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1.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notesSlides/notesSlide24.xml" ContentType="application/vnd.openxmlformats-officedocument.presentationml.notesSlide+xml"/>
  <Override PartName="/ppt/charts/chart22.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23.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4.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25.xml" ContentType="application/vnd.openxmlformats-officedocument.presentationml.notesSlide+xml"/>
  <Override PartName="/ppt/charts/chart25.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6.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26.xml" ContentType="application/vnd.openxmlformats-officedocument.presentationml.notesSlide+xml"/>
  <Override PartName="/ppt/charts/chart27.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28.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29.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30.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31.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32.xml" ContentType="application/vnd.openxmlformats-officedocument.drawingml.chart+xml"/>
  <Override PartName="/ppt/charts/style28.xml" ContentType="application/vnd.ms-office.chartstyle+xml"/>
  <Override PartName="/ppt/charts/colors28.xml" ContentType="application/vnd.ms-office.chartcolorstyle+xml"/>
  <Override PartName="/ppt/charts/chart33.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4.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35.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6.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37.xml" ContentType="application/vnd.openxmlformats-officedocument.drawingml.chart+xml"/>
  <Override PartName="/ppt/charts/style33.xml" ContentType="application/vnd.ms-office.chartstyle+xml"/>
  <Override PartName="/ppt/charts/colors33.xml" ContentType="application/vnd.ms-office.chartcolorstyle+xml"/>
  <Override PartName="/ppt/notesSlides/notesSlide27.xml" ContentType="application/vnd.openxmlformats-officedocument.presentationml.notesSlide+xml"/>
  <Override PartName="/ppt/charts/chart38.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39.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40.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41.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42.xml" ContentType="application/vnd.openxmlformats-officedocument.drawingml.chart+xml"/>
  <Override PartName="/ppt/charts/style38.xml" ContentType="application/vnd.ms-office.chartstyle+xml"/>
  <Override PartName="/ppt/charts/colors38.xml" ContentType="application/vnd.ms-office.chartcolorstyle+xml"/>
  <Override PartName="/ppt/notesSlides/notesSlide35.xml" ContentType="application/vnd.openxmlformats-officedocument.presentationml.notesSlide+xml"/>
  <Override PartName="/ppt/charts/chart43.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44.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45.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46.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47.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48.xml" ContentType="application/vnd.openxmlformats-officedocument.drawingml.chart+xml"/>
  <Override PartName="/ppt/charts/style44.xml" ContentType="application/vnd.ms-office.chartstyle+xml"/>
  <Override PartName="/ppt/charts/colors44.xml" ContentType="application/vnd.ms-office.chartcolorstyle+xml"/>
  <Override PartName="/ppt/charts/chart49.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50.xml" ContentType="application/vnd.openxmlformats-officedocument.drawingml.chart+xml"/>
  <Override PartName="/ppt/charts/style46.xml" ContentType="application/vnd.ms-office.chartstyle+xml"/>
  <Override PartName="/ppt/charts/colors46.xml" ContentType="application/vnd.ms-office.chartcolorstyle+xml"/>
  <Override PartName="/ppt/charts/chart51.xml" ContentType="application/vnd.openxmlformats-officedocument.drawingml.chart+xml"/>
  <Override PartName="/ppt/charts/style47.xml" ContentType="application/vnd.ms-office.chartstyle+xml"/>
  <Override PartName="/ppt/charts/colors47.xml" ContentType="application/vnd.ms-office.chartcolorstyle+xml"/>
  <Override PartName="/ppt/charts/chart52.xml" ContentType="application/vnd.openxmlformats-officedocument.drawingml.chart+xml"/>
  <Override PartName="/ppt/charts/style48.xml" ContentType="application/vnd.ms-office.chartstyle+xml"/>
  <Override PartName="/ppt/charts/colors48.xml" ContentType="application/vnd.ms-office.chartcolorstyle+xml"/>
  <Override PartName="/ppt/charts/chart53.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54.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55.xml" ContentType="application/vnd.openxmlformats-officedocument.drawingml.chart+xml"/>
  <Override PartName="/ppt/charts/style51.xml" ContentType="application/vnd.ms-office.chartstyle+xml"/>
  <Override PartName="/ppt/charts/colors51.xml" ContentType="application/vnd.ms-office.chartcolorstyle+xml"/>
  <Override PartName="/ppt/charts/chart56.xml" ContentType="application/vnd.openxmlformats-officedocument.drawingml.chart+xml"/>
  <Override PartName="/ppt/charts/style52.xml" ContentType="application/vnd.ms-office.chartstyle+xml"/>
  <Override PartName="/ppt/charts/colors52.xml" ContentType="application/vnd.ms-office.chartcolorstyle+xml"/>
  <Override PartName="/ppt/charts/chart57.xml" ContentType="application/vnd.openxmlformats-officedocument.drawingml.chart+xml"/>
  <Override PartName="/ppt/charts/style53.xml" ContentType="application/vnd.ms-office.chartstyle+xml"/>
  <Override PartName="/ppt/charts/colors53.xml" ContentType="application/vnd.ms-office.chartcolorstyle+xml"/>
  <Override PartName="/ppt/charts/chart58.xml" ContentType="application/vnd.openxmlformats-officedocument.drawingml.chart+xml"/>
  <Override PartName="/ppt/charts/style54.xml" ContentType="application/vnd.ms-office.chartstyle+xml"/>
  <Override PartName="/ppt/charts/colors54.xml" ContentType="application/vnd.ms-office.chartcolorstyle+xml"/>
  <Override PartName="/ppt/charts/chart59.xml" ContentType="application/vnd.openxmlformats-officedocument.drawingml.chart+xml"/>
  <Override PartName="/ppt/charts/style55.xml" ContentType="application/vnd.ms-office.chartstyle+xml"/>
  <Override PartName="/ppt/charts/colors55.xml" ContentType="application/vnd.ms-office.chartcolorstyle+xml"/>
  <Override PartName="/ppt/charts/chart60.xml" ContentType="application/vnd.openxmlformats-officedocument.drawingml.chart+xml"/>
  <Override PartName="/ppt/charts/style56.xml" ContentType="application/vnd.ms-office.chartstyle+xml"/>
  <Override PartName="/ppt/charts/colors56.xml" ContentType="application/vnd.ms-office.chartcolorstyle+xml"/>
  <Override PartName="/ppt/charts/chart61.xml" ContentType="application/vnd.openxmlformats-officedocument.drawingml.chart+xml"/>
  <Override PartName="/ppt/charts/style57.xml" ContentType="application/vnd.ms-office.chartstyle+xml"/>
  <Override PartName="/ppt/charts/colors57.xml" ContentType="application/vnd.ms-office.chartcolorstyle+xml"/>
  <Override PartName="/ppt/charts/chart62.xml" ContentType="application/vnd.openxmlformats-officedocument.drawingml.chart+xml"/>
  <Override PartName="/ppt/charts/style58.xml" ContentType="application/vnd.ms-office.chartstyle+xml"/>
  <Override PartName="/ppt/charts/colors58.xml" ContentType="application/vnd.ms-office.chartcolorstyle+xml"/>
  <Override PartName="/ppt/notesSlides/notesSlide36.xml" ContentType="application/vnd.openxmlformats-officedocument.presentationml.notesSlide+xml"/>
  <Override PartName="/ppt/charts/chart63.xml" ContentType="application/vnd.openxmlformats-officedocument.drawingml.chart+xml"/>
  <Override PartName="/ppt/charts/style59.xml" ContentType="application/vnd.ms-office.chartstyle+xml"/>
  <Override PartName="/ppt/charts/colors59.xml" ContentType="application/vnd.ms-office.chartcolorstyle+xml"/>
  <Override PartName="/ppt/charts/chart64.xml" ContentType="application/vnd.openxmlformats-officedocument.drawingml.chart+xml"/>
  <Override PartName="/ppt/charts/style60.xml" ContentType="application/vnd.ms-office.chartstyle+xml"/>
  <Override PartName="/ppt/charts/colors60.xml" ContentType="application/vnd.ms-office.chartcolorstyle+xml"/>
  <Override PartName="/ppt/charts/chart65.xml" ContentType="application/vnd.openxmlformats-officedocument.drawingml.chart+xml"/>
  <Override PartName="/ppt/charts/style61.xml" ContentType="application/vnd.ms-office.chartstyle+xml"/>
  <Override PartName="/ppt/charts/colors61.xml" ContentType="application/vnd.ms-office.chartcolorstyle+xml"/>
  <Override PartName="/ppt/charts/chart66.xml" ContentType="application/vnd.openxmlformats-officedocument.drawingml.chart+xml"/>
  <Override PartName="/ppt/charts/style62.xml" ContentType="application/vnd.ms-office.chartstyle+xml"/>
  <Override PartName="/ppt/charts/colors62.xml" ContentType="application/vnd.ms-office.chartcolorstyle+xml"/>
  <Override PartName="/ppt/charts/chart67.xml" ContentType="application/vnd.openxmlformats-officedocument.drawingml.chart+xml"/>
  <Override PartName="/ppt/charts/style63.xml" ContentType="application/vnd.ms-office.chartstyle+xml"/>
  <Override PartName="/ppt/charts/colors63.xml" ContentType="application/vnd.ms-office.chartcolorstyle+xml"/>
  <Override PartName="/ppt/charts/chart68.xml" ContentType="application/vnd.openxmlformats-officedocument.drawingml.chart+xml"/>
  <Override PartName="/ppt/charts/style64.xml" ContentType="application/vnd.ms-office.chartstyle+xml"/>
  <Override PartName="/ppt/charts/colors64.xml" ContentType="application/vnd.ms-office.chartcolorstyle+xml"/>
  <Override PartName="/ppt/charts/chart69.xml" ContentType="application/vnd.openxmlformats-officedocument.drawingml.chart+xml"/>
  <Override PartName="/ppt/charts/style65.xml" ContentType="application/vnd.ms-office.chartstyle+xml"/>
  <Override PartName="/ppt/charts/colors65.xml" ContentType="application/vnd.ms-office.chartcolorstyle+xml"/>
  <Override PartName="/ppt/charts/chart70.xml" ContentType="application/vnd.openxmlformats-officedocument.drawingml.chart+xml"/>
  <Override PartName="/ppt/charts/style66.xml" ContentType="application/vnd.ms-office.chartstyle+xml"/>
  <Override PartName="/ppt/charts/colors66.xml" ContentType="application/vnd.ms-office.chartcolorstyle+xml"/>
  <Override PartName="/ppt/notesSlides/notesSlide37.xml" ContentType="application/vnd.openxmlformats-officedocument.presentationml.notesSlide+xml"/>
  <Override PartName="/ppt/charts/chart71.xml" ContentType="application/vnd.openxmlformats-officedocument.drawingml.chart+xml"/>
  <Override PartName="/ppt/charts/style67.xml" ContentType="application/vnd.ms-office.chartstyle+xml"/>
  <Override PartName="/ppt/charts/colors67.xml" ContentType="application/vnd.ms-office.chartcolorstyle+xml"/>
  <Override PartName="/ppt/charts/chart72.xml" ContentType="application/vnd.openxmlformats-officedocument.drawingml.chart+xml"/>
  <Override PartName="/ppt/charts/style68.xml" ContentType="application/vnd.ms-office.chartstyle+xml"/>
  <Override PartName="/ppt/charts/colors68.xml" ContentType="application/vnd.ms-office.chartcolorstyle+xml"/>
  <Override PartName="/ppt/charts/chart73.xml" ContentType="application/vnd.openxmlformats-officedocument.drawingml.chart+xml"/>
  <Override PartName="/ppt/charts/style69.xml" ContentType="application/vnd.ms-office.chartstyle+xml"/>
  <Override PartName="/ppt/charts/colors69.xml" ContentType="application/vnd.ms-office.chartcolorstyle+xml"/>
  <Override PartName="/ppt/charts/chart74.xml" ContentType="application/vnd.openxmlformats-officedocument.drawingml.chart+xml"/>
  <Override PartName="/ppt/charts/style70.xml" ContentType="application/vnd.ms-office.chartstyle+xml"/>
  <Override PartName="/ppt/charts/colors70.xml" ContentType="application/vnd.ms-office.chartcolorstyle+xml"/>
  <Override PartName="/ppt/charts/chart75.xml" ContentType="application/vnd.openxmlformats-officedocument.drawingml.chart+xml"/>
  <Override PartName="/ppt/charts/style71.xml" ContentType="application/vnd.ms-office.chartstyle+xml"/>
  <Override PartName="/ppt/charts/colors71.xml" ContentType="application/vnd.ms-office.chartcolorstyle+xml"/>
  <Override PartName="/ppt/notesSlides/notesSlide38.xml" ContentType="application/vnd.openxmlformats-officedocument.presentationml.notesSlide+xml"/>
  <Override PartName="/ppt/charts/chart76.xml" ContentType="application/vnd.openxmlformats-officedocument.drawingml.chart+xml"/>
  <Override PartName="/ppt/charts/style72.xml" ContentType="application/vnd.ms-office.chartstyle+xml"/>
  <Override PartName="/ppt/charts/colors72.xml" ContentType="application/vnd.ms-office.chartcolorstyle+xml"/>
  <Override PartName="/ppt/drawings/drawing1.xml" ContentType="application/vnd.openxmlformats-officedocument.drawingml.chartshapes+xml"/>
  <Override PartName="/ppt/charts/chart77.xml" ContentType="application/vnd.openxmlformats-officedocument.drawingml.chart+xml"/>
  <Override PartName="/ppt/charts/style73.xml" ContentType="application/vnd.ms-office.chartstyle+xml"/>
  <Override PartName="/ppt/charts/colors73.xml" ContentType="application/vnd.ms-office.chartcolorstyle+xml"/>
  <Override PartName="/ppt/drawings/drawing2.xml" ContentType="application/vnd.openxmlformats-officedocument.drawingml.chartshapes+xml"/>
  <Override PartName="/ppt/charts/chart78.xml" ContentType="application/vnd.openxmlformats-officedocument.drawingml.chart+xml"/>
  <Override PartName="/ppt/charts/style74.xml" ContentType="application/vnd.ms-office.chartstyle+xml"/>
  <Override PartName="/ppt/charts/colors74.xml" ContentType="application/vnd.ms-office.chartcolorstyle+xml"/>
  <Override PartName="/ppt/drawings/drawing3.xml" ContentType="application/vnd.openxmlformats-officedocument.drawingml.chartshapes+xml"/>
  <Override PartName="/ppt/charts/chart79.xml" ContentType="application/vnd.openxmlformats-officedocument.drawingml.chart+xml"/>
  <Override PartName="/ppt/charts/style75.xml" ContentType="application/vnd.ms-office.chartstyle+xml"/>
  <Override PartName="/ppt/charts/colors75.xml" ContentType="application/vnd.ms-office.chartcolorstyle+xml"/>
  <Override PartName="/ppt/charts/chart80.xml" ContentType="application/vnd.openxmlformats-officedocument.drawingml.chart+xml"/>
  <Override PartName="/ppt/charts/style76.xml" ContentType="application/vnd.ms-office.chartstyle+xml"/>
  <Override PartName="/ppt/charts/colors76.xml" ContentType="application/vnd.ms-office.chartcolorstyle+xml"/>
  <Override PartName="/ppt/charts/chart81.xml" ContentType="application/vnd.openxmlformats-officedocument.drawingml.chart+xml"/>
  <Override PartName="/ppt/charts/style77.xml" ContentType="application/vnd.ms-office.chartstyle+xml"/>
  <Override PartName="/ppt/charts/colors77.xml" ContentType="application/vnd.ms-office.chartcolorstyle+xml"/>
  <Override PartName="/ppt/notesSlides/notesSlide39.xml" ContentType="application/vnd.openxmlformats-officedocument.presentationml.notesSlide+xml"/>
  <Override PartName="/ppt/charts/chart82.xml" ContentType="application/vnd.openxmlformats-officedocument.drawingml.chart+xml"/>
  <Override PartName="/ppt/charts/style78.xml" ContentType="application/vnd.ms-office.chartstyle+xml"/>
  <Override PartName="/ppt/charts/colors78.xml" ContentType="application/vnd.ms-office.chartcolorstyle+xml"/>
  <Override PartName="/ppt/charts/chart83.xml" ContentType="application/vnd.openxmlformats-officedocument.drawingml.chart+xml"/>
  <Override PartName="/ppt/charts/style79.xml" ContentType="application/vnd.ms-office.chartstyle+xml"/>
  <Override PartName="/ppt/charts/colors79.xml" ContentType="application/vnd.ms-office.chartcolorstyle+xml"/>
  <Override PartName="/ppt/drawings/drawing4.xml" ContentType="application/vnd.openxmlformats-officedocument.drawingml.chartshapes+xml"/>
  <Override PartName="/ppt/notesSlides/notesSlide40.xml" ContentType="application/vnd.openxmlformats-officedocument.presentationml.notesSlide+xml"/>
  <Override PartName="/ppt/charts/chart84.xml" ContentType="application/vnd.openxmlformats-officedocument.drawingml.chart+xml"/>
  <Override PartName="/ppt/charts/style80.xml" ContentType="application/vnd.ms-office.chartstyle+xml"/>
  <Override PartName="/ppt/charts/colors80.xml" ContentType="application/vnd.ms-office.chartcolorstyle+xml"/>
  <Override PartName="/ppt/notesSlides/notesSlide41.xml" ContentType="application/vnd.openxmlformats-officedocument.presentationml.notesSlide+xml"/>
  <Override PartName="/ppt/charts/chart85.xml" ContentType="application/vnd.openxmlformats-officedocument.drawingml.chart+xml"/>
  <Override PartName="/ppt/charts/style81.xml" ContentType="application/vnd.ms-office.chartstyle+xml"/>
  <Override PartName="/ppt/charts/colors81.xml" ContentType="application/vnd.ms-office.chartcolorstyle+xml"/>
  <Override PartName="/ppt/theme/themeOverride2.xml" ContentType="application/vnd.openxmlformats-officedocument.themeOverride+xml"/>
  <Override PartName="/ppt/charts/chart86.xml" ContentType="application/vnd.openxmlformats-officedocument.drawingml.chart+xml"/>
  <Override PartName="/ppt/charts/style82.xml" ContentType="application/vnd.ms-office.chartstyle+xml"/>
  <Override PartName="/ppt/charts/colors82.xml" ContentType="application/vnd.ms-office.chartcolorstyle+xml"/>
  <Override PartName="/ppt/theme/themeOverride3.xml" ContentType="application/vnd.openxmlformats-officedocument.themeOverr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charts/chart87.xml" ContentType="application/vnd.openxmlformats-officedocument.drawingml.chart+xml"/>
  <Override PartName="/ppt/charts/style83.xml" ContentType="application/vnd.ms-office.chartstyle+xml"/>
  <Override PartName="/ppt/charts/colors83.xml" ContentType="application/vnd.ms-office.chartcolorstyle+xml"/>
  <Override PartName="/ppt/charts/chart88.xml" ContentType="application/vnd.openxmlformats-officedocument.drawingml.chart+xml"/>
  <Override PartName="/ppt/charts/style84.xml" ContentType="application/vnd.ms-office.chartstyle+xml"/>
  <Override PartName="/ppt/charts/colors84.xml" ContentType="application/vnd.ms-office.chartcolorstyle+xml"/>
  <Override PartName="/ppt/charts/chart89.xml" ContentType="application/vnd.openxmlformats-officedocument.drawingml.chart+xml"/>
  <Override PartName="/ppt/charts/style85.xml" ContentType="application/vnd.ms-office.chartstyle+xml"/>
  <Override PartName="/ppt/charts/colors85.xml" ContentType="application/vnd.ms-office.chartcolorstyle+xml"/>
  <Override PartName="/ppt/drawings/drawing5.xml" ContentType="application/vnd.openxmlformats-officedocument.drawingml.chartshapes+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harts/chart90.xml" ContentType="application/vnd.openxmlformats-officedocument.drawingml.chart+xml"/>
  <Override PartName="/ppt/charts/style86.xml" ContentType="application/vnd.ms-office.chartstyle+xml"/>
  <Override PartName="/ppt/charts/colors86.xml" ContentType="application/vnd.ms-office.chartcolorstyle+xml"/>
  <Override PartName="/ppt/charts/chart91.xml" ContentType="application/vnd.openxmlformats-officedocument.drawingml.chart+xml"/>
  <Override PartName="/ppt/charts/style87.xml" ContentType="application/vnd.ms-office.chartstyle+xml"/>
  <Override PartName="/ppt/charts/colors87.xml" ContentType="application/vnd.ms-office.chartcolorstyle+xml"/>
  <Override PartName="/ppt/charts/chart92.xml" ContentType="application/vnd.openxmlformats-officedocument.drawingml.chart+xml"/>
  <Override PartName="/ppt/charts/style88.xml" ContentType="application/vnd.ms-office.chartstyle+xml"/>
  <Override PartName="/ppt/charts/colors88.xml" ContentType="application/vnd.ms-office.chartcolorstyle+xml"/>
  <Override PartName="/ppt/charts/chart93.xml" ContentType="application/vnd.openxmlformats-officedocument.drawingml.chart+xml"/>
  <Override PartName="/ppt/charts/style89.xml" ContentType="application/vnd.ms-office.chartstyle+xml"/>
  <Override PartName="/ppt/charts/colors89.xml" ContentType="application/vnd.ms-office.chartcolorstyl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charts/chart94.xml" ContentType="application/vnd.openxmlformats-officedocument.drawingml.chart+xml"/>
  <Override PartName="/ppt/charts/style90.xml" ContentType="application/vnd.ms-office.chartstyle+xml"/>
  <Override PartName="/ppt/charts/colors90.xml" ContentType="application/vnd.ms-office.chartcolorstyl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charts/chart95.xml" ContentType="application/vnd.openxmlformats-officedocument.drawingml.chart+xml"/>
  <Override PartName="/ppt/charts/style91.xml" ContentType="application/vnd.ms-office.chartstyle+xml"/>
  <Override PartName="/ppt/charts/colors91.xml" ContentType="application/vnd.ms-office.chartcolorstyle+xml"/>
  <Override PartName="/ppt/charts/chart96.xml" ContentType="application/vnd.openxmlformats-officedocument.drawingml.chart+xml"/>
  <Override PartName="/ppt/charts/style92.xml" ContentType="application/vnd.ms-office.chartstyle+xml"/>
  <Override PartName="/ppt/charts/colors92.xml" ContentType="application/vnd.ms-office.chartcolorstyl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charts/chart97.xml" ContentType="application/vnd.openxmlformats-officedocument.drawingml.chart+xml"/>
  <Override PartName="/ppt/charts/style93.xml" ContentType="application/vnd.ms-office.chartstyle+xml"/>
  <Override PartName="/ppt/charts/colors93.xml" ContentType="application/vnd.ms-office.chartcolorstyle+xml"/>
  <Override PartName="/ppt/charts/chart98.xml" ContentType="application/vnd.openxmlformats-officedocument.drawingml.chart+xml"/>
  <Override PartName="/ppt/charts/style94.xml" ContentType="application/vnd.ms-office.chartstyle+xml"/>
  <Override PartName="/ppt/charts/colors94.xml" ContentType="application/vnd.ms-office.chartcolorstyle+xml"/>
  <Override PartName="/ppt/charts/chart99.xml" ContentType="application/vnd.openxmlformats-officedocument.drawingml.chart+xml"/>
  <Override PartName="/ppt/charts/style95.xml" ContentType="application/vnd.ms-office.chartstyle+xml"/>
  <Override PartName="/ppt/charts/colors95.xml" ContentType="application/vnd.ms-office.chartcolorstyle+xml"/>
  <Override PartName="/ppt/charts/chart100.xml" ContentType="application/vnd.openxmlformats-officedocument.drawingml.chart+xml"/>
  <Override PartName="/ppt/charts/style96.xml" ContentType="application/vnd.ms-office.chartstyle+xml"/>
  <Override PartName="/ppt/charts/colors96.xml" ContentType="application/vnd.ms-office.chartcolorstyle+xml"/>
  <Override PartName="/ppt/charts/chart101.xml" ContentType="application/vnd.openxmlformats-officedocument.drawingml.chart+xml"/>
  <Override PartName="/ppt/charts/style97.xml" ContentType="application/vnd.ms-office.chartstyle+xml"/>
  <Override PartName="/ppt/charts/colors97.xml" ContentType="application/vnd.ms-office.chartcolorstyle+xml"/>
  <Override PartName="/ppt/charts/chart102.xml" ContentType="application/vnd.openxmlformats-officedocument.drawingml.chart+xml"/>
  <Override PartName="/ppt/charts/style98.xml" ContentType="application/vnd.ms-office.chartstyle+xml"/>
  <Override PartName="/ppt/charts/colors98.xml" ContentType="application/vnd.ms-office.chartcolorstyle+xml"/>
  <Override PartName="/ppt/charts/chart103.xml" ContentType="application/vnd.openxmlformats-officedocument.drawingml.chart+xml"/>
  <Override PartName="/ppt/charts/style99.xml" ContentType="application/vnd.ms-office.chartstyle+xml"/>
  <Override PartName="/ppt/charts/colors99.xml" ContentType="application/vnd.ms-office.chartcolorstyle+xml"/>
  <Override PartName="/ppt/notesSlides/notesSlide56.xml" ContentType="application/vnd.openxmlformats-officedocument.presentationml.notesSlide+xml"/>
  <Override PartName="/ppt/charts/chart104.xml" ContentType="application/vnd.openxmlformats-officedocument.drawingml.chart+xml"/>
  <Override PartName="/ppt/charts/style100.xml" ContentType="application/vnd.ms-office.chartstyle+xml"/>
  <Override PartName="/ppt/charts/colors100.xml" ContentType="application/vnd.ms-office.chartcolorstyle+xml"/>
  <Override PartName="/ppt/charts/chart105.xml" ContentType="application/vnd.openxmlformats-officedocument.drawingml.chart+xml"/>
  <Override PartName="/ppt/charts/style101.xml" ContentType="application/vnd.ms-office.chartstyle+xml"/>
  <Override PartName="/ppt/charts/colors101.xml" ContentType="application/vnd.ms-office.chartcolorstyle+xml"/>
  <Override PartName="/ppt/charts/chart106.xml" ContentType="application/vnd.openxmlformats-officedocument.drawingml.chart+xml"/>
  <Override PartName="/ppt/charts/style102.xml" ContentType="application/vnd.ms-office.chartstyle+xml"/>
  <Override PartName="/ppt/charts/colors102.xml" ContentType="application/vnd.ms-office.chartcolorstyle+xml"/>
  <Override PartName="/ppt/charts/chart107.xml" ContentType="application/vnd.openxmlformats-officedocument.drawingml.chart+xml"/>
  <Override PartName="/ppt/charts/style103.xml" ContentType="application/vnd.ms-office.chartstyle+xml"/>
  <Override PartName="/ppt/charts/colors103.xml" ContentType="application/vnd.ms-office.chartcolorstyle+xml"/>
  <Override PartName="/ppt/charts/chart108.xml" ContentType="application/vnd.openxmlformats-officedocument.drawingml.chart+xml"/>
  <Override PartName="/ppt/charts/style104.xml" ContentType="application/vnd.ms-office.chartstyle+xml"/>
  <Override PartName="/ppt/charts/colors104.xml" ContentType="application/vnd.ms-office.chartcolorstyle+xml"/>
  <Override PartName="/ppt/charts/chart109.xml" ContentType="application/vnd.openxmlformats-officedocument.drawingml.chart+xml"/>
  <Override PartName="/ppt/charts/style105.xml" ContentType="application/vnd.ms-office.chartstyle+xml"/>
  <Override PartName="/ppt/charts/colors105.xml" ContentType="application/vnd.ms-office.chartcolorstyl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90"/>
  </p:notesMasterIdLst>
  <p:sldIdLst>
    <p:sldId id="279" r:id="rId2"/>
    <p:sldId id="388" r:id="rId3"/>
    <p:sldId id="698" r:id="rId4"/>
    <p:sldId id="677" r:id="rId5"/>
    <p:sldId id="327" r:id="rId6"/>
    <p:sldId id="461" r:id="rId7"/>
    <p:sldId id="687" r:id="rId8"/>
    <p:sldId id="464" r:id="rId9"/>
    <p:sldId id="676" r:id="rId10"/>
    <p:sldId id="369" r:id="rId11"/>
    <p:sldId id="678" r:id="rId12"/>
    <p:sldId id="706" r:id="rId13"/>
    <p:sldId id="691" r:id="rId14"/>
    <p:sldId id="692" r:id="rId15"/>
    <p:sldId id="340" r:id="rId16"/>
    <p:sldId id="469" r:id="rId17"/>
    <p:sldId id="427" r:id="rId18"/>
    <p:sldId id="481" r:id="rId19"/>
    <p:sldId id="342" r:id="rId20"/>
    <p:sldId id="343" r:id="rId21"/>
    <p:sldId id="684" r:id="rId22"/>
    <p:sldId id="322" r:id="rId23"/>
    <p:sldId id="389" r:id="rId24"/>
    <p:sldId id="711" r:id="rId25"/>
    <p:sldId id="695" r:id="rId26"/>
    <p:sldId id="295" r:id="rId27"/>
    <p:sldId id="689" r:id="rId28"/>
    <p:sldId id="318" r:id="rId29"/>
    <p:sldId id="294" r:id="rId30"/>
    <p:sldId id="400" r:id="rId31"/>
    <p:sldId id="418" r:id="rId32"/>
    <p:sldId id="419" r:id="rId33"/>
    <p:sldId id="367" r:id="rId34"/>
    <p:sldId id="326" r:id="rId35"/>
    <p:sldId id="451" r:id="rId36"/>
    <p:sldId id="338" r:id="rId37"/>
    <p:sldId id="409" r:id="rId38"/>
    <p:sldId id="381" r:id="rId39"/>
    <p:sldId id="380" r:id="rId40"/>
    <p:sldId id="679" r:id="rId41"/>
    <p:sldId id="339" r:id="rId42"/>
    <p:sldId id="480" r:id="rId43"/>
    <p:sldId id="707" r:id="rId44"/>
    <p:sldId id="697" r:id="rId45"/>
    <p:sldId id="386" r:id="rId46"/>
    <p:sldId id="301" r:id="rId47"/>
    <p:sldId id="331" r:id="rId48"/>
    <p:sldId id="303" r:id="rId49"/>
    <p:sldId id="304" r:id="rId50"/>
    <p:sldId id="402" r:id="rId51"/>
    <p:sldId id="472" r:id="rId52"/>
    <p:sldId id="390" r:id="rId53"/>
    <p:sldId id="391" r:id="rId54"/>
    <p:sldId id="477" r:id="rId55"/>
    <p:sldId id="686" r:id="rId56"/>
    <p:sldId id="694" r:id="rId57"/>
    <p:sldId id="305" r:id="rId58"/>
    <p:sldId id="405" r:id="rId59"/>
    <p:sldId id="408" r:id="rId60"/>
    <p:sldId id="712" r:id="rId61"/>
    <p:sldId id="306" r:id="rId62"/>
    <p:sldId id="693" r:id="rId63"/>
    <p:sldId id="307" r:id="rId64"/>
    <p:sldId id="713" r:id="rId65"/>
    <p:sldId id="708" r:id="rId66"/>
    <p:sldId id="341" r:id="rId67"/>
    <p:sldId id="696" r:id="rId68"/>
    <p:sldId id="371" r:id="rId69"/>
    <p:sldId id="478" r:id="rId70"/>
    <p:sldId id="407" r:id="rId71"/>
    <p:sldId id="705" r:id="rId72"/>
    <p:sldId id="474" r:id="rId73"/>
    <p:sldId id="372" r:id="rId74"/>
    <p:sldId id="344" r:id="rId75"/>
    <p:sldId id="709" r:id="rId76"/>
    <p:sldId id="375" r:id="rId77"/>
    <p:sldId id="376" r:id="rId78"/>
    <p:sldId id="356" r:id="rId79"/>
    <p:sldId id="357" r:id="rId80"/>
    <p:sldId id="358" r:id="rId81"/>
    <p:sldId id="714" r:id="rId82"/>
    <p:sldId id="378" r:id="rId83"/>
    <p:sldId id="360" r:id="rId84"/>
    <p:sldId id="710" r:id="rId85"/>
    <p:sldId id="466" r:id="rId86"/>
    <p:sldId id="715" r:id="rId87"/>
    <p:sldId id="716" r:id="rId88"/>
    <p:sldId id="675" r:id="rId8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FBFBF"/>
    <a:srgbClr val="61C3AE"/>
    <a:srgbClr val="7CCCCE"/>
    <a:srgbClr val="E0F3F4"/>
    <a:srgbClr val="00B0AD"/>
    <a:srgbClr val="1E2B5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025" autoAdjust="0"/>
    <p:restoredTop sz="94660"/>
  </p:normalViewPr>
  <p:slideViewPr>
    <p:cSldViewPr snapToGrid="0">
      <p:cViewPr varScale="1">
        <p:scale>
          <a:sx n="105" d="100"/>
          <a:sy n="105" d="100"/>
        </p:scale>
        <p:origin x="156" y="17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notesMaster" Target="notesMasters/notesMaster1.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10.xml"/><Relationship Id="rId1" Type="http://schemas.microsoft.com/office/2011/relationships/chartStyle" Target="style10.xml"/></Relationships>
</file>

<file path=ppt/charts/_rels/chart100.xml.rels><?xml version="1.0" encoding="UTF-8" standalone="yes"?>
<Relationships xmlns="http://schemas.openxmlformats.org/package/2006/relationships"><Relationship Id="rId3" Type="http://schemas.openxmlformats.org/officeDocument/2006/relationships/oleObject" Target="file:///W:\Global%20Pharma\3.%20Model%20finansowy\Model%20GLOBAL%20PHARMA%202019%2012%2006%20v04.xlsx" TargetMode="External"/><Relationship Id="rId2" Type="http://schemas.microsoft.com/office/2011/relationships/chartColorStyle" Target="colors96.xml"/><Relationship Id="rId1" Type="http://schemas.microsoft.com/office/2011/relationships/chartStyle" Target="style96.xml"/></Relationships>
</file>

<file path=ppt/charts/_rels/chart101.xml.rels><?xml version="1.0" encoding="UTF-8" standalone="yes"?>
<Relationships xmlns="http://schemas.openxmlformats.org/package/2006/relationships"><Relationship Id="rId3" Type="http://schemas.openxmlformats.org/officeDocument/2006/relationships/oleObject" Target="file:///W:\Global%20Pharma\3.%20Model%20finansowy\Model%20GLOBAL%20PHARMA%202019%2012%2006%20v04.xlsx" TargetMode="External"/><Relationship Id="rId2" Type="http://schemas.microsoft.com/office/2011/relationships/chartColorStyle" Target="colors97.xml"/><Relationship Id="rId1" Type="http://schemas.microsoft.com/office/2011/relationships/chartStyle" Target="style97.xml"/></Relationships>
</file>

<file path=ppt/charts/_rels/chart102.xml.rels><?xml version="1.0" encoding="UTF-8" standalone="yes"?>
<Relationships xmlns="http://schemas.openxmlformats.org/package/2006/relationships"><Relationship Id="rId3" Type="http://schemas.openxmlformats.org/officeDocument/2006/relationships/oleObject" Target="file:///W:\Global%20Pharma\3.%20Model%20finansowy\Model%20GLOBAL%20PHARMA%202019%2012%2006%20v04.xlsx" TargetMode="External"/><Relationship Id="rId2" Type="http://schemas.microsoft.com/office/2011/relationships/chartColorStyle" Target="colors98.xml"/><Relationship Id="rId1" Type="http://schemas.microsoft.com/office/2011/relationships/chartStyle" Target="style98.xml"/></Relationships>
</file>

<file path=ppt/charts/_rels/chart103.xml.rels><?xml version="1.0" encoding="UTF-8" standalone="yes"?>
<Relationships xmlns="http://schemas.openxmlformats.org/package/2006/relationships"><Relationship Id="rId3" Type="http://schemas.openxmlformats.org/officeDocument/2006/relationships/oleObject" Target="file:///W:\Global%20Pharma\3.%20Model%20finansowy\Model%20GLOBAL%20PHARMA%202019%2012%2006%20v04.xlsx" TargetMode="External"/><Relationship Id="rId2" Type="http://schemas.microsoft.com/office/2011/relationships/chartColorStyle" Target="colors99.xml"/><Relationship Id="rId1" Type="http://schemas.microsoft.com/office/2011/relationships/chartStyle" Target="style99.xml"/></Relationships>
</file>

<file path=ppt/charts/_rels/chart104.xml.rels><?xml version="1.0" encoding="UTF-8" standalone="yes"?>
<Relationships xmlns="http://schemas.openxmlformats.org/package/2006/relationships"><Relationship Id="rId3" Type="http://schemas.openxmlformats.org/officeDocument/2006/relationships/oleObject" Target="file:///W:\Global%20Pharma\3.%20Model%20finansowy\Model%20GLOBAL%20PHARMA%202019%2012%2006%20v04.xlsx" TargetMode="External"/><Relationship Id="rId2" Type="http://schemas.microsoft.com/office/2011/relationships/chartColorStyle" Target="colors100.xml"/><Relationship Id="rId1" Type="http://schemas.microsoft.com/office/2011/relationships/chartStyle" Target="style100.xml"/></Relationships>
</file>

<file path=ppt/charts/_rels/chart105.xml.rels><?xml version="1.0" encoding="UTF-8" standalone="yes"?>
<Relationships xmlns="http://schemas.openxmlformats.org/package/2006/relationships"><Relationship Id="rId3" Type="http://schemas.openxmlformats.org/officeDocument/2006/relationships/oleObject" Target="file:///W:\Global%20Pharma\3.%20Model%20finansowy\Model%20GLOBAL%20PHARMA%202019%2012%2006%20v04.xlsx" TargetMode="External"/><Relationship Id="rId2" Type="http://schemas.microsoft.com/office/2011/relationships/chartColorStyle" Target="colors101.xml"/><Relationship Id="rId1" Type="http://schemas.microsoft.com/office/2011/relationships/chartStyle" Target="style101.xml"/></Relationships>
</file>

<file path=ppt/charts/_rels/chart106.xml.rels><?xml version="1.0" encoding="UTF-8" standalone="yes"?>
<Relationships xmlns="http://schemas.openxmlformats.org/package/2006/relationships"><Relationship Id="rId3" Type="http://schemas.openxmlformats.org/officeDocument/2006/relationships/oleObject" Target="file:///W:\Global%20Pharma\3.%20Model%20finansowy\Model%20GLOBAL%20PHARMA%202019%2012%2006%20v04.xlsx" TargetMode="External"/><Relationship Id="rId2" Type="http://schemas.microsoft.com/office/2011/relationships/chartColorStyle" Target="colors102.xml"/><Relationship Id="rId1" Type="http://schemas.microsoft.com/office/2011/relationships/chartStyle" Target="style102.xml"/></Relationships>
</file>

<file path=ppt/charts/_rels/chart107.xml.rels><?xml version="1.0" encoding="UTF-8" standalone="yes"?>
<Relationships xmlns="http://schemas.openxmlformats.org/package/2006/relationships"><Relationship Id="rId3" Type="http://schemas.openxmlformats.org/officeDocument/2006/relationships/oleObject" Target="file:///W:\Global%20Pharma\3.%20Model%20finansowy\Model%20GLOBAL%20PHARMA%202019%2012%2006%20v04.xlsx" TargetMode="External"/><Relationship Id="rId2" Type="http://schemas.microsoft.com/office/2011/relationships/chartColorStyle" Target="colors103.xml"/><Relationship Id="rId1" Type="http://schemas.microsoft.com/office/2011/relationships/chartStyle" Target="style103.xml"/></Relationships>
</file>

<file path=ppt/charts/_rels/chart108.xml.rels><?xml version="1.0" encoding="UTF-8" standalone="yes"?>
<Relationships xmlns="http://schemas.openxmlformats.org/package/2006/relationships"><Relationship Id="rId3" Type="http://schemas.openxmlformats.org/officeDocument/2006/relationships/package" Target="../embeddings/Microsoft_Excel_Worksheet90.xlsx"/><Relationship Id="rId2" Type="http://schemas.microsoft.com/office/2011/relationships/chartColorStyle" Target="colors104.xml"/><Relationship Id="rId1" Type="http://schemas.microsoft.com/office/2011/relationships/chartStyle" Target="style104.xml"/></Relationships>
</file>

<file path=ppt/charts/_rels/chart109.xml.rels><?xml version="1.0" encoding="UTF-8" standalone="yes"?>
<Relationships xmlns="http://schemas.openxmlformats.org/package/2006/relationships"><Relationship Id="rId3" Type="http://schemas.openxmlformats.org/officeDocument/2006/relationships/package" Target="../embeddings/Microsoft_Excel_Worksheet91.xlsx"/><Relationship Id="rId2" Type="http://schemas.microsoft.com/office/2011/relationships/chartColorStyle" Target="colors105.xml"/><Relationship Id="rId1" Type="http://schemas.microsoft.com/office/2011/relationships/chartStyle" Target="style105.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18.xml"/><Relationship Id="rId1" Type="http://schemas.microsoft.com/office/2011/relationships/chartStyle" Target="style18.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9.xml"/><Relationship Id="rId1" Type="http://schemas.microsoft.com/office/2011/relationships/chartStyle" Target="style19.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0.xml"/><Relationship Id="rId1" Type="http://schemas.microsoft.com/office/2011/relationships/chartStyle" Target="style20.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1.xml"/><Relationship Id="rId1" Type="http://schemas.microsoft.com/office/2011/relationships/chartStyle" Target="style21.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2.xml"/><Relationship Id="rId1" Type="http://schemas.microsoft.com/office/2011/relationships/chartStyle" Target="style22.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3.xml"/><Relationship Id="rId1" Type="http://schemas.microsoft.com/office/2011/relationships/chartStyle" Target="style23.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24.xml"/><Relationship Id="rId1" Type="http://schemas.microsoft.com/office/2011/relationships/chartStyle" Target="style24.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25.xml"/><Relationship Id="rId1" Type="http://schemas.microsoft.com/office/2011/relationships/chartStyle" Target="style25.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26.xml"/><Relationship Id="rId1" Type="http://schemas.microsoft.com/office/2011/relationships/chartStyle" Target="style26.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27.xml"/><Relationship Id="rId1" Type="http://schemas.microsoft.com/office/2011/relationships/chartStyle" Target="style27.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28.xml"/><Relationship Id="rId1" Type="http://schemas.microsoft.com/office/2011/relationships/chartStyle" Target="style28.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29.xml"/><Relationship Id="rId1" Type="http://schemas.microsoft.com/office/2011/relationships/chartStyle" Target="style29.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30.xml"/><Relationship Id="rId1" Type="http://schemas.microsoft.com/office/2011/relationships/chartStyle" Target="style30.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31.xml"/><Relationship Id="rId1" Type="http://schemas.microsoft.com/office/2011/relationships/chartStyle" Target="style31.xml"/></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32.xml"/><Relationship Id="rId1" Type="http://schemas.microsoft.com/office/2011/relationships/chartStyle" Target="style32.xml"/></Relationships>
</file>

<file path=ppt/charts/_rels/chart37.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33.xml"/><Relationship Id="rId1" Type="http://schemas.microsoft.com/office/2011/relationships/chartStyle" Target="style33.xml"/></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36.xlsx"/><Relationship Id="rId2" Type="http://schemas.microsoft.com/office/2011/relationships/chartColorStyle" Target="colors34.xml"/><Relationship Id="rId1" Type="http://schemas.microsoft.com/office/2011/relationships/chartStyle" Target="style34.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35.xml"/><Relationship Id="rId1" Type="http://schemas.microsoft.com/office/2011/relationships/chartStyle" Target="style35.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36.xml"/><Relationship Id="rId1" Type="http://schemas.microsoft.com/office/2011/relationships/chartStyle" Target="style36.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37.xml"/><Relationship Id="rId1" Type="http://schemas.microsoft.com/office/2011/relationships/chartStyle" Target="style37.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38.xml"/><Relationship Id="rId1" Type="http://schemas.microsoft.com/office/2011/relationships/chartStyle" Target="style38.xm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39.xml"/><Relationship Id="rId1" Type="http://schemas.microsoft.com/office/2011/relationships/chartStyle" Target="style39.xml"/></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40.xml"/><Relationship Id="rId1" Type="http://schemas.microsoft.com/office/2011/relationships/chartStyle" Target="style40.xml"/></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41.xml"/><Relationship Id="rId1" Type="http://schemas.microsoft.com/office/2011/relationships/chartStyle" Target="style41.xml"/></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44.xlsx"/><Relationship Id="rId2" Type="http://schemas.microsoft.com/office/2011/relationships/chartColorStyle" Target="colors42.xml"/><Relationship Id="rId1" Type="http://schemas.microsoft.com/office/2011/relationships/chartStyle" Target="style42.xml"/></Relationships>
</file>

<file path=ppt/charts/_rels/chart47.xml.rels><?xml version="1.0" encoding="UTF-8" standalone="yes"?>
<Relationships xmlns="http://schemas.openxmlformats.org/package/2006/relationships"><Relationship Id="rId3" Type="http://schemas.openxmlformats.org/officeDocument/2006/relationships/package" Target="../embeddings/Microsoft_Excel_Worksheet45.xlsx"/><Relationship Id="rId2" Type="http://schemas.microsoft.com/office/2011/relationships/chartColorStyle" Target="colors43.xml"/><Relationship Id="rId1" Type="http://schemas.microsoft.com/office/2011/relationships/chartStyle" Target="style43.xml"/></Relationships>
</file>

<file path=ppt/charts/_rels/chart48.xml.rels><?xml version="1.0" encoding="UTF-8" standalone="yes"?>
<Relationships xmlns="http://schemas.openxmlformats.org/package/2006/relationships"><Relationship Id="rId3" Type="http://schemas.openxmlformats.org/officeDocument/2006/relationships/package" Target="../embeddings/Microsoft_Excel_Worksheet46.xlsx"/><Relationship Id="rId2" Type="http://schemas.microsoft.com/office/2011/relationships/chartColorStyle" Target="colors44.xml"/><Relationship Id="rId1" Type="http://schemas.microsoft.com/office/2011/relationships/chartStyle" Target="style44.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45.xml"/><Relationship Id="rId1" Type="http://schemas.microsoft.com/office/2011/relationships/chartStyle" Target="style45.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48.xlsx"/><Relationship Id="rId2" Type="http://schemas.microsoft.com/office/2011/relationships/chartColorStyle" Target="colors46.xml"/><Relationship Id="rId1" Type="http://schemas.microsoft.com/office/2011/relationships/chartStyle" Target="style46.xml"/></Relationships>
</file>

<file path=ppt/charts/_rels/chart51.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47.xml"/><Relationship Id="rId1" Type="http://schemas.microsoft.com/office/2011/relationships/chartStyle" Target="style47.xml"/></Relationships>
</file>

<file path=ppt/charts/_rels/chart52.xml.rels><?xml version="1.0" encoding="UTF-8" standalone="yes"?>
<Relationships xmlns="http://schemas.openxmlformats.org/package/2006/relationships"><Relationship Id="rId3" Type="http://schemas.openxmlformats.org/officeDocument/2006/relationships/package" Target="../embeddings/Microsoft_Excel_Worksheet50.xlsx"/><Relationship Id="rId2" Type="http://schemas.microsoft.com/office/2011/relationships/chartColorStyle" Target="colors48.xml"/><Relationship Id="rId1" Type="http://schemas.microsoft.com/office/2011/relationships/chartStyle" Target="style48.xml"/></Relationships>
</file>

<file path=ppt/charts/_rels/chart53.xml.rels><?xml version="1.0" encoding="UTF-8" standalone="yes"?>
<Relationships xmlns="http://schemas.openxmlformats.org/package/2006/relationships"><Relationship Id="rId3" Type="http://schemas.openxmlformats.org/officeDocument/2006/relationships/package" Target="../embeddings/Microsoft_Excel_Worksheet51.xlsx"/><Relationship Id="rId2" Type="http://schemas.microsoft.com/office/2011/relationships/chartColorStyle" Target="colors49.xml"/><Relationship Id="rId1" Type="http://schemas.microsoft.com/office/2011/relationships/chartStyle" Target="style49.xml"/></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52.xlsx"/><Relationship Id="rId2" Type="http://schemas.microsoft.com/office/2011/relationships/chartColorStyle" Target="colors50.xml"/><Relationship Id="rId1" Type="http://schemas.microsoft.com/office/2011/relationships/chartStyle" Target="style50.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Worksheet53.xlsx"/><Relationship Id="rId2" Type="http://schemas.microsoft.com/office/2011/relationships/chartColorStyle" Target="colors51.xml"/><Relationship Id="rId1" Type="http://schemas.microsoft.com/office/2011/relationships/chartStyle" Target="style51.xml"/></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52.xml"/><Relationship Id="rId1" Type="http://schemas.microsoft.com/office/2011/relationships/chartStyle" Target="style52.xml"/></Relationships>
</file>

<file path=ppt/charts/_rels/chart57.xml.rels><?xml version="1.0" encoding="UTF-8" standalone="yes"?>
<Relationships xmlns="http://schemas.openxmlformats.org/package/2006/relationships"><Relationship Id="rId3" Type="http://schemas.openxmlformats.org/officeDocument/2006/relationships/package" Target="../embeddings/Microsoft_Excel_Worksheet55.xlsx"/><Relationship Id="rId2" Type="http://schemas.microsoft.com/office/2011/relationships/chartColorStyle" Target="colors53.xml"/><Relationship Id="rId1" Type="http://schemas.microsoft.com/office/2011/relationships/chartStyle" Target="style53.xml"/></Relationships>
</file>

<file path=ppt/charts/_rels/chart58.xml.rels><?xml version="1.0" encoding="UTF-8" standalone="yes"?>
<Relationships xmlns="http://schemas.openxmlformats.org/package/2006/relationships"><Relationship Id="rId3" Type="http://schemas.openxmlformats.org/officeDocument/2006/relationships/package" Target="../embeddings/Microsoft_Excel_Worksheet56.xlsx"/><Relationship Id="rId2" Type="http://schemas.microsoft.com/office/2011/relationships/chartColorStyle" Target="colors54.xml"/><Relationship Id="rId1" Type="http://schemas.microsoft.com/office/2011/relationships/chartStyle" Target="style54.xml"/></Relationships>
</file>

<file path=ppt/charts/_rels/chart59.xml.rels><?xml version="1.0" encoding="UTF-8" standalone="yes"?>
<Relationships xmlns="http://schemas.openxmlformats.org/package/2006/relationships"><Relationship Id="rId3" Type="http://schemas.openxmlformats.org/officeDocument/2006/relationships/package" Target="../embeddings/Microsoft_Excel_Worksheet57.xlsx"/><Relationship Id="rId2" Type="http://schemas.microsoft.com/office/2011/relationships/chartColorStyle" Target="colors55.xml"/><Relationship Id="rId1" Type="http://schemas.microsoft.com/office/2011/relationships/chartStyle" Target="style55.xml"/></Relationships>
</file>

<file path=ppt/charts/_rels/chart6.xml.rels><?xml version="1.0" encoding="UTF-8" standalone="yes"?>
<Relationships xmlns="http://schemas.openxmlformats.org/package/2006/relationships"><Relationship Id="rId3" Type="http://schemas.openxmlformats.org/officeDocument/2006/relationships/oleObject" Target="file:///W:\Global%20Pharma\3.%20Model%20finansowy\Model%20GLOBAL%20PHARMA%202019%2012%2009%20v01.xlsx" TargetMode="External"/><Relationship Id="rId2" Type="http://schemas.microsoft.com/office/2011/relationships/chartColorStyle" Target="colors6.xml"/><Relationship Id="rId1" Type="http://schemas.microsoft.com/office/2011/relationships/chartStyle" Target="style6.xml"/></Relationships>
</file>

<file path=ppt/charts/_rels/chart60.xml.rels><?xml version="1.0" encoding="UTF-8" standalone="yes"?>
<Relationships xmlns="http://schemas.openxmlformats.org/package/2006/relationships"><Relationship Id="rId3" Type="http://schemas.openxmlformats.org/officeDocument/2006/relationships/package" Target="../embeddings/Microsoft_Excel_Worksheet58.xlsx"/><Relationship Id="rId2" Type="http://schemas.microsoft.com/office/2011/relationships/chartColorStyle" Target="colors56.xml"/><Relationship Id="rId1" Type="http://schemas.microsoft.com/office/2011/relationships/chartStyle" Target="style56.xml"/></Relationships>
</file>

<file path=ppt/charts/_rels/chart61.xml.rels><?xml version="1.0" encoding="UTF-8" standalone="yes"?>
<Relationships xmlns="http://schemas.openxmlformats.org/package/2006/relationships"><Relationship Id="rId3" Type="http://schemas.openxmlformats.org/officeDocument/2006/relationships/package" Target="../embeddings/Microsoft_Excel_Worksheet59.xlsx"/><Relationship Id="rId2" Type="http://schemas.microsoft.com/office/2011/relationships/chartColorStyle" Target="colors57.xml"/><Relationship Id="rId1" Type="http://schemas.microsoft.com/office/2011/relationships/chartStyle" Target="style57.xml"/></Relationships>
</file>

<file path=ppt/charts/_rels/chart62.xml.rels><?xml version="1.0" encoding="UTF-8" standalone="yes"?>
<Relationships xmlns="http://schemas.openxmlformats.org/package/2006/relationships"><Relationship Id="rId3" Type="http://schemas.openxmlformats.org/officeDocument/2006/relationships/package" Target="../embeddings/Microsoft_Excel_Worksheet60.xlsx"/><Relationship Id="rId2" Type="http://schemas.microsoft.com/office/2011/relationships/chartColorStyle" Target="colors58.xml"/><Relationship Id="rId1" Type="http://schemas.microsoft.com/office/2011/relationships/chartStyle" Target="style58.xml"/></Relationships>
</file>

<file path=ppt/charts/_rels/chart63.xml.rels><?xml version="1.0" encoding="UTF-8" standalone="yes"?>
<Relationships xmlns="http://schemas.openxmlformats.org/package/2006/relationships"><Relationship Id="rId3" Type="http://schemas.openxmlformats.org/officeDocument/2006/relationships/package" Target="../embeddings/Microsoft_Excel_Worksheet61.xlsx"/><Relationship Id="rId2" Type="http://schemas.microsoft.com/office/2011/relationships/chartColorStyle" Target="colors59.xml"/><Relationship Id="rId1" Type="http://schemas.microsoft.com/office/2011/relationships/chartStyle" Target="style59.xml"/></Relationships>
</file>

<file path=ppt/charts/_rels/chart64.xml.rels><?xml version="1.0" encoding="UTF-8" standalone="yes"?>
<Relationships xmlns="http://schemas.openxmlformats.org/package/2006/relationships"><Relationship Id="rId3" Type="http://schemas.openxmlformats.org/officeDocument/2006/relationships/package" Target="../embeddings/Microsoft_Excel_Worksheet62.xlsx"/><Relationship Id="rId2" Type="http://schemas.microsoft.com/office/2011/relationships/chartColorStyle" Target="colors60.xml"/><Relationship Id="rId1" Type="http://schemas.microsoft.com/office/2011/relationships/chartStyle" Target="style60.xml"/></Relationships>
</file>

<file path=ppt/charts/_rels/chart65.xml.rels><?xml version="1.0" encoding="UTF-8" standalone="yes"?>
<Relationships xmlns="http://schemas.openxmlformats.org/package/2006/relationships"><Relationship Id="rId3" Type="http://schemas.openxmlformats.org/officeDocument/2006/relationships/package" Target="../embeddings/Microsoft_Excel_Worksheet63.xlsx"/><Relationship Id="rId2" Type="http://schemas.microsoft.com/office/2011/relationships/chartColorStyle" Target="colors61.xml"/><Relationship Id="rId1" Type="http://schemas.microsoft.com/office/2011/relationships/chartStyle" Target="style61.xml"/></Relationships>
</file>

<file path=ppt/charts/_rels/chart66.xml.rels><?xml version="1.0" encoding="UTF-8" standalone="yes"?>
<Relationships xmlns="http://schemas.openxmlformats.org/package/2006/relationships"><Relationship Id="rId3" Type="http://schemas.openxmlformats.org/officeDocument/2006/relationships/package" Target="../embeddings/Microsoft_Excel_Worksheet64.xlsx"/><Relationship Id="rId2" Type="http://schemas.microsoft.com/office/2011/relationships/chartColorStyle" Target="colors62.xml"/><Relationship Id="rId1" Type="http://schemas.microsoft.com/office/2011/relationships/chartStyle" Target="style62.xml"/></Relationships>
</file>

<file path=ppt/charts/_rels/chart67.xml.rels><?xml version="1.0" encoding="UTF-8" standalone="yes"?>
<Relationships xmlns="http://schemas.openxmlformats.org/package/2006/relationships"><Relationship Id="rId3" Type="http://schemas.openxmlformats.org/officeDocument/2006/relationships/package" Target="../embeddings/Microsoft_Excel_Worksheet65.xlsx"/><Relationship Id="rId2" Type="http://schemas.microsoft.com/office/2011/relationships/chartColorStyle" Target="colors63.xml"/><Relationship Id="rId1" Type="http://schemas.microsoft.com/office/2011/relationships/chartStyle" Target="style63.xml"/></Relationships>
</file>

<file path=ppt/charts/_rels/chart68.xml.rels><?xml version="1.0" encoding="UTF-8" standalone="yes"?>
<Relationships xmlns="http://schemas.openxmlformats.org/package/2006/relationships"><Relationship Id="rId3" Type="http://schemas.openxmlformats.org/officeDocument/2006/relationships/package" Target="../embeddings/Microsoft_Excel_Worksheet66.xlsx"/><Relationship Id="rId2" Type="http://schemas.microsoft.com/office/2011/relationships/chartColorStyle" Target="colors64.xml"/><Relationship Id="rId1" Type="http://schemas.microsoft.com/office/2011/relationships/chartStyle" Target="style64.xml"/></Relationships>
</file>

<file path=ppt/charts/_rels/chart69.xml.rels><?xml version="1.0" encoding="UTF-8" standalone="yes"?>
<Relationships xmlns="http://schemas.openxmlformats.org/package/2006/relationships"><Relationship Id="rId3" Type="http://schemas.openxmlformats.org/officeDocument/2006/relationships/package" Target="../embeddings/Microsoft_Excel_Worksheet67.xlsx"/><Relationship Id="rId2" Type="http://schemas.microsoft.com/office/2011/relationships/chartColorStyle" Target="colors65.xml"/><Relationship Id="rId1" Type="http://schemas.microsoft.com/office/2011/relationships/chartStyle" Target="style65.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7.xml"/><Relationship Id="rId1" Type="http://schemas.microsoft.com/office/2011/relationships/chartStyle" Target="style7.xml"/></Relationships>
</file>

<file path=ppt/charts/_rels/chart70.xml.rels><?xml version="1.0" encoding="UTF-8" standalone="yes"?>
<Relationships xmlns="http://schemas.openxmlformats.org/package/2006/relationships"><Relationship Id="rId3" Type="http://schemas.openxmlformats.org/officeDocument/2006/relationships/package" Target="../embeddings/Microsoft_Excel_Worksheet68.xlsx"/><Relationship Id="rId2" Type="http://schemas.microsoft.com/office/2011/relationships/chartColorStyle" Target="colors66.xml"/><Relationship Id="rId1" Type="http://schemas.microsoft.com/office/2011/relationships/chartStyle" Target="style66.xml"/></Relationships>
</file>

<file path=ppt/charts/_rels/chart71.xml.rels><?xml version="1.0" encoding="UTF-8" standalone="yes"?>
<Relationships xmlns="http://schemas.openxmlformats.org/package/2006/relationships"><Relationship Id="rId3" Type="http://schemas.openxmlformats.org/officeDocument/2006/relationships/package" Target="../embeddings/Microsoft_Excel_Worksheet69.xlsx"/><Relationship Id="rId2" Type="http://schemas.microsoft.com/office/2011/relationships/chartColorStyle" Target="colors67.xml"/><Relationship Id="rId1" Type="http://schemas.microsoft.com/office/2011/relationships/chartStyle" Target="style67.xml"/></Relationships>
</file>

<file path=ppt/charts/_rels/chart72.xml.rels><?xml version="1.0" encoding="UTF-8" standalone="yes"?>
<Relationships xmlns="http://schemas.openxmlformats.org/package/2006/relationships"><Relationship Id="rId3" Type="http://schemas.openxmlformats.org/officeDocument/2006/relationships/oleObject" Target="file:///\\coaserver\data\_Synchro_Irena\Audioteka\dane%20do%20rynku.xlsx" TargetMode="External"/><Relationship Id="rId2" Type="http://schemas.microsoft.com/office/2011/relationships/chartColorStyle" Target="colors68.xml"/><Relationship Id="rId1" Type="http://schemas.microsoft.com/office/2011/relationships/chartStyle" Target="style68.xml"/></Relationships>
</file>

<file path=ppt/charts/_rels/chart73.xml.rels><?xml version="1.0" encoding="UTF-8" standalone="yes"?>
<Relationships xmlns="http://schemas.openxmlformats.org/package/2006/relationships"><Relationship Id="rId3" Type="http://schemas.openxmlformats.org/officeDocument/2006/relationships/oleObject" Target="file:///\\coaserver\data\_Synchro_Irena\Audioteka\dane%20do%20rynku.xlsx" TargetMode="External"/><Relationship Id="rId2" Type="http://schemas.microsoft.com/office/2011/relationships/chartColorStyle" Target="colors69.xml"/><Relationship Id="rId1" Type="http://schemas.microsoft.com/office/2011/relationships/chartStyle" Target="style69.xml"/></Relationships>
</file>

<file path=ppt/charts/_rels/chart74.xml.rels><?xml version="1.0" encoding="UTF-8" standalone="yes"?>
<Relationships xmlns="http://schemas.openxmlformats.org/package/2006/relationships"><Relationship Id="rId3" Type="http://schemas.openxmlformats.org/officeDocument/2006/relationships/oleObject" Target="file:///\\coaserver\data\_Synchro_Irena\Audioteka\dane%20do%20rynku.xlsx" TargetMode="External"/><Relationship Id="rId2" Type="http://schemas.microsoft.com/office/2011/relationships/chartColorStyle" Target="colors70.xml"/><Relationship Id="rId1" Type="http://schemas.microsoft.com/office/2011/relationships/chartStyle" Target="style70.xml"/></Relationships>
</file>

<file path=ppt/charts/_rels/chart75.xml.rels><?xml version="1.0" encoding="UTF-8" standalone="yes"?>
<Relationships xmlns="http://schemas.openxmlformats.org/package/2006/relationships"><Relationship Id="rId3" Type="http://schemas.openxmlformats.org/officeDocument/2006/relationships/package" Target="../embeddings/Microsoft_Excel_Worksheet70.xlsx"/><Relationship Id="rId2" Type="http://schemas.microsoft.com/office/2011/relationships/chartColorStyle" Target="colors71.xml"/><Relationship Id="rId1" Type="http://schemas.microsoft.com/office/2011/relationships/chartStyle" Target="style71.xml"/></Relationships>
</file>

<file path=ppt/charts/_rels/chart76.xml.rels><?xml version="1.0" encoding="UTF-8" standalone="yes"?>
<Relationships xmlns="http://schemas.openxmlformats.org/package/2006/relationships"><Relationship Id="rId3" Type="http://schemas.openxmlformats.org/officeDocument/2006/relationships/oleObject" Target="file:///\\coaserver\data\_Synchro_Irena\Audioteka\Audioteka\analiza.xlsx" TargetMode="External"/><Relationship Id="rId2" Type="http://schemas.microsoft.com/office/2011/relationships/chartColorStyle" Target="colors72.xml"/><Relationship Id="rId1" Type="http://schemas.microsoft.com/office/2011/relationships/chartStyle" Target="style72.xml"/><Relationship Id="rId4" Type="http://schemas.openxmlformats.org/officeDocument/2006/relationships/chartUserShapes" Target="../drawings/drawing1.xml"/></Relationships>
</file>

<file path=ppt/charts/_rels/chart77.xml.rels><?xml version="1.0" encoding="UTF-8" standalone="yes"?>
<Relationships xmlns="http://schemas.openxmlformats.org/package/2006/relationships"><Relationship Id="rId3" Type="http://schemas.openxmlformats.org/officeDocument/2006/relationships/oleObject" Target="file:///\\coaserver\data\_Synchro_Irena\Audioteka\Audioteka\analiza.xlsx" TargetMode="External"/><Relationship Id="rId2" Type="http://schemas.microsoft.com/office/2011/relationships/chartColorStyle" Target="colors73.xml"/><Relationship Id="rId1" Type="http://schemas.microsoft.com/office/2011/relationships/chartStyle" Target="style73.xml"/><Relationship Id="rId4" Type="http://schemas.openxmlformats.org/officeDocument/2006/relationships/chartUserShapes" Target="../drawings/drawing2.xml"/></Relationships>
</file>

<file path=ppt/charts/_rels/chart78.xml.rels><?xml version="1.0" encoding="UTF-8" standalone="yes"?>
<Relationships xmlns="http://schemas.openxmlformats.org/package/2006/relationships"><Relationship Id="rId3" Type="http://schemas.openxmlformats.org/officeDocument/2006/relationships/oleObject" Target="file:///\\coaserver\data\_Synchro_Irena\Audioteka\Audioteka\analiza.xlsx" TargetMode="External"/><Relationship Id="rId2" Type="http://schemas.microsoft.com/office/2011/relationships/chartColorStyle" Target="colors74.xml"/><Relationship Id="rId1" Type="http://schemas.microsoft.com/office/2011/relationships/chartStyle" Target="style74.xml"/><Relationship Id="rId4" Type="http://schemas.openxmlformats.org/officeDocument/2006/relationships/chartUserShapes" Target="../drawings/drawing3.xml"/></Relationships>
</file>

<file path=ppt/charts/_rels/chart79.xml.rels><?xml version="1.0" encoding="UTF-8" standalone="yes"?>
<Relationships xmlns="http://schemas.openxmlformats.org/package/2006/relationships"><Relationship Id="rId3" Type="http://schemas.openxmlformats.org/officeDocument/2006/relationships/package" Target="../embeddings/Microsoft_Excel_Worksheet71.xlsx"/><Relationship Id="rId2" Type="http://schemas.microsoft.com/office/2011/relationships/chartColorStyle" Target="colors75.xml"/><Relationship Id="rId1" Type="http://schemas.microsoft.com/office/2011/relationships/chartStyle" Target="style75.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8.xml"/><Relationship Id="rId1" Type="http://schemas.microsoft.com/office/2011/relationships/chartStyle" Target="style8.xml"/></Relationships>
</file>

<file path=ppt/charts/_rels/chart80.xml.rels><?xml version="1.0" encoding="UTF-8" standalone="yes"?>
<Relationships xmlns="http://schemas.openxmlformats.org/package/2006/relationships"><Relationship Id="rId3" Type="http://schemas.openxmlformats.org/officeDocument/2006/relationships/package" Target="../embeddings/Microsoft_Excel_Worksheet72.xlsx"/><Relationship Id="rId2" Type="http://schemas.microsoft.com/office/2011/relationships/chartColorStyle" Target="colors76.xml"/><Relationship Id="rId1" Type="http://schemas.microsoft.com/office/2011/relationships/chartStyle" Target="style76.xml"/></Relationships>
</file>

<file path=ppt/charts/_rels/chart81.xml.rels><?xml version="1.0" encoding="UTF-8" standalone="yes"?>
<Relationships xmlns="http://schemas.openxmlformats.org/package/2006/relationships"><Relationship Id="rId3" Type="http://schemas.openxmlformats.org/officeDocument/2006/relationships/package" Target="../embeddings/Microsoft_Excel_Worksheet73.xlsx"/><Relationship Id="rId2" Type="http://schemas.microsoft.com/office/2011/relationships/chartColorStyle" Target="colors77.xml"/><Relationship Id="rId1" Type="http://schemas.microsoft.com/office/2011/relationships/chartStyle" Target="style77.xml"/></Relationships>
</file>

<file path=ppt/charts/_rels/chart82.xml.rels><?xml version="1.0" encoding="UTF-8" standalone="yes"?>
<Relationships xmlns="http://schemas.openxmlformats.org/package/2006/relationships"><Relationship Id="rId3" Type="http://schemas.openxmlformats.org/officeDocument/2006/relationships/package" Target="../embeddings/Microsoft_Excel_Worksheet74.xlsx"/><Relationship Id="rId2" Type="http://schemas.microsoft.com/office/2011/relationships/chartColorStyle" Target="colors78.xml"/><Relationship Id="rId1" Type="http://schemas.microsoft.com/office/2011/relationships/chartStyle" Target="style78.xml"/></Relationships>
</file>

<file path=ppt/charts/_rels/chart83.xml.rels><?xml version="1.0" encoding="UTF-8" standalone="yes"?>
<Relationships xmlns="http://schemas.openxmlformats.org/package/2006/relationships"><Relationship Id="rId3" Type="http://schemas.openxmlformats.org/officeDocument/2006/relationships/package" Target="../embeddings/Microsoft_Excel_Worksheet75.xlsx"/><Relationship Id="rId2" Type="http://schemas.microsoft.com/office/2011/relationships/chartColorStyle" Target="colors79.xml"/><Relationship Id="rId1" Type="http://schemas.microsoft.com/office/2011/relationships/chartStyle" Target="style79.xml"/><Relationship Id="rId4" Type="http://schemas.openxmlformats.org/officeDocument/2006/relationships/chartUserShapes" Target="../drawings/drawing4.xml"/></Relationships>
</file>

<file path=ppt/charts/_rels/chart84.xml.rels><?xml version="1.0" encoding="UTF-8" standalone="yes"?>
<Relationships xmlns="http://schemas.openxmlformats.org/package/2006/relationships"><Relationship Id="rId3" Type="http://schemas.openxmlformats.org/officeDocument/2006/relationships/package" Target="../embeddings/Microsoft_Excel_Worksheet76.xlsx"/><Relationship Id="rId2" Type="http://schemas.microsoft.com/office/2011/relationships/chartColorStyle" Target="colors80.xml"/><Relationship Id="rId1" Type="http://schemas.microsoft.com/office/2011/relationships/chartStyle" Target="style80.xml"/></Relationships>
</file>

<file path=ppt/charts/_rels/chart85.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81.xml"/><Relationship Id="rId1" Type="http://schemas.microsoft.com/office/2011/relationships/chartStyle" Target="style81.xml"/><Relationship Id="rId4" Type="http://schemas.openxmlformats.org/officeDocument/2006/relationships/package" Target="../embeddings/Microsoft_Excel_Worksheet77.xlsx"/></Relationships>
</file>

<file path=ppt/charts/_rels/chart86.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82.xml"/><Relationship Id="rId1" Type="http://schemas.microsoft.com/office/2011/relationships/chartStyle" Target="style82.xml"/><Relationship Id="rId4" Type="http://schemas.openxmlformats.org/officeDocument/2006/relationships/package" Target="../embeddings/Microsoft_Excel_Worksheet78.xlsx"/></Relationships>
</file>

<file path=ppt/charts/_rels/chart87.xml.rels><?xml version="1.0" encoding="UTF-8" standalone="yes"?>
<Relationships xmlns="http://schemas.openxmlformats.org/package/2006/relationships"><Relationship Id="rId3" Type="http://schemas.openxmlformats.org/officeDocument/2006/relationships/package" Target="../embeddings/Microsoft_Excel_Worksheet79.xlsx"/><Relationship Id="rId2" Type="http://schemas.microsoft.com/office/2011/relationships/chartColorStyle" Target="colors83.xml"/><Relationship Id="rId1" Type="http://schemas.microsoft.com/office/2011/relationships/chartStyle" Target="style83.xml"/></Relationships>
</file>

<file path=ppt/charts/_rels/chart88.xml.rels><?xml version="1.0" encoding="UTF-8" standalone="yes"?>
<Relationships xmlns="http://schemas.openxmlformats.org/package/2006/relationships"><Relationship Id="rId3" Type="http://schemas.openxmlformats.org/officeDocument/2006/relationships/package" Target="../embeddings/Microsoft_Excel_Worksheet80.xlsx"/><Relationship Id="rId2" Type="http://schemas.microsoft.com/office/2011/relationships/chartColorStyle" Target="colors84.xml"/><Relationship Id="rId1" Type="http://schemas.microsoft.com/office/2011/relationships/chartStyle" Target="style84.xml"/></Relationships>
</file>

<file path=ppt/charts/_rels/chart89.xml.rels><?xml version="1.0" encoding="UTF-8" standalone="yes"?>
<Relationships xmlns="http://schemas.openxmlformats.org/package/2006/relationships"><Relationship Id="rId3" Type="http://schemas.openxmlformats.org/officeDocument/2006/relationships/package" Target="../embeddings/Microsoft_Excel_Worksheet81.xlsx"/><Relationship Id="rId2" Type="http://schemas.microsoft.com/office/2011/relationships/chartColorStyle" Target="colors85.xml"/><Relationship Id="rId1" Type="http://schemas.microsoft.com/office/2011/relationships/chartStyle" Target="style85.xml"/><Relationship Id="rId4" Type="http://schemas.openxmlformats.org/officeDocument/2006/relationships/chartUserShapes" Target="../drawings/drawing5.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9.xml"/><Relationship Id="rId1" Type="http://schemas.microsoft.com/office/2011/relationships/chartStyle" Target="style9.xml"/></Relationships>
</file>

<file path=ppt/charts/_rels/chart90.xml.rels><?xml version="1.0" encoding="UTF-8" standalone="yes"?>
<Relationships xmlns="http://schemas.openxmlformats.org/package/2006/relationships"><Relationship Id="rId3" Type="http://schemas.openxmlformats.org/officeDocument/2006/relationships/package" Target="../embeddings/Microsoft_Excel_Worksheet82.xlsx"/><Relationship Id="rId2" Type="http://schemas.microsoft.com/office/2011/relationships/chartColorStyle" Target="colors86.xml"/><Relationship Id="rId1" Type="http://schemas.microsoft.com/office/2011/relationships/chartStyle" Target="style86.xml"/></Relationships>
</file>

<file path=ppt/charts/_rels/chart91.xml.rels><?xml version="1.0" encoding="UTF-8" standalone="yes"?>
<Relationships xmlns="http://schemas.openxmlformats.org/package/2006/relationships"><Relationship Id="rId3" Type="http://schemas.openxmlformats.org/officeDocument/2006/relationships/package" Target="../embeddings/Microsoft_Excel_Worksheet83.xlsx"/><Relationship Id="rId2" Type="http://schemas.microsoft.com/office/2011/relationships/chartColorStyle" Target="colors87.xml"/><Relationship Id="rId1" Type="http://schemas.microsoft.com/office/2011/relationships/chartStyle" Target="style87.xml"/></Relationships>
</file>

<file path=ppt/charts/_rels/chart92.xml.rels><?xml version="1.0" encoding="UTF-8" standalone="yes"?>
<Relationships xmlns="http://schemas.openxmlformats.org/package/2006/relationships"><Relationship Id="rId3" Type="http://schemas.openxmlformats.org/officeDocument/2006/relationships/package" Target="../embeddings/Microsoft_Excel_Worksheet84.xlsx"/><Relationship Id="rId2" Type="http://schemas.microsoft.com/office/2011/relationships/chartColorStyle" Target="colors88.xml"/><Relationship Id="rId1" Type="http://schemas.microsoft.com/office/2011/relationships/chartStyle" Target="style88.xml"/></Relationships>
</file>

<file path=ppt/charts/_rels/chart93.xml.rels><?xml version="1.0" encoding="UTF-8" standalone="yes"?>
<Relationships xmlns="http://schemas.openxmlformats.org/package/2006/relationships"><Relationship Id="rId3" Type="http://schemas.openxmlformats.org/officeDocument/2006/relationships/package" Target="../embeddings/Microsoft_Excel_Worksheet85.xlsx"/><Relationship Id="rId2" Type="http://schemas.microsoft.com/office/2011/relationships/chartColorStyle" Target="colors89.xml"/><Relationship Id="rId1" Type="http://schemas.microsoft.com/office/2011/relationships/chartStyle" Target="style89.xml"/></Relationships>
</file>

<file path=ppt/charts/_rels/chart94.xml.rels><?xml version="1.0" encoding="UTF-8" standalone="yes"?>
<Relationships xmlns="http://schemas.openxmlformats.org/package/2006/relationships"><Relationship Id="rId3" Type="http://schemas.openxmlformats.org/officeDocument/2006/relationships/package" Target="../embeddings/Microsoft_Excel_Worksheet86.xlsx"/><Relationship Id="rId2" Type="http://schemas.microsoft.com/office/2011/relationships/chartColorStyle" Target="colors90.xml"/><Relationship Id="rId1" Type="http://schemas.microsoft.com/office/2011/relationships/chartStyle" Target="style90.xml"/></Relationships>
</file>

<file path=ppt/charts/_rels/chart95.xml.rels><?xml version="1.0" encoding="UTF-8" standalone="yes"?>
<Relationships xmlns="http://schemas.openxmlformats.org/package/2006/relationships"><Relationship Id="rId3" Type="http://schemas.openxmlformats.org/officeDocument/2006/relationships/package" Target="../embeddings/Microsoft_Excel_Worksheet87.xlsx"/><Relationship Id="rId2" Type="http://schemas.microsoft.com/office/2011/relationships/chartColorStyle" Target="colors91.xml"/><Relationship Id="rId1" Type="http://schemas.microsoft.com/office/2011/relationships/chartStyle" Target="style91.xml"/></Relationships>
</file>

<file path=ppt/charts/_rels/chart96.xml.rels><?xml version="1.0" encoding="UTF-8" standalone="yes"?>
<Relationships xmlns="http://schemas.openxmlformats.org/package/2006/relationships"><Relationship Id="rId3" Type="http://schemas.openxmlformats.org/officeDocument/2006/relationships/package" Target="../embeddings/Microsoft_Excel_Worksheet88.xlsx"/><Relationship Id="rId2" Type="http://schemas.microsoft.com/office/2011/relationships/chartColorStyle" Target="colors92.xml"/><Relationship Id="rId1" Type="http://schemas.microsoft.com/office/2011/relationships/chartStyle" Target="style92.xml"/></Relationships>
</file>

<file path=ppt/charts/_rels/chart97.xml.rels><?xml version="1.0" encoding="UTF-8" standalone="yes"?>
<Relationships xmlns="http://schemas.openxmlformats.org/package/2006/relationships"><Relationship Id="rId3" Type="http://schemas.openxmlformats.org/officeDocument/2006/relationships/package" Target="../embeddings/Microsoft_Excel_Worksheet89.xlsx"/><Relationship Id="rId2" Type="http://schemas.microsoft.com/office/2011/relationships/chartColorStyle" Target="colors93.xml"/><Relationship Id="rId1" Type="http://schemas.microsoft.com/office/2011/relationships/chartStyle" Target="style93.xml"/></Relationships>
</file>

<file path=ppt/charts/_rels/chart98.xml.rels><?xml version="1.0" encoding="UTF-8" standalone="yes"?>
<Relationships xmlns="http://schemas.openxmlformats.org/package/2006/relationships"><Relationship Id="rId3" Type="http://schemas.openxmlformats.org/officeDocument/2006/relationships/oleObject" Target="file:///W:\Global%20Pharma\3.%20Model%20finansowy\Model%20GLOBAL%20PHARMA%202019%2012%2009%20v01.xlsx" TargetMode="External"/><Relationship Id="rId2" Type="http://schemas.microsoft.com/office/2011/relationships/chartColorStyle" Target="colors94.xml"/><Relationship Id="rId1" Type="http://schemas.microsoft.com/office/2011/relationships/chartStyle" Target="style94.xml"/></Relationships>
</file>

<file path=ppt/charts/_rels/chart99.xml.rels><?xml version="1.0" encoding="UTF-8" standalone="yes"?>
<Relationships xmlns="http://schemas.openxmlformats.org/package/2006/relationships"><Relationship Id="rId3" Type="http://schemas.openxmlformats.org/officeDocument/2006/relationships/oleObject" Target="file:///W:\Global%20Pharma\3.%20Model%20finansowy\Model%20GLOBAL%20PHARMA%202019%2012%2006%20v04.xlsx" TargetMode="External"/><Relationship Id="rId2" Type="http://schemas.microsoft.com/office/2011/relationships/chartColorStyle" Target="colors95.xml"/><Relationship Id="rId1" Type="http://schemas.microsoft.com/office/2011/relationships/chartStyle" Target="style9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873215659752366"/>
          <c:y val="0.14568436199075141"/>
          <c:w val="0.26984694497200462"/>
          <c:h val="0.68344372410887733"/>
        </c:manualLayout>
      </c:layout>
      <c:doughnutChart>
        <c:varyColors val="1"/>
        <c:ser>
          <c:idx val="0"/>
          <c:order val="0"/>
          <c:tx>
            <c:strRef>
              <c:f>Sheet1!$B$1</c:f>
              <c:strCache>
                <c:ptCount val="1"/>
                <c:pt idx="0">
                  <c:v>Column1</c:v>
                </c:pt>
              </c:strCache>
            </c:strRef>
          </c:tx>
          <c:spPr>
            <a:solidFill>
              <a:srgbClr val="AE88CA"/>
            </a:solidFill>
          </c:spPr>
          <c:dPt>
            <c:idx val="0"/>
            <c:bubble3D val="0"/>
            <c:spPr>
              <a:solidFill>
                <a:srgbClr val="FFD844"/>
              </a:solidFill>
              <a:ln w="19050">
                <a:solidFill>
                  <a:schemeClr val="lt1"/>
                </a:solidFill>
              </a:ln>
              <a:effectLst/>
            </c:spPr>
            <c:extLst>
              <c:ext xmlns:c16="http://schemas.microsoft.com/office/drawing/2014/chart" uri="{C3380CC4-5D6E-409C-BE32-E72D297353CC}">
                <c16:uniqueId val="{00000001-BE88-4438-BAEA-454F90570CCD}"/>
              </c:ext>
            </c:extLst>
          </c:dPt>
          <c:dPt>
            <c:idx val="1"/>
            <c:bubble3D val="0"/>
            <c:spPr>
              <a:solidFill>
                <a:srgbClr val="8953B2"/>
              </a:solidFill>
              <a:ln w="19050">
                <a:solidFill>
                  <a:schemeClr val="lt1"/>
                </a:solidFill>
              </a:ln>
              <a:effectLst/>
            </c:spPr>
            <c:extLst>
              <c:ext xmlns:c16="http://schemas.microsoft.com/office/drawing/2014/chart" uri="{C3380CC4-5D6E-409C-BE32-E72D297353CC}">
                <c16:uniqueId val="{00000003-BE88-4438-BAEA-454F90570CCD}"/>
              </c:ext>
            </c:extLst>
          </c:dPt>
          <c:dPt>
            <c:idx val="2"/>
            <c:bubble3D val="0"/>
            <c:spPr>
              <a:solidFill>
                <a:srgbClr val="AE88CA"/>
              </a:solidFill>
              <a:ln w="19050">
                <a:solidFill>
                  <a:schemeClr val="lt1"/>
                </a:solidFill>
              </a:ln>
              <a:effectLst/>
            </c:spPr>
            <c:extLst>
              <c:ext xmlns:c16="http://schemas.microsoft.com/office/drawing/2014/chart" uri="{C3380CC4-5D6E-409C-BE32-E72D297353CC}">
                <c16:uniqueId val="{00000005-BE88-4438-BAEA-454F90570CCD}"/>
              </c:ext>
            </c:extLst>
          </c:dPt>
          <c:dLbls>
            <c:dLbl>
              <c:idx val="0"/>
              <c:layout>
                <c:manualLayout>
                  <c:x val="8.1030050644774365E-2"/>
                  <c:y val="-0.1033684756733826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E88-4438-BAEA-454F90570CCD}"/>
                </c:ext>
              </c:extLst>
            </c:dLbl>
            <c:dLbl>
              <c:idx val="1"/>
              <c:layout>
                <c:manualLayout>
                  <c:x val="-8.8344818639818509E-2"/>
                  <c:y val="1.01734139075794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E88-4438-BAEA-454F90570CCD}"/>
                </c:ext>
              </c:extLst>
            </c:dLbl>
            <c:dLbl>
              <c:idx val="2"/>
              <c:layout>
                <c:manualLayout>
                  <c:x val="-8.0692771802006194E-2"/>
                  <c:y val="-4.81021431966714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E88-4438-BAEA-454F90570CCD}"/>
                </c:ext>
              </c:extLst>
            </c:dLbl>
            <c:numFmt formatCode="0.00%" sourceLinked="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Sheet1!$A$2:$A$4</c:f>
              <c:strCache>
                <c:ptCount val="3"/>
                <c:pt idx="0">
                  <c:v>Shareholder 1</c:v>
                </c:pt>
                <c:pt idx="1">
                  <c:v>Shareholder 2</c:v>
                </c:pt>
                <c:pt idx="2">
                  <c:v>Shareholder 3</c:v>
                </c:pt>
              </c:strCache>
            </c:strRef>
          </c:cat>
          <c:val>
            <c:numRef>
              <c:f>Sheet1!$B$2:$B$4</c:f>
              <c:numCache>
                <c:formatCode>0%</c:formatCode>
                <c:ptCount val="3"/>
                <c:pt idx="0">
                  <c:v>0.5</c:v>
                </c:pt>
                <c:pt idx="1">
                  <c:v>0.25</c:v>
                </c:pt>
                <c:pt idx="2">
                  <c:v>0.25</c:v>
                </c:pt>
              </c:numCache>
            </c:numRef>
          </c:val>
          <c:extLst>
            <c:ext xmlns:c16="http://schemas.microsoft.com/office/drawing/2014/chart" uri="{C3380CC4-5D6E-409C-BE32-E72D297353CC}">
              <c16:uniqueId val="{00000006-BE88-4438-BAEA-454F90570CCD}"/>
            </c:ext>
          </c:extLst>
        </c:ser>
        <c:dLbls>
          <c:showLegendKey val="0"/>
          <c:showVal val="0"/>
          <c:showCatName val="0"/>
          <c:showSerName val="0"/>
          <c:showPercent val="0"/>
          <c:showBubbleSize val="0"/>
          <c:showLeaderLines val="0"/>
        </c:dLbls>
        <c:firstSliceAng val="0"/>
        <c:holeSize val="60"/>
      </c:doughnutChart>
      <c:spPr>
        <a:noFill/>
        <a:ln>
          <a:noFill/>
        </a:ln>
        <a:effectLst/>
      </c:spPr>
    </c:plotArea>
    <c:legend>
      <c:legendPos val="b"/>
      <c:layout>
        <c:manualLayout>
          <c:xMode val="edge"/>
          <c:yMode val="edge"/>
          <c:x val="0.47646725562506459"/>
          <c:y val="7.215321479500722E-2"/>
          <c:w val="0.45857135671341093"/>
          <c:h val="0.83164249881164976"/>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1000"/>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493875765529308E-2"/>
          <c:y val="0.13750338188600963"/>
          <c:w val="0.94850612423447067"/>
          <c:h val="0.43637262745143723"/>
        </c:manualLayout>
      </c:layout>
      <c:barChart>
        <c:barDir val="col"/>
        <c:grouping val="clustered"/>
        <c:varyColors val="0"/>
        <c:ser>
          <c:idx val="0"/>
          <c:order val="0"/>
          <c:tx>
            <c:strRef>
              <c:f>Sheet1!$B$1</c:f>
              <c:strCache>
                <c:ptCount val="1"/>
                <c:pt idx="0">
                  <c:v>Revenue</c:v>
                </c:pt>
              </c:strCache>
            </c:strRef>
          </c:tx>
          <c:spPr>
            <a:solidFill>
              <a:srgbClr val="61C3AE"/>
            </a:solidFill>
            <a:ln>
              <a:solidFill>
                <a:srgbClr val="61C3AE"/>
              </a:solidFill>
            </a:ln>
            <a:effectLst>
              <a:softEdge rad="12700"/>
            </a:effectLst>
          </c:spPr>
          <c:invertIfNegative val="0"/>
          <c:dLbls>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2019P</c:v>
                </c:pt>
                <c:pt idx="1">
                  <c:v>2020P</c:v>
                </c:pt>
              </c:strCache>
            </c:strRef>
          </c:cat>
          <c:val>
            <c:numRef>
              <c:f>Sheet1!$B$2:$B$3</c:f>
              <c:numCache>
                <c:formatCode>0</c:formatCode>
                <c:ptCount val="2"/>
                <c:pt idx="0">
                  <c:v>2256.5023199089624</c:v>
                </c:pt>
                <c:pt idx="1">
                  <c:v>3074</c:v>
                </c:pt>
              </c:numCache>
            </c:numRef>
          </c:val>
          <c:extLst>
            <c:ext xmlns:c16="http://schemas.microsoft.com/office/drawing/2014/chart" uri="{C3380CC4-5D6E-409C-BE32-E72D297353CC}">
              <c16:uniqueId val="{00000000-36E7-40A6-8E2A-F4C747181BAF}"/>
            </c:ext>
          </c:extLst>
        </c:ser>
        <c:dLbls>
          <c:showLegendKey val="0"/>
          <c:showVal val="0"/>
          <c:showCatName val="0"/>
          <c:showSerName val="0"/>
          <c:showPercent val="0"/>
          <c:showBubbleSize val="0"/>
        </c:dLbls>
        <c:gapWidth val="355"/>
        <c:overlap val="-1"/>
        <c:axId val="1290348528"/>
        <c:axId val="1290342000"/>
      </c:barChart>
      <c:catAx>
        <c:axId val="12903485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290342000"/>
        <c:crosses val="autoZero"/>
        <c:auto val="1"/>
        <c:lblAlgn val="ctr"/>
        <c:lblOffset val="100"/>
        <c:noMultiLvlLbl val="0"/>
      </c:catAx>
      <c:valAx>
        <c:axId val="1290342000"/>
        <c:scaling>
          <c:orientation val="minMax"/>
          <c:max val="3750"/>
          <c:min val="500"/>
        </c:scaling>
        <c:delete val="0"/>
        <c:axPos val="l"/>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200" b="0" i="0" u="none" strike="noStrike" kern="1200" baseline="0">
                <a:solidFill>
                  <a:schemeClr val="bg1"/>
                </a:solidFill>
                <a:latin typeface="+mn-lt"/>
                <a:ea typeface="+mn-ea"/>
                <a:cs typeface="+mn-cs"/>
              </a:defRPr>
            </a:pPr>
            <a:endParaRPr lang="en-US"/>
          </a:p>
        </c:txPr>
        <c:crossAx val="1290348528"/>
        <c:crosses val="autoZero"/>
        <c:crossBetween val="between"/>
        <c:majorUnit val="250"/>
      </c:valAx>
      <c:spPr>
        <a:noFill/>
        <a:ln>
          <a:noFill/>
        </a:ln>
        <a:effectLst/>
      </c:spPr>
    </c:plotArea>
    <c:legend>
      <c:legendPos val="b"/>
      <c:layout>
        <c:manualLayout>
          <c:xMode val="edge"/>
          <c:yMode val="edge"/>
          <c:x val="0"/>
          <c:y val="0.68664698162729654"/>
          <c:w val="1"/>
          <c:h val="0.10534806556120248"/>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0" i="0" u="none" strike="noStrike" kern="1200" spc="0" baseline="0">
                <a:solidFill>
                  <a:schemeClr val="tx1">
                    <a:lumMod val="65000"/>
                    <a:lumOff val="35000"/>
                  </a:schemeClr>
                </a:solidFill>
                <a:latin typeface="+mn-lt"/>
                <a:ea typeface="+mn-ea"/>
                <a:cs typeface="+mn-cs"/>
              </a:defRPr>
            </a:pPr>
            <a:r>
              <a:rPr lang="pl-PL" dirty="0"/>
              <a:t>[Product]</a:t>
            </a:r>
            <a:endParaRPr lang="en-US" dirty="0"/>
          </a:p>
        </c:rich>
      </c:tx>
      <c:overlay val="0"/>
      <c:spPr>
        <a:noFill/>
        <a:ln>
          <a:noFill/>
        </a:ln>
        <a:effectLst/>
      </c:spPr>
      <c:txPr>
        <a:bodyPr rot="0" spcFirstLastPara="1" vertOverflow="ellipsis" vert="horz" wrap="square" anchor="ctr" anchorCtr="1"/>
        <a:lstStyle/>
        <a:p>
          <a:pPr>
            <a:defRPr sz="10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7.4650712681857578E-2"/>
          <c:y val="0.14866613429409264"/>
          <c:w val="0.85069857463628484"/>
          <c:h val="0.72701374944393848"/>
        </c:manualLayout>
      </c:layout>
      <c:barChart>
        <c:barDir val="col"/>
        <c:grouping val="clustered"/>
        <c:varyColors val="0"/>
        <c:ser>
          <c:idx val="0"/>
          <c:order val="0"/>
          <c:tx>
            <c:strRef>
              <c:f>Produkcja!$Y$2518</c:f>
              <c:strCache>
                <c:ptCount val="1"/>
                <c:pt idx="0">
                  <c:v>Pastylki do ssania</c:v>
                </c:pt>
              </c:strCache>
            </c:strRef>
          </c:tx>
          <c:spPr>
            <a:solidFill>
              <a:srgbClr val="61C3AE"/>
            </a:solidFill>
            <a:ln>
              <a:noFill/>
            </a:ln>
            <a:effectLst/>
          </c:spPr>
          <c:invertIfNegative val="0"/>
          <c:dPt>
            <c:idx val="0"/>
            <c:invertIfNegative val="0"/>
            <c:bubble3D val="0"/>
            <c:spPr>
              <a:solidFill>
                <a:srgbClr val="46B9A0"/>
              </a:solidFill>
              <a:ln>
                <a:noFill/>
              </a:ln>
              <a:effectLst/>
            </c:spPr>
            <c:extLst>
              <c:ext xmlns:c16="http://schemas.microsoft.com/office/drawing/2014/chart" uri="{C3380CC4-5D6E-409C-BE32-E72D297353CC}">
                <c16:uniqueId val="{00000001-B629-41E8-8434-506E85106F9D}"/>
              </c:ext>
            </c:extLst>
          </c:dPt>
          <c:dPt>
            <c:idx val="1"/>
            <c:invertIfNegative val="0"/>
            <c:bubble3D val="0"/>
            <c:spPr>
              <a:solidFill>
                <a:srgbClr val="8CD4C5"/>
              </a:solidFill>
              <a:ln>
                <a:noFill/>
              </a:ln>
              <a:effectLst/>
            </c:spPr>
            <c:extLst>
              <c:ext xmlns:c16="http://schemas.microsoft.com/office/drawing/2014/chart" uri="{C3380CC4-5D6E-409C-BE32-E72D297353CC}">
                <c16:uniqueId val="{00000003-B629-41E8-8434-506E85106F9D}"/>
              </c:ext>
            </c:extLst>
          </c:dPt>
          <c:dPt>
            <c:idx val="2"/>
            <c:invertIfNegative val="0"/>
            <c:bubble3D val="0"/>
            <c:spPr>
              <a:solidFill>
                <a:srgbClr val="9DC3E6"/>
              </a:solidFill>
              <a:ln>
                <a:noFill/>
              </a:ln>
              <a:effectLst/>
            </c:spPr>
            <c:extLst>
              <c:ext xmlns:c16="http://schemas.microsoft.com/office/drawing/2014/chart" uri="{C3380CC4-5D6E-409C-BE32-E72D297353CC}">
                <c16:uniqueId val="{00000005-B629-41E8-8434-506E85106F9D}"/>
              </c:ext>
            </c:extLst>
          </c:dPt>
          <c:dPt>
            <c:idx val="3"/>
            <c:invertIfNegative val="0"/>
            <c:bubble3D val="0"/>
            <c:spPr>
              <a:solidFill>
                <a:srgbClr val="005A9A"/>
              </a:solidFill>
              <a:ln>
                <a:noFill/>
              </a:ln>
              <a:effectLst/>
            </c:spPr>
            <c:extLst>
              <c:ext xmlns:c16="http://schemas.microsoft.com/office/drawing/2014/chart" uri="{C3380CC4-5D6E-409C-BE32-E72D297353CC}">
                <c16:uniqueId val="{00000007-B629-41E8-8434-506E85106F9D}"/>
              </c:ext>
            </c:extLst>
          </c:dPt>
          <c:dLbls>
            <c:dLbl>
              <c:idx val="0"/>
              <c:layout>
                <c:manualLayout>
                  <c:x val="-8.508608191493244E-18"/>
                  <c:y val="9.0443997306949117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5407336203075792"/>
                      <c:h val="0.22468403490886302"/>
                    </c:manualLayout>
                  </c15:layout>
                </c:ext>
                <c:ext xmlns:c16="http://schemas.microsoft.com/office/drawing/2014/chart" uri="{C3380CC4-5D6E-409C-BE32-E72D297353CC}">
                  <c16:uniqueId val="{00000001-B629-41E8-8434-506E85106F9D}"/>
                </c:ext>
              </c:extLst>
            </c:dLbl>
            <c:dLbl>
              <c:idx val="1"/>
              <c:layout>
                <c:manualLayout>
                  <c:x val="-3.4034432765972976E-17"/>
                  <c:y val="8.3486766744876095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6892492243860289"/>
                      <c:h val="0.22468403490886302"/>
                    </c:manualLayout>
                  </c15:layout>
                </c:ext>
                <c:ext xmlns:c16="http://schemas.microsoft.com/office/drawing/2014/chart" uri="{C3380CC4-5D6E-409C-BE32-E72D297353CC}">
                  <c16:uniqueId val="{00000003-B629-41E8-8434-506E85106F9D}"/>
                </c:ext>
              </c:extLst>
            </c:dLbl>
            <c:dLbl>
              <c:idx val="2"/>
              <c:layout>
                <c:manualLayout>
                  <c:x val="-6.8029684753676026E-17"/>
                  <c:y val="8.9478014205921955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45427037539379272"/>
                      <c:h val="0.22228430704128563"/>
                    </c:manualLayout>
                  </c15:layout>
                </c:ext>
                <c:ext xmlns:c16="http://schemas.microsoft.com/office/drawing/2014/chart" uri="{C3380CC4-5D6E-409C-BE32-E72D297353CC}">
                  <c16:uniqueId val="{00000005-B629-41E8-8434-506E85106F9D}"/>
                </c:ext>
              </c:extLst>
            </c:dLbl>
            <c:dLbl>
              <c:idx val="3"/>
              <c:layout>
                <c:manualLayout>
                  <c:x val="-2.9268229863311512E-7"/>
                  <c:y val="6.2425031844301621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32011117065197636"/>
                      <c:h val="0.22228430704128563"/>
                    </c:manualLayout>
                  </c15:layout>
                </c:ext>
                <c:ext xmlns:c16="http://schemas.microsoft.com/office/drawing/2014/chart" uri="{C3380CC4-5D6E-409C-BE32-E72D297353CC}">
                  <c16:uniqueId val="{00000007-B629-41E8-8434-506E85106F9D}"/>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Produkcja!$Z$2512:$AC$2512</c:f>
              <c:strCache>
                <c:ptCount val="4"/>
                <c:pt idx="0">
                  <c:v>2019P</c:v>
                </c:pt>
                <c:pt idx="1">
                  <c:v>2020P</c:v>
                </c:pt>
                <c:pt idx="2">
                  <c:v>2021P</c:v>
                </c:pt>
                <c:pt idx="3">
                  <c:v>2022P</c:v>
                </c:pt>
              </c:strCache>
            </c:strRef>
          </c:cat>
          <c:val>
            <c:numRef>
              <c:f>Produkcja!$Z$2518:$AC$2518</c:f>
              <c:numCache>
                <c:formatCode>_-* #,##0.0\ _z_ł_-;\-* #,##0.0\ _z_ł_-;_-* "-"??\ _z_ł_-;_-@_-</c:formatCode>
                <c:ptCount val="4"/>
                <c:pt idx="0">
                  <c:v>1639.2239999999999</c:v>
                </c:pt>
                <c:pt idx="1">
                  <c:v>3984.1157300000004</c:v>
                </c:pt>
                <c:pt idx="2">
                  <c:v>4964.3466239999998</c:v>
                </c:pt>
                <c:pt idx="3">
                  <c:v>5169.3466239999998</c:v>
                </c:pt>
              </c:numCache>
            </c:numRef>
          </c:val>
          <c:extLst>
            <c:ext xmlns:c16="http://schemas.microsoft.com/office/drawing/2014/chart" uri="{C3380CC4-5D6E-409C-BE32-E72D297353CC}">
              <c16:uniqueId val="{00000008-B629-41E8-8434-506E85106F9D}"/>
            </c:ext>
          </c:extLst>
        </c:ser>
        <c:dLbls>
          <c:showLegendKey val="0"/>
          <c:showVal val="0"/>
          <c:showCatName val="0"/>
          <c:showSerName val="0"/>
          <c:showPercent val="0"/>
          <c:showBubbleSize val="0"/>
        </c:dLbls>
        <c:gapWidth val="219"/>
        <c:overlap val="-27"/>
        <c:axId val="1672185872"/>
        <c:axId val="1672180976"/>
      </c:barChart>
      <c:catAx>
        <c:axId val="16721858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672180976"/>
        <c:crosses val="autoZero"/>
        <c:auto val="1"/>
        <c:lblAlgn val="ctr"/>
        <c:lblOffset val="100"/>
        <c:noMultiLvlLbl val="0"/>
      </c:catAx>
      <c:valAx>
        <c:axId val="1672180976"/>
        <c:scaling>
          <c:orientation val="minMax"/>
        </c:scaling>
        <c:delete val="0"/>
        <c:axPos val="l"/>
        <c:numFmt formatCode="_-* #,##0.0\ _z_ł_-;\-* #,##0.0\ _z_ł_-;_-* &quot;-&quot;??\ _z_ł_-;_-@_-" sourceLinked="1"/>
        <c:majorTickMark val="out"/>
        <c:minorTickMark val="none"/>
        <c:tickLblPos val="nextTo"/>
        <c:spPr>
          <a:noFill/>
          <a:ln>
            <a:noFill/>
          </a:ln>
          <a:effectLst/>
        </c:spPr>
        <c:txPr>
          <a:bodyPr rot="-60000000" spcFirstLastPara="1" vertOverflow="ellipsis" vert="horz" wrap="square" anchor="ctr" anchorCtr="1"/>
          <a:lstStyle/>
          <a:p>
            <a:pPr>
              <a:defRPr sz="200" b="0" i="0" u="none" strike="noStrike" kern="1200" baseline="0">
                <a:solidFill>
                  <a:schemeClr val="bg1">
                    <a:lumMod val="95000"/>
                  </a:schemeClr>
                </a:solidFill>
                <a:latin typeface="+mn-lt"/>
                <a:ea typeface="+mn-ea"/>
                <a:cs typeface="+mn-cs"/>
              </a:defRPr>
            </a:pPr>
            <a:endParaRPr lang="en-US"/>
          </a:p>
        </c:txPr>
        <c:crossAx val="1672185872"/>
        <c:crosses val="autoZero"/>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3">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0" i="0" u="none" strike="noStrike" kern="1200" spc="0" baseline="0">
                <a:solidFill>
                  <a:schemeClr val="tx1">
                    <a:lumMod val="65000"/>
                    <a:lumOff val="35000"/>
                  </a:schemeClr>
                </a:solidFill>
                <a:latin typeface="+mn-lt"/>
                <a:ea typeface="+mn-ea"/>
                <a:cs typeface="+mn-cs"/>
              </a:defRPr>
            </a:pPr>
            <a:r>
              <a:rPr lang="pl-PL" dirty="0"/>
              <a:t>[Product]</a:t>
            </a:r>
            <a:endParaRPr lang="en-US" dirty="0"/>
          </a:p>
        </c:rich>
      </c:tx>
      <c:overlay val="0"/>
      <c:spPr>
        <a:noFill/>
        <a:ln>
          <a:noFill/>
        </a:ln>
        <a:effectLst/>
      </c:spPr>
      <c:txPr>
        <a:bodyPr rot="0" spcFirstLastPara="1" vertOverflow="ellipsis" vert="horz" wrap="square" anchor="ctr" anchorCtr="1"/>
        <a:lstStyle/>
        <a:p>
          <a:pPr>
            <a:defRPr sz="10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7.4650712681857578E-2"/>
          <c:y val="0.14866613429409264"/>
          <c:w val="0.85069857463628484"/>
          <c:h val="0.72701374944393848"/>
        </c:manualLayout>
      </c:layout>
      <c:barChart>
        <c:barDir val="col"/>
        <c:grouping val="clustered"/>
        <c:varyColors val="0"/>
        <c:ser>
          <c:idx val="0"/>
          <c:order val="0"/>
          <c:tx>
            <c:strRef>
              <c:f>Produkcja!$Y$2521</c:f>
              <c:strCache>
                <c:ptCount val="1"/>
                <c:pt idx="0">
                  <c:v>Pastylki miękkie</c:v>
                </c:pt>
              </c:strCache>
            </c:strRef>
          </c:tx>
          <c:spPr>
            <a:solidFill>
              <a:srgbClr val="61C3AE"/>
            </a:solidFill>
            <a:ln>
              <a:noFill/>
            </a:ln>
            <a:effectLst/>
          </c:spPr>
          <c:invertIfNegative val="0"/>
          <c:dPt>
            <c:idx val="0"/>
            <c:invertIfNegative val="0"/>
            <c:bubble3D val="0"/>
            <c:spPr>
              <a:solidFill>
                <a:srgbClr val="46B9A0"/>
              </a:solidFill>
              <a:ln>
                <a:noFill/>
              </a:ln>
              <a:effectLst/>
            </c:spPr>
            <c:extLst>
              <c:ext xmlns:c16="http://schemas.microsoft.com/office/drawing/2014/chart" uri="{C3380CC4-5D6E-409C-BE32-E72D297353CC}">
                <c16:uniqueId val="{00000001-8172-4FF6-B95C-58E4E8465E9A}"/>
              </c:ext>
            </c:extLst>
          </c:dPt>
          <c:dPt>
            <c:idx val="1"/>
            <c:invertIfNegative val="0"/>
            <c:bubble3D val="0"/>
            <c:spPr>
              <a:solidFill>
                <a:srgbClr val="8CD4C5"/>
              </a:solidFill>
              <a:ln>
                <a:noFill/>
              </a:ln>
              <a:effectLst/>
            </c:spPr>
            <c:extLst>
              <c:ext xmlns:c16="http://schemas.microsoft.com/office/drawing/2014/chart" uri="{C3380CC4-5D6E-409C-BE32-E72D297353CC}">
                <c16:uniqueId val="{00000003-8172-4FF6-B95C-58E4E8465E9A}"/>
              </c:ext>
            </c:extLst>
          </c:dPt>
          <c:dPt>
            <c:idx val="2"/>
            <c:invertIfNegative val="0"/>
            <c:bubble3D val="0"/>
            <c:spPr>
              <a:solidFill>
                <a:srgbClr val="9DC3E6"/>
              </a:solidFill>
              <a:ln>
                <a:noFill/>
              </a:ln>
              <a:effectLst/>
            </c:spPr>
            <c:extLst>
              <c:ext xmlns:c16="http://schemas.microsoft.com/office/drawing/2014/chart" uri="{C3380CC4-5D6E-409C-BE32-E72D297353CC}">
                <c16:uniqueId val="{00000005-8172-4FF6-B95C-58E4E8465E9A}"/>
              </c:ext>
            </c:extLst>
          </c:dPt>
          <c:dPt>
            <c:idx val="3"/>
            <c:invertIfNegative val="0"/>
            <c:bubble3D val="0"/>
            <c:spPr>
              <a:solidFill>
                <a:srgbClr val="005A9A"/>
              </a:solidFill>
              <a:ln>
                <a:noFill/>
              </a:ln>
              <a:effectLst/>
            </c:spPr>
            <c:extLst>
              <c:ext xmlns:c16="http://schemas.microsoft.com/office/drawing/2014/chart" uri="{C3380CC4-5D6E-409C-BE32-E72D297353CC}">
                <c16:uniqueId val="{00000007-8172-4FF6-B95C-58E4E8465E9A}"/>
              </c:ext>
            </c:extLst>
          </c:dPt>
          <c:dLbls>
            <c:dLbl>
              <c:idx val="0"/>
              <c:layout>
                <c:manualLayout>
                  <c:x val="6.4653570683122086E-8"/>
                  <c:y val="5.949848091084213E-2"/>
                </c:manualLayout>
              </c:layout>
              <c:numFmt formatCode="\x\,\x\x" sourceLinked="0"/>
              <c:spPr>
                <a:noFill/>
                <a:ln>
                  <a:noFill/>
                </a:ln>
                <a:effectLst/>
              </c:spPr>
              <c:txPr>
                <a:bodyPr rot="0" spcFirstLastPara="1" vertOverflow="ellipsis" vert="horz" wrap="square" lIns="38100" tIns="19050" rIns="38100" bIns="19050" anchor="ctr" anchorCtr="1">
                  <a:no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15:layout>
                    <c:manualLayout>
                      <c:w val="0.2540734913378993"/>
                      <c:h val="0.16279300211664904"/>
                    </c:manualLayout>
                  </c15:layout>
                </c:ext>
                <c:ext xmlns:c16="http://schemas.microsoft.com/office/drawing/2014/chart" uri="{C3380CC4-5D6E-409C-BE32-E72D297353CC}">
                  <c16:uniqueId val="{00000001-8172-4FF6-B95C-58E4E8465E9A}"/>
                </c:ext>
              </c:extLst>
            </c:dLbl>
            <c:dLbl>
              <c:idx val="1"/>
              <c:layout>
                <c:manualLayout>
                  <c:x val="-3.4034432765972976E-17"/>
                  <c:y val="8.3486766744876095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6892492243860289"/>
                      <c:h val="0.22468403490886302"/>
                    </c:manualLayout>
                  </c15:layout>
                </c:ext>
                <c:ext xmlns:c16="http://schemas.microsoft.com/office/drawing/2014/chart" uri="{C3380CC4-5D6E-409C-BE32-E72D297353CC}">
                  <c16:uniqueId val="{00000003-8172-4FF6-B95C-58E4E8465E9A}"/>
                </c:ext>
              </c:extLst>
            </c:dLbl>
            <c:dLbl>
              <c:idx val="2"/>
              <c:layout>
                <c:manualLayout>
                  <c:x val="-6.8029684753676026E-17"/>
                  <c:y val="8.9478014205921955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45427037539379272"/>
                      <c:h val="0.22228430704128563"/>
                    </c:manualLayout>
                  </c15:layout>
                </c:ext>
                <c:ext xmlns:c16="http://schemas.microsoft.com/office/drawing/2014/chart" uri="{C3380CC4-5D6E-409C-BE32-E72D297353CC}">
                  <c16:uniqueId val="{00000005-8172-4FF6-B95C-58E4E8465E9A}"/>
                </c:ext>
              </c:extLst>
            </c:dLbl>
            <c:dLbl>
              <c:idx val="3"/>
              <c:layout>
                <c:manualLayout>
                  <c:x val="-7.4379061771428674E-3"/>
                  <c:y val="5.5804845016730317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32011117065197636"/>
                      <c:h val="0.22228430704128563"/>
                    </c:manualLayout>
                  </c15:layout>
                </c:ext>
                <c:ext xmlns:c16="http://schemas.microsoft.com/office/drawing/2014/chart" uri="{C3380CC4-5D6E-409C-BE32-E72D297353CC}">
                  <c16:uniqueId val="{00000007-8172-4FF6-B95C-58E4E8465E9A}"/>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Produkcja!$Z$2512:$AC$2512</c:f>
              <c:strCache>
                <c:ptCount val="4"/>
                <c:pt idx="0">
                  <c:v>2019P</c:v>
                </c:pt>
                <c:pt idx="1">
                  <c:v>2020P</c:v>
                </c:pt>
                <c:pt idx="2">
                  <c:v>2021P</c:v>
                </c:pt>
                <c:pt idx="3">
                  <c:v>2022P</c:v>
                </c:pt>
              </c:strCache>
            </c:strRef>
          </c:cat>
          <c:val>
            <c:numRef>
              <c:f>Produkcja!$Z$2521:$AC$2521</c:f>
              <c:numCache>
                <c:formatCode>_-* #,##0.0\ _z_ł_-;\-* #,##0.0\ _z_ł_-;_-* "-"??\ _z_ł_-;_-@_-</c:formatCode>
                <c:ptCount val="4"/>
                <c:pt idx="0">
                  <c:v>346.44799999999998</c:v>
                </c:pt>
                <c:pt idx="1">
                  <c:v>824.42353000000003</c:v>
                </c:pt>
                <c:pt idx="2">
                  <c:v>1008.5024865</c:v>
                </c:pt>
                <c:pt idx="3">
                  <c:v>1068.5024865</c:v>
                </c:pt>
              </c:numCache>
            </c:numRef>
          </c:val>
          <c:extLst>
            <c:ext xmlns:c16="http://schemas.microsoft.com/office/drawing/2014/chart" uri="{C3380CC4-5D6E-409C-BE32-E72D297353CC}">
              <c16:uniqueId val="{00000008-8172-4FF6-B95C-58E4E8465E9A}"/>
            </c:ext>
          </c:extLst>
        </c:ser>
        <c:dLbls>
          <c:showLegendKey val="0"/>
          <c:showVal val="0"/>
          <c:showCatName val="0"/>
          <c:showSerName val="0"/>
          <c:showPercent val="0"/>
          <c:showBubbleSize val="0"/>
        </c:dLbls>
        <c:gapWidth val="219"/>
        <c:overlap val="-27"/>
        <c:axId val="1672178800"/>
        <c:axId val="1672186416"/>
      </c:barChart>
      <c:catAx>
        <c:axId val="16721788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672186416"/>
        <c:crosses val="autoZero"/>
        <c:auto val="1"/>
        <c:lblAlgn val="ctr"/>
        <c:lblOffset val="100"/>
        <c:noMultiLvlLbl val="0"/>
      </c:catAx>
      <c:valAx>
        <c:axId val="1672186416"/>
        <c:scaling>
          <c:orientation val="minMax"/>
          <c:max val="3000"/>
        </c:scaling>
        <c:delete val="0"/>
        <c:axPos val="l"/>
        <c:numFmt formatCode="_-* #,##0.0\ _z_ł_-;\-* #,##0.0\ _z_ł_-;_-* &quot;-&quot;??\ _z_ł_-;_-@_-" sourceLinked="1"/>
        <c:majorTickMark val="out"/>
        <c:minorTickMark val="none"/>
        <c:tickLblPos val="nextTo"/>
        <c:spPr>
          <a:noFill/>
          <a:ln>
            <a:noFill/>
          </a:ln>
          <a:effectLst/>
        </c:spPr>
        <c:txPr>
          <a:bodyPr rot="-60000000" spcFirstLastPara="1" vertOverflow="ellipsis" vert="horz" wrap="square" anchor="ctr" anchorCtr="1"/>
          <a:lstStyle/>
          <a:p>
            <a:pPr>
              <a:defRPr sz="200" b="0" i="0" u="none" strike="noStrike" kern="1200" baseline="0">
                <a:solidFill>
                  <a:schemeClr val="bg1">
                    <a:lumMod val="95000"/>
                  </a:schemeClr>
                </a:solidFill>
                <a:latin typeface="+mn-lt"/>
                <a:ea typeface="+mn-ea"/>
                <a:cs typeface="+mn-cs"/>
              </a:defRPr>
            </a:pPr>
            <a:endParaRPr lang="en-US"/>
          </a:p>
        </c:txPr>
        <c:crossAx val="1672178800"/>
        <c:crosses val="autoZero"/>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3">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122421170654619"/>
          <c:y val="8.8129337235986857E-2"/>
          <c:w val="0.62587915322623755"/>
          <c:h val="0.49875664756565113"/>
        </c:manualLayout>
      </c:layout>
      <c:doughnutChart>
        <c:varyColors val="1"/>
        <c:ser>
          <c:idx val="0"/>
          <c:order val="0"/>
          <c:tx>
            <c:strRef>
              <c:f>'II. RZiS'!$AB$197</c:f>
              <c:strCache>
                <c:ptCount val="1"/>
                <c:pt idx="0">
                  <c:v>Udział w kosztach operacyjnych</c:v>
                </c:pt>
              </c:strCache>
            </c:strRef>
          </c:tx>
          <c:dPt>
            <c:idx val="0"/>
            <c:bubble3D val="0"/>
            <c:spPr>
              <a:solidFill>
                <a:srgbClr val="3FA791"/>
              </a:solidFill>
              <a:ln w="19050">
                <a:solidFill>
                  <a:schemeClr val="lt1"/>
                </a:solidFill>
              </a:ln>
              <a:effectLst/>
            </c:spPr>
            <c:extLst>
              <c:ext xmlns:c16="http://schemas.microsoft.com/office/drawing/2014/chart" uri="{C3380CC4-5D6E-409C-BE32-E72D297353CC}">
                <c16:uniqueId val="{00000001-F5C2-4184-9D6F-4A7FA6406C88}"/>
              </c:ext>
            </c:extLst>
          </c:dPt>
          <c:dPt>
            <c:idx val="1"/>
            <c:bubble3D val="0"/>
            <c:spPr>
              <a:solidFill>
                <a:srgbClr val="46B9A0"/>
              </a:solidFill>
              <a:ln w="19050">
                <a:solidFill>
                  <a:schemeClr val="lt1"/>
                </a:solidFill>
              </a:ln>
              <a:effectLst/>
            </c:spPr>
            <c:extLst>
              <c:ext xmlns:c16="http://schemas.microsoft.com/office/drawing/2014/chart" uri="{C3380CC4-5D6E-409C-BE32-E72D297353CC}">
                <c16:uniqueId val="{00000003-F5C2-4184-9D6F-4A7FA6406C88}"/>
              </c:ext>
            </c:extLst>
          </c:dPt>
          <c:dPt>
            <c:idx val="2"/>
            <c:bubble3D val="0"/>
            <c:spPr>
              <a:solidFill>
                <a:srgbClr val="95D7C9"/>
              </a:solidFill>
              <a:ln w="19050">
                <a:solidFill>
                  <a:schemeClr val="lt1"/>
                </a:solidFill>
              </a:ln>
              <a:effectLst/>
            </c:spPr>
            <c:extLst>
              <c:ext xmlns:c16="http://schemas.microsoft.com/office/drawing/2014/chart" uri="{C3380CC4-5D6E-409C-BE32-E72D297353CC}">
                <c16:uniqueId val="{00000005-F5C2-4184-9D6F-4A7FA6406C88}"/>
              </c:ext>
            </c:extLst>
          </c:dPt>
          <c:dPt>
            <c:idx val="3"/>
            <c:bubble3D val="0"/>
            <c:spPr>
              <a:solidFill>
                <a:srgbClr val="95D7C9"/>
              </a:solidFill>
              <a:ln w="19050">
                <a:solidFill>
                  <a:schemeClr val="lt1"/>
                </a:solidFill>
              </a:ln>
              <a:effectLst/>
            </c:spPr>
            <c:extLst>
              <c:ext xmlns:c16="http://schemas.microsoft.com/office/drawing/2014/chart" uri="{C3380CC4-5D6E-409C-BE32-E72D297353CC}">
                <c16:uniqueId val="{00000007-F5C2-4184-9D6F-4A7FA6406C88}"/>
              </c:ext>
            </c:extLst>
          </c:dPt>
          <c:dPt>
            <c:idx val="4"/>
            <c:bubble3D val="0"/>
            <c:spPr>
              <a:solidFill>
                <a:schemeClr val="bg1">
                  <a:lumMod val="65000"/>
                </a:schemeClr>
              </a:solidFill>
              <a:ln w="19050">
                <a:solidFill>
                  <a:schemeClr val="lt1"/>
                </a:solidFill>
              </a:ln>
              <a:effectLst/>
            </c:spPr>
            <c:extLst>
              <c:ext xmlns:c16="http://schemas.microsoft.com/office/drawing/2014/chart" uri="{C3380CC4-5D6E-409C-BE32-E72D297353CC}">
                <c16:uniqueId val="{00000009-F5C2-4184-9D6F-4A7FA6406C88}"/>
              </c:ext>
            </c:extLst>
          </c:dPt>
          <c:dPt>
            <c:idx val="5"/>
            <c:bubble3D val="0"/>
            <c:spPr>
              <a:solidFill>
                <a:schemeClr val="bg1">
                  <a:lumMod val="75000"/>
                </a:schemeClr>
              </a:solidFill>
              <a:ln w="19050">
                <a:solidFill>
                  <a:schemeClr val="lt1"/>
                </a:solidFill>
              </a:ln>
              <a:effectLst/>
            </c:spPr>
            <c:extLst>
              <c:ext xmlns:c16="http://schemas.microsoft.com/office/drawing/2014/chart" uri="{C3380CC4-5D6E-409C-BE32-E72D297353CC}">
                <c16:uniqueId val="{0000000B-F5C2-4184-9D6F-4A7FA6406C88}"/>
              </c:ext>
            </c:extLst>
          </c:dPt>
          <c:dPt>
            <c:idx val="6"/>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D-F5C2-4184-9D6F-4A7FA6406C88}"/>
              </c:ext>
            </c:extLst>
          </c:dPt>
          <c:dLbls>
            <c:dLbl>
              <c:idx val="0"/>
              <c:layout>
                <c:manualLayout>
                  <c:x val="4.7821529266152386E-2"/>
                  <c:y val="-8.422158375858322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5C2-4184-9D6F-4A7FA6406C88}"/>
                </c:ext>
              </c:extLst>
            </c:dLbl>
            <c:dLbl>
              <c:idx val="1"/>
              <c:layout>
                <c:manualLayout>
                  <c:x val="0.12834496707807383"/>
                  <c:y val="-3.071761751855942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5C2-4184-9D6F-4A7FA6406C88}"/>
                </c:ext>
              </c:extLst>
            </c:dLbl>
            <c:dLbl>
              <c:idx val="2"/>
              <c:layout>
                <c:manualLayout>
                  <c:x val="1.9938892224403947E-3"/>
                  <c:y val="5.732550777460272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F5C2-4184-9D6F-4A7FA6406C88}"/>
                </c:ext>
              </c:extLst>
            </c:dLbl>
            <c:dLbl>
              <c:idx val="3"/>
              <c:layout>
                <c:manualLayout>
                  <c:x val="-7.9605565508728923E-2"/>
                  <c:y val="5.36238800474325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F5C2-4184-9D6F-4A7FA6406C88}"/>
                </c:ext>
              </c:extLst>
            </c:dLbl>
            <c:dLbl>
              <c:idx val="4"/>
              <c:layout>
                <c:manualLayout>
                  <c:x val="-0.13445661195111364"/>
                  <c:y val="-7.643293971726988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F5C2-4184-9D6F-4A7FA6406C88}"/>
                </c:ext>
              </c:extLst>
            </c:dLbl>
            <c:dLbl>
              <c:idx val="5"/>
              <c:layout>
                <c:manualLayout>
                  <c:x val="-0.12238198268912377"/>
                  <c:y val="-4.595636106410789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F5C2-4184-9D6F-4A7FA6406C88}"/>
                </c:ext>
              </c:extLst>
            </c:dLbl>
            <c:dLbl>
              <c:idx val="6"/>
              <c:layout>
                <c:manualLayout>
                  <c:x val="-6.2117995648920003E-2"/>
                  <c:y val="-7.278041359362302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F5C2-4184-9D6F-4A7FA6406C88}"/>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'II. RZiS'!$AB$198:$AB$204</c:f>
              <c:strCache>
                <c:ptCount val="7"/>
                <c:pt idx="0">
                  <c:v> Amortyzacja </c:v>
                </c:pt>
                <c:pt idx="1">
                  <c:v> Zużycie materiałów i energii* </c:v>
                </c:pt>
                <c:pt idx="2">
                  <c:v> Usługi obce </c:v>
                </c:pt>
                <c:pt idx="3">
                  <c:v> Podatki i opłaty </c:v>
                </c:pt>
                <c:pt idx="4">
                  <c:v> Wynagrodzenia </c:v>
                </c:pt>
                <c:pt idx="5">
                  <c:v> Ubezpieczenia społeczne i inne świadczenia </c:v>
                </c:pt>
                <c:pt idx="6">
                  <c:v> Pozostałe koszty </c:v>
                </c:pt>
              </c:strCache>
            </c:strRef>
          </c:cat>
          <c:val>
            <c:numRef>
              <c:f>'II. RZiS'!$AC$198:$AC$204</c:f>
              <c:numCache>
                <c:formatCode>0.00%</c:formatCode>
                <c:ptCount val="7"/>
                <c:pt idx="0">
                  <c:v>8.7079364720068775E-3</c:v>
                </c:pt>
                <c:pt idx="1">
                  <c:v>0.41133392220166554</c:v>
                </c:pt>
                <c:pt idx="2">
                  <c:v>0.18350740218457273</c:v>
                </c:pt>
                <c:pt idx="3">
                  <c:v>5.6183755072145769E-3</c:v>
                </c:pt>
                <c:pt idx="4">
                  <c:v>0.25095829243623835</c:v>
                </c:pt>
                <c:pt idx="5">
                  <c:v>3.6009941560678042E-2</c:v>
                </c:pt>
                <c:pt idx="6">
                  <c:v>0.1038641296376239</c:v>
                </c:pt>
              </c:numCache>
            </c:numRef>
          </c:val>
          <c:extLst>
            <c:ext xmlns:c16="http://schemas.microsoft.com/office/drawing/2014/chart" uri="{C3380CC4-5D6E-409C-BE32-E72D297353CC}">
              <c16:uniqueId val="{0000000E-F5C2-4184-9D6F-4A7FA6406C88}"/>
            </c:ext>
          </c:extLst>
        </c:ser>
        <c:dLbls>
          <c:showLegendKey val="0"/>
          <c:showVal val="1"/>
          <c:showCatName val="0"/>
          <c:showSerName val="0"/>
          <c:showPercent val="0"/>
          <c:showBubbleSize val="0"/>
          <c:showLeaderLines val="1"/>
        </c:dLbls>
        <c:firstSliceAng val="0"/>
        <c:holeSize val="75"/>
      </c:doughnutChart>
      <c:spPr>
        <a:noFill/>
        <a:ln>
          <a:noFill/>
        </a:ln>
        <a:effectLst/>
      </c:spPr>
    </c:plotArea>
    <c:legend>
      <c:legendPos val="b"/>
      <c:legendEntry>
        <c:idx val="1"/>
        <c:txPr>
          <a:bodyPr rot="0" spcFirstLastPara="1" vertOverflow="ellipsis" vert="horz" wrap="square" anchor="ctr" anchorCtr="1"/>
          <a:lstStyle/>
          <a:p>
            <a:pPr rtl="0">
              <a:defRPr sz="800" b="0" i="0" u="none" strike="noStrike" kern="1200" baseline="0">
                <a:solidFill>
                  <a:schemeClr val="tx1">
                    <a:lumMod val="65000"/>
                    <a:lumOff val="35000"/>
                  </a:schemeClr>
                </a:solidFill>
                <a:latin typeface="+mn-lt"/>
                <a:ea typeface="+mn-ea"/>
                <a:cs typeface="+mn-cs"/>
              </a:defRPr>
            </a:pPr>
            <a:endParaRPr lang="en-US"/>
          </a:p>
        </c:txPr>
      </c:legendEntry>
      <c:layout>
        <c:manualLayout>
          <c:xMode val="edge"/>
          <c:yMode val="edge"/>
          <c:x val="2.7172352166066407E-4"/>
          <c:y val="0.63557615961747393"/>
          <c:w val="0.83793886097816783"/>
          <c:h val="0.2656267649549312"/>
        </c:manualLayout>
      </c:layout>
      <c:overlay val="0"/>
      <c:spPr>
        <a:noFill/>
        <a:ln>
          <a:noFill/>
        </a:ln>
        <a:effectLst/>
      </c:spPr>
      <c:txPr>
        <a:bodyPr rot="0" spcFirstLastPara="1" vertOverflow="ellipsis" vert="horz" wrap="square" anchor="ctr" anchorCtr="1"/>
        <a:lstStyle/>
        <a:p>
          <a:pPr rtl="0">
            <a:defRPr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122421170654619"/>
          <c:y val="8.8129337235986857E-2"/>
          <c:w val="0.62587915322623755"/>
          <c:h val="0.49875664756565113"/>
        </c:manualLayout>
      </c:layout>
      <c:doughnutChart>
        <c:varyColors val="1"/>
        <c:ser>
          <c:idx val="0"/>
          <c:order val="0"/>
          <c:tx>
            <c:strRef>
              <c:f>'II. RZiS'!$AB$197</c:f>
              <c:strCache>
                <c:ptCount val="1"/>
                <c:pt idx="0">
                  <c:v>Udział w kosztach operacyjnych</c:v>
                </c:pt>
              </c:strCache>
            </c:strRef>
          </c:tx>
          <c:dPt>
            <c:idx val="0"/>
            <c:bubble3D val="0"/>
            <c:spPr>
              <a:solidFill>
                <a:srgbClr val="3FA791"/>
              </a:solidFill>
              <a:ln w="19050">
                <a:solidFill>
                  <a:schemeClr val="lt1"/>
                </a:solidFill>
              </a:ln>
              <a:effectLst/>
            </c:spPr>
            <c:extLst>
              <c:ext xmlns:c16="http://schemas.microsoft.com/office/drawing/2014/chart" uri="{C3380CC4-5D6E-409C-BE32-E72D297353CC}">
                <c16:uniqueId val="{00000001-728B-4CC9-91CE-518770B158C4}"/>
              </c:ext>
            </c:extLst>
          </c:dPt>
          <c:dPt>
            <c:idx val="1"/>
            <c:bubble3D val="0"/>
            <c:spPr>
              <a:solidFill>
                <a:srgbClr val="46B9A0"/>
              </a:solidFill>
              <a:ln w="19050">
                <a:solidFill>
                  <a:schemeClr val="lt1"/>
                </a:solidFill>
              </a:ln>
              <a:effectLst/>
            </c:spPr>
            <c:extLst>
              <c:ext xmlns:c16="http://schemas.microsoft.com/office/drawing/2014/chart" uri="{C3380CC4-5D6E-409C-BE32-E72D297353CC}">
                <c16:uniqueId val="{00000003-728B-4CC9-91CE-518770B158C4}"/>
              </c:ext>
            </c:extLst>
          </c:dPt>
          <c:dPt>
            <c:idx val="2"/>
            <c:bubble3D val="0"/>
            <c:spPr>
              <a:solidFill>
                <a:srgbClr val="95D7C9"/>
              </a:solidFill>
              <a:ln w="19050">
                <a:solidFill>
                  <a:schemeClr val="lt1"/>
                </a:solidFill>
              </a:ln>
              <a:effectLst/>
            </c:spPr>
            <c:extLst>
              <c:ext xmlns:c16="http://schemas.microsoft.com/office/drawing/2014/chart" uri="{C3380CC4-5D6E-409C-BE32-E72D297353CC}">
                <c16:uniqueId val="{00000005-728B-4CC9-91CE-518770B158C4}"/>
              </c:ext>
            </c:extLst>
          </c:dPt>
          <c:dPt>
            <c:idx val="3"/>
            <c:bubble3D val="0"/>
            <c:spPr>
              <a:solidFill>
                <a:srgbClr val="95D7C9"/>
              </a:solidFill>
              <a:ln w="19050">
                <a:solidFill>
                  <a:schemeClr val="lt1"/>
                </a:solidFill>
              </a:ln>
              <a:effectLst/>
            </c:spPr>
            <c:extLst>
              <c:ext xmlns:c16="http://schemas.microsoft.com/office/drawing/2014/chart" uri="{C3380CC4-5D6E-409C-BE32-E72D297353CC}">
                <c16:uniqueId val="{00000007-728B-4CC9-91CE-518770B158C4}"/>
              </c:ext>
            </c:extLst>
          </c:dPt>
          <c:dPt>
            <c:idx val="4"/>
            <c:bubble3D val="0"/>
            <c:spPr>
              <a:solidFill>
                <a:schemeClr val="bg1">
                  <a:lumMod val="65000"/>
                </a:schemeClr>
              </a:solidFill>
              <a:ln w="19050">
                <a:solidFill>
                  <a:schemeClr val="lt1"/>
                </a:solidFill>
              </a:ln>
              <a:effectLst/>
            </c:spPr>
            <c:extLst>
              <c:ext xmlns:c16="http://schemas.microsoft.com/office/drawing/2014/chart" uri="{C3380CC4-5D6E-409C-BE32-E72D297353CC}">
                <c16:uniqueId val="{00000009-728B-4CC9-91CE-518770B158C4}"/>
              </c:ext>
            </c:extLst>
          </c:dPt>
          <c:dPt>
            <c:idx val="5"/>
            <c:bubble3D val="0"/>
            <c:spPr>
              <a:solidFill>
                <a:schemeClr val="bg1">
                  <a:lumMod val="75000"/>
                </a:schemeClr>
              </a:solidFill>
              <a:ln w="19050">
                <a:solidFill>
                  <a:schemeClr val="lt1"/>
                </a:solidFill>
              </a:ln>
              <a:effectLst/>
            </c:spPr>
            <c:extLst>
              <c:ext xmlns:c16="http://schemas.microsoft.com/office/drawing/2014/chart" uri="{C3380CC4-5D6E-409C-BE32-E72D297353CC}">
                <c16:uniqueId val="{0000000B-728B-4CC9-91CE-518770B158C4}"/>
              </c:ext>
            </c:extLst>
          </c:dPt>
          <c:dPt>
            <c:idx val="6"/>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D-728B-4CC9-91CE-518770B158C4}"/>
              </c:ext>
            </c:extLst>
          </c:dPt>
          <c:dLbls>
            <c:dLbl>
              <c:idx val="0"/>
              <c:layout>
                <c:manualLayout>
                  <c:x val="6.9479773990950636E-2"/>
                  <c:y val="-7.40737189475113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28B-4CC9-91CE-518770B158C4}"/>
                </c:ext>
              </c:extLst>
            </c:dLbl>
            <c:dLbl>
              <c:idx val="1"/>
              <c:layout>
                <c:manualLayout>
                  <c:x val="0.12834499464173282"/>
                  <c:y val="1.663856727739557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28B-4CC9-91CE-518770B158C4}"/>
                </c:ext>
              </c:extLst>
            </c:dLbl>
            <c:dLbl>
              <c:idx val="2"/>
              <c:layout>
                <c:manualLayout>
                  <c:x val="-4.9985709013690052E-2"/>
                  <c:y val="5.732541756225146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28B-4CC9-91CE-518770B158C4}"/>
                </c:ext>
              </c:extLst>
            </c:dLbl>
            <c:dLbl>
              <c:idx val="3"/>
              <c:layout>
                <c:manualLayout>
                  <c:x val="-0.13591682987041248"/>
                  <c:y val="1.979795074217012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28B-4CC9-91CE-518770B158C4}"/>
                </c:ext>
              </c:extLst>
            </c:dLbl>
            <c:dLbl>
              <c:idx val="4"/>
              <c:layout>
                <c:manualLayout>
                  <c:x val="-0.12579342259913134"/>
                  <c:y val="-2.455620277371598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728B-4CC9-91CE-518770B158C4}"/>
                </c:ext>
              </c:extLst>
            </c:dLbl>
            <c:dLbl>
              <c:idx val="5"/>
              <c:layout>
                <c:manualLayout>
                  <c:x val="-9.2060555581704534E-2"/>
                  <c:y val="-4.59564845666435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728B-4CC9-91CE-518770B158C4}"/>
                </c:ext>
              </c:extLst>
            </c:dLbl>
            <c:dLbl>
              <c:idx val="6"/>
              <c:layout>
                <c:manualLayout>
                  <c:x val="-1.4470049980933982E-2"/>
                  <c:y val="-7.954550902509768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728B-4CC9-91CE-518770B158C4}"/>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'II. RZiS'!$AB$198:$AB$204</c:f>
              <c:strCache>
                <c:ptCount val="7"/>
                <c:pt idx="0">
                  <c:v> Amortyzacja </c:v>
                </c:pt>
                <c:pt idx="1">
                  <c:v> Zużycie materiałów i energii* </c:v>
                </c:pt>
                <c:pt idx="2">
                  <c:v> Usługi obce </c:v>
                </c:pt>
                <c:pt idx="3">
                  <c:v> Podatki i opłaty </c:v>
                </c:pt>
                <c:pt idx="4">
                  <c:v> Wynagrodzenia </c:v>
                </c:pt>
                <c:pt idx="5">
                  <c:v> Ubezpieczenia społeczne i inne świadczenia </c:v>
                </c:pt>
                <c:pt idx="6">
                  <c:v> Pozostałe koszty </c:v>
                </c:pt>
              </c:strCache>
            </c:strRef>
          </c:cat>
          <c:val>
            <c:numRef>
              <c:f>'II. RZiS'!$AD$198:$AD$204</c:f>
              <c:numCache>
                <c:formatCode>0.00%</c:formatCode>
                <c:ptCount val="7"/>
                <c:pt idx="0">
                  <c:v>4.2432163529394773E-2</c:v>
                </c:pt>
                <c:pt idx="1">
                  <c:v>0.52211322544928784</c:v>
                </c:pt>
                <c:pt idx="2">
                  <c:v>9.1864763279663295E-2</c:v>
                </c:pt>
                <c:pt idx="3">
                  <c:v>6.2018013812971699E-3</c:v>
                </c:pt>
                <c:pt idx="4">
                  <c:v>0.28317157288968486</c:v>
                </c:pt>
                <c:pt idx="5">
                  <c:v>5.4216473470672141E-2</c:v>
                </c:pt>
                <c:pt idx="6">
                  <c:v>0</c:v>
                </c:pt>
              </c:numCache>
            </c:numRef>
          </c:val>
          <c:extLst>
            <c:ext xmlns:c16="http://schemas.microsoft.com/office/drawing/2014/chart" uri="{C3380CC4-5D6E-409C-BE32-E72D297353CC}">
              <c16:uniqueId val="{0000000E-728B-4CC9-91CE-518770B158C4}"/>
            </c:ext>
          </c:extLst>
        </c:ser>
        <c:dLbls>
          <c:showLegendKey val="0"/>
          <c:showVal val="1"/>
          <c:showCatName val="0"/>
          <c:showSerName val="0"/>
          <c:showPercent val="0"/>
          <c:showBubbleSize val="0"/>
          <c:showLeaderLines val="1"/>
        </c:dLbls>
        <c:firstSliceAng val="0"/>
        <c:holeSize val="75"/>
      </c:doughnutChart>
      <c:spPr>
        <a:noFill/>
        <a:ln>
          <a:noFill/>
        </a:ln>
        <a:effectLst/>
      </c:spPr>
    </c:plotArea>
    <c:legend>
      <c:legendPos val="b"/>
      <c:legendEntry>
        <c:idx val="1"/>
        <c:txPr>
          <a:bodyPr rot="0" spcFirstLastPara="1" vertOverflow="ellipsis" vert="horz" wrap="square" anchor="ctr" anchorCtr="1"/>
          <a:lstStyle/>
          <a:p>
            <a:pPr rtl="0">
              <a:defRPr sz="800" b="0" i="0" u="none" strike="noStrike" kern="1200" baseline="0">
                <a:solidFill>
                  <a:schemeClr val="tx1">
                    <a:lumMod val="65000"/>
                    <a:lumOff val="35000"/>
                  </a:schemeClr>
                </a:solidFill>
                <a:latin typeface="+mn-lt"/>
                <a:ea typeface="+mn-ea"/>
                <a:cs typeface="+mn-cs"/>
              </a:defRPr>
            </a:pPr>
            <a:endParaRPr lang="en-US"/>
          </a:p>
        </c:txPr>
      </c:legendEntry>
      <c:layout>
        <c:manualLayout>
          <c:xMode val="edge"/>
          <c:yMode val="edge"/>
          <c:x val="1.0369750910937221E-3"/>
          <c:y val="0.63208575726202942"/>
          <c:w val="0.79522028893989949"/>
          <c:h val="0.2656267649549312"/>
        </c:manualLayout>
      </c:layout>
      <c:overlay val="0"/>
      <c:spPr>
        <a:noFill/>
        <a:ln>
          <a:noFill/>
        </a:ln>
        <a:effectLst/>
      </c:spPr>
      <c:txPr>
        <a:bodyPr rot="0" spcFirstLastPara="1" vertOverflow="ellipsis" vert="horz" wrap="square" anchor="ctr" anchorCtr="1"/>
        <a:lstStyle/>
        <a:p>
          <a:pPr rtl="0">
            <a:defRPr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0" i="0" u="none" strike="noStrike" kern="1200" spc="0" baseline="0">
                <a:solidFill>
                  <a:schemeClr val="tx1">
                    <a:lumMod val="65000"/>
                    <a:lumOff val="35000"/>
                  </a:schemeClr>
                </a:solidFill>
                <a:latin typeface="+mn-lt"/>
                <a:ea typeface="+mn-ea"/>
                <a:cs typeface="+mn-cs"/>
              </a:defRPr>
            </a:pPr>
            <a:r>
              <a:rPr lang="en-US" dirty="0"/>
              <a:t> </a:t>
            </a:r>
            <a:r>
              <a:rPr lang="pl-PL" dirty="0"/>
              <a:t>[Product]</a:t>
            </a:r>
            <a:endParaRPr lang="en-US" dirty="0"/>
          </a:p>
        </c:rich>
      </c:tx>
      <c:overlay val="0"/>
      <c:spPr>
        <a:noFill/>
        <a:ln>
          <a:noFill/>
        </a:ln>
        <a:effectLst/>
      </c:spPr>
      <c:txPr>
        <a:bodyPr rot="0" spcFirstLastPara="1" vertOverflow="ellipsis" vert="horz" wrap="square" anchor="ctr" anchorCtr="1"/>
        <a:lstStyle/>
        <a:p>
          <a:pPr>
            <a:defRPr sz="10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7.4650712681857578E-2"/>
          <c:y val="0.14866613429409264"/>
          <c:w val="0.85069857463628484"/>
          <c:h val="0.72701374944393848"/>
        </c:manualLayout>
      </c:layout>
      <c:barChart>
        <c:barDir val="col"/>
        <c:grouping val="clustered"/>
        <c:varyColors val="0"/>
        <c:ser>
          <c:idx val="0"/>
          <c:order val="0"/>
          <c:tx>
            <c:strRef>
              <c:f>COGS!$Y$1513</c:f>
              <c:strCache>
                <c:ptCount val="1"/>
                <c:pt idx="0">
                  <c:v> Kapsułki twarde </c:v>
                </c:pt>
              </c:strCache>
            </c:strRef>
          </c:tx>
          <c:spPr>
            <a:solidFill>
              <a:srgbClr val="61C3AE"/>
            </a:solidFill>
            <a:ln>
              <a:noFill/>
            </a:ln>
            <a:effectLst/>
          </c:spPr>
          <c:invertIfNegative val="0"/>
          <c:dPt>
            <c:idx val="0"/>
            <c:invertIfNegative val="0"/>
            <c:bubble3D val="0"/>
            <c:spPr>
              <a:solidFill>
                <a:srgbClr val="46B9A0"/>
              </a:solidFill>
              <a:ln>
                <a:noFill/>
              </a:ln>
              <a:effectLst/>
            </c:spPr>
            <c:extLst>
              <c:ext xmlns:c16="http://schemas.microsoft.com/office/drawing/2014/chart" uri="{C3380CC4-5D6E-409C-BE32-E72D297353CC}">
                <c16:uniqueId val="{00000001-57DF-460B-947E-654CCBB0F585}"/>
              </c:ext>
            </c:extLst>
          </c:dPt>
          <c:dPt>
            <c:idx val="1"/>
            <c:invertIfNegative val="0"/>
            <c:bubble3D val="0"/>
            <c:spPr>
              <a:solidFill>
                <a:srgbClr val="8CD4C5"/>
              </a:solidFill>
              <a:ln>
                <a:noFill/>
              </a:ln>
              <a:effectLst/>
            </c:spPr>
            <c:extLst>
              <c:ext xmlns:c16="http://schemas.microsoft.com/office/drawing/2014/chart" uri="{C3380CC4-5D6E-409C-BE32-E72D297353CC}">
                <c16:uniqueId val="{00000003-57DF-460B-947E-654CCBB0F585}"/>
              </c:ext>
            </c:extLst>
          </c:dPt>
          <c:dPt>
            <c:idx val="2"/>
            <c:invertIfNegative val="0"/>
            <c:bubble3D val="0"/>
            <c:spPr>
              <a:solidFill>
                <a:srgbClr val="9DC3E6"/>
              </a:solidFill>
              <a:ln>
                <a:noFill/>
              </a:ln>
              <a:effectLst/>
            </c:spPr>
            <c:extLst>
              <c:ext xmlns:c16="http://schemas.microsoft.com/office/drawing/2014/chart" uri="{C3380CC4-5D6E-409C-BE32-E72D297353CC}">
                <c16:uniqueId val="{00000005-57DF-460B-947E-654CCBB0F585}"/>
              </c:ext>
            </c:extLst>
          </c:dPt>
          <c:dPt>
            <c:idx val="3"/>
            <c:invertIfNegative val="0"/>
            <c:bubble3D val="0"/>
            <c:spPr>
              <a:solidFill>
                <a:srgbClr val="005A9A"/>
              </a:solidFill>
              <a:ln>
                <a:noFill/>
              </a:ln>
              <a:effectLst/>
            </c:spPr>
            <c:extLst>
              <c:ext xmlns:c16="http://schemas.microsoft.com/office/drawing/2014/chart" uri="{C3380CC4-5D6E-409C-BE32-E72D297353CC}">
                <c16:uniqueId val="{00000007-57DF-460B-947E-654CCBB0F585}"/>
              </c:ext>
            </c:extLst>
          </c:dPt>
          <c:dLbls>
            <c:dLbl>
              <c:idx val="0"/>
              <c:layout>
                <c:manualLayout>
                  <c:x val="-8.508608191493244E-18"/>
                  <c:y val="9.0443997306949117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5407336203075792"/>
                      <c:h val="0.22468403490886302"/>
                    </c:manualLayout>
                  </c15:layout>
                </c:ext>
                <c:ext xmlns:c16="http://schemas.microsoft.com/office/drawing/2014/chart" uri="{C3380CC4-5D6E-409C-BE32-E72D297353CC}">
                  <c16:uniqueId val="{00000001-57DF-460B-947E-654CCBB0F585}"/>
                </c:ext>
              </c:extLst>
            </c:dLbl>
            <c:dLbl>
              <c:idx val="1"/>
              <c:layout>
                <c:manualLayout>
                  <c:x val="-3.4034432765972976E-17"/>
                  <c:y val="8.3486766744876095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6892492243860289"/>
                      <c:h val="0.22468403490886302"/>
                    </c:manualLayout>
                  </c15:layout>
                </c:ext>
                <c:ext xmlns:c16="http://schemas.microsoft.com/office/drawing/2014/chart" uri="{C3380CC4-5D6E-409C-BE32-E72D297353CC}">
                  <c16:uniqueId val="{00000003-57DF-460B-947E-654CCBB0F585}"/>
                </c:ext>
              </c:extLst>
            </c:dLbl>
            <c:dLbl>
              <c:idx val="2"/>
              <c:layout>
                <c:manualLayout>
                  <c:x val="-6.8029684753676026E-17"/>
                  <c:y val="8.9478014205921955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45427037539379272"/>
                      <c:h val="0.22228430704128563"/>
                    </c:manualLayout>
                  </c15:layout>
                </c:ext>
                <c:ext xmlns:c16="http://schemas.microsoft.com/office/drawing/2014/chart" uri="{C3380CC4-5D6E-409C-BE32-E72D297353CC}">
                  <c16:uniqueId val="{00000005-57DF-460B-947E-654CCBB0F585}"/>
                </c:ext>
              </c:extLst>
            </c:dLbl>
            <c:dLbl>
              <c:idx val="3"/>
              <c:layout>
                <c:manualLayout>
                  <c:x val="2.9254547326836481E-7"/>
                  <c:y val="6.1874967653716348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32011117065197636"/>
                      <c:h val="0.22228430704128563"/>
                    </c:manualLayout>
                  </c15:layout>
                </c:ext>
                <c:ext xmlns:c16="http://schemas.microsoft.com/office/drawing/2014/chart" uri="{C3380CC4-5D6E-409C-BE32-E72D297353CC}">
                  <c16:uniqueId val="{00000007-57DF-460B-947E-654CCBB0F585}"/>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COGS!$Z$1510:$AC$1510</c:f>
              <c:strCache>
                <c:ptCount val="4"/>
                <c:pt idx="0">
                  <c:v> 2019P </c:v>
                </c:pt>
                <c:pt idx="1">
                  <c:v> 2020P </c:v>
                </c:pt>
                <c:pt idx="2">
                  <c:v> 2021P </c:v>
                </c:pt>
                <c:pt idx="3">
                  <c:v> 2022P </c:v>
                </c:pt>
              </c:strCache>
            </c:strRef>
          </c:cat>
          <c:val>
            <c:numRef>
              <c:f>COGS!$Z$1513:$AC$1513</c:f>
              <c:numCache>
                <c:formatCode>_-* #,##0\ _z_ł_-;\-* #,##0\ _z_ł_-;_-* "-"??\ _z_ł_-;_-@_-</c:formatCode>
                <c:ptCount val="4"/>
                <c:pt idx="0">
                  <c:v>1048.846359550409</c:v>
                </c:pt>
                <c:pt idx="1">
                  <c:v>1461.9726871289674</c:v>
                </c:pt>
                <c:pt idx="2">
                  <c:v>1892.8158848667492</c:v>
                </c:pt>
                <c:pt idx="3">
                  <c:v>2244.7084460262222</c:v>
                </c:pt>
              </c:numCache>
            </c:numRef>
          </c:val>
          <c:extLst>
            <c:ext xmlns:c16="http://schemas.microsoft.com/office/drawing/2014/chart" uri="{C3380CC4-5D6E-409C-BE32-E72D297353CC}">
              <c16:uniqueId val="{00000008-57DF-460B-947E-654CCBB0F585}"/>
            </c:ext>
          </c:extLst>
        </c:ser>
        <c:dLbls>
          <c:showLegendKey val="0"/>
          <c:showVal val="0"/>
          <c:showCatName val="0"/>
          <c:showSerName val="0"/>
          <c:showPercent val="0"/>
          <c:showBubbleSize val="0"/>
        </c:dLbls>
        <c:gapWidth val="219"/>
        <c:overlap val="-27"/>
        <c:axId val="1672184240"/>
        <c:axId val="1672177712"/>
      </c:barChart>
      <c:catAx>
        <c:axId val="16721842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672177712"/>
        <c:crosses val="autoZero"/>
        <c:auto val="1"/>
        <c:lblAlgn val="ctr"/>
        <c:lblOffset val="100"/>
        <c:noMultiLvlLbl val="0"/>
      </c:catAx>
      <c:valAx>
        <c:axId val="1672177712"/>
        <c:scaling>
          <c:orientation val="minMax"/>
          <c:max val="3000"/>
        </c:scaling>
        <c:delete val="0"/>
        <c:axPos val="l"/>
        <c:numFmt formatCode="_-* #,##0\ _z_ł_-;\-* #,##0\ _z_ł_-;_-* &quot;-&quot;??\ _z_ł_-;_-@_-" sourceLinked="1"/>
        <c:majorTickMark val="out"/>
        <c:minorTickMark val="none"/>
        <c:tickLblPos val="nextTo"/>
        <c:spPr>
          <a:noFill/>
          <a:ln>
            <a:noFill/>
          </a:ln>
          <a:effectLst/>
        </c:spPr>
        <c:txPr>
          <a:bodyPr rot="-60000000" spcFirstLastPara="1" vertOverflow="ellipsis" vert="horz" wrap="square" anchor="ctr" anchorCtr="1"/>
          <a:lstStyle/>
          <a:p>
            <a:pPr>
              <a:defRPr sz="200" b="0" i="0" u="none" strike="noStrike" kern="1200" baseline="0">
                <a:solidFill>
                  <a:schemeClr val="bg1">
                    <a:lumMod val="95000"/>
                  </a:schemeClr>
                </a:solidFill>
                <a:latin typeface="+mn-lt"/>
                <a:ea typeface="+mn-ea"/>
                <a:cs typeface="+mn-cs"/>
              </a:defRPr>
            </a:pPr>
            <a:endParaRPr lang="en-US"/>
          </a:p>
        </c:txPr>
        <c:crossAx val="1672184240"/>
        <c:crosses val="autoZero"/>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3">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0" i="0" u="none" strike="noStrike" kern="1200" spc="0" baseline="0">
                <a:solidFill>
                  <a:schemeClr val="tx1">
                    <a:lumMod val="65000"/>
                    <a:lumOff val="35000"/>
                  </a:schemeClr>
                </a:solidFill>
                <a:latin typeface="+mn-lt"/>
                <a:ea typeface="+mn-ea"/>
                <a:cs typeface="+mn-cs"/>
              </a:defRPr>
            </a:pPr>
            <a:r>
              <a:rPr lang="en-US" dirty="0"/>
              <a:t> </a:t>
            </a:r>
            <a:r>
              <a:rPr lang="pl-PL" dirty="0"/>
              <a:t>[Product]</a:t>
            </a:r>
            <a:endParaRPr lang="en-US" dirty="0"/>
          </a:p>
        </c:rich>
      </c:tx>
      <c:overlay val="0"/>
      <c:spPr>
        <a:noFill/>
        <a:ln>
          <a:noFill/>
        </a:ln>
        <a:effectLst/>
      </c:spPr>
      <c:txPr>
        <a:bodyPr rot="0" spcFirstLastPara="1" vertOverflow="ellipsis" vert="horz" wrap="square" anchor="ctr" anchorCtr="1"/>
        <a:lstStyle/>
        <a:p>
          <a:pPr>
            <a:defRPr sz="10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7.4650712681857578E-2"/>
          <c:y val="0.14866613429409264"/>
          <c:w val="0.85069857463628484"/>
          <c:h val="0.72701374944393848"/>
        </c:manualLayout>
      </c:layout>
      <c:barChart>
        <c:barDir val="col"/>
        <c:grouping val="clustered"/>
        <c:varyColors val="0"/>
        <c:ser>
          <c:idx val="0"/>
          <c:order val="0"/>
          <c:tx>
            <c:strRef>
              <c:f>COGS!$Y$1516</c:f>
              <c:strCache>
                <c:ptCount val="1"/>
                <c:pt idx="0">
                  <c:v> Pastylki do ssania </c:v>
                </c:pt>
              </c:strCache>
            </c:strRef>
          </c:tx>
          <c:spPr>
            <a:solidFill>
              <a:srgbClr val="61C3AE"/>
            </a:solidFill>
            <a:ln>
              <a:noFill/>
            </a:ln>
            <a:effectLst/>
          </c:spPr>
          <c:invertIfNegative val="0"/>
          <c:dPt>
            <c:idx val="0"/>
            <c:invertIfNegative val="0"/>
            <c:bubble3D val="0"/>
            <c:spPr>
              <a:solidFill>
                <a:srgbClr val="46B9A0"/>
              </a:solidFill>
              <a:ln>
                <a:noFill/>
              </a:ln>
              <a:effectLst/>
            </c:spPr>
            <c:extLst>
              <c:ext xmlns:c16="http://schemas.microsoft.com/office/drawing/2014/chart" uri="{C3380CC4-5D6E-409C-BE32-E72D297353CC}">
                <c16:uniqueId val="{00000001-A821-48ED-B637-15F8209BA0D0}"/>
              </c:ext>
            </c:extLst>
          </c:dPt>
          <c:dPt>
            <c:idx val="1"/>
            <c:invertIfNegative val="0"/>
            <c:bubble3D val="0"/>
            <c:spPr>
              <a:solidFill>
                <a:srgbClr val="8CD4C5"/>
              </a:solidFill>
              <a:ln>
                <a:noFill/>
              </a:ln>
              <a:effectLst/>
            </c:spPr>
            <c:extLst>
              <c:ext xmlns:c16="http://schemas.microsoft.com/office/drawing/2014/chart" uri="{C3380CC4-5D6E-409C-BE32-E72D297353CC}">
                <c16:uniqueId val="{00000003-A821-48ED-B637-15F8209BA0D0}"/>
              </c:ext>
            </c:extLst>
          </c:dPt>
          <c:dPt>
            <c:idx val="2"/>
            <c:invertIfNegative val="0"/>
            <c:bubble3D val="0"/>
            <c:spPr>
              <a:solidFill>
                <a:srgbClr val="9DC3E6"/>
              </a:solidFill>
              <a:ln>
                <a:noFill/>
              </a:ln>
              <a:effectLst/>
            </c:spPr>
            <c:extLst>
              <c:ext xmlns:c16="http://schemas.microsoft.com/office/drawing/2014/chart" uri="{C3380CC4-5D6E-409C-BE32-E72D297353CC}">
                <c16:uniqueId val="{00000005-A821-48ED-B637-15F8209BA0D0}"/>
              </c:ext>
            </c:extLst>
          </c:dPt>
          <c:dPt>
            <c:idx val="3"/>
            <c:invertIfNegative val="0"/>
            <c:bubble3D val="0"/>
            <c:spPr>
              <a:solidFill>
                <a:srgbClr val="005A9A"/>
              </a:solidFill>
              <a:ln>
                <a:noFill/>
              </a:ln>
              <a:effectLst/>
            </c:spPr>
            <c:extLst>
              <c:ext xmlns:c16="http://schemas.microsoft.com/office/drawing/2014/chart" uri="{C3380CC4-5D6E-409C-BE32-E72D297353CC}">
                <c16:uniqueId val="{00000007-A821-48ED-B637-15F8209BA0D0}"/>
              </c:ext>
            </c:extLst>
          </c:dPt>
          <c:dLbls>
            <c:dLbl>
              <c:idx val="0"/>
              <c:layout>
                <c:manualLayout>
                  <c:x val="-8.508608191493244E-18"/>
                  <c:y val="9.0443997306949117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5407336203075792"/>
                      <c:h val="0.22468403490886302"/>
                    </c:manualLayout>
                  </c15:layout>
                </c:ext>
                <c:ext xmlns:c16="http://schemas.microsoft.com/office/drawing/2014/chart" uri="{C3380CC4-5D6E-409C-BE32-E72D297353CC}">
                  <c16:uniqueId val="{00000001-A821-48ED-B637-15F8209BA0D0}"/>
                </c:ext>
              </c:extLst>
            </c:dLbl>
            <c:dLbl>
              <c:idx val="1"/>
              <c:layout>
                <c:manualLayout>
                  <c:x val="-3.4034432765972976E-17"/>
                  <c:y val="8.3486766744876095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6892492243860289"/>
                      <c:h val="0.22468403490886302"/>
                    </c:manualLayout>
                  </c15:layout>
                </c:ext>
                <c:ext xmlns:c16="http://schemas.microsoft.com/office/drawing/2014/chart" uri="{C3380CC4-5D6E-409C-BE32-E72D297353CC}">
                  <c16:uniqueId val="{00000003-A821-48ED-B637-15F8209BA0D0}"/>
                </c:ext>
              </c:extLst>
            </c:dLbl>
            <c:dLbl>
              <c:idx val="2"/>
              <c:layout>
                <c:manualLayout>
                  <c:x val="-6.8029684753676026E-17"/>
                  <c:y val="8.9478014205921955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45427037539379272"/>
                      <c:h val="0.22228430704128563"/>
                    </c:manualLayout>
                  </c15:layout>
                </c:ext>
                <c:ext xmlns:c16="http://schemas.microsoft.com/office/drawing/2014/chart" uri="{C3380CC4-5D6E-409C-BE32-E72D297353CC}">
                  <c16:uniqueId val="{00000005-A821-48ED-B637-15F8209BA0D0}"/>
                </c:ext>
              </c:extLst>
            </c:dLbl>
            <c:dLbl>
              <c:idx val="3"/>
              <c:layout>
                <c:manualLayout>
                  <c:x val="2.9240809175064141E-7"/>
                  <c:y val="6.1874967653716348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32011117065197636"/>
                      <c:h val="0.22228430704128563"/>
                    </c:manualLayout>
                  </c15:layout>
                </c:ext>
                <c:ext xmlns:c16="http://schemas.microsoft.com/office/drawing/2014/chart" uri="{C3380CC4-5D6E-409C-BE32-E72D297353CC}">
                  <c16:uniqueId val="{00000007-A821-48ED-B637-15F8209BA0D0}"/>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COGS!$Z$1510:$AC$1510</c:f>
              <c:strCache>
                <c:ptCount val="4"/>
                <c:pt idx="0">
                  <c:v> 2019P </c:v>
                </c:pt>
                <c:pt idx="1">
                  <c:v> 2020P </c:v>
                </c:pt>
                <c:pt idx="2">
                  <c:v> 2021P </c:v>
                </c:pt>
                <c:pt idx="3">
                  <c:v> 2022P </c:v>
                </c:pt>
              </c:strCache>
            </c:strRef>
          </c:cat>
          <c:val>
            <c:numRef>
              <c:f>COGS!$Z$1516:$AC$1516</c:f>
              <c:numCache>
                <c:formatCode>_-* #,##0\ _z_ł_-;\-* #,##0\ _z_ł_-;_-* "-"??\ _z_ł_-;_-@_-</c:formatCode>
                <c:ptCount val="4"/>
                <c:pt idx="0">
                  <c:v>1207.580118399894</c:v>
                </c:pt>
                <c:pt idx="1">
                  <c:v>1717.823233682577</c:v>
                </c:pt>
                <c:pt idx="2">
                  <c:v>2060.1482356886559</c:v>
                </c:pt>
                <c:pt idx="3">
                  <c:v>2174.4235917297447</c:v>
                </c:pt>
              </c:numCache>
            </c:numRef>
          </c:val>
          <c:extLst>
            <c:ext xmlns:c16="http://schemas.microsoft.com/office/drawing/2014/chart" uri="{C3380CC4-5D6E-409C-BE32-E72D297353CC}">
              <c16:uniqueId val="{00000008-A821-48ED-B637-15F8209BA0D0}"/>
            </c:ext>
          </c:extLst>
        </c:ser>
        <c:dLbls>
          <c:showLegendKey val="0"/>
          <c:showVal val="0"/>
          <c:showCatName val="0"/>
          <c:showSerName val="0"/>
          <c:showPercent val="0"/>
          <c:showBubbleSize val="0"/>
        </c:dLbls>
        <c:gapWidth val="219"/>
        <c:overlap val="-27"/>
        <c:axId val="1672178256"/>
        <c:axId val="1672184784"/>
      </c:barChart>
      <c:catAx>
        <c:axId val="16721782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672184784"/>
        <c:crosses val="autoZero"/>
        <c:auto val="1"/>
        <c:lblAlgn val="ctr"/>
        <c:lblOffset val="100"/>
        <c:noMultiLvlLbl val="0"/>
      </c:catAx>
      <c:valAx>
        <c:axId val="1672184784"/>
        <c:scaling>
          <c:orientation val="minMax"/>
          <c:max val="3000"/>
        </c:scaling>
        <c:delete val="0"/>
        <c:axPos val="l"/>
        <c:numFmt formatCode="_-* #,##0\ _z_ł_-;\-* #,##0\ _z_ł_-;_-* &quot;-&quot;??\ _z_ł_-;_-@_-" sourceLinked="1"/>
        <c:majorTickMark val="out"/>
        <c:minorTickMark val="none"/>
        <c:tickLblPos val="nextTo"/>
        <c:spPr>
          <a:noFill/>
          <a:ln>
            <a:noFill/>
          </a:ln>
          <a:effectLst/>
        </c:spPr>
        <c:txPr>
          <a:bodyPr rot="-60000000" spcFirstLastPara="1" vertOverflow="ellipsis" vert="horz" wrap="square" anchor="ctr" anchorCtr="1"/>
          <a:lstStyle/>
          <a:p>
            <a:pPr>
              <a:defRPr sz="200" b="0" i="0" u="none" strike="noStrike" kern="1200" baseline="0">
                <a:solidFill>
                  <a:schemeClr val="bg1">
                    <a:lumMod val="95000"/>
                  </a:schemeClr>
                </a:solidFill>
                <a:latin typeface="+mn-lt"/>
                <a:ea typeface="+mn-ea"/>
                <a:cs typeface="+mn-cs"/>
              </a:defRPr>
            </a:pPr>
            <a:endParaRPr lang="en-US"/>
          </a:p>
        </c:txPr>
        <c:crossAx val="1672178256"/>
        <c:crosses val="autoZero"/>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3">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0" i="0" u="none" strike="noStrike" kern="1200" spc="0" baseline="0">
                <a:solidFill>
                  <a:schemeClr val="tx1">
                    <a:lumMod val="65000"/>
                    <a:lumOff val="35000"/>
                  </a:schemeClr>
                </a:solidFill>
                <a:latin typeface="+mn-lt"/>
                <a:ea typeface="+mn-ea"/>
                <a:cs typeface="+mn-cs"/>
              </a:defRPr>
            </a:pPr>
            <a:r>
              <a:rPr lang="en-US" dirty="0"/>
              <a:t> </a:t>
            </a:r>
            <a:r>
              <a:rPr lang="pl-PL" dirty="0"/>
              <a:t>[Product]</a:t>
            </a:r>
            <a:endParaRPr lang="en-US" dirty="0"/>
          </a:p>
        </c:rich>
      </c:tx>
      <c:overlay val="0"/>
      <c:spPr>
        <a:noFill/>
        <a:ln>
          <a:noFill/>
        </a:ln>
        <a:effectLst/>
      </c:spPr>
      <c:txPr>
        <a:bodyPr rot="0" spcFirstLastPara="1" vertOverflow="ellipsis" vert="horz" wrap="square" anchor="ctr" anchorCtr="1"/>
        <a:lstStyle/>
        <a:p>
          <a:pPr>
            <a:defRPr sz="10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7.4650712681857578E-2"/>
          <c:y val="0.14866613429409264"/>
          <c:w val="0.85069857463628484"/>
          <c:h val="0.72701374944393848"/>
        </c:manualLayout>
      </c:layout>
      <c:barChart>
        <c:barDir val="col"/>
        <c:grouping val="clustered"/>
        <c:varyColors val="0"/>
        <c:ser>
          <c:idx val="0"/>
          <c:order val="0"/>
          <c:tx>
            <c:strRef>
              <c:f>COGS!$Y$1519</c:f>
              <c:strCache>
                <c:ptCount val="1"/>
                <c:pt idx="0">
                  <c:v> Pastylki miękkie </c:v>
                </c:pt>
              </c:strCache>
            </c:strRef>
          </c:tx>
          <c:spPr>
            <a:solidFill>
              <a:srgbClr val="61C3AE"/>
            </a:solidFill>
            <a:ln>
              <a:noFill/>
            </a:ln>
            <a:effectLst/>
          </c:spPr>
          <c:invertIfNegative val="0"/>
          <c:dPt>
            <c:idx val="0"/>
            <c:invertIfNegative val="0"/>
            <c:bubble3D val="0"/>
            <c:spPr>
              <a:solidFill>
                <a:srgbClr val="46B9A0"/>
              </a:solidFill>
              <a:ln>
                <a:noFill/>
              </a:ln>
              <a:effectLst/>
            </c:spPr>
            <c:extLst>
              <c:ext xmlns:c16="http://schemas.microsoft.com/office/drawing/2014/chart" uri="{C3380CC4-5D6E-409C-BE32-E72D297353CC}">
                <c16:uniqueId val="{00000001-DF6D-494F-85CC-1F399B85F34B}"/>
              </c:ext>
            </c:extLst>
          </c:dPt>
          <c:dPt>
            <c:idx val="1"/>
            <c:invertIfNegative val="0"/>
            <c:bubble3D val="0"/>
            <c:spPr>
              <a:solidFill>
                <a:srgbClr val="8CD4C5"/>
              </a:solidFill>
              <a:ln>
                <a:noFill/>
              </a:ln>
              <a:effectLst/>
            </c:spPr>
            <c:extLst>
              <c:ext xmlns:c16="http://schemas.microsoft.com/office/drawing/2014/chart" uri="{C3380CC4-5D6E-409C-BE32-E72D297353CC}">
                <c16:uniqueId val="{00000003-DF6D-494F-85CC-1F399B85F34B}"/>
              </c:ext>
            </c:extLst>
          </c:dPt>
          <c:dPt>
            <c:idx val="2"/>
            <c:invertIfNegative val="0"/>
            <c:bubble3D val="0"/>
            <c:spPr>
              <a:solidFill>
                <a:srgbClr val="9DC3E6"/>
              </a:solidFill>
              <a:ln>
                <a:noFill/>
              </a:ln>
              <a:effectLst/>
            </c:spPr>
            <c:extLst>
              <c:ext xmlns:c16="http://schemas.microsoft.com/office/drawing/2014/chart" uri="{C3380CC4-5D6E-409C-BE32-E72D297353CC}">
                <c16:uniqueId val="{00000005-DF6D-494F-85CC-1F399B85F34B}"/>
              </c:ext>
            </c:extLst>
          </c:dPt>
          <c:dPt>
            <c:idx val="3"/>
            <c:invertIfNegative val="0"/>
            <c:bubble3D val="0"/>
            <c:spPr>
              <a:solidFill>
                <a:srgbClr val="005A9A"/>
              </a:solidFill>
              <a:ln>
                <a:noFill/>
              </a:ln>
              <a:effectLst/>
            </c:spPr>
            <c:extLst>
              <c:ext xmlns:c16="http://schemas.microsoft.com/office/drawing/2014/chart" uri="{C3380CC4-5D6E-409C-BE32-E72D297353CC}">
                <c16:uniqueId val="{00000007-DF6D-494F-85CC-1F399B85F34B}"/>
              </c:ext>
            </c:extLst>
          </c:dPt>
          <c:dLbls>
            <c:dLbl>
              <c:idx val="0"/>
              <c:layout>
                <c:manualLayout>
                  <c:x val="6.4653570683122086E-8"/>
                  <c:y val="5.949848091084213E-2"/>
                </c:manualLayout>
              </c:layout>
              <c:numFmt formatCode="\x\,\x\x" sourceLinked="0"/>
              <c:spPr>
                <a:noFill/>
                <a:ln>
                  <a:noFill/>
                </a:ln>
                <a:effectLst/>
              </c:spPr>
              <c:txPr>
                <a:bodyPr rot="0" spcFirstLastPara="1" vertOverflow="ellipsis" vert="horz" wrap="square" lIns="38100" tIns="19050" rIns="38100" bIns="19050" anchor="ctr" anchorCtr="1">
                  <a:no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15:layout>
                    <c:manualLayout>
                      <c:w val="0.2540734913378993"/>
                      <c:h val="0.16279300211664904"/>
                    </c:manualLayout>
                  </c15:layout>
                </c:ext>
                <c:ext xmlns:c16="http://schemas.microsoft.com/office/drawing/2014/chart" uri="{C3380CC4-5D6E-409C-BE32-E72D297353CC}">
                  <c16:uniqueId val="{00000001-DF6D-494F-85CC-1F399B85F34B}"/>
                </c:ext>
              </c:extLst>
            </c:dLbl>
            <c:dLbl>
              <c:idx val="1"/>
              <c:layout>
                <c:manualLayout>
                  <c:x val="-3.4034432765972976E-17"/>
                  <c:y val="8.3486766744876095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6892492243860289"/>
                      <c:h val="0.22468403490886302"/>
                    </c:manualLayout>
                  </c15:layout>
                </c:ext>
                <c:ext xmlns:c16="http://schemas.microsoft.com/office/drawing/2014/chart" uri="{C3380CC4-5D6E-409C-BE32-E72D297353CC}">
                  <c16:uniqueId val="{00000003-DF6D-494F-85CC-1F399B85F34B}"/>
                </c:ext>
              </c:extLst>
            </c:dLbl>
            <c:dLbl>
              <c:idx val="2"/>
              <c:layout>
                <c:manualLayout>
                  <c:x val="-6.8029684753676026E-17"/>
                  <c:y val="8.9478014205921955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45427037539379272"/>
                      <c:h val="0.22228430704128563"/>
                    </c:manualLayout>
                  </c15:layout>
                </c:ext>
                <c:ext xmlns:c16="http://schemas.microsoft.com/office/drawing/2014/chart" uri="{C3380CC4-5D6E-409C-BE32-E72D297353CC}">
                  <c16:uniqueId val="{00000005-DF6D-494F-85CC-1F399B85F34B}"/>
                </c:ext>
              </c:extLst>
            </c:dLbl>
            <c:dLbl>
              <c:idx val="3"/>
              <c:layout>
                <c:manualLayout>
                  <c:x val="-7.4303624755431988E-3"/>
                  <c:y val="4.1606332605743944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32011117065197636"/>
                      <c:h val="0.22228430704128563"/>
                    </c:manualLayout>
                  </c15:layout>
                </c:ext>
                <c:ext xmlns:c16="http://schemas.microsoft.com/office/drawing/2014/chart" uri="{C3380CC4-5D6E-409C-BE32-E72D297353CC}">
                  <c16:uniqueId val="{00000007-DF6D-494F-85CC-1F399B85F34B}"/>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COGS!$Z$1510:$AC$1510</c:f>
              <c:strCache>
                <c:ptCount val="4"/>
                <c:pt idx="0">
                  <c:v> 2019P </c:v>
                </c:pt>
                <c:pt idx="1">
                  <c:v> 2020P </c:v>
                </c:pt>
                <c:pt idx="2">
                  <c:v> 2021P </c:v>
                </c:pt>
                <c:pt idx="3">
                  <c:v> 2022P </c:v>
                </c:pt>
              </c:strCache>
            </c:strRef>
          </c:cat>
          <c:val>
            <c:numRef>
              <c:f>COGS!$Z$1519:$AC$1519</c:f>
              <c:numCache>
                <c:formatCode>_-* #,##0\ _z_ł_-;\-* #,##0\ _z_ł_-;_-* "-"??\ _z_ł_-;_-@_-</c:formatCode>
                <c:ptCount val="4"/>
                <c:pt idx="0">
                  <c:v>467.4167715226659</c:v>
                </c:pt>
                <c:pt idx="1">
                  <c:v>1004.1322861277308</c:v>
                </c:pt>
                <c:pt idx="2">
                  <c:v>1255.627143414873</c:v>
                </c:pt>
                <c:pt idx="3">
                  <c:v>1305.2342844875091</c:v>
                </c:pt>
              </c:numCache>
            </c:numRef>
          </c:val>
          <c:extLst>
            <c:ext xmlns:c16="http://schemas.microsoft.com/office/drawing/2014/chart" uri="{C3380CC4-5D6E-409C-BE32-E72D297353CC}">
              <c16:uniqueId val="{00000008-DF6D-494F-85CC-1F399B85F34B}"/>
            </c:ext>
          </c:extLst>
        </c:ser>
        <c:dLbls>
          <c:showLegendKey val="0"/>
          <c:showVal val="0"/>
          <c:showCatName val="0"/>
          <c:showSerName val="0"/>
          <c:showPercent val="0"/>
          <c:showBubbleSize val="0"/>
        </c:dLbls>
        <c:gapWidth val="219"/>
        <c:overlap val="-27"/>
        <c:axId val="1672180432"/>
        <c:axId val="1672183152"/>
      </c:barChart>
      <c:catAx>
        <c:axId val="16721804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672183152"/>
        <c:crosses val="autoZero"/>
        <c:auto val="1"/>
        <c:lblAlgn val="ctr"/>
        <c:lblOffset val="100"/>
        <c:noMultiLvlLbl val="0"/>
      </c:catAx>
      <c:valAx>
        <c:axId val="1672183152"/>
        <c:scaling>
          <c:orientation val="minMax"/>
          <c:max val="3000"/>
        </c:scaling>
        <c:delete val="0"/>
        <c:axPos val="l"/>
        <c:numFmt formatCode="_-* #,##0\ _z_ł_-;\-* #,##0\ _z_ł_-;_-* &quot;-&quot;??\ _z_ł_-;_-@_-" sourceLinked="1"/>
        <c:majorTickMark val="out"/>
        <c:minorTickMark val="none"/>
        <c:tickLblPos val="nextTo"/>
        <c:spPr>
          <a:noFill/>
          <a:ln>
            <a:noFill/>
          </a:ln>
          <a:effectLst/>
        </c:spPr>
        <c:txPr>
          <a:bodyPr rot="-60000000" spcFirstLastPara="1" vertOverflow="ellipsis" vert="horz" wrap="square" anchor="ctr" anchorCtr="1"/>
          <a:lstStyle/>
          <a:p>
            <a:pPr>
              <a:defRPr sz="200" b="0" i="0" u="none" strike="noStrike" kern="1200" baseline="0">
                <a:solidFill>
                  <a:schemeClr val="bg1">
                    <a:lumMod val="95000"/>
                  </a:schemeClr>
                </a:solidFill>
                <a:latin typeface="+mn-lt"/>
                <a:ea typeface="+mn-ea"/>
                <a:cs typeface="+mn-cs"/>
              </a:defRPr>
            </a:pPr>
            <a:endParaRPr lang="en-US"/>
          </a:p>
        </c:txPr>
        <c:crossAx val="1672180432"/>
        <c:crosses val="autoZero"/>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3">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0" i="0" u="none" strike="noStrike" kern="1200" spc="0" baseline="0">
                <a:solidFill>
                  <a:schemeClr val="tx1">
                    <a:lumMod val="65000"/>
                    <a:lumOff val="35000"/>
                  </a:schemeClr>
                </a:solidFill>
                <a:latin typeface="+mn-lt"/>
                <a:ea typeface="+mn-ea"/>
                <a:cs typeface="+mn-cs"/>
              </a:defRPr>
            </a:pPr>
            <a:r>
              <a:rPr lang="pl-PL" dirty="0"/>
              <a:t>[Product]</a:t>
            </a:r>
            <a:endParaRPr lang="en-US" dirty="0"/>
          </a:p>
        </c:rich>
      </c:tx>
      <c:overlay val="0"/>
      <c:spPr>
        <a:noFill/>
        <a:ln>
          <a:noFill/>
        </a:ln>
        <a:effectLst/>
      </c:spPr>
      <c:txPr>
        <a:bodyPr rot="0" spcFirstLastPara="1" vertOverflow="ellipsis" vert="horz" wrap="square" anchor="ctr" anchorCtr="1"/>
        <a:lstStyle/>
        <a:p>
          <a:pPr>
            <a:defRPr sz="10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7.4650712681857578E-2"/>
          <c:y val="0.14866613429409264"/>
          <c:w val="0.85069857463628484"/>
          <c:h val="0.72701374944393848"/>
        </c:manualLayout>
      </c:layout>
      <c:barChart>
        <c:barDir val="col"/>
        <c:grouping val="clustered"/>
        <c:varyColors val="0"/>
        <c:ser>
          <c:idx val="0"/>
          <c:order val="0"/>
          <c:tx>
            <c:strRef>
              <c:f>COGS!$Y$1522</c:f>
              <c:strCache>
                <c:ptCount val="1"/>
                <c:pt idx="0">
                  <c:v> Tabletki </c:v>
                </c:pt>
              </c:strCache>
            </c:strRef>
          </c:tx>
          <c:spPr>
            <a:solidFill>
              <a:srgbClr val="61C3AE"/>
            </a:solidFill>
            <a:ln>
              <a:noFill/>
            </a:ln>
            <a:effectLst/>
          </c:spPr>
          <c:invertIfNegative val="0"/>
          <c:dPt>
            <c:idx val="0"/>
            <c:invertIfNegative val="0"/>
            <c:bubble3D val="0"/>
            <c:spPr>
              <a:solidFill>
                <a:srgbClr val="46B9A0"/>
              </a:solidFill>
              <a:ln>
                <a:noFill/>
              </a:ln>
              <a:effectLst/>
            </c:spPr>
            <c:extLst>
              <c:ext xmlns:c16="http://schemas.microsoft.com/office/drawing/2014/chart" uri="{C3380CC4-5D6E-409C-BE32-E72D297353CC}">
                <c16:uniqueId val="{00000001-85A4-4CE7-A4DA-FED92C80E4C8}"/>
              </c:ext>
            </c:extLst>
          </c:dPt>
          <c:dPt>
            <c:idx val="1"/>
            <c:invertIfNegative val="0"/>
            <c:bubble3D val="0"/>
            <c:spPr>
              <a:solidFill>
                <a:srgbClr val="8CD4C5"/>
              </a:solidFill>
              <a:ln>
                <a:noFill/>
              </a:ln>
              <a:effectLst/>
            </c:spPr>
            <c:extLst>
              <c:ext xmlns:c16="http://schemas.microsoft.com/office/drawing/2014/chart" uri="{C3380CC4-5D6E-409C-BE32-E72D297353CC}">
                <c16:uniqueId val="{00000003-85A4-4CE7-A4DA-FED92C80E4C8}"/>
              </c:ext>
            </c:extLst>
          </c:dPt>
          <c:dPt>
            <c:idx val="2"/>
            <c:invertIfNegative val="0"/>
            <c:bubble3D val="0"/>
            <c:spPr>
              <a:solidFill>
                <a:srgbClr val="9DC3E6"/>
              </a:solidFill>
              <a:ln>
                <a:noFill/>
              </a:ln>
              <a:effectLst/>
            </c:spPr>
            <c:extLst>
              <c:ext xmlns:c16="http://schemas.microsoft.com/office/drawing/2014/chart" uri="{C3380CC4-5D6E-409C-BE32-E72D297353CC}">
                <c16:uniqueId val="{00000005-85A4-4CE7-A4DA-FED92C80E4C8}"/>
              </c:ext>
            </c:extLst>
          </c:dPt>
          <c:dPt>
            <c:idx val="3"/>
            <c:invertIfNegative val="0"/>
            <c:bubble3D val="0"/>
            <c:spPr>
              <a:solidFill>
                <a:srgbClr val="005A9A"/>
              </a:solidFill>
              <a:ln>
                <a:noFill/>
              </a:ln>
              <a:effectLst/>
            </c:spPr>
            <c:extLst>
              <c:ext xmlns:c16="http://schemas.microsoft.com/office/drawing/2014/chart" uri="{C3380CC4-5D6E-409C-BE32-E72D297353CC}">
                <c16:uniqueId val="{00000007-85A4-4CE7-A4DA-FED92C80E4C8}"/>
              </c:ext>
            </c:extLst>
          </c:dPt>
          <c:dLbls>
            <c:dLbl>
              <c:idx val="0"/>
              <c:layout>
                <c:manualLayout>
                  <c:x val="-8.508608191493244E-18"/>
                  <c:y val="9.0443997306949117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5407336203075792"/>
                      <c:h val="0.22468403490886302"/>
                    </c:manualLayout>
                  </c15:layout>
                </c:ext>
                <c:ext xmlns:c16="http://schemas.microsoft.com/office/drawing/2014/chart" uri="{C3380CC4-5D6E-409C-BE32-E72D297353CC}">
                  <c16:uniqueId val="{00000001-85A4-4CE7-A4DA-FED92C80E4C8}"/>
                </c:ext>
              </c:extLst>
            </c:dLbl>
            <c:dLbl>
              <c:idx val="1"/>
              <c:layout>
                <c:manualLayout>
                  <c:x val="-3.4034432765972976E-17"/>
                  <c:y val="8.3486766744876095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6892492243860289"/>
                      <c:h val="0.22468403490886302"/>
                    </c:manualLayout>
                  </c15:layout>
                </c:ext>
                <c:ext xmlns:c16="http://schemas.microsoft.com/office/drawing/2014/chart" uri="{C3380CC4-5D6E-409C-BE32-E72D297353CC}">
                  <c16:uniqueId val="{00000003-85A4-4CE7-A4DA-FED92C80E4C8}"/>
                </c:ext>
              </c:extLst>
            </c:dLbl>
            <c:dLbl>
              <c:idx val="2"/>
              <c:layout>
                <c:manualLayout>
                  <c:x val="-6.8029684753676026E-17"/>
                  <c:y val="8.9478014205921955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45427037539379272"/>
                      <c:h val="0.22228430704128563"/>
                    </c:manualLayout>
                  </c15:layout>
                </c:ext>
                <c:ext xmlns:c16="http://schemas.microsoft.com/office/drawing/2014/chart" uri="{C3380CC4-5D6E-409C-BE32-E72D297353CC}">
                  <c16:uniqueId val="{00000005-85A4-4CE7-A4DA-FED92C80E4C8}"/>
                </c:ext>
              </c:extLst>
            </c:dLbl>
            <c:dLbl>
              <c:idx val="3"/>
              <c:layout>
                <c:manualLayout>
                  <c:x val="0"/>
                  <c:y val="7.5712165866549289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32011117065197636"/>
                      <c:h val="0.22228430704128563"/>
                    </c:manualLayout>
                  </c15:layout>
                </c:ext>
                <c:ext xmlns:c16="http://schemas.microsoft.com/office/drawing/2014/chart" uri="{C3380CC4-5D6E-409C-BE32-E72D297353CC}">
                  <c16:uniqueId val="{00000007-85A4-4CE7-A4DA-FED92C80E4C8}"/>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COGS!$Z$1510:$AC$1510</c:f>
              <c:strCache>
                <c:ptCount val="4"/>
                <c:pt idx="0">
                  <c:v> 2019P </c:v>
                </c:pt>
                <c:pt idx="1">
                  <c:v> 2020P </c:v>
                </c:pt>
                <c:pt idx="2">
                  <c:v> 2021P </c:v>
                </c:pt>
                <c:pt idx="3">
                  <c:v> 2022P </c:v>
                </c:pt>
              </c:strCache>
            </c:strRef>
          </c:cat>
          <c:val>
            <c:numRef>
              <c:f>COGS!$Z$1522:$AC$1522</c:f>
              <c:numCache>
                <c:formatCode>_-* #,##0\ _z_ł_-;\-* #,##0\ _z_ł_-;_-* "-"??\ _z_ł_-;_-@_-</c:formatCode>
                <c:ptCount val="4"/>
                <c:pt idx="0">
                  <c:v>881.04032845036704</c:v>
                </c:pt>
                <c:pt idx="1">
                  <c:v>1346.2788135501319</c:v>
                </c:pt>
                <c:pt idx="2">
                  <c:v>1960.4552841602233</c:v>
                </c:pt>
                <c:pt idx="3">
                  <c:v>2325.3935108711212</c:v>
                </c:pt>
              </c:numCache>
            </c:numRef>
          </c:val>
          <c:extLst>
            <c:ext xmlns:c16="http://schemas.microsoft.com/office/drawing/2014/chart" uri="{C3380CC4-5D6E-409C-BE32-E72D297353CC}">
              <c16:uniqueId val="{00000008-85A4-4CE7-A4DA-FED92C80E4C8}"/>
            </c:ext>
          </c:extLst>
        </c:ser>
        <c:dLbls>
          <c:showLegendKey val="0"/>
          <c:showVal val="0"/>
          <c:showCatName val="0"/>
          <c:showSerName val="0"/>
          <c:showPercent val="0"/>
          <c:showBubbleSize val="0"/>
        </c:dLbls>
        <c:gapWidth val="219"/>
        <c:overlap val="-27"/>
        <c:axId val="1672183696"/>
        <c:axId val="1672173360"/>
      </c:barChart>
      <c:catAx>
        <c:axId val="16721836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672173360"/>
        <c:crosses val="autoZero"/>
        <c:auto val="1"/>
        <c:lblAlgn val="ctr"/>
        <c:lblOffset val="100"/>
        <c:noMultiLvlLbl val="0"/>
      </c:catAx>
      <c:valAx>
        <c:axId val="1672173360"/>
        <c:scaling>
          <c:orientation val="minMax"/>
          <c:max val="3000"/>
        </c:scaling>
        <c:delete val="0"/>
        <c:axPos val="l"/>
        <c:numFmt formatCode="_-* #,##0\ _z_ł_-;\-* #,##0\ _z_ł_-;_-* &quot;-&quot;??\ _z_ł_-;_-@_-" sourceLinked="1"/>
        <c:majorTickMark val="out"/>
        <c:minorTickMark val="none"/>
        <c:tickLblPos val="nextTo"/>
        <c:spPr>
          <a:noFill/>
          <a:ln>
            <a:noFill/>
          </a:ln>
          <a:effectLst/>
        </c:spPr>
        <c:txPr>
          <a:bodyPr rot="-60000000" spcFirstLastPara="1" vertOverflow="ellipsis" vert="horz" wrap="square" anchor="ctr" anchorCtr="1"/>
          <a:lstStyle/>
          <a:p>
            <a:pPr>
              <a:defRPr sz="200" b="0" i="0" u="none" strike="noStrike" kern="1200" baseline="0">
                <a:solidFill>
                  <a:schemeClr val="bg1">
                    <a:lumMod val="95000"/>
                  </a:schemeClr>
                </a:solidFill>
                <a:latin typeface="+mn-lt"/>
                <a:ea typeface="+mn-ea"/>
                <a:cs typeface="+mn-cs"/>
              </a:defRPr>
            </a:pPr>
            <a:endParaRPr lang="en-US"/>
          </a:p>
        </c:txPr>
        <c:crossAx val="1672183696"/>
        <c:crosses val="autoZero"/>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3">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156941454648727"/>
          <c:y val="1.1958729198136571E-2"/>
          <c:w val="0.7748712193302848"/>
          <c:h val="0.6305861105834456"/>
        </c:manualLayout>
      </c:layout>
      <c:barChart>
        <c:barDir val="col"/>
        <c:grouping val="clustered"/>
        <c:varyColors val="0"/>
        <c:ser>
          <c:idx val="0"/>
          <c:order val="0"/>
          <c:tx>
            <c:strRef>
              <c:f>Sheet1!$B$1</c:f>
              <c:strCache>
                <c:ptCount val="1"/>
                <c:pt idx="0">
                  <c:v>Column4</c:v>
                </c:pt>
              </c:strCache>
            </c:strRef>
          </c:tx>
          <c:spPr>
            <a:solidFill>
              <a:schemeClr val="accent1"/>
            </a:solidFill>
            <a:ln>
              <a:noFill/>
            </a:ln>
            <a:effectLst/>
          </c:spPr>
          <c:invertIfNegative val="0"/>
          <c:dPt>
            <c:idx val="0"/>
            <c:invertIfNegative val="0"/>
            <c:bubble3D val="0"/>
            <c:spPr>
              <a:solidFill>
                <a:srgbClr val="46B9A0"/>
              </a:solidFill>
              <a:ln>
                <a:noFill/>
              </a:ln>
              <a:effectLst/>
            </c:spPr>
            <c:extLst>
              <c:ext xmlns:c16="http://schemas.microsoft.com/office/drawing/2014/chart" uri="{C3380CC4-5D6E-409C-BE32-E72D297353CC}">
                <c16:uniqueId val="{00000001-19B0-45A8-8826-1FF06A60252C}"/>
              </c:ext>
            </c:extLst>
          </c:dPt>
          <c:dPt>
            <c:idx val="1"/>
            <c:invertIfNegative val="0"/>
            <c:bubble3D val="0"/>
            <c:spPr>
              <a:solidFill>
                <a:srgbClr val="7CCEBC"/>
              </a:solidFill>
              <a:ln>
                <a:noFill/>
              </a:ln>
              <a:effectLst/>
            </c:spPr>
            <c:extLst>
              <c:ext xmlns:c16="http://schemas.microsoft.com/office/drawing/2014/chart" uri="{C3380CC4-5D6E-409C-BE32-E72D297353CC}">
                <c16:uniqueId val="{00000003-19B0-45A8-8826-1FF06A60252C}"/>
              </c:ext>
            </c:extLst>
          </c:dPt>
          <c:dPt>
            <c:idx val="2"/>
            <c:invertIfNegative val="0"/>
            <c:bubble3D val="0"/>
            <c:spPr>
              <a:solidFill>
                <a:srgbClr val="B3E3D9"/>
              </a:solidFill>
              <a:ln>
                <a:noFill/>
              </a:ln>
              <a:effectLst/>
            </c:spPr>
            <c:extLst>
              <c:ext xmlns:c16="http://schemas.microsoft.com/office/drawing/2014/chart" uri="{C3380CC4-5D6E-409C-BE32-E72D297353CC}">
                <c16:uniqueId val="{00000005-19B0-45A8-8826-1FF06A60252C}"/>
              </c:ext>
            </c:extLst>
          </c:dPt>
          <c:dPt>
            <c:idx val="3"/>
            <c:invertIfNegative val="0"/>
            <c:bubble3D val="0"/>
            <c:spPr>
              <a:solidFill>
                <a:srgbClr val="E0F4F0"/>
              </a:solidFill>
              <a:ln>
                <a:noFill/>
              </a:ln>
              <a:effectLst/>
            </c:spPr>
            <c:extLst>
              <c:ext xmlns:c16="http://schemas.microsoft.com/office/drawing/2014/chart" uri="{C3380CC4-5D6E-409C-BE32-E72D297353CC}">
                <c16:uniqueId val="{00000007-19B0-45A8-8826-1FF06A60252C}"/>
              </c:ext>
            </c:extLst>
          </c:dPt>
          <c:dPt>
            <c:idx val="4"/>
            <c:invertIfNegative val="0"/>
            <c:bubble3D val="0"/>
            <c:spPr>
              <a:solidFill>
                <a:schemeClr val="bg1">
                  <a:lumMod val="85000"/>
                </a:schemeClr>
              </a:solidFill>
              <a:ln>
                <a:noFill/>
              </a:ln>
              <a:effectLst/>
            </c:spPr>
            <c:extLst>
              <c:ext xmlns:c16="http://schemas.microsoft.com/office/drawing/2014/chart" uri="{C3380CC4-5D6E-409C-BE32-E72D297353CC}">
                <c16:uniqueId val="{00000009-19B0-45A8-8826-1FF06A60252C}"/>
              </c:ext>
            </c:extLst>
          </c:dPt>
          <c:dPt>
            <c:idx val="5"/>
            <c:invertIfNegative val="0"/>
            <c:bubble3D val="0"/>
            <c:spPr>
              <a:solidFill>
                <a:schemeClr val="bg1">
                  <a:lumMod val="65000"/>
                </a:schemeClr>
              </a:solidFill>
              <a:ln>
                <a:noFill/>
              </a:ln>
              <a:effectLst/>
            </c:spPr>
            <c:extLst>
              <c:ext xmlns:c16="http://schemas.microsoft.com/office/drawing/2014/chart" uri="{C3380CC4-5D6E-409C-BE32-E72D297353CC}">
                <c16:uniqueId val="{0000000B-19B0-45A8-8826-1FF06A60252C}"/>
              </c:ext>
            </c:extLst>
          </c:dPt>
          <c:dPt>
            <c:idx val="6"/>
            <c:invertIfNegative val="0"/>
            <c:bubble3D val="0"/>
            <c:spPr>
              <a:solidFill>
                <a:schemeClr val="bg1">
                  <a:lumMod val="50000"/>
                </a:schemeClr>
              </a:solidFill>
              <a:ln>
                <a:noFill/>
              </a:ln>
              <a:effectLst/>
            </c:spPr>
            <c:extLst>
              <c:ext xmlns:c16="http://schemas.microsoft.com/office/drawing/2014/chart" uri="{C3380CC4-5D6E-409C-BE32-E72D297353CC}">
                <c16:uniqueId val="{0000000D-19B0-45A8-8826-1FF06A60252C}"/>
              </c:ext>
            </c:extLst>
          </c:dPt>
          <c:dPt>
            <c:idx val="7"/>
            <c:invertIfNegative val="0"/>
            <c:bubble3D val="0"/>
            <c:spPr>
              <a:solidFill>
                <a:schemeClr val="accent1">
                  <a:lumMod val="20000"/>
                  <a:lumOff val="80000"/>
                </a:schemeClr>
              </a:solidFill>
              <a:ln>
                <a:noFill/>
              </a:ln>
              <a:effectLst/>
            </c:spPr>
            <c:extLst>
              <c:ext xmlns:c16="http://schemas.microsoft.com/office/drawing/2014/chart" uri="{C3380CC4-5D6E-409C-BE32-E72D297353CC}">
                <c16:uniqueId val="{0000000F-19B0-45A8-8826-1FF06A60252C}"/>
              </c:ext>
            </c:extLst>
          </c:dPt>
          <c:dPt>
            <c:idx val="8"/>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11-19B0-45A8-8826-1FF06A60252C}"/>
              </c:ext>
            </c:extLst>
          </c:dPt>
          <c:dPt>
            <c:idx val="9"/>
            <c:invertIfNegative val="0"/>
            <c:bubble3D val="0"/>
            <c:spPr>
              <a:solidFill>
                <a:schemeClr val="accent1">
                  <a:lumMod val="75000"/>
                </a:schemeClr>
              </a:solidFill>
              <a:ln>
                <a:noFill/>
              </a:ln>
              <a:effectLst/>
            </c:spPr>
            <c:extLst>
              <c:ext xmlns:c16="http://schemas.microsoft.com/office/drawing/2014/chart" uri="{C3380CC4-5D6E-409C-BE32-E72D297353CC}">
                <c16:uniqueId val="{00000013-19B0-45A8-8826-1FF06A60252C}"/>
              </c:ext>
            </c:extLst>
          </c:dPt>
          <c:dPt>
            <c:idx val="10"/>
            <c:invertIfNegative val="0"/>
            <c:bubble3D val="0"/>
            <c:spPr>
              <a:solidFill>
                <a:srgbClr val="005A9A"/>
              </a:solidFill>
              <a:ln>
                <a:noFill/>
              </a:ln>
              <a:effectLst/>
            </c:spPr>
            <c:extLst>
              <c:ext xmlns:c16="http://schemas.microsoft.com/office/drawing/2014/chart" uri="{C3380CC4-5D6E-409C-BE32-E72D297353CC}">
                <c16:uniqueId val="{00000015-19B0-45A8-8826-1FF06A60252C}"/>
              </c:ext>
            </c:extLst>
          </c:dPt>
          <c:dPt>
            <c:idx val="11"/>
            <c:invertIfNegative val="0"/>
            <c:bubble3D val="0"/>
            <c:spPr>
              <a:solidFill>
                <a:srgbClr val="003E68"/>
              </a:solidFill>
              <a:ln>
                <a:noFill/>
              </a:ln>
              <a:effectLst/>
            </c:spPr>
            <c:extLst>
              <c:ext xmlns:c16="http://schemas.microsoft.com/office/drawing/2014/chart" uri="{C3380CC4-5D6E-409C-BE32-E72D297353CC}">
                <c16:uniqueId val="{00000017-19B0-45A8-8826-1FF06A60252C}"/>
              </c:ext>
            </c:extLst>
          </c:dPt>
          <c:dLbls>
            <c:dLbl>
              <c:idx val="0"/>
              <c:layout>
                <c:manualLayout>
                  <c:x val="1.4904121987105128E-17"/>
                  <c:y val="2.518253371187771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9B0-45A8-8826-1FF06A60252C}"/>
                </c:ext>
              </c:extLst>
            </c:dLbl>
            <c:dLbl>
              <c:idx val="1"/>
              <c:layout>
                <c:manualLayout>
                  <c:x val="-2.9808243974210256E-17"/>
                  <c:y val="1.007301348475113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9B0-45A8-8826-1FF06A60252C}"/>
                </c:ext>
              </c:extLst>
            </c:dLbl>
            <c:dLbl>
              <c:idx val="2"/>
              <c:layout>
                <c:manualLayout>
                  <c:x val="3.2518459987187216E-3"/>
                  <c:y val="5.0365067423754958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9B0-45A8-8826-1FF06A60252C}"/>
                </c:ext>
              </c:extLst>
            </c:dLbl>
            <c:dLbl>
              <c:idx val="7"/>
              <c:layout>
                <c:manualLayout>
                  <c:x val="-6.5036919974374432E-3"/>
                  <c:y val="5.0365067423755417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19B0-45A8-8826-1FF06A60252C}"/>
                </c:ext>
              </c:extLst>
            </c:dLbl>
            <c:dLbl>
              <c:idx val="9"/>
              <c:layout>
                <c:manualLayout>
                  <c:x val="6.5036919974374432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19B0-45A8-8826-1FF06A60252C}"/>
                </c:ext>
              </c:extLst>
            </c:dLbl>
            <c:numFmt formatCode="\x\,\x\x\%" sourceLinked="0"/>
            <c:spPr>
              <a:noFill/>
              <a:ln>
                <a:noFill/>
              </a:ln>
              <a:effectLst/>
            </c:spPr>
            <c:txPr>
              <a:bodyPr rot="0" spcFirstLastPara="1" vertOverflow="ellipsis" vert="horz" wrap="square" anchor="ctr" anchorCtr="1"/>
              <a:lstStyle/>
              <a:p>
                <a:pPr>
                  <a:defRPr sz="7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 [Product] </c:v>
                </c:pt>
                <c:pt idx="1">
                  <c:v> [Product] </c:v>
                </c:pt>
                <c:pt idx="2">
                  <c:v> [Product] </c:v>
                </c:pt>
                <c:pt idx="3">
                  <c:v> [Product] </c:v>
                </c:pt>
                <c:pt idx="4">
                  <c:v> [Product] </c:v>
                </c:pt>
                <c:pt idx="5">
                  <c:v> [Product] </c:v>
                </c:pt>
                <c:pt idx="6">
                  <c:v> [Product] </c:v>
                </c:pt>
                <c:pt idx="7">
                  <c:v> [Product] </c:v>
                </c:pt>
                <c:pt idx="8">
                  <c:v> [Product] </c:v>
                </c:pt>
                <c:pt idx="9">
                  <c:v> [Product] </c:v>
                </c:pt>
                <c:pt idx="10">
                  <c:v> [Product] </c:v>
                </c:pt>
                <c:pt idx="11">
                  <c:v> [Product] </c:v>
                </c:pt>
              </c:strCache>
            </c:strRef>
          </c:cat>
          <c:val>
            <c:numRef>
              <c:f>Sheet1!$B$2:$B$13</c:f>
              <c:numCache>
                <c:formatCode>0.00%</c:formatCode>
                <c:ptCount val="12"/>
                <c:pt idx="0">
                  <c:v>0.45</c:v>
                </c:pt>
                <c:pt idx="1">
                  <c:v>0.61380000000000001</c:v>
                </c:pt>
                <c:pt idx="2">
                  <c:v>0.63870000000000005</c:v>
                </c:pt>
                <c:pt idx="3">
                  <c:v>0.52259999999999995</c:v>
                </c:pt>
                <c:pt idx="4">
                  <c:v>0.60160000000000002</c:v>
                </c:pt>
                <c:pt idx="5">
                  <c:v>0.65449999999999997</c:v>
                </c:pt>
                <c:pt idx="6">
                  <c:v>0.58240000000000003</c:v>
                </c:pt>
                <c:pt idx="7">
                  <c:v>0.4667</c:v>
                </c:pt>
                <c:pt idx="8">
                  <c:v>0.47820000000000001</c:v>
                </c:pt>
                <c:pt idx="9">
                  <c:v>0.503</c:v>
                </c:pt>
                <c:pt idx="10">
                  <c:v>1</c:v>
                </c:pt>
                <c:pt idx="11">
                  <c:v>0.69630000000000003</c:v>
                </c:pt>
              </c:numCache>
            </c:numRef>
          </c:val>
          <c:extLst>
            <c:ext xmlns:c16="http://schemas.microsoft.com/office/drawing/2014/chart" uri="{C3380CC4-5D6E-409C-BE32-E72D297353CC}">
              <c16:uniqueId val="{00000018-19B0-45A8-8826-1FF06A60252C}"/>
            </c:ext>
          </c:extLst>
        </c:ser>
        <c:dLbls>
          <c:dLblPos val="outEnd"/>
          <c:showLegendKey val="0"/>
          <c:showVal val="1"/>
          <c:showCatName val="0"/>
          <c:showSerName val="0"/>
          <c:showPercent val="0"/>
          <c:showBubbleSize val="0"/>
        </c:dLbls>
        <c:gapWidth val="69"/>
        <c:overlap val="-27"/>
        <c:axId val="1287091200"/>
        <c:axId val="1287097184"/>
      </c:barChart>
      <c:catAx>
        <c:axId val="1287091200"/>
        <c:scaling>
          <c:orientation val="minMax"/>
        </c:scaling>
        <c:delete val="1"/>
        <c:axPos val="b"/>
        <c:numFmt formatCode="General" sourceLinked="1"/>
        <c:majorTickMark val="none"/>
        <c:minorTickMark val="none"/>
        <c:tickLblPos val="nextTo"/>
        <c:crossAx val="1287097184"/>
        <c:crosses val="autoZero"/>
        <c:auto val="1"/>
        <c:lblAlgn val="ctr"/>
        <c:lblOffset val="100"/>
        <c:noMultiLvlLbl val="0"/>
      </c:catAx>
      <c:valAx>
        <c:axId val="1287097184"/>
        <c:scaling>
          <c:orientation val="minMax"/>
          <c:min val="0.30000000000000004"/>
        </c:scaling>
        <c:delete val="1"/>
        <c:axPos val="l"/>
        <c:numFmt formatCode="0.00%" sourceLinked="1"/>
        <c:majorTickMark val="none"/>
        <c:minorTickMark val="none"/>
        <c:tickLblPos val="nextTo"/>
        <c:crossAx val="1287091200"/>
        <c:crosses val="autoZero"/>
        <c:crossBetween val="between"/>
      </c:valAx>
      <c:spPr>
        <a:noFill/>
        <a:ln>
          <a:noFill/>
        </a:ln>
        <a:effectLst/>
      </c:spPr>
    </c:plotArea>
    <c:legend>
      <c:legendPos val="b"/>
      <c:layout>
        <c:manualLayout>
          <c:xMode val="edge"/>
          <c:yMode val="edge"/>
          <c:x val="7.7598775462338246E-2"/>
          <c:y val="0.74443614720717766"/>
          <c:w val="0.81994991538250106"/>
          <c:h val="0.16095406507563284"/>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700"/>
      </a:pPr>
      <a:endParaRPr lang="en-US"/>
    </a:p>
  </c:txPr>
  <c:externalData r:id="rId3">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Column4</c:v>
                </c:pt>
              </c:strCache>
            </c:strRef>
          </c:tx>
          <c:spPr>
            <a:solidFill>
              <a:schemeClr val="accent1"/>
            </a:solidFill>
            <a:ln>
              <a:noFill/>
            </a:ln>
            <a:effectLst/>
          </c:spPr>
          <c:invertIfNegative val="0"/>
          <c:dPt>
            <c:idx val="0"/>
            <c:invertIfNegative val="0"/>
            <c:bubble3D val="0"/>
            <c:spPr>
              <a:solidFill>
                <a:srgbClr val="46B9A0"/>
              </a:solidFill>
              <a:ln>
                <a:noFill/>
              </a:ln>
              <a:effectLst/>
            </c:spPr>
            <c:extLst>
              <c:ext xmlns:c16="http://schemas.microsoft.com/office/drawing/2014/chart" uri="{C3380CC4-5D6E-409C-BE32-E72D297353CC}">
                <c16:uniqueId val="{00000001-499D-41D6-9CCF-260DAD8E08F5}"/>
              </c:ext>
            </c:extLst>
          </c:dPt>
          <c:dPt>
            <c:idx val="1"/>
            <c:invertIfNegative val="0"/>
            <c:bubble3D val="0"/>
            <c:spPr>
              <a:solidFill>
                <a:srgbClr val="7CCEBC"/>
              </a:solidFill>
              <a:ln>
                <a:noFill/>
              </a:ln>
              <a:effectLst/>
            </c:spPr>
            <c:extLst>
              <c:ext xmlns:c16="http://schemas.microsoft.com/office/drawing/2014/chart" uri="{C3380CC4-5D6E-409C-BE32-E72D297353CC}">
                <c16:uniqueId val="{00000003-499D-41D6-9CCF-260DAD8E08F5}"/>
              </c:ext>
            </c:extLst>
          </c:dPt>
          <c:dPt>
            <c:idx val="2"/>
            <c:invertIfNegative val="0"/>
            <c:bubble3D val="0"/>
            <c:spPr>
              <a:solidFill>
                <a:srgbClr val="B3E3D9"/>
              </a:solidFill>
              <a:ln>
                <a:noFill/>
              </a:ln>
              <a:effectLst/>
            </c:spPr>
            <c:extLst>
              <c:ext xmlns:c16="http://schemas.microsoft.com/office/drawing/2014/chart" uri="{C3380CC4-5D6E-409C-BE32-E72D297353CC}">
                <c16:uniqueId val="{00000005-499D-41D6-9CCF-260DAD8E08F5}"/>
              </c:ext>
            </c:extLst>
          </c:dPt>
          <c:dPt>
            <c:idx val="3"/>
            <c:invertIfNegative val="0"/>
            <c:bubble3D val="0"/>
            <c:spPr>
              <a:solidFill>
                <a:srgbClr val="E0F4F0"/>
              </a:solidFill>
              <a:ln>
                <a:noFill/>
              </a:ln>
              <a:effectLst/>
            </c:spPr>
            <c:extLst>
              <c:ext xmlns:c16="http://schemas.microsoft.com/office/drawing/2014/chart" uri="{C3380CC4-5D6E-409C-BE32-E72D297353CC}">
                <c16:uniqueId val="{00000007-499D-41D6-9CCF-260DAD8E08F5}"/>
              </c:ext>
            </c:extLst>
          </c:dPt>
          <c:dPt>
            <c:idx val="4"/>
            <c:invertIfNegative val="0"/>
            <c:bubble3D val="0"/>
            <c:spPr>
              <a:solidFill>
                <a:schemeClr val="bg1">
                  <a:lumMod val="85000"/>
                </a:schemeClr>
              </a:solidFill>
              <a:ln>
                <a:noFill/>
              </a:ln>
              <a:effectLst/>
            </c:spPr>
            <c:extLst>
              <c:ext xmlns:c16="http://schemas.microsoft.com/office/drawing/2014/chart" uri="{C3380CC4-5D6E-409C-BE32-E72D297353CC}">
                <c16:uniqueId val="{00000009-499D-41D6-9CCF-260DAD8E08F5}"/>
              </c:ext>
            </c:extLst>
          </c:dPt>
          <c:dPt>
            <c:idx val="5"/>
            <c:invertIfNegative val="0"/>
            <c:bubble3D val="0"/>
            <c:spPr>
              <a:solidFill>
                <a:schemeClr val="bg1">
                  <a:lumMod val="65000"/>
                </a:schemeClr>
              </a:solidFill>
              <a:ln>
                <a:noFill/>
              </a:ln>
              <a:effectLst/>
            </c:spPr>
            <c:extLst>
              <c:ext xmlns:c16="http://schemas.microsoft.com/office/drawing/2014/chart" uri="{C3380CC4-5D6E-409C-BE32-E72D297353CC}">
                <c16:uniqueId val="{0000000B-499D-41D6-9CCF-260DAD8E08F5}"/>
              </c:ext>
            </c:extLst>
          </c:dPt>
          <c:dPt>
            <c:idx val="6"/>
            <c:invertIfNegative val="0"/>
            <c:bubble3D val="0"/>
            <c:spPr>
              <a:solidFill>
                <a:schemeClr val="bg1">
                  <a:lumMod val="50000"/>
                </a:schemeClr>
              </a:solidFill>
              <a:ln>
                <a:noFill/>
              </a:ln>
              <a:effectLst/>
            </c:spPr>
            <c:extLst>
              <c:ext xmlns:c16="http://schemas.microsoft.com/office/drawing/2014/chart" uri="{C3380CC4-5D6E-409C-BE32-E72D297353CC}">
                <c16:uniqueId val="{0000000D-499D-41D6-9CCF-260DAD8E08F5}"/>
              </c:ext>
            </c:extLst>
          </c:dPt>
          <c:dPt>
            <c:idx val="7"/>
            <c:invertIfNegative val="0"/>
            <c:bubble3D val="0"/>
            <c:spPr>
              <a:solidFill>
                <a:schemeClr val="accent1">
                  <a:lumMod val="20000"/>
                  <a:lumOff val="80000"/>
                </a:schemeClr>
              </a:solidFill>
              <a:ln>
                <a:noFill/>
              </a:ln>
              <a:effectLst/>
            </c:spPr>
            <c:extLst>
              <c:ext xmlns:c16="http://schemas.microsoft.com/office/drawing/2014/chart" uri="{C3380CC4-5D6E-409C-BE32-E72D297353CC}">
                <c16:uniqueId val="{0000000F-499D-41D6-9CCF-260DAD8E08F5}"/>
              </c:ext>
            </c:extLst>
          </c:dPt>
          <c:dPt>
            <c:idx val="8"/>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11-499D-41D6-9CCF-260DAD8E08F5}"/>
              </c:ext>
            </c:extLst>
          </c:dPt>
          <c:dPt>
            <c:idx val="9"/>
            <c:invertIfNegative val="0"/>
            <c:bubble3D val="0"/>
            <c:spPr>
              <a:solidFill>
                <a:schemeClr val="accent1">
                  <a:lumMod val="75000"/>
                </a:schemeClr>
              </a:solidFill>
              <a:ln>
                <a:noFill/>
              </a:ln>
              <a:effectLst/>
            </c:spPr>
            <c:extLst>
              <c:ext xmlns:c16="http://schemas.microsoft.com/office/drawing/2014/chart" uri="{C3380CC4-5D6E-409C-BE32-E72D297353CC}">
                <c16:uniqueId val="{00000013-499D-41D6-9CCF-260DAD8E08F5}"/>
              </c:ext>
            </c:extLst>
          </c:dPt>
          <c:dPt>
            <c:idx val="10"/>
            <c:invertIfNegative val="0"/>
            <c:bubble3D val="0"/>
            <c:spPr>
              <a:solidFill>
                <a:srgbClr val="005A9A"/>
              </a:solidFill>
              <a:ln>
                <a:noFill/>
              </a:ln>
              <a:effectLst/>
            </c:spPr>
            <c:extLst>
              <c:ext xmlns:c16="http://schemas.microsoft.com/office/drawing/2014/chart" uri="{C3380CC4-5D6E-409C-BE32-E72D297353CC}">
                <c16:uniqueId val="{00000015-499D-41D6-9CCF-260DAD8E08F5}"/>
              </c:ext>
            </c:extLst>
          </c:dPt>
          <c:dLbls>
            <c:dLbl>
              <c:idx val="0"/>
              <c:layout>
                <c:manualLayout>
                  <c:x val="0"/>
                  <c:y val="3.2673701889260276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99D-41D6-9CCF-260DAD8E08F5}"/>
                </c:ext>
              </c:extLst>
            </c:dLbl>
            <c:dLbl>
              <c:idx val="8"/>
              <c:layout>
                <c:manualLayout>
                  <c:x val="-1.6114747150735208E-2"/>
                  <c:y val="6.5347403778520073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499D-41D6-9CCF-260DAD8E08F5}"/>
                </c:ext>
              </c:extLst>
            </c:dLbl>
            <c:dLbl>
              <c:idx val="9"/>
              <c:layout>
                <c:manualLayout>
                  <c:x val="8.057373575367531E-3"/>
                  <c:y val="6.5347403778520672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499D-41D6-9CCF-260DAD8E08F5}"/>
                </c:ext>
              </c:extLst>
            </c:dLbl>
            <c:numFmt formatCode="\x\,\x\x\%" sourceLinked="0"/>
            <c:spPr>
              <a:noFill/>
              <a:ln>
                <a:noFill/>
              </a:ln>
              <a:effectLst/>
            </c:spPr>
            <c:txPr>
              <a:bodyPr rot="0" spcFirstLastPara="1" vertOverflow="ellipsis" vert="horz" wrap="square" anchor="ctr" anchorCtr="1"/>
              <a:lstStyle/>
              <a:p>
                <a:pPr>
                  <a:defRPr sz="7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Sheet1!$A$2:$A$12</c:f>
              <c:numCache>
                <c:formatCode>General</c:formatCode>
                <c:ptCount val="11"/>
              </c:numCache>
            </c:numRef>
          </c:cat>
          <c:val>
            <c:numRef>
              <c:f>Sheet1!$B$2:$B$12</c:f>
              <c:numCache>
                <c:formatCode>0.00%</c:formatCode>
                <c:ptCount val="11"/>
                <c:pt idx="0">
                  <c:v>0.53518932806028563</c:v>
                </c:pt>
                <c:pt idx="1">
                  <c:v>0.60088138805211511</c:v>
                </c:pt>
                <c:pt idx="2">
                  <c:v>0.63893165845527722</c:v>
                </c:pt>
                <c:pt idx="3">
                  <c:v>0.48168287649834035</c:v>
                </c:pt>
                <c:pt idx="4">
                  <c:v>0.62152139428572473</c:v>
                </c:pt>
                <c:pt idx="5">
                  <c:v>0.69880769112822105</c:v>
                </c:pt>
                <c:pt idx="6">
                  <c:v>0.53322648369896242</c:v>
                </c:pt>
                <c:pt idx="7">
                  <c:v>0.43653991615313498</c:v>
                </c:pt>
                <c:pt idx="8">
                  <c:v>0.50953198809066136</c:v>
                </c:pt>
                <c:pt idx="9">
                  <c:v>0.50885841455514635</c:v>
                </c:pt>
                <c:pt idx="10">
                  <c:v>0.87334773335967786</c:v>
                </c:pt>
              </c:numCache>
            </c:numRef>
          </c:val>
          <c:extLst>
            <c:ext xmlns:c16="http://schemas.microsoft.com/office/drawing/2014/chart" uri="{C3380CC4-5D6E-409C-BE32-E72D297353CC}">
              <c16:uniqueId val="{00000016-499D-41D6-9CCF-260DAD8E08F5}"/>
            </c:ext>
          </c:extLst>
        </c:ser>
        <c:dLbls>
          <c:dLblPos val="outEnd"/>
          <c:showLegendKey val="0"/>
          <c:showVal val="1"/>
          <c:showCatName val="0"/>
          <c:showSerName val="0"/>
          <c:showPercent val="0"/>
          <c:showBubbleSize val="0"/>
        </c:dLbls>
        <c:gapWidth val="69"/>
        <c:overlap val="-27"/>
        <c:axId val="1287097728"/>
        <c:axId val="1287092288"/>
      </c:barChart>
      <c:catAx>
        <c:axId val="12870977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mn-lt"/>
                <a:ea typeface="+mn-ea"/>
                <a:cs typeface="+mn-cs"/>
              </a:defRPr>
            </a:pPr>
            <a:endParaRPr lang="en-US"/>
          </a:p>
        </c:txPr>
        <c:crossAx val="1287092288"/>
        <c:crosses val="autoZero"/>
        <c:auto val="1"/>
        <c:lblAlgn val="ctr"/>
        <c:lblOffset val="100"/>
        <c:noMultiLvlLbl val="0"/>
      </c:catAx>
      <c:valAx>
        <c:axId val="1287092288"/>
        <c:scaling>
          <c:orientation val="minMax"/>
          <c:min val="0.30000000000000004"/>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300" b="0" i="0" u="none" strike="noStrike" kern="1200" baseline="0">
                <a:solidFill>
                  <a:schemeClr val="bg1">
                    <a:lumMod val="95000"/>
                  </a:schemeClr>
                </a:solidFill>
                <a:latin typeface="+mn-lt"/>
                <a:ea typeface="+mn-ea"/>
                <a:cs typeface="+mn-cs"/>
              </a:defRPr>
            </a:pPr>
            <a:endParaRPr lang="en-US"/>
          </a:p>
        </c:txPr>
        <c:crossAx val="1287097728"/>
        <c:crosses val="autoZero"/>
        <c:crossBetween val="between"/>
      </c:valAx>
      <c:spPr>
        <a:noFill/>
        <a:ln>
          <a:noFill/>
        </a:ln>
        <a:effectLst/>
      </c:spPr>
    </c:plotArea>
    <c:plotVisOnly val="1"/>
    <c:dispBlanksAs val="gap"/>
    <c:showDLblsOverMax val="0"/>
  </c:chart>
  <c:spPr>
    <a:noFill/>
    <a:ln>
      <a:noFill/>
    </a:ln>
    <a:effectLst/>
  </c:spPr>
  <c:txPr>
    <a:bodyPr/>
    <a:lstStyle/>
    <a:p>
      <a:pPr>
        <a:defRPr sz="700"/>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493875765529308E-2"/>
          <c:y val="0.13750338188600963"/>
          <c:w val="0.94850612423447067"/>
          <c:h val="0.43637262745143723"/>
        </c:manualLayout>
      </c:layout>
      <c:barChart>
        <c:barDir val="col"/>
        <c:grouping val="clustered"/>
        <c:varyColors val="0"/>
        <c:ser>
          <c:idx val="0"/>
          <c:order val="0"/>
          <c:tx>
            <c:strRef>
              <c:f>Sheet1!$B$1</c:f>
              <c:strCache>
                <c:ptCount val="1"/>
                <c:pt idx="0">
                  <c:v>Revenue</c:v>
                </c:pt>
              </c:strCache>
            </c:strRef>
          </c:tx>
          <c:spPr>
            <a:solidFill>
              <a:srgbClr val="61C3AE"/>
            </a:solidFill>
            <a:ln>
              <a:solidFill>
                <a:srgbClr val="61C3AE"/>
              </a:solidFill>
            </a:ln>
            <a:effectLst>
              <a:softEdge rad="12700"/>
            </a:effectLst>
          </c:spPr>
          <c:invertIfNegative val="0"/>
          <c:dLbls>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2019P</c:v>
                </c:pt>
                <c:pt idx="1">
                  <c:v>2020P</c:v>
                </c:pt>
              </c:strCache>
            </c:strRef>
          </c:cat>
          <c:val>
            <c:numRef>
              <c:f>Sheet1!$B$2:$B$3</c:f>
              <c:numCache>
                <c:formatCode>0</c:formatCode>
                <c:ptCount val="2"/>
                <c:pt idx="0">
                  <c:v>2256.5023199089624</c:v>
                </c:pt>
                <c:pt idx="1">
                  <c:v>3074</c:v>
                </c:pt>
              </c:numCache>
            </c:numRef>
          </c:val>
          <c:extLst>
            <c:ext xmlns:c16="http://schemas.microsoft.com/office/drawing/2014/chart" uri="{C3380CC4-5D6E-409C-BE32-E72D297353CC}">
              <c16:uniqueId val="{00000000-57AB-4CF9-AF72-CBC37EB99AA1}"/>
            </c:ext>
          </c:extLst>
        </c:ser>
        <c:dLbls>
          <c:showLegendKey val="0"/>
          <c:showVal val="0"/>
          <c:showCatName val="0"/>
          <c:showSerName val="0"/>
          <c:showPercent val="0"/>
          <c:showBubbleSize val="0"/>
        </c:dLbls>
        <c:gapWidth val="355"/>
        <c:overlap val="-1"/>
        <c:axId val="1290348528"/>
        <c:axId val="1290342000"/>
      </c:barChart>
      <c:catAx>
        <c:axId val="12903485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290342000"/>
        <c:crosses val="autoZero"/>
        <c:auto val="1"/>
        <c:lblAlgn val="ctr"/>
        <c:lblOffset val="100"/>
        <c:noMultiLvlLbl val="0"/>
      </c:catAx>
      <c:valAx>
        <c:axId val="1290342000"/>
        <c:scaling>
          <c:orientation val="minMax"/>
          <c:max val="3750"/>
          <c:min val="500"/>
        </c:scaling>
        <c:delete val="0"/>
        <c:axPos val="l"/>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200" b="0" i="0" u="none" strike="noStrike" kern="1200" baseline="0">
                <a:solidFill>
                  <a:schemeClr val="bg1"/>
                </a:solidFill>
                <a:latin typeface="+mn-lt"/>
                <a:ea typeface="+mn-ea"/>
                <a:cs typeface="+mn-cs"/>
              </a:defRPr>
            </a:pPr>
            <a:endParaRPr lang="en-US"/>
          </a:p>
        </c:txPr>
        <c:crossAx val="1290348528"/>
        <c:crosses val="autoZero"/>
        <c:crossBetween val="between"/>
        <c:majorUnit val="250"/>
      </c:valAx>
      <c:spPr>
        <a:noFill/>
        <a:ln>
          <a:noFill/>
        </a:ln>
        <a:effectLst/>
      </c:spPr>
    </c:plotArea>
    <c:legend>
      <c:legendPos val="b"/>
      <c:layout>
        <c:manualLayout>
          <c:xMode val="edge"/>
          <c:yMode val="edge"/>
          <c:x val="0"/>
          <c:y val="0.68664698162729654"/>
          <c:w val="1"/>
          <c:h val="0.10534806556120248"/>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Model 1</c:v>
                </c:pt>
              </c:strCache>
            </c:strRef>
          </c:tx>
          <c:spPr>
            <a:solidFill>
              <a:srgbClr val="32488E"/>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20XX</c:v>
                </c:pt>
                <c:pt idx="1">
                  <c:v>20XX</c:v>
                </c:pt>
              </c:strCache>
            </c:strRef>
          </c:cat>
          <c:val>
            <c:numRef>
              <c:f>Sheet1!$B$2:$B$3</c:f>
              <c:numCache>
                <c:formatCode>0%</c:formatCode>
                <c:ptCount val="2"/>
                <c:pt idx="0">
                  <c:v>0.67</c:v>
                </c:pt>
                <c:pt idx="1">
                  <c:v>0.63</c:v>
                </c:pt>
              </c:numCache>
            </c:numRef>
          </c:val>
          <c:extLst>
            <c:ext xmlns:c16="http://schemas.microsoft.com/office/drawing/2014/chart" uri="{C3380CC4-5D6E-409C-BE32-E72D297353CC}">
              <c16:uniqueId val="{00000000-CCB4-4B1D-9583-5B4439AA2106}"/>
            </c:ext>
          </c:extLst>
        </c:ser>
        <c:ser>
          <c:idx val="1"/>
          <c:order val="1"/>
          <c:tx>
            <c:strRef>
              <c:f>Sheet1!$C$1</c:f>
              <c:strCache>
                <c:ptCount val="1"/>
                <c:pt idx="0">
                  <c:v>Model 2</c:v>
                </c:pt>
              </c:strCache>
            </c:strRef>
          </c:tx>
          <c:spPr>
            <a:solidFill>
              <a:srgbClr val="687FCA"/>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20XX</c:v>
                </c:pt>
                <c:pt idx="1">
                  <c:v>20XX</c:v>
                </c:pt>
              </c:strCache>
            </c:strRef>
          </c:cat>
          <c:val>
            <c:numRef>
              <c:f>Sheet1!$C$2:$C$3</c:f>
              <c:numCache>
                <c:formatCode>0%</c:formatCode>
                <c:ptCount val="2"/>
                <c:pt idx="0">
                  <c:v>0.09</c:v>
                </c:pt>
                <c:pt idx="1">
                  <c:v>0.09</c:v>
                </c:pt>
              </c:numCache>
            </c:numRef>
          </c:val>
          <c:extLst>
            <c:ext xmlns:c16="http://schemas.microsoft.com/office/drawing/2014/chart" uri="{C3380CC4-5D6E-409C-BE32-E72D297353CC}">
              <c16:uniqueId val="{00000001-CCB4-4B1D-9583-5B4439AA2106}"/>
            </c:ext>
          </c:extLst>
        </c:ser>
        <c:ser>
          <c:idx val="2"/>
          <c:order val="2"/>
          <c:tx>
            <c:strRef>
              <c:f>Sheet1!$D$1</c:f>
              <c:strCache>
                <c:ptCount val="1"/>
                <c:pt idx="0">
                  <c:v>Model 3</c:v>
                </c:pt>
              </c:strCache>
            </c:strRef>
          </c:tx>
          <c:spPr>
            <a:solidFill>
              <a:srgbClr val="A1C9E7"/>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20XX</c:v>
                </c:pt>
                <c:pt idx="1">
                  <c:v>20XX</c:v>
                </c:pt>
              </c:strCache>
            </c:strRef>
          </c:cat>
          <c:val>
            <c:numRef>
              <c:f>Sheet1!$D$2:$D$3</c:f>
              <c:numCache>
                <c:formatCode>0%</c:formatCode>
                <c:ptCount val="2"/>
                <c:pt idx="0">
                  <c:v>0.19</c:v>
                </c:pt>
                <c:pt idx="1">
                  <c:v>0.26</c:v>
                </c:pt>
              </c:numCache>
            </c:numRef>
          </c:val>
          <c:extLst>
            <c:ext xmlns:c16="http://schemas.microsoft.com/office/drawing/2014/chart" uri="{C3380CC4-5D6E-409C-BE32-E72D297353CC}">
              <c16:uniqueId val="{00000002-CCB4-4B1D-9583-5B4439AA2106}"/>
            </c:ext>
          </c:extLst>
        </c:ser>
        <c:ser>
          <c:idx val="3"/>
          <c:order val="3"/>
          <c:tx>
            <c:strRef>
              <c:f>Sheet1!$E$1</c:f>
              <c:strCache>
                <c:ptCount val="1"/>
                <c:pt idx="0">
                  <c:v>Model 4</c:v>
                </c:pt>
              </c:strCache>
            </c:strRef>
          </c:tx>
          <c:spPr>
            <a:solidFill>
              <a:srgbClr val="CAE1F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20XX</c:v>
                </c:pt>
                <c:pt idx="1">
                  <c:v>20XX</c:v>
                </c:pt>
              </c:strCache>
            </c:strRef>
          </c:cat>
          <c:val>
            <c:numRef>
              <c:f>Sheet1!$E$2:$E$3</c:f>
              <c:numCache>
                <c:formatCode>0%</c:formatCode>
                <c:ptCount val="2"/>
                <c:pt idx="0">
                  <c:v>0.05</c:v>
                </c:pt>
                <c:pt idx="1">
                  <c:v>0.02</c:v>
                </c:pt>
              </c:numCache>
            </c:numRef>
          </c:val>
          <c:extLst>
            <c:ext xmlns:c16="http://schemas.microsoft.com/office/drawing/2014/chart" uri="{C3380CC4-5D6E-409C-BE32-E72D297353CC}">
              <c16:uniqueId val="{00000003-CCB4-4B1D-9583-5B4439AA2106}"/>
            </c:ext>
          </c:extLst>
        </c:ser>
        <c:dLbls>
          <c:dLblPos val="ctr"/>
          <c:showLegendKey val="0"/>
          <c:showVal val="1"/>
          <c:showCatName val="0"/>
          <c:showSerName val="0"/>
          <c:showPercent val="0"/>
          <c:showBubbleSize val="0"/>
        </c:dLbls>
        <c:gapWidth val="150"/>
        <c:overlap val="100"/>
        <c:axId val="2133590912"/>
        <c:axId val="348720592"/>
      </c:barChart>
      <c:catAx>
        <c:axId val="21335909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348720592"/>
        <c:crosses val="autoZero"/>
        <c:auto val="1"/>
        <c:lblAlgn val="ctr"/>
        <c:lblOffset val="100"/>
        <c:noMultiLvlLbl val="0"/>
      </c:catAx>
      <c:valAx>
        <c:axId val="348720592"/>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200" b="0" i="0" u="none" strike="noStrike" kern="1200" baseline="0">
                <a:solidFill>
                  <a:schemeClr val="bg1"/>
                </a:solidFill>
                <a:latin typeface="+mn-lt"/>
                <a:ea typeface="+mn-ea"/>
                <a:cs typeface="+mn-cs"/>
              </a:defRPr>
            </a:pPr>
            <a:endParaRPr lang="en-US"/>
          </a:p>
        </c:txPr>
        <c:crossAx val="2133590912"/>
        <c:crosses val="autoZero"/>
        <c:crossBetween val="between"/>
      </c:valAx>
      <c:spPr>
        <a:noFill/>
        <a:ln>
          <a:noFill/>
        </a:ln>
        <a:effectLst/>
      </c:spPr>
    </c:plotArea>
    <c:legend>
      <c:legendPos val="b"/>
      <c:layout>
        <c:manualLayout>
          <c:xMode val="edge"/>
          <c:yMode val="edge"/>
          <c:x val="4.5680719927057765E-2"/>
          <c:y val="0.87314521363931419"/>
          <c:w val="0.89999996599112575"/>
          <c:h val="7.6252724758320373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Number of clients </c:v>
                </c:pt>
              </c:strCache>
            </c:strRef>
          </c:tx>
          <c:spPr>
            <a:solidFill>
              <a:srgbClr val="32488E"/>
            </a:solidFill>
            <a:ln>
              <a:noFill/>
            </a:ln>
            <a:effectLst/>
          </c:spPr>
          <c:invertIfNegative val="0"/>
          <c:dLbls>
            <c:numFmt formatCode="#\ ##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20XX</c:v>
                </c:pt>
                <c:pt idx="1">
                  <c:v>20XX</c:v>
                </c:pt>
                <c:pt idx="2">
                  <c:v>20XX</c:v>
                </c:pt>
                <c:pt idx="3">
                  <c:v>20XX</c:v>
                </c:pt>
                <c:pt idx="4">
                  <c:v>20XX</c:v>
                </c:pt>
              </c:strCache>
            </c:strRef>
          </c:cat>
          <c:val>
            <c:numRef>
              <c:f>Sheet1!$B$2:$B$6</c:f>
              <c:numCache>
                <c:formatCode>General</c:formatCode>
                <c:ptCount val="5"/>
                <c:pt idx="0">
                  <c:v>55000</c:v>
                </c:pt>
                <c:pt idx="1">
                  <c:v>60000</c:v>
                </c:pt>
                <c:pt idx="2">
                  <c:v>80000</c:v>
                </c:pt>
                <c:pt idx="3">
                  <c:v>120000</c:v>
                </c:pt>
                <c:pt idx="4">
                  <c:v>135000</c:v>
                </c:pt>
              </c:numCache>
            </c:numRef>
          </c:val>
          <c:extLst>
            <c:ext xmlns:c16="http://schemas.microsoft.com/office/drawing/2014/chart" uri="{C3380CC4-5D6E-409C-BE32-E72D297353CC}">
              <c16:uniqueId val="{00000000-2C4B-4399-B8D2-A49C3521A620}"/>
            </c:ext>
          </c:extLst>
        </c:ser>
        <c:dLbls>
          <c:showLegendKey val="0"/>
          <c:showVal val="0"/>
          <c:showCatName val="0"/>
          <c:showSerName val="0"/>
          <c:showPercent val="0"/>
          <c:showBubbleSize val="0"/>
        </c:dLbls>
        <c:gapWidth val="150"/>
        <c:axId val="348713520"/>
        <c:axId val="348718960"/>
      </c:barChart>
      <c:catAx>
        <c:axId val="3487135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348718960"/>
        <c:crosses val="autoZero"/>
        <c:auto val="1"/>
        <c:lblAlgn val="ctr"/>
        <c:lblOffset val="100"/>
        <c:noMultiLvlLbl val="0"/>
      </c:catAx>
      <c:valAx>
        <c:axId val="348718960"/>
        <c:scaling>
          <c:orientation val="minMax"/>
          <c:max val="200000"/>
          <c:min val="0"/>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400" b="0" i="0" u="none" strike="noStrike" kern="1200" baseline="0">
                <a:solidFill>
                  <a:schemeClr val="bg1"/>
                </a:solidFill>
                <a:latin typeface="+mn-lt"/>
                <a:ea typeface="+mn-ea"/>
                <a:cs typeface="+mn-cs"/>
              </a:defRPr>
            </a:pPr>
            <a:endParaRPr lang="en-US"/>
          </a:p>
        </c:txPr>
        <c:crossAx val="348713520"/>
        <c:crosses val="autoZero"/>
        <c:crossBetween val="between"/>
        <c:majorUnit val="90000"/>
      </c:valAx>
      <c:spPr>
        <a:noFill/>
        <a:ln w="25400">
          <a:noFill/>
        </a:ln>
        <a:effectLst/>
      </c:spPr>
    </c:plotArea>
    <c:legend>
      <c:legendPos val="b"/>
      <c:layout>
        <c:manualLayout>
          <c:xMode val="edge"/>
          <c:yMode val="edge"/>
          <c:x val="2.1725134774309839E-2"/>
          <c:y val="0.85726345409778404"/>
          <c:w val="0.38405938922773464"/>
          <c:h val="0.10290242432525075"/>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j-lt"/>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46B9A0"/>
            </a:solidFill>
            <a:ln>
              <a:noFill/>
            </a:ln>
            <a:effectLst/>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F0A-4882-A384-D4EB76A4F2BF}"/>
                </c:ext>
              </c:extLst>
            </c:dLbl>
            <c:dLbl>
              <c:idx val="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F0A-4882-A384-D4EB76A4F2BF}"/>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2017</c:v>
                </c:pt>
                <c:pt idx="1">
                  <c:v>2019P</c:v>
                </c:pt>
              </c:strCache>
            </c:strRef>
          </c:cat>
          <c:val>
            <c:numRef>
              <c:f>Sheet1!$B$2:$B$3</c:f>
              <c:numCache>
                <c:formatCode>General</c:formatCode>
                <c:ptCount val="2"/>
                <c:pt idx="0">
                  <c:v>1.92</c:v>
                </c:pt>
                <c:pt idx="1">
                  <c:v>11.27</c:v>
                </c:pt>
              </c:numCache>
            </c:numRef>
          </c:val>
          <c:extLst>
            <c:ext xmlns:c16="http://schemas.microsoft.com/office/drawing/2014/chart" uri="{C3380CC4-5D6E-409C-BE32-E72D297353CC}">
              <c16:uniqueId val="{00000002-4F0A-4882-A384-D4EB76A4F2BF}"/>
            </c:ext>
          </c:extLst>
        </c:ser>
        <c:dLbls>
          <c:showLegendKey val="0"/>
          <c:showVal val="0"/>
          <c:showCatName val="0"/>
          <c:showSerName val="0"/>
          <c:showPercent val="0"/>
          <c:showBubbleSize val="0"/>
        </c:dLbls>
        <c:gapWidth val="319"/>
        <c:overlap val="-16"/>
        <c:axId val="1505964448"/>
        <c:axId val="1505961728"/>
      </c:barChart>
      <c:catAx>
        <c:axId val="15059644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505961728"/>
        <c:crosses val="autoZero"/>
        <c:auto val="1"/>
        <c:lblAlgn val="ctr"/>
        <c:lblOffset val="100"/>
        <c:noMultiLvlLbl val="0"/>
      </c:catAx>
      <c:valAx>
        <c:axId val="150596172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400" b="0" i="0" u="none" strike="noStrike" kern="1200" baseline="0">
                <a:solidFill>
                  <a:schemeClr val="bg1">
                    <a:lumMod val="95000"/>
                  </a:schemeClr>
                </a:solidFill>
                <a:latin typeface="+mn-lt"/>
                <a:ea typeface="+mn-ea"/>
                <a:cs typeface="+mn-cs"/>
              </a:defRPr>
            </a:pPr>
            <a:endParaRPr lang="en-US"/>
          </a:p>
        </c:txPr>
        <c:crossAx val="15059644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91282115370598"/>
          <c:y val="6.2249270676494058E-2"/>
          <c:w val="0.55603071203174304"/>
          <c:h val="0.68799212905427898"/>
        </c:manualLayout>
      </c:layout>
      <c:barChart>
        <c:barDir val="col"/>
        <c:grouping val="stacked"/>
        <c:varyColors val="0"/>
        <c:ser>
          <c:idx val="2"/>
          <c:order val="0"/>
          <c:tx>
            <c:strRef>
              <c:f>Sheet1!$B$1</c:f>
              <c:strCache>
                <c:ptCount val="1"/>
                <c:pt idx="0">
                  <c:v>Channel 1</c:v>
                </c:pt>
              </c:strCache>
            </c:strRef>
          </c:tx>
          <c:spPr>
            <a:solidFill>
              <a:srgbClr val="754599"/>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20XX</c:v>
                </c:pt>
                <c:pt idx="1">
                  <c:v>20XX YTD</c:v>
                </c:pt>
              </c:strCache>
            </c:strRef>
          </c:cat>
          <c:val>
            <c:numRef>
              <c:f>Sheet1!$B$2:$B$3</c:f>
              <c:numCache>
                <c:formatCode>General</c:formatCode>
                <c:ptCount val="2"/>
                <c:pt idx="0">
                  <c:v>500</c:v>
                </c:pt>
                <c:pt idx="1">
                  <c:v>1000</c:v>
                </c:pt>
              </c:numCache>
            </c:numRef>
          </c:val>
          <c:extLst>
            <c:ext xmlns:c16="http://schemas.microsoft.com/office/drawing/2014/chart" uri="{C3380CC4-5D6E-409C-BE32-E72D297353CC}">
              <c16:uniqueId val="{00000004-C926-478F-B976-AF178E177E9C}"/>
            </c:ext>
          </c:extLst>
        </c:ser>
        <c:ser>
          <c:idx val="3"/>
          <c:order val="1"/>
          <c:tx>
            <c:strRef>
              <c:f>Sheet1!$C$1</c:f>
              <c:strCache>
                <c:ptCount val="1"/>
                <c:pt idx="0">
                  <c:v>Channel 2</c:v>
                </c:pt>
              </c:strCache>
            </c:strRef>
          </c:tx>
          <c:spPr>
            <a:solidFill>
              <a:srgbClr val="FFD844"/>
            </a:solidFill>
            <a:ln>
              <a:noFill/>
            </a:ln>
            <a:effectLst/>
          </c:spPr>
          <c:invertIfNegative val="0"/>
          <c:dLbls>
            <c:numFmt formatCode="#\ ###" sourceLinked="0"/>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20XX</c:v>
                </c:pt>
                <c:pt idx="1">
                  <c:v>20XX YTD</c:v>
                </c:pt>
              </c:strCache>
            </c:strRef>
          </c:cat>
          <c:val>
            <c:numRef>
              <c:f>Sheet1!$C$2:$C$3</c:f>
              <c:numCache>
                <c:formatCode>General</c:formatCode>
                <c:ptCount val="2"/>
                <c:pt idx="0">
                  <c:v>600</c:v>
                </c:pt>
                <c:pt idx="1">
                  <c:v>800</c:v>
                </c:pt>
              </c:numCache>
            </c:numRef>
          </c:val>
          <c:extLst>
            <c:ext xmlns:c16="http://schemas.microsoft.com/office/drawing/2014/chart" uri="{C3380CC4-5D6E-409C-BE32-E72D297353CC}">
              <c16:uniqueId val="{00000005-C926-478F-B976-AF178E177E9C}"/>
            </c:ext>
          </c:extLst>
        </c:ser>
        <c:ser>
          <c:idx val="4"/>
          <c:order val="2"/>
          <c:tx>
            <c:strRef>
              <c:f>Sheet1!$D$1</c:f>
              <c:strCache>
                <c:ptCount val="1"/>
                <c:pt idx="0">
                  <c:v>Channel 3</c:v>
                </c:pt>
              </c:strCache>
            </c:strRef>
          </c:tx>
          <c:spPr>
            <a:solidFill>
              <a:srgbClr val="3B0C50"/>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7-C926-478F-B976-AF178E177E9C}"/>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20XX</c:v>
                </c:pt>
                <c:pt idx="1">
                  <c:v>20XX YTD</c:v>
                </c:pt>
              </c:strCache>
            </c:strRef>
          </c:cat>
          <c:val>
            <c:numRef>
              <c:f>Sheet1!$D$2:$D$3</c:f>
              <c:numCache>
                <c:formatCode>General</c:formatCode>
                <c:ptCount val="2"/>
                <c:pt idx="0">
                  <c:v>100</c:v>
                </c:pt>
                <c:pt idx="1">
                  <c:v>200</c:v>
                </c:pt>
              </c:numCache>
            </c:numRef>
          </c:val>
          <c:extLst>
            <c:ext xmlns:c16="http://schemas.microsoft.com/office/drawing/2014/chart" uri="{C3380CC4-5D6E-409C-BE32-E72D297353CC}">
              <c16:uniqueId val="{00000006-C926-478F-B976-AF178E177E9C}"/>
            </c:ext>
          </c:extLst>
        </c:ser>
        <c:dLbls>
          <c:showLegendKey val="0"/>
          <c:showVal val="0"/>
          <c:showCatName val="0"/>
          <c:showSerName val="0"/>
          <c:showPercent val="0"/>
          <c:showBubbleSize val="0"/>
        </c:dLbls>
        <c:gapWidth val="238"/>
        <c:overlap val="100"/>
        <c:axId val="301281200"/>
        <c:axId val="301281592"/>
      </c:barChart>
      <c:catAx>
        <c:axId val="3012812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301281592"/>
        <c:crosses val="autoZero"/>
        <c:auto val="1"/>
        <c:lblAlgn val="ctr"/>
        <c:lblOffset val="100"/>
        <c:noMultiLvlLbl val="0"/>
      </c:catAx>
      <c:valAx>
        <c:axId val="301281592"/>
        <c:scaling>
          <c:orientation val="minMax"/>
        </c:scaling>
        <c:delete val="0"/>
        <c:axPos val="l"/>
        <c:numFmt formatCode="General" sourceLinked="1"/>
        <c:majorTickMark val="out"/>
        <c:minorTickMark val="none"/>
        <c:tickLblPos val="nextTo"/>
        <c:spPr>
          <a:solidFill>
            <a:srgbClr val="F7F4FA"/>
          </a:solidFill>
          <a:ln>
            <a:noFill/>
          </a:ln>
          <a:effectLst/>
        </c:spPr>
        <c:txPr>
          <a:bodyPr rot="-60000000" spcFirstLastPara="1" vertOverflow="ellipsis" vert="horz" wrap="square" anchor="ctr" anchorCtr="1"/>
          <a:lstStyle/>
          <a:p>
            <a:pPr>
              <a:defRPr sz="300" b="0" i="0" u="none" strike="noStrike" kern="1200" baseline="0">
                <a:solidFill>
                  <a:srgbClr val="F7F4FA"/>
                </a:solidFill>
                <a:latin typeface="+mn-lt"/>
                <a:ea typeface="+mn-ea"/>
                <a:cs typeface="+mn-cs"/>
              </a:defRPr>
            </a:pPr>
            <a:endParaRPr lang="en-US"/>
          </a:p>
        </c:txPr>
        <c:crossAx val="301281200"/>
        <c:crosses val="autoZero"/>
        <c:crossBetween val="between"/>
      </c:valAx>
      <c:spPr>
        <a:noFill/>
        <a:ln>
          <a:noFill/>
        </a:ln>
        <a:effectLst/>
      </c:spPr>
    </c:plotArea>
    <c:legend>
      <c:legendPos val="b"/>
      <c:layout>
        <c:manualLayout>
          <c:xMode val="edge"/>
          <c:yMode val="edge"/>
          <c:x val="4.6658087814123991E-2"/>
          <c:y val="0.86894702808837621"/>
          <c:w val="0.6888164437987524"/>
          <c:h val="0.1077460461464493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6970222580584672E-2"/>
          <c:y val="6.4108682802903202E-2"/>
          <c:w val="0.83754008138161229"/>
          <c:h val="0.69068501297776341"/>
        </c:manualLayout>
      </c:layout>
      <c:barChart>
        <c:barDir val="col"/>
        <c:grouping val="clustered"/>
        <c:varyColors val="0"/>
        <c:ser>
          <c:idx val="0"/>
          <c:order val="0"/>
          <c:tx>
            <c:strRef>
              <c:f>Sheet1!$B$1</c:f>
              <c:strCache>
                <c:ptCount val="1"/>
                <c:pt idx="0">
                  <c:v>Category 1</c:v>
                </c:pt>
              </c:strCache>
            </c:strRef>
          </c:tx>
          <c:spPr>
            <a:solidFill>
              <a:srgbClr val="754599"/>
            </a:solidFill>
            <a:ln>
              <a:noFill/>
            </a:ln>
            <a:effectLst/>
          </c:spPr>
          <c:invertIfNegative val="0"/>
          <c:dLbls>
            <c:dLbl>
              <c:idx val="1"/>
              <c:layout>
                <c:manualLayout>
                  <c:x val="-1.1155547864766685E-2"/>
                  <c:y val="-7.6335663424315229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85E6-4F6F-8AB6-952580625761}"/>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20XX</c:v>
                </c:pt>
                <c:pt idx="1">
                  <c:v>2020 YTD</c:v>
                </c:pt>
              </c:strCache>
            </c:strRef>
          </c:cat>
          <c:val>
            <c:numRef>
              <c:f>Sheet1!$B$2:$B$3</c:f>
              <c:numCache>
                <c:formatCode>General</c:formatCode>
                <c:ptCount val="2"/>
                <c:pt idx="0">
                  <c:v>200</c:v>
                </c:pt>
                <c:pt idx="1">
                  <c:v>400</c:v>
                </c:pt>
              </c:numCache>
            </c:numRef>
          </c:val>
          <c:extLst>
            <c:ext xmlns:c16="http://schemas.microsoft.com/office/drawing/2014/chart" uri="{C3380CC4-5D6E-409C-BE32-E72D297353CC}">
              <c16:uniqueId val="{00000000-85E6-4F6F-8AB6-952580625761}"/>
            </c:ext>
          </c:extLst>
        </c:ser>
        <c:ser>
          <c:idx val="1"/>
          <c:order val="1"/>
          <c:tx>
            <c:strRef>
              <c:f>Sheet1!$C$1</c:f>
              <c:strCache>
                <c:ptCount val="1"/>
                <c:pt idx="0">
                  <c:v>Category 2</c:v>
                </c:pt>
              </c:strCache>
            </c:strRef>
          </c:tx>
          <c:spPr>
            <a:solidFill>
              <a:srgbClr val="AE88CA"/>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20XX</c:v>
                </c:pt>
                <c:pt idx="1">
                  <c:v>2020 YTD</c:v>
                </c:pt>
              </c:strCache>
            </c:strRef>
          </c:cat>
          <c:val>
            <c:numRef>
              <c:f>Sheet1!$C$2:$C$3</c:f>
              <c:numCache>
                <c:formatCode>General</c:formatCode>
                <c:ptCount val="2"/>
                <c:pt idx="0">
                  <c:v>300</c:v>
                </c:pt>
                <c:pt idx="1">
                  <c:v>550</c:v>
                </c:pt>
              </c:numCache>
            </c:numRef>
          </c:val>
          <c:extLst>
            <c:ext xmlns:c16="http://schemas.microsoft.com/office/drawing/2014/chart" uri="{C3380CC4-5D6E-409C-BE32-E72D297353CC}">
              <c16:uniqueId val="{00000001-85E6-4F6F-8AB6-952580625761}"/>
            </c:ext>
          </c:extLst>
        </c:ser>
        <c:dLbls>
          <c:showLegendKey val="0"/>
          <c:showVal val="0"/>
          <c:showCatName val="0"/>
          <c:showSerName val="0"/>
          <c:showPercent val="0"/>
          <c:showBubbleSize val="0"/>
        </c:dLbls>
        <c:gapWidth val="219"/>
        <c:overlap val="-45"/>
        <c:axId val="301281200"/>
        <c:axId val="301281592"/>
      </c:barChart>
      <c:catAx>
        <c:axId val="3012812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301281592"/>
        <c:crosses val="autoZero"/>
        <c:auto val="1"/>
        <c:lblAlgn val="ctr"/>
        <c:lblOffset val="100"/>
        <c:noMultiLvlLbl val="0"/>
      </c:catAx>
      <c:valAx>
        <c:axId val="301281592"/>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400" b="0" i="0" u="none" strike="noStrike" kern="1200" baseline="0">
                <a:solidFill>
                  <a:srgbClr val="F2F2F2"/>
                </a:solidFill>
                <a:latin typeface="+mn-lt"/>
                <a:ea typeface="+mn-ea"/>
                <a:cs typeface="+mn-cs"/>
              </a:defRPr>
            </a:pPr>
            <a:endParaRPr lang="en-US"/>
          </a:p>
        </c:txPr>
        <c:crossAx val="301281200"/>
        <c:crosses val="autoZero"/>
        <c:crossBetween val="between"/>
      </c:valAx>
      <c:spPr>
        <a:noFill/>
        <a:ln>
          <a:noFill/>
        </a:ln>
        <a:effectLst/>
      </c:spPr>
    </c:plotArea>
    <c:legend>
      <c:legendPos val="b"/>
      <c:layout>
        <c:manualLayout>
          <c:xMode val="edge"/>
          <c:yMode val="edge"/>
          <c:x val="0.20954576821036108"/>
          <c:y val="0.88393331819406407"/>
          <c:w val="0.59730983130698234"/>
          <c:h val="7.0264811858010742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91282115370598"/>
          <c:y val="6.2249270676494058E-2"/>
          <c:w val="0.84254478035794267"/>
          <c:h val="0.68799212905427898"/>
        </c:manualLayout>
      </c:layout>
      <c:barChart>
        <c:barDir val="col"/>
        <c:grouping val="clustered"/>
        <c:varyColors val="0"/>
        <c:ser>
          <c:idx val="2"/>
          <c:order val="0"/>
          <c:tx>
            <c:strRef>
              <c:f>Sheet1!$B$1</c:f>
              <c:strCache>
                <c:ptCount val="1"/>
                <c:pt idx="0">
                  <c:v>Revenue</c:v>
                </c:pt>
              </c:strCache>
            </c:strRef>
          </c:tx>
          <c:spPr>
            <a:solidFill>
              <a:srgbClr val="754599"/>
            </a:solidFill>
            <a:ln>
              <a:noFill/>
            </a:ln>
            <a:effectLst/>
          </c:spPr>
          <c:invertIfNegative val="0"/>
          <c:dLbls>
            <c:numFmt formatCode="#\ ###" sourceLinked="0"/>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Jan</c:v>
                </c:pt>
                <c:pt idx="1">
                  <c:v>Feb</c:v>
                </c:pt>
                <c:pt idx="2">
                  <c:v>Mar</c:v>
                </c:pt>
                <c:pt idx="3">
                  <c:v>Apr</c:v>
                </c:pt>
                <c:pt idx="4">
                  <c:v>May</c:v>
                </c:pt>
              </c:strCache>
            </c:strRef>
          </c:cat>
          <c:val>
            <c:numRef>
              <c:f>Sheet1!$B$2:$B$6</c:f>
              <c:numCache>
                <c:formatCode>General</c:formatCode>
                <c:ptCount val="5"/>
                <c:pt idx="0">
                  <c:v>10000</c:v>
                </c:pt>
                <c:pt idx="1">
                  <c:v>15000</c:v>
                </c:pt>
                <c:pt idx="2">
                  <c:v>20000</c:v>
                </c:pt>
                <c:pt idx="3">
                  <c:v>25000</c:v>
                </c:pt>
                <c:pt idx="4">
                  <c:v>30000</c:v>
                </c:pt>
              </c:numCache>
            </c:numRef>
          </c:val>
          <c:extLst>
            <c:ext xmlns:c16="http://schemas.microsoft.com/office/drawing/2014/chart" uri="{C3380CC4-5D6E-409C-BE32-E72D297353CC}">
              <c16:uniqueId val="{00000000-B3DC-483B-B6CD-53B51F23F996}"/>
            </c:ext>
          </c:extLst>
        </c:ser>
        <c:dLbls>
          <c:showLegendKey val="0"/>
          <c:showVal val="0"/>
          <c:showCatName val="0"/>
          <c:showSerName val="0"/>
          <c:showPercent val="0"/>
          <c:showBubbleSize val="0"/>
        </c:dLbls>
        <c:gapWidth val="238"/>
        <c:axId val="301281200"/>
        <c:axId val="301281592"/>
      </c:barChart>
      <c:catAx>
        <c:axId val="3012812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301281592"/>
        <c:crosses val="autoZero"/>
        <c:auto val="1"/>
        <c:lblAlgn val="ctr"/>
        <c:lblOffset val="100"/>
        <c:noMultiLvlLbl val="0"/>
      </c:catAx>
      <c:valAx>
        <c:axId val="301281592"/>
        <c:scaling>
          <c:orientation val="minMax"/>
        </c:scaling>
        <c:delete val="0"/>
        <c:axPos val="l"/>
        <c:numFmt formatCode="General" sourceLinked="1"/>
        <c:majorTickMark val="out"/>
        <c:minorTickMark val="none"/>
        <c:tickLblPos val="nextTo"/>
        <c:spPr>
          <a:solidFill>
            <a:srgbClr val="F7F4FA"/>
          </a:solidFill>
          <a:ln>
            <a:noFill/>
          </a:ln>
          <a:effectLst/>
        </c:spPr>
        <c:txPr>
          <a:bodyPr rot="-60000000" spcFirstLastPara="1" vertOverflow="ellipsis" vert="horz" wrap="square" anchor="ctr" anchorCtr="1"/>
          <a:lstStyle/>
          <a:p>
            <a:pPr>
              <a:defRPr sz="100" b="0" i="0" u="none" strike="noStrike" kern="1200" baseline="0">
                <a:solidFill>
                  <a:srgbClr val="F7F4FA"/>
                </a:solidFill>
                <a:latin typeface="+mn-lt"/>
                <a:ea typeface="+mn-ea"/>
                <a:cs typeface="+mn-cs"/>
              </a:defRPr>
            </a:pPr>
            <a:endParaRPr lang="en-US"/>
          </a:p>
        </c:txPr>
        <c:crossAx val="301281200"/>
        <c:crosses val="autoZero"/>
        <c:crossBetween val="between"/>
      </c:valAx>
      <c:spPr>
        <a:noFill/>
        <a:ln>
          <a:noFill/>
        </a:ln>
        <a:effectLst/>
      </c:spPr>
    </c:plotArea>
    <c:legend>
      <c:legendPos val="b"/>
      <c:layout>
        <c:manualLayout>
          <c:xMode val="edge"/>
          <c:yMode val="edge"/>
          <c:x val="0.2666504867729369"/>
          <c:y val="0.86894702808837621"/>
          <c:w val="0.48851135803519369"/>
          <c:h val="0.10115496986316889"/>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2136461734514917"/>
          <c:y val="0.1573552486655935"/>
          <c:w val="0.52618929382839341"/>
          <c:h val="0.64565347792934003"/>
        </c:manualLayout>
      </c:layout>
      <c:doughnutChart>
        <c:varyColors val="1"/>
        <c:dLbls>
          <c:showLegendKey val="0"/>
          <c:showVal val="0"/>
          <c:showCatName val="0"/>
          <c:showSerName val="0"/>
          <c:showPercent val="0"/>
          <c:showBubbleSize val="0"/>
          <c:showLeaderLines val="0"/>
        </c:dLbls>
        <c:firstSliceAng val="0"/>
        <c:holeSize val="69"/>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rgbClr val="F7F4FA"/>
          </a:solidFill>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2837987802284548"/>
          <c:y val="0.1573552486655935"/>
          <c:w val="0.52618929382839341"/>
          <c:h val="0.64565347792934003"/>
        </c:manualLayout>
      </c:layout>
      <c:doughnutChart>
        <c:varyColors val="1"/>
        <c:dLbls>
          <c:showLegendKey val="0"/>
          <c:showVal val="0"/>
          <c:showCatName val="0"/>
          <c:showSerName val="0"/>
          <c:showPercent val="0"/>
          <c:showBubbleSize val="0"/>
          <c:showLeaderLines val="0"/>
        </c:dLbls>
        <c:firstSliceAng val="0"/>
        <c:holeSize val="69"/>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rgbClr val="F7F4FA"/>
          </a:solidFill>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073207845401309"/>
          <c:y val="7.5936705573703259E-2"/>
          <c:w val="0.26984694497200462"/>
          <c:h val="0.68344372410887733"/>
        </c:manualLayout>
      </c:layout>
      <c:doughnutChart>
        <c:varyColors val="1"/>
        <c:ser>
          <c:idx val="0"/>
          <c:order val="0"/>
          <c:tx>
            <c:strRef>
              <c:f>Sheet1!$B$1</c:f>
              <c:strCache>
                <c:ptCount val="1"/>
                <c:pt idx="0">
                  <c:v>Column1</c:v>
                </c:pt>
              </c:strCache>
            </c:strRef>
          </c:tx>
          <c:dPt>
            <c:idx val="0"/>
            <c:bubble3D val="0"/>
            <c:spPr>
              <a:solidFill>
                <a:srgbClr val="005A9A"/>
              </a:solidFill>
              <a:ln w="19050">
                <a:solidFill>
                  <a:schemeClr val="lt1"/>
                </a:solidFill>
              </a:ln>
              <a:effectLst/>
            </c:spPr>
            <c:extLst>
              <c:ext xmlns:c16="http://schemas.microsoft.com/office/drawing/2014/chart" uri="{C3380CC4-5D6E-409C-BE32-E72D297353CC}">
                <c16:uniqueId val="{00000001-A429-4ADC-A74E-CED4DF899224}"/>
              </c:ext>
            </c:extLst>
          </c:dPt>
          <c:dPt>
            <c:idx val="1"/>
            <c:bubble3D val="0"/>
            <c:spPr>
              <a:solidFill>
                <a:srgbClr val="8CD4C5"/>
              </a:solidFill>
              <a:ln w="19050">
                <a:solidFill>
                  <a:schemeClr val="lt1"/>
                </a:solidFill>
              </a:ln>
              <a:effectLst/>
            </c:spPr>
            <c:extLst>
              <c:ext xmlns:c16="http://schemas.microsoft.com/office/drawing/2014/chart" uri="{C3380CC4-5D6E-409C-BE32-E72D297353CC}">
                <c16:uniqueId val="{00000003-A429-4ADC-A74E-CED4DF899224}"/>
              </c:ext>
            </c:extLst>
          </c:dPt>
          <c:dLbls>
            <c:dLbl>
              <c:idx val="0"/>
              <c:layout>
                <c:manualLayout>
                  <c:x val="8.4368256506574285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429-4ADC-A74E-CED4DF899224}"/>
                </c:ext>
              </c:extLst>
            </c:dLbl>
            <c:dLbl>
              <c:idx val="1"/>
              <c:layout>
                <c:manualLayout>
                  <c:x val="-8.3816737288834445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429-4ADC-A74E-CED4DF899224}"/>
                </c:ext>
              </c:extLst>
            </c:dLbl>
            <c:numFmt formatCode="\x\,\x\x\%" sourceLinked="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Shareholder 1</c:v>
                </c:pt>
                <c:pt idx="1">
                  <c:v>Shareholder 2</c:v>
                </c:pt>
              </c:strCache>
            </c:strRef>
          </c:cat>
          <c:val>
            <c:numRef>
              <c:f>Sheet1!$B$2:$B$3</c:f>
              <c:numCache>
                <c:formatCode>0%</c:formatCode>
                <c:ptCount val="2"/>
                <c:pt idx="0">
                  <c:v>0.65</c:v>
                </c:pt>
                <c:pt idx="1">
                  <c:v>0.35</c:v>
                </c:pt>
              </c:numCache>
            </c:numRef>
          </c:val>
          <c:extLst>
            <c:ext xmlns:c16="http://schemas.microsoft.com/office/drawing/2014/chart" uri="{C3380CC4-5D6E-409C-BE32-E72D297353CC}">
              <c16:uniqueId val="{00000004-A429-4ADC-A74E-CED4DF899224}"/>
            </c:ext>
          </c:extLst>
        </c:ser>
        <c:dLbls>
          <c:showLegendKey val="0"/>
          <c:showVal val="0"/>
          <c:showCatName val="0"/>
          <c:showSerName val="0"/>
          <c:showPercent val="0"/>
          <c:showBubbleSize val="0"/>
          <c:showLeaderLines val="1"/>
        </c:dLbls>
        <c:firstSliceAng val="0"/>
        <c:holeSize val="75"/>
      </c:doughnutChart>
      <c:spPr>
        <a:noFill/>
        <a:ln>
          <a:noFill/>
        </a:ln>
        <a:effectLst/>
      </c:spPr>
    </c:plotArea>
    <c:legend>
      <c:legendPos val="b"/>
      <c:layout>
        <c:manualLayout>
          <c:xMode val="edge"/>
          <c:yMode val="edge"/>
          <c:x val="0.59771653891344112"/>
          <c:y val="8.307744950609168E-2"/>
          <c:w val="0.4022835506773878"/>
          <c:h val="0.6924243379287367"/>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000"/>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2136461734514917"/>
          <c:y val="0.1573552486655935"/>
          <c:w val="0.52618929382839341"/>
          <c:h val="0.64565347792934003"/>
        </c:manualLayout>
      </c:layout>
      <c:doughnutChart>
        <c:varyColors val="1"/>
        <c:ser>
          <c:idx val="0"/>
          <c:order val="0"/>
          <c:tx>
            <c:strRef>
              <c:f>Sheet1!$B$1</c:f>
              <c:strCache>
                <c:ptCount val="1"/>
                <c:pt idx="0">
                  <c:v>Share</c:v>
                </c:pt>
              </c:strCache>
            </c:strRef>
          </c:tx>
          <c:spPr>
            <a:solidFill>
              <a:schemeClr val="bg1">
                <a:lumMod val="75000"/>
              </a:schemeClr>
            </a:solidFill>
          </c:spPr>
          <c:dPt>
            <c:idx val="0"/>
            <c:bubble3D val="0"/>
            <c:spPr>
              <a:solidFill>
                <a:srgbClr val="3B0C50"/>
              </a:solidFill>
              <a:ln w="19050">
                <a:solidFill>
                  <a:schemeClr val="lt1"/>
                </a:solidFill>
              </a:ln>
              <a:effectLst/>
            </c:spPr>
            <c:extLst>
              <c:ext xmlns:c16="http://schemas.microsoft.com/office/drawing/2014/chart" uri="{C3380CC4-5D6E-409C-BE32-E72D297353CC}">
                <c16:uniqueId val="{00000001-4CB8-4BD8-BCC9-B94C0FE80095}"/>
              </c:ext>
            </c:extLst>
          </c:dPt>
          <c:dPt>
            <c:idx val="1"/>
            <c:bubble3D val="0"/>
            <c:spPr>
              <a:solidFill>
                <a:srgbClr val="531070"/>
              </a:solidFill>
              <a:ln w="19050">
                <a:solidFill>
                  <a:schemeClr val="lt1"/>
                </a:solidFill>
              </a:ln>
              <a:effectLst/>
            </c:spPr>
            <c:extLst>
              <c:ext xmlns:c16="http://schemas.microsoft.com/office/drawing/2014/chart" uri="{C3380CC4-5D6E-409C-BE32-E72D297353CC}">
                <c16:uniqueId val="{00000003-4CB8-4BD8-BCC9-B94C0FE80095}"/>
              </c:ext>
            </c:extLst>
          </c:dPt>
          <c:dPt>
            <c:idx val="2"/>
            <c:bubble3D val="0"/>
            <c:spPr>
              <a:solidFill>
                <a:srgbClr val="754599"/>
              </a:solidFill>
              <a:ln w="19050">
                <a:solidFill>
                  <a:schemeClr val="lt1"/>
                </a:solidFill>
              </a:ln>
              <a:effectLst/>
            </c:spPr>
            <c:extLst>
              <c:ext xmlns:c16="http://schemas.microsoft.com/office/drawing/2014/chart" uri="{C3380CC4-5D6E-409C-BE32-E72D297353CC}">
                <c16:uniqueId val="{00000005-4CB8-4BD8-BCC9-B94C0FE80095}"/>
              </c:ext>
            </c:extLst>
          </c:dPt>
          <c:dPt>
            <c:idx val="3"/>
            <c:bubble3D val="0"/>
            <c:spPr>
              <a:solidFill>
                <a:srgbClr val="8953B2"/>
              </a:solidFill>
              <a:ln w="19050">
                <a:solidFill>
                  <a:schemeClr val="lt1"/>
                </a:solidFill>
              </a:ln>
              <a:effectLst/>
            </c:spPr>
            <c:extLst>
              <c:ext xmlns:c16="http://schemas.microsoft.com/office/drawing/2014/chart" uri="{C3380CC4-5D6E-409C-BE32-E72D297353CC}">
                <c16:uniqueId val="{00000007-4CB8-4BD8-BCC9-B94C0FE80095}"/>
              </c:ext>
            </c:extLst>
          </c:dPt>
          <c:dPt>
            <c:idx val="4"/>
            <c:bubble3D val="0"/>
            <c:spPr>
              <a:solidFill>
                <a:srgbClr val="FFDE65"/>
              </a:solidFill>
              <a:ln w="19050">
                <a:solidFill>
                  <a:schemeClr val="lt1"/>
                </a:solidFill>
              </a:ln>
              <a:effectLst/>
            </c:spPr>
            <c:extLst>
              <c:ext xmlns:c16="http://schemas.microsoft.com/office/drawing/2014/chart" uri="{C3380CC4-5D6E-409C-BE32-E72D297353CC}">
                <c16:uniqueId val="{00000009-4CB8-4BD8-BCC9-B94C0FE80095}"/>
              </c:ext>
            </c:extLst>
          </c:dPt>
          <c:dLbls>
            <c:dLbl>
              <c:idx val="0"/>
              <c:layout>
                <c:manualLayout>
                  <c:x val="0.14574114791996717"/>
                  <c:y val="-0.11649555621160934"/>
                </c:manualLayout>
              </c:layout>
              <c:spPr>
                <a:solidFill>
                  <a:srgbClr val="3B0C50"/>
                </a:solidFill>
                <a:ln>
                  <a:noFill/>
                </a:ln>
                <a:effectLst/>
              </c:spPr>
              <c:txPr>
                <a:bodyPr wrap="none" lIns="18288" tIns="0" rIns="18288" bIns="0"/>
                <a:lstStyle/>
                <a:p>
                  <a:pPr>
                    <a:defRPr sz="800"/>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manualLayout>
                      <c:w val="0.25631972446287749"/>
                      <c:h val="9.0642040159281526E-2"/>
                    </c:manualLayout>
                  </c15:layout>
                </c:ext>
                <c:ext xmlns:c16="http://schemas.microsoft.com/office/drawing/2014/chart" uri="{C3380CC4-5D6E-409C-BE32-E72D297353CC}">
                  <c16:uniqueId val="{00000001-4CB8-4BD8-BCC9-B94C0FE80095}"/>
                </c:ext>
              </c:extLst>
            </c:dLbl>
            <c:dLbl>
              <c:idx val="1"/>
              <c:layout>
                <c:manualLayout>
                  <c:x val="0.14167498313982754"/>
                  <c:y val="6.262846244261594E-2"/>
                </c:manualLayout>
              </c:layout>
              <c:spPr>
                <a:solidFill>
                  <a:srgbClr val="754599"/>
                </a:solidFill>
                <a:ln>
                  <a:noFill/>
                </a:ln>
                <a:effectLst/>
              </c:spPr>
              <c:txPr>
                <a:bodyPr wrap="none" lIns="18288" tIns="0" rIns="18288" bIns="0"/>
                <a:lstStyle/>
                <a:p>
                  <a:pPr>
                    <a:defRPr sz="800"/>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4CB8-4BD8-BCC9-B94C0FE80095}"/>
                </c:ext>
              </c:extLst>
            </c:dLbl>
            <c:dLbl>
              <c:idx val="2"/>
              <c:layout>
                <c:manualLayout>
                  <c:x val="8.4666463021566551E-2"/>
                  <c:y val="0.10944065068202984"/>
                </c:manualLayout>
              </c:layout>
              <c:spPr>
                <a:solidFill>
                  <a:srgbClr val="754599"/>
                </a:solidFill>
                <a:ln>
                  <a:noFill/>
                </a:ln>
                <a:effectLst/>
              </c:spPr>
              <c:txPr>
                <a:bodyPr wrap="none" lIns="18288" tIns="0" rIns="18288" bIns="0"/>
                <a:lstStyle/>
                <a:p>
                  <a:pPr>
                    <a:defRPr sz="800"/>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4CB8-4BD8-BCC9-B94C0FE80095}"/>
                </c:ext>
              </c:extLst>
            </c:dLbl>
            <c:dLbl>
              <c:idx val="3"/>
              <c:layout>
                <c:manualLayout>
                  <c:x val="-6.0359965730175401E-2"/>
                  <c:y val="0.10798746081504687"/>
                </c:manualLayout>
              </c:layout>
              <c:tx>
                <c:rich>
                  <a:bodyPr wrap="none" lIns="18288" tIns="0" rIns="18288" bIns="0"/>
                  <a:lstStyle/>
                  <a:p>
                    <a:pPr>
                      <a:defRPr sz="800"/>
                    </a:pPr>
                    <a:fld id="{B7366AB6-53D1-4DCC-A485-8347EC5F2FD8}" type="VALUE">
                      <a:rPr lang="en-US" sz="800"/>
                      <a:pPr>
                        <a:defRPr sz="800"/>
                      </a:pPr>
                      <a:t>[VALUE]</a:t>
                    </a:fld>
                    <a:endParaRPr lang="en-US"/>
                  </a:p>
                </c:rich>
              </c:tx>
              <c:spPr>
                <a:solidFill>
                  <a:srgbClr val="8953B2"/>
                </a:solidFill>
                <a:ln>
                  <a:noFill/>
                </a:ln>
                <a:effectLst/>
              </c:sp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dlblFieldTable/>
                  <c15:showDataLabelsRange val="0"/>
                </c:ext>
                <c:ext xmlns:c16="http://schemas.microsoft.com/office/drawing/2014/chart" uri="{C3380CC4-5D6E-409C-BE32-E72D297353CC}">
                  <c16:uniqueId val="{00000007-4CB8-4BD8-BCC9-B94C0FE80095}"/>
                </c:ext>
              </c:extLst>
            </c:dLbl>
            <c:dLbl>
              <c:idx val="4"/>
              <c:layout>
                <c:manualLayout>
                  <c:x val="-0.18707877364405232"/>
                  <c:y val="7.3010590527831903E-2"/>
                </c:manualLayout>
              </c:layout>
              <c:spPr>
                <a:solidFill>
                  <a:srgbClr val="AE88CA"/>
                </a:solidFill>
                <a:ln>
                  <a:noFill/>
                </a:ln>
                <a:effectLst/>
              </c:spPr>
              <c:txPr>
                <a:bodyPr wrap="none" lIns="18288" tIns="0" rIns="18288" bIns="0"/>
                <a:lstStyle/>
                <a:p>
                  <a:pPr>
                    <a:defRPr sz="800"/>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4CB8-4BD8-BCC9-B94C0FE80095}"/>
                </c:ext>
              </c:extLst>
            </c:dLbl>
            <c:spPr>
              <a:noFill/>
              <a:ln>
                <a:noFill/>
              </a:ln>
              <a:effectLst/>
            </c:spPr>
            <c:txPr>
              <a:bodyPr wrap="none" lIns="18288" tIns="0" rIns="18288" bIns="0"/>
              <a:lstStyle/>
              <a:p>
                <a:pPr>
                  <a:defRPr sz="800"/>
                </a:pPr>
                <a:endParaRPr lang="en-US"/>
              </a:p>
            </c:txPr>
            <c:showLegendKey val="0"/>
            <c:showVal val="1"/>
            <c:showCatName val="0"/>
            <c:showSerName val="0"/>
            <c:showPercent val="0"/>
            <c:showBubbleSize val="0"/>
            <c:showLeaderLines val="1"/>
            <c:leaderLines>
              <c:spPr>
                <a:ln>
                  <a:solidFill>
                    <a:schemeClr val="tx1">
                      <a:lumMod val="65000"/>
                      <a:lumOff val="35000"/>
                    </a:schemeClr>
                  </a:solidFill>
                </a:ln>
              </c:spPr>
            </c:leaderLines>
            <c:extLst>
              <c:ext xmlns:c15="http://schemas.microsoft.com/office/drawing/2012/chart" uri="{CE6537A1-D6FC-4f65-9D91-7224C49458BB}"/>
            </c:extLst>
          </c:dLbls>
          <c:cat>
            <c:strRef>
              <c:f>Sheet1!$A$2:$A$6</c:f>
              <c:strCache>
                <c:ptCount val="5"/>
                <c:pt idx="0">
                  <c:v>Category 1</c:v>
                </c:pt>
                <c:pt idx="1">
                  <c:v>Category 2</c:v>
                </c:pt>
                <c:pt idx="2">
                  <c:v>Category 3</c:v>
                </c:pt>
                <c:pt idx="3">
                  <c:v>Category 4</c:v>
                </c:pt>
                <c:pt idx="4">
                  <c:v>Category 5</c:v>
                </c:pt>
              </c:strCache>
            </c:strRef>
          </c:cat>
          <c:val>
            <c:numRef>
              <c:f>Sheet1!$B$2:$B$6</c:f>
              <c:numCache>
                <c:formatCode>0.00%</c:formatCode>
                <c:ptCount val="5"/>
                <c:pt idx="0">
                  <c:v>0.2</c:v>
                </c:pt>
                <c:pt idx="1">
                  <c:v>0.2</c:v>
                </c:pt>
                <c:pt idx="2">
                  <c:v>0.2</c:v>
                </c:pt>
                <c:pt idx="3">
                  <c:v>0.2</c:v>
                </c:pt>
                <c:pt idx="4">
                  <c:v>0.2</c:v>
                </c:pt>
              </c:numCache>
            </c:numRef>
          </c:val>
          <c:extLst>
            <c:ext xmlns:c16="http://schemas.microsoft.com/office/drawing/2014/chart" uri="{C3380CC4-5D6E-409C-BE32-E72D297353CC}">
              <c16:uniqueId val="{0000000E-4CB8-4BD8-BCC9-B94C0FE80095}"/>
            </c:ext>
          </c:extLst>
        </c:ser>
        <c:dLbls>
          <c:showLegendKey val="0"/>
          <c:showVal val="0"/>
          <c:showCatName val="0"/>
          <c:showSerName val="0"/>
          <c:showPercent val="0"/>
          <c:showBubbleSize val="0"/>
          <c:showLeaderLines val="1"/>
        </c:dLbls>
        <c:firstSliceAng val="0"/>
        <c:holeSize val="69"/>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rgbClr val="F7F4FA"/>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2837987802284548"/>
          <c:y val="0.1573552486655935"/>
          <c:w val="0.52618929382839341"/>
          <c:h val="0.64565347792934003"/>
        </c:manualLayout>
      </c:layout>
      <c:doughnutChart>
        <c:varyColors val="1"/>
        <c:ser>
          <c:idx val="0"/>
          <c:order val="0"/>
          <c:tx>
            <c:strRef>
              <c:f>Sheet1!$B$1</c:f>
              <c:strCache>
                <c:ptCount val="1"/>
                <c:pt idx="0">
                  <c:v>Share</c:v>
                </c:pt>
              </c:strCache>
            </c:strRef>
          </c:tx>
          <c:spPr>
            <a:solidFill>
              <a:schemeClr val="bg1">
                <a:lumMod val="75000"/>
              </a:schemeClr>
            </a:solidFill>
          </c:spPr>
          <c:dPt>
            <c:idx val="0"/>
            <c:bubble3D val="0"/>
            <c:spPr>
              <a:solidFill>
                <a:srgbClr val="3B0C50"/>
              </a:solidFill>
              <a:ln w="19050">
                <a:solidFill>
                  <a:schemeClr val="lt1"/>
                </a:solidFill>
              </a:ln>
              <a:effectLst/>
            </c:spPr>
            <c:extLst>
              <c:ext xmlns:c16="http://schemas.microsoft.com/office/drawing/2014/chart" uri="{C3380CC4-5D6E-409C-BE32-E72D297353CC}">
                <c16:uniqueId val="{00000001-3A8D-40D3-AE45-EE055267736A}"/>
              </c:ext>
            </c:extLst>
          </c:dPt>
          <c:dPt>
            <c:idx val="1"/>
            <c:bubble3D val="0"/>
            <c:spPr>
              <a:solidFill>
                <a:srgbClr val="531070"/>
              </a:solidFill>
              <a:ln w="19050">
                <a:solidFill>
                  <a:schemeClr val="lt1"/>
                </a:solidFill>
              </a:ln>
              <a:effectLst/>
            </c:spPr>
            <c:extLst>
              <c:ext xmlns:c16="http://schemas.microsoft.com/office/drawing/2014/chart" uri="{C3380CC4-5D6E-409C-BE32-E72D297353CC}">
                <c16:uniqueId val="{00000003-3A8D-40D3-AE45-EE055267736A}"/>
              </c:ext>
            </c:extLst>
          </c:dPt>
          <c:dPt>
            <c:idx val="2"/>
            <c:bubble3D val="0"/>
            <c:spPr>
              <a:solidFill>
                <a:srgbClr val="754599"/>
              </a:solidFill>
              <a:ln w="19050">
                <a:solidFill>
                  <a:schemeClr val="lt1"/>
                </a:solidFill>
              </a:ln>
              <a:effectLst/>
            </c:spPr>
            <c:extLst>
              <c:ext xmlns:c16="http://schemas.microsoft.com/office/drawing/2014/chart" uri="{C3380CC4-5D6E-409C-BE32-E72D297353CC}">
                <c16:uniqueId val="{00000005-3A8D-40D3-AE45-EE055267736A}"/>
              </c:ext>
            </c:extLst>
          </c:dPt>
          <c:dPt>
            <c:idx val="3"/>
            <c:bubble3D val="0"/>
            <c:spPr>
              <a:solidFill>
                <a:srgbClr val="8953B2"/>
              </a:solidFill>
              <a:ln w="19050">
                <a:solidFill>
                  <a:schemeClr val="lt1"/>
                </a:solidFill>
              </a:ln>
              <a:effectLst/>
            </c:spPr>
            <c:extLst>
              <c:ext xmlns:c16="http://schemas.microsoft.com/office/drawing/2014/chart" uri="{C3380CC4-5D6E-409C-BE32-E72D297353CC}">
                <c16:uniqueId val="{00000007-3A8D-40D3-AE45-EE055267736A}"/>
              </c:ext>
            </c:extLst>
          </c:dPt>
          <c:dPt>
            <c:idx val="4"/>
            <c:bubble3D val="0"/>
            <c:spPr>
              <a:solidFill>
                <a:srgbClr val="FFDE65"/>
              </a:solidFill>
              <a:ln w="19050">
                <a:solidFill>
                  <a:schemeClr val="lt1"/>
                </a:solidFill>
              </a:ln>
              <a:effectLst/>
            </c:spPr>
            <c:extLst>
              <c:ext xmlns:c16="http://schemas.microsoft.com/office/drawing/2014/chart" uri="{C3380CC4-5D6E-409C-BE32-E72D297353CC}">
                <c16:uniqueId val="{00000009-3A8D-40D3-AE45-EE055267736A}"/>
              </c:ext>
            </c:extLst>
          </c:dPt>
          <c:dLbls>
            <c:dLbl>
              <c:idx val="0"/>
              <c:layout>
                <c:manualLayout>
                  <c:x val="0.14574093581367897"/>
                  <c:y val="-0.13371142929763619"/>
                </c:manualLayout>
              </c:layout>
              <c:spPr>
                <a:solidFill>
                  <a:srgbClr val="3B0C50"/>
                </a:solidFill>
                <a:ln>
                  <a:noFill/>
                </a:ln>
                <a:effectLst/>
              </c:spPr>
              <c:txPr>
                <a:bodyPr wrap="none" lIns="18288" tIns="0" rIns="18288" bIns="0"/>
                <a:lstStyle/>
                <a:p>
                  <a:pPr>
                    <a:defRPr sz="800"/>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manualLayout>
                      <c:w val="0.25631972446287749"/>
                      <c:h val="9.0642040159281526E-2"/>
                    </c:manualLayout>
                  </c15:layout>
                </c:ext>
                <c:ext xmlns:c16="http://schemas.microsoft.com/office/drawing/2014/chart" uri="{C3380CC4-5D6E-409C-BE32-E72D297353CC}">
                  <c16:uniqueId val="{00000001-3A8D-40D3-AE45-EE055267736A}"/>
                </c:ext>
              </c:extLst>
            </c:dLbl>
            <c:dLbl>
              <c:idx val="1"/>
              <c:layout>
                <c:manualLayout>
                  <c:x val="0.18376668679181088"/>
                  <c:y val="0.14009997458273304"/>
                </c:manualLayout>
              </c:layout>
              <c:spPr>
                <a:solidFill>
                  <a:srgbClr val="754599"/>
                </a:solidFill>
                <a:ln>
                  <a:noFill/>
                </a:ln>
                <a:effectLst/>
              </c:spPr>
              <c:txPr>
                <a:bodyPr wrap="none" lIns="18288" tIns="0" rIns="18288" bIns="0"/>
                <a:lstStyle/>
                <a:p>
                  <a:pPr>
                    <a:defRPr sz="800"/>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3A8D-40D3-AE45-EE055267736A}"/>
                </c:ext>
              </c:extLst>
            </c:dLbl>
            <c:dLbl>
              <c:idx val="2"/>
              <c:layout>
                <c:manualLayout>
                  <c:x val="-0.16086766069780301"/>
                  <c:y val="5.779276455138508E-2"/>
                </c:manualLayout>
              </c:layout>
              <c:spPr>
                <a:solidFill>
                  <a:srgbClr val="754599"/>
                </a:solidFill>
                <a:ln>
                  <a:noFill/>
                </a:ln>
                <a:effectLst/>
              </c:spPr>
              <c:txPr>
                <a:bodyPr wrap="none" lIns="18288" tIns="0" rIns="18288" bIns="0"/>
                <a:lstStyle/>
                <a:p>
                  <a:pPr>
                    <a:defRPr sz="800"/>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3A8D-40D3-AE45-EE055267736A}"/>
                </c:ext>
              </c:extLst>
            </c:dLbl>
            <c:dLbl>
              <c:idx val="3"/>
              <c:layout>
                <c:manualLayout>
                  <c:x val="-0.14454309386253072"/>
                  <c:y val="-2.9740235533339023E-2"/>
                </c:manualLayout>
              </c:layout>
              <c:tx>
                <c:rich>
                  <a:bodyPr wrap="none" lIns="18288" tIns="0" rIns="18288" bIns="0"/>
                  <a:lstStyle/>
                  <a:p>
                    <a:pPr>
                      <a:defRPr sz="800"/>
                    </a:pPr>
                    <a:fld id="{B7366AB6-53D1-4DCC-A485-8347EC5F2FD8}" type="VALUE">
                      <a:rPr lang="en-US" sz="800"/>
                      <a:pPr>
                        <a:defRPr sz="800"/>
                      </a:pPr>
                      <a:t>[VALUE]</a:t>
                    </a:fld>
                    <a:endParaRPr lang="en-US"/>
                  </a:p>
                </c:rich>
              </c:tx>
              <c:spPr>
                <a:solidFill>
                  <a:srgbClr val="8953B2"/>
                </a:solidFill>
                <a:ln>
                  <a:noFill/>
                </a:ln>
                <a:effectLst/>
              </c:sp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dlblFieldTable/>
                  <c15:showDataLabelsRange val="0"/>
                </c:ext>
                <c:ext xmlns:c16="http://schemas.microsoft.com/office/drawing/2014/chart" uri="{C3380CC4-5D6E-409C-BE32-E72D297353CC}">
                  <c16:uniqueId val="{00000007-3A8D-40D3-AE45-EE055267736A}"/>
                </c:ext>
              </c:extLst>
            </c:dLbl>
            <c:dLbl>
              <c:idx val="4"/>
              <c:layout>
                <c:manualLayout>
                  <c:x val="-8.8865124156304431E-2"/>
                  <c:y val="-0.13358095399474709"/>
                </c:manualLayout>
              </c:layout>
              <c:spPr>
                <a:solidFill>
                  <a:srgbClr val="AE88CA"/>
                </a:solidFill>
                <a:ln>
                  <a:noFill/>
                </a:ln>
                <a:effectLst/>
              </c:spPr>
              <c:txPr>
                <a:bodyPr wrap="none" lIns="18288" tIns="0" rIns="18288" bIns="0"/>
                <a:lstStyle/>
                <a:p>
                  <a:pPr>
                    <a:defRPr sz="800"/>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3A8D-40D3-AE45-EE055267736A}"/>
                </c:ext>
              </c:extLst>
            </c:dLbl>
            <c:spPr>
              <a:noFill/>
              <a:ln>
                <a:noFill/>
              </a:ln>
              <a:effectLst/>
            </c:spPr>
            <c:txPr>
              <a:bodyPr wrap="none" lIns="18288" tIns="0" rIns="18288" bIns="0"/>
              <a:lstStyle/>
              <a:p>
                <a:pPr>
                  <a:defRPr sz="800"/>
                </a:pPr>
                <a:endParaRPr lang="en-US"/>
              </a:p>
            </c:txPr>
            <c:showLegendKey val="0"/>
            <c:showVal val="1"/>
            <c:showCatName val="0"/>
            <c:showSerName val="0"/>
            <c:showPercent val="0"/>
            <c:showBubbleSize val="0"/>
            <c:showLeaderLines val="1"/>
            <c:leaderLines>
              <c:spPr>
                <a:ln>
                  <a:solidFill>
                    <a:schemeClr val="tx1">
                      <a:lumMod val="65000"/>
                      <a:lumOff val="35000"/>
                    </a:schemeClr>
                  </a:solidFill>
                </a:ln>
              </c:spPr>
            </c:leaderLines>
            <c:extLst>
              <c:ext xmlns:c15="http://schemas.microsoft.com/office/drawing/2012/chart" uri="{CE6537A1-D6FC-4f65-9D91-7224C49458BB}"/>
            </c:extLst>
          </c:dLbls>
          <c:cat>
            <c:strRef>
              <c:f>Sheet1!$A$2:$A$6</c:f>
              <c:strCache>
                <c:ptCount val="5"/>
                <c:pt idx="0">
                  <c:v>Category 1</c:v>
                </c:pt>
                <c:pt idx="1">
                  <c:v>Category 2</c:v>
                </c:pt>
                <c:pt idx="2">
                  <c:v>Category 3</c:v>
                </c:pt>
                <c:pt idx="3">
                  <c:v>Category 4</c:v>
                </c:pt>
                <c:pt idx="4">
                  <c:v>Category 5</c:v>
                </c:pt>
              </c:strCache>
            </c:strRef>
          </c:cat>
          <c:val>
            <c:numRef>
              <c:f>Sheet1!$B$2:$B$6</c:f>
              <c:numCache>
                <c:formatCode>0.00%</c:formatCode>
                <c:ptCount val="5"/>
                <c:pt idx="0">
                  <c:v>0.2</c:v>
                </c:pt>
                <c:pt idx="1">
                  <c:v>0.2</c:v>
                </c:pt>
                <c:pt idx="2">
                  <c:v>0.2</c:v>
                </c:pt>
                <c:pt idx="3">
                  <c:v>0.2</c:v>
                </c:pt>
                <c:pt idx="4">
                  <c:v>0.2</c:v>
                </c:pt>
              </c:numCache>
            </c:numRef>
          </c:val>
          <c:extLst>
            <c:ext xmlns:c16="http://schemas.microsoft.com/office/drawing/2014/chart" uri="{C3380CC4-5D6E-409C-BE32-E72D297353CC}">
              <c16:uniqueId val="{0000000E-3A8D-40D3-AE45-EE055267736A}"/>
            </c:ext>
          </c:extLst>
        </c:ser>
        <c:dLbls>
          <c:showLegendKey val="0"/>
          <c:showVal val="0"/>
          <c:showCatName val="0"/>
          <c:showSerName val="0"/>
          <c:showPercent val="0"/>
          <c:showBubbleSize val="0"/>
          <c:showLeaderLines val="1"/>
        </c:dLbls>
        <c:firstSliceAng val="0"/>
        <c:holeSize val="69"/>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rgbClr val="F7F4FA"/>
          </a:solidFill>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7172034406076954E-2"/>
          <c:y val="5.9431613225497698E-2"/>
          <c:w val="0.87477330030521516"/>
          <c:h val="0.68412942902311213"/>
        </c:manualLayout>
      </c:layout>
      <c:barChart>
        <c:barDir val="col"/>
        <c:grouping val="clustered"/>
        <c:varyColors val="0"/>
        <c:ser>
          <c:idx val="0"/>
          <c:order val="0"/>
          <c:tx>
            <c:strRef>
              <c:f>Sheet1!$B$1</c:f>
              <c:strCache>
                <c:ptCount val="1"/>
                <c:pt idx="0">
                  <c:v>Revenue from [Company's] (k PLN)</c:v>
                </c:pt>
              </c:strCache>
            </c:strRef>
          </c:tx>
          <c:spPr>
            <a:solidFill>
              <a:srgbClr val="A1C9E7"/>
            </a:solidFill>
            <a:ln>
              <a:solidFill>
                <a:srgbClr val="A1C9E7"/>
              </a:solidFill>
            </a:ln>
            <a:effectLst/>
          </c:spPr>
          <c:invertIfNegative val="0"/>
          <c:dLbls>
            <c:dLbl>
              <c:idx val="0"/>
              <c:layout>
                <c:manualLayout>
                  <c:x val="0"/>
                  <c:y val="-1.539936930650414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B7A-4712-811B-7ADAAC403848}"/>
                </c:ext>
              </c:extLst>
            </c:dLbl>
            <c:dLbl>
              <c:idx val="1"/>
              <c:layout>
                <c:manualLayout>
                  <c:x val="-4.6813867718741505E-17"/>
                  <c:y val="-1.614229624799651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9B7A-4712-811B-7ADAAC403848}"/>
                </c:ext>
              </c:extLst>
            </c:dLbl>
            <c:dLbl>
              <c:idx val="2"/>
              <c:layout>
                <c:manualLayout>
                  <c:x val="-2.553513191811158E-3"/>
                  <c:y val="-2.421344437199476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9B7A-4712-811B-7ADAAC403848}"/>
                </c:ext>
              </c:extLst>
            </c:dLbl>
            <c:dLbl>
              <c:idx val="3"/>
              <c:layout>
                <c:manualLayout>
                  <c:x val="-9.3627735437483011E-17"/>
                  <c:y val="-8.0711481239982563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9B7A-4712-811B-7ADAAC403848}"/>
                </c:ext>
              </c:extLst>
            </c:dLbl>
            <c:dLbl>
              <c:idx val="4"/>
              <c:layout>
                <c:manualLayout>
                  <c:x val="0"/>
                  <c:y val="-7.162802607260148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9B7A-4712-811B-7ADAAC403848}"/>
                </c:ext>
              </c:extLst>
            </c:dLbl>
            <c:numFmt formatCode="###\ ###" sourceLinked="0"/>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Calibri (Body)"/>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20XX</c:v>
                </c:pt>
                <c:pt idx="1">
                  <c:v>20XX</c:v>
                </c:pt>
                <c:pt idx="2">
                  <c:v>20XX</c:v>
                </c:pt>
                <c:pt idx="3">
                  <c:v>20XX</c:v>
                </c:pt>
                <c:pt idx="4">
                  <c:v>20XX</c:v>
                </c:pt>
              </c:strCache>
            </c:strRef>
          </c:cat>
          <c:val>
            <c:numRef>
              <c:f>Sheet1!$B$2:$B$6</c:f>
              <c:numCache>
                <c:formatCode>0.00</c:formatCode>
                <c:ptCount val="5"/>
                <c:pt idx="0">
                  <c:v>16500</c:v>
                </c:pt>
                <c:pt idx="1">
                  <c:v>30000</c:v>
                </c:pt>
                <c:pt idx="2">
                  <c:v>50000</c:v>
                </c:pt>
                <c:pt idx="3">
                  <c:v>60000</c:v>
                </c:pt>
                <c:pt idx="4">
                  <c:v>65000</c:v>
                </c:pt>
              </c:numCache>
            </c:numRef>
          </c:val>
          <c:extLst>
            <c:ext xmlns:c16="http://schemas.microsoft.com/office/drawing/2014/chart" uri="{C3380CC4-5D6E-409C-BE32-E72D297353CC}">
              <c16:uniqueId val="{00000001-9B7A-4712-811B-7ADAAC403848}"/>
            </c:ext>
          </c:extLst>
        </c:ser>
        <c:dLbls>
          <c:showLegendKey val="0"/>
          <c:showVal val="1"/>
          <c:showCatName val="0"/>
          <c:showSerName val="0"/>
          <c:showPercent val="0"/>
          <c:showBubbleSize val="0"/>
        </c:dLbls>
        <c:gapWidth val="341"/>
        <c:axId val="348710800"/>
        <c:axId val="348710256"/>
      </c:barChart>
      <c:lineChart>
        <c:grouping val="standard"/>
        <c:varyColors val="0"/>
        <c:ser>
          <c:idx val="1"/>
          <c:order val="1"/>
          <c:tx>
            <c:strRef>
              <c:f>Sheet1!$C$1</c:f>
              <c:strCache>
                <c:ptCount val="1"/>
                <c:pt idx="0">
                  <c:v>Gross margin (%)</c:v>
                </c:pt>
              </c:strCache>
            </c:strRef>
          </c:tx>
          <c:spPr>
            <a:ln w="19050" cap="rnd">
              <a:solidFill>
                <a:srgbClr val="D5FAEE"/>
              </a:solidFill>
              <a:round/>
            </a:ln>
            <a:effectLst/>
          </c:spPr>
          <c:marker>
            <c:symbol val="none"/>
          </c:marker>
          <c:dLbls>
            <c:dLbl>
              <c:idx val="0"/>
              <c:layout>
                <c:manualLayout>
                  <c:x val="1.5576933130124619E-2"/>
                  <c:y val="1.6281839926589669E-2"/>
                </c:manualLayout>
              </c:layout>
              <c:showLegendKey val="0"/>
              <c:showVal val="1"/>
              <c:showCatName val="0"/>
              <c:showSerName val="0"/>
              <c:showPercent val="0"/>
              <c:showBubbleSize val="0"/>
              <c:extLst>
                <c:ext xmlns:c15="http://schemas.microsoft.com/office/drawing/2012/chart" uri="{CE6537A1-D6FC-4f65-9D91-7224C49458BB}">
                  <c15:layout>
                    <c:manualLayout>
                      <c:w val="9.3024284513646208E-2"/>
                      <c:h val="6.0912022171976062E-2"/>
                    </c:manualLayout>
                  </c15:layout>
                </c:ext>
                <c:ext xmlns:c16="http://schemas.microsoft.com/office/drawing/2014/chart" uri="{C3380CC4-5D6E-409C-BE32-E72D297353CC}">
                  <c16:uniqueId val="{00000002-9B7A-4712-811B-7ADAAC403848}"/>
                </c:ext>
              </c:extLst>
            </c:dLbl>
            <c:dLbl>
              <c:idx val="1"/>
              <c:layout>
                <c:manualLayout>
                  <c:x val="5.5083501892012063E-3"/>
                  <c:y val="4.7146751161417422E-2"/>
                </c:manualLayout>
              </c:layout>
              <c:showLegendKey val="0"/>
              <c:showVal val="1"/>
              <c:showCatName val="0"/>
              <c:showSerName val="0"/>
              <c:showPercent val="0"/>
              <c:showBubbleSize val="0"/>
              <c:extLst>
                <c:ext xmlns:c15="http://schemas.microsoft.com/office/drawing/2012/chart" uri="{CE6537A1-D6FC-4f65-9D91-7224C49458BB}">
                  <c15:layout>
                    <c:manualLayout>
                      <c:w val="7.9596022149213644E-2"/>
                      <c:h val="6.0912022171976062E-2"/>
                    </c:manualLayout>
                  </c15:layout>
                </c:ext>
                <c:ext xmlns:c16="http://schemas.microsoft.com/office/drawing/2014/chart" uri="{C3380CC4-5D6E-409C-BE32-E72D297353CC}">
                  <c16:uniqueId val="{00000003-9B7A-4712-811B-7ADAAC403848}"/>
                </c:ext>
              </c:extLst>
            </c:dLbl>
            <c:dLbl>
              <c:idx val="2"/>
              <c:layout>
                <c:manualLayout>
                  <c:x val="-2.7766942660559682E-3"/>
                  <c:y val="6.5643137894102255E-2"/>
                </c:manualLayout>
              </c:layout>
              <c:showLegendKey val="0"/>
              <c:showVal val="1"/>
              <c:showCatName val="0"/>
              <c:showSerName val="0"/>
              <c:showPercent val="0"/>
              <c:showBubbleSize val="0"/>
              <c:extLst>
                <c:ext xmlns:c15="http://schemas.microsoft.com/office/drawing/2012/chart" uri="{CE6537A1-D6FC-4f65-9D91-7224C49458BB}">
                  <c15:layout>
                    <c:manualLayout>
                      <c:w val="7.9596022149213644E-2"/>
                      <c:h val="6.0912022171976062E-2"/>
                    </c:manualLayout>
                  </c15:layout>
                </c:ext>
                <c:ext xmlns:c16="http://schemas.microsoft.com/office/drawing/2014/chart" uri="{C3380CC4-5D6E-409C-BE32-E72D297353CC}">
                  <c16:uniqueId val="{00000004-9B7A-4712-811B-7ADAAC403848}"/>
                </c:ext>
              </c:extLst>
            </c:dLbl>
            <c:dLbl>
              <c:idx val="3"/>
              <c:layout>
                <c:manualLayout>
                  <c:x val="1.0214052767244164E-2"/>
                  <c:y val="2.7172683890856936E-2"/>
                </c:manualLayout>
              </c:layout>
              <c:showLegendKey val="0"/>
              <c:showVal val="1"/>
              <c:showCatName val="0"/>
              <c:showSerName val="0"/>
              <c:showPercent val="0"/>
              <c:showBubbleSize val="0"/>
              <c:extLst>
                <c:ext xmlns:c15="http://schemas.microsoft.com/office/drawing/2012/chart" uri="{CE6537A1-D6FC-4f65-9D91-7224C49458BB}">
                  <c15:layout>
                    <c:manualLayout>
                      <c:w val="7.9596022149213644E-2"/>
                      <c:h val="6.0912022171976062E-2"/>
                    </c:manualLayout>
                  </c15:layout>
                </c:ext>
                <c:ext xmlns:c16="http://schemas.microsoft.com/office/drawing/2014/chart" uri="{C3380CC4-5D6E-409C-BE32-E72D297353CC}">
                  <c16:uniqueId val="{0000000A-9B7A-4712-811B-7ADAAC403848}"/>
                </c:ext>
              </c:extLst>
            </c:dLbl>
            <c:dLbl>
              <c:idx val="4"/>
              <c:layout>
                <c:manualLayout>
                  <c:x val="-2.0428105534488514E-2"/>
                  <c:y val="-6.9577039326042311E-2"/>
                </c:manualLayout>
              </c:layout>
              <c:showLegendKey val="0"/>
              <c:showVal val="1"/>
              <c:showCatName val="0"/>
              <c:showSerName val="0"/>
              <c:showPercent val="0"/>
              <c:showBubbleSize val="0"/>
              <c:extLst>
                <c:ext xmlns:c15="http://schemas.microsoft.com/office/drawing/2012/chart" uri="{CE6537A1-D6FC-4f65-9D91-7224C49458BB}">
                  <c15:layout>
                    <c:manualLayout>
                      <c:w val="7.9596022149213644E-2"/>
                      <c:h val="6.0912022171976062E-2"/>
                    </c:manualLayout>
                  </c15:layout>
                </c:ext>
                <c:ext xmlns:c16="http://schemas.microsoft.com/office/drawing/2014/chart" uri="{C3380CC4-5D6E-409C-BE32-E72D297353CC}">
                  <c16:uniqueId val="{0000000B-9B7A-4712-811B-7ADAAC403848}"/>
                </c:ext>
              </c:extLst>
            </c:dLbl>
            <c:spPr>
              <a:solidFill>
                <a:srgbClr val="D5FAEE"/>
              </a:solidFill>
              <a:ln>
                <a:noFill/>
              </a:ln>
              <a:effectLst/>
            </c:spPr>
            <c:txPr>
              <a:bodyPr rot="0" spcFirstLastPara="1" vertOverflow="clip" horzOverflow="clip" vert="horz" wrap="square" lIns="36576" tIns="18288" rIns="36576" bIns="18288" anchor="ctr" anchorCtr="1">
                <a:spAutoFit/>
              </a:bodyPr>
              <a:lstStyle/>
              <a:p>
                <a:pPr>
                  <a:defRPr sz="800" b="0" i="0" u="none" strike="noStrike" kern="1200" baseline="0">
                    <a:solidFill>
                      <a:schemeClr val="dk1">
                        <a:lumMod val="65000"/>
                        <a:lumOff val="35000"/>
                      </a:schemeClr>
                    </a:solidFill>
                    <a:latin typeface="Calibri (Body)"/>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20XX</c:v>
                </c:pt>
                <c:pt idx="1">
                  <c:v>20XX</c:v>
                </c:pt>
                <c:pt idx="2">
                  <c:v>20XX</c:v>
                </c:pt>
                <c:pt idx="3">
                  <c:v>20XX</c:v>
                </c:pt>
                <c:pt idx="4">
                  <c:v>20XX</c:v>
                </c:pt>
              </c:strCache>
            </c:strRef>
          </c:cat>
          <c:val>
            <c:numRef>
              <c:f>Sheet1!$C$2:$C$6</c:f>
              <c:numCache>
                <c:formatCode>0.00%</c:formatCode>
                <c:ptCount val="5"/>
                <c:pt idx="0">
                  <c:v>0.4</c:v>
                </c:pt>
                <c:pt idx="1">
                  <c:v>0.3</c:v>
                </c:pt>
                <c:pt idx="2">
                  <c:v>0.3</c:v>
                </c:pt>
                <c:pt idx="3">
                  <c:v>0.32</c:v>
                </c:pt>
                <c:pt idx="4">
                  <c:v>0.35</c:v>
                </c:pt>
              </c:numCache>
            </c:numRef>
          </c:val>
          <c:smooth val="1"/>
          <c:extLst>
            <c:ext xmlns:c16="http://schemas.microsoft.com/office/drawing/2014/chart" uri="{C3380CC4-5D6E-409C-BE32-E72D297353CC}">
              <c16:uniqueId val="{00000005-9B7A-4712-811B-7ADAAC403848}"/>
            </c:ext>
          </c:extLst>
        </c:ser>
        <c:dLbls>
          <c:showLegendKey val="0"/>
          <c:showVal val="1"/>
          <c:showCatName val="0"/>
          <c:showSerName val="0"/>
          <c:showPercent val="0"/>
          <c:showBubbleSize val="0"/>
        </c:dLbls>
        <c:marker val="1"/>
        <c:smooth val="0"/>
        <c:axId val="348716784"/>
        <c:axId val="348712432"/>
      </c:lineChart>
      <c:catAx>
        <c:axId val="3487108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libri (Body)"/>
                <a:ea typeface="+mn-ea"/>
                <a:cs typeface="+mn-cs"/>
              </a:defRPr>
            </a:pPr>
            <a:endParaRPr lang="en-US"/>
          </a:p>
        </c:txPr>
        <c:crossAx val="348710256"/>
        <c:crosses val="autoZero"/>
        <c:auto val="1"/>
        <c:lblAlgn val="ctr"/>
        <c:lblOffset val="100"/>
        <c:noMultiLvlLbl val="0"/>
      </c:catAx>
      <c:valAx>
        <c:axId val="348710256"/>
        <c:scaling>
          <c:orientation val="minMax"/>
          <c:max val="75000"/>
          <c:min val="0"/>
        </c:scaling>
        <c:delete val="0"/>
        <c:axPos val="l"/>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300" b="0" i="0" u="none" strike="noStrike" kern="1200" baseline="0">
                <a:solidFill>
                  <a:schemeClr val="bg1"/>
                </a:solidFill>
                <a:latin typeface="Calibri (Body)"/>
                <a:ea typeface="+mn-ea"/>
                <a:cs typeface="+mn-cs"/>
              </a:defRPr>
            </a:pPr>
            <a:endParaRPr lang="en-US"/>
          </a:p>
        </c:txPr>
        <c:crossAx val="348710800"/>
        <c:crosses val="autoZero"/>
        <c:crossBetween val="between"/>
      </c:valAx>
      <c:valAx>
        <c:axId val="348712432"/>
        <c:scaling>
          <c:orientation val="minMax"/>
          <c:max val="1.1000000000000001"/>
        </c:scaling>
        <c:delete val="0"/>
        <c:axPos val="r"/>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300" b="0" i="0" u="none" strike="noStrike" kern="1200" baseline="0">
                <a:solidFill>
                  <a:schemeClr val="bg1"/>
                </a:solidFill>
                <a:latin typeface="Calibri (Body)"/>
                <a:ea typeface="+mn-ea"/>
                <a:cs typeface="+mn-cs"/>
              </a:defRPr>
            </a:pPr>
            <a:endParaRPr lang="en-US"/>
          </a:p>
        </c:txPr>
        <c:crossAx val="348716784"/>
        <c:crosses val="max"/>
        <c:crossBetween val="between"/>
      </c:valAx>
      <c:catAx>
        <c:axId val="348716784"/>
        <c:scaling>
          <c:orientation val="minMax"/>
        </c:scaling>
        <c:delete val="1"/>
        <c:axPos val="b"/>
        <c:numFmt formatCode="General" sourceLinked="1"/>
        <c:majorTickMark val="out"/>
        <c:minorTickMark val="none"/>
        <c:tickLblPos val="nextTo"/>
        <c:crossAx val="348712432"/>
        <c:crosses val="autoZero"/>
        <c:auto val="1"/>
        <c:lblAlgn val="ctr"/>
        <c:lblOffset val="100"/>
        <c:noMultiLvlLbl val="0"/>
      </c:catAx>
      <c:spPr>
        <a:noFill/>
        <a:ln>
          <a:noFill/>
        </a:ln>
        <a:effectLst/>
      </c:spPr>
    </c:plotArea>
    <c:legend>
      <c:legendPos val="b"/>
      <c:layout>
        <c:manualLayout>
          <c:xMode val="edge"/>
          <c:yMode val="edge"/>
          <c:x val="7.7755884138862863E-2"/>
          <c:y val="0.88825012732304642"/>
          <c:w val="0.89356373930842015"/>
          <c:h val="0.10414432990853609"/>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Calibri (Body)"/>
              <a:ea typeface="+mn-ea"/>
              <a:cs typeface="+mn-cs"/>
            </a:defRPr>
          </a:pPr>
          <a:endParaRPr lang="en-US"/>
        </a:p>
      </c:txPr>
    </c:legend>
    <c:plotVisOnly val="1"/>
    <c:dispBlanksAs val="gap"/>
    <c:showDLblsOverMax val="0"/>
  </c:chart>
  <c:spPr>
    <a:noFill/>
    <a:ln>
      <a:noFill/>
    </a:ln>
    <a:effectLst/>
  </c:spPr>
  <c:txPr>
    <a:bodyPr/>
    <a:lstStyle/>
    <a:p>
      <a:pPr>
        <a:defRPr sz="800">
          <a:latin typeface="Calibri (Body)"/>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297460160596175E-2"/>
          <c:y val="9.1716219905163987E-2"/>
          <c:w val="0.83881778369970939"/>
          <c:h val="0.57371841627994202"/>
        </c:manualLayout>
      </c:layout>
      <c:barChart>
        <c:barDir val="col"/>
        <c:grouping val="clustered"/>
        <c:varyColors val="0"/>
        <c:ser>
          <c:idx val="0"/>
          <c:order val="0"/>
          <c:tx>
            <c:strRef>
              <c:f>Sheet1!$B$1</c:f>
              <c:strCache>
                <c:ptCount val="1"/>
                <c:pt idx="0">
                  <c:v>Revenue from […] product (k PLN)</c:v>
                </c:pt>
              </c:strCache>
            </c:strRef>
          </c:tx>
          <c:spPr>
            <a:solidFill>
              <a:srgbClr val="1E2B56"/>
            </a:solidFill>
            <a:ln>
              <a:noFill/>
            </a:ln>
            <a:effectLst/>
          </c:spPr>
          <c:invertIfNegative val="0"/>
          <c:dLbls>
            <c:dLbl>
              <c:idx val="0"/>
              <c:layout>
                <c:manualLayout>
                  <c:x val="-1.9622541955687683E-17"/>
                  <c:y val="3.302743943073177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83F-41D9-88E4-4AE66BC4BF69}"/>
                </c:ext>
              </c:extLst>
            </c:dLbl>
            <c:numFmt formatCode="###\ ###"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85000"/>
                        <a:lumOff val="1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20XX</c:v>
                </c:pt>
                <c:pt idx="1">
                  <c:v>20XX</c:v>
                </c:pt>
              </c:strCache>
            </c:strRef>
          </c:cat>
          <c:val>
            <c:numRef>
              <c:f>Sheet1!$B$2:$B$3</c:f>
              <c:numCache>
                <c:formatCode>0.00</c:formatCode>
                <c:ptCount val="2"/>
                <c:pt idx="0">
                  <c:v>1000</c:v>
                </c:pt>
                <c:pt idx="1">
                  <c:v>2700</c:v>
                </c:pt>
              </c:numCache>
            </c:numRef>
          </c:val>
          <c:extLst>
            <c:ext xmlns:c16="http://schemas.microsoft.com/office/drawing/2014/chart" uri="{C3380CC4-5D6E-409C-BE32-E72D297353CC}">
              <c16:uniqueId val="{00000001-B83F-41D9-88E4-4AE66BC4BF69}"/>
            </c:ext>
          </c:extLst>
        </c:ser>
        <c:dLbls>
          <c:showLegendKey val="0"/>
          <c:showVal val="1"/>
          <c:showCatName val="0"/>
          <c:showSerName val="0"/>
          <c:showPercent val="0"/>
          <c:showBubbleSize val="0"/>
        </c:dLbls>
        <c:gapWidth val="500"/>
        <c:overlap val="99"/>
        <c:axId val="348715152"/>
        <c:axId val="348716240"/>
      </c:barChart>
      <c:lineChart>
        <c:grouping val="standard"/>
        <c:varyColors val="0"/>
        <c:ser>
          <c:idx val="1"/>
          <c:order val="1"/>
          <c:tx>
            <c:strRef>
              <c:f>Sheet1!$C$1</c:f>
              <c:strCache>
                <c:ptCount val="1"/>
                <c:pt idx="0">
                  <c:v>Gross margin (%)</c:v>
                </c:pt>
              </c:strCache>
            </c:strRef>
          </c:tx>
          <c:spPr>
            <a:ln w="19050" cap="rnd">
              <a:solidFill>
                <a:srgbClr val="D5FAEE"/>
              </a:solidFill>
              <a:round/>
            </a:ln>
            <a:effectLst/>
          </c:spPr>
          <c:marker>
            <c:symbol val="none"/>
          </c:marker>
          <c:dLbls>
            <c:dLbl>
              <c:idx val="0"/>
              <c:layout>
                <c:manualLayout>
                  <c:x val="2.569141023544164E-2"/>
                  <c:y val="-7.8304189023843743E-2"/>
                </c:manualLayout>
              </c:layout>
              <c:showLegendKey val="0"/>
              <c:showVal val="1"/>
              <c:showCatName val="0"/>
              <c:showSerName val="0"/>
              <c:showPercent val="0"/>
              <c:showBubbleSize val="0"/>
              <c:extLst>
                <c:ext xmlns:c15="http://schemas.microsoft.com/office/drawing/2012/chart" uri="{CE6537A1-D6FC-4f65-9D91-7224C49458BB}">
                  <c15:layout>
                    <c:manualLayout>
                      <c:w val="0.14805112268978246"/>
                      <c:h val="6.8595142892257044E-2"/>
                    </c:manualLayout>
                  </c15:layout>
                </c:ext>
                <c:ext xmlns:c16="http://schemas.microsoft.com/office/drawing/2014/chart" uri="{C3380CC4-5D6E-409C-BE32-E72D297353CC}">
                  <c16:uniqueId val="{00000002-B83F-41D9-88E4-4AE66BC4BF69}"/>
                </c:ext>
              </c:extLst>
            </c:dLbl>
            <c:dLbl>
              <c:idx val="1"/>
              <c:layout>
                <c:manualLayout>
                  <c:x val="4.7849716114862495E-2"/>
                  <c:y val="-9.1812575535540369E-2"/>
                </c:manualLayout>
              </c:layout>
              <c:showLegendKey val="0"/>
              <c:showVal val="1"/>
              <c:showCatName val="0"/>
              <c:showSerName val="0"/>
              <c:showPercent val="0"/>
              <c:showBubbleSize val="0"/>
              <c:extLst>
                <c:ext xmlns:c15="http://schemas.microsoft.com/office/drawing/2012/chart" uri="{CE6537A1-D6FC-4f65-9D91-7224C49458BB}">
                  <c15:layout>
                    <c:manualLayout>
                      <c:w val="0.11554863080911537"/>
                      <c:h val="6.8595142892257044E-2"/>
                    </c:manualLayout>
                  </c15:layout>
                </c:ext>
                <c:ext xmlns:c16="http://schemas.microsoft.com/office/drawing/2014/chart" uri="{C3380CC4-5D6E-409C-BE32-E72D297353CC}">
                  <c16:uniqueId val="{00000003-B83F-41D9-88E4-4AE66BC4BF69}"/>
                </c:ext>
              </c:extLst>
            </c:dLbl>
            <c:spPr>
              <a:solidFill>
                <a:srgbClr val="D5FAEE"/>
              </a:solidFill>
              <a:ln>
                <a:noFill/>
              </a:ln>
              <a:effectLst/>
            </c:spPr>
            <c:txPr>
              <a:bodyPr rot="0" spcFirstLastPara="1" vertOverflow="clip" horzOverflow="clip" vert="horz" wrap="square" lIns="36576" tIns="18288" rIns="36576" bIns="18288" anchor="ctr" anchorCtr="1">
                <a:spAutoFit/>
              </a:bodyPr>
              <a:lstStyle/>
              <a:p>
                <a:pPr>
                  <a:defRPr sz="800" b="0" i="0" u="none" strike="noStrike" kern="1200" baseline="0">
                    <a:solidFill>
                      <a:schemeClr val="dk1">
                        <a:lumMod val="65000"/>
                        <a:lumOff val="3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20XX</c:v>
                </c:pt>
                <c:pt idx="1">
                  <c:v>20XX</c:v>
                </c:pt>
              </c:strCache>
            </c:strRef>
          </c:cat>
          <c:val>
            <c:numRef>
              <c:f>Sheet1!$C$2:$C$3</c:f>
              <c:numCache>
                <c:formatCode>0.00%</c:formatCode>
                <c:ptCount val="2"/>
                <c:pt idx="0">
                  <c:v>0.5</c:v>
                </c:pt>
                <c:pt idx="1">
                  <c:v>0.6</c:v>
                </c:pt>
              </c:numCache>
            </c:numRef>
          </c:val>
          <c:smooth val="1"/>
          <c:extLst>
            <c:ext xmlns:c16="http://schemas.microsoft.com/office/drawing/2014/chart" uri="{C3380CC4-5D6E-409C-BE32-E72D297353CC}">
              <c16:uniqueId val="{00000005-B83F-41D9-88E4-4AE66BC4BF69}"/>
            </c:ext>
          </c:extLst>
        </c:ser>
        <c:dLbls>
          <c:showLegendKey val="0"/>
          <c:showVal val="1"/>
          <c:showCatName val="0"/>
          <c:showSerName val="0"/>
          <c:showPercent val="0"/>
          <c:showBubbleSize val="0"/>
        </c:dLbls>
        <c:marker val="1"/>
        <c:smooth val="0"/>
        <c:axId val="348723856"/>
        <c:axId val="348714064"/>
      </c:lineChart>
      <c:catAx>
        <c:axId val="3487151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j-lt"/>
                <a:ea typeface="+mn-ea"/>
                <a:cs typeface="+mn-cs"/>
              </a:defRPr>
            </a:pPr>
            <a:endParaRPr lang="en-US"/>
          </a:p>
        </c:txPr>
        <c:crossAx val="348716240"/>
        <c:crosses val="autoZero"/>
        <c:auto val="1"/>
        <c:lblAlgn val="ctr"/>
        <c:lblOffset val="100"/>
        <c:noMultiLvlLbl val="0"/>
      </c:catAx>
      <c:valAx>
        <c:axId val="348716240"/>
        <c:scaling>
          <c:orientation val="minMax"/>
          <c:max val="3000"/>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00" b="0" i="0" u="none" strike="noStrike" kern="1200" baseline="0">
                <a:solidFill>
                  <a:schemeClr val="bg1"/>
                </a:solidFill>
                <a:latin typeface="+mn-lt"/>
                <a:ea typeface="+mn-ea"/>
                <a:cs typeface="+mn-cs"/>
              </a:defRPr>
            </a:pPr>
            <a:endParaRPr lang="en-US"/>
          </a:p>
        </c:txPr>
        <c:crossAx val="348715152"/>
        <c:crosses val="autoZero"/>
        <c:crossBetween val="between"/>
      </c:valAx>
      <c:valAx>
        <c:axId val="348714064"/>
        <c:scaling>
          <c:orientation val="minMax"/>
          <c:max val="5"/>
          <c:min val="0"/>
        </c:scaling>
        <c:delete val="0"/>
        <c:axPos val="r"/>
        <c:numFmt formatCode="0.00%" sourceLinked="1"/>
        <c:majorTickMark val="out"/>
        <c:minorTickMark val="none"/>
        <c:tickLblPos val="nextTo"/>
        <c:spPr>
          <a:noFill/>
          <a:ln>
            <a:noFill/>
          </a:ln>
          <a:effectLst/>
        </c:spPr>
        <c:txPr>
          <a:bodyPr rot="-60000000" spcFirstLastPara="1" vertOverflow="ellipsis" vert="horz" wrap="square" anchor="ctr" anchorCtr="1"/>
          <a:lstStyle/>
          <a:p>
            <a:pPr>
              <a:defRPr sz="200" b="0" i="0" u="none" strike="noStrike" kern="1200" baseline="0">
                <a:solidFill>
                  <a:schemeClr val="bg1"/>
                </a:solidFill>
                <a:latin typeface="+mn-lt"/>
                <a:ea typeface="+mn-ea"/>
                <a:cs typeface="+mn-cs"/>
              </a:defRPr>
            </a:pPr>
            <a:endParaRPr lang="en-US"/>
          </a:p>
        </c:txPr>
        <c:crossAx val="348723856"/>
        <c:crosses val="max"/>
        <c:crossBetween val="between"/>
        <c:majorUnit val="0.1"/>
      </c:valAx>
      <c:catAx>
        <c:axId val="348723856"/>
        <c:scaling>
          <c:orientation val="minMax"/>
        </c:scaling>
        <c:delete val="1"/>
        <c:axPos val="b"/>
        <c:numFmt formatCode="General" sourceLinked="1"/>
        <c:majorTickMark val="out"/>
        <c:minorTickMark val="none"/>
        <c:tickLblPos val="nextTo"/>
        <c:crossAx val="348714064"/>
        <c:crosses val="autoZero"/>
        <c:auto val="1"/>
        <c:lblAlgn val="ctr"/>
        <c:lblOffset val="100"/>
        <c:noMultiLvlLbl val="0"/>
      </c:catAx>
      <c:spPr>
        <a:noFill/>
        <a:ln>
          <a:noFill/>
        </a:ln>
        <a:effectLst/>
      </c:spPr>
    </c:plotArea>
    <c:legend>
      <c:legendPos val="b"/>
      <c:layout>
        <c:manualLayout>
          <c:xMode val="edge"/>
          <c:yMode val="edge"/>
          <c:x val="5.6876777198618354E-2"/>
          <c:y val="0.80474106762623665"/>
          <c:w val="0.89948710434618651"/>
          <c:h val="0.14729721206763988"/>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mj-lt"/>
              <a:ea typeface="+mn-ea"/>
              <a:cs typeface="+mn-cs"/>
            </a:defRPr>
          </a:pPr>
          <a:endParaRPr lang="en-US"/>
        </a:p>
      </c:txPr>
    </c:legend>
    <c:plotVisOnly val="1"/>
    <c:dispBlanksAs val="gap"/>
    <c:showDLblsOverMax val="0"/>
  </c:chart>
  <c:spPr>
    <a:noFill/>
    <a:ln>
      <a:noFill/>
    </a:ln>
    <a:effectLst/>
  </c:spPr>
  <c:txPr>
    <a:bodyPr/>
    <a:lstStyle/>
    <a:p>
      <a:pPr>
        <a:defRPr sz="800"/>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17945902162823"/>
          <c:y val="9.1716219905163987E-2"/>
          <c:w val="0.79479551702921403"/>
          <c:h val="0.57983283094028626"/>
        </c:manualLayout>
      </c:layout>
      <c:barChart>
        <c:barDir val="col"/>
        <c:grouping val="clustered"/>
        <c:varyColors val="0"/>
        <c:ser>
          <c:idx val="0"/>
          <c:order val="0"/>
          <c:tx>
            <c:strRef>
              <c:f>Sheet1!$B$1</c:f>
              <c:strCache>
                <c:ptCount val="1"/>
                <c:pt idx="0">
                  <c:v>Revenue from […] product (k PLN)</c:v>
                </c:pt>
              </c:strCache>
            </c:strRef>
          </c:tx>
          <c:spPr>
            <a:solidFill>
              <a:srgbClr val="1E2B56"/>
            </a:solidFill>
            <a:ln>
              <a:noFill/>
            </a:ln>
            <a:effectLst/>
          </c:spPr>
          <c:invertIfNegative val="0"/>
          <c:dLbls>
            <c:dLbl>
              <c:idx val="0"/>
              <c:layout>
                <c:manualLayout>
                  <c:x val="-1.781788438578108E-2"/>
                  <c:y val="-4.613018522502628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70B-416B-A094-A945035E4E7C}"/>
                </c:ext>
              </c:extLst>
            </c:dLbl>
            <c:numFmt formatCode="###\ ###"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85000"/>
                        <a:lumOff val="1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2">
                          <a:lumMod val="35000"/>
                          <a:lumOff val="65000"/>
                        </a:schemeClr>
                      </a:solidFill>
                    </a:ln>
                    <a:effectLst/>
                  </c:spPr>
                </c15:leaderLines>
              </c:ext>
            </c:extLst>
          </c:dLbls>
          <c:cat>
            <c:strRef>
              <c:f>Sheet1!$A$2:$A$4</c:f>
              <c:strCache>
                <c:ptCount val="3"/>
                <c:pt idx="0">
                  <c:v>20XX</c:v>
                </c:pt>
                <c:pt idx="1">
                  <c:v>20XX</c:v>
                </c:pt>
                <c:pt idx="2">
                  <c:v>20XX</c:v>
                </c:pt>
              </c:strCache>
            </c:strRef>
          </c:cat>
          <c:val>
            <c:numRef>
              <c:f>Sheet1!$B$2:$B$4</c:f>
              <c:numCache>
                <c:formatCode>0.00</c:formatCode>
                <c:ptCount val="3"/>
                <c:pt idx="0">
                  <c:v>35</c:v>
                </c:pt>
                <c:pt idx="1">
                  <c:v>250</c:v>
                </c:pt>
                <c:pt idx="2">
                  <c:v>400</c:v>
                </c:pt>
              </c:numCache>
            </c:numRef>
          </c:val>
          <c:extLst>
            <c:ext xmlns:c16="http://schemas.microsoft.com/office/drawing/2014/chart" uri="{C3380CC4-5D6E-409C-BE32-E72D297353CC}">
              <c16:uniqueId val="{00000001-670B-416B-A094-A945035E4E7C}"/>
            </c:ext>
          </c:extLst>
        </c:ser>
        <c:dLbls>
          <c:showLegendKey val="0"/>
          <c:showVal val="1"/>
          <c:showCatName val="0"/>
          <c:showSerName val="0"/>
          <c:showPercent val="0"/>
          <c:showBubbleSize val="0"/>
        </c:dLbls>
        <c:gapWidth val="341"/>
        <c:axId val="348714608"/>
        <c:axId val="348708624"/>
      </c:barChart>
      <c:lineChart>
        <c:grouping val="standard"/>
        <c:varyColors val="0"/>
        <c:ser>
          <c:idx val="1"/>
          <c:order val="1"/>
          <c:tx>
            <c:strRef>
              <c:f>Sheet1!$C$1</c:f>
              <c:strCache>
                <c:ptCount val="1"/>
                <c:pt idx="0">
                  <c:v>Gross margin (%)</c:v>
                </c:pt>
              </c:strCache>
            </c:strRef>
          </c:tx>
          <c:spPr>
            <a:ln w="19050" cap="rnd">
              <a:solidFill>
                <a:srgbClr val="D5FAEE"/>
              </a:solidFill>
              <a:round/>
            </a:ln>
            <a:effectLst/>
          </c:spPr>
          <c:marker>
            <c:symbol val="none"/>
          </c:marker>
          <c:dLbls>
            <c:dLbl>
              <c:idx val="0"/>
              <c:layout>
                <c:manualLayout>
                  <c:x val="1.2629372571962507E-2"/>
                  <c:y val="-8.0186036882634575E-3"/>
                </c:manualLayout>
              </c:layout>
              <c:showLegendKey val="0"/>
              <c:showVal val="1"/>
              <c:showCatName val="0"/>
              <c:showSerName val="0"/>
              <c:showPercent val="0"/>
              <c:showBubbleSize val="0"/>
              <c:extLst>
                <c:ext xmlns:c15="http://schemas.microsoft.com/office/drawing/2012/chart" uri="{CE6537A1-D6FC-4f65-9D91-7224C49458BB}">
                  <c15:layout>
                    <c:manualLayout>
                      <c:w val="0.11108090021002656"/>
                      <c:h val="7.3067071512366605E-2"/>
                    </c:manualLayout>
                  </c15:layout>
                </c:ext>
                <c:ext xmlns:c16="http://schemas.microsoft.com/office/drawing/2014/chart" uri="{C3380CC4-5D6E-409C-BE32-E72D297353CC}">
                  <c16:uniqueId val="{00000002-670B-416B-A094-A945035E4E7C}"/>
                </c:ext>
              </c:extLst>
            </c:dLbl>
            <c:dLbl>
              <c:idx val="1"/>
              <c:layout>
                <c:manualLayout>
                  <c:x val="-1.2310614829250017E-2"/>
                  <c:y val="-6.5596978270664852E-2"/>
                </c:manualLayout>
              </c:layout>
              <c:showLegendKey val="0"/>
              <c:showVal val="1"/>
              <c:showCatName val="0"/>
              <c:showSerName val="0"/>
              <c:showPercent val="0"/>
              <c:showBubbleSize val="0"/>
              <c:extLst>
                <c:ext xmlns:c15="http://schemas.microsoft.com/office/drawing/2012/chart" uri="{CE6537A1-D6FC-4f65-9D91-7224C49458BB}">
                  <c15:layout>
                    <c:manualLayout>
                      <c:w val="0.11108090021002656"/>
                      <c:h val="7.3067071512366605E-2"/>
                    </c:manualLayout>
                  </c15:layout>
                </c:ext>
                <c:ext xmlns:c16="http://schemas.microsoft.com/office/drawing/2014/chart" uri="{C3380CC4-5D6E-409C-BE32-E72D297353CC}">
                  <c16:uniqueId val="{00000003-670B-416B-A094-A945035E4E7C}"/>
                </c:ext>
              </c:extLst>
            </c:dLbl>
            <c:dLbl>
              <c:idx val="2"/>
              <c:layout>
                <c:manualLayout>
                  <c:x val="-3.5635768771562094E-3"/>
                  <c:y val="-7.8730276964793844E-2"/>
                </c:manualLayout>
              </c:layout>
              <c:showLegendKey val="0"/>
              <c:showVal val="1"/>
              <c:showCatName val="0"/>
              <c:showSerName val="0"/>
              <c:showPercent val="0"/>
              <c:showBubbleSize val="0"/>
              <c:extLst>
                <c:ext xmlns:c15="http://schemas.microsoft.com/office/drawing/2012/chart" uri="{CE6537A1-D6FC-4f65-9D91-7224C49458BB}">
                  <c15:layout>
                    <c:manualLayout>
                      <c:w val="0.11108090021002656"/>
                      <c:h val="7.3067071512366605E-2"/>
                    </c:manualLayout>
                  </c15:layout>
                </c:ext>
                <c:ext xmlns:c16="http://schemas.microsoft.com/office/drawing/2014/chart" uri="{C3380CC4-5D6E-409C-BE32-E72D297353CC}">
                  <c16:uniqueId val="{00000005-670B-416B-A094-A945035E4E7C}"/>
                </c:ext>
              </c:extLst>
            </c:dLbl>
            <c:spPr>
              <a:solidFill>
                <a:srgbClr val="D5FAEE"/>
              </a:solidFill>
              <a:ln>
                <a:noFill/>
              </a:ln>
              <a:effectLst/>
            </c:spPr>
            <c:txPr>
              <a:bodyPr rot="0" spcFirstLastPara="1" vertOverflow="clip" horzOverflow="clip" vert="horz" wrap="square" lIns="36576" tIns="18288" rIns="36576" bIns="18288" anchor="ctr" anchorCtr="1">
                <a:spAutoFit/>
              </a:bodyPr>
              <a:lstStyle/>
              <a:p>
                <a:pPr>
                  <a:defRPr sz="800" b="0" i="0" u="none" strike="noStrike" kern="1200" baseline="0">
                    <a:solidFill>
                      <a:schemeClr val="dk2">
                        <a:lumMod val="7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a:solidFill>
                        <a:schemeClr val="tx2">
                          <a:lumMod val="35000"/>
                          <a:lumOff val="65000"/>
                        </a:schemeClr>
                      </a:solidFill>
                    </a:ln>
                    <a:effectLst/>
                  </c:spPr>
                </c15:leaderLines>
              </c:ext>
            </c:extLst>
          </c:dLbls>
          <c:cat>
            <c:strRef>
              <c:f>Sheet1!$A$2:$A$4</c:f>
              <c:strCache>
                <c:ptCount val="3"/>
                <c:pt idx="0">
                  <c:v>20XX</c:v>
                </c:pt>
                <c:pt idx="1">
                  <c:v>20XX</c:v>
                </c:pt>
                <c:pt idx="2">
                  <c:v>20XX</c:v>
                </c:pt>
              </c:strCache>
            </c:strRef>
          </c:cat>
          <c:val>
            <c:numRef>
              <c:f>Sheet1!$C$2:$C$4</c:f>
              <c:numCache>
                <c:formatCode>0.00%</c:formatCode>
                <c:ptCount val="3"/>
                <c:pt idx="0">
                  <c:v>0.3</c:v>
                </c:pt>
                <c:pt idx="1">
                  <c:v>0.6</c:v>
                </c:pt>
                <c:pt idx="2">
                  <c:v>0.9</c:v>
                </c:pt>
              </c:numCache>
            </c:numRef>
          </c:val>
          <c:smooth val="1"/>
          <c:extLst>
            <c:ext xmlns:c16="http://schemas.microsoft.com/office/drawing/2014/chart" uri="{C3380CC4-5D6E-409C-BE32-E72D297353CC}">
              <c16:uniqueId val="{00000004-670B-416B-A094-A945035E4E7C}"/>
            </c:ext>
          </c:extLst>
        </c:ser>
        <c:dLbls>
          <c:showLegendKey val="0"/>
          <c:showVal val="1"/>
          <c:showCatName val="0"/>
          <c:showSerName val="0"/>
          <c:showPercent val="0"/>
          <c:showBubbleSize val="0"/>
        </c:dLbls>
        <c:marker val="1"/>
        <c:smooth val="0"/>
        <c:axId val="348709712"/>
        <c:axId val="348715696"/>
      </c:lineChart>
      <c:catAx>
        <c:axId val="348714608"/>
        <c:scaling>
          <c:orientation val="minMax"/>
        </c:scaling>
        <c:delete val="0"/>
        <c:axPos val="b"/>
        <c:numFmt formatCode="General" sourceLinked="1"/>
        <c:majorTickMark val="none"/>
        <c:minorTickMark val="none"/>
        <c:tickLblPos val="nextTo"/>
        <c:spPr>
          <a:noFill/>
          <a:ln w="9525" cap="flat" cmpd="sng" algn="ctr">
            <a:solidFill>
              <a:schemeClr val="tx2">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2"/>
                </a:solidFill>
                <a:latin typeface="+mn-lt"/>
                <a:ea typeface="+mn-ea"/>
                <a:cs typeface="+mn-cs"/>
              </a:defRPr>
            </a:pPr>
            <a:endParaRPr lang="en-US"/>
          </a:p>
        </c:txPr>
        <c:crossAx val="348708624"/>
        <c:crosses val="autoZero"/>
        <c:auto val="1"/>
        <c:lblAlgn val="ctr"/>
        <c:lblOffset val="100"/>
        <c:noMultiLvlLbl val="0"/>
      </c:catAx>
      <c:valAx>
        <c:axId val="348708624"/>
        <c:scaling>
          <c:orientation val="minMax"/>
          <c:max val="450"/>
          <c:min val="0"/>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348714608"/>
        <c:crosses val="autoZero"/>
        <c:crossBetween val="between"/>
      </c:valAx>
      <c:valAx>
        <c:axId val="348715696"/>
        <c:scaling>
          <c:orientation val="minMax"/>
          <c:max val="2"/>
          <c:min val="0"/>
        </c:scaling>
        <c:delete val="0"/>
        <c:axPos val="r"/>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00" b="0" i="0" u="none" strike="noStrike" kern="1200" baseline="0">
                <a:solidFill>
                  <a:schemeClr val="bg1"/>
                </a:solidFill>
                <a:latin typeface="+mn-lt"/>
                <a:ea typeface="+mn-ea"/>
                <a:cs typeface="+mn-cs"/>
              </a:defRPr>
            </a:pPr>
            <a:endParaRPr lang="en-US"/>
          </a:p>
        </c:txPr>
        <c:crossAx val="348709712"/>
        <c:crosses val="max"/>
        <c:crossBetween val="between"/>
        <c:majorUnit val="0.1"/>
      </c:valAx>
      <c:catAx>
        <c:axId val="348709712"/>
        <c:scaling>
          <c:orientation val="minMax"/>
        </c:scaling>
        <c:delete val="1"/>
        <c:axPos val="b"/>
        <c:numFmt formatCode="General" sourceLinked="1"/>
        <c:majorTickMark val="none"/>
        <c:minorTickMark val="none"/>
        <c:tickLblPos val="nextTo"/>
        <c:crossAx val="348715696"/>
        <c:crosses val="autoZero"/>
        <c:auto val="1"/>
        <c:lblAlgn val="ctr"/>
        <c:lblOffset val="100"/>
        <c:noMultiLvlLbl val="0"/>
      </c:catAx>
      <c:spPr>
        <a:noFill/>
        <a:ln>
          <a:noFill/>
        </a:ln>
        <a:effectLst/>
      </c:spPr>
    </c:plotArea>
    <c:legend>
      <c:legendPos val="b"/>
      <c:layout>
        <c:manualLayout>
          <c:xMode val="edge"/>
          <c:yMode val="edge"/>
          <c:x val="0.17265076286829131"/>
          <c:y val="0.80637285700598782"/>
          <c:w val="0.81295731208673117"/>
          <c:h val="0.14471182571125807"/>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3011953367273082E-2"/>
          <c:y val="1.9547269086821237E-2"/>
          <c:w val="0.95397609326545385"/>
          <c:h val="0.84564814492376061"/>
        </c:manualLayout>
      </c:layout>
      <c:barChart>
        <c:barDir val="col"/>
        <c:grouping val="stacked"/>
        <c:varyColors val="0"/>
        <c:ser>
          <c:idx val="0"/>
          <c:order val="0"/>
          <c:tx>
            <c:strRef>
              <c:f>Sheet1!$B$1</c:f>
              <c:strCache>
                <c:ptCount val="1"/>
                <c:pt idx="0">
                  <c:v>Country 1</c:v>
                </c:pt>
              </c:strCache>
            </c:strRef>
          </c:tx>
          <c:spPr>
            <a:solidFill>
              <a:srgbClr val="1E2B56"/>
            </a:solidFill>
            <a:ln>
              <a:noFill/>
            </a:ln>
            <a:effectLst/>
          </c:spPr>
          <c:invertIfNegative val="0"/>
          <c:dLbls>
            <c:dLbl>
              <c:idx val="0"/>
              <c:layout>
                <c:manualLayout>
                  <c:x val="-4.1839915213223687E-3"/>
                  <c:y val="3.0021660509862353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08B-482A-95B5-7126FFAFE9D3}"/>
                </c:ext>
              </c:extLst>
            </c:dLbl>
            <c:numFmt formatCode="#\ ##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20XX</c:v>
                </c:pt>
                <c:pt idx="1">
                  <c:v>20XX</c:v>
                </c:pt>
                <c:pt idx="2">
                  <c:v>20XX</c:v>
                </c:pt>
                <c:pt idx="3">
                  <c:v>20XX</c:v>
                </c:pt>
                <c:pt idx="4">
                  <c:v>20XX</c:v>
                </c:pt>
              </c:strCache>
            </c:strRef>
          </c:cat>
          <c:val>
            <c:numRef>
              <c:f>Sheet1!$B$2:$B$6</c:f>
              <c:numCache>
                <c:formatCode>General</c:formatCode>
                <c:ptCount val="5"/>
                <c:pt idx="0">
                  <c:v>12000</c:v>
                </c:pt>
                <c:pt idx="1">
                  <c:v>14000</c:v>
                </c:pt>
                <c:pt idx="2">
                  <c:v>19000</c:v>
                </c:pt>
                <c:pt idx="3">
                  <c:v>25000</c:v>
                </c:pt>
                <c:pt idx="4">
                  <c:v>30000</c:v>
                </c:pt>
              </c:numCache>
            </c:numRef>
          </c:val>
          <c:extLst>
            <c:ext xmlns:c16="http://schemas.microsoft.com/office/drawing/2014/chart" uri="{C3380CC4-5D6E-409C-BE32-E72D297353CC}">
              <c16:uniqueId val="{00000000-7831-411C-A7BA-13C37E0665D7}"/>
            </c:ext>
          </c:extLst>
        </c:ser>
        <c:ser>
          <c:idx val="1"/>
          <c:order val="1"/>
          <c:tx>
            <c:strRef>
              <c:f>Sheet1!$C$1</c:f>
              <c:strCache>
                <c:ptCount val="1"/>
                <c:pt idx="0">
                  <c:v>Country 2</c:v>
                </c:pt>
              </c:strCache>
            </c:strRef>
          </c:tx>
          <c:spPr>
            <a:solidFill>
              <a:srgbClr val="687FCA"/>
            </a:solidFill>
            <a:ln>
              <a:noFill/>
            </a:ln>
            <a:effectLst/>
          </c:spPr>
          <c:invertIfNegative val="0"/>
          <c:dLbls>
            <c:dLbl>
              <c:idx val="0"/>
              <c:layout>
                <c:manualLayout>
                  <c:x val="8.7272226772837747E-2"/>
                  <c:y val="-1.801299630591741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08B-482A-95B5-7126FFAFE9D3}"/>
                </c:ext>
              </c:extLst>
            </c:dLbl>
            <c:numFmt formatCode="#\ ##0" sourceLinked="0"/>
            <c:spPr>
              <a:solidFill>
                <a:srgbClr val="687FCA"/>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20XX</c:v>
                </c:pt>
                <c:pt idx="1">
                  <c:v>20XX</c:v>
                </c:pt>
                <c:pt idx="2">
                  <c:v>20XX</c:v>
                </c:pt>
                <c:pt idx="3">
                  <c:v>20XX</c:v>
                </c:pt>
                <c:pt idx="4">
                  <c:v>20XX</c:v>
                </c:pt>
              </c:strCache>
            </c:strRef>
          </c:cat>
          <c:val>
            <c:numRef>
              <c:f>Sheet1!$C$2:$C$6</c:f>
              <c:numCache>
                <c:formatCode>General</c:formatCode>
                <c:ptCount val="5"/>
                <c:pt idx="0">
                  <c:v>1000</c:v>
                </c:pt>
                <c:pt idx="1">
                  <c:v>13000</c:v>
                </c:pt>
                <c:pt idx="2">
                  <c:v>25000</c:v>
                </c:pt>
                <c:pt idx="3">
                  <c:v>30000</c:v>
                </c:pt>
                <c:pt idx="4">
                  <c:v>35000</c:v>
                </c:pt>
              </c:numCache>
            </c:numRef>
          </c:val>
          <c:extLst>
            <c:ext xmlns:c16="http://schemas.microsoft.com/office/drawing/2014/chart" uri="{C3380CC4-5D6E-409C-BE32-E72D297353CC}">
              <c16:uniqueId val="{00000001-7831-411C-A7BA-13C37E0665D7}"/>
            </c:ext>
          </c:extLst>
        </c:ser>
        <c:ser>
          <c:idx val="2"/>
          <c:order val="2"/>
          <c:tx>
            <c:strRef>
              <c:f>Sheet1!$D$1</c:f>
              <c:strCache>
                <c:ptCount val="1"/>
                <c:pt idx="0">
                  <c:v>Country 3</c:v>
                </c:pt>
              </c:strCache>
            </c:strRef>
          </c:tx>
          <c:spPr>
            <a:solidFill>
              <a:srgbClr val="7FB7DF"/>
            </a:solidFill>
            <a:ln>
              <a:noFill/>
            </a:ln>
            <a:effectLst/>
          </c:spPr>
          <c:invertIfNegative val="0"/>
          <c:dLbls>
            <c:dLbl>
              <c:idx val="0"/>
              <c:layout>
                <c:manualLayout>
                  <c:x val="-8.7863821947769954E-2"/>
                  <c:y val="1.501083025493117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08B-482A-95B5-7126FFAFE9D3}"/>
                </c:ext>
              </c:extLst>
            </c:dLbl>
            <c:numFmt formatCode="#\ ##0" sourceLinked="0"/>
            <c:spPr>
              <a:solidFill>
                <a:srgbClr val="7FB7DF"/>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20XX</c:v>
                </c:pt>
                <c:pt idx="1">
                  <c:v>20XX</c:v>
                </c:pt>
                <c:pt idx="2">
                  <c:v>20XX</c:v>
                </c:pt>
                <c:pt idx="3">
                  <c:v>20XX</c:v>
                </c:pt>
                <c:pt idx="4">
                  <c:v>20XX</c:v>
                </c:pt>
              </c:strCache>
            </c:strRef>
          </c:cat>
          <c:val>
            <c:numRef>
              <c:f>Sheet1!$D$2:$D$6</c:f>
              <c:numCache>
                <c:formatCode>General</c:formatCode>
                <c:ptCount val="5"/>
                <c:pt idx="0">
                  <c:v>3000</c:v>
                </c:pt>
                <c:pt idx="1">
                  <c:v>4000</c:v>
                </c:pt>
                <c:pt idx="2">
                  <c:v>5000</c:v>
                </c:pt>
                <c:pt idx="3">
                  <c:v>7000</c:v>
                </c:pt>
                <c:pt idx="4">
                  <c:v>10000</c:v>
                </c:pt>
              </c:numCache>
            </c:numRef>
          </c:val>
          <c:extLst>
            <c:ext xmlns:c16="http://schemas.microsoft.com/office/drawing/2014/chart" uri="{C3380CC4-5D6E-409C-BE32-E72D297353CC}">
              <c16:uniqueId val="{00000002-7831-411C-A7BA-13C37E0665D7}"/>
            </c:ext>
          </c:extLst>
        </c:ser>
        <c:ser>
          <c:idx val="3"/>
          <c:order val="3"/>
          <c:tx>
            <c:strRef>
              <c:f>Sheet1!$E$1</c:f>
              <c:strCache>
                <c:ptCount val="1"/>
                <c:pt idx="0">
                  <c:v>Country 4</c:v>
                </c:pt>
              </c:strCache>
            </c:strRef>
          </c:tx>
          <c:spPr>
            <a:solidFill>
              <a:srgbClr val="93D3FF"/>
            </a:solidFill>
            <a:ln>
              <a:noFill/>
            </a:ln>
            <a:effectLst/>
          </c:spPr>
          <c:invertIfNegative val="0"/>
          <c:dLbls>
            <c:dLbl>
              <c:idx val="0"/>
              <c:layout>
                <c:manualLayout>
                  <c:x val="-8.5771826187108755E-2"/>
                  <c:y val="-2.101516235690375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7831-411C-A7BA-13C37E0665D7}"/>
                </c:ext>
              </c:extLst>
            </c:dLbl>
            <c:dLbl>
              <c:idx val="1"/>
              <c:layout>
                <c:manualLayout>
                  <c:x val="-7.7403843144463996E-2"/>
                  <c:y val="-1.815506731352707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7831-411C-A7BA-13C37E0665D7}"/>
                </c:ext>
              </c:extLst>
            </c:dLbl>
            <c:dLbl>
              <c:idx val="2"/>
              <c:layout>
                <c:manualLayout>
                  <c:x val="-8.367983042644761E-2"/>
                  <c:y val="-3.870453934598639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7831-411C-A7BA-13C37E0665D7}"/>
                </c:ext>
              </c:extLst>
            </c:dLbl>
            <c:dLbl>
              <c:idx val="3"/>
              <c:layout>
                <c:manualLayout>
                  <c:x val="-8.1587834665786382E-2"/>
                  <c:y val="-4.282436217563902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7831-411C-A7BA-13C37E0665D7}"/>
                </c:ext>
              </c:extLst>
            </c:dLbl>
            <c:dLbl>
              <c:idx val="4"/>
              <c:layout>
                <c:manualLayout>
                  <c:x val="-8.9955817708431141E-2"/>
                  <c:y val="-4.980428004866819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203-419D-B7FC-950FF63FF977}"/>
                </c:ext>
              </c:extLst>
            </c:dLbl>
            <c:numFmt formatCode="#,##0" sourceLinked="0"/>
            <c:spPr>
              <a:solidFill>
                <a:srgbClr val="93D3FF"/>
              </a:solidFill>
              <a:ln>
                <a:noFill/>
              </a:ln>
              <a:effectLst/>
            </c:spPr>
            <c:txPr>
              <a:bodyPr rot="0" spcFirstLastPara="1" vertOverflow="overflow" horzOverflow="overflow" vert="horz" wrap="square" lIns="36576" tIns="18288" rIns="36576" bIns="18288" anchor="ctr" anchorCtr="1">
                <a:spAutoFit/>
              </a:bodyPr>
              <a:lstStyle/>
              <a:p>
                <a:pPr>
                  <a:defRPr sz="800" b="0" i="0" u="none" strike="noStrike" kern="1200" baseline="0">
                    <a:solidFill>
                      <a:schemeClr val="tx1">
                        <a:lumMod val="85000"/>
                        <a:lumOff val="1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20XX</c:v>
                </c:pt>
                <c:pt idx="1">
                  <c:v>20XX</c:v>
                </c:pt>
                <c:pt idx="2">
                  <c:v>20XX</c:v>
                </c:pt>
                <c:pt idx="3">
                  <c:v>20XX</c:v>
                </c:pt>
                <c:pt idx="4">
                  <c:v>20XX</c:v>
                </c:pt>
              </c:strCache>
            </c:strRef>
          </c:cat>
          <c:val>
            <c:numRef>
              <c:f>Sheet1!$E$2:$E$6</c:f>
              <c:numCache>
                <c:formatCode>General</c:formatCode>
                <c:ptCount val="5"/>
                <c:pt idx="0">
                  <c:v>6000</c:v>
                </c:pt>
                <c:pt idx="1">
                  <c:v>5000</c:v>
                </c:pt>
                <c:pt idx="2">
                  <c:v>6000</c:v>
                </c:pt>
                <c:pt idx="3">
                  <c:v>7000</c:v>
                </c:pt>
                <c:pt idx="4">
                  <c:v>1000</c:v>
                </c:pt>
              </c:numCache>
            </c:numRef>
          </c:val>
          <c:extLst>
            <c:ext xmlns:c16="http://schemas.microsoft.com/office/drawing/2014/chart" uri="{C3380CC4-5D6E-409C-BE32-E72D297353CC}">
              <c16:uniqueId val="{00000003-7831-411C-A7BA-13C37E0665D7}"/>
            </c:ext>
          </c:extLst>
        </c:ser>
        <c:ser>
          <c:idx val="4"/>
          <c:order val="4"/>
          <c:tx>
            <c:strRef>
              <c:f>Sheet1!$F$1</c:f>
              <c:strCache>
                <c:ptCount val="1"/>
                <c:pt idx="0">
                  <c:v>Country 5</c:v>
                </c:pt>
              </c:strCache>
            </c:strRef>
          </c:tx>
          <c:spPr>
            <a:solidFill>
              <a:schemeClr val="tx1"/>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5-923F-41DD-885B-4336D8AD0C13}"/>
                </c:ext>
              </c:extLst>
            </c:dLbl>
            <c:dLbl>
              <c:idx val="1"/>
              <c:delete val="1"/>
              <c:extLst>
                <c:ext xmlns:c15="http://schemas.microsoft.com/office/drawing/2012/chart" uri="{CE6537A1-D6FC-4f65-9D91-7224C49458BB}"/>
                <c:ext xmlns:c16="http://schemas.microsoft.com/office/drawing/2014/chart" uri="{C3380CC4-5D6E-409C-BE32-E72D297353CC}">
                  <c16:uniqueId val="{00000004-923F-41DD-885B-4336D8AD0C13}"/>
                </c:ext>
              </c:extLst>
            </c:dLbl>
            <c:dLbl>
              <c:idx val="2"/>
              <c:delete val="1"/>
              <c:extLst>
                <c:ext xmlns:c15="http://schemas.microsoft.com/office/drawing/2012/chart" uri="{CE6537A1-D6FC-4f65-9D91-7224C49458BB}"/>
                <c:ext xmlns:c16="http://schemas.microsoft.com/office/drawing/2014/chart" uri="{C3380CC4-5D6E-409C-BE32-E72D297353CC}">
                  <c16:uniqueId val="{00000003-923F-41DD-885B-4336D8AD0C13}"/>
                </c:ext>
              </c:extLst>
            </c:dLbl>
            <c:dLbl>
              <c:idx val="3"/>
              <c:delete val="1"/>
              <c:extLst>
                <c:ext xmlns:c15="http://schemas.microsoft.com/office/drawing/2012/chart" uri="{CE6537A1-D6FC-4f65-9D91-7224C49458BB}"/>
                <c:ext xmlns:c16="http://schemas.microsoft.com/office/drawing/2014/chart" uri="{C3380CC4-5D6E-409C-BE32-E72D297353CC}">
                  <c16:uniqueId val="{00000002-923F-41DD-885B-4336D8AD0C13}"/>
                </c:ext>
              </c:extLst>
            </c:dLbl>
            <c:dLbl>
              <c:idx val="4"/>
              <c:layout>
                <c:manualLayout>
                  <c:x val="8.0252320879742184E-2"/>
                  <c:y val="7.5054151274655829E-3"/>
                </c:manualLayout>
              </c:layout>
              <c:numFmt formatCode="#,##0" sourceLinked="0"/>
              <c:spPr>
                <a:solidFill>
                  <a:schemeClr val="tx1"/>
                </a:solidFill>
                <a:ln w="9525" cap="flat" cmpd="sng" algn="ctr">
                  <a:noFill/>
                  <a:prstDash val="solid"/>
                  <a:round/>
                  <a:headEnd type="none" w="med" len="med"/>
                  <a:tailEnd type="none" w="med" len="med"/>
                  <a:extLst>
                    <a:ext uri="{C807C97D-BFC1-408E-A445-0C87EB9F89A2}">
                      <ask:lineSketchStyleProps xmlns:ask="http://schemas.microsoft.com/office/drawing/2018/sketchyshapes" sd="0">
                        <a:custGeom>
                          <a:avLst/>
                          <a:gdLst/>
                          <a:ahLst/>
                          <a:cxnLst/>
                          <a:rect l="0" t="0" r="0" b="0"/>
                          <a:pathLst/>
                        </a:custGeom>
                        <ask:type/>
                      </ask:lineSketchStyleProps>
                    </a:ext>
                  </a:extLst>
                </a:ln>
                <a:effectLst/>
              </c:spPr>
              <c:txPr>
                <a:bodyPr rot="0" spcFirstLastPara="1" vertOverflow="clip" horzOverflow="clip" vert="horz" wrap="square" lIns="36576" tIns="18288" rIns="36576" bIns="18288" anchor="ctr" anchorCtr="1">
                  <a:spAutoFit/>
                </a:bodyPr>
                <a:lstStyle/>
                <a:p>
                  <a:pPr>
                    <a:defRPr sz="8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oundRect">
                      <a:avLst>
                        <a:gd name="adj" fmla="val 21976"/>
                      </a:avLst>
                    </a:prstGeom>
                    <a:noFill/>
                    <a:ln>
                      <a:noFill/>
                    </a:ln>
                  </c15:spPr>
                  <c15:layout>
                    <c:manualLayout>
                      <c:w val="3.9540065734233694E-2"/>
                      <c:h val="2.8883437711791578E-2"/>
                    </c:manualLayout>
                  </c15:layout>
                </c:ext>
                <c:ext xmlns:c16="http://schemas.microsoft.com/office/drawing/2014/chart" uri="{C3380CC4-5D6E-409C-BE32-E72D297353CC}">
                  <c16:uniqueId val="{00000001-923F-41DD-885B-4336D8AD0C13}"/>
                </c:ext>
              </c:extLst>
            </c:dLbl>
            <c:spPr>
              <a:solidFill>
                <a:schemeClr val="lt1"/>
              </a:solidFill>
              <a:ln>
                <a:solidFill>
                  <a:schemeClr val="dk1">
                    <a:lumMod val="25000"/>
                    <a:lumOff val="75000"/>
                  </a:schemeClr>
                </a:solidFill>
              </a:ln>
              <a:effectLst/>
            </c:spPr>
            <c:txPr>
              <a:bodyPr rot="0" spcFirstLastPara="1" vertOverflow="clip" horzOverflow="clip" vert="horz" wrap="square" lIns="36576" tIns="18288" rIns="36576" bIns="18288" anchor="ctr" anchorCtr="1">
                <a:spAutoFit/>
              </a:bodyPr>
              <a:lstStyle/>
              <a:p>
                <a:pPr>
                  <a:defRPr sz="1197" b="0" i="0" u="none" strike="noStrike" kern="1200" baseline="0">
                    <a:solidFill>
                      <a:schemeClr val="dk1">
                        <a:lumMod val="65000"/>
                        <a:lumOff val="3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20XX</c:v>
                </c:pt>
                <c:pt idx="1">
                  <c:v>20XX</c:v>
                </c:pt>
                <c:pt idx="2">
                  <c:v>20XX</c:v>
                </c:pt>
                <c:pt idx="3">
                  <c:v>20XX</c:v>
                </c:pt>
                <c:pt idx="4">
                  <c:v>20XX</c:v>
                </c:pt>
              </c:strCache>
            </c:strRef>
          </c:cat>
          <c:val>
            <c:numRef>
              <c:f>Sheet1!$F$2:$F$6</c:f>
              <c:numCache>
                <c:formatCode>General</c:formatCode>
                <c:ptCount val="5"/>
                <c:pt idx="0">
                  <c:v>100</c:v>
                </c:pt>
                <c:pt idx="1">
                  <c:v>500</c:v>
                </c:pt>
                <c:pt idx="2">
                  <c:v>700</c:v>
                </c:pt>
                <c:pt idx="3">
                  <c:v>1000</c:v>
                </c:pt>
                <c:pt idx="4">
                  <c:v>1500</c:v>
                </c:pt>
              </c:numCache>
            </c:numRef>
          </c:val>
          <c:extLst>
            <c:ext xmlns:c16="http://schemas.microsoft.com/office/drawing/2014/chart" uri="{C3380CC4-5D6E-409C-BE32-E72D297353CC}">
              <c16:uniqueId val="{00000004-7831-411C-A7BA-13C37E0665D7}"/>
            </c:ext>
          </c:extLst>
        </c:ser>
        <c:ser>
          <c:idx val="5"/>
          <c:order val="5"/>
          <c:tx>
            <c:strRef>
              <c:f>Sheet1!$G$1</c:f>
              <c:strCache>
                <c:ptCount val="1"/>
                <c:pt idx="0">
                  <c:v>Other</c:v>
                </c:pt>
              </c:strCache>
            </c:strRef>
          </c:tx>
          <c:spPr>
            <a:solidFill>
              <a:srgbClr val="D9D9D9"/>
            </a:solidFill>
            <a:ln>
              <a:noFill/>
            </a:ln>
            <a:effectLst/>
          </c:spPr>
          <c:invertIfNegative val="0"/>
          <c:dLbls>
            <c:dLbl>
              <c:idx val="0"/>
              <c:layout>
                <c:manualLayout>
                  <c:x val="6.4851868580496852E-2"/>
                  <c:y val="-5.40389889177522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831-411C-A7BA-13C37E0665D7}"/>
                </c:ext>
              </c:extLst>
            </c:dLbl>
            <c:dLbl>
              <c:idx val="1"/>
              <c:layout>
                <c:manualLayout>
                  <c:x val="6.0667877059174487E-2"/>
                  <c:y val="-3.63006789859486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7831-411C-A7BA-13C37E0665D7}"/>
                </c:ext>
              </c:extLst>
            </c:dLbl>
            <c:dLbl>
              <c:idx val="2"/>
              <c:layout>
                <c:manualLayout>
                  <c:x val="5.8575881298513301E-2"/>
                  <c:y val="-3.860218203101970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7831-411C-A7BA-13C37E0665D7}"/>
                </c:ext>
              </c:extLst>
            </c:dLbl>
            <c:dLbl>
              <c:idx val="3"/>
              <c:layout>
                <c:manualLayout>
                  <c:x val="6.4851868580496866E-2"/>
                  <c:y val="-3.74183357646150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831-411C-A7BA-13C37E0665D7}"/>
                </c:ext>
              </c:extLst>
            </c:dLbl>
            <c:dLbl>
              <c:idx val="4"/>
              <c:layout>
                <c:manualLayout>
                  <c:x val="7.7403843144463996E-2"/>
                  <c:y val="-3.888608765521139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203-419D-B7FC-950FF63FF977}"/>
                </c:ext>
              </c:extLst>
            </c:dLbl>
            <c:numFmt formatCode="#,##0" sourceLinked="0"/>
            <c:spPr>
              <a:solidFill>
                <a:srgbClr val="D9D9D9"/>
              </a:solidFill>
              <a:ln>
                <a:noFill/>
              </a:ln>
              <a:effectLst/>
            </c:spPr>
            <c:txPr>
              <a:bodyPr rot="0" spcFirstLastPara="1" vertOverflow="overflow" horzOverflow="overflow" vert="horz" wrap="square" lIns="36576" tIns="18288" rIns="36576" bIns="18288" anchor="ctr" anchorCtr="1">
                <a:spAutoFit/>
              </a:bodyPr>
              <a:lstStyle/>
              <a:p>
                <a:pPr>
                  <a:defRPr sz="800" b="0" i="0" u="none" strike="noStrike" kern="1200" baseline="0">
                    <a:solidFill>
                      <a:schemeClr val="dk1">
                        <a:lumMod val="65000"/>
                        <a:lumOff val="3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20XX</c:v>
                </c:pt>
                <c:pt idx="1">
                  <c:v>20XX</c:v>
                </c:pt>
                <c:pt idx="2">
                  <c:v>20XX</c:v>
                </c:pt>
                <c:pt idx="3">
                  <c:v>20XX</c:v>
                </c:pt>
                <c:pt idx="4">
                  <c:v>20XX</c:v>
                </c:pt>
              </c:strCache>
            </c:strRef>
          </c:cat>
          <c:val>
            <c:numRef>
              <c:f>Sheet1!$G$2:$G$6</c:f>
              <c:numCache>
                <c:formatCode>General</c:formatCode>
                <c:ptCount val="5"/>
                <c:pt idx="0">
                  <c:v>500</c:v>
                </c:pt>
                <c:pt idx="1">
                  <c:v>1000</c:v>
                </c:pt>
                <c:pt idx="2">
                  <c:v>1000</c:v>
                </c:pt>
                <c:pt idx="3">
                  <c:v>1000</c:v>
                </c:pt>
                <c:pt idx="4">
                  <c:v>1500</c:v>
                </c:pt>
              </c:numCache>
            </c:numRef>
          </c:val>
          <c:extLst>
            <c:ext xmlns:c16="http://schemas.microsoft.com/office/drawing/2014/chart" uri="{C3380CC4-5D6E-409C-BE32-E72D297353CC}">
              <c16:uniqueId val="{00000005-7831-411C-A7BA-13C37E0665D7}"/>
            </c:ext>
          </c:extLst>
        </c:ser>
        <c:dLbls>
          <c:showLegendKey val="0"/>
          <c:showVal val="0"/>
          <c:showCatName val="0"/>
          <c:showSerName val="0"/>
          <c:showPercent val="0"/>
          <c:showBubbleSize val="0"/>
        </c:dLbls>
        <c:gapWidth val="119"/>
        <c:overlap val="100"/>
        <c:axId val="348718416"/>
        <c:axId val="348719504"/>
      </c:barChart>
      <c:catAx>
        <c:axId val="3487184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348719504"/>
        <c:crosses val="autoZero"/>
        <c:auto val="1"/>
        <c:lblAlgn val="ctr"/>
        <c:lblOffset val="100"/>
        <c:noMultiLvlLbl val="0"/>
      </c:catAx>
      <c:valAx>
        <c:axId val="348719504"/>
        <c:scaling>
          <c:orientation val="minMax"/>
        </c:scaling>
        <c:delete val="1"/>
        <c:axPos val="l"/>
        <c:numFmt formatCode="General" sourceLinked="1"/>
        <c:majorTickMark val="none"/>
        <c:minorTickMark val="none"/>
        <c:tickLblPos val="nextTo"/>
        <c:crossAx val="348718416"/>
        <c:crosses val="autoZero"/>
        <c:crossBetween val="between"/>
      </c:valAx>
      <c:spPr>
        <a:noFill/>
        <a:ln>
          <a:noFill/>
        </a:ln>
        <a:effectLst/>
      </c:spPr>
    </c:plotArea>
    <c:legend>
      <c:legendPos val="b"/>
      <c:layout>
        <c:manualLayout>
          <c:xMode val="edge"/>
          <c:yMode val="edge"/>
          <c:x val="2.3242402349097097E-2"/>
          <c:y val="0.94757036119839855"/>
          <c:w val="0.9580456015542046"/>
          <c:h val="5.0661906696934184E-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941312122410625E-2"/>
          <c:y val="4.0571726997149532E-2"/>
          <c:w val="0.96835329999266884"/>
          <c:h val="0.77302880999125834"/>
        </c:manualLayout>
      </c:layout>
      <c:barChart>
        <c:barDir val="col"/>
        <c:grouping val="clustered"/>
        <c:varyColors val="0"/>
        <c:ser>
          <c:idx val="0"/>
          <c:order val="0"/>
          <c:tx>
            <c:strRef>
              <c:f>Sheet1!$B$1</c:f>
              <c:strCache>
                <c:ptCount val="1"/>
                <c:pt idx="0">
                  <c:v>Country 1</c:v>
                </c:pt>
              </c:strCache>
            </c:strRef>
          </c:tx>
          <c:spPr>
            <a:solidFill>
              <a:srgbClr val="1E2B56"/>
            </a:solidFill>
            <a:ln>
              <a:noFill/>
            </a:ln>
            <a:effectLst/>
          </c:spPr>
          <c:invertIfNegative val="0"/>
          <c:dLbls>
            <c:dLbl>
              <c:idx val="1"/>
              <c:layout>
                <c:manualLayout>
                  <c:x val="-2.6576432354609128E-3"/>
                  <c:y val="-1.852656885027323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8925-48D1-B9CD-82C417F40D50}"/>
                </c:ext>
              </c:extLst>
            </c:dLbl>
            <c:dLbl>
              <c:idx val="2"/>
              <c:layout>
                <c:manualLayout>
                  <c:x val="-1.06305729418437E-2"/>
                  <c:y val="1.852656885027317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8925-48D1-B9CD-82C417F40D50}"/>
                </c:ext>
              </c:extLst>
            </c:dLbl>
            <c:dLbl>
              <c:idx val="3"/>
              <c:layout>
                <c:manualLayout>
                  <c:x val="-5.3152864709218256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8925-48D1-B9CD-82C417F40D50}"/>
                </c:ext>
              </c:extLst>
            </c:dLbl>
            <c:numFmt formatCode="#,##0.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20XX</c:v>
                </c:pt>
                <c:pt idx="1">
                  <c:v>20XX</c:v>
                </c:pt>
                <c:pt idx="2">
                  <c:v>20XX</c:v>
                </c:pt>
                <c:pt idx="3">
                  <c:v>20XX</c:v>
                </c:pt>
                <c:pt idx="4">
                  <c:v>20XX</c:v>
                </c:pt>
              </c:strCache>
            </c:strRef>
          </c:cat>
          <c:val>
            <c:numRef>
              <c:f>Sheet1!$B$2:$B$6</c:f>
              <c:numCache>
                <c:formatCode>General</c:formatCode>
                <c:ptCount val="5"/>
                <c:pt idx="0">
                  <c:v>12</c:v>
                </c:pt>
                <c:pt idx="1">
                  <c:v>14</c:v>
                </c:pt>
                <c:pt idx="2">
                  <c:v>20</c:v>
                </c:pt>
                <c:pt idx="3">
                  <c:v>25</c:v>
                </c:pt>
                <c:pt idx="4">
                  <c:v>30</c:v>
                </c:pt>
              </c:numCache>
            </c:numRef>
          </c:val>
          <c:extLst>
            <c:ext xmlns:c16="http://schemas.microsoft.com/office/drawing/2014/chart" uri="{C3380CC4-5D6E-409C-BE32-E72D297353CC}">
              <c16:uniqueId val="{00000000-8925-48D1-B9CD-82C417F40D50}"/>
            </c:ext>
          </c:extLst>
        </c:ser>
        <c:ser>
          <c:idx val="1"/>
          <c:order val="1"/>
          <c:tx>
            <c:strRef>
              <c:f>Sheet1!$C$1</c:f>
              <c:strCache>
                <c:ptCount val="1"/>
                <c:pt idx="0">
                  <c:v>Country 2</c:v>
                </c:pt>
              </c:strCache>
            </c:strRef>
          </c:tx>
          <c:spPr>
            <a:solidFill>
              <a:srgbClr val="687FCA"/>
            </a:solidFill>
            <a:ln>
              <a:noFill/>
            </a:ln>
            <a:effectLst/>
          </c:spPr>
          <c:invertIfNegative val="0"/>
          <c:dLbls>
            <c:dLbl>
              <c:idx val="0"/>
              <c:layout>
                <c:manualLayout>
                  <c:x val="5.24413696698023E-4"/>
                  <c:y val="2.861941564965031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925-48D1-B9CD-82C417F40D50}"/>
                </c:ext>
              </c:extLst>
            </c:dLbl>
            <c:dLbl>
              <c:idx val="1"/>
              <c:layout>
                <c:manualLayout>
                  <c:x val="-4.8722896465725739E-17"/>
                  <c:y val="1.852656885027323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8925-48D1-B9CD-82C417F40D50}"/>
                </c:ext>
              </c:extLst>
            </c:dLbl>
            <c:dLbl>
              <c:idx val="4"/>
              <c:layout>
                <c:manualLayout>
                  <c:x val="5.3152864709217285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8925-48D1-B9CD-82C417F40D50}"/>
                </c:ext>
              </c:extLst>
            </c:dLbl>
            <c:numFmt formatCode="#,##0.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20XX</c:v>
                </c:pt>
                <c:pt idx="1">
                  <c:v>20XX</c:v>
                </c:pt>
                <c:pt idx="2">
                  <c:v>20XX</c:v>
                </c:pt>
                <c:pt idx="3">
                  <c:v>20XX</c:v>
                </c:pt>
                <c:pt idx="4">
                  <c:v>20XX</c:v>
                </c:pt>
              </c:strCache>
            </c:strRef>
          </c:cat>
          <c:val>
            <c:numRef>
              <c:f>Sheet1!$C$2:$C$6</c:f>
              <c:numCache>
                <c:formatCode>General</c:formatCode>
                <c:ptCount val="5"/>
                <c:pt idx="0">
                  <c:v>1</c:v>
                </c:pt>
                <c:pt idx="1">
                  <c:v>10</c:v>
                </c:pt>
                <c:pt idx="2">
                  <c:v>25</c:v>
                </c:pt>
                <c:pt idx="3">
                  <c:v>30</c:v>
                </c:pt>
                <c:pt idx="4">
                  <c:v>25</c:v>
                </c:pt>
              </c:numCache>
            </c:numRef>
          </c:val>
          <c:extLst>
            <c:ext xmlns:c16="http://schemas.microsoft.com/office/drawing/2014/chart" uri="{C3380CC4-5D6E-409C-BE32-E72D297353CC}">
              <c16:uniqueId val="{00000002-8925-48D1-B9CD-82C417F40D50}"/>
            </c:ext>
          </c:extLst>
        </c:ser>
        <c:ser>
          <c:idx val="2"/>
          <c:order val="2"/>
          <c:tx>
            <c:strRef>
              <c:f>Sheet1!$D$1</c:f>
              <c:strCache>
                <c:ptCount val="1"/>
                <c:pt idx="0">
                  <c:v>Country 3</c:v>
                </c:pt>
              </c:strCache>
            </c:strRef>
          </c:tx>
          <c:spPr>
            <a:solidFill>
              <a:srgbClr val="CAE1F2"/>
            </a:solidFill>
            <a:ln>
              <a:noFill/>
            </a:ln>
            <a:effectLst/>
          </c:spPr>
          <c:invertIfNegative val="0"/>
          <c:dLbls>
            <c:dLbl>
              <c:idx val="0"/>
              <c:layout>
                <c:manualLayout>
                  <c:x val="-3.5580429252229232E-17"/>
                  <c:y val="3.61946952798525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925-48D1-B9CD-82C417F40D50}"/>
                </c:ext>
              </c:extLst>
            </c:dLbl>
            <c:numFmt formatCode="#,##0.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20XX</c:v>
                </c:pt>
                <c:pt idx="1">
                  <c:v>20XX</c:v>
                </c:pt>
                <c:pt idx="2">
                  <c:v>20XX</c:v>
                </c:pt>
                <c:pt idx="3">
                  <c:v>20XX</c:v>
                </c:pt>
                <c:pt idx="4">
                  <c:v>20XX</c:v>
                </c:pt>
              </c:strCache>
            </c:strRef>
          </c:cat>
          <c:val>
            <c:numRef>
              <c:f>Sheet1!$D$2:$D$6</c:f>
              <c:numCache>
                <c:formatCode>General</c:formatCode>
                <c:ptCount val="5"/>
                <c:pt idx="0">
                  <c:v>3</c:v>
                </c:pt>
                <c:pt idx="1">
                  <c:v>4</c:v>
                </c:pt>
                <c:pt idx="2">
                  <c:v>5</c:v>
                </c:pt>
                <c:pt idx="3">
                  <c:v>6</c:v>
                </c:pt>
                <c:pt idx="4">
                  <c:v>9</c:v>
                </c:pt>
              </c:numCache>
            </c:numRef>
          </c:val>
          <c:extLst>
            <c:ext xmlns:c16="http://schemas.microsoft.com/office/drawing/2014/chart" uri="{C3380CC4-5D6E-409C-BE32-E72D297353CC}">
              <c16:uniqueId val="{00000004-8925-48D1-B9CD-82C417F40D50}"/>
            </c:ext>
          </c:extLst>
        </c:ser>
        <c:dLbls>
          <c:showLegendKey val="0"/>
          <c:showVal val="0"/>
          <c:showCatName val="0"/>
          <c:showSerName val="0"/>
          <c:showPercent val="0"/>
          <c:showBubbleSize val="0"/>
        </c:dLbls>
        <c:gapWidth val="200"/>
        <c:overlap val="-27"/>
        <c:axId val="348722224"/>
        <c:axId val="348721136"/>
      </c:barChart>
      <c:catAx>
        <c:axId val="3487222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348721136"/>
        <c:crosses val="autoZero"/>
        <c:auto val="1"/>
        <c:lblAlgn val="ctr"/>
        <c:lblOffset val="100"/>
        <c:noMultiLvlLbl val="0"/>
      </c:catAx>
      <c:valAx>
        <c:axId val="348721136"/>
        <c:scaling>
          <c:orientation val="minMax"/>
          <c:max val="50"/>
          <c:min val="0"/>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400" b="0" i="0" u="none" strike="noStrike" kern="1200" baseline="0">
                <a:solidFill>
                  <a:schemeClr val="bg1">
                    <a:lumMod val="95000"/>
                  </a:schemeClr>
                </a:solidFill>
                <a:latin typeface="+mn-lt"/>
                <a:ea typeface="+mn-ea"/>
                <a:cs typeface="+mn-cs"/>
              </a:defRPr>
            </a:pPr>
            <a:endParaRPr lang="en-US"/>
          </a:p>
        </c:txPr>
        <c:crossAx val="348722224"/>
        <c:crosses val="autoZero"/>
        <c:crossBetween val="between"/>
      </c:valAx>
      <c:spPr>
        <a:noFill/>
        <a:ln w="25400">
          <a:noFill/>
        </a:ln>
        <a:effectLst/>
      </c:spPr>
    </c:plotArea>
    <c:legend>
      <c:legendPos val="r"/>
      <c:layout>
        <c:manualLayout>
          <c:xMode val="edge"/>
          <c:yMode val="edge"/>
          <c:x val="0.18863943973447683"/>
          <c:y val="0.92525443168885668"/>
          <c:w val="0.62642805055316908"/>
          <c:h val="3.2284166319366522E-2"/>
        </c:manualLayout>
      </c:layout>
      <c:overlay val="0"/>
      <c:spPr>
        <a:noFill/>
        <a:ln>
          <a:noFill/>
        </a:ln>
        <a:effectLst/>
      </c:spPr>
      <c:txPr>
        <a:bodyPr rot="0" spcFirstLastPara="1" vertOverflow="ellipsis" vert="horz" wrap="square" anchor="ctr" anchorCtr="1"/>
        <a:lstStyle/>
        <a:p>
          <a:pPr algn="just">
            <a:defRPr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164191944730843"/>
          <c:y val="0.24879036530848175"/>
          <c:w val="0.37109337700106865"/>
          <c:h val="0.55762506367348552"/>
        </c:manualLayout>
      </c:layout>
      <c:doughnutChart>
        <c:varyColors val="1"/>
        <c:ser>
          <c:idx val="0"/>
          <c:order val="0"/>
          <c:tx>
            <c:strRef>
              <c:f>Sheet1!$B$1</c:f>
              <c:strCache>
                <c:ptCount val="1"/>
                <c:pt idx="0">
                  <c:v>Sales</c:v>
                </c:pt>
              </c:strCache>
            </c:strRef>
          </c:tx>
          <c:spPr>
            <a:solidFill>
              <a:schemeClr val="bg1">
                <a:lumMod val="85000"/>
              </a:schemeClr>
            </a:solidFill>
          </c:spPr>
          <c:dPt>
            <c:idx val="0"/>
            <c:bubble3D val="0"/>
            <c:spPr>
              <a:solidFill>
                <a:srgbClr val="3C9E89"/>
              </a:solidFill>
              <a:ln w="19050">
                <a:solidFill>
                  <a:schemeClr val="lt1"/>
                </a:solidFill>
              </a:ln>
              <a:effectLst/>
            </c:spPr>
            <c:extLst>
              <c:ext xmlns:c16="http://schemas.microsoft.com/office/drawing/2014/chart" uri="{C3380CC4-5D6E-409C-BE32-E72D297353CC}">
                <c16:uniqueId val="{00000001-639B-4BEE-9B93-E07D80749EB4}"/>
              </c:ext>
            </c:extLst>
          </c:dPt>
          <c:dPt>
            <c:idx val="1"/>
            <c:bubble3D val="0"/>
            <c:spPr>
              <a:solidFill>
                <a:srgbClr val="61C3AE"/>
              </a:solidFill>
              <a:ln w="19050">
                <a:solidFill>
                  <a:schemeClr val="lt1"/>
                </a:solidFill>
              </a:ln>
              <a:effectLst/>
            </c:spPr>
            <c:extLst>
              <c:ext xmlns:c16="http://schemas.microsoft.com/office/drawing/2014/chart" uri="{C3380CC4-5D6E-409C-BE32-E72D297353CC}">
                <c16:uniqueId val="{00000003-639B-4BEE-9B93-E07D80749EB4}"/>
              </c:ext>
            </c:extLst>
          </c:dPt>
          <c:dPt>
            <c:idx val="2"/>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5-639B-4BEE-9B93-E07D80749EB4}"/>
              </c:ext>
            </c:extLst>
          </c:dPt>
          <c:dPt>
            <c:idx val="3"/>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7-639B-4BEE-9B93-E07D80749EB4}"/>
              </c:ext>
            </c:extLst>
          </c:dPt>
          <c:dPt>
            <c:idx val="4"/>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9-639B-4BEE-9B93-E07D80749EB4}"/>
              </c:ext>
            </c:extLst>
          </c:dPt>
          <c:dPt>
            <c:idx val="5"/>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B-639B-4BEE-9B93-E07D80749EB4}"/>
              </c:ext>
            </c:extLst>
          </c:dPt>
          <c:dPt>
            <c:idx val="6"/>
            <c:bubble3D val="0"/>
            <c:spPr>
              <a:solidFill>
                <a:srgbClr val="005A9A"/>
              </a:solidFill>
              <a:ln w="19050">
                <a:solidFill>
                  <a:schemeClr val="lt1"/>
                </a:solidFill>
              </a:ln>
              <a:effectLst/>
            </c:spPr>
            <c:extLst>
              <c:ext xmlns:c16="http://schemas.microsoft.com/office/drawing/2014/chart" uri="{C3380CC4-5D6E-409C-BE32-E72D297353CC}">
                <c16:uniqueId val="{0000000D-639B-4BEE-9B93-E07D80749EB4}"/>
              </c:ext>
            </c:extLst>
          </c:dPt>
          <c:dPt>
            <c:idx val="7"/>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F-639B-4BEE-9B93-E07D80749EB4}"/>
              </c:ext>
            </c:extLst>
          </c:dPt>
          <c:dPt>
            <c:idx val="8"/>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11-639B-4BEE-9B93-E07D80749EB4}"/>
              </c:ext>
            </c:extLst>
          </c:dPt>
          <c:dPt>
            <c:idx val="9"/>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13-639B-4BEE-9B93-E07D80749EB4}"/>
              </c:ext>
            </c:extLst>
          </c:dPt>
          <c:dPt>
            <c:idx val="10"/>
            <c:bubble3D val="0"/>
            <c:spPr>
              <a:solidFill>
                <a:srgbClr val="FFD85B"/>
              </a:solidFill>
              <a:ln w="19050">
                <a:solidFill>
                  <a:schemeClr val="lt1"/>
                </a:solidFill>
              </a:ln>
              <a:effectLst/>
            </c:spPr>
            <c:extLst>
              <c:ext xmlns:c16="http://schemas.microsoft.com/office/drawing/2014/chart" uri="{C3380CC4-5D6E-409C-BE32-E72D297353CC}">
                <c16:uniqueId val="{00000015-639B-4BEE-9B93-E07D80749EB4}"/>
              </c:ext>
            </c:extLst>
          </c:dPt>
          <c:dPt>
            <c:idx val="11"/>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17-639B-4BEE-9B93-E07D80749EB4}"/>
              </c:ext>
            </c:extLst>
          </c:dPt>
          <c:dLbls>
            <c:dLbl>
              <c:idx val="0"/>
              <c:layout>
                <c:manualLayout>
                  <c:x val="0.12426375980289404"/>
                  <c:y val="-7.108792512818216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39B-4BEE-9B93-E07D80749EB4}"/>
                </c:ext>
              </c:extLst>
            </c:dLbl>
            <c:dLbl>
              <c:idx val="1"/>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3-639B-4BEE-9B93-E07D80749EB4}"/>
                </c:ext>
              </c:extLst>
            </c:dLbl>
            <c:dLbl>
              <c:idx val="2"/>
              <c:delete val="1"/>
              <c:extLst>
                <c:ext xmlns:c15="http://schemas.microsoft.com/office/drawing/2012/chart" uri="{CE6537A1-D6FC-4f65-9D91-7224C49458BB}"/>
                <c:ext xmlns:c16="http://schemas.microsoft.com/office/drawing/2014/chart" uri="{C3380CC4-5D6E-409C-BE32-E72D297353CC}">
                  <c16:uniqueId val="{00000005-639B-4BEE-9B93-E07D80749EB4}"/>
                </c:ext>
              </c:extLst>
            </c:dLbl>
            <c:dLbl>
              <c:idx val="3"/>
              <c:delete val="1"/>
              <c:extLst>
                <c:ext xmlns:c15="http://schemas.microsoft.com/office/drawing/2012/chart" uri="{CE6537A1-D6FC-4f65-9D91-7224C49458BB}"/>
                <c:ext xmlns:c16="http://schemas.microsoft.com/office/drawing/2014/chart" uri="{C3380CC4-5D6E-409C-BE32-E72D297353CC}">
                  <c16:uniqueId val="{00000007-639B-4BEE-9B93-E07D80749EB4}"/>
                </c:ext>
              </c:extLst>
            </c:dLbl>
            <c:dLbl>
              <c:idx val="4"/>
              <c:delete val="1"/>
              <c:extLst>
                <c:ext xmlns:c15="http://schemas.microsoft.com/office/drawing/2012/chart" uri="{CE6537A1-D6FC-4f65-9D91-7224C49458BB}"/>
                <c:ext xmlns:c16="http://schemas.microsoft.com/office/drawing/2014/chart" uri="{C3380CC4-5D6E-409C-BE32-E72D297353CC}">
                  <c16:uniqueId val="{00000009-639B-4BEE-9B93-E07D80749EB4}"/>
                </c:ext>
              </c:extLst>
            </c:dLbl>
            <c:dLbl>
              <c:idx val="5"/>
              <c:delete val="1"/>
              <c:extLst>
                <c:ext xmlns:c15="http://schemas.microsoft.com/office/drawing/2012/chart" uri="{CE6537A1-D6FC-4f65-9D91-7224C49458BB}"/>
                <c:ext xmlns:c16="http://schemas.microsoft.com/office/drawing/2014/chart" uri="{C3380CC4-5D6E-409C-BE32-E72D297353CC}">
                  <c16:uniqueId val="{0000000B-639B-4BEE-9B93-E07D80749EB4}"/>
                </c:ext>
              </c:extLst>
            </c:dLbl>
            <c:dLbl>
              <c:idx val="6"/>
              <c:layout>
                <c:manualLayout>
                  <c:x val="-8.1249381409584612E-2"/>
                  <c:y val="-9.047554107223185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639B-4BEE-9B93-E07D80749EB4}"/>
                </c:ext>
              </c:extLst>
            </c:dLbl>
            <c:dLbl>
              <c:idx val="7"/>
              <c:delete val="1"/>
              <c:extLst>
                <c:ext xmlns:c15="http://schemas.microsoft.com/office/drawing/2012/chart" uri="{CE6537A1-D6FC-4f65-9D91-7224C49458BB}"/>
                <c:ext xmlns:c16="http://schemas.microsoft.com/office/drawing/2014/chart" uri="{C3380CC4-5D6E-409C-BE32-E72D297353CC}">
                  <c16:uniqueId val="{0000000F-639B-4BEE-9B93-E07D80749EB4}"/>
                </c:ext>
              </c:extLst>
            </c:dLbl>
            <c:dLbl>
              <c:idx val="8"/>
              <c:delete val="1"/>
              <c:extLst>
                <c:ext xmlns:c15="http://schemas.microsoft.com/office/drawing/2012/chart" uri="{CE6537A1-D6FC-4f65-9D91-7224C49458BB}"/>
                <c:ext xmlns:c16="http://schemas.microsoft.com/office/drawing/2014/chart" uri="{C3380CC4-5D6E-409C-BE32-E72D297353CC}">
                  <c16:uniqueId val="{00000011-639B-4BEE-9B93-E07D80749EB4}"/>
                </c:ext>
              </c:extLst>
            </c:dLbl>
            <c:dLbl>
              <c:idx val="9"/>
              <c:delete val="1"/>
              <c:extLst>
                <c:ext xmlns:c15="http://schemas.microsoft.com/office/drawing/2012/chart" uri="{CE6537A1-D6FC-4f65-9D91-7224C49458BB}"/>
                <c:ext xmlns:c16="http://schemas.microsoft.com/office/drawing/2014/chart" uri="{C3380CC4-5D6E-409C-BE32-E72D297353CC}">
                  <c16:uniqueId val="{00000013-639B-4BEE-9B93-E07D80749EB4}"/>
                </c:ext>
              </c:extLst>
            </c:dLbl>
            <c:dLbl>
              <c:idx val="10"/>
              <c:layout>
                <c:manualLayout>
                  <c:x val="1.9117501508137544E-2"/>
                  <c:y val="-0.1098631570162815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639B-4BEE-9B93-E07D80749EB4}"/>
                </c:ext>
              </c:extLst>
            </c:dLbl>
            <c:dLbl>
              <c:idx val="11"/>
              <c:delete val="1"/>
              <c:extLst>
                <c:ext xmlns:c15="http://schemas.microsoft.com/office/drawing/2012/chart" uri="{CE6537A1-D6FC-4f65-9D91-7224C49458BB}"/>
                <c:ext xmlns:c16="http://schemas.microsoft.com/office/drawing/2014/chart" uri="{C3380CC4-5D6E-409C-BE32-E72D297353CC}">
                  <c16:uniqueId val="{00000017-639B-4BEE-9B93-E07D80749EB4}"/>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Sheet1!$A$2:$A$13</c:f>
              <c:strCache>
                <c:ptCount val="12"/>
                <c:pt idx="0">
                  <c:v>Kapsułki twarde</c:v>
                </c:pt>
                <c:pt idx="1">
                  <c:v>Pastylki do ssania</c:v>
                </c:pt>
                <c:pt idx="2">
                  <c:v>Pastylki miękkie</c:v>
                </c:pt>
                <c:pt idx="3">
                  <c:v>Tabletki</c:v>
                </c:pt>
                <c:pt idx="4">
                  <c:v>Płyny olejowe</c:v>
                </c:pt>
                <c:pt idx="5">
                  <c:v>Płyny wodne</c:v>
                </c:pt>
                <c:pt idx="6">
                  <c:v>Lizaki kula</c:v>
                </c:pt>
                <c:pt idx="7">
                  <c:v>Lizaki pudrowe</c:v>
                </c:pt>
                <c:pt idx="8">
                  <c:v>Lizaki płaskie</c:v>
                </c:pt>
                <c:pt idx="9">
                  <c:v>Krople do oczu</c:v>
                </c:pt>
                <c:pt idx="10">
                  <c:v>Konfekcjonowanie</c:v>
                </c:pt>
                <c:pt idx="11">
                  <c:v>Inne</c:v>
                </c:pt>
              </c:strCache>
            </c:strRef>
          </c:cat>
          <c:val>
            <c:numRef>
              <c:f>Sheet1!$B$2:$B$13</c:f>
              <c:numCache>
                <c:formatCode>#,##0</c:formatCode>
                <c:ptCount val="12"/>
                <c:pt idx="0" formatCode="_-* #,##0\ _z_ł_-;\-* #,##0\ _z_ł_-;_-* &quot;-&quot;??\ _z_ł_-;_-@_-">
                  <c:v>30.2</c:v>
                </c:pt>
                <c:pt idx="1">
                  <c:v>1831.5</c:v>
                </c:pt>
                <c:pt idx="2">
                  <c:v>0</c:v>
                </c:pt>
                <c:pt idx="3">
                  <c:v>0</c:v>
                </c:pt>
                <c:pt idx="4" formatCode="General">
                  <c:v>0</c:v>
                </c:pt>
                <c:pt idx="5" formatCode="General">
                  <c:v>0</c:v>
                </c:pt>
                <c:pt idx="6" formatCode="General">
                  <c:v>26.3</c:v>
                </c:pt>
                <c:pt idx="7" formatCode="General">
                  <c:v>0</c:v>
                </c:pt>
                <c:pt idx="8" formatCode="General">
                  <c:v>0</c:v>
                </c:pt>
                <c:pt idx="9" formatCode="General">
                  <c:v>0</c:v>
                </c:pt>
                <c:pt idx="10" formatCode="General">
                  <c:v>36</c:v>
                </c:pt>
                <c:pt idx="11" formatCode="General">
                  <c:v>0</c:v>
                </c:pt>
              </c:numCache>
            </c:numRef>
          </c:val>
          <c:extLst>
            <c:ext xmlns:c16="http://schemas.microsoft.com/office/drawing/2014/chart" uri="{C3380CC4-5D6E-409C-BE32-E72D297353CC}">
              <c16:uniqueId val="{00000000-39EF-4A48-B9AC-CB0502E96E99}"/>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164191944730843"/>
          <c:y val="0.24879036530848175"/>
          <c:w val="0.37109337700106865"/>
          <c:h val="0.55762506367348552"/>
        </c:manualLayout>
      </c:layout>
      <c:doughnutChart>
        <c:varyColors val="1"/>
        <c:ser>
          <c:idx val="0"/>
          <c:order val="0"/>
          <c:tx>
            <c:strRef>
              <c:f>Sheet1!$B$1</c:f>
              <c:strCache>
                <c:ptCount val="1"/>
                <c:pt idx="0">
                  <c:v>Sales</c:v>
                </c:pt>
              </c:strCache>
            </c:strRef>
          </c:tx>
          <c:dPt>
            <c:idx val="0"/>
            <c:bubble3D val="0"/>
            <c:spPr>
              <a:solidFill>
                <a:srgbClr val="318371"/>
              </a:solidFill>
              <a:ln w="19050">
                <a:solidFill>
                  <a:schemeClr val="lt1"/>
                </a:solidFill>
              </a:ln>
              <a:effectLst/>
            </c:spPr>
            <c:extLst>
              <c:ext xmlns:c16="http://schemas.microsoft.com/office/drawing/2014/chart" uri="{C3380CC4-5D6E-409C-BE32-E72D297353CC}">
                <c16:uniqueId val="{00000001-BAF0-412C-8586-DF7AD97784C0}"/>
              </c:ext>
            </c:extLst>
          </c:dPt>
          <c:dPt>
            <c:idx val="1"/>
            <c:bubble3D val="0"/>
            <c:spPr>
              <a:solidFill>
                <a:srgbClr val="61C3AE"/>
              </a:solidFill>
              <a:ln w="19050">
                <a:solidFill>
                  <a:schemeClr val="lt1"/>
                </a:solidFill>
              </a:ln>
              <a:effectLst/>
            </c:spPr>
            <c:extLst>
              <c:ext xmlns:c16="http://schemas.microsoft.com/office/drawing/2014/chart" uri="{C3380CC4-5D6E-409C-BE32-E72D297353CC}">
                <c16:uniqueId val="{00000003-BAF0-412C-8586-DF7AD97784C0}"/>
              </c:ext>
            </c:extLst>
          </c:dPt>
          <c:dPt>
            <c:idx val="2"/>
            <c:bubble3D val="0"/>
            <c:spPr>
              <a:solidFill>
                <a:srgbClr val="82D0BF"/>
              </a:solidFill>
              <a:ln w="19050">
                <a:solidFill>
                  <a:schemeClr val="lt1"/>
                </a:solidFill>
              </a:ln>
              <a:effectLst/>
            </c:spPr>
            <c:extLst>
              <c:ext xmlns:c16="http://schemas.microsoft.com/office/drawing/2014/chart" uri="{C3380CC4-5D6E-409C-BE32-E72D297353CC}">
                <c16:uniqueId val="{00000005-BAF0-412C-8586-DF7AD97784C0}"/>
              </c:ext>
            </c:extLst>
          </c:dPt>
          <c:dPt>
            <c:idx val="3"/>
            <c:bubble3D val="0"/>
            <c:spPr>
              <a:solidFill>
                <a:srgbClr val="A6DED2"/>
              </a:solidFill>
              <a:ln w="19050">
                <a:solidFill>
                  <a:schemeClr val="lt1"/>
                </a:solidFill>
              </a:ln>
              <a:effectLst/>
            </c:spPr>
            <c:extLst>
              <c:ext xmlns:c16="http://schemas.microsoft.com/office/drawing/2014/chart" uri="{C3380CC4-5D6E-409C-BE32-E72D297353CC}">
                <c16:uniqueId val="{00000007-BAF0-412C-8586-DF7AD97784C0}"/>
              </c:ext>
            </c:extLst>
          </c:dPt>
          <c:dPt>
            <c:idx val="4"/>
            <c:bubble3D val="0"/>
            <c:spPr>
              <a:solidFill>
                <a:srgbClr val="BFE7DE"/>
              </a:solidFill>
              <a:ln w="19050">
                <a:solidFill>
                  <a:schemeClr val="lt1"/>
                </a:solidFill>
              </a:ln>
              <a:effectLst/>
            </c:spPr>
            <c:extLst>
              <c:ext xmlns:c16="http://schemas.microsoft.com/office/drawing/2014/chart" uri="{C3380CC4-5D6E-409C-BE32-E72D297353CC}">
                <c16:uniqueId val="{00000009-BAF0-412C-8586-DF7AD97784C0}"/>
              </c:ext>
            </c:extLst>
          </c:dPt>
          <c:dPt>
            <c:idx val="5"/>
            <c:bubble3D val="0"/>
            <c:spPr>
              <a:solidFill>
                <a:srgbClr val="E6F6F3"/>
              </a:solidFill>
              <a:ln w="19050">
                <a:solidFill>
                  <a:schemeClr val="lt1"/>
                </a:solidFill>
              </a:ln>
              <a:effectLst/>
            </c:spPr>
            <c:extLst>
              <c:ext xmlns:c16="http://schemas.microsoft.com/office/drawing/2014/chart" uri="{C3380CC4-5D6E-409C-BE32-E72D297353CC}">
                <c16:uniqueId val="{0000000B-BAF0-412C-8586-DF7AD97784C0}"/>
              </c:ext>
            </c:extLst>
          </c:dPt>
          <c:dPt>
            <c:idx val="6"/>
            <c:bubble3D val="0"/>
            <c:spPr>
              <a:solidFill>
                <a:srgbClr val="005A9A"/>
              </a:solidFill>
              <a:ln w="19050">
                <a:solidFill>
                  <a:schemeClr val="lt1"/>
                </a:solidFill>
              </a:ln>
              <a:effectLst/>
            </c:spPr>
            <c:extLst>
              <c:ext xmlns:c16="http://schemas.microsoft.com/office/drawing/2014/chart" uri="{C3380CC4-5D6E-409C-BE32-E72D297353CC}">
                <c16:uniqueId val="{0000000D-BAF0-412C-8586-DF7AD97784C0}"/>
              </c:ext>
            </c:extLst>
          </c:dPt>
          <c:dPt>
            <c:idx val="7"/>
            <c:bubble3D val="0"/>
            <c:spPr>
              <a:solidFill>
                <a:srgbClr val="3C90CC"/>
              </a:solidFill>
              <a:ln w="19050">
                <a:solidFill>
                  <a:schemeClr val="lt1"/>
                </a:solidFill>
              </a:ln>
              <a:effectLst/>
            </c:spPr>
            <c:extLst>
              <c:ext xmlns:c16="http://schemas.microsoft.com/office/drawing/2014/chart" uri="{C3380CC4-5D6E-409C-BE32-E72D297353CC}">
                <c16:uniqueId val="{0000000F-BAF0-412C-8586-DF7AD97784C0}"/>
              </c:ext>
            </c:extLst>
          </c:dPt>
          <c:dPt>
            <c:idx val="8"/>
            <c:bubble3D val="0"/>
            <c:spPr>
              <a:solidFill>
                <a:schemeClr val="accent3">
                  <a:lumMod val="60000"/>
                </a:schemeClr>
              </a:solidFill>
              <a:ln w="19050">
                <a:solidFill>
                  <a:schemeClr val="lt1"/>
                </a:solidFill>
              </a:ln>
              <a:effectLst/>
            </c:spPr>
            <c:extLst>
              <c:ext xmlns:c16="http://schemas.microsoft.com/office/drawing/2014/chart" uri="{C3380CC4-5D6E-409C-BE32-E72D297353CC}">
                <c16:uniqueId val="{00000011-BAF0-412C-8586-DF7AD97784C0}"/>
              </c:ext>
            </c:extLst>
          </c:dPt>
          <c:dPt>
            <c:idx val="9"/>
            <c:bubble3D val="0"/>
            <c:spPr>
              <a:solidFill>
                <a:srgbClr val="FFC000"/>
              </a:solidFill>
              <a:ln w="19050">
                <a:solidFill>
                  <a:schemeClr val="lt1"/>
                </a:solidFill>
              </a:ln>
              <a:effectLst/>
            </c:spPr>
            <c:extLst>
              <c:ext xmlns:c16="http://schemas.microsoft.com/office/drawing/2014/chart" uri="{C3380CC4-5D6E-409C-BE32-E72D297353CC}">
                <c16:uniqueId val="{00000013-BAF0-412C-8586-DF7AD97784C0}"/>
              </c:ext>
            </c:extLst>
          </c:dPt>
          <c:dPt>
            <c:idx val="10"/>
            <c:bubble3D val="0"/>
            <c:spPr>
              <a:solidFill>
                <a:srgbClr val="FFD85B"/>
              </a:solidFill>
              <a:ln w="19050">
                <a:solidFill>
                  <a:schemeClr val="lt1"/>
                </a:solidFill>
              </a:ln>
              <a:effectLst/>
            </c:spPr>
            <c:extLst>
              <c:ext xmlns:c16="http://schemas.microsoft.com/office/drawing/2014/chart" uri="{C3380CC4-5D6E-409C-BE32-E72D297353CC}">
                <c16:uniqueId val="{00000015-BAF0-412C-8586-DF7AD97784C0}"/>
              </c:ext>
            </c:extLst>
          </c:dPt>
          <c:dPt>
            <c:idx val="11"/>
            <c:bubble3D val="0"/>
            <c:spPr>
              <a:solidFill>
                <a:schemeClr val="accent6">
                  <a:lumMod val="60000"/>
                </a:schemeClr>
              </a:solidFill>
              <a:ln w="19050">
                <a:solidFill>
                  <a:schemeClr val="lt1"/>
                </a:solidFill>
              </a:ln>
              <a:effectLst/>
            </c:spPr>
            <c:extLst>
              <c:ext xmlns:c16="http://schemas.microsoft.com/office/drawing/2014/chart" uri="{C3380CC4-5D6E-409C-BE32-E72D297353CC}">
                <c16:uniqueId val="{00000017-BAF0-412C-8586-DF7AD97784C0}"/>
              </c:ext>
            </c:extLst>
          </c:dPt>
          <c:dLbls>
            <c:dLbl>
              <c:idx val="0"/>
              <c:layout>
                <c:manualLayout>
                  <c:x val="-9.5587507540687722E-3"/>
                  <c:y val="-5.9239253269909608E-17"/>
                </c:manualLayout>
              </c:layout>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AF0-412C-8586-DF7AD97784C0}"/>
                </c:ext>
              </c:extLst>
            </c:dLbl>
            <c:dLbl>
              <c:idx val="1"/>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3-BAF0-412C-8586-DF7AD97784C0}"/>
                </c:ext>
              </c:extLst>
            </c:dLbl>
            <c:dLbl>
              <c:idx val="2"/>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5-BAF0-412C-8586-DF7AD97784C0}"/>
                </c:ext>
              </c:extLst>
            </c:dLbl>
            <c:dLbl>
              <c:idx val="3"/>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7-BAF0-412C-8586-DF7AD97784C0}"/>
                </c:ext>
              </c:extLst>
            </c:dLbl>
            <c:dLbl>
              <c:idx val="4"/>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9-BAF0-412C-8586-DF7AD97784C0}"/>
                </c:ext>
              </c:extLst>
            </c:dLbl>
            <c:dLbl>
              <c:idx val="5"/>
              <c:layout>
                <c:manualLayout>
                  <c:x val="-8.418334857362976E-2"/>
                  <c:y val="-1.948983787357202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BAF0-412C-8586-DF7AD97784C0}"/>
                </c:ext>
              </c:extLst>
            </c:dLbl>
            <c:dLbl>
              <c:idx val="6"/>
              <c:layout>
                <c:manualLayout>
                  <c:x val="-0.11936245390442984"/>
                  <c:y val="-5.61167165011510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BAF0-412C-8586-DF7AD97784C0}"/>
                </c:ext>
              </c:extLst>
            </c:dLbl>
            <c:dLbl>
              <c:idx val="7"/>
              <c:layout>
                <c:manualLayout>
                  <c:x val="-0.11278610865138446"/>
                  <c:y val="-7.026458752719863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BAF0-412C-8586-DF7AD97784C0}"/>
                </c:ext>
              </c:extLst>
            </c:dLbl>
            <c:dLbl>
              <c:idx val="8"/>
              <c:layout>
                <c:manualLayout>
                  <c:x val="-0.10616234597333861"/>
                  <c:y val="-0.1137147282782372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BAF0-412C-8586-DF7AD97784C0}"/>
                </c:ext>
              </c:extLst>
            </c:dLbl>
            <c:dLbl>
              <c:idx val="9"/>
              <c:layout>
                <c:manualLayout>
                  <c:x val="-2.6181568846902308E-2"/>
                  <c:y val="-0.1047526628712398"/>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BAF0-412C-8586-DF7AD97784C0}"/>
                </c:ext>
              </c:extLst>
            </c:dLbl>
            <c:dLbl>
              <c:idx val="10"/>
              <c:layout>
                <c:manualLayout>
                  <c:x val="7.5060278460709964E-2"/>
                  <c:y val="-9.37775421184506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BAF0-412C-8586-DF7AD97784C0}"/>
                </c:ext>
              </c:extLst>
            </c:dLbl>
            <c:dLbl>
              <c:idx val="11"/>
              <c:delete val="1"/>
              <c:extLst>
                <c:ext xmlns:c15="http://schemas.microsoft.com/office/drawing/2012/chart" uri="{CE6537A1-D6FC-4f65-9D91-7224C49458BB}"/>
                <c:ext xmlns:c16="http://schemas.microsoft.com/office/drawing/2014/chart" uri="{C3380CC4-5D6E-409C-BE32-E72D297353CC}">
                  <c16:uniqueId val="{00000017-BAF0-412C-8586-DF7AD97784C0}"/>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numRef>
              <c:f>Sheet1!$A$2:$A$13</c:f>
              <c:numCache>
                <c:formatCode>General</c:formatCode>
                <c:ptCount val="12"/>
              </c:numCache>
            </c:numRef>
          </c:cat>
          <c:val>
            <c:numRef>
              <c:f>Sheet1!$B$2:$B$13</c:f>
              <c:numCache>
                <c:formatCode>#,##0</c:formatCode>
                <c:ptCount val="12"/>
                <c:pt idx="0" formatCode="_-* #,##0\ _z_ł_-;\-* #,##0\ _z_ł_-;_-* &quot;-&quot;??\ _z_ł_-;_-@_-">
                  <c:v>2256.502</c:v>
                </c:pt>
                <c:pt idx="1">
                  <c:v>3025.6170000000002</c:v>
                </c:pt>
                <c:pt idx="2">
                  <c:v>1294.538</c:v>
                </c:pt>
                <c:pt idx="3">
                  <c:v>1699.809</c:v>
                </c:pt>
                <c:pt idx="4" formatCode="General">
                  <c:v>789.86900000000003</c:v>
                </c:pt>
                <c:pt idx="5" formatCode="General">
                  <c:v>384.63900000000001</c:v>
                </c:pt>
                <c:pt idx="6" formatCode="General">
                  <c:v>720.01700000000005</c:v>
                </c:pt>
                <c:pt idx="7" formatCode="General">
                  <c:v>250.61</c:v>
                </c:pt>
                <c:pt idx="8" formatCode="General">
                  <c:v>30.992000000000001</c:v>
                </c:pt>
                <c:pt idx="9" formatCode="General">
                  <c:v>410.62</c:v>
                </c:pt>
                <c:pt idx="10" formatCode="General">
                  <c:v>409.72899999999998</c:v>
                </c:pt>
                <c:pt idx="11" formatCode="General">
                  <c:v>0</c:v>
                </c:pt>
              </c:numCache>
            </c:numRef>
          </c:val>
          <c:extLst>
            <c:ext xmlns:c16="http://schemas.microsoft.com/office/drawing/2014/chart" uri="{C3380CC4-5D6E-409C-BE32-E72D297353CC}">
              <c16:uniqueId val="{00000018-BAF0-412C-8586-DF7AD97784C0}"/>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164191944730843"/>
          <c:y val="0.24879036530848175"/>
          <c:w val="0.37109337700106865"/>
          <c:h val="0.55762506367348552"/>
        </c:manualLayout>
      </c:layout>
      <c:doughnutChart>
        <c:varyColors val="1"/>
        <c:ser>
          <c:idx val="0"/>
          <c:order val="0"/>
          <c:tx>
            <c:strRef>
              <c:f>Sheet1!$B$1</c:f>
              <c:strCache>
                <c:ptCount val="1"/>
                <c:pt idx="0">
                  <c:v>Sales</c:v>
                </c:pt>
              </c:strCache>
            </c:strRef>
          </c:tx>
          <c:dPt>
            <c:idx val="0"/>
            <c:bubble3D val="0"/>
            <c:spPr>
              <a:solidFill>
                <a:srgbClr val="318371"/>
              </a:solidFill>
              <a:ln w="19050">
                <a:solidFill>
                  <a:schemeClr val="lt1"/>
                </a:solidFill>
              </a:ln>
              <a:effectLst/>
            </c:spPr>
            <c:extLst>
              <c:ext xmlns:c16="http://schemas.microsoft.com/office/drawing/2014/chart" uri="{C3380CC4-5D6E-409C-BE32-E72D297353CC}">
                <c16:uniqueId val="{00000001-F410-4FD5-A4AF-DD2B875E965D}"/>
              </c:ext>
            </c:extLst>
          </c:dPt>
          <c:dPt>
            <c:idx val="1"/>
            <c:bubble3D val="0"/>
            <c:spPr>
              <a:solidFill>
                <a:srgbClr val="61C3AE"/>
              </a:solidFill>
              <a:ln w="19050">
                <a:solidFill>
                  <a:schemeClr val="lt1"/>
                </a:solidFill>
              </a:ln>
              <a:effectLst/>
            </c:spPr>
            <c:extLst>
              <c:ext xmlns:c16="http://schemas.microsoft.com/office/drawing/2014/chart" uri="{C3380CC4-5D6E-409C-BE32-E72D297353CC}">
                <c16:uniqueId val="{00000003-F410-4FD5-A4AF-DD2B875E965D}"/>
              </c:ext>
            </c:extLst>
          </c:dPt>
          <c:dPt>
            <c:idx val="2"/>
            <c:bubble3D val="0"/>
            <c:spPr>
              <a:solidFill>
                <a:srgbClr val="82D0BF"/>
              </a:solidFill>
              <a:ln w="19050">
                <a:solidFill>
                  <a:schemeClr val="lt1"/>
                </a:solidFill>
              </a:ln>
              <a:effectLst/>
            </c:spPr>
            <c:extLst>
              <c:ext xmlns:c16="http://schemas.microsoft.com/office/drawing/2014/chart" uri="{C3380CC4-5D6E-409C-BE32-E72D297353CC}">
                <c16:uniqueId val="{00000005-F410-4FD5-A4AF-DD2B875E965D}"/>
              </c:ext>
            </c:extLst>
          </c:dPt>
          <c:dPt>
            <c:idx val="3"/>
            <c:bubble3D val="0"/>
            <c:spPr>
              <a:solidFill>
                <a:srgbClr val="A6DED2"/>
              </a:solidFill>
              <a:ln w="19050">
                <a:solidFill>
                  <a:schemeClr val="lt1"/>
                </a:solidFill>
              </a:ln>
              <a:effectLst/>
            </c:spPr>
            <c:extLst>
              <c:ext xmlns:c16="http://schemas.microsoft.com/office/drawing/2014/chart" uri="{C3380CC4-5D6E-409C-BE32-E72D297353CC}">
                <c16:uniqueId val="{00000007-F410-4FD5-A4AF-DD2B875E965D}"/>
              </c:ext>
            </c:extLst>
          </c:dPt>
          <c:dPt>
            <c:idx val="4"/>
            <c:bubble3D val="0"/>
            <c:spPr>
              <a:solidFill>
                <a:srgbClr val="BFE7DE"/>
              </a:solidFill>
              <a:ln w="19050">
                <a:solidFill>
                  <a:schemeClr val="lt1"/>
                </a:solidFill>
              </a:ln>
              <a:effectLst/>
            </c:spPr>
            <c:extLst>
              <c:ext xmlns:c16="http://schemas.microsoft.com/office/drawing/2014/chart" uri="{C3380CC4-5D6E-409C-BE32-E72D297353CC}">
                <c16:uniqueId val="{00000009-F410-4FD5-A4AF-DD2B875E965D}"/>
              </c:ext>
            </c:extLst>
          </c:dPt>
          <c:dPt>
            <c:idx val="5"/>
            <c:bubble3D val="0"/>
            <c:spPr>
              <a:solidFill>
                <a:srgbClr val="E6F6F3"/>
              </a:solidFill>
              <a:ln w="19050">
                <a:solidFill>
                  <a:schemeClr val="lt1"/>
                </a:solidFill>
              </a:ln>
              <a:effectLst/>
            </c:spPr>
            <c:extLst>
              <c:ext xmlns:c16="http://schemas.microsoft.com/office/drawing/2014/chart" uri="{C3380CC4-5D6E-409C-BE32-E72D297353CC}">
                <c16:uniqueId val="{0000000B-F410-4FD5-A4AF-DD2B875E965D}"/>
              </c:ext>
            </c:extLst>
          </c:dPt>
          <c:dPt>
            <c:idx val="6"/>
            <c:bubble3D val="0"/>
            <c:spPr>
              <a:solidFill>
                <a:srgbClr val="005A9A"/>
              </a:solidFill>
              <a:ln w="19050">
                <a:solidFill>
                  <a:schemeClr val="lt1"/>
                </a:solidFill>
              </a:ln>
              <a:effectLst/>
            </c:spPr>
            <c:extLst>
              <c:ext xmlns:c16="http://schemas.microsoft.com/office/drawing/2014/chart" uri="{C3380CC4-5D6E-409C-BE32-E72D297353CC}">
                <c16:uniqueId val="{0000000D-F410-4FD5-A4AF-DD2B875E965D}"/>
              </c:ext>
            </c:extLst>
          </c:dPt>
          <c:dPt>
            <c:idx val="7"/>
            <c:bubble3D val="0"/>
            <c:spPr>
              <a:solidFill>
                <a:srgbClr val="3C90CC"/>
              </a:solidFill>
              <a:ln w="19050">
                <a:solidFill>
                  <a:schemeClr val="lt1"/>
                </a:solidFill>
              </a:ln>
              <a:effectLst/>
            </c:spPr>
            <c:extLst>
              <c:ext xmlns:c16="http://schemas.microsoft.com/office/drawing/2014/chart" uri="{C3380CC4-5D6E-409C-BE32-E72D297353CC}">
                <c16:uniqueId val="{0000000F-F410-4FD5-A4AF-DD2B875E965D}"/>
              </c:ext>
            </c:extLst>
          </c:dPt>
          <c:dPt>
            <c:idx val="8"/>
            <c:bubble3D val="0"/>
            <c:spPr>
              <a:solidFill>
                <a:srgbClr val="9DC3E6"/>
              </a:solidFill>
              <a:ln w="19050">
                <a:solidFill>
                  <a:schemeClr val="lt1"/>
                </a:solidFill>
              </a:ln>
              <a:effectLst/>
            </c:spPr>
            <c:extLst>
              <c:ext xmlns:c16="http://schemas.microsoft.com/office/drawing/2014/chart" uri="{C3380CC4-5D6E-409C-BE32-E72D297353CC}">
                <c16:uniqueId val="{00000011-F410-4FD5-A4AF-DD2B875E965D}"/>
              </c:ext>
            </c:extLst>
          </c:dPt>
          <c:dPt>
            <c:idx val="9"/>
            <c:bubble3D val="0"/>
            <c:spPr>
              <a:solidFill>
                <a:srgbClr val="FFC000"/>
              </a:solidFill>
              <a:ln w="19050">
                <a:solidFill>
                  <a:schemeClr val="lt1"/>
                </a:solidFill>
              </a:ln>
              <a:effectLst/>
            </c:spPr>
            <c:extLst>
              <c:ext xmlns:c16="http://schemas.microsoft.com/office/drawing/2014/chart" uri="{C3380CC4-5D6E-409C-BE32-E72D297353CC}">
                <c16:uniqueId val="{00000013-F410-4FD5-A4AF-DD2B875E965D}"/>
              </c:ext>
            </c:extLst>
          </c:dPt>
          <c:dPt>
            <c:idx val="10"/>
            <c:bubble3D val="0"/>
            <c:spPr>
              <a:solidFill>
                <a:srgbClr val="FFD85B"/>
              </a:solidFill>
              <a:ln w="19050">
                <a:solidFill>
                  <a:schemeClr val="lt1"/>
                </a:solidFill>
              </a:ln>
              <a:effectLst/>
            </c:spPr>
            <c:extLst>
              <c:ext xmlns:c16="http://schemas.microsoft.com/office/drawing/2014/chart" uri="{C3380CC4-5D6E-409C-BE32-E72D297353CC}">
                <c16:uniqueId val="{00000015-F410-4FD5-A4AF-DD2B875E965D}"/>
              </c:ext>
            </c:extLst>
          </c:dPt>
          <c:dPt>
            <c:idx val="11"/>
            <c:bubble3D val="0"/>
            <c:spPr>
              <a:solidFill>
                <a:srgbClr val="FFE389"/>
              </a:solidFill>
              <a:ln w="19050">
                <a:solidFill>
                  <a:schemeClr val="lt1"/>
                </a:solidFill>
              </a:ln>
              <a:effectLst/>
            </c:spPr>
            <c:extLst>
              <c:ext xmlns:c16="http://schemas.microsoft.com/office/drawing/2014/chart" uri="{C3380CC4-5D6E-409C-BE32-E72D297353CC}">
                <c16:uniqueId val="{00000017-F410-4FD5-A4AF-DD2B875E965D}"/>
              </c:ext>
            </c:extLst>
          </c:dPt>
          <c:dLbls>
            <c:dLbl>
              <c:idx val="0"/>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1-F410-4FD5-A4AF-DD2B875E965D}"/>
                </c:ext>
              </c:extLst>
            </c:dLbl>
            <c:dLbl>
              <c:idx val="1"/>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3-F410-4FD5-A4AF-DD2B875E965D}"/>
                </c:ext>
              </c:extLst>
            </c:dLbl>
            <c:dLbl>
              <c:idx val="2"/>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5-F410-4FD5-A4AF-DD2B875E965D}"/>
                </c:ext>
              </c:extLst>
            </c:dLbl>
            <c:dLbl>
              <c:idx val="3"/>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7-F410-4FD5-A4AF-DD2B875E965D}"/>
                </c:ext>
              </c:extLst>
            </c:dLbl>
            <c:dLbl>
              <c:idx val="4"/>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9-F410-4FD5-A4AF-DD2B875E965D}"/>
                </c:ext>
              </c:extLst>
            </c:dLbl>
            <c:dLbl>
              <c:idx val="5"/>
              <c:layout>
                <c:manualLayout>
                  <c:x val="-7.9569616343612912E-2"/>
                  <c:y val="-1.743201734938204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F410-4FD5-A4AF-DD2B875E965D}"/>
                </c:ext>
              </c:extLst>
            </c:dLbl>
            <c:dLbl>
              <c:idx val="6"/>
              <c:layout>
                <c:manualLayout>
                  <c:x val="-8.5738379346304114E-2"/>
                  <c:y val="-3.471740742830883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F410-4FD5-A4AF-DD2B875E965D}"/>
                </c:ext>
              </c:extLst>
            </c:dLbl>
            <c:dLbl>
              <c:idx val="7"/>
              <c:layout>
                <c:manualLayout>
                  <c:x val="-0.10131193792369904"/>
                  <c:y val="-5.60453768572787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F410-4FD5-A4AF-DD2B875E965D}"/>
                </c:ext>
              </c:extLst>
            </c:dLbl>
            <c:dLbl>
              <c:idx val="8"/>
              <c:layout>
                <c:manualLayout>
                  <c:x val="-8.9070538569517438E-2"/>
                  <c:y val="-9.71619813123292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F410-4FD5-A4AF-DD2B875E965D}"/>
                </c:ext>
              </c:extLst>
            </c:dLbl>
            <c:dLbl>
              <c:idx val="9"/>
              <c:layout>
                <c:manualLayout>
                  <c:x val="-3.2757325319308868E-2"/>
                  <c:y val="-0.11098878175412571"/>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F410-4FD5-A4AF-DD2B875E965D}"/>
                </c:ext>
              </c:extLst>
            </c:dLbl>
            <c:dLbl>
              <c:idx val="10"/>
              <c:layout>
                <c:manualLayout>
                  <c:x val="-1.9222554019187158E-2"/>
                  <c:y val="-0.16434296874370158"/>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F410-4FD5-A4AF-DD2B875E965D}"/>
                </c:ext>
              </c:extLst>
            </c:dLbl>
            <c:dLbl>
              <c:idx val="11"/>
              <c:layout>
                <c:manualLayout>
                  <c:x val="8.3657948754431114E-3"/>
                  <c:y val="-0.1114775393223099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F410-4FD5-A4AF-DD2B875E965D}"/>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numRef>
              <c:f>Sheet1!$A$2:$A$13</c:f>
              <c:numCache>
                <c:formatCode>General</c:formatCode>
                <c:ptCount val="12"/>
              </c:numCache>
            </c:numRef>
          </c:cat>
          <c:val>
            <c:numRef>
              <c:f>Sheet1!$B$2:$B$13</c:f>
              <c:numCache>
                <c:formatCode>#,##0</c:formatCode>
                <c:ptCount val="12"/>
                <c:pt idx="0" formatCode="_-* #,##0\ _z_ł_-;\-* #,##0\ _z_ł_-;_-* &quot;-&quot;??\ _z_ł_-;_-@_-">
                  <c:v>3074.04</c:v>
                </c:pt>
                <c:pt idx="1">
                  <c:v>4023.7269999999999</c:v>
                </c:pt>
                <c:pt idx="2">
                  <c:v>2782.64</c:v>
                </c:pt>
                <c:pt idx="3">
                  <c:v>2729.7310000000002</c:v>
                </c:pt>
                <c:pt idx="4">
                  <c:v>1582.8530000000001</c:v>
                </c:pt>
                <c:pt idx="5" formatCode="General">
                  <c:v>823.47199999999998</c:v>
                </c:pt>
                <c:pt idx="6" formatCode="General">
                  <c:v>866.34500000000003</c:v>
                </c:pt>
                <c:pt idx="7" formatCode="General">
                  <c:v>322.65699999999998</c:v>
                </c:pt>
                <c:pt idx="8" formatCode="General">
                  <c:v>402.30700000000002</c:v>
                </c:pt>
                <c:pt idx="9">
                  <c:v>1301.961</c:v>
                </c:pt>
                <c:pt idx="10" formatCode="General">
                  <c:v>666.16099999999994</c:v>
                </c:pt>
                <c:pt idx="11" formatCode="General">
                  <c:v>188.1</c:v>
                </c:pt>
              </c:numCache>
            </c:numRef>
          </c:val>
          <c:extLst>
            <c:ext xmlns:c16="http://schemas.microsoft.com/office/drawing/2014/chart" uri="{C3380CC4-5D6E-409C-BE32-E72D297353CC}">
              <c16:uniqueId val="{00000018-F410-4FD5-A4AF-DD2B875E965D}"/>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18864373490567E-2"/>
          <c:y val="2.5456905519021553E-2"/>
          <c:w val="0.8840117597372511"/>
          <c:h val="0.73435022656349558"/>
        </c:manualLayout>
      </c:layout>
      <c:barChart>
        <c:barDir val="col"/>
        <c:grouping val="clustered"/>
        <c:varyColors val="0"/>
        <c:ser>
          <c:idx val="0"/>
          <c:order val="0"/>
          <c:tx>
            <c:strRef>
              <c:f>Sheet1!$B$1</c:f>
              <c:strCache>
                <c:ptCount val="1"/>
                <c:pt idx="0">
                  <c:v>Revenue</c:v>
                </c:pt>
              </c:strCache>
            </c:strRef>
          </c:tx>
          <c:spPr>
            <a:solidFill>
              <a:srgbClr val="A1C9E7"/>
            </a:solidFill>
            <a:ln>
              <a:noFill/>
            </a:ln>
            <a:effectLst/>
          </c:spPr>
          <c:invertIfNegative val="0"/>
          <c:dLbls>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Calibri (Body)"/>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20XX</c:v>
                </c:pt>
                <c:pt idx="1">
                  <c:v>20XX</c:v>
                </c:pt>
                <c:pt idx="2">
                  <c:v>20XX</c:v>
                </c:pt>
                <c:pt idx="3">
                  <c:v>20XX</c:v>
                </c:pt>
                <c:pt idx="4">
                  <c:v>20XX</c:v>
                </c:pt>
              </c:strCache>
            </c:strRef>
          </c:cat>
          <c:val>
            <c:numRef>
              <c:f>Sheet1!$B$2:$B$6</c:f>
              <c:numCache>
                <c:formatCode>#,###.00</c:formatCode>
                <c:ptCount val="5"/>
                <c:pt idx="0">
                  <c:v>15</c:v>
                </c:pt>
                <c:pt idx="1">
                  <c:v>30</c:v>
                </c:pt>
                <c:pt idx="2">
                  <c:v>50</c:v>
                </c:pt>
                <c:pt idx="3">
                  <c:v>62</c:v>
                </c:pt>
                <c:pt idx="4">
                  <c:v>68</c:v>
                </c:pt>
              </c:numCache>
            </c:numRef>
          </c:val>
          <c:extLst>
            <c:ext xmlns:c16="http://schemas.microsoft.com/office/drawing/2014/chart" uri="{C3380CC4-5D6E-409C-BE32-E72D297353CC}">
              <c16:uniqueId val="{00000005-1FC7-4E73-AE39-1035CE308510}"/>
            </c:ext>
          </c:extLst>
        </c:ser>
        <c:ser>
          <c:idx val="1"/>
          <c:order val="1"/>
          <c:tx>
            <c:strRef>
              <c:f>Sheet1!$C$1</c:f>
              <c:strCache>
                <c:ptCount val="1"/>
                <c:pt idx="0">
                  <c:v>EBITDA</c:v>
                </c:pt>
              </c:strCache>
            </c:strRef>
          </c:tx>
          <c:spPr>
            <a:solidFill>
              <a:srgbClr val="1E2B56"/>
            </a:solidFill>
            <a:ln>
              <a:noFill/>
            </a:ln>
            <a:effectLst/>
          </c:spPr>
          <c:invertIfNegative val="0"/>
          <c:dLbls>
            <c:dLbl>
              <c:idx val="0"/>
              <c:layout>
                <c:manualLayout>
                  <c:x val="0"/>
                  <c:y val="9.93202755777493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FC7-4E73-AE39-1035CE308510}"/>
                </c:ext>
              </c:extLst>
            </c:dLbl>
            <c:dLbl>
              <c:idx val="1"/>
              <c:layout>
                <c:manualLayout>
                  <c:x val="-2.0829660123911492E-3"/>
                  <c:y val="0.1012399905934496"/>
                </c:manualLayout>
              </c:layout>
              <c:tx>
                <c:rich>
                  <a:bodyPr rot="0" spcFirstLastPara="1" vertOverflow="ellipsis" vert="horz" wrap="square" anchor="ctr" anchorCtr="1"/>
                  <a:lstStyle/>
                  <a:p>
                    <a:pPr>
                      <a:defRPr sz="800" b="0" i="0" u="none" strike="noStrike" kern="1200" baseline="0">
                        <a:solidFill>
                          <a:schemeClr val="tx1">
                            <a:lumMod val="75000"/>
                            <a:lumOff val="25000"/>
                          </a:schemeClr>
                        </a:solidFill>
                        <a:latin typeface="Calibri (Body)"/>
                        <a:ea typeface="+mn-ea"/>
                        <a:cs typeface="+mn-cs"/>
                      </a:defRPr>
                    </a:pPr>
                    <a:fld id="{ABC43F1D-C55A-42C7-B445-D6BD382A2276}" type="VALUE">
                      <a:rPr lang="en-US"/>
                      <a:pPr>
                        <a:defRPr/>
                      </a:pPr>
                      <a:t>[VALUE]</a:t>
                    </a:fld>
                    <a:endParaRPr lang="en-US"/>
                  </a:p>
                </c:rich>
              </c:tx>
              <c:numFmt formatCode="#,##0.00" sourceLinked="0"/>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Calibri (Body)"/>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1FC7-4E73-AE39-1035CE308510}"/>
                </c:ext>
              </c:extLst>
            </c:dLbl>
            <c:dLbl>
              <c:idx val="4"/>
              <c:layout>
                <c:manualLayout>
                  <c:x val="0"/>
                  <c:y val="-2.150691502355388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B99-4F09-8EA1-D05D0B95C72D}"/>
                </c:ext>
              </c:extLst>
            </c:dLbl>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Calibri (Body)"/>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20XX</c:v>
                </c:pt>
                <c:pt idx="1">
                  <c:v>20XX</c:v>
                </c:pt>
                <c:pt idx="2">
                  <c:v>20XX</c:v>
                </c:pt>
                <c:pt idx="3">
                  <c:v>20XX</c:v>
                </c:pt>
                <c:pt idx="4">
                  <c:v>20XX</c:v>
                </c:pt>
              </c:strCache>
            </c:strRef>
          </c:cat>
          <c:val>
            <c:numRef>
              <c:f>Sheet1!$C$2:$C$6</c:f>
              <c:numCache>
                <c:formatCode>#,###.00</c:formatCode>
                <c:ptCount val="5"/>
                <c:pt idx="0">
                  <c:v>-2</c:v>
                </c:pt>
                <c:pt idx="1">
                  <c:v>0</c:v>
                </c:pt>
                <c:pt idx="2">
                  <c:v>4.5</c:v>
                </c:pt>
                <c:pt idx="3">
                  <c:v>7</c:v>
                </c:pt>
                <c:pt idx="4">
                  <c:v>10</c:v>
                </c:pt>
              </c:numCache>
            </c:numRef>
          </c:val>
          <c:extLst>
            <c:ext xmlns:c16="http://schemas.microsoft.com/office/drawing/2014/chart" uri="{C3380CC4-5D6E-409C-BE32-E72D297353CC}">
              <c16:uniqueId val="{0000000B-1FC7-4E73-AE39-1035CE308510}"/>
            </c:ext>
          </c:extLst>
        </c:ser>
        <c:dLbls>
          <c:showLegendKey val="0"/>
          <c:showVal val="0"/>
          <c:showCatName val="0"/>
          <c:showSerName val="0"/>
          <c:showPercent val="0"/>
          <c:showBubbleSize val="0"/>
        </c:dLbls>
        <c:gapWidth val="176"/>
        <c:overlap val="-29"/>
        <c:axId val="274294000"/>
        <c:axId val="274306512"/>
      </c:barChart>
      <c:lineChart>
        <c:grouping val="standard"/>
        <c:varyColors val="0"/>
        <c:ser>
          <c:idx val="2"/>
          <c:order val="2"/>
          <c:tx>
            <c:strRef>
              <c:f>Sheet1!$D$1</c:f>
              <c:strCache>
                <c:ptCount val="1"/>
                <c:pt idx="0">
                  <c:v>EBITDA margin</c:v>
                </c:pt>
              </c:strCache>
            </c:strRef>
          </c:tx>
          <c:spPr>
            <a:ln w="19050" cap="rnd" cmpd="dbl">
              <a:solidFill>
                <a:schemeClr val="accent3"/>
              </a:solidFill>
              <a:prstDash val="sysDot"/>
              <a:round/>
            </a:ln>
            <a:effectLst/>
          </c:spPr>
          <c:marker>
            <c:symbol val="diamond"/>
            <c:size val="2"/>
            <c:spPr>
              <a:solidFill>
                <a:schemeClr val="accent3"/>
              </a:solidFill>
              <a:ln w="25400">
                <a:solidFill>
                  <a:schemeClr val="accent3"/>
                </a:solidFill>
              </a:ln>
              <a:effectLst/>
            </c:spPr>
          </c:marker>
          <c:dLbls>
            <c:dLbl>
              <c:idx val="0"/>
              <c:layout>
                <c:manualLayout>
                  <c:x val="-3.988543145358843E-2"/>
                  <c:y val="-5.750121217659174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1FC7-4E73-AE39-1035CE308510}"/>
                </c:ext>
              </c:extLst>
            </c:dLbl>
            <c:dLbl>
              <c:idx val="1"/>
              <c:layout>
                <c:manualLayout>
                  <c:x val="-4.4384034178702785E-2"/>
                  <c:y val="-5.1150559329973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1FC7-4E73-AE39-1035CE308510}"/>
                </c:ext>
              </c:extLst>
            </c:dLbl>
            <c:dLbl>
              <c:idx val="2"/>
              <c:layout>
                <c:manualLayout>
                  <c:x val="-5.9787396782636129E-2"/>
                  <c:y val="-4.890057102756070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1FC7-4E73-AE39-1035CE308510}"/>
                </c:ext>
              </c:extLst>
            </c:dLbl>
            <c:dLbl>
              <c:idx val="3"/>
              <c:layout>
                <c:manualLayout>
                  <c:x val="-4.9822899860155881E-2"/>
                  <c:y val="-5.140963602787292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1FC7-4E73-AE39-1035CE308510}"/>
                </c:ext>
              </c:extLst>
            </c:dLbl>
            <c:dLbl>
              <c:idx val="4"/>
              <c:layout>
                <c:manualLayout>
                  <c:x val="-4.3179846545468428E-2"/>
                  <c:y val="-5.655059963066021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1FC7-4E73-AE39-1035CE308510}"/>
                </c:ext>
              </c:extLst>
            </c:dLbl>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Calibri (Body)"/>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20XX</c:v>
                </c:pt>
                <c:pt idx="1">
                  <c:v>20XX</c:v>
                </c:pt>
                <c:pt idx="2">
                  <c:v>20XX</c:v>
                </c:pt>
                <c:pt idx="3">
                  <c:v>20XX</c:v>
                </c:pt>
                <c:pt idx="4">
                  <c:v>20XX</c:v>
                </c:pt>
              </c:strCache>
            </c:strRef>
          </c:cat>
          <c:val>
            <c:numRef>
              <c:f>Sheet1!$D$2:$D$6</c:f>
              <c:numCache>
                <c:formatCode>0.00%</c:formatCode>
                <c:ptCount val="5"/>
                <c:pt idx="0">
                  <c:v>-0.13333333333333333</c:v>
                </c:pt>
                <c:pt idx="1">
                  <c:v>0</c:v>
                </c:pt>
                <c:pt idx="2">
                  <c:v>0.09</c:v>
                </c:pt>
                <c:pt idx="3">
                  <c:v>0.11290322580645161</c:v>
                </c:pt>
                <c:pt idx="4">
                  <c:v>0.14705882352941177</c:v>
                </c:pt>
              </c:numCache>
            </c:numRef>
          </c:val>
          <c:smooth val="1"/>
          <c:extLst>
            <c:ext xmlns:c16="http://schemas.microsoft.com/office/drawing/2014/chart" uri="{C3380CC4-5D6E-409C-BE32-E72D297353CC}">
              <c16:uniqueId val="{00000011-1FC7-4E73-AE39-1035CE308510}"/>
            </c:ext>
          </c:extLst>
        </c:ser>
        <c:dLbls>
          <c:showLegendKey val="0"/>
          <c:showVal val="0"/>
          <c:showCatName val="0"/>
          <c:showSerName val="0"/>
          <c:showPercent val="0"/>
          <c:showBubbleSize val="0"/>
        </c:dLbls>
        <c:marker val="1"/>
        <c:smooth val="0"/>
        <c:axId val="274302160"/>
        <c:axId val="274305968"/>
      </c:lineChart>
      <c:catAx>
        <c:axId val="2742940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libri (Body)"/>
                <a:ea typeface="+mn-ea"/>
                <a:cs typeface="+mn-cs"/>
              </a:defRPr>
            </a:pPr>
            <a:endParaRPr lang="en-US"/>
          </a:p>
        </c:txPr>
        <c:crossAx val="274306512"/>
        <c:crosses val="autoZero"/>
        <c:auto val="1"/>
        <c:lblAlgn val="ctr"/>
        <c:lblOffset val="100"/>
        <c:noMultiLvlLbl val="0"/>
      </c:catAx>
      <c:valAx>
        <c:axId val="274306512"/>
        <c:scaling>
          <c:orientation val="minMax"/>
          <c:max val="120"/>
          <c:min val="-5"/>
        </c:scaling>
        <c:delete val="0"/>
        <c:axPos val="l"/>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300" b="0" i="0" u="none" strike="noStrike" kern="1200" baseline="0">
                <a:solidFill>
                  <a:schemeClr val="bg1"/>
                </a:solidFill>
                <a:latin typeface="Calibri (Body)"/>
                <a:ea typeface="+mn-ea"/>
                <a:cs typeface="+mn-cs"/>
              </a:defRPr>
            </a:pPr>
            <a:endParaRPr lang="en-US"/>
          </a:p>
        </c:txPr>
        <c:crossAx val="274294000"/>
        <c:crosses val="autoZero"/>
        <c:crossBetween val="between"/>
      </c:valAx>
      <c:valAx>
        <c:axId val="274305968"/>
        <c:scaling>
          <c:orientation val="minMax"/>
          <c:max val="0.2"/>
          <c:min val="-0.70000000000000007"/>
        </c:scaling>
        <c:delete val="0"/>
        <c:axPos val="r"/>
        <c:numFmt formatCode="0.00%" sourceLinked="1"/>
        <c:majorTickMark val="out"/>
        <c:minorTickMark val="none"/>
        <c:tickLblPos val="nextTo"/>
        <c:spPr>
          <a:noFill/>
          <a:ln>
            <a:noFill/>
          </a:ln>
          <a:effectLst/>
        </c:spPr>
        <c:txPr>
          <a:bodyPr rot="-60000000" spcFirstLastPara="1" vertOverflow="ellipsis" vert="horz" wrap="square" anchor="ctr" anchorCtr="1"/>
          <a:lstStyle/>
          <a:p>
            <a:pPr>
              <a:defRPr sz="300" b="0" i="0" u="none" strike="noStrike" kern="1200" baseline="0">
                <a:solidFill>
                  <a:schemeClr val="bg1"/>
                </a:solidFill>
                <a:latin typeface="Calibri (Body)"/>
                <a:ea typeface="+mn-ea"/>
                <a:cs typeface="+mn-cs"/>
              </a:defRPr>
            </a:pPr>
            <a:endParaRPr lang="en-US"/>
          </a:p>
        </c:txPr>
        <c:crossAx val="274302160"/>
        <c:crosses val="max"/>
        <c:crossBetween val="between"/>
      </c:valAx>
      <c:catAx>
        <c:axId val="274302160"/>
        <c:scaling>
          <c:orientation val="minMax"/>
        </c:scaling>
        <c:delete val="1"/>
        <c:axPos val="b"/>
        <c:numFmt formatCode="General" sourceLinked="1"/>
        <c:majorTickMark val="out"/>
        <c:minorTickMark val="none"/>
        <c:tickLblPos val="nextTo"/>
        <c:crossAx val="274305968"/>
        <c:crosses val="autoZero"/>
        <c:auto val="1"/>
        <c:lblAlgn val="ctr"/>
        <c:lblOffset val="100"/>
        <c:noMultiLvlLbl val="0"/>
      </c:catAx>
      <c:spPr>
        <a:noFill/>
        <a:ln>
          <a:noFill/>
        </a:ln>
        <a:effectLst/>
      </c:spPr>
    </c:plotArea>
    <c:legend>
      <c:legendPos val="b"/>
      <c:layout>
        <c:manualLayout>
          <c:xMode val="edge"/>
          <c:yMode val="edge"/>
          <c:x val="9.1601685973787511E-2"/>
          <c:y val="0.82203239512702475"/>
          <c:w val="0.83009637882355269"/>
          <c:h val="0.11516734985157658"/>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Calibri (Body)"/>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Calibri (Body)"/>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164191944730843"/>
          <c:y val="0.24879036530848175"/>
          <c:w val="0.37109337700106865"/>
          <c:h val="0.55762506367348552"/>
        </c:manualLayout>
      </c:layout>
      <c:doughnutChart>
        <c:varyColors val="1"/>
        <c:ser>
          <c:idx val="0"/>
          <c:order val="0"/>
          <c:tx>
            <c:strRef>
              <c:f>Sheet1!$B$1</c:f>
              <c:strCache>
                <c:ptCount val="1"/>
                <c:pt idx="0">
                  <c:v>Sales</c:v>
                </c:pt>
              </c:strCache>
            </c:strRef>
          </c:tx>
          <c:spPr>
            <a:solidFill>
              <a:schemeClr val="bg1">
                <a:lumMod val="85000"/>
              </a:schemeClr>
            </a:solidFill>
          </c:spPr>
          <c:dPt>
            <c:idx val="0"/>
            <c:bubble3D val="0"/>
            <c:spPr>
              <a:solidFill>
                <a:srgbClr val="61C3AE"/>
              </a:solidFill>
              <a:ln w="19050">
                <a:solidFill>
                  <a:schemeClr val="lt1"/>
                </a:solidFill>
              </a:ln>
              <a:effectLst/>
            </c:spPr>
            <c:extLst>
              <c:ext xmlns:c16="http://schemas.microsoft.com/office/drawing/2014/chart" uri="{C3380CC4-5D6E-409C-BE32-E72D297353CC}">
                <c16:uniqueId val="{00000001-A45C-481F-8F28-F571E9B11EFF}"/>
              </c:ext>
            </c:extLst>
          </c:dPt>
          <c:dPt>
            <c:idx val="1"/>
            <c:bubble3D val="0"/>
            <c:spPr>
              <a:solidFill>
                <a:srgbClr val="005A9A"/>
              </a:solidFill>
              <a:ln w="19050">
                <a:solidFill>
                  <a:schemeClr val="lt1"/>
                </a:solidFill>
              </a:ln>
              <a:effectLst/>
            </c:spPr>
            <c:extLst>
              <c:ext xmlns:c16="http://schemas.microsoft.com/office/drawing/2014/chart" uri="{C3380CC4-5D6E-409C-BE32-E72D297353CC}">
                <c16:uniqueId val="{00000003-A45C-481F-8F28-F571E9B11EFF}"/>
              </c:ext>
            </c:extLst>
          </c:dPt>
          <c:dLbls>
            <c:dLbl>
              <c:idx val="0"/>
              <c:layout>
                <c:manualLayout>
                  <c:x val="0.14253398032537243"/>
                  <c:y val="2.092531639243151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45C-481F-8F28-F571E9B11EFF}"/>
                </c:ext>
              </c:extLst>
            </c:dLbl>
            <c:dLbl>
              <c:idx val="1"/>
              <c:layout>
                <c:manualLayout>
                  <c:x val="-8.5520388195223521E-2"/>
                  <c:y val="-5.58008437131506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45C-481F-8F28-F571E9B11EFF}"/>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Polska</c:v>
                </c:pt>
                <c:pt idx="1">
                  <c:v>Rynki zagraniczne</c:v>
                </c:pt>
              </c:strCache>
            </c:strRef>
          </c:cat>
          <c:val>
            <c:numRef>
              <c:f>Sheet1!$B$2:$B$3</c:f>
              <c:numCache>
                <c:formatCode>#,##0</c:formatCode>
                <c:ptCount val="2"/>
                <c:pt idx="0" formatCode="_-* #,##0\ _z_ł_-;\-* #,##0\ _z_ł_-;_-* &quot;-&quot;??\ _z_ł_-;_-@_-">
                  <c:v>0.86809999999999998</c:v>
                </c:pt>
                <c:pt idx="1">
                  <c:v>0.13189999999999999</c:v>
                </c:pt>
              </c:numCache>
            </c:numRef>
          </c:val>
          <c:extLst>
            <c:ext xmlns:c16="http://schemas.microsoft.com/office/drawing/2014/chart" uri="{C3380CC4-5D6E-409C-BE32-E72D297353CC}">
              <c16:uniqueId val="{00000018-A45C-481F-8F28-F571E9B11EFF}"/>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2765967821235708E-2"/>
          <c:y val="6.726545925889546E-2"/>
          <c:w val="0.91971182953571184"/>
          <c:h val="0.80222895679313733"/>
        </c:manualLayout>
      </c:layout>
      <c:barChart>
        <c:barDir val="col"/>
        <c:grouping val="clustered"/>
        <c:varyColors val="0"/>
        <c:ser>
          <c:idx val="0"/>
          <c:order val="0"/>
          <c:tx>
            <c:strRef>
              <c:f>Sheet1!$B$1</c:f>
              <c:strCache>
                <c:ptCount val="1"/>
                <c:pt idx="0">
                  <c:v>Column3</c:v>
                </c:pt>
              </c:strCache>
            </c:strRef>
          </c:tx>
          <c:spPr>
            <a:solidFill>
              <a:srgbClr val="46B9A0"/>
            </a:solidFill>
            <a:ln>
              <a:noFill/>
            </a:ln>
            <a:effectLst/>
          </c:spPr>
          <c:invertIfNegative val="0"/>
          <c:dLbls>
            <c:dLbl>
              <c:idx val="1"/>
              <c:layout>
                <c:manualLayout>
                  <c:x val="0"/>
                  <c:y val="-6.1150417508086781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10C-4E1F-9734-71CF33627033}"/>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2017</c:v>
                </c:pt>
                <c:pt idx="1">
                  <c:v>2018</c:v>
                </c:pt>
                <c:pt idx="2">
                  <c:v>2019P</c:v>
                </c:pt>
                <c:pt idx="3">
                  <c:v>2020P</c:v>
                </c:pt>
              </c:strCache>
            </c:strRef>
          </c:cat>
          <c:val>
            <c:numRef>
              <c:f>Sheet1!$B$2:$B$5</c:f>
              <c:numCache>
                <c:formatCode>General</c:formatCode>
                <c:ptCount val="4"/>
                <c:pt idx="0">
                  <c:v>1924</c:v>
                </c:pt>
                <c:pt idx="1">
                  <c:v>4767</c:v>
                </c:pt>
                <c:pt idx="2">
                  <c:v>11273</c:v>
                </c:pt>
                <c:pt idx="3">
                  <c:v>18766</c:v>
                </c:pt>
              </c:numCache>
            </c:numRef>
          </c:val>
          <c:extLst>
            <c:ext xmlns:c16="http://schemas.microsoft.com/office/drawing/2014/chart" uri="{C3380CC4-5D6E-409C-BE32-E72D297353CC}">
              <c16:uniqueId val="{00000001-310C-4E1F-9734-71CF33627033}"/>
            </c:ext>
          </c:extLst>
        </c:ser>
        <c:dLbls>
          <c:showLegendKey val="0"/>
          <c:showVal val="0"/>
          <c:showCatName val="0"/>
          <c:showSerName val="0"/>
          <c:showPercent val="0"/>
          <c:showBubbleSize val="0"/>
        </c:dLbls>
        <c:gapWidth val="317"/>
        <c:overlap val="-27"/>
        <c:axId val="1290344176"/>
        <c:axId val="1290338736"/>
      </c:barChart>
      <c:catAx>
        <c:axId val="12903441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290338736"/>
        <c:crosses val="autoZero"/>
        <c:auto val="1"/>
        <c:lblAlgn val="ctr"/>
        <c:lblOffset val="100"/>
        <c:noMultiLvlLbl val="0"/>
      </c:catAx>
      <c:valAx>
        <c:axId val="129033873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 b="0" i="0" u="none" strike="noStrike" kern="1200" baseline="0">
                <a:solidFill>
                  <a:schemeClr val="bg1">
                    <a:lumMod val="95000"/>
                  </a:schemeClr>
                </a:solidFill>
                <a:latin typeface="+mn-lt"/>
                <a:ea typeface="+mn-ea"/>
                <a:cs typeface="+mn-cs"/>
              </a:defRPr>
            </a:pPr>
            <a:endParaRPr lang="en-US"/>
          </a:p>
        </c:txPr>
        <c:crossAx val="12903441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164191944730843"/>
          <c:y val="0.24879036530848175"/>
          <c:w val="0.37109337700106865"/>
          <c:h val="0.55762506367348552"/>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rgbClr val="61C3AE"/>
              </a:solidFill>
              <a:ln w="19050">
                <a:solidFill>
                  <a:schemeClr val="bg1"/>
                </a:solidFill>
              </a:ln>
              <a:effectLst/>
            </c:spPr>
            <c:extLst>
              <c:ext xmlns:c16="http://schemas.microsoft.com/office/drawing/2014/chart" uri="{C3380CC4-5D6E-409C-BE32-E72D297353CC}">
                <c16:uniqueId val="{00000001-8D8C-4AAA-8626-49CC263A45EF}"/>
              </c:ext>
            </c:extLst>
          </c:dPt>
          <c:dPt>
            <c:idx val="1"/>
            <c:bubble3D val="0"/>
            <c:spPr>
              <a:solidFill>
                <a:srgbClr val="005A9A"/>
              </a:solidFill>
              <a:ln w="19050">
                <a:solidFill>
                  <a:schemeClr val="bg1"/>
                </a:solidFill>
              </a:ln>
              <a:effectLst/>
            </c:spPr>
            <c:extLst>
              <c:ext xmlns:c16="http://schemas.microsoft.com/office/drawing/2014/chart" uri="{C3380CC4-5D6E-409C-BE32-E72D297353CC}">
                <c16:uniqueId val="{00000003-8D8C-4AAA-8626-49CC263A45EF}"/>
              </c:ext>
            </c:extLst>
          </c:dPt>
          <c:dLbls>
            <c:dLbl>
              <c:idx val="0"/>
              <c:layout>
                <c:manualLayout>
                  <c:x val="6.3756459482864278E-2"/>
                  <c:y val="0.15406964450578631"/>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D8C-4AAA-8626-49CC263A45EF}"/>
                </c:ext>
              </c:extLst>
            </c:dLbl>
            <c:dLbl>
              <c:idx val="1"/>
              <c:layout>
                <c:manualLayout>
                  <c:x val="-9.4973870266693447E-2"/>
                  <c:y val="-6.799409697373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D8C-4AAA-8626-49CC263A45EF}"/>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Polska</c:v>
                </c:pt>
                <c:pt idx="1">
                  <c:v>Pastylki do ssania</c:v>
                </c:pt>
              </c:strCache>
            </c:strRef>
          </c:cat>
          <c:val>
            <c:numRef>
              <c:f>Sheet1!$B$2:$B$3</c:f>
              <c:numCache>
                <c:formatCode>0.00%</c:formatCode>
                <c:ptCount val="2"/>
                <c:pt idx="0">
                  <c:v>0.54829929347532635</c:v>
                </c:pt>
                <c:pt idx="1">
                  <c:v>0.4517007065246737</c:v>
                </c:pt>
              </c:numCache>
            </c:numRef>
          </c:val>
          <c:extLst>
            <c:ext xmlns:c16="http://schemas.microsoft.com/office/drawing/2014/chart" uri="{C3380CC4-5D6E-409C-BE32-E72D297353CC}">
              <c16:uniqueId val="{00000018-8D8C-4AAA-8626-49CC263A45EF}"/>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164191944730843"/>
          <c:y val="0.24879036530848175"/>
          <c:w val="0.37109337700106865"/>
          <c:h val="0.55762506367348552"/>
        </c:manualLayout>
      </c:layout>
      <c:doughnutChart>
        <c:varyColors val="1"/>
        <c:ser>
          <c:idx val="0"/>
          <c:order val="0"/>
          <c:tx>
            <c:strRef>
              <c:f>Sheet1!$B$1</c:f>
              <c:strCache>
                <c:ptCount val="1"/>
                <c:pt idx="0">
                  <c:v>Sales</c:v>
                </c:pt>
              </c:strCache>
            </c:strRef>
          </c:tx>
          <c:spPr>
            <a:solidFill>
              <a:schemeClr val="bg1">
                <a:lumMod val="85000"/>
              </a:schemeClr>
            </a:solidFill>
          </c:spPr>
          <c:dPt>
            <c:idx val="0"/>
            <c:bubble3D val="0"/>
            <c:spPr>
              <a:solidFill>
                <a:srgbClr val="61C3AE"/>
              </a:solidFill>
              <a:ln w="19050">
                <a:solidFill>
                  <a:schemeClr val="lt1"/>
                </a:solidFill>
              </a:ln>
              <a:effectLst/>
            </c:spPr>
            <c:extLst>
              <c:ext xmlns:c16="http://schemas.microsoft.com/office/drawing/2014/chart" uri="{C3380CC4-5D6E-409C-BE32-E72D297353CC}">
                <c16:uniqueId val="{00000001-0753-4148-80A0-48DFBC9E87C0}"/>
              </c:ext>
            </c:extLst>
          </c:dPt>
          <c:dPt>
            <c:idx val="1"/>
            <c:bubble3D val="0"/>
            <c:spPr>
              <a:solidFill>
                <a:srgbClr val="005A9A"/>
              </a:solidFill>
              <a:ln w="19050">
                <a:solidFill>
                  <a:schemeClr val="lt1"/>
                </a:solidFill>
              </a:ln>
              <a:effectLst/>
            </c:spPr>
            <c:extLst>
              <c:ext xmlns:c16="http://schemas.microsoft.com/office/drawing/2014/chart" uri="{C3380CC4-5D6E-409C-BE32-E72D297353CC}">
                <c16:uniqueId val="{00000003-0753-4148-80A0-48DFBC9E87C0}"/>
              </c:ext>
            </c:extLst>
          </c:dPt>
          <c:dLbls>
            <c:dLbl>
              <c:idx val="0"/>
              <c:layout>
                <c:manualLayout>
                  <c:x val="0.13113126189934274"/>
                  <c:y val="3.487552732071919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753-4148-80A0-48DFBC9E87C0}"/>
                </c:ext>
              </c:extLst>
            </c:dLbl>
            <c:dLbl>
              <c:idx val="1"/>
              <c:layout>
                <c:manualLayout>
                  <c:x val="-6.8416310556178819E-2"/>
                  <c:y val="-6.277594917729455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753-4148-80A0-48DFBC9E87C0}"/>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Sheet1!$A$2:$A$3</c:f>
              <c:strCache>
                <c:ptCount val="2"/>
                <c:pt idx="0">
                  <c:v>Polska</c:v>
                </c:pt>
                <c:pt idx="1">
                  <c:v>Rynki zagraniczne</c:v>
                </c:pt>
              </c:strCache>
            </c:strRef>
          </c:cat>
          <c:val>
            <c:numRef>
              <c:f>Sheet1!$B$2:$B$3</c:f>
              <c:numCache>
                <c:formatCode>#,##0</c:formatCode>
                <c:ptCount val="2"/>
                <c:pt idx="0" formatCode="_-* #,##0\ _z_ł_-;\-* #,##0\ _z_ł_-;_-* &quot;-&quot;??\ _z_ł_-;_-@_-">
                  <c:v>0.90090000000000003</c:v>
                </c:pt>
                <c:pt idx="1">
                  <c:v>9.9099999999999994E-2</c:v>
                </c:pt>
              </c:numCache>
            </c:numRef>
          </c:val>
          <c:extLst>
            <c:ext xmlns:c16="http://schemas.microsoft.com/office/drawing/2014/chart" uri="{C3380CC4-5D6E-409C-BE32-E72D297353CC}">
              <c16:uniqueId val="{00000018-0753-4148-80A0-48DFBC9E87C0}"/>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164191944730843"/>
          <c:y val="0.24879036530848175"/>
          <c:w val="0.37109337700106865"/>
          <c:h val="0.55762506367348552"/>
        </c:manualLayout>
      </c:layout>
      <c:doughnutChart>
        <c:varyColors val="1"/>
        <c:ser>
          <c:idx val="0"/>
          <c:order val="0"/>
          <c:tx>
            <c:strRef>
              <c:f>Sheet1!$B$1</c:f>
              <c:strCache>
                <c:ptCount val="1"/>
                <c:pt idx="0">
                  <c:v>Sales</c:v>
                </c:pt>
              </c:strCache>
            </c:strRef>
          </c:tx>
          <c:dPt>
            <c:idx val="0"/>
            <c:bubble3D val="0"/>
            <c:spPr>
              <a:solidFill>
                <a:srgbClr val="61C3AE"/>
              </a:solidFill>
              <a:ln w="19050">
                <a:solidFill>
                  <a:schemeClr val="lt1"/>
                </a:solidFill>
              </a:ln>
              <a:effectLst/>
            </c:spPr>
            <c:extLst>
              <c:ext xmlns:c16="http://schemas.microsoft.com/office/drawing/2014/chart" uri="{C3380CC4-5D6E-409C-BE32-E72D297353CC}">
                <c16:uniqueId val="{00000001-239D-473A-B155-91B9DC20E325}"/>
              </c:ext>
            </c:extLst>
          </c:dPt>
          <c:dPt>
            <c:idx val="1"/>
            <c:bubble3D val="0"/>
            <c:spPr>
              <a:solidFill>
                <a:srgbClr val="005A9A"/>
              </a:solidFill>
              <a:ln w="19050">
                <a:solidFill>
                  <a:schemeClr val="lt1"/>
                </a:solidFill>
              </a:ln>
              <a:effectLst/>
            </c:spPr>
            <c:extLst>
              <c:ext xmlns:c16="http://schemas.microsoft.com/office/drawing/2014/chart" uri="{C3380CC4-5D6E-409C-BE32-E72D297353CC}">
                <c16:uniqueId val="{00000003-239D-473A-B155-91B9DC20E325}"/>
              </c:ext>
            </c:extLst>
          </c:dPt>
          <c:dLbls>
            <c:dLbl>
              <c:idx val="0"/>
              <c:layout>
                <c:manualLayout>
                  <c:x val="8.0931916343552235E-2"/>
                  <c:y val="0.1039021595915114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39D-473A-B155-91B9DC20E325}"/>
                </c:ext>
              </c:extLst>
            </c:dLbl>
            <c:dLbl>
              <c:idx val="1"/>
              <c:layout>
                <c:manualLayout>
                  <c:x val="-9.8180099203650312E-2"/>
                  <c:y val="-4.874829810172779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39D-473A-B155-91B9DC20E325}"/>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Polska </c:v>
                </c:pt>
                <c:pt idx="1">
                  <c:v>Rynki zagraniczne</c:v>
                </c:pt>
              </c:strCache>
            </c:strRef>
          </c:cat>
          <c:val>
            <c:numRef>
              <c:f>Sheet1!$B$2:$B$3</c:f>
              <c:numCache>
                <c:formatCode>0.00%</c:formatCode>
                <c:ptCount val="2"/>
                <c:pt idx="0">
                  <c:v>0.60733417951257451</c:v>
                </c:pt>
                <c:pt idx="1">
                  <c:v>0.39266582048742543</c:v>
                </c:pt>
              </c:numCache>
            </c:numRef>
          </c:val>
          <c:extLst>
            <c:ext xmlns:c16="http://schemas.microsoft.com/office/drawing/2014/chart" uri="{C3380CC4-5D6E-409C-BE32-E72D297353CC}">
              <c16:uniqueId val="{00000018-239D-473A-B155-91B9DC20E325}"/>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164191944730843"/>
          <c:y val="0.24879036530848175"/>
          <c:w val="0.37109337700106865"/>
          <c:h val="0.55762506367348552"/>
        </c:manualLayout>
      </c:layout>
      <c:doughnutChart>
        <c:varyColors val="1"/>
        <c:ser>
          <c:idx val="0"/>
          <c:order val="0"/>
          <c:tx>
            <c:strRef>
              <c:f>Sheet1!$B$1</c:f>
              <c:strCache>
                <c:ptCount val="1"/>
                <c:pt idx="0">
                  <c:v>Sales</c:v>
                </c:pt>
              </c:strCache>
            </c:strRef>
          </c:tx>
          <c:spPr>
            <a:solidFill>
              <a:schemeClr val="bg1">
                <a:lumMod val="85000"/>
              </a:schemeClr>
            </a:solidFill>
          </c:spPr>
          <c:dPt>
            <c:idx val="0"/>
            <c:bubble3D val="0"/>
            <c:spPr>
              <a:solidFill>
                <a:srgbClr val="318371"/>
              </a:solidFill>
              <a:ln w="19050">
                <a:solidFill>
                  <a:schemeClr val="lt1"/>
                </a:solidFill>
              </a:ln>
              <a:effectLst/>
            </c:spPr>
            <c:extLst>
              <c:ext xmlns:c16="http://schemas.microsoft.com/office/drawing/2014/chart" uri="{C3380CC4-5D6E-409C-BE32-E72D297353CC}">
                <c16:uniqueId val="{00000001-0C09-486C-9C1E-3DED8F6D53B9}"/>
              </c:ext>
            </c:extLst>
          </c:dPt>
          <c:dPt>
            <c:idx val="1"/>
            <c:bubble3D val="0"/>
            <c:spPr>
              <a:solidFill>
                <a:srgbClr val="61C3AE"/>
              </a:solidFill>
              <a:ln w="19050">
                <a:solidFill>
                  <a:schemeClr val="lt1"/>
                </a:solidFill>
              </a:ln>
              <a:effectLst/>
            </c:spPr>
            <c:extLst>
              <c:ext xmlns:c16="http://schemas.microsoft.com/office/drawing/2014/chart" uri="{C3380CC4-5D6E-409C-BE32-E72D297353CC}">
                <c16:uniqueId val="{00000003-0C09-486C-9C1E-3DED8F6D53B9}"/>
              </c:ext>
            </c:extLst>
          </c:dPt>
          <c:dPt>
            <c:idx val="2"/>
            <c:bubble3D val="0"/>
            <c:spPr>
              <a:solidFill>
                <a:srgbClr val="82D0BF"/>
              </a:solidFill>
              <a:ln w="19050">
                <a:solidFill>
                  <a:schemeClr val="lt1"/>
                </a:solidFill>
              </a:ln>
              <a:effectLst/>
            </c:spPr>
            <c:extLst>
              <c:ext xmlns:c16="http://schemas.microsoft.com/office/drawing/2014/chart" uri="{C3380CC4-5D6E-409C-BE32-E72D297353CC}">
                <c16:uniqueId val="{00000005-0C09-486C-9C1E-3DED8F6D53B9}"/>
              </c:ext>
            </c:extLst>
          </c:dPt>
          <c:dPt>
            <c:idx val="3"/>
            <c:bubble3D val="0"/>
            <c:spPr>
              <a:solidFill>
                <a:srgbClr val="A6DED2"/>
              </a:solidFill>
              <a:ln w="19050">
                <a:solidFill>
                  <a:schemeClr val="lt1"/>
                </a:solidFill>
              </a:ln>
              <a:effectLst/>
            </c:spPr>
            <c:extLst>
              <c:ext xmlns:c16="http://schemas.microsoft.com/office/drawing/2014/chart" uri="{C3380CC4-5D6E-409C-BE32-E72D297353CC}">
                <c16:uniqueId val="{00000007-0C09-486C-9C1E-3DED8F6D53B9}"/>
              </c:ext>
            </c:extLst>
          </c:dPt>
          <c:dPt>
            <c:idx val="4"/>
            <c:bubble3D val="0"/>
            <c:spPr>
              <a:solidFill>
                <a:srgbClr val="BFE7DE"/>
              </a:solidFill>
              <a:ln w="19050">
                <a:solidFill>
                  <a:schemeClr val="lt1"/>
                </a:solidFill>
              </a:ln>
              <a:effectLst/>
            </c:spPr>
            <c:extLst>
              <c:ext xmlns:c16="http://schemas.microsoft.com/office/drawing/2014/chart" uri="{C3380CC4-5D6E-409C-BE32-E72D297353CC}">
                <c16:uniqueId val="{00000009-0C09-486C-9C1E-3DED8F6D53B9}"/>
              </c:ext>
            </c:extLst>
          </c:dPt>
          <c:dPt>
            <c:idx val="5"/>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B-0C09-486C-9C1E-3DED8F6D53B9}"/>
              </c:ext>
            </c:extLst>
          </c:dPt>
          <c:dPt>
            <c:idx val="6"/>
            <c:bubble3D val="0"/>
            <c:spPr>
              <a:solidFill>
                <a:srgbClr val="005A9A"/>
              </a:solidFill>
              <a:ln w="19050">
                <a:solidFill>
                  <a:schemeClr val="lt1"/>
                </a:solidFill>
              </a:ln>
              <a:effectLst/>
            </c:spPr>
            <c:extLst>
              <c:ext xmlns:c16="http://schemas.microsoft.com/office/drawing/2014/chart" uri="{C3380CC4-5D6E-409C-BE32-E72D297353CC}">
                <c16:uniqueId val="{0000000D-0C09-486C-9C1E-3DED8F6D53B9}"/>
              </c:ext>
            </c:extLst>
          </c:dPt>
          <c:dPt>
            <c:idx val="7"/>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F-0C09-486C-9C1E-3DED8F6D53B9}"/>
              </c:ext>
            </c:extLst>
          </c:dPt>
          <c:dPt>
            <c:idx val="8"/>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11-0C09-486C-9C1E-3DED8F6D53B9}"/>
              </c:ext>
            </c:extLst>
          </c:dPt>
          <c:dPt>
            <c:idx val="9"/>
            <c:bubble3D val="0"/>
            <c:spPr>
              <a:solidFill>
                <a:srgbClr val="FFC000"/>
              </a:solidFill>
              <a:ln w="19050">
                <a:solidFill>
                  <a:schemeClr val="lt1"/>
                </a:solidFill>
              </a:ln>
              <a:effectLst/>
            </c:spPr>
            <c:extLst>
              <c:ext xmlns:c16="http://schemas.microsoft.com/office/drawing/2014/chart" uri="{C3380CC4-5D6E-409C-BE32-E72D297353CC}">
                <c16:uniqueId val="{00000013-0C09-486C-9C1E-3DED8F6D53B9}"/>
              </c:ext>
            </c:extLst>
          </c:dPt>
          <c:dPt>
            <c:idx val="10"/>
            <c:bubble3D val="0"/>
            <c:spPr>
              <a:solidFill>
                <a:srgbClr val="FFD85B"/>
              </a:solidFill>
              <a:ln w="19050">
                <a:solidFill>
                  <a:schemeClr val="lt1"/>
                </a:solidFill>
              </a:ln>
              <a:effectLst/>
            </c:spPr>
            <c:extLst>
              <c:ext xmlns:c16="http://schemas.microsoft.com/office/drawing/2014/chart" uri="{C3380CC4-5D6E-409C-BE32-E72D297353CC}">
                <c16:uniqueId val="{00000015-0C09-486C-9C1E-3DED8F6D53B9}"/>
              </c:ext>
            </c:extLst>
          </c:dPt>
          <c:dPt>
            <c:idx val="11"/>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17-0C09-486C-9C1E-3DED8F6D53B9}"/>
              </c:ext>
            </c:extLst>
          </c:dPt>
          <c:dLbls>
            <c:dLbl>
              <c:idx val="0"/>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1-0C09-486C-9C1E-3DED8F6D53B9}"/>
                </c:ext>
              </c:extLst>
            </c:dLbl>
            <c:dLbl>
              <c:idx val="1"/>
              <c:layout>
                <c:manualLayout>
                  <c:x val="-1.9117501508137631E-2"/>
                  <c:y val="6.46253864801656E-3"/>
                </c:manualLayout>
              </c:layout>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C09-486C-9C1E-3DED8F6D53B9}"/>
                </c:ext>
              </c:extLst>
            </c:dLbl>
            <c:dLbl>
              <c:idx val="2"/>
              <c:layout>
                <c:manualLayout>
                  <c:x val="-0.10036688291772211"/>
                  <c:y val="1.938761594404962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0C09-486C-9C1E-3DED8F6D53B9}"/>
                </c:ext>
              </c:extLst>
            </c:dLbl>
            <c:dLbl>
              <c:idx val="3"/>
              <c:layout>
                <c:manualLayout>
                  <c:x val="-0.10992563367179088"/>
                  <c:y val="-5.9239253269909608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0C09-486C-9C1E-3DED8F6D53B9}"/>
                </c:ext>
              </c:extLst>
            </c:dLbl>
            <c:dLbl>
              <c:idx val="4"/>
              <c:layout>
                <c:manualLayout>
                  <c:x val="-9.0808132163653382E-2"/>
                  <c:y val="-2.58501545920662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0C09-486C-9C1E-3DED8F6D53B9}"/>
                </c:ext>
              </c:extLst>
            </c:dLbl>
            <c:dLbl>
              <c:idx val="5"/>
              <c:delete val="1"/>
              <c:extLst>
                <c:ext xmlns:c15="http://schemas.microsoft.com/office/drawing/2012/chart" uri="{CE6537A1-D6FC-4f65-9D91-7224C49458BB}"/>
                <c:ext xmlns:c16="http://schemas.microsoft.com/office/drawing/2014/chart" uri="{C3380CC4-5D6E-409C-BE32-E72D297353CC}">
                  <c16:uniqueId val="{0000000B-0C09-486C-9C1E-3DED8F6D53B9}"/>
                </c:ext>
              </c:extLst>
            </c:dLbl>
            <c:dLbl>
              <c:idx val="6"/>
              <c:layout>
                <c:manualLayout>
                  <c:x val="-7.1690630655515841E-2"/>
                  <c:y val="-6.462538648016566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0C09-486C-9C1E-3DED8F6D53B9}"/>
                </c:ext>
              </c:extLst>
            </c:dLbl>
            <c:dLbl>
              <c:idx val="7"/>
              <c:delete val="1"/>
              <c:extLst>
                <c:ext xmlns:c15="http://schemas.microsoft.com/office/drawing/2012/chart" uri="{CE6537A1-D6FC-4f65-9D91-7224C49458BB}"/>
                <c:ext xmlns:c16="http://schemas.microsoft.com/office/drawing/2014/chart" uri="{C3380CC4-5D6E-409C-BE32-E72D297353CC}">
                  <c16:uniqueId val="{0000000F-0C09-486C-9C1E-3DED8F6D53B9}"/>
                </c:ext>
              </c:extLst>
            </c:dLbl>
            <c:dLbl>
              <c:idx val="8"/>
              <c:delete val="1"/>
              <c:extLst>
                <c:ext xmlns:c15="http://schemas.microsoft.com/office/drawing/2012/chart" uri="{CE6537A1-D6FC-4f65-9D91-7224C49458BB}"/>
                <c:ext xmlns:c16="http://schemas.microsoft.com/office/drawing/2014/chart" uri="{C3380CC4-5D6E-409C-BE32-E72D297353CC}">
                  <c16:uniqueId val="{00000011-0C09-486C-9C1E-3DED8F6D53B9}"/>
                </c:ext>
              </c:extLst>
            </c:dLbl>
            <c:dLbl>
              <c:idx val="9"/>
              <c:layout>
                <c:manualLayout>
                  <c:x val="-1.4338126131103116E-2"/>
                  <c:y val="-0.1098631570162815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0C09-486C-9C1E-3DED8F6D53B9}"/>
                </c:ext>
              </c:extLst>
            </c:dLbl>
            <c:dLbl>
              <c:idx val="10"/>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15-0C09-486C-9C1E-3DED8F6D53B9}"/>
                </c:ext>
              </c:extLst>
            </c:dLbl>
            <c:dLbl>
              <c:idx val="11"/>
              <c:delete val="1"/>
              <c:extLst>
                <c:ext xmlns:c15="http://schemas.microsoft.com/office/drawing/2012/chart" uri="{CE6537A1-D6FC-4f65-9D91-7224C49458BB}"/>
                <c:ext xmlns:c16="http://schemas.microsoft.com/office/drawing/2014/chart" uri="{C3380CC4-5D6E-409C-BE32-E72D297353CC}">
                  <c16:uniqueId val="{00000017-0C09-486C-9C1E-3DED8F6D53B9}"/>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numRef>
              <c:f>Sheet1!$A$2:$A$13</c:f>
              <c:numCache>
                <c:formatCode>General</c:formatCode>
                <c:ptCount val="12"/>
              </c:numCache>
            </c:numRef>
          </c:cat>
          <c:val>
            <c:numRef>
              <c:f>Sheet1!$B$2:$B$13</c:f>
              <c:numCache>
                <c:formatCode>#,##0</c:formatCode>
                <c:ptCount val="12"/>
                <c:pt idx="0" formatCode="_-* #,##0\ _z_ł_-;\-* #,##0\ _z_ł_-;_-* &quot;-&quot;??\ _z_ł_-;_-@_-">
                  <c:v>727</c:v>
                </c:pt>
                <c:pt idx="1">
                  <c:v>2679</c:v>
                </c:pt>
                <c:pt idx="2">
                  <c:v>232</c:v>
                </c:pt>
                <c:pt idx="3">
                  <c:v>197</c:v>
                </c:pt>
                <c:pt idx="4" formatCode="General">
                  <c:v>203</c:v>
                </c:pt>
                <c:pt idx="5" formatCode="General">
                  <c:v>0</c:v>
                </c:pt>
                <c:pt idx="6" formatCode="General">
                  <c:v>62</c:v>
                </c:pt>
                <c:pt idx="7" formatCode="General">
                  <c:v>0</c:v>
                </c:pt>
                <c:pt idx="8" formatCode="General">
                  <c:v>0</c:v>
                </c:pt>
                <c:pt idx="9" formatCode="General">
                  <c:v>160</c:v>
                </c:pt>
                <c:pt idx="10" formatCode="General">
                  <c:v>507</c:v>
                </c:pt>
                <c:pt idx="11" formatCode="General">
                  <c:v>0</c:v>
                </c:pt>
              </c:numCache>
            </c:numRef>
          </c:val>
          <c:extLst>
            <c:ext xmlns:c16="http://schemas.microsoft.com/office/drawing/2014/chart" uri="{C3380CC4-5D6E-409C-BE32-E72D297353CC}">
              <c16:uniqueId val="{00000018-0C09-486C-9C1E-3DED8F6D53B9}"/>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322920767716533"/>
          <c:y val="0.12187499250276868"/>
          <c:w val="0.4760417076771653"/>
          <c:h val="0.714062517589658"/>
        </c:manualLayout>
      </c:layout>
      <c:doughnutChart>
        <c:varyColors val="1"/>
        <c:ser>
          <c:idx val="0"/>
          <c:order val="0"/>
          <c:tx>
            <c:strRef>
              <c:f>Sheet1!$B$1</c:f>
              <c:strCache>
                <c:ptCount val="1"/>
                <c:pt idx="0">
                  <c:v>Sales</c:v>
                </c:pt>
              </c:strCache>
            </c:strRef>
          </c:tx>
          <c:dPt>
            <c:idx val="0"/>
            <c:bubble3D val="0"/>
            <c:spPr>
              <a:solidFill>
                <a:srgbClr val="3C9E89"/>
              </a:solidFill>
              <a:ln w="19050">
                <a:solidFill>
                  <a:schemeClr val="lt1"/>
                </a:solidFill>
              </a:ln>
              <a:effectLst/>
            </c:spPr>
            <c:extLst>
              <c:ext xmlns:c16="http://schemas.microsoft.com/office/drawing/2014/chart" uri="{C3380CC4-5D6E-409C-BE32-E72D297353CC}">
                <c16:uniqueId val="{00000001-07CA-4989-A185-0DBD50B7376D}"/>
              </c:ext>
            </c:extLst>
          </c:dPt>
          <c:dPt>
            <c:idx val="1"/>
            <c:bubble3D val="0"/>
            <c:spPr>
              <a:solidFill>
                <a:srgbClr val="61C3AE"/>
              </a:solidFill>
              <a:ln w="19050">
                <a:solidFill>
                  <a:schemeClr val="lt1"/>
                </a:solidFill>
              </a:ln>
              <a:effectLst/>
            </c:spPr>
            <c:extLst>
              <c:ext xmlns:c16="http://schemas.microsoft.com/office/drawing/2014/chart" uri="{C3380CC4-5D6E-409C-BE32-E72D297353CC}">
                <c16:uniqueId val="{00000002-07CA-4989-A185-0DBD50B7376D}"/>
              </c:ext>
            </c:extLst>
          </c:dPt>
          <c:dPt>
            <c:idx val="2"/>
            <c:bubble3D val="0"/>
            <c:spPr>
              <a:solidFill>
                <a:srgbClr val="82D0BF"/>
              </a:solidFill>
              <a:ln w="19050">
                <a:solidFill>
                  <a:schemeClr val="lt1"/>
                </a:solidFill>
              </a:ln>
              <a:effectLst/>
            </c:spPr>
            <c:extLst>
              <c:ext xmlns:c16="http://schemas.microsoft.com/office/drawing/2014/chart" uri="{C3380CC4-5D6E-409C-BE32-E72D297353CC}">
                <c16:uniqueId val="{00000003-07CA-4989-A185-0DBD50B7376D}"/>
              </c:ext>
            </c:extLst>
          </c:dPt>
          <c:dPt>
            <c:idx val="3"/>
            <c:bubble3D val="0"/>
            <c:spPr>
              <a:solidFill>
                <a:srgbClr val="A6DED2"/>
              </a:solidFill>
              <a:ln w="19050">
                <a:solidFill>
                  <a:schemeClr val="lt1"/>
                </a:solidFill>
              </a:ln>
              <a:effectLst/>
            </c:spPr>
            <c:extLst>
              <c:ext xmlns:c16="http://schemas.microsoft.com/office/drawing/2014/chart" uri="{C3380CC4-5D6E-409C-BE32-E72D297353CC}">
                <c16:uniqueId val="{00000004-07CA-4989-A185-0DBD50B7376D}"/>
              </c:ext>
            </c:extLst>
          </c:dPt>
          <c:dPt>
            <c:idx val="4"/>
            <c:bubble3D val="0"/>
            <c:spPr>
              <a:solidFill>
                <a:srgbClr val="BFE7DE"/>
              </a:solidFill>
              <a:ln w="19050">
                <a:solidFill>
                  <a:schemeClr val="lt1"/>
                </a:solidFill>
              </a:ln>
              <a:effectLst/>
            </c:spPr>
            <c:extLst>
              <c:ext xmlns:c16="http://schemas.microsoft.com/office/drawing/2014/chart" uri="{C3380CC4-5D6E-409C-BE32-E72D297353CC}">
                <c16:uniqueId val="{00000005-07CA-4989-A185-0DBD50B7376D}"/>
              </c:ext>
            </c:extLst>
          </c:dPt>
          <c:dPt>
            <c:idx val="5"/>
            <c:bubble3D val="0"/>
            <c:spPr>
              <a:solidFill>
                <a:srgbClr val="E6F6F3"/>
              </a:solidFill>
              <a:ln w="19050">
                <a:solidFill>
                  <a:schemeClr val="lt1"/>
                </a:solidFill>
              </a:ln>
              <a:effectLst/>
            </c:spPr>
            <c:extLst>
              <c:ext xmlns:c16="http://schemas.microsoft.com/office/drawing/2014/chart" uri="{C3380CC4-5D6E-409C-BE32-E72D297353CC}">
                <c16:uniqueId val="{00000006-07CA-4989-A185-0DBD50B7376D}"/>
              </c:ext>
            </c:extLst>
          </c:dPt>
          <c:dPt>
            <c:idx val="6"/>
            <c:bubble3D val="0"/>
            <c:spPr>
              <a:solidFill>
                <a:srgbClr val="005A9A"/>
              </a:solidFill>
              <a:ln w="19050">
                <a:solidFill>
                  <a:schemeClr val="lt1"/>
                </a:solidFill>
              </a:ln>
              <a:effectLst/>
            </c:spPr>
            <c:extLst>
              <c:ext xmlns:c16="http://schemas.microsoft.com/office/drawing/2014/chart" uri="{C3380CC4-5D6E-409C-BE32-E72D297353CC}">
                <c16:uniqueId val="{00000007-07CA-4989-A185-0DBD50B7376D}"/>
              </c:ext>
            </c:extLst>
          </c:dPt>
          <c:dPt>
            <c:idx val="7"/>
            <c:bubble3D val="0"/>
            <c:spPr>
              <a:solidFill>
                <a:srgbClr val="3C90CC"/>
              </a:solidFill>
              <a:ln w="19050">
                <a:solidFill>
                  <a:schemeClr val="lt1"/>
                </a:solidFill>
              </a:ln>
              <a:effectLst/>
            </c:spPr>
            <c:extLst>
              <c:ext xmlns:c16="http://schemas.microsoft.com/office/drawing/2014/chart" uri="{C3380CC4-5D6E-409C-BE32-E72D297353CC}">
                <c16:uniqueId val="{00000008-07CA-4989-A185-0DBD50B7376D}"/>
              </c:ext>
            </c:extLst>
          </c:dPt>
          <c:dPt>
            <c:idx val="8"/>
            <c:bubble3D val="0"/>
            <c:spPr>
              <a:solidFill>
                <a:srgbClr val="9DC3E6"/>
              </a:solidFill>
              <a:ln w="19050">
                <a:solidFill>
                  <a:schemeClr val="lt1"/>
                </a:solidFill>
              </a:ln>
              <a:effectLst/>
            </c:spPr>
            <c:extLst>
              <c:ext xmlns:c16="http://schemas.microsoft.com/office/drawing/2014/chart" uri="{C3380CC4-5D6E-409C-BE32-E72D297353CC}">
                <c16:uniqueId val="{0000000A-07CA-4989-A185-0DBD50B7376D}"/>
              </c:ext>
            </c:extLst>
          </c:dPt>
          <c:dPt>
            <c:idx val="9"/>
            <c:bubble3D val="0"/>
            <c:spPr>
              <a:solidFill>
                <a:srgbClr val="FFC000"/>
              </a:solidFill>
              <a:ln w="19050">
                <a:solidFill>
                  <a:schemeClr val="lt1"/>
                </a:solidFill>
              </a:ln>
              <a:effectLst/>
            </c:spPr>
            <c:extLst>
              <c:ext xmlns:c16="http://schemas.microsoft.com/office/drawing/2014/chart" uri="{C3380CC4-5D6E-409C-BE32-E72D297353CC}">
                <c16:uniqueId val="{00000009-07CA-4989-A185-0DBD50B7376D}"/>
              </c:ext>
            </c:extLst>
          </c:dPt>
          <c:dPt>
            <c:idx val="10"/>
            <c:bubble3D val="0"/>
            <c:spPr>
              <a:solidFill>
                <a:srgbClr val="FFD85B"/>
              </a:solidFill>
              <a:ln w="19050">
                <a:solidFill>
                  <a:schemeClr val="lt1"/>
                </a:solidFill>
              </a:ln>
              <a:effectLst/>
            </c:spPr>
            <c:extLst>
              <c:ext xmlns:c16="http://schemas.microsoft.com/office/drawing/2014/chart" uri="{C3380CC4-5D6E-409C-BE32-E72D297353CC}">
                <c16:uniqueId val="{0000000C-07CA-4989-A185-0DBD50B7376D}"/>
              </c:ext>
            </c:extLst>
          </c:dPt>
          <c:dPt>
            <c:idx val="11"/>
            <c:bubble3D val="0"/>
            <c:spPr>
              <a:solidFill>
                <a:srgbClr val="FFE389"/>
              </a:solidFill>
              <a:ln w="19050">
                <a:solidFill>
                  <a:schemeClr val="lt1"/>
                </a:solidFill>
              </a:ln>
              <a:effectLst/>
            </c:spPr>
            <c:extLst>
              <c:ext xmlns:c16="http://schemas.microsoft.com/office/drawing/2014/chart" uri="{C3380CC4-5D6E-409C-BE32-E72D297353CC}">
                <c16:uniqueId val="{0000000B-07CA-4989-A185-0DBD50B7376D}"/>
              </c:ext>
            </c:extLst>
          </c:dPt>
          <c:dLbls>
            <c:dLbl>
              <c:idx val="0"/>
              <c:layout>
                <c:manualLayout>
                  <c:x val="8.1088020635943517E-2"/>
                  <c:y val="-0.10561934414129709"/>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7CA-4989-A185-0DBD50B7376D}"/>
                </c:ext>
              </c:extLst>
            </c:dLbl>
            <c:dLbl>
              <c:idx val="1"/>
              <c:layout>
                <c:manualLayout>
                  <c:x val="0.13900803537590306"/>
                  <c:y val="-4.620846306181746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7CA-4989-A185-0DBD50B7376D}"/>
                </c:ext>
              </c:extLst>
            </c:dLbl>
            <c:dLbl>
              <c:idx val="2"/>
              <c:layout>
                <c:manualLayout>
                  <c:x val="0.14480003684989914"/>
                  <c:y val="1.98036270264931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7CA-4989-A185-0DBD50B7376D}"/>
                </c:ext>
              </c:extLst>
            </c:dLbl>
            <c:dLbl>
              <c:idx val="3"/>
              <c:layout>
                <c:manualLayout>
                  <c:x val="0.11584002947991931"/>
                  <c:y val="9.24169261236349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07CA-4989-A185-0DBD50B7376D}"/>
                </c:ext>
              </c:extLst>
            </c:dLbl>
            <c:dLbl>
              <c:idx val="4"/>
              <c:layout>
                <c:manualLayout>
                  <c:x val="2.8960007369979827E-2"/>
                  <c:y val="0.12542297116779025"/>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07CA-4989-A185-0DBD50B7376D}"/>
                </c:ext>
              </c:extLst>
            </c:dLbl>
            <c:dLbl>
              <c:idx val="5"/>
              <c:layout>
                <c:manualLayout>
                  <c:x val="-5.2128013265963689E-2"/>
                  <c:y val="0.13202418017662121"/>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07CA-4989-A185-0DBD50B7376D}"/>
                </c:ext>
              </c:extLst>
            </c:dLbl>
            <c:dLbl>
              <c:idx val="6"/>
              <c:layout>
                <c:manualLayout>
                  <c:x val="-0.13321603390190723"/>
                  <c:y val="9.24169261236349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07CA-4989-A185-0DBD50B7376D}"/>
                </c:ext>
              </c:extLst>
            </c:dLbl>
            <c:dLbl>
              <c:idx val="7"/>
              <c:layout>
                <c:manualLayout>
                  <c:x val="-0.13900803537590317"/>
                  <c:y val="1.320241801766207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07CA-4989-A185-0DBD50B7376D}"/>
                </c:ext>
              </c:extLst>
            </c:dLbl>
            <c:dLbl>
              <c:idx val="8"/>
              <c:layout>
                <c:manualLayout>
                  <c:x val="-0.1332160339019072"/>
                  <c:y val="-1.98036270264931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07CA-4989-A185-0DBD50B7376D}"/>
                </c:ext>
              </c:extLst>
            </c:dLbl>
            <c:dLbl>
              <c:idx val="9"/>
              <c:layout>
                <c:manualLayout>
                  <c:x val="-0.12163203095391528"/>
                  <c:y val="-7.92145081059728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07CA-4989-A185-0DBD50B7376D}"/>
                </c:ext>
              </c:extLst>
            </c:dLbl>
            <c:dLbl>
              <c:idx val="10"/>
              <c:layout>
                <c:manualLayout>
                  <c:x val="-6.9504017687951586E-2"/>
                  <c:y val="-9.901813513246601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07CA-4989-A185-0DBD50B7376D}"/>
                </c:ext>
              </c:extLst>
            </c:dLbl>
            <c:dLbl>
              <c:idx val="11"/>
              <c:layout>
                <c:manualLayout>
                  <c:x val="1.1584002947991931E-2"/>
                  <c:y val="-0.11222055315012815"/>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07CA-4989-A185-0DBD50B7376D}"/>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Sheet1!$A$2:$A$13</c:f>
              <c:strCache>
                <c:ptCount val="12"/>
                <c:pt idx="0">
                  <c:v>Klient A</c:v>
                </c:pt>
                <c:pt idx="1">
                  <c:v>Klient B</c:v>
                </c:pt>
                <c:pt idx="2">
                  <c:v>Klient C</c:v>
                </c:pt>
                <c:pt idx="3">
                  <c:v>Klient D</c:v>
                </c:pt>
                <c:pt idx="4">
                  <c:v>Klient E</c:v>
                </c:pt>
                <c:pt idx="5">
                  <c:v>Klient F</c:v>
                </c:pt>
                <c:pt idx="6">
                  <c:v>Klient G</c:v>
                </c:pt>
                <c:pt idx="7">
                  <c:v>Klient H</c:v>
                </c:pt>
                <c:pt idx="8">
                  <c:v>Klient I</c:v>
                </c:pt>
                <c:pt idx="9">
                  <c:v>Klient J</c:v>
                </c:pt>
                <c:pt idx="10">
                  <c:v>Klient K</c:v>
                </c:pt>
                <c:pt idx="11">
                  <c:v>Klient L</c:v>
                </c:pt>
              </c:strCache>
            </c:strRef>
          </c:cat>
          <c:val>
            <c:numRef>
              <c:f>Sheet1!$B$2:$B$13</c:f>
              <c:numCache>
                <c:formatCode>0.00%</c:formatCode>
                <c:ptCount val="12"/>
                <c:pt idx="0">
                  <c:v>8.1299999999999997E-2</c:v>
                </c:pt>
                <c:pt idx="1">
                  <c:v>7.8899999999999998E-2</c:v>
                </c:pt>
                <c:pt idx="2">
                  <c:v>6.2899999999999998E-2</c:v>
                </c:pt>
                <c:pt idx="3">
                  <c:v>0.06</c:v>
                </c:pt>
                <c:pt idx="4">
                  <c:v>5.5E-2</c:v>
                </c:pt>
                <c:pt idx="5">
                  <c:v>5.1200000000000002E-2</c:v>
                </c:pt>
                <c:pt idx="6">
                  <c:v>4.9299999999999997E-2</c:v>
                </c:pt>
                <c:pt idx="7">
                  <c:v>4.7300000000000002E-2</c:v>
                </c:pt>
                <c:pt idx="8">
                  <c:v>4.4499999999999998E-2</c:v>
                </c:pt>
                <c:pt idx="9">
                  <c:v>3.9600000000000003E-2</c:v>
                </c:pt>
                <c:pt idx="10">
                  <c:v>3.56E-2</c:v>
                </c:pt>
                <c:pt idx="11">
                  <c:v>0.03</c:v>
                </c:pt>
              </c:numCache>
            </c:numRef>
          </c:val>
          <c:extLst>
            <c:ext xmlns:c16="http://schemas.microsoft.com/office/drawing/2014/chart" uri="{C3380CC4-5D6E-409C-BE32-E72D297353CC}">
              <c16:uniqueId val="{00000000-07CA-4989-A185-0DBD50B7376D}"/>
            </c:ext>
          </c:extLst>
        </c:ser>
        <c:dLbls>
          <c:showLegendKey val="0"/>
          <c:showVal val="0"/>
          <c:showCatName val="0"/>
          <c:showSerName val="0"/>
          <c:showPercent val="0"/>
          <c:showBubbleSize val="0"/>
          <c:showLeaderLines val="0"/>
        </c:dLbls>
        <c:firstSliceAng val="0"/>
        <c:holeSize val="5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2874944951303823"/>
          <c:y val="7.7274154402320466E-2"/>
          <c:w val="0.31573423268937728"/>
          <c:h val="0.6065221226142955"/>
        </c:manualLayout>
      </c:layout>
      <c:doughnutChart>
        <c:varyColors val="1"/>
        <c:ser>
          <c:idx val="0"/>
          <c:order val="0"/>
          <c:tx>
            <c:strRef>
              <c:f>Sheet1!$B$1</c:f>
              <c:strCache>
                <c:ptCount val="1"/>
                <c:pt idx="0">
                  <c:v>Column2</c:v>
                </c:pt>
              </c:strCache>
            </c:strRef>
          </c:tx>
          <c:dPt>
            <c:idx val="0"/>
            <c:bubble3D val="0"/>
            <c:spPr>
              <a:solidFill>
                <a:srgbClr val="46B9A0"/>
              </a:solidFill>
              <a:ln w="19050">
                <a:solidFill>
                  <a:schemeClr val="lt1"/>
                </a:solidFill>
              </a:ln>
              <a:effectLst/>
            </c:spPr>
            <c:extLst>
              <c:ext xmlns:c16="http://schemas.microsoft.com/office/drawing/2014/chart" uri="{C3380CC4-5D6E-409C-BE32-E72D297353CC}">
                <c16:uniqueId val="{00000001-6713-486E-86CC-D433FD724AA2}"/>
              </c:ext>
            </c:extLst>
          </c:dPt>
          <c:dPt>
            <c:idx val="1"/>
            <c:bubble3D val="0"/>
            <c:spPr>
              <a:solidFill>
                <a:srgbClr val="005A9A"/>
              </a:solidFill>
              <a:ln w="19050">
                <a:solidFill>
                  <a:schemeClr val="lt1"/>
                </a:solidFill>
              </a:ln>
              <a:effectLst/>
            </c:spPr>
            <c:extLst>
              <c:ext xmlns:c16="http://schemas.microsoft.com/office/drawing/2014/chart" uri="{C3380CC4-5D6E-409C-BE32-E72D297353CC}">
                <c16:uniqueId val="{00000003-6713-486E-86CC-D433FD724AA2}"/>
              </c:ext>
            </c:extLst>
          </c:dPt>
          <c:dLbls>
            <c:dLbl>
              <c:idx val="0"/>
              <c:layout>
                <c:manualLayout>
                  <c:x val="9.8990221792658359E-2"/>
                  <c:y val="6.471307442551003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713-486E-86CC-D433FD724AA2}"/>
                </c:ext>
              </c:extLst>
            </c:dLbl>
            <c:dLbl>
              <c:idx val="1"/>
              <c:layout>
                <c:manualLayout>
                  <c:x val="-9.8990221792658359E-2"/>
                  <c:y val="-6.289336721635331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713-486E-86CC-D433FD724AA2}"/>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PLN</c:v>
                </c:pt>
                <c:pt idx="1">
                  <c:v>EUR, USD</c:v>
                </c:pt>
              </c:strCache>
            </c:strRef>
          </c:cat>
          <c:val>
            <c:numRef>
              <c:f>Sheet1!$B$2:$B$3</c:f>
              <c:numCache>
                <c:formatCode>0.00%</c:formatCode>
                <c:ptCount val="2"/>
                <c:pt idx="0">
                  <c:v>0.628</c:v>
                </c:pt>
                <c:pt idx="1">
                  <c:v>0.372</c:v>
                </c:pt>
              </c:numCache>
            </c:numRef>
          </c:val>
          <c:extLst>
            <c:ext xmlns:c16="http://schemas.microsoft.com/office/drawing/2014/chart" uri="{C3380CC4-5D6E-409C-BE32-E72D297353CC}">
              <c16:uniqueId val="{0000000C-6713-486E-86CC-D433FD724AA2}"/>
            </c:ext>
          </c:extLst>
        </c:ser>
        <c:dLbls>
          <c:showLegendKey val="0"/>
          <c:showVal val="1"/>
          <c:showCatName val="0"/>
          <c:showSerName val="0"/>
          <c:showPercent val="0"/>
          <c:showBubbleSize val="0"/>
          <c:showLeaderLines val="1"/>
        </c:dLbls>
        <c:firstSliceAng val="0"/>
        <c:holeSize val="75"/>
      </c:doughnutChart>
      <c:spPr>
        <a:noFill/>
        <a:ln>
          <a:noFill/>
        </a:ln>
        <a:effectLst/>
      </c:spPr>
    </c:plotArea>
    <c:legend>
      <c:legendPos val="r"/>
      <c:layout>
        <c:manualLayout>
          <c:xMode val="edge"/>
          <c:yMode val="edge"/>
          <c:x val="0.41008282636569487"/>
          <c:y val="0.68145952777451524"/>
          <c:w val="0.36409573016980329"/>
          <c:h val="0.24321282900601127"/>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9581493692327793E-2"/>
          <c:y val="0.1398502693119841"/>
          <c:w val="0.92129619496911663"/>
          <c:h val="0.63190530562432179"/>
        </c:manualLayout>
      </c:layout>
      <c:barChart>
        <c:barDir val="col"/>
        <c:grouping val="clustered"/>
        <c:varyColors val="0"/>
        <c:ser>
          <c:idx val="0"/>
          <c:order val="0"/>
          <c:tx>
            <c:strRef>
              <c:f>Sheet1!$B$1</c:f>
              <c:strCache>
                <c:ptCount val="1"/>
                <c:pt idx="0">
                  <c:v>Content CAPEX</c:v>
                </c:pt>
              </c:strCache>
            </c:strRef>
          </c:tx>
          <c:spPr>
            <a:solidFill>
              <a:srgbClr val="CAE1F2"/>
            </a:solidFill>
            <a:ln>
              <a:noFill/>
            </a:ln>
            <a:effectLst/>
          </c:spPr>
          <c:invertIfNegative val="0"/>
          <c:dLbls>
            <c:numFmt formatCode="#,##0.00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20XX</c:v>
                </c:pt>
                <c:pt idx="1">
                  <c:v>20XX</c:v>
                </c:pt>
                <c:pt idx="2">
                  <c:v>20XX</c:v>
                </c:pt>
                <c:pt idx="3">
                  <c:v>20XX</c:v>
                </c:pt>
                <c:pt idx="4">
                  <c:v>20XX</c:v>
                </c:pt>
              </c:strCache>
            </c:strRef>
          </c:cat>
          <c:val>
            <c:numRef>
              <c:f>Sheet1!$B$2:$B$6</c:f>
              <c:numCache>
                <c:formatCode>General</c:formatCode>
                <c:ptCount val="5"/>
                <c:pt idx="0">
                  <c:v>200</c:v>
                </c:pt>
                <c:pt idx="1">
                  <c:v>400</c:v>
                </c:pt>
                <c:pt idx="2">
                  <c:v>600</c:v>
                </c:pt>
                <c:pt idx="3">
                  <c:v>1000</c:v>
                </c:pt>
                <c:pt idx="4">
                  <c:v>1500</c:v>
                </c:pt>
              </c:numCache>
            </c:numRef>
          </c:val>
          <c:extLst>
            <c:ext xmlns:c16="http://schemas.microsoft.com/office/drawing/2014/chart" uri="{C3380CC4-5D6E-409C-BE32-E72D297353CC}">
              <c16:uniqueId val="{00000000-C29F-4417-BEF2-2B828F5D1E66}"/>
            </c:ext>
          </c:extLst>
        </c:ser>
        <c:dLbls>
          <c:showLegendKey val="0"/>
          <c:showVal val="0"/>
          <c:showCatName val="0"/>
          <c:showSerName val="0"/>
          <c:showPercent val="0"/>
          <c:showBubbleSize val="0"/>
        </c:dLbls>
        <c:gapWidth val="219"/>
        <c:overlap val="-27"/>
        <c:axId val="346232352"/>
        <c:axId val="346229632"/>
      </c:barChart>
      <c:catAx>
        <c:axId val="346232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346229632"/>
        <c:crosses val="autoZero"/>
        <c:auto val="1"/>
        <c:lblAlgn val="ctr"/>
        <c:lblOffset val="100"/>
        <c:noMultiLvlLbl val="0"/>
      </c:catAx>
      <c:valAx>
        <c:axId val="346229632"/>
        <c:scaling>
          <c:orientation val="minMax"/>
        </c:scaling>
        <c:delete val="1"/>
        <c:axPos val="l"/>
        <c:numFmt formatCode="General" sourceLinked="0"/>
        <c:majorTickMark val="none"/>
        <c:minorTickMark val="none"/>
        <c:tickLblPos val="nextTo"/>
        <c:crossAx val="346232352"/>
        <c:crosses val="autoZero"/>
        <c:crossBetween val="between"/>
        <c:dispUnits>
          <c:builtInUnit val="thousands"/>
        </c:dispUnits>
      </c:valAx>
      <c:spPr>
        <a:noFill/>
        <a:ln>
          <a:noFill/>
        </a:ln>
        <a:effectLst/>
      </c:spPr>
    </c:plotArea>
    <c:legend>
      <c:legendPos val="b"/>
      <c:layout>
        <c:manualLayout>
          <c:xMode val="edge"/>
          <c:yMode val="edge"/>
          <c:x val="0.19108489574317516"/>
          <c:y val="0.84685251374457571"/>
          <c:w val="0.61827623233563289"/>
          <c:h val="5.2559399305968396E-2"/>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571454525600316"/>
          <c:y val="0.13002039558046188"/>
          <c:w val="0.61708604776927622"/>
          <c:h val="0.64145049982326885"/>
        </c:manualLayout>
      </c:layout>
      <c:barChart>
        <c:barDir val="col"/>
        <c:grouping val="stacked"/>
        <c:varyColors val="0"/>
        <c:ser>
          <c:idx val="0"/>
          <c:order val="0"/>
          <c:tx>
            <c:strRef>
              <c:f>Sheet1!$B$1</c:f>
              <c:strCache>
                <c:ptCount val="1"/>
                <c:pt idx="0">
                  <c:v>own content CAPEX in a given year</c:v>
                </c:pt>
              </c:strCache>
            </c:strRef>
          </c:tx>
          <c:spPr>
            <a:solidFill>
              <a:srgbClr val="1E2B56"/>
            </a:solidFill>
            <a:ln>
              <a:noFill/>
            </a:ln>
            <a:effectLst/>
          </c:spPr>
          <c:invertIfNegative val="0"/>
          <c:cat>
            <c:strRef>
              <c:f>Sheet1!$A$2:$A$6</c:f>
              <c:strCache>
                <c:ptCount val="5"/>
                <c:pt idx="0">
                  <c:v>20XX</c:v>
                </c:pt>
                <c:pt idx="1">
                  <c:v>20XX</c:v>
                </c:pt>
                <c:pt idx="2">
                  <c:v>20XX</c:v>
                </c:pt>
                <c:pt idx="3">
                  <c:v>20XX</c:v>
                </c:pt>
                <c:pt idx="4">
                  <c:v>20XX</c:v>
                </c:pt>
              </c:strCache>
            </c:strRef>
          </c:cat>
          <c:val>
            <c:numRef>
              <c:f>Sheet1!$B$2:$B$6</c:f>
              <c:numCache>
                <c:formatCode>General</c:formatCode>
                <c:ptCount val="5"/>
                <c:pt idx="0">
                  <c:v>500</c:v>
                </c:pt>
                <c:pt idx="1">
                  <c:v>3000</c:v>
                </c:pt>
                <c:pt idx="2">
                  <c:v>3500</c:v>
                </c:pt>
                <c:pt idx="3">
                  <c:v>3200</c:v>
                </c:pt>
                <c:pt idx="4">
                  <c:v>3500</c:v>
                </c:pt>
              </c:numCache>
            </c:numRef>
          </c:val>
          <c:extLst>
            <c:ext xmlns:c16="http://schemas.microsoft.com/office/drawing/2014/chart" uri="{C3380CC4-5D6E-409C-BE32-E72D297353CC}">
              <c16:uniqueId val="{00000000-C12D-4D6D-A692-FDE776508E14}"/>
            </c:ext>
          </c:extLst>
        </c:ser>
        <c:ser>
          <c:idx val="1"/>
          <c:order val="1"/>
          <c:tx>
            <c:strRef>
              <c:f>Sheet1!$C$1</c:f>
              <c:strCache>
                <c:ptCount val="1"/>
                <c:pt idx="0">
                  <c:v>own content CAPEX in previous years</c:v>
                </c:pt>
              </c:strCache>
            </c:strRef>
          </c:tx>
          <c:spPr>
            <a:solidFill>
              <a:srgbClr val="7FB7DF"/>
            </a:solidFill>
            <a:ln>
              <a:noFill/>
            </a:ln>
            <a:effectLst/>
          </c:spPr>
          <c:invertIfNegative val="0"/>
          <c:cat>
            <c:strRef>
              <c:f>Sheet1!$A$2:$A$6</c:f>
              <c:strCache>
                <c:ptCount val="5"/>
                <c:pt idx="0">
                  <c:v>20XX</c:v>
                </c:pt>
                <c:pt idx="1">
                  <c:v>20XX</c:v>
                </c:pt>
                <c:pt idx="2">
                  <c:v>20XX</c:v>
                </c:pt>
                <c:pt idx="3">
                  <c:v>20XX</c:v>
                </c:pt>
                <c:pt idx="4">
                  <c:v>20XX</c:v>
                </c:pt>
              </c:strCache>
            </c:strRef>
          </c:cat>
          <c:val>
            <c:numRef>
              <c:f>Sheet1!$C$2:$C$6</c:f>
              <c:numCache>
                <c:formatCode>General</c:formatCode>
                <c:ptCount val="5"/>
                <c:pt idx="0">
                  <c:v>800</c:v>
                </c:pt>
                <c:pt idx="1">
                  <c:v>1500</c:v>
                </c:pt>
                <c:pt idx="2">
                  <c:v>3000</c:v>
                </c:pt>
                <c:pt idx="3">
                  <c:v>4000</c:v>
                </c:pt>
                <c:pt idx="4">
                  <c:v>5000</c:v>
                </c:pt>
              </c:numCache>
            </c:numRef>
          </c:val>
          <c:extLst>
            <c:ext xmlns:c16="http://schemas.microsoft.com/office/drawing/2014/chart" uri="{C3380CC4-5D6E-409C-BE32-E72D297353CC}">
              <c16:uniqueId val="{00000001-C12D-4D6D-A692-FDE776508E14}"/>
            </c:ext>
          </c:extLst>
        </c:ser>
        <c:ser>
          <c:idx val="2"/>
          <c:order val="2"/>
          <c:tx>
            <c:strRef>
              <c:f>Sheet1!$D$1</c:f>
              <c:strCache>
                <c:ptCount val="1"/>
                <c:pt idx="0">
                  <c:v>third party content</c:v>
                </c:pt>
              </c:strCache>
            </c:strRef>
          </c:tx>
          <c:spPr>
            <a:solidFill>
              <a:srgbClr val="CAE1F2"/>
            </a:solidFill>
            <a:ln>
              <a:noFill/>
            </a:ln>
            <a:effectLst/>
          </c:spPr>
          <c:invertIfNegative val="0"/>
          <c:cat>
            <c:strRef>
              <c:f>Sheet1!$A$2:$A$6</c:f>
              <c:strCache>
                <c:ptCount val="5"/>
                <c:pt idx="0">
                  <c:v>20XX</c:v>
                </c:pt>
                <c:pt idx="1">
                  <c:v>20XX</c:v>
                </c:pt>
                <c:pt idx="2">
                  <c:v>20XX</c:v>
                </c:pt>
                <c:pt idx="3">
                  <c:v>20XX</c:v>
                </c:pt>
                <c:pt idx="4">
                  <c:v>20XX</c:v>
                </c:pt>
              </c:strCache>
            </c:strRef>
          </c:cat>
          <c:val>
            <c:numRef>
              <c:f>Sheet1!$D$2:$D$6</c:f>
              <c:numCache>
                <c:formatCode>General</c:formatCode>
                <c:ptCount val="5"/>
                <c:pt idx="0">
                  <c:v>6000</c:v>
                </c:pt>
                <c:pt idx="1">
                  <c:v>6500</c:v>
                </c:pt>
                <c:pt idx="2">
                  <c:v>8000</c:v>
                </c:pt>
                <c:pt idx="3">
                  <c:v>11000</c:v>
                </c:pt>
                <c:pt idx="4">
                  <c:v>13000</c:v>
                </c:pt>
              </c:numCache>
            </c:numRef>
          </c:val>
          <c:extLst>
            <c:ext xmlns:c16="http://schemas.microsoft.com/office/drawing/2014/chart" uri="{C3380CC4-5D6E-409C-BE32-E72D297353CC}">
              <c16:uniqueId val="{00000002-C12D-4D6D-A692-FDE776508E14}"/>
            </c:ext>
          </c:extLst>
        </c:ser>
        <c:dLbls>
          <c:showLegendKey val="0"/>
          <c:showVal val="0"/>
          <c:showCatName val="0"/>
          <c:showSerName val="0"/>
          <c:showPercent val="0"/>
          <c:showBubbleSize val="0"/>
        </c:dLbls>
        <c:gapWidth val="150"/>
        <c:overlap val="100"/>
        <c:axId val="346235072"/>
        <c:axId val="346239424"/>
      </c:barChart>
      <c:lineChart>
        <c:grouping val="standard"/>
        <c:varyColors val="0"/>
        <c:ser>
          <c:idx val="3"/>
          <c:order val="3"/>
          <c:tx>
            <c:strRef>
              <c:f>Sheet1!$E$1</c:f>
              <c:strCache>
                <c:ptCount val="1"/>
                <c:pt idx="0">
                  <c:v>own content given year, %</c:v>
                </c:pt>
              </c:strCache>
            </c:strRef>
          </c:tx>
          <c:spPr>
            <a:ln w="28575" cap="rnd">
              <a:solidFill>
                <a:srgbClr val="A34A93"/>
              </a:solidFill>
              <a:prstDash val="sysDot"/>
              <a:round/>
            </a:ln>
            <a:effectLst/>
          </c:spPr>
          <c:marker>
            <c:symbol val="none"/>
          </c:marker>
          <c:cat>
            <c:strRef>
              <c:f>Sheet1!$A$2:$A$6</c:f>
              <c:strCache>
                <c:ptCount val="5"/>
                <c:pt idx="0">
                  <c:v>20XX</c:v>
                </c:pt>
                <c:pt idx="1">
                  <c:v>20XX</c:v>
                </c:pt>
                <c:pt idx="2">
                  <c:v>20XX</c:v>
                </c:pt>
                <c:pt idx="3">
                  <c:v>20XX</c:v>
                </c:pt>
                <c:pt idx="4">
                  <c:v>20XX</c:v>
                </c:pt>
              </c:strCache>
            </c:strRef>
          </c:cat>
          <c:val>
            <c:numRef>
              <c:f>Sheet1!$E$2:$E$6</c:f>
              <c:numCache>
                <c:formatCode>0.00%</c:formatCode>
                <c:ptCount val="5"/>
                <c:pt idx="0">
                  <c:v>6.8493150684931503E-2</c:v>
                </c:pt>
                <c:pt idx="1">
                  <c:v>0.27272727272727271</c:v>
                </c:pt>
                <c:pt idx="2">
                  <c:v>0.2413793103448276</c:v>
                </c:pt>
                <c:pt idx="3">
                  <c:v>0.17582417582417584</c:v>
                </c:pt>
                <c:pt idx="4">
                  <c:v>0.16279069767441862</c:v>
                </c:pt>
              </c:numCache>
            </c:numRef>
          </c:val>
          <c:smooth val="0"/>
          <c:extLst>
            <c:ext xmlns:c16="http://schemas.microsoft.com/office/drawing/2014/chart" uri="{C3380CC4-5D6E-409C-BE32-E72D297353CC}">
              <c16:uniqueId val="{00000003-6F06-4E6D-AC4D-D2965D06FE3F}"/>
            </c:ext>
          </c:extLst>
        </c:ser>
        <c:ser>
          <c:idx val="4"/>
          <c:order val="4"/>
          <c:tx>
            <c:strRef>
              <c:f>Sheet1!$F$1</c:f>
              <c:strCache>
                <c:ptCount val="1"/>
                <c:pt idx="0">
                  <c:v>own content previous years, %</c:v>
                </c:pt>
              </c:strCache>
            </c:strRef>
          </c:tx>
          <c:spPr>
            <a:ln w="28575" cap="rnd">
              <a:solidFill>
                <a:srgbClr val="32488E"/>
              </a:solidFill>
              <a:prstDash val="sysDash"/>
              <a:round/>
            </a:ln>
            <a:effectLst/>
          </c:spPr>
          <c:marker>
            <c:symbol val="none"/>
          </c:marker>
          <c:cat>
            <c:strRef>
              <c:f>Sheet1!$A$2:$A$6</c:f>
              <c:strCache>
                <c:ptCount val="5"/>
                <c:pt idx="0">
                  <c:v>20XX</c:v>
                </c:pt>
                <c:pt idx="1">
                  <c:v>20XX</c:v>
                </c:pt>
                <c:pt idx="2">
                  <c:v>20XX</c:v>
                </c:pt>
                <c:pt idx="3">
                  <c:v>20XX</c:v>
                </c:pt>
                <c:pt idx="4">
                  <c:v>20XX</c:v>
                </c:pt>
              </c:strCache>
            </c:strRef>
          </c:cat>
          <c:val>
            <c:numRef>
              <c:f>Sheet1!$F$2:$F$6</c:f>
              <c:numCache>
                <c:formatCode>0.00%</c:formatCode>
                <c:ptCount val="5"/>
                <c:pt idx="0">
                  <c:v>0.1095890410958904</c:v>
                </c:pt>
                <c:pt idx="1">
                  <c:v>0.13636363636363635</c:v>
                </c:pt>
                <c:pt idx="2">
                  <c:v>0.20689655172413793</c:v>
                </c:pt>
                <c:pt idx="3">
                  <c:v>0.21978021978021978</c:v>
                </c:pt>
                <c:pt idx="4">
                  <c:v>0.23255813953488372</c:v>
                </c:pt>
              </c:numCache>
            </c:numRef>
          </c:val>
          <c:smooth val="0"/>
          <c:extLst>
            <c:ext xmlns:c16="http://schemas.microsoft.com/office/drawing/2014/chart" uri="{C3380CC4-5D6E-409C-BE32-E72D297353CC}">
              <c16:uniqueId val="{00000004-6F06-4E6D-AC4D-D2965D06FE3F}"/>
            </c:ext>
          </c:extLst>
        </c:ser>
        <c:ser>
          <c:idx val="5"/>
          <c:order val="5"/>
          <c:tx>
            <c:strRef>
              <c:f>Sheet1!$G$1</c:f>
              <c:strCache>
                <c:ptCount val="1"/>
                <c:pt idx="0">
                  <c:v>third party content, %</c:v>
                </c:pt>
              </c:strCache>
            </c:strRef>
          </c:tx>
          <c:spPr>
            <a:ln w="28575" cap="rnd">
              <a:solidFill>
                <a:srgbClr val="B8FEE5"/>
              </a:solidFill>
              <a:prstDash val="solid"/>
              <a:round/>
            </a:ln>
            <a:effectLst/>
          </c:spPr>
          <c:marker>
            <c:symbol val="none"/>
          </c:marker>
          <c:dLbls>
            <c:dLbl>
              <c:idx val="0"/>
              <c:dLblPos val="t"/>
              <c:showLegendKey val="0"/>
              <c:showVal val="1"/>
              <c:showCatName val="0"/>
              <c:showSerName val="0"/>
              <c:showPercent val="0"/>
              <c:showBubbleSize val="0"/>
              <c:extLst>
                <c:ext xmlns:c15="http://schemas.microsoft.com/office/drawing/2012/chart" uri="{CE6537A1-D6FC-4f65-9D91-7224C49458BB}">
                  <c15:layout>
                    <c:manualLayout>
                      <c:w val="0.10299923275108565"/>
                      <c:h val="3.2944067150990207E-2"/>
                    </c:manualLayout>
                  </c15:layout>
                </c:ext>
                <c:ext xmlns:c16="http://schemas.microsoft.com/office/drawing/2014/chart" uri="{C3380CC4-5D6E-409C-BE32-E72D297353CC}">
                  <c16:uniqueId val="{00000004-1285-47F5-B1B5-A4B160797CFB}"/>
                </c:ext>
              </c:extLst>
            </c:dLbl>
            <c:dLbl>
              <c:idx val="1"/>
              <c:dLblPos val="t"/>
              <c:showLegendKey val="0"/>
              <c:showVal val="1"/>
              <c:showCatName val="0"/>
              <c:showSerName val="0"/>
              <c:showPercent val="0"/>
              <c:showBubbleSize val="0"/>
              <c:extLst>
                <c:ext xmlns:c15="http://schemas.microsoft.com/office/drawing/2012/chart" uri="{CE6537A1-D6FC-4f65-9D91-7224C49458BB}">
                  <c15:layout>
                    <c:manualLayout>
                      <c:w val="0.10299923275108565"/>
                      <c:h val="3.2944067150990207E-2"/>
                    </c:manualLayout>
                  </c15:layout>
                </c:ext>
                <c:ext xmlns:c16="http://schemas.microsoft.com/office/drawing/2014/chart" uri="{C3380CC4-5D6E-409C-BE32-E72D297353CC}">
                  <c16:uniqueId val="{00000003-1285-47F5-B1B5-A4B160797CFB}"/>
                </c:ext>
              </c:extLst>
            </c:dLbl>
            <c:dLbl>
              <c:idx val="2"/>
              <c:dLblPos val="t"/>
              <c:showLegendKey val="0"/>
              <c:showVal val="1"/>
              <c:showCatName val="0"/>
              <c:showSerName val="0"/>
              <c:showPercent val="0"/>
              <c:showBubbleSize val="0"/>
              <c:extLst>
                <c:ext xmlns:c15="http://schemas.microsoft.com/office/drawing/2012/chart" uri="{CE6537A1-D6FC-4f65-9D91-7224C49458BB}">
                  <c15:layout>
                    <c:manualLayout>
                      <c:w val="0.10299923275108565"/>
                      <c:h val="3.2944067150990207E-2"/>
                    </c:manualLayout>
                  </c15:layout>
                </c:ext>
                <c:ext xmlns:c16="http://schemas.microsoft.com/office/drawing/2014/chart" uri="{C3380CC4-5D6E-409C-BE32-E72D297353CC}">
                  <c16:uniqueId val="{00000000-1285-47F5-B1B5-A4B160797CFB}"/>
                </c:ext>
              </c:extLst>
            </c:dLbl>
            <c:dLbl>
              <c:idx val="3"/>
              <c:dLblPos val="t"/>
              <c:showLegendKey val="0"/>
              <c:showVal val="1"/>
              <c:showCatName val="0"/>
              <c:showSerName val="0"/>
              <c:showPercent val="0"/>
              <c:showBubbleSize val="0"/>
              <c:extLst>
                <c:ext xmlns:c15="http://schemas.microsoft.com/office/drawing/2012/chart" uri="{CE6537A1-D6FC-4f65-9D91-7224C49458BB}">
                  <c15:layout>
                    <c:manualLayout>
                      <c:w val="0.10299923275108565"/>
                      <c:h val="3.2944067150990207E-2"/>
                    </c:manualLayout>
                  </c15:layout>
                </c:ext>
                <c:ext xmlns:c16="http://schemas.microsoft.com/office/drawing/2014/chart" uri="{C3380CC4-5D6E-409C-BE32-E72D297353CC}">
                  <c16:uniqueId val="{00000001-1285-47F5-B1B5-A4B160797CFB}"/>
                </c:ext>
              </c:extLst>
            </c:dLbl>
            <c:dLbl>
              <c:idx val="4"/>
              <c:dLblPos val="t"/>
              <c:showLegendKey val="0"/>
              <c:showVal val="1"/>
              <c:showCatName val="0"/>
              <c:showSerName val="0"/>
              <c:showPercent val="0"/>
              <c:showBubbleSize val="0"/>
              <c:extLst>
                <c:ext xmlns:c15="http://schemas.microsoft.com/office/drawing/2012/chart" uri="{CE6537A1-D6FC-4f65-9D91-7224C49458BB}">
                  <c15:layout>
                    <c:manualLayout>
                      <c:w val="0.10299923275108565"/>
                      <c:h val="3.2944067150990207E-2"/>
                    </c:manualLayout>
                  </c15:layout>
                </c:ext>
                <c:ext xmlns:c16="http://schemas.microsoft.com/office/drawing/2014/chart" uri="{C3380CC4-5D6E-409C-BE32-E72D297353CC}">
                  <c16:uniqueId val="{00000002-1285-47F5-B1B5-A4B160797CFB}"/>
                </c:ext>
              </c:extLst>
            </c:dLbl>
            <c:spPr>
              <a:solidFill>
                <a:srgbClr val="D5FAEE"/>
              </a:solidFill>
              <a:ln>
                <a:solidFill>
                  <a:srgbClr val="D5FAEE"/>
                </a:solidFill>
              </a:ln>
              <a:effectLst/>
            </c:spPr>
            <c:txPr>
              <a:bodyPr rot="0" spcFirstLastPara="1" vertOverflow="clip" horzOverflow="clip" vert="horz" wrap="square" lIns="36576" tIns="18288" rIns="36576" bIns="18288" anchor="ctr" anchorCtr="1">
                <a:spAutoFit/>
              </a:bodyPr>
              <a:lstStyle/>
              <a:p>
                <a:pPr>
                  <a:defRPr sz="900" b="0" i="0" u="none" strike="noStrike" kern="1200" baseline="0">
                    <a:solidFill>
                      <a:schemeClr val="dk1">
                        <a:lumMod val="65000"/>
                        <a:lumOff val="35000"/>
                      </a:schemeClr>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20XX</c:v>
                </c:pt>
                <c:pt idx="1">
                  <c:v>20XX</c:v>
                </c:pt>
                <c:pt idx="2">
                  <c:v>20XX</c:v>
                </c:pt>
                <c:pt idx="3">
                  <c:v>20XX</c:v>
                </c:pt>
                <c:pt idx="4">
                  <c:v>20XX</c:v>
                </c:pt>
              </c:strCache>
            </c:strRef>
          </c:cat>
          <c:val>
            <c:numRef>
              <c:f>Sheet1!$G$2:$G$6</c:f>
              <c:numCache>
                <c:formatCode>0.00%</c:formatCode>
                <c:ptCount val="5"/>
                <c:pt idx="0">
                  <c:v>0.82191780821917804</c:v>
                </c:pt>
                <c:pt idx="1">
                  <c:v>0.59090909090909094</c:v>
                </c:pt>
                <c:pt idx="2">
                  <c:v>0.55172413793103448</c:v>
                </c:pt>
                <c:pt idx="3">
                  <c:v>0.60439560439560436</c:v>
                </c:pt>
                <c:pt idx="4">
                  <c:v>0.60465116279069764</c:v>
                </c:pt>
              </c:numCache>
            </c:numRef>
          </c:val>
          <c:smooth val="0"/>
          <c:extLst>
            <c:ext xmlns:c16="http://schemas.microsoft.com/office/drawing/2014/chart" uri="{C3380CC4-5D6E-409C-BE32-E72D297353CC}">
              <c16:uniqueId val="{00000005-6F06-4E6D-AC4D-D2965D06FE3F}"/>
            </c:ext>
          </c:extLst>
        </c:ser>
        <c:dLbls>
          <c:showLegendKey val="0"/>
          <c:showVal val="0"/>
          <c:showCatName val="0"/>
          <c:showSerName val="0"/>
          <c:showPercent val="0"/>
          <c:showBubbleSize val="0"/>
        </c:dLbls>
        <c:marker val="1"/>
        <c:smooth val="0"/>
        <c:axId val="346233440"/>
        <c:axId val="346233984"/>
      </c:lineChart>
      <c:catAx>
        <c:axId val="3462350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346239424"/>
        <c:crosses val="autoZero"/>
        <c:auto val="1"/>
        <c:lblAlgn val="ctr"/>
        <c:lblOffset val="100"/>
        <c:noMultiLvlLbl val="0"/>
      </c:catAx>
      <c:valAx>
        <c:axId val="346239424"/>
        <c:scaling>
          <c:orientation val="minMax"/>
        </c:scaling>
        <c:delete val="0"/>
        <c:axPos val="l"/>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346235072"/>
        <c:crosses val="autoZero"/>
        <c:crossBetween val="between"/>
        <c:dispUnits>
          <c:builtInUnit val="thousands"/>
        </c:dispUnits>
      </c:valAx>
      <c:valAx>
        <c:axId val="346233984"/>
        <c:scaling>
          <c:orientation val="minMax"/>
        </c:scaling>
        <c:delete val="0"/>
        <c:axPos val="r"/>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346233440"/>
        <c:crosses val="max"/>
        <c:crossBetween val="between"/>
      </c:valAx>
      <c:catAx>
        <c:axId val="346233440"/>
        <c:scaling>
          <c:orientation val="minMax"/>
        </c:scaling>
        <c:delete val="1"/>
        <c:axPos val="b"/>
        <c:numFmt formatCode="General" sourceLinked="1"/>
        <c:majorTickMark val="out"/>
        <c:minorTickMark val="none"/>
        <c:tickLblPos val="nextTo"/>
        <c:crossAx val="346233984"/>
        <c:crosses val="autoZero"/>
        <c:auto val="1"/>
        <c:lblAlgn val="ctr"/>
        <c:lblOffset val="100"/>
        <c:noMultiLvlLbl val="0"/>
      </c:catAx>
      <c:spPr>
        <a:noFill/>
        <a:ln>
          <a:noFill/>
        </a:ln>
        <a:effectLst/>
      </c:spPr>
    </c:plotArea>
    <c:legend>
      <c:legendPos val="b"/>
      <c:layout>
        <c:manualLayout>
          <c:xMode val="edge"/>
          <c:yMode val="edge"/>
          <c:x val="1.2448124865588384E-2"/>
          <c:y val="0.84428277448527755"/>
          <c:w val="0.93607610117385731"/>
          <c:h val="0.1097552187177208"/>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0402619480193247E-2"/>
          <c:y val="6.3553818529054382E-2"/>
          <c:w val="0.95919476103961354"/>
          <c:h val="0.66230676249933462"/>
        </c:manualLayout>
      </c:layout>
      <c:lineChart>
        <c:grouping val="standard"/>
        <c:varyColors val="0"/>
        <c:ser>
          <c:idx val="0"/>
          <c:order val="0"/>
          <c:tx>
            <c:strRef>
              <c:f>Countries!$E$18</c:f>
              <c:strCache>
                <c:ptCount val="1"/>
                <c:pt idx="0">
                  <c:v>Country 1</c:v>
                </c:pt>
              </c:strCache>
            </c:strRef>
          </c:tx>
          <c:spPr>
            <a:ln w="19050" cap="rnd">
              <a:solidFill>
                <a:srgbClr val="A1C9E7"/>
              </a:solidFill>
              <a:round/>
            </a:ln>
            <a:effectLst/>
          </c:spPr>
          <c:marker>
            <c:symbol val="none"/>
          </c:marker>
          <c:dLbls>
            <c:dLbl>
              <c:idx val="0"/>
              <c:layout>
                <c:manualLayout>
                  <c:x val="-6.0885745965730632E-2"/>
                  <c:y val="-9.0028172585922342E-2"/>
                </c:manualLayout>
              </c:layout>
              <c:dLblPos val="r"/>
              <c:showLegendKey val="0"/>
              <c:showVal val="1"/>
              <c:showCatName val="0"/>
              <c:showSerName val="0"/>
              <c:showPercent val="0"/>
              <c:showBubbleSize val="0"/>
              <c:extLst>
                <c:ext xmlns:c15="http://schemas.microsoft.com/office/drawing/2012/chart" uri="{CE6537A1-D6FC-4f65-9D91-7224C49458BB}">
                  <c15:layout>
                    <c:manualLayout>
                      <c:w val="6.9997715277051703E-2"/>
                      <c:h val="8.1287723915402663E-2"/>
                    </c:manualLayout>
                  </c15:layout>
                </c:ext>
                <c:ext xmlns:c16="http://schemas.microsoft.com/office/drawing/2014/chart" uri="{C3380CC4-5D6E-409C-BE32-E72D297353CC}">
                  <c16:uniqueId val="{00000000-D2D8-410C-80DD-C9CA9F21690F}"/>
                </c:ext>
              </c:extLst>
            </c:dLbl>
            <c:dLbl>
              <c:idx val="1"/>
              <c:delete val="1"/>
              <c:extLst>
                <c:ext xmlns:c15="http://schemas.microsoft.com/office/drawing/2012/chart" uri="{CE6537A1-D6FC-4f65-9D91-7224C49458BB}"/>
                <c:ext xmlns:c16="http://schemas.microsoft.com/office/drawing/2014/chart" uri="{C3380CC4-5D6E-409C-BE32-E72D297353CC}">
                  <c16:uniqueId val="{00000001-D2D8-410C-80DD-C9CA9F21690F}"/>
                </c:ext>
              </c:extLst>
            </c:dLbl>
            <c:dLbl>
              <c:idx val="2"/>
              <c:delete val="1"/>
              <c:extLst>
                <c:ext xmlns:c15="http://schemas.microsoft.com/office/drawing/2012/chart" uri="{CE6537A1-D6FC-4f65-9D91-7224C49458BB}"/>
                <c:ext xmlns:c16="http://schemas.microsoft.com/office/drawing/2014/chart" uri="{C3380CC4-5D6E-409C-BE32-E72D297353CC}">
                  <c16:uniqueId val="{00000002-D2D8-410C-80DD-C9CA9F21690F}"/>
                </c:ext>
              </c:extLst>
            </c:dLbl>
            <c:dLbl>
              <c:idx val="3"/>
              <c:delete val="1"/>
              <c:extLst>
                <c:ext xmlns:c15="http://schemas.microsoft.com/office/drawing/2012/chart" uri="{CE6537A1-D6FC-4f65-9D91-7224C49458BB}"/>
                <c:ext xmlns:c16="http://schemas.microsoft.com/office/drawing/2014/chart" uri="{C3380CC4-5D6E-409C-BE32-E72D297353CC}">
                  <c16:uniqueId val="{00000003-D2D8-410C-80DD-C9CA9F21690F}"/>
                </c:ext>
              </c:extLst>
            </c:dLbl>
            <c:dLbl>
              <c:idx val="4"/>
              <c:delete val="1"/>
              <c:extLst>
                <c:ext xmlns:c15="http://schemas.microsoft.com/office/drawing/2012/chart" uri="{CE6537A1-D6FC-4f65-9D91-7224C49458BB}"/>
                <c:ext xmlns:c16="http://schemas.microsoft.com/office/drawing/2014/chart" uri="{C3380CC4-5D6E-409C-BE32-E72D297353CC}">
                  <c16:uniqueId val="{00000004-D2D8-410C-80DD-C9CA9F21690F}"/>
                </c:ext>
              </c:extLst>
            </c:dLbl>
            <c:dLbl>
              <c:idx val="5"/>
              <c:delete val="1"/>
              <c:extLst>
                <c:ext xmlns:c15="http://schemas.microsoft.com/office/drawing/2012/chart" uri="{CE6537A1-D6FC-4f65-9D91-7224C49458BB}"/>
                <c:ext xmlns:c16="http://schemas.microsoft.com/office/drawing/2014/chart" uri="{C3380CC4-5D6E-409C-BE32-E72D297353CC}">
                  <c16:uniqueId val="{00000005-D2D8-410C-80DD-C9CA9F21690F}"/>
                </c:ext>
              </c:extLst>
            </c:dLbl>
            <c:dLbl>
              <c:idx val="6"/>
              <c:delete val="1"/>
              <c:extLst>
                <c:ext xmlns:c15="http://schemas.microsoft.com/office/drawing/2012/chart" uri="{CE6537A1-D6FC-4f65-9D91-7224C49458BB}"/>
                <c:ext xmlns:c16="http://schemas.microsoft.com/office/drawing/2014/chart" uri="{C3380CC4-5D6E-409C-BE32-E72D297353CC}">
                  <c16:uniqueId val="{00000006-D2D8-410C-80DD-C9CA9F21690F}"/>
                </c:ext>
              </c:extLst>
            </c:dLbl>
            <c:dLbl>
              <c:idx val="7"/>
              <c:delete val="1"/>
              <c:extLst>
                <c:ext xmlns:c15="http://schemas.microsoft.com/office/drawing/2012/chart" uri="{CE6537A1-D6FC-4f65-9D91-7224C49458BB}"/>
                <c:ext xmlns:c16="http://schemas.microsoft.com/office/drawing/2014/chart" uri="{C3380CC4-5D6E-409C-BE32-E72D297353CC}">
                  <c16:uniqueId val="{00000007-D2D8-410C-80DD-C9CA9F21690F}"/>
                </c:ext>
              </c:extLst>
            </c:dLbl>
            <c:dLbl>
              <c:idx val="8"/>
              <c:delete val="1"/>
              <c:extLst>
                <c:ext xmlns:c15="http://schemas.microsoft.com/office/drawing/2012/chart" uri="{CE6537A1-D6FC-4f65-9D91-7224C49458BB}"/>
                <c:ext xmlns:c16="http://schemas.microsoft.com/office/drawing/2014/chart" uri="{C3380CC4-5D6E-409C-BE32-E72D297353CC}">
                  <c16:uniqueId val="{00000008-D2D8-410C-80DD-C9CA9F21690F}"/>
                </c:ext>
              </c:extLst>
            </c:dLbl>
            <c:dLbl>
              <c:idx val="9"/>
              <c:delete val="1"/>
              <c:extLst>
                <c:ext xmlns:c15="http://schemas.microsoft.com/office/drawing/2012/chart" uri="{CE6537A1-D6FC-4f65-9D91-7224C49458BB}"/>
                <c:ext xmlns:c16="http://schemas.microsoft.com/office/drawing/2014/chart" uri="{C3380CC4-5D6E-409C-BE32-E72D297353CC}">
                  <c16:uniqueId val="{00000009-D2D8-410C-80DD-C9CA9F21690F}"/>
                </c:ext>
              </c:extLst>
            </c:dLbl>
            <c:dLbl>
              <c:idx val="10"/>
              <c:delete val="1"/>
              <c:extLst>
                <c:ext xmlns:c15="http://schemas.microsoft.com/office/drawing/2012/chart" uri="{CE6537A1-D6FC-4f65-9D91-7224C49458BB}"/>
                <c:ext xmlns:c16="http://schemas.microsoft.com/office/drawing/2014/chart" uri="{C3380CC4-5D6E-409C-BE32-E72D297353CC}">
                  <c16:uniqueId val="{0000000A-D2D8-410C-80DD-C9CA9F21690F}"/>
                </c:ext>
              </c:extLst>
            </c:dLbl>
            <c:dLbl>
              <c:idx val="11"/>
              <c:layout>
                <c:manualLayout>
                  <c:x val="-1.6822568590850229E-2"/>
                  <c:y val="3.0283901274977758E-2"/>
                </c:manualLayout>
              </c:layout>
              <c:dLblPos val="r"/>
              <c:showLegendKey val="0"/>
              <c:showVal val="1"/>
              <c:showCatName val="0"/>
              <c:showSerName val="0"/>
              <c:showPercent val="0"/>
              <c:showBubbleSize val="0"/>
              <c:extLst>
                <c:ext xmlns:c15="http://schemas.microsoft.com/office/drawing/2012/chart" uri="{CE6537A1-D6FC-4f65-9D91-7224C49458BB}">
                  <c15:layout>
                    <c:manualLayout>
                      <c:w val="8.0552434576064036E-2"/>
                      <c:h val="8.1287723915402663E-2"/>
                    </c:manualLayout>
                  </c15:layout>
                </c:ext>
                <c:ext xmlns:c16="http://schemas.microsoft.com/office/drawing/2014/chart" uri="{C3380CC4-5D6E-409C-BE32-E72D297353CC}">
                  <c16:uniqueId val="{0000000B-D2D8-410C-80DD-C9CA9F21690F}"/>
                </c:ext>
              </c:extLst>
            </c:dLbl>
            <c:spPr>
              <a:solidFill>
                <a:srgbClr val="A1C9E7"/>
              </a:solidFill>
              <a:ln>
                <a:noFill/>
              </a:ln>
              <a:effectLst/>
            </c:spPr>
            <c:txPr>
              <a:bodyPr rot="0" spcFirstLastPara="1" vertOverflow="clip" horzOverflow="clip" vert="horz" wrap="square" lIns="36576" tIns="18288" rIns="36576" bIns="18288" anchor="ctr" anchorCtr="1">
                <a:spAutoFit/>
              </a:bodyPr>
              <a:lstStyle/>
              <a:p>
                <a:pPr>
                  <a:defRPr sz="800" b="0" i="0" u="none" strike="noStrike" kern="1200" baseline="0">
                    <a:solidFill>
                      <a:schemeClr val="tx1"/>
                    </a:solidFill>
                    <a:latin typeface="+mn-lt"/>
                    <a:ea typeface="+mn-ea"/>
                    <a:cs typeface="Calibri Light" panose="020F030202020403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Countries!$F$17:$Q$17</c:f>
              <c:strCache>
                <c:ptCount val="12"/>
                <c:pt idx="0">
                  <c:v>20XX</c:v>
                </c:pt>
                <c:pt idx="1">
                  <c:v>20XX</c:v>
                </c:pt>
                <c:pt idx="2">
                  <c:v>20XX</c:v>
                </c:pt>
                <c:pt idx="3">
                  <c:v>20XX</c:v>
                </c:pt>
                <c:pt idx="4">
                  <c:v>20XX</c:v>
                </c:pt>
                <c:pt idx="5">
                  <c:v>20XX</c:v>
                </c:pt>
                <c:pt idx="6">
                  <c:v>20XX</c:v>
                </c:pt>
                <c:pt idx="7">
                  <c:v>20XX</c:v>
                </c:pt>
                <c:pt idx="8">
                  <c:v>20XX</c:v>
                </c:pt>
                <c:pt idx="9">
                  <c:v>20XX</c:v>
                </c:pt>
                <c:pt idx="10">
                  <c:v>20XX</c:v>
                </c:pt>
                <c:pt idx="11">
                  <c:v>20XX</c:v>
                </c:pt>
              </c:strCache>
            </c:strRef>
          </c:cat>
          <c:val>
            <c:numRef>
              <c:f>Countries!$F$18:$Q$18</c:f>
              <c:numCache>
                <c:formatCode>_(* #,##0.00_);_(* \(#,##0.00\);_(* "-"??_);_(@_)</c:formatCode>
                <c:ptCount val="12"/>
                <c:pt idx="0">
                  <c:v>30</c:v>
                </c:pt>
                <c:pt idx="1">
                  <c:v>60</c:v>
                </c:pt>
                <c:pt idx="2">
                  <c:v>70</c:v>
                </c:pt>
                <c:pt idx="3">
                  <c:v>75</c:v>
                </c:pt>
                <c:pt idx="4">
                  <c:v>95</c:v>
                </c:pt>
                <c:pt idx="5">
                  <c:v>100</c:v>
                </c:pt>
                <c:pt idx="6">
                  <c:v>110</c:v>
                </c:pt>
                <c:pt idx="7">
                  <c:v>130</c:v>
                </c:pt>
                <c:pt idx="8">
                  <c:v>145</c:v>
                </c:pt>
                <c:pt idx="9">
                  <c:v>145</c:v>
                </c:pt>
                <c:pt idx="10">
                  <c:v>155</c:v>
                </c:pt>
                <c:pt idx="11">
                  <c:v>160</c:v>
                </c:pt>
              </c:numCache>
            </c:numRef>
          </c:val>
          <c:smooth val="0"/>
          <c:extLst>
            <c:ext xmlns:c16="http://schemas.microsoft.com/office/drawing/2014/chart" uri="{C3380CC4-5D6E-409C-BE32-E72D297353CC}">
              <c16:uniqueId val="{0000000C-D2D8-410C-80DD-C9CA9F21690F}"/>
            </c:ext>
          </c:extLst>
        </c:ser>
        <c:ser>
          <c:idx val="1"/>
          <c:order val="1"/>
          <c:tx>
            <c:strRef>
              <c:f>Countries!$E$19</c:f>
              <c:strCache>
                <c:ptCount val="1"/>
                <c:pt idx="0">
                  <c:v>Country 2</c:v>
                </c:pt>
              </c:strCache>
            </c:strRef>
          </c:tx>
          <c:spPr>
            <a:ln w="19050" cap="rnd">
              <a:solidFill>
                <a:srgbClr val="D5FAEE"/>
              </a:solidFill>
              <a:round/>
            </a:ln>
            <a:effectLst/>
          </c:spPr>
          <c:marker>
            <c:symbol val="none"/>
          </c:marker>
          <c:dLbls>
            <c:dLbl>
              <c:idx val="5"/>
              <c:layout>
                <c:manualLayout>
                  <c:x val="-8.6501012266878508E-2"/>
                  <c:y val="6.8391194937163051E-4"/>
                </c:manualLayout>
              </c:layout>
              <c:dLblPos val="r"/>
              <c:showLegendKey val="0"/>
              <c:showVal val="1"/>
              <c:showCatName val="0"/>
              <c:showSerName val="0"/>
              <c:showPercent val="0"/>
              <c:showBubbleSize val="0"/>
              <c:extLst>
                <c:ext xmlns:c15="http://schemas.microsoft.com/office/drawing/2012/chart" uri="{CE6537A1-D6FC-4f65-9D91-7224C49458BB}">
                  <c15:layout>
                    <c:manualLayout>
                      <c:w val="6.3824537703184067E-2"/>
                      <c:h val="0.10387570338725266"/>
                    </c:manualLayout>
                  </c15:layout>
                </c:ext>
                <c:ext xmlns:c16="http://schemas.microsoft.com/office/drawing/2014/chart" uri="{C3380CC4-5D6E-409C-BE32-E72D297353CC}">
                  <c16:uniqueId val="{0000000D-D2D8-410C-80DD-C9CA9F21690F}"/>
                </c:ext>
              </c:extLst>
            </c:dLbl>
            <c:dLbl>
              <c:idx val="6"/>
              <c:delete val="1"/>
              <c:extLst>
                <c:ext xmlns:c15="http://schemas.microsoft.com/office/drawing/2012/chart" uri="{CE6537A1-D6FC-4f65-9D91-7224C49458BB}"/>
                <c:ext xmlns:c16="http://schemas.microsoft.com/office/drawing/2014/chart" uri="{C3380CC4-5D6E-409C-BE32-E72D297353CC}">
                  <c16:uniqueId val="{0000000E-D2D8-410C-80DD-C9CA9F21690F}"/>
                </c:ext>
              </c:extLst>
            </c:dLbl>
            <c:dLbl>
              <c:idx val="7"/>
              <c:delete val="1"/>
              <c:extLst>
                <c:ext xmlns:c15="http://schemas.microsoft.com/office/drawing/2012/chart" uri="{CE6537A1-D6FC-4f65-9D91-7224C49458BB}"/>
                <c:ext xmlns:c16="http://schemas.microsoft.com/office/drawing/2014/chart" uri="{C3380CC4-5D6E-409C-BE32-E72D297353CC}">
                  <c16:uniqueId val="{0000000F-D2D8-410C-80DD-C9CA9F21690F}"/>
                </c:ext>
              </c:extLst>
            </c:dLbl>
            <c:dLbl>
              <c:idx val="8"/>
              <c:delete val="1"/>
              <c:extLst>
                <c:ext xmlns:c15="http://schemas.microsoft.com/office/drawing/2012/chart" uri="{CE6537A1-D6FC-4f65-9D91-7224C49458BB}"/>
                <c:ext xmlns:c16="http://schemas.microsoft.com/office/drawing/2014/chart" uri="{C3380CC4-5D6E-409C-BE32-E72D297353CC}">
                  <c16:uniqueId val="{00000010-D2D8-410C-80DD-C9CA9F21690F}"/>
                </c:ext>
              </c:extLst>
            </c:dLbl>
            <c:dLbl>
              <c:idx val="9"/>
              <c:delete val="1"/>
              <c:extLst>
                <c:ext xmlns:c15="http://schemas.microsoft.com/office/drawing/2012/chart" uri="{CE6537A1-D6FC-4f65-9D91-7224C49458BB}"/>
                <c:ext xmlns:c16="http://schemas.microsoft.com/office/drawing/2014/chart" uri="{C3380CC4-5D6E-409C-BE32-E72D297353CC}">
                  <c16:uniqueId val="{00000011-D2D8-410C-80DD-C9CA9F21690F}"/>
                </c:ext>
              </c:extLst>
            </c:dLbl>
            <c:dLbl>
              <c:idx val="10"/>
              <c:delete val="1"/>
              <c:extLst>
                <c:ext xmlns:c15="http://schemas.microsoft.com/office/drawing/2012/chart" uri="{CE6537A1-D6FC-4f65-9D91-7224C49458BB}"/>
                <c:ext xmlns:c16="http://schemas.microsoft.com/office/drawing/2014/chart" uri="{C3380CC4-5D6E-409C-BE32-E72D297353CC}">
                  <c16:uniqueId val="{00000012-D2D8-410C-80DD-C9CA9F21690F}"/>
                </c:ext>
              </c:extLst>
            </c:dLbl>
            <c:dLbl>
              <c:idx val="11"/>
              <c:layout>
                <c:manualLayout>
                  <c:x val="-2.0903647572172997E-3"/>
                  <c:y val="-6.1374689997012101E-2"/>
                </c:manualLayout>
              </c:layout>
              <c:dLblPos val="r"/>
              <c:showLegendKey val="0"/>
              <c:showVal val="1"/>
              <c:showCatName val="0"/>
              <c:showSerName val="0"/>
              <c:showPercent val="0"/>
              <c:showBubbleSize val="0"/>
              <c:extLst>
                <c:ext xmlns:c15="http://schemas.microsoft.com/office/drawing/2012/chart" uri="{CE6537A1-D6FC-4f65-9D91-7224C49458BB}">
                  <c15:layout>
                    <c:manualLayout>
                      <c:w val="7.3195774202988506E-2"/>
                      <c:h val="9.5309942285655314E-2"/>
                    </c:manualLayout>
                  </c15:layout>
                </c:ext>
                <c:ext xmlns:c16="http://schemas.microsoft.com/office/drawing/2014/chart" uri="{C3380CC4-5D6E-409C-BE32-E72D297353CC}">
                  <c16:uniqueId val="{00000013-D2D8-410C-80DD-C9CA9F21690F}"/>
                </c:ext>
              </c:extLst>
            </c:dLbl>
            <c:spPr>
              <a:solidFill>
                <a:srgbClr val="D5FAEE"/>
              </a:solidFill>
              <a:ln>
                <a:noFill/>
              </a:ln>
              <a:effectLst/>
            </c:spPr>
            <c:txPr>
              <a:bodyPr rot="0" spcFirstLastPara="1" vertOverflow="clip" horzOverflow="clip" vert="horz" wrap="square" lIns="36576" tIns="18288" rIns="36576" bIns="18288" anchor="ctr" anchorCtr="1">
                <a:spAutoFit/>
              </a:bodyPr>
              <a:lstStyle/>
              <a:p>
                <a:pPr>
                  <a:defRPr sz="800" b="0" i="0" u="none" strike="noStrike" kern="1200" baseline="0">
                    <a:solidFill>
                      <a:schemeClr val="tx1"/>
                    </a:solidFill>
                    <a:latin typeface="+mn-lt"/>
                    <a:ea typeface="+mn-ea"/>
                    <a:cs typeface="Calibri Light" panose="020F030202020403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Countries!$F$17:$Q$17</c:f>
              <c:strCache>
                <c:ptCount val="12"/>
                <c:pt idx="0">
                  <c:v>20XX</c:v>
                </c:pt>
                <c:pt idx="1">
                  <c:v>20XX</c:v>
                </c:pt>
                <c:pt idx="2">
                  <c:v>20XX</c:v>
                </c:pt>
                <c:pt idx="3">
                  <c:v>20XX</c:v>
                </c:pt>
                <c:pt idx="4">
                  <c:v>20XX</c:v>
                </c:pt>
                <c:pt idx="5">
                  <c:v>20XX</c:v>
                </c:pt>
                <c:pt idx="6">
                  <c:v>20XX</c:v>
                </c:pt>
                <c:pt idx="7">
                  <c:v>20XX</c:v>
                </c:pt>
                <c:pt idx="8">
                  <c:v>20XX</c:v>
                </c:pt>
                <c:pt idx="9">
                  <c:v>20XX</c:v>
                </c:pt>
                <c:pt idx="10">
                  <c:v>20XX</c:v>
                </c:pt>
                <c:pt idx="11">
                  <c:v>20XX</c:v>
                </c:pt>
              </c:strCache>
            </c:strRef>
          </c:cat>
          <c:val>
            <c:numRef>
              <c:f>Countries!$F$19:$Q$19</c:f>
              <c:numCache>
                <c:formatCode>General</c:formatCode>
                <c:ptCount val="12"/>
                <c:pt idx="5" formatCode="_(* #,##0.00_);_(* \(#,##0.00\);_(* &quot;-&quot;??_);_(@_)">
                  <c:v>64.2</c:v>
                </c:pt>
                <c:pt idx="6" formatCode="_(* #,##0.00_);_(* \(#,##0.00\);_(* &quot;-&quot;??_);_(@_)">
                  <c:v>98.440000000000012</c:v>
                </c:pt>
                <c:pt idx="7" formatCode="_(* #,##0.00_);_(* \(#,##0.00\);_(* &quot;-&quot;??_);_(@_)">
                  <c:v>128.4</c:v>
                </c:pt>
                <c:pt idx="8" formatCode="_(* #,##0.00_);_(* \(#,##0.00\);_(* &quot;-&quot;??_);_(@_)">
                  <c:v>107</c:v>
                </c:pt>
                <c:pt idx="9" formatCode="_(* #,##0.00_);_(* \(#,##0.00\);_(* &quot;-&quot;??_);_(@_)">
                  <c:v>128.4</c:v>
                </c:pt>
                <c:pt idx="10" formatCode="_(* #,##0.00_);_(* \(#,##0.00\);_(* &quot;-&quot;??_);_(@_)">
                  <c:v>155</c:v>
                </c:pt>
                <c:pt idx="11" formatCode="_(* #,##0.00_);_(* \(#,##0.00\);_(* &quot;-&quot;??_);_(@_)">
                  <c:v>171.20000000000002</c:v>
                </c:pt>
              </c:numCache>
            </c:numRef>
          </c:val>
          <c:smooth val="0"/>
          <c:extLst>
            <c:ext xmlns:c16="http://schemas.microsoft.com/office/drawing/2014/chart" uri="{C3380CC4-5D6E-409C-BE32-E72D297353CC}">
              <c16:uniqueId val="{00000014-D2D8-410C-80DD-C9CA9F21690F}"/>
            </c:ext>
          </c:extLst>
        </c:ser>
        <c:ser>
          <c:idx val="2"/>
          <c:order val="2"/>
          <c:tx>
            <c:strRef>
              <c:f>Countries!$E$20</c:f>
              <c:strCache>
                <c:ptCount val="1"/>
                <c:pt idx="0">
                  <c:v>Country 3</c:v>
                </c:pt>
              </c:strCache>
            </c:strRef>
          </c:tx>
          <c:spPr>
            <a:ln w="19050" cap="rnd">
              <a:solidFill>
                <a:srgbClr val="1E2B56"/>
              </a:solidFill>
              <a:round/>
            </a:ln>
            <a:effectLst/>
          </c:spPr>
          <c:marker>
            <c:symbol val="none"/>
          </c:marker>
          <c:dLbls>
            <c:dLbl>
              <c:idx val="3"/>
              <c:layout>
                <c:manualLayout>
                  <c:x val="-7.4057293623041365E-2"/>
                  <c:y val="-0.10210522126979656"/>
                </c:manualLayout>
              </c:layout>
              <c:dLblPos val="r"/>
              <c:showLegendKey val="0"/>
              <c:showVal val="1"/>
              <c:showCatName val="0"/>
              <c:showSerName val="0"/>
              <c:showPercent val="0"/>
              <c:showBubbleSize val="0"/>
              <c:extLst>
                <c:ext xmlns:c15="http://schemas.microsoft.com/office/drawing/2012/chart" uri="{CE6537A1-D6FC-4f65-9D91-7224C49458BB}">
                  <c15:layout>
                    <c:manualLayout>
                      <c:w val="6.2972053910610351E-2"/>
                      <c:h val="8.1287723915402663E-2"/>
                    </c:manualLayout>
                  </c15:layout>
                </c:ext>
                <c:ext xmlns:c16="http://schemas.microsoft.com/office/drawing/2014/chart" uri="{C3380CC4-5D6E-409C-BE32-E72D297353CC}">
                  <c16:uniqueId val="{00000015-D2D8-410C-80DD-C9CA9F21690F}"/>
                </c:ext>
              </c:extLst>
            </c:dLbl>
            <c:dLbl>
              <c:idx val="4"/>
              <c:delete val="1"/>
              <c:extLst>
                <c:ext xmlns:c15="http://schemas.microsoft.com/office/drawing/2012/chart" uri="{CE6537A1-D6FC-4f65-9D91-7224C49458BB}"/>
                <c:ext xmlns:c16="http://schemas.microsoft.com/office/drawing/2014/chart" uri="{C3380CC4-5D6E-409C-BE32-E72D297353CC}">
                  <c16:uniqueId val="{00000016-D2D8-410C-80DD-C9CA9F21690F}"/>
                </c:ext>
              </c:extLst>
            </c:dLbl>
            <c:dLbl>
              <c:idx val="5"/>
              <c:delete val="1"/>
              <c:extLst>
                <c:ext xmlns:c15="http://schemas.microsoft.com/office/drawing/2012/chart" uri="{CE6537A1-D6FC-4f65-9D91-7224C49458BB}"/>
                <c:ext xmlns:c16="http://schemas.microsoft.com/office/drawing/2014/chart" uri="{C3380CC4-5D6E-409C-BE32-E72D297353CC}">
                  <c16:uniqueId val="{00000017-D2D8-410C-80DD-C9CA9F21690F}"/>
                </c:ext>
              </c:extLst>
            </c:dLbl>
            <c:dLbl>
              <c:idx val="6"/>
              <c:delete val="1"/>
              <c:extLst>
                <c:ext xmlns:c15="http://schemas.microsoft.com/office/drawing/2012/chart" uri="{CE6537A1-D6FC-4f65-9D91-7224C49458BB}"/>
                <c:ext xmlns:c16="http://schemas.microsoft.com/office/drawing/2014/chart" uri="{C3380CC4-5D6E-409C-BE32-E72D297353CC}">
                  <c16:uniqueId val="{00000018-D2D8-410C-80DD-C9CA9F21690F}"/>
                </c:ext>
              </c:extLst>
            </c:dLbl>
            <c:dLbl>
              <c:idx val="7"/>
              <c:delete val="1"/>
              <c:extLst>
                <c:ext xmlns:c15="http://schemas.microsoft.com/office/drawing/2012/chart" uri="{CE6537A1-D6FC-4f65-9D91-7224C49458BB}"/>
                <c:ext xmlns:c16="http://schemas.microsoft.com/office/drawing/2014/chart" uri="{C3380CC4-5D6E-409C-BE32-E72D297353CC}">
                  <c16:uniqueId val="{00000019-D2D8-410C-80DD-C9CA9F21690F}"/>
                </c:ext>
              </c:extLst>
            </c:dLbl>
            <c:dLbl>
              <c:idx val="8"/>
              <c:delete val="1"/>
              <c:extLst>
                <c:ext xmlns:c15="http://schemas.microsoft.com/office/drawing/2012/chart" uri="{CE6537A1-D6FC-4f65-9D91-7224C49458BB}"/>
                <c:ext xmlns:c16="http://schemas.microsoft.com/office/drawing/2014/chart" uri="{C3380CC4-5D6E-409C-BE32-E72D297353CC}">
                  <c16:uniqueId val="{0000001A-D2D8-410C-80DD-C9CA9F21690F}"/>
                </c:ext>
              </c:extLst>
            </c:dLbl>
            <c:dLbl>
              <c:idx val="9"/>
              <c:delete val="1"/>
              <c:extLst>
                <c:ext xmlns:c15="http://schemas.microsoft.com/office/drawing/2012/chart" uri="{CE6537A1-D6FC-4f65-9D91-7224C49458BB}"/>
                <c:ext xmlns:c16="http://schemas.microsoft.com/office/drawing/2014/chart" uri="{C3380CC4-5D6E-409C-BE32-E72D297353CC}">
                  <c16:uniqueId val="{0000001B-D2D8-410C-80DD-C9CA9F21690F}"/>
                </c:ext>
              </c:extLst>
            </c:dLbl>
            <c:dLbl>
              <c:idx val="10"/>
              <c:delete val="1"/>
              <c:extLst>
                <c:ext xmlns:c15="http://schemas.microsoft.com/office/drawing/2012/chart" uri="{CE6537A1-D6FC-4f65-9D91-7224C49458BB}"/>
                <c:ext xmlns:c16="http://schemas.microsoft.com/office/drawing/2014/chart" uri="{C3380CC4-5D6E-409C-BE32-E72D297353CC}">
                  <c16:uniqueId val="{0000001C-D2D8-410C-80DD-C9CA9F21690F}"/>
                </c:ext>
              </c:extLst>
            </c:dLbl>
            <c:dLbl>
              <c:idx val="11"/>
              <c:layout>
                <c:manualLayout>
                  <c:x val="-9.4553784756970211E-2"/>
                  <c:y val="-5.9231226313478526E-2"/>
                </c:manualLayout>
              </c:layout>
              <c:dLblPos val="r"/>
              <c:showLegendKey val="0"/>
              <c:showVal val="1"/>
              <c:showCatName val="0"/>
              <c:showSerName val="0"/>
              <c:showPercent val="0"/>
              <c:showBubbleSize val="0"/>
              <c:extLst>
                <c:ext xmlns:c15="http://schemas.microsoft.com/office/drawing/2012/chart" uri="{CE6537A1-D6FC-4f65-9D91-7224C49458BB}">
                  <c15:layout>
                    <c:manualLayout>
                      <c:w val="7.5868660331769797E-2"/>
                      <c:h val="8.9853485016999995E-2"/>
                    </c:manualLayout>
                  </c15:layout>
                </c:ext>
                <c:ext xmlns:c16="http://schemas.microsoft.com/office/drawing/2014/chart" uri="{C3380CC4-5D6E-409C-BE32-E72D297353CC}">
                  <c16:uniqueId val="{0000001D-D2D8-410C-80DD-C9CA9F21690F}"/>
                </c:ext>
              </c:extLst>
            </c:dLbl>
            <c:spPr>
              <a:solidFill>
                <a:srgbClr val="1E2B56"/>
              </a:solidFill>
              <a:ln>
                <a:noFill/>
              </a:ln>
              <a:effectLst/>
            </c:spPr>
            <c:txPr>
              <a:bodyPr rot="0" spcFirstLastPara="1" vertOverflow="clip" horzOverflow="clip" vert="horz" wrap="square" lIns="36576" tIns="18288" rIns="36576" bIns="18288" anchor="ctr" anchorCtr="1">
                <a:spAutoFit/>
              </a:bodyPr>
              <a:lstStyle/>
              <a:p>
                <a:pPr>
                  <a:defRPr sz="800" b="0" i="0" u="none" strike="noStrike" kern="1200" baseline="0">
                    <a:solidFill>
                      <a:schemeClr val="bg1"/>
                    </a:solidFill>
                    <a:latin typeface="+mn-lt"/>
                    <a:ea typeface="+mn-ea"/>
                    <a:cs typeface="Calibri Light" panose="020F030202020403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Countries!$F$17:$Q$17</c:f>
              <c:strCache>
                <c:ptCount val="12"/>
                <c:pt idx="0">
                  <c:v>20XX</c:v>
                </c:pt>
                <c:pt idx="1">
                  <c:v>20XX</c:v>
                </c:pt>
                <c:pt idx="2">
                  <c:v>20XX</c:v>
                </c:pt>
                <c:pt idx="3">
                  <c:v>20XX</c:v>
                </c:pt>
                <c:pt idx="4">
                  <c:v>20XX</c:v>
                </c:pt>
                <c:pt idx="5">
                  <c:v>20XX</c:v>
                </c:pt>
                <c:pt idx="6">
                  <c:v>20XX</c:v>
                </c:pt>
                <c:pt idx="7">
                  <c:v>20XX</c:v>
                </c:pt>
                <c:pt idx="8">
                  <c:v>20XX</c:v>
                </c:pt>
                <c:pt idx="9">
                  <c:v>20XX</c:v>
                </c:pt>
                <c:pt idx="10">
                  <c:v>20XX</c:v>
                </c:pt>
                <c:pt idx="11">
                  <c:v>20XX</c:v>
                </c:pt>
              </c:strCache>
            </c:strRef>
          </c:cat>
          <c:val>
            <c:numRef>
              <c:f>Countries!$F$20:$Q$20</c:f>
              <c:numCache>
                <c:formatCode>General</c:formatCode>
                <c:ptCount val="12"/>
                <c:pt idx="3" formatCode="_(* #,##0.00_);_(* \(#,##0.00\);_(* &quot;-&quot;??_);_(@_)">
                  <c:v>68</c:v>
                </c:pt>
                <c:pt idx="4" formatCode="_(* #,##0.00_);_(* \(#,##0.00\);_(* &quot;-&quot;??_);_(@_)">
                  <c:v>119.00000000000001</c:v>
                </c:pt>
                <c:pt idx="5" formatCode="_(* #,##0.00_);_(* \(#,##0.00\);_(* &quot;-&quot;??_);_(@_)">
                  <c:v>136</c:v>
                </c:pt>
                <c:pt idx="6" formatCode="_(* #,##0.00_);_(* \(#,##0.00\);_(* &quot;-&quot;??_);_(@_)">
                  <c:v>153</c:v>
                </c:pt>
                <c:pt idx="7" formatCode="_(* #,##0.00_);_(* \(#,##0.00\);_(* &quot;-&quot;??_);_(@_)">
                  <c:v>170</c:v>
                </c:pt>
                <c:pt idx="8" formatCode="_(* #,##0.00_);_(* \(#,##0.00\);_(* &quot;-&quot;??_);_(@_)">
                  <c:v>136</c:v>
                </c:pt>
                <c:pt idx="9" formatCode="_(* #,##0.00_);_(* \(#,##0.00\);_(* &quot;-&quot;??_);_(@_)">
                  <c:v>170</c:v>
                </c:pt>
                <c:pt idx="10" formatCode="_(* #,##0.00_);_(* \(#,##0.00\);_(* &quot;-&quot;??_);_(@_)">
                  <c:v>170</c:v>
                </c:pt>
                <c:pt idx="11" formatCode="_(* #,##0.00_);_(* \(#,##0.00\);_(* &quot;-&quot;??_);_(@_)">
                  <c:v>170</c:v>
                </c:pt>
              </c:numCache>
            </c:numRef>
          </c:val>
          <c:smooth val="0"/>
          <c:extLst>
            <c:ext xmlns:c16="http://schemas.microsoft.com/office/drawing/2014/chart" uri="{C3380CC4-5D6E-409C-BE32-E72D297353CC}">
              <c16:uniqueId val="{0000001E-D2D8-410C-80DD-C9CA9F21690F}"/>
            </c:ext>
          </c:extLst>
        </c:ser>
        <c:dLbls>
          <c:dLblPos val="t"/>
          <c:showLegendKey val="0"/>
          <c:showVal val="1"/>
          <c:showCatName val="0"/>
          <c:showSerName val="0"/>
          <c:showPercent val="0"/>
          <c:showBubbleSize val="0"/>
        </c:dLbls>
        <c:smooth val="0"/>
        <c:axId val="274301616"/>
        <c:axId val="473114368"/>
      </c:lineChart>
      <c:catAx>
        <c:axId val="2743016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Calibri Light" panose="020F0302020204030204" pitchFamily="34" charset="0"/>
              </a:defRPr>
            </a:pPr>
            <a:endParaRPr lang="en-US"/>
          </a:p>
        </c:txPr>
        <c:crossAx val="473114368"/>
        <c:crosses val="autoZero"/>
        <c:auto val="1"/>
        <c:lblAlgn val="ctr"/>
        <c:lblOffset val="100"/>
        <c:noMultiLvlLbl val="0"/>
      </c:catAx>
      <c:valAx>
        <c:axId val="473114368"/>
        <c:scaling>
          <c:orientation val="minMax"/>
          <c:min val="0"/>
        </c:scaling>
        <c:delete val="1"/>
        <c:axPos val="l"/>
        <c:numFmt formatCode="_(* #,##0_);_(* \(#,##0\);_(* &quot;-&quot;_);_(@_)" sourceLinked="0"/>
        <c:majorTickMark val="none"/>
        <c:minorTickMark val="none"/>
        <c:tickLblPos val="nextTo"/>
        <c:crossAx val="274301616"/>
        <c:crosses val="autoZero"/>
        <c:crossBetween val="between"/>
      </c:valAx>
      <c:spPr>
        <a:noFill/>
        <a:ln w="3175">
          <a:noFill/>
        </a:ln>
        <a:effectLst/>
      </c:spPr>
    </c:plotArea>
    <c:legend>
      <c:legendPos val="b"/>
      <c:layout>
        <c:manualLayout>
          <c:xMode val="edge"/>
          <c:yMode val="edge"/>
          <c:x val="0"/>
          <c:y val="0.84255849385183912"/>
          <c:w val="1"/>
          <c:h val="0.1227757869504949"/>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Calibri Light" panose="020F0302020204030204" pitchFamily="34" charset="0"/>
            </a:defRPr>
          </a:pPr>
          <a:endParaRPr lang="en-US"/>
        </a:p>
      </c:txPr>
    </c:legend>
    <c:plotVisOnly val="1"/>
    <c:dispBlanksAs val="gap"/>
    <c:showDLblsOverMax val="0"/>
  </c:chart>
  <c:spPr>
    <a:solidFill>
      <a:schemeClr val="bg1"/>
    </a:solidFill>
    <a:ln w="9525" cap="flat" cmpd="sng" algn="ctr">
      <a:noFill/>
      <a:round/>
    </a:ln>
    <a:effectLst/>
  </c:spPr>
  <c:txPr>
    <a:bodyPr/>
    <a:lstStyle/>
    <a:p>
      <a:pPr>
        <a:defRPr sz="800">
          <a:solidFill>
            <a:schemeClr val="tx1"/>
          </a:solidFill>
          <a:latin typeface="+mn-lt"/>
          <a:cs typeface="Calibri Light" panose="020F0302020204030204" pitchFamily="34" charset="0"/>
        </a:defRPr>
      </a:pPr>
      <a:endParaRPr lang="en-US"/>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200" b="0" i="0" u="none" strike="noStrike" baseline="0" dirty="0"/>
              <a:t>COMPARATIVE SHARE ANALYSIS OF </a:t>
            </a:r>
            <a:r>
              <a:rPr lang="pl-PL" sz="1200" b="0" i="0" u="none" strike="noStrike" baseline="0" dirty="0"/>
              <a:t>XXX</a:t>
            </a:r>
            <a:r>
              <a:rPr lang="en-US" sz="1200" b="0" i="0" u="none" strike="noStrike" baseline="0" dirty="0"/>
              <a:t> MARKET, BY COUNTRY</a:t>
            </a:r>
            <a:r>
              <a:rPr lang="pl-PL" sz="1200" b="0" i="0" u="none" strike="noStrike" baseline="0" dirty="0"/>
              <a:t>, %</a:t>
            </a:r>
            <a:endParaRPr lang="en-US" sz="1200" dirty="0"/>
          </a:p>
        </c:rich>
      </c:tx>
      <c:layout>
        <c:manualLayout>
          <c:xMode val="edge"/>
          <c:yMode val="edge"/>
          <c:x val="0.24473994708994709"/>
          <c:y val="8.4052198400691835E-2"/>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20856838624338625"/>
          <c:y val="0.24022438186612424"/>
          <c:w val="0.27059907407407408"/>
          <c:h val="0.56413392316945177"/>
        </c:manualLayout>
      </c:layout>
      <c:doughnutChart>
        <c:varyColors val="1"/>
        <c:ser>
          <c:idx val="0"/>
          <c:order val="0"/>
          <c:tx>
            <c:strRef>
              <c:f>Sheet1!$B$1</c:f>
              <c:strCache>
                <c:ptCount val="1"/>
                <c:pt idx="0">
                  <c:v>Market share</c:v>
                </c:pt>
              </c:strCache>
            </c:strRef>
          </c:tx>
          <c:dPt>
            <c:idx val="0"/>
            <c:bubble3D val="0"/>
            <c:spPr>
              <a:solidFill>
                <a:srgbClr val="3B0C50"/>
              </a:solidFill>
              <a:ln w="19050">
                <a:solidFill>
                  <a:schemeClr val="lt1"/>
                </a:solidFill>
              </a:ln>
              <a:effectLst/>
            </c:spPr>
            <c:extLst>
              <c:ext xmlns:c16="http://schemas.microsoft.com/office/drawing/2014/chart" uri="{C3380CC4-5D6E-409C-BE32-E72D297353CC}">
                <c16:uniqueId val="{00000003-B0C2-446D-8912-A2C1292D40AA}"/>
              </c:ext>
            </c:extLst>
          </c:dPt>
          <c:dPt>
            <c:idx val="1"/>
            <c:bubble3D val="0"/>
            <c:spPr>
              <a:solidFill>
                <a:srgbClr val="531070"/>
              </a:solidFill>
              <a:ln w="19050">
                <a:solidFill>
                  <a:schemeClr val="lt1"/>
                </a:solidFill>
              </a:ln>
              <a:effectLst/>
            </c:spPr>
            <c:extLst>
              <c:ext xmlns:c16="http://schemas.microsoft.com/office/drawing/2014/chart" uri="{C3380CC4-5D6E-409C-BE32-E72D297353CC}">
                <c16:uniqueId val="{00000004-B0C2-446D-8912-A2C1292D40AA}"/>
              </c:ext>
            </c:extLst>
          </c:dPt>
          <c:dPt>
            <c:idx val="2"/>
            <c:bubble3D val="0"/>
            <c:spPr>
              <a:solidFill>
                <a:srgbClr val="714393"/>
              </a:solidFill>
              <a:ln w="19050">
                <a:solidFill>
                  <a:schemeClr val="lt1"/>
                </a:solidFill>
              </a:ln>
              <a:effectLst/>
            </c:spPr>
            <c:extLst>
              <c:ext xmlns:c16="http://schemas.microsoft.com/office/drawing/2014/chart" uri="{C3380CC4-5D6E-409C-BE32-E72D297353CC}">
                <c16:uniqueId val="{00000006-B0C2-446D-8912-A2C1292D40AA}"/>
              </c:ext>
            </c:extLst>
          </c:dPt>
          <c:dPt>
            <c:idx val="3"/>
            <c:bubble3D val="0"/>
            <c:spPr>
              <a:solidFill>
                <a:srgbClr val="8953B2"/>
              </a:solidFill>
              <a:ln w="19050">
                <a:solidFill>
                  <a:schemeClr val="lt1"/>
                </a:solidFill>
              </a:ln>
              <a:effectLst/>
            </c:spPr>
            <c:extLst>
              <c:ext xmlns:c16="http://schemas.microsoft.com/office/drawing/2014/chart" uri="{C3380CC4-5D6E-409C-BE32-E72D297353CC}">
                <c16:uniqueId val="{00000005-B0C2-446D-8912-A2C1292D40AA}"/>
              </c:ext>
            </c:extLst>
          </c:dPt>
          <c:dPt>
            <c:idx val="4"/>
            <c:bubble3D val="0"/>
            <c:spPr>
              <a:solidFill>
                <a:srgbClr val="AE88CA"/>
              </a:solidFill>
              <a:ln w="19050">
                <a:solidFill>
                  <a:schemeClr val="lt1"/>
                </a:solidFill>
              </a:ln>
              <a:effectLst/>
            </c:spPr>
            <c:extLst>
              <c:ext xmlns:c16="http://schemas.microsoft.com/office/drawing/2014/chart" uri="{C3380CC4-5D6E-409C-BE32-E72D297353CC}">
                <c16:uniqueId val="{00000007-B0C2-446D-8912-A2C1292D40AA}"/>
              </c:ext>
            </c:extLst>
          </c:dPt>
          <c:dPt>
            <c:idx val="5"/>
            <c:bubble3D val="0"/>
            <c:spPr>
              <a:solidFill>
                <a:srgbClr val="C7ADDB"/>
              </a:solidFill>
              <a:ln w="19050">
                <a:solidFill>
                  <a:schemeClr val="lt1"/>
                </a:solidFill>
              </a:ln>
              <a:effectLst/>
            </c:spPr>
            <c:extLst>
              <c:ext xmlns:c16="http://schemas.microsoft.com/office/drawing/2014/chart" uri="{C3380CC4-5D6E-409C-BE32-E72D297353CC}">
                <c16:uniqueId val="{00000009-B0C2-446D-8912-A2C1292D40AA}"/>
              </c:ext>
            </c:extLst>
          </c:dPt>
          <c:dPt>
            <c:idx val="6"/>
            <c:bubble3D val="0"/>
            <c:spPr>
              <a:solidFill>
                <a:srgbClr val="DDCDE9"/>
              </a:solidFill>
              <a:ln w="19050">
                <a:solidFill>
                  <a:schemeClr val="lt1"/>
                </a:solidFill>
              </a:ln>
              <a:effectLst/>
            </c:spPr>
            <c:extLst>
              <c:ext xmlns:c16="http://schemas.microsoft.com/office/drawing/2014/chart" uri="{C3380CC4-5D6E-409C-BE32-E72D297353CC}">
                <c16:uniqueId val="{00000008-B0C2-446D-8912-A2C1292D40AA}"/>
              </c:ext>
            </c:extLst>
          </c:dPt>
          <c:dPt>
            <c:idx val="7"/>
            <c:bubble3D val="0"/>
            <c:spPr>
              <a:solidFill>
                <a:srgbClr val="E9DFF1"/>
              </a:solidFill>
              <a:ln w="19050">
                <a:solidFill>
                  <a:schemeClr val="lt1"/>
                </a:solidFill>
              </a:ln>
              <a:effectLst/>
            </c:spPr>
            <c:extLst>
              <c:ext xmlns:c16="http://schemas.microsoft.com/office/drawing/2014/chart" uri="{C3380CC4-5D6E-409C-BE32-E72D297353CC}">
                <c16:uniqueId val="{0000000A-B0C2-446D-8912-A2C1292D40AA}"/>
              </c:ext>
            </c:extLst>
          </c:dPt>
          <c:dPt>
            <c:idx val="8"/>
            <c:bubble3D val="0"/>
            <c:spPr>
              <a:solidFill>
                <a:srgbClr val="F0EAF6"/>
              </a:solidFill>
              <a:ln w="19050">
                <a:solidFill>
                  <a:schemeClr val="lt1"/>
                </a:solidFill>
              </a:ln>
              <a:effectLst/>
            </c:spPr>
            <c:extLst>
              <c:ext xmlns:c16="http://schemas.microsoft.com/office/drawing/2014/chart" uri="{C3380CC4-5D6E-409C-BE32-E72D297353CC}">
                <c16:uniqueId val="{0000000B-B0C2-446D-8912-A2C1292D40AA}"/>
              </c:ext>
            </c:extLst>
          </c:dPt>
          <c:dPt>
            <c:idx val="9"/>
            <c:bubble3D val="0"/>
            <c:spPr>
              <a:solidFill>
                <a:srgbClr val="FFD844"/>
              </a:solidFill>
              <a:ln w="19050">
                <a:solidFill>
                  <a:schemeClr val="lt1"/>
                </a:solidFill>
              </a:ln>
              <a:effectLst/>
            </c:spPr>
            <c:extLst>
              <c:ext xmlns:c16="http://schemas.microsoft.com/office/drawing/2014/chart" uri="{C3380CC4-5D6E-409C-BE32-E72D297353CC}">
                <c16:uniqueId val="{00000002-B0C2-446D-8912-A2C1292D40AA}"/>
              </c:ext>
            </c:extLst>
          </c:dPt>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showLegendKey val="0"/>
              <c:showVal val="0"/>
              <c:showCatName val="0"/>
              <c:showSerName val="0"/>
              <c:showPercent val="1"/>
              <c:showBubbleSize val="0"/>
              <c:extLst>
                <c:ext xmlns:c16="http://schemas.microsoft.com/office/drawing/2014/chart" uri="{C3380CC4-5D6E-409C-BE32-E72D297353CC}">
                  <c16:uniqueId val="{00000003-B0C2-446D-8912-A2C1292D40AA}"/>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showLegendKey val="0"/>
              <c:showVal val="0"/>
              <c:showCatName val="0"/>
              <c:showSerName val="0"/>
              <c:showPercent val="1"/>
              <c:showBubbleSize val="0"/>
              <c:extLst>
                <c:ext xmlns:c16="http://schemas.microsoft.com/office/drawing/2014/chart" uri="{C3380CC4-5D6E-409C-BE32-E72D297353CC}">
                  <c16:uniqueId val="{00000004-B0C2-446D-8912-A2C1292D40AA}"/>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showLegendKey val="0"/>
              <c:showVal val="0"/>
              <c:showCatName val="0"/>
              <c:showSerName val="0"/>
              <c:showPercent val="1"/>
              <c:showBubbleSize val="0"/>
              <c:extLst>
                <c:ext xmlns:c16="http://schemas.microsoft.com/office/drawing/2014/chart" uri="{C3380CC4-5D6E-409C-BE32-E72D297353CC}">
                  <c16:uniqueId val="{00000006-B0C2-446D-8912-A2C1292D40AA}"/>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showLegendKey val="0"/>
              <c:showVal val="0"/>
              <c:showCatName val="0"/>
              <c:showSerName val="0"/>
              <c:showPercent val="1"/>
              <c:showBubbleSize val="0"/>
              <c:extLst>
                <c:ext xmlns:c16="http://schemas.microsoft.com/office/drawing/2014/chart" uri="{C3380CC4-5D6E-409C-BE32-E72D297353CC}">
                  <c16:uniqueId val="{00000005-B0C2-446D-8912-A2C1292D40AA}"/>
                </c:ext>
              </c:extLst>
            </c:dLbl>
            <c:dLbl>
              <c:idx val="4"/>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showLegendKey val="0"/>
              <c:showVal val="0"/>
              <c:showCatName val="0"/>
              <c:showSerName val="0"/>
              <c:showPercent val="1"/>
              <c:showBubbleSize val="0"/>
              <c:extLst>
                <c:ext xmlns:c16="http://schemas.microsoft.com/office/drawing/2014/chart" uri="{C3380CC4-5D6E-409C-BE32-E72D297353CC}">
                  <c16:uniqueId val="{00000007-B0C2-446D-8912-A2C1292D40AA}"/>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Sheet1!$A$2:$A$11</c:f>
              <c:strCache>
                <c:ptCount val="10"/>
                <c:pt idx="0">
                  <c:v>Country 1</c:v>
                </c:pt>
                <c:pt idx="1">
                  <c:v>Country 2</c:v>
                </c:pt>
                <c:pt idx="2">
                  <c:v>Country 3</c:v>
                </c:pt>
                <c:pt idx="3">
                  <c:v>Country 4</c:v>
                </c:pt>
                <c:pt idx="4">
                  <c:v>Country 5</c:v>
                </c:pt>
                <c:pt idx="5">
                  <c:v>Country 6</c:v>
                </c:pt>
                <c:pt idx="6">
                  <c:v>Country 7</c:v>
                </c:pt>
                <c:pt idx="7">
                  <c:v>Country 8</c:v>
                </c:pt>
                <c:pt idx="8">
                  <c:v>Country 9</c:v>
                </c:pt>
                <c:pt idx="9">
                  <c:v>Country 10</c:v>
                </c:pt>
              </c:strCache>
            </c:strRef>
          </c:cat>
          <c:val>
            <c:numRef>
              <c:f>Sheet1!$B$2:$B$11</c:f>
              <c:numCache>
                <c:formatCode>0.00%</c:formatCode>
                <c:ptCount val="10"/>
                <c:pt idx="0">
                  <c:v>0.1</c:v>
                </c:pt>
                <c:pt idx="1">
                  <c:v>0.1</c:v>
                </c:pt>
                <c:pt idx="2">
                  <c:v>0.1</c:v>
                </c:pt>
                <c:pt idx="3">
                  <c:v>0.1</c:v>
                </c:pt>
                <c:pt idx="4">
                  <c:v>0.1</c:v>
                </c:pt>
                <c:pt idx="5">
                  <c:v>0.1</c:v>
                </c:pt>
                <c:pt idx="6">
                  <c:v>0.1</c:v>
                </c:pt>
                <c:pt idx="7">
                  <c:v>0.1</c:v>
                </c:pt>
                <c:pt idx="8">
                  <c:v>0.1</c:v>
                </c:pt>
                <c:pt idx="9">
                  <c:v>0.1</c:v>
                </c:pt>
              </c:numCache>
            </c:numRef>
          </c:val>
          <c:extLst>
            <c:ext xmlns:c16="http://schemas.microsoft.com/office/drawing/2014/chart" uri="{C3380CC4-5D6E-409C-BE32-E72D297353CC}">
              <c16:uniqueId val="{00000000-B0C2-446D-8912-A2C1292D40AA}"/>
            </c:ext>
          </c:extLst>
        </c:ser>
        <c:dLbls>
          <c:showLegendKey val="0"/>
          <c:showVal val="0"/>
          <c:showCatName val="0"/>
          <c:showSerName val="0"/>
          <c:showPercent val="1"/>
          <c:showBubbleSize val="0"/>
          <c:showLeaderLines val="1"/>
        </c:dLbls>
        <c:firstSliceAng val="0"/>
        <c:holeSize val="67"/>
      </c:doughnutChart>
      <c:spPr>
        <a:noFill/>
        <a:ln>
          <a:noFill/>
        </a:ln>
        <a:effectLst/>
      </c:spPr>
    </c:plotArea>
    <c:legend>
      <c:legendPos val="r"/>
      <c:layout>
        <c:manualLayout>
          <c:xMode val="edge"/>
          <c:yMode val="edge"/>
          <c:x val="2.3518518518518518E-2"/>
          <c:y val="0.19659776114505126"/>
          <c:w val="0.14748928571428574"/>
          <c:h val="0.65488906378315404"/>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en-US" sz="1436" b="0" i="0" u="none" strike="noStrike" kern="1200" spc="0" baseline="0">
                <a:solidFill>
                  <a:schemeClr val="tx1"/>
                </a:solidFill>
                <a:latin typeface="+mn-lt"/>
                <a:ea typeface="+mn-ea"/>
                <a:cs typeface="+mn-cs"/>
              </a:defRPr>
            </a:pPr>
            <a:r>
              <a:rPr lang="en-US" dirty="0">
                <a:solidFill>
                  <a:schemeClr val="bg1"/>
                </a:solidFill>
              </a:rPr>
              <a:t>Market share</a:t>
            </a:r>
          </a:p>
        </c:rich>
      </c:tx>
      <c:overlay val="0"/>
      <c:spPr>
        <a:noFill/>
        <a:ln>
          <a:noFill/>
        </a:ln>
        <a:effectLst/>
      </c:spPr>
      <c:txPr>
        <a:bodyPr rot="0" spcFirstLastPara="1" vertOverflow="ellipsis" vert="horz" wrap="square" anchor="ctr" anchorCtr="1"/>
        <a:lstStyle/>
        <a:p>
          <a:pPr>
            <a:defRPr lang="en-US" sz="1436" b="0" i="0" u="none" strike="noStrike" kern="1200" spc="0" baseline="0">
              <a:solidFill>
                <a:schemeClr val="tx1"/>
              </a:solidFill>
              <a:latin typeface="+mn-lt"/>
              <a:ea typeface="+mn-ea"/>
              <a:cs typeface="+mn-cs"/>
            </a:defRPr>
          </a:pPr>
          <a:endParaRPr lang="en-US"/>
        </a:p>
      </c:txPr>
    </c:title>
    <c:autoTitleDeleted val="0"/>
    <c:plotArea>
      <c:layout>
        <c:manualLayout>
          <c:layoutTarget val="inner"/>
          <c:xMode val="edge"/>
          <c:yMode val="edge"/>
          <c:x val="0.23841580467593451"/>
          <c:y val="0.23026834587402792"/>
          <c:w val="0.38954127306134045"/>
          <c:h val="0.58431190959201074"/>
        </c:manualLayout>
      </c:layout>
      <c:doughnutChart>
        <c:varyColors val="1"/>
        <c:ser>
          <c:idx val="0"/>
          <c:order val="0"/>
          <c:tx>
            <c:strRef>
              <c:f>Sheet1!$B$1</c:f>
              <c:strCache>
                <c:ptCount val="1"/>
                <c:pt idx="0">
                  <c:v>Market share</c:v>
                </c:pt>
              </c:strCache>
            </c:strRef>
          </c:tx>
          <c:dPt>
            <c:idx val="0"/>
            <c:bubble3D val="0"/>
            <c:spPr>
              <a:solidFill>
                <a:srgbClr val="3B0C50"/>
              </a:solidFill>
              <a:ln w="19050">
                <a:solidFill>
                  <a:schemeClr val="lt1"/>
                </a:solidFill>
              </a:ln>
              <a:effectLst/>
            </c:spPr>
            <c:extLst>
              <c:ext xmlns:c16="http://schemas.microsoft.com/office/drawing/2014/chart" uri="{C3380CC4-5D6E-409C-BE32-E72D297353CC}">
                <c16:uniqueId val="{00000001-4BA6-46BA-ABDA-4C2A5D850C98}"/>
              </c:ext>
            </c:extLst>
          </c:dPt>
          <c:dPt>
            <c:idx val="1"/>
            <c:bubble3D val="0"/>
            <c:spPr>
              <a:solidFill>
                <a:srgbClr val="531070"/>
              </a:solidFill>
              <a:ln w="19050">
                <a:solidFill>
                  <a:schemeClr val="lt1"/>
                </a:solidFill>
              </a:ln>
              <a:effectLst/>
            </c:spPr>
            <c:extLst>
              <c:ext xmlns:c16="http://schemas.microsoft.com/office/drawing/2014/chart" uri="{C3380CC4-5D6E-409C-BE32-E72D297353CC}">
                <c16:uniqueId val="{00000003-4BA6-46BA-ABDA-4C2A5D850C98}"/>
              </c:ext>
            </c:extLst>
          </c:dPt>
          <c:dPt>
            <c:idx val="2"/>
            <c:bubble3D val="0"/>
            <c:spPr>
              <a:solidFill>
                <a:srgbClr val="714393"/>
              </a:solidFill>
              <a:ln w="19050">
                <a:solidFill>
                  <a:schemeClr val="lt1"/>
                </a:solidFill>
              </a:ln>
              <a:effectLst/>
            </c:spPr>
            <c:extLst>
              <c:ext xmlns:c16="http://schemas.microsoft.com/office/drawing/2014/chart" uri="{C3380CC4-5D6E-409C-BE32-E72D297353CC}">
                <c16:uniqueId val="{00000005-4BA6-46BA-ABDA-4C2A5D850C98}"/>
              </c:ext>
            </c:extLst>
          </c:dPt>
          <c:dPt>
            <c:idx val="3"/>
            <c:bubble3D val="0"/>
            <c:spPr>
              <a:solidFill>
                <a:srgbClr val="8953B2"/>
              </a:solidFill>
              <a:ln w="19050">
                <a:solidFill>
                  <a:schemeClr val="lt1"/>
                </a:solidFill>
              </a:ln>
              <a:effectLst/>
            </c:spPr>
            <c:extLst>
              <c:ext xmlns:c16="http://schemas.microsoft.com/office/drawing/2014/chart" uri="{C3380CC4-5D6E-409C-BE32-E72D297353CC}">
                <c16:uniqueId val="{00000007-4BA6-46BA-ABDA-4C2A5D850C98}"/>
              </c:ext>
            </c:extLst>
          </c:dPt>
          <c:dPt>
            <c:idx val="4"/>
            <c:bubble3D val="0"/>
            <c:spPr>
              <a:solidFill>
                <a:srgbClr val="AE88CA"/>
              </a:solidFill>
              <a:ln w="19050">
                <a:solidFill>
                  <a:schemeClr val="lt1"/>
                </a:solidFill>
              </a:ln>
              <a:effectLst/>
            </c:spPr>
            <c:extLst>
              <c:ext xmlns:c16="http://schemas.microsoft.com/office/drawing/2014/chart" uri="{C3380CC4-5D6E-409C-BE32-E72D297353CC}">
                <c16:uniqueId val="{00000009-4BA6-46BA-ABDA-4C2A5D850C98}"/>
              </c:ext>
            </c:extLst>
          </c:dPt>
          <c:dPt>
            <c:idx val="5"/>
            <c:bubble3D val="0"/>
            <c:spPr>
              <a:solidFill>
                <a:srgbClr val="C7ADDB"/>
              </a:solidFill>
              <a:ln w="19050">
                <a:solidFill>
                  <a:schemeClr val="lt1"/>
                </a:solidFill>
              </a:ln>
              <a:effectLst/>
            </c:spPr>
            <c:extLst>
              <c:ext xmlns:c16="http://schemas.microsoft.com/office/drawing/2014/chart" uri="{C3380CC4-5D6E-409C-BE32-E72D297353CC}">
                <c16:uniqueId val="{0000000B-4BA6-46BA-ABDA-4C2A5D850C98}"/>
              </c:ext>
            </c:extLst>
          </c:dPt>
          <c:dPt>
            <c:idx val="6"/>
            <c:bubble3D val="0"/>
            <c:spPr>
              <a:solidFill>
                <a:srgbClr val="DDCDE9"/>
              </a:solidFill>
              <a:ln w="19050">
                <a:solidFill>
                  <a:schemeClr val="lt1"/>
                </a:solidFill>
              </a:ln>
              <a:effectLst/>
            </c:spPr>
            <c:extLst>
              <c:ext xmlns:c16="http://schemas.microsoft.com/office/drawing/2014/chart" uri="{C3380CC4-5D6E-409C-BE32-E72D297353CC}">
                <c16:uniqueId val="{0000000D-4BA6-46BA-ABDA-4C2A5D850C98}"/>
              </c:ext>
            </c:extLst>
          </c:dPt>
          <c:dPt>
            <c:idx val="7"/>
            <c:bubble3D val="0"/>
            <c:spPr>
              <a:solidFill>
                <a:srgbClr val="E9DFF1"/>
              </a:solidFill>
              <a:ln w="19050">
                <a:solidFill>
                  <a:schemeClr val="lt1"/>
                </a:solidFill>
              </a:ln>
              <a:effectLst/>
            </c:spPr>
            <c:extLst>
              <c:ext xmlns:c16="http://schemas.microsoft.com/office/drawing/2014/chart" uri="{C3380CC4-5D6E-409C-BE32-E72D297353CC}">
                <c16:uniqueId val="{0000000F-4BA6-46BA-ABDA-4C2A5D850C98}"/>
              </c:ext>
            </c:extLst>
          </c:dPt>
          <c:dPt>
            <c:idx val="8"/>
            <c:bubble3D val="0"/>
            <c:spPr>
              <a:solidFill>
                <a:srgbClr val="F0EAF6"/>
              </a:solidFill>
              <a:ln w="19050">
                <a:solidFill>
                  <a:schemeClr val="lt1"/>
                </a:solidFill>
              </a:ln>
              <a:effectLst/>
            </c:spPr>
            <c:extLst>
              <c:ext xmlns:c16="http://schemas.microsoft.com/office/drawing/2014/chart" uri="{C3380CC4-5D6E-409C-BE32-E72D297353CC}">
                <c16:uniqueId val="{00000011-4BA6-46BA-ABDA-4C2A5D850C98}"/>
              </c:ext>
            </c:extLst>
          </c:dPt>
          <c:dPt>
            <c:idx val="9"/>
            <c:bubble3D val="0"/>
            <c:spPr>
              <a:solidFill>
                <a:srgbClr val="FFD844"/>
              </a:solidFill>
              <a:ln w="19050">
                <a:solidFill>
                  <a:schemeClr val="lt1"/>
                </a:solidFill>
              </a:ln>
              <a:effectLst/>
            </c:spPr>
            <c:extLst>
              <c:ext xmlns:c16="http://schemas.microsoft.com/office/drawing/2014/chart" uri="{C3380CC4-5D6E-409C-BE32-E72D297353CC}">
                <c16:uniqueId val="{00000013-4BA6-46BA-ABDA-4C2A5D850C98}"/>
              </c:ext>
            </c:extLst>
          </c:dPt>
          <c:dLbls>
            <c:dLbl>
              <c:idx val="0"/>
              <c:numFmt formatCode="0%" sourceLinked="0"/>
              <c:spPr>
                <a:noFill/>
                <a:ln>
                  <a:noFill/>
                </a:ln>
                <a:effectLst/>
              </c:spPr>
              <c:txPr>
                <a:bodyPr rot="0" spcFirstLastPara="1" vertOverflow="ellipsis" vert="horz" wrap="square" anchor="ctr" anchorCtr="1"/>
                <a:lstStyle/>
                <a:p>
                  <a:pPr>
                    <a:defRPr lang="en-US" sz="1050" b="0" i="0" u="none" strike="noStrike" kern="1200" baseline="0">
                      <a:solidFill>
                        <a:schemeClr val="bg1"/>
                      </a:solidFill>
                      <a:latin typeface="+mn-lt"/>
                      <a:ea typeface="+mn-ea"/>
                      <a:cs typeface="+mn-cs"/>
                    </a:defRPr>
                  </a:pPr>
                  <a:endParaRPr lang="en-US"/>
                </a:p>
              </c:txPr>
              <c:showLegendKey val="0"/>
              <c:showVal val="0"/>
              <c:showCatName val="0"/>
              <c:showSerName val="0"/>
              <c:showPercent val="1"/>
              <c:showBubbleSize val="0"/>
              <c:extLst>
                <c:ext xmlns:c16="http://schemas.microsoft.com/office/drawing/2014/chart" uri="{C3380CC4-5D6E-409C-BE32-E72D297353CC}">
                  <c16:uniqueId val="{00000001-4BA6-46BA-ABDA-4C2A5D850C98}"/>
                </c:ext>
              </c:extLst>
            </c:dLbl>
            <c:dLbl>
              <c:idx val="1"/>
              <c:numFmt formatCode="0%" sourceLinked="0"/>
              <c:spPr>
                <a:noFill/>
                <a:ln>
                  <a:noFill/>
                </a:ln>
                <a:effectLst/>
              </c:spPr>
              <c:txPr>
                <a:bodyPr rot="0" spcFirstLastPara="1" vertOverflow="ellipsis" vert="horz" wrap="square" anchor="ctr" anchorCtr="1"/>
                <a:lstStyle/>
                <a:p>
                  <a:pPr>
                    <a:defRPr lang="en-US" sz="1050" b="0" i="0" u="none" strike="noStrike" kern="1200" baseline="0">
                      <a:solidFill>
                        <a:schemeClr val="bg1"/>
                      </a:solidFill>
                      <a:latin typeface="+mn-lt"/>
                      <a:ea typeface="+mn-ea"/>
                      <a:cs typeface="+mn-cs"/>
                    </a:defRPr>
                  </a:pPr>
                  <a:endParaRPr lang="en-US"/>
                </a:p>
              </c:txPr>
              <c:showLegendKey val="0"/>
              <c:showVal val="0"/>
              <c:showCatName val="0"/>
              <c:showSerName val="0"/>
              <c:showPercent val="1"/>
              <c:showBubbleSize val="0"/>
              <c:extLst>
                <c:ext xmlns:c16="http://schemas.microsoft.com/office/drawing/2014/chart" uri="{C3380CC4-5D6E-409C-BE32-E72D297353CC}">
                  <c16:uniqueId val="{00000003-4BA6-46BA-ABDA-4C2A5D850C98}"/>
                </c:ext>
              </c:extLst>
            </c:dLbl>
            <c:dLbl>
              <c:idx val="2"/>
              <c:numFmt formatCode="0%" sourceLinked="0"/>
              <c:spPr>
                <a:noFill/>
                <a:ln>
                  <a:noFill/>
                </a:ln>
                <a:effectLst/>
              </c:spPr>
              <c:txPr>
                <a:bodyPr rot="0" spcFirstLastPara="1" vertOverflow="ellipsis" vert="horz" wrap="square" anchor="ctr" anchorCtr="1"/>
                <a:lstStyle/>
                <a:p>
                  <a:pPr>
                    <a:defRPr lang="en-US" sz="1050" b="0" i="0" u="none" strike="noStrike" kern="1200" baseline="0">
                      <a:solidFill>
                        <a:schemeClr val="bg1"/>
                      </a:solidFill>
                      <a:latin typeface="+mn-lt"/>
                      <a:ea typeface="+mn-ea"/>
                      <a:cs typeface="+mn-cs"/>
                    </a:defRPr>
                  </a:pPr>
                  <a:endParaRPr lang="en-US"/>
                </a:p>
              </c:txPr>
              <c:showLegendKey val="0"/>
              <c:showVal val="0"/>
              <c:showCatName val="0"/>
              <c:showSerName val="0"/>
              <c:showPercent val="1"/>
              <c:showBubbleSize val="0"/>
              <c:extLst>
                <c:ext xmlns:c16="http://schemas.microsoft.com/office/drawing/2014/chart" uri="{C3380CC4-5D6E-409C-BE32-E72D297353CC}">
                  <c16:uniqueId val="{00000005-4BA6-46BA-ABDA-4C2A5D850C98}"/>
                </c:ext>
              </c:extLst>
            </c:dLbl>
            <c:dLbl>
              <c:idx val="3"/>
              <c:numFmt formatCode="0%" sourceLinked="0"/>
              <c:spPr>
                <a:noFill/>
                <a:ln>
                  <a:noFill/>
                </a:ln>
                <a:effectLst/>
              </c:spPr>
              <c:txPr>
                <a:bodyPr rot="0" spcFirstLastPara="1" vertOverflow="ellipsis" vert="horz" wrap="square" anchor="ctr" anchorCtr="1"/>
                <a:lstStyle/>
                <a:p>
                  <a:pPr>
                    <a:defRPr lang="en-US" sz="1050" b="0" i="0" u="none" strike="noStrike" kern="1200" baseline="0">
                      <a:solidFill>
                        <a:schemeClr val="bg1"/>
                      </a:solidFill>
                      <a:latin typeface="+mn-lt"/>
                      <a:ea typeface="+mn-ea"/>
                      <a:cs typeface="+mn-cs"/>
                    </a:defRPr>
                  </a:pPr>
                  <a:endParaRPr lang="en-US"/>
                </a:p>
              </c:txPr>
              <c:showLegendKey val="0"/>
              <c:showVal val="0"/>
              <c:showCatName val="0"/>
              <c:showSerName val="0"/>
              <c:showPercent val="1"/>
              <c:showBubbleSize val="0"/>
              <c:extLst>
                <c:ext xmlns:c16="http://schemas.microsoft.com/office/drawing/2014/chart" uri="{C3380CC4-5D6E-409C-BE32-E72D297353CC}">
                  <c16:uniqueId val="{00000007-4BA6-46BA-ABDA-4C2A5D850C98}"/>
                </c:ext>
              </c:extLst>
            </c:dLbl>
            <c:dLbl>
              <c:idx val="4"/>
              <c:numFmt formatCode="0%" sourceLinked="0"/>
              <c:spPr>
                <a:noFill/>
                <a:ln>
                  <a:noFill/>
                </a:ln>
                <a:effectLst/>
              </c:spPr>
              <c:txPr>
                <a:bodyPr rot="0" spcFirstLastPara="1" vertOverflow="ellipsis" vert="horz" wrap="square" anchor="ctr" anchorCtr="1"/>
                <a:lstStyle/>
                <a:p>
                  <a:pPr>
                    <a:defRPr lang="en-US" sz="1050" b="0" i="0" u="none" strike="noStrike" kern="1200" baseline="0">
                      <a:solidFill>
                        <a:schemeClr val="bg1"/>
                      </a:solidFill>
                      <a:latin typeface="+mn-lt"/>
                      <a:ea typeface="+mn-ea"/>
                      <a:cs typeface="+mn-cs"/>
                    </a:defRPr>
                  </a:pPr>
                  <a:endParaRPr lang="en-US"/>
                </a:p>
              </c:txPr>
              <c:showLegendKey val="0"/>
              <c:showVal val="0"/>
              <c:showCatName val="0"/>
              <c:showSerName val="0"/>
              <c:showPercent val="1"/>
              <c:showBubbleSize val="0"/>
              <c:extLst>
                <c:ext xmlns:c16="http://schemas.microsoft.com/office/drawing/2014/chart" uri="{C3380CC4-5D6E-409C-BE32-E72D297353CC}">
                  <c16:uniqueId val="{00000009-4BA6-46BA-ABDA-4C2A5D850C98}"/>
                </c:ext>
              </c:extLst>
            </c:dLbl>
            <c:numFmt formatCode="0%" sourceLinked="0"/>
            <c:spPr>
              <a:noFill/>
              <a:ln>
                <a:noFill/>
              </a:ln>
              <a:effectLst/>
            </c:spPr>
            <c:txPr>
              <a:bodyPr rot="0" spcFirstLastPara="1" vertOverflow="ellipsis" vert="horz" wrap="square" anchor="ctr" anchorCtr="1"/>
              <a:lstStyle/>
              <a:p>
                <a:pPr>
                  <a:defRPr lang="en-US" sz="1050" b="0" i="0" u="none" strike="noStrike" kern="1200" baseline="0">
                    <a:solidFill>
                      <a:schemeClr val="tx1"/>
                    </a:solidFill>
                    <a:latin typeface="+mn-lt"/>
                    <a:ea typeface="+mn-ea"/>
                    <a:cs typeface="+mn-cs"/>
                  </a:defRPr>
                </a:pPr>
                <a:endParaRPr lang="en-US"/>
              </a:p>
            </c:txPr>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Sheet1!$A$2:$A$11</c:f>
              <c:strCache>
                <c:ptCount val="10"/>
                <c:pt idx="0">
                  <c:v>Country 1</c:v>
                </c:pt>
                <c:pt idx="1">
                  <c:v>Country 2</c:v>
                </c:pt>
                <c:pt idx="2">
                  <c:v>Country 3</c:v>
                </c:pt>
                <c:pt idx="3">
                  <c:v>Country 4</c:v>
                </c:pt>
                <c:pt idx="4">
                  <c:v>Country 5</c:v>
                </c:pt>
                <c:pt idx="5">
                  <c:v>Country 6</c:v>
                </c:pt>
                <c:pt idx="6">
                  <c:v>Country 7</c:v>
                </c:pt>
                <c:pt idx="7">
                  <c:v>Country 8</c:v>
                </c:pt>
                <c:pt idx="8">
                  <c:v>Country 9</c:v>
                </c:pt>
                <c:pt idx="9">
                  <c:v>Country 10</c:v>
                </c:pt>
              </c:strCache>
            </c:strRef>
          </c:cat>
          <c:val>
            <c:numRef>
              <c:f>Sheet1!$B$2:$B$11</c:f>
              <c:numCache>
                <c:formatCode>0.00%</c:formatCode>
                <c:ptCount val="10"/>
                <c:pt idx="0">
                  <c:v>0.1</c:v>
                </c:pt>
                <c:pt idx="1">
                  <c:v>0.1</c:v>
                </c:pt>
                <c:pt idx="2">
                  <c:v>0.1</c:v>
                </c:pt>
                <c:pt idx="3">
                  <c:v>0.1</c:v>
                </c:pt>
                <c:pt idx="4">
                  <c:v>0.1</c:v>
                </c:pt>
                <c:pt idx="5">
                  <c:v>0.1</c:v>
                </c:pt>
                <c:pt idx="6">
                  <c:v>0.1</c:v>
                </c:pt>
                <c:pt idx="7">
                  <c:v>0.1</c:v>
                </c:pt>
                <c:pt idx="8">
                  <c:v>0.1</c:v>
                </c:pt>
                <c:pt idx="9">
                  <c:v>0.1</c:v>
                </c:pt>
              </c:numCache>
            </c:numRef>
          </c:val>
          <c:extLst>
            <c:ext xmlns:c16="http://schemas.microsoft.com/office/drawing/2014/chart" uri="{C3380CC4-5D6E-409C-BE32-E72D297353CC}">
              <c16:uniqueId val="{0000001E-4BA6-46BA-ABDA-4C2A5D850C98}"/>
            </c:ext>
          </c:extLst>
        </c:ser>
        <c:dLbls>
          <c:showLegendKey val="0"/>
          <c:showVal val="0"/>
          <c:showCatName val="0"/>
          <c:showSerName val="0"/>
          <c:showPercent val="1"/>
          <c:showBubbleSize val="0"/>
          <c:showLeaderLines val="1"/>
        </c:dLbls>
        <c:firstSliceAng val="0"/>
        <c:holeSize val="67"/>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lang="en-US" sz="1197" b="0" i="0" u="none" strike="noStrike" kern="1200" baseline="0">
          <a:solidFill>
            <a:schemeClr val="tx1"/>
          </a:solidFill>
          <a:latin typeface="+mn-lt"/>
          <a:ea typeface="+mn-ea"/>
          <a:cs typeface="+mn-cs"/>
        </a:defRPr>
      </a:pPr>
      <a:endParaRPr lang="en-US"/>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Region 1</c:v>
                </c:pt>
              </c:strCache>
            </c:strRef>
          </c:tx>
          <c:spPr>
            <a:solidFill>
              <a:srgbClr val="FFD844"/>
            </a:solidFill>
            <a:ln>
              <a:noFill/>
            </a:ln>
            <a:effectLst/>
          </c:spPr>
          <c:invertIfNegative val="0"/>
          <c:dLbls>
            <c:dLbl>
              <c:idx val="0"/>
              <c:layout>
                <c:manualLayout>
                  <c:x val="-1.5150081247245119E-2"/>
                  <c:y val="1.1416940248327047E-2"/>
                </c:manualLayout>
              </c:layout>
              <c:showLegendKey val="0"/>
              <c:showVal val="1"/>
              <c:showCatName val="0"/>
              <c:showSerName val="0"/>
              <c:showPercent val="0"/>
              <c:showBubbleSize val="0"/>
              <c:extLst>
                <c:ext xmlns:c15="http://schemas.microsoft.com/office/drawing/2012/chart" uri="{CE6537A1-D6FC-4f65-9D91-7224C49458BB}">
                  <c15:layout>
                    <c:manualLayout>
                      <c:w val="5.0967163309050281E-2"/>
                      <c:h val="7.2867411480001851E-2"/>
                    </c:manualLayout>
                  </c15:layout>
                </c:ext>
                <c:ext xmlns:c16="http://schemas.microsoft.com/office/drawing/2014/chart" uri="{C3380CC4-5D6E-409C-BE32-E72D297353CC}">
                  <c16:uniqueId val="{00000000-BF1E-475D-BD12-3F0E4CD1E63F}"/>
                </c:ext>
              </c:extLst>
            </c:dLbl>
            <c:dLbl>
              <c:idx val="1"/>
              <c:layout>
                <c:manualLayout>
                  <c:x val="-1.7674978810901385E-2"/>
                  <c:y val="2.283343101966546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F1E-475D-BD12-3F0E4CD1E63F}"/>
                </c:ext>
              </c:extLst>
            </c:dLbl>
            <c:dLbl>
              <c:idx val="2"/>
              <c:layout>
                <c:manualLayout>
                  <c:x val="-2.0199975783887346E-2"/>
                  <c:y val="1.712507326474913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F1E-475D-BD12-3F0E4CD1E63F}"/>
                </c:ext>
              </c:extLst>
            </c:dLbl>
            <c:dLbl>
              <c:idx val="3"/>
              <c:layout>
                <c:manualLayout>
                  <c:x val="-1.514998183791552E-2"/>
                  <c:y val="2.283343101966551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F1E-475D-BD12-3F0E4CD1E63F}"/>
                </c:ext>
              </c:extLst>
            </c:dLbl>
            <c:dLbl>
              <c:idx val="4"/>
              <c:layout>
                <c:manualLayout>
                  <c:x val="-1.5149981837915567E-2"/>
                  <c:y val="3.425014652949827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BF1E-475D-BD12-3F0E4CD1E63F}"/>
                </c:ext>
              </c:extLst>
            </c:dLbl>
            <c:dLbl>
              <c:idx val="5"/>
              <c:layout>
                <c:manualLayout>
                  <c:x val="-1.7674978810901385E-2"/>
                  <c:y val="2.283343101966551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F1E-475D-BD12-3F0E4CD1E63F}"/>
                </c:ext>
              </c:extLst>
            </c:dLbl>
            <c:dLbl>
              <c:idx val="6"/>
              <c:layout>
                <c:manualLayout>
                  <c:x val="-1.5149981837915659E-2"/>
                  <c:y val="1.712507326474913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BF1E-475D-BD12-3F0E4CD1E63F}"/>
                </c:ext>
              </c:extLst>
            </c:dLbl>
            <c:dLbl>
              <c:idx val="7"/>
              <c:layout>
                <c:manualLayout>
                  <c:x val="-2.2724972756873209E-2"/>
                  <c:y val="1.141671550983275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BF1E-475D-BD12-3F0E4CD1E63F}"/>
                </c:ext>
              </c:extLst>
            </c:dLbl>
            <c:numFmt formatCode="#\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20XX</c:v>
                </c:pt>
                <c:pt idx="1">
                  <c:v>20XXP</c:v>
                </c:pt>
                <c:pt idx="2">
                  <c:v>20XXP</c:v>
                </c:pt>
                <c:pt idx="3">
                  <c:v>20XXP</c:v>
                </c:pt>
                <c:pt idx="4">
                  <c:v>20XXP</c:v>
                </c:pt>
                <c:pt idx="5">
                  <c:v>20XXP</c:v>
                </c:pt>
                <c:pt idx="6">
                  <c:v>20XXP</c:v>
                </c:pt>
                <c:pt idx="7">
                  <c:v>20XXP</c:v>
                </c:pt>
                <c:pt idx="8">
                  <c:v>20XXP</c:v>
                </c:pt>
              </c:strCache>
            </c:strRef>
          </c:cat>
          <c:val>
            <c:numRef>
              <c:f>Sheet1!$B$2:$B$10</c:f>
              <c:numCache>
                <c:formatCode>General</c:formatCode>
                <c:ptCount val="9"/>
                <c:pt idx="0">
                  <c:v>100</c:v>
                </c:pt>
                <c:pt idx="1">
                  <c:v>200</c:v>
                </c:pt>
                <c:pt idx="2">
                  <c:v>300</c:v>
                </c:pt>
                <c:pt idx="3">
                  <c:v>500</c:v>
                </c:pt>
                <c:pt idx="4">
                  <c:v>750</c:v>
                </c:pt>
                <c:pt idx="5">
                  <c:v>1200</c:v>
                </c:pt>
                <c:pt idx="6">
                  <c:v>2000</c:v>
                </c:pt>
                <c:pt idx="7">
                  <c:v>3500</c:v>
                </c:pt>
                <c:pt idx="8">
                  <c:v>5000</c:v>
                </c:pt>
              </c:numCache>
            </c:numRef>
          </c:val>
          <c:extLst>
            <c:ext xmlns:c16="http://schemas.microsoft.com/office/drawing/2014/chart" uri="{C3380CC4-5D6E-409C-BE32-E72D297353CC}">
              <c16:uniqueId val="{00000008-BF1E-475D-BD12-3F0E4CD1E63F}"/>
            </c:ext>
          </c:extLst>
        </c:ser>
        <c:ser>
          <c:idx val="1"/>
          <c:order val="1"/>
          <c:tx>
            <c:strRef>
              <c:f>Sheet1!$C$1</c:f>
              <c:strCache>
                <c:ptCount val="1"/>
                <c:pt idx="0">
                  <c:v>Global</c:v>
                </c:pt>
              </c:strCache>
            </c:strRef>
          </c:tx>
          <c:spPr>
            <a:solidFill>
              <a:srgbClr val="754599"/>
            </a:solidFill>
            <a:ln w="15875">
              <a:noFill/>
            </a:ln>
            <a:effectLst/>
          </c:spPr>
          <c:invertIfNegative val="0"/>
          <c:dLbls>
            <c:dLbl>
              <c:idx val="0"/>
              <c:layout>
                <c:manualLayout>
                  <c:x val="-5.2738637563326226E-3"/>
                  <c:y val="2.735067475485525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BF1E-475D-BD12-3F0E4CD1E63F}"/>
                </c:ext>
              </c:extLst>
            </c:dLbl>
            <c:dLbl>
              <c:idx val="1"/>
              <c:layout>
                <c:manualLayout>
                  <c:x val="-1.4108172063234672E-3"/>
                  <c:y val="2.73506747548549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BF1E-475D-BD12-3F0E4CD1E63F}"/>
                </c:ext>
              </c:extLst>
            </c:dLbl>
            <c:dLbl>
              <c:idx val="2"/>
              <c:layout>
                <c:manualLayout>
                  <c:x val="-6.4608111522952453E-3"/>
                  <c:y val="-9.1153933283231634E-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BF1E-475D-BD12-3F0E4CD1E63F}"/>
                </c:ext>
              </c:extLst>
            </c:dLbl>
            <c:dLbl>
              <c:idx val="3"/>
              <c:layout>
                <c:manualLayout>
                  <c:x val="-5.0499939459718243E-3"/>
                  <c:y val="-1.712507326474913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BF1E-475D-BD12-3F0E4CD1E63F}"/>
                </c:ext>
              </c:extLst>
            </c:dLbl>
            <c:dLbl>
              <c:idx val="4"/>
              <c:layout>
                <c:manualLayout>
                  <c:x val="-5.0499939459719171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BF1E-475D-BD12-3F0E4CD1E63F}"/>
                </c:ext>
              </c:extLst>
            </c:dLbl>
            <c:dLbl>
              <c:idx val="5"/>
              <c:layout>
                <c:manualLayout>
                  <c:x val="-7.5749909189578293E-3"/>
                  <c:y val="-1.3081502069721838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BF1E-475D-BD12-3F0E4CD1E63F}"/>
                </c:ext>
              </c:extLst>
            </c:dLbl>
            <c:numFmt formatCode="#\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20XX</c:v>
                </c:pt>
                <c:pt idx="1">
                  <c:v>20XXP</c:v>
                </c:pt>
                <c:pt idx="2">
                  <c:v>20XXP</c:v>
                </c:pt>
                <c:pt idx="3">
                  <c:v>20XXP</c:v>
                </c:pt>
                <c:pt idx="4">
                  <c:v>20XXP</c:v>
                </c:pt>
                <c:pt idx="5">
                  <c:v>20XXP</c:v>
                </c:pt>
                <c:pt idx="6">
                  <c:v>20XXP</c:v>
                </c:pt>
                <c:pt idx="7">
                  <c:v>20XXP</c:v>
                </c:pt>
                <c:pt idx="8">
                  <c:v>20XXP</c:v>
                </c:pt>
              </c:strCache>
            </c:strRef>
          </c:cat>
          <c:val>
            <c:numRef>
              <c:f>Sheet1!$C$2:$C$10</c:f>
              <c:numCache>
                <c:formatCode>General</c:formatCode>
                <c:ptCount val="9"/>
                <c:pt idx="0">
                  <c:v>800</c:v>
                </c:pt>
                <c:pt idx="1">
                  <c:v>1500</c:v>
                </c:pt>
                <c:pt idx="2">
                  <c:v>3000</c:v>
                </c:pt>
                <c:pt idx="3">
                  <c:v>5000</c:v>
                </c:pt>
                <c:pt idx="4">
                  <c:v>7500</c:v>
                </c:pt>
                <c:pt idx="5">
                  <c:v>9000</c:v>
                </c:pt>
                <c:pt idx="6">
                  <c:v>12000</c:v>
                </c:pt>
                <c:pt idx="7">
                  <c:v>15000</c:v>
                </c:pt>
                <c:pt idx="8">
                  <c:v>18000</c:v>
                </c:pt>
              </c:numCache>
            </c:numRef>
          </c:val>
          <c:extLst>
            <c:ext xmlns:c16="http://schemas.microsoft.com/office/drawing/2014/chart" uri="{C3380CC4-5D6E-409C-BE32-E72D297353CC}">
              <c16:uniqueId val="{0000000F-BF1E-475D-BD12-3F0E4CD1E63F}"/>
            </c:ext>
          </c:extLst>
        </c:ser>
        <c:dLbls>
          <c:showLegendKey val="0"/>
          <c:showVal val="0"/>
          <c:showCatName val="0"/>
          <c:showSerName val="0"/>
          <c:showPercent val="0"/>
          <c:showBubbleSize val="0"/>
        </c:dLbls>
        <c:gapWidth val="300"/>
        <c:axId val="1525795936"/>
        <c:axId val="1525797024"/>
      </c:barChart>
      <c:catAx>
        <c:axId val="152579593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525797024"/>
        <c:crosses val="autoZero"/>
        <c:auto val="1"/>
        <c:lblAlgn val="ctr"/>
        <c:lblOffset val="100"/>
        <c:noMultiLvlLbl val="0"/>
      </c:catAx>
      <c:valAx>
        <c:axId val="1525797024"/>
        <c:scaling>
          <c:orientation val="minMax"/>
        </c:scaling>
        <c:delete val="1"/>
        <c:axPos val="l"/>
        <c:numFmt formatCode="General" sourceLinked="1"/>
        <c:majorTickMark val="out"/>
        <c:minorTickMark val="none"/>
        <c:tickLblPos val="nextTo"/>
        <c:crossAx val="152579593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2662628478722928"/>
          <c:y val="2.8359383921362155E-2"/>
          <c:w val="0.42066235637593308"/>
          <c:h val="0.68045695564342945"/>
        </c:manualLayout>
      </c:layout>
      <c:barChart>
        <c:barDir val="col"/>
        <c:grouping val="clustered"/>
        <c:varyColors val="0"/>
        <c:ser>
          <c:idx val="0"/>
          <c:order val="0"/>
          <c:tx>
            <c:strRef>
              <c:f>Sheet1!$B$1</c:f>
              <c:strCache>
                <c:ptCount val="1"/>
                <c:pt idx="0">
                  <c:v>Category 1</c:v>
                </c:pt>
              </c:strCache>
            </c:strRef>
          </c:tx>
          <c:spPr>
            <a:solidFill>
              <a:srgbClr val="754599"/>
            </a:solidFill>
            <a:ln>
              <a:noFill/>
            </a:ln>
            <a:effectLst/>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7FE-4BD3-8F9E-8D43B38D63EA}"/>
                </c:ext>
              </c:extLst>
            </c:dLbl>
            <c:dLbl>
              <c:idx val="1"/>
              <c:layout>
                <c:manualLayout>
                  <c:x val="0"/>
                  <c:y val="1.2834129487271475E-2"/>
                </c:manualLayout>
              </c:layout>
              <c:tx>
                <c:rich>
                  <a:bodyPr/>
                  <a:lstStyle/>
                  <a:p>
                    <a:fld id="{D611F044-05EA-48E6-96A9-7071C4786EAC}" type="VALUE">
                      <a:rPr lang="en-US" sz="800"/>
                      <a:pPr/>
                      <a:t>[VALUE]</a:t>
                    </a:fld>
                    <a:endParaRPr lang="en-US"/>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07FE-4BD3-8F9E-8D43B38D63EA}"/>
                </c:ext>
              </c:extLst>
            </c:dLbl>
            <c:numFmt formatCode="#,##0.00" sourceLinked="0"/>
            <c:spPr>
              <a:noFill/>
              <a:ln>
                <a:noFill/>
              </a:ln>
              <a:effectLst/>
            </c:spPr>
            <c:txPr>
              <a:bodyPr rot="0" spcFirstLastPara="1" vertOverflow="overflow" horzOverflow="overflow" vert="horz" wrap="none" lIns="38100" tIns="0" rIns="38100" bIns="180000" anchor="t" anchorCtr="0">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0"/>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20XX</c:v>
                </c:pt>
                <c:pt idx="1">
                  <c:v>20XXP</c:v>
                </c:pt>
              </c:strCache>
            </c:strRef>
          </c:cat>
          <c:val>
            <c:numRef>
              <c:f>Sheet1!$B$2:$B$3</c:f>
              <c:numCache>
                <c:formatCode>General</c:formatCode>
                <c:ptCount val="2"/>
                <c:pt idx="0">
                  <c:v>150</c:v>
                </c:pt>
                <c:pt idx="1">
                  <c:v>300</c:v>
                </c:pt>
              </c:numCache>
            </c:numRef>
          </c:val>
          <c:extLst>
            <c:ext xmlns:c16="http://schemas.microsoft.com/office/drawing/2014/chart" uri="{C3380CC4-5D6E-409C-BE32-E72D297353CC}">
              <c16:uniqueId val="{00000002-07FE-4BD3-8F9E-8D43B38D63EA}"/>
            </c:ext>
          </c:extLst>
        </c:ser>
        <c:dLbls>
          <c:showLegendKey val="0"/>
          <c:showVal val="0"/>
          <c:showCatName val="0"/>
          <c:showSerName val="0"/>
          <c:showPercent val="0"/>
          <c:showBubbleSize val="0"/>
        </c:dLbls>
        <c:gapWidth val="100"/>
        <c:overlap val="-16"/>
        <c:axId val="1505964448"/>
        <c:axId val="1505961728"/>
      </c:barChart>
      <c:catAx>
        <c:axId val="1505964448"/>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a:softEdge rad="0"/>
          </a:effectLst>
        </c:spPr>
        <c:txPr>
          <a:bodyPr rot="-60000000" spcFirstLastPara="1" vertOverflow="ellipsis" vert="horz" wrap="square" anchor="t" anchorCtr="0"/>
          <a:lstStyle/>
          <a:p>
            <a:pPr>
              <a:defRPr sz="800" b="0" i="0" u="none" strike="noStrike" kern="1200" baseline="0">
                <a:solidFill>
                  <a:schemeClr val="tx1">
                    <a:lumMod val="65000"/>
                    <a:lumOff val="35000"/>
                  </a:schemeClr>
                </a:solidFill>
                <a:latin typeface="+mn-lt"/>
                <a:ea typeface="+mn-ea"/>
                <a:cs typeface="+mn-cs"/>
              </a:defRPr>
            </a:pPr>
            <a:endParaRPr lang="en-US"/>
          </a:p>
        </c:txPr>
        <c:crossAx val="1505961728"/>
        <c:crosses val="autoZero"/>
        <c:auto val="1"/>
        <c:lblAlgn val="ctr"/>
        <c:lblOffset val="1"/>
        <c:noMultiLvlLbl val="0"/>
      </c:catAx>
      <c:valAx>
        <c:axId val="1505961728"/>
        <c:scaling>
          <c:orientation val="minMax"/>
        </c:scaling>
        <c:delete val="1"/>
        <c:axPos val="l"/>
        <c:numFmt formatCode="General" sourceLinked="1"/>
        <c:majorTickMark val="none"/>
        <c:minorTickMark val="none"/>
        <c:tickLblPos val="nextTo"/>
        <c:crossAx val="1505964448"/>
        <c:crosses val="autoZero"/>
        <c:crossBetween val="between"/>
      </c:valAx>
      <c:spPr>
        <a:noFill/>
        <a:ln>
          <a:noFill/>
        </a:ln>
        <a:effectLst/>
      </c:spPr>
    </c:plotArea>
    <c:legend>
      <c:legendPos val="b"/>
      <c:layout>
        <c:manualLayout>
          <c:xMode val="edge"/>
          <c:yMode val="edge"/>
          <c:x val="0"/>
          <c:y val="0.87393398406748934"/>
          <c:w val="0.79395144590973021"/>
          <c:h val="6.1895368496153291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100" b="0" i="0" u="none" strike="noStrike" kern="1200" spc="0" baseline="0">
                <a:solidFill>
                  <a:schemeClr val="bg1"/>
                </a:solidFill>
                <a:latin typeface="+mn-lt"/>
                <a:ea typeface="+mn-ea"/>
                <a:cs typeface="+mn-cs"/>
              </a:defRPr>
            </a:pPr>
            <a:r>
              <a:rPr lang="en-US" dirty="0"/>
              <a:t>20</a:t>
            </a:r>
            <a:r>
              <a:rPr lang="pl-PL" dirty="0"/>
              <a:t>XX</a:t>
            </a:r>
            <a:endParaRPr lang="en-US" dirty="0"/>
          </a:p>
        </c:rich>
      </c:tx>
      <c:layout>
        <c:manualLayout>
          <c:xMode val="edge"/>
          <c:yMode val="edge"/>
          <c:x val="0.65887600878312647"/>
          <c:y val="0.40224223392694786"/>
        </c:manualLayout>
      </c:layout>
      <c:overlay val="0"/>
      <c:spPr>
        <a:solidFill>
          <a:srgbClr val="754599"/>
        </a:solidFill>
        <a:ln>
          <a:noFill/>
        </a:ln>
        <a:effectLst>
          <a:softEdge rad="0"/>
        </a:effectLst>
      </c:spPr>
      <c:txPr>
        <a:bodyPr rot="0" spcFirstLastPara="1" vertOverflow="ellipsis" vert="horz" wrap="square" anchor="ctr" anchorCtr="1"/>
        <a:lstStyle/>
        <a:p>
          <a:pPr>
            <a:defRPr sz="1100" b="0" i="0" u="none" strike="noStrike" kern="1200" spc="0" baseline="0">
              <a:solidFill>
                <a:schemeClr val="bg1"/>
              </a:solidFill>
              <a:latin typeface="+mn-lt"/>
              <a:ea typeface="+mn-ea"/>
              <a:cs typeface="+mn-cs"/>
            </a:defRPr>
          </a:pPr>
          <a:endParaRPr lang="en-US"/>
        </a:p>
      </c:txPr>
    </c:title>
    <c:autoTitleDeleted val="0"/>
    <c:plotArea>
      <c:layout>
        <c:manualLayout>
          <c:layoutTarget val="inner"/>
          <c:xMode val="edge"/>
          <c:yMode val="edge"/>
          <c:x val="0.58510472755443088"/>
          <c:y val="0.21179079978832996"/>
          <c:w val="0.21780306434556496"/>
          <c:h val="0.45828423568604137"/>
        </c:manualLayout>
      </c:layout>
      <c:doughnutChart>
        <c:varyColors val="1"/>
        <c:ser>
          <c:idx val="0"/>
          <c:order val="0"/>
          <c:tx>
            <c:strRef>
              <c:f>Sheet1!$B$1</c:f>
              <c:strCache>
                <c:ptCount val="1"/>
                <c:pt idx="0">
                  <c:v>20XX</c:v>
                </c:pt>
              </c:strCache>
            </c:strRef>
          </c:tx>
          <c:explosion val="1"/>
          <c:dPt>
            <c:idx val="0"/>
            <c:bubble3D val="0"/>
            <c:spPr>
              <a:solidFill>
                <a:srgbClr val="754599"/>
              </a:solidFill>
              <a:ln w="19050">
                <a:solidFill>
                  <a:schemeClr val="lt1"/>
                </a:solidFill>
              </a:ln>
              <a:effectLst/>
            </c:spPr>
            <c:extLst>
              <c:ext xmlns:c16="http://schemas.microsoft.com/office/drawing/2014/chart" uri="{C3380CC4-5D6E-409C-BE32-E72D297353CC}">
                <c16:uniqueId val="{00000001-EEFF-4638-9068-1F8AA6A2CC7D}"/>
              </c:ext>
            </c:extLst>
          </c:dPt>
          <c:dPt>
            <c:idx val="1"/>
            <c:bubble3D val="0"/>
            <c:spPr>
              <a:solidFill>
                <a:srgbClr val="AE88CA"/>
              </a:solidFill>
              <a:ln w="19050">
                <a:solidFill>
                  <a:schemeClr val="lt1"/>
                </a:solidFill>
              </a:ln>
              <a:effectLst/>
            </c:spPr>
            <c:extLst>
              <c:ext xmlns:c16="http://schemas.microsoft.com/office/drawing/2014/chart" uri="{C3380CC4-5D6E-409C-BE32-E72D297353CC}">
                <c16:uniqueId val="{00000003-EEFF-4638-9068-1F8AA6A2CC7D}"/>
              </c:ext>
            </c:extLst>
          </c:dPt>
          <c:dPt>
            <c:idx val="2"/>
            <c:bubble3D val="0"/>
            <c:spPr>
              <a:solidFill>
                <a:srgbClr val="FFD844"/>
              </a:solidFill>
              <a:ln w="19050">
                <a:solidFill>
                  <a:schemeClr val="lt1"/>
                </a:solidFill>
              </a:ln>
              <a:effectLst/>
            </c:spPr>
            <c:extLst>
              <c:ext xmlns:c16="http://schemas.microsoft.com/office/drawing/2014/chart" uri="{C3380CC4-5D6E-409C-BE32-E72D297353CC}">
                <c16:uniqueId val="{00000005-EEFF-4638-9068-1F8AA6A2CC7D}"/>
              </c:ext>
            </c:extLst>
          </c:dPt>
          <c:dPt>
            <c:idx val="3"/>
            <c:bubble3D val="0"/>
            <c:spPr>
              <a:solidFill>
                <a:srgbClr val="FFF0B9"/>
              </a:solidFill>
              <a:ln w="19050">
                <a:solidFill>
                  <a:schemeClr val="lt1"/>
                </a:solidFill>
              </a:ln>
              <a:effectLst/>
            </c:spPr>
            <c:extLst>
              <c:ext xmlns:c16="http://schemas.microsoft.com/office/drawing/2014/chart" uri="{C3380CC4-5D6E-409C-BE32-E72D297353CC}">
                <c16:uniqueId val="{00000007-EEFF-4638-9068-1F8AA6A2CC7D}"/>
              </c:ext>
            </c:extLst>
          </c:dPt>
          <c:dLbls>
            <c:dLbl>
              <c:idx val="0"/>
              <c:layout>
                <c:manualLayout>
                  <c:x val="4.9495087984772201E-2"/>
                  <c:y val="-7.807491798716509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EFF-4638-9068-1F8AA6A2CC7D}"/>
                </c:ext>
              </c:extLst>
            </c:dLbl>
            <c:dLbl>
              <c:idx val="1"/>
              <c:layout>
                <c:manualLayout>
                  <c:x val="0.12696483763370359"/>
                  <c:y val="5.026605098385192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EFF-4638-9068-1F8AA6A2CC7D}"/>
                </c:ext>
              </c:extLst>
            </c:dLbl>
            <c:dLbl>
              <c:idx val="2"/>
              <c:layout>
                <c:manualLayout>
                  <c:x val="-8.3389444014297598E-2"/>
                  <c:y val="1.691687492188971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EFF-4638-9068-1F8AA6A2CC7D}"/>
                </c:ext>
              </c:extLst>
            </c:dLbl>
            <c:dLbl>
              <c:idx val="3"/>
              <c:layout>
                <c:manualLayout>
                  <c:x val="-8.8597118020844245E-2"/>
                  <c:y val="-6.057729788093053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EFF-4638-9068-1F8AA6A2CC7D}"/>
                </c:ext>
              </c:extLst>
            </c:dLbl>
            <c:numFmt formatCode="0.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North America</c:v>
                </c:pt>
                <c:pt idx="1">
                  <c:v>Europe</c:v>
                </c:pt>
                <c:pt idx="2">
                  <c:v>Asia-Pacific</c:v>
                </c:pt>
                <c:pt idx="3">
                  <c:v>LAMEA</c:v>
                </c:pt>
              </c:strCache>
            </c:strRef>
          </c:cat>
          <c:val>
            <c:numRef>
              <c:f>Sheet1!$B$2:$B$5</c:f>
              <c:numCache>
                <c:formatCode>0.00%</c:formatCode>
                <c:ptCount val="4"/>
                <c:pt idx="0">
                  <c:v>0.28000000000000003</c:v>
                </c:pt>
                <c:pt idx="1">
                  <c:v>0.22</c:v>
                </c:pt>
                <c:pt idx="2">
                  <c:v>0.35</c:v>
                </c:pt>
                <c:pt idx="3">
                  <c:v>0.15</c:v>
                </c:pt>
              </c:numCache>
            </c:numRef>
          </c:val>
          <c:extLst>
            <c:ext xmlns:c16="http://schemas.microsoft.com/office/drawing/2014/chart" uri="{C3380CC4-5D6E-409C-BE32-E72D297353CC}">
              <c16:uniqueId val="{0000000C-EEFF-4638-9068-1F8AA6A2CC7D}"/>
            </c:ext>
          </c:extLst>
        </c:ser>
        <c:dLbls>
          <c:showLegendKey val="0"/>
          <c:showVal val="1"/>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910972963175241E-2"/>
          <c:y val="2.4259582143695536E-2"/>
          <c:w val="0.8874714751869367"/>
          <c:h val="0.42307319557291806"/>
        </c:manualLayout>
      </c:layout>
      <c:barChart>
        <c:barDir val="col"/>
        <c:grouping val="clustered"/>
        <c:varyColors val="0"/>
        <c:ser>
          <c:idx val="0"/>
          <c:order val="0"/>
          <c:tx>
            <c:strRef>
              <c:f>Sheet1!$B$1</c:f>
              <c:strCache>
                <c:ptCount val="1"/>
                <c:pt idx="0">
                  <c:v>Revenue</c:v>
                </c:pt>
              </c:strCache>
            </c:strRef>
          </c:tx>
          <c:spPr>
            <a:solidFill>
              <a:srgbClr val="005A9A">
                <a:alpha val="33000"/>
              </a:srgbClr>
            </a:solidFill>
            <a:ln w="19050">
              <a:solidFill>
                <a:srgbClr val="FFFFFF">
                  <a:alpha val="0"/>
                </a:srgbClr>
              </a:solidFill>
            </a:ln>
            <a:effectLst/>
          </c:spPr>
          <c:invertIfNegative val="0"/>
          <c:dPt>
            <c:idx val="0"/>
            <c:invertIfNegative val="0"/>
            <c:bubble3D val="0"/>
            <c:spPr>
              <a:solidFill>
                <a:srgbClr val="754599"/>
              </a:solidFill>
              <a:ln w="19050">
                <a:solidFill>
                  <a:srgbClr val="FFFFFF">
                    <a:alpha val="0"/>
                  </a:srgbClr>
                </a:solidFill>
              </a:ln>
              <a:effectLst/>
            </c:spPr>
            <c:extLst>
              <c:ext xmlns:c16="http://schemas.microsoft.com/office/drawing/2014/chart" uri="{C3380CC4-5D6E-409C-BE32-E72D297353CC}">
                <c16:uniqueId val="{00000001-BADD-4A72-A564-A7F553BE3227}"/>
              </c:ext>
            </c:extLst>
          </c:dPt>
          <c:dPt>
            <c:idx val="1"/>
            <c:invertIfNegative val="0"/>
            <c:bubble3D val="0"/>
            <c:spPr>
              <a:solidFill>
                <a:srgbClr val="AE88CA"/>
              </a:solidFill>
              <a:ln w="19050">
                <a:solidFill>
                  <a:srgbClr val="FFFFFF">
                    <a:alpha val="0"/>
                  </a:srgbClr>
                </a:solidFill>
              </a:ln>
              <a:effectLst/>
            </c:spPr>
            <c:extLst>
              <c:ext xmlns:c16="http://schemas.microsoft.com/office/drawing/2014/chart" uri="{C3380CC4-5D6E-409C-BE32-E72D297353CC}">
                <c16:uniqueId val="{00000003-BADD-4A72-A564-A7F553BE3227}"/>
              </c:ext>
            </c:extLst>
          </c:dPt>
          <c:dPt>
            <c:idx val="2"/>
            <c:invertIfNegative val="0"/>
            <c:bubble3D val="0"/>
            <c:spPr>
              <a:solidFill>
                <a:srgbClr val="FFD844"/>
              </a:solidFill>
              <a:ln w="19050">
                <a:solidFill>
                  <a:srgbClr val="FFFFFF">
                    <a:alpha val="0"/>
                  </a:srgbClr>
                </a:solidFill>
              </a:ln>
              <a:effectLst/>
            </c:spPr>
            <c:extLst>
              <c:ext xmlns:c16="http://schemas.microsoft.com/office/drawing/2014/chart" uri="{C3380CC4-5D6E-409C-BE32-E72D297353CC}">
                <c16:uniqueId val="{00000005-BADD-4A72-A564-A7F553BE3227}"/>
              </c:ext>
            </c:extLst>
          </c:dPt>
          <c:dPt>
            <c:idx val="3"/>
            <c:invertIfNegative val="0"/>
            <c:bubble3D val="0"/>
            <c:spPr>
              <a:solidFill>
                <a:srgbClr val="FFF0B9"/>
              </a:solidFill>
              <a:ln w="19050">
                <a:solidFill>
                  <a:srgbClr val="FFFFFF">
                    <a:alpha val="0"/>
                  </a:srgbClr>
                </a:solidFill>
              </a:ln>
              <a:effectLst/>
            </c:spPr>
            <c:extLst>
              <c:ext xmlns:c16="http://schemas.microsoft.com/office/drawing/2014/chart" uri="{C3380CC4-5D6E-409C-BE32-E72D297353CC}">
                <c16:uniqueId val="{00000007-BADD-4A72-A564-A7F553BE3227}"/>
              </c:ext>
            </c:extLst>
          </c:dPt>
          <c:dLbls>
            <c:numFmt formatCode="#,##0.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Sheet1!$A$2:$A$5</c:f>
              <c:numCache>
                <c:formatCode>General</c:formatCode>
                <c:ptCount val="4"/>
              </c:numCache>
            </c:numRef>
          </c:cat>
          <c:val>
            <c:numRef>
              <c:f>Sheet1!$B$2:$B$5</c:f>
              <c:numCache>
                <c:formatCode>0.00</c:formatCode>
                <c:ptCount val="4"/>
                <c:pt idx="0">
                  <c:v>15.25</c:v>
                </c:pt>
                <c:pt idx="1">
                  <c:v>12</c:v>
                </c:pt>
                <c:pt idx="2">
                  <c:v>19.25</c:v>
                </c:pt>
                <c:pt idx="3">
                  <c:v>8.5</c:v>
                </c:pt>
              </c:numCache>
            </c:numRef>
          </c:val>
          <c:extLst>
            <c:ext xmlns:c16="http://schemas.microsoft.com/office/drawing/2014/chart" uri="{C3380CC4-5D6E-409C-BE32-E72D297353CC}">
              <c16:uniqueId val="{0000000C-BADD-4A72-A564-A7F553BE3227}"/>
            </c:ext>
          </c:extLst>
        </c:ser>
        <c:dLbls>
          <c:dLblPos val="outEnd"/>
          <c:showLegendKey val="0"/>
          <c:showVal val="1"/>
          <c:showCatName val="0"/>
          <c:showSerName val="0"/>
          <c:showPercent val="0"/>
          <c:showBubbleSize val="0"/>
        </c:dLbls>
        <c:gapWidth val="250"/>
        <c:axId val="1568308016"/>
        <c:axId val="1568308560"/>
      </c:barChart>
      <c:valAx>
        <c:axId val="1568308560"/>
        <c:scaling>
          <c:orientation val="minMax"/>
        </c:scaling>
        <c:delete val="1"/>
        <c:axPos val="l"/>
        <c:numFmt formatCode="0.00" sourceLinked="1"/>
        <c:majorTickMark val="out"/>
        <c:minorTickMark val="none"/>
        <c:tickLblPos val="nextTo"/>
        <c:crossAx val="1568308016"/>
        <c:crosses val="autoZero"/>
        <c:crossBetween val="between"/>
      </c:valAx>
      <c:catAx>
        <c:axId val="156830801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568308560"/>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r>
              <a:rPr lang="pl-PL" sz="1100" dirty="0">
                <a:solidFill>
                  <a:schemeClr val="bg1"/>
                </a:solidFill>
              </a:rPr>
              <a:t>20XX</a:t>
            </a:r>
            <a:endParaRPr lang="en-US" sz="1100" dirty="0">
              <a:solidFill>
                <a:schemeClr val="bg1"/>
              </a:solidFill>
            </a:endParaRPr>
          </a:p>
        </c:rich>
      </c:tx>
      <c:layout>
        <c:manualLayout>
          <c:xMode val="edge"/>
          <c:yMode val="edge"/>
          <c:x val="0.24242432409279871"/>
          <c:y val="0.35185773495969797"/>
        </c:manualLayout>
      </c:layout>
      <c:overlay val="0"/>
      <c:spPr>
        <a:solidFill>
          <a:srgbClr val="754599"/>
        </a:solid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manualLayout>
          <c:layoutTarget val="inner"/>
          <c:xMode val="edge"/>
          <c:yMode val="edge"/>
          <c:x val="0.1673142837342399"/>
          <c:y val="0.16865021462398322"/>
          <c:w val="0.21599076526329658"/>
          <c:h val="0.4520075809503451"/>
        </c:manualLayout>
      </c:layout>
      <c:doughnutChart>
        <c:varyColors val="1"/>
        <c:ser>
          <c:idx val="0"/>
          <c:order val="0"/>
          <c:tx>
            <c:strRef>
              <c:f>Sheet1!$B$1</c:f>
              <c:strCache>
                <c:ptCount val="1"/>
                <c:pt idx="0">
                  <c:v>20XX</c:v>
                </c:pt>
              </c:strCache>
            </c:strRef>
          </c:tx>
          <c:dPt>
            <c:idx val="0"/>
            <c:bubble3D val="0"/>
            <c:spPr>
              <a:solidFill>
                <a:srgbClr val="754599"/>
              </a:solidFill>
              <a:ln w="19050">
                <a:solidFill>
                  <a:schemeClr val="lt1"/>
                </a:solidFill>
              </a:ln>
              <a:effectLst/>
            </c:spPr>
            <c:extLst>
              <c:ext xmlns:c16="http://schemas.microsoft.com/office/drawing/2014/chart" uri="{C3380CC4-5D6E-409C-BE32-E72D297353CC}">
                <c16:uniqueId val="{00000001-9586-4CF9-8744-29AD63307833}"/>
              </c:ext>
            </c:extLst>
          </c:dPt>
          <c:dPt>
            <c:idx val="1"/>
            <c:bubble3D val="0"/>
            <c:spPr>
              <a:solidFill>
                <a:srgbClr val="AE88CA"/>
              </a:solidFill>
              <a:ln w="19050">
                <a:solidFill>
                  <a:schemeClr val="lt1"/>
                </a:solidFill>
              </a:ln>
              <a:effectLst/>
            </c:spPr>
            <c:extLst>
              <c:ext xmlns:c16="http://schemas.microsoft.com/office/drawing/2014/chart" uri="{C3380CC4-5D6E-409C-BE32-E72D297353CC}">
                <c16:uniqueId val="{00000003-9586-4CF9-8744-29AD63307833}"/>
              </c:ext>
            </c:extLst>
          </c:dPt>
          <c:dPt>
            <c:idx val="2"/>
            <c:bubble3D val="0"/>
            <c:spPr>
              <a:solidFill>
                <a:srgbClr val="FFD844"/>
              </a:solidFill>
              <a:ln w="19050">
                <a:solidFill>
                  <a:schemeClr val="lt1"/>
                </a:solidFill>
              </a:ln>
              <a:effectLst/>
            </c:spPr>
            <c:extLst>
              <c:ext xmlns:c16="http://schemas.microsoft.com/office/drawing/2014/chart" uri="{C3380CC4-5D6E-409C-BE32-E72D297353CC}">
                <c16:uniqueId val="{00000005-9586-4CF9-8744-29AD63307833}"/>
              </c:ext>
            </c:extLst>
          </c:dPt>
          <c:dPt>
            <c:idx val="3"/>
            <c:bubble3D val="0"/>
            <c:spPr>
              <a:solidFill>
                <a:srgbClr val="FFF0B9"/>
              </a:solidFill>
              <a:ln w="19050">
                <a:solidFill>
                  <a:schemeClr val="lt1"/>
                </a:solidFill>
              </a:ln>
              <a:effectLst/>
            </c:spPr>
            <c:extLst>
              <c:ext xmlns:c16="http://schemas.microsoft.com/office/drawing/2014/chart" uri="{C3380CC4-5D6E-409C-BE32-E72D297353CC}">
                <c16:uniqueId val="{00000007-9586-4CF9-8744-29AD63307833}"/>
              </c:ext>
            </c:extLst>
          </c:dPt>
          <c:dLbls>
            <c:dLbl>
              <c:idx val="0"/>
              <c:layout>
                <c:manualLayout>
                  <c:x val="6.1395445537121028E-2"/>
                  <c:y val="-6.607999083876973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586-4CF9-8744-29AD63307833}"/>
                </c:ext>
              </c:extLst>
            </c:dLbl>
            <c:dLbl>
              <c:idx val="1"/>
              <c:layout>
                <c:manualLayout>
                  <c:x val="0.10225567094058639"/>
                  <c:y val="4.256231853006572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586-4CF9-8744-29AD63307833}"/>
                </c:ext>
              </c:extLst>
            </c:dLbl>
            <c:dLbl>
              <c:idx val="2"/>
              <c:layout>
                <c:manualLayout>
                  <c:x val="-7.1023691873819114E-2"/>
                  <c:y val="6.45443482784085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9586-4CF9-8744-29AD63307833}"/>
                </c:ext>
              </c:extLst>
            </c:dLbl>
            <c:dLbl>
              <c:idx val="3"/>
              <c:layout>
                <c:manualLayout>
                  <c:x val="-8.8779614842273882E-2"/>
                  <c:y val="-2.431661259304681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9586-4CF9-8744-29AD63307833}"/>
                </c:ext>
              </c:extLst>
            </c:dLbl>
            <c:numFmt formatCode="0.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North America</c:v>
                </c:pt>
                <c:pt idx="1">
                  <c:v>Europe</c:v>
                </c:pt>
                <c:pt idx="2">
                  <c:v>Asia-Pacific</c:v>
                </c:pt>
                <c:pt idx="3">
                  <c:v>LAMEA</c:v>
                </c:pt>
              </c:strCache>
            </c:strRef>
          </c:cat>
          <c:val>
            <c:numRef>
              <c:f>Sheet1!$B$2:$B$5</c:f>
              <c:numCache>
                <c:formatCode>0%</c:formatCode>
                <c:ptCount val="4"/>
                <c:pt idx="0" formatCode="0.00%">
                  <c:v>0.26</c:v>
                </c:pt>
                <c:pt idx="1">
                  <c:v>0.2</c:v>
                </c:pt>
                <c:pt idx="2" formatCode="0.00%">
                  <c:v>0.39</c:v>
                </c:pt>
                <c:pt idx="3" formatCode="0.00%">
                  <c:v>0.15</c:v>
                </c:pt>
              </c:numCache>
            </c:numRef>
          </c:val>
          <c:extLst>
            <c:ext xmlns:c16="http://schemas.microsoft.com/office/drawing/2014/chart" uri="{C3380CC4-5D6E-409C-BE32-E72D297353CC}">
              <c16:uniqueId val="{0000000C-9586-4CF9-8744-29AD63307833}"/>
            </c:ext>
          </c:extLst>
        </c:ser>
        <c:dLbls>
          <c:showLegendKey val="0"/>
          <c:showVal val="1"/>
          <c:showCatName val="0"/>
          <c:showSerName val="0"/>
          <c:showPercent val="0"/>
          <c:showBubbleSize val="0"/>
          <c:showLeaderLines val="1"/>
        </c:dLbls>
        <c:firstSliceAng val="0"/>
        <c:holeSize val="70"/>
      </c:doughnutChart>
      <c:spPr>
        <a:noFill/>
        <a:ln w="25400">
          <a:noFill/>
        </a:ln>
        <a:effectLst>
          <a:glow rad="25400">
            <a:schemeClr val="accent1">
              <a:alpha val="40000"/>
            </a:schemeClr>
          </a:glow>
        </a:effectLst>
      </c:spPr>
    </c:plotArea>
    <c:legend>
      <c:legendPos val="b"/>
      <c:layout>
        <c:manualLayout>
          <c:xMode val="edge"/>
          <c:yMode val="edge"/>
          <c:x val="0.11490590863546106"/>
          <c:y val="0.91760987935250782"/>
          <c:w val="0.76529856959565401"/>
          <c:h val="7.3582015031770226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r>
              <a:rPr lang="en-US" sz="1200" dirty="0"/>
              <a:t>Market </a:t>
            </a:r>
            <a:r>
              <a:rPr lang="pl-PL" sz="1200" dirty="0"/>
              <a:t>segment,</a:t>
            </a:r>
            <a:r>
              <a:rPr lang="en-US" sz="1200" dirty="0"/>
              <a:t> </a:t>
            </a:r>
            <a:endParaRPr lang="pl-PL" sz="1200" dirty="0"/>
          </a:p>
          <a:p>
            <a:pPr>
              <a:defRPr sz="1200"/>
            </a:pPr>
            <a:r>
              <a:rPr lang="en-US" sz="1200" dirty="0"/>
              <a:t>by category</a:t>
            </a:r>
            <a:r>
              <a:rPr lang="pl-PL" sz="1200" dirty="0"/>
              <a:t>, 20XX,%</a:t>
            </a:r>
            <a:endParaRPr lang="en-US" sz="1200" dirty="0"/>
          </a:p>
        </c:rich>
      </c:tx>
      <c:layout>
        <c:manualLayout>
          <c:xMode val="edge"/>
          <c:yMode val="edge"/>
          <c:x val="0.46717139765701143"/>
          <c:y val="2.5422890493619541E-2"/>
        </c:manualLayout>
      </c:layout>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43034547463653922"/>
          <c:y val="0.20643359474748496"/>
          <c:w val="0.33668191135230635"/>
          <c:h val="0.50502286702845955"/>
        </c:manualLayout>
      </c:layout>
      <c:doughnutChart>
        <c:varyColors val="1"/>
        <c:ser>
          <c:idx val="0"/>
          <c:order val="0"/>
          <c:tx>
            <c:strRef>
              <c:f>Sheet1!$B$1</c:f>
              <c:strCache>
                <c:ptCount val="1"/>
                <c:pt idx="0">
                  <c:v>Market segment</c:v>
                </c:pt>
              </c:strCache>
            </c:strRef>
          </c:tx>
          <c:dPt>
            <c:idx val="0"/>
            <c:bubble3D val="0"/>
            <c:spPr>
              <a:solidFill>
                <a:srgbClr val="3B0C50"/>
              </a:solidFill>
              <a:ln w="19050">
                <a:solidFill>
                  <a:schemeClr val="lt1"/>
                </a:solidFill>
              </a:ln>
              <a:effectLst/>
            </c:spPr>
            <c:extLst>
              <c:ext xmlns:c16="http://schemas.microsoft.com/office/drawing/2014/chart" uri="{C3380CC4-5D6E-409C-BE32-E72D297353CC}">
                <c16:uniqueId val="{00000001-29A5-4D3E-9E53-A0150B975EC5}"/>
              </c:ext>
            </c:extLst>
          </c:dPt>
          <c:dPt>
            <c:idx val="1"/>
            <c:bubble3D val="0"/>
            <c:spPr>
              <a:solidFill>
                <a:srgbClr val="531070"/>
              </a:solidFill>
              <a:ln w="19050">
                <a:solidFill>
                  <a:schemeClr val="lt1"/>
                </a:solidFill>
              </a:ln>
              <a:effectLst/>
            </c:spPr>
            <c:extLst>
              <c:ext xmlns:c16="http://schemas.microsoft.com/office/drawing/2014/chart" uri="{C3380CC4-5D6E-409C-BE32-E72D297353CC}">
                <c16:uniqueId val="{00000003-29A5-4D3E-9E53-A0150B975EC5}"/>
              </c:ext>
            </c:extLst>
          </c:dPt>
          <c:dPt>
            <c:idx val="2"/>
            <c:bubble3D val="0"/>
            <c:spPr>
              <a:solidFill>
                <a:srgbClr val="714393"/>
              </a:solidFill>
              <a:ln w="19050">
                <a:solidFill>
                  <a:schemeClr val="lt1"/>
                </a:solidFill>
              </a:ln>
              <a:effectLst/>
            </c:spPr>
            <c:extLst>
              <c:ext xmlns:c16="http://schemas.microsoft.com/office/drawing/2014/chart" uri="{C3380CC4-5D6E-409C-BE32-E72D297353CC}">
                <c16:uniqueId val="{00000005-29A5-4D3E-9E53-A0150B975EC5}"/>
              </c:ext>
            </c:extLst>
          </c:dPt>
          <c:dPt>
            <c:idx val="3"/>
            <c:bubble3D val="0"/>
            <c:spPr>
              <a:solidFill>
                <a:srgbClr val="8953B2"/>
              </a:solidFill>
              <a:ln w="19050">
                <a:solidFill>
                  <a:schemeClr val="lt1"/>
                </a:solidFill>
              </a:ln>
              <a:effectLst/>
            </c:spPr>
            <c:extLst>
              <c:ext xmlns:c16="http://schemas.microsoft.com/office/drawing/2014/chart" uri="{C3380CC4-5D6E-409C-BE32-E72D297353CC}">
                <c16:uniqueId val="{00000007-29A5-4D3E-9E53-A0150B975EC5}"/>
              </c:ext>
            </c:extLst>
          </c:dPt>
          <c:dPt>
            <c:idx val="4"/>
            <c:bubble3D val="0"/>
            <c:spPr>
              <a:solidFill>
                <a:srgbClr val="AE88CA"/>
              </a:solidFill>
              <a:ln w="19050">
                <a:solidFill>
                  <a:schemeClr val="lt1"/>
                </a:solidFill>
              </a:ln>
              <a:effectLst/>
            </c:spPr>
            <c:extLst>
              <c:ext xmlns:c16="http://schemas.microsoft.com/office/drawing/2014/chart" uri="{C3380CC4-5D6E-409C-BE32-E72D297353CC}">
                <c16:uniqueId val="{00000009-29A5-4D3E-9E53-A0150B975EC5}"/>
              </c:ext>
            </c:extLst>
          </c:dPt>
          <c:dPt>
            <c:idx val="5"/>
            <c:bubble3D val="0"/>
            <c:spPr>
              <a:solidFill>
                <a:srgbClr val="C7ADDB"/>
              </a:solidFill>
              <a:ln w="19050">
                <a:solidFill>
                  <a:schemeClr val="lt1"/>
                </a:solidFill>
              </a:ln>
              <a:effectLst/>
            </c:spPr>
            <c:extLst>
              <c:ext xmlns:c16="http://schemas.microsoft.com/office/drawing/2014/chart" uri="{C3380CC4-5D6E-409C-BE32-E72D297353CC}">
                <c16:uniqueId val="{0000000B-29A5-4D3E-9E53-A0150B975EC5}"/>
              </c:ext>
            </c:extLst>
          </c:dPt>
          <c:dPt>
            <c:idx val="6"/>
            <c:bubble3D val="0"/>
            <c:spPr>
              <a:solidFill>
                <a:srgbClr val="DDCDE9"/>
              </a:solidFill>
              <a:ln w="19050">
                <a:solidFill>
                  <a:schemeClr val="lt1"/>
                </a:solidFill>
              </a:ln>
              <a:effectLst/>
            </c:spPr>
            <c:extLst>
              <c:ext xmlns:c16="http://schemas.microsoft.com/office/drawing/2014/chart" uri="{C3380CC4-5D6E-409C-BE32-E72D297353CC}">
                <c16:uniqueId val="{0000000D-29A5-4D3E-9E53-A0150B975EC5}"/>
              </c:ext>
            </c:extLst>
          </c:dPt>
          <c:dPt>
            <c:idx val="7"/>
            <c:bubble3D val="0"/>
            <c:spPr>
              <a:solidFill>
                <a:srgbClr val="F0EAF6"/>
              </a:solidFill>
              <a:ln w="19050">
                <a:solidFill>
                  <a:schemeClr val="lt1"/>
                </a:solidFill>
              </a:ln>
              <a:effectLst/>
            </c:spPr>
            <c:extLst>
              <c:ext xmlns:c16="http://schemas.microsoft.com/office/drawing/2014/chart" uri="{C3380CC4-5D6E-409C-BE32-E72D297353CC}">
                <c16:uniqueId val="{0000000F-29A5-4D3E-9E53-A0150B975EC5}"/>
              </c:ext>
            </c:extLst>
          </c:dPt>
          <c:dPt>
            <c:idx val="8"/>
            <c:bubble3D val="0"/>
            <c:spPr>
              <a:solidFill>
                <a:srgbClr val="FFD844"/>
              </a:solidFill>
              <a:ln w="19050">
                <a:solidFill>
                  <a:schemeClr val="lt1"/>
                </a:solidFill>
              </a:ln>
              <a:effectLst/>
            </c:spPr>
            <c:extLst>
              <c:ext xmlns:c16="http://schemas.microsoft.com/office/drawing/2014/chart" uri="{C3380CC4-5D6E-409C-BE32-E72D297353CC}">
                <c16:uniqueId val="{00000011-29A5-4D3E-9E53-A0150B975EC5}"/>
              </c:ext>
            </c:extLst>
          </c:dPt>
          <c:dPt>
            <c:idx val="9"/>
            <c:bubble3D val="0"/>
            <c:spPr>
              <a:solidFill>
                <a:srgbClr val="FFDE65"/>
              </a:solidFill>
              <a:ln w="19050">
                <a:solidFill>
                  <a:schemeClr val="lt1"/>
                </a:solidFill>
              </a:ln>
              <a:effectLst/>
            </c:spPr>
            <c:extLst>
              <c:ext xmlns:c16="http://schemas.microsoft.com/office/drawing/2014/chart" uri="{C3380CC4-5D6E-409C-BE32-E72D297353CC}">
                <c16:uniqueId val="{00000013-29A5-4D3E-9E53-A0150B975EC5}"/>
              </c:ext>
            </c:extLst>
          </c:dPt>
          <c:dLbls>
            <c:dLbl>
              <c:idx val="0"/>
              <c:numFmt formatCode="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1-29A5-4D3E-9E53-A0150B975EC5}"/>
                </c:ext>
              </c:extLst>
            </c:dLbl>
            <c:dLbl>
              <c:idx val="1"/>
              <c:numFmt formatCode="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3-29A5-4D3E-9E53-A0150B975EC5}"/>
                </c:ext>
              </c:extLst>
            </c:dLbl>
            <c:dLbl>
              <c:idx val="2"/>
              <c:numFmt formatCode="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5-29A5-4D3E-9E53-A0150B975EC5}"/>
                </c:ext>
              </c:extLst>
            </c:dLbl>
            <c:dLbl>
              <c:idx val="3"/>
              <c:numFmt formatCode="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7-29A5-4D3E-9E53-A0150B975EC5}"/>
                </c:ext>
              </c:extLst>
            </c:dLbl>
            <c:dLbl>
              <c:idx val="4"/>
              <c:numFmt formatCode="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9-29A5-4D3E-9E53-A0150B975EC5}"/>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0.00%</c:formatCode>
                <c:ptCount val="10"/>
                <c:pt idx="0">
                  <c:v>0.1</c:v>
                </c:pt>
                <c:pt idx="1">
                  <c:v>0.1</c:v>
                </c:pt>
                <c:pt idx="2">
                  <c:v>0.1</c:v>
                </c:pt>
                <c:pt idx="3">
                  <c:v>0.1</c:v>
                </c:pt>
                <c:pt idx="4">
                  <c:v>0.1</c:v>
                </c:pt>
                <c:pt idx="5">
                  <c:v>0.1</c:v>
                </c:pt>
                <c:pt idx="6">
                  <c:v>0.1</c:v>
                </c:pt>
                <c:pt idx="7">
                  <c:v>0.1</c:v>
                </c:pt>
                <c:pt idx="8">
                  <c:v>0.1</c:v>
                </c:pt>
                <c:pt idx="9">
                  <c:v>0.1</c:v>
                </c:pt>
              </c:numCache>
            </c:numRef>
          </c:val>
          <c:extLst>
            <c:ext xmlns:c16="http://schemas.microsoft.com/office/drawing/2014/chart" uri="{C3380CC4-5D6E-409C-BE32-E72D297353CC}">
              <c16:uniqueId val="{0000001A-29A5-4D3E-9E53-A0150B975EC5}"/>
            </c:ext>
          </c:extLst>
        </c:ser>
        <c:dLbls>
          <c:showLegendKey val="0"/>
          <c:showVal val="0"/>
          <c:showCatName val="0"/>
          <c:showSerName val="0"/>
          <c:showPercent val="0"/>
          <c:showBubbleSize val="0"/>
          <c:showLeaderLines val="1"/>
        </c:dLbls>
        <c:firstSliceAng val="0"/>
        <c:holeSize val="67"/>
      </c:doughnutChart>
      <c:spPr>
        <a:noFill/>
        <a:ln>
          <a:noFill/>
        </a:ln>
        <a:effectLst/>
      </c:spPr>
    </c:plotArea>
    <c:legend>
      <c:legendPos val="b"/>
      <c:layout>
        <c:manualLayout>
          <c:xMode val="edge"/>
          <c:yMode val="edge"/>
          <c:x val="0.18104674551267158"/>
          <c:y val="0.14148427489204873"/>
          <c:w val="0.24938921568852987"/>
          <c:h val="0.6056185255137605"/>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7000327045892754E-2"/>
          <c:w val="0.8874714751869367"/>
          <c:h val="0.42307319557291806"/>
        </c:manualLayout>
      </c:layout>
      <c:barChart>
        <c:barDir val="col"/>
        <c:grouping val="clustered"/>
        <c:varyColors val="0"/>
        <c:ser>
          <c:idx val="0"/>
          <c:order val="0"/>
          <c:tx>
            <c:strRef>
              <c:f>Sheet1!$B$1</c:f>
              <c:strCache>
                <c:ptCount val="1"/>
                <c:pt idx="0">
                  <c:v>Revenue</c:v>
                </c:pt>
              </c:strCache>
            </c:strRef>
          </c:tx>
          <c:spPr>
            <a:solidFill>
              <a:srgbClr val="005A9A">
                <a:alpha val="33000"/>
              </a:srgbClr>
            </a:solidFill>
            <a:ln w="19050">
              <a:solidFill>
                <a:srgbClr val="FFFFFF">
                  <a:alpha val="0"/>
                </a:srgbClr>
              </a:solidFill>
            </a:ln>
            <a:effectLst/>
          </c:spPr>
          <c:invertIfNegative val="0"/>
          <c:dPt>
            <c:idx val="0"/>
            <c:invertIfNegative val="0"/>
            <c:bubble3D val="0"/>
            <c:spPr>
              <a:solidFill>
                <a:srgbClr val="754599"/>
              </a:solidFill>
              <a:ln w="19050">
                <a:solidFill>
                  <a:srgbClr val="FFFFFF">
                    <a:alpha val="0"/>
                  </a:srgbClr>
                </a:solidFill>
              </a:ln>
              <a:effectLst/>
            </c:spPr>
            <c:extLst>
              <c:ext xmlns:c16="http://schemas.microsoft.com/office/drawing/2014/chart" uri="{C3380CC4-5D6E-409C-BE32-E72D297353CC}">
                <c16:uniqueId val="{00000001-DECC-403C-B70B-2B9918547A21}"/>
              </c:ext>
            </c:extLst>
          </c:dPt>
          <c:dPt>
            <c:idx val="1"/>
            <c:invertIfNegative val="0"/>
            <c:bubble3D val="0"/>
            <c:spPr>
              <a:solidFill>
                <a:srgbClr val="AE88CA"/>
              </a:solidFill>
              <a:ln w="19050">
                <a:solidFill>
                  <a:srgbClr val="FFFFFF">
                    <a:alpha val="0"/>
                  </a:srgbClr>
                </a:solidFill>
              </a:ln>
              <a:effectLst/>
            </c:spPr>
            <c:extLst>
              <c:ext xmlns:c16="http://schemas.microsoft.com/office/drawing/2014/chart" uri="{C3380CC4-5D6E-409C-BE32-E72D297353CC}">
                <c16:uniqueId val="{00000003-DECC-403C-B70B-2B9918547A21}"/>
              </c:ext>
            </c:extLst>
          </c:dPt>
          <c:dPt>
            <c:idx val="2"/>
            <c:invertIfNegative val="0"/>
            <c:bubble3D val="0"/>
            <c:spPr>
              <a:solidFill>
                <a:srgbClr val="FFD844"/>
              </a:solidFill>
              <a:ln w="19050">
                <a:solidFill>
                  <a:srgbClr val="FFFFFF">
                    <a:alpha val="0"/>
                  </a:srgbClr>
                </a:solidFill>
              </a:ln>
              <a:effectLst/>
            </c:spPr>
            <c:extLst>
              <c:ext xmlns:c16="http://schemas.microsoft.com/office/drawing/2014/chart" uri="{C3380CC4-5D6E-409C-BE32-E72D297353CC}">
                <c16:uniqueId val="{00000005-DECC-403C-B70B-2B9918547A21}"/>
              </c:ext>
            </c:extLst>
          </c:dPt>
          <c:dPt>
            <c:idx val="3"/>
            <c:invertIfNegative val="0"/>
            <c:bubble3D val="0"/>
            <c:spPr>
              <a:solidFill>
                <a:srgbClr val="FFF0B9"/>
              </a:solidFill>
              <a:ln w="19050">
                <a:solidFill>
                  <a:srgbClr val="FFFFFF">
                    <a:alpha val="0"/>
                  </a:srgbClr>
                </a:solidFill>
              </a:ln>
              <a:effectLst/>
            </c:spPr>
            <c:extLst>
              <c:ext xmlns:c16="http://schemas.microsoft.com/office/drawing/2014/chart" uri="{C3380CC4-5D6E-409C-BE32-E72D297353CC}">
                <c16:uniqueId val="{00000007-DECC-403C-B70B-2B9918547A21}"/>
              </c:ext>
            </c:extLst>
          </c:dPt>
          <c:dLbls>
            <c:numFmt formatCode="#,##0.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Sheet1!$A$2:$A$5</c:f>
              <c:numCache>
                <c:formatCode>General</c:formatCode>
                <c:ptCount val="4"/>
              </c:numCache>
            </c:numRef>
          </c:cat>
          <c:val>
            <c:numRef>
              <c:f>Sheet1!$B$2:$B$5</c:f>
              <c:numCache>
                <c:formatCode>0.00</c:formatCode>
                <c:ptCount val="4"/>
                <c:pt idx="0">
                  <c:v>10.25</c:v>
                </c:pt>
                <c:pt idx="1">
                  <c:v>8</c:v>
                </c:pt>
                <c:pt idx="2">
                  <c:v>15.25</c:v>
                </c:pt>
                <c:pt idx="3">
                  <c:v>5.75</c:v>
                </c:pt>
              </c:numCache>
            </c:numRef>
          </c:val>
          <c:extLst>
            <c:ext xmlns:c16="http://schemas.microsoft.com/office/drawing/2014/chart" uri="{C3380CC4-5D6E-409C-BE32-E72D297353CC}">
              <c16:uniqueId val="{00000008-DECC-403C-B70B-2B9918547A21}"/>
            </c:ext>
          </c:extLst>
        </c:ser>
        <c:dLbls>
          <c:dLblPos val="outEnd"/>
          <c:showLegendKey val="0"/>
          <c:showVal val="1"/>
          <c:showCatName val="0"/>
          <c:showSerName val="0"/>
          <c:showPercent val="0"/>
          <c:showBubbleSize val="0"/>
        </c:dLbls>
        <c:gapWidth val="250"/>
        <c:axId val="1568308016"/>
        <c:axId val="1568308560"/>
      </c:barChart>
      <c:valAx>
        <c:axId val="1568308560"/>
        <c:scaling>
          <c:orientation val="minMax"/>
        </c:scaling>
        <c:delete val="1"/>
        <c:axPos val="l"/>
        <c:numFmt formatCode="0.00" sourceLinked="1"/>
        <c:majorTickMark val="none"/>
        <c:minorTickMark val="none"/>
        <c:tickLblPos val="nextTo"/>
        <c:crossAx val="1568308016"/>
        <c:crosses val="autoZero"/>
        <c:crossBetween val="between"/>
      </c:valAx>
      <c:catAx>
        <c:axId val="156830801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568308560"/>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846616170777872E-2"/>
          <c:y val="2.8359531532698778E-2"/>
          <c:w val="0.44025418507781455"/>
          <c:h val="0.78312982425799349"/>
        </c:manualLayout>
      </c:layout>
      <c:barChart>
        <c:barDir val="col"/>
        <c:grouping val="clustered"/>
        <c:varyColors val="0"/>
        <c:ser>
          <c:idx val="0"/>
          <c:order val="0"/>
          <c:tx>
            <c:strRef>
              <c:f>Sheet1!$B$1</c:f>
              <c:strCache>
                <c:ptCount val="1"/>
                <c:pt idx="0">
                  <c:v>Category 2</c:v>
                </c:pt>
              </c:strCache>
            </c:strRef>
          </c:tx>
          <c:spPr>
            <a:solidFill>
              <a:srgbClr val="FFD844"/>
            </a:solidFill>
            <a:ln>
              <a:noFill/>
            </a:ln>
            <a:effectLst/>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E81-443A-9A5C-EB626B6FF7C1}"/>
                </c:ext>
              </c:extLst>
            </c:dLbl>
            <c:dLbl>
              <c:idx val="1"/>
              <c:layout>
                <c:manualLayout>
                  <c:x val="0"/>
                  <c:y val="0"/>
                </c:manualLayout>
              </c:layout>
              <c:tx>
                <c:rich>
                  <a:bodyPr/>
                  <a:lstStyle/>
                  <a:p>
                    <a:fld id="{D611F044-05EA-48E6-96A9-7071C4786EAC}" type="VALUE">
                      <a:rPr lang="en-US" sz="800"/>
                      <a:pPr/>
                      <a:t>[VALUE]</a:t>
                    </a:fld>
                    <a:endParaRPr lang="en-US"/>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3E81-443A-9A5C-EB626B6FF7C1}"/>
                </c:ext>
              </c:extLst>
            </c:dLbl>
            <c:numFmt formatCode="#,##0.00" sourceLinked="0"/>
            <c:spPr>
              <a:noFill/>
              <a:ln>
                <a:noFill/>
              </a:ln>
              <a:effectLst/>
            </c:spPr>
            <c:txPr>
              <a:bodyPr rot="0" spcFirstLastPara="1" vertOverflow="overflow" horzOverflow="overflow" vert="horz" wrap="none" lIns="38100" tIns="0" rIns="38100" bIns="180000" anchor="t" anchorCtr="0">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0"/>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20XX</c:v>
                </c:pt>
                <c:pt idx="1">
                  <c:v>20XXP</c:v>
                </c:pt>
              </c:strCache>
            </c:strRef>
          </c:cat>
          <c:val>
            <c:numRef>
              <c:f>Sheet1!$B$2:$B$3</c:f>
              <c:numCache>
                <c:formatCode>General</c:formatCode>
                <c:ptCount val="2"/>
                <c:pt idx="0">
                  <c:v>450</c:v>
                </c:pt>
                <c:pt idx="1">
                  <c:v>1000</c:v>
                </c:pt>
              </c:numCache>
            </c:numRef>
          </c:val>
          <c:extLst>
            <c:ext xmlns:c16="http://schemas.microsoft.com/office/drawing/2014/chart" uri="{C3380CC4-5D6E-409C-BE32-E72D297353CC}">
              <c16:uniqueId val="{00000002-3E81-443A-9A5C-EB626B6FF7C1}"/>
            </c:ext>
          </c:extLst>
        </c:ser>
        <c:dLbls>
          <c:showLegendKey val="0"/>
          <c:showVal val="0"/>
          <c:showCatName val="0"/>
          <c:showSerName val="0"/>
          <c:showPercent val="0"/>
          <c:showBubbleSize val="0"/>
        </c:dLbls>
        <c:gapWidth val="100"/>
        <c:overlap val="-16"/>
        <c:axId val="1505964448"/>
        <c:axId val="1505961728"/>
      </c:barChart>
      <c:catAx>
        <c:axId val="1505964448"/>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a:softEdge rad="0"/>
          </a:effectLst>
        </c:spPr>
        <c:txPr>
          <a:bodyPr rot="-60000000" spcFirstLastPara="1" vertOverflow="ellipsis" vert="horz" wrap="square" anchor="t" anchorCtr="0"/>
          <a:lstStyle/>
          <a:p>
            <a:pPr>
              <a:defRPr sz="800" b="0" i="0" u="none" strike="noStrike" kern="1200" baseline="0">
                <a:solidFill>
                  <a:schemeClr val="tx1">
                    <a:lumMod val="65000"/>
                    <a:lumOff val="35000"/>
                  </a:schemeClr>
                </a:solidFill>
                <a:latin typeface="+mn-lt"/>
                <a:ea typeface="+mn-ea"/>
                <a:cs typeface="+mn-cs"/>
              </a:defRPr>
            </a:pPr>
            <a:endParaRPr lang="en-US"/>
          </a:p>
        </c:txPr>
        <c:crossAx val="1505961728"/>
        <c:crosses val="autoZero"/>
        <c:auto val="1"/>
        <c:lblAlgn val="ctr"/>
        <c:lblOffset val="1"/>
        <c:noMultiLvlLbl val="0"/>
      </c:catAx>
      <c:valAx>
        <c:axId val="1505961728"/>
        <c:scaling>
          <c:orientation val="minMax"/>
          <c:max val="1200"/>
          <c:min val="0"/>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505964448"/>
        <c:crosses val="autoZero"/>
        <c:crossBetween val="between"/>
      </c:valAx>
      <c:spPr>
        <a:noFill/>
        <a:ln>
          <a:noFill/>
        </a:ln>
        <a:effectLst/>
      </c:spPr>
    </c:plotArea>
    <c:legend>
      <c:legendPos val="b"/>
      <c:layout>
        <c:manualLayout>
          <c:xMode val="edge"/>
          <c:yMode val="edge"/>
          <c:x val="0.23364046151371295"/>
          <c:y val="0.90694799846373819"/>
          <c:w val="0.69499218801076457"/>
          <c:h val="9.3052001536261794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8750033833678073E-2"/>
          <c:y val="0.10494537882251836"/>
          <c:w val="0.93124996616632194"/>
          <c:h val="0.77645624337779051"/>
        </c:manualLayout>
      </c:layout>
      <c:barChart>
        <c:barDir val="col"/>
        <c:grouping val="clustered"/>
        <c:varyColors val="0"/>
        <c:ser>
          <c:idx val="0"/>
          <c:order val="0"/>
          <c:tx>
            <c:strRef>
              <c:f>Sheet1!$B$1</c:f>
              <c:strCache>
                <c:ptCount val="1"/>
                <c:pt idx="0">
                  <c:v>Column3</c:v>
                </c:pt>
              </c:strCache>
            </c:strRef>
          </c:tx>
          <c:spPr>
            <a:solidFill>
              <a:srgbClr val="46B9A0"/>
            </a:solidFill>
            <a:ln>
              <a:noFill/>
            </a:ln>
            <a:effectLst/>
          </c:spPr>
          <c:invertIfNegative val="0"/>
          <c:dLbls>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2019P</c:v>
                </c:pt>
                <c:pt idx="1">
                  <c:v>2020P</c:v>
                </c:pt>
                <c:pt idx="2">
                  <c:v>2021P</c:v>
                </c:pt>
                <c:pt idx="3">
                  <c:v>2022P</c:v>
                </c:pt>
              </c:strCache>
            </c:strRef>
          </c:cat>
          <c:val>
            <c:numRef>
              <c:f>Sheet1!$B$2:$B$5</c:f>
              <c:numCache>
                <c:formatCode>_-* #,##0\ _z_ł_-;\-* #,##0\ _z_ł_-;_-* "-"??\ _z_ł_-;_-@_-</c:formatCode>
                <c:ptCount val="4"/>
                <c:pt idx="0">
                  <c:v>4544038</c:v>
                </c:pt>
                <c:pt idx="1">
                  <c:v>9712010.4299999997</c:v>
                </c:pt>
                <c:pt idx="2">
                  <c:v>12777234.588258825</c:v>
                </c:pt>
                <c:pt idx="3">
                  <c:v>14554275.338258823</c:v>
                </c:pt>
              </c:numCache>
            </c:numRef>
          </c:val>
          <c:extLst>
            <c:ext xmlns:c16="http://schemas.microsoft.com/office/drawing/2014/chart" uri="{C3380CC4-5D6E-409C-BE32-E72D297353CC}">
              <c16:uniqueId val="{00000000-8C34-4CEF-BA5D-064E0C979A15}"/>
            </c:ext>
          </c:extLst>
        </c:ser>
        <c:dLbls>
          <c:showLegendKey val="0"/>
          <c:showVal val="0"/>
          <c:showCatName val="0"/>
          <c:showSerName val="0"/>
          <c:showPercent val="0"/>
          <c:showBubbleSize val="0"/>
        </c:dLbls>
        <c:gapWidth val="376"/>
        <c:overlap val="-27"/>
        <c:axId val="1290346352"/>
        <c:axId val="1290346896"/>
      </c:barChart>
      <c:catAx>
        <c:axId val="1290346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290346896"/>
        <c:crosses val="autoZero"/>
        <c:auto val="1"/>
        <c:lblAlgn val="ctr"/>
        <c:lblOffset val="100"/>
        <c:noMultiLvlLbl val="0"/>
      </c:catAx>
      <c:valAx>
        <c:axId val="1290346896"/>
        <c:scaling>
          <c:orientation val="minMax"/>
        </c:scaling>
        <c:delete val="1"/>
        <c:axPos val="l"/>
        <c:numFmt formatCode="_-* #,##0\ _z_ł_-;\-* #,##0\ _z_ł_-;_-* &quot;-&quot;??\ _z_ł_-;_-@_-" sourceLinked="1"/>
        <c:majorTickMark val="out"/>
        <c:minorTickMark val="none"/>
        <c:tickLblPos val="nextTo"/>
        <c:crossAx val="1290346352"/>
        <c:crosses val="autoZero"/>
        <c:crossBetween val="between"/>
        <c:dispUnits>
          <c:builtInUnit val="thousands"/>
        </c:dispUnits>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2662628478722928"/>
          <c:y val="2.8359383921362155E-2"/>
          <c:w val="0.42066235637593308"/>
          <c:h val="0.68045695564342945"/>
        </c:manualLayout>
      </c:layout>
      <c:barChart>
        <c:barDir val="col"/>
        <c:grouping val="clustered"/>
        <c:varyColors val="0"/>
        <c:ser>
          <c:idx val="0"/>
          <c:order val="0"/>
          <c:tx>
            <c:strRef>
              <c:f>Sheet1!$B$1</c:f>
              <c:strCache>
                <c:ptCount val="1"/>
                <c:pt idx="0">
                  <c:v>Category 1</c:v>
                </c:pt>
              </c:strCache>
            </c:strRef>
          </c:tx>
          <c:spPr>
            <a:solidFill>
              <a:srgbClr val="754599"/>
            </a:solidFill>
            <a:ln>
              <a:noFill/>
            </a:ln>
            <a:effectLst/>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35D-43E9-BA4D-1F273DFF515B}"/>
                </c:ext>
              </c:extLst>
            </c:dLbl>
            <c:dLbl>
              <c:idx val="1"/>
              <c:layout>
                <c:manualLayout>
                  <c:x val="0"/>
                  <c:y val="1.2834129487271475E-2"/>
                </c:manualLayout>
              </c:layout>
              <c:tx>
                <c:rich>
                  <a:bodyPr/>
                  <a:lstStyle/>
                  <a:p>
                    <a:fld id="{D611F044-05EA-48E6-96A9-7071C4786EAC}" type="VALUE">
                      <a:rPr lang="en-US" sz="800"/>
                      <a:pPr/>
                      <a:t>[VALUE]</a:t>
                    </a:fld>
                    <a:endParaRPr lang="en-US"/>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735D-43E9-BA4D-1F273DFF515B}"/>
                </c:ext>
              </c:extLst>
            </c:dLbl>
            <c:numFmt formatCode="#,##0.00" sourceLinked="0"/>
            <c:spPr>
              <a:noFill/>
              <a:ln>
                <a:noFill/>
              </a:ln>
              <a:effectLst/>
            </c:spPr>
            <c:txPr>
              <a:bodyPr rot="0" spcFirstLastPara="1" vertOverflow="overflow" horzOverflow="overflow" vert="horz" wrap="none" lIns="38100" tIns="0" rIns="38100" bIns="180000" anchor="t" anchorCtr="0">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0"/>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20XX</c:v>
                </c:pt>
                <c:pt idx="1">
                  <c:v>20XXP</c:v>
                </c:pt>
              </c:strCache>
            </c:strRef>
          </c:cat>
          <c:val>
            <c:numRef>
              <c:f>Sheet1!$B$2:$B$3</c:f>
              <c:numCache>
                <c:formatCode>General</c:formatCode>
                <c:ptCount val="2"/>
                <c:pt idx="0">
                  <c:v>250</c:v>
                </c:pt>
                <c:pt idx="1">
                  <c:v>500</c:v>
                </c:pt>
              </c:numCache>
            </c:numRef>
          </c:val>
          <c:extLst>
            <c:ext xmlns:c16="http://schemas.microsoft.com/office/drawing/2014/chart" uri="{C3380CC4-5D6E-409C-BE32-E72D297353CC}">
              <c16:uniqueId val="{00000002-735D-43E9-BA4D-1F273DFF515B}"/>
            </c:ext>
          </c:extLst>
        </c:ser>
        <c:dLbls>
          <c:showLegendKey val="0"/>
          <c:showVal val="0"/>
          <c:showCatName val="0"/>
          <c:showSerName val="0"/>
          <c:showPercent val="0"/>
          <c:showBubbleSize val="0"/>
        </c:dLbls>
        <c:gapWidth val="100"/>
        <c:overlap val="-16"/>
        <c:axId val="1505964448"/>
        <c:axId val="1505961728"/>
      </c:barChart>
      <c:catAx>
        <c:axId val="1505964448"/>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a:softEdge rad="0"/>
          </a:effectLst>
        </c:spPr>
        <c:txPr>
          <a:bodyPr rot="-60000000" spcFirstLastPara="1" vertOverflow="ellipsis" vert="horz" wrap="square" anchor="t" anchorCtr="0"/>
          <a:lstStyle/>
          <a:p>
            <a:pPr>
              <a:defRPr sz="800" b="0" i="0" u="none" strike="noStrike" kern="1200" baseline="0">
                <a:solidFill>
                  <a:schemeClr val="tx1">
                    <a:lumMod val="65000"/>
                    <a:lumOff val="35000"/>
                  </a:schemeClr>
                </a:solidFill>
                <a:latin typeface="+mn-lt"/>
                <a:ea typeface="+mn-ea"/>
                <a:cs typeface="+mn-cs"/>
              </a:defRPr>
            </a:pPr>
            <a:endParaRPr lang="en-US"/>
          </a:p>
        </c:txPr>
        <c:crossAx val="1505961728"/>
        <c:crosses val="autoZero"/>
        <c:auto val="1"/>
        <c:lblAlgn val="ctr"/>
        <c:lblOffset val="1"/>
        <c:noMultiLvlLbl val="0"/>
      </c:catAx>
      <c:valAx>
        <c:axId val="1505961728"/>
        <c:scaling>
          <c:orientation val="minMax"/>
        </c:scaling>
        <c:delete val="1"/>
        <c:axPos val="l"/>
        <c:numFmt formatCode="General" sourceLinked="1"/>
        <c:majorTickMark val="none"/>
        <c:minorTickMark val="none"/>
        <c:tickLblPos val="nextTo"/>
        <c:crossAx val="15059644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en-US" sz="1200" b="0" i="0" u="none" strike="noStrike" kern="1200" spc="0" baseline="0" noProof="0">
                <a:solidFill>
                  <a:schemeClr val="tx1">
                    <a:lumMod val="65000"/>
                    <a:lumOff val="35000"/>
                  </a:schemeClr>
                </a:solidFill>
                <a:latin typeface="+mn-lt"/>
                <a:ea typeface="+mn-ea"/>
                <a:cs typeface="+mn-cs"/>
              </a:defRPr>
            </a:pPr>
            <a:r>
              <a:rPr lang="en-US" noProof="0" dirty="0"/>
              <a:t>Category 1</a:t>
            </a:r>
          </a:p>
        </c:rich>
      </c:tx>
      <c:layout>
        <c:manualLayout>
          <c:xMode val="edge"/>
          <c:yMode val="edge"/>
          <c:x val="0.52023063556047822"/>
          <c:y val="0.16220557001581079"/>
        </c:manualLayout>
      </c:layout>
      <c:overlay val="0"/>
      <c:spPr>
        <a:noFill/>
        <a:ln>
          <a:noFill/>
        </a:ln>
        <a:effectLst/>
      </c:spPr>
      <c:txPr>
        <a:bodyPr rot="0" spcFirstLastPara="1" vertOverflow="ellipsis" vert="horz" wrap="square" anchor="ctr" anchorCtr="1"/>
        <a:lstStyle/>
        <a:p>
          <a:pPr>
            <a:defRPr lang="en-US" sz="1200" b="0" i="0" u="none" strike="noStrike" kern="1200" spc="0" baseline="0" noProof="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31746980642478695"/>
          <c:y val="0.28879350028231643"/>
          <c:w val="0.63296738930678065"/>
          <c:h val="0.48817384094594374"/>
        </c:manualLayout>
      </c:layout>
      <c:barChart>
        <c:barDir val="bar"/>
        <c:grouping val="clustered"/>
        <c:varyColors val="0"/>
        <c:ser>
          <c:idx val="0"/>
          <c:order val="0"/>
          <c:tx>
            <c:strRef>
              <c:f>Sheet1!$B$1</c:f>
              <c:strCache>
                <c:ptCount val="1"/>
                <c:pt idx="0">
                  <c:v>Catogory 1</c:v>
                </c:pt>
              </c:strCache>
            </c:strRef>
          </c:tx>
          <c:spPr>
            <a:solidFill>
              <a:schemeClr val="accent1"/>
            </a:solidFill>
            <a:ln>
              <a:noFill/>
            </a:ln>
            <a:effectLst/>
          </c:spPr>
          <c:invertIfNegative val="0"/>
          <c:dPt>
            <c:idx val="0"/>
            <c:invertIfNegative val="0"/>
            <c:bubble3D val="0"/>
            <c:spPr>
              <a:solidFill>
                <a:srgbClr val="FFF6D5"/>
              </a:solidFill>
              <a:ln>
                <a:noFill/>
              </a:ln>
              <a:effectLst/>
            </c:spPr>
            <c:extLst>
              <c:ext xmlns:c16="http://schemas.microsoft.com/office/drawing/2014/chart" uri="{C3380CC4-5D6E-409C-BE32-E72D297353CC}">
                <c16:uniqueId val="{00000005-B7E4-42DA-A333-9C9D9E9BA171}"/>
              </c:ext>
            </c:extLst>
          </c:dPt>
          <c:dPt>
            <c:idx val="1"/>
            <c:invertIfNegative val="0"/>
            <c:bubble3D val="0"/>
            <c:spPr>
              <a:solidFill>
                <a:srgbClr val="FFF0B9"/>
              </a:solidFill>
              <a:ln>
                <a:noFill/>
              </a:ln>
              <a:effectLst/>
            </c:spPr>
            <c:extLst>
              <c:ext xmlns:c16="http://schemas.microsoft.com/office/drawing/2014/chart" uri="{C3380CC4-5D6E-409C-BE32-E72D297353CC}">
                <c16:uniqueId val="{00000004-B7E4-42DA-A333-9C9D9E9BA171}"/>
              </c:ext>
            </c:extLst>
          </c:dPt>
          <c:dPt>
            <c:idx val="2"/>
            <c:invertIfNegative val="0"/>
            <c:bubble3D val="0"/>
            <c:spPr>
              <a:solidFill>
                <a:srgbClr val="FFE68B"/>
              </a:solidFill>
              <a:ln>
                <a:noFill/>
              </a:ln>
              <a:effectLst/>
            </c:spPr>
            <c:extLst>
              <c:ext xmlns:c16="http://schemas.microsoft.com/office/drawing/2014/chart" uri="{C3380CC4-5D6E-409C-BE32-E72D297353CC}">
                <c16:uniqueId val="{00000003-B7E4-42DA-A333-9C9D9E9BA171}"/>
              </c:ext>
            </c:extLst>
          </c:dPt>
          <c:dPt>
            <c:idx val="3"/>
            <c:invertIfNegative val="0"/>
            <c:bubble3D val="0"/>
            <c:spPr>
              <a:solidFill>
                <a:srgbClr val="FFDE65"/>
              </a:solidFill>
              <a:ln>
                <a:noFill/>
              </a:ln>
              <a:effectLst/>
            </c:spPr>
            <c:extLst>
              <c:ext xmlns:c16="http://schemas.microsoft.com/office/drawing/2014/chart" uri="{C3380CC4-5D6E-409C-BE32-E72D297353CC}">
                <c16:uniqueId val="{00000002-B7E4-42DA-A333-9C9D9E9BA171}"/>
              </c:ext>
            </c:extLst>
          </c:dPt>
          <c:dPt>
            <c:idx val="4"/>
            <c:invertIfNegative val="0"/>
            <c:bubble3D val="0"/>
            <c:spPr>
              <a:solidFill>
                <a:srgbClr val="FFD844"/>
              </a:solidFill>
              <a:ln>
                <a:noFill/>
              </a:ln>
              <a:effectLst/>
            </c:spPr>
            <c:extLst>
              <c:ext xmlns:c16="http://schemas.microsoft.com/office/drawing/2014/chart" uri="{C3380CC4-5D6E-409C-BE32-E72D297353CC}">
                <c16:uniqueId val="{00000001-B7E4-42DA-A333-9C9D9E9BA171}"/>
              </c:ext>
            </c:extLst>
          </c:dPt>
          <c:cat>
            <c:strRef>
              <c:f>Sheet1!$A$2:$A$6</c:f>
              <c:strCache>
                <c:ptCount val="5"/>
                <c:pt idx="0">
                  <c:v>Company 5</c:v>
                </c:pt>
                <c:pt idx="1">
                  <c:v>Company 4</c:v>
                </c:pt>
                <c:pt idx="2">
                  <c:v>Company 3</c:v>
                </c:pt>
                <c:pt idx="3">
                  <c:v>Company 2</c:v>
                </c:pt>
                <c:pt idx="4">
                  <c:v>Company 1</c:v>
                </c:pt>
              </c:strCache>
            </c:strRef>
          </c:cat>
          <c:val>
            <c:numRef>
              <c:f>Sheet1!$B$2:$B$6</c:f>
              <c:numCache>
                <c:formatCode>General</c:formatCode>
                <c:ptCount val="5"/>
                <c:pt idx="0">
                  <c:v>0.2</c:v>
                </c:pt>
                <c:pt idx="1">
                  <c:v>0.25</c:v>
                </c:pt>
                <c:pt idx="2">
                  <c:v>0.3</c:v>
                </c:pt>
                <c:pt idx="3">
                  <c:v>1.3</c:v>
                </c:pt>
                <c:pt idx="4">
                  <c:v>2.66</c:v>
                </c:pt>
              </c:numCache>
            </c:numRef>
          </c:val>
          <c:extLst>
            <c:ext xmlns:c16="http://schemas.microsoft.com/office/drawing/2014/chart" uri="{C3380CC4-5D6E-409C-BE32-E72D297353CC}">
              <c16:uniqueId val="{00000000-6D78-450B-8CA7-64121CDC0AAD}"/>
            </c:ext>
          </c:extLst>
        </c:ser>
        <c:dLbls>
          <c:showLegendKey val="0"/>
          <c:showVal val="0"/>
          <c:showCatName val="0"/>
          <c:showSerName val="0"/>
          <c:showPercent val="0"/>
          <c:showBubbleSize val="0"/>
        </c:dLbls>
        <c:gapWidth val="100"/>
        <c:axId val="786571512"/>
        <c:axId val="786579384"/>
      </c:barChart>
      <c:catAx>
        <c:axId val="78657151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786579384"/>
        <c:crosses val="autoZero"/>
        <c:auto val="1"/>
        <c:lblAlgn val="ctr"/>
        <c:lblOffset val="100"/>
        <c:noMultiLvlLbl val="0"/>
      </c:catAx>
      <c:valAx>
        <c:axId val="786579384"/>
        <c:scaling>
          <c:orientation val="minMax"/>
          <c:max val="3.5"/>
        </c:scaling>
        <c:delete val="1"/>
        <c:axPos val="b"/>
        <c:numFmt formatCode="General" sourceLinked="1"/>
        <c:majorTickMark val="out"/>
        <c:minorTickMark val="none"/>
        <c:tickLblPos val="nextTo"/>
        <c:crossAx val="7865715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en-US" sz="1200" b="0" i="0" u="none" strike="noStrike" kern="1200" spc="0" baseline="0" noProof="0">
                <a:solidFill>
                  <a:schemeClr val="tx1">
                    <a:lumMod val="65000"/>
                    <a:lumOff val="35000"/>
                  </a:schemeClr>
                </a:solidFill>
                <a:latin typeface="+mn-lt"/>
                <a:ea typeface="+mn-ea"/>
                <a:cs typeface="+mn-cs"/>
              </a:defRPr>
            </a:pPr>
            <a:r>
              <a:rPr lang="en-US" noProof="0" dirty="0"/>
              <a:t>Category 2</a:t>
            </a:r>
          </a:p>
        </c:rich>
      </c:tx>
      <c:layout>
        <c:manualLayout>
          <c:xMode val="edge"/>
          <c:yMode val="edge"/>
          <c:x val="0.48475934899238854"/>
          <c:y val="0.16220557001581079"/>
        </c:manualLayout>
      </c:layout>
      <c:overlay val="0"/>
      <c:spPr>
        <a:noFill/>
        <a:ln>
          <a:noFill/>
        </a:ln>
        <a:effectLst/>
      </c:spPr>
      <c:txPr>
        <a:bodyPr rot="0" spcFirstLastPara="1" vertOverflow="ellipsis" vert="horz" wrap="square" anchor="ctr" anchorCtr="1"/>
        <a:lstStyle/>
        <a:p>
          <a:pPr>
            <a:defRPr lang="en-US" sz="1200" b="0" i="0" u="none" strike="noStrike" kern="1200" spc="0" baseline="0" noProof="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27243506279256069"/>
          <c:y val="0.28879350028231643"/>
          <c:w val="0.67800213293900691"/>
          <c:h val="0.48817384094594374"/>
        </c:manualLayout>
      </c:layout>
      <c:barChart>
        <c:barDir val="bar"/>
        <c:grouping val="clustered"/>
        <c:varyColors val="0"/>
        <c:ser>
          <c:idx val="0"/>
          <c:order val="0"/>
          <c:tx>
            <c:strRef>
              <c:f>Sheet1!$B$1</c:f>
              <c:strCache>
                <c:ptCount val="1"/>
                <c:pt idx="0">
                  <c:v>Category 2</c:v>
                </c:pt>
              </c:strCache>
            </c:strRef>
          </c:tx>
          <c:spPr>
            <a:solidFill>
              <a:schemeClr val="accent1"/>
            </a:solidFill>
            <a:ln>
              <a:noFill/>
            </a:ln>
            <a:effectLst/>
          </c:spPr>
          <c:invertIfNegative val="0"/>
          <c:dPt>
            <c:idx val="0"/>
            <c:invertIfNegative val="0"/>
            <c:bubble3D val="0"/>
            <c:spPr>
              <a:solidFill>
                <a:srgbClr val="DDCDE9"/>
              </a:solidFill>
              <a:ln>
                <a:noFill/>
              </a:ln>
              <a:effectLst/>
            </c:spPr>
            <c:extLst>
              <c:ext xmlns:c16="http://schemas.microsoft.com/office/drawing/2014/chart" uri="{C3380CC4-5D6E-409C-BE32-E72D297353CC}">
                <c16:uniqueId val="{00000005-8743-4986-8E07-DF637711D27F}"/>
              </c:ext>
            </c:extLst>
          </c:dPt>
          <c:dPt>
            <c:idx val="1"/>
            <c:invertIfNegative val="0"/>
            <c:bubble3D val="0"/>
            <c:spPr>
              <a:solidFill>
                <a:srgbClr val="C7ADDB"/>
              </a:solidFill>
              <a:ln>
                <a:noFill/>
              </a:ln>
              <a:effectLst/>
            </c:spPr>
            <c:extLst>
              <c:ext xmlns:c16="http://schemas.microsoft.com/office/drawing/2014/chart" uri="{C3380CC4-5D6E-409C-BE32-E72D297353CC}">
                <c16:uniqueId val="{00000004-8743-4986-8E07-DF637711D27F}"/>
              </c:ext>
            </c:extLst>
          </c:dPt>
          <c:dPt>
            <c:idx val="2"/>
            <c:invertIfNegative val="0"/>
            <c:bubble3D val="0"/>
            <c:spPr>
              <a:solidFill>
                <a:srgbClr val="AE88CA"/>
              </a:solidFill>
              <a:ln>
                <a:noFill/>
              </a:ln>
              <a:effectLst/>
            </c:spPr>
            <c:extLst>
              <c:ext xmlns:c16="http://schemas.microsoft.com/office/drawing/2014/chart" uri="{C3380CC4-5D6E-409C-BE32-E72D297353CC}">
                <c16:uniqueId val="{00000003-8743-4986-8E07-DF637711D27F}"/>
              </c:ext>
            </c:extLst>
          </c:dPt>
          <c:dPt>
            <c:idx val="3"/>
            <c:invertIfNegative val="0"/>
            <c:bubble3D val="0"/>
            <c:spPr>
              <a:solidFill>
                <a:srgbClr val="8953B2"/>
              </a:solidFill>
              <a:ln>
                <a:noFill/>
              </a:ln>
              <a:effectLst/>
            </c:spPr>
            <c:extLst>
              <c:ext xmlns:c16="http://schemas.microsoft.com/office/drawing/2014/chart" uri="{C3380CC4-5D6E-409C-BE32-E72D297353CC}">
                <c16:uniqueId val="{00000002-8743-4986-8E07-DF637711D27F}"/>
              </c:ext>
            </c:extLst>
          </c:dPt>
          <c:dPt>
            <c:idx val="4"/>
            <c:invertIfNegative val="0"/>
            <c:bubble3D val="0"/>
            <c:spPr>
              <a:solidFill>
                <a:srgbClr val="754599"/>
              </a:solidFill>
              <a:ln>
                <a:noFill/>
              </a:ln>
              <a:effectLst/>
            </c:spPr>
            <c:extLst>
              <c:ext xmlns:c16="http://schemas.microsoft.com/office/drawing/2014/chart" uri="{C3380CC4-5D6E-409C-BE32-E72D297353CC}">
                <c16:uniqueId val="{00000001-8743-4986-8E07-DF637711D27F}"/>
              </c:ext>
            </c:extLst>
          </c:dPt>
          <c:cat>
            <c:strRef>
              <c:f>Sheet1!$A$2:$A$6</c:f>
              <c:strCache>
                <c:ptCount val="5"/>
                <c:pt idx="0">
                  <c:v>Company 5</c:v>
                </c:pt>
                <c:pt idx="1">
                  <c:v>Company 4</c:v>
                </c:pt>
                <c:pt idx="2">
                  <c:v>Company 3</c:v>
                </c:pt>
                <c:pt idx="3">
                  <c:v>Company 2</c:v>
                </c:pt>
                <c:pt idx="4">
                  <c:v>Company 1</c:v>
                </c:pt>
              </c:strCache>
            </c:strRef>
          </c:cat>
          <c:val>
            <c:numRef>
              <c:f>Sheet1!$B$2:$B$6</c:f>
              <c:numCache>
                <c:formatCode>General</c:formatCode>
                <c:ptCount val="5"/>
                <c:pt idx="0">
                  <c:v>0.75</c:v>
                </c:pt>
                <c:pt idx="1">
                  <c:v>1.45</c:v>
                </c:pt>
                <c:pt idx="2">
                  <c:v>1.5</c:v>
                </c:pt>
                <c:pt idx="3">
                  <c:v>2.25</c:v>
                </c:pt>
                <c:pt idx="4">
                  <c:v>3.2</c:v>
                </c:pt>
              </c:numCache>
            </c:numRef>
          </c:val>
          <c:extLst>
            <c:ext xmlns:c16="http://schemas.microsoft.com/office/drawing/2014/chart" uri="{C3380CC4-5D6E-409C-BE32-E72D297353CC}">
              <c16:uniqueId val="{00000000-0A8A-4C60-A6D4-ABC590E1E778}"/>
            </c:ext>
          </c:extLst>
        </c:ser>
        <c:dLbls>
          <c:showLegendKey val="0"/>
          <c:showVal val="0"/>
          <c:showCatName val="0"/>
          <c:showSerName val="0"/>
          <c:showPercent val="0"/>
          <c:showBubbleSize val="0"/>
        </c:dLbls>
        <c:gapWidth val="100"/>
        <c:axId val="786571512"/>
        <c:axId val="786579384"/>
      </c:barChart>
      <c:catAx>
        <c:axId val="78657151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786579384"/>
        <c:crosses val="autoZero"/>
        <c:auto val="1"/>
        <c:lblAlgn val="ctr"/>
        <c:lblOffset val="100"/>
        <c:noMultiLvlLbl val="0"/>
      </c:catAx>
      <c:valAx>
        <c:axId val="786579384"/>
        <c:scaling>
          <c:orientation val="minMax"/>
          <c:max val="3.5"/>
        </c:scaling>
        <c:delete val="1"/>
        <c:axPos val="b"/>
        <c:numFmt formatCode="General" sourceLinked="1"/>
        <c:majorTickMark val="out"/>
        <c:minorTickMark val="none"/>
        <c:tickLblPos val="nextTo"/>
        <c:crossAx val="7865715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en-US" sz="1200" b="0" i="0" u="none" strike="noStrike" kern="1200" spc="0" baseline="0" noProof="0">
                <a:solidFill>
                  <a:schemeClr val="tx1">
                    <a:lumMod val="65000"/>
                    <a:lumOff val="35000"/>
                  </a:schemeClr>
                </a:solidFill>
                <a:latin typeface="+mn-lt"/>
                <a:ea typeface="+mn-ea"/>
                <a:cs typeface="+mn-cs"/>
              </a:defRPr>
            </a:pPr>
            <a:r>
              <a:rPr lang="en-US" noProof="0" dirty="0"/>
              <a:t>Category 3</a:t>
            </a:r>
          </a:p>
        </c:rich>
      </c:tx>
      <c:layout>
        <c:manualLayout>
          <c:xMode val="edge"/>
          <c:yMode val="edge"/>
          <c:x val="0.49015991613736254"/>
          <c:y val="0.16220557001581079"/>
        </c:manualLayout>
      </c:layout>
      <c:overlay val="0"/>
      <c:spPr>
        <a:noFill/>
        <a:ln>
          <a:noFill/>
        </a:ln>
        <a:effectLst/>
      </c:spPr>
      <c:txPr>
        <a:bodyPr rot="0" spcFirstLastPara="1" vertOverflow="ellipsis" vert="horz" wrap="square" anchor="ctr" anchorCtr="1"/>
        <a:lstStyle/>
        <a:p>
          <a:pPr>
            <a:defRPr lang="en-US" sz="1200" b="0" i="0" u="none" strike="noStrike" kern="1200" spc="0" baseline="0" noProof="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25164103615707684"/>
          <c:y val="0.28879350028231643"/>
          <c:w val="0.69879615957449071"/>
          <c:h val="0.48141527552861829"/>
        </c:manualLayout>
      </c:layout>
      <c:barChart>
        <c:barDir val="bar"/>
        <c:grouping val="clustered"/>
        <c:varyColors val="0"/>
        <c:ser>
          <c:idx val="0"/>
          <c:order val="0"/>
          <c:tx>
            <c:strRef>
              <c:f>Sheet1!$B$1</c:f>
              <c:strCache>
                <c:ptCount val="1"/>
                <c:pt idx="0">
                  <c:v>Category 3</c:v>
                </c:pt>
              </c:strCache>
            </c:strRef>
          </c:tx>
          <c:spPr>
            <a:solidFill>
              <a:schemeClr val="accent1"/>
            </a:solidFill>
            <a:ln>
              <a:noFill/>
            </a:ln>
            <a:effectLst/>
          </c:spPr>
          <c:invertIfNegative val="0"/>
          <c:dPt>
            <c:idx val="0"/>
            <c:invertIfNegative val="0"/>
            <c:bubble3D val="0"/>
            <c:spPr>
              <a:solidFill>
                <a:srgbClr val="DDCDE9"/>
              </a:solidFill>
              <a:ln>
                <a:noFill/>
              </a:ln>
              <a:effectLst/>
            </c:spPr>
            <c:extLst>
              <c:ext xmlns:c16="http://schemas.microsoft.com/office/drawing/2014/chart" uri="{C3380CC4-5D6E-409C-BE32-E72D297353CC}">
                <c16:uniqueId val="{00000008-BD65-45FA-BB34-77402893A254}"/>
              </c:ext>
            </c:extLst>
          </c:dPt>
          <c:dPt>
            <c:idx val="1"/>
            <c:invertIfNegative val="0"/>
            <c:bubble3D val="0"/>
            <c:spPr>
              <a:solidFill>
                <a:srgbClr val="C7ADDB"/>
              </a:solidFill>
              <a:ln>
                <a:noFill/>
              </a:ln>
              <a:effectLst/>
            </c:spPr>
            <c:extLst>
              <c:ext xmlns:c16="http://schemas.microsoft.com/office/drawing/2014/chart" uri="{C3380CC4-5D6E-409C-BE32-E72D297353CC}">
                <c16:uniqueId val="{00000007-BD65-45FA-BB34-77402893A254}"/>
              </c:ext>
            </c:extLst>
          </c:dPt>
          <c:dPt>
            <c:idx val="2"/>
            <c:invertIfNegative val="0"/>
            <c:bubble3D val="0"/>
            <c:spPr>
              <a:solidFill>
                <a:srgbClr val="AE88CA"/>
              </a:solidFill>
              <a:ln>
                <a:noFill/>
              </a:ln>
              <a:effectLst/>
            </c:spPr>
            <c:extLst>
              <c:ext xmlns:c16="http://schemas.microsoft.com/office/drawing/2014/chart" uri="{C3380CC4-5D6E-409C-BE32-E72D297353CC}">
                <c16:uniqueId val="{00000006-BD65-45FA-BB34-77402893A254}"/>
              </c:ext>
            </c:extLst>
          </c:dPt>
          <c:dPt>
            <c:idx val="3"/>
            <c:invertIfNegative val="0"/>
            <c:bubble3D val="0"/>
            <c:spPr>
              <a:solidFill>
                <a:srgbClr val="8953B2"/>
              </a:solidFill>
              <a:ln>
                <a:noFill/>
              </a:ln>
              <a:effectLst/>
            </c:spPr>
            <c:extLst>
              <c:ext xmlns:c16="http://schemas.microsoft.com/office/drawing/2014/chart" uri="{C3380CC4-5D6E-409C-BE32-E72D297353CC}">
                <c16:uniqueId val="{00000005-BD65-45FA-BB34-77402893A254}"/>
              </c:ext>
            </c:extLst>
          </c:dPt>
          <c:dPt>
            <c:idx val="4"/>
            <c:invertIfNegative val="0"/>
            <c:bubble3D val="0"/>
            <c:spPr>
              <a:solidFill>
                <a:srgbClr val="754599"/>
              </a:solidFill>
              <a:ln>
                <a:noFill/>
              </a:ln>
              <a:effectLst/>
            </c:spPr>
            <c:extLst>
              <c:ext xmlns:c16="http://schemas.microsoft.com/office/drawing/2014/chart" uri="{C3380CC4-5D6E-409C-BE32-E72D297353CC}">
                <c16:uniqueId val="{00000004-BD65-45FA-BB34-77402893A254}"/>
              </c:ext>
            </c:extLst>
          </c:dPt>
          <c:cat>
            <c:strRef>
              <c:f>Sheet1!$A$2:$A$6</c:f>
              <c:strCache>
                <c:ptCount val="5"/>
                <c:pt idx="0">
                  <c:v>Company 5</c:v>
                </c:pt>
                <c:pt idx="1">
                  <c:v>Company 4</c:v>
                </c:pt>
                <c:pt idx="2">
                  <c:v>Company 3</c:v>
                </c:pt>
                <c:pt idx="3">
                  <c:v>Company 2</c:v>
                </c:pt>
                <c:pt idx="4">
                  <c:v>Company 1</c:v>
                </c:pt>
              </c:strCache>
            </c:strRef>
          </c:cat>
          <c:val>
            <c:numRef>
              <c:f>Sheet1!$B$2:$B$6</c:f>
              <c:numCache>
                <c:formatCode>General</c:formatCode>
                <c:ptCount val="5"/>
                <c:pt idx="0">
                  <c:v>0.85</c:v>
                </c:pt>
                <c:pt idx="1">
                  <c:v>1.25</c:v>
                </c:pt>
                <c:pt idx="2">
                  <c:v>2.5499999999999998</c:v>
                </c:pt>
                <c:pt idx="3">
                  <c:v>3.15</c:v>
                </c:pt>
                <c:pt idx="4">
                  <c:v>3.3</c:v>
                </c:pt>
              </c:numCache>
            </c:numRef>
          </c:val>
          <c:extLst>
            <c:ext xmlns:c16="http://schemas.microsoft.com/office/drawing/2014/chart" uri="{C3380CC4-5D6E-409C-BE32-E72D297353CC}">
              <c16:uniqueId val="{00000000-BD65-45FA-BB34-77402893A254}"/>
            </c:ext>
          </c:extLst>
        </c:ser>
        <c:dLbls>
          <c:showLegendKey val="0"/>
          <c:showVal val="0"/>
          <c:showCatName val="0"/>
          <c:showSerName val="0"/>
          <c:showPercent val="0"/>
          <c:showBubbleSize val="0"/>
        </c:dLbls>
        <c:gapWidth val="100"/>
        <c:axId val="786571512"/>
        <c:axId val="786579384"/>
      </c:barChart>
      <c:catAx>
        <c:axId val="78657151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786579384"/>
        <c:crosses val="autoZero"/>
        <c:auto val="1"/>
        <c:lblAlgn val="ctr"/>
        <c:lblOffset val="100"/>
        <c:noMultiLvlLbl val="0"/>
      </c:catAx>
      <c:valAx>
        <c:axId val="786579384"/>
        <c:scaling>
          <c:orientation val="minMax"/>
          <c:max val="3.5"/>
        </c:scaling>
        <c:delete val="1"/>
        <c:axPos val="b"/>
        <c:numFmt formatCode="General" sourceLinked="1"/>
        <c:majorTickMark val="out"/>
        <c:minorTickMark val="none"/>
        <c:tickLblPos val="nextTo"/>
        <c:crossAx val="7865715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2"/>
          <c:order val="1"/>
          <c:tx>
            <c:strRef>
              <c:f>Sheet1!$B$1</c:f>
              <c:strCache>
                <c:ptCount val="1"/>
                <c:pt idx="0">
                  <c:v>Market value [...]</c:v>
                </c:pt>
              </c:strCache>
            </c:strRef>
          </c:tx>
          <c:spPr>
            <a:solidFill>
              <a:srgbClr val="46B9A0"/>
            </a:solidFill>
            <a:ln>
              <a:solidFill>
                <a:srgbClr val="46B9A0"/>
              </a:solidFill>
            </a:ln>
            <a:effectLst/>
          </c:spPr>
          <c:invertIfNegative val="0"/>
          <c:dLbls>
            <c:numFmt formatCode="\x\,\x\x" sourceLinked="0"/>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2015</c:v>
                </c:pt>
                <c:pt idx="1">
                  <c:v>2016</c:v>
                </c:pt>
                <c:pt idx="2">
                  <c:v>2017</c:v>
                </c:pt>
                <c:pt idx="3">
                  <c:v>2018</c:v>
                </c:pt>
                <c:pt idx="4">
                  <c:v>2019P</c:v>
                </c:pt>
                <c:pt idx="5">
                  <c:v>2020P</c:v>
                </c:pt>
                <c:pt idx="6">
                  <c:v>2021P</c:v>
                </c:pt>
                <c:pt idx="7">
                  <c:v>2022P</c:v>
                </c:pt>
                <c:pt idx="8">
                  <c:v>2023P</c:v>
                </c:pt>
                <c:pt idx="9">
                  <c:v>2024P</c:v>
                </c:pt>
              </c:strCache>
            </c:strRef>
          </c:cat>
          <c:val>
            <c:numRef>
              <c:f>Sheet1!$B$2:$B$11</c:f>
              <c:numCache>
                <c:formatCode>General</c:formatCode>
                <c:ptCount val="10"/>
                <c:pt idx="0">
                  <c:v>6.7919999999999998</c:v>
                </c:pt>
                <c:pt idx="1">
                  <c:v>7.1390000000000002</c:v>
                </c:pt>
                <c:pt idx="2">
                  <c:v>7.484</c:v>
                </c:pt>
                <c:pt idx="3">
                  <c:v>7.9320000000000004</c:v>
                </c:pt>
                <c:pt idx="4">
                  <c:v>8.26</c:v>
                </c:pt>
                <c:pt idx="5">
                  <c:v>8.8740000000000006</c:v>
                </c:pt>
                <c:pt idx="6">
                  <c:v>9.3450000000000006</c:v>
                </c:pt>
                <c:pt idx="7">
                  <c:v>9.8350000000000009</c:v>
                </c:pt>
                <c:pt idx="8">
                  <c:v>10.348000000000001</c:v>
                </c:pt>
                <c:pt idx="9">
                  <c:v>10.875999999999999</c:v>
                </c:pt>
              </c:numCache>
            </c:numRef>
          </c:val>
          <c:extLst>
            <c:ext xmlns:c16="http://schemas.microsoft.com/office/drawing/2014/chart" uri="{C3380CC4-5D6E-409C-BE32-E72D297353CC}">
              <c16:uniqueId val="{00000000-E843-4359-A0A7-92BF877CE232}"/>
            </c:ext>
          </c:extLst>
        </c:ser>
        <c:dLbls>
          <c:showLegendKey val="0"/>
          <c:showVal val="0"/>
          <c:showCatName val="0"/>
          <c:showSerName val="0"/>
          <c:showPercent val="0"/>
          <c:showBubbleSize val="0"/>
        </c:dLbls>
        <c:gapWidth val="400"/>
        <c:overlap val="-54"/>
        <c:axId val="1861482992"/>
        <c:axId val="1861478640"/>
      </c:barChart>
      <c:lineChart>
        <c:grouping val="standard"/>
        <c:varyColors val="0"/>
        <c:ser>
          <c:idx val="1"/>
          <c:order val="0"/>
          <c:tx>
            <c:strRef>
              <c:f>Sheet1!#REF!</c:f>
              <c:strCache>
                <c:ptCount val="1"/>
                <c:pt idx="0">
                  <c:v>#REF!</c:v>
                </c:pt>
              </c:strCache>
            </c:strRef>
          </c:tx>
          <c:spPr>
            <a:ln w="28575" cap="rnd">
              <a:solidFill>
                <a:schemeClr val="accent2"/>
              </a:solidFill>
              <a:round/>
            </a:ln>
            <a:effectLst/>
          </c:spPr>
          <c:marker>
            <c:symbol val="none"/>
          </c:marker>
          <c:cat>
            <c:strRef>
              <c:f>Sheet1!$A$2:$A$11</c:f>
              <c:strCache>
                <c:ptCount val="10"/>
                <c:pt idx="0">
                  <c:v>2015</c:v>
                </c:pt>
                <c:pt idx="1">
                  <c:v>2016</c:v>
                </c:pt>
                <c:pt idx="2">
                  <c:v>2017</c:v>
                </c:pt>
                <c:pt idx="3">
                  <c:v>2018</c:v>
                </c:pt>
                <c:pt idx="4">
                  <c:v>2019P</c:v>
                </c:pt>
                <c:pt idx="5">
                  <c:v>2020P</c:v>
                </c:pt>
                <c:pt idx="6">
                  <c:v>2021P</c:v>
                </c:pt>
                <c:pt idx="7">
                  <c:v>2022P</c:v>
                </c:pt>
                <c:pt idx="8">
                  <c:v>2023P</c:v>
                </c:pt>
                <c:pt idx="9">
                  <c:v>2024P</c:v>
                </c:pt>
              </c:strCache>
            </c:strRef>
          </c:cat>
          <c:val>
            <c:numRef>
              <c:f>Sheet1!#REF!</c:f>
              <c:numCache>
                <c:formatCode>General</c:formatCode>
                <c:ptCount val="1"/>
                <c:pt idx="0">
                  <c:v>1</c:v>
                </c:pt>
              </c:numCache>
            </c:numRef>
          </c:val>
          <c:smooth val="1"/>
          <c:extLst>
            <c:ext xmlns:c16="http://schemas.microsoft.com/office/drawing/2014/chart" uri="{C3380CC4-5D6E-409C-BE32-E72D297353CC}">
              <c16:uniqueId val="{00000001-E843-4359-A0A7-92BF877CE232}"/>
            </c:ext>
          </c:extLst>
        </c:ser>
        <c:ser>
          <c:idx val="3"/>
          <c:order val="2"/>
          <c:tx>
            <c:strRef>
              <c:f>Sheet1!$C$1</c:f>
              <c:strCache>
                <c:ptCount val="1"/>
                <c:pt idx="0">
                  <c:v>Dynamics</c:v>
                </c:pt>
              </c:strCache>
            </c:strRef>
          </c:tx>
          <c:spPr>
            <a:ln w="19050" cap="rnd">
              <a:solidFill>
                <a:srgbClr val="005A9A"/>
              </a:solidFill>
              <a:round/>
            </a:ln>
            <a:effectLst/>
          </c:spPr>
          <c:marker>
            <c:symbol val="none"/>
          </c:marker>
          <c:dLbls>
            <c:dLbl>
              <c:idx val="0"/>
              <c:layout>
                <c:manualLayout>
                  <c:x val="-2.9388867751445003E-2"/>
                  <c:y val="5.497036986450260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843-4359-A0A7-92BF877CE232}"/>
                </c:ext>
              </c:extLst>
            </c:dLbl>
            <c:dLbl>
              <c:idx val="1"/>
              <c:layout>
                <c:manualLayout>
                  <c:x val="-3.4287012376685834E-2"/>
                  <c:y val="-6.10781887383362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843-4359-A0A7-92BF877CE232}"/>
                </c:ext>
              </c:extLst>
            </c:dLbl>
            <c:dLbl>
              <c:idx val="2"/>
              <c:layout>
                <c:manualLayout>
                  <c:x val="-3.1837940064065415E-2"/>
                  <c:y val="4.275473211683536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843-4359-A0A7-92BF877CE232}"/>
                </c:ext>
              </c:extLst>
            </c:dLbl>
            <c:dLbl>
              <c:idx val="3"/>
              <c:layout>
                <c:manualLayout>
                  <c:x val="-3.6736084689306253E-2"/>
                  <c:y val="5.49703698645025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843-4359-A0A7-92BF877CE232}"/>
                </c:ext>
              </c:extLst>
            </c:dLbl>
            <c:dLbl>
              <c:idx val="4"/>
              <c:layout>
                <c:manualLayout>
                  <c:x val="-4.6532373939787916E-2"/>
                  <c:y val="-6.10781887383362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E843-4359-A0A7-92BF877CE232}"/>
                </c:ext>
              </c:extLst>
            </c:dLbl>
            <c:dLbl>
              <c:idx val="5"/>
              <c:layout>
                <c:manualLayout>
                  <c:x val="-3.4287012376685834E-2"/>
                  <c:y val="-3.66469132430017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843-4359-A0A7-92BF877CE232}"/>
                </c:ext>
              </c:extLst>
            </c:dLbl>
            <c:dLbl>
              <c:idx val="6"/>
              <c:layout>
                <c:manualLayout>
                  <c:x val="-3.4287012376685924E-2"/>
                  <c:y val="-4.8862550990669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E843-4359-A0A7-92BF877CE232}"/>
                </c:ext>
              </c:extLst>
            </c:dLbl>
            <c:dLbl>
              <c:idx val="7"/>
              <c:layout>
                <c:manualLayout>
                  <c:x val="-3.6736084689306343E-2"/>
                  <c:y val="-4.886255099066898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E843-4359-A0A7-92BF877CE232}"/>
                </c:ext>
              </c:extLst>
            </c:dLbl>
            <c:dLbl>
              <c:idx val="8"/>
              <c:layout>
                <c:manualLayout>
                  <c:x val="-5.1430518565028845E-2"/>
                  <c:y val="-6.10781887383362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E843-4359-A0A7-92BF877CE232}"/>
                </c:ext>
              </c:extLst>
            </c:dLbl>
            <c:dLbl>
              <c:idx val="9"/>
              <c:layout>
                <c:manualLayout>
                  <c:x val="-3.9185157001926846E-2"/>
                  <c:y val="-6.10781887383362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E843-4359-A0A7-92BF877CE232}"/>
                </c:ext>
              </c:extLst>
            </c:dLbl>
            <c:numFmt formatCode="\x\,\x\x\%" sourceLinked="0"/>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2015</c:v>
                </c:pt>
                <c:pt idx="1">
                  <c:v>2016</c:v>
                </c:pt>
                <c:pt idx="2">
                  <c:v>2017</c:v>
                </c:pt>
                <c:pt idx="3">
                  <c:v>2018</c:v>
                </c:pt>
                <c:pt idx="4">
                  <c:v>2019P</c:v>
                </c:pt>
                <c:pt idx="5">
                  <c:v>2020P</c:v>
                </c:pt>
                <c:pt idx="6">
                  <c:v>2021P</c:v>
                </c:pt>
                <c:pt idx="7">
                  <c:v>2022P</c:v>
                </c:pt>
                <c:pt idx="8">
                  <c:v>2023P</c:v>
                </c:pt>
                <c:pt idx="9">
                  <c:v>2024P</c:v>
                </c:pt>
              </c:strCache>
            </c:strRef>
          </c:cat>
          <c:val>
            <c:numRef>
              <c:f>Sheet1!$C$2:$C$11</c:f>
              <c:numCache>
                <c:formatCode>General</c:formatCode>
                <c:ptCount val="10"/>
                <c:pt idx="1">
                  <c:v>5.1089517078916513E-2</c:v>
                </c:pt>
                <c:pt idx="2">
                  <c:v>4.8326096091889648E-2</c:v>
                </c:pt>
                <c:pt idx="3">
                  <c:v>5.9861036878674501E-2</c:v>
                </c:pt>
                <c:pt idx="4">
                  <c:v>4.135148764498231E-2</c:v>
                </c:pt>
                <c:pt idx="5">
                  <c:v>7.4334140435835527E-2</c:v>
                </c:pt>
                <c:pt idx="6">
                  <c:v>5.3076402974983061E-2</c:v>
                </c:pt>
                <c:pt idx="7">
                  <c:v>5.2434456928839079E-2</c:v>
                </c:pt>
                <c:pt idx="8">
                  <c:v>5.216065073716325E-2</c:v>
                </c:pt>
                <c:pt idx="9">
                  <c:v>5.1024352531890083E-2</c:v>
                </c:pt>
              </c:numCache>
            </c:numRef>
          </c:val>
          <c:smooth val="1"/>
          <c:extLst>
            <c:ext xmlns:c16="http://schemas.microsoft.com/office/drawing/2014/chart" uri="{C3380CC4-5D6E-409C-BE32-E72D297353CC}">
              <c16:uniqueId val="{0000000C-E843-4359-A0A7-92BF877CE232}"/>
            </c:ext>
          </c:extLst>
        </c:ser>
        <c:dLbls>
          <c:showLegendKey val="0"/>
          <c:showVal val="0"/>
          <c:showCatName val="0"/>
          <c:showSerName val="0"/>
          <c:showPercent val="0"/>
          <c:showBubbleSize val="0"/>
        </c:dLbls>
        <c:marker val="1"/>
        <c:smooth val="0"/>
        <c:axId val="1861479184"/>
        <c:axId val="1861481904"/>
      </c:lineChart>
      <c:catAx>
        <c:axId val="18614829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861478640"/>
        <c:crosses val="autoZero"/>
        <c:auto val="1"/>
        <c:lblAlgn val="ctr"/>
        <c:lblOffset val="100"/>
        <c:noMultiLvlLbl val="0"/>
      </c:catAx>
      <c:valAx>
        <c:axId val="1861478640"/>
        <c:scaling>
          <c:orientation val="minMax"/>
          <c:max val="15"/>
          <c:min val="4"/>
        </c:scaling>
        <c:delete val="0"/>
        <c:axPos val="l"/>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 b="0" i="0" u="none" strike="noStrike" kern="1200" baseline="0">
                <a:solidFill>
                  <a:schemeClr val="bg1"/>
                </a:solidFill>
                <a:latin typeface="+mn-lt"/>
                <a:ea typeface="+mn-ea"/>
                <a:cs typeface="+mn-cs"/>
              </a:defRPr>
            </a:pPr>
            <a:endParaRPr lang="en-US"/>
          </a:p>
        </c:txPr>
        <c:crossAx val="1861482992"/>
        <c:crosses val="autoZero"/>
        <c:crossBetween val="between"/>
        <c:majorUnit val="2"/>
      </c:valAx>
      <c:valAx>
        <c:axId val="1861481904"/>
        <c:scaling>
          <c:orientation val="minMax"/>
          <c:max val="0.1"/>
          <c:min val="-0.1"/>
        </c:scaling>
        <c:delete val="0"/>
        <c:axPos val="r"/>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 b="0" i="0" u="none" strike="noStrike" kern="1200" baseline="0">
                <a:solidFill>
                  <a:schemeClr val="bg1"/>
                </a:solidFill>
                <a:latin typeface="+mn-lt"/>
                <a:ea typeface="+mn-ea"/>
                <a:cs typeface="+mn-cs"/>
              </a:defRPr>
            </a:pPr>
            <a:endParaRPr lang="en-US"/>
          </a:p>
        </c:txPr>
        <c:crossAx val="1861479184"/>
        <c:crosses val="max"/>
        <c:crossBetween val="between"/>
        <c:majorUnit val="5.000000000000001E-2"/>
        <c:minorUnit val="8.0000000000000019E-3"/>
      </c:valAx>
      <c:catAx>
        <c:axId val="1861479184"/>
        <c:scaling>
          <c:orientation val="minMax"/>
        </c:scaling>
        <c:delete val="1"/>
        <c:axPos val="b"/>
        <c:numFmt formatCode="General" sourceLinked="1"/>
        <c:majorTickMark val="out"/>
        <c:minorTickMark val="none"/>
        <c:tickLblPos val="nextTo"/>
        <c:crossAx val="1861481904"/>
        <c:crosses val="autoZero"/>
        <c:auto val="1"/>
        <c:lblAlgn val="ctr"/>
        <c:lblOffset val="100"/>
        <c:noMultiLvlLbl val="0"/>
      </c:catAx>
      <c:spPr>
        <a:noFill/>
        <a:ln>
          <a:noFill/>
        </a:ln>
        <a:effectLst/>
      </c:spPr>
    </c:plotArea>
    <c:legend>
      <c:legendPos val="b"/>
      <c:legendEntry>
        <c:idx val="1"/>
        <c:delete val="1"/>
      </c:legendEntry>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800"/>
      </a:pPr>
      <a:endParaRPr lang="en-US"/>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Market value [...]</c:v>
                </c:pt>
              </c:strCache>
            </c:strRef>
          </c:tx>
          <c:spPr>
            <a:solidFill>
              <a:srgbClr val="46B9A0"/>
            </a:solidFill>
            <a:ln>
              <a:solidFill>
                <a:srgbClr val="46B9A0"/>
              </a:solidFill>
            </a:ln>
            <a:effectLst/>
          </c:spPr>
          <c:invertIfNegative val="0"/>
          <c:dLbls>
            <c:numFmt formatCode="\x\,\x\x" sourceLinked="0"/>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2015</c:v>
                </c:pt>
                <c:pt idx="1">
                  <c:v>2016</c:v>
                </c:pt>
                <c:pt idx="2">
                  <c:v>2017</c:v>
                </c:pt>
                <c:pt idx="3">
                  <c:v>2018</c:v>
                </c:pt>
                <c:pt idx="4">
                  <c:v>2019P</c:v>
                </c:pt>
                <c:pt idx="5">
                  <c:v>2020P</c:v>
                </c:pt>
                <c:pt idx="6">
                  <c:v>2021P</c:v>
                </c:pt>
                <c:pt idx="7">
                  <c:v>2022P</c:v>
                </c:pt>
                <c:pt idx="8">
                  <c:v>2023P</c:v>
                </c:pt>
                <c:pt idx="9">
                  <c:v>2024P</c:v>
                </c:pt>
              </c:strCache>
            </c:strRef>
          </c:cat>
          <c:val>
            <c:numRef>
              <c:f>Sheet1!$B$2:$B$11</c:f>
              <c:numCache>
                <c:formatCode>General</c:formatCode>
                <c:ptCount val="10"/>
                <c:pt idx="0">
                  <c:v>2.7029999999999998</c:v>
                </c:pt>
                <c:pt idx="1">
                  <c:v>2.835</c:v>
                </c:pt>
                <c:pt idx="2">
                  <c:v>2.97</c:v>
                </c:pt>
                <c:pt idx="3">
                  <c:v>3.141</c:v>
                </c:pt>
                <c:pt idx="4">
                  <c:v>3.2389999999999999</c:v>
                </c:pt>
                <c:pt idx="5">
                  <c:v>3.5609999999999999</c:v>
                </c:pt>
                <c:pt idx="6">
                  <c:v>3.7719999999999998</c:v>
                </c:pt>
                <c:pt idx="7">
                  <c:v>3.9969999999999999</c:v>
                </c:pt>
                <c:pt idx="8">
                  <c:v>4.24</c:v>
                </c:pt>
                <c:pt idx="9">
                  <c:v>4.5</c:v>
                </c:pt>
              </c:numCache>
            </c:numRef>
          </c:val>
          <c:extLst>
            <c:ext xmlns:c16="http://schemas.microsoft.com/office/drawing/2014/chart" uri="{C3380CC4-5D6E-409C-BE32-E72D297353CC}">
              <c16:uniqueId val="{00000000-E637-4A7B-A654-341B8452A8D1}"/>
            </c:ext>
          </c:extLst>
        </c:ser>
        <c:dLbls>
          <c:showLegendKey val="0"/>
          <c:showVal val="0"/>
          <c:showCatName val="0"/>
          <c:showSerName val="0"/>
          <c:showPercent val="0"/>
          <c:showBubbleSize val="0"/>
        </c:dLbls>
        <c:gapWidth val="400"/>
        <c:overlap val="-54"/>
        <c:axId val="1861485168"/>
        <c:axId val="1861480272"/>
      </c:barChart>
      <c:lineChart>
        <c:grouping val="standard"/>
        <c:varyColors val="0"/>
        <c:ser>
          <c:idx val="1"/>
          <c:order val="1"/>
          <c:tx>
            <c:strRef>
              <c:f>Sheet1!$C$1</c:f>
              <c:strCache>
                <c:ptCount val="1"/>
                <c:pt idx="0">
                  <c:v>Dynamics</c:v>
                </c:pt>
              </c:strCache>
            </c:strRef>
          </c:tx>
          <c:spPr>
            <a:ln w="19050" cap="rnd">
              <a:solidFill>
                <a:srgbClr val="005A9A"/>
              </a:solidFill>
              <a:round/>
            </a:ln>
            <a:effectLst/>
          </c:spPr>
          <c:marker>
            <c:symbol val="none"/>
          </c:marker>
          <c:dLbls>
            <c:dLbl>
              <c:idx val="0"/>
              <c:layout>
                <c:manualLayout>
                  <c:x val="-9.7962892504816663E-3"/>
                  <c:y val="3.053909436916811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637-4A7B-A654-341B8452A8D1}"/>
                </c:ext>
              </c:extLst>
            </c:dLbl>
            <c:dLbl>
              <c:idx val="1"/>
              <c:layout>
                <c:manualLayout>
                  <c:x val="-4.8981446252408335E-2"/>
                  <c:y val="4.886255099066895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637-4A7B-A654-341B8452A8D1}"/>
                </c:ext>
              </c:extLst>
            </c:dLbl>
            <c:dLbl>
              <c:idx val="2"/>
              <c:layout>
                <c:manualLayout>
                  <c:x val="-4.6532373939787916E-2"/>
                  <c:y val="4.886255099066898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637-4A7B-A654-341B8452A8D1}"/>
                </c:ext>
              </c:extLst>
            </c:dLbl>
            <c:dLbl>
              <c:idx val="3"/>
              <c:layout>
                <c:manualLayout>
                  <c:x val="-4.8981446252408335E-2"/>
                  <c:y val="-4.886255099066898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637-4A7B-A654-341B8452A8D1}"/>
                </c:ext>
              </c:extLst>
            </c:dLbl>
            <c:dLbl>
              <c:idx val="4"/>
              <c:layout>
                <c:manualLayout>
                  <c:x val="-4.8981446252408335E-2"/>
                  <c:y val="-6.107818873833624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637-4A7B-A654-341B8452A8D1}"/>
                </c:ext>
              </c:extLst>
            </c:dLbl>
            <c:dLbl>
              <c:idx val="5"/>
              <c:layout>
                <c:manualLayout>
                  <c:x val="-3.6736084689306343E-2"/>
                  <c:y val="6.210401375076828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E637-4A7B-A654-341B8452A8D1}"/>
                </c:ext>
              </c:extLst>
            </c:dLbl>
            <c:dLbl>
              <c:idx val="6"/>
              <c:layout>
                <c:manualLayout>
                  <c:x val="-3.9185157001926665E-2"/>
                  <c:y val="-4.886255099066898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637-4A7B-A654-341B8452A8D1}"/>
                </c:ext>
              </c:extLst>
            </c:dLbl>
            <c:dLbl>
              <c:idx val="7"/>
              <c:layout>
                <c:manualLayout>
                  <c:x val="-4.6532373939787826E-2"/>
                  <c:y val="-4.886255099066898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E637-4A7B-A654-341B8452A8D1}"/>
                </c:ext>
              </c:extLst>
            </c:dLbl>
            <c:dLbl>
              <c:idx val="8"/>
              <c:layout>
                <c:manualLayout>
                  <c:x val="-4.8981446252408425E-2"/>
                  <c:y val="-4.275473211683536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E637-4A7B-A654-341B8452A8D1}"/>
                </c:ext>
              </c:extLst>
            </c:dLbl>
            <c:dLbl>
              <c:idx val="9"/>
              <c:layout>
                <c:manualLayout>
                  <c:x val="-4.1634229314547085E-2"/>
                  <c:y val="-9.161728310750434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E637-4A7B-A654-341B8452A8D1}"/>
                </c:ext>
              </c:extLst>
            </c:dLbl>
            <c:numFmt formatCode="\x\,\x\x\%" sourceLinked="0"/>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2015</c:v>
                </c:pt>
                <c:pt idx="1">
                  <c:v>2016</c:v>
                </c:pt>
                <c:pt idx="2">
                  <c:v>2017</c:v>
                </c:pt>
                <c:pt idx="3">
                  <c:v>2018</c:v>
                </c:pt>
                <c:pt idx="4">
                  <c:v>2019P</c:v>
                </c:pt>
                <c:pt idx="5">
                  <c:v>2020P</c:v>
                </c:pt>
                <c:pt idx="6">
                  <c:v>2021P</c:v>
                </c:pt>
                <c:pt idx="7">
                  <c:v>2022P</c:v>
                </c:pt>
                <c:pt idx="8">
                  <c:v>2023P</c:v>
                </c:pt>
                <c:pt idx="9">
                  <c:v>2024P</c:v>
                </c:pt>
              </c:strCache>
            </c:strRef>
          </c:cat>
          <c:val>
            <c:numRef>
              <c:f>Sheet1!$C$2:$C$11</c:f>
              <c:numCache>
                <c:formatCode>0.00%</c:formatCode>
                <c:ptCount val="10"/>
                <c:pt idx="1">
                  <c:v>4.8834628190899121E-2</c:v>
                </c:pt>
                <c:pt idx="2">
                  <c:v>4.7619047619047672E-2</c:v>
                </c:pt>
                <c:pt idx="3">
                  <c:v>5.7575757575757613E-2</c:v>
                </c:pt>
                <c:pt idx="4">
                  <c:v>3.1200254695956664E-2</c:v>
                </c:pt>
                <c:pt idx="5">
                  <c:v>9.9413399197283203E-2</c:v>
                </c:pt>
                <c:pt idx="6">
                  <c:v>5.9253018814939606E-2</c:v>
                </c:pt>
                <c:pt idx="7">
                  <c:v>5.9650053022269445E-2</c:v>
                </c:pt>
                <c:pt idx="8">
                  <c:v>6.0795596697523324E-2</c:v>
                </c:pt>
                <c:pt idx="9">
                  <c:v>6.1320754716981174E-2</c:v>
                </c:pt>
              </c:numCache>
            </c:numRef>
          </c:val>
          <c:smooth val="1"/>
          <c:extLst>
            <c:ext xmlns:c16="http://schemas.microsoft.com/office/drawing/2014/chart" uri="{C3380CC4-5D6E-409C-BE32-E72D297353CC}">
              <c16:uniqueId val="{0000000B-E637-4A7B-A654-341B8452A8D1}"/>
            </c:ext>
          </c:extLst>
        </c:ser>
        <c:dLbls>
          <c:showLegendKey val="0"/>
          <c:showVal val="0"/>
          <c:showCatName val="0"/>
          <c:showSerName val="0"/>
          <c:showPercent val="0"/>
          <c:showBubbleSize val="0"/>
        </c:dLbls>
        <c:marker val="1"/>
        <c:smooth val="0"/>
        <c:axId val="1861491152"/>
        <c:axId val="1861485712"/>
      </c:lineChart>
      <c:catAx>
        <c:axId val="18614851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861480272"/>
        <c:crosses val="autoZero"/>
        <c:auto val="1"/>
        <c:lblAlgn val="ctr"/>
        <c:lblOffset val="100"/>
        <c:noMultiLvlLbl val="0"/>
      </c:catAx>
      <c:valAx>
        <c:axId val="1861480272"/>
        <c:scaling>
          <c:orientation val="minMax"/>
          <c:max val="5"/>
          <c:min val="2"/>
        </c:scaling>
        <c:delete val="0"/>
        <c:axPos val="l"/>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 b="0" i="0" u="none" strike="noStrike" kern="1200" baseline="0">
                <a:solidFill>
                  <a:schemeClr val="bg1"/>
                </a:solidFill>
                <a:latin typeface="+mn-lt"/>
                <a:ea typeface="+mn-ea"/>
                <a:cs typeface="+mn-cs"/>
              </a:defRPr>
            </a:pPr>
            <a:endParaRPr lang="en-US"/>
          </a:p>
        </c:txPr>
        <c:crossAx val="1861485168"/>
        <c:crosses val="autoZero"/>
        <c:crossBetween val="between"/>
        <c:majorUnit val="1"/>
      </c:valAx>
      <c:valAx>
        <c:axId val="1861485712"/>
        <c:scaling>
          <c:orientation val="minMax"/>
          <c:max val="0.1"/>
          <c:min val="-0.2"/>
        </c:scaling>
        <c:delete val="0"/>
        <c:axPos val="r"/>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 b="0" i="0" u="none" strike="noStrike" kern="1200" baseline="0">
                <a:solidFill>
                  <a:schemeClr val="bg1"/>
                </a:solidFill>
                <a:latin typeface="+mn-lt"/>
                <a:ea typeface="+mn-ea"/>
                <a:cs typeface="+mn-cs"/>
              </a:defRPr>
            </a:pPr>
            <a:endParaRPr lang="en-US"/>
          </a:p>
        </c:txPr>
        <c:crossAx val="1861491152"/>
        <c:crosses val="max"/>
        <c:crossBetween val="between"/>
        <c:majorUnit val="2.0000000000000004E-2"/>
        <c:minorUnit val="8.0000000000000019E-3"/>
      </c:valAx>
      <c:catAx>
        <c:axId val="1861491152"/>
        <c:scaling>
          <c:orientation val="minMax"/>
        </c:scaling>
        <c:delete val="1"/>
        <c:axPos val="b"/>
        <c:numFmt formatCode="General" sourceLinked="1"/>
        <c:majorTickMark val="out"/>
        <c:minorTickMark val="none"/>
        <c:tickLblPos val="nextTo"/>
        <c:crossAx val="1861485712"/>
        <c:crosses val="autoZero"/>
        <c:auto val="1"/>
        <c:lblAlgn val="ctr"/>
        <c:lblOffset val="100"/>
        <c:noMultiLvlLbl val="0"/>
      </c:catAx>
      <c:spPr>
        <a:noFill/>
        <a:ln>
          <a:noFill/>
        </a:ln>
        <a:effectLst/>
      </c:spPr>
    </c:plotArea>
    <c:legend>
      <c:legendPos val="b"/>
      <c:layout>
        <c:manualLayout>
          <c:xMode val="edge"/>
          <c:yMode val="edge"/>
          <c:x val="0.21091044359641833"/>
          <c:y val="0.867659916645105"/>
          <c:w val="0.59287335384254625"/>
          <c:h val="9.5693170111893322E-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800"/>
      </a:pPr>
      <a:endParaRPr lang="en-US"/>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868963427377603"/>
          <c:y val="0.13016254629410626"/>
          <c:w val="0.83828040919881441"/>
          <c:h val="0.47005589627068262"/>
        </c:manualLayout>
      </c:layout>
      <c:barChart>
        <c:barDir val="bar"/>
        <c:grouping val="clustered"/>
        <c:varyColors val="0"/>
        <c:ser>
          <c:idx val="0"/>
          <c:order val="0"/>
          <c:tx>
            <c:strRef>
              <c:f>Sheet1!$B$1</c:f>
              <c:strCache>
                <c:ptCount val="1"/>
                <c:pt idx="0">
                  <c:v>Growth [...]</c:v>
                </c:pt>
              </c:strCache>
            </c:strRef>
          </c:tx>
          <c:spPr>
            <a:solidFill>
              <a:srgbClr val="005A9A"/>
            </a:solidFill>
            <a:ln>
              <a:noFill/>
            </a:ln>
            <a:effectLst/>
          </c:spPr>
          <c:invertIfNegative val="0"/>
          <c:dLbls>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V 2019</c:v>
                </c:pt>
              </c:strCache>
            </c:strRef>
          </c:cat>
          <c:val>
            <c:numRef>
              <c:f>Sheet1!$B$2</c:f>
              <c:numCache>
                <c:formatCode>0%</c:formatCode>
                <c:ptCount val="1"/>
                <c:pt idx="0">
                  <c:v>0.27</c:v>
                </c:pt>
              </c:numCache>
            </c:numRef>
          </c:val>
          <c:extLst>
            <c:ext xmlns:c16="http://schemas.microsoft.com/office/drawing/2014/chart" uri="{C3380CC4-5D6E-409C-BE32-E72D297353CC}">
              <c16:uniqueId val="{00000000-5ECF-4C5A-B0D0-0606A5BF3F3D}"/>
            </c:ext>
          </c:extLst>
        </c:ser>
        <c:ser>
          <c:idx val="1"/>
          <c:order val="1"/>
          <c:tx>
            <c:strRef>
              <c:f>Sheet1!$C$1</c:f>
              <c:strCache>
                <c:ptCount val="1"/>
                <c:pt idx="0">
                  <c:v>Growth [...] 2</c:v>
                </c:pt>
              </c:strCache>
            </c:strRef>
          </c:tx>
          <c:spPr>
            <a:solidFill>
              <a:schemeClr val="accent1">
                <a:lumMod val="75000"/>
              </a:schemeClr>
            </a:solidFill>
            <a:ln>
              <a:noFill/>
            </a:ln>
            <a:effectLst/>
          </c:spPr>
          <c:invertIfNegative val="0"/>
          <c:dLbls>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V 2019</c:v>
                </c:pt>
              </c:strCache>
            </c:strRef>
          </c:cat>
          <c:val>
            <c:numRef>
              <c:f>Sheet1!$C$2</c:f>
              <c:numCache>
                <c:formatCode>0%</c:formatCode>
                <c:ptCount val="1"/>
                <c:pt idx="0">
                  <c:v>0.24</c:v>
                </c:pt>
              </c:numCache>
            </c:numRef>
          </c:val>
          <c:extLst>
            <c:ext xmlns:c16="http://schemas.microsoft.com/office/drawing/2014/chart" uri="{C3380CC4-5D6E-409C-BE32-E72D297353CC}">
              <c16:uniqueId val="{00000001-5ECF-4C5A-B0D0-0606A5BF3F3D}"/>
            </c:ext>
          </c:extLst>
        </c:ser>
        <c:ser>
          <c:idx val="2"/>
          <c:order val="2"/>
          <c:tx>
            <c:strRef>
              <c:f>Sheet1!$D$1</c:f>
              <c:strCache>
                <c:ptCount val="1"/>
                <c:pt idx="0">
                  <c:v>Attractive offer, new products</c:v>
                </c:pt>
              </c:strCache>
            </c:strRef>
          </c:tx>
          <c:spPr>
            <a:solidFill>
              <a:schemeClr val="accent1">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V 2019</c:v>
                </c:pt>
              </c:strCache>
            </c:strRef>
          </c:cat>
          <c:val>
            <c:numRef>
              <c:f>Sheet1!$D$2</c:f>
              <c:numCache>
                <c:formatCode>0%</c:formatCode>
                <c:ptCount val="1"/>
                <c:pt idx="0">
                  <c:v>0.33</c:v>
                </c:pt>
              </c:numCache>
            </c:numRef>
          </c:val>
          <c:extLst>
            <c:ext xmlns:c16="http://schemas.microsoft.com/office/drawing/2014/chart" uri="{C3380CC4-5D6E-409C-BE32-E72D297353CC}">
              <c16:uniqueId val="{00000002-5ECF-4C5A-B0D0-0606A5BF3F3D}"/>
            </c:ext>
          </c:extLst>
        </c:ser>
        <c:ser>
          <c:idx val="3"/>
          <c:order val="3"/>
          <c:tx>
            <c:strRef>
              <c:f>Sheet1!$E$1</c:f>
              <c:strCache>
                <c:ptCount val="1"/>
                <c:pt idx="0">
                  <c:v>Facilitating the notification process</c:v>
                </c:pt>
              </c:strCache>
            </c:strRef>
          </c:tx>
          <c:spPr>
            <a:solidFill>
              <a:schemeClr val="accent1">
                <a:lumMod val="20000"/>
                <a:lumOff val="80000"/>
              </a:schemeClr>
            </a:solidFill>
            <a:ln>
              <a:noFill/>
            </a:ln>
            <a:effectLst/>
          </c:spPr>
          <c:invertIfNegative val="0"/>
          <c:dLbls>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V 2019</c:v>
                </c:pt>
              </c:strCache>
            </c:strRef>
          </c:cat>
          <c:val>
            <c:numRef>
              <c:f>Sheet1!$E$2</c:f>
              <c:numCache>
                <c:formatCode>0%</c:formatCode>
                <c:ptCount val="1"/>
                <c:pt idx="0">
                  <c:v>0.08</c:v>
                </c:pt>
              </c:numCache>
            </c:numRef>
          </c:val>
          <c:extLst>
            <c:ext xmlns:c16="http://schemas.microsoft.com/office/drawing/2014/chart" uri="{C3380CC4-5D6E-409C-BE32-E72D297353CC}">
              <c16:uniqueId val="{00000003-5ECF-4C5A-B0D0-0606A5BF3F3D}"/>
            </c:ext>
          </c:extLst>
        </c:ser>
        <c:ser>
          <c:idx val="4"/>
          <c:order val="4"/>
          <c:tx>
            <c:strRef>
              <c:f>Sheet1!$F$1</c:f>
              <c:strCache>
                <c:ptCount val="1"/>
                <c:pt idx="0">
                  <c:v>Legal regulations</c:v>
                </c:pt>
              </c:strCache>
            </c:strRef>
          </c:tx>
          <c:spPr>
            <a:solidFill>
              <a:srgbClr val="B3E3D9"/>
            </a:solidFill>
            <a:ln>
              <a:noFill/>
            </a:ln>
            <a:effectLst/>
          </c:spPr>
          <c:invertIfNegative val="0"/>
          <c:dLbls>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V 2019</c:v>
                </c:pt>
              </c:strCache>
            </c:strRef>
          </c:cat>
          <c:val>
            <c:numRef>
              <c:f>Sheet1!$F$2</c:f>
              <c:numCache>
                <c:formatCode>0%</c:formatCode>
                <c:ptCount val="1"/>
                <c:pt idx="0">
                  <c:v>0.24</c:v>
                </c:pt>
              </c:numCache>
            </c:numRef>
          </c:val>
          <c:extLst>
            <c:ext xmlns:c16="http://schemas.microsoft.com/office/drawing/2014/chart" uri="{C3380CC4-5D6E-409C-BE32-E72D297353CC}">
              <c16:uniqueId val="{00000004-5ECF-4C5A-B0D0-0606A5BF3F3D}"/>
            </c:ext>
          </c:extLst>
        </c:ser>
        <c:ser>
          <c:idx val="5"/>
          <c:order val="5"/>
          <c:tx>
            <c:strRef>
              <c:f>Sheet1!$G$1</c:f>
              <c:strCache>
                <c:ptCount val="1"/>
                <c:pt idx="0">
                  <c:v>Intensify/improve marketing actions </c:v>
                </c:pt>
              </c:strCache>
            </c:strRef>
          </c:tx>
          <c:spPr>
            <a:solidFill>
              <a:srgbClr val="8CD4C5"/>
            </a:solidFill>
            <a:ln>
              <a:noFill/>
            </a:ln>
            <a:effectLst/>
          </c:spPr>
          <c:invertIfNegative val="0"/>
          <c:dLbls>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V 2019</c:v>
                </c:pt>
              </c:strCache>
            </c:strRef>
          </c:cat>
          <c:val>
            <c:numRef>
              <c:f>Sheet1!$G$2</c:f>
              <c:numCache>
                <c:formatCode>0%</c:formatCode>
                <c:ptCount val="1"/>
                <c:pt idx="0">
                  <c:v>0.15</c:v>
                </c:pt>
              </c:numCache>
            </c:numRef>
          </c:val>
          <c:extLst>
            <c:ext xmlns:c16="http://schemas.microsoft.com/office/drawing/2014/chart" uri="{C3380CC4-5D6E-409C-BE32-E72D297353CC}">
              <c16:uniqueId val="{00000005-5ECF-4C5A-B0D0-0606A5BF3F3D}"/>
            </c:ext>
          </c:extLst>
        </c:ser>
        <c:ser>
          <c:idx val="6"/>
          <c:order val="6"/>
          <c:tx>
            <c:strRef>
              <c:f>Sheet1!$H$1</c:f>
              <c:strCache>
                <c:ptCount val="1"/>
                <c:pt idx="0">
                  <c:v>Access to external sources of financing</c:v>
                </c:pt>
              </c:strCache>
            </c:strRef>
          </c:tx>
          <c:spPr>
            <a:solidFill>
              <a:srgbClr val="61C3AE"/>
            </a:solidFill>
            <a:ln>
              <a:noFill/>
            </a:ln>
            <a:effectLst/>
          </c:spPr>
          <c:invertIfNegative val="0"/>
          <c:dLbls>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V 2019</c:v>
                </c:pt>
              </c:strCache>
            </c:strRef>
          </c:cat>
          <c:val>
            <c:numRef>
              <c:f>Sheet1!$H$2</c:f>
              <c:numCache>
                <c:formatCode>0%</c:formatCode>
                <c:ptCount val="1"/>
                <c:pt idx="0">
                  <c:v>0.06</c:v>
                </c:pt>
              </c:numCache>
            </c:numRef>
          </c:val>
          <c:extLst>
            <c:ext xmlns:c16="http://schemas.microsoft.com/office/drawing/2014/chart" uri="{C3380CC4-5D6E-409C-BE32-E72D297353CC}">
              <c16:uniqueId val="{00000006-5ECF-4C5A-B0D0-0606A5BF3F3D}"/>
            </c:ext>
          </c:extLst>
        </c:ser>
        <c:dLbls>
          <c:dLblPos val="outEnd"/>
          <c:showLegendKey val="0"/>
          <c:showVal val="1"/>
          <c:showCatName val="0"/>
          <c:showSerName val="0"/>
          <c:showPercent val="0"/>
          <c:showBubbleSize val="0"/>
        </c:dLbls>
        <c:gapWidth val="182"/>
        <c:axId val="1505962272"/>
        <c:axId val="1505962816"/>
      </c:barChart>
      <c:catAx>
        <c:axId val="150596227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505962816"/>
        <c:crosses val="autoZero"/>
        <c:auto val="1"/>
        <c:lblAlgn val="ctr"/>
        <c:lblOffset val="100"/>
        <c:noMultiLvlLbl val="0"/>
      </c:catAx>
      <c:valAx>
        <c:axId val="1505962816"/>
        <c:scaling>
          <c:orientation val="minMax"/>
          <c:max val="0.35000000000000003"/>
        </c:scaling>
        <c:delete val="0"/>
        <c:axPos val="b"/>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505962272"/>
        <c:crosses val="autoZero"/>
        <c:crossBetween val="between"/>
      </c:valAx>
      <c:spPr>
        <a:noFill/>
        <a:ln w="25400">
          <a:noFill/>
        </a:ln>
        <a:effectLst>
          <a:softEdge rad="0"/>
        </a:effectLst>
      </c:spPr>
    </c:plotArea>
    <c:legend>
      <c:legendPos val="b"/>
      <c:layout>
        <c:manualLayout>
          <c:xMode val="edge"/>
          <c:yMode val="edge"/>
          <c:x val="5.7320858960063094E-2"/>
          <c:y val="0.71629743286114755"/>
          <c:w val="0.94021198145939289"/>
          <c:h val="0.19702596132277159"/>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800"/>
      </a:pPr>
      <a:endParaRPr lang="en-US"/>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653998829793765"/>
          <c:y val="0"/>
          <c:w val="0.72843713438521285"/>
          <c:h val="0.38586869834211424"/>
        </c:manualLayout>
      </c:layout>
      <c:barChart>
        <c:barDir val="bar"/>
        <c:grouping val="stacked"/>
        <c:varyColors val="0"/>
        <c:ser>
          <c:idx val="0"/>
          <c:order val="0"/>
          <c:tx>
            <c:strRef>
              <c:f>Sheet1!$B$1</c:f>
              <c:strCache>
                <c:ptCount val="1"/>
                <c:pt idx="0">
                  <c:v>Female</c:v>
                </c:pt>
              </c:strCache>
            </c:strRef>
          </c:tx>
          <c:spPr>
            <a:solidFill>
              <a:srgbClr val="46B9A0"/>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Sheet1!$B$2</c:f>
              <c:numCache>
                <c:formatCode>0.00%</c:formatCode>
                <c:ptCount val="1"/>
                <c:pt idx="0">
                  <c:v>0.51700000000000002</c:v>
                </c:pt>
              </c:numCache>
            </c:numRef>
          </c:val>
          <c:extLst>
            <c:ext xmlns:c16="http://schemas.microsoft.com/office/drawing/2014/chart" uri="{C3380CC4-5D6E-409C-BE32-E72D297353CC}">
              <c16:uniqueId val="{00000000-2F7C-4919-92D1-704E58B97618}"/>
            </c:ext>
          </c:extLst>
        </c:ser>
        <c:ser>
          <c:idx val="1"/>
          <c:order val="1"/>
          <c:tx>
            <c:strRef>
              <c:f>Sheet1!$C$1</c:f>
              <c:strCache>
                <c:ptCount val="1"/>
                <c:pt idx="0">
                  <c:v>Male</c:v>
                </c:pt>
              </c:strCache>
            </c:strRef>
          </c:tx>
          <c:spPr>
            <a:solidFill>
              <a:srgbClr val="8CD4C5"/>
            </a:solidFill>
            <a:ln>
              <a:noFill/>
            </a:ln>
            <a:effectLst/>
          </c:spPr>
          <c:invertIfNegative val="0"/>
          <c:dLbls>
            <c:dLbl>
              <c:idx val="0"/>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extLst>
                <c:ext xmlns:c16="http://schemas.microsoft.com/office/drawing/2014/chart" uri="{C3380CC4-5D6E-409C-BE32-E72D297353CC}">
                  <c16:uniqueId val="{00000000-50E2-4349-877D-E0B5CB91187D}"/>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Sheet1!$C$2</c:f>
              <c:numCache>
                <c:formatCode>0.00%</c:formatCode>
                <c:ptCount val="1"/>
                <c:pt idx="0">
                  <c:v>0.48299999999999998</c:v>
                </c:pt>
              </c:numCache>
            </c:numRef>
          </c:val>
          <c:extLst>
            <c:ext xmlns:c16="http://schemas.microsoft.com/office/drawing/2014/chart" uri="{C3380CC4-5D6E-409C-BE32-E72D297353CC}">
              <c16:uniqueId val="{00000002-2F7C-4919-92D1-704E58B97618}"/>
            </c:ext>
          </c:extLst>
        </c:ser>
        <c:dLbls>
          <c:dLblPos val="ctr"/>
          <c:showLegendKey val="0"/>
          <c:showVal val="1"/>
          <c:showCatName val="0"/>
          <c:showSerName val="0"/>
          <c:showPercent val="0"/>
          <c:showBubbleSize val="0"/>
        </c:dLbls>
        <c:gapWidth val="150"/>
        <c:overlap val="100"/>
        <c:axId val="1287093376"/>
        <c:axId val="1287095008"/>
      </c:barChart>
      <c:catAx>
        <c:axId val="1287093376"/>
        <c:scaling>
          <c:orientation val="minMax"/>
        </c:scaling>
        <c:delete val="1"/>
        <c:axPos val="l"/>
        <c:numFmt formatCode="General" sourceLinked="1"/>
        <c:majorTickMark val="none"/>
        <c:minorTickMark val="none"/>
        <c:tickLblPos val="nextTo"/>
        <c:crossAx val="1287095008"/>
        <c:crosses val="autoZero"/>
        <c:auto val="1"/>
        <c:lblAlgn val="ctr"/>
        <c:lblOffset val="100"/>
        <c:noMultiLvlLbl val="0"/>
      </c:catAx>
      <c:valAx>
        <c:axId val="1287095008"/>
        <c:scaling>
          <c:orientation val="minMax"/>
        </c:scaling>
        <c:delete val="1"/>
        <c:axPos val="b"/>
        <c:numFmt formatCode="0.00%" sourceLinked="1"/>
        <c:majorTickMark val="none"/>
        <c:minorTickMark val="none"/>
        <c:tickLblPos val="nextTo"/>
        <c:crossAx val="1287093376"/>
        <c:crosses val="autoZero"/>
        <c:crossBetween val="between"/>
      </c:valAx>
      <c:spPr>
        <a:noFill/>
        <a:ln>
          <a:noFill/>
        </a:ln>
        <a:effectLst/>
      </c:spPr>
    </c:plotArea>
    <c:legend>
      <c:legendPos val="r"/>
      <c:layout>
        <c:manualLayout>
          <c:xMode val="edge"/>
          <c:yMode val="edge"/>
          <c:x val="9.0090589444204602E-2"/>
          <c:y val="0.25275937131404569"/>
          <c:w val="0.70206520614671253"/>
          <c:h val="0.2654484267001788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805709927902585"/>
          <c:y val="0"/>
          <c:w val="0.72843713438521285"/>
          <c:h val="0.38586869834211424"/>
        </c:manualLayout>
      </c:layout>
      <c:barChart>
        <c:barDir val="bar"/>
        <c:grouping val="stacked"/>
        <c:varyColors val="0"/>
        <c:ser>
          <c:idx val="0"/>
          <c:order val="0"/>
          <c:tx>
            <c:strRef>
              <c:f>Sheet1!$B$1</c:f>
              <c:strCache>
                <c:ptCount val="1"/>
                <c:pt idx="0">
                  <c:v>Primary</c:v>
                </c:pt>
              </c:strCache>
            </c:strRef>
          </c:tx>
          <c:spPr>
            <a:solidFill>
              <a:srgbClr val="46B9A0"/>
            </a:solidFill>
            <a:ln>
              <a:noFill/>
            </a:ln>
            <a:effectLst/>
          </c:spPr>
          <c:invertIfNegative val="0"/>
          <c:dLbls>
            <c:dLbl>
              <c:idx val="0"/>
              <c:layout>
                <c:manualLayout>
                  <c:x val="5.8597015650821427E-3"/>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897-4329-8732-D4CAE975A2A4}"/>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Sheet1!$B$2</c:f>
              <c:numCache>
                <c:formatCode>0.00%</c:formatCode>
                <c:ptCount val="1"/>
                <c:pt idx="0">
                  <c:v>3.3000000000000002E-2</c:v>
                </c:pt>
              </c:numCache>
            </c:numRef>
          </c:val>
          <c:extLst>
            <c:ext xmlns:c16="http://schemas.microsoft.com/office/drawing/2014/chart" uri="{C3380CC4-5D6E-409C-BE32-E72D297353CC}">
              <c16:uniqueId val="{00000001-4897-4329-8732-D4CAE975A2A4}"/>
            </c:ext>
          </c:extLst>
        </c:ser>
        <c:ser>
          <c:idx val="1"/>
          <c:order val="1"/>
          <c:tx>
            <c:strRef>
              <c:f>Sheet1!$C$1</c:f>
              <c:strCache>
                <c:ptCount val="1"/>
                <c:pt idx="0">
                  <c:v>Secondary</c:v>
                </c:pt>
              </c:strCache>
            </c:strRef>
          </c:tx>
          <c:spPr>
            <a:solidFill>
              <a:srgbClr val="8CD4C5"/>
            </a:solidFill>
            <a:ln>
              <a:noFill/>
            </a:ln>
            <a:effectLst/>
          </c:spPr>
          <c:invertIfNegative val="0"/>
          <c:dLbls>
            <c:dLbl>
              <c:idx val="0"/>
              <c:layout>
                <c:manualLayout>
                  <c:x val="1.3001482453582163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897-4329-8732-D4CAE975A2A4}"/>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Sheet1!$C$2</c:f>
              <c:numCache>
                <c:formatCode>0.00%</c:formatCode>
                <c:ptCount val="1"/>
                <c:pt idx="0">
                  <c:v>0.08</c:v>
                </c:pt>
              </c:numCache>
            </c:numRef>
          </c:val>
          <c:extLst>
            <c:ext xmlns:c16="http://schemas.microsoft.com/office/drawing/2014/chart" uri="{C3380CC4-5D6E-409C-BE32-E72D297353CC}">
              <c16:uniqueId val="{00000003-4897-4329-8732-D4CAE975A2A4}"/>
            </c:ext>
          </c:extLst>
        </c:ser>
        <c:ser>
          <c:idx val="2"/>
          <c:order val="2"/>
          <c:tx>
            <c:strRef>
              <c:f>Sheet1!$D$1</c:f>
              <c:strCache>
                <c:ptCount val="1"/>
                <c:pt idx="0">
                  <c:v>Vocational</c:v>
                </c:pt>
              </c:strCache>
            </c:strRef>
          </c:tx>
          <c:spPr>
            <a:solidFill>
              <a:schemeClr val="accent1">
                <a:lumMod val="60000"/>
                <a:lumOff val="40000"/>
              </a:schemeClr>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Sheet1!$D$2</c:f>
              <c:numCache>
                <c:formatCode>0.00%</c:formatCode>
                <c:ptCount val="1"/>
                <c:pt idx="0">
                  <c:v>0.432</c:v>
                </c:pt>
              </c:numCache>
            </c:numRef>
          </c:val>
          <c:extLst>
            <c:ext xmlns:c16="http://schemas.microsoft.com/office/drawing/2014/chart" uri="{C3380CC4-5D6E-409C-BE32-E72D297353CC}">
              <c16:uniqueId val="{00000004-4897-4329-8732-D4CAE975A2A4}"/>
            </c:ext>
          </c:extLst>
        </c:ser>
        <c:ser>
          <c:idx val="3"/>
          <c:order val="3"/>
          <c:tx>
            <c:strRef>
              <c:f>Sheet1!$E$1</c:f>
              <c:strCache>
                <c:ptCount val="1"/>
                <c:pt idx="0">
                  <c:v>Higher</c:v>
                </c:pt>
              </c:strCache>
            </c:strRef>
          </c:tx>
          <c:spPr>
            <a:solidFill>
              <a:srgbClr val="005A9A"/>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Sheet1!$E$2</c:f>
              <c:numCache>
                <c:formatCode>0.00%</c:formatCode>
                <c:ptCount val="1"/>
                <c:pt idx="0">
                  <c:v>0.45500000000000002</c:v>
                </c:pt>
              </c:numCache>
            </c:numRef>
          </c:val>
          <c:extLst>
            <c:ext xmlns:c16="http://schemas.microsoft.com/office/drawing/2014/chart" uri="{C3380CC4-5D6E-409C-BE32-E72D297353CC}">
              <c16:uniqueId val="{00000005-4897-4329-8732-D4CAE975A2A4}"/>
            </c:ext>
          </c:extLst>
        </c:ser>
        <c:dLbls>
          <c:dLblPos val="ctr"/>
          <c:showLegendKey val="0"/>
          <c:showVal val="1"/>
          <c:showCatName val="0"/>
          <c:showSerName val="0"/>
          <c:showPercent val="0"/>
          <c:showBubbleSize val="0"/>
        </c:dLbls>
        <c:gapWidth val="150"/>
        <c:overlap val="100"/>
        <c:axId val="1287094464"/>
        <c:axId val="1287096096"/>
      </c:barChart>
      <c:catAx>
        <c:axId val="1287094464"/>
        <c:scaling>
          <c:orientation val="minMax"/>
        </c:scaling>
        <c:delete val="1"/>
        <c:axPos val="l"/>
        <c:numFmt formatCode="General" sourceLinked="1"/>
        <c:majorTickMark val="none"/>
        <c:minorTickMark val="none"/>
        <c:tickLblPos val="nextTo"/>
        <c:crossAx val="1287096096"/>
        <c:crosses val="autoZero"/>
        <c:auto val="1"/>
        <c:lblAlgn val="ctr"/>
        <c:lblOffset val="100"/>
        <c:noMultiLvlLbl val="0"/>
      </c:catAx>
      <c:valAx>
        <c:axId val="1287096096"/>
        <c:scaling>
          <c:orientation val="minMax"/>
        </c:scaling>
        <c:delete val="1"/>
        <c:axPos val="b"/>
        <c:numFmt formatCode="0.00%" sourceLinked="1"/>
        <c:majorTickMark val="none"/>
        <c:minorTickMark val="none"/>
        <c:tickLblPos val="nextTo"/>
        <c:crossAx val="1287094464"/>
        <c:crosses val="autoZero"/>
        <c:crossBetween val="between"/>
      </c:valAx>
      <c:spPr>
        <a:noFill/>
        <a:ln>
          <a:noFill/>
        </a:ln>
        <a:effectLst/>
      </c:spPr>
    </c:plotArea>
    <c:legend>
      <c:legendPos val="r"/>
      <c:layout>
        <c:manualLayout>
          <c:xMode val="edge"/>
          <c:yMode val="edge"/>
          <c:x val="9.7676144349645569E-2"/>
          <c:y val="0.34723357315113118"/>
          <c:w val="0.66024646005446785"/>
          <c:h val="0.167196429879507"/>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805709927902585"/>
          <c:y val="0"/>
          <c:w val="0.72843713438521285"/>
          <c:h val="0.38586869834211424"/>
        </c:manualLayout>
      </c:layout>
      <c:barChart>
        <c:barDir val="bar"/>
        <c:grouping val="stacked"/>
        <c:varyColors val="0"/>
        <c:ser>
          <c:idx val="0"/>
          <c:order val="0"/>
          <c:tx>
            <c:strRef>
              <c:f>Sheet1!$B$1</c:f>
              <c:strCache>
                <c:ptCount val="1"/>
                <c:pt idx="0">
                  <c:v>&lt;24 years</c:v>
                </c:pt>
              </c:strCache>
            </c:strRef>
          </c:tx>
          <c:spPr>
            <a:solidFill>
              <a:srgbClr val="46B9A0"/>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Sheet1!$B$2</c:f>
              <c:numCache>
                <c:formatCode>0.00%</c:formatCode>
                <c:ptCount val="1"/>
                <c:pt idx="0">
                  <c:v>0.184</c:v>
                </c:pt>
              </c:numCache>
            </c:numRef>
          </c:val>
          <c:extLst>
            <c:ext xmlns:c16="http://schemas.microsoft.com/office/drawing/2014/chart" uri="{C3380CC4-5D6E-409C-BE32-E72D297353CC}">
              <c16:uniqueId val="{00000000-D36F-4D9A-B714-D0190975EEDB}"/>
            </c:ext>
          </c:extLst>
        </c:ser>
        <c:ser>
          <c:idx val="1"/>
          <c:order val="1"/>
          <c:tx>
            <c:strRef>
              <c:f>Sheet1!$C$1</c:f>
              <c:strCache>
                <c:ptCount val="1"/>
                <c:pt idx="0">
                  <c:v>25-34 years</c:v>
                </c:pt>
              </c:strCache>
            </c:strRef>
          </c:tx>
          <c:spPr>
            <a:solidFill>
              <a:srgbClr val="8CD4C5"/>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Sheet1!$C$2</c:f>
              <c:numCache>
                <c:formatCode>0.00%</c:formatCode>
                <c:ptCount val="1"/>
                <c:pt idx="0">
                  <c:v>0.26700000000000002</c:v>
                </c:pt>
              </c:numCache>
            </c:numRef>
          </c:val>
          <c:extLst>
            <c:ext xmlns:c16="http://schemas.microsoft.com/office/drawing/2014/chart" uri="{C3380CC4-5D6E-409C-BE32-E72D297353CC}">
              <c16:uniqueId val="{00000001-D36F-4D9A-B714-D0190975EEDB}"/>
            </c:ext>
          </c:extLst>
        </c:ser>
        <c:ser>
          <c:idx val="2"/>
          <c:order val="2"/>
          <c:tx>
            <c:strRef>
              <c:f>Sheet1!$D$1</c:f>
              <c:strCache>
                <c:ptCount val="1"/>
                <c:pt idx="0">
                  <c:v>35-49 years</c:v>
                </c:pt>
              </c:strCache>
            </c:strRef>
          </c:tx>
          <c:spPr>
            <a:solidFill>
              <a:schemeClr val="accent1">
                <a:lumMod val="60000"/>
                <a:lumOff val="40000"/>
              </a:schemeClr>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Sheet1!$D$2</c:f>
              <c:numCache>
                <c:formatCode>0.00%</c:formatCode>
                <c:ptCount val="1"/>
                <c:pt idx="0">
                  <c:v>0.29899999999999999</c:v>
                </c:pt>
              </c:numCache>
            </c:numRef>
          </c:val>
          <c:extLst>
            <c:ext xmlns:c16="http://schemas.microsoft.com/office/drawing/2014/chart" uri="{C3380CC4-5D6E-409C-BE32-E72D297353CC}">
              <c16:uniqueId val="{00000002-D36F-4D9A-B714-D0190975EEDB}"/>
            </c:ext>
          </c:extLst>
        </c:ser>
        <c:ser>
          <c:idx val="3"/>
          <c:order val="3"/>
          <c:tx>
            <c:strRef>
              <c:f>Sheet1!$E$1</c:f>
              <c:strCache>
                <c:ptCount val="1"/>
                <c:pt idx="0">
                  <c:v>&gt;50 years</c:v>
                </c:pt>
              </c:strCache>
            </c:strRef>
          </c:tx>
          <c:spPr>
            <a:solidFill>
              <a:srgbClr val="005A9A"/>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Sheet1!$E$2</c:f>
              <c:numCache>
                <c:formatCode>0.00%</c:formatCode>
                <c:ptCount val="1"/>
                <c:pt idx="0">
                  <c:v>0.251</c:v>
                </c:pt>
              </c:numCache>
            </c:numRef>
          </c:val>
          <c:extLst>
            <c:ext xmlns:c16="http://schemas.microsoft.com/office/drawing/2014/chart" uri="{C3380CC4-5D6E-409C-BE32-E72D297353CC}">
              <c16:uniqueId val="{00000003-D36F-4D9A-B714-D0190975EEDB}"/>
            </c:ext>
          </c:extLst>
        </c:ser>
        <c:dLbls>
          <c:dLblPos val="ctr"/>
          <c:showLegendKey val="0"/>
          <c:showVal val="1"/>
          <c:showCatName val="0"/>
          <c:showSerName val="0"/>
          <c:showPercent val="0"/>
          <c:showBubbleSize val="0"/>
        </c:dLbls>
        <c:gapWidth val="150"/>
        <c:overlap val="100"/>
        <c:axId val="1861476464"/>
        <c:axId val="1861491696"/>
      </c:barChart>
      <c:catAx>
        <c:axId val="1861476464"/>
        <c:scaling>
          <c:orientation val="minMax"/>
        </c:scaling>
        <c:delete val="1"/>
        <c:axPos val="l"/>
        <c:numFmt formatCode="General" sourceLinked="1"/>
        <c:majorTickMark val="none"/>
        <c:minorTickMark val="none"/>
        <c:tickLblPos val="nextTo"/>
        <c:crossAx val="1861491696"/>
        <c:crosses val="autoZero"/>
        <c:auto val="1"/>
        <c:lblAlgn val="ctr"/>
        <c:lblOffset val="100"/>
        <c:noMultiLvlLbl val="0"/>
      </c:catAx>
      <c:valAx>
        <c:axId val="1861491696"/>
        <c:scaling>
          <c:orientation val="minMax"/>
        </c:scaling>
        <c:delete val="1"/>
        <c:axPos val="b"/>
        <c:numFmt formatCode="0.00%" sourceLinked="1"/>
        <c:majorTickMark val="none"/>
        <c:minorTickMark val="none"/>
        <c:tickLblPos val="nextTo"/>
        <c:crossAx val="1861476464"/>
        <c:crosses val="autoZero"/>
        <c:crossBetween val="between"/>
      </c:valAx>
      <c:spPr>
        <a:noFill/>
        <a:ln>
          <a:noFill/>
        </a:ln>
        <a:effectLst/>
      </c:spPr>
    </c:plotArea>
    <c:legend>
      <c:legendPos val="r"/>
      <c:layout>
        <c:manualLayout>
          <c:xMode val="edge"/>
          <c:yMode val="edge"/>
          <c:x val="9.0090589444204602E-2"/>
          <c:y val="0.28933431934081943"/>
          <c:w val="0.70206520614671253"/>
          <c:h val="0.2654484267001788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871019641688933E-2"/>
          <c:y val="7.0234745938249729E-2"/>
          <c:w val="0.93128980358311064"/>
          <c:h val="0.67856920208904381"/>
        </c:manualLayout>
      </c:layout>
      <c:barChart>
        <c:barDir val="col"/>
        <c:grouping val="clustered"/>
        <c:varyColors val="0"/>
        <c:ser>
          <c:idx val="0"/>
          <c:order val="0"/>
          <c:tx>
            <c:v>Przychody ze sprzedaży</c:v>
          </c:tx>
          <c:spPr>
            <a:solidFill>
              <a:srgbClr val="61C3AE"/>
            </a:solidFill>
            <a:ln>
              <a:noFill/>
            </a:ln>
            <a:effectLst/>
          </c:spPr>
          <c:invertIfNegative val="0"/>
          <c:dLbls>
            <c:dLbl>
              <c:idx val="0"/>
              <c:layout>
                <c:manualLayout>
                  <c:x val="-5.8877567857233111E-3"/>
                  <c:y val="-1.1960519727065447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690-49C5-AA57-CE0C7696BACB}"/>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'II. RZiS'!$AF$162:$AI$162</c:f>
              <c:strCache>
                <c:ptCount val="4"/>
                <c:pt idx="0">
                  <c:v>2019P</c:v>
                </c:pt>
                <c:pt idx="1">
                  <c:v>2020P</c:v>
                </c:pt>
                <c:pt idx="2">
                  <c:v>2021P</c:v>
                </c:pt>
                <c:pt idx="3">
                  <c:v>2022P</c:v>
                </c:pt>
              </c:strCache>
            </c:strRef>
          </c:cat>
          <c:val>
            <c:numRef>
              <c:f>'II. RZiS'!$AF$163:$AI$163</c:f>
              <c:numCache>
                <c:formatCode>0.00</c:formatCode>
                <c:ptCount val="4"/>
                <c:pt idx="0">
                  <c:v>11272.943498055285</c:v>
                </c:pt>
                <c:pt idx="1">
                  <c:v>18763.994652790807</c:v>
                </c:pt>
                <c:pt idx="2">
                  <c:v>26750.596196472579</c:v>
                </c:pt>
                <c:pt idx="3">
                  <c:v>32911.73498804339</c:v>
                </c:pt>
              </c:numCache>
            </c:numRef>
          </c:val>
          <c:extLst>
            <c:ext xmlns:c16="http://schemas.microsoft.com/office/drawing/2014/chart" uri="{C3380CC4-5D6E-409C-BE32-E72D297353CC}">
              <c16:uniqueId val="{00000001-B690-49C5-AA57-CE0C7696BACB}"/>
            </c:ext>
          </c:extLst>
        </c:ser>
        <c:ser>
          <c:idx val="1"/>
          <c:order val="1"/>
          <c:tx>
            <c:strRef>
              <c:f>'II. RZiS'!$AB$183</c:f>
              <c:strCache>
                <c:ptCount val="1"/>
                <c:pt idx="0">
                  <c:v>EBITDA</c:v>
                </c:pt>
              </c:strCache>
            </c:strRef>
          </c:tx>
          <c:spPr>
            <a:solidFill>
              <a:srgbClr val="0166AB"/>
            </a:solidFill>
            <a:ln>
              <a:noFill/>
            </a:ln>
            <a:effectLst/>
          </c:spPr>
          <c:invertIfNegative val="0"/>
          <c:dLbls>
            <c:dLbl>
              <c:idx val="0"/>
              <c:layout>
                <c:manualLayout>
                  <c:x val="1.5577337365185207E-2"/>
                  <c:y val="-2.7524954868592172E-3"/>
                </c:manualLayout>
              </c:layout>
              <c:tx>
                <c:rich>
                  <a:bodyPr/>
                  <a:lstStyle/>
                  <a:p>
                    <a:fld id="{F80469F7-E727-4352-9AB8-BF62826E6F29}" type="VALUE">
                      <a:rPr lang="en-US" sz="800">
                        <a:solidFill>
                          <a:schemeClr val="tx1">
                            <a:lumMod val="75000"/>
                            <a:lumOff val="25000"/>
                          </a:schemeClr>
                        </a:solidFill>
                      </a:rPr>
                      <a:pPr/>
                      <a:t>[VALUE]</a:t>
                    </a:fld>
                    <a:endParaRPr lang="en-US"/>
                  </a:p>
                </c:rich>
              </c:tx>
              <c:dLblPos val="outEnd"/>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2-B690-49C5-AA57-CE0C7696BACB}"/>
                </c:ext>
              </c:extLst>
            </c:dLbl>
            <c:dLbl>
              <c:idx val="1"/>
              <c:layout>
                <c:manualLayout>
                  <c:x val="8.1483957605243736E-3"/>
                  <c:y val="0"/>
                </c:manualLayout>
              </c:layout>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B690-49C5-AA57-CE0C7696BACB}"/>
                </c:ext>
              </c:extLst>
            </c:dLbl>
            <c:dLbl>
              <c:idx val="2"/>
              <c:layout>
                <c:manualLayout>
                  <c:x val="9.3843843843843845E-3"/>
                  <c:y val="0"/>
                </c:manualLayout>
              </c:layout>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B690-49C5-AA57-CE0C7696BACB}"/>
                </c:ext>
              </c:extLst>
            </c:dLbl>
            <c:dLbl>
              <c:idx val="3"/>
              <c:layout>
                <c:manualLayout>
                  <c:x val="1.8768768768768769E-2"/>
                  <c:y val="-1.170565576497401E-16"/>
                </c:manualLayout>
              </c:layout>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B690-49C5-AA57-CE0C7696BACB}"/>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'II. RZiS'!$AF$162:$AI$162</c:f>
              <c:strCache>
                <c:ptCount val="4"/>
                <c:pt idx="0">
                  <c:v>2019P</c:v>
                </c:pt>
                <c:pt idx="1">
                  <c:v>2020P</c:v>
                </c:pt>
                <c:pt idx="2">
                  <c:v>2021P</c:v>
                </c:pt>
                <c:pt idx="3">
                  <c:v>2022P</c:v>
                </c:pt>
              </c:strCache>
            </c:strRef>
          </c:cat>
          <c:val>
            <c:numRef>
              <c:f>'II. RZiS'!$AF$183:$AI$183</c:f>
              <c:numCache>
                <c:formatCode>0.00</c:formatCode>
                <c:ptCount val="4"/>
                <c:pt idx="0">
                  <c:v>1376.9815789263887</c:v>
                </c:pt>
                <c:pt idx="1">
                  <c:v>2633.042675156556</c:v>
                </c:pt>
                <c:pt idx="2">
                  <c:v>4300.2380843459687</c:v>
                </c:pt>
                <c:pt idx="3">
                  <c:v>7422.4947492216106</c:v>
                </c:pt>
              </c:numCache>
            </c:numRef>
          </c:val>
          <c:extLst>
            <c:ext xmlns:c16="http://schemas.microsoft.com/office/drawing/2014/chart" uri="{C3380CC4-5D6E-409C-BE32-E72D297353CC}">
              <c16:uniqueId val="{00000006-B690-49C5-AA57-CE0C7696BACB}"/>
            </c:ext>
          </c:extLst>
        </c:ser>
        <c:dLbls>
          <c:showLegendKey val="0"/>
          <c:showVal val="0"/>
          <c:showCatName val="0"/>
          <c:showSerName val="0"/>
          <c:showPercent val="0"/>
          <c:showBubbleSize val="0"/>
        </c:dLbls>
        <c:gapWidth val="219"/>
        <c:overlap val="-27"/>
        <c:axId val="1290341456"/>
        <c:axId val="1290347984"/>
      </c:barChart>
      <c:catAx>
        <c:axId val="12903414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290347984"/>
        <c:crosses val="autoZero"/>
        <c:auto val="1"/>
        <c:lblAlgn val="ctr"/>
        <c:lblOffset val="100"/>
        <c:noMultiLvlLbl val="0"/>
      </c:catAx>
      <c:valAx>
        <c:axId val="1290347984"/>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200" b="0" i="0" u="none" strike="noStrike" kern="1200" baseline="0">
                <a:solidFill>
                  <a:schemeClr val="bg1"/>
                </a:solidFill>
                <a:latin typeface="+mn-lt"/>
                <a:ea typeface="+mn-ea"/>
                <a:cs typeface="+mn-cs"/>
              </a:defRPr>
            </a:pPr>
            <a:endParaRPr lang="en-US"/>
          </a:p>
        </c:txPr>
        <c:crossAx val="1290341456"/>
        <c:crosses val="autoZero"/>
        <c:crossBetween val="between"/>
      </c:valAx>
      <c:spPr>
        <a:noFill/>
        <a:ln>
          <a:noFill/>
        </a:ln>
        <a:effectLst/>
      </c:spPr>
    </c:plotArea>
    <c:legend>
      <c:legendPos val="r"/>
      <c:layout>
        <c:manualLayout>
          <c:xMode val="edge"/>
          <c:yMode val="edge"/>
          <c:x val="0.2067318302554523"/>
          <c:y val="0.8519710976730529"/>
          <c:w val="0.62434925082562875"/>
          <c:h val="0.11971982520245904"/>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805709927902585"/>
          <c:y val="0"/>
          <c:w val="0.72843713438521285"/>
          <c:h val="0.38586869834211424"/>
        </c:manualLayout>
      </c:layout>
      <c:barChart>
        <c:barDir val="bar"/>
        <c:grouping val="stacked"/>
        <c:varyColors val="0"/>
        <c:ser>
          <c:idx val="0"/>
          <c:order val="0"/>
          <c:tx>
            <c:strRef>
              <c:f>Sheet1!$B$1</c:f>
              <c:strCache>
                <c:ptCount val="1"/>
                <c:pt idx="0">
                  <c:v>Village
</c:v>
                </c:pt>
              </c:strCache>
            </c:strRef>
          </c:tx>
          <c:spPr>
            <a:solidFill>
              <a:srgbClr val="46B9A0"/>
            </a:solidFill>
            <a:ln>
              <a:noFill/>
            </a:ln>
            <a:effectLst/>
          </c:spPr>
          <c:invertIfNegative val="0"/>
          <c:dLbls>
            <c:dLbl>
              <c:idx val="0"/>
              <c:layout>
                <c:manualLayout>
                  <c:x val="1.8205331773058355E-2"/>
                  <c:y val="0"/>
                </c:manualLayout>
              </c:layout>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B8D-4ECA-BA68-AFFDD5B8AC27}"/>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Sheet1!$B$2</c:f>
              <c:numCache>
                <c:formatCode>0.00%</c:formatCode>
                <c:ptCount val="1"/>
                <c:pt idx="0">
                  <c:v>0.34899999999999998</c:v>
                </c:pt>
              </c:numCache>
            </c:numRef>
          </c:val>
          <c:extLst>
            <c:ext xmlns:c16="http://schemas.microsoft.com/office/drawing/2014/chart" uri="{C3380CC4-5D6E-409C-BE32-E72D297353CC}">
              <c16:uniqueId val="{00000001-1B8D-4ECA-BA68-AFFDD5B8AC27}"/>
            </c:ext>
          </c:extLst>
        </c:ser>
        <c:ser>
          <c:idx val="1"/>
          <c:order val="1"/>
          <c:tx>
            <c:strRef>
              <c:f>Sheet1!$C$1</c:f>
              <c:strCache>
                <c:ptCount val="1"/>
                <c:pt idx="0">
                  <c:v>City &lt;20k .</c:v>
                </c:pt>
              </c:strCache>
            </c:strRef>
          </c:tx>
          <c:spPr>
            <a:solidFill>
              <a:srgbClr val="8CD4C5"/>
            </a:solidFill>
            <a:ln>
              <a:noFill/>
            </a:ln>
            <a:effectLst/>
          </c:spPr>
          <c:invertIfNegative val="0"/>
          <c:dLbls>
            <c:dLbl>
              <c:idx val="0"/>
              <c:layout>
                <c:manualLayout>
                  <c:x val="-6.0715321659188248E-18"/>
                  <c:y val="-4.5603204720326834E-3"/>
                </c:manualLayout>
              </c:layout>
              <c:numFmt formatCode="0.0%" sourceLinked="0"/>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layout>
                    <c:manualLayout>
                      <c:w val="7.2570944051575076E-2"/>
                      <c:h val="0.1514938460809252"/>
                    </c:manualLayout>
                  </c15:layout>
                </c:ext>
                <c:ext xmlns:c16="http://schemas.microsoft.com/office/drawing/2014/chart" uri="{C3380CC4-5D6E-409C-BE32-E72D297353CC}">
                  <c16:uniqueId val="{00000002-1B8D-4ECA-BA68-AFFDD5B8AC27}"/>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Sheet1!$C$2</c:f>
              <c:numCache>
                <c:formatCode>0.00%</c:formatCode>
                <c:ptCount val="1"/>
                <c:pt idx="0">
                  <c:v>0.10100000000000001</c:v>
                </c:pt>
              </c:numCache>
            </c:numRef>
          </c:val>
          <c:extLst>
            <c:ext xmlns:c16="http://schemas.microsoft.com/office/drawing/2014/chart" uri="{C3380CC4-5D6E-409C-BE32-E72D297353CC}">
              <c16:uniqueId val="{00000003-1B8D-4ECA-BA68-AFFDD5B8AC27}"/>
            </c:ext>
          </c:extLst>
        </c:ser>
        <c:ser>
          <c:idx val="2"/>
          <c:order val="2"/>
          <c:tx>
            <c:strRef>
              <c:f>Sheet1!$D$1</c:f>
              <c:strCache>
                <c:ptCount val="1"/>
                <c:pt idx="0">
                  <c:v>City 20-99k</c:v>
                </c:pt>
              </c:strCache>
            </c:strRef>
          </c:tx>
          <c:spPr>
            <a:solidFill>
              <a:srgbClr val="E0F4F0"/>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Sheet1!$D$2</c:f>
              <c:numCache>
                <c:formatCode>0.00%</c:formatCode>
                <c:ptCount val="1"/>
                <c:pt idx="0">
                  <c:v>0.20599999999999999</c:v>
                </c:pt>
              </c:numCache>
            </c:numRef>
          </c:val>
          <c:extLst>
            <c:ext xmlns:c16="http://schemas.microsoft.com/office/drawing/2014/chart" uri="{C3380CC4-5D6E-409C-BE32-E72D297353CC}">
              <c16:uniqueId val="{00000004-1B8D-4ECA-BA68-AFFDD5B8AC27}"/>
            </c:ext>
          </c:extLst>
        </c:ser>
        <c:ser>
          <c:idx val="3"/>
          <c:order val="3"/>
          <c:tx>
            <c:strRef>
              <c:f>Sheet1!$E$1</c:f>
              <c:strCache>
                <c:ptCount val="1"/>
                <c:pt idx="0">
                  <c:v>City 100-199k</c:v>
                </c:pt>
              </c:strCache>
            </c:strRef>
          </c:tx>
          <c:spPr>
            <a:solidFill>
              <a:schemeClr val="accent1">
                <a:lumMod val="60000"/>
                <a:lumOff val="40000"/>
              </a:schemeClr>
            </a:solidFill>
            <a:ln>
              <a:noFill/>
            </a:ln>
            <a:effectLst/>
          </c:spPr>
          <c:invertIfNegative val="0"/>
          <c:dLbls>
            <c:dLbl>
              <c:idx val="0"/>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extLst>
                <c:ext xmlns:c16="http://schemas.microsoft.com/office/drawing/2014/chart" uri="{C3380CC4-5D6E-409C-BE32-E72D297353CC}">
                  <c16:uniqueId val="{00000000-B3CF-4B44-BC36-632AABA6BDE5}"/>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Sheet1!$E$2</c:f>
              <c:numCache>
                <c:formatCode>0.00%</c:formatCode>
                <c:ptCount val="1"/>
                <c:pt idx="0">
                  <c:v>9.2999999999999999E-2</c:v>
                </c:pt>
              </c:numCache>
            </c:numRef>
          </c:val>
          <c:extLst>
            <c:ext xmlns:c16="http://schemas.microsoft.com/office/drawing/2014/chart" uri="{C3380CC4-5D6E-409C-BE32-E72D297353CC}">
              <c16:uniqueId val="{00000006-1B8D-4ECA-BA68-AFFDD5B8AC27}"/>
            </c:ext>
          </c:extLst>
        </c:ser>
        <c:ser>
          <c:idx val="4"/>
          <c:order val="4"/>
          <c:tx>
            <c:strRef>
              <c:f>Sheet1!$F$1</c:f>
              <c:strCache>
                <c:ptCount val="1"/>
                <c:pt idx="0">
                  <c:v>City 200-499k</c:v>
                </c:pt>
              </c:strCache>
            </c:strRef>
          </c:tx>
          <c:spPr>
            <a:solidFill>
              <a:schemeClr val="accent1">
                <a:lumMod val="75000"/>
              </a:schemeClr>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Sheet1!$F$2</c:f>
              <c:numCache>
                <c:formatCode>0.00%</c:formatCode>
                <c:ptCount val="1"/>
                <c:pt idx="0">
                  <c:v>9.7000000000000003E-2</c:v>
                </c:pt>
              </c:numCache>
            </c:numRef>
          </c:val>
          <c:extLst>
            <c:ext xmlns:c16="http://schemas.microsoft.com/office/drawing/2014/chart" uri="{C3380CC4-5D6E-409C-BE32-E72D297353CC}">
              <c16:uniqueId val="{00000007-1B8D-4ECA-BA68-AFFDD5B8AC27}"/>
            </c:ext>
          </c:extLst>
        </c:ser>
        <c:ser>
          <c:idx val="5"/>
          <c:order val="5"/>
          <c:tx>
            <c:strRef>
              <c:f>Sheet1!$G$1</c:f>
              <c:strCache>
                <c:ptCount val="1"/>
                <c:pt idx="0">
                  <c:v>City &gt;500k</c:v>
                </c:pt>
              </c:strCache>
            </c:strRef>
          </c:tx>
          <c:spPr>
            <a:solidFill>
              <a:srgbClr val="005A9A"/>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Sheet1!$G$2</c:f>
              <c:numCache>
                <c:formatCode>0.00%</c:formatCode>
                <c:ptCount val="1"/>
                <c:pt idx="0">
                  <c:v>0.154</c:v>
                </c:pt>
              </c:numCache>
            </c:numRef>
          </c:val>
          <c:extLst>
            <c:ext xmlns:c16="http://schemas.microsoft.com/office/drawing/2014/chart" uri="{C3380CC4-5D6E-409C-BE32-E72D297353CC}">
              <c16:uniqueId val="{00000008-1B8D-4ECA-BA68-AFFDD5B8AC27}"/>
            </c:ext>
          </c:extLst>
        </c:ser>
        <c:dLbls>
          <c:dLblPos val="ctr"/>
          <c:showLegendKey val="0"/>
          <c:showVal val="1"/>
          <c:showCatName val="0"/>
          <c:showSerName val="0"/>
          <c:showPercent val="0"/>
          <c:showBubbleSize val="0"/>
        </c:dLbls>
        <c:gapWidth val="150"/>
        <c:overlap val="100"/>
        <c:axId val="1861477008"/>
        <c:axId val="1568312368"/>
      </c:barChart>
      <c:catAx>
        <c:axId val="1861477008"/>
        <c:scaling>
          <c:orientation val="minMax"/>
        </c:scaling>
        <c:delete val="1"/>
        <c:axPos val="l"/>
        <c:numFmt formatCode="General" sourceLinked="1"/>
        <c:majorTickMark val="none"/>
        <c:minorTickMark val="none"/>
        <c:tickLblPos val="nextTo"/>
        <c:crossAx val="1568312368"/>
        <c:crosses val="autoZero"/>
        <c:auto val="1"/>
        <c:lblAlgn val="ctr"/>
        <c:lblOffset val="100"/>
        <c:noMultiLvlLbl val="0"/>
      </c:catAx>
      <c:valAx>
        <c:axId val="1568312368"/>
        <c:scaling>
          <c:orientation val="minMax"/>
        </c:scaling>
        <c:delete val="1"/>
        <c:axPos val="b"/>
        <c:numFmt formatCode="0.00%" sourceLinked="1"/>
        <c:majorTickMark val="none"/>
        <c:minorTickMark val="none"/>
        <c:tickLblPos val="nextTo"/>
        <c:crossAx val="1861477008"/>
        <c:crosses val="autoZero"/>
        <c:crossBetween val="between"/>
      </c:valAx>
      <c:spPr>
        <a:noFill/>
        <a:ln>
          <a:noFill/>
        </a:ln>
        <a:effectLst/>
      </c:spPr>
    </c:plotArea>
    <c:legend>
      <c:legendPos val="r"/>
      <c:layout>
        <c:manualLayout>
          <c:xMode val="edge"/>
          <c:yMode val="edge"/>
          <c:x val="0.12498414200923311"/>
          <c:y val="0.26514780465454313"/>
          <c:w val="0.63667796177692637"/>
          <c:h val="0.20585502058966734"/>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Market value [...] 1</c:v>
                </c:pt>
              </c:strCache>
            </c:strRef>
          </c:tx>
          <c:spPr>
            <a:solidFill>
              <a:srgbClr val="005A9A"/>
            </a:solidFill>
            <a:ln>
              <a:noFill/>
            </a:ln>
            <a:effectLst/>
          </c:spPr>
          <c:invertIfNegative val="0"/>
          <c:dLbls>
            <c:dLbl>
              <c:idx val="0"/>
              <c:layout>
                <c:manualLayout>
                  <c:x val="-2.0199975783887297E-2"/>
                  <c:y val="5.7083577549163792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0B5-4393-B639-C509D5F0B139}"/>
                </c:ext>
              </c:extLst>
            </c:dLbl>
            <c:dLbl>
              <c:idx val="1"/>
              <c:layout>
                <c:manualLayout>
                  <c:x val="-2.0199975783887297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0B5-4393-B639-C509D5F0B139}"/>
                </c:ext>
              </c:extLst>
            </c:dLbl>
            <c:dLbl>
              <c:idx val="2"/>
              <c:layout>
                <c:manualLayout>
                  <c:x val="-2.0199975783887297E-2"/>
                  <c:y val="-5.2326008278887351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0B5-4393-B639-C509D5F0B139}"/>
                </c:ext>
              </c:extLst>
            </c:dLbl>
            <c:dLbl>
              <c:idx val="3"/>
              <c:layout>
                <c:manualLayout>
                  <c:x val="-2.2724972756873258E-2"/>
                  <c:y val="1.227507377126022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0B5-4393-B639-C509D5F0B139}"/>
                </c:ext>
              </c:extLst>
            </c:dLbl>
            <c:dLbl>
              <c:idx val="4"/>
              <c:layout>
                <c:manualLayout>
                  <c:x val="-1.7674978810901479E-2"/>
                  <c:y val="5.7083577549163792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D0B5-4393-B639-C509D5F0B139}"/>
                </c:ext>
              </c:extLst>
            </c:dLbl>
            <c:dLbl>
              <c:idx val="5"/>
              <c:layout>
                <c:manualLayout>
                  <c:x val="-1.7674978810901385E-2"/>
                  <c:y val="-6.1375368856301975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0B5-4393-B639-C509D5F0B139}"/>
                </c:ext>
              </c:extLst>
            </c:dLbl>
            <c:dLbl>
              <c:idx val="6"/>
              <c:layout>
                <c:manualLayout>
                  <c:x val="-5.0499939459718243E-3"/>
                  <c:y val="6.1375368856301411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0B5-4393-B639-C509D5F0B139}"/>
                </c:ext>
              </c:extLst>
            </c:dLbl>
            <c:dLbl>
              <c:idx val="7"/>
              <c:layout>
                <c:manualLayout>
                  <c:x val="-1.0099987891943649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D0B5-4393-B639-C509D5F0B139}"/>
                </c:ext>
              </c:extLst>
            </c:dLbl>
            <c:dLbl>
              <c:idx val="8"/>
              <c:layout>
                <c:manualLayout>
                  <c:x val="-7.5749909189576446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D0B5-4393-B639-C509D5F0B139}"/>
                </c:ext>
              </c:extLst>
            </c:dLbl>
            <c:dLbl>
              <c:idx val="9"/>
              <c:layout>
                <c:manualLayout>
                  <c:x val="-7.5749909189579221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D0B5-4393-B639-C509D5F0B139}"/>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2015</c:v>
                </c:pt>
                <c:pt idx="1">
                  <c:v>2016</c:v>
                </c:pt>
                <c:pt idx="2">
                  <c:v>2017</c:v>
                </c:pt>
                <c:pt idx="3">
                  <c:v>2018</c:v>
                </c:pt>
                <c:pt idx="4">
                  <c:v>2019P</c:v>
                </c:pt>
                <c:pt idx="5">
                  <c:v>2020P</c:v>
                </c:pt>
                <c:pt idx="6">
                  <c:v>2021P</c:v>
                </c:pt>
                <c:pt idx="7">
                  <c:v>2022P</c:v>
                </c:pt>
                <c:pt idx="8">
                  <c:v>2023P</c:v>
                </c:pt>
                <c:pt idx="9">
                  <c:v>2024P</c:v>
                </c:pt>
              </c:strCache>
            </c:strRef>
          </c:cat>
          <c:val>
            <c:numRef>
              <c:f>Sheet1!$B$2:$B$11</c:f>
              <c:numCache>
                <c:formatCode>General</c:formatCode>
                <c:ptCount val="10"/>
                <c:pt idx="0">
                  <c:v>13.597999999999999</c:v>
                </c:pt>
                <c:pt idx="1">
                  <c:v>13.837</c:v>
                </c:pt>
                <c:pt idx="2">
                  <c:v>14.841999999999999</c:v>
                </c:pt>
                <c:pt idx="3">
                  <c:v>15.896000000000001</c:v>
                </c:pt>
                <c:pt idx="4">
                  <c:v>15.805</c:v>
                </c:pt>
                <c:pt idx="5">
                  <c:v>16.837</c:v>
                </c:pt>
                <c:pt idx="6">
                  <c:v>17.676000000000002</c:v>
                </c:pt>
                <c:pt idx="7">
                  <c:v>18.526</c:v>
                </c:pt>
                <c:pt idx="8">
                  <c:v>19.369</c:v>
                </c:pt>
                <c:pt idx="9">
                  <c:v>20.289000000000001</c:v>
                </c:pt>
              </c:numCache>
            </c:numRef>
          </c:val>
          <c:extLst>
            <c:ext xmlns:c16="http://schemas.microsoft.com/office/drawing/2014/chart" uri="{C3380CC4-5D6E-409C-BE32-E72D297353CC}">
              <c16:uniqueId val="{0000000A-D0B5-4393-B639-C509D5F0B139}"/>
            </c:ext>
          </c:extLst>
        </c:ser>
        <c:ser>
          <c:idx val="1"/>
          <c:order val="1"/>
          <c:tx>
            <c:strRef>
              <c:f>Sheet1!$C$1</c:f>
              <c:strCache>
                <c:ptCount val="1"/>
                <c:pt idx="0">
                  <c:v>Market value [...] 2</c:v>
                </c:pt>
              </c:strCache>
            </c:strRef>
          </c:tx>
          <c:spPr>
            <a:solidFill>
              <a:srgbClr val="46B9A0"/>
            </a:solidFill>
            <a:ln w="15875">
              <a:noFill/>
            </a:ln>
            <a:effectLst/>
          </c:spPr>
          <c:invertIfNegative val="0"/>
          <c:dLbls>
            <c:dLbl>
              <c:idx val="0"/>
              <c:layout>
                <c:manualLayout>
                  <c:x val="-2.7488667833467568E-3"/>
                  <c:y val="-2.9732902794308543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D0B5-4393-B639-C509D5F0B139}"/>
                </c:ext>
              </c:extLst>
            </c:dLbl>
            <c:dLbl>
              <c:idx val="1"/>
              <c:layout>
                <c:manualLayout>
                  <c:x val="-3.9358141793093791E-3"/>
                  <c:y val="-8.6816480343472335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D0B5-4393-B639-C509D5F0B139}"/>
                </c:ext>
              </c:extLst>
            </c:dLbl>
            <c:dLbl>
              <c:idx val="2"/>
              <c:layout>
                <c:manualLayout>
                  <c:x val="-1.4108172063234672E-3"/>
                  <c:y val="-9.1153933283231634E-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D0B5-4393-B639-C509D5F0B139}"/>
                </c:ext>
              </c:extLst>
            </c:dLbl>
            <c:dLbl>
              <c:idx val="3"/>
              <c:layout>
                <c:manualLayout>
                  <c:x val="-5.0499939459718243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D0B5-4393-B639-C509D5F0B139}"/>
                </c:ext>
              </c:extLst>
            </c:dLbl>
            <c:dLbl>
              <c:idx val="4"/>
              <c:layout>
                <c:manualLayout>
                  <c:x val="-5.3468302042921374E-3"/>
                  <c:y val="-8.6816480343472335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D0B5-4393-B639-C509D5F0B139}"/>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2015</c:v>
                </c:pt>
                <c:pt idx="1">
                  <c:v>2016</c:v>
                </c:pt>
                <c:pt idx="2">
                  <c:v>2017</c:v>
                </c:pt>
                <c:pt idx="3">
                  <c:v>2018</c:v>
                </c:pt>
                <c:pt idx="4">
                  <c:v>2019P</c:v>
                </c:pt>
                <c:pt idx="5">
                  <c:v>2020P</c:v>
                </c:pt>
                <c:pt idx="6">
                  <c:v>2021P</c:v>
                </c:pt>
                <c:pt idx="7">
                  <c:v>2022P</c:v>
                </c:pt>
                <c:pt idx="8">
                  <c:v>2023P</c:v>
                </c:pt>
                <c:pt idx="9">
                  <c:v>2024P</c:v>
                </c:pt>
              </c:strCache>
            </c:strRef>
          </c:cat>
          <c:val>
            <c:numRef>
              <c:f>Sheet1!$C$2:$C$11</c:f>
              <c:numCache>
                <c:formatCode>General</c:formatCode>
                <c:ptCount val="10"/>
                <c:pt idx="0">
                  <c:v>29.603000000000002</c:v>
                </c:pt>
                <c:pt idx="1">
                  <c:v>29.663</c:v>
                </c:pt>
                <c:pt idx="2">
                  <c:v>31.282000000000004</c:v>
                </c:pt>
                <c:pt idx="3">
                  <c:v>33.120999999999995</c:v>
                </c:pt>
                <c:pt idx="4">
                  <c:v>32.677</c:v>
                </c:pt>
                <c:pt idx="5">
                  <c:v>34.491</c:v>
                </c:pt>
                <c:pt idx="6">
                  <c:v>35.915999999999997</c:v>
                </c:pt>
                <c:pt idx="7">
                  <c:v>37.388999999999996</c:v>
                </c:pt>
                <c:pt idx="8">
                  <c:v>38.851999999999997</c:v>
                </c:pt>
                <c:pt idx="9">
                  <c:v>40.433</c:v>
                </c:pt>
              </c:numCache>
            </c:numRef>
          </c:val>
          <c:extLst>
            <c:ext xmlns:c16="http://schemas.microsoft.com/office/drawing/2014/chart" uri="{C3380CC4-5D6E-409C-BE32-E72D297353CC}">
              <c16:uniqueId val="{00000010-D0B5-4393-B639-C509D5F0B139}"/>
            </c:ext>
          </c:extLst>
        </c:ser>
        <c:dLbls>
          <c:showLegendKey val="0"/>
          <c:showVal val="0"/>
          <c:showCatName val="0"/>
          <c:showSerName val="0"/>
          <c:showPercent val="0"/>
          <c:showBubbleSize val="0"/>
        </c:dLbls>
        <c:gapWidth val="300"/>
        <c:overlap val="-70"/>
        <c:axId val="1290343632"/>
        <c:axId val="1290334928"/>
      </c:barChart>
      <c:catAx>
        <c:axId val="129034363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290334928"/>
        <c:crosses val="autoZero"/>
        <c:auto val="1"/>
        <c:lblAlgn val="ctr"/>
        <c:lblOffset val="100"/>
        <c:noMultiLvlLbl val="0"/>
      </c:catAx>
      <c:valAx>
        <c:axId val="1290334928"/>
        <c:scaling>
          <c:orientation val="minMax"/>
          <c:min val="10"/>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700" b="0" i="0" u="none" strike="noStrike" kern="1200" baseline="0">
                <a:solidFill>
                  <a:schemeClr val="bg1"/>
                </a:solidFill>
                <a:latin typeface="+mn-lt"/>
                <a:ea typeface="+mn-ea"/>
                <a:cs typeface="+mn-cs"/>
              </a:defRPr>
            </a:pPr>
            <a:endParaRPr lang="en-US"/>
          </a:p>
        </c:txPr>
        <c:crossAx val="1290343632"/>
        <c:crosses val="autoZero"/>
        <c:crossBetween val="between"/>
        <c:majorUnit val="1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Market value [...] 1</c:v>
                </c:pt>
              </c:strCache>
            </c:strRef>
          </c:tx>
          <c:spPr>
            <a:solidFill>
              <a:srgbClr val="005A9A"/>
            </a:solidFill>
            <a:ln>
              <a:noFill/>
            </a:ln>
            <a:effectLst/>
          </c:spPr>
          <c:invertIfNegative val="0"/>
          <c:dLbls>
            <c:dLbl>
              <c:idx val="0"/>
              <c:layout>
                <c:manualLayout>
                  <c:x val="-1.5150081247245119E-2"/>
                  <c:y val="1.1416940248327047E-2"/>
                </c:manualLayout>
              </c:layout>
              <c:showLegendKey val="0"/>
              <c:showVal val="1"/>
              <c:showCatName val="0"/>
              <c:showSerName val="0"/>
              <c:showPercent val="0"/>
              <c:showBubbleSize val="0"/>
              <c:extLst>
                <c:ext xmlns:c15="http://schemas.microsoft.com/office/drawing/2012/chart" uri="{CE6537A1-D6FC-4f65-9D91-7224C49458BB}">
                  <c15:layout>
                    <c:manualLayout>
                      <c:w val="5.0967163309050281E-2"/>
                      <c:h val="7.2867411480001851E-2"/>
                    </c:manualLayout>
                  </c15:layout>
                </c:ext>
                <c:ext xmlns:c16="http://schemas.microsoft.com/office/drawing/2014/chart" uri="{C3380CC4-5D6E-409C-BE32-E72D297353CC}">
                  <c16:uniqueId val="{00000000-033B-4948-8360-01C5E0B96612}"/>
                </c:ext>
              </c:extLst>
            </c:dLbl>
            <c:dLbl>
              <c:idx val="1"/>
              <c:layout>
                <c:manualLayout>
                  <c:x val="-1.7674978810901385E-2"/>
                  <c:y val="2.283343101966546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33B-4948-8360-01C5E0B96612}"/>
                </c:ext>
              </c:extLst>
            </c:dLbl>
            <c:dLbl>
              <c:idx val="2"/>
              <c:layout>
                <c:manualLayout>
                  <c:x val="-2.0199975783887346E-2"/>
                  <c:y val="1.712507326474913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33B-4948-8360-01C5E0B96612}"/>
                </c:ext>
              </c:extLst>
            </c:dLbl>
            <c:dLbl>
              <c:idx val="3"/>
              <c:layout>
                <c:manualLayout>
                  <c:x val="-1.514998183791552E-2"/>
                  <c:y val="2.283343101966551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33B-4948-8360-01C5E0B96612}"/>
                </c:ext>
              </c:extLst>
            </c:dLbl>
            <c:dLbl>
              <c:idx val="4"/>
              <c:layout>
                <c:manualLayout>
                  <c:x val="-2.0199975783887297E-2"/>
                  <c:y val="5.7083577549163532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033B-4948-8360-01C5E0B96612}"/>
                </c:ext>
              </c:extLst>
            </c:dLbl>
            <c:dLbl>
              <c:idx val="5"/>
              <c:layout>
                <c:manualLayout>
                  <c:x val="-1.2624984864929561E-2"/>
                  <c:y val="4.566686203933106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033B-4948-8360-01C5E0B96612}"/>
                </c:ext>
              </c:extLst>
            </c:dLbl>
            <c:dLbl>
              <c:idx val="6"/>
              <c:layout>
                <c:manualLayout>
                  <c:x val="-1.5149981837915567E-2"/>
                  <c:y val="3.425014652949827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033B-4948-8360-01C5E0B96612}"/>
                </c:ext>
              </c:extLst>
            </c:dLbl>
            <c:dLbl>
              <c:idx val="7"/>
              <c:layout>
                <c:manualLayout>
                  <c:x val="-1.7674978810901385E-2"/>
                  <c:y val="2.283343101966551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033B-4948-8360-01C5E0B96612}"/>
                </c:ext>
              </c:extLst>
            </c:dLbl>
            <c:dLbl>
              <c:idx val="8"/>
              <c:layout>
                <c:manualLayout>
                  <c:x val="-1.5149981837915659E-2"/>
                  <c:y val="1.712507326474913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033B-4948-8360-01C5E0B96612}"/>
                </c:ext>
              </c:extLst>
            </c:dLbl>
            <c:dLbl>
              <c:idx val="9"/>
              <c:layout>
                <c:manualLayout>
                  <c:x val="-2.2724972756873209E-2"/>
                  <c:y val="1.141671550983275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033B-4948-8360-01C5E0B96612}"/>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2015</c:v>
                </c:pt>
                <c:pt idx="1">
                  <c:v>2016</c:v>
                </c:pt>
                <c:pt idx="2">
                  <c:v>2017</c:v>
                </c:pt>
                <c:pt idx="3">
                  <c:v>2018</c:v>
                </c:pt>
                <c:pt idx="4">
                  <c:v>2019P</c:v>
                </c:pt>
                <c:pt idx="5">
                  <c:v>2020P</c:v>
                </c:pt>
                <c:pt idx="6">
                  <c:v>2021P</c:v>
                </c:pt>
                <c:pt idx="7">
                  <c:v>2022P</c:v>
                </c:pt>
                <c:pt idx="8">
                  <c:v>2023P</c:v>
                </c:pt>
                <c:pt idx="9">
                  <c:v>2024P</c:v>
                </c:pt>
              </c:strCache>
            </c:strRef>
          </c:cat>
          <c:val>
            <c:numRef>
              <c:f>Sheet1!$B$2:$B$11</c:f>
              <c:numCache>
                <c:formatCode>General</c:formatCode>
                <c:ptCount val="10"/>
                <c:pt idx="0">
                  <c:v>93.134</c:v>
                </c:pt>
                <c:pt idx="1">
                  <c:v>96.67</c:v>
                </c:pt>
                <c:pt idx="2">
                  <c:v>101.607</c:v>
                </c:pt>
                <c:pt idx="3">
                  <c:v>107.607</c:v>
                </c:pt>
                <c:pt idx="4">
                  <c:v>109.443</c:v>
                </c:pt>
                <c:pt idx="5">
                  <c:v>115.003</c:v>
                </c:pt>
                <c:pt idx="6">
                  <c:v>120.399</c:v>
                </c:pt>
                <c:pt idx="7">
                  <c:v>126.28100000000001</c:v>
                </c:pt>
                <c:pt idx="8">
                  <c:v>132.51400000000001</c:v>
                </c:pt>
                <c:pt idx="9">
                  <c:v>129.221</c:v>
                </c:pt>
              </c:numCache>
            </c:numRef>
          </c:val>
          <c:extLst>
            <c:ext xmlns:c16="http://schemas.microsoft.com/office/drawing/2014/chart" uri="{C3380CC4-5D6E-409C-BE32-E72D297353CC}">
              <c16:uniqueId val="{0000000A-033B-4948-8360-01C5E0B96612}"/>
            </c:ext>
          </c:extLst>
        </c:ser>
        <c:ser>
          <c:idx val="1"/>
          <c:order val="1"/>
          <c:tx>
            <c:strRef>
              <c:f>Sheet1!$C$1</c:f>
              <c:strCache>
                <c:ptCount val="1"/>
                <c:pt idx="0">
                  <c:v>Market value [...] 2</c:v>
                </c:pt>
              </c:strCache>
            </c:strRef>
          </c:tx>
          <c:spPr>
            <a:solidFill>
              <a:srgbClr val="46B9A0"/>
            </a:solidFill>
            <a:ln w="15875">
              <a:noFill/>
            </a:ln>
            <a:effectLst/>
          </c:spPr>
          <c:invertIfNegative val="0"/>
          <c:dLbls>
            <c:dLbl>
              <c:idx val="0"/>
              <c:layout>
                <c:manualLayout>
                  <c:x val="-5.2738637563326226E-3"/>
                  <c:y val="2.735067475485525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033B-4948-8360-01C5E0B96612}"/>
                </c:ext>
              </c:extLst>
            </c:dLbl>
            <c:dLbl>
              <c:idx val="1"/>
              <c:layout>
                <c:manualLayout>
                  <c:x val="-1.4108172063234672E-3"/>
                  <c:y val="2.73506747548549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033B-4948-8360-01C5E0B96612}"/>
                </c:ext>
              </c:extLst>
            </c:dLbl>
            <c:dLbl>
              <c:idx val="2"/>
              <c:layout>
                <c:manualLayout>
                  <c:x val="-6.4608111522952453E-3"/>
                  <c:y val="-9.1153933283231634E-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033B-4948-8360-01C5E0B96612}"/>
                </c:ext>
              </c:extLst>
            </c:dLbl>
            <c:dLbl>
              <c:idx val="3"/>
              <c:layout>
                <c:manualLayout>
                  <c:x val="-5.0499939459718243E-3"/>
                  <c:y val="-1.712507326474913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033B-4948-8360-01C5E0B96612}"/>
                </c:ext>
              </c:extLst>
            </c:dLbl>
            <c:dLbl>
              <c:idx val="4"/>
              <c:layout>
                <c:manualLayout>
                  <c:x val="-7.8718271772780495E-3"/>
                  <c:y val="-1.43900057892636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033B-4948-8360-01C5E0B96612}"/>
                </c:ext>
              </c:extLst>
            </c:dLbl>
            <c:dLbl>
              <c:idx val="5"/>
              <c:layout>
                <c:manualLayout>
                  <c:x val="-7.5749909189578293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033B-4948-8360-01C5E0B96612}"/>
                </c:ext>
              </c:extLst>
            </c:dLbl>
            <c:dLbl>
              <c:idx val="6"/>
              <c:layout>
                <c:manualLayout>
                  <c:x val="-5.0499939459719171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033B-4948-8360-01C5E0B96612}"/>
                </c:ext>
              </c:extLst>
            </c:dLbl>
            <c:dLbl>
              <c:idx val="7"/>
              <c:layout>
                <c:manualLayout>
                  <c:x val="-7.5749909189578293E-3"/>
                  <c:y val="-1.3081502069721838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033B-4948-8360-01C5E0B96612}"/>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2015</c:v>
                </c:pt>
                <c:pt idx="1">
                  <c:v>2016</c:v>
                </c:pt>
                <c:pt idx="2">
                  <c:v>2017</c:v>
                </c:pt>
                <c:pt idx="3">
                  <c:v>2018</c:v>
                </c:pt>
                <c:pt idx="4">
                  <c:v>2019P</c:v>
                </c:pt>
                <c:pt idx="5">
                  <c:v>2020P</c:v>
                </c:pt>
                <c:pt idx="6">
                  <c:v>2021P</c:v>
                </c:pt>
                <c:pt idx="7">
                  <c:v>2022P</c:v>
                </c:pt>
                <c:pt idx="8">
                  <c:v>2023P</c:v>
                </c:pt>
                <c:pt idx="9">
                  <c:v>2024P</c:v>
                </c:pt>
              </c:strCache>
            </c:strRef>
          </c:cat>
          <c:val>
            <c:numRef>
              <c:f>Sheet1!$C$2:$C$11</c:f>
              <c:numCache>
                <c:formatCode>General</c:formatCode>
                <c:ptCount val="10"/>
                <c:pt idx="0">
                  <c:v>106.52500000000001</c:v>
                </c:pt>
                <c:pt idx="1">
                  <c:v>107.767</c:v>
                </c:pt>
                <c:pt idx="2">
                  <c:v>112.501</c:v>
                </c:pt>
                <c:pt idx="3">
                  <c:v>116.499</c:v>
                </c:pt>
                <c:pt idx="4">
                  <c:v>117.94799999999999</c:v>
                </c:pt>
                <c:pt idx="5">
                  <c:v>123.669</c:v>
                </c:pt>
                <c:pt idx="6">
                  <c:v>128.999</c:v>
                </c:pt>
                <c:pt idx="7">
                  <c:v>134.79499999999999</c:v>
                </c:pt>
                <c:pt idx="8">
                  <c:v>141.11500000000001</c:v>
                </c:pt>
                <c:pt idx="9">
                  <c:v>148.42099999999999</c:v>
                </c:pt>
              </c:numCache>
            </c:numRef>
          </c:val>
          <c:extLst>
            <c:ext xmlns:c16="http://schemas.microsoft.com/office/drawing/2014/chart" uri="{C3380CC4-5D6E-409C-BE32-E72D297353CC}">
              <c16:uniqueId val="{00000013-033B-4948-8360-01C5E0B96612}"/>
            </c:ext>
          </c:extLst>
        </c:ser>
        <c:dLbls>
          <c:showLegendKey val="0"/>
          <c:showVal val="0"/>
          <c:showCatName val="0"/>
          <c:showSerName val="0"/>
          <c:showPercent val="0"/>
          <c:showBubbleSize val="0"/>
        </c:dLbls>
        <c:gapWidth val="300"/>
        <c:overlap val="-70"/>
        <c:axId val="1525795936"/>
        <c:axId val="1525797024"/>
      </c:barChart>
      <c:catAx>
        <c:axId val="152579593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525797024"/>
        <c:crosses val="autoZero"/>
        <c:auto val="1"/>
        <c:lblAlgn val="ctr"/>
        <c:lblOffset val="100"/>
        <c:noMultiLvlLbl val="0"/>
      </c:catAx>
      <c:valAx>
        <c:axId val="1525797024"/>
        <c:scaling>
          <c:orientation val="minMax"/>
          <c:max val="160"/>
          <c:min val="60"/>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700" b="0" i="0" u="none" strike="noStrike" kern="1200" baseline="0">
                <a:solidFill>
                  <a:schemeClr val="bg1"/>
                </a:solidFill>
                <a:latin typeface="+mn-lt"/>
                <a:ea typeface="+mn-ea"/>
                <a:cs typeface="+mn-cs"/>
              </a:defRPr>
            </a:pPr>
            <a:endParaRPr lang="en-US"/>
          </a:p>
        </c:txPr>
        <c:crossAx val="1525795936"/>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manualLayout>
          <c:xMode val="edge"/>
          <c:yMode val="edge"/>
          <c:x val="0.24278009556063929"/>
          <c:y val="1.9096865602293137E-2"/>
        </c:manualLayout>
      </c:layout>
      <c:overlay val="0"/>
      <c:spPr>
        <a:solidFill>
          <a:srgbClr val="005A9A"/>
        </a:solidFill>
        <a:ln>
          <a:noFill/>
        </a:ln>
        <a:effectLst/>
      </c:spPr>
      <c:txPr>
        <a:bodyPr rot="0" spcFirstLastPara="1" vertOverflow="ellipsis" vert="horz" wrap="square" anchor="ctr" anchorCtr="1"/>
        <a:lstStyle/>
        <a:p>
          <a:pPr>
            <a:defRPr sz="1100" b="0" i="0" u="none" strike="noStrike" kern="1200" spc="0" baseline="0">
              <a:solidFill>
                <a:schemeClr val="bg1"/>
              </a:solidFill>
              <a:latin typeface="+mn-lt"/>
              <a:ea typeface="+mn-ea"/>
              <a:cs typeface="+mn-cs"/>
            </a:defRPr>
          </a:pPr>
          <a:endParaRPr lang="en-US"/>
        </a:p>
      </c:txPr>
    </c:title>
    <c:autoTitleDeleted val="0"/>
    <c:plotArea>
      <c:layout>
        <c:manualLayout>
          <c:layoutTarget val="inner"/>
          <c:xMode val="edge"/>
          <c:yMode val="edge"/>
          <c:x val="0.42256256065099712"/>
          <c:y val="0.14264136888398934"/>
          <c:w val="0.2724260106550892"/>
          <c:h val="0.52332748600126244"/>
        </c:manualLayout>
      </c:layout>
      <c:doughnutChart>
        <c:varyColors val="1"/>
        <c:ser>
          <c:idx val="0"/>
          <c:order val="0"/>
          <c:tx>
            <c:strRef>
              <c:f>Sheet1!$B$1</c:f>
              <c:strCache>
                <c:ptCount val="1"/>
                <c:pt idx="0">
                  <c:v>2024</c:v>
                </c:pt>
              </c:strCache>
            </c:strRef>
          </c:tx>
          <c:dPt>
            <c:idx val="0"/>
            <c:bubble3D val="0"/>
            <c:spPr>
              <a:solidFill>
                <a:srgbClr val="005A9A"/>
              </a:solidFill>
              <a:ln w="19050">
                <a:solidFill>
                  <a:schemeClr val="lt1"/>
                </a:solidFill>
              </a:ln>
              <a:effectLst/>
            </c:spPr>
            <c:extLst>
              <c:ext xmlns:c16="http://schemas.microsoft.com/office/drawing/2014/chart" uri="{C3380CC4-5D6E-409C-BE32-E72D297353CC}">
                <c16:uniqueId val="{00000001-6713-486E-86CC-D433FD724AA2}"/>
              </c:ext>
            </c:extLst>
          </c:dPt>
          <c:dPt>
            <c:idx val="1"/>
            <c:bubble3D val="0"/>
            <c:spPr>
              <a:solidFill>
                <a:schemeClr val="accent1">
                  <a:lumMod val="75000"/>
                </a:schemeClr>
              </a:solidFill>
              <a:ln w="19050">
                <a:solidFill>
                  <a:schemeClr val="lt1"/>
                </a:solidFill>
              </a:ln>
              <a:effectLst/>
            </c:spPr>
            <c:extLst>
              <c:ext xmlns:c16="http://schemas.microsoft.com/office/drawing/2014/chart" uri="{C3380CC4-5D6E-409C-BE32-E72D297353CC}">
                <c16:uniqueId val="{00000003-6713-486E-86CC-D433FD724AA2}"/>
              </c:ext>
            </c:extLst>
          </c:dPt>
          <c:dPt>
            <c:idx val="2"/>
            <c:bubble3D val="0"/>
            <c:spPr>
              <a:solidFill>
                <a:schemeClr val="accent1">
                  <a:lumMod val="60000"/>
                  <a:lumOff val="40000"/>
                </a:schemeClr>
              </a:solidFill>
              <a:ln w="19050">
                <a:solidFill>
                  <a:schemeClr val="lt1"/>
                </a:solidFill>
              </a:ln>
              <a:effectLst/>
            </c:spPr>
            <c:extLst>
              <c:ext xmlns:c16="http://schemas.microsoft.com/office/drawing/2014/chart" uri="{C3380CC4-5D6E-409C-BE32-E72D297353CC}">
                <c16:uniqueId val="{00000005-6713-486E-86CC-D433FD724AA2}"/>
              </c:ext>
            </c:extLst>
          </c:dPt>
          <c:dPt>
            <c:idx val="3"/>
            <c:bubble3D val="0"/>
            <c:spPr>
              <a:solidFill>
                <a:schemeClr val="bg2">
                  <a:lumMod val="50000"/>
                </a:schemeClr>
              </a:solidFill>
              <a:ln w="19050">
                <a:solidFill>
                  <a:schemeClr val="lt1"/>
                </a:solidFill>
              </a:ln>
              <a:effectLst/>
            </c:spPr>
            <c:extLst>
              <c:ext xmlns:c16="http://schemas.microsoft.com/office/drawing/2014/chart" uri="{C3380CC4-5D6E-409C-BE32-E72D297353CC}">
                <c16:uniqueId val="{00000007-6713-486E-86CC-D433FD724AA2}"/>
              </c:ext>
            </c:extLst>
          </c:dPt>
          <c:dPt>
            <c:idx val="4"/>
            <c:bubble3D val="0"/>
            <c:spPr>
              <a:solidFill>
                <a:schemeClr val="bg1">
                  <a:lumMod val="75000"/>
                </a:schemeClr>
              </a:solidFill>
              <a:ln w="19050">
                <a:solidFill>
                  <a:schemeClr val="lt1"/>
                </a:solidFill>
              </a:ln>
              <a:effectLst/>
            </c:spPr>
            <c:extLst>
              <c:ext xmlns:c16="http://schemas.microsoft.com/office/drawing/2014/chart" uri="{C3380CC4-5D6E-409C-BE32-E72D297353CC}">
                <c16:uniqueId val="{00000009-6713-486E-86CC-D433FD724AA2}"/>
              </c:ext>
            </c:extLst>
          </c:dPt>
          <c:dPt>
            <c:idx val="5"/>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B-6713-486E-86CC-D433FD724AA2}"/>
              </c:ext>
            </c:extLst>
          </c:dPt>
          <c:dLbls>
            <c:dLbl>
              <c:idx val="0"/>
              <c:layout>
                <c:manualLayout>
                  <c:x val="4.9495110896329179E-2"/>
                  <c:y val="-0.1016763589455681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713-486E-86CC-D433FD724AA2}"/>
                </c:ext>
              </c:extLst>
            </c:dLbl>
            <c:dLbl>
              <c:idx val="1"/>
              <c:layout>
                <c:manualLayout>
                  <c:x val="9.8990221792658359E-2"/>
                  <c:y val="3.812863460458804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713-486E-86CC-D433FD724AA2}"/>
                </c:ext>
              </c:extLst>
            </c:dLbl>
            <c:dLbl>
              <c:idx val="2"/>
              <c:layout>
                <c:manualLayout>
                  <c:x val="-5.8775444189390895E-2"/>
                  <c:y val="7.625726920917609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713-486E-86CC-D433FD724AA2}"/>
                </c:ext>
              </c:extLst>
            </c:dLbl>
            <c:dLbl>
              <c:idx val="3"/>
              <c:layout>
                <c:manualLayout>
                  <c:x val="-7.4242666344493793E-2"/>
                  <c:y val="-1.90643173022940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6713-486E-86CC-D433FD724AA2}"/>
                </c:ext>
              </c:extLst>
            </c:dLbl>
            <c:dLbl>
              <c:idx val="4"/>
              <c:layout>
                <c:manualLayout>
                  <c:x val="-8.9709888499596629E-2"/>
                  <c:y val="-5.083817947278405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6713-486E-86CC-D433FD724AA2}"/>
                </c:ext>
              </c:extLst>
            </c:dLbl>
            <c:dLbl>
              <c:idx val="5"/>
              <c:layout>
                <c:manualLayout>
                  <c:x val="-1.8560666586123441E-2"/>
                  <c:y val="-0.10167635894556815"/>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6713-486E-86CC-D433FD724AA2}"/>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Sheet1!$A$2:$A$7</c:f>
              <c:strCache>
                <c:ptCount val="6"/>
                <c:pt idx="0">
                  <c:v>[Produkt]</c:v>
                </c:pt>
                <c:pt idx="1">
                  <c:v>[Produkt]</c:v>
                </c:pt>
                <c:pt idx="2">
                  <c:v>[Produkt]</c:v>
                </c:pt>
                <c:pt idx="3">
                  <c:v>[Produkt]</c:v>
                </c:pt>
                <c:pt idx="4">
                  <c:v>[Produkt]</c:v>
                </c:pt>
                <c:pt idx="5">
                  <c:v>[Produkt]</c:v>
                </c:pt>
              </c:strCache>
            </c:strRef>
          </c:cat>
          <c:val>
            <c:numRef>
              <c:f>Sheet1!$B$2:$B$7</c:f>
              <c:numCache>
                <c:formatCode>0.00%</c:formatCode>
                <c:ptCount val="6"/>
                <c:pt idx="0">
                  <c:v>0.13118987900000001</c:v>
                </c:pt>
                <c:pt idx="1">
                  <c:v>0.371411461</c:v>
                </c:pt>
                <c:pt idx="2">
                  <c:v>0.146797919</c:v>
                </c:pt>
                <c:pt idx="3">
                  <c:v>0.13220047200000001</c:v>
                </c:pt>
                <c:pt idx="4">
                  <c:v>3.0093199000000001E-2</c:v>
                </c:pt>
                <c:pt idx="5">
                  <c:v>0.18830706999999999</c:v>
                </c:pt>
              </c:numCache>
            </c:numRef>
          </c:val>
          <c:extLst>
            <c:ext xmlns:c16="http://schemas.microsoft.com/office/drawing/2014/chart" uri="{C3380CC4-5D6E-409C-BE32-E72D297353CC}">
              <c16:uniqueId val="{0000000C-6713-486E-86CC-D433FD724AA2}"/>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manualLayout>
          <c:xMode val="edge"/>
          <c:yMode val="edge"/>
          <c:x val="1.3310151434654612E-2"/>
          <c:y val="2.0766226716221546E-2"/>
        </c:manualLayout>
      </c:layout>
      <c:overlay val="0"/>
      <c:spPr>
        <a:solidFill>
          <a:srgbClr val="46B9A0"/>
        </a:solidFill>
        <a:ln>
          <a:noFill/>
        </a:ln>
        <a:effectLst/>
      </c:spPr>
      <c:txPr>
        <a:bodyPr rot="0" spcFirstLastPara="1" vertOverflow="ellipsis" vert="horz" wrap="square" anchor="ctr" anchorCtr="1"/>
        <a:lstStyle/>
        <a:p>
          <a:pPr>
            <a:defRPr sz="1100" b="0" i="0" u="none" strike="noStrike" kern="1200" spc="0" baseline="0">
              <a:solidFill>
                <a:schemeClr val="bg1"/>
              </a:solidFill>
              <a:latin typeface="+mn-lt"/>
              <a:ea typeface="+mn-ea"/>
              <a:cs typeface="+mn-cs"/>
            </a:defRPr>
          </a:pPr>
          <a:endParaRPr lang="en-US"/>
        </a:p>
      </c:txPr>
    </c:title>
    <c:autoTitleDeleted val="0"/>
    <c:plotArea>
      <c:layout>
        <c:manualLayout>
          <c:layoutTarget val="inner"/>
          <c:xMode val="edge"/>
          <c:yMode val="edge"/>
          <c:x val="0.15628887228917587"/>
          <c:y val="0.12303585884663304"/>
          <c:w val="0.21722763932108061"/>
          <c:h val="0.41201022666015596"/>
        </c:manualLayout>
      </c:layout>
      <c:doughnutChart>
        <c:varyColors val="1"/>
        <c:ser>
          <c:idx val="0"/>
          <c:order val="0"/>
          <c:tx>
            <c:strRef>
              <c:f>Sheet1!$B$1</c:f>
              <c:strCache>
                <c:ptCount val="1"/>
                <c:pt idx="0">
                  <c:v>2015</c:v>
                </c:pt>
              </c:strCache>
            </c:strRef>
          </c:tx>
          <c:dPt>
            <c:idx val="0"/>
            <c:bubble3D val="0"/>
            <c:spPr>
              <a:solidFill>
                <a:srgbClr val="46B9A0"/>
              </a:solidFill>
              <a:ln w="19050">
                <a:solidFill>
                  <a:schemeClr val="lt1"/>
                </a:solidFill>
              </a:ln>
              <a:effectLst/>
            </c:spPr>
            <c:extLst>
              <c:ext xmlns:c16="http://schemas.microsoft.com/office/drawing/2014/chart" uri="{C3380CC4-5D6E-409C-BE32-E72D297353CC}">
                <c16:uniqueId val="{00000001-CBD1-4D70-94E6-6853AA089D52}"/>
              </c:ext>
            </c:extLst>
          </c:dPt>
          <c:dPt>
            <c:idx val="1"/>
            <c:bubble3D val="0"/>
            <c:spPr>
              <a:solidFill>
                <a:srgbClr val="8CD4C5"/>
              </a:solidFill>
              <a:ln w="19050">
                <a:solidFill>
                  <a:schemeClr val="lt1"/>
                </a:solidFill>
              </a:ln>
              <a:effectLst/>
            </c:spPr>
            <c:extLst>
              <c:ext xmlns:c16="http://schemas.microsoft.com/office/drawing/2014/chart" uri="{C3380CC4-5D6E-409C-BE32-E72D297353CC}">
                <c16:uniqueId val="{00000003-CBD1-4D70-94E6-6853AA089D52}"/>
              </c:ext>
            </c:extLst>
          </c:dPt>
          <c:dPt>
            <c:idx val="2"/>
            <c:bubble3D val="0"/>
            <c:spPr>
              <a:solidFill>
                <a:srgbClr val="C8EAE3"/>
              </a:solidFill>
              <a:ln w="19050">
                <a:solidFill>
                  <a:schemeClr val="lt1"/>
                </a:solidFill>
              </a:ln>
              <a:effectLst/>
            </c:spPr>
            <c:extLst>
              <c:ext xmlns:c16="http://schemas.microsoft.com/office/drawing/2014/chart" uri="{C3380CC4-5D6E-409C-BE32-E72D297353CC}">
                <c16:uniqueId val="{00000005-CBD1-4D70-94E6-6853AA089D52}"/>
              </c:ext>
            </c:extLst>
          </c:dPt>
          <c:dPt>
            <c:idx val="3"/>
            <c:bubble3D val="0"/>
            <c:spPr>
              <a:solidFill>
                <a:schemeClr val="bg2">
                  <a:lumMod val="50000"/>
                </a:schemeClr>
              </a:solidFill>
              <a:ln w="19050">
                <a:solidFill>
                  <a:schemeClr val="lt1"/>
                </a:solidFill>
              </a:ln>
              <a:effectLst/>
            </c:spPr>
            <c:extLst>
              <c:ext xmlns:c16="http://schemas.microsoft.com/office/drawing/2014/chart" uri="{C3380CC4-5D6E-409C-BE32-E72D297353CC}">
                <c16:uniqueId val="{00000007-CBD1-4D70-94E6-6853AA089D52}"/>
              </c:ext>
            </c:extLst>
          </c:dPt>
          <c:dPt>
            <c:idx val="4"/>
            <c:bubble3D val="0"/>
            <c:spPr>
              <a:solidFill>
                <a:schemeClr val="bg1">
                  <a:lumMod val="75000"/>
                </a:schemeClr>
              </a:solidFill>
              <a:ln w="19050">
                <a:solidFill>
                  <a:schemeClr val="lt1"/>
                </a:solidFill>
              </a:ln>
              <a:effectLst/>
            </c:spPr>
            <c:extLst>
              <c:ext xmlns:c16="http://schemas.microsoft.com/office/drawing/2014/chart" uri="{C3380CC4-5D6E-409C-BE32-E72D297353CC}">
                <c16:uniqueId val="{00000009-CBD1-4D70-94E6-6853AA089D52}"/>
              </c:ext>
            </c:extLst>
          </c:dPt>
          <c:dPt>
            <c:idx val="5"/>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B-CBD1-4D70-94E6-6853AA089D52}"/>
              </c:ext>
            </c:extLst>
          </c:dPt>
          <c:dLbls>
            <c:dLbl>
              <c:idx val="0"/>
              <c:layout>
                <c:manualLayout>
                  <c:x val="6.8487131449754088E-2"/>
                  <c:y val="-8.548379114080677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BD1-4D70-94E6-6853AA089D52}"/>
                </c:ext>
              </c:extLst>
            </c:dLbl>
            <c:dLbl>
              <c:idx val="1"/>
              <c:layout>
                <c:manualLayout>
                  <c:x val="5.0731208481299313E-2"/>
                  <c:y val="5.531304132640426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BD1-4D70-94E6-6853AA089D52}"/>
                </c:ext>
              </c:extLst>
            </c:dLbl>
            <c:dLbl>
              <c:idx val="2"/>
              <c:layout>
                <c:manualLayout>
                  <c:x val="-5.0731208481299361E-2"/>
                  <c:y val="7.039841623360554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BD1-4D70-94E6-6853AA089D52}"/>
                </c:ext>
              </c:extLst>
            </c:dLbl>
            <c:dLbl>
              <c:idx val="3"/>
              <c:layout>
                <c:manualLayout>
                  <c:x val="-7.6096812721949042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BD1-4D70-94E6-6853AA089D52}"/>
                </c:ext>
              </c:extLst>
            </c:dLbl>
            <c:dLbl>
              <c:idx val="4"/>
              <c:layout>
                <c:manualLayout>
                  <c:x val="-7.3560252297884071E-2"/>
                  <c:y val="-5.028458302400395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BD1-4D70-94E6-6853AA089D52}"/>
                </c:ext>
              </c:extLst>
            </c:dLbl>
            <c:dLbl>
              <c:idx val="5"/>
              <c:layout>
                <c:manualLayout>
                  <c:x val="-2.5365604240649681E-2"/>
                  <c:y val="-7.542687453600593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CBD1-4D70-94E6-6853AA089D52}"/>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Sheet1!$A$2:$A$7</c:f>
              <c:strCache>
                <c:ptCount val="6"/>
                <c:pt idx="0">
                  <c:v>[Product]</c:v>
                </c:pt>
                <c:pt idx="1">
                  <c:v>[Product]</c:v>
                </c:pt>
                <c:pt idx="2">
                  <c:v>[Product]</c:v>
                </c:pt>
                <c:pt idx="3">
                  <c:v>[Product]</c:v>
                </c:pt>
                <c:pt idx="4">
                  <c:v>[Product]</c:v>
                </c:pt>
                <c:pt idx="5">
                  <c:v>[Product]</c:v>
                </c:pt>
              </c:strCache>
            </c:strRef>
          </c:cat>
          <c:val>
            <c:numRef>
              <c:f>Sheet1!$B$2:$B$7</c:f>
              <c:numCache>
                <c:formatCode>0.00%</c:formatCode>
                <c:ptCount val="6"/>
                <c:pt idx="0">
                  <c:v>0.36062899647657576</c:v>
                </c:pt>
                <c:pt idx="1">
                  <c:v>0.21551611640349733</c:v>
                </c:pt>
                <c:pt idx="2">
                  <c:v>0.14158945582669971</c:v>
                </c:pt>
                <c:pt idx="3">
                  <c:v>0.10909565444342945</c:v>
                </c:pt>
                <c:pt idx="4">
                  <c:v>0.14289442776980293</c:v>
                </c:pt>
                <c:pt idx="5">
                  <c:v>3.0275349079994785E-2</c:v>
                </c:pt>
              </c:numCache>
            </c:numRef>
          </c:val>
          <c:extLst>
            <c:ext xmlns:c16="http://schemas.microsoft.com/office/drawing/2014/chart" uri="{C3380CC4-5D6E-409C-BE32-E72D297353CC}">
              <c16:uniqueId val="{0000000C-CBD1-4D70-94E6-6853AA089D52}"/>
            </c:ext>
          </c:extLst>
        </c:ser>
        <c:dLbls>
          <c:showLegendKey val="0"/>
          <c:showVal val="1"/>
          <c:showCatName val="0"/>
          <c:showSerName val="0"/>
          <c:showPercent val="0"/>
          <c:showBubbleSize val="0"/>
          <c:showLeaderLines val="1"/>
        </c:dLbls>
        <c:firstSliceAng val="0"/>
        <c:holeSize val="78"/>
      </c:doughnutChart>
      <c:spPr>
        <a:noFill/>
        <a:ln>
          <a:noFill/>
        </a:ln>
        <a:effectLst/>
      </c:spPr>
    </c:plotArea>
    <c:legend>
      <c:legendPos val="b"/>
      <c:layout>
        <c:manualLayout>
          <c:xMode val="edge"/>
          <c:yMode val="edge"/>
          <c:x val="0"/>
          <c:y val="0.88809201721212516"/>
          <c:w val="1"/>
          <c:h val="5.3740727874846531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manualLayout>
          <c:xMode val="edge"/>
          <c:yMode val="edge"/>
          <c:x val="0.27062109543982449"/>
          <c:y val="2.541908973639203E-2"/>
        </c:manualLayout>
      </c:layout>
      <c:overlay val="0"/>
      <c:spPr>
        <a:solidFill>
          <a:srgbClr val="46B9A0"/>
        </a:solidFill>
        <a:ln>
          <a:noFill/>
        </a:ln>
        <a:effectLst/>
      </c:spPr>
      <c:txPr>
        <a:bodyPr rot="0" spcFirstLastPara="1" vertOverflow="ellipsis" vert="horz" wrap="square" anchor="ctr" anchorCtr="1"/>
        <a:lstStyle/>
        <a:p>
          <a:pPr>
            <a:defRPr sz="1100" b="0" i="0" u="none" strike="noStrike" kern="1200" spc="0" baseline="0">
              <a:solidFill>
                <a:schemeClr val="bg1"/>
              </a:solidFill>
              <a:latin typeface="+mn-lt"/>
              <a:ea typeface="+mn-ea"/>
              <a:cs typeface="+mn-cs"/>
            </a:defRPr>
          </a:pPr>
          <a:endParaRPr lang="en-US"/>
        </a:p>
      </c:txPr>
    </c:title>
    <c:autoTitleDeleted val="0"/>
    <c:plotArea>
      <c:layout>
        <c:manualLayout>
          <c:layoutTarget val="inner"/>
          <c:xMode val="edge"/>
          <c:yMode val="edge"/>
          <c:x val="0.42874944951303823"/>
          <c:y val="0.15164538568464919"/>
          <c:w val="0.26933256622406865"/>
          <c:h val="0.55328201479310968"/>
        </c:manualLayout>
      </c:layout>
      <c:doughnutChart>
        <c:varyColors val="1"/>
        <c:ser>
          <c:idx val="0"/>
          <c:order val="0"/>
          <c:tx>
            <c:strRef>
              <c:f>Sheet1!$B$1</c:f>
              <c:strCache>
                <c:ptCount val="1"/>
                <c:pt idx="0">
                  <c:v>2024</c:v>
                </c:pt>
              </c:strCache>
            </c:strRef>
          </c:tx>
          <c:dPt>
            <c:idx val="0"/>
            <c:bubble3D val="0"/>
            <c:spPr>
              <a:solidFill>
                <a:srgbClr val="46B9A0"/>
              </a:solidFill>
              <a:ln w="19050">
                <a:solidFill>
                  <a:schemeClr val="lt1"/>
                </a:solidFill>
              </a:ln>
              <a:effectLst/>
            </c:spPr>
            <c:extLst>
              <c:ext xmlns:c16="http://schemas.microsoft.com/office/drawing/2014/chart" uri="{C3380CC4-5D6E-409C-BE32-E72D297353CC}">
                <c16:uniqueId val="{00000001-EA39-4C37-850E-98F10CDA4E57}"/>
              </c:ext>
            </c:extLst>
          </c:dPt>
          <c:dPt>
            <c:idx val="1"/>
            <c:bubble3D val="0"/>
            <c:spPr>
              <a:solidFill>
                <a:srgbClr val="8CD4C5"/>
              </a:solidFill>
              <a:ln w="19050">
                <a:solidFill>
                  <a:schemeClr val="lt1"/>
                </a:solidFill>
              </a:ln>
              <a:effectLst/>
            </c:spPr>
            <c:extLst>
              <c:ext xmlns:c16="http://schemas.microsoft.com/office/drawing/2014/chart" uri="{C3380CC4-5D6E-409C-BE32-E72D297353CC}">
                <c16:uniqueId val="{00000003-EA39-4C37-850E-98F10CDA4E57}"/>
              </c:ext>
            </c:extLst>
          </c:dPt>
          <c:dPt>
            <c:idx val="2"/>
            <c:bubble3D val="0"/>
            <c:spPr>
              <a:solidFill>
                <a:srgbClr val="C8EAE3"/>
              </a:solidFill>
              <a:ln w="19050">
                <a:solidFill>
                  <a:schemeClr val="lt1"/>
                </a:solidFill>
              </a:ln>
              <a:effectLst/>
            </c:spPr>
            <c:extLst>
              <c:ext xmlns:c16="http://schemas.microsoft.com/office/drawing/2014/chart" uri="{C3380CC4-5D6E-409C-BE32-E72D297353CC}">
                <c16:uniqueId val="{00000005-EA39-4C37-850E-98F10CDA4E57}"/>
              </c:ext>
            </c:extLst>
          </c:dPt>
          <c:dPt>
            <c:idx val="3"/>
            <c:bubble3D val="0"/>
            <c:spPr>
              <a:solidFill>
                <a:schemeClr val="bg2">
                  <a:lumMod val="50000"/>
                </a:schemeClr>
              </a:solidFill>
              <a:ln w="19050">
                <a:solidFill>
                  <a:schemeClr val="lt1"/>
                </a:solidFill>
              </a:ln>
              <a:effectLst/>
            </c:spPr>
            <c:extLst>
              <c:ext xmlns:c16="http://schemas.microsoft.com/office/drawing/2014/chart" uri="{C3380CC4-5D6E-409C-BE32-E72D297353CC}">
                <c16:uniqueId val="{00000007-EA39-4C37-850E-98F10CDA4E57}"/>
              </c:ext>
            </c:extLst>
          </c:dPt>
          <c:dPt>
            <c:idx val="4"/>
            <c:bubble3D val="0"/>
            <c:spPr>
              <a:solidFill>
                <a:schemeClr val="bg1">
                  <a:lumMod val="75000"/>
                </a:schemeClr>
              </a:solidFill>
              <a:ln w="19050">
                <a:solidFill>
                  <a:schemeClr val="lt1"/>
                </a:solidFill>
              </a:ln>
              <a:effectLst/>
            </c:spPr>
            <c:extLst>
              <c:ext xmlns:c16="http://schemas.microsoft.com/office/drawing/2014/chart" uri="{C3380CC4-5D6E-409C-BE32-E72D297353CC}">
                <c16:uniqueId val="{00000009-EA39-4C37-850E-98F10CDA4E57}"/>
              </c:ext>
            </c:extLst>
          </c:dPt>
          <c:dPt>
            <c:idx val="5"/>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B-EA39-4C37-850E-98F10CDA4E57}"/>
              </c:ext>
            </c:extLst>
          </c:dPt>
          <c:dLbls>
            <c:dLbl>
              <c:idx val="0"/>
              <c:layout>
                <c:manualLayout>
                  <c:x val="9.5896777361637667E-2"/>
                  <c:y val="-0.1143859038137641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A39-4C37-850E-98F10CDA4E57}"/>
                </c:ext>
              </c:extLst>
            </c:dLbl>
            <c:dLbl>
              <c:idx val="1"/>
              <c:layout>
                <c:manualLayout>
                  <c:x val="9.2803332930617207E-3"/>
                  <c:y val="6.99024967750780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A39-4C37-850E-98F10CDA4E57}"/>
                </c:ext>
              </c:extLst>
            </c:dLbl>
            <c:dLbl>
              <c:idx val="2"/>
              <c:layout>
                <c:manualLayout>
                  <c:x val="-5.8775444189390895E-2"/>
                  <c:y val="7.625726920917609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A39-4C37-850E-98F10CDA4E57}"/>
                </c:ext>
              </c:extLst>
            </c:dLbl>
            <c:dLbl>
              <c:idx val="3"/>
              <c:layout>
                <c:manualLayout>
                  <c:x val="-7.4242666344493793E-2"/>
                  <c:y val="-1.90643173022940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A39-4C37-850E-98F10CDA4E57}"/>
                </c:ext>
              </c:extLst>
            </c:dLbl>
            <c:dLbl>
              <c:idx val="4"/>
              <c:layout>
                <c:manualLayout>
                  <c:x val="-7.4242666344493766E-2"/>
                  <c:y val="-9.532158651147014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EA39-4C37-850E-98F10CDA4E57}"/>
                </c:ext>
              </c:extLst>
            </c:dLbl>
            <c:dLbl>
              <c:idx val="5"/>
              <c:layout>
                <c:manualLayout>
                  <c:x val="-1.8560666586123441E-2"/>
                  <c:y val="-0.10167635894556815"/>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EA39-4C37-850E-98F10CDA4E57}"/>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Sheet1!$A$2:$A$7</c:f>
              <c:strCache>
                <c:ptCount val="6"/>
                <c:pt idx="0">
                  <c:v>Botaniczne</c:v>
                </c:pt>
                <c:pt idx="1">
                  <c:v>Vitaminy</c:v>
                </c:pt>
                <c:pt idx="2">
                  <c:v>Minerały</c:v>
                </c:pt>
                <c:pt idx="3">
                  <c:v>Aminokwasy</c:v>
                </c:pt>
                <c:pt idx="4">
                  <c:v>Enzymy</c:v>
                </c:pt>
                <c:pt idx="5">
                  <c:v>Inne</c:v>
                </c:pt>
              </c:strCache>
            </c:strRef>
          </c:cat>
          <c:val>
            <c:numRef>
              <c:f>Sheet1!$B$2:$B$7</c:f>
              <c:numCache>
                <c:formatCode>0.00%</c:formatCode>
                <c:ptCount val="6"/>
                <c:pt idx="0">
                  <c:v>0.35822571588994939</c:v>
                </c:pt>
                <c:pt idx="1">
                  <c:v>0.21392476137001684</c:v>
                </c:pt>
                <c:pt idx="2">
                  <c:v>0.15519371139809091</c:v>
                </c:pt>
                <c:pt idx="3">
                  <c:v>0.1106868800299457</c:v>
                </c:pt>
                <c:pt idx="4">
                  <c:v>0.13329590117911286</c:v>
                </c:pt>
                <c:pt idx="5">
                  <c:v>2.867303013288414E-2</c:v>
                </c:pt>
              </c:numCache>
            </c:numRef>
          </c:val>
          <c:extLst>
            <c:ext xmlns:c16="http://schemas.microsoft.com/office/drawing/2014/chart" uri="{C3380CC4-5D6E-409C-BE32-E72D297353CC}">
              <c16:uniqueId val="{0000000C-EA39-4C37-850E-98F10CDA4E57}"/>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0689597676289992E-2"/>
          <c:y val="0.10070360365599014"/>
          <c:w val="0.8874714751869367"/>
          <c:h val="0.42307319557291806"/>
        </c:manualLayout>
      </c:layout>
      <c:barChart>
        <c:barDir val="col"/>
        <c:grouping val="clustered"/>
        <c:varyColors val="0"/>
        <c:ser>
          <c:idx val="0"/>
          <c:order val="0"/>
          <c:tx>
            <c:strRef>
              <c:f>Sheet1!$B$1</c:f>
              <c:strCache>
                <c:ptCount val="1"/>
                <c:pt idx="0">
                  <c:v>Swiat</c:v>
                </c:pt>
              </c:strCache>
            </c:strRef>
          </c:tx>
          <c:spPr>
            <a:solidFill>
              <a:srgbClr val="005A9A">
                <a:alpha val="33000"/>
              </a:srgbClr>
            </a:solidFill>
            <a:ln w="19050">
              <a:solidFill>
                <a:srgbClr val="FFFFFF">
                  <a:alpha val="0"/>
                </a:srgbClr>
              </a:solidFill>
            </a:ln>
            <a:effectLst/>
          </c:spPr>
          <c:invertIfNegative val="0"/>
          <c:dPt>
            <c:idx val="0"/>
            <c:invertIfNegative val="0"/>
            <c:bubble3D val="0"/>
            <c:spPr>
              <a:solidFill>
                <a:srgbClr val="46B9A0"/>
              </a:solidFill>
              <a:ln w="19050">
                <a:solidFill>
                  <a:srgbClr val="FFFFFF">
                    <a:alpha val="0"/>
                  </a:srgbClr>
                </a:solidFill>
              </a:ln>
              <a:effectLst/>
            </c:spPr>
            <c:extLst>
              <c:ext xmlns:c16="http://schemas.microsoft.com/office/drawing/2014/chart" uri="{C3380CC4-5D6E-409C-BE32-E72D297353CC}">
                <c16:uniqueId val="{00000001-508D-4142-9DD8-9BC8383FD1CC}"/>
              </c:ext>
            </c:extLst>
          </c:dPt>
          <c:dPt>
            <c:idx val="1"/>
            <c:invertIfNegative val="0"/>
            <c:bubble3D val="0"/>
            <c:spPr>
              <a:solidFill>
                <a:srgbClr val="8CD4C5"/>
              </a:solidFill>
              <a:ln w="19050">
                <a:solidFill>
                  <a:srgbClr val="FFFFFF">
                    <a:alpha val="0"/>
                  </a:srgbClr>
                </a:solidFill>
              </a:ln>
              <a:effectLst/>
            </c:spPr>
            <c:extLst>
              <c:ext xmlns:c16="http://schemas.microsoft.com/office/drawing/2014/chart" uri="{C3380CC4-5D6E-409C-BE32-E72D297353CC}">
                <c16:uniqueId val="{00000003-508D-4142-9DD8-9BC8383FD1CC}"/>
              </c:ext>
            </c:extLst>
          </c:dPt>
          <c:dPt>
            <c:idx val="2"/>
            <c:invertIfNegative val="0"/>
            <c:bubble3D val="0"/>
            <c:spPr>
              <a:solidFill>
                <a:srgbClr val="C8EAE3"/>
              </a:solidFill>
              <a:ln w="19050">
                <a:solidFill>
                  <a:srgbClr val="FFFFFF">
                    <a:alpha val="0"/>
                  </a:srgbClr>
                </a:solidFill>
              </a:ln>
              <a:effectLst/>
            </c:spPr>
            <c:extLst>
              <c:ext xmlns:c16="http://schemas.microsoft.com/office/drawing/2014/chart" uri="{C3380CC4-5D6E-409C-BE32-E72D297353CC}">
                <c16:uniqueId val="{00000005-508D-4142-9DD8-9BC8383FD1CC}"/>
              </c:ext>
            </c:extLst>
          </c:dPt>
          <c:dPt>
            <c:idx val="3"/>
            <c:invertIfNegative val="0"/>
            <c:bubble3D val="0"/>
            <c:spPr>
              <a:solidFill>
                <a:schemeClr val="bg1">
                  <a:lumMod val="50000"/>
                </a:schemeClr>
              </a:solidFill>
              <a:ln w="19050">
                <a:solidFill>
                  <a:srgbClr val="FFFFFF">
                    <a:alpha val="0"/>
                  </a:srgbClr>
                </a:solidFill>
              </a:ln>
              <a:effectLst/>
            </c:spPr>
            <c:extLst>
              <c:ext xmlns:c16="http://schemas.microsoft.com/office/drawing/2014/chart" uri="{C3380CC4-5D6E-409C-BE32-E72D297353CC}">
                <c16:uniqueId val="{00000007-508D-4142-9DD8-9BC8383FD1CC}"/>
              </c:ext>
            </c:extLst>
          </c:dPt>
          <c:dPt>
            <c:idx val="4"/>
            <c:invertIfNegative val="0"/>
            <c:bubble3D val="0"/>
            <c:spPr>
              <a:solidFill>
                <a:schemeClr val="bg1">
                  <a:lumMod val="65000"/>
                </a:schemeClr>
              </a:solidFill>
              <a:ln w="19050">
                <a:solidFill>
                  <a:srgbClr val="FFFFFF">
                    <a:alpha val="0"/>
                  </a:srgbClr>
                </a:solidFill>
              </a:ln>
              <a:effectLst/>
            </c:spPr>
            <c:extLst>
              <c:ext xmlns:c16="http://schemas.microsoft.com/office/drawing/2014/chart" uri="{C3380CC4-5D6E-409C-BE32-E72D297353CC}">
                <c16:uniqueId val="{00000009-508D-4142-9DD8-9BC8383FD1CC}"/>
              </c:ext>
            </c:extLst>
          </c:dPt>
          <c:dPt>
            <c:idx val="5"/>
            <c:invertIfNegative val="0"/>
            <c:bubble3D val="0"/>
            <c:spPr>
              <a:solidFill>
                <a:schemeClr val="bg1">
                  <a:lumMod val="85000"/>
                </a:schemeClr>
              </a:solidFill>
              <a:ln w="19050">
                <a:solidFill>
                  <a:srgbClr val="FFFFFF">
                    <a:alpha val="0"/>
                  </a:srgbClr>
                </a:solidFill>
              </a:ln>
              <a:effectLst/>
            </c:spPr>
            <c:extLst>
              <c:ext xmlns:c16="http://schemas.microsoft.com/office/drawing/2014/chart" uri="{C3380CC4-5D6E-409C-BE32-E72D297353CC}">
                <c16:uniqueId val="{0000000B-508D-4142-9DD8-9BC8383FD1CC}"/>
              </c:ext>
            </c:extLst>
          </c:dPt>
          <c:dLbls>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Sheet1!$A$2:$A$7</c:f>
              <c:numCache>
                <c:formatCode>General</c:formatCode>
                <c:ptCount val="6"/>
              </c:numCache>
            </c:numRef>
          </c:cat>
          <c:val>
            <c:numRef>
              <c:f>Sheet1!$B$2:$B$7</c:f>
              <c:numCache>
                <c:formatCode>0.00%</c:formatCode>
                <c:ptCount val="6"/>
                <c:pt idx="0">
                  <c:v>0.39400000000000002</c:v>
                </c:pt>
                <c:pt idx="1">
                  <c:v>0.216</c:v>
                </c:pt>
                <c:pt idx="2">
                  <c:v>0.16200000000000001</c:v>
                </c:pt>
                <c:pt idx="3">
                  <c:v>9.6000000000000002E-2</c:v>
                </c:pt>
                <c:pt idx="4">
                  <c:v>0.106</c:v>
                </c:pt>
                <c:pt idx="5">
                  <c:v>2.5999999999999999E-2</c:v>
                </c:pt>
              </c:numCache>
            </c:numRef>
          </c:val>
          <c:extLst>
            <c:ext xmlns:c16="http://schemas.microsoft.com/office/drawing/2014/chart" uri="{C3380CC4-5D6E-409C-BE32-E72D297353CC}">
              <c16:uniqueId val="{0000000C-508D-4142-9DD8-9BC8383FD1CC}"/>
            </c:ext>
          </c:extLst>
        </c:ser>
        <c:dLbls>
          <c:dLblPos val="outEnd"/>
          <c:showLegendKey val="0"/>
          <c:showVal val="1"/>
          <c:showCatName val="0"/>
          <c:showSerName val="0"/>
          <c:showPercent val="0"/>
          <c:showBubbleSize val="0"/>
        </c:dLbls>
        <c:gapWidth val="300"/>
        <c:axId val="1568310736"/>
        <c:axId val="1568305296"/>
      </c:barChart>
      <c:valAx>
        <c:axId val="1568305296"/>
        <c:scaling>
          <c:orientation val="minMax"/>
        </c:scaling>
        <c:delete val="1"/>
        <c:axPos val="l"/>
        <c:numFmt formatCode="0.00%" sourceLinked="1"/>
        <c:majorTickMark val="out"/>
        <c:minorTickMark val="none"/>
        <c:tickLblPos val="nextTo"/>
        <c:crossAx val="1568310736"/>
        <c:crosses val="autoZero"/>
        <c:crossBetween val="between"/>
      </c:valAx>
      <c:catAx>
        <c:axId val="156831073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568305296"/>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0689597676289992E-2"/>
          <c:y val="0.10070360365599014"/>
          <c:w val="0.8874714751869367"/>
          <c:h val="0.42307319557291806"/>
        </c:manualLayout>
      </c:layout>
      <c:barChart>
        <c:barDir val="col"/>
        <c:grouping val="clustered"/>
        <c:varyColors val="0"/>
        <c:ser>
          <c:idx val="0"/>
          <c:order val="0"/>
          <c:tx>
            <c:strRef>
              <c:f>Sheet1!$B$1</c:f>
              <c:strCache>
                <c:ptCount val="1"/>
                <c:pt idx="0">
                  <c:v>Swiat</c:v>
                </c:pt>
              </c:strCache>
            </c:strRef>
          </c:tx>
          <c:spPr>
            <a:solidFill>
              <a:srgbClr val="005A9A">
                <a:alpha val="33000"/>
              </a:srgbClr>
            </a:solidFill>
            <a:ln w="19050">
              <a:solidFill>
                <a:srgbClr val="FFFFFF">
                  <a:alpha val="0"/>
                </a:srgbClr>
              </a:solidFill>
            </a:ln>
            <a:effectLst/>
          </c:spPr>
          <c:invertIfNegative val="0"/>
          <c:dPt>
            <c:idx val="0"/>
            <c:invertIfNegative val="0"/>
            <c:bubble3D val="0"/>
            <c:spPr>
              <a:solidFill>
                <a:srgbClr val="46B9A0"/>
              </a:solidFill>
              <a:ln w="19050">
                <a:solidFill>
                  <a:srgbClr val="FFFFFF">
                    <a:alpha val="0"/>
                  </a:srgbClr>
                </a:solidFill>
              </a:ln>
              <a:effectLst/>
            </c:spPr>
            <c:extLst>
              <c:ext xmlns:c16="http://schemas.microsoft.com/office/drawing/2014/chart" uri="{C3380CC4-5D6E-409C-BE32-E72D297353CC}">
                <c16:uniqueId val="{00000001-4677-4B49-B855-8723A73D5BDC}"/>
              </c:ext>
            </c:extLst>
          </c:dPt>
          <c:dPt>
            <c:idx val="1"/>
            <c:invertIfNegative val="0"/>
            <c:bubble3D val="0"/>
            <c:spPr>
              <a:solidFill>
                <a:srgbClr val="8CD4C5"/>
              </a:solidFill>
              <a:ln w="19050">
                <a:solidFill>
                  <a:srgbClr val="FFFFFF">
                    <a:alpha val="0"/>
                  </a:srgbClr>
                </a:solidFill>
              </a:ln>
              <a:effectLst/>
            </c:spPr>
            <c:extLst>
              <c:ext xmlns:c16="http://schemas.microsoft.com/office/drawing/2014/chart" uri="{C3380CC4-5D6E-409C-BE32-E72D297353CC}">
                <c16:uniqueId val="{00000003-4677-4B49-B855-8723A73D5BDC}"/>
              </c:ext>
            </c:extLst>
          </c:dPt>
          <c:dPt>
            <c:idx val="2"/>
            <c:invertIfNegative val="0"/>
            <c:bubble3D val="0"/>
            <c:spPr>
              <a:solidFill>
                <a:srgbClr val="C8EAE3"/>
              </a:solidFill>
              <a:ln w="19050">
                <a:solidFill>
                  <a:srgbClr val="FFFFFF">
                    <a:alpha val="0"/>
                  </a:srgbClr>
                </a:solidFill>
              </a:ln>
              <a:effectLst/>
            </c:spPr>
            <c:extLst>
              <c:ext xmlns:c16="http://schemas.microsoft.com/office/drawing/2014/chart" uri="{C3380CC4-5D6E-409C-BE32-E72D297353CC}">
                <c16:uniqueId val="{00000005-4677-4B49-B855-8723A73D5BDC}"/>
              </c:ext>
            </c:extLst>
          </c:dPt>
          <c:dPt>
            <c:idx val="3"/>
            <c:invertIfNegative val="0"/>
            <c:bubble3D val="0"/>
            <c:spPr>
              <a:solidFill>
                <a:schemeClr val="bg1">
                  <a:lumMod val="50000"/>
                </a:schemeClr>
              </a:solidFill>
              <a:ln w="19050">
                <a:solidFill>
                  <a:srgbClr val="FFFFFF">
                    <a:alpha val="0"/>
                  </a:srgbClr>
                </a:solidFill>
              </a:ln>
              <a:effectLst/>
            </c:spPr>
            <c:extLst>
              <c:ext xmlns:c16="http://schemas.microsoft.com/office/drawing/2014/chart" uri="{C3380CC4-5D6E-409C-BE32-E72D297353CC}">
                <c16:uniqueId val="{00000007-4677-4B49-B855-8723A73D5BDC}"/>
              </c:ext>
            </c:extLst>
          </c:dPt>
          <c:dPt>
            <c:idx val="4"/>
            <c:invertIfNegative val="0"/>
            <c:bubble3D val="0"/>
            <c:spPr>
              <a:solidFill>
                <a:schemeClr val="bg1">
                  <a:lumMod val="65000"/>
                </a:schemeClr>
              </a:solidFill>
              <a:ln w="19050">
                <a:solidFill>
                  <a:srgbClr val="FFFFFF">
                    <a:alpha val="0"/>
                  </a:srgbClr>
                </a:solidFill>
              </a:ln>
              <a:effectLst/>
            </c:spPr>
            <c:extLst>
              <c:ext xmlns:c16="http://schemas.microsoft.com/office/drawing/2014/chart" uri="{C3380CC4-5D6E-409C-BE32-E72D297353CC}">
                <c16:uniqueId val="{00000009-4677-4B49-B855-8723A73D5BDC}"/>
              </c:ext>
            </c:extLst>
          </c:dPt>
          <c:dPt>
            <c:idx val="5"/>
            <c:invertIfNegative val="0"/>
            <c:bubble3D val="0"/>
            <c:spPr>
              <a:solidFill>
                <a:schemeClr val="bg1">
                  <a:lumMod val="85000"/>
                </a:schemeClr>
              </a:solidFill>
              <a:ln w="19050">
                <a:solidFill>
                  <a:srgbClr val="FFFFFF">
                    <a:alpha val="0"/>
                  </a:srgbClr>
                </a:solidFill>
              </a:ln>
              <a:effectLst/>
            </c:spPr>
            <c:extLst>
              <c:ext xmlns:c16="http://schemas.microsoft.com/office/drawing/2014/chart" uri="{C3380CC4-5D6E-409C-BE32-E72D297353CC}">
                <c16:uniqueId val="{0000000B-4677-4B49-B855-8723A73D5BDC}"/>
              </c:ext>
            </c:extLst>
          </c:dPt>
          <c:dLbls>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Sheet1!$A$2:$A$7</c:f>
              <c:numCache>
                <c:formatCode>General</c:formatCode>
                <c:ptCount val="6"/>
              </c:numCache>
            </c:numRef>
          </c:cat>
          <c:val>
            <c:numRef>
              <c:f>Sheet1!$B$2:$B$7</c:f>
              <c:numCache>
                <c:formatCode>0.00%</c:formatCode>
                <c:ptCount val="6"/>
                <c:pt idx="0">
                  <c:v>0.39500000000000002</c:v>
                </c:pt>
                <c:pt idx="1">
                  <c:v>0.217</c:v>
                </c:pt>
                <c:pt idx="2">
                  <c:v>0.17699999999999999</c:v>
                </c:pt>
                <c:pt idx="3">
                  <c:v>9.5000000000000001E-2</c:v>
                </c:pt>
                <c:pt idx="4">
                  <c:v>9.4E-2</c:v>
                </c:pt>
                <c:pt idx="5">
                  <c:v>2.1000000000000001E-2</c:v>
                </c:pt>
              </c:numCache>
            </c:numRef>
          </c:val>
          <c:extLst>
            <c:ext xmlns:c16="http://schemas.microsoft.com/office/drawing/2014/chart" uri="{C3380CC4-5D6E-409C-BE32-E72D297353CC}">
              <c16:uniqueId val="{0000000C-4677-4B49-B855-8723A73D5BDC}"/>
            </c:ext>
          </c:extLst>
        </c:ser>
        <c:dLbls>
          <c:dLblPos val="outEnd"/>
          <c:showLegendKey val="0"/>
          <c:showVal val="1"/>
          <c:showCatName val="0"/>
          <c:showSerName val="0"/>
          <c:showPercent val="0"/>
          <c:showBubbleSize val="0"/>
        </c:dLbls>
        <c:gapWidth val="300"/>
        <c:axId val="1568306384"/>
        <c:axId val="1568309648"/>
      </c:barChart>
      <c:valAx>
        <c:axId val="1568309648"/>
        <c:scaling>
          <c:orientation val="minMax"/>
        </c:scaling>
        <c:delete val="1"/>
        <c:axPos val="l"/>
        <c:numFmt formatCode="0.00%" sourceLinked="1"/>
        <c:majorTickMark val="out"/>
        <c:minorTickMark val="none"/>
        <c:tickLblPos val="nextTo"/>
        <c:crossAx val="1568306384"/>
        <c:crosses val="autoZero"/>
        <c:crossBetween val="between"/>
      </c:valAx>
      <c:catAx>
        <c:axId val="156830638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568309648"/>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r>
              <a:rPr lang="pl-PL" sz="1100" dirty="0">
                <a:solidFill>
                  <a:schemeClr val="bg1"/>
                </a:solidFill>
              </a:rPr>
              <a:t>2015</a:t>
            </a:r>
            <a:endParaRPr lang="en-US" sz="1100" dirty="0">
              <a:solidFill>
                <a:schemeClr val="bg1"/>
              </a:solidFill>
            </a:endParaRPr>
          </a:p>
        </c:rich>
      </c:tx>
      <c:layout>
        <c:manualLayout>
          <c:xMode val="edge"/>
          <c:yMode val="edge"/>
          <c:x val="3.5428958332501127E-2"/>
          <c:y val="3.9814637276436117E-2"/>
        </c:manualLayout>
      </c:layout>
      <c:overlay val="0"/>
      <c:spPr>
        <a:solidFill>
          <a:srgbClr val="005A9A"/>
        </a:solid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manualLayout>
          <c:layoutTarget val="inner"/>
          <c:xMode val="edge"/>
          <c:yMode val="edge"/>
          <c:x val="0.16643511398543578"/>
          <c:y val="0.13952588604482952"/>
          <c:w val="0.22483732059327552"/>
          <c:h val="0.42741674909017735"/>
        </c:manualLayout>
      </c:layout>
      <c:doughnutChart>
        <c:varyColors val="1"/>
        <c:ser>
          <c:idx val="0"/>
          <c:order val="0"/>
          <c:tx>
            <c:strRef>
              <c:f>Sheet1!$B$1</c:f>
              <c:strCache>
                <c:ptCount val="1"/>
                <c:pt idx="0">
                  <c:v>Europe</c:v>
                </c:pt>
              </c:strCache>
            </c:strRef>
          </c:tx>
          <c:dPt>
            <c:idx val="0"/>
            <c:bubble3D val="0"/>
            <c:spPr>
              <a:solidFill>
                <a:srgbClr val="005A9A"/>
              </a:solidFill>
              <a:ln w="19050">
                <a:solidFill>
                  <a:schemeClr val="lt1"/>
                </a:solidFill>
              </a:ln>
              <a:effectLst/>
            </c:spPr>
            <c:extLst>
              <c:ext xmlns:c16="http://schemas.microsoft.com/office/drawing/2014/chart" uri="{C3380CC4-5D6E-409C-BE32-E72D297353CC}">
                <c16:uniqueId val="{00000001-A6C2-4DBC-A503-DD69B94196EF}"/>
              </c:ext>
            </c:extLst>
          </c:dPt>
          <c:dPt>
            <c:idx val="1"/>
            <c:bubble3D val="0"/>
            <c:spPr>
              <a:solidFill>
                <a:schemeClr val="accent1">
                  <a:lumMod val="75000"/>
                </a:schemeClr>
              </a:solidFill>
              <a:ln w="19050">
                <a:solidFill>
                  <a:schemeClr val="lt1"/>
                </a:solidFill>
              </a:ln>
              <a:effectLst/>
            </c:spPr>
            <c:extLst>
              <c:ext xmlns:c16="http://schemas.microsoft.com/office/drawing/2014/chart" uri="{C3380CC4-5D6E-409C-BE32-E72D297353CC}">
                <c16:uniqueId val="{00000003-A6C2-4DBC-A503-DD69B94196EF}"/>
              </c:ext>
            </c:extLst>
          </c:dPt>
          <c:dPt>
            <c:idx val="2"/>
            <c:bubble3D val="0"/>
            <c:spPr>
              <a:solidFill>
                <a:schemeClr val="accent1">
                  <a:lumMod val="60000"/>
                  <a:lumOff val="40000"/>
                </a:schemeClr>
              </a:solidFill>
              <a:ln w="19050">
                <a:solidFill>
                  <a:schemeClr val="lt1"/>
                </a:solidFill>
              </a:ln>
              <a:effectLst/>
            </c:spPr>
            <c:extLst>
              <c:ext xmlns:c16="http://schemas.microsoft.com/office/drawing/2014/chart" uri="{C3380CC4-5D6E-409C-BE32-E72D297353CC}">
                <c16:uniqueId val="{00000005-A6C2-4DBC-A503-DD69B94196EF}"/>
              </c:ext>
            </c:extLst>
          </c:dPt>
          <c:dPt>
            <c:idx val="3"/>
            <c:bubble3D val="0"/>
            <c:spPr>
              <a:solidFill>
                <a:schemeClr val="bg2">
                  <a:lumMod val="50000"/>
                </a:schemeClr>
              </a:solidFill>
              <a:ln w="19050">
                <a:solidFill>
                  <a:schemeClr val="lt1"/>
                </a:solidFill>
              </a:ln>
              <a:effectLst/>
            </c:spPr>
            <c:extLst>
              <c:ext xmlns:c16="http://schemas.microsoft.com/office/drawing/2014/chart" uri="{C3380CC4-5D6E-409C-BE32-E72D297353CC}">
                <c16:uniqueId val="{00000007-A6C2-4DBC-A503-DD69B94196EF}"/>
              </c:ext>
            </c:extLst>
          </c:dPt>
          <c:dPt>
            <c:idx val="4"/>
            <c:bubble3D val="0"/>
            <c:spPr>
              <a:solidFill>
                <a:schemeClr val="bg1">
                  <a:lumMod val="75000"/>
                </a:schemeClr>
              </a:solidFill>
              <a:ln w="19050">
                <a:solidFill>
                  <a:schemeClr val="lt1"/>
                </a:solidFill>
              </a:ln>
              <a:effectLst/>
            </c:spPr>
            <c:extLst>
              <c:ext xmlns:c16="http://schemas.microsoft.com/office/drawing/2014/chart" uri="{C3380CC4-5D6E-409C-BE32-E72D297353CC}">
                <c16:uniqueId val="{00000009-A6C2-4DBC-A503-DD69B94196EF}"/>
              </c:ext>
            </c:extLst>
          </c:dPt>
          <c:dPt>
            <c:idx val="5"/>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B-A6C2-4DBC-A503-DD69B94196EF}"/>
              </c:ext>
            </c:extLst>
          </c:dPt>
          <c:dLbls>
            <c:dLbl>
              <c:idx val="0"/>
              <c:layout>
                <c:manualLayout>
                  <c:x val="3.2975285512844579E-2"/>
                  <c:y val="-6.516361620575945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6C2-4DBC-A503-DD69B94196EF}"/>
                </c:ext>
              </c:extLst>
            </c:dLbl>
            <c:dLbl>
              <c:idx val="1"/>
              <c:layout>
                <c:manualLayout>
                  <c:x val="5.834088975349426E-2"/>
                  <c:y val="5.0285618821796253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6C2-4DBC-A503-DD69B94196EF}"/>
                </c:ext>
              </c:extLst>
            </c:dLbl>
            <c:dLbl>
              <c:idx val="2"/>
              <c:layout>
                <c:manualLayout>
                  <c:x val="-3.2975285512844579E-2"/>
                  <c:y val="5.4900322922974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6C2-4DBC-A503-DD69B94196EF}"/>
                </c:ext>
              </c:extLst>
            </c:dLbl>
            <c:dLbl>
              <c:idx val="3"/>
              <c:layout>
                <c:manualLayout>
                  <c:x val="-6.0877450177559231E-2"/>
                  <c:y val="9.4374761509707188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A6C2-4DBC-A503-DD69B94196EF}"/>
                </c:ext>
              </c:extLst>
            </c:dLbl>
            <c:dLbl>
              <c:idx val="4"/>
              <c:layout>
                <c:manualLayout>
                  <c:x val="-6.3414010601624216E-2"/>
                  <c:y val="-1.487875675603847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A6C2-4DBC-A503-DD69B94196EF}"/>
                </c:ext>
              </c:extLst>
            </c:dLbl>
            <c:dLbl>
              <c:idx val="5"/>
              <c:layout>
                <c:manualLayout>
                  <c:x val="-4.0584966785039485E-2"/>
                  <c:y val="-5.007831024525821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A6C2-4DBC-A503-DD69B94196EF}"/>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Sheet1!$A$2:$A$7</c:f>
              <c:strCache>
                <c:ptCount val="6"/>
                <c:pt idx="0">
                  <c:v>[Product]</c:v>
                </c:pt>
                <c:pt idx="1">
                  <c:v>[Product]</c:v>
                </c:pt>
                <c:pt idx="2">
                  <c:v>[Product]</c:v>
                </c:pt>
                <c:pt idx="3">
                  <c:v>[Product]</c:v>
                </c:pt>
                <c:pt idx="4">
                  <c:v>[Product]</c:v>
                </c:pt>
                <c:pt idx="5">
                  <c:v>[Product]</c:v>
                </c:pt>
              </c:strCache>
            </c:strRef>
          </c:cat>
          <c:val>
            <c:numRef>
              <c:f>Sheet1!$B$2:$B$7</c:f>
              <c:numCache>
                <c:formatCode>0%</c:formatCode>
                <c:ptCount val="6"/>
                <c:pt idx="0" formatCode="0.00%">
                  <c:v>0.12560846698944236</c:v>
                </c:pt>
                <c:pt idx="1">
                  <c:v>0.36423192869354098</c:v>
                </c:pt>
                <c:pt idx="2" formatCode="0.00%">
                  <c:v>0.15236143917940151</c:v>
                </c:pt>
                <c:pt idx="3" formatCode="0.00%">
                  <c:v>0.13461312592167252</c:v>
                </c:pt>
                <c:pt idx="4" formatCode="0.00%">
                  <c:v>3.3304187818915004E-2</c:v>
                </c:pt>
                <c:pt idx="5" formatCode="0.00%">
                  <c:v>0.18988085139702715</c:v>
                </c:pt>
              </c:numCache>
            </c:numRef>
          </c:val>
          <c:extLst>
            <c:ext xmlns:c16="http://schemas.microsoft.com/office/drawing/2014/chart" uri="{C3380CC4-5D6E-409C-BE32-E72D297353CC}">
              <c16:uniqueId val="{0000000C-A6C2-4DBC-A503-DD69B94196EF}"/>
            </c:ext>
          </c:extLst>
        </c:ser>
        <c:dLbls>
          <c:showLegendKey val="0"/>
          <c:showVal val="1"/>
          <c:showCatName val="0"/>
          <c:showSerName val="0"/>
          <c:showPercent val="0"/>
          <c:showBubbleSize val="0"/>
          <c:showLeaderLines val="1"/>
        </c:dLbls>
        <c:firstSliceAng val="0"/>
        <c:holeSize val="78"/>
      </c:doughnutChart>
      <c:spPr>
        <a:noFill/>
        <a:ln>
          <a:noFill/>
        </a:ln>
        <a:effectLst>
          <a:glow rad="25400">
            <a:schemeClr val="accent1">
              <a:alpha val="40000"/>
            </a:schemeClr>
          </a:glow>
        </a:effectLst>
      </c:spPr>
    </c:plotArea>
    <c:legend>
      <c:legendPos val="b"/>
      <c:layout>
        <c:manualLayout>
          <c:xMode val="edge"/>
          <c:yMode val="edge"/>
          <c:x val="0"/>
          <c:y val="0.90210137237518295"/>
          <c:w val="1"/>
          <c:h val="7.3582015031770226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0689597676289992E-2"/>
          <c:y val="0.10070360365599014"/>
          <c:w val="0.8874714751869367"/>
          <c:h val="0.42307319557291806"/>
        </c:manualLayout>
      </c:layout>
      <c:barChart>
        <c:barDir val="col"/>
        <c:grouping val="clustered"/>
        <c:varyColors val="0"/>
        <c:ser>
          <c:idx val="0"/>
          <c:order val="0"/>
          <c:tx>
            <c:strRef>
              <c:f>Sheet1!$B$1</c:f>
              <c:strCache>
                <c:ptCount val="1"/>
                <c:pt idx="0">
                  <c:v>Swiat</c:v>
                </c:pt>
              </c:strCache>
            </c:strRef>
          </c:tx>
          <c:spPr>
            <a:solidFill>
              <a:srgbClr val="005A9A">
                <a:alpha val="33000"/>
              </a:srgbClr>
            </a:solidFill>
            <a:ln w="19050">
              <a:solidFill>
                <a:srgbClr val="FFFFFF">
                  <a:alpha val="0"/>
                </a:srgbClr>
              </a:solidFill>
            </a:ln>
            <a:effectLst/>
          </c:spPr>
          <c:invertIfNegative val="0"/>
          <c:dPt>
            <c:idx val="0"/>
            <c:invertIfNegative val="0"/>
            <c:bubble3D val="0"/>
            <c:spPr>
              <a:solidFill>
                <a:srgbClr val="005A9A"/>
              </a:solidFill>
              <a:ln w="19050">
                <a:solidFill>
                  <a:srgbClr val="FFFFFF">
                    <a:alpha val="0"/>
                  </a:srgbClr>
                </a:solidFill>
              </a:ln>
              <a:effectLst/>
            </c:spPr>
            <c:extLst>
              <c:ext xmlns:c16="http://schemas.microsoft.com/office/drawing/2014/chart" uri="{C3380CC4-5D6E-409C-BE32-E72D297353CC}">
                <c16:uniqueId val="{00000001-A256-47D5-9B96-1C9EAD607264}"/>
              </c:ext>
            </c:extLst>
          </c:dPt>
          <c:dPt>
            <c:idx val="1"/>
            <c:invertIfNegative val="0"/>
            <c:bubble3D val="0"/>
            <c:spPr>
              <a:solidFill>
                <a:schemeClr val="accent1">
                  <a:lumMod val="75000"/>
                </a:schemeClr>
              </a:solidFill>
              <a:ln w="19050">
                <a:solidFill>
                  <a:srgbClr val="FFFFFF">
                    <a:alpha val="0"/>
                  </a:srgbClr>
                </a:solidFill>
              </a:ln>
              <a:effectLst/>
            </c:spPr>
            <c:extLst>
              <c:ext xmlns:c16="http://schemas.microsoft.com/office/drawing/2014/chart" uri="{C3380CC4-5D6E-409C-BE32-E72D297353CC}">
                <c16:uniqueId val="{00000003-A256-47D5-9B96-1C9EAD607264}"/>
              </c:ext>
            </c:extLst>
          </c:dPt>
          <c:dPt>
            <c:idx val="2"/>
            <c:invertIfNegative val="0"/>
            <c:bubble3D val="0"/>
            <c:spPr>
              <a:solidFill>
                <a:schemeClr val="accent1">
                  <a:lumMod val="60000"/>
                  <a:lumOff val="40000"/>
                </a:schemeClr>
              </a:solidFill>
              <a:ln w="19050">
                <a:solidFill>
                  <a:srgbClr val="FFFFFF">
                    <a:alpha val="0"/>
                  </a:srgbClr>
                </a:solidFill>
              </a:ln>
              <a:effectLst/>
            </c:spPr>
            <c:extLst>
              <c:ext xmlns:c16="http://schemas.microsoft.com/office/drawing/2014/chart" uri="{C3380CC4-5D6E-409C-BE32-E72D297353CC}">
                <c16:uniqueId val="{00000005-A256-47D5-9B96-1C9EAD607264}"/>
              </c:ext>
            </c:extLst>
          </c:dPt>
          <c:dPt>
            <c:idx val="3"/>
            <c:invertIfNegative val="0"/>
            <c:bubble3D val="0"/>
            <c:spPr>
              <a:solidFill>
                <a:schemeClr val="bg1">
                  <a:lumMod val="50000"/>
                </a:schemeClr>
              </a:solidFill>
              <a:ln w="19050">
                <a:solidFill>
                  <a:srgbClr val="FFFFFF">
                    <a:alpha val="0"/>
                  </a:srgbClr>
                </a:solidFill>
              </a:ln>
              <a:effectLst/>
            </c:spPr>
            <c:extLst>
              <c:ext xmlns:c16="http://schemas.microsoft.com/office/drawing/2014/chart" uri="{C3380CC4-5D6E-409C-BE32-E72D297353CC}">
                <c16:uniqueId val="{00000007-A256-47D5-9B96-1C9EAD607264}"/>
              </c:ext>
            </c:extLst>
          </c:dPt>
          <c:dPt>
            <c:idx val="4"/>
            <c:invertIfNegative val="0"/>
            <c:bubble3D val="0"/>
            <c:spPr>
              <a:solidFill>
                <a:schemeClr val="bg1">
                  <a:lumMod val="65000"/>
                  <a:alpha val="33000"/>
                </a:schemeClr>
              </a:solidFill>
              <a:ln w="19050">
                <a:solidFill>
                  <a:srgbClr val="FFFFFF">
                    <a:alpha val="0"/>
                  </a:srgbClr>
                </a:solidFill>
              </a:ln>
              <a:effectLst/>
            </c:spPr>
            <c:extLst>
              <c:ext xmlns:c16="http://schemas.microsoft.com/office/drawing/2014/chart" uri="{C3380CC4-5D6E-409C-BE32-E72D297353CC}">
                <c16:uniqueId val="{00000009-A256-47D5-9B96-1C9EAD607264}"/>
              </c:ext>
            </c:extLst>
          </c:dPt>
          <c:dPt>
            <c:idx val="5"/>
            <c:invertIfNegative val="0"/>
            <c:bubble3D val="0"/>
            <c:spPr>
              <a:solidFill>
                <a:schemeClr val="bg1">
                  <a:lumMod val="85000"/>
                  <a:alpha val="33000"/>
                </a:schemeClr>
              </a:solidFill>
              <a:ln w="19050">
                <a:solidFill>
                  <a:srgbClr val="FFFFFF">
                    <a:alpha val="0"/>
                  </a:srgbClr>
                </a:solidFill>
              </a:ln>
              <a:effectLst/>
            </c:spPr>
            <c:extLst>
              <c:ext xmlns:c16="http://schemas.microsoft.com/office/drawing/2014/chart" uri="{C3380CC4-5D6E-409C-BE32-E72D297353CC}">
                <c16:uniqueId val="{0000000B-A256-47D5-9B96-1C9EAD607264}"/>
              </c:ext>
            </c:extLst>
          </c:dPt>
          <c:dLbls>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Sheet1!$A$2:$A$7</c:f>
              <c:numCache>
                <c:formatCode>General</c:formatCode>
                <c:ptCount val="6"/>
              </c:numCache>
            </c:numRef>
          </c:cat>
          <c:val>
            <c:numRef>
              <c:f>Sheet1!$B$2:$B$7</c:f>
              <c:numCache>
                <c:formatCode>0.00%</c:formatCode>
                <c:ptCount val="6"/>
                <c:pt idx="0">
                  <c:v>0.122</c:v>
                </c:pt>
                <c:pt idx="1">
                  <c:v>0.46700000000000003</c:v>
                </c:pt>
                <c:pt idx="2">
                  <c:v>0.13500000000000001</c:v>
                </c:pt>
                <c:pt idx="3">
                  <c:v>0.14299999999999999</c:v>
                </c:pt>
                <c:pt idx="4">
                  <c:v>2.1000000000000001E-2</c:v>
                </c:pt>
                <c:pt idx="5">
                  <c:v>0.111</c:v>
                </c:pt>
              </c:numCache>
            </c:numRef>
          </c:val>
          <c:extLst>
            <c:ext xmlns:c16="http://schemas.microsoft.com/office/drawing/2014/chart" uri="{C3380CC4-5D6E-409C-BE32-E72D297353CC}">
              <c16:uniqueId val="{0000000C-A256-47D5-9B96-1C9EAD607264}"/>
            </c:ext>
          </c:extLst>
        </c:ser>
        <c:dLbls>
          <c:dLblPos val="outEnd"/>
          <c:showLegendKey val="0"/>
          <c:showVal val="1"/>
          <c:showCatName val="0"/>
          <c:showSerName val="0"/>
          <c:showPercent val="0"/>
          <c:showBubbleSize val="0"/>
        </c:dLbls>
        <c:gapWidth val="300"/>
        <c:axId val="1568307472"/>
        <c:axId val="1568306928"/>
      </c:barChart>
      <c:valAx>
        <c:axId val="1568306928"/>
        <c:scaling>
          <c:orientation val="minMax"/>
        </c:scaling>
        <c:delete val="1"/>
        <c:axPos val="l"/>
        <c:numFmt formatCode="0.00%" sourceLinked="1"/>
        <c:majorTickMark val="out"/>
        <c:minorTickMark val="none"/>
        <c:tickLblPos val="nextTo"/>
        <c:crossAx val="1568307472"/>
        <c:crosses val="autoZero"/>
        <c:crossBetween val="between"/>
      </c:valAx>
      <c:catAx>
        <c:axId val="156830747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568306928"/>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493875765529308E-2"/>
          <c:y val="0.13750338188600963"/>
          <c:w val="0.94850612423447067"/>
          <c:h val="0.43637262745143723"/>
        </c:manualLayout>
      </c:layout>
      <c:barChart>
        <c:barDir val="col"/>
        <c:grouping val="clustered"/>
        <c:varyColors val="0"/>
        <c:ser>
          <c:idx val="0"/>
          <c:order val="0"/>
          <c:tx>
            <c:strRef>
              <c:f>Sheet1!$B$1</c:f>
              <c:strCache>
                <c:ptCount val="1"/>
                <c:pt idx="0">
                  <c:v>Revenue</c:v>
                </c:pt>
              </c:strCache>
            </c:strRef>
          </c:tx>
          <c:spPr>
            <a:solidFill>
              <a:srgbClr val="61C3AE"/>
            </a:solidFill>
            <a:ln>
              <a:solidFill>
                <a:srgbClr val="61C3AE"/>
              </a:solidFill>
            </a:ln>
            <a:effectLst>
              <a:softEdge rad="12700"/>
            </a:effectLst>
          </c:spPr>
          <c:invertIfNegative val="0"/>
          <c:dLbls>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2019P</c:v>
                </c:pt>
                <c:pt idx="1">
                  <c:v>2020P</c:v>
                </c:pt>
              </c:strCache>
            </c:strRef>
          </c:cat>
          <c:val>
            <c:numRef>
              <c:f>Sheet1!$B$2:$B$3</c:f>
              <c:numCache>
                <c:formatCode>0</c:formatCode>
                <c:ptCount val="2"/>
                <c:pt idx="0">
                  <c:v>2256.5023199089624</c:v>
                </c:pt>
                <c:pt idx="1">
                  <c:v>3074</c:v>
                </c:pt>
              </c:numCache>
            </c:numRef>
          </c:val>
          <c:extLst>
            <c:ext xmlns:c16="http://schemas.microsoft.com/office/drawing/2014/chart" uri="{C3380CC4-5D6E-409C-BE32-E72D297353CC}">
              <c16:uniqueId val="{00000000-5D1C-4C49-B1A4-3A1680B8B7F2}"/>
            </c:ext>
          </c:extLst>
        </c:ser>
        <c:dLbls>
          <c:showLegendKey val="0"/>
          <c:showVal val="0"/>
          <c:showCatName val="0"/>
          <c:showSerName val="0"/>
          <c:showPercent val="0"/>
          <c:showBubbleSize val="0"/>
        </c:dLbls>
        <c:gapWidth val="355"/>
        <c:overlap val="-1"/>
        <c:axId val="1290348528"/>
        <c:axId val="1290342000"/>
      </c:barChart>
      <c:catAx>
        <c:axId val="12903485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290342000"/>
        <c:crosses val="autoZero"/>
        <c:auto val="1"/>
        <c:lblAlgn val="ctr"/>
        <c:lblOffset val="100"/>
        <c:noMultiLvlLbl val="0"/>
      </c:catAx>
      <c:valAx>
        <c:axId val="1290342000"/>
        <c:scaling>
          <c:orientation val="minMax"/>
          <c:max val="3750"/>
          <c:min val="500"/>
        </c:scaling>
        <c:delete val="0"/>
        <c:axPos val="l"/>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200" b="0" i="0" u="none" strike="noStrike" kern="1200" baseline="0">
                <a:solidFill>
                  <a:schemeClr val="bg1"/>
                </a:solidFill>
                <a:latin typeface="+mn-lt"/>
                <a:ea typeface="+mn-ea"/>
                <a:cs typeface="+mn-cs"/>
              </a:defRPr>
            </a:pPr>
            <a:endParaRPr lang="en-US"/>
          </a:p>
        </c:txPr>
        <c:crossAx val="1290348528"/>
        <c:crosses val="autoZero"/>
        <c:crossBetween val="between"/>
        <c:majorUnit val="250"/>
      </c:valAx>
      <c:spPr>
        <a:noFill/>
        <a:ln>
          <a:noFill/>
        </a:ln>
        <a:effectLst/>
      </c:spPr>
    </c:plotArea>
    <c:legend>
      <c:legendPos val="b"/>
      <c:layout>
        <c:manualLayout>
          <c:xMode val="edge"/>
          <c:yMode val="edge"/>
          <c:x val="0"/>
          <c:y val="0.68664698162729654"/>
          <c:w val="1"/>
          <c:h val="0.10534806556120248"/>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0689597676289992E-2"/>
          <c:y val="0.10070360365599014"/>
          <c:w val="0.8874714751869367"/>
          <c:h val="0.42307319557291806"/>
        </c:manualLayout>
      </c:layout>
      <c:barChart>
        <c:barDir val="col"/>
        <c:grouping val="clustered"/>
        <c:varyColors val="0"/>
        <c:ser>
          <c:idx val="0"/>
          <c:order val="0"/>
          <c:tx>
            <c:strRef>
              <c:f>Sheet1!$B$1</c:f>
              <c:strCache>
                <c:ptCount val="1"/>
                <c:pt idx="0">
                  <c:v>Swiat</c:v>
                </c:pt>
              </c:strCache>
            </c:strRef>
          </c:tx>
          <c:spPr>
            <a:solidFill>
              <a:srgbClr val="005A9A">
                <a:alpha val="33000"/>
              </a:srgbClr>
            </a:solidFill>
            <a:ln w="19050">
              <a:solidFill>
                <a:srgbClr val="FFFFFF">
                  <a:alpha val="0"/>
                </a:srgbClr>
              </a:solidFill>
            </a:ln>
            <a:effectLst/>
          </c:spPr>
          <c:invertIfNegative val="0"/>
          <c:dPt>
            <c:idx val="0"/>
            <c:invertIfNegative val="0"/>
            <c:bubble3D val="0"/>
            <c:spPr>
              <a:solidFill>
                <a:srgbClr val="005A9A"/>
              </a:solidFill>
              <a:ln w="19050">
                <a:solidFill>
                  <a:srgbClr val="FFFFFF">
                    <a:alpha val="0"/>
                  </a:srgbClr>
                </a:solidFill>
              </a:ln>
              <a:effectLst/>
            </c:spPr>
            <c:extLst>
              <c:ext xmlns:c16="http://schemas.microsoft.com/office/drawing/2014/chart" uri="{C3380CC4-5D6E-409C-BE32-E72D297353CC}">
                <c16:uniqueId val="{00000001-E254-40FD-BB41-22FE7BE6E9CF}"/>
              </c:ext>
            </c:extLst>
          </c:dPt>
          <c:dPt>
            <c:idx val="1"/>
            <c:invertIfNegative val="0"/>
            <c:bubble3D val="0"/>
            <c:spPr>
              <a:solidFill>
                <a:schemeClr val="accent1">
                  <a:lumMod val="75000"/>
                </a:schemeClr>
              </a:solidFill>
              <a:ln w="19050">
                <a:solidFill>
                  <a:srgbClr val="FFFFFF">
                    <a:alpha val="0"/>
                  </a:srgbClr>
                </a:solidFill>
              </a:ln>
              <a:effectLst/>
            </c:spPr>
            <c:extLst>
              <c:ext xmlns:c16="http://schemas.microsoft.com/office/drawing/2014/chart" uri="{C3380CC4-5D6E-409C-BE32-E72D297353CC}">
                <c16:uniqueId val="{00000003-E254-40FD-BB41-22FE7BE6E9CF}"/>
              </c:ext>
            </c:extLst>
          </c:dPt>
          <c:dPt>
            <c:idx val="2"/>
            <c:invertIfNegative val="0"/>
            <c:bubble3D val="0"/>
            <c:spPr>
              <a:solidFill>
                <a:schemeClr val="accent1">
                  <a:lumMod val="60000"/>
                  <a:lumOff val="40000"/>
                </a:schemeClr>
              </a:solidFill>
              <a:ln w="19050">
                <a:solidFill>
                  <a:srgbClr val="FFFFFF">
                    <a:alpha val="0"/>
                  </a:srgbClr>
                </a:solidFill>
              </a:ln>
              <a:effectLst/>
            </c:spPr>
            <c:extLst>
              <c:ext xmlns:c16="http://schemas.microsoft.com/office/drawing/2014/chart" uri="{C3380CC4-5D6E-409C-BE32-E72D297353CC}">
                <c16:uniqueId val="{00000005-E254-40FD-BB41-22FE7BE6E9CF}"/>
              </c:ext>
            </c:extLst>
          </c:dPt>
          <c:dPt>
            <c:idx val="3"/>
            <c:invertIfNegative val="0"/>
            <c:bubble3D val="0"/>
            <c:spPr>
              <a:solidFill>
                <a:schemeClr val="bg1">
                  <a:lumMod val="50000"/>
                </a:schemeClr>
              </a:solidFill>
              <a:ln w="19050">
                <a:solidFill>
                  <a:srgbClr val="FFFFFF">
                    <a:alpha val="0"/>
                  </a:srgbClr>
                </a:solidFill>
              </a:ln>
              <a:effectLst/>
            </c:spPr>
            <c:extLst>
              <c:ext xmlns:c16="http://schemas.microsoft.com/office/drawing/2014/chart" uri="{C3380CC4-5D6E-409C-BE32-E72D297353CC}">
                <c16:uniqueId val="{00000007-E254-40FD-BB41-22FE7BE6E9CF}"/>
              </c:ext>
            </c:extLst>
          </c:dPt>
          <c:dPt>
            <c:idx val="4"/>
            <c:invertIfNegative val="0"/>
            <c:bubble3D val="0"/>
            <c:spPr>
              <a:solidFill>
                <a:schemeClr val="bg1">
                  <a:lumMod val="65000"/>
                </a:schemeClr>
              </a:solidFill>
              <a:ln w="19050">
                <a:solidFill>
                  <a:srgbClr val="FFFFFF">
                    <a:alpha val="0"/>
                  </a:srgbClr>
                </a:solidFill>
              </a:ln>
              <a:effectLst/>
            </c:spPr>
            <c:extLst>
              <c:ext xmlns:c16="http://schemas.microsoft.com/office/drawing/2014/chart" uri="{C3380CC4-5D6E-409C-BE32-E72D297353CC}">
                <c16:uniqueId val="{00000009-E254-40FD-BB41-22FE7BE6E9CF}"/>
              </c:ext>
            </c:extLst>
          </c:dPt>
          <c:dPt>
            <c:idx val="5"/>
            <c:invertIfNegative val="0"/>
            <c:bubble3D val="0"/>
            <c:spPr>
              <a:solidFill>
                <a:schemeClr val="bg1">
                  <a:lumMod val="85000"/>
                </a:schemeClr>
              </a:solidFill>
              <a:ln w="19050">
                <a:solidFill>
                  <a:srgbClr val="FFFFFF">
                    <a:alpha val="0"/>
                  </a:srgbClr>
                </a:solidFill>
              </a:ln>
              <a:effectLst/>
            </c:spPr>
            <c:extLst>
              <c:ext xmlns:c16="http://schemas.microsoft.com/office/drawing/2014/chart" uri="{C3380CC4-5D6E-409C-BE32-E72D297353CC}">
                <c16:uniqueId val="{0000000B-E254-40FD-BB41-22FE7BE6E9CF}"/>
              </c:ext>
            </c:extLst>
          </c:dPt>
          <c:dLbls>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Sheet1!$A$2:$A$7</c:f>
              <c:numCache>
                <c:formatCode>General</c:formatCode>
                <c:ptCount val="6"/>
              </c:numCache>
            </c:numRef>
          </c:cat>
          <c:val>
            <c:numRef>
              <c:f>Sheet1!$B$2:$B$7</c:f>
              <c:numCache>
                <c:formatCode>0.00%</c:formatCode>
                <c:ptCount val="6"/>
                <c:pt idx="0">
                  <c:v>0.122</c:v>
                </c:pt>
                <c:pt idx="1">
                  <c:v>0.48</c:v>
                </c:pt>
                <c:pt idx="2">
                  <c:v>0.13100000000000001</c:v>
                </c:pt>
                <c:pt idx="3">
                  <c:v>0.14199999999999999</c:v>
                </c:pt>
                <c:pt idx="4">
                  <c:v>1.7000000000000001E-2</c:v>
                </c:pt>
                <c:pt idx="5">
                  <c:v>0.108</c:v>
                </c:pt>
              </c:numCache>
            </c:numRef>
          </c:val>
          <c:extLst>
            <c:ext xmlns:c16="http://schemas.microsoft.com/office/drawing/2014/chart" uri="{C3380CC4-5D6E-409C-BE32-E72D297353CC}">
              <c16:uniqueId val="{0000000C-E254-40FD-BB41-22FE7BE6E9CF}"/>
            </c:ext>
          </c:extLst>
        </c:ser>
        <c:dLbls>
          <c:dLblPos val="outEnd"/>
          <c:showLegendKey val="0"/>
          <c:showVal val="1"/>
          <c:showCatName val="0"/>
          <c:showSerName val="0"/>
          <c:showPercent val="0"/>
          <c:showBubbleSize val="0"/>
        </c:dLbls>
        <c:gapWidth val="300"/>
        <c:axId val="1568308016"/>
        <c:axId val="1568308560"/>
      </c:barChart>
      <c:valAx>
        <c:axId val="1568308560"/>
        <c:scaling>
          <c:orientation val="minMax"/>
        </c:scaling>
        <c:delete val="1"/>
        <c:axPos val="l"/>
        <c:numFmt formatCode="0.00%" sourceLinked="1"/>
        <c:majorTickMark val="out"/>
        <c:minorTickMark val="none"/>
        <c:tickLblPos val="nextTo"/>
        <c:crossAx val="1568308016"/>
        <c:crosses val="autoZero"/>
        <c:crossBetween val="between"/>
      </c:valAx>
      <c:catAx>
        <c:axId val="156830801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568308560"/>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941312122410625E-2"/>
          <c:y val="4.0571726997149532E-2"/>
          <c:w val="0.70790429136140376"/>
          <c:h val="0.77302880999125834"/>
        </c:manualLayout>
      </c:layout>
      <c:barChart>
        <c:barDir val="col"/>
        <c:grouping val="clustered"/>
        <c:varyColors val="0"/>
        <c:ser>
          <c:idx val="0"/>
          <c:order val="0"/>
          <c:tx>
            <c:strRef>
              <c:f>Sheet1!$B$1</c:f>
              <c:strCache>
                <c:ptCount val="1"/>
                <c:pt idx="0">
                  <c:v>Item 1</c:v>
                </c:pt>
              </c:strCache>
            </c:strRef>
          </c:tx>
          <c:spPr>
            <a:solidFill>
              <a:srgbClr val="1E2B56"/>
            </a:solidFill>
            <a:ln>
              <a:noFill/>
            </a:ln>
            <a:effectLst/>
          </c:spPr>
          <c:invertIfNegative val="0"/>
          <c:dLbls>
            <c:dLbl>
              <c:idx val="1"/>
              <c:layout>
                <c:manualLayout>
                  <c:x val="-2.6576432354609128E-3"/>
                  <c:y val="-1.852656885027323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424-4D4F-AA7A-160FD1C527E7}"/>
                </c:ext>
              </c:extLst>
            </c:dLbl>
            <c:dLbl>
              <c:idx val="2"/>
              <c:layout>
                <c:manualLayout>
                  <c:x val="-1.06305729418437E-2"/>
                  <c:y val="1.852656885027317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424-4D4F-AA7A-160FD1C527E7}"/>
                </c:ext>
              </c:extLst>
            </c:dLbl>
            <c:dLbl>
              <c:idx val="3"/>
              <c:layout>
                <c:manualLayout>
                  <c:x val="-5.3152864709218256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424-4D4F-AA7A-160FD1C527E7}"/>
                </c:ext>
              </c:extLst>
            </c:dLbl>
            <c:numFmt formatCode="#,##0.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20XX</c:v>
                </c:pt>
                <c:pt idx="1">
                  <c:v>20XX</c:v>
                </c:pt>
                <c:pt idx="2">
                  <c:v>20XX</c:v>
                </c:pt>
                <c:pt idx="3">
                  <c:v>20XX</c:v>
                </c:pt>
              </c:strCache>
            </c:strRef>
          </c:cat>
          <c:val>
            <c:numRef>
              <c:f>Sheet1!$B$2:$B$5</c:f>
              <c:numCache>
                <c:formatCode>General</c:formatCode>
                <c:ptCount val="4"/>
                <c:pt idx="0">
                  <c:v>12</c:v>
                </c:pt>
                <c:pt idx="1">
                  <c:v>14</c:v>
                </c:pt>
                <c:pt idx="2">
                  <c:v>20</c:v>
                </c:pt>
                <c:pt idx="3">
                  <c:v>25</c:v>
                </c:pt>
              </c:numCache>
            </c:numRef>
          </c:val>
          <c:extLst>
            <c:ext xmlns:c16="http://schemas.microsoft.com/office/drawing/2014/chart" uri="{C3380CC4-5D6E-409C-BE32-E72D297353CC}">
              <c16:uniqueId val="{00000003-C424-4D4F-AA7A-160FD1C527E7}"/>
            </c:ext>
          </c:extLst>
        </c:ser>
        <c:ser>
          <c:idx val="1"/>
          <c:order val="1"/>
          <c:tx>
            <c:strRef>
              <c:f>Sheet1!$C$1</c:f>
              <c:strCache>
                <c:ptCount val="1"/>
                <c:pt idx="0">
                  <c:v>Item 2</c:v>
                </c:pt>
              </c:strCache>
            </c:strRef>
          </c:tx>
          <c:spPr>
            <a:solidFill>
              <a:srgbClr val="687FCA"/>
            </a:solidFill>
            <a:ln>
              <a:noFill/>
            </a:ln>
            <a:effectLst/>
          </c:spPr>
          <c:invertIfNegative val="0"/>
          <c:dLbls>
            <c:dLbl>
              <c:idx val="0"/>
              <c:layout>
                <c:manualLayout>
                  <c:x val="5.24413696698023E-4"/>
                  <c:y val="2.861941564965031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424-4D4F-AA7A-160FD1C527E7}"/>
                </c:ext>
              </c:extLst>
            </c:dLbl>
            <c:dLbl>
              <c:idx val="1"/>
              <c:layout>
                <c:manualLayout>
                  <c:x val="-4.8722896465725739E-17"/>
                  <c:y val="1.852656885027323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424-4D4F-AA7A-160FD1C527E7}"/>
                </c:ext>
              </c:extLst>
            </c:dLbl>
            <c:numFmt formatCode="#,##0.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20XX</c:v>
                </c:pt>
                <c:pt idx="1">
                  <c:v>20XX</c:v>
                </c:pt>
                <c:pt idx="2">
                  <c:v>20XX</c:v>
                </c:pt>
                <c:pt idx="3">
                  <c:v>20XX</c:v>
                </c:pt>
              </c:strCache>
            </c:strRef>
          </c:cat>
          <c:val>
            <c:numRef>
              <c:f>Sheet1!$C$2:$C$5</c:f>
              <c:numCache>
                <c:formatCode>General</c:formatCode>
                <c:ptCount val="4"/>
                <c:pt idx="0">
                  <c:v>1</c:v>
                </c:pt>
                <c:pt idx="1">
                  <c:v>10</c:v>
                </c:pt>
                <c:pt idx="2">
                  <c:v>25</c:v>
                </c:pt>
                <c:pt idx="3">
                  <c:v>30</c:v>
                </c:pt>
              </c:numCache>
            </c:numRef>
          </c:val>
          <c:extLst>
            <c:ext xmlns:c16="http://schemas.microsoft.com/office/drawing/2014/chart" uri="{C3380CC4-5D6E-409C-BE32-E72D297353CC}">
              <c16:uniqueId val="{00000006-C424-4D4F-AA7A-160FD1C527E7}"/>
            </c:ext>
          </c:extLst>
        </c:ser>
        <c:dLbls>
          <c:showLegendKey val="0"/>
          <c:showVal val="0"/>
          <c:showCatName val="0"/>
          <c:showSerName val="0"/>
          <c:showPercent val="0"/>
          <c:showBubbleSize val="0"/>
        </c:dLbls>
        <c:gapWidth val="200"/>
        <c:overlap val="-27"/>
        <c:axId val="348722224"/>
        <c:axId val="348721136"/>
      </c:barChart>
      <c:catAx>
        <c:axId val="3487222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348721136"/>
        <c:crosses val="autoZero"/>
        <c:auto val="1"/>
        <c:lblAlgn val="ctr"/>
        <c:lblOffset val="100"/>
        <c:noMultiLvlLbl val="0"/>
      </c:catAx>
      <c:valAx>
        <c:axId val="348721136"/>
        <c:scaling>
          <c:orientation val="minMax"/>
          <c:max val="50"/>
          <c:min val="0"/>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400" b="0" i="0" u="none" strike="noStrike" kern="1200" baseline="0">
                <a:solidFill>
                  <a:schemeClr val="bg1">
                    <a:lumMod val="95000"/>
                  </a:schemeClr>
                </a:solidFill>
                <a:latin typeface="+mn-lt"/>
                <a:ea typeface="+mn-ea"/>
                <a:cs typeface="+mn-cs"/>
              </a:defRPr>
            </a:pPr>
            <a:endParaRPr lang="en-US"/>
          </a:p>
        </c:txPr>
        <c:crossAx val="348722224"/>
        <c:crosses val="autoZero"/>
        <c:crossBetween val="between"/>
      </c:valAx>
      <c:spPr>
        <a:noFill/>
        <a:ln w="25400">
          <a:noFill/>
        </a:ln>
        <a:effectLst/>
      </c:spPr>
    </c:plotArea>
    <c:legend>
      <c:legendPos val="r"/>
      <c:layout>
        <c:manualLayout>
          <c:xMode val="edge"/>
          <c:yMode val="edge"/>
          <c:x val="0.18863943973447683"/>
          <c:y val="0.92525443168885668"/>
          <c:w val="0.62642805055316908"/>
          <c:h val="3.2284166319366522E-2"/>
        </c:manualLayout>
      </c:layout>
      <c:overlay val="0"/>
      <c:spPr>
        <a:noFill/>
        <a:ln>
          <a:noFill/>
        </a:ln>
        <a:effectLst/>
      </c:spPr>
      <c:txPr>
        <a:bodyPr rot="0" spcFirstLastPara="1" vertOverflow="ellipsis" vert="horz" wrap="square" anchor="ctr" anchorCtr="1"/>
        <a:lstStyle/>
        <a:p>
          <a:pPr algn="just">
            <a:defRPr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098887158636528E-2"/>
          <c:y val="0.1207378752208198"/>
          <c:w val="0.93424178054618157"/>
          <c:h val="0.66535471180206252"/>
        </c:manualLayout>
      </c:layout>
      <c:lineChart>
        <c:grouping val="standard"/>
        <c:varyColors val="0"/>
        <c:ser>
          <c:idx val="0"/>
          <c:order val="0"/>
          <c:tx>
            <c:strRef>
              <c:f>'smartphone users'!$B$144</c:f>
              <c:strCache>
                <c:ptCount val="1"/>
                <c:pt idx="0">
                  <c:v>Worldwide internet user penetration from 2014 to 2021</c:v>
                </c:pt>
              </c:strCache>
            </c:strRef>
          </c:tx>
          <c:spPr>
            <a:ln w="28575" cap="rnd">
              <a:solidFill>
                <a:srgbClr val="7FB7DF"/>
              </a:solidFill>
              <a:round/>
            </a:ln>
            <a:effectLst/>
          </c:spPr>
          <c:marker>
            <c:symbol val="circle"/>
            <c:size val="5"/>
            <c:spPr>
              <a:solidFill>
                <a:srgbClr val="7FB7DF"/>
              </a:solidFill>
              <a:ln w="9525">
                <a:solidFill>
                  <a:srgbClr val="7FB7DF"/>
                </a:solidFill>
              </a:ln>
              <a:effectLst/>
            </c:spPr>
          </c:marker>
          <c:dLbls>
            <c:dLbl>
              <c:idx val="0"/>
              <c:layout>
                <c:manualLayout>
                  <c:x val="-0.18464686258867896"/>
                  <c:y val="-8.7860888519054825E-2"/>
                </c:manualLayout>
              </c:layout>
              <c:tx>
                <c:rich>
                  <a:bodyPr/>
                  <a:lstStyle/>
                  <a:p>
                    <a:r>
                      <a:rPr lang="en-US" sz="1000" dirty="0"/>
                      <a:t>xx%</a:t>
                    </a:r>
                  </a:p>
                </c:rich>
              </c:tx>
              <c:dLblPos val="r"/>
              <c:showLegendKey val="0"/>
              <c:showVal val="1"/>
              <c:showCatName val="0"/>
              <c:showSerName val="0"/>
              <c:showPercent val="0"/>
              <c:showBubbleSize val="0"/>
              <c:extLst>
                <c:ext xmlns:c15="http://schemas.microsoft.com/office/drawing/2012/chart" uri="{CE6537A1-D6FC-4f65-9D91-7224C49458BB}">
                  <c15:layout>
                    <c:manualLayout>
                      <c:w val="0.24023155846575267"/>
                      <c:h val="7.862613925999698E-2"/>
                    </c:manualLayout>
                  </c15:layout>
                  <c15:showDataLabelsRange val="0"/>
                </c:ext>
                <c:ext xmlns:c16="http://schemas.microsoft.com/office/drawing/2014/chart" uri="{C3380CC4-5D6E-409C-BE32-E72D297353CC}">
                  <c16:uniqueId val="{00000000-118C-4A0C-929A-840EAD5C2CCB}"/>
                </c:ext>
              </c:extLst>
            </c:dLbl>
            <c:dLbl>
              <c:idx val="1"/>
              <c:layout>
                <c:manualLayout>
                  <c:x val="-0.23701623843387526"/>
                  <c:y val="-7.0143252457612867E-2"/>
                </c:manualLayout>
              </c:layout>
              <c:tx>
                <c:rich>
                  <a:bodyPr/>
                  <a:lstStyle/>
                  <a:p>
                    <a:r>
                      <a:rPr lang="en-US" sz="1000" dirty="0"/>
                      <a:t>xx%</a:t>
                    </a:r>
                  </a:p>
                </c:rich>
              </c:tx>
              <c:dLblPos val="r"/>
              <c:showLegendKey val="0"/>
              <c:showVal val="1"/>
              <c:showCatName val="0"/>
              <c:showSerName val="0"/>
              <c:showPercent val="0"/>
              <c:showBubbleSize val="0"/>
              <c:extLst>
                <c:ext xmlns:c15="http://schemas.microsoft.com/office/drawing/2012/chart" uri="{CE6537A1-D6FC-4f65-9D91-7224C49458BB}">
                  <c15:layout>
                    <c:manualLayout>
                      <c:w val="0.25574238775693259"/>
                      <c:h val="7.862613925999698E-2"/>
                    </c:manualLayout>
                  </c15:layout>
                  <c15:showDataLabelsRange val="0"/>
                </c:ext>
                <c:ext xmlns:c16="http://schemas.microsoft.com/office/drawing/2014/chart" uri="{C3380CC4-5D6E-409C-BE32-E72D297353CC}">
                  <c16:uniqueId val="{00000001-118C-4A0C-929A-840EAD5C2CCB}"/>
                </c:ext>
              </c:extLst>
            </c:dLbl>
            <c:dLbl>
              <c:idx val="2"/>
              <c:layout>
                <c:manualLayout>
                  <c:x val="-0.23701623843387526"/>
                  <c:y val="-6.3772897132985187E-2"/>
                </c:manualLayout>
              </c:layout>
              <c:tx>
                <c:rich>
                  <a:bodyPr/>
                  <a:lstStyle/>
                  <a:p>
                    <a:r>
                      <a:rPr lang="en-US" sz="1000" dirty="0">
                        <a:latin typeface="+mj-lt"/>
                      </a:rPr>
                      <a:t>xx%</a:t>
                    </a:r>
                  </a:p>
                </c:rich>
              </c:tx>
              <c:dLblPos val="r"/>
              <c:showLegendKey val="0"/>
              <c:showVal val="1"/>
              <c:showCatName val="0"/>
              <c:showSerName val="0"/>
              <c:showPercent val="0"/>
              <c:showBubbleSize val="0"/>
              <c:extLst>
                <c:ext xmlns:c15="http://schemas.microsoft.com/office/drawing/2012/chart" uri="{CE6537A1-D6FC-4f65-9D91-7224C49458BB}">
                  <c15:layout>
                    <c:manualLayout>
                      <c:w val="0.25574238775693259"/>
                      <c:h val="7.862613925999698E-2"/>
                    </c:manualLayout>
                  </c15:layout>
                  <c15:showDataLabelsRange val="0"/>
                </c:ext>
                <c:ext xmlns:c16="http://schemas.microsoft.com/office/drawing/2014/chart" uri="{C3380CC4-5D6E-409C-BE32-E72D297353CC}">
                  <c16:uniqueId val="{00000002-118C-4A0C-929A-840EAD5C2CCB}"/>
                </c:ext>
              </c:extLst>
            </c:dLbl>
            <c:dLbl>
              <c:idx val="3"/>
              <c:layout>
                <c:manualLayout>
                  <c:x val="-7.8271576235106416E-2"/>
                  <c:y val="-6.3583429977962846E-2"/>
                </c:manualLayout>
              </c:layout>
              <c:tx>
                <c:rich>
                  <a:bodyPr/>
                  <a:lstStyle/>
                  <a:p>
                    <a:r>
                      <a:rPr lang="en-US" sz="1000" dirty="0">
                        <a:latin typeface="+mj-lt"/>
                      </a:rPr>
                      <a:t>xx%</a:t>
                    </a:r>
                  </a:p>
                </c:rich>
              </c:tx>
              <c:dLblPos val="r"/>
              <c:showLegendKey val="0"/>
              <c:showVal val="1"/>
              <c:showCatName val="0"/>
              <c:showSerName val="0"/>
              <c:showPercent val="0"/>
              <c:showBubbleSize val="0"/>
              <c:extLst>
                <c:ext xmlns:c15="http://schemas.microsoft.com/office/drawing/2012/chart" uri="{CE6537A1-D6FC-4f65-9D91-7224C49458BB}">
                  <c15:layout>
                    <c:manualLayout>
                      <c:w val="0.23469154867690789"/>
                      <c:h val="7.862613925999698E-2"/>
                    </c:manualLayout>
                  </c15:layout>
                  <c15:showDataLabelsRange val="0"/>
                </c:ext>
                <c:ext xmlns:c16="http://schemas.microsoft.com/office/drawing/2014/chart" uri="{C3380CC4-5D6E-409C-BE32-E72D297353CC}">
                  <c16:uniqueId val="{00000003-118C-4A0C-929A-840EAD5C2CCB}"/>
                </c:ext>
              </c:extLst>
            </c:dLbl>
            <c:spPr>
              <a:solidFill>
                <a:srgbClr val="CAE1F2"/>
              </a:solidFill>
              <a:ln>
                <a:noFill/>
              </a:ln>
              <a:effectLst/>
            </c:spPr>
            <c:txPr>
              <a:bodyPr rot="0" spcFirstLastPara="1" vertOverflow="clip" horzOverflow="clip" vert="horz" wrap="square" lIns="36576" tIns="18288" rIns="36576" bIns="18288" anchor="ctr" anchorCtr="1">
                <a:spAutoFit/>
              </a:bodyPr>
              <a:lstStyle/>
              <a:p>
                <a:pPr>
                  <a:defRPr sz="900" b="0" i="0" u="none" strike="noStrike" kern="1200" baseline="0">
                    <a:solidFill>
                      <a:schemeClr val="tx1">
                        <a:lumMod val="75000"/>
                        <a:lumOff val="25000"/>
                      </a:schemeClr>
                    </a:solidFill>
                    <a:latin typeface="Calibri (Body)"/>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numRef>
              <c:f>'smartphone users'!$F$143:$I$143</c:f>
              <c:numCache>
                <c:formatCode>General</c:formatCode>
                <c:ptCount val="4"/>
                <c:pt idx="0">
                  <c:v>2017</c:v>
                </c:pt>
                <c:pt idx="1">
                  <c:v>2018</c:v>
                </c:pt>
                <c:pt idx="2">
                  <c:v>2019</c:v>
                </c:pt>
                <c:pt idx="3">
                  <c:v>2020</c:v>
                </c:pt>
              </c:numCache>
            </c:numRef>
          </c:cat>
          <c:val>
            <c:numRef>
              <c:f>'smartphone users'!$F$144:$I$144</c:f>
              <c:numCache>
                <c:formatCode>#.000%</c:formatCode>
                <c:ptCount val="4"/>
                <c:pt idx="0">
                  <c:v>0.46800000000000003</c:v>
                </c:pt>
                <c:pt idx="1">
                  <c:v>0.48899999999999999</c:v>
                </c:pt>
                <c:pt idx="2">
                  <c:v>0.50800000000000001</c:v>
                </c:pt>
                <c:pt idx="3">
                  <c:v>0.52400000000000002</c:v>
                </c:pt>
              </c:numCache>
            </c:numRef>
          </c:val>
          <c:smooth val="0"/>
          <c:extLst>
            <c:ext xmlns:c16="http://schemas.microsoft.com/office/drawing/2014/chart" uri="{C3380CC4-5D6E-409C-BE32-E72D297353CC}">
              <c16:uniqueId val="{00000004-118C-4A0C-929A-840EAD5C2CCB}"/>
            </c:ext>
          </c:extLst>
        </c:ser>
        <c:dLbls>
          <c:showLegendKey val="0"/>
          <c:showVal val="0"/>
          <c:showCatName val="0"/>
          <c:showSerName val="0"/>
          <c:showPercent val="0"/>
          <c:showBubbleSize val="0"/>
        </c:dLbls>
        <c:marker val="1"/>
        <c:smooth val="0"/>
        <c:axId val="2137930160"/>
        <c:axId val="2137941040"/>
      </c:lineChart>
      <c:catAx>
        <c:axId val="21379301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2137941040"/>
        <c:crosses val="autoZero"/>
        <c:auto val="1"/>
        <c:lblAlgn val="ctr"/>
        <c:lblOffset val="100"/>
        <c:noMultiLvlLbl val="0"/>
      </c:catAx>
      <c:valAx>
        <c:axId val="2137941040"/>
        <c:scaling>
          <c:orientation val="minMax"/>
        </c:scaling>
        <c:delete val="1"/>
        <c:axPos val="l"/>
        <c:numFmt formatCode="#.000%" sourceLinked="1"/>
        <c:majorTickMark val="none"/>
        <c:minorTickMark val="none"/>
        <c:tickLblPos val="nextTo"/>
        <c:crossAx val="213793016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53147761349757E-2"/>
          <c:y val="0.14594313194747374"/>
          <c:w val="0.96407450310937692"/>
          <c:h val="0.60152676976209396"/>
        </c:manualLayout>
      </c:layout>
      <c:barChart>
        <c:barDir val="col"/>
        <c:grouping val="stacked"/>
        <c:varyColors val="0"/>
        <c:ser>
          <c:idx val="0"/>
          <c:order val="0"/>
          <c:tx>
            <c:strRef>
              <c:f>audiobooks!$C$17</c:f>
              <c:strCache>
                <c:ptCount val="1"/>
                <c:pt idx="0">
                  <c:v>physical</c:v>
                </c:pt>
              </c:strCache>
            </c:strRef>
          </c:tx>
          <c:spPr>
            <a:solidFill>
              <a:srgbClr val="7FB7DF"/>
            </a:solidFill>
            <a:ln>
              <a:noFill/>
            </a:ln>
            <a:effectLst/>
          </c:spPr>
          <c:invertIfNegative val="0"/>
          <c:cat>
            <c:numRef>
              <c:f>audiobooks!$D$14:$J$14</c:f>
              <c:numCache>
                <c:formatCode>General</c:formatCode>
                <c:ptCount val="7"/>
                <c:pt idx="0">
                  <c:v>2015</c:v>
                </c:pt>
                <c:pt idx="1">
                  <c:v>2016</c:v>
                </c:pt>
                <c:pt idx="2">
                  <c:v>2017</c:v>
                </c:pt>
                <c:pt idx="3">
                  <c:v>2018</c:v>
                </c:pt>
                <c:pt idx="4">
                  <c:v>2019</c:v>
                </c:pt>
                <c:pt idx="5">
                  <c:v>2020</c:v>
                </c:pt>
                <c:pt idx="6">
                  <c:v>2021</c:v>
                </c:pt>
              </c:numCache>
            </c:numRef>
          </c:cat>
          <c:val>
            <c:numRef>
              <c:f>audiobooks!$D$19:$J$19</c:f>
              <c:numCache>
                <c:formatCode>General</c:formatCode>
                <c:ptCount val="7"/>
                <c:pt idx="0">
                  <c:v>1.4249999999999998</c:v>
                </c:pt>
                <c:pt idx="1">
                  <c:v>1.7600000000000002</c:v>
                </c:pt>
                <c:pt idx="2">
                  <c:v>1.6320000000000001</c:v>
                </c:pt>
                <c:pt idx="3">
                  <c:v>1.496</c:v>
                </c:pt>
                <c:pt idx="4">
                  <c:v>1.3680000000000001</c:v>
                </c:pt>
                <c:pt idx="5">
                  <c:v>1.1840000000000002</c:v>
                </c:pt>
                <c:pt idx="6">
                  <c:v>1.0529999999999999</c:v>
                </c:pt>
              </c:numCache>
            </c:numRef>
          </c:val>
          <c:extLst>
            <c:ext xmlns:c16="http://schemas.microsoft.com/office/drawing/2014/chart" uri="{C3380CC4-5D6E-409C-BE32-E72D297353CC}">
              <c16:uniqueId val="{00000000-EBAF-46B3-947B-3336C1776382}"/>
            </c:ext>
          </c:extLst>
        </c:ser>
        <c:ser>
          <c:idx val="1"/>
          <c:order val="1"/>
          <c:tx>
            <c:strRef>
              <c:f>audiobooks!$C$18</c:f>
              <c:strCache>
                <c:ptCount val="1"/>
                <c:pt idx="0">
                  <c:v>digital</c:v>
                </c:pt>
              </c:strCache>
            </c:strRef>
          </c:tx>
          <c:spPr>
            <a:solidFill>
              <a:srgbClr val="A1C9E7"/>
            </a:solidFill>
            <a:ln>
              <a:noFill/>
            </a:ln>
            <a:effectLst/>
          </c:spPr>
          <c:invertIfNegative val="0"/>
          <c:cat>
            <c:numRef>
              <c:f>audiobooks!$D$14:$J$14</c:f>
              <c:numCache>
                <c:formatCode>General</c:formatCode>
                <c:ptCount val="7"/>
                <c:pt idx="0">
                  <c:v>2015</c:v>
                </c:pt>
                <c:pt idx="1">
                  <c:v>2016</c:v>
                </c:pt>
                <c:pt idx="2">
                  <c:v>2017</c:v>
                </c:pt>
                <c:pt idx="3">
                  <c:v>2018</c:v>
                </c:pt>
                <c:pt idx="4">
                  <c:v>2019</c:v>
                </c:pt>
                <c:pt idx="5">
                  <c:v>2020</c:v>
                </c:pt>
                <c:pt idx="6">
                  <c:v>2021</c:v>
                </c:pt>
              </c:numCache>
            </c:numRef>
          </c:cat>
          <c:val>
            <c:numRef>
              <c:f>audiobooks!$D$20:$J$20</c:f>
              <c:numCache>
                <c:formatCode>General</c:formatCode>
                <c:ptCount val="7"/>
                <c:pt idx="0">
                  <c:v>1.075</c:v>
                </c:pt>
                <c:pt idx="1">
                  <c:v>1.4400000000000002</c:v>
                </c:pt>
                <c:pt idx="2">
                  <c:v>1.5680000000000001</c:v>
                </c:pt>
                <c:pt idx="3">
                  <c:v>1.9040000000000001</c:v>
                </c:pt>
                <c:pt idx="4">
                  <c:v>2.2320000000000002</c:v>
                </c:pt>
                <c:pt idx="5">
                  <c:v>2.5160000000000005</c:v>
                </c:pt>
                <c:pt idx="6">
                  <c:v>2.847</c:v>
                </c:pt>
              </c:numCache>
            </c:numRef>
          </c:val>
          <c:extLst>
            <c:ext xmlns:c16="http://schemas.microsoft.com/office/drawing/2014/chart" uri="{C3380CC4-5D6E-409C-BE32-E72D297353CC}">
              <c16:uniqueId val="{00000001-EBAF-46B3-947B-3336C1776382}"/>
            </c:ext>
          </c:extLst>
        </c:ser>
        <c:dLbls>
          <c:showLegendKey val="0"/>
          <c:showVal val="0"/>
          <c:showCatName val="0"/>
          <c:showSerName val="0"/>
          <c:showPercent val="0"/>
          <c:showBubbleSize val="0"/>
        </c:dLbls>
        <c:gapWidth val="100"/>
        <c:overlap val="100"/>
        <c:axId val="2137932336"/>
        <c:axId val="2137926896"/>
      </c:barChart>
      <c:catAx>
        <c:axId val="21379323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t" anchorCtr="1"/>
          <a:lstStyle/>
          <a:p>
            <a:pPr>
              <a:defRPr sz="800" b="0" i="0" u="none" strike="noStrike" kern="1200" baseline="0">
                <a:solidFill>
                  <a:schemeClr val="tx1"/>
                </a:solidFill>
                <a:latin typeface="+mn-lt"/>
                <a:ea typeface="+mn-ea"/>
                <a:cs typeface="+mn-cs"/>
              </a:defRPr>
            </a:pPr>
            <a:endParaRPr lang="en-US"/>
          </a:p>
        </c:txPr>
        <c:crossAx val="2137926896"/>
        <c:crosses val="autoZero"/>
        <c:auto val="1"/>
        <c:lblAlgn val="ctr"/>
        <c:lblOffset val="100"/>
        <c:noMultiLvlLbl val="0"/>
      </c:catAx>
      <c:valAx>
        <c:axId val="2137926896"/>
        <c:scaling>
          <c:orientation val="minMax"/>
        </c:scaling>
        <c:delete val="1"/>
        <c:axPos val="l"/>
        <c:numFmt formatCode="General" sourceLinked="1"/>
        <c:majorTickMark val="none"/>
        <c:minorTickMark val="none"/>
        <c:tickLblPos val="nextTo"/>
        <c:crossAx val="213793233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6050150634238521E-2"/>
          <c:y val="8.5379560121083733E-2"/>
          <c:w val="0.8815853269405296"/>
          <c:h val="0.73456063140537686"/>
        </c:manualLayout>
      </c:layout>
      <c:barChart>
        <c:barDir val="col"/>
        <c:grouping val="clustered"/>
        <c:varyColors val="0"/>
        <c:ser>
          <c:idx val="0"/>
          <c:order val="0"/>
          <c:tx>
            <c:strRef>
              <c:f>'smartphone users'!$B$127</c:f>
              <c:strCache>
                <c:ptCount val="1"/>
                <c:pt idx="0">
                  <c:v>Number of smartphones users worldwide (in billions)</c:v>
                </c:pt>
              </c:strCache>
            </c:strRef>
          </c:tx>
          <c:spPr>
            <a:solidFill>
              <a:srgbClr val="1E2B56"/>
            </a:solidFill>
            <a:ln>
              <a:noFill/>
            </a:ln>
            <a:effectLst/>
          </c:spPr>
          <c:invertIfNegative val="0"/>
          <c:dLbls>
            <c:dLbl>
              <c:idx val="0"/>
              <c:tx>
                <c:rich>
                  <a:bodyPr/>
                  <a:lstStyle/>
                  <a:p>
                    <a:r>
                      <a:rPr lang="en-US" dirty="0"/>
                      <a:t>xx</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1754-4829-B7F1-4AB491E96C57}"/>
                </c:ext>
              </c:extLst>
            </c:dLbl>
            <c:dLbl>
              <c:idx val="1"/>
              <c:tx>
                <c:rich>
                  <a:bodyPr/>
                  <a:lstStyle/>
                  <a:p>
                    <a:r>
                      <a:rPr lang="en-US" dirty="0"/>
                      <a:t>xx</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1754-4829-B7F1-4AB491E96C57}"/>
                </c:ext>
              </c:extLst>
            </c:dLbl>
            <c:dLbl>
              <c:idx val="2"/>
              <c:tx>
                <c:rich>
                  <a:bodyPr/>
                  <a:lstStyle/>
                  <a:p>
                    <a:r>
                      <a:rPr lang="en-US" dirty="0"/>
                      <a:t>xx</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1754-4829-B7F1-4AB491E96C57}"/>
                </c:ext>
              </c:extLst>
            </c:dLbl>
            <c:dLbl>
              <c:idx val="3"/>
              <c:tx>
                <c:rich>
                  <a:bodyPr/>
                  <a:lstStyle/>
                  <a:p>
                    <a:r>
                      <a:rPr lang="en-US" dirty="0"/>
                      <a:t>xx</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1754-4829-B7F1-4AB491E96C57}"/>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'smartphone users'!$F$126:$I$126</c:f>
              <c:numCache>
                <c:formatCode>General</c:formatCode>
                <c:ptCount val="4"/>
                <c:pt idx="0">
                  <c:v>2017</c:v>
                </c:pt>
                <c:pt idx="1">
                  <c:v>2018</c:v>
                </c:pt>
                <c:pt idx="2">
                  <c:v>2019</c:v>
                </c:pt>
                <c:pt idx="3">
                  <c:v>2020</c:v>
                </c:pt>
              </c:numCache>
            </c:numRef>
          </c:cat>
          <c:val>
            <c:numRef>
              <c:f>'smartphone users'!$F$127:$I$127</c:f>
              <c:numCache>
                <c:formatCode>General</c:formatCode>
                <c:ptCount val="4"/>
                <c:pt idx="0">
                  <c:v>2.3199999999999998</c:v>
                </c:pt>
                <c:pt idx="1">
                  <c:v>2.5299999999999998</c:v>
                </c:pt>
                <c:pt idx="2">
                  <c:v>2.71</c:v>
                </c:pt>
                <c:pt idx="3">
                  <c:v>2.87</c:v>
                </c:pt>
              </c:numCache>
            </c:numRef>
          </c:val>
          <c:extLst>
            <c:ext xmlns:c16="http://schemas.microsoft.com/office/drawing/2014/chart" uri="{C3380CC4-5D6E-409C-BE32-E72D297353CC}">
              <c16:uniqueId val="{00000004-1754-4829-B7F1-4AB491E96C57}"/>
            </c:ext>
          </c:extLst>
        </c:ser>
        <c:dLbls>
          <c:showLegendKey val="0"/>
          <c:showVal val="0"/>
          <c:showCatName val="0"/>
          <c:showSerName val="0"/>
          <c:showPercent val="0"/>
          <c:showBubbleSize val="0"/>
        </c:dLbls>
        <c:gapWidth val="245"/>
        <c:overlap val="-27"/>
        <c:axId val="2137932880"/>
        <c:axId val="2137940496"/>
      </c:barChart>
      <c:catAx>
        <c:axId val="21379328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2137940496"/>
        <c:crosses val="autoZero"/>
        <c:auto val="1"/>
        <c:lblAlgn val="ctr"/>
        <c:lblOffset val="100"/>
        <c:noMultiLvlLbl val="0"/>
      </c:catAx>
      <c:valAx>
        <c:axId val="2137940496"/>
        <c:scaling>
          <c:orientation val="minMax"/>
          <c:min val="2"/>
        </c:scaling>
        <c:delete val="1"/>
        <c:axPos val="l"/>
        <c:numFmt formatCode="General" sourceLinked="1"/>
        <c:majorTickMark val="out"/>
        <c:minorTickMark val="none"/>
        <c:tickLblPos val="nextTo"/>
        <c:crossAx val="213793288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mn-lt"/>
        </a:defRPr>
      </a:pPr>
      <a:endParaRPr lang="en-US"/>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941312122410625E-2"/>
          <c:y val="4.0571726997149532E-2"/>
          <c:w val="0.70790429136140376"/>
          <c:h val="0.77302880999125834"/>
        </c:manualLayout>
      </c:layout>
      <c:barChart>
        <c:barDir val="col"/>
        <c:grouping val="clustered"/>
        <c:varyColors val="0"/>
        <c:ser>
          <c:idx val="0"/>
          <c:order val="0"/>
          <c:tx>
            <c:strRef>
              <c:f>Sheet1!$B$1</c:f>
              <c:strCache>
                <c:ptCount val="1"/>
                <c:pt idx="0">
                  <c:v>Item 1</c:v>
                </c:pt>
              </c:strCache>
            </c:strRef>
          </c:tx>
          <c:spPr>
            <a:solidFill>
              <a:srgbClr val="1E2B56"/>
            </a:solidFill>
            <a:ln>
              <a:noFill/>
            </a:ln>
            <a:effectLst/>
          </c:spPr>
          <c:invertIfNegative val="0"/>
          <c:dLbls>
            <c:dLbl>
              <c:idx val="1"/>
              <c:layout>
                <c:manualLayout>
                  <c:x val="-2.6576432354609128E-3"/>
                  <c:y val="-1.852656885027323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AF7-46CA-B643-ADB2CC2F0433}"/>
                </c:ext>
              </c:extLst>
            </c:dLbl>
            <c:dLbl>
              <c:idx val="2"/>
              <c:layout>
                <c:manualLayout>
                  <c:x val="-1.06305729418437E-2"/>
                  <c:y val="1.852656885027317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AF7-46CA-B643-ADB2CC2F0433}"/>
                </c:ext>
              </c:extLst>
            </c:dLbl>
            <c:dLbl>
              <c:idx val="3"/>
              <c:layout>
                <c:manualLayout>
                  <c:x val="-5.3152864709218256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AF7-46CA-B643-ADB2CC2F0433}"/>
                </c:ext>
              </c:extLst>
            </c:dLbl>
            <c:numFmt formatCode="#,##0.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20XX</c:v>
                </c:pt>
                <c:pt idx="1">
                  <c:v>20XX</c:v>
                </c:pt>
                <c:pt idx="2">
                  <c:v>20XX</c:v>
                </c:pt>
                <c:pt idx="3">
                  <c:v>20XX</c:v>
                </c:pt>
              </c:strCache>
            </c:strRef>
          </c:cat>
          <c:val>
            <c:numRef>
              <c:f>Sheet1!$B$2:$B$5</c:f>
              <c:numCache>
                <c:formatCode>General</c:formatCode>
                <c:ptCount val="4"/>
                <c:pt idx="0">
                  <c:v>12</c:v>
                </c:pt>
                <c:pt idx="1">
                  <c:v>14</c:v>
                </c:pt>
                <c:pt idx="2">
                  <c:v>20</c:v>
                </c:pt>
                <c:pt idx="3">
                  <c:v>25</c:v>
                </c:pt>
              </c:numCache>
            </c:numRef>
          </c:val>
          <c:extLst>
            <c:ext xmlns:c16="http://schemas.microsoft.com/office/drawing/2014/chart" uri="{C3380CC4-5D6E-409C-BE32-E72D297353CC}">
              <c16:uniqueId val="{00000003-9AF7-46CA-B643-ADB2CC2F0433}"/>
            </c:ext>
          </c:extLst>
        </c:ser>
        <c:ser>
          <c:idx val="1"/>
          <c:order val="1"/>
          <c:tx>
            <c:strRef>
              <c:f>Sheet1!$C$1</c:f>
              <c:strCache>
                <c:ptCount val="1"/>
                <c:pt idx="0">
                  <c:v>Item 2</c:v>
                </c:pt>
              </c:strCache>
            </c:strRef>
          </c:tx>
          <c:spPr>
            <a:solidFill>
              <a:srgbClr val="687FCA"/>
            </a:solidFill>
            <a:ln>
              <a:noFill/>
            </a:ln>
            <a:effectLst/>
          </c:spPr>
          <c:invertIfNegative val="0"/>
          <c:dLbls>
            <c:dLbl>
              <c:idx val="0"/>
              <c:layout>
                <c:manualLayout>
                  <c:x val="5.24413696698023E-4"/>
                  <c:y val="2.861941564965031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AF7-46CA-B643-ADB2CC2F0433}"/>
                </c:ext>
              </c:extLst>
            </c:dLbl>
            <c:dLbl>
              <c:idx val="1"/>
              <c:layout>
                <c:manualLayout>
                  <c:x val="-4.8722896465725739E-17"/>
                  <c:y val="1.852656885027323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9AF7-46CA-B643-ADB2CC2F0433}"/>
                </c:ext>
              </c:extLst>
            </c:dLbl>
            <c:numFmt formatCode="#,##0.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20XX</c:v>
                </c:pt>
                <c:pt idx="1">
                  <c:v>20XX</c:v>
                </c:pt>
                <c:pt idx="2">
                  <c:v>20XX</c:v>
                </c:pt>
                <c:pt idx="3">
                  <c:v>20XX</c:v>
                </c:pt>
              </c:strCache>
            </c:strRef>
          </c:cat>
          <c:val>
            <c:numRef>
              <c:f>Sheet1!$C$2:$C$5</c:f>
              <c:numCache>
                <c:formatCode>General</c:formatCode>
                <c:ptCount val="4"/>
                <c:pt idx="0">
                  <c:v>1</c:v>
                </c:pt>
                <c:pt idx="1">
                  <c:v>10</c:v>
                </c:pt>
                <c:pt idx="2">
                  <c:v>25</c:v>
                </c:pt>
                <c:pt idx="3">
                  <c:v>30</c:v>
                </c:pt>
              </c:numCache>
            </c:numRef>
          </c:val>
          <c:extLst>
            <c:ext xmlns:c16="http://schemas.microsoft.com/office/drawing/2014/chart" uri="{C3380CC4-5D6E-409C-BE32-E72D297353CC}">
              <c16:uniqueId val="{00000007-9AF7-46CA-B643-ADB2CC2F0433}"/>
            </c:ext>
          </c:extLst>
        </c:ser>
        <c:dLbls>
          <c:showLegendKey val="0"/>
          <c:showVal val="0"/>
          <c:showCatName val="0"/>
          <c:showSerName val="0"/>
          <c:showPercent val="0"/>
          <c:showBubbleSize val="0"/>
        </c:dLbls>
        <c:gapWidth val="200"/>
        <c:overlap val="-27"/>
        <c:axId val="348722224"/>
        <c:axId val="348721136"/>
      </c:barChart>
      <c:catAx>
        <c:axId val="3487222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348721136"/>
        <c:crosses val="autoZero"/>
        <c:auto val="1"/>
        <c:lblAlgn val="ctr"/>
        <c:lblOffset val="100"/>
        <c:noMultiLvlLbl val="0"/>
      </c:catAx>
      <c:valAx>
        <c:axId val="348721136"/>
        <c:scaling>
          <c:orientation val="minMax"/>
          <c:max val="50"/>
          <c:min val="0"/>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400" b="0" i="0" u="none" strike="noStrike" kern="1200" baseline="0">
                <a:solidFill>
                  <a:schemeClr val="bg1">
                    <a:lumMod val="95000"/>
                  </a:schemeClr>
                </a:solidFill>
                <a:latin typeface="+mn-lt"/>
                <a:ea typeface="+mn-ea"/>
                <a:cs typeface="+mn-cs"/>
              </a:defRPr>
            </a:pPr>
            <a:endParaRPr lang="en-US"/>
          </a:p>
        </c:txPr>
        <c:crossAx val="348722224"/>
        <c:crosses val="autoZero"/>
        <c:crossBetween val="between"/>
      </c:valAx>
      <c:spPr>
        <a:noFill/>
        <a:ln w="25400">
          <a:noFill/>
        </a:ln>
        <a:effectLst/>
      </c:spPr>
    </c:plotArea>
    <c:legend>
      <c:legendPos val="r"/>
      <c:layout>
        <c:manualLayout>
          <c:xMode val="edge"/>
          <c:yMode val="edge"/>
          <c:x val="0.18863943973447683"/>
          <c:y val="0.92525443168885668"/>
          <c:w val="0.62642805055316908"/>
          <c:h val="3.2284166319366522E-2"/>
        </c:manualLayout>
      </c:layout>
      <c:overlay val="0"/>
      <c:spPr>
        <a:noFill/>
        <a:ln>
          <a:noFill/>
        </a:ln>
        <a:effectLst/>
      </c:spPr>
      <c:txPr>
        <a:bodyPr rot="0" spcFirstLastPara="1" vertOverflow="ellipsis" vert="horz" wrap="square" anchor="ctr" anchorCtr="1"/>
        <a:lstStyle/>
        <a:p>
          <a:pPr algn="just">
            <a:defRPr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6092490435228119E-2"/>
          <c:y val="0.12133166844616564"/>
          <c:w val="0.92561909047549584"/>
          <c:h val="0.57267837260157362"/>
        </c:manualLayout>
      </c:layout>
      <c:barChart>
        <c:barDir val="col"/>
        <c:grouping val="stacked"/>
        <c:varyColors val="0"/>
        <c:ser>
          <c:idx val="0"/>
          <c:order val="0"/>
          <c:tx>
            <c:strRef>
              <c:f>'market by country'!$D$50</c:f>
              <c:strCache>
                <c:ptCount val="1"/>
                <c:pt idx="0">
                  <c:v>Physical</c:v>
                </c:pt>
              </c:strCache>
            </c:strRef>
          </c:tx>
          <c:spPr>
            <a:solidFill>
              <a:srgbClr val="1E2B56"/>
            </a:solidFill>
            <a:ln>
              <a:noFill/>
            </a:ln>
            <a:effectLst/>
          </c:spPr>
          <c:invertIfNegative val="0"/>
          <c:cat>
            <c:numRef>
              <c:f>'market by country'!$F$49:$G$49</c:f>
              <c:numCache>
                <c:formatCode>General</c:formatCode>
                <c:ptCount val="2"/>
                <c:pt idx="0">
                  <c:v>2018</c:v>
                </c:pt>
                <c:pt idx="1">
                  <c:v>2022</c:v>
                </c:pt>
              </c:numCache>
            </c:numRef>
          </c:cat>
          <c:val>
            <c:numRef>
              <c:f>'market by country'!$F$50:$G$50</c:f>
              <c:numCache>
                <c:formatCode>General</c:formatCode>
                <c:ptCount val="2"/>
                <c:pt idx="0">
                  <c:v>105.67631657391061</c:v>
                </c:pt>
                <c:pt idx="1">
                  <c:v>62.416843891365666</c:v>
                </c:pt>
              </c:numCache>
            </c:numRef>
          </c:val>
          <c:extLst>
            <c:ext xmlns:c16="http://schemas.microsoft.com/office/drawing/2014/chart" uri="{C3380CC4-5D6E-409C-BE32-E72D297353CC}">
              <c16:uniqueId val="{00000000-35A7-41CB-9DFD-8AAE87100B77}"/>
            </c:ext>
          </c:extLst>
        </c:ser>
        <c:ser>
          <c:idx val="1"/>
          <c:order val="1"/>
          <c:tx>
            <c:strRef>
              <c:f>'market by country'!$D$51</c:f>
              <c:strCache>
                <c:ptCount val="1"/>
                <c:pt idx="0">
                  <c:v>Digital</c:v>
                </c:pt>
              </c:strCache>
            </c:strRef>
          </c:tx>
          <c:spPr>
            <a:solidFill>
              <a:srgbClr val="A1C9E7"/>
            </a:solidFill>
            <a:ln>
              <a:noFill/>
            </a:ln>
            <a:effectLst/>
          </c:spPr>
          <c:invertIfNegative val="0"/>
          <c:cat>
            <c:numRef>
              <c:f>'market by country'!$F$49:$G$49</c:f>
              <c:numCache>
                <c:formatCode>General</c:formatCode>
                <c:ptCount val="2"/>
                <c:pt idx="0">
                  <c:v>2018</c:v>
                </c:pt>
                <c:pt idx="1">
                  <c:v>2022</c:v>
                </c:pt>
              </c:numCache>
            </c:numRef>
          </c:cat>
          <c:val>
            <c:numRef>
              <c:f>'market by country'!$F$51:$G$51</c:f>
              <c:numCache>
                <c:formatCode>General</c:formatCode>
                <c:ptCount val="2"/>
                <c:pt idx="0">
                  <c:v>89.023006738054448</c:v>
                </c:pt>
                <c:pt idx="1">
                  <c:v>176.9628542883442</c:v>
                </c:pt>
              </c:numCache>
            </c:numRef>
          </c:val>
          <c:extLst>
            <c:ext xmlns:c16="http://schemas.microsoft.com/office/drawing/2014/chart" uri="{C3380CC4-5D6E-409C-BE32-E72D297353CC}">
              <c16:uniqueId val="{00000001-35A7-41CB-9DFD-8AAE87100B77}"/>
            </c:ext>
          </c:extLst>
        </c:ser>
        <c:dLbls>
          <c:showLegendKey val="0"/>
          <c:showVal val="0"/>
          <c:showCatName val="0"/>
          <c:showSerName val="0"/>
          <c:showPercent val="0"/>
          <c:showBubbleSize val="0"/>
        </c:dLbls>
        <c:gapWidth val="150"/>
        <c:overlap val="100"/>
        <c:axId val="274307056"/>
        <c:axId val="274308144"/>
      </c:barChart>
      <c:catAx>
        <c:axId val="274307056"/>
        <c:scaling>
          <c:orientation val="minMax"/>
        </c:scaling>
        <c:delete val="0"/>
        <c:axPos val="b"/>
        <c:numFmt formatCode="General" sourceLinked="1"/>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274308144"/>
        <c:crosses val="autoZero"/>
        <c:auto val="1"/>
        <c:lblAlgn val="ctr"/>
        <c:lblOffset val="100"/>
        <c:noMultiLvlLbl val="0"/>
      </c:catAx>
      <c:valAx>
        <c:axId val="27430814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 b="0" i="0" u="none" strike="noStrike" kern="1200" baseline="0">
                <a:solidFill>
                  <a:schemeClr val="bg1"/>
                </a:solidFill>
                <a:latin typeface="+mn-lt"/>
                <a:ea typeface="+mn-ea"/>
                <a:cs typeface="+mn-cs"/>
              </a:defRPr>
            </a:pPr>
            <a:endParaRPr lang="en-US"/>
          </a:p>
        </c:txPr>
        <c:crossAx val="2743070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855991557480952E-2"/>
          <c:y val="0.13812491127399337"/>
          <c:w val="0.91942859337978367"/>
          <c:h val="0.53691710500978052"/>
        </c:manualLayout>
      </c:layout>
      <c:barChart>
        <c:barDir val="col"/>
        <c:grouping val="stacked"/>
        <c:varyColors val="0"/>
        <c:ser>
          <c:idx val="0"/>
          <c:order val="0"/>
          <c:tx>
            <c:strRef>
              <c:f>'market by country'!$D$62</c:f>
              <c:strCache>
                <c:ptCount val="1"/>
                <c:pt idx="0">
                  <c:v>Physical</c:v>
                </c:pt>
              </c:strCache>
            </c:strRef>
          </c:tx>
          <c:spPr>
            <a:solidFill>
              <a:srgbClr val="1E2B56"/>
            </a:solidFill>
            <a:ln>
              <a:noFill/>
            </a:ln>
            <a:effectLst/>
          </c:spPr>
          <c:invertIfNegative val="0"/>
          <c:cat>
            <c:numRef>
              <c:f>'market by country'!$F$61:$G$61</c:f>
              <c:numCache>
                <c:formatCode>General</c:formatCode>
                <c:ptCount val="2"/>
                <c:pt idx="0">
                  <c:v>2018</c:v>
                </c:pt>
                <c:pt idx="1">
                  <c:v>2022</c:v>
                </c:pt>
              </c:numCache>
            </c:numRef>
          </c:cat>
          <c:val>
            <c:numRef>
              <c:f>'market by country'!$F$62:$G$62</c:f>
              <c:numCache>
                <c:formatCode>General</c:formatCode>
                <c:ptCount val="2"/>
                <c:pt idx="0">
                  <c:v>2.78276859640442</c:v>
                </c:pt>
                <c:pt idx="1">
                  <c:v>2.733700865018756</c:v>
                </c:pt>
              </c:numCache>
            </c:numRef>
          </c:val>
          <c:extLst>
            <c:ext xmlns:c16="http://schemas.microsoft.com/office/drawing/2014/chart" uri="{C3380CC4-5D6E-409C-BE32-E72D297353CC}">
              <c16:uniqueId val="{00000000-250D-4FB8-B0E3-D7CC131A7640}"/>
            </c:ext>
          </c:extLst>
        </c:ser>
        <c:ser>
          <c:idx val="1"/>
          <c:order val="1"/>
          <c:tx>
            <c:strRef>
              <c:f>'market by country'!$D$63</c:f>
              <c:strCache>
                <c:ptCount val="1"/>
                <c:pt idx="0">
                  <c:v>Digital</c:v>
                </c:pt>
              </c:strCache>
            </c:strRef>
          </c:tx>
          <c:spPr>
            <a:solidFill>
              <a:srgbClr val="A1C9E7"/>
            </a:solidFill>
            <a:ln>
              <a:noFill/>
            </a:ln>
            <a:effectLst/>
          </c:spPr>
          <c:invertIfNegative val="0"/>
          <c:cat>
            <c:numRef>
              <c:f>'market by country'!$F$61:$G$61</c:f>
              <c:numCache>
                <c:formatCode>General</c:formatCode>
                <c:ptCount val="2"/>
                <c:pt idx="0">
                  <c:v>2018</c:v>
                </c:pt>
                <c:pt idx="1">
                  <c:v>2022</c:v>
                </c:pt>
              </c:numCache>
            </c:numRef>
          </c:cat>
          <c:val>
            <c:numRef>
              <c:f>'market by country'!$F$63:$G$63</c:f>
              <c:numCache>
                <c:formatCode>General</c:formatCode>
                <c:ptCount val="2"/>
                <c:pt idx="0">
                  <c:v>2.3232314035955799</c:v>
                </c:pt>
                <c:pt idx="1">
                  <c:v>5.738846029281242</c:v>
                </c:pt>
              </c:numCache>
            </c:numRef>
          </c:val>
          <c:extLst>
            <c:ext xmlns:c16="http://schemas.microsoft.com/office/drawing/2014/chart" uri="{C3380CC4-5D6E-409C-BE32-E72D297353CC}">
              <c16:uniqueId val="{00000001-250D-4FB8-B0E3-D7CC131A7640}"/>
            </c:ext>
          </c:extLst>
        </c:ser>
        <c:dLbls>
          <c:showLegendKey val="0"/>
          <c:showVal val="0"/>
          <c:showCatName val="0"/>
          <c:showSerName val="0"/>
          <c:showPercent val="0"/>
          <c:showBubbleSize val="0"/>
        </c:dLbls>
        <c:gapWidth val="150"/>
        <c:overlap val="100"/>
        <c:axId val="274296176"/>
        <c:axId val="274292912"/>
      </c:barChart>
      <c:catAx>
        <c:axId val="274296176"/>
        <c:scaling>
          <c:orientation val="minMax"/>
        </c:scaling>
        <c:delete val="0"/>
        <c:axPos val="b"/>
        <c:numFmt formatCode="General" sourceLinked="1"/>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274292912"/>
        <c:crosses val="autoZero"/>
        <c:auto val="1"/>
        <c:lblAlgn val="ctr"/>
        <c:lblOffset val="100"/>
        <c:noMultiLvlLbl val="0"/>
      </c:catAx>
      <c:valAx>
        <c:axId val="274292912"/>
        <c:scaling>
          <c:orientation val="minMax"/>
          <c:max val="12"/>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 b="0" i="0" u="none" strike="noStrike" kern="1200" baseline="0">
                <a:solidFill>
                  <a:schemeClr val="bg1"/>
                </a:solidFill>
                <a:latin typeface="+mn-lt"/>
                <a:ea typeface="+mn-ea"/>
                <a:cs typeface="+mn-cs"/>
              </a:defRPr>
            </a:pPr>
            <a:endParaRPr lang="en-US"/>
          </a:p>
        </c:txPr>
        <c:crossAx val="2742961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4912426711652774E-2"/>
          <c:y val="7.3189991652189604E-2"/>
          <c:w val="0.85778260636271153"/>
          <c:h val="0.55177862949218159"/>
        </c:manualLayout>
      </c:layout>
      <c:barChart>
        <c:barDir val="col"/>
        <c:grouping val="stacked"/>
        <c:varyColors val="0"/>
        <c:ser>
          <c:idx val="0"/>
          <c:order val="0"/>
          <c:tx>
            <c:strRef>
              <c:f>'market by country'!$D$56</c:f>
              <c:strCache>
                <c:ptCount val="1"/>
                <c:pt idx="0">
                  <c:v>Physical</c:v>
                </c:pt>
              </c:strCache>
            </c:strRef>
          </c:tx>
          <c:spPr>
            <a:solidFill>
              <a:srgbClr val="1E2B56"/>
            </a:solidFill>
            <a:ln>
              <a:noFill/>
            </a:ln>
            <a:effectLst/>
          </c:spPr>
          <c:invertIfNegative val="0"/>
          <c:cat>
            <c:numRef>
              <c:f>'market by country'!$F$55:$G$55</c:f>
              <c:numCache>
                <c:formatCode>General</c:formatCode>
                <c:ptCount val="2"/>
                <c:pt idx="0">
                  <c:v>2018</c:v>
                </c:pt>
                <c:pt idx="1">
                  <c:v>2022</c:v>
                </c:pt>
              </c:numCache>
            </c:numRef>
          </c:cat>
          <c:val>
            <c:numRef>
              <c:f>'market by country'!$F$56:$G$56</c:f>
              <c:numCache>
                <c:formatCode>General</c:formatCode>
                <c:ptCount val="2"/>
                <c:pt idx="0">
                  <c:v>7.8569805669372661</c:v>
                </c:pt>
                <c:pt idx="1">
                  <c:v>7.0181884583067573</c:v>
                </c:pt>
              </c:numCache>
            </c:numRef>
          </c:val>
          <c:extLst>
            <c:ext xmlns:c16="http://schemas.microsoft.com/office/drawing/2014/chart" uri="{C3380CC4-5D6E-409C-BE32-E72D297353CC}">
              <c16:uniqueId val="{00000000-087D-42CE-8062-54EDD4CF08E6}"/>
            </c:ext>
          </c:extLst>
        </c:ser>
        <c:ser>
          <c:idx val="1"/>
          <c:order val="1"/>
          <c:tx>
            <c:strRef>
              <c:f>'market by country'!$D$57</c:f>
              <c:strCache>
                <c:ptCount val="1"/>
                <c:pt idx="0">
                  <c:v>Digital</c:v>
                </c:pt>
              </c:strCache>
            </c:strRef>
          </c:tx>
          <c:spPr>
            <a:solidFill>
              <a:srgbClr val="A1C9E7"/>
            </a:solidFill>
            <a:ln>
              <a:noFill/>
            </a:ln>
            <a:effectLst/>
          </c:spPr>
          <c:invertIfNegative val="0"/>
          <c:cat>
            <c:numRef>
              <c:f>'market by country'!$F$55:$G$55</c:f>
              <c:numCache>
                <c:formatCode>General</c:formatCode>
                <c:ptCount val="2"/>
                <c:pt idx="0">
                  <c:v>2018</c:v>
                </c:pt>
                <c:pt idx="1">
                  <c:v>2022</c:v>
                </c:pt>
              </c:numCache>
            </c:numRef>
          </c:cat>
          <c:val>
            <c:numRef>
              <c:f>'market by country'!$F$57:$G$57</c:f>
              <c:numCache>
                <c:formatCode>General</c:formatCode>
                <c:ptCount val="2"/>
                <c:pt idx="0">
                  <c:v>7.2436086850893906</c:v>
                </c:pt>
                <c:pt idx="1">
                  <c:v>15.090584265585477</c:v>
                </c:pt>
              </c:numCache>
            </c:numRef>
          </c:val>
          <c:extLst>
            <c:ext xmlns:c16="http://schemas.microsoft.com/office/drawing/2014/chart" uri="{C3380CC4-5D6E-409C-BE32-E72D297353CC}">
              <c16:uniqueId val="{00000001-087D-42CE-8062-54EDD4CF08E6}"/>
            </c:ext>
          </c:extLst>
        </c:ser>
        <c:dLbls>
          <c:showLegendKey val="0"/>
          <c:showVal val="0"/>
          <c:showCatName val="0"/>
          <c:showSerName val="0"/>
          <c:showPercent val="0"/>
          <c:showBubbleSize val="0"/>
        </c:dLbls>
        <c:gapWidth val="150"/>
        <c:overlap val="100"/>
        <c:axId val="274303248"/>
        <c:axId val="274294544"/>
      </c:barChart>
      <c:catAx>
        <c:axId val="274303248"/>
        <c:scaling>
          <c:orientation val="minMax"/>
        </c:scaling>
        <c:delete val="0"/>
        <c:axPos val="b"/>
        <c:numFmt formatCode="General" sourceLinked="1"/>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274294544"/>
        <c:crosses val="autoZero"/>
        <c:auto val="1"/>
        <c:lblAlgn val="ctr"/>
        <c:lblOffset val="100"/>
        <c:noMultiLvlLbl val="0"/>
      </c:catAx>
      <c:valAx>
        <c:axId val="274294544"/>
        <c:scaling>
          <c:orientation val="minMax"/>
          <c:max val="30"/>
          <c:min val="1"/>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en-US"/>
          </a:p>
        </c:txPr>
        <c:crossAx val="27430324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pPr>
      <a:endParaRPr lang="en-US"/>
    </a:p>
  </c:txPr>
  <c:externalData r:id="rId3">
    <c:autoUpdate val="0"/>
  </c:externalData>
  <c:userShapes r:id="rId4"/>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1E2B56"/>
              </a:solidFill>
              <a:ln w="19050">
                <a:solidFill>
                  <a:schemeClr val="lt1"/>
                </a:solidFill>
              </a:ln>
              <a:effectLst/>
            </c:spPr>
            <c:extLst>
              <c:ext xmlns:c16="http://schemas.microsoft.com/office/drawing/2014/chart" uri="{C3380CC4-5D6E-409C-BE32-E72D297353CC}">
                <c16:uniqueId val="{00000003-D430-42FB-9B4D-CD7F919C32FB}"/>
              </c:ext>
            </c:extLst>
          </c:dPt>
          <c:dPt>
            <c:idx val="1"/>
            <c:bubble3D val="0"/>
            <c:spPr>
              <a:solidFill>
                <a:srgbClr val="CAE1F2"/>
              </a:solidFill>
              <a:ln w="19050">
                <a:solidFill>
                  <a:schemeClr val="lt1"/>
                </a:solidFill>
              </a:ln>
              <a:effectLst/>
            </c:spPr>
            <c:extLst>
              <c:ext xmlns:c16="http://schemas.microsoft.com/office/drawing/2014/chart" uri="{C3380CC4-5D6E-409C-BE32-E72D297353CC}">
                <c16:uniqueId val="{00000002-D430-42FB-9B4D-CD7F919C32FB}"/>
              </c:ext>
            </c:extLst>
          </c:dPt>
          <c:cat>
            <c:numRef>
              <c:f>Sheet1!$A$2:$A$3</c:f>
              <c:numCache>
                <c:formatCode>General</c:formatCode>
                <c:ptCount val="2"/>
                <c:pt idx="0">
                  <c:v>1</c:v>
                </c:pt>
                <c:pt idx="1">
                  <c:v>2</c:v>
                </c:pt>
              </c:numCache>
            </c:numRef>
          </c:cat>
          <c:val>
            <c:numRef>
              <c:f>Sheet1!$B$2:$B$3</c:f>
              <c:numCache>
                <c:formatCode>General</c:formatCode>
                <c:ptCount val="2"/>
                <c:pt idx="0">
                  <c:v>75</c:v>
                </c:pt>
                <c:pt idx="1">
                  <c:v>25</c:v>
                </c:pt>
              </c:numCache>
            </c:numRef>
          </c:val>
          <c:extLst>
            <c:ext xmlns:c16="http://schemas.microsoft.com/office/drawing/2014/chart" uri="{C3380CC4-5D6E-409C-BE32-E72D297353CC}">
              <c16:uniqueId val="{00000000-D430-42FB-9B4D-CD7F919C32F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493875765529308E-2"/>
          <c:y val="0.13750338188600963"/>
          <c:w val="0.94850612423447067"/>
          <c:h val="0.43637262745143723"/>
        </c:manualLayout>
      </c:layout>
      <c:barChart>
        <c:barDir val="col"/>
        <c:grouping val="clustered"/>
        <c:varyColors val="0"/>
        <c:ser>
          <c:idx val="0"/>
          <c:order val="0"/>
          <c:tx>
            <c:strRef>
              <c:f>Sheet1!$B$1</c:f>
              <c:strCache>
                <c:ptCount val="1"/>
                <c:pt idx="0">
                  <c:v>Revenue</c:v>
                </c:pt>
              </c:strCache>
            </c:strRef>
          </c:tx>
          <c:spPr>
            <a:solidFill>
              <a:srgbClr val="61C3AE"/>
            </a:solidFill>
            <a:ln>
              <a:solidFill>
                <a:srgbClr val="61C3AE"/>
              </a:solidFill>
            </a:ln>
            <a:effectLst>
              <a:softEdge rad="12700"/>
            </a:effectLst>
          </c:spPr>
          <c:invertIfNegative val="0"/>
          <c:dLbls>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2019P</c:v>
                </c:pt>
                <c:pt idx="1">
                  <c:v>2020P</c:v>
                </c:pt>
              </c:strCache>
            </c:strRef>
          </c:cat>
          <c:val>
            <c:numRef>
              <c:f>Sheet1!$B$2:$B$3</c:f>
              <c:numCache>
                <c:formatCode>0</c:formatCode>
                <c:ptCount val="2"/>
                <c:pt idx="0">
                  <c:v>2256.5023199089624</c:v>
                </c:pt>
                <c:pt idx="1">
                  <c:v>3074</c:v>
                </c:pt>
              </c:numCache>
            </c:numRef>
          </c:val>
          <c:extLst>
            <c:ext xmlns:c16="http://schemas.microsoft.com/office/drawing/2014/chart" uri="{C3380CC4-5D6E-409C-BE32-E72D297353CC}">
              <c16:uniqueId val="{00000000-E6A4-4053-B33A-84F75646356B}"/>
            </c:ext>
          </c:extLst>
        </c:ser>
        <c:dLbls>
          <c:showLegendKey val="0"/>
          <c:showVal val="0"/>
          <c:showCatName val="0"/>
          <c:showSerName val="0"/>
          <c:showPercent val="0"/>
          <c:showBubbleSize val="0"/>
        </c:dLbls>
        <c:gapWidth val="355"/>
        <c:overlap val="-1"/>
        <c:axId val="1290348528"/>
        <c:axId val="1290342000"/>
      </c:barChart>
      <c:catAx>
        <c:axId val="12903485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290342000"/>
        <c:crosses val="autoZero"/>
        <c:auto val="1"/>
        <c:lblAlgn val="ctr"/>
        <c:lblOffset val="100"/>
        <c:noMultiLvlLbl val="0"/>
      </c:catAx>
      <c:valAx>
        <c:axId val="1290342000"/>
        <c:scaling>
          <c:orientation val="minMax"/>
          <c:max val="3750"/>
          <c:min val="500"/>
        </c:scaling>
        <c:delete val="0"/>
        <c:axPos val="l"/>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200" b="0" i="0" u="none" strike="noStrike" kern="1200" baseline="0">
                <a:solidFill>
                  <a:schemeClr val="bg1"/>
                </a:solidFill>
                <a:latin typeface="+mn-lt"/>
                <a:ea typeface="+mn-ea"/>
                <a:cs typeface="+mn-cs"/>
              </a:defRPr>
            </a:pPr>
            <a:endParaRPr lang="en-US"/>
          </a:p>
        </c:txPr>
        <c:crossAx val="1290348528"/>
        <c:crosses val="autoZero"/>
        <c:crossBetween val="between"/>
        <c:majorUnit val="250"/>
      </c:valAx>
      <c:spPr>
        <a:noFill/>
        <a:ln>
          <a:noFill/>
        </a:ln>
        <a:effectLst/>
      </c:spPr>
    </c:plotArea>
    <c:legend>
      <c:legendPos val="b"/>
      <c:layout>
        <c:manualLayout>
          <c:xMode val="edge"/>
          <c:yMode val="edge"/>
          <c:x val="0"/>
          <c:y val="0.68664698162729654"/>
          <c:w val="1"/>
          <c:h val="0.10534806556120248"/>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1E2B56"/>
            </a:solidFill>
          </c:spPr>
          <c:dPt>
            <c:idx val="0"/>
            <c:bubble3D val="0"/>
            <c:spPr>
              <a:solidFill>
                <a:srgbClr val="1E2B56"/>
              </a:solidFill>
              <a:ln w="19050">
                <a:solidFill>
                  <a:schemeClr val="lt1"/>
                </a:solidFill>
              </a:ln>
              <a:effectLst/>
            </c:spPr>
            <c:extLst>
              <c:ext xmlns:c16="http://schemas.microsoft.com/office/drawing/2014/chart" uri="{C3380CC4-5D6E-409C-BE32-E72D297353CC}">
                <c16:uniqueId val="{00000001-7F26-4192-8272-CE52151FAFA8}"/>
              </c:ext>
            </c:extLst>
          </c:dPt>
          <c:dPt>
            <c:idx val="1"/>
            <c:bubble3D val="0"/>
            <c:spPr>
              <a:solidFill>
                <a:srgbClr val="CAE1F2"/>
              </a:solidFill>
              <a:ln w="19050">
                <a:solidFill>
                  <a:schemeClr val="lt1"/>
                </a:solidFill>
              </a:ln>
              <a:effectLst/>
            </c:spPr>
            <c:extLst>
              <c:ext xmlns:c16="http://schemas.microsoft.com/office/drawing/2014/chart" uri="{C3380CC4-5D6E-409C-BE32-E72D297353CC}">
                <c16:uniqueId val="{00000003-7F26-4192-8272-CE52151FAFA8}"/>
              </c:ext>
            </c:extLst>
          </c:dPt>
          <c:cat>
            <c:strRef>
              <c:f>Sheet1!$A$2:$A$3</c:f>
              <c:strCache>
                <c:ptCount val="2"/>
                <c:pt idx="0">
                  <c:v>1st Qtr</c:v>
                </c:pt>
                <c:pt idx="1">
                  <c:v>2nd Qtr</c:v>
                </c:pt>
              </c:strCache>
            </c:strRef>
          </c:cat>
          <c:val>
            <c:numRef>
              <c:f>Sheet1!$B$2:$B$3</c:f>
              <c:numCache>
                <c:formatCode>General</c:formatCode>
                <c:ptCount val="2"/>
                <c:pt idx="0">
                  <c:v>62</c:v>
                </c:pt>
                <c:pt idx="1">
                  <c:v>38</c:v>
                </c:pt>
              </c:numCache>
            </c:numRef>
          </c:val>
          <c:extLst>
            <c:ext xmlns:c16="http://schemas.microsoft.com/office/drawing/2014/chart" uri="{C3380CC4-5D6E-409C-BE32-E72D297353CC}">
              <c16:uniqueId val="{00000004-7F26-4192-8272-CE52151FAFA8}"/>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1E2B56"/>
              </a:solidFill>
              <a:ln w="19050">
                <a:solidFill>
                  <a:schemeClr val="lt1"/>
                </a:solidFill>
              </a:ln>
              <a:effectLst/>
            </c:spPr>
            <c:extLst>
              <c:ext xmlns:c16="http://schemas.microsoft.com/office/drawing/2014/chart" uri="{C3380CC4-5D6E-409C-BE32-E72D297353CC}">
                <c16:uniqueId val="{00000001-A6A9-495A-9F23-29EDD05C02B1}"/>
              </c:ext>
            </c:extLst>
          </c:dPt>
          <c:dPt>
            <c:idx val="1"/>
            <c:bubble3D val="0"/>
            <c:spPr>
              <a:solidFill>
                <a:srgbClr val="CAE1F2"/>
              </a:solidFill>
              <a:ln w="19050">
                <a:solidFill>
                  <a:schemeClr val="lt1"/>
                </a:solidFill>
              </a:ln>
              <a:effectLst/>
            </c:spPr>
            <c:extLst>
              <c:ext xmlns:c16="http://schemas.microsoft.com/office/drawing/2014/chart" uri="{C3380CC4-5D6E-409C-BE32-E72D297353CC}">
                <c16:uniqueId val="{00000003-A6A9-495A-9F23-29EDD05C02B1}"/>
              </c:ext>
            </c:extLst>
          </c:dPt>
          <c:cat>
            <c:numRef>
              <c:f>Sheet1!$A$2:$A$3</c:f>
              <c:numCache>
                <c:formatCode>General</c:formatCode>
                <c:ptCount val="2"/>
                <c:pt idx="0">
                  <c:v>1</c:v>
                </c:pt>
                <c:pt idx="1">
                  <c:v>2</c:v>
                </c:pt>
              </c:numCache>
            </c:num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A6A9-495A-9F23-29EDD05C02B1}"/>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20XX</c:v>
                </c:pt>
              </c:strCache>
            </c:strRef>
          </c:tx>
          <c:spPr>
            <a:solidFill>
              <a:srgbClr val="A3DCDD"/>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2</c:v>
                </c:pt>
                <c:pt idx="1">
                  <c:v>3</c:v>
                </c:pt>
                <c:pt idx="2">
                  <c:v>60</c:v>
                </c:pt>
                <c:pt idx="3">
                  <c:v>120</c:v>
                </c:pt>
                <c:pt idx="4">
                  <c:v>275</c:v>
                </c:pt>
              </c:numCache>
            </c:numRef>
          </c:val>
          <c:extLst>
            <c:ext xmlns:c16="http://schemas.microsoft.com/office/drawing/2014/chart" uri="{C3380CC4-5D6E-409C-BE32-E72D297353CC}">
              <c16:uniqueId val="{00000000-7BEA-4B3D-83DD-A27A2AC3E343}"/>
            </c:ext>
          </c:extLst>
        </c:ser>
        <c:ser>
          <c:idx val="1"/>
          <c:order val="1"/>
          <c:tx>
            <c:strRef>
              <c:f>Sheet1!$C$1</c:f>
              <c:strCache>
                <c:ptCount val="1"/>
                <c:pt idx="0">
                  <c:v>20XX2</c:v>
                </c:pt>
              </c:strCache>
            </c:strRef>
          </c:tx>
          <c:spPr>
            <a:solidFill>
              <a:srgbClr val="00B0AD"/>
            </a:solidFill>
            <a:ln>
              <a:noFill/>
            </a:ln>
            <a:effectLst/>
          </c:spPr>
          <c:invertIfNegative val="0"/>
          <c:dLbls>
            <c:dLbl>
              <c:idx val="0"/>
              <c:layout>
                <c:manualLayout>
                  <c:x val="-5.419042386938828E-3"/>
                  <c:y val="2.397492797931635E-7"/>
                </c:manualLayout>
              </c:layout>
              <c:showLegendKey val="0"/>
              <c:showVal val="1"/>
              <c:showCatName val="0"/>
              <c:showSerName val="0"/>
              <c:showPercent val="0"/>
              <c:showBubbleSize val="0"/>
              <c:extLst>
                <c:ext xmlns:c15="http://schemas.microsoft.com/office/drawing/2012/chart" uri="{CE6537A1-D6FC-4f65-9D91-7224C49458BB}">
                  <c15:layout>
                    <c:manualLayout>
                      <c:w val="5.9473990196653635E-2"/>
                      <c:h val="8.5163739168127528E-2"/>
                    </c:manualLayout>
                  </c15:layout>
                </c:ext>
                <c:ext xmlns:c16="http://schemas.microsoft.com/office/drawing/2014/chart" uri="{C3380CC4-5D6E-409C-BE32-E72D297353CC}">
                  <c16:uniqueId val="{00000004-93B7-400A-8B3E-927688CFB939}"/>
                </c:ext>
              </c:extLst>
            </c:dLbl>
            <c:dLbl>
              <c:idx val="1"/>
              <c:layout>
                <c:manualLayout>
                  <c:x val="-8.1285635804082424E-3"/>
                  <c:y val="-5.5820979129793936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3B7-400A-8B3E-927688CFB939}"/>
                </c:ext>
              </c:extLst>
            </c:dLbl>
            <c:dLbl>
              <c:idx val="2"/>
              <c:layout>
                <c:manualLayout>
                  <c:x val="-8.1285635804082424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3B7-400A-8B3E-927688CFB939}"/>
                </c:ext>
              </c:extLst>
            </c:dLbl>
            <c:dLbl>
              <c:idx val="3"/>
              <c:layout>
                <c:manualLayout>
                  <c:x val="-2.709521193469414E-3"/>
                  <c:y val="6.0896317067463531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3B7-400A-8B3E-927688CFB939}"/>
                </c:ext>
              </c:extLst>
            </c:dLbl>
            <c:dLbl>
              <c:idx val="4"/>
              <c:layout>
                <c:manualLayout>
                  <c:x val="-5.4189357128760929E-3"/>
                  <c:y val="2.397492797931635E-7"/>
                </c:manualLayout>
              </c:layout>
              <c:showLegendKey val="0"/>
              <c:showVal val="1"/>
              <c:showCatName val="0"/>
              <c:showSerName val="0"/>
              <c:showPercent val="0"/>
              <c:showBubbleSize val="0"/>
              <c:extLst>
                <c:ext xmlns:c15="http://schemas.microsoft.com/office/drawing/2012/chart" uri="{CE6537A1-D6FC-4f65-9D91-7224C49458BB}">
                  <c15:layout>
                    <c:manualLayout>
                      <c:w val="8.418482348109467E-2"/>
                      <c:h val="8.5163739168127528E-2"/>
                    </c:manualLayout>
                  </c15:layout>
                </c:ext>
                <c:ext xmlns:c16="http://schemas.microsoft.com/office/drawing/2014/chart" uri="{C3380CC4-5D6E-409C-BE32-E72D297353CC}">
                  <c16:uniqueId val="{00000000-93B7-400A-8B3E-927688CFB939}"/>
                </c:ext>
              </c:extLst>
            </c:dLbl>
            <c:numFmt formatCode="#,##0.0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008A87"/>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Category 1</c:v>
                </c:pt>
                <c:pt idx="1">
                  <c:v>Category 2</c:v>
                </c:pt>
                <c:pt idx="2">
                  <c:v>Category 3</c:v>
                </c:pt>
                <c:pt idx="3">
                  <c:v>Category 4</c:v>
                </c:pt>
                <c:pt idx="4">
                  <c:v>Category 5</c:v>
                </c:pt>
              </c:strCache>
            </c:strRef>
          </c:cat>
          <c:val>
            <c:numRef>
              <c:f>Sheet1!$C$2:$C$6</c:f>
              <c:numCache>
                <c:formatCode>General</c:formatCode>
                <c:ptCount val="5"/>
                <c:pt idx="0">
                  <c:v>2</c:v>
                </c:pt>
                <c:pt idx="1">
                  <c:v>5</c:v>
                </c:pt>
                <c:pt idx="2">
                  <c:v>65</c:v>
                </c:pt>
                <c:pt idx="3">
                  <c:v>125</c:v>
                </c:pt>
                <c:pt idx="4">
                  <c:v>300</c:v>
                </c:pt>
              </c:numCache>
            </c:numRef>
          </c:val>
          <c:extLst>
            <c:ext xmlns:c16="http://schemas.microsoft.com/office/drawing/2014/chart" uri="{C3380CC4-5D6E-409C-BE32-E72D297353CC}">
              <c16:uniqueId val="{00000001-7BEA-4B3D-83DD-A27A2AC3E343}"/>
            </c:ext>
          </c:extLst>
        </c:ser>
        <c:dLbls>
          <c:showLegendKey val="0"/>
          <c:showVal val="0"/>
          <c:showCatName val="0"/>
          <c:showSerName val="0"/>
          <c:showPercent val="0"/>
          <c:showBubbleSize val="0"/>
        </c:dLbls>
        <c:gapWidth val="182"/>
        <c:axId val="547552248"/>
        <c:axId val="547554544"/>
      </c:barChart>
      <c:catAx>
        <c:axId val="54755224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547554544"/>
        <c:crosses val="autoZero"/>
        <c:auto val="1"/>
        <c:lblAlgn val="ctr"/>
        <c:lblOffset val="100"/>
        <c:noMultiLvlLbl val="0"/>
      </c:catAx>
      <c:valAx>
        <c:axId val="547554544"/>
        <c:scaling>
          <c:orientation val="minMax"/>
          <c:max val="350"/>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547552248"/>
        <c:crosses val="autoZero"/>
        <c:crossBetween val="between"/>
      </c:valAx>
      <c:spPr>
        <a:noFill/>
        <a:ln>
          <a:noFill/>
        </a:ln>
        <a:effectLst/>
      </c:spPr>
    </c:plotArea>
    <c:legend>
      <c:legendPos val="b"/>
      <c:layout>
        <c:manualLayout>
          <c:xMode val="edge"/>
          <c:yMode val="edge"/>
          <c:x val="0.17552982340108916"/>
          <c:y val="0.86069895546033781"/>
          <c:w val="0.18290249457295707"/>
          <c:h val="0.10276325429918408"/>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467190300722474"/>
          <c:y val="7.4400484386937138E-2"/>
          <c:w val="0.41286860485351912"/>
          <c:h val="0.52051947813791344"/>
        </c:manualLayout>
      </c:layout>
      <c:doughnutChart>
        <c:varyColors val="1"/>
        <c:ser>
          <c:idx val="0"/>
          <c:order val="0"/>
          <c:tx>
            <c:strRef>
              <c:f>Sheet1!$B$1</c:f>
              <c:strCache>
                <c:ptCount val="1"/>
                <c:pt idx="0">
                  <c:v>Column1</c:v>
                </c:pt>
              </c:strCache>
            </c:strRef>
          </c:tx>
          <c:dPt>
            <c:idx val="0"/>
            <c:bubble3D val="0"/>
            <c:spPr>
              <a:solidFill>
                <a:srgbClr val="00B0AD"/>
              </a:solidFill>
              <a:ln w="19050">
                <a:solidFill>
                  <a:schemeClr val="lt1"/>
                </a:solidFill>
              </a:ln>
              <a:effectLst/>
            </c:spPr>
            <c:extLst>
              <c:ext xmlns:c16="http://schemas.microsoft.com/office/drawing/2014/chart" uri="{C3380CC4-5D6E-409C-BE32-E72D297353CC}">
                <c16:uniqueId val="{00000003-5CBD-4F59-9AAD-A20333E90320}"/>
              </c:ext>
            </c:extLst>
          </c:dPt>
          <c:dPt>
            <c:idx val="1"/>
            <c:bubble3D val="0"/>
            <c:spPr>
              <a:solidFill>
                <a:srgbClr val="A3DCDD"/>
              </a:solidFill>
              <a:ln w="19050">
                <a:solidFill>
                  <a:schemeClr val="lt1"/>
                </a:solidFill>
              </a:ln>
              <a:effectLst/>
            </c:spPr>
            <c:extLst>
              <c:ext xmlns:c16="http://schemas.microsoft.com/office/drawing/2014/chart" uri="{C3380CC4-5D6E-409C-BE32-E72D297353CC}">
                <c16:uniqueId val="{00000004-5CBD-4F59-9AAD-A20333E90320}"/>
              </c:ext>
            </c:extLst>
          </c:dPt>
          <c:dPt>
            <c:idx val="2"/>
            <c:bubble3D val="0"/>
            <c:spPr>
              <a:solidFill>
                <a:schemeClr val="tx1">
                  <a:lumMod val="65000"/>
                  <a:lumOff val="35000"/>
                </a:schemeClr>
              </a:solidFill>
              <a:ln w="19050">
                <a:solidFill>
                  <a:schemeClr val="lt1"/>
                </a:solidFill>
              </a:ln>
              <a:effectLst/>
            </c:spPr>
            <c:extLst>
              <c:ext xmlns:c16="http://schemas.microsoft.com/office/drawing/2014/chart" uri="{C3380CC4-5D6E-409C-BE32-E72D297353CC}">
                <c16:uniqueId val="{00000005-5CBD-4F59-9AAD-A20333E90320}"/>
              </c:ext>
            </c:extLst>
          </c:dPt>
          <c:dPt>
            <c:idx val="3"/>
            <c:bubble3D val="0"/>
            <c:spPr>
              <a:solidFill>
                <a:srgbClr val="005A9A"/>
              </a:solidFill>
              <a:ln w="19050">
                <a:solidFill>
                  <a:schemeClr val="lt1"/>
                </a:solidFill>
              </a:ln>
              <a:effectLst/>
            </c:spPr>
            <c:extLst>
              <c:ext xmlns:c16="http://schemas.microsoft.com/office/drawing/2014/chart" uri="{C3380CC4-5D6E-409C-BE32-E72D297353CC}">
                <c16:uniqueId val="{00000002-5CBD-4F59-9AAD-A20333E90320}"/>
              </c:ext>
            </c:extLst>
          </c:dPt>
          <c:dPt>
            <c:idx val="4"/>
            <c:bubble3D val="0"/>
            <c:spPr>
              <a:solidFill>
                <a:srgbClr val="A6A6A6"/>
              </a:solidFill>
              <a:ln w="19050">
                <a:solidFill>
                  <a:schemeClr val="lt1"/>
                </a:solidFill>
              </a:ln>
              <a:effectLst/>
            </c:spPr>
            <c:extLst>
              <c:ext xmlns:c16="http://schemas.microsoft.com/office/drawing/2014/chart" uri="{C3380CC4-5D6E-409C-BE32-E72D297353CC}">
                <c16:uniqueId val="{00000001-5CBD-4F59-9AAD-A20333E90320}"/>
              </c:ext>
            </c:extLst>
          </c:dPt>
          <c:dLbls>
            <c:dLbl>
              <c:idx val="0"/>
              <c:layout>
                <c:manualLayout>
                  <c:x val="-6.0623979443794523E-2"/>
                  <c:y val="4.3667521679033323E-2"/>
                </c:manualLayout>
              </c:layout>
              <c:tx>
                <c:rich>
                  <a:bodyPr rot="0" spcFirstLastPara="1" vertOverflow="ellipsis" vert="horz" wrap="square" lIns="38100" tIns="19050" rIns="38100" bIns="19050" anchor="ctr" anchorCtr="1">
                    <a:noAutofit/>
                  </a:bodyPr>
                  <a:lstStyle/>
                  <a:p>
                    <a:pPr>
                      <a:defRPr sz="900" b="0" i="0" u="none" strike="noStrike" kern="1200" baseline="0">
                        <a:solidFill>
                          <a:schemeClr val="bg1"/>
                        </a:solidFill>
                        <a:latin typeface="+mn-lt"/>
                        <a:ea typeface="+mn-ea"/>
                        <a:cs typeface="+mn-cs"/>
                      </a:defRPr>
                    </a:pPr>
                    <a:fld id="{18F8EB3B-D768-421E-AEE9-C47CE1853BA1}" type="VALUE">
                      <a:rPr lang="en-US" smtClean="0"/>
                      <a:pPr>
                        <a:defRPr sz="900">
                          <a:solidFill>
                            <a:schemeClr val="bg1"/>
                          </a:solidFill>
                        </a:defRPr>
                      </a:pPr>
                      <a:t>[VALUE]</a:t>
                    </a:fld>
                    <a:r>
                      <a:rPr lang="en-US"/>
                      <a:t>*</a:t>
                    </a:r>
                  </a:p>
                </c:rich>
              </c:tx>
              <c:spPr>
                <a:noFill/>
                <a:ln>
                  <a:noFill/>
                </a:ln>
                <a:effectLst/>
              </c:spPr>
              <c:txPr>
                <a:bodyPr rot="0" spcFirstLastPara="1" vertOverflow="ellipsis" vert="horz" wrap="square" lIns="38100" tIns="19050" rIns="38100" bIns="19050" anchor="ctr" anchorCtr="1">
                  <a:no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8.0088494519129416E-2"/>
                      <c:h val="7.0637578563061826E-2"/>
                    </c:manualLayout>
                  </c15:layout>
                  <c15:dlblFieldTable/>
                  <c15:showDataLabelsRange val="0"/>
                </c:ext>
                <c:ext xmlns:c16="http://schemas.microsoft.com/office/drawing/2014/chart" uri="{C3380CC4-5D6E-409C-BE32-E72D297353CC}">
                  <c16:uniqueId val="{00000003-5CBD-4F59-9AAD-A20333E90320}"/>
                </c:ext>
              </c:extLst>
            </c:dLbl>
            <c:dLbl>
              <c:idx val="2"/>
              <c:layout>
                <c:manualLayout>
                  <c:x val="-6.0475648937755582E-17"/>
                  <c:y val="4.1588115884793712E-3"/>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CBD-4F59-9AAD-A20333E90320}"/>
                </c:ext>
              </c:extLst>
            </c:dLbl>
            <c:dLbl>
              <c:idx val="3"/>
              <c:layout>
                <c:manualLayout>
                  <c:x val="-3.6285808534567685E-2"/>
                  <c:y val="-4.990573906175245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CBD-4F59-9AAD-A20333E90320}"/>
                </c:ext>
              </c:extLst>
            </c:dLbl>
            <c:dLbl>
              <c:idx val="4"/>
              <c:layout>
                <c:manualLayout>
                  <c:x val="5.607806773524087E-2"/>
                  <c:y val="-5.82233622387111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CBD-4F59-9AAD-A20333E90320}"/>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Type 1</c:v>
                </c:pt>
                <c:pt idx="1">
                  <c:v>Type 2</c:v>
                </c:pt>
                <c:pt idx="2">
                  <c:v>Type 3</c:v>
                </c:pt>
                <c:pt idx="3">
                  <c:v>Type 4</c:v>
                </c:pt>
                <c:pt idx="4">
                  <c:v>Type 5</c:v>
                </c:pt>
              </c:strCache>
            </c:strRef>
          </c:cat>
          <c:val>
            <c:numRef>
              <c:f>Sheet1!$B$2:$B$6</c:f>
              <c:numCache>
                <c:formatCode>General</c:formatCode>
                <c:ptCount val="5"/>
                <c:pt idx="0">
                  <c:v>200</c:v>
                </c:pt>
                <c:pt idx="1">
                  <c:v>150</c:v>
                </c:pt>
                <c:pt idx="2">
                  <c:v>100</c:v>
                </c:pt>
                <c:pt idx="3">
                  <c:v>50</c:v>
                </c:pt>
                <c:pt idx="4">
                  <c:v>10</c:v>
                </c:pt>
              </c:numCache>
            </c:numRef>
          </c:val>
          <c:extLst>
            <c:ext xmlns:c16="http://schemas.microsoft.com/office/drawing/2014/chart" uri="{C3380CC4-5D6E-409C-BE32-E72D297353CC}">
              <c16:uniqueId val="{00000000-5CBD-4F59-9AAD-A20333E90320}"/>
            </c:ext>
          </c:extLst>
        </c:ser>
        <c:dLbls>
          <c:showLegendKey val="0"/>
          <c:showVal val="0"/>
          <c:showCatName val="0"/>
          <c:showSerName val="0"/>
          <c:showPercent val="0"/>
          <c:showBubbleSize val="0"/>
          <c:showLeaderLines val="1"/>
        </c:dLbls>
        <c:firstSliceAng val="0"/>
        <c:holeSize val="75"/>
      </c:doughnutChart>
      <c:spPr>
        <a:noFill/>
        <a:ln>
          <a:noFill/>
        </a:ln>
        <a:effectLst/>
      </c:spPr>
    </c:plotArea>
    <c:legend>
      <c:legendPos val="b"/>
      <c:layout>
        <c:manualLayout>
          <c:xMode val="edge"/>
          <c:yMode val="edge"/>
          <c:x val="1.3704818917655499E-2"/>
          <c:y val="0.59318636027686555"/>
          <c:w val="0.85445952161678262"/>
          <c:h val="0.17807900235676904"/>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rgbClr val="00B0AD"/>
            </a:solidFill>
            <a:ln>
              <a:noFill/>
            </a:ln>
            <a:effectLst/>
          </c:spPr>
          <c:invertIfNegative val="0"/>
          <c:dPt>
            <c:idx val="5"/>
            <c:invertIfNegative val="0"/>
            <c:bubble3D val="0"/>
            <c:spPr>
              <a:solidFill>
                <a:srgbClr val="A3DCDD"/>
              </a:solidFill>
              <a:ln>
                <a:noFill/>
              </a:ln>
              <a:effectLst/>
            </c:spPr>
            <c:extLst>
              <c:ext xmlns:c16="http://schemas.microsoft.com/office/drawing/2014/chart" uri="{C3380CC4-5D6E-409C-BE32-E72D297353CC}">
                <c16:uniqueId val="{00000001-DDD4-4557-A9F2-7152FD210924}"/>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Sheet1!$A$2:$A$19</c:f>
              <c:strCache>
                <c:ptCount val="18"/>
                <c:pt idx="0">
                  <c:v>Country 1</c:v>
                </c:pt>
                <c:pt idx="1">
                  <c:v>Country 2</c:v>
                </c:pt>
                <c:pt idx="2">
                  <c:v>Country 3</c:v>
                </c:pt>
                <c:pt idx="3">
                  <c:v>Country 4</c:v>
                </c:pt>
                <c:pt idx="4">
                  <c:v>Country 5</c:v>
                </c:pt>
                <c:pt idx="5">
                  <c:v>Country 6</c:v>
                </c:pt>
                <c:pt idx="6">
                  <c:v>Country 7</c:v>
                </c:pt>
                <c:pt idx="7">
                  <c:v>Country 8</c:v>
                </c:pt>
                <c:pt idx="8">
                  <c:v>Country 9</c:v>
                </c:pt>
                <c:pt idx="9">
                  <c:v>Country 10</c:v>
                </c:pt>
                <c:pt idx="10">
                  <c:v>Country 11</c:v>
                </c:pt>
                <c:pt idx="11">
                  <c:v>Country 12</c:v>
                </c:pt>
                <c:pt idx="12">
                  <c:v>Country 13</c:v>
                </c:pt>
                <c:pt idx="13">
                  <c:v>Country 14</c:v>
                </c:pt>
                <c:pt idx="14">
                  <c:v>Country 15</c:v>
                </c:pt>
                <c:pt idx="15">
                  <c:v>Country 16</c:v>
                </c:pt>
                <c:pt idx="16">
                  <c:v>Country 17</c:v>
                </c:pt>
                <c:pt idx="17">
                  <c:v>Country 18</c:v>
                </c:pt>
              </c:strCache>
            </c:strRef>
          </c:cat>
          <c:val>
            <c:numRef>
              <c:f>Sheet1!$B$2:$B$19</c:f>
              <c:numCache>
                <c:formatCode>0.00%</c:formatCode>
                <c:ptCount val="18"/>
                <c:pt idx="0">
                  <c:v>4.0000000000000001E-3</c:v>
                </c:pt>
                <c:pt idx="1">
                  <c:v>5.0000000000000001E-3</c:v>
                </c:pt>
                <c:pt idx="2">
                  <c:v>6.0000000000000001E-3</c:v>
                </c:pt>
                <c:pt idx="3">
                  <c:v>7.0000000000000001E-3</c:v>
                </c:pt>
                <c:pt idx="4">
                  <c:v>8.0000000000000002E-3</c:v>
                </c:pt>
                <c:pt idx="5">
                  <c:v>1.0999999999999999E-2</c:v>
                </c:pt>
                <c:pt idx="6">
                  <c:v>1.0999999999999999E-2</c:v>
                </c:pt>
                <c:pt idx="7">
                  <c:v>1.6E-2</c:v>
                </c:pt>
                <c:pt idx="8">
                  <c:v>1.6E-2</c:v>
                </c:pt>
                <c:pt idx="9">
                  <c:v>0.02</c:v>
                </c:pt>
                <c:pt idx="10">
                  <c:v>0.02</c:v>
                </c:pt>
                <c:pt idx="11">
                  <c:v>0.02</c:v>
                </c:pt>
                <c:pt idx="12">
                  <c:v>2.1999999999999999E-2</c:v>
                </c:pt>
                <c:pt idx="13">
                  <c:v>2.4E-2</c:v>
                </c:pt>
                <c:pt idx="14">
                  <c:v>2.5000000000000001E-2</c:v>
                </c:pt>
                <c:pt idx="15">
                  <c:v>2.9000000000000001E-2</c:v>
                </c:pt>
                <c:pt idx="16">
                  <c:v>3.3000000000000002E-2</c:v>
                </c:pt>
                <c:pt idx="17">
                  <c:v>3.4000000000000002E-2</c:v>
                </c:pt>
              </c:numCache>
            </c:numRef>
          </c:val>
          <c:extLst>
            <c:ext xmlns:c16="http://schemas.microsoft.com/office/drawing/2014/chart" uri="{C3380CC4-5D6E-409C-BE32-E72D297353CC}">
              <c16:uniqueId val="{00000002-DDD4-4557-A9F2-7152FD210924}"/>
            </c:ext>
          </c:extLst>
        </c:ser>
        <c:dLbls>
          <c:showLegendKey val="0"/>
          <c:showVal val="0"/>
          <c:showCatName val="0"/>
          <c:showSerName val="0"/>
          <c:showPercent val="0"/>
          <c:showBubbleSize val="0"/>
        </c:dLbls>
        <c:gapWidth val="219"/>
        <c:axId val="802376336"/>
        <c:axId val="802379288"/>
      </c:barChart>
      <c:catAx>
        <c:axId val="80237633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b" anchorCtr="0"/>
          <a:lstStyle/>
          <a:p>
            <a:pPr>
              <a:defRPr sz="800" b="0" i="0" u="none" strike="noStrike" kern="1200" baseline="0">
                <a:solidFill>
                  <a:schemeClr val="tx1"/>
                </a:solidFill>
                <a:latin typeface="+mn-lt"/>
                <a:ea typeface="+mn-ea"/>
                <a:cs typeface="+mn-cs"/>
              </a:defRPr>
            </a:pPr>
            <a:endParaRPr lang="en-US"/>
          </a:p>
        </c:txPr>
        <c:crossAx val="802379288"/>
        <c:crosses val="autoZero"/>
        <c:auto val="1"/>
        <c:lblAlgn val="ctr"/>
        <c:lblOffset val="100"/>
        <c:noMultiLvlLbl val="0"/>
      </c:catAx>
      <c:valAx>
        <c:axId val="802379288"/>
        <c:scaling>
          <c:orientation val="minMax"/>
        </c:scaling>
        <c:delete val="1"/>
        <c:axPos val="b"/>
        <c:numFmt formatCode="0.00%" sourceLinked="1"/>
        <c:majorTickMark val="none"/>
        <c:minorTickMark val="none"/>
        <c:tickLblPos val="nextTo"/>
        <c:crossAx val="80237633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3.9344798247472897E-2"/>
          <c:y val="5.0925925925925923E-2"/>
          <c:w val="0.93795675348423002"/>
          <c:h val="0.72041125687494367"/>
        </c:manualLayout>
      </c:layout>
      <c:barChart>
        <c:barDir val="col"/>
        <c:grouping val="clustered"/>
        <c:varyColors val="0"/>
        <c:ser>
          <c:idx val="0"/>
          <c:order val="0"/>
          <c:tx>
            <c:strRef>
              <c:f>AAA!$E$12</c:f>
              <c:strCache>
                <c:ptCount val="1"/>
                <c:pt idx="0">
                  <c:v>Type 1</c:v>
                </c:pt>
              </c:strCache>
            </c:strRef>
          </c:tx>
          <c:spPr>
            <a:solidFill>
              <a:srgbClr val="1E2B56"/>
            </a:solidFill>
            <a:ln w="19050">
              <a:noFill/>
            </a:ln>
            <a:effectLst/>
          </c:spPr>
          <c:invertIfNegative val="0"/>
          <c:dLbls>
            <c:dLbl>
              <c:idx val="0"/>
              <c:layout>
                <c:manualLayout>
                  <c:x val="-3.745726332766164E-3"/>
                  <c:y val="-9.0043304654483861E-3"/>
                </c:manualLayout>
              </c:layout>
              <c:showLegendKey val="0"/>
              <c:showVal val="1"/>
              <c:showCatName val="0"/>
              <c:showSerName val="0"/>
              <c:showPercent val="0"/>
              <c:showBubbleSize val="0"/>
              <c:extLst>
                <c:ext xmlns:c15="http://schemas.microsoft.com/office/drawing/2012/chart" uri="{CE6537A1-D6FC-4f65-9D91-7224C49458BB}">
                  <c15:layout>
                    <c:manualLayout>
                      <c:w val="5.7439936827673517E-2"/>
                      <c:h val="5.6512843590240017E-2"/>
                    </c:manualLayout>
                  </c15:layout>
                </c:ext>
                <c:ext xmlns:c16="http://schemas.microsoft.com/office/drawing/2014/chart" uri="{C3380CC4-5D6E-409C-BE32-E72D297353CC}">
                  <c16:uniqueId val="{00000000-9D5E-4D19-AFD4-5ADE2F5AA44A}"/>
                </c:ext>
              </c:extLst>
            </c:dLbl>
            <c:dLbl>
              <c:idx val="1"/>
              <c:layout>
                <c:manualLayout>
                  <c:x val="-1.7578421560169989E-3"/>
                  <c:y val="-6.4944196930831199E-3"/>
                </c:manualLayout>
              </c:layout>
              <c:showLegendKey val="0"/>
              <c:showVal val="1"/>
              <c:showCatName val="0"/>
              <c:showSerName val="0"/>
              <c:showPercent val="0"/>
              <c:showBubbleSize val="0"/>
              <c:extLst>
                <c:ext xmlns:c15="http://schemas.microsoft.com/office/drawing/2012/chart" uri="{CE6537A1-D6FC-4f65-9D91-7224C49458BB}">
                  <c15:layout>
                    <c:manualLayout>
                      <c:w val="5.7439936827673517E-2"/>
                      <c:h val="5.6512843590240017E-2"/>
                    </c:manualLayout>
                  </c15:layout>
                </c:ext>
                <c:ext xmlns:c16="http://schemas.microsoft.com/office/drawing/2014/chart" uri="{C3380CC4-5D6E-409C-BE32-E72D297353CC}">
                  <c16:uniqueId val="{00000002-1D88-40F5-B4FD-C64675794D30}"/>
                </c:ext>
              </c:extLst>
            </c:dLbl>
            <c:dLbl>
              <c:idx val="2"/>
              <c:showLegendKey val="0"/>
              <c:showVal val="1"/>
              <c:showCatName val="0"/>
              <c:showSerName val="0"/>
              <c:showPercent val="0"/>
              <c:showBubbleSize val="0"/>
              <c:extLst>
                <c:ext xmlns:c15="http://schemas.microsoft.com/office/drawing/2012/chart" uri="{CE6537A1-D6FC-4f65-9D91-7224C49458BB}">
                  <c15:layout>
                    <c:manualLayout>
                      <c:w val="5.7439936827673517E-2"/>
                      <c:h val="5.6512843590240017E-2"/>
                    </c:manualLayout>
                  </c15:layout>
                </c:ext>
                <c:ext xmlns:c16="http://schemas.microsoft.com/office/drawing/2014/chart" uri="{C3380CC4-5D6E-409C-BE32-E72D297353CC}">
                  <c16:uniqueId val="{00000003-1D88-40F5-B4FD-C64675794D30}"/>
                </c:ext>
              </c:extLst>
            </c:dLbl>
            <c:dLbl>
              <c:idx val="3"/>
              <c:showLegendKey val="0"/>
              <c:showVal val="1"/>
              <c:showCatName val="0"/>
              <c:showSerName val="0"/>
              <c:showPercent val="0"/>
              <c:showBubbleSize val="0"/>
              <c:extLst>
                <c:ext xmlns:c15="http://schemas.microsoft.com/office/drawing/2012/chart" uri="{CE6537A1-D6FC-4f65-9D91-7224C49458BB}">
                  <c15:layout>
                    <c:manualLayout>
                      <c:w val="5.7439936827673517E-2"/>
                      <c:h val="5.6512843590240017E-2"/>
                    </c:manualLayout>
                  </c15:layout>
                </c:ext>
                <c:ext xmlns:c16="http://schemas.microsoft.com/office/drawing/2014/chart" uri="{C3380CC4-5D6E-409C-BE32-E72D297353CC}">
                  <c16:uniqueId val="{00000004-1D88-40F5-B4FD-C64675794D30}"/>
                </c:ext>
              </c:extLst>
            </c:dLbl>
            <c:dLbl>
              <c:idx val="4"/>
              <c:layout>
                <c:manualLayout>
                  <c:x val="-1.7578421560169345E-3"/>
                  <c:y val="-1.2989095082047724E-2"/>
                </c:manualLayout>
              </c:layout>
              <c:showLegendKey val="0"/>
              <c:showVal val="1"/>
              <c:showCatName val="0"/>
              <c:showSerName val="0"/>
              <c:showPercent val="0"/>
              <c:showBubbleSize val="0"/>
              <c:extLst>
                <c:ext xmlns:c15="http://schemas.microsoft.com/office/drawing/2012/chart" uri="{CE6537A1-D6FC-4f65-9D91-7224C49458BB}">
                  <c15:layout>
                    <c:manualLayout>
                      <c:w val="5.7439936827673517E-2"/>
                      <c:h val="5.6512843590240017E-2"/>
                    </c:manualLayout>
                  </c15:layout>
                </c:ext>
                <c:ext xmlns:c16="http://schemas.microsoft.com/office/drawing/2014/chart" uri="{C3380CC4-5D6E-409C-BE32-E72D297353CC}">
                  <c16:uniqueId val="{00000005-1D88-40F5-B4FD-C64675794D30}"/>
                </c:ext>
              </c:extLst>
            </c:dLbl>
            <c:spPr>
              <a:noFill/>
              <a:ln>
                <a:noFill/>
              </a:ln>
              <a:effectLst/>
            </c:spPr>
            <c:txPr>
              <a:bodyPr rot="0" spcFirstLastPara="1" vertOverflow="clip" horzOverflow="clip" vert="horz" wrap="square" lIns="36576" tIns="18288" rIns="36576" bIns="18288" anchor="ctr" anchorCtr="1">
                <a:spAutoFit/>
              </a:bodyPr>
              <a:lstStyle/>
              <a:p>
                <a:pPr>
                  <a:defRPr sz="800" b="0" i="0" u="none" strike="noStrike" kern="1200" baseline="0">
                    <a:solidFill>
                      <a:schemeClr val="tx1">
                        <a:lumMod val="85000"/>
                        <a:lumOff val="15000"/>
                      </a:schemeClr>
                    </a:solidFill>
                    <a:latin typeface="+mn-lt"/>
                    <a:ea typeface="+mn-ea"/>
                    <a:cs typeface="Calibri Light" panose="020F030202020403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AAA!$F$11:$J$11</c:f>
              <c:strCache>
                <c:ptCount val="5"/>
                <c:pt idx="0">
                  <c:v>20XX</c:v>
                </c:pt>
                <c:pt idx="1">
                  <c:v>20XX</c:v>
                </c:pt>
                <c:pt idx="2">
                  <c:v>20XX</c:v>
                </c:pt>
                <c:pt idx="3">
                  <c:v>20XX</c:v>
                </c:pt>
                <c:pt idx="4">
                  <c:v>20XX</c:v>
                </c:pt>
              </c:strCache>
            </c:strRef>
          </c:cat>
          <c:val>
            <c:numRef>
              <c:f>AAA!$F$12:$J$12</c:f>
              <c:numCache>
                <c:formatCode>_(* #,##0_);_(* \(#,##0\);_(* "-"??_);_(@_)</c:formatCode>
                <c:ptCount val="5"/>
                <c:pt idx="0">
                  <c:v>30000</c:v>
                </c:pt>
                <c:pt idx="1">
                  <c:v>40000</c:v>
                </c:pt>
                <c:pt idx="2">
                  <c:v>50000</c:v>
                </c:pt>
                <c:pt idx="3">
                  <c:v>50000</c:v>
                </c:pt>
                <c:pt idx="4">
                  <c:v>55000</c:v>
                </c:pt>
              </c:numCache>
            </c:numRef>
          </c:val>
          <c:extLst>
            <c:ext xmlns:c16="http://schemas.microsoft.com/office/drawing/2014/chart" uri="{C3380CC4-5D6E-409C-BE32-E72D297353CC}">
              <c16:uniqueId val="{00000001-9D5E-4D19-AFD4-5ADE2F5AA44A}"/>
            </c:ext>
          </c:extLst>
        </c:ser>
        <c:ser>
          <c:idx val="1"/>
          <c:order val="1"/>
          <c:tx>
            <c:strRef>
              <c:f>AAA!$E$13</c:f>
              <c:strCache>
                <c:ptCount val="1"/>
                <c:pt idx="0">
                  <c:v>Type 2</c:v>
                </c:pt>
              </c:strCache>
            </c:strRef>
          </c:tx>
          <c:spPr>
            <a:solidFill>
              <a:srgbClr val="A1C9E7"/>
            </a:solidFill>
            <a:ln w="19050">
              <a:noFill/>
            </a:ln>
            <a:effectLst/>
          </c:spPr>
          <c:invertIfNegative val="0"/>
          <c:dLbls>
            <c:dLbl>
              <c:idx val="0"/>
              <c:layout>
                <c:manualLayout>
                  <c:x val="6.7647856325331853E-3"/>
                  <c:y val="9.4374792886336017E-3"/>
                </c:manualLayout>
              </c:layout>
              <c:showLegendKey val="0"/>
              <c:showVal val="1"/>
              <c:showCatName val="0"/>
              <c:showSerName val="0"/>
              <c:showPercent val="0"/>
              <c:showBubbleSize val="0"/>
              <c:extLst>
                <c:ext xmlns:c15="http://schemas.microsoft.com/office/drawing/2012/chart" uri="{CE6537A1-D6FC-4f65-9D91-7224C49458BB}">
                  <c15:layout>
                    <c:manualLayout>
                      <c:w val="5.7439936827673517E-2"/>
                      <c:h val="5.6512843590240017E-2"/>
                    </c:manualLayout>
                  </c15:layout>
                </c:ext>
                <c:ext xmlns:c16="http://schemas.microsoft.com/office/drawing/2014/chart" uri="{C3380CC4-5D6E-409C-BE32-E72D297353CC}">
                  <c16:uniqueId val="{00000002-9D5E-4D19-AFD4-5ADE2F5AA44A}"/>
                </c:ext>
              </c:extLst>
            </c:dLbl>
            <c:dLbl>
              <c:idx val="1"/>
              <c:layout>
                <c:manualLayout>
                  <c:x val="1.1805363411719713E-2"/>
                  <c:y val="1.0736925758189428E-2"/>
                </c:manualLayout>
              </c:layout>
              <c:showLegendKey val="0"/>
              <c:showVal val="1"/>
              <c:showCatName val="0"/>
              <c:showSerName val="0"/>
              <c:showPercent val="0"/>
              <c:showBubbleSize val="0"/>
              <c:extLst>
                <c:ext xmlns:c15="http://schemas.microsoft.com/office/drawing/2012/chart" uri="{CE6537A1-D6FC-4f65-9D91-7224C49458BB}">
                  <c15:layout>
                    <c:manualLayout>
                      <c:w val="5.7439936827673517E-2"/>
                      <c:h val="5.6512843590240017E-2"/>
                    </c:manualLayout>
                  </c15:layout>
                </c:ext>
                <c:ext xmlns:c16="http://schemas.microsoft.com/office/drawing/2014/chart" uri="{C3380CC4-5D6E-409C-BE32-E72D297353CC}">
                  <c16:uniqueId val="{00000003-9D5E-4D19-AFD4-5ADE2F5AA44A}"/>
                </c:ext>
              </c:extLst>
            </c:dLbl>
            <c:dLbl>
              <c:idx val="2"/>
              <c:layout>
                <c:manualLayout>
                  <c:x val="9.8736748188556853E-3"/>
                  <c:y val="3.462889322549104E-3"/>
                </c:manualLayout>
              </c:layout>
              <c:showLegendKey val="0"/>
              <c:showVal val="1"/>
              <c:showCatName val="0"/>
              <c:showSerName val="0"/>
              <c:showPercent val="0"/>
              <c:showBubbleSize val="0"/>
              <c:extLst>
                <c:ext xmlns:c15="http://schemas.microsoft.com/office/drawing/2012/chart" uri="{CE6537A1-D6FC-4f65-9D91-7224C49458BB}">
                  <c15:layout>
                    <c:manualLayout>
                      <c:w val="5.7439936827673517E-2"/>
                      <c:h val="5.6512843590240017E-2"/>
                    </c:manualLayout>
                  </c15:layout>
                </c:ext>
                <c:ext xmlns:c16="http://schemas.microsoft.com/office/drawing/2014/chart" uri="{C3380CC4-5D6E-409C-BE32-E72D297353CC}">
                  <c16:uniqueId val="{00000004-9D5E-4D19-AFD4-5ADE2F5AA44A}"/>
                </c:ext>
              </c:extLst>
            </c:dLbl>
            <c:dLbl>
              <c:idx val="3"/>
              <c:showLegendKey val="0"/>
              <c:showVal val="1"/>
              <c:showCatName val="0"/>
              <c:showSerName val="0"/>
              <c:showPercent val="0"/>
              <c:showBubbleSize val="0"/>
              <c:extLst>
                <c:ext xmlns:c15="http://schemas.microsoft.com/office/drawing/2012/chart" uri="{CE6537A1-D6FC-4f65-9D91-7224C49458BB}">
                  <c15:layout>
                    <c:manualLayout>
                      <c:w val="5.7439936827673517E-2"/>
                      <c:h val="5.6512843590240017E-2"/>
                    </c:manualLayout>
                  </c15:layout>
                </c:ext>
                <c:ext xmlns:c16="http://schemas.microsoft.com/office/drawing/2014/chart" uri="{C3380CC4-5D6E-409C-BE32-E72D297353CC}">
                  <c16:uniqueId val="{00000000-1D88-40F5-B4FD-C64675794D30}"/>
                </c:ext>
              </c:extLst>
            </c:dLbl>
            <c:dLbl>
              <c:idx val="4"/>
              <c:showLegendKey val="0"/>
              <c:showVal val="1"/>
              <c:showCatName val="0"/>
              <c:showSerName val="0"/>
              <c:showPercent val="0"/>
              <c:showBubbleSize val="0"/>
              <c:extLst>
                <c:ext xmlns:c15="http://schemas.microsoft.com/office/drawing/2012/chart" uri="{CE6537A1-D6FC-4f65-9D91-7224C49458BB}">
                  <c15:layout>
                    <c:manualLayout>
                      <c:w val="5.7439936827673517E-2"/>
                      <c:h val="5.6512843590240017E-2"/>
                    </c:manualLayout>
                  </c15:layout>
                </c:ext>
                <c:ext xmlns:c16="http://schemas.microsoft.com/office/drawing/2014/chart" uri="{C3380CC4-5D6E-409C-BE32-E72D297353CC}">
                  <c16:uniqueId val="{00000001-1D88-40F5-B4FD-C64675794D30}"/>
                </c:ext>
              </c:extLst>
            </c:dLbl>
            <c:spPr>
              <a:noFill/>
              <a:ln>
                <a:noFill/>
              </a:ln>
              <a:effectLst/>
            </c:spPr>
            <c:txPr>
              <a:bodyPr rot="0" spcFirstLastPara="1" vertOverflow="clip" horzOverflow="clip" vert="horz" wrap="square" lIns="36576" tIns="18288" rIns="36576" bIns="18288" anchor="ctr" anchorCtr="1">
                <a:spAutoFit/>
              </a:bodyPr>
              <a:lstStyle/>
              <a:p>
                <a:pPr>
                  <a:defRPr sz="800" b="0" i="0" u="none" strike="noStrike" kern="1200" baseline="0">
                    <a:solidFill>
                      <a:schemeClr val="tx1">
                        <a:lumMod val="85000"/>
                        <a:lumOff val="15000"/>
                      </a:schemeClr>
                    </a:solidFill>
                    <a:latin typeface="+mn-lt"/>
                    <a:ea typeface="+mn-ea"/>
                    <a:cs typeface="Calibri Light" panose="020F030202020403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AAA!$F$11:$J$11</c:f>
              <c:strCache>
                <c:ptCount val="5"/>
                <c:pt idx="0">
                  <c:v>20XX</c:v>
                </c:pt>
                <c:pt idx="1">
                  <c:v>20XX</c:v>
                </c:pt>
                <c:pt idx="2">
                  <c:v>20XX</c:v>
                </c:pt>
                <c:pt idx="3">
                  <c:v>20XX</c:v>
                </c:pt>
                <c:pt idx="4">
                  <c:v>20XX</c:v>
                </c:pt>
              </c:strCache>
            </c:strRef>
          </c:cat>
          <c:val>
            <c:numRef>
              <c:f>AAA!$F$13:$J$13</c:f>
              <c:numCache>
                <c:formatCode>_(* #,##0_);_(* \(#,##0\);_(* "-"??_);_(@_)</c:formatCode>
                <c:ptCount val="5"/>
                <c:pt idx="0">
                  <c:v>25000</c:v>
                </c:pt>
                <c:pt idx="1">
                  <c:v>30000</c:v>
                </c:pt>
                <c:pt idx="2">
                  <c:v>50000</c:v>
                </c:pt>
                <c:pt idx="3">
                  <c:v>70000</c:v>
                </c:pt>
                <c:pt idx="4">
                  <c:v>80000</c:v>
                </c:pt>
              </c:numCache>
            </c:numRef>
          </c:val>
          <c:extLst>
            <c:ext xmlns:c16="http://schemas.microsoft.com/office/drawing/2014/chart" uri="{C3380CC4-5D6E-409C-BE32-E72D297353CC}">
              <c16:uniqueId val="{00000005-9D5E-4D19-AFD4-5ADE2F5AA44A}"/>
            </c:ext>
          </c:extLst>
        </c:ser>
        <c:dLbls>
          <c:showLegendKey val="0"/>
          <c:showVal val="1"/>
          <c:showCatName val="0"/>
          <c:showSerName val="0"/>
          <c:showPercent val="0"/>
          <c:showBubbleSize val="0"/>
        </c:dLbls>
        <c:gapWidth val="493"/>
        <c:axId val="473110016"/>
        <c:axId val="473116000"/>
      </c:barChart>
      <c:catAx>
        <c:axId val="4731100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Calibri Light" panose="020F0302020204030204" pitchFamily="34" charset="0"/>
              </a:defRPr>
            </a:pPr>
            <a:endParaRPr lang="en-US"/>
          </a:p>
        </c:txPr>
        <c:crossAx val="473116000"/>
        <c:crosses val="autoZero"/>
        <c:auto val="1"/>
        <c:lblAlgn val="ctr"/>
        <c:lblOffset val="100"/>
        <c:noMultiLvlLbl val="0"/>
      </c:catAx>
      <c:valAx>
        <c:axId val="473116000"/>
        <c:scaling>
          <c:orientation val="minMax"/>
        </c:scaling>
        <c:delete val="1"/>
        <c:axPos val="l"/>
        <c:numFmt formatCode="_(* #,##0_);_(* \(#,##0\);_(* &quot;-&quot;??_);_(@_)" sourceLinked="1"/>
        <c:majorTickMark val="none"/>
        <c:minorTickMark val="none"/>
        <c:tickLblPos val="nextTo"/>
        <c:crossAx val="473110016"/>
        <c:crosses val="autoZero"/>
        <c:crossBetween val="between"/>
      </c:valAx>
      <c:spPr>
        <a:noFill/>
        <a:ln>
          <a:noFill/>
        </a:ln>
        <a:effectLst/>
      </c:spPr>
    </c:plotArea>
    <c:legend>
      <c:legendPos val="b"/>
      <c:layout>
        <c:manualLayout>
          <c:xMode val="edge"/>
          <c:yMode val="edge"/>
          <c:x val="0.37031311874832779"/>
          <c:y val="0.89120549357487377"/>
          <c:w val="0.25766768672263063"/>
          <c:h val="0.10229983103616154"/>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Calibri Light" panose="020F0302020204030204" pitchFamily="34" charset="0"/>
            </a:defRPr>
          </a:pPr>
          <a:endParaRPr lang="en-US"/>
        </a:p>
      </c:txPr>
    </c:legend>
    <c:plotVisOnly val="1"/>
    <c:dispBlanksAs val="gap"/>
    <c:showDLblsOverMax val="0"/>
  </c:chart>
  <c:spPr>
    <a:noFill/>
    <a:ln w="9525" cap="flat" cmpd="sng" algn="ctr">
      <a:noFill/>
      <a:round/>
    </a:ln>
    <a:effectLst/>
  </c:spPr>
  <c:txPr>
    <a:bodyPr/>
    <a:lstStyle/>
    <a:p>
      <a:pPr>
        <a:defRPr sz="700">
          <a:solidFill>
            <a:schemeClr val="tx1"/>
          </a:solidFill>
          <a:latin typeface="Calibri Light" panose="020F0302020204030204" pitchFamily="34" charset="0"/>
          <a:cs typeface="Calibri Light" panose="020F0302020204030204" pitchFamily="34" charset="0"/>
        </a:defRPr>
      </a:pPr>
      <a:endParaRPr lang="en-US"/>
    </a:p>
  </c:txPr>
  <c:externalData r:id="rId4">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0402619480193247E-2"/>
          <c:y val="6.3553818529054382E-2"/>
          <c:w val="0.95919476103961354"/>
          <c:h val="0.66230676249933462"/>
        </c:manualLayout>
      </c:layout>
      <c:lineChart>
        <c:grouping val="standard"/>
        <c:varyColors val="0"/>
        <c:ser>
          <c:idx val="0"/>
          <c:order val="0"/>
          <c:tx>
            <c:strRef>
              <c:f>'ARPU COA'!$E$18</c:f>
              <c:strCache>
                <c:ptCount val="1"/>
                <c:pt idx="0">
                  <c:v>Coutnry 1</c:v>
                </c:pt>
              </c:strCache>
            </c:strRef>
          </c:tx>
          <c:spPr>
            <a:ln w="19050" cap="rnd">
              <a:solidFill>
                <a:srgbClr val="A1C9E7"/>
              </a:solidFill>
              <a:round/>
            </a:ln>
            <a:effectLst/>
          </c:spPr>
          <c:marker>
            <c:symbol val="none"/>
          </c:marker>
          <c:dLbls>
            <c:dLbl>
              <c:idx val="0"/>
              <c:layout>
                <c:manualLayout>
                  <c:x val="-6.0885745965730632E-2"/>
                  <c:y val="-9.0028172585922342E-2"/>
                </c:manualLayout>
              </c:layout>
              <c:dLblPos val="r"/>
              <c:showLegendKey val="0"/>
              <c:showVal val="1"/>
              <c:showCatName val="0"/>
              <c:showSerName val="0"/>
              <c:showPercent val="0"/>
              <c:showBubbleSize val="0"/>
              <c:extLst>
                <c:ext xmlns:c15="http://schemas.microsoft.com/office/drawing/2012/chart" uri="{CE6537A1-D6FC-4f65-9D91-7224C49458BB}">
                  <c15:layout>
                    <c:manualLayout>
                      <c:w val="6.9997715277051703E-2"/>
                      <c:h val="8.1287723915402663E-2"/>
                    </c:manualLayout>
                  </c15:layout>
                </c:ext>
                <c:ext xmlns:c16="http://schemas.microsoft.com/office/drawing/2014/chart" uri="{C3380CC4-5D6E-409C-BE32-E72D297353CC}">
                  <c16:uniqueId val="{00000000-5DB7-452F-9845-162D833B193A}"/>
                </c:ext>
              </c:extLst>
            </c:dLbl>
            <c:dLbl>
              <c:idx val="1"/>
              <c:delete val="1"/>
              <c:extLst>
                <c:ext xmlns:c15="http://schemas.microsoft.com/office/drawing/2012/chart" uri="{CE6537A1-D6FC-4f65-9D91-7224C49458BB}"/>
                <c:ext xmlns:c16="http://schemas.microsoft.com/office/drawing/2014/chart" uri="{C3380CC4-5D6E-409C-BE32-E72D297353CC}">
                  <c16:uniqueId val="{00000001-5DB7-452F-9845-162D833B193A}"/>
                </c:ext>
              </c:extLst>
            </c:dLbl>
            <c:dLbl>
              <c:idx val="2"/>
              <c:delete val="1"/>
              <c:extLst>
                <c:ext xmlns:c15="http://schemas.microsoft.com/office/drawing/2012/chart" uri="{CE6537A1-D6FC-4f65-9D91-7224C49458BB}"/>
                <c:ext xmlns:c16="http://schemas.microsoft.com/office/drawing/2014/chart" uri="{C3380CC4-5D6E-409C-BE32-E72D297353CC}">
                  <c16:uniqueId val="{00000002-5DB7-452F-9845-162D833B193A}"/>
                </c:ext>
              </c:extLst>
            </c:dLbl>
            <c:dLbl>
              <c:idx val="3"/>
              <c:delete val="1"/>
              <c:extLst>
                <c:ext xmlns:c15="http://schemas.microsoft.com/office/drawing/2012/chart" uri="{CE6537A1-D6FC-4f65-9D91-7224C49458BB}"/>
                <c:ext xmlns:c16="http://schemas.microsoft.com/office/drawing/2014/chart" uri="{C3380CC4-5D6E-409C-BE32-E72D297353CC}">
                  <c16:uniqueId val="{00000003-5DB7-452F-9845-162D833B193A}"/>
                </c:ext>
              </c:extLst>
            </c:dLbl>
            <c:dLbl>
              <c:idx val="4"/>
              <c:delete val="1"/>
              <c:extLst>
                <c:ext xmlns:c15="http://schemas.microsoft.com/office/drawing/2012/chart" uri="{CE6537A1-D6FC-4f65-9D91-7224C49458BB}"/>
                <c:ext xmlns:c16="http://schemas.microsoft.com/office/drawing/2014/chart" uri="{C3380CC4-5D6E-409C-BE32-E72D297353CC}">
                  <c16:uniqueId val="{00000004-5DB7-452F-9845-162D833B193A}"/>
                </c:ext>
              </c:extLst>
            </c:dLbl>
            <c:dLbl>
              <c:idx val="5"/>
              <c:delete val="1"/>
              <c:extLst>
                <c:ext xmlns:c15="http://schemas.microsoft.com/office/drawing/2012/chart" uri="{CE6537A1-D6FC-4f65-9D91-7224C49458BB}"/>
                <c:ext xmlns:c16="http://schemas.microsoft.com/office/drawing/2014/chart" uri="{C3380CC4-5D6E-409C-BE32-E72D297353CC}">
                  <c16:uniqueId val="{00000005-5DB7-452F-9845-162D833B193A}"/>
                </c:ext>
              </c:extLst>
            </c:dLbl>
            <c:dLbl>
              <c:idx val="6"/>
              <c:delete val="1"/>
              <c:extLst>
                <c:ext xmlns:c15="http://schemas.microsoft.com/office/drawing/2012/chart" uri="{CE6537A1-D6FC-4f65-9D91-7224C49458BB}"/>
                <c:ext xmlns:c16="http://schemas.microsoft.com/office/drawing/2014/chart" uri="{C3380CC4-5D6E-409C-BE32-E72D297353CC}">
                  <c16:uniqueId val="{00000006-5DB7-452F-9845-162D833B193A}"/>
                </c:ext>
              </c:extLst>
            </c:dLbl>
            <c:dLbl>
              <c:idx val="7"/>
              <c:delete val="1"/>
              <c:extLst>
                <c:ext xmlns:c15="http://schemas.microsoft.com/office/drawing/2012/chart" uri="{CE6537A1-D6FC-4f65-9D91-7224C49458BB}"/>
                <c:ext xmlns:c16="http://schemas.microsoft.com/office/drawing/2014/chart" uri="{C3380CC4-5D6E-409C-BE32-E72D297353CC}">
                  <c16:uniqueId val="{00000007-5DB7-452F-9845-162D833B193A}"/>
                </c:ext>
              </c:extLst>
            </c:dLbl>
            <c:dLbl>
              <c:idx val="8"/>
              <c:delete val="1"/>
              <c:extLst>
                <c:ext xmlns:c15="http://schemas.microsoft.com/office/drawing/2012/chart" uri="{CE6537A1-D6FC-4f65-9D91-7224C49458BB}"/>
                <c:ext xmlns:c16="http://schemas.microsoft.com/office/drawing/2014/chart" uri="{C3380CC4-5D6E-409C-BE32-E72D297353CC}">
                  <c16:uniqueId val="{00000008-5DB7-452F-9845-162D833B193A}"/>
                </c:ext>
              </c:extLst>
            </c:dLbl>
            <c:dLbl>
              <c:idx val="9"/>
              <c:delete val="1"/>
              <c:extLst>
                <c:ext xmlns:c15="http://schemas.microsoft.com/office/drawing/2012/chart" uri="{CE6537A1-D6FC-4f65-9D91-7224C49458BB}"/>
                <c:ext xmlns:c16="http://schemas.microsoft.com/office/drawing/2014/chart" uri="{C3380CC4-5D6E-409C-BE32-E72D297353CC}">
                  <c16:uniqueId val="{00000009-5DB7-452F-9845-162D833B193A}"/>
                </c:ext>
              </c:extLst>
            </c:dLbl>
            <c:dLbl>
              <c:idx val="10"/>
              <c:delete val="1"/>
              <c:extLst>
                <c:ext xmlns:c15="http://schemas.microsoft.com/office/drawing/2012/chart" uri="{CE6537A1-D6FC-4f65-9D91-7224C49458BB}"/>
                <c:ext xmlns:c16="http://schemas.microsoft.com/office/drawing/2014/chart" uri="{C3380CC4-5D6E-409C-BE32-E72D297353CC}">
                  <c16:uniqueId val="{0000000A-5DB7-452F-9845-162D833B193A}"/>
                </c:ext>
              </c:extLst>
            </c:dLbl>
            <c:dLbl>
              <c:idx val="11"/>
              <c:layout>
                <c:manualLayout>
                  <c:x val="-1.6822568590850229E-2"/>
                  <c:y val="3.0283901274977758E-2"/>
                </c:manualLayout>
              </c:layout>
              <c:dLblPos val="r"/>
              <c:showLegendKey val="0"/>
              <c:showVal val="1"/>
              <c:showCatName val="0"/>
              <c:showSerName val="0"/>
              <c:showPercent val="0"/>
              <c:showBubbleSize val="0"/>
              <c:extLst>
                <c:ext xmlns:c15="http://schemas.microsoft.com/office/drawing/2012/chart" uri="{CE6537A1-D6FC-4f65-9D91-7224C49458BB}">
                  <c15:layout>
                    <c:manualLayout>
                      <c:w val="8.0552434576064036E-2"/>
                      <c:h val="8.1287723915402663E-2"/>
                    </c:manualLayout>
                  </c15:layout>
                </c:ext>
                <c:ext xmlns:c16="http://schemas.microsoft.com/office/drawing/2014/chart" uri="{C3380CC4-5D6E-409C-BE32-E72D297353CC}">
                  <c16:uniqueId val="{0000000B-5DB7-452F-9845-162D833B193A}"/>
                </c:ext>
              </c:extLst>
            </c:dLbl>
            <c:spPr>
              <a:solidFill>
                <a:srgbClr val="A1C9E7"/>
              </a:solidFill>
              <a:ln>
                <a:noFill/>
              </a:ln>
              <a:effectLst/>
            </c:spPr>
            <c:txPr>
              <a:bodyPr rot="0" spcFirstLastPara="1" vertOverflow="clip" horzOverflow="clip" vert="horz" wrap="square" lIns="36576" tIns="18288" rIns="36576" bIns="18288" anchor="ctr" anchorCtr="1">
                <a:spAutoFit/>
              </a:bodyPr>
              <a:lstStyle/>
              <a:p>
                <a:pPr>
                  <a:defRPr sz="800" b="0" i="0" u="none" strike="noStrike" kern="1200" baseline="0">
                    <a:solidFill>
                      <a:schemeClr val="tx1"/>
                    </a:solidFill>
                    <a:latin typeface="+mn-lt"/>
                    <a:ea typeface="+mn-ea"/>
                    <a:cs typeface="Calibri Light" panose="020F030202020403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numRef>
              <c:f>'ARPU COA'!$F$17:$Q$17</c:f>
              <c:numCache>
                <c:formatCode>General</c:formatCode>
                <c:ptCount val="12"/>
                <c:pt idx="0">
                  <c:v>2008</c:v>
                </c:pt>
                <c:pt idx="1">
                  <c:v>2009</c:v>
                </c:pt>
                <c:pt idx="2">
                  <c:v>2010</c:v>
                </c:pt>
                <c:pt idx="3">
                  <c:v>2011</c:v>
                </c:pt>
                <c:pt idx="4">
                  <c:v>2012</c:v>
                </c:pt>
                <c:pt idx="5">
                  <c:v>2013</c:v>
                </c:pt>
                <c:pt idx="6">
                  <c:v>2014</c:v>
                </c:pt>
                <c:pt idx="7">
                  <c:v>2015</c:v>
                </c:pt>
                <c:pt idx="8">
                  <c:v>2016</c:v>
                </c:pt>
                <c:pt idx="9">
                  <c:v>2017</c:v>
                </c:pt>
                <c:pt idx="10">
                  <c:v>2018</c:v>
                </c:pt>
                <c:pt idx="11">
                  <c:v>2019</c:v>
                </c:pt>
              </c:numCache>
            </c:numRef>
          </c:cat>
          <c:val>
            <c:numRef>
              <c:f>'ARPU COA'!$F$18:$Q$18</c:f>
              <c:numCache>
                <c:formatCode>_(* #,##0.00_);_(* \(#,##0.00\);_(* "-"??_);_(@_)</c:formatCode>
                <c:ptCount val="12"/>
                <c:pt idx="0">
                  <c:v>30</c:v>
                </c:pt>
                <c:pt idx="1">
                  <c:v>60</c:v>
                </c:pt>
                <c:pt idx="2">
                  <c:v>70</c:v>
                </c:pt>
                <c:pt idx="3">
                  <c:v>75</c:v>
                </c:pt>
                <c:pt idx="4">
                  <c:v>95</c:v>
                </c:pt>
                <c:pt idx="5">
                  <c:v>100</c:v>
                </c:pt>
                <c:pt idx="6">
                  <c:v>110</c:v>
                </c:pt>
                <c:pt idx="7">
                  <c:v>120</c:v>
                </c:pt>
                <c:pt idx="8">
                  <c:v>130</c:v>
                </c:pt>
                <c:pt idx="9">
                  <c:v>140</c:v>
                </c:pt>
                <c:pt idx="10">
                  <c:v>150</c:v>
                </c:pt>
                <c:pt idx="11">
                  <c:v>160</c:v>
                </c:pt>
              </c:numCache>
            </c:numRef>
          </c:val>
          <c:smooth val="0"/>
          <c:extLst>
            <c:ext xmlns:c16="http://schemas.microsoft.com/office/drawing/2014/chart" uri="{C3380CC4-5D6E-409C-BE32-E72D297353CC}">
              <c16:uniqueId val="{0000000C-5DB7-452F-9845-162D833B193A}"/>
            </c:ext>
          </c:extLst>
        </c:ser>
        <c:ser>
          <c:idx val="1"/>
          <c:order val="1"/>
          <c:tx>
            <c:strRef>
              <c:f>'ARPU COA'!$E$19</c:f>
              <c:strCache>
                <c:ptCount val="1"/>
                <c:pt idx="0">
                  <c:v>Coutnry 2</c:v>
                </c:pt>
              </c:strCache>
            </c:strRef>
          </c:tx>
          <c:spPr>
            <a:ln w="19050" cap="rnd">
              <a:solidFill>
                <a:srgbClr val="D5FAEE"/>
              </a:solidFill>
              <a:round/>
            </a:ln>
            <a:effectLst/>
          </c:spPr>
          <c:marker>
            <c:symbol val="none"/>
          </c:marker>
          <c:dLbls>
            <c:dLbl>
              <c:idx val="5"/>
              <c:layout>
                <c:manualLayout>
                  <c:x val="-8.6501012266878508E-2"/>
                  <c:y val="6.8391194937163051E-4"/>
                </c:manualLayout>
              </c:layout>
              <c:dLblPos val="r"/>
              <c:showLegendKey val="0"/>
              <c:showVal val="1"/>
              <c:showCatName val="0"/>
              <c:showSerName val="0"/>
              <c:showPercent val="0"/>
              <c:showBubbleSize val="0"/>
              <c:extLst>
                <c:ext xmlns:c15="http://schemas.microsoft.com/office/drawing/2012/chart" uri="{CE6537A1-D6FC-4f65-9D91-7224C49458BB}">
                  <c15:layout>
                    <c:manualLayout>
                      <c:w val="6.3824537703184067E-2"/>
                      <c:h val="0.10387570338725266"/>
                    </c:manualLayout>
                  </c15:layout>
                </c:ext>
                <c:ext xmlns:c16="http://schemas.microsoft.com/office/drawing/2014/chart" uri="{C3380CC4-5D6E-409C-BE32-E72D297353CC}">
                  <c16:uniqueId val="{0000000D-5DB7-452F-9845-162D833B193A}"/>
                </c:ext>
              </c:extLst>
            </c:dLbl>
            <c:dLbl>
              <c:idx val="6"/>
              <c:delete val="1"/>
              <c:extLst>
                <c:ext xmlns:c15="http://schemas.microsoft.com/office/drawing/2012/chart" uri="{CE6537A1-D6FC-4f65-9D91-7224C49458BB}"/>
                <c:ext xmlns:c16="http://schemas.microsoft.com/office/drawing/2014/chart" uri="{C3380CC4-5D6E-409C-BE32-E72D297353CC}">
                  <c16:uniqueId val="{0000000E-5DB7-452F-9845-162D833B193A}"/>
                </c:ext>
              </c:extLst>
            </c:dLbl>
            <c:dLbl>
              <c:idx val="7"/>
              <c:delete val="1"/>
              <c:extLst>
                <c:ext xmlns:c15="http://schemas.microsoft.com/office/drawing/2012/chart" uri="{CE6537A1-D6FC-4f65-9D91-7224C49458BB}"/>
                <c:ext xmlns:c16="http://schemas.microsoft.com/office/drawing/2014/chart" uri="{C3380CC4-5D6E-409C-BE32-E72D297353CC}">
                  <c16:uniqueId val="{0000000F-5DB7-452F-9845-162D833B193A}"/>
                </c:ext>
              </c:extLst>
            </c:dLbl>
            <c:dLbl>
              <c:idx val="8"/>
              <c:delete val="1"/>
              <c:extLst>
                <c:ext xmlns:c15="http://schemas.microsoft.com/office/drawing/2012/chart" uri="{CE6537A1-D6FC-4f65-9D91-7224C49458BB}"/>
                <c:ext xmlns:c16="http://schemas.microsoft.com/office/drawing/2014/chart" uri="{C3380CC4-5D6E-409C-BE32-E72D297353CC}">
                  <c16:uniqueId val="{00000010-5DB7-452F-9845-162D833B193A}"/>
                </c:ext>
              </c:extLst>
            </c:dLbl>
            <c:dLbl>
              <c:idx val="9"/>
              <c:delete val="1"/>
              <c:extLst>
                <c:ext xmlns:c15="http://schemas.microsoft.com/office/drawing/2012/chart" uri="{CE6537A1-D6FC-4f65-9D91-7224C49458BB}"/>
                <c:ext xmlns:c16="http://schemas.microsoft.com/office/drawing/2014/chart" uri="{C3380CC4-5D6E-409C-BE32-E72D297353CC}">
                  <c16:uniqueId val="{00000011-5DB7-452F-9845-162D833B193A}"/>
                </c:ext>
              </c:extLst>
            </c:dLbl>
            <c:dLbl>
              <c:idx val="10"/>
              <c:delete val="1"/>
              <c:extLst>
                <c:ext xmlns:c15="http://schemas.microsoft.com/office/drawing/2012/chart" uri="{CE6537A1-D6FC-4f65-9D91-7224C49458BB}"/>
                <c:ext xmlns:c16="http://schemas.microsoft.com/office/drawing/2014/chart" uri="{C3380CC4-5D6E-409C-BE32-E72D297353CC}">
                  <c16:uniqueId val="{00000012-5DB7-452F-9845-162D833B193A}"/>
                </c:ext>
              </c:extLst>
            </c:dLbl>
            <c:dLbl>
              <c:idx val="11"/>
              <c:layout>
                <c:manualLayout>
                  <c:x val="-2.0903647572172997E-3"/>
                  <c:y val="-6.1374689997012101E-2"/>
                </c:manualLayout>
              </c:layout>
              <c:dLblPos val="r"/>
              <c:showLegendKey val="0"/>
              <c:showVal val="1"/>
              <c:showCatName val="0"/>
              <c:showSerName val="0"/>
              <c:showPercent val="0"/>
              <c:showBubbleSize val="0"/>
              <c:extLst>
                <c:ext xmlns:c15="http://schemas.microsoft.com/office/drawing/2012/chart" uri="{CE6537A1-D6FC-4f65-9D91-7224C49458BB}">
                  <c15:layout>
                    <c:manualLayout>
                      <c:w val="7.3195774202988506E-2"/>
                      <c:h val="9.5309942285655314E-2"/>
                    </c:manualLayout>
                  </c15:layout>
                </c:ext>
                <c:ext xmlns:c16="http://schemas.microsoft.com/office/drawing/2014/chart" uri="{C3380CC4-5D6E-409C-BE32-E72D297353CC}">
                  <c16:uniqueId val="{00000013-5DB7-452F-9845-162D833B193A}"/>
                </c:ext>
              </c:extLst>
            </c:dLbl>
            <c:spPr>
              <a:solidFill>
                <a:srgbClr val="D5FAEE"/>
              </a:solidFill>
              <a:ln>
                <a:noFill/>
              </a:ln>
              <a:effectLst/>
            </c:spPr>
            <c:txPr>
              <a:bodyPr rot="0" spcFirstLastPara="1" vertOverflow="clip" horzOverflow="clip" vert="horz" wrap="square" lIns="36576" tIns="18288" rIns="36576" bIns="18288" anchor="ctr" anchorCtr="1">
                <a:spAutoFit/>
              </a:bodyPr>
              <a:lstStyle/>
              <a:p>
                <a:pPr>
                  <a:defRPr sz="800" b="0" i="0" u="none" strike="noStrike" kern="1200" baseline="0">
                    <a:solidFill>
                      <a:schemeClr val="tx1"/>
                    </a:solidFill>
                    <a:latin typeface="+mn-lt"/>
                    <a:ea typeface="+mn-ea"/>
                    <a:cs typeface="Calibri Light" panose="020F030202020403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numRef>
              <c:f>'ARPU COA'!$F$17:$Q$17</c:f>
              <c:numCache>
                <c:formatCode>General</c:formatCode>
                <c:ptCount val="12"/>
                <c:pt idx="0">
                  <c:v>2008</c:v>
                </c:pt>
                <c:pt idx="1">
                  <c:v>2009</c:v>
                </c:pt>
                <c:pt idx="2">
                  <c:v>2010</c:v>
                </c:pt>
                <c:pt idx="3">
                  <c:v>2011</c:v>
                </c:pt>
                <c:pt idx="4">
                  <c:v>2012</c:v>
                </c:pt>
                <c:pt idx="5">
                  <c:v>2013</c:v>
                </c:pt>
                <c:pt idx="6">
                  <c:v>2014</c:v>
                </c:pt>
                <c:pt idx="7">
                  <c:v>2015</c:v>
                </c:pt>
                <c:pt idx="8">
                  <c:v>2016</c:v>
                </c:pt>
                <c:pt idx="9">
                  <c:v>2017</c:v>
                </c:pt>
                <c:pt idx="10">
                  <c:v>2018</c:v>
                </c:pt>
                <c:pt idx="11">
                  <c:v>2019</c:v>
                </c:pt>
              </c:numCache>
            </c:numRef>
          </c:cat>
          <c:val>
            <c:numRef>
              <c:f>'ARPU COA'!$F$19:$Q$19</c:f>
              <c:numCache>
                <c:formatCode>General</c:formatCode>
                <c:ptCount val="12"/>
                <c:pt idx="5" formatCode="_(* #,##0.00_);_(* \(#,##0.00\);_(* &quot;-&quot;??_);_(@_)">
                  <c:v>64.2</c:v>
                </c:pt>
                <c:pt idx="6" formatCode="_(* #,##0.00_);_(* \(#,##0.00\);_(* &quot;-&quot;??_);_(@_)">
                  <c:v>85.600000000000009</c:v>
                </c:pt>
                <c:pt idx="7" formatCode="_(* #,##0.00_);_(* \(#,##0.00\);_(* &quot;-&quot;??_);_(@_)">
                  <c:v>128.4</c:v>
                </c:pt>
                <c:pt idx="8" formatCode="_(* #,##0.00_);_(* \(#,##0.00\);_(* &quot;-&quot;??_);_(@_)">
                  <c:v>107</c:v>
                </c:pt>
                <c:pt idx="9" formatCode="_(* #,##0.00_);_(* \(#,##0.00\);_(* &quot;-&quot;??_);_(@_)">
                  <c:v>128.4</c:v>
                </c:pt>
                <c:pt idx="10" formatCode="_(* #,##0.00_);_(* \(#,##0.00\);_(* &quot;-&quot;??_);_(@_)">
                  <c:v>149.80000000000001</c:v>
                </c:pt>
                <c:pt idx="11" formatCode="_(* #,##0.00_);_(* \(#,##0.00\);_(* &quot;-&quot;??_);_(@_)">
                  <c:v>192.60000000000002</c:v>
                </c:pt>
              </c:numCache>
            </c:numRef>
          </c:val>
          <c:smooth val="0"/>
          <c:extLst>
            <c:ext xmlns:c16="http://schemas.microsoft.com/office/drawing/2014/chart" uri="{C3380CC4-5D6E-409C-BE32-E72D297353CC}">
              <c16:uniqueId val="{00000014-5DB7-452F-9845-162D833B193A}"/>
            </c:ext>
          </c:extLst>
        </c:ser>
        <c:ser>
          <c:idx val="2"/>
          <c:order val="2"/>
          <c:tx>
            <c:strRef>
              <c:f>'ARPU COA'!$E$20</c:f>
              <c:strCache>
                <c:ptCount val="1"/>
                <c:pt idx="0">
                  <c:v>Coutnry 3</c:v>
                </c:pt>
              </c:strCache>
            </c:strRef>
          </c:tx>
          <c:spPr>
            <a:ln w="19050" cap="rnd">
              <a:solidFill>
                <a:srgbClr val="1E2B56"/>
              </a:solidFill>
              <a:round/>
            </a:ln>
            <a:effectLst/>
          </c:spPr>
          <c:marker>
            <c:symbol val="none"/>
          </c:marker>
          <c:dLbls>
            <c:dLbl>
              <c:idx val="3"/>
              <c:layout>
                <c:manualLayout>
                  <c:x val="-7.4057293623041365E-2"/>
                  <c:y val="-0.10210522126979656"/>
                </c:manualLayout>
              </c:layout>
              <c:dLblPos val="r"/>
              <c:showLegendKey val="0"/>
              <c:showVal val="1"/>
              <c:showCatName val="0"/>
              <c:showSerName val="0"/>
              <c:showPercent val="0"/>
              <c:showBubbleSize val="0"/>
              <c:extLst>
                <c:ext xmlns:c15="http://schemas.microsoft.com/office/drawing/2012/chart" uri="{CE6537A1-D6FC-4f65-9D91-7224C49458BB}">
                  <c15:layout>
                    <c:manualLayout>
                      <c:w val="6.2972053910610351E-2"/>
                      <c:h val="8.1287723915402663E-2"/>
                    </c:manualLayout>
                  </c15:layout>
                </c:ext>
                <c:ext xmlns:c16="http://schemas.microsoft.com/office/drawing/2014/chart" uri="{C3380CC4-5D6E-409C-BE32-E72D297353CC}">
                  <c16:uniqueId val="{00000015-5DB7-452F-9845-162D833B193A}"/>
                </c:ext>
              </c:extLst>
            </c:dLbl>
            <c:dLbl>
              <c:idx val="4"/>
              <c:delete val="1"/>
              <c:extLst>
                <c:ext xmlns:c15="http://schemas.microsoft.com/office/drawing/2012/chart" uri="{CE6537A1-D6FC-4f65-9D91-7224C49458BB}"/>
                <c:ext xmlns:c16="http://schemas.microsoft.com/office/drawing/2014/chart" uri="{C3380CC4-5D6E-409C-BE32-E72D297353CC}">
                  <c16:uniqueId val="{00000016-5DB7-452F-9845-162D833B193A}"/>
                </c:ext>
              </c:extLst>
            </c:dLbl>
            <c:dLbl>
              <c:idx val="5"/>
              <c:delete val="1"/>
              <c:extLst>
                <c:ext xmlns:c15="http://schemas.microsoft.com/office/drawing/2012/chart" uri="{CE6537A1-D6FC-4f65-9D91-7224C49458BB}"/>
                <c:ext xmlns:c16="http://schemas.microsoft.com/office/drawing/2014/chart" uri="{C3380CC4-5D6E-409C-BE32-E72D297353CC}">
                  <c16:uniqueId val="{00000017-5DB7-452F-9845-162D833B193A}"/>
                </c:ext>
              </c:extLst>
            </c:dLbl>
            <c:dLbl>
              <c:idx val="6"/>
              <c:delete val="1"/>
              <c:extLst>
                <c:ext xmlns:c15="http://schemas.microsoft.com/office/drawing/2012/chart" uri="{CE6537A1-D6FC-4f65-9D91-7224C49458BB}"/>
                <c:ext xmlns:c16="http://schemas.microsoft.com/office/drawing/2014/chart" uri="{C3380CC4-5D6E-409C-BE32-E72D297353CC}">
                  <c16:uniqueId val="{00000018-5DB7-452F-9845-162D833B193A}"/>
                </c:ext>
              </c:extLst>
            </c:dLbl>
            <c:dLbl>
              <c:idx val="7"/>
              <c:delete val="1"/>
              <c:extLst>
                <c:ext xmlns:c15="http://schemas.microsoft.com/office/drawing/2012/chart" uri="{CE6537A1-D6FC-4f65-9D91-7224C49458BB}"/>
                <c:ext xmlns:c16="http://schemas.microsoft.com/office/drawing/2014/chart" uri="{C3380CC4-5D6E-409C-BE32-E72D297353CC}">
                  <c16:uniqueId val="{00000019-5DB7-452F-9845-162D833B193A}"/>
                </c:ext>
              </c:extLst>
            </c:dLbl>
            <c:dLbl>
              <c:idx val="8"/>
              <c:delete val="1"/>
              <c:extLst>
                <c:ext xmlns:c15="http://schemas.microsoft.com/office/drawing/2012/chart" uri="{CE6537A1-D6FC-4f65-9D91-7224C49458BB}"/>
                <c:ext xmlns:c16="http://schemas.microsoft.com/office/drawing/2014/chart" uri="{C3380CC4-5D6E-409C-BE32-E72D297353CC}">
                  <c16:uniqueId val="{0000001A-5DB7-452F-9845-162D833B193A}"/>
                </c:ext>
              </c:extLst>
            </c:dLbl>
            <c:dLbl>
              <c:idx val="9"/>
              <c:delete val="1"/>
              <c:extLst>
                <c:ext xmlns:c15="http://schemas.microsoft.com/office/drawing/2012/chart" uri="{CE6537A1-D6FC-4f65-9D91-7224C49458BB}"/>
                <c:ext xmlns:c16="http://schemas.microsoft.com/office/drawing/2014/chart" uri="{C3380CC4-5D6E-409C-BE32-E72D297353CC}">
                  <c16:uniqueId val="{0000001B-5DB7-452F-9845-162D833B193A}"/>
                </c:ext>
              </c:extLst>
            </c:dLbl>
            <c:dLbl>
              <c:idx val="10"/>
              <c:delete val="1"/>
              <c:extLst>
                <c:ext xmlns:c15="http://schemas.microsoft.com/office/drawing/2012/chart" uri="{CE6537A1-D6FC-4f65-9D91-7224C49458BB}"/>
                <c:ext xmlns:c16="http://schemas.microsoft.com/office/drawing/2014/chart" uri="{C3380CC4-5D6E-409C-BE32-E72D297353CC}">
                  <c16:uniqueId val="{0000001C-5DB7-452F-9845-162D833B193A}"/>
                </c:ext>
              </c:extLst>
            </c:dLbl>
            <c:dLbl>
              <c:idx val="11"/>
              <c:layout>
                <c:manualLayout>
                  <c:x val="-9.4553784756970211E-2"/>
                  <c:y val="-5.9231226313478526E-2"/>
                </c:manualLayout>
              </c:layout>
              <c:dLblPos val="r"/>
              <c:showLegendKey val="0"/>
              <c:showVal val="1"/>
              <c:showCatName val="0"/>
              <c:showSerName val="0"/>
              <c:showPercent val="0"/>
              <c:showBubbleSize val="0"/>
              <c:extLst>
                <c:ext xmlns:c15="http://schemas.microsoft.com/office/drawing/2012/chart" uri="{CE6537A1-D6FC-4f65-9D91-7224C49458BB}">
                  <c15:layout>
                    <c:manualLayout>
                      <c:w val="7.5868660331769797E-2"/>
                      <c:h val="8.9853485016999995E-2"/>
                    </c:manualLayout>
                  </c15:layout>
                </c:ext>
                <c:ext xmlns:c16="http://schemas.microsoft.com/office/drawing/2014/chart" uri="{C3380CC4-5D6E-409C-BE32-E72D297353CC}">
                  <c16:uniqueId val="{0000001D-5DB7-452F-9845-162D833B193A}"/>
                </c:ext>
              </c:extLst>
            </c:dLbl>
            <c:spPr>
              <a:solidFill>
                <a:srgbClr val="1E2B56"/>
              </a:solidFill>
              <a:ln>
                <a:noFill/>
              </a:ln>
              <a:effectLst/>
            </c:spPr>
            <c:txPr>
              <a:bodyPr rot="0" spcFirstLastPara="1" vertOverflow="clip" horzOverflow="clip" vert="horz" wrap="square" lIns="36576" tIns="18288" rIns="36576" bIns="18288" anchor="ctr" anchorCtr="1">
                <a:spAutoFit/>
              </a:bodyPr>
              <a:lstStyle/>
              <a:p>
                <a:pPr>
                  <a:defRPr sz="800" b="0" i="0" u="none" strike="noStrike" kern="1200" baseline="0">
                    <a:solidFill>
                      <a:schemeClr val="bg1"/>
                    </a:solidFill>
                    <a:latin typeface="+mn-lt"/>
                    <a:ea typeface="+mn-ea"/>
                    <a:cs typeface="Calibri Light" panose="020F030202020403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numRef>
              <c:f>'ARPU COA'!$F$17:$Q$17</c:f>
              <c:numCache>
                <c:formatCode>General</c:formatCode>
                <c:ptCount val="12"/>
                <c:pt idx="0">
                  <c:v>2008</c:v>
                </c:pt>
                <c:pt idx="1">
                  <c:v>2009</c:v>
                </c:pt>
                <c:pt idx="2">
                  <c:v>2010</c:v>
                </c:pt>
                <c:pt idx="3">
                  <c:v>2011</c:v>
                </c:pt>
                <c:pt idx="4">
                  <c:v>2012</c:v>
                </c:pt>
                <c:pt idx="5">
                  <c:v>2013</c:v>
                </c:pt>
                <c:pt idx="6">
                  <c:v>2014</c:v>
                </c:pt>
                <c:pt idx="7">
                  <c:v>2015</c:v>
                </c:pt>
                <c:pt idx="8">
                  <c:v>2016</c:v>
                </c:pt>
                <c:pt idx="9">
                  <c:v>2017</c:v>
                </c:pt>
                <c:pt idx="10">
                  <c:v>2018</c:v>
                </c:pt>
                <c:pt idx="11">
                  <c:v>2019</c:v>
                </c:pt>
              </c:numCache>
            </c:numRef>
          </c:cat>
          <c:val>
            <c:numRef>
              <c:f>'ARPU COA'!$F$20:$Q$20</c:f>
              <c:numCache>
                <c:formatCode>General</c:formatCode>
                <c:ptCount val="12"/>
                <c:pt idx="3" formatCode="_(* #,##0.00_);_(* \(#,##0.00\);_(* &quot;-&quot;??_);_(@_)">
                  <c:v>74.800000000000011</c:v>
                </c:pt>
                <c:pt idx="4" formatCode="_(* #,##0.00_);_(* \(#,##0.00\);_(* &quot;-&quot;??_);_(@_)">
                  <c:v>125.80000000000001</c:v>
                </c:pt>
                <c:pt idx="5" formatCode="_(* #,##0.00_);_(* \(#,##0.00\);_(* &quot;-&quot;??_);_(@_)">
                  <c:v>142.80000000000001</c:v>
                </c:pt>
                <c:pt idx="6" formatCode="_(* #,##0.00_);_(* \(#,##0.00\);_(* &quot;-&quot;??_);_(@_)">
                  <c:v>159.80000000000001</c:v>
                </c:pt>
                <c:pt idx="7" formatCode="_(* #,##0.00_);_(* \(#,##0.00\);_(* &quot;-&quot;??_);_(@_)">
                  <c:v>176.8</c:v>
                </c:pt>
                <c:pt idx="8" formatCode="_(* #,##0.00_);_(* \(#,##0.00\);_(* &quot;-&quot;??_);_(@_)">
                  <c:v>142.80000000000001</c:v>
                </c:pt>
                <c:pt idx="9" formatCode="_(* #,##0.00_);_(* \(#,##0.00\);_(* &quot;-&quot;??_);_(@_)">
                  <c:v>176.8</c:v>
                </c:pt>
                <c:pt idx="10" formatCode="_(* #,##0.00_);_(* \(#,##0.00\);_(* &quot;-&quot;??_);_(@_)">
                  <c:v>159.80000000000001</c:v>
                </c:pt>
                <c:pt idx="11" formatCode="_(* #,##0.00_);_(* \(#,##0.00\);_(* &quot;-&quot;??_);_(@_)">
                  <c:v>176.8</c:v>
                </c:pt>
              </c:numCache>
            </c:numRef>
          </c:val>
          <c:smooth val="0"/>
          <c:extLst>
            <c:ext xmlns:c16="http://schemas.microsoft.com/office/drawing/2014/chart" uri="{C3380CC4-5D6E-409C-BE32-E72D297353CC}">
              <c16:uniqueId val="{0000001E-5DB7-452F-9845-162D833B193A}"/>
            </c:ext>
          </c:extLst>
        </c:ser>
        <c:dLbls>
          <c:dLblPos val="t"/>
          <c:showLegendKey val="0"/>
          <c:showVal val="1"/>
          <c:showCatName val="0"/>
          <c:showSerName val="0"/>
          <c:showPercent val="0"/>
          <c:showBubbleSize val="0"/>
        </c:dLbls>
        <c:smooth val="0"/>
        <c:axId val="274301616"/>
        <c:axId val="473114368"/>
      </c:lineChart>
      <c:catAx>
        <c:axId val="2743016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Calibri Light" panose="020F0302020204030204" pitchFamily="34" charset="0"/>
              </a:defRPr>
            </a:pPr>
            <a:endParaRPr lang="en-US"/>
          </a:p>
        </c:txPr>
        <c:crossAx val="473114368"/>
        <c:crosses val="autoZero"/>
        <c:auto val="1"/>
        <c:lblAlgn val="ctr"/>
        <c:lblOffset val="100"/>
        <c:noMultiLvlLbl val="0"/>
      </c:catAx>
      <c:valAx>
        <c:axId val="473114368"/>
        <c:scaling>
          <c:orientation val="minMax"/>
          <c:min val="0"/>
        </c:scaling>
        <c:delete val="1"/>
        <c:axPos val="l"/>
        <c:numFmt formatCode="_(* #,##0_);_(* \(#,##0\);_(* &quot;-&quot;_);_(@_)" sourceLinked="0"/>
        <c:majorTickMark val="none"/>
        <c:minorTickMark val="none"/>
        <c:tickLblPos val="nextTo"/>
        <c:crossAx val="274301616"/>
        <c:crosses val="autoZero"/>
        <c:crossBetween val="between"/>
      </c:valAx>
      <c:spPr>
        <a:noFill/>
        <a:ln w="3175">
          <a:noFill/>
        </a:ln>
        <a:effectLst/>
      </c:spPr>
    </c:plotArea>
    <c:legend>
      <c:legendPos val="b"/>
      <c:layout>
        <c:manualLayout>
          <c:xMode val="edge"/>
          <c:yMode val="edge"/>
          <c:x val="0"/>
          <c:y val="0.84255849385183912"/>
          <c:w val="1"/>
          <c:h val="0.1227757869504949"/>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Calibri Light" panose="020F0302020204030204" pitchFamily="34" charset="0"/>
            </a:defRPr>
          </a:pPr>
          <a:endParaRPr lang="en-US"/>
        </a:p>
      </c:txPr>
    </c:legend>
    <c:plotVisOnly val="1"/>
    <c:dispBlanksAs val="gap"/>
    <c:showDLblsOverMax val="0"/>
  </c:chart>
  <c:spPr>
    <a:solidFill>
      <a:schemeClr val="bg1"/>
    </a:solidFill>
    <a:ln w="9525" cap="flat" cmpd="sng" algn="ctr">
      <a:noFill/>
      <a:round/>
    </a:ln>
    <a:effectLst/>
  </c:spPr>
  <c:txPr>
    <a:bodyPr/>
    <a:lstStyle/>
    <a:p>
      <a:pPr>
        <a:defRPr sz="800">
          <a:solidFill>
            <a:schemeClr val="tx1"/>
          </a:solidFill>
          <a:latin typeface="+mn-lt"/>
          <a:cs typeface="Calibri Light" panose="020F0302020204030204" pitchFamily="34" charset="0"/>
        </a:defRPr>
      </a:pPr>
      <a:endParaRPr lang="en-US"/>
    </a:p>
  </c:txPr>
  <c:externalData r:id="rId4">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doughnutChart>
        <c:varyColors val="1"/>
        <c:ser>
          <c:idx val="0"/>
          <c:order val="0"/>
          <c:tx>
            <c:strRef>
              <c:f>Sheet1!$B$1</c:f>
              <c:strCache>
                <c:ptCount val="1"/>
                <c:pt idx="0">
                  <c:v>Sales</c:v>
                </c:pt>
              </c:strCache>
            </c:strRef>
          </c:tx>
          <c:spPr>
            <a:ln>
              <a:noFill/>
            </a:ln>
          </c:spPr>
          <c:dPt>
            <c:idx val="0"/>
            <c:bubble3D val="0"/>
            <c:spPr>
              <a:solidFill>
                <a:srgbClr val="00B0AD"/>
              </a:solidFill>
              <a:ln w="19050">
                <a:noFill/>
              </a:ln>
              <a:effectLst/>
            </c:spPr>
            <c:extLst>
              <c:ext xmlns:c16="http://schemas.microsoft.com/office/drawing/2014/chart" uri="{C3380CC4-5D6E-409C-BE32-E72D297353CC}">
                <c16:uniqueId val="{00000001-657A-430D-98F1-6A43A2609CD0}"/>
              </c:ext>
            </c:extLst>
          </c:dPt>
          <c:dPt>
            <c:idx val="1"/>
            <c:bubble3D val="0"/>
            <c:spPr>
              <a:solidFill>
                <a:schemeClr val="bg1"/>
              </a:solidFill>
              <a:ln w="19050">
                <a:noFill/>
              </a:ln>
              <a:effectLst/>
            </c:spPr>
            <c:extLst>
              <c:ext xmlns:c16="http://schemas.microsoft.com/office/drawing/2014/chart" uri="{C3380CC4-5D6E-409C-BE32-E72D297353CC}">
                <c16:uniqueId val="{00000003-657A-430D-98F1-6A43A2609CD0}"/>
              </c:ext>
            </c:extLst>
          </c:dPt>
          <c:dPt>
            <c:idx val="2"/>
            <c:bubble3D val="0"/>
            <c:spPr>
              <a:solidFill>
                <a:schemeClr val="accent3"/>
              </a:solidFill>
              <a:ln w="19050">
                <a:noFill/>
              </a:ln>
              <a:effectLst/>
            </c:spPr>
            <c:extLst>
              <c:ext xmlns:c16="http://schemas.microsoft.com/office/drawing/2014/chart" uri="{C3380CC4-5D6E-409C-BE32-E72D297353CC}">
                <c16:uniqueId val="{00000005-657A-430D-98F1-6A43A2609CD0}"/>
              </c:ext>
            </c:extLst>
          </c:dPt>
          <c:dPt>
            <c:idx val="3"/>
            <c:bubble3D val="0"/>
            <c:spPr>
              <a:solidFill>
                <a:schemeClr val="accent4"/>
              </a:solidFill>
              <a:ln w="19050">
                <a:noFill/>
              </a:ln>
              <a:effectLst/>
            </c:spPr>
            <c:extLst>
              <c:ext xmlns:c16="http://schemas.microsoft.com/office/drawing/2014/chart" uri="{C3380CC4-5D6E-409C-BE32-E72D297353CC}">
                <c16:uniqueId val="{00000007-657A-430D-98F1-6A43A2609CD0}"/>
              </c:ext>
            </c:extLst>
          </c:dPt>
          <c:cat>
            <c:strRef>
              <c:f>Sheet1!$A$2:$A$5</c:f>
              <c:strCache>
                <c:ptCount val="2"/>
                <c:pt idx="0">
                  <c:v>1st Qtr</c:v>
                </c:pt>
                <c:pt idx="1">
                  <c:v>2nd Qtr</c:v>
                </c:pt>
              </c:strCache>
            </c:strRef>
          </c:cat>
          <c:val>
            <c:numRef>
              <c:f>Sheet1!$B$2:$B$5</c:f>
              <c:numCache>
                <c:formatCode>General</c:formatCode>
                <c:ptCount val="4"/>
                <c:pt idx="0">
                  <c:v>0.55000000000000004</c:v>
                </c:pt>
                <c:pt idx="1">
                  <c:v>0.45</c:v>
                </c:pt>
              </c:numCache>
            </c:numRef>
          </c:val>
          <c:extLst>
            <c:ext xmlns:c16="http://schemas.microsoft.com/office/drawing/2014/chart" uri="{C3380CC4-5D6E-409C-BE32-E72D297353CC}">
              <c16:uniqueId val="{00000008-657A-430D-98F1-6A43A2609CD0}"/>
            </c:ext>
          </c:extLst>
        </c:ser>
        <c:ser>
          <c:idx val="1"/>
          <c:order val="1"/>
          <c:tx>
            <c:strRef>
              <c:f>Sheet1!$C$1</c:f>
              <c:strCache>
                <c:ptCount val="1"/>
                <c:pt idx="0">
                  <c:v>Column1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A-657A-430D-98F1-6A43A2609CD0}"/>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C-657A-430D-98F1-6A43A2609CD0}"/>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E-657A-430D-98F1-6A43A2609CD0}"/>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10-657A-430D-98F1-6A43A2609CD0}"/>
              </c:ext>
            </c:extLst>
          </c:dPt>
          <c:cat>
            <c:strRef>
              <c:f>Sheet1!$A$2:$A$5</c:f>
              <c:strCache>
                <c:ptCount val="2"/>
                <c:pt idx="0">
                  <c:v>1st Qtr</c:v>
                </c:pt>
                <c:pt idx="1">
                  <c:v>2nd Qtr</c:v>
                </c:pt>
              </c:strCache>
            </c:strRef>
          </c:cat>
          <c:val>
            <c:numRef>
              <c:f>Sheet1!$C$2:$C$5</c:f>
              <c:numCache>
                <c:formatCode>General</c:formatCode>
                <c:ptCount val="4"/>
              </c:numCache>
            </c:numRef>
          </c:val>
          <c:extLst>
            <c:ext xmlns:c16="http://schemas.microsoft.com/office/drawing/2014/chart" uri="{C3380CC4-5D6E-409C-BE32-E72D297353CC}">
              <c16:uniqueId val="{00000011-657A-430D-98F1-6A43A2609CD0}"/>
            </c:ext>
          </c:extLst>
        </c:ser>
        <c:ser>
          <c:idx val="2"/>
          <c:order val="2"/>
          <c:tx>
            <c:strRef>
              <c:f>Sheet1!$D$1</c:f>
              <c:strCache>
                <c:ptCount val="1"/>
                <c:pt idx="0">
                  <c:v>Column2</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13-657A-430D-98F1-6A43A2609CD0}"/>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15-657A-430D-98F1-6A43A2609CD0}"/>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17-657A-430D-98F1-6A43A2609CD0}"/>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19-657A-430D-98F1-6A43A2609CD0}"/>
              </c:ext>
            </c:extLst>
          </c:dPt>
          <c:cat>
            <c:strRef>
              <c:f>Sheet1!$A$2:$A$5</c:f>
              <c:strCache>
                <c:ptCount val="2"/>
                <c:pt idx="0">
                  <c:v>1st Qtr</c:v>
                </c:pt>
                <c:pt idx="1">
                  <c:v>2nd Qtr</c:v>
                </c:pt>
              </c:strCache>
            </c:strRef>
          </c:cat>
          <c:val>
            <c:numRef>
              <c:f>Sheet1!$D$2:$D$5</c:f>
              <c:numCache>
                <c:formatCode>General</c:formatCode>
                <c:ptCount val="4"/>
              </c:numCache>
            </c:numRef>
          </c:val>
          <c:extLst>
            <c:ext xmlns:c16="http://schemas.microsoft.com/office/drawing/2014/chart" uri="{C3380CC4-5D6E-409C-BE32-E72D297353CC}">
              <c16:uniqueId val="{0000001A-657A-430D-98F1-6A43A2609CD0}"/>
            </c:ext>
          </c:extLst>
        </c:ser>
        <c:dLbls>
          <c:showLegendKey val="0"/>
          <c:showVal val="0"/>
          <c:showCatName val="0"/>
          <c:showSerName val="0"/>
          <c:showPercent val="0"/>
          <c:showBubbleSize val="0"/>
          <c:showLeaderLines val="1"/>
        </c:dLbls>
        <c:firstSliceAng val="54"/>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doughnutChart>
        <c:varyColors val="1"/>
        <c:ser>
          <c:idx val="0"/>
          <c:order val="0"/>
          <c:tx>
            <c:strRef>
              <c:f>Sheet1!$B$1</c:f>
              <c:strCache>
                <c:ptCount val="1"/>
                <c:pt idx="0">
                  <c:v>Sales</c:v>
                </c:pt>
              </c:strCache>
            </c:strRef>
          </c:tx>
          <c:spPr>
            <a:ln>
              <a:noFill/>
            </a:ln>
          </c:spPr>
          <c:dPt>
            <c:idx val="0"/>
            <c:bubble3D val="0"/>
            <c:spPr>
              <a:solidFill>
                <a:schemeClr val="bg1">
                  <a:lumMod val="50000"/>
                </a:schemeClr>
              </a:solidFill>
              <a:ln w="19050">
                <a:noFill/>
              </a:ln>
              <a:effectLst/>
            </c:spPr>
            <c:extLst>
              <c:ext xmlns:c16="http://schemas.microsoft.com/office/drawing/2014/chart" uri="{C3380CC4-5D6E-409C-BE32-E72D297353CC}">
                <c16:uniqueId val="{00000001-F2FC-43FF-9A6F-C72B22F8B326}"/>
              </c:ext>
            </c:extLst>
          </c:dPt>
          <c:dPt>
            <c:idx val="1"/>
            <c:bubble3D val="0"/>
            <c:spPr>
              <a:solidFill>
                <a:schemeClr val="bg1"/>
              </a:solidFill>
              <a:ln w="19050">
                <a:noFill/>
              </a:ln>
              <a:effectLst/>
            </c:spPr>
            <c:extLst>
              <c:ext xmlns:c16="http://schemas.microsoft.com/office/drawing/2014/chart" uri="{C3380CC4-5D6E-409C-BE32-E72D297353CC}">
                <c16:uniqueId val="{00000003-F2FC-43FF-9A6F-C72B22F8B326}"/>
              </c:ext>
            </c:extLst>
          </c:dPt>
          <c:dPt>
            <c:idx val="2"/>
            <c:bubble3D val="0"/>
            <c:spPr>
              <a:solidFill>
                <a:schemeClr val="accent3"/>
              </a:solidFill>
              <a:ln w="19050">
                <a:noFill/>
              </a:ln>
              <a:effectLst/>
            </c:spPr>
            <c:extLst>
              <c:ext xmlns:c16="http://schemas.microsoft.com/office/drawing/2014/chart" uri="{C3380CC4-5D6E-409C-BE32-E72D297353CC}">
                <c16:uniqueId val="{00000005-F2FC-43FF-9A6F-C72B22F8B326}"/>
              </c:ext>
            </c:extLst>
          </c:dPt>
          <c:dPt>
            <c:idx val="3"/>
            <c:bubble3D val="0"/>
            <c:spPr>
              <a:solidFill>
                <a:schemeClr val="accent4"/>
              </a:solidFill>
              <a:ln w="19050">
                <a:noFill/>
              </a:ln>
              <a:effectLst/>
            </c:spPr>
            <c:extLst>
              <c:ext xmlns:c16="http://schemas.microsoft.com/office/drawing/2014/chart" uri="{C3380CC4-5D6E-409C-BE32-E72D297353CC}">
                <c16:uniqueId val="{00000007-F2FC-43FF-9A6F-C72B22F8B326}"/>
              </c:ext>
            </c:extLst>
          </c:dPt>
          <c:cat>
            <c:strRef>
              <c:f>Sheet1!$A$2:$A$5</c:f>
              <c:strCache>
                <c:ptCount val="2"/>
                <c:pt idx="0">
                  <c:v>1st Qtr</c:v>
                </c:pt>
                <c:pt idx="1">
                  <c:v>2nd Qtr</c:v>
                </c:pt>
              </c:strCache>
            </c:strRef>
          </c:cat>
          <c:val>
            <c:numRef>
              <c:f>Sheet1!$B$2:$B$5</c:f>
              <c:numCache>
                <c:formatCode>General</c:formatCode>
                <c:ptCount val="4"/>
                <c:pt idx="0">
                  <c:v>1</c:v>
                </c:pt>
                <c:pt idx="1">
                  <c:v>1</c:v>
                </c:pt>
              </c:numCache>
            </c:numRef>
          </c:val>
          <c:extLst>
            <c:ext xmlns:c16="http://schemas.microsoft.com/office/drawing/2014/chart" uri="{C3380CC4-5D6E-409C-BE32-E72D297353CC}">
              <c16:uniqueId val="{00000008-F2FC-43FF-9A6F-C72B22F8B326}"/>
            </c:ext>
          </c:extLst>
        </c:ser>
        <c:ser>
          <c:idx val="1"/>
          <c:order val="1"/>
          <c:tx>
            <c:strRef>
              <c:f>Sheet1!$C$1</c:f>
              <c:strCache>
                <c:ptCount val="1"/>
                <c:pt idx="0">
                  <c:v>Column1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A-F2FC-43FF-9A6F-C72B22F8B326}"/>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C-F2FC-43FF-9A6F-C72B22F8B326}"/>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E-F2FC-43FF-9A6F-C72B22F8B326}"/>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10-F2FC-43FF-9A6F-C72B22F8B326}"/>
              </c:ext>
            </c:extLst>
          </c:dPt>
          <c:cat>
            <c:strRef>
              <c:f>Sheet1!$A$2:$A$5</c:f>
              <c:strCache>
                <c:ptCount val="2"/>
                <c:pt idx="0">
                  <c:v>1st Qtr</c:v>
                </c:pt>
                <c:pt idx="1">
                  <c:v>2nd Qtr</c:v>
                </c:pt>
              </c:strCache>
            </c:strRef>
          </c:cat>
          <c:val>
            <c:numRef>
              <c:f>Sheet1!$C$2:$C$5</c:f>
              <c:numCache>
                <c:formatCode>General</c:formatCode>
                <c:ptCount val="4"/>
              </c:numCache>
            </c:numRef>
          </c:val>
          <c:extLst>
            <c:ext xmlns:c16="http://schemas.microsoft.com/office/drawing/2014/chart" uri="{C3380CC4-5D6E-409C-BE32-E72D297353CC}">
              <c16:uniqueId val="{00000011-F2FC-43FF-9A6F-C72B22F8B326}"/>
            </c:ext>
          </c:extLst>
        </c:ser>
        <c:ser>
          <c:idx val="2"/>
          <c:order val="2"/>
          <c:tx>
            <c:strRef>
              <c:f>Sheet1!$D$1</c:f>
              <c:strCache>
                <c:ptCount val="1"/>
                <c:pt idx="0">
                  <c:v>Column2</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13-F2FC-43FF-9A6F-C72B22F8B326}"/>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15-F2FC-43FF-9A6F-C72B22F8B326}"/>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17-F2FC-43FF-9A6F-C72B22F8B326}"/>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19-F2FC-43FF-9A6F-C72B22F8B326}"/>
              </c:ext>
            </c:extLst>
          </c:dPt>
          <c:cat>
            <c:strRef>
              <c:f>Sheet1!$A$2:$A$5</c:f>
              <c:strCache>
                <c:ptCount val="2"/>
                <c:pt idx="0">
                  <c:v>1st Qtr</c:v>
                </c:pt>
                <c:pt idx="1">
                  <c:v>2nd Qtr</c:v>
                </c:pt>
              </c:strCache>
            </c:strRef>
          </c:cat>
          <c:val>
            <c:numRef>
              <c:f>Sheet1!$D$2:$D$5</c:f>
              <c:numCache>
                <c:formatCode>General</c:formatCode>
                <c:ptCount val="4"/>
              </c:numCache>
            </c:numRef>
          </c:val>
          <c:extLst>
            <c:ext xmlns:c16="http://schemas.microsoft.com/office/drawing/2014/chart" uri="{C3380CC4-5D6E-409C-BE32-E72D297353CC}">
              <c16:uniqueId val="{0000001A-F2FC-43FF-9A6F-C72B22F8B326}"/>
            </c:ext>
          </c:extLst>
        </c:ser>
        <c:dLbls>
          <c:showLegendKey val="0"/>
          <c:showVal val="0"/>
          <c:showCatName val="0"/>
          <c:showSerName val="0"/>
          <c:showPercent val="0"/>
          <c:showBubbleSize val="0"/>
          <c:showLeaderLines val="1"/>
        </c:dLbls>
        <c:firstSliceAng val="9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doughnutChart>
        <c:varyColors val="1"/>
        <c:ser>
          <c:idx val="0"/>
          <c:order val="0"/>
          <c:tx>
            <c:strRef>
              <c:f>Sheet1!$B$1</c:f>
              <c:strCache>
                <c:ptCount val="1"/>
                <c:pt idx="0">
                  <c:v>Sales</c:v>
                </c:pt>
              </c:strCache>
            </c:strRef>
          </c:tx>
          <c:spPr>
            <a:ln>
              <a:noFill/>
            </a:ln>
          </c:spPr>
          <c:dPt>
            <c:idx val="0"/>
            <c:bubble3D val="0"/>
            <c:spPr>
              <a:solidFill>
                <a:schemeClr val="bg1"/>
              </a:solidFill>
              <a:ln w="19050">
                <a:noFill/>
              </a:ln>
              <a:effectLst/>
            </c:spPr>
            <c:extLst>
              <c:ext xmlns:c16="http://schemas.microsoft.com/office/drawing/2014/chart" uri="{C3380CC4-5D6E-409C-BE32-E72D297353CC}">
                <c16:uniqueId val="{00000001-9A23-423E-BE4A-58B9FA263B09}"/>
              </c:ext>
            </c:extLst>
          </c:dPt>
          <c:dPt>
            <c:idx val="1"/>
            <c:bubble3D val="0"/>
            <c:spPr>
              <a:solidFill>
                <a:srgbClr val="00B0AD"/>
              </a:solidFill>
              <a:ln w="19050">
                <a:noFill/>
              </a:ln>
              <a:effectLst/>
            </c:spPr>
            <c:extLst>
              <c:ext xmlns:c16="http://schemas.microsoft.com/office/drawing/2014/chart" uri="{C3380CC4-5D6E-409C-BE32-E72D297353CC}">
                <c16:uniqueId val="{00000003-9A23-423E-BE4A-58B9FA263B09}"/>
              </c:ext>
            </c:extLst>
          </c:dPt>
          <c:dPt>
            <c:idx val="2"/>
            <c:bubble3D val="0"/>
            <c:spPr>
              <a:solidFill>
                <a:schemeClr val="accent3"/>
              </a:solidFill>
              <a:ln w="19050">
                <a:noFill/>
              </a:ln>
              <a:effectLst/>
            </c:spPr>
            <c:extLst>
              <c:ext xmlns:c16="http://schemas.microsoft.com/office/drawing/2014/chart" uri="{C3380CC4-5D6E-409C-BE32-E72D297353CC}">
                <c16:uniqueId val="{00000005-9A23-423E-BE4A-58B9FA263B09}"/>
              </c:ext>
            </c:extLst>
          </c:dPt>
          <c:dPt>
            <c:idx val="3"/>
            <c:bubble3D val="0"/>
            <c:spPr>
              <a:solidFill>
                <a:schemeClr val="accent4"/>
              </a:solidFill>
              <a:ln w="19050">
                <a:noFill/>
              </a:ln>
              <a:effectLst/>
            </c:spPr>
            <c:extLst>
              <c:ext xmlns:c16="http://schemas.microsoft.com/office/drawing/2014/chart" uri="{C3380CC4-5D6E-409C-BE32-E72D297353CC}">
                <c16:uniqueId val="{00000007-9A23-423E-BE4A-58B9FA263B09}"/>
              </c:ext>
            </c:extLst>
          </c:dPt>
          <c:cat>
            <c:strRef>
              <c:f>Sheet1!$A$2:$A$5</c:f>
              <c:strCache>
                <c:ptCount val="2"/>
                <c:pt idx="0">
                  <c:v>1st Qtr</c:v>
                </c:pt>
                <c:pt idx="1">
                  <c:v>2nd Qtr</c:v>
                </c:pt>
              </c:strCache>
            </c:strRef>
          </c:cat>
          <c:val>
            <c:numRef>
              <c:f>Sheet1!$B$2:$B$5</c:f>
              <c:numCache>
                <c:formatCode>General</c:formatCode>
                <c:ptCount val="4"/>
                <c:pt idx="0">
                  <c:v>0.48</c:v>
                </c:pt>
                <c:pt idx="1">
                  <c:v>0.52</c:v>
                </c:pt>
              </c:numCache>
            </c:numRef>
          </c:val>
          <c:extLst>
            <c:ext xmlns:c16="http://schemas.microsoft.com/office/drawing/2014/chart" uri="{C3380CC4-5D6E-409C-BE32-E72D297353CC}">
              <c16:uniqueId val="{00000008-9A23-423E-BE4A-58B9FA263B09}"/>
            </c:ext>
          </c:extLst>
        </c:ser>
        <c:ser>
          <c:idx val="1"/>
          <c:order val="1"/>
          <c:tx>
            <c:strRef>
              <c:f>Sheet1!$C$1</c:f>
              <c:strCache>
                <c:ptCount val="1"/>
                <c:pt idx="0">
                  <c:v>Column1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A-9A23-423E-BE4A-58B9FA263B0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C-9A23-423E-BE4A-58B9FA263B0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E-9A23-423E-BE4A-58B9FA263B0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10-9A23-423E-BE4A-58B9FA263B09}"/>
              </c:ext>
            </c:extLst>
          </c:dPt>
          <c:cat>
            <c:strRef>
              <c:f>Sheet1!$A$2:$A$5</c:f>
              <c:strCache>
                <c:ptCount val="2"/>
                <c:pt idx="0">
                  <c:v>1st Qtr</c:v>
                </c:pt>
                <c:pt idx="1">
                  <c:v>2nd Qtr</c:v>
                </c:pt>
              </c:strCache>
            </c:strRef>
          </c:cat>
          <c:val>
            <c:numRef>
              <c:f>Sheet1!$C$2:$C$5</c:f>
              <c:numCache>
                <c:formatCode>General</c:formatCode>
                <c:ptCount val="4"/>
              </c:numCache>
            </c:numRef>
          </c:val>
          <c:extLst>
            <c:ext xmlns:c16="http://schemas.microsoft.com/office/drawing/2014/chart" uri="{C3380CC4-5D6E-409C-BE32-E72D297353CC}">
              <c16:uniqueId val="{00000011-9A23-423E-BE4A-58B9FA263B09}"/>
            </c:ext>
          </c:extLst>
        </c:ser>
        <c:ser>
          <c:idx val="2"/>
          <c:order val="2"/>
          <c:tx>
            <c:strRef>
              <c:f>Sheet1!$D$1</c:f>
              <c:strCache>
                <c:ptCount val="1"/>
                <c:pt idx="0">
                  <c:v>Column2</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13-9A23-423E-BE4A-58B9FA263B0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15-9A23-423E-BE4A-58B9FA263B0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17-9A23-423E-BE4A-58B9FA263B0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19-9A23-423E-BE4A-58B9FA263B09}"/>
              </c:ext>
            </c:extLst>
          </c:dPt>
          <c:cat>
            <c:strRef>
              <c:f>Sheet1!$A$2:$A$5</c:f>
              <c:strCache>
                <c:ptCount val="2"/>
                <c:pt idx="0">
                  <c:v>1st Qtr</c:v>
                </c:pt>
                <c:pt idx="1">
                  <c:v>2nd Qtr</c:v>
                </c:pt>
              </c:strCache>
            </c:strRef>
          </c:cat>
          <c:val>
            <c:numRef>
              <c:f>Sheet1!$D$2:$D$5</c:f>
              <c:numCache>
                <c:formatCode>General</c:formatCode>
                <c:ptCount val="4"/>
              </c:numCache>
            </c:numRef>
          </c:val>
          <c:extLst>
            <c:ext xmlns:c16="http://schemas.microsoft.com/office/drawing/2014/chart" uri="{C3380CC4-5D6E-409C-BE32-E72D297353CC}">
              <c16:uniqueId val="{0000001A-9A23-423E-BE4A-58B9FA263B09}"/>
            </c:ext>
          </c:extLst>
        </c:ser>
        <c:dLbls>
          <c:showLegendKey val="0"/>
          <c:showVal val="0"/>
          <c:showCatName val="0"/>
          <c:showSerName val="0"/>
          <c:showPercent val="0"/>
          <c:showBubbleSize val="0"/>
          <c:showLeaderLines val="1"/>
        </c:dLbls>
        <c:firstSliceAng val="294"/>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493875765529308E-2"/>
          <c:y val="0.13750338188600963"/>
          <c:w val="0.94850612423447067"/>
          <c:h val="0.43637262745143723"/>
        </c:manualLayout>
      </c:layout>
      <c:barChart>
        <c:barDir val="col"/>
        <c:grouping val="clustered"/>
        <c:varyColors val="0"/>
        <c:ser>
          <c:idx val="0"/>
          <c:order val="0"/>
          <c:tx>
            <c:strRef>
              <c:f>Sheet1!$B$1</c:f>
              <c:strCache>
                <c:ptCount val="1"/>
                <c:pt idx="0">
                  <c:v>Revenue</c:v>
                </c:pt>
              </c:strCache>
            </c:strRef>
          </c:tx>
          <c:spPr>
            <a:solidFill>
              <a:srgbClr val="61C3AE"/>
            </a:solidFill>
            <a:ln>
              <a:solidFill>
                <a:srgbClr val="61C3AE"/>
              </a:solidFill>
            </a:ln>
            <a:effectLst>
              <a:softEdge rad="12700"/>
            </a:effectLst>
          </c:spPr>
          <c:invertIfNegative val="0"/>
          <c:dLbls>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2019P</c:v>
                </c:pt>
                <c:pt idx="1">
                  <c:v>2020P</c:v>
                </c:pt>
              </c:strCache>
            </c:strRef>
          </c:cat>
          <c:val>
            <c:numRef>
              <c:f>Sheet1!$B$2:$B$3</c:f>
              <c:numCache>
                <c:formatCode>0</c:formatCode>
                <c:ptCount val="2"/>
                <c:pt idx="0">
                  <c:v>2256.5023199089624</c:v>
                </c:pt>
                <c:pt idx="1">
                  <c:v>3074</c:v>
                </c:pt>
              </c:numCache>
            </c:numRef>
          </c:val>
          <c:extLst>
            <c:ext xmlns:c16="http://schemas.microsoft.com/office/drawing/2014/chart" uri="{C3380CC4-5D6E-409C-BE32-E72D297353CC}">
              <c16:uniqueId val="{00000000-B27F-4825-9C86-28DCE752A51E}"/>
            </c:ext>
          </c:extLst>
        </c:ser>
        <c:dLbls>
          <c:showLegendKey val="0"/>
          <c:showVal val="0"/>
          <c:showCatName val="0"/>
          <c:showSerName val="0"/>
          <c:showPercent val="0"/>
          <c:showBubbleSize val="0"/>
        </c:dLbls>
        <c:gapWidth val="355"/>
        <c:overlap val="-1"/>
        <c:axId val="1290348528"/>
        <c:axId val="1290342000"/>
      </c:barChart>
      <c:catAx>
        <c:axId val="12903485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290342000"/>
        <c:crosses val="autoZero"/>
        <c:auto val="1"/>
        <c:lblAlgn val="ctr"/>
        <c:lblOffset val="100"/>
        <c:noMultiLvlLbl val="0"/>
      </c:catAx>
      <c:valAx>
        <c:axId val="1290342000"/>
        <c:scaling>
          <c:orientation val="minMax"/>
          <c:max val="3750"/>
          <c:min val="500"/>
        </c:scaling>
        <c:delete val="0"/>
        <c:axPos val="l"/>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200" b="0" i="0" u="none" strike="noStrike" kern="1200" baseline="0">
                <a:solidFill>
                  <a:schemeClr val="bg1"/>
                </a:solidFill>
                <a:latin typeface="+mn-lt"/>
                <a:ea typeface="+mn-ea"/>
                <a:cs typeface="+mn-cs"/>
              </a:defRPr>
            </a:pPr>
            <a:endParaRPr lang="en-US"/>
          </a:p>
        </c:txPr>
        <c:crossAx val="1290348528"/>
        <c:crosses val="autoZero"/>
        <c:crossBetween val="between"/>
        <c:majorUnit val="250"/>
      </c:valAx>
      <c:spPr>
        <a:noFill/>
        <a:ln>
          <a:noFill/>
        </a:ln>
        <a:effectLst/>
      </c:spPr>
    </c:plotArea>
    <c:legend>
      <c:legendPos val="b"/>
      <c:layout>
        <c:manualLayout>
          <c:xMode val="edge"/>
          <c:yMode val="edge"/>
          <c:x val="0"/>
          <c:y val="0.68664698162729654"/>
          <c:w val="1"/>
          <c:h val="0.10534806556120248"/>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Analysis!$A$8</c:f>
              <c:strCache>
                <c:ptCount val="1"/>
                <c:pt idx="0">
                  <c:v>Type 1</c:v>
                </c:pt>
              </c:strCache>
            </c:strRef>
          </c:tx>
          <c:spPr>
            <a:ln w="19050" cap="rnd">
              <a:solidFill>
                <a:srgbClr val="1E2B56"/>
              </a:solidFill>
              <a:round/>
            </a:ln>
            <a:effectLst/>
          </c:spPr>
          <c:marker>
            <c:symbol val="none"/>
          </c:marker>
          <c:cat>
            <c:numRef>
              <c:f>Analysis!$B$7:$BI$7</c:f>
              <c:numCache>
                <c:formatCode>mm\/yy;@</c:formatCode>
                <c:ptCount val="60"/>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pt idx="41">
                  <c:v>43252</c:v>
                </c:pt>
                <c:pt idx="42">
                  <c:v>43282</c:v>
                </c:pt>
                <c:pt idx="43">
                  <c:v>43313</c:v>
                </c:pt>
                <c:pt idx="44">
                  <c:v>43344</c:v>
                </c:pt>
                <c:pt idx="45">
                  <c:v>43374</c:v>
                </c:pt>
                <c:pt idx="46">
                  <c:v>43405</c:v>
                </c:pt>
                <c:pt idx="47">
                  <c:v>43435</c:v>
                </c:pt>
                <c:pt idx="48">
                  <c:v>43466</c:v>
                </c:pt>
                <c:pt idx="49">
                  <c:v>43497</c:v>
                </c:pt>
                <c:pt idx="50">
                  <c:v>43525</c:v>
                </c:pt>
                <c:pt idx="51">
                  <c:v>43556</c:v>
                </c:pt>
                <c:pt idx="52">
                  <c:v>43586</c:v>
                </c:pt>
                <c:pt idx="53">
                  <c:v>43617</c:v>
                </c:pt>
                <c:pt idx="54">
                  <c:v>43647</c:v>
                </c:pt>
                <c:pt idx="55">
                  <c:v>43678</c:v>
                </c:pt>
                <c:pt idx="56">
                  <c:v>43709</c:v>
                </c:pt>
                <c:pt idx="57">
                  <c:v>43739</c:v>
                </c:pt>
                <c:pt idx="58">
                  <c:v>43770</c:v>
                </c:pt>
                <c:pt idx="59">
                  <c:v>43800</c:v>
                </c:pt>
              </c:numCache>
            </c:numRef>
          </c:cat>
          <c:val>
            <c:numRef>
              <c:f>Analysis!$B$8:$BI$8</c:f>
              <c:numCache>
                <c:formatCode>0</c:formatCode>
                <c:ptCount val="60"/>
                <c:pt idx="0">
                  <c:v>10</c:v>
                </c:pt>
                <c:pt idx="1">
                  <c:v>15</c:v>
                </c:pt>
                <c:pt idx="2">
                  <c:v>25</c:v>
                </c:pt>
                <c:pt idx="3">
                  <c:v>25</c:v>
                </c:pt>
                <c:pt idx="4">
                  <c:v>30</c:v>
                </c:pt>
                <c:pt idx="5">
                  <c:v>40</c:v>
                </c:pt>
                <c:pt idx="6">
                  <c:v>50</c:v>
                </c:pt>
                <c:pt idx="7">
                  <c:v>60</c:v>
                </c:pt>
                <c:pt idx="8">
                  <c:v>60</c:v>
                </c:pt>
                <c:pt idx="9">
                  <c:v>50</c:v>
                </c:pt>
                <c:pt idx="10">
                  <c:v>60</c:v>
                </c:pt>
                <c:pt idx="11">
                  <c:v>30</c:v>
                </c:pt>
                <c:pt idx="12">
                  <c:v>10</c:v>
                </c:pt>
                <c:pt idx="13">
                  <c:v>15</c:v>
                </c:pt>
                <c:pt idx="14">
                  <c:v>25</c:v>
                </c:pt>
                <c:pt idx="15">
                  <c:v>25</c:v>
                </c:pt>
                <c:pt idx="16">
                  <c:v>30</c:v>
                </c:pt>
                <c:pt idx="17">
                  <c:v>40</c:v>
                </c:pt>
                <c:pt idx="18">
                  <c:v>50</c:v>
                </c:pt>
                <c:pt idx="19">
                  <c:v>60</c:v>
                </c:pt>
                <c:pt idx="20">
                  <c:v>60</c:v>
                </c:pt>
                <c:pt idx="21">
                  <c:v>50</c:v>
                </c:pt>
                <c:pt idx="22">
                  <c:v>60</c:v>
                </c:pt>
                <c:pt idx="23">
                  <c:v>30</c:v>
                </c:pt>
                <c:pt idx="24">
                  <c:v>10</c:v>
                </c:pt>
                <c:pt idx="25">
                  <c:v>15</c:v>
                </c:pt>
                <c:pt idx="26">
                  <c:v>25</c:v>
                </c:pt>
                <c:pt idx="27">
                  <c:v>25</c:v>
                </c:pt>
                <c:pt idx="28">
                  <c:v>30</c:v>
                </c:pt>
                <c:pt idx="29">
                  <c:v>40</c:v>
                </c:pt>
                <c:pt idx="30">
                  <c:v>50</c:v>
                </c:pt>
                <c:pt idx="31">
                  <c:v>60</c:v>
                </c:pt>
                <c:pt idx="32">
                  <c:v>60</c:v>
                </c:pt>
                <c:pt idx="33">
                  <c:v>50</c:v>
                </c:pt>
                <c:pt idx="34">
                  <c:v>60</c:v>
                </c:pt>
                <c:pt idx="35">
                  <c:v>30</c:v>
                </c:pt>
                <c:pt idx="36">
                  <c:v>10</c:v>
                </c:pt>
                <c:pt idx="37">
                  <c:v>15</c:v>
                </c:pt>
                <c:pt idx="38">
                  <c:v>25</c:v>
                </c:pt>
                <c:pt idx="39">
                  <c:v>25</c:v>
                </c:pt>
                <c:pt idx="40">
                  <c:v>30</c:v>
                </c:pt>
                <c:pt idx="41">
                  <c:v>40</c:v>
                </c:pt>
                <c:pt idx="42">
                  <c:v>50</c:v>
                </c:pt>
                <c:pt idx="43">
                  <c:v>60</c:v>
                </c:pt>
                <c:pt idx="44">
                  <c:v>60</c:v>
                </c:pt>
                <c:pt idx="45">
                  <c:v>50</c:v>
                </c:pt>
                <c:pt idx="46">
                  <c:v>60</c:v>
                </c:pt>
                <c:pt idx="47">
                  <c:v>30</c:v>
                </c:pt>
                <c:pt idx="48">
                  <c:v>10</c:v>
                </c:pt>
                <c:pt idx="49">
                  <c:v>15</c:v>
                </c:pt>
                <c:pt idx="50">
                  <c:v>25</c:v>
                </c:pt>
                <c:pt idx="51">
                  <c:v>25</c:v>
                </c:pt>
                <c:pt idx="52">
                  <c:v>30</c:v>
                </c:pt>
                <c:pt idx="53">
                  <c:v>40</c:v>
                </c:pt>
                <c:pt idx="54">
                  <c:v>50</c:v>
                </c:pt>
                <c:pt idx="55">
                  <c:v>60</c:v>
                </c:pt>
                <c:pt idx="56">
                  <c:v>60</c:v>
                </c:pt>
                <c:pt idx="57">
                  <c:v>50</c:v>
                </c:pt>
                <c:pt idx="58">
                  <c:v>60</c:v>
                </c:pt>
                <c:pt idx="59">
                  <c:v>30</c:v>
                </c:pt>
              </c:numCache>
            </c:numRef>
          </c:val>
          <c:smooth val="0"/>
          <c:extLst>
            <c:ext xmlns:c16="http://schemas.microsoft.com/office/drawing/2014/chart" uri="{C3380CC4-5D6E-409C-BE32-E72D297353CC}">
              <c16:uniqueId val="{00000000-5FB9-480A-9714-72678E3C9CF1}"/>
            </c:ext>
          </c:extLst>
        </c:ser>
        <c:ser>
          <c:idx val="1"/>
          <c:order val="1"/>
          <c:tx>
            <c:strRef>
              <c:f>Analysis!$A$9</c:f>
              <c:strCache>
                <c:ptCount val="1"/>
                <c:pt idx="0">
                  <c:v>Type 1</c:v>
                </c:pt>
              </c:strCache>
            </c:strRef>
          </c:tx>
          <c:spPr>
            <a:ln w="19050" cap="rnd">
              <a:solidFill>
                <a:srgbClr val="A1C9E7"/>
              </a:solidFill>
              <a:round/>
            </a:ln>
            <a:effectLst/>
          </c:spPr>
          <c:marker>
            <c:symbol val="none"/>
          </c:marker>
          <c:cat>
            <c:numRef>
              <c:f>Analysis!$B$7:$BI$7</c:f>
              <c:numCache>
                <c:formatCode>mm\/yy;@</c:formatCode>
                <c:ptCount val="60"/>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pt idx="41">
                  <c:v>43252</c:v>
                </c:pt>
                <c:pt idx="42">
                  <c:v>43282</c:v>
                </c:pt>
                <c:pt idx="43">
                  <c:v>43313</c:v>
                </c:pt>
                <c:pt idx="44">
                  <c:v>43344</c:v>
                </c:pt>
                <c:pt idx="45">
                  <c:v>43374</c:v>
                </c:pt>
                <c:pt idx="46">
                  <c:v>43405</c:v>
                </c:pt>
                <c:pt idx="47">
                  <c:v>43435</c:v>
                </c:pt>
                <c:pt idx="48">
                  <c:v>43466</c:v>
                </c:pt>
                <c:pt idx="49">
                  <c:v>43497</c:v>
                </c:pt>
                <c:pt idx="50">
                  <c:v>43525</c:v>
                </c:pt>
                <c:pt idx="51">
                  <c:v>43556</c:v>
                </c:pt>
                <c:pt idx="52">
                  <c:v>43586</c:v>
                </c:pt>
                <c:pt idx="53">
                  <c:v>43617</c:v>
                </c:pt>
                <c:pt idx="54">
                  <c:v>43647</c:v>
                </c:pt>
                <c:pt idx="55">
                  <c:v>43678</c:v>
                </c:pt>
                <c:pt idx="56">
                  <c:v>43709</c:v>
                </c:pt>
                <c:pt idx="57">
                  <c:v>43739</c:v>
                </c:pt>
                <c:pt idx="58">
                  <c:v>43770</c:v>
                </c:pt>
                <c:pt idx="59">
                  <c:v>43800</c:v>
                </c:pt>
              </c:numCache>
            </c:numRef>
          </c:cat>
          <c:val>
            <c:numRef>
              <c:f>Analysis!$B$9:$BI$9</c:f>
              <c:numCache>
                <c:formatCode>0</c:formatCode>
                <c:ptCount val="60"/>
                <c:pt idx="0">
                  <c:v>50</c:v>
                </c:pt>
                <c:pt idx="1">
                  <c:v>70</c:v>
                </c:pt>
                <c:pt idx="2">
                  <c:v>80</c:v>
                </c:pt>
                <c:pt idx="3">
                  <c:v>70</c:v>
                </c:pt>
                <c:pt idx="4">
                  <c:v>60</c:v>
                </c:pt>
                <c:pt idx="5">
                  <c:v>50</c:v>
                </c:pt>
                <c:pt idx="6">
                  <c:v>35</c:v>
                </c:pt>
                <c:pt idx="7">
                  <c:v>40</c:v>
                </c:pt>
                <c:pt idx="8">
                  <c:v>50</c:v>
                </c:pt>
                <c:pt idx="9">
                  <c:v>30</c:v>
                </c:pt>
                <c:pt idx="10">
                  <c:v>20</c:v>
                </c:pt>
                <c:pt idx="11">
                  <c:v>35</c:v>
                </c:pt>
                <c:pt idx="12">
                  <c:v>50</c:v>
                </c:pt>
                <c:pt idx="13">
                  <c:v>70</c:v>
                </c:pt>
                <c:pt idx="14">
                  <c:v>80</c:v>
                </c:pt>
                <c:pt idx="15">
                  <c:v>70</c:v>
                </c:pt>
                <c:pt idx="16">
                  <c:v>60</c:v>
                </c:pt>
                <c:pt idx="17">
                  <c:v>50</c:v>
                </c:pt>
                <c:pt idx="18">
                  <c:v>35</c:v>
                </c:pt>
                <c:pt idx="19">
                  <c:v>40</c:v>
                </c:pt>
                <c:pt idx="20">
                  <c:v>50</c:v>
                </c:pt>
                <c:pt idx="21">
                  <c:v>30</c:v>
                </c:pt>
                <c:pt idx="22">
                  <c:v>20</c:v>
                </c:pt>
                <c:pt idx="23">
                  <c:v>35</c:v>
                </c:pt>
                <c:pt idx="24">
                  <c:v>50</c:v>
                </c:pt>
                <c:pt idx="25">
                  <c:v>70</c:v>
                </c:pt>
                <c:pt idx="26">
                  <c:v>80</c:v>
                </c:pt>
                <c:pt idx="27">
                  <c:v>70</c:v>
                </c:pt>
                <c:pt idx="28">
                  <c:v>60</c:v>
                </c:pt>
                <c:pt idx="29">
                  <c:v>50</c:v>
                </c:pt>
                <c:pt idx="30">
                  <c:v>35</c:v>
                </c:pt>
                <c:pt idx="31">
                  <c:v>40</c:v>
                </c:pt>
                <c:pt idx="32">
                  <c:v>50</c:v>
                </c:pt>
                <c:pt idx="33">
                  <c:v>30</c:v>
                </c:pt>
                <c:pt idx="34">
                  <c:v>20</c:v>
                </c:pt>
                <c:pt idx="35">
                  <c:v>35</c:v>
                </c:pt>
                <c:pt idx="36">
                  <c:v>50</c:v>
                </c:pt>
                <c:pt idx="37">
                  <c:v>70</c:v>
                </c:pt>
                <c:pt idx="38">
                  <c:v>80</c:v>
                </c:pt>
                <c:pt idx="39">
                  <c:v>70</c:v>
                </c:pt>
                <c:pt idx="40">
                  <c:v>60</c:v>
                </c:pt>
                <c:pt idx="41">
                  <c:v>50</c:v>
                </c:pt>
                <c:pt idx="42">
                  <c:v>35</c:v>
                </c:pt>
                <c:pt idx="43">
                  <c:v>40</c:v>
                </c:pt>
                <c:pt idx="44">
                  <c:v>50</c:v>
                </c:pt>
                <c:pt idx="45">
                  <c:v>30</c:v>
                </c:pt>
                <c:pt idx="46">
                  <c:v>20</c:v>
                </c:pt>
                <c:pt idx="47">
                  <c:v>35</c:v>
                </c:pt>
                <c:pt idx="48">
                  <c:v>50</c:v>
                </c:pt>
                <c:pt idx="49">
                  <c:v>70</c:v>
                </c:pt>
                <c:pt idx="50">
                  <c:v>80</c:v>
                </c:pt>
                <c:pt idx="51">
                  <c:v>70</c:v>
                </c:pt>
                <c:pt idx="52">
                  <c:v>60</c:v>
                </c:pt>
                <c:pt idx="53">
                  <c:v>50</c:v>
                </c:pt>
                <c:pt idx="54">
                  <c:v>35</c:v>
                </c:pt>
                <c:pt idx="55">
                  <c:v>40</c:v>
                </c:pt>
                <c:pt idx="56">
                  <c:v>50</c:v>
                </c:pt>
                <c:pt idx="57">
                  <c:v>30</c:v>
                </c:pt>
                <c:pt idx="58">
                  <c:v>20</c:v>
                </c:pt>
                <c:pt idx="59">
                  <c:v>35</c:v>
                </c:pt>
              </c:numCache>
            </c:numRef>
          </c:val>
          <c:smooth val="0"/>
          <c:extLst>
            <c:ext xmlns:c16="http://schemas.microsoft.com/office/drawing/2014/chart" uri="{C3380CC4-5D6E-409C-BE32-E72D297353CC}">
              <c16:uniqueId val="{00000001-5FB9-480A-9714-72678E3C9CF1}"/>
            </c:ext>
          </c:extLst>
        </c:ser>
        <c:dLbls>
          <c:showLegendKey val="0"/>
          <c:showVal val="0"/>
          <c:showCatName val="0"/>
          <c:showSerName val="0"/>
          <c:showPercent val="0"/>
          <c:showBubbleSize val="0"/>
        </c:dLbls>
        <c:smooth val="0"/>
        <c:axId val="346241056"/>
        <c:axId val="346230720"/>
      </c:lineChart>
      <c:dateAx>
        <c:axId val="346241056"/>
        <c:scaling>
          <c:orientation val="minMax"/>
        </c:scaling>
        <c:delete val="0"/>
        <c:axPos val="b"/>
        <c:numFmt formatCode="mm\/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346230720"/>
        <c:crosses val="autoZero"/>
        <c:auto val="1"/>
        <c:lblOffset val="100"/>
        <c:baseTimeUnit val="months"/>
      </c:dateAx>
      <c:valAx>
        <c:axId val="346230720"/>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346241056"/>
        <c:crosses val="autoZero"/>
        <c:crossBetween val="between"/>
        <c:dispUnits>
          <c:builtInUnit val="thousands"/>
        </c:dispUnits>
      </c:valAx>
      <c:spPr>
        <a:noFill/>
        <a:ln>
          <a:noFill/>
        </a:ln>
        <a:effectLst/>
      </c:spPr>
    </c:plotArea>
    <c:legend>
      <c:legendPos val="b"/>
      <c:layout>
        <c:manualLayout>
          <c:xMode val="edge"/>
          <c:yMode val="edge"/>
          <c:x val="9.1577650445541017E-2"/>
          <c:y val="1.6063449605502555E-2"/>
          <c:w val="0.22006619293832783"/>
          <c:h val="0.15174451676776976"/>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Analysis!$A$8</c:f>
              <c:strCache>
                <c:ptCount val="1"/>
                <c:pt idx="0">
                  <c:v>Type 1</c:v>
                </c:pt>
              </c:strCache>
            </c:strRef>
          </c:tx>
          <c:spPr>
            <a:ln w="19050" cap="rnd">
              <a:solidFill>
                <a:srgbClr val="1E2B56"/>
              </a:solidFill>
              <a:round/>
            </a:ln>
            <a:effectLst/>
          </c:spPr>
          <c:marker>
            <c:symbol val="none"/>
          </c:marker>
          <c:cat>
            <c:numRef>
              <c:f>Analysis!$B$7:$BI$7</c:f>
              <c:numCache>
                <c:formatCode>mm\/yy;@</c:formatCode>
                <c:ptCount val="60"/>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pt idx="41">
                  <c:v>43252</c:v>
                </c:pt>
                <c:pt idx="42">
                  <c:v>43282</c:v>
                </c:pt>
                <c:pt idx="43">
                  <c:v>43313</c:v>
                </c:pt>
                <c:pt idx="44">
                  <c:v>43344</c:v>
                </c:pt>
                <c:pt idx="45">
                  <c:v>43374</c:v>
                </c:pt>
                <c:pt idx="46">
                  <c:v>43405</c:v>
                </c:pt>
                <c:pt idx="47">
                  <c:v>43435</c:v>
                </c:pt>
                <c:pt idx="48">
                  <c:v>43466</c:v>
                </c:pt>
                <c:pt idx="49">
                  <c:v>43497</c:v>
                </c:pt>
                <c:pt idx="50">
                  <c:v>43525</c:v>
                </c:pt>
                <c:pt idx="51">
                  <c:v>43556</c:v>
                </c:pt>
                <c:pt idx="52">
                  <c:v>43586</c:v>
                </c:pt>
                <c:pt idx="53">
                  <c:v>43617</c:v>
                </c:pt>
                <c:pt idx="54">
                  <c:v>43647</c:v>
                </c:pt>
                <c:pt idx="55">
                  <c:v>43678</c:v>
                </c:pt>
                <c:pt idx="56">
                  <c:v>43709</c:v>
                </c:pt>
                <c:pt idx="57">
                  <c:v>43739</c:v>
                </c:pt>
                <c:pt idx="58">
                  <c:v>43770</c:v>
                </c:pt>
                <c:pt idx="59">
                  <c:v>43800</c:v>
                </c:pt>
              </c:numCache>
            </c:numRef>
          </c:cat>
          <c:val>
            <c:numRef>
              <c:f>Analysis!$B$8:$BI$8</c:f>
              <c:numCache>
                <c:formatCode>0</c:formatCode>
                <c:ptCount val="60"/>
                <c:pt idx="0">
                  <c:v>10</c:v>
                </c:pt>
                <c:pt idx="1">
                  <c:v>15</c:v>
                </c:pt>
                <c:pt idx="2">
                  <c:v>25</c:v>
                </c:pt>
                <c:pt idx="3">
                  <c:v>25</c:v>
                </c:pt>
                <c:pt idx="4">
                  <c:v>30</c:v>
                </c:pt>
                <c:pt idx="5">
                  <c:v>40</c:v>
                </c:pt>
                <c:pt idx="6">
                  <c:v>50</c:v>
                </c:pt>
                <c:pt idx="7">
                  <c:v>60</c:v>
                </c:pt>
                <c:pt idx="8">
                  <c:v>60</c:v>
                </c:pt>
                <c:pt idx="9">
                  <c:v>50</c:v>
                </c:pt>
                <c:pt idx="10">
                  <c:v>60</c:v>
                </c:pt>
                <c:pt idx="11">
                  <c:v>30</c:v>
                </c:pt>
                <c:pt idx="12">
                  <c:v>10</c:v>
                </c:pt>
                <c:pt idx="13">
                  <c:v>15</c:v>
                </c:pt>
                <c:pt idx="14">
                  <c:v>25</c:v>
                </c:pt>
                <c:pt idx="15">
                  <c:v>25</c:v>
                </c:pt>
                <c:pt idx="16">
                  <c:v>30</c:v>
                </c:pt>
                <c:pt idx="17">
                  <c:v>40</c:v>
                </c:pt>
                <c:pt idx="18">
                  <c:v>50</c:v>
                </c:pt>
                <c:pt idx="19">
                  <c:v>60</c:v>
                </c:pt>
                <c:pt idx="20">
                  <c:v>60</c:v>
                </c:pt>
                <c:pt idx="21">
                  <c:v>50</c:v>
                </c:pt>
                <c:pt idx="22">
                  <c:v>60</c:v>
                </c:pt>
                <c:pt idx="23">
                  <c:v>30</c:v>
                </c:pt>
                <c:pt idx="24">
                  <c:v>10</c:v>
                </c:pt>
                <c:pt idx="25">
                  <c:v>15</c:v>
                </c:pt>
                <c:pt idx="26">
                  <c:v>25</c:v>
                </c:pt>
                <c:pt idx="27">
                  <c:v>25</c:v>
                </c:pt>
                <c:pt idx="28">
                  <c:v>30</c:v>
                </c:pt>
                <c:pt idx="29">
                  <c:v>40</c:v>
                </c:pt>
                <c:pt idx="30">
                  <c:v>50</c:v>
                </c:pt>
                <c:pt idx="31">
                  <c:v>60</c:v>
                </c:pt>
                <c:pt idx="32">
                  <c:v>60</c:v>
                </c:pt>
                <c:pt idx="33">
                  <c:v>50</c:v>
                </c:pt>
                <c:pt idx="34">
                  <c:v>60</c:v>
                </c:pt>
                <c:pt idx="35">
                  <c:v>30</c:v>
                </c:pt>
                <c:pt idx="36">
                  <c:v>10</c:v>
                </c:pt>
                <c:pt idx="37">
                  <c:v>15</c:v>
                </c:pt>
                <c:pt idx="38">
                  <c:v>25</c:v>
                </c:pt>
                <c:pt idx="39">
                  <c:v>25</c:v>
                </c:pt>
                <c:pt idx="40">
                  <c:v>30</c:v>
                </c:pt>
                <c:pt idx="41">
                  <c:v>40</c:v>
                </c:pt>
                <c:pt idx="42">
                  <c:v>50</c:v>
                </c:pt>
                <c:pt idx="43">
                  <c:v>60</c:v>
                </c:pt>
                <c:pt idx="44">
                  <c:v>60</c:v>
                </c:pt>
                <c:pt idx="45">
                  <c:v>50</c:v>
                </c:pt>
                <c:pt idx="46">
                  <c:v>60</c:v>
                </c:pt>
                <c:pt idx="47">
                  <c:v>30</c:v>
                </c:pt>
                <c:pt idx="48">
                  <c:v>10</c:v>
                </c:pt>
                <c:pt idx="49">
                  <c:v>15</c:v>
                </c:pt>
                <c:pt idx="50">
                  <c:v>25</c:v>
                </c:pt>
                <c:pt idx="51">
                  <c:v>25</c:v>
                </c:pt>
                <c:pt idx="52">
                  <c:v>30</c:v>
                </c:pt>
                <c:pt idx="53">
                  <c:v>40</c:v>
                </c:pt>
                <c:pt idx="54">
                  <c:v>50</c:v>
                </c:pt>
                <c:pt idx="55">
                  <c:v>60</c:v>
                </c:pt>
                <c:pt idx="56">
                  <c:v>60</c:v>
                </c:pt>
                <c:pt idx="57">
                  <c:v>50</c:v>
                </c:pt>
                <c:pt idx="58">
                  <c:v>60</c:v>
                </c:pt>
                <c:pt idx="59">
                  <c:v>30</c:v>
                </c:pt>
              </c:numCache>
            </c:numRef>
          </c:val>
          <c:smooth val="0"/>
          <c:extLst>
            <c:ext xmlns:c16="http://schemas.microsoft.com/office/drawing/2014/chart" uri="{C3380CC4-5D6E-409C-BE32-E72D297353CC}">
              <c16:uniqueId val="{00000000-11AB-4C44-BB66-3E166CCAF254}"/>
            </c:ext>
          </c:extLst>
        </c:ser>
        <c:ser>
          <c:idx val="1"/>
          <c:order val="1"/>
          <c:tx>
            <c:strRef>
              <c:f>Analysis!$A$9</c:f>
              <c:strCache>
                <c:ptCount val="1"/>
                <c:pt idx="0">
                  <c:v>Type 1</c:v>
                </c:pt>
              </c:strCache>
            </c:strRef>
          </c:tx>
          <c:spPr>
            <a:ln w="19050" cap="rnd">
              <a:solidFill>
                <a:srgbClr val="A1C9E7"/>
              </a:solidFill>
              <a:round/>
            </a:ln>
            <a:effectLst/>
          </c:spPr>
          <c:marker>
            <c:symbol val="none"/>
          </c:marker>
          <c:cat>
            <c:numRef>
              <c:f>Analysis!$B$7:$BI$7</c:f>
              <c:numCache>
                <c:formatCode>mm\/yy;@</c:formatCode>
                <c:ptCount val="60"/>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pt idx="41">
                  <c:v>43252</c:v>
                </c:pt>
                <c:pt idx="42">
                  <c:v>43282</c:v>
                </c:pt>
                <c:pt idx="43">
                  <c:v>43313</c:v>
                </c:pt>
                <c:pt idx="44">
                  <c:v>43344</c:v>
                </c:pt>
                <c:pt idx="45">
                  <c:v>43374</c:v>
                </c:pt>
                <c:pt idx="46">
                  <c:v>43405</c:v>
                </c:pt>
                <c:pt idx="47">
                  <c:v>43435</c:v>
                </c:pt>
                <c:pt idx="48">
                  <c:v>43466</c:v>
                </c:pt>
                <c:pt idx="49">
                  <c:v>43497</c:v>
                </c:pt>
                <c:pt idx="50">
                  <c:v>43525</c:v>
                </c:pt>
                <c:pt idx="51">
                  <c:v>43556</c:v>
                </c:pt>
                <c:pt idx="52">
                  <c:v>43586</c:v>
                </c:pt>
                <c:pt idx="53">
                  <c:v>43617</c:v>
                </c:pt>
                <c:pt idx="54">
                  <c:v>43647</c:v>
                </c:pt>
                <c:pt idx="55">
                  <c:v>43678</c:v>
                </c:pt>
                <c:pt idx="56">
                  <c:v>43709</c:v>
                </c:pt>
                <c:pt idx="57">
                  <c:v>43739</c:v>
                </c:pt>
                <c:pt idx="58">
                  <c:v>43770</c:v>
                </c:pt>
                <c:pt idx="59">
                  <c:v>43800</c:v>
                </c:pt>
              </c:numCache>
            </c:numRef>
          </c:cat>
          <c:val>
            <c:numRef>
              <c:f>Analysis!$B$9:$BI$9</c:f>
              <c:numCache>
                <c:formatCode>0</c:formatCode>
                <c:ptCount val="60"/>
                <c:pt idx="0">
                  <c:v>50</c:v>
                </c:pt>
                <c:pt idx="1">
                  <c:v>70</c:v>
                </c:pt>
                <c:pt idx="2">
                  <c:v>80</c:v>
                </c:pt>
                <c:pt idx="3">
                  <c:v>70</c:v>
                </c:pt>
                <c:pt idx="4">
                  <c:v>60</c:v>
                </c:pt>
                <c:pt idx="5">
                  <c:v>50</c:v>
                </c:pt>
                <c:pt idx="6">
                  <c:v>35</c:v>
                </c:pt>
                <c:pt idx="7">
                  <c:v>40</c:v>
                </c:pt>
                <c:pt idx="8">
                  <c:v>50</c:v>
                </c:pt>
                <c:pt idx="9">
                  <c:v>30</c:v>
                </c:pt>
                <c:pt idx="10">
                  <c:v>20</c:v>
                </c:pt>
                <c:pt idx="11">
                  <c:v>35</c:v>
                </c:pt>
                <c:pt idx="12">
                  <c:v>50</c:v>
                </c:pt>
                <c:pt idx="13">
                  <c:v>70</c:v>
                </c:pt>
                <c:pt idx="14">
                  <c:v>80</c:v>
                </c:pt>
                <c:pt idx="15">
                  <c:v>70</c:v>
                </c:pt>
                <c:pt idx="16">
                  <c:v>60</c:v>
                </c:pt>
                <c:pt idx="17">
                  <c:v>50</c:v>
                </c:pt>
                <c:pt idx="18">
                  <c:v>35</c:v>
                </c:pt>
                <c:pt idx="19">
                  <c:v>40</c:v>
                </c:pt>
                <c:pt idx="20">
                  <c:v>50</c:v>
                </c:pt>
                <c:pt idx="21">
                  <c:v>30</c:v>
                </c:pt>
                <c:pt idx="22">
                  <c:v>20</c:v>
                </c:pt>
                <c:pt idx="23">
                  <c:v>35</c:v>
                </c:pt>
                <c:pt idx="24">
                  <c:v>50</c:v>
                </c:pt>
                <c:pt idx="25">
                  <c:v>70</c:v>
                </c:pt>
                <c:pt idx="26">
                  <c:v>80</c:v>
                </c:pt>
                <c:pt idx="27">
                  <c:v>70</c:v>
                </c:pt>
                <c:pt idx="28">
                  <c:v>60</c:v>
                </c:pt>
                <c:pt idx="29">
                  <c:v>50</c:v>
                </c:pt>
                <c:pt idx="30">
                  <c:v>35</c:v>
                </c:pt>
                <c:pt idx="31">
                  <c:v>40</c:v>
                </c:pt>
                <c:pt idx="32">
                  <c:v>50</c:v>
                </c:pt>
                <c:pt idx="33">
                  <c:v>30</c:v>
                </c:pt>
                <c:pt idx="34">
                  <c:v>20</c:v>
                </c:pt>
                <c:pt idx="35">
                  <c:v>35</c:v>
                </c:pt>
                <c:pt idx="36">
                  <c:v>50</c:v>
                </c:pt>
                <c:pt idx="37">
                  <c:v>70</c:v>
                </c:pt>
                <c:pt idx="38">
                  <c:v>80</c:v>
                </c:pt>
                <c:pt idx="39">
                  <c:v>70</c:v>
                </c:pt>
                <c:pt idx="40">
                  <c:v>60</c:v>
                </c:pt>
                <c:pt idx="41">
                  <c:v>50</c:v>
                </c:pt>
                <c:pt idx="42">
                  <c:v>35</c:v>
                </c:pt>
                <c:pt idx="43">
                  <c:v>40</c:v>
                </c:pt>
                <c:pt idx="44">
                  <c:v>50</c:v>
                </c:pt>
                <c:pt idx="45">
                  <c:v>30</c:v>
                </c:pt>
                <c:pt idx="46">
                  <c:v>20</c:v>
                </c:pt>
                <c:pt idx="47">
                  <c:v>35</c:v>
                </c:pt>
                <c:pt idx="48">
                  <c:v>50</c:v>
                </c:pt>
                <c:pt idx="49">
                  <c:v>70</c:v>
                </c:pt>
                <c:pt idx="50">
                  <c:v>80</c:v>
                </c:pt>
                <c:pt idx="51">
                  <c:v>70</c:v>
                </c:pt>
                <c:pt idx="52">
                  <c:v>60</c:v>
                </c:pt>
                <c:pt idx="53">
                  <c:v>50</c:v>
                </c:pt>
                <c:pt idx="54">
                  <c:v>35</c:v>
                </c:pt>
                <c:pt idx="55">
                  <c:v>40</c:v>
                </c:pt>
                <c:pt idx="56">
                  <c:v>50</c:v>
                </c:pt>
                <c:pt idx="57">
                  <c:v>30</c:v>
                </c:pt>
                <c:pt idx="58">
                  <c:v>20</c:v>
                </c:pt>
                <c:pt idx="59">
                  <c:v>35</c:v>
                </c:pt>
              </c:numCache>
            </c:numRef>
          </c:val>
          <c:smooth val="0"/>
          <c:extLst>
            <c:ext xmlns:c16="http://schemas.microsoft.com/office/drawing/2014/chart" uri="{C3380CC4-5D6E-409C-BE32-E72D297353CC}">
              <c16:uniqueId val="{00000001-11AB-4C44-BB66-3E166CCAF254}"/>
            </c:ext>
          </c:extLst>
        </c:ser>
        <c:dLbls>
          <c:showLegendKey val="0"/>
          <c:showVal val="0"/>
          <c:showCatName val="0"/>
          <c:showSerName val="0"/>
          <c:showPercent val="0"/>
          <c:showBubbleSize val="0"/>
        </c:dLbls>
        <c:smooth val="0"/>
        <c:axId val="346241056"/>
        <c:axId val="346230720"/>
      </c:lineChart>
      <c:dateAx>
        <c:axId val="346241056"/>
        <c:scaling>
          <c:orientation val="minMax"/>
        </c:scaling>
        <c:delete val="0"/>
        <c:axPos val="b"/>
        <c:numFmt formatCode="mm\/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346230720"/>
        <c:crosses val="autoZero"/>
        <c:auto val="1"/>
        <c:lblOffset val="100"/>
        <c:baseTimeUnit val="months"/>
      </c:dateAx>
      <c:valAx>
        <c:axId val="346230720"/>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346241056"/>
        <c:crosses val="autoZero"/>
        <c:crossBetween val="between"/>
        <c:dispUnits>
          <c:builtInUnit val="thousands"/>
        </c:dispUnits>
      </c:valAx>
      <c:spPr>
        <a:noFill/>
        <a:ln>
          <a:noFill/>
        </a:ln>
        <a:effectLst/>
      </c:spPr>
    </c:plotArea>
    <c:legend>
      <c:legendPos val="b"/>
      <c:layout>
        <c:manualLayout>
          <c:xMode val="edge"/>
          <c:yMode val="edge"/>
          <c:x val="9.1577650445541017E-2"/>
          <c:y val="1.6063449605502555E-2"/>
          <c:w val="0.22006619293832783"/>
          <c:h val="0.15174451676776976"/>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Analysis!$A$8</c:f>
              <c:strCache>
                <c:ptCount val="1"/>
                <c:pt idx="0">
                  <c:v>Type 1</c:v>
                </c:pt>
              </c:strCache>
            </c:strRef>
          </c:tx>
          <c:spPr>
            <a:ln w="19050" cap="rnd">
              <a:solidFill>
                <a:srgbClr val="1E2B56"/>
              </a:solidFill>
              <a:round/>
            </a:ln>
            <a:effectLst/>
          </c:spPr>
          <c:marker>
            <c:symbol val="none"/>
          </c:marker>
          <c:cat>
            <c:numRef>
              <c:f>Analysis!$B$7:$BI$7</c:f>
              <c:numCache>
                <c:formatCode>mm\/yy;@</c:formatCode>
                <c:ptCount val="60"/>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pt idx="41">
                  <c:v>43252</c:v>
                </c:pt>
                <c:pt idx="42">
                  <c:v>43282</c:v>
                </c:pt>
                <c:pt idx="43">
                  <c:v>43313</c:v>
                </c:pt>
                <c:pt idx="44">
                  <c:v>43344</c:v>
                </c:pt>
                <c:pt idx="45">
                  <c:v>43374</c:v>
                </c:pt>
                <c:pt idx="46">
                  <c:v>43405</c:v>
                </c:pt>
                <c:pt idx="47">
                  <c:v>43435</c:v>
                </c:pt>
                <c:pt idx="48">
                  <c:v>43466</c:v>
                </c:pt>
                <c:pt idx="49">
                  <c:v>43497</c:v>
                </c:pt>
                <c:pt idx="50">
                  <c:v>43525</c:v>
                </c:pt>
                <c:pt idx="51">
                  <c:v>43556</c:v>
                </c:pt>
                <c:pt idx="52">
                  <c:v>43586</c:v>
                </c:pt>
                <c:pt idx="53">
                  <c:v>43617</c:v>
                </c:pt>
                <c:pt idx="54">
                  <c:v>43647</c:v>
                </c:pt>
                <c:pt idx="55">
                  <c:v>43678</c:v>
                </c:pt>
                <c:pt idx="56">
                  <c:v>43709</c:v>
                </c:pt>
                <c:pt idx="57">
                  <c:v>43739</c:v>
                </c:pt>
                <c:pt idx="58">
                  <c:v>43770</c:v>
                </c:pt>
                <c:pt idx="59">
                  <c:v>43800</c:v>
                </c:pt>
              </c:numCache>
            </c:numRef>
          </c:cat>
          <c:val>
            <c:numRef>
              <c:f>Analysis!$B$8:$BI$8</c:f>
              <c:numCache>
                <c:formatCode>0</c:formatCode>
                <c:ptCount val="60"/>
                <c:pt idx="0">
                  <c:v>10</c:v>
                </c:pt>
                <c:pt idx="1">
                  <c:v>15</c:v>
                </c:pt>
                <c:pt idx="2">
                  <c:v>25</c:v>
                </c:pt>
                <c:pt idx="3">
                  <c:v>25</c:v>
                </c:pt>
                <c:pt idx="4">
                  <c:v>30</c:v>
                </c:pt>
                <c:pt idx="5">
                  <c:v>40</c:v>
                </c:pt>
                <c:pt idx="6">
                  <c:v>50</c:v>
                </c:pt>
                <c:pt idx="7">
                  <c:v>60</c:v>
                </c:pt>
                <c:pt idx="8">
                  <c:v>60</c:v>
                </c:pt>
                <c:pt idx="9">
                  <c:v>50</c:v>
                </c:pt>
                <c:pt idx="10">
                  <c:v>60</c:v>
                </c:pt>
                <c:pt idx="11">
                  <c:v>30</c:v>
                </c:pt>
                <c:pt idx="12">
                  <c:v>10</c:v>
                </c:pt>
                <c:pt idx="13">
                  <c:v>15</c:v>
                </c:pt>
                <c:pt idx="14">
                  <c:v>25</c:v>
                </c:pt>
                <c:pt idx="15">
                  <c:v>25</c:v>
                </c:pt>
                <c:pt idx="16">
                  <c:v>30</c:v>
                </c:pt>
                <c:pt idx="17">
                  <c:v>40</c:v>
                </c:pt>
                <c:pt idx="18">
                  <c:v>50</c:v>
                </c:pt>
                <c:pt idx="19">
                  <c:v>60</c:v>
                </c:pt>
                <c:pt idx="20">
                  <c:v>60</c:v>
                </c:pt>
                <c:pt idx="21">
                  <c:v>50</c:v>
                </c:pt>
                <c:pt idx="22">
                  <c:v>60</c:v>
                </c:pt>
                <c:pt idx="23">
                  <c:v>30</c:v>
                </c:pt>
                <c:pt idx="24">
                  <c:v>10</c:v>
                </c:pt>
                <c:pt idx="25">
                  <c:v>15</c:v>
                </c:pt>
                <c:pt idx="26">
                  <c:v>25</c:v>
                </c:pt>
                <c:pt idx="27">
                  <c:v>25</c:v>
                </c:pt>
                <c:pt idx="28">
                  <c:v>30</c:v>
                </c:pt>
                <c:pt idx="29">
                  <c:v>40</c:v>
                </c:pt>
                <c:pt idx="30">
                  <c:v>50</c:v>
                </c:pt>
                <c:pt idx="31">
                  <c:v>60</c:v>
                </c:pt>
                <c:pt idx="32">
                  <c:v>60</c:v>
                </c:pt>
                <c:pt idx="33">
                  <c:v>50</c:v>
                </c:pt>
                <c:pt idx="34">
                  <c:v>60</c:v>
                </c:pt>
                <c:pt idx="35">
                  <c:v>30</c:v>
                </c:pt>
                <c:pt idx="36">
                  <c:v>10</c:v>
                </c:pt>
                <c:pt idx="37">
                  <c:v>15</c:v>
                </c:pt>
                <c:pt idx="38">
                  <c:v>25</c:v>
                </c:pt>
                <c:pt idx="39">
                  <c:v>25</c:v>
                </c:pt>
                <c:pt idx="40">
                  <c:v>30</c:v>
                </c:pt>
                <c:pt idx="41">
                  <c:v>40</c:v>
                </c:pt>
                <c:pt idx="42">
                  <c:v>50</c:v>
                </c:pt>
                <c:pt idx="43">
                  <c:v>60</c:v>
                </c:pt>
                <c:pt idx="44">
                  <c:v>60</c:v>
                </c:pt>
                <c:pt idx="45">
                  <c:v>50</c:v>
                </c:pt>
                <c:pt idx="46">
                  <c:v>60</c:v>
                </c:pt>
                <c:pt idx="47">
                  <c:v>30</c:v>
                </c:pt>
                <c:pt idx="48">
                  <c:v>10</c:v>
                </c:pt>
                <c:pt idx="49">
                  <c:v>15</c:v>
                </c:pt>
                <c:pt idx="50">
                  <c:v>25</c:v>
                </c:pt>
                <c:pt idx="51">
                  <c:v>25</c:v>
                </c:pt>
                <c:pt idx="52">
                  <c:v>30</c:v>
                </c:pt>
                <c:pt idx="53">
                  <c:v>40</c:v>
                </c:pt>
                <c:pt idx="54">
                  <c:v>50</c:v>
                </c:pt>
                <c:pt idx="55">
                  <c:v>60</c:v>
                </c:pt>
                <c:pt idx="56">
                  <c:v>60</c:v>
                </c:pt>
                <c:pt idx="57">
                  <c:v>50</c:v>
                </c:pt>
                <c:pt idx="58">
                  <c:v>60</c:v>
                </c:pt>
                <c:pt idx="59">
                  <c:v>30</c:v>
                </c:pt>
              </c:numCache>
            </c:numRef>
          </c:val>
          <c:smooth val="0"/>
          <c:extLst>
            <c:ext xmlns:c16="http://schemas.microsoft.com/office/drawing/2014/chart" uri="{C3380CC4-5D6E-409C-BE32-E72D297353CC}">
              <c16:uniqueId val="{00000000-ED95-4773-B17D-4050E7AFEDB8}"/>
            </c:ext>
          </c:extLst>
        </c:ser>
        <c:ser>
          <c:idx val="1"/>
          <c:order val="1"/>
          <c:tx>
            <c:strRef>
              <c:f>Analysis!$A$9</c:f>
              <c:strCache>
                <c:ptCount val="1"/>
                <c:pt idx="0">
                  <c:v>Type 1</c:v>
                </c:pt>
              </c:strCache>
            </c:strRef>
          </c:tx>
          <c:spPr>
            <a:ln w="19050" cap="rnd">
              <a:solidFill>
                <a:srgbClr val="A1C9E7"/>
              </a:solidFill>
              <a:round/>
            </a:ln>
            <a:effectLst/>
          </c:spPr>
          <c:marker>
            <c:symbol val="none"/>
          </c:marker>
          <c:cat>
            <c:numRef>
              <c:f>Analysis!$B$7:$BI$7</c:f>
              <c:numCache>
                <c:formatCode>mm\/yy;@</c:formatCode>
                <c:ptCount val="60"/>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pt idx="41">
                  <c:v>43252</c:v>
                </c:pt>
                <c:pt idx="42">
                  <c:v>43282</c:v>
                </c:pt>
                <c:pt idx="43">
                  <c:v>43313</c:v>
                </c:pt>
                <c:pt idx="44">
                  <c:v>43344</c:v>
                </c:pt>
                <c:pt idx="45">
                  <c:v>43374</c:v>
                </c:pt>
                <c:pt idx="46">
                  <c:v>43405</c:v>
                </c:pt>
                <c:pt idx="47">
                  <c:v>43435</c:v>
                </c:pt>
                <c:pt idx="48">
                  <c:v>43466</c:v>
                </c:pt>
                <c:pt idx="49">
                  <c:v>43497</c:v>
                </c:pt>
                <c:pt idx="50">
                  <c:v>43525</c:v>
                </c:pt>
                <c:pt idx="51">
                  <c:v>43556</c:v>
                </c:pt>
                <c:pt idx="52">
                  <c:v>43586</c:v>
                </c:pt>
                <c:pt idx="53">
                  <c:v>43617</c:v>
                </c:pt>
                <c:pt idx="54">
                  <c:v>43647</c:v>
                </c:pt>
                <c:pt idx="55">
                  <c:v>43678</c:v>
                </c:pt>
                <c:pt idx="56">
                  <c:v>43709</c:v>
                </c:pt>
                <c:pt idx="57">
                  <c:v>43739</c:v>
                </c:pt>
                <c:pt idx="58">
                  <c:v>43770</c:v>
                </c:pt>
                <c:pt idx="59">
                  <c:v>43800</c:v>
                </c:pt>
              </c:numCache>
            </c:numRef>
          </c:cat>
          <c:val>
            <c:numRef>
              <c:f>Analysis!$B$9:$BI$9</c:f>
              <c:numCache>
                <c:formatCode>0</c:formatCode>
                <c:ptCount val="60"/>
                <c:pt idx="0">
                  <c:v>50</c:v>
                </c:pt>
                <c:pt idx="1">
                  <c:v>70</c:v>
                </c:pt>
                <c:pt idx="2">
                  <c:v>80</c:v>
                </c:pt>
                <c:pt idx="3">
                  <c:v>70</c:v>
                </c:pt>
                <c:pt idx="4">
                  <c:v>60</c:v>
                </c:pt>
                <c:pt idx="5">
                  <c:v>50</c:v>
                </c:pt>
                <c:pt idx="6">
                  <c:v>35</c:v>
                </c:pt>
                <c:pt idx="7">
                  <c:v>40</c:v>
                </c:pt>
                <c:pt idx="8">
                  <c:v>50</c:v>
                </c:pt>
                <c:pt idx="9">
                  <c:v>30</c:v>
                </c:pt>
                <c:pt idx="10">
                  <c:v>20</c:v>
                </c:pt>
                <c:pt idx="11">
                  <c:v>35</c:v>
                </c:pt>
                <c:pt idx="12">
                  <c:v>50</c:v>
                </c:pt>
                <c:pt idx="13">
                  <c:v>70</c:v>
                </c:pt>
                <c:pt idx="14">
                  <c:v>80</c:v>
                </c:pt>
                <c:pt idx="15">
                  <c:v>70</c:v>
                </c:pt>
                <c:pt idx="16">
                  <c:v>60</c:v>
                </c:pt>
                <c:pt idx="17">
                  <c:v>50</c:v>
                </c:pt>
                <c:pt idx="18">
                  <c:v>35</c:v>
                </c:pt>
                <c:pt idx="19">
                  <c:v>40</c:v>
                </c:pt>
                <c:pt idx="20">
                  <c:v>50</c:v>
                </c:pt>
                <c:pt idx="21">
                  <c:v>30</c:v>
                </c:pt>
                <c:pt idx="22">
                  <c:v>20</c:v>
                </c:pt>
                <c:pt idx="23">
                  <c:v>35</c:v>
                </c:pt>
                <c:pt idx="24">
                  <c:v>50</c:v>
                </c:pt>
                <c:pt idx="25">
                  <c:v>70</c:v>
                </c:pt>
                <c:pt idx="26">
                  <c:v>80</c:v>
                </c:pt>
                <c:pt idx="27">
                  <c:v>70</c:v>
                </c:pt>
                <c:pt idx="28">
                  <c:v>60</c:v>
                </c:pt>
                <c:pt idx="29">
                  <c:v>50</c:v>
                </c:pt>
                <c:pt idx="30">
                  <c:v>35</c:v>
                </c:pt>
                <c:pt idx="31">
                  <c:v>40</c:v>
                </c:pt>
                <c:pt idx="32">
                  <c:v>50</c:v>
                </c:pt>
                <c:pt idx="33">
                  <c:v>30</c:v>
                </c:pt>
                <c:pt idx="34">
                  <c:v>20</c:v>
                </c:pt>
                <c:pt idx="35">
                  <c:v>35</c:v>
                </c:pt>
                <c:pt idx="36">
                  <c:v>50</c:v>
                </c:pt>
                <c:pt idx="37">
                  <c:v>70</c:v>
                </c:pt>
                <c:pt idx="38">
                  <c:v>80</c:v>
                </c:pt>
                <c:pt idx="39">
                  <c:v>70</c:v>
                </c:pt>
                <c:pt idx="40">
                  <c:v>60</c:v>
                </c:pt>
                <c:pt idx="41">
                  <c:v>50</c:v>
                </c:pt>
                <c:pt idx="42">
                  <c:v>35</c:v>
                </c:pt>
                <c:pt idx="43">
                  <c:v>40</c:v>
                </c:pt>
                <c:pt idx="44">
                  <c:v>50</c:v>
                </c:pt>
                <c:pt idx="45">
                  <c:v>30</c:v>
                </c:pt>
                <c:pt idx="46">
                  <c:v>20</c:v>
                </c:pt>
                <c:pt idx="47">
                  <c:v>35</c:v>
                </c:pt>
                <c:pt idx="48">
                  <c:v>50</c:v>
                </c:pt>
                <c:pt idx="49">
                  <c:v>70</c:v>
                </c:pt>
                <c:pt idx="50">
                  <c:v>80</c:v>
                </c:pt>
                <c:pt idx="51">
                  <c:v>70</c:v>
                </c:pt>
                <c:pt idx="52">
                  <c:v>60</c:v>
                </c:pt>
                <c:pt idx="53">
                  <c:v>50</c:v>
                </c:pt>
                <c:pt idx="54">
                  <c:v>35</c:v>
                </c:pt>
                <c:pt idx="55">
                  <c:v>40</c:v>
                </c:pt>
                <c:pt idx="56">
                  <c:v>50</c:v>
                </c:pt>
                <c:pt idx="57">
                  <c:v>30</c:v>
                </c:pt>
                <c:pt idx="58">
                  <c:v>20</c:v>
                </c:pt>
                <c:pt idx="59">
                  <c:v>35</c:v>
                </c:pt>
              </c:numCache>
            </c:numRef>
          </c:val>
          <c:smooth val="0"/>
          <c:extLst>
            <c:ext xmlns:c16="http://schemas.microsoft.com/office/drawing/2014/chart" uri="{C3380CC4-5D6E-409C-BE32-E72D297353CC}">
              <c16:uniqueId val="{00000001-ED95-4773-B17D-4050E7AFEDB8}"/>
            </c:ext>
          </c:extLst>
        </c:ser>
        <c:dLbls>
          <c:showLegendKey val="0"/>
          <c:showVal val="0"/>
          <c:showCatName val="0"/>
          <c:showSerName val="0"/>
          <c:showPercent val="0"/>
          <c:showBubbleSize val="0"/>
        </c:dLbls>
        <c:smooth val="0"/>
        <c:axId val="346241056"/>
        <c:axId val="346230720"/>
      </c:lineChart>
      <c:dateAx>
        <c:axId val="346241056"/>
        <c:scaling>
          <c:orientation val="minMax"/>
        </c:scaling>
        <c:delete val="0"/>
        <c:axPos val="b"/>
        <c:numFmt formatCode="mm\/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346230720"/>
        <c:crosses val="autoZero"/>
        <c:auto val="1"/>
        <c:lblOffset val="100"/>
        <c:baseTimeUnit val="months"/>
      </c:dateAx>
      <c:valAx>
        <c:axId val="346230720"/>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346241056"/>
        <c:crosses val="autoZero"/>
        <c:crossBetween val="between"/>
        <c:dispUnits>
          <c:builtInUnit val="thousands"/>
        </c:dispUnits>
      </c:valAx>
      <c:spPr>
        <a:noFill/>
        <a:ln>
          <a:noFill/>
        </a:ln>
        <a:effectLst/>
      </c:spPr>
    </c:plotArea>
    <c:legend>
      <c:legendPos val="b"/>
      <c:layout>
        <c:manualLayout>
          <c:xMode val="edge"/>
          <c:yMode val="edge"/>
          <c:x val="9.1577650445541017E-2"/>
          <c:y val="1.6063449605502555E-2"/>
          <c:w val="0.22006619293832783"/>
          <c:h val="0.15174451676776976"/>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Analysis!$A$8</c:f>
              <c:strCache>
                <c:ptCount val="1"/>
                <c:pt idx="0">
                  <c:v>Type 1</c:v>
                </c:pt>
              </c:strCache>
            </c:strRef>
          </c:tx>
          <c:spPr>
            <a:ln w="19050" cap="rnd">
              <a:solidFill>
                <a:srgbClr val="1E2B56"/>
              </a:solidFill>
              <a:round/>
            </a:ln>
            <a:effectLst/>
          </c:spPr>
          <c:marker>
            <c:symbol val="none"/>
          </c:marker>
          <c:cat>
            <c:numRef>
              <c:f>Analysis!$B$7:$BI$7</c:f>
              <c:numCache>
                <c:formatCode>mm\/yy;@</c:formatCode>
                <c:ptCount val="60"/>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pt idx="41">
                  <c:v>43252</c:v>
                </c:pt>
                <c:pt idx="42">
                  <c:v>43282</c:v>
                </c:pt>
                <c:pt idx="43">
                  <c:v>43313</c:v>
                </c:pt>
                <c:pt idx="44">
                  <c:v>43344</c:v>
                </c:pt>
                <c:pt idx="45">
                  <c:v>43374</c:v>
                </c:pt>
                <c:pt idx="46">
                  <c:v>43405</c:v>
                </c:pt>
                <c:pt idx="47">
                  <c:v>43435</c:v>
                </c:pt>
                <c:pt idx="48">
                  <c:v>43466</c:v>
                </c:pt>
                <c:pt idx="49">
                  <c:v>43497</c:v>
                </c:pt>
                <c:pt idx="50">
                  <c:v>43525</c:v>
                </c:pt>
                <c:pt idx="51">
                  <c:v>43556</c:v>
                </c:pt>
                <c:pt idx="52">
                  <c:v>43586</c:v>
                </c:pt>
                <c:pt idx="53">
                  <c:v>43617</c:v>
                </c:pt>
                <c:pt idx="54">
                  <c:v>43647</c:v>
                </c:pt>
                <c:pt idx="55">
                  <c:v>43678</c:v>
                </c:pt>
                <c:pt idx="56">
                  <c:v>43709</c:v>
                </c:pt>
                <c:pt idx="57">
                  <c:v>43739</c:v>
                </c:pt>
                <c:pt idx="58">
                  <c:v>43770</c:v>
                </c:pt>
                <c:pt idx="59">
                  <c:v>43800</c:v>
                </c:pt>
              </c:numCache>
            </c:numRef>
          </c:cat>
          <c:val>
            <c:numRef>
              <c:f>Analysis!$B$8:$BI$8</c:f>
              <c:numCache>
                <c:formatCode>0</c:formatCode>
                <c:ptCount val="60"/>
                <c:pt idx="0">
                  <c:v>10</c:v>
                </c:pt>
                <c:pt idx="1">
                  <c:v>15</c:v>
                </c:pt>
                <c:pt idx="2">
                  <c:v>25</c:v>
                </c:pt>
                <c:pt idx="3">
                  <c:v>25</c:v>
                </c:pt>
                <c:pt idx="4">
                  <c:v>30</c:v>
                </c:pt>
                <c:pt idx="5">
                  <c:v>40</c:v>
                </c:pt>
                <c:pt idx="6">
                  <c:v>50</c:v>
                </c:pt>
                <c:pt idx="7">
                  <c:v>60</c:v>
                </c:pt>
                <c:pt idx="8">
                  <c:v>60</c:v>
                </c:pt>
                <c:pt idx="9">
                  <c:v>50</c:v>
                </c:pt>
                <c:pt idx="10">
                  <c:v>60</c:v>
                </c:pt>
                <c:pt idx="11">
                  <c:v>30</c:v>
                </c:pt>
                <c:pt idx="12">
                  <c:v>10</c:v>
                </c:pt>
                <c:pt idx="13">
                  <c:v>15</c:v>
                </c:pt>
                <c:pt idx="14">
                  <c:v>25</c:v>
                </c:pt>
                <c:pt idx="15">
                  <c:v>25</c:v>
                </c:pt>
                <c:pt idx="16">
                  <c:v>30</c:v>
                </c:pt>
                <c:pt idx="17">
                  <c:v>40</c:v>
                </c:pt>
                <c:pt idx="18">
                  <c:v>50</c:v>
                </c:pt>
                <c:pt idx="19">
                  <c:v>60</c:v>
                </c:pt>
                <c:pt idx="20">
                  <c:v>60</c:v>
                </c:pt>
                <c:pt idx="21">
                  <c:v>50</c:v>
                </c:pt>
                <c:pt idx="22">
                  <c:v>60</c:v>
                </c:pt>
                <c:pt idx="23">
                  <c:v>30</c:v>
                </c:pt>
                <c:pt idx="24">
                  <c:v>10</c:v>
                </c:pt>
                <c:pt idx="25">
                  <c:v>15</c:v>
                </c:pt>
                <c:pt idx="26">
                  <c:v>25</c:v>
                </c:pt>
                <c:pt idx="27">
                  <c:v>25</c:v>
                </c:pt>
                <c:pt idx="28">
                  <c:v>30</c:v>
                </c:pt>
                <c:pt idx="29">
                  <c:v>40</c:v>
                </c:pt>
                <c:pt idx="30">
                  <c:v>50</c:v>
                </c:pt>
                <c:pt idx="31">
                  <c:v>60</c:v>
                </c:pt>
                <c:pt idx="32">
                  <c:v>60</c:v>
                </c:pt>
                <c:pt idx="33">
                  <c:v>50</c:v>
                </c:pt>
                <c:pt idx="34">
                  <c:v>60</c:v>
                </c:pt>
                <c:pt idx="35">
                  <c:v>30</c:v>
                </c:pt>
                <c:pt idx="36">
                  <c:v>10</c:v>
                </c:pt>
                <c:pt idx="37">
                  <c:v>15</c:v>
                </c:pt>
                <c:pt idx="38">
                  <c:v>25</c:v>
                </c:pt>
                <c:pt idx="39">
                  <c:v>25</c:v>
                </c:pt>
                <c:pt idx="40">
                  <c:v>30</c:v>
                </c:pt>
                <c:pt idx="41">
                  <c:v>40</c:v>
                </c:pt>
                <c:pt idx="42">
                  <c:v>50</c:v>
                </c:pt>
                <c:pt idx="43">
                  <c:v>60</c:v>
                </c:pt>
                <c:pt idx="44">
                  <c:v>60</c:v>
                </c:pt>
                <c:pt idx="45">
                  <c:v>50</c:v>
                </c:pt>
                <c:pt idx="46">
                  <c:v>60</c:v>
                </c:pt>
                <c:pt idx="47">
                  <c:v>30</c:v>
                </c:pt>
                <c:pt idx="48">
                  <c:v>10</c:v>
                </c:pt>
                <c:pt idx="49">
                  <c:v>15</c:v>
                </c:pt>
                <c:pt idx="50">
                  <c:v>25</c:v>
                </c:pt>
                <c:pt idx="51">
                  <c:v>25</c:v>
                </c:pt>
                <c:pt idx="52">
                  <c:v>30</c:v>
                </c:pt>
                <c:pt idx="53">
                  <c:v>40</c:v>
                </c:pt>
                <c:pt idx="54">
                  <c:v>50</c:v>
                </c:pt>
                <c:pt idx="55">
                  <c:v>60</c:v>
                </c:pt>
                <c:pt idx="56">
                  <c:v>60</c:v>
                </c:pt>
                <c:pt idx="57">
                  <c:v>50</c:v>
                </c:pt>
                <c:pt idx="58">
                  <c:v>60</c:v>
                </c:pt>
                <c:pt idx="59">
                  <c:v>30</c:v>
                </c:pt>
              </c:numCache>
            </c:numRef>
          </c:val>
          <c:smooth val="0"/>
          <c:extLst>
            <c:ext xmlns:c16="http://schemas.microsoft.com/office/drawing/2014/chart" uri="{C3380CC4-5D6E-409C-BE32-E72D297353CC}">
              <c16:uniqueId val="{00000000-3760-4E72-82AF-0C0FDCFAE3F8}"/>
            </c:ext>
          </c:extLst>
        </c:ser>
        <c:ser>
          <c:idx val="1"/>
          <c:order val="1"/>
          <c:tx>
            <c:strRef>
              <c:f>Analysis!$A$9</c:f>
              <c:strCache>
                <c:ptCount val="1"/>
                <c:pt idx="0">
                  <c:v>Type 1</c:v>
                </c:pt>
              </c:strCache>
            </c:strRef>
          </c:tx>
          <c:spPr>
            <a:ln w="19050" cap="rnd">
              <a:solidFill>
                <a:srgbClr val="A1C9E7"/>
              </a:solidFill>
              <a:round/>
            </a:ln>
            <a:effectLst/>
          </c:spPr>
          <c:marker>
            <c:symbol val="none"/>
          </c:marker>
          <c:cat>
            <c:numRef>
              <c:f>Analysis!$B$7:$BI$7</c:f>
              <c:numCache>
                <c:formatCode>mm\/yy;@</c:formatCode>
                <c:ptCount val="60"/>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pt idx="41">
                  <c:v>43252</c:v>
                </c:pt>
                <c:pt idx="42">
                  <c:v>43282</c:v>
                </c:pt>
                <c:pt idx="43">
                  <c:v>43313</c:v>
                </c:pt>
                <c:pt idx="44">
                  <c:v>43344</c:v>
                </c:pt>
                <c:pt idx="45">
                  <c:v>43374</c:v>
                </c:pt>
                <c:pt idx="46">
                  <c:v>43405</c:v>
                </c:pt>
                <c:pt idx="47">
                  <c:v>43435</c:v>
                </c:pt>
                <c:pt idx="48">
                  <c:v>43466</c:v>
                </c:pt>
                <c:pt idx="49">
                  <c:v>43497</c:v>
                </c:pt>
                <c:pt idx="50">
                  <c:v>43525</c:v>
                </c:pt>
                <c:pt idx="51">
                  <c:v>43556</c:v>
                </c:pt>
                <c:pt idx="52">
                  <c:v>43586</c:v>
                </c:pt>
                <c:pt idx="53">
                  <c:v>43617</c:v>
                </c:pt>
                <c:pt idx="54">
                  <c:v>43647</c:v>
                </c:pt>
                <c:pt idx="55">
                  <c:v>43678</c:v>
                </c:pt>
                <c:pt idx="56">
                  <c:v>43709</c:v>
                </c:pt>
                <c:pt idx="57">
                  <c:v>43739</c:v>
                </c:pt>
                <c:pt idx="58">
                  <c:v>43770</c:v>
                </c:pt>
                <c:pt idx="59">
                  <c:v>43800</c:v>
                </c:pt>
              </c:numCache>
            </c:numRef>
          </c:cat>
          <c:val>
            <c:numRef>
              <c:f>Analysis!$B$9:$BI$9</c:f>
              <c:numCache>
                <c:formatCode>0</c:formatCode>
                <c:ptCount val="60"/>
                <c:pt idx="0">
                  <c:v>50</c:v>
                </c:pt>
                <c:pt idx="1">
                  <c:v>70</c:v>
                </c:pt>
                <c:pt idx="2">
                  <c:v>80</c:v>
                </c:pt>
                <c:pt idx="3">
                  <c:v>70</c:v>
                </c:pt>
                <c:pt idx="4">
                  <c:v>60</c:v>
                </c:pt>
                <c:pt idx="5">
                  <c:v>50</c:v>
                </c:pt>
                <c:pt idx="6">
                  <c:v>35</c:v>
                </c:pt>
                <c:pt idx="7">
                  <c:v>40</c:v>
                </c:pt>
                <c:pt idx="8">
                  <c:v>50</c:v>
                </c:pt>
                <c:pt idx="9">
                  <c:v>30</c:v>
                </c:pt>
                <c:pt idx="10">
                  <c:v>20</c:v>
                </c:pt>
                <c:pt idx="11">
                  <c:v>35</c:v>
                </c:pt>
                <c:pt idx="12">
                  <c:v>50</c:v>
                </c:pt>
                <c:pt idx="13">
                  <c:v>70</c:v>
                </c:pt>
                <c:pt idx="14">
                  <c:v>80</c:v>
                </c:pt>
                <c:pt idx="15">
                  <c:v>70</c:v>
                </c:pt>
                <c:pt idx="16">
                  <c:v>60</c:v>
                </c:pt>
                <c:pt idx="17">
                  <c:v>50</c:v>
                </c:pt>
                <c:pt idx="18">
                  <c:v>35</c:v>
                </c:pt>
                <c:pt idx="19">
                  <c:v>40</c:v>
                </c:pt>
                <c:pt idx="20">
                  <c:v>50</c:v>
                </c:pt>
                <c:pt idx="21">
                  <c:v>30</c:v>
                </c:pt>
                <c:pt idx="22">
                  <c:v>20</c:v>
                </c:pt>
                <c:pt idx="23">
                  <c:v>35</c:v>
                </c:pt>
                <c:pt idx="24">
                  <c:v>50</c:v>
                </c:pt>
                <c:pt idx="25">
                  <c:v>70</c:v>
                </c:pt>
                <c:pt idx="26">
                  <c:v>80</c:v>
                </c:pt>
                <c:pt idx="27">
                  <c:v>70</c:v>
                </c:pt>
                <c:pt idx="28">
                  <c:v>60</c:v>
                </c:pt>
                <c:pt idx="29">
                  <c:v>50</c:v>
                </c:pt>
                <c:pt idx="30">
                  <c:v>35</c:v>
                </c:pt>
                <c:pt idx="31">
                  <c:v>40</c:v>
                </c:pt>
                <c:pt idx="32">
                  <c:v>50</c:v>
                </c:pt>
                <c:pt idx="33">
                  <c:v>30</c:v>
                </c:pt>
                <c:pt idx="34">
                  <c:v>20</c:v>
                </c:pt>
                <c:pt idx="35">
                  <c:v>35</c:v>
                </c:pt>
                <c:pt idx="36">
                  <c:v>50</c:v>
                </c:pt>
                <c:pt idx="37">
                  <c:v>70</c:v>
                </c:pt>
                <c:pt idx="38">
                  <c:v>80</c:v>
                </c:pt>
                <c:pt idx="39">
                  <c:v>70</c:v>
                </c:pt>
                <c:pt idx="40">
                  <c:v>60</c:v>
                </c:pt>
                <c:pt idx="41">
                  <c:v>50</c:v>
                </c:pt>
                <c:pt idx="42">
                  <c:v>35</c:v>
                </c:pt>
                <c:pt idx="43">
                  <c:v>40</c:v>
                </c:pt>
                <c:pt idx="44">
                  <c:v>50</c:v>
                </c:pt>
                <c:pt idx="45">
                  <c:v>30</c:v>
                </c:pt>
                <c:pt idx="46">
                  <c:v>20</c:v>
                </c:pt>
                <c:pt idx="47">
                  <c:v>35</c:v>
                </c:pt>
                <c:pt idx="48">
                  <c:v>50</c:v>
                </c:pt>
                <c:pt idx="49">
                  <c:v>70</c:v>
                </c:pt>
                <c:pt idx="50">
                  <c:v>80</c:v>
                </c:pt>
                <c:pt idx="51">
                  <c:v>70</c:v>
                </c:pt>
                <c:pt idx="52">
                  <c:v>60</c:v>
                </c:pt>
                <c:pt idx="53">
                  <c:v>50</c:v>
                </c:pt>
                <c:pt idx="54">
                  <c:v>35</c:v>
                </c:pt>
                <c:pt idx="55">
                  <c:v>40</c:v>
                </c:pt>
                <c:pt idx="56">
                  <c:v>50</c:v>
                </c:pt>
                <c:pt idx="57">
                  <c:v>30</c:v>
                </c:pt>
                <c:pt idx="58">
                  <c:v>20</c:v>
                </c:pt>
                <c:pt idx="59">
                  <c:v>35</c:v>
                </c:pt>
              </c:numCache>
            </c:numRef>
          </c:val>
          <c:smooth val="0"/>
          <c:extLst>
            <c:ext xmlns:c16="http://schemas.microsoft.com/office/drawing/2014/chart" uri="{C3380CC4-5D6E-409C-BE32-E72D297353CC}">
              <c16:uniqueId val="{00000001-3760-4E72-82AF-0C0FDCFAE3F8}"/>
            </c:ext>
          </c:extLst>
        </c:ser>
        <c:dLbls>
          <c:showLegendKey val="0"/>
          <c:showVal val="0"/>
          <c:showCatName val="0"/>
          <c:showSerName val="0"/>
          <c:showPercent val="0"/>
          <c:showBubbleSize val="0"/>
        </c:dLbls>
        <c:smooth val="0"/>
        <c:axId val="346241056"/>
        <c:axId val="346230720"/>
      </c:lineChart>
      <c:dateAx>
        <c:axId val="346241056"/>
        <c:scaling>
          <c:orientation val="minMax"/>
        </c:scaling>
        <c:delete val="0"/>
        <c:axPos val="b"/>
        <c:numFmt formatCode="mm\/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346230720"/>
        <c:crosses val="autoZero"/>
        <c:auto val="1"/>
        <c:lblOffset val="100"/>
        <c:baseTimeUnit val="months"/>
      </c:dateAx>
      <c:valAx>
        <c:axId val="346230720"/>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346241056"/>
        <c:crosses val="autoZero"/>
        <c:crossBetween val="between"/>
        <c:dispUnits>
          <c:builtInUnit val="thousands"/>
        </c:dispUnits>
      </c:valAx>
      <c:spPr>
        <a:noFill/>
        <a:ln>
          <a:noFill/>
        </a:ln>
        <a:effectLst/>
      </c:spPr>
    </c:plotArea>
    <c:legend>
      <c:legendPos val="b"/>
      <c:layout>
        <c:manualLayout>
          <c:xMode val="edge"/>
          <c:yMode val="edge"/>
          <c:x val="9.1577650445541017E-2"/>
          <c:y val="1.6063449605502555E-2"/>
          <c:w val="0.22006619293832783"/>
          <c:h val="0.15174451676776976"/>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3085064131018857E-2"/>
          <c:y val="0.12716861450036429"/>
          <c:w val="0.90586927196026124"/>
          <c:h val="0.54508383467211652"/>
        </c:manualLayout>
      </c:layout>
      <c:barChart>
        <c:barDir val="col"/>
        <c:grouping val="clustered"/>
        <c:varyColors val="0"/>
        <c:ser>
          <c:idx val="0"/>
          <c:order val="0"/>
          <c:tx>
            <c:strRef>
              <c:f>Sheet1!$B$1</c:f>
              <c:strCache>
                <c:ptCount val="1"/>
                <c:pt idx="0">
                  <c:v>Revenue</c:v>
                </c:pt>
              </c:strCache>
            </c:strRef>
          </c:tx>
          <c:spPr>
            <a:solidFill>
              <a:srgbClr val="7CCCCE"/>
            </a:solidFill>
            <a:ln>
              <a:noFill/>
            </a:ln>
            <a:effectLst/>
          </c:spPr>
          <c:invertIfNegative val="0"/>
          <c:dLbls>
            <c:dLbl>
              <c:idx val="0"/>
              <c:layout>
                <c:manualLayout>
                  <c:x val="0"/>
                  <c:y val="3.4273998761827781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4282803486819965"/>
                      <c:h val="0.15443742237810018"/>
                    </c:manualLayout>
                  </c15:layout>
                </c:ext>
                <c:ext xmlns:c16="http://schemas.microsoft.com/office/drawing/2014/chart" uri="{C3380CC4-5D6E-409C-BE32-E72D297353CC}">
                  <c16:uniqueId val="{00000008-C856-4F41-9D84-1D2E71BF94BF}"/>
                </c:ext>
              </c:extLst>
            </c:dLbl>
            <c:dLbl>
              <c:idx val="1"/>
              <c:layout>
                <c:manualLayout>
                  <c:x val="-6.9094993602986851E-17"/>
                  <c:y val="4.1128744539817137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2775258938581805"/>
                      <c:h val="0.15443742237810018"/>
                    </c:manualLayout>
                  </c15:layout>
                </c:ext>
                <c:ext xmlns:c16="http://schemas.microsoft.com/office/drawing/2014/chart" uri="{C3380CC4-5D6E-409C-BE32-E72D297353CC}">
                  <c16:uniqueId val="{00000007-C856-4F41-9D84-1D2E71BF94BF}"/>
                </c:ext>
              </c:extLst>
            </c:dLbl>
            <c:dLbl>
              <c:idx val="2"/>
              <c:layout>
                <c:manualLayout>
                  <c:x val="0"/>
                  <c:y val="4.1128744539817165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880543713153445"/>
                      <c:h val="0.15443742237810018"/>
                    </c:manualLayout>
                  </c15:layout>
                </c:ext>
                <c:ext xmlns:c16="http://schemas.microsoft.com/office/drawing/2014/chart" uri="{C3380CC4-5D6E-409C-BE32-E72D297353CC}">
                  <c16:uniqueId val="{00000006-C856-4F41-9D84-1D2E71BF94BF}"/>
                </c:ext>
              </c:extLst>
            </c:dLbl>
            <c:numFmt formatCode="0.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Calibri" panose="020F050202020403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20XX</c:v>
                </c:pt>
                <c:pt idx="1">
                  <c:v>20XX</c:v>
                </c:pt>
                <c:pt idx="2">
                  <c:v>20XX</c:v>
                </c:pt>
              </c:strCache>
            </c:strRef>
          </c:cat>
          <c:val>
            <c:numRef>
              <c:f>Sheet1!$B$2:$B$4</c:f>
              <c:numCache>
                <c:formatCode>General</c:formatCode>
                <c:ptCount val="3"/>
                <c:pt idx="0">
                  <c:v>13000</c:v>
                </c:pt>
                <c:pt idx="1">
                  <c:v>14000</c:v>
                </c:pt>
                <c:pt idx="2">
                  <c:v>15000</c:v>
                </c:pt>
              </c:numCache>
            </c:numRef>
          </c:val>
          <c:extLst>
            <c:ext xmlns:c16="http://schemas.microsoft.com/office/drawing/2014/chart" uri="{C3380CC4-5D6E-409C-BE32-E72D297353CC}">
              <c16:uniqueId val="{00000000-C856-4F41-9D84-1D2E71BF94BF}"/>
            </c:ext>
          </c:extLst>
        </c:ser>
        <c:ser>
          <c:idx val="1"/>
          <c:order val="1"/>
          <c:tx>
            <c:strRef>
              <c:f>Sheet1!$C$1</c:f>
              <c:strCache>
                <c:ptCount val="1"/>
                <c:pt idx="0">
                  <c:v>EBITDA</c:v>
                </c:pt>
              </c:strCache>
            </c:strRef>
          </c:tx>
          <c:spPr>
            <a:solidFill>
              <a:srgbClr val="595959"/>
            </a:solidFill>
            <a:ln>
              <a:noFill/>
            </a:ln>
            <a:effectLst/>
          </c:spPr>
          <c:invertIfNegative val="0"/>
          <c:dLbls>
            <c:dLbl>
              <c:idx val="1"/>
              <c:layout>
                <c:manualLayout>
                  <c:x val="1.5075445482381612E-2"/>
                  <c:y val="0.1302401697817978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139-4386-8B1E-65978275C164}"/>
                </c:ext>
              </c:extLst>
            </c:dLbl>
            <c:dLbl>
              <c:idx val="2"/>
              <c:layout>
                <c:manualLayout>
                  <c:x val="2.2613168223572278E-2"/>
                  <c:y val="0.1302401697817978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139-4386-8B1E-65978275C164}"/>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20XX</c:v>
                </c:pt>
                <c:pt idx="1">
                  <c:v>20XX</c:v>
                </c:pt>
                <c:pt idx="2">
                  <c:v>20XX</c:v>
                </c:pt>
              </c:strCache>
            </c:strRef>
          </c:cat>
          <c:val>
            <c:numRef>
              <c:f>Sheet1!$C$2:$C$4</c:f>
              <c:numCache>
                <c:formatCode>0.00</c:formatCode>
                <c:ptCount val="3"/>
                <c:pt idx="0">
                  <c:v>4000</c:v>
                </c:pt>
                <c:pt idx="1">
                  <c:v>4500</c:v>
                </c:pt>
                <c:pt idx="2">
                  <c:v>5000</c:v>
                </c:pt>
              </c:numCache>
            </c:numRef>
          </c:val>
          <c:extLst>
            <c:ext xmlns:c16="http://schemas.microsoft.com/office/drawing/2014/chart" uri="{C3380CC4-5D6E-409C-BE32-E72D297353CC}">
              <c16:uniqueId val="{00000000-2139-4386-8B1E-65978275C164}"/>
            </c:ext>
          </c:extLst>
        </c:ser>
        <c:dLbls>
          <c:showLegendKey val="0"/>
          <c:showVal val="0"/>
          <c:showCatName val="0"/>
          <c:showSerName val="0"/>
          <c:showPercent val="0"/>
          <c:showBubbleSize val="0"/>
        </c:dLbls>
        <c:gapWidth val="219"/>
        <c:overlap val="-27"/>
        <c:axId val="860863128"/>
        <c:axId val="860863456"/>
      </c:barChart>
      <c:catAx>
        <c:axId val="8608631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800" b="0" i="0" u="none" strike="noStrike" kern="1200" baseline="0">
                <a:solidFill>
                  <a:schemeClr val="tx1">
                    <a:lumMod val="65000"/>
                    <a:lumOff val="35000"/>
                  </a:schemeClr>
                </a:solidFill>
                <a:latin typeface="+mn-lt"/>
                <a:ea typeface="+mn-ea"/>
                <a:cs typeface="+mn-cs"/>
              </a:defRPr>
            </a:pPr>
            <a:endParaRPr lang="en-US"/>
          </a:p>
        </c:txPr>
        <c:crossAx val="860863456"/>
        <c:crosses val="autoZero"/>
        <c:auto val="1"/>
        <c:lblAlgn val="ctr"/>
        <c:lblOffset val="100"/>
        <c:noMultiLvlLbl val="0"/>
      </c:catAx>
      <c:valAx>
        <c:axId val="860863456"/>
        <c:scaling>
          <c:orientation val="minMax"/>
          <c:max val="20000"/>
          <c:min val="-1000"/>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300" b="0" i="0" u="none" strike="noStrike" kern="1200" baseline="0">
                <a:solidFill>
                  <a:schemeClr val="bg1"/>
                </a:solidFill>
                <a:latin typeface="+mn-lt"/>
                <a:ea typeface="+mn-ea"/>
                <a:cs typeface="+mn-cs"/>
              </a:defRPr>
            </a:pPr>
            <a:endParaRPr lang="en-US"/>
          </a:p>
        </c:txPr>
        <c:crossAx val="860863128"/>
        <c:crosses val="autoZero"/>
        <c:crossBetween val="between"/>
        <c:dispUnits>
          <c:builtInUnit val="thousands"/>
        </c:dispUnits>
      </c:valAx>
      <c:spPr>
        <a:noFill/>
        <a:ln>
          <a:noFill/>
        </a:ln>
        <a:effectLst/>
      </c:spPr>
    </c:plotArea>
    <c:legend>
      <c:legendPos val="b"/>
      <c:legendEntry>
        <c:idx val="0"/>
        <c:txPr>
          <a:bodyPr rot="0" spcFirstLastPara="1" vertOverflow="ellipsis" vert="horz" wrap="square" anchor="ctr" anchorCtr="1"/>
          <a:lstStyle/>
          <a:p>
            <a:pPr>
              <a:defRPr lang="en-US" sz="800" b="0" i="0" u="none" strike="noStrike" kern="1200" baseline="0">
                <a:solidFill>
                  <a:schemeClr val="tx1">
                    <a:lumMod val="65000"/>
                    <a:lumOff val="35000"/>
                  </a:schemeClr>
                </a:solidFill>
                <a:latin typeface="+mn-lt"/>
                <a:ea typeface="+mn-ea"/>
                <a:cs typeface="+mn-cs"/>
              </a:defRPr>
            </a:pPr>
            <a:endParaRPr lang="en-US"/>
          </a:p>
        </c:txPr>
      </c:legendEntry>
      <c:layout>
        <c:manualLayout>
          <c:xMode val="edge"/>
          <c:yMode val="edge"/>
          <c:x val="0.25176864967206336"/>
          <c:y val="0.74047846232979386"/>
          <c:w val="0.51472117465308043"/>
          <c:h val="0.10672156813526486"/>
        </c:manualLayout>
      </c:layout>
      <c:overlay val="0"/>
      <c:spPr>
        <a:noFill/>
        <a:ln>
          <a:noFill/>
        </a:ln>
        <a:effectLst/>
      </c:spPr>
      <c:txPr>
        <a:bodyPr rot="0" spcFirstLastPara="1" vertOverflow="ellipsis" vert="horz" wrap="square" anchor="ctr" anchorCtr="1"/>
        <a:lstStyle/>
        <a:p>
          <a:pPr>
            <a:defRPr lang="en-US"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Revenue</c:v>
                </c:pt>
              </c:strCache>
            </c:strRef>
          </c:tx>
          <c:spPr>
            <a:solidFill>
              <a:srgbClr val="61C3AE"/>
            </a:solidFill>
            <a:ln>
              <a:noFill/>
            </a:ln>
            <a:effectLst/>
          </c:spPr>
          <c:invertIfNegative val="0"/>
          <c:dLbls>
            <c:dLbl>
              <c:idx val="0"/>
              <c:layout>
                <c:manualLayout>
                  <c:x val="4.2813313389745769E-3"/>
                  <c:y val="3.080094585581761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607-47CB-B83C-E2F2E5542D61}"/>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2019P</c:v>
                </c:pt>
                <c:pt idx="1">
                  <c:v>2020P</c:v>
                </c:pt>
                <c:pt idx="2">
                  <c:v>2021P</c:v>
                </c:pt>
                <c:pt idx="3">
                  <c:v>2022P</c:v>
                </c:pt>
              </c:strCache>
            </c:strRef>
          </c:cat>
          <c:val>
            <c:numRef>
              <c:f>Sheet1!$B$2:$B$5</c:f>
              <c:numCache>
                <c:formatCode>0.00</c:formatCode>
                <c:ptCount val="4"/>
                <c:pt idx="0">
                  <c:v>11272.943498055285</c:v>
                </c:pt>
                <c:pt idx="1">
                  <c:v>18763.994652790807</c:v>
                </c:pt>
                <c:pt idx="2">
                  <c:v>26750.596196472579</c:v>
                </c:pt>
                <c:pt idx="3">
                  <c:v>32911.73498804339</c:v>
                </c:pt>
              </c:numCache>
            </c:numRef>
          </c:val>
          <c:extLst>
            <c:ext xmlns:c16="http://schemas.microsoft.com/office/drawing/2014/chart" uri="{C3380CC4-5D6E-409C-BE32-E72D297353CC}">
              <c16:uniqueId val="{00000001-A607-47CB-B83C-E2F2E5542D61}"/>
            </c:ext>
          </c:extLst>
        </c:ser>
        <c:dLbls>
          <c:showLegendKey val="0"/>
          <c:showVal val="1"/>
          <c:showCatName val="0"/>
          <c:showSerName val="0"/>
          <c:showPercent val="0"/>
          <c:showBubbleSize val="0"/>
        </c:dLbls>
        <c:gapWidth val="276"/>
        <c:axId val="1525794848"/>
        <c:axId val="1525798112"/>
      </c:barChart>
      <c:lineChart>
        <c:grouping val="standard"/>
        <c:varyColors val="0"/>
        <c:ser>
          <c:idx val="1"/>
          <c:order val="1"/>
          <c:tx>
            <c:strRef>
              <c:f>Sheet1!$C$1</c:f>
              <c:strCache>
                <c:ptCount val="1"/>
                <c:pt idx="0">
                  <c:v>EBITDA Margin</c:v>
                </c:pt>
              </c:strCache>
            </c:strRef>
          </c:tx>
          <c:spPr>
            <a:ln w="19050" cap="rnd">
              <a:solidFill>
                <a:srgbClr val="005A9A"/>
              </a:solidFill>
              <a:round/>
            </a:ln>
            <a:effectLst/>
          </c:spPr>
          <c:marker>
            <c:symbol val="none"/>
          </c:marker>
          <c:dLbls>
            <c:dLbl>
              <c:idx val="0"/>
              <c:layout>
                <c:manualLayout>
                  <c:x val="-2.5687988033847465E-2"/>
                  <c:y val="-5.544170254047182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607-47CB-B83C-E2F2E5542D61}"/>
                </c:ext>
              </c:extLst>
            </c:dLbl>
            <c:dLbl>
              <c:idx val="1"/>
              <c:layout>
                <c:manualLayout>
                  <c:x val="-4.2813313389745852E-2"/>
                  <c:y val="-7.0842175468380411E-2"/>
                </c:manualLayout>
              </c:layout>
              <c:numFmt formatCode="\x\,\x\x\%" sourceLinked="0"/>
              <c:spPr>
                <a:noFill/>
                <a:ln>
                  <a:noFill/>
                </a:ln>
                <a:effectLst/>
              </c:spPr>
              <c:txPr>
                <a:bodyPr rot="0" spcFirstLastPara="1" vertOverflow="ellipsis" vert="horz" wrap="square" lIns="38100" tIns="19050" rIns="38100" bIns="19050" anchor="ctr" anchorCtr="1">
                  <a:no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12826868691567833"/>
                      <c:h val="7.2474868125871589E-2"/>
                    </c:manualLayout>
                  </c15:layout>
                </c:ext>
                <c:ext xmlns:c16="http://schemas.microsoft.com/office/drawing/2014/chart" uri="{C3380CC4-5D6E-409C-BE32-E72D297353CC}">
                  <c16:uniqueId val="{00000003-A607-47CB-B83C-E2F2E5542D61}"/>
                </c:ext>
              </c:extLst>
            </c:dLbl>
            <c:dLbl>
              <c:idx val="2"/>
              <c:layout>
                <c:manualLayout>
                  <c:x val="-8.5626626779493117E-3"/>
                  <c:y val="6.160189171163410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607-47CB-B83C-E2F2E5542D61}"/>
                </c:ext>
              </c:extLst>
            </c:dLbl>
            <c:dLbl>
              <c:idx val="3"/>
              <c:layout>
                <c:manualLayout>
                  <c:x val="-8.5626626779491538E-3"/>
                  <c:y val="-2.464075668465415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607-47CB-B83C-E2F2E5542D61}"/>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2019P</c:v>
                </c:pt>
                <c:pt idx="1">
                  <c:v>2020P</c:v>
                </c:pt>
                <c:pt idx="2">
                  <c:v>2021P</c:v>
                </c:pt>
                <c:pt idx="3">
                  <c:v>2022P</c:v>
                </c:pt>
              </c:strCache>
            </c:strRef>
          </c:cat>
          <c:val>
            <c:numRef>
              <c:f>Sheet1!$C$2:$C$5</c:f>
              <c:numCache>
                <c:formatCode>0.00%</c:formatCode>
                <c:ptCount val="4"/>
                <c:pt idx="0">
                  <c:v>0.12214924870012292</c:v>
                </c:pt>
                <c:pt idx="1">
                  <c:v>0.14032420728519757</c:v>
                </c:pt>
                <c:pt idx="2">
                  <c:v>0.16075298108357719</c:v>
                </c:pt>
                <c:pt idx="3">
                  <c:v>0.2255273005789015</c:v>
                </c:pt>
              </c:numCache>
            </c:numRef>
          </c:val>
          <c:smooth val="1"/>
          <c:extLst>
            <c:ext xmlns:c16="http://schemas.microsoft.com/office/drawing/2014/chart" uri="{C3380CC4-5D6E-409C-BE32-E72D297353CC}">
              <c16:uniqueId val="{00000006-A607-47CB-B83C-E2F2E5542D61}"/>
            </c:ext>
          </c:extLst>
        </c:ser>
        <c:dLbls>
          <c:showLegendKey val="0"/>
          <c:showVal val="1"/>
          <c:showCatName val="0"/>
          <c:showSerName val="0"/>
          <c:showPercent val="0"/>
          <c:showBubbleSize val="0"/>
        </c:dLbls>
        <c:marker val="1"/>
        <c:smooth val="0"/>
        <c:axId val="1525799744"/>
        <c:axId val="1525795392"/>
      </c:lineChart>
      <c:catAx>
        <c:axId val="15257948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525798112"/>
        <c:crosses val="autoZero"/>
        <c:auto val="1"/>
        <c:lblAlgn val="ctr"/>
        <c:lblOffset val="100"/>
        <c:noMultiLvlLbl val="0"/>
      </c:catAx>
      <c:valAx>
        <c:axId val="1525798112"/>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300" b="0" i="0" u="none" strike="noStrike" kern="1200" baseline="0">
                <a:solidFill>
                  <a:schemeClr val="bg1"/>
                </a:solidFill>
                <a:latin typeface="+mn-lt"/>
                <a:ea typeface="+mn-ea"/>
                <a:cs typeface="+mn-cs"/>
              </a:defRPr>
            </a:pPr>
            <a:endParaRPr lang="en-US"/>
          </a:p>
        </c:txPr>
        <c:crossAx val="1525794848"/>
        <c:crosses val="autoZero"/>
        <c:crossBetween val="between"/>
      </c:valAx>
      <c:valAx>
        <c:axId val="1525795392"/>
        <c:scaling>
          <c:orientation val="minMax"/>
          <c:min val="0.1"/>
        </c:scaling>
        <c:delete val="0"/>
        <c:axPos val="r"/>
        <c:numFmt formatCode="0.00%" sourceLinked="1"/>
        <c:majorTickMark val="out"/>
        <c:minorTickMark val="none"/>
        <c:tickLblPos val="nextTo"/>
        <c:spPr>
          <a:noFill/>
          <a:ln>
            <a:noFill/>
          </a:ln>
          <a:effectLst/>
        </c:spPr>
        <c:txPr>
          <a:bodyPr rot="-60000000" spcFirstLastPara="1" vertOverflow="ellipsis" vert="horz" wrap="square" anchor="ctr" anchorCtr="1"/>
          <a:lstStyle/>
          <a:p>
            <a:pPr>
              <a:defRPr sz="300" b="0" i="0" u="none" strike="noStrike" kern="1200" baseline="0">
                <a:solidFill>
                  <a:schemeClr val="bg1"/>
                </a:solidFill>
                <a:latin typeface="+mn-lt"/>
                <a:ea typeface="+mn-ea"/>
                <a:cs typeface="+mn-cs"/>
              </a:defRPr>
            </a:pPr>
            <a:endParaRPr lang="en-US"/>
          </a:p>
        </c:txPr>
        <c:crossAx val="1525799744"/>
        <c:crosses val="max"/>
        <c:crossBetween val="between"/>
        <c:majorUnit val="0.1"/>
      </c:valAx>
      <c:catAx>
        <c:axId val="1525799744"/>
        <c:scaling>
          <c:orientation val="minMax"/>
        </c:scaling>
        <c:delete val="1"/>
        <c:axPos val="b"/>
        <c:numFmt formatCode="General" sourceLinked="1"/>
        <c:majorTickMark val="out"/>
        <c:minorTickMark val="none"/>
        <c:tickLblPos val="nextTo"/>
        <c:crossAx val="1525795392"/>
        <c:crosses val="autoZero"/>
        <c:auto val="1"/>
        <c:lblAlgn val="ctr"/>
        <c:lblOffset val="100"/>
        <c:noMultiLvlLbl val="0"/>
      </c:catAx>
      <c:spPr>
        <a:noFill/>
        <a:ln>
          <a:noFill/>
        </a:ln>
        <a:effectLst/>
      </c:spPr>
    </c:plotArea>
    <c:legend>
      <c:legendPos val="b"/>
      <c:layout>
        <c:manualLayout>
          <c:xMode val="edge"/>
          <c:yMode val="edge"/>
          <c:x val="0.17722115975535058"/>
          <c:y val="0.80641466460910227"/>
          <c:w val="0.65412000605454412"/>
          <c:h val="0.11640130853849448"/>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800"/>
      </a:pPr>
      <a:endParaRPr lang="en-US"/>
    </a:p>
  </c:txPr>
  <c:externalData r:id="rId3">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Revenue</c:v>
                </c:pt>
              </c:strCache>
            </c:strRef>
          </c:tx>
          <c:spPr>
            <a:solidFill>
              <a:srgbClr val="61C3AE"/>
            </a:solidFill>
            <a:ln>
              <a:noFill/>
            </a:ln>
            <a:effectLst/>
          </c:spPr>
          <c:invertIfNegative val="0"/>
          <c:dLbls>
            <c:dLbl>
              <c:idx val="0"/>
              <c:layout>
                <c:manualLayout>
                  <c:x val="-1.9622541955687683E-17"/>
                  <c:y val="3.302743943073177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5B8-4AAF-99EE-22D43C3ABD00}"/>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2020P</c:v>
                </c:pt>
                <c:pt idx="1">
                  <c:v>2021P</c:v>
                </c:pt>
                <c:pt idx="2">
                  <c:v>2022P</c:v>
                </c:pt>
              </c:strCache>
            </c:strRef>
          </c:cat>
          <c:val>
            <c:numRef>
              <c:f>Sheet1!$B$2:$B$4</c:f>
              <c:numCache>
                <c:formatCode>0.00</c:formatCode>
                <c:ptCount val="3"/>
                <c:pt idx="0">
                  <c:v>18763.994652790807</c:v>
                </c:pt>
                <c:pt idx="1">
                  <c:v>26750.596196472579</c:v>
                </c:pt>
                <c:pt idx="2">
                  <c:v>32911.73498804339</c:v>
                </c:pt>
              </c:numCache>
            </c:numRef>
          </c:val>
          <c:extLst>
            <c:ext xmlns:c16="http://schemas.microsoft.com/office/drawing/2014/chart" uri="{C3380CC4-5D6E-409C-BE32-E72D297353CC}">
              <c16:uniqueId val="{00000001-05B8-4AAF-99EE-22D43C3ABD00}"/>
            </c:ext>
          </c:extLst>
        </c:ser>
        <c:dLbls>
          <c:showLegendKey val="0"/>
          <c:showVal val="1"/>
          <c:showCatName val="0"/>
          <c:showSerName val="0"/>
          <c:showPercent val="0"/>
          <c:showBubbleSize val="0"/>
        </c:dLbls>
        <c:gapWidth val="341"/>
        <c:axId val="1290335472"/>
        <c:axId val="1290336016"/>
      </c:barChart>
      <c:lineChart>
        <c:grouping val="standard"/>
        <c:varyColors val="0"/>
        <c:ser>
          <c:idx val="1"/>
          <c:order val="1"/>
          <c:tx>
            <c:strRef>
              <c:f>Sheet1!$C$1</c:f>
              <c:strCache>
                <c:ptCount val="1"/>
                <c:pt idx="0">
                  <c:v>CAPEX/Revenue</c:v>
                </c:pt>
              </c:strCache>
            </c:strRef>
          </c:tx>
          <c:spPr>
            <a:ln w="19050" cap="rnd">
              <a:solidFill>
                <a:srgbClr val="005A9A"/>
              </a:solidFill>
              <a:round/>
            </a:ln>
            <a:effectLst/>
          </c:spPr>
          <c:marker>
            <c:symbol val="none"/>
          </c:marker>
          <c:dLbls>
            <c:dLbl>
              <c:idx val="0"/>
              <c:layout>
                <c:manualLayout>
                  <c:x val="-4.2813313389745852E-2"/>
                  <c:y val="-7.0842175468380411E-2"/>
                </c:manualLayout>
              </c:layout>
              <c:numFmt formatCode="\x\,\x\x\%" sourceLinked="0"/>
              <c:spPr>
                <a:noFill/>
                <a:ln>
                  <a:noFill/>
                </a:ln>
                <a:effectLst/>
              </c:spPr>
              <c:txPr>
                <a:bodyPr rot="0" spcFirstLastPara="1" vertOverflow="ellipsis" vert="horz" wrap="square" lIns="38100" tIns="19050" rIns="38100" bIns="19050" anchor="ctr" anchorCtr="1">
                  <a:no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12826868691567833"/>
                      <c:h val="7.2474868125871589E-2"/>
                    </c:manualLayout>
                  </c15:layout>
                </c:ext>
                <c:ext xmlns:c16="http://schemas.microsoft.com/office/drawing/2014/chart" uri="{C3380CC4-5D6E-409C-BE32-E72D297353CC}">
                  <c16:uniqueId val="{00000002-05B8-4AAF-99EE-22D43C3ABD00}"/>
                </c:ext>
              </c:extLst>
            </c:dLbl>
            <c:dLbl>
              <c:idx val="1"/>
              <c:layout>
                <c:manualLayout>
                  <c:x val="-8.5626626779492336E-3"/>
                  <c:y val="-2.686730185974390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5B8-4AAF-99EE-22D43C3ABD00}"/>
                </c:ext>
              </c:extLst>
            </c:dLbl>
            <c:dLbl>
              <c:idx val="2"/>
              <c:layout>
                <c:manualLayout>
                  <c:x val="-8.5626626779491538E-3"/>
                  <c:y val="-2.464075668465415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05B8-4AAF-99EE-22D43C3ABD00}"/>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2020P</c:v>
                </c:pt>
                <c:pt idx="1">
                  <c:v>2021P</c:v>
                </c:pt>
                <c:pt idx="2">
                  <c:v>2022P</c:v>
                </c:pt>
              </c:strCache>
            </c:strRef>
          </c:cat>
          <c:val>
            <c:numRef>
              <c:f>Sheet1!$C$2:$C$4</c:f>
              <c:numCache>
                <c:formatCode>0.00%</c:formatCode>
                <c:ptCount val="3"/>
                <c:pt idx="0">
                  <c:v>0.23615707006934855</c:v>
                </c:pt>
                <c:pt idx="1">
                  <c:v>0.1136423269848791</c:v>
                </c:pt>
                <c:pt idx="2">
                  <c:v>6.0768598213572951E-2</c:v>
                </c:pt>
              </c:numCache>
            </c:numRef>
          </c:val>
          <c:smooth val="1"/>
          <c:extLst>
            <c:ext xmlns:c16="http://schemas.microsoft.com/office/drawing/2014/chart" uri="{C3380CC4-5D6E-409C-BE32-E72D297353CC}">
              <c16:uniqueId val="{00000005-05B8-4AAF-99EE-22D43C3ABD00}"/>
            </c:ext>
          </c:extLst>
        </c:ser>
        <c:dLbls>
          <c:showLegendKey val="0"/>
          <c:showVal val="1"/>
          <c:showCatName val="0"/>
          <c:showSerName val="0"/>
          <c:showPercent val="0"/>
          <c:showBubbleSize val="0"/>
        </c:dLbls>
        <c:marker val="1"/>
        <c:smooth val="0"/>
        <c:axId val="1421672784"/>
        <c:axId val="1290336560"/>
      </c:lineChart>
      <c:catAx>
        <c:axId val="12903354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290336016"/>
        <c:crosses val="autoZero"/>
        <c:auto val="1"/>
        <c:lblAlgn val="ctr"/>
        <c:lblOffset val="100"/>
        <c:noMultiLvlLbl val="0"/>
      </c:catAx>
      <c:valAx>
        <c:axId val="129033601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300" b="0" i="0" u="none" strike="noStrike" kern="1200" baseline="0">
                <a:solidFill>
                  <a:schemeClr val="bg1"/>
                </a:solidFill>
                <a:latin typeface="+mn-lt"/>
                <a:ea typeface="+mn-ea"/>
                <a:cs typeface="+mn-cs"/>
              </a:defRPr>
            </a:pPr>
            <a:endParaRPr lang="en-US"/>
          </a:p>
        </c:txPr>
        <c:crossAx val="1290335472"/>
        <c:crosses val="autoZero"/>
        <c:crossBetween val="between"/>
      </c:valAx>
      <c:valAx>
        <c:axId val="1290336560"/>
        <c:scaling>
          <c:orientation val="minMax"/>
          <c:min val="0"/>
        </c:scaling>
        <c:delete val="0"/>
        <c:axPos val="r"/>
        <c:numFmt formatCode="0.00%" sourceLinked="1"/>
        <c:majorTickMark val="out"/>
        <c:minorTickMark val="none"/>
        <c:tickLblPos val="nextTo"/>
        <c:spPr>
          <a:noFill/>
          <a:ln>
            <a:noFill/>
          </a:ln>
          <a:effectLst/>
        </c:spPr>
        <c:txPr>
          <a:bodyPr rot="-60000000" spcFirstLastPara="1" vertOverflow="ellipsis" vert="horz" wrap="square" anchor="ctr" anchorCtr="1"/>
          <a:lstStyle/>
          <a:p>
            <a:pPr>
              <a:defRPr sz="300" b="0" i="0" u="none" strike="noStrike" kern="1200" baseline="0">
                <a:solidFill>
                  <a:schemeClr val="bg1"/>
                </a:solidFill>
                <a:latin typeface="+mn-lt"/>
                <a:ea typeface="+mn-ea"/>
                <a:cs typeface="+mn-cs"/>
              </a:defRPr>
            </a:pPr>
            <a:endParaRPr lang="en-US"/>
          </a:p>
        </c:txPr>
        <c:crossAx val="1421672784"/>
        <c:crosses val="max"/>
        <c:crossBetween val="between"/>
        <c:majorUnit val="0.1"/>
      </c:valAx>
      <c:catAx>
        <c:axId val="1421672784"/>
        <c:scaling>
          <c:orientation val="minMax"/>
        </c:scaling>
        <c:delete val="1"/>
        <c:axPos val="b"/>
        <c:numFmt formatCode="General" sourceLinked="1"/>
        <c:majorTickMark val="out"/>
        <c:minorTickMark val="none"/>
        <c:tickLblPos val="nextTo"/>
        <c:crossAx val="1290336560"/>
        <c:crosses val="autoZero"/>
        <c:auto val="1"/>
        <c:lblAlgn val="ctr"/>
        <c:lblOffset val="100"/>
        <c:noMultiLvlLbl val="0"/>
      </c:catAx>
      <c:spPr>
        <a:noFill/>
        <a:ln>
          <a:noFill/>
        </a:ln>
        <a:effectLst/>
      </c:spPr>
    </c:plotArea>
    <c:legend>
      <c:legendPos val="b"/>
      <c:layout>
        <c:manualLayout>
          <c:xMode val="edge"/>
          <c:yMode val="edge"/>
          <c:x val="0.16865849707740141"/>
          <c:y val="0.78432366890642113"/>
          <c:w val="0.65412000605454412"/>
          <c:h val="0.12283961859371094"/>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800"/>
      </a:pPr>
      <a:endParaRPr lang="en-US"/>
    </a:p>
  </c:txPr>
  <c:externalData r:id="rId3">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Revenue from sales</c:v>
                </c:pt>
              </c:strCache>
            </c:strRef>
          </c:tx>
          <c:spPr>
            <a:solidFill>
              <a:srgbClr val="61C3AE"/>
            </a:solidFill>
            <a:ln>
              <a:noFill/>
            </a:ln>
            <a:effectLst/>
          </c:spPr>
          <c:invertIfNegative val="0"/>
          <c:dLbls>
            <c:dLbl>
              <c:idx val="0"/>
              <c:layout>
                <c:manualLayout>
                  <c:x val="-2.3719462526050721E-2"/>
                  <c:y val="-2.8915668136925934E-2"/>
                </c:manualLayout>
              </c:layout>
              <c:numFmt formatCode="\x\,\x\x" sourceLinked="0"/>
              <c:spPr>
                <a:solidFill>
                  <a:srgbClr val="61C3AE"/>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47A-456B-8216-B53A1E1DD831}"/>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2016</c:v>
                </c:pt>
                <c:pt idx="1">
                  <c:v>2017</c:v>
                </c:pt>
                <c:pt idx="2">
                  <c:v>2018</c:v>
                </c:pt>
                <c:pt idx="3">
                  <c:v>2019P</c:v>
                </c:pt>
                <c:pt idx="4">
                  <c:v>2020P</c:v>
                </c:pt>
                <c:pt idx="5">
                  <c:v>2021P</c:v>
                </c:pt>
                <c:pt idx="6">
                  <c:v>2022P</c:v>
                </c:pt>
              </c:strCache>
            </c:strRef>
          </c:cat>
          <c:val>
            <c:numRef>
              <c:f>Sheet1!$B$2:$B$8</c:f>
              <c:numCache>
                <c:formatCode>General</c:formatCode>
                <c:ptCount val="7"/>
                <c:pt idx="0">
                  <c:v>50.8</c:v>
                </c:pt>
                <c:pt idx="1">
                  <c:v>1923.6</c:v>
                </c:pt>
                <c:pt idx="2">
                  <c:v>4767.1000000000004</c:v>
                </c:pt>
                <c:pt idx="3">
                  <c:v>11272.7</c:v>
                </c:pt>
                <c:pt idx="4">
                  <c:v>18764</c:v>
                </c:pt>
                <c:pt idx="5">
                  <c:v>26750.6</c:v>
                </c:pt>
                <c:pt idx="6">
                  <c:v>32911.699999999997</c:v>
                </c:pt>
              </c:numCache>
            </c:numRef>
          </c:val>
          <c:extLst>
            <c:ext xmlns:c16="http://schemas.microsoft.com/office/drawing/2014/chart" uri="{C3380CC4-5D6E-409C-BE32-E72D297353CC}">
              <c16:uniqueId val="{00000000-747A-456B-8216-B53A1E1DD831}"/>
            </c:ext>
          </c:extLst>
        </c:ser>
        <c:ser>
          <c:idx val="1"/>
          <c:order val="1"/>
          <c:tx>
            <c:strRef>
              <c:f>Sheet1!$C$1</c:f>
              <c:strCache>
                <c:ptCount val="1"/>
                <c:pt idx="0">
                  <c:v>EBITDA</c:v>
                </c:pt>
              </c:strCache>
            </c:strRef>
          </c:tx>
          <c:spPr>
            <a:solidFill>
              <a:srgbClr val="0166AB"/>
            </a:solidFill>
            <a:ln>
              <a:noFill/>
            </a:ln>
            <a:effectLst/>
          </c:spPr>
          <c:invertIfNegative val="0"/>
          <c:dLbls>
            <c:dLbl>
              <c:idx val="0"/>
              <c:layout>
                <c:manualLayout>
                  <c:x val="6.7769892931573488E-3"/>
                  <c:y val="-2.1686751102694451E-2"/>
                </c:manualLayout>
              </c:layout>
              <c:numFmt formatCode="\x\,\x\x" sourceLinked="0"/>
              <c:spPr>
                <a:solidFill>
                  <a:srgbClr val="0166AB"/>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747A-456B-8216-B53A1E1DD831}"/>
                </c:ext>
              </c:extLst>
            </c:dLbl>
            <c:dLbl>
              <c:idx val="1"/>
              <c:layout>
                <c:manualLayout>
                  <c:x val="2.3719462526050689E-2"/>
                  <c:y val="2.168675110269451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747A-456B-8216-B53A1E1DD831}"/>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2016</c:v>
                </c:pt>
                <c:pt idx="1">
                  <c:v>2017</c:v>
                </c:pt>
                <c:pt idx="2">
                  <c:v>2018</c:v>
                </c:pt>
                <c:pt idx="3">
                  <c:v>2019P</c:v>
                </c:pt>
                <c:pt idx="4">
                  <c:v>2020P</c:v>
                </c:pt>
                <c:pt idx="5">
                  <c:v>2021P</c:v>
                </c:pt>
                <c:pt idx="6">
                  <c:v>2022P</c:v>
                </c:pt>
              </c:strCache>
            </c:strRef>
          </c:cat>
          <c:val>
            <c:numRef>
              <c:f>Sheet1!$C$2:$C$8</c:f>
              <c:numCache>
                <c:formatCode>General</c:formatCode>
                <c:ptCount val="7"/>
                <c:pt idx="0">
                  <c:v>25.5</c:v>
                </c:pt>
                <c:pt idx="1">
                  <c:v>140.1</c:v>
                </c:pt>
                <c:pt idx="2">
                  <c:v>245.7</c:v>
                </c:pt>
                <c:pt idx="3">
                  <c:v>1377</c:v>
                </c:pt>
                <c:pt idx="4">
                  <c:v>2633</c:v>
                </c:pt>
                <c:pt idx="5">
                  <c:v>4300.2</c:v>
                </c:pt>
                <c:pt idx="6">
                  <c:v>7422.5</c:v>
                </c:pt>
              </c:numCache>
            </c:numRef>
          </c:val>
          <c:extLst>
            <c:ext xmlns:c16="http://schemas.microsoft.com/office/drawing/2014/chart" uri="{C3380CC4-5D6E-409C-BE32-E72D297353CC}">
              <c16:uniqueId val="{00000001-747A-456B-8216-B53A1E1DD831}"/>
            </c:ext>
          </c:extLst>
        </c:ser>
        <c:dLbls>
          <c:showLegendKey val="0"/>
          <c:showVal val="0"/>
          <c:showCatName val="0"/>
          <c:showSerName val="0"/>
          <c:showPercent val="0"/>
          <c:showBubbleSize val="0"/>
        </c:dLbls>
        <c:gapWidth val="219"/>
        <c:overlap val="-27"/>
        <c:axId val="1421665168"/>
        <c:axId val="1421675504"/>
      </c:barChart>
      <c:catAx>
        <c:axId val="14216651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421675504"/>
        <c:crosses val="autoZero"/>
        <c:auto val="1"/>
        <c:lblAlgn val="ctr"/>
        <c:lblOffset val="100"/>
        <c:noMultiLvlLbl val="0"/>
      </c:catAx>
      <c:valAx>
        <c:axId val="1421675504"/>
        <c:scaling>
          <c:orientation val="minMax"/>
        </c:scaling>
        <c:delete val="1"/>
        <c:axPos val="l"/>
        <c:numFmt formatCode="General" sourceLinked="1"/>
        <c:majorTickMark val="none"/>
        <c:minorTickMark val="none"/>
        <c:tickLblPos val="nextTo"/>
        <c:crossAx val="1421665168"/>
        <c:crosses val="autoZero"/>
        <c:crossBetween val="between"/>
      </c:valAx>
      <c:spPr>
        <a:noFill/>
        <a:ln>
          <a:noFill/>
        </a:ln>
        <a:effectLst/>
      </c:spPr>
    </c:plotArea>
    <c:legend>
      <c:legendPos val="b"/>
      <c:layout>
        <c:manualLayout>
          <c:xMode val="edge"/>
          <c:yMode val="edge"/>
          <c:x val="0.26115715224506447"/>
          <c:y val="0.79276630163481676"/>
          <c:w val="0.47768542869926894"/>
          <c:h val="0.11325777692017397"/>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0" i="0" u="none" strike="noStrike" kern="1200" spc="0" baseline="0">
                <a:solidFill>
                  <a:schemeClr val="tx1">
                    <a:lumMod val="65000"/>
                    <a:lumOff val="35000"/>
                  </a:schemeClr>
                </a:solidFill>
                <a:latin typeface="+mn-lt"/>
                <a:ea typeface="+mn-ea"/>
                <a:cs typeface="+mn-cs"/>
              </a:defRPr>
            </a:pPr>
            <a:r>
              <a:rPr lang="pl-PL" dirty="0"/>
              <a:t>[Product]</a:t>
            </a:r>
            <a:endParaRPr lang="en-US" dirty="0"/>
          </a:p>
        </c:rich>
      </c:tx>
      <c:overlay val="0"/>
      <c:spPr>
        <a:noFill/>
        <a:ln>
          <a:noFill/>
        </a:ln>
        <a:effectLst/>
      </c:spPr>
      <c:txPr>
        <a:bodyPr rot="0" spcFirstLastPara="1" vertOverflow="ellipsis" vert="horz" wrap="square" anchor="ctr" anchorCtr="1"/>
        <a:lstStyle/>
        <a:p>
          <a:pPr>
            <a:defRPr sz="10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7.4650712681857578E-2"/>
          <c:y val="0.14866613429409264"/>
          <c:w val="0.85069857463628484"/>
          <c:h val="0.72472414839616572"/>
        </c:manualLayout>
      </c:layout>
      <c:barChart>
        <c:barDir val="col"/>
        <c:grouping val="clustered"/>
        <c:varyColors val="0"/>
        <c:ser>
          <c:idx val="0"/>
          <c:order val="0"/>
          <c:tx>
            <c:strRef>
              <c:f>Produkcja!$Y$2524</c:f>
              <c:strCache>
                <c:ptCount val="1"/>
                <c:pt idx="0">
                  <c:v>Tabletki</c:v>
                </c:pt>
              </c:strCache>
            </c:strRef>
          </c:tx>
          <c:spPr>
            <a:solidFill>
              <a:srgbClr val="61C3AE"/>
            </a:solidFill>
            <a:ln>
              <a:noFill/>
            </a:ln>
            <a:effectLst/>
          </c:spPr>
          <c:invertIfNegative val="0"/>
          <c:dPt>
            <c:idx val="0"/>
            <c:invertIfNegative val="0"/>
            <c:bubble3D val="0"/>
            <c:spPr>
              <a:solidFill>
                <a:srgbClr val="46B9A0"/>
              </a:solidFill>
              <a:ln>
                <a:noFill/>
              </a:ln>
              <a:effectLst/>
            </c:spPr>
            <c:extLst>
              <c:ext xmlns:c16="http://schemas.microsoft.com/office/drawing/2014/chart" uri="{C3380CC4-5D6E-409C-BE32-E72D297353CC}">
                <c16:uniqueId val="{00000001-596D-4D93-9463-90244CE815F7}"/>
              </c:ext>
            </c:extLst>
          </c:dPt>
          <c:dPt>
            <c:idx val="1"/>
            <c:invertIfNegative val="0"/>
            <c:bubble3D val="0"/>
            <c:spPr>
              <a:solidFill>
                <a:srgbClr val="8CD4C5"/>
              </a:solidFill>
              <a:ln>
                <a:noFill/>
              </a:ln>
              <a:effectLst/>
            </c:spPr>
            <c:extLst>
              <c:ext xmlns:c16="http://schemas.microsoft.com/office/drawing/2014/chart" uri="{C3380CC4-5D6E-409C-BE32-E72D297353CC}">
                <c16:uniqueId val="{00000003-596D-4D93-9463-90244CE815F7}"/>
              </c:ext>
            </c:extLst>
          </c:dPt>
          <c:dPt>
            <c:idx val="2"/>
            <c:invertIfNegative val="0"/>
            <c:bubble3D val="0"/>
            <c:spPr>
              <a:solidFill>
                <a:srgbClr val="9DC3E6"/>
              </a:solidFill>
              <a:ln>
                <a:noFill/>
              </a:ln>
              <a:effectLst/>
            </c:spPr>
            <c:extLst>
              <c:ext xmlns:c16="http://schemas.microsoft.com/office/drawing/2014/chart" uri="{C3380CC4-5D6E-409C-BE32-E72D297353CC}">
                <c16:uniqueId val="{00000005-596D-4D93-9463-90244CE815F7}"/>
              </c:ext>
            </c:extLst>
          </c:dPt>
          <c:dPt>
            <c:idx val="3"/>
            <c:invertIfNegative val="0"/>
            <c:bubble3D val="0"/>
            <c:spPr>
              <a:solidFill>
                <a:srgbClr val="005A9A"/>
              </a:solidFill>
              <a:ln>
                <a:noFill/>
              </a:ln>
              <a:effectLst/>
            </c:spPr>
            <c:extLst>
              <c:ext xmlns:c16="http://schemas.microsoft.com/office/drawing/2014/chart" uri="{C3380CC4-5D6E-409C-BE32-E72D297353CC}">
                <c16:uniqueId val="{00000007-596D-4D93-9463-90244CE815F7}"/>
              </c:ext>
            </c:extLst>
          </c:dPt>
          <c:dLbls>
            <c:dLbl>
              <c:idx val="0"/>
              <c:layout>
                <c:manualLayout>
                  <c:x val="-8.508608191493244E-18"/>
                  <c:y val="9.0443997306949117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5407336203075792"/>
                      <c:h val="0.22468403490886302"/>
                    </c:manualLayout>
                  </c15:layout>
                </c:ext>
                <c:ext xmlns:c16="http://schemas.microsoft.com/office/drawing/2014/chart" uri="{C3380CC4-5D6E-409C-BE32-E72D297353CC}">
                  <c16:uniqueId val="{00000001-596D-4D93-9463-90244CE815F7}"/>
                </c:ext>
              </c:extLst>
            </c:dLbl>
            <c:dLbl>
              <c:idx val="1"/>
              <c:layout>
                <c:manualLayout>
                  <c:x val="-3.4034432765972976E-17"/>
                  <c:y val="8.3486766744876095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6892492243860289"/>
                      <c:h val="0.22468403490886302"/>
                    </c:manualLayout>
                  </c15:layout>
                </c:ext>
                <c:ext xmlns:c16="http://schemas.microsoft.com/office/drawing/2014/chart" uri="{C3380CC4-5D6E-409C-BE32-E72D297353CC}">
                  <c16:uniqueId val="{00000003-596D-4D93-9463-90244CE815F7}"/>
                </c:ext>
              </c:extLst>
            </c:dLbl>
            <c:dLbl>
              <c:idx val="2"/>
              <c:layout>
                <c:manualLayout>
                  <c:x val="-6.8029684753676026E-17"/>
                  <c:y val="8.9478014205921955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45427037539379272"/>
                      <c:h val="0.22228430704128563"/>
                    </c:manualLayout>
                  </c15:layout>
                </c:ext>
                <c:ext xmlns:c16="http://schemas.microsoft.com/office/drawing/2014/chart" uri="{C3380CC4-5D6E-409C-BE32-E72D297353CC}">
                  <c16:uniqueId val="{00000005-596D-4D93-9463-90244CE815F7}"/>
                </c:ext>
              </c:extLst>
            </c:dLbl>
            <c:dLbl>
              <c:idx val="3"/>
              <c:layout>
                <c:manualLayout>
                  <c:x val="0"/>
                  <c:y val="7.5712165866549289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32011117065197636"/>
                      <c:h val="0.22228430704128563"/>
                    </c:manualLayout>
                  </c15:layout>
                </c:ext>
                <c:ext xmlns:c16="http://schemas.microsoft.com/office/drawing/2014/chart" uri="{C3380CC4-5D6E-409C-BE32-E72D297353CC}">
                  <c16:uniqueId val="{00000007-596D-4D93-9463-90244CE815F7}"/>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Produkcja!$Z$2512:$AC$2512</c:f>
              <c:strCache>
                <c:ptCount val="4"/>
                <c:pt idx="0">
                  <c:v>2019P</c:v>
                </c:pt>
                <c:pt idx="1">
                  <c:v>2020P</c:v>
                </c:pt>
                <c:pt idx="2">
                  <c:v>2021P</c:v>
                </c:pt>
                <c:pt idx="3">
                  <c:v>2022P</c:v>
                </c:pt>
              </c:strCache>
            </c:strRef>
          </c:cat>
          <c:val>
            <c:numRef>
              <c:f>Produkcja!$Z$2524:$AC$2524</c:f>
              <c:numCache>
                <c:formatCode>_-* #,##0.0\ _z_ł_-;\-* #,##0.0\ _z_ł_-;_-* "-"??\ _z_ł_-;_-@_-</c:formatCode>
                <c:ptCount val="4"/>
                <c:pt idx="0">
                  <c:v>431.81200000000001</c:v>
                </c:pt>
                <c:pt idx="1">
                  <c:v>737.96561999999994</c:v>
                </c:pt>
                <c:pt idx="2">
                  <c:v>1070.98874</c:v>
                </c:pt>
                <c:pt idx="3">
                  <c:v>1483.48874</c:v>
                </c:pt>
              </c:numCache>
            </c:numRef>
          </c:val>
          <c:extLst>
            <c:ext xmlns:c16="http://schemas.microsoft.com/office/drawing/2014/chart" uri="{C3380CC4-5D6E-409C-BE32-E72D297353CC}">
              <c16:uniqueId val="{00000008-596D-4D93-9463-90244CE815F7}"/>
            </c:ext>
          </c:extLst>
        </c:ser>
        <c:dLbls>
          <c:showLegendKey val="0"/>
          <c:showVal val="0"/>
          <c:showCatName val="0"/>
          <c:showSerName val="0"/>
          <c:showPercent val="0"/>
          <c:showBubbleSize val="0"/>
        </c:dLbls>
        <c:gapWidth val="219"/>
        <c:overlap val="-27"/>
        <c:axId val="1672182608"/>
        <c:axId val="1672175536"/>
      </c:barChart>
      <c:catAx>
        <c:axId val="16721826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672175536"/>
        <c:crosses val="autoZero"/>
        <c:auto val="1"/>
        <c:lblAlgn val="ctr"/>
        <c:lblOffset val="100"/>
        <c:noMultiLvlLbl val="0"/>
      </c:catAx>
      <c:valAx>
        <c:axId val="1672175536"/>
        <c:scaling>
          <c:orientation val="minMax"/>
          <c:max val="3000"/>
        </c:scaling>
        <c:delete val="0"/>
        <c:axPos val="l"/>
        <c:numFmt formatCode="_-* #,##0.0\ _z_ł_-;\-* #,##0.0\ _z_ł_-;_-* &quot;-&quot;??\ _z_ł_-;_-@_-" sourceLinked="1"/>
        <c:majorTickMark val="out"/>
        <c:minorTickMark val="none"/>
        <c:tickLblPos val="nextTo"/>
        <c:spPr>
          <a:noFill/>
          <a:ln>
            <a:noFill/>
          </a:ln>
          <a:effectLst/>
        </c:spPr>
        <c:txPr>
          <a:bodyPr rot="-60000000" spcFirstLastPara="1" vertOverflow="ellipsis" vert="horz" wrap="square" anchor="ctr" anchorCtr="1"/>
          <a:lstStyle/>
          <a:p>
            <a:pPr>
              <a:defRPr sz="200" b="0" i="0" u="none" strike="noStrike" kern="1200" baseline="0">
                <a:solidFill>
                  <a:schemeClr val="bg1">
                    <a:lumMod val="95000"/>
                  </a:schemeClr>
                </a:solidFill>
                <a:latin typeface="+mn-lt"/>
                <a:ea typeface="+mn-ea"/>
                <a:cs typeface="+mn-cs"/>
              </a:defRPr>
            </a:pPr>
            <a:endParaRPr lang="en-US"/>
          </a:p>
        </c:txPr>
        <c:crossAx val="1672182608"/>
        <c:crosses val="autoZero"/>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3">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0" i="0" u="none" strike="noStrike" kern="1200" spc="0" baseline="0">
                <a:solidFill>
                  <a:schemeClr val="tx1">
                    <a:lumMod val="65000"/>
                    <a:lumOff val="35000"/>
                  </a:schemeClr>
                </a:solidFill>
                <a:latin typeface="+mn-lt"/>
                <a:ea typeface="+mn-ea"/>
                <a:cs typeface="+mn-cs"/>
              </a:defRPr>
            </a:pPr>
            <a:r>
              <a:rPr lang="pl-PL" dirty="0"/>
              <a:t>[Product]</a:t>
            </a:r>
            <a:endParaRPr lang="en-US" dirty="0"/>
          </a:p>
        </c:rich>
      </c:tx>
      <c:overlay val="0"/>
      <c:spPr>
        <a:noFill/>
        <a:ln>
          <a:noFill/>
        </a:ln>
        <a:effectLst/>
      </c:spPr>
      <c:txPr>
        <a:bodyPr rot="0" spcFirstLastPara="1" vertOverflow="ellipsis" vert="horz" wrap="square" anchor="ctr" anchorCtr="1"/>
        <a:lstStyle/>
        <a:p>
          <a:pPr>
            <a:defRPr sz="10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7.4650712681857578E-2"/>
          <c:y val="0.14866613429409264"/>
          <c:w val="0.85069857463628484"/>
          <c:h val="0.72701374944393848"/>
        </c:manualLayout>
      </c:layout>
      <c:barChart>
        <c:barDir val="col"/>
        <c:grouping val="clustered"/>
        <c:varyColors val="0"/>
        <c:ser>
          <c:idx val="0"/>
          <c:order val="0"/>
          <c:tx>
            <c:strRef>
              <c:f>Produkcja!$Y$2515</c:f>
              <c:strCache>
                <c:ptCount val="1"/>
                <c:pt idx="0">
                  <c:v>Kapsułki twarde</c:v>
                </c:pt>
              </c:strCache>
            </c:strRef>
          </c:tx>
          <c:spPr>
            <a:solidFill>
              <a:srgbClr val="61C3AE"/>
            </a:solidFill>
            <a:ln>
              <a:noFill/>
            </a:ln>
            <a:effectLst/>
          </c:spPr>
          <c:invertIfNegative val="0"/>
          <c:dPt>
            <c:idx val="0"/>
            <c:invertIfNegative val="0"/>
            <c:bubble3D val="0"/>
            <c:spPr>
              <a:solidFill>
                <a:srgbClr val="46B9A0"/>
              </a:solidFill>
              <a:ln>
                <a:noFill/>
              </a:ln>
              <a:effectLst/>
            </c:spPr>
            <c:extLst>
              <c:ext xmlns:c16="http://schemas.microsoft.com/office/drawing/2014/chart" uri="{C3380CC4-5D6E-409C-BE32-E72D297353CC}">
                <c16:uniqueId val="{00000001-33C4-4ABD-AC6E-968CBDF330DD}"/>
              </c:ext>
            </c:extLst>
          </c:dPt>
          <c:dPt>
            <c:idx val="1"/>
            <c:invertIfNegative val="0"/>
            <c:bubble3D val="0"/>
            <c:spPr>
              <a:solidFill>
                <a:srgbClr val="8CD4C5"/>
              </a:solidFill>
              <a:ln>
                <a:noFill/>
              </a:ln>
              <a:effectLst/>
            </c:spPr>
            <c:extLst>
              <c:ext xmlns:c16="http://schemas.microsoft.com/office/drawing/2014/chart" uri="{C3380CC4-5D6E-409C-BE32-E72D297353CC}">
                <c16:uniqueId val="{00000003-33C4-4ABD-AC6E-968CBDF330DD}"/>
              </c:ext>
            </c:extLst>
          </c:dPt>
          <c:dPt>
            <c:idx val="2"/>
            <c:invertIfNegative val="0"/>
            <c:bubble3D val="0"/>
            <c:spPr>
              <a:solidFill>
                <a:srgbClr val="9DC3E6"/>
              </a:solidFill>
              <a:ln>
                <a:noFill/>
              </a:ln>
              <a:effectLst/>
            </c:spPr>
            <c:extLst>
              <c:ext xmlns:c16="http://schemas.microsoft.com/office/drawing/2014/chart" uri="{C3380CC4-5D6E-409C-BE32-E72D297353CC}">
                <c16:uniqueId val="{00000005-33C4-4ABD-AC6E-968CBDF330DD}"/>
              </c:ext>
            </c:extLst>
          </c:dPt>
          <c:dPt>
            <c:idx val="3"/>
            <c:invertIfNegative val="0"/>
            <c:bubble3D val="0"/>
            <c:spPr>
              <a:solidFill>
                <a:srgbClr val="005A9A"/>
              </a:solidFill>
              <a:ln>
                <a:noFill/>
              </a:ln>
              <a:effectLst/>
            </c:spPr>
            <c:extLst>
              <c:ext xmlns:c16="http://schemas.microsoft.com/office/drawing/2014/chart" uri="{C3380CC4-5D6E-409C-BE32-E72D297353CC}">
                <c16:uniqueId val="{00000007-33C4-4ABD-AC6E-968CBDF330DD}"/>
              </c:ext>
            </c:extLst>
          </c:dPt>
          <c:dLbls>
            <c:dLbl>
              <c:idx val="0"/>
              <c:layout>
                <c:manualLayout>
                  <c:x val="-8.508608191493244E-18"/>
                  <c:y val="9.0443997306949117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5407336203075792"/>
                      <c:h val="0.22468403490886302"/>
                    </c:manualLayout>
                  </c15:layout>
                </c:ext>
                <c:ext xmlns:c16="http://schemas.microsoft.com/office/drawing/2014/chart" uri="{C3380CC4-5D6E-409C-BE32-E72D297353CC}">
                  <c16:uniqueId val="{00000001-33C4-4ABD-AC6E-968CBDF330DD}"/>
                </c:ext>
              </c:extLst>
            </c:dLbl>
            <c:dLbl>
              <c:idx val="1"/>
              <c:layout>
                <c:manualLayout>
                  <c:x val="-3.4034432765972976E-17"/>
                  <c:y val="8.3486766744876095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6892492243860289"/>
                      <c:h val="0.22468403490886302"/>
                    </c:manualLayout>
                  </c15:layout>
                </c:ext>
                <c:ext xmlns:c16="http://schemas.microsoft.com/office/drawing/2014/chart" uri="{C3380CC4-5D6E-409C-BE32-E72D297353CC}">
                  <c16:uniqueId val="{00000003-33C4-4ABD-AC6E-968CBDF330DD}"/>
                </c:ext>
              </c:extLst>
            </c:dLbl>
            <c:dLbl>
              <c:idx val="2"/>
              <c:layout>
                <c:manualLayout>
                  <c:x val="-6.8029684753676026E-17"/>
                  <c:y val="8.9478014205921955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45427037539379272"/>
                      <c:h val="0.22228430704128563"/>
                    </c:manualLayout>
                  </c15:layout>
                </c:ext>
                <c:ext xmlns:c16="http://schemas.microsoft.com/office/drawing/2014/chart" uri="{C3380CC4-5D6E-409C-BE32-E72D297353CC}">
                  <c16:uniqueId val="{00000005-33C4-4ABD-AC6E-968CBDF330DD}"/>
                </c:ext>
              </c:extLst>
            </c:dLbl>
            <c:dLbl>
              <c:idx val="3"/>
              <c:layout>
                <c:manualLayout>
                  <c:x val="-2.9281942353225726E-7"/>
                  <c:y val="6.9068524752242177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32011117065197636"/>
                      <c:h val="0.22228430704128563"/>
                    </c:manualLayout>
                  </c15:layout>
                </c:ext>
                <c:ext xmlns:c16="http://schemas.microsoft.com/office/drawing/2014/chart" uri="{C3380CC4-5D6E-409C-BE32-E72D297353CC}">
                  <c16:uniqueId val="{00000007-33C4-4ABD-AC6E-968CBDF330DD}"/>
                </c:ext>
              </c:extLst>
            </c:dLbl>
            <c:numFmt formatCode="\x\,\x\x"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Produkcja!$Z$2512:$AC$2512</c:f>
              <c:strCache>
                <c:ptCount val="4"/>
                <c:pt idx="0">
                  <c:v>2019P</c:v>
                </c:pt>
                <c:pt idx="1">
                  <c:v>2020P</c:v>
                </c:pt>
                <c:pt idx="2">
                  <c:v>2021P</c:v>
                </c:pt>
                <c:pt idx="3">
                  <c:v>2022P</c:v>
                </c:pt>
              </c:strCache>
            </c:strRef>
          </c:cat>
          <c:val>
            <c:numRef>
              <c:f>Produkcja!$Z$2515:$AC$2515</c:f>
              <c:numCache>
                <c:formatCode>_-* #,##0.0\ _z_ł_-;\-* #,##0.0\ _z_ł_-;_-* "-"??\ _z_ł_-;_-@_-</c:formatCode>
                <c:ptCount val="4"/>
                <c:pt idx="0">
                  <c:v>803.36599999999999</c:v>
                </c:pt>
                <c:pt idx="1">
                  <c:v>985.81972999999994</c:v>
                </c:pt>
                <c:pt idx="2">
                  <c:v>1233.8162682</c:v>
                </c:pt>
                <c:pt idx="3">
                  <c:v>1465.8162681999997</c:v>
                </c:pt>
              </c:numCache>
            </c:numRef>
          </c:val>
          <c:extLst>
            <c:ext xmlns:c16="http://schemas.microsoft.com/office/drawing/2014/chart" uri="{C3380CC4-5D6E-409C-BE32-E72D297353CC}">
              <c16:uniqueId val="{00000008-33C4-4ABD-AC6E-968CBDF330DD}"/>
            </c:ext>
          </c:extLst>
        </c:ser>
        <c:dLbls>
          <c:showLegendKey val="0"/>
          <c:showVal val="0"/>
          <c:showCatName val="0"/>
          <c:showSerName val="0"/>
          <c:showPercent val="0"/>
          <c:showBubbleSize val="0"/>
        </c:dLbls>
        <c:gapWidth val="219"/>
        <c:overlap val="-27"/>
        <c:axId val="1672179888"/>
        <c:axId val="1672177168"/>
      </c:barChart>
      <c:catAx>
        <c:axId val="1672179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672177168"/>
        <c:crosses val="autoZero"/>
        <c:auto val="1"/>
        <c:lblAlgn val="ctr"/>
        <c:lblOffset val="100"/>
        <c:noMultiLvlLbl val="0"/>
      </c:catAx>
      <c:valAx>
        <c:axId val="1672177168"/>
        <c:scaling>
          <c:orientation val="minMax"/>
          <c:max val="4000"/>
        </c:scaling>
        <c:delete val="0"/>
        <c:axPos val="l"/>
        <c:numFmt formatCode="_-* #,##0.0\ _z_ł_-;\-* #,##0.0\ _z_ł_-;_-* &quot;-&quot;??\ _z_ł_-;_-@_-" sourceLinked="1"/>
        <c:majorTickMark val="out"/>
        <c:minorTickMark val="none"/>
        <c:tickLblPos val="nextTo"/>
        <c:spPr>
          <a:noFill/>
          <a:ln>
            <a:noFill/>
          </a:ln>
          <a:effectLst/>
        </c:spPr>
        <c:txPr>
          <a:bodyPr rot="-60000000" spcFirstLastPara="1" vertOverflow="ellipsis" vert="horz" wrap="square" anchor="ctr" anchorCtr="1"/>
          <a:lstStyle/>
          <a:p>
            <a:pPr>
              <a:defRPr sz="200" b="0" i="0" u="none" strike="noStrike" kern="1200" baseline="0">
                <a:solidFill>
                  <a:schemeClr val="bg1">
                    <a:lumMod val="95000"/>
                  </a:schemeClr>
                </a:solidFill>
                <a:latin typeface="+mn-lt"/>
                <a:ea typeface="+mn-ea"/>
                <a:cs typeface="+mn-cs"/>
              </a:defRPr>
            </a:pPr>
            <a:endParaRPr lang="en-US"/>
          </a:p>
        </c:txPr>
        <c:crossAx val="1672179888"/>
        <c:crosses val="autoZero"/>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326">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dk1">
            <a:lumMod val="75000"/>
            <a:lumOff val="25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dk1">
            <a:lumMod val="75000"/>
            <a:lumOff val="25000"/>
          </a:schemeClr>
        </a:solidFill>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2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3E3A44C-B02F-1542-9FF7-D84159E4AAF5}" type="doc">
      <dgm:prSet loTypeId="urn:microsoft.com/office/officeart/2005/8/layout/orgChart1" loCatId="" qsTypeId="urn:microsoft.com/office/officeart/2005/8/quickstyle/simple1" qsCatId="simple" csTypeId="urn:microsoft.com/office/officeart/2005/8/colors/accent1_2" csCatId="accent1" phldr="1"/>
      <dgm:spPr/>
      <dgm:t>
        <a:bodyPr/>
        <a:lstStyle/>
        <a:p>
          <a:endParaRPr lang="pl-PL"/>
        </a:p>
      </dgm:t>
    </dgm:pt>
    <dgm:pt modelId="{584F2E59-EF95-FC41-8505-0996B9141A56}">
      <dgm:prSet phldrT="[Tekst]" custT="1"/>
      <dgm:spPr>
        <a:solidFill>
          <a:srgbClr val="46B9A0"/>
        </a:solidFill>
        <a:ln>
          <a:noFill/>
        </a:ln>
      </dgm:spPr>
      <dgm:t>
        <a:bodyPr lIns="0" tIns="0" rIns="0" bIns="0"/>
        <a:lstStyle/>
        <a:p>
          <a:r>
            <a:rPr lang="pl-PL" sz="900" b="1" dirty="0"/>
            <a:t>CEO</a:t>
          </a:r>
        </a:p>
      </dgm:t>
    </dgm:pt>
    <dgm:pt modelId="{121518D9-FAB6-6C4E-9A5D-16FF64718B79}" type="parTrans" cxnId="{B09E5F2C-F8E2-E54B-B2D5-E65DED142DB1}">
      <dgm:prSet/>
      <dgm:spPr/>
      <dgm:t>
        <a:bodyPr/>
        <a:lstStyle/>
        <a:p>
          <a:endParaRPr lang="pl-PL"/>
        </a:p>
      </dgm:t>
    </dgm:pt>
    <dgm:pt modelId="{CED23CCF-1462-7A4D-988B-8CDB3A13743C}" type="sibTrans" cxnId="{B09E5F2C-F8E2-E54B-B2D5-E65DED142DB1}">
      <dgm:prSet/>
      <dgm:spPr/>
      <dgm:t>
        <a:bodyPr/>
        <a:lstStyle/>
        <a:p>
          <a:endParaRPr lang="pl-PL"/>
        </a:p>
      </dgm:t>
    </dgm:pt>
    <dgm:pt modelId="{CB6C33D6-6332-3C40-A5D1-6702DA897BBD}">
      <dgm:prSet phldrT="[Tekst]" custT="1"/>
      <dgm:spPr>
        <a:solidFill>
          <a:srgbClr val="46B9A0"/>
        </a:solidFill>
        <a:ln>
          <a:noFill/>
        </a:ln>
      </dgm:spPr>
      <dgm:t>
        <a:bodyPr lIns="0" tIns="0" rIns="0" bIns="0"/>
        <a:lstStyle/>
        <a:p>
          <a:r>
            <a:rPr lang="en-US" sz="900" dirty="0"/>
            <a:t>HEAD OF DEPARTMENT [...]</a:t>
          </a:r>
          <a:endParaRPr lang="pl-PL" sz="900" dirty="0"/>
        </a:p>
      </dgm:t>
    </dgm:pt>
    <dgm:pt modelId="{DBC00C31-A2BD-E849-A7BA-2E17F507BDD9}" type="parTrans" cxnId="{D69EAAEA-5087-8446-8BF7-49D6991DBFDC}">
      <dgm:prSet/>
      <dgm:spPr>
        <a:ln>
          <a:solidFill>
            <a:schemeClr val="bg1">
              <a:lumMod val="75000"/>
            </a:schemeClr>
          </a:solidFill>
        </a:ln>
      </dgm:spPr>
      <dgm:t>
        <a:bodyPr/>
        <a:lstStyle/>
        <a:p>
          <a:endParaRPr lang="pl-PL"/>
        </a:p>
      </dgm:t>
    </dgm:pt>
    <dgm:pt modelId="{740E4EF3-1551-6C46-BE08-E7728AC86622}" type="sibTrans" cxnId="{D69EAAEA-5087-8446-8BF7-49D6991DBFDC}">
      <dgm:prSet/>
      <dgm:spPr/>
      <dgm:t>
        <a:bodyPr/>
        <a:lstStyle/>
        <a:p>
          <a:endParaRPr lang="pl-PL"/>
        </a:p>
      </dgm:t>
    </dgm:pt>
    <dgm:pt modelId="{762F4DB1-E635-5741-87EB-C40575ADD203}">
      <dgm:prSet phldrT="[Tekst]" custT="1"/>
      <dgm:spPr>
        <a:solidFill>
          <a:srgbClr val="46B9A0"/>
        </a:solidFill>
        <a:ln>
          <a:noFill/>
        </a:ln>
      </dgm:spPr>
      <dgm:t>
        <a:bodyPr lIns="0" tIns="0" rIns="0" bIns="0"/>
        <a:lstStyle/>
        <a:p>
          <a:r>
            <a:rPr lang="en-US" sz="900" dirty="0"/>
            <a:t>EMPLOYEE</a:t>
          </a:r>
          <a:endParaRPr lang="pl-PL" sz="900" dirty="0"/>
        </a:p>
      </dgm:t>
    </dgm:pt>
    <dgm:pt modelId="{CEAC6D26-9CA6-B64C-BD79-9CC6D6C6C8E7}" type="parTrans" cxnId="{6F9047A7-740A-CF4F-BE36-150E62C3E52F}">
      <dgm:prSet/>
      <dgm:spPr>
        <a:ln>
          <a:solidFill>
            <a:schemeClr val="bg1">
              <a:lumMod val="75000"/>
            </a:schemeClr>
          </a:solidFill>
        </a:ln>
      </dgm:spPr>
      <dgm:t>
        <a:bodyPr/>
        <a:lstStyle/>
        <a:p>
          <a:endParaRPr lang="pl-PL"/>
        </a:p>
      </dgm:t>
    </dgm:pt>
    <dgm:pt modelId="{D471CCE8-CF47-614D-BE60-FEA5A0BD28D2}" type="sibTrans" cxnId="{6F9047A7-740A-CF4F-BE36-150E62C3E52F}">
      <dgm:prSet/>
      <dgm:spPr/>
      <dgm:t>
        <a:bodyPr/>
        <a:lstStyle/>
        <a:p>
          <a:endParaRPr lang="pl-PL"/>
        </a:p>
      </dgm:t>
    </dgm:pt>
    <dgm:pt modelId="{DF21103C-6C45-9D40-B1A4-7A8263A5EEF4}">
      <dgm:prSet phldrT="[Tekst]" custT="1"/>
      <dgm:spPr>
        <a:solidFill>
          <a:srgbClr val="46B9A0"/>
        </a:solidFill>
        <a:ln>
          <a:noFill/>
        </a:ln>
      </dgm:spPr>
      <dgm:t>
        <a:bodyPr lIns="0" tIns="0" rIns="0" bIns="0"/>
        <a:lstStyle/>
        <a:p>
          <a:r>
            <a:rPr lang="en-US" sz="900" dirty="0"/>
            <a:t>EMPLOYEE</a:t>
          </a:r>
          <a:endParaRPr lang="pl-PL" sz="900" dirty="0"/>
        </a:p>
      </dgm:t>
    </dgm:pt>
    <dgm:pt modelId="{0303DBE7-ABF7-D645-B8EC-DA5E119F6EC3}" type="parTrans" cxnId="{A9982307-B111-5149-8C0E-0CB8DC3DFED0}">
      <dgm:prSet/>
      <dgm:spPr>
        <a:ln>
          <a:solidFill>
            <a:schemeClr val="bg1">
              <a:lumMod val="75000"/>
            </a:schemeClr>
          </a:solidFill>
        </a:ln>
      </dgm:spPr>
      <dgm:t>
        <a:bodyPr/>
        <a:lstStyle/>
        <a:p>
          <a:endParaRPr lang="pl-PL"/>
        </a:p>
      </dgm:t>
    </dgm:pt>
    <dgm:pt modelId="{6B6D706C-11E7-E44F-8609-77A92CFCDD0E}" type="sibTrans" cxnId="{A9982307-B111-5149-8C0E-0CB8DC3DFED0}">
      <dgm:prSet/>
      <dgm:spPr/>
      <dgm:t>
        <a:bodyPr/>
        <a:lstStyle/>
        <a:p>
          <a:endParaRPr lang="pl-PL"/>
        </a:p>
      </dgm:t>
    </dgm:pt>
    <dgm:pt modelId="{21B99250-06F7-7643-818D-63410F51F510}">
      <dgm:prSet phldrT="[Tekst]" custT="1"/>
      <dgm:spPr>
        <a:solidFill>
          <a:srgbClr val="46B9A0"/>
        </a:solidFill>
        <a:ln>
          <a:noFill/>
        </a:ln>
      </dgm:spPr>
      <dgm:t>
        <a:bodyPr lIns="0" tIns="0" rIns="0" bIns="0"/>
        <a:lstStyle/>
        <a:p>
          <a:r>
            <a:rPr lang="en-US" sz="900" dirty="0"/>
            <a:t>EMPLOYEE</a:t>
          </a:r>
          <a:endParaRPr lang="pl-PL" sz="900" dirty="0"/>
        </a:p>
      </dgm:t>
    </dgm:pt>
    <dgm:pt modelId="{6E1182D1-CB64-2A46-8DC4-7868F7712344}" type="parTrans" cxnId="{EACB890D-CB3A-5C42-82CE-BCBF538B54C0}">
      <dgm:prSet/>
      <dgm:spPr>
        <a:ln>
          <a:solidFill>
            <a:schemeClr val="bg1">
              <a:lumMod val="75000"/>
            </a:schemeClr>
          </a:solidFill>
        </a:ln>
      </dgm:spPr>
      <dgm:t>
        <a:bodyPr/>
        <a:lstStyle/>
        <a:p>
          <a:endParaRPr lang="pl-PL"/>
        </a:p>
      </dgm:t>
    </dgm:pt>
    <dgm:pt modelId="{7BBDEB9E-44CA-4947-9FCB-0F8C3A0FE398}" type="sibTrans" cxnId="{EACB890D-CB3A-5C42-82CE-BCBF538B54C0}">
      <dgm:prSet/>
      <dgm:spPr/>
      <dgm:t>
        <a:bodyPr/>
        <a:lstStyle/>
        <a:p>
          <a:endParaRPr lang="pl-PL"/>
        </a:p>
      </dgm:t>
    </dgm:pt>
    <dgm:pt modelId="{16C50972-409A-B841-AB2B-C65709B6207A}">
      <dgm:prSet phldrT="[Tekst]" custT="1"/>
      <dgm:spPr>
        <a:solidFill>
          <a:srgbClr val="46B9A0"/>
        </a:solidFill>
        <a:ln>
          <a:noFill/>
        </a:ln>
      </dgm:spPr>
      <dgm:t>
        <a:bodyPr lIns="0" tIns="0" rIns="0" bIns="0"/>
        <a:lstStyle/>
        <a:p>
          <a:r>
            <a:rPr lang="en-US" sz="900" dirty="0"/>
            <a:t>HEAD OF DEPARTMENT [...]</a:t>
          </a:r>
        </a:p>
      </dgm:t>
    </dgm:pt>
    <dgm:pt modelId="{66A3B8CE-3E77-1142-ABFF-816E32D3E480}" type="parTrans" cxnId="{0FD07238-B523-A344-9C7B-104DA2A44B67}">
      <dgm:prSet/>
      <dgm:spPr>
        <a:ln>
          <a:solidFill>
            <a:schemeClr val="bg1">
              <a:lumMod val="75000"/>
            </a:schemeClr>
          </a:solidFill>
        </a:ln>
      </dgm:spPr>
      <dgm:t>
        <a:bodyPr/>
        <a:lstStyle/>
        <a:p>
          <a:endParaRPr lang="pl-PL"/>
        </a:p>
      </dgm:t>
    </dgm:pt>
    <dgm:pt modelId="{59DE0367-3FF3-1A46-89B6-4C458D187DCB}" type="sibTrans" cxnId="{0FD07238-B523-A344-9C7B-104DA2A44B67}">
      <dgm:prSet/>
      <dgm:spPr/>
      <dgm:t>
        <a:bodyPr/>
        <a:lstStyle/>
        <a:p>
          <a:endParaRPr lang="pl-PL"/>
        </a:p>
      </dgm:t>
    </dgm:pt>
    <dgm:pt modelId="{6416844A-4A49-DD40-A109-F198A5B4C596}">
      <dgm:prSet phldrT="[Tekst]" custT="1"/>
      <dgm:spPr>
        <a:solidFill>
          <a:srgbClr val="46B9A0"/>
        </a:solidFill>
        <a:ln>
          <a:noFill/>
        </a:ln>
      </dgm:spPr>
      <dgm:t>
        <a:bodyPr lIns="0" tIns="0" rIns="0" bIns="0"/>
        <a:lstStyle/>
        <a:p>
          <a:r>
            <a:rPr lang="en-US" sz="900" dirty="0"/>
            <a:t>CHIEF ACCOUNTANT</a:t>
          </a:r>
          <a:r>
            <a:rPr lang="pl-PL" sz="900" dirty="0"/>
            <a:t>/HR MANAGER </a:t>
          </a:r>
          <a:endParaRPr lang="en-US" sz="900" dirty="0"/>
        </a:p>
      </dgm:t>
    </dgm:pt>
    <dgm:pt modelId="{EAFE2B14-69C3-CE46-9224-5AEBDF028530}" type="parTrans" cxnId="{5E441FE6-B8AE-0841-A9E2-1B5F92318F4A}">
      <dgm:prSet/>
      <dgm:spPr>
        <a:ln>
          <a:solidFill>
            <a:schemeClr val="bg1">
              <a:lumMod val="75000"/>
            </a:schemeClr>
          </a:solidFill>
        </a:ln>
      </dgm:spPr>
      <dgm:t>
        <a:bodyPr/>
        <a:lstStyle/>
        <a:p>
          <a:endParaRPr lang="pl-PL"/>
        </a:p>
      </dgm:t>
    </dgm:pt>
    <dgm:pt modelId="{72E7C785-E1F9-454E-BB12-23364EE34533}" type="sibTrans" cxnId="{5E441FE6-B8AE-0841-A9E2-1B5F92318F4A}">
      <dgm:prSet/>
      <dgm:spPr/>
      <dgm:t>
        <a:bodyPr/>
        <a:lstStyle/>
        <a:p>
          <a:endParaRPr lang="pl-PL"/>
        </a:p>
      </dgm:t>
    </dgm:pt>
    <dgm:pt modelId="{77ADB388-DF44-E94E-A647-B98C9936FAA6}">
      <dgm:prSet phldrT="[Tekst]" custT="1"/>
      <dgm:spPr>
        <a:solidFill>
          <a:srgbClr val="46B9A0"/>
        </a:solidFill>
        <a:ln>
          <a:noFill/>
        </a:ln>
      </dgm:spPr>
      <dgm:t>
        <a:bodyPr lIns="0" tIns="0" rIns="0" bIns="0"/>
        <a:lstStyle/>
        <a:p>
          <a:r>
            <a:rPr lang="en-US" sz="900" dirty="0"/>
            <a:t>HEAD OF DEPARTMENT [...]</a:t>
          </a:r>
          <a:endParaRPr lang="pl-PL" sz="900" dirty="0"/>
        </a:p>
      </dgm:t>
    </dgm:pt>
    <dgm:pt modelId="{1C69120A-7284-1241-A6A0-D10343A3E0AB}" type="parTrans" cxnId="{4E67206D-EC15-A141-8FEC-796596E4B8B0}">
      <dgm:prSet/>
      <dgm:spPr>
        <a:ln>
          <a:solidFill>
            <a:schemeClr val="bg1">
              <a:lumMod val="75000"/>
            </a:schemeClr>
          </a:solidFill>
        </a:ln>
      </dgm:spPr>
      <dgm:t>
        <a:bodyPr/>
        <a:lstStyle/>
        <a:p>
          <a:endParaRPr lang="pl-PL"/>
        </a:p>
      </dgm:t>
    </dgm:pt>
    <dgm:pt modelId="{10D003A0-D1B6-4848-86C2-86EDA9702DD4}" type="sibTrans" cxnId="{4E67206D-EC15-A141-8FEC-796596E4B8B0}">
      <dgm:prSet/>
      <dgm:spPr/>
      <dgm:t>
        <a:bodyPr/>
        <a:lstStyle/>
        <a:p>
          <a:endParaRPr lang="pl-PL"/>
        </a:p>
      </dgm:t>
    </dgm:pt>
    <dgm:pt modelId="{11A04987-3F8B-E74D-AB07-A4E838F0A2CB}">
      <dgm:prSet phldrT="[Tekst]" custT="1"/>
      <dgm:spPr>
        <a:solidFill>
          <a:srgbClr val="46B9A0"/>
        </a:solidFill>
        <a:ln>
          <a:noFill/>
        </a:ln>
      </dgm:spPr>
      <dgm:t>
        <a:bodyPr lIns="0" tIns="0" rIns="0" bIns="0"/>
        <a:lstStyle/>
        <a:p>
          <a:r>
            <a:rPr lang="en-US" sz="900" dirty="0"/>
            <a:t>EMPLOYEE</a:t>
          </a:r>
          <a:endParaRPr lang="pl-PL" sz="900" dirty="0"/>
        </a:p>
      </dgm:t>
    </dgm:pt>
    <dgm:pt modelId="{FA93E977-85C6-8344-819B-DF382FDF1363}" type="parTrans" cxnId="{ABEC84FF-7E9A-9C40-B685-16C6D09748EB}">
      <dgm:prSet/>
      <dgm:spPr>
        <a:ln>
          <a:solidFill>
            <a:schemeClr val="bg1">
              <a:lumMod val="75000"/>
            </a:schemeClr>
          </a:solidFill>
        </a:ln>
      </dgm:spPr>
      <dgm:t>
        <a:bodyPr/>
        <a:lstStyle/>
        <a:p>
          <a:endParaRPr lang="pl-PL"/>
        </a:p>
      </dgm:t>
    </dgm:pt>
    <dgm:pt modelId="{A7836101-671C-5B46-8D85-89E648EE2253}" type="sibTrans" cxnId="{ABEC84FF-7E9A-9C40-B685-16C6D09748EB}">
      <dgm:prSet/>
      <dgm:spPr/>
      <dgm:t>
        <a:bodyPr/>
        <a:lstStyle/>
        <a:p>
          <a:endParaRPr lang="pl-PL"/>
        </a:p>
      </dgm:t>
    </dgm:pt>
    <dgm:pt modelId="{DE900CB4-FD5F-A44D-B4CC-DE59CFE32D19}">
      <dgm:prSet phldrT="[Tekst]" custT="1"/>
      <dgm:spPr>
        <a:solidFill>
          <a:srgbClr val="46B9A0"/>
        </a:solidFill>
        <a:ln>
          <a:noFill/>
        </a:ln>
      </dgm:spPr>
      <dgm:t>
        <a:bodyPr lIns="0" tIns="0" rIns="0" bIns="0"/>
        <a:lstStyle/>
        <a:p>
          <a:r>
            <a:rPr lang="en-US" sz="900" dirty="0"/>
            <a:t>EMPLOYEE</a:t>
          </a:r>
          <a:endParaRPr lang="pl-PL" sz="900" dirty="0"/>
        </a:p>
      </dgm:t>
    </dgm:pt>
    <dgm:pt modelId="{1FB487F6-FB06-3040-8893-228702302D3E}" type="parTrans" cxnId="{016A26A0-9AA5-024B-AC68-7CDC77426D93}">
      <dgm:prSet/>
      <dgm:spPr>
        <a:ln>
          <a:solidFill>
            <a:schemeClr val="bg1">
              <a:lumMod val="75000"/>
            </a:schemeClr>
          </a:solidFill>
        </a:ln>
      </dgm:spPr>
      <dgm:t>
        <a:bodyPr/>
        <a:lstStyle/>
        <a:p>
          <a:endParaRPr lang="pl-PL"/>
        </a:p>
      </dgm:t>
    </dgm:pt>
    <dgm:pt modelId="{23B929FC-1ED4-7440-ADD0-4970D9377503}" type="sibTrans" cxnId="{016A26A0-9AA5-024B-AC68-7CDC77426D93}">
      <dgm:prSet/>
      <dgm:spPr/>
      <dgm:t>
        <a:bodyPr/>
        <a:lstStyle/>
        <a:p>
          <a:endParaRPr lang="pl-PL"/>
        </a:p>
      </dgm:t>
    </dgm:pt>
    <dgm:pt modelId="{6AA5FDB7-CDC9-2F49-BD39-DEB73539F154}">
      <dgm:prSet phldrT="[Tekst]" custT="1"/>
      <dgm:spPr>
        <a:solidFill>
          <a:srgbClr val="46B9A0"/>
        </a:solidFill>
        <a:ln>
          <a:noFill/>
        </a:ln>
      </dgm:spPr>
      <dgm:t>
        <a:bodyPr lIns="0" tIns="0" rIns="0" bIns="0"/>
        <a:lstStyle/>
        <a:p>
          <a:r>
            <a:rPr lang="en-US" sz="900" dirty="0"/>
            <a:t>EMPLOYEE</a:t>
          </a:r>
          <a:endParaRPr lang="pl-PL" sz="900" dirty="0"/>
        </a:p>
      </dgm:t>
    </dgm:pt>
    <dgm:pt modelId="{07D4705A-CCF5-D746-B6C8-8D258FDD382C}" type="parTrans" cxnId="{C3F8843B-74A2-4C43-8F68-FD79BED2AA18}">
      <dgm:prSet/>
      <dgm:spPr>
        <a:ln>
          <a:solidFill>
            <a:schemeClr val="bg1">
              <a:lumMod val="75000"/>
            </a:schemeClr>
          </a:solidFill>
        </a:ln>
      </dgm:spPr>
      <dgm:t>
        <a:bodyPr/>
        <a:lstStyle/>
        <a:p>
          <a:endParaRPr lang="pl-PL"/>
        </a:p>
      </dgm:t>
    </dgm:pt>
    <dgm:pt modelId="{4CA67E71-8839-4D47-85F5-D1FCA4D707F3}" type="sibTrans" cxnId="{C3F8843B-74A2-4C43-8F68-FD79BED2AA18}">
      <dgm:prSet/>
      <dgm:spPr/>
      <dgm:t>
        <a:bodyPr/>
        <a:lstStyle/>
        <a:p>
          <a:endParaRPr lang="pl-PL"/>
        </a:p>
      </dgm:t>
    </dgm:pt>
    <dgm:pt modelId="{26076A89-684D-6641-BE11-8E889D69AEE0}">
      <dgm:prSet phldrT="[Tekst]" custT="1"/>
      <dgm:spPr>
        <a:solidFill>
          <a:srgbClr val="46B9A0"/>
        </a:solidFill>
        <a:ln>
          <a:noFill/>
        </a:ln>
      </dgm:spPr>
      <dgm:t>
        <a:bodyPr lIns="0" tIns="0" rIns="0" bIns="0"/>
        <a:lstStyle/>
        <a:p>
          <a:r>
            <a:rPr lang="en-US" sz="900" dirty="0"/>
            <a:t>EMPLOYEE</a:t>
          </a:r>
          <a:endParaRPr lang="pl-PL" sz="900" dirty="0"/>
        </a:p>
      </dgm:t>
    </dgm:pt>
    <dgm:pt modelId="{A269F9F6-F43E-A54C-B855-23D7EAF68091}" type="parTrans" cxnId="{1BF59418-F889-954C-9913-8846942BCE89}">
      <dgm:prSet/>
      <dgm:spPr>
        <a:ln>
          <a:solidFill>
            <a:schemeClr val="bg1">
              <a:lumMod val="75000"/>
            </a:schemeClr>
          </a:solidFill>
        </a:ln>
      </dgm:spPr>
      <dgm:t>
        <a:bodyPr/>
        <a:lstStyle/>
        <a:p>
          <a:endParaRPr lang="pl-PL"/>
        </a:p>
      </dgm:t>
    </dgm:pt>
    <dgm:pt modelId="{88FBE134-74F8-5E46-8712-3CAE52041967}" type="sibTrans" cxnId="{1BF59418-F889-954C-9913-8846942BCE89}">
      <dgm:prSet/>
      <dgm:spPr/>
      <dgm:t>
        <a:bodyPr/>
        <a:lstStyle/>
        <a:p>
          <a:endParaRPr lang="pl-PL"/>
        </a:p>
      </dgm:t>
    </dgm:pt>
    <dgm:pt modelId="{5B7AE8AB-7613-3948-B1D9-191C88F83536}">
      <dgm:prSet phldrT="[Tekst]" custT="1"/>
      <dgm:spPr>
        <a:solidFill>
          <a:srgbClr val="46B9A0"/>
        </a:solidFill>
        <a:ln>
          <a:noFill/>
        </a:ln>
      </dgm:spPr>
      <dgm:t>
        <a:bodyPr lIns="0" tIns="0" rIns="0" bIns="0"/>
        <a:lstStyle/>
        <a:p>
          <a:r>
            <a:rPr lang="en-US" sz="800" dirty="0"/>
            <a:t>COO</a:t>
          </a:r>
        </a:p>
      </dgm:t>
    </dgm:pt>
    <dgm:pt modelId="{0036E773-4FD8-134C-A900-C2928C74F6B9}" type="parTrans" cxnId="{486C1AB2-A542-F742-B202-E23353FE02FF}">
      <dgm:prSet/>
      <dgm:spPr>
        <a:ln>
          <a:solidFill>
            <a:schemeClr val="bg1">
              <a:lumMod val="75000"/>
            </a:schemeClr>
          </a:solidFill>
        </a:ln>
      </dgm:spPr>
      <dgm:t>
        <a:bodyPr/>
        <a:lstStyle/>
        <a:p>
          <a:endParaRPr lang="pl-PL"/>
        </a:p>
      </dgm:t>
    </dgm:pt>
    <dgm:pt modelId="{50B4453C-A677-B844-A5C0-8ABF41BE33E6}" type="sibTrans" cxnId="{486C1AB2-A542-F742-B202-E23353FE02FF}">
      <dgm:prSet/>
      <dgm:spPr/>
      <dgm:t>
        <a:bodyPr/>
        <a:lstStyle/>
        <a:p>
          <a:endParaRPr lang="pl-PL"/>
        </a:p>
      </dgm:t>
    </dgm:pt>
    <dgm:pt modelId="{EF03D501-5E6C-514F-B62D-E0B1880F8B28}">
      <dgm:prSet phldrT="[Tekst]" custT="1"/>
      <dgm:spPr>
        <a:solidFill>
          <a:srgbClr val="46B9A0"/>
        </a:solidFill>
        <a:ln>
          <a:noFill/>
        </a:ln>
      </dgm:spPr>
      <dgm:t>
        <a:bodyPr lIns="0" tIns="0" rIns="0" bIns="0"/>
        <a:lstStyle/>
        <a:p>
          <a:r>
            <a:rPr lang="en-US" sz="900" dirty="0"/>
            <a:t>EMPLOYEE</a:t>
          </a:r>
          <a:endParaRPr lang="pl-PL" sz="900" dirty="0"/>
        </a:p>
      </dgm:t>
    </dgm:pt>
    <dgm:pt modelId="{4CD80F57-1AE4-114B-B101-33F70B2A5488}" type="parTrans" cxnId="{5E222BEF-352D-6B40-B6CC-819816F7C087}">
      <dgm:prSet/>
      <dgm:spPr>
        <a:ln>
          <a:solidFill>
            <a:schemeClr val="bg1">
              <a:lumMod val="75000"/>
            </a:schemeClr>
          </a:solidFill>
        </a:ln>
      </dgm:spPr>
      <dgm:t>
        <a:bodyPr/>
        <a:lstStyle/>
        <a:p>
          <a:endParaRPr lang="pl-PL"/>
        </a:p>
      </dgm:t>
    </dgm:pt>
    <dgm:pt modelId="{3B4F2EE0-100B-3141-97E7-FAA174A9A2D4}" type="sibTrans" cxnId="{5E222BEF-352D-6B40-B6CC-819816F7C087}">
      <dgm:prSet/>
      <dgm:spPr/>
      <dgm:t>
        <a:bodyPr/>
        <a:lstStyle/>
        <a:p>
          <a:endParaRPr lang="pl-PL"/>
        </a:p>
      </dgm:t>
    </dgm:pt>
    <dgm:pt modelId="{80AD780F-9E47-2744-900E-34CA94ACF48C}">
      <dgm:prSet phldrT="[Tekst]" custT="1"/>
      <dgm:spPr>
        <a:solidFill>
          <a:srgbClr val="46B9A0"/>
        </a:solidFill>
        <a:ln>
          <a:noFill/>
        </a:ln>
      </dgm:spPr>
      <dgm:t>
        <a:bodyPr lIns="0" tIns="0" rIns="0" bIns="0"/>
        <a:lstStyle/>
        <a:p>
          <a:r>
            <a:rPr lang="en-US" sz="900" dirty="0"/>
            <a:t>EMPLOYEE</a:t>
          </a:r>
          <a:endParaRPr lang="pl-PL" sz="900" dirty="0"/>
        </a:p>
      </dgm:t>
    </dgm:pt>
    <dgm:pt modelId="{6DB335CD-1503-B448-943D-5861D2D1206D}" type="parTrans" cxnId="{38212BAE-1F15-D840-AD43-A7737125EA67}">
      <dgm:prSet/>
      <dgm:spPr>
        <a:ln>
          <a:solidFill>
            <a:schemeClr val="bg1">
              <a:lumMod val="75000"/>
            </a:schemeClr>
          </a:solidFill>
        </a:ln>
      </dgm:spPr>
      <dgm:t>
        <a:bodyPr/>
        <a:lstStyle/>
        <a:p>
          <a:endParaRPr lang="pl-PL"/>
        </a:p>
      </dgm:t>
    </dgm:pt>
    <dgm:pt modelId="{6383F4E2-9C2D-DA4D-8AE5-3A1233C738FB}" type="sibTrans" cxnId="{38212BAE-1F15-D840-AD43-A7737125EA67}">
      <dgm:prSet/>
      <dgm:spPr/>
      <dgm:t>
        <a:bodyPr/>
        <a:lstStyle/>
        <a:p>
          <a:endParaRPr lang="pl-PL"/>
        </a:p>
      </dgm:t>
    </dgm:pt>
    <dgm:pt modelId="{0737B503-9BED-4C4A-80B2-894855DA538F}">
      <dgm:prSet phldrT="[Tekst]" custT="1"/>
      <dgm:spPr>
        <a:solidFill>
          <a:srgbClr val="46B9A0"/>
        </a:solidFill>
        <a:ln>
          <a:noFill/>
        </a:ln>
      </dgm:spPr>
      <dgm:t>
        <a:bodyPr lIns="0" tIns="0" rIns="0" bIns="0"/>
        <a:lstStyle/>
        <a:p>
          <a:r>
            <a:rPr lang="en-US" sz="900" dirty="0"/>
            <a:t>HEAD OF DEPARTMENT [...]</a:t>
          </a:r>
        </a:p>
      </dgm:t>
    </dgm:pt>
    <dgm:pt modelId="{07273CBB-85AE-A248-951F-97FA1390E3E0}" type="parTrans" cxnId="{BBE3BCDE-B001-234A-8576-5F2BB9705809}">
      <dgm:prSet/>
      <dgm:spPr>
        <a:ln>
          <a:solidFill>
            <a:schemeClr val="bg1">
              <a:lumMod val="75000"/>
            </a:schemeClr>
          </a:solidFill>
        </a:ln>
      </dgm:spPr>
      <dgm:t>
        <a:bodyPr/>
        <a:lstStyle/>
        <a:p>
          <a:endParaRPr lang="pl-PL"/>
        </a:p>
      </dgm:t>
    </dgm:pt>
    <dgm:pt modelId="{DC240820-DB9B-0645-8AE8-72B0A5B4CE18}" type="sibTrans" cxnId="{BBE3BCDE-B001-234A-8576-5F2BB9705809}">
      <dgm:prSet/>
      <dgm:spPr/>
      <dgm:t>
        <a:bodyPr/>
        <a:lstStyle/>
        <a:p>
          <a:endParaRPr lang="pl-PL"/>
        </a:p>
      </dgm:t>
    </dgm:pt>
    <dgm:pt modelId="{65FA861D-600B-0E40-AD98-6616BC423429}">
      <dgm:prSet phldrT="[Tekst]" custT="1"/>
      <dgm:spPr>
        <a:solidFill>
          <a:srgbClr val="46B9A0"/>
        </a:solidFill>
        <a:ln>
          <a:noFill/>
        </a:ln>
      </dgm:spPr>
      <dgm:t>
        <a:bodyPr lIns="0" tIns="0" rIns="0" bIns="0"/>
        <a:lstStyle/>
        <a:p>
          <a:r>
            <a:rPr lang="en-US" sz="900" dirty="0"/>
            <a:t>EMPLOYEE</a:t>
          </a:r>
          <a:endParaRPr lang="pl-PL" sz="900" dirty="0"/>
        </a:p>
      </dgm:t>
    </dgm:pt>
    <dgm:pt modelId="{8311A0BE-9B63-324A-9F82-5966BC4CAEB8}" type="parTrans" cxnId="{03E05DEC-0B23-6A46-8063-9CA848FB482D}">
      <dgm:prSet/>
      <dgm:spPr>
        <a:ln>
          <a:solidFill>
            <a:schemeClr val="bg1">
              <a:lumMod val="75000"/>
            </a:schemeClr>
          </a:solidFill>
        </a:ln>
      </dgm:spPr>
      <dgm:t>
        <a:bodyPr/>
        <a:lstStyle/>
        <a:p>
          <a:endParaRPr lang="pl-PL"/>
        </a:p>
      </dgm:t>
    </dgm:pt>
    <dgm:pt modelId="{59BF2C6F-E5CE-4E48-B355-B531C460A660}" type="sibTrans" cxnId="{03E05DEC-0B23-6A46-8063-9CA848FB482D}">
      <dgm:prSet/>
      <dgm:spPr/>
      <dgm:t>
        <a:bodyPr/>
        <a:lstStyle/>
        <a:p>
          <a:endParaRPr lang="pl-PL"/>
        </a:p>
      </dgm:t>
    </dgm:pt>
    <dgm:pt modelId="{B5CEBDC5-11AB-3B4F-9F83-53ED8BF4BE51}">
      <dgm:prSet phldrT="[Tekst]" custT="1"/>
      <dgm:spPr>
        <a:solidFill>
          <a:srgbClr val="46B9A0"/>
        </a:solidFill>
        <a:ln>
          <a:noFill/>
        </a:ln>
      </dgm:spPr>
      <dgm:t>
        <a:bodyPr lIns="0" tIns="0" rIns="0" bIns="0"/>
        <a:lstStyle/>
        <a:p>
          <a:r>
            <a:rPr lang="en-US" sz="900" dirty="0"/>
            <a:t>EMPLOYEE</a:t>
          </a:r>
          <a:endParaRPr lang="pl-PL" sz="900" dirty="0"/>
        </a:p>
      </dgm:t>
    </dgm:pt>
    <dgm:pt modelId="{1D25443F-D9C8-EB4E-B774-80A6CB376A85}" type="parTrans" cxnId="{DB5A3BC9-5568-EC46-81F8-722A11EE02E4}">
      <dgm:prSet/>
      <dgm:spPr>
        <a:ln>
          <a:solidFill>
            <a:schemeClr val="bg1">
              <a:lumMod val="75000"/>
            </a:schemeClr>
          </a:solidFill>
        </a:ln>
      </dgm:spPr>
      <dgm:t>
        <a:bodyPr/>
        <a:lstStyle/>
        <a:p>
          <a:endParaRPr lang="pl-PL"/>
        </a:p>
      </dgm:t>
    </dgm:pt>
    <dgm:pt modelId="{30E34857-69B5-A64F-B6D6-A51A7A75C342}" type="sibTrans" cxnId="{DB5A3BC9-5568-EC46-81F8-722A11EE02E4}">
      <dgm:prSet/>
      <dgm:spPr/>
      <dgm:t>
        <a:bodyPr/>
        <a:lstStyle/>
        <a:p>
          <a:endParaRPr lang="pl-PL"/>
        </a:p>
      </dgm:t>
    </dgm:pt>
    <dgm:pt modelId="{75CEE720-979D-C743-8E11-262F916EEA9E}">
      <dgm:prSet phldrT="[Tekst]" custT="1"/>
      <dgm:spPr>
        <a:solidFill>
          <a:srgbClr val="46B9A0"/>
        </a:solidFill>
        <a:ln>
          <a:noFill/>
        </a:ln>
      </dgm:spPr>
      <dgm:t>
        <a:bodyPr lIns="0" tIns="0" rIns="0" bIns="0"/>
        <a:lstStyle/>
        <a:p>
          <a:r>
            <a:rPr lang="en-US" sz="900" dirty="0"/>
            <a:t>EMPLOYEE</a:t>
          </a:r>
          <a:endParaRPr lang="pl-PL" sz="900" dirty="0"/>
        </a:p>
      </dgm:t>
    </dgm:pt>
    <dgm:pt modelId="{E6527358-2D09-F348-9772-18BAB958B20E}" type="parTrans" cxnId="{455596EC-9E65-5644-913A-BB30356B9CB8}">
      <dgm:prSet/>
      <dgm:spPr>
        <a:ln>
          <a:solidFill>
            <a:schemeClr val="bg1">
              <a:lumMod val="75000"/>
            </a:schemeClr>
          </a:solidFill>
        </a:ln>
      </dgm:spPr>
      <dgm:t>
        <a:bodyPr/>
        <a:lstStyle/>
        <a:p>
          <a:endParaRPr lang="pl-PL"/>
        </a:p>
      </dgm:t>
    </dgm:pt>
    <dgm:pt modelId="{9CA9C1F7-EBA9-7E4F-9D9B-6EA88919724A}" type="sibTrans" cxnId="{455596EC-9E65-5644-913A-BB30356B9CB8}">
      <dgm:prSet/>
      <dgm:spPr/>
      <dgm:t>
        <a:bodyPr/>
        <a:lstStyle/>
        <a:p>
          <a:endParaRPr lang="pl-PL"/>
        </a:p>
      </dgm:t>
    </dgm:pt>
    <dgm:pt modelId="{CE603F08-A7F7-5749-A65B-40E5ADCFE751}">
      <dgm:prSet phldrT="[Tekst]" custT="1"/>
      <dgm:spPr>
        <a:solidFill>
          <a:srgbClr val="46B9A0"/>
        </a:solidFill>
        <a:ln>
          <a:noFill/>
        </a:ln>
      </dgm:spPr>
      <dgm:t>
        <a:bodyPr lIns="0" tIns="0" rIns="0" bIns="0"/>
        <a:lstStyle/>
        <a:p>
          <a:r>
            <a:rPr lang="en-US" sz="900" dirty="0"/>
            <a:t>EMPLOYEE</a:t>
          </a:r>
          <a:endParaRPr lang="pl-PL" sz="900" dirty="0"/>
        </a:p>
      </dgm:t>
    </dgm:pt>
    <dgm:pt modelId="{C99A2F83-95B5-8345-81CC-4D00F90896EB}" type="parTrans" cxnId="{25864B0E-866D-094F-A146-F519CBBB29A0}">
      <dgm:prSet/>
      <dgm:spPr>
        <a:ln>
          <a:solidFill>
            <a:schemeClr val="bg1">
              <a:lumMod val="75000"/>
            </a:schemeClr>
          </a:solidFill>
        </a:ln>
      </dgm:spPr>
      <dgm:t>
        <a:bodyPr/>
        <a:lstStyle/>
        <a:p>
          <a:endParaRPr lang="pl-PL"/>
        </a:p>
      </dgm:t>
    </dgm:pt>
    <dgm:pt modelId="{9C900371-5861-8A49-A3E3-E02320D3211F}" type="sibTrans" cxnId="{25864B0E-866D-094F-A146-F519CBBB29A0}">
      <dgm:prSet/>
      <dgm:spPr/>
      <dgm:t>
        <a:bodyPr/>
        <a:lstStyle/>
        <a:p>
          <a:endParaRPr lang="pl-PL"/>
        </a:p>
      </dgm:t>
    </dgm:pt>
    <dgm:pt modelId="{71547D66-ADB9-354F-8146-AC144B830EFA}">
      <dgm:prSet phldrT="[Tekst]" custT="1"/>
      <dgm:spPr>
        <a:solidFill>
          <a:srgbClr val="46B9A0"/>
        </a:solidFill>
        <a:ln>
          <a:noFill/>
        </a:ln>
      </dgm:spPr>
      <dgm:t>
        <a:bodyPr lIns="0" tIns="0" rIns="0" bIns="0"/>
        <a:lstStyle/>
        <a:p>
          <a:r>
            <a:rPr lang="en-US" sz="900" dirty="0"/>
            <a:t>EMPLOYEE</a:t>
          </a:r>
          <a:endParaRPr lang="pl-PL" sz="900" dirty="0"/>
        </a:p>
      </dgm:t>
    </dgm:pt>
    <dgm:pt modelId="{C387C6E7-0B11-2D4C-92DC-678A09074F8A}" type="parTrans" cxnId="{2D05685F-1E60-1C44-8C0C-AD7D8D4BA639}">
      <dgm:prSet/>
      <dgm:spPr>
        <a:ln>
          <a:solidFill>
            <a:schemeClr val="bg1">
              <a:lumMod val="75000"/>
            </a:schemeClr>
          </a:solidFill>
        </a:ln>
      </dgm:spPr>
      <dgm:t>
        <a:bodyPr/>
        <a:lstStyle/>
        <a:p>
          <a:endParaRPr lang="pl-PL"/>
        </a:p>
      </dgm:t>
    </dgm:pt>
    <dgm:pt modelId="{6025D759-9FD9-2446-80CA-6EDEB154F7F5}" type="sibTrans" cxnId="{2D05685F-1E60-1C44-8C0C-AD7D8D4BA639}">
      <dgm:prSet/>
      <dgm:spPr/>
      <dgm:t>
        <a:bodyPr/>
        <a:lstStyle/>
        <a:p>
          <a:endParaRPr lang="pl-PL"/>
        </a:p>
      </dgm:t>
    </dgm:pt>
    <dgm:pt modelId="{C8663F99-7417-A546-892C-197B4686B946}">
      <dgm:prSet phldrT="[Tekst]" custT="1"/>
      <dgm:spPr>
        <a:solidFill>
          <a:srgbClr val="46B9A0"/>
        </a:solidFill>
        <a:ln>
          <a:noFill/>
        </a:ln>
      </dgm:spPr>
      <dgm:t>
        <a:bodyPr lIns="0" tIns="0" rIns="0" bIns="0"/>
        <a:lstStyle/>
        <a:p>
          <a:r>
            <a:rPr lang="en-US" sz="900" dirty="0"/>
            <a:t>DIRECTOR [...]</a:t>
          </a:r>
        </a:p>
      </dgm:t>
    </dgm:pt>
    <dgm:pt modelId="{E87B58E4-9268-3C41-A40D-47973DA2FA37}" type="parTrans" cxnId="{66D11D32-1C64-FF48-834C-13C3DF54F442}">
      <dgm:prSet/>
      <dgm:spPr>
        <a:ln>
          <a:solidFill>
            <a:schemeClr val="bg1">
              <a:lumMod val="75000"/>
            </a:schemeClr>
          </a:solidFill>
        </a:ln>
      </dgm:spPr>
      <dgm:t>
        <a:bodyPr/>
        <a:lstStyle/>
        <a:p>
          <a:endParaRPr lang="pl-PL"/>
        </a:p>
      </dgm:t>
    </dgm:pt>
    <dgm:pt modelId="{DC4205D1-C86A-9F46-BEC8-5EBBD2B4F4AC}" type="sibTrans" cxnId="{66D11D32-1C64-FF48-834C-13C3DF54F442}">
      <dgm:prSet/>
      <dgm:spPr/>
      <dgm:t>
        <a:bodyPr/>
        <a:lstStyle/>
        <a:p>
          <a:endParaRPr lang="pl-PL"/>
        </a:p>
      </dgm:t>
    </dgm:pt>
    <dgm:pt modelId="{2809B8C9-7C21-5549-A21C-09F4A6D9AF4C}" type="pres">
      <dgm:prSet presAssocID="{A3E3A44C-B02F-1542-9FF7-D84159E4AAF5}" presName="hierChild1" presStyleCnt="0">
        <dgm:presLayoutVars>
          <dgm:orgChart val="1"/>
          <dgm:chPref val="1"/>
          <dgm:dir/>
          <dgm:animOne val="branch"/>
          <dgm:animLvl val="lvl"/>
          <dgm:resizeHandles/>
        </dgm:presLayoutVars>
      </dgm:prSet>
      <dgm:spPr/>
    </dgm:pt>
    <dgm:pt modelId="{771F2018-6551-714B-8CE7-5EA81C266A80}" type="pres">
      <dgm:prSet presAssocID="{584F2E59-EF95-FC41-8505-0996B9141A56}" presName="hierRoot1" presStyleCnt="0">
        <dgm:presLayoutVars>
          <dgm:hierBranch val="init"/>
        </dgm:presLayoutVars>
      </dgm:prSet>
      <dgm:spPr/>
    </dgm:pt>
    <dgm:pt modelId="{B8D290F1-E40E-1B47-A9F0-1779BCF90FE9}" type="pres">
      <dgm:prSet presAssocID="{584F2E59-EF95-FC41-8505-0996B9141A56}" presName="rootComposite1" presStyleCnt="0"/>
      <dgm:spPr/>
    </dgm:pt>
    <dgm:pt modelId="{AC3AA5F6-DBB7-B846-AC7C-A43A88E7C1E2}" type="pres">
      <dgm:prSet presAssocID="{584F2E59-EF95-FC41-8505-0996B9141A56}" presName="rootText1" presStyleLbl="node0" presStyleIdx="0" presStyleCnt="1" custScaleX="122930" custLinFactX="58183" custLinFactNeighborX="100000" custLinFactNeighborY="43829">
        <dgm:presLayoutVars>
          <dgm:chPref val="3"/>
        </dgm:presLayoutVars>
      </dgm:prSet>
      <dgm:spPr>
        <a:prstGeom prst="roundRect">
          <a:avLst/>
        </a:prstGeom>
      </dgm:spPr>
    </dgm:pt>
    <dgm:pt modelId="{B2DCF27D-768F-3243-9753-F55C09466DB1}" type="pres">
      <dgm:prSet presAssocID="{584F2E59-EF95-FC41-8505-0996B9141A56}" presName="rootConnector1" presStyleLbl="node1" presStyleIdx="0" presStyleCnt="0"/>
      <dgm:spPr/>
    </dgm:pt>
    <dgm:pt modelId="{7C513DBB-F1DA-3E4D-AFDF-E604F54EB9D0}" type="pres">
      <dgm:prSet presAssocID="{584F2E59-EF95-FC41-8505-0996B9141A56}" presName="hierChild2" presStyleCnt="0"/>
      <dgm:spPr/>
    </dgm:pt>
    <dgm:pt modelId="{951789DF-0463-8247-9C89-3967B0B12C6F}" type="pres">
      <dgm:prSet presAssocID="{EAFE2B14-69C3-CE46-9224-5AEBDF028530}" presName="Name37" presStyleLbl="parChTrans1D2" presStyleIdx="0" presStyleCnt="3"/>
      <dgm:spPr/>
    </dgm:pt>
    <dgm:pt modelId="{A8A9F174-C545-6349-AF7B-115446C9C8A1}" type="pres">
      <dgm:prSet presAssocID="{6416844A-4A49-DD40-A109-F198A5B4C596}" presName="hierRoot2" presStyleCnt="0">
        <dgm:presLayoutVars>
          <dgm:hierBranch val="init"/>
        </dgm:presLayoutVars>
      </dgm:prSet>
      <dgm:spPr/>
    </dgm:pt>
    <dgm:pt modelId="{0014EFB2-FED9-5D49-B71C-6581AE1755C6}" type="pres">
      <dgm:prSet presAssocID="{6416844A-4A49-DD40-A109-F198A5B4C596}" presName="rootComposite" presStyleCnt="0"/>
      <dgm:spPr/>
    </dgm:pt>
    <dgm:pt modelId="{D43B0B89-5DF8-0B44-BFA7-830C30BAD190}" type="pres">
      <dgm:prSet presAssocID="{6416844A-4A49-DD40-A109-F198A5B4C596}" presName="rootText" presStyleLbl="node2" presStyleIdx="0" presStyleCnt="3" custScaleX="122930" custLinFactX="406984" custLinFactNeighborX="500000" custLinFactNeighborY="585">
        <dgm:presLayoutVars>
          <dgm:chPref val="3"/>
        </dgm:presLayoutVars>
      </dgm:prSet>
      <dgm:spPr>
        <a:prstGeom prst="roundRect">
          <a:avLst/>
        </a:prstGeom>
      </dgm:spPr>
    </dgm:pt>
    <dgm:pt modelId="{9C494362-818B-0F4D-B849-D9493FF7A326}" type="pres">
      <dgm:prSet presAssocID="{6416844A-4A49-DD40-A109-F198A5B4C596}" presName="rootConnector" presStyleLbl="node2" presStyleIdx="0" presStyleCnt="3"/>
      <dgm:spPr/>
    </dgm:pt>
    <dgm:pt modelId="{A298B05D-94D7-8141-9617-63AEF10DFE49}" type="pres">
      <dgm:prSet presAssocID="{6416844A-4A49-DD40-A109-F198A5B4C596}" presName="hierChild4" presStyleCnt="0"/>
      <dgm:spPr/>
    </dgm:pt>
    <dgm:pt modelId="{591A5B11-BF29-B344-BCD1-E64D6644BBBD}" type="pres">
      <dgm:prSet presAssocID="{6416844A-4A49-DD40-A109-F198A5B4C596}" presName="hierChild5" presStyleCnt="0"/>
      <dgm:spPr/>
    </dgm:pt>
    <dgm:pt modelId="{785A2650-C1FE-0343-B015-687BC551E2D7}" type="pres">
      <dgm:prSet presAssocID="{E87B58E4-9268-3C41-A40D-47973DA2FA37}" presName="Name37" presStyleLbl="parChTrans1D2" presStyleIdx="1" presStyleCnt="3"/>
      <dgm:spPr/>
    </dgm:pt>
    <dgm:pt modelId="{6F2E94B5-D827-8245-8A7C-427D2CF0E3B5}" type="pres">
      <dgm:prSet presAssocID="{C8663F99-7417-A546-892C-197B4686B946}" presName="hierRoot2" presStyleCnt="0">
        <dgm:presLayoutVars>
          <dgm:hierBranch val="init"/>
        </dgm:presLayoutVars>
      </dgm:prSet>
      <dgm:spPr/>
    </dgm:pt>
    <dgm:pt modelId="{355157BE-3022-A14A-ACB9-3693A258091F}" type="pres">
      <dgm:prSet presAssocID="{C8663F99-7417-A546-892C-197B4686B946}" presName="rootComposite" presStyleCnt="0"/>
      <dgm:spPr/>
    </dgm:pt>
    <dgm:pt modelId="{3DBF00B9-4BF1-114C-AAC0-C12D8887C129}" type="pres">
      <dgm:prSet presAssocID="{C8663F99-7417-A546-892C-197B4686B946}" presName="rootText" presStyleLbl="node2" presStyleIdx="1" presStyleCnt="3" custScaleX="130256" custLinFactX="260642" custLinFactNeighborX="300000" custLinFactNeighborY="56865">
        <dgm:presLayoutVars>
          <dgm:chPref val="3"/>
        </dgm:presLayoutVars>
      </dgm:prSet>
      <dgm:spPr>
        <a:prstGeom prst="roundRect">
          <a:avLst/>
        </a:prstGeom>
      </dgm:spPr>
    </dgm:pt>
    <dgm:pt modelId="{88B2B37A-DF7E-D64D-B179-C5EA6D589E5A}" type="pres">
      <dgm:prSet presAssocID="{C8663F99-7417-A546-892C-197B4686B946}" presName="rootConnector" presStyleLbl="node2" presStyleIdx="1" presStyleCnt="3"/>
      <dgm:spPr/>
    </dgm:pt>
    <dgm:pt modelId="{0ECD18BC-C85C-3346-8CA6-6742A62E1914}" type="pres">
      <dgm:prSet presAssocID="{C8663F99-7417-A546-892C-197B4686B946}" presName="hierChild4" presStyleCnt="0"/>
      <dgm:spPr/>
    </dgm:pt>
    <dgm:pt modelId="{6A625385-94C1-764B-9B47-61ADB9F0F65D}" type="pres">
      <dgm:prSet presAssocID="{C8663F99-7417-A546-892C-197B4686B946}" presName="hierChild5" presStyleCnt="0"/>
      <dgm:spPr/>
    </dgm:pt>
    <dgm:pt modelId="{3303322B-F7C5-644B-BBD3-DD39D83BB405}" type="pres">
      <dgm:prSet presAssocID="{0036E773-4FD8-134C-A900-C2928C74F6B9}" presName="Name37" presStyleLbl="parChTrans1D2" presStyleIdx="2" presStyleCnt="3"/>
      <dgm:spPr/>
    </dgm:pt>
    <dgm:pt modelId="{83CADE1D-763F-084B-9AD2-DC47EF18B17B}" type="pres">
      <dgm:prSet presAssocID="{5B7AE8AB-7613-3948-B1D9-191C88F83536}" presName="hierRoot2" presStyleCnt="0">
        <dgm:presLayoutVars>
          <dgm:hierBranch val="init"/>
        </dgm:presLayoutVars>
      </dgm:prSet>
      <dgm:spPr/>
    </dgm:pt>
    <dgm:pt modelId="{0E542AC5-4288-F744-8805-329D1A20C113}" type="pres">
      <dgm:prSet presAssocID="{5B7AE8AB-7613-3948-B1D9-191C88F83536}" presName="rootComposite" presStyleCnt="0"/>
      <dgm:spPr/>
    </dgm:pt>
    <dgm:pt modelId="{D2B53E67-3987-0744-AA5A-C1108869D426}" type="pres">
      <dgm:prSet presAssocID="{5B7AE8AB-7613-3948-B1D9-191C88F83536}" presName="rootText" presStyleLbl="node2" presStyleIdx="2" presStyleCnt="3" custScaleX="122930" custLinFactX="-100000" custLinFactNeighborX="-155479" custLinFactNeighborY="1592">
        <dgm:presLayoutVars>
          <dgm:chPref val="3"/>
        </dgm:presLayoutVars>
      </dgm:prSet>
      <dgm:spPr>
        <a:prstGeom prst="roundRect">
          <a:avLst/>
        </a:prstGeom>
      </dgm:spPr>
    </dgm:pt>
    <dgm:pt modelId="{7A13A672-7A78-324B-8CCF-78ADD9C733A5}" type="pres">
      <dgm:prSet presAssocID="{5B7AE8AB-7613-3948-B1D9-191C88F83536}" presName="rootConnector" presStyleLbl="node2" presStyleIdx="2" presStyleCnt="3"/>
      <dgm:spPr/>
    </dgm:pt>
    <dgm:pt modelId="{87891CD8-48FF-264B-A8D0-1AA0559A17E2}" type="pres">
      <dgm:prSet presAssocID="{5B7AE8AB-7613-3948-B1D9-191C88F83536}" presName="hierChild4" presStyleCnt="0"/>
      <dgm:spPr/>
    </dgm:pt>
    <dgm:pt modelId="{2D68C56F-860A-5148-8583-47F3661E0C08}" type="pres">
      <dgm:prSet presAssocID="{66A3B8CE-3E77-1142-ABFF-816E32D3E480}" presName="Name37" presStyleLbl="parChTrans1D3" presStyleIdx="0" presStyleCnt="4"/>
      <dgm:spPr/>
    </dgm:pt>
    <dgm:pt modelId="{E00AD8B7-D5DD-D345-9DB9-7DCF269E5F0A}" type="pres">
      <dgm:prSet presAssocID="{16C50972-409A-B841-AB2B-C65709B6207A}" presName="hierRoot2" presStyleCnt="0">
        <dgm:presLayoutVars>
          <dgm:hierBranch val="init"/>
        </dgm:presLayoutVars>
      </dgm:prSet>
      <dgm:spPr/>
    </dgm:pt>
    <dgm:pt modelId="{7BC26385-492C-9A4F-BAE8-3CBD0C06305A}" type="pres">
      <dgm:prSet presAssocID="{16C50972-409A-B841-AB2B-C65709B6207A}" presName="rootComposite" presStyleCnt="0"/>
      <dgm:spPr/>
    </dgm:pt>
    <dgm:pt modelId="{7C54D014-38C9-A34C-833C-51D8D0EF97F6}" type="pres">
      <dgm:prSet presAssocID="{16C50972-409A-B841-AB2B-C65709B6207A}" presName="rootText" presStyleLbl="node3" presStyleIdx="0" presStyleCnt="4" custScaleX="122930" custLinFactX="-100000" custLinFactNeighborX="-185324" custLinFactNeighborY="-10058">
        <dgm:presLayoutVars>
          <dgm:chPref val="3"/>
        </dgm:presLayoutVars>
      </dgm:prSet>
      <dgm:spPr>
        <a:prstGeom prst="roundRect">
          <a:avLst/>
        </a:prstGeom>
      </dgm:spPr>
    </dgm:pt>
    <dgm:pt modelId="{E696CF8D-1CE6-7848-84C7-DEA46C7D752F}" type="pres">
      <dgm:prSet presAssocID="{16C50972-409A-B841-AB2B-C65709B6207A}" presName="rootConnector" presStyleLbl="node3" presStyleIdx="0" presStyleCnt="4"/>
      <dgm:spPr/>
    </dgm:pt>
    <dgm:pt modelId="{7F9A573E-C5D0-6148-B233-3F06F232D55A}" type="pres">
      <dgm:prSet presAssocID="{16C50972-409A-B841-AB2B-C65709B6207A}" presName="hierChild4" presStyleCnt="0"/>
      <dgm:spPr/>
    </dgm:pt>
    <dgm:pt modelId="{D7D11675-E024-5740-9DB7-AFAB4D398C28}" type="pres">
      <dgm:prSet presAssocID="{A269F9F6-F43E-A54C-B855-23D7EAF68091}" presName="Name37" presStyleLbl="parChTrans1D4" presStyleIdx="0" presStyleCnt="14"/>
      <dgm:spPr/>
    </dgm:pt>
    <dgm:pt modelId="{9D473310-1F62-244B-8EA2-067D93699085}" type="pres">
      <dgm:prSet presAssocID="{26076A89-684D-6641-BE11-8E889D69AEE0}" presName="hierRoot2" presStyleCnt="0">
        <dgm:presLayoutVars>
          <dgm:hierBranch val="init"/>
        </dgm:presLayoutVars>
      </dgm:prSet>
      <dgm:spPr/>
    </dgm:pt>
    <dgm:pt modelId="{3EE766E8-30A8-5140-9D59-F8FE00A80D00}" type="pres">
      <dgm:prSet presAssocID="{26076A89-684D-6641-BE11-8E889D69AEE0}" presName="rootComposite" presStyleCnt="0"/>
      <dgm:spPr/>
    </dgm:pt>
    <dgm:pt modelId="{6140ED23-1A40-674D-BD19-69D860821141}" type="pres">
      <dgm:prSet presAssocID="{26076A89-684D-6641-BE11-8E889D69AEE0}" presName="rootText" presStyleLbl="node4" presStyleIdx="0" presStyleCnt="14" custScaleX="122930" custLinFactX="-100000" custLinFactNeighborX="-176974" custLinFactNeighborY="-43394">
        <dgm:presLayoutVars>
          <dgm:chPref val="3"/>
        </dgm:presLayoutVars>
      </dgm:prSet>
      <dgm:spPr>
        <a:prstGeom prst="roundRect">
          <a:avLst/>
        </a:prstGeom>
      </dgm:spPr>
    </dgm:pt>
    <dgm:pt modelId="{3A6D06D9-8FD5-B546-B31F-2F19440EB8BC}" type="pres">
      <dgm:prSet presAssocID="{26076A89-684D-6641-BE11-8E889D69AEE0}" presName="rootConnector" presStyleLbl="node4" presStyleIdx="0" presStyleCnt="14"/>
      <dgm:spPr/>
    </dgm:pt>
    <dgm:pt modelId="{4E7C12D7-B3CE-534F-9542-9FAB601321A7}" type="pres">
      <dgm:prSet presAssocID="{26076A89-684D-6641-BE11-8E889D69AEE0}" presName="hierChild4" presStyleCnt="0"/>
      <dgm:spPr/>
    </dgm:pt>
    <dgm:pt modelId="{4D108225-BD03-CA4A-B35D-E3C32C80D161}" type="pres">
      <dgm:prSet presAssocID="{26076A89-684D-6641-BE11-8E889D69AEE0}" presName="hierChild5" presStyleCnt="0"/>
      <dgm:spPr/>
    </dgm:pt>
    <dgm:pt modelId="{3767B37A-C77B-0142-ADE7-7CE05E883A61}" type="pres">
      <dgm:prSet presAssocID="{4CD80F57-1AE4-114B-B101-33F70B2A5488}" presName="Name37" presStyleLbl="parChTrans1D4" presStyleIdx="1" presStyleCnt="14"/>
      <dgm:spPr/>
    </dgm:pt>
    <dgm:pt modelId="{396C14F0-0FB6-9341-921A-6D1C7646A9CC}" type="pres">
      <dgm:prSet presAssocID="{EF03D501-5E6C-514F-B62D-E0B1880F8B28}" presName="hierRoot2" presStyleCnt="0">
        <dgm:presLayoutVars>
          <dgm:hierBranch val="init"/>
        </dgm:presLayoutVars>
      </dgm:prSet>
      <dgm:spPr/>
    </dgm:pt>
    <dgm:pt modelId="{9BF2026B-A80E-234B-B06D-44B3A5B45443}" type="pres">
      <dgm:prSet presAssocID="{EF03D501-5E6C-514F-B62D-E0B1880F8B28}" presName="rootComposite" presStyleCnt="0"/>
      <dgm:spPr/>
    </dgm:pt>
    <dgm:pt modelId="{400293B2-C7B8-634E-A20E-70C84C23B415}" type="pres">
      <dgm:prSet presAssocID="{EF03D501-5E6C-514F-B62D-E0B1880F8B28}" presName="rootText" presStyleLbl="node4" presStyleIdx="1" presStyleCnt="14" custScaleX="122930" custLinFactX="-100000" custLinFactNeighborX="-177031" custLinFactNeighborY="-73520">
        <dgm:presLayoutVars>
          <dgm:chPref val="3"/>
        </dgm:presLayoutVars>
      </dgm:prSet>
      <dgm:spPr>
        <a:prstGeom prst="roundRect">
          <a:avLst/>
        </a:prstGeom>
      </dgm:spPr>
    </dgm:pt>
    <dgm:pt modelId="{E942077F-2591-704B-A9DC-D31B885B844E}" type="pres">
      <dgm:prSet presAssocID="{EF03D501-5E6C-514F-B62D-E0B1880F8B28}" presName="rootConnector" presStyleLbl="node4" presStyleIdx="1" presStyleCnt="14"/>
      <dgm:spPr/>
    </dgm:pt>
    <dgm:pt modelId="{9328AEA4-CF1D-E243-ADB9-C1009BC53499}" type="pres">
      <dgm:prSet presAssocID="{EF03D501-5E6C-514F-B62D-E0B1880F8B28}" presName="hierChild4" presStyleCnt="0"/>
      <dgm:spPr/>
    </dgm:pt>
    <dgm:pt modelId="{D4AC4AA0-3A71-0948-B5A2-0B6DCACF742D}" type="pres">
      <dgm:prSet presAssocID="{EF03D501-5E6C-514F-B62D-E0B1880F8B28}" presName="hierChild5" presStyleCnt="0"/>
      <dgm:spPr/>
    </dgm:pt>
    <dgm:pt modelId="{F32B9260-6A72-9C4E-8C01-C75B96798021}" type="pres">
      <dgm:prSet presAssocID="{07D4705A-CCF5-D746-B6C8-8D258FDD382C}" presName="Name37" presStyleLbl="parChTrans1D4" presStyleIdx="2" presStyleCnt="14"/>
      <dgm:spPr/>
    </dgm:pt>
    <dgm:pt modelId="{A3CF1CC3-7F03-6C48-A950-5C134EF83C53}" type="pres">
      <dgm:prSet presAssocID="{6AA5FDB7-CDC9-2F49-BD39-DEB73539F154}" presName="hierRoot2" presStyleCnt="0">
        <dgm:presLayoutVars>
          <dgm:hierBranch val="init"/>
        </dgm:presLayoutVars>
      </dgm:prSet>
      <dgm:spPr/>
    </dgm:pt>
    <dgm:pt modelId="{F6852CA9-7867-E947-B252-5373ABB3EF99}" type="pres">
      <dgm:prSet presAssocID="{6AA5FDB7-CDC9-2F49-BD39-DEB73539F154}" presName="rootComposite" presStyleCnt="0"/>
      <dgm:spPr/>
    </dgm:pt>
    <dgm:pt modelId="{259CBBB1-A38A-2A40-98EB-8ACA2B3F147F}" type="pres">
      <dgm:prSet presAssocID="{6AA5FDB7-CDC9-2F49-BD39-DEB73539F154}" presName="rootText" presStyleLbl="node4" presStyleIdx="2" presStyleCnt="14" custScaleX="122930" custLinFactX="-100000" custLinFactNeighborX="-177681" custLinFactNeighborY="-98263">
        <dgm:presLayoutVars>
          <dgm:chPref val="3"/>
        </dgm:presLayoutVars>
      </dgm:prSet>
      <dgm:spPr>
        <a:prstGeom prst="roundRect">
          <a:avLst/>
        </a:prstGeom>
      </dgm:spPr>
    </dgm:pt>
    <dgm:pt modelId="{57C38E80-661B-A54E-B770-499C7FAADA71}" type="pres">
      <dgm:prSet presAssocID="{6AA5FDB7-CDC9-2F49-BD39-DEB73539F154}" presName="rootConnector" presStyleLbl="node4" presStyleIdx="2" presStyleCnt="14"/>
      <dgm:spPr/>
    </dgm:pt>
    <dgm:pt modelId="{BB55D7D5-660D-0B40-9142-6C8507916D8B}" type="pres">
      <dgm:prSet presAssocID="{6AA5FDB7-CDC9-2F49-BD39-DEB73539F154}" presName="hierChild4" presStyleCnt="0"/>
      <dgm:spPr/>
    </dgm:pt>
    <dgm:pt modelId="{705D6848-436B-F146-B46C-5312C0FC9BE9}" type="pres">
      <dgm:prSet presAssocID="{6AA5FDB7-CDC9-2F49-BD39-DEB73539F154}" presName="hierChild5" presStyleCnt="0"/>
      <dgm:spPr/>
    </dgm:pt>
    <dgm:pt modelId="{223D9AC8-783C-F346-805A-823C09B6F3C0}" type="pres">
      <dgm:prSet presAssocID="{1FB487F6-FB06-3040-8893-228702302D3E}" presName="Name37" presStyleLbl="parChTrans1D4" presStyleIdx="3" presStyleCnt="14"/>
      <dgm:spPr/>
    </dgm:pt>
    <dgm:pt modelId="{0789FE49-C079-894F-A4DA-DD77BC50BC4B}" type="pres">
      <dgm:prSet presAssocID="{DE900CB4-FD5F-A44D-B4CC-DE59CFE32D19}" presName="hierRoot2" presStyleCnt="0">
        <dgm:presLayoutVars>
          <dgm:hierBranch val="init"/>
        </dgm:presLayoutVars>
      </dgm:prSet>
      <dgm:spPr/>
    </dgm:pt>
    <dgm:pt modelId="{C99C8517-C5AC-CE47-8C4E-D24F8CBD1F82}" type="pres">
      <dgm:prSet presAssocID="{DE900CB4-FD5F-A44D-B4CC-DE59CFE32D19}" presName="rootComposite" presStyleCnt="0"/>
      <dgm:spPr/>
    </dgm:pt>
    <dgm:pt modelId="{9C1F5CCA-E4FC-624B-B6DA-BFF4829E1529}" type="pres">
      <dgm:prSet presAssocID="{DE900CB4-FD5F-A44D-B4CC-DE59CFE32D19}" presName="rootText" presStyleLbl="node4" presStyleIdx="3" presStyleCnt="14" custScaleX="122930" custLinFactX="-100000" custLinFactY="-21252" custLinFactNeighborX="-177823" custLinFactNeighborY="-100000">
        <dgm:presLayoutVars>
          <dgm:chPref val="3"/>
        </dgm:presLayoutVars>
      </dgm:prSet>
      <dgm:spPr>
        <a:prstGeom prst="roundRect">
          <a:avLst/>
        </a:prstGeom>
      </dgm:spPr>
    </dgm:pt>
    <dgm:pt modelId="{7A0C4FE1-4549-D740-A9A8-4E573789D1F1}" type="pres">
      <dgm:prSet presAssocID="{DE900CB4-FD5F-A44D-B4CC-DE59CFE32D19}" presName="rootConnector" presStyleLbl="node4" presStyleIdx="3" presStyleCnt="14"/>
      <dgm:spPr/>
    </dgm:pt>
    <dgm:pt modelId="{27BF0BB0-C3D8-AF47-BE0C-570FB358DFA3}" type="pres">
      <dgm:prSet presAssocID="{DE900CB4-FD5F-A44D-B4CC-DE59CFE32D19}" presName="hierChild4" presStyleCnt="0"/>
      <dgm:spPr/>
    </dgm:pt>
    <dgm:pt modelId="{40222B9C-657D-1341-9E0E-8CCF90131C16}" type="pres">
      <dgm:prSet presAssocID="{DE900CB4-FD5F-A44D-B4CC-DE59CFE32D19}" presName="hierChild5" presStyleCnt="0"/>
      <dgm:spPr/>
    </dgm:pt>
    <dgm:pt modelId="{718235DE-A969-2043-B5B5-E09C9425BAA3}" type="pres">
      <dgm:prSet presAssocID="{FA93E977-85C6-8344-819B-DF382FDF1363}" presName="Name37" presStyleLbl="parChTrans1D4" presStyleIdx="4" presStyleCnt="14"/>
      <dgm:spPr/>
    </dgm:pt>
    <dgm:pt modelId="{F0BCD3A8-DAA0-F24C-ACD1-7631DCC908EC}" type="pres">
      <dgm:prSet presAssocID="{11A04987-3F8B-E74D-AB07-A4E838F0A2CB}" presName="hierRoot2" presStyleCnt="0">
        <dgm:presLayoutVars>
          <dgm:hierBranch val="init"/>
        </dgm:presLayoutVars>
      </dgm:prSet>
      <dgm:spPr/>
    </dgm:pt>
    <dgm:pt modelId="{C4D8B021-3490-3246-945F-241FF1CD3E9F}" type="pres">
      <dgm:prSet presAssocID="{11A04987-3F8B-E74D-AB07-A4E838F0A2CB}" presName="rootComposite" presStyleCnt="0"/>
      <dgm:spPr/>
    </dgm:pt>
    <dgm:pt modelId="{B5B05C42-C444-654F-B306-A66696F1FA91}" type="pres">
      <dgm:prSet presAssocID="{11A04987-3F8B-E74D-AB07-A4E838F0A2CB}" presName="rootText" presStyleLbl="node4" presStyleIdx="4" presStyleCnt="14" custScaleX="122930" custLinFactX="-100000" custLinFactY="-46700" custLinFactNeighborX="-178248" custLinFactNeighborY="-100000">
        <dgm:presLayoutVars>
          <dgm:chPref val="3"/>
        </dgm:presLayoutVars>
      </dgm:prSet>
      <dgm:spPr>
        <a:prstGeom prst="roundRect">
          <a:avLst/>
        </a:prstGeom>
      </dgm:spPr>
    </dgm:pt>
    <dgm:pt modelId="{30AF7505-A454-924B-8101-E67459C3ECA5}" type="pres">
      <dgm:prSet presAssocID="{11A04987-3F8B-E74D-AB07-A4E838F0A2CB}" presName="rootConnector" presStyleLbl="node4" presStyleIdx="4" presStyleCnt="14"/>
      <dgm:spPr/>
    </dgm:pt>
    <dgm:pt modelId="{E6556AAF-54A5-D649-9F93-AEBDA466632A}" type="pres">
      <dgm:prSet presAssocID="{11A04987-3F8B-E74D-AB07-A4E838F0A2CB}" presName="hierChild4" presStyleCnt="0"/>
      <dgm:spPr/>
    </dgm:pt>
    <dgm:pt modelId="{8ABAC951-9E9A-7549-84C7-E02F457A9F8B}" type="pres">
      <dgm:prSet presAssocID="{11A04987-3F8B-E74D-AB07-A4E838F0A2CB}" presName="hierChild5" presStyleCnt="0"/>
      <dgm:spPr/>
    </dgm:pt>
    <dgm:pt modelId="{6984BA80-D290-EF46-A417-1987C1BAC1E1}" type="pres">
      <dgm:prSet presAssocID="{16C50972-409A-B841-AB2B-C65709B6207A}" presName="hierChild5" presStyleCnt="0"/>
      <dgm:spPr/>
    </dgm:pt>
    <dgm:pt modelId="{1D8B54E8-F262-E048-9697-5B2911FEB13D}" type="pres">
      <dgm:prSet presAssocID="{07273CBB-85AE-A248-951F-97FA1390E3E0}" presName="Name37" presStyleLbl="parChTrans1D3" presStyleIdx="1" presStyleCnt="4"/>
      <dgm:spPr/>
    </dgm:pt>
    <dgm:pt modelId="{1E1D89A2-0EE8-F148-B2E6-B410AFD927EF}" type="pres">
      <dgm:prSet presAssocID="{0737B503-9BED-4C4A-80B2-894855DA538F}" presName="hierRoot2" presStyleCnt="0">
        <dgm:presLayoutVars>
          <dgm:hierBranch val="init"/>
        </dgm:presLayoutVars>
      </dgm:prSet>
      <dgm:spPr/>
    </dgm:pt>
    <dgm:pt modelId="{76AF8FBA-AC70-A244-AD47-6DE952B83C0F}" type="pres">
      <dgm:prSet presAssocID="{0737B503-9BED-4C4A-80B2-894855DA538F}" presName="rootComposite" presStyleCnt="0"/>
      <dgm:spPr/>
    </dgm:pt>
    <dgm:pt modelId="{53E48716-0B17-C24C-8822-645579481436}" type="pres">
      <dgm:prSet presAssocID="{0737B503-9BED-4C4A-80B2-894855DA538F}" presName="rootText" presStyleLbl="node3" presStyleIdx="1" presStyleCnt="4" custScaleX="122930" custLinFactX="-67617" custLinFactNeighborX="-100000" custLinFactNeighborY="-10576">
        <dgm:presLayoutVars>
          <dgm:chPref val="3"/>
        </dgm:presLayoutVars>
      </dgm:prSet>
      <dgm:spPr>
        <a:prstGeom prst="roundRect">
          <a:avLst/>
        </a:prstGeom>
      </dgm:spPr>
    </dgm:pt>
    <dgm:pt modelId="{2C54C8E4-A5DD-CC47-A692-A2394F31CD9A}" type="pres">
      <dgm:prSet presAssocID="{0737B503-9BED-4C4A-80B2-894855DA538F}" presName="rootConnector" presStyleLbl="node3" presStyleIdx="1" presStyleCnt="4"/>
      <dgm:spPr/>
    </dgm:pt>
    <dgm:pt modelId="{73194A10-339E-7A4B-9327-44B73FAB830F}" type="pres">
      <dgm:prSet presAssocID="{0737B503-9BED-4C4A-80B2-894855DA538F}" presName="hierChild4" presStyleCnt="0"/>
      <dgm:spPr/>
    </dgm:pt>
    <dgm:pt modelId="{F259F61D-39DF-B142-B213-15A9545B3D07}" type="pres">
      <dgm:prSet presAssocID="{8311A0BE-9B63-324A-9F82-5966BC4CAEB8}" presName="Name37" presStyleLbl="parChTrans1D4" presStyleIdx="5" presStyleCnt="14"/>
      <dgm:spPr/>
    </dgm:pt>
    <dgm:pt modelId="{B950D011-99C1-1247-9268-6C590DCA9EB2}" type="pres">
      <dgm:prSet presAssocID="{65FA861D-600B-0E40-AD98-6616BC423429}" presName="hierRoot2" presStyleCnt="0">
        <dgm:presLayoutVars>
          <dgm:hierBranch val="init"/>
        </dgm:presLayoutVars>
      </dgm:prSet>
      <dgm:spPr/>
    </dgm:pt>
    <dgm:pt modelId="{3A6E2C44-F987-954D-9D37-5ED5C4AFFF0C}" type="pres">
      <dgm:prSet presAssocID="{65FA861D-600B-0E40-AD98-6616BC423429}" presName="rootComposite" presStyleCnt="0"/>
      <dgm:spPr/>
    </dgm:pt>
    <dgm:pt modelId="{54DAE0D5-6339-784D-9789-65A317C7F903}" type="pres">
      <dgm:prSet presAssocID="{65FA861D-600B-0E40-AD98-6616BC423429}" presName="rootText" presStyleLbl="node4" presStyleIdx="5" presStyleCnt="14" custScaleX="122930" custLinFactX="-61545" custLinFactNeighborX="-100000" custLinFactNeighborY="-33671">
        <dgm:presLayoutVars>
          <dgm:chPref val="3"/>
        </dgm:presLayoutVars>
      </dgm:prSet>
      <dgm:spPr>
        <a:prstGeom prst="roundRect">
          <a:avLst/>
        </a:prstGeom>
      </dgm:spPr>
    </dgm:pt>
    <dgm:pt modelId="{2EC1E32D-7E96-6740-A9AF-2592B0387FE1}" type="pres">
      <dgm:prSet presAssocID="{65FA861D-600B-0E40-AD98-6616BC423429}" presName="rootConnector" presStyleLbl="node4" presStyleIdx="5" presStyleCnt="14"/>
      <dgm:spPr/>
    </dgm:pt>
    <dgm:pt modelId="{3828CA96-C69F-8A4D-BB6F-524A23494511}" type="pres">
      <dgm:prSet presAssocID="{65FA861D-600B-0E40-AD98-6616BC423429}" presName="hierChild4" presStyleCnt="0"/>
      <dgm:spPr/>
    </dgm:pt>
    <dgm:pt modelId="{075ADFC4-440E-7E4B-B8CB-5C093ABC37F9}" type="pres">
      <dgm:prSet presAssocID="{65FA861D-600B-0E40-AD98-6616BC423429}" presName="hierChild5" presStyleCnt="0"/>
      <dgm:spPr/>
    </dgm:pt>
    <dgm:pt modelId="{5DD3645A-199B-0D43-850C-592544FE0598}" type="pres">
      <dgm:prSet presAssocID="{1D25443F-D9C8-EB4E-B774-80A6CB376A85}" presName="Name37" presStyleLbl="parChTrans1D4" presStyleIdx="6" presStyleCnt="14"/>
      <dgm:spPr/>
    </dgm:pt>
    <dgm:pt modelId="{C56609C4-A567-4849-A540-A212994894A6}" type="pres">
      <dgm:prSet presAssocID="{B5CEBDC5-11AB-3B4F-9F83-53ED8BF4BE51}" presName="hierRoot2" presStyleCnt="0">
        <dgm:presLayoutVars>
          <dgm:hierBranch val="init"/>
        </dgm:presLayoutVars>
      </dgm:prSet>
      <dgm:spPr/>
    </dgm:pt>
    <dgm:pt modelId="{43140716-4418-9E45-AA39-979C482F9D8B}" type="pres">
      <dgm:prSet presAssocID="{B5CEBDC5-11AB-3B4F-9F83-53ED8BF4BE51}" presName="rootComposite" presStyleCnt="0"/>
      <dgm:spPr/>
    </dgm:pt>
    <dgm:pt modelId="{1E609B9A-3EAA-2245-B2B9-9661B6D9A9B6}" type="pres">
      <dgm:prSet presAssocID="{B5CEBDC5-11AB-3B4F-9F83-53ED8BF4BE51}" presName="rootText" presStyleLbl="node4" presStyleIdx="6" presStyleCnt="14" custScaleX="122930" custLinFactX="-61545" custLinFactNeighborX="-100000" custLinFactNeighborY="-60039">
        <dgm:presLayoutVars>
          <dgm:chPref val="3"/>
        </dgm:presLayoutVars>
      </dgm:prSet>
      <dgm:spPr>
        <a:prstGeom prst="roundRect">
          <a:avLst/>
        </a:prstGeom>
      </dgm:spPr>
    </dgm:pt>
    <dgm:pt modelId="{9807A6B5-C94B-FD4C-9A0F-6B31E1E4A9F3}" type="pres">
      <dgm:prSet presAssocID="{B5CEBDC5-11AB-3B4F-9F83-53ED8BF4BE51}" presName="rootConnector" presStyleLbl="node4" presStyleIdx="6" presStyleCnt="14"/>
      <dgm:spPr/>
    </dgm:pt>
    <dgm:pt modelId="{C0DEEE74-C188-B64E-97D4-3287BE510EBB}" type="pres">
      <dgm:prSet presAssocID="{B5CEBDC5-11AB-3B4F-9F83-53ED8BF4BE51}" presName="hierChild4" presStyleCnt="0"/>
      <dgm:spPr/>
    </dgm:pt>
    <dgm:pt modelId="{8588C0E4-5A9D-F547-A099-27A96AEFD9AB}" type="pres">
      <dgm:prSet presAssocID="{B5CEBDC5-11AB-3B4F-9F83-53ED8BF4BE51}" presName="hierChild5" presStyleCnt="0"/>
      <dgm:spPr/>
    </dgm:pt>
    <dgm:pt modelId="{F45A993B-E745-FC42-929B-0E7E2F96FB88}" type="pres">
      <dgm:prSet presAssocID="{E6527358-2D09-F348-9772-18BAB958B20E}" presName="Name37" presStyleLbl="parChTrans1D4" presStyleIdx="7" presStyleCnt="14"/>
      <dgm:spPr/>
    </dgm:pt>
    <dgm:pt modelId="{AD798450-7A85-764B-8E3D-98EF0EB336C3}" type="pres">
      <dgm:prSet presAssocID="{75CEE720-979D-C743-8E11-262F916EEA9E}" presName="hierRoot2" presStyleCnt="0">
        <dgm:presLayoutVars>
          <dgm:hierBranch val="init"/>
        </dgm:presLayoutVars>
      </dgm:prSet>
      <dgm:spPr/>
    </dgm:pt>
    <dgm:pt modelId="{6908C458-9A11-6F46-91DF-BEDB4A549C3B}" type="pres">
      <dgm:prSet presAssocID="{75CEE720-979D-C743-8E11-262F916EEA9E}" presName="rootComposite" presStyleCnt="0"/>
      <dgm:spPr/>
    </dgm:pt>
    <dgm:pt modelId="{221C4D6C-F8AA-314D-AC14-01A64475DFF1}" type="pres">
      <dgm:prSet presAssocID="{75CEE720-979D-C743-8E11-262F916EEA9E}" presName="rootText" presStyleLbl="node4" presStyleIdx="7" presStyleCnt="14" custScaleX="122930" custLinFactX="-61339" custLinFactNeighborX="-100000" custLinFactNeighborY="-83563">
        <dgm:presLayoutVars>
          <dgm:chPref val="3"/>
        </dgm:presLayoutVars>
      </dgm:prSet>
      <dgm:spPr>
        <a:prstGeom prst="roundRect">
          <a:avLst/>
        </a:prstGeom>
      </dgm:spPr>
    </dgm:pt>
    <dgm:pt modelId="{4BEAA824-370F-F743-AE55-2E9A174C9D66}" type="pres">
      <dgm:prSet presAssocID="{75CEE720-979D-C743-8E11-262F916EEA9E}" presName="rootConnector" presStyleLbl="node4" presStyleIdx="7" presStyleCnt="14"/>
      <dgm:spPr/>
    </dgm:pt>
    <dgm:pt modelId="{C09817E8-CAC7-A04B-9671-45FAC0EF4D4C}" type="pres">
      <dgm:prSet presAssocID="{75CEE720-979D-C743-8E11-262F916EEA9E}" presName="hierChild4" presStyleCnt="0"/>
      <dgm:spPr/>
    </dgm:pt>
    <dgm:pt modelId="{E6C5066D-4314-D641-B0E5-05E9E9224445}" type="pres">
      <dgm:prSet presAssocID="{75CEE720-979D-C743-8E11-262F916EEA9E}" presName="hierChild5" presStyleCnt="0"/>
      <dgm:spPr/>
    </dgm:pt>
    <dgm:pt modelId="{EABB59DC-E135-014E-8AF2-CFCEE00D0A7D}" type="pres">
      <dgm:prSet presAssocID="{C99A2F83-95B5-8345-81CC-4D00F90896EB}" presName="Name37" presStyleLbl="parChTrans1D4" presStyleIdx="8" presStyleCnt="14"/>
      <dgm:spPr/>
    </dgm:pt>
    <dgm:pt modelId="{58CBFF53-0E29-864D-90C1-F3E0A80218D9}" type="pres">
      <dgm:prSet presAssocID="{CE603F08-A7F7-5749-A65B-40E5ADCFE751}" presName="hierRoot2" presStyleCnt="0">
        <dgm:presLayoutVars>
          <dgm:hierBranch val="init"/>
        </dgm:presLayoutVars>
      </dgm:prSet>
      <dgm:spPr/>
    </dgm:pt>
    <dgm:pt modelId="{8013A4A7-A8E2-6B42-9F40-EAE979CDD1EF}" type="pres">
      <dgm:prSet presAssocID="{CE603F08-A7F7-5749-A65B-40E5ADCFE751}" presName="rootComposite" presStyleCnt="0"/>
      <dgm:spPr/>
    </dgm:pt>
    <dgm:pt modelId="{A9FFA0C1-AF9E-B346-9E73-C43D0FCC7FC3}" type="pres">
      <dgm:prSet presAssocID="{CE603F08-A7F7-5749-A65B-40E5ADCFE751}" presName="rootText" presStyleLbl="node4" presStyleIdx="8" presStyleCnt="14" custScaleX="122930" custLinFactX="-60745" custLinFactY="-4795" custLinFactNeighborX="-100000" custLinFactNeighborY="-100000">
        <dgm:presLayoutVars>
          <dgm:chPref val="3"/>
        </dgm:presLayoutVars>
      </dgm:prSet>
      <dgm:spPr>
        <a:prstGeom prst="roundRect">
          <a:avLst/>
        </a:prstGeom>
      </dgm:spPr>
    </dgm:pt>
    <dgm:pt modelId="{504E15E2-604E-9848-A725-02469D0494B6}" type="pres">
      <dgm:prSet presAssocID="{CE603F08-A7F7-5749-A65B-40E5ADCFE751}" presName="rootConnector" presStyleLbl="node4" presStyleIdx="8" presStyleCnt="14"/>
      <dgm:spPr/>
    </dgm:pt>
    <dgm:pt modelId="{B269B12C-D40A-514A-A021-902E7B51DEED}" type="pres">
      <dgm:prSet presAssocID="{CE603F08-A7F7-5749-A65B-40E5ADCFE751}" presName="hierChild4" presStyleCnt="0"/>
      <dgm:spPr/>
    </dgm:pt>
    <dgm:pt modelId="{A02A7F77-F657-FF43-A989-DBBA931038F3}" type="pres">
      <dgm:prSet presAssocID="{CE603F08-A7F7-5749-A65B-40E5ADCFE751}" presName="hierChild5" presStyleCnt="0"/>
      <dgm:spPr/>
    </dgm:pt>
    <dgm:pt modelId="{D74A864A-FE7B-464B-B3C9-A3F2E23EA1BA}" type="pres">
      <dgm:prSet presAssocID="{0737B503-9BED-4C4A-80B2-894855DA538F}" presName="hierChild5" presStyleCnt="0"/>
      <dgm:spPr/>
    </dgm:pt>
    <dgm:pt modelId="{24D5FB84-6C74-7C4E-9A2B-93B9AE0F0CD2}" type="pres">
      <dgm:prSet presAssocID="{1C69120A-7284-1241-A6A0-D10343A3E0AB}" presName="Name37" presStyleLbl="parChTrans1D3" presStyleIdx="2" presStyleCnt="4"/>
      <dgm:spPr/>
    </dgm:pt>
    <dgm:pt modelId="{7AB87AD8-1DDD-0B45-84C5-B985C6FE98A9}" type="pres">
      <dgm:prSet presAssocID="{77ADB388-DF44-E94E-A647-B98C9936FAA6}" presName="hierRoot2" presStyleCnt="0">
        <dgm:presLayoutVars>
          <dgm:hierBranch val="init"/>
        </dgm:presLayoutVars>
      </dgm:prSet>
      <dgm:spPr/>
    </dgm:pt>
    <dgm:pt modelId="{BB1F13E8-A39B-8D48-B4F2-B80D3D8BEE15}" type="pres">
      <dgm:prSet presAssocID="{77ADB388-DF44-E94E-A647-B98C9936FAA6}" presName="rootComposite" presStyleCnt="0"/>
      <dgm:spPr/>
    </dgm:pt>
    <dgm:pt modelId="{F7808194-66D7-854E-B2E0-985A1A701EBD}" type="pres">
      <dgm:prSet presAssocID="{77ADB388-DF44-E94E-A647-B98C9936FAA6}" presName="rootText" presStyleLbl="node3" presStyleIdx="2" presStyleCnt="4" custScaleX="122930" custLinFactX="63446" custLinFactNeighborX="100000" custLinFactNeighborY="-10461">
        <dgm:presLayoutVars>
          <dgm:chPref val="3"/>
        </dgm:presLayoutVars>
      </dgm:prSet>
      <dgm:spPr>
        <a:prstGeom prst="roundRect">
          <a:avLst/>
        </a:prstGeom>
      </dgm:spPr>
    </dgm:pt>
    <dgm:pt modelId="{E06E448F-99EB-984C-B904-03B24A5563CF}" type="pres">
      <dgm:prSet presAssocID="{77ADB388-DF44-E94E-A647-B98C9936FAA6}" presName="rootConnector" presStyleLbl="node3" presStyleIdx="2" presStyleCnt="4"/>
      <dgm:spPr/>
    </dgm:pt>
    <dgm:pt modelId="{86028469-C3C8-3644-B34A-D4D47720CAEF}" type="pres">
      <dgm:prSet presAssocID="{77ADB388-DF44-E94E-A647-B98C9936FAA6}" presName="hierChild4" presStyleCnt="0"/>
      <dgm:spPr/>
    </dgm:pt>
    <dgm:pt modelId="{C4A4AE5A-8B61-7540-A394-D7C7AB74EB71}" type="pres">
      <dgm:prSet presAssocID="{77ADB388-DF44-E94E-A647-B98C9936FAA6}" presName="hierChild5" presStyleCnt="0"/>
      <dgm:spPr/>
    </dgm:pt>
    <dgm:pt modelId="{520EF724-0DC2-2449-A3C8-092AE7131555}" type="pres">
      <dgm:prSet presAssocID="{DBC00C31-A2BD-E849-A7BA-2E17F507BDD9}" presName="Name37" presStyleLbl="parChTrans1D3" presStyleIdx="3" presStyleCnt="4"/>
      <dgm:spPr/>
    </dgm:pt>
    <dgm:pt modelId="{74F33D52-1733-D344-BEB3-4A2175F3AD74}" type="pres">
      <dgm:prSet presAssocID="{CB6C33D6-6332-3C40-A5D1-6702DA897BBD}" presName="hierRoot2" presStyleCnt="0">
        <dgm:presLayoutVars>
          <dgm:hierBranch val="init"/>
        </dgm:presLayoutVars>
      </dgm:prSet>
      <dgm:spPr/>
    </dgm:pt>
    <dgm:pt modelId="{EC73B346-C786-FB42-A8D1-C7A1B1D3A715}" type="pres">
      <dgm:prSet presAssocID="{CB6C33D6-6332-3C40-A5D1-6702DA897BBD}" presName="rootComposite" presStyleCnt="0"/>
      <dgm:spPr/>
    </dgm:pt>
    <dgm:pt modelId="{E8F66A46-251E-F14A-8FFF-65C92F8111B8}" type="pres">
      <dgm:prSet presAssocID="{CB6C33D6-6332-3C40-A5D1-6702DA897BBD}" presName="rootText" presStyleLbl="node3" presStyleIdx="3" presStyleCnt="4" custScaleX="122930" custLinFactX="-100000" custLinFactNeighborX="-136833" custLinFactNeighborY="-9357">
        <dgm:presLayoutVars>
          <dgm:chPref val="3"/>
        </dgm:presLayoutVars>
      </dgm:prSet>
      <dgm:spPr>
        <a:prstGeom prst="roundRect">
          <a:avLst/>
        </a:prstGeom>
      </dgm:spPr>
    </dgm:pt>
    <dgm:pt modelId="{7EA61FA8-2F53-F945-AE49-2BA62C15615B}" type="pres">
      <dgm:prSet presAssocID="{CB6C33D6-6332-3C40-A5D1-6702DA897BBD}" presName="rootConnector" presStyleLbl="node3" presStyleIdx="3" presStyleCnt="4"/>
      <dgm:spPr/>
    </dgm:pt>
    <dgm:pt modelId="{2894DBFA-F29B-5C45-AC47-95D583E13FB3}" type="pres">
      <dgm:prSet presAssocID="{CB6C33D6-6332-3C40-A5D1-6702DA897BBD}" presName="hierChild4" presStyleCnt="0"/>
      <dgm:spPr/>
    </dgm:pt>
    <dgm:pt modelId="{C533D929-8A65-BF41-8169-B3A8AC58D344}" type="pres">
      <dgm:prSet presAssocID="{C387C6E7-0B11-2D4C-92DC-678A09074F8A}" presName="Name37" presStyleLbl="parChTrans1D4" presStyleIdx="9" presStyleCnt="14"/>
      <dgm:spPr/>
    </dgm:pt>
    <dgm:pt modelId="{47EE1DB4-6CDD-084E-A397-348482D5894D}" type="pres">
      <dgm:prSet presAssocID="{71547D66-ADB9-354F-8146-AC144B830EFA}" presName="hierRoot2" presStyleCnt="0">
        <dgm:presLayoutVars>
          <dgm:hierBranch val="init"/>
        </dgm:presLayoutVars>
      </dgm:prSet>
      <dgm:spPr/>
    </dgm:pt>
    <dgm:pt modelId="{4AF30C06-71E9-044D-ABDF-ABA00CCB4734}" type="pres">
      <dgm:prSet presAssocID="{71547D66-ADB9-354F-8146-AC144B830EFA}" presName="rootComposite" presStyleCnt="0"/>
      <dgm:spPr/>
    </dgm:pt>
    <dgm:pt modelId="{9C1C0A2E-7EDA-EA47-82C2-48194486CEAB}" type="pres">
      <dgm:prSet presAssocID="{71547D66-ADB9-354F-8146-AC144B830EFA}" presName="rootText" presStyleLbl="node4" presStyleIdx="9" presStyleCnt="14" custScaleX="122930" custLinFactNeighborX="-19041" custLinFactNeighborY="-17008">
        <dgm:presLayoutVars>
          <dgm:chPref val="3"/>
        </dgm:presLayoutVars>
      </dgm:prSet>
      <dgm:spPr>
        <a:prstGeom prst="roundRect">
          <a:avLst/>
        </a:prstGeom>
      </dgm:spPr>
    </dgm:pt>
    <dgm:pt modelId="{C676EFD6-BC79-B14B-80DE-5926E1B79EDA}" type="pres">
      <dgm:prSet presAssocID="{71547D66-ADB9-354F-8146-AC144B830EFA}" presName="rootConnector" presStyleLbl="node4" presStyleIdx="9" presStyleCnt="14"/>
      <dgm:spPr/>
    </dgm:pt>
    <dgm:pt modelId="{068CB899-DA12-F64C-B6D5-1AC59A695558}" type="pres">
      <dgm:prSet presAssocID="{71547D66-ADB9-354F-8146-AC144B830EFA}" presName="hierChild4" presStyleCnt="0"/>
      <dgm:spPr/>
    </dgm:pt>
    <dgm:pt modelId="{7FD4B624-A793-7E46-B577-1F4C8E96D691}" type="pres">
      <dgm:prSet presAssocID="{71547D66-ADB9-354F-8146-AC144B830EFA}" presName="hierChild5" presStyleCnt="0"/>
      <dgm:spPr/>
    </dgm:pt>
    <dgm:pt modelId="{6EE7E557-DD2D-C944-AB81-7995E6279F76}" type="pres">
      <dgm:prSet presAssocID="{6DB335CD-1503-B448-943D-5861D2D1206D}" presName="Name37" presStyleLbl="parChTrans1D4" presStyleIdx="10" presStyleCnt="14"/>
      <dgm:spPr/>
    </dgm:pt>
    <dgm:pt modelId="{C01B7434-4D44-0F4D-BEAF-5D1AA4E1388A}" type="pres">
      <dgm:prSet presAssocID="{80AD780F-9E47-2744-900E-34CA94ACF48C}" presName="hierRoot2" presStyleCnt="0">
        <dgm:presLayoutVars>
          <dgm:hierBranch val="init"/>
        </dgm:presLayoutVars>
      </dgm:prSet>
      <dgm:spPr/>
    </dgm:pt>
    <dgm:pt modelId="{55F89DE4-1BA0-8E40-A08F-00F66F1946BF}" type="pres">
      <dgm:prSet presAssocID="{80AD780F-9E47-2744-900E-34CA94ACF48C}" presName="rootComposite" presStyleCnt="0"/>
      <dgm:spPr/>
    </dgm:pt>
    <dgm:pt modelId="{532773C7-9622-8E42-B631-A47AAF17EB0C}" type="pres">
      <dgm:prSet presAssocID="{80AD780F-9E47-2744-900E-34CA94ACF48C}" presName="rootText" presStyleLbl="node4" presStyleIdx="10" presStyleCnt="14" custScaleX="122930" custLinFactX="-60922" custLinFactY="24655" custLinFactNeighborX="-100000" custLinFactNeighborY="100000">
        <dgm:presLayoutVars>
          <dgm:chPref val="3"/>
        </dgm:presLayoutVars>
      </dgm:prSet>
      <dgm:spPr>
        <a:prstGeom prst="roundRect">
          <a:avLst/>
        </a:prstGeom>
      </dgm:spPr>
    </dgm:pt>
    <dgm:pt modelId="{A5897D43-3268-5D42-A182-7ABBBD280D4A}" type="pres">
      <dgm:prSet presAssocID="{80AD780F-9E47-2744-900E-34CA94ACF48C}" presName="rootConnector" presStyleLbl="node4" presStyleIdx="10" presStyleCnt="14"/>
      <dgm:spPr/>
    </dgm:pt>
    <dgm:pt modelId="{5254ED6A-E59A-2D4B-B3A3-C4BAC70030AF}" type="pres">
      <dgm:prSet presAssocID="{80AD780F-9E47-2744-900E-34CA94ACF48C}" presName="hierChild4" presStyleCnt="0"/>
      <dgm:spPr/>
    </dgm:pt>
    <dgm:pt modelId="{E112DC24-EF4D-334F-BDB3-A4FD31EB458A}" type="pres">
      <dgm:prSet presAssocID="{80AD780F-9E47-2744-900E-34CA94ACF48C}" presName="hierChild5" presStyleCnt="0"/>
      <dgm:spPr/>
    </dgm:pt>
    <dgm:pt modelId="{AE07C074-7F9F-DD49-BB28-82FD72D9163E}" type="pres">
      <dgm:prSet presAssocID="{CEAC6D26-9CA6-B64C-BD79-9CC6D6C6C8E7}" presName="Name37" presStyleLbl="parChTrans1D4" presStyleIdx="11" presStyleCnt="14"/>
      <dgm:spPr/>
    </dgm:pt>
    <dgm:pt modelId="{6C594748-8AB0-C34F-9CB9-199AAEE31739}" type="pres">
      <dgm:prSet presAssocID="{762F4DB1-E635-5741-87EB-C40575ADD203}" presName="hierRoot2" presStyleCnt="0">
        <dgm:presLayoutVars>
          <dgm:hierBranch val="init"/>
        </dgm:presLayoutVars>
      </dgm:prSet>
      <dgm:spPr/>
    </dgm:pt>
    <dgm:pt modelId="{D4E0FCAC-F852-EC42-8C4D-48DF2CCFFECA}" type="pres">
      <dgm:prSet presAssocID="{762F4DB1-E635-5741-87EB-C40575ADD203}" presName="rootComposite" presStyleCnt="0"/>
      <dgm:spPr/>
    </dgm:pt>
    <dgm:pt modelId="{9F4B02DC-11BC-AC4D-A263-740B5C007161}" type="pres">
      <dgm:prSet presAssocID="{762F4DB1-E635-5741-87EB-C40575ADD203}" presName="rootText" presStyleLbl="node4" presStyleIdx="11" presStyleCnt="14" custScaleX="122930" custLinFactX="-103569" custLinFactY="100000" custLinFactNeighborX="-200000" custLinFactNeighborY="163541">
        <dgm:presLayoutVars>
          <dgm:chPref val="3"/>
        </dgm:presLayoutVars>
      </dgm:prSet>
      <dgm:spPr>
        <a:prstGeom prst="roundRect">
          <a:avLst/>
        </a:prstGeom>
      </dgm:spPr>
    </dgm:pt>
    <dgm:pt modelId="{B586EF55-BB58-1F4B-8394-AF12ABFEFF3D}" type="pres">
      <dgm:prSet presAssocID="{762F4DB1-E635-5741-87EB-C40575ADD203}" presName="rootConnector" presStyleLbl="node4" presStyleIdx="11" presStyleCnt="14"/>
      <dgm:spPr/>
    </dgm:pt>
    <dgm:pt modelId="{FE86B6F8-5942-7C4E-A808-885D738325D4}" type="pres">
      <dgm:prSet presAssocID="{762F4DB1-E635-5741-87EB-C40575ADD203}" presName="hierChild4" presStyleCnt="0"/>
      <dgm:spPr/>
    </dgm:pt>
    <dgm:pt modelId="{21367F7A-724E-3B4F-A2BF-1DE94255CC93}" type="pres">
      <dgm:prSet presAssocID="{0303DBE7-ABF7-D645-B8EC-DA5E119F6EC3}" presName="Name37" presStyleLbl="parChTrans1D4" presStyleIdx="12" presStyleCnt="14"/>
      <dgm:spPr/>
    </dgm:pt>
    <dgm:pt modelId="{570B9843-865A-444E-9857-E9FA092579A6}" type="pres">
      <dgm:prSet presAssocID="{DF21103C-6C45-9D40-B1A4-7A8263A5EEF4}" presName="hierRoot2" presStyleCnt="0">
        <dgm:presLayoutVars>
          <dgm:hierBranch val="init"/>
        </dgm:presLayoutVars>
      </dgm:prSet>
      <dgm:spPr/>
    </dgm:pt>
    <dgm:pt modelId="{B5601A53-82DD-7044-BF64-4C0F3963A3CB}" type="pres">
      <dgm:prSet presAssocID="{DF21103C-6C45-9D40-B1A4-7A8263A5EEF4}" presName="rootComposite" presStyleCnt="0"/>
      <dgm:spPr/>
    </dgm:pt>
    <dgm:pt modelId="{047CE361-8175-8241-BEC0-D52A51866276}" type="pres">
      <dgm:prSet presAssocID="{DF21103C-6C45-9D40-B1A4-7A8263A5EEF4}" presName="rootText" presStyleLbl="node4" presStyleIdx="12" presStyleCnt="14" custScaleX="122930" custLinFactX="-100000" custLinFactY="100000" custLinFactNeighborX="-191996" custLinFactNeighborY="141110">
        <dgm:presLayoutVars>
          <dgm:chPref val="3"/>
        </dgm:presLayoutVars>
      </dgm:prSet>
      <dgm:spPr>
        <a:prstGeom prst="roundRect">
          <a:avLst/>
        </a:prstGeom>
      </dgm:spPr>
    </dgm:pt>
    <dgm:pt modelId="{3BA9E102-8B86-5A44-A992-3D5B768BB80B}" type="pres">
      <dgm:prSet presAssocID="{DF21103C-6C45-9D40-B1A4-7A8263A5EEF4}" presName="rootConnector" presStyleLbl="node4" presStyleIdx="12" presStyleCnt="14"/>
      <dgm:spPr/>
    </dgm:pt>
    <dgm:pt modelId="{5EFDD2FF-7D14-9949-809B-8CC565CCC29A}" type="pres">
      <dgm:prSet presAssocID="{DF21103C-6C45-9D40-B1A4-7A8263A5EEF4}" presName="hierChild4" presStyleCnt="0"/>
      <dgm:spPr/>
    </dgm:pt>
    <dgm:pt modelId="{7DACCED9-2AB8-2344-8F87-B7643916B422}" type="pres">
      <dgm:prSet presAssocID="{DF21103C-6C45-9D40-B1A4-7A8263A5EEF4}" presName="hierChild5" presStyleCnt="0"/>
      <dgm:spPr/>
    </dgm:pt>
    <dgm:pt modelId="{9267C9FF-7948-E745-880C-B7F952A80F2F}" type="pres">
      <dgm:prSet presAssocID="{6E1182D1-CB64-2A46-8DC4-7868F7712344}" presName="Name37" presStyleLbl="parChTrans1D4" presStyleIdx="13" presStyleCnt="14"/>
      <dgm:spPr/>
    </dgm:pt>
    <dgm:pt modelId="{3E26542A-AFB6-C641-9F3D-10B94B6025EB}" type="pres">
      <dgm:prSet presAssocID="{21B99250-06F7-7643-818D-63410F51F510}" presName="hierRoot2" presStyleCnt="0">
        <dgm:presLayoutVars>
          <dgm:hierBranch val="init"/>
        </dgm:presLayoutVars>
      </dgm:prSet>
      <dgm:spPr/>
    </dgm:pt>
    <dgm:pt modelId="{EF185820-6979-2A40-9BEB-0CC014058F6E}" type="pres">
      <dgm:prSet presAssocID="{21B99250-06F7-7643-818D-63410F51F510}" presName="rootComposite" presStyleCnt="0"/>
      <dgm:spPr/>
    </dgm:pt>
    <dgm:pt modelId="{34321641-3114-E343-9469-91A5966C1CAE}" type="pres">
      <dgm:prSet presAssocID="{21B99250-06F7-7643-818D-63410F51F510}" presName="rootText" presStyleLbl="node4" presStyleIdx="13" presStyleCnt="14" custScaleX="122930" custLinFactX="-100000" custLinFactY="100000" custLinFactNeighborX="-191996" custLinFactNeighborY="122351">
        <dgm:presLayoutVars>
          <dgm:chPref val="3"/>
        </dgm:presLayoutVars>
      </dgm:prSet>
      <dgm:spPr>
        <a:prstGeom prst="roundRect">
          <a:avLst/>
        </a:prstGeom>
      </dgm:spPr>
    </dgm:pt>
    <dgm:pt modelId="{7F70D9E1-F26D-8049-9B41-4881553AFB46}" type="pres">
      <dgm:prSet presAssocID="{21B99250-06F7-7643-818D-63410F51F510}" presName="rootConnector" presStyleLbl="node4" presStyleIdx="13" presStyleCnt="14"/>
      <dgm:spPr/>
    </dgm:pt>
    <dgm:pt modelId="{300CCA34-021A-AB49-B033-18BE3D142312}" type="pres">
      <dgm:prSet presAssocID="{21B99250-06F7-7643-818D-63410F51F510}" presName="hierChild4" presStyleCnt="0"/>
      <dgm:spPr/>
    </dgm:pt>
    <dgm:pt modelId="{C061D9FD-158E-4B4C-B472-15A7CB0D611C}" type="pres">
      <dgm:prSet presAssocID="{21B99250-06F7-7643-818D-63410F51F510}" presName="hierChild5" presStyleCnt="0"/>
      <dgm:spPr/>
    </dgm:pt>
    <dgm:pt modelId="{DEBF925A-50C9-2240-8EFB-212F55CDE592}" type="pres">
      <dgm:prSet presAssocID="{762F4DB1-E635-5741-87EB-C40575ADD203}" presName="hierChild5" presStyleCnt="0"/>
      <dgm:spPr/>
    </dgm:pt>
    <dgm:pt modelId="{4629E9AD-7F0F-5E44-A0A0-68A987A20CFE}" type="pres">
      <dgm:prSet presAssocID="{CB6C33D6-6332-3C40-A5D1-6702DA897BBD}" presName="hierChild5" presStyleCnt="0"/>
      <dgm:spPr/>
    </dgm:pt>
    <dgm:pt modelId="{32AA8E53-C8A0-7242-A223-344FC9B2E2BC}" type="pres">
      <dgm:prSet presAssocID="{5B7AE8AB-7613-3948-B1D9-191C88F83536}" presName="hierChild5" presStyleCnt="0"/>
      <dgm:spPr/>
    </dgm:pt>
    <dgm:pt modelId="{EA7DA284-DC7D-2144-8EA9-E81CE6B61822}" type="pres">
      <dgm:prSet presAssocID="{584F2E59-EF95-FC41-8505-0996B9141A56}" presName="hierChild3" presStyleCnt="0"/>
      <dgm:spPr/>
    </dgm:pt>
  </dgm:ptLst>
  <dgm:cxnLst>
    <dgm:cxn modelId="{1738FC02-3AF1-41AE-B23E-E0C7CD1849DD}" type="presOf" srcId="{5B7AE8AB-7613-3948-B1D9-191C88F83536}" destId="{D2B53E67-3987-0744-AA5A-C1108869D426}" srcOrd="0" destOrd="0" presId="urn:microsoft.com/office/officeart/2005/8/layout/orgChart1"/>
    <dgm:cxn modelId="{05CF5704-B5D7-40A2-9FD0-EB3252BACCFF}" type="presOf" srcId="{75CEE720-979D-C743-8E11-262F916EEA9E}" destId="{4BEAA824-370F-F743-AE55-2E9A174C9D66}" srcOrd="1" destOrd="0" presId="urn:microsoft.com/office/officeart/2005/8/layout/orgChart1"/>
    <dgm:cxn modelId="{D4F6CE05-69B8-45CE-B0B1-B69FBA8DC39F}" type="presOf" srcId="{16C50972-409A-B841-AB2B-C65709B6207A}" destId="{E696CF8D-1CE6-7848-84C7-DEA46C7D752F}" srcOrd="1" destOrd="0" presId="urn:microsoft.com/office/officeart/2005/8/layout/orgChart1"/>
    <dgm:cxn modelId="{A9982307-B111-5149-8C0E-0CB8DC3DFED0}" srcId="{762F4DB1-E635-5741-87EB-C40575ADD203}" destId="{DF21103C-6C45-9D40-B1A4-7A8263A5EEF4}" srcOrd="0" destOrd="0" parTransId="{0303DBE7-ABF7-D645-B8EC-DA5E119F6EC3}" sibTransId="{6B6D706C-11E7-E44F-8609-77A92CFCDD0E}"/>
    <dgm:cxn modelId="{EACB890D-CB3A-5C42-82CE-BCBF538B54C0}" srcId="{762F4DB1-E635-5741-87EB-C40575ADD203}" destId="{21B99250-06F7-7643-818D-63410F51F510}" srcOrd="1" destOrd="0" parTransId="{6E1182D1-CB64-2A46-8DC4-7868F7712344}" sibTransId="{7BBDEB9E-44CA-4947-9FCB-0F8C3A0FE398}"/>
    <dgm:cxn modelId="{ECCDCC0D-DDF4-409C-93E5-F12C3B20CCBA}" type="presOf" srcId="{E87B58E4-9268-3C41-A40D-47973DA2FA37}" destId="{785A2650-C1FE-0343-B015-687BC551E2D7}" srcOrd="0" destOrd="0" presId="urn:microsoft.com/office/officeart/2005/8/layout/orgChart1"/>
    <dgm:cxn modelId="{25864B0E-866D-094F-A146-F519CBBB29A0}" srcId="{0737B503-9BED-4C4A-80B2-894855DA538F}" destId="{CE603F08-A7F7-5749-A65B-40E5ADCFE751}" srcOrd="3" destOrd="0" parTransId="{C99A2F83-95B5-8345-81CC-4D00F90896EB}" sibTransId="{9C900371-5861-8A49-A3E3-E02320D3211F}"/>
    <dgm:cxn modelId="{28611E12-8BB6-4F89-8DF1-9E4AA8B93807}" type="presOf" srcId="{DE900CB4-FD5F-A44D-B4CC-DE59CFE32D19}" destId="{9C1F5CCA-E4FC-624B-B6DA-BFF4829E1529}" srcOrd="0" destOrd="0" presId="urn:microsoft.com/office/officeart/2005/8/layout/orgChart1"/>
    <dgm:cxn modelId="{E287D613-243C-4FE0-A58F-B1D87E86E69B}" type="presOf" srcId="{CE603F08-A7F7-5749-A65B-40E5ADCFE751}" destId="{A9FFA0C1-AF9E-B346-9E73-C43D0FCC7FC3}" srcOrd="0" destOrd="0" presId="urn:microsoft.com/office/officeart/2005/8/layout/orgChart1"/>
    <dgm:cxn modelId="{BC7F8717-B242-44F3-83B7-F0EC50E2D314}" type="presOf" srcId="{B5CEBDC5-11AB-3B4F-9F83-53ED8BF4BE51}" destId="{9807A6B5-C94B-FD4C-9A0F-6B31E1E4A9F3}" srcOrd="1" destOrd="0" presId="urn:microsoft.com/office/officeart/2005/8/layout/orgChart1"/>
    <dgm:cxn modelId="{1BF59418-F889-954C-9913-8846942BCE89}" srcId="{16C50972-409A-B841-AB2B-C65709B6207A}" destId="{26076A89-684D-6641-BE11-8E889D69AEE0}" srcOrd="0" destOrd="0" parTransId="{A269F9F6-F43E-A54C-B855-23D7EAF68091}" sibTransId="{88FBE134-74F8-5E46-8712-3CAE52041967}"/>
    <dgm:cxn modelId="{25824819-E7E0-45FD-9ECE-374BDE3866A3}" type="presOf" srcId="{4CD80F57-1AE4-114B-B101-33F70B2A5488}" destId="{3767B37A-C77B-0142-ADE7-7CE05E883A61}" srcOrd="0" destOrd="0" presId="urn:microsoft.com/office/officeart/2005/8/layout/orgChart1"/>
    <dgm:cxn modelId="{E720D620-630D-4C21-A2A2-7F6CF1924FED}" type="presOf" srcId="{DF21103C-6C45-9D40-B1A4-7A8263A5EEF4}" destId="{3BA9E102-8B86-5A44-A992-3D5B768BB80B}" srcOrd="1" destOrd="0" presId="urn:microsoft.com/office/officeart/2005/8/layout/orgChart1"/>
    <dgm:cxn modelId="{B074B721-90C3-4A10-B9EB-78D60C90D7E8}" type="presOf" srcId="{762F4DB1-E635-5741-87EB-C40575ADD203}" destId="{9F4B02DC-11BC-AC4D-A263-740B5C007161}" srcOrd="0" destOrd="0" presId="urn:microsoft.com/office/officeart/2005/8/layout/orgChart1"/>
    <dgm:cxn modelId="{CDBF7B22-E398-498C-BCF4-37EEBDACD454}" type="presOf" srcId="{6E1182D1-CB64-2A46-8DC4-7868F7712344}" destId="{9267C9FF-7948-E745-880C-B7F952A80F2F}" srcOrd="0" destOrd="0" presId="urn:microsoft.com/office/officeart/2005/8/layout/orgChart1"/>
    <dgm:cxn modelId="{D96B1223-CFF4-4636-820F-58F5C316896E}" type="presOf" srcId="{6AA5FDB7-CDC9-2F49-BD39-DEB73539F154}" destId="{259CBBB1-A38A-2A40-98EB-8ACA2B3F147F}" srcOrd="0" destOrd="0" presId="urn:microsoft.com/office/officeart/2005/8/layout/orgChart1"/>
    <dgm:cxn modelId="{0EA69723-1FE9-4CB8-9405-C57CCE1CFFAA}" type="presOf" srcId="{07D4705A-CCF5-D746-B6C8-8D258FDD382C}" destId="{F32B9260-6A72-9C4E-8C01-C75B96798021}" srcOrd="0" destOrd="0" presId="urn:microsoft.com/office/officeart/2005/8/layout/orgChart1"/>
    <dgm:cxn modelId="{B9987F2A-8E6B-409D-A488-51E6EDB5A73B}" type="presOf" srcId="{5B7AE8AB-7613-3948-B1D9-191C88F83536}" destId="{7A13A672-7A78-324B-8CCF-78ADD9C733A5}" srcOrd="1" destOrd="0" presId="urn:microsoft.com/office/officeart/2005/8/layout/orgChart1"/>
    <dgm:cxn modelId="{B09E5F2C-F8E2-E54B-B2D5-E65DED142DB1}" srcId="{A3E3A44C-B02F-1542-9FF7-D84159E4AAF5}" destId="{584F2E59-EF95-FC41-8505-0996B9141A56}" srcOrd="0" destOrd="0" parTransId="{121518D9-FAB6-6C4E-9A5D-16FF64718B79}" sibTransId="{CED23CCF-1462-7A4D-988B-8CDB3A13743C}"/>
    <dgm:cxn modelId="{EC0E5E2D-45D4-40D0-8BD1-53AC3A311E82}" type="presOf" srcId="{11A04987-3F8B-E74D-AB07-A4E838F0A2CB}" destId="{B5B05C42-C444-654F-B306-A66696F1FA91}" srcOrd="0" destOrd="0" presId="urn:microsoft.com/office/officeart/2005/8/layout/orgChart1"/>
    <dgm:cxn modelId="{66D11D32-1C64-FF48-834C-13C3DF54F442}" srcId="{584F2E59-EF95-FC41-8505-0996B9141A56}" destId="{C8663F99-7417-A546-892C-197B4686B946}" srcOrd="1" destOrd="0" parTransId="{E87B58E4-9268-3C41-A40D-47973DA2FA37}" sibTransId="{DC4205D1-C86A-9F46-BEC8-5EBBD2B4F4AC}"/>
    <dgm:cxn modelId="{0FD07238-B523-A344-9C7B-104DA2A44B67}" srcId="{5B7AE8AB-7613-3948-B1D9-191C88F83536}" destId="{16C50972-409A-B841-AB2B-C65709B6207A}" srcOrd="0" destOrd="0" parTransId="{66A3B8CE-3E77-1142-ABFF-816E32D3E480}" sibTransId="{59DE0367-3FF3-1A46-89B6-4C458D187DCB}"/>
    <dgm:cxn modelId="{E6E14C39-035F-4350-A4E3-EDD25719DE01}" type="presOf" srcId="{26076A89-684D-6641-BE11-8E889D69AEE0}" destId="{3A6D06D9-8FD5-B546-B31F-2F19440EB8BC}" srcOrd="1" destOrd="0" presId="urn:microsoft.com/office/officeart/2005/8/layout/orgChart1"/>
    <dgm:cxn modelId="{339B6B3A-548A-4BCD-BCEE-EA8DCE42963B}" type="presOf" srcId="{CEAC6D26-9CA6-B64C-BD79-9CC6D6C6C8E7}" destId="{AE07C074-7F9F-DD49-BB28-82FD72D9163E}" srcOrd="0" destOrd="0" presId="urn:microsoft.com/office/officeart/2005/8/layout/orgChart1"/>
    <dgm:cxn modelId="{C3F8843B-74A2-4C43-8F68-FD79BED2AA18}" srcId="{16C50972-409A-B841-AB2B-C65709B6207A}" destId="{6AA5FDB7-CDC9-2F49-BD39-DEB73539F154}" srcOrd="2" destOrd="0" parTransId="{07D4705A-CCF5-D746-B6C8-8D258FDD382C}" sibTransId="{4CA67E71-8839-4D47-85F5-D1FCA4D707F3}"/>
    <dgm:cxn modelId="{F32BBB3F-DA6B-402E-AD7C-058C05C08A26}" type="presOf" srcId="{CB6C33D6-6332-3C40-A5D1-6702DA897BBD}" destId="{E8F66A46-251E-F14A-8FFF-65C92F8111B8}" srcOrd="0" destOrd="0" presId="urn:microsoft.com/office/officeart/2005/8/layout/orgChart1"/>
    <dgm:cxn modelId="{963FCF3F-BF8B-423B-858B-A3E3915801BF}" type="presOf" srcId="{66A3B8CE-3E77-1142-ABFF-816E32D3E480}" destId="{2D68C56F-860A-5148-8583-47F3661E0C08}" srcOrd="0" destOrd="0" presId="urn:microsoft.com/office/officeart/2005/8/layout/orgChart1"/>
    <dgm:cxn modelId="{192C165B-37B6-4AFE-9351-9C23ED89AB1F}" type="presOf" srcId="{CB6C33D6-6332-3C40-A5D1-6702DA897BBD}" destId="{7EA61FA8-2F53-F945-AE49-2BA62C15615B}" srcOrd="1" destOrd="0" presId="urn:microsoft.com/office/officeart/2005/8/layout/orgChart1"/>
    <dgm:cxn modelId="{80EC675B-EE76-48E4-93D4-B97D8E9529C3}" type="presOf" srcId="{1C69120A-7284-1241-A6A0-D10343A3E0AB}" destId="{24D5FB84-6C74-7C4E-9A2B-93B9AE0F0CD2}" srcOrd="0" destOrd="0" presId="urn:microsoft.com/office/officeart/2005/8/layout/orgChart1"/>
    <dgm:cxn modelId="{5C6F075E-C0EE-4E35-A695-0A3CF28BD3D5}" type="presOf" srcId="{80AD780F-9E47-2744-900E-34CA94ACF48C}" destId="{A5897D43-3268-5D42-A182-7ABBBD280D4A}" srcOrd="1" destOrd="0" presId="urn:microsoft.com/office/officeart/2005/8/layout/orgChart1"/>
    <dgm:cxn modelId="{2D05685F-1E60-1C44-8C0C-AD7D8D4BA639}" srcId="{CB6C33D6-6332-3C40-A5D1-6702DA897BBD}" destId="{71547D66-ADB9-354F-8146-AC144B830EFA}" srcOrd="0" destOrd="0" parTransId="{C387C6E7-0B11-2D4C-92DC-678A09074F8A}" sibTransId="{6025D759-9FD9-2446-80CA-6EDEB154F7F5}"/>
    <dgm:cxn modelId="{571E8042-218A-4282-9DCA-7A3985A363FF}" type="presOf" srcId="{A3E3A44C-B02F-1542-9FF7-D84159E4AAF5}" destId="{2809B8C9-7C21-5549-A21C-09F4A6D9AF4C}" srcOrd="0" destOrd="0" presId="urn:microsoft.com/office/officeart/2005/8/layout/orgChart1"/>
    <dgm:cxn modelId="{5770E364-5243-41A7-9B3B-1677029FD61D}" type="presOf" srcId="{584F2E59-EF95-FC41-8505-0996B9141A56}" destId="{AC3AA5F6-DBB7-B846-AC7C-A43A88E7C1E2}" srcOrd="0" destOrd="0" presId="urn:microsoft.com/office/officeart/2005/8/layout/orgChart1"/>
    <dgm:cxn modelId="{C12D7C65-F9E7-4B8B-AAC0-90E23E2CC0BE}" type="presOf" srcId="{FA93E977-85C6-8344-819B-DF382FDF1363}" destId="{718235DE-A969-2043-B5B5-E09C9425BAA3}" srcOrd="0" destOrd="0" presId="urn:microsoft.com/office/officeart/2005/8/layout/orgChart1"/>
    <dgm:cxn modelId="{0B1C5B6B-9805-48EA-955C-CFDDCA70D3BD}" type="presOf" srcId="{584F2E59-EF95-FC41-8505-0996B9141A56}" destId="{B2DCF27D-768F-3243-9753-F55C09466DB1}" srcOrd="1" destOrd="0" presId="urn:microsoft.com/office/officeart/2005/8/layout/orgChart1"/>
    <dgm:cxn modelId="{4E67206D-EC15-A141-8FEC-796596E4B8B0}" srcId="{5B7AE8AB-7613-3948-B1D9-191C88F83536}" destId="{77ADB388-DF44-E94E-A647-B98C9936FAA6}" srcOrd="2" destOrd="0" parTransId="{1C69120A-7284-1241-A6A0-D10343A3E0AB}" sibTransId="{10D003A0-D1B6-4848-86C2-86EDA9702DD4}"/>
    <dgm:cxn modelId="{EFFA416F-6B33-4342-A95A-7A457BB0CD9A}" type="presOf" srcId="{EF03D501-5E6C-514F-B62D-E0B1880F8B28}" destId="{400293B2-C7B8-634E-A20E-70C84C23B415}" srcOrd="0" destOrd="0" presId="urn:microsoft.com/office/officeart/2005/8/layout/orgChart1"/>
    <dgm:cxn modelId="{FAD98870-E256-455D-A127-BE7EA5F1B68B}" type="presOf" srcId="{8311A0BE-9B63-324A-9F82-5966BC4CAEB8}" destId="{F259F61D-39DF-B142-B213-15A9545B3D07}" srcOrd="0" destOrd="0" presId="urn:microsoft.com/office/officeart/2005/8/layout/orgChart1"/>
    <dgm:cxn modelId="{CD478D55-FDA2-48DF-A6C4-446B98D69EA0}" type="presOf" srcId="{65FA861D-600B-0E40-AD98-6616BC423429}" destId="{2EC1E32D-7E96-6740-A9AF-2592B0387FE1}" srcOrd="1" destOrd="0" presId="urn:microsoft.com/office/officeart/2005/8/layout/orgChart1"/>
    <dgm:cxn modelId="{81802558-470F-4338-B7AB-1037BD6F1680}" type="presOf" srcId="{6416844A-4A49-DD40-A109-F198A5B4C596}" destId="{9C494362-818B-0F4D-B849-D9493FF7A326}" srcOrd="1" destOrd="0" presId="urn:microsoft.com/office/officeart/2005/8/layout/orgChart1"/>
    <dgm:cxn modelId="{DFB33080-F957-4135-ADC7-8FEF624D0EAB}" type="presOf" srcId="{0737B503-9BED-4C4A-80B2-894855DA538F}" destId="{53E48716-0B17-C24C-8822-645579481436}" srcOrd="0" destOrd="0" presId="urn:microsoft.com/office/officeart/2005/8/layout/orgChart1"/>
    <dgm:cxn modelId="{4FCFEA88-887D-4377-ABD3-E1EA6D8D57FB}" type="presOf" srcId="{21B99250-06F7-7643-818D-63410F51F510}" destId="{7F70D9E1-F26D-8049-9B41-4881553AFB46}" srcOrd="1" destOrd="0" presId="urn:microsoft.com/office/officeart/2005/8/layout/orgChart1"/>
    <dgm:cxn modelId="{F277068A-D961-47AB-9BE7-9E4307034F13}" type="presOf" srcId="{B5CEBDC5-11AB-3B4F-9F83-53ED8BF4BE51}" destId="{1E609B9A-3EAA-2245-B2B9-9661B6D9A9B6}" srcOrd="0" destOrd="0" presId="urn:microsoft.com/office/officeart/2005/8/layout/orgChart1"/>
    <dgm:cxn modelId="{D5ED0B8B-AAAC-4403-AFCA-17C30E8E2B82}" type="presOf" srcId="{0737B503-9BED-4C4A-80B2-894855DA538F}" destId="{2C54C8E4-A5DD-CC47-A692-A2394F31CD9A}" srcOrd="1" destOrd="0" presId="urn:microsoft.com/office/officeart/2005/8/layout/orgChart1"/>
    <dgm:cxn modelId="{ED81458C-99FE-4CCA-A02E-C1D7934C16F4}" type="presOf" srcId="{1D25443F-D9C8-EB4E-B774-80A6CB376A85}" destId="{5DD3645A-199B-0D43-850C-592544FE0598}" srcOrd="0" destOrd="0" presId="urn:microsoft.com/office/officeart/2005/8/layout/orgChart1"/>
    <dgm:cxn modelId="{AA76958E-FB82-4A47-BABC-D96F4DD7375A}" type="presOf" srcId="{75CEE720-979D-C743-8E11-262F916EEA9E}" destId="{221C4D6C-F8AA-314D-AC14-01A64475DFF1}" srcOrd="0" destOrd="0" presId="urn:microsoft.com/office/officeart/2005/8/layout/orgChart1"/>
    <dgm:cxn modelId="{D5F32293-6E80-42B8-8B5C-DE1D54D79D9F}" type="presOf" srcId="{DE900CB4-FD5F-A44D-B4CC-DE59CFE32D19}" destId="{7A0C4FE1-4549-D740-A9A8-4E573789D1F1}" srcOrd="1" destOrd="0" presId="urn:microsoft.com/office/officeart/2005/8/layout/orgChart1"/>
    <dgm:cxn modelId="{B5582A93-F82D-4AFA-9CFA-DE8CE2DF9718}" type="presOf" srcId="{71547D66-ADB9-354F-8146-AC144B830EFA}" destId="{9C1C0A2E-7EDA-EA47-82C2-48194486CEAB}" srcOrd="0" destOrd="0" presId="urn:microsoft.com/office/officeart/2005/8/layout/orgChart1"/>
    <dgm:cxn modelId="{9A31BA93-A397-4804-9B8F-A63F00368368}" type="presOf" srcId="{16C50972-409A-B841-AB2B-C65709B6207A}" destId="{7C54D014-38C9-A34C-833C-51D8D0EF97F6}" srcOrd="0" destOrd="0" presId="urn:microsoft.com/office/officeart/2005/8/layout/orgChart1"/>
    <dgm:cxn modelId="{7EDCF59B-4E51-46DC-98AE-FF0897E48C9B}" type="presOf" srcId="{77ADB388-DF44-E94E-A647-B98C9936FAA6}" destId="{E06E448F-99EB-984C-B904-03B24A5563CF}" srcOrd="1" destOrd="0" presId="urn:microsoft.com/office/officeart/2005/8/layout/orgChart1"/>
    <dgm:cxn modelId="{04E7139C-2EFB-421D-9E86-667FEE903BBA}" type="presOf" srcId="{77ADB388-DF44-E94E-A647-B98C9936FAA6}" destId="{F7808194-66D7-854E-B2E0-985A1A701EBD}" srcOrd="0" destOrd="0" presId="urn:microsoft.com/office/officeart/2005/8/layout/orgChart1"/>
    <dgm:cxn modelId="{79AD229C-62F3-4FB1-A0A4-F9ECEEF0F285}" type="presOf" srcId="{6DB335CD-1503-B448-943D-5861D2D1206D}" destId="{6EE7E557-DD2D-C944-AB81-7995E6279F76}" srcOrd="0" destOrd="0" presId="urn:microsoft.com/office/officeart/2005/8/layout/orgChart1"/>
    <dgm:cxn modelId="{5E5FC09C-7B0D-4424-A062-9249D64B31F6}" type="presOf" srcId="{71547D66-ADB9-354F-8146-AC144B830EFA}" destId="{C676EFD6-BC79-B14B-80DE-5926E1B79EDA}" srcOrd="1" destOrd="0" presId="urn:microsoft.com/office/officeart/2005/8/layout/orgChart1"/>
    <dgm:cxn modelId="{016A26A0-9AA5-024B-AC68-7CDC77426D93}" srcId="{16C50972-409A-B841-AB2B-C65709B6207A}" destId="{DE900CB4-FD5F-A44D-B4CC-DE59CFE32D19}" srcOrd="3" destOrd="0" parTransId="{1FB487F6-FB06-3040-8893-228702302D3E}" sibTransId="{23B929FC-1ED4-7440-ADD0-4970D9377503}"/>
    <dgm:cxn modelId="{F2A6D4A2-26A9-4801-8168-458E01E1AA8B}" type="presOf" srcId="{C387C6E7-0B11-2D4C-92DC-678A09074F8A}" destId="{C533D929-8A65-BF41-8169-B3A8AC58D344}" srcOrd="0" destOrd="0" presId="urn:microsoft.com/office/officeart/2005/8/layout/orgChart1"/>
    <dgm:cxn modelId="{1405F9A3-F186-4730-8DE7-B11914F47A8E}" type="presOf" srcId="{65FA861D-600B-0E40-AD98-6616BC423429}" destId="{54DAE0D5-6339-784D-9789-65A317C7F903}" srcOrd="0" destOrd="0" presId="urn:microsoft.com/office/officeart/2005/8/layout/orgChart1"/>
    <dgm:cxn modelId="{284D20A4-A93F-45BD-9E8F-9E638A4FB72F}" type="presOf" srcId="{E6527358-2D09-F348-9772-18BAB958B20E}" destId="{F45A993B-E745-FC42-929B-0E7E2F96FB88}" srcOrd="0" destOrd="0" presId="urn:microsoft.com/office/officeart/2005/8/layout/orgChart1"/>
    <dgm:cxn modelId="{6F9047A7-740A-CF4F-BE36-150E62C3E52F}" srcId="{CB6C33D6-6332-3C40-A5D1-6702DA897BBD}" destId="{762F4DB1-E635-5741-87EB-C40575ADD203}" srcOrd="2" destOrd="0" parTransId="{CEAC6D26-9CA6-B64C-BD79-9CC6D6C6C8E7}" sibTransId="{D471CCE8-CF47-614D-BE60-FEA5A0BD28D2}"/>
    <dgm:cxn modelId="{6C3959AA-549F-40DF-A33A-B638F197FB0D}" type="presOf" srcId="{DBC00C31-A2BD-E849-A7BA-2E17F507BDD9}" destId="{520EF724-0DC2-2449-A3C8-092AE7131555}" srcOrd="0" destOrd="0" presId="urn:microsoft.com/office/officeart/2005/8/layout/orgChart1"/>
    <dgm:cxn modelId="{C4F1D8AC-066F-4FE0-9399-8E149F6016D4}" type="presOf" srcId="{C99A2F83-95B5-8345-81CC-4D00F90896EB}" destId="{EABB59DC-E135-014E-8AF2-CFCEE00D0A7D}" srcOrd="0" destOrd="0" presId="urn:microsoft.com/office/officeart/2005/8/layout/orgChart1"/>
    <dgm:cxn modelId="{38212BAE-1F15-D840-AD43-A7737125EA67}" srcId="{CB6C33D6-6332-3C40-A5D1-6702DA897BBD}" destId="{80AD780F-9E47-2744-900E-34CA94ACF48C}" srcOrd="1" destOrd="0" parTransId="{6DB335CD-1503-B448-943D-5861D2D1206D}" sibTransId="{6383F4E2-9C2D-DA4D-8AE5-3A1233C738FB}"/>
    <dgm:cxn modelId="{CC7F7DAF-10F1-4985-8A28-04B3A2602A41}" type="presOf" srcId="{DF21103C-6C45-9D40-B1A4-7A8263A5EEF4}" destId="{047CE361-8175-8241-BEC0-D52A51866276}" srcOrd="0" destOrd="0" presId="urn:microsoft.com/office/officeart/2005/8/layout/orgChart1"/>
    <dgm:cxn modelId="{486C1AB2-A542-F742-B202-E23353FE02FF}" srcId="{584F2E59-EF95-FC41-8505-0996B9141A56}" destId="{5B7AE8AB-7613-3948-B1D9-191C88F83536}" srcOrd="2" destOrd="0" parTransId="{0036E773-4FD8-134C-A900-C2928C74F6B9}" sibTransId="{50B4453C-A677-B844-A5C0-8ABF41BE33E6}"/>
    <dgm:cxn modelId="{8F8DC3B2-F235-48CF-AB7A-A4BF9B66F69F}" type="presOf" srcId="{C8663F99-7417-A546-892C-197B4686B946}" destId="{3DBF00B9-4BF1-114C-AAC0-C12D8887C129}" srcOrd="0" destOrd="0" presId="urn:microsoft.com/office/officeart/2005/8/layout/orgChart1"/>
    <dgm:cxn modelId="{828BE7B3-7249-4FB2-9516-76BCB20364D8}" type="presOf" srcId="{80AD780F-9E47-2744-900E-34CA94ACF48C}" destId="{532773C7-9622-8E42-B631-A47AAF17EB0C}" srcOrd="0" destOrd="0" presId="urn:microsoft.com/office/officeart/2005/8/layout/orgChart1"/>
    <dgm:cxn modelId="{15354CBE-9BA7-4AA4-A139-347481475B07}" type="presOf" srcId="{A269F9F6-F43E-A54C-B855-23D7EAF68091}" destId="{D7D11675-E024-5740-9DB7-AFAB4D398C28}" srcOrd="0" destOrd="0" presId="urn:microsoft.com/office/officeart/2005/8/layout/orgChart1"/>
    <dgm:cxn modelId="{1194D8C4-4967-44C3-80B4-7DC35DA3BC8F}" type="presOf" srcId="{21B99250-06F7-7643-818D-63410F51F510}" destId="{34321641-3114-E343-9469-91A5966C1CAE}" srcOrd="0" destOrd="0" presId="urn:microsoft.com/office/officeart/2005/8/layout/orgChart1"/>
    <dgm:cxn modelId="{BD5925C9-4AA0-4A88-8306-42CF1E3E2F91}" type="presOf" srcId="{11A04987-3F8B-E74D-AB07-A4E838F0A2CB}" destId="{30AF7505-A454-924B-8101-E67459C3ECA5}" srcOrd="1" destOrd="0" presId="urn:microsoft.com/office/officeart/2005/8/layout/orgChart1"/>
    <dgm:cxn modelId="{07C232C9-7B0A-4AD3-A036-4BD4009DE03A}" type="presOf" srcId="{26076A89-684D-6641-BE11-8E889D69AEE0}" destId="{6140ED23-1A40-674D-BD19-69D860821141}" srcOrd="0" destOrd="0" presId="urn:microsoft.com/office/officeart/2005/8/layout/orgChart1"/>
    <dgm:cxn modelId="{DB5A3BC9-5568-EC46-81F8-722A11EE02E4}" srcId="{0737B503-9BED-4C4A-80B2-894855DA538F}" destId="{B5CEBDC5-11AB-3B4F-9F83-53ED8BF4BE51}" srcOrd="1" destOrd="0" parTransId="{1D25443F-D9C8-EB4E-B774-80A6CB376A85}" sibTransId="{30E34857-69B5-A64F-B6D6-A51A7A75C342}"/>
    <dgm:cxn modelId="{93BF2ACB-BDEA-447D-9A64-FC20969B50C0}" type="presOf" srcId="{1FB487F6-FB06-3040-8893-228702302D3E}" destId="{223D9AC8-783C-F346-805A-823C09B6F3C0}" srcOrd="0" destOrd="0" presId="urn:microsoft.com/office/officeart/2005/8/layout/orgChart1"/>
    <dgm:cxn modelId="{A37195D5-E326-45A0-BBD6-1C1D403052FE}" type="presOf" srcId="{762F4DB1-E635-5741-87EB-C40575ADD203}" destId="{B586EF55-BB58-1F4B-8394-AF12ABFEFF3D}" srcOrd="1" destOrd="0" presId="urn:microsoft.com/office/officeart/2005/8/layout/orgChart1"/>
    <dgm:cxn modelId="{4AD1ACD7-8133-45AE-BF4A-46CC35A4700B}" type="presOf" srcId="{07273CBB-85AE-A248-951F-97FA1390E3E0}" destId="{1D8B54E8-F262-E048-9697-5B2911FEB13D}" srcOrd="0" destOrd="0" presId="urn:microsoft.com/office/officeart/2005/8/layout/orgChart1"/>
    <dgm:cxn modelId="{1875ECD8-8044-4F8F-8D50-66458E7D5713}" type="presOf" srcId="{0036E773-4FD8-134C-A900-C2928C74F6B9}" destId="{3303322B-F7C5-644B-BBD3-DD39D83BB405}" srcOrd="0" destOrd="0" presId="urn:microsoft.com/office/officeart/2005/8/layout/orgChart1"/>
    <dgm:cxn modelId="{BBE3BCDE-B001-234A-8576-5F2BB9705809}" srcId="{5B7AE8AB-7613-3948-B1D9-191C88F83536}" destId="{0737B503-9BED-4C4A-80B2-894855DA538F}" srcOrd="1" destOrd="0" parTransId="{07273CBB-85AE-A248-951F-97FA1390E3E0}" sibTransId="{DC240820-DB9B-0645-8AE8-72B0A5B4CE18}"/>
    <dgm:cxn modelId="{31A4E6E0-D621-462A-919B-8C3F2FF28F0F}" type="presOf" srcId="{0303DBE7-ABF7-D645-B8EC-DA5E119F6EC3}" destId="{21367F7A-724E-3B4F-A2BF-1DE94255CC93}" srcOrd="0" destOrd="0" presId="urn:microsoft.com/office/officeart/2005/8/layout/orgChart1"/>
    <dgm:cxn modelId="{8A5F56E1-8A3A-4B1D-98DC-76D363CC21B3}" type="presOf" srcId="{EAFE2B14-69C3-CE46-9224-5AEBDF028530}" destId="{951789DF-0463-8247-9C89-3967B0B12C6F}" srcOrd="0" destOrd="0" presId="urn:microsoft.com/office/officeart/2005/8/layout/orgChart1"/>
    <dgm:cxn modelId="{5E441FE6-B8AE-0841-A9E2-1B5F92318F4A}" srcId="{584F2E59-EF95-FC41-8505-0996B9141A56}" destId="{6416844A-4A49-DD40-A109-F198A5B4C596}" srcOrd="0" destOrd="0" parTransId="{EAFE2B14-69C3-CE46-9224-5AEBDF028530}" sibTransId="{72E7C785-E1F9-454E-BB12-23364EE34533}"/>
    <dgm:cxn modelId="{8DC03BE6-6162-4F8C-8DCB-1F51136A682B}" type="presOf" srcId="{6416844A-4A49-DD40-A109-F198A5B4C596}" destId="{D43B0B89-5DF8-0B44-BFA7-830C30BAD190}" srcOrd="0" destOrd="0" presId="urn:microsoft.com/office/officeart/2005/8/layout/orgChart1"/>
    <dgm:cxn modelId="{D69EAAEA-5087-8446-8BF7-49D6991DBFDC}" srcId="{5B7AE8AB-7613-3948-B1D9-191C88F83536}" destId="{CB6C33D6-6332-3C40-A5D1-6702DA897BBD}" srcOrd="3" destOrd="0" parTransId="{DBC00C31-A2BD-E849-A7BA-2E17F507BDD9}" sibTransId="{740E4EF3-1551-6C46-BE08-E7728AC86622}"/>
    <dgm:cxn modelId="{7FD222EC-4CA6-4D76-9E24-459B27DBB736}" type="presOf" srcId="{C8663F99-7417-A546-892C-197B4686B946}" destId="{88B2B37A-DF7E-D64D-B179-C5EA6D589E5A}" srcOrd="1" destOrd="0" presId="urn:microsoft.com/office/officeart/2005/8/layout/orgChart1"/>
    <dgm:cxn modelId="{03E05DEC-0B23-6A46-8063-9CA848FB482D}" srcId="{0737B503-9BED-4C4A-80B2-894855DA538F}" destId="{65FA861D-600B-0E40-AD98-6616BC423429}" srcOrd="0" destOrd="0" parTransId="{8311A0BE-9B63-324A-9F82-5966BC4CAEB8}" sibTransId="{59BF2C6F-E5CE-4E48-B355-B531C460A660}"/>
    <dgm:cxn modelId="{455596EC-9E65-5644-913A-BB30356B9CB8}" srcId="{0737B503-9BED-4C4A-80B2-894855DA538F}" destId="{75CEE720-979D-C743-8E11-262F916EEA9E}" srcOrd="2" destOrd="0" parTransId="{E6527358-2D09-F348-9772-18BAB958B20E}" sibTransId="{9CA9C1F7-EBA9-7E4F-9D9B-6EA88919724A}"/>
    <dgm:cxn modelId="{5E222BEF-352D-6B40-B6CC-819816F7C087}" srcId="{16C50972-409A-B841-AB2B-C65709B6207A}" destId="{EF03D501-5E6C-514F-B62D-E0B1880F8B28}" srcOrd="1" destOrd="0" parTransId="{4CD80F57-1AE4-114B-B101-33F70B2A5488}" sibTransId="{3B4F2EE0-100B-3141-97E7-FAA174A9A2D4}"/>
    <dgm:cxn modelId="{7CA0BEF2-85A1-49B5-941D-751098C98582}" type="presOf" srcId="{6AA5FDB7-CDC9-2F49-BD39-DEB73539F154}" destId="{57C38E80-661B-A54E-B770-499C7FAADA71}" srcOrd="1" destOrd="0" presId="urn:microsoft.com/office/officeart/2005/8/layout/orgChart1"/>
    <dgm:cxn modelId="{DDD369F6-909F-4C4D-B6B5-ABB266E77332}" type="presOf" srcId="{CE603F08-A7F7-5749-A65B-40E5ADCFE751}" destId="{504E15E2-604E-9848-A725-02469D0494B6}" srcOrd="1" destOrd="0" presId="urn:microsoft.com/office/officeart/2005/8/layout/orgChart1"/>
    <dgm:cxn modelId="{20CE78F7-1B33-4020-8EA9-37F9EE753575}" type="presOf" srcId="{EF03D501-5E6C-514F-B62D-E0B1880F8B28}" destId="{E942077F-2591-704B-A9DC-D31B885B844E}" srcOrd="1" destOrd="0" presId="urn:microsoft.com/office/officeart/2005/8/layout/orgChart1"/>
    <dgm:cxn modelId="{ABEC84FF-7E9A-9C40-B685-16C6D09748EB}" srcId="{16C50972-409A-B841-AB2B-C65709B6207A}" destId="{11A04987-3F8B-E74D-AB07-A4E838F0A2CB}" srcOrd="4" destOrd="0" parTransId="{FA93E977-85C6-8344-819B-DF382FDF1363}" sibTransId="{A7836101-671C-5B46-8D85-89E648EE2253}"/>
    <dgm:cxn modelId="{68E5A73F-0126-4BE5-9F88-F6D872A6A60D}" type="presParOf" srcId="{2809B8C9-7C21-5549-A21C-09F4A6D9AF4C}" destId="{771F2018-6551-714B-8CE7-5EA81C266A80}" srcOrd="0" destOrd="0" presId="urn:microsoft.com/office/officeart/2005/8/layout/orgChart1"/>
    <dgm:cxn modelId="{89201334-2210-4229-97EA-C5E88D6FD175}" type="presParOf" srcId="{771F2018-6551-714B-8CE7-5EA81C266A80}" destId="{B8D290F1-E40E-1B47-A9F0-1779BCF90FE9}" srcOrd="0" destOrd="0" presId="urn:microsoft.com/office/officeart/2005/8/layout/orgChart1"/>
    <dgm:cxn modelId="{FA1FF256-2804-4215-9E6E-C3C4D47B936F}" type="presParOf" srcId="{B8D290F1-E40E-1B47-A9F0-1779BCF90FE9}" destId="{AC3AA5F6-DBB7-B846-AC7C-A43A88E7C1E2}" srcOrd="0" destOrd="0" presId="urn:microsoft.com/office/officeart/2005/8/layout/orgChart1"/>
    <dgm:cxn modelId="{F7987001-79B9-460D-A357-3DA822F999A9}" type="presParOf" srcId="{B8D290F1-E40E-1B47-A9F0-1779BCF90FE9}" destId="{B2DCF27D-768F-3243-9753-F55C09466DB1}" srcOrd="1" destOrd="0" presId="urn:microsoft.com/office/officeart/2005/8/layout/orgChart1"/>
    <dgm:cxn modelId="{BE93770A-7B67-4733-96D0-3BDE5D978873}" type="presParOf" srcId="{771F2018-6551-714B-8CE7-5EA81C266A80}" destId="{7C513DBB-F1DA-3E4D-AFDF-E604F54EB9D0}" srcOrd="1" destOrd="0" presId="urn:microsoft.com/office/officeart/2005/8/layout/orgChart1"/>
    <dgm:cxn modelId="{D6D3CA88-F257-4B5A-89ED-CEE7054D2ACB}" type="presParOf" srcId="{7C513DBB-F1DA-3E4D-AFDF-E604F54EB9D0}" destId="{951789DF-0463-8247-9C89-3967B0B12C6F}" srcOrd="0" destOrd="0" presId="urn:microsoft.com/office/officeart/2005/8/layout/orgChart1"/>
    <dgm:cxn modelId="{2F90373D-606E-42F8-9FF3-477FED240511}" type="presParOf" srcId="{7C513DBB-F1DA-3E4D-AFDF-E604F54EB9D0}" destId="{A8A9F174-C545-6349-AF7B-115446C9C8A1}" srcOrd="1" destOrd="0" presId="urn:microsoft.com/office/officeart/2005/8/layout/orgChart1"/>
    <dgm:cxn modelId="{EF0A7B65-5EFD-4D5A-9AFC-E77DA010D12C}" type="presParOf" srcId="{A8A9F174-C545-6349-AF7B-115446C9C8A1}" destId="{0014EFB2-FED9-5D49-B71C-6581AE1755C6}" srcOrd="0" destOrd="0" presId="urn:microsoft.com/office/officeart/2005/8/layout/orgChart1"/>
    <dgm:cxn modelId="{51427D6D-C9FD-4F35-8829-301D9D7C4DA2}" type="presParOf" srcId="{0014EFB2-FED9-5D49-B71C-6581AE1755C6}" destId="{D43B0B89-5DF8-0B44-BFA7-830C30BAD190}" srcOrd="0" destOrd="0" presId="urn:microsoft.com/office/officeart/2005/8/layout/orgChart1"/>
    <dgm:cxn modelId="{3F6E95BA-4AD6-4983-98D2-F40D2D93852E}" type="presParOf" srcId="{0014EFB2-FED9-5D49-B71C-6581AE1755C6}" destId="{9C494362-818B-0F4D-B849-D9493FF7A326}" srcOrd="1" destOrd="0" presId="urn:microsoft.com/office/officeart/2005/8/layout/orgChart1"/>
    <dgm:cxn modelId="{B0A2D2E9-5E6A-4C41-9B72-13A17E7A206D}" type="presParOf" srcId="{A8A9F174-C545-6349-AF7B-115446C9C8A1}" destId="{A298B05D-94D7-8141-9617-63AEF10DFE49}" srcOrd="1" destOrd="0" presId="urn:microsoft.com/office/officeart/2005/8/layout/orgChart1"/>
    <dgm:cxn modelId="{1A1DD104-7F83-4738-8B3E-881CAFACC099}" type="presParOf" srcId="{A8A9F174-C545-6349-AF7B-115446C9C8A1}" destId="{591A5B11-BF29-B344-BCD1-E64D6644BBBD}" srcOrd="2" destOrd="0" presId="urn:microsoft.com/office/officeart/2005/8/layout/orgChart1"/>
    <dgm:cxn modelId="{21A75E78-489D-4266-83BF-9D2175106D39}" type="presParOf" srcId="{7C513DBB-F1DA-3E4D-AFDF-E604F54EB9D0}" destId="{785A2650-C1FE-0343-B015-687BC551E2D7}" srcOrd="2" destOrd="0" presId="urn:microsoft.com/office/officeart/2005/8/layout/orgChart1"/>
    <dgm:cxn modelId="{455D2E57-15E7-4EB7-A3C4-E85546782815}" type="presParOf" srcId="{7C513DBB-F1DA-3E4D-AFDF-E604F54EB9D0}" destId="{6F2E94B5-D827-8245-8A7C-427D2CF0E3B5}" srcOrd="3" destOrd="0" presId="urn:microsoft.com/office/officeart/2005/8/layout/orgChart1"/>
    <dgm:cxn modelId="{8E1BEC74-0B55-4638-8C5F-E2DCB7210ECA}" type="presParOf" srcId="{6F2E94B5-D827-8245-8A7C-427D2CF0E3B5}" destId="{355157BE-3022-A14A-ACB9-3693A258091F}" srcOrd="0" destOrd="0" presId="urn:microsoft.com/office/officeart/2005/8/layout/orgChart1"/>
    <dgm:cxn modelId="{D8202469-88F3-49CD-97CA-04172A1F8FFC}" type="presParOf" srcId="{355157BE-3022-A14A-ACB9-3693A258091F}" destId="{3DBF00B9-4BF1-114C-AAC0-C12D8887C129}" srcOrd="0" destOrd="0" presId="urn:microsoft.com/office/officeart/2005/8/layout/orgChart1"/>
    <dgm:cxn modelId="{360FEE7D-61C2-4227-9631-F922926F628C}" type="presParOf" srcId="{355157BE-3022-A14A-ACB9-3693A258091F}" destId="{88B2B37A-DF7E-D64D-B179-C5EA6D589E5A}" srcOrd="1" destOrd="0" presId="urn:microsoft.com/office/officeart/2005/8/layout/orgChart1"/>
    <dgm:cxn modelId="{1C9124D5-E20E-4CB4-9CFF-6D6CEB55B5EC}" type="presParOf" srcId="{6F2E94B5-D827-8245-8A7C-427D2CF0E3B5}" destId="{0ECD18BC-C85C-3346-8CA6-6742A62E1914}" srcOrd="1" destOrd="0" presId="urn:microsoft.com/office/officeart/2005/8/layout/orgChart1"/>
    <dgm:cxn modelId="{D32093A3-66C6-449A-AD67-1A9D5FC83AE2}" type="presParOf" srcId="{6F2E94B5-D827-8245-8A7C-427D2CF0E3B5}" destId="{6A625385-94C1-764B-9B47-61ADB9F0F65D}" srcOrd="2" destOrd="0" presId="urn:microsoft.com/office/officeart/2005/8/layout/orgChart1"/>
    <dgm:cxn modelId="{C293EA84-5539-4D1F-8913-9529B0E31F8E}" type="presParOf" srcId="{7C513DBB-F1DA-3E4D-AFDF-E604F54EB9D0}" destId="{3303322B-F7C5-644B-BBD3-DD39D83BB405}" srcOrd="4" destOrd="0" presId="urn:microsoft.com/office/officeart/2005/8/layout/orgChart1"/>
    <dgm:cxn modelId="{67A01843-0CC8-4C37-8FE8-B3D34C7FA59D}" type="presParOf" srcId="{7C513DBB-F1DA-3E4D-AFDF-E604F54EB9D0}" destId="{83CADE1D-763F-084B-9AD2-DC47EF18B17B}" srcOrd="5" destOrd="0" presId="urn:microsoft.com/office/officeart/2005/8/layout/orgChart1"/>
    <dgm:cxn modelId="{CCD12BBF-41EC-4BFE-845A-35505173A604}" type="presParOf" srcId="{83CADE1D-763F-084B-9AD2-DC47EF18B17B}" destId="{0E542AC5-4288-F744-8805-329D1A20C113}" srcOrd="0" destOrd="0" presId="urn:microsoft.com/office/officeart/2005/8/layout/orgChart1"/>
    <dgm:cxn modelId="{334F4FA0-0921-4C4D-9302-E1A59ED9E428}" type="presParOf" srcId="{0E542AC5-4288-F744-8805-329D1A20C113}" destId="{D2B53E67-3987-0744-AA5A-C1108869D426}" srcOrd="0" destOrd="0" presId="urn:microsoft.com/office/officeart/2005/8/layout/orgChart1"/>
    <dgm:cxn modelId="{F54DD1D4-21B5-48E1-A6E2-8409057F9EE0}" type="presParOf" srcId="{0E542AC5-4288-F744-8805-329D1A20C113}" destId="{7A13A672-7A78-324B-8CCF-78ADD9C733A5}" srcOrd="1" destOrd="0" presId="urn:microsoft.com/office/officeart/2005/8/layout/orgChart1"/>
    <dgm:cxn modelId="{0A1785CB-1EFF-4A0A-91BD-3636D4B32348}" type="presParOf" srcId="{83CADE1D-763F-084B-9AD2-DC47EF18B17B}" destId="{87891CD8-48FF-264B-A8D0-1AA0559A17E2}" srcOrd="1" destOrd="0" presId="urn:microsoft.com/office/officeart/2005/8/layout/orgChart1"/>
    <dgm:cxn modelId="{1DFEFCD5-6F9D-445F-B3AB-23F340361BAF}" type="presParOf" srcId="{87891CD8-48FF-264B-A8D0-1AA0559A17E2}" destId="{2D68C56F-860A-5148-8583-47F3661E0C08}" srcOrd="0" destOrd="0" presId="urn:microsoft.com/office/officeart/2005/8/layout/orgChart1"/>
    <dgm:cxn modelId="{19B4F67C-E82A-49A8-96CD-69EE790756BD}" type="presParOf" srcId="{87891CD8-48FF-264B-A8D0-1AA0559A17E2}" destId="{E00AD8B7-D5DD-D345-9DB9-7DCF269E5F0A}" srcOrd="1" destOrd="0" presId="urn:microsoft.com/office/officeart/2005/8/layout/orgChart1"/>
    <dgm:cxn modelId="{60801CDF-8B69-4CBE-9B78-FE119875CA84}" type="presParOf" srcId="{E00AD8B7-D5DD-D345-9DB9-7DCF269E5F0A}" destId="{7BC26385-492C-9A4F-BAE8-3CBD0C06305A}" srcOrd="0" destOrd="0" presId="urn:microsoft.com/office/officeart/2005/8/layout/orgChart1"/>
    <dgm:cxn modelId="{059F0D52-0C4E-4369-ABA0-90A8244937DD}" type="presParOf" srcId="{7BC26385-492C-9A4F-BAE8-3CBD0C06305A}" destId="{7C54D014-38C9-A34C-833C-51D8D0EF97F6}" srcOrd="0" destOrd="0" presId="urn:microsoft.com/office/officeart/2005/8/layout/orgChart1"/>
    <dgm:cxn modelId="{F5AB10CF-80B8-480B-8CF2-5BAACC061071}" type="presParOf" srcId="{7BC26385-492C-9A4F-BAE8-3CBD0C06305A}" destId="{E696CF8D-1CE6-7848-84C7-DEA46C7D752F}" srcOrd="1" destOrd="0" presId="urn:microsoft.com/office/officeart/2005/8/layout/orgChart1"/>
    <dgm:cxn modelId="{77F656C3-C8DB-4E3E-9D0D-C8B4E5E310AB}" type="presParOf" srcId="{E00AD8B7-D5DD-D345-9DB9-7DCF269E5F0A}" destId="{7F9A573E-C5D0-6148-B233-3F06F232D55A}" srcOrd="1" destOrd="0" presId="urn:microsoft.com/office/officeart/2005/8/layout/orgChart1"/>
    <dgm:cxn modelId="{8232343E-DEF3-411E-A90B-B74E81127B63}" type="presParOf" srcId="{7F9A573E-C5D0-6148-B233-3F06F232D55A}" destId="{D7D11675-E024-5740-9DB7-AFAB4D398C28}" srcOrd="0" destOrd="0" presId="urn:microsoft.com/office/officeart/2005/8/layout/orgChart1"/>
    <dgm:cxn modelId="{8DA12568-D951-4415-A5FF-80E722A14D40}" type="presParOf" srcId="{7F9A573E-C5D0-6148-B233-3F06F232D55A}" destId="{9D473310-1F62-244B-8EA2-067D93699085}" srcOrd="1" destOrd="0" presId="urn:microsoft.com/office/officeart/2005/8/layout/orgChart1"/>
    <dgm:cxn modelId="{A43EE952-F989-485A-9C15-36A5439002CC}" type="presParOf" srcId="{9D473310-1F62-244B-8EA2-067D93699085}" destId="{3EE766E8-30A8-5140-9D59-F8FE00A80D00}" srcOrd="0" destOrd="0" presId="urn:microsoft.com/office/officeart/2005/8/layout/orgChart1"/>
    <dgm:cxn modelId="{AAF74A9E-99A0-47A8-8C57-C6AD24683A04}" type="presParOf" srcId="{3EE766E8-30A8-5140-9D59-F8FE00A80D00}" destId="{6140ED23-1A40-674D-BD19-69D860821141}" srcOrd="0" destOrd="0" presId="urn:microsoft.com/office/officeart/2005/8/layout/orgChart1"/>
    <dgm:cxn modelId="{0D24A22D-E76F-4341-B53F-EA1EA1D825AA}" type="presParOf" srcId="{3EE766E8-30A8-5140-9D59-F8FE00A80D00}" destId="{3A6D06D9-8FD5-B546-B31F-2F19440EB8BC}" srcOrd="1" destOrd="0" presId="urn:microsoft.com/office/officeart/2005/8/layout/orgChart1"/>
    <dgm:cxn modelId="{8C5E327A-4EED-4D5B-94C1-2C2E9B7A68D1}" type="presParOf" srcId="{9D473310-1F62-244B-8EA2-067D93699085}" destId="{4E7C12D7-B3CE-534F-9542-9FAB601321A7}" srcOrd="1" destOrd="0" presId="urn:microsoft.com/office/officeart/2005/8/layout/orgChart1"/>
    <dgm:cxn modelId="{6E091428-D497-4040-8E19-A6D883C302A7}" type="presParOf" srcId="{9D473310-1F62-244B-8EA2-067D93699085}" destId="{4D108225-BD03-CA4A-B35D-E3C32C80D161}" srcOrd="2" destOrd="0" presId="urn:microsoft.com/office/officeart/2005/8/layout/orgChart1"/>
    <dgm:cxn modelId="{B8F0D388-A474-444B-A422-B394AD9218FB}" type="presParOf" srcId="{7F9A573E-C5D0-6148-B233-3F06F232D55A}" destId="{3767B37A-C77B-0142-ADE7-7CE05E883A61}" srcOrd="2" destOrd="0" presId="urn:microsoft.com/office/officeart/2005/8/layout/orgChart1"/>
    <dgm:cxn modelId="{FA4E21E1-D440-4041-B6B3-3D8414714997}" type="presParOf" srcId="{7F9A573E-C5D0-6148-B233-3F06F232D55A}" destId="{396C14F0-0FB6-9341-921A-6D1C7646A9CC}" srcOrd="3" destOrd="0" presId="urn:microsoft.com/office/officeart/2005/8/layout/orgChart1"/>
    <dgm:cxn modelId="{411A29E7-20F0-4624-AB43-8104117FA9AE}" type="presParOf" srcId="{396C14F0-0FB6-9341-921A-6D1C7646A9CC}" destId="{9BF2026B-A80E-234B-B06D-44B3A5B45443}" srcOrd="0" destOrd="0" presId="urn:microsoft.com/office/officeart/2005/8/layout/orgChart1"/>
    <dgm:cxn modelId="{2C3B4388-5AF2-4BC5-B215-7BE9C84C70AB}" type="presParOf" srcId="{9BF2026B-A80E-234B-B06D-44B3A5B45443}" destId="{400293B2-C7B8-634E-A20E-70C84C23B415}" srcOrd="0" destOrd="0" presId="urn:microsoft.com/office/officeart/2005/8/layout/orgChart1"/>
    <dgm:cxn modelId="{921A4A23-6D28-490F-8F03-38F72CE4A9A2}" type="presParOf" srcId="{9BF2026B-A80E-234B-B06D-44B3A5B45443}" destId="{E942077F-2591-704B-A9DC-D31B885B844E}" srcOrd="1" destOrd="0" presId="urn:microsoft.com/office/officeart/2005/8/layout/orgChart1"/>
    <dgm:cxn modelId="{40785D21-20E7-47EC-AA93-30D501232317}" type="presParOf" srcId="{396C14F0-0FB6-9341-921A-6D1C7646A9CC}" destId="{9328AEA4-CF1D-E243-ADB9-C1009BC53499}" srcOrd="1" destOrd="0" presId="urn:microsoft.com/office/officeart/2005/8/layout/orgChart1"/>
    <dgm:cxn modelId="{A290107B-2B63-4E89-A7A7-29752BA4140D}" type="presParOf" srcId="{396C14F0-0FB6-9341-921A-6D1C7646A9CC}" destId="{D4AC4AA0-3A71-0948-B5A2-0B6DCACF742D}" srcOrd="2" destOrd="0" presId="urn:microsoft.com/office/officeart/2005/8/layout/orgChart1"/>
    <dgm:cxn modelId="{48BC729A-DEBE-42D1-8F2F-557F395299C9}" type="presParOf" srcId="{7F9A573E-C5D0-6148-B233-3F06F232D55A}" destId="{F32B9260-6A72-9C4E-8C01-C75B96798021}" srcOrd="4" destOrd="0" presId="urn:microsoft.com/office/officeart/2005/8/layout/orgChart1"/>
    <dgm:cxn modelId="{94927A40-3815-4ADF-87AA-F8CF9632B3CB}" type="presParOf" srcId="{7F9A573E-C5D0-6148-B233-3F06F232D55A}" destId="{A3CF1CC3-7F03-6C48-A950-5C134EF83C53}" srcOrd="5" destOrd="0" presId="urn:microsoft.com/office/officeart/2005/8/layout/orgChart1"/>
    <dgm:cxn modelId="{A0804273-0B74-43B8-AB61-FB4600E762A5}" type="presParOf" srcId="{A3CF1CC3-7F03-6C48-A950-5C134EF83C53}" destId="{F6852CA9-7867-E947-B252-5373ABB3EF99}" srcOrd="0" destOrd="0" presId="urn:microsoft.com/office/officeart/2005/8/layout/orgChart1"/>
    <dgm:cxn modelId="{5797C40C-816E-4920-BB93-B3064D7A835F}" type="presParOf" srcId="{F6852CA9-7867-E947-B252-5373ABB3EF99}" destId="{259CBBB1-A38A-2A40-98EB-8ACA2B3F147F}" srcOrd="0" destOrd="0" presId="urn:microsoft.com/office/officeart/2005/8/layout/orgChart1"/>
    <dgm:cxn modelId="{FA0AB7C1-4E72-4B6E-9FE9-865507BFE349}" type="presParOf" srcId="{F6852CA9-7867-E947-B252-5373ABB3EF99}" destId="{57C38E80-661B-A54E-B770-499C7FAADA71}" srcOrd="1" destOrd="0" presId="urn:microsoft.com/office/officeart/2005/8/layout/orgChart1"/>
    <dgm:cxn modelId="{85BDAB3A-0942-4D8C-9468-479A2CC56A00}" type="presParOf" srcId="{A3CF1CC3-7F03-6C48-A950-5C134EF83C53}" destId="{BB55D7D5-660D-0B40-9142-6C8507916D8B}" srcOrd="1" destOrd="0" presId="urn:microsoft.com/office/officeart/2005/8/layout/orgChart1"/>
    <dgm:cxn modelId="{690E53F0-0FEA-42A9-B053-E16E8732A313}" type="presParOf" srcId="{A3CF1CC3-7F03-6C48-A950-5C134EF83C53}" destId="{705D6848-436B-F146-B46C-5312C0FC9BE9}" srcOrd="2" destOrd="0" presId="urn:microsoft.com/office/officeart/2005/8/layout/orgChart1"/>
    <dgm:cxn modelId="{2664AE5B-1051-4146-9767-0667FD609C91}" type="presParOf" srcId="{7F9A573E-C5D0-6148-B233-3F06F232D55A}" destId="{223D9AC8-783C-F346-805A-823C09B6F3C0}" srcOrd="6" destOrd="0" presId="urn:microsoft.com/office/officeart/2005/8/layout/orgChart1"/>
    <dgm:cxn modelId="{74C8FD83-18C2-4C1E-820D-01963BC80EE2}" type="presParOf" srcId="{7F9A573E-C5D0-6148-B233-3F06F232D55A}" destId="{0789FE49-C079-894F-A4DA-DD77BC50BC4B}" srcOrd="7" destOrd="0" presId="urn:microsoft.com/office/officeart/2005/8/layout/orgChart1"/>
    <dgm:cxn modelId="{CEA1CB39-B975-4663-9DED-FA154D65AFE2}" type="presParOf" srcId="{0789FE49-C079-894F-A4DA-DD77BC50BC4B}" destId="{C99C8517-C5AC-CE47-8C4E-D24F8CBD1F82}" srcOrd="0" destOrd="0" presId="urn:microsoft.com/office/officeart/2005/8/layout/orgChart1"/>
    <dgm:cxn modelId="{677BB2E4-F691-40F3-B0BC-79CAFB510429}" type="presParOf" srcId="{C99C8517-C5AC-CE47-8C4E-D24F8CBD1F82}" destId="{9C1F5CCA-E4FC-624B-B6DA-BFF4829E1529}" srcOrd="0" destOrd="0" presId="urn:microsoft.com/office/officeart/2005/8/layout/orgChart1"/>
    <dgm:cxn modelId="{A63B8092-CF8B-4445-AEBB-F6952592EC4B}" type="presParOf" srcId="{C99C8517-C5AC-CE47-8C4E-D24F8CBD1F82}" destId="{7A0C4FE1-4549-D740-A9A8-4E573789D1F1}" srcOrd="1" destOrd="0" presId="urn:microsoft.com/office/officeart/2005/8/layout/orgChart1"/>
    <dgm:cxn modelId="{FDA9C078-8071-4DF1-A416-93FA6D59C19E}" type="presParOf" srcId="{0789FE49-C079-894F-A4DA-DD77BC50BC4B}" destId="{27BF0BB0-C3D8-AF47-BE0C-570FB358DFA3}" srcOrd="1" destOrd="0" presId="urn:microsoft.com/office/officeart/2005/8/layout/orgChart1"/>
    <dgm:cxn modelId="{56C0A118-FDD9-4C10-82CE-C3B45324BA55}" type="presParOf" srcId="{0789FE49-C079-894F-A4DA-DD77BC50BC4B}" destId="{40222B9C-657D-1341-9E0E-8CCF90131C16}" srcOrd="2" destOrd="0" presId="urn:microsoft.com/office/officeart/2005/8/layout/orgChart1"/>
    <dgm:cxn modelId="{383C4B8E-BA54-4008-A994-4D62D0E3A123}" type="presParOf" srcId="{7F9A573E-C5D0-6148-B233-3F06F232D55A}" destId="{718235DE-A969-2043-B5B5-E09C9425BAA3}" srcOrd="8" destOrd="0" presId="urn:microsoft.com/office/officeart/2005/8/layout/orgChart1"/>
    <dgm:cxn modelId="{F2AE2FC0-3B1D-4E1E-ABE6-EB7410524C62}" type="presParOf" srcId="{7F9A573E-C5D0-6148-B233-3F06F232D55A}" destId="{F0BCD3A8-DAA0-F24C-ACD1-7631DCC908EC}" srcOrd="9" destOrd="0" presId="urn:microsoft.com/office/officeart/2005/8/layout/orgChart1"/>
    <dgm:cxn modelId="{F2E4E5CB-3CD8-4209-9DA1-2BF5343E227F}" type="presParOf" srcId="{F0BCD3A8-DAA0-F24C-ACD1-7631DCC908EC}" destId="{C4D8B021-3490-3246-945F-241FF1CD3E9F}" srcOrd="0" destOrd="0" presId="urn:microsoft.com/office/officeart/2005/8/layout/orgChart1"/>
    <dgm:cxn modelId="{180D4EA2-0F74-43DD-9328-CE8C5163AA43}" type="presParOf" srcId="{C4D8B021-3490-3246-945F-241FF1CD3E9F}" destId="{B5B05C42-C444-654F-B306-A66696F1FA91}" srcOrd="0" destOrd="0" presId="urn:microsoft.com/office/officeart/2005/8/layout/orgChart1"/>
    <dgm:cxn modelId="{D9933D71-DAE1-4FCC-8105-EAE1431EB42E}" type="presParOf" srcId="{C4D8B021-3490-3246-945F-241FF1CD3E9F}" destId="{30AF7505-A454-924B-8101-E67459C3ECA5}" srcOrd="1" destOrd="0" presId="urn:microsoft.com/office/officeart/2005/8/layout/orgChart1"/>
    <dgm:cxn modelId="{6B191D2F-0EC9-44DA-8049-4DE66DA55679}" type="presParOf" srcId="{F0BCD3A8-DAA0-F24C-ACD1-7631DCC908EC}" destId="{E6556AAF-54A5-D649-9F93-AEBDA466632A}" srcOrd="1" destOrd="0" presId="urn:microsoft.com/office/officeart/2005/8/layout/orgChart1"/>
    <dgm:cxn modelId="{310F477A-7792-4983-96F8-D5B38019D922}" type="presParOf" srcId="{F0BCD3A8-DAA0-F24C-ACD1-7631DCC908EC}" destId="{8ABAC951-9E9A-7549-84C7-E02F457A9F8B}" srcOrd="2" destOrd="0" presId="urn:microsoft.com/office/officeart/2005/8/layout/orgChart1"/>
    <dgm:cxn modelId="{48F2800A-9CEB-4324-B9D6-07DB42EAE04A}" type="presParOf" srcId="{E00AD8B7-D5DD-D345-9DB9-7DCF269E5F0A}" destId="{6984BA80-D290-EF46-A417-1987C1BAC1E1}" srcOrd="2" destOrd="0" presId="urn:microsoft.com/office/officeart/2005/8/layout/orgChart1"/>
    <dgm:cxn modelId="{2DE17FB4-C163-464E-844F-0D8680F2E9BD}" type="presParOf" srcId="{87891CD8-48FF-264B-A8D0-1AA0559A17E2}" destId="{1D8B54E8-F262-E048-9697-5B2911FEB13D}" srcOrd="2" destOrd="0" presId="urn:microsoft.com/office/officeart/2005/8/layout/orgChart1"/>
    <dgm:cxn modelId="{79DE7050-556F-465E-9CB5-7C426F3D0474}" type="presParOf" srcId="{87891CD8-48FF-264B-A8D0-1AA0559A17E2}" destId="{1E1D89A2-0EE8-F148-B2E6-B410AFD927EF}" srcOrd="3" destOrd="0" presId="urn:microsoft.com/office/officeart/2005/8/layout/orgChart1"/>
    <dgm:cxn modelId="{45075190-F918-41D1-A315-4A03E1A45C18}" type="presParOf" srcId="{1E1D89A2-0EE8-F148-B2E6-B410AFD927EF}" destId="{76AF8FBA-AC70-A244-AD47-6DE952B83C0F}" srcOrd="0" destOrd="0" presId="urn:microsoft.com/office/officeart/2005/8/layout/orgChart1"/>
    <dgm:cxn modelId="{850782A4-DB41-46E2-B032-980EB0D24EF7}" type="presParOf" srcId="{76AF8FBA-AC70-A244-AD47-6DE952B83C0F}" destId="{53E48716-0B17-C24C-8822-645579481436}" srcOrd="0" destOrd="0" presId="urn:microsoft.com/office/officeart/2005/8/layout/orgChart1"/>
    <dgm:cxn modelId="{24229C3C-27EF-430B-B28F-E6209F0F77FC}" type="presParOf" srcId="{76AF8FBA-AC70-A244-AD47-6DE952B83C0F}" destId="{2C54C8E4-A5DD-CC47-A692-A2394F31CD9A}" srcOrd="1" destOrd="0" presId="urn:microsoft.com/office/officeart/2005/8/layout/orgChart1"/>
    <dgm:cxn modelId="{1FADF4E7-ECDF-428D-9786-B2C20C51EC0E}" type="presParOf" srcId="{1E1D89A2-0EE8-F148-B2E6-B410AFD927EF}" destId="{73194A10-339E-7A4B-9327-44B73FAB830F}" srcOrd="1" destOrd="0" presId="urn:microsoft.com/office/officeart/2005/8/layout/orgChart1"/>
    <dgm:cxn modelId="{AA04E7D4-F905-4FA9-AE3F-2F4585D1999D}" type="presParOf" srcId="{73194A10-339E-7A4B-9327-44B73FAB830F}" destId="{F259F61D-39DF-B142-B213-15A9545B3D07}" srcOrd="0" destOrd="0" presId="urn:microsoft.com/office/officeart/2005/8/layout/orgChart1"/>
    <dgm:cxn modelId="{F6D3F7AA-603F-4D67-98B2-2B0DCC04F883}" type="presParOf" srcId="{73194A10-339E-7A4B-9327-44B73FAB830F}" destId="{B950D011-99C1-1247-9268-6C590DCA9EB2}" srcOrd="1" destOrd="0" presId="urn:microsoft.com/office/officeart/2005/8/layout/orgChart1"/>
    <dgm:cxn modelId="{9ADCB2C5-47B8-4C9C-9EC6-EC5D9A710D1D}" type="presParOf" srcId="{B950D011-99C1-1247-9268-6C590DCA9EB2}" destId="{3A6E2C44-F987-954D-9D37-5ED5C4AFFF0C}" srcOrd="0" destOrd="0" presId="urn:microsoft.com/office/officeart/2005/8/layout/orgChart1"/>
    <dgm:cxn modelId="{2854271D-8F27-459C-BB5A-FC1E95D0F602}" type="presParOf" srcId="{3A6E2C44-F987-954D-9D37-5ED5C4AFFF0C}" destId="{54DAE0D5-6339-784D-9789-65A317C7F903}" srcOrd="0" destOrd="0" presId="urn:microsoft.com/office/officeart/2005/8/layout/orgChart1"/>
    <dgm:cxn modelId="{38E757ED-CA9C-4300-A82B-36407B23CF90}" type="presParOf" srcId="{3A6E2C44-F987-954D-9D37-5ED5C4AFFF0C}" destId="{2EC1E32D-7E96-6740-A9AF-2592B0387FE1}" srcOrd="1" destOrd="0" presId="urn:microsoft.com/office/officeart/2005/8/layout/orgChart1"/>
    <dgm:cxn modelId="{F0252ACD-8256-4FCA-94CC-7431C0FA322D}" type="presParOf" srcId="{B950D011-99C1-1247-9268-6C590DCA9EB2}" destId="{3828CA96-C69F-8A4D-BB6F-524A23494511}" srcOrd="1" destOrd="0" presId="urn:microsoft.com/office/officeart/2005/8/layout/orgChart1"/>
    <dgm:cxn modelId="{61C1E94F-CBB7-4E6F-93D5-C2039FC93FA8}" type="presParOf" srcId="{B950D011-99C1-1247-9268-6C590DCA9EB2}" destId="{075ADFC4-440E-7E4B-B8CB-5C093ABC37F9}" srcOrd="2" destOrd="0" presId="urn:microsoft.com/office/officeart/2005/8/layout/orgChart1"/>
    <dgm:cxn modelId="{05BE7E00-BD9F-4311-B7E1-D59A38EDCC3E}" type="presParOf" srcId="{73194A10-339E-7A4B-9327-44B73FAB830F}" destId="{5DD3645A-199B-0D43-850C-592544FE0598}" srcOrd="2" destOrd="0" presId="urn:microsoft.com/office/officeart/2005/8/layout/orgChart1"/>
    <dgm:cxn modelId="{74FF1A7F-F76A-4F32-A7CC-FFBCC5E3F178}" type="presParOf" srcId="{73194A10-339E-7A4B-9327-44B73FAB830F}" destId="{C56609C4-A567-4849-A540-A212994894A6}" srcOrd="3" destOrd="0" presId="urn:microsoft.com/office/officeart/2005/8/layout/orgChart1"/>
    <dgm:cxn modelId="{B2674CCC-E433-4DB0-9223-0DE1E4895585}" type="presParOf" srcId="{C56609C4-A567-4849-A540-A212994894A6}" destId="{43140716-4418-9E45-AA39-979C482F9D8B}" srcOrd="0" destOrd="0" presId="urn:microsoft.com/office/officeart/2005/8/layout/orgChart1"/>
    <dgm:cxn modelId="{DA08C86A-B652-41CD-97D9-5B20FFBA8A37}" type="presParOf" srcId="{43140716-4418-9E45-AA39-979C482F9D8B}" destId="{1E609B9A-3EAA-2245-B2B9-9661B6D9A9B6}" srcOrd="0" destOrd="0" presId="urn:microsoft.com/office/officeart/2005/8/layout/orgChart1"/>
    <dgm:cxn modelId="{07D7B798-893B-4A29-B5AC-3D754F9CAC86}" type="presParOf" srcId="{43140716-4418-9E45-AA39-979C482F9D8B}" destId="{9807A6B5-C94B-FD4C-9A0F-6B31E1E4A9F3}" srcOrd="1" destOrd="0" presId="urn:microsoft.com/office/officeart/2005/8/layout/orgChart1"/>
    <dgm:cxn modelId="{AF6B27C2-5011-4C81-8B3D-A4F5CF1DCC9B}" type="presParOf" srcId="{C56609C4-A567-4849-A540-A212994894A6}" destId="{C0DEEE74-C188-B64E-97D4-3287BE510EBB}" srcOrd="1" destOrd="0" presId="urn:microsoft.com/office/officeart/2005/8/layout/orgChart1"/>
    <dgm:cxn modelId="{A3E536B6-8DAF-471A-845E-A0257F295CAB}" type="presParOf" srcId="{C56609C4-A567-4849-A540-A212994894A6}" destId="{8588C0E4-5A9D-F547-A099-27A96AEFD9AB}" srcOrd="2" destOrd="0" presId="urn:microsoft.com/office/officeart/2005/8/layout/orgChart1"/>
    <dgm:cxn modelId="{A1023090-40DD-4BD9-9F0A-E79E06911387}" type="presParOf" srcId="{73194A10-339E-7A4B-9327-44B73FAB830F}" destId="{F45A993B-E745-FC42-929B-0E7E2F96FB88}" srcOrd="4" destOrd="0" presId="urn:microsoft.com/office/officeart/2005/8/layout/orgChart1"/>
    <dgm:cxn modelId="{F1FC3BD8-66C1-4F94-958B-E64A3AB55224}" type="presParOf" srcId="{73194A10-339E-7A4B-9327-44B73FAB830F}" destId="{AD798450-7A85-764B-8E3D-98EF0EB336C3}" srcOrd="5" destOrd="0" presId="urn:microsoft.com/office/officeart/2005/8/layout/orgChart1"/>
    <dgm:cxn modelId="{63C7CD25-93E2-4A26-ABA1-4ECEAEE47050}" type="presParOf" srcId="{AD798450-7A85-764B-8E3D-98EF0EB336C3}" destId="{6908C458-9A11-6F46-91DF-BEDB4A549C3B}" srcOrd="0" destOrd="0" presId="urn:microsoft.com/office/officeart/2005/8/layout/orgChart1"/>
    <dgm:cxn modelId="{813D78FE-0039-4A2C-BEC7-E7770D20E118}" type="presParOf" srcId="{6908C458-9A11-6F46-91DF-BEDB4A549C3B}" destId="{221C4D6C-F8AA-314D-AC14-01A64475DFF1}" srcOrd="0" destOrd="0" presId="urn:microsoft.com/office/officeart/2005/8/layout/orgChart1"/>
    <dgm:cxn modelId="{1A85E4E3-05AD-42B5-A986-04A7CFDB2321}" type="presParOf" srcId="{6908C458-9A11-6F46-91DF-BEDB4A549C3B}" destId="{4BEAA824-370F-F743-AE55-2E9A174C9D66}" srcOrd="1" destOrd="0" presId="urn:microsoft.com/office/officeart/2005/8/layout/orgChart1"/>
    <dgm:cxn modelId="{0DBA2D46-9F1E-4BC6-B34C-FC7DD33C312C}" type="presParOf" srcId="{AD798450-7A85-764B-8E3D-98EF0EB336C3}" destId="{C09817E8-CAC7-A04B-9671-45FAC0EF4D4C}" srcOrd="1" destOrd="0" presId="urn:microsoft.com/office/officeart/2005/8/layout/orgChart1"/>
    <dgm:cxn modelId="{27252081-6D09-4863-9764-585A42675268}" type="presParOf" srcId="{AD798450-7A85-764B-8E3D-98EF0EB336C3}" destId="{E6C5066D-4314-D641-B0E5-05E9E9224445}" srcOrd="2" destOrd="0" presId="urn:microsoft.com/office/officeart/2005/8/layout/orgChart1"/>
    <dgm:cxn modelId="{B0C77DF8-02F1-483C-87EF-B032CD74217F}" type="presParOf" srcId="{73194A10-339E-7A4B-9327-44B73FAB830F}" destId="{EABB59DC-E135-014E-8AF2-CFCEE00D0A7D}" srcOrd="6" destOrd="0" presId="urn:microsoft.com/office/officeart/2005/8/layout/orgChart1"/>
    <dgm:cxn modelId="{63044CB6-7C88-41E1-A5C5-0FEF2B6DBB8F}" type="presParOf" srcId="{73194A10-339E-7A4B-9327-44B73FAB830F}" destId="{58CBFF53-0E29-864D-90C1-F3E0A80218D9}" srcOrd="7" destOrd="0" presId="urn:microsoft.com/office/officeart/2005/8/layout/orgChart1"/>
    <dgm:cxn modelId="{4AD20CE7-8C0F-42C1-AAA8-F0C15FDB0A66}" type="presParOf" srcId="{58CBFF53-0E29-864D-90C1-F3E0A80218D9}" destId="{8013A4A7-A8E2-6B42-9F40-EAE979CDD1EF}" srcOrd="0" destOrd="0" presId="urn:microsoft.com/office/officeart/2005/8/layout/orgChart1"/>
    <dgm:cxn modelId="{23FF1D00-53C4-434E-894B-AC85B815B314}" type="presParOf" srcId="{8013A4A7-A8E2-6B42-9F40-EAE979CDD1EF}" destId="{A9FFA0C1-AF9E-B346-9E73-C43D0FCC7FC3}" srcOrd="0" destOrd="0" presId="urn:microsoft.com/office/officeart/2005/8/layout/orgChart1"/>
    <dgm:cxn modelId="{CFC79B3C-1D70-4A6E-8FDB-B619D73CE4CC}" type="presParOf" srcId="{8013A4A7-A8E2-6B42-9F40-EAE979CDD1EF}" destId="{504E15E2-604E-9848-A725-02469D0494B6}" srcOrd="1" destOrd="0" presId="urn:microsoft.com/office/officeart/2005/8/layout/orgChart1"/>
    <dgm:cxn modelId="{10F85D04-4736-44C1-BE3E-3F0A6F80884A}" type="presParOf" srcId="{58CBFF53-0E29-864D-90C1-F3E0A80218D9}" destId="{B269B12C-D40A-514A-A021-902E7B51DEED}" srcOrd="1" destOrd="0" presId="urn:microsoft.com/office/officeart/2005/8/layout/orgChart1"/>
    <dgm:cxn modelId="{613E5700-6046-45ED-8215-4EE0A0E95ACF}" type="presParOf" srcId="{58CBFF53-0E29-864D-90C1-F3E0A80218D9}" destId="{A02A7F77-F657-FF43-A989-DBBA931038F3}" srcOrd="2" destOrd="0" presId="urn:microsoft.com/office/officeart/2005/8/layout/orgChart1"/>
    <dgm:cxn modelId="{1E13804B-0DCC-42BB-A064-3B5798B4F449}" type="presParOf" srcId="{1E1D89A2-0EE8-F148-B2E6-B410AFD927EF}" destId="{D74A864A-FE7B-464B-B3C9-A3F2E23EA1BA}" srcOrd="2" destOrd="0" presId="urn:microsoft.com/office/officeart/2005/8/layout/orgChart1"/>
    <dgm:cxn modelId="{25E505E9-9427-48E8-A1F6-11F7DFF3ED28}" type="presParOf" srcId="{87891CD8-48FF-264B-A8D0-1AA0559A17E2}" destId="{24D5FB84-6C74-7C4E-9A2B-93B9AE0F0CD2}" srcOrd="4" destOrd="0" presId="urn:microsoft.com/office/officeart/2005/8/layout/orgChart1"/>
    <dgm:cxn modelId="{8BFFB53A-49DA-4F21-97D0-2B51D93E9390}" type="presParOf" srcId="{87891CD8-48FF-264B-A8D0-1AA0559A17E2}" destId="{7AB87AD8-1DDD-0B45-84C5-B985C6FE98A9}" srcOrd="5" destOrd="0" presId="urn:microsoft.com/office/officeart/2005/8/layout/orgChart1"/>
    <dgm:cxn modelId="{1E4F13F9-C8BB-4938-86CE-3CADE657A288}" type="presParOf" srcId="{7AB87AD8-1DDD-0B45-84C5-B985C6FE98A9}" destId="{BB1F13E8-A39B-8D48-B4F2-B80D3D8BEE15}" srcOrd="0" destOrd="0" presId="urn:microsoft.com/office/officeart/2005/8/layout/orgChart1"/>
    <dgm:cxn modelId="{F688D82D-F38B-4A65-81AB-216EA318C1FE}" type="presParOf" srcId="{BB1F13E8-A39B-8D48-B4F2-B80D3D8BEE15}" destId="{F7808194-66D7-854E-B2E0-985A1A701EBD}" srcOrd="0" destOrd="0" presId="urn:microsoft.com/office/officeart/2005/8/layout/orgChart1"/>
    <dgm:cxn modelId="{1BBFBE37-8902-4333-93E1-05F4A13411BB}" type="presParOf" srcId="{BB1F13E8-A39B-8D48-B4F2-B80D3D8BEE15}" destId="{E06E448F-99EB-984C-B904-03B24A5563CF}" srcOrd="1" destOrd="0" presId="urn:microsoft.com/office/officeart/2005/8/layout/orgChart1"/>
    <dgm:cxn modelId="{E10DFBF5-10B4-4F04-97FA-86FFB881E2B1}" type="presParOf" srcId="{7AB87AD8-1DDD-0B45-84C5-B985C6FE98A9}" destId="{86028469-C3C8-3644-B34A-D4D47720CAEF}" srcOrd="1" destOrd="0" presId="urn:microsoft.com/office/officeart/2005/8/layout/orgChart1"/>
    <dgm:cxn modelId="{68AAD47F-5D55-4A89-8CD8-130300DC221E}" type="presParOf" srcId="{7AB87AD8-1DDD-0B45-84C5-B985C6FE98A9}" destId="{C4A4AE5A-8B61-7540-A394-D7C7AB74EB71}" srcOrd="2" destOrd="0" presId="urn:microsoft.com/office/officeart/2005/8/layout/orgChart1"/>
    <dgm:cxn modelId="{0C029000-2640-4707-BA23-D08086DB350A}" type="presParOf" srcId="{87891CD8-48FF-264B-A8D0-1AA0559A17E2}" destId="{520EF724-0DC2-2449-A3C8-092AE7131555}" srcOrd="6" destOrd="0" presId="urn:microsoft.com/office/officeart/2005/8/layout/orgChart1"/>
    <dgm:cxn modelId="{BDF97C77-83A1-4B61-9A5B-E3E500EBFFF6}" type="presParOf" srcId="{87891CD8-48FF-264B-A8D0-1AA0559A17E2}" destId="{74F33D52-1733-D344-BEB3-4A2175F3AD74}" srcOrd="7" destOrd="0" presId="urn:microsoft.com/office/officeart/2005/8/layout/orgChart1"/>
    <dgm:cxn modelId="{B3629E96-D86B-4D5A-9576-A0BB9676D067}" type="presParOf" srcId="{74F33D52-1733-D344-BEB3-4A2175F3AD74}" destId="{EC73B346-C786-FB42-A8D1-C7A1B1D3A715}" srcOrd="0" destOrd="0" presId="urn:microsoft.com/office/officeart/2005/8/layout/orgChart1"/>
    <dgm:cxn modelId="{FF4EE6AC-E2D4-414D-872D-FA04F81850C7}" type="presParOf" srcId="{EC73B346-C786-FB42-A8D1-C7A1B1D3A715}" destId="{E8F66A46-251E-F14A-8FFF-65C92F8111B8}" srcOrd="0" destOrd="0" presId="urn:microsoft.com/office/officeart/2005/8/layout/orgChart1"/>
    <dgm:cxn modelId="{7EE47594-8609-4E51-AC8A-EF2B8F1A7DEC}" type="presParOf" srcId="{EC73B346-C786-FB42-A8D1-C7A1B1D3A715}" destId="{7EA61FA8-2F53-F945-AE49-2BA62C15615B}" srcOrd="1" destOrd="0" presId="urn:microsoft.com/office/officeart/2005/8/layout/orgChart1"/>
    <dgm:cxn modelId="{43DCAC84-1F55-4B66-B246-479E10F8BD0B}" type="presParOf" srcId="{74F33D52-1733-D344-BEB3-4A2175F3AD74}" destId="{2894DBFA-F29B-5C45-AC47-95D583E13FB3}" srcOrd="1" destOrd="0" presId="urn:microsoft.com/office/officeart/2005/8/layout/orgChart1"/>
    <dgm:cxn modelId="{80D39757-1A11-498D-9E05-FABF6F9B1467}" type="presParOf" srcId="{2894DBFA-F29B-5C45-AC47-95D583E13FB3}" destId="{C533D929-8A65-BF41-8169-B3A8AC58D344}" srcOrd="0" destOrd="0" presId="urn:microsoft.com/office/officeart/2005/8/layout/orgChart1"/>
    <dgm:cxn modelId="{19CCE559-5A6D-4D87-B012-BD4C048F30A4}" type="presParOf" srcId="{2894DBFA-F29B-5C45-AC47-95D583E13FB3}" destId="{47EE1DB4-6CDD-084E-A397-348482D5894D}" srcOrd="1" destOrd="0" presId="urn:microsoft.com/office/officeart/2005/8/layout/orgChart1"/>
    <dgm:cxn modelId="{3DEF2E31-C419-47F6-B713-927C5EAD9A57}" type="presParOf" srcId="{47EE1DB4-6CDD-084E-A397-348482D5894D}" destId="{4AF30C06-71E9-044D-ABDF-ABA00CCB4734}" srcOrd="0" destOrd="0" presId="urn:microsoft.com/office/officeart/2005/8/layout/orgChart1"/>
    <dgm:cxn modelId="{9C9F50B8-4375-4C1E-AAE1-2E4A6C32B3DF}" type="presParOf" srcId="{4AF30C06-71E9-044D-ABDF-ABA00CCB4734}" destId="{9C1C0A2E-7EDA-EA47-82C2-48194486CEAB}" srcOrd="0" destOrd="0" presId="urn:microsoft.com/office/officeart/2005/8/layout/orgChart1"/>
    <dgm:cxn modelId="{2D233757-CECC-47F2-9A6C-F20989137776}" type="presParOf" srcId="{4AF30C06-71E9-044D-ABDF-ABA00CCB4734}" destId="{C676EFD6-BC79-B14B-80DE-5926E1B79EDA}" srcOrd="1" destOrd="0" presId="urn:microsoft.com/office/officeart/2005/8/layout/orgChart1"/>
    <dgm:cxn modelId="{92D97A6E-B00A-40C1-8690-761DD636F2A1}" type="presParOf" srcId="{47EE1DB4-6CDD-084E-A397-348482D5894D}" destId="{068CB899-DA12-F64C-B6D5-1AC59A695558}" srcOrd="1" destOrd="0" presId="urn:microsoft.com/office/officeart/2005/8/layout/orgChart1"/>
    <dgm:cxn modelId="{4C29C4B0-DCCE-480C-9084-C7D04EC364CB}" type="presParOf" srcId="{47EE1DB4-6CDD-084E-A397-348482D5894D}" destId="{7FD4B624-A793-7E46-B577-1F4C8E96D691}" srcOrd="2" destOrd="0" presId="urn:microsoft.com/office/officeart/2005/8/layout/orgChart1"/>
    <dgm:cxn modelId="{C4A66392-56E0-44CA-882C-9E8A9BB41831}" type="presParOf" srcId="{2894DBFA-F29B-5C45-AC47-95D583E13FB3}" destId="{6EE7E557-DD2D-C944-AB81-7995E6279F76}" srcOrd="2" destOrd="0" presId="urn:microsoft.com/office/officeart/2005/8/layout/orgChart1"/>
    <dgm:cxn modelId="{07F43D33-5FDE-4F76-9601-7E19883028F4}" type="presParOf" srcId="{2894DBFA-F29B-5C45-AC47-95D583E13FB3}" destId="{C01B7434-4D44-0F4D-BEAF-5D1AA4E1388A}" srcOrd="3" destOrd="0" presId="urn:microsoft.com/office/officeart/2005/8/layout/orgChart1"/>
    <dgm:cxn modelId="{65325E32-A3B3-402D-A12F-EE5283E4BD3D}" type="presParOf" srcId="{C01B7434-4D44-0F4D-BEAF-5D1AA4E1388A}" destId="{55F89DE4-1BA0-8E40-A08F-00F66F1946BF}" srcOrd="0" destOrd="0" presId="urn:microsoft.com/office/officeart/2005/8/layout/orgChart1"/>
    <dgm:cxn modelId="{4A25B45F-5B45-4632-9737-55A2D30214A9}" type="presParOf" srcId="{55F89DE4-1BA0-8E40-A08F-00F66F1946BF}" destId="{532773C7-9622-8E42-B631-A47AAF17EB0C}" srcOrd="0" destOrd="0" presId="urn:microsoft.com/office/officeart/2005/8/layout/orgChart1"/>
    <dgm:cxn modelId="{E97768FE-A828-41EE-ACBA-B8808E41F672}" type="presParOf" srcId="{55F89DE4-1BA0-8E40-A08F-00F66F1946BF}" destId="{A5897D43-3268-5D42-A182-7ABBBD280D4A}" srcOrd="1" destOrd="0" presId="urn:microsoft.com/office/officeart/2005/8/layout/orgChart1"/>
    <dgm:cxn modelId="{E13DC69D-7418-40DB-B36C-0B64757E7C16}" type="presParOf" srcId="{C01B7434-4D44-0F4D-BEAF-5D1AA4E1388A}" destId="{5254ED6A-E59A-2D4B-B3A3-C4BAC70030AF}" srcOrd="1" destOrd="0" presId="urn:microsoft.com/office/officeart/2005/8/layout/orgChart1"/>
    <dgm:cxn modelId="{4200F26D-EC94-4D5B-8800-6183716A3001}" type="presParOf" srcId="{C01B7434-4D44-0F4D-BEAF-5D1AA4E1388A}" destId="{E112DC24-EF4D-334F-BDB3-A4FD31EB458A}" srcOrd="2" destOrd="0" presId="urn:microsoft.com/office/officeart/2005/8/layout/orgChart1"/>
    <dgm:cxn modelId="{BA501E39-1FD3-4811-A427-BD408685A906}" type="presParOf" srcId="{2894DBFA-F29B-5C45-AC47-95D583E13FB3}" destId="{AE07C074-7F9F-DD49-BB28-82FD72D9163E}" srcOrd="4" destOrd="0" presId="urn:microsoft.com/office/officeart/2005/8/layout/orgChart1"/>
    <dgm:cxn modelId="{7950103C-276A-4582-A2D8-9F2ABEEDFBF9}" type="presParOf" srcId="{2894DBFA-F29B-5C45-AC47-95D583E13FB3}" destId="{6C594748-8AB0-C34F-9CB9-199AAEE31739}" srcOrd="5" destOrd="0" presId="urn:microsoft.com/office/officeart/2005/8/layout/orgChart1"/>
    <dgm:cxn modelId="{584A9307-2B42-4858-8FC1-D99DB2B345BF}" type="presParOf" srcId="{6C594748-8AB0-C34F-9CB9-199AAEE31739}" destId="{D4E0FCAC-F852-EC42-8C4D-48DF2CCFFECA}" srcOrd="0" destOrd="0" presId="urn:microsoft.com/office/officeart/2005/8/layout/orgChart1"/>
    <dgm:cxn modelId="{6E9BE917-14CE-4045-9FC6-AFD94518AD49}" type="presParOf" srcId="{D4E0FCAC-F852-EC42-8C4D-48DF2CCFFECA}" destId="{9F4B02DC-11BC-AC4D-A263-740B5C007161}" srcOrd="0" destOrd="0" presId="urn:microsoft.com/office/officeart/2005/8/layout/orgChart1"/>
    <dgm:cxn modelId="{7F2A8A67-B87C-4628-86B3-062CCF4FEBFA}" type="presParOf" srcId="{D4E0FCAC-F852-EC42-8C4D-48DF2CCFFECA}" destId="{B586EF55-BB58-1F4B-8394-AF12ABFEFF3D}" srcOrd="1" destOrd="0" presId="urn:microsoft.com/office/officeart/2005/8/layout/orgChart1"/>
    <dgm:cxn modelId="{FAC3E9A9-C269-4796-BECE-82195169D54F}" type="presParOf" srcId="{6C594748-8AB0-C34F-9CB9-199AAEE31739}" destId="{FE86B6F8-5942-7C4E-A808-885D738325D4}" srcOrd="1" destOrd="0" presId="urn:microsoft.com/office/officeart/2005/8/layout/orgChart1"/>
    <dgm:cxn modelId="{5C547379-ED13-44BA-94ED-F1078A49369B}" type="presParOf" srcId="{FE86B6F8-5942-7C4E-A808-885D738325D4}" destId="{21367F7A-724E-3B4F-A2BF-1DE94255CC93}" srcOrd="0" destOrd="0" presId="urn:microsoft.com/office/officeart/2005/8/layout/orgChart1"/>
    <dgm:cxn modelId="{CC3DAAD8-0428-4AB6-804A-56BEDA666F4C}" type="presParOf" srcId="{FE86B6F8-5942-7C4E-A808-885D738325D4}" destId="{570B9843-865A-444E-9857-E9FA092579A6}" srcOrd="1" destOrd="0" presId="urn:microsoft.com/office/officeart/2005/8/layout/orgChart1"/>
    <dgm:cxn modelId="{620F6BEE-194C-4661-8F3F-BC1DBF38E0EA}" type="presParOf" srcId="{570B9843-865A-444E-9857-E9FA092579A6}" destId="{B5601A53-82DD-7044-BF64-4C0F3963A3CB}" srcOrd="0" destOrd="0" presId="urn:microsoft.com/office/officeart/2005/8/layout/orgChart1"/>
    <dgm:cxn modelId="{F92126F0-64EF-4B17-844A-1863D7BA671A}" type="presParOf" srcId="{B5601A53-82DD-7044-BF64-4C0F3963A3CB}" destId="{047CE361-8175-8241-BEC0-D52A51866276}" srcOrd="0" destOrd="0" presId="urn:microsoft.com/office/officeart/2005/8/layout/orgChart1"/>
    <dgm:cxn modelId="{04951793-7123-4DC4-B1DD-5B97DEEAB63F}" type="presParOf" srcId="{B5601A53-82DD-7044-BF64-4C0F3963A3CB}" destId="{3BA9E102-8B86-5A44-A992-3D5B768BB80B}" srcOrd="1" destOrd="0" presId="urn:microsoft.com/office/officeart/2005/8/layout/orgChart1"/>
    <dgm:cxn modelId="{FDB4EF8A-5C8D-4471-8FE8-A195C23D2B67}" type="presParOf" srcId="{570B9843-865A-444E-9857-E9FA092579A6}" destId="{5EFDD2FF-7D14-9949-809B-8CC565CCC29A}" srcOrd="1" destOrd="0" presId="urn:microsoft.com/office/officeart/2005/8/layout/orgChart1"/>
    <dgm:cxn modelId="{9332CEB1-281B-4E05-91C0-CB28DD5660BA}" type="presParOf" srcId="{570B9843-865A-444E-9857-E9FA092579A6}" destId="{7DACCED9-2AB8-2344-8F87-B7643916B422}" srcOrd="2" destOrd="0" presId="urn:microsoft.com/office/officeart/2005/8/layout/orgChart1"/>
    <dgm:cxn modelId="{C36AC97E-355C-4214-AC61-98960699A194}" type="presParOf" srcId="{FE86B6F8-5942-7C4E-A808-885D738325D4}" destId="{9267C9FF-7948-E745-880C-B7F952A80F2F}" srcOrd="2" destOrd="0" presId="urn:microsoft.com/office/officeart/2005/8/layout/orgChart1"/>
    <dgm:cxn modelId="{7A92C475-C3C4-46C0-B55D-4F7035FC7DD0}" type="presParOf" srcId="{FE86B6F8-5942-7C4E-A808-885D738325D4}" destId="{3E26542A-AFB6-C641-9F3D-10B94B6025EB}" srcOrd="3" destOrd="0" presId="urn:microsoft.com/office/officeart/2005/8/layout/orgChart1"/>
    <dgm:cxn modelId="{36D894BD-D494-4C30-AFD6-2CB9132D6352}" type="presParOf" srcId="{3E26542A-AFB6-C641-9F3D-10B94B6025EB}" destId="{EF185820-6979-2A40-9BEB-0CC014058F6E}" srcOrd="0" destOrd="0" presId="urn:microsoft.com/office/officeart/2005/8/layout/orgChart1"/>
    <dgm:cxn modelId="{2B1BBCF2-8AA1-4DC3-BD0D-DF9C40494056}" type="presParOf" srcId="{EF185820-6979-2A40-9BEB-0CC014058F6E}" destId="{34321641-3114-E343-9469-91A5966C1CAE}" srcOrd="0" destOrd="0" presId="urn:microsoft.com/office/officeart/2005/8/layout/orgChart1"/>
    <dgm:cxn modelId="{4979B7A4-A018-4E9D-A983-9D7CE1C83C3E}" type="presParOf" srcId="{EF185820-6979-2A40-9BEB-0CC014058F6E}" destId="{7F70D9E1-F26D-8049-9B41-4881553AFB46}" srcOrd="1" destOrd="0" presId="urn:microsoft.com/office/officeart/2005/8/layout/orgChart1"/>
    <dgm:cxn modelId="{A7337BDB-CB24-4373-8D3A-18031B2A060B}" type="presParOf" srcId="{3E26542A-AFB6-C641-9F3D-10B94B6025EB}" destId="{300CCA34-021A-AB49-B033-18BE3D142312}" srcOrd="1" destOrd="0" presId="urn:microsoft.com/office/officeart/2005/8/layout/orgChart1"/>
    <dgm:cxn modelId="{C54AC0CF-AF74-4402-A784-C083269F2741}" type="presParOf" srcId="{3E26542A-AFB6-C641-9F3D-10B94B6025EB}" destId="{C061D9FD-158E-4B4C-B472-15A7CB0D611C}" srcOrd="2" destOrd="0" presId="urn:microsoft.com/office/officeart/2005/8/layout/orgChart1"/>
    <dgm:cxn modelId="{4E99170F-7E0F-4637-A5BA-D2D5FCC574C3}" type="presParOf" srcId="{6C594748-8AB0-C34F-9CB9-199AAEE31739}" destId="{DEBF925A-50C9-2240-8EFB-212F55CDE592}" srcOrd="2" destOrd="0" presId="urn:microsoft.com/office/officeart/2005/8/layout/orgChart1"/>
    <dgm:cxn modelId="{70550CF1-C87C-4A92-9C4D-03B17F00FCC3}" type="presParOf" srcId="{74F33D52-1733-D344-BEB3-4A2175F3AD74}" destId="{4629E9AD-7F0F-5E44-A0A0-68A987A20CFE}" srcOrd="2" destOrd="0" presId="urn:microsoft.com/office/officeart/2005/8/layout/orgChart1"/>
    <dgm:cxn modelId="{D878F494-B20E-4241-AD94-815ED9B252E7}" type="presParOf" srcId="{83CADE1D-763F-084B-9AD2-DC47EF18B17B}" destId="{32AA8E53-C8A0-7242-A223-344FC9B2E2BC}" srcOrd="2" destOrd="0" presId="urn:microsoft.com/office/officeart/2005/8/layout/orgChart1"/>
    <dgm:cxn modelId="{BFE1536B-4E48-4ED3-BB03-E5F3DFFB43A2}" type="presParOf" srcId="{771F2018-6551-714B-8CE7-5EA81C266A80}" destId="{EA7DA284-DC7D-2144-8EA9-E81CE6B61822}"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67C9FF-7948-E745-880C-B7F952A80F2F}">
      <dsp:nvSpPr>
        <dsp:cNvPr id="0" name=""/>
        <dsp:cNvSpPr/>
      </dsp:nvSpPr>
      <dsp:spPr>
        <a:xfrm>
          <a:off x="5482327" y="3069583"/>
          <a:ext cx="233354" cy="749573"/>
        </a:xfrm>
        <a:custGeom>
          <a:avLst/>
          <a:gdLst/>
          <a:ahLst/>
          <a:cxnLst/>
          <a:rect l="0" t="0" r="0" b="0"/>
          <a:pathLst>
            <a:path>
              <a:moveTo>
                <a:pt x="0" y="0"/>
              </a:moveTo>
              <a:lnTo>
                <a:pt x="0" y="749573"/>
              </a:lnTo>
              <a:lnTo>
                <a:pt x="233354" y="749573"/>
              </a:lnTo>
            </a:path>
          </a:pathLst>
        </a:custGeom>
        <a:noFill/>
        <a:ln w="12700" cap="flat" cmpd="sng" algn="ctr">
          <a:solidFill>
            <a:schemeClr val="bg1">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21367F7A-724E-3B4F-A2BF-1DE94255CC93}">
      <dsp:nvSpPr>
        <dsp:cNvPr id="0" name=""/>
        <dsp:cNvSpPr/>
      </dsp:nvSpPr>
      <dsp:spPr>
        <a:xfrm>
          <a:off x="5482327" y="3069583"/>
          <a:ext cx="233354" cy="270458"/>
        </a:xfrm>
        <a:custGeom>
          <a:avLst/>
          <a:gdLst/>
          <a:ahLst/>
          <a:cxnLst/>
          <a:rect l="0" t="0" r="0" b="0"/>
          <a:pathLst>
            <a:path>
              <a:moveTo>
                <a:pt x="0" y="0"/>
              </a:moveTo>
              <a:lnTo>
                <a:pt x="0" y="270458"/>
              </a:lnTo>
              <a:lnTo>
                <a:pt x="233354" y="270458"/>
              </a:lnTo>
            </a:path>
          </a:pathLst>
        </a:custGeom>
        <a:noFill/>
        <a:ln w="12700" cap="flat" cmpd="sng" algn="ctr">
          <a:solidFill>
            <a:schemeClr val="bg1">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AE07C074-7F9F-DD49-BB28-82FD72D9163E}">
      <dsp:nvSpPr>
        <dsp:cNvPr id="0" name=""/>
        <dsp:cNvSpPr/>
      </dsp:nvSpPr>
      <dsp:spPr>
        <a:xfrm>
          <a:off x="5264449" y="1456614"/>
          <a:ext cx="600203" cy="1224206"/>
        </a:xfrm>
        <a:custGeom>
          <a:avLst/>
          <a:gdLst/>
          <a:ahLst/>
          <a:cxnLst/>
          <a:rect l="0" t="0" r="0" b="0"/>
          <a:pathLst>
            <a:path>
              <a:moveTo>
                <a:pt x="0" y="0"/>
              </a:moveTo>
              <a:lnTo>
                <a:pt x="0" y="1142565"/>
              </a:lnTo>
              <a:lnTo>
                <a:pt x="600203" y="1142565"/>
              </a:lnTo>
              <a:lnTo>
                <a:pt x="600203" y="1224206"/>
              </a:lnTo>
            </a:path>
          </a:pathLst>
        </a:custGeom>
        <a:noFill/>
        <a:ln w="12700" cap="flat" cmpd="sng" algn="ctr">
          <a:solidFill>
            <a:schemeClr val="bg1">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6EE7E557-DD2D-C944-AB81-7995E6279F76}">
      <dsp:nvSpPr>
        <dsp:cNvPr id="0" name=""/>
        <dsp:cNvSpPr/>
      </dsp:nvSpPr>
      <dsp:spPr>
        <a:xfrm>
          <a:off x="5264449" y="1456614"/>
          <a:ext cx="590227" cy="684269"/>
        </a:xfrm>
        <a:custGeom>
          <a:avLst/>
          <a:gdLst/>
          <a:ahLst/>
          <a:cxnLst/>
          <a:rect l="0" t="0" r="0" b="0"/>
          <a:pathLst>
            <a:path>
              <a:moveTo>
                <a:pt x="0" y="0"/>
              </a:moveTo>
              <a:lnTo>
                <a:pt x="0" y="602628"/>
              </a:lnTo>
              <a:lnTo>
                <a:pt x="590227" y="602628"/>
              </a:lnTo>
              <a:lnTo>
                <a:pt x="590227" y="684269"/>
              </a:lnTo>
            </a:path>
          </a:pathLst>
        </a:custGeom>
        <a:noFill/>
        <a:ln w="12700" cap="flat" cmpd="sng" algn="ctr">
          <a:solidFill>
            <a:schemeClr val="bg1">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C533D929-8A65-BF41-8169-B3A8AC58D344}">
      <dsp:nvSpPr>
        <dsp:cNvPr id="0" name=""/>
        <dsp:cNvSpPr/>
      </dsp:nvSpPr>
      <dsp:spPr>
        <a:xfrm>
          <a:off x="5264449" y="1456614"/>
          <a:ext cx="574295" cy="133536"/>
        </a:xfrm>
        <a:custGeom>
          <a:avLst/>
          <a:gdLst/>
          <a:ahLst/>
          <a:cxnLst/>
          <a:rect l="0" t="0" r="0" b="0"/>
          <a:pathLst>
            <a:path>
              <a:moveTo>
                <a:pt x="0" y="0"/>
              </a:moveTo>
              <a:lnTo>
                <a:pt x="0" y="51895"/>
              </a:lnTo>
              <a:lnTo>
                <a:pt x="574295" y="51895"/>
              </a:lnTo>
              <a:lnTo>
                <a:pt x="574295" y="133536"/>
              </a:lnTo>
            </a:path>
          </a:pathLst>
        </a:custGeom>
        <a:noFill/>
        <a:ln w="12700" cap="flat" cmpd="sng" algn="ctr">
          <a:solidFill>
            <a:schemeClr val="bg1">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520EF724-0DC2-2449-A3C8-092AE7131555}">
      <dsp:nvSpPr>
        <dsp:cNvPr id="0" name=""/>
        <dsp:cNvSpPr/>
      </dsp:nvSpPr>
      <dsp:spPr>
        <a:xfrm>
          <a:off x="3321356" y="947137"/>
          <a:ext cx="1943092" cy="120714"/>
        </a:xfrm>
        <a:custGeom>
          <a:avLst/>
          <a:gdLst/>
          <a:ahLst/>
          <a:cxnLst/>
          <a:rect l="0" t="0" r="0" b="0"/>
          <a:pathLst>
            <a:path>
              <a:moveTo>
                <a:pt x="0" y="0"/>
              </a:moveTo>
              <a:lnTo>
                <a:pt x="0" y="39074"/>
              </a:lnTo>
              <a:lnTo>
                <a:pt x="1943092" y="39074"/>
              </a:lnTo>
              <a:lnTo>
                <a:pt x="1943092" y="120714"/>
              </a:lnTo>
            </a:path>
          </a:pathLst>
        </a:custGeom>
        <a:noFill/>
        <a:ln w="12700" cap="flat" cmpd="sng" algn="ctr">
          <a:solidFill>
            <a:schemeClr val="bg1">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24D5FB84-6C74-7C4E-9A2B-93B9AE0F0CD2}">
      <dsp:nvSpPr>
        <dsp:cNvPr id="0" name=""/>
        <dsp:cNvSpPr/>
      </dsp:nvSpPr>
      <dsp:spPr>
        <a:xfrm>
          <a:off x="3321356" y="947137"/>
          <a:ext cx="3697318" cy="116422"/>
        </a:xfrm>
        <a:custGeom>
          <a:avLst/>
          <a:gdLst/>
          <a:ahLst/>
          <a:cxnLst/>
          <a:rect l="0" t="0" r="0" b="0"/>
          <a:pathLst>
            <a:path>
              <a:moveTo>
                <a:pt x="0" y="0"/>
              </a:moveTo>
              <a:lnTo>
                <a:pt x="0" y="34782"/>
              </a:lnTo>
              <a:lnTo>
                <a:pt x="3697318" y="34782"/>
              </a:lnTo>
              <a:lnTo>
                <a:pt x="3697318" y="116422"/>
              </a:lnTo>
            </a:path>
          </a:pathLst>
        </a:custGeom>
        <a:noFill/>
        <a:ln w="12700" cap="flat" cmpd="sng" algn="ctr">
          <a:solidFill>
            <a:schemeClr val="bg1">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EABB59DC-E135-014E-8AF2-CFCEE00D0A7D}">
      <dsp:nvSpPr>
        <dsp:cNvPr id="0" name=""/>
        <dsp:cNvSpPr/>
      </dsp:nvSpPr>
      <dsp:spPr>
        <a:xfrm>
          <a:off x="2943158" y="1451875"/>
          <a:ext cx="196803" cy="1647502"/>
        </a:xfrm>
        <a:custGeom>
          <a:avLst/>
          <a:gdLst/>
          <a:ahLst/>
          <a:cxnLst/>
          <a:rect l="0" t="0" r="0" b="0"/>
          <a:pathLst>
            <a:path>
              <a:moveTo>
                <a:pt x="0" y="0"/>
              </a:moveTo>
              <a:lnTo>
                <a:pt x="0" y="1647502"/>
              </a:lnTo>
              <a:lnTo>
                <a:pt x="196803" y="1647502"/>
              </a:lnTo>
            </a:path>
          </a:pathLst>
        </a:custGeom>
        <a:noFill/>
        <a:ln w="12700" cap="flat" cmpd="sng" algn="ctr">
          <a:solidFill>
            <a:schemeClr val="bg1">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F45A993B-E745-FC42-929B-0E7E2F96FB88}">
      <dsp:nvSpPr>
        <dsp:cNvPr id="0" name=""/>
        <dsp:cNvSpPr/>
      </dsp:nvSpPr>
      <dsp:spPr>
        <a:xfrm>
          <a:off x="2943158" y="1451875"/>
          <a:ext cx="192184" cy="1178001"/>
        </a:xfrm>
        <a:custGeom>
          <a:avLst/>
          <a:gdLst/>
          <a:ahLst/>
          <a:cxnLst/>
          <a:rect l="0" t="0" r="0" b="0"/>
          <a:pathLst>
            <a:path>
              <a:moveTo>
                <a:pt x="0" y="0"/>
              </a:moveTo>
              <a:lnTo>
                <a:pt x="0" y="1178001"/>
              </a:lnTo>
              <a:lnTo>
                <a:pt x="192184" y="1178001"/>
              </a:lnTo>
            </a:path>
          </a:pathLst>
        </a:custGeom>
        <a:noFill/>
        <a:ln w="12700" cap="flat" cmpd="sng" algn="ctr">
          <a:solidFill>
            <a:schemeClr val="bg1">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5DD3645A-199B-0D43-850C-592544FE0598}">
      <dsp:nvSpPr>
        <dsp:cNvPr id="0" name=""/>
        <dsp:cNvSpPr/>
      </dsp:nvSpPr>
      <dsp:spPr>
        <a:xfrm>
          <a:off x="2943158" y="1451875"/>
          <a:ext cx="190583" cy="717411"/>
        </a:xfrm>
        <a:custGeom>
          <a:avLst/>
          <a:gdLst/>
          <a:ahLst/>
          <a:cxnLst/>
          <a:rect l="0" t="0" r="0" b="0"/>
          <a:pathLst>
            <a:path>
              <a:moveTo>
                <a:pt x="0" y="0"/>
              </a:moveTo>
              <a:lnTo>
                <a:pt x="0" y="717411"/>
              </a:lnTo>
              <a:lnTo>
                <a:pt x="190583" y="717411"/>
              </a:lnTo>
            </a:path>
          </a:pathLst>
        </a:custGeom>
        <a:noFill/>
        <a:ln w="12700" cap="flat" cmpd="sng" algn="ctr">
          <a:solidFill>
            <a:schemeClr val="bg1">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F259F61D-39DF-B142-B213-15A9545B3D07}">
      <dsp:nvSpPr>
        <dsp:cNvPr id="0" name=""/>
        <dsp:cNvSpPr/>
      </dsp:nvSpPr>
      <dsp:spPr>
        <a:xfrm>
          <a:off x="2943158" y="1451875"/>
          <a:ext cx="190583" cy="267876"/>
        </a:xfrm>
        <a:custGeom>
          <a:avLst/>
          <a:gdLst/>
          <a:ahLst/>
          <a:cxnLst/>
          <a:rect l="0" t="0" r="0" b="0"/>
          <a:pathLst>
            <a:path>
              <a:moveTo>
                <a:pt x="0" y="0"/>
              </a:moveTo>
              <a:lnTo>
                <a:pt x="0" y="267876"/>
              </a:lnTo>
              <a:lnTo>
                <a:pt x="190583" y="267876"/>
              </a:lnTo>
            </a:path>
          </a:pathLst>
        </a:custGeom>
        <a:noFill/>
        <a:ln w="12700" cap="flat" cmpd="sng" algn="ctr">
          <a:solidFill>
            <a:schemeClr val="bg1">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1D8B54E8-F262-E048-9697-5B2911FEB13D}">
      <dsp:nvSpPr>
        <dsp:cNvPr id="0" name=""/>
        <dsp:cNvSpPr/>
      </dsp:nvSpPr>
      <dsp:spPr>
        <a:xfrm>
          <a:off x="3275636" y="947137"/>
          <a:ext cx="91440" cy="115975"/>
        </a:xfrm>
        <a:custGeom>
          <a:avLst/>
          <a:gdLst/>
          <a:ahLst/>
          <a:cxnLst/>
          <a:rect l="0" t="0" r="0" b="0"/>
          <a:pathLst>
            <a:path>
              <a:moveTo>
                <a:pt x="45720" y="0"/>
              </a:moveTo>
              <a:lnTo>
                <a:pt x="45720" y="34335"/>
              </a:lnTo>
              <a:lnTo>
                <a:pt x="49846" y="34335"/>
              </a:lnTo>
              <a:lnTo>
                <a:pt x="49846" y="115975"/>
              </a:lnTo>
            </a:path>
          </a:pathLst>
        </a:custGeom>
        <a:noFill/>
        <a:ln w="12700" cap="flat" cmpd="sng" algn="ctr">
          <a:solidFill>
            <a:schemeClr val="bg1">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718235DE-A969-2043-B5B5-E09C9425BAA3}">
      <dsp:nvSpPr>
        <dsp:cNvPr id="0" name=""/>
        <dsp:cNvSpPr/>
      </dsp:nvSpPr>
      <dsp:spPr>
        <a:xfrm>
          <a:off x="908864" y="1453889"/>
          <a:ext cx="198389" cy="2034620"/>
        </a:xfrm>
        <a:custGeom>
          <a:avLst/>
          <a:gdLst/>
          <a:ahLst/>
          <a:cxnLst/>
          <a:rect l="0" t="0" r="0" b="0"/>
          <a:pathLst>
            <a:path>
              <a:moveTo>
                <a:pt x="0" y="0"/>
              </a:moveTo>
              <a:lnTo>
                <a:pt x="0" y="2034620"/>
              </a:lnTo>
              <a:lnTo>
                <a:pt x="198389" y="2034620"/>
              </a:lnTo>
            </a:path>
          </a:pathLst>
        </a:custGeom>
        <a:noFill/>
        <a:ln w="12700" cap="flat" cmpd="sng" algn="ctr">
          <a:solidFill>
            <a:schemeClr val="bg1">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223D9AC8-783C-F346-805A-823C09B6F3C0}">
      <dsp:nvSpPr>
        <dsp:cNvPr id="0" name=""/>
        <dsp:cNvSpPr/>
      </dsp:nvSpPr>
      <dsp:spPr>
        <a:xfrm>
          <a:off x="908864" y="1453889"/>
          <a:ext cx="201693" cy="1581510"/>
        </a:xfrm>
        <a:custGeom>
          <a:avLst/>
          <a:gdLst/>
          <a:ahLst/>
          <a:cxnLst/>
          <a:rect l="0" t="0" r="0" b="0"/>
          <a:pathLst>
            <a:path>
              <a:moveTo>
                <a:pt x="0" y="0"/>
              </a:moveTo>
              <a:lnTo>
                <a:pt x="0" y="1581510"/>
              </a:lnTo>
              <a:lnTo>
                <a:pt x="201693" y="1581510"/>
              </a:lnTo>
            </a:path>
          </a:pathLst>
        </a:custGeom>
        <a:noFill/>
        <a:ln w="12700" cap="flat" cmpd="sng" algn="ctr">
          <a:solidFill>
            <a:schemeClr val="bg1">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F32B9260-6A72-9C4E-8C01-C75B96798021}">
      <dsp:nvSpPr>
        <dsp:cNvPr id="0" name=""/>
        <dsp:cNvSpPr/>
      </dsp:nvSpPr>
      <dsp:spPr>
        <a:xfrm>
          <a:off x="908864" y="1453889"/>
          <a:ext cx="202798" cy="1118839"/>
        </a:xfrm>
        <a:custGeom>
          <a:avLst/>
          <a:gdLst/>
          <a:ahLst/>
          <a:cxnLst/>
          <a:rect l="0" t="0" r="0" b="0"/>
          <a:pathLst>
            <a:path>
              <a:moveTo>
                <a:pt x="0" y="0"/>
              </a:moveTo>
              <a:lnTo>
                <a:pt x="0" y="1118839"/>
              </a:lnTo>
              <a:lnTo>
                <a:pt x="202798" y="1118839"/>
              </a:lnTo>
            </a:path>
          </a:pathLst>
        </a:custGeom>
        <a:noFill/>
        <a:ln w="12700" cap="flat" cmpd="sng" algn="ctr">
          <a:solidFill>
            <a:schemeClr val="bg1">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3767B37A-C77B-0142-ADE7-7CE05E883A61}">
      <dsp:nvSpPr>
        <dsp:cNvPr id="0" name=""/>
        <dsp:cNvSpPr/>
      </dsp:nvSpPr>
      <dsp:spPr>
        <a:xfrm>
          <a:off x="908864" y="1453889"/>
          <a:ext cx="207851" cy="662988"/>
        </a:xfrm>
        <a:custGeom>
          <a:avLst/>
          <a:gdLst/>
          <a:ahLst/>
          <a:cxnLst/>
          <a:rect l="0" t="0" r="0" b="0"/>
          <a:pathLst>
            <a:path>
              <a:moveTo>
                <a:pt x="0" y="0"/>
              </a:moveTo>
              <a:lnTo>
                <a:pt x="0" y="662988"/>
              </a:lnTo>
              <a:lnTo>
                <a:pt x="207851" y="662988"/>
              </a:lnTo>
            </a:path>
          </a:pathLst>
        </a:custGeom>
        <a:noFill/>
        <a:ln w="12700" cap="flat" cmpd="sng" algn="ctr">
          <a:solidFill>
            <a:schemeClr val="bg1">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D7D11675-E024-5740-9DB7-AFAB4D398C28}">
      <dsp:nvSpPr>
        <dsp:cNvPr id="0" name=""/>
        <dsp:cNvSpPr/>
      </dsp:nvSpPr>
      <dsp:spPr>
        <a:xfrm>
          <a:off x="908864" y="1453889"/>
          <a:ext cx="208295" cy="228063"/>
        </a:xfrm>
        <a:custGeom>
          <a:avLst/>
          <a:gdLst/>
          <a:ahLst/>
          <a:cxnLst/>
          <a:rect l="0" t="0" r="0" b="0"/>
          <a:pathLst>
            <a:path>
              <a:moveTo>
                <a:pt x="0" y="0"/>
              </a:moveTo>
              <a:lnTo>
                <a:pt x="0" y="228063"/>
              </a:lnTo>
              <a:lnTo>
                <a:pt x="208295" y="228063"/>
              </a:lnTo>
            </a:path>
          </a:pathLst>
        </a:custGeom>
        <a:noFill/>
        <a:ln w="12700" cap="flat" cmpd="sng" algn="ctr">
          <a:solidFill>
            <a:schemeClr val="bg1">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2D68C56F-860A-5148-8583-47F3661E0C08}">
      <dsp:nvSpPr>
        <dsp:cNvPr id="0" name=""/>
        <dsp:cNvSpPr/>
      </dsp:nvSpPr>
      <dsp:spPr>
        <a:xfrm>
          <a:off x="1291189" y="947137"/>
          <a:ext cx="2030167" cy="117989"/>
        </a:xfrm>
        <a:custGeom>
          <a:avLst/>
          <a:gdLst/>
          <a:ahLst/>
          <a:cxnLst/>
          <a:rect l="0" t="0" r="0" b="0"/>
          <a:pathLst>
            <a:path>
              <a:moveTo>
                <a:pt x="2030167" y="0"/>
              </a:moveTo>
              <a:lnTo>
                <a:pt x="2030167" y="36349"/>
              </a:lnTo>
              <a:lnTo>
                <a:pt x="0" y="36349"/>
              </a:lnTo>
              <a:lnTo>
                <a:pt x="0" y="117989"/>
              </a:lnTo>
            </a:path>
          </a:pathLst>
        </a:custGeom>
        <a:noFill/>
        <a:ln w="12700" cap="flat" cmpd="sng" algn="ctr">
          <a:solidFill>
            <a:schemeClr val="bg1">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3303322B-F7C5-644B-BBD3-DD39D83BB405}">
      <dsp:nvSpPr>
        <dsp:cNvPr id="0" name=""/>
        <dsp:cNvSpPr/>
      </dsp:nvSpPr>
      <dsp:spPr>
        <a:xfrm>
          <a:off x="3321356" y="512654"/>
          <a:ext cx="2068754" cy="91440"/>
        </a:xfrm>
        <a:custGeom>
          <a:avLst/>
          <a:gdLst/>
          <a:ahLst/>
          <a:cxnLst/>
          <a:rect l="0" t="0" r="0" b="0"/>
          <a:pathLst>
            <a:path>
              <a:moveTo>
                <a:pt x="2068754" y="46641"/>
              </a:moveTo>
              <a:lnTo>
                <a:pt x="0" y="45720"/>
              </a:lnTo>
            </a:path>
          </a:pathLst>
        </a:custGeom>
        <a:noFill/>
        <a:ln w="12700" cap="flat" cmpd="sng" algn="ctr">
          <a:solidFill>
            <a:schemeClr val="bg1">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785A2650-C1FE-0343-B015-687BC551E2D7}">
      <dsp:nvSpPr>
        <dsp:cNvPr id="0" name=""/>
        <dsp:cNvSpPr/>
      </dsp:nvSpPr>
      <dsp:spPr>
        <a:xfrm>
          <a:off x="5390110" y="559295"/>
          <a:ext cx="3129221" cy="213959"/>
        </a:xfrm>
        <a:custGeom>
          <a:avLst/>
          <a:gdLst/>
          <a:ahLst/>
          <a:cxnLst/>
          <a:rect l="0" t="0" r="0" b="0"/>
          <a:pathLst>
            <a:path>
              <a:moveTo>
                <a:pt x="0" y="0"/>
              </a:moveTo>
              <a:lnTo>
                <a:pt x="0" y="132319"/>
              </a:lnTo>
              <a:lnTo>
                <a:pt x="3129221" y="132319"/>
              </a:lnTo>
              <a:lnTo>
                <a:pt x="3129221" y="213959"/>
              </a:lnTo>
            </a:path>
          </a:pathLst>
        </a:custGeom>
        <a:noFill/>
        <a:ln w="12700" cap="flat" cmpd="sng" algn="ctr">
          <a:solidFill>
            <a:schemeClr val="bg1">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951789DF-0463-8247-9C89-3967B0B12C6F}">
      <dsp:nvSpPr>
        <dsp:cNvPr id="0" name=""/>
        <dsp:cNvSpPr/>
      </dsp:nvSpPr>
      <dsp:spPr>
        <a:xfrm>
          <a:off x="5390110" y="508739"/>
          <a:ext cx="4674545" cy="91440"/>
        </a:xfrm>
        <a:custGeom>
          <a:avLst/>
          <a:gdLst/>
          <a:ahLst/>
          <a:cxnLst/>
          <a:rect l="0" t="0" r="0" b="0"/>
          <a:pathLst>
            <a:path>
              <a:moveTo>
                <a:pt x="0" y="50556"/>
              </a:moveTo>
              <a:lnTo>
                <a:pt x="4674545" y="45720"/>
              </a:lnTo>
            </a:path>
          </a:pathLst>
        </a:custGeom>
        <a:noFill/>
        <a:ln w="12700" cap="flat" cmpd="sng" algn="ctr">
          <a:solidFill>
            <a:schemeClr val="bg1">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AC3AA5F6-DBB7-B846-AC7C-A43A88E7C1E2}">
      <dsp:nvSpPr>
        <dsp:cNvPr id="0" name=""/>
        <dsp:cNvSpPr/>
      </dsp:nvSpPr>
      <dsp:spPr>
        <a:xfrm>
          <a:off x="4912204" y="170533"/>
          <a:ext cx="955812" cy="388762"/>
        </a:xfrm>
        <a:prstGeom prst="roundRect">
          <a:avLst/>
        </a:prstGeom>
        <a:solidFill>
          <a:srgbClr val="46B9A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r>
            <a:rPr lang="pl-PL" sz="900" b="1" kern="1200" dirty="0"/>
            <a:t>CEO</a:t>
          </a:r>
        </a:p>
      </dsp:txBody>
      <dsp:txXfrm>
        <a:off x="4931182" y="189511"/>
        <a:ext cx="917856" cy="350806"/>
      </dsp:txXfrm>
    </dsp:sp>
    <dsp:sp modelId="{D43B0B89-5DF8-0B44-BFA7-830C30BAD190}">
      <dsp:nvSpPr>
        <dsp:cNvPr id="0" name=""/>
        <dsp:cNvSpPr/>
      </dsp:nvSpPr>
      <dsp:spPr>
        <a:xfrm>
          <a:off x="9586750" y="554459"/>
          <a:ext cx="955812" cy="388762"/>
        </a:xfrm>
        <a:prstGeom prst="roundRect">
          <a:avLst/>
        </a:prstGeom>
        <a:solidFill>
          <a:srgbClr val="46B9A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r>
            <a:rPr lang="en-US" sz="900" kern="1200" dirty="0"/>
            <a:t>CHIEF ACCOUNTANT</a:t>
          </a:r>
          <a:r>
            <a:rPr lang="pl-PL" sz="900" kern="1200" dirty="0"/>
            <a:t>/HR MANAGER </a:t>
          </a:r>
          <a:endParaRPr lang="en-US" sz="900" kern="1200" dirty="0"/>
        </a:p>
      </dsp:txBody>
      <dsp:txXfrm>
        <a:off x="9605728" y="573437"/>
        <a:ext cx="917856" cy="350806"/>
      </dsp:txXfrm>
    </dsp:sp>
    <dsp:sp modelId="{3DBF00B9-4BF1-114C-AAC0-C12D8887C129}">
      <dsp:nvSpPr>
        <dsp:cNvPr id="0" name=""/>
        <dsp:cNvSpPr/>
      </dsp:nvSpPr>
      <dsp:spPr>
        <a:xfrm>
          <a:off x="8012945" y="773255"/>
          <a:ext cx="1012773" cy="388762"/>
        </a:xfrm>
        <a:prstGeom prst="roundRect">
          <a:avLst/>
        </a:prstGeom>
        <a:solidFill>
          <a:srgbClr val="46B9A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r>
            <a:rPr lang="en-US" sz="900" kern="1200" dirty="0"/>
            <a:t>DIRECTOR [...]</a:t>
          </a:r>
        </a:p>
      </dsp:txBody>
      <dsp:txXfrm>
        <a:off x="8031923" y="792233"/>
        <a:ext cx="974817" cy="350806"/>
      </dsp:txXfrm>
    </dsp:sp>
    <dsp:sp modelId="{D2B53E67-3987-0744-AA5A-C1108869D426}">
      <dsp:nvSpPr>
        <dsp:cNvPr id="0" name=""/>
        <dsp:cNvSpPr/>
      </dsp:nvSpPr>
      <dsp:spPr>
        <a:xfrm>
          <a:off x="2843450" y="558374"/>
          <a:ext cx="955812" cy="388762"/>
        </a:xfrm>
        <a:prstGeom prst="roundRect">
          <a:avLst/>
        </a:prstGeom>
        <a:solidFill>
          <a:srgbClr val="46B9A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355600">
            <a:lnSpc>
              <a:spcPct val="90000"/>
            </a:lnSpc>
            <a:spcBef>
              <a:spcPct val="0"/>
            </a:spcBef>
            <a:spcAft>
              <a:spcPct val="35000"/>
            </a:spcAft>
            <a:buNone/>
          </a:pPr>
          <a:r>
            <a:rPr lang="en-US" sz="800" kern="1200" dirty="0"/>
            <a:t>COO</a:t>
          </a:r>
        </a:p>
      </dsp:txBody>
      <dsp:txXfrm>
        <a:off x="2862428" y="577352"/>
        <a:ext cx="917856" cy="350806"/>
      </dsp:txXfrm>
    </dsp:sp>
    <dsp:sp modelId="{7C54D014-38C9-A34C-833C-51D8D0EF97F6}">
      <dsp:nvSpPr>
        <dsp:cNvPr id="0" name=""/>
        <dsp:cNvSpPr/>
      </dsp:nvSpPr>
      <dsp:spPr>
        <a:xfrm>
          <a:off x="813283" y="1065126"/>
          <a:ext cx="955812" cy="388762"/>
        </a:xfrm>
        <a:prstGeom prst="roundRect">
          <a:avLst/>
        </a:prstGeom>
        <a:solidFill>
          <a:srgbClr val="46B9A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r>
            <a:rPr lang="en-US" sz="900" kern="1200" dirty="0"/>
            <a:t>HEAD OF DEPARTMENT [...]</a:t>
          </a:r>
        </a:p>
      </dsp:txBody>
      <dsp:txXfrm>
        <a:off x="832261" y="1084104"/>
        <a:ext cx="917856" cy="350806"/>
      </dsp:txXfrm>
    </dsp:sp>
    <dsp:sp modelId="{6140ED23-1A40-674D-BD19-69D860821141}">
      <dsp:nvSpPr>
        <dsp:cNvPr id="0" name=""/>
        <dsp:cNvSpPr/>
      </dsp:nvSpPr>
      <dsp:spPr>
        <a:xfrm>
          <a:off x="1117159" y="1487571"/>
          <a:ext cx="955812" cy="388762"/>
        </a:xfrm>
        <a:prstGeom prst="roundRect">
          <a:avLst/>
        </a:prstGeom>
        <a:solidFill>
          <a:srgbClr val="46B9A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r>
            <a:rPr lang="en-US" sz="900" kern="1200" dirty="0"/>
            <a:t>EMPLOYEE</a:t>
          </a:r>
          <a:endParaRPr lang="pl-PL" sz="900" kern="1200" dirty="0"/>
        </a:p>
      </dsp:txBody>
      <dsp:txXfrm>
        <a:off x="1136137" y="1506549"/>
        <a:ext cx="917856" cy="350806"/>
      </dsp:txXfrm>
    </dsp:sp>
    <dsp:sp modelId="{400293B2-C7B8-634E-A20E-70C84C23B415}">
      <dsp:nvSpPr>
        <dsp:cNvPr id="0" name=""/>
        <dsp:cNvSpPr/>
      </dsp:nvSpPr>
      <dsp:spPr>
        <a:xfrm>
          <a:off x="1116716" y="1922496"/>
          <a:ext cx="955812" cy="388762"/>
        </a:xfrm>
        <a:prstGeom prst="roundRect">
          <a:avLst/>
        </a:prstGeom>
        <a:solidFill>
          <a:srgbClr val="46B9A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r>
            <a:rPr lang="en-US" sz="900" kern="1200" dirty="0"/>
            <a:t>EMPLOYEE</a:t>
          </a:r>
          <a:endParaRPr lang="pl-PL" sz="900" kern="1200" dirty="0"/>
        </a:p>
      </dsp:txBody>
      <dsp:txXfrm>
        <a:off x="1135694" y="1941474"/>
        <a:ext cx="917856" cy="350806"/>
      </dsp:txXfrm>
    </dsp:sp>
    <dsp:sp modelId="{259CBBB1-A38A-2A40-98EB-8ACA2B3F147F}">
      <dsp:nvSpPr>
        <dsp:cNvPr id="0" name=""/>
        <dsp:cNvSpPr/>
      </dsp:nvSpPr>
      <dsp:spPr>
        <a:xfrm>
          <a:off x="1111662" y="2378347"/>
          <a:ext cx="955812" cy="388762"/>
        </a:xfrm>
        <a:prstGeom prst="roundRect">
          <a:avLst/>
        </a:prstGeom>
        <a:solidFill>
          <a:srgbClr val="46B9A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r>
            <a:rPr lang="en-US" sz="900" kern="1200" dirty="0"/>
            <a:t>EMPLOYEE</a:t>
          </a:r>
          <a:endParaRPr lang="pl-PL" sz="900" kern="1200" dirty="0"/>
        </a:p>
      </dsp:txBody>
      <dsp:txXfrm>
        <a:off x="1130640" y="2397325"/>
        <a:ext cx="917856" cy="350806"/>
      </dsp:txXfrm>
    </dsp:sp>
    <dsp:sp modelId="{9C1F5CCA-E4FC-624B-B6DA-BFF4829E1529}">
      <dsp:nvSpPr>
        <dsp:cNvPr id="0" name=""/>
        <dsp:cNvSpPr/>
      </dsp:nvSpPr>
      <dsp:spPr>
        <a:xfrm>
          <a:off x="1110558" y="2841018"/>
          <a:ext cx="955812" cy="388762"/>
        </a:xfrm>
        <a:prstGeom prst="roundRect">
          <a:avLst/>
        </a:prstGeom>
        <a:solidFill>
          <a:srgbClr val="46B9A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r>
            <a:rPr lang="en-US" sz="900" kern="1200" dirty="0"/>
            <a:t>EMPLOYEE</a:t>
          </a:r>
          <a:endParaRPr lang="pl-PL" sz="900" kern="1200" dirty="0"/>
        </a:p>
      </dsp:txBody>
      <dsp:txXfrm>
        <a:off x="1129536" y="2859996"/>
        <a:ext cx="917856" cy="350806"/>
      </dsp:txXfrm>
    </dsp:sp>
    <dsp:sp modelId="{B5B05C42-C444-654F-B306-A66696F1FA91}">
      <dsp:nvSpPr>
        <dsp:cNvPr id="0" name=""/>
        <dsp:cNvSpPr/>
      </dsp:nvSpPr>
      <dsp:spPr>
        <a:xfrm>
          <a:off x="1107253" y="3294128"/>
          <a:ext cx="955812" cy="388762"/>
        </a:xfrm>
        <a:prstGeom prst="roundRect">
          <a:avLst/>
        </a:prstGeom>
        <a:solidFill>
          <a:srgbClr val="46B9A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r>
            <a:rPr lang="en-US" sz="900" kern="1200" dirty="0"/>
            <a:t>EMPLOYEE</a:t>
          </a:r>
          <a:endParaRPr lang="pl-PL" sz="900" kern="1200" dirty="0"/>
        </a:p>
      </dsp:txBody>
      <dsp:txXfrm>
        <a:off x="1126231" y="3313106"/>
        <a:ext cx="917856" cy="350806"/>
      </dsp:txXfrm>
    </dsp:sp>
    <dsp:sp modelId="{53E48716-0B17-C24C-8822-645579481436}">
      <dsp:nvSpPr>
        <dsp:cNvPr id="0" name=""/>
        <dsp:cNvSpPr/>
      </dsp:nvSpPr>
      <dsp:spPr>
        <a:xfrm>
          <a:off x="2847577" y="1063112"/>
          <a:ext cx="955812" cy="388762"/>
        </a:xfrm>
        <a:prstGeom prst="roundRect">
          <a:avLst/>
        </a:prstGeom>
        <a:solidFill>
          <a:srgbClr val="46B9A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r>
            <a:rPr lang="en-US" sz="900" kern="1200" dirty="0"/>
            <a:t>HEAD OF DEPARTMENT [...]</a:t>
          </a:r>
        </a:p>
      </dsp:txBody>
      <dsp:txXfrm>
        <a:off x="2866555" y="1082090"/>
        <a:ext cx="917856" cy="350806"/>
      </dsp:txXfrm>
    </dsp:sp>
    <dsp:sp modelId="{54DAE0D5-6339-784D-9789-65A317C7F903}">
      <dsp:nvSpPr>
        <dsp:cNvPr id="0" name=""/>
        <dsp:cNvSpPr/>
      </dsp:nvSpPr>
      <dsp:spPr>
        <a:xfrm>
          <a:off x="3133741" y="1525371"/>
          <a:ext cx="955812" cy="388762"/>
        </a:xfrm>
        <a:prstGeom prst="roundRect">
          <a:avLst/>
        </a:prstGeom>
        <a:solidFill>
          <a:srgbClr val="46B9A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r>
            <a:rPr lang="en-US" sz="900" kern="1200" dirty="0"/>
            <a:t>EMPLOYEE</a:t>
          </a:r>
          <a:endParaRPr lang="pl-PL" sz="900" kern="1200" dirty="0"/>
        </a:p>
      </dsp:txBody>
      <dsp:txXfrm>
        <a:off x="3152719" y="1544349"/>
        <a:ext cx="917856" cy="350806"/>
      </dsp:txXfrm>
    </dsp:sp>
    <dsp:sp modelId="{1E609B9A-3EAA-2245-B2B9-9661B6D9A9B6}">
      <dsp:nvSpPr>
        <dsp:cNvPr id="0" name=""/>
        <dsp:cNvSpPr/>
      </dsp:nvSpPr>
      <dsp:spPr>
        <a:xfrm>
          <a:off x="3133741" y="1974905"/>
          <a:ext cx="955812" cy="388762"/>
        </a:xfrm>
        <a:prstGeom prst="roundRect">
          <a:avLst/>
        </a:prstGeom>
        <a:solidFill>
          <a:srgbClr val="46B9A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r>
            <a:rPr lang="en-US" sz="900" kern="1200" dirty="0"/>
            <a:t>EMPLOYEE</a:t>
          </a:r>
          <a:endParaRPr lang="pl-PL" sz="900" kern="1200" dirty="0"/>
        </a:p>
      </dsp:txBody>
      <dsp:txXfrm>
        <a:off x="3152719" y="1993883"/>
        <a:ext cx="917856" cy="350806"/>
      </dsp:txXfrm>
    </dsp:sp>
    <dsp:sp modelId="{221C4D6C-F8AA-314D-AC14-01A64475DFF1}">
      <dsp:nvSpPr>
        <dsp:cNvPr id="0" name=""/>
        <dsp:cNvSpPr/>
      </dsp:nvSpPr>
      <dsp:spPr>
        <a:xfrm>
          <a:off x="3135343" y="2435495"/>
          <a:ext cx="955812" cy="388762"/>
        </a:xfrm>
        <a:prstGeom prst="roundRect">
          <a:avLst/>
        </a:prstGeom>
        <a:solidFill>
          <a:srgbClr val="46B9A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r>
            <a:rPr lang="en-US" sz="900" kern="1200" dirty="0"/>
            <a:t>EMPLOYEE</a:t>
          </a:r>
          <a:endParaRPr lang="pl-PL" sz="900" kern="1200" dirty="0"/>
        </a:p>
      </dsp:txBody>
      <dsp:txXfrm>
        <a:off x="3154321" y="2454473"/>
        <a:ext cx="917856" cy="350806"/>
      </dsp:txXfrm>
    </dsp:sp>
    <dsp:sp modelId="{A9FFA0C1-AF9E-B346-9E73-C43D0FCC7FC3}">
      <dsp:nvSpPr>
        <dsp:cNvPr id="0" name=""/>
        <dsp:cNvSpPr/>
      </dsp:nvSpPr>
      <dsp:spPr>
        <a:xfrm>
          <a:off x="3139961" y="2904996"/>
          <a:ext cx="955812" cy="388762"/>
        </a:xfrm>
        <a:prstGeom prst="roundRect">
          <a:avLst/>
        </a:prstGeom>
        <a:solidFill>
          <a:srgbClr val="46B9A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r>
            <a:rPr lang="en-US" sz="900" kern="1200" dirty="0"/>
            <a:t>EMPLOYEE</a:t>
          </a:r>
          <a:endParaRPr lang="pl-PL" sz="900" kern="1200" dirty="0"/>
        </a:p>
      </dsp:txBody>
      <dsp:txXfrm>
        <a:off x="3158939" y="2923974"/>
        <a:ext cx="917856" cy="350806"/>
      </dsp:txXfrm>
    </dsp:sp>
    <dsp:sp modelId="{F7808194-66D7-854E-B2E0-985A1A701EBD}">
      <dsp:nvSpPr>
        <dsp:cNvPr id="0" name=""/>
        <dsp:cNvSpPr/>
      </dsp:nvSpPr>
      <dsp:spPr>
        <a:xfrm>
          <a:off x="6540768" y="1063560"/>
          <a:ext cx="955812" cy="388762"/>
        </a:xfrm>
        <a:prstGeom prst="roundRect">
          <a:avLst/>
        </a:prstGeom>
        <a:solidFill>
          <a:srgbClr val="46B9A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r>
            <a:rPr lang="en-US" sz="900" kern="1200" dirty="0"/>
            <a:t>HEAD OF DEPARTMENT [...]</a:t>
          </a:r>
          <a:endParaRPr lang="pl-PL" sz="900" kern="1200" dirty="0"/>
        </a:p>
      </dsp:txBody>
      <dsp:txXfrm>
        <a:off x="6559746" y="1082538"/>
        <a:ext cx="917856" cy="350806"/>
      </dsp:txXfrm>
    </dsp:sp>
    <dsp:sp modelId="{E8F66A46-251E-F14A-8FFF-65C92F8111B8}">
      <dsp:nvSpPr>
        <dsp:cNvPr id="0" name=""/>
        <dsp:cNvSpPr/>
      </dsp:nvSpPr>
      <dsp:spPr>
        <a:xfrm>
          <a:off x="4786543" y="1067851"/>
          <a:ext cx="955812" cy="388762"/>
        </a:xfrm>
        <a:prstGeom prst="roundRect">
          <a:avLst/>
        </a:prstGeom>
        <a:solidFill>
          <a:srgbClr val="46B9A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r>
            <a:rPr lang="en-US" sz="900" kern="1200" dirty="0"/>
            <a:t>HEAD OF DEPARTMENT [...]</a:t>
          </a:r>
          <a:endParaRPr lang="pl-PL" sz="900" kern="1200" dirty="0"/>
        </a:p>
      </dsp:txBody>
      <dsp:txXfrm>
        <a:off x="4805521" y="1086829"/>
        <a:ext cx="917856" cy="350806"/>
      </dsp:txXfrm>
    </dsp:sp>
    <dsp:sp modelId="{9C1C0A2E-7EDA-EA47-82C2-48194486CEAB}">
      <dsp:nvSpPr>
        <dsp:cNvPr id="0" name=""/>
        <dsp:cNvSpPr/>
      </dsp:nvSpPr>
      <dsp:spPr>
        <a:xfrm>
          <a:off x="5360838" y="1590150"/>
          <a:ext cx="955812" cy="388762"/>
        </a:xfrm>
        <a:prstGeom prst="roundRect">
          <a:avLst/>
        </a:prstGeom>
        <a:solidFill>
          <a:srgbClr val="46B9A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r>
            <a:rPr lang="en-US" sz="900" kern="1200" dirty="0"/>
            <a:t>EMPLOYEE</a:t>
          </a:r>
          <a:endParaRPr lang="pl-PL" sz="900" kern="1200" dirty="0"/>
        </a:p>
      </dsp:txBody>
      <dsp:txXfrm>
        <a:off x="5379816" y="1609128"/>
        <a:ext cx="917856" cy="350806"/>
      </dsp:txXfrm>
    </dsp:sp>
    <dsp:sp modelId="{532773C7-9622-8E42-B631-A47AAF17EB0C}">
      <dsp:nvSpPr>
        <dsp:cNvPr id="0" name=""/>
        <dsp:cNvSpPr/>
      </dsp:nvSpPr>
      <dsp:spPr>
        <a:xfrm>
          <a:off x="5376770" y="2140883"/>
          <a:ext cx="955812" cy="388762"/>
        </a:xfrm>
        <a:prstGeom prst="roundRect">
          <a:avLst/>
        </a:prstGeom>
        <a:solidFill>
          <a:srgbClr val="46B9A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r>
            <a:rPr lang="en-US" sz="900" kern="1200" dirty="0"/>
            <a:t>EMPLOYEE</a:t>
          </a:r>
          <a:endParaRPr lang="pl-PL" sz="900" kern="1200" dirty="0"/>
        </a:p>
      </dsp:txBody>
      <dsp:txXfrm>
        <a:off x="5395748" y="2159861"/>
        <a:ext cx="917856" cy="350806"/>
      </dsp:txXfrm>
    </dsp:sp>
    <dsp:sp modelId="{9F4B02DC-11BC-AC4D-A263-740B5C007161}">
      <dsp:nvSpPr>
        <dsp:cNvPr id="0" name=""/>
        <dsp:cNvSpPr/>
      </dsp:nvSpPr>
      <dsp:spPr>
        <a:xfrm>
          <a:off x="5386746" y="2680820"/>
          <a:ext cx="955812" cy="388762"/>
        </a:xfrm>
        <a:prstGeom prst="roundRect">
          <a:avLst/>
        </a:prstGeom>
        <a:solidFill>
          <a:srgbClr val="46B9A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r>
            <a:rPr lang="en-US" sz="900" kern="1200" dirty="0"/>
            <a:t>EMPLOYEE</a:t>
          </a:r>
          <a:endParaRPr lang="pl-PL" sz="900" kern="1200" dirty="0"/>
        </a:p>
      </dsp:txBody>
      <dsp:txXfrm>
        <a:off x="5405724" y="2699798"/>
        <a:ext cx="917856" cy="350806"/>
      </dsp:txXfrm>
    </dsp:sp>
    <dsp:sp modelId="{047CE361-8175-8241-BEC0-D52A51866276}">
      <dsp:nvSpPr>
        <dsp:cNvPr id="0" name=""/>
        <dsp:cNvSpPr/>
      </dsp:nvSpPr>
      <dsp:spPr>
        <a:xfrm>
          <a:off x="5715682" y="3145660"/>
          <a:ext cx="955812" cy="388762"/>
        </a:xfrm>
        <a:prstGeom prst="roundRect">
          <a:avLst/>
        </a:prstGeom>
        <a:solidFill>
          <a:srgbClr val="46B9A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r>
            <a:rPr lang="en-US" sz="900" kern="1200" dirty="0"/>
            <a:t>EMPLOYEE</a:t>
          </a:r>
          <a:endParaRPr lang="pl-PL" sz="900" kern="1200" dirty="0"/>
        </a:p>
      </dsp:txBody>
      <dsp:txXfrm>
        <a:off x="5734660" y="3164638"/>
        <a:ext cx="917856" cy="350806"/>
      </dsp:txXfrm>
    </dsp:sp>
    <dsp:sp modelId="{34321641-3114-E343-9469-91A5966C1CAE}">
      <dsp:nvSpPr>
        <dsp:cNvPr id="0" name=""/>
        <dsp:cNvSpPr/>
      </dsp:nvSpPr>
      <dsp:spPr>
        <a:xfrm>
          <a:off x="5715682" y="3624775"/>
          <a:ext cx="955812" cy="388762"/>
        </a:xfrm>
        <a:prstGeom prst="roundRect">
          <a:avLst/>
        </a:prstGeom>
        <a:solidFill>
          <a:srgbClr val="46B9A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r>
            <a:rPr lang="en-US" sz="900" kern="1200" dirty="0"/>
            <a:t>EMPLOYEE</a:t>
          </a:r>
          <a:endParaRPr lang="pl-PL" sz="900" kern="1200" dirty="0"/>
        </a:p>
      </dsp:txBody>
      <dsp:txXfrm>
        <a:off x="5734660" y="3643753"/>
        <a:ext cx="917856" cy="350806"/>
      </dsp:txXfrm>
    </dsp:sp>
  </dsp:spTree>
</dsp:drawing>
</file>

<file path=ppt/diagrams/layout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0.20865</cdr:x>
      <cdr:y>0.03624</cdr:y>
    </cdr:from>
    <cdr:to>
      <cdr:x>0.78683</cdr:x>
      <cdr:y>0.28588</cdr:y>
    </cdr:to>
    <cdr:grpSp>
      <cdr:nvGrpSpPr>
        <cdr:cNvPr id="5" name="Group 4">
          <a:extLst xmlns:a="http://schemas.openxmlformats.org/drawingml/2006/main">
            <a:ext uri="{FF2B5EF4-FFF2-40B4-BE49-F238E27FC236}">
              <a16:creationId xmlns:a16="http://schemas.microsoft.com/office/drawing/2014/main" id="{28B41193-C1E1-4EA9-B124-A207CE85DFC8}"/>
            </a:ext>
          </a:extLst>
        </cdr:cNvPr>
        <cdr:cNvGrpSpPr/>
      </cdr:nvGrpSpPr>
      <cdr:grpSpPr>
        <a:xfrm xmlns:a="http://schemas.openxmlformats.org/drawingml/2006/main">
          <a:off x="654562" y="44167"/>
          <a:ext cx="1813824" cy="304246"/>
          <a:chOff x="600772" y="57841"/>
          <a:chExt cx="1664612" cy="398705"/>
        </a:xfrm>
      </cdr:grpSpPr>
      <cdr:sp macro="" textlink="">
        <cdr:nvSpPr>
          <cdr:cNvPr id="3" name="TextBox 54">
            <a:extLst xmlns:a="http://schemas.openxmlformats.org/drawingml/2006/main">
              <a:ext uri="{FF2B5EF4-FFF2-40B4-BE49-F238E27FC236}">
                <a16:creationId xmlns:a16="http://schemas.microsoft.com/office/drawing/2014/main" id="{DF21CD39-4D3E-4818-89D2-FB77FC654B74}"/>
              </a:ext>
            </a:extLst>
          </cdr:cNvPr>
          <cdr:cNvSpPr txBox="1"/>
        </cdr:nvSpPr>
        <cdr:spPr>
          <a:xfrm xmlns:a="http://schemas.openxmlformats.org/drawingml/2006/main">
            <a:off x="600772" y="194381"/>
            <a:ext cx="293049" cy="262165"/>
          </a:xfrm>
          <a:prstGeom xmlns:a="http://schemas.openxmlformats.org/drawingml/2006/main" prst="rect">
            <a:avLst/>
          </a:prstGeom>
          <a:noFill xmlns:a="http://schemas.openxmlformats.org/drawingml/2006/main"/>
        </cdr:spPr>
        <cdr:txBody>
          <a:bodyPr xmlns:a="http://schemas.openxmlformats.org/drawingml/2006/main" wrap="non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pl-PL" sz="700" dirty="0"/>
              <a:t>100</a:t>
            </a:r>
            <a:endParaRPr lang="en-US" sz="700" dirty="0">
              <a:latin typeface="+mn-lt"/>
            </a:endParaRPr>
          </a:p>
        </cdr:txBody>
      </cdr:sp>
      <cdr:sp macro="" textlink="">
        <cdr:nvSpPr>
          <cdr:cNvPr id="4" name="TextBox 58">
            <a:extLst xmlns:a="http://schemas.openxmlformats.org/drawingml/2006/main">
              <a:ext uri="{FF2B5EF4-FFF2-40B4-BE49-F238E27FC236}">
                <a16:creationId xmlns:a16="http://schemas.microsoft.com/office/drawing/2014/main" id="{C945304E-6EBD-484D-BBD5-7EA683F75A93}"/>
              </a:ext>
            </a:extLst>
          </cdr:cNvPr>
          <cdr:cNvSpPr txBox="1"/>
        </cdr:nvSpPr>
        <cdr:spPr>
          <a:xfrm xmlns:a="http://schemas.openxmlformats.org/drawingml/2006/main">
            <a:off x="1937028" y="57841"/>
            <a:ext cx="328356" cy="302497"/>
          </a:xfrm>
          <a:prstGeom xmlns:a="http://schemas.openxmlformats.org/drawingml/2006/main" prst="rect">
            <a:avLst/>
          </a:prstGeom>
          <a:noFill xmlns:a="http://schemas.openxmlformats.org/drawingml/2006/main"/>
        </cdr:spPr>
        <cdr:txBody>
          <a:bodyPr xmlns:a="http://schemas.openxmlformats.org/drawingml/2006/main" wrap="non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pl-PL" sz="900" dirty="0">
                <a:latin typeface="+mn-lt"/>
              </a:rPr>
              <a:t>150</a:t>
            </a:r>
            <a:endParaRPr lang="en-US" sz="900" dirty="0">
              <a:latin typeface="+mn-lt"/>
            </a:endParaRPr>
          </a:p>
        </cdr:txBody>
      </cdr:sp>
    </cdr:grpSp>
  </cdr:relSizeAnchor>
  <cdr:relSizeAnchor xmlns:cdr="http://schemas.openxmlformats.org/drawingml/2006/chartDrawing">
    <cdr:from>
      <cdr:x>0.22594</cdr:x>
      <cdr:y>0.29539</cdr:y>
    </cdr:from>
    <cdr:to>
      <cdr:x>0.83813</cdr:x>
      <cdr:y>0.70311</cdr:y>
    </cdr:to>
    <cdr:grpSp>
      <cdr:nvGrpSpPr>
        <cdr:cNvPr id="12" name="Group 11">
          <a:extLst xmlns:a="http://schemas.openxmlformats.org/drawingml/2006/main">
            <a:ext uri="{FF2B5EF4-FFF2-40B4-BE49-F238E27FC236}">
              <a16:creationId xmlns:a16="http://schemas.microsoft.com/office/drawing/2014/main" id="{7011505D-26C3-4BDC-9054-65CAAECCEFD7}"/>
            </a:ext>
          </a:extLst>
        </cdr:cNvPr>
        <cdr:cNvGrpSpPr/>
      </cdr:nvGrpSpPr>
      <cdr:grpSpPr>
        <a:xfrm xmlns:a="http://schemas.openxmlformats.org/drawingml/2006/main">
          <a:off x="708803" y="360003"/>
          <a:ext cx="1920518" cy="496905"/>
          <a:chOff x="715124" y="677362"/>
          <a:chExt cx="1728355" cy="651155"/>
        </a:xfrm>
      </cdr:grpSpPr>
      <cdr:sp macro="" textlink="">
        <cdr:nvSpPr>
          <cdr:cNvPr id="7" name="TextBox 39">
            <a:extLst xmlns:a="http://schemas.openxmlformats.org/drawingml/2006/main">
              <a:ext uri="{FF2B5EF4-FFF2-40B4-BE49-F238E27FC236}">
                <a16:creationId xmlns:a16="http://schemas.microsoft.com/office/drawing/2014/main" id="{B39A1195-5180-4BF0-8028-DC195622F366}"/>
              </a:ext>
            </a:extLst>
          </cdr:cNvPr>
          <cdr:cNvSpPr txBox="1"/>
        </cdr:nvSpPr>
        <cdr:spPr>
          <a:xfrm xmlns:a="http://schemas.openxmlformats.org/drawingml/2006/main">
            <a:off x="724533" y="697628"/>
            <a:ext cx="411480" cy="273473"/>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000" dirty="0">
                <a:solidFill>
                  <a:schemeClr val="bg1"/>
                </a:solidFill>
                <a:latin typeface="+mn-lt"/>
              </a:rPr>
              <a:t>46%</a:t>
            </a:r>
            <a:endParaRPr lang="en-US" sz="900" dirty="0">
              <a:solidFill>
                <a:schemeClr val="bg1"/>
              </a:solidFill>
              <a:latin typeface="+mn-lt"/>
            </a:endParaRPr>
          </a:p>
        </cdr:txBody>
      </cdr:sp>
      <cdr:sp macro="" textlink="">
        <cdr:nvSpPr>
          <cdr:cNvPr id="8" name="TextBox 43">
            <a:extLst xmlns:a="http://schemas.openxmlformats.org/drawingml/2006/main">
              <a:ext uri="{FF2B5EF4-FFF2-40B4-BE49-F238E27FC236}">
                <a16:creationId xmlns:a16="http://schemas.microsoft.com/office/drawing/2014/main" id="{7FD6F671-F5D9-4051-9271-40DAED57FAC3}"/>
              </a:ext>
            </a:extLst>
          </cdr:cNvPr>
          <cdr:cNvSpPr txBox="1"/>
        </cdr:nvSpPr>
        <cdr:spPr>
          <a:xfrm xmlns:a="http://schemas.openxmlformats.org/drawingml/2006/main">
            <a:off x="2031999" y="677362"/>
            <a:ext cx="411480" cy="27347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000" dirty="0">
                <a:solidFill>
                  <a:schemeClr val="bg1"/>
                </a:solidFill>
                <a:latin typeface="+mn-lt"/>
              </a:rPr>
              <a:t>74%</a:t>
            </a:r>
            <a:endParaRPr lang="en-US" sz="900" dirty="0">
              <a:solidFill>
                <a:schemeClr val="bg1"/>
              </a:solidFill>
              <a:latin typeface="+mn-lt"/>
            </a:endParaRPr>
          </a:p>
        </cdr:txBody>
      </cdr:sp>
      <cdr:sp macro="" textlink="">
        <cdr:nvSpPr>
          <cdr:cNvPr id="10" name="TextBox 47">
            <a:extLst xmlns:a="http://schemas.openxmlformats.org/drawingml/2006/main">
              <a:ext uri="{FF2B5EF4-FFF2-40B4-BE49-F238E27FC236}">
                <a16:creationId xmlns:a16="http://schemas.microsoft.com/office/drawing/2014/main" id="{E3FB935D-9E18-4A2B-AA1B-1DA37FB5AEE2}"/>
              </a:ext>
            </a:extLst>
          </cdr:cNvPr>
          <cdr:cNvSpPr txBox="1"/>
        </cdr:nvSpPr>
        <cdr:spPr>
          <a:xfrm xmlns:a="http://schemas.openxmlformats.org/drawingml/2006/main">
            <a:off x="715124" y="989024"/>
            <a:ext cx="411480" cy="27347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000" dirty="0">
                <a:solidFill>
                  <a:schemeClr val="bg1"/>
                </a:solidFill>
                <a:latin typeface="+mn-lt"/>
              </a:rPr>
              <a:t>54%</a:t>
            </a:r>
          </a:p>
        </cdr:txBody>
      </cdr:sp>
      <cdr:sp macro="" textlink="">
        <cdr:nvSpPr>
          <cdr:cNvPr id="11" name="TextBox 51">
            <a:extLst xmlns:a="http://schemas.openxmlformats.org/drawingml/2006/main">
              <a:ext uri="{FF2B5EF4-FFF2-40B4-BE49-F238E27FC236}">
                <a16:creationId xmlns:a16="http://schemas.microsoft.com/office/drawing/2014/main" id="{A2E5D2B9-BD8C-4F64-B34E-59D6BA5CFA72}"/>
              </a:ext>
            </a:extLst>
          </cdr:cNvPr>
          <cdr:cNvSpPr txBox="1"/>
        </cdr:nvSpPr>
        <cdr:spPr>
          <a:xfrm xmlns:a="http://schemas.openxmlformats.org/drawingml/2006/main">
            <a:off x="2031130" y="1055045"/>
            <a:ext cx="411480" cy="27347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000" dirty="0">
                <a:solidFill>
                  <a:schemeClr val="bg1"/>
                </a:solidFill>
                <a:latin typeface="+mn-lt"/>
              </a:rPr>
              <a:t>26%</a:t>
            </a:r>
            <a:endParaRPr lang="en-US" sz="900" dirty="0">
              <a:solidFill>
                <a:schemeClr val="bg1"/>
              </a:solidFill>
              <a:latin typeface="+mn-lt"/>
            </a:endParaRPr>
          </a:p>
        </cdr:txBody>
      </cdr:sp>
    </cdr:grpSp>
  </cdr:relSizeAnchor>
</c:userShapes>
</file>

<file path=ppt/drawings/drawing2.xml><?xml version="1.0" encoding="utf-8"?>
<c:userShapes xmlns:c="http://schemas.openxmlformats.org/drawingml/2006/chart">
  <cdr:relSizeAnchor xmlns:cdr="http://schemas.openxmlformats.org/drawingml/2006/chartDrawing">
    <cdr:from>
      <cdr:x>0.21494</cdr:x>
      <cdr:y>0.27756</cdr:y>
    </cdr:from>
    <cdr:to>
      <cdr:x>0.3017</cdr:x>
      <cdr:y>0.43985</cdr:y>
    </cdr:to>
    <cdr:sp macro="" textlink="">
      <cdr:nvSpPr>
        <cdr:cNvPr id="5" name="TextBox 120">
          <a:extLst xmlns:a="http://schemas.openxmlformats.org/drawingml/2006/main">
            <a:ext uri="{FF2B5EF4-FFF2-40B4-BE49-F238E27FC236}">
              <a16:creationId xmlns:a16="http://schemas.microsoft.com/office/drawing/2014/main" id="{444D3AD2-1C76-4792-9BC9-4ABDC6475148}"/>
            </a:ext>
          </a:extLst>
        </cdr:cNvPr>
        <cdr:cNvSpPr txBox="1"/>
      </cdr:nvSpPr>
      <cdr:spPr>
        <a:xfrm xmlns:a="http://schemas.openxmlformats.org/drawingml/2006/main">
          <a:off x="783180" y="421117"/>
          <a:ext cx="316112" cy="246221"/>
        </a:xfrm>
        <a:prstGeom xmlns:a="http://schemas.openxmlformats.org/drawingml/2006/main" prst="rect">
          <a:avLst/>
        </a:prstGeom>
        <a:noFill xmlns:a="http://schemas.openxmlformats.org/drawingml/2006/main"/>
      </cdr:spPr>
      <cdr:txBody>
        <a:bodyPr xmlns:a="http://schemas.openxmlformats.org/drawingml/2006/main" wrap="non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pl-PL" sz="1000" dirty="0"/>
            <a:t>25</a:t>
          </a:r>
          <a:endParaRPr lang="en-US" sz="900" dirty="0">
            <a:latin typeface="+mn-lt"/>
          </a:endParaRPr>
        </a:p>
      </cdr:txBody>
    </cdr:sp>
  </cdr:relSizeAnchor>
  <cdr:relSizeAnchor xmlns:cdr="http://schemas.openxmlformats.org/drawingml/2006/chartDrawing">
    <cdr:from>
      <cdr:x>0.21519</cdr:x>
      <cdr:y>0.41727</cdr:y>
    </cdr:from>
    <cdr:to>
      <cdr:x>0.33258</cdr:x>
      <cdr:y>0.58081</cdr:y>
    </cdr:to>
    <cdr:sp macro="" textlink="">
      <cdr:nvSpPr>
        <cdr:cNvPr id="6" name="TextBox 128">
          <a:extLst xmlns:a="http://schemas.openxmlformats.org/drawingml/2006/main">
            <a:ext uri="{FF2B5EF4-FFF2-40B4-BE49-F238E27FC236}">
              <a16:creationId xmlns:a16="http://schemas.microsoft.com/office/drawing/2014/main" id="{84C40766-C2A2-4DBE-B26A-0CDDA4D6AE01}"/>
            </a:ext>
          </a:extLst>
        </cdr:cNvPr>
        <cdr:cNvSpPr txBox="1"/>
      </cdr:nvSpPr>
      <cdr:spPr>
        <a:xfrm xmlns:a="http://schemas.openxmlformats.org/drawingml/2006/main">
          <a:off x="798129" y="628230"/>
          <a:ext cx="435393" cy="24622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000" dirty="0">
              <a:solidFill>
                <a:schemeClr val="bg1"/>
              </a:solidFill>
              <a:latin typeface="+mn-lt"/>
            </a:rPr>
            <a:t>46%</a:t>
          </a:r>
          <a:endParaRPr lang="en-US" sz="900" dirty="0">
            <a:solidFill>
              <a:schemeClr val="bg1"/>
            </a:solidFill>
            <a:latin typeface="+mn-lt"/>
          </a:endParaRPr>
        </a:p>
      </cdr:txBody>
    </cdr:sp>
  </cdr:relSizeAnchor>
  <cdr:relSizeAnchor xmlns:cdr="http://schemas.openxmlformats.org/drawingml/2006/chartDrawing">
    <cdr:from>
      <cdr:x>0.21519</cdr:x>
      <cdr:y>0.54277</cdr:y>
    </cdr:from>
    <cdr:to>
      <cdr:x>0.35756</cdr:x>
      <cdr:y>0.70631</cdr:y>
    </cdr:to>
    <cdr:sp macro="" textlink="">
      <cdr:nvSpPr>
        <cdr:cNvPr id="7" name="TextBox 136">
          <a:extLst xmlns:a="http://schemas.openxmlformats.org/drawingml/2006/main">
            <a:ext uri="{FF2B5EF4-FFF2-40B4-BE49-F238E27FC236}">
              <a16:creationId xmlns:a16="http://schemas.microsoft.com/office/drawing/2014/main" id="{8A61DE29-AB2B-4F8E-A902-6E3A3A4D6D6A}"/>
            </a:ext>
          </a:extLst>
        </cdr:cNvPr>
        <cdr:cNvSpPr txBox="1"/>
      </cdr:nvSpPr>
      <cdr:spPr>
        <a:xfrm xmlns:a="http://schemas.openxmlformats.org/drawingml/2006/main">
          <a:off x="798129" y="817179"/>
          <a:ext cx="528043" cy="24622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000" dirty="0">
              <a:solidFill>
                <a:schemeClr val="bg1"/>
              </a:solidFill>
              <a:latin typeface="+mn-lt"/>
            </a:rPr>
            <a:t>54%</a:t>
          </a:r>
          <a:endParaRPr lang="en-US" sz="900" dirty="0">
            <a:solidFill>
              <a:schemeClr val="bg1"/>
            </a:solidFill>
            <a:latin typeface="+mn-lt"/>
          </a:endParaRPr>
        </a:p>
      </cdr:txBody>
    </cdr:sp>
  </cdr:relSizeAnchor>
  <cdr:relSizeAnchor xmlns:cdr="http://schemas.openxmlformats.org/drawingml/2006/chartDrawing">
    <cdr:from>
      <cdr:x>0.67386</cdr:x>
      <cdr:y>0.14473</cdr:y>
    </cdr:from>
    <cdr:to>
      <cdr:x>0.75622</cdr:x>
      <cdr:y>0.29687</cdr:y>
    </cdr:to>
    <cdr:sp macro="" textlink="">
      <cdr:nvSpPr>
        <cdr:cNvPr id="8" name="TextBox 124">
          <a:extLst xmlns:a="http://schemas.openxmlformats.org/drawingml/2006/main">
            <a:ext uri="{FF2B5EF4-FFF2-40B4-BE49-F238E27FC236}">
              <a16:creationId xmlns:a16="http://schemas.microsoft.com/office/drawing/2014/main" id="{F2976179-D326-404F-837C-43C2656BA5D1}"/>
            </a:ext>
          </a:extLst>
        </cdr:cNvPr>
        <cdr:cNvSpPr txBox="1"/>
      </cdr:nvSpPr>
      <cdr:spPr>
        <a:xfrm xmlns:a="http://schemas.openxmlformats.org/drawingml/2006/main">
          <a:off x="2455354" y="219586"/>
          <a:ext cx="300082" cy="230832"/>
        </a:xfrm>
        <a:prstGeom xmlns:a="http://schemas.openxmlformats.org/drawingml/2006/main" prst="rect">
          <a:avLst/>
        </a:prstGeom>
        <a:noFill xmlns:a="http://schemas.openxmlformats.org/drawingml/2006/main"/>
      </cdr:spPr>
      <cdr:txBody>
        <a:bodyPr xmlns:a="http://schemas.openxmlformats.org/drawingml/2006/main" wrap="non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pl-PL" sz="900" dirty="0">
              <a:latin typeface="+mn-lt"/>
            </a:rPr>
            <a:t>40</a:t>
          </a:r>
          <a:endParaRPr lang="en-US" sz="900" dirty="0">
            <a:latin typeface="+mn-lt"/>
          </a:endParaRPr>
        </a:p>
      </cdr:txBody>
    </cdr:sp>
  </cdr:relSizeAnchor>
  <cdr:relSizeAnchor xmlns:cdr="http://schemas.openxmlformats.org/drawingml/2006/chartDrawing">
    <cdr:from>
      <cdr:x>0.67502</cdr:x>
      <cdr:y>0.35715</cdr:y>
    </cdr:from>
    <cdr:to>
      <cdr:x>0.81739</cdr:x>
      <cdr:y>0.52069</cdr:y>
    </cdr:to>
    <cdr:sp macro="" textlink="">
      <cdr:nvSpPr>
        <cdr:cNvPr id="9" name="TextBox 132">
          <a:extLst xmlns:a="http://schemas.openxmlformats.org/drawingml/2006/main">
            <a:ext uri="{FF2B5EF4-FFF2-40B4-BE49-F238E27FC236}">
              <a16:creationId xmlns:a16="http://schemas.microsoft.com/office/drawing/2014/main" id="{EE871140-1F9F-4974-8768-D4530BE5512A}"/>
            </a:ext>
          </a:extLst>
        </cdr:cNvPr>
        <cdr:cNvSpPr txBox="1"/>
      </cdr:nvSpPr>
      <cdr:spPr>
        <a:xfrm xmlns:a="http://schemas.openxmlformats.org/drawingml/2006/main">
          <a:off x="2503615" y="537715"/>
          <a:ext cx="528043" cy="24622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000" dirty="0">
              <a:solidFill>
                <a:schemeClr val="bg1"/>
              </a:solidFill>
              <a:latin typeface="+mn-lt"/>
            </a:rPr>
            <a:t>68%</a:t>
          </a:r>
          <a:endParaRPr lang="en-US" sz="900" dirty="0">
            <a:solidFill>
              <a:schemeClr val="bg1"/>
            </a:solidFill>
            <a:latin typeface="+mn-lt"/>
          </a:endParaRPr>
        </a:p>
      </cdr:txBody>
    </cdr:sp>
  </cdr:relSizeAnchor>
  <cdr:relSizeAnchor xmlns:cdr="http://schemas.openxmlformats.org/drawingml/2006/chartDrawing">
    <cdr:from>
      <cdr:x>0.67502</cdr:x>
      <cdr:y>0.52865</cdr:y>
    </cdr:from>
    <cdr:to>
      <cdr:x>0.81739</cdr:x>
      <cdr:y>0.69219</cdr:y>
    </cdr:to>
    <cdr:sp macro="" textlink="">
      <cdr:nvSpPr>
        <cdr:cNvPr id="10" name="TextBox 140">
          <a:extLst xmlns:a="http://schemas.openxmlformats.org/drawingml/2006/main">
            <a:ext uri="{FF2B5EF4-FFF2-40B4-BE49-F238E27FC236}">
              <a16:creationId xmlns:a16="http://schemas.microsoft.com/office/drawing/2014/main" id="{0E486BD0-074F-4207-ACAF-39658C14122F}"/>
            </a:ext>
          </a:extLst>
        </cdr:cNvPr>
        <cdr:cNvSpPr txBox="1"/>
      </cdr:nvSpPr>
      <cdr:spPr>
        <a:xfrm xmlns:a="http://schemas.openxmlformats.org/drawingml/2006/main">
          <a:off x="2503615" y="795920"/>
          <a:ext cx="528043" cy="24622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000" dirty="0">
              <a:solidFill>
                <a:schemeClr val="bg1"/>
              </a:solidFill>
              <a:latin typeface="+mn-lt"/>
            </a:rPr>
            <a:t>32%</a:t>
          </a:r>
          <a:endParaRPr lang="en-US" sz="900" dirty="0">
            <a:solidFill>
              <a:schemeClr val="bg1"/>
            </a:solidFill>
            <a:latin typeface="+mn-lt"/>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0.22222</cdr:x>
      <cdr:y>0.17267</cdr:y>
    </cdr:from>
    <cdr:to>
      <cdr:x>0.30898</cdr:x>
      <cdr:y>0.33146</cdr:y>
    </cdr:to>
    <cdr:sp macro="" textlink="">
      <cdr:nvSpPr>
        <cdr:cNvPr id="5" name="TextBox 96">
          <a:extLst xmlns:a="http://schemas.openxmlformats.org/drawingml/2006/main">
            <a:ext uri="{FF2B5EF4-FFF2-40B4-BE49-F238E27FC236}">
              <a16:creationId xmlns:a16="http://schemas.microsoft.com/office/drawing/2014/main" id="{2A97A641-A70A-4529-B474-3BD7CF510627}"/>
            </a:ext>
          </a:extLst>
        </cdr:cNvPr>
        <cdr:cNvSpPr txBox="1"/>
      </cdr:nvSpPr>
      <cdr:spPr>
        <a:xfrm xmlns:a="http://schemas.openxmlformats.org/drawingml/2006/main">
          <a:off x="809707" y="267743"/>
          <a:ext cx="316112" cy="246221"/>
        </a:xfrm>
        <a:prstGeom xmlns:a="http://schemas.openxmlformats.org/drawingml/2006/main" prst="rect">
          <a:avLst/>
        </a:prstGeom>
        <a:noFill xmlns:a="http://schemas.openxmlformats.org/drawingml/2006/main"/>
      </cdr:spPr>
      <cdr:txBody>
        <a:bodyPr xmlns:a="http://schemas.openxmlformats.org/drawingml/2006/main" wrap="non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pl-PL" sz="1000" dirty="0"/>
            <a:t>50</a:t>
          </a:r>
          <a:endParaRPr lang="en-US" sz="900" dirty="0">
            <a:latin typeface="+mn-lt"/>
          </a:endParaRPr>
        </a:p>
      </cdr:txBody>
    </cdr:sp>
  </cdr:relSizeAnchor>
  <cdr:relSizeAnchor xmlns:cdr="http://schemas.openxmlformats.org/drawingml/2006/chartDrawing">
    <cdr:from>
      <cdr:x>0.23083</cdr:x>
      <cdr:y>0.32184</cdr:y>
    </cdr:from>
    <cdr:to>
      <cdr:x>0.36849</cdr:x>
      <cdr:y>0.48063</cdr:y>
    </cdr:to>
    <cdr:sp macro="" textlink="">
      <cdr:nvSpPr>
        <cdr:cNvPr id="6" name="TextBox 104">
          <a:extLst xmlns:a="http://schemas.openxmlformats.org/drawingml/2006/main">
            <a:ext uri="{FF2B5EF4-FFF2-40B4-BE49-F238E27FC236}">
              <a16:creationId xmlns:a16="http://schemas.microsoft.com/office/drawing/2014/main" id="{9CCB61C3-81E1-4FA4-A0D6-697868DE36B6}"/>
            </a:ext>
          </a:extLst>
        </cdr:cNvPr>
        <cdr:cNvSpPr txBox="1"/>
      </cdr:nvSpPr>
      <cdr:spPr>
        <a:xfrm xmlns:a="http://schemas.openxmlformats.org/drawingml/2006/main">
          <a:off x="841097" y="499042"/>
          <a:ext cx="501593" cy="24622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000" dirty="0">
              <a:solidFill>
                <a:schemeClr val="bg1"/>
              </a:solidFill>
              <a:latin typeface="+mn-lt"/>
            </a:rPr>
            <a:t>48%</a:t>
          </a:r>
          <a:endParaRPr lang="en-US" sz="900" dirty="0">
            <a:solidFill>
              <a:schemeClr val="bg1"/>
            </a:solidFill>
            <a:latin typeface="+mn-lt"/>
          </a:endParaRPr>
        </a:p>
      </cdr:txBody>
    </cdr:sp>
  </cdr:relSizeAnchor>
  <cdr:relSizeAnchor xmlns:cdr="http://schemas.openxmlformats.org/drawingml/2006/chartDrawing">
    <cdr:from>
      <cdr:x>0.23083</cdr:x>
      <cdr:y>0.46291</cdr:y>
    </cdr:from>
    <cdr:to>
      <cdr:x>0.36849</cdr:x>
      <cdr:y>0.6217</cdr:y>
    </cdr:to>
    <cdr:sp macro="" textlink="">
      <cdr:nvSpPr>
        <cdr:cNvPr id="7" name="TextBox 112">
          <a:extLst xmlns:a="http://schemas.openxmlformats.org/drawingml/2006/main">
            <a:ext uri="{FF2B5EF4-FFF2-40B4-BE49-F238E27FC236}">
              <a16:creationId xmlns:a16="http://schemas.microsoft.com/office/drawing/2014/main" id="{2BC16B94-92FF-45CD-AA47-25B49CE202FB}"/>
            </a:ext>
          </a:extLst>
        </cdr:cNvPr>
        <cdr:cNvSpPr txBox="1"/>
      </cdr:nvSpPr>
      <cdr:spPr>
        <a:xfrm xmlns:a="http://schemas.openxmlformats.org/drawingml/2006/main">
          <a:off x="841097" y="717786"/>
          <a:ext cx="501593" cy="24622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000" b="0" dirty="0">
              <a:solidFill>
                <a:schemeClr val="bg1"/>
              </a:solidFill>
              <a:latin typeface="+mn-lt"/>
            </a:rPr>
            <a:t>52%</a:t>
          </a:r>
          <a:endParaRPr lang="en-US" sz="900" b="0" dirty="0">
            <a:solidFill>
              <a:schemeClr val="bg1"/>
            </a:solidFill>
            <a:latin typeface="+mn-lt"/>
          </a:endParaRPr>
        </a:p>
      </cdr:txBody>
    </cdr:sp>
  </cdr:relSizeAnchor>
  <cdr:relSizeAnchor xmlns:cdr="http://schemas.openxmlformats.org/drawingml/2006/chartDrawing">
    <cdr:from>
      <cdr:x>0.65091</cdr:x>
      <cdr:y>0.02844</cdr:y>
    </cdr:from>
    <cdr:to>
      <cdr:x>0.73327</cdr:x>
      <cdr:y>0.17731</cdr:y>
    </cdr:to>
    <cdr:sp macro="" textlink="">
      <cdr:nvSpPr>
        <cdr:cNvPr id="8" name="TextBox 100">
          <a:extLst xmlns:a="http://schemas.openxmlformats.org/drawingml/2006/main">
            <a:ext uri="{FF2B5EF4-FFF2-40B4-BE49-F238E27FC236}">
              <a16:creationId xmlns:a16="http://schemas.microsoft.com/office/drawing/2014/main" id="{6C518AF1-E3AD-4743-84EC-8739A615A4BE}"/>
            </a:ext>
          </a:extLst>
        </cdr:cNvPr>
        <cdr:cNvSpPr txBox="1"/>
      </cdr:nvSpPr>
      <cdr:spPr>
        <a:xfrm xmlns:a="http://schemas.openxmlformats.org/drawingml/2006/main">
          <a:off x="2371731" y="44099"/>
          <a:ext cx="300082" cy="230832"/>
        </a:xfrm>
        <a:prstGeom xmlns:a="http://schemas.openxmlformats.org/drawingml/2006/main" prst="rect">
          <a:avLst/>
        </a:prstGeom>
        <a:noFill xmlns:a="http://schemas.openxmlformats.org/drawingml/2006/main"/>
      </cdr:spPr>
      <cdr:txBody>
        <a:bodyPr xmlns:a="http://schemas.openxmlformats.org/drawingml/2006/main" wrap="non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pl-PL" sz="900" b="0" dirty="0">
              <a:latin typeface="+mn-lt"/>
            </a:rPr>
            <a:t>75</a:t>
          </a:r>
          <a:endParaRPr lang="en-US" sz="900" b="0" dirty="0">
            <a:latin typeface="+mn-lt"/>
          </a:endParaRPr>
        </a:p>
      </cdr:txBody>
    </cdr:sp>
  </cdr:relSizeAnchor>
  <cdr:relSizeAnchor xmlns:cdr="http://schemas.openxmlformats.org/drawingml/2006/chartDrawing">
    <cdr:from>
      <cdr:x>0.66758</cdr:x>
      <cdr:y>0.2688</cdr:y>
    </cdr:from>
    <cdr:to>
      <cdr:x>0.80524</cdr:x>
      <cdr:y>0.42759</cdr:y>
    </cdr:to>
    <cdr:sp macro="" textlink="">
      <cdr:nvSpPr>
        <cdr:cNvPr id="9" name="TextBox 108">
          <a:extLst xmlns:a="http://schemas.openxmlformats.org/drawingml/2006/main">
            <a:ext uri="{FF2B5EF4-FFF2-40B4-BE49-F238E27FC236}">
              <a16:creationId xmlns:a16="http://schemas.microsoft.com/office/drawing/2014/main" id="{F0DE66AC-6393-4E2A-954F-2612C5F41F20}"/>
            </a:ext>
          </a:extLst>
        </cdr:cNvPr>
        <cdr:cNvSpPr txBox="1"/>
      </cdr:nvSpPr>
      <cdr:spPr>
        <a:xfrm xmlns:a="http://schemas.openxmlformats.org/drawingml/2006/main">
          <a:off x="2432486" y="416809"/>
          <a:ext cx="501593" cy="24622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000" b="0" dirty="0">
              <a:solidFill>
                <a:schemeClr val="bg1"/>
              </a:solidFill>
              <a:latin typeface="+mn-lt"/>
            </a:rPr>
            <a:t>68%</a:t>
          </a:r>
          <a:endParaRPr lang="en-US" sz="900" b="0" dirty="0">
            <a:solidFill>
              <a:schemeClr val="bg1"/>
            </a:solidFill>
            <a:latin typeface="+mn-lt"/>
          </a:endParaRPr>
        </a:p>
      </cdr:txBody>
    </cdr:sp>
  </cdr:relSizeAnchor>
  <cdr:relSizeAnchor xmlns:cdr="http://schemas.openxmlformats.org/drawingml/2006/chartDrawing">
    <cdr:from>
      <cdr:x>0.66718</cdr:x>
      <cdr:y>0.46802</cdr:y>
    </cdr:from>
    <cdr:to>
      <cdr:x>0.80484</cdr:x>
      <cdr:y>0.62681</cdr:y>
    </cdr:to>
    <cdr:sp macro="" textlink="">
      <cdr:nvSpPr>
        <cdr:cNvPr id="10" name="TextBox 116">
          <a:extLst xmlns:a="http://schemas.openxmlformats.org/drawingml/2006/main">
            <a:ext uri="{FF2B5EF4-FFF2-40B4-BE49-F238E27FC236}">
              <a16:creationId xmlns:a16="http://schemas.microsoft.com/office/drawing/2014/main" id="{BF66327C-7CE7-4A1D-8342-FA20AA9F99D2}"/>
            </a:ext>
          </a:extLst>
        </cdr:cNvPr>
        <cdr:cNvSpPr txBox="1"/>
      </cdr:nvSpPr>
      <cdr:spPr>
        <a:xfrm xmlns:a="http://schemas.openxmlformats.org/drawingml/2006/main">
          <a:off x="2431007" y="725723"/>
          <a:ext cx="501593" cy="24622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000" b="0" dirty="0">
              <a:solidFill>
                <a:schemeClr val="bg1"/>
              </a:solidFill>
            </a:rPr>
            <a:t>32%</a:t>
          </a:r>
          <a:endParaRPr lang="en-US" sz="900" b="0" dirty="0">
            <a:solidFill>
              <a:schemeClr val="bg1"/>
            </a:solidFill>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0.24504</cdr:x>
      <cdr:y>0.29818</cdr:y>
    </cdr:from>
    <cdr:to>
      <cdr:x>0.54275</cdr:x>
      <cdr:y>0.60379</cdr:y>
    </cdr:to>
    <cdr:sp macro="" textlink="">
      <cdr:nvSpPr>
        <cdr:cNvPr id="2" name="TextBox 1">
          <a:extLst xmlns:a="http://schemas.openxmlformats.org/drawingml/2006/main">
            <a:ext uri="{FF2B5EF4-FFF2-40B4-BE49-F238E27FC236}">
              <a16:creationId xmlns:a16="http://schemas.microsoft.com/office/drawing/2014/main" id="{42873569-CDF5-40A8-9454-2CACC872E063}"/>
            </a:ext>
          </a:extLst>
        </cdr:cNvPr>
        <cdr:cNvSpPr txBox="1"/>
      </cdr:nvSpPr>
      <cdr:spPr>
        <a:xfrm xmlns:a="http://schemas.openxmlformats.org/drawingml/2006/main">
          <a:off x="1437303" y="910575"/>
          <a:ext cx="1746270" cy="933259"/>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pl-PL" sz="1200" b="1" dirty="0">
              <a:solidFill>
                <a:srgbClr val="00B0AD"/>
              </a:solidFill>
            </a:rPr>
            <a:t>EUR xxx </a:t>
          </a:r>
          <a:r>
            <a:rPr lang="pl-PL" sz="1200" b="1" dirty="0" err="1">
              <a:solidFill>
                <a:srgbClr val="00B0AD"/>
              </a:solidFill>
            </a:rPr>
            <a:t>bn</a:t>
          </a:r>
          <a:endParaRPr lang="pl-PL" sz="1200" b="1" dirty="0">
            <a:solidFill>
              <a:srgbClr val="00B0AD"/>
            </a:solidFill>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0.35955</cdr:x>
      <cdr:y>0.19116</cdr:y>
    </cdr:from>
    <cdr:to>
      <cdr:x>0.58654</cdr:x>
      <cdr:y>0.45595</cdr:y>
    </cdr:to>
    <cdr:sp macro="" textlink="">
      <cdr:nvSpPr>
        <cdr:cNvPr id="2" name="Rectangle 1">
          <a:extLst xmlns:a="http://schemas.openxmlformats.org/drawingml/2006/main">
            <a:ext uri="{FF2B5EF4-FFF2-40B4-BE49-F238E27FC236}">
              <a16:creationId xmlns:a16="http://schemas.microsoft.com/office/drawing/2014/main" id="{09F2E403-0962-481C-98DA-ABB0B8CF910B}"/>
            </a:ext>
          </a:extLst>
        </cdr:cNvPr>
        <cdr:cNvSpPr/>
      </cdr:nvSpPr>
      <cdr:spPr>
        <a:xfrm xmlns:a="http://schemas.openxmlformats.org/drawingml/2006/main">
          <a:off x="1942528" y="617221"/>
          <a:ext cx="1226347" cy="854952"/>
        </a:xfrm>
        <a:prstGeom xmlns:a="http://schemas.openxmlformats.org/drawingml/2006/main" prst="rect">
          <a:avLst/>
        </a:prstGeom>
        <a:solidFill xmlns:a="http://schemas.openxmlformats.org/drawingml/2006/main">
          <a:schemeClr val="bg1"/>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pl-PL"/>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170069C-41DF-4D8C-8EF2-5D803D2DC5B9}" type="datetimeFigureOut">
              <a:rPr lang="en-US" smtClean="0"/>
              <a:t>8/28/2020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ED18035-6474-4C83-8135-DBDF7024D248}" type="slidenum">
              <a:rPr lang="en-US" smtClean="0"/>
              <a:t>‹#›</a:t>
            </a:fld>
            <a:endParaRPr lang="en-US"/>
          </a:p>
        </p:txBody>
      </p:sp>
    </p:spTree>
    <p:extLst>
      <p:ext uri="{BB962C8B-B14F-4D97-AF65-F5344CB8AC3E}">
        <p14:creationId xmlns:p14="http://schemas.microsoft.com/office/powerpoint/2010/main" val="162444410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4BE0748-A16E-490A-8DBE-A0F8A0BD16B1}" type="slidenum">
              <a:rPr lang="pl-PL" smtClean="0"/>
              <a:t>3</a:t>
            </a:fld>
            <a:endParaRPr lang="pl-PL" dirty="0"/>
          </a:p>
        </p:txBody>
      </p:sp>
    </p:spTree>
    <p:extLst>
      <p:ext uri="{BB962C8B-B14F-4D97-AF65-F5344CB8AC3E}">
        <p14:creationId xmlns:p14="http://schemas.microsoft.com/office/powerpoint/2010/main" val="23213989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4BE0748-A16E-490A-8DBE-A0F8A0BD16B1}" type="slidenum">
              <a:rPr lang="pl-PL" smtClean="0"/>
              <a:t>12</a:t>
            </a:fld>
            <a:endParaRPr lang="pl-PL" dirty="0"/>
          </a:p>
        </p:txBody>
      </p:sp>
    </p:spTree>
    <p:extLst>
      <p:ext uri="{BB962C8B-B14F-4D97-AF65-F5344CB8AC3E}">
        <p14:creationId xmlns:p14="http://schemas.microsoft.com/office/powerpoint/2010/main" val="248923092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pl-PL" dirty="0"/>
          </a:p>
          <a:p>
            <a:pPr marL="228600" indent="-228600">
              <a:buAutoNum type="arabicPeriod"/>
            </a:pPr>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13</a:t>
            </a:fld>
            <a:endParaRPr lang="pl-PL" dirty="0"/>
          </a:p>
        </p:txBody>
      </p:sp>
    </p:spTree>
    <p:extLst>
      <p:ext uri="{BB962C8B-B14F-4D97-AF65-F5344CB8AC3E}">
        <p14:creationId xmlns:p14="http://schemas.microsoft.com/office/powerpoint/2010/main" val="281774996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pl-PL" dirty="0"/>
          </a:p>
          <a:p>
            <a:pPr marL="228600" indent="-228600">
              <a:buAutoNum type="arabicPeriod"/>
            </a:pPr>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14</a:t>
            </a:fld>
            <a:endParaRPr lang="pl-PL" dirty="0"/>
          </a:p>
        </p:txBody>
      </p:sp>
    </p:spTree>
    <p:extLst>
      <p:ext uri="{BB962C8B-B14F-4D97-AF65-F5344CB8AC3E}">
        <p14:creationId xmlns:p14="http://schemas.microsoft.com/office/powerpoint/2010/main" val="35501530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A4BE0748-A16E-490A-8DBE-A0F8A0BD16B1}" type="slidenum">
              <a:rPr lang="pl-PL" smtClean="0"/>
              <a:t>16</a:t>
            </a:fld>
            <a:endParaRPr lang="pl-PL"/>
          </a:p>
        </p:txBody>
      </p:sp>
    </p:spTree>
    <p:extLst>
      <p:ext uri="{BB962C8B-B14F-4D97-AF65-F5344CB8AC3E}">
        <p14:creationId xmlns:p14="http://schemas.microsoft.com/office/powerpoint/2010/main" val="13826959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a:p>
        </p:txBody>
      </p:sp>
      <p:sp>
        <p:nvSpPr>
          <p:cNvPr id="4" name="Slide Number Placeholder 3"/>
          <p:cNvSpPr>
            <a:spLocks noGrp="1"/>
          </p:cNvSpPr>
          <p:nvPr>
            <p:ph type="sldNum" sz="quarter" idx="10"/>
          </p:nvPr>
        </p:nvSpPr>
        <p:spPr/>
        <p:txBody>
          <a:bodyPr/>
          <a:lstStyle/>
          <a:p>
            <a:fld id="{A4BE0748-A16E-490A-8DBE-A0F8A0BD16B1}" type="slidenum">
              <a:rPr lang="pl-PL" smtClean="0"/>
              <a:t>17</a:t>
            </a:fld>
            <a:endParaRPr lang="pl-PL"/>
          </a:p>
        </p:txBody>
      </p:sp>
    </p:spTree>
    <p:extLst>
      <p:ext uri="{BB962C8B-B14F-4D97-AF65-F5344CB8AC3E}">
        <p14:creationId xmlns:p14="http://schemas.microsoft.com/office/powerpoint/2010/main" val="384554452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pl-PL" dirty="0"/>
          </a:p>
        </p:txBody>
      </p:sp>
      <p:sp>
        <p:nvSpPr>
          <p:cNvPr id="4" name="Symbol zastępczy numeru slajdu 3"/>
          <p:cNvSpPr>
            <a:spLocks noGrp="1"/>
          </p:cNvSpPr>
          <p:nvPr>
            <p:ph type="sldNum" sz="quarter" idx="5"/>
          </p:nvPr>
        </p:nvSpPr>
        <p:spPr/>
        <p:txBody>
          <a:bodyPr/>
          <a:lstStyle/>
          <a:p>
            <a:fld id="{A4BE0748-A16E-490A-8DBE-A0F8A0BD16B1}" type="slidenum">
              <a:rPr lang="pl-PL" smtClean="0"/>
              <a:t>18</a:t>
            </a:fld>
            <a:endParaRPr lang="pl-PL"/>
          </a:p>
        </p:txBody>
      </p:sp>
    </p:spTree>
    <p:extLst>
      <p:ext uri="{BB962C8B-B14F-4D97-AF65-F5344CB8AC3E}">
        <p14:creationId xmlns:p14="http://schemas.microsoft.com/office/powerpoint/2010/main" val="261612491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19</a:t>
            </a:fld>
            <a:endParaRPr lang="pl-PL"/>
          </a:p>
        </p:txBody>
      </p:sp>
    </p:spTree>
    <p:extLst>
      <p:ext uri="{BB962C8B-B14F-4D97-AF65-F5344CB8AC3E}">
        <p14:creationId xmlns:p14="http://schemas.microsoft.com/office/powerpoint/2010/main" val="311123940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pl-PL" dirty="0"/>
          </a:p>
          <a:p>
            <a:pPr marL="228600" indent="-228600">
              <a:buAutoNum type="arabicPeriod"/>
            </a:pPr>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21</a:t>
            </a:fld>
            <a:endParaRPr lang="pl-PL" dirty="0"/>
          </a:p>
        </p:txBody>
      </p:sp>
    </p:spTree>
    <p:extLst>
      <p:ext uri="{BB962C8B-B14F-4D97-AF65-F5344CB8AC3E}">
        <p14:creationId xmlns:p14="http://schemas.microsoft.com/office/powerpoint/2010/main" val="29742824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23</a:t>
            </a:fld>
            <a:endParaRPr lang="pl-PL"/>
          </a:p>
        </p:txBody>
      </p:sp>
    </p:spTree>
    <p:extLst>
      <p:ext uri="{BB962C8B-B14F-4D97-AF65-F5344CB8AC3E}">
        <p14:creationId xmlns:p14="http://schemas.microsoft.com/office/powerpoint/2010/main" val="244673572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4BE0748-A16E-490A-8DBE-A0F8A0BD16B1}" type="slidenum">
              <a:rPr kumimoji="0" lang="pl-P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pl-P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4673572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pl-PL" dirty="0"/>
          </a:p>
          <a:p>
            <a:pPr marL="228600" indent="-228600">
              <a:buAutoNum type="arabicPeriod"/>
            </a:pPr>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4</a:t>
            </a:fld>
            <a:endParaRPr lang="pl-PL" dirty="0"/>
          </a:p>
        </p:txBody>
      </p:sp>
    </p:spTree>
    <p:extLst>
      <p:ext uri="{BB962C8B-B14F-4D97-AF65-F5344CB8AC3E}">
        <p14:creationId xmlns:p14="http://schemas.microsoft.com/office/powerpoint/2010/main" val="226330430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4BE0748-A16E-490A-8DBE-A0F8A0BD16B1}" type="slidenum">
              <a:rPr lang="pl-PL" smtClean="0"/>
              <a:t>25</a:t>
            </a:fld>
            <a:endParaRPr lang="pl-PL" dirty="0"/>
          </a:p>
        </p:txBody>
      </p:sp>
    </p:spTree>
    <p:extLst>
      <p:ext uri="{BB962C8B-B14F-4D97-AF65-F5344CB8AC3E}">
        <p14:creationId xmlns:p14="http://schemas.microsoft.com/office/powerpoint/2010/main" val="189138967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4BE0748-A16E-490A-8DBE-A0F8A0BD16B1}" type="slidenum">
              <a:rPr lang="pl-PL" smtClean="0"/>
              <a:t>27</a:t>
            </a:fld>
            <a:endParaRPr lang="pl-PL" dirty="0"/>
          </a:p>
        </p:txBody>
      </p:sp>
    </p:spTree>
    <p:extLst>
      <p:ext uri="{BB962C8B-B14F-4D97-AF65-F5344CB8AC3E}">
        <p14:creationId xmlns:p14="http://schemas.microsoft.com/office/powerpoint/2010/main" val="65268456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28</a:t>
            </a:fld>
            <a:endParaRPr lang="pl-PL"/>
          </a:p>
        </p:txBody>
      </p:sp>
    </p:spTree>
    <p:extLst>
      <p:ext uri="{BB962C8B-B14F-4D97-AF65-F5344CB8AC3E}">
        <p14:creationId xmlns:p14="http://schemas.microsoft.com/office/powerpoint/2010/main" val="63284402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pl-PL" dirty="0"/>
          </a:p>
          <a:p>
            <a:pPr marL="228600" indent="-228600">
              <a:buAutoNum type="arabicPeriod"/>
            </a:pPr>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30</a:t>
            </a:fld>
            <a:endParaRPr lang="pl-PL" dirty="0"/>
          </a:p>
        </p:txBody>
      </p:sp>
    </p:spTree>
    <p:extLst>
      <p:ext uri="{BB962C8B-B14F-4D97-AF65-F5344CB8AC3E}">
        <p14:creationId xmlns:p14="http://schemas.microsoft.com/office/powerpoint/2010/main" val="268738227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pl-PL"/>
          </a:p>
        </p:txBody>
      </p:sp>
      <p:sp>
        <p:nvSpPr>
          <p:cNvPr id="4" name="Symbol zastępczy numeru slajdu 3"/>
          <p:cNvSpPr>
            <a:spLocks noGrp="1"/>
          </p:cNvSpPr>
          <p:nvPr>
            <p:ph type="sldNum" sz="quarter" idx="5"/>
          </p:nvPr>
        </p:nvSpPr>
        <p:spPr/>
        <p:txBody>
          <a:bodyPr/>
          <a:lstStyle/>
          <a:p>
            <a:fld id="{A4BE0748-A16E-490A-8DBE-A0F8A0BD16B1}" type="slidenum">
              <a:rPr lang="pl-PL" smtClean="0"/>
              <a:t>31</a:t>
            </a:fld>
            <a:endParaRPr lang="pl-PL"/>
          </a:p>
        </p:txBody>
      </p:sp>
    </p:spTree>
    <p:extLst>
      <p:ext uri="{BB962C8B-B14F-4D97-AF65-F5344CB8AC3E}">
        <p14:creationId xmlns:p14="http://schemas.microsoft.com/office/powerpoint/2010/main" val="86019675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pl-PL"/>
          </a:p>
        </p:txBody>
      </p:sp>
      <p:sp>
        <p:nvSpPr>
          <p:cNvPr id="4" name="Symbol zastępczy numeru slajdu 3"/>
          <p:cNvSpPr>
            <a:spLocks noGrp="1"/>
          </p:cNvSpPr>
          <p:nvPr>
            <p:ph type="sldNum" sz="quarter" idx="5"/>
          </p:nvPr>
        </p:nvSpPr>
        <p:spPr/>
        <p:txBody>
          <a:bodyPr/>
          <a:lstStyle/>
          <a:p>
            <a:fld id="{A4BE0748-A16E-490A-8DBE-A0F8A0BD16B1}" type="slidenum">
              <a:rPr lang="pl-PL" smtClean="0"/>
              <a:t>32</a:t>
            </a:fld>
            <a:endParaRPr lang="pl-PL"/>
          </a:p>
        </p:txBody>
      </p:sp>
    </p:spTree>
    <p:extLst>
      <p:ext uri="{BB962C8B-B14F-4D97-AF65-F5344CB8AC3E}">
        <p14:creationId xmlns:p14="http://schemas.microsoft.com/office/powerpoint/2010/main" val="143682405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33</a:t>
            </a:fld>
            <a:endParaRPr lang="pl-PL"/>
          </a:p>
        </p:txBody>
      </p:sp>
    </p:spTree>
    <p:extLst>
      <p:ext uri="{BB962C8B-B14F-4D97-AF65-F5344CB8AC3E}">
        <p14:creationId xmlns:p14="http://schemas.microsoft.com/office/powerpoint/2010/main" val="137702067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pl-PL">
              <a:solidFill>
                <a:srgbClr val="FF0000"/>
              </a:solidFill>
            </a:endParaRPr>
          </a:p>
        </p:txBody>
      </p:sp>
      <p:sp>
        <p:nvSpPr>
          <p:cNvPr id="4" name="Symbol zastępczy numeru slajdu 3"/>
          <p:cNvSpPr>
            <a:spLocks noGrp="1"/>
          </p:cNvSpPr>
          <p:nvPr>
            <p:ph type="sldNum" sz="quarter" idx="5"/>
          </p:nvPr>
        </p:nvSpPr>
        <p:spPr/>
        <p:txBody>
          <a:bodyPr/>
          <a:lstStyle/>
          <a:p>
            <a:fld id="{A4BE0748-A16E-490A-8DBE-A0F8A0BD16B1}" type="slidenum">
              <a:rPr lang="pl-PL" smtClean="0"/>
              <a:t>35</a:t>
            </a:fld>
            <a:endParaRPr lang="pl-PL"/>
          </a:p>
        </p:txBody>
      </p:sp>
    </p:spTree>
    <p:extLst>
      <p:ext uri="{BB962C8B-B14F-4D97-AF65-F5344CB8AC3E}">
        <p14:creationId xmlns:p14="http://schemas.microsoft.com/office/powerpoint/2010/main" val="26984510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4BE0748-A16E-490A-8DBE-A0F8A0BD16B1}" type="slidenum">
              <a:rPr lang="pl-PL" smtClean="0"/>
              <a:t>37</a:t>
            </a:fld>
            <a:endParaRPr lang="pl-PL" dirty="0"/>
          </a:p>
        </p:txBody>
      </p:sp>
    </p:spTree>
    <p:extLst>
      <p:ext uri="{BB962C8B-B14F-4D97-AF65-F5344CB8AC3E}">
        <p14:creationId xmlns:p14="http://schemas.microsoft.com/office/powerpoint/2010/main" val="115462239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38</a:t>
            </a:fld>
            <a:endParaRPr lang="pl-PL"/>
          </a:p>
        </p:txBody>
      </p:sp>
    </p:spTree>
    <p:extLst>
      <p:ext uri="{BB962C8B-B14F-4D97-AF65-F5344CB8AC3E}">
        <p14:creationId xmlns:p14="http://schemas.microsoft.com/office/powerpoint/2010/main" val="280809908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5</a:t>
            </a:fld>
            <a:endParaRPr lang="pl-PL"/>
          </a:p>
        </p:txBody>
      </p:sp>
    </p:spTree>
    <p:extLst>
      <p:ext uri="{BB962C8B-B14F-4D97-AF65-F5344CB8AC3E}">
        <p14:creationId xmlns:p14="http://schemas.microsoft.com/office/powerpoint/2010/main" val="226330430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pl-PL" dirty="0"/>
          </a:p>
          <a:p>
            <a:pPr marL="228600" indent="-228600">
              <a:buAutoNum type="arabicPeriod"/>
            </a:pPr>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40</a:t>
            </a:fld>
            <a:endParaRPr lang="pl-PL" dirty="0"/>
          </a:p>
        </p:txBody>
      </p:sp>
    </p:spTree>
    <p:extLst>
      <p:ext uri="{BB962C8B-B14F-4D97-AF65-F5344CB8AC3E}">
        <p14:creationId xmlns:p14="http://schemas.microsoft.com/office/powerpoint/2010/main" val="420727506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41</a:t>
            </a:fld>
            <a:endParaRPr lang="pl-PL"/>
          </a:p>
        </p:txBody>
      </p:sp>
    </p:spTree>
    <p:extLst>
      <p:ext uri="{BB962C8B-B14F-4D97-AF65-F5344CB8AC3E}">
        <p14:creationId xmlns:p14="http://schemas.microsoft.com/office/powerpoint/2010/main" val="322986388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4BE0748-A16E-490A-8DBE-A0F8A0BD16B1}" type="slidenum">
              <a:rPr lang="pl-PL" smtClean="0"/>
              <a:t>42</a:t>
            </a:fld>
            <a:endParaRPr lang="pl-PL" dirty="0"/>
          </a:p>
        </p:txBody>
      </p:sp>
    </p:spTree>
    <p:extLst>
      <p:ext uri="{BB962C8B-B14F-4D97-AF65-F5344CB8AC3E}">
        <p14:creationId xmlns:p14="http://schemas.microsoft.com/office/powerpoint/2010/main" val="40297971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4BE0748-A16E-490A-8DBE-A0F8A0BD16B1}" type="slidenum">
              <a:rPr lang="pl-PL" smtClean="0"/>
              <a:t>43</a:t>
            </a:fld>
            <a:endParaRPr lang="pl-PL" dirty="0"/>
          </a:p>
        </p:txBody>
      </p:sp>
    </p:spTree>
    <p:extLst>
      <p:ext uri="{BB962C8B-B14F-4D97-AF65-F5344CB8AC3E}">
        <p14:creationId xmlns:p14="http://schemas.microsoft.com/office/powerpoint/2010/main" val="202529546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44</a:t>
            </a:fld>
            <a:endParaRPr lang="pl-PL" dirty="0"/>
          </a:p>
        </p:txBody>
      </p:sp>
    </p:spTree>
    <p:extLst>
      <p:ext uri="{BB962C8B-B14F-4D97-AF65-F5344CB8AC3E}">
        <p14:creationId xmlns:p14="http://schemas.microsoft.com/office/powerpoint/2010/main" val="424572193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45</a:t>
            </a:fld>
            <a:endParaRPr lang="pl-PL" dirty="0"/>
          </a:p>
        </p:txBody>
      </p:sp>
    </p:spTree>
    <p:extLst>
      <p:ext uri="{BB962C8B-B14F-4D97-AF65-F5344CB8AC3E}">
        <p14:creationId xmlns:p14="http://schemas.microsoft.com/office/powerpoint/2010/main" val="107078753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49</a:t>
            </a:fld>
            <a:endParaRPr lang="pl-PL"/>
          </a:p>
        </p:txBody>
      </p:sp>
    </p:spTree>
    <p:extLst>
      <p:ext uri="{BB962C8B-B14F-4D97-AF65-F5344CB8AC3E}">
        <p14:creationId xmlns:p14="http://schemas.microsoft.com/office/powerpoint/2010/main" val="107078753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4BE0748-A16E-490A-8DBE-A0F8A0BD16B1}" type="slidenum">
              <a:rPr lang="pl-PL" smtClean="0"/>
              <a:t>50</a:t>
            </a:fld>
            <a:endParaRPr lang="pl-PL"/>
          </a:p>
        </p:txBody>
      </p:sp>
    </p:spTree>
    <p:extLst>
      <p:ext uri="{BB962C8B-B14F-4D97-AF65-F5344CB8AC3E}">
        <p14:creationId xmlns:p14="http://schemas.microsoft.com/office/powerpoint/2010/main" val="358953384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A4BE0748-A16E-490A-8DBE-A0F8A0BD16B1}" type="slidenum">
              <a:rPr lang="pl-PL" smtClean="0"/>
              <a:t>51</a:t>
            </a:fld>
            <a:endParaRPr lang="pl-PL"/>
          </a:p>
        </p:txBody>
      </p:sp>
    </p:spTree>
    <p:extLst>
      <p:ext uri="{BB962C8B-B14F-4D97-AF65-F5344CB8AC3E}">
        <p14:creationId xmlns:p14="http://schemas.microsoft.com/office/powerpoint/2010/main" val="356760473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52</a:t>
            </a:fld>
            <a:endParaRPr lang="pl-PL"/>
          </a:p>
        </p:txBody>
      </p:sp>
    </p:spTree>
    <p:extLst>
      <p:ext uri="{BB962C8B-B14F-4D97-AF65-F5344CB8AC3E}">
        <p14:creationId xmlns:p14="http://schemas.microsoft.com/office/powerpoint/2010/main" val="334173879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6</a:t>
            </a:fld>
            <a:endParaRPr lang="pl-PL" dirty="0"/>
          </a:p>
        </p:txBody>
      </p:sp>
    </p:spTree>
    <p:extLst>
      <p:ext uri="{BB962C8B-B14F-4D97-AF65-F5344CB8AC3E}">
        <p14:creationId xmlns:p14="http://schemas.microsoft.com/office/powerpoint/2010/main" val="305256847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53</a:t>
            </a:fld>
            <a:endParaRPr lang="pl-PL"/>
          </a:p>
        </p:txBody>
      </p:sp>
    </p:spTree>
    <p:extLst>
      <p:ext uri="{BB962C8B-B14F-4D97-AF65-F5344CB8AC3E}">
        <p14:creationId xmlns:p14="http://schemas.microsoft.com/office/powerpoint/2010/main" val="78364914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pl-PL"/>
          </a:p>
        </p:txBody>
      </p:sp>
      <p:sp>
        <p:nvSpPr>
          <p:cNvPr id="4" name="Symbol zastępczy numeru slajdu 3"/>
          <p:cNvSpPr>
            <a:spLocks noGrp="1"/>
          </p:cNvSpPr>
          <p:nvPr>
            <p:ph type="sldNum" sz="quarter" idx="5"/>
          </p:nvPr>
        </p:nvSpPr>
        <p:spPr/>
        <p:txBody>
          <a:bodyPr/>
          <a:lstStyle/>
          <a:p>
            <a:fld id="{A4BE0748-A16E-490A-8DBE-A0F8A0BD16B1}" type="slidenum">
              <a:rPr lang="pl-PL" smtClean="0"/>
              <a:t>54</a:t>
            </a:fld>
            <a:endParaRPr lang="pl-PL"/>
          </a:p>
        </p:txBody>
      </p:sp>
    </p:spTree>
    <p:extLst>
      <p:ext uri="{BB962C8B-B14F-4D97-AF65-F5344CB8AC3E}">
        <p14:creationId xmlns:p14="http://schemas.microsoft.com/office/powerpoint/2010/main" val="270385114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4BE0748-A16E-490A-8DBE-A0F8A0BD16B1}" type="slidenum">
              <a:rPr lang="pl-PL" smtClean="0"/>
              <a:t>56</a:t>
            </a:fld>
            <a:endParaRPr lang="pl-PL" dirty="0"/>
          </a:p>
        </p:txBody>
      </p:sp>
    </p:spTree>
    <p:extLst>
      <p:ext uri="{BB962C8B-B14F-4D97-AF65-F5344CB8AC3E}">
        <p14:creationId xmlns:p14="http://schemas.microsoft.com/office/powerpoint/2010/main" val="63171690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4BE0748-A16E-490A-8DBE-A0F8A0BD16B1}" type="slidenum">
              <a:rPr lang="pl-PL" smtClean="0"/>
              <a:t>58</a:t>
            </a:fld>
            <a:endParaRPr lang="pl-PL"/>
          </a:p>
        </p:txBody>
      </p:sp>
    </p:spTree>
    <p:extLst>
      <p:ext uri="{BB962C8B-B14F-4D97-AF65-F5344CB8AC3E}">
        <p14:creationId xmlns:p14="http://schemas.microsoft.com/office/powerpoint/2010/main" val="410856024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59</a:t>
            </a:fld>
            <a:endParaRPr lang="pl-PL"/>
          </a:p>
        </p:txBody>
      </p:sp>
    </p:spTree>
    <p:extLst>
      <p:ext uri="{BB962C8B-B14F-4D97-AF65-F5344CB8AC3E}">
        <p14:creationId xmlns:p14="http://schemas.microsoft.com/office/powerpoint/2010/main" val="127000191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4BE0748-A16E-490A-8DBE-A0F8A0BD16B1}" type="slidenum">
              <a:rPr lang="pl-PL" smtClean="0"/>
              <a:t>64</a:t>
            </a:fld>
            <a:endParaRPr lang="pl-PL"/>
          </a:p>
        </p:txBody>
      </p:sp>
    </p:spTree>
    <p:extLst>
      <p:ext uri="{BB962C8B-B14F-4D97-AF65-F5344CB8AC3E}">
        <p14:creationId xmlns:p14="http://schemas.microsoft.com/office/powerpoint/2010/main" val="271178490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4BE0748-A16E-490A-8DBE-A0F8A0BD16B1}" type="slidenum">
              <a:rPr lang="pl-PL" smtClean="0"/>
              <a:t>65</a:t>
            </a:fld>
            <a:endParaRPr lang="pl-PL" dirty="0"/>
          </a:p>
        </p:txBody>
      </p:sp>
    </p:spTree>
    <p:extLst>
      <p:ext uri="{BB962C8B-B14F-4D97-AF65-F5344CB8AC3E}">
        <p14:creationId xmlns:p14="http://schemas.microsoft.com/office/powerpoint/2010/main" val="297966067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0" indent="0">
              <a:buFontTx/>
              <a:buNone/>
            </a:pPr>
            <a:endParaRPr lang="pl-PL" dirty="0"/>
          </a:p>
        </p:txBody>
      </p:sp>
      <p:sp>
        <p:nvSpPr>
          <p:cNvPr id="4" name="Symbol zastępczy numeru slajdu 3"/>
          <p:cNvSpPr>
            <a:spLocks noGrp="1"/>
          </p:cNvSpPr>
          <p:nvPr>
            <p:ph type="sldNum" sz="quarter" idx="5"/>
          </p:nvPr>
        </p:nvSpPr>
        <p:spPr/>
        <p:txBody>
          <a:bodyPr/>
          <a:lstStyle/>
          <a:p>
            <a:fld id="{A4BE0748-A16E-490A-8DBE-A0F8A0BD16B1}" type="slidenum">
              <a:rPr lang="pl-PL" smtClean="0"/>
              <a:t>66</a:t>
            </a:fld>
            <a:endParaRPr lang="pl-PL" dirty="0"/>
          </a:p>
        </p:txBody>
      </p:sp>
    </p:spTree>
    <p:extLst>
      <p:ext uri="{BB962C8B-B14F-4D97-AF65-F5344CB8AC3E}">
        <p14:creationId xmlns:p14="http://schemas.microsoft.com/office/powerpoint/2010/main" val="5751704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pl-PL" dirty="0"/>
          </a:p>
          <a:p>
            <a:pPr marL="228600" indent="-228600">
              <a:buAutoNum type="arabicPeriod"/>
            </a:pPr>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67</a:t>
            </a:fld>
            <a:endParaRPr lang="pl-PL" dirty="0"/>
          </a:p>
        </p:txBody>
      </p:sp>
    </p:spTree>
    <p:extLst>
      <p:ext uri="{BB962C8B-B14F-4D97-AF65-F5344CB8AC3E}">
        <p14:creationId xmlns:p14="http://schemas.microsoft.com/office/powerpoint/2010/main" val="113843335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68</a:t>
            </a:fld>
            <a:endParaRPr lang="pl-PL"/>
          </a:p>
        </p:txBody>
      </p:sp>
    </p:spTree>
    <p:extLst>
      <p:ext uri="{BB962C8B-B14F-4D97-AF65-F5344CB8AC3E}">
        <p14:creationId xmlns:p14="http://schemas.microsoft.com/office/powerpoint/2010/main" val="262864395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pl-PL" dirty="0"/>
          </a:p>
          <a:p>
            <a:pPr marL="228600" indent="-228600">
              <a:buAutoNum type="arabicPeriod"/>
            </a:pPr>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7</a:t>
            </a:fld>
            <a:endParaRPr lang="pl-PL" dirty="0"/>
          </a:p>
        </p:txBody>
      </p:sp>
    </p:spTree>
    <p:extLst>
      <p:ext uri="{BB962C8B-B14F-4D97-AF65-F5344CB8AC3E}">
        <p14:creationId xmlns:p14="http://schemas.microsoft.com/office/powerpoint/2010/main" val="286533895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69</a:t>
            </a:fld>
            <a:endParaRPr lang="pl-PL" dirty="0"/>
          </a:p>
        </p:txBody>
      </p:sp>
    </p:spTree>
    <p:extLst>
      <p:ext uri="{BB962C8B-B14F-4D97-AF65-F5344CB8AC3E}">
        <p14:creationId xmlns:p14="http://schemas.microsoft.com/office/powerpoint/2010/main" val="15155550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4BE0748-A16E-490A-8DBE-A0F8A0BD16B1}" type="slidenum">
              <a:rPr lang="pl-PL" smtClean="0"/>
              <a:t>70</a:t>
            </a:fld>
            <a:endParaRPr lang="pl-PL"/>
          </a:p>
        </p:txBody>
      </p:sp>
    </p:spTree>
    <p:extLst>
      <p:ext uri="{BB962C8B-B14F-4D97-AF65-F5344CB8AC3E}">
        <p14:creationId xmlns:p14="http://schemas.microsoft.com/office/powerpoint/2010/main" val="136907068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br>
              <a:rPr lang="pl-PL" dirty="0"/>
            </a:br>
            <a:endParaRPr lang="pl-PL"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4BE0748-A16E-490A-8DBE-A0F8A0BD16B1}" type="slidenum">
              <a:rPr kumimoji="0" lang="pl-P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pl-PL"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613443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74</a:t>
            </a:fld>
            <a:endParaRPr lang="pl-PL"/>
          </a:p>
        </p:txBody>
      </p:sp>
    </p:spTree>
    <p:extLst>
      <p:ext uri="{BB962C8B-B14F-4D97-AF65-F5344CB8AC3E}">
        <p14:creationId xmlns:p14="http://schemas.microsoft.com/office/powerpoint/2010/main" val="93985289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4BE0748-A16E-490A-8DBE-A0F8A0BD16B1}" type="slidenum">
              <a:rPr lang="pl-PL" smtClean="0"/>
              <a:t>75</a:t>
            </a:fld>
            <a:endParaRPr lang="pl-PL" dirty="0"/>
          </a:p>
        </p:txBody>
      </p:sp>
    </p:spTree>
    <p:extLst>
      <p:ext uri="{BB962C8B-B14F-4D97-AF65-F5344CB8AC3E}">
        <p14:creationId xmlns:p14="http://schemas.microsoft.com/office/powerpoint/2010/main" val="165659844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76</a:t>
            </a:fld>
            <a:endParaRPr lang="pl-PL"/>
          </a:p>
        </p:txBody>
      </p:sp>
    </p:spTree>
    <p:extLst>
      <p:ext uri="{BB962C8B-B14F-4D97-AF65-F5344CB8AC3E}">
        <p14:creationId xmlns:p14="http://schemas.microsoft.com/office/powerpoint/2010/main" val="398267045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79</a:t>
            </a:fld>
            <a:endParaRPr lang="pl-PL"/>
          </a:p>
        </p:txBody>
      </p:sp>
    </p:spTree>
    <p:extLst>
      <p:ext uri="{BB962C8B-B14F-4D97-AF65-F5344CB8AC3E}">
        <p14:creationId xmlns:p14="http://schemas.microsoft.com/office/powerpoint/2010/main" val="381626812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81</a:t>
            </a:fld>
            <a:endParaRPr lang="pl-PL"/>
          </a:p>
        </p:txBody>
      </p:sp>
    </p:spTree>
    <p:extLst>
      <p:ext uri="{BB962C8B-B14F-4D97-AF65-F5344CB8AC3E}">
        <p14:creationId xmlns:p14="http://schemas.microsoft.com/office/powerpoint/2010/main" val="412686410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82</a:t>
            </a:fld>
            <a:endParaRPr lang="pl-PL"/>
          </a:p>
        </p:txBody>
      </p:sp>
    </p:spTree>
    <p:extLst>
      <p:ext uri="{BB962C8B-B14F-4D97-AF65-F5344CB8AC3E}">
        <p14:creationId xmlns:p14="http://schemas.microsoft.com/office/powerpoint/2010/main" val="254670084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4BE0748-A16E-490A-8DBE-A0F8A0BD16B1}" type="slidenum">
              <a:rPr lang="pl-PL" smtClean="0"/>
              <a:t>83</a:t>
            </a:fld>
            <a:endParaRPr lang="pl-PL"/>
          </a:p>
        </p:txBody>
      </p:sp>
    </p:spTree>
    <p:extLst>
      <p:ext uri="{BB962C8B-B14F-4D97-AF65-F5344CB8AC3E}">
        <p14:creationId xmlns:p14="http://schemas.microsoft.com/office/powerpoint/2010/main" val="99935741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8</a:t>
            </a:fld>
            <a:endParaRPr lang="pl-PL"/>
          </a:p>
        </p:txBody>
      </p:sp>
    </p:spTree>
    <p:extLst>
      <p:ext uri="{BB962C8B-B14F-4D97-AF65-F5344CB8AC3E}">
        <p14:creationId xmlns:p14="http://schemas.microsoft.com/office/powerpoint/2010/main" val="363283325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4BE0748-A16E-490A-8DBE-A0F8A0BD16B1}" type="slidenum">
              <a:rPr lang="pl-PL" smtClean="0"/>
              <a:t>84</a:t>
            </a:fld>
            <a:endParaRPr lang="pl-PL" dirty="0"/>
          </a:p>
        </p:txBody>
      </p:sp>
    </p:spTree>
    <p:extLst>
      <p:ext uri="{BB962C8B-B14F-4D97-AF65-F5344CB8AC3E}">
        <p14:creationId xmlns:p14="http://schemas.microsoft.com/office/powerpoint/2010/main" val="307342921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85</a:t>
            </a:fld>
            <a:endParaRPr lang="pl-PL"/>
          </a:p>
        </p:txBody>
      </p:sp>
    </p:spTree>
    <p:extLst>
      <p:ext uri="{BB962C8B-B14F-4D97-AF65-F5344CB8AC3E}">
        <p14:creationId xmlns:p14="http://schemas.microsoft.com/office/powerpoint/2010/main" val="245681418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86</a:t>
            </a:fld>
            <a:endParaRPr lang="pl-PL"/>
          </a:p>
        </p:txBody>
      </p:sp>
    </p:spTree>
    <p:extLst>
      <p:ext uri="{BB962C8B-B14F-4D97-AF65-F5344CB8AC3E}">
        <p14:creationId xmlns:p14="http://schemas.microsoft.com/office/powerpoint/2010/main" val="310612285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pl-PL" dirty="0"/>
          </a:p>
          <a:p>
            <a:pPr marL="228600" indent="-228600">
              <a:buAutoNum type="arabicPeriod"/>
            </a:pPr>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9</a:t>
            </a:fld>
            <a:endParaRPr lang="pl-PL" dirty="0"/>
          </a:p>
        </p:txBody>
      </p:sp>
    </p:spTree>
    <p:extLst>
      <p:ext uri="{BB962C8B-B14F-4D97-AF65-F5344CB8AC3E}">
        <p14:creationId xmlns:p14="http://schemas.microsoft.com/office/powerpoint/2010/main" val="425700815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10</a:t>
            </a:fld>
            <a:endParaRPr lang="pl-PL"/>
          </a:p>
        </p:txBody>
      </p:sp>
    </p:spTree>
    <p:extLst>
      <p:ext uri="{BB962C8B-B14F-4D97-AF65-F5344CB8AC3E}">
        <p14:creationId xmlns:p14="http://schemas.microsoft.com/office/powerpoint/2010/main" val="408538836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pl-PL" dirty="0"/>
          </a:p>
          <a:p>
            <a:pPr marL="228600" indent="-228600">
              <a:buAutoNum type="arabicPeriod"/>
            </a:pPr>
            <a:endParaRPr lang="pl-PL" dirty="0"/>
          </a:p>
        </p:txBody>
      </p:sp>
      <p:sp>
        <p:nvSpPr>
          <p:cNvPr id="4" name="Slide Number Placeholder 3"/>
          <p:cNvSpPr>
            <a:spLocks noGrp="1"/>
          </p:cNvSpPr>
          <p:nvPr>
            <p:ph type="sldNum" sz="quarter" idx="10"/>
          </p:nvPr>
        </p:nvSpPr>
        <p:spPr/>
        <p:txBody>
          <a:bodyPr/>
          <a:lstStyle/>
          <a:p>
            <a:fld id="{A4BE0748-A16E-490A-8DBE-A0F8A0BD16B1}" type="slidenum">
              <a:rPr lang="pl-PL" smtClean="0"/>
              <a:t>11</a:t>
            </a:fld>
            <a:endParaRPr lang="pl-PL" dirty="0"/>
          </a:p>
        </p:txBody>
      </p:sp>
    </p:spTree>
    <p:extLst>
      <p:ext uri="{BB962C8B-B14F-4D97-AF65-F5344CB8AC3E}">
        <p14:creationId xmlns:p14="http://schemas.microsoft.com/office/powerpoint/2010/main" val="420727506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7BDD39-BDD1-4784-856B-1CB9BE60A2DC}"/>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E2BF6DCE-D117-487E-881E-62B6E1612F8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C267E194-C982-4577-BB9C-E82985E3AC68}"/>
              </a:ext>
            </a:extLst>
          </p:cNvPr>
          <p:cNvSpPr>
            <a:spLocks noGrp="1"/>
          </p:cNvSpPr>
          <p:nvPr>
            <p:ph type="dt" sz="half" idx="10"/>
          </p:nvPr>
        </p:nvSpPr>
        <p:spPr/>
        <p:txBody>
          <a:bodyPr/>
          <a:lstStyle/>
          <a:p>
            <a:fld id="{E0FCD097-296D-4142-8824-09E4CAE9D293}" type="datetimeFigureOut">
              <a:rPr lang="en-US" smtClean="0"/>
              <a:t>8/28/2020</a:t>
            </a:fld>
            <a:endParaRPr lang="en-US"/>
          </a:p>
        </p:txBody>
      </p:sp>
      <p:sp>
        <p:nvSpPr>
          <p:cNvPr id="5" name="Footer Placeholder 4">
            <a:extLst>
              <a:ext uri="{FF2B5EF4-FFF2-40B4-BE49-F238E27FC236}">
                <a16:creationId xmlns:a16="http://schemas.microsoft.com/office/drawing/2014/main" id="{67D7C572-935A-43B5-BF98-66F3CAE15FA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33D8F96-4131-45EC-9ED9-A808C939F98B}"/>
              </a:ext>
            </a:extLst>
          </p:cNvPr>
          <p:cNvSpPr>
            <a:spLocks noGrp="1"/>
          </p:cNvSpPr>
          <p:nvPr>
            <p:ph type="sldNum" sz="quarter" idx="12"/>
          </p:nvPr>
        </p:nvSpPr>
        <p:spPr/>
        <p:txBody>
          <a:bodyPr/>
          <a:lstStyle/>
          <a:p>
            <a:fld id="{E5D92DAB-79B5-4845-BB2C-D34A737B29E2}" type="slidenum">
              <a:rPr lang="en-US" smtClean="0"/>
              <a:t>‹#›</a:t>
            </a:fld>
            <a:endParaRPr lang="en-US"/>
          </a:p>
        </p:txBody>
      </p:sp>
    </p:spTree>
    <p:extLst>
      <p:ext uri="{BB962C8B-B14F-4D97-AF65-F5344CB8AC3E}">
        <p14:creationId xmlns:p14="http://schemas.microsoft.com/office/powerpoint/2010/main" val="4189903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B0FA17-63D0-4966-86A8-D054003EAC3B}"/>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52A9EFD-C8BD-4B8B-8A05-6FFA0119D170}"/>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0706369-C908-44A1-A8E3-C1A69E4746A6}"/>
              </a:ext>
            </a:extLst>
          </p:cNvPr>
          <p:cNvSpPr>
            <a:spLocks noGrp="1"/>
          </p:cNvSpPr>
          <p:nvPr>
            <p:ph type="dt" sz="half" idx="10"/>
          </p:nvPr>
        </p:nvSpPr>
        <p:spPr/>
        <p:txBody>
          <a:bodyPr/>
          <a:lstStyle/>
          <a:p>
            <a:fld id="{E0FCD097-296D-4142-8824-09E4CAE9D293}" type="datetimeFigureOut">
              <a:rPr lang="en-US" smtClean="0"/>
              <a:t>8/28/2020</a:t>
            </a:fld>
            <a:endParaRPr lang="en-US"/>
          </a:p>
        </p:txBody>
      </p:sp>
      <p:sp>
        <p:nvSpPr>
          <p:cNvPr id="5" name="Footer Placeholder 4">
            <a:extLst>
              <a:ext uri="{FF2B5EF4-FFF2-40B4-BE49-F238E27FC236}">
                <a16:creationId xmlns:a16="http://schemas.microsoft.com/office/drawing/2014/main" id="{BFD7B533-8B65-4ACB-B6CD-5C115FDFEC0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9C11412-2C11-4140-B367-7EC46AC3E208}"/>
              </a:ext>
            </a:extLst>
          </p:cNvPr>
          <p:cNvSpPr>
            <a:spLocks noGrp="1"/>
          </p:cNvSpPr>
          <p:nvPr>
            <p:ph type="sldNum" sz="quarter" idx="12"/>
          </p:nvPr>
        </p:nvSpPr>
        <p:spPr/>
        <p:txBody>
          <a:bodyPr/>
          <a:lstStyle/>
          <a:p>
            <a:fld id="{E5D92DAB-79B5-4845-BB2C-D34A737B29E2}" type="slidenum">
              <a:rPr lang="en-US" smtClean="0"/>
              <a:t>‹#›</a:t>
            </a:fld>
            <a:endParaRPr lang="en-US"/>
          </a:p>
        </p:txBody>
      </p:sp>
    </p:spTree>
    <p:extLst>
      <p:ext uri="{BB962C8B-B14F-4D97-AF65-F5344CB8AC3E}">
        <p14:creationId xmlns:p14="http://schemas.microsoft.com/office/powerpoint/2010/main" val="157420584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EE5F65C-DC5F-42BA-8843-9C9F53C2E8FA}"/>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4F27F90-8A12-4DDE-863F-6C0D3E135D8E}"/>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A11DF8D-F769-4A56-AFC6-6110A6EF527D}"/>
              </a:ext>
            </a:extLst>
          </p:cNvPr>
          <p:cNvSpPr>
            <a:spLocks noGrp="1"/>
          </p:cNvSpPr>
          <p:nvPr>
            <p:ph type="dt" sz="half" idx="10"/>
          </p:nvPr>
        </p:nvSpPr>
        <p:spPr/>
        <p:txBody>
          <a:bodyPr/>
          <a:lstStyle/>
          <a:p>
            <a:fld id="{E0FCD097-296D-4142-8824-09E4CAE9D293}" type="datetimeFigureOut">
              <a:rPr lang="en-US" smtClean="0"/>
              <a:t>8/28/2020</a:t>
            </a:fld>
            <a:endParaRPr lang="en-US"/>
          </a:p>
        </p:txBody>
      </p:sp>
      <p:sp>
        <p:nvSpPr>
          <p:cNvPr id="5" name="Footer Placeholder 4">
            <a:extLst>
              <a:ext uri="{FF2B5EF4-FFF2-40B4-BE49-F238E27FC236}">
                <a16:creationId xmlns:a16="http://schemas.microsoft.com/office/drawing/2014/main" id="{DC038F3D-4045-4F32-903D-252F3D5573E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0CC6B80-0865-43C9-B656-14F788467B71}"/>
              </a:ext>
            </a:extLst>
          </p:cNvPr>
          <p:cNvSpPr>
            <a:spLocks noGrp="1"/>
          </p:cNvSpPr>
          <p:nvPr>
            <p:ph type="sldNum" sz="quarter" idx="12"/>
          </p:nvPr>
        </p:nvSpPr>
        <p:spPr/>
        <p:txBody>
          <a:bodyPr/>
          <a:lstStyle/>
          <a:p>
            <a:fld id="{E5D92DAB-79B5-4845-BB2C-D34A737B29E2}" type="slidenum">
              <a:rPr lang="en-US" smtClean="0"/>
              <a:t>‹#›</a:t>
            </a:fld>
            <a:endParaRPr lang="en-US"/>
          </a:p>
        </p:txBody>
      </p:sp>
    </p:spTree>
    <p:extLst>
      <p:ext uri="{BB962C8B-B14F-4D97-AF65-F5344CB8AC3E}">
        <p14:creationId xmlns:p14="http://schemas.microsoft.com/office/powerpoint/2010/main" val="255623093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FE1844-99F5-4649-8A80-4513D1BAD2E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74D1903-69CE-4645-8F53-DF7C519017C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DABAE35-1A59-42A0-81EB-9A2478C91F57}"/>
              </a:ext>
            </a:extLst>
          </p:cNvPr>
          <p:cNvSpPr>
            <a:spLocks noGrp="1"/>
          </p:cNvSpPr>
          <p:nvPr>
            <p:ph type="dt" sz="half" idx="10"/>
          </p:nvPr>
        </p:nvSpPr>
        <p:spPr/>
        <p:txBody>
          <a:bodyPr/>
          <a:lstStyle/>
          <a:p>
            <a:fld id="{E0FCD097-296D-4142-8824-09E4CAE9D293}" type="datetimeFigureOut">
              <a:rPr lang="en-US" smtClean="0"/>
              <a:t>8/28/2020</a:t>
            </a:fld>
            <a:endParaRPr lang="en-US"/>
          </a:p>
        </p:txBody>
      </p:sp>
      <p:sp>
        <p:nvSpPr>
          <p:cNvPr id="5" name="Footer Placeholder 4">
            <a:extLst>
              <a:ext uri="{FF2B5EF4-FFF2-40B4-BE49-F238E27FC236}">
                <a16:creationId xmlns:a16="http://schemas.microsoft.com/office/drawing/2014/main" id="{C7BE99FA-024F-4345-A175-6AFCAB6BCD2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9E575F3-D895-471F-AF91-66443F948CEF}"/>
              </a:ext>
            </a:extLst>
          </p:cNvPr>
          <p:cNvSpPr>
            <a:spLocks noGrp="1"/>
          </p:cNvSpPr>
          <p:nvPr>
            <p:ph type="sldNum" sz="quarter" idx="12"/>
          </p:nvPr>
        </p:nvSpPr>
        <p:spPr/>
        <p:txBody>
          <a:bodyPr/>
          <a:lstStyle/>
          <a:p>
            <a:fld id="{E5D92DAB-79B5-4845-BB2C-D34A737B29E2}" type="slidenum">
              <a:rPr lang="en-US" smtClean="0"/>
              <a:t>‹#›</a:t>
            </a:fld>
            <a:endParaRPr lang="en-US"/>
          </a:p>
        </p:txBody>
      </p:sp>
    </p:spTree>
    <p:extLst>
      <p:ext uri="{BB962C8B-B14F-4D97-AF65-F5344CB8AC3E}">
        <p14:creationId xmlns:p14="http://schemas.microsoft.com/office/powerpoint/2010/main" val="33031018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37A764-A490-45A1-BBF0-2D11C836FF50}"/>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81D69850-791E-4865-9374-5A96CBDC035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9747C1C6-3F41-434D-A22E-8698CC7EAD78}"/>
              </a:ext>
            </a:extLst>
          </p:cNvPr>
          <p:cNvSpPr>
            <a:spLocks noGrp="1"/>
          </p:cNvSpPr>
          <p:nvPr>
            <p:ph type="dt" sz="half" idx="10"/>
          </p:nvPr>
        </p:nvSpPr>
        <p:spPr/>
        <p:txBody>
          <a:bodyPr/>
          <a:lstStyle/>
          <a:p>
            <a:fld id="{E0FCD097-296D-4142-8824-09E4CAE9D293}" type="datetimeFigureOut">
              <a:rPr lang="en-US" smtClean="0"/>
              <a:t>8/28/2020</a:t>
            </a:fld>
            <a:endParaRPr lang="en-US"/>
          </a:p>
        </p:txBody>
      </p:sp>
      <p:sp>
        <p:nvSpPr>
          <p:cNvPr id="5" name="Footer Placeholder 4">
            <a:extLst>
              <a:ext uri="{FF2B5EF4-FFF2-40B4-BE49-F238E27FC236}">
                <a16:creationId xmlns:a16="http://schemas.microsoft.com/office/drawing/2014/main" id="{81571B4F-44E4-4908-B89B-33B9A393A3F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CE81016-5E2F-43C8-A2DB-ED6D1DC20EA5}"/>
              </a:ext>
            </a:extLst>
          </p:cNvPr>
          <p:cNvSpPr>
            <a:spLocks noGrp="1"/>
          </p:cNvSpPr>
          <p:nvPr>
            <p:ph type="sldNum" sz="quarter" idx="12"/>
          </p:nvPr>
        </p:nvSpPr>
        <p:spPr/>
        <p:txBody>
          <a:bodyPr/>
          <a:lstStyle/>
          <a:p>
            <a:fld id="{E5D92DAB-79B5-4845-BB2C-D34A737B29E2}" type="slidenum">
              <a:rPr lang="en-US" smtClean="0"/>
              <a:t>‹#›</a:t>
            </a:fld>
            <a:endParaRPr lang="en-US"/>
          </a:p>
        </p:txBody>
      </p:sp>
    </p:spTree>
    <p:extLst>
      <p:ext uri="{BB962C8B-B14F-4D97-AF65-F5344CB8AC3E}">
        <p14:creationId xmlns:p14="http://schemas.microsoft.com/office/powerpoint/2010/main" val="29019228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11BA1D-3241-4AD9-AC02-B6B78F20ED8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4029DB-B766-45AA-8914-1B889B18CDF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B6E2A2E-B493-4541-9725-F4D78E1E76C4}"/>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45DD7E7D-A862-4FD5-9E22-43548C761E88}"/>
              </a:ext>
            </a:extLst>
          </p:cNvPr>
          <p:cNvSpPr>
            <a:spLocks noGrp="1"/>
          </p:cNvSpPr>
          <p:nvPr>
            <p:ph type="dt" sz="half" idx="10"/>
          </p:nvPr>
        </p:nvSpPr>
        <p:spPr/>
        <p:txBody>
          <a:bodyPr/>
          <a:lstStyle/>
          <a:p>
            <a:fld id="{E0FCD097-296D-4142-8824-09E4CAE9D293}" type="datetimeFigureOut">
              <a:rPr lang="en-US" smtClean="0"/>
              <a:t>8/28/2020</a:t>
            </a:fld>
            <a:endParaRPr lang="en-US"/>
          </a:p>
        </p:txBody>
      </p:sp>
      <p:sp>
        <p:nvSpPr>
          <p:cNvPr id="6" name="Footer Placeholder 5">
            <a:extLst>
              <a:ext uri="{FF2B5EF4-FFF2-40B4-BE49-F238E27FC236}">
                <a16:creationId xmlns:a16="http://schemas.microsoft.com/office/drawing/2014/main" id="{BF61CBBD-5639-4F0B-AF4B-9C424E377B5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DA77649-4CEB-4F48-8303-FF5E107A94E7}"/>
              </a:ext>
            </a:extLst>
          </p:cNvPr>
          <p:cNvSpPr>
            <a:spLocks noGrp="1"/>
          </p:cNvSpPr>
          <p:nvPr>
            <p:ph type="sldNum" sz="quarter" idx="12"/>
          </p:nvPr>
        </p:nvSpPr>
        <p:spPr/>
        <p:txBody>
          <a:bodyPr/>
          <a:lstStyle/>
          <a:p>
            <a:fld id="{E5D92DAB-79B5-4845-BB2C-D34A737B29E2}" type="slidenum">
              <a:rPr lang="en-US" smtClean="0"/>
              <a:t>‹#›</a:t>
            </a:fld>
            <a:endParaRPr lang="en-US"/>
          </a:p>
        </p:txBody>
      </p:sp>
    </p:spTree>
    <p:extLst>
      <p:ext uri="{BB962C8B-B14F-4D97-AF65-F5344CB8AC3E}">
        <p14:creationId xmlns:p14="http://schemas.microsoft.com/office/powerpoint/2010/main" val="52185122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A43B34-46AA-4E3F-AA7E-46DBEDDF7726}"/>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36FA7598-FB87-43AE-A49D-0D02AB00A95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5BB459D9-1940-42B5-8B57-C267F2F96EF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D35099E-9B48-4C18-8C5A-61BCC9B3232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55A88347-47BE-4C93-A964-6E3CB02D9A1B}"/>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2E2FAD29-1060-4166-8EA5-5045D5455D9C}"/>
              </a:ext>
            </a:extLst>
          </p:cNvPr>
          <p:cNvSpPr>
            <a:spLocks noGrp="1"/>
          </p:cNvSpPr>
          <p:nvPr>
            <p:ph type="dt" sz="half" idx="10"/>
          </p:nvPr>
        </p:nvSpPr>
        <p:spPr/>
        <p:txBody>
          <a:bodyPr/>
          <a:lstStyle/>
          <a:p>
            <a:fld id="{E0FCD097-296D-4142-8824-09E4CAE9D293}" type="datetimeFigureOut">
              <a:rPr lang="en-US" smtClean="0"/>
              <a:t>8/28/2020</a:t>
            </a:fld>
            <a:endParaRPr lang="en-US"/>
          </a:p>
        </p:txBody>
      </p:sp>
      <p:sp>
        <p:nvSpPr>
          <p:cNvPr id="8" name="Footer Placeholder 7">
            <a:extLst>
              <a:ext uri="{FF2B5EF4-FFF2-40B4-BE49-F238E27FC236}">
                <a16:creationId xmlns:a16="http://schemas.microsoft.com/office/drawing/2014/main" id="{36FD3892-0237-4E28-8542-1D4122FFB37C}"/>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C3F729A2-5DEA-433D-B448-8AAA6F0F6C3C}"/>
              </a:ext>
            </a:extLst>
          </p:cNvPr>
          <p:cNvSpPr>
            <a:spLocks noGrp="1"/>
          </p:cNvSpPr>
          <p:nvPr>
            <p:ph type="sldNum" sz="quarter" idx="12"/>
          </p:nvPr>
        </p:nvSpPr>
        <p:spPr/>
        <p:txBody>
          <a:bodyPr/>
          <a:lstStyle/>
          <a:p>
            <a:fld id="{E5D92DAB-79B5-4845-BB2C-D34A737B29E2}" type="slidenum">
              <a:rPr lang="en-US" smtClean="0"/>
              <a:t>‹#›</a:t>
            </a:fld>
            <a:endParaRPr lang="en-US"/>
          </a:p>
        </p:txBody>
      </p:sp>
    </p:spTree>
    <p:extLst>
      <p:ext uri="{BB962C8B-B14F-4D97-AF65-F5344CB8AC3E}">
        <p14:creationId xmlns:p14="http://schemas.microsoft.com/office/powerpoint/2010/main" val="382027962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B7158D-2B02-4212-86F5-CF4ED7A62A9C}"/>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0D34AA33-1AD6-494F-9887-307E0712B146}"/>
              </a:ext>
            </a:extLst>
          </p:cNvPr>
          <p:cNvSpPr>
            <a:spLocks noGrp="1"/>
          </p:cNvSpPr>
          <p:nvPr>
            <p:ph type="dt" sz="half" idx="10"/>
          </p:nvPr>
        </p:nvSpPr>
        <p:spPr/>
        <p:txBody>
          <a:bodyPr/>
          <a:lstStyle/>
          <a:p>
            <a:fld id="{E0FCD097-296D-4142-8824-09E4CAE9D293}" type="datetimeFigureOut">
              <a:rPr lang="en-US" smtClean="0"/>
              <a:t>8/28/2020</a:t>
            </a:fld>
            <a:endParaRPr lang="en-US"/>
          </a:p>
        </p:txBody>
      </p:sp>
      <p:sp>
        <p:nvSpPr>
          <p:cNvPr id="4" name="Footer Placeholder 3">
            <a:extLst>
              <a:ext uri="{FF2B5EF4-FFF2-40B4-BE49-F238E27FC236}">
                <a16:creationId xmlns:a16="http://schemas.microsoft.com/office/drawing/2014/main" id="{576C080A-7EDF-4542-AA54-0F619DB3E76A}"/>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4B5844E3-B7CD-4E76-8916-B281CB4E6459}"/>
              </a:ext>
            </a:extLst>
          </p:cNvPr>
          <p:cNvSpPr>
            <a:spLocks noGrp="1"/>
          </p:cNvSpPr>
          <p:nvPr>
            <p:ph type="sldNum" sz="quarter" idx="12"/>
          </p:nvPr>
        </p:nvSpPr>
        <p:spPr/>
        <p:txBody>
          <a:bodyPr/>
          <a:lstStyle/>
          <a:p>
            <a:fld id="{E5D92DAB-79B5-4845-BB2C-D34A737B29E2}" type="slidenum">
              <a:rPr lang="en-US" smtClean="0"/>
              <a:t>‹#›</a:t>
            </a:fld>
            <a:endParaRPr lang="en-US"/>
          </a:p>
        </p:txBody>
      </p:sp>
    </p:spTree>
    <p:extLst>
      <p:ext uri="{BB962C8B-B14F-4D97-AF65-F5344CB8AC3E}">
        <p14:creationId xmlns:p14="http://schemas.microsoft.com/office/powerpoint/2010/main" val="292640029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3B4ADC8-179F-43FE-8AD2-DD0DAD83CB89}"/>
              </a:ext>
            </a:extLst>
          </p:cNvPr>
          <p:cNvSpPr>
            <a:spLocks noGrp="1"/>
          </p:cNvSpPr>
          <p:nvPr>
            <p:ph type="dt" sz="half" idx="10"/>
          </p:nvPr>
        </p:nvSpPr>
        <p:spPr/>
        <p:txBody>
          <a:bodyPr/>
          <a:lstStyle/>
          <a:p>
            <a:fld id="{E0FCD097-296D-4142-8824-09E4CAE9D293}" type="datetimeFigureOut">
              <a:rPr lang="en-US" smtClean="0"/>
              <a:t>8/28/2020</a:t>
            </a:fld>
            <a:endParaRPr lang="en-US"/>
          </a:p>
        </p:txBody>
      </p:sp>
      <p:sp>
        <p:nvSpPr>
          <p:cNvPr id="3" name="Footer Placeholder 2">
            <a:extLst>
              <a:ext uri="{FF2B5EF4-FFF2-40B4-BE49-F238E27FC236}">
                <a16:creationId xmlns:a16="http://schemas.microsoft.com/office/drawing/2014/main" id="{DA5635D5-C24C-4998-B557-7483AE6C2212}"/>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FD4EF881-F0A9-47B3-B078-5B2231F01293}"/>
              </a:ext>
            </a:extLst>
          </p:cNvPr>
          <p:cNvSpPr>
            <a:spLocks noGrp="1"/>
          </p:cNvSpPr>
          <p:nvPr>
            <p:ph type="sldNum" sz="quarter" idx="12"/>
          </p:nvPr>
        </p:nvSpPr>
        <p:spPr/>
        <p:txBody>
          <a:bodyPr/>
          <a:lstStyle/>
          <a:p>
            <a:fld id="{E5D92DAB-79B5-4845-BB2C-D34A737B29E2}" type="slidenum">
              <a:rPr lang="en-US" smtClean="0"/>
              <a:t>‹#›</a:t>
            </a:fld>
            <a:endParaRPr lang="en-US"/>
          </a:p>
        </p:txBody>
      </p:sp>
    </p:spTree>
    <p:extLst>
      <p:ext uri="{BB962C8B-B14F-4D97-AF65-F5344CB8AC3E}">
        <p14:creationId xmlns:p14="http://schemas.microsoft.com/office/powerpoint/2010/main" val="31842876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6CE5DC-3CD0-4331-95F8-A91548D5409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2813BFEA-C334-44B6-8CD7-9C8038C2E27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017A34C2-33E0-4634-BA98-AAA5539A776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8AFFA8C1-704D-4E66-8303-D484A24CCB0F}"/>
              </a:ext>
            </a:extLst>
          </p:cNvPr>
          <p:cNvSpPr>
            <a:spLocks noGrp="1"/>
          </p:cNvSpPr>
          <p:nvPr>
            <p:ph type="dt" sz="half" idx="10"/>
          </p:nvPr>
        </p:nvSpPr>
        <p:spPr/>
        <p:txBody>
          <a:bodyPr/>
          <a:lstStyle/>
          <a:p>
            <a:fld id="{E0FCD097-296D-4142-8824-09E4CAE9D293}" type="datetimeFigureOut">
              <a:rPr lang="en-US" smtClean="0"/>
              <a:t>8/28/2020</a:t>
            </a:fld>
            <a:endParaRPr lang="en-US"/>
          </a:p>
        </p:txBody>
      </p:sp>
      <p:sp>
        <p:nvSpPr>
          <p:cNvPr id="6" name="Footer Placeholder 5">
            <a:extLst>
              <a:ext uri="{FF2B5EF4-FFF2-40B4-BE49-F238E27FC236}">
                <a16:creationId xmlns:a16="http://schemas.microsoft.com/office/drawing/2014/main" id="{96EF5A29-AF44-4BC4-AA7D-6831D752C58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43D9C89-9528-4B5E-89FF-2FAE6C12C77E}"/>
              </a:ext>
            </a:extLst>
          </p:cNvPr>
          <p:cNvSpPr>
            <a:spLocks noGrp="1"/>
          </p:cNvSpPr>
          <p:nvPr>
            <p:ph type="sldNum" sz="quarter" idx="12"/>
          </p:nvPr>
        </p:nvSpPr>
        <p:spPr/>
        <p:txBody>
          <a:bodyPr/>
          <a:lstStyle/>
          <a:p>
            <a:fld id="{E5D92DAB-79B5-4845-BB2C-D34A737B29E2}" type="slidenum">
              <a:rPr lang="en-US" smtClean="0"/>
              <a:t>‹#›</a:t>
            </a:fld>
            <a:endParaRPr lang="en-US"/>
          </a:p>
        </p:txBody>
      </p:sp>
    </p:spTree>
    <p:extLst>
      <p:ext uri="{BB962C8B-B14F-4D97-AF65-F5344CB8AC3E}">
        <p14:creationId xmlns:p14="http://schemas.microsoft.com/office/powerpoint/2010/main" val="39713292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0551E4-EA6B-4F59-8660-55EFF5804A5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A84A431F-770F-492C-9803-9561310A22D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2F432EB-4EC1-4AD2-8170-021F34B1EAE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DE4A60C-DD5F-4082-85AA-C74763244AA4}"/>
              </a:ext>
            </a:extLst>
          </p:cNvPr>
          <p:cNvSpPr>
            <a:spLocks noGrp="1"/>
          </p:cNvSpPr>
          <p:nvPr>
            <p:ph type="dt" sz="half" idx="10"/>
          </p:nvPr>
        </p:nvSpPr>
        <p:spPr/>
        <p:txBody>
          <a:bodyPr/>
          <a:lstStyle/>
          <a:p>
            <a:fld id="{E0FCD097-296D-4142-8824-09E4CAE9D293}" type="datetimeFigureOut">
              <a:rPr lang="en-US" smtClean="0"/>
              <a:t>8/28/2020</a:t>
            </a:fld>
            <a:endParaRPr lang="en-US"/>
          </a:p>
        </p:txBody>
      </p:sp>
      <p:sp>
        <p:nvSpPr>
          <p:cNvPr id="6" name="Footer Placeholder 5">
            <a:extLst>
              <a:ext uri="{FF2B5EF4-FFF2-40B4-BE49-F238E27FC236}">
                <a16:creationId xmlns:a16="http://schemas.microsoft.com/office/drawing/2014/main" id="{E9A5B643-4928-41E5-994D-AD242CE4DEC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42B66F0-2380-4C37-B737-849451B26034}"/>
              </a:ext>
            </a:extLst>
          </p:cNvPr>
          <p:cNvSpPr>
            <a:spLocks noGrp="1"/>
          </p:cNvSpPr>
          <p:nvPr>
            <p:ph type="sldNum" sz="quarter" idx="12"/>
          </p:nvPr>
        </p:nvSpPr>
        <p:spPr/>
        <p:txBody>
          <a:bodyPr/>
          <a:lstStyle/>
          <a:p>
            <a:fld id="{E5D92DAB-79B5-4845-BB2C-D34A737B29E2}" type="slidenum">
              <a:rPr lang="en-US" smtClean="0"/>
              <a:t>‹#›</a:t>
            </a:fld>
            <a:endParaRPr lang="en-US"/>
          </a:p>
        </p:txBody>
      </p:sp>
    </p:spTree>
    <p:extLst>
      <p:ext uri="{BB962C8B-B14F-4D97-AF65-F5344CB8AC3E}">
        <p14:creationId xmlns:p14="http://schemas.microsoft.com/office/powerpoint/2010/main" val="380265951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016856F-C4C2-40C7-89AE-B43EC696BAF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150D32A2-EF30-4817-B6AD-7FAC07566B7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CAF3A78-F42E-4B98-8332-3A06BD023E31}"/>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0FCD097-296D-4142-8824-09E4CAE9D293}" type="datetimeFigureOut">
              <a:rPr lang="en-US" smtClean="0"/>
              <a:t>8/28/2020</a:t>
            </a:fld>
            <a:endParaRPr lang="en-US"/>
          </a:p>
        </p:txBody>
      </p:sp>
      <p:sp>
        <p:nvSpPr>
          <p:cNvPr id="5" name="Footer Placeholder 4">
            <a:extLst>
              <a:ext uri="{FF2B5EF4-FFF2-40B4-BE49-F238E27FC236}">
                <a16:creationId xmlns:a16="http://schemas.microsoft.com/office/drawing/2014/main" id="{5D3A8DCE-AF8B-438D-AEFE-F9B5EFE8254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2BE2E186-C7F2-4778-B248-5A4768B2547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D92DAB-79B5-4845-BB2C-D34A737B29E2}" type="slidenum">
              <a:rPr lang="en-US" smtClean="0"/>
              <a:t>‹#›</a:t>
            </a:fld>
            <a:endParaRPr lang="en-US"/>
          </a:p>
        </p:txBody>
      </p:sp>
      <p:cxnSp>
        <p:nvCxnSpPr>
          <p:cNvPr id="7" name="Straight Connector 6">
            <a:extLst>
              <a:ext uri="{FF2B5EF4-FFF2-40B4-BE49-F238E27FC236}">
                <a16:creationId xmlns:a16="http://schemas.microsoft.com/office/drawing/2014/main" id="{20163C45-9E16-41E7-BE82-E998970E1FF6}"/>
              </a:ext>
            </a:extLst>
          </p:cNvPr>
          <p:cNvCxnSpPr>
            <a:cxnSpLocks/>
          </p:cNvCxnSpPr>
          <p:nvPr userDrawn="1"/>
        </p:nvCxnSpPr>
        <p:spPr>
          <a:xfrm>
            <a:off x="508000" y="525178"/>
            <a:ext cx="11313458" cy="0"/>
          </a:xfrm>
          <a:prstGeom prst="line">
            <a:avLst/>
          </a:prstGeom>
          <a:ln w="19050">
            <a:solidFill>
              <a:srgbClr val="BFBFBF"/>
            </a:solidFill>
          </a:ln>
        </p:spPr>
        <p:style>
          <a:lnRef idx="1">
            <a:schemeClr val="accent3"/>
          </a:lnRef>
          <a:fillRef idx="0">
            <a:schemeClr val="accent3"/>
          </a:fillRef>
          <a:effectRef idx="0">
            <a:schemeClr val="accent3"/>
          </a:effectRef>
          <a:fontRef idx="minor">
            <a:schemeClr val="tx1"/>
          </a:fontRef>
        </p:style>
      </p:cxnSp>
      <p:sp>
        <p:nvSpPr>
          <p:cNvPr id="8" name="TextBox 7">
            <a:extLst>
              <a:ext uri="{FF2B5EF4-FFF2-40B4-BE49-F238E27FC236}">
                <a16:creationId xmlns:a16="http://schemas.microsoft.com/office/drawing/2014/main" id="{F80DB272-FBDB-4007-A8CF-BB5B979E1FE8}"/>
              </a:ext>
            </a:extLst>
          </p:cNvPr>
          <p:cNvSpPr txBox="1"/>
          <p:nvPr userDrawn="1"/>
        </p:nvSpPr>
        <p:spPr>
          <a:xfrm>
            <a:off x="10003971" y="207073"/>
            <a:ext cx="1817487" cy="169277"/>
          </a:xfrm>
          <a:prstGeom prst="rect">
            <a:avLst/>
          </a:prstGeom>
          <a:noFill/>
          <a:ln>
            <a:noFill/>
            <a:prstDash val="dash"/>
          </a:ln>
        </p:spPr>
        <p:txBody>
          <a:bodyPr wrap="square" lIns="0" tIns="0" rIns="0" bIns="0" rtlCol="0">
            <a:spAutoFit/>
          </a:bodyPr>
          <a:lstStyle/>
          <a:p>
            <a:pPr algn="r"/>
            <a:r>
              <a:rPr lang="pl-PL" sz="1100" b="1" dirty="0">
                <a:solidFill>
                  <a:srgbClr val="FF0000"/>
                </a:solidFill>
                <a:cs typeface="Arial" panose="020B0604020202020204" pitchFamily="34" charset="0"/>
              </a:rPr>
              <a:t>STRICTLY CONFIDENTIAL</a:t>
            </a:r>
            <a:endParaRPr lang="en-GB" sz="1100" b="1" dirty="0">
              <a:solidFill>
                <a:srgbClr val="FF0000"/>
              </a:solidFill>
              <a:cs typeface="Arial" panose="020B0604020202020204" pitchFamily="34" charset="0"/>
            </a:endParaRPr>
          </a:p>
        </p:txBody>
      </p:sp>
      <p:sp>
        <p:nvSpPr>
          <p:cNvPr id="9" name="TextBox 8">
            <a:extLst>
              <a:ext uri="{FF2B5EF4-FFF2-40B4-BE49-F238E27FC236}">
                <a16:creationId xmlns:a16="http://schemas.microsoft.com/office/drawing/2014/main" id="{A2E83F09-6D15-41EA-8E21-BA83A632AA5B}"/>
              </a:ext>
            </a:extLst>
          </p:cNvPr>
          <p:cNvSpPr txBox="1"/>
          <p:nvPr userDrawn="1"/>
        </p:nvSpPr>
        <p:spPr>
          <a:xfrm>
            <a:off x="533400" y="6535910"/>
            <a:ext cx="1257300" cy="261610"/>
          </a:xfrm>
          <a:prstGeom prst="rect">
            <a:avLst/>
          </a:prstGeom>
          <a:noFill/>
        </p:spPr>
        <p:txBody>
          <a:bodyPr wrap="square" rtlCol="0">
            <a:spAutoFit/>
          </a:bodyPr>
          <a:lstStyle/>
          <a:p>
            <a:r>
              <a:rPr lang="pl-PL" sz="1050" dirty="0"/>
              <a:t>[Company logo]</a:t>
            </a:r>
          </a:p>
        </p:txBody>
      </p:sp>
      <p:pic>
        <p:nvPicPr>
          <p:cNvPr id="10" name="Picture 9">
            <a:extLst>
              <a:ext uri="{FF2B5EF4-FFF2-40B4-BE49-F238E27FC236}">
                <a16:creationId xmlns:a16="http://schemas.microsoft.com/office/drawing/2014/main" id="{162FF21E-A29C-4B48-A81F-81E621DBFBFB}"/>
              </a:ext>
            </a:extLst>
          </p:cNvPr>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10363200" y="6503193"/>
            <a:ext cx="1415197" cy="353623"/>
          </a:xfrm>
          <a:prstGeom prst="rect">
            <a:avLst/>
          </a:prstGeom>
        </p:spPr>
      </p:pic>
      <p:sp>
        <p:nvSpPr>
          <p:cNvPr id="11" name="Slide Number Placeholder 8">
            <a:extLst>
              <a:ext uri="{FF2B5EF4-FFF2-40B4-BE49-F238E27FC236}">
                <a16:creationId xmlns:a16="http://schemas.microsoft.com/office/drawing/2014/main" id="{74B5EBB0-3FBE-4987-91AB-7D0ADFDF58B4}"/>
              </a:ext>
            </a:extLst>
          </p:cNvPr>
          <p:cNvSpPr txBox="1">
            <a:spLocks/>
          </p:cNvSpPr>
          <p:nvPr userDrawn="1"/>
        </p:nvSpPr>
        <p:spPr>
          <a:xfrm>
            <a:off x="11820525" y="6496607"/>
            <a:ext cx="371475" cy="365125"/>
          </a:xfrm>
          <a:prstGeom prst="rect">
            <a:avLst/>
          </a:prstGeom>
          <a:solidFill>
            <a:srgbClr val="61C3AE"/>
          </a:solidFill>
        </p:spPr>
        <p:txBody>
          <a:bodyPr vert="horz" lIns="91440" tIns="45720" rIns="91440" bIns="45720" rtlCol="0" anchor="ctr"/>
          <a:lstStyle>
            <a:defPPr>
              <a:defRPr lang="en-US"/>
            </a:defPPr>
            <a:lvl1pPr marL="0" algn="ctr" defTabSz="914400" rtl="0" eaLnBrk="1" latinLnBrk="0" hangingPunct="1">
              <a:defRPr sz="120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60A40895-C38B-44CC-ABAD-911017228A80}" type="slidenum">
              <a:rPr lang="pl-PL" smtClean="0"/>
              <a:pPr/>
              <a:t>‹#›</a:t>
            </a:fld>
            <a:endParaRPr lang="pl-PL" dirty="0"/>
          </a:p>
        </p:txBody>
      </p:sp>
    </p:spTree>
    <p:extLst>
      <p:ext uri="{BB962C8B-B14F-4D97-AF65-F5344CB8AC3E}">
        <p14:creationId xmlns:p14="http://schemas.microsoft.com/office/powerpoint/2010/main" val="2925958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chart" Target="../charts/chart6.xml"/></Relationships>
</file>

<file path=ppt/slides/_rels/slide11.xml.rels><?xml version="1.0" encoding="UTF-8" standalone="yes"?>
<Relationships xmlns="http://schemas.openxmlformats.org/package/2006/relationships"><Relationship Id="rId8" Type="http://schemas.openxmlformats.org/officeDocument/2006/relationships/image" Target="../media/image28.svg"/><Relationship Id="rId13" Type="http://schemas.openxmlformats.org/officeDocument/2006/relationships/image" Target="../media/image33.png"/><Relationship Id="rId18" Type="http://schemas.openxmlformats.org/officeDocument/2006/relationships/image" Target="../media/image38.svg"/><Relationship Id="rId26" Type="http://schemas.openxmlformats.org/officeDocument/2006/relationships/image" Target="../media/image46.svg"/><Relationship Id="rId3" Type="http://schemas.openxmlformats.org/officeDocument/2006/relationships/image" Target="../media/image23.png"/><Relationship Id="rId21" Type="http://schemas.openxmlformats.org/officeDocument/2006/relationships/image" Target="../media/image41.png"/><Relationship Id="rId34" Type="http://schemas.openxmlformats.org/officeDocument/2006/relationships/image" Target="../media/image54.svg"/><Relationship Id="rId7" Type="http://schemas.openxmlformats.org/officeDocument/2006/relationships/image" Target="../media/image27.png"/><Relationship Id="rId12" Type="http://schemas.openxmlformats.org/officeDocument/2006/relationships/image" Target="../media/image32.svg"/><Relationship Id="rId17" Type="http://schemas.openxmlformats.org/officeDocument/2006/relationships/image" Target="../media/image37.png"/><Relationship Id="rId25" Type="http://schemas.openxmlformats.org/officeDocument/2006/relationships/image" Target="../media/image45.png"/><Relationship Id="rId33" Type="http://schemas.openxmlformats.org/officeDocument/2006/relationships/image" Target="../media/image53.png"/><Relationship Id="rId2" Type="http://schemas.openxmlformats.org/officeDocument/2006/relationships/notesSlide" Target="../notesSlides/notesSlide9.xml"/><Relationship Id="rId16" Type="http://schemas.openxmlformats.org/officeDocument/2006/relationships/image" Target="../media/image36.svg"/><Relationship Id="rId20" Type="http://schemas.openxmlformats.org/officeDocument/2006/relationships/image" Target="../media/image40.svg"/><Relationship Id="rId29" Type="http://schemas.openxmlformats.org/officeDocument/2006/relationships/image" Target="../media/image49.png"/><Relationship Id="rId1" Type="http://schemas.openxmlformats.org/officeDocument/2006/relationships/slideLayout" Target="../slideLayouts/slideLayout7.xml"/><Relationship Id="rId6" Type="http://schemas.openxmlformats.org/officeDocument/2006/relationships/image" Target="../media/image26.svg"/><Relationship Id="rId11" Type="http://schemas.openxmlformats.org/officeDocument/2006/relationships/image" Target="../media/image31.png"/><Relationship Id="rId24" Type="http://schemas.openxmlformats.org/officeDocument/2006/relationships/image" Target="../media/image44.svg"/><Relationship Id="rId32" Type="http://schemas.openxmlformats.org/officeDocument/2006/relationships/image" Target="../media/image52.svg"/><Relationship Id="rId5" Type="http://schemas.openxmlformats.org/officeDocument/2006/relationships/image" Target="../media/image25.png"/><Relationship Id="rId15" Type="http://schemas.openxmlformats.org/officeDocument/2006/relationships/image" Target="../media/image35.png"/><Relationship Id="rId23" Type="http://schemas.openxmlformats.org/officeDocument/2006/relationships/image" Target="../media/image43.png"/><Relationship Id="rId28" Type="http://schemas.openxmlformats.org/officeDocument/2006/relationships/image" Target="../media/image48.svg"/><Relationship Id="rId10" Type="http://schemas.openxmlformats.org/officeDocument/2006/relationships/image" Target="../media/image30.svg"/><Relationship Id="rId19" Type="http://schemas.openxmlformats.org/officeDocument/2006/relationships/image" Target="../media/image39.png"/><Relationship Id="rId31" Type="http://schemas.openxmlformats.org/officeDocument/2006/relationships/image" Target="../media/image51.png"/><Relationship Id="rId4" Type="http://schemas.openxmlformats.org/officeDocument/2006/relationships/image" Target="../media/image24.svg"/><Relationship Id="rId9" Type="http://schemas.openxmlformats.org/officeDocument/2006/relationships/image" Target="../media/image29.png"/><Relationship Id="rId14" Type="http://schemas.openxmlformats.org/officeDocument/2006/relationships/image" Target="../media/image34.svg"/><Relationship Id="rId22" Type="http://schemas.openxmlformats.org/officeDocument/2006/relationships/image" Target="../media/image42.svg"/><Relationship Id="rId27" Type="http://schemas.openxmlformats.org/officeDocument/2006/relationships/image" Target="../media/image47.png"/><Relationship Id="rId30" Type="http://schemas.openxmlformats.org/officeDocument/2006/relationships/image" Target="../media/image50.sv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chart" Target="../charts/chart7.xml"/><Relationship Id="rId1" Type="http://schemas.openxmlformats.org/officeDocument/2006/relationships/slideLayout" Target="../slideLayouts/slideLayout7.xml"/><Relationship Id="rId6" Type="http://schemas.openxmlformats.org/officeDocument/2006/relationships/chart" Target="../charts/chart11.xml"/><Relationship Id="rId5" Type="http://schemas.openxmlformats.org/officeDocument/2006/relationships/chart" Target="../charts/chart10.xml"/><Relationship Id="rId4" Type="http://schemas.openxmlformats.org/officeDocument/2006/relationships/chart" Target="../charts/char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4.xml"/><Relationship Id="rId1" Type="http://schemas.openxmlformats.org/officeDocument/2006/relationships/slideLayout" Target="../slideLayouts/slideLayout7.xml"/><Relationship Id="rId4" Type="http://schemas.openxmlformats.org/officeDocument/2006/relationships/chart" Target="../charts/chart1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8" Type="http://schemas.openxmlformats.org/officeDocument/2006/relationships/image" Target="../media/image60.png"/><Relationship Id="rId3" Type="http://schemas.openxmlformats.org/officeDocument/2006/relationships/image" Target="../media/image55.png"/><Relationship Id="rId7" Type="http://schemas.openxmlformats.org/officeDocument/2006/relationships/image" Target="../media/image59.pn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58.png"/><Relationship Id="rId5" Type="http://schemas.openxmlformats.org/officeDocument/2006/relationships/image" Target="../media/image57.png"/><Relationship Id="rId10" Type="http://schemas.openxmlformats.org/officeDocument/2006/relationships/image" Target="../media/image62.png"/><Relationship Id="rId4" Type="http://schemas.openxmlformats.org/officeDocument/2006/relationships/image" Target="../media/image56.png"/><Relationship Id="rId9" Type="http://schemas.openxmlformats.org/officeDocument/2006/relationships/image" Target="../media/image61.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openxmlformats.org/officeDocument/2006/relationships/image" Target="../media/image66.svg"/><Relationship Id="rId5" Type="http://schemas.openxmlformats.org/officeDocument/2006/relationships/image" Target="../media/image65.png"/><Relationship Id="rId4" Type="http://schemas.openxmlformats.org/officeDocument/2006/relationships/image" Target="../media/image64.svg"/></Relationships>
</file>

<file path=ppt/slides/_rels/slide2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7.xml"/><Relationship Id="rId5" Type="http://schemas.openxmlformats.org/officeDocument/2006/relationships/image" Target="../media/image70.png"/><Relationship Id="rId4" Type="http://schemas.openxmlformats.org/officeDocument/2006/relationships/image" Target="../media/image69.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8" Type="http://schemas.openxmlformats.org/officeDocument/2006/relationships/image" Target="../media/image76.svg"/><Relationship Id="rId13" Type="http://schemas.openxmlformats.org/officeDocument/2006/relationships/image" Target="../media/image81.svg"/><Relationship Id="rId3" Type="http://schemas.openxmlformats.org/officeDocument/2006/relationships/image" Target="../media/image71.png"/><Relationship Id="rId7" Type="http://schemas.openxmlformats.org/officeDocument/2006/relationships/image" Target="../media/image75.png"/><Relationship Id="rId12" Type="http://schemas.openxmlformats.org/officeDocument/2006/relationships/image" Target="../media/image80.png"/><Relationship Id="rId2" Type="http://schemas.openxmlformats.org/officeDocument/2006/relationships/notesSlide" Target="../notesSlides/notesSlide20.xml"/><Relationship Id="rId1" Type="http://schemas.openxmlformats.org/officeDocument/2006/relationships/slideLayout" Target="../slideLayouts/slideLayout7.xml"/><Relationship Id="rId6" Type="http://schemas.openxmlformats.org/officeDocument/2006/relationships/image" Target="../media/image74.svg"/><Relationship Id="rId11" Type="http://schemas.openxmlformats.org/officeDocument/2006/relationships/image" Target="../media/image79.png"/><Relationship Id="rId5" Type="http://schemas.openxmlformats.org/officeDocument/2006/relationships/image" Target="../media/image73.png"/><Relationship Id="rId15" Type="http://schemas.openxmlformats.org/officeDocument/2006/relationships/image" Target="../media/image83.svg"/><Relationship Id="rId10" Type="http://schemas.openxmlformats.org/officeDocument/2006/relationships/image" Target="../media/image78.png"/><Relationship Id="rId4" Type="http://schemas.openxmlformats.org/officeDocument/2006/relationships/image" Target="../media/image72.svg"/><Relationship Id="rId9" Type="http://schemas.openxmlformats.org/officeDocument/2006/relationships/image" Target="../media/image77.png"/><Relationship Id="rId14" Type="http://schemas.openxmlformats.org/officeDocument/2006/relationships/image" Target="../media/image82.png"/></Relationships>
</file>

<file path=ppt/slides/_rels/slide26.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8" Type="http://schemas.openxmlformats.org/officeDocument/2006/relationships/chart" Target="../charts/chart20.xml"/><Relationship Id="rId3" Type="http://schemas.openxmlformats.org/officeDocument/2006/relationships/chart" Target="../charts/chart15.xml"/><Relationship Id="rId7" Type="http://schemas.openxmlformats.org/officeDocument/2006/relationships/chart" Target="../charts/chart19.xml"/><Relationship Id="rId2" Type="http://schemas.openxmlformats.org/officeDocument/2006/relationships/notesSlide" Target="../notesSlides/notesSlide23.xml"/><Relationship Id="rId1" Type="http://schemas.openxmlformats.org/officeDocument/2006/relationships/slideLayout" Target="../slideLayouts/slideLayout7.xml"/><Relationship Id="rId6" Type="http://schemas.openxmlformats.org/officeDocument/2006/relationships/chart" Target="../charts/chart18.xml"/><Relationship Id="rId5" Type="http://schemas.openxmlformats.org/officeDocument/2006/relationships/chart" Target="../charts/chart17.xml"/><Relationship Id="rId4" Type="http://schemas.openxmlformats.org/officeDocument/2006/relationships/chart" Target="../charts/chart16.xml"/><Relationship Id="rId9" Type="http://schemas.openxmlformats.org/officeDocument/2006/relationships/chart" Target="../charts/chart21.xml"/></Relationships>
</file>

<file path=ppt/slides/_rels/slide31.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24.xml"/><Relationship Id="rId1" Type="http://schemas.openxmlformats.org/officeDocument/2006/relationships/slideLayout" Target="../slideLayouts/slideLayout7.xml"/><Relationship Id="rId5" Type="http://schemas.openxmlformats.org/officeDocument/2006/relationships/chart" Target="../charts/chart24.xml"/><Relationship Id="rId4" Type="http://schemas.openxmlformats.org/officeDocument/2006/relationships/chart" Target="../charts/chart23.xml"/></Relationships>
</file>

<file path=ppt/slides/_rels/slide32.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25.xml"/><Relationship Id="rId1" Type="http://schemas.openxmlformats.org/officeDocument/2006/relationships/slideLayout" Target="../slideLayouts/slideLayout7.xml"/><Relationship Id="rId4" Type="http://schemas.openxmlformats.org/officeDocument/2006/relationships/chart" Target="../charts/chart26.xml"/></Relationships>
</file>

<file path=ppt/slides/_rels/slide33.xml.rels><?xml version="1.0" encoding="UTF-8" standalone="yes"?>
<Relationships xmlns="http://schemas.openxmlformats.org/package/2006/relationships"><Relationship Id="rId8" Type="http://schemas.openxmlformats.org/officeDocument/2006/relationships/chart" Target="../charts/chart32.xml"/><Relationship Id="rId3" Type="http://schemas.openxmlformats.org/officeDocument/2006/relationships/chart" Target="../charts/chart27.xml"/><Relationship Id="rId7" Type="http://schemas.openxmlformats.org/officeDocument/2006/relationships/chart" Target="../charts/chart31.xml"/><Relationship Id="rId12" Type="http://schemas.openxmlformats.org/officeDocument/2006/relationships/chart" Target="../charts/chart36.xml"/><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chart" Target="../charts/chart30.xml"/><Relationship Id="rId11" Type="http://schemas.openxmlformats.org/officeDocument/2006/relationships/chart" Target="../charts/chart35.xml"/><Relationship Id="rId5" Type="http://schemas.openxmlformats.org/officeDocument/2006/relationships/chart" Target="../charts/chart29.xml"/><Relationship Id="rId10" Type="http://schemas.openxmlformats.org/officeDocument/2006/relationships/chart" Target="../charts/chart34.xml"/><Relationship Id="rId4" Type="http://schemas.openxmlformats.org/officeDocument/2006/relationships/chart" Target="../charts/chart28.xml"/><Relationship Id="rId9" Type="http://schemas.openxmlformats.org/officeDocument/2006/relationships/chart" Target="../charts/chart33.xml"/></Relationships>
</file>

<file path=ppt/slides/_rels/slide34.xml.rels><?xml version="1.0" encoding="UTF-8" standalone="yes"?>
<Relationships xmlns="http://schemas.openxmlformats.org/package/2006/relationships"><Relationship Id="rId2" Type="http://schemas.openxmlformats.org/officeDocument/2006/relationships/chart" Target="../charts/chart37.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chart" Target="../charts/chart39.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4.xml.rels><?xml version="1.0" encoding="UTF-8" standalone="yes"?>
<Relationships xmlns="http://schemas.openxmlformats.org/package/2006/relationships"><Relationship Id="rId8" Type="http://schemas.openxmlformats.org/officeDocument/2006/relationships/image" Target="../media/image7.svg"/><Relationship Id="rId13" Type="http://schemas.openxmlformats.org/officeDocument/2006/relationships/image" Target="../media/image12.png"/><Relationship Id="rId3" Type="http://schemas.openxmlformats.org/officeDocument/2006/relationships/image" Target="../media/image2.png"/><Relationship Id="rId7" Type="http://schemas.openxmlformats.org/officeDocument/2006/relationships/image" Target="../media/image6.png"/><Relationship Id="rId12" Type="http://schemas.openxmlformats.org/officeDocument/2006/relationships/image" Target="../media/image11.svg"/><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image" Target="../media/image5.sv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chart" Target="../charts/chart1.xml"/><Relationship Id="rId10" Type="http://schemas.openxmlformats.org/officeDocument/2006/relationships/image" Target="../media/image9.svg"/><Relationship Id="rId4" Type="http://schemas.openxmlformats.org/officeDocument/2006/relationships/image" Target="../media/image3.svg"/><Relationship Id="rId9" Type="http://schemas.openxmlformats.org/officeDocument/2006/relationships/image" Target="../media/image8.png"/><Relationship Id="rId14" Type="http://schemas.openxmlformats.org/officeDocument/2006/relationships/image" Target="../media/image13.sv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34.xml"/><Relationship Id="rId1" Type="http://schemas.openxmlformats.org/officeDocument/2006/relationships/slideLayout" Target="../slideLayouts/slideLayout7.xml"/><Relationship Id="rId5" Type="http://schemas.openxmlformats.org/officeDocument/2006/relationships/chart" Target="../charts/chart42.xml"/><Relationship Id="rId4" Type="http://schemas.openxmlformats.org/officeDocument/2006/relationships/chart" Target="../charts/chart41.xml"/></Relationships>
</file>

<file path=ppt/slides/_rels/slide45.xml.rels><?xml version="1.0" encoding="UTF-8" standalone="yes"?>
<Relationships xmlns="http://schemas.openxmlformats.org/package/2006/relationships"><Relationship Id="rId8" Type="http://schemas.openxmlformats.org/officeDocument/2006/relationships/chart" Target="../charts/chart48.xml"/><Relationship Id="rId13" Type="http://schemas.openxmlformats.org/officeDocument/2006/relationships/chart" Target="../charts/chart53.xml"/><Relationship Id="rId3" Type="http://schemas.openxmlformats.org/officeDocument/2006/relationships/chart" Target="../charts/chart43.xml"/><Relationship Id="rId7" Type="http://schemas.openxmlformats.org/officeDocument/2006/relationships/chart" Target="../charts/chart47.xml"/><Relationship Id="rId12" Type="http://schemas.openxmlformats.org/officeDocument/2006/relationships/chart" Target="../charts/chart52.xml"/><Relationship Id="rId2" Type="http://schemas.openxmlformats.org/officeDocument/2006/relationships/notesSlide" Target="../notesSlides/notesSlide35.xml"/><Relationship Id="rId1" Type="http://schemas.openxmlformats.org/officeDocument/2006/relationships/slideLayout" Target="../slideLayouts/slideLayout7.xml"/><Relationship Id="rId6" Type="http://schemas.openxmlformats.org/officeDocument/2006/relationships/chart" Target="../charts/chart46.xml"/><Relationship Id="rId11" Type="http://schemas.openxmlformats.org/officeDocument/2006/relationships/chart" Target="../charts/chart51.xml"/><Relationship Id="rId5" Type="http://schemas.openxmlformats.org/officeDocument/2006/relationships/chart" Target="../charts/chart45.xml"/><Relationship Id="rId10" Type="http://schemas.openxmlformats.org/officeDocument/2006/relationships/chart" Target="../charts/chart50.xml"/><Relationship Id="rId4" Type="http://schemas.openxmlformats.org/officeDocument/2006/relationships/chart" Target="../charts/chart44.xml"/><Relationship Id="rId9" Type="http://schemas.openxmlformats.org/officeDocument/2006/relationships/chart" Target="../charts/chart49.xml"/></Relationships>
</file>

<file path=ppt/slides/_rels/slide46.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chart" Target="../charts/chart54.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chart" Target="../charts/chart56.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chart" Target="../charts/chart58.xml"/><Relationship Id="rId7" Type="http://schemas.openxmlformats.org/officeDocument/2006/relationships/chart" Target="../charts/chart62.xml"/><Relationship Id="rId2" Type="http://schemas.openxmlformats.org/officeDocument/2006/relationships/chart" Target="../charts/chart57.xml"/><Relationship Id="rId1" Type="http://schemas.openxmlformats.org/officeDocument/2006/relationships/slideLayout" Target="../slideLayouts/slideLayout7.xml"/><Relationship Id="rId6" Type="http://schemas.openxmlformats.org/officeDocument/2006/relationships/chart" Target="../charts/chart61.xml"/><Relationship Id="rId5" Type="http://schemas.openxmlformats.org/officeDocument/2006/relationships/chart" Target="../charts/chart60.xml"/><Relationship Id="rId4" Type="http://schemas.openxmlformats.org/officeDocument/2006/relationships/chart" Target="../charts/chart59.xml"/></Relationships>
</file>

<file path=ppt/slides/_rels/slide49.xml.rels><?xml version="1.0" encoding="UTF-8" standalone="yes"?>
<Relationships xmlns="http://schemas.openxmlformats.org/package/2006/relationships"><Relationship Id="rId8" Type="http://schemas.openxmlformats.org/officeDocument/2006/relationships/chart" Target="../charts/chart68.xml"/><Relationship Id="rId3" Type="http://schemas.openxmlformats.org/officeDocument/2006/relationships/chart" Target="../charts/chart63.xml"/><Relationship Id="rId7" Type="http://schemas.openxmlformats.org/officeDocument/2006/relationships/chart" Target="../charts/chart67.xml"/><Relationship Id="rId2" Type="http://schemas.openxmlformats.org/officeDocument/2006/relationships/notesSlide" Target="../notesSlides/notesSlide36.xml"/><Relationship Id="rId1" Type="http://schemas.openxmlformats.org/officeDocument/2006/relationships/slideLayout" Target="../slideLayouts/slideLayout7.xml"/><Relationship Id="rId6" Type="http://schemas.openxmlformats.org/officeDocument/2006/relationships/chart" Target="../charts/chart66.xml"/><Relationship Id="rId5" Type="http://schemas.openxmlformats.org/officeDocument/2006/relationships/chart" Target="../charts/chart65.xml"/><Relationship Id="rId10" Type="http://schemas.openxmlformats.org/officeDocument/2006/relationships/chart" Target="../charts/chart70.xml"/><Relationship Id="rId4" Type="http://schemas.openxmlformats.org/officeDocument/2006/relationships/chart" Target="../charts/chart64.xml"/><Relationship Id="rId9" Type="http://schemas.openxmlformats.org/officeDocument/2006/relationships/chart" Target="../charts/chart69.xml"/></Relationships>
</file>

<file path=ppt/slides/_rels/slide5.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chart" Target="../charts/chart2.xml"/><Relationship Id="rId7" Type="http://schemas.openxmlformats.org/officeDocument/2006/relationships/image" Target="../media/image17.png"/><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image" Target="../media/image16.png"/><Relationship Id="rId11" Type="http://schemas.openxmlformats.org/officeDocument/2006/relationships/image" Target="../media/image21.png"/><Relationship Id="rId5" Type="http://schemas.openxmlformats.org/officeDocument/2006/relationships/image" Target="../media/image15.png"/><Relationship Id="rId10" Type="http://schemas.openxmlformats.org/officeDocument/2006/relationships/image" Target="../media/image20.png"/><Relationship Id="rId4" Type="http://schemas.openxmlformats.org/officeDocument/2006/relationships/image" Target="../media/image14.png"/><Relationship Id="rId9" Type="http://schemas.openxmlformats.org/officeDocument/2006/relationships/image" Target="../media/image19.png"/></Relationships>
</file>

<file path=ppt/slides/_rels/slide50.xml.rels><?xml version="1.0" encoding="UTF-8" standalone="yes"?>
<Relationships xmlns="http://schemas.openxmlformats.org/package/2006/relationships"><Relationship Id="rId3" Type="http://schemas.openxmlformats.org/officeDocument/2006/relationships/chart" Target="../charts/chart71.xml"/><Relationship Id="rId7" Type="http://schemas.openxmlformats.org/officeDocument/2006/relationships/chart" Target="../charts/chart75.xml"/><Relationship Id="rId2" Type="http://schemas.openxmlformats.org/officeDocument/2006/relationships/notesSlide" Target="../notesSlides/notesSlide37.xml"/><Relationship Id="rId1" Type="http://schemas.openxmlformats.org/officeDocument/2006/relationships/slideLayout" Target="../slideLayouts/slideLayout7.xml"/><Relationship Id="rId6" Type="http://schemas.openxmlformats.org/officeDocument/2006/relationships/chart" Target="../charts/chart74.xml"/><Relationship Id="rId5" Type="http://schemas.openxmlformats.org/officeDocument/2006/relationships/chart" Target="../charts/chart73.xml"/><Relationship Id="rId4" Type="http://schemas.openxmlformats.org/officeDocument/2006/relationships/chart" Target="../charts/chart72.xml"/></Relationships>
</file>

<file path=ppt/slides/_rels/slide51.xml.rels><?xml version="1.0" encoding="UTF-8" standalone="yes"?>
<Relationships xmlns="http://schemas.openxmlformats.org/package/2006/relationships"><Relationship Id="rId8" Type="http://schemas.openxmlformats.org/officeDocument/2006/relationships/chart" Target="../charts/chart81.xml"/><Relationship Id="rId3" Type="http://schemas.openxmlformats.org/officeDocument/2006/relationships/chart" Target="../charts/chart76.xml"/><Relationship Id="rId7" Type="http://schemas.openxmlformats.org/officeDocument/2006/relationships/chart" Target="../charts/chart80.xml"/><Relationship Id="rId2" Type="http://schemas.openxmlformats.org/officeDocument/2006/relationships/notesSlide" Target="../notesSlides/notesSlide38.xml"/><Relationship Id="rId1" Type="http://schemas.openxmlformats.org/officeDocument/2006/relationships/slideLayout" Target="../slideLayouts/slideLayout7.xml"/><Relationship Id="rId6" Type="http://schemas.openxmlformats.org/officeDocument/2006/relationships/chart" Target="../charts/chart79.xml"/><Relationship Id="rId5" Type="http://schemas.openxmlformats.org/officeDocument/2006/relationships/chart" Target="../charts/chart78.xml"/><Relationship Id="rId4" Type="http://schemas.openxmlformats.org/officeDocument/2006/relationships/chart" Target="../charts/chart77.xml"/></Relationships>
</file>

<file path=ppt/slides/_rels/slide52.xml.rels><?xml version="1.0" encoding="UTF-8" standalone="yes"?>
<Relationships xmlns="http://schemas.openxmlformats.org/package/2006/relationships"><Relationship Id="rId3" Type="http://schemas.openxmlformats.org/officeDocument/2006/relationships/chart" Target="../charts/chart82.xml"/><Relationship Id="rId2" Type="http://schemas.openxmlformats.org/officeDocument/2006/relationships/notesSlide" Target="../notesSlides/notesSlide39.xml"/><Relationship Id="rId1" Type="http://schemas.openxmlformats.org/officeDocument/2006/relationships/slideLayout" Target="../slideLayouts/slideLayout7.xml"/><Relationship Id="rId4" Type="http://schemas.openxmlformats.org/officeDocument/2006/relationships/chart" Target="../charts/chart83.xml"/></Relationships>
</file>

<file path=ppt/slides/_rels/slide53.xml.rels><?xml version="1.0" encoding="UTF-8" standalone="yes"?>
<Relationships xmlns="http://schemas.openxmlformats.org/package/2006/relationships"><Relationship Id="rId3" Type="http://schemas.openxmlformats.org/officeDocument/2006/relationships/chart" Target="../charts/chart84.xml"/><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chart" Target="../charts/chart85.xml"/><Relationship Id="rId2" Type="http://schemas.openxmlformats.org/officeDocument/2006/relationships/notesSlide" Target="../notesSlides/notesSlide41.xml"/><Relationship Id="rId1" Type="http://schemas.openxmlformats.org/officeDocument/2006/relationships/slideLayout" Target="../slideLayouts/slideLayout7.xml"/><Relationship Id="rId4" Type="http://schemas.openxmlformats.org/officeDocument/2006/relationships/chart" Target="../charts/chart86.xml"/></Relationships>
</file>

<file path=ppt/slides/_rels/slide55.xml.rels><?xml version="1.0" encoding="UTF-8" standalone="yes"?>
<Relationships xmlns="http://schemas.openxmlformats.org/package/2006/relationships"><Relationship Id="rId3" Type="http://schemas.openxmlformats.org/officeDocument/2006/relationships/image" Target="../media/image85.svg"/><Relationship Id="rId7" Type="http://schemas.openxmlformats.org/officeDocument/2006/relationships/image" Target="../media/image89.svg"/><Relationship Id="rId2" Type="http://schemas.openxmlformats.org/officeDocument/2006/relationships/image" Target="../media/image84.png"/><Relationship Id="rId1" Type="http://schemas.openxmlformats.org/officeDocument/2006/relationships/slideLayout" Target="../slideLayouts/slideLayout7.xml"/><Relationship Id="rId6" Type="http://schemas.openxmlformats.org/officeDocument/2006/relationships/image" Target="../media/image88.png"/><Relationship Id="rId5" Type="http://schemas.openxmlformats.org/officeDocument/2006/relationships/image" Target="../media/image87.svg"/><Relationship Id="rId4" Type="http://schemas.openxmlformats.org/officeDocument/2006/relationships/image" Target="../media/image86.png"/></Relationships>
</file>

<file path=ppt/slides/_rels/slide56.xml.rels><?xml version="1.0" encoding="UTF-8" standalone="yes"?>
<Relationships xmlns="http://schemas.openxmlformats.org/package/2006/relationships"><Relationship Id="rId8" Type="http://schemas.openxmlformats.org/officeDocument/2006/relationships/image" Target="../media/image85.svg"/><Relationship Id="rId3" Type="http://schemas.openxmlformats.org/officeDocument/2006/relationships/image" Target="../media/image88.png"/><Relationship Id="rId7" Type="http://schemas.openxmlformats.org/officeDocument/2006/relationships/image" Target="../media/image84.png"/><Relationship Id="rId2" Type="http://schemas.openxmlformats.org/officeDocument/2006/relationships/notesSlide" Target="../notesSlides/notesSlide42.xml"/><Relationship Id="rId1" Type="http://schemas.openxmlformats.org/officeDocument/2006/relationships/slideLayout" Target="../slideLayouts/slideLayout7.xml"/><Relationship Id="rId6" Type="http://schemas.openxmlformats.org/officeDocument/2006/relationships/image" Target="../media/image87.svg"/><Relationship Id="rId5" Type="http://schemas.openxmlformats.org/officeDocument/2006/relationships/image" Target="../media/image86.png"/><Relationship Id="rId4" Type="http://schemas.openxmlformats.org/officeDocument/2006/relationships/image" Target="../media/image89.sv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43.xml"/><Relationship Id="rId1" Type="http://schemas.openxmlformats.org/officeDocument/2006/relationships/slideLayout" Target="../slideLayouts/slideLayout7.xml"/><Relationship Id="rId5" Type="http://schemas.openxmlformats.org/officeDocument/2006/relationships/image" Target="../media/image92.png"/><Relationship Id="rId4" Type="http://schemas.openxmlformats.org/officeDocument/2006/relationships/image" Target="../media/image91.png"/></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7.xml"/><Relationship Id="rId4" Type="http://schemas.openxmlformats.org/officeDocument/2006/relationships/chart" Target="../charts/chart4.xml"/></Relationships>
</file>

<file path=ppt/slides/_rels/slide60.xml.rels><?xml version="1.0" encoding="UTF-8" standalone="yes"?>
<Relationships xmlns="http://schemas.openxmlformats.org/package/2006/relationships"><Relationship Id="rId3" Type="http://schemas.openxmlformats.org/officeDocument/2006/relationships/image" Target="../media/image94.svg"/><Relationship Id="rId2" Type="http://schemas.openxmlformats.org/officeDocument/2006/relationships/image" Target="../media/image93.png"/><Relationship Id="rId1" Type="http://schemas.openxmlformats.org/officeDocument/2006/relationships/slideLayout" Target="../slideLayouts/slideLayout7.xml"/><Relationship Id="rId5" Type="http://schemas.microsoft.com/office/2007/relationships/hdphoto" Target="../media/hdphoto1.wdp"/><Relationship Id="rId4" Type="http://schemas.openxmlformats.org/officeDocument/2006/relationships/image" Target="../media/image95.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8" Type="http://schemas.openxmlformats.org/officeDocument/2006/relationships/image" Target="../media/image98.svg"/><Relationship Id="rId13" Type="http://schemas.openxmlformats.org/officeDocument/2006/relationships/image" Target="../media/image103.png"/><Relationship Id="rId3" Type="http://schemas.openxmlformats.org/officeDocument/2006/relationships/image" Target="../media/image96.png"/><Relationship Id="rId7" Type="http://schemas.openxmlformats.org/officeDocument/2006/relationships/image" Target="../media/image97.png"/><Relationship Id="rId12" Type="http://schemas.openxmlformats.org/officeDocument/2006/relationships/image" Target="../media/image102.svg"/><Relationship Id="rId2" Type="http://schemas.openxmlformats.org/officeDocument/2006/relationships/notesSlide" Target="../notesSlides/notesSlide45.xml"/><Relationship Id="rId16" Type="http://schemas.openxmlformats.org/officeDocument/2006/relationships/image" Target="../media/image106.svg"/><Relationship Id="rId1" Type="http://schemas.openxmlformats.org/officeDocument/2006/relationships/slideLayout" Target="../slideLayouts/slideLayout7.xml"/><Relationship Id="rId6" Type="http://schemas.openxmlformats.org/officeDocument/2006/relationships/chart" Target="../charts/chart89.xml"/><Relationship Id="rId11" Type="http://schemas.openxmlformats.org/officeDocument/2006/relationships/image" Target="../media/image101.png"/><Relationship Id="rId5" Type="http://schemas.openxmlformats.org/officeDocument/2006/relationships/chart" Target="../charts/chart88.xml"/><Relationship Id="rId15" Type="http://schemas.openxmlformats.org/officeDocument/2006/relationships/image" Target="../media/image105.png"/><Relationship Id="rId10" Type="http://schemas.openxmlformats.org/officeDocument/2006/relationships/image" Target="../media/image100.svg"/><Relationship Id="rId4" Type="http://schemas.openxmlformats.org/officeDocument/2006/relationships/chart" Target="../charts/chart87.xml"/><Relationship Id="rId9" Type="http://schemas.openxmlformats.org/officeDocument/2006/relationships/image" Target="../media/image99.png"/><Relationship Id="rId14" Type="http://schemas.openxmlformats.org/officeDocument/2006/relationships/image" Target="../media/image104.svg"/></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chart" Target="../charts/chart90.xml"/><Relationship Id="rId2" Type="http://schemas.openxmlformats.org/officeDocument/2006/relationships/notesSlide" Target="../notesSlides/notesSlide47.xml"/><Relationship Id="rId1" Type="http://schemas.openxmlformats.org/officeDocument/2006/relationships/slideLayout" Target="../slideLayouts/slideLayout7.xml"/><Relationship Id="rId6" Type="http://schemas.openxmlformats.org/officeDocument/2006/relationships/chart" Target="../charts/chart93.xml"/><Relationship Id="rId5" Type="http://schemas.openxmlformats.org/officeDocument/2006/relationships/chart" Target="../charts/chart92.xml"/><Relationship Id="rId4" Type="http://schemas.openxmlformats.org/officeDocument/2006/relationships/chart" Target="../charts/chart9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49.xml"/><Relationship Id="rId1" Type="http://schemas.openxmlformats.org/officeDocument/2006/relationships/slideLayout" Target="../slideLayouts/slideLayout7.xml"/><Relationship Id="rId5" Type="http://schemas.openxmlformats.org/officeDocument/2006/relationships/image" Target="../media/image109.png"/><Relationship Id="rId4" Type="http://schemas.openxmlformats.org/officeDocument/2006/relationships/image" Target="../media/image108.png"/></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chart" Target="../charts/chart94.xml"/><Relationship Id="rId7" Type="http://schemas.openxmlformats.org/officeDocument/2006/relationships/image" Target="../media/image113.png"/><Relationship Id="rId2" Type="http://schemas.openxmlformats.org/officeDocument/2006/relationships/notesSlide" Target="../notesSlides/notesSlide51.xml"/><Relationship Id="rId1" Type="http://schemas.openxmlformats.org/officeDocument/2006/relationships/slideLayout" Target="../slideLayouts/slideLayout7.xml"/><Relationship Id="rId6" Type="http://schemas.openxmlformats.org/officeDocument/2006/relationships/image" Target="../media/image112.png"/><Relationship Id="rId5" Type="http://schemas.openxmlformats.org/officeDocument/2006/relationships/image" Target="../media/image111.png"/><Relationship Id="rId4" Type="http://schemas.openxmlformats.org/officeDocument/2006/relationships/image" Target="../media/image110.pn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chart" Target="../charts/chart95.xml"/><Relationship Id="rId2" Type="http://schemas.openxmlformats.org/officeDocument/2006/relationships/notesSlide" Target="../notesSlides/notesSlide53.xml"/><Relationship Id="rId1" Type="http://schemas.openxmlformats.org/officeDocument/2006/relationships/slideLayout" Target="../slideLayouts/slideLayout7.xml"/><Relationship Id="rId4" Type="http://schemas.openxmlformats.org/officeDocument/2006/relationships/chart" Target="../charts/chart96.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3" Type="http://schemas.openxmlformats.org/officeDocument/2006/relationships/chart" Target="../charts/chart97.xml"/><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3" Type="http://schemas.openxmlformats.org/officeDocument/2006/relationships/chart" Target="../charts/chart99.xml"/><Relationship Id="rId2" Type="http://schemas.openxmlformats.org/officeDocument/2006/relationships/chart" Target="../charts/chart98.xml"/><Relationship Id="rId1" Type="http://schemas.openxmlformats.org/officeDocument/2006/relationships/slideLayout" Target="../slideLayouts/slideLayout7.xml"/><Relationship Id="rId5" Type="http://schemas.openxmlformats.org/officeDocument/2006/relationships/chart" Target="../charts/chart101.xml"/><Relationship Id="rId4" Type="http://schemas.openxmlformats.org/officeDocument/2006/relationships/chart" Target="../charts/chart100.xml"/></Relationships>
</file>

<file path=ppt/slides/_rels/slide78.xml.rels><?xml version="1.0" encoding="UTF-8" standalone="yes"?>
<Relationships xmlns="http://schemas.openxmlformats.org/package/2006/relationships"><Relationship Id="rId3" Type="http://schemas.openxmlformats.org/officeDocument/2006/relationships/chart" Target="../charts/chart103.xml"/><Relationship Id="rId2" Type="http://schemas.openxmlformats.org/officeDocument/2006/relationships/chart" Target="../charts/chart102.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chart" Target="../charts/chart104.xml"/><Relationship Id="rId2" Type="http://schemas.openxmlformats.org/officeDocument/2006/relationships/notesSlide" Target="../notesSlides/notesSlide56.xml"/><Relationship Id="rId1" Type="http://schemas.openxmlformats.org/officeDocument/2006/relationships/slideLayout" Target="../slideLayouts/slideLayout7.xml"/><Relationship Id="rId6" Type="http://schemas.openxmlformats.org/officeDocument/2006/relationships/chart" Target="../charts/chart107.xml"/><Relationship Id="rId5" Type="http://schemas.openxmlformats.org/officeDocument/2006/relationships/chart" Target="../charts/chart106.xml"/><Relationship Id="rId4" Type="http://schemas.openxmlformats.org/officeDocument/2006/relationships/chart" Target="../charts/chart10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3" Type="http://schemas.openxmlformats.org/officeDocument/2006/relationships/chart" Target="../charts/chart109.xml"/><Relationship Id="rId2" Type="http://schemas.openxmlformats.org/officeDocument/2006/relationships/chart" Target="../charts/chart108.xm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8" Type="http://schemas.openxmlformats.org/officeDocument/2006/relationships/image" Target="../media/image13.svg"/><Relationship Id="rId3" Type="http://schemas.openxmlformats.org/officeDocument/2006/relationships/image" Target="../media/image2.png"/><Relationship Id="rId7" Type="http://schemas.openxmlformats.org/officeDocument/2006/relationships/image" Target="../media/image22.png"/><Relationship Id="rId2" Type="http://schemas.openxmlformats.org/officeDocument/2006/relationships/notesSlide" Target="../notesSlides/notesSlide7.xml"/><Relationship Id="rId1" Type="http://schemas.openxmlformats.org/officeDocument/2006/relationships/slideLayout" Target="../slideLayouts/slideLayout7.xml"/><Relationship Id="rId6" Type="http://schemas.openxmlformats.org/officeDocument/2006/relationships/image" Target="../media/image5.svg"/><Relationship Id="rId5" Type="http://schemas.openxmlformats.org/officeDocument/2006/relationships/image" Target="../media/image4.png"/><Relationship Id="rId4" Type="http://schemas.openxmlformats.org/officeDocument/2006/relationships/image" Target="../media/image3.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a:extLst>
              <a:ext uri="{FF2B5EF4-FFF2-40B4-BE49-F238E27FC236}">
                <a16:creationId xmlns:a16="http://schemas.microsoft.com/office/drawing/2014/main" id="{406DA76D-83E6-4994-8084-E29A912F8DC2}"/>
              </a:ext>
            </a:extLst>
          </p:cNvPr>
          <p:cNvSpPr/>
          <p:nvPr/>
        </p:nvSpPr>
        <p:spPr>
          <a:xfrm>
            <a:off x="10393579" y="5493705"/>
            <a:ext cx="1450078" cy="338554"/>
          </a:xfrm>
          <a:prstGeom prst="rect">
            <a:avLst/>
          </a:prstGeom>
        </p:spPr>
        <p:txBody>
          <a:bodyPr wrap="square">
            <a:spAutoFit/>
          </a:bodyPr>
          <a:lstStyle/>
          <a:p>
            <a:pPr>
              <a:spcBef>
                <a:spcPct val="0"/>
              </a:spcBef>
            </a:pPr>
            <a:r>
              <a:rPr lang="pl-PL" sz="1600" b="1" dirty="0">
                <a:latin typeface="+mj-lt"/>
                <a:cs typeface="Arial" panose="020B0604020202020204" pitchFamily="34" charset="0"/>
              </a:rPr>
              <a:t>[</a:t>
            </a:r>
            <a:r>
              <a:rPr lang="pl-PL" sz="1600" b="1" dirty="0" err="1">
                <a:latin typeface="+mj-lt"/>
                <a:cs typeface="Arial" panose="020B0604020202020204" pitchFamily="34" charset="0"/>
              </a:rPr>
              <a:t>month</a:t>
            </a:r>
            <a:r>
              <a:rPr lang="pl-PL" sz="1600" b="1" dirty="0">
                <a:latin typeface="+mj-lt"/>
                <a:cs typeface="Arial" panose="020B0604020202020204" pitchFamily="34" charset="0"/>
              </a:rPr>
              <a:t>, </a:t>
            </a:r>
            <a:r>
              <a:rPr lang="pl-PL" sz="1600" b="1" dirty="0" err="1">
                <a:latin typeface="+mj-lt"/>
                <a:cs typeface="Arial" panose="020B0604020202020204" pitchFamily="34" charset="0"/>
              </a:rPr>
              <a:t>year</a:t>
            </a:r>
            <a:r>
              <a:rPr lang="pl-PL" sz="1600" b="1" dirty="0">
                <a:latin typeface="+mj-lt"/>
                <a:cs typeface="Arial" panose="020B0604020202020204" pitchFamily="34" charset="0"/>
              </a:rPr>
              <a:t>]</a:t>
            </a:r>
            <a:endParaRPr lang="en-US" sz="1600" b="1" dirty="0">
              <a:latin typeface="+mj-lt"/>
              <a:cs typeface="Arial" panose="020B0604020202020204" pitchFamily="34" charset="0"/>
            </a:endParaRPr>
          </a:p>
        </p:txBody>
      </p:sp>
      <p:sp>
        <p:nvSpPr>
          <p:cNvPr id="81" name="Rectangle 80">
            <a:extLst>
              <a:ext uri="{FF2B5EF4-FFF2-40B4-BE49-F238E27FC236}">
                <a16:creationId xmlns:a16="http://schemas.microsoft.com/office/drawing/2014/main" id="{FBE7ED11-FEF3-485C-8BD7-6D87C93E253A}"/>
              </a:ext>
            </a:extLst>
          </p:cNvPr>
          <p:cNvSpPr/>
          <p:nvPr/>
        </p:nvSpPr>
        <p:spPr>
          <a:xfrm>
            <a:off x="501431" y="5975168"/>
            <a:ext cx="11174769" cy="10800"/>
          </a:xfrm>
          <a:prstGeom prst="rect">
            <a:avLst/>
          </a:prstGeom>
          <a:solidFill>
            <a:srgbClr val="531070"/>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rgbClr val="005A9A"/>
              </a:solidFill>
            </a:endParaRPr>
          </a:p>
        </p:txBody>
      </p:sp>
      <p:sp>
        <p:nvSpPr>
          <p:cNvPr id="2" name="TextBox 1">
            <a:extLst>
              <a:ext uri="{FF2B5EF4-FFF2-40B4-BE49-F238E27FC236}">
                <a16:creationId xmlns:a16="http://schemas.microsoft.com/office/drawing/2014/main" id="{ED473B21-27DA-4CEC-8E8D-C14D646A5081}"/>
              </a:ext>
            </a:extLst>
          </p:cNvPr>
          <p:cNvSpPr txBox="1"/>
          <p:nvPr/>
        </p:nvSpPr>
        <p:spPr>
          <a:xfrm>
            <a:off x="7150398" y="2652287"/>
            <a:ext cx="3243181" cy="646331"/>
          </a:xfrm>
          <a:prstGeom prst="rect">
            <a:avLst/>
          </a:prstGeom>
          <a:noFill/>
        </p:spPr>
        <p:txBody>
          <a:bodyPr wrap="square" rtlCol="0">
            <a:spAutoFit/>
          </a:bodyPr>
          <a:lstStyle/>
          <a:p>
            <a:r>
              <a:rPr lang="pl-PL" sz="3600" dirty="0"/>
              <a:t>[Company Logo]</a:t>
            </a:r>
            <a:endParaRPr lang="en-US" sz="3600" dirty="0"/>
          </a:p>
        </p:txBody>
      </p:sp>
      <p:sp>
        <p:nvSpPr>
          <p:cNvPr id="47" name="TextBox 46">
            <a:extLst>
              <a:ext uri="{FF2B5EF4-FFF2-40B4-BE49-F238E27FC236}">
                <a16:creationId xmlns:a16="http://schemas.microsoft.com/office/drawing/2014/main" id="{2A8919AC-0A6D-4A46-87E0-F2E101363DC8}"/>
              </a:ext>
            </a:extLst>
          </p:cNvPr>
          <p:cNvSpPr txBox="1"/>
          <p:nvPr/>
        </p:nvSpPr>
        <p:spPr>
          <a:xfrm>
            <a:off x="889137" y="2759012"/>
            <a:ext cx="3463636" cy="707886"/>
          </a:xfrm>
          <a:prstGeom prst="rect">
            <a:avLst/>
          </a:prstGeom>
          <a:noFill/>
        </p:spPr>
        <p:txBody>
          <a:bodyPr wrap="square">
            <a:spAutoFit/>
          </a:bodyPr>
          <a:lstStyle/>
          <a:p>
            <a:r>
              <a:rPr lang="pl-PL" sz="2000" b="1" dirty="0">
                <a:solidFill>
                  <a:srgbClr val="531070"/>
                </a:solidFill>
                <a:latin typeface="+mj-lt"/>
                <a:cs typeface="Arial" panose="020B0604020202020204" pitchFamily="34" charset="0"/>
              </a:rPr>
              <a:t>[</a:t>
            </a:r>
            <a:r>
              <a:rPr lang="en-US" sz="2000" b="1" dirty="0">
                <a:solidFill>
                  <a:srgbClr val="531070"/>
                </a:solidFill>
                <a:latin typeface="+mj-lt"/>
                <a:cs typeface="Arial" panose="020B0604020202020204" pitchFamily="34" charset="0"/>
              </a:rPr>
              <a:t>Brief description of the company. </a:t>
            </a:r>
            <a:r>
              <a:rPr lang="pl-PL" sz="2000" b="1" dirty="0">
                <a:solidFill>
                  <a:srgbClr val="531070"/>
                </a:solidFill>
                <a:latin typeface="+mj-lt"/>
                <a:cs typeface="Arial" panose="020B0604020202020204" pitchFamily="34" charset="0"/>
              </a:rPr>
              <a:t>O</a:t>
            </a:r>
            <a:r>
              <a:rPr lang="en-US" sz="2000" b="1" dirty="0">
                <a:solidFill>
                  <a:srgbClr val="531070"/>
                </a:solidFill>
                <a:latin typeface="+mj-lt"/>
                <a:cs typeface="Arial" panose="020B0604020202020204" pitchFamily="34" charset="0"/>
              </a:rPr>
              <a:t>ne</a:t>
            </a:r>
            <a:r>
              <a:rPr lang="pl-PL" sz="2000" b="1" dirty="0">
                <a:solidFill>
                  <a:srgbClr val="531070"/>
                </a:solidFill>
                <a:latin typeface="+mj-lt"/>
                <a:cs typeface="Arial" panose="020B0604020202020204" pitchFamily="34" charset="0"/>
              </a:rPr>
              <a:t>-</a:t>
            </a:r>
            <a:r>
              <a:rPr lang="en-US" sz="2000" b="1" dirty="0">
                <a:solidFill>
                  <a:srgbClr val="531070"/>
                </a:solidFill>
                <a:latin typeface="+mj-lt"/>
                <a:cs typeface="Arial" panose="020B0604020202020204" pitchFamily="34" charset="0"/>
              </a:rPr>
              <a:t>two sentences</a:t>
            </a:r>
            <a:r>
              <a:rPr lang="pl-PL" sz="2000" b="1" dirty="0">
                <a:solidFill>
                  <a:srgbClr val="531070"/>
                </a:solidFill>
                <a:latin typeface="+mj-lt"/>
                <a:cs typeface="Arial" panose="020B0604020202020204" pitchFamily="34" charset="0"/>
              </a:rPr>
              <a:t>]</a:t>
            </a:r>
            <a:endParaRPr lang="en-US" sz="2000" b="1" dirty="0">
              <a:solidFill>
                <a:srgbClr val="531070"/>
              </a:solidFill>
              <a:latin typeface="+mj-lt"/>
              <a:cs typeface="Arial" panose="020B0604020202020204" pitchFamily="34" charset="0"/>
            </a:endParaRPr>
          </a:p>
        </p:txBody>
      </p:sp>
      <p:grpSp>
        <p:nvGrpSpPr>
          <p:cNvPr id="11" name="Group 10">
            <a:extLst>
              <a:ext uri="{FF2B5EF4-FFF2-40B4-BE49-F238E27FC236}">
                <a16:creationId xmlns:a16="http://schemas.microsoft.com/office/drawing/2014/main" id="{299F851C-50F7-43A7-92F9-08AB5607EAD3}"/>
              </a:ext>
            </a:extLst>
          </p:cNvPr>
          <p:cNvGrpSpPr/>
          <p:nvPr/>
        </p:nvGrpSpPr>
        <p:grpSpPr>
          <a:xfrm>
            <a:off x="-1028410" y="4571"/>
            <a:ext cx="844340" cy="6853517"/>
            <a:chOff x="-1028410" y="4571"/>
            <a:chExt cx="844340" cy="6853517"/>
          </a:xfrm>
        </p:grpSpPr>
        <p:sp>
          <p:nvSpPr>
            <p:cNvPr id="48" name="Rectangle 47">
              <a:extLst>
                <a:ext uri="{FF2B5EF4-FFF2-40B4-BE49-F238E27FC236}">
                  <a16:creationId xmlns:a16="http://schemas.microsoft.com/office/drawing/2014/main" id="{FE423FB9-511E-4AC6-91CF-54BC125A6E23}"/>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9" name="Rectangle 48">
              <a:extLst>
                <a:ext uri="{FF2B5EF4-FFF2-40B4-BE49-F238E27FC236}">
                  <a16:creationId xmlns:a16="http://schemas.microsoft.com/office/drawing/2014/main" id="{0516BFD9-746E-421B-BCC2-C58D54DC36B6}"/>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0" name="Rectangle 49">
              <a:extLst>
                <a:ext uri="{FF2B5EF4-FFF2-40B4-BE49-F238E27FC236}">
                  <a16:creationId xmlns:a16="http://schemas.microsoft.com/office/drawing/2014/main" id="{085488CF-9E9F-4B5D-B09D-EC65BD69BCE4}"/>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1" name="Rectangle 50">
              <a:extLst>
                <a:ext uri="{FF2B5EF4-FFF2-40B4-BE49-F238E27FC236}">
                  <a16:creationId xmlns:a16="http://schemas.microsoft.com/office/drawing/2014/main" id="{299ED311-A062-42F5-9E0E-443F5503DC55}"/>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2" name="Rectangle 51">
              <a:extLst>
                <a:ext uri="{FF2B5EF4-FFF2-40B4-BE49-F238E27FC236}">
                  <a16:creationId xmlns:a16="http://schemas.microsoft.com/office/drawing/2014/main" id="{8D2BE16C-EB4D-4253-969F-4FAC08E236ED}"/>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3" name="Rectangle 52">
              <a:extLst>
                <a:ext uri="{FF2B5EF4-FFF2-40B4-BE49-F238E27FC236}">
                  <a16:creationId xmlns:a16="http://schemas.microsoft.com/office/drawing/2014/main" id="{696C997E-A610-47ED-B868-F5C505D531B1}"/>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4" name="Rectangle 53">
              <a:extLst>
                <a:ext uri="{FF2B5EF4-FFF2-40B4-BE49-F238E27FC236}">
                  <a16:creationId xmlns:a16="http://schemas.microsoft.com/office/drawing/2014/main" id="{26C78211-6CBF-4DD7-9D9E-0E67F88B0EA7}"/>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5" name="Rectangle 54">
              <a:extLst>
                <a:ext uri="{FF2B5EF4-FFF2-40B4-BE49-F238E27FC236}">
                  <a16:creationId xmlns:a16="http://schemas.microsoft.com/office/drawing/2014/main" id="{10520D7C-C50E-42F6-B58A-DB61287DFE8F}"/>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6" name="Rectangle 55">
              <a:extLst>
                <a:ext uri="{FF2B5EF4-FFF2-40B4-BE49-F238E27FC236}">
                  <a16:creationId xmlns:a16="http://schemas.microsoft.com/office/drawing/2014/main" id="{39901966-34A3-4FAE-9573-F858C834E5F1}"/>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57" name="Straight Connector 56">
              <a:extLst>
                <a:ext uri="{FF2B5EF4-FFF2-40B4-BE49-F238E27FC236}">
                  <a16:creationId xmlns:a16="http://schemas.microsoft.com/office/drawing/2014/main" id="{B1FF69E0-33AC-4D5A-BC5E-662F26C22CEF}"/>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35E9807B-BC59-4BD1-9061-CC0861E050D6}"/>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DAC61A89-D1C7-4B6F-ABB0-9F7B92144D12}"/>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chemeClr val="bg1">
                    <a:lumMod val="65000"/>
                  </a:schemeClr>
                </a:solidFill>
              </a:endParaRPr>
            </a:p>
          </p:txBody>
        </p:sp>
        <p:sp>
          <p:nvSpPr>
            <p:cNvPr id="60" name="Rectangle 59">
              <a:extLst>
                <a:ext uri="{FF2B5EF4-FFF2-40B4-BE49-F238E27FC236}">
                  <a16:creationId xmlns:a16="http://schemas.microsoft.com/office/drawing/2014/main" id="{77E99C39-8941-4D76-AD8D-783FFEB6B9B7}"/>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1" name="Rectangle 60">
              <a:extLst>
                <a:ext uri="{FF2B5EF4-FFF2-40B4-BE49-F238E27FC236}">
                  <a16:creationId xmlns:a16="http://schemas.microsoft.com/office/drawing/2014/main" id="{1F37F34B-966E-4E0D-B625-3AB93ADD6780}"/>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2" name="Rectangle 61">
              <a:extLst>
                <a:ext uri="{FF2B5EF4-FFF2-40B4-BE49-F238E27FC236}">
                  <a16:creationId xmlns:a16="http://schemas.microsoft.com/office/drawing/2014/main" id="{F3FC03C7-5804-45D7-9C47-B2738B9DCDFE}"/>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3" name="Rectangle 62">
              <a:extLst>
                <a:ext uri="{FF2B5EF4-FFF2-40B4-BE49-F238E27FC236}">
                  <a16:creationId xmlns:a16="http://schemas.microsoft.com/office/drawing/2014/main" id="{C6531A92-1AC1-4350-BCF6-882668381B80}"/>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4" name="Rectangle 63">
              <a:extLst>
                <a:ext uri="{FF2B5EF4-FFF2-40B4-BE49-F238E27FC236}">
                  <a16:creationId xmlns:a16="http://schemas.microsoft.com/office/drawing/2014/main" id="{63C4813A-53B3-4E6D-A3B3-BB052D7D5AD8}"/>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5" name="Rectangle 64">
              <a:extLst>
                <a:ext uri="{FF2B5EF4-FFF2-40B4-BE49-F238E27FC236}">
                  <a16:creationId xmlns:a16="http://schemas.microsoft.com/office/drawing/2014/main" id="{8E1155D8-CBC3-4899-B9E6-0AAC2588ADAD}"/>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6" name="Rectangle 65">
              <a:extLst>
                <a:ext uri="{FF2B5EF4-FFF2-40B4-BE49-F238E27FC236}">
                  <a16:creationId xmlns:a16="http://schemas.microsoft.com/office/drawing/2014/main" id="{F19DC987-918D-4E21-B130-B29D053E5F14}"/>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rgbClr val="A7A7A7"/>
                </a:solidFill>
              </a:endParaRPr>
            </a:p>
          </p:txBody>
        </p:sp>
        <p:cxnSp>
          <p:nvCxnSpPr>
            <p:cNvPr id="67" name="Straight Connector 66">
              <a:extLst>
                <a:ext uri="{FF2B5EF4-FFF2-40B4-BE49-F238E27FC236}">
                  <a16:creationId xmlns:a16="http://schemas.microsoft.com/office/drawing/2014/main" id="{9616DF35-8C45-4253-B436-FEE79C3A93CD}"/>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TextBox 68">
              <a:extLst>
                <a:ext uri="{FF2B5EF4-FFF2-40B4-BE49-F238E27FC236}">
                  <a16:creationId xmlns:a16="http://schemas.microsoft.com/office/drawing/2014/main" id="{019D28A8-D156-4A1F-8289-1270A979CAFA}"/>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dirty="0"/>
                <a:t>Colour palette</a:t>
              </a:r>
            </a:p>
          </p:txBody>
        </p:sp>
        <p:sp>
          <p:nvSpPr>
            <p:cNvPr id="9" name="Rectangle 8">
              <a:extLst>
                <a:ext uri="{FF2B5EF4-FFF2-40B4-BE49-F238E27FC236}">
                  <a16:creationId xmlns:a16="http://schemas.microsoft.com/office/drawing/2014/main" id="{8A1CC3C4-4AAD-4428-94D5-679CED88FC13}"/>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 name="Rectangle 9">
              <a:extLst>
                <a:ext uri="{FF2B5EF4-FFF2-40B4-BE49-F238E27FC236}">
                  <a16:creationId xmlns:a16="http://schemas.microsoft.com/office/drawing/2014/main" id="{2D9033F9-BC30-4B7E-8197-529D11D879A8}"/>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grpSp>
    </p:spTree>
    <p:extLst>
      <p:ext uri="{BB962C8B-B14F-4D97-AF65-F5344CB8AC3E}">
        <p14:creationId xmlns:p14="http://schemas.microsoft.com/office/powerpoint/2010/main" val="14654491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Rounded Rectangle 61"/>
          <p:cNvSpPr/>
          <p:nvPr/>
        </p:nvSpPr>
        <p:spPr>
          <a:xfrm>
            <a:off x="500043" y="1533191"/>
            <a:ext cx="6824473" cy="4600909"/>
          </a:xfrm>
          <a:prstGeom prst="roundRect">
            <a:avLst>
              <a:gd name="adj" fmla="val 2900"/>
            </a:avLst>
          </a:prstGeom>
          <a:solidFill>
            <a:srgbClr val="FAFAF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7" name="Rounded Rectangle 76"/>
          <p:cNvSpPr/>
          <p:nvPr/>
        </p:nvSpPr>
        <p:spPr>
          <a:xfrm>
            <a:off x="591527" y="2787112"/>
            <a:ext cx="1584834" cy="353373"/>
          </a:xfrm>
          <a:prstGeom prst="roundRect">
            <a:avLst>
              <a:gd name="adj" fmla="val 33957"/>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1000" b="1" dirty="0"/>
          </a:p>
        </p:txBody>
      </p:sp>
      <p:sp>
        <p:nvSpPr>
          <p:cNvPr id="78" name="Rounded Rectangle 77"/>
          <p:cNvSpPr/>
          <p:nvPr/>
        </p:nvSpPr>
        <p:spPr>
          <a:xfrm>
            <a:off x="591527" y="3739618"/>
            <a:ext cx="1584834" cy="353373"/>
          </a:xfrm>
          <a:prstGeom prst="roundRect">
            <a:avLst>
              <a:gd name="adj" fmla="val 34890"/>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1000" b="1" dirty="0"/>
          </a:p>
        </p:txBody>
      </p:sp>
      <p:sp>
        <p:nvSpPr>
          <p:cNvPr id="79" name="Rounded Rectangle 78"/>
          <p:cNvSpPr/>
          <p:nvPr/>
        </p:nvSpPr>
        <p:spPr>
          <a:xfrm>
            <a:off x="600366" y="4524752"/>
            <a:ext cx="1584834" cy="353373"/>
          </a:xfrm>
          <a:prstGeom prst="roundRect">
            <a:avLst>
              <a:gd name="adj" fmla="val 35097"/>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1000" b="1" dirty="0"/>
          </a:p>
        </p:txBody>
      </p:sp>
      <p:sp>
        <p:nvSpPr>
          <p:cNvPr id="80" name="Rounded Rectangle 79"/>
          <p:cNvSpPr/>
          <p:nvPr/>
        </p:nvSpPr>
        <p:spPr>
          <a:xfrm>
            <a:off x="600366" y="5354801"/>
            <a:ext cx="1584834" cy="353373"/>
          </a:xfrm>
          <a:prstGeom prst="roundRect">
            <a:avLst>
              <a:gd name="adj" fmla="val 31987"/>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1000" b="1" dirty="0"/>
          </a:p>
        </p:txBody>
      </p:sp>
      <p:sp>
        <p:nvSpPr>
          <p:cNvPr id="76" name="Rounded Rectangle 75"/>
          <p:cNvSpPr/>
          <p:nvPr/>
        </p:nvSpPr>
        <p:spPr>
          <a:xfrm>
            <a:off x="597405" y="1917965"/>
            <a:ext cx="1584834" cy="353373"/>
          </a:xfrm>
          <a:prstGeom prst="roundRect">
            <a:avLst>
              <a:gd name="adj" fmla="val 33750"/>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1000" b="1" dirty="0"/>
          </a:p>
        </p:txBody>
      </p:sp>
      <p:sp>
        <p:nvSpPr>
          <p:cNvPr id="97" name="TextBox 78">
            <a:extLst>
              <a:ext uri="{FF2B5EF4-FFF2-40B4-BE49-F238E27FC236}">
                <a16:creationId xmlns:a16="http://schemas.microsoft.com/office/drawing/2014/main" id="{C6C2C125-268A-4DFE-B489-596EFFFFAD4E}"/>
              </a:ext>
            </a:extLst>
          </p:cNvPr>
          <p:cNvSpPr txBox="1"/>
          <p:nvPr/>
        </p:nvSpPr>
        <p:spPr>
          <a:xfrm>
            <a:off x="7516367" y="1249718"/>
            <a:ext cx="3446907" cy="237744"/>
          </a:xfrm>
          <a:prstGeom prst="rect">
            <a:avLst/>
          </a:prstGeom>
        </p:spPr>
        <p:txBody>
          <a:bodyPr vert="horz" wrap="square" lIns="0" tIns="45720" rIns="91440" bIns="45720" rtlCol="0">
            <a:noAutofit/>
          </a:bodyPr>
          <a:lstStyle/>
          <a:p>
            <a:pPr>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Revenue and EBITDA, 2019P - 2022P (thousand PLN)</a:t>
            </a:r>
          </a:p>
        </p:txBody>
      </p:sp>
      <p:sp>
        <p:nvSpPr>
          <p:cNvPr id="103" name="Left Brace 102">
            <a:extLst>
              <a:ext uri="{FF2B5EF4-FFF2-40B4-BE49-F238E27FC236}">
                <a16:creationId xmlns:a16="http://schemas.microsoft.com/office/drawing/2014/main" id="{5E3B5088-DAD2-4249-9850-39BAC7291BC3}"/>
              </a:ext>
            </a:extLst>
          </p:cNvPr>
          <p:cNvSpPr/>
          <p:nvPr/>
        </p:nvSpPr>
        <p:spPr>
          <a:xfrm>
            <a:off x="2282140" y="1832830"/>
            <a:ext cx="128231" cy="521789"/>
          </a:xfrm>
          <a:prstGeom prst="leftBrace">
            <a:avLst/>
          </a:prstGeom>
          <a:ln>
            <a:solidFill>
              <a:srgbClr val="8CD4C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l-PL"/>
          </a:p>
        </p:txBody>
      </p:sp>
      <p:sp>
        <p:nvSpPr>
          <p:cNvPr id="104" name="Left Brace 103">
            <a:extLst>
              <a:ext uri="{FF2B5EF4-FFF2-40B4-BE49-F238E27FC236}">
                <a16:creationId xmlns:a16="http://schemas.microsoft.com/office/drawing/2014/main" id="{E55D1A4E-34B7-443D-904B-325BC529EEA9}"/>
              </a:ext>
            </a:extLst>
          </p:cNvPr>
          <p:cNvSpPr/>
          <p:nvPr/>
        </p:nvSpPr>
        <p:spPr>
          <a:xfrm>
            <a:off x="2282140" y="2602919"/>
            <a:ext cx="128231" cy="745929"/>
          </a:xfrm>
          <a:prstGeom prst="leftBrace">
            <a:avLst/>
          </a:prstGeom>
          <a:ln>
            <a:solidFill>
              <a:srgbClr val="8CD4C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l-PL"/>
          </a:p>
        </p:txBody>
      </p:sp>
      <p:sp>
        <p:nvSpPr>
          <p:cNvPr id="105" name="Left Brace 104">
            <a:extLst>
              <a:ext uri="{FF2B5EF4-FFF2-40B4-BE49-F238E27FC236}">
                <a16:creationId xmlns:a16="http://schemas.microsoft.com/office/drawing/2014/main" id="{88970E00-8C31-4BE2-BE41-1AEE576FB654}"/>
              </a:ext>
            </a:extLst>
          </p:cNvPr>
          <p:cNvSpPr/>
          <p:nvPr/>
        </p:nvSpPr>
        <p:spPr>
          <a:xfrm>
            <a:off x="2282140" y="3545749"/>
            <a:ext cx="128231" cy="644508"/>
          </a:xfrm>
          <a:prstGeom prst="leftBrace">
            <a:avLst/>
          </a:prstGeom>
          <a:ln>
            <a:solidFill>
              <a:srgbClr val="8CD4C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l-PL"/>
          </a:p>
        </p:txBody>
      </p:sp>
      <p:sp>
        <p:nvSpPr>
          <p:cNvPr id="106" name="Left Brace 105">
            <a:extLst>
              <a:ext uri="{FF2B5EF4-FFF2-40B4-BE49-F238E27FC236}">
                <a16:creationId xmlns:a16="http://schemas.microsoft.com/office/drawing/2014/main" id="{D90173B6-DFE7-4ACD-831C-F3D3C8172190}"/>
              </a:ext>
            </a:extLst>
          </p:cNvPr>
          <p:cNvSpPr/>
          <p:nvPr/>
        </p:nvSpPr>
        <p:spPr>
          <a:xfrm>
            <a:off x="2282140" y="4386265"/>
            <a:ext cx="128231" cy="626528"/>
          </a:xfrm>
          <a:prstGeom prst="leftBrace">
            <a:avLst/>
          </a:prstGeom>
          <a:ln>
            <a:solidFill>
              <a:srgbClr val="8CD4C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l-PL"/>
          </a:p>
        </p:txBody>
      </p:sp>
      <p:sp>
        <p:nvSpPr>
          <p:cNvPr id="107" name="Left Brace 106">
            <a:extLst>
              <a:ext uri="{FF2B5EF4-FFF2-40B4-BE49-F238E27FC236}">
                <a16:creationId xmlns:a16="http://schemas.microsoft.com/office/drawing/2014/main" id="{8957A899-BB7F-42A8-8D31-158FC61814C2}"/>
              </a:ext>
            </a:extLst>
          </p:cNvPr>
          <p:cNvSpPr/>
          <p:nvPr/>
        </p:nvSpPr>
        <p:spPr>
          <a:xfrm>
            <a:off x="2282139" y="5233393"/>
            <a:ext cx="128231" cy="609448"/>
          </a:xfrm>
          <a:prstGeom prst="leftBrace">
            <a:avLst/>
          </a:prstGeom>
          <a:ln>
            <a:solidFill>
              <a:srgbClr val="8CD4C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l-PL"/>
          </a:p>
        </p:txBody>
      </p:sp>
      <p:sp>
        <p:nvSpPr>
          <p:cNvPr id="23" name="TextBox 22">
            <a:extLst>
              <a:ext uri="{FF2B5EF4-FFF2-40B4-BE49-F238E27FC236}">
                <a16:creationId xmlns:a16="http://schemas.microsoft.com/office/drawing/2014/main" id="{FB2FFDEB-4907-4B60-A6CA-3F7200D95AA8}"/>
              </a:ext>
            </a:extLst>
          </p:cNvPr>
          <p:cNvSpPr txBox="1"/>
          <p:nvPr/>
        </p:nvSpPr>
        <p:spPr>
          <a:xfrm>
            <a:off x="534759" y="618865"/>
            <a:ext cx="11285765"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ea typeface="Cambria" panose="02040503050406030204" pitchFamily="18" charset="0"/>
                <a:cs typeface="Calibri Light" panose="020F0302020204030204" pitchFamily="34" charset="0"/>
              </a:rPr>
              <a:t>[the Company] focuses on responding to the growing needs of the market, prioritizing the directions of development in terms of demand, availability of raw material, competition and margins obtained</a:t>
            </a:r>
          </a:p>
        </p:txBody>
      </p:sp>
      <p:sp>
        <p:nvSpPr>
          <p:cNvPr id="19" name="TextBox 18">
            <a:extLst>
              <a:ext uri="{FF2B5EF4-FFF2-40B4-BE49-F238E27FC236}">
                <a16:creationId xmlns:a16="http://schemas.microsoft.com/office/drawing/2014/main" id="{F1A3D70D-9B24-4274-9A72-D6503EDC1448}"/>
              </a:ext>
            </a:extLst>
          </p:cNvPr>
          <p:cNvSpPr txBox="1"/>
          <p:nvPr/>
        </p:nvSpPr>
        <p:spPr>
          <a:xfrm>
            <a:off x="2448426" y="1754507"/>
            <a:ext cx="4893346" cy="784830"/>
          </a:xfrm>
          <a:prstGeom prst="rect">
            <a:avLst/>
          </a:prstGeom>
          <a:noFill/>
        </p:spPr>
        <p:txBody>
          <a:bodyPr wrap="square" rtlCol="0">
            <a:spAutoFit/>
          </a:bodyPr>
          <a:lstStyle/>
          <a:p>
            <a:pPr marL="171450" indent="-171450">
              <a:buFont typeface="Arial" panose="020B0604020202020204" pitchFamily="34" charset="0"/>
              <a:buChar char="•"/>
            </a:pPr>
            <a:r>
              <a:rPr lang="en-US" sz="900" dirty="0">
                <a:cs typeface="Calibri Light" panose="020F0302020204030204" pitchFamily="34" charset="0"/>
              </a:rPr>
              <a:t>Sales increase to approx. PLN [</a:t>
            </a:r>
            <a:r>
              <a:rPr lang="en-US" sz="900" dirty="0" err="1">
                <a:cs typeface="Calibri Light" panose="020F0302020204030204" pitchFamily="34" charset="0"/>
              </a:rPr>
              <a:t>xx,xx</a:t>
            </a:r>
            <a:r>
              <a:rPr lang="en-US" sz="900" dirty="0">
                <a:cs typeface="Calibri Light" panose="020F0302020204030204" pitchFamily="34" charset="0"/>
              </a:rPr>
              <a:t>] million in 20xx, compared to the assumed PLN [</a:t>
            </a:r>
            <a:r>
              <a:rPr lang="en-US" sz="900" dirty="0" err="1">
                <a:cs typeface="Calibri Light" panose="020F0302020204030204" pitchFamily="34" charset="0"/>
              </a:rPr>
              <a:t>xx,xx</a:t>
            </a:r>
            <a:r>
              <a:rPr lang="en-US" sz="900" dirty="0">
                <a:cs typeface="Calibri Light" panose="020F0302020204030204" pitchFamily="34" charset="0"/>
              </a:rPr>
              <a:t>] million in 20xx - CARG rate of [</a:t>
            </a:r>
            <a:r>
              <a:rPr lang="en-US" sz="900" dirty="0" err="1">
                <a:cs typeface="Calibri Light" panose="020F0302020204030204" pitchFamily="34" charset="0"/>
              </a:rPr>
              <a:t>xx,xx</a:t>
            </a:r>
            <a:r>
              <a:rPr lang="en-US" sz="900" dirty="0">
                <a:cs typeface="Calibri Light" panose="020F0302020204030204" pitchFamily="34" charset="0"/>
              </a:rPr>
              <a:t>]%</a:t>
            </a:r>
          </a:p>
          <a:p>
            <a:pPr marL="171450" indent="-171450">
              <a:buFont typeface="Arial" panose="020B0604020202020204" pitchFamily="34" charset="0"/>
              <a:buChar char="•"/>
            </a:pPr>
            <a:r>
              <a:rPr lang="en-US" sz="900" dirty="0">
                <a:cs typeface="Calibri Light" panose="020F0302020204030204" pitchFamily="34" charset="0"/>
              </a:rPr>
              <a:t>Sustained increase in EBITDA margin to &gt; [</a:t>
            </a:r>
            <a:r>
              <a:rPr lang="en-US" sz="900" dirty="0" err="1">
                <a:cs typeface="Calibri Light" panose="020F0302020204030204" pitchFamily="34" charset="0"/>
              </a:rPr>
              <a:t>xx,xx</a:t>
            </a:r>
            <a:r>
              <a:rPr lang="en-US" sz="900" dirty="0">
                <a:cs typeface="Calibri Light" panose="020F0302020204030204" pitchFamily="34" charset="0"/>
              </a:rPr>
              <a:t>]% in 20xx </a:t>
            </a:r>
          </a:p>
          <a:p>
            <a:pPr marL="171450" indent="-171450">
              <a:buFont typeface="Arial" panose="020B0604020202020204" pitchFamily="34" charset="0"/>
              <a:buChar char="•"/>
            </a:pPr>
            <a:r>
              <a:rPr lang="en-US" sz="900" dirty="0">
                <a:cs typeface="Calibri Light" panose="020F0302020204030204" pitchFamily="34" charset="0"/>
              </a:rPr>
              <a:t>Increase in net working capital, among others through significant expansion of the warehouse base</a:t>
            </a:r>
          </a:p>
        </p:txBody>
      </p:sp>
      <p:sp>
        <p:nvSpPr>
          <p:cNvPr id="20" name="TextBox 19">
            <a:extLst>
              <a:ext uri="{FF2B5EF4-FFF2-40B4-BE49-F238E27FC236}">
                <a16:creationId xmlns:a16="http://schemas.microsoft.com/office/drawing/2014/main" id="{874BFAE6-5138-440F-A509-6422426517CB}"/>
              </a:ext>
            </a:extLst>
          </p:cNvPr>
          <p:cNvSpPr txBox="1"/>
          <p:nvPr/>
        </p:nvSpPr>
        <p:spPr>
          <a:xfrm>
            <a:off x="2448426" y="2664441"/>
            <a:ext cx="4893346" cy="646331"/>
          </a:xfrm>
          <a:prstGeom prst="rect">
            <a:avLst/>
          </a:prstGeom>
          <a:noFill/>
        </p:spPr>
        <p:txBody>
          <a:bodyPr wrap="square" rtlCol="0">
            <a:spAutoFit/>
          </a:bodyPr>
          <a:lstStyle/>
          <a:p>
            <a:pPr marL="171450" indent="-171450">
              <a:buFont typeface="Arial" panose="020B0604020202020204" pitchFamily="34" charset="0"/>
              <a:buChar char="•"/>
            </a:pPr>
            <a:r>
              <a:rPr lang="en-US" sz="900" dirty="0">
                <a:cs typeface="Calibri Light" panose="020F0302020204030204" pitchFamily="34" charset="0"/>
              </a:rPr>
              <a:t>Reinforcing a strong position in the current relevant market segments [...]</a:t>
            </a:r>
          </a:p>
          <a:p>
            <a:pPr marL="171450" indent="-171450">
              <a:buFont typeface="Arial" panose="020B0604020202020204" pitchFamily="34" charset="0"/>
              <a:buChar char="•"/>
            </a:pPr>
            <a:r>
              <a:rPr lang="en-US" sz="900" dirty="0">
                <a:cs typeface="Calibri Light" panose="020F0302020204030204" pitchFamily="34" charset="0"/>
              </a:rPr>
              <a:t>Entering new customer segments attractive in terms of volume and margins [...]</a:t>
            </a:r>
          </a:p>
          <a:p>
            <a:pPr marL="171450" indent="-171450">
              <a:buFont typeface="Arial" panose="020B0604020202020204" pitchFamily="34" charset="0"/>
              <a:buChar char="•"/>
            </a:pPr>
            <a:r>
              <a:rPr lang="en-US" sz="900" dirty="0">
                <a:cs typeface="Calibri Light" panose="020F0302020204030204" pitchFamily="34" charset="0"/>
              </a:rPr>
              <a:t>Increased penetration and entry into new, prospective markets: […]</a:t>
            </a:r>
          </a:p>
          <a:p>
            <a:pPr marL="171450" indent="-171450">
              <a:buFont typeface="Arial" panose="020B0604020202020204" pitchFamily="34" charset="0"/>
              <a:buChar char="•"/>
            </a:pPr>
            <a:r>
              <a:rPr lang="en-US" sz="900" dirty="0">
                <a:cs typeface="Calibri Light" panose="020F0302020204030204" pitchFamily="34" charset="0"/>
              </a:rPr>
              <a:t>Planned doubling of the customer base to [x] years</a:t>
            </a:r>
          </a:p>
        </p:txBody>
      </p:sp>
      <p:sp>
        <p:nvSpPr>
          <p:cNvPr id="25" name="TextBox 24">
            <a:extLst>
              <a:ext uri="{FF2B5EF4-FFF2-40B4-BE49-F238E27FC236}">
                <a16:creationId xmlns:a16="http://schemas.microsoft.com/office/drawing/2014/main" id="{14BB6865-485B-43B3-B7C1-DDC83F2FC729}"/>
              </a:ext>
            </a:extLst>
          </p:cNvPr>
          <p:cNvSpPr txBox="1"/>
          <p:nvPr/>
        </p:nvSpPr>
        <p:spPr>
          <a:xfrm>
            <a:off x="2456010" y="3644326"/>
            <a:ext cx="4893346" cy="507831"/>
          </a:xfrm>
          <a:prstGeom prst="rect">
            <a:avLst/>
          </a:prstGeom>
          <a:noFill/>
        </p:spPr>
        <p:txBody>
          <a:bodyPr wrap="square" rtlCol="0">
            <a:spAutoFit/>
          </a:bodyPr>
          <a:lstStyle/>
          <a:p>
            <a:pPr marL="171450" indent="-171450">
              <a:buFont typeface="Arial" panose="020B0604020202020204" pitchFamily="34" charset="0"/>
              <a:buChar char="•"/>
            </a:pPr>
            <a:r>
              <a:rPr lang="en-US" sz="900" dirty="0">
                <a:cs typeface="Calibri Light" panose="020F0302020204030204" pitchFamily="34" charset="0"/>
              </a:rPr>
              <a:t>Increase in plant efficiency [...]</a:t>
            </a:r>
          </a:p>
          <a:p>
            <a:pPr marL="171450" indent="-171450">
              <a:buFont typeface="Arial" panose="020B0604020202020204" pitchFamily="34" charset="0"/>
              <a:buChar char="•"/>
            </a:pPr>
            <a:r>
              <a:rPr lang="en-US" sz="900" dirty="0">
                <a:cs typeface="Calibri Light" panose="020F0302020204030204" pitchFamily="34" charset="0"/>
              </a:rPr>
              <a:t>Expansion [...]</a:t>
            </a:r>
          </a:p>
          <a:p>
            <a:pPr marL="171450" indent="-171450">
              <a:buFont typeface="Arial" panose="020B0604020202020204" pitchFamily="34" charset="0"/>
              <a:buChar char="•"/>
            </a:pPr>
            <a:r>
              <a:rPr lang="en-US" sz="900" dirty="0">
                <a:cs typeface="Calibri Light" panose="020F0302020204030204" pitchFamily="34" charset="0"/>
              </a:rPr>
              <a:t>[…]</a:t>
            </a:r>
          </a:p>
        </p:txBody>
      </p:sp>
      <p:sp>
        <p:nvSpPr>
          <p:cNvPr id="26" name="TextBox 25">
            <a:extLst>
              <a:ext uri="{FF2B5EF4-FFF2-40B4-BE49-F238E27FC236}">
                <a16:creationId xmlns:a16="http://schemas.microsoft.com/office/drawing/2014/main" id="{5F1DB61C-9753-4C7B-B0F1-E287CEEE1638}"/>
              </a:ext>
            </a:extLst>
          </p:cNvPr>
          <p:cNvSpPr txBox="1"/>
          <p:nvPr/>
        </p:nvSpPr>
        <p:spPr>
          <a:xfrm>
            <a:off x="2448426" y="4516772"/>
            <a:ext cx="4893346" cy="507831"/>
          </a:xfrm>
          <a:prstGeom prst="rect">
            <a:avLst/>
          </a:prstGeom>
          <a:noFill/>
        </p:spPr>
        <p:txBody>
          <a:bodyPr wrap="square" rtlCol="0">
            <a:spAutoFit/>
          </a:bodyPr>
          <a:lstStyle/>
          <a:p>
            <a:pPr marL="171450" indent="-171450">
              <a:buFont typeface="Arial" panose="020B0604020202020204" pitchFamily="34" charset="0"/>
              <a:buChar char="•"/>
            </a:pPr>
            <a:r>
              <a:rPr lang="en-US" sz="900" dirty="0">
                <a:cs typeface="Calibri Light" panose="020F0302020204030204" pitchFamily="34" charset="0"/>
              </a:rPr>
              <a:t>Expanding the portfolio of offered products by [...]</a:t>
            </a:r>
          </a:p>
          <a:p>
            <a:pPr marL="171450" indent="-171450">
              <a:buFont typeface="Arial" panose="020B0604020202020204" pitchFamily="34" charset="0"/>
              <a:buChar char="•"/>
            </a:pPr>
            <a:r>
              <a:rPr lang="en-US" sz="900" dirty="0">
                <a:cs typeface="Calibri Light" panose="020F0302020204030204" pitchFamily="34" charset="0"/>
              </a:rPr>
              <a:t>Development and increase of the share in sales of high-margin product groups of the Company [...]</a:t>
            </a:r>
          </a:p>
        </p:txBody>
      </p:sp>
      <p:sp>
        <p:nvSpPr>
          <p:cNvPr id="27" name="TextBox 26">
            <a:extLst>
              <a:ext uri="{FF2B5EF4-FFF2-40B4-BE49-F238E27FC236}">
                <a16:creationId xmlns:a16="http://schemas.microsoft.com/office/drawing/2014/main" id="{53C548E3-63AD-45F8-989E-AE3FA615CE8A}"/>
              </a:ext>
            </a:extLst>
          </p:cNvPr>
          <p:cNvSpPr txBox="1"/>
          <p:nvPr/>
        </p:nvSpPr>
        <p:spPr>
          <a:xfrm>
            <a:off x="2448426" y="5145702"/>
            <a:ext cx="4893346" cy="923330"/>
          </a:xfrm>
          <a:prstGeom prst="rect">
            <a:avLst/>
          </a:prstGeom>
          <a:noFill/>
        </p:spPr>
        <p:txBody>
          <a:bodyPr wrap="square" rtlCol="0">
            <a:spAutoFit/>
          </a:bodyPr>
          <a:lstStyle/>
          <a:p>
            <a:pPr marL="171450" indent="-171450">
              <a:buFont typeface="Arial" panose="020B0604020202020204" pitchFamily="34" charset="0"/>
              <a:buChar char="•"/>
            </a:pPr>
            <a:r>
              <a:rPr lang="en-US" sz="900" dirty="0">
                <a:cs typeface="Calibri Light" panose="020F0302020204030204" pitchFamily="34" charset="0"/>
              </a:rPr>
              <a:t>Reducing the level of technological losses of raw materials by increasing the efficiency of technological lines and their automation</a:t>
            </a:r>
          </a:p>
          <a:p>
            <a:pPr marL="171450" indent="-171450">
              <a:buFont typeface="Arial" panose="020B0604020202020204" pitchFamily="34" charset="0"/>
              <a:buChar char="•"/>
            </a:pPr>
            <a:r>
              <a:rPr lang="en-US" sz="900" dirty="0">
                <a:cs typeface="Calibri Light" panose="020F0302020204030204" pitchFamily="34" charset="0"/>
              </a:rPr>
              <a:t>Optimal use of current and newly started production lines</a:t>
            </a:r>
          </a:p>
          <a:p>
            <a:pPr marL="171450" indent="-171450">
              <a:buFont typeface="Arial" panose="020B0604020202020204" pitchFamily="34" charset="0"/>
              <a:buChar char="•"/>
            </a:pPr>
            <a:r>
              <a:rPr lang="en-US" sz="900" dirty="0">
                <a:cs typeface="Calibri Light" panose="020F0302020204030204" pitchFamily="34" charset="0"/>
              </a:rPr>
              <a:t>The technological independence of the Company in the scope of research and development works through additional equipment of the plant with specialized machines and devices</a:t>
            </a:r>
          </a:p>
          <a:p>
            <a:pPr marL="171450" indent="-171450">
              <a:buFont typeface="Arial" panose="020B0604020202020204" pitchFamily="34" charset="0"/>
              <a:buChar char="•"/>
            </a:pPr>
            <a:r>
              <a:rPr lang="en-US" sz="900" dirty="0">
                <a:cs typeface="Calibri Light" panose="020F0302020204030204" pitchFamily="34" charset="0"/>
              </a:rPr>
              <a:t>A leap in production efficiency by purchasing new automatic machines</a:t>
            </a:r>
          </a:p>
        </p:txBody>
      </p:sp>
      <p:graphicFrame>
        <p:nvGraphicFramePr>
          <p:cNvPr id="5" name="Chart 4">
            <a:extLst>
              <a:ext uri="{FF2B5EF4-FFF2-40B4-BE49-F238E27FC236}">
                <a16:creationId xmlns:a16="http://schemas.microsoft.com/office/drawing/2014/main" id="{991EE3A2-AA9A-4393-B23D-16A489017479}"/>
              </a:ext>
            </a:extLst>
          </p:cNvPr>
          <p:cNvGraphicFramePr/>
          <p:nvPr/>
        </p:nvGraphicFramePr>
        <p:xfrm>
          <a:off x="7374196" y="4136536"/>
          <a:ext cx="4063998" cy="2178276"/>
        </p:xfrm>
        <a:graphic>
          <a:graphicData uri="http://schemas.openxmlformats.org/drawingml/2006/chart">
            <c:chart xmlns:c="http://schemas.openxmlformats.org/drawingml/2006/chart" xmlns:r="http://schemas.openxmlformats.org/officeDocument/2006/relationships" r:id="rId3"/>
          </a:graphicData>
        </a:graphic>
      </p:graphicFrame>
      <p:grpSp>
        <p:nvGrpSpPr>
          <p:cNvPr id="29" name="Group 28">
            <a:extLst>
              <a:ext uri="{FF2B5EF4-FFF2-40B4-BE49-F238E27FC236}">
                <a16:creationId xmlns:a16="http://schemas.microsoft.com/office/drawing/2014/main" id="{AD987F83-38A4-4612-B1ED-3B6319792FE8}"/>
              </a:ext>
            </a:extLst>
          </p:cNvPr>
          <p:cNvGrpSpPr/>
          <p:nvPr/>
        </p:nvGrpSpPr>
        <p:grpSpPr>
          <a:xfrm>
            <a:off x="8111140" y="4384145"/>
            <a:ext cx="2575151" cy="970574"/>
            <a:chOff x="579581" y="3457575"/>
            <a:chExt cx="2521925" cy="777016"/>
          </a:xfrm>
        </p:grpSpPr>
        <p:cxnSp>
          <p:nvCxnSpPr>
            <p:cNvPr id="30" name="Straight Connector 29">
              <a:extLst>
                <a:ext uri="{FF2B5EF4-FFF2-40B4-BE49-F238E27FC236}">
                  <a16:creationId xmlns:a16="http://schemas.microsoft.com/office/drawing/2014/main" id="{70218EF4-A729-48B4-864C-58C87AB29517}"/>
                </a:ext>
              </a:extLst>
            </p:cNvPr>
            <p:cNvCxnSpPr>
              <a:cxnSpLocks/>
            </p:cNvCxnSpPr>
            <p:nvPr/>
          </p:nvCxnSpPr>
          <p:spPr>
            <a:xfrm flipH="1">
              <a:off x="579581" y="3457575"/>
              <a:ext cx="2392220" cy="3555"/>
            </a:xfrm>
            <a:prstGeom prst="line">
              <a:avLst/>
            </a:prstGeom>
            <a:ln w="12700">
              <a:solidFill>
                <a:srgbClr val="61C3AE"/>
              </a:solidFill>
              <a:head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AE1BE49E-A1FC-484C-A76E-01B4F3E1C130}"/>
                </a:ext>
              </a:extLst>
            </p:cNvPr>
            <p:cNvCxnSpPr>
              <a:cxnSpLocks/>
            </p:cNvCxnSpPr>
            <p:nvPr/>
          </p:nvCxnSpPr>
          <p:spPr>
            <a:xfrm flipH="1">
              <a:off x="2966613" y="3457575"/>
              <a:ext cx="134893" cy="0"/>
            </a:xfrm>
            <a:prstGeom prst="line">
              <a:avLst/>
            </a:prstGeom>
            <a:ln w="12700">
              <a:solidFill>
                <a:srgbClr val="61C3AE"/>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01C1033-3D56-4F38-AD8B-FFDD539E11F2}"/>
                </a:ext>
              </a:extLst>
            </p:cNvPr>
            <p:cNvCxnSpPr>
              <a:cxnSpLocks/>
            </p:cNvCxnSpPr>
            <p:nvPr/>
          </p:nvCxnSpPr>
          <p:spPr>
            <a:xfrm flipV="1">
              <a:off x="579581" y="3461131"/>
              <a:ext cx="1" cy="773460"/>
            </a:xfrm>
            <a:prstGeom prst="line">
              <a:avLst/>
            </a:prstGeom>
            <a:ln w="12700">
              <a:solidFill>
                <a:srgbClr val="61C3AE"/>
              </a:solidFill>
            </a:ln>
          </p:spPr>
          <p:style>
            <a:lnRef idx="1">
              <a:schemeClr val="accent1"/>
            </a:lnRef>
            <a:fillRef idx="0">
              <a:schemeClr val="accent1"/>
            </a:fillRef>
            <a:effectRef idx="0">
              <a:schemeClr val="accent1"/>
            </a:effectRef>
            <a:fontRef idx="minor">
              <a:schemeClr val="tx1"/>
            </a:fontRef>
          </p:style>
        </p:cxnSp>
      </p:grpSp>
      <p:cxnSp>
        <p:nvCxnSpPr>
          <p:cNvPr id="68" name="Straight Connector 67">
            <a:extLst>
              <a:ext uri="{FF2B5EF4-FFF2-40B4-BE49-F238E27FC236}">
                <a16:creationId xmlns:a16="http://schemas.microsoft.com/office/drawing/2014/main" id="{E2D8E616-6E4B-40D0-A97A-4541E1FAA783}"/>
              </a:ext>
            </a:extLst>
          </p:cNvPr>
          <p:cNvCxnSpPr>
            <a:cxnSpLocks/>
          </p:cNvCxnSpPr>
          <p:nvPr/>
        </p:nvCxnSpPr>
        <p:spPr>
          <a:xfrm>
            <a:off x="7498080" y="1481205"/>
            <a:ext cx="4175309"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39"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Strategic development directions [of the Company] for 2019-2022</a:t>
            </a:r>
          </a:p>
        </p:txBody>
      </p:sp>
      <p:cxnSp>
        <p:nvCxnSpPr>
          <p:cNvPr id="40" name="Straight Connector 39">
            <a:extLst>
              <a:ext uri="{FF2B5EF4-FFF2-40B4-BE49-F238E27FC236}">
                <a16:creationId xmlns:a16="http://schemas.microsoft.com/office/drawing/2014/main" id="{840C632B-04AD-486B-AC0B-97DD0E115DA6}"/>
              </a:ext>
            </a:extLst>
          </p:cNvPr>
          <p:cNvCxnSpPr>
            <a:cxnSpLocks/>
          </p:cNvCxnSpPr>
          <p:nvPr/>
        </p:nvCxnSpPr>
        <p:spPr>
          <a:xfrm>
            <a:off x="512064" y="1481205"/>
            <a:ext cx="6817635"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grpSp>
        <p:nvGrpSpPr>
          <p:cNvPr id="52" name="Group 51"/>
          <p:cNvGrpSpPr/>
          <p:nvPr/>
        </p:nvGrpSpPr>
        <p:grpSpPr>
          <a:xfrm>
            <a:off x="8229327" y="4286752"/>
            <a:ext cx="784189" cy="215444"/>
            <a:chOff x="8514732" y="4425323"/>
            <a:chExt cx="630574" cy="159130"/>
          </a:xfrm>
        </p:grpSpPr>
        <p:sp>
          <p:nvSpPr>
            <p:cNvPr id="53" name="Rounded Rectangle 52">
              <a:extLst>
                <a:ext uri="{FF2B5EF4-FFF2-40B4-BE49-F238E27FC236}">
                  <a16:creationId xmlns:a16="http://schemas.microsoft.com/office/drawing/2014/main" id="{6CF32342-4D1B-4106-8256-52A9FA7D4692}"/>
                </a:ext>
              </a:extLst>
            </p:cNvPr>
            <p:cNvSpPr/>
            <p:nvPr/>
          </p:nvSpPr>
          <p:spPr>
            <a:xfrm>
              <a:off x="8539397" y="4441944"/>
              <a:ext cx="550308" cy="123017"/>
            </a:xfrm>
            <a:prstGeom prst="roundRect">
              <a:avLst>
                <a:gd name="adj" fmla="val 25195"/>
              </a:avLst>
            </a:prstGeom>
            <a:solidFill>
              <a:srgbClr val="8CD4C5"/>
            </a:solidFill>
            <a:ln w="12700" cmpd="sng">
              <a:noFill/>
            </a:ln>
          </p:spPr>
          <p:txBody>
            <a:bodyPr vert="horz" lIns="0" tIns="0" rIns="0" bIns="0" rtlCol="0" anchor="ctr">
              <a:noAutofit/>
            </a:bodyPr>
            <a:lstStyle/>
            <a:p>
              <a:pPr algn="ctr">
                <a:spcBef>
                  <a:spcPct val="0"/>
                </a:spcBef>
              </a:pPr>
              <a:endParaRPr lang="en-US" sz="800" dirty="0">
                <a:solidFill>
                  <a:schemeClr val="bg1"/>
                </a:solidFill>
                <a:latin typeface="+mj-lt"/>
              </a:endParaRPr>
            </a:p>
          </p:txBody>
        </p:sp>
        <p:sp>
          <p:nvSpPr>
            <p:cNvPr id="54" name="Rectangle 53"/>
            <p:cNvSpPr/>
            <p:nvPr/>
          </p:nvSpPr>
          <p:spPr>
            <a:xfrm>
              <a:off x="8514732" y="4425323"/>
              <a:ext cx="630574" cy="159130"/>
            </a:xfrm>
            <a:prstGeom prst="rect">
              <a:avLst/>
            </a:prstGeom>
          </p:spPr>
          <p:txBody>
            <a:bodyPr wrap="none">
              <a:spAutoFit/>
            </a:bodyPr>
            <a:lstStyle/>
            <a:p>
              <a:r>
                <a:rPr lang="pl-PL" sz="800" dirty="0">
                  <a:solidFill>
                    <a:schemeClr val="tx1">
                      <a:lumMod val="75000"/>
                      <a:lumOff val="25000"/>
                    </a:schemeClr>
                  </a:solidFill>
                </a:rPr>
                <a:t>CAGR [</a:t>
              </a:r>
              <a:r>
                <a:rPr lang="pl-PL" sz="800" dirty="0" err="1">
                  <a:solidFill>
                    <a:schemeClr val="tx1">
                      <a:lumMod val="75000"/>
                      <a:lumOff val="25000"/>
                    </a:schemeClr>
                  </a:solidFill>
                </a:rPr>
                <a:t>xx,xx</a:t>
              </a:r>
              <a:r>
                <a:rPr lang="pl-PL" sz="800" dirty="0">
                  <a:solidFill>
                    <a:schemeClr val="tx1">
                      <a:lumMod val="75000"/>
                      <a:lumOff val="25000"/>
                    </a:schemeClr>
                  </a:solidFill>
                </a:rPr>
                <a:t>]%</a:t>
              </a:r>
            </a:p>
          </p:txBody>
        </p:sp>
      </p:grpSp>
      <p:sp>
        <p:nvSpPr>
          <p:cNvPr id="57" name="TextBox 78">
            <a:extLst>
              <a:ext uri="{FF2B5EF4-FFF2-40B4-BE49-F238E27FC236}">
                <a16:creationId xmlns:a16="http://schemas.microsoft.com/office/drawing/2014/main" id="{C6C2C125-268A-4DFE-B489-596EFFFFAD4E}"/>
              </a:ext>
            </a:extLst>
          </p:cNvPr>
          <p:cNvSpPr txBox="1"/>
          <p:nvPr/>
        </p:nvSpPr>
        <p:spPr>
          <a:xfrm>
            <a:off x="7516368" y="3704288"/>
            <a:ext cx="2934178" cy="237744"/>
          </a:xfrm>
          <a:prstGeom prst="rect">
            <a:avLst/>
          </a:prstGeom>
        </p:spPr>
        <p:txBody>
          <a:bodyPr vert="horz" wrap="square" lIns="0" tIns="45720" rIns="91440" bIns="45720" rtlCol="0">
            <a:noAutofit/>
          </a:bodyPr>
          <a:lstStyle/>
          <a:p>
            <a:pPr>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Sales volumes, 2019P - 2022P (thousands)</a:t>
            </a:r>
          </a:p>
        </p:txBody>
      </p:sp>
      <p:cxnSp>
        <p:nvCxnSpPr>
          <p:cNvPr id="58" name="Straight Connector 57">
            <a:extLst>
              <a:ext uri="{FF2B5EF4-FFF2-40B4-BE49-F238E27FC236}">
                <a16:creationId xmlns:a16="http://schemas.microsoft.com/office/drawing/2014/main" id="{E2D8E616-6E4B-40D0-A97A-4541E1FAA783}"/>
              </a:ext>
            </a:extLst>
          </p:cNvPr>
          <p:cNvCxnSpPr>
            <a:cxnSpLocks/>
          </p:cNvCxnSpPr>
          <p:nvPr/>
        </p:nvCxnSpPr>
        <p:spPr>
          <a:xfrm>
            <a:off x="7502026" y="3935775"/>
            <a:ext cx="4175309"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graphicFrame>
        <p:nvGraphicFramePr>
          <p:cNvPr id="42" name="Chart 41"/>
          <p:cNvGraphicFramePr>
            <a:graphicFrameLocks/>
          </p:cNvGraphicFramePr>
          <p:nvPr/>
        </p:nvGraphicFramePr>
        <p:xfrm>
          <a:off x="7378258" y="1712693"/>
          <a:ext cx="4059936" cy="1989044"/>
        </p:xfrm>
        <a:graphic>
          <a:graphicData uri="http://schemas.openxmlformats.org/drawingml/2006/chart">
            <c:chart xmlns:c="http://schemas.openxmlformats.org/drawingml/2006/chart" xmlns:r="http://schemas.openxmlformats.org/officeDocument/2006/relationships" r:id="rId4"/>
          </a:graphicData>
        </a:graphic>
      </p:graphicFrame>
      <p:grpSp>
        <p:nvGrpSpPr>
          <p:cNvPr id="43" name="Group 42">
            <a:extLst>
              <a:ext uri="{FF2B5EF4-FFF2-40B4-BE49-F238E27FC236}">
                <a16:creationId xmlns:a16="http://schemas.microsoft.com/office/drawing/2014/main" id="{AD987F83-38A4-4612-B1ED-3B6319792FE8}"/>
              </a:ext>
            </a:extLst>
          </p:cNvPr>
          <p:cNvGrpSpPr/>
          <p:nvPr/>
        </p:nvGrpSpPr>
        <p:grpSpPr>
          <a:xfrm>
            <a:off x="7991201" y="1818792"/>
            <a:ext cx="2563396" cy="740761"/>
            <a:chOff x="573348" y="3457575"/>
            <a:chExt cx="2528158" cy="612929"/>
          </a:xfrm>
        </p:grpSpPr>
        <p:cxnSp>
          <p:nvCxnSpPr>
            <p:cNvPr id="44" name="Straight Connector 43">
              <a:extLst>
                <a:ext uri="{FF2B5EF4-FFF2-40B4-BE49-F238E27FC236}">
                  <a16:creationId xmlns:a16="http://schemas.microsoft.com/office/drawing/2014/main" id="{70218EF4-A729-48B4-864C-58C87AB29517}"/>
                </a:ext>
              </a:extLst>
            </p:cNvPr>
            <p:cNvCxnSpPr>
              <a:cxnSpLocks/>
            </p:cNvCxnSpPr>
            <p:nvPr/>
          </p:nvCxnSpPr>
          <p:spPr>
            <a:xfrm flipH="1">
              <a:off x="579581" y="3457575"/>
              <a:ext cx="2392220" cy="3555"/>
            </a:xfrm>
            <a:prstGeom prst="line">
              <a:avLst/>
            </a:prstGeom>
            <a:ln w="12700">
              <a:solidFill>
                <a:srgbClr val="61C3AE"/>
              </a:solidFill>
              <a:head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AE1BE49E-A1FC-484C-A76E-01B4F3E1C130}"/>
                </a:ext>
              </a:extLst>
            </p:cNvPr>
            <p:cNvCxnSpPr>
              <a:cxnSpLocks/>
            </p:cNvCxnSpPr>
            <p:nvPr/>
          </p:nvCxnSpPr>
          <p:spPr>
            <a:xfrm flipH="1">
              <a:off x="2966613" y="3457575"/>
              <a:ext cx="134893" cy="0"/>
            </a:xfrm>
            <a:prstGeom prst="line">
              <a:avLst/>
            </a:prstGeom>
            <a:ln w="12700">
              <a:solidFill>
                <a:srgbClr val="61C3AE"/>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01C1033-3D56-4F38-AD8B-FFDD539E11F2}"/>
                </a:ext>
              </a:extLst>
            </p:cNvPr>
            <p:cNvCxnSpPr>
              <a:cxnSpLocks/>
            </p:cNvCxnSpPr>
            <p:nvPr/>
          </p:nvCxnSpPr>
          <p:spPr>
            <a:xfrm flipV="1">
              <a:off x="573348" y="3461132"/>
              <a:ext cx="6234" cy="609372"/>
            </a:xfrm>
            <a:prstGeom prst="line">
              <a:avLst/>
            </a:prstGeom>
            <a:ln w="12700">
              <a:solidFill>
                <a:srgbClr val="61C3AE"/>
              </a:solidFill>
            </a:ln>
          </p:spPr>
          <p:style>
            <a:lnRef idx="1">
              <a:schemeClr val="accent1"/>
            </a:lnRef>
            <a:fillRef idx="0">
              <a:schemeClr val="accent1"/>
            </a:fillRef>
            <a:effectRef idx="0">
              <a:schemeClr val="accent1"/>
            </a:effectRef>
            <a:fontRef idx="minor">
              <a:schemeClr val="tx1"/>
            </a:fontRef>
          </p:style>
        </p:cxnSp>
      </p:grpSp>
      <p:grpSp>
        <p:nvGrpSpPr>
          <p:cNvPr id="47" name="Group 46"/>
          <p:cNvGrpSpPr/>
          <p:nvPr/>
        </p:nvGrpSpPr>
        <p:grpSpPr>
          <a:xfrm>
            <a:off x="8075381" y="1702965"/>
            <a:ext cx="784189" cy="215444"/>
            <a:chOff x="8390547" y="4384213"/>
            <a:chExt cx="630574" cy="159130"/>
          </a:xfrm>
        </p:grpSpPr>
        <p:sp>
          <p:nvSpPr>
            <p:cNvPr id="48" name="Rounded Rectangle 47">
              <a:extLst>
                <a:ext uri="{FF2B5EF4-FFF2-40B4-BE49-F238E27FC236}">
                  <a16:creationId xmlns:a16="http://schemas.microsoft.com/office/drawing/2014/main" id="{6CF32342-4D1B-4106-8256-52A9FA7D4692}"/>
                </a:ext>
              </a:extLst>
            </p:cNvPr>
            <p:cNvSpPr/>
            <p:nvPr/>
          </p:nvSpPr>
          <p:spPr>
            <a:xfrm>
              <a:off x="8408585" y="4405914"/>
              <a:ext cx="550308" cy="123017"/>
            </a:xfrm>
            <a:prstGeom prst="roundRect">
              <a:avLst>
                <a:gd name="adj" fmla="val 25195"/>
              </a:avLst>
            </a:prstGeom>
            <a:solidFill>
              <a:srgbClr val="8CD4C5"/>
            </a:solidFill>
            <a:ln w="12700" cmpd="sng">
              <a:noFill/>
            </a:ln>
          </p:spPr>
          <p:txBody>
            <a:bodyPr vert="horz" lIns="0" tIns="0" rIns="0" bIns="0" rtlCol="0" anchor="ctr">
              <a:noAutofit/>
            </a:bodyPr>
            <a:lstStyle/>
            <a:p>
              <a:pPr algn="ctr">
                <a:spcBef>
                  <a:spcPct val="0"/>
                </a:spcBef>
              </a:pPr>
              <a:endParaRPr lang="en-US" sz="800" dirty="0">
                <a:solidFill>
                  <a:schemeClr val="bg1"/>
                </a:solidFill>
                <a:latin typeface="+mj-lt"/>
              </a:endParaRPr>
            </a:p>
          </p:txBody>
        </p:sp>
        <p:sp>
          <p:nvSpPr>
            <p:cNvPr id="49" name="Rectangle 48"/>
            <p:cNvSpPr/>
            <p:nvPr/>
          </p:nvSpPr>
          <p:spPr>
            <a:xfrm>
              <a:off x="8390547" y="4384213"/>
              <a:ext cx="630574" cy="159130"/>
            </a:xfrm>
            <a:prstGeom prst="rect">
              <a:avLst/>
            </a:prstGeom>
          </p:spPr>
          <p:txBody>
            <a:bodyPr wrap="none">
              <a:spAutoFit/>
            </a:bodyPr>
            <a:lstStyle/>
            <a:p>
              <a:r>
                <a:rPr lang="pl-PL" sz="800" dirty="0">
                  <a:solidFill>
                    <a:schemeClr val="tx1">
                      <a:lumMod val="75000"/>
                      <a:lumOff val="25000"/>
                    </a:schemeClr>
                  </a:solidFill>
                </a:rPr>
                <a:t>CAGR [</a:t>
              </a:r>
              <a:r>
                <a:rPr lang="pl-PL" sz="800" dirty="0" err="1">
                  <a:solidFill>
                    <a:schemeClr val="tx1">
                      <a:lumMod val="75000"/>
                      <a:lumOff val="25000"/>
                    </a:schemeClr>
                  </a:solidFill>
                </a:rPr>
                <a:t>xx,xx</a:t>
              </a:r>
              <a:r>
                <a:rPr lang="pl-PL" sz="800" dirty="0">
                  <a:solidFill>
                    <a:schemeClr val="tx1">
                      <a:lumMod val="75000"/>
                      <a:lumOff val="25000"/>
                    </a:schemeClr>
                  </a:solidFill>
                </a:rPr>
                <a:t>]%</a:t>
              </a:r>
            </a:p>
          </p:txBody>
        </p:sp>
      </p:grpSp>
      <p:grpSp>
        <p:nvGrpSpPr>
          <p:cNvPr id="50" name="Group 49">
            <a:extLst>
              <a:ext uri="{FF2B5EF4-FFF2-40B4-BE49-F238E27FC236}">
                <a16:creationId xmlns:a16="http://schemas.microsoft.com/office/drawing/2014/main" id="{AD987F83-38A4-4612-B1ED-3B6319792FE8}"/>
              </a:ext>
            </a:extLst>
          </p:cNvPr>
          <p:cNvGrpSpPr/>
          <p:nvPr/>
        </p:nvGrpSpPr>
        <p:grpSpPr>
          <a:xfrm>
            <a:off x="8276018" y="2806611"/>
            <a:ext cx="2620582" cy="154532"/>
            <a:chOff x="579581" y="3457575"/>
            <a:chExt cx="2521925" cy="777016"/>
          </a:xfrm>
        </p:grpSpPr>
        <p:cxnSp>
          <p:nvCxnSpPr>
            <p:cNvPr id="51" name="Straight Connector 50">
              <a:extLst>
                <a:ext uri="{FF2B5EF4-FFF2-40B4-BE49-F238E27FC236}">
                  <a16:creationId xmlns:a16="http://schemas.microsoft.com/office/drawing/2014/main" id="{70218EF4-A729-48B4-864C-58C87AB29517}"/>
                </a:ext>
              </a:extLst>
            </p:cNvPr>
            <p:cNvCxnSpPr>
              <a:cxnSpLocks/>
            </p:cNvCxnSpPr>
            <p:nvPr/>
          </p:nvCxnSpPr>
          <p:spPr>
            <a:xfrm flipH="1">
              <a:off x="579581" y="3457575"/>
              <a:ext cx="2392220" cy="3555"/>
            </a:xfrm>
            <a:prstGeom prst="line">
              <a:avLst/>
            </a:prstGeom>
            <a:ln w="12700">
              <a:solidFill>
                <a:srgbClr val="1467A3"/>
              </a:solidFill>
              <a:headEnd type="none"/>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AE1BE49E-A1FC-484C-A76E-01B4F3E1C130}"/>
                </a:ext>
              </a:extLst>
            </p:cNvPr>
            <p:cNvCxnSpPr>
              <a:cxnSpLocks/>
            </p:cNvCxnSpPr>
            <p:nvPr/>
          </p:nvCxnSpPr>
          <p:spPr>
            <a:xfrm flipH="1">
              <a:off x="2966613" y="3457575"/>
              <a:ext cx="134893" cy="0"/>
            </a:xfrm>
            <a:prstGeom prst="line">
              <a:avLst/>
            </a:prstGeom>
            <a:ln w="12700">
              <a:solidFill>
                <a:srgbClr val="1467A3"/>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A01C1033-3D56-4F38-AD8B-FFDD539E11F2}"/>
                </a:ext>
              </a:extLst>
            </p:cNvPr>
            <p:cNvCxnSpPr>
              <a:cxnSpLocks/>
            </p:cNvCxnSpPr>
            <p:nvPr/>
          </p:nvCxnSpPr>
          <p:spPr>
            <a:xfrm flipV="1">
              <a:off x="579581" y="3461131"/>
              <a:ext cx="1" cy="773460"/>
            </a:xfrm>
            <a:prstGeom prst="line">
              <a:avLst/>
            </a:prstGeom>
            <a:ln w="12700">
              <a:solidFill>
                <a:srgbClr val="1467A3"/>
              </a:solidFill>
            </a:ln>
          </p:spPr>
          <p:style>
            <a:lnRef idx="1">
              <a:schemeClr val="accent1"/>
            </a:lnRef>
            <a:fillRef idx="0">
              <a:schemeClr val="accent1"/>
            </a:fillRef>
            <a:effectRef idx="0">
              <a:schemeClr val="accent1"/>
            </a:effectRef>
            <a:fontRef idx="minor">
              <a:schemeClr val="tx1"/>
            </a:fontRef>
          </p:style>
        </p:cxnSp>
      </p:grpSp>
      <p:grpSp>
        <p:nvGrpSpPr>
          <p:cNvPr id="59" name="Group 58"/>
          <p:cNvGrpSpPr/>
          <p:nvPr/>
        </p:nvGrpSpPr>
        <p:grpSpPr>
          <a:xfrm>
            <a:off x="8329760" y="2688188"/>
            <a:ext cx="806631" cy="215444"/>
            <a:chOff x="8489305" y="4477681"/>
            <a:chExt cx="648620" cy="159130"/>
          </a:xfrm>
        </p:grpSpPr>
        <p:sp>
          <p:nvSpPr>
            <p:cNvPr id="60" name="Rounded Rectangle 59">
              <a:extLst>
                <a:ext uri="{FF2B5EF4-FFF2-40B4-BE49-F238E27FC236}">
                  <a16:creationId xmlns:a16="http://schemas.microsoft.com/office/drawing/2014/main" id="{6CF32342-4D1B-4106-8256-52A9FA7D4692}"/>
                </a:ext>
              </a:extLst>
            </p:cNvPr>
            <p:cNvSpPr/>
            <p:nvPr/>
          </p:nvSpPr>
          <p:spPr>
            <a:xfrm>
              <a:off x="8514335" y="4498373"/>
              <a:ext cx="550308" cy="123017"/>
            </a:xfrm>
            <a:prstGeom prst="roundRect">
              <a:avLst>
                <a:gd name="adj" fmla="val 25195"/>
              </a:avLst>
            </a:prstGeom>
            <a:solidFill>
              <a:srgbClr val="1467A3"/>
            </a:solidFill>
            <a:ln w="12700" cmpd="sng">
              <a:solidFill>
                <a:srgbClr val="1467A3"/>
              </a:solidFill>
            </a:ln>
          </p:spPr>
          <p:txBody>
            <a:bodyPr vert="horz" lIns="0" tIns="0" rIns="0" bIns="0" rtlCol="0" anchor="ctr">
              <a:noAutofit/>
            </a:bodyPr>
            <a:lstStyle/>
            <a:p>
              <a:pPr algn="ctr">
                <a:spcBef>
                  <a:spcPct val="0"/>
                </a:spcBef>
              </a:pPr>
              <a:endParaRPr lang="en-US" sz="800" dirty="0">
                <a:solidFill>
                  <a:schemeClr val="bg1"/>
                </a:solidFill>
                <a:latin typeface="+mj-lt"/>
              </a:endParaRPr>
            </a:p>
          </p:txBody>
        </p:sp>
        <p:sp>
          <p:nvSpPr>
            <p:cNvPr id="61" name="Rectangle 60"/>
            <p:cNvSpPr/>
            <p:nvPr/>
          </p:nvSpPr>
          <p:spPr>
            <a:xfrm>
              <a:off x="8489305" y="4477681"/>
              <a:ext cx="648620" cy="159130"/>
            </a:xfrm>
            <a:prstGeom prst="rect">
              <a:avLst/>
            </a:prstGeom>
          </p:spPr>
          <p:txBody>
            <a:bodyPr wrap="none">
              <a:spAutoFit/>
            </a:bodyPr>
            <a:lstStyle/>
            <a:p>
              <a:r>
                <a:rPr lang="pl-PL" sz="800" dirty="0">
                  <a:solidFill>
                    <a:schemeClr val="bg1"/>
                  </a:solidFill>
                </a:rPr>
                <a:t>CAGR  [</a:t>
              </a:r>
              <a:r>
                <a:rPr lang="pl-PL" sz="800" dirty="0" err="1">
                  <a:solidFill>
                    <a:schemeClr val="bg1"/>
                  </a:solidFill>
                </a:rPr>
                <a:t>xx,xx</a:t>
              </a:r>
              <a:r>
                <a:rPr lang="pl-PL" sz="800" dirty="0">
                  <a:solidFill>
                    <a:schemeClr val="bg1"/>
                  </a:solidFill>
                </a:rPr>
                <a:t>]%</a:t>
              </a:r>
            </a:p>
          </p:txBody>
        </p:sp>
      </p:grpSp>
      <p:sp>
        <p:nvSpPr>
          <p:cNvPr id="65" name="Flowchart: Connector 64"/>
          <p:cNvSpPr/>
          <p:nvPr/>
        </p:nvSpPr>
        <p:spPr>
          <a:xfrm>
            <a:off x="660196" y="1988346"/>
            <a:ext cx="200764" cy="197181"/>
          </a:xfrm>
          <a:prstGeom prst="flowChartConnector">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1</a:t>
            </a:r>
          </a:p>
        </p:txBody>
      </p:sp>
      <p:sp>
        <p:nvSpPr>
          <p:cNvPr id="72" name="Flowchart: Connector 71"/>
          <p:cNvSpPr/>
          <p:nvPr/>
        </p:nvSpPr>
        <p:spPr>
          <a:xfrm>
            <a:off x="654590" y="2864433"/>
            <a:ext cx="200764" cy="197181"/>
          </a:xfrm>
          <a:prstGeom prst="flowChartConnector">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2</a:t>
            </a:r>
          </a:p>
        </p:txBody>
      </p:sp>
      <p:sp>
        <p:nvSpPr>
          <p:cNvPr id="73" name="Flowchart: Connector 72"/>
          <p:cNvSpPr/>
          <p:nvPr/>
        </p:nvSpPr>
        <p:spPr>
          <a:xfrm>
            <a:off x="660196" y="3815254"/>
            <a:ext cx="200764" cy="197181"/>
          </a:xfrm>
          <a:prstGeom prst="flowChartConnector">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3</a:t>
            </a:r>
          </a:p>
        </p:txBody>
      </p:sp>
      <p:sp>
        <p:nvSpPr>
          <p:cNvPr id="74" name="Flowchart: Connector 73"/>
          <p:cNvSpPr/>
          <p:nvPr/>
        </p:nvSpPr>
        <p:spPr>
          <a:xfrm>
            <a:off x="660196" y="4596009"/>
            <a:ext cx="200764" cy="197181"/>
          </a:xfrm>
          <a:prstGeom prst="flowChartConnector">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4</a:t>
            </a:r>
          </a:p>
        </p:txBody>
      </p:sp>
      <p:sp>
        <p:nvSpPr>
          <p:cNvPr id="75" name="Flowchart: Connector 74"/>
          <p:cNvSpPr/>
          <p:nvPr/>
        </p:nvSpPr>
        <p:spPr>
          <a:xfrm>
            <a:off x="660196" y="5435957"/>
            <a:ext cx="200764" cy="197181"/>
          </a:xfrm>
          <a:prstGeom prst="flowChartConnector">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5</a:t>
            </a:r>
          </a:p>
        </p:txBody>
      </p:sp>
      <p:sp>
        <p:nvSpPr>
          <p:cNvPr id="4" name="Rectangle 3"/>
          <p:cNvSpPr/>
          <p:nvPr/>
        </p:nvSpPr>
        <p:spPr>
          <a:xfrm>
            <a:off x="760578" y="1952324"/>
            <a:ext cx="1369773" cy="246221"/>
          </a:xfrm>
          <a:prstGeom prst="rect">
            <a:avLst/>
          </a:prstGeom>
        </p:spPr>
        <p:txBody>
          <a:bodyPr wrap="square">
            <a:spAutoFit/>
          </a:bodyPr>
          <a:lstStyle/>
          <a:p>
            <a:pPr algn="ctr"/>
            <a:r>
              <a:rPr lang="pl-PL" sz="1000" b="1" dirty="0">
                <a:solidFill>
                  <a:schemeClr val="bg1"/>
                </a:solidFill>
              </a:rPr>
              <a:t>Sales </a:t>
            </a:r>
            <a:r>
              <a:rPr lang="pl-PL" sz="1000" b="1" dirty="0" err="1">
                <a:solidFill>
                  <a:schemeClr val="bg1"/>
                </a:solidFill>
              </a:rPr>
              <a:t>growth</a:t>
            </a:r>
            <a:endParaRPr lang="pl-PL" sz="1000" b="1" dirty="0">
              <a:solidFill>
                <a:schemeClr val="bg1"/>
              </a:solidFill>
            </a:endParaRPr>
          </a:p>
        </p:txBody>
      </p:sp>
      <p:sp>
        <p:nvSpPr>
          <p:cNvPr id="85" name="Rectangle 84"/>
          <p:cNvSpPr/>
          <p:nvPr/>
        </p:nvSpPr>
        <p:spPr>
          <a:xfrm>
            <a:off x="654590" y="2791032"/>
            <a:ext cx="1672415" cy="369332"/>
          </a:xfrm>
          <a:prstGeom prst="rect">
            <a:avLst/>
          </a:prstGeom>
        </p:spPr>
        <p:txBody>
          <a:bodyPr wrap="square">
            <a:spAutoFit/>
          </a:bodyPr>
          <a:lstStyle/>
          <a:p>
            <a:pPr algn="ctr"/>
            <a:r>
              <a:rPr lang="en-US" sz="900" b="1" dirty="0">
                <a:solidFill>
                  <a:schemeClr val="bg1"/>
                </a:solidFill>
                <a:cs typeface="Arial" panose="020B0604020202020204" pitchFamily="34" charset="0"/>
              </a:rPr>
              <a:t>Geographical development</a:t>
            </a:r>
          </a:p>
          <a:p>
            <a:pPr algn="ctr"/>
            <a:r>
              <a:rPr lang="en-US" sz="900" b="1" dirty="0">
                <a:solidFill>
                  <a:schemeClr val="bg1"/>
                </a:solidFill>
                <a:cs typeface="Arial" panose="020B0604020202020204" pitchFamily="34" charset="0"/>
              </a:rPr>
              <a:t> and new markets</a:t>
            </a:r>
          </a:p>
        </p:txBody>
      </p:sp>
      <p:sp>
        <p:nvSpPr>
          <p:cNvPr id="86" name="Rectangle 85"/>
          <p:cNvSpPr/>
          <p:nvPr/>
        </p:nvSpPr>
        <p:spPr>
          <a:xfrm>
            <a:off x="806588" y="3704782"/>
            <a:ext cx="1369773" cy="400110"/>
          </a:xfrm>
          <a:prstGeom prst="rect">
            <a:avLst/>
          </a:prstGeom>
        </p:spPr>
        <p:txBody>
          <a:bodyPr wrap="square">
            <a:spAutoFit/>
          </a:bodyPr>
          <a:lstStyle/>
          <a:p>
            <a:pPr algn="ctr"/>
            <a:r>
              <a:rPr lang="pl-PL" sz="1000" b="1" dirty="0" err="1">
                <a:solidFill>
                  <a:schemeClr val="bg1"/>
                </a:solidFill>
                <a:cs typeface="Arial" panose="020B0604020202020204" pitchFamily="34" charset="0"/>
              </a:rPr>
              <a:t>Increasing</a:t>
            </a:r>
            <a:r>
              <a:rPr lang="pl-PL" sz="1000" b="1" dirty="0">
                <a:solidFill>
                  <a:schemeClr val="bg1"/>
                </a:solidFill>
                <a:cs typeface="Arial" panose="020B0604020202020204" pitchFamily="34" charset="0"/>
              </a:rPr>
              <a:t> </a:t>
            </a:r>
            <a:r>
              <a:rPr lang="pl-PL" sz="1000" b="1" dirty="0" err="1">
                <a:solidFill>
                  <a:schemeClr val="bg1"/>
                </a:solidFill>
                <a:cs typeface="Arial" panose="020B0604020202020204" pitchFamily="34" charset="0"/>
              </a:rPr>
              <a:t>production</a:t>
            </a:r>
            <a:r>
              <a:rPr lang="pl-PL" sz="1000" b="1" dirty="0">
                <a:solidFill>
                  <a:schemeClr val="bg1"/>
                </a:solidFill>
                <a:cs typeface="Arial" panose="020B0604020202020204" pitchFamily="34" charset="0"/>
              </a:rPr>
              <a:t> </a:t>
            </a:r>
            <a:r>
              <a:rPr lang="pl-PL" sz="1000" b="1" dirty="0" err="1">
                <a:solidFill>
                  <a:schemeClr val="bg1"/>
                </a:solidFill>
                <a:cs typeface="Arial" panose="020B0604020202020204" pitchFamily="34" charset="0"/>
              </a:rPr>
              <a:t>capacity</a:t>
            </a:r>
            <a:endParaRPr lang="pl-PL" sz="1000" b="1" dirty="0">
              <a:solidFill>
                <a:schemeClr val="bg1"/>
              </a:solidFill>
              <a:cs typeface="Arial" panose="020B0604020202020204" pitchFamily="34" charset="0"/>
            </a:endParaRPr>
          </a:p>
        </p:txBody>
      </p:sp>
      <p:sp>
        <p:nvSpPr>
          <p:cNvPr id="87" name="Rectangle 86"/>
          <p:cNvSpPr/>
          <p:nvPr/>
        </p:nvSpPr>
        <p:spPr>
          <a:xfrm>
            <a:off x="806588" y="4572528"/>
            <a:ext cx="1369773" cy="246221"/>
          </a:xfrm>
          <a:prstGeom prst="rect">
            <a:avLst/>
          </a:prstGeom>
        </p:spPr>
        <p:txBody>
          <a:bodyPr wrap="square">
            <a:spAutoFit/>
          </a:bodyPr>
          <a:lstStyle/>
          <a:p>
            <a:pPr algn="ctr"/>
            <a:r>
              <a:rPr lang="pl-PL" sz="1000" b="1" dirty="0">
                <a:solidFill>
                  <a:schemeClr val="bg1"/>
                </a:solidFill>
                <a:cs typeface="Arial" panose="020B0604020202020204" pitchFamily="34" charset="0"/>
              </a:rPr>
              <a:t>Product mix</a:t>
            </a:r>
          </a:p>
        </p:txBody>
      </p:sp>
      <p:sp>
        <p:nvSpPr>
          <p:cNvPr id="88" name="Rectangle 87"/>
          <p:cNvSpPr/>
          <p:nvPr/>
        </p:nvSpPr>
        <p:spPr>
          <a:xfrm>
            <a:off x="806588" y="5319346"/>
            <a:ext cx="1369773" cy="400110"/>
          </a:xfrm>
          <a:prstGeom prst="rect">
            <a:avLst/>
          </a:prstGeom>
        </p:spPr>
        <p:txBody>
          <a:bodyPr wrap="square">
            <a:spAutoFit/>
          </a:bodyPr>
          <a:lstStyle/>
          <a:p>
            <a:pPr algn="ctr">
              <a:spcBef>
                <a:spcPct val="0"/>
              </a:spcBef>
            </a:pPr>
            <a:r>
              <a:rPr lang="pl-PL" sz="1000" b="1" dirty="0" err="1">
                <a:solidFill>
                  <a:schemeClr val="bg1"/>
                </a:solidFill>
                <a:cs typeface="Arial" panose="020B0604020202020204" pitchFamily="34" charset="0"/>
              </a:rPr>
              <a:t>Increasing</a:t>
            </a:r>
            <a:r>
              <a:rPr lang="pl-PL" sz="1000" b="1" dirty="0">
                <a:solidFill>
                  <a:schemeClr val="bg1"/>
                </a:solidFill>
                <a:cs typeface="Arial" panose="020B0604020202020204" pitchFamily="34" charset="0"/>
              </a:rPr>
              <a:t> </a:t>
            </a:r>
            <a:r>
              <a:rPr lang="pl-PL" sz="1000" b="1" dirty="0" err="1">
                <a:solidFill>
                  <a:schemeClr val="bg1"/>
                </a:solidFill>
                <a:cs typeface="Arial" panose="020B0604020202020204" pitchFamily="34" charset="0"/>
              </a:rPr>
              <a:t>process</a:t>
            </a:r>
            <a:r>
              <a:rPr lang="pl-PL" sz="1000" b="1" dirty="0">
                <a:solidFill>
                  <a:schemeClr val="bg1"/>
                </a:solidFill>
                <a:cs typeface="Arial" panose="020B0604020202020204" pitchFamily="34" charset="0"/>
              </a:rPr>
              <a:t> </a:t>
            </a:r>
            <a:r>
              <a:rPr lang="pl-PL" sz="1000" b="1" dirty="0" err="1">
                <a:solidFill>
                  <a:schemeClr val="bg1"/>
                </a:solidFill>
                <a:cs typeface="Arial" panose="020B0604020202020204" pitchFamily="34" charset="0"/>
              </a:rPr>
              <a:t>efficiency</a:t>
            </a:r>
            <a:endParaRPr lang="pl-PL" sz="1000" b="1" dirty="0">
              <a:solidFill>
                <a:schemeClr val="bg1"/>
              </a:solidFill>
              <a:cs typeface="Arial" panose="020B0604020202020204" pitchFamily="34" charset="0"/>
            </a:endParaRPr>
          </a:p>
        </p:txBody>
      </p:sp>
      <p:sp>
        <p:nvSpPr>
          <p:cNvPr id="3" name="Text Placeholder 4">
            <a:extLst>
              <a:ext uri="{FF2B5EF4-FFF2-40B4-BE49-F238E27FC236}">
                <a16:creationId xmlns:a16="http://schemas.microsoft.com/office/drawing/2014/main" id="{952365BE-BD68-4DE0-B170-33EC76F715DF}"/>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6" name="Text Placeholder 8">
            <a:extLst>
              <a:ext uri="{FF2B5EF4-FFF2-40B4-BE49-F238E27FC236}">
                <a16:creationId xmlns:a16="http://schemas.microsoft.com/office/drawing/2014/main" id="{DB64D73F-DB89-416C-89FD-0E026215667A}"/>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DEVELOPMENT PLANS</a:t>
            </a:r>
          </a:p>
        </p:txBody>
      </p:sp>
    </p:spTree>
    <p:extLst>
      <p:ext uri="{BB962C8B-B14F-4D97-AF65-F5344CB8AC3E}">
        <p14:creationId xmlns:p14="http://schemas.microsoft.com/office/powerpoint/2010/main" val="138139872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Rectangle 17">
            <a:extLst>
              <a:ext uri="{FF2B5EF4-FFF2-40B4-BE49-F238E27FC236}">
                <a16:creationId xmlns:a16="http://schemas.microsoft.com/office/drawing/2014/main" id="{DE0BD4ED-C185-43BC-BB5B-A7778730030D}"/>
              </a:ext>
            </a:extLst>
          </p:cNvPr>
          <p:cNvSpPr/>
          <p:nvPr/>
        </p:nvSpPr>
        <p:spPr>
          <a:xfrm>
            <a:off x="8020906" y="1882345"/>
            <a:ext cx="3494414" cy="389527"/>
          </a:xfrm>
          <a:prstGeom prst="roundRect">
            <a:avLst>
              <a:gd name="adj" fmla="val 43302"/>
            </a:avLst>
          </a:prstGeom>
          <a:solidFill>
            <a:srgbClr val="FFD84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b="1">
              <a:solidFill>
                <a:schemeClr val="bg1"/>
              </a:solidFill>
              <a:latin typeface="Calibri Light" panose="020F0302020204030204" pitchFamily="34" charset="0"/>
              <a:cs typeface="Calibri Light" panose="020F0302020204030204" pitchFamily="34" charset="0"/>
            </a:endParaRPr>
          </a:p>
        </p:txBody>
      </p:sp>
      <p:sp>
        <p:nvSpPr>
          <p:cNvPr id="99" name="Rectangle 17">
            <a:extLst>
              <a:ext uri="{FF2B5EF4-FFF2-40B4-BE49-F238E27FC236}">
                <a16:creationId xmlns:a16="http://schemas.microsoft.com/office/drawing/2014/main" id="{22260A14-67FC-40E4-9B8E-C672938230A3}"/>
              </a:ext>
            </a:extLst>
          </p:cNvPr>
          <p:cNvSpPr/>
          <p:nvPr/>
        </p:nvSpPr>
        <p:spPr>
          <a:xfrm>
            <a:off x="4356201" y="1892093"/>
            <a:ext cx="3494414" cy="389527"/>
          </a:xfrm>
          <a:prstGeom prst="roundRect">
            <a:avLst>
              <a:gd name="adj" fmla="val 43302"/>
            </a:avLst>
          </a:prstGeom>
          <a:solidFill>
            <a:srgbClr val="FFD84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b="1">
              <a:solidFill>
                <a:schemeClr val="bg1"/>
              </a:solidFill>
              <a:latin typeface="Calibri Light" panose="020F0302020204030204" pitchFamily="34" charset="0"/>
              <a:cs typeface="Calibri Light" panose="020F0302020204030204" pitchFamily="34" charset="0"/>
            </a:endParaRPr>
          </a:p>
        </p:txBody>
      </p:sp>
      <p:grpSp>
        <p:nvGrpSpPr>
          <p:cNvPr id="29" name="Group 28">
            <a:extLst>
              <a:ext uri="{FF2B5EF4-FFF2-40B4-BE49-F238E27FC236}">
                <a16:creationId xmlns:a16="http://schemas.microsoft.com/office/drawing/2014/main" id="{A347F86E-0E1B-4B89-8644-8435A54C3002}"/>
              </a:ext>
            </a:extLst>
          </p:cNvPr>
          <p:cNvGrpSpPr/>
          <p:nvPr/>
        </p:nvGrpSpPr>
        <p:grpSpPr>
          <a:xfrm>
            <a:off x="4344422" y="1869404"/>
            <a:ext cx="7151283" cy="3320866"/>
            <a:chOff x="4344422" y="1869404"/>
            <a:chExt cx="7151283" cy="3320866"/>
          </a:xfrm>
        </p:grpSpPr>
        <p:grpSp>
          <p:nvGrpSpPr>
            <p:cNvPr id="26" name="Group 25">
              <a:extLst>
                <a:ext uri="{FF2B5EF4-FFF2-40B4-BE49-F238E27FC236}">
                  <a16:creationId xmlns:a16="http://schemas.microsoft.com/office/drawing/2014/main" id="{3601E4BA-E5F6-4F0F-AFD8-739336DDEA92}"/>
                </a:ext>
              </a:extLst>
            </p:cNvPr>
            <p:cNvGrpSpPr/>
            <p:nvPr/>
          </p:nvGrpSpPr>
          <p:grpSpPr>
            <a:xfrm>
              <a:off x="4344422" y="1869404"/>
              <a:ext cx="7151283" cy="3320866"/>
              <a:chOff x="4344422" y="1869404"/>
              <a:chExt cx="7151283" cy="3320866"/>
            </a:xfrm>
          </p:grpSpPr>
          <p:sp>
            <p:nvSpPr>
              <p:cNvPr id="158" name="TextBox 157">
                <a:extLst>
                  <a:ext uri="{FF2B5EF4-FFF2-40B4-BE49-F238E27FC236}">
                    <a16:creationId xmlns:a16="http://schemas.microsoft.com/office/drawing/2014/main" id="{05A69F70-4903-4A08-8D32-EE0436FC7AB9}"/>
                  </a:ext>
                </a:extLst>
              </p:cNvPr>
              <p:cNvSpPr txBox="1"/>
              <p:nvPr/>
            </p:nvSpPr>
            <p:spPr>
              <a:xfrm>
                <a:off x="8565921" y="2893752"/>
                <a:ext cx="2832593" cy="230832"/>
              </a:xfrm>
              <a:prstGeom prst="rect">
                <a:avLst/>
              </a:prstGeom>
              <a:noFill/>
            </p:spPr>
            <p:txBody>
              <a:bodyPr wrap="square" rtlCol="0">
                <a:spAutoFit/>
              </a:bodyPr>
              <a:lstStyle>
                <a:defPPr>
                  <a:defRPr lang="pl-PL"/>
                </a:defPPr>
                <a:lvl1pPr algn="just">
                  <a:spcAft>
                    <a:spcPts val="100"/>
                  </a:spcAft>
                  <a:defRPr sz="900"/>
                </a:lvl1pPr>
              </a:lstStyle>
              <a:p>
                <a:r>
                  <a:rPr lang="en-US"/>
                  <a:t>[Xxx]</a:t>
                </a:r>
              </a:p>
            </p:txBody>
          </p:sp>
          <p:grpSp>
            <p:nvGrpSpPr>
              <p:cNvPr id="25" name="Group 24">
                <a:extLst>
                  <a:ext uri="{FF2B5EF4-FFF2-40B4-BE49-F238E27FC236}">
                    <a16:creationId xmlns:a16="http://schemas.microsoft.com/office/drawing/2014/main" id="{CA22B95C-944C-4FED-A268-48ECC6DEBF48}"/>
                  </a:ext>
                </a:extLst>
              </p:cNvPr>
              <p:cNvGrpSpPr/>
              <p:nvPr/>
            </p:nvGrpSpPr>
            <p:grpSpPr>
              <a:xfrm>
                <a:off x="4344422" y="1869404"/>
                <a:ext cx="7151283" cy="3320866"/>
                <a:chOff x="4344422" y="1869404"/>
                <a:chExt cx="7151283" cy="3320866"/>
              </a:xfrm>
            </p:grpSpPr>
            <p:sp>
              <p:nvSpPr>
                <p:cNvPr id="161" name="TextBox 160">
                  <a:extLst>
                    <a:ext uri="{FF2B5EF4-FFF2-40B4-BE49-F238E27FC236}">
                      <a16:creationId xmlns:a16="http://schemas.microsoft.com/office/drawing/2014/main" id="{BB203926-63CB-4143-B8DC-F2BDEA2FF124}"/>
                    </a:ext>
                  </a:extLst>
                </p:cNvPr>
                <p:cNvSpPr txBox="1"/>
                <p:nvPr/>
              </p:nvSpPr>
              <p:spPr>
                <a:xfrm>
                  <a:off x="8565921" y="3385828"/>
                  <a:ext cx="2832593" cy="230832"/>
                </a:xfrm>
                <a:prstGeom prst="rect">
                  <a:avLst/>
                </a:prstGeom>
                <a:noFill/>
              </p:spPr>
              <p:txBody>
                <a:bodyPr wrap="square" rtlCol="0">
                  <a:spAutoFit/>
                </a:bodyPr>
                <a:lstStyle>
                  <a:defPPr>
                    <a:defRPr lang="pl-PL"/>
                  </a:defPPr>
                  <a:lvl1pPr algn="just">
                    <a:spcAft>
                      <a:spcPts val="100"/>
                    </a:spcAft>
                    <a:defRPr sz="900"/>
                  </a:lvl1pPr>
                </a:lstStyle>
                <a:p>
                  <a:r>
                    <a:rPr lang="en-US"/>
                    <a:t>[Xxx]</a:t>
                  </a:r>
                </a:p>
              </p:txBody>
            </p:sp>
            <p:grpSp>
              <p:nvGrpSpPr>
                <p:cNvPr id="24" name="Group 23">
                  <a:extLst>
                    <a:ext uri="{FF2B5EF4-FFF2-40B4-BE49-F238E27FC236}">
                      <a16:creationId xmlns:a16="http://schemas.microsoft.com/office/drawing/2014/main" id="{44CCD476-2389-4654-A34D-EE2011F60DFC}"/>
                    </a:ext>
                  </a:extLst>
                </p:cNvPr>
                <p:cNvGrpSpPr/>
                <p:nvPr/>
              </p:nvGrpSpPr>
              <p:grpSpPr>
                <a:xfrm>
                  <a:off x="4344422" y="1869404"/>
                  <a:ext cx="7151283" cy="3320866"/>
                  <a:chOff x="4344422" y="1869404"/>
                  <a:chExt cx="7151283" cy="3320866"/>
                </a:xfrm>
              </p:grpSpPr>
              <p:grpSp>
                <p:nvGrpSpPr>
                  <p:cNvPr id="23" name="Group 22">
                    <a:extLst>
                      <a:ext uri="{FF2B5EF4-FFF2-40B4-BE49-F238E27FC236}">
                        <a16:creationId xmlns:a16="http://schemas.microsoft.com/office/drawing/2014/main" id="{53DA23A8-3AE2-4D24-8FDF-006A3994C590}"/>
                      </a:ext>
                    </a:extLst>
                  </p:cNvPr>
                  <p:cNvGrpSpPr/>
                  <p:nvPr/>
                </p:nvGrpSpPr>
                <p:grpSpPr>
                  <a:xfrm>
                    <a:off x="4344422" y="1869404"/>
                    <a:ext cx="7084098" cy="3320866"/>
                    <a:chOff x="4344422" y="1869404"/>
                    <a:chExt cx="7084098" cy="3320866"/>
                  </a:xfrm>
                </p:grpSpPr>
                <p:grpSp>
                  <p:nvGrpSpPr>
                    <p:cNvPr id="3" name="Group 2">
                      <a:extLst>
                        <a:ext uri="{FF2B5EF4-FFF2-40B4-BE49-F238E27FC236}">
                          <a16:creationId xmlns:a16="http://schemas.microsoft.com/office/drawing/2014/main" id="{6D337585-7A04-4D34-91FA-8C2D79203722}"/>
                        </a:ext>
                      </a:extLst>
                    </p:cNvPr>
                    <p:cNvGrpSpPr/>
                    <p:nvPr/>
                  </p:nvGrpSpPr>
                  <p:grpSpPr>
                    <a:xfrm>
                      <a:off x="4344422" y="1869404"/>
                      <a:ext cx="6976655" cy="3320866"/>
                      <a:chOff x="4344422" y="1869404"/>
                      <a:chExt cx="6976655" cy="3320866"/>
                    </a:xfrm>
                  </p:grpSpPr>
                  <p:sp>
                    <p:nvSpPr>
                      <p:cNvPr id="101" name="TextBox 100">
                        <a:extLst>
                          <a:ext uri="{FF2B5EF4-FFF2-40B4-BE49-F238E27FC236}">
                            <a16:creationId xmlns:a16="http://schemas.microsoft.com/office/drawing/2014/main" id="{B80C2547-AE56-44E9-8486-247619A272E3}"/>
                          </a:ext>
                        </a:extLst>
                      </p:cNvPr>
                      <p:cNvSpPr txBox="1"/>
                      <p:nvPr/>
                    </p:nvSpPr>
                    <p:spPr>
                      <a:xfrm>
                        <a:off x="8565920" y="4369979"/>
                        <a:ext cx="2755157" cy="230832"/>
                      </a:xfrm>
                      <a:prstGeom prst="rect">
                        <a:avLst/>
                      </a:prstGeom>
                      <a:noFill/>
                    </p:spPr>
                    <p:txBody>
                      <a:bodyPr wrap="square" rtlCol="0">
                        <a:spAutoFit/>
                      </a:bodyPr>
                      <a:lstStyle/>
                      <a:p>
                        <a:pPr algn="just">
                          <a:spcAft>
                            <a:spcPts val="100"/>
                          </a:spcAft>
                        </a:pPr>
                        <a:r>
                          <a:rPr lang="en-US" sz="900"/>
                          <a:t>[launch of new product lines]</a:t>
                        </a:r>
                      </a:p>
                    </p:txBody>
                  </p:sp>
                  <p:pic>
                    <p:nvPicPr>
                      <p:cNvPr id="122" name="Grafika 44" descr="Wykres słupkowy z trendem wzrostowym">
                        <a:extLst>
                          <a:ext uri="{FF2B5EF4-FFF2-40B4-BE49-F238E27FC236}">
                            <a16:creationId xmlns:a16="http://schemas.microsoft.com/office/drawing/2014/main" id="{D2B983FA-1A31-443A-A823-160EDEA401E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487708" y="4391913"/>
                        <a:ext cx="361580" cy="360000"/>
                      </a:xfrm>
                      <a:prstGeom prst="rect">
                        <a:avLst/>
                      </a:prstGeom>
                    </p:spPr>
                  </p:pic>
                  <p:grpSp>
                    <p:nvGrpSpPr>
                      <p:cNvPr id="9" name="Group 8">
                        <a:extLst>
                          <a:ext uri="{FF2B5EF4-FFF2-40B4-BE49-F238E27FC236}">
                            <a16:creationId xmlns:a16="http://schemas.microsoft.com/office/drawing/2014/main" id="{BFE1A201-77F4-42A7-B034-F0058BEA8B96}"/>
                          </a:ext>
                        </a:extLst>
                      </p:cNvPr>
                      <p:cNvGrpSpPr/>
                      <p:nvPr/>
                    </p:nvGrpSpPr>
                    <p:grpSpPr>
                      <a:xfrm>
                        <a:off x="4344422" y="1869404"/>
                        <a:ext cx="3469826" cy="3320866"/>
                        <a:chOff x="4344422" y="1869404"/>
                        <a:chExt cx="3469826" cy="3320866"/>
                      </a:xfrm>
                    </p:grpSpPr>
                    <p:grpSp>
                      <p:nvGrpSpPr>
                        <p:cNvPr id="6" name="Group 5">
                          <a:extLst>
                            <a:ext uri="{FF2B5EF4-FFF2-40B4-BE49-F238E27FC236}">
                              <a16:creationId xmlns:a16="http://schemas.microsoft.com/office/drawing/2014/main" id="{842051CB-90B6-450D-B5BC-1E472C40572B}"/>
                            </a:ext>
                          </a:extLst>
                        </p:cNvPr>
                        <p:cNvGrpSpPr/>
                        <p:nvPr/>
                      </p:nvGrpSpPr>
                      <p:grpSpPr>
                        <a:xfrm>
                          <a:off x="4344422" y="1869404"/>
                          <a:ext cx="3469826" cy="3320866"/>
                          <a:chOff x="4362100" y="1860647"/>
                          <a:chExt cx="3469826" cy="3320866"/>
                        </a:xfrm>
                      </p:grpSpPr>
                      <p:sp>
                        <p:nvSpPr>
                          <p:cNvPr id="88" name="Rounded Rectangle 8">
                            <a:extLst>
                              <a:ext uri="{FF2B5EF4-FFF2-40B4-BE49-F238E27FC236}">
                                <a16:creationId xmlns:a16="http://schemas.microsoft.com/office/drawing/2014/main" id="{76F480F1-FC81-4D89-80F9-4B8B7A5E8456}"/>
                              </a:ext>
                            </a:extLst>
                          </p:cNvPr>
                          <p:cNvSpPr/>
                          <p:nvPr/>
                        </p:nvSpPr>
                        <p:spPr>
                          <a:xfrm>
                            <a:off x="4362100" y="2073635"/>
                            <a:ext cx="3446943" cy="2997781"/>
                          </a:xfrm>
                          <a:prstGeom prst="roundRect">
                            <a:avLst>
                              <a:gd name="adj" fmla="val 2475"/>
                            </a:avLst>
                          </a:prstGeom>
                          <a:noFill/>
                          <a:ln w="63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37"/>
                          </a:p>
                        </p:txBody>
                      </p:sp>
                      <p:grpSp>
                        <p:nvGrpSpPr>
                          <p:cNvPr id="5" name="Group 4">
                            <a:extLst>
                              <a:ext uri="{FF2B5EF4-FFF2-40B4-BE49-F238E27FC236}">
                                <a16:creationId xmlns:a16="http://schemas.microsoft.com/office/drawing/2014/main" id="{54317ADD-3151-4CB7-AC30-011B3FA7ED6F}"/>
                              </a:ext>
                            </a:extLst>
                          </p:cNvPr>
                          <p:cNvGrpSpPr/>
                          <p:nvPr/>
                        </p:nvGrpSpPr>
                        <p:grpSpPr>
                          <a:xfrm>
                            <a:off x="4362100" y="1860647"/>
                            <a:ext cx="3469826" cy="3320866"/>
                            <a:chOff x="4362100" y="1860647"/>
                            <a:chExt cx="3469826" cy="3320866"/>
                          </a:xfrm>
                        </p:grpSpPr>
                        <p:sp>
                          <p:nvSpPr>
                            <p:cNvPr id="89" name="Prostokąt 25">
                              <a:extLst>
                                <a:ext uri="{FF2B5EF4-FFF2-40B4-BE49-F238E27FC236}">
                                  <a16:creationId xmlns:a16="http://schemas.microsoft.com/office/drawing/2014/main" id="{4144230D-D224-4021-B133-988EF9DBACBB}"/>
                                </a:ext>
                              </a:extLst>
                            </p:cNvPr>
                            <p:cNvSpPr/>
                            <p:nvPr/>
                          </p:nvSpPr>
                          <p:spPr>
                            <a:xfrm>
                              <a:off x="4362100" y="4920353"/>
                              <a:ext cx="3452160" cy="261160"/>
                            </a:xfrm>
                            <a:prstGeom prst="round2SameRect">
                              <a:avLst>
                                <a:gd name="adj1" fmla="val 0"/>
                                <a:gd name="adj2" fmla="val 50000"/>
                              </a:avLst>
                            </a:prstGeom>
                            <a:solidFill>
                              <a:srgbClr val="754599"/>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tIns="96793" rtlCol="0" anchor="ctr"/>
                            <a:lstStyle/>
                            <a:p>
                              <a:endParaRPr lang="en-US" sz="1169" i="1">
                                <a:solidFill>
                                  <a:srgbClr val="FF0000"/>
                                </a:solidFill>
                                <a:cs typeface="Calibri Light" panose="020F0302020204030204" pitchFamily="34" charset="0"/>
                              </a:endParaRPr>
                            </a:p>
                          </p:txBody>
                        </p:sp>
                        <p:sp>
                          <p:nvSpPr>
                            <p:cNvPr id="87" name="Rectangle 17">
                              <a:extLst>
                                <a:ext uri="{FF2B5EF4-FFF2-40B4-BE49-F238E27FC236}">
                                  <a16:creationId xmlns:a16="http://schemas.microsoft.com/office/drawing/2014/main" id="{FF248258-25C5-492E-AD9F-698521DCFAB3}"/>
                                </a:ext>
                              </a:extLst>
                            </p:cNvPr>
                            <p:cNvSpPr/>
                            <p:nvPr/>
                          </p:nvSpPr>
                          <p:spPr>
                            <a:xfrm>
                              <a:off x="4370933" y="1860647"/>
                              <a:ext cx="3460993" cy="389527"/>
                            </a:xfrm>
                            <a:prstGeom prst="roundRect">
                              <a:avLst>
                                <a:gd name="adj" fmla="val 43302"/>
                              </a:avLst>
                            </a:prstGeom>
                            <a:solidFill>
                              <a:srgbClr val="754599"/>
                            </a:solidFill>
                            <a:ln>
                              <a:noFill/>
                            </a:ln>
                            <a:effectLst/>
                          </p:spPr>
                          <p:style>
                            <a:lnRef idx="1">
                              <a:schemeClr val="accent1"/>
                            </a:lnRef>
                            <a:fillRef idx="3">
                              <a:schemeClr val="accent1"/>
                            </a:fillRef>
                            <a:effectRef idx="2">
                              <a:schemeClr val="accent1"/>
                            </a:effectRef>
                            <a:fontRef idx="minor">
                              <a:schemeClr val="lt1"/>
                            </a:fontRef>
                          </p:style>
                          <p:txBody>
                            <a:bodyPr tIns="0" bIns="0" rtlCol="0" anchor="ctr"/>
                            <a:lstStyle/>
                            <a:p>
                              <a:pPr algn="ctr"/>
                              <a:r>
                                <a:rPr lang="en-US" sz="1200" b="1">
                                  <a:solidFill>
                                    <a:schemeClr val="bg1"/>
                                  </a:solidFill>
                                  <a:latin typeface="Calibri Light" panose="020F0302020204030204" pitchFamily="34" charset="0"/>
                                  <a:cs typeface="Calibri Light" panose="020F0302020204030204" pitchFamily="34" charset="0"/>
                                </a:rPr>
                                <a:t>Dynamic market growth</a:t>
                              </a:r>
                            </a:p>
                          </p:txBody>
                        </p:sp>
                        <p:sp>
                          <p:nvSpPr>
                            <p:cNvPr id="103" name="Flowchart: Connector 102">
                              <a:extLst>
                                <a:ext uri="{FF2B5EF4-FFF2-40B4-BE49-F238E27FC236}">
                                  <a16:creationId xmlns:a16="http://schemas.microsoft.com/office/drawing/2014/main" id="{BE667752-517F-4BC9-B9BA-EE05845048FC}"/>
                                </a:ext>
                              </a:extLst>
                            </p:cNvPr>
                            <p:cNvSpPr/>
                            <p:nvPr/>
                          </p:nvSpPr>
                          <p:spPr>
                            <a:xfrm>
                              <a:off x="4483636" y="1911080"/>
                              <a:ext cx="279705" cy="279705"/>
                            </a:xfrm>
                            <a:prstGeom prst="flowChartConnector">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a:solidFill>
                                    <a:srgbClr val="531070"/>
                                  </a:solidFill>
                                </a:rPr>
                                <a:t>2</a:t>
                              </a:r>
                            </a:p>
                          </p:txBody>
                        </p:sp>
                        <p:grpSp>
                          <p:nvGrpSpPr>
                            <p:cNvPr id="4" name="Group 3">
                              <a:extLst>
                                <a:ext uri="{FF2B5EF4-FFF2-40B4-BE49-F238E27FC236}">
                                  <a16:creationId xmlns:a16="http://schemas.microsoft.com/office/drawing/2014/main" id="{D87B72DF-A5CB-41AC-9A33-A66157460514}"/>
                                </a:ext>
                              </a:extLst>
                            </p:cNvPr>
                            <p:cNvGrpSpPr/>
                            <p:nvPr/>
                          </p:nvGrpSpPr>
                          <p:grpSpPr>
                            <a:xfrm>
                              <a:off x="4506176" y="2393750"/>
                              <a:ext cx="3199302" cy="2206136"/>
                              <a:chOff x="4506176" y="2393750"/>
                              <a:chExt cx="3199302" cy="2206136"/>
                            </a:xfrm>
                          </p:grpSpPr>
                          <p:sp>
                            <p:nvSpPr>
                              <p:cNvPr id="91" name="TextBox 90">
                                <a:extLst>
                                  <a:ext uri="{FF2B5EF4-FFF2-40B4-BE49-F238E27FC236}">
                                    <a16:creationId xmlns:a16="http://schemas.microsoft.com/office/drawing/2014/main" id="{2A2EA5F7-1C3D-416D-926F-05DF5A42EFA4}"/>
                                  </a:ext>
                                </a:extLst>
                              </p:cNvPr>
                              <p:cNvSpPr txBox="1"/>
                              <p:nvPr/>
                            </p:nvSpPr>
                            <p:spPr>
                              <a:xfrm>
                                <a:off x="4898847" y="2393750"/>
                                <a:ext cx="2806631" cy="369332"/>
                              </a:xfrm>
                              <a:prstGeom prst="rect">
                                <a:avLst/>
                              </a:prstGeom>
                              <a:noFill/>
                            </p:spPr>
                            <p:txBody>
                              <a:bodyPr wrap="square" rtlCol="0">
                                <a:spAutoFit/>
                              </a:bodyPr>
                              <a:lstStyle/>
                              <a:p>
                                <a:r>
                                  <a:rPr lang="en-US" sz="900">
                                    <a:ea typeface="Calibri" panose="020F0502020204030204" pitchFamily="34" charset="0"/>
                                    <a:cs typeface="Calibri" panose="020F0502020204030204" pitchFamily="34" charset="0"/>
                                  </a:rPr>
                                  <a:t>[Forecasted increases in sales of the offered products, both in XXX, YYY and globally]</a:t>
                                </a:r>
                              </a:p>
                            </p:txBody>
                          </p:sp>
                          <p:sp>
                            <p:nvSpPr>
                              <p:cNvPr id="92" name="TextBox 91">
                                <a:extLst>
                                  <a:ext uri="{FF2B5EF4-FFF2-40B4-BE49-F238E27FC236}">
                                    <a16:creationId xmlns:a16="http://schemas.microsoft.com/office/drawing/2014/main" id="{A848F28E-0DA1-4C19-B406-C34CB5906F99}"/>
                                  </a:ext>
                                </a:extLst>
                              </p:cNvPr>
                              <p:cNvSpPr txBox="1"/>
                              <p:nvPr/>
                            </p:nvSpPr>
                            <p:spPr>
                              <a:xfrm>
                                <a:off x="4908577" y="3450652"/>
                                <a:ext cx="2796901" cy="230832"/>
                              </a:xfrm>
                              <a:prstGeom prst="rect">
                                <a:avLst/>
                              </a:prstGeom>
                              <a:noFill/>
                            </p:spPr>
                            <p:txBody>
                              <a:bodyPr wrap="square" rtlCol="0">
                                <a:spAutoFit/>
                              </a:bodyPr>
                              <a:lstStyle/>
                              <a:p>
                                <a:r>
                                  <a:rPr lang="en-US" sz="900">
                                    <a:cs typeface="Calibri Light" panose="020F0302020204030204" pitchFamily="34" charset="0"/>
                                  </a:rPr>
                                  <a:t>[Growing demand for high quality]</a:t>
                                </a:r>
                              </a:p>
                            </p:txBody>
                          </p:sp>
                          <p:sp>
                            <p:nvSpPr>
                              <p:cNvPr id="109" name="TextBox 108">
                                <a:extLst>
                                  <a:ext uri="{FF2B5EF4-FFF2-40B4-BE49-F238E27FC236}">
                                    <a16:creationId xmlns:a16="http://schemas.microsoft.com/office/drawing/2014/main" id="{A164E7F4-ADB6-405E-A82F-703C15F3D113}"/>
                                  </a:ext>
                                </a:extLst>
                              </p:cNvPr>
                              <p:cNvSpPr txBox="1"/>
                              <p:nvPr/>
                            </p:nvSpPr>
                            <p:spPr>
                              <a:xfrm>
                                <a:off x="4898847" y="3979103"/>
                                <a:ext cx="2806631" cy="230832"/>
                              </a:xfrm>
                              <a:prstGeom prst="rect">
                                <a:avLst/>
                              </a:prstGeom>
                              <a:noFill/>
                            </p:spPr>
                            <p:txBody>
                              <a:bodyPr wrap="square" rtlCol="0">
                                <a:spAutoFit/>
                              </a:bodyPr>
                              <a:lstStyle/>
                              <a:p>
                                <a:pPr algn="just"/>
                                <a:r>
                                  <a:rPr lang="en-US" sz="900">
                                    <a:ea typeface="Calibri" panose="020F0502020204030204" pitchFamily="34" charset="0"/>
                                    <a:cs typeface="Calibri" panose="020F0502020204030204" pitchFamily="34" charset="0"/>
                                  </a:rPr>
                                  <a:t>[Xxx]</a:t>
                                </a:r>
                                <a:endParaRPr lang="en-US" sz="900">
                                  <a:cs typeface="Calibri Light" panose="020F0302020204030204" pitchFamily="34" charset="0"/>
                                </a:endParaRPr>
                              </a:p>
                            </p:txBody>
                          </p:sp>
                          <p:sp>
                            <p:nvSpPr>
                              <p:cNvPr id="110" name="TextBox 109">
                                <a:extLst>
                                  <a:ext uri="{FF2B5EF4-FFF2-40B4-BE49-F238E27FC236}">
                                    <a16:creationId xmlns:a16="http://schemas.microsoft.com/office/drawing/2014/main" id="{419BED08-3C33-428A-A0C7-39B156946795}"/>
                                  </a:ext>
                                </a:extLst>
                              </p:cNvPr>
                              <p:cNvSpPr txBox="1"/>
                              <p:nvPr/>
                            </p:nvSpPr>
                            <p:spPr>
                              <a:xfrm>
                                <a:off x="4898847" y="4369054"/>
                                <a:ext cx="2806631" cy="230832"/>
                              </a:xfrm>
                              <a:prstGeom prst="rect">
                                <a:avLst/>
                              </a:prstGeom>
                              <a:noFill/>
                            </p:spPr>
                            <p:txBody>
                              <a:bodyPr wrap="square" rtlCol="0">
                                <a:spAutoFit/>
                              </a:bodyPr>
                              <a:lstStyle/>
                              <a:p>
                                <a:r>
                                  <a:rPr lang="en-US" sz="900">
                                    <a:cs typeface="Calibri Light" panose="020F0302020204030204" pitchFamily="34" charset="0"/>
                                  </a:rPr>
                                  <a:t>[Xxx]</a:t>
                                </a:r>
                              </a:p>
                            </p:txBody>
                          </p:sp>
                          <p:sp>
                            <p:nvSpPr>
                              <p:cNvPr id="111" name="TextBox 110">
                                <a:extLst>
                                  <a:ext uri="{FF2B5EF4-FFF2-40B4-BE49-F238E27FC236}">
                                    <a16:creationId xmlns:a16="http://schemas.microsoft.com/office/drawing/2014/main" id="{BF574F40-90D3-4045-9968-83FB340F98DF}"/>
                                  </a:ext>
                                </a:extLst>
                              </p:cNvPr>
                              <p:cNvSpPr txBox="1"/>
                              <p:nvPr/>
                            </p:nvSpPr>
                            <p:spPr>
                              <a:xfrm>
                                <a:off x="4898847" y="2922201"/>
                                <a:ext cx="2806631" cy="230832"/>
                              </a:xfrm>
                              <a:prstGeom prst="rect">
                                <a:avLst/>
                              </a:prstGeom>
                              <a:noFill/>
                            </p:spPr>
                            <p:txBody>
                              <a:bodyPr wrap="square" rtlCol="0">
                                <a:spAutoFit/>
                              </a:bodyPr>
                              <a:lstStyle/>
                              <a:p>
                                <a:pPr algn="just"/>
                                <a:r>
                                  <a:rPr lang="en-US" sz="900">
                                    <a:ea typeface="Calibri" panose="020F0502020204030204" pitchFamily="34" charset="0"/>
                                    <a:cs typeface="Calibri" panose="020F0502020204030204" pitchFamily="34" charset="0"/>
                                  </a:rPr>
                                  <a:t>[limited competition on the XXX market]</a:t>
                                </a:r>
                                <a:endParaRPr lang="en-US" sz="900">
                                  <a:cs typeface="Calibri Light" panose="020F0302020204030204" pitchFamily="34" charset="0"/>
                                </a:endParaRPr>
                              </a:p>
                            </p:txBody>
                          </p:sp>
                          <p:pic>
                            <p:nvPicPr>
                              <p:cNvPr id="117" name="Grafika 28" descr="Trend wzrostowy">
                                <a:extLst>
                                  <a:ext uri="{FF2B5EF4-FFF2-40B4-BE49-F238E27FC236}">
                                    <a16:creationId xmlns:a16="http://schemas.microsoft.com/office/drawing/2014/main" id="{ECF7E509-C8EE-46E5-BC7C-D24F8239B319}"/>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506375" y="2395938"/>
                                <a:ext cx="360000" cy="360000"/>
                              </a:xfrm>
                              <a:prstGeom prst="rect">
                                <a:avLst/>
                              </a:prstGeom>
                            </p:spPr>
                          </p:pic>
                          <p:pic>
                            <p:nvPicPr>
                              <p:cNvPr id="118" name="Grafika 32" descr="Rozwój biznesu">
                                <a:extLst>
                                  <a:ext uri="{FF2B5EF4-FFF2-40B4-BE49-F238E27FC236}">
                                    <a16:creationId xmlns:a16="http://schemas.microsoft.com/office/drawing/2014/main" id="{DE8C9B5B-82AC-4C9D-8EB2-523ED7856BA1}"/>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506769" y="3424385"/>
                                <a:ext cx="360000" cy="360000"/>
                              </a:xfrm>
                              <a:prstGeom prst="rect">
                                <a:avLst/>
                              </a:prstGeom>
                            </p:spPr>
                          </p:pic>
                          <p:pic>
                            <p:nvPicPr>
                              <p:cNvPr id="119" name="Grafika 34" descr="Znacznik">
                                <a:extLst>
                                  <a:ext uri="{FF2B5EF4-FFF2-40B4-BE49-F238E27FC236}">
                                    <a16:creationId xmlns:a16="http://schemas.microsoft.com/office/drawing/2014/main" id="{F830C076-1192-4DE4-A83D-532B85362F18}"/>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506572" y="3910779"/>
                                <a:ext cx="360000" cy="360000"/>
                              </a:xfrm>
                              <a:prstGeom prst="rect">
                                <a:avLst/>
                              </a:prstGeom>
                            </p:spPr>
                          </p:pic>
                          <p:pic>
                            <p:nvPicPr>
                              <p:cNvPr id="120" name="Grafika 37" descr="Wskaźnik">
                                <a:extLst>
                                  <a:ext uri="{FF2B5EF4-FFF2-40B4-BE49-F238E27FC236}">
                                    <a16:creationId xmlns:a16="http://schemas.microsoft.com/office/drawing/2014/main" id="{90F3417B-E775-4DE0-8311-281820024B84}"/>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flipH="1">
                                <a:off x="4506176" y="2914137"/>
                                <a:ext cx="360000" cy="360000"/>
                              </a:xfrm>
                              <a:prstGeom prst="rect">
                                <a:avLst/>
                              </a:prstGeom>
                            </p:spPr>
                          </p:pic>
                        </p:grpSp>
                      </p:grpSp>
                    </p:grpSp>
                    <p:sp>
                      <p:nvSpPr>
                        <p:cNvPr id="135" name="Striped Right Arrow 3">
                          <a:extLst>
                            <a:ext uri="{FF2B5EF4-FFF2-40B4-BE49-F238E27FC236}">
                              <a16:creationId xmlns:a16="http://schemas.microsoft.com/office/drawing/2014/main" id="{857BC8D9-DB14-4F9E-8784-6CFACD1C6F02}"/>
                            </a:ext>
                          </a:extLst>
                        </p:cNvPr>
                        <p:cNvSpPr>
                          <a:spLocks noChangeAspect="1"/>
                        </p:cNvSpPr>
                        <p:nvPr/>
                      </p:nvSpPr>
                      <p:spPr>
                        <a:xfrm rot="5400000">
                          <a:off x="7566353" y="5004105"/>
                          <a:ext cx="108000" cy="134893"/>
                        </a:xfrm>
                        <a:prstGeom prst="stripedRightArrow">
                          <a:avLst/>
                        </a:prstGeom>
                        <a:solidFill>
                          <a:schemeClr val="bg1">
                            <a:lumMod val="9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i="1">
                            <a:solidFill>
                              <a:srgbClr val="FFC000"/>
                            </a:solidFill>
                            <a:cs typeface="Calibri Light" panose="020F0302020204030204" pitchFamily="34" charset="0"/>
                          </a:endParaRPr>
                        </a:p>
                      </p:txBody>
                    </p:sp>
                  </p:grpSp>
                </p:grpSp>
                <p:sp>
                  <p:nvSpPr>
                    <p:cNvPr id="160" name="TextBox 159">
                      <a:extLst>
                        <a:ext uri="{FF2B5EF4-FFF2-40B4-BE49-F238E27FC236}">
                          <a16:creationId xmlns:a16="http://schemas.microsoft.com/office/drawing/2014/main" id="{D04A4461-619C-4827-A081-9DA7BD65A44D}"/>
                        </a:ext>
                      </a:extLst>
                    </p:cNvPr>
                    <p:cNvSpPr txBox="1"/>
                    <p:nvPr/>
                  </p:nvSpPr>
                  <p:spPr>
                    <a:xfrm>
                      <a:off x="8569503" y="3877904"/>
                      <a:ext cx="2859017" cy="230832"/>
                    </a:xfrm>
                    <a:prstGeom prst="rect">
                      <a:avLst/>
                    </a:prstGeom>
                    <a:noFill/>
                  </p:spPr>
                  <p:txBody>
                    <a:bodyPr wrap="square" rtlCol="0">
                      <a:spAutoFit/>
                    </a:bodyPr>
                    <a:lstStyle>
                      <a:defPPr>
                        <a:defRPr lang="pl-PL"/>
                      </a:defPPr>
                      <a:lvl1pPr algn="just">
                        <a:spcAft>
                          <a:spcPts val="100"/>
                        </a:spcAft>
                        <a:defRPr sz="900"/>
                      </a:lvl1pPr>
                    </a:lstStyle>
                    <a:p>
                      <a:r>
                        <a:rPr lang="en-US"/>
                        <a:t>[financial objectives of the company]</a:t>
                      </a:r>
                    </a:p>
                  </p:txBody>
                </p:sp>
                <p:pic>
                  <p:nvPicPr>
                    <p:cNvPr id="16" name="Graphic 15" descr="Money">
                      <a:extLst>
                        <a:ext uri="{FF2B5EF4-FFF2-40B4-BE49-F238E27FC236}">
                          <a16:creationId xmlns:a16="http://schemas.microsoft.com/office/drawing/2014/main" id="{2858FF69-B439-4B64-A289-3ABFF5383D6E}"/>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8160732" y="3861633"/>
                      <a:ext cx="392180" cy="392180"/>
                    </a:xfrm>
                    <a:prstGeom prst="rect">
                      <a:avLst/>
                    </a:prstGeom>
                  </p:spPr>
                </p:pic>
              </p:grpSp>
              <p:grpSp>
                <p:nvGrpSpPr>
                  <p:cNvPr id="22" name="Group 21">
                    <a:extLst>
                      <a:ext uri="{FF2B5EF4-FFF2-40B4-BE49-F238E27FC236}">
                        <a16:creationId xmlns:a16="http://schemas.microsoft.com/office/drawing/2014/main" id="{9447F389-C61C-4534-86CF-AA8BAB130677}"/>
                      </a:ext>
                    </a:extLst>
                  </p:cNvPr>
                  <p:cNvGrpSpPr/>
                  <p:nvPr/>
                </p:nvGrpSpPr>
                <p:grpSpPr>
                  <a:xfrm>
                    <a:off x="8016877" y="2074828"/>
                    <a:ext cx="3478828" cy="2997781"/>
                    <a:chOff x="8016877" y="2074828"/>
                    <a:chExt cx="3478828" cy="2997781"/>
                  </a:xfrm>
                </p:grpSpPr>
                <p:pic>
                  <p:nvPicPr>
                    <p:cNvPr id="14" name="Graphic 13" descr="Map with pin">
                      <a:extLst>
                        <a:ext uri="{FF2B5EF4-FFF2-40B4-BE49-F238E27FC236}">
                          <a16:creationId xmlns:a16="http://schemas.microsoft.com/office/drawing/2014/main" id="{F38A7E17-5858-4A47-8ABA-6BFF3F8D309D}"/>
                        </a:ext>
                      </a:extLst>
                    </p:cNvPr>
                    <p:cNvPicPr>
                      <a:picLocks noChangeAspect="1"/>
                    </p:cNvPicPr>
                    <p:nvPr/>
                  </p:nvPicPr>
                  <p:blipFill>
                    <a:blip r:embed="rId15" cstate="print">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186224" y="2911068"/>
                      <a:ext cx="341196" cy="341196"/>
                    </a:xfrm>
                    <a:prstGeom prst="rect">
                      <a:avLst/>
                    </a:prstGeom>
                  </p:spPr>
                </p:pic>
                <p:pic>
                  <p:nvPicPr>
                    <p:cNvPr id="18" name="Graphic 17" descr="Handshake">
                      <a:extLst>
                        <a:ext uri="{FF2B5EF4-FFF2-40B4-BE49-F238E27FC236}">
                          <a16:creationId xmlns:a16="http://schemas.microsoft.com/office/drawing/2014/main" id="{28FC9A40-4B46-4DF4-8A94-50607C168F6D}"/>
                        </a:ext>
                      </a:extLst>
                    </p:cNvPr>
                    <p:cNvPicPr>
                      <a:picLocks noChangeAspect="1"/>
                    </p:cNvPicPr>
                    <p:nvPr/>
                  </p:nvPicPr>
                  <p:blipFill>
                    <a:blip r:embed="rId17" cstate="print">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160732" y="3360858"/>
                      <a:ext cx="392180" cy="392180"/>
                    </a:xfrm>
                    <a:prstGeom prst="rect">
                      <a:avLst/>
                    </a:prstGeom>
                  </p:spPr>
                </p:pic>
                <p:grpSp>
                  <p:nvGrpSpPr>
                    <p:cNvPr id="21" name="Group 20">
                      <a:extLst>
                        <a:ext uri="{FF2B5EF4-FFF2-40B4-BE49-F238E27FC236}">
                          <a16:creationId xmlns:a16="http://schemas.microsoft.com/office/drawing/2014/main" id="{3FD1CA40-075A-49B2-88B5-F18306EB3A56}"/>
                        </a:ext>
                      </a:extLst>
                    </p:cNvPr>
                    <p:cNvGrpSpPr/>
                    <p:nvPr/>
                  </p:nvGrpSpPr>
                  <p:grpSpPr>
                    <a:xfrm>
                      <a:off x="8016877" y="2074828"/>
                      <a:ext cx="3478828" cy="2997781"/>
                      <a:chOff x="8016877" y="2074828"/>
                      <a:chExt cx="3478828" cy="2997781"/>
                    </a:xfrm>
                  </p:grpSpPr>
                  <p:sp>
                    <p:nvSpPr>
                      <p:cNvPr id="96" name="Rounded Rectangle 8">
                        <a:extLst>
                          <a:ext uri="{FF2B5EF4-FFF2-40B4-BE49-F238E27FC236}">
                            <a16:creationId xmlns:a16="http://schemas.microsoft.com/office/drawing/2014/main" id="{FBDFB0BF-BFE4-4776-92A5-EF4B50406C7A}"/>
                          </a:ext>
                        </a:extLst>
                      </p:cNvPr>
                      <p:cNvSpPr/>
                      <p:nvPr/>
                    </p:nvSpPr>
                    <p:spPr>
                      <a:xfrm>
                        <a:off x="8016877" y="2074828"/>
                        <a:ext cx="3478828" cy="2997781"/>
                      </a:xfrm>
                      <a:prstGeom prst="roundRect">
                        <a:avLst>
                          <a:gd name="adj" fmla="val 2475"/>
                        </a:avLst>
                      </a:prstGeom>
                      <a:noFill/>
                      <a:ln w="63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37"/>
                      </a:p>
                    </p:txBody>
                  </p:sp>
                  <p:pic>
                    <p:nvPicPr>
                      <p:cNvPr id="20" name="Graphic 19" descr="Group brainstorm">
                        <a:extLst>
                          <a:ext uri="{FF2B5EF4-FFF2-40B4-BE49-F238E27FC236}">
                            <a16:creationId xmlns:a16="http://schemas.microsoft.com/office/drawing/2014/main" id="{67F4730A-16D2-4FB0-8B2B-57D45EC8B563}"/>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8143583" y="2356538"/>
                        <a:ext cx="426479" cy="426479"/>
                      </a:xfrm>
                      <a:prstGeom prst="rect">
                        <a:avLst/>
                      </a:prstGeom>
                    </p:spPr>
                  </p:pic>
                </p:grpSp>
              </p:grpSp>
            </p:grpSp>
          </p:grpSp>
        </p:grpSp>
        <p:pic>
          <p:nvPicPr>
            <p:cNvPr id="28" name="Graphic 27" descr="Pie chart">
              <a:extLst>
                <a:ext uri="{FF2B5EF4-FFF2-40B4-BE49-F238E27FC236}">
                  <a16:creationId xmlns:a16="http://schemas.microsoft.com/office/drawing/2014/main" id="{6148D951-0DF9-493F-B259-9E56125AD67C}"/>
                </a:ext>
              </a:extLst>
            </p:cNvPr>
            <p:cNvPicPr>
              <a:picLocks noChangeAspect="1"/>
            </p:cNvPicPr>
            <p:nvPr/>
          </p:nvPicPr>
          <p:blipFill>
            <a:blip r:embed="rId21" cstate="print">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8171085" y="4367836"/>
              <a:ext cx="371475" cy="371475"/>
            </a:xfrm>
            <a:prstGeom prst="rect">
              <a:avLst/>
            </a:prstGeom>
          </p:spPr>
        </p:pic>
      </p:grpSp>
      <p:sp>
        <p:nvSpPr>
          <p:cNvPr id="284"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Investment attractiveness</a:t>
            </a:r>
          </a:p>
        </p:txBody>
      </p:sp>
      <p:cxnSp>
        <p:nvCxnSpPr>
          <p:cNvPr id="285" name="Straight Connector 284">
            <a:extLst>
              <a:ext uri="{FF2B5EF4-FFF2-40B4-BE49-F238E27FC236}">
                <a16:creationId xmlns:a16="http://schemas.microsoft.com/office/drawing/2014/main" id="{840C632B-04AD-486B-AC0B-97DD0E115DA6}"/>
              </a:ext>
            </a:extLst>
          </p:cNvPr>
          <p:cNvCxnSpPr>
            <a:cxnSpLocks/>
          </p:cNvCxnSpPr>
          <p:nvPr/>
        </p:nvCxnSpPr>
        <p:spPr>
          <a:xfrm>
            <a:off x="512064" y="1481205"/>
            <a:ext cx="11146536" cy="4092"/>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189"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a:solidFill>
                  <a:srgbClr val="7B7B7B"/>
                </a:solidFill>
                <a:latin typeface="+mn-lt"/>
              </a:rPr>
              <a:t>INVESTMENT THESIS</a:t>
            </a:r>
          </a:p>
        </p:txBody>
      </p:sp>
      <p:sp>
        <p:nvSpPr>
          <p:cNvPr id="310" name="TextBox 309">
            <a:extLst>
              <a:ext uri="{FF2B5EF4-FFF2-40B4-BE49-F238E27FC236}">
                <a16:creationId xmlns:a16="http://schemas.microsoft.com/office/drawing/2014/main" id="{FB2FFDEB-4907-4B60-A6CA-3F7200D95AA8}"/>
              </a:ext>
            </a:extLst>
          </p:cNvPr>
          <p:cNvSpPr txBox="1"/>
          <p:nvPr/>
        </p:nvSpPr>
        <p:spPr>
          <a:xfrm>
            <a:off x="534760" y="618865"/>
            <a:ext cx="11003608"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a:solidFill>
                  <a:srgbClr val="531070"/>
                </a:solidFill>
                <a:latin typeface="Calibri Light" panose="020F0302020204030204" pitchFamily="34" charset="0"/>
                <a:cs typeface="Calibri Light" panose="020F0302020204030204" pitchFamily="34" charset="0"/>
              </a:rPr>
              <a:t>[The attractiveness of the Company is determined by its well designed, complete and modern product, the fast-growing market and a specified growth strategy]</a:t>
            </a:r>
          </a:p>
        </p:txBody>
      </p:sp>
      <p:sp>
        <p:nvSpPr>
          <p:cNvPr id="74" name="Rounded Rectangle 102">
            <a:extLst>
              <a:ext uri="{FF2B5EF4-FFF2-40B4-BE49-F238E27FC236}">
                <a16:creationId xmlns:a16="http://schemas.microsoft.com/office/drawing/2014/main" id="{C51A54C8-513C-4A62-BC44-04B8D9268A0E}"/>
              </a:ext>
            </a:extLst>
          </p:cNvPr>
          <p:cNvSpPr/>
          <p:nvPr/>
        </p:nvSpPr>
        <p:spPr>
          <a:xfrm>
            <a:off x="3005400" y="5688401"/>
            <a:ext cx="5991226" cy="268843"/>
          </a:xfrm>
          <a:prstGeom prst="roundRect">
            <a:avLst>
              <a:gd name="adj" fmla="val 30141"/>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7118ECF8-BA1C-4F96-AD33-BDD43C734758}"/>
              </a:ext>
            </a:extLst>
          </p:cNvPr>
          <p:cNvSpPr/>
          <p:nvPr/>
        </p:nvSpPr>
        <p:spPr>
          <a:xfrm>
            <a:off x="2230689" y="5576405"/>
            <a:ext cx="7540648" cy="493737"/>
          </a:xfrm>
          <a:prstGeom prst="rect">
            <a:avLst/>
          </a:prstGeom>
          <a:noFill/>
          <a:ln w="3175" cmpd="sng">
            <a:noFill/>
          </a:ln>
        </p:spPr>
        <p:txBody>
          <a:bodyPr vert="horz" lIns="91440" tIns="45720" rIns="91440" bIns="45720" rtlCol="0" anchor="ctr">
            <a:noAutofit/>
          </a:bodyPr>
          <a:lstStyle/>
          <a:p>
            <a:pPr algn="ctr">
              <a:spcBef>
                <a:spcPct val="0"/>
              </a:spcBef>
            </a:pPr>
            <a:r>
              <a:rPr lang="en-US" sz="1200"/>
              <a:t>[High potential of business growth in booming market] </a:t>
            </a:r>
          </a:p>
        </p:txBody>
      </p:sp>
      <p:sp>
        <p:nvSpPr>
          <p:cNvPr id="76" name="Arrow: Pentagon 75">
            <a:extLst>
              <a:ext uri="{FF2B5EF4-FFF2-40B4-BE49-F238E27FC236}">
                <a16:creationId xmlns:a16="http://schemas.microsoft.com/office/drawing/2014/main" id="{698523F6-532E-4B6B-8461-A61B5BD4AC35}"/>
              </a:ext>
            </a:extLst>
          </p:cNvPr>
          <p:cNvSpPr/>
          <p:nvPr/>
        </p:nvSpPr>
        <p:spPr>
          <a:xfrm rot="5400000">
            <a:off x="5917301" y="503546"/>
            <a:ext cx="225950" cy="9877399"/>
          </a:xfrm>
          <a:prstGeom prst="homePlate">
            <a:avLst>
              <a:gd name="adj" fmla="val 90165"/>
            </a:avLst>
          </a:prstGeom>
          <a:solidFill>
            <a:srgbClr val="FFD844"/>
          </a:solidFill>
          <a:ln w="3175" cmpd="sng">
            <a:noFill/>
          </a:ln>
        </p:spPr>
        <p:txBody>
          <a:bodyPr vert="horz" lIns="91440" tIns="45720" rIns="91440" bIns="45720" rtlCol="0" anchor="ctr">
            <a:noAutofit/>
          </a:bodyPr>
          <a:lstStyle/>
          <a:p>
            <a:pPr algn="ctr">
              <a:spcBef>
                <a:spcPct val="0"/>
              </a:spcBef>
            </a:pPr>
            <a:endParaRPr lang="en-US" sz="1400">
              <a:solidFill>
                <a:srgbClr val="005A9A"/>
              </a:solidFill>
            </a:endParaRPr>
          </a:p>
        </p:txBody>
      </p:sp>
      <p:sp>
        <p:nvSpPr>
          <p:cNvPr id="98" name="Striped Right Arrow 3">
            <a:extLst>
              <a:ext uri="{FF2B5EF4-FFF2-40B4-BE49-F238E27FC236}">
                <a16:creationId xmlns:a16="http://schemas.microsoft.com/office/drawing/2014/main" id="{47C5F6E9-C3CF-4FC2-8B60-968DA1AE941B}"/>
              </a:ext>
            </a:extLst>
          </p:cNvPr>
          <p:cNvSpPr>
            <a:spLocks noChangeAspect="1"/>
          </p:cNvSpPr>
          <p:nvPr/>
        </p:nvSpPr>
        <p:spPr>
          <a:xfrm rot="5400000">
            <a:off x="11288579" y="4987265"/>
            <a:ext cx="108000" cy="135485"/>
          </a:xfrm>
          <a:prstGeom prst="stripedRightArrow">
            <a:avLst/>
          </a:prstGeom>
          <a:solidFill>
            <a:schemeClr val="bg1">
              <a:lumMod val="9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i="1">
              <a:solidFill>
                <a:srgbClr val="FFC000"/>
              </a:solidFill>
              <a:cs typeface="Calibri Light" panose="020F0302020204030204" pitchFamily="34" charset="0"/>
            </a:endParaRPr>
          </a:p>
        </p:txBody>
      </p:sp>
      <p:sp>
        <p:nvSpPr>
          <p:cNvPr id="114" name="TextBox 113">
            <a:extLst>
              <a:ext uri="{FF2B5EF4-FFF2-40B4-BE49-F238E27FC236}">
                <a16:creationId xmlns:a16="http://schemas.microsoft.com/office/drawing/2014/main" id="{D4F1F8AA-08FD-48DE-9DF0-F8600B4AA876}"/>
              </a:ext>
            </a:extLst>
          </p:cNvPr>
          <p:cNvSpPr txBox="1"/>
          <p:nvPr/>
        </p:nvSpPr>
        <p:spPr>
          <a:xfrm>
            <a:off x="6699926" y="4946263"/>
            <a:ext cx="884038" cy="230832"/>
          </a:xfrm>
          <a:prstGeom prst="rect">
            <a:avLst/>
          </a:prstGeom>
          <a:noFill/>
        </p:spPr>
        <p:txBody>
          <a:bodyPr wrap="square" rtlCol="0">
            <a:spAutoFit/>
          </a:bodyPr>
          <a:lstStyle/>
          <a:p>
            <a:pPr algn="just">
              <a:spcAft>
                <a:spcPts val="100"/>
              </a:spcAft>
            </a:pPr>
            <a:r>
              <a:rPr lang="en-US" sz="900">
                <a:solidFill>
                  <a:schemeClr val="bg1"/>
                </a:solidFill>
              </a:rPr>
              <a:t>More in slide X  </a:t>
            </a:r>
          </a:p>
        </p:txBody>
      </p:sp>
      <p:sp>
        <p:nvSpPr>
          <p:cNvPr id="97" name="Prostokąt 25">
            <a:extLst>
              <a:ext uri="{FF2B5EF4-FFF2-40B4-BE49-F238E27FC236}">
                <a16:creationId xmlns:a16="http://schemas.microsoft.com/office/drawing/2014/main" id="{52F8CE2C-9641-4391-AF76-918BB6AA850B}"/>
              </a:ext>
            </a:extLst>
          </p:cNvPr>
          <p:cNvSpPr/>
          <p:nvPr/>
        </p:nvSpPr>
        <p:spPr>
          <a:xfrm>
            <a:off x="8016877" y="4921546"/>
            <a:ext cx="3484093" cy="261160"/>
          </a:xfrm>
          <a:prstGeom prst="round2SameRect">
            <a:avLst>
              <a:gd name="adj1" fmla="val 0"/>
              <a:gd name="adj2" fmla="val 50000"/>
            </a:avLst>
          </a:prstGeom>
          <a:solidFill>
            <a:srgbClr val="754599"/>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tIns="96793" rtlCol="0" anchor="ctr"/>
          <a:lstStyle/>
          <a:p>
            <a:endParaRPr lang="en-US" sz="1169" i="1">
              <a:solidFill>
                <a:srgbClr val="FF0000"/>
              </a:solidFill>
              <a:cs typeface="Calibri Light" panose="020F0302020204030204" pitchFamily="34" charset="0"/>
            </a:endParaRPr>
          </a:p>
        </p:txBody>
      </p:sp>
      <p:sp>
        <p:nvSpPr>
          <p:cNvPr id="108" name="TextBox 107">
            <a:extLst>
              <a:ext uri="{FF2B5EF4-FFF2-40B4-BE49-F238E27FC236}">
                <a16:creationId xmlns:a16="http://schemas.microsoft.com/office/drawing/2014/main" id="{6B72F876-DC9F-4767-B12A-BE64F83DDE05}"/>
              </a:ext>
            </a:extLst>
          </p:cNvPr>
          <p:cNvSpPr txBox="1"/>
          <p:nvPr/>
        </p:nvSpPr>
        <p:spPr>
          <a:xfrm>
            <a:off x="10324925" y="4936710"/>
            <a:ext cx="1233820" cy="230832"/>
          </a:xfrm>
          <a:prstGeom prst="rect">
            <a:avLst/>
          </a:prstGeom>
          <a:noFill/>
        </p:spPr>
        <p:txBody>
          <a:bodyPr wrap="square" rtlCol="0">
            <a:spAutoFit/>
          </a:bodyPr>
          <a:lstStyle/>
          <a:p>
            <a:pPr algn="just">
              <a:spcAft>
                <a:spcPts val="100"/>
              </a:spcAft>
            </a:pPr>
            <a:r>
              <a:rPr lang="en-US" sz="900">
                <a:solidFill>
                  <a:schemeClr val="bg1"/>
                </a:solidFill>
              </a:rPr>
              <a:t>More in slide X  </a:t>
            </a:r>
          </a:p>
        </p:txBody>
      </p:sp>
      <p:sp>
        <p:nvSpPr>
          <p:cNvPr id="125" name="Striped Right Arrow 3">
            <a:extLst>
              <a:ext uri="{FF2B5EF4-FFF2-40B4-BE49-F238E27FC236}">
                <a16:creationId xmlns:a16="http://schemas.microsoft.com/office/drawing/2014/main" id="{AD08B8C9-9EEA-4026-910E-D085EDEA4F1C}"/>
              </a:ext>
            </a:extLst>
          </p:cNvPr>
          <p:cNvSpPr>
            <a:spLocks noChangeAspect="1"/>
          </p:cNvSpPr>
          <p:nvPr/>
        </p:nvSpPr>
        <p:spPr>
          <a:xfrm rot="5400000">
            <a:off x="11271555" y="4987626"/>
            <a:ext cx="108000" cy="134893"/>
          </a:xfrm>
          <a:prstGeom prst="stripedRightArrow">
            <a:avLst/>
          </a:prstGeom>
          <a:solidFill>
            <a:schemeClr val="bg1">
              <a:lumMod val="9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i="1">
              <a:solidFill>
                <a:srgbClr val="FFC000"/>
              </a:solidFill>
              <a:cs typeface="Calibri Light" panose="020F0302020204030204" pitchFamily="34" charset="0"/>
            </a:endParaRPr>
          </a:p>
        </p:txBody>
      </p:sp>
      <p:grpSp>
        <p:nvGrpSpPr>
          <p:cNvPr id="12" name="Group 11">
            <a:extLst>
              <a:ext uri="{FF2B5EF4-FFF2-40B4-BE49-F238E27FC236}">
                <a16:creationId xmlns:a16="http://schemas.microsoft.com/office/drawing/2014/main" id="{D910F00F-91FD-43C6-A947-917D178554F8}"/>
              </a:ext>
            </a:extLst>
          </p:cNvPr>
          <p:cNvGrpSpPr/>
          <p:nvPr/>
        </p:nvGrpSpPr>
        <p:grpSpPr>
          <a:xfrm>
            <a:off x="669511" y="1860004"/>
            <a:ext cx="3602772" cy="3326518"/>
            <a:chOff x="669511" y="1860004"/>
            <a:chExt cx="3602772" cy="3326518"/>
          </a:xfrm>
        </p:grpSpPr>
        <p:sp>
          <p:nvSpPr>
            <p:cNvPr id="121" name="Rectangle 17">
              <a:extLst>
                <a:ext uri="{FF2B5EF4-FFF2-40B4-BE49-F238E27FC236}">
                  <a16:creationId xmlns:a16="http://schemas.microsoft.com/office/drawing/2014/main" id="{F80F5E37-6F56-413E-A2ED-7ACC3DC6D3D2}"/>
                </a:ext>
              </a:extLst>
            </p:cNvPr>
            <p:cNvSpPr/>
            <p:nvPr/>
          </p:nvSpPr>
          <p:spPr>
            <a:xfrm>
              <a:off x="709383" y="1882345"/>
              <a:ext cx="3494414" cy="389527"/>
            </a:xfrm>
            <a:prstGeom prst="roundRect">
              <a:avLst>
                <a:gd name="adj" fmla="val 43302"/>
              </a:avLst>
            </a:prstGeom>
            <a:solidFill>
              <a:srgbClr val="FFD84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b="1">
                <a:solidFill>
                  <a:schemeClr val="bg1"/>
                </a:solidFill>
                <a:latin typeface="Calibri Light" panose="020F0302020204030204" pitchFamily="34" charset="0"/>
                <a:cs typeface="Calibri Light" panose="020F0302020204030204" pitchFamily="34" charset="0"/>
              </a:endParaRPr>
            </a:p>
          </p:txBody>
        </p:sp>
        <p:sp>
          <p:nvSpPr>
            <p:cNvPr id="81" name="Striped Right Arrow 3">
              <a:extLst>
                <a:ext uri="{FF2B5EF4-FFF2-40B4-BE49-F238E27FC236}">
                  <a16:creationId xmlns:a16="http://schemas.microsoft.com/office/drawing/2014/main" id="{A0B34ADE-284D-436A-9902-F820BB7F7882}"/>
                </a:ext>
              </a:extLst>
            </p:cNvPr>
            <p:cNvSpPr>
              <a:spLocks noChangeAspect="1"/>
            </p:cNvSpPr>
            <p:nvPr/>
          </p:nvSpPr>
          <p:spPr>
            <a:xfrm rot="5400000">
              <a:off x="3919670" y="4982569"/>
              <a:ext cx="108000" cy="134340"/>
            </a:xfrm>
            <a:prstGeom prst="stripedRightArrow">
              <a:avLst/>
            </a:prstGeom>
            <a:solidFill>
              <a:schemeClr val="bg1">
                <a:lumMod val="9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i="1">
                <a:solidFill>
                  <a:srgbClr val="FFC000"/>
                </a:solidFill>
                <a:cs typeface="Calibri Light" panose="020F0302020204030204" pitchFamily="34" charset="0"/>
              </a:endParaRPr>
            </a:p>
          </p:txBody>
        </p:sp>
        <p:sp>
          <p:nvSpPr>
            <p:cNvPr id="123" name="TextBox 122">
              <a:extLst>
                <a:ext uri="{FF2B5EF4-FFF2-40B4-BE49-F238E27FC236}">
                  <a16:creationId xmlns:a16="http://schemas.microsoft.com/office/drawing/2014/main" id="{2732086D-2B41-4F42-9FB1-959E2B2496A3}"/>
                </a:ext>
              </a:extLst>
            </p:cNvPr>
            <p:cNvSpPr txBox="1"/>
            <p:nvPr/>
          </p:nvSpPr>
          <p:spPr>
            <a:xfrm>
              <a:off x="3038463" y="4944050"/>
              <a:ext cx="1233820" cy="230832"/>
            </a:xfrm>
            <a:prstGeom prst="rect">
              <a:avLst/>
            </a:prstGeom>
            <a:noFill/>
          </p:spPr>
          <p:txBody>
            <a:bodyPr wrap="square" rtlCol="0">
              <a:spAutoFit/>
            </a:bodyPr>
            <a:lstStyle/>
            <a:p>
              <a:pPr algn="just">
                <a:spcAft>
                  <a:spcPts val="100"/>
                </a:spcAft>
              </a:pPr>
              <a:r>
                <a:rPr lang="en-US" sz="900">
                  <a:solidFill>
                    <a:schemeClr val="bg1"/>
                  </a:solidFill>
                </a:rPr>
                <a:t>More in slide 7  </a:t>
              </a:r>
            </a:p>
          </p:txBody>
        </p:sp>
        <p:grpSp>
          <p:nvGrpSpPr>
            <p:cNvPr id="262" name="Group 261">
              <a:extLst>
                <a:ext uri="{FF2B5EF4-FFF2-40B4-BE49-F238E27FC236}">
                  <a16:creationId xmlns:a16="http://schemas.microsoft.com/office/drawing/2014/main" id="{1ADF1AEB-D684-4FC0-9BB1-550F72C2C5B5}"/>
                </a:ext>
              </a:extLst>
            </p:cNvPr>
            <p:cNvGrpSpPr/>
            <p:nvPr/>
          </p:nvGrpSpPr>
          <p:grpSpPr>
            <a:xfrm>
              <a:off x="669511" y="1860004"/>
              <a:ext cx="3494414" cy="3326518"/>
              <a:chOff x="669511" y="1860004"/>
              <a:chExt cx="3494414" cy="3326518"/>
            </a:xfrm>
          </p:grpSpPr>
          <p:pic>
            <p:nvPicPr>
              <p:cNvPr id="13" name="Graphic 12" descr="Repeat">
                <a:extLst>
                  <a:ext uri="{FF2B5EF4-FFF2-40B4-BE49-F238E27FC236}">
                    <a16:creationId xmlns:a16="http://schemas.microsoft.com/office/drawing/2014/main" id="{F426AE56-3F35-43DA-AC65-FCE5B141CA7A}"/>
                  </a:ext>
                </a:extLst>
              </p:cNvPr>
              <p:cNvPicPr>
                <a:picLocks noChangeAspect="1"/>
              </p:cNvPicPr>
              <p:nvPr/>
            </p:nvPicPr>
            <p:blipFill>
              <a:blip r:embed="rId23" cstate="print">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806701" y="3253924"/>
                <a:ext cx="323352" cy="323352"/>
              </a:xfrm>
              <a:prstGeom prst="rect">
                <a:avLst/>
              </a:prstGeom>
            </p:spPr>
          </p:pic>
          <p:grpSp>
            <p:nvGrpSpPr>
              <p:cNvPr id="258" name="Group 257">
                <a:extLst>
                  <a:ext uri="{FF2B5EF4-FFF2-40B4-BE49-F238E27FC236}">
                    <a16:creationId xmlns:a16="http://schemas.microsoft.com/office/drawing/2014/main" id="{79A1C728-52B1-450F-B546-B1B43D874A6C}"/>
                  </a:ext>
                </a:extLst>
              </p:cNvPr>
              <p:cNvGrpSpPr/>
              <p:nvPr/>
            </p:nvGrpSpPr>
            <p:grpSpPr>
              <a:xfrm>
                <a:off x="782354" y="2791695"/>
                <a:ext cx="372047" cy="372047"/>
                <a:chOff x="782354" y="2791695"/>
                <a:chExt cx="372047" cy="372047"/>
              </a:xfrm>
            </p:grpSpPr>
            <p:pic>
              <p:nvPicPr>
                <p:cNvPr id="31" name="Graphic 30" descr="Tablet">
                  <a:extLst>
                    <a:ext uri="{FF2B5EF4-FFF2-40B4-BE49-F238E27FC236}">
                      <a16:creationId xmlns:a16="http://schemas.microsoft.com/office/drawing/2014/main" id="{0CCAD81F-2CF5-4C40-9FFD-AB5D6821E5BA}"/>
                    </a:ext>
                  </a:extLst>
                </p:cNvPr>
                <p:cNvPicPr>
                  <a:picLocks noChangeAspect="1"/>
                </p:cNvPicPr>
                <p:nvPr/>
              </p:nvPicPr>
              <p:blipFill>
                <a:blip r:embed="rId25" cstate="print">
                  <a:extLst>
                    <a:ext uri="{28A0092B-C50C-407E-A947-70E740481C1C}">
                      <a14:useLocalDpi xmlns:a14="http://schemas.microsoft.com/office/drawing/2010/main" val="0"/>
                    </a:ext>
                    <a:ext uri="{96DAC541-7B7A-43D3-8B79-37D633B846F1}">
                      <asvg:svgBlip xmlns:asvg="http://schemas.microsoft.com/office/drawing/2016/SVG/main" r:embed="rId26"/>
                    </a:ext>
                  </a:extLst>
                </a:blip>
                <a:stretch>
                  <a:fillRect/>
                </a:stretch>
              </p:blipFill>
              <p:spPr>
                <a:xfrm>
                  <a:off x="782354" y="2791695"/>
                  <a:ext cx="372047" cy="372047"/>
                </a:xfrm>
                <a:prstGeom prst="rect">
                  <a:avLst/>
                </a:prstGeom>
              </p:spPr>
            </p:pic>
            <p:pic>
              <p:nvPicPr>
                <p:cNvPr id="257" name="Graphic 256" descr="Atom">
                  <a:extLst>
                    <a:ext uri="{FF2B5EF4-FFF2-40B4-BE49-F238E27FC236}">
                      <a16:creationId xmlns:a16="http://schemas.microsoft.com/office/drawing/2014/main" id="{0E95501E-5C1A-4DA5-AA52-8A281F560A37}"/>
                    </a:ext>
                  </a:extLst>
                </p:cNvPr>
                <p:cNvPicPr>
                  <a:picLocks noChangeAspect="1"/>
                </p:cNvPicPr>
                <p:nvPr/>
              </p:nvPicPr>
              <p:blipFill>
                <a:blip r:embed="rId27" cstate="print">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885780" y="2895671"/>
                  <a:ext cx="169956" cy="169956"/>
                </a:xfrm>
                <a:prstGeom prst="rect">
                  <a:avLst/>
                </a:prstGeom>
              </p:spPr>
            </p:pic>
          </p:grpSp>
          <p:grpSp>
            <p:nvGrpSpPr>
              <p:cNvPr id="261" name="Group 260">
                <a:extLst>
                  <a:ext uri="{FF2B5EF4-FFF2-40B4-BE49-F238E27FC236}">
                    <a16:creationId xmlns:a16="http://schemas.microsoft.com/office/drawing/2014/main" id="{73D8DA42-CC77-48D7-9147-D7B4058D72A4}"/>
                  </a:ext>
                </a:extLst>
              </p:cNvPr>
              <p:cNvGrpSpPr/>
              <p:nvPr/>
            </p:nvGrpSpPr>
            <p:grpSpPr>
              <a:xfrm>
                <a:off x="669511" y="1860004"/>
                <a:ext cx="3494414" cy="3326518"/>
                <a:chOff x="669511" y="1860004"/>
                <a:chExt cx="3494414" cy="3326518"/>
              </a:xfrm>
            </p:grpSpPr>
            <p:grpSp>
              <p:nvGrpSpPr>
                <p:cNvPr id="10" name="Group 9">
                  <a:extLst>
                    <a:ext uri="{FF2B5EF4-FFF2-40B4-BE49-F238E27FC236}">
                      <a16:creationId xmlns:a16="http://schemas.microsoft.com/office/drawing/2014/main" id="{EA176874-C429-413E-ABAE-F817D58D167D}"/>
                    </a:ext>
                  </a:extLst>
                </p:cNvPr>
                <p:cNvGrpSpPr/>
                <p:nvPr/>
              </p:nvGrpSpPr>
              <p:grpSpPr>
                <a:xfrm>
                  <a:off x="669511" y="1860004"/>
                  <a:ext cx="3494414" cy="3326518"/>
                  <a:chOff x="669511" y="1860004"/>
                  <a:chExt cx="3494414" cy="3326518"/>
                </a:xfrm>
              </p:grpSpPr>
              <p:grpSp>
                <p:nvGrpSpPr>
                  <p:cNvPr id="8" name="Group 7">
                    <a:extLst>
                      <a:ext uri="{FF2B5EF4-FFF2-40B4-BE49-F238E27FC236}">
                        <a16:creationId xmlns:a16="http://schemas.microsoft.com/office/drawing/2014/main" id="{0CFB88DA-714B-4CD3-9795-436FDD50FF46}"/>
                      </a:ext>
                    </a:extLst>
                  </p:cNvPr>
                  <p:cNvGrpSpPr/>
                  <p:nvPr/>
                </p:nvGrpSpPr>
                <p:grpSpPr>
                  <a:xfrm>
                    <a:off x="669511" y="1860004"/>
                    <a:ext cx="3494414" cy="3326518"/>
                    <a:chOff x="708662" y="1860647"/>
                    <a:chExt cx="3494414" cy="3326518"/>
                  </a:xfrm>
                </p:grpSpPr>
                <p:grpSp>
                  <p:nvGrpSpPr>
                    <p:cNvPr id="7" name="Group 6">
                      <a:extLst>
                        <a:ext uri="{FF2B5EF4-FFF2-40B4-BE49-F238E27FC236}">
                          <a16:creationId xmlns:a16="http://schemas.microsoft.com/office/drawing/2014/main" id="{24492FAA-9B4F-4934-8A98-5F18C461740A}"/>
                        </a:ext>
                      </a:extLst>
                    </p:cNvPr>
                    <p:cNvGrpSpPr/>
                    <p:nvPr/>
                  </p:nvGrpSpPr>
                  <p:grpSpPr>
                    <a:xfrm>
                      <a:off x="708662" y="1860647"/>
                      <a:ext cx="3494414" cy="3326518"/>
                      <a:chOff x="676078" y="1860647"/>
                      <a:chExt cx="3494414" cy="3326518"/>
                    </a:xfrm>
                  </p:grpSpPr>
                  <p:sp>
                    <p:nvSpPr>
                      <p:cNvPr id="78" name="Rounded Rectangle 8">
                        <a:extLst>
                          <a:ext uri="{FF2B5EF4-FFF2-40B4-BE49-F238E27FC236}">
                            <a16:creationId xmlns:a16="http://schemas.microsoft.com/office/drawing/2014/main" id="{53220F68-0CF7-41FC-B198-2DE558AA9EBD}"/>
                          </a:ext>
                        </a:extLst>
                      </p:cNvPr>
                      <p:cNvSpPr/>
                      <p:nvPr/>
                    </p:nvSpPr>
                    <p:spPr>
                      <a:xfrm>
                        <a:off x="676078" y="2079287"/>
                        <a:ext cx="3480228" cy="2997781"/>
                      </a:xfrm>
                      <a:prstGeom prst="roundRect">
                        <a:avLst>
                          <a:gd name="adj" fmla="val 2475"/>
                        </a:avLst>
                      </a:prstGeom>
                      <a:noFill/>
                      <a:ln w="63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37"/>
                      </a:p>
                    </p:txBody>
                  </p:sp>
                  <p:sp>
                    <p:nvSpPr>
                      <p:cNvPr id="79" name="Prostokąt 25">
                        <a:extLst>
                          <a:ext uri="{FF2B5EF4-FFF2-40B4-BE49-F238E27FC236}">
                            <a16:creationId xmlns:a16="http://schemas.microsoft.com/office/drawing/2014/main" id="{100313AB-0C1A-4E0C-9895-93DB107EF55D}"/>
                          </a:ext>
                        </a:extLst>
                      </p:cNvPr>
                      <p:cNvSpPr/>
                      <p:nvPr/>
                    </p:nvSpPr>
                    <p:spPr>
                      <a:xfrm>
                        <a:off x="676078" y="4926005"/>
                        <a:ext cx="3485496" cy="261160"/>
                      </a:xfrm>
                      <a:prstGeom prst="round2SameRect">
                        <a:avLst>
                          <a:gd name="adj1" fmla="val 0"/>
                          <a:gd name="adj2" fmla="val 50000"/>
                        </a:avLst>
                      </a:prstGeom>
                      <a:solidFill>
                        <a:srgbClr val="754599"/>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tIns="96793" rtlCol="0" anchor="ctr"/>
                      <a:lstStyle/>
                      <a:p>
                        <a:endParaRPr lang="en-US" sz="1169" i="1">
                          <a:solidFill>
                            <a:srgbClr val="FF0000"/>
                          </a:solidFill>
                          <a:cs typeface="Calibri Light" panose="020F0302020204030204" pitchFamily="34" charset="0"/>
                        </a:endParaRPr>
                      </a:p>
                    </p:txBody>
                  </p:sp>
                  <p:sp>
                    <p:nvSpPr>
                      <p:cNvPr id="80" name="Rectangle 17">
                        <a:extLst>
                          <a:ext uri="{FF2B5EF4-FFF2-40B4-BE49-F238E27FC236}">
                            <a16:creationId xmlns:a16="http://schemas.microsoft.com/office/drawing/2014/main" id="{11BBD2B3-CC21-4278-86A7-F978C9591A17}"/>
                          </a:ext>
                        </a:extLst>
                      </p:cNvPr>
                      <p:cNvSpPr/>
                      <p:nvPr/>
                    </p:nvSpPr>
                    <p:spPr>
                      <a:xfrm>
                        <a:off x="676078" y="1860647"/>
                        <a:ext cx="3494414" cy="389527"/>
                      </a:xfrm>
                      <a:prstGeom prst="roundRect">
                        <a:avLst>
                          <a:gd name="adj" fmla="val 43302"/>
                        </a:avLst>
                      </a:prstGeom>
                      <a:solidFill>
                        <a:srgbClr val="754599"/>
                      </a:solidFill>
                      <a:ln>
                        <a:noFill/>
                      </a:ln>
                      <a:effectLst/>
                    </p:spPr>
                    <p:style>
                      <a:lnRef idx="1">
                        <a:schemeClr val="accent1"/>
                      </a:lnRef>
                      <a:fillRef idx="3">
                        <a:schemeClr val="accent1"/>
                      </a:fillRef>
                      <a:effectRef idx="2">
                        <a:schemeClr val="accent1"/>
                      </a:effectRef>
                      <a:fontRef idx="minor">
                        <a:schemeClr val="lt1"/>
                      </a:fontRef>
                    </p:style>
                    <p:txBody>
                      <a:bodyPr tIns="0" bIns="0" rtlCol="0" anchor="ctr"/>
                      <a:lstStyle/>
                      <a:p>
                        <a:pPr algn="ctr"/>
                        <a:r>
                          <a:rPr lang="en-US" sz="1200" b="1">
                            <a:solidFill>
                              <a:schemeClr val="bg1"/>
                            </a:solidFill>
                            <a:latin typeface="Calibri Light" panose="020F0302020204030204" pitchFamily="34" charset="0"/>
                            <a:cs typeface="Calibri Light" panose="020F0302020204030204" pitchFamily="34" charset="0"/>
                          </a:rPr>
                          <a:t>    Operational reasons</a:t>
                        </a:r>
                      </a:p>
                    </p:txBody>
                  </p:sp>
                  <p:grpSp>
                    <p:nvGrpSpPr>
                      <p:cNvPr id="2" name="Group 1">
                        <a:extLst>
                          <a:ext uri="{FF2B5EF4-FFF2-40B4-BE49-F238E27FC236}">
                            <a16:creationId xmlns:a16="http://schemas.microsoft.com/office/drawing/2014/main" id="{7497EBF4-45F1-42A6-B981-C0EA1E4BD035}"/>
                          </a:ext>
                        </a:extLst>
                      </p:cNvPr>
                      <p:cNvGrpSpPr/>
                      <p:nvPr/>
                    </p:nvGrpSpPr>
                    <p:grpSpPr>
                      <a:xfrm>
                        <a:off x="794944" y="2317987"/>
                        <a:ext cx="3266925" cy="2520592"/>
                        <a:chOff x="794944" y="2317987"/>
                        <a:chExt cx="3266925" cy="2520592"/>
                      </a:xfrm>
                    </p:grpSpPr>
                    <p:sp>
                      <p:nvSpPr>
                        <p:cNvPr id="82" name="TextBox 81">
                          <a:extLst>
                            <a:ext uri="{FF2B5EF4-FFF2-40B4-BE49-F238E27FC236}">
                              <a16:creationId xmlns:a16="http://schemas.microsoft.com/office/drawing/2014/main" id="{105F9863-1055-41DF-86FD-A317ADA899DD}"/>
                            </a:ext>
                          </a:extLst>
                        </p:cNvPr>
                        <p:cNvSpPr txBox="1"/>
                        <p:nvPr/>
                      </p:nvSpPr>
                      <p:spPr>
                        <a:xfrm>
                          <a:off x="1188525" y="4330748"/>
                          <a:ext cx="2873344" cy="507831"/>
                        </a:xfrm>
                        <a:prstGeom prst="rect">
                          <a:avLst/>
                        </a:prstGeom>
                        <a:noFill/>
                      </p:spPr>
                      <p:txBody>
                        <a:bodyPr wrap="square" rtlCol="0">
                          <a:spAutoFit/>
                        </a:bodyPr>
                        <a:lstStyle/>
                        <a:p>
                          <a:pPr algn="just"/>
                          <a:r>
                            <a:rPr lang="en-US" sz="900">
                              <a:ea typeface="Calibri" panose="020F0502020204030204" pitchFamily="34" charset="0"/>
                              <a:cs typeface="Calibri" panose="020F0502020204030204" pitchFamily="34" charset="0"/>
                            </a:rPr>
                            <a:t>[Company’s products have already won consumer prizes. Products meet xxx standards in all countries, allowing easy entry into foreign markets]</a:t>
                          </a:r>
                          <a:endParaRPr lang="en-US" sz="900">
                            <a:cs typeface="Calibri Light" panose="020F0302020204030204" pitchFamily="34" charset="0"/>
                          </a:endParaRPr>
                        </a:p>
                      </p:txBody>
                    </p:sp>
                    <p:sp>
                      <p:nvSpPr>
                        <p:cNvPr id="83" name="TextBox 82">
                          <a:extLst>
                            <a:ext uri="{FF2B5EF4-FFF2-40B4-BE49-F238E27FC236}">
                              <a16:creationId xmlns:a16="http://schemas.microsoft.com/office/drawing/2014/main" id="{1AB9C09E-18FF-4F15-91AE-8C3CB8C0CCD0}"/>
                            </a:ext>
                          </a:extLst>
                        </p:cNvPr>
                        <p:cNvSpPr txBox="1"/>
                        <p:nvPr/>
                      </p:nvSpPr>
                      <p:spPr>
                        <a:xfrm>
                          <a:off x="1188525" y="2807890"/>
                          <a:ext cx="2866548" cy="230832"/>
                        </a:xfrm>
                        <a:prstGeom prst="rect">
                          <a:avLst/>
                        </a:prstGeom>
                        <a:noFill/>
                      </p:spPr>
                      <p:txBody>
                        <a:bodyPr wrap="square" rtlCol="0">
                          <a:spAutoFit/>
                        </a:bodyPr>
                        <a:lstStyle/>
                        <a:p>
                          <a:pPr algn="just"/>
                          <a:r>
                            <a:rPr lang="en-US" sz="900">
                              <a:ea typeface="Calibri" panose="020F0502020204030204" pitchFamily="34" charset="0"/>
                              <a:cs typeface="Calibri" panose="020F0502020204030204" pitchFamily="34" charset="0"/>
                            </a:rPr>
                            <a:t>[a unique business model that combines...]</a:t>
                          </a:r>
                          <a:endParaRPr lang="en-US" sz="900">
                            <a:cs typeface="Calibri Light" panose="020F0302020204030204" pitchFamily="34" charset="0"/>
                          </a:endParaRPr>
                        </a:p>
                      </p:txBody>
                    </p:sp>
                    <p:sp>
                      <p:nvSpPr>
                        <p:cNvPr id="105" name="TextBox 104">
                          <a:extLst>
                            <a:ext uri="{FF2B5EF4-FFF2-40B4-BE49-F238E27FC236}">
                              <a16:creationId xmlns:a16="http://schemas.microsoft.com/office/drawing/2014/main" id="{9BE244CE-7A54-4569-ADBD-FFF7BE47C8AA}"/>
                            </a:ext>
                          </a:extLst>
                        </p:cNvPr>
                        <p:cNvSpPr txBox="1"/>
                        <p:nvPr/>
                      </p:nvSpPr>
                      <p:spPr>
                        <a:xfrm>
                          <a:off x="1188525" y="2317987"/>
                          <a:ext cx="2855890" cy="230832"/>
                        </a:xfrm>
                        <a:prstGeom prst="rect">
                          <a:avLst/>
                        </a:prstGeom>
                        <a:noFill/>
                      </p:spPr>
                      <p:txBody>
                        <a:bodyPr wrap="square" rtlCol="0">
                          <a:spAutoFit/>
                        </a:bodyPr>
                        <a:lstStyle/>
                        <a:p>
                          <a:pPr lvl="0" algn="just">
                            <a:spcAft>
                              <a:spcPts val="0"/>
                            </a:spcAft>
                            <a:tabLst>
                              <a:tab pos="457200" algn="l"/>
                            </a:tabLst>
                          </a:pPr>
                          <a:r>
                            <a:rPr lang="en-US" sz="900">
                              <a:ea typeface="Calibri" panose="020F0502020204030204" pitchFamily="34" charset="0"/>
                              <a:cs typeface="Calibri" panose="020F0502020204030204" pitchFamily="34" charset="0"/>
                            </a:rPr>
                            <a:t>[rich product portfolio[</a:t>
                          </a:r>
                          <a:endParaRPr lang="en-US" sz="900"/>
                        </a:p>
                      </p:txBody>
                    </p:sp>
                    <p:sp>
                      <p:nvSpPr>
                        <p:cNvPr id="106" name="TextBox 105">
                          <a:extLst>
                            <a:ext uri="{FF2B5EF4-FFF2-40B4-BE49-F238E27FC236}">
                              <a16:creationId xmlns:a16="http://schemas.microsoft.com/office/drawing/2014/main" id="{1E7F1A66-F1AB-4BE1-878E-FBA59239FA01}"/>
                            </a:ext>
                          </a:extLst>
                        </p:cNvPr>
                        <p:cNvSpPr txBox="1"/>
                        <p:nvPr/>
                      </p:nvSpPr>
                      <p:spPr>
                        <a:xfrm>
                          <a:off x="1188525" y="3186447"/>
                          <a:ext cx="2621049" cy="230832"/>
                        </a:xfrm>
                        <a:prstGeom prst="rect">
                          <a:avLst/>
                        </a:prstGeom>
                        <a:noFill/>
                      </p:spPr>
                      <p:txBody>
                        <a:bodyPr wrap="square" rtlCol="0">
                          <a:spAutoFit/>
                        </a:bodyPr>
                        <a:lstStyle/>
                        <a:p>
                          <a:pPr algn="just"/>
                          <a:r>
                            <a:rPr lang="en-US" sz="900">
                              <a:cs typeface="Calibri" panose="020F0502020204030204" pitchFamily="34" charset="0"/>
                            </a:rPr>
                            <a:t>[Recuring revenues]</a:t>
                          </a:r>
                          <a:endParaRPr lang="en-US" sz="900"/>
                        </a:p>
                      </p:txBody>
                    </p:sp>
                    <p:sp>
                      <p:nvSpPr>
                        <p:cNvPr id="107" name="TextBox 106">
                          <a:extLst>
                            <a:ext uri="{FF2B5EF4-FFF2-40B4-BE49-F238E27FC236}">
                              <a16:creationId xmlns:a16="http://schemas.microsoft.com/office/drawing/2014/main" id="{AE4BD156-9D7D-434B-8123-532ECE880CC0}"/>
                            </a:ext>
                          </a:extLst>
                        </p:cNvPr>
                        <p:cNvSpPr txBox="1"/>
                        <p:nvPr/>
                      </p:nvSpPr>
                      <p:spPr>
                        <a:xfrm>
                          <a:off x="1188525" y="3685125"/>
                          <a:ext cx="2842958" cy="369332"/>
                        </a:xfrm>
                        <a:prstGeom prst="rect">
                          <a:avLst/>
                        </a:prstGeom>
                        <a:noFill/>
                      </p:spPr>
                      <p:txBody>
                        <a:bodyPr wrap="square" rtlCol="0">
                          <a:spAutoFit/>
                        </a:bodyPr>
                        <a:lstStyle/>
                        <a:p>
                          <a:pPr algn="just"/>
                          <a:r>
                            <a:rPr lang="en-US" sz="900">
                              <a:ea typeface="Calibri" panose="020F0502020204030204" pitchFamily="34" charset="0"/>
                              <a:cs typeface="Calibri" panose="020F0502020204030204" pitchFamily="34" charset="0"/>
                            </a:rPr>
                            <a:t>[Experienced management team permanently connected with the industry and the Company ]</a:t>
                          </a:r>
                        </a:p>
                      </p:txBody>
                    </p:sp>
                    <p:pic>
                      <p:nvPicPr>
                        <p:cNvPr id="113" name="Grafika 9" descr="Cel">
                          <a:extLst>
                            <a:ext uri="{FF2B5EF4-FFF2-40B4-BE49-F238E27FC236}">
                              <a16:creationId xmlns:a16="http://schemas.microsoft.com/office/drawing/2014/main" id="{984B393E-79C9-409E-A5E6-55DF2E540932}"/>
                            </a:ext>
                          </a:extLst>
                        </p:cNvPr>
                        <p:cNvPicPr>
                          <a:picLocks noChangeAspect="1"/>
                        </p:cNvPicPr>
                        <p:nvPr/>
                      </p:nvPicPr>
                      <p:blipFill>
                        <a:blip r:embed="rId29" cstate="print">
                          <a:extLst>
                            <a:ext uri="{28A0092B-C50C-407E-A947-70E740481C1C}">
                              <a14:useLocalDpi xmlns:a14="http://schemas.microsoft.com/office/drawing/2010/main" val="0"/>
                            </a:ext>
                            <a:ext uri="{96DAC541-7B7A-43D3-8B79-37D633B846F1}">
                              <asvg:svgBlip xmlns:asvg="http://schemas.microsoft.com/office/drawing/2016/SVG/main" r:embed="rId30"/>
                            </a:ext>
                          </a:extLst>
                        </a:blip>
                        <a:stretch>
                          <a:fillRect/>
                        </a:stretch>
                      </p:blipFill>
                      <p:spPr>
                        <a:xfrm>
                          <a:off x="794944" y="2379328"/>
                          <a:ext cx="360000" cy="360000"/>
                        </a:xfrm>
                        <a:prstGeom prst="rect">
                          <a:avLst/>
                        </a:prstGeom>
                      </p:spPr>
                    </p:pic>
                    <p:pic>
                      <p:nvPicPr>
                        <p:cNvPr id="116" name="Grafika 26" descr="Wstążka">
                          <a:extLst>
                            <a:ext uri="{FF2B5EF4-FFF2-40B4-BE49-F238E27FC236}">
                              <a16:creationId xmlns:a16="http://schemas.microsoft.com/office/drawing/2014/main" id="{E34F456E-A5C7-4184-A98D-9B4F6FC02E37}"/>
                            </a:ext>
                          </a:extLst>
                        </p:cNvPr>
                        <p:cNvPicPr>
                          <a:picLocks noChangeAspect="1"/>
                        </p:cNvPicPr>
                        <p:nvPr/>
                      </p:nvPicPr>
                      <p:blipFill>
                        <a:blip r:embed="rId31" cstate="print">
                          <a:extLst>
                            <a:ext uri="{28A0092B-C50C-407E-A947-70E740481C1C}">
                              <a14:useLocalDpi xmlns:a14="http://schemas.microsoft.com/office/drawing/2010/main" val="0"/>
                            </a:ext>
                            <a:ext uri="{96DAC541-7B7A-43D3-8B79-37D633B846F1}">
                              <asvg:svgBlip xmlns:asvg="http://schemas.microsoft.com/office/drawing/2016/SVG/main" r:embed="rId32"/>
                            </a:ext>
                          </a:extLst>
                        </a:blip>
                        <a:stretch>
                          <a:fillRect/>
                        </a:stretch>
                      </p:blipFill>
                      <p:spPr>
                        <a:xfrm>
                          <a:off x="794944" y="4379189"/>
                          <a:ext cx="360000" cy="360000"/>
                        </a:xfrm>
                        <a:prstGeom prst="rect">
                          <a:avLst/>
                        </a:prstGeom>
                      </p:spPr>
                    </p:pic>
                  </p:grpSp>
                </p:grpSp>
                <p:sp>
                  <p:nvSpPr>
                    <p:cNvPr id="84" name="Flowchart: Connector 83">
                      <a:extLst>
                        <a:ext uri="{FF2B5EF4-FFF2-40B4-BE49-F238E27FC236}">
                          <a16:creationId xmlns:a16="http://schemas.microsoft.com/office/drawing/2014/main" id="{8686D645-4440-4303-BFB5-CBDF5E0401B7}"/>
                        </a:ext>
                      </a:extLst>
                    </p:cNvPr>
                    <p:cNvSpPr/>
                    <p:nvPr/>
                  </p:nvSpPr>
                  <p:spPr>
                    <a:xfrm>
                      <a:off x="788776" y="1907297"/>
                      <a:ext cx="279705" cy="279705"/>
                    </a:xfrm>
                    <a:prstGeom prst="flowChartConnector">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0">
                          <a:solidFill>
                            <a:srgbClr val="531070"/>
                          </a:solidFill>
                        </a:rPr>
                        <a:t>1</a:t>
                      </a:r>
                    </a:p>
                  </p:txBody>
                </p:sp>
              </p:grpSp>
              <p:sp>
                <p:nvSpPr>
                  <p:cNvPr id="136" name="Striped Right Arrow 3">
                    <a:extLst>
                      <a:ext uri="{FF2B5EF4-FFF2-40B4-BE49-F238E27FC236}">
                        <a16:creationId xmlns:a16="http://schemas.microsoft.com/office/drawing/2014/main" id="{F0DAC645-3789-44A7-A1CD-2F5832007811}"/>
                      </a:ext>
                    </a:extLst>
                  </p:cNvPr>
                  <p:cNvSpPr>
                    <a:spLocks noChangeAspect="1"/>
                  </p:cNvSpPr>
                  <p:nvPr/>
                </p:nvSpPr>
                <p:spPr>
                  <a:xfrm rot="5400000">
                    <a:off x="3897063" y="4992020"/>
                    <a:ext cx="108000" cy="134893"/>
                  </a:xfrm>
                  <a:prstGeom prst="stripedRightArrow">
                    <a:avLst/>
                  </a:prstGeom>
                  <a:solidFill>
                    <a:schemeClr val="bg1">
                      <a:lumMod val="9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i="1">
                      <a:solidFill>
                        <a:srgbClr val="FFC000"/>
                      </a:solidFill>
                      <a:cs typeface="Calibri Light" panose="020F0302020204030204" pitchFamily="34" charset="0"/>
                    </a:endParaRPr>
                  </a:p>
                </p:txBody>
              </p:sp>
            </p:grpSp>
            <p:pic>
              <p:nvPicPr>
                <p:cNvPr id="260" name="Graphic 259" descr="Person with idea">
                  <a:extLst>
                    <a:ext uri="{FF2B5EF4-FFF2-40B4-BE49-F238E27FC236}">
                      <a16:creationId xmlns:a16="http://schemas.microsoft.com/office/drawing/2014/main" id="{8EBE0E3D-2FD2-4578-98FA-DC0FAAEB2E83}"/>
                    </a:ext>
                  </a:extLst>
                </p:cNvPr>
                <p:cNvPicPr>
                  <a:picLocks noChangeAspect="1"/>
                </p:cNvPicPr>
                <p:nvPr/>
              </p:nvPicPr>
              <p:blipFill>
                <a:blip r:embed="rId33" cstate="print">
                  <a:extLst>
                    <a:ext uri="{28A0092B-C50C-407E-A947-70E740481C1C}">
                      <a14:useLocalDpi xmlns:a14="http://schemas.microsoft.com/office/drawing/2010/main" val="0"/>
                    </a:ext>
                    <a:ext uri="{96DAC541-7B7A-43D3-8B79-37D633B846F1}">
                      <asvg:svgBlip xmlns:asvg="http://schemas.microsoft.com/office/drawing/2016/SVG/main" r:embed="rId34"/>
                    </a:ext>
                  </a:extLst>
                </a:blip>
                <a:stretch>
                  <a:fillRect/>
                </a:stretch>
              </p:blipFill>
              <p:spPr>
                <a:xfrm>
                  <a:off x="796927" y="3805349"/>
                  <a:ext cx="342900" cy="342900"/>
                </a:xfrm>
                <a:prstGeom prst="rect">
                  <a:avLst/>
                </a:prstGeom>
              </p:spPr>
            </p:pic>
          </p:grpSp>
        </p:grpSp>
        <p:sp>
          <p:nvSpPr>
            <p:cNvPr id="126" name="TextBox 125">
              <a:extLst>
                <a:ext uri="{FF2B5EF4-FFF2-40B4-BE49-F238E27FC236}">
                  <a16:creationId xmlns:a16="http://schemas.microsoft.com/office/drawing/2014/main" id="{F5757D34-0DC2-4145-B57E-09D2F95CFE67}"/>
                </a:ext>
              </a:extLst>
            </p:cNvPr>
            <p:cNvSpPr txBox="1"/>
            <p:nvPr/>
          </p:nvSpPr>
          <p:spPr>
            <a:xfrm>
              <a:off x="2889885" y="4944050"/>
              <a:ext cx="1233820" cy="230832"/>
            </a:xfrm>
            <a:prstGeom prst="rect">
              <a:avLst/>
            </a:prstGeom>
            <a:noFill/>
          </p:spPr>
          <p:txBody>
            <a:bodyPr wrap="square" rtlCol="0">
              <a:spAutoFit/>
            </a:bodyPr>
            <a:lstStyle/>
            <a:p>
              <a:pPr algn="just">
                <a:spcAft>
                  <a:spcPts val="100"/>
                </a:spcAft>
              </a:pPr>
              <a:r>
                <a:rPr lang="en-US" sz="900">
                  <a:solidFill>
                    <a:schemeClr val="bg1"/>
                  </a:solidFill>
                </a:rPr>
                <a:t>More in slides X-Y  </a:t>
              </a:r>
            </a:p>
          </p:txBody>
        </p:sp>
      </p:grpSp>
      <p:sp>
        <p:nvSpPr>
          <p:cNvPr id="127" name="Rectangle 17">
            <a:extLst>
              <a:ext uri="{FF2B5EF4-FFF2-40B4-BE49-F238E27FC236}">
                <a16:creationId xmlns:a16="http://schemas.microsoft.com/office/drawing/2014/main" id="{D92DB7A9-950A-43F4-8D42-42019E145F7D}"/>
              </a:ext>
            </a:extLst>
          </p:cNvPr>
          <p:cNvSpPr/>
          <p:nvPr/>
        </p:nvSpPr>
        <p:spPr>
          <a:xfrm>
            <a:off x="8021624" y="1861559"/>
            <a:ext cx="3460993" cy="389527"/>
          </a:xfrm>
          <a:prstGeom prst="roundRect">
            <a:avLst>
              <a:gd name="adj" fmla="val 43302"/>
            </a:avLst>
          </a:prstGeom>
          <a:solidFill>
            <a:srgbClr val="754599"/>
          </a:solidFill>
          <a:ln>
            <a:noFill/>
          </a:ln>
          <a:effectLst/>
        </p:spPr>
        <p:style>
          <a:lnRef idx="1">
            <a:schemeClr val="accent1"/>
          </a:lnRef>
          <a:fillRef idx="3">
            <a:schemeClr val="accent1"/>
          </a:fillRef>
          <a:effectRef idx="2">
            <a:schemeClr val="accent1"/>
          </a:effectRef>
          <a:fontRef idx="minor">
            <a:schemeClr val="lt1"/>
          </a:fontRef>
        </p:style>
        <p:txBody>
          <a:bodyPr tIns="0" bIns="0" rtlCol="0" anchor="ctr"/>
          <a:lstStyle/>
          <a:p>
            <a:pPr algn="ctr"/>
            <a:r>
              <a:rPr lang="en-US" sz="1200" b="1">
                <a:solidFill>
                  <a:schemeClr val="bg1"/>
                </a:solidFill>
                <a:latin typeface="Calibri Light" panose="020F0302020204030204" pitchFamily="34" charset="0"/>
                <a:cs typeface="Calibri Light" panose="020F0302020204030204" pitchFamily="34" charset="0"/>
              </a:rPr>
              <a:t>      Defined strategy and development plan</a:t>
            </a:r>
          </a:p>
        </p:txBody>
      </p:sp>
      <p:sp>
        <p:nvSpPr>
          <p:cNvPr id="104" name="Flowchart: Connector 103">
            <a:extLst>
              <a:ext uri="{FF2B5EF4-FFF2-40B4-BE49-F238E27FC236}">
                <a16:creationId xmlns:a16="http://schemas.microsoft.com/office/drawing/2014/main" id="{A63582F4-B24C-41CF-A2F2-16578A601390}"/>
              </a:ext>
            </a:extLst>
          </p:cNvPr>
          <p:cNvSpPr/>
          <p:nvPr/>
        </p:nvSpPr>
        <p:spPr>
          <a:xfrm>
            <a:off x="8144000" y="1911080"/>
            <a:ext cx="280933" cy="279705"/>
          </a:xfrm>
          <a:prstGeom prst="flowChartConnector">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a:solidFill>
                  <a:srgbClr val="531070"/>
                </a:solidFill>
              </a:rPr>
              <a:t>3</a:t>
            </a:r>
          </a:p>
        </p:txBody>
      </p:sp>
      <p:sp>
        <p:nvSpPr>
          <p:cNvPr id="263" name="Rectangle 262">
            <a:extLst>
              <a:ext uri="{FF2B5EF4-FFF2-40B4-BE49-F238E27FC236}">
                <a16:creationId xmlns:a16="http://schemas.microsoft.com/office/drawing/2014/main" id="{689FED48-A033-4C1A-9EB7-CAD8BA143CFA}"/>
              </a:ext>
            </a:extLst>
          </p:cNvPr>
          <p:cNvSpPr/>
          <p:nvPr/>
        </p:nvSpPr>
        <p:spPr>
          <a:xfrm>
            <a:off x="8565920" y="2371102"/>
            <a:ext cx="2862600" cy="230832"/>
          </a:xfrm>
          <a:prstGeom prst="rect">
            <a:avLst/>
          </a:prstGeom>
        </p:spPr>
        <p:txBody>
          <a:bodyPr wrap="square">
            <a:spAutoFit/>
          </a:bodyPr>
          <a:lstStyle/>
          <a:p>
            <a:r>
              <a:rPr lang="en-US" sz="900"/>
              <a:t>[entering foreign markets]</a:t>
            </a:r>
          </a:p>
        </p:txBody>
      </p:sp>
      <p:grpSp>
        <p:nvGrpSpPr>
          <p:cNvPr id="112" name="Group 111">
            <a:extLst>
              <a:ext uri="{FF2B5EF4-FFF2-40B4-BE49-F238E27FC236}">
                <a16:creationId xmlns:a16="http://schemas.microsoft.com/office/drawing/2014/main" id="{3685CE09-16F2-482D-A218-1542F3795D0F}"/>
              </a:ext>
            </a:extLst>
          </p:cNvPr>
          <p:cNvGrpSpPr/>
          <p:nvPr/>
        </p:nvGrpSpPr>
        <p:grpSpPr>
          <a:xfrm>
            <a:off x="-1028410" y="4571"/>
            <a:ext cx="844340" cy="6853517"/>
            <a:chOff x="-1028410" y="4571"/>
            <a:chExt cx="844340" cy="6853517"/>
          </a:xfrm>
        </p:grpSpPr>
        <p:sp>
          <p:nvSpPr>
            <p:cNvPr id="115" name="Rectangle 114">
              <a:extLst>
                <a:ext uri="{FF2B5EF4-FFF2-40B4-BE49-F238E27FC236}">
                  <a16:creationId xmlns:a16="http://schemas.microsoft.com/office/drawing/2014/main" id="{407CED64-3442-4E24-84EE-25D15A10F973}"/>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Rectangle 127">
              <a:extLst>
                <a:ext uri="{FF2B5EF4-FFF2-40B4-BE49-F238E27FC236}">
                  <a16:creationId xmlns:a16="http://schemas.microsoft.com/office/drawing/2014/main" id="{84C86BB7-FECF-4A04-81E1-74987F5D29AD}"/>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Rectangle 128">
              <a:extLst>
                <a:ext uri="{FF2B5EF4-FFF2-40B4-BE49-F238E27FC236}">
                  <a16:creationId xmlns:a16="http://schemas.microsoft.com/office/drawing/2014/main" id="{5051B3CB-2A19-48FB-ABE1-0808B4420097}"/>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Rectangle 129">
              <a:extLst>
                <a:ext uri="{FF2B5EF4-FFF2-40B4-BE49-F238E27FC236}">
                  <a16:creationId xmlns:a16="http://schemas.microsoft.com/office/drawing/2014/main" id="{3063954F-DE7B-4E86-A0B8-B387E241FE0F}"/>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Rectangle 130">
              <a:extLst>
                <a:ext uri="{FF2B5EF4-FFF2-40B4-BE49-F238E27FC236}">
                  <a16:creationId xmlns:a16="http://schemas.microsoft.com/office/drawing/2014/main" id="{A115D641-E399-4DDF-B456-C49249E28A4B}"/>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Rectangle 131">
              <a:extLst>
                <a:ext uri="{FF2B5EF4-FFF2-40B4-BE49-F238E27FC236}">
                  <a16:creationId xmlns:a16="http://schemas.microsoft.com/office/drawing/2014/main" id="{0239B3E5-FFF2-451D-86B4-CDBBB2626B39}"/>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0272455C-06AB-4587-9D8C-BFCC579DC882}"/>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Rectangle 155">
              <a:extLst>
                <a:ext uri="{FF2B5EF4-FFF2-40B4-BE49-F238E27FC236}">
                  <a16:creationId xmlns:a16="http://schemas.microsoft.com/office/drawing/2014/main" id="{0F48DB44-70FF-448D-9A8C-3E7D0512E0F5}"/>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Rectangle 156">
              <a:extLst>
                <a:ext uri="{FF2B5EF4-FFF2-40B4-BE49-F238E27FC236}">
                  <a16:creationId xmlns:a16="http://schemas.microsoft.com/office/drawing/2014/main" id="{1F8F09ED-DDA0-4782-96FA-9A7AF50E9B60}"/>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59" name="Straight Connector 158">
              <a:extLst>
                <a:ext uri="{FF2B5EF4-FFF2-40B4-BE49-F238E27FC236}">
                  <a16:creationId xmlns:a16="http://schemas.microsoft.com/office/drawing/2014/main" id="{51E83F6D-DE20-4C68-96A2-32F6BD65C6E1}"/>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3F2F3D2D-0860-4CCD-B0F4-49D5389F4731}"/>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Rectangle 162">
              <a:extLst>
                <a:ext uri="{FF2B5EF4-FFF2-40B4-BE49-F238E27FC236}">
                  <a16:creationId xmlns:a16="http://schemas.microsoft.com/office/drawing/2014/main" id="{DAF72F9D-5580-4052-9A56-332DCF473B9D}"/>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65000"/>
                  </a:schemeClr>
                </a:solidFill>
              </a:endParaRPr>
            </a:p>
          </p:txBody>
        </p:sp>
        <p:sp>
          <p:nvSpPr>
            <p:cNvPr id="164" name="Rectangle 163">
              <a:extLst>
                <a:ext uri="{FF2B5EF4-FFF2-40B4-BE49-F238E27FC236}">
                  <a16:creationId xmlns:a16="http://schemas.microsoft.com/office/drawing/2014/main" id="{FA4D227C-9900-45CE-87F5-AF3D93050390}"/>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9788BCA2-54BC-4FCC-B694-526B9F57BE17}"/>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Rectangle 165">
              <a:extLst>
                <a:ext uri="{FF2B5EF4-FFF2-40B4-BE49-F238E27FC236}">
                  <a16:creationId xmlns:a16="http://schemas.microsoft.com/office/drawing/2014/main" id="{F6883A9F-E65A-404D-80D5-863679044A48}"/>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Rectangle 166">
              <a:extLst>
                <a:ext uri="{FF2B5EF4-FFF2-40B4-BE49-F238E27FC236}">
                  <a16:creationId xmlns:a16="http://schemas.microsoft.com/office/drawing/2014/main" id="{E6E5AE65-19AF-43A1-8A0D-2FE2C861804E}"/>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4684A4A0-E3F1-435A-A433-F41A75FEE762}"/>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5B910DD8-1535-4053-BE43-09223CBEB92E}"/>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32920CBA-6723-4C2F-82ED-1A47144394A8}"/>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A7A7A7"/>
                </a:solidFill>
              </a:endParaRPr>
            </a:p>
          </p:txBody>
        </p:sp>
        <p:cxnSp>
          <p:nvCxnSpPr>
            <p:cNvPr id="172" name="Straight Connector 171">
              <a:extLst>
                <a:ext uri="{FF2B5EF4-FFF2-40B4-BE49-F238E27FC236}">
                  <a16:creationId xmlns:a16="http://schemas.microsoft.com/office/drawing/2014/main" id="{BA3F16B1-8AB6-4133-8D4C-CFBF33C6E42E}"/>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3" name="TextBox 172">
              <a:extLst>
                <a:ext uri="{FF2B5EF4-FFF2-40B4-BE49-F238E27FC236}">
                  <a16:creationId xmlns:a16="http://schemas.microsoft.com/office/drawing/2014/main" id="{ADE73F83-6E23-4468-A32B-5E3D78E5D533}"/>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a:t>Colour palette</a:t>
              </a:r>
            </a:p>
          </p:txBody>
        </p:sp>
        <p:sp>
          <p:nvSpPr>
            <p:cNvPr id="174" name="Rectangle 173">
              <a:extLst>
                <a:ext uri="{FF2B5EF4-FFF2-40B4-BE49-F238E27FC236}">
                  <a16:creationId xmlns:a16="http://schemas.microsoft.com/office/drawing/2014/main" id="{99095E9E-BD24-4987-8FDE-2AAC394BAB6C}"/>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242F5EFC-E607-4C02-B541-E55444228874}"/>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TextBox 10">
            <a:extLst>
              <a:ext uri="{FF2B5EF4-FFF2-40B4-BE49-F238E27FC236}">
                <a16:creationId xmlns:a16="http://schemas.microsoft.com/office/drawing/2014/main" id="{2D3A5A53-DDE4-42F8-A8ED-B53ED1A1CD7D}"/>
              </a:ext>
            </a:extLst>
          </p:cNvPr>
          <p:cNvSpPr txBox="1"/>
          <p:nvPr/>
        </p:nvSpPr>
        <p:spPr>
          <a:xfrm>
            <a:off x="462774" y="6094279"/>
            <a:ext cx="3882444" cy="200055"/>
          </a:xfrm>
          <a:prstGeom prst="rect">
            <a:avLst/>
          </a:prstGeom>
          <a:noFill/>
        </p:spPr>
        <p:txBody>
          <a:bodyPr wrap="square" rtlCol="0">
            <a:spAutoFit/>
          </a:bodyPr>
          <a:lstStyle/>
          <a:p>
            <a:r>
              <a:rPr lang="en-US" sz="700">
                <a:solidFill>
                  <a:srgbClr val="949494"/>
                </a:solidFill>
                <a:latin typeface="Calibri Light" panose="020F0302020204030204" pitchFamily="34" charset="0"/>
                <a:cs typeface="Calibri Light" panose="020F0302020204030204" pitchFamily="34" charset="0"/>
              </a:rPr>
              <a:t>Source:: [xxx]</a:t>
            </a:r>
          </a:p>
        </p:txBody>
      </p:sp>
    </p:spTree>
    <p:extLst>
      <p:ext uri="{BB962C8B-B14F-4D97-AF65-F5344CB8AC3E}">
        <p14:creationId xmlns:p14="http://schemas.microsoft.com/office/powerpoint/2010/main" val="294537273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2">
            <a:extLst>
              <a:ext uri="{FF2B5EF4-FFF2-40B4-BE49-F238E27FC236}">
                <a16:creationId xmlns:a16="http://schemas.microsoft.com/office/drawing/2014/main" id="{A68F8F0E-33F0-4800-A49C-CD4B532187D5}"/>
              </a:ext>
            </a:extLst>
          </p:cNvPr>
          <p:cNvSpPr txBox="1">
            <a:spLocks/>
          </p:cNvSpPr>
          <p:nvPr/>
        </p:nvSpPr>
        <p:spPr>
          <a:xfrm>
            <a:off x="429610" y="469283"/>
            <a:ext cx="5935765" cy="650671"/>
          </a:xfrm>
          <a:prstGeom prst="rect">
            <a:avLst/>
          </a:prstGeom>
          <a:noFill/>
        </p:spPr>
        <p:txBody>
          <a:bodyPr vert="horz" lIns="91440" tIns="45720" rIns="91440" bIns="45720" rtlCol="0" anchor="ctr">
            <a:normAutofit fontScale="97500"/>
          </a:bodyPr>
          <a:lstStyle>
            <a:lvl1pPr marL="0" algn="l" defTabSz="914400" rtl="0" eaLnBrk="1" latinLnBrk="0" hangingPunct="1">
              <a:lnSpc>
                <a:spcPct val="90000"/>
              </a:lnSpc>
              <a:spcBef>
                <a:spcPct val="0"/>
              </a:spcBef>
              <a:buNone/>
              <a:defRPr lang="pl-PL" sz="1800" b="1" i="0" kern="1200" noProof="0" dirty="0">
                <a:solidFill>
                  <a:srgbClr val="005A9A"/>
                </a:solidFill>
                <a:latin typeface="Cambria" panose="02040503050406030204" pitchFamily="18" charset="0"/>
                <a:ea typeface="+mn-ea"/>
                <a:cs typeface="Arial" panose="020B0604020202020204" pitchFamily="34" charset="0"/>
              </a:defRPr>
            </a:lvl1pPr>
          </a:lstStyle>
          <a:p>
            <a:pPr>
              <a:lnSpc>
                <a:spcPct val="110000"/>
              </a:lnSpc>
            </a:pPr>
            <a:r>
              <a:rPr lang="en-US" sz="2400" dirty="0">
                <a:solidFill>
                  <a:srgbClr val="531070"/>
                </a:solidFill>
                <a:latin typeface="+mj-lt"/>
              </a:rPr>
              <a:t>Table of contents</a:t>
            </a:r>
          </a:p>
        </p:txBody>
      </p:sp>
      <p:grpSp>
        <p:nvGrpSpPr>
          <p:cNvPr id="70" name="Group 69">
            <a:extLst>
              <a:ext uri="{FF2B5EF4-FFF2-40B4-BE49-F238E27FC236}">
                <a16:creationId xmlns:a16="http://schemas.microsoft.com/office/drawing/2014/main" id="{ADF97FEC-D7F7-46A4-A38E-13E0B93244DF}"/>
              </a:ext>
            </a:extLst>
          </p:cNvPr>
          <p:cNvGrpSpPr/>
          <p:nvPr/>
        </p:nvGrpSpPr>
        <p:grpSpPr>
          <a:xfrm>
            <a:off x="509265" y="3079820"/>
            <a:ext cx="11173470" cy="2985788"/>
            <a:chOff x="446904" y="3166076"/>
            <a:chExt cx="11235830" cy="2900982"/>
          </a:xfrm>
        </p:grpSpPr>
        <p:sp>
          <p:nvSpPr>
            <p:cNvPr id="71" name="Text Placeholder 359">
              <a:extLst>
                <a:ext uri="{FF2B5EF4-FFF2-40B4-BE49-F238E27FC236}">
                  <a16:creationId xmlns:a16="http://schemas.microsoft.com/office/drawing/2014/main" id="{8C71A6FF-9026-4667-9A9C-3F33A9FA12B4}"/>
                </a:ext>
              </a:extLst>
            </p:cNvPr>
            <p:cNvSpPr txBox="1">
              <a:spLocks/>
            </p:cNvSpPr>
            <p:nvPr/>
          </p:nvSpPr>
          <p:spPr>
            <a:xfrm>
              <a:off x="446904"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6213" marR="0" lvl="0" indent="-176213" algn="l" defTabSz="914400" rtl="0" eaLnBrk="1" fontAlgn="auto" latinLnBrk="0" hangingPunct="1">
                <a:lnSpc>
                  <a:spcPct val="100000"/>
                </a:lnSpc>
                <a:spcBef>
                  <a:spcPts val="600"/>
                </a:spcBef>
                <a:spcAft>
                  <a:spcPts val="0"/>
                </a:spcAft>
                <a:buClrTx/>
                <a:buSzTx/>
                <a:buFont typeface="+mj-lt"/>
                <a:buAutoNum type="arabicPeriod"/>
                <a:tabLst/>
                <a:defRPr/>
              </a:pPr>
              <a:r>
                <a:rPr lang="en-US" sz="1100" b="1">
                  <a:latin typeface="+mn-lt"/>
                </a:rPr>
                <a:t>Introduction</a:t>
              </a:r>
            </a:p>
            <a:p>
              <a:pPr lvl="0">
                <a:defRPr/>
              </a:pPr>
              <a:r>
                <a:rPr lang="en-US" sz="1100" b="1">
                  <a:latin typeface="+mn-lt"/>
                </a:rPr>
                <a:t>Business development </a:t>
              </a:r>
            </a:p>
            <a:p>
              <a:pPr lvl="0">
                <a:defRPr/>
              </a:pPr>
              <a:r>
                <a:rPr kumimoji="0" lang="en-US" sz="1100" b="1" i="0" u="none" strike="noStrike" kern="1200" cap="none" spc="0" normalizeH="0" baseline="0">
                  <a:ln>
                    <a:noFill/>
                  </a:ln>
                  <a:effectLst/>
                  <a:uLnTx/>
                  <a:uFillTx/>
                  <a:latin typeface="+mn-lt"/>
                </a:rPr>
                <a:t>Development plans</a:t>
              </a:r>
              <a:endParaRPr lang="en-US" sz="1100" b="1">
                <a:latin typeface="+mn-lt"/>
              </a:endParaRPr>
            </a:p>
            <a:p>
              <a:pPr lvl="0">
                <a:defRPr/>
              </a:pPr>
              <a:r>
                <a:rPr lang="en-US" sz="1100" b="1">
                  <a:latin typeface="+mn-lt"/>
                </a:rPr>
                <a:t>Investment thesis</a:t>
              </a:r>
            </a:p>
          </p:txBody>
        </p:sp>
        <p:sp>
          <p:nvSpPr>
            <p:cNvPr id="72" name="Text Placeholder 359">
              <a:extLst>
                <a:ext uri="{FF2B5EF4-FFF2-40B4-BE49-F238E27FC236}">
                  <a16:creationId xmlns:a16="http://schemas.microsoft.com/office/drawing/2014/main" id="{6EB477C8-D2BA-4D17-82A4-DF0D5D8C6DC2}"/>
                </a:ext>
              </a:extLst>
            </p:cNvPr>
            <p:cNvSpPr txBox="1">
              <a:spLocks/>
            </p:cNvSpPr>
            <p:nvPr/>
          </p:nvSpPr>
          <p:spPr>
            <a:xfrm>
              <a:off x="4272551"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100" b="1">
                  <a:latin typeface="+mn-lt"/>
                </a:rPr>
                <a:t>Market overview I</a:t>
              </a:r>
            </a:p>
            <a:p>
              <a:pPr lvl="0">
                <a:defRPr/>
              </a:pPr>
              <a:r>
                <a:rPr lang="en-US" sz="1100" b="1">
                  <a:latin typeface="+mn-lt"/>
                </a:rPr>
                <a:t>Market overview II</a:t>
              </a:r>
            </a:p>
            <a:p>
              <a:pPr>
                <a:defRPr/>
              </a:pPr>
              <a:r>
                <a:rPr lang="en-US" sz="1100" b="1">
                  <a:latin typeface="+mn-lt"/>
                </a:rPr>
                <a:t>Market competition</a:t>
              </a:r>
            </a:p>
            <a:p>
              <a:pPr lvl="0">
                <a:defRPr/>
              </a:pPr>
              <a:r>
                <a:rPr lang="en-US" sz="1100" b="1">
                  <a:latin typeface="+mn-lt"/>
                </a:rPr>
                <a:t>Market competition</a:t>
              </a:r>
            </a:p>
            <a:p>
              <a:pPr lvl="0">
                <a:defRPr/>
              </a:pPr>
              <a:r>
                <a:rPr lang="en-US" sz="1100" b="1">
                  <a:latin typeface="+mn-lt"/>
                </a:rPr>
                <a:t>Company’s  competitive advantages </a:t>
              </a:r>
            </a:p>
            <a:p>
              <a:pPr lvl="0">
                <a:defRPr/>
              </a:pPr>
              <a:endParaRPr lang="en-US" sz="1100" b="1">
                <a:latin typeface="+mn-lt"/>
              </a:endParaRPr>
            </a:p>
            <a:p>
              <a:pPr lvl="0">
                <a:defRPr/>
              </a:pPr>
              <a:endParaRPr lang="en-US" sz="1100" b="1">
                <a:latin typeface="+mn-lt"/>
              </a:endParaRPr>
            </a:p>
          </p:txBody>
        </p:sp>
        <p:sp>
          <p:nvSpPr>
            <p:cNvPr id="73" name="Text Placeholder 359">
              <a:extLst>
                <a:ext uri="{FF2B5EF4-FFF2-40B4-BE49-F238E27FC236}">
                  <a16:creationId xmlns:a16="http://schemas.microsoft.com/office/drawing/2014/main" id="{AEBFF178-C8D8-4D26-A815-0547FDBE1C66}"/>
                </a:ext>
              </a:extLst>
            </p:cNvPr>
            <p:cNvSpPr txBox="1">
              <a:spLocks/>
            </p:cNvSpPr>
            <p:nvPr/>
          </p:nvSpPr>
          <p:spPr>
            <a:xfrm>
              <a:off x="6185374"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100" b="1">
                  <a:latin typeface="+mn-lt"/>
                </a:rPr>
                <a:t>Development strategy</a:t>
              </a:r>
            </a:p>
            <a:p>
              <a:pPr lvl="0">
                <a:defRPr/>
              </a:pPr>
              <a:r>
                <a:rPr lang="en-US" sz="1100" b="1">
                  <a:latin typeface="+mn-lt"/>
                </a:rPr>
                <a:t>Company in context of COVID-19</a:t>
              </a:r>
              <a:endParaRPr lang="en-US" sz="1100">
                <a:latin typeface="+mn-lt"/>
              </a:endParaRPr>
            </a:p>
            <a:p>
              <a:pPr lvl="0">
                <a:defRPr/>
              </a:pPr>
              <a:r>
                <a:rPr lang="en-US" sz="1100" b="1">
                  <a:latin typeface="+mn-lt"/>
                </a:rPr>
                <a:t>Value proposition</a:t>
              </a:r>
            </a:p>
            <a:p>
              <a:pPr lvl="0">
                <a:defRPr/>
              </a:pPr>
              <a:r>
                <a:rPr lang="en-US" sz="1100" b="1">
                  <a:latin typeface="+mn-lt"/>
                </a:rPr>
                <a:t>SWOT analysis</a:t>
              </a:r>
            </a:p>
          </p:txBody>
        </p:sp>
        <p:sp>
          <p:nvSpPr>
            <p:cNvPr id="74" name="Text Placeholder 359">
              <a:extLst>
                <a:ext uri="{FF2B5EF4-FFF2-40B4-BE49-F238E27FC236}">
                  <a16:creationId xmlns:a16="http://schemas.microsoft.com/office/drawing/2014/main" id="{9C6F93DC-BF9F-4BC9-9A95-0B92FA25EE78}"/>
                </a:ext>
              </a:extLst>
            </p:cNvPr>
            <p:cNvSpPr txBox="1">
              <a:spLocks/>
            </p:cNvSpPr>
            <p:nvPr/>
          </p:nvSpPr>
          <p:spPr>
            <a:xfrm>
              <a:off x="8098197"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100" b="1">
                  <a:latin typeface="+mn-lt"/>
                  <a:cs typeface="Calibri Light" panose="020F0302020204030204" pitchFamily="34" charset="0"/>
                </a:rPr>
                <a:t>Profit and Loss Account</a:t>
              </a:r>
            </a:p>
            <a:p>
              <a:pPr lvl="0">
                <a:defRPr/>
              </a:pPr>
              <a:r>
                <a:rPr lang="en-US" sz="1100" b="1">
                  <a:latin typeface="+mn-lt"/>
                </a:rPr>
                <a:t>Revenues structure</a:t>
              </a:r>
            </a:p>
            <a:p>
              <a:pPr lvl="0">
                <a:defRPr/>
              </a:pPr>
              <a:r>
                <a:rPr lang="en-US" sz="1100" b="1">
                  <a:latin typeface="+mn-lt"/>
                </a:rPr>
                <a:t>Fixed costs</a:t>
              </a:r>
            </a:p>
            <a:p>
              <a:pPr lvl="0">
                <a:defRPr/>
              </a:pPr>
              <a:r>
                <a:rPr lang="en-US" sz="1100" b="1">
                  <a:latin typeface="+mn-lt"/>
                </a:rPr>
                <a:t>Variable costs</a:t>
              </a:r>
            </a:p>
            <a:p>
              <a:pPr lvl="0">
                <a:defRPr/>
              </a:pPr>
              <a:r>
                <a:rPr lang="en-US" sz="1100" b="1">
                  <a:latin typeface="+mn-lt"/>
                </a:rPr>
                <a:t>Sales profitability</a:t>
              </a:r>
            </a:p>
            <a:p>
              <a:pPr lvl="0">
                <a:defRPr/>
              </a:pPr>
              <a:r>
                <a:rPr lang="en-US" sz="1100" b="1">
                  <a:latin typeface="+mn-lt"/>
                </a:rPr>
                <a:t>Planned CAPEX</a:t>
              </a:r>
            </a:p>
            <a:p>
              <a:pPr lvl="0">
                <a:defRPr/>
              </a:pPr>
              <a:r>
                <a:rPr lang="en-US" sz="1100" b="1">
                  <a:latin typeface="+mn-lt"/>
                </a:rPr>
                <a:t>Balance Sheet </a:t>
              </a:r>
            </a:p>
          </p:txBody>
        </p:sp>
        <p:sp>
          <p:nvSpPr>
            <p:cNvPr id="75" name="Text Placeholder 359">
              <a:extLst>
                <a:ext uri="{FF2B5EF4-FFF2-40B4-BE49-F238E27FC236}">
                  <a16:creationId xmlns:a16="http://schemas.microsoft.com/office/drawing/2014/main" id="{37AEACB0-3074-4823-A84F-15784ACBCB23}"/>
                </a:ext>
              </a:extLst>
            </p:cNvPr>
            <p:cNvSpPr txBox="1">
              <a:spLocks/>
            </p:cNvSpPr>
            <p:nvPr/>
          </p:nvSpPr>
          <p:spPr>
            <a:xfrm>
              <a:off x="2359727" y="3166076"/>
              <a:ext cx="1671713" cy="2900982"/>
            </a:xfrm>
            <a:prstGeom prst="roundRect">
              <a:avLst>
                <a:gd name="adj" fmla="val 8704"/>
              </a:avLst>
            </a:prstGeom>
            <a:solidFill>
              <a:srgbClr val="A880C6"/>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100" b="1" dirty="0">
                  <a:latin typeface="+mn-lt"/>
                </a:rPr>
                <a:t>Product portfolio I</a:t>
              </a:r>
            </a:p>
            <a:p>
              <a:pPr>
                <a:defRPr/>
              </a:pPr>
              <a:r>
                <a:rPr lang="pl-PL" sz="1100" b="1" dirty="0">
                  <a:latin typeface="+mn-lt"/>
                </a:rPr>
                <a:t>Product </a:t>
              </a:r>
              <a:r>
                <a:rPr lang="pl-PL" sz="1100" b="1" dirty="0" err="1">
                  <a:latin typeface="+mn-lt"/>
                </a:rPr>
                <a:t>description</a:t>
              </a:r>
              <a:endParaRPr lang="pl-PL" sz="1100" b="1" dirty="0">
                <a:latin typeface="+mn-lt"/>
              </a:endParaRPr>
            </a:p>
            <a:p>
              <a:pPr>
                <a:defRPr/>
              </a:pPr>
              <a:r>
                <a:rPr lang="pl-PL" sz="1100" b="1" dirty="0" err="1">
                  <a:latin typeface="+mn-lt"/>
                </a:rPr>
                <a:t>Production</a:t>
              </a:r>
              <a:r>
                <a:rPr lang="pl-PL" sz="1100" b="1" dirty="0">
                  <a:latin typeface="+mn-lt"/>
                </a:rPr>
                <a:t> </a:t>
              </a:r>
              <a:r>
                <a:rPr lang="pl-PL" sz="1100" b="1" dirty="0" err="1">
                  <a:latin typeface="+mn-lt"/>
                </a:rPr>
                <a:t>sites</a:t>
              </a:r>
              <a:endParaRPr lang="pl-PL" sz="1100" b="1" dirty="0">
                <a:latin typeface="+mn-lt"/>
              </a:endParaRPr>
            </a:p>
            <a:p>
              <a:pPr>
                <a:defRPr/>
              </a:pPr>
              <a:r>
                <a:rPr lang="en-US" sz="1100" b="1" dirty="0">
                  <a:latin typeface="+mn-lt"/>
                </a:rPr>
                <a:t>Licenses and certificates</a:t>
              </a:r>
            </a:p>
            <a:p>
              <a:pPr lvl="0">
                <a:defRPr/>
              </a:pPr>
              <a:r>
                <a:rPr lang="en-US" sz="1100" b="1" dirty="0">
                  <a:latin typeface="+mn-lt"/>
                </a:rPr>
                <a:t>Business model</a:t>
              </a:r>
            </a:p>
            <a:p>
              <a:pPr lvl="0">
                <a:defRPr/>
              </a:pPr>
              <a:r>
                <a:rPr lang="en-US" sz="1100" b="1" dirty="0">
                  <a:latin typeface="+mn-lt"/>
                </a:rPr>
                <a:t>Marketing </a:t>
              </a:r>
              <a:r>
                <a:rPr lang="pl-PL" sz="1100" b="1" dirty="0" err="1">
                  <a:latin typeface="+mn-lt"/>
                </a:rPr>
                <a:t>strategy</a:t>
              </a:r>
              <a:endParaRPr lang="en-US" sz="1100" b="1" dirty="0">
                <a:latin typeface="+mn-lt"/>
              </a:endParaRPr>
            </a:p>
            <a:p>
              <a:pPr>
                <a:defRPr/>
              </a:pPr>
              <a:r>
                <a:rPr lang="pl-PL" sz="1100" b="1" dirty="0" err="1">
                  <a:latin typeface="+mn-lt"/>
                </a:rPr>
                <a:t>Customer</a:t>
              </a:r>
              <a:r>
                <a:rPr lang="pl-PL" sz="1100" b="1" dirty="0">
                  <a:latin typeface="+mn-lt"/>
                </a:rPr>
                <a:t> </a:t>
              </a:r>
              <a:r>
                <a:rPr lang="pl-PL" sz="1100" b="1" dirty="0" err="1">
                  <a:latin typeface="+mn-lt"/>
                </a:rPr>
                <a:t>groups</a:t>
              </a:r>
              <a:endParaRPr lang="en-US" sz="1100" b="1" dirty="0">
                <a:latin typeface="+mn-lt"/>
              </a:endParaRPr>
            </a:p>
            <a:p>
              <a:pPr lvl="0">
                <a:defRPr/>
              </a:pPr>
              <a:r>
                <a:rPr lang="en-US" sz="1100" b="1" dirty="0">
                  <a:latin typeface="+mn-lt"/>
                </a:rPr>
                <a:t>Sales structure </a:t>
              </a:r>
            </a:p>
            <a:p>
              <a:pPr lvl="0">
                <a:defRPr/>
              </a:pPr>
              <a:r>
                <a:rPr lang="pl-PL" sz="1100" b="1" dirty="0" err="1">
                  <a:latin typeface="+mn-lt"/>
                </a:rPr>
                <a:t>Key</a:t>
              </a:r>
              <a:r>
                <a:rPr lang="pl-PL" sz="1100" b="1" dirty="0">
                  <a:latin typeface="+mn-lt"/>
                </a:rPr>
                <a:t> Suppliers and Business Partners</a:t>
              </a:r>
            </a:p>
            <a:p>
              <a:pPr lvl="0">
                <a:defRPr/>
              </a:pPr>
              <a:r>
                <a:rPr lang="pl-PL" sz="1100" b="1" dirty="0">
                  <a:latin typeface="+mn-lt"/>
                </a:rPr>
                <a:t>Raw Materials</a:t>
              </a:r>
              <a:endParaRPr lang="en-US" sz="1100" b="1" dirty="0">
                <a:latin typeface="+mn-lt"/>
              </a:endParaRPr>
            </a:p>
            <a:p>
              <a:pPr lvl="0">
                <a:defRPr/>
              </a:pPr>
              <a:r>
                <a:rPr lang="en-US" sz="1100" b="1" dirty="0">
                  <a:latin typeface="+mn-lt"/>
                </a:rPr>
                <a:t>Key people</a:t>
              </a:r>
              <a:r>
                <a:rPr lang="pl-PL" sz="1100" b="1" dirty="0">
                  <a:latin typeface="+mn-lt"/>
                </a:rPr>
                <a:t> and </a:t>
              </a:r>
              <a:r>
                <a:rPr lang="pl-PL" sz="1100" b="1" dirty="0" err="1">
                  <a:latin typeface="+mn-lt"/>
                </a:rPr>
                <a:t>Organisational</a:t>
              </a:r>
              <a:r>
                <a:rPr lang="pl-PL" sz="1100" b="1" dirty="0">
                  <a:latin typeface="+mn-lt"/>
                </a:rPr>
                <a:t> </a:t>
              </a:r>
              <a:r>
                <a:rPr lang="pl-PL" sz="1100" b="1" dirty="0" err="1">
                  <a:latin typeface="+mn-lt"/>
                </a:rPr>
                <a:t>structure</a:t>
              </a:r>
              <a:endParaRPr lang="en-US" sz="1100" b="1" dirty="0">
                <a:latin typeface="+mn-lt"/>
              </a:endParaRPr>
            </a:p>
            <a:p>
              <a:pPr lvl="0">
                <a:defRPr/>
              </a:pPr>
              <a:endParaRPr lang="en-US" sz="1100" b="1" dirty="0">
                <a:latin typeface="+mn-lt"/>
              </a:endParaRPr>
            </a:p>
          </p:txBody>
        </p:sp>
        <p:sp>
          <p:nvSpPr>
            <p:cNvPr id="76" name="Text Placeholder 359">
              <a:extLst>
                <a:ext uri="{FF2B5EF4-FFF2-40B4-BE49-F238E27FC236}">
                  <a16:creationId xmlns:a16="http://schemas.microsoft.com/office/drawing/2014/main" id="{F19E8639-EFF3-4CEA-80D5-6739EF7F306A}"/>
                </a:ext>
              </a:extLst>
            </p:cNvPr>
            <p:cNvSpPr txBox="1">
              <a:spLocks/>
            </p:cNvSpPr>
            <p:nvPr/>
          </p:nvSpPr>
          <p:spPr>
            <a:xfrm>
              <a:off x="10011021" y="3166076"/>
              <a:ext cx="1671713" cy="2900982"/>
            </a:xfrm>
            <a:prstGeom prst="roundRect">
              <a:avLst>
                <a:gd name="adj" fmla="val 8704"/>
              </a:avLst>
            </a:prstGeom>
            <a:solidFill>
              <a:srgbClr val="E1E1E1"/>
            </a:solidFill>
            <a:ln>
              <a:noFill/>
              <a:prstDash val="dash"/>
            </a:ln>
          </p:spPr>
          <p:txBody>
            <a:bodyPr vert="horz" wrap="square" lIns="91440" tIns="45720" rIns="18288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endParaRPr lang="en-US" sz="1000">
                <a:latin typeface="+mn-lt"/>
              </a:endParaRPr>
            </a:p>
          </p:txBody>
        </p:sp>
      </p:grpSp>
      <p:sp>
        <p:nvSpPr>
          <p:cNvPr id="2" name="Text Placeholder 105">
            <a:extLst>
              <a:ext uri="{FF2B5EF4-FFF2-40B4-BE49-F238E27FC236}">
                <a16:creationId xmlns:a16="http://schemas.microsoft.com/office/drawing/2014/main" id="{87EFF923-5D3D-421B-BFF2-9D13B4251652}"/>
              </a:ext>
            </a:extLst>
          </p:cNvPr>
          <p:cNvSpPr txBox="1">
            <a:spLocks/>
          </p:cNvSpPr>
          <p:nvPr/>
        </p:nvSpPr>
        <p:spPr>
          <a:xfrm>
            <a:off x="10192845" y="528702"/>
            <a:ext cx="1491721" cy="1584469"/>
          </a:xfrm>
          <a:prstGeom prst="rect">
            <a:avLst/>
          </a:prstGeom>
          <a:noFill/>
        </p:spPr>
        <p:txBody>
          <a:bodyPr vert="horz" lIns="0" tIns="0" rIns="0" bIns="0" rtlCol="0" anchor="ctr" anchorCtr="0">
            <a:noAutofit/>
          </a:bodyPr>
          <a:lstStyle>
            <a:lvl1pPr marL="0" indent="0" algn="r" defTabSz="914400" rtl="0" eaLnBrk="1" latinLnBrk="0" hangingPunct="1">
              <a:spcBef>
                <a:spcPct val="20000"/>
              </a:spcBef>
              <a:buFont typeface="Arial" pitchFamily="34" charset="0"/>
              <a:buNone/>
              <a:defRPr lang="en-US" sz="13800" b="1" i="0" kern="1200" dirty="0">
                <a:ln>
                  <a:solidFill>
                    <a:srgbClr val="CDD8E5"/>
                  </a:solidFill>
                </a:ln>
                <a:no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2pPr>
            <a:lvl3pPr marL="1143000" indent="-228600" algn="l" defTabSz="914400" rtl="0" eaLnBrk="1" latinLnBrk="0" hangingPunct="1">
              <a:spcBef>
                <a:spcPct val="20000"/>
              </a:spcBef>
              <a:buFont typeface="Arial" pitchFamily="34" charset="0"/>
              <a:buChar char="•"/>
              <a:defRPr sz="12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3pPr>
            <a:lvl4pPr marL="1600200" indent="-228600" algn="l" defTabSz="914400" rtl="0" eaLnBrk="1" latinLnBrk="0" hangingPunct="1">
              <a:spcBef>
                <a:spcPct val="20000"/>
              </a:spcBef>
              <a:buFont typeface="Arial" pitchFamily="34" charset="0"/>
              <a:buChar char="–"/>
              <a:defRPr sz="11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4pPr>
            <a:lvl5pPr marL="2057400" indent="-228600" algn="l" defTabSz="914400" rtl="0" eaLnBrk="1" latinLnBrk="0" hangingPunct="1">
              <a:spcBef>
                <a:spcPct val="20000"/>
              </a:spcBef>
              <a:buFont typeface="Arial" pitchFamily="34" charset="0"/>
              <a:buChar char="»"/>
              <a:defRPr sz="11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lang="en-US" sz="16200">
                <a:ln>
                  <a:solidFill>
                    <a:srgbClr val="754599"/>
                  </a:solidFill>
                </a:ln>
                <a:latin typeface="Calibri"/>
              </a:rPr>
              <a:t>2</a:t>
            </a:r>
            <a:endParaRPr kumimoji="0" lang="en-US" sz="16200" b="1" i="0" u="none" strike="noStrike" kern="1200" cap="none" spc="0" normalizeH="0" baseline="0">
              <a:ln>
                <a:solidFill>
                  <a:srgbClr val="754599"/>
                </a:solidFill>
              </a:ln>
              <a:noFill/>
              <a:effectLst/>
              <a:uLnTx/>
              <a:uFillTx/>
              <a:latin typeface="Calibri"/>
              <a:ea typeface="+mn-ea"/>
              <a:cs typeface="+mn-cs"/>
            </a:endParaRPr>
          </a:p>
        </p:txBody>
      </p:sp>
      <p:grpSp>
        <p:nvGrpSpPr>
          <p:cNvPr id="6" name="Group 5">
            <a:extLst>
              <a:ext uri="{FF2B5EF4-FFF2-40B4-BE49-F238E27FC236}">
                <a16:creationId xmlns:a16="http://schemas.microsoft.com/office/drawing/2014/main" id="{8E7FBAFC-4FC9-4EBE-8E21-E46C7940B936}"/>
              </a:ext>
            </a:extLst>
          </p:cNvPr>
          <p:cNvGrpSpPr/>
          <p:nvPr/>
        </p:nvGrpSpPr>
        <p:grpSpPr>
          <a:xfrm>
            <a:off x="501638" y="2535103"/>
            <a:ext cx="11187524" cy="423593"/>
            <a:chOff x="511366" y="2535103"/>
            <a:chExt cx="11187524" cy="423593"/>
          </a:xfrm>
        </p:grpSpPr>
        <p:grpSp>
          <p:nvGrpSpPr>
            <p:cNvPr id="5" name="Group 4">
              <a:extLst>
                <a:ext uri="{FF2B5EF4-FFF2-40B4-BE49-F238E27FC236}">
                  <a16:creationId xmlns:a16="http://schemas.microsoft.com/office/drawing/2014/main" id="{A9CC1546-16C8-489A-9B73-908EAD0FBA0A}"/>
                </a:ext>
              </a:extLst>
            </p:cNvPr>
            <p:cNvGrpSpPr/>
            <p:nvPr/>
          </p:nvGrpSpPr>
          <p:grpSpPr>
            <a:xfrm>
              <a:off x="511366" y="2535103"/>
              <a:ext cx="11187524" cy="423593"/>
              <a:chOff x="511366" y="2535103"/>
              <a:chExt cx="11187524" cy="423593"/>
            </a:xfrm>
          </p:grpSpPr>
          <p:grpSp>
            <p:nvGrpSpPr>
              <p:cNvPr id="50" name="Group 49">
                <a:extLst>
                  <a:ext uri="{FF2B5EF4-FFF2-40B4-BE49-F238E27FC236}">
                    <a16:creationId xmlns:a16="http://schemas.microsoft.com/office/drawing/2014/main" id="{67D6CCDD-385A-4E66-B0D3-6725139E0C6D}"/>
                  </a:ext>
                </a:extLst>
              </p:cNvPr>
              <p:cNvGrpSpPr/>
              <p:nvPr/>
            </p:nvGrpSpPr>
            <p:grpSpPr>
              <a:xfrm>
                <a:off x="511366" y="2535103"/>
                <a:ext cx="11132457" cy="423593"/>
                <a:chOff x="448906" y="2446538"/>
                <a:chExt cx="11216210" cy="525036"/>
              </a:xfrm>
            </p:grpSpPr>
            <p:sp>
              <p:nvSpPr>
                <p:cNvPr id="52" name="Text Placeholder 421">
                  <a:extLst>
                    <a:ext uri="{FF2B5EF4-FFF2-40B4-BE49-F238E27FC236}">
                      <a16:creationId xmlns:a16="http://schemas.microsoft.com/office/drawing/2014/main" id="{6108EB38-9935-4CD7-9779-43C1B7C90A76}"/>
                    </a:ext>
                  </a:extLst>
                </p:cNvPr>
                <p:cNvSpPr txBox="1">
                  <a:spLocks/>
                </p:cNvSpPr>
                <p:nvPr/>
              </p:nvSpPr>
              <p:spPr>
                <a:xfrm>
                  <a:off x="490932" y="2446538"/>
                  <a:ext cx="1572768" cy="447505"/>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accent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2800">
                      <a:solidFill>
                        <a:srgbClr val="B4B4B4"/>
                      </a:solidFill>
                      <a:latin typeface="Calibri"/>
                    </a:rPr>
                    <a:t>I</a:t>
                  </a:r>
                </a:p>
              </p:txBody>
            </p:sp>
            <p:sp>
              <p:nvSpPr>
                <p:cNvPr id="53" name="Text Placeholder 423">
                  <a:extLst>
                    <a:ext uri="{FF2B5EF4-FFF2-40B4-BE49-F238E27FC236}">
                      <a16:creationId xmlns:a16="http://schemas.microsoft.com/office/drawing/2014/main" id="{82BB13DF-4ED0-4AB3-9935-FB4F167B9044}"/>
                    </a:ext>
                  </a:extLst>
                </p:cNvPr>
                <p:cNvSpPr txBox="1">
                  <a:spLocks/>
                </p:cNvSpPr>
                <p:nvPr/>
              </p:nvSpPr>
              <p:spPr>
                <a:xfrm>
                  <a:off x="6222595" y="2446539"/>
                  <a:ext cx="1572768" cy="44750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accent6">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a:ln>
                        <a:noFill/>
                      </a:ln>
                      <a:solidFill>
                        <a:srgbClr val="B4B4B4"/>
                      </a:solidFill>
                      <a:effectLst/>
                      <a:uLnTx/>
                      <a:uFillTx/>
                      <a:latin typeface="Calibri"/>
                      <a:ea typeface="+mn-ea"/>
                      <a:cs typeface="Arial" panose="020B0604020202020204" pitchFamily="34" charset="0"/>
                    </a:rPr>
                    <a:t>IV</a:t>
                  </a:r>
                </a:p>
              </p:txBody>
            </p:sp>
            <p:sp>
              <p:nvSpPr>
                <p:cNvPr id="54" name="Text Placeholder 424">
                  <a:extLst>
                    <a:ext uri="{FF2B5EF4-FFF2-40B4-BE49-F238E27FC236}">
                      <a16:creationId xmlns:a16="http://schemas.microsoft.com/office/drawing/2014/main" id="{2631CB53-0D5C-40FD-8E0D-AE7DB526435D}"/>
                    </a:ext>
                  </a:extLst>
                </p:cNvPr>
                <p:cNvSpPr txBox="1">
                  <a:spLocks/>
                </p:cNvSpPr>
                <p:nvPr/>
              </p:nvSpPr>
              <p:spPr>
                <a:xfrm>
                  <a:off x="2365668" y="2446541"/>
                  <a:ext cx="1572768" cy="447503"/>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rgbClr val="CC2027"/>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2800">
                      <a:solidFill>
                        <a:srgbClr val="8953B2"/>
                      </a:solidFill>
                      <a:latin typeface="Calibri"/>
                    </a:rPr>
                    <a:t>II</a:t>
                  </a:r>
                </a:p>
              </p:txBody>
            </p:sp>
            <p:sp>
              <p:nvSpPr>
                <p:cNvPr id="55" name="Text Placeholder 425">
                  <a:extLst>
                    <a:ext uri="{FF2B5EF4-FFF2-40B4-BE49-F238E27FC236}">
                      <a16:creationId xmlns:a16="http://schemas.microsoft.com/office/drawing/2014/main" id="{1B82F0AB-533E-4BED-AA0C-BADD1EF1381F}"/>
                    </a:ext>
                  </a:extLst>
                </p:cNvPr>
                <p:cNvSpPr txBox="1">
                  <a:spLocks/>
                </p:cNvSpPr>
                <p:nvPr/>
              </p:nvSpPr>
              <p:spPr>
                <a:xfrm>
                  <a:off x="4313339" y="2446539"/>
                  <a:ext cx="1572768" cy="44750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accent3">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a:ln>
                        <a:noFill/>
                      </a:ln>
                      <a:solidFill>
                        <a:srgbClr val="B4B4B4"/>
                      </a:solidFill>
                      <a:effectLst/>
                      <a:uLnTx/>
                      <a:uFillTx/>
                      <a:latin typeface="Calibri"/>
                      <a:ea typeface="+mn-ea"/>
                      <a:cs typeface="Arial" panose="020B0604020202020204" pitchFamily="34" charset="0"/>
                    </a:rPr>
                    <a:t>III</a:t>
                  </a:r>
                </a:p>
              </p:txBody>
            </p:sp>
            <p:sp>
              <p:nvSpPr>
                <p:cNvPr id="56" name="Text Placeholder 426">
                  <a:extLst>
                    <a:ext uri="{FF2B5EF4-FFF2-40B4-BE49-F238E27FC236}">
                      <a16:creationId xmlns:a16="http://schemas.microsoft.com/office/drawing/2014/main" id="{60EE86A6-3BD9-4641-B927-8A6297ED8DAB}"/>
                    </a:ext>
                  </a:extLst>
                </p:cNvPr>
                <p:cNvSpPr txBox="1">
                  <a:spLocks/>
                </p:cNvSpPr>
                <p:nvPr/>
              </p:nvSpPr>
              <p:spPr>
                <a:xfrm>
                  <a:off x="8172108" y="2446539"/>
                  <a:ext cx="1572768" cy="44750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a:ln>
                        <a:noFill/>
                      </a:ln>
                      <a:solidFill>
                        <a:srgbClr val="B4B4B4"/>
                      </a:solidFill>
                      <a:effectLst/>
                      <a:uLnTx/>
                      <a:uFillTx/>
                      <a:latin typeface="Calibri"/>
                      <a:ea typeface="+mn-ea"/>
                      <a:cs typeface="Arial" panose="020B0604020202020204" pitchFamily="34" charset="0"/>
                    </a:rPr>
                    <a:t>V</a:t>
                  </a:r>
                </a:p>
              </p:txBody>
            </p:sp>
            <p:sp>
              <p:nvSpPr>
                <p:cNvPr id="57" name="Text Placeholder 283">
                  <a:extLst>
                    <a:ext uri="{FF2B5EF4-FFF2-40B4-BE49-F238E27FC236}">
                      <a16:creationId xmlns:a16="http://schemas.microsoft.com/office/drawing/2014/main" id="{8CFE6549-7E4E-466C-A8BF-3E2E51FCCE09}"/>
                    </a:ext>
                  </a:extLst>
                </p:cNvPr>
                <p:cNvSpPr txBox="1">
                  <a:spLocks/>
                </p:cNvSpPr>
                <p:nvPr/>
              </p:nvSpPr>
              <p:spPr>
                <a:xfrm>
                  <a:off x="676098" y="2543458"/>
                  <a:ext cx="1053448" cy="311630"/>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rgbClr val="05234D"/>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200">
                      <a:solidFill>
                        <a:srgbClr val="B4B4B4"/>
                      </a:solidFill>
                    </a:rPr>
                    <a:t>Introduction</a:t>
                  </a:r>
                </a:p>
              </p:txBody>
            </p:sp>
            <p:sp>
              <p:nvSpPr>
                <p:cNvPr id="58" name="Text Placeholder 285">
                  <a:extLst>
                    <a:ext uri="{FF2B5EF4-FFF2-40B4-BE49-F238E27FC236}">
                      <a16:creationId xmlns:a16="http://schemas.microsoft.com/office/drawing/2014/main" id="{983E4E73-8A68-4E9D-941B-A7CF78EF5129}"/>
                    </a:ext>
                  </a:extLst>
                </p:cNvPr>
                <p:cNvSpPr txBox="1">
                  <a:spLocks/>
                </p:cNvSpPr>
                <p:nvPr/>
              </p:nvSpPr>
              <p:spPr>
                <a:xfrm>
                  <a:off x="6603648" y="2543458"/>
                  <a:ext cx="1243583" cy="350584"/>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accent6">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rgbClr val="B4B4B4"/>
                      </a:solidFill>
                    </a:rPr>
                    <a:t>Strategy and development plans</a:t>
                  </a:r>
                </a:p>
              </p:txBody>
            </p:sp>
            <p:sp>
              <p:nvSpPr>
                <p:cNvPr id="59" name="Text Placeholder 286">
                  <a:extLst>
                    <a:ext uri="{FF2B5EF4-FFF2-40B4-BE49-F238E27FC236}">
                      <a16:creationId xmlns:a16="http://schemas.microsoft.com/office/drawing/2014/main" id="{17C46267-9C5E-4BAB-B010-5DBC2DDBE1B2}"/>
                    </a:ext>
                  </a:extLst>
                </p:cNvPr>
                <p:cNvSpPr txBox="1">
                  <a:spLocks/>
                </p:cNvSpPr>
                <p:nvPr/>
              </p:nvSpPr>
              <p:spPr>
                <a:xfrm>
                  <a:off x="2642516" y="2543458"/>
                  <a:ext cx="1572768" cy="313252"/>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rgbClr val="CC2027"/>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200">
                      <a:solidFill>
                        <a:srgbClr val="8953B2"/>
                      </a:solidFill>
                    </a:rPr>
                    <a:t>Company operations</a:t>
                  </a:r>
                </a:p>
              </p:txBody>
            </p:sp>
            <p:sp>
              <p:nvSpPr>
                <p:cNvPr id="60" name="Text Placeholder 282">
                  <a:extLst>
                    <a:ext uri="{FF2B5EF4-FFF2-40B4-BE49-F238E27FC236}">
                      <a16:creationId xmlns:a16="http://schemas.microsoft.com/office/drawing/2014/main" id="{D5678E78-4CC1-4B43-85B8-AE1FBC1E1017}"/>
                    </a:ext>
                  </a:extLst>
                </p:cNvPr>
                <p:cNvSpPr txBox="1">
                  <a:spLocks/>
                </p:cNvSpPr>
                <p:nvPr/>
              </p:nvSpPr>
              <p:spPr>
                <a:xfrm>
                  <a:off x="4687090" y="2543458"/>
                  <a:ext cx="1133854" cy="347570"/>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accent3">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rgbClr val="B4B4B4"/>
                      </a:solidFill>
                    </a:rPr>
                    <a:t>Market and competition</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1200" b="1" i="0" u="none" strike="noStrike" kern="1200" cap="none" spc="0" normalizeH="0" baseline="0">
                    <a:ln>
                      <a:noFill/>
                    </a:ln>
                    <a:solidFill>
                      <a:srgbClr val="B4B4B4"/>
                    </a:solidFill>
                    <a:effectLst/>
                    <a:uLnTx/>
                    <a:uFillTx/>
                  </a:endParaRPr>
                </a:p>
              </p:txBody>
            </p:sp>
            <p:sp>
              <p:nvSpPr>
                <p:cNvPr id="61" name="Text Placeholder 420">
                  <a:extLst>
                    <a:ext uri="{FF2B5EF4-FFF2-40B4-BE49-F238E27FC236}">
                      <a16:creationId xmlns:a16="http://schemas.microsoft.com/office/drawing/2014/main" id="{C1F4B29B-CF7D-417F-8719-3E2B1ED3F257}"/>
                    </a:ext>
                  </a:extLst>
                </p:cNvPr>
                <p:cNvSpPr txBox="1">
                  <a:spLocks/>
                </p:cNvSpPr>
                <p:nvPr/>
              </p:nvSpPr>
              <p:spPr>
                <a:xfrm>
                  <a:off x="8456228" y="2543458"/>
                  <a:ext cx="1454179" cy="28394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rgbClr val="B4B4B4"/>
                      </a:solidFill>
                    </a:rPr>
                    <a:t>Financial information and forecasts</a:t>
                  </a:r>
                  <a:endParaRPr kumimoji="0" lang="en-US" sz="1200" b="1" i="0" u="none" strike="noStrike" kern="1200" cap="none" spc="0" normalizeH="0" baseline="0">
                    <a:ln>
                      <a:noFill/>
                    </a:ln>
                    <a:solidFill>
                      <a:srgbClr val="B4B4B4"/>
                    </a:solidFill>
                    <a:effectLst/>
                    <a:uLnTx/>
                    <a:uFillTx/>
                  </a:endParaRPr>
                </a:p>
              </p:txBody>
            </p:sp>
            <p:cxnSp>
              <p:nvCxnSpPr>
                <p:cNvPr id="62" name="Straight Connector 61">
                  <a:extLst>
                    <a:ext uri="{FF2B5EF4-FFF2-40B4-BE49-F238E27FC236}">
                      <a16:creationId xmlns:a16="http://schemas.microsoft.com/office/drawing/2014/main" id="{94209548-0DB2-4770-8CD5-58D747E807AD}"/>
                    </a:ext>
                  </a:extLst>
                </p:cNvPr>
                <p:cNvCxnSpPr>
                  <a:cxnSpLocks/>
                </p:cNvCxnSpPr>
                <p:nvPr/>
              </p:nvCxnSpPr>
              <p:spPr>
                <a:xfrm>
                  <a:off x="448906" y="2971574"/>
                  <a:ext cx="1672825"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sp>
              <p:nvSpPr>
                <p:cNvPr id="67" name="Text Placeholder 426">
                  <a:extLst>
                    <a:ext uri="{FF2B5EF4-FFF2-40B4-BE49-F238E27FC236}">
                      <a16:creationId xmlns:a16="http://schemas.microsoft.com/office/drawing/2014/main" id="{5E7792F3-9AFE-4ABB-B5B1-8241B9F8E2A0}"/>
                    </a:ext>
                  </a:extLst>
                </p:cNvPr>
                <p:cNvSpPr txBox="1">
                  <a:spLocks/>
                </p:cNvSpPr>
                <p:nvPr/>
              </p:nvSpPr>
              <p:spPr>
                <a:xfrm>
                  <a:off x="10092348" y="2446539"/>
                  <a:ext cx="1572768" cy="44750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a:ln>
                        <a:noFill/>
                      </a:ln>
                      <a:solidFill>
                        <a:srgbClr val="B4B4B4"/>
                      </a:solidFill>
                      <a:effectLst/>
                      <a:uLnTx/>
                      <a:uFillTx/>
                      <a:latin typeface="Calibri"/>
                      <a:ea typeface="+mn-ea"/>
                      <a:cs typeface="Arial" panose="020B0604020202020204" pitchFamily="34" charset="0"/>
                    </a:rPr>
                    <a:t>VI</a:t>
                  </a:r>
                </a:p>
              </p:txBody>
            </p:sp>
            <p:sp>
              <p:nvSpPr>
                <p:cNvPr id="69" name="Text Placeholder 420">
                  <a:extLst>
                    <a:ext uri="{FF2B5EF4-FFF2-40B4-BE49-F238E27FC236}">
                      <a16:creationId xmlns:a16="http://schemas.microsoft.com/office/drawing/2014/main" id="{EA2CDB98-4F13-4082-B051-A6B2C8A18371}"/>
                    </a:ext>
                  </a:extLst>
                </p:cNvPr>
                <p:cNvSpPr txBox="1">
                  <a:spLocks/>
                </p:cNvSpPr>
                <p:nvPr/>
              </p:nvSpPr>
              <p:spPr>
                <a:xfrm>
                  <a:off x="10499286" y="2579631"/>
                  <a:ext cx="1030245" cy="31325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rgbClr val="B4B4B4"/>
                      </a:solidFill>
                    </a:rPr>
                    <a:t>Attachments</a:t>
                  </a:r>
                  <a:endParaRPr kumimoji="0" lang="en-US" sz="1200" b="1" i="0" u="none" strike="noStrike" kern="1200" cap="none" spc="0" normalizeH="0" baseline="0">
                    <a:ln>
                      <a:noFill/>
                    </a:ln>
                    <a:solidFill>
                      <a:srgbClr val="B4B4B4"/>
                    </a:solidFill>
                    <a:effectLst/>
                    <a:uLnTx/>
                    <a:uFillTx/>
                  </a:endParaRPr>
                </a:p>
              </p:txBody>
            </p:sp>
          </p:grpSp>
          <p:cxnSp>
            <p:nvCxnSpPr>
              <p:cNvPr id="80" name="Straight Connector 79">
                <a:extLst>
                  <a:ext uri="{FF2B5EF4-FFF2-40B4-BE49-F238E27FC236}">
                    <a16:creationId xmlns:a16="http://schemas.microsoft.com/office/drawing/2014/main" id="{FFC52947-888B-4061-8645-2297A09A29D0}"/>
                  </a:ext>
                </a:extLst>
              </p:cNvPr>
              <p:cNvCxnSpPr>
                <a:cxnSpLocks/>
              </p:cNvCxnSpPr>
              <p:nvPr/>
            </p:nvCxnSpPr>
            <p:spPr>
              <a:xfrm>
                <a:off x="2416804" y="2958696"/>
                <a:ext cx="1660334" cy="0"/>
              </a:xfrm>
              <a:prstGeom prst="line">
                <a:avLst/>
              </a:prstGeom>
              <a:ln w="6350">
                <a:solidFill>
                  <a:srgbClr val="AE88CA"/>
                </a:solidFill>
              </a:ln>
            </p:spPr>
            <p:style>
              <a:lnRef idx="1">
                <a:schemeClr val="accent3"/>
              </a:lnRef>
              <a:fillRef idx="0">
                <a:schemeClr val="accent3"/>
              </a:fillRef>
              <a:effectRef idx="0">
                <a:schemeClr val="accent3"/>
              </a:effectRef>
              <a:fontRef idx="minor">
                <a:schemeClr val="tx1"/>
              </a:fontRef>
            </p:style>
          </p:cxnSp>
          <p:cxnSp>
            <p:nvCxnSpPr>
              <p:cNvPr id="81" name="Straight Connector 80">
                <a:extLst>
                  <a:ext uri="{FF2B5EF4-FFF2-40B4-BE49-F238E27FC236}">
                    <a16:creationId xmlns:a16="http://schemas.microsoft.com/office/drawing/2014/main" id="{83A02B01-F758-4741-B1B8-46E09C9FC224}"/>
                  </a:ext>
                </a:extLst>
              </p:cNvPr>
              <p:cNvCxnSpPr>
                <a:cxnSpLocks/>
              </p:cNvCxnSpPr>
              <p:nvPr/>
            </p:nvCxnSpPr>
            <p:spPr>
              <a:xfrm>
                <a:off x="4322242"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cxnSp>
            <p:nvCxnSpPr>
              <p:cNvPr id="82" name="Straight Connector 81">
                <a:extLst>
                  <a:ext uri="{FF2B5EF4-FFF2-40B4-BE49-F238E27FC236}">
                    <a16:creationId xmlns:a16="http://schemas.microsoft.com/office/drawing/2014/main" id="{FE1EFD8F-1B97-49B0-A9D0-E9C95ED7AC36}"/>
                  </a:ext>
                </a:extLst>
              </p:cNvPr>
              <p:cNvCxnSpPr>
                <a:cxnSpLocks/>
              </p:cNvCxnSpPr>
              <p:nvPr/>
            </p:nvCxnSpPr>
            <p:spPr>
              <a:xfrm>
                <a:off x="6227680"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cxnSp>
            <p:nvCxnSpPr>
              <p:cNvPr id="83" name="Straight Connector 82">
                <a:extLst>
                  <a:ext uri="{FF2B5EF4-FFF2-40B4-BE49-F238E27FC236}">
                    <a16:creationId xmlns:a16="http://schemas.microsoft.com/office/drawing/2014/main" id="{D8122768-3D6A-4C25-A5AF-A0F821393044}"/>
                  </a:ext>
                </a:extLst>
              </p:cNvPr>
              <p:cNvCxnSpPr>
                <a:cxnSpLocks/>
              </p:cNvCxnSpPr>
              <p:nvPr/>
            </p:nvCxnSpPr>
            <p:spPr>
              <a:xfrm>
                <a:off x="10038556"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grpSp>
        <p:cxnSp>
          <p:nvCxnSpPr>
            <p:cNvPr id="84" name="Straight Connector 83">
              <a:extLst>
                <a:ext uri="{FF2B5EF4-FFF2-40B4-BE49-F238E27FC236}">
                  <a16:creationId xmlns:a16="http://schemas.microsoft.com/office/drawing/2014/main" id="{E856FA6F-43A4-431A-8449-476F22D42CEC}"/>
                </a:ext>
              </a:extLst>
            </p:cNvPr>
            <p:cNvCxnSpPr>
              <a:cxnSpLocks/>
            </p:cNvCxnSpPr>
            <p:nvPr/>
          </p:nvCxnSpPr>
          <p:spPr>
            <a:xfrm>
              <a:off x="8133118"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grpSp>
      <p:grpSp>
        <p:nvGrpSpPr>
          <p:cNvPr id="63" name="Group 62">
            <a:extLst>
              <a:ext uri="{FF2B5EF4-FFF2-40B4-BE49-F238E27FC236}">
                <a16:creationId xmlns:a16="http://schemas.microsoft.com/office/drawing/2014/main" id="{66DDF915-3840-4F15-9D1B-A00E842BAAD2}"/>
              </a:ext>
            </a:extLst>
          </p:cNvPr>
          <p:cNvGrpSpPr/>
          <p:nvPr/>
        </p:nvGrpSpPr>
        <p:grpSpPr>
          <a:xfrm>
            <a:off x="-1028410" y="4571"/>
            <a:ext cx="844340" cy="6853517"/>
            <a:chOff x="-1028410" y="4571"/>
            <a:chExt cx="844340" cy="6853517"/>
          </a:xfrm>
        </p:grpSpPr>
        <p:sp>
          <p:nvSpPr>
            <p:cNvPr id="64" name="Rectangle 63">
              <a:extLst>
                <a:ext uri="{FF2B5EF4-FFF2-40B4-BE49-F238E27FC236}">
                  <a16:creationId xmlns:a16="http://schemas.microsoft.com/office/drawing/2014/main" id="{1A9CF50B-CAF3-4DCB-AF53-CF15B6856D2A}"/>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3E9F43BD-773F-4D85-B25F-02A5F2C4E171}"/>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FCB44869-67F8-4986-94AA-6049DD3B63A8}"/>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a:extLst>
                <a:ext uri="{FF2B5EF4-FFF2-40B4-BE49-F238E27FC236}">
                  <a16:creationId xmlns:a16="http://schemas.microsoft.com/office/drawing/2014/main" id="{13B58BDA-26CC-4B98-AE44-C7053CBE91BB}"/>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a:extLst>
                <a:ext uri="{FF2B5EF4-FFF2-40B4-BE49-F238E27FC236}">
                  <a16:creationId xmlns:a16="http://schemas.microsoft.com/office/drawing/2014/main" id="{AEDD47B3-AE74-4315-9701-13B425A560CF}"/>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Rectangle 77">
              <a:extLst>
                <a:ext uri="{FF2B5EF4-FFF2-40B4-BE49-F238E27FC236}">
                  <a16:creationId xmlns:a16="http://schemas.microsoft.com/office/drawing/2014/main" id="{D8D897BB-0B2D-483E-B9C0-E0047F70C0F3}"/>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8F272EC8-5B26-408A-A3C9-749F4FB62418}"/>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183457F7-8209-485E-B2D9-6B788068D710}"/>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F1CA2EDE-AA90-4001-94BE-7A11C2783B72}"/>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7" name="Straight Connector 86">
              <a:extLst>
                <a:ext uri="{FF2B5EF4-FFF2-40B4-BE49-F238E27FC236}">
                  <a16:creationId xmlns:a16="http://schemas.microsoft.com/office/drawing/2014/main" id="{0E30FD6F-4442-4FA7-BC7E-3D936AF3FC87}"/>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C4E24D71-C03E-4D8F-BF8B-2833CE9E8673}"/>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Rectangle 88">
              <a:extLst>
                <a:ext uri="{FF2B5EF4-FFF2-40B4-BE49-F238E27FC236}">
                  <a16:creationId xmlns:a16="http://schemas.microsoft.com/office/drawing/2014/main" id="{039F1471-3F3D-43A9-9BAA-C8893091EC4C}"/>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65000"/>
                  </a:schemeClr>
                </a:solidFill>
              </a:endParaRPr>
            </a:p>
          </p:txBody>
        </p:sp>
        <p:sp>
          <p:nvSpPr>
            <p:cNvPr id="90" name="Rectangle 89">
              <a:extLst>
                <a:ext uri="{FF2B5EF4-FFF2-40B4-BE49-F238E27FC236}">
                  <a16:creationId xmlns:a16="http://schemas.microsoft.com/office/drawing/2014/main" id="{B490F76A-A288-4E55-9B67-EAB48A3C5655}"/>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Rectangle 90">
              <a:extLst>
                <a:ext uri="{FF2B5EF4-FFF2-40B4-BE49-F238E27FC236}">
                  <a16:creationId xmlns:a16="http://schemas.microsoft.com/office/drawing/2014/main" id="{0F09EDCE-54B9-4FA4-8D1C-C5F5AB4B3640}"/>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C78C57AF-E889-457C-BE7E-32D0C4B23B2A}"/>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Rectangle 92">
              <a:extLst>
                <a:ext uri="{FF2B5EF4-FFF2-40B4-BE49-F238E27FC236}">
                  <a16:creationId xmlns:a16="http://schemas.microsoft.com/office/drawing/2014/main" id="{BAB060C3-2F76-48E6-A41F-8EB5B9BC085B}"/>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1C5FD560-4C1A-45B1-9E71-64A68662D5A9}"/>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94">
              <a:extLst>
                <a:ext uri="{FF2B5EF4-FFF2-40B4-BE49-F238E27FC236}">
                  <a16:creationId xmlns:a16="http://schemas.microsoft.com/office/drawing/2014/main" id="{A57FC281-09BD-42CA-A42F-5D0CA56EBF44}"/>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Rectangle 95">
              <a:extLst>
                <a:ext uri="{FF2B5EF4-FFF2-40B4-BE49-F238E27FC236}">
                  <a16:creationId xmlns:a16="http://schemas.microsoft.com/office/drawing/2014/main" id="{F2727BC1-04BC-4CB6-BFFD-AD1933ACC8BE}"/>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A7A7A7"/>
                </a:solidFill>
              </a:endParaRPr>
            </a:p>
          </p:txBody>
        </p:sp>
        <p:cxnSp>
          <p:nvCxnSpPr>
            <p:cNvPr id="97" name="Straight Connector 96">
              <a:extLst>
                <a:ext uri="{FF2B5EF4-FFF2-40B4-BE49-F238E27FC236}">
                  <a16:creationId xmlns:a16="http://schemas.microsoft.com/office/drawing/2014/main" id="{EAD1ACDC-EBF0-4234-933F-94B627FBABD7}"/>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TextBox 97">
              <a:extLst>
                <a:ext uri="{FF2B5EF4-FFF2-40B4-BE49-F238E27FC236}">
                  <a16:creationId xmlns:a16="http://schemas.microsoft.com/office/drawing/2014/main" id="{DB4CA1FD-A0CB-477D-A18F-0C35D255A21E}"/>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a:t>Colour palette</a:t>
              </a:r>
            </a:p>
          </p:txBody>
        </p:sp>
        <p:sp>
          <p:nvSpPr>
            <p:cNvPr id="99" name="Rectangle 98">
              <a:extLst>
                <a:ext uri="{FF2B5EF4-FFF2-40B4-BE49-F238E27FC236}">
                  <a16:creationId xmlns:a16="http://schemas.microsoft.com/office/drawing/2014/main" id="{DCF633C5-2BC5-4380-A8AE-67BE1242172D}"/>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E408E4D6-5F65-49CD-A41B-8B3E1301F52B}"/>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17629331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 name="TextBox 98">
            <a:extLst>
              <a:ext uri="{FF2B5EF4-FFF2-40B4-BE49-F238E27FC236}">
                <a16:creationId xmlns:a16="http://schemas.microsoft.com/office/drawing/2014/main" id="{8A69D5CE-4FE8-4C9A-8602-BEFC11BDAA2C}"/>
              </a:ext>
            </a:extLst>
          </p:cNvPr>
          <p:cNvSpPr txBox="1"/>
          <p:nvPr/>
        </p:nvSpPr>
        <p:spPr>
          <a:xfrm>
            <a:off x="512064" y="618865"/>
            <a:ext cx="11026304" cy="830997"/>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dirty="0">
                <a:solidFill>
                  <a:srgbClr val="531070"/>
                </a:solidFill>
                <a:latin typeface="Calibri Light" panose="020F0302020204030204" pitchFamily="34" charset="0"/>
                <a:cs typeface="Calibri Light" panose="020F0302020204030204" pitchFamily="34" charset="0"/>
              </a:rPr>
              <a:t>The Company has a wide range of high-quality products and is constantly expanding its offer. Currently, </a:t>
            </a:r>
            <a:r>
              <a:rPr lang="pl-PL" sz="1800" b="1" dirty="0" err="1">
                <a:solidFill>
                  <a:srgbClr val="531070"/>
                </a:solidFill>
                <a:latin typeface="Calibri Light" panose="020F0302020204030204" pitchFamily="34" charset="0"/>
                <a:cs typeface="Calibri Light" panose="020F0302020204030204" pitchFamily="34" charset="0"/>
              </a:rPr>
              <a:t>XXX’s</a:t>
            </a:r>
            <a:r>
              <a:rPr lang="pl-PL" sz="1800" b="1" dirty="0">
                <a:solidFill>
                  <a:srgbClr val="531070"/>
                </a:solidFill>
                <a:latin typeface="Calibri Light" panose="020F0302020204030204" pitchFamily="34" charset="0"/>
                <a:cs typeface="Calibri Light" panose="020F0302020204030204" pitchFamily="34" charset="0"/>
              </a:rPr>
              <a:t> </a:t>
            </a:r>
            <a:r>
              <a:rPr lang="en-US" sz="1800" b="1" dirty="0">
                <a:solidFill>
                  <a:srgbClr val="531070"/>
                </a:solidFill>
                <a:latin typeface="Calibri Light" panose="020F0302020204030204" pitchFamily="34" charset="0"/>
                <a:cs typeface="Calibri Light" panose="020F0302020204030204" pitchFamily="34" charset="0"/>
              </a:rPr>
              <a:t>offer includes...</a:t>
            </a:r>
          </a:p>
          <a:p>
            <a:endParaRPr lang="en-US" sz="1800" b="1" dirty="0">
              <a:solidFill>
                <a:srgbClr val="531070"/>
              </a:solidFill>
              <a:latin typeface="Calibri Light" panose="020F0302020204030204" pitchFamily="34" charset="0"/>
              <a:cs typeface="Calibri Light" panose="020F0302020204030204" pitchFamily="34" charset="0"/>
            </a:endParaRPr>
          </a:p>
        </p:txBody>
      </p:sp>
      <p:sp>
        <p:nvSpPr>
          <p:cNvPr id="100" name="Text Placeholder 8">
            <a:extLst>
              <a:ext uri="{FF2B5EF4-FFF2-40B4-BE49-F238E27FC236}">
                <a16:creationId xmlns:a16="http://schemas.microsoft.com/office/drawing/2014/main" id="{F8B6636C-9D59-49B2-8332-43CD2D822569}"/>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PRODUCT PORTFOLIO </a:t>
            </a:r>
          </a:p>
        </p:txBody>
      </p:sp>
      <p:sp>
        <p:nvSpPr>
          <p:cNvPr id="103" name="TextBox 78">
            <a:extLst>
              <a:ext uri="{FF2B5EF4-FFF2-40B4-BE49-F238E27FC236}">
                <a16:creationId xmlns:a16="http://schemas.microsoft.com/office/drawing/2014/main" id="{AEFDF598-711E-4075-A07A-34CFDA13152C}"/>
              </a:ext>
            </a:extLst>
          </p:cNvPr>
          <p:cNvSpPr txBox="1"/>
          <p:nvPr/>
        </p:nvSpPr>
        <p:spPr>
          <a:xfrm>
            <a:off x="517563" y="1280055"/>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rgbClr val="7B7B7B"/>
                </a:solidFill>
                <a:latin typeface="Arial" panose="020B0604020202020204" pitchFamily="34" charset="0"/>
                <a:cs typeface="Arial" panose="020B0604020202020204" pitchFamily="34" charset="0"/>
              </a:rPr>
              <a:t>Product Line 1</a:t>
            </a:r>
            <a:endParaRPr lang="en-US" sz="1000" b="1" dirty="0">
              <a:solidFill>
                <a:srgbClr val="7B7B7B"/>
              </a:solidFill>
              <a:latin typeface="Arial" panose="020B0604020202020204" pitchFamily="34" charset="0"/>
              <a:cs typeface="Arial" panose="020B0604020202020204" pitchFamily="34" charset="0"/>
            </a:endParaRPr>
          </a:p>
        </p:txBody>
      </p:sp>
      <p:cxnSp>
        <p:nvCxnSpPr>
          <p:cNvPr id="104" name="Straight Connector 103">
            <a:extLst>
              <a:ext uri="{FF2B5EF4-FFF2-40B4-BE49-F238E27FC236}">
                <a16:creationId xmlns:a16="http://schemas.microsoft.com/office/drawing/2014/main" id="{C5CC4A92-FBB6-49E0-BEC0-08E259BA5941}"/>
              </a:ext>
            </a:extLst>
          </p:cNvPr>
          <p:cNvCxnSpPr>
            <a:cxnSpLocks/>
          </p:cNvCxnSpPr>
          <p:nvPr/>
        </p:nvCxnSpPr>
        <p:spPr>
          <a:xfrm>
            <a:off x="501296" y="1483200"/>
            <a:ext cx="8935035"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grpSp>
        <p:nvGrpSpPr>
          <p:cNvPr id="176" name="Group 175">
            <a:extLst>
              <a:ext uri="{FF2B5EF4-FFF2-40B4-BE49-F238E27FC236}">
                <a16:creationId xmlns:a16="http://schemas.microsoft.com/office/drawing/2014/main" id="{2E5E6187-BF32-4528-BD53-0B5CCAA7A79F}"/>
              </a:ext>
            </a:extLst>
          </p:cNvPr>
          <p:cNvGrpSpPr/>
          <p:nvPr/>
        </p:nvGrpSpPr>
        <p:grpSpPr>
          <a:xfrm>
            <a:off x="519662" y="2597904"/>
            <a:ext cx="3728437" cy="3539283"/>
            <a:chOff x="4099795" y="2484693"/>
            <a:chExt cx="3728437" cy="3539283"/>
          </a:xfrm>
        </p:grpSpPr>
        <p:sp>
          <p:nvSpPr>
            <p:cNvPr id="132" name="TextBox 131">
              <a:extLst>
                <a:ext uri="{FF2B5EF4-FFF2-40B4-BE49-F238E27FC236}">
                  <a16:creationId xmlns:a16="http://schemas.microsoft.com/office/drawing/2014/main" id="{34457A72-877A-40DD-928A-EA63A21B8EEC}"/>
                </a:ext>
              </a:extLst>
            </p:cNvPr>
            <p:cNvSpPr txBox="1"/>
            <p:nvPr/>
          </p:nvSpPr>
          <p:spPr>
            <a:xfrm>
              <a:off x="7233897" y="2677790"/>
              <a:ext cx="594335" cy="400110"/>
            </a:xfrm>
            <a:prstGeom prst="rect">
              <a:avLst/>
            </a:prstGeom>
            <a:noFill/>
          </p:spPr>
          <p:txBody>
            <a:bodyPr wrap="square">
              <a:spAutoFit/>
            </a:bodyPr>
            <a:lstStyle/>
            <a:p>
              <a:r>
                <a:rPr lang="en-US" sz="2000" b="1">
                  <a:solidFill>
                    <a:srgbClr val="531070"/>
                  </a:solidFill>
                </a:rPr>
                <a:t>1.</a:t>
              </a:r>
            </a:p>
          </p:txBody>
        </p:sp>
        <p:sp>
          <p:nvSpPr>
            <p:cNvPr id="54" name="TextBox 53">
              <a:extLst>
                <a:ext uri="{FF2B5EF4-FFF2-40B4-BE49-F238E27FC236}">
                  <a16:creationId xmlns:a16="http://schemas.microsoft.com/office/drawing/2014/main" id="{6FA6C55E-A420-4A1F-A963-24F6BAE6A657}"/>
                </a:ext>
              </a:extLst>
            </p:cNvPr>
            <p:cNvSpPr txBox="1"/>
            <p:nvPr/>
          </p:nvSpPr>
          <p:spPr>
            <a:xfrm>
              <a:off x="7233897" y="5034650"/>
              <a:ext cx="594335" cy="400110"/>
            </a:xfrm>
            <a:prstGeom prst="rect">
              <a:avLst/>
            </a:prstGeom>
            <a:noFill/>
          </p:spPr>
          <p:txBody>
            <a:bodyPr wrap="square">
              <a:spAutoFit/>
            </a:bodyPr>
            <a:lstStyle/>
            <a:p>
              <a:r>
                <a:rPr lang="en-US" sz="2000" b="1">
                  <a:solidFill>
                    <a:srgbClr val="531070"/>
                  </a:solidFill>
                </a:rPr>
                <a:t>9.</a:t>
              </a:r>
            </a:p>
          </p:txBody>
        </p:sp>
        <p:sp>
          <p:nvSpPr>
            <p:cNvPr id="58" name="TextBox 57">
              <a:extLst>
                <a:ext uri="{FF2B5EF4-FFF2-40B4-BE49-F238E27FC236}">
                  <a16:creationId xmlns:a16="http://schemas.microsoft.com/office/drawing/2014/main" id="{584C4C43-110E-4BE3-94BF-156D621B84C5}"/>
                </a:ext>
              </a:extLst>
            </p:cNvPr>
            <p:cNvSpPr txBox="1"/>
            <p:nvPr/>
          </p:nvSpPr>
          <p:spPr>
            <a:xfrm>
              <a:off x="7233897" y="3267005"/>
              <a:ext cx="594335" cy="400110"/>
            </a:xfrm>
            <a:prstGeom prst="rect">
              <a:avLst/>
            </a:prstGeom>
            <a:noFill/>
          </p:spPr>
          <p:txBody>
            <a:bodyPr wrap="square">
              <a:spAutoFit/>
            </a:bodyPr>
            <a:lstStyle/>
            <a:p>
              <a:r>
                <a:rPr lang="en-US" sz="2000" b="1">
                  <a:solidFill>
                    <a:srgbClr val="531070"/>
                  </a:solidFill>
                </a:rPr>
                <a:t>3.</a:t>
              </a:r>
            </a:p>
          </p:txBody>
        </p:sp>
        <p:sp>
          <p:nvSpPr>
            <p:cNvPr id="60" name="TextBox 59">
              <a:extLst>
                <a:ext uri="{FF2B5EF4-FFF2-40B4-BE49-F238E27FC236}">
                  <a16:creationId xmlns:a16="http://schemas.microsoft.com/office/drawing/2014/main" id="{5FF48DA2-066B-4817-97C8-F805C6D811F2}"/>
                </a:ext>
              </a:extLst>
            </p:cNvPr>
            <p:cNvSpPr txBox="1"/>
            <p:nvPr/>
          </p:nvSpPr>
          <p:spPr>
            <a:xfrm>
              <a:off x="7233897" y="3856220"/>
              <a:ext cx="594335" cy="400110"/>
            </a:xfrm>
            <a:prstGeom prst="rect">
              <a:avLst/>
            </a:prstGeom>
            <a:noFill/>
          </p:spPr>
          <p:txBody>
            <a:bodyPr wrap="square">
              <a:spAutoFit/>
            </a:bodyPr>
            <a:lstStyle/>
            <a:p>
              <a:r>
                <a:rPr lang="en-US" sz="2000" b="1">
                  <a:solidFill>
                    <a:srgbClr val="531070"/>
                  </a:solidFill>
                </a:rPr>
                <a:t>5.</a:t>
              </a:r>
            </a:p>
          </p:txBody>
        </p:sp>
        <p:sp>
          <p:nvSpPr>
            <p:cNvPr id="62" name="TextBox 61">
              <a:extLst>
                <a:ext uri="{FF2B5EF4-FFF2-40B4-BE49-F238E27FC236}">
                  <a16:creationId xmlns:a16="http://schemas.microsoft.com/office/drawing/2014/main" id="{0CC44EBB-4263-46C4-B3B3-853FB936E0CD}"/>
                </a:ext>
              </a:extLst>
            </p:cNvPr>
            <p:cNvSpPr txBox="1"/>
            <p:nvPr/>
          </p:nvSpPr>
          <p:spPr>
            <a:xfrm>
              <a:off x="7233897" y="4445435"/>
              <a:ext cx="594335" cy="400110"/>
            </a:xfrm>
            <a:prstGeom prst="rect">
              <a:avLst/>
            </a:prstGeom>
            <a:noFill/>
          </p:spPr>
          <p:txBody>
            <a:bodyPr wrap="square">
              <a:spAutoFit/>
            </a:bodyPr>
            <a:lstStyle/>
            <a:p>
              <a:r>
                <a:rPr lang="en-US" sz="2000" b="1">
                  <a:solidFill>
                    <a:srgbClr val="531070"/>
                  </a:solidFill>
                </a:rPr>
                <a:t>7.</a:t>
              </a:r>
            </a:p>
          </p:txBody>
        </p:sp>
        <p:sp>
          <p:nvSpPr>
            <p:cNvPr id="256" name="TextBox 255">
              <a:extLst>
                <a:ext uri="{FF2B5EF4-FFF2-40B4-BE49-F238E27FC236}">
                  <a16:creationId xmlns:a16="http://schemas.microsoft.com/office/drawing/2014/main" id="{74D500E3-7D1E-4471-ABD2-3CAF93CA5937}"/>
                </a:ext>
              </a:extLst>
            </p:cNvPr>
            <p:cNvSpPr txBox="1"/>
            <p:nvPr/>
          </p:nvSpPr>
          <p:spPr>
            <a:xfrm>
              <a:off x="4099795" y="2484693"/>
              <a:ext cx="3206008" cy="369332"/>
            </a:xfrm>
            <a:prstGeom prst="rect">
              <a:avLst/>
            </a:prstGeom>
            <a:noFill/>
          </p:spPr>
          <p:txBody>
            <a:bodyPr wrap="square">
              <a:spAutoFit/>
            </a:bodyPr>
            <a:lstStyle/>
            <a:p>
              <a:pPr algn="just"/>
              <a:r>
                <a:rPr lang="en-US" sz="900" b="1">
                  <a:solidFill>
                    <a:srgbClr val="531070"/>
                  </a:solidFill>
                </a:rPr>
                <a:t>Product 1</a:t>
              </a:r>
            </a:p>
            <a:p>
              <a:pPr algn="just"/>
              <a:r>
                <a:rPr lang="en-US" sz="900"/>
                <a:t>[product description]</a:t>
              </a:r>
            </a:p>
          </p:txBody>
        </p:sp>
        <p:sp>
          <p:nvSpPr>
            <p:cNvPr id="258" name="TextBox 257">
              <a:extLst>
                <a:ext uri="{FF2B5EF4-FFF2-40B4-BE49-F238E27FC236}">
                  <a16:creationId xmlns:a16="http://schemas.microsoft.com/office/drawing/2014/main" id="{10928BA8-5168-494A-8DD2-177F7561D21C}"/>
                </a:ext>
              </a:extLst>
            </p:cNvPr>
            <p:cNvSpPr txBox="1"/>
            <p:nvPr/>
          </p:nvSpPr>
          <p:spPr>
            <a:xfrm>
              <a:off x="4099795" y="3074426"/>
              <a:ext cx="3206008" cy="369332"/>
            </a:xfrm>
            <a:prstGeom prst="rect">
              <a:avLst/>
            </a:prstGeom>
            <a:noFill/>
          </p:spPr>
          <p:txBody>
            <a:bodyPr wrap="square">
              <a:spAutoFit/>
            </a:bodyPr>
            <a:lstStyle/>
            <a:p>
              <a:pPr algn="just"/>
              <a:r>
                <a:rPr lang="en-US" sz="900" b="1">
                  <a:solidFill>
                    <a:srgbClr val="531070"/>
                  </a:solidFill>
                </a:rPr>
                <a:t>Product 3</a:t>
              </a:r>
            </a:p>
            <a:p>
              <a:pPr algn="just"/>
              <a:r>
                <a:rPr lang="en-US" sz="900"/>
                <a:t>[product description]</a:t>
              </a:r>
            </a:p>
          </p:txBody>
        </p:sp>
        <p:sp>
          <p:nvSpPr>
            <p:cNvPr id="260" name="TextBox 259">
              <a:extLst>
                <a:ext uri="{FF2B5EF4-FFF2-40B4-BE49-F238E27FC236}">
                  <a16:creationId xmlns:a16="http://schemas.microsoft.com/office/drawing/2014/main" id="{14CE6A17-DC2E-40BB-9341-3E17E3E1E12A}"/>
                </a:ext>
              </a:extLst>
            </p:cNvPr>
            <p:cNvSpPr txBox="1"/>
            <p:nvPr/>
          </p:nvSpPr>
          <p:spPr>
            <a:xfrm>
              <a:off x="4099795" y="3664159"/>
              <a:ext cx="3206008" cy="369332"/>
            </a:xfrm>
            <a:prstGeom prst="rect">
              <a:avLst/>
            </a:prstGeom>
            <a:noFill/>
          </p:spPr>
          <p:txBody>
            <a:bodyPr wrap="square">
              <a:spAutoFit/>
            </a:bodyPr>
            <a:lstStyle/>
            <a:p>
              <a:pPr algn="just"/>
              <a:r>
                <a:rPr lang="en-US" sz="900" b="1">
                  <a:solidFill>
                    <a:srgbClr val="531070"/>
                  </a:solidFill>
                </a:rPr>
                <a:t>Product 5</a:t>
              </a:r>
            </a:p>
            <a:p>
              <a:pPr algn="just"/>
              <a:r>
                <a:rPr lang="en-US" sz="900"/>
                <a:t>[product description]</a:t>
              </a:r>
            </a:p>
          </p:txBody>
        </p:sp>
        <p:sp>
          <p:nvSpPr>
            <p:cNvPr id="261" name="TextBox 260">
              <a:extLst>
                <a:ext uri="{FF2B5EF4-FFF2-40B4-BE49-F238E27FC236}">
                  <a16:creationId xmlns:a16="http://schemas.microsoft.com/office/drawing/2014/main" id="{F4309D53-A1D4-4E37-91C9-77CBF74A0965}"/>
                </a:ext>
              </a:extLst>
            </p:cNvPr>
            <p:cNvSpPr txBox="1"/>
            <p:nvPr/>
          </p:nvSpPr>
          <p:spPr>
            <a:xfrm>
              <a:off x="4099795" y="4253892"/>
              <a:ext cx="3206008" cy="369332"/>
            </a:xfrm>
            <a:prstGeom prst="rect">
              <a:avLst/>
            </a:prstGeom>
            <a:noFill/>
          </p:spPr>
          <p:txBody>
            <a:bodyPr wrap="square">
              <a:spAutoFit/>
            </a:bodyPr>
            <a:lstStyle/>
            <a:p>
              <a:pPr algn="just"/>
              <a:r>
                <a:rPr lang="en-US" sz="900" b="1">
                  <a:solidFill>
                    <a:srgbClr val="531070"/>
                  </a:solidFill>
                </a:rPr>
                <a:t>Product 7</a:t>
              </a:r>
            </a:p>
            <a:p>
              <a:pPr algn="just"/>
              <a:r>
                <a:rPr lang="en-US" sz="900"/>
                <a:t>[product description]</a:t>
              </a:r>
            </a:p>
          </p:txBody>
        </p:sp>
        <p:sp>
          <p:nvSpPr>
            <p:cNvPr id="262" name="TextBox 261">
              <a:extLst>
                <a:ext uri="{FF2B5EF4-FFF2-40B4-BE49-F238E27FC236}">
                  <a16:creationId xmlns:a16="http://schemas.microsoft.com/office/drawing/2014/main" id="{4C5F0FBE-3287-47FF-9494-B27A191BD8E8}"/>
                </a:ext>
              </a:extLst>
            </p:cNvPr>
            <p:cNvSpPr txBox="1"/>
            <p:nvPr/>
          </p:nvSpPr>
          <p:spPr>
            <a:xfrm>
              <a:off x="4099795" y="4843625"/>
              <a:ext cx="3206008" cy="369332"/>
            </a:xfrm>
            <a:prstGeom prst="rect">
              <a:avLst/>
            </a:prstGeom>
            <a:noFill/>
          </p:spPr>
          <p:txBody>
            <a:bodyPr wrap="square">
              <a:spAutoFit/>
            </a:bodyPr>
            <a:lstStyle/>
            <a:p>
              <a:pPr algn="just"/>
              <a:r>
                <a:rPr lang="en-US" sz="900" b="1">
                  <a:solidFill>
                    <a:srgbClr val="531070"/>
                  </a:solidFill>
                </a:rPr>
                <a:t>Product 9</a:t>
              </a:r>
            </a:p>
            <a:p>
              <a:pPr algn="just"/>
              <a:r>
                <a:rPr lang="en-US" sz="900"/>
                <a:t>[product description]</a:t>
              </a:r>
            </a:p>
          </p:txBody>
        </p:sp>
        <p:sp>
          <p:nvSpPr>
            <p:cNvPr id="279" name="TextBox 278">
              <a:extLst>
                <a:ext uri="{FF2B5EF4-FFF2-40B4-BE49-F238E27FC236}">
                  <a16:creationId xmlns:a16="http://schemas.microsoft.com/office/drawing/2014/main" id="{FDE71A52-9F50-4D16-8943-E4F9B150CBD7}"/>
                </a:ext>
              </a:extLst>
            </p:cNvPr>
            <p:cNvSpPr txBox="1"/>
            <p:nvPr/>
          </p:nvSpPr>
          <p:spPr>
            <a:xfrm>
              <a:off x="7198774" y="5623866"/>
              <a:ext cx="594335" cy="400110"/>
            </a:xfrm>
            <a:prstGeom prst="rect">
              <a:avLst/>
            </a:prstGeom>
            <a:noFill/>
          </p:spPr>
          <p:txBody>
            <a:bodyPr wrap="square">
              <a:spAutoFit/>
            </a:bodyPr>
            <a:lstStyle/>
            <a:p>
              <a:r>
                <a:rPr lang="en-US" sz="2000" b="1">
                  <a:solidFill>
                    <a:srgbClr val="531070"/>
                  </a:solidFill>
                </a:rPr>
                <a:t>11.</a:t>
              </a:r>
            </a:p>
          </p:txBody>
        </p:sp>
        <p:sp>
          <p:nvSpPr>
            <p:cNvPr id="67" name="TextBox 66">
              <a:extLst>
                <a:ext uri="{FF2B5EF4-FFF2-40B4-BE49-F238E27FC236}">
                  <a16:creationId xmlns:a16="http://schemas.microsoft.com/office/drawing/2014/main" id="{288DDDFB-72E8-4BDE-A01D-3230BC667CB7}"/>
                </a:ext>
              </a:extLst>
            </p:cNvPr>
            <p:cNvSpPr txBox="1"/>
            <p:nvPr/>
          </p:nvSpPr>
          <p:spPr>
            <a:xfrm>
              <a:off x="4099795" y="5433356"/>
              <a:ext cx="3206008" cy="369332"/>
            </a:xfrm>
            <a:prstGeom prst="rect">
              <a:avLst/>
            </a:prstGeom>
            <a:noFill/>
          </p:spPr>
          <p:txBody>
            <a:bodyPr wrap="square">
              <a:spAutoFit/>
            </a:bodyPr>
            <a:lstStyle/>
            <a:p>
              <a:pPr algn="just"/>
              <a:r>
                <a:rPr lang="en-US" sz="900" b="1">
                  <a:solidFill>
                    <a:srgbClr val="531070"/>
                  </a:solidFill>
                </a:rPr>
                <a:t>Product 11</a:t>
              </a:r>
            </a:p>
            <a:p>
              <a:pPr algn="just"/>
              <a:r>
                <a:rPr lang="en-US" sz="900"/>
                <a:t>[product description]</a:t>
              </a:r>
            </a:p>
          </p:txBody>
        </p:sp>
      </p:grpSp>
      <p:grpSp>
        <p:nvGrpSpPr>
          <p:cNvPr id="178" name="Group 177">
            <a:extLst>
              <a:ext uri="{FF2B5EF4-FFF2-40B4-BE49-F238E27FC236}">
                <a16:creationId xmlns:a16="http://schemas.microsoft.com/office/drawing/2014/main" id="{A8F1AA3E-D793-4AB9-B3F0-645628A7DDFA}"/>
              </a:ext>
            </a:extLst>
          </p:cNvPr>
          <p:cNvGrpSpPr/>
          <p:nvPr/>
        </p:nvGrpSpPr>
        <p:grpSpPr>
          <a:xfrm>
            <a:off x="5821737" y="2599818"/>
            <a:ext cx="3614595" cy="3536067"/>
            <a:chOff x="6635527" y="1944296"/>
            <a:chExt cx="3614595" cy="3536067"/>
          </a:xfrm>
        </p:grpSpPr>
        <p:sp>
          <p:nvSpPr>
            <p:cNvPr id="53" name="TextBox 52">
              <a:extLst>
                <a:ext uri="{FF2B5EF4-FFF2-40B4-BE49-F238E27FC236}">
                  <a16:creationId xmlns:a16="http://schemas.microsoft.com/office/drawing/2014/main" id="{385A5FE6-4610-4885-9C1F-4A4E9CF890E9}"/>
                </a:ext>
              </a:extLst>
            </p:cNvPr>
            <p:cNvSpPr txBox="1"/>
            <p:nvPr/>
          </p:nvSpPr>
          <p:spPr>
            <a:xfrm>
              <a:off x="6635527" y="3311050"/>
              <a:ext cx="594335" cy="400110"/>
            </a:xfrm>
            <a:prstGeom prst="rect">
              <a:avLst/>
            </a:prstGeom>
            <a:noFill/>
          </p:spPr>
          <p:txBody>
            <a:bodyPr wrap="square">
              <a:spAutoFit/>
            </a:bodyPr>
            <a:lstStyle/>
            <a:p>
              <a:r>
                <a:rPr lang="en-US" sz="2000" b="1">
                  <a:solidFill>
                    <a:srgbClr val="531070"/>
                  </a:solidFill>
                </a:rPr>
                <a:t>6.</a:t>
              </a:r>
            </a:p>
          </p:txBody>
        </p:sp>
        <p:sp>
          <p:nvSpPr>
            <p:cNvPr id="55" name="TextBox 54">
              <a:extLst>
                <a:ext uri="{FF2B5EF4-FFF2-40B4-BE49-F238E27FC236}">
                  <a16:creationId xmlns:a16="http://schemas.microsoft.com/office/drawing/2014/main" id="{0B495886-97AB-4417-839F-758E8ACF444D}"/>
                </a:ext>
              </a:extLst>
            </p:cNvPr>
            <p:cNvSpPr txBox="1"/>
            <p:nvPr/>
          </p:nvSpPr>
          <p:spPr>
            <a:xfrm>
              <a:off x="6635527" y="4490518"/>
              <a:ext cx="594335" cy="400110"/>
            </a:xfrm>
            <a:prstGeom prst="rect">
              <a:avLst/>
            </a:prstGeom>
            <a:noFill/>
          </p:spPr>
          <p:txBody>
            <a:bodyPr wrap="square">
              <a:spAutoFit/>
            </a:bodyPr>
            <a:lstStyle/>
            <a:p>
              <a:r>
                <a:rPr lang="en-US" sz="2000" b="1">
                  <a:solidFill>
                    <a:srgbClr val="531070"/>
                  </a:solidFill>
                </a:rPr>
                <a:t>10.</a:t>
              </a:r>
            </a:p>
          </p:txBody>
        </p:sp>
        <p:sp>
          <p:nvSpPr>
            <p:cNvPr id="59" name="TextBox 58">
              <a:extLst>
                <a:ext uri="{FF2B5EF4-FFF2-40B4-BE49-F238E27FC236}">
                  <a16:creationId xmlns:a16="http://schemas.microsoft.com/office/drawing/2014/main" id="{FAE5EBA1-5DE1-40D8-ADD0-70BE627B3705}"/>
                </a:ext>
              </a:extLst>
            </p:cNvPr>
            <p:cNvSpPr txBox="1"/>
            <p:nvPr/>
          </p:nvSpPr>
          <p:spPr>
            <a:xfrm>
              <a:off x="6635527" y="2721316"/>
              <a:ext cx="594335" cy="400110"/>
            </a:xfrm>
            <a:prstGeom prst="rect">
              <a:avLst/>
            </a:prstGeom>
            <a:noFill/>
          </p:spPr>
          <p:txBody>
            <a:bodyPr wrap="square">
              <a:spAutoFit/>
            </a:bodyPr>
            <a:lstStyle/>
            <a:p>
              <a:r>
                <a:rPr lang="en-US" sz="2000" b="1">
                  <a:solidFill>
                    <a:srgbClr val="531070"/>
                  </a:solidFill>
                </a:rPr>
                <a:t>4.</a:t>
              </a:r>
            </a:p>
          </p:txBody>
        </p:sp>
        <p:sp>
          <p:nvSpPr>
            <p:cNvPr id="61" name="TextBox 60">
              <a:extLst>
                <a:ext uri="{FF2B5EF4-FFF2-40B4-BE49-F238E27FC236}">
                  <a16:creationId xmlns:a16="http://schemas.microsoft.com/office/drawing/2014/main" id="{CC9462AB-2D10-4E5F-AEB2-5794BC2CE290}"/>
                </a:ext>
              </a:extLst>
            </p:cNvPr>
            <p:cNvSpPr txBox="1"/>
            <p:nvPr/>
          </p:nvSpPr>
          <p:spPr>
            <a:xfrm>
              <a:off x="6635527" y="3900784"/>
              <a:ext cx="594335" cy="400110"/>
            </a:xfrm>
            <a:prstGeom prst="rect">
              <a:avLst/>
            </a:prstGeom>
            <a:noFill/>
          </p:spPr>
          <p:txBody>
            <a:bodyPr wrap="square">
              <a:spAutoFit/>
            </a:bodyPr>
            <a:lstStyle/>
            <a:p>
              <a:r>
                <a:rPr lang="en-US" sz="2000" b="1">
                  <a:solidFill>
                    <a:srgbClr val="531070"/>
                  </a:solidFill>
                </a:rPr>
                <a:t>8.</a:t>
              </a:r>
            </a:p>
          </p:txBody>
        </p:sp>
        <p:grpSp>
          <p:nvGrpSpPr>
            <p:cNvPr id="177" name="Group 176">
              <a:extLst>
                <a:ext uri="{FF2B5EF4-FFF2-40B4-BE49-F238E27FC236}">
                  <a16:creationId xmlns:a16="http://schemas.microsoft.com/office/drawing/2014/main" id="{63205F76-5008-4CBC-BE38-82B99EFDC162}"/>
                </a:ext>
              </a:extLst>
            </p:cNvPr>
            <p:cNvGrpSpPr/>
            <p:nvPr/>
          </p:nvGrpSpPr>
          <p:grpSpPr>
            <a:xfrm>
              <a:off x="7044114" y="1944296"/>
              <a:ext cx="3206008" cy="3316081"/>
              <a:chOff x="1184835" y="1944296"/>
              <a:chExt cx="3206008" cy="3316081"/>
            </a:xfrm>
          </p:grpSpPr>
          <p:sp>
            <p:nvSpPr>
              <p:cNvPr id="105" name="TextBox 104">
                <a:extLst>
                  <a:ext uri="{FF2B5EF4-FFF2-40B4-BE49-F238E27FC236}">
                    <a16:creationId xmlns:a16="http://schemas.microsoft.com/office/drawing/2014/main" id="{5DD20FA3-7518-46EF-82D7-A6D5C0E6721D}"/>
                  </a:ext>
                </a:extLst>
              </p:cNvPr>
              <p:cNvSpPr txBox="1"/>
              <p:nvPr/>
            </p:nvSpPr>
            <p:spPr>
              <a:xfrm>
                <a:off x="1184835" y="1944296"/>
                <a:ext cx="3206008" cy="369332"/>
              </a:xfrm>
              <a:prstGeom prst="rect">
                <a:avLst/>
              </a:prstGeom>
              <a:noFill/>
            </p:spPr>
            <p:txBody>
              <a:bodyPr wrap="square">
                <a:spAutoFit/>
              </a:bodyPr>
              <a:lstStyle/>
              <a:p>
                <a:pPr algn="just"/>
                <a:r>
                  <a:rPr lang="en-US" sz="900" b="1">
                    <a:solidFill>
                      <a:srgbClr val="531070"/>
                    </a:solidFill>
                  </a:rPr>
                  <a:t>Product 2</a:t>
                </a:r>
              </a:p>
              <a:p>
                <a:pPr algn="just"/>
                <a:r>
                  <a:rPr lang="en-US" sz="900"/>
                  <a:t>[product description]</a:t>
                </a:r>
              </a:p>
            </p:txBody>
          </p:sp>
          <p:sp>
            <p:nvSpPr>
              <p:cNvPr id="38" name="TextBox 37">
                <a:extLst>
                  <a:ext uri="{FF2B5EF4-FFF2-40B4-BE49-F238E27FC236}">
                    <a16:creationId xmlns:a16="http://schemas.microsoft.com/office/drawing/2014/main" id="{B625432A-571D-4299-8EE4-4A30C7E82EE3}"/>
                  </a:ext>
                </a:extLst>
              </p:cNvPr>
              <p:cNvSpPr txBox="1"/>
              <p:nvPr/>
            </p:nvSpPr>
            <p:spPr>
              <a:xfrm>
                <a:off x="1184835" y="2533646"/>
                <a:ext cx="3206007" cy="369332"/>
              </a:xfrm>
              <a:prstGeom prst="rect">
                <a:avLst/>
              </a:prstGeom>
              <a:noFill/>
            </p:spPr>
            <p:txBody>
              <a:bodyPr wrap="square">
                <a:spAutoFit/>
              </a:bodyPr>
              <a:lstStyle/>
              <a:p>
                <a:pPr algn="just"/>
                <a:r>
                  <a:rPr lang="en-US" sz="900" b="1">
                    <a:solidFill>
                      <a:srgbClr val="531070"/>
                    </a:solidFill>
                  </a:rPr>
                  <a:t>Product 4</a:t>
                </a:r>
              </a:p>
              <a:p>
                <a:pPr algn="just"/>
                <a:r>
                  <a:rPr lang="en-US" sz="900"/>
                  <a:t>[product description]</a:t>
                </a:r>
              </a:p>
            </p:txBody>
          </p:sp>
          <p:sp>
            <p:nvSpPr>
              <p:cNvPr id="42" name="TextBox 41">
                <a:extLst>
                  <a:ext uri="{FF2B5EF4-FFF2-40B4-BE49-F238E27FC236}">
                    <a16:creationId xmlns:a16="http://schemas.microsoft.com/office/drawing/2014/main" id="{E851303B-03D6-4598-8973-9097734C6379}"/>
                  </a:ext>
                </a:extLst>
              </p:cNvPr>
              <p:cNvSpPr txBox="1"/>
              <p:nvPr/>
            </p:nvSpPr>
            <p:spPr>
              <a:xfrm>
                <a:off x="1184835" y="3122996"/>
                <a:ext cx="3206007" cy="369332"/>
              </a:xfrm>
              <a:prstGeom prst="rect">
                <a:avLst/>
              </a:prstGeom>
              <a:noFill/>
            </p:spPr>
            <p:txBody>
              <a:bodyPr wrap="square">
                <a:spAutoFit/>
              </a:bodyPr>
              <a:lstStyle/>
              <a:p>
                <a:pPr algn="just"/>
                <a:r>
                  <a:rPr lang="en-US" sz="900" b="1">
                    <a:solidFill>
                      <a:srgbClr val="531070"/>
                    </a:solidFill>
                  </a:rPr>
                  <a:t>Product 6</a:t>
                </a:r>
              </a:p>
              <a:p>
                <a:pPr algn="just"/>
                <a:r>
                  <a:rPr lang="en-US" sz="900"/>
                  <a:t>[product description]</a:t>
                </a:r>
              </a:p>
            </p:txBody>
          </p:sp>
          <p:sp>
            <p:nvSpPr>
              <p:cNvPr id="44" name="TextBox 43">
                <a:extLst>
                  <a:ext uri="{FF2B5EF4-FFF2-40B4-BE49-F238E27FC236}">
                    <a16:creationId xmlns:a16="http://schemas.microsoft.com/office/drawing/2014/main" id="{9AB48D11-EC2D-445B-8A70-ECE23E0E6CFE}"/>
                  </a:ext>
                </a:extLst>
              </p:cNvPr>
              <p:cNvSpPr txBox="1"/>
              <p:nvPr/>
            </p:nvSpPr>
            <p:spPr>
              <a:xfrm>
                <a:off x="1184835" y="3712346"/>
                <a:ext cx="3206007" cy="369332"/>
              </a:xfrm>
              <a:prstGeom prst="rect">
                <a:avLst/>
              </a:prstGeom>
              <a:noFill/>
            </p:spPr>
            <p:txBody>
              <a:bodyPr wrap="square">
                <a:spAutoFit/>
              </a:bodyPr>
              <a:lstStyle/>
              <a:p>
                <a:pPr algn="just"/>
                <a:r>
                  <a:rPr lang="en-US" sz="900" b="1">
                    <a:solidFill>
                      <a:srgbClr val="531070"/>
                    </a:solidFill>
                  </a:rPr>
                  <a:t>Product 8</a:t>
                </a:r>
              </a:p>
              <a:p>
                <a:pPr algn="just"/>
                <a:r>
                  <a:rPr lang="en-US" sz="900"/>
                  <a:t>[product description]</a:t>
                </a:r>
              </a:p>
            </p:txBody>
          </p:sp>
          <p:sp>
            <p:nvSpPr>
              <p:cNvPr id="46" name="TextBox 45">
                <a:extLst>
                  <a:ext uri="{FF2B5EF4-FFF2-40B4-BE49-F238E27FC236}">
                    <a16:creationId xmlns:a16="http://schemas.microsoft.com/office/drawing/2014/main" id="{72C8E87A-55D6-471E-839A-65A54DD1D4EA}"/>
                  </a:ext>
                </a:extLst>
              </p:cNvPr>
              <p:cNvSpPr txBox="1"/>
              <p:nvPr/>
            </p:nvSpPr>
            <p:spPr>
              <a:xfrm>
                <a:off x="1184835" y="4301696"/>
                <a:ext cx="3206007" cy="369332"/>
              </a:xfrm>
              <a:prstGeom prst="rect">
                <a:avLst/>
              </a:prstGeom>
              <a:noFill/>
            </p:spPr>
            <p:txBody>
              <a:bodyPr wrap="square">
                <a:spAutoFit/>
              </a:bodyPr>
              <a:lstStyle/>
              <a:p>
                <a:pPr algn="just"/>
                <a:r>
                  <a:rPr lang="en-US" sz="900" b="1">
                    <a:solidFill>
                      <a:srgbClr val="531070"/>
                    </a:solidFill>
                  </a:rPr>
                  <a:t>Product 10</a:t>
                </a:r>
              </a:p>
              <a:p>
                <a:pPr algn="just"/>
                <a:r>
                  <a:rPr lang="en-US" sz="900"/>
                  <a:t>[product description]</a:t>
                </a:r>
              </a:p>
            </p:txBody>
          </p:sp>
          <p:sp>
            <p:nvSpPr>
              <p:cNvPr id="68" name="TextBox 67">
                <a:extLst>
                  <a:ext uri="{FF2B5EF4-FFF2-40B4-BE49-F238E27FC236}">
                    <a16:creationId xmlns:a16="http://schemas.microsoft.com/office/drawing/2014/main" id="{21F3FA1E-8220-494E-A218-6D2D0C51496E}"/>
                  </a:ext>
                </a:extLst>
              </p:cNvPr>
              <p:cNvSpPr txBox="1"/>
              <p:nvPr/>
            </p:nvSpPr>
            <p:spPr>
              <a:xfrm>
                <a:off x="1184835" y="4891045"/>
                <a:ext cx="3206008" cy="369332"/>
              </a:xfrm>
              <a:prstGeom prst="rect">
                <a:avLst/>
              </a:prstGeom>
              <a:noFill/>
            </p:spPr>
            <p:txBody>
              <a:bodyPr wrap="square">
                <a:spAutoFit/>
              </a:bodyPr>
              <a:lstStyle/>
              <a:p>
                <a:pPr algn="just"/>
                <a:r>
                  <a:rPr lang="en-US" sz="900" b="1">
                    <a:solidFill>
                      <a:srgbClr val="531070"/>
                    </a:solidFill>
                  </a:rPr>
                  <a:t>Product 12</a:t>
                </a:r>
              </a:p>
              <a:p>
                <a:pPr algn="just"/>
                <a:r>
                  <a:rPr lang="en-US" sz="900"/>
                  <a:t>[product description]</a:t>
                </a:r>
              </a:p>
            </p:txBody>
          </p:sp>
        </p:grpSp>
        <p:sp>
          <p:nvSpPr>
            <p:cNvPr id="52" name="TextBox 51">
              <a:extLst>
                <a:ext uri="{FF2B5EF4-FFF2-40B4-BE49-F238E27FC236}">
                  <a16:creationId xmlns:a16="http://schemas.microsoft.com/office/drawing/2014/main" id="{8C24A3F1-C8DD-49BD-BDBE-D0BE565F6F0A}"/>
                </a:ext>
              </a:extLst>
            </p:cNvPr>
            <p:cNvSpPr txBox="1"/>
            <p:nvPr/>
          </p:nvSpPr>
          <p:spPr>
            <a:xfrm>
              <a:off x="6635527" y="2131582"/>
              <a:ext cx="594335" cy="400110"/>
            </a:xfrm>
            <a:prstGeom prst="rect">
              <a:avLst/>
            </a:prstGeom>
            <a:noFill/>
          </p:spPr>
          <p:txBody>
            <a:bodyPr wrap="square">
              <a:spAutoFit/>
            </a:bodyPr>
            <a:lstStyle/>
            <a:p>
              <a:r>
                <a:rPr lang="en-US" sz="2000" b="1">
                  <a:solidFill>
                    <a:srgbClr val="531070"/>
                  </a:solidFill>
                </a:rPr>
                <a:t>2.</a:t>
              </a:r>
            </a:p>
          </p:txBody>
        </p:sp>
        <p:sp>
          <p:nvSpPr>
            <p:cNvPr id="280" name="TextBox 279">
              <a:extLst>
                <a:ext uri="{FF2B5EF4-FFF2-40B4-BE49-F238E27FC236}">
                  <a16:creationId xmlns:a16="http://schemas.microsoft.com/office/drawing/2014/main" id="{66AB6325-720A-4A85-BA0D-2D938E3A0334}"/>
                </a:ext>
              </a:extLst>
            </p:cNvPr>
            <p:cNvSpPr txBox="1"/>
            <p:nvPr/>
          </p:nvSpPr>
          <p:spPr>
            <a:xfrm>
              <a:off x="6635527" y="5080253"/>
              <a:ext cx="594335" cy="400110"/>
            </a:xfrm>
            <a:prstGeom prst="rect">
              <a:avLst/>
            </a:prstGeom>
            <a:noFill/>
          </p:spPr>
          <p:txBody>
            <a:bodyPr wrap="square">
              <a:spAutoFit/>
            </a:bodyPr>
            <a:lstStyle/>
            <a:p>
              <a:r>
                <a:rPr lang="en-US" sz="2000" b="1">
                  <a:solidFill>
                    <a:srgbClr val="531070"/>
                  </a:solidFill>
                </a:rPr>
                <a:t>12.</a:t>
              </a:r>
            </a:p>
          </p:txBody>
        </p:sp>
      </p:grpSp>
      <p:sp>
        <p:nvSpPr>
          <p:cNvPr id="220" name="TextBox 78">
            <a:extLst>
              <a:ext uri="{FF2B5EF4-FFF2-40B4-BE49-F238E27FC236}">
                <a16:creationId xmlns:a16="http://schemas.microsoft.com/office/drawing/2014/main" id="{663DEFAE-E131-4974-96F9-EE7C71D0781C}"/>
              </a:ext>
            </a:extLst>
          </p:cNvPr>
          <p:cNvSpPr txBox="1"/>
          <p:nvPr/>
        </p:nvSpPr>
        <p:spPr>
          <a:xfrm>
            <a:off x="9778633" y="1263273"/>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rgbClr val="7B7B7B"/>
                </a:solidFill>
                <a:latin typeface="Arial" panose="020B0604020202020204" pitchFamily="34" charset="0"/>
                <a:cs typeface="Arial" panose="020B0604020202020204" pitchFamily="34" charset="0"/>
              </a:rPr>
              <a:t>Product Line 2</a:t>
            </a:r>
            <a:endParaRPr lang="en-US" sz="1000" b="1" dirty="0">
              <a:solidFill>
                <a:srgbClr val="7B7B7B"/>
              </a:solidFill>
              <a:latin typeface="Arial" panose="020B0604020202020204" pitchFamily="34" charset="0"/>
              <a:cs typeface="Arial" panose="020B0604020202020204" pitchFamily="34" charset="0"/>
            </a:endParaRPr>
          </a:p>
        </p:txBody>
      </p:sp>
      <p:cxnSp>
        <p:nvCxnSpPr>
          <p:cNvPr id="221" name="Straight Connector 220">
            <a:extLst>
              <a:ext uri="{FF2B5EF4-FFF2-40B4-BE49-F238E27FC236}">
                <a16:creationId xmlns:a16="http://schemas.microsoft.com/office/drawing/2014/main" id="{C353E890-FCA0-4B67-9073-09BDFA5D36B5}"/>
              </a:ext>
            </a:extLst>
          </p:cNvPr>
          <p:cNvCxnSpPr>
            <a:cxnSpLocks/>
          </p:cNvCxnSpPr>
          <p:nvPr/>
        </p:nvCxnSpPr>
        <p:spPr>
          <a:xfrm>
            <a:off x="9760700" y="1479600"/>
            <a:ext cx="1918543"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224" name="TextBox 223">
            <a:extLst>
              <a:ext uri="{FF2B5EF4-FFF2-40B4-BE49-F238E27FC236}">
                <a16:creationId xmlns:a16="http://schemas.microsoft.com/office/drawing/2014/main" id="{C92833DC-D5D5-4875-B6AD-5427567543B5}"/>
              </a:ext>
            </a:extLst>
          </p:cNvPr>
          <p:cNvSpPr txBox="1"/>
          <p:nvPr/>
        </p:nvSpPr>
        <p:spPr>
          <a:xfrm>
            <a:off x="418339" y="1614163"/>
            <a:ext cx="4946133" cy="230832"/>
          </a:xfrm>
          <a:prstGeom prst="rect">
            <a:avLst/>
          </a:prstGeom>
          <a:noFill/>
        </p:spPr>
        <p:txBody>
          <a:bodyPr wrap="square">
            <a:spAutoFit/>
          </a:bodyPr>
          <a:lstStyle/>
          <a:p>
            <a:pPr algn="just"/>
            <a:r>
              <a:rPr lang="en-US" sz="900"/>
              <a:t>[description of the product line]</a:t>
            </a:r>
          </a:p>
        </p:txBody>
      </p:sp>
      <p:grpSp>
        <p:nvGrpSpPr>
          <p:cNvPr id="242" name="Group 241">
            <a:extLst>
              <a:ext uri="{FF2B5EF4-FFF2-40B4-BE49-F238E27FC236}">
                <a16:creationId xmlns:a16="http://schemas.microsoft.com/office/drawing/2014/main" id="{1E9F076E-88DC-47C1-B90E-14035FE2D58F}"/>
              </a:ext>
            </a:extLst>
          </p:cNvPr>
          <p:cNvGrpSpPr/>
          <p:nvPr/>
        </p:nvGrpSpPr>
        <p:grpSpPr>
          <a:xfrm rot="16200000">
            <a:off x="3094819" y="-71760"/>
            <a:ext cx="3780091" cy="8921014"/>
            <a:chOff x="8292324" y="2254915"/>
            <a:chExt cx="1543167" cy="2200502"/>
          </a:xfrm>
          <a:noFill/>
        </p:grpSpPr>
        <p:sp>
          <p:nvSpPr>
            <p:cNvPr id="243" name="TextBox 242">
              <a:extLst>
                <a:ext uri="{FF2B5EF4-FFF2-40B4-BE49-F238E27FC236}">
                  <a16:creationId xmlns:a16="http://schemas.microsoft.com/office/drawing/2014/main" id="{1B4371C5-1093-4259-BC26-D150FADDACA9}"/>
                </a:ext>
              </a:extLst>
            </p:cNvPr>
            <p:cNvSpPr txBox="1"/>
            <p:nvPr/>
          </p:nvSpPr>
          <p:spPr>
            <a:xfrm>
              <a:off x="8292324" y="2254915"/>
              <a:ext cx="1506839" cy="2200502"/>
            </a:xfrm>
            <a:prstGeom prst="roundRect">
              <a:avLst>
                <a:gd name="adj" fmla="val 3084"/>
              </a:avLst>
            </a:prstGeom>
            <a:grpFill/>
            <a:ln w="12700">
              <a:solidFill>
                <a:srgbClr val="FFD844"/>
              </a:solidFill>
            </a:ln>
            <a:effectLst>
              <a:softEdge rad="0"/>
            </a:effectLst>
          </p:spPr>
          <p:style>
            <a:lnRef idx="2">
              <a:schemeClr val="accent4"/>
            </a:lnRef>
            <a:fillRef idx="1">
              <a:schemeClr val="lt1"/>
            </a:fillRef>
            <a:effectRef idx="0">
              <a:schemeClr val="accent4"/>
            </a:effectRef>
            <a:fontRef idx="minor">
              <a:schemeClr val="dk1"/>
            </a:fontRef>
          </p:style>
          <p:txBody>
            <a:bodyPr wrap="square" rtlCol="0">
              <a:spAutoFit/>
            </a:bodyPr>
            <a:lstStyle/>
            <a:p>
              <a:pPr marL="171450" indent="-171450">
                <a:buFont typeface="Arial" panose="020B0604020202020204" pitchFamily="34" charset="0"/>
                <a:buChar char="•"/>
              </a:pPr>
              <a:endParaRPr lang="en-US" sz="900" dirty="0"/>
            </a:p>
          </p:txBody>
        </p:sp>
        <p:sp>
          <p:nvSpPr>
            <p:cNvPr id="244" name="Hexagon 243">
              <a:extLst>
                <a:ext uri="{FF2B5EF4-FFF2-40B4-BE49-F238E27FC236}">
                  <a16:creationId xmlns:a16="http://schemas.microsoft.com/office/drawing/2014/main" id="{B651C336-4945-428F-8339-EAD380E88B42}"/>
                </a:ext>
              </a:extLst>
            </p:cNvPr>
            <p:cNvSpPr/>
            <p:nvPr/>
          </p:nvSpPr>
          <p:spPr>
            <a:xfrm rot="5400000">
              <a:off x="9475514" y="3318482"/>
              <a:ext cx="647587" cy="72367"/>
            </a:xfrm>
            <a:prstGeom prst="hexagon">
              <a:avLst>
                <a:gd name="adj" fmla="val 30677"/>
                <a:gd name="vf" fmla="val 115470"/>
              </a:avLst>
            </a:prstGeom>
            <a:solidFill>
              <a:schemeClr val="bg1"/>
            </a:solidFill>
            <a:ln w="12700">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solidFill>
                    <a:srgbClr val="5E1F79"/>
                  </a:solidFill>
                </a:rPr>
                <a:t>Product Line 1</a:t>
              </a:r>
              <a:endParaRPr lang="en-US" b="1" dirty="0">
                <a:solidFill>
                  <a:srgbClr val="5E1F79"/>
                </a:solidFill>
              </a:endParaRPr>
            </a:p>
          </p:txBody>
        </p:sp>
      </p:grpSp>
      <p:grpSp>
        <p:nvGrpSpPr>
          <p:cNvPr id="233" name="Group 232">
            <a:extLst>
              <a:ext uri="{FF2B5EF4-FFF2-40B4-BE49-F238E27FC236}">
                <a16:creationId xmlns:a16="http://schemas.microsoft.com/office/drawing/2014/main" id="{DB4733BB-0D5D-4333-87FC-15D4D094ABBE}"/>
              </a:ext>
            </a:extLst>
          </p:cNvPr>
          <p:cNvGrpSpPr/>
          <p:nvPr/>
        </p:nvGrpSpPr>
        <p:grpSpPr>
          <a:xfrm>
            <a:off x="9763647" y="2481311"/>
            <a:ext cx="1915598" cy="3808703"/>
            <a:chOff x="9668874" y="2471785"/>
            <a:chExt cx="1915598" cy="3808703"/>
          </a:xfrm>
        </p:grpSpPr>
        <p:sp>
          <p:nvSpPr>
            <p:cNvPr id="234" name="TextBox 233">
              <a:extLst>
                <a:ext uri="{FF2B5EF4-FFF2-40B4-BE49-F238E27FC236}">
                  <a16:creationId xmlns:a16="http://schemas.microsoft.com/office/drawing/2014/main" id="{1B3661AA-A36C-427A-B375-0131ED54DC02}"/>
                </a:ext>
              </a:extLst>
            </p:cNvPr>
            <p:cNvSpPr txBox="1"/>
            <p:nvPr/>
          </p:nvSpPr>
          <p:spPr>
            <a:xfrm>
              <a:off x="9690577" y="2711276"/>
              <a:ext cx="1888276" cy="646331"/>
            </a:xfrm>
            <a:prstGeom prst="rect">
              <a:avLst/>
            </a:prstGeom>
            <a:noFill/>
          </p:spPr>
          <p:txBody>
            <a:bodyPr wrap="square">
              <a:spAutoFit/>
            </a:bodyPr>
            <a:lstStyle/>
            <a:p>
              <a:pPr marL="171450" indent="-171450" algn="just">
                <a:buClr>
                  <a:srgbClr val="A278C2"/>
                </a:buClr>
                <a:buFont typeface="Arial" panose="020B0604020202020204" pitchFamily="34" charset="0"/>
                <a:buChar char="•"/>
              </a:pPr>
              <a:r>
                <a:rPr lang="en-US" sz="900"/>
                <a:t>[description of the product line]</a:t>
              </a:r>
            </a:p>
            <a:p>
              <a:pPr marL="171450" indent="-171450" algn="just">
                <a:buClr>
                  <a:srgbClr val="A278C2"/>
                </a:buClr>
                <a:buFont typeface="Arial" panose="020B0604020202020204" pitchFamily="34" charset="0"/>
                <a:buChar char="•"/>
              </a:pPr>
              <a:r>
                <a:rPr lang="en-US" sz="900"/>
                <a:t>[description of the product line]</a:t>
              </a:r>
            </a:p>
            <a:p>
              <a:pPr marL="171450" indent="-171450" algn="just">
                <a:buClr>
                  <a:srgbClr val="A278C2"/>
                </a:buClr>
                <a:buFont typeface="Arial" panose="020B0604020202020204" pitchFamily="34" charset="0"/>
                <a:buChar char="•"/>
              </a:pPr>
              <a:r>
                <a:rPr lang="en-US" sz="900"/>
                <a:t>[description of the product line]</a:t>
              </a:r>
            </a:p>
            <a:p>
              <a:pPr marL="171450" indent="-171450" algn="just">
                <a:buClr>
                  <a:srgbClr val="A278C2"/>
                </a:buClr>
                <a:buFont typeface="Arial" panose="020B0604020202020204" pitchFamily="34" charset="0"/>
                <a:buChar char="•"/>
              </a:pPr>
              <a:endParaRPr lang="en-US" sz="900"/>
            </a:p>
          </p:txBody>
        </p:sp>
        <p:grpSp>
          <p:nvGrpSpPr>
            <p:cNvPr id="248" name="Group 247">
              <a:extLst>
                <a:ext uri="{FF2B5EF4-FFF2-40B4-BE49-F238E27FC236}">
                  <a16:creationId xmlns:a16="http://schemas.microsoft.com/office/drawing/2014/main" id="{C3960283-6F7B-43CB-91C0-ED5EC9AC8786}"/>
                </a:ext>
              </a:extLst>
            </p:cNvPr>
            <p:cNvGrpSpPr/>
            <p:nvPr/>
          </p:nvGrpSpPr>
          <p:grpSpPr>
            <a:xfrm rot="16200000">
              <a:off x="8722321" y="3418338"/>
              <a:ext cx="3808703" cy="1915598"/>
              <a:chOff x="8292324" y="2254915"/>
              <a:chExt cx="1554847" cy="2200502"/>
            </a:xfrm>
            <a:noFill/>
          </p:grpSpPr>
          <p:sp>
            <p:nvSpPr>
              <p:cNvPr id="249" name="TextBox 248">
                <a:extLst>
                  <a:ext uri="{FF2B5EF4-FFF2-40B4-BE49-F238E27FC236}">
                    <a16:creationId xmlns:a16="http://schemas.microsoft.com/office/drawing/2014/main" id="{29241CBC-5E7B-474D-BD4C-E5627E4938CB}"/>
                  </a:ext>
                </a:extLst>
              </p:cNvPr>
              <p:cNvSpPr txBox="1"/>
              <p:nvPr/>
            </p:nvSpPr>
            <p:spPr>
              <a:xfrm>
                <a:off x="8292324" y="2254915"/>
                <a:ext cx="1506839" cy="2200502"/>
              </a:xfrm>
              <a:prstGeom prst="roundRect">
                <a:avLst>
                  <a:gd name="adj" fmla="val 3084"/>
                </a:avLst>
              </a:prstGeom>
              <a:grpFill/>
              <a:ln w="12700">
                <a:solidFill>
                  <a:srgbClr val="FFD844"/>
                </a:solidFill>
              </a:ln>
              <a:effectLst>
                <a:softEdge rad="0"/>
              </a:effectLst>
            </p:spPr>
            <p:style>
              <a:lnRef idx="2">
                <a:schemeClr val="accent4"/>
              </a:lnRef>
              <a:fillRef idx="1">
                <a:schemeClr val="lt1"/>
              </a:fillRef>
              <a:effectRef idx="0">
                <a:schemeClr val="accent4"/>
              </a:effectRef>
              <a:fontRef idx="minor">
                <a:schemeClr val="dk1"/>
              </a:fontRef>
            </p:style>
            <p:txBody>
              <a:bodyPr wrap="square" rtlCol="0">
                <a:spAutoFit/>
              </a:bodyPr>
              <a:lstStyle/>
              <a:p>
                <a:pPr marL="171450" indent="-171450">
                  <a:buFont typeface="Arial" panose="020B0604020202020204" pitchFamily="34" charset="0"/>
                  <a:buChar char="•"/>
                </a:pPr>
                <a:endParaRPr lang="en-US" sz="900" dirty="0"/>
              </a:p>
            </p:txBody>
          </p:sp>
          <p:sp>
            <p:nvSpPr>
              <p:cNvPr id="250" name="Hexagon 249">
                <a:extLst>
                  <a:ext uri="{FF2B5EF4-FFF2-40B4-BE49-F238E27FC236}">
                    <a16:creationId xmlns:a16="http://schemas.microsoft.com/office/drawing/2014/main" id="{57634063-7708-42A4-A69C-2A7EAED4CB2C}"/>
                  </a:ext>
                </a:extLst>
              </p:cNvPr>
              <p:cNvSpPr/>
              <p:nvPr/>
            </p:nvSpPr>
            <p:spPr>
              <a:xfrm rot="5400000">
                <a:off x="9165580" y="3299234"/>
                <a:ext cx="1277991" cy="85191"/>
              </a:xfrm>
              <a:prstGeom prst="hexagon">
                <a:avLst>
                  <a:gd name="adj" fmla="val 30677"/>
                  <a:gd name="vf" fmla="val 115470"/>
                </a:avLst>
              </a:prstGeom>
              <a:solidFill>
                <a:schemeClr val="bg1"/>
              </a:solidFill>
              <a:ln w="12700">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solidFill>
                      <a:srgbClr val="5E1F79"/>
                    </a:solidFill>
                  </a:rPr>
                  <a:t>Product Line 2</a:t>
                </a:r>
                <a:endParaRPr lang="en-US" b="1" dirty="0">
                  <a:solidFill>
                    <a:srgbClr val="5E1F79"/>
                  </a:solidFill>
                </a:endParaRPr>
              </a:p>
            </p:txBody>
          </p:sp>
        </p:grpSp>
      </p:grpSp>
      <p:grpSp>
        <p:nvGrpSpPr>
          <p:cNvPr id="82" name="Group 81">
            <a:extLst>
              <a:ext uri="{FF2B5EF4-FFF2-40B4-BE49-F238E27FC236}">
                <a16:creationId xmlns:a16="http://schemas.microsoft.com/office/drawing/2014/main" id="{DCB89C7C-7A90-4394-A448-A785977C60B0}"/>
              </a:ext>
            </a:extLst>
          </p:cNvPr>
          <p:cNvGrpSpPr/>
          <p:nvPr/>
        </p:nvGrpSpPr>
        <p:grpSpPr>
          <a:xfrm>
            <a:off x="-1028410" y="4571"/>
            <a:ext cx="844340" cy="6853517"/>
            <a:chOff x="-1028410" y="4571"/>
            <a:chExt cx="844340" cy="6853517"/>
          </a:xfrm>
        </p:grpSpPr>
        <p:sp>
          <p:nvSpPr>
            <p:cNvPr id="83" name="Rectangle 82">
              <a:extLst>
                <a:ext uri="{FF2B5EF4-FFF2-40B4-BE49-F238E27FC236}">
                  <a16:creationId xmlns:a16="http://schemas.microsoft.com/office/drawing/2014/main" id="{95984C09-FC80-4A8B-A48D-563390AB3021}"/>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84" name="Rectangle 83">
              <a:extLst>
                <a:ext uri="{FF2B5EF4-FFF2-40B4-BE49-F238E27FC236}">
                  <a16:creationId xmlns:a16="http://schemas.microsoft.com/office/drawing/2014/main" id="{8637EDCB-1A32-4CD8-95E8-F7ACF364C9AE}"/>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86" name="Rectangle 85">
              <a:extLst>
                <a:ext uri="{FF2B5EF4-FFF2-40B4-BE49-F238E27FC236}">
                  <a16:creationId xmlns:a16="http://schemas.microsoft.com/office/drawing/2014/main" id="{5E0B72BC-E209-42E6-A585-AB7B01A4B7AA}"/>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87" name="Rectangle 86">
              <a:extLst>
                <a:ext uri="{FF2B5EF4-FFF2-40B4-BE49-F238E27FC236}">
                  <a16:creationId xmlns:a16="http://schemas.microsoft.com/office/drawing/2014/main" id="{989A0789-0DE1-44C1-A268-113CE2F50E04}"/>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88" name="Rectangle 87">
              <a:extLst>
                <a:ext uri="{FF2B5EF4-FFF2-40B4-BE49-F238E27FC236}">
                  <a16:creationId xmlns:a16="http://schemas.microsoft.com/office/drawing/2014/main" id="{EF2AD236-2BC6-47CC-A8CF-D0526862C7E0}"/>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90" name="Rectangle 89">
              <a:extLst>
                <a:ext uri="{FF2B5EF4-FFF2-40B4-BE49-F238E27FC236}">
                  <a16:creationId xmlns:a16="http://schemas.microsoft.com/office/drawing/2014/main" id="{96DE60E3-C08F-4BFC-8EF4-2135F17D5820}"/>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91" name="Rectangle 90">
              <a:extLst>
                <a:ext uri="{FF2B5EF4-FFF2-40B4-BE49-F238E27FC236}">
                  <a16:creationId xmlns:a16="http://schemas.microsoft.com/office/drawing/2014/main" id="{0461C655-DF1B-41BC-9DFC-FB94033EFE0C}"/>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1" name="Rectangle 100">
              <a:extLst>
                <a:ext uri="{FF2B5EF4-FFF2-40B4-BE49-F238E27FC236}">
                  <a16:creationId xmlns:a16="http://schemas.microsoft.com/office/drawing/2014/main" id="{F8503C75-0B78-426F-90C6-FB4364E16431}"/>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2" name="Rectangle 101">
              <a:extLst>
                <a:ext uri="{FF2B5EF4-FFF2-40B4-BE49-F238E27FC236}">
                  <a16:creationId xmlns:a16="http://schemas.microsoft.com/office/drawing/2014/main" id="{713AF5D4-C049-4A16-B647-89D2CBD39FEF}"/>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106" name="Straight Connector 105">
              <a:extLst>
                <a:ext uri="{FF2B5EF4-FFF2-40B4-BE49-F238E27FC236}">
                  <a16:creationId xmlns:a16="http://schemas.microsoft.com/office/drawing/2014/main" id="{5219F9BE-3D03-4A4A-AF28-7D3173548D9B}"/>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57D69EA5-CFA4-40F7-9615-418C6E2DE04F}"/>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Rectangle 107">
              <a:extLst>
                <a:ext uri="{FF2B5EF4-FFF2-40B4-BE49-F238E27FC236}">
                  <a16:creationId xmlns:a16="http://schemas.microsoft.com/office/drawing/2014/main" id="{09C1FD7A-607D-43D6-A4AA-FCB68F23A904}"/>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chemeClr val="bg1">
                    <a:lumMod val="65000"/>
                  </a:schemeClr>
                </a:solidFill>
              </a:endParaRPr>
            </a:p>
          </p:txBody>
        </p:sp>
        <p:sp>
          <p:nvSpPr>
            <p:cNvPr id="109" name="Rectangle 108">
              <a:extLst>
                <a:ext uri="{FF2B5EF4-FFF2-40B4-BE49-F238E27FC236}">
                  <a16:creationId xmlns:a16="http://schemas.microsoft.com/office/drawing/2014/main" id="{25AFB2A7-8CF5-4418-9FC5-4581F63E4CC9}"/>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10" name="Rectangle 109">
              <a:extLst>
                <a:ext uri="{FF2B5EF4-FFF2-40B4-BE49-F238E27FC236}">
                  <a16:creationId xmlns:a16="http://schemas.microsoft.com/office/drawing/2014/main" id="{0EF8D228-2589-4D17-9E27-424C6D6277BE}"/>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11" name="Rectangle 110">
              <a:extLst>
                <a:ext uri="{FF2B5EF4-FFF2-40B4-BE49-F238E27FC236}">
                  <a16:creationId xmlns:a16="http://schemas.microsoft.com/office/drawing/2014/main" id="{37DF6CDD-F2D3-43D7-B5AE-08768ACA0133}"/>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12" name="Rectangle 111">
              <a:extLst>
                <a:ext uri="{FF2B5EF4-FFF2-40B4-BE49-F238E27FC236}">
                  <a16:creationId xmlns:a16="http://schemas.microsoft.com/office/drawing/2014/main" id="{9D1BB4D7-BB56-409E-91F3-04AC8501146E}"/>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13" name="Rectangle 112">
              <a:extLst>
                <a:ext uri="{FF2B5EF4-FFF2-40B4-BE49-F238E27FC236}">
                  <a16:creationId xmlns:a16="http://schemas.microsoft.com/office/drawing/2014/main" id="{B5EE5D83-8C89-497C-81EF-2566EBC5A38F}"/>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14" name="Rectangle 113">
              <a:extLst>
                <a:ext uri="{FF2B5EF4-FFF2-40B4-BE49-F238E27FC236}">
                  <a16:creationId xmlns:a16="http://schemas.microsoft.com/office/drawing/2014/main" id="{A49134A7-E1D0-4EBB-9A97-70DBCCDD7597}"/>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15" name="Rectangle 114">
              <a:extLst>
                <a:ext uri="{FF2B5EF4-FFF2-40B4-BE49-F238E27FC236}">
                  <a16:creationId xmlns:a16="http://schemas.microsoft.com/office/drawing/2014/main" id="{D77A94A1-DED2-4246-ADAC-6382C5988DFF}"/>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rgbClr val="A7A7A7"/>
                </a:solidFill>
              </a:endParaRPr>
            </a:p>
          </p:txBody>
        </p:sp>
        <p:cxnSp>
          <p:nvCxnSpPr>
            <p:cNvPr id="116" name="Straight Connector 115">
              <a:extLst>
                <a:ext uri="{FF2B5EF4-FFF2-40B4-BE49-F238E27FC236}">
                  <a16:creationId xmlns:a16="http://schemas.microsoft.com/office/drawing/2014/main" id="{440AE8E2-D9F8-4B60-B1E0-AB0B03E6A5EC}"/>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TextBox 116">
              <a:extLst>
                <a:ext uri="{FF2B5EF4-FFF2-40B4-BE49-F238E27FC236}">
                  <a16:creationId xmlns:a16="http://schemas.microsoft.com/office/drawing/2014/main" id="{6B8E0756-1AD3-4AE3-8348-1A736FCCD8B1}"/>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dirty="0"/>
                <a:t>Colour palette</a:t>
              </a:r>
            </a:p>
          </p:txBody>
        </p:sp>
        <p:sp>
          <p:nvSpPr>
            <p:cNvPr id="118" name="Rectangle 117">
              <a:extLst>
                <a:ext uri="{FF2B5EF4-FFF2-40B4-BE49-F238E27FC236}">
                  <a16:creationId xmlns:a16="http://schemas.microsoft.com/office/drawing/2014/main" id="{4B16958C-A58A-4F11-A219-2FD142744A2D}"/>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19" name="Rectangle 118">
              <a:extLst>
                <a:ext uri="{FF2B5EF4-FFF2-40B4-BE49-F238E27FC236}">
                  <a16:creationId xmlns:a16="http://schemas.microsoft.com/office/drawing/2014/main" id="{94EA4400-3B5D-4AB2-ADBE-EF522E434A14}"/>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grpSp>
      <p:grpSp>
        <p:nvGrpSpPr>
          <p:cNvPr id="120" name="Group 119">
            <a:extLst>
              <a:ext uri="{FF2B5EF4-FFF2-40B4-BE49-F238E27FC236}">
                <a16:creationId xmlns:a16="http://schemas.microsoft.com/office/drawing/2014/main" id="{394BEAE6-83C8-450C-8ECF-2B602352137A}"/>
              </a:ext>
            </a:extLst>
          </p:cNvPr>
          <p:cNvGrpSpPr/>
          <p:nvPr/>
        </p:nvGrpSpPr>
        <p:grpSpPr>
          <a:xfrm>
            <a:off x="4994281" y="2782570"/>
            <a:ext cx="740383" cy="414506"/>
            <a:chOff x="1425439" y="2337651"/>
            <a:chExt cx="1715483" cy="1509130"/>
          </a:xfrm>
        </p:grpSpPr>
        <p:sp>
          <p:nvSpPr>
            <p:cNvPr id="121" name="Rounded Rectangle 69">
              <a:extLst>
                <a:ext uri="{FF2B5EF4-FFF2-40B4-BE49-F238E27FC236}">
                  <a16:creationId xmlns:a16="http://schemas.microsoft.com/office/drawing/2014/main" id="{4E3ACC9F-682C-4B69-A18B-AF3C850B752F}"/>
                </a:ext>
              </a:extLst>
            </p:cNvPr>
            <p:cNvSpPr/>
            <p:nvPr/>
          </p:nvSpPr>
          <p:spPr>
            <a:xfrm rot="16200000">
              <a:off x="1528616" y="2234474"/>
              <a:ext cx="1509130"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TextBox 122">
              <a:extLst>
                <a:ext uri="{FF2B5EF4-FFF2-40B4-BE49-F238E27FC236}">
                  <a16:creationId xmlns:a16="http://schemas.microsoft.com/office/drawing/2014/main" id="{82064394-9B64-439B-8060-E1DD9797F882}"/>
                </a:ext>
              </a:extLst>
            </p:cNvPr>
            <p:cNvSpPr txBox="1"/>
            <p:nvPr/>
          </p:nvSpPr>
          <p:spPr>
            <a:xfrm>
              <a:off x="1492825" y="2531662"/>
              <a:ext cx="1580707" cy="1232605"/>
            </a:xfrm>
            <a:prstGeom prst="rect">
              <a:avLst/>
            </a:prstGeom>
            <a:noFill/>
          </p:spPr>
          <p:txBody>
            <a:bodyPr wrap="square" rtlCol="0">
              <a:spAutoFit/>
            </a:bodyPr>
            <a:lstStyle/>
            <a:p>
              <a:pPr algn="ctr"/>
              <a:r>
                <a:rPr lang="en-US" sz="800"/>
                <a:t>[product image]</a:t>
              </a:r>
            </a:p>
          </p:txBody>
        </p:sp>
      </p:grpSp>
      <p:grpSp>
        <p:nvGrpSpPr>
          <p:cNvPr id="124" name="Group 123">
            <a:extLst>
              <a:ext uri="{FF2B5EF4-FFF2-40B4-BE49-F238E27FC236}">
                <a16:creationId xmlns:a16="http://schemas.microsoft.com/office/drawing/2014/main" id="{A21E6CFF-16F6-4276-80AB-2FD58088039C}"/>
              </a:ext>
            </a:extLst>
          </p:cNvPr>
          <p:cNvGrpSpPr/>
          <p:nvPr/>
        </p:nvGrpSpPr>
        <p:grpSpPr>
          <a:xfrm>
            <a:off x="4994281" y="5061126"/>
            <a:ext cx="740383" cy="414506"/>
            <a:chOff x="1425439" y="2337651"/>
            <a:chExt cx="1715483" cy="1509130"/>
          </a:xfrm>
        </p:grpSpPr>
        <p:sp>
          <p:nvSpPr>
            <p:cNvPr id="125" name="Rounded Rectangle 69">
              <a:extLst>
                <a:ext uri="{FF2B5EF4-FFF2-40B4-BE49-F238E27FC236}">
                  <a16:creationId xmlns:a16="http://schemas.microsoft.com/office/drawing/2014/main" id="{CC018966-37C8-4AB2-8FFE-16C4B1F719C0}"/>
                </a:ext>
              </a:extLst>
            </p:cNvPr>
            <p:cNvSpPr/>
            <p:nvPr/>
          </p:nvSpPr>
          <p:spPr>
            <a:xfrm rot="16200000">
              <a:off x="1528616" y="2234474"/>
              <a:ext cx="1509130"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TextBox 125">
              <a:extLst>
                <a:ext uri="{FF2B5EF4-FFF2-40B4-BE49-F238E27FC236}">
                  <a16:creationId xmlns:a16="http://schemas.microsoft.com/office/drawing/2014/main" id="{EB6A18E9-BA4D-4220-93BB-66437B1A0BBF}"/>
                </a:ext>
              </a:extLst>
            </p:cNvPr>
            <p:cNvSpPr txBox="1"/>
            <p:nvPr/>
          </p:nvSpPr>
          <p:spPr>
            <a:xfrm>
              <a:off x="1492825" y="2531662"/>
              <a:ext cx="1580707" cy="1232605"/>
            </a:xfrm>
            <a:prstGeom prst="rect">
              <a:avLst/>
            </a:prstGeom>
            <a:noFill/>
          </p:spPr>
          <p:txBody>
            <a:bodyPr wrap="square" rtlCol="0">
              <a:spAutoFit/>
            </a:bodyPr>
            <a:lstStyle/>
            <a:p>
              <a:pPr algn="ctr"/>
              <a:r>
                <a:rPr lang="en-US" sz="800"/>
                <a:t>[product image]</a:t>
              </a:r>
            </a:p>
          </p:txBody>
        </p:sp>
      </p:grpSp>
      <p:grpSp>
        <p:nvGrpSpPr>
          <p:cNvPr id="127" name="Group 126">
            <a:extLst>
              <a:ext uri="{FF2B5EF4-FFF2-40B4-BE49-F238E27FC236}">
                <a16:creationId xmlns:a16="http://schemas.microsoft.com/office/drawing/2014/main" id="{B2640903-5755-4329-9664-398C01CB5380}"/>
              </a:ext>
            </a:extLst>
          </p:cNvPr>
          <p:cNvGrpSpPr/>
          <p:nvPr/>
        </p:nvGrpSpPr>
        <p:grpSpPr>
          <a:xfrm>
            <a:off x="4994281" y="3352209"/>
            <a:ext cx="740383" cy="414506"/>
            <a:chOff x="1425439" y="2337651"/>
            <a:chExt cx="1715483" cy="1509130"/>
          </a:xfrm>
        </p:grpSpPr>
        <p:sp>
          <p:nvSpPr>
            <p:cNvPr id="128" name="Rounded Rectangle 69">
              <a:extLst>
                <a:ext uri="{FF2B5EF4-FFF2-40B4-BE49-F238E27FC236}">
                  <a16:creationId xmlns:a16="http://schemas.microsoft.com/office/drawing/2014/main" id="{C44F70DD-92A0-46EE-B42B-B5B3F30BD973}"/>
                </a:ext>
              </a:extLst>
            </p:cNvPr>
            <p:cNvSpPr/>
            <p:nvPr/>
          </p:nvSpPr>
          <p:spPr>
            <a:xfrm rot="16200000">
              <a:off x="1528616" y="2234474"/>
              <a:ext cx="1509130"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Box 128">
              <a:extLst>
                <a:ext uri="{FF2B5EF4-FFF2-40B4-BE49-F238E27FC236}">
                  <a16:creationId xmlns:a16="http://schemas.microsoft.com/office/drawing/2014/main" id="{B03E8F28-5148-4191-9512-7827EA21188A}"/>
                </a:ext>
              </a:extLst>
            </p:cNvPr>
            <p:cNvSpPr txBox="1"/>
            <p:nvPr/>
          </p:nvSpPr>
          <p:spPr>
            <a:xfrm>
              <a:off x="1492825" y="2531662"/>
              <a:ext cx="1580707" cy="1232605"/>
            </a:xfrm>
            <a:prstGeom prst="rect">
              <a:avLst/>
            </a:prstGeom>
            <a:noFill/>
          </p:spPr>
          <p:txBody>
            <a:bodyPr wrap="square" rtlCol="0">
              <a:spAutoFit/>
            </a:bodyPr>
            <a:lstStyle/>
            <a:p>
              <a:pPr algn="ctr"/>
              <a:r>
                <a:rPr lang="en-US" sz="800"/>
                <a:t>[product image]</a:t>
              </a:r>
            </a:p>
          </p:txBody>
        </p:sp>
      </p:grpSp>
      <p:grpSp>
        <p:nvGrpSpPr>
          <p:cNvPr id="130" name="Group 129">
            <a:extLst>
              <a:ext uri="{FF2B5EF4-FFF2-40B4-BE49-F238E27FC236}">
                <a16:creationId xmlns:a16="http://schemas.microsoft.com/office/drawing/2014/main" id="{CF000675-0E91-4E11-8BB7-F29666E93B41}"/>
              </a:ext>
            </a:extLst>
          </p:cNvPr>
          <p:cNvGrpSpPr/>
          <p:nvPr/>
        </p:nvGrpSpPr>
        <p:grpSpPr>
          <a:xfrm>
            <a:off x="4994281" y="3921848"/>
            <a:ext cx="740383" cy="414506"/>
            <a:chOff x="1425439" y="2337651"/>
            <a:chExt cx="1715483" cy="1509130"/>
          </a:xfrm>
        </p:grpSpPr>
        <p:sp>
          <p:nvSpPr>
            <p:cNvPr id="131" name="Rounded Rectangle 69">
              <a:extLst>
                <a:ext uri="{FF2B5EF4-FFF2-40B4-BE49-F238E27FC236}">
                  <a16:creationId xmlns:a16="http://schemas.microsoft.com/office/drawing/2014/main" id="{A26DE047-2E98-4149-95AD-8110A240D96D}"/>
                </a:ext>
              </a:extLst>
            </p:cNvPr>
            <p:cNvSpPr/>
            <p:nvPr/>
          </p:nvSpPr>
          <p:spPr>
            <a:xfrm rot="16200000">
              <a:off x="1528616" y="2234474"/>
              <a:ext cx="1509130"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TextBox 132">
              <a:extLst>
                <a:ext uri="{FF2B5EF4-FFF2-40B4-BE49-F238E27FC236}">
                  <a16:creationId xmlns:a16="http://schemas.microsoft.com/office/drawing/2014/main" id="{4CA9C172-C329-45F7-AA05-3E81A91756FA}"/>
                </a:ext>
              </a:extLst>
            </p:cNvPr>
            <p:cNvSpPr txBox="1"/>
            <p:nvPr/>
          </p:nvSpPr>
          <p:spPr>
            <a:xfrm>
              <a:off x="1492825" y="2531662"/>
              <a:ext cx="1580707" cy="1232605"/>
            </a:xfrm>
            <a:prstGeom prst="rect">
              <a:avLst/>
            </a:prstGeom>
            <a:noFill/>
          </p:spPr>
          <p:txBody>
            <a:bodyPr wrap="square" rtlCol="0">
              <a:spAutoFit/>
            </a:bodyPr>
            <a:lstStyle/>
            <a:p>
              <a:pPr algn="ctr"/>
              <a:r>
                <a:rPr lang="en-US" sz="800"/>
                <a:t>[product image]</a:t>
              </a:r>
            </a:p>
          </p:txBody>
        </p:sp>
      </p:grpSp>
      <p:grpSp>
        <p:nvGrpSpPr>
          <p:cNvPr id="134" name="Group 133">
            <a:extLst>
              <a:ext uri="{FF2B5EF4-FFF2-40B4-BE49-F238E27FC236}">
                <a16:creationId xmlns:a16="http://schemas.microsoft.com/office/drawing/2014/main" id="{5E5D7D33-21F6-41FE-92B1-404D6FDB5891}"/>
              </a:ext>
            </a:extLst>
          </p:cNvPr>
          <p:cNvGrpSpPr/>
          <p:nvPr/>
        </p:nvGrpSpPr>
        <p:grpSpPr>
          <a:xfrm>
            <a:off x="4994281" y="5630767"/>
            <a:ext cx="740383" cy="414506"/>
            <a:chOff x="1425439" y="2337651"/>
            <a:chExt cx="1715483" cy="1509130"/>
          </a:xfrm>
        </p:grpSpPr>
        <p:sp>
          <p:nvSpPr>
            <p:cNvPr id="135" name="Rounded Rectangle 69">
              <a:extLst>
                <a:ext uri="{FF2B5EF4-FFF2-40B4-BE49-F238E27FC236}">
                  <a16:creationId xmlns:a16="http://schemas.microsoft.com/office/drawing/2014/main" id="{61C95566-21E8-4324-A9DF-3A65F54D1856}"/>
                </a:ext>
              </a:extLst>
            </p:cNvPr>
            <p:cNvSpPr/>
            <p:nvPr/>
          </p:nvSpPr>
          <p:spPr>
            <a:xfrm rot="16200000">
              <a:off x="1528616" y="2234474"/>
              <a:ext cx="1509130"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Box 135">
              <a:extLst>
                <a:ext uri="{FF2B5EF4-FFF2-40B4-BE49-F238E27FC236}">
                  <a16:creationId xmlns:a16="http://schemas.microsoft.com/office/drawing/2014/main" id="{5DDF74E7-1CB9-4C09-A23E-893465FF208B}"/>
                </a:ext>
              </a:extLst>
            </p:cNvPr>
            <p:cNvSpPr txBox="1"/>
            <p:nvPr/>
          </p:nvSpPr>
          <p:spPr>
            <a:xfrm>
              <a:off x="1492825" y="2531662"/>
              <a:ext cx="1580707" cy="1232605"/>
            </a:xfrm>
            <a:prstGeom prst="rect">
              <a:avLst/>
            </a:prstGeom>
            <a:noFill/>
          </p:spPr>
          <p:txBody>
            <a:bodyPr wrap="square" rtlCol="0">
              <a:spAutoFit/>
            </a:bodyPr>
            <a:lstStyle/>
            <a:p>
              <a:pPr algn="ctr"/>
              <a:r>
                <a:rPr lang="en-US" sz="800"/>
                <a:t>[product image]</a:t>
              </a:r>
            </a:p>
          </p:txBody>
        </p:sp>
      </p:grpSp>
      <p:grpSp>
        <p:nvGrpSpPr>
          <p:cNvPr id="137" name="Group 136">
            <a:extLst>
              <a:ext uri="{FF2B5EF4-FFF2-40B4-BE49-F238E27FC236}">
                <a16:creationId xmlns:a16="http://schemas.microsoft.com/office/drawing/2014/main" id="{BE0D20E5-38B6-4BC2-9CDC-D60F6FE502ED}"/>
              </a:ext>
            </a:extLst>
          </p:cNvPr>
          <p:cNvGrpSpPr/>
          <p:nvPr/>
        </p:nvGrpSpPr>
        <p:grpSpPr>
          <a:xfrm>
            <a:off x="4994281" y="4491487"/>
            <a:ext cx="740383" cy="414506"/>
            <a:chOff x="1425439" y="2337651"/>
            <a:chExt cx="1715483" cy="1509130"/>
          </a:xfrm>
        </p:grpSpPr>
        <p:sp>
          <p:nvSpPr>
            <p:cNvPr id="138" name="Rounded Rectangle 69">
              <a:extLst>
                <a:ext uri="{FF2B5EF4-FFF2-40B4-BE49-F238E27FC236}">
                  <a16:creationId xmlns:a16="http://schemas.microsoft.com/office/drawing/2014/main" id="{C8D2EBB7-C43F-436D-9F1C-7731CA74905F}"/>
                </a:ext>
              </a:extLst>
            </p:cNvPr>
            <p:cNvSpPr/>
            <p:nvPr/>
          </p:nvSpPr>
          <p:spPr>
            <a:xfrm rot="16200000">
              <a:off x="1528616" y="2234474"/>
              <a:ext cx="1509130"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TextBox 138">
              <a:extLst>
                <a:ext uri="{FF2B5EF4-FFF2-40B4-BE49-F238E27FC236}">
                  <a16:creationId xmlns:a16="http://schemas.microsoft.com/office/drawing/2014/main" id="{028E84A1-93A2-4DF0-8EBF-60479002B148}"/>
                </a:ext>
              </a:extLst>
            </p:cNvPr>
            <p:cNvSpPr txBox="1"/>
            <p:nvPr/>
          </p:nvSpPr>
          <p:spPr>
            <a:xfrm>
              <a:off x="1492825" y="2531662"/>
              <a:ext cx="1580707" cy="1232605"/>
            </a:xfrm>
            <a:prstGeom prst="rect">
              <a:avLst/>
            </a:prstGeom>
            <a:noFill/>
          </p:spPr>
          <p:txBody>
            <a:bodyPr wrap="square" rtlCol="0">
              <a:spAutoFit/>
            </a:bodyPr>
            <a:lstStyle/>
            <a:p>
              <a:pPr algn="ctr"/>
              <a:r>
                <a:rPr lang="en-US" sz="800"/>
                <a:t>[product image]</a:t>
              </a:r>
            </a:p>
          </p:txBody>
        </p:sp>
      </p:grpSp>
      <p:grpSp>
        <p:nvGrpSpPr>
          <p:cNvPr id="140" name="Group 139">
            <a:extLst>
              <a:ext uri="{FF2B5EF4-FFF2-40B4-BE49-F238E27FC236}">
                <a16:creationId xmlns:a16="http://schemas.microsoft.com/office/drawing/2014/main" id="{8EC55213-E9EE-499B-8EF9-F496B2123A71}"/>
              </a:ext>
            </a:extLst>
          </p:cNvPr>
          <p:cNvGrpSpPr/>
          <p:nvPr/>
        </p:nvGrpSpPr>
        <p:grpSpPr>
          <a:xfrm>
            <a:off x="4117055" y="2782569"/>
            <a:ext cx="740383" cy="414506"/>
            <a:chOff x="1425439" y="2337651"/>
            <a:chExt cx="1715483" cy="1509130"/>
          </a:xfrm>
        </p:grpSpPr>
        <p:sp>
          <p:nvSpPr>
            <p:cNvPr id="141" name="Rounded Rectangle 69">
              <a:extLst>
                <a:ext uri="{FF2B5EF4-FFF2-40B4-BE49-F238E27FC236}">
                  <a16:creationId xmlns:a16="http://schemas.microsoft.com/office/drawing/2014/main" id="{B06EAF9F-63F9-44C9-B3F2-ABBEB93E527F}"/>
                </a:ext>
              </a:extLst>
            </p:cNvPr>
            <p:cNvSpPr/>
            <p:nvPr/>
          </p:nvSpPr>
          <p:spPr>
            <a:xfrm rot="16200000">
              <a:off x="1528616" y="2234474"/>
              <a:ext cx="1509130"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2667AF3A-2786-478E-B978-74498A1B95A6}"/>
                </a:ext>
              </a:extLst>
            </p:cNvPr>
            <p:cNvSpPr txBox="1"/>
            <p:nvPr/>
          </p:nvSpPr>
          <p:spPr>
            <a:xfrm>
              <a:off x="1492825" y="2531662"/>
              <a:ext cx="1580707" cy="1232605"/>
            </a:xfrm>
            <a:prstGeom prst="rect">
              <a:avLst/>
            </a:prstGeom>
            <a:noFill/>
          </p:spPr>
          <p:txBody>
            <a:bodyPr wrap="square" rtlCol="0">
              <a:spAutoFit/>
            </a:bodyPr>
            <a:lstStyle/>
            <a:p>
              <a:pPr algn="ctr"/>
              <a:r>
                <a:rPr lang="en-US" sz="800"/>
                <a:t>[product image]</a:t>
              </a:r>
            </a:p>
          </p:txBody>
        </p:sp>
      </p:grpSp>
      <p:grpSp>
        <p:nvGrpSpPr>
          <p:cNvPr id="143" name="Group 142">
            <a:extLst>
              <a:ext uri="{FF2B5EF4-FFF2-40B4-BE49-F238E27FC236}">
                <a16:creationId xmlns:a16="http://schemas.microsoft.com/office/drawing/2014/main" id="{784A07E0-6D82-4031-BDD8-F760C5D34CB0}"/>
              </a:ext>
            </a:extLst>
          </p:cNvPr>
          <p:cNvGrpSpPr/>
          <p:nvPr/>
        </p:nvGrpSpPr>
        <p:grpSpPr>
          <a:xfrm>
            <a:off x="4117055" y="5061125"/>
            <a:ext cx="740383" cy="414506"/>
            <a:chOff x="1425439" y="2337651"/>
            <a:chExt cx="1715483" cy="1509130"/>
          </a:xfrm>
        </p:grpSpPr>
        <p:sp>
          <p:nvSpPr>
            <p:cNvPr id="144" name="Rounded Rectangle 69">
              <a:extLst>
                <a:ext uri="{FF2B5EF4-FFF2-40B4-BE49-F238E27FC236}">
                  <a16:creationId xmlns:a16="http://schemas.microsoft.com/office/drawing/2014/main" id="{97B6B74C-0305-426B-B7E5-66D20D454805}"/>
                </a:ext>
              </a:extLst>
            </p:cNvPr>
            <p:cNvSpPr/>
            <p:nvPr/>
          </p:nvSpPr>
          <p:spPr>
            <a:xfrm rot="16200000">
              <a:off x="1528616" y="2234474"/>
              <a:ext cx="1509130"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BE84CB07-32B5-41B6-99D6-205D4E7CF337}"/>
                </a:ext>
              </a:extLst>
            </p:cNvPr>
            <p:cNvSpPr txBox="1"/>
            <p:nvPr/>
          </p:nvSpPr>
          <p:spPr>
            <a:xfrm>
              <a:off x="1492825" y="2531662"/>
              <a:ext cx="1580707" cy="1232605"/>
            </a:xfrm>
            <a:prstGeom prst="rect">
              <a:avLst/>
            </a:prstGeom>
            <a:noFill/>
          </p:spPr>
          <p:txBody>
            <a:bodyPr wrap="square" rtlCol="0">
              <a:spAutoFit/>
            </a:bodyPr>
            <a:lstStyle/>
            <a:p>
              <a:pPr algn="ctr"/>
              <a:r>
                <a:rPr lang="en-US" sz="800"/>
                <a:t>[product image]</a:t>
              </a:r>
            </a:p>
          </p:txBody>
        </p:sp>
      </p:grpSp>
      <p:grpSp>
        <p:nvGrpSpPr>
          <p:cNvPr id="146" name="Group 145">
            <a:extLst>
              <a:ext uri="{FF2B5EF4-FFF2-40B4-BE49-F238E27FC236}">
                <a16:creationId xmlns:a16="http://schemas.microsoft.com/office/drawing/2014/main" id="{2059C18D-704C-49E6-81F4-2E29629F8C9A}"/>
              </a:ext>
            </a:extLst>
          </p:cNvPr>
          <p:cNvGrpSpPr/>
          <p:nvPr/>
        </p:nvGrpSpPr>
        <p:grpSpPr>
          <a:xfrm>
            <a:off x="4117055" y="3352208"/>
            <a:ext cx="740383" cy="414506"/>
            <a:chOff x="1425439" y="2337651"/>
            <a:chExt cx="1715483" cy="1509130"/>
          </a:xfrm>
        </p:grpSpPr>
        <p:sp>
          <p:nvSpPr>
            <p:cNvPr id="147" name="Rounded Rectangle 69">
              <a:extLst>
                <a:ext uri="{FF2B5EF4-FFF2-40B4-BE49-F238E27FC236}">
                  <a16:creationId xmlns:a16="http://schemas.microsoft.com/office/drawing/2014/main" id="{1B63F0F4-7F6F-4D5D-8EA6-FE43B97DE985}"/>
                </a:ext>
              </a:extLst>
            </p:cNvPr>
            <p:cNvSpPr/>
            <p:nvPr/>
          </p:nvSpPr>
          <p:spPr>
            <a:xfrm rot="16200000">
              <a:off x="1528616" y="2234474"/>
              <a:ext cx="1509130"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TextBox 147">
              <a:extLst>
                <a:ext uri="{FF2B5EF4-FFF2-40B4-BE49-F238E27FC236}">
                  <a16:creationId xmlns:a16="http://schemas.microsoft.com/office/drawing/2014/main" id="{F5C99C16-4FF0-4380-98B4-1E1D542086AB}"/>
                </a:ext>
              </a:extLst>
            </p:cNvPr>
            <p:cNvSpPr txBox="1"/>
            <p:nvPr/>
          </p:nvSpPr>
          <p:spPr>
            <a:xfrm>
              <a:off x="1492825" y="2531662"/>
              <a:ext cx="1580707" cy="1232605"/>
            </a:xfrm>
            <a:prstGeom prst="rect">
              <a:avLst/>
            </a:prstGeom>
            <a:noFill/>
          </p:spPr>
          <p:txBody>
            <a:bodyPr wrap="square" rtlCol="0">
              <a:spAutoFit/>
            </a:bodyPr>
            <a:lstStyle/>
            <a:p>
              <a:pPr algn="ctr"/>
              <a:r>
                <a:rPr lang="en-US" sz="800"/>
                <a:t>[product image]</a:t>
              </a:r>
            </a:p>
          </p:txBody>
        </p:sp>
      </p:grpSp>
      <p:grpSp>
        <p:nvGrpSpPr>
          <p:cNvPr id="149" name="Group 148">
            <a:extLst>
              <a:ext uri="{FF2B5EF4-FFF2-40B4-BE49-F238E27FC236}">
                <a16:creationId xmlns:a16="http://schemas.microsoft.com/office/drawing/2014/main" id="{910C2BB9-6F8E-4A4A-A6BB-66F0C4EA3A67}"/>
              </a:ext>
            </a:extLst>
          </p:cNvPr>
          <p:cNvGrpSpPr/>
          <p:nvPr/>
        </p:nvGrpSpPr>
        <p:grpSpPr>
          <a:xfrm>
            <a:off x="4117055" y="3921847"/>
            <a:ext cx="740383" cy="414506"/>
            <a:chOff x="1425439" y="2337651"/>
            <a:chExt cx="1715483" cy="1509130"/>
          </a:xfrm>
        </p:grpSpPr>
        <p:sp>
          <p:nvSpPr>
            <p:cNvPr id="150" name="Rounded Rectangle 69">
              <a:extLst>
                <a:ext uri="{FF2B5EF4-FFF2-40B4-BE49-F238E27FC236}">
                  <a16:creationId xmlns:a16="http://schemas.microsoft.com/office/drawing/2014/main" id="{8516A667-E511-443D-8AF5-41529AA287BE}"/>
                </a:ext>
              </a:extLst>
            </p:cNvPr>
            <p:cNvSpPr/>
            <p:nvPr/>
          </p:nvSpPr>
          <p:spPr>
            <a:xfrm rot="16200000">
              <a:off x="1528616" y="2234474"/>
              <a:ext cx="1509130"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A74FB16C-9E74-4BB3-8549-3AF5EE452975}"/>
                </a:ext>
              </a:extLst>
            </p:cNvPr>
            <p:cNvSpPr txBox="1"/>
            <p:nvPr/>
          </p:nvSpPr>
          <p:spPr>
            <a:xfrm>
              <a:off x="1492825" y="2531662"/>
              <a:ext cx="1580707" cy="1232605"/>
            </a:xfrm>
            <a:prstGeom prst="rect">
              <a:avLst/>
            </a:prstGeom>
            <a:noFill/>
          </p:spPr>
          <p:txBody>
            <a:bodyPr wrap="square" rtlCol="0">
              <a:spAutoFit/>
            </a:bodyPr>
            <a:lstStyle/>
            <a:p>
              <a:pPr algn="ctr"/>
              <a:r>
                <a:rPr lang="en-US" sz="800"/>
                <a:t>[product image]</a:t>
              </a:r>
            </a:p>
          </p:txBody>
        </p:sp>
      </p:grpSp>
      <p:grpSp>
        <p:nvGrpSpPr>
          <p:cNvPr id="152" name="Group 151">
            <a:extLst>
              <a:ext uri="{FF2B5EF4-FFF2-40B4-BE49-F238E27FC236}">
                <a16:creationId xmlns:a16="http://schemas.microsoft.com/office/drawing/2014/main" id="{6975DFEE-4733-40D2-A0D7-D6705D493421}"/>
              </a:ext>
            </a:extLst>
          </p:cNvPr>
          <p:cNvGrpSpPr/>
          <p:nvPr/>
        </p:nvGrpSpPr>
        <p:grpSpPr>
          <a:xfrm>
            <a:off x="4117055" y="5630766"/>
            <a:ext cx="740383" cy="414506"/>
            <a:chOff x="1425439" y="2337651"/>
            <a:chExt cx="1715483" cy="1509130"/>
          </a:xfrm>
        </p:grpSpPr>
        <p:sp>
          <p:nvSpPr>
            <p:cNvPr id="153" name="Rounded Rectangle 69">
              <a:extLst>
                <a:ext uri="{FF2B5EF4-FFF2-40B4-BE49-F238E27FC236}">
                  <a16:creationId xmlns:a16="http://schemas.microsoft.com/office/drawing/2014/main" id="{58B5AAEC-932E-4122-B4C9-8FB8AAD1CA7F}"/>
                </a:ext>
              </a:extLst>
            </p:cNvPr>
            <p:cNvSpPr/>
            <p:nvPr/>
          </p:nvSpPr>
          <p:spPr>
            <a:xfrm rot="16200000">
              <a:off x="1528616" y="2234474"/>
              <a:ext cx="1509130"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TextBox 153">
              <a:extLst>
                <a:ext uri="{FF2B5EF4-FFF2-40B4-BE49-F238E27FC236}">
                  <a16:creationId xmlns:a16="http://schemas.microsoft.com/office/drawing/2014/main" id="{BF4941CB-99A2-400D-A8F8-B9B1E3E69C8E}"/>
                </a:ext>
              </a:extLst>
            </p:cNvPr>
            <p:cNvSpPr txBox="1"/>
            <p:nvPr/>
          </p:nvSpPr>
          <p:spPr>
            <a:xfrm>
              <a:off x="1492825" y="2531662"/>
              <a:ext cx="1580707" cy="1232605"/>
            </a:xfrm>
            <a:prstGeom prst="rect">
              <a:avLst/>
            </a:prstGeom>
            <a:noFill/>
          </p:spPr>
          <p:txBody>
            <a:bodyPr wrap="square" rtlCol="0">
              <a:spAutoFit/>
            </a:bodyPr>
            <a:lstStyle/>
            <a:p>
              <a:pPr algn="ctr"/>
              <a:r>
                <a:rPr lang="en-US" sz="800"/>
                <a:t>[product image]</a:t>
              </a:r>
            </a:p>
          </p:txBody>
        </p:sp>
      </p:grpSp>
      <p:grpSp>
        <p:nvGrpSpPr>
          <p:cNvPr id="155" name="Group 154">
            <a:extLst>
              <a:ext uri="{FF2B5EF4-FFF2-40B4-BE49-F238E27FC236}">
                <a16:creationId xmlns:a16="http://schemas.microsoft.com/office/drawing/2014/main" id="{D4384E08-4CB2-4157-AF13-4C6498E23E8F}"/>
              </a:ext>
            </a:extLst>
          </p:cNvPr>
          <p:cNvGrpSpPr/>
          <p:nvPr/>
        </p:nvGrpSpPr>
        <p:grpSpPr>
          <a:xfrm>
            <a:off x="4117055" y="4491486"/>
            <a:ext cx="740383" cy="414506"/>
            <a:chOff x="1425439" y="2337651"/>
            <a:chExt cx="1715483" cy="1509130"/>
          </a:xfrm>
        </p:grpSpPr>
        <p:sp>
          <p:nvSpPr>
            <p:cNvPr id="156" name="Rounded Rectangle 69">
              <a:extLst>
                <a:ext uri="{FF2B5EF4-FFF2-40B4-BE49-F238E27FC236}">
                  <a16:creationId xmlns:a16="http://schemas.microsoft.com/office/drawing/2014/main" id="{BD6AF0FD-B600-4355-BAED-065AA19EDE0A}"/>
                </a:ext>
              </a:extLst>
            </p:cNvPr>
            <p:cNvSpPr/>
            <p:nvPr/>
          </p:nvSpPr>
          <p:spPr>
            <a:xfrm rot="16200000">
              <a:off x="1528616" y="2234474"/>
              <a:ext cx="1509130"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3C7BBAC-A74D-4A74-9F76-E1F51898FE37}"/>
                </a:ext>
              </a:extLst>
            </p:cNvPr>
            <p:cNvSpPr txBox="1"/>
            <p:nvPr/>
          </p:nvSpPr>
          <p:spPr>
            <a:xfrm>
              <a:off x="1492825" y="2531662"/>
              <a:ext cx="1580707" cy="1232605"/>
            </a:xfrm>
            <a:prstGeom prst="rect">
              <a:avLst/>
            </a:prstGeom>
            <a:noFill/>
          </p:spPr>
          <p:txBody>
            <a:bodyPr wrap="square" rtlCol="0">
              <a:spAutoFit/>
            </a:bodyPr>
            <a:lstStyle/>
            <a:p>
              <a:pPr algn="ctr"/>
              <a:r>
                <a:rPr lang="en-US" sz="800"/>
                <a:t>[product image]</a:t>
              </a:r>
            </a:p>
          </p:txBody>
        </p:sp>
      </p:grpSp>
      <p:grpSp>
        <p:nvGrpSpPr>
          <p:cNvPr id="158" name="Group 157">
            <a:extLst>
              <a:ext uri="{FF2B5EF4-FFF2-40B4-BE49-F238E27FC236}">
                <a16:creationId xmlns:a16="http://schemas.microsoft.com/office/drawing/2014/main" id="{2F0B0B46-20BE-47F1-8B99-3467133871DB}"/>
              </a:ext>
            </a:extLst>
          </p:cNvPr>
          <p:cNvGrpSpPr/>
          <p:nvPr/>
        </p:nvGrpSpPr>
        <p:grpSpPr>
          <a:xfrm>
            <a:off x="5711618" y="1768054"/>
            <a:ext cx="740383" cy="414506"/>
            <a:chOff x="1425439" y="2337651"/>
            <a:chExt cx="1715483" cy="1509130"/>
          </a:xfrm>
        </p:grpSpPr>
        <p:sp>
          <p:nvSpPr>
            <p:cNvPr id="159" name="Rounded Rectangle 69">
              <a:extLst>
                <a:ext uri="{FF2B5EF4-FFF2-40B4-BE49-F238E27FC236}">
                  <a16:creationId xmlns:a16="http://schemas.microsoft.com/office/drawing/2014/main" id="{302A043A-C2AE-4E1A-B212-B08B28B232AA}"/>
                </a:ext>
              </a:extLst>
            </p:cNvPr>
            <p:cNvSpPr/>
            <p:nvPr/>
          </p:nvSpPr>
          <p:spPr>
            <a:xfrm rot="16200000">
              <a:off x="1528616" y="2234474"/>
              <a:ext cx="1509130"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TextBox 159">
              <a:extLst>
                <a:ext uri="{FF2B5EF4-FFF2-40B4-BE49-F238E27FC236}">
                  <a16:creationId xmlns:a16="http://schemas.microsoft.com/office/drawing/2014/main" id="{64F66B3A-84D1-4E00-8349-378FCD6C4C4C}"/>
                </a:ext>
              </a:extLst>
            </p:cNvPr>
            <p:cNvSpPr txBox="1"/>
            <p:nvPr/>
          </p:nvSpPr>
          <p:spPr>
            <a:xfrm>
              <a:off x="1492825" y="2531662"/>
              <a:ext cx="1580707" cy="1232605"/>
            </a:xfrm>
            <a:prstGeom prst="rect">
              <a:avLst/>
            </a:prstGeom>
            <a:noFill/>
          </p:spPr>
          <p:txBody>
            <a:bodyPr wrap="square" rtlCol="0">
              <a:spAutoFit/>
            </a:bodyPr>
            <a:lstStyle/>
            <a:p>
              <a:pPr algn="ctr"/>
              <a:r>
                <a:rPr lang="en-US" sz="800"/>
                <a:t>[product image]</a:t>
              </a:r>
            </a:p>
          </p:txBody>
        </p:sp>
      </p:grpSp>
      <p:grpSp>
        <p:nvGrpSpPr>
          <p:cNvPr id="161" name="Group 160">
            <a:extLst>
              <a:ext uri="{FF2B5EF4-FFF2-40B4-BE49-F238E27FC236}">
                <a16:creationId xmlns:a16="http://schemas.microsoft.com/office/drawing/2014/main" id="{568C0461-BA98-4093-84F6-5BE953661CC8}"/>
              </a:ext>
            </a:extLst>
          </p:cNvPr>
          <p:cNvGrpSpPr/>
          <p:nvPr/>
        </p:nvGrpSpPr>
        <p:grpSpPr>
          <a:xfrm>
            <a:off x="6966533" y="1768054"/>
            <a:ext cx="740383" cy="414506"/>
            <a:chOff x="1425439" y="2337651"/>
            <a:chExt cx="1715483" cy="1509130"/>
          </a:xfrm>
        </p:grpSpPr>
        <p:sp>
          <p:nvSpPr>
            <p:cNvPr id="162" name="Rounded Rectangle 69">
              <a:extLst>
                <a:ext uri="{FF2B5EF4-FFF2-40B4-BE49-F238E27FC236}">
                  <a16:creationId xmlns:a16="http://schemas.microsoft.com/office/drawing/2014/main" id="{BAB75C70-1DB8-4B4F-9143-49057B9B3A20}"/>
                </a:ext>
              </a:extLst>
            </p:cNvPr>
            <p:cNvSpPr/>
            <p:nvPr/>
          </p:nvSpPr>
          <p:spPr>
            <a:xfrm rot="16200000">
              <a:off x="1528616" y="2234474"/>
              <a:ext cx="1509130"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1C7EAB9C-6684-443D-B085-FAAC92C0981D}"/>
                </a:ext>
              </a:extLst>
            </p:cNvPr>
            <p:cNvSpPr txBox="1"/>
            <p:nvPr/>
          </p:nvSpPr>
          <p:spPr>
            <a:xfrm>
              <a:off x="1492825" y="2531662"/>
              <a:ext cx="1580707" cy="1232605"/>
            </a:xfrm>
            <a:prstGeom prst="rect">
              <a:avLst/>
            </a:prstGeom>
            <a:noFill/>
          </p:spPr>
          <p:txBody>
            <a:bodyPr wrap="square" rtlCol="0">
              <a:spAutoFit/>
            </a:bodyPr>
            <a:lstStyle/>
            <a:p>
              <a:pPr algn="ctr"/>
              <a:r>
                <a:rPr lang="en-US" sz="800"/>
                <a:t>[product image]</a:t>
              </a:r>
            </a:p>
          </p:txBody>
        </p:sp>
      </p:grpSp>
      <p:grpSp>
        <p:nvGrpSpPr>
          <p:cNvPr id="164" name="Group 163">
            <a:extLst>
              <a:ext uri="{FF2B5EF4-FFF2-40B4-BE49-F238E27FC236}">
                <a16:creationId xmlns:a16="http://schemas.microsoft.com/office/drawing/2014/main" id="{7A7B3411-1FFB-4D98-8846-E8CDF5897BA6}"/>
              </a:ext>
            </a:extLst>
          </p:cNvPr>
          <p:cNvGrpSpPr/>
          <p:nvPr/>
        </p:nvGrpSpPr>
        <p:grpSpPr>
          <a:xfrm>
            <a:off x="8221448" y="1768054"/>
            <a:ext cx="740383" cy="414506"/>
            <a:chOff x="1425439" y="2337651"/>
            <a:chExt cx="1715483" cy="1509130"/>
          </a:xfrm>
        </p:grpSpPr>
        <p:sp>
          <p:nvSpPr>
            <p:cNvPr id="165" name="Rounded Rectangle 69">
              <a:extLst>
                <a:ext uri="{FF2B5EF4-FFF2-40B4-BE49-F238E27FC236}">
                  <a16:creationId xmlns:a16="http://schemas.microsoft.com/office/drawing/2014/main" id="{BD0FDDF1-5081-4D5B-907D-CCFAD83C1536}"/>
                </a:ext>
              </a:extLst>
            </p:cNvPr>
            <p:cNvSpPr/>
            <p:nvPr/>
          </p:nvSpPr>
          <p:spPr>
            <a:xfrm rot="16200000">
              <a:off x="1528616" y="2234474"/>
              <a:ext cx="1509130"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TextBox 165">
              <a:extLst>
                <a:ext uri="{FF2B5EF4-FFF2-40B4-BE49-F238E27FC236}">
                  <a16:creationId xmlns:a16="http://schemas.microsoft.com/office/drawing/2014/main" id="{C1D9BF07-FB63-4F01-A1D2-8A8207B47C92}"/>
                </a:ext>
              </a:extLst>
            </p:cNvPr>
            <p:cNvSpPr txBox="1"/>
            <p:nvPr/>
          </p:nvSpPr>
          <p:spPr>
            <a:xfrm>
              <a:off x="1492825" y="2531662"/>
              <a:ext cx="1580707" cy="1232605"/>
            </a:xfrm>
            <a:prstGeom prst="rect">
              <a:avLst/>
            </a:prstGeom>
            <a:noFill/>
          </p:spPr>
          <p:txBody>
            <a:bodyPr wrap="square" rtlCol="0">
              <a:spAutoFit/>
            </a:bodyPr>
            <a:lstStyle/>
            <a:p>
              <a:pPr algn="ctr"/>
              <a:r>
                <a:rPr lang="en-US" sz="800"/>
                <a:t>[product image]</a:t>
              </a:r>
            </a:p>
          </p:txBody>
        </p:sp>
      </p:grpSp>
      <p:grpSp>
        <p:nvGrpSpPr>
          <p:cNvPr id="167" name="Group 166">
            <a:extLst>
              <a:ext uri="{FF2B5EF4-FFF2-40B4-BE49-F238E27FC236}">
                <a16:creationId xmlns:a16="http://schemas.microsoft.com/office/drawing/2014/main" id="{A40F046F-6A8E-45CF-A449-362FAFC42A36}"/>
              </a:ext>
            </a:extLst>
          </p:cNvPr>
          <p:cNvGrpSpPr/>
          <p:nvPr/>
        </p:nvGrpSpPr>
        <p:grpSpPr>
          <a:xfrm>
            <a:off x="10120961" y="1672976"/>
            <a:ext cx="1112527" cy="622852"/>
            <a:chOff x="1425439" y="2337651"/>
            <a:chExt cx="1715483" cy="1509130"/>
          </a:xfrm>
        </p:grpSpPr>
        <p:sp>
          <p:nvSpPr>
            <p:cNvPr id="168" name="Rounded Rectangle 69">
              <a:extLst>
                <a:ext uri="{FF2B5EF4-FFF2-40B4-BE49-F238E27FC236}">
                  <a16:creationId xmlns:a16="http://schemas.microsoft.com/office/drawing/2014/main" id="{CA941819-2286-4A13-8719-247A291F0A7C}"/>
                </a:ext>
              </a:extLst>
            </p:cNvPr>
            <p:cNvSpPr/>
            <p:nvPr/>
          </p:nvSpPr>
          <p:spPr>
            <a:xfrm rot="16200000">
              <a:off x="1528616" y="2234474"/>
              <a:ext cx="1509130"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TextBox 169">
              <a:extLst>
                <a:ext uri="{FF2B5EF4-FFF2-40B4-BE49-F238E27FC236}">
                  <a16:creationId xmlns:a16="http://schemas.microsoft.com/office/drawing/2014/main" id="{0527886D-C427-420A-80CA-4659984948A4}"/>
                </a:ext>
              </a:extLst>
            </p:cNvPr>
            <p:cNvSpPr txBox="1"/>
            <p:nvPr/>
          </p:nvSpPr>
          <p:spPr>
            <a:xfrm>
              <a:off x="1519314" y="2827896"/>
              <a:ext cx="1580707" cy="522007"/>
            </a:xfrm>
            <a:prstGeom prst="rect">
              <a:avLst/>
            </a:prstGeom>
            <a:noFill/>
          </p:spPr>
          <p:txBody>
            <a:bodyPr wrap="square" rtlCol="0">
              <a:spAutoFit/>
            </a:bodyPr>
            <a:lstStyle/>
            <a:p>
              <a:pPr algn="ctr"/>
              <a:r>
                <a:rPr lang="en-US" sz="800"/>
                <a:t>[product image]</a:t>
              </a:r>
            </a:p>
          </p:txBody>
        </p:sp>
      </p:grpSp>
      <p:sp>
        <p:nvSpPr>
          <p:cNvPr id="2" name="TextBox 1">
            <a:extLst>
              <a:ext uri="{FF2B5EF4-FFF2-40B4-BE49-F238E27FC236}">
                <a16:creationId xmlns:a16="http://schemas.microsoft.com/office/drawing/2014/main" id="{BB565DA8-44D3-4141-B84A-B7E6BD88A0DB}"/>
              </a:ext>
            </a:extLst>
          </p:cNvPr>
          <p:cNvSpPr txBox="1"/>
          <p:nvPr/>
        </p:nvSpPr>
        <p:spPr>
          <a:xfrm>
            <a:off x="462774" y="6094279"/>
            <a:ext cx="388244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Source:</a:t>
            </a:r>
            <a:r>
              <a:rPr lang="pl-PL" sz="700" dirty="0">
                <a:solidFill>
                  <a:srgbClr val="949494"/>
                </a:solidFill>
                <a:latin typeface="Calibri Light" panose="020F0302020204030204" pitchFamily="34" charset="0"/>
                <a:cs typeface="Calibri Light" panose="020F0302020204030204" pitchFamily="34" charset="0"/>
              </a:rPr>
              <a:t>: [xxx]</a:t>
            </a:r>
            <a:endParaRPr lang="en-US" sz="700" dirty="0">
              <a:solidFill>
                <a:srgbClr val="949494"/>
              </a:solidFill>
              <a:latin typeface="Calibri Light" panose="020F0302020204030204" pitchFamily="34" charset="0"/>
              <a:cs typeface="Calibri Light" panose="020F0302020204030204" pitchFamily="34" charset="0"/>
            </a:endParaRPr>
          </a:p>
        </p:txBody>
      </p:sp>
    </p:spTree>
    <p:extLst>
      <p:ext uri="{BB962C8B-B14F-4D97-AF65-F5344CB8AC3E}">
        <p14:creationId xmlns:p14="http://schemas.microsoft.com/office/powerpoint/2010/main" val="362744402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TextBox 87">
            <a:extLst>
              <a:ext uri="{FF2B5EF4-FFF2-40B4-BE49-F238E27FC236}">
                <a16:creationId xmlns:a16="http://schemas.microsoft.com/office/drawing/2014/main" id="{8440E0DD-2465-48D6-B527-38F49415A7A6}"/>
              </a:ext>
            </a:extLst>
          </p:cNvPr>
          <p:cNvSpPr txBox="1"/>
          <p:nvPr/>
        </p:nvSpPr>
        <p:spPr>
          <a:xfrm>
            <a:off x="522452" y="2946064"/>
            <a:ext cx="4104001" cy="1476000"/>
          </a:xfrm>
          <a:prstGeom prst="roundRect">
            <a:avLst>
              <a:gd name="adj" fmla="val 8111"/>
            </a:avLst>
          </a:prstGeom>
          <a:noFill/>
          <a:ln w="12700">
            <a:solidFill>
              <a:srgbClr val="754599"/>
            </a:solidFill>
          </a:ln>
          <a:effectLst>
            <a:softEdge rad="0"/>
          </a:effectLst>
        </p:spPr>
        <p:style>
          <a:lnRef idx="2">
            <a:schemeClr val="accent4"/>
          </a:lnRef>
          <a:fillRef idx="1">
            <a:schemeClr val="lt1"/>
          </a:fillRef>
          <a:effectRef idx="0">
            <a:schemeClr val="accent4"/>
          </a:effectRef>
          <a:fontRef idx="minor">
            <a:schemeClr val="dk1"/>
          </a:fontRef>
        </p:style>
        <p:txBody>
          <a:bodyPr wrap="square" rtlCol="0">
            <a:spAutoFit/>
          </a:bodyPr>
          <a:lstStyle/>
          <a:p>
            <a:pPr marL="171450" indent="-171450">
              <a:buFont typeface="Arial" panose="020B0604020202020204" pitchFamily="34" charset="0"/>
              <a:buChar char="•"/>
            </a:pPr>
            <a:endParaRPr lang="en-US" sz="900" dirty="0"/>
          </a:p>
        </p:txBody>
      </p:sp>
      <p:sp>
        <p:nvSpPr>
          <p:cNvPr id="239" name="Hexagon 238">
            <a:extLst>
              <a:ext uri="{FF2B5EF4-FFF2-40B4-BE49-F238E27FC236}">
                <a16:creationId xmlns:a16="http://schemas.microsoft.com/office/drawing/2014/main" id="{29DEF754-B89C-4C75-BF51-FAFE05B9A458}"/>
              </a:ext>
            </a:extLst>
          </p:cNvPr>
          <p:cNvSpPr/>
          <p:nvPr/>
        </p:nvSpPr>
        <p:spPr>
          <a:xfrm>
            <a:off x="1702800" y="2857835"/>
            <a:ext cx="1677600" cy="176400"/>
          </a:xfrm>
          <a:prstGeom prst="hexagon">
            <a:avLst>
              <a:gd name="adj" fmla="val 30677"/>
              <a:gd name="vf" fmla="val 115470"/>
            </a:avLst>
          </a:prstGeom>
          <a:solidFill>
            <a:schemeClr val="bg1"/>
          </a:solidFill>
          <a:ln w="12700">
            <a:solidFill>
              <a:srgbClr val="7545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solidFill>
                  <a:srgbClr val="5E1F79"/>
                </a:solidFill>
              </a:rPr>
              <a:t>Product </a:t>
            </a:r>
            <a:r>
              <a:rPr lang="pl-PL" sz="900" b="1">
                <a:solidFill>
                  <a:srgbClr val="5E1F79"/>
                </a:solidFill>
              </a:rPr>
              <a:t>line 2</a:t>
            </a:r>
            <a:endParaRPr lang="en-US" sz="900" b="1" dirty="0">
              <a:solidFill>
                <a:srgbClr val="5E1F79"/>
              </a:solidFill>
            </a:endParaRPr>
          </a:p>
        </p:txBody>
      </p:sp>
      <p:sp>
        <p:nvSpPr>
          <p:cNvPr id="99" name="TextBox 98">
            <a:extLst>
              <a:ext uri="{FF2B5EF4-FFF2-40B4-BE49-F238E27FC236}">
                <a16:creationId xmlns:a16="http://schemas.microsoft.com/office/drawing/2014/main" id="{8A69D5CE-4FE8-4C9A-8602-BEFC11BDAA2C}"/>
              </a:ext>
            </a:extLst>
          </p:cNvPr>
          <p:cNvSpPr txBox="1"/>
          <p:nvPr/>
        </p:nvSpPr>
        <p:spPr>
          <a:xfrm>
            <a:off x="512064" y="618865"/>
            <a:ext cx="11026304" cy="830997"/>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dirty="0">
                <a:solidFill>
                  <a:srgbClr val="531070"/>
                </a:solidFill>
                <a:latin typeface="Calibri Light" panose="020F0302020204030204" pitchFamily="34" charset="0"/>
                <a:cs typeface="Calibri Light" panose="020F0302020204030204" pitchFamily="34" charset="0"/>
              </a:rPr>
              <a:t>… and</a:t>
            </a:r>
            <a:r>
              <a:rPr lang="pl-PL" sz="1800" b="1" dirty="0">
                <a:solidFill>
                  <a:srgbClr val="531070"/>
                </a:solidFill>
                <a:latin typeface="Calibri Light" panose="020F0302020204030204" pitchFamily="34" charset="0"/>
                <a:cs typeface="Calibri Light" panose="020F0302020204030204" pitchFamily="34" charset="0"/>
              </a:rPr>
              <a:t> XXX</a:t>
            </a:r>
            <a:r>
              <a:rPr lang="en-US" sz="1800" b="1">
                <a:solidFill>
                  <a:srgbClr val="531070"/>
                </a:solidFill>
                <a:latin typeface="Calibri Light" panose="020F0302020204030204" pitchFamily="34" charset="0"/>
                <a:cs typeface="Calibri Light" panose="020F0302020204030204" pitchFamily="34" charset="0"/>
              </a:rPr>
              <a:t>. </a:t>
            </a:r>
            <a:endParaRPr lang="en-US" sz="1800" b="1" dirty="0">
              <a:solidFill>
                <a:srgbClr val="531070"/>
              </a:solidFill>
              <a:latin typeface="Calibri Light" panose="020F0302020204030204" pitchFamily="34" charset="0"/>
              <a:cs typeface="Calibri Light" panose="020F0302020204030204" pitchFamily="34" charset="0"/>
            </a:endParaRPr>
          </a:p>
          <a:p>
            <a:endParaRPr lang="en-US" sz="1800" b="1" dirty="0">
              <a:solidFill>
                <a:srgbClr val="531070"/>
              </a:solidFill>
              <a:latin typeface="Calibri Light" panose="020F0302020204030204" pitchFamily="34" charset="0"/>
              <a:cs typeface="Calibri Light" panose="020F0302020204030204" pitchFamily="34" charset="0"/>
            </a:endParaRPr>
          </a:p>
          <a:p>
            <a:endParaRPr lang="en-US" sz="1800" b="1" dirty="0">
              <a:solidFill>
                <a:srgbClr val="531070"/>
              </a:solidFill>
              <a:latin typeface="Calibri Light" panose="020F0302020204030204" pitchFamily="34" charset="0"/>
              <a:cs typeface="Calibri Light" panose="020F0302020204030204" pitchFamily="34" charset="0"/>
            </a:endParaRPr>
          </a:p>
        </p:txBody>
      </p:sp>
      <p:sp>
        <p:nvSpPr>
          <p:cNvPr id="100" name="Text Placeholder 8">
            <a:extLst>
              <a:ext uri="{FF2B5EF4-FFF2-40B4-BE49-F238E27FC236}">
                <a16:creationId xmlns:a16="http://schemas.microsoft.com/office/drawing/2014/main" id="{F8B6636C-9D59-49B2-8332-43CD2D822569}"/>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PRODUCT PORTFOLIO </a:t>
            </a:r>
          </a:p>
        </p:txBody>
      </p:sp>
      <p:sp>
        <p:nvSpPr>
          <p:cNvPr id="80" name="TextBox 78">
            <a:extLst>
              <a:ext uri="{FF2B5EF4-FFF2-40B4-BE49-F238E27FC236}">
                <a16:creationId xmlns:a16="http://schemas.microsoft.com/office/drawing/2014/main" id="{98C2D63B-58E9-4C19-9940-85A91CBED995}"/>
              </a:ext>
            </a:extLst>
          </p:cNvPr>
          <p:cNvSpPr txBox="1"/>
          <p:nvPr/>
        </p:nvSpPr>
        <p:spPr>
          <a:xfrm>
            <a:off x="517563" y="1280055"/>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rgbClr val="7B7B7B"/>
                </a:solidFill>
                <a:latin typeface="Arial" panose="020B0604020202020204" pitchFamily="34" charset="0"/>
                <a:cs typeface="Arial" panose="020B0604020202020204" pitchFamily="34" charset="0"/>
              </a:rPr>
              <a:t>Individual product lines</a:t>
            </a:r>
          </a:p>
        </p:txBody>
      </p:sp>
      <p:cxnSp>
        <p:nvCxnSpPr>
          <p:cNvPr id="82" name="Straight Connector 81">
            <a:extLst>
              <a:ext uri="{FF2B5EF4-FFF2-40B4-BE49-F238E27FC236}">
                <a16:creationId xmlns:a16="http://schemas.microsoft.com/office/drawing/2014/main" id="{5D229D3E-B43B-437D-BFEE-A3F597AB3B55}"/>
              </a:ext>
            </a:extLst>
          </p:cNvPr>
          <p:cNvCxnSpPr>
            <a:cxnSpLocks/>
          </p:cNvCxnSpPr>
          <p:nvPr/>
        </p:nvCxnSpPr>
        <p:spPr>
          <a:xfrm>
            <a:off x="501296" y="1483200"/>
            <a:ext cx="7764833"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150" name="TextBox 78">
            <a:extLst>
              <a:ext uri="{FF2B5EF4-FFF2-40B4-BE49-F238E27FC236}">
                <a16:creationId xmlns:a16="http://schemas.microsoft.com/office/drawing/2014/main" id="{28499DB3-73CA-4235-B928-BE6DFED9A9A6}"/>
              </a:ext>
            </a:extLst>
          </p:cNvPr>
          <p:cNvSpPr txBox="1"/>
          <p:nvPr/>
        </p:nvSpPr>
        <p:spPr>
          <a:xfrm>
            <a:off x="8679543" y="1243070"/>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rgbClr val="7B7B7B"/>
                </a:solidFill>
                <a:latin typeface="Arial" panose="020B0604020202020204" pitchFamily="34" charset="0"/>
                <a:cs typeface="Arial" panose="020B0604020202020204" pitchFamily="34" charset="0"/>
              </a:rPr>
              <a:t>P</a:t>
            </a:r>
            <a:r>
              <a:rPr lang="en-US" sz="1000" b="1">
                <a:solidFill>
                  <a:srgbClr val="7B7B7B"/>
                </a:solidFill>
                <a:latin typeface="Arial" panose="020B0604020202020204" pitchFamily="34" charset="0"/>
                <a:cs typeface="Arial" panose="020B0604020202020204" pitchFamily="34" charset="0"/>
              </a:rPr>
              <a:t>roducts </a:t>
            </a:r>
            <a:r>
              <a:rPr lang="en-US" sz="1000" b="1" dirty="0">
                <a:solidFill>
                  <a:srgbClr val="7B7B7B"/>
                </a:solidFill>
                <a:latin typeface="Arial" panose="020B0604020202020204" pitchFamily="34" charset="0"/>
                <a:cs typeface="Arial" panose="020B0604020202020204" pitchFamily="34" charset="0"/>
              </a:rPr>
              <a:t>for companies</a:t>
            </a:r>
          </a:p>
        </p:txBody>
      </p:sp>
      <p:cxnSp>
        <p:nvCxnSpPr>
          <p:cNvPr id="151" name="Straight Connector 150">
            <a:extLst>
              <a:ext uri="{FF2B5EF4-FFF2-40B4-BE49-F238E27FC236}">
                <a16:creationId xmlns:a16="http://schemas.microsoft.com/office/drawing/2014/main" id="{5D42BBD3-13C2-4FB6-8141-6BED988D7E5B}"/>
              </a:ext>
            </a:extLst>
          </p:cNvPr>
          <p:cNvCxnSpPr>
            <a:cxnSpLocks/>
          </p:cNvCxnSpPr>
          <p:nvPr/>
        </p:nvCxnSpPr>
        <p:spPr>
          <a:xfrm>
            <a:off x="8679543" y="1479600"/>
            <a:ext cx="2999700"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cxnSp>
        <p:nvCxnSpPr>
          <p:cNvPr id="159" name="Straight Connector 158">
            <a:extLst>
              <a:ext uri="{FF2B5EF4-FFF2-40B4-BE49-F238E27FC236}">
                <a16:creationId xmlns:a16="http://schemas.microsoft.com/office/drawing/2014/main" id="{22384CF3-7624-43C2-940D-7D3E3F302999}"/>
              </a:ext>
            </a:extLst>
          </p:cNvPr>
          <p:cNvCxnSpPr>
            <a:cxnSpLocks/>
          </p:cNvCxnSpPr>
          <p:nvPr/>
        </p:nvCxnSpPr>
        <p:spPr>
          <a:xfrm>
            <a:off x="8679543" y="3216612"/>
            <a:ext cx="2999700"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grpSp>
        <p:nvGrpSpPr>
          <p:cNvPr id="41" name="Group 40">
            <a:extLst>
              <a:ext uri="{FF2B5EF4-FFF2-40B4-BE49-F238E27FC236}">
                <a16:creationId xmlns:a16="http://schemas.microsoft.com/office/drawing/2014/main" id="{9E202B4A-688F-4025-B809-61F97D62709E}"/>
              </a:ext>
            </a:extLst>
          </p:cNvPr>
          <p:cNvGrpSpPr/>
          <p:nvPr/>
        </p:nvGrpSpPr>
        <p:grpSpPr>
          <a:xfrm>
            <a:off x="522453" y="4520916"/>
            <a:ext cx="4144321" cy="1564200"/>
            <a:chOff x="522453" y="4520916"/>
            <a:chExt cx="4144321" cy="1564200"/>
          </a:xfrm>
        </p:grpSpPr>
        <p:grpSp>
          <p:nvGrpSpPr>
            <p:cNvPr id="248" name="Group 247">
              <a:extLst>
                <a:ext uri="{FF2B5EF4-FFF2-40B4-BE49-F238E27FC236}">
                  <a16:creationId xmlns:a16="http://schemas.microsoft.com/office/drawing/2014/main" id="{01700B92-E1FB-40D4-A2FE-1B1070058235}"/>
                </a:ext>
              </a:extLst>
            </p:cNvPr>
            <p:cNvGrpSpPr/>
            <p:nvPr/>
          </p:nvGrpSpPr>
          <p:grpSpPr>
            <a:xfrm>
              <a:off x="522453" y="4520916"/>
              <a:ext cx="4104000" cy="1564200"/>
              <a:chOff x="522453" y="4520916"/>
              <a:chExt cx="4104000" cy="1564200"/>
            </a:xfrm>
          </p:grpSpPr>
          <p:sp>
            <p:nvSpPr>
              <p:cNvPr id="106" name="TextBox 105">
                <a:extLst>
                  <a:ext uri="{FF2B5EF4-FFF2-40B4-BE49-F238E27FC236}">
                    <a16:creationId xmlns:a16="http://schemas.microsoft.com/office/drawing/2014/main" id="{D804A428-AB0E-4B0E-ABEF-CC15016E3433}"/>
                  </a:ext>
                </a:extLst>
              </p:cNvPr>
              <p:cNvSpPr txBox="1"/>
              <p:nvPr/>
            </p:nvSpPr>
            <p:spPr>
              <a:xfrm rot="16200000">
                <a:off x="1836453" y="3295116"/>
                <a:ext cx="1476000" cy="4104000"/>
              </a:xfrm>
              <a:prstGeom prst="roundRect">
                <a:avLst>
                  <a:gd name="adj" fmla="val 8111"/>
                </a:avLst>
              </a:prstGeom>
              <a:noFill/>
              <a:ln w="12700">
                <a:solidFill>
                  <a:srgbClr val="754599"/>
                </a:solidFill>
              </a:ln>
              <a:effectLst>
                <a:softEdge rad="0"/>
              </a:effectLst>
            </p:spPr>
            <p:style>
              <a:lnRef idx="2">
                <a:schemeClr val="accent4"/>
              </a:lnRef>
              <a:fillRef idx="1">
                <a:schemeClr val="lt1"/>
              </a:fillRef>
              <a:effectRef idx="0">
                <a:schemeClr val="accent4"/>
              </a:effectRef>
              <a:fontRef idx="minor">
                <a:schemeClr val="dk1"/>
              </a:fontRef>
            </p:style>
            <p:txBody>
              <a:bodyPr wrap="square" rtlCol="0">
                <a:spAutoFit/>
              </a:bodyPr>
              <a:lstStyle/>
              <a:p>
                <a:pPr marL="171450" indent="-171450">
                  <a:buFont typeface="Arial" panose="020B0604020202020204" pitchFamily="34" charset="0"/>
                  <a:buChar char="•"/>
                </a:pPr>
                <a:endParaRPr lang="en-US" sz="900" dirty="0"/>
              </a:p>
            </p:txBody>
          </p:sp>
          <p:sp>
            <p:nvSpPr>
              <p:cNvPr id="107" name="Hexagon 106">
                <a:extLst>
                  <a:ext uri="{FF2B5EF4-FFF2-40B4-BE49-F238E27FC236}">
                    <a16:creationId xmlns:a16="http://schemas.microsoft.com/office/drawing/2014/main" id="{531894E5-DA00-4EBD-ACE2-26542620F682}"/>
                  </a:ext>
                </a:extLst>
              </p:cNvPr>
              <p:cNvSpPr/>
              <p:nvPr/>
            </p:nvSpPr>
            <p:spPr>
              <a:xfrm>
                <a:off x="1702800" y="4520916"/>
                <a:ext cx="1677600" cy="176400"/>
              </a:xfrm>
              <a:prstGeom prst="hexagon">
                <a:avLst>
                  <a:gd name="adj" fmla="val 30677"/>
                  <a:gd name="vf" fmla="val 115470"/>
                </a:avLst>
              </a:prstGeom>
              <a:solidFill>
                <a:schemeClr val="bg1"/>
              </a:solidFill>
              <a:ln w="12700">
                <a:solidFill>
                  <a:srgbClr val="7545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solidFill>
                      <a:srgbClr val="5E1F79"/>
                    </a:solidFill>
                  </a:rPr>
                  <a:t>Product </a:t>
                </a:r>
                <a:r>
                  <a:rPr lang="pl-PL" sz="900" b="1">
                    <a:solidFill>
                      <a:srgbClr val="5E1F79"/>
                    </a:solidFill>
                  </a:rPr>
                  <a:t>line 3</a:t>
                </a:r>
                <a:endParaRPr lang="en-US" sz="900" b="1" dirty="0">
                  <a:solidFill>
                    <a:srgbClr val="5E1F79"/>
                  </a:solidFill>
                </a:endParaRPr>
              </a:p>
            </p:txBody>
          </p:sp>
        </p:grpSp>
        <p:sp>
          <p:nvSpPr>
            <p:cNvPr id="183" name="TextBox 182">
              <a:extLst>
                <a:ext uri="{FF2B5EF4-FFF2-40B4-BE49-F238E27FC236}">
                  <a16:creationId xmlns:a16="http://schemas.microsoft.com/office/drawing/2014/main" id="{2BA0AD7A-682E-4E65-B9E8-C31BB1CE65ED}"/>
                </a:ext>
              </a:extLst>
            </p:cNvPr>
            <p:cNvSpPr txBox="1"/>
            <p:nvPr/>
          </p:nvSpPr>
          <p:spPr>
            <a:xfrm>
              <a:off x="562773" y="5667699"/>
              <a:ext cx="4104001" cy="230832"/>
            </a:xfrm>
            <a:prstGeom prst="rect">
              <a:avLst/>
            </a:prstGeom>
            <a:noFill/>
          </p:spPr>
          <p:txBody>
            <a:bodyPr wrap="square">
              <a:spAutoFit/>
            </a:bodyPr>
            <a:lstStyle/>
            <a:p>
              <a:pPr algn="just"/>
              <a:r>
                <a:rPr lang="pl-PL" sz="900" dirty="0"/>
                <a:t>[</a:t>
              </a:r>
              <a:r>
                <a:rPr lang="pl-PL" sz="900"/>
                <a:t>description of the product line]</a:t>
              </a:r>
              <a:endParaRPr lang="en-US" sz="900" dirty="0"/>
            </a:p>
          </p:txBody>
        </p:sp>
      </p:grpSp>
      <p:sp>
        <p:nvSpPr>
          <p:cNvPr id="189" name="TextBox 188">
            <a:extLst>
              <a:ext uri="{FF2B5EF4-FFF2-40B4-BE49-F238E27FC236}">
                <a16:creationId xmlns:a16="http://schemas.microsoft.com/office/drawing/2014/main" id="{1EA03C3C-2C44-486D-A808-EF363687A3A8}"/>
              </a:ext>
            </a:extLst>
          </p:cNvPr>
          <p:cNvSpPr txBox="1"/>
          <p:nvPr/>
        </p:nvSpPr>
        <p:spPr>
          <a:xfrm>
            <a:off x="668294" y="4021527"/>
            <a:ext cx="4104001" cy="230832"/>
          </a:xfrm>
          <a:prstGeom prst="rect">
            <a:avLst/>
          </a:prstGeom>
          <a:noFill/>
        </p:spPr>
        <p:txBody>
          <a:bodyPr wrap="square">
            <a:spAutoFit/>
          </a:bodyPr>
          <a:lstStyle/>
          <a:p>
            <a:pPr algn="just"/>
            <a:r>
              <a:rPr lang="pl-PL" sz="900" dirty="0"/>
              <a:t>[</a:t>
            </a:r>
            <a:r>
              <a:rPr lang="pl-PL" sz="900" dirty="0" err="1"/>
              <a:t>description</a:t>
            </a:r>
            <a:r>
              <a:rPr lang="pl-PL" sz="900" dirty="0"/>
              <a:t> of the </a:t>
            </a:r>
            <a:r>
              <a:rPr lang="pl-PL" sz="900" dirty="0" err="1"/>
              <a:t>product</a:t>
            </a:r>
            <a:r>
              <a:rPr lang="pl-PL" sz="900" dirty="0"/>
              <a:t> </a:t>
            </a:r>
            <a:r>
              <a:rPr lang="pl-PL" sz="900" dirty="0" err="1"/>
              <a:t>line</a:t>
            </a:r>
            <a:r>
              <a:rPr lang="pl-PL" sz="900" dirty="0"/>
              <a:t>]</a:t>
            </a:r>
            <a:endParaRPr lang="en-US" sz="900" dirty="0"/>
          </a:p>
        </p:txBody>
      </p:sp>
      <p:grpSp>
        <p:nvGrpSpPr>
          <p:cNvPr id="50" name="Group 49">
            <a:extLst>
              <a:ext uri="{FF2B5EF4-FFF2-40B4-BE49-F238E27FC236}">
                <a16:creationId xmlns:a16="http://schemas.microsoft.com/office/drawing/2014/main" id="{449FD015-42AC-4AA7-B7B7-BEB90BD5DC63}"/>
              </a:ext>
            </a:extLst>
          </p:cNvPr>
          <p:cNvGrpSpPr/>
          <p:nvPr/>
        </p:nvGrpSpPr>
        <p:grpSpPr>
          <a:xfrm>
            <a:off x="4907468" y="4525681"/>
            <a:ext cx="3348000" cy="1559440"/>
            <a:chOff x="4907468" y="4525681"/>
            <a:chExt cx="3348000" cy="1559440"/>
          </a:xfrm>
        </p:grpSpPr>
        <p:grpSp>
          <p:nvGrpSpPr>
            <p:cNvPr id="108" name="Group 107">
              <a:extLst>
                <a:ext uri="{FF2B5EF4-FFF2-40B4-BE49-F238E27FC236}">
                  <a16:creationId xmlns:a16="http://schemas.microsoft.com/office/drawing/2014/main" id="{25A10E17-63B4-40D2-A273-52339DFF8338}"/>
                </a:ext>
              </a:extLst>
            </p:cNvPr>
            <p:cNvGrpSpPr/>
            <p:nvPr/>
          </p:nvGrpSpPr>
          <p:grpSpPr>
            <a:xfrm rot="16200000">
              <a:off x="5801748" y="3631401"/>
              <a:ext cx="1559440" cy="3348000"/>
              <a:chOff x="8994536" y="1899882"/>
              <a:chExt cx="836409" cy="1377388"/>
            </a:xfrm>
            <a:noFill/>
          </p:grpSpPr>
          <p:sp>
            <p:nvSpPr>
              <p:cNvPr id="109" name="TextBox 108">
                <a:extLst>
                  <a:ext uri="{FF2B5EF4-FFF2-40B4-BE49-F238E27FC236}">
                    <a16:creationId xmlns:a16="http://schemas.microsoft.com/office/drawing/2014/main" id="{2EB17946-8957-4C48-92D6-28B2665DFE07}"/>
                  </a:ext>
                </a:extLst>
              </p:cNvPr>
              <p:cNvSpPr txBox="1"/>
              <p:nvPr/>
            </p:nvSpPr>
            <p:spPr>
              <a:xfrm>
                <a:off x="8994536" y="1899882"/>
                <a:ext cx="788490" cy="1377388"/>
              </a:xfrm>
              <a:prstGeom prst="roundRect">
                <a:avLst>
                  <a:gd name="adj" fmla="val 8111"/>
                </a:avLst>
              </a:prstGeom>
              <a:grpFill/>
              <a:ln w="12700">
                <a:solidFill>
                  <a:srgbClr val="754599"/>
                </a:solidFill>
              </a:ln>
              <a:effectLst>
                <a:softEdge rad="0"/>
              </a:effectLst>
            </p:spPr>
            <p:style>
              <a:lnRef idx="2">
                <a:schemeClr val="accent4"/>
              </a:lnRef>
              <a:fillRef idx="1">
                <a:schemeClr val="lt1"/>
              </a:fillRef>
              <a:effectRef idx="0">
                <a:schemeClr val="accent4"/>
              </a:effectRef>
              <a:fontRef idx="minor">
                <a:schemeClr val="dk1"/>
              </a:fontRef>
            </p:style>
            <p:txBody>
              <a:bodyPr wrap="square" rtlCol="0">
                <a:spAutoFit/>
              </a:bodyPr>
              <a:lstStyle/>
              <a:p>
                <a:pPr marL="171450" indent="-171450">
                  <a:buFont typeface="Arial" panose="020B0604020202020204" pitchFamily="34" charset="0"/>
                  <a:buChar char="•"/>
                </a:pPr>
                <a:endParaRPr lang="en-US" sz="900" dirty="0"/>
              </a:p>
            </p:txBody>
          </p:sp>
          <p:sp>
            <p:nvSpPr>
              <p:cNvPr id="110" name="Hexagon 109">
                <a:extLst>
                  <a:ext uri="{FF2B5EF4-FFF2-40B4-BE49-F238E27FC236}">
                    <a16:creationId xmlns:a16="http://schemas.microsoft.com/office/drawing/2014/main" id="{CF3A0F3F-9429-40B4-B7C0-456478161FC1}"/>
                  </a:ext>
                </a:extLst>
              </p:cNvPr>
              <p:cNvSpPr/>
              <p:nvPr/>
            </p:nvSpPr>
            <p:spPr>
              <a:xfrm rot="5400000">
                <a:off x="9438694" y="2513862"/>
                <a:ext cx="689890" cy="94613"/>
              </a:xfrm>
              <a:prstGeom prst="hexagon">
                <a:avLst>
                  <a:gd name="adj" fmla="val 30677"/>
                  <a:gd name="vf" fmla="val 115470"/>
                </a:avLst>
              </a:prstGeom>
              <a:solidFill>
                <a:schemeClr val="bg1"/>
              </a:solidFill>
              <a:ln w="12700">
                <a:solidFill>
                  <a:srgbClr val="7545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solidFill>
                      <a:srgbClr val="5E1F79"/>
                    </a:solidFill>
                  </a:rPr>
                  <a:t>Product </a:t>
                </a:r>
                <a:r>
                  <a:rPr lang="pl-PL" sz="900" b="1">
                    <a:solidFill>
                      <a:srgbClr val="5E1F79"/>
                    </a:solidFill>
                  </a:rPr>
                  <a:t>line 5</a:t>
                </a:r>
                <a:endParaRPr lang="en-US" sz="900" b="1" dirty="0">
                  <a:solidFill>
                    <a:srgbClr val="5E1F79"/>
                  </a:solidFill>
                </a:endParaRPr>
              </a:p>
            </p:txBody>
          </p:sp>
        </p:grpSp>
        <p:sp>
          <p:nvSpPr>
            <p:cNvPr id="192" name="TextBox 191">
              <a:extLst>
                <a:ext uri="{FF2B5EF4-FFF2-40B4-BE49-F238E27FC236}">
                  <a16:creationId xmlns:a16="http://schemas.microsoft.com/office/drawing/2014/main" id="{E1499A71-A9EF-46A0-83F2-1CD3D3FE1AAB}"/>
                </a:ext>
              </a:extLst>
            </p:cNvPr>
            <p:cNvSpPr txBox="1"/>
            <p:nvPr/>
          </p:nvSpPr>
          <p:spPr>
            <a:xfrm>
              <a:off x="5092501" y="5638385"/>
              <a:ext cx="1832839" cy="230832"/>
            </a:xfrm>
            <a:prstGeom prst="rect">
              <a:avLst/>
            </a:prstGeom>
            <a:noFill/>
          </p:spPr>
          <p:txBody>
            <a:bodyPr wrap="square">
              <a:spAutoFit/>
            </a:bodyPr>
            <a:lstStyle/>
            <a:p>
              <a:pPr algn="just"/>
              <a:r>
                <a:rPr lang="pl-PL" sz="900" dirty="0"/>
                <a:t>[</a:t>
              </a:r>
              <a:r>
                <a:rPr lang="pl-PL" sz="900"/>
                <a:t>description of the product line]</a:t>
              </a:r>
              <a:endParaRPr lang="en-US" sz="900" dirty="0"/>
            </a:p>
          </p:txBody>
        </p:sp>
      </p:grpSp>
      <p:grpSp>
        <p:nvGrpSpPr>
          <p:cNvPr id="49" name="Group 48">
            <a:extLst>
              <a:ext uri="{FF2B5EF4-FFF2-40B4-BE49-F238E27FC236}">
                <a16:creationId xmlns:a16="http://schemas.microsoft.com/office/drawing/2014/main" id="{240A4E02-C8DC-4322-BB19-EEB12E73900F}"/>
              </a:ext>
            </a:extLst>
          </p:cNvPr>
          <p:cNvGrpSpPr/>
          <p:nvPr/>
        </p:nvGrpSpPr>
        <p:grpSpPr>
          <a:xfrm>
            <a:off x="4918138" y="1583731"/>
            <a:ext cx="3347999" cy="2838326"/>
            <a:chOff x="4918138" y="1583731"/>
            <a:chExt cx="3347999" cy="2838326"/>
          </a:xfrm>
        </p:grpSpPr>
        <p:grpSp>
          <p:nvGrpSpPr>
            <p:cNvPr id="111" name="Group 110">
              <a:extLst>
                <a:ext uri="{FF2B5EF4-FFF2-40B4-BE49-F238E27FC236}">
                  <a16:creationId xmlns:a16="http://schemas.microsoft.com/office/drawing/2014/main" id="{FAD27A03-4ED8-4A39-AF69-2858CB6D99A2}"/>
                </a:ext>
              </a:extLst>
            </p:cNvPr>
            <p:cNvGrpSpPr/>
            <p:nvPr/>
          </p:nvGrpSpPr>
          <p:grpSpPr>
            <a:xfrm rot="16200000">
              <a:off x="5172975" y="1328894"/>
              <a:ext cx="2838326" cy="3347999"/>
              <a:chOff x="8408978" y="2222751"/>
              <a:chExt cx="1522336" cy="2112077"/>
            </a:xfrm>
            <a:noFill/>
          </p:grpSpPr>
          <p:sp>
            <p:nvSpPr>
              <p:cNvPr id="112" name="TextBox 111">
                <a:extLst>
                  <a:ext uri="{FF2B5EF4-FFF2-40B4-BE49-F238E27FC236}">
                    <a16:creationId xmlns:a16="http://schemas.microsoft.com/office/drawing/2014/main" id="{2E26D8BC-2DA2-42F0-9529-6009AE92EDF6}"/>
                  </a:ext>
                </a:extLst>
              </p:cNvPr>
              <p:cNvSpPr txBox="1"/>
              <p:nvPr/>
            </p:nvSpPr>
            <p:spPr>
              <a:xfrm>
                <a:off x="8408978" y="2222751"/>
                <a:ext cx="1474892" cy="2112077"/>
              </a:xfrm>
              <a:prstGeom prst="roundRect">
                <a:avLst>
                  <a:gd name="adj" fmla="val 3820"/>
                </a:avLst>
              </a:prstGeom>
              <a:grpFill/>
              <a:ln w="12700">
                <a:solidFill>
                  <a:srgbClr val="754599"/>
                </a:solidFill>
              </a:ln>
              <a:effectLst>
                <a:softEdge rad="0"/>
              </a:effectLst>
            </p:spPr>
            <p:style>
              <a:lnRef idx="2">
                <a:schemeClr val="accent4"/>
              </a:lnRef>
              <a:fillRef idx="1">
                <a:schemeClr val="lt1"/>
              </a:fillRef>
              <a:effectRef idx="0">
                <a:schemeClr val="accent4"/>
              </a:effectRef>
              <a:fontRef idx="minor">
                <a:schemeClr val="dk1"/>
              </a:fontRef>
            </p:style>
            <p:txBody>
              <a:bodyPr wrap="square" rtlCol="0">
                <a:spAutoFit/>
              </a:bodyPr>
              <a:lstStyle/>
              <a:p>
                <a:pPr marL="171450" indent="-171450">
                  <a:buFont typeface="Arial" panose="020B0604020202020204" pitchFamily="34" charset="0"/>
                  <a:buChar char="•"/>
                </a:pPr>
                <a:endParaRPr lang="en-US" sz="900" dirty="0"/>
              </a:p>
            </p:txBody>
          </p:sp>
          <p:sp>
            <p:nvSpPr>
              <p:cNvPr id="113" name="Hexagon 112">
                <a:extLst>
                  <a:ext uri="{FF2B5EF4-FFF2-40B4-BE49-F238E27FC236}">
                    <a16:creationId xmlns:a16="http://schemas.microsoft.com/office/drawing/2014/main" id="{DFFA2072-EDB0-43FF-B5FE-F40207BF7D3C}"/>
                  </a:ext>
                </a:extLst>
              </p:cNvPr>
              <p:cNvSpPr/>
              <p:nvPr/>
            </p:nvSpPr>
            <p:spPr>
              <a:xfrm rot="5400000">
                <a:off x="9354853" y="3224752"/>
                <a:ext cx="1058310" cy="94612"/>
              </a:xfrm>
              <a:prstGeom prst="hexagon">
                <a:avLst>
                  <a:gd name="adj" fmla="val 30677"/>
                  <a:gd name="vf" fmla="val 115470"/>
                </a:avLst>
              </a:prstGeom>
              <a:solidFill>
                <a:schemeClr val="bg1"/>
              </a:solidFill>
              <a:ln w="12700">
                <a:solidFill>
                  <a:srgbClr val="7545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solidFill>
                      <a:srgbClr val="5E1F79"/>
                    </a:solidFill>
                  </a:rPr>
                  <a:t>Product </a:t>
                </a:r>
                <a:r>
                  <a:rPr lang="pl-PL" sz="900" b="1">
                    <a:solidFill>
                      <a:srgbClr val="5E1F79"/>
                    </a:solidFill>
                  </a:rPr>
                  <a:t>line 4</a:t>
                </a:r>
                <a:endParaRPr lang="en-US" sz="900" b="1" dirty="0">
                  <a:solidFill>
                    <a:srgbClr val="5E1F79"/>
                  </a:solidFill>
                </a:endParaRPr>
              </a:p>
            </p:txBody>
          </p:sp>
        </p:grpSp>
        <p:sp>
          <p:nvSpPr>
            <p:cNvPr id="194" name="TextBox 193">
              <a:extLst>
                <a:ext uri="{FF2B5EF4-FFF2-40B4-BE49-F238E27FC236}">
                  <a16:creationId xmlns:a16="http://schemas.microsoft.com/office/drawing/2014/main" id="{95595D39-21E7-44AA-956F-FDA193C4BCAD}"/>
                </a:ext>
              </a:extLst>
            </p:cNvPr>
            <p:cNvSpPr txBox="1"/>
            <p:nvPr/>
          </p:nvSpPr>
          <p:spPr>
            <a:xfrm>
              <a:off x="5099585" y="3781110"/>
              <a:ext cx="3125673" cy="230832"/>
            </a:xfrm>
            <a:prstGeom prst="rect">
              <a:avLst/>
            </a:prstGeom>
            <a:noFill/>
          </p:spPr>
          <p:txBody>
            <a:bodyPr wrap="square">
              <a:spAutoFit/>
            </a:bodyPr>
            <a:lstStyle/>
            <a:p>
              <a:pPr algn="just"/>
              <a:r>
                <a:rPr lang="pl-PL" sz="900" dirty="0"/>
                <a:t>[</a:t>
              </a:r>
              <a:r>
                <a:rPr lang="pl-PL" sz="900"/>
                <a:t>description of the product line]</a:t>
              </a:r>
              <a:endParaRPr lang="en-US" sz="900" dirty="0"/>
            </a:p>
          </p:txBody>
        </p:sp>
      </p:grpSp>
      <p:sp>
        <p:nvSpPr>
          <p:cNvPr id="266" name="TextBox 78">
            <a:extLst>
              <a:ext uri="{FF2B5EF4-FFF2-40B4-BE49-F238E27FC236}">
                <a16:creationId xmlns:a16="http://schemas.microsoft.com/office/drawing/2014/main" id="{D7EE5098-1AAA-4CF3-A7DF-5BAAEC8A9850}"/>
              </a:ext>
            </a:extLst>
          </p:cNvPr>
          <p:cNvSpPr txBox="1"/>
          <p:nvPr/>
        </p:nvSpPr>
        <p:spPr>
          <a:xfrm>
            <a:off x="8679543" y="2999689"/>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rgbClr val="7B7B7B"/>
                </a:solidFill>
                <a:latin typeface="Arial" panose="020B0604020202020204" pitchFamily="34" charset="0"/>
                <a:cs typeface="Arial" panose="020B0604020202020204" pitchFamily="34" charset="0"/>
              </a:rPr>
              <a:t>P</a:t>
            </a:r>
            <a:r>
              <a:rPr lang="en-US" sz="1000" b="1" dirty="0" err="1">
                <a:solidFill>
                  <a:srgbClr val="7B7B7B"/>
                </a:solidFill>
                <a:latin typeface="Arial" panose="020B0604020202020204" pitchFamily="34" charset="0"/>
                <a:cs typeface="Arial" panose="020B0604020202020204" pitchFamily="34" charset="0"/>
              </a:rPr>
              <a:t>oducts</a:t>
            </a:r>
            <a:r>
              <a:rPr lang="en-US" sz="1000" b="1" dirty="0">
                <a:solidFill>
                  <a:srgbClr val="7B7B7B"/>
                </a:solidFill>
                <a:latin typeface="Arial" panose="020B0604020202020204" pitchFamily="34" charset="0"/>
                <a:cs typeface="Arial" panose="020B0604020202020204" pitchFamily="34" charset="0"/>
              </a:rPr>
              <a:t> for </a:t>
            </a:r>
            <a:r>
              <a:rPr lang="pl-PL" sz="1000" b="1" dirty="0">
                <a:solidFill>
                  <a:srgbClr val="7B7B7B"/>
                </a:solidFill>
                <a:latin typeface="Arial" panose="020B0604020202020204" pitchFamily="34" charset="0"/>
                <a:cs typeface="Arial" panose="020B0604020202020204" pitchFamily="34" charset="0"/>
              </a:rPr>
              <a:t>xxx</a:t>
            </a:r>
            <a:endParaRPr lang="en-US" sz="1000" b="1" dirty="0">
              <a:solidFill>
                <a:srgbClr val="7B7B7B"/>
              </a:solidFill>
              <a:latin typeface="Arial" panose="020B0604020202020204" pitchFamily="34" charset="0"/>
              <a:cs typeface="Arial" panose="020B0604020202020204" pitchFamily="34" charset="0"/>
            </a:endParaRPr>
          </a:p>
        </p:txBody>
      </p:sp>
      <p:sp>
        <p:nvSpPr>
          <p:cNvPr id="204" name="TextBox 203">
            <a:extLst>
              <a:ext uri="{FF2B5EF4-FFF2-40B4-BE49-F238E27FC236}">
                <a16:creationId xmlns:a16="http://schemas.microsoft.com/office/drawing/2014/main" id="{C48E617C-8B1F-4FA9-9827-774BDAAF5B30}"/>
              </a:ext>
            </a:extLst>
          </p:cNvPr>
          <p:cNvSpPr txBox="1"/>
          <p:nvPr/>
        </p:nvSpPr>
        <p:spPr>
          <a:xfrm>
            <a:off x="9783324" y="1659483"/>
            <a:ext cx="1957298" cy="230832"/>
          </a:xfrm>
          <a:prstGeom prst="rect">
            <a:avLst/>
          </a:prstGeom>
          <a:noFill/>
        </p:spPr>
        <p:txBody>
          <a:bodyPr wrap="square">
            <a:spAutoFit/>
          </a:bodyPr>
          <a:lstStyle/>
          <a:p>
            <a:pPr algn="just"/>
            <a:r>
              <a:rPr lang="pl-PL" sz="900" dirty="0"/>
              <a:t>[</a:t>
            </a:r>
            <a:r>
              <a:rPr lang="pl-PL" sz="900"/>
              <a:t>description of the product line]</a:t>
            </a:r>
            <a:endParaRPr lang="en-US" sz="900" dirty="0"/>
          </a:p>
        </p:txBody>
      </p:sp>
      <p:sp>
        <p:nvSpPr>
          <p:cNvPr id="206" name="TextBox 205">
            <a:extLst>
              <a:ext uri="{FF2B5EF4-FFF2-40B4-BE49-F238E27FC236}">
                <a16:creationId xmlns:a16="http://schemas.microsoft.com/office/drawing/2014/main" id="{42F5AADF-0044-4325-88FB-71472BDDED51}"/>
              </a:ext>
            </a:extLst>
          </p:cNvPr>
          <p:cNvSpPr txBox="1"/>
          <p:nvPr/>
        </p:nvSpPr>
        <p:spPr>
          <a:xfrm>
            <a:off x="8576944" y="3296503"/>
            <a:ext cx="3175579" cy="230832"/>
          </a:xfrm>
          <a:prstGeom prst="rect">
            <a:avLst/>
          </a:prstGeom>
          <a:noFill/>
        </p:spPr>
        <p:txBody>
          <a:bodyPr wrap="square">
            <a:spAutoFit/>
          </a:bodyPr>
          <a:lstStyle/>
          <a:p>
            <a:pPr algn="just"/>
            <a:r>
              <a:rPr lang="pl-PL" sz="900" dirty="0"/>
              <a:t>[</a:t>
            </a:r>
            <a:r>
              <a:rPr lang="pl-PL" sz="900"/>
              <a:t>description of the product line]</a:t>
            </a:r>
            <a:endParaRPr lang="en-US" sz="900" dirty="0"/>
          </a:p>
        </p:txBody>
      </p:sp>
      <p:sp>
        <p:nvSpPr>
          <p:cNvPr id="272" name="TextBox 78">
            <a:extLst>
              <a:ext uri="{FF2B5EF4-FFF2-40B4-BE49-F238E27FC236}">
                <a16:creationId xmlns:a16="http://schemas.microsoft.com/office/drawing/2014/main" id="{FDE8B66C-C635-46F7-9C75-F26B0DBA86C3}"/>
              </a:ext>
            </a:extLst>
          </p:cNvPr>
          <p:cNvSpPr txBox="1"/>
          <p:nvPr/>
        </p:nvSpPr>
        <p:spPr>
          <a:xfrm>
            <a:off x="8669483" y="3954014"/>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rgbClr val="7B7B7B"/>
                </a:solidFill>
                <a:latin typeface="Arial" panose="020B0604020202020204" pitchFamily="34" charset="0"/>
                <a:cs typeface="Arial" panose="020B0604020202020204" pitchFamily="34" charset="0"/>
              </a:rPr>
              <a:t>Custom-made</a:t>
            </a:r>
            <a:r>
              <a:rPr lang="pl-PL" sz="1000" b="1">
                <a:solidFill>
                  <a:srgbClr val="7B7B7B"/>
                </a:solidFill>
                <a:latin typeface="Arial" panose="020B0604020202020204" pitchFamily="34" charset="0"/>
                <a:cs typeface="Arial" panose="020B0604020202020204" pitchFamily="34" charset="0"/>
              </a:rPr>
              <a:t> products</a:t>
            </a:r>
            <a:endParaRPr lang="en-US" sz="1000" b="1" dirty="0">
              <a:solidFill>
                <a:srgbClr val="7B7B7B"/>
              </a:solidFill>
              <a:latin typeface="Arial" panose="020B0604020202020204" pitchFamily="34" charset="0"/>
              <a:cs typeface="Arial" panose="020B0604020202020204" pitchFamily="34" charset="0"/>
            </a:endParaRPr>
          </a:p>
        </p:txBody>
      </p:sp>
      <p:sp>
        <p:nvSpPr>
          <p:cNvPr id="273" name="TextBox 272">
            <a:extLst>
              <a:ext uri="{FF2B5EF4-FFF2-40B4-BE49-F238E27FC236}">
                <a16:creationId xmlns:a16="http://schemas.microsoft.com/office/drawing/2014/main" id="{48FB93B9-710E-4E03-8E42-16D8B4BDEBF2}"/>
              </a:ext>
            </a:extLst>
          </p:cNvPr>
          <p:cNvSpPr txBox="1"/>
          <p:nvPr/>
        </p:nvSpPr>
        <p:spPr>
          <a:xfrm>
            <a:off x="9465016" y="4483229"/>
            <a:ext cx="2353628" cy="230832"/>
          </a:xfrm>
          <a:prstGeom prst="rect">
            <a:avLst/>
          </a:prstGeom>
          <a:noFill/>
        </p:spPr>
        <p:txBody>
          <a:bodyPr wrap="square" rtlCol="0">
            <a:spAutoFit/>
          </a:bodyPr>
          <a:lstStyle/>
          <a:p>
            <a:pPr algn="just"/>
            <a:r>
              <a:rPr lang="pl-PL" sz="900" dirty="0"/>
              <a:t>[</a:t>
            </a:r>
            <a:r>
              <a:rPr lang="pl-PL" sz="900"/>
              <a:t>description of the product line]</a:t>
            </a:r>
            <a:endParaRPr lang="en-US" sz="900" dirty="0"/>
          </a:p>
        </p:txBody>
      </p:sp>
      <p:sp>
        <p:nvSpPr>
          <p:cNvPr id="274" name="TextBox 273">
            <a:extLst>
              <a:ext uri="{FF2B5EF4-FFF2-40B4-BE49-F238E27FC236}">
                <a16:creationId xmlns:a16="http://schemas.microsoft.com/office/drawing/2014/main" id="{27057FAC-EB75-4FAD-950C-54E64A55AFD9}"/>
              </a:ext>
            </a:extLst>
          </p:cNvPr>
          <p:cNvSpPr txBox="1"/>
          <p:nvPr/>
        </p:nvSpPr>
        <p:spPr>
          <a:xfrm>
            <a:off x="10179393" y="5347116"/>
            <a:ext cx="1449834" cy="369332"/>
          </a:xfrm>
          <a:prstGeom prst="rect">
            <a:avLst/>
          </a:prstGeom>
          <a:noFill/>
        </p:spPr>
        <p:txBody>
          <a:bodyPr wrap="square" rtlCol="0">
            <a:spAutoFit/>
          </a:bodyPr>
          <a:lstStyle/>
          <a:p>
            <a:pPr algn="just"/>
            <a:r>
              <a:rPr lang="pl-PL" sz="900" dirty="0"/>
              <a:t>[</a:t>
            </a:r>
            <a:r>
              <a:rPr lang="pl-PL" sz="900"/>
              <a:t>description of the product line]</a:t>
            </a:r>
            <a:endParaRPr lang="en-US" sz="900" dirty="0"/>
          </a:p>
        </p:txBody>
      </p:sp>
      <p:sp>
        <p:nvSpPr>
          <p:cNvPr id="275" name="Arrow: Pentagon 274">
            <a:extLst>
              <a:ext uri="{FF2B5EF4-FFF2-40B4-BE49-F238E27FC236}">
                <a16:creationId xmlns:a16="http://schemas.microsoft.com/office/drawing/2014/main" id="{3BFFA452-A2DE-4E3D-9317-A40A885863E1}"/>
              </a:ext>
            </a:extLst>
          </p:cNvPr>
          <p:cNvSpPr/>
          <p:nvPr/>
        </p:nvSpPr>
        <p:spPr>
          <a:xfrm>
            <a:off x="9379295" y="4346370"/>
            <a:ext cx="87689" cy="544077"/>
          </a:xfrm>
          <a:prstGeom prst="homePlate">
            <a:avLst>
              <a:gd name="adj" fmla="val 90165"/>
            </a:avLst>
          </a:prstGeom>
          <a:solidFill>
            <a:srgbClr val="754599"/>
          </a:solidFill>
          <a:ln w="3175" cmpd="sng">
            <a:solidFill>
              <a:srgbClr val="754599"/>
            </a:solidFill>
          </a:ln>
        </p:spPr>
        <p:txBody>
          <a:bodyPr vert="horz" lIns="91440" tIns="45720" rIns="91440" bIns="45720" rtlCol="0" anchor="ctr">
            <a:noAutofit/>
          </a:bodyPr>
          <a:lstStyle/>
          <a:p>
            <a:pPr algn="ctr">
              <a:spcBef>
                <a:spcPct val="0"/>
              </a:spcBef>
            </a:pPr>
            <a:endParaRPr lang="en-US" sz="1400" dirty="0">
              <a:solidFill>
                <a:srgbClr val="005A9A"/>
              </a:solidFill>
            </a:endParaRPr>
          </a:p>
        </p:txBody>
      </p:sp>
      <p:sp>
        <p:nvSpPr>
          <p:cNvPr id="276" name="Arrow: Pentagon 275">
            <a:extLst>
              <a:ext uri="{FF2B5EF4-FFF2-40B4-BE49-F238E27FC236}">
                <a16:creationId xmlns:a16="http://schemas.microsoft.com/office/drawing/2014/main" id="{CC9D56FB-DC06-4876-947D-A4422184481F}"/>
              </a:ext>
            </a:extLst>
          </p:cNvPr>
          <p:cNvSpPr/>
          <p:nvPr/>
        </p:nvSpPr>
        <p:spPr>
          <a:xfrm>
            <a:off x="9966021" y="5303894"/>
            <a:ext cx="87689" cy="544077"/>
          </a:xfrm>
          <a:prstGeom prst="homePlate">
            <a:avLst>
              <a:gd name="adj" fmla="val 90165"/>
            </a:avLst>
          </a:prstGeom>
          <a:solidFill>
            <a:srgbClr val="754599"/>
          </a:solidFill>
          <a:ln w="3175" cmpd="sng">
            <a:solidFill>
              <a:srgbClr val="754599"/>
            </a:solidFill>
          </a:ln>
        </p:spPr>
        <p:txBody>
          <a:bodyPr vert="horz" lIns="91440" tIns="45720" rIns="91440" bIns="45720" rtlCol="0" anchor="ctr">
            <a:noAutofit/>
          </a:bodyPr>
          <a:lstStyle/>
          <a:p>
            <a:pPr algn="ctr">
              <a:spcBef>
                <a:spcPct val="0"/>
              </a:spcBef>
            </a:pPr>
            <a:endParaRPr lang="en-US" sz="1400" dirty="0">
              <a:solidFill>
                <a:srgbClr val="005A9A"/>
              </a:solidFill>
            </a:endParaRPr>
          </a:p>
        </p:txBody>
      </p:sp>
      <p:cxnSp>
        <p:nvCxnSpPr>
          <p:cNvPr id="222" name="Straight Connector 221">
            <a:extLst>
              <a:ext uri="{FF2B5EF4-FFF2-40B4-BE49-F238E27FC236}">
                <a16:creationId xmlns:a16="http://schemas.microsoft.com/office/drawing/2014/main" id="{3F1CF050-5DFE-46C7-9611-82D3F393E635}"/>
              </a:ext>
            </a:extLst>
          </p:cNvPr>
          <p:cNvCxnSpPr>
            <a:cxnSpLocks/>
          </p:cNvCxnSpPr>
          <p:nvPr/>
        </p:nvCxnSpPr>
        <p:spPr>
          <a:xfrm>
            <a:off x="8669483" y="4196370"/>
            <a:ext cx="2999700"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grpSp>
        <p:nvGrpSpPr>
          <p:cNvPr id="101" name="Group 100">
            <a:extLst>
              <a:ext uri="{FF2B5EF4-FFF2-40B4-BE49-F238E27FC236}">
                <a16:creationId xmlns:a16="http://schemas.microsoft.com/office/drawing/2014/main" id="{116AED20-F298-47C1-9D49-A25A8446266B}"/>
              </a:ext>
            </a:extLst>
          </p:cNvPr>
          <p:cNvGrpSpPr/>
          <p:nvPr/>
        </p:nvGrpSpPr>
        <p:grpSpPr>
          <a:xfrm>
            <a:off x="-1028410" y="4571"/>
            <a:ext cx="844340" cy="6853517"/>
            <a:chOff x="-1028410" y="4571"/>
            <a:chExt cx="844340" cy="6853517"/>
          </a:xfrm>
        </p:grpSpPr>
        <p:sp>
          <p:nvSpPr>
            <p:cNvPr id="102" name="Rectangle 101">
              <a:extLst>
                <a:ext uri="{FF2B5EF4-FFF2-40B4-BE49-F238E27FC236}">
                  <a16:creationId xmlns:a16="http://schemas.microsoft.com/office/drawing/2014/main" id="{B0E3C9F9-D9B1-45AD-A05A-C515B778320C}"/>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3" name="Rectangle 102">
              <a:extLst>
                <a:ext uri="{FF2B5EF4-FFF2-40B4-BE49-F238E27FC236}">
                  <a16:creationId xmlns:a16="http://schemas.microsoft.com/office/drawing/2014/main" id="{8285FAA5-DE35-4BA2-835F-D896E860816E}"/>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4" name="Rectangle 103">
              <a:extLst>
                <a:ext uri="{FF2B5EF4-FFF2-40B4-BE49-F238E27FC236}">
                  <a16:creationId xmlns:a16="http://schemas.microsoft.com/office/drawing/2014/main" id="{A85BB364-022F-48B7-9A8E-023D8494EA6B}"/>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5" name="Rectangle 104">
              <a:extLst>
                <a:ext uri="{FF2B5EF4-FFF2-40B4-BE49-F238E27FC236}">
                  <a16:creationId xmlns:a16="http://schemas.microsoft.com/office/drawing/2014/main" id="{EC914F74-05CE-49C4-A2CE-EFBA3C757932}"/>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17" name="Rectangle 116">
              <a:extLst>
                <a:ext uri="{FF2B5EF4-FFF2-40B4-BE49-F238E27FC236}">
                  <a16:creationId xmlns:a16="http://schemas.microsoft.com/office/drawing/2014/main" id="{36D42DCF-C82E-4F05-AFFF-7480B11F6514}"/>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18" name="Rectangle 117">
              <a:extLst>
                <a:ext uri="{FF2B5EF4-FFF2-40B4-BE49-F238E27FC236}">
                  <a16:creationId xmlns:a16="http://schemas.microsoft.com/office/drawing/2014/main" id="{E5E830BB-02B2-4D67-AB27-2606A074751F}"/>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19" name="Rectangle 118">
              <a:extLst>
                <a:ext uri="{FF2B5EF4-FFF2-40B4-BE49-F238E27FC236}">
                  <a16:creationId xmlns:a16="http://schemas.microsoft.com/office/drawing/2014/main" id="{9442B37C-3A32-4DD2-A1A4-C8DE8D7F59EC}"/>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20" name="Rectangle 119">
              <a:extLst>
                <a:ext uri="{FF2B5EF4-FFF2-40B4-BE49-F238E27FC236}">
                  <a16:creationId xmlns:a16="http://schemas.microsoft.com/office/drawing/2014/main" id="{0053245B-F612-4487-AAFD-98C745FB73BD}"/>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21" name="Rectangle 120">
              <a:extLst>
                <a:ext uri="{FF2B5EF4-FFF2-40B4-BE49-F238E27FC236}">
                  <a16:creationId xmlns:a16="http://schemas.microsoft.com/office/drawing/2014/main" id="{098071AA-6B98-4CCE-8FB4-08B8B006724C}"/>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122" name="Straight Connector 121">
              <a:extLst>
                <a:ext uri="{FF2B5EF4-FFF2-40B4-BE49-F238E27FC236}">
                  <a16:creationId xmlns:a16="http://schemas.microsoft.com/office/drawing/2014/main" id="{F29715D5-636B-405D-A70F-8D560EBC4BDD}"/>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BE5925F5-D89B-40F3-B506-900A52C44621}"/>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4" name="Rectangle 123">
              <a:extLst>
                <a:ext uri="{FF2B5EF4-FFF2-40B4-BE49-F238E27FC236}">
                  <a16:creationId xmlns:a16="http://schemas.microsoft.com/office/drawing/2014/main" id="{1FF2A8F3-B6FD-48AC-AC45-40A73F9BA77A}"/>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chemeClr val="bg1">
                    <a:lumMod val="65000"/>
                  </a:schemeClr>
                </a:solidFill>
              </a:endParaRPr>
            </a:p>
          </p:txBody>
        </p:sp>
        <p:sp>
          <p:nvSpPr>
            <p:cNvPr id="125" name="Rectangle 124">
              <a:extLst>
                <a:ext uri="{FF2B5EF4-FFF2-40B4-BE49-F238E27FC236}">
                  <a16:creationId xmlns:a16="http://schemas.microsoft.com/office/drawing/2014/main" id="{8E543695-D5FA-4BF5-B46C-0BE3E6F75F74}"/>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26" name="Rectangle 125">
              <a:extLst>
                <a:ext uri="{FF2B5EF4-FFF2-40B4-BE49-F238E27FC236}">
                  <a16:creationId xmlns:a16="http://schemas.microsoft.com/office/drawing/2014/main" id="{1FEE7D54-33C6-4487-93DC-131B4952B7BA}"/>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27" name="Rectangle 126">
              <a:extLst>
                <a:ext uri="{FF2B5EF4-FFF2-40B4-BE49-F238E27FC236}">
                  <a16:creationId xmlns:a16="http://schemas.microsoft.com/office/drawing/2014/main" id="{1ED8EB8C-6216-4140-8688-F025916F8648}"/>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28" name="Rectangle 127">
              <a:extLst>
                <a:ext uri="{FF2B5EF4-FFF2-40B4-BE49-F238E27FC236}">
                  <a16:creationId xmlns:a16="http://schemas.microsoft.com/office/drawing/2014/main" id="{7E22827D-6A8B-4030-834A-A0AF5DEB8DF2}"/>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29" name="Rectangle 128">
              <a:extLst>
                <a:ext uri="{FF2B5EF4-FFF2-40B4-BE49-F238E27FC236}">
                  <a16:creationId xmlns:a16="http://schemas.microsoft.com/office/drawing/2014/main" id="{4A9D96D8-B2C4-4B5F-9279-0AEE90FFA428}"/>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30" name="Rectangle 129">
              <a:extLst>
                <a:ext uri="{FF2B5EF4-FFF2-40B4-BE49-F238E27FC236}">
                  <a16:creationId xmlns:a16="http://schemas.microsoft.com/office/drawing/2014/main" id="{EC261A9D-8FB3-42F1-AF10-3CE62CD9F50E}"/>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31" name="Rectangle 130">
              <a:extLst>
                <a:ext uri="{FF2B5EF4-FFF2-40B4-BE49-F238E27FC236}">
                  <a16:creationId xmlns:a16="http://schemas.microsoft.com/office/drawing/2014/main" id="{A8321F82-0992-47D7-A593-43214CFFDB7A}"/>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rgbClr val="A7A7A7"/>
                </a:solidFill>
              </a:endParaRPr>
            </a:p>
          </p:txBody>
        </p:sp>
        <p:cxnSp>
          <p:nvCxnSpPr>
            <p:cNvPr id="132" name="Straight Connector 131">
              <a:extLst>
                <a:ext uri="{FF2B5EF4-FFF2-40B4-BE49-F238E27FC236}">
                  <a16:creationId xmlns:a16="http://schemas.microsoft.com/office/drawing/2014/main" id="{C326756E-593C-425D-BB3A-20DAAAFE2091}"/>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3" name="TextBox 132">
              <a:extLst>
                <a:ext uri="{FF2B5EF4-FFF2-40B4-BE49-F238E27FC236}">
                  <a16:creationId xmlns:a16="http://schemas.microsoft.com/office/drawing/2014/main" id="{17BA3772-2D98-4868-9B04-2E8ADE6FB7C3}"/>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dirty="0"/>
                <a:t>Colour palette</a:t>
              </a:r>
            </a:p>
          </p:txBody>
        </p:sp>
        <p:sp>
          <p:nvSpPr>
            <p:cNvPr id="134" name="Rectangle 133">
              <a:extLst>
                <a:ext uri="{FF2B5EF4-FFF2-40B4-BE49-F238E27FC236}">
                  <a16:creationId xmlns:a16="http://schemas.microsoft.com/office/drawing/2014/main" id="{0D4046CD-7F3D-48F3-887F-B615858E99C9}"/>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35" name="Rectangle 134">
              <a:extLst>
                <a:ext uri="{FF2B5EF4-FFF2-40B4-BE49-F238E27FC236}">
                  <a16:creationId xmlns:a16="http://schemas.microsoft.com/office/drawing/2014/main" id="{F6970CE4-3F67-4408-894C-C7C44EBE7556}"/>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grpSp>
      <p:grpSp>
        <p:nvGrpSpPr>
          <p:cNvPr id="9" name="Group 8">
            <a:extLst>
              <a:ext uri="{FF2B5EF4-FFF2-40B4-BE49-F238E27FC236}">
                <a16:creationId xmlns:a16="http://schemas.microsoft.com/office/drawing/2014/main" id="{5A70439E-0727-48A0-B620-0566EDE45625}"/>
              </a:ext>
            </a:extLst>
          </p:cNvPr>
          <p:cNvGrpSpPr/>
          <p:nvPr/>
        </p:nvGrpSpPr>
        <p:grpSpPr>
          <a:xfrm>
            <a:off x="522453" y="1584091"/>
            <a:ext cx="4104000" cy="1174920"/>
            <a:chOff x="522453" y="1584091"/>
            <a:chExt cx="4104000" cy="1174920"/>
          </a:xfrm>
        </p:grpSpPr>
        <p:grpSp>
          <p:nvGrpSpPr>
            <p:cNvPr id="56" name="Group 55">
              <a:extLst>
                <a:ext uri="{FF2B5EF4-FFF2-40B4-BE49-F238E27FC236}">
                  <a16:creationId xmlns:a16="http://schemas.microsoft.com/office/drawing/2014/main" id="{43C08CE5-BAB6-4D64-8D5A-CCD9D7340CBD}"/>
                </a:ext>
              </a:extLst>
            </p:cNvPr>
            <p:cNvGrpSpPr/>
            <p:nvPr/>
          </p:nvGrpSpPr>
          <p:grpSpPr>
            <a:xfrm>
              <a:off x="522453" y="1584091"/>
              <a:ext cx="4104000" cy="1174920"/>
              <a:chOff x="522453" y="1584091"/>
              <a:chExt cx="4104000" cy="1174920"/>
            </a:xfrm>
          </p:grpSpPr>
          <p:grpSp>
            <p:nvGrpSpPr>
              <p:cNvPr id="40" name="Group 39">
                <a:extLst>
                  <a:ext uri="{FF2B5EF4-FFF2-40B4-BE49-F238E27FC236}">
                    <a16:creationId xmlns:a16="http://schemas.microsoft.com/office/drawing/2014/main" id="{5348DEDF-7EB6-4EA3-BEF2-2EFD91B87B55}"/>
                  </a:ext>
                </a:extLst>
              </p:cNvPr>
              <p:cNvGrpSpPr/>
              <p:nvPr/>
            </p:nvGrpSpPr>
            <p:grpSpPr>
              <a:xfrm>
                <a:off x="522453" y="1584091"/>
                <a:ext cx="4104000" cy="1174920"/>
                <a:chOff x="522453" y="1584091"/>
                <a:chExt cx="4104000" cy="1174920"/>
              </a:xfrm>
            </p:grpSpPr>
            <p:grpSp>
              <p:nvGrpSpPr>
                <p:cNvPr id="246" name="Group 245">
                  <a:extLst>
                    <a:ext uri="{FF2B5EF4-FFF2-40B4-BE49-F238E27FC236}">
                      <a16:creationId xmlns:a16="http://schemas.microsoft.com/office/drawing/2014/main" id="{9CE8629B-7874-4468-B0A9-6AC1EA1CBF80}"/>
                    </a:ext>
                  </a:extLst>
                </p:cNvPr>
                <p:cNvGrpSpPr/>
                <p:nvPr/>
              </p:nvGrpSpPr>
              <p:grpSpPr>
                <a:xfrm>
                  <a:off x="522453" y="1584091"/>
                  <a:ext cx="4104000" cy="1174920"/>
                  <a:chOff x="522453" y="1584091"/>
                  <a:chExt cx="4104000" cy="1174920"/>
                </a:xfrm>
              </p:grpSpPr>
              <p:sp>
                <p:nvSpPr>
                  <p:cNvPr id="84" name="TextBox 83">
                    <a:extLst>
                      <a:ext uri="{FF2B5EF4-FFF2-40B4-BE49-F238E27FC236}">
                        <a16:creationId xmlns:a16="http://schemas.microsoft.com/office/drawing/2014/main" id="{5F7BFDF0-13FB-466B-B2A3-FBCB3FBF4F2D}"/>
                      </a:ext>
                    </a:extLst>
                  </p:cNvPr>
                  <p:cNvSpPr txBox="1">
                    <a:spLocks/>
                  </p:cNvSpPr>
                  <p:nvPr/>
                </p:nvSpPr>
                <p:spPr>
                  <a:xfrm rot="16200000">
                    <a:off x="2031235" y="163794"/>
                    <a:ext cx="1086435" cy="4104000"/>
                  </a:xfrm>
                  <a:prstGeom prst="roundRect">
                    <a:avLst>
                      <a:gd name="adj" fmla="val 8111"/>
                    </a:avLst>
                  </a:prstGeom>
                  <a:noFill/>
                  <a:ln w="12700">
                    <a:solidFill>
                      <a:srgbClr val="754599"/>
                    </a:solidFill>
                  </a:ln>
                  <a:effectLst>
                    <a:softEdge rad="0"/>
                  </a:effectLst>
                </p:spPr>
                <p:style>
                  <a:lnRef idx="2">
                    <a:schemeClr val="accent4"/>
                  </a:lnRef>
                  <a:fillRef idx="1">
                    <a:schemeClr val="lt1"/>
                  </a:fillRef>
                  <a:effectRef idx="0">
                    <a:schemeClr val="accent4"/>
                  </a:effectRef>
                  <a:fontRef idx="minor">
                    <a:schemeClr val="dk1"/>
                  </a:fontRef>
                </p:style>
                <p:txBody>
                  <a:bodyPr wrap="square" rtlCol="0">
                    <a:spAutoFit/>
                  </a:bodyPr>
                  <a:lstStyle/>
                  <a:p>
                    <a:pPr marL="171450" indent="-171450">
                      <a:buFont typeface="Arial" panose="020B0604020202020204" pitchFamily="34" charset="0"/>
                      <a:buChar char="•"/>
                    </a:pPr>
                    <a:endParaRPr lang="en-US" sz="900" dirty="0"/>
                  </a:p>
                </p:txBody>
              </p:sp>
              <p:sp>
                <p:nvSpPr>
                  <p:cNvPr id="86" name="Hexagon 85">
                    <a:extLst>
                      <a:ext uri="{FF2B5EF4-FFF2-40B4-BE49-F238E27FC236}">
                        <a16:creationId xmlns:a16="http://schemas.microsoft.com/office/drawing/2014/main" id="{1B1DF989-C338-4D42-A83F-7D5D04CF99BE}"/>
                      </a:ext>
                    </a:extLst>
                  </p:cNvPr>
                  <p:cNvSpPr/>
                  <p:nvPr/>
                </p:nvSpPr>
                <p:spPr>
                  <a:xfrm>
                    <a:off x="1703262" y="1584091"/>
                    <a:ext cx="1677600" cy="176400"/>
                  </a:xfrm>
                  <a:prstGeom prst="hexagon">
                    <a:avLst>
                      <a:gd name="adj" fmla="val 30677"/>
                      <a:gd name="vf" fmla="val 115470"/>
                    </a:avLst>
                  </a:prstGeom>
                  <a:solidFill>
                    <a:schemeClr val="bg1"/>
                  </a:solidFill>
                  <a:ln w="12700">
                    <a:solidFill>
                      <a:srgbClr val="7545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solidFill>
                          <a:srgbClr val="5E1F79"/>
                        </a:solidFill>
                      </a:rPr>
                      <a:t>Product </a:t>
                    </a:r>
                    <a:r>
                      <a:rPr lang="pl-PL" sz="900" b="1">
                        <a:solidFill>
                          <a:srgbClr val="5E1F79"/>
                        </a:solidFill>
                      </a:rPr>
                      <a:t>line 1</a:t>
                    </a:r>
                    <a:endParaRPr lang="en-US" b="1" dirty="0">
                      <a:solidFill>
                        <a:srgbClr val="5E1F79"/>
                      </a:solidFill>
                    </a:endParaRPr>
                  </a:p>
                </p:txBody>
              </p:sp>
            </p:grpSp>
            <p:sp>
              <p:nvSpPr>
                <p:cNvPr id="116" name="Rectangle 115">
                  <a:extLst>
                    <a:ext uri="{FF2B5EF4-FFF2-40B4-BE49-F238E27FC236}">
                      <a16:creationId xmlns:a16="http://schemas.microsoft.com/office/drawing/2014/main" id="{604AAF7D-8DD8-455D-A143-AD61D05DF699}"/>
                    </a:ext>
                  </a:extLst>
                </p:cNvPr>
                <p:cNvSpPr/>
                <p:nvPr/>
              </p:nvSpPr>
              <p:spPr>
                <a:xfrm>
                  <a:off x="1621481" y="2237359"/>
                  <a:ext cx="102040" cy="121623"/>
                </a:xfrm>
                <a:prstGeom prst="rect">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5" name="TextBox 184">
                  <a:extLst>
                    <a:ext uri="{FF2B5EF4-FFF2-40B4-BE49-F238E27FC236}">
                      <a16:creationId xmlns:a16="http://schemas.microsoft.com/office/drawing/2014/main" id="{7B8E87FF-D7D9-4E58-B9C3-A8F6EF506C65}"/>
                    </a:ext>
                  </a:extLst>
                </p:cNvPr>
                <p:cNvSpPr txBox="1"/>
                <p:nvPr/>
              </p:nvSpPr>
              <p:spPr>
                <a:xfrm>
                  <a:off x="1639101" y="1991979"/>
                  <a:ext cx="2888388" cy="230832"/>
                </a:xfrm>
                <a:prstGeom prst="rect">
                  <a:avLst/>
                </a:prstGeom>
                <a:noFill/>
              </p:spPr>
              <p:txBody>
                <a:bodyPr wrap="square">
                  <a:spAutoFit/>
                </a:bodyPr>
                <a:lstStyle/>
                <a:p>
                  <a:pPr algn="just"/>
                  <a:r>
                    <a:rPr lang="pl-PL" sz="900" dirty="0"/>
                    <a:t>[</a:t>
                  </a:r>
                  <a:r>
                    <a:rPr lang="pl-PL" sz="900"/>
                    <a:t>description of the product line]</a:t>
                  </a:r>
                  <a:endParaRPr lang="en-US" sz="900" dirty="0"/>
                </a:p>
              </p:txBody>
            </p:sp>
          </p:grpSp>
          <p:sp>
            <p:nvSpPr>
              <p:cNvPr id="250" name="TextBox 249">
                <a:extLst>
                  <a:ext uri="{FF2B5EF4-FFF2-40B4-BE49-F238E27FC236}">
                    <a16:creationId xmlns:a16="http://schemas.microsoft.com/office/drawing/2014/main" id="{F71348BD-5BDC-4463-A8EF-312DB8B2174A}"/>
                  </a:ext>
                </a:extLst>
              </p:cNvPr>
              <p:cNvSpPr txBox="1"/>
              <p:nvPr/>
            </p:nvSpPr>
            <p:spPr>
              <a:xfrm>
                <a:off x="677975" y="2391672"/>
                <a:ext cx="977294" cy="230832"/>
              </a:xfrm>
              <a:prstGeom prst="rect">
                <a:avLst/>
              </a:prstGeom>
              <a:noFill/>
            </p:spPr>
            <p:txBody>
              <a:bodyPr wrap="square">
                <a:spAutoFit/>
              </a:bodyPr>
              <a:lstStyle/>
              <a:p>
                <a:pPr algn="just"/>
                <a:r>
                  <a:rPr lang="pl-PL" sz="900" dirty="0">
                    <a:solidFill>
                      <a:srgbClr val="262626"/>
                    </a:solidFill>
                  </a:rPr>
                  <a:t>[</a:t>
                </a:r>
                <a:r>
                  <a:rPr lang="pl-PL" sz="900">
                    <a:solidFill>
                      <a:srgbClr val="262626"/>
                    </a:solidFill>
                  </a:rPr>
                  <a:t>product name]</a:t>
                </a:r>
                <a:endParaRPr lang="en-US" sz="900" dirty="0"/>
              </a:p>
            </p:txBody>
          </p:sp>
        </p:grpSp>
        <p:sp>
          <p:nvSpPr>
            <p:cNvPr id="2" name="TextBox 1">
              <a:extLst>
                <a:ext uri="{FF2B5EF4-FFF2-40B4-BE49-F238E27FC236}">
                  <a16:creationId xmlns:a16="http://schemas.microsoft.com/office/drawing/2014/main" id="{4E5E2074-3964-44EE-A595-5749475DDFC4}"/>
                </a:ext>
              </a:extLst>
            </p:cNvPr>
            <p:cNvSpPr txBox="1"/>
            <p:nvPr/>
          </p:nvSpPr>
          <p:spPr>
            <a:xfrm>
              <a:off x="753259" y="1881774"/>
              <a:ext cx="786878" cy="415498"/>
            </a:xfrm>
            <a:prstGeom prst="rect">
              <a:avLst/>
            </a:prstGeom>
            <a:solidFill>
              <a:schemeClr val="bg1"/>
            </a:solidFill>
            <a:ln>
              <a:solidFill>
                <a:schemeClr val="tx1"/>
              </a:solidFill>
            </a:ln>
          </p:spPr>
          <p:txBody>
            <a:bodyPr wrap="square">
              <a:spAutoFit/>
            </a:bodyPr>
            <a:lstStyle/>
            <a:p>
              <a:r>
                <a:rPr lang="pl-PL" sz="1050" dirty="0"/>
                <a:t>Product </a:t>
              </a:r>
              <a:r>
                <a:rPr lang="pl-PL" sz="1050"/>
                <a:t>photo</a:t>
              </a:r>
              <a:endParaRPr lang="en-US" sz="1050" dirty="0"/>
            </a:p>
          </p:txBody>
        </p:sp>
      </p:grpSp>
      <p:sp>
        <p:nvSpPr>
          <p:cNvPr id="7" name="TextBox 6">
            <a:extLst>
              <a:ext uri="{FF2B5EF4-FFF2-40B4-BE49-F238E27FC236}">
                <a16:creationId xmlns:a16="http://schemas.microsoft.com/office/drawing/2014/main" id="{71134DA1-8C01-400C-8B29-6D89F80E80E4}"/>
              </a:ext>
            </a:extLst>
          </p:cNvPr>
          <p:cNvSpPr txBox="1"/>
          <p:nvPr/>
        </p:nvSpPr>
        <p:spPr>
          <a:xfrm>
            <a:off x="462774" y="6094279"/>
            <a:ext cx="388244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Source:</a:t>
            </a:r>
            <a:r>
              <a:rPr lang="pl-PL" sz="700" dirty="0">
                <a:solidFill>
                  <a:srgbClr val="949494"/>
                </a:solidFill>
                <a:latin typeface="Calibri Light" panose="020F0302020204030204" pitchFamily="34" charset="0"/>
                <a:cs typeface="Calibri Light" panose="020F0302020204030204" pitchFamily="34" charset="0"/>
              </a:rPr>
              <a:t>: [xxx]</a:t>
            </a:r>
            <a:endParaRPr lang="en-US" sz="700" dirty="0">
              <a:solidFill>
                <a:srgbClr val="949494"/>
              </a:solidFill>
              <a:latin typeface="Calibri Light" panose="020F0302020204030204" pitchFamily="34" charset="0"/>
              <a:cs typeface="Calibri Light" panose="020F0302020204030204" pitchFamily="34" charset="0"/>
            </a:endParaRPr>
          </a:p>
        </p:txBody>
      </p:sp>
      <p:sp>
        <p:nvSpPr>
          <p:cNvPr id="11" name="TextBox 10">
            <a:extLst>
              <a:ext uri="{FF2B5EF4-FFF2-40B4-BE49-F238E27FC236}">
                <a16:creationId xmlns:a16="http://schemas.microsoft.com/office/drawing/2014/main" id="{88B52109-CBAD-4B4F-9B86-E3909AD8F8EC}"/>
              </a:ext>
            </a:extLst>
          </p:cNvPr>
          <p:cNvSpPr txBox="1"/>
          <p:nvPr/>
        </p:nvSpPr>
        <p:spPr>
          <a:xfrm>
            <a:off x="669898" y="3669861"/>
            <a:ext cx="977294" cy="230832"/>
          </a:xfrm>
          <a:prstGeom prst="rect">
            <a:avLst/>
          </a:prstGeom>
          <a:noFill/>
        </p:spPr>
        <p:txBody>
          <a:bodyPr wrap="square">
            <a:spAutoFit/>
          </a:bodyPr>
          <a:lstStyle/>
          <a:p>
            <a:pPr algn="just"/>
            <a:r>
              <a:rPr lang="pl-PL" sz="900" dirty="0">
                <a:solidFill>
                  <a:srgbClr val="262626"/>
                </a:solidFill>
              </a:rPr>
              <a:t>[</a:t>
            </a:r>
            <a:r>
              <a:rPr lang="pl-PL" sz="900">
                <a:solidFill>
                  <a:srgbClr val="262626"/>
                </a:solidFill>
              </a:rPr>
              <a:t>product name]</a:t>
            </a:r>
            <a:endParaRPr lang="en-US" sz="900" dirty="0"/>
          </a:p>
        </p:txBody>
      </p:sp>
      <p:sp>
        <p:nvSpPr>
          <p:cNvPr id="12" name="TextBox 11">
            <a:extLst>
              <a:ext uri="{FF2B5EF4-FFF2-40B4-BE49-F238E27FC236}">
                <a16:creationId xmlns:a16="http://schemas.microsoft.com/office/drawing/2014/main" id="{3D65C450-67EF-4345-A2A5-AB6E09E680EE}"/>
              </a:ext>
            </a:extLst>
          </p:cNvPr>
          <p:cNvSpPr txBox="1"/>
          <p:nvPr/>
        </p:nvSpPr>
        <p:spPr>
          <a:xfrm>
            <a:off x="745182" y="3159963"/>
            <a:ext cx="786878" cy="415498"/>
          </a:xfrm>
          <a:prstGeom prst="rect">
            <a:avLst/>
          </a:prstGeom>
          <a:solidFill>
            <a:schemeClr val="bg1"/>
          </a:solidFill>
          <a:ln>
            <a:solidFill>
              <a:schemeClr val="tx1"/>
            </a:solidFill>
          </a:ln>
        </p:spPr>
        <p:txBody>
          <a:bodyPr wrap="square">
            <a:spAutoFit/>
          </a:bodyPr>
          <a:lstStyle/>
          <a:p>
            <a:r>
              <a:rPr lang="pl-PL" sz="1050" dirty="0"/>
              <a:t>Product </a:t>
            </a:r>
            <a:r>
              <a:rPr lang="pl-PL" sz="1050"/>
              <a:t>photo</a:t>
            </a:r>
            <a:endParaRPr lang="en-US" sz="1050" dirty="0"/>
          </a:p>
        </p:txBody>
      </p:sp>
      <p:sp>
        <p:nvSpPr>
          <p:cNvPr id="13" name="TextBox 12">
            <a:extLst>
              <a:ext uri="{FF2B5EF4-FFF2-40B4-BE49-F238E27FC236}">
                <a16:creationId xmlns:a16="http://schemas.microsoft.com/office/drawing/2014/main" id="{5B6EF580-835E-49FF-ACAC-E133692F2E54}"/>
              </a:ext>
            </a:extLst>
          </p:cNvPr>
          <p:cNvSpPr txBox="1"/>
          <p:nvPr/>
        </p:nvSpPr>
        <p:spPr>
          <a:xfrm>
            <a:off x="1638777" y="3669861"/>
            <a:ext cx="977294" cy="230832"/>
          </a:xfrm>
          <a:prstGeom prst="rect">
            <a:avLst/>
          </a:prstGeom>
          <a:noFill/>
        </p:spPr>
        <p:txBody>
          <a:bodyPr wrap="square">
            <a:spAutoFit/>
          </a:bodyPr>
          <a:lstStyle/>
          <a:p>
            <a:pPr algn="just"/>
            <a:r>
              <a:rPr lang="pl-PL" sz="900" dirty="0">
                <a:solidFill>
                  <a:srgbClr val="262626"/>
                </a:solidFill>
              </a:rPr>
              <a:t>[</a:t>
            </a:r>
            <a:r>
              <a:rPr lang="pl-PL" sz="900">
                <a:solidFill>
                  <a:srgbClr val="262626"/>
                </a:solidFill>
              </a:rPr>
              <a:t>product name]</a:t>
            </a:r>
            <a:endParaRPr lang="en-US" sz="900" dirty="0"/>
          </a:p>
        </p:txBody>
      </p:sp>
      <p:sp>
        <p:nvSpPr>
          <p:cNvPr id="14" name="TextBox 13">
            <a:extLst>
              <a:ext uri="{FF2B5EF4-FFF2-40B4-BE49-F238E27FC236}">
                <a16:creationId xmlns:a16="http://schemas.microsoft.com/office/drawing/2014/main" id="{9DDAED25-3BFF-48A8-80CC-F78CC5F3EFF2}"/>
              </a:ext>
            </a:extLst>
          </p:cNvPr>
          <p:cNvSpPr txBox="1"/>
          <p:nvPr/>
        </p:nvSpPr>
        <p:spPr>
          <a:xfrm>
            <a:off x="1714061" y="3159963"/>
            <a:ext cx="786878" cy="415498"/>
          </a:xfrm>
          <a:prstGeom prst="rect">
            <a:avLst/>
          </a:prstGeom>
          <a:solidFill>
            <a:schemeClr val="bg1"/>
          </a:solidFill>
          <a:ln>
            <a:solidFill>
              <a:schemeClr val="tx1"/>
            </a:solidFill>
          </a:ln>
        </p:spPr>
        <p:txBody>
          <a:bodyPr wrap="square">
            <a:spAutoFit/>
          </a:bodyPr>
          <a:lstStyle/>
          <a:p>
            <a:r>
              <a:rPr lang="pl-PL" sz="1050" dirty="0"/>
              <a:t>Product </a:t>
            </a:r>
            <a:r>
              <a:rPr lang="pl-PL" sz="1050"/>
              <a:t>photo</a:t>
            </a:r>
            <a:endParaRPr lang="en-US" sz="1050" dirty="0"/>
          </a:p>
        </p:txBody>
      </p:sp>
      <p:sp>
        <p:nvSpPr>
          <p:cNvPr id="15" name="TextBox 14">
            <a:extLst>
              <a:ext uri="{FF2B5EF4-FFF2-40B4-BE49-F238E27FC236}">
                <a16:creationId xmlns:a16="http://schemas.microsoft.com/office/drawing/2014/main" id="{6A2D75AE-811F-48D6-A7DF-45D37CC19BAD}"/>
              </a:ext>
            </a:extLst>
          </p:cNvPr>
          <p:cNvSpPr txBox="1"/>
          <p:nvPr/>
        </p:nvSpPr>
        <p:spPr>
          <a:xfrm>
            <a:off x="2618519" y="3669861"/>
            <a:ext cx="977294" cy="230832"/>
          </a:xfrm>
          <a:prstGeom prst="rect">
            <a:avLst/>
          </a:prstGeom>
          <a:noFill/>
        </p:spPr>
        <p:txBody>
          <a:bodyPr wrap="square">
            <a:spAutoFit/>
          </a:bodyPr>
          <a:lstStyle/>
          <a:p>
            <a:pPr algn="just"/>
            <a:r>
              <a:rPr lang="pl-PL" sz="900" dirty="0">
                <a:solidFill>
                  <a:srgbClr val="262626"/>
                </a:solidFill>
              </a:rPr>
              <a:t>[</a:t>
            </a:r>
            <a:r>
              <a:rPr lang="pl-PL" sz="900">
                <a:solidFill>
                  <a:srgbClr val="262626"/>
                </a:solidFill>
              </a:rPr>
              <a:t>product name]</a:t>
            </a:r>
            <a:endParaRPr lang="en-US" sz="900" dirty="0"/>
          </a:p>
        </p:txBody>
      </p:sp>
      <p:sp>
        <p:nvSpPr>
          <p:cNvPr id="16" name="TextBox 15">
            <a:extLst>
              <a:ext uri="{FF2B5EF4-FFF2-40B4-BE49-F238E27FC236}">
                <a16:creationId xmlns:a16="http://schemas.microsoft.com/office/drawing/2014/main" id="{A88960E4-3203-4EE7-A583-3DCF261EACFF}"/>
              </a:ext>
            </a:extLst>
          </p:cNvPr>
          <p:cNvSpPr txBox="1"/>
          <p:nvPr/>
        </p:nvSpPr>
        <p:spPr>
          <a:xfrm>
            <a:off x="2693803" y="3159963"/>
            <a:ext cx="786878" cy="415498"/>
          </a:xfrm>
          <a:prstGeom prst="rect">
            <a:avLst/>
          </a:prstGeom>
          <a:solidFill>
            <a:schemeClr val="bg1"/>
          </a:solidFill>
          <a:ln>
            <a:solidFill>
              <a:schemeClr val="tx1"/>
            </a:solidFill>
          </a:ln>
        </p:spPr>
        <p:txBody>
          <a:bodyPr wrap="square">
            <a:spAutoFit/>
          </a:bodyPr>
          <a:lstStyle/>
          <a:p>
            <a:r>
              <a:rPr lang="pl-PL" sz="1050" dirty="0"/>
              <a:t>Product </a:t>
            </a:r>
            <a:r>
              <a:rPr lang="pl-PL" sz="1050"/>
              <a:t>photo</a:t>
            </a:r>
            <a:endParaRPr lang="en-US" sz="1050" dirty="0"/>
          </a:p>
        </p:txBody>
      </p:sp>
      <p:sp>
        <p:nvSpPr>
          <p:cNvPr id="17" name="TextBox 16">
            <a:extLst>
              <a:ext uri="{FF2B5EF4-FFF2-40B4-BE49-F238E27FC236}">
                <a16:creationId xmlns:a16="http://schemas.microsoft.com/office/drawing/2014/main" id="{50FD6142-4028-4EEF-BB0A-FC0DB9AAC2B8}"/>
              </a:ext>
            </a:extLst>
          </p:cNvPr>
          <p:cNvSpPr txBox="1"/>
          <p:nvPr/>
        </p:nvSpPr>
        <p:spPr>
          <a:xfrm>
            <a:off x="3563747" y="3669023"/>
            <a:ext cx="977294" cy="230832"/>
          </a:xfrm>
          <a:prstGeom prst="rect">
            <a:avLst/>
          </a:prstGeom>
          <a:noFill/>
        </p:spPr>
        <p:txBody>
          <a:bodyPr wrap="square">
            <a:spAutoFit/>
          </a:bodyPr>
          <a:lstStyle/>
          <a:p>
            <a:pPr algn="just"/>
            <a:r>
              <a:rPr lang="pl-PL" sz="900" dirty="0">
                <a:solidFill>
                  <a:srgbClr val="262626"/>
                </a:solidFill>
              </a:rPr>
              <a:t>[</a:t>
            </a:r>
            <a:r>
              <a:rPr lang="pl-PL" sz="900">
                <a:solidFill>
                  <a:srgbClr val="262626"/>
                </a:solidFill>
              </a:rPr>
              <a:t>product name]</a:t>
            </a:r>
            <a:endParaRPr lang="en-US" sz="900" dirty="0"/>
          </a:p>
        </p:txBody>
      </p:sp>
      <p:sp>
        <p:nvSpPr>
          <p:cNvPr id="18" name="TextBox 17">
            <a:extLst>
              <a:ext uri="{FF2B5EF4-FFF2-40B4-BE49-F238E27FC236}">
                <a16:creationId xmlns:a16="http://schemas.microsoft.com/office/drawing/2014/main" id="{F809C1C7-AB0F-4B98-AA66-FD4CDD38A37C}"/>
              </a:ext>
            </a:extLst>
          </p:cNvPr>
          <p:cNvSpPr txBox="1"/>
          <p:nvPr/>
        </p:nvSpPr>
        <p:spPr>
          <a:xfrm>
            <a:off x="3639031" y="3159125"/>
            <a:ext cx="786878" cy="415498"/>
          </a:xfrm>
          <a:prstGeom prst="rect">
            <a:avLst/>
          </a:prstGeom>
          <a:solidFill>
            <a:schemeClr val="bg1"/>
          </a:solidFill>
          <a:ln>
            <a:solidFill>
              <a:schemeClr val="tx1"/>
            </a:solidFill>
          </a:ln>
        </p:spPr>
        <p:txBody>
          <a:bodyPr wrap="square">
            <a:spAutoFit/>
          </a:bodyPr>
          <a:lstStyle/>
          <a:p>
            <a:r>
              <a:rPr lang="pl-PL" sz="1050" dirty="0"/>
              <a:t>Product </a:t>
            </a:r>
            <a:r>
              <a:rPr lang="pl-PL" sz="1050"/>
              <a:t>photo</a:t>
            </a:r>
            <a:endParaRPr lang="en-US" sz="1050" dirty="0"/>
          </a:p>
        </p:txBody>
      </p:sp>
      <p:sp>
        <p:nvSpPr>
          <p:cNvPr id="19" name="TextBox 18">
            <a:extLst>
              <a:ext uri="{FF2B5EF4-FFF2-40B4-BE49-F238E27FC236}">
                <a16:creationId xmlns:a16="http://schemas.microsoft.com/office/drawing/2014/main" id="{0D88FDFE-60A1-4062-B69C-3867257290EE}"/>
              </a:ext>
            </a:extLst>
          </p:cNvPr>
          <p:cNvSpPr txBox="1"/>
          <p:nvPr/>
        </p:nvSpPr>
        <p:spPr>
          <a:xfrm>
            <a:off x="686917" y="5387153"/>
            <a:ext cx="977294" cy="230832"/>
          </a:xfrm>
          <a:prstGeom prst="rect">
            <a:avLst/>
          </a:prstGeom>
          <a:noFill/>
        </p:spPr>
        <p:txBody>
          <a:bodyPr wrap="square">
            <a:spAutoFit/>
          </a:bodyPr>
          <a:lstStyle/>
          <a:p>
            <a:pPr algn="just"/>
            <a:r>
              <a:rPr lang="pl-PL" sz="900" dirty="0">
                <a:solidFill>
                  <a:srgbClr val="262626"/>
                </a:solidFill>
              </a:rPr>
              <a:t>[</a:t>
            </a:r>
            <a:r>
              <a:rPr lang="pl-PL" sz="900">
                <a:solidFill>
                  <a:srgbClr val="262626"/>
                </a:solidFill>
              </a:rPr>
              <a:t>product name]</a:t>
            </a:r>
            <a:endParaRPr lang="en-US" sz="900" dirty="0"/>
          </a:p>
        </p:txBody>
      </p:sp>
      <p:sp>
        <p:nvSpPr>
          <p:cNvPr id="22" name="TextBox 21">
            <a:extLst>
              <a:ext uri="{FF2B5EF4-FFF2-40B4-BE49-F238E27FC236}">
                <a16:creationId xmlns:a16="http://schemas.microsoft.com/office/drawing/2014/main" id="{78B11D8F-B11C-41AC-B8AA-6BEA7418CCBD}"/>
              </a:ext>
            </a:extLst>
          </p:cNvPr>
          <p:cNvSpPr txBox="1"/>
          <p:nvPr/>
        </p:nvSpPr>
        <p:spPr>
          <a:xfrm>
            <a:off x="762201" y="4877255"/>
            <a:ext cx="786878" cy="415498"/>
          </a:xfrm>
          <a:prstGeom prst="rect">
            <a:avLst/>
          </a:prstGeom>
          <a:solidFill>
            <a:schemeClr val="bg1"/>
          </a:solidFill>
          <a:ln>
            <a:solidFill>
              <a:schemeClr val="tx1"/>
            </a:solidFill>
          </a:ln>
        </p:spPr>
        <p:txBody>
          <a:bodyPr wrap="square">
            <a:spAutoFit/>
          </a:bodyPr>
          <a:lstStyle/>
          <a:p>
            <a:r>
              <a:rPr lang="pl-PL" sz="1050" dirty="0"/>
              <a:t>Product </a:t>
            </a:r>
            <a:r>
              <a:rPr lang="pl-PL" sz="1050"/>
              <a:t>photo</a:t>
            </a:r>
            <a:endParaRPr lang="en-US" sz="1050" dirty="0"/>
          </a:p>
        </p:txBody>
      </p:sp>
      <p:sp>
        <p:nvSpPr>
          <p:cNvPr id="25" name="TextBox 24">
            <a:extLst>
              <a:ext uri="{FF2B5EF4-FFF2-40B4-BE49-F238E27FC236}">
                <a16:creationId xmlns:a16="http://schemas.microsoft.com/office/drawing/2014/main" id="{CB0F29EC-111D-45DF-B69B-38FC929879CA}"/>
              </a:ext>
            </a:extLst>
          </p:cNvPr>
          <p:cNvSpPr txBox="1"/>
          <p:nvPr/>
        </p:nvSpPr>
        <p:spPr>
          <a:xfrm>
            <a:off x="1671407" y="5373513"/>
            <a:ext cx="977294" cy="230832"/>
          </a:xfrm>
          <a:prstGeom prst="rect">
            <a:avLst/>
          </a:prstGeom>
          <a:noFill/>
        </p:spPr>
        <p:txBody>
          <a:bodyPr wrap="square">
            <a:spAutoFit/>
          </a:bodyPr>
          <a:lstStyle/>
          <a:p>
            <a:pPr algn="just"/>
            <a:r>
              <a:rPr lang="pl-PL" sz="900" dirty="0">
                <a:solidFill>
                  <a:srgbClr val="262626"/>
                </a:solidFill>
              </a:rPr>
              <a:t>[</a:t>
            </a:r>
            <a:r>
              <a:rPr lang="pl-PL" sz="900">
                <a:solidFill>
                  <a:srgbClr val="262626"/>
                </a:solidFill>
              </a:rPr>
              <a:t>product name]</a:t>
            </a:r>
            <a:endParaRPr lang="en-US" sz="900" dirty="0"/>
          </a:p>
        </p:txBody>
      </p:sp>
      <p:sp>
        <p:nvSpPr>
          <p:cNvPr id="27" name="TextBox 26">
            <a:extLst>
              <a:ext uri="{FF2B5EF4-FFF2-40B4-BE49-F238E27FC236}">
                <a16:creationId xmlns:a16="http://schemas.microsoft.com/office/drawing/2014/main" id="{B2B132A5-A6BA-4115-8C8C-9A23FA8D70C7}"/>
              </a:ext>
            </a:extLst>
          </p:cNvPr>
          <p:cNvSpPr txBox="1"/>
          <p:nvPr/>
        </p:nvSpPr>
        <p:spPr>
          <a:xfrm>
            <a:off x="1746691" y="4863615"/>
            <a:ext cx="786878" cy="415498"/>
          </a:xfrm>
          <a:prstGeom prst="rect">
            <a:avLst/>
          </a:prstGeom>
          <a:solidFill>
            <a:schemeClr val="bg1"/>
          </a:solidFill>
          <a:ln>
            <a:solidFill>
              <a:schemeClr val="tx1"/>
            </a:solidFill>
          </a:ln>
        </p:spPr>
        <p:txBody>
          <a:bodyPr wrap="square">
            <a:spAutoFit/>
          </a:bodyPr>
          <a:lstStyle/>
          <a:p>
            <a:r>
              <a:rPr lang="pl-PL" sz="1050" dirty="0"/>
              <a:t>Product </a:t>
            </a:r>
            <a:r>
              <a:rPr lang="pl-PL" sz="1050"/>
              <a:t>photo</a:t>
            </a:r>
            <a:endParaRPr lang="en-US" sz="1050" dirty="0"/>
          </a:p>
        </p:txBody>
      </p:sp>
      <p:sp>
        <p:nvSpPr>
          <p:cNvPr id="28" name="TextBox 27">
            <a:extLst>
              <a:ext uri="{FF2B5EF4-FFF2-40B4-BE49-F238E27FC236}">
                <a16:creationId xmlns:a16="http://schemas.microsoft.com/office/drawing/2014/main" id="{00498B64-8CD0-40C9-A37F-4DB2359B7DAD}"/>
              </a:ext>
            </a:extLst>
          </p:cNvPr>
          <p:cNvSpPr txBox="1"/>
          <p:nvPr/>
        </p:nvSpPr>
        <p:spPr>
          <a:xfrm>
            <a:off x="2613823" y="5380136"/>
            <a:ext cx="977294" cy="230832"/>
          </a:xfrm>
          <a:prstGeom prst="rect">
            <a:avLst/>
          </a:prstGeom>
          <a:noFill/>
        </p:spPr>
        <p:txBody>
          <a:bodyPr wrap="square">
            <a:spAutoFit/>
          </a:bodyPr>
          <a:lstStyle/>
          <a:p>
            <a:pPr algn="just"/>
            <a:r>
              <a:rPr lang="pl-PL" sz="900" dirty="0">
                <a:solidFill>
                  <a:srgbClr val="262626"/>
                </a:solidFill>
              </a:rPr>
              <a:t>[</a:t>
            </a:r>
            <a:r>
              <a:rPr lang="pl-PL" sz="900">
                <a:solidFill>
                  <a:srgbClr val="262626"/>
                </a:solidFill>
              </a:rPr>
              <a:t>product name]</a:t>
            </a:r>
            <a:endParaRPr lang="en-US" sz="900" dirty="0"/>
          </a:p>
        </p:txBody>
      </p:sp>
      <p:sp>
        <p:nvSpPr>
          <p:cNvPr id="30" name="TextBox 29">
            <a:extLst>
              <a:ext uri="{FF2B5EF4-FFF2-40B4-BE49-F238E27FC236}">
                <a16:creationId xmlns:a16="http://schemas.microsoft.com/office/drawing/2014/main" id="{6E105235-B368-49F4-AA07-BB2FB76E1066}"/>
              </a:ext>
            </a:extLst>
          </p:cNvPr>
          <p:cNvSpPr txBox="1"/>
          <p:nvPr/>
        </p:nvSpPr>
        <p:spPr>
          <a:xfrm>
            <a:off x="2689107" y="4870238"/>
            <a:ext cx="786878" cy="415498"/>
          </a:xfrm>
          <a:prstGeom prst="rect">
            <a:avLst/>
          </a:prstGeom>
          <a:solidFill>
            <a:schemeClr val="bg1"/>
          </a:solidFill>
          <a:ln>
            <a:solidFill>
              <a:schemeClr val="tx1"/>
            </a:solidFill>
          </a:ln>
        </p:spPr>
        <p:txBody>
          <a:bodyPr wrap="square">
            <a:spAutoFit/>
          </a:bodyPr>
          <a:lstStyle/>
          <a:p>
            <a:r>
              <a:rPr lang="pl-PL" sz="1050" dirty="0"/>
              <a:t>Product </a:t>
            </a:r>
            <a:r>
              <a:rPr lang="pl-PL" sz="1050"/>
              <a:t>photo</a:t>
            </a:r>
            <a:endParaRPr lang="en-US" sz="1050" dirty="0"/>
          </a:p>
        </p:txBody>
      </p:sp>
      <p:sp>
        <p:nvSpPr>
          <p:cNvPr id="31" name="TextBox 30">
            <a:extLst>
              <a:ext uri="{FF2B5EF4-FFF2-40B4-BE49-F238E27FC236}">
                <a16:creationId xmlns:a16="http://schemas.microsoft.com/office/drawing/2014/main" id="{F1ED1E2A-7927-4F3A-8058-6CB27FE70B14}"/>
              </a:ext>
            </a:extLst>
          </p:cNvPr>
          <p:cNvSpPr txBox="1"/>
          <p:nvPr/>
        </p:nvSpPr>
        <p:spPr>
          <a:xfrm>
            <a:off x="3583471" y="5387153"/>
            <a:ext cx="977294" cy="230832"/>
          </a:xfrm>
          <a:prstGeom prst="rect">
            <a:avLst/>
          </a:prstGeom>
          <a:noFill/>
        </p:spPr>
        <p:txBody>
          <a:bodyPr wrap="square">
            <a:spAutoFit/>
          </a:bodyPr>
          <a:lstStyle/>
          <a:p>
            <a:pPr algn="just"/>
            <a:r>
              <a:rPr lang="pl-PL" sz="900" dirty="0">
                <a:solidFill>
                  <a:srgbClr val="262626"/>
                </a:solidFill>
              </a:rPr>
              <a:t>[</a:t>
            </a:r>
            <a:r>
              <a:rPr lang="pl-PL" sz="900">
                <a:solidFill>
                  <a:srgbClr val="262626"/>
                </a:solidFill>
              </a:rPr>
              <a:t>product name]</a:t>
            </a:r>
            <a:endParaRPr lang="en-US" sz="900" dirty="0"/>
          </a:p>
        </p:txBody>
      </p:sp>
      <p:sp>
        <p:nvSpPr>
          <p:cNvPr id="224" name="TextBox 223">
            <a:extLst>
              <a:ext uri="{FF2B5EF4-FFF2-40B4-BE49-F238E27FC236}">
                <a16:creationId xmlns:a16="http://schemas.microsoft.com/office/drawing/2014/main" id="{2417238C-084F-4B3F-B22B-0E01820FBD54}"/>
              </a:ext>
            </a:extLst>
          </p:cNvPr>
          <p:cNvSpPr txBox="1"/>
          <p:nvPr/>
        </p:nvSpPr>
        <p:spPr>
          <a:xfrm>
            <a:off x="3658755" y="4877255"/>
            <a:ext cx="786878" cy="415498"/>
          </a:xfrm>
          <a:prstGeom prst="rect">
            <a:avLst/>
          </a:prstGeom>
          <a:solidFill>
            <a:schemeClr val="bg1"/>
          </a:solidFill>
          <a:ln>
            <a:solidFill>
              <a:schemeClr val="tx1"/>
            </a:solidFill>
          </a:ln>
        </p:spPr>
        <p:txBody>
          <a:bodyPr wrap="square">
            <a:spAutoFit/>
          </a:bodyPr>
          <a:lstStyle/>
          <a:p>
            <a:r>
              <a:rPr lang="pl-PL" sz="1050" dirty="0"/>
              <a:t>Product </a:t>
            </a:r>
            <a:r>
              <a:rPr lang="pl-PL" sz="1050"/>
              <a:t>photo</a:t>
            </a:r>
            <a:endParaRPr lang="en-US" sz="1050" dirty="0"/>
          </a:p>
        </p:txBody>
      </p:sp>
      <p:sp>
        <p:nvSpPr>
          <p:cNvPr id="226" name="TextBox 225">
            <a:extLst>
              <a:ext uri="{FF2B5EF4-FFF2-40B4-BE49-F238E27FC236}">
                <a16:creationId xmlns:a16="http://schemas.microsoft.com/office/drawing/2014/main" id="{E8618CAB-E10E-4D9D-AC2F-9EDD92547DAD}"/>
              </a:ext>
            </a:extLst>
          </p:cNvPr>
          <p:cNvSpPr txBox="1"/>
          <p:nvPr/>
        </p:nvSpPr>
        <p:spPr>
          <a:xfrm>
            <a:off x="5306475" y="2887254"/>
            <a:ext cx="977294" cy="230832"/>
          </a:xfrm>
          <a:prstGeom prst="rect">
            <a:avLst/>
          </a:prstGeom>
          <a:noFill/>
        </p:spPr>
        <p:txBody>
          <a:bodyPr wrap="square">
            <a:spAutoFit/>
          </a:bodyPr>
          <a:lstStyle/>
          <a:p>
            <a:pPr algn="just"/>
            <a:r>
              <a:rPr lang="pl-PL" sz="900" dirty="0">
                <a:solidFill>
                  <a:srgbClr val="262626"/>
                </a:solidFill>
              </a:rPr>
              <a:t>[</a:t>
            </a:r>
            <a:r>
              <a:rPr lang="pl-PL" sz="900">
                <a:solidFill>
                  <a:srgbClr val="262626"/>
                </a:solidFill>
              </a:rPr>
              <a:t>product name]</a:t>
            </a:r>
            <a:endParaRPr lang="en-US" sz="900" dirty="0"/>
          </a:p>
        </p:txBody>
      </p:sp>
      <p:sp>
        <p:nvSpPr>
          <p:cNvPr id="228" name="TextBox 227">
            <a:extLst>
              <a:ext uri="{FF2B5EF4-FFF2-40B4-BE49-F238E27FC236}">
                <a16:creationId xmlns:a16="http://schemas.microsoft.com/office/drawing/2014/main" id="{72A5D53D-FC05-4D4A-8B6E-489953EF78C2}"/>
              </a:ext>
            </a:extLst>
          </p:cNvPr>
          <p:cNvSpPr txBox="1"/>
          <p:nvPr/>
        </p:nvSpPr>
        <p:spPr>
          <a:xfrm>
            <a:off x="5309122" y="2016180"/>
            <a:ext cx="972000" cy="684000"/>
          </a:xfrm>
          <a:prstGeom prst="rect">
            <a:avLst/>
          </a:prstGeom>
          <a:solidFill>
            <a:schemeClr val="bg1"/>
          </a:solidFill>
          <a:ln>
            <a:solidFill>
              <a:schemeClr val="tx1"/>
            </a:solidFill>
          </a:ln>
        </p:spPr>
        <p:txBody>
          <a:bodyPr wrap="square">
            <a:spAutoFit/>
          </a:bodyPr>
          <a:lstStyle/>
          <a:p>
            <a:r>
              <a:rPr lang="pl-PL" sz="1050" dirty="0"/>
              <a:t>Product </a:t>
            </a:r>
            <a:r>
              <a:rPr lang="pl-PL" sz="1050"/>
              <a:t>photo</a:t>
            </a:r>
            <a:endParaRPr lang="en-US" sz="1050" dirty="0"/>
          </a:p>
        </p:txBody>
      </p:sp>
      <p:sp>
        <p:nvSpPr>
          <p:cNvPr id="230" name="TextBox 229">
            <a:extLst>
              <a:ext uri="{FF2B5EF4-FFF2-40B4-BE49-F238E27FC236}">
                <a16:creationId xmlns:a16="http://schemas.microsoft.com/office/drawing/2014/main" id="{2CD7DE6D-C4A0-4144-A23D-071B89D05EB0}"/>
              </a:ext>
            </a:extLst>
          </p:cNvPr>
          <p:cNvSpPr txBox="1"/>
          <p:nvPr/>
        </p:nvSpPr>
        <p:spPr>
          <a:xfrm>
            <a:off x="6782335" y="2889765"/>
            <a:ext cx="977294" cy="230832"/>
          </a:xfrm>
          <a:prstGeom prst="rect">
            <a:avLst/>
          </a:prstGeom>
          <a:noFill/>
        </p:spPr>
        <p:txBody>
          <a:bodyPr wrap="square">
            <a:spAutoFit/>
          </a:bodyPr>
          <a:lstStyle/>
          <a:p>
            <a:pPr algn="just"/>
            <a:r>
              <a:rPr lang="pl-PL" sz="900" dirty="0">
                <a:solidFill>
                  <a:srgbClr val="262626"/>
                </a:solidFill>
              </a:rPr>
              <a:t>[</a:t>
            </a:r>
            <a:r>
              <a:rPr lang="pl-PL" sz="900">
                <a:solidFill>
                  <a:srgbClr val="262626"/>
                </a:solidFill>
              </a:rPr>
              <a:t>product name]</a:t>
            </a:r>
            <a:endParaRPr lang="en-US" sz="900" dirty="0"/>
          </a:p>
        </p:txBody>
      </p:sp>
      <p:sp>
        <p:nvSpPr>
          <p:cNvPr id="234" name="TextBox 233">
            <a:extLst>
              <a:ext uri="{FF2B5EF4-FFF2-40B4-BE49-F238E27FC236}">
                <a16:creationId xmlns:a16="http://schemas.microsoft.com/office/drawing/2014/main" id="{B6B45CD2-2E7F-4FA1-AA31-4CD0040AEFE4}"/>
              </a:ext>
            </a:extLst>
          </p:cNvPr>
          <p:cNvSpPr txBox="1"/>
          <p:nvPr/>
        </p:nvSpPr>
        <p:spPr>
          <a:xfrm>
            <a:off x="6787629" y="2002834"/>
            <a:ext cx="972000" cy="684000"/>
          </a:xfrm>
          <a:prstGeom prst="rect">
            <a:avLst/>
          </a:prstGeom>
          <a:solidFill>
            <a:schemeClr val="bg1"/>
          </a:solidFill>
          <a:ln>
            <a:solidFill>
              <a:schemeClr val="tx1"/>
            </a:solidFill>
          </a:ln>
        </p:spPr>
        <p:txBody>
          <a:bodyPr wrap="square">
            <a:spAutoFit/>
          </a:bodyPr>
          <a:lstStyle/>
          <a:p>
            <a:r>
              <a:rPr lang="pl-PL" sz="1050" dirty="0"/>
              <a:t>Product </a:t>
            </a:r>
            <a:r>
              <a:rPr lang="pl-PL" sz="1050"/>
              <a:t>photo</a:t>
            </a:r>
            <a:endParaRPr lang="en-US" sz="1050" dirty="0"/>
          </a:p>
        </p:txBody>
      </p:sp>
      <p:sp>
        <p:nvSpPr>
          <p:cNvPr id="235" name="TextBox 234">
            <a:extLst>
              <a:ext uri="{FF2B5EF4-FFF2-40B4-BE49-F238E27FC236}">
                <a16:creationId xmlns:a16="http://schemas.microsoft.com/office/drawing/2014/main" id="{4091F7AF-009A-4A8B-886B-316A7F195A00}"/>
              </a:ext>
            </a:extLst>
          </p:cNvPr>
          <p:cNvSpPr txBox="1"/>
          <p:nvPr/>
        </p:nvSpPr>
        <p:spPr>
          <a:xfrm>
            <a:off x="7202454" y="5301320"/>
            <a:ext cx="977294" cy="230832"/>
          </a:xfrm>
          <a:prstGeom prst="rect">
            <a:avLst/>
          </a:prstGeom>
          <a:noFill/>
        </p:spPr>
        <p:txBody>
          <a:bodyPr wrap="square">
            <a:spAutoFit/>
          </a:bodyPr>
          <a:lstStyle/>
          <a:p>
            <a:pPr algn="just"/>
            <a:r>
              <a:rPr lang="pl-PL" sz="900" dirty="0">
                <a:solidFill>
                  <a:srgbClr val="262626"/>
                </a:solidFill>
              </a:rPr>
              <a:t>[</a:t>
            </a:r>
            <a:r>
              <a:rPr lang="pl-PL" sz="900">
                <a:solidFill>
                  <a:srgbClr val="262626"/>
                </a:solidFill>
              </a:rPr>
              <a:t>product name]</a:t>
            </a:r>
            <a:endParaRPr lang="en-US" sz="900" dirty="0"/>
          </a:p>
        </p:txBody>
      </p:sp>
      <p:sp>
        <p:nvSpPr>
          <p:cNvPr id="237" name="TextBox 236">
            <a:extLst>
              <a:ext uri="{FF2B5EF4-FFF2-40B4-BE49-F238E27FC236}">
                <a16:creationId xmlns:a16="http://schemas.microsoft.com/office/drawing/2014/main" id="{9D28AD87-FAA5-40D8-A1CE-65190AB46A23}"/>
              </a:ext>
            </a:extLst>
          </p:cNvPr>
          <p:cNvSpPr txBox="1"/>
          <p:nvPr/>
        </p:nvSpPr>
        <p:spPr>
          <a:xfrm>
            <a:off x="7277738" y="4791422"/>
            <a:ext cx="786878" cy="415498"/>
          </a:xfrm>
          <a:prstGeom prst="rect">
            <a:avLst/>
          </a:prstGeom>
          <a:solidFill>
            <a:schemeClr val="bg1"/>
          </a:solidFill>
          <a:ln>
            <a:solidFill>
              <a:schemeClr val="tx1"/>
            </a:solidFill>
          </a:ln>
        </p:spPr>
        <p:txBody>
          <a:bodyPr wrap="square">
            <a:spAutoFit/>
          </a:bodyPr>
          <a:lstStyle/>
          <a:p>
            <a:r>
              <a:rPr lang="pl-PL" sz="1050" dirty="0"/>
              <a:t>Product </a:t>
            </a:r>
            <a:r>
              <a:rPr lang="pl-PL" sz="1050"/>
              <a:t>photo</a:t>
            </a:r>
            <a:endParaRPr lang="en-US" sz="1050" dirty="0"/>
          </a:p>
        </p:txBody>
      </p:sp>
      <p:sp>
        <p:nvSpPr>
          <p:cNvPr id="238" name="TextBox 237">
            <a:extLst>
              <a:ext uri="{FF2B5EF4-FFF2-40B4-BE49-F238E27FC236}">
                <a16:creationId xmlns:a16="http://schemas.microsoft.com/office/drawing/2014/main" id="{BF374539-A61F-4F43-A1B0-85D8B129BA29}"/>
              </a:ext>
            </a:extLst>
          </p:cNvPr>
          <p:cNvSpPr txBox="1"/>
          <p:nvPr/>
        </p:nvSpPr>
        <p:spPr>
          <a:xfrm>
            <a:off x="6171894" y="5293857"/>
            <a:ext cx="977294" cy="230832"/>
          </a:xfrm>
          <a:prstGeom prst="rect">
            <a:avLst/>
          </a:prstGeom>
          <a:noFill/>
        </p:spPr>
        <p:txBody>
          <a:bodyPr wrap="square">
            <a:spAutoFit/>
          </a:bodyPr>
          <a:lstStyle/>
          <a:p>
            <a:pPr algn="just"/>
            <a:r>
              <a:rPr lang="pl-PL" sz="900" dirty="0">
                <a:solidFill>
                  <a:srgbClr val="262626"/>
                </a:solidFill>
              </a:rPr>
              <a:t>[</a:t>
            </a:r>
            <a:r>
              <a:rPr lang="pl-PL" sz="900">
                <a:solidFill>
                  <a:srgbClr val="262626"/>
                </a:solidFill>
              </a:rPr>
              <a:t>product name]</a:t>
            </a:r>
            <a:endParaRPr lang="en-US" sz="900" dirty="0"/>
          </a:p>
        </p:txBody>
      </p:sp>
      <p:sp>
        <p:nvSpPr>
          <p:cNvPr id="240" name="TextBox 239">
            <a:extLst>
              <a:ext uri="{FF2B5EF4-FFF2-40B4-BE49-F238E27FC236}">
                <a16:creationId xmlns:a16="http://schemas.microsoft.com/office/drawing/2014/main" id="{EACE4ABC-3BC4-4989-9471-B97E0C665375}"/>
              </a:ext>
            </a:extLst>
          </p:cNvPr>
          <p:cNvSpPr txBox="1"/>
          <p:nvPr/>
        </p:nvSpPr>
        <p:spPr>
          <a:xfrm>
            <a:off x="6247178" y="4783959"/>
            <a:ext cx="786878" cy="415498"/>
          </a:xfrm>
          <a:prstGeom prst="rect">
            <a:avLst/>
          </a:prstGeom>
          <a:solidFill>
            <a:schemeClr val="bg1"/>
          </a:solidFill>
          <a:ln>
            <a:solidFill>
              <a:schemeClr val="tx1"/>
            </a:solidFill>
          </a:ln>
        </p:spPr>
        <p:txBody>
          <a:bodyPr wrap="square">
            <a:spAutoFit/>
          </a:bodyPr>
          <a:lstStyle/>
          <a:p>
            <a:r>
              <a:rPr lang="pl-PL" sz="1050" dirty="0"/>
              <a:t>Product </a:t>
            </a:r>
            <a:r>
              <a:rPr lang="pl-PL" sz="1050"/>
              <a:t>photo</a:t>
            </a:r>
            <a:endParaRPr lang="en-US" sz="1050" dirty="0"/>
          </a:p>
        </p:txBody>
      </p:sp>
      <p:sp>
        <p:nvSpPr>
          <p:cNvPr id="241" name="TextBox 240">
            <a:extLst>
              <a:ext uri="{FF2B5EF4-FFF2-40B4-BE49-F238E27FC236}">
                <a16:creationId xmlns:a16="http://schemas.microsoft.com/office/drawing/2014/main" id="{5FC182F6-DF81-4268-92B1-789363255A19}"/>
              </a:ext>
            </a:extLst>
          </p:cNvPr>
          <p:cNvSpPr txBox="1"/>
          <p:nvPr/>
        </p:nvSpPr>
        <p:spPr>
          <a:xfrm>
            <a:off x="5092501" y="5315601"/>
            <a:ext cx="977294" cy="230832"/>
          </a:xfrm>
          <a:prstGeom prst="rect">
            <a:avLst/>
          </a:prstGeom>
          <a:noFill/>
        </p:spPr>
        <p:txBody>
          <a:bodyPr wrap="square">
            <a:spAutoFit/>
          </a:bodyPr>
          <a:lstStyle/>
          <a:p>
            <a:pPr algn="just"/>
            <a:r>
              <a:rPr lang="pl-PL" sz="900" dirty="0">
                <a:solidFill>
                  <a:srgbClr val="262626"/>
                </a:solidFill>
              </a:rPr>
              <a:t>[</a:t>
            </a:r>
            <a:r>
              <a:rPr lang="pl-PL" sz="900">
                <a:solidFill>
                  <a:srgbClr val="262626"/>
                </a:solidFill>
              </a:rPr>
              <a:t>product name]</a:t>
            </a:r>
            <a:endParaRPr lang="en-US" sz="900" dirty="0"/>
          </a:p>
        </p:txBody>
      </p:sp>
      <p:sp>
        <p:nvSpPr>
          <p:cNvPr id="242" name="TextBox 241">
            <a:extLst>
              <a:ext uri="{FF2B5EF4-FFF2-40B4-BE49-F238E27FC236}">
                <a16:creationId xmlns:a16="http://schemas.microsoft.com/office/drawing/2014/main" id="{C3508C9B-7CBD-4B9E-B9D3-912905B96A69}"/>
              </a:ext>
            </a:extLst>
          </p:cNvPr>
          <p:cNvSpPr txBox="1"/>
          <p:nvPr/>
        </p:nvSpPr>
        <p:spPr>
          <a:xfrm>
            <a:off x="5167785" y="4805703"/>
            <a:ext cx="786878" cy="415498"/>
          </a:xfrm>
          <a:prstGeom prst="rect">
            <a:avLst/>
          </a:prstGeom>
          <a:solidFill>
            <a:schemeClr val="bg1"/>
          </a:solidFill>
          <a:ln>
            <a:solidFill>
              <a:schemeClr val="tx1"/>
            </a:solidFill>
          </a:ln>
        </p:spPr>
        <p:txBody>
          <a:bodyPr wrap="square">
            <a:spAutoFit/>
          </a:bodyPr>
          <a:lstStyle/>
          <a:p>
            <a:r>
              <a:rPr lang="pl-PL" sz="1050" dirty="0"/>
              <a:t>Product </a:t>
            </a:r>
            <a:r>
              <a:rPr lang="pl-PL" sz="1050"/>
              <a:t>photo</a:t>
            </a:r>
            <a:endParaRPr lang="en-US" sz="1050" dirty="0"/>
          </a:p>
        </p:txBody>
      </p:sp>
      <p:sp>
        <p:nvSpPr>
          <p:cNvPr id="243" name="TextBox 242">
            <a:extLst>
              <a:ext uri="{FF2B5EF4-FFF2-40B4-BE49-F238E27FC236}">
                <a16:creationId xmlns:a16="http://schemas.microsoft.com/office/drawing/2014/main" id="{EE5DEEEA-F73F-4329-B894-1E92A25F8C40}"/>
              </a:ext>
            </a:extLst>
          </p:cNvPr>
          <p:cNvSpPr txBox="1"/>
          <p:nvPr/>
        </p:nvSpPr>
        <p:spPr>
          <a:xfrm>
            <a:off x="8705923" y="2595865"/>
            <a:ext cx="977294" cy="230832"/>
          </a:xfrm>
          <a:prstGeom prst="rect">
            <a:avLst/>
          </a:prstGeom>
          <a:noFill/>
        </p:spPr>
        <p:txBody>
          <a:bodyPr wrap="square">
            <a:spAutoFit/>
          </a:bodyPr>
          <a:lstStyle/>
          <a:p>
            <a:pPr algn="just"/>
            <a:r>
              <a:rPr lang="pl-PL" sz="900" dirty="0">
                <a:solidFill>
                  <a:srgbClr val="262626"/>
                </a:solidFill>
              </a:rPr>
              <a:t>[</a:t>
            </a:r>
            <a:r>
              <a:rPr lang="pl-PL" sz="900">
                <a:solidFill>
                  <a:srgbClr val="262626"/>
                </a:solidFill>
              </a:rPr>
              <a:t>product name]</a:t>
            </a:r>
            <a:endParaRPr lang="en-US" sz="900" dirty="0"/>
          </a:p>
        </p:txBody>
      </p:sp>
      <p:sp>
        <p:nvSpPr>
          <p:cNvPr id="244" name="TextBox 243">
            <a:extLst>
              <a:ext uri="{FF2B5EF4-FFF2-40B4-BE49-F238E27FC236}">
                <a16:creationId xmlns:a16="http://schemas.microsoft.com/office/drawing/2014/main" id="{AB6E7BE0-32D5-42D5-AAF3-C0F02CCB9AD0}"/>
              </a:ext>
            </a:extLst>
          </p:cNvPr>
          <p:cNvSpPr txBox="1"/>
          <p:nvPr/>
        </p:nvSpPr>
        <p:spPr>
          <a:xfrm>
            <a:off x="8708570" y="1724791"/>
            <a:ext cx="972000" cy="684000"/>
          </a:xfrm>
          <a:prstGeom prst="rect">
            <a:avLst/>
          </a:prstGeom>
          <a:solidFill>
            <a:schemeClr val="bg1"/>
          </a:solidFill>
          <a:ln>
            <a:solidFill>
              <a:schemeClr val="tx1"/>
            </a:solidFill>
          </a:ln>
        </p:spPr>
        <p:txBody>
          <a:bodyPr wrap="square">
            <a:spAutoFit/>
          </a:bodyPr>
          <a:lstStyle/>
          <a:p>
            <a:r>
              <a:rPr lang="pl-PL" sz="1050" dirty="0"/>
              <a:t>Product </a:t>
            </a:r>
            <a:r>
              <a:rPr lang="pl-PL" sz="1050"/>
              <a:t>photo</a:t>
            </a:r>
            <a:endParaRPr lang="en-US" sz="1050" dirty="0"/>
          </a:p>
        </p:txBody>
      </p:sp>
      <p:sp>
        <p:nvSpPr>
          <p:cNvPr id="245" name="TextBox 244">
            <a:extLst>
              <a:ext uri="{FF2B5EF4-FFF2-40B4-BE49-F238E27FC236}">
                <a16:creationId xmlns:a16="http://schemas.microsoft.com/office/drawing/2014/main" id="{767B5064-FB42-473F-A52D-580310B33EEC}"/>
              </a:ext>
            </a:extLst>
          </p:cNvPr>
          <p:cNvSpPr txBox="1"/>
          <p:nvPr/>
        </p:nvSpPr>
        <p:spPr>
          <a:xfrm>
            <a:off x="8674369" y="4394905"/>
            <a:ext cx="612000" cy="415498"/>
          </a:xfrm>
          <a:prstGeom prst="rect">
            <a:avLst/>
          </a:prstGeom>
          <a:solidFill>
            <a:schemeClr val="bg1"/>
          </a:solidFill>
          <a:ln>
            <a:solidFill>
              <a:schemeClr val="tx1"/>
            </a:solidFill>
          </a:ln>
        </p:spPr>
        <p:txBody>
          <a:bodyPr wrap="square">
            <a:spAutoFit/>
          </a:bodyPr>
          <a:lstStyle/>
          <a:p>
            <a:r>
              <a:rPr lang="pl-PL" sz="1050" dirty="0"/>
              <a:t>Product </a:t>
            </a:r>
            <a:r>
              <a:rPr lang="pl-PL" sz="1050"/>
              <a:t>photo</a:t>
            </a:r>
            <a:endParaRPr lang="en-US" sz="1050" dirty="0"/>
          </a:p>
        </p:txBody>
      </p:sp>
      <p:sp>
        <p:nvSpPr>
          <p:cNvPr id="247" name="TextBox 246">
            <a:extLst>
              <a:ext uri="{FF2B5EF4-FFF2-40B4-BE49-F238E27FC236}">
                <a16:creationId xmlns:a16="http://schemas.microsoft.com/office/drawing/2014/main" id="{6C9E8F5F-0523-4AB0-ACA5-CF3654E91D80}"/>
              </a:ext>
            </a:extLst>
          </p:cNvPr>
          <p:cNvSpPr txBox="1"/>
          <p:nvPr/>
        </p:nvSpPr>
        <p:spPr>
          <a:xfrm>
            <a:off x="8685782" y="5182689"/>
            <a:ext cx="972000" cy="684000"/>
          </a:xfrm>
          <a:prstGeom prst="rect">
            <a:avLst/>
          </a:prstGeom>
          <a:solidFill>
            <a:schemeClr val="bg1"/>
          </a:solidFill>
          <a:ln>
            <a:solidFill>
              <a:schemeClr val="tx1"/>
            </a:solidFill>
          </a:ln>
        </p:spPr>
        <p:txBody>
          <a:bodyPr wrap="square">
            <a:spAutoFit/>
          </a:bodyPr>
          <a:lstStyle/>
          <a:p>
            <a:r>
              <a:rPr lang="pl-PL" sz="1050" dirty="0"/>
              <a:t>Product </a:t>
            </a:r>
            <a:r>
              <a:rPr lang="pl-PL" sz="1050"/>
              <a:t>photo</a:t>
            </a:r>
            <a:endParaRPr lang="en-US" sz="1050" dirty="0"/>
          </a:p>
        </p:txBody>
      </p:sp>
    </p:spTree>
    <p:extLst>
      <p:ext uri="{BB962C8B-B14F-4D97-AF65-F5344CB8AC3E}">
        <p14:creationId xmlns:p14="http://schemas.microsoft.com/office/powerpoint/2010/main" val="4313035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ounded Rectangle 284"/>
          <p:cNvSpPr/>
          <p:nvPr/>
        </p:nvSpPr>
        <p:spPr>
          <a:xfrm>
            <a:off x="502503" y="4529773"/>
            <a:ext cx="11184018" cy="1714757"/>
          </a:xfrm>
          <a:prstGeom prst="roundRect">
            <a:avLst>
              <a:gd name="adj" fmla="val 6277"/>
            </a:avLst>
          </a:prstGeom>
          <a:solidFill>
            <a:srgbClr val="F9FDF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8" name="TextBox 157">
            <a:extLst>
              <a:ext uri="{FF2B5EF4-FFF2-40B4-BE49-F238E27FC236}">
                <a16:creationId xmlns:a16="http://schemas.microsoft.com/office/drawing/2014/main" id="{FB2FFDEB-4907-4B60-A6CA-3F7200D95AA8}"/>
              </a:ext>
            </a:extLst>
          </p:cNvPr>
          <p:cNvSpPr txBox="1"/>
          <p:nvPr/>
        </p:nvSpPr>
        <p:spPr>
          <a:xfrm>
            <a:off x="534759" y="618865"/>
            <a:ext cx="11285765"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ea typeface="Cambria" panose="02040503050406030204" pitchFamily="18" charset="0"/>
                <a:cs typeface="Calibri Light" panose="020F0302020204030204" pitchFamily="34" charset="0"/>
              </a:rPr>
              <a:t>[The Company] provides products of the highest quality...</a:t>
            </a:r>
          </a:p>
        </p:txBody>
      </p:sp>
      <p:cxnSp>
        <p:nvCxnSpPr>
          <p:cNvPr id="355" name="Straight Connector 354">
            <a:extLst>
              <a:ext uri="{FF2B5EF4-FFF2-40B4-BE49-F238E27FC236}">
                <a16:creationId xmlns:a16="http://schemas.microsoft.com/office/drawing/2014/main" id="{840C632B-04AD-486B-AC0B-97DD0E115DA6}"/>
              </a:ext>
            </a:extLst>
          </p:cNvPr>
          <p:cNvCxnSpPr>
            <a:cxnSpLocks/>
          </p:cNvCxnSpPr>
          <p:nvPr/>
        </p:nvCxnSpPr>
        <p:spPr>
          <a:xfrm>
            <a:off x="512064" y="1481205"/>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235"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65000"/>
                  </a:schemeClr>
                </a:solidFill>
                <a:latin typeface="Arial" panose="020B0604020202020204" pitchFamily="34" charset="0"/>
                <a:cs typeface="Arial" panose="020B0604020202020204" pitchFamily="34" charset="0"/>
              </a:rPr>
              <a:t>Sales and </a:t>
            </a:r>
            <a:r>
              <a:rPr lang="pl-PL" sz="1000" b="1" dirty="0" err="1">
                <a:solidFill>
                  <a:schemeClr val="bg1">
                    <a:lumMod val="65000"/>
                  </a:schemeClr>
                </a:solidFill>
                <a:latin typeface="Arial" panose="020B0604020202020204" pitchFamily="34" charset="0"/>
                <a:cs typeface="Arial" panose="020B0604020202020204" pitchFamily="34" charset="0"/>
              </a:rPr>
              <a:t>margins</a:t>
            </a:r>
            <a:r>
              <a:rPr lang="pl-PL" sz="1000" b="1" dirty="0">
                <a:solidFill>
                  <a:schemeClr val="bg1">
                    <a:lumMod val="65000"/>
                  </a:schemeClr>
                </a:solidFill>
                <a:latin typeface="Arial" panose="020B0604020202020204" pitchFamily="34" charset="0"/>
                <a:cs typeface="Arial" panose="020B0604020202020204" pitchFamily="34" charset="0"/>
              </a:rPr>
              <a:t> </a:t>
            </a:r>
          </a:p>
        </p:txBody>
      </p:sp>
      <p:grpSp>
        <p:nvGrpSpPr>
          <p:cNvPr id="4" name="Group 3">
            <a:extLst>
              <a:ext uri="{FF2B5EF4-FFF2-40B4-BE49-F238E27FC236}">
                <a16:creationId xmlns:a16="http://schemas.microsoft.com/office/drawing/2014/main" id="{D7898D34-826B-4C9D-AEBF-4C2DF15D6C1D}"/>
              </a:ext>
            </a:extLst>
          </p:cNvPr>
          <p:cNvGrpSpPr/>
          <p:nvPr/>
        </p:nvGrpSpPr>
        <p:grpSpPr>
          <a:xfrm>
            <a:off x="433583" y="1700237"/>
            <a:ext cx="1870221" cy="4634229"/>
            <a:chOff x="433583" y="1750463"/>
            <a:chExt cx="1870221" cy="4634229"/>
          </a:xfrm>
        </p:grpSpPr>
        <p:sp>
          <p:nvSpPr>
            <p:cNvPr id="323" name="Rounded Rectangle 322"/>
            <p:cNvSpPr/>
            <p:nvPr/>
          </p:nvSpPr>
          <p:spPr>
            <a:xfrm>
              <a:off x="508707" y="3534625"/>
              <a:ext cx="1785254" cy="899500"/>
            </a:xfrm>
            <a:prstGeom prst="roundRect">
              <a:avLst>
                <a:gd name="adj" fmla="val 6277"/>
              </a:avLst>
            </a:prstGeom>
            <a:solidFill>
              <a:srgbClr val="F9F9F9"/>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24" name="Rounded Rectangle 323"/>
            <p:cNvSpPr/>
            <p:nvPr/>
          </p:nvSpPr>
          <p:spPr>
            <a:xfrm>
              <a:off x="506654" y="2513854"/>
              <a:ext cx="1785254" cy="899500"/>
            </a:xfrm>
            <a:prstGeom prst="roundRect">
              <a:avLst>
                <a:gd name="adj" fmla="val 6277"/>
              </a:avLst>
            </a:prstGeom>
            <a:solidFill>
              <a:srgbClr val="EEEEE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02" name="Rounded Rectangle 101">
              <a:extLst>
                <a:ext uri="{FF2B5EF4-FFF2-40B4-BE49-F238E27FC236}">
                  <a16:creationId xmlns:a16="http://schemas.microsoft.com/office/drawing/2014/main" id="{2876FA96-CB3D-46D9-A629-ACE5AF7A75E4}"/>
                </a:ext>
              </a:extLst>
            </p:cNvPr>
            <p:cNvSpPr/>
            <p:nvPr/>
          </p:nvSpPr>
          <p:spPr>
            <a:xfrm>
              <a:off x="515063" y="2194476"/>
              <a:ext cx="1783842" cy="246888"/>
            </a:xfrm>
            <a:prstGeom prst="roundRect">
              <a:avLst>
                <a:gd name="adj" fmla="val 46180"/>
              </a:avLst>
            </a:prstGeom>
            <a:solidFill>
              <a:srgbClr val="46B9A0"/>
            </a:solidFill>
            <a:ln w="3175" cmpd="sng">
              <a:solidFill>
                <a:srgbClr val="8CD4C5"/>
              </a:solidFill>
            </a:ln>
          </p:spPr>
          <p:txBody>
            <a:bodyPr vert="horz" lIns="91440" tIns="45720" rIns="91440" bIns="45720" rtlCol="0" anchor="ctr">
              <a:noAutofit/>
            </a:bodyPr>
            <a:lstStyle/>
            <a:p>
              <a:pPr algn="ctr">
                <a:spcBef>
                  <a:spcPct val="0"/>
                </a:spcBef>
              </a:pPr>
              <a:r>
                <a:rPr lang="pl-PL" sz="900" b="1" dirty="0">
                  <a:solidFill>
                    <a:schemeClr val="bg1"/>
                  </a:solidFill>
                </a:rPr>
                <a:t>[Product]</a:t>
              </a:r>
            </a:p>
          </p:txBody>
        </p:sp>
        <p:sp>
          <p:nvSpPr>
            <p:cNvPr id="118" name="Rounded Rectangle 23">
              <a:extLst>
                <a:ext uri="{FF2B5EF4-FFF2-40B4-BE49-F238E27FC236}">
                  <a16:creationId xmlns:a16="http://schemas.microsoft.com/office/drawing/2014/main" id="{6CEF66C6-E0FC-45E8-8CAC-EF36DADA6180}"/>
                </a:ext>
              </a:extLst>
            </p:cNvPr>
            <p:cNvSpPr/>
            <p:nvPr/>
          </p:nvSpPr>
          <p:spPr>
            <a:xfrm>
              <a:off x="538616" y="2563083"/>
              <a:ext cx="1727553" cy="846516"/>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504000" rtlCol="0" anchor="ctr"/>
            <a:lstStyle/>
            <a:p>
              <a:pPr algn="ctr"/>
              <a:endParaRPr lang="pl-PL" sz="800" dirty="0">
                <a:latin typeface="Calibri Light" panose="020F0302020204030204" pitchFamily="34" charset="0"/>
                <a:cs typeface="Calibri Light" panose="020F0302020204030204" pitchFamily="34" charset="0"/>
              </a:endParaRPr>
            </a:p>
          </p:txBody>
        </p:sp>
        <p:sp>
          <p:nvSpPr>
            <p:cNvPr id="119" name="TextBox 118">
              <a:extLst>
                <a:ext uri="{FF2B5EF4-FFF2-40B4-BE49-F238E27FC236}">
                  <a16:creationId xmlns:a16="http://schemas.microsoft.com/office/drawing/2014/main" id="{07C7F6A3-9B67-4CCA-BC6F-ECB4BB031FA9}"/>
                </a:ext>
              </a:extLst>
            </p:cNvPr>
            <p:cNvSpPr txBox="1"/>
            <p:nvPr/>
          </p:nvSpPr>
          <p:spPr>
            <a:xfrm>
              <a:off x="816349" y="2537593"/>
              <a:ext cx="920820" cy="369332"/>
            </a:xfrm>
            <a:prstGeom prst="rect">
              <a:avLst/>
            </a:prstGeom>
            <a:noFill/>
            <a:ln>
              <a:noFill/>
            </a:ln>
          </p:spPr>
          <p:txBody>
            <a:bodyPr wrap="square" rtlCol="0">
              <a:spAutoFit/>
            </a:bodyPr>
            <a:lstStyle/>
            <a:p>
              <a:pPr algn="ctr"/>
              <a:r>
                <a:rPr lang="pl-PL" sz="900" dirty="0"/>
                <a:t>Sales (</a:t>
              </a:r>
              <a:r>
                <a:rPr lang="pl-PL" sz="900" dirty="0" err="1"/>
                <a:t>thousand</a:t>
              </a:r>
              <a:r>
                <a:rPr lang="pl-PL" sz="900" dirty="0"/>
                <a:t> PLN)</a:t>
              </a:r>
            </a:p>
          </p:txBody>
        </p:sp>
        <p:sp>
          <p:nvSpPr>
            <p:cNvPr id="120" name="TextBox 119">
              <a:extLst>
                <a:ext uri="{FF2B5EF4-FFF2-40B4-BE49-F238E27FC236}">
                  <a16:creationId xmlns:a16="http://schemas.microsoft.com/office/drawing/2014/main" id="{3C161620-1EDD-4442-89DC-E6701FF45D1F}"/>
                </a:ext>
              </a:extLst>
            </p:cNvPr>
            <p:cNvSpPr txBox="1"/>
            <p:nvPr/>
          </p:nvSpPr>
          <p:spPr>
            <a:xfrm>
              <a:off x="1529628" y="2537773"/>
              <a:ext cx="774176" cy="369332"/>
            </a:xfrm>
            <a:prstGeom prst="rect">
              <a:avLst/>
            </a:prstGeom>
            <a:noFill/>
            <a:ln>
              <a:noFill/>
            </a:ln>
          </p:spPr>
          <p:txBody>
            <a:bodyPr wrap="square" rtlCol="0">
              <a:spAutoFit/>
            </a:bodyPr>
            <a:lstStyle/>
            <a:p>
              <a:pPr algn="ctr"/>
              <a:r>
                <a:rPr lang="pl-PL" sz="900" dirty="0" err="1"/>
                <a:t>Share</a:t>
              </a:r>
              <a:r>
                <a:rPr lang="pl-PL" sz="900" dirty="0"/>
                <a:t> in </a:t>
              </a:r>
              <a:r>
                <a:rPr lang="pl-PL" sz="900" dirty="0" err="1"/>
                <a:t>revenue</a:t>
              </a:r>
              <a:endParaRPr lang="pl-PL" sz="900" dirty="0"/>
            </a:p>
          </p:txBody>
        </p:sp>
        <p:sp>
          <p:nvSpPr>
            <p:cNvPr id="124" name="TextBox 123">
              <a:extLst>
                <a:ext uri="{FF2B5EF4-FFF2-40B4-BE49-F238E27FC236}">
                  <a16:creationId xmlns:a16="http://schemas.microsoft.com/office/drawing/2014/main" id="{E29C6D78-D308-43AC-986D-EAB241D0556E}"/>
                </a:ext>
              </a:extLst>
            </p:cNvPr>
            <p:cNvSpPr txBox="1"/>
            <p:nvPr/>
          </p:nvSpPr>
          <p:spPr>
            <a:xfrm>
              <a:off x="433583" y="2892344"/>
              <a:ext cx="620999" cy="230831"/>
            </a:xfrm>
            <a:prstGeom prst="rect">
              <a:avLst/>
            </a:prstGeom>
            <a:noFill/>
            <a:ln>
              <a:noFill/>
            </a:ln>
          </p:spPr>
          <p:txBody>
            <a:bodyPr wrap="square" rtlCol="0">
              <a:spAutoFit/>
            </a:bodyPr>
            <a:lstStyle/>
            <a:p>
              <a:pPr algn="ctr"/>
              <a:r>
                <a:rPr lang="pl-PL" sz="900" dirty="0"/>
                <a:t>2019</a:t>
              </a:r>
              <a:endParaRPr lang="pl-PL" sz="900" b="1" dirty="0"/>
            </a:p>
          </p:txBody>
        </p:sp>
        <p:sp>
          <p:nvSpPr>
            <p:cNvPr id="125" name="TextBox 124">
              <a:extLst>
                <a:ext uri="{FF2B5EF4-FFF2-40B4-BE49-F238E27FC236}">
                  <a16:creationId xmlns:a16="http://schemas.microsoft.com/office/drawing/2014/main" id="{17C9AA08-A4C6-4EC3-BC62-9BC295DEB98B}"/>
                </a:ext>
              </a:extLst>
            </p:cNvPr>
            <p:cNvSpPr txBox="1"/>
            <p:nvPr/>
          </p:nvSpPr>
          <p:spPr>
            <a:xfrm>
              <a:off x="433583" y="3130515"/>
              <a:ext cx="620999" cy="230831"/>
            </a:xfrm>
            <a:prstGeom prst="rect">
              <a:avLst/>
            </a:prstGeom>
            <a:noFill/>
            <a:ln>
              <a:noFill/>
            </a:ln>
          </p:spPr>
          <p:txBody>
            <a:bodyPr wrap="square" rtlCol="0">
              <a:spAutoFit/>
            </a:bodyPr>
            <a:lstStyle/>
            <a:p>
              <a:pPr algn="ctr"/>
              <a:r>
                <a:rPr lang="pl-PL" sz="900" dirty="0"/>
                <a:t>2020</a:t>
              </a:r>
              <a:endParaRPr lang="pl-PL" sz="900" b="1" dirty="0"/>
            </a:p>
          </p:txBody>
        </p:sp>
        <p:sp>
          <p:nvSpPr>
            <p:cNvPr id="126" name="TextBox 125">
              <a:extLst>
                <a:ext uri="{FF2B5EF4-FFF2-40B4-BE49-F238E27FC236}">
                  <a16:creationId xmlns:a16="http://schemas.microsoft.com/office/drawing/2014/main" id="{1473D992-25C8-44A0-81E3-CDE72DA50885}"/>
                </a:ext>
              </a:extLst>
            </p:cNvPr>
            <p:cNvSpPr txBox="1"/>
            <p:nvPr/>
          </p:nvSpPr>
          <p:spPr>
            <a:xfrm>
              <a:off x="1008178" y="2884696"/>
              <a:ext cx="506856" cy="215444"/>
            </a:xfrm>
            <a:prstGeom prst="rect">
              <a:avLst/>
            </a:prstGeom>
            <a:noFill/>
            <a:ln>
              <a:noFill/>
            </a:ln>
          </p:spPr>
          <p:txBody>
            <a:bodyPr wrap="square" rtlCol="0">
              <a:spAutoFit/>
            </a:bodyPr>
            <a:lstStyle/>
            <a:p>
              <a:pPr algn="ctr"/>
              <a:r>
                <a:rPr lang="pl-PL" sz="800" dirty="0"/>
                <a:t>[xx]</a:t>
              </a:r>
              <a:endParaRPr lang="pl-PL" sz="800" b="1" dirty="0"/>
            </a:p>
          </p:txBody>
        </p:sp>
        <p:sp>
          <p:nvSpPr>
            <p:cNvPr id="127" name="TextBox 126">
              <a:extLst>
                <a:ext uri="{FF2B5EF4-FFF2-40B4-BE49-F238E27FC236}">
                  <a16:creationId xmlns:a16="http://schemas.microsoft.com/office/drawing/2014/main" id="{2AB5F9C4-6459-443D-BA68-22DC5F52D35A}"/>
                </a:ext>
              </a:extLst>
            </p:cNvPr>
            <p:cNvSpPr txBox="1"/>
            <p:nvPr/>
          </p:nvSpPr>
          <p:spPr>
            <a:xfrm>
              <a:off x="1594011" y="2880957"/>
              <a:ext cx="574932" cy="21544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p:txBody>
        </p:sp>
        <p:sp>
          <p:nvSpPr>
            <p:cNvPr id="129" name="TextBox 128">
              <a:extLst>
                <a:ext uri="{FF2B5EF4-FFF2-40B4-BE49-F238E27FC236}">
                  <a16:creationId xmlns:a16="http://schemas.microsoft.com/office/drawing/2014/main" id="{E5B46C88-D7C2-49E1-8D8F-50AD669C8929}"/>
                </a:ext>
              </a:extLst>
            </p:cNvPr>
            <p:cNvSpPr txBox="1"/>
            <p:nvPr/>
          </p:nvSpPr>
          <p:spPr>
            <a:xfrm>
              <a:off x="1008178" y="3126024"/>
              <a:ext cx="506856" cy="215444"/>
            </a:xfrm>
            <a:prstGeom prst="rect">
              <a:avLst/>
            </a:prstGeom>
            <a:noFill/>
            <a:ln>
              <a:noFill/>
            </a:ln>
          </p:spPr>
          <p:txBody>
            <a:bodyPr wrap="square" rtlCol="0">
              <a:spAutoFit/>
            </a:bodyPr>
            <a:lstStyle/>
            <a:p>
              <a:pPr algn="ctr"/>
              <a:r>
                <a:rPr lang="pl-PL" sz="800" dirty="0"/>
                <a:t>[xx]</a:t>
              </a:r>
              <a:endParaRPr lang="pl-PL" sz="800" b="1" dirty="0"/>
            </a:p>
          </p:txBody>
        </p:sp>
        <p:sp>
          <p:nvSpPr>
            <p:cNvPr id="130" name="TextBox 129">
              <a:extLst>
                <a:ext uri="{FF2B5EF4-FFF2-40B4-BE49-F238E27FC236}">
                  <a16:creationId xmlns:a16="http://schemas.microsoft.com/office/drawing/2014/main" id="{D71CCAFC-3095-40DA-A54F-76C31F45D6BD}"/>
                </a:ext>
              </a:extLst>
            </p:cNvPr>
            <p:cNvSpPr txBox="1"/>
            <p:nvPr/>
          </p:nvSpPr>
          <p:spPr>
            <a:xfrm>
              <a:off x="1612261" y="3122284"/>
              <a:ext cx="574932" cy="33855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a:p>
              <a:pPr algn="ctr"/>
              <a:r>
                <a:rPr lang="pl-PL" sz="800" dirty="0"/>
                <a:t> </a:t>
              </a:r>
              <a:endParaRPr lang="pl-PL" sz="800" b="1" dirty="0"/>
            </a:p>
          </p:txBody>
        </p:sp>
        <p:sp>
          <p:nvSpPr>
            <p:cNvPr id="201" name="Rounded Rectangle 23">
              <a:extLst>
                <a:ext uri="{FF2B5EF4-FFF2-40B4-BE49-F238E27FC236}">
                  <a16:creationId xmlns:a16="http://schemas.microsoft.com/office/drawing/2014/main" id="{1388605E-D617-4C21-983F-6B128E22B1C0}"/>
                </a:ext>
              </a:extLst>
            </p:cNvPr>
            <p:cNvSpPr/>
            <p:nvPr/>
          </p:nvSpPr>
          <p:spPr>
            <a:xfrm>
              <a:off x="551924" y="3578944"/>
              <a:ext cx="1727554" cy="846515"/>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504000" rtlCol="0" anchor="ctr"/>
            <a:lstStyle/>
            <a:p>
              <a:pPr algn="ctr"/>
              <a:endParaRPr lang="pl-PL" sz="800" dirty="0">
                <a:latin typeface="Calibri Light" panose="020F0302020204030204" pitchFamily="34" charset="0"/>
                <a:cs typeface="Calibri Light" panose="020F0302020204030204" pitchFamily="34" charset="0"/>
              </a:endParaRPr>
            </a:p>
          </p:txBody>
        </p:sp>
        <p:sp>
          <p:nvSpPr>
            <p:cNvPr id="202" name="TextBox 201">
              <a:extLst>
                <a:ext uri="{FF2B5EF4-FFF2-40B4-BE49-F238E27FC236}">
                  <a16:creationId xmlns:a16="http://schemas.microsoft.com/office/drawing/2014/main" id="{23A48A15-37B6-498A-A2BA-E64F4EC12A32}"/>
                </a:ext>
              </a:extLst>
            </p:cNvPr>
            <p:cNvSpPr txBox="1"/>
            <p:nvPr/>
          </p:nvSpPr>
          <p:spPr>
            <a:xfrm>
              <a:off x="853321" y="3448954"/>
              <a:ext cx="896111" cy="507831"/>
            </a:xfrm>
            <a:prstGeom prst="rect">
              <a:avLst/>
            </a:prstGeom>
            <a:noFill/>
            <a:ln>
              <a:noFill/>
            </a:ln>
          </p:spPr>
          <p:txBody>
            <a:bodyPr wrap="square" rtlCol="0">
              <a:spAutoFit/>
            </a:bodyPr>
            <a:lstStyle/>
            <a:p>
              <a:pPr algn="ctr"/>
              <a:r>
                <a:rPr lang="pl-PL" sz="900" dirty="0"/>
                <a:t>Volume (</a:t>
              </a:r>
              <a:r>
                <a:rPr lang="pl-PL" sz="900" dirty="0" err="1"/>
                <a:t>thousands</a:t>
              </a:r>
              <a:r>
                <a:rPr lang="pl-PL" sz="900" dirty="0"/>
                <a:t> of </a:t>
              </a:r>
              <a:r>
                <a:rPr lang="pl-PL" sz="900" dirty="0" err="1"/>
                <a:t>units</a:t>
              </a:r>
              <a:r>
                <a:rPr lang="pl-PL" sz="900" dirty="0"/>
                <a:t>)</a:t>
              </a:r>
            </a:p>
          </p:txBody>
        </p:sp>
        <p:sp>
          <p:nvSpPr>
            <p:cNvPr id="203" name="TextBox 202">
              <a:extLst>
                <a:ext uri="{FF2B5EF4-FFF2-40B4-BE49-F238E27FC236}">
                  <a16:creationId xmlns:a16="http://schemas.microsoft.com/office/drawing/2014/main" id="{A13230E3-96AC-4215-AD80-A3FFF11CF9FD}"/>
                </a:ext>
              </a:extLst>
            </p:cNvPr>
            <p:cNvSpPr txBox="1"/>
            <p:nvPr/>
          </p:nvSpPr>
          <p:spPr>
            <a:xfrm>
              <a:off x="1505301" y="3553454"/>
              <a:ext cx="774176" cy="369331"/>
            </a:xfrm>
            <a:prstGeom prst="rect">
              <a:avLst/>
            </a:prstGeom>
            <a:noFill/>
            <a:ln>
              <a:noFill/>
            </a:ln>
          </p:spPr>
          <p:txBody>
            <a:bodyPr wrap="square" rtlCol="0">
              <a:spAutoFit/>
            </a:bodyPr>
            <a:lstStyle/>
            <a:p>
              <a:pPr algn="ctr"/>
              <a:r>
                <a:rPr lang="pl-PL" sz="900" dirty="0" err="1"/>
                <a:t>Share</a:t>
              </a:r>
              <a:r>
                <a:rPr lang="pl-PL" sz="900" dirty="0"/>
                <a:t> in </a:t>
              </a:r>
              <a:r>
                <a:rPr lang="pl-PL" sz="900" dirty="0" err="1"/>
                <a:t>volume</a:t>
              </a:r>
              <a:endParaRPr lang="pl-PL" sz="900" b="1" dirty="0"/>
            </a:p>
          </p:txBody>
        </p:sp>
        <p:sp>
          <p:nvSpPr>
            <p:cNvPr id="204" name="TextBox 203">
              <a:extLst>
                <a:ext uri="{FF2B5EF4-FFF2-40B4-BE49-F238E27FC236}">
                  <a16:creationId xmlns:a16="http://schemas.microsoft.com/office/drawing/2014/main" id="{03A05A01-F631-4C9C-BBA7-639A133870BD}"/>
                </a:ext>
              </a:extLst>
            </p:cNvPr>
            <p:cNvSpPr txBox="1"/>
            <p:nvPr/>
          </p:nvSpPr>
          <p:spPr>
            <a:xfrm>
              <a:off x="443730" y="3908204"/>
              <a:ext cx="620998" cy="230831"/>
            </a:xfrm>
            <a:prstGeom prst="rect">
              <a:avLst/>
            </a:prstGeom>
            <a:noFill/>
            <a:ln>
              <a:noFill/>
            </a:ln>
          </p:spPr>
          <p:txBody>
            <a:bodyPr wrap="square" rtlCol="0">
              <a:spAutoFit/>
            </a:bodyPr>
            <a:lstStyle/>
            <a:p>
              <a:pPr algn="ctr"/>
              <a:r>
                <a:rPr lang="pl-PL" sz="900" dirty="0"/>
                <a:t>2019</a:t>
              </a:r>
              <a:endParaRPr lang="pl-PL" sz="900" b="1" dirty="0"/>
            </a:p>
          </p:txBody>
        </p:sp>
        <p:sp>
          <p:nvSpPr>
            <p:cNvPr id="205" name="TextBox 204">
              <a:extLst>
                <a:ext uri="{FF2B5EF4-FFF2-40B4-BE49-F238E27FC236}">
                  <a16:creationId xmlns:a16="http://schemas.microsoft.com/office/drawing/2014/main" id="{538681A9-3722-4D30-86DB-875C3C38137B}"/>
                </a:ext>
              </a:extLst>
            </p:cNvPr>
            <p:cNvSpPr txBox="1"/>
            <p:nvPr/>
          </p:nvSpPr>
          <p:spPr>
            <a:xfrm>
              <a:off x="443730" y="4146375"/>
              <a:ext cx="620998" cy="230831"/>
            </a:xfrm>
            <a:prstGeom prst="rect">
              <a:avLst/>
            </a:prstGeom>
            <a:noFill/>
            <a:ln>
              <a:noFill/>
            </a:ln>
          </p:spPr>
          <p:txBody>
            <a:bodyPr wrap="square" rtlCol="0">
              <a:spAutoFit/>
            </a:bodyPr>
            <a:lstStyle/>
            <a:p>
              <a:pPr algn="ctr"/>
              <a:r>
                <a:rPr lang="pl-PL" sz="900" dirty="0"/>
                <a:t>2020</a:t>
              </a:r>
              <a:endParaRPr lang="pl-PL" sz="900" b="1" dirty="0"/>
            </a:p>
          </p:txBody>
        </p:sp>
        <p:sp>
          <p:nvSpPr>
            <p:cNvPr id="206" name="TextBox 205">
              <a:extLst>
                <a:ext uri="{FF2B5EF4-FFF2-40B4-BE49-F238E27FC236}">
                  <a16:creationId xmlns:a16="http://schemas.microsoft.com/office/drawing/2014/main" id="{67A0E551-9719-4485-B189-253AA315E94A}"/>
                </a:ext>
              </a:extLst>
            </p:cNvPr>
            <p:cNvSpPr txBox="1"/>
            <p:nvPr/>
          </p:nvSpPr>
          <p:spPr>
            <a:xfrm>
              <a:off x="1021487" y="3900557"/>
              <a:ext cx="506856" cy="338554"/>
            </a:xfrm>
            <a:prstGeom prst="rect">
              <a:avLst/>
            </a:prstGeom>
            <a:noFill/>
            <a:ln>
              <a:noFill/>
            </a:ln>
          </p:spPr>
          <p:txBody>
            <a:bodyPr wrap="square" rtlCol="0">
              <a:spAutoFit/>
            </a:bodyPr>
            <a:lstStyle/>
            <a:p>
              <a:pPr algn="ctr"/>
              <a:r>
                <a:rPr lang="pl-PL" sz="800" dirty="0"/>
                <a:t> [xx]</a:t>
              </a:r>
              <a:endParaRPr lang="pl-PL" sz="800" b="1" dirty="0"/>
            </a:p>
            <a:p>
              <a:pPr algn="ctr"/>
              <a:endParaRPr lang="pl-PL" sz="800" b="1" dirty="0"/>
            </a:p>
          </p:txBody>
        </p:sp>
        <p:sp>
          <p:nvSpPr>
            <p:cNvPr id="207" name="TextBox 206">
              <a:extLst>
                <a:ext uri="{FF2B5EF4-FFF2-40B4-BE49-F238E27FC236}">
                  <a16:creationId xmlns:a16="http://schemas.microsoft.com/office/drawing/2014/main" id="{BA8D8AFF-FAF4-4840-A321-14392FEA78B5}"/>
                </a:ext>
              </a:extLst>
            </p:cNvPr>
            <p:cNvSpPr txBox="1"/>
            <p:nvPr/>
          </p:nvSpPr>
          <p:spPr>
            <a:xfrm>
              <a:off x="1607319" y="3896817"/>
              <a:ext cx="574932" cy="21544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p:txBody>
        </p:sp>
        <p:sp>
          <p:nvSpPr>
            <p:cNvPr id="208" name="TextBox 207">
              <a:extLst>
                <a:ext uri="{FF2B5EF4-FFF2-40B4-BE49-F238E27FC236}">
                  <a16:creationId xmlns:a16="http://schemas.microsoft.com/office/drawing/2014/main" id="{A89AD61D-7423-4F80-B800-6A32E638ED55}"/>
                </a:ext>
              </a:extLst>
            </p:cNvPr>
            <p:cNvSpPr txBox="1"/>
            <p:nvPr/>
          </p:nvSpPr>
          <p:spPr>
            <a:xfrm>
              <a:off x="1021487" y="4141886"/>
              <a:ext cx="506856" cy="215444"/>
            </a:xfrm>
            <a:prstGeom prst="rect">
              <a:avLst/>
            </a:prstGeom>
            <a:noFill/>
            <a:ln>
              <a:noFill/>
            </a:ln>
          </p:spPr>
          <p:txBody>
            <a:bodyPr wrap="square" rtlCol="0">
              <a:spAutoFit/>
            </a:bodyPr>
            <a:lstStyle/>
            <a:p>
              <a:pPr algn="ctr"/>
              <a:r>
                <a:rPr lang="pl-PL" sz="800" dirty="0"/>
                <a:t>[xx]</a:t>
              </a:r>
              <a:endParaRPr lang="pl-PL" sz="800" b="1" dirty="0"/>
            </a:p>
          </p:txBody>
        </p:sp>
        <p:sp>
          <p:nvSpPr>
            <p:cNvPr id="209" name="TextBox 208">
              <a:extLst>
                <a:ext uri="{FF2B5EF4-FFF2-40B4-BE49-F238E27FC236}">
                  <a16:creationId xmlns:a16="http://schemas.microsoft.com/office/drawing/2014/main" id="{1025F234-2B0F-4BF3-B8D7-DCCD9C37CE85}"/>
                </a:ext>
              </a:extLst>
            </p:cNvPr>
            <p:cNvSpPr txBox="1"/>
            <p:nvPr/>
          </p:nvSpPr>
          <p:spPr>
            <a:xfrm>
              <a:off x="1625569" y="4138156"/>
              <a:ext cx="574932" cy="33855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a:p>
              <a:pPr algn="ctr"/>
              <a:r>
                <a:rPr lang="pl-PL" sz="800" dirty="0"/>
                <a:t> </a:t>
              </a:r>
              <a:endParaRPr lang="pl-PL" sz="800" b="1" dirty="0"/>
            </a:p>
          </p:txBody>
        </p:sp>
        <p:graphicFrame>
          <p:nvGraphicFramePr>
            <p:cNvPr id="7" name="Chart 6">
              <a:extLst>
                <a:ext uri="{FF2B5EF4-FFF2-40B4-BE49-F238E27FC236}">
                  <a16:creationId xmlns:a16="http://schemas.microsoft.com/office/drawing/2014/main" id="{F5BD7D9D-4BDD-4FB7-ABF8-8539D8819BDA}"/>
                </a:ext>
              </a:extLst>
            </p:cNvPr>
            <p:cNvGraphicFramePr/>
            <p:nvPr/>
          </p:nvGraphicFramePr>
          <p:xfrm>
            <a:off x="465161" y="4484874"/>
            <a:ext cx="1828800" cy="1828800"/>
          </p:xfrm>
          <a:graphic>
            <a:graphicData uri="http://schemas.openxmlformats.org/drawingml/2006/chart">
              <c:chart xmlns:c="http://schemas.openxmlformats.org/drawingml/2006/chart" xmlns:r="http://schemas.openxmlformats.org/officeDocument/2006/relationships" r:id="rId2"/>
            </a:graphicData>
          </a:graphic>
        </p:graphicFrame>
        <p:sp>
          <p:nvSpPr>
            <p:cNvPr id="196" name="TextBox 195">
              <a:extLst>
                <a:ext uri="{FF2B5EF4-FFF2-40B4-BE49-F238E27FC236}">
                  <a16:creationId xmlns:a16="http://schemas.microsoft.com/office/drawing/2014/main" id="{67A0E551-9719-4485-B189-253AA315E94A}"/>
                </a:ext>
              </a:extLst>
            </p:cNvPr>
            <p:cNvSpPr txBox="1"/>
            <p:nvPr/>
          </p:nvSpPr>
          <p:spPr>
            <a:xfrm>
              <a:off x="756180" y="6046138"/>
              <a:ext cx="506856" cy="338554"/>
            </a:xfrm>
            <a:prstGeom prst="rect">
              <a:avLst/>
            </a:prstGeom>
            <a:noFill/>
            <a:ln>
              <a:noFill/>
            </a:ln>
          </p:spPr>
          <p:txBody>
            <a:bodyPr wrap="square" rtlCol="0">
              <a:spAutoFit/>
            </a:bodyPr>
            <a:lstStyle/>
            <a:p>
              <a:r>
                <a:rPr lang="pl-PL" sz="800" dirty="0"/>
                <a:t> [</a:t>
              </a:r>
              <a:r>
                <a:rPr lang="pl-PL" sz="800" dirty="0" err="1"/>
                <a:t>x,xx</a:t>
              </a:r>
              <a:r>
                <a:rPr lang="pl-PL" sz="800" dirty="0"/>
                <a:t>]% </a:t>
              </a:r>
              <a:endParaRPr lang="pl-PL" sz="800" b="1" dirty="0"/>
            </a:p>
            <a:p>
              <a:r>
                <a:rPr lang="pl-PL" sz="800" dirty="0"/>
                <a:t> </a:t>
              </a:r>
              <a:endParaRPr lang="pl-PL" sz="800" b="1" dirty="0"/>
            </a:p>
          </p:txBody>
        </p:sp>
        <p:sp>
          <p:nvSpPr>
            <p:cNvPr id="198" name="TextBox 197">
              <a:extLst>
                <a:ext uri="{FF2B5EF4-FFF2-40B4-BE49-F238E27FC236}">
                  <a16:creationId xmlns:a16="http://schemas.microsoft.com/office/drawing/2014/main" id="{BA8D8AFF-FAF4-4840-A321-14392FEA78B5}"/>
                </a:ext>
              </a:extLst>
            </p:cNvPr>
            <p:cNvSpPr txBox="1"/>
            <p:nvPr/>
          </p:nvSpPr>
          <p:spPr>
            <a:xfrm>
              <a:off x="1631768" y="6046138"/>
              <a:ext cx="574932" cy="21544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p:txBody>
        </p:sp>
        <p:grpSp>
          <p:nvGrpSpPr>
            <p:cNvPr id="224" name="Group 223">
              <a:extLst>
                <a:ext uri="{FF2B5EF4-FFF2-40B4-BE49-F238E27FC236}">
                  <a16:creationId xmlns:a16="http://schemas.microsoft.com/office/drawing/2014/main" id="{AD987F83-38A4-4612-B1ED-3B6319792FE8}"/>
                </a:ext>
              </a:extLst>
            </p:cNvPr>
            <p:cNvGrpSpPr/>
            <p:nvPr/>
          </p:nvGrpSpPr>
          <p:grpSpPr>
            <a:xfrm>
              <a:off x="989819" y="4741468"/>
              <a:ext cx="726305" cy="162809"/>
              <a:chOff x="579581" y="3454761"/>
              <a:chExt cx="2509768" cy="2524268"/>
            </a:xfrm>
          </p:grpSpPr>
          <p:cxnSp>
            <p:nvCxnSpPr>
              <p:cNvPr id="225" name="Straight Connector 224">
                <a:extLst>
                  <a:ext uri="{FF2B5EF4-FFF2-40B4-BE49-F238E27FC236}">
                    <a16:creationId xmlns:a16="http://schemas.microsoft.com/office/drawing/2014/main" id="{70218EF4-A729-48B4-864C-58C87AB29517}"/>
                  </a:ext>
                </a:extLst>
              </p:cNvPr>
              <p:cNvCxnSpPr>
                <a:cxnSpLocks/>
              </p:cNvCxnSpPr>
              <p:nvPr/>
            </p:nvCxnSpPr>
            <p:spPr>
              <a:xfrm flipH="1">
                <a:off x="579581" y="3457575"/>
                <a:ext cx="2392220" cy="3555"/>
              </a:xfrm>
              <a:prstGeom prst="line">
                <a:avLst/>
              </a:prstGeom>
              <a:ln w="12700">
                <a:solidFill>
                  <a:srgbClr val="8CD4C5"/>
                </a:solidFill>
                <a:headEnd type="none"/>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AE1BE49E-A1FC-484C-A76E-01B4F3E1C130}"/>
                  </a:ext>
                </a:extLst>
              </p:cNvPr>
              <p:cNvCxnSpPr>
                <a:cxnSpLocks/>
              </p:cNvCxnSpPr>
              <p:nvPr/>
            </p:nvCxnSpPr>
            <p:spPr>
              <a:xfrm flipH="1">
                <a:off x="2966612" y="3454761"/>
                <a:ext cx="122737" cy="3"/>
              </a:xfrm>
              <a:prstGeom prst="line">
                <a:avLst/>
              </a:prstGeom>
              <a:ln w="12700">
                <a:solidFill>
                  <a:srgbClr val="8CD4C5"/>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A01C1033-3D56-4F38-AD8B-FFDD539E11F2}"/>
                  </a:ext>
                </a:extLst>
              </p:cNvPr>
              <p:cNvCxnSpPr>
                <a:cxnSpLocks/>
              </p:cNvCxnSpPr>
              <p:nvPr/>
            </p:nvCxnSpPr>
            <p:spPr>
              <a:xfrm flipV="1">
                <a:off x="579581" y="3461123"/>
                <a:ext cx="0" cy="2517906"/>
              </a:xfrm>
              <a:prstGeom prst="line">
                <a:avLst/>
              </a:prstGeom>
              <a:ln w="12700">
                <a:solidFill>
                  <a:srgbClr val="8CD4C5"/>
                </a:solidFill>
              </a:ln>
            </p:spPr>
            <p:style>
              <a:lnRef idx="1">
                <a:schemeClr val="accent1"/>
              </a:lnRef>
              <a:fillRef idx="0">
                <a:schemeClr val="accent1"/>
              </a:fillRef>
              <a:effectRef idx="0">
                <a:schemeClr val="accent1"/>
              </a:effectRef>
              <a:fontRef idx="minor">
                <a:schemeClr val="tx1"/>
              </a:fontRef>
            </p:style>
          </p:cxnSp>
        </p:grpSp>
        <p:grpSp>
          <p:nvGrpSpPr>
            <p:cNvPr id="228" name="Group 227"/>
            <p:cNvGrpSpPr/>
            <p:nvPr/>
          </p:nvGrpSpPr>
          <p:grpSpPr>
            <a:xfrm>
              <a:off x="1014090" y="4633885"/>
              <a:ext cx="444190" cy="200055"/>
              <a:chOff x="8931938" y="4829816"/>
              <a:chExt cx="446044" cy="200055"/>
            </a:xfrm>
          </p:grpSpPr>
          <p:sp>
            <p:nvSpPr>
              <p:cNvPr id="229" name="Rounded Rectangle 228">
                <a:extLst>
                  <a:ext uri="{FF2B5EF4-FFF2-40B4-BE49-F238E27FC236}">
                    <a16:creationId xmlns:a16="http://schemas.microsoft.com/office/drawing/2014/main" id="{6CF32342-4D1B-4106-8256-52A9FA7D4692}"/>
                  </a:ext>
                </a:extLst>
              </p:cNvPr>
              <p:cNvSpPr/>
              <p:nvPr/>
            </p:nvSpPr>
            <p:spPr>
              <a:xfrm>
                <a:off x="8958263" y="4869011"/>
                <a:ext cx="330377" cy="130321"/>
              </a:xfrm>
              <a:prstGeom prst="roundRect">
                <a:avLst>
                  <a:gd name="adj" fmla="val 34940"/>
                </a:avLst>
              </a:prstGeom>
              <a:solidFill>
                <a:srgbClr val="8CD4C5"/>
              </a:solidFill>
              <a:ln w="12700" cmpd="sng">
                <a:noFill/>
              </a:ln>
            </p:spPr>
            <p:txBody>
              <a:bodyPr vert="horz" lIns="0" tIns="0" rIns="0" bIns="0" rtlCol="0" anchor="ctr">
                <a:noAutofit/>
              </a:bodyPr>
              <a:lstStyle/>
              <a:p>
                <a:pPr algn="ctr">
                  <a:spcBef>
                    <a:spcPct val="0"/>
                  </a:spcBef>
                </a:pPr>
                <a:endParaRPr lang="en-US" sz="700" dirty="0">
                  <a:solidFill>
                    <a:schemeClr val="bg1"/>
                  </a:solidFill>
                  <a:latin typeface="+mj-lt"/>
                </a:endParaRPr>
              </a:p>
            </p:txBody>
          </p:sp>
          <p:sp>
            <p:nvSpPr>
              <p:cNvPr id="230" name="TextBox 229">
                <a:extLst>
                  <a:ext uri="{FF2B5EF4-FFF2-40B4-BE49-F238E27FC236}">
                    <a16:creationId xmlns:a16="http://schemas.microsoft.com/office/drawing/2014/main" id="{ECF2B99D-2FBA-4CC9-8A53-DAA57DA0AB18}"/>
                  </a:ext>
                </a:extLst>
              </p:cNvPr>
              <p:cNvSpPr txBox="1"/>
              <p:nvPr/>
            </p:nvSpPr>
            <p:spPr>
              <a:xfrm>
                <a:off x="8931938" y="4829816"/>
                <a:ext cx="446044" cy="200055"/>
              </a:xfrm>
              <a:prstGeom prst="rect">
                <a:avLst/>
              </a:prstGeom>
              <a:noFill/>
              <a:ln>
                <a:noFill/>
              </a:ln>
            </p:spPr>
            <p:txBody>
              <a:bodyPr wrap="square" rtlCol="0">
                <a:spAutoFit/>
              </a:bodyPr>
              <a:lstStyle/>
              <a:p>
                <a:r>
                  <a:rPr lang="pl-PL" sz="700" dirty="0" err="1">
                    <a:solidFill>
                      <a:schemeClr val="bg1"/>
                    </a:solidFill>
                    <a:latin typeface="Arial Narrow" panose="020B0606020202030204" pitchFamily="34" charset="0"/>
                    <a:cs typeface="Calibri Light" panose="020F0302020204030204" pitchFamily="34" charset="0"/>
                  </a:rPr>
                  <a:t>x,xx</a:t>
                </a:r>
                <a:r>
                  <a:rPr lang="pl-PL" sz="700" dirty="0">
                    <a:solidFill>
                      <a:schemeClr val="bg1"/>
                    </a:solidFill>
                    <a:latin typeface="Arial Narrow" panose="020B0606020202030204" pitchFamily="34" charset="0"/>
                    <a:cs typeface="Calibri Light" panose="020F0302020204030204" pitchFamily="34" charset="0"/>
                  </a:rPr>
                  <a:t>%</a:t>
                </a:r>
                <a:endParaRPr lang="en-US" sz="700" dirty="0">
                  <a:solidFill>
                    <a:schemeClr val="bg1"/>
                  </a:solidFill>
                  <a:latin typeface="Arial Narrow" panose="020B0606020202030204" pitchFamily="34" charset="0"/>
                  <a:cs typeface="Calibri Light" panose="020F0302020204030204" pitchFamily="34" charset="0"/>
                </a:endParaRPr>
              </a:p>
            </p:txBody>
          </p:sp>
        </p:grpSp>
        <p:sp>
          <p:nvSpPr>
            <p:cNvPr id="312" name="TextBox 311">
              <a:extLst>
                <a:ext uri="{FF2B5EF4-FFF2-40B4-BE49-F238E27FC236}">
                  <a16:creationId xmlns:a16="http://schemas.microsoft.com/office/drawing/2014/main" id="{A79AA12A-7EB6-473D-B3FD-739C371E1EB7}"/>
                </a:ext>
              </a:extLst>
            </p:cNvPr>
            <p:cNvSpPr txBox="1"/>
            <p:nvPr/>
          </p:nvSpPr>
          <p:spPr>
            <a:xfrm>
              <a:off x="848492" y="5887682"/>
              <a:ext cx="1179777" cy="215444"/>
            </a:xfrm>
            <a:prstGeom prst="rect">
              <a:avLst/>
            </a:prstGeom>
            <a:noFill/>
            <a:ln>
              <a:noFill/>
            </a:ln>
          </p:spPr>
          <p:txBody>
            <a:bodyPr wrap="square" rtlCol="0">
              <a:spAutoFit/>
            </a:bodyPr>
            <a:lstStyle/>
            <a:p>
              <a:pPr algn="ctr"/>
              <a:r>
                <a:rPr lang="pl-PL" sz="800" dirty="0" err="1">
                  <a:solidFill>
                    <a:schemeClr val="tx1">
                      <a:lumMod val="75000"/>
                      <a:lumOff val="25000"/>
                    </a:schemeClr>
                  </a:solidFill>
                </a:rPr>
                <a:t>Margin</a:t>
              </a:r>
              <a:r>
                <a:rPr lang="pl-PL" sz="800" dirty="0">
                  <a:solidFill>
                    <a:schemeClr val="tx1">
                      <a:lumMod val="75000"/>
                      <a:lumOff val="25000"/>
                    </a:schemeClr>
                  </a:solidFill>
                </a:rPr>
                <a:t> on </a:t>
              </a:r>
              <a:r>
                <a:rPr lang="pl-PL" sz="800" dirty="0" err="1">
                  <a:solidFill>
                    <a:schemeClr val="tx1">
                      <a:lumMod val="75000"/>
                      <a:lumOff val="25000"/>
                    </a:schemeClr>
                  </a:solidFill>
                </a:rPr>
                <a:t>sales</a:t>
              </a:r>
              <a:endParaRPr lang="pl-PL" sz="800" dirty="0">
                <a:solidFill>
                  <a:schemeClr val="tx1">
                    <a:lumMod val="75000"/>
                    <a:lumOff val="25000"/>
                  </a:schemeClr>
                </a:solidFill>
              </a:endParaRPr>
            </a:p>
          </p:txBody>
        </p:sp>
        <p:sp>
          <p:nvSpPr>
            <p:cNvPr id="387" name="Flowchart: Connector 386"/>
            <p:cNvSpPr/>
            <p:nvPr/>
          </p:nvSpPr>
          <p:spPr>
            <a:xfrm>
              <a:off x="547036" y="2221321"/>
              <a:ext cx="196609" cy="197430"/>
            </a:xfrm>
            <a:prstGeom prst="flowChartConnector">
              <a:avLst/>
            </a:prstGeom>
            <a:solidFill>
              <a:srgbClr val="8CD4C5"/>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1050" dirty="0"/>
                <a:t>1</a:t>
              </a:r>
            </a:p>
          </p:txBody>
        </p:sp>
        <p:sp>
          <p:nvSpPr>
            <p:cNvPr id="234" name="TextBox 233">
              <a:extLst>
                <a:ext uri="{FF2B5EF4-FFF2-40B4-BE49-F238E27FC236}">
                  <a16:creationId xmlns:a16="http://schemas.microsoft.com/office/drawing/2014/main" id="{ACD78D61-C547-4080-AEF2-4EF50940B222}"/>
                </a:ext>
              </a:extLst>
            </p:cNvPr>
            <p:cNvSpPr txBox="1"/>
            <p:nvPr/>
          </p:nvSpPr>
          <p:spPr>
            <a:xfrm rot="19305216">
              <a:off x="1092965" y="1750463"/>
              <a:ext cx="707532" cy="276999"/>
            </a:xfrm>
            <a:prstGeom prst="rect">
              <a:avLst/>
            </a:prstGeom>
            <a:noFill/>
          </p:spPr>
          <p:txBody>
            <a:bodyPr wrap="square" rtlCol="0">
              <a:spAutoFit/>
            </a:bodyPr>
            <a:lstStyle/>
            <a:p>
              <a:r>
                <a:rPr lang="pl-PL" sz="1200" dirty="0">
                  <a:solidFill>
                    <a:schemeClr val="tx1">
                      <a:lumMod val="85000"/>
                      <a:lumOff val="15000"/>
                    </a:schemeClr>
                  </a:solidFill>
                </a:rPr>
                <a:t>Photo</a:t>
              </a:r>
            </a:p>
          </p:txBody>
        </p:sp>
      </p:grpSp>
      <p:grpSp>
        <p:nvGrpSpPr>
          <p:cNvPr id="330" name="Group 329">
            <a:extLst>
              <a:ext uri="{FF2B5EF4-FFF2-40B4-BE49-F238E27FC236}">
                <a16:creationId xmlns:a16="http://schemas.microsoft.com/office/drawing/2014/main" id="{F83C844E-C63F-46DB-8187-FD5AE54EF352}"/>
              </a:ext>
            </a:extLst>
          </p:cNvPr>
          <p:cNvGrpSpPr/>
          <p:nvPr/>
        </p:nvGrpSpPr>
        <p:grpSpPr>
          <a:xfrm>
            <a:off x="2776854" y="1700237"/>
            <a:ext cx="1870221" cy="4634229"/>
            <a:chOff x="433583" y="1750463"/>
            <a:chExt cx="1870221" cy="4634229"/>
          </a:xfrm>
        </p:grpSpPr>
        <p:sp>
          <p:nvSpPr>
            <p:cNvPr id="331" name="Rounded Rectangle 322">
              <a:extLst>
                <a:ext uri="{FF2B5EF4-FFF2-40B4-BE49-F238E27FC236}">
                  <a16:creationId xmlns:a16="http://schemas.microsoft.com/office/drawing/2014/main" id="{9738965D-F525-44CF-A5A0-97FAA69752AF}"/>
                </a:ext>
              </a:extLst>
            </p:cNvPr>
            <p:cNvSpPr/>
            <p:nvPr/>
          </p:nvSpPr>
          <p:spPr>
            <a:xfrm>
              <a:off x="508707" y="3534625"/>
              <a:ext cx="1785254" cy="899500"/>
            </a:xfrm>
            <a:prstGeom prst="roundRect">
              <a:avLst>
                <a:gd name="adj" fmla="val 6277"/>
              </a:avLst>
            </a:prstGeom>
            <a:solidFill>
              <a:srgbClr val="F9F9F9"/>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32" name="Rounded Rectangle 323">
              <a:extLst>
                <a:ext uri="{FF2B5EF4-FFF2-40B4-BE49-F238E27FC236}">
                  <a16:creationId xmlns:a16="http://schemas.microsoft.com/office/drawing/2014/main" id="{FFB9EF34-80DE-4FF3-952A-9042B6BADF67}"/>
                </a:ext>
              </a:extLst>
            </p:cNvPr>
            <p:cNvSpPr/>
            <p:nvPr/>
          </p:nvSpPr>
          <p:spPr>
            <a:xfrm>
              <a:off x="506654" y="2513854"/>
              <a:ext cx="1785254" cy="899500"/>
            </a:xfrm>
            <a:prstGeom prst="roundRect">
              <a:avLst>
                <a:gd name="adj" fmla="val 6277"/>
              </a:avLst>
            </a:prstGeom>
            <a:solidFill>
              <a:srgbClr val="EEEEE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33" name="Rounded Rectangle 101">
              <a:extLst>
                <a:ext uri="{FF2B5EF4-FFF2-40B4-BE49-F238E27FC236}">
                  <a16:creationId xmlns:a16="http://schemas.microsoft.com/office/drawing/2014/main" id="{DDB9BFF6-1879-4714-92B5-78BABE475E1F}"/>
                </a:ext>
              </a:extLst>
            </p:cNvPr>
            <p:cNvSpPr/>
            <p:nvPr/>
          </p:nvSpPr>
          <p:spPr>
            <a:xfrm>
              <a:off x="515063" y="2194476"/>
              <a:ext cx="1783842" cy="246888"/>
            </a:xfrm>
            <a:prstGeom prst="roundRect">
              <a:avLst>
                <a:gd name="adj" fmla="val 46180"/>
              </a:avLst>
            </a:prstGeom>
            <a:solidFill>
              <a:srgbClr val="46B9A0"/>
            </a:solidFill>
            <a:ln w="3175" cmpd="sng">
              <a:solidFill>
                <a:srgbClr val="8CD4C5"/>
              </a:solidFill>
            </a:ln>
          </p:spPr>
          <p:txBody>
            <a:bodyPr vert="horz" lIns="91440" tIns="45720" rIns="91440" bIns="45720" rtlCol="0" anchor="ctr">
              <a:noAutofit/>
            </a:bodyPr>
            <a:lstStyle/>
            <a:p>
              <a:pPr algn="ctr">
                <a:spcBef>
                  <a:spcPct val="0"/>
                </a:spcBef>
              </a:pPr>
              <a:r>
                <a:rPr lang="pl-PL" sz="900" b="1" dirty="0">
                  <a:solidFill>
                    <a:schemeClr val="bg1"/>
                  </a:solidFill>
                </a:rPr>
                <a:t>[Product]</a:t>
              </a:r>
            </a:p>
          </p:txBody>
        </p:sp>
        <p:sp>
          <p:nvSpPr>
            <p:cNvPr id="334" name="Rounded Rectangle 23">
              <a:extLst>
                <a:ext uri="{FF2B5EF4-FFF2-40B4-BE49-F238E27FC236}">
                  <a16:creationId xmlns:a16="http://schemas.microsoft.com/office/drawing/2014/main" id="{A7615A76-8698-403A-BABF-42707B75964C}"/>
                </a:ext>
              </a:extLst>
            </p:cNvPr>
            <p:cNvSpPr/>
            <p:nvPr/>
          </p:nvSpPr>
          <p:spPr>
            <a:xfrm>
              <a:off x="538616" y="2563083"/>
              <a:ext cx="1727553" cy="846516"/>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504000" rtlCol="0" anchor="ctr"/>
            <a:lstStyle/>
            <a:p>
              <a:pPr algn="ctr"/>
              <a:endParaRPr lang="pl-PL" sz="800" dirty="0">
                <a:latin typeface="Calibri Light" panose="020F0302020204030204" pitchFamily="34" charset="0"/>
                <a:cs typeface="Calibri Light" panose="020F0302020204030204" pitchFamily="34" charset="0"/>
              </a:endParaRPr>
            </a:p>
          </p:txBody>
        </p:sp>
        <p:sp>
          <p:nvSpPr>
            <p:cNvPr id="335" name="TextBox 334">
              <a:extLst>
                <a:ext uri="{FF2B5EF4-FFF2-40B4-BE49-F238E27FC236}">
                  <a16:creationId xmlns:a16="http://schemas.microsoft.com/office/drawing/2014/main" id="{B76F050D-B6A9-477C-8F80-5AF0ABFBB3CE}"/>
                </a:ext>
              </a:extLst>
            </p:cNvPr>
            <p:cNvSpPr txBox="1"/>
            <p:nvPr/>
          </p:nvSpPr>
          <p:spPr>
            <a:xfrm>
              <a:off x="816349" y="2537593"/>
              <a:ext cx="920820" cy="369332"/>
            </a:xfrm>
            <a:prstGeom prst="rect">
              <a:avLst/>
            </a:prstGeom>
            <a:noFill/>
            <a:ln>
              <a:noFill/>
            </a:ln>
          </p:spPr>
          <p:txBody>
            <a:bodyPr wrap="square" rtlCol="0">
              <a:spAutoFit/>
            </a:bodyPr>
            <a:lstStyle/>
            <a:p>
              <a:pPr algn="ctr"/>
              <a:r>
                <a:rPr lang="pl-PL" sz="900" dirty="0"/>
                <a:t>Sales (</a:t>
              </a:r>
              <a:r>
                <a:rPr lang="pl-PL" sz="900" dirty="0" err="1"/>
                <a:t>thousand</a:t>
              </a:r>
              <a:r>
                <a:rPr lang="pl-PL" sz="900" dirty="0"/>
                <a:t> PLN)</a:t>
              </a:r>
            </a:p>
          </p:txBody>
        </p:sp>
        <p:sp>
          <p:nvSpPr>
            <p:cNvPr id="345" name="TextBox 344">
              <a:extLst>
                <a:ext uri="{FF2B5EF4-FFF2-40B4-BE49-F238E27FC236}">
                  <a16:creationId xmlns:a16="http://schemas.microsoft.com/office/drawing/2014/main" id="{F53719D7-B13F-4C9C-BB8E-C9BBE2AC9807}"/>
                </a:ext>
              </a:extLst>
            </p:cNvPr>
            <p:cNvSpPr txBox="1"/>
            <p:nvPr/>
          </p:nvSpPr>
          <p:spPr>
            <a:xfrm>
              <a:off x="1529628" y="2537773"/>
              <a:ext cx="774176" cy="369332"/>
            </a:xfrm>
            <a:prstGeom prst="rect">
              <a:avLst/>
            </a:prstGeom>
            <a:noFill/>
            <a:ln>
              <a:noFill/>
            </a:ln>
          </p:spPr>
          <p:txBody>
            <a:bodyPr wrap="square" rtlCol="0">
              <a:spAutoFit/>
            </a:bodyPr>
            <a:lstStyle/>
            <a:p>
              <a:pPr algn="ctr"/>
              <a:r>
                <a:rPr lang="pl-PL" sz="900" dirty="0" err="1"/>
                <a:t>Share</a:t>
              </a:r>
              <a:r>
                <a:rPr lang="pl-PL" sz="900" dirty="0"/>
                <a:t> in </a:t>
              </a:r>
              <a:r>
                <a:rPr lang="pl-PL" sz="900" dirty="0" err="1"/>
                <a:t>revenue</a:t>
              </a:r>
              <a:endParaRPr lang="pl-PL" sz="900" dirty="0"/>
            </a:p>
          </p:txBody>
        </p:sp>
        <p:sp>
          <p:nvSpPr>
            <p:cNvPr id="356" name="TextBox 355">
              <a:extLst>
                <a:ext uri="{FF2B5EF4-FFF2-40B4-BE49-F238E27FC236}">
                  <a16:creationId xmlns:a16="http://schemas.microsoft.com/office/drawing/2014/main" id="{D629BABD-DF00-4D56-A780-501513F88087}"/>
                </a:ext>
              </a:extLst>
            </p:cNvPr>
            <p:cNvSpPr txBox="1"/>
            <p:nvPr/>
          </p:nvSpPr>
          <p:spPr>
            <a:xfrm>
              <a:off x="433583" y="2892344"/>
              <a:ext cx="620999" cy="230831"/>
            </a:xfrm>
            <a:prstGeom prst="rect">
              <a:avLst/>
            </a:prstGeom>
            <a:noFill/>
            <a:ln>
              <a:noFill/>
            </a:ln>
          </p:spPr>
          <p:txBody>
            <a:bodyPr wrap="square" rtlCol="0">
              <a:spAutoFit/>
            </a:bodyPr>
            <a:lstStyle/>
            <a:p>
              <a:pPr algn="ctr"/>
              <a:r>
                <a:rPr lang="pl-PL" sz="900" dirty="0"/>
                <a:t>2019</a:t>
              </a:r>
              <a:endParaRPr lang="pl-PL" sz="900" b="1" dirty="0"/>
            </a:p>
          </p:txBody>
        </p:sp>
        <p:sp>
          <p:nvSpPr>
            <p:cNvPr id="357" name="TextBox 356">
              <a:extLst>
                <a:ext uri="{FF2B5EF4-FFF2-40B4-BE49-F238E27FC236}">
                  <a16:creationId xmlns:a16="http://schemas.microsoft.com/office/drawing/2014/main" id="{B5951295-2182-424E-A961-C60D6B9E5BA9}"/>
                </a:ext>
              </a:extLst>
            </p:cNvPr>
            <p:cNvSpPr txBox="1"/>
            <p:nvPr/>
          </p:nvSpPr>
          <p:spPr>
            <a:xfrm>
              <a:off x="433583" y="3130515"/>
              <a:ext cx="620999" cy="230831"/>
            </a:xfrm>
            <a:prstGeom prst="rect">
              <a:avLst/>
            </a:prstGeom>
            <a:noFill/>
            <a:ln>
              <a:noFill/>
            </a:ln>
          </p:spPr>
          <p:txBody>
            <a:bodyPr wrap="square" rtlCol="0">
              <a:spAutoFit/>
            </a:bodyPr>
            <a:lstStyle/>
            <a:p>
              <a:pPr algn="ctr"/>
              <a:r>
                <a:rPr lang="pl-PL" sz="900" dirty="0"/>
                <a:t>2020</a:t>
              </a:r>
              <a:endParaRPr lang="pl-PL" sz="900" b="1" dirty="0"/>
            </a:p>
          </p:txBody>
        </p:sp>
        <p:sp>
          <p:nvSpPr>
            <p:cNvPr id="358" name="TextBox 357">
              <a:extLst>
                <a:ext uri="{FF2B5EF4-FFF2-40B4-BE49-F238E27FC236}">
                  <a16:creationId xmlns:a16="http://schemas.microsoft.com/office/drawing/2014/main" id="{3400AD90-F30D-4BBA-94F0-79FEF1785C4D}"/>
                </a:ext>
              </a:extLst>
            </p:cNvPr>
            <p:cNvSpPr txBox="1"/>
            <p:nvPr/>
          </p:nvSpPr>
          <p:spPr>
            <a:xfrm>
              <a:off x="1008178" y="2884696"/>
              <a:ext cx="506856" cy="215444"/>
            </a:xfrm>
            <a:prstGeom prst="rect">
              <a:avLst/>
            </a:prstGeom>
            <a:noFill/>
            <a:ln>
              <a:noFill/>
            </a:ln>
          </p:spPr>
          <p:txBody>
            <a:bodyPr wrap="square" rtlCol="0">
              <a:spAutoFit/>
            </a:bodyPr>
            <a:lstStyle/>
            <a:p>
              <a:pPr algn="ctr"/>
              <a:r>
                <a:rPr lang="pl-PL" sz="800" dirty="0"/>
                <a:t>[xx]</a:t>
              </a:r>
              <a:endParaRPr lang="pl-PL" sz="800" b="1" dirty="0"/>
            </a:p>
          </p:txBody>
        </p:sp>
        <p:sp>
          <p:nvSpPr>
            <p:cNvPr id="359" name="TextBox 358">
              <a:extLst>
                <a:ext uri="{FF2B5EF4-FFF2-40B4-BE49-F238E27FC236}">
                  <a16:creationId xmlns:a16="http://schemas.microsoft.com/office/drawing/2014/main" id="{7B053CBC-08E9-4C3B-9609-7F68EBF8B0FF}"/>
                </a:ext>
              </a:extLst>
            </p:cNvPr>
            <p:cNvSpPr txBox="1"/>
            <p:nvPr/>
          </p:nvSpPr>
          <p:spPr>
            <a:xfrm>
              <a:off x="1594011" y="2880957"/>
              <a:ext cx="574932" cy="21544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p:txBody>
        </p:sp>
        <p:sp>
          <p:nvSpPr>
            <p:cNvPr id="360" name="TextBox 359">
              <a:extLst>
                <a:ext uri="{FF2B5EF4-FFF2-40B4-BE49-F238E27FC236}">
                  <a16:creationId xmlns:a16="http://schemas.microsoft.com/office/drawing/2014/main" id="{2972E199-CC81-4136-ADE0-BEB48A6D678B}"/>
                </a:ext>
              </a:extLst>
            </p:cNvPr>
            <p:cNvSpPr txBox="1"/>
            <p:nvPr/>
          </p:nvSpPr>
          <p:spPr>
            <a:xfrm>
              <a:off x="1008178" y="3126024"/>
              <a:ext cx="506856" cy="215444"/>
            </a:xfrm>
            <a:prstGeom prst="rect">
              <a:avLst/>
            </a:prstGeom>
            <a:noFill/>
            <a:ln>
              <a:noFill/>
            </a:ln>
          </p:spPr>
          <p:txBody>
            <a:bodyPr wrap="square" rtlCol="0">
              <a:spAutoFit/>
            </a:bodyPr>
            <a:lstStyle/>
            <a:p>
              <a:pPr algn="ctr"/>
              <a:r>
                <a:rPr lang="pl-PL" sz="800" dirty="0"/>
                <a:t>[xx]</a:t>
              </a:r>
              <a:endParaRPr lang="pl-PL" sz="800" b="1" dirty="0"/>
            </a:p>
          </p:txBody>
        </p:sp>
        <p:sp>
          <p:nvSpPr>
            <p:cNvPr id="370" name="TextBox 369">
              <a:extLst>
                <a:ext uri="{FF2B5EF4-FFF2-40B4-BE49-F238E27FC236}">
                  <a16:creationId xmlns:a16="http://schemas.microsoft.com/office/drawing/2014/main" id="{59CCFE6F-7B64-4D0F-A252-772FDC489CA1}"/>
                </a:ext>
              </a:extLst>
            </p:cNvPr>
            <p:cNvSpPr txBox="1"/>
            <p:nvPr/>
          </p:nvSpPr>
          <p:spPr>
            <a:xfrm>
              <a:off x="1612261" y="3122284"/>
              <a:ext cx="574932" cy="33855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a:p>
              <a:pPr algn="ctr"/>
              <a:r>
                <a:rPr lang="pl-PL" sz="800" dirty="0"/>
                <a:t> </a:t>
              </a:r>
              <a:endParaRPr lang="pl-PL" sz="800" b="1" dirty="0"/>
            </a:p>
          </p:txBody>
        </p:sp>
        <p:sp>
          <p:nvSpPr>
            <p:cNvPr id="380" name="Rounded Rectangle 23">
              <a:extLst>
                <a:ext uri="{FF2B5EF4-FFF2-40B4-BE49-F238E27FC236}">
                  <a16:creationId xmlns:a16="http://schemas.microsoft.com/office/drawing/2014/main" id="{3094B724-F9CB-4D26-90E8-93C01CCFDC8A}"/>
                </a:ext>
              </a:extLst>
            </p:cNvPr>
            <p:cNvSpPr/>
            <p:nvPr/>
          </p:nvSpPr>
          <p:spPr>
            <a:xfrm>
              <a:off x="551924" y="3578944"/>
              <a:ext cx="1727554" cy="846515"/>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504000" rtlCol="0" anchor="ctr"/>
            <a:lstStyle/>
            <a:p>
              <a:pPr algn="ctr"/>
              <a:endParaRPr lang="pl-PL" sz="800" dirty="0">
                <a:latin typeface="Calibri Light" panose="020F0302020204030204" pitchFamily="34" charset="0"/>
                <a:cs typeface="Calibri Light" panose="020F0302020204030204" pitchFamily="34" charset="0"/>
              </a:endParaRPr>
            </a:p>
          </p:txBody>
        </p:sp>
        <p:sp>
          <p:nvSpPr>
            <p:cNvPr id="381" name="TextBox 380">
              <a:extLst>
                <a:ext uri="{FF2B5EF4-FFF2-40B4-BE49-F238E27FC236}">
                  <a16:creationId xmlns:a16="http://schemas.microsoft.com/office/drawing/2014/main" id="{9D1DF967-F666-4D33-BEB0-965323CB8BE0}"/>
                </a:ext>
              </a:extLst>
            </p:cNvPr>
            <p:cNvSpPr txBox="1"/>
            <p:nvPr/>
          </p:nvSpPr>
          <p:spPr>
            <a:xfrm>
              <a:off x="853321" y="3448954"/>
              <a:ext cx="896111" cy="507831"/>
            </a:xfrm>
            <a:prstGeom prst="rect">
              <a:avLst/>
            </a:prstGeom>
            <a:noFill/>
            <a:ln>
              <a:noFill/>
            </a:ln>
          </p:spPr>
          <p:txBody>
            <a:bodyPr wrap="square" rtlCol="0">
              <a:spAutoFit/>
            </a:bodyPr>
            <a:lstStyle/>
            <a:p>
              <a:pPr algn="ctr"/>
              <a:r>
                <a:rPr lang="pl-PL" sz="900" dirty="0"/>
                <a:t>Volume (</a:t>
              </a:r>
              <a:r>
                <a:rPr lang="pl-PL" sz="900" dirty="0" err="1"/>
                <a:t>thousands</a:t>
              </a:r>
              <a:r>
                <a:rPr lang="pl-PL" sz="900" dirty="0"/>
                <a:t> of </a:t>
              </a:r>
              <a:r>
                <a:rPr lang="pl-PL" sz="900" dirty="0" err="1"/>
                <a:t>units</a:t>
              </a:r>
              <a:r>
                <a:rPr lang="pl-PL" sz="900" dirty="0"/>
                <a:t>)</a:t>
              </a:r>
            </a:p>
          </p:txBody>
        </p:sp>
        <p:sp>
          <p:nvSpPr>
            <p:cNvPr id="388" name="TextBox 387">
              <a:extLst>
                <a:ext uri="{FF2B5EF4-FFF2-40B4-BE49-F238E27FC236}">
                  <a16:creationId xmlns:a16="http://schemas.microsoft.com/office/drawing/2014/main" id="{7975FD6E-1FD5-4EC3-A5A2-EB1DAC751EAA}"/>
                </a:ext>
              </a:extLst>
            </p:cNvPr>
            <p:cNvSpPr txBox="1"/>
            <p:nvPr/>
          </p:nvSpPr>
          <p:spPr>
            <a:xfrm>
              <a:off x="1505301" y="3553454"/>
              <a:ext cx="774176" cy="369331"/>
            </a:xfrm>
            <a:prstGeom prst="rect">
              <a:avLst/>
            </a:prstGeom>
            <a:noFill/>
            <a:ln>
              <a:noFill/>
            </a:ln>
          </p:spPr>
          <p:txBody>
            <a:bodyPr wrap="square" rtlCol="0">
              <a:spAutoFit/>
            </a:bodyPr>
            <a:lstStyle/>
            <a:p>
              <a:pPr algn="ctr"/>
              <a:r>
                <a:rPr lang="pl-PL" sz="900" dirty="0" err="1"/>
                <a:t>Share</a:t>
              </a:r>
              <a:r>
                <a:rPr lang="pl-PL" sz="900" dirty="0"/>
                <a:t> in </a:t>
              </a:r>
              <a:r>
                <a:rPr lang="pl-PL" sz="900" dirty="0" err="1"/>
                <a:t>volume</a:t>
              </a:r>
              <a:endParaRPr lang="pl-PL" sz="900" b="1" dirty="0"/>
            </a:p>
          </p:txBody>
        </p:sp>
        <p:sp>
          <p:nvSpPr>
            <p:cNvPr id="389" name="TextBox 388">
              <a:extLst>
                <a:ext uri="{FF2B5EF4-FFF2-40B4-BE49-F238E27FC236}">
                  <a16:creationId xmlns:a16="http://schemas.microsoft.com/office/drawing/2014/main" id="{915837E8-E76A-4F64-8D54-FCE9BE1DB650}"/>
                </a:ext>
              </a:extLst>
            </p:cNvPr>
            <p:cNvSpPr txBox="1"/>
            <p:nvPr/>
          </p:nvSpPr>
          <p:spPr>
            <a:xfrm>
              <a:off x="443730" y="3908204"/>
              <a:ext cx="620998" cy="230831"/>
            </a:xfrm>
            <a:prstGeom prst="rect">
              <a:avLst/>
            </a:prstGeom>
            <a:noFill/>
            <a:ln>
              <a:noFill/>
            </a:ln>
          </p:spPr>
          <p:txBody>
            <a:bodyPr wrap="square" rtlCol="0">
              <a:spAutoFit/>
            </a:bodyPr>
            <a:lstStyle/>
            <a:p>
              <a:pPr algn="ctr"/>
              <a:r>
                <a:rPr lang="pl-PL" sz="900" dirty="0"/>
                <a:t>2019</a:t>
              </a:r>
              <a:endParaRPr lang="pl-PL" sz="900" b="1" dirty="0"/>
            </a:p>
          </p:txBody>
        </p:sp>
        <p:sp>
          <p:nvSpPr>
            <p:cNvPr id="390" name="TextBox 389">
              <a:extLst>
                <a:ext uri="{FF2B5EF4-FFF2-40B4-BE49-F238E27FC236}">
                  <a16:creationId xmlns:a16="http://schemas.microsoft.com/office/drawing/2014/main" id="{5AF41BD2-CD20-49E5-9545-87C2F0D2E312}"/>
                </a:ext>
              </a:extLst>
            </p:cNvPr>
            <p:cNvSpPr txBox="1"/>
            <p:nvPr/>
          </p:nvSpPr>
          <p:spPr>
            <a:xfrm>
              <a:off x="443730" y="4146375"/>
              <a:ext cx="620998" cy="230831"/>
            </a:xfrm>
            <a:prstGeom prst="rect">
              <a:avLst/>
            </a:prstGeom>
            <a:noFill/>
            <a:ln>
              <a:noFill/>
            </a:ln>
          </p:spPr>
          <p:txBody>
            <a:bodyPr wrap="square" rtlCol="0">
              <a:spAutoFit/>
            </a:bodyPr>
            <a:lstStyle/>
            <a:p>
              <a:pPr algn="ctr"/>
              <a:r>
                <a:rPr lang="pl-PL" sz="900" dirty="0"/>
                <a:t>2020</a:t>
              </a:r>
              <a:endParaRPr lang="pl-PL" sz="900" b="1" dirty="0"/>
            </a:p>
          </p:txBody>
        </p:sp>
        <p:sp>
          <p:nvSpPr>
            <p:cNvPr id="391" name="TextBox 390">
              <a:extLst>
                <a:ext uri="{FF2B5EF4-FFF2-40B4-BE49-F238E27FC236}">
                  <a16:creationId xmlns:a16="http://schemas.microsoft.com/office/drawing/2014/main" id="{949489A3-F53D-4CAA-9A62-4C2CCAC999EB}"/>
                </a:ext>
              </a:extLst>
            </p:cNvPr>
            <p:cNvSpPr txBox="1"/>
            <p:nvPr/>
          </p:nvSpPr>
          <p:spPr>
            <a:xfrm>
              <a:off x="1021487" y="3900557"/>
              <a:ext cx="506856" cy="338554"/>
            </a:xfrm>
            <a:prstGeom prst="rect">
              <a:avLst/>
            </a:prstGeom>
            <a:noFill/>
            <a:ln>
              <a:noFill/>
            </a:ln>
          </p:spPr>
          <p:txBody>
            <a:bodyPr wrap="square" rtlCol="0">
              <a:spAutoFit/>
            </a:bodyPr>
            <a:lstStyle/>
            <a:p>
              <a:pPr algn="ctr"/>
              <a:r>
                <a:rPr lang="pl-PL" sz="800" dirty="0"/>
                <a:t> [xx]</a:t>
              </a:r>
              <a:endParaRPr lang="pl-PL" sz="800" b="1" dirty="0"/>
            </a:p>
            <a:p>
              <a:pPr algn="ctr"/>
              <a:endParaRPr lang="pl-PL" sz="800" b="1" dirty="0"/>
            </a:p>
          </p:txBody>
        </p:sp>
        <p:sp>
          <p:nvSpPr>
            <p:cNvPr id="392" name="TextBox 391">
              <a:extLst>
                <a:ext uri="{FF2B5EF4-FFF2-40B4-BE49-F238E27FC236}">
                  <a16:creationId xmlns:a16="http://schemas.microsoft.com/office/drawing/2014/main" id="{A5A72E12-0677-4536-A5D8-4836E85D89A7}"/>
                </a:ext>
              </a:extLst>
            </p:cNvPr>
            <p:cNvSpPr txBox="1"/>
            <p:nvPr/>
          </p:nvSpPr>
          <p:spPr>
            <a:xfrm>
              <a:off x="1607319" y="3896817"/>
              <a:ext cx="574932" cy="21544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p:txBody>
        </p:sp>
        <p:sp>
          <p:nvSpPr>
            <p:cNvPr id="393" name="TextBox 392">
              <a:extLst>
                <a:ext uri="{FF2B5EF4-FFF2-40B4-BE49-F238E27FC236}">
                  <a16:creationId xmlns:a16="http://schemas.microsoft.com/office/drawing/2014/main" id="{B1A8C818-2132-419E-BBBA-F5461BA0A88B}"/>
                </a:ext>
              </a:extLst>
            </p:cNvPr>
            <p:cNvSpPr txBox="1"/>
            <p:nvPr/>
          </p:nvSpPr>
          <p:spPr>
            <a:xfrm>
              <a:off x="1021487" y="4141886"/>
              <a:ext cx="506856" cy="215444"/>
            </a:xfrm>
            <a:prstGeom prst="rect">
              <a:avLst/>
            </a:prstGeom>
            <a:noFill/>
            <a:ln>
              <a:noFill/>
            </a:ln>
          </p:spPr>
          <p:txBody>
            <a:bodyPr wrap="square" rtlCol="0">
              <a:spAutoFit/>
            </a:bodyPr>
            <a:lstStyle/>
            <a:p>
              <a:pPr algn="ctr"/>
              <a:r>
                <a:rPr lang="pl-PL" sz="800" dirty="0"/>
                <a:t>[xx]</a:t>
              </a:r>
              <a:endParaRPr lang="pl-PL" sz="800" b="1" dirty="0"/>
            </a:p>
          </p:txBody>
        </p:sp>
        <p:sp>
          <p:nvSpPr>
            <p:cNvPr id="394" name="TextBox 393">
              <a:extLst>
                <a:ext uri="{FF2B5EF4-FFF2-40B4-BE49-F238E27FC236}">
                  <a16:creationId xmlns:a16="http://schemas.microsoft.com/office/drawing/2014/main" id="{96D3669E-68D1-4D2A-996B-F8C90AD9A36F}"/>
                </a:ext>
              </a:extLst>
            </p:cNvPr>
            <p:cNvSpPr txBox="1"/>
            <p:nvPr/>
          </p:nvSpPr>
          <p:spPr>
            <a:xfrm>
              <a:off x="1625569" y="4138156"/>
              <a:ext cx="574932" cy="33855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a:p>
              <a:pPr algn="ctr"/>
              <a:r>
                <a:rPr lang="pl-PL" sz="800" dirty="0"/>
                <a:t> </a:t>
              </a:r>
              <a:endParaRPr lang="pl-PL" sz="800" b="1" dirty="0"/>
            </a:p>
          </p:txBody>
        </p:sp>
        <p:graphicFrame>
          <p:nvGraphicFramePr>
            <p:cNvPr id="395" name="Chart 394">
              <a:extLst>
                <a:ext uri="{FF2B5EF4-FFF2-40B4-BE49-F238E27FC236}">
                  <a16:creationId xmlns:a16="http://schemas.microsoft.com/office/drawing/2014/main" id="{2A8BE608-CC5A-43FD-9CAC-5EED16CF1544}"/>
                </a:ext>
              </a:extLst>
            </p:cNvPr>
            <p:cNvGraphicFramePr/>
            <p:nvPr/>
          </p:nvGraphicFramePr>
          <p:xfrm>
            <a:off x="465161" y="4484874"/>
            <a:ext cx="1828800" cy="1828800"/>
          </p:xfrm>
          <a:graphic>
            <a:graphicData uri="http://schemas.openxmlformats.org/drawingml/2006/chart">
              <c:chart xmlns:c="http://schemas.openxmlformats.org/drawingml/2006/chart" xmlns:r="http://schemas.openxmlformats.org/officeDocument/2006/relationships" r:id="rId3"/>
            </a:graphicData>
          </a:graphic>
        </p:graphicFrame>
        <p:sp>
          <p:nvSpPr>
            <p:cNvPr id="396" name="TextBox 395">
              <a:extLst>
                <a:ext uri="{FF2B5EF4-FFF2-40B4-BE49-F238E27FC236}">
                  <a16:creationId xmlns:a16="http://schemas.microsoft.com/office/drawing/2014/main" id="{C9362B6F-AA57-4B00-8DF0-30A4B5C4C2D5}"/>
                </a:ext>
              </a:extLst>
            </p:cNvPr>
            <p:cNvSpPr txBox="1"/>
            <p:nvPr/>
          </p:nvSpPr>
          <p:spPr>
            <a:xfrm>
              <a:off x="756180" y="6046138"/>
              <a:ext cx="506856" cy="338554"/>
            </a:xfrm>
            <a:prstGeom prst="rect">
              <a:avLst/>
            </a:prstGeom>
            <a:noFill/>
            <a:ln>
              <a:noFill/>
            </a:ln>
          </p:spPr>
          <p:txBody>
            <a:bodyPr wrap="square" rtlCol="0">
              <a:spAutoFit/>
            </a:bodyPr>
            <a:lstStyle/>
            <a:p>
              <a:r>
                <a:rPr lang="pl-PL" sz="800" dirty="0"/>
                <a:t> [</a:t>
              </a:r>
              <a:r>
                <a:rPr lang="pl-PL" sz="800" dirty="0" err="1"/>
                <a:t>x,xx</a:t>
              </a:r>
              <a:r>
                <a:rPr lang="pl-PL" sz="800" dirty="0"/>
                <a:t>]% </a:t>
              </a:r>
              <a:endParaRPr lang="pl-PL" sz="800" b="1" dirty="0"/>
            </a:p>
            <a:p>
              <a:r>
                <a:rPr lang="pl-PL" sz="800" dirty="0"/>
                <a:t> </a:t>
              </a:r>
              <a:endParaRPr lang="pl-PL" sz="800" b="1" dirty="0"/>
            </a:p>
          </p:txBody>
        </p:sp>
        <p:sp>
          <p:nvSpPr>
            <p:cNvPr id="397" name="TextBox 396">
              <a:extLst>
                <a:ext uri="{FF2B5EF4-FFF2-40B4-BE49-F238E27FC236}">
                  <a16:creationId xmlns:a16="http://schemas.microsoft.com/office/drawing/2014/main" id="{41802024-492C-4012-ACFE-C48AF99F20B9}"/>
                </a:ext>
              </a:extLst>
            </p:cNvPr>
            <p:cNvSpPr txBox="1"/>
            <p:nvPr/>
          </p:nvSpPr>
          <p:spPr>
            <a:xfrm>
              <a:off x="1631768" y="6046138"/>
              <a:ext cx="574932" cy="21544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p:txBody>
        </p:sp>
        <p:grpSp>
          <p:nvGrpSpPr>
            <p:cNvPr id="398" name="Group 397">
              <a:extLst>
                <a:ext uri="{FF2B5EF4-FFF2-40B4-BE49-F238E27FC236}">
                  <a16:creationId xmlns:a16="http://schemas.microsoft.com/office/drawing/2014/main" id="{9E2F9A94-5DE4-407D-BED8-48FE82538E68}"/>
                </a:ext>
              </a:extLst>
            </p:cNvPr>
            <p:cNvGrpSpPr/>
            <p:nvPr/>
          </p:nvGrpSpPr>
          <p:grpSpPr>
            <a:xfrm>
              <a:off x="989819" y="4741468"/>
              <a:ext cx="726305" cy="162809"/>
              <a:chOff x="579581" y="3454761"/>
              <a:chExt cx="2509768" cy="2524268"/>
            </a:xfrm>
          </p:grpSpPr>
          <p:cxnSp>
            <p:nvCxnSpPr>
              <p:cNvPr id="405" name="Straight Connector 404">
                <a:extLst>
                  <a:ext uri="{FF2B5EF4-FFF2-40B4-BE49-F238E27FC236}">
                    <a16:creationId xmlns:a16="http://schemas.microsoft.com/office/drawing/2014/main" id="{F29C636B-B33D-4D63-A1AA-90A69F8A1748}"/>
                  </a:ext>
                </a:extLst>
              </p:cNvPr>
              <p:cNvCxnSpPr>
                <a:cxnSpLocks/>
              </p:cNvCxnSpPr>
              <p:nvPr/>
            </p:nvCxnSpPr>
            <p:spPr>
              <a:xfrm flipH="1">
                <a:off x="579581" y="3457575"/>
                <a:ext cx="2392220" cy="3555"/>
              </a:xfrm>
              <a:prstGeom prst="line">
                <a:avLst/>
              </a:prstGeom>
              <a:ln w="12700">
                <a:solidFill>
                  <a:srgbClr val="8CD4C5"/>
                </a:solidFill>
                <a:headEnd type="none"/>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39698B8C-837E-4C9C-8AC0-7D561674B474}"/>
                  </a:ext>
                </a:extLst>
              </p:cNvPr>
              <p:cNvCxnSpPr>
                <a:cxnSpLocks/>
              </p:cNvCxnSpPr>
              <p:nvPr/>
            </p:nvCxnSpPr>
            <p:spPr>
              <a:xfrm flipH="1">
                <a:off x="2966612" y="3454761"/>
                <a:ext cx="122737" cy="3"/>
              </a:xfrm>
              <a:prstGeom prst="line">
                <a:avLst/>
              </a:prstGeom>
              <a:ln w="12700">
                <a:solidFill>
                  <a:srgbClr val="8CD4C5"/>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42216BDB-F6CD-45AB-82C1-188F7A6F585F}"/>
                  </a:ext>
                </a:extLst>
              </p:cNvPr>
              <p:cNvCxnSpPr>
                <a:cxnSpLocks/>
              </p:cNvCxnSpPr>
              <p:nvPr/>
            </p:nvCxnSpPr>
            <p:spPr>
              <a:xfrm flipV="1">
                <a:off x="579581" y="3461123"/>
                <a:ext cx="0" cy="2517906"/>
              </a:xfrm>
              <a:prstGeom prst="line">
                <a:avLst/>
              </a:prstGeom>
              <a:ln w="12700">
                <a:solidFill>
                  <a:srgbClr val="8CD4C5"/>
                </a:solidFill>
              </a:ln>
            </p:spPr>
            <p:style>
              <a:lnRef idx="1">
                <a:schemeClr val="accent1"/>
              </a:lnRef>
              <a:fillRef idx="0">
                <a:schemeClr val="accent1"/>
              </a:fillRef>
              <a:effectRef idx="0">
                <a:schemeClr val="accent1"/>
              </a:effectRef>
              <a:fontRef idx="minor">
                <a:schemeClr val="tx1"/>
              </a:fontRef>
            </p:style>
          </p:cxnSp>
        </p:grpSp>
        <p:grpSp>
          <p:nvGrpSpPr>
            <p:cNvPr id="399" name="Group 398">
              <a:extLst>
                <a:ext uri="{FF2B5EF4-FFF2-40B4-BE49-F238E27FC236}">
                  <a16:creationId xmlns:a16="http://schemas.microsoft.com/office/drawing/2014/main" id="{2F87790E-F219-427C-B249-6D096DFA79F4}"/>
                </a:ext>
              </a:extLst>
            </p:cNvPr>
            <p:cNvGrpSpPr/>
            <p:nvPr/>
          </p:nvGrpSpPr>
          <p:grpSpPr>
            <a:xfrm>
              <a:off x="1014090" y="4633885"/>
              <a:ext cx="444190" cy="200055"/>
              <a:chOff x="8931938" y="4829816"/>
              <a:chExt cx="446044" cy="200055"/>
            </a:xfrm>
          </p:grpSpPr>
          <p:sp>
            <p:nvSpPr>
              <p:cNvPr id="403" name="Rounded Rectangle 228">
                <a:extLst>
                  <a:ext uri="{FF2B5EF4-FFF2-40B4-BE49-F238E27FC236}">
                    <a16:creationId xmlns:a16="http://schemas.microsoft.com/office/drawing/2014/main" id="{47EA1688-839F-4EAD-B9BD-9DCBC20918DD}"/>
                  </a:ext>
                </a:extLst>
              </p:cNvPr>
              <p:cNvSpPr/>
              <p:nvPr/>
            </p:nvSpPr>
            <p:spPr>
              <a:xfrm>
                <a:off x="8958263" y="4869011"/>
                <a:ext cx="330377" cy="130321"/>
              </a:xfrm>
              <a:prstGeom prst="roundRect">
                <a:avLst>
                  <a:gd name="adj" fmla="val 34940"/>
                </a:avLst>
              </a:prstGeom>
              <a:solidFill>
                <a:srgbClr val="8CD4C5"/>
              </a:solidFill>
              <a:ln w="12700" cmpd="sng">
                <a:noFill/>
              </a:ln>
            </p:spPr>
            <p:txBody>
              <a:bodyPr vert="horz" lIns="0" tIns="0" rIns="0" bIns="0" rtlCol="0" anchor="ctr">
                <a:noAutofit/>
              </a:bodyPr>
              <a:lstStyle/>
              <a:p>
                <a:pPr algn="ctr">
                  <a:spcBef>
                    <a:spcPct val="0"/>
                  </a:spcBef>
                </a:pPr>
                <a:endParaRPr lang="en-US" sz="700" dirty="0">
                  <a:solidFill>
                    <a:schemeClr val="bg1"/>
                  </a:solidFill>
                  <a:latin typeface="+mj-lt"/>
                </a:endParaRPr>
              </a:p>
            </p:txBody>
          </p:sp>
          <p:sp>
            <p:nvSpPr>
              <p:cNvPr id="404" name="TextBox 403">
                <a:extLst>
                  <a:ext uri="{FF2B5EF4-FFF2-40B4-BE49-F238E27FC236}">
                    <a16:creationId xmlns:a16="http://schemas.microsoft.com/office/drawing/2014/main" id="{B00F8F08-CA93-45C2-98B1-CBA87D84BD26}"/>
                  </a:ext>
                </a:extLst>
              </p:cNvPr>
              <p:cNvSpPr txBox="1"/>
              <p:nvPr/>
            </p:nvSpPr>
            <p:spPr>
              <a:xfrm>
                <a:off x="8931938" y="4829816"/>
                <a:ext cx="446044" cy="200055"/>
              </a:xfrm>
              <a:prstGeom prst="rect">
                <a:avLst/>
              </a:prstGeom>
              <a:noFill/>
              <a:ln>
                <a:noFill/>
              </a:ln>
            </p:spPr>
            <p:txBody>
              <a:bodyPr wrap="square" rtlCol="0">
                <a:spAutoFit/>
              </a:bodyPr>
              <a:lstStyle/>
              <a:p>
                <a:r>
                  <a:rPr lang="pl-PL" sz="700" dirty="0" err="1">
                    <a:solidFill>
                      <a:schemeClr val="bg1"/>
                    </a:solidFill>
                    <a:latin typeface="Arial Narrow" panose="020B0606020202030204" pitchFamily="34" charset="0"/>
                    <a:cs typeface="Calibri Light" panose="020F0302020204030204" pitchFamily="34" charset="0"/>
                  </a:rPr>
                  <a:t>x,xx</a:t>
                </a:r>
                <a:r>
                  <a:rPr lang="pl-PL" sz="700" dirty="0">
                    <a:solidFill>
                      <a:schemeClr val="bg1"/>
                    </a:solidFill>
                    <a:latin typeface="Arial Narrow" panose="020B0606020202030204" pitchFamily="34" charset="0"/>
                    <a:cs typeface="Calibri Light" panose="020F0302020204030204" pitchFamily="34" charset="0"/>
                  </a:rPr>
                  <a:t>%</a:t>
                </a:r>
                <a:endParaRPr lang="en-US" sz="700" dirty="0">
                  <a:solidFill>
                    <a:schemeClr val="bg1"/>
                  </a:solidFill>
                  <a:latin typeface="Arial Narrow" panose="020B0606020202030204" pitchFamily="34" charset="0"/>
                  <a:cs typeface="Calibri Light" panose="020F0302020204030204" pitchFamily="34" charset="0"/>
                </a:endParaRPr>
              </a:p>
            </p:txBody>
          </p:sp>
        </p:grpSp>
        <p:sp>
          <p:nvSpPr>
            <p:cNvPr id="400" name="TextBox 399">
              <a:extLst>
                <a:ext uri="{FF2B5EF4-FFF2-40B4-BE49-F238E27FC236}">
                  <a16:creationId xmlns:a16="http://schemas.microsoft.com/office/drawing/2014/main" id="{7370B766-2DD0-4F28-9B05-A4FEC8F60A96}"/>
                </a:ext>
              </a:extLst>
            </p:cNvPr>
            <p:cNvSpPr txBox="1"/>
            <p:nvPr/>
          </p:nvSpPr>
          <p:spPr>
            <a:xfrm>
              <a:off x="848492" y="5887682"/>
              <a:ext cx="1179777" cy="215444"/>
            </a:xfrm>
            <a:prstGeom prst="rect">
              <a:avLst/>
            </a:prstGeom>
            <a:noFill/>
            <a:ln>
              <a:noFill/>
            </a:ln>
          </p:spPr>
          <p:txBody>
            <a:bodyPr wrap="square" rtlCol="0">
              <a:spAutoFit/>
            </a:bodyPr>
            <a:lstStyle/>
            <a:p>
              <a:pPr algn="ctr"/>
              <a:r>
                <a:rPr lang="pl-PL" sz="800" dirty="0" err="1">
                  <a:solidFill>
                    <a:schemeClr val="tx1">
                      <a:lumMod val="75000"/>
                      <a:lumOff val="25000"/>
                    </a:schemeClr>
                  </a:solidFill>
                </a:rPr>
                <a:t>Margin</a:t>
              </a:r>
              <a:r>
                <a:rPr lang="pl-PL" sz="800" dirty="0">
                  <a:solidFill>
                    <a:schemeClr val="tx1">
                      <a:lumMod val="75000"/>
                      <a:lumOff val="25000"/>
                    </a:schemeClr>
                  </a:solidFill>
                </a:rPr>
                <a:t> on </a:t>
              </a:r>
              <a:r>
                <a:rPr lang="pl-PL" sz="800" dirty="0" err="1">
                  <a:solidFill>
                    <a:schemeClr val="tx1">
                      <a:lumMod val="75000"/>
                      <a:lumOff val="25000"/>
                    </a:schemeClr>
                  </a:solidFill>
                </a:rPr>
                <a:t>sales</a:t>
              </a:r>
              <a:endParaRPr lang="pl-PL" sz="800" dirty="0">
                <a:solidFill>
                  <a:schemeClr val="tx1">
                    <a:lumMod val="75000"/>
                    <a:lumOff val="25000"/>
                  </a:schemeClr>
                </a:solidFill>
              </a:endParaRPr>
            </a:p>
          </p:txBody>
        </p:sp>
        <p:sp>
          <p:nvSpPr>
            <p:cNvPr id="401" name="Flowchart: Connector 400">
              <a:extLst>
                <a:ext uri="{FF2B5EF4-FFF2-40B4-BE49-F238E27FC236}">
                  <a16:creationId xmlns:a16="http://schemas.microsoft.com/office/drawing/2014/main" id="{FC12B7AA-2314-420E-A26C-D6D64682354F}"/>
                </a:ext>
              </a:extLst>
            </p:cNvPr>
            <p:cNvSpPr/>
            <p:nvPr/>
          </p:nvSpPr>
          <p:spPr>
            <a:xfrm>
              <a:off x="547036" y="2221321"/>
              <a:ext cx="196609" cy="197430"/>
            </a:xfrm>
            <a:prstGeom prst="flowChartConnector">
              <a:avLst/>
            </a:prstGeom>
            <a:solidFill>
              <a:srgbClr val="8CD4C5"/>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1050" dirty="0"/>
                <a:t>1</a:t>
              </a:r>
            </a:p>
          </p:txBody>
        </p:sp>
        <p:sp>
          <p:nvSpPr>
            <p:cNvPr id="402" name="TextBox 401">
              <a:extLst>
                <a:ext uri="{FF2B5EF4-FFF2-40B4-BE49-F238E27FC236}">
                  <a16:creationId xmlns:a16="http://schemas.microsoft.com/office/drawing/2014/main" id="{7F92D585-74F4-441C-87B7-E17BE86CA6F9}"/>
                </a:ext>
              </a:extLst>
            </p:cNvPr>
            <p:cNvSpPr txBox="1"/>
            <p:nvPr/>
          </p:nvSpPr>
          <p:spPr>
            <a:xfrm rot="19305216">
              <a:off x="1092965" y="1750463"/>
              <a:ext cx="707532" cy="276999"/>
            </a:xfrm>
            <a:prstGeom prst="rect">
              <a:avLst/>
            </a:prstGeom>
            <a:noFill/>
          </p:spPr>
          <p:txBody>
            <a:bodyPr wrap="square" rtlCol="0">
              <a:spAutoFit/>
            </a:bodyPr>
            <a:lstStyle/>
            <a:p>
              <a:r>
                <a:rPr lang="pl-PL" sz="1200" dirty="0">
                  <a:solidFill>
                    <a:schemeClr val="tx1">
                      <a:lumMod val="85000"/>
                      <a:lumOff val="15000"/>
                    </a:schemeClr>
                  </a:solidFill>
                </a:rPr>
                <a:t>Photo</a:t>
              </a:r>
            </a:p>
          </p:txBody>
        </p:sp>
      </p:grpSp>
      <p:grpSp>
        <p:nvGrpSpPr>
          <p:cNvPr id="408" name="Group 407">
            <a:extLst>
              <a:ext uri="{FF2B5EF4-FFF2-40B4-BE49-F238E27FC236}">
                <a16:creationId xmlns:a16="http://schemas.microsoft.com/office/drawing/2014/main" id="{F05DBA4D-8E04-4DC3-B8F5-C9DEFA17D823}"/>
              </a:ext>
            </a:extLst>
          </p:cNvPr>
          <p:cNvGrpSpPr/>
          <p:nvPr/>
        </p:nvGrpSpPr>
        <p:grpSpPr>
          <a:xfrm>
            <a:off x="9806667" y="1700237"/>
            <a:ext cx="1870221" cy="4634229"/>
            <a:chOff x="433583" y="1750463"/>
            <a:chExt cx="1870221" cy="4634229"/>
          </a:xfrm>
        </p:grpSpPr>
        <p:sp>
          <p:nvSpPr>
            <p:cNvPr id="409" name="Rounded Rectangle 322">
              <a:extLst>
                <a:ext uri="{FF2B5EF4-FFF2-40B4-BE49-F238E27FC236}">
                  <a16:creationId xmlns:a16="http://schemas.microsoft.com/office/drawing/2014/main" id="{52AD1780-CD1B-41E8-9940-7FB8B91DEA47}"/>
                </a:ext>
              </a:extLst>
            </p:cNvPr>
            <p:cNvSpPr/>
            <p:nvPr/>
          </p:nvSpPr>
          <p:spPr>
            <a:xfrm>
              <a:off x="508707" y="3534625"/>
              <a:ext cx="1785254" cy="899500"/>
            </a:xfrm>
            <a:prstGeom prst="roundRect">
              <a:avLst>
                <a:gd name="adj" fmla="val 6277"/>
              </a:avLst>
            </a:prstGeom>
            <a:solidFill>
              <a:srgbClr val="F9F9F9"/>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10" name="Rounded Rectangle 323">
              <a:extLst>
                <a:ext uri="{FF2B5EF4-FFF2-40B4-BE49-F238E27FC236}">
                  <a16:creationId xmlns:a16="http://schemas.microsoft.com/office/drawing/2014/main" id="{B75B7E72-109F-442B-9A55-BB45AA9A39F9}"/>
                </a:ext>
              </a:extLst>
            </p:cNvPr>
            <p:cNvSpPr/>
            <p:nvPr/>
          </p:nvSpPr>
          <p:spPr>
            <a:xfrm>
              <a:off x="506654" y="2513854"/>
              <a:ext cx="1785254" cy="899500"/>
            </a:xfrm>
            <a:prstGeom prst="roundRect">
              <a:avLst>
                <a:gd name="adj" fmla="val 6277"/>
              </a:avLst>
            </a:prstGeom>
            <a:solidFill>
              <a:srgbClr val="EEEEE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20" name="Rounded Rectangle 101">
              <a:extLst>
                <a:ext uri="{FF2B5EF4-FFF2-40B4-BE49-F238E27FC236}">
                  <a16:creationId xmlns:a16="http://schemas.microsoft.com/office/drawing/2014/main" id="{554C481B-DCC6-4EFC-B2D9-73C388A00CF3}"/>
                </a:ext>
              </a:extLst>
            </p:cNvPr>
            <p:cNvSpPr/>
            <p:nvPr/>
          </p:nvSpPr>
          <p:spPr>
            <a:xfrm>
              <a:off x="515063" y="2194476"/>
              <a:ext cx="1783842" cy="246888"/>
            </a:xfrm>
            <a:prstGeom prst="roundRect">
              <a:avLst>
                <a:gd name="adj" fmla="val 46180"/>
              </a:avLst>
            </a:prstGeom>
            <a:solidFill>
              <a:srgbClr val="46B9A0"/>
            </a:solidFill>
            <a:ln w="3175" cmpd="sng">
              <a:solidFill>
                <a:srgbClr val="8CD4C5"/>
              </a:solidFill>
            </a:ln>
          </p:spPr>
          <p:txBody>
            <a:bodyPr vert="horz" lIns="91440" tIns="45720" rIns="91440" bIns="45720" rtlCol="0" anchor="ctr">
              <a:noAutofit/>
            </a:bodyPr>
            <a:lstStyle/>
            <a:p>
              <a:pPr algn="ctr">
                <a:spcBef>
                  <a:spcPct val="0"/>
                </a:spcBef>
              </a:pPr>
              <a:r>
                <a:rPr lang="pl-PL" sz="900" b="1" dirty="0">
                  <a:solidFill>
                    <a:schemeClr val="bg1"/>
                  </a:solidFill>
                </a:rPr>
                <a:t>[Product]</a:t>
              </a:r>
            </a:p>
          </p:txBody>
        </p:sp>
        <p:sp>
          <p:nvSpPr>
            <p:cNvPr id="430" name="Rounded Rectangle 23">
              <a:extLst>
                <a:ext uri="{FF2B5EF4-FFF2-40B4-BE49-F238E27FC236}">
                  <a16:creationId xmlns:a16="http://schemas.microsoft.com/office/drawing/2014/main" id="{82D7CD4A-5E77-4CD8-8F5A-3617C06F0C8F}"/>
                </a:ext>
              </a:extLst>
            </p:cNvPr>
            <p:cNvSpPr/>
            <p:nvPr/>
          </p:nvSpPr>
          <p:spPr>
            <a:xfrm>
              <a:off x="538616" y="2563083"/>
              <a:ext cx="1727553" cy="846516"/>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504000" rtlCol="0" anchor="ctr"/>
            <a:lstStyle/>
            <a:p>
              <a:pPr algn="ctr"/>
              <a:endParaRPr lang="pl-PL" sz="800" dirty="0">
                <a:latin typeface="Calibri Light" panose="020F0302020204030204" pitchFamily="34" charset="0"/>
                <a:cs typeface="Calibri Light" panose="020F0302020204030204" pitchFamily="34" charset="0"/>
              </a:endParaRPr>
            </a:p>
          </p:txBody>
        </p:sp>
        <p:sp>
          <p:nvSpPr>
            <p:cNvPr id="431" name="TextBox 430">
              <a:extLst>
                <a:ext uri="{FF2B5EF4-FFF2-40B4-BE49-F238E27FC236}">
                  <a16:creationId xmlns:a16="http://schemas.microsoft.com/office/drawing/2014/main" id="{16A57C8A-DE72-41AF-8007-81C3E38EBA91}"/>
                </a:ext>
              </a:extLst>
            </p:cNvPr>
            <p:cNvSpPr txBox="1"/>
            <p:nvPr/>
          </p:nvSpPr>
          <p:spPr>
            <a:xfrm>
              <a:off x="816349" y="2537593"/>
              <a:ext cx="920820" cy="369332"/>
            </a:xfrm>
            <a:prstGeom prst="rect">
              <a:avLst/>
            </a:prstGeom>
            <a:noFill/>
            <a:ln>
              <a:noFill/>
            </a:ln>
          </p:spPr>
          <p:txBody>
            <a:bodyPr wrap="square" rtlCol="0">
              <a:spAutoFit/>
            </a:bodyPr>
            <a:lstStyle/>
            <a:p>
              <a:pPr algn="ctr"/>
              <a:r>
                <a:rPr lang="pl-PL" sz="900" dirty="0"/>
                <a:t>Sales (</a:t>
              </a:r>
              <a:r>
                <a:rPr lang="pl-PL" sz="900" dirty="0" err="1"/>
                <a:t>thousand</a:t>
              </a:r>
              <a:r>
                <a:rPr lang="pl-PL" sz="900" dirty="0"/>
                <a:t> PLN)</a:t>
              </a:r>
            </a:p>
          </p:txBody>
        </p:sp>
        <p:sp>
          <p:nvSpPr>
            <p:cNvPr id="432" name="TextBox 431">
              <a:extLst>
                <a:ext uri="{FF2B5EF4-FFF2-40B4-BE49-F238E27FC236}">
                  <a16:creationId xmlns:a16="http://schemas.microsoft.com/office/drawing/2014/main" id="{6C7A2178-262B-452A-A701-AFD94EB23CE3}"/>
                </a:ext>
              </a:extLst>
            </p:cNvPr>
            <p:cNvSpPr txBox="1"/>
            <p:nvPr/>
          </p:nvSpPr>
          <p:spPr>
            <a:xfrm>
              <a:off x="1529628" y="2537773"/>
              <a:ext cx="774176" cy="369332"/>
            </a:xfrm>
            <a:prstGeom prst="rect">
              <a:avLst/>
            </a:prstGeom>
            <a:noFill/>
            <a:ln>
              <a:noFill/>
            </a:ln>
          </p:spPr>
          <p:txBody>
            <a:bodyPr wrap="square" rtlCol="0">
              <a:spAutoFit/>
            </a:bodyPr>
            <a:lstStyle/>
            <a:p>
              <a:pPr algn="ctr"/>
              <a:r>
                <a:rPr lang="pl-PL" sz="900" dirty="0" err="1"/>
                <a:t>Share</a:t>
              </a:r>
              <a:r>
                <a:rPr lang="pl-PL" sz="900" dirty="0"/>
                <a:t> in </a:t>
              </a:r>
              <a:r>
                <a:rPr lang="pl-PL" sz="900" dirty="0" err="1"/>
                <a:t>revenue</a:t>
              </a:r>
              <a:endParaRPr lang="pl-PL" sz="900" dirty="0"/>
            </a:p>
          </p:txBody>
        </p:sp>
        <p:sp>
          <p:nvSpPr>
            <p:cNvPr id="433" name="TextBox 432">
              <a:extLst>
                <a:ext uri="{FF2B5EF4-FFF2-40B4-BE49-F238E27FC236}">
                  <a16:creationId xmlns:a16="http://schemas.microsoft.com/office/drawing/2014/main" id="{EDCA5F9B-9F35-4853-9D87-DDF565A5E0F7}"/>
                </a:ext>
              </a:extLst>
            </p:cNvPr>
            <p:cNvSpPr txBox="1"/>
            <p:nvPr/>
          </p:nvSpPr>
          <p:spPr>
            <a:xfrm>
              <a:off x="433583" y="2892344"/>
              <a:ext cx="620999" cy="230831"/>
            </a:xfrm>
            <a:prstGeom prst="rect">
              <a:avLst/>
            </a:prstGeom>
            <a:noFill/>
            <a:ln>
              <a:noFill/>
            </a:ln>
          </p:spPr>
          <p:txBody>
            <a:bodyPr wrap="square" rtlCol="0">
              <a:spAutoFit/>
            </a:bodyPr>
            <a:lstStyle/>
            <a:p>
              <a:pPr algn="ctr"/>
              <a:r>
                <a:rPr lang="pl-PL" sz="900" dirty="0"/>
                <a:t>2019</a:t>
              </a:r>
              <a:endParaRPr lang="pl-PL" sz="900" b="1" dirty="0"/>
            </a:p>
          </p:txBody>
        </p:sp>
        <p:sp>
          <p:nvSpPr>
            <p:cNvPr id="434" name="TextBox 433">
              <a:extLst>
                <a:ext uri="{FF2B5EF4-FFF2-40B4-BE49-F238E27FC236}">
                  <a16:creationId xmlns:a16="http://schemas.microsoft.com/office/drawing/2014/main" id="{96E5D068-B1AF-4CF4-B5A5-14EF7113E2A6}"/>
                </a:ext>
              </a:extLst>
            </p:cNvPr>
            <p:cNvSpPr txBox="1"/>
            <p:nvPr/>
          </p:nvSpPr>
          <p:spPr>
            <a:xfrm>
              <a:off x="433583" y="3130515"/>
              <a:ext cx="620999" cy="230831"/>
            </a:xfrm>
            <a:prstGeom prst="rect">
              <a:avLst/>
            </a:prstGeom>
            <a:noFill/>
            <a:ln>
              <a:noFill/>
            </a:ln>
          </p:spPr>
          <p:txBody>
            <a:bodyPr wrap="square" rtlCol="0">
              <a:spAutoFit/>
            </a:bodyPr>
            <a:lstStyle/>
            <a:p>
              <a:pPr algn="ctr"/>
              <a:r>
                <a:rPr lang="pl-PL" sz="900" dirty="0"/>
                <a:t>2020</a:t>
              </a:r>
              <a:endParaRPr lang="pl-PL" sz="900" b="1" dirty="0"/>
            </a:p>
          </p:txBody>
        </p:sp>
        <p:sp>
          <p:nvSpPr>
            <p:cNvPr id="435" name="TextBox 434">
              <a:extLst>
                <a:ext uri="{FF2B5EF4-FFF2-40B4-BE49-F238E27FC236}">
                  <a16:creationId xmlns:a16="http://schemas.microsoft.com/office/drawing/2014/main" id="{AF83E702-BF08-4634-B239-BB8B30C58AA4}"/>
                </a:ext>
              </a:extLst>
            </p:cNvPr>
            <p:cNvSpPr txBox="1"/>
            <p:nvPr/>
          </p:nvSpPr>
          <p:spPr>
            <a:xfrm>
              <a:off x="1008178" y="2884696"/>
              <a:ext cx="506856" cy="215444"/>
            </a:xfrm>
            <a:prstGeom prst="rect">
              <a:avLst/>
            </a:prstGeom>
            <a:noFill/>
            <a:ln>
              <a:noFill/>
            </a:ln>
          </p:spPr>
          <p:txBody>
            <a:bodyPr wrap="square" rtlCol="0">
              <a:spAutoFit/>
            </a:bodyPr>
            <a:lstStyle/>
            <a:p>
              <a:pPr algn="ctr"/>
              <a:r>
                <a:rPr lang="pl-PL" sz="800" dirty="0"/>
                <a:t>[xx]</a:t>
              </a:r>
              <a:endParaRPr lang="pl-PL" sz="800" b="1" dirty="0"/>
            </a:p>
          </p:txBody>
        </p:sp>
        <p:sp>
          <p:nvSpPr>
            <p:cNvPr id="436" name="TextBox 435">
              <a:extLst>
                <a:ext uri="{FF2B5EF4-FFF2-40B4-BE49-F238E27FC236}">
                  <a16:creationId xmlns:a16="http://schemas.microsoft.com/office/drawing/2014/main" id="{6BD800D6-ABA5-42C4-B8F4-BDAB8BC6B071}"/>
                </a:ext>
              </a:extLst>
            </p:cNvPr>
            <p:cNvSpPr txBox="1"/>
            <p:nvPr/>
          </p:nvSpPr>
          <p:spPr>
            <a:xfrm>
              <a:off x="1594011" y="2880957"/>
              <a:ext cx="574932" cy="21544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p:txBody>
        </p:sp>
        <p:sp>
          <p:nvSpPr>
            <p:cNvPr id="437" name="TextBox 436">
              <a:extLst>
                <a:ext uri="{FF2B5EF4-FFF2-40B4-BE49-F238E27FC236}">
                  <a16:creationId xmlns:a16="http://schemas.microsoft.com/office/drawing/2014/main" id="{421CA78F-C493-430D-BE84-EE26630D6AEC}"/>
                </a:ext>
              </a:extLst>
            </p:cNvPr>
            <p:cNvSpPr txBox="1"/>
            <p:nvPr/>
          </p:nvSpPr>
          <p:spPr>
            <a:xfrm>
              <a:off x="1008178" y="3126024"/>
              <a:ext cx="506856" cy="215444"/>
            </a:xfrm>
            <a:prstGeom prst="rect">
              <a:avLst/>
            </a:prstGeom>
            <a:noFill/>
            <a:ln>
              <a:noFill/>
            </a:ln>
          </p:spPr>
          <p:txBody>
            <a:bodyPr wrap="square" rtlCol="0">
              <a:spAutoFit/>
            </a:bodyPr>
            <a:lstStyle/>
            <a:p>
              <a:pPr algn="ctr"/>
              <a:r>
                <a:rPr lang="pl-PL" sz="800" dirty="0"/>
                <a:t>[xx]</a:t>
              </a:r>
              <a:endParaRPr lang="pl-PL" sz="800" b="1" dirty="0"/>
            </a:p>
          </p:txBody>
        </p:sp>
        <p:sp>
          <p:nvSpPr>
            <p:cNvPr id="438" name="TextBox 437">
              <a:extLst>
                <a:ext uri="{FF2B5EF4-FFF2-40B4-BE49-F238E27FC236}">
                  <a16:creationId xmlns:a16="http://schemas.microsoft.com/office/drawing/2014/main" id="{37182B50-A521-44D4-96A4-97D50C7B94CA}"/>
                </a:ext>
              </a:extLst>
            </p:cNvPr>
            <p:cNvSpPr txBox="1"/>
            <p:nvPr/>
          </p:nvSpPr>
          <p:spPr>
            <a:xfrm>
              <a:off x="1612261" y="3122284"/>
              <a:ext cx="574932" cy="33855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a:p>
              <a:pPr algn="ctr"/>
              <a:r>
                <a:rPr lang="pl-PL" sz="800" dirty="0"/>
                <a:t> </a:t>
              </a:r>
              <a:endParaRPr lang="pl-PL" sz="800" b="1" dirty="0"/>
            </a:p>
          </p:txBody>
        </p:sp>
        <p:sp>
          <p:nvSpPr>
            <p:cNvPr id="439" name="Rounded Rectangle 23">
              <a:extLst>
                <a:ext uri="{FF2B5EF4-FFF2-40B4-BE49-F238E27FC236}">
                  <a16:creationId xmlns:a16="http://schemas.microsoft.com/office/drawing/2014/main" id="{D5354E19-FA75-4FB8-AF08-DEDC66FFF20F}"/>
                </a:ext>
              </a:extLst>
            </p:cNvPr>
            <p:cNvSpPr/>
            <p:nvPr/>
          </p:nvSpPr>
          <p:spPr>
            <a:xfrm>
              <a:off x="551924" y="3578944"/>
              <a:ext cx="1727554" cy="846515"/>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504000" rtlCol="0" anchor="ctr"/>
            <a:lstStyle/>
            <a:p>
              <a:pPr algn="ctr"/>
              <a:endParaRPr lang="pl-PL" sz="800" dirty="0">
                <a:latin typeface="Calibri Light" panose="020F0302020204030204" pitchFamily="34" charset="0"/>
                <a:cs typeface="Calibri Light" panose="020F0302020204030204" pitchFamily="34" charset="0"/>
              </a:endParaRPr>
            </a:p>
          </p:txBody>
        </p:sp>
        <p:sp>
          <p:nvSpPr>
            <p:cNvPr id="440" name="TextBox 439">
              <a:extLst>
                <a:ext uri="{FF2B5EF4-FFF2-40B4-BE49-F238E27FC236}">
                  <a16:creationId xmlns:a16="http://schemas.microsoft.com/office/drawing/2014/main" id="{E08664E1-912E-4F1E-A421-68B1CA4C00C7}"/>
                </a:ext>
              </a:extLst>
            </p:cNvPr>
            <p:cNvSpPr txBox="1"/>
            <p:nvPr/>
          </p:nvSpPr>
          <p:spPr>
            <a:xfrm>
              <a:off x="853321" y="3448954"/>
              <a:ext cx="896111" cy="507831"/>
            </a:xfrm>
            <a:prstGeom prst="rect">
              <a:avLst/>
            </a:prstGeom>
            <a:noFill/>
            <a:ln>
              <a:noFill/>
            </a:ln>
          </p:spPr>
          <p:txBody>
            <a:bodyPr wrap="square" rtlCol="0">
              <a:spAutoFit/>
            </a:bodyPr>
            <a:lstStyle/>
            <a:p>
              <a:pPr algn="ctr"/>
              <a:r>
                <a:rPr lang="pl-PL" sz="900" dirty="0"/>
                <a:t>Volume (</a:t>
              </a:r>
              <a:r>
                <a:rPr lang="pl-PL" sz="900" dirty="0" err="1"/>
                <a:t>thousands</a:t>
              </a:r>
              <a:r>
                <a:rPr lang="pl-PL" sz="900" dirty="0"/>
                <a:t> of </a:t>
              </a:r>
              <a:r>
                <a:rPr lang="pl-PL" sz="900" dirty="0" err="1"/>
                <a:t>units</a:t>
              </a:r>
              <a:r>
                <a:rPr lang="pl-PL" sz="900" dirty="0"/>
                <a:t>)</a:t>
              </a:r>
            </a:p>
          </p:txBody>
        </p:sp>
        <p:sp>
          <p:nvSpPr>
            <p:cNvPr id="441" name="TextBox 440">
              <a:extLst>
                <a:ext uri="{FF2B5EF4-FFF2-40B4-BE49-F238E27FC236}">
                  <a16:creationId xmlns:a16="http://schemas.microsoft.com/office/drawing/2014/main" id="{5F14D1ED-9791-478B-BB74-30698169ED17}"/>
                </a:ext>
              </a:extLst>
            </p:cNvPr>
            <p:cNvSpPr txBox="1"/>
            <p:nvPr/>
          </p:nvSpPr>
          <p:spPr>
            <a:xfrm>
              <a:off x="1505301" y="3553454"/>
              <a:ext cx="774176" cy="369331"/>
            </a:xfrm>
            <a:prstGeom prst="rect">
              <a:avLst/>
            </a:prstGeom>
            <a:noFill/>
            <a:ln>
              <a:noFill/>
            </a:ln>
          </p:spPr>
          <p:txBody>
            <a:bodyPr wrap="square" rtlCol="0">
              <a:spAutoFit/>
            </a:bodyPr>
            <a:lstStyle/>
            <a:p>
              <a:pPr algn="ctr"/>
              <a:r>
                <a:rPr lang="pl-PL" sz="900" dirty="0" err="1"/>
                <a:t>Share</a:t>
              </a:r>
              <a:r>
                <a:rPr lang="pl-PL" sz="900" dirty="0"/>
                <a:t> in </a:t>
              </a:r>
              <a:r>
                <a:rPr lang="pl-PL" sz="900" dirty="0" err="1"/>
                <a:t>volume</a:t>
              </a:r>
              <a:endParaRPr lang="pl-PL" sz="900" b="1" dirty="0"/>
            </a:p>
          </p:txBody>
        </p:sp>
        <p:sp>
          <p:nvSpPr>
            <p:cNvPr id="442" name="TextBox 441">
              <a:extLst>
                <a:ext uri="{FF2B5EF4-FFF2-40B4-BE49-F238E27FC236}">
                  <a16:creationId xmlns:a16="http://schemas.microsoft.com/office/drawing/2014/main" id="{7BB0C994-2682-481C-A81A-B77587A04DF5}"/>
                </a:ext>
              </a:extLst>
            </p:cNvPr>
            <p:cNvSpPr txBox="1"/>
            <p:nvPr/>
          </p:nvSpPr>
          <p:spPr>
            <a:xfrm>
              <a:off x="443730" y="3908204"/>
              <a:ext cx="620998" cy="230831"/>
            </a:xfrm>
            <a:prstGeom prst="rect">
              <a:avLst/>
            </a:prstGeom>
            <a:noFill/>
            <a:ln>
              <a:noFill/>
            </a:ln>
          </p:spPr>
          <p:txBody>
            <a:bodyPr wrap="square" rtlCol="0">
              <a:spAutoFit/>
            </a:bodyPr>
            <a:lstStyle/>
            <a:p>
              <a:pPr algn="ctr"/>
              <a:r>
                <a:rPr lang="pl-PL" sz="900" dirty="0"/>
                <a:t>2019</a:t>
              </a:r>
              <a:endParaRPr lang="pl-PL" sz="900" b="1" dirty="0"/>
            </a:p>
          </p:txBody>
        </p:sp>
        <p:sp>
          <p:nvSpPr>
            <p:cNvPr id="443" name="TextBox 442">
              <a:extLst>
                <a:ext uri="{FF2B5EF4-FFF2-40B4-BE49-F238E27FC236}">
                  <a16:creationId xmlns:a16="http://schemas.microsoft.com/office/drawing/2014/main" id="{782A99B9-1EEF-4E20-8E16-ED4BEC8AA71C}"/>
                </a:ext>
              </a:extLst>
            </p:cNvPr>
            <p:cNvSpPr txBox="1"/>
            <p:nvPr/>
          </p:nvSpPr>
          <p:spPr>
            <a:xfrm>
              <a:off x="443730" y="4146375"/>
              <a:ext cx="620998" cy="230831"/>
            </a:xfrm>
            <a:prstGeom prst="rect">
              <a:avLst/>
            </a:prstGeom>
            <a:noFill/>
            <a:ln>
              <a:noFill/>
            </a:ln>
          </p:spPr>
          <p:txBody>
            <a:bodyPr wrap="square" rtlCol="0">
              <a:spAutoFit/>
            </a:bodyPr>
            <a:lstStyle/>
            <a:p>
              <a:pPr algn="ctr"/>
              <a:r>
                <a:rPr lang="pl-PL" sz="900" dirty="0"/>
                <a:t>2020</a:t>
              </a:r>
              <a:endParaRPr lang="pl-PL" sz="900" b="1" dirty="0"/>
            </a:p>
          </p:txBody>
        </p:sp>
        <p:sp>
          <p:nvSpPr>
            <p:cNvPr id="444" name="TextBox 443">
              <a:extLst>
                <a:ext uri="{FF2B5EF4-FFF2-40B4-BE49-F238E27FC236}">
                  <a16:creationId xmlns:a16="http://schemas.microsoft.com/office/drawing/2014/main" id="{F46700B3-43D7-4099-B807-B9A8151E56A8}"/>
                </a:ext>
              </a:extLst>
            </p:cNvPr>
            <p:cNvSpPr txBox="1"/>
            <p:nvPr/>
          </p:nvSpPr>
          <p:spPr>
            <a:xfrm>
              <a:off x="1021487" y="3900557"/>
              <a:ext cx="506856" cy="338554"/>
            </a:xfrm>
            <a:prstGeom prst="rect">
              <a:avLst/>
            </a:prstGeom>
            <a:noFill/>
            <a:ln>
              <a:noFill/>
            </a:ln>
          </p:spPr>
          <p:txBody>
            <a:bodyPr wrap="square" rtlCol="0">
              <a:spAutoFit/>
            </a:bodyPr>
            <a:lstStyle/>
            <a:p>
              <a:pPr algn="ctr"/>
              <a:r>
                <a:rPr lang="pl-PL" sz="800" dirty="0"/>
                <a:t> [xx]</a:t>
              </a:r>
              <a:endParaRPr lang="pl-PL" sz="800" b="1" dirty="0"/>
            </a:p>
            <a:p>
              <a:pPr algn="ctr"/>
              <a:endParaRPr lang="pl-PL" sz="800" b="1" dirty="0"/>
            </a:p>
          </p:txBody>
        </p:sp>
        <p:sp>
          <p:nvSpPr>
            <p:cNvPr id="445" name="TextBox 444">
              <a:extLst>
                <a:ext uri="{FF2B5EF4-FFF2-40B4-BE49-F238E27FC236}">
                  <a16:creationId xmlns:a16="http://schemas.microsoft.com/office/drawing/2014/main" id="{75450219-2FA1-4403-A39B-0FAAF6BA0990}"/>
                </a:ext>
              </a:extLst>
            </p:cNvPr>
            <p:cNvSpPr txBox="1"/>
            <p:nvPr/>
          </p:nvSpPr>
          <p:spPr>
            <a:xfrm>
              <a:off x="1607319" y="3896817"/>
              <a:ext cx="574932" cy="21544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p:txBody>
        </p:sp>
        <p:sp>
          <p:nvSpPr>
            <p:cNvPr id="446" name="TextBox 445">
              <a:extLst>
                <a:ext uri="{FF2B5EF4-FFF2-40B4-BE49-F238E27FC236}">
                  <a16:creationId xmlns:a16="http://schemas.microsoft.com/office/drawing/2014/main" id="{63B82D1D-18BB-4527-BB33-8CE4A63469AB}"/>
                </a:ext>
              </a:extLst>
            </p:cNvPr>
            <p:cNvSpPr txBox="1"/>
            <p:nvPr/>
          </p:nvSpPr>
          <p:spPr>
            <a:xfrm>
              <a:off x="1021487" y="4141886"/>
              <a:ext cx="506856" cy="215444"/>
            </a:xfrm>
            <a:prstGeom prst="rect">
              <a:avLst/>
            </a:prstGeom>
            <a:noFill/>
            <a:ln>
              <a:noFill/>
            </a:ln>
          </p:spPr>
          <p:txBody>
            <a:bodyPr wrap="square" rtlCol="0">
              <a:spAutoFit/>
            </a:bodyPr>
            <a:lstStyle/>
            <a:p>
              <a:pPr algn="ctr"/>
              <a:r>
                <a:rPr lang="pl-PL" sz="800" dirty="0"/>
                <a:t>[xx]</a:t>
              </a:r>
              <a:endParaRPr lang="pl-PL" sz="800" b="1" dirty="0"/>
            </a:p>
          </p:txBody>
        </p:sp>
        <p:sp>
          <p:nvSpPr>
            <p:cNvPr id="447" name="TextBox 446">
              <a:extLst>
                <a:ext uri="{FF2B5EF4-FFF2-40B4-BE49-F238E27FC236}">
                  <a16:creationId xmlns:a16="http://schemas.microsoft.com/office/drawing/2014/main" id="{6AFD6F08-CC86-4EE1-BE36-BA183ABAEBA3}"/>
                </a:ext>
              </a:extLst>
            </p:cNvPr>
            <p:cNvSpPr txBox="1"/>
            <p:nvPr/>
          </p:nvSpPr>
          <p:spPr>
            <a:xfrm>
              <a:off x="1625569" y="4138156"/>
              <a:ext cx="574932" cy="33855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a:p>
              <a:pPr algn="ctr"/>
              <a:r>
                <a:rPr lang="pl-PL" sz="800" dirty="0"/>
                <a:t> </a:t>
              </a:r>
              <a:endParaRPr lang="pl-PL" sz="800" b="1" dirty="0"/>
            </a:p>
          </p:txBody>
        </p:sp>
        <p:graphicFrame>
          <p:nvGraphicFramePr>
            <p:cNvPr id="448" name="Chart 447">
              <a:extLst>
                <a:ext uri="{FF2B5EF4-FFF2-40B4-BE49-F238E27FC236}">
                  <a16:creationId xmlns:a16="http://schemas.microsoft.com/office/drawing/2014/main" id="{1F618FED-CF4C-4C10-B54E-74FAC5A5E0C0}"/>
                </a:ext>
              </a:extLst>
            </p:cNvPr>
            <p:cNvGraphicFramePr/>
            <p:nvPr/>
          </p:nvGraphicFramePr>
          <p:xfrm>
            <a:off x="465161" y="4484874"/>
            <a:ext cx="1828800" cy="1828800"/>
          </p:xfrm>
          <a:graphic>
            <a:graphicData uri="http://schemas.openxmlformats.org/drawingml/2006/chart">
              <c:chart xmlns:c="http://schemas.openxmlformats.org/drawingml/2006/chart" xmlns:r="http://schemas.openxmlformats.org/officeDocument/2006/relationships" r:id="rId4"/>
            </a:graphicData>
          </a:graphic>
        </p:graphicFrame>
        <p:sp>
          <p:nvSpPr>
            <p:cNvPr id="449" name="TextBox 448">
              <a:extLst>
                <a:ext uri="{FF2B5EF4-FFF2-40B4-BE49-F238E27FC236}">
                  <a16:creationId xmlns:a16="http://schemas.microsoft.com/office/drawing/2014/main" id="{5369D842-85E5-43EE-BF20-4D51C026293C}"/>
                </a:ext>
              </a:extLst>
            </p:cNvPr>
            <p:cNvSpPr txBox="1"/>
            <p:nvPr/>
          </p:nvSpPr>
          <p:spPr>
            <a:xfrm>
              <a:off x="756180" y="6046138"/>
              <a:ext cx="506856" cy="338554"/>
            </a:xfrm>
            <a:prstGeom prst="rect">
              <a:avLst/>
            </a:prstGeom>
            <a:noFill/>
            <a:ln>
              <a:noFill/>
            </a:ln>
          </p:spPr>
          <p:txBody>
            <a:bodyPr wrap="square" rtlCol="0">
              <a:spAutoFit/>
            </a:bodyPr>
            <a:lstStyle/>
            <a:p>
              <a:r>
                <a:rPr lang="pl-PL" sz="800" dirty="0"/>
                <a:t> [</a:t>
              </a:r>
              <a:r>
                <a:rPr lang="pl-PL" sz="800" dirty="0" err="1"/>
                <a:t>x,xx</a:t>
              </a:r>
              <a:r>
                <a:rPr lang="pl-PL" sz="800" dirty="0"/>
                <a:t>]% </a:t>
              </a:r>
              <a:endParaRPr lang="pl-PL" sz="800" b="1" dirty="0"/>
            </a:p>
            <a:p>
              <a:r>
                <a:rPr lang="pl-PL" sz="800" dirty="0"/>
                <a:t> </a:t>
              </a:r>
              <a:endParaRPr lang="pl-PL" sz="800" b="1" dirty="0"/>
            </a:p>
          </p:txBody>
        </p:sp>
        <p:sp>
          <p:nvSpPr>
            <p:cNvPr id="450" name="TextBox 449">
              <a:extLst>
                <a:ext uri="{FF2B5EF4-FFF2-40B4-BE49-F238E27FC236}">
                  <a16:creationId xmlns:a16="http://schemas.microsoft.com/office/drawing/2014/main" id="{1F3E8C44-8BC8-4CDE-86C0-F292D9D9E33C}"/>
                </a:ext>
              </a:extLst>
            </p:cNvPr>
            <p:cNvSpPr txBox="1"/>
            <p:nvPr/>
          </p:nvSpPr>
          <p:spPr>
            <a:xfrm>
              <a:off x="1631768" y="6046138"/>
              <a:ext cx="574932" cy="21544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p:txBody>
        </p:sp>
        <p:grpSp>
          <p:nvGrpSpPr>
            <p:cNvPr id="451" name="Group 450">
              <a:extLst>
                <a:ext uri="{FF2B5EF4-FFF2-40B4-BE49-F238E27FC236}">
                  <a16:creationId xmlns:a16="http://schemas.microsoft.com/office/drawing/2014/main" id="{5F3E607C-B3D7-4B99-B853-BCA9A640AB57}"/>
                </a:ext>
              </a:extLst>
            </p:cNvPr>
            <p:cNvGrpSpPr/>
            <p:nvPr/>
          </p:nvGrpSpPr>
          <p:grpSpPr>
            <a:xfrm>
              <a:off x="989819" y="4741468"/>
              <a:ext cx="726305" cy="162809"/>
              <a:chOff x="579581" y="3454761"/>
              <a:chExt cx="2509768" cy="2524268"/>
            </a:xfrm>
          </p:grpSpPr>
          <p:cxnSp>
            <p:nvCxnSpPr>
              <p:cNvPr id="458" name="Straight Connector 457">
                <a:extLst>
                  <a:ext uri="{FF2B5EF4-FFF2-40B4-BE49-F238E27FC236}">
                    <a16:creationId xmlns:a16="http://schemas.microsoft.com/office/drawing/2014/main" id="{A2185DA5-67F2-4AC5-B7A5-D47BD46AAEC7}"/>
                  </a:ext>
                </a:extLst>
              </p:cNvPr>
              <p:cNvCxnSpPr>
                <a:cxnSpLocks/>
              </p:cNvCxnSpPr>
              <p:nvPr/>
            </p:nvCxnSpPr>
            <p:spPr>
              <a:xfrm flipH="1">
                <a:off x="579581" y="3457575"/>
                <a:ext cx="2392220" cy="3555"/>
              </a:xfrm>
              <a:prstGeom prst="line">
                <a:avLst/>
              </a:prstGeom>
              <a:ln w="12700">
                <a:solidFill>
                  <a:srgbClr val="8CD4C5"/>
                </a:solidFill>
                <a:headEnd type="none"/>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136F448A-DC78-4B04-AC28-FBE7700E48D9}"/>
                  </a:ext>
                </a:extLst>
              </p:cNvPr>
              <p:cNvCxnSpPr>
                <a:cxnSpLocks/>
              </p:cNvCxnSpPr>
              <p:nvPr/>
            </p:nvCxnSpPr>
            <p:spPr>
              <a:xfrm flipH="1">
                <a:off x="2966612" y="3454761"/>
                <a:ext cx="122737" cy="3"/>
              </a:xfrm>
              <a:prstGeom prst="line">
                <a:avLst/>
              </a:prstGeom>
              <a:ln w="12700">
                <a:solidFill>
                  <a:srgbClr val="8CD4C5"/>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45B6484B-E4A1-4EDC-BC1B-E4052445EA0A}"/>
                  </a:ext>
                </a:extLst>
              </p:cNvPr>
              <p:cNvCxnSpPr>
                <a:cxnSpLocks/>
              </p:cNvCxnSpPr>
              <p:nvPr/>
            </p:nvCxnSpPr>
            <p:spPr>
              <a:xfrm flipV="1">
                <a:off x="579581" y="3461123"/>
                <a:ext cx="0" cy="2517906"/>
              </a:xfrm>
              <a:prstGeom prst="line">
                <a:avLst/>
              </a:prstGeom>
              <a:ln w="12700">
                <a:solidFill>
                  <a:srgbClr val="8CD4C5"/>
                </a:solidFill>
              </a:ln>
            </p:spPr>
            <p:style>
              <a:lnRef idx="1">
                <a:schemeClr val="accent1"/>
              </a:lnRef>
              <a:fillRef idx="0">
                <a:schemeClr val="accent1"/>
              </a:fillRef>
              <a:effectRef idx="0">
                <a:schemeClr val="accent1"/>
              </a:effectRef>
              <a:fontRef idx="minor">
                <a:schemeClr val="tx1"/>
              </a:fontRef>
            </p:style>
          </p:cxnSp>
        </p:grpSp>
        <p:grpSp>
          <p:nvGrpSpPr>
            <p:cNvPr id="452" name="Group 451">
              <a:extLst>
                <a:ext uri="{FF2B5EF4-FFF2-40B4-BE49-F238E27FC236}">
                  <a16:creationId xmlns:a16="http://schemas.microsoft.com/office/drawing/2014/main" id="{34EF854B-3873-4E77-B6F7-A68B948AF8A2}"/>
                </a:ext>
              </a:extLst>
            </p:cNvPr>
            <p:cNvGrpSpPr/>
            <p:nvPr/>
          </p:nvGrpSpPr>
          <p:grpSpPr>
            <a:xfrm>
              <a:off x="1014090" y="4633885"/>
              <a:ext cx="444190" cy="200055"/>
              <a:chOff x="8931938" y="4829816"/>
              <a:chExt cx="446044" cy="200055"/>
            </a:xfrm>
          </p:grpSpPr>
          <p:sp>
            <p:nvSpPr>
              <p:cNvPr id="456" name="Rounded Rectangle 228">
                <a:extLst>
                  <a:ext uri="{FF2B5EF4-FFF2-40B4-BE49-F238E27FC236}">
                    <a16:creationId xmlns:a16="http://schemas.microsoft.com/office/drawing/2014/main" id="{01F115F5-3103-42C3-ACD9-50100C47C25D}"/>
                  </a:ext>
                </a:extLst>
              </p:cNvPr>
              <p:cNvSpPr/>
              <p:nvPr/>
            </p:nvSpPr>
            <p:spPr>
              <a:xfrm>
                <a:off x="8958263" y="4869011"/>
                <a:ext cx="330377" cy="130321"/>
              </a:xfrm>
              <a:prstGeom prst="roundRect">
                <a:avLst>
                  <a:gd name="adj" fmla="val 34940"/>
                </a:avLst>
              </a:prstGeom>
              <a:solidFill>
                <a:srgbClr val="8CD4C5"/>
              </a:solidFill>
              <a:ln w="12700" cmpd="sng">
                <a:noFill/>
              </a:ln>
            </p:spPr>
            <p:txBody>
              <a:bodyPr vert="horz" lIns="0" tIns="0" rIns="0" bIns="0" rtlCol="0" anchor="ctr">
                <a:noAutofit/>
              </a:bodyPr>
              <a:lstStyle/>
              <a:p>
                <a:pPr algn="ctr">
                  <a:spcBef>
                    <a:spcPct val="0"/>
                  </a:spcBef>
                </a:pPr>
                <a:endParaRPr lang="en-US" sz="700" dirty="0">
                  <a:solidFill>
                    <a:schemeClr val="bg1"/>
                  </a:solidFill>
                  <a:latin typeface="+mj-lt"/>
                </a:endParaRPr>
              </a:p>
            </p:txBody>
          </p:sp>
          <p:sp>
            <p:nvSpPr>
              <p:cNvPr id="457" name="TextBox 456">
                <a:extLst>
                  <a:ext uri="{FF2B5EF4-FFF2-40B4-BE49-F238E27FC236}">
                    <a16:creationId xmlns:a16="http://schemas.microsoft.com/office/drawing/2014/main" id="{2F047E22-0E3B-4C0A-9B0B-B0B9B31AF254}"/>
                  </a:ext>
                </a:extLst>
              </p:cNvPr>
              <p:cNvSpPr txBox="1"/>
              <p:nvPr/>
            </p:nvSpPr>
            <p:spPr>
              <a:xfrm>
                <a:off x="8931938" y="4829816"/>
                <a:ext cx="446044" cy="200055"/>
              </a:xfrm>
              <a:prstGeom prst="rect">
                <a:avLst/>
              </a:prstGeom>
              <a:noFill/>
              <a:ln>
                <a:noFill/>
              </a:ln>
            </p:spPr>
            <p:txBody>
              <a:bodyPr wrap="square" rtlCol="0">
                <a:spAutoFit/>
              </a:bodyPr>
              <a:lstStyle/>
              <a:p>
                <a:r>
                  <a:rPr lang="pl-PL" sz="700" dirty="0" err="1">
                    <a:solidFill>
                      <a:schemeClr val="bg1"/>
                    </a:solidFill>
                    <a:latin typeface="Arial Narrow" panose="020B0606020202030204" pitchFamily="34" charset="0"/>
                    <a:cs typeface="Calibri Light" panose="020F0302020204030204" pitchFamily="34" charset="0"/>
                  </a:rPr>
                  <a:t>x,xx</a:t>
                </a:r>
                <a:r>
                  <a:rPr lang="pl-PL" sz="700" dirty="0">
                    <a:solidFill>
                      <a:schemeClr val="bg1"/>
                    </a:solidFill>
                    <a:latin typeface="Arial Narrow" panose="020B0606020202030204" pitchFamily="34" charset="0"/>
                    <a:cs typeface="Calibri Light" panose="020F0302020204030204" pitchFamily="34" charset="0"/>
                  </a:rPr>
                  <a:t>%</a:t>
                </a:r>
                <a:endParaRPr lang="en-US" sz="700" dirty="0">
                  <a:solidFill>
                    <a:schemeClr val="bg1"/>
                  </a:solidFill>
                  <a:latin typeface="Arial Narrow" panose="020B0606020202030204" pitchFamily="34" charset="0"/>
                  <a:cs typeface="Calibri Light" panose="020F0302020204030204" pitchFamily="34" charset="0"/>
                </a:endParaRPr>
              </a:p>
            </p:txBody>
          </p:sp>
        </p:grpSp>
        <p:sp>
          <p:nvSpPr>
            <p:cNvPr id="453" name="TextBox 452">
              <a:extLst>
                <a:ext uri="{FF2B5EF4-FFF2-40B4-BE49-F238E27FC236}">
                  <a16:creationId xmlns:a16="http://schemas.microsoft.com/office/drawing/2014/main" id="{8E51A01E-A6B1-45B7-A32B-AC78C725EF64}"/>
                </a:ext>
              </a:extLst>
            </p:cNvPr>
            <p:cNvSpPr txBox="1"/>
            <p:nvPr/>
          </p:nvSpPr>
          <p:spPr>
            <a:xfrm>
              <a:off x="848492" y="5887682"/>
              <a:ext cx="1179777" cy="215444"/>
            </a:xfrm>
            <a:prstGeom prst="rect">
              <a:avLst/>
            </a:prstGeom>
            <a:noFill/>
            <a:ln>
              <a:noFill/>
            </a:ln>
          </p:spPr>
          <p:txBody>
            <a:bodyPr wrap="square" rtlCol="0">
              <a:spAutoFit/>
            </a:bodyPr>
            <a:lstStyle/>
            <a:p>
              <a:pPr algn="ctr"/>
              <a:r>
                <a:rPr lang="pl-PL" sz="800" dirty="0" err="1">
                  <a:solidFill>
                    <a:schemeClr val="tx1">
                      <a:lumMod val="75000"/>
                      <a:lumOff val="25000"/>
                    </a:schemeClr>
                  </a:solidFill>
                </a:rPr>
                <a:t>Margin</a:t>
              </a:r>
              <a:r>
                <a:rPr lang="pl-PL" sz="800" dirty="0">
                  <a:solidFill>
                    <a:schemeClr val="tx1">
                      <a:lumMod val="75000"/>
                      <a:lumOff val="25000"/>
                    </a:schemeClr>
                  </a:solidFill>
                </a:rPr>
                <a:t> on </a:t>
              </a:r>
              <a:r>
                <a:rPr lang="pl-PL" sz="800" dirty="0" err="1">
                  <a:solidFill>
                    <a:schemeClr val="tx1">
                      <a:lumMod val="75000"/>
                      <a:lumOff val="25000"/>
                    </a:schemeClr>
                  </a:solidFill>
                </a:rPr>
                <a:t>sales</a:t>
              </a:r>
              <a:endParaRPr lang="pl-PL" sz="800" dirty="0">
                <a:solidFill>
                  <a:schemeClr val="tx1">
                    <a:lumMod val="75000"/>
                    <a:lumOff val="25000"/>
                  </a:schemeClr>
                </a:solidFill>
              </a:endParaRPr>
            </a:p>
          </p:txBody>
        </p:sp>
        <p:sp>
          <p:nvSpPr>
            <p:cNvPr id="454" name="Flowchart: Connector 453">
              <a:extLst>
                <a:ext uri="{FF2B5EF4-FFF2-40B4-BE49-F238E27FC236}">
                  <a16:creationId xmlns:a16="http://schemas.microsoft.com/office/drawing/2014/main" id="{AA8F3E7B-FBEE-4276-BE94-FE4D2457841F}"/>
                </a:ext>
              </a:extLst>
            </p:cNvPr>
            <p:cNvSpPr/>
            <p:nvPr/>
          </p:nvSpPr>
          <p:spPr>
            <a:xfrm>
              <a:off x="547036" y="2221321"/>
              <a:ext cx="196609" cy="197430"/>
            </a:xfrm>
            <a:prstGeom prst="flowChartConnector">
              <a:avLst/>
            </a:prstGeom>
            <a:solidFill>
              <a:srgbClr val="8CD4C5"/>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1050" dirty="0"/>
                <a:t>1</a:t>
              </a:r>
            </a:p>
          </p:txBody>
        </p:sp>
        <p:sp>
          <p:nvSpPr>
            <p:cNvPr id="455" name="TextBox 454">
              <a:extLst>
                <a:ext uri="{FF2B5EF4-FFF2-40B4-BE49-F238E27FC236}">
                  <a16:creationId xmlns:a16="http://schemas.microsoft.com/office/drawing/2014/main" id="{5FD167D2-6787-4259-B4C4-FD6AEAFDC348}"/>
                </a:ext>
              </a:extLst>
            </p:cNvPr>
            <p:cNvSpPr txBox="1"/>
            <p:nvPr/>
          </p:nvSpPr>
          <p:spPr>
            <a:xfrm rot="19305216">
              <a:off x="1092965" y="1750463"/>
              <a:ext cx="707532" cy="276999"/>
            </a:xfrm>
            <a:prstGeom prst="rect">
              <a:avLst/>
            </a:prstGeom>
            <a:noFill/>
          </p:spPr>
          <p:txBody>
            <a:bodyPr wrap="square" rtlCol="0">
              <a:spAutoFit/>
            </a:bodyPr>
            <a:lstStyle/>
            <a:p>
              <a:r>
                <a:rPr lang="pl-PL" sz="1200" dirty="0">
                  <a:solidFill>
                    <a:schemeClr val="tx1">
                      <a:lumMod val="85000"/>
                      <a:lumOff val="15000"/>
                    </a:schemeClr>
                  </a:solidFill>
                </a:rPr>
                <a:t>Photo</a:t>
              </a:r>
            </a:p>
          </p:txBody>
        </p:sp>
      </p:grpSp>
      <p:grpSp>
        <p:nvGrpSpPr>
          <p:cNvPr id="461" name="Group 460">
            <a:extLst>
              <a:ext uri="{FF2B5EF4-FFF2-40B4-BE49-F238E27FC236}">
                <a16:creationId xmlns:a16="http://schemas.microsoft.com/office/drawing/2014/main" id="{D7FB3C15-55C6-4832-A804-B0FF4747B1F8}"/>
              </a:ext>
            </a:extLst>
          </p:cNvPr>
          <p:cNvGrpSpPr/>
          <p:nvPr/>
        </p:nvGrpSpPr>
        <p:grpSpPr>
          <a:xfrm>
            <a:off x="7463396" y="1700237"/>
            <a:ext cx="1870221" cy="4634229"/>
            <a:chOff x="433583" y="1750463"/>
            <a:chExt cx="1870221" cy="4634229"/>
          </a:xfrm>
        </p:grpSpPr>
        <p:sp>
          <p:nvSpPr>
            <p:cNvPr id="462" name="Rounded Rectangle 322">
              <a:extLst>
                <a:ext uri="{FF2B5EF4-FFF2-40B4-BE49-F238E27FC236}">
                  <a16:creationId xmlns:a16="http://schemas.microsoft.com/office/drawing/2014/main" id="{F390ACC9-E1D1-42B6-9441-AC33D06BA627}"/>
                </a:ext>
              </a:extLst>
            </p:cNvPr>
            <p:cNvSpPr/>
            <p:nvPr/>
          </p:nvSpPr>
          <p:spPr>
            <a:xfrm>
              <a:off x="508707" y="3534625"/>
              <a:ext cx="1785254" cy="899500"/>
            </a:xfrm>
            <a:prstGeom prst="roundRect">
              <a:avLst>
                <a:gd name="adj" fmla="val 6277"/>
              </a:avLst>
            </a:prstGeom>
            <a:solidFill>
              <a:srgbClr val="F9F9F9"/>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63" name="Rounded Rectangle 323">
              <a:extLst>
                <a:ext uri="{FF2B5EF4-FFF2-40B4-BE49-F238E27FC236}">
                  <a16:creationId xmlns:a16="http://schemas.microsoft.com/office/drawing/2014/main" id="{8EC6CC1C-DDA7-4B52-98F8-B5A7F282554C}"/>
                </a:ext>
              </a:extLst>
            </p:cNvPr>
            <p:cNvSpPr/>
            <p:nvPr/>
          </p:nvSpPr>
          <p:spPr>
            <a:xfrm>
              <a:off x="506654" y="2513854"/>
              <a:ext cx="1785254" cy="899500"/>
            </a:xfrm>
            <a:prstGeom prst="roundRect">
              <a:avLst>
                <a:gd name="adj" fmla="val 6277"/>
              </a:avLst>
            </a:prstGeom>
            <a:solidFill>
              <a:srgbClr val="EEEEE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64" name="Rounded Rectangle 101">
              <a:extLst>
                <a:ext uri="{FF2B5EF4-FFF2-40B4-BE49-F238E27FC236}">
                  <a16:creationId xmlns:a16="http://schemas.microsoft.com/office/drawing/2014/main" id="{B5B16B4B-384F-4A91-92BD-98AA659D8D69}"/>
                </a:ext>
              </a:extLst>
            </p:cNvPr>
            <p:cNvSpPr/>
            <p:nvPr/>
          </p:nvSpPr>
          <p:spPr>
            <a:xfrm>
              <a:off x="515063" y="2194476"/>
              <a:ext cx="1783842" cy="246888"/>
            </a:xfrm>
            <a:prstGeom prst="roundRect">
              <a:avLst>
                <a:gd name="adj" fmla="val 46180"/>
              </a:avLst>
            </a:prstGeom>
            <a:solidFill>
              <a:srgbClr val="46B9A0"/>
            </a:solidFill>
            <a:ln w="3175" cmpd="sng">
              <a:solidFill>
                <a:srgbClr val="8CD4C5"/>
              </a:solidFill>
            </a:ln>
          </p:spPr>
          <p:txBody>
            <a:bodyPr vert="horz" lIns="91440" tIns="45720" rIns="91440" bIns="45720" rtlCol="0" anchor="ctr">
              <a:noAutofit/>
            </a:bodyPr>
            <a:lstStyle/>
            <a:p>
              <a:pPr algn="ctr">
                <a:spcBef>
                  <a:spcPct val="0"/>
                </a:spcBef>
              </a:pPr>
              <a:r>
                <a:rPr lang="pl-PL" sz="900" b="1" dirty="0">
                  <a:solidFill>
                    <a:schemeClr val="bg1"/>
                  </a:solidFill>
                </a:rPr>
                <a:t>[Product]</a:t>
              </a:r>
            </a:p>
          </p:txBody>
        </p:sp>
        <p:sp>
          <p:nvSpPr>
            <p:cNvPr id="465" name="Rounded Rectangle 23">
              <a:extLst>
                <a:ext uri="{FF2B5EF4-FFF2-40B4-BE49-F238E27FC236}">
                  <a16:creationId xmlns:a16="http://schemas.microsoft.com/office/drawing/2014/main" id="{5EC08FBE-3758-41C5-AE90-52EA0C883330}"/>
                </a:ext>
              </a:extLst>
            </p:cNvPr>
            <p:cNvSpPr/>
            <p:nvPr/>
          </p:nvSpPr>
          <p:spPr>
            <a:xfrm>
              <a:off x="538616" y="2563083"/>
              <a:ext cx="1727553" cy="846516"/>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504000" rtlCol="0" anchor="ctr"/>
            <a:lstStyle/>
            <a:p>
              <a:pPr algn="ctr"/>
              <a:endParaRPr lang="pl-PL" sz="800" dirty="0">
                <a:latin typeface="Calibri Light" panose="020F0302020204030204" pitchFamily="34" charset="0"/>
                <a:cs typeface="Calibri Light" panose="020F0302020204030204" pitchFamily="34" charset="0"/>
              </a:endParaRPr>
            </a:p>
          </p:txBody>
        </p:sp>
        <p:sp>
          <p:nvSpPr>
            <p:cNvPr id="466" name="TextBox 465">
              <a:extLst>
                <a:ext uri="{FF2B5EF4-FFF2-40B4-BE49-F238E27FC236}">
                  <a16:creationId xmlns:a16="http://schemas.microsoft.com/office/drawing/2014/main" id="{DD682059-FC15-4D0D-AAE4-14D75A0813A5}"/>
                </a:ext>
              </a:extLst>
            </p:cNvPr>
            <p:cNvSpPr txBox="1"/>
            <p:nvPr/>
          </p:nvSpPr>
          <p:spPr>
            <a:xfrm>
              <a:off x="816349" y="2537593"/>
              <a:ext cx="920820" cy="369332"/>
            </a:xfrm>
            <a:prstGeom prst="rect">
              <a:avLst/>
            </a:prstGeom>
            <a:noFill/>
            <a:ln>
              <a:noFill/>
            </a:ln>
          </p:spPr>
          <p:txBody>
            <a:bodyPr wrap="square" rtlCol="0">
              <a:spAutoFit/>
            </a:bodyPr>
            <a:lstStyle/>
            <a:p>
              <a:pPr algn="ctr"/>
              <a:r>
                <a:rPr lang="pl-PL" sz="900" dirty="0"/>
                <a:t>Sales (</a:t>
              </a:r>
              <a:r>
                <a:rPr lang="pl-PL" sz="900" dirty="0" err="1"/>
                <a:t>thousand</a:t>
              </a:r>
              <a:r>
                <a:rPr lang="pl-PL" sz="900" dirty="0"/>
                <a:t> PLN)</a:t>
              </a:r>
            </a:p>
          </p:txBody>
        </p:sp>
        <p:sp>
          <p:nvSpPr>
            <p:cNvPr id="467" name="TextBox 466">
              <a:extLst>
                <a:ext uri="{FF2B5EF4-FFF2-40B4-BE49-F238E27FC236}">
                  <a16:creationId xmlns:a16="http://schemas.microsoft.com/office/drawing/2014/main" id="{EA68E0CE-FC55-49A7-B79B-B79FB592A670}"/>
                </a:ext>
              </a:extLst>
            </p:cNvPr>
            <p:cNvSpPr txBox="1"/>
            <p:nvPr/>
          </p:nvSpPr>
          <p:spPr>
            <a:xfrm>
              <a:off x="1529628" y="2537773"/>
              <a:ext cx="774176" cy="369332"/>
            </a:xfrm>
            <a:prstGeom prst="rect">
              <a:avLst/>
            </a:prstGeom>
            <a:noFill/>
            <a:ln>
              <a:noFill/>
            </a:ln>
          </p:spPr>
          <p:txBody>
            <a:bodyPr wrap="square" rtlCol="0">
              <a:spAutoFit/>
            </a:bodyPr>
            <a:lstStyle/>
            <a:p>
              <a:pPr algn="ctr"/>
              <a:r>
                <a:rPr lang="pl-PL" sz="900" dirty="0" err="1"/>
                <a:t>Share</a:t>
              </a:r>
              <a:r>
                <a:rPr lang="pl-PL" sz="900" dirty="0"/>
                <a:t> in </a:t>
              </a:r>
              <a:r>
                <a:rPr lang="pl-PL" sz="900" dirty="0" err="1"/>
                <a:t>revenue</a:t>
              </a:r>
              <a:endParaRPr lang="pl-PL" sz="900" dirty="0"/>
            </a:p>
          </p:txBody>
        </p:sp>
        <p:sp>
          <p:nvSpPr>
            <p:cNvPr id="468" name="TextBox 467">
              <a:extLst>
                <a:ext uri="{FF2B5EF4-FFF2-40B4-BE49-F238E27FC236}">
                  <a16:creationId xmlns:a16="http://schemas.microsoft.com/office/drawing/2014/main" id="{67860A7E-D1B1-4C41-91E5-F83C75CEB691}"/>
                </a:ext>
              </a:extLst>
            </p:cNvPr>
            <p:cNvSpPr txBox="1"/>
            <p:nvPr/>
          </p:nvSpPr>
          <p:spPr>
            <a:xfrm>
              <a:off x="433583" y="2892344"/>
              <a:ext cx="620999" cy="230831"/>
            </a:xfrm>
            <a:prstGeom prst="rect">
              <a:avLst/>
            </a:prstGeom>
            <a:noFill/>
            <a:ln>
              <a:noFill/>
            </a:ln>
          </p:spPr>
          <p:txBody>
            <a:bodyPr wrap="square" rtlCol="0">
              <a:spAutoFit/>
            </a:bodyPr>
            <a:lstStyle/>
            <a:p>
              <a:pPr algn="ctr"/>
              <a:r>
                <a:rPr lang="pl-PL" sz="900" dirty="0"/>
                <a:t>2019</a:t>
              </a:r>
              <a:endParaRPr lang="pl-PL" sz="900" b="1" dirty="0"/>
            </a:p>
          </p:txBody>
        </p:sp>
        <p:sp>
          <p:nvSpPr>
            <p:cNvPr id="469" name="TextBox 468">
              <a:extLst>
                <a:ext uri="{FF2B5EF4-FFF2-40B4-BE49-F238E27FC236}">
                  <a16:creationId xmlns:a16="http://schemas.microsoft.com/office/drawing/2014/main" id="{E7B3A983-483F-46E1-9635-AD93AC7CE918}"/>
                </a:ext>
              </a:extLst>
            </p:cNvPr>
            <p:cNvSpPr txBox="1"/>
            <p:nvPr/>
          </p:nvSpPr>
          <p:spPr>
            <a:xfrm>
              <a:off x="433583" y="3130515"/>
              <a:ext cx="620999" cy="230831"/>
            </a:xfrm>
            <a:prstGeom prst="rect">
              <a:avLst/>
            </a:prstGeom>
            <a:noFill/>
            <a:ln>
              <a:noFill/>
            </a:ln>
          </p:spPr>
          <p:txBody>
            <a:bodyPr wrap="square" rtlCol="0">
              <a:spAutoFit/>
            </a:bodyPr>
            <a:lstStyle/>
            <a:p>
              <a:pPr algn="ctr"/>
              <a:r>
                <a:rPr lang="pl-PL" sz="900" dirty="0"/>
                <a:t>2020</a:t>
              </a:r>
              <a:endParaRPr lang="pl-PL" sz="900" b="1" dirty="0"/>
            </a:p>
          </p:txBody>
        </p:sp>
        <p:sp>
          <p:nvSpPr>
            <p:cNvPr id="470" name="TextBox 469">
              <a:extLst>
                <a:ext uri="{FF2B5EF4-FFF2-40B4-BE49-F238E27FC236}">
                  <a16:creationId xmlns:a16="http://schemas.microsoft.com/office/drawing/2014/main" id="{FFD595FF-F77B-402E-B6B3-206C71546802}"/>
                </a:ext>
              </a:extLst>
            </p:cNvPr>
            <p:cNvSpPr txBox="1"/>
            <p:nvPr/>
          </p:nvSpPr>
          <p:spPr>
            <a:xfrm>
              <a:off x="1008178" y="2884696"/>
              <a:ext cx="506856" cy="215444"/>
            </a:xfrm>
            <a:prstGeom prst="rect">
              <a:avLst/>
            </a:prstGeom>
            <a:noFill/>
            <a:ln>
              <a:noFill/>
            </a:ln>
          </p:spPr>
          <p:txBody>
            <a:bodyPr wrap="square" rtlCol="0">
              <a:spAutoFit/>
            </a:bodyPr>
            <a:lstStyle/>
            <a:p>
              <a:pPr algn="ctr"/>
              <a:r>
                <a:rPr lang="pl-PL" sz="800" dirty="0"/>
                <a:t>[xx]</a:t>
              </a:r>
              <a:endParaRPr lang="pl-PL" sz="800" b="1" dirty="0"/>
            </a:p>
          </p:txBody>
        </p:sp>
        <p:sp>
          <p:nvSpPr>
            <p:cNvPr id="471" name="TextBox 470">
              <a:extLst>
                <a:ext uri="{FF2B5EF4-FFF2-40B4-BE49-F238E27FC236}">
                  <a16:creationId xmlns:a16="http://schemas.microsoft.com/office/drawing/2014/main" id="{0C641933-1251-47D2-AB6B-B4FDD3F4B83A}"/>
                </a:ext>
              </a:extLst>
            </p:cNvPr>
            <p:cNvSpPr txBox="1"/>
            <p:nvPr/>
          </p:nvSpPr>
          <p:spPr>
            <a:xfrm>
              <a:off x="1594011" y="2880957"/>
              <a:ext cx="574932" cy="21544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p:txBody>
        </p:sp>
        <p:sp>
          <p:nvSpPr>
            <p:cNvPr id="472" name="TextBox 471">
              <a:extLst>
                <a:ext uri="{FF2B5EF4-FFF2-40B4-BE49-F238E27FC236}">
                  <a16:creationId xmlns:a16="http://schemas.microsoft.com/office/drawing/2014/main" id="{8A0426A0-6A5F-41B9-ADCF-58A78E7DBA42}"/>
                </a:ext>
              </a:extLst>
            </p:cNvPr>
            <p:cNvSpPr txBox="1"/>
            <p:nvPr/>
          </p:nvSpPr>
          <p:spPr>
            <a:xfrm>
              <a:off x="1008178" y="3126024"/>
              <a:ext cx="506856" cy="215444"/>
            </a:xfrm>
            <a:prstGeom prst="rect">
              <a:avLst/>
            </a:prstGeom>
            <a:noFill/>
            <a:ln>
              <a:noFill/>
            </a:ln>
          </p:spPr>
          <p:txBody>
            <a:bodyPr wrap="square" rtlCol="0">
              <a:spAutoFit/>
            </a:bodyPr>
            <a:lstStyle/>
            <a:p>
              <a:pPr algn="ctr"/>
              <a:r>
                <a:rPr lang="pl-PL" sz="800" dirty="0"/>
                <a:t>[xx]</a:t>
              </a:r>
              <a:endParaRPr lang="pl-PL" sz="800" b="1" dirty="0"/>
            </a:p>
          </p:txBody>
        </p:sp>
        <p:sp>
          <p:nvSpPr>
            <p:cNvPr id="473" name="TextBox 472">
              <a:extLst>
                <a:ext uri="{FF2B5EF4-FFF2-40B4-BE49-F238E27FC236}">
                  <a16:creationId xmlns:a16="http://schemas.microsoft.com/office/drawing/2014/main" id="{E5BEA2A6-08A1-4B7D-929F-414CA3AB6B21}"/>
                </a:ext>
              </a:extLst>
            </p:cNvPr>
            <p:cNvSpPr txBox="1"/>
            <p:nvPr/>
          </p:nvSpPr>
          <p:spPr>
            <a:xfrm>
              <a:off x="1612261" y="3122284"/>
              <a:ext cx="574932" cy="33855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a:p>
              <a:pPr algn="ctr"/>
              <a:r>
                <a:rPr lang="pl-PL" sz="800" dirty="0"/>
                <a:t> </a:t>
              </a:r>
              <a:endParaRPr lang="pl-PL" sz="800" b="1" dirty="0"/>
            </a:p>
          </p:txBody>
        </p:sp>
        <p:sp>
          <p:nvSpPr>
            <p:cNvPr id="474" name="Rounded Rectangle 23">
              <a:extLst>
                <a:ext uri="{FF2B5EF4-FFF2-40B4-BE49-F238E27FC236}">
                  <a16:creationId xmlns:a16="http://schemas.microsoft.com/office/drawing/2014/main" id="{8DA754FD-B188-4270-8B3E-2FC6CC183826}"/>
                </a:ext>
              </a:extLst>
            </p:cNvPr>
            <p:cNvSpPr/>
            <p:nvPr/>
          </p:nvSpPr>
          <p:spPr>
            <a:xfrm>
              <a:off x="551924" y="3578944"/>
              <a:ext cx="1727554" cy="846515"/>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504000" rtlCol="0" anchor="ctr"/>
            <a:lstStyle/>
            <a:p>
              <a:pPr algn="ctr"/>
              <a:endParaRPr lang="pl-PL" sz="800" dirty="0">
                <a:latin typeface="Calibri Light" panose="020F0302020204030204" pitchFamily="34" charset="0"/>
                <a:cs typeface="Calibri Light" panose="020F0302020204030204" pitchFamily="34" charset="0"/>
              </a:endParaRPr>
            </a:p>
          </p:txBody>
        </p:sp>
        <p:sp>
          <p:nvSpPr>
            <p:cNvPr id="475" name="TextBox 474">
              <a:extLst>
                <a:ext uri="{FF2B5EF4-FFF2-40B4-BE49-F238E27FC236}">
                  <a16:creationId xmlns:a16="http://schemas.microsoft.com/office/drawing/2014/main" id="{15778C19-FB9F-4CCA-9035-3CC2C5C3F536}"/>
                </a:ext>
              </a:extLst>
            </p:cNvPr>
            <p:cNvSpPr txBox="1"/>
            <p:nvPr/>
          </p:nvSpPr>
          <p:spPr>
            <a:xfrm>
              <a:off x="853321" y="3448954"/>
              <a:ext cx="896111" cy="507831"/>
            </a:xfrm>
            <a:prstGeom prst="rect">
              <a:avLst/>
            </a:prstGeom>
            <a:noFill/>
            <a:ln>
              <a:noFill/>
            </a:ln>
          </p:spPr>
          <p:txBody>
            <a:bodyPr wrap="square" rtlCol="0">
              <a:spAutoFit/>
            </a:bodyPr>
            <a:lstStyle/>
            <a:p>
              <a:pPr algn="ctr"/>
              <a:r>
                <a:rPr lang="pl-PL" sz="900" dirty="0"/>
                <a:t>Volume (</a:t>
              </a:r>
              <a:r>
                <a:rPr lang="pl-PL" sz="900" dirty="0" err="1"/>
                <a:t>thousands</a:t>
              </a:r>
              <a:r>
                <a:rPr lang="pl-PL" sz="900" dirty="0"/>
                <a:t> of </a:t>
              </a:r>
              <a:r>
                <a:rPr lang="pl-PL" sz="900" dirty="0" err="1"/>
                <a:t>units</a:t>
              </a:r>
              <a:r>
                <a:rPr lang="pl-PL" sz="900" dirty="0"/>
                <a:t>)</a:t>
              </a:r>
            </a:p>
          </p:txBody>
        </p:sp>
        <p:sp>
          <p:nvSpPr>
            <p:cNvPr id="476" name="TextBox 475">
              <a:extLst>
                <a:ext uri="{FF2B5EF4-FFF2-40B4-BE49-F238E27FC236}">
                  <a16:creationId xmlns:a16="http://schemas.microsoft.com/office/drawing/2014/main" id="{EC3DF279-F215-468B-B977-BE94F33793B5}"/>
                </a:ext>
              </a:extLst>
            </p:cNvPr>
            <p:cNvSpPr txBox="1"/>
            <p:nvPr/>
          </p:nvSpPr>
          <p:spPr>
            <a:xfrm>
              <a:off x="1505301" y="3553454"/>
              <a:ext cx="774176" cy="369331"/>
            </a:xfrm>
            <a:prstGeom prst="rect">
              <a:avLst/>
            </a:prstGeom>
            <a:noFill/>
            <a:ln>
              <a:noFill/>
            </a:ln>
          </p:spPr>
          <p:txBody>
            <a:bodyPr wrap="square" rtlCol="0">
              <a:spAutoFit/>
            </a:bodyPr>
            <a:lstStyle/>
            <a:p>
              <a:pPr algn="ctr"/>
              <a:r>
                <a:rPr lang="pl-PL" sz="900" dirty="0" err="1"/>
                <a:t>Share</a:t>
              </a:r>
              <a:r>
                <a:rPr lang="pl-PL" sz="900" dirty="0"/>
                <a:t> in </a:t>
              </a:r>
              <a:r>
                <a:rPr lang="pl-PL" sz="900" dirty="0" err="1"/>
                <a:t>volume</a:t>
              </a:r>
              <a:endParaRPr lang="pl-PL" sz="900" b="1" dirty="0"/>
            </a:p>
          </p:txBody>
        </p:sp>
        <p:sp>
          <p:nvSpPr>
            <p:cNvPr id="477" name="TextBox 476">
              <a:extLst>
                <a:ext uri="{FF2B5EF4-FFF2-40B4-BE49-F238E27FC236}">
                  <a16:creationId xmlns:a16="http://schemas.microsoft.com/office/drawing/2014/main" id="{976B4B68-A064-4403-BA91-F5942850DBDE}"/>
                </a:ext>
              </a:extLst>
            </p:cNvPr>
            <p:cNvSpPr txBox="1"/>
            <p:nvPr/>
          </p:nvSpPr>
          <p:spPr>
            <a:xfrm>
              <a:off x="443730" y="3908204"/>
              <a:ext cx="620998" cy="230831"/>
            </a:xfrm>
            <a:prstGeom prst="rect">
              <a:avLst/>
            </a:prstGeom>
            <a:noFill/>
            <a:ln>
              <a:noFill/>
            </a:ln>
          </p:spPr>
          <p:txBody>
            <a:bodyPr wrap="square" rtlCol="0">
              <a:spAutoFit/>
            </a:bodyPr>
            <a:lstStyle/>
            <a:p>
              <a:pPr algn="ctr"/>
              <a:r>
                <a:rPr lang="pl-PL" sz="900" dirty="0"/>
                <a:t>2019</a:t>
              </a:r>
              <a:endParaRPr lang="pl-PL" sz="900" b="1" dirty="0"/>
            </a:p>
          </p:txBody>
        </p:sp>
        <p:sp>
          <p:nvSpPr>
            <p:cNvPr id="478" name="TextBox 477">
              <a:extLst>
                <a:ext uri="{FF2B5EF4-FFF2-40B4-BE49-F238E27FC236}">
                  <a16:creationId xmlns:a16="http://schemas.microsoft.com/office/drawing/2014/main" id="{B72C4F6E-8CD5-40C3-BCA4-7097A0BFD319}"/>
                </a:ext>
              </a:extLst>
            </p:cNvPr>
            <p:cNvSpPr txBox="1"/>
            <p:nvPr/>
          </p:nvSpPr>
          <p:spPr>
            <a:xfrm>
              <a:off x="443730" y="4146375"/>
              <a:ext cx="620998" cy="230831"/>
            </a:xfrm>
            <a:prstGeom prst="rect">
              <a:avLst/>
            </a:prstGeom>
            <a:noFill/>
            <a:ln>
              <a:noFill/>
            </a:ln>
          </p:spPr>
          <p:txBody>
            <a:bodyPr wrap="square" rtlCol="0">
              <a:spAutoFit/>
            </a:bodyPr>
            <a:lstStyle/>
            <a:p>
              <a:pPr algn="ctr"/>
              <a:r>
                <a:rPr lang="pl-PL" sz="900" dirty="0"/>
                <a:t>2020</a:t>
              </a:r>
              <a:endParaRPr lang="pl-PL" sz="900" b="1" dirty="0"/>
            </a:p>
          </p:txBody>
        </p:sp>
        <p:sp>
          <p:nvSpPr>
            <p:cNvPr id="479" name="TextBox 478">
              <a:extLst>
                <a:ext uri="{FF2B5EF4-FFF2-40B4-BE49-F238E27FC236}">
                  <a16:creationId xmlns:a16="http://schemas.microsoft.com/office/drawing/2014/main" id="{00FCF75B-C8F0-4453-89CC-AEC09431BFAA}"/>
                </a:ext>
              </a:extLst>
            </p:cNvPr>
            <p:cNvSpPr txBox="1"/>
            <p:nvPr/>
          </p:nvSpPr>
          <p:spPr>
            <a:xfrm>
              <a:off x="1021487" y="3900557"/>
              <a:ext cx="506856" cy="338554"/>
            </a:xfrm>
            <a:prstGeom prst="rect">
              <a:avLst/>
            </a:prstGeom>
            <a:noFill/>
            <a:ln>
              <a:noFill/>
            </a:ln>
          </p:spPr>
          <p:txBody>
            <a:bodyPr wrap="square" rtlCol="0">
              <a:spAutoFit/>
            </a:bodyPr>
            <a:lstStyle/>
            <a:p>
              <a:pPr algn="ctr"/>
              <a:r>
                <a:rPr lang="pl-PL" sz="800" dirty="0"/>
                <a:t> [xx]</a:t>
              </a:r>
              <a:endParaRPr lang="pl-PL" sz="800" b="1" dirty="0"/>
            </a:p>
            <a:p>
              <a:pPr algn="ctr"/>
              <a:endParaRPr lang="pl-PL" sz="800" b="1" dirty="0"/>
            </a:p>
          </p:txBody>
        </p:sp>
        <p:sp>
          <p:nvSpPr>
            <p:cNvPr id="480" name="TextBox 479">
              <a:extLst>
                <a:ext uri="{FF2B5EF4-FFF2-40B4-BE49-F238E27FC236}">
                  <a16:creationId xmlns:a16="http://schemas.microsoft.com/office/drawing/2014/main" id="{FD478691-C0BB-4AE8-9BBA-0AD2D0F8F1F9}"/>
                </a:ext>
              </a:extLst>
            </p:cNvPr>
            <p:cNvSpPr txBox="1"/>
            <p:nvPr/>
          </p:nvSpPr>
          <p:spPr>
            <a:xfrm>
              <a:off x="1607319" y="3896817"/>
              <a:ext cx="574932" cy="21544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p:txBody>
        </p:sp>
        <p:sp>
          <p:nvSpPr>
            <p:cNvPr id="481" name="TextBox 480">
              <a:extLst>
                <a:ext uri="{FF2B5EF4-FFF2-40B4-BE49-F238E27FC236}">
                  <a16:creationId xmlns:a16="http://schemas.microsoft.com/office/drawing/2014/main" id="{0528E5C6-E085-4A1D-9EE4-141C2CA60EE7}"/>
                </a:ext>
              </a:extLst>
            </p:cNvPr>
            <p:cNvSpPr txBox="1"/>
            <p:nvPr/>
          </p:nvSpPr>
          <p:spPr>
            <a:xfrm>
              <a:off x="1021487" y="4141886"/>
              <a:ext cx="506856" cy="215444"/>
            </a:xfrm>
            <a:prstGeom prst="rect">
              <a:avLst/>
            </a:prstGeom>
            <a:noFill/>
            <a:ln>
              <a:noFill/>
            </a:ln>
          </p:spPr>
          <p:txBody>
            <a:bodyPr wrap="square" rtlCol="0">
              <a:spAutoFit/>
            </a:bodyPr>
            <a:lstStyle/>
            <a:p>
              <a:pPr algn="ctr"/>
              <a:r>
                <a:rPr lang="pl-PL" sz="800" dirty="0"/>
                <a:t>[xx]</a:t>
              </a:r>
              <a:endParaRPr lang="pl-PL" sz="800" b="1" dirty="0"/>
            </a:p>
          </p:txBody>
        </p:sp>
        <p:sp>
          <p:nvSpPr>
            <p:cNvPr id="482" name="TextBox 481">
              <a:extLst>
                <a:ext uri="{FF2B5EF4-FFF2-40B4-BE49-F238E27FC236}">
                  <a16:creationId xmlns:a16="http://schemas.microsoft.com/office/drawing/2014/main" id="{65345930-7366-43E9-B458-9776F00C5A69}"/>
                </a:ext>
              </a:extLst>
            </p:cNvPr>
            <p:cNvSpPr txBox="1"/>
            <p:nvPr/>
          </p:nvSpPr>
          <p:spPr>
            <a:xfrm>
              <a:off x="1625569" y="4138156"/>
              <a:ext cx="574932" cy="33855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a:p>
              <a:pPr algn="ctr"/>
              <a:r>
                <a:rPr lang="pl-PL" sz="800" dirty="0"/>
                <a:t> </a:t>
              </a:r>
              <a:endParaRPr lang="pl-PL" sz="800" b="1" dirty="0"/>
            </a:p>
          </p:txBody>
        </p:sp>
        <p:graphicFrame>
          <p:nvGraphicFramePr>
            <p:cNvPr id="483" name="Chart 482">
              <a:extLst>
                <a:ext uri="{FF2B5EF4-FFF2-40B4-BE49-F238E27FC236}">
                  <a16:creationId xmlns:a16="http://schemas.microsoft.com/office/drawing/2014/main" id="{5B720D55-54DA-4E2D-A538-02EC3B32102D}"/>
                </a:ext>
              </a:extLst>
            </p:cNvPr>
            <p:cNvGraphicFramePr/>
            <p:nvPr/>
          </p:nvGraphicFramePr>
          <p:xfrm>
            <a:off x="465161" y="4484874"/>
            <a:ext cx="1828800" cy="1828800"/>
          </p:xfrm>
          <a:graphic>
            <a:graphicData uri="http://schemas.openxmlformats.org/drawingml/2006/chart">
              <c:chart xmlns:c="http://schemas.openxmlformats.org/drawingml/2006/chart" xmlns:r="http://schemas.openxmlformats.org/officeDocument/2006/relationships" r:id="rId5"/>
            </a:graphicData>
          </a:graphic>
        </p:graphicFrame>
        <p:sp>
          <p:nvSpPr>
            <p:cNvPr id="484" name="TextBox 483">
              <a:extLst>
                <a:ext uri="{FF2B5EF4-FFF2-40B4-BE49-F238E27FC236}">
                  <a16:creationId xmlns:a16="http://schemas.microsoft.com/office/drawing/2014/main" id="{FD7FA0A8-2ECA-44E6-84B0-2466B69F6B13}"/>
                </a:ext>
              </a:extLst>
            </p:cNvPr>
            <p:cNvSpPr txBox="1"/>
            <p:nvPr/>
          </p:nvSpPr>
          <p:spPr>
            <a:xfrm>
              <a:off x="756180" y="6046138"/>
              <a:ext cx="506856" cy="338554"/>
            </a:xfrm>
            <a:prstGeom prst="rect">
              <a:avLst/>
            </a:prstGeom>
            <a:noFill/>
            <a:ln>
              <a:noFill/>
            </a:ln>
          </p:spPr>
          <p:txBody>
            <a:bodyPr wrap="square" rtlCol="0">
              <a:spAutoFit/>
            </a:bodyPr>
            <a:lstStyle/>
            <a:p>
              <a:r>
                <a:rPr lang="pl-PL" sz="800" dirty="0"/>
                <a:t> [</a:t>
              </a:r>
              <a:r>
                <a:rPr lang="pl-PL" sz="800" dirty="0" err="1"/>
                <a:t>x,xx</a:t>
              </a:r>
              <a:r>
                <a:rPr lang="pl-PL" sz="800" dirty="0"/>
                <a:t>]% </a:t>
              </a:r>
              <a:endParaRPr lang="pl-PL" sz="800" b="1" dirty="0"/>
            </a:p>
            <a:p>
              <a:r>
                <a:rPr lang="pl-PL" sz="800" dirty="0"/>
                <a:t> </a:t>
              </a:r>
              <a:endParaRPr lang="pl-PL" sz="800" b="1" dirty="0"/>
            </a:p>
          </p:txBody>
        </p:sp>
        <p:sp>
          <p:nvSpPr>
            <p:cNvPr id="485" name="TextBox 484">
              <a:extLst>
                <a:ext uri="{FF2B5EF4-FFF2-40B4-BE49-F238E27FC236}">
                  <a16:creationId xmlns:a16="http://schemas.microsoft.com/office/drawing/2014/main" id="{4710C744-34EA-4DA6-9B21-6CE2A12A7F72}"/>
                </a:ext>
              </a:extLst>
            </p:cNvPr>
            <p:cNvSpPr txBox="1"/>
            <p:nvPr/>
          </p:nvSpPr>
          <p:spPr>
            <a:xfrm>
              <a:off x="1631768" y="6046138"/>
              <a:ext cx="574932" cy="21544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p:txBody>
        </p:sp>
        <p:grpSp>
          <p:nvGrpSpPr>
            <p:cNvPr id="486" name="Group 485">
              <a:extLst>
                <a:ext uri="{FF2B5EF4-FFF2-40B4-BE49-F238E27FC236}">
                  <a16:creationId xmlns:a16="http://schemas.microsoft.com/office/drawing/2014/main" id="{CC216818-DAAF-455D-86C0-2048163F779E}"/>
                </a:ext>
              </a:extLst>
            </p:cNvPr>
            <p:cNvGrpSpPr/>
            <p:nvPr/>
          </p:nvGrpSpPr>
          <p:grpSpPr>
            <a:xfrm>
              <a:off x="989819" y="4741468"/>
              <a:ext cx="726305" cy="162809"/>
              <a:chOff x="579581" y="3454761"/>
              <a:chExt cx="2509768" cy="2524268"/>
            </a:xfrm>
          </p:grpSpPr>
          <p:cxnSp>
            <p:nvCxnSpPr>
              <p:cNvPr id="493" name="Straight Connector 492">
                <a:extLst>
                  <a:ext uri="{FF2B5EF4-FFF2-40B4-BE49-F238E27FC236}">
                    <a16:creationId xmlns:a16="http://schemas.microsoft.com/office/drawing/2014/main" id="{F761C6EE-18F6-4AD2-AFFB-6E89FEF25A0D}"/>
                  </a:ext>
                </a:extLst>
              </p:cNvPr>
              <p:cNvCxnSpPr>
                <a:cxnSpLocks/>
              </p:cNvCxnSpPr>
              <p:nvPr/>
            </p:nvCxnSpPr>
            <p:spPr>
              <a:xfrm flipH="1">
                <a:off x="579581" y="3457575"/>
                <a:ext cx="2392220" cy="3555"/>
              </a:xfrm>
              <a:prstGeom prst="line">
                <a:avLst/>
              </a:prstGeom>
              <a:ln w="12700">
                <a:solidFill>
                  <a:srgbClr val="8CD4C5"/>
                </a:solidFill>
                <a:headEnd type="none"/>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A91AD69B-6A25-4B05-B933-F4CC06B0EDC3}"/>
                  </a:ext>
                </a:extLst>
              </p:cNvPr>
              <p:cNvCxnSpPr>
                <a:cxnSpLocks/>
              </p:cNvCxnSpPr>
              <p:nvPr/>
            </p:nvCxnSpPr>
            <p:spPr>
              <a:xfrm flipH="1">
                <a:off x="2966612" y="3454761"/>
                <a:ext cx="122737" cy="3"/>
              </a:xfrm>
              <a:prstGeom prst="line">
                <a:avLst/>
              </a:prstGeom>
              <a:ln w="12700">
                <a:solidFill>
                  <a:srgbClr val="8CD4C5"/>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DC04EBDE-5D24-4757-B4C3-7D3F28C3E957}"/>
                  </a:ext>
                </a:extLst>
              </p:cNvPr>
              <p:cNvCxnSpPr>
                <a:cxnSpLocks/>
              </p:cNvCxnSpPr>
              <p:nvPr/>
            </p:nvCxnSpPr>
            <p:spPr>
              <a:xfrm flipV="1">
                <a:off x="579581" y="3461123"/>
                <a:ext cx="0" cy="2517906"/>
              </a:xfrm>
              <a:prstGeom prst="line">
                <a:avLst/>
              </a:prstGeom>
              <a:ln w="12700">
                <a:solidFill>
                  <a:srgbClr val="8CD4C5"/>
                </a:solidFill>
              </a:ln>
            </p:spPr>
            <p:style>
              <a:lnRef idx="1">
                <a:schemeClr val="accent1"/>
              </a:lnRef>
              <a:fillRef idx="0">
                <a:schemeClr val="accent1"/>
              </a:fillRef>
              <a:effectRef idx="0">
                <a:schemeClr val="accent1"/>
              </a:effectRef>
              <a:fontRef idx="minor">
                <a:schemeClr val="tx1"/>
              </a:fontRef>
            </p:style>
          </p:cxnSp>
        </p:grpSp>
        <p:grpSp>
          <p:nvGrpSpPr>
            <p:cNvPr id="487" name="Group 486">
              <a:extLst>
                <a:ext uri="{FF2B5EF4-FFF2-40B4-BE49-F238E27FC236}">
                  <a16:creationId xmlns:a16="http://schemas.microsoft.com/office/drawing/2014/main" id="{3BF0F470-D9C3-4CA4-BC81-10271D0B2C2C}"/>
                </a:ext>
              </a:extLst>
            </p:cNvPr>
            <p:cNvGrpSpPr/>
            <p:nvPr/>
          </p:nvGrpSpPr>
          <p:grpSpPr>
            <a:xfrm>
              <a:off x="1014090" y="4633885"/>
              <a:ext cx="444190" cy="200055"/>
              <a:chOff x="8931938" y="4829816"/>
              <a:chExt cx="446044" cy="200055"/>
            </a:xfrm>
          </p:grpSpPr>
          <p:sp>
            <p:nvSpPr>
              <p:cNvPr id="491" name="Rounded Rectangle 228">
                <a:extLst>
                  <a:ext uri="{FF2B5EF4-FFF2-40B4-BE49-F238E27FC236}">
                    <a16:creationId xmlns:a16="http://schemas.microsoft.com/office/drawing/2014/main" id="{E14304A7-DF56-45A4-ADEE-88E3BD433494}"/>
                  </a:ext>
                </a:extLst>
              </p:cNvPr>
              <p:cNvSpPr/>
              <p:nvPr/>
            </p:nvSpPr>
            <p:spPr>
              <a:xfrm>
                <a:off x="8958263" y="4869011"/>
                <a:ext cx="330377" cy="130321"/>
              </a:xfrm>
              <a:prstGeom prst="roundRect">
                <a:avLst>
                  <a:gd name="adj" fmla="val 34940"/>
                </a:avLst>
              </a:prstGeom>
              <a:solidFill>
                <a:srgbClr val="8CD4C5"/>
              </a:solidFill>
              <a:ln w="12700" cmpd="sng">
                <a:noFill/>
              </a:ln>
            </p:spPr>
            <p:txBody>
              <a:bodyPr vert="horz" lIns="0" tIns="0" rIns="0" bIns="0" rtlCol="0" anchor="ctr">
                <a:noAutofit/>
              </a:bodyPr>
              <a:lstStyle/>
              <a:p>
                <a:pPr algn="ctr">
                  <a:spcBef>
                    <a:spcPct val="0"/>
                  </a:spcBef>
                </a:pPr>
                <a:endParaRPr lang="en-US" sz="700" dirty="0">
                  <a:solidFill>
                    <a:schemeClr val="bg1"/>
                  </a:solidFill>
                  <a:latin typeface="+mj-lt"/>
                </a:endParaRPr>
              </a:p>
            </p:txBody>
          </p:sp>
          <p:sp>
            <p:nvSpPr>
              <p:cNvPr id="492" name="TextBox 491">
                <a:extLst>
                  <a:ext uri="{FF2B5EF4-FFF2-40B4-BE49-F238E27FC236}">
                    <a16:creationId xmlns:a16="http://schemas.microsoft.com/office/drawing/2014/main" id="{12FA1148-8045-4266-810B-3E1BD367EFE4}"/>
                  </a:ext>
                </a:extLst>
              </p:cNvPr>
              <p:cNvSpPr txBox="1"/>
              <p:nvPr/>
            </p:nvSpPr>
            <p:spPr>
              <a:xfrm>
                <a:off x="8931938" y="4829816"/>
                <a:ext cx="446044" cy="200055"/>
              </a:xfrm>
              <a:prstGeom prst="rect">
                <a:avLst/>
              </a:prstGeom>
              <a:noFill/>
              <a:ln>
                <a:noFill/>
              </a:ln>
            </p:spPr>
            <p:txBody>
              <a:bodyPr wrap="square" rtlCol="0">
                <a:spAutoFit/>
              </a:bodyPr>
              <a:lstStyle/>
              <a:p>
                <a:r>
                  <a:rPr lang="pl-PL" sz="700" dirty="0" err="1">
                    <a:solidFill>
                      <a:schemeClr val="bg1"/>
                    </a:solidFill>
                    <a:latin typeface="Arial Narrow" panose="020B0606020202030204" pitchFamily="34" charset="0"/>
                    <a:cs typeface="Calibri Light" panose="020F0302020204030204" pitchFamily="34" charset="0"/>
                  </a:rPr>
                  <a:t>x,xx</a:t>
                </a:r>
                <a:r>
                  <a:rPr lang="pl-PL" sz="700" dirty="0">
                    <a:solidFill>
                      <a:schemeClr val="bg1"/>
                    </a:solidFill>
                    <a:latin typeface="Arial Narrow" panose="020B0606020202030204" pitchFamily="34" charset="0"/>
                    <a:cs typeface="Calibri Light" panose="020F0302020204030204" pitchFamily="34" charset="0"/>
                  </a:rPr>
                  <a:t>%</a:t>
                </a:r>
                <a:endParaRPr lang="en-US" sz="700" dirty="0">
                  <a:solidFill>
                    <a:schemeClr val="bg1"/>
                  </a:solidFill>
                  <a:latin typeface="Arial Narrow" panose="020B0606020202030204" pitchFamily="34" charset="0"/>
                  <a:cs typeface="Calibri Light" panose="020F0302020204030204" pitchFamily="34" charset="0"/>
                </a:endParaRPr>
              </a:p>
            </p:txBody>
          </p:sp>
        </p:grpSp>
        <p:sp>
          <p:nvSpPr>
            <p:cNvPr id="488" name="TextBox 487">
              <a:extLst>
                <a:ext uri="{FF2B5EF4-FFF2-40B4-BE49-F238E27FC236}">
                  <a16:creationId xmlns:a16="http://schemas.microsoft.com/office/drawing/2014/main" id="{BF6D35FB-711D-42AE-ACDD-77D39798EDCF}"/>
                </a:ext>
              </a:extLst>
            </p:cNvPr>
            <p:cNvSpPr txBox="1"/>
            <p:nvPr/>
          </p:nvSpPr>
          <p:spPr>
            <a:xfrm>
              <a:off x="848492" y="5887682"/>
              <a:ext cx="1179777" cy="215444"/>
            </a:xfrm>
            <a:prstGeom prst="rect">
              <a:avLst/>
            </a:prstGeom>
            <a:noFill/>
            <a:ln>
              <a:noFill/>
            </a:ln>
          </p:spPr>
          <p:txBody>
            <a:bodyPr wrap="square" rtlCol="0">
              <a:spAutoFit/>
            </a:bodyPr>
            <a:lstStyle/>
            <a:p>
              <a:pPr algn="ctr"/>
              <a:r>
                <a:rPr lang="pl-PL" sz="800" dirty="0" err="1">
                  <a:solidFill>
                    <a:schemeClr val="tx1">
                      <a:lumMod val="75000"/>
                      <a:lumOff val="25000"/>
                    </a:schemeClr>
                  </a:solidFill>
                </a:rPr>
                <a:t>Margin</a:t>
              </a:r>
              <a:r>
                <a:rPr lang="pl-PL" sz="800" dirty="0">
                  <a:solidFill>
                    <a:schemeClr val="tx1">
                      <a:lumMod val="75000"/>
                      <a:lumOff val="25000"/>
                    </a:schemeClr>
                  </a:solidFill>
                </a:rPr>
                <a:t> on </a:t>
              </a:r>
              <a:r>
                <a:rPr lang="pl-PL" sz="800" dirty="0" err="1">
                  <a:solidFill>
                    <a:schemeClr val="tx1">
                      <a:lumMod val="75000"/>
                      <a:lumOff val="25000"/>
                    </a:schemeClr>
                  </a:solidFill>
                </a:rPr>
                <a:t>sales</a:t>
              </a:r>
              <a:endParaRPr lang="pl-PL" sz="800" dirty="0">
                <a:solidFill>
                  <a:schemeClr val="tx1">
                    <a:lumMod val="75000"/>
                    <a:lumOff val="25000"/>
                  </a:schemeClr>
                </a:solidFill>
              </a:endParaRPr>
            </a:p>
          </p:txBody>
        </p:sp>
        <p:sp>
          <p:nvSpPr>
            <p:cNvPr id="489" name="Flowchart: Connector 488">
              <a:extLst>
                <a:ext uri="{FF2B5EF4-FFF2-40B4-BE49-F238E27FC236}">
                  <a16:creationId xmlns:a16="http://schemas.microsoft.com/office/drawing/2014/main" id="{C8F361D4-3343-400A-8C1D-952CD452F166}"/>
                </a:ext>
              </a:extLst>
            </p:cNvPr>
            <p:cNvSpPr/>
            <p:nvPr/>
          </p:nvSpPr>
          <p:spPr>
            <a:xfrm>
              <a:off x="547036" y="2221321"/>
              <a:ext cx="196609" cy="197430"/>
            </a:xfrm>
            <a:prstGeom prst="flowChartConnector">
              <a:avLst/>
            </a:prstGeom>
            <a:solidFill>
              <a:srgbClr val="8CD4C5"/>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1050" dirty="0"/>
                <a:t>1</a:t>
              </a:r>
            </a:p>
          </p:txBody>
        </p:sp>
        <p:sp>
          <p:nvSpPr>
            <p:cNvPr id="490" name="TextBox 489">
              <a:extLst>
                <a:ext uri="{FF2B5EF4-FFF2-40B4-BE49-F238E27FC236}">
                  <a16:creationId xmlns:a16="http://schemas.microsoft.com/office/drawing/2014/main" id="{98B45E73-8990-4C83-96DA-A6B73973E187}"/>
                </a:ext>
              </a:extLst>
            </p:cNvPr>
            <p:cNvSpPr txBox="1"/>
            <p:nvPr/>
          </p:nvSpPr>
          <p:spPr>
            <a:xfrm rot="19305216">
              <a:off x="1092965" y="1750463"/>
              <a:ext cx="707532" cy="276999"/>
            </a:xfrm>
            <a:prstGeom prst="rect">
              <a:avLst/>
            </a:prstGeom>
            <a:noFill/>
          </p:spPr>
          <p:txBody>
            <a:bodyPr wrap="square" rtlCol="0">
              <a:spAutoFit/>
            </a:bodyPr>
            <a:lstStyle/>
            <a:p>
              <a:r>
                <a:rPr lang="pl-PL" sz="1200" dirty="0">
                  <a:solidFill>
                    <a:schemeClr val="tx1">
                      <a:lumMod val="85000"/>
                      <a:lumOff val="15000"/>
                    </a:schemeClr>
                  </a:solidFill>
                </a:rPr>
                <a:t>Photo</a:t>
              </a:r>
            </a:p>
          </p:txBody>
        </p:sp>
      </p:grpSp>
      <p:grpSp>
        <p:nvGrpSpPr>
          <p:cNvPr id="496" name="Group 495">
            <a:extLst>
              <a:ext uri="{FF2B5EF4-FFF2-40B4-BE49-F238E27FC236}">
                <a16:creationId xmlns:a16="http://schemas.microsoft.com/office/drawing/2014/main" id="{06030982-E3BD-4A91-8A78-80097AD96EE0}"/>
              </a:ext>
            </a:extLst>
          </p:cNvPr>
          <p:cNvGrpSpPr/>
          <p:nvPr/>
        </p:nvGrpSpPr>
        <p:grpSpPr>
          <a:xfrm>
            <a:off x="5120125" y="1700237"/>
            <a:ext cx="1870221" cy="4634229"/>
            <a:chOff x="433583" y="1750463"/>
            <a:chExt cx="1870221" cy="4634229"/>
          </a:xfrm>
        </p:grpSpPr>
        <p:sp>
          <p:nvSpPr>
            <p:cNvPr id="497" name="Rounded Rectangle 322">
              <a:extLst>
                <a:ext uri="{FF2B5EF4-FFF2-40B4-BE49-F238E27FC236}">
                  <a16:creationId xmlns:a16="http://schemas.microsoft.com/office/drawing/2014/main" id="{ED18C98C-13B2-4230-BB85-7565D1B9C9AB}"/>
                </a:ext>
              </a:extLst>
            </p:cNvPr>
            <p:cNvSpPr/>
            <p:nvPr/>
          </p:nvSpPr>
          <p:spPr>
            <a:xfrm>
              <a:off x="508707" y="3534625"/>
              <a:ext cx="1785254" cy="899500"/>
            </a:xfrm>
            <a:prstGeom prst="roundRect">
              <a:avLst>
                <a:gd name="adj" fmla="val 6277"/>
              </a:avLst>
            </a:prstGeom>
            <a:solidFill>
              <a:srgbClr val="F9F9F9"/>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98" name="Rounded Rectangle 323">
              <a:extLst>
                <a:ext uri="{FF2B5EF4-FFF2-40B4-BE49-F238E27FC236}">
                  <a16:creationId xmlns:a16="http://schemas.microsoft.com/office/drawing/2014/main" id="{F532327F-B4B7-42A1-8A70-C19FA9FC9F59}"/>
                </a:ext>
              </a:extLst>
            </p:cNvPr>
            <p:cNvSpPr/>
            <p:nvPr/>
          </p:nvSpPr>
          <p:spPr>
            <a:xfrm>
              <a:off x="506654" y="2513854"/>
              <a:ext cx="1785254" cy="899500"/>
            </a:xfrm>
            <a:prstGeom prst="roundRect">
              <a:avLst>
                <a:gd name="adj" fmla="val 6277"/>
              </a:avLst>
            </a:prstGeom>
            <a:solidFill>
              <a:srgbClr val="EEEEE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99" name="Rounded Rectangle 101">
              <a:extLst>
                <a:ext uri="{FF2B5EF4-FFF2-40B4-BE49-F238E27FC236}">
                  <a16:creationId xmlns:a16="http://schemas.microsoft.com/office/drawing/2014/main" id="{93CDDB1D-5223-4146-8A03-336F3514DBBB}"/>
                </a:ext>
              </a:extLst>
            </p:cNvPr>
            <p:cNvSpPr/>
            <p:nvPr/>
          </p:nvSpPr>
          <p:spPr>
            <a:xfrm>
              <a:off x="515063" y="2194476"/>
              <a:ext cx="1783842" cy="246888"/>
            </a:xfrm>
            <a:prstGeom prst="roundRect">
              <a:avLst>
                <a:gd name="adj" fmla="val 46180"/>
              </a:avLst>
            </a:prstGeom>
            <a:solidFill>
              <a:srgbClr val="46B9A0"/>
            </a:solidFill>
            <a:ln w="3175" cmpd="sng">
              <a:solidFill>
                <a:srgbClr val="8CD4C5"/>
              </a:solidFill>
            </a:ln>
          </p:spPr>
          <p:txBody>
            <a:bodyPr vert="horz" lIns="91440" tIns="45720" rIns="91440" bIns="45720" rtlCol="0" anchor="ctr">
              <a:noAutofit/>
            </a:bodyPr>
            <a:lstStyle/>
            <a:p>
              <a:pPr algn="ctr">
                <a:spcBef>
                  <a:spcPct val="0"/>
                </a:spcBef>
              </a:pPr>
              <a:r>
                <a:rPr lang="pl-PL" sz="900" b="1" dirty="0">
                  <a:solidFill>
                    <a:schemeClr val="bg1"/>
                  </a:solidFill>
                </a:rPr>
                <a:t>[Product]</a:t>
              </a:r>
            </a:p>
          </p:txBody>
        </p:sp>
        <p:sp>
          <p:nvSpPr>
            <p:cNvPr id="500" name="Rounded Rectangle 23">
              <a:extLst>
                <a:ext uri="{FF2B5EF4-FFF2-40B4-BE49-F238E27FC236}">
                  <a16:creationId xmlns:a16="http://schemas.microsoft.com/office/drawing/2014/main" id="{D694665E-5148-459A-A4C8-ACE36591A49F}"/>
                </a:ext>
              </a:extLst>
            </p:cNvPr>
            <p:cNvSpPr/>
            <p:nvPr/>
          </p:nvSpPr>
          <p:spPr>
            <a:xfrm>
              <a:off x="538616" y="2563083"/>
              <a:ext cx="1727553" cy="846516"/>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504000" rtlCol="0" anchor="ctr"/>
            <a:lstStyle/>
            <a:p>
              <a:pPr algn="ctr"/>
              <a:endParaRPr lang="pl-PL" sz="800" dirty="0">
                <a:latin typeface="Calibri Light" panose="020F0302020204030204" pitchFamily="34" charset="0"/>
                <a:cs typeface="Calibri Light" panose="020F0302020204030204" pitchFamily="34" charset="0"/>
              </a:endParaRPr>
            </a:p>
          </p:txBody>
        </p:sp>
        <p:sp>
          <p:nvSpPr>
            <p:cNvPr id="501" name="TextBox 500">
              <a:extLst>
                <a:ext uri="{FF2B5EF4-FFF2-40B4-BE49-F238E27FC236}">
                  <a16:creationId xmlns:a16="http://schemas.microsoft.com/office/drawing/2014/main" id="{F49AB5F6-1559-4C5B-92B2-7B0C121DCFF6}"/>
                </a:ext>
              </a:extLst>
            </p:cNvPr>
            <p:cNvSpPr txBox="1"/>
            <p:nvPr/>
          </p:nvSpPr>
          <p:spPr>
            <a:xfrm>
              <a:off x="816349" y="2537593"/>
              <a:ext cx="920820" cy="369332"/>
            </a:xfrm>
            <a:prstGeom prst="rect">
              <a:avLst/>
            </a:prstGeom>
            <a:noFill/>
            <a:ln>
              <a:noFill/>
            </a:ln>
          </p:spPr>
          <p:txBody>
            <a:bodyPr wrap="square" rtlCol="0">
              <a:spAutoFit/>
            </a:bodyPr>
            <a:lstStyle/>
            <a:p>
              <a:pPr algn="ctr"/>
              <a:r>
                <a:rPr lang="pl-PL" sz="900" dirty="0"/>
                <a:t>Sales (</a:t>
              </a:r>
              <a:r>
                <a:rPr lang="pl-PL" sz="900" dirty="0" err="1"/>
                <a:t>thousand</a:t>
              </a:r>
              <a:r>
                <a:rPr lang="pl-PL" sz="900" dirty="0"/>
                <a:t> PLN)</a:t>
              </a:r>
            </a:p>
          </p:txBody>
        </p:sp>
        <p:sp>
          <p:nvSpPr>
            <p:cNvPr id="502" name="TextBox 501">
              <a:extLst>
                <a:ext uri="{FF2B5EF4-FFF2-40B4-BE49-F238E27FC236}">
                  <a16:creationId xmlns:a16="http://schemas.microsoft.com/office/drawing/2014/main" id="{8C0602F7-1410-48DB-825C-8C351E11114C}"/>
                </a:ext>
              </a:extLst>
            </p:cNvPr>
            <p:cNvSpPr txBox="1"/>
            <p:nvPr/>
          </p:nvSpPr>
          <p:spPr>
            <a:xfrm>
              <a:off x="1529628" y="2537773"/>
              <a:ext cx="774176" cy="369332"/>
            </a:xfrm>
            <a:prstGeom prst="rect">
              <a:avLst/>
            </a:prstGeom>
            <a:noFill/>
            <a:ln>
              <a:noFill/>
            </a:ln>
          </p:spPr>
          <p:txBody>
            <a:bodyPr wrap="square" rtlCol="0">
              <a:spAutoFit/>
            </a:bodyPr>
            <a:lstStyle/>
            <a:p>
              <a:pPr algn="ctr"/>
              <a:r>
                <a:rPr lang="pl-PL" sz="900" dirty="0" err="1"/>
                <a:t>Share</a:t>
              </a:r>
              <a:r>
                <a:rPr lang="pl-PL" sz="900" dirty="0"/>
                <a:t> in </a:t>
              </a:r>
              <a:r>
                <a:rPr lang="pl-PL" sz="900" dirty="0" err="1"/>
                <a:t>revenue</a:t>
              </a:r>
              <a:endParaRPr lang="pl-PL" sz="900" dirty="0"/>
            </a:p>
          </p:txBody>
        </p:sp>
        <p:sp>
          <p:nvSpPr>
            <p:cNvPr id="503" name="TextBox 502">
              <a:extLst>
                <a:ext uri="{FF2B5EF4-FFF2-40B4-BE49-F238E27FC236}">
                  <a16:creationId xmlns:a16="http://schemas.microsoft.com/office/drawing/2014/main" id="{15844BF7-00E6-4E4F-AFBC-46EE5E457658}"/>
                </a:ext>
              </a:extLst>
            </p:cNvPr>
            <p:cNvSpPr txBox="1"/>
            <p:nvPr/>
          </p:nvSpPr>
          <p:spPr>
            <a:xfrm>
              <a:off x="433583" y="2892344"/>
              <a:ext cx="620999" cy="230831"/>
            </a:xfrm>
            <a:prstGeom prst="rect">
              <a:avLst/>
            </a:prstGeom>
            <a:noFill/>
            <a:ln>
              <a:noFill/>
            </a:ln>
          </p:spPr>
          <p:txBody>
            <a:bodyPr wrap="square" rtlCol="0">
              <a:spAutoFit/>
            </a:bodyPr>
            <a:lstStyle/>
            <a:p>
              <a:pPr algn="ctr"/>
              <a:r>
                <a:rPr lang="pl-PL" sz="900" dirty="0"/>
                <a:t>2019</a:t>
              </a:r>
              <a:endParaRPr lang="pl-PL" sz="900" b="1" dirty="0"/>
            </a:p>
          </p:txBody>
        </p:sp>
        <p:sp>
          <p:nvSpPr>
            <p:cNvPr id="504" name="TextBox 503">
              <a:extLst>
                <a:ext uri="{FF2B5EF4-FFF2-40B4-BE49-F238E27FC236}">
                  <a16:creationId xmlns:a16="http://schemas.microsoft.com/office/drawing/2014/main" id="{DF4FA436-C559-43DF-9976-D9C4215BD475}"/>
                </a:ext>
              </a:extLst>
            </p:cNvPr>
            <p:cNvSpPr txBox="1"/>
            <p:nvPr/>
          </p:nvSpPr>
          <p:spPr>
            <a:xfrm>
              <a:off x="433583" y="3130515"/>
              <a:ext cx="620999" cy="230831"/>
            </a:xfrm>
            <a:prstGeom prst="rect">
              <a:avLst/>
            </a:prstGeom>
            <a:noFill/>
            <a:ln>
              <a:noFill/>
            </a:ln>
          </p:spPr>
          <p:txBody>
            <a:bodyPr wrap="square" rtlCol="0">
              <a:spAutoFit/>
            </a:bodyPr>
            <a:lstStyle/>
            <a:p>
              <a:pPr algn="ctr"/>
              <a:r>
                <a:rPr lang="pl-PL" sz="900" dirty="0"/>
                <a:t>2020</a:t>
              </a:r>
              <a:endParaRPr lang="pl-PL" sz="900" b="1" dirty="0"/>
            </a:p>
          </p:txBody>
        </p:sp>
        <p:sp>
          <p:nvSpPr>
            <p:cNvPr id="505" name="TextBox 504">
              <a:extLst>
                <a:ext uri="{FF2B5EF4-FFF2-40B4-BE49-F238E27FC236}">
                  <a16:creationId xmlns:a16="http://schemas.microsoft.com/office/drawing/2014/main" id="{15C47BA1-55D9-4C35-80B2-3A67F9B678A8}"/>
                </a:ext>
              </a:extLst>
            </p:cNvPr>
            <p:cNvSpPr txBox="1"/>
            <p:nvPr/>
          </p:nvSpPr>
          <p:spPr>
            <a:xfrm>
              <a:off x="1008178" y="2884696"/>
              <a:ext cx="506856" cy="215444"/>
            </a:xfrm>
            <a:prstGeom prst="rect">
              <a:avLst/>
            </a:prstGeom>
            <a:noFill/>
            <a:ln>
              <a:noFill/>
            </a:ln>
          </p:spPr>
          <p:txBody>
            <a:bodyPr wrap="square" rtlCol="0">
              <a:spAutoFit/>
            </a:bodyPr>
            <a:lstStyle/>
            <a:p>
              <a:pPr algn="ctr"/>
              <a:r>
                <a:rPr lang="pl-PL" sz="800" dirty="0"/>
                <a:t>[xx]</a:t>
              </a:r>
              <a:endParaRPr lang="pl-PL" sz="800" b="1" dirty="0"/>
            </a:p>
          </p:txBody>
        </p:sp>
        <p:sp>
          <p:nvSpPr>
            <p:cNvPr id="506" name="TextBox 505">
              <a:extLst>
                <a:ext uri="{FF2B5EF4-FFF2-40B4-BE49-F238E27FC236}">
                  <a16:creationId xmlns:a16="http://schemas.microsoft.com/office/drawing/2014/main" id="{50797C94-5701-4B0E-A5B2-1241200BE750}"/>
                </a:ext>
              </a:extLst>
            </p:cNvPr>
            <p:cNvSpPr txBox="1"/>
            <p:nvPr/>
          </p:nvSpPr>
          <p:spPr>
            <a:xfrm>
              <a:off x="1594011" y="2880957"/>
              <a:ext cx="574932" cy="21544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p:txBody>
        </p:sp>
        <p:sp>
          <p:nvSpPr>
            <p:cNvPr id="507" name="TextBox 506">
              <a:extLst>
                <a:ext uri="{FF2B5EF4-FFF2-40B4-BE49-F238E27FC236}">
                  <a16:creationId xmlns:a16="http://schemas.microsoft.com/office/drawing/2014/main" id="{A52078FD-1FFF-46AA-9D4B-04FB98970340}"/>
                </a:ext>
              </a:extLst>
            </p:cNvPr>
            <p:cNvSpPr txBox="1"/>
            <p:nvPr/>
          </p:nvSpPr>
          <p:spPr>
            <a:xfrm>
              <a:off x="1008178" y="3126024"/>
              <a:ext cx="506856" cy="215444"/>
            </a:xfrm>
            <a:prstGeom prst="rect">
              <a:avLst/>
            </a:prstGeom>
            <a:noFill/>
            <a:ln>
              <a:noFill/>
            </a:ln>
          </p:spPr>
          <p:txBody>
            <a:bodyPr wrap="square" rtlCol="0">
              <a:spAutoFit/>
            </a:bodyPr>
            <a:lstStyle/>
            <a:p>
              <a:pPr algn="ctr"/>
              <a:r>
                <a:rPr lang="pl-PL" sz="800" dirty="0"/>
                <a:t>[xx]</a:t>
              </a:r>
              <a:endParaRPr lang="pl-PL" sz="800" b="1" dirty="0"/>
            </a:p>
          </p:txBody>
        </p:sp>
        <p:sp>
          <p:nvSpPr>
            <p:cNvPr id="508" name="TextBox 507">
              <a:extLst>
                <a:ext uri="{FF2B5EF4-FFF2-40B4-BE49-F238E27FC236}">
                  <a16:creationId xmlns:a16="http://schemas.microsoft.com/office/drawing/2014/main" id="{D01491B2-5E49-4EFF-8064-70BD676E55EA}"/>
                </a:ext>
              </a:extLst>
            </p:cNvPr>
            <p:cNvSpPr txBox="1"/>
            <p:nvPr/>
          </p:nvSpPr>
          <p:spPr>
            <a:xfrm>
              <a:off x="1612261" y="3122284"/>
              <a:ext cx="574932" cy="33855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a:p>
              <a:pPr algn="ctr"/>
              <a:r>
                <a:rPr lang="pl-PL" sz="800" dirty="0"/>
                <a:t> </a:t>
              </a:r>
              <a:endParaRPr lang="pl-PL" sz="800" b="1" dirty="0"/>
            </a:p>
          </p:txBody>
        </p:sp>
        <p:sp>
          <p:nvSpPr>
            <p:cNvPr id="509" name="Rounded Rectangle 23">
              <a:extLst>
                <a:ext uri="{FF2B5EF4-FFF2-40B4-BE49-F238E27FC236}">
                  <a16:creationId xmlns:a16="http://schemas.microsoft.com/office/drawing/2014/main" id="{63DEAB8D-38BE-4E3F-950C-A7C8B735C8EA}"/>
                </a:ext>
              </a:extLst>
            </p:cNvPr>
            <p:cNvSpPr/>
            <p:nvPr/>
          </p:nvSpPr>
          <p:spPr>
            <a:xfrm>
              <a:off x="551924" y="3578944"/>
              <a:ext cx="1727554" cy="846515"/>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504000" rtlCol="0" anchor="ctr"/>
            <a:lstStyle/>
            <a:p>
              <a:pPr algn="ctr"/>
              <a:endParaRPr lang="pl-PL" sz="800" dirty="0">
                <a:latin typeface="Calibri Light" panose="020F0302020204030204" pitchFamily="34" charset="0"/>
                <a:cs typeface="Calibri Light" panose="020F0302020204030204" pitchFamily="34" charset="0"/>
              </a:endParaRPr>
            </a:p>
          </p:txBody>
        </p:sp>
        <p:sp>
          <p:nvSpPr>
            <p:cNvPr id="510" name="TextBox 509">
              <a:extLst>
                <a:ext uri="{FF2B5EF4-FFF2-40B4-BE49-F238E27FC236}">
                  <a16:creationId xmlns:a16="http://schemas.microsoft.com/office/drawing/2014/main" id="{5F7214A2-FFA7-453F-B76F-2A2FEED2D532}"/>
                </a:ext>
              </a:extLst>
            </p:cNvPr>
            <p:cNvSpPr txBox="1"/>
            <p:nvPr/>
          </p:nvSpPr>
          <p:spPr>
            <a:xfrm>
              <a:off x="853321" y="3448954"/>
              <a:ext cx="896111" cy="507831"/>
            </a:xfrm>
            <a:prstGeom prst="rect">
              <a:avLst/>
            </a:prstGeom>
            <a:noFill/>
            <a:ln>
              <a:noFill/>
            </a:ln>
          </p:spPr>
          <p:txBody>
            <a:bodyPr wrap="square" rtlCol="0">
              <a:spAutoFit/>
            </a:bodyPr>
            <a:lstStyle/>
            <a:p>
              <a:pPr algn="ctr"/>
              <a:r>
                <a:rPr lang="pl-PL" sz="900" dirty="0"/>
                <a:t>Volume (</a:t>
              </a:r>
              <a:r>
                <a:rPr lang="pl-PL" sz="900" dirty="0" err="1"/>
                <a:t>thousands</a:t>
              </a:r>
              <a:r>
                <a:rPr lang="pl-PL" sz="900" dirty="0"/>
                <a:t> of </a:t>
              </a:r>
              <a:r>
                <a:rPr lang="pl-PL" sz="900" dirty="0" err="1"/>
                <a:t>units</a:t>
              </a:r>
              <a:r>
                <a:rPr lang="pl-PL" sz="900" dirty="0"/>
                <a:t>)</a:t>
              </a:r>
            </a:p>
          </p:txBody>
        </p:sp>
        <p:sp>
          <p:nvSpPr>
            <p:cNvPr id="511" name="TextBox 510">
              <a:extLst>
                <a:ext uri="{FF2B5EF4-FFF2-40B4-BE49-F238E27FC236}">
                  <a16:creationId xmlns:a16="http://schemas.microsoft.com/office/drawing/2014/main" id="{3F89ED9E-FC6F-4331-848B-3C6672C52179}"/>
                </a:ext>
              </a:extLst>
            </p:cNvPr>
            <p:cNvSpPr txBox="1"/>
            <p:nvPr/>
          </p:nvSpPr>
          <p:spPr>
            <a:xfrm>
              <a:off x="1505301" y="3553454"/>
              <a:ext cx="774176" cy="369331"/>
            </a:xfrm>
            <a:prstGeom prst="rect">
              <a:avLst/>
            </a:prstGeom>
            <a:noFill/>
            <a:ln>
              <a:noFill/>
            </a:ln>
          </p:spPr>
          <p:txBody>
            <a:bodyPr wrap="square" rtlCol="0">
              <a:spAutoFit/>
            </a:bodyPr>
            <a:lstStyle/>
            <a:p>
              <a:pPr algn="ctr"/>
              <a:r>
                <a:rPr lang="pl-PL" sz="900" dirty="0" err="1"/>
                <a:t>Share</a:t>
              </a:r>
              <a:r>
                <a:rPr lang="pl-PL" sz="900" dirty="0"/>
                <a:t> in </a:t>
              </a:r>
              <a:r>
                <a:rPr lang="pl-PL" sz="900" dirty="0" err="1"/>
                <a:t>volume</a:t>
              </a:r>
              <a:endParaRPr lang="pl-PL" sz="900" b="1" dirty="0"/>
            </a:p>
          </p:txBody>
        </p:sp>
        <p:sp>
          <p:nvSpPr>
            <p:cNvPr id="512" name="TextBox 511">
              <a:extLst>
                <a:ext uri="{FF2B5EF4-FFF2-40B4-BE49-F238E27FC236}">
                  <a16:creationId xmlns:a16="http://schemas.microsoft.com/office/drawing/2014/main" id="{ABFFCECD-FF58-48C4-82F7-E513063FDF1E}"/>
                </a:ext>
              </a:extLst>
            </p:cNvPr>
            <p:cNvSpPr txBox="1"/>
            <p:nvPr/>
          </p:nvSpPr>
          <p:spPr>
            <a:xfrm>
              <a:off x="443730" y="3908204"/>
              <a:ext cx="620998" cy="230831"/>
            </a:xfrm>
            <a:prstGeom prst="rect">
              <a:avLst/>
            </a:prstGeom>
            <a:noFill/>
            <a:ln>
              <a:noFill/>
            </a:ln>
          </p:spPr>
          <p:txBody>
            <a:bodyPr wrap="square" rtlCol="0">
              <a:spAutoFit/>
            </a:bodyPr>
            <a:lstStyle/>
            <a:p>
              <a:pPr algn="ctr"/>
              <a:r>
                <a:rPr lang="pl-PL" sz="900" dirty="0"/>
                <a:t>2019</a:t>
              </a:r>
              <a:endParaRPr lang="pl-PL" sz="900" b="1" dirty="0"/>
            </a:p>
          </p:txBody>
        </p:sp>
        <p:sp>
          <p:nvSpPr>
            <p:cNvPr id="513" name="TextBox 512">
              <a:extLst>
                <a:ext uri="{FF2B5EF4-FFF2-40B4-BE49-F238E27FC236}">
                  <a16:creationId xmlns:a16="http://schemas.microsoft.com/office/drawing/2014/main" id="{FA618A0A-07DE-4DFF-8F81-21C234530149}"/>
                </a:ext>
              </a:extLst>
            </p:cNvPr>
            <p:cNvSpPr txBox="1"/>
            <p:nvPr/>
          </p:nvSpPr>
          <p:spPr>
            <a:xfrm>
              <a:off x="443730" y="4146375"/>
              <a:ext cx="620998" cy="230831"/>
            </a:xfrm>
            <a:prstGeom prst="rect">
              <a:avLst/>
            </a:prstGeom>
            <a:noFill/>
            <a:ln>
              <a:noFill/>
            </a:ln>
          </p:spPr>
          <p:txBody>
            <a:bodyPr wrap="square" rtlCol="0">
              <a:spAutoFit/>
            </a:bodyPr>
            <a:lstStyle/>
            <a:p>
              <a:pPr algn="ctr"/>
              <a:r>
                <a:rPr lang="pl-PL" sz="900" dirty="0"/>
                <a:t>2020</a:t>
              </a:r>
              <a:endParaRPr lang="pl-PL" sz="900" b="1" dirty="0"/>
            </a:p>
          </p:txBody>
        </p:sp>
        <p:sp>
          <p:nvSpPr>
            <p:cNvPr id="514" name="TextBox 513">
              <a:extLst>
                <a:ext uri="{FF2B5EF4-FFF2-40B4-BE49-F238E27FC236}">
                  <a16:creationId xmlns:a16="http://schemas.microsoft.com/office/drawing/2014/main" id="{86B314B9-59CA-47A4-9B29-9AF2239DD609}"/>
                </a:ext>
              </a:extLst>
            </p:cNvPr>
            <p:cNvSpPr txBox="1"/>
            <p:nvPr/>
          </p:nvSpPr>
          <p:spPr>
            <a:xfrm>
              <a:off x="1021487" y="3900557"/>
              <a:ext cx="506856" cy="338554"/>
            </a:xfrm>
            <a:prstGeom prst="rect">
              <a:avLst/>
            </a:prstGeom>
            <a:noFill/>
            <a:ln>
              <a:noFill/>
            </a:ln>
          </p:spPr>
          <p:txBody>
            <a:bodyPr wrap="square" rtlCol="0">
              <a:spAutoFit/>
            </a:bodyPr>
            <a:lstStyle/>
            <a:p>
              <a:pPr algn="ctr"/>
              <a:r>
                <a:rPr lang="pl-PL" sz="800" dirty="0"/>
                <a:t> [xx]</a:t>
              </a:r>
              <a:endParaRPr lang="pl-PL" sz="800" b="1" dirty="0"/>
            </a:p>
            <a:p>
              <a:pPr algn="ctr"/>
              <a:endParaRPr lang="pl-PL" sz="800" b="1" dirty="0"/>
            </a:p>
          </p:txBody>
        </p:sp>
        <p:sp>
          <p:nvSpPr>
            <p:cNvPr id="515" name="TextBox 514">
              <a:extLst>
                <a:ext uri="{FF2B5EF4-FFF2-40B4-BE49-F238E27FC236}">
                  <a16:creationId xmlns:a16="http://schemas.microsoft.com/office/drawing/2014/main" id="{FCB07A21-B32A-4CEA-8E7D-D11E48EDC6A8}"/>
                </a:ext>
              </a:extLst>
            </p:cNvPr>
            <p:cNvSpPr txBox="1"/>
            <p:nvPr/>
          </p:nvSpPr>
          <p:spPr>
            <a:xfrm>
              <a:off x="1607319" y="3896817"/>
              <a:ext cx="574932" cy="21544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p:txBody>
        </p:sp>
        <p:sp>
          <p:nvSpPr>
            <p:cNvPr id="516" name="TextBox 515">
              <a:extLst>
                <a:ext uri="{FF2B5EF4-FFF2-40B4-BE49-F238E27FC236}">
                  <a16:creationId xmlns:a16="http://schemas.microsoft.com/office/drawing/2014/main" id="{0FDADD57-A45A-4E7F-B660-3B866B5BBE7A}"/>
                </a:ext>
              </a:extLst>
            </p:cNvPr>
            <p:cNvSpPr txBox="1"/>
            <p:nvPr/>
          </p:nvSpPr>
          <p:spPr>
            <a:xfrm>
              <a:off x="1021487" y="4141886"/>
              <a:ext cx="506856" cy="215444"/>
            </a:xfrm>
            <a:prstGeom prst="rect">
              <a:avLst/>
            </a:prstGeom>
            <a:noFill/>
            <a:ln>
              <a:noFill/>
            </a:ln>
          </p:spPr>
          <p:txBody>
            <a:bodyPr wrap="square" rtlCol="0">
              <a:spAutoFit/>
            </a:bodyPr>
            <a:lstStyle/>
            <a:p>
              <a:pPr algn="ctr"/>
              <a:r>
                <a:rPr lang="pl-PL" sz="800" dirty="0"/>
                <a:t>[xx]</a:t>
              </a:r>
              <a:endParaRPr lang="pl-PL" sz="800" b="1" dirty="0"/>
            </a:p>
          </p:txBody>
        </p:sp>
        <p:sp>
          <p:nvSpPr>
            <p:cNvPr id="517" name="TextBox 516">
              <a:extLst>
                <a:ext uri="{FF2B5EF4-FFF2-40B4-BE49-F238E27FC236}">
                  <a16:creationId xmlns:a16="http://schemas.microsoft.com/office/drawing/2014/main" id="{36518BB3-B6AE-4ECC-BEC7-4C1901ACB808}"/>
                </a:ext>
              </a:extLst>
            </p:cNvPr>
            <p:cNvSpPr txBox="1"/>
            <p:nvPr/>
          </p:nvSpPr>
          <p:spPr>
            <a:xfrm>
              <a:off x="1625569" y="4138156"/>
              <a:ext cx="574932" cy="33855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a:p>
              <a:pPr algn="ctr"/>
              <a:r>
                <a:rPr lang="pl-PL" sz="800" dirty="0"/>
                <a:t> </a:t>
              </a:r>
              <a:endParaRPr lang="pl-PL" sz="800" b="1" dirty="0"/>
            </a:p>
          </p:txBody>
        </p:sp>
        <p:graphicFrame>
          <p:nvGraphicFramePr>
            <p:cNvPr id="518" name="Chart 517">
              <a:extLst>
                <a:ext uri="{FF2B5EF4-FFF2-40B4-BE49-F238E27FC236}">
                  <a16:creationId xmlns:a16="http://schemas.microsoft.com/office/drawing/2014/main" id="{F11BDD94-D350-47EC-8818-0FB6702E8BFD}"/>
                </a:ext>
              </a:extLst>
            </p:cNvPr>
            <p:cNvGraphicFramePr/>
            <p:nvPr/>
          </p:nvGraphicFramePr>
          <p:xfrm>
            <a:off x="465161" y="4484874"/>
            <a:ext cx="1828800" cy="1828800"/>
          </p:xfrm>
          <a:graphic>
            <a:graphicData uri="http://schemas.openxmlformats.org/drawingml/2006/chart">
              <c:chart xmlns:c="http://schemas.openxmlformats.org/drawingml/2006/chart" xmlns:r="http://schemas.openxmlformats.org/officeDocument/2006/relationships" r:id="rId6"/>
            </a:graphicData>
          </a:graphic>
        </p:graphicFrame>
        <p:sp>
          <p:nvSpPr>
            <p:cNvPr id="519" name="TextBox 518">
              <a:extLst>
                <a:ext uri="{FF2B5EF4-FFF2-40B4-BE49-F238E27FC236}">
                  <a16:creationId xmlns:a16="http://schemas.microsoft.com/office/drawing/2014/main" id="{FE352034-D751-429B-AA9C-8FB84B6201D1}"/>
                </a:ext>
              </a:extLst>
            </p:cNvPr>
            <p:cNvSpPr txBox="1"/>
            <p:nvPr/>
          </p:nvSpPr>
          <p:spPr>
            <a:xfrm>
              <a:off x="756180" y="6046138"/>
              <a:ext cx="506856" cy="338554"/>
            </a:xfrm>
            <a:prstGeom prst="rect">
              <a:avLst/>
            </a:prstGeom>
            <a:noFill/>
            <a:ln>
              <a:noFill/>
            </a:ln>
          </p:spPr>
          <p:txBody>
            <a:bodyPr wrap="square" rtlCol="0">
              <a:spAutoFit/>
            </a:bodyPr>
            <a:lstStyle/>
            <a:p>
              <a:r>
                <a:rPr lang="pl-PL" sz="800" dirty="0"/>
                <a:t> [</a:t>
              </a:r>
              <a:r>
                <a:rPr lang="pl-PL" sz="800" dirty="0" err="1"/>
                <a:t>x,xx</a:t>
              </a:r>
              <a:r>
                <a:rPr lang="pl-PL" sz="800" dirty="0"/>
                <a:t>]% </a:t>
              </a:r>
              <a:endParaRPr lang="pl-PL" sz="800" b="1" dirty="0"/>
            </a:p>
            <a:p>
              <a:r>
                <a:rPr lang="pl-PL" sz="800" dirty="0"/>
                <a:t> </a:t>
              </a:r>
              <a:endParaRPr lang="pl-PL" sz="800" b="1" dirty="0"/>
            </a:p>
          </p:txBody>
        </p:sp>
        <p:sp>
          <p:nvSpPr>
            <p:cNvPr id="520" name="TextBox 519">
              <a:extLst>
                <a:ext uri="{FF2B5EF4-FFF2-40B4-BE49-F238E27FC236}">
                  <a16:creationId xmlns:a16="http://schemas.microsoft.com/office/drawing/2014/main" id="{D53991D4-879A-4DC5-8C2F-1876133AC431}"/>
                </a:ext>
              </a:extLst>
            </p:cNvPr>
            <p:cNvSpPr txBox="1"/>
            <p:nvPr/>
          </p:nvSpPr>
          <p:spPr>
            <a:xfrm>
              <a:off x="1631768" y="6046138"/>
              <a:ext cx="574932" cy="215444"/>
            </a:xfrm>
            <a:prstGeom prst="rect">
              <a:avLst/>
            </a:prstGeom>
            <a:noFill/>
            <a:ln>
              <a:noFill/>
            </a:ln>
          </p:spPr>
          <p:txBody>
            <a:bodyPr wrap="square" rtlCol="0">
              <a:spAutoFit/>
            </a:bodyPr>
            <a:lstStyle/>
            <a:p>
              <a:pPr algn="ctr"/>
              <a:r>
                <a:rPr lang="pl-PL" sz="800" dirty="0"/>
                <a:t>[</a:t>
              </a:r>
              <a:r>
                <a:rPr lang="pl-PL" sz="800" dirty="0" err="1"/>
                <a:t>x,xx</a:t>
              </a:r>
              <a:r>
                <a:rPr lang="pl-PL" sz="800" dirty="0"/>
                <a:t>]% </a:t>
              </a:r>
              <a:endParaRPr lang="pl-PL" sz="800" b="1" dirty="0"/>
            </a:p>
          </p:txBody>
        </p:sp>
        <p:grpSp>
          <p:nvGrpSpPr>
            <p:cNvPr id="521" name="Group 520">
              <a:extLst>
                <a:ext uri="{FF2B5EF4-FFF2-40B4-BE49-F238E27FC236}">
                  <a16:creationId xmlns:a16="http://schemas.microsoft.com/office/drawing/2014/main" id="{2BC521F4-A3A1-4D91-ABEF-C6B9D89FDFF6}"/>
                </a:ext>
              </a:extLst>
            </p:cNvPr>
            <p:cNvGrpSpPr/>
            <p:nvPr/>
          </p:nvGrpSpPr>
          <p:grpSpPr>
            <a:xfrm>
              <a:off x="989819" y="4741468"/>
              <a:ext cx="726305" cy="162809"/>
              <a:chOff x="579581" y="3454761"/>
              <a:chExt cx="2509768" cy="2524268"/>
            </a:xfrm>
          </p:grpSpPr>
          <p:cxnSp>
            <p:nvCxnSpPr>
              <p:cNvPr id="528" name="Straight Connector 527">
                <a:extLst>
                  <a:ext uri="{FF2B5EF4-FFF2-40B4-BE49-F238E27FC236}">
                    <a16:creationId xmlns:a16="http://schemas.microsoft.com/office/drawing/2014/main" id="{4AF03FCB-7BCE-46C6-901C-041B7EB5F0CD}"/>
                  </a:ext>
                </a:extLst>
              </p:cNvPr>
              <p:cNvCxnSpPr>
                <a:cxnSpLocks/>
              </p:cNvCxnSpPr>
              <p:nvPr/>
            </p:nvCxnSpPr>
            <p:spPr>
              <a:xfrm flipH="1">
                <a:off x="579581" y="3457575"/>
                <a:ext cx="2392220" cy="3555"/>
              </a:xfrm>
              <a:prstGeom prst="line">
                <a:avLst/>
              </a:prstGeom>
              <a:ln w="12700">
                <a:solidFill>
                  <a:srgbClr val="8CD4C5"/>
                </a:solidFill>
                <a:headEnd type="none"/>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718816D3-D709-4E37-BF49-7DC820F589EA}"/>
                  </a:ext>
                </a:extLst>
              </p:cNvPr>
              <p:cNvCxnSpPr>
                <a:cxnSpLocks/>
              </p:cNvCxnSpPr>
              <p:nvPr/>
            </p:nvCxnSpPr>
            <p:spPr>
              <a:xfrm flipH="1">
                <a:off x="2966612" y="3454761"/>
                <a:ext cx="122737" cy="3"/>
              </a:xfrm>
              <a:prstGeom prst="line">
                <a:avLst/>
              </a:prstGeom>
              <a:ln w="12700">
                <a:solidFill>
                  <a:srgbClr val="8CD4C5"/>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78D71873-30B5-4929-A91B-7D6258EBA9EC}"/>
                  </a:ext>
                </a:extLst>
              </p:cNvPr>
              <p:cNvCxnSpPr>
                <a:cxnSpLocks/>
              </p:cNvCxnSpPr>
              <p:nvPr/>
            </p:nvCxnSpPr>
            <p:spPr>
              <a:xfrm flipV="1">
                <a:off x="579581" y="3461123"/>
                <a:ext cx="0" cy="2517906"/>
              </a:xfrm>
              <a:prstGeom prst="line">
                <a:avLst/>
              </a:prstGeom>
              <a:ln w="12700">
                <a:solidFill>
                  <a:srgbClr val="8CD4C5"/>
                </a:solidFill>
              </a:ln>
            </p:spPr>
            <p:style>
              <a:lnRef idx="1">
                <a:schemeClr val="accent1"/>
              </a:lnRef>
              <a:fillRef idx="0">
                <a:schemeClr val="accent1"/>
              </a:fillRef>
              <a:effectRef idx="0">
                <a:schemeClr val="accent1"/>
              </a:effectRef>
              <a:fontRef idx="minor">
                <a:schemeClr val="tx1"/>
              </a:fontRef>
            </p:style>
          </p:cxnSp>
        </p:grpSp>
        <p:grpSp>
          <p:nvGrpSpPr>
            <p:cNvPr id="522" name="Group 521">
              <a:extLst>
                <a:ext uri="{FF2B5EF4-FFF2-40B4-BE49-F238E27FC236}">
                  <a16:creationId xmlns:a16="http://schemas.microsoft.com/office/drawing/2014/main" id="{96BE8976-A4DF-4CE8-B549-283684AA876B}"/>
                </a:ext>
              </a:extLst>
            </p:cNvPr>
            <p:cNvGrpSpPr/>
            <p:nvPr/>
          </p:nvGrpSpPr>
          <p:grpSpPr>
            <a:xfrm>
              <a:off x="1014090" y="4633885"/>
              <a:ext cx="444190" cy="200055"/>
              <a:chOff x="8931938" y="4829816"/>
              <a:chExt cx="446044" cy="200055"/>
            </a:xfrm>
          </p:grpSpPr>
          <p:sp>
            <p:nvSpPr>
              <p:cNvPr id="526" name="Rounded Rectangle 228">
                <a:extLst>
                  <a:ext uri="{FF2B5EF4-FFF2-40B4-BE49-F238E27FC236}">
                    <a16:creationId xmlns:a16="http://schemas.microsoft.com/office/drawing/2014/main" id="{DCF74F69-B581-4492-8337-85CD2B20137C}"/>
                  </a:ext>
                </a:extLst>
              </p:cNvPr>
              <p:cNvSpPr/>
              <p:nvPr/>
            </p:nvSpPr>
            <p:spPr>
              <a:xfrm>
                <a:off x="8958263" y="4869011"/>
                <a:ext cx="330377" cy="130321"/>
              </a:xfrm>
              <a:prstGeom prst="roundRect">
                <a:avLst>
                  <a:gd name="adj" fmla="val 34940"/>
                </a:avLst>
              </a:prstGeom>
              <a:solidFill>
                <a:srgbClr val="8CD4C5"/>
              </a:solidFill>
              <a:ln w="12700" cmpd="sng">
                <a:noFill/>
              </a:ln>
            </p:spPr>
            <p:txBody>
              <a:bodyPr vert="horz" lIns="0" tIns="0" rIns="0" bIns="0" rtlCol="0" anchor="ctr">
                <a:noAutofit/>
              </a:bodyPr>
              <a:lstStyle/>
              <a:p>
                <a:pPr algn="ctr">
                  <a:spcBef>
                    <a:spcPct val="0"/>
                  </a:spcBef>
                </a:pPr>
                <a:endParaRPr lang="en-US" sz="700" dirty="0">
                  <a:solidFill>
                    <a:schemeClr val="bg1"/>
                  </a:solidFill>
                  <a:latin typeface="+mj-lt"/>
                </a:endParaRPr>
              </a:p>
            </p:txBody>
          </p:sp>
          <p:sp>
            <p:nvSpPr>
              <p:cNvPr id="527" name="TextBox 526">
                <a:extLst>
                  <a:ext uri="{FF2B5EF4-FFF2-40B4-BE49-F238E27FC236}">
                    <a16:creationId xmlns:a16="http://schemas.microsoft.com/office/drawing/2014/main" id="{24995E1A-3348-44CA-867E-3E9A4806659E}"/>
                  </a:ext>
                </a:extLst>
              </p:cNvPr>
              <p:cNvSpPr txBox="1"/>
              <p:nvPr/>
            </p:nvSpPr>
            <p:spPr>
              <a:xfrm>
                <a:off x="8931938" y="4829816"/>
                <a:ext cx="446044" cy="200055"/>
              </a:xfrm>
              <a:prstGeom prst="rect">
                <a:avLst/>
              </a:prstGeom>
              <a:noFill/>
              <a:ln>
                <a:noFill/>
              </a:ln>
            </p:spPr>
            <p:txBody>
              <a:bodyPr wrap="square" rtlCol="0">
                <a:spAutoFit/>
              </a:bodyPr>
              <a:lstStyle/>
              <a:p>
                <a:r>
                  <a:rPr lang="pl-PL" sz="700" dirty="0" err="1">
                    <a:solidFill>
                      <a:schemeClr val="bg1"/>
                    </a:solidFill>
                    <a:latin typeface="Arial Narrow" panose="020B0606020202030204" pitchFamily="34" charset="0"/>
                    <a:cs typeface="Calibri Light" panose="020F0302020204030204" pitchFamily="34" charset="0"/>
                  </a:rPr>
                  <a:t>x,xx</a:t>
                </a:r>
                <a:r>
                  <a:rPr lang="pl-PL" sz="700" dirty="0">
                    <a:solidFill>
                      <a:schemeClr val="bg1"/>
                    </a:solidFill>
                    <a:latin typeface="Arial Narrow" panose="020B0606020202030204" pitchFamily="34" charset="0"/>
                    <a:cs typeface="Calibri Light" panose="020F0302020204030204" pitchFamily="34" charset="0"/>
                  </a:rPr>
                  <a:t>%</a:t>
                </a:r>
                <a:endParaRPr lang="en-US" sz="700" dirty="0">
                  <a:solidFill>
                    <a:schemeClr val="bg1"/>
                  </a:solidFill>
                  <a:latin typeface="Arial Narrow" panose="020B0606020202030204" pitchFamily="34" charset="0"/>
                  <a:cs typeface="Calibri Light" panose="020F0302020204030204" pitchFamily="34" charset="0"/>
                </a:endParaRPr>
              </a:p>
            </p:txBody>
          </p:sp>
        </p:grpSp>
        <p:sp>
          <p:nvSpPr>
            <p:cNvPr id="523" name="TextBox 522">
              <a:extLst>
                <a:ext uri="{FF2B5EF4-FFF2-40B4-BE49-F238E27FC236}">
                  <a16:creationId xmlns:a16="http://schemas.microsoft.com/office/drawing/2014/main" id="{580C683F-2178-4284-A678-EDA01C047F98}"/>
                </a:ext>
              </a:extLst>
            </p:cNvPr>
            <p:cNvSpPr txBox="1"/>
            <p:nvPr/>
          </p:nvSpPr>
          <p:spPr>
            <a:xfrm>
              <a:off x="848492" y="5887682"/>
              <a:ext cx="1179777" cy="215444"/>
            </a:xfrm>
            <a:prstGeom prst="rect">
              <a:avLst/>
            </a:prstGeom>
            <a:noFill/>
            <a:ln>
              <a:noFill/>
            </a:ln>
          </p:spPr>
          <p:txBody>
            <a:bodyPr wrap="square" rtlCol="0">
              <a:spAutoFit/>
            </a:bodyPr>
            <a:lstStyle/>
            <a:p>
              <a:pPr algn="ctr"/>
              <a:r>
                <a:rPr lang="pl-PL" sz="800" dirty="0" err="1">
                  <a:solidFill>
                    <a:schemeClr val="tx1">
                      <a:lumMod val="75000"/>
                      <a:lumOff val="25000"/>
                    </a:schemeClr>
                  </a:solidFill>
                </a:rPr>
                <a:t>Margin</a:t>
              </a:r>
              <a:r>
                <a:rPr lang="pl-PL" sz="800" dirty="0">
                  <a:solidFill>
                    <a:schemeClr val="tx1">
                      <a:lumMod val="75000"/>
                      <a:lumOff val="25000"/>
                    </a:schemeClr>
                  </a:solidFill>
                </a:rPr>
                <a:t> on </a:t>
              </a:r>
              <a:r>
                <a:rPr lang="pl-PL" sz="800" dirty="0" err="1">
                  <a:solidFill>
                    <a:schemeClr val="tx1">
                      <a:lumMod val="75000"/>
                      <a:lumOff val="25000"/>
                    </a:schemeClr>
                  </a:solidFill>
                </a:rPr>
                <a:t>sales</a:t>
              </a:r>
              <a:endParaRPr lang="pl-PL" sz="800" dirty="0">
                <a:solidFill>
                  <a:schemeClr val="tx1">
                    <a:lumMod val="75000"/>
                    <a:lumOff val="25000"/>
                  </a:schemeClr>
                </a:solidFill>
              </a:endParaRPr>
            </a:p>
          </p:txBody>
        </p:sp>
        <p:sp>
          <p:nvSpPr>
            <p:cNvPr id="524" name="Flowchart: Connector 523">
              <a:extLst>
                <a:ext uri="{FF2B5EF4-FFF2-40B4-BE49-F238E27FC236}">
                  <a16:creationId xmlns:a16="http://schemas.microsoft.com/office/drawing/2014/main" id="{0AEFA3AB-ECA4-4E45-A1B8-38BC9EAEADA8}"/>
                </a:ext>
              </a:extLst>
            </p:cNvPr>
            <p:cNvSpPr/>
            <p:nvPr/>
          </p:nvSpPr>
          <p:spPr>
            <a:xfrm>
              <a:off x="547036" y="2221321"/>
              <a:ext cx="196609" cy="197430"/>
            </a:xfrm>
            <a:prstGeom prst="flowChartConnector">
              <a:avLst/>
            </a:prstGeom>
            <a:solidFill>
              <a:srgbClr val="8CD4C5"/>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1050" dirty="0"/>
                <a:t>1</a:t>
              </a:r>
            </a:p>
          </p:txBody>
        </p:sp>
        <p:sp>
          <p:nvSpPr>
            <p:cNvPr id="525" name="TextBox 524">
              <a:extLst>
                <a:ext uri="{FF2B5EF4-FFF2-40B4-BE49-F238E27FC236}">
                  <a16:creationId xmlns:a16="http://schemas.microsoft.com/office/drawing/2014/main" id="{080D3840-36D9-4EFD-9C9F-1C352FA28B5A}"/>
                </a:ext>
              </a:extLst>
            </p:cNvPr>
            <p:cNvSpPr txBox="1"/>
            <p:nvPr/>
          </p:nvSpPr>
          <p:spPr>
            <a:xfrm rot="19305216">
              <a:off x="1092965" y="1750463"/>
              <a:ext cx="707532" cy="276999"/>
            </a:xfrm>
            <a:prstGeom prst="rect">
              <a:avLst/>
            </a:prstGeom>
            <a:noFill/>
          </p:spPr>
          <p:txBody>
            <a:bodyPr wrap="square" rtlCol="0">
              <a:spAutoFit/>
            </a:bodyPr>
            <a:lstStyle/>
            <a:p>
              <a:r>
                <a:rPr lang="pl-PL" sz="1200" dirty="0">
                  <a:solidFill>
                    <a:schemeClr val="tx1">
                      <a:lumMod val="85000"/>
                      <a:lumOff val="15000"/>
                    </a:schemeClr>
                  </a:solidFill>
                </a:rPr>
                <a:t>Photo</a:t>
              </a:r>
            </a:p>
          </p:txBody>
        </p:sp>
      </p:grpSp>
      <p:sp>
        <p:nvSpPr>
          <p:cNvPr id="5" name="Text Placeholder 4">
            <a:extLst>
              <a:ext uri="{FF2B5EF4-FFF2-40B4-BE49-F238E27FC236}">
                <a16:creationId xmlns:a16="http://schemas.microsoft.com/office/drawing/2014/main" id="{845779B2-4413-4ED5-B579-E714891A5FAA}"/>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3" name="Text Placeholder 8">
            <a:extLst>
              <a:ext uri="{FF2B5EF4-FFF2-40B4-BE49-F238E27FC236}">
                <a16:creationId xmlns:a16="http://schemas.microsoft.com/office/drawing/2014/main" id="{9522F713-018F-4C38-AAD6-1B97676C115E}"/>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PRODUCT PORTFOLIO </a:t>
            </a:r>
          </a:p>
        </p:txBody>
      </p:sp>
    </p:spTree>
    <p:extLst>
      <p:ext uri="{BB962C8B-B14F-4D97-AF65-F5344CB8AC3E}">
        <p14:creationId xmlns:p14="http://schemas.microsoft.com/office/powerpoint/2010/main" val="358521252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Box 78">
            <a:extLst>
              <a:ext uri="{FF2B5EF4-FFF2-40B4-BE49-F238E27FC236}">
                <a16:creationId xmlns:a16="http://schemas.microsoft.com/office/drawing/2014/main" id="{9B28A310-123E-4B13-B058-FFE809C64FD5}"/>
              </a:ext>
            </a:extLst>
          </p:cNvPr>
          <p:cNvSpPr txBox="1"/>
          <p:nvPr/>
        </p:nvSpPr>
        <p:spPr>
          <a:xfrm>
            <a:off x="359396" y="1259889"/>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50000"/>
                  </a:schemeClr>
                </a:solidFill>
                <a:latin typeface="Arial" panose="020B0604020202020204" pitchFamily="34" charset="0"/>
                <a:cs typeface="Arial" panose="020B0604020202020204" pitchFamily="34" charset="0"/>
              </a:rPr>
              <a:t>Detailed information about products </a:t>
            </a:r>
          </a:p>
          <a:p>
            <a:pPr algn="just">
              <a:spcBef>
                <a:spcPts val="300"/>
              </a:spcBef>
              <a:spcAft>
                <a:spcPts val="300"/>
              </a:spcAft>
              <a:buSzPts val="1000"/>
            </a:pPr>
            <a:endParaRPr lang="en-US" sz="1200" dirty="0">
              <a:solidFill>
                <a:schemeClr val="bg1">
                  <a:lumMod val="65000"/>
                </a:schemeClr>
              </a:solidFill>
              <a:highlight>
                <a:srgbClr val="FFFF00"/>
              </a:highlight>
              <a:latin typeface="+mj-lt"/>
              <a:cs typeface="Arial" panose="020B0604020202020204" pitchFamily="34" charset="0"/>
            </a:endParaRPr>
          </a:p>
        </p:txBody>
      </p:sp>
      <p:cxnSp>
        <p:nvCxnSpPr>
          <p:cNvPr id="57" name="Straight Connector 56">
            <a:extLst>
              <a:ext uri="{FF2B5EF4-FFF2-40B4-BE49-F238E27FC236}">
                <a16:creationId xmlns:a16="http://schemas.microsoft.com/office/drawing/2014/main" id="{64AA4086-3090-4C56-AB75-99CE5C6241D1}"/>
              </a:ext>
            </a:extLst>
          </p:cNvPr>
          <p:cNvCxnSpPr>
            <a:cxnSpLocks/>
          </p:cNvCxnSpPr>
          <p:nvPr/>
        </p:nvCxnSpPr>
        <p:spPr>
          <a:xfrm>
            <a:off x="342000" y="1468800"/>
            <a:ext cx="6870921" cy="0"/>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sp>
        <p:nvSpPr>
          <p:cNvPr id="58" name="TextBox 78">
            <a:extLst>
              <a:ext uri="{FF2B5EF4-FFF2-40B4-BE49-F238E27FC236}">
                <a16:creationId xmlns:a16="http://schemas.microsoft.com/office/drawing/2014/main" id="{909628F6-4C24-47C1-83C6-7CD6807A8A5A}"/>
              </a:ext>
            </a:extLst>
          </p:cNvPr>
          <p:cNvSpPr txBox="1"/>
          <p:nvPr/>
        </p:nvSpPr>
        <p:spPr>
          <a:xfrm>
            <a:off x="7577865" y="1258493"/>
            <a:ext cx="3919360" cy="237744"/>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50000"/>
                  </a:schemeClr>
                </a:solidFill>
                <a:latin typeface="Arial" panose="020B0604020202020204" pitchFamily="34" charset="0"/>
                <a:cs typeface="Arial" panose="020B0604020202020204" pitchFamily="34" charset="0"/>
              </a:rPr>
              <a:t>P</a:t>
            </a:r>
            <a:r>
              <a:rPr lang="en-US" sz="1000" b="1" dirty="0" err="1">
                <a:solidFill>
                  <a:schemeClr val="bg1">
                    <a:lumMod val="50000"/>
                  </a:schemeClr>
                </a:solidFill>
                <a:latin typeface="Arial" panose="020B0604020202020204" pitchFamily="34" charset="0"/>
                <a:cs typeface="Arial" panose="020B0604020202020204" pitchFamily="34" charset="0"/>
              </a:rPr>
              <a:t>roduct</a:t>
            </a:r>
            <a:r>
              <a:rPr lang="en-US" sz="1000" b="1" dirty="0">
                <a:solidFill>
                  <a:schemeClr val="bg1">
                    <a:lumMod val="50000"/>
                  </a:schemeClr>
                </a:solidFill>
                <a:latin typeface="Arial" panose="020B0604020202020204" pitchFamily="34" charset="0"/>
                <a:cs typeface="Arial" panose="020B0604020202020204" pitchFamily="34" charset="0"/>
              </a:rPr>
              <a:t> monetization</a:t>
            </a:r>
          </a:p>
        </p:txBody>
      </p:sp>
      <p:cxnSp>
        <p:nvCxnSpPr>
          <p:cNvPr id="59" name="Straight Connector 58">
            <a:extLst>
              <a:ext uri="{FF2B5EF4-FFF2-40B4-BE49-F238E27FC236}">
                <a16:creationId xmlns:a16="http://schemas.microsoft.com/office/drawing/2014/main" id="{186EE5E2-2283-4D8B-B58F-DAAC95300583}"/>
              </a:ext>
            </a:extLst>
          </p:cNvPr>
          <p:cNvCxnSpPr>
            <a:cxnSpLocks/>
          </p:cNvCxnSpPr>
          <p:nvPr/>
        </p:nvCxnSpPr>
        <p:spPr>
          <a:xfrm flipV="1">
            <a:off x="7568339" y="1468800"/>
            <a:ext cx="4254626" cy="5498"/>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sp>
        <p:nvSpPr>
          <p:cNvPr id="65" name="TextBox 64">
            <a:extLst>
              <a:ext uri="{FF2B5EF4-FFF2-40B4-BE49-F238E27FC236}">
                <a16:creationId xmlns:a16="http://schemas.microsoft.com/office/drawing/2014/main" id="{2D572475-D2E3-4F83-A8BE-EA286E3AB5B0}"/>
              </a:ext>
            </a:extLst>
          </p:cNvPr>
          <p:cNvSpPr txBox="1"/>
          <p:nvPr/>
        </p:nvSpPr>
        <p:spPr>
          <a:xfrm>
            <a:off x="7580969" y="1762353"/>
            <a:ext cx="4162572" cy="4293483"/>
          </a:xfrm>
          <a:prstGeom prst="rect">
            <a:avLst/>
          </a:prstGeom>
          <a:noFill/>
        </p:spPr>
        <p:txBody>
          <a:bodyPr wrap="square" rtlCol="0">
            <a:spAutoFit/>
          </a:bodyPr>
          <a:lstStyle/>
          <a:p>
            <a:pPr marL="171450" lvl="1" indent="-171450" algn="just">
              <a:spcBef>
                <a:spcPts val="600"/>
              </a:spcBef>
              <a:buClr>
                <a:srgbClr val="307FBA"/>
              </a:buClr>
              <a:buFont typeface="Arial" panose="020B0604020202020204" pitchFamily="34" charset="0"/>
              <a:buChar char="•"/>
            </a:pPr>
            <a:endParaRPr lang="pl-PL" sz="900" b="1" dirty="0">
              <a:solidFill>
                <a:schemeClr val="tx1">
                  <a:lumMod val="85000"/>
                  <a:lumOff val="15000"/>
                </a:schemeClr>
              </a:solidFill>
              <a:latin typeface="Calibri Light" panose="020F0302020204030204" pitchFamily="34" charset="0"/>
              <a:sym typeface="Wingdings" panose="05000000000000000000" pitchFamily="2" charset="2"/>
            </a:endParaRPr>
          </a:p>
          <a:p>
            <a:pPr marL="171450" lvl="1" indent="-171450" algn="just">
              <a:spcBef>
                <a:spcPts val="600"/>
              </a:spcBef>
              <a:buClr>
                <a:srgbClr val="307FBA"/>
              </a:buClr>
              <a:buFont typeface="Arial" panose="020B0604020202020204" pitchFamily="34" charset="0"/>
              <a:buChar char="•"/>
            </a:pPr>
            <a:r>
              <a:rPr lang="pl-PL" sz="900" b="1" dirty="0" err="1">
                <a:solidFill>
                  <a:schemeClr val="tx1">
                    <a:lumMod val="85000"/>
                    <a:lumOff val="15000"/>
                  </a:schemeClr>
                </a:solidFill>
                <a:latin typeface="Calibri Light" panose="020F0302020204030204" pitchFamily="34" charset="0"/>
                <a:sym typeface="Wingdings" panose="05000000000000000000" pitchFamily="2" charset="2"/>
              </a:rPr>
              <a:t>Type</a:t>
            </a:r>
            <a:r>
              <a:rPr lang="pl-PL" sz="900" b="1" dirty="0">
                <a:solidFill>
                  <a:schemeClr val="tx1">
                    <a:lumMod val="85000"/>
                    <a:lumOff val="15000"/>
                  </a:schemeClr>
                </a:solidFill>
                <a:latin typeface="Calibri Light" panose="020F0302020204030204" pitchFamily="34" charset="0"/>
                <a:sym typeface="Wingdings" panose="05000000000000000000" pitchFamily="2" charset="2"/>
              </a:rPr>
              <a:t> 1 + </a:t>
            </a:r>
            <a:r>
              <a:rPr lang="pl-PL" sz="900" dirty="0" err="1"/>
              <a:t>description</a:t>
            </a:r>
            <a:r>
              <a:rPr lang="pl-PL" sz="900" dirty="0"/>
              <a:t> </a:t>
            </a:r>
            <a:endParaRPr lang="pl-PL" sz="900" b="1" dirty="0">
              <a:solidFill>
                <a:schemeClr val="tx1">
                  <a:lumMod val="85000"/>
                  <a:lumOff val="15000"/>
                </a:schemeClr>
              </a:solidFill>
              <a:latin typeface="Calibri Light" panose="020F0302020204030204" pitchFamily="34" charset="0"/>
              <a:sym typeface="Wingdings" panose="05000000000000000000" pitchFamily="2" charset="2"/>
            </a:endParaRPr>
          </a:p>
          <a:p>
            <a:pPr marL="171450" lvl="1" indent="-171450" algn="just">
              <a:spcBef>
                <a:spcPts val="600"/>
              </a:spcBef>
              <a:buClr>
                <a:srgbClr val="307FBA"/>
              </a:buClr>
              <a:buFont typeface="Arial" panose="020B0604020202020204" pitchFamily="34" charset="0"/>
              <a:buChar char="•"/>
            </a:pPr>
            <a:r>
              <a:rPr lang="pl-PL" sz="900" b="1" dirty="0" err="1">
                <a:solidFill>
                  <a:schemeClr val="tx1">
                    <a:lumMod val="85000"/>
                    <a:lumOff val="15000"/>
                  </a:schemeClr>
                </a:solidFill>
                <a:latin typeface="Calibri Light" panose="020F0302020204030204" pitchFamily="34" charset="0"/>
                <a:sym typeface="Wingdings" panose="05000000000000000000" pitchFamily="2" charset="2"/>
              </a:rPr>
              <a:t>Type</a:t>
            </a:r>
            <a:r>
              <a:rPr lang="pl-PL" sz="900" b="1" dirty="0">
                <a:solidFill>
                  <a:schemeClr val="tx1">
                    <a:lumMod val="85000"/>
                    <a:lumOff val="15000"/>
                  </a:schemeClr>
                </a:solidFill>
                <a:latin typeface="Calibri Light" panose="020F0302020204030204" pitchFamily="34" charset="0"/>
                <a:sym typeface="Wingdings" panose="05000000000000000000" pitchFamily="2" charset="2"/>
              </a:rPr>
              <a:t> 2 + </a:t>
            </a:r>
            <a:r>
              <a:rPr lang="pl-PL" sz="900" dirty="0" err="1"/>
              <a:t>description</a:t>
            </a:r>
            <a:r>
              <a:rPr lang="pl-PL" sz="900" dirty="0"/>
              <a:t> </a:t>
            </a:r>
            <a:endParaRPr lang="pl-PL" sz="900" b="1" dirty="0">
              <a:solidFill>
                <a:schemeClr val="tx1">
                  <a:lumMod val="85000"/>
                  <a:lumOff val="15000"/>
                </a:schemeClr>
              </a:solidFill>
              <a:latin typeface="Calibri Light" panose="020F0302020204030204" pitchFamily="34" charset="0"/>
              <a:sym typeface="Wingdings" panose="05000000000000000000" pitchFamily="2" charset="2"/>
            </a:endParaRPr>
          </a:p>
          <a:p>
            <a:pPr marL="171450" lvl="1" indent="-171450" algn="just">
              <a:spcBef>
                <a:spcPts val="600"/>
              </a:spcBef>
              <a:buClr>
                <a:srgbClr val="307FBA"/>
              </a:buClr>
              <a:buFont typeface="Arial" panose="020B0604020202020204" pitchFamily="34" charset="0"/>
              <a:buChar char="•"/>
            </a:pPr>
            <a:r>
              <a:rPr lang="pl-PL" sz="900" b="1" dirty="0" err="1">
                <a:solidFill>
                  <a:schemeClr val="tx1">
                    <a:lumMod val="85000"/>
                    <a:lumOff val="15000"/>
                  </a:schemeClr>
                </a:solidFill>
                <a:latin typeface="Calibri Light" panose="020F0302020204030204" pitchFamily="34" charset="0"/>
                <a:sym typeface="Wingdings" panose="05000000000000000000" pitchFamily="2" charset="2"/>
              </a:rPr>
              <a:t>Type</a:t>
            </a:r>
            <a:r>
              <a:rPr lang="pl-PL" sz="900" b="1" dirty="0">
                <a:solidFill>
                  <a:schemeClr val="tx1">
                    <a:lumMod val="85000"/>
                    <a:lumOff val="15000"/>
                  </a:schemeClr>
                </a:solidFill>
                <a:latin typeface="Calibri Light" panose="020F0302020204030204" pitchFamily="34" charset="0"/>
                <a:sym typeface="Wingdings" panose="05000000000000000000" pitchFamily="2" charset="2"/>
              </a:rPr>
              <a:t> 3 + </a:t>
            </a:r>
            <a:r>
              <a:rPr lang="pl-PL" sz="900" dirty="0" err="1"/>
              <a:t>description</a:t>
            </a:r>
            <a:r>
              <a:rPr lang="pl-PL" sz="900" dirty="0"/>
              <a:t> </a:t>
            </a:r>
            <a:endParaRPr lang="pl-PL" sz="900" b="1" dirty="0">
              <a:solidFill>
                <a:schemeClr val="tx1">
                  <a:lumMod val="85000"/>
                  <a:lumOff val="15000"/>
                </a:schemeClr>
              </a:solidFill>
              <a:latin typeface="Calibri Light" panose="020F0302020204030204" pitchFamily="34" charset="0"/>
              <a:sym typeface="Wingdings" panose="05000000000000000000" pitchFamily="2" charset="2"/>
            </a:endParaRPr>
          </a:p>
          <a:p>
            <a:pPr marL="171450" lvl="1" indent="-171450" algn="just">
              <a:spcBef>
                <a:spcPts val="600"/>
              </a:spcBef>
              <a:buClr>
                <a:srgbClr val="307FBA"/>
              </a:buClr>
              <a:buFont typeface="Arial" panose="020B0604020202020204" pitchFamily="34" charset="0"/>
              <a:buChar char="•"/>
            </a:pPr>
            <a:r>
              <a:rPr lang="pl-PL" sz="900" b="1" dirty="0" err="1">
                <a:solidFill>
                  <a:schemeClr val="tx1">
                    <a:lumMod val="85000"/>
                    <a:lumOff val="15000"/>
                  </a:schemeClr>
                </a:solidFill>
                <a:latin typeface="Calibri Light" panose="020F0302020204030204" pitchFamily="34" charset="0"/>
                <a:sym typeface="Wingdings" panose="05000000000000000000" pitchFamily="2" charset="2"/>
              </a:rPr>
              <a:t>Type</a:t>
            </a:r>
            <a:r>
              <a:rPr lang="pl-PL" sz="900" b="1" dirty="0">
                <a:solidFill>
                  <a:schemeClr val="tx1">
                    <a:lumMod val="85000"/>
                    <a:lumOff val="15000"/>
                  </a:schemeClr>
                </a:solidFill>
                <a:latin typeface="Calibri Light" panose="020F0302020204030204" pitchFamily="34" charset="0"/>
                <a:sym typeface="Wingdings" panose="05000000000000000000" pitchFamily="2" charset="2"/>
              </a:rPr>
              <a:t> 4 + </a:t>
            </a:r>
            <a:r>
              <a:rPr lang="pl-PL" sz="900" dirty="0" err="1"/>
              <a:t>description</a:t>
            </a:r>
            <a:r>
              <a:rPr lang="pl-PL" sz="900" dirty="0"/>
              <a:t> </a:t>
            </a:r>
            <a:endParaRPr lang="pl-PL" sz="900" b="1" dirty="0">
              <a:solidFill>
                <a:schemeClr val="tx1">
                  <a:lumMod val="85000"/>
                  <a:lumOff val="15000"/>
                </a:schemeClr>
              </a:solidFill>
              <a:latin typeface="Calibri Light" panose="020F0302020204030204" pitchFamily="34" charset="0"/>
              <a:sym typeface="Wingdings" panose="05000000000000000000" pitchFamily="2" charset="2"/>
            </a:endParaRPr>
          </a:p>
          <a:p>
            <a:pPr marL="171450" lvl="1" indent="-171450" algn="just">
              <a:spcBef>
                <a:spcPts val="600"/>
              </a:spcBef>
              <a:buClr>
                <a:srgbClr val="307FBA"/>
              </a:buClr>
              <a:buFont typeface="Arial" panose="020B0604020202020204" pitchFamily="34" charset="0"/>
              <a:buChar char="•"/>
            </a:pPr>
            <a:r>
              <a:rPr lang="pl-PL" sz="900" b="1" dirty="0" err="1">
                <a:solidFill>
                  <a:schemeClr val="tx1">
                    <a:lumMod val="85000"/>
                    <a:lumOff val="15000"/>
                  </a:schemeClr>
                </a:solidFill>
                <a:latin typeface="Calibri Light" panose="020F0302020204030204" pitchFamily="34" charset="0"/>
                <a:sym typeface="Wingdings" panose="05000000000000000000" pitchFamily="2" charset="2"/>
              </a:rPr>
              <a:t>Type</a:t>
            </a:r>
            <a:r>
              <a:rPr lang="pl-PL" sz="900" b="1" dirty="0">
                <a:solidFill>
                  <a:schemeClr val="tx1">
                    <a:lumMod val="85000"/>
                    <a:lumOff val="15000"/>
                  </a:schemeClr>
                </a:solidFill>
                <a:latin typeface="Calibri Light" panose="020F0302020204030204" pitchFamily="34" charset="0"/>
                <a:sym typeface="Wingdings" panose="05000000000000000000" pitchFamily="2" charset="2"/>
              </a:rPr>
              <a:t> 5 + </a:t>
            </a:r>
            <a:r>
              <a:rPr lang="pl-PL" sz="900" dirty="0" err="1"/>
              <a:t>description</a:t>
            </a:r>
            <a:r>
              <a:rPr lang="pl-PL" sz="900" dirty="0"/>
              <a:t> </a:t>
            </a:r>
            <a:endParaRPr lang="pl-PL" sz="900" b="1" dirty="0">
              <a:solidFill>
                <a:schemeClr val="tx1">
                  <a:lumMod val="85000"/>
                  <a:lumOff val="15000"/>
                </a:schemeClr>
              </a:solidFill>
              <a:latin typeface="Calibri Light" panose="020F0302020204030204" pitchFamily="34" charset="0"/>
              <a:sym typeface="Wingdings" panose="05000000000000000000" pitchFamily="2" charset="2"/>
            </a:endParaRPr>
          </a:p>
          <a:p>
            <a:pPr marL="171450" lvl="1" indent="-171450" algn="just">
              <a:spcBef>
                <a:spcPts val="600"/>
              </a:spcBef>
              <a:buClr>
                <a:srgbClr val="307FBA"/>
              </a:buClr>
              <a:buFont typeface="Arial" panose="020B0604020202020204" pitchFamily="34" charset="0"/>
              <a:buChar char="•"/>
            </a:pPr>
            <a:r>
              <a:rPr lang="pl-PL" sz="900" b="1" dirty="0" err="1">
                <a:solidFill>
                  <a:schemeClr val="tx1">
                    <a:lumMod val="85000"/>
                    <a:lumOff val="15000"/>
                  </a:schemeClr>
                </a:solidFill>
                <a:latin typeface="Calibri Light" panose="020F0302020204030204" pitchFamily="34" charset="0"/>
                <a:sym typeface="Wingdings" panose="05000000000000000000" pitchFamily="2" charset="2"/>
              </a:rPr>
              <a:t>Type</a:t>
            </a:r>
            <a:r>
              <a:rPr lang="pl-PL" sz="900" b="1" dirty="0">
                <a:solidFill>
                  <a:schemeClr val="tx1">
                    <a:lumMod val="85000"/>
                    <a:lumOff val="15000"/>
                  </a:schemeClr>
                </a:solidFill>
                <a:latin typeface="Calibri Light" panose="020F0302020204030204" pitchFamily="34" charset="0"/>
                <a:sym typeface="Wingdings" panose="05000000000000000000" pitchFamily="2" charset="2"/>
              </a:rPr>
              <a:t> 6 + </a:t>
            </a:r>
            <a:r>
              <a:rPr lang="pl-PL" sz="900" dirty="0" err="1"/>
              <a:t>description</a:t>
            </a:r>
            <a:r>
              <a:rPr lang="pl-PL" sz="900" dirty="0"/>
              <a:t> </a:t>
            </a:r>
            <a:endParaRPr lang="pl-PL" sz="900" b="1" dirty="0">
              <a:solidFill>
                <a:schemeClr val="tx1">
                  <a:lumMod val="85000"/>
                  <a:lumOff val="15000"/>
                </a:schemeClr>
              </a:solidFill>
              <a:latin typeface="Calibri Light" panose="020F0302020204030204" pitchFamily="34" charset="0"/>
              <a:sym typeface="Wingdings" panose="05000000000000000000" pitchFamily="2" charset="2"/>
            </a:endParaRPr>
          </a:p>
          <a:p>
            <a:pPr marL="171450" lvl="1" indent="-171450" algn="just">
              <a:spcBef>
                <a:spcPts val="600"/>
              </a:spcBef>
              <a:buClr>
                <a:srgbClr val="307FBA"/>
              </a:buClr>
              <a:buFont typeface="Arial" panose="020B0604020202020204" pitchFamily="34" charset="0"/>
              <a:buChar char="•"/>
            </a:pPr>
            <a:r>
              <a:rPr lang="pl-PL" sz="900" b="1" dirty="0" err="1">
                <a:solidFill>
                  <a:schemeClr val="tx1">
                    <a:lumMod val="85000"/>
                    <a:lumOff val="15000"/>
                  </a:schemeClr>
                </a:solidFill>
                <a:latin typeface="Calibri Light" panose="020F0302020204030204" pitchFamily="34" charset="0"/>
                <a:sym typeface="Wingdings" panose="05000000000000000000" pitchFamily="2" charset="2"/>
              </a:rPr>
              <a:t>Type</a:t>
            </a:r>
            <a:r>
              <a:rPr lang="pl-PL" sz="900" b="1" dirty="0">
                <a:solidFill>
                  <a:schemeClr val="tx1">
                    <a:lumMod val="85000"/>
                    <a:lumOff val="15000"/>
                  </a:schemeClr>
                </a:solidFill>
                <a:latin typeface="Calibri Light" panose="020F0302020204030204" pitchFamily="34" charset="0"/>
                <a:sym typeface="Wingdings" panose="05000000000000000000" pitchFamily="2" charset="2"/>
              </a:rPr>
              <a:t> 7 + </a:t>
            </a:r>
            <a:r>
              <a:rPr lang="pl-PL" sz="900" dirty="0" err="1"/>
              <a:t>description</a:t>
            </a:r>
            <a:r>
              <a:rPr lang="pl-PL" sz="900" dirty="0"/>
              <a:t> </a:t>
            </a:r>
            <a:endParaRPr lang="pl-PL" sz="900" b="1" dirty="0">
              <a:solidFill>
                <a:schemeClr val="tx1">
                  <a:lumMod val="85000"/>
                  <a:lumOff val="15000"/>
                </a:schemeClr>
              </a:solidFill>
              <a:latin typeface="Calibri Light" panose="020F0302020204030204" pitchFamily="34" charset="0"/>
              <a:sym typeface="Wingdings" panose="05000000000000000000" pitchFamily="2" charset="2"/>
            </a:endParaRPr>
          </a:p>
          <a:p>
            <a:pPr marL="171450" lvl="1" indent="-171450" algn="just">
              <a:spcBef>
                <a:spcPts val="300"/>
              </a:spcBef>
              <a:buClr>
                <a:srgbClr val="307FBA"/>
              </a:buClr>
              <a:buFont typeface="Arial" panose="020B0604020202020204" pitchFamily="34" charset="0"/>
              <a:buChar char="•"/>
            </a:pPr>
            <a:endParaRPr lang="pl-PL" sz="900" b="1" dirty="0">
              <a:solidFill>
                <a:schemeClr val="tx1">
                  <a:lumMod val="85000"/>
                  <a:lumOff val="15000"/>
                </a:schemeClr>
              </a:solidFill>
              <a:latin typeface="Calibri Light" panose="020F0302020204030204" pitchFamily="34" charset="0"/>
              <a:sym typeface="Wingdings" panose="05000000000000000000" pitchFamily="2" charset="2"/>
            </a:endParaRPr>
          </a:p>
          <a:p>
            <a:pPr marL="0" lvl="1" algn="just">
              <a:spcBef>
                <a:spcPts val="300"/>
              </a:spcBef>
              <a:buClr>
                <a:schemeClr val="tx1"/>
              </a:buClr>
            </a:pPr>
            <a:endParaRPr lang="en-US" sz="900" dirty="0">
              <a:solidFill>
                <a:schemeClr val="tx1">
                  <a:lumMod val="85000"/>
                  <a:lumOff val="15000"/>
                </a:schemeClr>
              </a:solidFill>
              <a:latin typeface="Calibri Light" panose="020F0302020204030204" pitchFamily="34" charset="0"/>
              <a:sym typeface="Wingdings" panose="05000000000000000000" pitchFamily="2" charset="2"/>
            </a:endParaRPr>
          </a:p>
          <a:p>
            <a:pPr marL="171450" lvl="1" indent="-171450" algn="just">
              <a:spcBef>
                <a:spcPts val="300"/>
              </a:spcBef>
              <a:buClr>
                <a:schemeClr val="tx1"/>
              </a:buClr>
              <a:buFont typeface="Arial" panose="020B0604020202020204" pitchFamily="34" charset="0"/>
              <a:buChar char="•"/>
            </a:pPr>
            <a:endParaRPr lang="pl-PL" sz="900" dirty="0">
              <a:solidFill>
                <a:schemeClr val="tx1">
                  <a:lumMod val="85000"/>
                  <a:lumOff val="15000"/>
                </a:schemeClr>
              </a:solidFill>
              <a:latin typeface="Calibri Light" panose="020F0302020204030204" pitchFamily="34" charset="0"/>
              <a:sym typeface="Wingdings" panose="05000000000000000000" pitchFamily="2" charset="2"/>
            </a:endParaRPr>
          </a:p>
          <a:p>
            <a:pPr marL="171450" lvl="1" indent="-171450" algn="just">
              <a:spcBef>
                <a:spcPts val="300"/>
              </a:spcBef>
              <a:buClr>
                <a:schemeClr val="tx1"/>
              </a:buClr>
              <a:buFont typeface="Arial" panose="020B0604020202020204" pitchFamily="34" charset="0"/>
              <a:buChar char="•"/>
            </a:pPr>
            <a:endParaRPr lang="pl-PL" sz="900" dirty="0">
              <a:solidFill>
                <a:schemeClr val="tx1">
                  <a:lumMod val="85000"/>
                  <a:lumOff val="15000"/>
                </a:schemeClr>
              </a:solidFill>
              <a:latin typeface="Calibri Light" panose="020F0302020204030204" pitchFamily="34" charset="0"/>
              <a:sym typeface="Wingdings" panose="05000000000000000000" pitchFamily="2" charset="2"/>
            </a:endParaRPr>
          </a:p>
          <a:p>
            <a:pPr marL="171450" lvl="1" indent="-171450" algn="just">
              <a:spcBef>
                <a:spcPts val="300"/>
              </a:spcBef>
              <a:buClr>
                <a:schemeClr val="tx1"/>
              </a:buClr>
              <a:buFont typeface="Arial" panose="020B0604020202020204" pitchFamily="34" charset="0"/>
              <a:buChar char="•"/>
            </a:pPr>
            <a:endParaRPr lang="en-US" sz="900" dirty="0">
              <a:solidFill>
                <a:schemeClr val="tx1">
                  <a:lumMod val="85000"/>
                  <a:lumOff val="15000"/>
                </a:schemeClr>
              </a:solidFill>
              <a:latin typeface="Calibri Light" panose="020F0302020204030204" pitchFamily="34" charset="0"/>
              <a:sym typeface="Wingdings" panose="05000000000000000000" pitchFamily="2" charset="2"/>
            </a:endParaRPr>
          </a:p>
          <a:p>
            <a:pPr marL="0" lvl="1" algn="just">
              <a:spcBef>
                <a:spcPts val="300"/>
              </a:spcBef>
              <a:buClr>
                <a:schemeClr val="tx1"/>
              </a:buClr>
            </a:pPr>
            <a:endParaRPr lang="en-US" sz="800" dirty="0">
              <a:solidFill>
                <a:schemeClr val="tx1">
                  <a:lumMod val="85000"/>
                  <a:lumOff val="15000"/>
                </a:schemeClr>
              </a:solidFill>
              <a:latin typeface="Calibri Light" panose="020F0302020204030204" pitchFamily="34" charset="0"/>
              <a:sym typeface="Wingdings" panose="05000000000000000000" pitchFamily="2" charset="2"/>
            </a:endParaRPr>
          </a:p>
          <a:p>
            <a:pPr marL="171450" lvl="1" indent="-171450" algn="just">
              <a:spcBef>
                <a:spcPts val="600"/>
              </a:spcBef>
              <a:buClr>
                <a:srgbClr val="307FBA"/>
              </a:buClr>
              <a:buFont typeface="Arial" panose="020B0604020202020204" pitchFamily="34" charset="0"/>
              <a:buChar char="•"/>
            </a:pPr>
            <a:r>
              <a:rPr lang="pl-PL" sz="900" b="1" dirty="0" err="1">
                <a:solidFill>
                  <a:schemeClr val="tx1">
                    <a:lumMod val="85000"/>
                    <a:lumOff val="15000"/>
                  </a:schemeClr>
                </a:solidFill>
                <a:latin typeface="Calibri Light" panose="020F0302020204030204" pitchFamily="34" charset="0"/>
                <a:sym typeface="Wingdings" panose="05000000000000000000" pitchFamily="2" charset="2"/>
              </a:rPr>
              <a:t>Type</a:t>
            </a:r>
            <a:r>
              <a:rPr lang="pl-PL" sz="900" b="1" dirty="0">
                <a:solidFill>
                  <a:schemeClr val="tx1">
                    <a:lumMod val="85000"/>
                    <a:lumOff val="15000"/>
                  </a:schemeClr>
                </a:solidFill>
                <a:latin typeface="Calibri Light" panose="020F0302020204030204" pitchFamily="34" charset="0"/>
                <a:sym typeface="Wingdings" panose="05000000000000000000" pitchFamily="2" charset="2"/>
              </a:rPr>
              <a:t> 1 + </a:t>
            </a:r>
            <a:r>
              <a:rPr lang="pl-PL" sz="900" dirty="0" err="1"/>
              <a:t>description</a:t>
            </a:r>
            <a:r>
              <a:rPr lang="pl-PL" sz="900" dirty="0"/>
              <a:t> </a:t>
            </a:r>
            <a:endParaRPr lang="pl-PL" sz="900" b="1" dirty="0">
              <a:solidFill>
                <a:schemeClr val="tx1">
                  <a:lumMod val="85000"/>
                  <a:lumOff val="15000"/>
                </a:schemeClr>
              </a:solidFill>
              <a:latin typeface="Calibri Light" panose="020F0302020204030204" pitchFamily="34" charset="0"/>
              <a:sym typeface="Wingdings" panose="05000000000000000000" pitchFamily="2" charset="2"/>
            </a:endParaRPr>
          </a:p>
          <a:p>
            <a:pPr marL="171450" lvl="1" indent="-171450" algn="just">
              <a:spcBef>
                <a:spcPts val="600"/>
              </a:spcBef>
              <a:buClr>
                <a:srgbClr val="307FBA"/>
              </a:buClr>
              <a:buFont typeface="Arial" panose="020B0604020202020204" pitchFamily="34" charset="0"/>
              <a:buChar char="•"/>
            </a:pPr>
            <a:r>
              <a:rPr lang="pl-PL" sz="900" b="1" dirty="0" err="1">
                <a:solidFill>
                  <a:schemeClr val="tx1">
                    <a:lumMod val="85000"/>
                    <a:lumOff val="15000"/>
                  </a:schemeClr>
                </a:solidFill>
                <a:latin typeface="Calibri Light" panose="020F0302020204030204" pitchFamily="34" charset="0"/>
                <a:sym typeface="Wingdings" panose="05000000000000000000" pitchFamily="2" charset="2"/>
              </a:rPr>
              <a:t>Type</a:t>
            </a:r>
            <a:r>
              <a:rPr lang="pl-PL" sz="900" b="1" dirty="0">
                <a:solidFill>
                  <a:schemeClr val="tx1">
                    <a:lumMod val="85000"/>
                    <a:lumOff val="15000"/>
                  </a:schemeClr>
                </a:solidFill>
                <a:latin typeface="Calibri Light" panose="020F0302020204030204" pitchFamily="34" charset="0"/>
                <a:sym typeface="Wingdings" panose="05000000000000000000" pitchFamily="2" charset="2"/>
              </a:rPr>
              <a:t> 2 + </a:t>
            </a:r>
            <a:r>
              <a:rPr lang="pl-PL" sz="900" dirty="0" err="1"/>
              <a:t>description</a:t>
            </a:r>
            <a:r>
              <a:rPr lang="pl-PL" sz="900" dirty="0"/>
              <a:t> </a:t>
            </a:r>
            <a:endParaRPr lang="pl-PL" sz="900" b="1" dirty="0">
              <a:solidFill>
                <a:schemeClr val="tx1">
                  <a:lumMod val="85000"/>
                  <a:lumOff val="15000"/>
                </a:schemeClr>
              </a:solidFill>
              <a:latin typeface="Calibri Light" panose="020F0302020204030204" pitchFamily="34" charset="0"/>
              <a:sym typeface="Wingdings" panose="05000000000000000000" pitchFamily="2" charset="2"/>
            </a:endParaRPr>
          </a:p>
          <a:p>
            <a:pPr marL="171450" lvl="1" indent="-171450" algn="just">
              <a:spcBef>
                <a:spcPts val="600"/>
              </a:spcBef>
              <a:buClr>
                <a:srgbClr val="307FBA"/>
              </a:buClr>
              <a:buFont typeface="Arial" panose="020B0604020202020204" pitchFamily="34" charset="0"/>
              <a:buChar char="•"/>
            </a:pPr>
            <a:r>
              <a:rPr lang="pl-PL" sz="900" b="1" dirty="0" err="1">
                <a:solidFill>
                  <a:schemeClr val="tx1">
                    <a:lumMod val="85000"/>
                    <a:lumOff val="15000"/>
                  </a:schemeClr>
                </a:solidFill>
                <a:latin typeface="Calibri Light" panose="020F0302020204030204" pitchFamily="34" charset="0"/>
                <a:sym typeface="Wingdings" panose="05000000000000000000" pitchFamily="2" charset="2"/>
              </a:rPr>
              <a:t>Type</a:t>
            </a:r>
            <a:r>
              <a:rPr lang="pl-PL" sz="900" b="1" dirty="0">
                <a:solidFill>
                  <a:schemeClr val="tx1">
                    <a:lumMod val="85000"/>
                    <a:lumOff val="15000"/>
                  </a:schemeClr>
                </a:solidFill>
                <a:latin typeface="Calibri Light" panose="020F0302020204030204" pitchFamily="34" charset="0"/>
                <a:sym typeface="Wingdings" panose="05000000000000000000" pitchFamily="2" charset="2"/>
              </a:rPr>
              <a:t> 3 + </a:t>
            </a:r>
            <a:r>
              <a:rPr lang="pl-PL" sz="900" dirty="0" err="1"/>
              <a:t>description</a:t>
            </a:r>
            <a:r>
              <a:rPr lang="pl-PL" sz="900" dirty="0"/>
              <a:t> </a:t>
            </a:r>
            <a:endParaRPr lang="pl-PL" sz="900" b="1" dirty="0">
              <a:solidFill>
                <a:schemeClr val="tx1">
                  <a:lumMod val="85000"/>
                  <a:lumOff val="15000"/>
                </a:schemeClr>
              </a:solidFill>
              <a:latin typeface="Calibri Light" panose="020F0302020204030204" pitchFamily="34" charset="0"/>
              <a:sym typeface="Wingdings" panose="05000000000000000000" pitchFamily="2" charset="2"/>
            </a:endParaRPr>
          </a:p>
          <a:p>
            <a:pPr marL="171450" lvl="1" indent="-171450" algn="just">
              <a:spcBef>
                <a:spcPts val="600"/>
              </a:spcBef>
              <a:buClr>
                <a:srgbClr val="307FBA"/>
              </a:buClr>
              <a:buFont typeface="Arial" panose="020B0604020202020204" pitchFamily="34" charset="0"/>
              <a:buChar char="•"/>
            </a:pPr>
            <a:r>
              <a:rPr lang="pl-PL" sz="900" b="1" dirty="0" err="1">
                <a:solidFill>
                  <a:schemeClr val="tx1">
                    <a:lumMod val="85000"/>
                    <a:lumOff val="15000"/>
                  </a:schemeClr>
                </a:solidFill>
                <a:latin typeface="Calibri Light" panose="020F0302020204030204" pitchFamily="34" charset="0"/>
                <a:sym typeface="Wingdings" panose="05000000000000000000" pitchFamily="2" charset="2"/>
              </a:rPr>
              <a:t>Type</a:t>
            </a:r>
            <a:r>
              <a:rPr lang="pl-PL" sz="900" b="1" dirty="0">
                <a:solidFill>
                  <a:schemeClr val="tx1">
                    <a:lumMod val="85000"/>
                    <a:lumOff val="15000"/>
                  </a:schemeClr>
                </a:solidFill>
                <a:latin typeface="Calibri Light" panose="020F0302020204030204" pitchFamily="34" charset="0"/>
                <a:sym typeface="Wingdings" panose="05000000000000000000" pitchFamily="2" charset="2"/>
              </a:rPr>
              <a:t> 4 + </a:t>
            </a:r>
            <a:r>
              <a:rPr lang="pl-PL" sz="900" dirty="0" err="1"/>
              <a:t>description</a:t>
            </a:r>
            <a:r>
              <a:rPr lang="pl-PL" sz="900" dirty="0"/>
              <a:t> </a:t>
            </a:r>
            <a:endParaRPr lang="pl-PL" sz="900" b="1" dirty="0">
              <a:solidFill>
                <a:schemeClr val="tx1">
                  <a:lumMod val="85000"/>
                  <a:lumOff val="15000"/>
                </a:schemeClr>
              </a:solidFill>
              <a:latin typeface="Calibri Light" panose="020F0302020204030204" pitchFamily="34" charset="0"/>
              <a:sym typeface="Wingdings" panose="05000000000000000000" pitchFamily="2" charset="2"/>
            </a:endParaRPr>
          </a:p>
          <a:p>
            <a:pPr marL="171450" lvl="1" indent="-171450" algn="just">
              <a:spcBef>
                <a:spcPts val="600"/>
              </a:spcBef>
              <a:buClr>
                <a:srgbClr val="307FBA"/>
              </a:buClr>
              <a:buFont typeface="Arial" panose="020B0604020202020204" pitchFamily="34" charset="0"/>
              <a:buChar char="•"/>
            </a:pPr>
            <a:r>
              <a:rPr lang="pl-PL" sz="900" b="1" dirty="0" err="1">
                <a:solidFill>
                  <a:schemeClr val="tx1">
                    <a:lumMod val="85000"/>
                    <a:lumOff val="15000"/>
                  </a:schemeClr>
                </a:solidFill>
                <a:latin typeface="Calibri Light" panose="020F0302020204030204" pitchFamily="34" charset="0"/>
                <a:sym typeface="Wingdings" panose="05000000000000000000" pitchFamily="2" charset="2"/>
              </a:rPr>
              <a:t>Type</a:t>
            </a:r>
            <a:r>
              <a:rPr lang="pl-PL" sz="900" b="1" dirty="0">
                <a:solidFill>
                  <a:schemeClr val="tx1">
                    <a:lumMod val="85000"/>
                    <a:lumOff val="15000"/>
                  </a:schemeClr>
                </a:solidFill>
                <a:latin typeface="Calibri Light" panose="020F0302020204030204" pitchFamily="34" charset="0"/>
                <a:sym typeface="Wingdings" panose="05000000000000000000" pitchFamily="2" charset="2"/>
              </a:rPr>
              <a:t> 5 + </a:t>
            </a:r>
            <a:r>
              <a:rPr lang="pl-PL" sz="900" dirty="0" err="1"/>
              <a:t>description</a:t>
            </a:r>
            <a:r>
              <a:rPr lang="pl-PL" sz="900" dirty="0"/>
              <a:t> </a:t>
            </a:r>
            <a:endParaRPr lang="pl-PL" sz="900" b="1" dirty="0">
              <a:solidFill>
                <a:schemeClr val="tx1">
                  <a:lumMod val="85000"/>
                  <a:lumOff val="15000"/>
                </a:schemeClr>
              </a:solidFill>
              <a:latin typeface="Calibri Light" panose="020F0302020204030204" pitchFamily="34" charset="0"/>
              <a:sym typeface="Wingdings" panose="05000000000000000000" pitchFamily="2" charset="2"/>
            </a:endParaRPr>
          </a:p>
          <a:p>
            <a:pPr marL="171450" lvl="1" indent="-171450" algn="just">
              <a:spcBef>
                <a:spcPts val="600"/>
              </a:spcBef>
              <a:buClr>
                <a:srgbClr val="307FBA"/>
              </a:buClr>
              <a:buFont typeface="Arial" panose="020B0604020202020204" pitchFamily="34" charset="0"/>
              <a:buChar char="•"/>
            </a:pPr>
            <a:r>
              <a:rPr lang="pl-PL" sz="900" b="1" dirty="0" err="1">
                <a:solidFill>
                  <a:schemeClr val="tx1">
                    <a:lumMod val="85000"/>
                    <a:lumOff val="15000"/>
                  </a:schemeClr>
                </a:solidFill>
                <a:latin typeface="Calibri Light" panose="020F0302020204030204" pitchFamily="34" charset="0"/>
                <a:sym typeface="Wingdings" panose="05000000000000000000" pitchFamily="2" charset="2"/>
              </a:rPr>
              <a:t>Type</a:t>
            </a:r>
            <a:r>
              <a:rPr lang="pl-PL" sz="900" b="1" dirty="0">
                <a:solidFill>
                  <a:schemeClr val="tx1">
                    <a:lumMod val="85000"/>
                    <a:lumOff val="15000"/>
                  </a:schemeClr>
                </a:solidFill>
                <a:latin typeface="Calibri Light" panose="020F0302020204030204" pitchFamily="34" charset="0"/>
                <a:sym typeface="Wingdings" panose="05000000000000000000" pitchFamily="2" charset="2"/>
              </a:rPr>
              <a:t> 6 + </a:t>
            </a:r>
            <a:r>
              <a:rPr lang="pl-PL" sz="900" dirty="0" err="1"/>
              <a:t>description</a:t>
            </a:r>
            <a:r>
              <a:rPr lang="pl-PL" sz="900" dirty="0"/>
              <a:t> </a:t>
            </a:r>
            <a:endParaRPr lang="pl-PL" sz="900" b="1" dirty="0">
              <a:solidFill>
                <a:schemeClr val="tx1">
                  <a:lumMod val="85000"/>
                  <a:lumOff val="15000"/>
                </a:schemeClr>
              </a:solidFill>
              <a:latin typeface="Calibri Light" panose="020F0302020204030204" pitchFamily="34" charset="0"/>
              <a:sym typeface="Wingdings" panose="05000000000000000000" pitchFamily="2" charset="2"/>
            </a:endParaRPr>
          </a:p>
          <a:p>
            <a:pPr marL="171450" lvl="1" indent="-171450" algn="just">
              <a:spcBef>
                <a:spcPts val="600"/>
              </a:spcBef>
              <a:buClr>
                <a:srgbClr val="307FBA"/>
              </a:buClr>
              <a:buFont typeface="Arial" panose="020B0604020202020204" pitchFamily="34" charset="0"/>
              <a:buChar char="•"/>
            </a:pPr>
            <a:r>
              <a:rPr lang="pl-PL" sz="900" b="1" dirty="0" err="1">
                <a:solidFill>
                  <a:schemeClr val="tx1">
                    <a:lumMod val="85000"/>
                    <a:lumOff val="15000"/>
                  </a:schemeClr>
                </a:solidFill>
                <a:latin typeface="Calibri Light" panose="020F0302020204030204" pitchFamily="34" charset="0"/>
                <a:sym typeface="Wingdings" panose="05000000000000000000" pitchFamily="2" charset="2"/>
              </a:rPr>
              <a:t>Type</a:t>
            </a:r>
            <a:r>
              <a:rPr lang="pl-PL" sz="900" b="1" dirty="0">
                <a:solidFill>
                  <a:schemeClr val="tx1">
                    <a:lumMod val="85000"/>
                    <a:lumOff val="15000"/>
                  </a:schemeClr>
                </a:solidFill>
                <a:latin typeface="Calibri Light" panose="020F0302020204030204" pitchFamily="34" charset="0"/>
                <a:sym typeface="Wingdings" panose="05000000000000000000" pitchFamily="2" charset="2"/>
              </a:rPr>
              <a:t> 7 + </a:t>
            </a:r>
            <a:r>
              <a:rPr lang="pl-PL" sz="900" dirty="0" err="1"/>
              <a:t>description</a:t>
            </a:r>
            <a:r>
              <a:rPr lang="pl-PL" sz="900" dirty="0"/>
              <a:t> </a:t>
            </a:r>
            <a:endParaRPr lang="pl-PL" sz="900" b="1" dirty="0">
              <a:solidFill>
                <a:schemeClr val="tx1">
                  <a:lumMod val="85000"/>
                  <a:lumOff val="15000"/>
                </a:schemeClr>
              </a:solidFill>
              <a:latin typeface="Calibri Light" panose="020F0302020204030204" pitchFamily="34" charset="0"/>
              <a:sym typeface="Wingdings" panose="05000000000000000000" pitchFamily="2" charset="2"/>
            </a:endParaRPr>
          </a:p>
        </p:txBody>
      </p:sp>
      <p:grpSp>
        <p:nvGrpSpPr>
          <p:cNvPr id="45" name="Group 44">
            <a:extLst>
              <a:ext uri="{FF2B5EF4-FFF2-40B4-BE49-F238E27FC236}">
                <a16:creationId xmlns:a16="http://schemas.microsoft.com/office/drawing/2014/main" id="{4EB8E6DD-8DC9-427B-9748-CD5F7F9B27E5}"/>
              </a:ext>
            </a:extLst>
          </p:cNvPr>
          <p:cNvGrpSpPr/>
          <p:nvPr/>
        </p:nvGrpSpPr>
        <p:grpSpPr>
          <a:xfrm>
            <a:off x="-1121204" y="19811"/>
            <a:ext cx="962703" cy="6401807"/>
            <a:chOff x="-1121204" y="19811"/>
            <a:chExt cx="962703" cy="6401807"/>
          </a:xfrm>
        </p:grpSpPr>
        <p:sp>
          <p:nvSpPr>
            <p:cNvPr id="49" name="Rectangle 48">
              <a:extLst>
                <a:ext uri="{FF2B5EF4-FFF2-40B4-BE49-F238E27FC236}">
                  <a16:creationId xmlns:a16="http://schemas.microsoft.com/office/drawing/2014/main" id="{CFBEDFA6-19D4-45E3-8D95-592D6298319B}"/>
                </a:ext>
              </a:extLst>
            </p:cNvPr>
            <p:cNvSpPr/>
            <p:nvPr/>
          </p:nvSpPr>
          <p:spPr>
            <a:xfrm>
              <a:off x="-423677" y="1643481"/>
              <a:ext cx="265176" cy="246888"/>
            </a:xfrm>
            <a:prstGeom prst="rect">
              <a:avLst/>
            </a:prstGeom>
            <a:solidFill>
              <a:srgbClr val="7FB7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0" name="Rectangle 49">
              <a:extLst>
                <a:ext uri="{FF2B5EF4-FFF2-40B4-BE49-F238E27FC236}">
                  <a16:creationId xmlns:a16="http://schemas.microsoft.com/office/drawing/2014/main" id="{7F4B910A-FA9B-47B7-B7BF-DF70B7C3A45C}"/>
                </a:ext>
              </a:extLst>
            </p:cNvPr>
            <p:cNvSpPr/>
            <p:nvPr/>
          </p:nvSpPr>
          <p:spPr>
            <a:xfrm>
              <a:off x="-423677" y="2614848"/>
              <a:ext cx="265176" cy="246888"/>
            </a:xfrm>
            <a:prstGeom prst="rect">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1" name="Rectangle 50">
              <a:extLst>
                <a:ext uri="{FF2B5EF4-FFF2-40B4-BE49-F238E27FC236}">
                  <a16:creationId xmlns:a16="http://schemas.microsoft.com/office/drawing/2014/main" id="{40CE2E54-E89C-43F1-86A2-E47048E9B29E}"/>
                </a:ext>
              </a:extLst>
            </p:cNvPr>
            <p:cNvSpPr/>
            <p:nvPr/>
          </p:nvSpPr>
          <p:spPr>
            <a:xfrm>
              <a:off x="-423677" y="5850949"/>
              <a:ext cx="265176" cy="246888"/>
            </a:xfrm>
            <a:prstGeom prst="rect">
              <a:avLst/>
            </a:prstGeom>
            <a:solidFill>
              <a:srgbClr val="371E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2" name="Rectangle 51">
              <a:extLst>
                <a:ext uri="{FF2B5EF4-FFF2-40B4-BE49-F238E27FC236}">
                  <a16:creationId xmlns:a16="http://schemas.microsoft.com/office/drawing/2014/main" id="{AD801C58-CF30-4BE5-9C0F-62A170B28966}"/>
                </a:ext>
              </a:extLst>
            </p:cNvPr>
            <p:cNvSpPr/>
            <p:nvPr/>
          </p:nvSpPr>
          <p:spPr>
            <a:xfrm>
              <a:off x="-423677" y="5527160"/>
              <a:ext cx="265176" cy="246888"/>
            </a:xfrm>
            <a:prstGeom prst="rect">
              <a:avLst/>
            </a:prstGeom>
            <a:solidFill>
              <a:srgbClr val="4526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3" name="Rectangle 52">
              <a:extLst>
                <a:ext uri="{FF2B5EF4-FFF2-40B4-BE49-F238E27FC236}">
                  <a16:creationId xmlns:a16="http://schemas.microsoft.com/office/drawing/2014/main" id="{EAD3F116-5B7B-4D84-9A4C-0C1A7ED5EB89}"/>
                </a:ext>
              </a:extLst>
            </p:cNvPr>
            <p:cNvSpPr/>
            <p:nvPr/>
          </p:nvSpPr>
          <p:spPr>
            <a:xfrm>
              <a:off x="-423677" y="6174730"/>
              <a:ext cx="265176" cy="246888"/>
            </a:xfrm>
            <a:prstGeom prst="rect">
              <a:avLst/>
            </a:prstGeom>
            <a:solidFill>
              <a:srgbClr val="1C0F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4" name="Rectangle 53">
              <a:extLst>
                <a:ext uri="{FF2B5EF4-FFF2-40B4-BE49-F238E27FC236}">
                  <a16:creationId xmlns:a16="http://schemas.microsoft.com/office/drawing/2014/main" id="{15440EA0-6D05-466B-9CA0-5C8BD05496AE}"/>
                </a:ext>
              </a:extLst>
            </p:cNvPr>
            <p:cNvSpPr/>
            <p:nvPr/>
          </p:nvSpPr>
          <p:spPr>
            <a:xfrm>
              <a:off x="-423677" y="4233793"/>
              <a:ext cx="265176" cy="246888"/>
            </a:xfrm>
            <a:prstGeom prst="rect">
              <a:avLst/>
            </a:prstGeom>
            <a:solidFill>
              <a:srgbClr val="ACFE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5" name="Rectangle 54">
              <a:extLst>
                <a:ext uri="{FF2B5EF4-FFF2-40B4-BE49-F238E27FC236}">
                  <a16:creationId xmlns:a16="http://schemas.microsoft.com/office/drawing/2014/main" id="{68C53407-458E-47E5-8F0E-74209FCC50D1}"/>
                </a:ext>
              </a:extLst>
            </p:cNvPr>
            <p:cNvSpPr/>
            <p:nvPr/>
          </p:nvSpPr>
          <p:spPr>
            <a:xfrm>
              <a:off x="-423677" y="4557582"/>
              <a:ext cx="265176" cy="245099"/>
            </a:xfrm>
            <a:prstGeom prst="rect">
              <a:avLst/>
            </a:prstGeom>
            <a:solidFill>
              <a:srgbClr val="67FD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0" name="Rectangle 59">
              <a:extLst>
                <a:ext uri="{FF2B5EF4-FFF2-40B4-BE49-F238E27FC236}">
                  <a16:creationId xmlns:a16="http://schemas.microsoft.com/office/drawing/2014/main" id="{DB78CD1C-04A8-461D-8576-3B71905C6167}"/>
                </a:ext>
              </a:extLst>
            </p:cNvPr>
            <p:cNvSpPr/>
            <p:nvPr/>
          </p:nvSpPr>
          <p:spPr>
            <a:xfrm>
              <a:off x="-423677" y="3910004"/>
              <a:ext cx="265176" cy="246888"/>
            </a:xfrm>
            <a:prstGeom prst="rect">
              <a:avLst/>
            </a:prstGeom>
            <a:solidFill>
              <a:srgbClr val="B8FE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1" name="Rectangle 60">
              <a:extLst>
                <a:ext uri="{FF2B5EF4-FFF2-40B4-BE49-F238E27FC236}">
                  <a16:creationId xmlns:a16="http://schemas.microsoft.com/office/drawing/2014/main" id="{0263D0DF-FBD6-4861-9B30-8F76D49CE01B}"/>
                </a:ext>
              </a:extLst>
            </p:cNvPr>
            <p:cNvSpPr/>
            <p:nvPr/>
          </p:nvSpPr>
          <p:spPr>
            <a:xfrm>
              <a:off x="-423677" y="24536"/>
              <a:ext cx="265176" cy="246888"/>
            </a:xfrm>
            <a:prstGeom prst="rect">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2" name="Rectangle 61">
              <a:extLst>
                <a:ext uri="{FF2B5EF4-FFF2-40B4-BE49-F238E27FC236}">
                  <a16:creationId xmlns:a16="http://schemas.microsoft.com/office/drawing/2014/main" id="{06E13A81-4705-4BDF-980F-3FAB6E4075DB}"/>
                </a:ext>
              </a:extLst>
            </p:cNvPr>
            <p:cNvSpPr/>
            <p:nvPr/>
          </p:nvSpPr>
          <p:spPr>
            <a:xfrm>
              <a:off x="-423677" y="3586215"/>
              <a:ext cx="265176" cy="246888"/>
            </a:xfrm>
            <a:prstGeom prst="rect">
              <a:avLst/>
            </a:prstGeom>
            <a:solidFill>
              <a:srgbClr val="D5FA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7" name="Rectangle 66">
              <a:extLst>
                <a:ext uri="{FF2B5EF4-FFF2-40B4-BE49-F238E27FC236}">
                  <a16:creationId xmlns:a16="http://schemas.microsoft.com/office/drawing/2014/main" id="{30D0CDA4-7492-4803-A5A4-4974B1B219E5}"/>
                </a:ext>
              </a:extLst>
            </p:cNvPr>
            <p:cNvSpPr/>
            <p:nvPr/>
          </p:nvSpPr>
          <p:spPr>
            <a:xfrm>
              <a:off x="-423677" y="1967270"/>
              <a:ext cx="265176" cy="246888"/>
            </a:xfrm>
            <a:prstGeom prst="rect">
              <a:avLst/>
            </a:prstGeom>
            <a:solidFill>
              <a:srgbClr val="93D3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8" name="Rectangle 67">
              <a:extLst>
                <a:ext uri="{FF2B5EF4-FFF2-40B4-BE49-F238E27FC236}">
                  <a16:creationId xmlns:a16="http://schemas.microsoft.com/office/drawing/2014/main" id="{08950DEB-972B-48BF-B604-4190DFF58BE5}"/>
                </a:ext>
              </a:extLst>
            </p:cNvPr>
            <p:cNvSpPr/>
            <p:nvPr/>
          </p:nvSpPr>
          <p:spPr>
            <a:xfrm>
              <a:off x="-423677" y="4879582"/>
              <a:ext cx="265176" cy="246888"/>
            </a:xfrm>
            <a:prstGeom prst="rect">
              <a:avLst/>
            </a:prstGeom>
            <a:solidFill>
              <a:srgbClr val="F2E2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9" name="Rectangle 68">
              <a:extLst>
                <a:ext uri="{FF2B5EF4-FFF2-40B4-BE49-F238E27FC236}">
                  <a16:creationId xmlns:a16="http://schemas.microsoft.com/office/drawing/2014/main" id="{5E144132-3BC2-4E3D-9325-78203AC8A263}"/>
                </a:ext>
              </a:extLst>
            </p:cNvPr>
            <p:cNvSpPr/>
            <p:nvPr/>
          </p:nvSpPr>
          <p:spPr>
            <a:xfrm>
              <a:off x="-423677" y="5203371"/>
              <a:ext cx="265176" cy="246888"/>
            </a:xfrm>
            <a:prstGeom prst="rect">
              <a:avLst/>
            </a:prstGeom>
            <a:solidFill>
              <a:srgbClr val="A34A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0" name="Rectangle 69">
              <a:extLst>
                <a:ext uri="{FF2B5EF4-FFF2-40B4-BE49-F238E27FC236}">
                  <a16:creationId xmlns:a16="http://schemas.microsoft.com/office/drawing/2014/main" id="{9F56DF2F-AEDA-4577-BF71-52C1DE222DCB}"/>
                </a:ext>
              </a:extLst>
            </p:cNvPr>
            <p:cNvSpPr/>
            <p:nvPr/>
          </p:nvSpPr>
          <p:spPr>
            <a:xfrm>
              <a:off x="-423677" y="348325"/>
              <a:ext cx="265176" cy="246888"/>
            </a:xfrm>
            <a:prstGeom prst="rect">
              <a:avLst/>
            </a:prstGeom>
            <a:solidFill>
              <a:srgbClr val="2A3D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1" name="Rectangle 70">
              <a:extLst>
                <a:ext uri="{FF2B5EF4-FFF2-40B4-BE49-F238E27FC236}">
                  <a16:creationId xmlns:a16="http://schemas.microsoft.com/office/drawing/2014/main" id="{67986975-5E01-497F-9C19-D57762DEDB0B}"/>
                </a:ext>
              </a:extLst>
            </p:cNvPr>
            <p:cNvSpPr/>
            <p:nvPr/>
          </p:nvSpPr>
          <p:spPr>
            <a:xfrm>
              <a:off x="-423677" y="672114"/>
              <a:ext cx="265176" cy="246888"/>
            </a:xfrm>
            <a:prstGeom prst="rect">
              <a:avLst/>
            </a:prstGeom>
            <a:solidFill>
              <a:srgbClr val="3248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2" name="Rectangle 71">
              <a:extLst>
                <a:ext uri="{FF2B5EF4-FFF2-40B4-BE49-F238E27FC236}">
                  <a16:creationId xmlns:a16="http://schemas.microsoft.com/office/drawing/2014/main" id="{E2A8AF78-AF70-459A-B887-58A7D846CEAB}"/>
                </a:ext>
              </a:extLst>
            </p:cNvPr>
            <p:cNvSpPr/>
            <p:nvPr/>
          </p:nvSpPr>
          <p:spPr>
            <a:xfrm>
              <a:off x="-423677" y="995903"/>
              <a:ext cx="265176" cy="246888"/>
            </a:xfrm>
            <a:prstGeom prst="rect">
              <a:avLst/>
            </a:prstGeom>
            <a:solidFill>
              <a:srgbClr val="3D58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3" name="Rectangle 72">
              <a:extLst>
                <a:ext uri="{FF2B5EF4-FFF2-40B4-BE49-F238E27FC236}">
                  <a16:creationId xmlns:a16="http://schemas.microsoft.com/office/drawing/2014/main" id="{C9DF446F-88F0-4057-9D28-FC049B63A80B}"/>
                </a:ext>
              </a:extLst>
            </p:cNvPr>
            <p:cNvSpPr/>
            <p:nvPr/>
          </p:nvSpPr>
          <p:spPr>
            <a:xfrm>
              <a:off x="-423677" y="1319692"/>
              <a:ext cx="265176" cy="246888"/>
            </a:xfrm>
            <a:prstGeom prst="rect">
              <a:avLst/>
            </a:prstGeom>
            <a:solidFill>
              <a:srgbClr val="687F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4" name="Rectangle 73">
              <a:extLst>
                <a:ext uri="{FF2B5EF4-FFF2-40B4-BE49-F238E27FC236}">
                  <a16:creationId xmlns:a16="http://schemas.microsoft.com/office/drawing/2014/main" id="{C97D14A5-DEA5-4877-97F8-9E04CA0406AB}"/>
                </a:ext>
              </a:extLst>
            </p:cNvPr>
            <p:cNvSpPr/>
            <p:nvPr/>
          </p:nvSpPr>
          <p:spPr>
            <a:xfrm>
              <a:off x="-423677" y="3262426"/>
              <a:ext cx="265176" cy="2468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5" name="Rectangle 74">
              <a:extLst>
                <a:ext uri="{FF2B5EF4-FFF2-40B4-BE49-F238E27FC236}">
                  <a16:creationId xmlns:a16="http://schemas.microsoft.com/office/drawing/2014/main" id="{782B0EF1-5151-42C3-9B5B-192D47280E09}"/>
                </a:ext>
              </a:extLst>
            </p:cNvPr>
            <p:cNvSpPr/>
            <p:nvPr/>
          </p:nvSpPr>
          <p:spPr>
            <a:xfrm>
              <a:off x="-423677" y="2938637"/>
              <a:ext cx="265176" cy="246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6" name="Rectangle 75">
              <a:extLst>
                <a:ext uri="{FF2B5EF4-FFF2-40B4-BE49-F238E27FC236}">
                  <a16:creationId xmlns:a16="http://schemas.microsoft.com/office/drawing/2014/main" id="{2E486AAF-1AED-446A-95CB-FC5D305CAE4E}"/>
                </a:ext>
              </a:extLst>
            </p:cNvPr>
            <p:cNvSpPr/>
            <p:nvPr/>
          </p:nvSpPr>
          <p:spPr>
            <a:xfrm>
              <a:off x="-423677" y="2291059"/>
              <a:ext cx="265176" cy="246888"/>
            </a:xfrm>
            <a:prstGeom prst="rect">
              <a:avLst/>
            </a:prstGeom>
            <a:solidFill>
              <a:srgbClr val="A1C9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77" name="Straight Connector 76">
              <a:extLst>
                <a:ext uri="{FF2B5EF4-FFF2-40B4-BE49-F238E27FC236}">
                  <a16:creationId xmlns:a16="http://schemas.microsoft.com/office/drawing/2014/main" id="{BD460B37-E900-4E71-80CD-0E1965050892}"/>
                </a:ext>
              </a:extLst>
            </p:cNvPr>
            <p:cNvCxnSpPr/>
            <p:nvPr/>
          </p:nvCxnSpPr>
          <p:spPr>
            <a:xfrm flipH="1">
              <a:off x="-669192" y="19811"/>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F77F3C85-B324-434B-9B3B-4F94B4422211}"/>
                </a:ext>
              </a:extLst>
            </p:cNvPr>
            <p:cNvCxnSpPr>
              <a:cxnSpLocks/>
            </p:cNvCxnSpPr>
            <p:nvPr/>
          </p:nvCxnSpPr>
          <p:spPr>
            <a:xfrm flipV="1">
              <a:off x="-669191" y="21564"/>
              <a:ext cx="1" cy="6394564"/>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41D70A68-17D5-4CA4-9C58-1A3129B83BEA}"/>
                </a:ext>
              </a:extLst>
            </p:cNvPr>
            <p:cNvCxnSpPr/>
            <p:nvPr/>
          </p:nvCxnSpPr>
          <p:spPr>
            <a:xfrm flipH="1">
              <a:off x="-661000" y="6416128"/>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sp>
          <p:nvSpPr>
            <p:cNvPr id="80" name="TextBox 79">
              <a:extLst>
                <a:ext uri="{FF2B5EF4-FFF2-40B4-BE49-F238E27FC236}">
                  <a16:creationId xmlns:a16="http://schemas.microsoft.com/office/drawing/2014/main" id="{0F68F3EB-F787-47F8-A375-D1A26A938A49}"/>
                </a:ext>
              </a:extLst>
            </p:cNvPr>
            <p:cNvSpPr txBox="1"/>
            <p:nvPr/>
          </p:nvSpPr>
          <p:spPr>
            <a:xfrm rot="16200000">
              <a:off x="-3080623" y="3095951"/>
              <a:ext cx="4226615" cy="307777"/>
            </a:xfrm>
            <a:prstGeom prst="rect">
              <a:avLst/>
            </a:prstGeom>
            <a:noFill/>
          </p:spPr>
          <p:txBody>
            <a:bodyPr wrap="square" rtlCol="0">
              <a:spAutoFit/>
            </a:bodyPr>
            <a:lstStyle/>
            <a:p>
              <a:pPr algn="ctr"/>
              <a:r>
                <a:rPr lang="en-US" sz="1400" dirty="0">
                  <a:solidFill>
                    <a:srgbClr val="5B9BD5"/>
                  </a:solidFill>
                </a:rPr>
                <a:t>Colour palette</a:t>
              </a:r>
            </a:p>
          </p:txBody>
        </p:sp>
      </p:grpSp>
      <p:sp>
        <p:nvSpPr>
          <p:cNvPr id="7" name="TextBox 6">
            <a:extLst>
              <a:ext uri="{FF2B5EF4-FFF2-40B4-BE49-F238E27FC236}">
                <a16:creationId xmlns:a16="http://schemas.microsoft.com/office/drawing/2014/main" id="{7E6C3562-61D8-4C61-A72B-6F5DA6E253E1}"/>
              </a:ext>
            </a:extLst>
          </p:cNvPr>
          <p:cNvSpPr txBox="1"/>
          <p:nvPr/>
        </p:nvSpPr>
        <p:spPr>
          <a:xfrm>
            <a:off x="368921" y="619200"/>
            <a:ext cx="11449350"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Grown out from </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xxx</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 </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[Company] </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has expanded on providing other types of </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services</a:t>
            </a:r>
            <a:endPar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endParaRPr>
          </a:p>
        </p:txBody>
      </p:sp>
      <p:grpSp>
        <p:nvGrpSpPr>
          <p:cNvPr id="88" name="Group 87">
            <a:extLst>
              <a:ext uri="{FF2B5EF4-FFF2-40B4-BE49-F238E27FC236}">
                <a16:creationId xmlns:a16="http://schemas.microsoft.com/office/drawing/2014/main" id="{183FC5E9-E705-4E9F-8ECD-D323F6B0D16D}"/>
              </a:ext>
            </a:extLst>
          </p:cNvPr>
          <p:cNvGrpSpPr/>
          <p:nvPr/>
        </p:nvGrpSpPr>
        <p:grpSpPr>
          <a:xfrm>
            <a:off x="7928623" y="1660910"/>
            <a:ext cx="3534286" cy="245365"/>
            <a:chOff x="1460903" y="-907833"/>
            <a:chExt cx="3534286" cy="425067"/>
          </a:xfrm>
        </p:grpSpPr>
        <p:sp>
          <p:nvSpPr>
            <p:cNvPr id="90" name="Rectangle 17">
              <a:extLst>
                <a:ext uri="{FF2B5EF4-FFF2-40B4-BE49-F238E27FC236}">
                  <a16:creationId xmlns:a16="http://schemas.microsoft.com/office/drawing/2014/main" id="{2AB008FF-EBA9-4CFD-B305-50E5A803F900}"/>
                </a:ext>
              </a:extLst>
            </p:cNvPr>
            <p:cNvSpPr/>
            <p:nvPr/>
          </p:nvSpPr>
          <p:spPr>
            <a:xfrm>
              <a:off x="1500775" y="-872293"/>
              <a:ext cx="3494414" cy="389527"/>
            </a:xfrm>
            <a:prstGeom prst="roundRect">
              <a:avLst>
                <a:gd name="adj" fmla="val 43302"/>
              </a:avLst>
            </a:prstGeom>
            <a:solidFill>
              <a:srgbClr val="A1C9E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b="1" dirty="0">
                <a:solidFill>
                  <a:schemeClr val="bg1"/>
                </a:solidFill>
                <a:latin typeface="Calibri Light" panose="020F0302020204030204" pitchFamily="34" charset="0"/>
                <a:cs typeface="Calibri Light" panose="020F0302020204030204" pitchFamily="34" charset="0"/>
              </a:endParaRPr>
            </a:p>
          </p:txBody>
        </p:sp>
        <p:sp>
          <p:nvSpPr>
            <p:cNvPr id="91" name="Rectangle 17">
              <a:extLst>
                <a:ext uri="{FF2B5EF4-FFF2-40B4-BE49-F238E27FC236}">
                  <a16:creationId xmlns:a16="http://schemas.microsoft.com/office/drawing/2014/main" id="{5EA71408-4615-45F0-9C9C-F65AE7F041F3}"/>
                </a:ext>
              </a:extLst>
            </p:cNvPr>
            <p:cNvSpPr/>
            <p:nvPr/>
          </p:nvSpPr>
          <p:spPr>
            <a:xfrm>
              <a:off x="1460903" y="-907833"/>
              <a:ext cx="3494414" cy="389524"/>
            </a:xfrm>
            <a:prstGeom prst="roundRect">
              <a:avLst>
                <a:gd name="adj" fmla="val 43302"/>
              </a:avLst>
            </a:prstGeom>
            <a:solidFill>
              <a:srgbClr val="1E2B56"/>
            </a:solidFill>
            <a:ln>
              <a:noFill/>
            </a:ln>
            <a:effectLst/>
          </p:spPr>
          <p:style>
            <a:lnRef idx="1">
              <a:schemeClr val="accent1"/>
            </a:lnRef>
            <a:fillRef idx="3">
              <a:schemeClr val="accent1"/>
            </a:fillRef>
            <a:effectRef idx="2">
              <a:schemeClr val="accent1"/>
            </a:effectRef>
            <a:fontRef idx="minor">
              <a:schemeClr val="lt1"/>
            </a:fontRef>
          </p:style>
          <p:txBody>
            <a:bodyPr tIns="0" bIns="0" rtlCol="0" anchor="ctr"/>
            <a:lstStyle/>
            <a:p>
              <a:pPr algn="ctr">
                <a:spcBef>
                  <a:spcPct val="0"/>
                </a:spcBef>
              </a:pPr>
              <a:r>
                <a:rPr lang="pl-PL" sz="1200" b="1" dirty="0">
                  <a:solidFill>
                    <a:schemeClr val="bg1"/>
                  </a:solidFill>
                  <a:latin typeface="Calibri Light" panose="020F0302020204030204" pitchFamily="34" charset="0"/>
                </a:rPr>
                <a:t>B2C </a:t>
              </a:r>
              <a:r>
                <a:rPr lang="pl-PL" sz="1200" b="1" dirty="0" err="1">
                  <a:solidFill>
                    <a:schemeClr val="bg1"/>
                  </a:solidFill>
                  <a:latin typeface="Calibri Light" panose="020F0302020204030204" pitchFamily="34" charset="0"/>
                </a:rPr>
                <a:t>revenue</a:t>
              </a:r>
              <a:r>
                <a:rPr lang="pl-PL" sz="1200" b="1" dirty="0">
                  <a:solidFill>
                    <a:schemeClr val="bg1"/>
                  </a:solidFill>
                  <a:latin typeface="Calibri Light" panose="020F0302020204030204" pitchFamily="34" charset="0"/>
                </a:rPr>
                <a:t> </a:t>
              </a:r>
              <a:r>
                <a:rPr lang="pl-PL" sz="1200" b="1" dirty="0" err="1">
                  <a:solidFill>
                    <a:schemeClr val="bg1"/>
                  </a:solidFill>
                  <a:latin typeface="Calibri Light" panose="020F0302020204030204" pitchFamily="34" charset="0"/>
                </a:rPr>
                <a:t>models</a:t>
              </a:r>
              <a:r>
                <a:rPr lang="pl-PL" sz="1200" b="1" dirty="0">
                  <a:solidFill>
                    <a:schemeClr val="bg1"/>
                  </a:solidFill>
                  <a:latin typeface="Calibri Light" panose="020F0302020204030204" pitchFamily="34" charset="0"/>
                </a:rPr>
                <a:t> </a:t>
              </a:r>
              <a:endParaRPr lang="pl-PL" sz="1200" b="1" dirty="0"/>
            </a:p>
          </p:txBody>
        </p:sp>
      </p:grpSp>
      <p:grpSp>
        <p:nvGrpSpPr>
          <p:cNvPr id="93" name="Group 92">
            <a:extLst>
              <a:ext uri="{FF2B5EF4-FFF2-40B4-BE49-F238E27FC236}">
                <a16:creationId xmlns:a16="http://schemas.microsoft.com/office/drawing/2014/main" id="{C9C85D14-590C-4BA7-BE70-572C1E8AB156}"/>
              </a:ext>
            </a:extLst>
          </p:cNvPr>
          <p:cNvGrpSpPr/>
          <p:nvPr/>
        </p:nvGrpSpPr>
        <p:grpSpPr>
          <a:xfrm>
            <a:off x="7928623" y="3983156"/>
            <a:ext cx="3534286" cy="276572"/>
            <a:chOff x="1460903" y="-907835"/>
            <a:chExt cx="3534286" cy="423537"/>
          </a:xfrm>
        </p:grpSpPr>
        <p:sp>
          <p:nvSpPr>
            <p:cNvPr id="94" name="Rectangle 17">
              <a:extLst>
                <a:ext uri="{FF2B5EF4-FFF2-40B4-BE49-F238E27FC236}">
                  <a16:creationId xmlns:a16="http://schemas.microsoft.com/office/drawing/2014/main" id="{003C9BC8-D5C4-4357-8A0C-2100480564DE}"/>
                </a:ext>
              </a:extLst>
            </p:cNvPr>
            <p:cNvSpPr/>
            <p:nvPr/>
          </p:nvSpPr>
          <p:spPr>
            <a:xfrm>
              <a:off x="1500775" y="-873825"/>
              <a:ext cx="3494414" cy="389527"/>
            </a:xfrm>
            <a:prstGeom prst="roundRect">
              <a:avLst>
                <a:gd name="adj" fmla="val 43302"/>
              </a:avLst>
            </a:prstGeom>
            <a:solidFill>
              <a:srgbClr val="A1C9E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b="1" dirty="0">
                <a:solidFill>
                  <a:schemeClr val="bg1"/>
                </a:solidFill>
                <a:latin typeface="Calibri Light" panose="020F0302020204030204" pitchFamily="34" charset="0"/>
                <a:cs typeface="Calibri Light" panose="020F0302020204030204" pitchFamily="34" charset="0"/>
              </a:endParaRPr>
            </a:p>
          </p:txBody>
        </p:sp>
        <p:sp>
          <p:nvSpPr>
            <p:cNvPr id="95" name="Rectangle 17">
              <a:extLst>
                <a:ext uri="{FF2B5EF4-FFF2-40B4-BE49-F238E27FC236}">
                  <a16:creationId xmlns:a16="http://schemas.microsoft.com/office/drawing/2014/main" id="{5FDBDD9C-D831-4302-A0B4-286AEA014DE1}"/>
                </a:ext>
              </a:extLst>
            </p:cNvPr>
            <p:cNvSpPr/>
            <p:nvPr/>
          </p:nvSpPr>
          <p:spPr>
            <a:xfrm>
              <a:off x="1460903" y="-907835"/>
              <a:ext cx="3494414" cy="389527"/>
            </a:xfrm>
            <a:prstGeom prst="roundRect">
              <a:avLst>
                <a:gd name="adj" fmla="val 43302"/>
              </a:avLst>
            </a:prstGeom>
            <a:solidFill>
              <a:srgbClr val="1E2B56"/>
            </a:solidFill>
            <a:ln>
              <a:noFill/>
            </a:ln>
            <a:effectLst/>
          </p:spPr>
          <p:style>
            <a:lnRef idx="1">
              <a:schemeClr val="accent1"/>
            </a:lnRef>
            <a:fillRef idx="3">
              <a:schemeClr val="accent1"/>
            </a:fillRef>
            <a:effectRef idx="2">
              <a:schemeClr val="accent1"/>
            </a:effectRef>
            <a:fontRef idx="minor">
              <a:schemeClr val="lt1"/>
            </a:fontRef>
          </p:style>
          <p:txBody>
            <a:bodyPr tIns="0" bIns="0" rtlCol="0" anchor="ctr"/>
            <a:lstStyle/>
            <a:p>
              <a:pPr algn="ctr">
                <a:spcBef>
                  <a:spcPct val="0"/>
                </a:spcBef>
              </a:pPr>
              <a:r>
                <a:rPr lang="en-US" sz="1200" b="1" dirty="0">
                  <a:solidFill>
                    <a:schemeClr val="bg1"/>
                  </a:solidFill>
                  <a:latin typeface="Calibri Light" panose="020F0302020204030204" pitchFamily="34" charset="0"/>
                </a:rPr>
                <a:t>B2B revenue models</a:t>
              </a:r>
              <a:endParaRPr lang="en-US" sz="1200" b="1" dirty="0"/>
            </a:p>
          </p:txBody>
        </p:sp>
      </p:grpSp>
      <p:sp>
        <p:nvSpPr>
          <p:cNvPr id="92" name="TextBox 91">
            <a:extLst>
              <a:ext uri="{FF2B5EF4-FFF2-40B4-BE49-F238E27FC236}">
                <a16:creationId xmlns:a16="http://schemas.microsoft.com/office/drawing/2014/main" id="{66EB539E-F1E3-422E-8FDE-3A180881AFE1}"/>
              </a:ext>
            </a:extLst>
          </p:cNvPr>
          <p:cNvSpPr txBox="1"/>
          <p:nvPr/>
        </p:nvSpPr>
        <p:spPr>
          <a:xfrm>
            <a:off x="4081235" y="2566256"/>
            <a:ext cx="3045225" cy="230832"/>
          </a:xfrm>
          <a:prstGeom prst="rect">
            <a:avLst/>
          </a:prstGeom>
          <a:noFill/>
        </p:spPr>
        <p:txBody>
          <a:bodyPr wrap="square">
            <a:spAutoFit/>
          </a:bodyPr>
          <a:lstStyle/>
          <a:p>
            <a:pPr algn="just"/>
            <a:r>
              <a:rPr lang="pl-PL" sz="900" dirty="0"/>
              <a:t>[</a:t>
            </a:r>
            <a:r>
              <a:rPr lang="pl-PL" sz="900" dirty="0" err="1"/>
              <a:t>description</a:t>
            </a:r>
            <a:r>
              <a:rPr lang="pl-PL" sz="900" dirty="0"/>
              <a:t> of the </a:t>
            </a:r>
            <a:r>
              <a:rPr lang="pl-PL" sz="900" dirty="0" err="1"/>
              <a:t>product</a:t>
            </a:r>
            <a:r>
              <a:rPr lang="pl-PL" sz="900" dirty="0"/>
              <a:t>]</a:t>
            </a:r>
            <a:endParaRPr lang="en-US" sz="900" dirty="0"/>
          </a:p>
        </p:txBody>
      </p:sp>
      <p:sp>
        <p:nvSpPr>
          <p:cNvPr id="96" name="TextBox 95">
            <a:extLst>
              <a:ext uri="{FF2B5EF4-FFF2-40B4-BE49-F238E27FC236}">
                <a16:creationId xmlns:a16="http://schemas.microsoft.com/office/drawing/2014/main" id="{9DF33358-C4D1-45F2-A6B8-B77B14669C01}"/>
              </a:ext>
            </a:extLst>
          </p:cNvPr>
          <p:cNvSpPr txBox="1"/>
          <p:nvPr/>
        </p:nvSpPr>
        <p:spPr>
          <a:xfrm>
            <a:off x="2494300" y="4607892"/>
            <a:ext cx="2650248" cy="230832"/>
          </a:xfrm>
          <a:prstGeom prst="rect">
            <a:avLst/>
          </a:prstGeom>
          <a:noFill/>
        </p:spPr>
        <p:txBody>
          <a:bodyPr wrap="square">
            <a:spAutoFit/>
          </a:bodyPr>
          <a:lstStyle/>
          <a:p>
            <a:pPr algn="just"/>
            <a:r>
              <a:rPr lang="pl-PL" sz="900" dirty="0"/>
              <a:t>[</a:t>
            </a:r>
            <a:r>
              <a:rPr lang="pl-PL" sz="900" dirty="0" err="1"/>
              <a:t>description</a:t>
            </a:r>
            <a:r>
              <a:rPr lang="pl-PL" sz="900" dirty="0"/>
              <a:t> of the </a:t>
            </a:r>
            <a:r>
              <a:rPr lang="pl-PL" sz="900" dirty="0" err="1"/>
              <a:t>product</a:t>
            </a:r>
            <a:r>
              <a:rPr lang="pl-PL" sz="900" dirty="0"/>
              <a:t>]</a:t>
            </a:r>
            <a:endParaRPr lang="en-US" sz="900" dirty="0"/>
          </a:p>
        </p:txBody>
      </p:sp>
      <p:sp>
        <p:nvSpPr>
          <p:cNvPr id="98" name="TextBox 97">
            <a:extLst>
              <a:ext uri="{FF2B5EF4-FFF2-40B4-BE49-F238E27FC236}">
                <a16:creationId xmlns:a16="http://schemas.microsoft.com/office/drawing/2014/main" id="{4049DA62-0578-428A-9438-104B25ACAD14}"/>
              </a:ext>
            </a:extLst>
          </p:cNvPr>
          <p:cNvSpPr txBox="1"/>
          <p:nvPr/>
        </p:nvSpPr>
        <p:spPr>
          <a:xfrm>
            <a:off x="471503" y="4607892"/>
            <a:ext cx="1818318" cy="230832"/>
          </a:xfrm>
          <a:prstGeom prst="rect">
            <a:avLst/>
          </a:prstGeom>
          <a:noFill/>
        </p:spPr>
        <p:txBody>
          <a:bodyPr wrap="square">
            <a:spAutoFit/>
          </a:bodyPr>
          <a:lstStyle/>
          <a:p>
            <a:pPr algn="just"/>
            <a:r>
              <a:rPr lang="pl-PL" sz="900" dirty="0"/>
              <a:t>[</a:t>
            </a:r>
            <a:r>
              <a:rPr lang="pl-PL" sz="900" dirty="0" err="1"/>
              <a:t>description</a:t>
            </a:r>
            <a:r>
              <a:rPr lang="pl-PL" sz="900" dirty="0"/>
              <a:t> of the </a:t>
            </a:r>
            <a:r>
              <a:rPr lang="pl-PL" sz="900" dirty="0" err="1"/>
              <a:t>product</a:t>
            </a:r>
            <a:r>
              <a:rPr lang="pl-PL" sz="900" dirty="0"/>
              <a:t>]</a:t>
            </a:r>
            <a:endParaRPr lang="en-US" sz="900" dirty="0"/>
          </a:p>
        </p:txBody>
      </p:sp>
      <p:sp>
        <p:nvSpPr>
          <p:cNvPr id="99" name="TextBox 98">
            <a:extLst>
              <a:ext uri="{FF2B5EF4-FFF2-40B4-BE49-F238E27FC236}">
                <a16:creationId xmlns:a16="http://schemas.microsoft.com/office/drawing/2014/main" id="{BEBFA8E1-2068-47F0-B616-22427D669DF1}"/>
              </a:ext>
            </a:extLst>
          </p:cNvPr>
          <p:cNvSpPr txBox="1"/>
          <p:nvPr/>
        </p:nvSpPr>
        <p:spPr>
          <a:xfrm>
            <a:off x="5326513" y="4607892"/>
            <a:ext cx="1886408" cy="230832"/>
          </a:xfrm>
          <a:prstGeom prst="rect">
            <a:avLst/>
          </a:prstGeom>
          <a:noFill/>
        </p:spPr>
        <p:txBody>
          <a:bodyPr wrap="square">
            <a:spAutoFit/>
          </a:bodyPr>
          <a:lstStyle/>
          <a:p>
            <a:pPr algn="just"/>
            <a:r>
              <a:rPr lang="pl-PL" sz="900" dirty="0"/>
              <a:t>[</a:t>
            </a:r>
            <a:r>
              <a:rPr lang="pl-PL" sz="900" dirty="0" err="1"/>
              <a:t>description</a:t>
            </a:r>
            <a:r>
              <a:rPr lang="pl-PL" sz="900" dirty="0"/>
              <a:t> of the </a:t>
            </a:r>
            <a:r>
              <a:rPr lang="pl-PL" sz="900" dirty="0" err="1"/>
              <a:t>product</a:t>
            </a:r>
            <a:r>
              <a:rPr lang="pl-PL" sz="900" dirty="0"/>
              <a:t>]</a:t>
            </a:r>
            <a:endParaRPr lang="en-US" sz="900" dirty="0"/>
          </a:p>
        </p:txBody>
      </p:sp>
      <p:cxnSp>
        <p:nvCxnSpPr>
          <p:cNvPr id="108" name="Straight Connector 107">
            <a:extLst>
              <a:ext uri="{FF2B5EF4-FFF2-40B4-BE49-F238E27FC236}">
                <a16:creationId xmlns:a16="http://schemas.microsoft.com/office/drawing/2014/main" id="{6A11AEEF-A2B4-4FF2-AF73-1F051CAFB246}"/>
              </a:ext>
            </a:extLst>
          </p:cNvPr>
          <p:cNvCxnSpPr>
            <a:cxnSpLocks/>
          </p:cNvCxnSpPr>
          <p:nvPr/>
        </p:nvCxnSpPr>
        <p:spPr>
          <a:xfrm>
            <a:off x="2385801" y="3984286"/>
            <a:ext cx="0" cy="2084155"/>
          </a:xfrm>
          <a:prstGeom prst="line">
            <a:avLst/>
          </a:prstGeom>
          <a:ln w="25400">
            <a:solidFill>
              <a:schemeClr val="bg1">
                <a:lumMod val="85000"/>
              </a:schemeClr>
            </a:solidFill>
            <a:prstDash val="dash"/>
            <a:round/>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06EB9C9E-A750-46A7-B456-6A40397CAD67}"/>
              </a:ext>
            </a:extLst>
          </p:cNvPr>
          <p:cNvCxnSpPr>
            <a:cxnSpLocks/>
          </p:cNvCxnSpPr>
          <p:nvPr/>
        </p:nvCxnSpPr>
        <p:spPr>
          <a:xfrm>
            <a:off x="5230501" y="3984286"/>
            <a:ext cx="0" cy="2084155"/>
          </a:xfrm>
          <a:prstGeom prst="line">
            <a:avLst/>
          </a:prstGeom>
          <a:ln w="25400">
            <a:solidFill>
              <a:schemeClr val="bg1">
                <a:lumMod val="85000"/>
              </a:schemeClr>
            </a:solidFill>
            <a:prstDash val="dash"/>
            <a:round/>
          </a:ln>
        </p:spPr>
        <p:style>
          <a:lnRef idx="1">
            <a:schemeClr val="accent1"/>
          </a:lnRef>
          <a:fillRef idx="0">
            <a:schemeClr val="accent1"/>
          </a:fillRef>
          <a:effectRef idx="0">
            <a:schemeClr val="accent1"/>
          </a:effectRef>
          <a:fontRef idx="minor">
            <a:schemeClr val="tx1"/>
          </a:fontRef>
        </p:style>
      </p:cxnSp>
      <p:sp>
        <p:nvSpPr>
          <p:cNvPr id="23" name="Rounded Rectangle 171">
            <a:extLst>
              <a:ext uri="{FF2B5EF4-FFF2-40B4-BE49-F238E27FC236}">
                <a16:creationId xmlns:a16="http://schemas.microsoft.com/office/drawing/2014/main" id="{6E37D283-607C-4B50-987B-1E366D74B398}"/>
              </a:ext>
            </a:extLst>
          </p:cNvPr>
          <p:cNvSpPr/>
          <p:nvPr/>
        </p:nvSpPr>
        <p:spPr>
          <a:xfrm>
            <a:off x="359396" y="1585288"/>
            <a:ext cx="6853526" cy="553998"/>
          </a:xfrm>
          <a:prstGeom prst="roundRect">
            <a:avLst>
              <a:gd name="adj" fmla="val 8677"/>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pl-PL" sz="900" dirty="0">
                <a:solidFill>
                  <a:schemeClr val="tx1"/>
                </a:solidFill>
              </a:rPr>
              <a:t>[</a:t>
            </a:r>
            <a:r>
              <a:rPr lang="pl-PL" sz="900" dirty="0" err="1">
                <a:solidFill>
                  <a:schemeClr val="tx1"/>
                </a:solidFill>
              </a:rPr>
              <a:t>description</a:t>
            </a:r>
            <a:r>
              <a:rPr lang="pl-PL" sz="900" dirty="0">
                <a:solidFill>
                  <a:schemeClr val="tx1"/>
                </a:solidFill>
              </a:rPr>
              <a:t> of the </a:t>
            </a:r>
            <a:r>
              <a:rPr lang="pl-PL" sz="900" dirty="0" err="1">
                <a:solidFill>
                  <a:schemeClr val="tx1"/>
                </a:solidFill>
              </a:rPr>
              <a:t>product</a:t>
            </a:r>
            <a:r>
              <a:rPr lang="pl-PL" sz="900" dirty="0">
                <a:solidFill>
                  <a:schemeClr val="tx1"/>
                </a:solidFill>
              </a:rPr>
              <a:t>]</a:t>
            </a:r>
            <a:endParaRPr lang="en-US" sz="900" dirty="0">
              <a:solidFill>
                <a:schemeClr val="tx1"/>
              </a:solidFill>
            </a:endParaRPr>
          </a:p>
        </p:txBody>
      </p:sp>
      <p:sp>
        <p:nvSpPr>
          <p:cNvPr id="2" name="TextBox 1">
            <a:extLst>
              <a:ext uri="{FF2B5EF4-FFF2-40B4-BE49-F238E27FC236}">
                <a16:creationId xmlns:a16="http://schemas.microsoft.com/office/drawing/2014/main" id="{95F0284A-C860-4D59-A202-8DEFE07FB2DE}"/>
              </a:ext>
            </a:extLst>
          </p:cNvPr>
          <p:cNvSpPr txBox="1"/>
          <p:nvPr/>
        </p:nvSpPr>
        <p:spPr>
          <a:xfrm>
            <a:off x="967327" y="3978344"/>
            <a:ext cx="786878" cy="415498"/>
          </a:xfrm>
          <a:prstGeom prst="rect">
            <a:avLst/>
          </a:prstGeom>
          <a:solidFill>
            <a:schemeClr val="bg1"/>
          </a:solidFill>
          <a:ln>
            <a:solidFill>
              <a:schemeClr val="tx1"/>
            </a:solidFill>
          </a:ln>
        </p:spPr>
        <p:txBody>
          <a:bodyPr wrap="square">
            <a:spAutoFit/>
          </a:bodyPr>
          <a:lstStyle/>
          <a:p>
            <a:r>
              <a:rPr lang="pl-PL" sz="1050" dirty="0"/>
              <a:t>Product </a:t>
            </a:r>
            <a:r>
              <a:rPr lang="pl-PL" sz="1050" dirty="0" err="1"/>
              <a:t>photo</a:t>
            </a:r>
            <a:endParaRPr lang="en-US" sz="1050" dirty="0"/>
          </a:p>
        </p:txBody>
      </p:sp>
      <p:sp>
        <p:nvSpPr>
          <p:cNvPr id="3" name="TextBox 2">
            <a:extLst>
              <a:ext uri="{FF2B5EF4-FFF2-40B4-BE49-F238E27FC236}">
                <a16:creationId xmlns:a16="http://schemas.microsoft.com/office/drawing/2014/main" id="{8EE37DFB-2154-4A5D-9D5B-057E4682E0DC}"/>
              </a:ext>
            </a:extLst>
          </p:cNvPr>
          <p:cNvSpPr txBox="1"/>
          <p:nvPr/>
        </p:nvSpPr>
        <p:spPr>
          <a:xfrm>
            <a:off x="967327" y="2643317"/>
            <a:ext cx="786878" cy="415498"/>
          </a:xfrm>
          <a:prstGeom prst="rect">
            <a:avLst/>
          </a:prstGeom>
          <a:solidFill>
            <a:schemeClr val="bg1"/>
          </a:solidFill>
          <a:ln>
            <a:solidFill>
              <a:schemeClr val="tx1"/>
            </a:solidFill>
          </a:ln>
        </p:spPr>
        <p:txBody>
          <a:bodyPr wrap="square">
            <a:spAutoFit/>
          </a:bodyPr>
          <a:lstStyle/>
          <a:p>
            <a:r>
              <a:rPr lang="pl-PL" sz="1050" dirty="0"/>
              <a:t>Product </a:t>
            </a:r>
            <a:r>
              <a:rPr lang="pl-PL" sz="1050" dirty="0" err="1"/>
              <a:t>photo</a:t>
            </a:r>
            <a:endParaRPr lang="en-US" sz="1050" dirty="0"/>
          </a:p>
        </p:txBody>
      </p:sp>
      <p:sp>
        <p:nvSpPr>
          <p:cNvPr id="4" name="TextBox 3">
            <a:extLst>
              <a:ext uri="{FF2B5EF4-FFF2-40B4-BE49-F238E27FC236}">
                <a16:creationId xmlns:a16="http://schemas.microsoft.com/office/drawing/2014/main" id="{23377171-0549-4B16-BF87-164E189F0CD1}"/>
              </a:ext>
            </a:extLst>
          </p:cNvPr>
          <p:cNvSpPr txBox="1"/>
          <p:nvPr/>
        </p:nvSpPr>
        <p:spPr>
          <a:xfrm>
            <a:off x="5905368" y="3978344"/>
            <a:ext cx="786878" cy="415498"/>
          </a:xfrm>
          <a:prstGeom prst="rect">
            <a:avLst/>
          </a:prstGeom>
          <a:solidFill>
            <a:schemeClr val="bg1"/>
          </a:solidFill>
          <a:ln>
            <a:solidFill>
              <a:schemeClr val="tx1"/>
            </a:solidFill>
          </a:ln>
        </p:spPr>
        <p:txBody>
          <a:bodyPr wrap="square">
            <a:spAutoFit/>
          </a:bodyPr>
          <a:lstStyle/>
          <a:p>
            <a:r>
              <a:rPr lang="pl-PL" sz="1050" dirty="0"/>
              <a:t>Product </a:t>
            </a:r>
            <a:r>
              <a:rPr lang="pl-PL" sz="1050" dirty="0" err="1"/>
              <a:t>photo</a:t>
            </a:r>
            <a:endParaRPr lang="en-US" sz="1050" dirty="0"/>
          </a:p>
        </p:txBody>
      </p:sp>
      <p:sp>
        <p:nvSpPr>
          <p:cNvPr id="5" name="TextBox 4">
            <a:extLst>
              <a:ext uri="{FF2B5EF4-FFF2-40B4-BE49-F238E27FC236}">
                <a16:creationId xmlns:a16="http://schemas.microsoft.com/office/drawing/2014/main" id="{DB2D3CCD-40C6-4226-AC9A-D89B5BEC95CC}"/>
              </a:ext>
            </a:extLst>
          </p:cNvPr>
          <p:cNvSpPr txBox="1"/>
          <p:nvPr/>
        </p:nvSpPr>
        <p:spPr>
          <a:xfrm>
            <a:off x="3337233" y="3978344"/>
            <a:ext cx="786878" cy="415498"/>
          </a:xfrm>
          <a:prstGeom prst="rect">
            <a:avLst/>
          </a:prstGeom>
          <a:solidFill>
            <a:schemeClr val="bg1"/>
          </a:solidFill>
          <a:ln>
            <a:solidFill>
              <a:schemeClr val="tx1"/>
            </a:solidFill>
          </a:ln>
        </p:spPr>
        <p:txBody>
          <a:bodyPr wrap="square">
            <a:spAutoFit/>
          </a:bodyPr>
          <a:lstStyle/>
          <a:p>
            <a:r>
              <a:rPr lang="pl-PL" sz="1050" dirty="0"/>
              <a:t>Product </a:t>
            </a:r>
            <a:r>
              <a:rPr lang="pl-PL" sz="1050" dirty="0" err="1"/>
              <a:t>photo</a:t>
            </a:r>
            <a:endParaRPr lang="en-US" sz="1050" dirty="0"/>
          </a:p>
        </p:txBody>
      </p:sp>
      <p:sp>
        <p:nvSpPr>
          <p:cNvPr id="8" name="Text Placeholder 8">
            <a:extLst>
              <a:ext uri="{FF2B5EF4-FFF2-40B4-BE49-F238E27FC236}">
                <a16:creationId xmlns:a16="http://schemas.microsoft.com/office/drawing/2014/main" id="{5299B2D1-1D2F-45CF-8179-D06F87824C02}"/>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PRODUCT PORTFOLIO </a:t>
            </a:r>
          </a:p>
        </p:txBody>
      </p:sp>
    </p:spTree>
    <p:extLst>
      <p:ext uri="{BB962C8B-B14F-4D97-AF65-F5344CB8AC3E}">
        <p14:creationId xmlns:p14="http://schemas.microsoft.com/office/powerpoint/2010/main" val="380387270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3C0BB176-002B-42D6-A1B5-DCC611C7EACD}"/>
              </a:ext>
            </a:extLst>
          </p:cNvPr>
          <p:cNvSpPr/>
          <p:nvPr/>
        </p:nvSpPr>
        <p:spPr>
          <a:xfrm>
            <a:off x="8277001" y="4532701"/>
            <a:ext cx="3541270" cy="1769417"/>
          </a:xfrm>
          <a:prstGeom prst="roundRect">
            <a:avLst>
              <a:gd name="adj" fmla="val 5199"/>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Rectangle: Rounded Corners 1">
            <a:extLst>
              <a:ext uri="{FF2B5EF4-FFF2-40B4-BE49-F238E27FC236}">
                <a16:creationId xmlns:a16="http://schemas.microsoft.com/office/drawing/2014/main" id="{9ED404BF-4151-451F-B137-16E629DAE20E}"/>
              </a:ext>
            </a:extLst>
          </p:cNvPr>
          <p:cNvSpPr/>
          <p:nvPr/>
        </p:nvSpPr>
        <p:spPr>
          <a:xfrm>
            <a:off x="4463844" y="4548243"/>
            <a:ext cx="3155927" cy="1769417"/>
          </a:xfrm>
          <a:prstGeom prst="roundRect">
            <a:avLst>
              <a:gd name="adj" fmla="val 5199"/>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1" name="Group 130">
            <a:extLst>
              <a:ext uri="{FF2B5EF4-FFF2-40B4-BE49-F238E27FC236}">
                <a16:creationId xmlns:a16="http://schemas.microsoft.com/office/drawing/2014/main" id="{56EB04B8-EACD-44C8-B04C-384CC002C2A4}"/>
              </a:ext>
            </a:extLst>
          </p:cNvPr>
          <p:cNvGrpSpPr/>
          <p:nvPr/>
        </p:nvGrpSpPr>
        <p:grpSpPr>
          <a:xfrm>
            <a:off x="8672371" y="1490472"/>
            <a:ext cx="2940409" cy="3011735"/>
            <a:chOff x="8473010" y="1497684"/>
            <a:chExt cx="2940409" cy="3011735"/>
          </a:xfrm>
        </p:grpSpPr>
        <p:grpSp>
          <p:nvGrpSpPr>
            <p:cNvPr id="53" name="Group 52">
              <a:extLst>
                <a:ext uri="{FF2B5EF4-FFF2-40B4-BE49-F238E27FC236}">
                  <a16:creationId xmlns:a16="http://schemas.microsoft.com/office/drawing/2014/main" id="{B02972F0-AE8D-43F0-A8B5-5255AEEC5D13}"/>
                </a:ext>
              </a:extLst>
            </p:cNvPr>
            <p:cNvGrpSpPr/>
            <p:nvPr/>
          </p:nvGrpSpPr>
          <p:grpSpPr>
            <a:xfrm>
              <a:off x="8473010" y="1497684"/>
              <a:ext cx="2940409" cy="3011735"/>
              <a:chOff x="8473010" y="1497684"/>
              <a:chExt cx="2940409" cy="3011735"/>
            </a:xfrm>
          </p:grpSpPr>
          <p:cxnSp>
            <p:nvCxnSpPr>
              <p:cNvPr id="119" name="Straight Connector 118">
                <a:extLst>
                  <a:ext uri="{FF2B5EF4-FFF2-40B4-BE49-F238E27FC236}">
                    <a16:creationId xmlns:a16="http://schemas.microsoft.com/office/drawing/2014/main" id="{4F89BA59-537C-46EA-9C6C-BA45274E3E79}"/>
                  </a:ext>
                </a:extLst>
              </p:cNvPr>
              <p:cNvCxnSpPr>
                <a:cxnSpLocks/>
              </p:cNvCxnSpPr>
              <p:nvPr/>
            </p:nvCxnSpPr>
            <p:spPr>
              <a:xfrm flipH="1" flipV="1">
                <a:off x="9346386" y="2154862"/>
                <a:ext cx="1169214" cy="135928"/>
              </a:xfrm>
              <a:prstGeom prst="line">
                <a:avLst/>
              </a:prstGeom>
              <a:ln w="9525">
                <a:solidFill>
                  <a:schemeClr val="bg1">
                    <a:lumMod val="85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A0E73960-A920-46DD-8519-1D33BC514F8A}"/>
                  </a:ext>
                </a:extLst>
              </p:cNvPr>
              <p:cNvCxnSpPr>
                <a:cxnSpLocks/>
              </p:cNvCxnSpPr>
              <p:nvPr/>
            </p:nvCxnSpPr>
            <p:spPr>
              <a:xfrm flipH="1" flipV="1">
                <a:off x="9375252" y="2364806"/>
                <a:ext cx="1104057" cy="118650"/>
              </a:xfrm>
              <a:prstGeom prst="line">
                <a:avLst/>
              </a:prstGeom>
              <a:ln w="9525">
                <a:solidFill>
                  <a:schemeClr val="bg1">
                    <a:lumMod val="85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8DE6DCF6-0932-4DC5-ABBA-B943036FA182}"/>
                  </a:ext>
                </a:extLst>
              </p:cNvPr>
              <p:cNvCxnSpPr>
                <a:cxnSpLocks/>
              </p:cNvCxnSpPr>
              <p:nvPr/>
            </p:nvCxnSpPr>
            <p:spPr>
              <a:xfrm flipH="1">
                <a:off x="9535118" y="1646187"/>
                <a:ext cx="816190" cy="0"/>
              </a:xfrm>
              <a:prstGeom prst="line">
                <a:avLst/>
              </a:prstGeom>
              <a:ln w="9525">
                <a:solidFill>
                  <a:schemeClr val="bg1">
                    <a:lumMod val="85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3D93B9E7-FA7C-470E-B750-BF48E622A4A4}"/>
                  </a:ext>
                </a:extLst>
              </p:cNvPr>
              <p:cNvCxnSpPr>
                <a:cxnSpLocks/>
              </p:cNvCxnSpPr>
              <p:nvPr/>
            </p:nvCxnSpPr>
            <p:spPr>
              <a:xfrm flipH="1">
                <a:off x="9346386" y="1668535"/>
                <a:ext cx="1309978" cy="95868"/>
              </a:xfrm>
              <a:prstGeom prst="line">
                <a:avLst/>
              </a:prstGeom>
              <a:ln w="9525">
                <a:solidFill>
                  <a:schemeClr val="bg1">
                    <a:lumMod val="85000"/>
                  </a:schemeClr>
                </a:solidFill>
                <a:prstDash val="sysDash"/>
                <a:round/>
              </a:ln>
            </p:spPr>
            <p:style>
              <a:lnRef idx="1">
                <a:schemeClr val="accent1"/>
              </a:lnRef>
              <a:fillRef idx="0">
                <a:schemeClr val="accent1"/>
              </a:fillRef>
              <a:effectRef idx="0">
                <a:schemeClr val="accent1"/>
              </a:effectRef>
              <a:fontRef idx="minor">
                <a:schemeClr val="tx1"/>
              </a:fontRef>
            </p:style>
          </p:cxnSp>
          <p:graphicFrame>
            <p:nvGraphicFramePr>
              <p:cNvPr id="79" name="Chart 78">
                <a:extLst>
                  <a:ext uri="{FF2B5EF4-FFF2-40B4-BE49-F238E27FC236}">
                    <a16:creationId xmlns:a16="http://schemas.microsoft.com/office/drawing/2014/main" id="{1121679C-4836-4EF1-BA0E-6ED86C6E9A3E}"/>
                  </a:ext>
                </a:extLst>
              </p:cNvPr>
              <p:cNvGraphicFramePr/>
              <p:nvPr>
                <p:extLst>
                  <p:ext uri="{D42A27DB-BD31-4B8C-83A1-F6EECF244321}">
                    <p14:modId xmlns:p14="http://schemas.microsoft.com/office/powerpoint/2010/main" val="3720666636"/>
                  </p:ext>
                </p:extLst>
              </p:nvPr>
            </p:nvGraphicFramePr>
            <p:xfrm>
              <a:off x="8473010" y="1497684"/>
              <a:ext cx="2940409" cy="3011735"/>
            </p:xfrm>
            <a:graphic>
              <a:graphicData uri="http://schemas.openxmlformats.org/drawingml/2006/chart">
                <c:chart xmlns:c="http://schemas.openxmlformats.org/drawingml/2006/chart" xmlns:r="http://schemas.openxmlformats.org/officeDocument/2006/relationships" r:id="rId3"/>
              </a:graphicData>
            </a:graphic>
          </p:graphicFrame>
        </p:grpSp>
        <p:sp>
          <p:nvSpPr>
            <p:cNvPr id="14" name="Arrow: Down 13">
              <a:extLst>
                <a:ext uri="{FF2B5EF4-FFF2-40B4-BE49-F238E27FC236}">
                  <a16:creationId xmlns:a16="http://schemas.microsoft.com/office/drawing/2014/main" id="{72D69042-9ED9-4CB5-9F39-A93D2E5E05A2}"/>
                </a:ext>
              </a:extLst>
            </p:cNvPr>
            <p:cNvSpPr/>
            <p:nvPr/>
          </p:nvSpPr>
          <p:spPr>
            <a:xfrm>
              <a:off x="9850413" y="3021512"/>
              <a:ext cx="209598" cy="460614"/>
            </a:xfrm>
            <a:prstGeom prst="downArrow">
              <a:avLst/>
            </a:prstGeom>
            <a:solidFill>
              <a:srgbClr val="3248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Arrow: Up 14">
              <a:extLst>
                <a:ext uri="{FF2B5EF4-FFF2-40B4-BE49-F238E27FC236}">
                  <a16:creationId xmlns:a16="http://schemas.microsoft.com/office/drawing/2014/main" id="{01494766-083F-4582-B8BE-175119E0ADAA}"/>
                </a:ext>
              </a:extLst>
            </p:cNvPr>
            <p:cNvSpPr/>
            <p:nvPr/>
          </p:nvSpPr>
          <p:spPr>
            <a:xfrm>
              <a:off x="9849526" y="1845503"/>
              <a:ext cx="209598" cy="272358"/>
            </a:xfrm>
            <a:prstGeom prst="upArrow">
              <a:avLst/>
            </a:prstGeom>
            <a:solidFill>
              <a:srgbClr val="A1C9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7" name="TextBox 78">
            <a:extLst>
              <a:ext uri="{FF2B5EF4-FFF2-40B4-BE49-F238E27FC236}">
                <a16:creationId xmlns:a16="http://schemas.microsoft.com/office/drawing/2014/main" id="{A8F7871C-2715-41EF-9A5F-9A30C651785E}"/>
              </a:ext>
            </a:extLst>
          </p:cNvPr>
          <p:cNvSpPr txBox="1"/>
          <p:nvPr/>
        </p:nvSpPr>
        <p:spPr>
          <a:xfrm>
            <a:off x="348846" y="1259041"/>
            <a:ext cx="7357087"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50000"/>
                  </a:schemeClr>
                </a:solidFill>
                <a:latin typeface="Arial" panose="020B0604020202020204" pitchFamily="34" charset="0"/>
                <a:cs typeface="Arial" panose="020B0604020202020204" pitchFamily="34" charset="0"/>
              </a:rPr>
              <a:t>Revenue models</a:t>
            </a:r>
          </a:p>
        </p:txBody>
      </p:sp>
      <p:sp>
        <p:nvSpPr>
          <p:cNvPr id="49" name="TextBox 78">
            <a:extLst>
              <a:ext uri="{FF2B5EF4-FFF2-40B4-BE49-F238E27FC236}">
                <a16:creationId xmlns:a16="http://schemas.microsoft.com/office/drawing/2014/main" id="{F73A23E4-110C-4100-B742-D39F12CD1069}"/>
              </a:ext>
            </a:extLst>
          </p:cNvPr>
          <p:cNvSpPr txBox="1"/>
          <p:nvPr/>
        </p:nvSpPr>
        <p:spPr>
          <a:xfrm>
            <a:off x="8094743" y="1252728"/>
            <a:ext cx="2940408" cy="237744"/>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50000"/>
                  </a:schemeClr>
                </a:solidFill>
                <a:latin typeface="Arial" panose="020B0604020202020204" pitchFamily="34" charset="0"/>
                <a:cs typeface="Arial" panose="020B0604020202020204" pitchFamily="34" charset="0"/>
              </a:rPr>
              <a:t>Revenue structure (B2C)</a:t>
            </a:r>
          </a:p>
        </p:txBody>
      </p:sp>
      <p:sp>
        <p:nvSpPr>
          <p:cNvPr id="124" name="TextBox 123">
            <a:extLst>
              <a:ext uri="{FF2B5EF4-FFF2-40B4-BE49-F238E27FC236}">
                <a16:creationId xmlns:a16="http://schemas.microsoft.com/office/drawing/2014/main" id="{3FADBC9A-CEAB-436B-935E-EC8A3091312C}"/>
              </a:ext>
            </a:extLst>
          </p:cNvPr>
          <p:cNvSpPr txBox="1"/>
          <p:nvPr/>
        </p:nvSpPr>
        <p:spPr>
          <a:xfrm>
            <a:off x="8369712" y="4673123"/>
            <a:ext cx="3355848" cy="1061829"/>
          </a:xfrm>
          <a:prstGeom prst="rect">
            <a:avLst/>
          </a:prstGeom>
          <a:noFill/>
        </p:spPr>
        <p:txBody>
          <a:bodyPr wrap="square" rtlCol="0">
            <a:spAutoFit/>
          </a:bodyPr>
          <a:lstStyle/>
          <a:p>
            <a:pPr marL="171450" indent="-171450" algn="just">
              <a:buFont typeface="Arial" panose="020B0604020202020204" pitchFamily="34" charset="0"/>
              <a:buChar char="•"/>
            </a:pPr>
            <a:r>
              <a:rPr lang="en-US" sz="900" dirty="0">
                <a:solidFill>
                  <a:schemeClr val="tx1">
                    <a:lumMod val="85000"/>
                    <a:lumOff val="15000"/>
                  </a:schemeClr>
                </a:solidFill>
                <a:latin typeface="Calibri" panose="020F0502020204030204" pitchFamily="34" charset="0"/>
                <a:cs typeface="Calibri" panose="020F0502020204030204" pitchFamily="34" charset="0"/>
              </a:rPr>
              <a:t>In Polish market company is </a:t>
            </a:r>
            <a:r>
              <a:rPr lang="en-US" sz="900" b="1" dirty="0">
                <a:solidFill>
                  <a:schemeClr val="tx1">
                    <a:lumMod val="85000"/>
                    <a:lumOff val="15000"/>
                  </a:schemeClr>
                </a:solidFill>
                <a:latin typeface="Calibri" panose="020F0502020204030204" pitchFamily="34" charset="0"/>
                <a:cs typeface="Calibri" panose="020F0502020204030204" pitchFamily="34" charset="0"/>
              </a:rPr>
              <a:t>focused on a further development of a B2C segment, </a:t>
            </a:r>
            <a:r>
              <a:rPr lang="en-US" sz="900" dirty="0">
                <a:solidFill>
                  <a:schemeClr val="tx1">
                    <a:lumMod val="85000"/>
                    <a:lumOff val="15000"/>
                  </a:schemeClr>
                </a:solidFill>
                <a:latin typeface="Calibri" panose="020F0502020204030204" pitchFamily="34" charset="0"/>
                <a:cs typeface="Calibri" panose="020F0502020204030204" pitchFamily="34" charset="0"/>
              </a:rPr>
              <a:t>mainly associated with the…</a:t>
            </a:r>
          </a:p>
          <a:p>
            <a:pPr marL="171450" indent="-171450" algn="just">
              <a:buFont typeface="Arial" panose="020B0604020202020204" pitchFamily="34" charset="0"/>
              <a:buChar char="•"/>
            </a:pPr>
            <a:r>
              <a:rPr lang="en-US" sz="900" dirty="0">
                <a:solidFill>
                  <a:schemeClr val="tx1">
                    <a:lumMod val="85000"/>
                    <a:lumOff val="15000"/>
                  </a:schemeClr>
                </a:solidFill>
                <a:latin typeface="Calibri" panose="020F0502020204030204" pitchFamily="34" charset="0"/>
                <a:cs typeface="Calibri" panose="020F0502020204030204" pitchFamily="34" charset="0"/>
              </a:rPr>
              <a:t>Effective cooperation with business partners (for example xxx) is resulting in a </a:t>
            </a:r>
            <a:r>
              <a:rPr lang="en-US" sz="900" b="1" dirty="0">
                <a:solidFill>
                  <a:schemeClr val="tx1">
                    <a:lumMod val="85000"/>
                    <a:lumOff val="15000"/>
                  </a:schemeClr>
                </a:solidFill>
                <a:latin typeface="Calibri" panose="020F0502020204030204" pitchFamily="34" charset="0"/>
                <a:cs typeface="Calibri" panose="020F0502020204030204" pitchFamily="34" charset="0"/>
              </a:rPr>
              <a:t>stable increase in the number of customers</a:t>
            </a:r>
            <a:endParaRPr lang="en-US" sz="900" dirty="0">
              <a:solidFill>
                <a:schemeClr val="tx1">
                  <a:lumMod val="85000"/>
                  <a:lumOff val="15000"/>
                </a:schemeClr>
              </a:solidFill>
              <a:latin typeface="Calibri" panose="020F0502020204030204" pitchFamily="34" charset="0"/>
              <a:cs typeface="Calibri" panose="020F0502020204030204" pitchFamily="34" charset="0"/>
            </a:endParaRPr>
          </a:p>
          <a:p>
            <a:pPr marL="171450" indent="-171450" algn="just">
              <a:buFont typeface="Arial" panose="020B0604020202020204" pitchFamily="34" charset="0"/>
              <a:buChar char="•"/>
            </a:pPr>
            <a:r>
              <a:rPr lang="en-US" sz="900" dirty="0">
                <a:solidFill>
                  <a:schemeClr val="tx1">
                    <a:lumMod val="85000"/>
                    <a:lumOff val="15000"/>
                  </a:schemeClr>
                </a:solidFill>
                <a:latin typeface="Calibri" panose="020F0502020204030204" pitchFamily="34" charset="0"/>
                <a:cs typeface="Calibri" panose="020F0502020204030204" pitchFamily="34" charset="0"/>
              </a:rPr>
              <a:t>The growth of </a:t>
            </a:r>
            <a:r>
              <a:rPr lang="en-US" sz="900" b="1" dirty="0">
                <a:solidFill>
                  <a:schemeClr val="tx1">
                    <a:lumMod val="85000"/>
                    <a:lumOff val="15000"/>
                  </a:schemeClr>
                </a:solidFill>
                <a:latin typeface="Calibri" panose="020F0502020204030204" pitchFamily="34" charset="0"/>
                <a:cs typeface="Calibri" panose="020F0502020204030204" pitchFamily="34" charset="0"/>
              </a:rPr>
              <a:t>gross margin from xx% in 20XX up to xx% in 20XX</a:t>
            </a:r>
            <a:r>
              <a:rPr lang="en-US" sz="900" dirty="0">
                <a:solidFill>
                  <a:schemeClr val="tx1">
                    <a:lumMod val="85000"/>
                    <a:lumOff val="15000"/>
                  </a:schemeClr>
                </a:solidFill>
                <a:latin typeface="Calibri" panose="020F0502020204030204" pitchFamily="34" charset="0"/>
                <a:cs typeface="Calibri" panose="020F0502020204030204" pitchFamily="34" charset="0"/>
              </a:rPr>
              <a:t>, is a result of an increase in the share of own product. Number of customers has grown with </a:t>
            </a:r>
            <a:r>
              <a:rPr lang="en-US" sz="900" b="1" dirty="0">
                <a:solidFill>
                  <a:schemeClr val="tx1">
                    <a:lumMod val="85000"/>
                    <a:lumOff val="15000"/>
                  </a:schemeClr>
                </a:solidFill>
                <a:latin typeface="Calibri" panose="020F0502020204030204" pitchFamily="34" charset="0"/>
                <a:cs typeface="Calibri" panose="020F0502020204030204" pitchFamily="34" charset="0"/>
              </a:rPr>
              <a:t>xx% CAGR from 20XX.</a:t>
            </a:r>
            <a:endParaRPr lang="en-US" sz="900"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126" name="TextBox 78">
            <a:extLst>
              <a:ext uri="{FF2B5EF4-FFF2-40B4-BE49-F238E27FC236}">
                <a16:creationId xmlns:a16="http://schemas.microsoft.com/office/drawing/2014/main" id="{ACB81886-286E-43A9-982F-89E689DA1400}"/>
              </a:ext>
            </a:extLst>
          </p:cNvPr>
          <p:cNvSpPr txBox="1"/>
          <p:nvPr/>
        </p:nvSpPr>
        <p:spPr>
          <a:xfrm>
            <a:off x="348846" y="4030046"/>
            <a:ext cx="6503392"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50000"/>
                  </a:schemeClr>
                </a:solidFill>
                <a:latin typeface="Arial" panose="020B0604020202020204" pitchFamily="34" charset="0"/>
                <a:cs typeface="Arial" panose="020B0604020202020204" pitchFamily="34" charset="0"/>
              </a:rPr>
              <a:t>Consistent, incremental growth of </a:t>
            </a:r>
            <a:r>
              <a:rPr lang="pl-PL" sz="1000" b="1" dirty="0">
                <a:solidFill>
                  <a:schemeClr val="bg1">
                    <a:lumMod val="50000"/>
                  </a:schemeClr>
                </a:solidFill>
                <a:latin typeface="Arial" panose="020B0604020202020204" pitchFamily="34" charset="0"/>
                <a:cs typeface="Arial" panose="020B0604020202020204" pitchFamily="34" charset="0"/>
              </a:rPr>
              <a:t>[Company] </a:t>
            </a:r>
            <a:r>
              <a:rPr lang="pl-PL" sz="1000" b="1" dirty="0" err="1">
                <a:solidFill>
                  <a:schemeClr val="bg1">
                    <a:lumMod val="50000"/>
                  </a:schemeClr>
                </a:solidFill>
                <a:latin typeface="Arial" panose="020B0604020202020204" pitchFamily="34" charset="0"/>
                <a:cs typeface="Arial" panose="020B0604020202020204" pitchFamily="34" charset="0"/>
              </a:rPr>
              <a:t>client</a:t>
            </a:r>
            <a:r>
              <a:rPr lang="en-US" sz="1000" b="1" dirty="0">
                <a:solidFill>
                  <a:schemeClr val="bg1">
                    <a:lumMod val="50000"/>
                  </a:schemeClr>
                </a:solidFill>
                <a:latin typeface="Arial" panose="020B0604020202020204" pitchFamily="34" charset="0"/>
                <a:cs typeface="Arial" panose="020B0604020202020204" pitchFamily="34" charset="0"/>
              </a:rPr>
              <a:t> base</a:t>
            </a:r>
          </a:p>
        </p:txBody>
      </p:sp>
      <p:graphicFrame>
        <p:nvGraphicFramePr>
          <p:cNvPr id="9" name="Chart 8">
            <a:extLst>
              <a:ext uri="{FF2B5EF4-FFF2-40B4-BE49-F238E27FC236}">
                <a16:creationId xmlns:a16="http://schemas.microsoft.com/office/drawing/2014/main" id="{4D376F69-566D-45F8-B784-7098AC6D98C8}"/>
              </a:ext>
            </a:extLst>
          </p:cNvPr>
          <p:cNvGraphicFramePr/>
          <p:nvPr>
            <p:extLst>
              <p:ext uri="{D42A27DB-BD31-4B8C-83A1-F6EECF244321}">
                <p14:modId xmlns:p14="http://schemas.microsoft.com/office/powerpoint/2010/main" val="3051437308"/>
              </p:ext>
            </p:extLst>
          </p:nvPr>
        </p:nvGraphicFramePr>
        <p:xfrm>
          <a:off x="195638" y="4110219"/>
          <a:ext cx="4235785" cy="2231755"/>
        </p:xfrm>
        <a:graphic>
          <a:graphicData uri="http://schemas.openxmlformats.org/drawingml/2006/chart">
            <c:chart xmlns:c="http://schemas.openxmlformats.org/drawingml/2006/chart" xmlns:r="http://schemas.openxmlformats.org/officeDocument/2006/relationships" r:id="rId4"/>
          </a:graphicData>
        </a:graphic>
      </p:graphicFrame>
      <p:sp>
        <p:nvSpPr>
          <p:cNvPr id="71" name="Rectangle 70">
            <a:extLst>
              <a:ext uri="{FF2B5EF4-FFF2-40B4-BE49-F238E27FC236}">
                <a16:creationId xmlns:a16="http://schemas.microsoft.com/office/drawing/2014/main" id="{981D6A5D-C09A-4927-800B-2691BDF43467}"/>
              </a:ext>
            </a:extLst>
          </p:cNvPr>
          <p:cNvSpPr/>
          <p:nvPr/>
        </p:nvSpPr>
        <p:spPr>
          <a:xfrm>
            <a:off x="4452275" y="4686905"/>
            <a:ext cx="3155927" cy="1477328"/>
          </a:xfrm>
          <a:prstGeom prst="rect">
            <a:avLst/>
          </a:prstGeom>
        </p:spPr>
        <p:txBody>
          <a:bodyPr wrap="square">
            <a:spAutoFit/>
          </a:bodyPr>
          <a:lstStyle/>
          <a:p>
            <a:pPr marL="171450" indent="-171450" algn="just">
              <a:buFont typeface="Arial" panose="020B0604020202020204" pitchFamily="34" charset="0"/>
              <a:buChar char="•"/>
            </a:pPr>
            <a:r>
              <a:rPr lang="en-US" sz="900" dirty="0">
                <a:solidFill>
                  <a:schemeClr val="tx1">
                    <a:lumMod val="85000"/>
                    <a:lumOff val="15000"/>
                  </a:schemeClr>
                </a:solidFill>
                <a:latin typeface="Calibri" panose="020F0502020204030204" pitchFamily="34" charset="0"/>
                <a:cs typeface="Calibri" panose="020F0502020204030204" pitchFamily="34" charset="0"/>
              </a:rPr>
              <a:t>In Polish market company is </a:t>
            </a:r>
            <a:r>
              <a:rPr lang="en-US" sz="900" b="1" dirty="0">
                <a:solidFill>
                  <a:schemeClr val="tx1">
                    <a:lumMod val="85000"/>
                    <a:lumOff val="15000"/>
                  </a:schemeClr>
                </a:solidFill>
                <a:latin typeface="Calibri" panose="020F0502020204030204" pitchFamily="34" charset="0"/>
                <a:cs typeface="Calibri" panose="020F0502020204030204" pitchFamily="34" charset="0"/>
              </a:rPr>
              <a:t>focused on a further development of a B2C segment, </a:t>
            </a:r>
            <a:r>
              <a:rPr lang="en-US" sz="900" dirty="0">
                <a:solidFill>
                  <a:schemeClr val="tx1">
                    <a:lumMod val="85000"/>
                    <a:lumOff val="15000"/>
                  </a:schemeClr>
                </a:solidFill>
                <a:latin typeface="Calibri" panose="020F0502020204030204" pitchFamily="34" charset="0"/>
                <a:cs typeface="Calibri" panose="020F0502020204030204" pitchFamily="34" charset="0"/>
              </a:rPr>
              <a:t>mainly associated with the…</a:t>
            </a:r>
          </a:p>
          <a:p>
            <a:pPr marL="171450" indent="-171450" algn="just">
              <a:buFont typeface="Arial" panose="020B0604020202020204" pitchFamily="34" charset="0"/>
              <a:buChar char="•"/>
            </a:pPr>
            <a:r>
              <a:rPr lang="en-US" sz="900" dirty="0">
                <a:solidFill>
                  <a:schemeClr val="tx1">
                    <a:lumMod val="85000"/>
                    <a:lumOff val="15000"/>
                  </a:schemeClr>
                </a:solidFill>
                <a:latin typeface="Calibri" panose="020F0502020204030204" pitchFamily="34" charset="0"/>
                <a:cs typeface="Calibri" panose="020F0502020204030204" pitchFamily="34" charset="0"/>
              </a:rPr>
              <a:t>Effective cooperation with business partners (for example xxx) is resulting in a </a:t>
            </a:r>
            <a:r>
              <a:rPr lang="en-US" sz="900" b="1" dirty="0">
                <a:solidFill>
                  <a:schemeClr val="tx1">
                    <a:lumMod val="85000"/>
                    <a:lumOff val="15000"/>
                  </a:schemeClr>
                </a:solidFill>
                <a:latin typeface="Calibri" panose="020F0502020204030204" pitchFamily="34" charset="0"/>
                <a:cs typeface="Calibri" panose="020F0502020204030204" pitchFamily="34" charset="0"/>
              </a:rPr>
              <a:t>stable increase in the number of customers</a:t>
            </a:r>
            <a:endParaRPr lang="en-US" sz="900" dirty="0">
              <a:solidFill>
                <a:schemeClr val="tx1">
                  <a:lumMod val="85000"/>
                  <a:lumOff val="15000"/>
                </a:schemeClr>
              </a:solidFill>
              <a:latin typeface="Calibri" panose="020F0502020204030204" pitchFamily="34" charset="0"/>
              <a:cs typeface="Calibri" panose="020F0502020204030204" pitchFamily="34" charset="0"/>
            </a:endParaRPr>
          </a:p>
          <a:p>
            <a:pPr marL="171450" indent="-171450" algn="just">
              <a:buFont typeface="Arial" panose="020B0604020202020204" pitchFamily="34" charset="0"/>
              <a:buChar char="•"/>
            </a:pPr>
            <a:r>
              <a:rPr lang="en-US" sz="900" dirty="0">
                <a:solidFill>
                  <a:schemeClr val="tx1">
                    <a:lumMod val="85000"/>
                    <a:lumOff val="15000"/>
                  </a:schemeClr>
                </a:solidFill>
                <a:latin typeface="Calibri" panose="020F0502020204030204" pitchFamily="34" charset="0"/>
                <a:cs typeface="Calibri" panose="020F0502020204030204" pitchFamily="34" charset="0"/>
              </a:rPr>
              <a:t>The growth of </a:t>
            </a:r>
            <a:r>
              <a:rPr lang="en-US" sz="900" b="1" dirty="0">
                <a:solidFill>
                  <a:schemeClr val="tx1">
                    <a:lumMod val="85000"/>
                    <a:lumOff val="15000"/>
                  </a:schemeClr>
                </a:solidFill>
                <a:latin typeface="Calibri" panose="020F0502020204030204" pitchFamily="34" charset="0"/>
                <a:cs typeface="Calibri" panose="020F0502020204030204" pitchFamily="34" charset="0"/>
              </a:rPr>
              <a:t>gross margin from xx% in 20XX up to xx% in 20XX</a:t>
            </a:r>
            <a:r>
              <a:rPr lang="en-US" sz="900" dirty="0">
                <a:solidFill>
                  <a:schemeClr val="tx1">
                    <a:lumMod val="85000"/>
                    <a:lumOff val="15000"/>
                  </a:schemeClr>
                </a:solidFill>
                <a:latin typeface="Calibri" panose="020F0502020204030204" pitchFamily="34" charset="0"/>
                <a:cs typeface="Calibri" panose="020F0502020204030204" pitchFamily="34" charset="0"/>
              </a:rPr>
              <a:t>, is a result of an increase in the share of own product. Number of customers has grown with </a:t>
            </a:r>
            <a:r>
              <a:rPr lang="en-US" sz="900" b="1" dirty="0">
                <a:solidFill>
                  <a:schemeClr val="tx1">
                    <a:lumMod val="85000"/>
                    <a:lumOff val="15000"/>
                  </a:schemeClr>
                </a:solidFill>
                <a:latin typeface="Calibri" panose="020F0502020204030204" pitchFamily="34" charset="0"/>
                <a:cs typeface="Calibri" panose="020F0502020204030204" pitchFamily="34" charset="0"/>
              </a:rPr>
              <a:t>xx% CAGR from 20XX.</a:t>
            </a:r>
            <a:endParaRPr lang="en-US" sz="900" dirty="0">
              <a:solidFill>
                <a:schemeClr val="tx1">
                  <a:lumMod val="85000"/>
                  <a:lumOff val="15000"/>
                </a:schemeClr>
              </a:solidFill>
              <a:latin typeface="Calibri" panose="020F0502020204030204" pitchFamily="34" charset="0"/>
              <a:cs typeface="Calibri" panose="020F0502020204030204" pitchFamily="34" charset="0"/>
            </a:endParaRPr>
          </a:p>
        </p:txBody>
      </p:sp>
      <p:grpSp>
        <p:nvGrpSpPr>
          <p:cNvPr id="73" name="Group 72">
            <a:extLst>
              <a:ext uri="{FF2B5EF4-FFF2-40B4-BE49-F238E27FC236}">
                <a16:creationId xmlns:a16="http://schemas.microsoft.com/office/drawing/2014/main" id="{6CD9B373-D0FA-4355-B6F9-F228294E1B33}"/>
              </a:ext>
            </a:extLst>
          </p:cNvPr>
          <p:cNvGrpSpPr/>
          <p:nvPr/>
        </p:nvGrpSpPr>
        <p:grpSpPr>
          <a:xfrm>
            <a:off x="863794" y="4573671"/>
            <a:ext cx="2775042" cy="422748"/>
            <a:chOff x="2064472" y="5079751"/>
            <a:chExt cx="1589061" cy="465668"/>
          </a:xfrm>
          <a:solidFill>
            <a:srgbClr val="32488E"/>
          </a:solidFill>
        </p:grpSpPr>
        <p:cxnSp>
          <p:nvCxnSpPr>
            <p:cNvPr id="77" name="Straight Connector 76">
              <a:extLst>
                <a:ext uri="{FF2B5EF4-FFF2-40B4-BE49-F238E27FC236}">
                  <a16:creationId xmlns:a16="http://schemas.microsoft.com/office/drawing/2014/main" id="{4010A7C2-FE79-427D-A2E3-22F05298B5E0}"/>
                </a:ext>
              </a:extLst>
            </p:cNvPr>
            <p:cNvCxnSpPr>
              <a:cxnSpLocks/>
            </p:cNvCxnSpPr>
            <p:nvPr/>
          </p:nvCxnSpPr>
          <p:spPr>
            <a:xfrm flipV="1">
              <a:off x="2064472" y="5079751"/>
              <a:ext cx="0" cy="465668"/>
            </a:xfrm>
            <a:prstGeom prst="line">
              <a:avLst/>
            </a:prstGeom>
            <a:grpFill/>
            <a:ln>
              <a:solidFill>
                <a:srgbClr val="1E2B56"/>
              </a:solidFill>
            </a:ln>
          </p:spPr>
          <p:style>
            <a:lnRef idx="1">
              <a:schemeClr val="accent1"/>
            </a:lnRef>
            <a:fillRef idx="0">
              <a:schemeClr val="accent1"/>
            </a:fillRef>
            <a:effectRef idx="0">
              <a:schemeClr val="accent1"/>
            </a:effectRef>
            <a:fontRef idx="minor">
              <a:schemeClr val="tx1"/>
            </a:fontRef>
          </p:style>
        </p:cxnSp>
        <p:cxnSp>
          <p:nvCxnSpPr>
            <p:cNvPr id="78" name="Straight Arrow Connector 77">
              <a:extLst>
                <a:ext uri="{FF2B5EF4-FFF2-40B4-BE49-F238E27FC236}">
                  <a16:creationId xmlns:a16="http://schemas.microsoft.com/office/drawing/2014/main" id="{BE41289F-4434-4258-A0FD-C3C186FC8718}"/>
                </a:ext>
              </a:extLst>
            </p:cNvPr>
            <p:cNvCxnSpPr>
              <a:cxnSpLocks/>
            </p:cNvCxnSpPr>
            <p:nvPr/>
          </p:nvCxnSpPr>
          <p:spPr>
            <a:xfrm>
              <a:off x="2066751" y="5079751"/>
              <a:ext cx="1586782" cy="0"/>
            </a:xfrm>
            <a:prstGeom prst="straightConnector1">
              <a:avLst/>
            </a:prstGeom>
            <a:grpFill/>
            <a:ln>
              <a:solidFill>
                <a:srgbClr val="1E2B56"/>
              </a:solidFill>
              <a:tailEnd type="triangle"/>
            </a:ln>
          </p:spPr>
          <p:style>
            <a:lnRef idx="1">
              <a:schemeClr val="accent1"/>
            </a:lnRef>
            <a:fillRef idx="0">
              <a:schemeClr val="accent1"/>
            </a:fillRef>
            <a:effectRef idx="0">
              <a:schemeClr val="accent1"/>
            </a:effectRef>
            <a:fontRef idx="minor">
              <a:schemeClr val="tx1"/>
            </a:fontRef>
          </p:style>
        </p:cxnSp>
      </p:grpSp>
      <p:sp>
        <p:nvSpPr>
          <p:cNvPr id="83" name="Rectangle: Rounded Corners 82">
            <a:extLst>
              <a:ext uri="{FF2B5EF4-FFF2-40B4-BE49-F238E27FC236}">
                <a16:creationId xmlns:a16="http://schemas.microsoft.com/office/drawing/2014/main" id="{2D7974D8-5FEC-4E23-A95F-4F9CF57D652D}"/>
              </a:ext>
            </a:extLst>
          </p:cNvPr>
          <p:cNvSpPr/>
          <p:nvPr/>
        </p:nvSpPr>
        <p:spPr>
          <a:xfrm>
            <a:off x="1006042" y="4493567"/>
            <a:ext cx="1067339" cy="144904"/>
          </a:xfrm>
          <a:prstGeom prst="roundRect">
            <a:avLst/>
          </a:prstGeom>
          <a:solidFill>
            <a:srgbClr val="3248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a:solidFill>
                  <a:schemeClr val="bg1"/>
                </a:solidFill>
              </a:rPr>
              <a:t>CAGR xx%</a:t>
            </a:r>
          </a:p>
        </p:txBody>
      </p:sp>
      <p:grpSp>
        <p:nvGrpSpPr>
          <p:cNvPr id="54" name="Group 53">
            <a:extLst>
              <a:ext uri="{FF2B5EF4-FFF2-40B4-BE49-F238E27FC236}">
                <a16:creationId xmlns:a16="http://schemas.microsoft.com/office/drawing/2014/main" id="{27CC9A9D-93F8-4A69-9B1B-152DCD2C13F7}"/>
              </a:ext>
            </a:extLst>
          </p:cNvPr>
          <p:cNvGrpSpPr/>
          <p:nvPr/>
        </p:nvGrpSpPr>
        <p:grpSpPr>
          <a:xfrm>
            <a:off x="-1121204" y="19811"/>
            <a:ext cx="962703" cy="6401807"/>
            <a:chOff x="-1121204" y="19811"/>
            <a:chExt cx="962703" cy="6401807"/>
          </a:xfrm>
        </p:grpSpPr>
        <p:sp>
          <p:nvSpPr>
            <p:cNvPr id="55" name="Rectangle 54">
              <a:extLst>
                <a:ext uri="{FF2B5EF4-FFF2-40B4-BE49-F238E27FC236}">
                  <a16:creationId xmlns:a16="http://schemas.microsoft.com/office/drawing/2014/main" id="{E33C622D-FDA3-472A-B502-BD50BB13E132}"/>
                </a:ext>
              </a:extLst>
            </p:cNvPr>
            <p:cNvSpPr/>
            <p:nvPr/>
          </p:nvSpPr>
          <p:spPr>
            <a:xfrm>
              <a:off x="-423677" y="1643481"/>
              <a:ext cx="265176" cy="246888"/>
            </a:xfrm>
            <a:prstGeom prst="rect">
              <a:avLst/>
            </a:prstGeom>
            <a:solidFill>
              <a:srgbClr val="7FB7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Rectangle 55">
              <a:extLst>
                <a:ext uri="{FF2B5EF4-FFF2-40B4-BE49-F238E27FC236}">
                  <a16:creationId xmlns:a16="http://schemas.microsoft.com/office/drawing/2014/main" id="{213488C3-20E5-48CC-9DA1-34C3EE1457B7}"/>
                </a:ext>
              </a:extLst>
            </p:cNvPr>
            <p:cNvSpPr/>
            <p:nvPr/>
          </p:nvSpPr>
          <p:spPr>
            <a:xfrm>
              <a:off x="-423677" y="2614848"/>
              <a:ext cx="265176" cy="246888"/>
            </a:xfrm>
            <a:prstGeom prst="rect">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Rectangle 56">
              <a:extLst>
                <a:ext uri="{FF2B5EF4-FFF2-40B4-BE49-F238E27FC236}">
                  <a16:creationId xmlns:a16="http://schemas.microsoft.com/office/drawing/2014/main" id="{DA7996E0-E6A3-4218-A4AE-384EBD2B95F7}"/>
                </a:ext>
              </a:extLst>
            </p:cNvPr>
            <p:cNvSpPr/>
            <p:nvPr/>
          </p:nvSpPr>
          <p:spPr>
            <a:xfrm>
              <a:off x="-423677" y="5850949"/>
              <a:ext cx="265176" cy="246888"/>
            </a:xfrm>
            <a:prstGeom prst="rect">
              <a:avLst/>
            </a:prstGeom>
            <a:solidFill>
              <a:srgbClr val="371E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Rectangle 57">
              <a:extLst>
                <a:ext uri="{FF2B5EF4-FFF2-40B4-BE49-F238E27FC236}">
                  <a16:creationId xmlns:a16="http://schemas.microsoft.com/office/drawing/2014/main" id="{DA563585-E324-412F-8A80-B7707C54090E}"/>
                </a:ext>
              </a:extLst>
            </p:cNvPr>
            <p:cNvSpPr/>
            <p:nvPr/>
          </p:nvSpPr>
          <p:spPr>
            <a:xfrm>
              <a:off x="-423677" y="5527160"/>
              <a:ext cx="265176" cy="246888"/>
            </a:xfrm>
            <a:prstGeom prst="rect">
              <a:avLst/>
            </a:prstGeom>
            <a:solidFill>
              <a:srgbClr val="4526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Rectangle 58">
              <a:extLst>
                <a:ext uri="{FF2B5EF4-FFF2-40B4-BE49-F238E27FC236}">
                  <a16:creationId xmlns:a16="http://schemas.microsoft.com/office/drawing/2014/main" id="{624FAE78-6B9D-43AA-90D2-4F7283AE0F31}"/>
                </a:ext>
              </a:extLst>
            </p:cNvPr>
            <p:cNvSpPr/>
            <p:nvPr/>
          </p:nvSpPr>
          <p:spPr>
            <a:xfrm>
              <a:off x="-423677" y="6174730"/>
              <a:ext cx="265176" cy="246888"/>
            </a:xfrm>
            <a:prstGeom prst="rect">
              <a:avLst/>
            </a:prstGeom>
            <a:solidFill>
              <a:srgbClr val="1C0F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Rectangle 59">
              <a:extLst>
                <a:ext uri="{FF2B5EF4-FFF2-40B4-BE49-F238E27FC236}">
                  <a16:creationId xmlns:a16="http://schemas.microsoft.com/office/drawing/2014/main" id="{1F4D2648-3668-45CE-BFA4-5C326D8B5810}"/>
                </a:ext>
              </a:extLst>
            </p:cNvPr>
            <p:cNvSpPr/>
            <p:nvPr/>
          </p:nvSpPr>
          <p:spPr>
            <a:xfrm>
              <a:off x="-423677" y="4233793"/>
              <a:ext cx="265176" cy="246888"/>
            </a:xfrm>
            <a:prstGeom prst="rect">
              <a:avLst/>
            </a:prstGeom>
            <a:solidFill>
              <a:srgbClr val="ACFE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Rectangle 60">
              <a:extLst>
                <a:ext uri="{FF2B5EF4-FFF2-40B4-BE49-F238E27FC236}">
                  <a16:creationId xmlns:a16="http://schemas.microsoft.com/office/drawing/2014/main" id="{B69A0192-ED48-4157-B747-1CCDA87A044E}"/>
                </a:ext>
              </a:extLst>
            </p:cNvPr>
            <p:cNvSpPr/>
            <p:nvPr/>
          </p:nvSpPr>
          <p:spPr>
            <a:xfrm>
              <a:off x="-423677" y="4557582"/>
              <a:ext cx="265176" cy="245099"/>
            </a:xfrm>
            <a:prstGeom prst="rect">
              <a:avLst/>
            </a:prstGeom>
            <a:solidFill>
              <a:srgbClr val="67FD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Rectangle 61">
              <a:extLst>
                <a:ext uri="{FF2B5EF4-FFF2-40B4-BE49-F238E27FC236}">
                  <a16:creationId xmlns:a16="http://schemas.microsoft.com/office/drawing/2014/main" id="{F6DA5319-C66E-4301-AE1D-D79F81B6D75F}"/>
                </a:ext>
              </a:extLst>
            </p:cNvPr>
            <p:cNvSpPr/>
            <p:nvPr/>
          </p:nvSpPr>
          <p:spPr>
            <a:xfrm>
              <a:off x="-423677" y="3910004"/>
              <a:ext cx="265176" cy="246888"/>
            </a:xfrm>
            <a:prstGeom prst="rect">
              <a:avLst/>
            </a:prstGeom>
            <a:solidFill>
              <a:srgbClr val="B8FE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Rectangle 62">
              <a:extLst>
                <a:ext uri="{FF2B5EF4-FFF2-40B4-BE49-F238E27FC236}">
                  <a16:creationId xmlns:a16="http://schemas.microsoft.com/office/drawing/2014/main" id="{1535C9D2-F581-47BA-ABC1-71B2A41B907F}"/>
                </a:ext>
              </a:extLst>
            </p:cNvPr>
            <p:cNvSpPr/>
            <p:nvPr/>
          </p:nvSpPr>
          <p:spPr>
            <a:xfrm>
              <a:off x="-423677" y="24536"/>
              <a:ext cx="265176" cy="246888"/>
            </a:xfrm>
            <a:prstGeom prst="rect">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Rectangle 63">
              <a:extLst>
                <a:ext uri="{FF2B5EF4-FFF2-40B4-BE49-F238E27FC236}">
                  <a16:creationId xmlns:a16="http://schemas.microsoft.com/office/drawing/2014/main" id="{3F03A2E0-2B70-4349-BC61-5A87B65F0D3C}"/>
                </a:ext>
              </a:extLst>
            </p:cNvPr>
            <p:cNvSpPr/>
            <p:nvPr/>
          </p:nvSpPr>
          <p:spPr>
            <a:xfrm>
              <a:off x="-423677" y="3586215"/>
              <a:ext cx="265176" cy="246888"/>
            </a:xfrm>
            <a:prstGeom prst="rect">
              <a:avLst/>
            </a:prstGeom>
            <a:solidFill>
              <a:srgbClr val="D5FA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a:extLst>
                <a:ext uri="{FF2B5EF4-FFF2-40B4-BE49-F238E27FC236}">
                  <a16:creationId xmlns:a16="http://schemas.microsoft.com/office/drawing/2014/main" id="{83C3B7ED-522F-4E0C-BB97-4014AA801AF7}"/>
                </a:ext>
              </a:extLst>
            </p:cNvPr>
            <p:cNvSpPr/>
            <p:nvPr/>
          </p:nvSpPr>
          <p:spPr>
            <a:xfrm>
              <a:off x="-423677" y="1967270"/>
              <a:ext cx="265176" cy="246888"/>
            </a:xfrm>
            <a:prstGeom prst="rect">
              <a:avLst/>
            </a:prstGeom>
            <a:solidFill>
              <a:srgbClr val="93D3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Rectangle 65">
              <a:extLst>
                <a:ext uri="{FF2B5EF4-FFF2-40B4-BE49-F238E27FC236}">
                  <a16:creationId xmlns:a16="http://schemas.microsoft.com/office/drawing/2014/main" id="{B3F60FA5-6DA2-4949-BE24-E79A1921AB6F}"/>
                </a:ext>
              </a:extLst>
            </p:cNvPr>
            <p:cNvSpPr/>
            <p:nvPr/>
          </p:nvSpPr>
          <p:spPr>
            <a:xfrm>
              <a:off x="-423677" y="4879582"/>
              <a:ext cx="265176" cy="246888"/>
            </a:xfrm>
            <a:prstGeom prst="rect">
              <a:avLst/>
            </a:prstGeom>
            <a:solidFill>
              <a:srgbClr val="F2E2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Rectangle 66">
              <a:extLst>
                <a:ext uri="{FF2B5EF4-FFF2-40B4-BE49-F238E27FC236}">
                  <a16:creationId xmlns:a16="http://schemas.microsoft.com/office/drawing/2014/main" id="{CC25F014-CA9C-412E-853A-BDC45EFBE6DA}"/>
                </a:ext>
              </a:extLst>
            </p:cNvPr>
            <p:cNvSpPr/>
            <p:nvPr/>
          </p:nvSpPr>
          <p:spPr>
            <a:xfrm>
              <a:off x="-423677" y="5203371"/>
              <a:ext cx="265176" cy="246888"/>
            </a:xfrm>
            <a:prstGeom prst="rect">
              <a:avLst/>
            </a:prstGeom>
            <a:solidFill>
              <a:srgbClr val="A34A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Rectangle 68">
              <a:extLst>
                <a:ext uri="{FF2B5EF4-FFF2-40B4-BE49-F238E27FC236}">
                  <a16:creationId xmlns:a16="http://schemas.microsoft.com/office/drawing/2014/main" id="{C70199CA-C7B3-45A9-8069-17E0A8C86059}"/>
                </a:ext>
              </a:extLst>
            </p:cNvPr>
            <p:cNvSpPr/>
            <p:nvPr/>
          </p:nvSpPr>
          <p:spPr>
            <a:xfrm>
              <a:off x="-423677" y="348325"/>
              <a:ext cx="265176" cy="246888"/>
            </a:xfrm>
            <a:prstGeom prst="rect">
              <a:avLst/>
            </a:prstGeom>
            <a:solidFill>
              <a:srgbClr val="2A3D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Rectangle 71">
              <a:extLst>
                <a:ext uri="{FF2B5EF4-FFF2-40B4-BE49-F238E27FC236}">
                  <a16:creationId xmlns:a16="http://schemas.microsoft.com/office/drawing/2014/main" id="{10AAD64B-6DA0-4F23-AAB9-1B2295992F27}"/>
                </a:ext>
              </a:extLst>
            </p:cNvPr>
            <p:cNvSpPr/>
            <p:nvPr/>
          </p:nvSpPr>
          <p:spPr>
            <a:xfrm>
              <a:off x="-423677" y="672114"/>
              <a:ext cx="265176" cy="246888"/>
            </a:xfrm>
            <a:prstGeom prst="rect">
              <a:avLst/>
            </a:prstGeom>
            <a:solidFill>
              <a:srgbClr val="3248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Rectangle 73">
              <a:extLst>
                <a:ext uri="{FF2B5EF4-FFF2-40B4-BE49-F238E27FC236}">
                  <a16:creationId xmlns:a16="http://schemas.microsoft.com/office/drawing/2014/main" id="{3B931EFE-4BCD-4ECD-A478-F5A4796F77EA}"/>
                </a:ext>
              </a:extLst>
            </p:cNvPr>
            <p:cNvSpPr/>
            <p:nvPr/>
          </p:nvSpPr>
          <p:spPr>
            <a:xfrm>
              <a:off x="-423677" y="995903"/>
              <a:ext cx="265176" cy="246888"/>
            </a:xfrm>
            <a:prstGeom prst="rect">
              <a:avLst/>
            </a:prstGeom>
            <a:solidFill>
              <a:srgbClr val="3D58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Rectangle 74">
              <a:extLst>
                <a:ext uri="{FF2B5EF4-FFF2-40B4-BE49-F238E27FC236}">
                  <a16:creationId xmlns:a16="http://schemas.microsoft.com/office/drawing/2014/main" id="{4E570FFF-100D-4C5F-8014-800021A2A2CD}"/>
                </a:ext>
              </a:extLst>
            </p:cNvPr>
            <p:cNvSpPr/>
            <p:nvPr/>
          </p:nvSpPr>
          <p:spPr>
            <a:xfrm>
              <a:off x="-423677" y="1319692"/>
              <a:ext cx="265176" cy="246888"/>
            </a:xfrm>
            <a:prstGeom prst="rect">
              <a:avLst/>
            </a:prstGeom>
            <a:solidFill>
              <a:srgbClr val="687F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ectangle 75">
              <a:extLst>
                <a:ext uri="{FF2B5EF4-FFF2-40B4-BE49-F238E27FC236}">
                  <a16:creationId xmlns:a16="http://schemas.microsoft.com/office/drawing/2014/main" id="{829F49C8-89FA-4792-AF55-CA687E4BF2FD}"/>
                </a:ext>
              </a:extLst>
            </p:cNvPr>
            <p:cNvSpPr/>
            <p:nvPr/>
          </p:nvSpPr>
          <p:spPr>
            <a:xfrm>
              <a:off x="-423677" y="3262426"/>
              <a:ext cx="265176" cy="2468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Rectangle 83">
              <a:extLst>
                <a:ext uri="{FF2B5EF4-FFF2-40B4-BE49-F238E27FC236}">
                  <a16:creationId xmlns:a16="http://schemas.microsoft.com/office/drawing/2014/main" id="{F99CD7CB-388F-4112-92C2-1BA1672FF757}"/>
                </a:ext>
              </a:extLst>
            </p:cNvPr>
            <p:cNvSpPr/>
            <p:nvPr/>
          </p:nvSpPr>
          <p:spPr>
            <a:xfrm>
              <a:off x="-423677" y="2938637"/>
              <a:ext cx="265176" cy="246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Rectangle 84">
              <a:extLst>
                <a:ext uri="{FF2B5EF4-FFF2-40B4-BE49-F238E27FC236}">
                  <a16:creationId xmlns:a16="http://schemas.microsoft.com/office/drawing/2014/main" id="{B0500A73-A9E5-4116-8DA8-4B971A4C7A5D}"/>
                </a:ext>
              </a:extLst>
            </p:cNvPr>
            <p:cNvSpPr/>
            <p:nvPr/>
          </p:nvSpPr>
          <p:spPr>
            <a:xfrm>
              <a:off x="-423677" y="2291059"/>
              <a:ext cx="265176" cy="246888"/>
            </a:xfrm>
            <a:prstGeom prst="rect">
              <a:avLst/>
            </a:prstGeom>
            <a:solidFill>
              <a:srgbClr val="A1C9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6" name="Straight Connector 85">
              <a:extLst>
                <a:ext uri="{FF2B5EF4-FFF2-40B4-BE49-F238E27FC236}">
                  <a16:creationId xmlns:a16="http://schemas.microsoft.com/office/drawing/2014/main" id="{BD21BD47-DB11-4D58-9972-DD5D92E944D0}"/>
                </a:ext>
              </a:extLst>
            </p:cNvPr>
            <p:cNvCxnSpPr/>
            <p:nvPr/>
          </p:nvCxnSpPr>
          <p:spPr>
            <a:xfrm flipH="1">
              <a:off x="-669192" y="19811"/>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A2D18D5E-1A53-4F8F-9AC5-5C936A59A5EE}"/>
                </a:ext>
              </a:extLst>
            </p:cNvPr>
            <p:cNvCxnSpPr>
              <a:cxnSpLocks/>
            </p:cNvCxnSpPr>
            <p:nvPr/>
          </p:nvCxnSpPr>
          <p:spPr>
            <a:xfrm flipV="1">
              <a:off x="-669191" y="21564"/>
              <a:ext cx="1" cy="6394564"/>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C9F99851-EAD6-4259-83DC-3042753A2921}"/>
                </a:ext>
              </a:extLst>
            </p:cNvPr>
            <p:cNvCxnSpPr/>
            <p:nvPr/>
          </p:nvCxnSpPr>
          <p:spPr>
            <a:xfrm flipH="1">
              <a:off x="-661000" y="6416128"/>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85AD2251-ED26-4FB8-A329-F5669339C20A}"/>
                </a:ext>
              </a:extLst>
            </p:cNvPr>
            <p:cNvSpPr txBox="1"/>
            <p:nvPr/>
          </p:nvSpPr>
          <p:spPr>
            <a:xfrm rot="16200000">
              <a:off x="-3080623" y="3095951"/>
              <a:ext cx="4226615" cy="307777"/>
            </a:xfrm>
            <a:prstGeom prst="rect">
              <a:avLst/>
            </a:prstGeom>
            <a:noFill/>
          </p:spPr>
          <p:txBody>
            <a:bodyPr wrap="square" rtlCol="0">
              <a:spAutoFit/>
            </a:bodyPr>
            <a:lstStyle/>
            <a:p>
              <a:pPr algn="ctr"/>
              <a:r>
                <a:rPr lang="en-US" sz="1400" dirty="0">
                  <a:solidFill>
                    <a:srgbClr val="5B9BD5"/>
                  </a:solidFill>
                </a:rPr>
                <a:t>Colour palette</a:t>
              </a:r>
            </a:p>
          </p:txBody>
        </p:sp>
      </p:grpSp>
      <p:sp>
        <p:nvSpPr>
          <p:cNvPr id="7" name="Text Placeholder 8">
            <a:extLst>
              <a:ext uri="{FF2B5EF4-FFF2-40B4-BE49-F238E27FC236}">
                <a16:creationId xmlns:a16="http://schemas.microsoft.com/office/drawing/2014/main" id="{E4424D19-B177-438C-8D19-E239CBD371E8}"/>
              </a:ext>
            </a:extLst>
          </p:cNvPr>
          <p:cNvSpPr txBox="1">
            <a:spLocks/>
          </p:cNvSpPr>
          <p:nvPr/>
        </p:nvSpPr>
        <p:spPr>
          <a:xfrm>
            <a:off x="261806" y="181104"/>
            <a:ext cx="11287125"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chemeClr val="bg1">
                    <a:lumMod val="50000"/>
                  </a:schemeClr>
                </a:solidFill>
                <a:latin typeface="+mn-lt"/>
                <a:cs typeface="Calibri Light" panose="020F0302020204030204" pitchFamily="34" charset="0"/>
              </a:rPr>
              <a:t>PRODUCT DESCRIPTION BY TYPE, REVENUE MODELS, DELIVERY PLATFORMS, AND DISTRIBUTION CHANNELS (1/2)</a:t>
            </a:r>
          </a:p>
          <a:p>
            <a:endParaRPr lang="en-US" sz="1800" dirty="0">
              <a:solidFill>
                <a:schemeClr val="bg1">
                  <a:lumMod val="50000"/>
                </a:schemeClr>
              </a:solidFill>
              <a:latin typeface="+mn-lt"/>
              <a:cs typeface="Calibri Light" panose="020F0302020204030204" pitchFamily="34" charset="0"/>
            </a:endParaRPr>
          </a:p>
        </p:txBody>
      </p:sp>
      <p:sp>
        <p:nvSpPr>
          <p:cNvPr id="8" name="TextBox 7">
            <a:extLst>
              <a:ext uri="{FF2B5EF4-FFF2-40B4-BE49-F238E27FC236}">
                <a16:creationId xmlns:a16="http://schemas.microsoft.com/office/drawing/2014/main" id="{CFF72A1E-037A-4A22-AA2D-D23AF4516CE6}"/>
              </a:ext>
            </a:extLst>
          </p:cNvPr>
          <p:cNvSpPr txBox="1"/>
          <p:nvPr/>
        </p:nvSpPr>
        <p:spPr>
          <a:xfrm>
            <a:off x="368921" y="619200"/>
            <a:ext cx="11449350"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New types of product within new sales models, has strengthened the Company’s offer to better address user needs and create sources of competitive advantage and further growth </a:t>
            </a:r>
          </a:p>
        </p:txBody>
      </p:sp>
      <p:cxnSp>
        <p:nvCxnSpPr>
          <p:cNvPr id="82" name="Straight Connector 81">
            <a:extLst>
              <a:ext uri="{FF2B5EF4-FFF2-40B4-BE49-F238E27FC236}">
                <a16:creationId xmlns:a16="http://schemas.microsoft.com/office/drawing/2014/main" id="{B955174B-56D0-4C4E-8AD1-706789445D15}"/>
              </a:ext>
            </a:extLst>
          </p:cNvPr>
          <p:cNvCxnSpPr>
            <a:cxnSpLocks/>
          </p:cNvCxnSpPr>
          <p:nvPr/>
        </p:nvCxnSpPr>
        <p:spPr>
          <a:xfrm>
            <a:off x="341999" y="1468800"/>
            <a:ext cx="7236000" cy="0"/>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cxnSp>
        <p:nvCxnSpPr>
          <p:cNvPr id="92" name="Straight Connector 91">
            <a:extLst>
              <a:ext uri="{FF2B5EF4-FFF2-40B4-BE49-F238E27FC236}">
                <a16:creationId xmlns:a16="http://schemas.microsoft.com/office/drawing/2014/main" id="{D38859AE-4D8C-445E-98D2-45D0D0D2D49F}"/>
              </a:ext>
            </a:extLst>
          </p:cNvPr>
          <p:cNvCxnSpPr>
            <a:cxnSpLocks/>
          </p:cNvCxnSpPr>
          <p:nvPr/>
        </p:nvCxnSpPr>
        <p:spPr>
          <a:xfrm>
            <a:off x="8065008" y="1468800"/>
            <a:ext cx="3757957" cy="0"/>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cxnSp>
        <p:nvCxnSpPr>
          <p:cNvPr id="93" name="Straight Connector 92">
            <a:extLst>
              <a:ext uri="{FF2B5EF4-FFF2-40B4-BE49-F238E27FC236}">
                <a16:creationId xmlns:a16="http://schemas.microsoft.com/office/drawing/2014/main" id="{69C0C483-E1EB-4B01-949F-786E7D7D414B}"/>
              </a:ext>
            </a:extLst>
          </p:cNvPr>
          <p:cNvCxnSpPr>
            <a:cxnSpLocks/>
          </p:cNvCxnSpPr>
          <p:nvPr/>
        </p:nvCxnSpPr>
        <p:spPr>
          <a:xfrm>
            <a:off x="348846" y="4241950"/>
            <a:ext cx="7270675" cy="0"/>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sp>
        <p:nvSpPr>
          <p:cNvPr id="95" name="TextBox 94">
            <a:extLst>
              <a:ext uri="{FF2B5EF4-FFF2-40B4-BE49-F238E27FC236}">
                <a16:creationId xmlns:a16="http://schemas.microsoft.com/office/drawing/2014/main" id="{E519539F-ED17-4318-8CC0-AE77E30132D8}"/>
              </a:ext>
            </a:extLst>
          </p:cNvPr>
          <p:cNvSpPr txBox="1"/>
          <p:nvPr/>
        </p:nvSpPr>
        <p:spPr>
          <a:xfrm>
            <a:off x="5104125" y="1590904"/>
            <a:ext cx="2388983" cy="230832"/>
          </a:xfrm>
          <a:prstGeom prst="rect">
            <a:avLst/>
          </a:prstGeom>
          <a:noFill/>
        </p:spPr>
        <p:txBody>
          <a:bodyPr wrap="square">
            <a:spAutoFit/>
          </a:bodyPr>
          <a:lstStyle/>
          <a:p>
            <a:pPr algn="just"/>
            <a:r>
              <a:rPr lang="en-US" sz="900" dirty="0"/>
              <a:t>[description of the model</a:t>
            </a:r>
          </a:p>
        </p:txBody>
      </p:sp>
      <p:sp>
        <p:nvSpPr>
          <p:cNvPr id="100" name="TextBox 99">
            <a:extLst>
              <a:ext uri="{FF2B5EF4-FFF2-40B4-BE49-F238E27FC236}">
                <a16:creationId xmlns:a16="http://schemas.microsoft.com/office/drawing/2014/main" id="{D6451140-BB8B-43B6-9940-37A1507C9167}"/>
              </a:ext>
            </a:extLst>
          </p:cNvPr>
          <p:cNvSpPr txBox="1"/>
          <p:nvPr/>
        </p:nvSpPr>
        <p:spPr>
          <a:xfrm>
            <a:off x="3397423" y="1702790"/>
            <a:ext cx="1320099" cy="369332"/>
          </a:xfrm>
          <a:prstGeom prst="rect">
            <a:avLst/>
          </a:prstGeom>
          <a:noFill/>
        </p:spPr>
        <p:txBody>
          <a:bodyPr wrap="square">
            <a:spAutoFit/>
          </a:bodyPr>
          <a:lstStyle/>
          <a:p>
            <a:pPr lvl="0"/>
            <a:r>
              <a:rPr lang="en-US" dirty="0">
                <a:solidFill>
                  <a:srgbClr val="1E2B56"/>
                </a:solidFill>
                <a:latin typeface="Calibri Light" panose="020F0302020204030204"/>
              </a:rPr>
              <a:t>Model 1</a:t>
            </a:r>
          </a:p>
        </p:txBody>
      </p:sp>
      <p:cxnSp>
        <p:nvCxnSpPr>
          <p:cNvPr id="23" name="Straight Connector 22">
            <a:extLst>
              <a:ext uri="{FF2B5EF4-FFF2-40B4-BE49-F238E27FC236}">
                <a16:creationId xmlns:a16="http://schemas.microsoft.com/office/drawing/2014/main" id="{810CF892-C347-4F76-98F5-E5406FF952DE}"/>
              </a:ext>
            </a:extLst>
          </p:cNvPr>
          <p:cNvCxnSpPr>
            <a:cxnSpLocks/>
          </p:cNvCxnSpPr>
          <p:nvPr/>
        </p:nvCxnSpPr>
        <p:spPr>
          <a:xfrm>
            <a:off x="4990868" y="1633953"/>
            <a:ext cx="0" cy="62161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CA95A018-FB2A-4EAE-A2BA-354AE506E605}"/>
              </a:ext>
            </a:extLst>
          </p:cNvPr>
          <p:cNvSpPr txBox="1"/>
          <p:nvPr/>
        </p:nvSpPr>
        <p:spPr>
          <a:xfrm>
            <a:off x="5100527" y="2423090"/>
            <a:ext cx="2388983" cy="230832"/>
          </a:xfrm>
          <a:prstGeom prst="rect">
            <a:avLst/>
          </a:prstGeom>
          <a:noFill/>
        </p:spPr>
        <p:txBody>
          <a:bodyPr wrap="square">
            <a:spAutoFit/>
          </a:bodyPr>
          <a:lstStyle/>
          <a:p>
            <a:pPr algn="just"/>
            <a:r>
              <a:rPr lang="en-US" sz="900" dirty="0"/>
              <a:t>[description of the model</a:t>
            </a:r>
          </a:p>
        </p:txBody>
      </p:sp>
      <p:sp>
        <p:nvSpPr>
          <p:cNvPr id="103" name="TextBox 102">
            <a:extLst>
              <a:ext uri="{FF2B5EF4-FFF2-40B4-BE49-F238E27FC236}">
                <a16:creationId xmlns:a16="http://schemas.microsoft.com/office/drawing/2014/main" id="{BB0A1791-6A75-49D0-82BC-FD04EF789D58}"/>
              </a:ext>
            </a:extLst>
          </p:cNvPr>
          <p:cNvSpPr txBox="1"/>
          <p:nvPr/>
        </p:nvSpPr>
        <p:spPr>
          <a:xfrm>
            <a:off x="3397423" y="2412691"/>
            <a:ext cx="1918023" cy="369332"/>
          </a:xfrm>
          <a:prstGeom prst="rect">
            <a:avLst/>
          </a:prstGeom>
          <a:noFill/>
        </p:spPr>
        <p:txBody>
          <a:bodyPr wrap="square">
            <a:spAutoFit/>
          </a:bodyPr>
          <a:lstStyle/>
          <a:p>
            <a:pPr lvl="0"/>
            <a:r>
              <a:rPr lang="en-US" dirty="0">
                <a:solidFill>
                  <a:srgbClr val="1E2B56"/>
                </a:solidFill>
                <a:latin typeface="Calibri Light" panose="020F0302020204030204"/>
              </a:rPr>
              <a:t>Model 2</a:t>
            </a:r>
          </a:p>
        </p:txBody>
      </p:sp>
      <p:cxnSp>
        <p:nvCxnSpPr>
          <p:cNvPr id="105" name="Straight Connector 104">
            <a:extLst>
              <a:ext uri="{FF2B5EF4-FFF2-40B4-BE49-F238E27FC236}">
                <a16:creationId xmlns:a16="http://schemas.microsoft.com/office/drawing/2014/main" id="{6545FF85-8EA0-4B8C-997B-3070A0FAB6C7}"/>
              </a:ext>
            </a:extLst>
          </p:cNvPr>
          <p:cNvCxnSpPr>
            <a:cxnSpLocks/>
          </p:cNvCxnSpPr>
          <p:nvPr/>
        </p:nvCxnSpPr>
        <p:spPr>
          <a:xfrm>
            <a:off x="4990868" y="2433457"/>
            <a:ext cx="0" cy="62161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06" name="TextBox 105">
            <a:extLst>
              <a:ext uri="{FF2B5EF4-FFF2-40B4-BE49-F238E27FC236}">
                <a16:creationId xmlns:a16="http://schemas.microsoft.com/office/drawing/2014/main" id="{6F44463A-BF77-450D-9D08-D4183019A664}"/>
              </a:ext>
            </a:extLst>
          </p:cNvPr>
          <p:cNvSpPr txBox="1"/>
          <p:nvPr/>
        </p:nvSpPr>
        <p:spPr>
          <a:xfrm>
            <a:off x="5116515" y="3189911"/>
            <a:ext cx="2388983" cy="230832"/>
          </a:xfrm>
          <a:prstGeom prst="rect">
            <a:avLst/>
          </a:prstGeom>
          <a:noFill/>
        </p:spPr>
        <p:txBody>
          <a:bodyPr wrap="square">
            <a:spAutoFit/>
          </a:bodyPr>
          <a:lstStyle/>
          <a:p>
            <a:pPr algn="just"/>
            <a:r>
              <a:rPr lang="en-US" sz="900" dirty="0"/>
              <a:t>[description of the model</a:t>
            </a:r>
          </a:p>
        </p:txBody>
      </p:sp>
      <p:sp>
        <p:nvSpPr>
          <p:cNvPr id="108" name="TextBox 107">
            <a:extLst>
              <a:ext uri="{FF2B5EF4-FFF2-40B4-BE49-F238E27FC236}">
                <a16:creationId xmlns:a16="http://schemas.microsoft.com/office/drawing/2014/main" id="{B680F2A4-5753-4255-BF63-419D0E96B0F5}"/>
              </a:ext>
            </a:extLst>
          </p:cNvPr>
          <p:cNvSpPr txBox="1"/>
          <p:nvPr/>
        </p:nvSpPr>
        <p:spPr>
          <a:xfrm>
            <a:off x="3397423" y="3154170"/>
            <a:ext cx="2388983" cy="369332"/>
          </a:xfrm>
          <a:prstGeom prst="rect">
            <a:avLst/>
          </a:prstGeom>
          <a:noFill/>
        </p:spPr>
        <p:txBody>
          <a:bodyPr wrap="square">
            <a:spAutoFit/>
          </a:bodyPr>
          <a:lstStyle/>
          <a:p>
            <a:pPr lvl="0"/>
            <a:r>
              <a:rPr lang="en-US" dirty="0">
                <a:solidFill>
                  <a:srgbClr val="1E2B56"/>
                </a:solidFill>
                <a:latin typeface="Calibri Light" panose="020F0302020204030204"/>
              </a:rPr>
              <a:t>Model 3</a:t>
            </a:r>
          </a:p>
        </p:txBody>
      </p:sp>
      <p:cxnSp>
        <p:nvCxnSpPr>
          <p:cNvPr id="109" name="Straight Connector 108">
            <a:extLst>
              <a:ext uri="{FF2B5EF4-FFF2-40B4-BE49-F238E27FC236}">
                <a16:creationId xmlns:a16="http://schemas.microsoft.com/office/drawing/2014/main" id="{13162CB0-963F-4F47-AF96-D22C5C9C1B04}"/>
              </a:ext>
            </a:extLst>
          </p:cNvPr>
          <p:cNvCxnSpPr>
            <a:cxnSpLocks/>
          </p:cNvCxnSpPr>
          <p:nvPr/>
        </p:nvCxnSpPr>
        <p:spPr>
          <a:xfrm>
            <a:off x="4990868" y="3232960"/>
            <a:ext cx="0" cy="62161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1" name="TextBox 110">
            <a:extLst>
              <a:ext uri="{FF2B5EF4-FFF2-40B4-BE49-F238E27FC236}">
                <a16:creationId xmlns:a16="http://schemas.microsoft.com/office/drawing/2014/main" id="{80F6D294-CE51-4A5C-83DA-A7E5A5295D00}"/>
              </a:ext>
            </a:extLst>
          </p:cNvPr>
          <p:cNvSpPr txBox="1"/>
          <p:nvPr/>
        </p:nvSpPr>
        <p:spPr>
          <a:xfrm>
            <a:off x="604478" y="2224416"/>
            <a:ext cx="2010613" cy="954107"/>
          </a:xfrm>
          <a:prstGeom prst="rect">
            <a:avLst/>
          </a:prstGeom>
          <a:noFill/>
        </p:spPr>
        <p:txBody>
          <a:bodyPr wrap="square">
            <a:spAutoFit/>
          </a:bodyPr>
          <a:lstStyle/>
          <a:p>
            <a:pPr algn="ctr"/>
            <a:r>
              <a:rPr lang="en-US" sz="1400" i="1" dirty="0">
                <a:solidFill>
                  <a:srgbClr val="1C0F33"/>
                </a:solidFill>
                <a:latin typeface="Calibri" panose="020F0502020204030204" pitchFamily="34" charset="0"/>
                <a:ea typeface="Cambria" panose="02040503050406030204" pitchFamily="18" charset="0"/>
                <a:cs typeface="Calibri" panose="020F0502020204030204" pitchFamily="34" charset="0"/>
              </a:rPr>
              <a:t>Significant increase in revenues and  improvement in profitability</a:t>
            </a:r>
          </a:p>
        </p:txBody>
      </p:sp>
      <p:sp>
        <p:nvSpPr>
          <p:cNvPr id="41" name="Rounded Rectangle 171">
            <a:extLst>
              <a:ext uri="{FF2B5EF4-FFF2-40B4-BE49-F238E27FC236}">
                <a16:creationId xmlns:a16="http://schemas.microsoft.com/office/drawing/2014/main" id="{44EFC8CF-7719-4EFD-8755-7D5619C816FB}"/>
              </a:ext>
            </a:extLst>
          </p:cNvPr>
          <p:cNvSpPr/>
          <p:nvPr/>
        </p:nvSpPr>
        <p:spPr>
          <a:xfrm>
            <a:off x="4634473" y="4440141"/>
            <a:ext cx="1508250" cy="185120"/>
          </a:xfrm>
          <a:prstGeom prst="roundRect">
            <a:avLst>
              <a:gd name="adj" fmla="val 28503"/>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000" b="1" dirty="0">
                <a:solidFill>
                  <a:schemeClr val="bg1"/>
                </a:solidFill>
                <a:latin typeface="Calibri Light" panose="020F0302020204030204" pitchFamily="34" charset="0"/>
              </a:rPr>
              <a:t>Commentary</a:t>
            </a:r>
            <a:endParaRPr lang="en-US" sz="1000" b="1" dirty="0"/>
          </a:p>
        </p:txBody>
      </p:sp>
      <p:sp>
        <p:nvSpPr>
          <p:cNvPr id="44" name="Rounded Rectangle 171">
            <a:extLst>
              <a:ext uri="{FF2B5EF4-FFF2-40B4-BE49-F238E27FC236}">
                <a16:creationId xmlns:a16="http://schemas.microsoft.com/office/drawing/2014/main" id="{D834C305-40B8-4EB0-B592-27B338D014F2}"/>
              </a:ext>
            </a:extLst>
          </p:cNvPr>
          <p:cNvSpPr/>
          <p:nvPr/>
        </p:nvSpPr>
        <p:spPr>
          <a:xfrm>
            <a:off x="8474107" y="4440141"/>
            <a:ext cx="1508250" cy="185120"/>
          </a:xfrm>
          <a:prstGeom prst="roundRect">
            <a:avLst>
              <a:gd name="adj" fmla="val 28503"/>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000" b="1" dirty="0">
                <a:solidFill>
                  <a:schemeClr val="bg1"/>
                </a:solidFill>
                <a:latin typeface="Calibri Light" panose="020F0302020204030204" pitchFamily="34" charset="0"/>
              </a:rPr>
              <a:t>Commentary</a:t>
            </a:r>
            <a:endParaRPr lang="en-US" sz="1000" b="1" dirty="0"/>
          </a:p>
        </p:txBody>
      </p:sp>
      <p:sp>
        <p:nvSpPr>
          <p:cNvPr id="3" name="Arrow: Right 2">
            <a:extLst>
              <a:ext uri="{FF2B5EF4-FFF2-40B4-BE49-F238E27FC236}">
                <a16:creationId xmlns:a16="http://schemas.microsoft.com/office/drawing/2014/main" id="{852D1873-7C27-4654-8D50-22F1A3046B59}"/>
              </a:ext>
            </a:extLst>
          </p:cNvPr>
          <p:cNvSpPr/>
          <p:nvPr/>
        </p:nvSpPr>
        <p:spPr>
          <a:xfrm>
            <a:off x="2934254" y="1747598"/>
            <a:ext cx="348711" cy="2727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Arrow: Right 4">
            <a:extLst>
              <a:ext uri="{FF2B5EF4-FFF2-40B4-BE49-F238E27FC236}">
                <a16:creationId xmlns:a16="http://schemas.microsoft.com/office/drawing/2014/main" id="{1E001F17-6449-44DB-955D-97669E6DFE46}"/>
              </a:ext>
            </a:extLst>
          </p:cNvPr>
          <p:cNvSpPr/>
          <p:nvPr/>
        </p:nvSpPr>
        <p:spPr>
          <a:xfrm>
            <a:off x="2934253" y="2478543"/>
            <a:ext cx="348711" cy="2727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Arrow: Right 5">
            <a:extLst>
              <a:ext uri="{FF2B5EF4-FFF2-40B4-BE49-F238E27FC236}">
                <a16:creationId xmlns:a16="http://schemas.microsoft.com/office/drawing/2014/main" id="{6B5C4564-86EC-426F-8CCD-1A88D992682D}"/>
              </a:ext>
            </a:extLst>
          </p:cNvPr>
          <p:cNvSpPr/>
          <p:nvPr/>
        </p:nvSpPr>
        <p:spPr>
          <a:xfrm>
            <a:off x="2934253" y="3199776"/>
            <a:ext cx="348711" cy="2727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 Placeholder 4">
            <a:extLst>
              <a:ext uri="{FF2B5EF4-FFF2-40B4-BE49-F238E27FC236}">
                <a16:creationId xmlns:a16="http://schemas.microsoft.com/office/drawing/2014/main" id="{8B3DFED0-FEF6-43A4-A79B-876B89669A3A}"/>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Tree>
    <p:extLst>
      <p:ext uri="{BB962C8B-B14F-4D97-AF65-F5344CB8AC3E}">
        <p14:creationId xmlns:p14="http://schemas.microsoft.com/office/powerpoint/2010/main" val="360342423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ounded Rectangle 175">
            <a:extLst>
              <a:ext uri="{FF2B5EF4-FFF2-40B4-BE49-F238E27FC236}">
                <a16:creationId xmlns:a16="http://schemas.microsoft.com/office/drawing/2014/main" id="{B9457122-1BC3-4AE7-9B1B-D6AE5002D072}"/>
              </a:ext>
            </a:extLst>
          </p:cNvPr>
          <p:cNvSpPr/>
          <p:nvPr/>
        </p:nvSpPr>
        <p:spPr>
          <a:xfrm>
            <a:off x="834195" y="1581326"/>
            <a:ext cx="10452647" cy="221906"/>
          </a:xfrm>
          <a:prstGeom prst="roundRect">
            <a:avLst>
              <a:gd name="adj" fmla="val 24920"/>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0" i="0" dirty="0">
              <a:solidFill>
                <a:schemeClr val="tx1">
                  <a:lumMod val="85000"/>
                  <a:lumOff val="15000"/>
                </a:schemeClr>
              </a:solidFill>
              <a:effectLst/>
              <a:latin typeface="+mn-lt"/>
            </a:endParaRPr>
          </a:p>
        </p:txBody>
      </p:sp>
      <p:sp>
        <p:nvSpPr>
          <p:cNvPr id="5" name="TextBox 4">
            <a:extLst>
              <a:ext uri="{FF2B5EF4-FFF2-40B4-BE49-F238E27FC236}">
                <a16:creationId xmlns:a16="http://schemas.microsoft.com/office/drawing/2014/main" id="{646F0092-540A-4D08-94E1-79A94258863A}"/>
              </a:ext>
            </a:extLst>
          </p:cNvPr>
          <p:cNvSpPr txBox="1"/>
          <p:nvPr/>
        </p:nvSpPr>
        <p:spPr>
          <a:xfrm>
            <a:off x="368921" y="619200"/>
            <a:ext cx="11449350"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New types of product within new sales models, has strengthened the Company’s offer to better address user needs and create sources of competitive advantage and further growth </a:t>
            </a:r>
          </a:p>
        </p:txBody>
      </p:sp>
      <p:graphicFrame>
        <p:nvGraphicFramePr>
          <p:cNvPr id="14" name="Table 14">
            <a:extLst>
              <a:ext uri="{FF2B5EF4-FFF2-40B4-BE49-F238E27FC236}">
                <a16:creationId xmlns:a16="http://schemas.microsoft.com/office/drawing/2014/main" id="{8EC853B5-4781-405F-9F59-1986D6FE2B38}"/>
              </a:ext>
            </a:extLst>
          </p:cNvPr>
          <p:cNvGraphicFramePr>
            <a:graphicFrameLocks noGrp="1"/>
          </p:cNvGraphicFramePr>
          <p:nvPr>
            <p:extLst>
              <p:ext uri="{D42A27DB-BD31-4B8C-83A1-F6EECF244321}">
                <p14:modId xmlns:p14="http://schemas.microsoft.com/office/powerpoint/2010/main" val="3863940978"/>
              </p:ext>
            </p:extLst>
          </p:nvPr>
        </p:nvGraphicFramePr>
        <p:xfrm>
          <a:off x="948357" y="1972390"/>
          <a:ext cx="10338485" cy="3881645"/>
        </p:xfrm>
        <a:graphic>
          <a:graphicData uri="http://schemas.openxmlformats.org/drawingml/2006/table">
            <a:tbl>
              <a:tblPr>
                <a:tableStyleId>{5C22544A-7EE6-4342-B048-85BDC9FD1C3A}</a:tableStyleId>
              </a:tblPr>
              <a:tblGrid>
                <a:gridCol w="2137743">
                  <a:extLst>
                    <a:ext uri="{9D8B030D-6E8A-4147-A177-3AD203B41FA5}">
                      <a16:colId xmlns:a16="http://schemas.microsoft.com/office/drawing/2014/main" val="1536115543"/>
                    </a:ext>
                  </a:extLst>
                </a:gridCol>
                <a:gridCol w="1895475">
                  <a:extLst>
                    <a:ext uri="{9D8B030D-6E8A-4147-A177-3AD203B41FA5}">
                      <a16:colId xmlns:a16="http://schemas.microsoft.com/office/drawing/2014/main" val="743806624"/>
                    </a:ext>
                  </a:extLst>
                </a:gridCol>
                <a:gridCol w="1276350">
                  <a:extLst>
                    <a:ext uri="{9D8B030D-6E8A-4147-A177-3AD203B41FA5}">
                      <a16:colId xmlns:a16="http://schemas.microsoft.com/office/drawing/2014/main" val="3829415307"/>
                    </a:ext>
                  </a:extLst>
                </a:gridCol>
                <a:gridCol w="1695450">
                  <a:extLst>
                    <a:ext uri="{9D8B030D-6E8A-4147-A177-3AD203B41FA5}">
                      <a16:colId xmlns:a16="http://schemas.microsoft.com/office/drawing/2014/main" val="2972521447"/>
                    </a:ext>
                  </a:extLst>
                </a:gridCol>
                <a:gridCol w="1705299">
                  <a:extLst>
                    <a:ext uri="{9D8B030D-6E8A-4147-A177-3AD203B41FA5}">
                      <a16:colId xmlns:a16="http://schemas.microsoft.com/office/drawing/2014/main" val="539461651"/>
                    </a:ext>
                  </a:extLst>
                </a:gridCol>
                <a:gridCol w="1628168">
                  <a:extLst>
                    <a:ext uri="{9D8B030D-6E8A-4147-A177-3AD203B41FA5}">
                      <a16:colId xmlns:a16="http://schemas.microsoft.com/office/drawing/2014/main" val="2678759825"/>
                    </a:ext>
                  </a:extLst>
                </a:gridCol>
              </a:tblGrid>
              <a:tr h="72087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mn-cs"/>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lumMod val="85000"/>
                              <a:lumOff val="15000"/>
                            </a:prstClr>
                          </a:solidFill>
                          <a:effectLst/>
                          <a:uLnTx/>
                          <a:uFillTx/>
                          <a:latin typeface="Calibri" panose="020F0502020204030204"/>
                          <a:ea typeface="+mn-ea"/>
                          <a:cs typeface="+mn-cs"/>
                        </a:rPr>
                        <a:t>Content</a:t>
                      </a:r>
                      <a:endParaRPr kumimoji="0" lang="en-US" sz="105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lumMod val="85000"/>
                              <a:lumOff val="15000"/>
                            </a:prstClr>
                          </a:solidFill>
                          <a:effectLst/>
                          <a:uLnTx/>
                          <a:uFillTx/>
                          <a:latin typeface="Calibri" panose="020F0502020204030204"/>
                          <a:ea typeface="+mn-ea"/>
                          <a:cs typeface="+mn-cs"/>
                        </a:rPr>
                        <a:t>Segment</a:t>
                      </a:r>
                      <a:endParaRPr kumimoji="0" lang="en-US" sz="105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lumMod val="85000"/>
                              <a:lumOff val="15000"/>
                            </a:prstClr>
                          </a:solidFill>
                          <a:effectLst/>
                          <a:uLnTx/>
                          <a:uFillTx/>
                          <a:latin typeface="Calibri" panose="020F0502020204030204"/>
                          <a:ea typeface="+mn-ea"/>
                          <a:cs typeface="+mn-cs"/>
                        </a:rPr>
                        <a:t>Revenue model</a:t>
                      </a:r>
                      <a:endParaRPr kumimoji="0" lang="en-US" sz="105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lumMod val="85000"/>
                              <a:lumOff val="15000"/>
                            </a:prstClr>
                          </a:solidFill>
                          <a:effectLst/>
                          <a:uLnTx/>
                          <a:uFillTx/>
                          <a:latin typeface="Calibri" panose="020F0502020204030204"/>
                          <a:ea typeface="+mn-ea"/>
                          <a:cs typeface="+mn-cs"/>
                        </a:rPr>
                        <a:t>Year of market launch</a:t>
                      </a:r>
                      <a:endParaRPr kumimoji="0" lang="en-US" sz="105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lumMod val="85000"/>
                              <a:lumOff val="15000"/>
                            </a:prstClr>
                          </a:solidFill>
                          <a:effectLst/>
                          <a:uLnTx/>
                          <a:uFillTx/>
                          <a:latin typeface="Calibri" panose="020F0502020204030204"/>
                          <a:ea typeface="+mn-ea"/>
                          <a:cs typeface="+mn-cs"/>
                        </a:rPr>
                        <a:t>Delivery platform</a:t>
                      </a:r>
                      <a:endParaRPr kumimoji="0" lang="en-US" sz="105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24357480"/>
                  </a:ext>
                </a:extLst>
              </a:tr>
              <a:tr h="72087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mn-cs"/>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lumMod val="85000"/>
                              <a:lumOff val="15000"/>
                            </a:prstClr>
                          </a:solidFill>
                          <a:effectLst/>
                          <a:uLnTx/>
                          <a:uFillTx/>
                          <a:latin typeface="Calibri" panose="020F0502020204030204"/>
                          <a:ea typeface="+mn-ea"/>
                          <a:cs typeface="+mn-cs"/>
                        </a:rPr>
                        <a:t>Content</a:t>
                      </a:r>
                      <a:endParaRPr kumimoji="0" lang="en-US" sz="105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lang="en-US" sz="1200" dirty="0">
                        <a:solidFill>
                          <a:schemeClr val="bg1"/>
                        </a:solidFill>
                        <a:effectLst>
                          <a:outerShdw blurRad="38100" dist="38100" dir="2700000" algn="tl">
                            <a:srgbClr val="000000">
                              <a:alpha val="43137"/>
                            </a:srgbClr>
                          </a:outerShdw>
                        </a:effectLst>
                        <a:latin typeface="+mj-lt"/>
                      </a:endParaRPr>
                    </a:p>
                  </a:txBody>
                  <a:tcPr anchor="ctr">
                    <a:lnL w="6350" cap="flat" cmpd="sng" algn="ctr">
                      <a:solidFill>
                        <a:schemeClr val="tx1"/>
                      </a:solidFill>
                      <a:prstDash val="dot"/>
                      <a:round/>
                      <a:headEnd type="none" w="med" len="med"/>
                      <a:tailEnd type="none" w="med" len="med"/>
                    </a:lnL>
                    <a:lnR w="6350" cap="flat" cmpd="sng" algn="ctr">
                      <a:solidFill>
                        <a:schemeClr val="tx1"/>
                      </a:solidFill>
                      <a:prstDash val="dot"/>
                      <a:round/>
                      <a:headEnd type="none" w="med" len="med"/>
                      <a:tailEnd type="none" w="med" len="med"/>
                    </a:lnR>
                    <a:lnT w="6350" cap="flat" cmpd="sng" algn="ctr">
                      <a:solidFill>
                        <a:schemeClr val="tx1"/>
                      </a:solidFill>
                      <a:prstDash val="dot"/>
                      <a:round/>
                      <a:headEnd type="none" w="med" len="med"/>
                      <a:tailEnd type="none" w="med" len="med"/>
                    </a:lnT>
                    <a:lnB w="6350" cap="flat" cmpd="sng" algn="ctr">
                      <a:solidFill>
                        <a:schemeClr val="tx1"/>
                      </a:solidFill>
                      <a:prstDash val="dot"/>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lumMod val="85000"/>
                              <a:lumOff val="15000"/>
                            </a:prstClr>
                          </a:solidFill>
                          <a:effectLst/>
                          <a:uLnTx/>
                          <a:uFillTx/>
                          <a:latin typeface="Calibri" panose="020F0502020204030204"/>
                          <a:ea typeface="+mn-ea"/>
                          <a:cs typeface="+mn-cs"/>
                        </a:rPr>
                        <a:t>Revenue model</a:t>
                      </a:r>
                      <a:endParaRPr kumimoji="0" lang="en-US" sz="105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lumMod val="85000"/>
                              <a:lumOff val="15000"/>
                            </a:prstClr>
                          </a:solidFill>
                          <a:effectLst/>
                          <a:uLnTx/>
                          <a:uFillTx/>
                          <a:latin typeface="Calibri" panose="020F0502020204030204"/>
                          <a:ea typeface="+mn-ea"/>
                          <a:cs typeface="+mn-cs"/>
                        </a:rPr>
                        <a:t>Year of market launch</a:t>
                      </a:r>
                      <a:endParaRPr kumimoji="0" lang="en-US" sz="105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lumMod val="85000"/>
                              <a:lumOff val="15000"/>
                            </a:prstClr>
                          </a:solidFill>
                          <a:effectLst/>
                          <a:uLnTx/>
                          <a:uFillTx/>
                          <a:latin typeface="Calibri" panose="020F0502020204030204"/>
                          <a:ea typeface="+mn-ea"/>
                          <a:cs typeface="+mn-cs"/>
                        </a:rPr>
                        <a:t>Delivery platform</a:t>
                      </a:r>
                      <a:endParaRPr kumimoji="0" lang="en-US" sz="105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84493799"/>
                  </a:ext>
                </a:extLst>
              </a:tr>
              <a:tr h="72087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mn-cs"/>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lumMod val="85000"/>
                              <a:lumOff val="15000"/>
                            </a:prstClr>
                          </a:solidFill>
                          <a:effectLst/>
                          <a:uLnTx/>
                          <a:uFillTx/>
                          <a:latin typeface="Calibri" panose="020F0502020204030204"/>
                          <a:ea typeface="+mn-ea"/>
                          <a:cs typeface="+mn-cs"/>
                        </a:rPr>
                        <a:t>Content</a:t>
                      </a:r>
                      <a:endParaRPr kumimoji="0" lang="en-US" sz="105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lang="en-US" sz="1200" dirty="0">
                        <a:solidFill>
                          <a:schemeClr val="bg1"/>
                        </a:solidFill>
                        <a:effectLst>
                          <a:outerShdw blurRad="38100" dist="38100" dir="2700000" algn="tl">
                            <a:srgbClr val="000000">
                              <a:alpha val="43137"/>
                            </a:srgbClr>
                          </a:outerShdw>
                        </a:effectLst>
                        <a:latin typeface="+mj-lt"/>
                      </a:endParaRPr>
                    </a:p>
                  </a:txBody>
                  <a:tcPr anchor="ctr">
                    <a:lnL w="6350" cap="flat" cmpd="sng" algn="ctr">
                      <a:solidFill>
                        <a:schemeClr val="tx1"/>
                      </a:solidFill>
                      <a:prstDash val="dot"/>
                      <a:round/>
                      <a:headEnd type="none" w="med" len="med"/>
                      <a:tailEnd type="none" w="med" len="med"/>
                    </a:lnL>
                    <a:lnR w="6350" cap="flat" cmpd="sng" algn="ctr">
                      <a:solidFill>
                        <a:schemeClr val="tx1"/>
                      </a:solidFill>
                      <a:prstDash val="dot"/>
                      <a:round/>
                      <a:headEnd type="none" w="med" len="med"/>
                      <a:tailEnd type="none" w="med" len="med"/>
                    </a:lnR>
                    <a:lnT w="6350" cap="flat" cmpd="sng" algn="ctr">
                      <a:solidFill>
                        <a:schemeClr val="tx1"/>
                      </a:solidFill>
                      <a:prstDash val="dot"/>
                      <a:round/>
                      <a:headEnd type="none" w="med" len="med"/>
                      <a:tailEnd type="none" w="med" len="med"/>
                    </a:lnT>
                    <a:lnB w="6350" cap="flat" cmpd="sng" algn="ctr">
                      <a:solidFill>
                        <a:schemeClr val="tx1"/>
                      </a:solidFill>
                      <a:prstDash val="dot"/>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lumMod val="85000"/>
                              <a:lumOff val="15000"/>
                            </a:prstClr>
                          </a:solidFill>
                          <a:effectLst/>
                          <a:uLnTx/>
                          <a:uFillTx/>
                          <a:latin typeface="Calibri" panose="020F0502020204030204"/>
                          <a:ea typeface="+mn-ea"/>
                          <a:cs typeface="+mn-cs"/>
                        </a:rPr>
                        <a:t>Revenue model</a:t>
                      </a:r>
                      <a:endParaRPr kumimoji="0" lang="en-US" sz="105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lumMod val="85000"/>
                              <a:lumOff val="15000"/>
                            </a:prstClr>
                          </a:solidFill>
                          <a:effectLst/>
                          <a:uLnTx/>
                          <a:uFillTx/>
                          <a:latin typeface="Calibri" panose="020F0502020204030204"/>
                          <a:ea typeface="+mn-ea"/>
                          <a:cs typeface="+mn-cs"/>
                        </a:rPr>
                        <a:t>Year of market launch</a:t>
                      </a:r>
                      <a:endParaRPr kumimoji="0" lang="en-US" sz="105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lumMod val="85000"/>
                              <a:lumOff val="15000"/>
                            </a:prstClr>
                          </a:solidFill>
                          <a:effectLst/>
                          <a:uLnTx/>
                          <a:uFillTx/>
                          <a:latin typeface="Calibri" panose="020F0502020204030204"/>
                          <a:ea typeface="+mn-ea"/>
                          <a:cs typeface="+mn-cs"/>
                        </a:rPr>
                        <a:t>Delivery platform</a:t>
                      </a:r>
                      <a:endParaRPr kumimoji="0" lang="en-US" sz="105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09547555"/>
                  </a:ext>
                </a:extLst>
              </a:tr>
              <a:tr h="72087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mn-cs"/>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lumMod val="85000"/>
                              <a:lumOff val="15000"/>
                            </a:prstClr>
                          </a:solidFill>
                          <a:effectLst/>
                          <a:uLnTx/>
                          <a:uFillTx/>
                          <a:latin typeface="Calibri" panose="020F0502020204030204"/>
                          <a:ea typeface="+mn-ea"/>
                          <a:cs typeface="+mn-cs"/>
                        </a:rPr>
                        <a:t>Content</a:t>
                      </a:r>
                      <a:endParaRPr kumimoji="0" lang="en-US" sz="105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lang="en-US" sz="1200" dirty="0">
                        <a:solidFill>
                          <a:schemeClr val="bg1"/>
                        </a:solidFill>
                        <a:effectLst>
                          <a:outerShdw blurRad="38100" dist="38100" dir="2700000" algn="tl">
                            <a:srgbClr val="000000">
                              <a:alpha val="43137"/>
                            </a:srgbClr>
                          </a:outerShdw>
                        </a:effectLst>
                        <a:latin typeface="+mj-lt"/>
                      </a:endParaRPr>
                    </a:p>
                  </a:txBody>
                  <a:tcPr anchor="ctr">
                    <a:lnL w="6350" cap="flat" cmpd="sng" algn="ctr">
                      <a:solidFill>
                        <a:schemeClr val="tx1"/>
                      </a:solidFill>
                      <a:prstDash val="dot"/>
                      <a:round/>
                      <a:headEnd type="none" w="med" len="med"/>
                      <a:tailEnd type="none" w="med" len="med"/>
                    </a:lnL>
                    <a:lnR w="6350" cap="flat" cmpd="sng" algn="ctr">
                      <a:solidFill>
                        <a:schemeClr val="tx1"/>
                      </a:solidFill>
                      <a:prstDash val="dot"/>
                      <a:round/>
                      <a:headEnd type="none" w="med" len="med"/>
                      <a:tailEnd type="none" w="med" len="med"/>
                    </a:lnR>
                    <a:lnT w="6350" cap="flat" cmpd="sng" algn="ctr">
                      <a:solidFill>
                        <a:schemeClr val="tx1"/>
                      </a:solidFill>
                      <a:prstDash val="dot"/>
                      <a:round/>
                      <a:headEnd type="none" w="med" len="med"/>
                      <a:tailEnd type="none" w="med" len="med"/>
                    </a:lnT>
                    <a:lnB w="6350" cap="flat" cmpd="sng" algn="ctr">
                      <a:solidFill>
                        <a:schemeClr val="tx1"/>
                      </a:solidFill>
                      <a:prstDash val="dot"/>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lumMod val="85000"/>
                              <a:lumOff val="15000"/>
                            </a:prstClr>
                          </a:solidFill>
                          <a:effectLst/>
                          <a:uLnTx/>
                          <a:uFillTx/>
                          <a:latin typeface="Calibri" panose="020F0502020204030204"/>
                          <a:ea typeface="+mn-ea"/>
                          <a:cs typeface="+mn-cs"/>
                        </a:rPr>
                        <a:t>Revenue model</a:t>
                      </a:r>
                      <a:endParaRPr kumimoji="0" lang="en-US" sz="105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lumMod val="85000"/>
                              <a:lumOff val="15000"/>
                            </a:prstClr>
                          </a:solidFill>
                          <a:effectLst/>
                          <a:uLnTx/>
                          <a:uFillTx/>
                          <a:latin typeface="Calibri" panose="020F0502020204030204"/>
                          <a:ea typeface="+mn-ea"/>
                          <a:cs typeface="+mn-cs"/>
                        </a:rPr>
                        <a:t>Year of market launch</a:t>
                      </a:r>
                      <a:endParaRPr kumimoji="0" lang="en-US" sz="105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lumMod val="85000"/>
                              <a:lumOff val="15000"/>
                            </a:prstClr>
                          </a:solidFill>
                          <a:effectLst/>
                          <a:uLnTx/>
                          <a:uFillTx/>
                          <a:latin typeface="Calibri" panose="020F0502020204030204"/>
                          <a:ea typeface="+mn-ea"/>
                          <a:cs typeface="+mn-cs"/>
                        </a:rPr>
                        <a:t>Delivery platform</a:t>
                      </a:r>
                      <a:endParaRPr kumimoji="0" lang="en-US" sz="105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26145848"/>
                  </a:ext>
                </a:extLst>
              </a:tr>
              <a:tr h="99813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mn-cs"/>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rPr>
                        <a:t>Content</a:t>
                      </a: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rPr>
                        <a:t>Segment</a:t>
                      </a: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rPr>
                        <a:t>Revenue model</a:t>
                      </a: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rPr>
                        <a:t>Year of market launch</a:t>
                      </a: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rPr>
                        <a:t>Delivery platform</a:t>
                      </a: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73165955"/>
                  </a:ext>
                </a:extLst>
              </a:tr>
            </a:tbl>
          </a:graphicData>
        </a:graphic>
      </p:graphicFrame>
      <p:sp>
        <p:nvSpPr>
          <p:cNvPr id="94" name="Arrow: Down 93">
            <a:extLst>
              <a:ext uri="{FF2B5EF4-FFF2-40B4-BE49-F238E27FC236}">
                <a16:creationId xmlns:a16="http://schemas.microsoft.com/office/drawing/2014/main" id="{C46144D4-7FFF-40FD-A00E-B5585D29439F}"/>
              </a:ext>
            </a:extLst>
          </p:cNvPr>
          <p:cNvSpPr/>
          <p:nvPr/>
        </p:nvSpPr>
        <p:spPr>
          <a:xfrm>
            <a:off x="948358" y="2546999"/>
            <a:ext cx="1860900" cy="218858"/>
          </a:xfrm>
          <a:prstGeom prst="downArrow">
            <a:avLst>
              <a:gd name="adj1" fmla="val 56782"/>
              <a:gd name="adj2" fmla="val 63934"/>
            </a:avLst>
          </a:prstGeom>
          <a:solidFill>
            <a:srgbClr val="D5FAEE"/>
          </a:solidFill>
          <a:ln w="3175" cmpd="sng">
            <a:noFill/>
          </a:ln>
        </p:spPr>
        <p:txBody>
          <a:bodyPr vert="horz" lIns="91440" tIns="45720" rIns="91440" bIns="45720" rtlCol="0" anchor="ctr">
            <a:noAutofit/>
          </a:bodyPr>
          <a:lstStyle/>
          <a:p>
            <a:pPr algn="ctr">
              <a:spcBef>
                <a:spcPct val="0"/>
              </a:spcBef>
            </a:pPr>
            <a:r>
              <a:rPr lang="pl-PL" sz="800" dirty="0">
                <a:solidFill>
                  <a:schemeClr val="tx1">
                    <a:lumMod val="85000"/>
                    <a:lumOff val="15000"/>
                  </a:schemeClr>
                </a:solidFill>
                <a:latin typeface="Calibri Light" panose="020F0302020204030204" pitchFamily="34" charset="0"/>
                <a:cs typeface="Calibri Light" panose="020F0302020204030204" pitchFamily="34" charset="0"/>
              </a:rPr>
              <a:t>New Revenue Model</a:t>
            </a:r>
            <a:endParaRPr lang="en-US" sz="1100" dirty="0">
              <a:solidFill>
                <a:schemeClr val="tx1">
                  <a:lumMod val="85000"/>
                  <a:lumOff val="15000"/>
                </a:schemeClr>
              </a:solidFill>
              <a:latin typeface="Calibri Light" panose="020F0302020204030204" pitchFamily="34" charset="0"/>
              <a:cs typeface="Calibri Light" panose="020F0302020204030204" pitchFamily="34" charset="0"/>
            </a:endParaRPr>
          </a:p>
        </p:txBody>
      </p:sp>
      <p:grpSp>
        <p:nvGrpSpPr>
          <p:cNvPr id="13" name="Group 12">
            <a:extLst>
              <a:ext uri="{FF2B5EF4-FFF2-40B4-BE49-F238E27FC236}">
                <a16:creationId xmlns:a16="http://schemas.microsoft.com/office/drawing/2014/main" id="{172B27E0-E4B9-404A-A51D-C0F4AB874FE1}"/>
              </a:ext>
            </a:extLst>
          </p:cNvPr>
          <p:cNvGrpSpPr/>
          <p:nvPr/>
        </p:nvGrpSpPr>
        <p:grpSpPr>
          <a:xfrm>
            <a:off x="-1121204" y="19811"/>
            <a:ext cx="962703" cy="6401807"/>
            <a:chOff x="-1121204" y="19811"/>
            <a:chExt cx="962703" cy="6401807"/>
          </a:xfrm>
        </p:grpSpPr>
        <p:sp>
          <p:nvSpPr>
            <p:cNvPr id="15" name="Rectangle 14">
              <a:extLst>
                <a:ext uri="{FF2B5EF4-FFF2-40B4-BE49-F238E27FC236}">
                  <a16:creationId xmlns:a16="http://schemas.microsoft.com/office/drawing/2014/main" id="{DEEB67F9-3F02-47C9-A763-A687A178F3FC}"/>
                </a:ext>
              </a:extLst>
            </p:cNvPr>
            <p:cNvSpPr/>
            <p:nvPr/>
          </p:nvSpPr>
          <p:spPr>
            <a:xfrm>
              <a:off x="-423677" y="1643481"/>
              <a:ext cx="265176" cy="246888"/>
            </a:xfrm>
            <a:prstGeom prst="rect">
              <a:avLst/>
            </a:prstGeom>
            <a:solidFill>
              <a:srgbClr val="7FB7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13C8B55-A920-4B05-AC11-BD9221FA1DC8}"/>
                </a:ext>
              </a:extLst>
            </p:cNvPr>
            <p:cNvSpPr/>
            <p:nvPr/>
          </p:nvSpPr>
          <p:spPr>
            <a:xfrm>
              <a:off x="-423677" y="2614848"/>
              <a:ext cx="265176" cy="246888"/>
            </a:xfrm>
            <a:prstGeom prst="rect">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FB5A6F15-CD4E-44F4-AB5D-6F68567CE997}"/>
                </a:ext>
              </a:extLst>
            </p:cNvPr>
            <p:cNvSpPr/>
            <p:nvPr/>
          </p:nvSpPr>
          <p:spPr>
            <a:xfrm>
              <a:off x="-423677" y="5850949"/>
              <a:ext cx="265176" cy="246888"/>
            </a:xfrm>
            <a:prstGeom prst="rect">
              <a:avLst/>
            </a:prstGeom>
            <a:solidFill>
              <a:srgbClr val="371E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C978E55A-D80F-4D08-9D42-08534F19D4AC}"/>
                </a:ext>
              </a:extLst>
            </p:cNvPr>
            <p:cNvSpPr/>
            <p:nvPr/>
          </p:nvSpPr>
          <p:spPr>
            <a:xfrm>
              <a:off x="-423677" y="5527160"/>
              <a:ext cx="265176" cy="246888"/>
            </a:xfrm>
            <a:prstGeom prst="rect">
              <a:avLst/>
            </a:prstGeom>
            <a:solidFill>
              <a:srgbClr val="4526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E4E495E2-6826-4FB3-A5E8-FCACD0F08830}"/>
                </a:ext>
              </a:extLst>
            </p:cNvPr>
            <p:cNvSpPr/>
            <p:nvPr/>
          </p:nvSpPr>
          <p:spPr>
            <a:xfrm>
              <a:off x="-423677" y="6174730"/>
              <a:ext cx="265176" cy="246888"/>
            </a:xfrm>
            <a:prstGeom prst="rect">
              <a:avLst/>
            </a:prstGeom>
            <a:solidFill>
              <a:srgbClr val="1C0F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8EC11FC1-B814-46FB-B417-7BA9BFE5A5C4}"/>
                </a:ext>
              </a:extLst>
            </p:cNvPr>
            <p:cNvSpPr/>
            <p:nvPr/>
          </p:nvSpPr>
          <p:spPr>
            <a:xfrm>
              <a:off x="-423677" y="4233793"/>
              <a:ext cx="265176" cy="246888"/>
            </a:xfrm>
            <a:prstGeom prst="rect">
              <a:avLst/>
            </a:prstGeom>
            <a:solidFill>
              <a:srgbClr val="ACFE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166674BC-2FE2-4FA6-B607-F35C82E50186}"/>
                </a:ext>
              </a:extLst>
            </p:cNvPr>
            <p:cNvSpPr/>
            <p:nvPr/>
          </p:nvSpPr>
          <p:spPr>
            <a:xfrm>
              <a:off x="-423677" y="4557582"/>
              <a:ext cx="265176" cy="245099"/>
            </a:xfrm>
            <a:prstGeom prst="rect">
              <a:avLst/>
            </a:prstGeom>
            <a:solidFill>
              <a:srgbClr val="67FD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EC62EF7-2DD5-497C-860E-9E07D3558D57}"/>
                </a:ext>
              </a:extLst>
            </p:cNvPr>
            <p:cNvSpPr/>
            <p:nvPr/>
          </p:nvSpPr>
          <p:spPr>
            <a:xfrm>
              <a:off x="-423677" y="3910004"/>
              <a:ext cx="265176" cy="246888"/>
            </a:xfrm>
            <a:prstGeom prst="rect">
              <a:avLst/>
            </a:prstGeom>
            <a:solidFill>
              <a:srgbClr val="B8FE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E237E4AA-0BAD-4F6D-95A9-5A55003BD345}"/>
                </a:ext>
              </a:extLst>
            </p:cNvPr>
            <p:cNvSpPr/>
            <p:nvPr/>
          </p:nvSpPr>
          <p:spPr>
            <a:xfrm>
              <a:off x="-423677" y="24536"/>
              <a:ext cx="265176" cy="246888"/>
            </a:xfrm>
            <a:prstGeom prst="rect">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4A8A5D9B-50AC-48F6-8AD0-2496DD9F184C}"/>
                </a:ext>
              </a:extLst>
            </p:cNvPr>
            <p:cNvSpPr/>
            <p:nvPr/>
          </p:nvSpPr>
          <p:spPr>
            <a:xfrm>
              <a:off x="-423677" y="3586215"/>
              <a:ext cx="265176" cy="246888"/>
            </a:xfrm>
            <a:prstGeom prst="rect">
              <a:avLst/>
            </a:prstGeom>
            <a:solidFill>
              <a:srgbClr val="D5FA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DB30172D-2377-4779-97D3-AD4EFE8ECFFC}"/>
                </a:ext>
              </a:extLst>
            </p:cNvPr>
            <p:cNvSpPr/>
            <p:nvPr/>
          </p:nvSpPr>
          <p:spPr>
            <a:xfrm>
              <a:off x="-423677" y="1967270"/>
              <a:ext cx="265176" cy="246888"/>
            </a:xfrm>
            <a:prstGeom prst="rect">
              <a:avLst/>
            </a:prstGeom>
            <a:solidFill>
              <a:srgbClr val="93D3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9D154FFA-B6FF-48AF-B552-9B659E4CEF58}"/>
                </a:ext>
              </a:extLst>
            </p:cNvPr>
            <p:cNvSpPr/>
            <p:nvPr/>
          </p:nvSpPr>
          <p:spPr>
            <a:xfrm>
              <a:off x="-423677" y="4879582"/>
              <a:ext cx="265176" cy="246888"/>
            </a:xfrm>
            <a:prstGeom prst="rect">
              <a:avLst/>
            </a:prstGeom>
            <a:solidFill>
              <a:srgbClr val="F2E2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C14EEFE2-0736-40E6-BD21-1C48B4643706}"/>
                </a:ext>
              </a:extLst>
            </p:cNvPr>
            <p:cNvSpPr/>
            <p:nvPr/>
          </p:nvSpPr>
          <p:spPr>
            <a:xfrm>
              <a:off x="-423677" y="5203371"/>
              <a:ext cx="265176" cy="246888"/>
            </a:xfrm>
            <a:prstGeom prst="rect">
              <a:avLst/>
            </a:prstGeom>
            <a:solidFill>
              <a:srgbClr val="A34A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6161A09D-3808-407E-9F46-395C2F8F0483}"/>
                </a:ext>
              </a:extLst>
            </p:cNvPr>
            <p:cNvSpPr/>
            <p:nvPr/>
          </p:nvSpPr>
          <p:spPr>
            <a:xfrm>
              <a:off x="-423677" y="348325"/>
              <a:ext cx="265176" cy="246888"/>
            </a:xfrm>
            <a:prstGeom prst="rect">
              <a:avLst/>
            </a:prstGeom>
            <a:solidFill>
              <a:srgbClr val="2A3D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98CF7C1B-95C6-4D68-BE6C-9DD2CB2E7DC1}"/>
                </a:ext>
              </a:extLst>
            </p:cNvPr>
            <p:cNvSpPr/>
            <p:nvPr/>
          </p:nvSpPr>
          <p:spPr>
            <a:xfrm>
              <a:off x="-423677" y="672114"/>
              <a:ext cx="265176" cy="246888"/>
            </a:xfrm>
            <a:prstGeom prst="rect">
              <a:avLst/>
            </a:prstGeom>
            <a:solidFill>
              <a:srgbClr val="3248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DCF10FA6-FFBE-47A5-AB79-8E052ABB0979}"/>
                </a:ext>
              </a:extLst>
            </p:cNvPr>
            <p:cNvSpPr/>
            <p:nvPr/>
          </p:nvSpPr>
          <p:spPr>
            <a:xfrm>
              <a:off x="-423677" y="995903"/>
              <a:ext cx="265176" cy="246888"/>
            </a:xfrm>
            <a:prstGeom prst="rect">
              <a:avLst/>
            </a:prstGeom>
            <a:solidFill>
              <a:srgbClr val="3D58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9A463D93-45BC-4BEE-A2F9-257C89459A4A}"/>
                </a:ext>
              </a:extLst>
            </p:cNvPr>
            <p:cNvSpPr/>
            <p:nvPr/>
          </p:nvSpPr>
          <p:spPr>
            <a:xfrm>
              <a:off x="-423677" y="1319692"/>
              <a:ext cx="265176" cy="246888"/>
            </a:xfrm>
            <a:prstGeom prst="rect">
              <a:avLst/>
            </a:prstGeom>
            <a:solidFill>
              <a:srgbClr val="687F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3EA1BF2F-A98E-411A-83A7-3560916258B5}"/>
                </a:ext>
              </a:extLst>
            </p:cNvPr>
            <p:cNvSpPr/>
            <p:nvPr/>
          </p:nvSpPr>
          <p:spPr>
            <a:xfrm>
              <a:off x="-423677" y="3262426"/>
              <a:ext cx="265176" cy="2468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FE4806E6-9BB0-448C-8B37-E39E038ED007}"/>
                </a:ext>
              </a:extLst>
            </p:cNvPr>
            <p:cNvSpPr/>
            <p:nvPr/>
          </p:nvSpPr>
          <p:spPr>
            <a:xfrm>
              <a:off x="-423677" y="2938637"/>
              <a:ext cx="265176" cy="246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9CD2988D-7DF2-4FB3-BB7D-F15BE8835418}"/>
                </a:ext>
              </a:extLst>
            </p:cNvPr>
            <p:cNvSpPr/>
            <p:nvPr/>
          </p:nvSpPr>
          <p:spPr>
            <a:xfrm>
              <a:off x="-423677" y="2291059"/>
              <a:ext cx="265176" cy="246888"/>
            </a:xfrm>
            <a:prstGeom prst="rect">
              <a:avLst/>
            </a:prstGeom>
            <a:solidFill>
              <a:srgbClr val="A1C9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5" name="Straight Connector 34">
              <a:extLst>
                <a:ext uri="{FF2B5EF4-FFF2-40B4-BE49-F238E27FC236}">
                  <a16:creationId xmlns:a16="http://schemas.microsoft.com/office/drawing/2014/main" id="{0C7859C5-AD87-41B2-B1C9-7D596C5AD628}"/>
                </a:ext>
              </a:extLst>
            </p:cNvPr>
            <p:cNvCxnSpPr/>
            <p:nvPr/>
          </p:nvCxnSpPr>
          <p:spPr>
            <a:xfrm flipH="1">
              <a:off x="-669192" y="19811"/>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C77BE6A-9FF8-4C7D-B9F8-0670A5372547}"/>
                </a:ext>
              </a:extLst>
            </p:cNvPr>
            <p:cNvCxnSpPr>
              <a:cxnSpLocks/>
            </p:cNvCxnSpPr>
            <p:nvPr/>
          </p:nvCxnSpPr>
          <p:spPr>
            <a:xfrm flipV="1">
              <a:off x="-669191" y="21564"/>
              <a:ext cx="1" cy="6394564"/>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70EF45D8-5404-4B5D-B483-603ACE3EDCD7}"/>
                </a:ext>
              </a:extLst>
            </p:cNvPr>
            <p:cNvCxnSpPr/>
            <p:nvPr/>
          </p:nvCxnSpPr>
          <p:spPr>
            <a:xfrm flipH="1">
              <a:off x="-661000" y="6416128"/>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22C5E76B-FF17-4282-BB89-A3FF01754B50}"/>
                </a:ext>
              </a:extLst>
            </p:cNvPr>
            <p:cNvSpPr txBox="1"/>
            <p:nvPr/>
          </p:nvSpPr>
          <p:spPr>
            <a:xfrm rot="16200000">
              <a:off x="-3080623" y="3095951"/>
              <a:ext cx="4226615" cy="307777"/>
            </a:xfrm>
            <a:prstGeom prst="rect">
              <a:avLst/>
            </a:prstGeom>
            <a:noFill/>
          </p:spPr>
          <p:txBody>
            <a:bodyPr wrap="square" rtlCol="0">
              <a:spAutoFit/>
            </a:bodyPr>
            <a:lstStyle/>
            <a:p>
              <a:pPr algn="ctr"/>
              <a:r>
                <a:rPr lang="en-US" sz="1400">
                  <a:solidFill>
                    <a:srgbClr val="5B9BD5"/>
                  </a:solidFill>
                </a:rPr>
                <a:t>Colour palette</a:t>
              </a:r>
            </a:p>
          </p:txBody>
        </p:sp>
      </p:grpSp>
      <p:sp>
        <p:nvSpPr>
          <p:cNvPr id="39" name="TextBox 78">
            <a:extLst>
              <a:ext uri="{FF2B5EF4-FFF2-40B4-BE49-F238E27FC236}">
                <a16:creationId xmlns:a16="http://schemas.microsoft.com/office/drawing/2014/main" id="{31503287-EBD3-430C-8F76-1549DA2B87AA}"/>
              </a:ext>
            </a:extLst>
          </p:cNvPr>
          <p:cNvSpPr txBox="1"/>
          <p:nvPr/>
        </p:nvSpPr>
        <p:spPr>
          <a:xfrm>
            <a:off x="350359" y="1260000"/>
            <a:ext cx="11158348"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50000"/>
                  </a:schemeClr>
                </a:solidFill>
                <a:latin typeface="Arial" panose="020B0604020202020204" pitchFamily="34" charset="0"/>
                <a:cs typeface="Arial" panose="020B0604020202020204" pitchFamily="34" charset="0"/>
              </a:rPr>
              <a:t>XXXXXXXX</a:t>
            </a:r>
            <a:endParaRPr lang="en-US" sz="1000" b="1" dirty="0">
              <a:solidFill>
                <a:schemeClr val="bg1">
                  <a:lumMod val="50000"/>
                </a:schemeClr>
              </a:solidFill>
              <a:latin typeface="Arial" panose="020B0604020202020204" pitchFamily="34" charset="0"/>
              <a:cs typeface="Arial" panose="020B0604020202020204" pitchFamily="34" charset="0"/>
            </a:endParaRPr>
          </a:p>
        </p:txBody>
      </p:sp>
      <p:cxnSp>
        <p:nvCxnSpPr>
          <p:cNvPr id="40" name="Straight Connector 39">
            <a:extLst>
              <a:ext uri="{FF2B5EF4-FFF2-40B4-BE49-F238E27FC236}">
                <a16:creationId xmlns:a16="http://schemas.microsoft.com/office/drawing/2014/main" id="{CCD07571-097C-4FAB-80BD-C5CA99A8B298}"/>
              </a:ext>
            </a:extLst>
          </p:cNvPr>
          <p:cNvCxnSpPr>
            <a:cxnSpLocks/>
          </p:cNvCxnSpPr>
          <p:nvPr/>
        </p:nvCxnSpPr>
        <p:spPr>
          <a:xfrm>
            <a:off x="342000" y="1468800"/>
            <a:ext cx="11476800" cy="0"/>
          </a:xfrm>
          <a:prstGeom prst="line">
            <a:avLst/>
          </a:prstGeom>
          <a:ln w="6350">
            <a:solidFill>
              <a:srgbClr val="005A9A"/>
            </a:solidFill>
          </a:ln>
        </p:spPr>
        <p:style>
          <a:lnRef idx="1">
            <a:schemeClr val="accent3"/>
          </a:lnRef>
          <a:fillRef idx="0">
            <a:schemeClr val="accent3"/>
          </a:fillRef>
          <a:effectRef idx="0">
            <a:schemeClr val="accent3"/>
          </a:effectRef>
          <a:fontRef idx="minor">
            <a:schemeClr val="tx1"/>
          </a:fontRef>
        </p:style>
      </p:cxnSp>
      <p:sp>
        <p:nvSpPr>
          <p:cNvPr id="2" name="Rounded Rectangle 175">
            <a:extLst>
              <a:ext uri="{FF2B5EF4-FFF2-40B4-BE49-F238E27FC236}">
                <a16:creationId xmlns:a16="http://schemas.microsoft.com/office/drawing/2014/main" id="{89D42470-9EDA-41A2-B6D6-F708B23DA85B}"/>
              </a:ext>
            </a:extLst>
          </p:cNvPr>
          <p:cNvSpPr/>
          <p:nvPr/>
        </p:nvSpPr>
        <p:spPr>
          <a:xfrm>
            <a:off x="6440139" y="1666145"/>
            <a:ext cx="1353306" cy="178355"/>
          </a:xfrm>
          <a:prstGeom prst="roundRect">
            <a:avLst>
              <a:gd name="adj" fmla="val 24920"/>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0" i="0" dirty="0">
                <a:solidFill>
                  <a:schemeClr val="tx1">
                    <a:lumMod val="85000"/>
                    <a:lumOff val="15000"/>
                  </a:schemeClr>
                </a:solidFill>
                <a:effectLst/>
                <a:latin typeface="+mn-lt"/>
              </a:rPr>
              <a:t>Revenue model</a:t>
            </a:r>
          </a:p>
        </p:txBody>
      </p:sp>
      <p:sp>
        <p:nvSpPr>
          <p:cNvPr id="3" name="Rounded Rectangle 175">
            <a:extLst>
              <a:ext uri="{FF2B5EF4-FFF2-40B4-BE49-F238E27FC236}">
                <a16:creationId xmlns:a16="http://schemas.microsoft.com/office/drawing/2014/main" id="{B37F59AD-8081-449F-8991-136830F62DD7}"/>
              </a:ext>
            </a:extLst>
          </p:cNvPr>
          <p:cNvSpPr/>
          <p:nvPr/>
        </p:nvSpPr>
        <p:spPr>
          <a:xfrm>
            <a:off x="5200983" y="1671395"/>
            <a:ext cx="883088" cy="178355"/>
          </a:xfrm>
          <a:prstGeom prst="roundRect">
            <a:avLst>
              <a:gd name="adj" fmla="val 24920"/>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0" i="0" dirty="0">
                <a:solidFill>
                  <a:schemeClr val="tx1">
                    <a:lumMod val="85000"/>
                    <a:lumOff val="15000"/>
                  </a:schemeClr>
                </a:solidFill>
                <a:effectLst/>
                <a:latin typeface="+mn-lt"/>
              </a:rPr>
              <a:t>Segment</a:t>
            </a:r>
          </a:p>
        </p:txBody>
      </p:sp>
      <p:sp>
        <p:nvSpPr>
          <p:cNvPr id="6" name="Rounded Rectangle 175">
            <a:extLst>
              <a:ext uri="{FF2B5EF4-FFF2-40B4-BE49-F238E27FC236}">
                <a16:creationId xmlns:a16="http://schemas.microsoft.com/office/drawing/2014/main" id="{BC0D7330-54CB-4DB9-9CF5-577E4C678502}"/>
              </a:ext>
            </a:extLst>
          </p:cNvPr>
          <p:cNvSpPr/>
          <p:nvPr/>
        </p:nvSpPr>
        <p:spPr>
          <a:xfrm>
            <a:off x="3189373" y="1671395"/>
            <a:ext cx="1655542" cy="178355"/>
          </a:xfrm>
          <a:prstGeom prst="roundRect">
            <a:avLst>
              <a:gd name="adj" fmla="val 24920"/>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0" i="0" dirty="0">
                <a:solidFill>
                  <a:schemeClr val="tx1">
                    <a:lumMod val="85000"/>
                    <a:lumOff val="15000"/>
                  </a:schemeClr>
                </a:solidFill>
                <a:effectLst/>
                <a:latin typeface="+mn-lt"/>
              </a:rPr>
              <a:t>Content</a:t>
            </a:r>
          </a:p>
        </p:txBody>
      </p:sp>
      <p:sp>
        <p:nvSpPr>
          <p:cNvPr id="7" name="Rounded Rectangle 175">
            <a:extLst>
              <a:ext uri="{FF2B5EF4-FFF2-40B4-BE49-F238E27FC236}">
                <a16:creationId xmlns:a16="http://schemas.microsoft.com/office/drawing/2014/main" id="{6C075F60-4446-483F-8B41-77C72F783434}"/>
              </a:ext>
            </a:extLst>
          </p:cNvPr>
          <p:cNvSpPr/>
          <p:nvPr/>
        </p:nvSpPr>
        <p:spPr>
          <a:xfrm>
            <a:off x="9771742" y="1662906"/>
            <a:ext cx="1353306" cy="178355"/>
          </a:xfrm>
          <a:prstGeom prst="roundRect">
            <a:avLst>
              <a:gd name="adj" fmla="val 24920"/>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0" i="0" dirty="0">
                <a:solidFill>
                  <a:schemeClr val="tx1">
                    <a:lumMod val="85000"/>
                    <a:lumOff val="15000"/>
                  </a:schemeClr>
                </a:solidFill>
                <a:effectLst/>
                <a:latin typeface="+mn-lt"/>
              </a:rPr>
              <a:t>Delivery platform</a:t>
            </a:r>
          </a:p>
        </p:txBody>
      </p:sp>
      <p:sp>
        <p:nvSpPr>
          <p:cNvPr id="8" name="Rounded Rectangle 175">
            <a:extLst>
              <a:ext uri="{FF2B5EF4-FFF2-40B4-BE49-F238E27FC236}">
                <a16:creationId xmlns:a16="http://schemas.microsoft.com/office/drawing/2014/main" id="{B84477BD-D558-458E-902D-43B68CB005A1}"/>
              </a:ext>
            </a:extLst>
          </p:cNvPr>
          <p:cNvSpPr/>
          <p:nvPr/>
        </p:nvSpPr>
        <p:spPr>
          <a:xfrm>
            <a:off x="8093523" y="1671395"/>
            <a:ext cx="1453748" cy="178355"/>
          </a:xfrm>
          <a:prstGeom prst="roundRect">
            <a:avLst>
              <a:gd name="adj" fmla="val 24920"/>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0" i="0" dirty="0">
                <a:solidFill>
                  <a:schemeClr val="tx1">
                    <a:lumMod val="85000"/>
                    <a:lumOff val="15000"/>
                  </a:schemeClr>
                </a:solidFill>
                <a:effectLst/>
                <a:latin typeface="+mn-lt"/>
              </a:rPr>
              <a:t>Year of market launch</a:t>
            </a:r>
          </a:p>
        </p:txBody>
      </p:sp>
      <p:sp>
        <p:nvSpPr>
          <p:cNvPr id="141" name="Rounded Rectangle 175">
            <a:extLst>
              <a:ext uri="{FF2B5EF4-FFF2-40B4-BE49-F238E27FC236}">
                <a16:creationId xmlns:a16="http://schemas.microsoft.com/office/drawing/2014/main" id="{0C8463A0-7FA4-4860-B6F6-E9B0DC954D4E}"/>
              </a:ext>
            </a:extLst>
          </p:cNvPr>
          <p:cNvSpPr/>
          <p:nvPr/>
        </p:nvSpPr>
        <p:spPr>
          <a:xfrm>
            <a:off x="1179921" y="1658998"/>
            <a:ext cx="1474109" cy="182264"/>
          </a:xfrm>
          <a:prstGeom prst="roundRect">
            <a:avLst>
              <a:gd name="adj" fmla="val 24920"/>
            </a:avLst>
          </a:prstGeom>
          <a:solidFill>
            <a:srgbClr val="D5FA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50" cap="none" spc="0" dirty="0">
                <a:ln>
                  <a:noFill/>
                </a:ln>
                <a:solidFill>
                  <a:schemeClr val="tx1">
                    <a:lumMod val="85000"/>
                    <a:lumOff val="15000"/>
                  </a:schemeClr>
                </a:solidFill>
                <a:effectLst/>
                <a:latin typeface="+mn-lt"/>
              </a:rPr>
              <a:t>Products</a:t>
            </a:r>
            <a:endParaRPr lang="en-US" sz="1000" cap="none" spc="0" dirty="0">
              <a:ln>
                <a:noFill/>
              </a:ln>
              <a:solidFill>
                <a:schemeClr val="tx1">
                  <a:lumMod val="85000"/>
                  <a:lumOff val="15000"/>
                </a:schemeClr>
              </a:solidFill>
              <a:effectLst/>
              <a:latin typeface="+mn-lt"/>
            </a:endParaRPr>
          </a:p>
        </p:txBody>
      </p:sp>
      <p:sp>
        <p:nvSpPr>
          <p:cNvPr id="9" name="TextBox 8">
            <a:extLst>
              <a:ext uri="{FF2B5EF4-FFF2-40B4-BE49-F238E27FC236}">
                <a16:creationId xmlns:a16="http://schemas.microsoft.com/office/drawing/2014/main" id="{7AEC2DFC-4329-4428-BC58-F0246C94709D}"/>
              </a:ext>
            </a:extLst>
          </p:cNvPr>
          <p:cNvSpPr txBox="1"/>
          <p:nvPr/>
        </p:nvSpPr>
        <p:spPr>
          <a:xfrm>
            <a:off x="1501129" y="1907330"/>
            <a:ext cx="786878" cy="415498"/>
          </a:xfrm>
          <a:prstGeom prst="rect">
            <a:avLst/>
          </a:prstGeom>
          <a:solidFill>
            <a:schemeClr val="bg1"/>
          </a:solidFill>
          <a:ln>
            <a:solidFill>
              <a:schemeClr val="tx1"/>
            </a:solidFill>
          </a:ln>
        </p:spPr>
        <p:txBody>
          <a:bodyPr wrap="square">
            <a:spAutoFit/>
          </a:bodyPr>
          <a:lstStyle/>
          <a:p>
            <a:r>
              <a:rPr lang="pl-PL" sz="1050" dirty="0"/>
              <a:t>Product </a:t>
            </a:r>
            <a:r>
              <a:rPr lang="pl-PL" sz="1050" dirty="0" err="1"/>
              <a:t>photo</a:t>
            </a:r>
            <a:endParaRPr lang="en-US" sz="1050" dirty="0"/>
          </a:p>
        </p:txBody>
      </p:sp>
      <p:sp>
        <p:nvSpPr>
          <p:cNvPr id="11" name="TextBox 10">
            <a:extLst>
              <a:ext uri="{FF2B5EF4-FFF2-40B4-BE49-F238E27FC236}">
                <a16:creationId xmlns:a16="http://schemas.microsoft.com/office/drawing/2014/main" id="{5AF68E46-6446-4B73-9994-A409C39EEF9F}"/>
              </a:ext>
            </a:extLst>
          </p:cNvPr>
          <p:cNvSpPr txBox="1"/>
          <p:nvPr/>
        </p:nvSpPr>
        <p:spPr>
          <a:xfrm>
            <a:off x="1501129" y="2835940"/>
            <a:ext cx="786878" cy="415498"/>
          </a:xfrm>
          <a:prstGeom prst="rect">
            <a:avLst/>
          </a:prstGeom>
          <a:solidFill>
            <a:schemeClr val="bg1"/>
          </a:solidFill>
          <a:ln>
            <a:solidFill>
              <a:schemeClr val="tx1"/>
            </a:solidFill>
          </a:ln>
        </p:spPr>
        <p:txBody>
          <a:bodyPr wrap="square">
            <a:spAutoFit/>
          </a:bodyPr>
          <a:lstStyle/>
          <a:p>
            <a:r>
              <a:rPr lang="pl-PL" sz="1050" dirty="0"/>
              <a:t>Product </a:t>
            </a:r>
            <a:r>
              <a:rPr lang="pl-PL" sz="1050" dirty="0" err="1"/>
              <a:t>photo</a:t>
            </a:r>
            <a:endParaRPr lang="en-US" sz="1050" dirty="0"/>
          </a:p>
        </p:txBody>
      </p:sp>
      <p:sp>
        <p:nvSpPr>
          <p:cNvPr id="12" name="TextBox 11">
            <a:extLst>
              <a:ext uri="{FF2B5EF4-FFF2-40B4-BE49-F238E27FC236}">
                <a16:creationId xmlns:a16="http://schemas.microsoft.com/office/drawing/2014/main" id="{49879A2E-284B-4589-A726-7C5FCE0DFFE2}"/>
              </a:ext>
            </a:extLst>
          </p:cNvPr>
          <p:cNvSpPr txBox="1"/>
          <p:nvPr/>
        </p:nvSpPr>
        <p:spPr>
          <a:xfrm>
            <a:off x="1501129" y="3516900"/>
            <a:ext cx="786878" cy="415498"/>
          </a:xfrm>
          <a:prstGeom prst="rect">
            <a:avLst/>
          </a:prstGeom>
          <a:solidFill>
            <a:schemeClr val="bg1"/>
          </a:solidFill>
          <a:ln>
            <a:solidFill>
              <a:schemeClr val="tx1"/>
            </a:solidFill>
          </a:ln>
        </p:spPr>
        <p:txBody>
          <a:bodyPr wrap="square">
            <a:spAutoFit/>
          </a:bodyPr>
          <a:lstStyle/>
          <a:p>
            <a:r>
              <a:rPr lang="pl-PL" sz="1050" dirty="0"/>
              <a:t>Product </a:t>
            </a:r>
            <a:r>
              <a:rPr lang="pl-PL" sz="1050" dirty="0" err="1"/>
              <a:t>photo</a:t>
            </a:r>
            <a:endParaRPr lang="en-US" sz="1050" dirty="0"/>
          </a:p>
        </p:txBody>
      </p:sp>
      <p:sp>
        <p:nvSpPr>
          <p:cNvPr id="41" name="TextBox 40">
            <a:extLst>
              <a:ext uri="{FF2B5EF4-FFF2-40B4-BE49-F238E27FC236}">
                <a16:creationId xmlns:a16="http://schemas.microsoft.com/office/drawing/2014/main" id="{E000B970-C274-4266-BA1B-D1A142C4C5AE}"/>
              </a:ext>
            </a:extLst>
          </p:cNvPr>
          <p:cNvSpPr txBox="1"/>
          <p:nvPr/>
        </p:nvSpPr>
        <p:spPr>
          <a:xfrm>
            <a:off x="1501129" y="4274060"/>
            <a:ext cx="786878" cy="415498"/>
          </a:xfrm>
          <a:prstGeom prst="rect">
            <a:avLst/>
          </a:prstGeom>
          <a:solidFill>
            <a:schemeClr val="bg1"/>
          </a:solidFill>
          <a:ln>
            <a:solidFill>
              <a:schemeClr val="tx1"/>
            </a:solidFill>
          </a:ln>
        </p:spPr>
        <p:txBody>
          <a:bodyPr wrap="square">
            <a:spAutoFit/>
          </a:bodyPr>
          <a:lstStyle/>
          <a:p>
            <a:r>
              <a:rPr lang="pl-PL" sz="1050" dirty="0"/>
              <a:t>Product </a:t>
            </a:r>
            <a:r>
              <a:rPr lang="pl-PL" sz="1050" dirty="0" err="1"/>
              <a:t>photo</a:t>
            </a:r>
            <a:endParaRPr lang="en-US" sz="1050" dirty="0"/>
          </a:p>
        </p:txBody>
      </p:sp>
      <p:sp>
        <p:nvSpPr>
          <p:cNvPr id="42" name="TextBox 41">
            <a:extLst>
              <a:ext uri="{FF2B5EF4-FFF2-40B4-BE49-F238E27FC236}">
                <a16:creationId xmlns:a16="http://schemas.microsoft.com/office/drawing/2014/main" id="{2B204083-AC89-42B9-B39E-CB6249EBDF22}"/>
              </a:ext>
            </a:extLst>
          </p:cNvPr>
          <p:cNvSpPr txBox="1"/>
          <p:nvPr/>
        </p:nvSpPr>
        <p:spPr>
          <a:xfrm>
            <a:off x="1501129" y="5078845"/>
            <a:ext cx="786878" cy="415498"/>
          </a:xfrm>
          <a:prstGeom prst="rect">
            <a:avLst/>
          </a:prstGeom>
          <a:solidFill>
            <a:schemeClr val="bg1"/>
          </a:solidFill>
          <a:ln>
            <a:solidFill>
              <a:schemeClr val="tx1"/>
            </a:solidFill>
          </a:ln>
        </p:spPr>
        <p:txBody>
          <a:bodyPr wrap="square">
            <a:spAutoFit/>
          </a:bodyPr>
          <a:lstStyle/>
          <a:p>
            <a:r>
              <a:rPr lang="pl-PL" sz="1050" dirty="0"/>
              <a:t>Product </a:t>
            </a:r>
            <a:r>
              <a:rPr lang="pl-PL" sz="1050" dirty="0" err="1"/>
              <a:t>photo</a:t>
            </a:r>
            <a:endParaRPr lang="en-US" sz="1050" dirty="0"/>
          </a:p>
        </p:txBody>
      </p:sp>
      <p:sp>
        <p:nvSpPr>
          <p:cNvPr id="43" name="Text Placeholder 4">
            <a:extLst>
              <a:ext uri="{FF2B5EF4-FFF2-40B4-BE49-F238E27FC236}">
                <a16:creationId xmlns:a16="http://schemas.microsoft.com/office/drawing/2014/main" id="{C3079FFA-2EF2-47E7-8F32-1034B556EE16}"/>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44" name="Text Placeholder 8">
            <a:extLst>
              <a:ext uri="{FF2B5EF4-FFF2-40B4-BE49-F238E27FC236}">
                <a16:creationId xmlns:a16="http://schemas.microsoft.com/office/drawing/2014/main" id="{A792A21C-087A-4D25-AEE0-1DC2C79F0468}"/>
              </a:ext>
            </a:extLst>
          </p:cNvPr>
          <p:cNvSpPr txBox="1">
            <a:spLocks/>
          </p:cNvSpPr>
          <p:nvPr/>
        </p:nvSpPr>
        <p:spPr>
          <a:xfrm>
            <a:off x="261806" y="181104"/>
            <a:ext cx="11287125"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chemeClr val="bg1">
                    <a:lumMod val="50000"/>
                  </a:schemeClr>
                </a:solidFill>
                <a:latin typeface="+mn-lt"/>
                <a:cs typeface="Calibri Light" panose="020F0302020204030204" pitchFamily="34" charset="0"/>
              </a:rPr>
              <a:t>PRODUCT DESCRIPTION BY TYPE, REVENUE MODELS, DELIVERY PLATFORMS, AND DISTRIBUTION CHANNELS (</a:t>
            </a:r>
            <a:r>
              <a:rPr lang="pl-PL" sz="1800" dirty="0">
                <a:solidFill>
                  <a:schemeClr val="bg1">
                    <a:lumMod val="50000"/>
                  </a:schemeClr>
                </a:solidFill>
                <a:latin typeface="+mn-lt"/>
                <a:cs typeface="Calibri Light" panose="020F0302020204030204" pitchFamily="34" charset="0"/>
              </a:rPr>
              <a:t>2</a:t>
            </a:r>
            <a:r>
              <a:rPr lang="en-US" sz="1800" dirty="0">
                <a:solidFill>
                  <a:schemeClr val="bg1">
                    <a:lumMod val="50000"/>
                  </a:schemeClr>
                </a:solidFill>
                <a:latin typeface="+mn-lt"/>
                <a:cs typeface="Calibri Light" panose="020F0302020204030204" pitchFamily="34" charset="0"/>
              </a:rPr>
              <a:t>/2)</a:t>
            </a:r>
          </a:p>
          <a:p>
            <a:endParaRPr lang="en-US" sz="1800" dirty="0">
              <a:solidFill>
                <a:schemeClr val="bg1">
                  <a:lumMod val="50000"/>
                </a:schemeClr>
              </a:solidFill>
              <a:latin typeface="+mn-lt"/>
              <a:cs typeface="Calibri Light" panose="020F0302020204030204" pitchFamily="34" charset="0"/>
            </a:endParaRPr>
          </a:p>
        </p:txBody>
      </p:sp>
    </p:spTree>
    <p:extLst>
      <p:ext uri="{BB962C8B-B14F-4D97-AF65-F5344CB8AC3E}">
        <p14:creationId xmlns:p14="http://schemas.microsoft.com/office/powerpoint/2010/main" val="192747527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ounded Rectangle 33"/>
          <p:cNvSpPr/>
          <p:nvPr/>
        </p:nvSpPr>
        <p:spPr>
          <a:xfrm>
            <a:off x="509781" y="1587658"/>
            <a:ext cx="5426406" cy="4655345"/>
          </a:xfrm>
          <a:prstGeom prst="roundRect">
            <a:avLst>
              <a:gd name="adj" fmla="val 2222"/>
            </a:avLst>
          </a:prstGeom>
          <a:solidFill>
            <a:srgbClr val="FAFAF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pic>
        <p:nvPicPr>
          <p:cNvPr id="102" name="Picture 2" descr="C:\Users\użytkownik\Dropbox\MURAPOL obligacje 2017\2. Prezentacja\4. grafiki\Mapa polski-04.png">
            <a:extLst>
              <a:ext uri="{FF2B5EF4-FFF2-40B4-BE49-F238E27FC236}">
                <a16:creationId xmlns:a16="http://schemas.microsoft.com/office/drawing/2014/main" id="{CB07C1F3-D128-45AE-9A15-ECEA69346954}"/>
              </a:ext>
            </a:extLst>
          </p:cNvPr>
          <p:cNvPicPr>
            <a:picLocks noChangeAspect="1" noChangeArrowheads="1"/>
          </p:cNvPicPr>
          <p:nvPr/>
        </p:nvPicPr>
        <p:blipFill>
          <a:blip r:embed="rId3" cstate="print">
            <a:duotone>
              <a:schemeClr val="bg2">
                <a:shade val="45000"/>
                <a:satMod val="135000"/>
              </a:schemeClr>
              <a:prstClr val="white"/>
            </a:duotone>
          </a:blip>
          <a:srcRect/>
          <a:stretch>
            <a:fillRect/>
          </a:stretch>
        </p:blipFill>
        <p:spPr bwMode="auto">
          <a:xfrm>
            <a:off x="684722" y="2831744"/>
            <a:ext cx="1232765" cy="1217943"/>
          </a:xfrm>
          <a:prstGeom prst="rect">
            <a:avLst/>
          </a:prstGeom>
          <a:noFill/>
        </p:spPr>
      </p:pic>
      <p:sp>
        <p:nvSpPr>
          <p:cNvPr id="109" name="Rounded Rectangle 108"/>
          <p:cNvSpPr/>
          <p:nvPr/>
        </p:nvSpPr>
        <p:spPr>
          <a:xfrm>
            <a:off x="6257429" y="1587660"/>
            <a:ext cx="5426562" cy="4655344"/>
          </a:xfrm>
          <a:prstGeom prst="roundRect">
            <a:avLst>
              <a:gd name="adj" fmla="val 1737"/>
            </a:avLst>
          </a:prstGeom>
          <a:solidFill>
            <a:srgbClr val="FAFAF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70" name="Rounded Rectangle 169"/>
          <p:cNvSpPr/>
          <p:nvPr/>
        </p:nvSpPr>
        <p:spPr>
          <a:xfrm>
            <a:off x="2020694" y="2897686"/>
            <a:ext cx="827268" cy="141878"/>
          </a:xfrm>
          <a:prstGeom prst="roundRect">
            <a:avLst>
              <a:gd name="adj" fmla="val 28503"/>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b="1" dirty="0" err="1"/>
              <a:t>Address</a:t>
            </a:r>
            <a:endParaRPr lang="pl-PL" sz="900" b="1" dirty="0"/>
          </a:p>
        </p:txBody>
      </p:sp>
      <p:sp>
        <p:nvSpPr>
          <p:cNvPr id="30" name="TextBox 29">
            <a:extLst>
              <a:ext uri="{FF2B5EF4-FFF2-40B4-BE49-F238E27FC236}">
                <a16:creationId xmlns:a16="http://schemas.microsoft.com/office/drawing/2014/main" id="{FB2FFDEB-4907-4B60-A6CA-3F7200D95AA8}"/>
              </a:ext>
            </a:extLst>
          </p:cNvPr>
          <p:cNvSpPr txBox="1"/>
          <p:nvPr/>
        </p:nvSpPr>
        <p:spPr>
          <a:xfrm>
            <a:off x="534759" y="618865"/>
            <a:ext cx="11283391"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ea typeface="Cambria" panose="02040503050406030204" pitchFamily="18" charset="0"/>
                <a:cs typeface="Calibri Light" panose="020F0302020204030204" pitchFamily="34" charset="0"/>
              </a:rPr>
              <a:t>The company is at the stage of dynamic development of production and machine facilities, among others through [...]</a:t>
            </a:r>
          </a:p>
        </p:txBody>
      </p:sp>
      <p:sp>
        <p:nvSpPr>
          <p:cNvPr id="24" name="Rectangle 23"/>
          <p:cNvSpPr/>
          <p:nvPr/>
        </p:nvSpPr>
        <p:spPr>
          <a:xfrm>
            <a:off x="538817" y="5544204"/>
            <a:ext cx="5361121" cy="11084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900" dirty="0">
                <a:solidFill>
                  <a:schemeClr val="tx2">
                    <a:lumMod val="50000"/>
                  </a:schemeClr>
                </a:solidFill>
              </a:rPr>
              <a:t>[Description of details of the production plant]</a:t>
            </a:r>
          </a:p>
        </p:txBody>
      </p:sp>
      <p:sp>
        <p:nvSpPr>
          <p:cNvPr id="22" name="Rounded Rectangle 21"/>
          <p:cNvSpPr/>
          <p:nvPr/>
        </p:nvSpPr>
        <p:spPr>
          <a:xfrm>
            <a:off x="2020695" y="3094499"/>
            <a:ext cx="827268" cy="152937"/>
          </a:xfrm>
          <a:prstGeom prst="roundRect">
            <a:avLst>
              <a:gd name="adj" fmla="val 24920"/>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b="1" dirty="0" err="1"/>
              <a:t>Area</a:t>
            </a:r>
            <a:endParaRPr lang="pl-PL" sz="900" b="1" dirty="0"/>
          </a:p>
        </p:txBody>
      </p:sp>
      <p:sp>
        <p:nvSpPr>
          <p:cNvPr id="23" name="Rounded Rectangle 22"/>
          <p:cNvSpPr/>
          <p:nvPr/>
        </p:nvSpPr>
        <p:spPr>
          <a:xfrm>
            <a:off x="2016459" y="3306788"/>
            <a:ext cx="831504" cy="146147"/>
          </a:xfrm>
          <a:prstGeom prst="roundRect">
            <a:avLst>
              <a:gd name="adj" fmla="val 28503"/>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b="1" dirty="0"/>
              <a:t>Form of </a:t>
            </a:r>
            <a:r>
              <a:rPr lang="pl-PL" sz="800" b="1" dirty="0" err="1"/>
              <a:t>ownership</a:t>
            </a:r>
            <a:endParaRPr lang="pl-PL" sz="800" b="1" dirty="0"/>
          </a:p>
        </p:txBody>
      </p:sp>
      <p:grpSp>
        <p:nvGrpSpPr>
          <p:cNvPr id="2" name="Group 1"/>
          <p:cNvGrpSpPr/>
          <p:nvPr/>
        </p:nvGrpSpPr>
        <p:grpSpPr>
          <a:xfrm>
            <a:off x="508008" y="3085687"/>
            <a:ext cx="853583" cy="359073"/>
            <a:chOff x="1440143" y="1857277"/>
            <a:chExt cx="927162" cy="390025"/>
          </a:xfrm>
        </p:grpSpPr>
        <p:sp>
          <p:nvSpPr>
            <p:cNvPr id="32" name="Oval 88"/>
            <p:cNvSpPr>
              <a:spLocks noChangeAspect="1"/>
            </p:cNvSpPr>
            <p:nvPr/>
          </p:nvSpPr>
          <p:spPr>
            <a:xfrm>
              <a:off x="1883188" y="2116465"/>
              <a:ext cx="141301" cy="130837"/>
            </a:xfrm>
            <a:prstGeom prst="ellipse">
              <a:avLst/>
            </a:prstGeom>
            <a:solidFill>
              <a:srgbClr val="46B9A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78">
              <a:extLst>
                <a:ext uri="{FF2B5EF4-FFF2-40B4-BE49-F238E27FC236}">
                  <a16:creationId xmlns:a16="http://schemas.microsoft.com/office/drawing/2014/main" id="{C7C86B2E-5F33-4B1F-AD42-42945B51D088}"/>
                </a:ext>
              </a:extLst>
            </p:cNvPr>
            <p:cNvSpPr txBox="1"/>
            <p:nvPr/>
          </p:nvSpPr>
          <p:spPr>
            <a:xfrm>
              <a:off x="1440143" y="1857277"/>
              <a:ext cx="927162" cy="207466"/>
            </a:xfrm>
            <a:prstGeom prst="rect">
              <a:avLst/>
            </a:prstGeom>
          </p:spPr>
          <p:txBody>
            <a:bodyPr vert="horz" wrap="square" lIns="0" tIns="45720" rIns="91440" bIns="45720" rtlCol="0">
              <a:noAutofit/>
            </a:bodyPr>
            <a:lstStyle/>
            <a:p>
              <a:pPr algn="just">
                <a:spcBef>
                  <a:spcPts val="300"/>
                </a:spcBef>
                <a:spcAft>
                  <a:spcPts val="300"/>
                </a:spcAft>
                <a:buSzPts val="1000"/>
              </a:pPr>
              <a:r>
                <a:rPr lang="pl-PL" sz="900" dirty="0">
                  <a:solidFill>
                    <a:schemeClr val="tx1">
                      <a:lumMod val="75000"/>
                      <a:lumOff val="25000"/>
                    </a:schemeClr>
                  </a:solidFill>
                  <a:latin typeface="Arial" panose="020B0604020202020204" pitchFamily="34" charset="0"/>
                  <a:cs typeface="Arial" panose="020B0604020202020204" pitchFamily="34" charset="0"/>
                </a:rPr>
                <a:t>[</a:t>
              </a:r>
              <a:r>
                <a:rPr lang="pl-PL" sz="900" dirty="0" err="1">
                  <a:solidFill>
                    <a:schemeClr val="tx1">
                      <a:lumMod val="75000"/>
                      <a:lumOff val="25000"/>
                    </a:schemeClr>
                  </a:solidFill>
                  <a:latin typeface="Arial" panose="020B0604020202020204" pitchFamily="34" charset="0"/>
                  <a:cs typeface="Arial" panose="020B0604020202020204" pitchFamily="34" charset="0"/>
                </a:rPr>
                <a:t>Location</a:t>
              </a:r>
              <a:r>
                <a:rPr lang="pl-PL" sz="900" dirty="0">
                  <a:solidFill>
                    <a:schemeClr val="tx1">
                      <a:lumMod val="75000"/>
                      <a:lumOff val="25000"/>
                    </a:schemeClr>
                  </a:solidFill>
                  <a:latin typeface="Arial" panose="020B0604020202020204" pitchFamily="34" charset="0"/>
                  <a:cs typeface="Arial" panose="020B0604020202020204" pitchFamily="34" charset="0"/>
                </a:rPr>
                <a:t> 1]</a:t>
              </a:r>
            </a:p>
          </p:txBody>
        </p:sp>
      </p:grpSp>
      <p:sp>
        <p:nvSpPr>
          <p:cNvPr id="3" name="TextBox 2"/>
          <p:cNvSpPr txBox="1"/>
          <p:nvPr/>
        </p:nvSpPr>
        <p:spPr>
          <a:xfrm>
            <a:off x="2899790" y="2865982"/>
            <a:ext cx="2490284" cy="230832"/>
          </a:xfrm>
          <a:prstGeom prst="rect">
            <a:avLst/>
          </a:prstGeom>
          <a:noFill/>
        </p:spPr>
        <p:txBody>
          <a:bodyPr wrap="square" rtlCol="0">
            <a:spAutoFit/>
          </a:bodyPr>
          <a:lstStyle/>
          <a:p>
            <a:r>
              <a:rPr lang="pl-PL" sz="900" dirty="0">
                <a:solidFill>
                  <a:schemeClr val="tx2">
                    <a:lumMod val="50000"/>
                  </a:schemeClr>
                </a:solidFill>
              </a:rPr>
              <a:t>[…]</a:t>
            </a:r>
          </a:p>
        </p:txBody>
      </p:sp>
      <p:sp>
        <p:nvSpPr>
          <p:cNvPr id="35" name="TextBox 34"/>
          <p:cNvSpPr txBox="1"/>
          <p:nvPr/>
        </p:nvSpPr>
        <p:spPr>
          <a:xfrm>
            <a:off x="2899790" y="3065454"/>
            <a:ext cx="2801906" cy="230832"/>
          </a:xfrm>
          <a:prstGeom prst="rect">
            <a:avLst/>
          </a:prstGeom>
          <a:noFill/>
        </p:spPr>
        <p:txBody>
          <a:bodyPr wrap="square" rtlCol="0">
            <a:spAutoFit/>
          </a:bodyPr>
          <a:lstStyle/>
          <a:p>
            <a:r>
              <a:rPr lang="pl-PL" sz="900" dirty="0"/>
              <a:t>[…]</a:t>
            </a:r>
            <a:endParaRPr lang="pl-PL" sz="900" dirty="0">
              <a:solidFill>
                <a:schemeClr val="tx2">
                  <a:lumMod val="50000"/>
                </a:schemeClr>
              </a:solidFill>
            </a:endParaRPr>
          </a:p>
        </p:txBody>
      </p:sp>
      <p:sp>
        <p:nvSpPr>
          <p:cNvPr id="36" name="TextBox 35"/>
          <p:cNvSpPr txBox="1"/>
          <p:nvPr/>
        </p:nvSpPr>
        <p:spPr>
          <a:xfrm>
            <a:off x="2897647" y="3280534"/>
            <a:ext cx="3036926" cy="230832"/>
          </a:xfrm>
          <a:prstGeom prst="rect">
            <a:avLst/>
          </a:prstGeom>
          <a:noFill/>
        </p:spPr>
        <p:txBody>
          <a:bodyPr wrap="square" rtlCol="0">
            <a:spAutoFit/>
          </a:bodyPr>
          <a:lstStyle/>
          <a:p>
            <a:r>
              <a:rPr lang="pl-PL" sz="900" dirty="0">
                <a:solidFill>
                  <a:schemeClr val="tx2">
                    <a:lumMod val="50000"/>
                  </a:schemeClr>
                </a:solidFill>
              </a:rPr>
              <a:t>[…]</a:t>
            </a:r>
          </a:p>
        </p:txBody>
      </p:sp>
      <p:sp>
        <p:nvSpPr>
          <p:cNvPr id="37" name="Rounded Rectangle 36"/>
          <p:cNvSpPr/>
          <p:nvPr/>
        </p:nvSpPr>
        <p:spPr>
          <a:xfrm>
            <a:off x="2016458" y="3787638"/>
            <a:ext cx="834869" cy="146147"/>
          </a:xfrm>
          <a:prstGeom prst="roundRect">
            <a:avLst>
              <a:gd name="adj" fmla="val 28503"/>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b="1" dirty="0" err="1"/>
              <a:t>Characteristics</a:t>
            </a:r>
            <a:endParaRPr lang="pl-PL" sz="900" b="1" dirty="0"/>
          </a:p>
        </p:txBody>
      </p:sp>
      <p:sp>
        <p:nvSpPr>
          <p:cNvPr id="38" name="TextBox 37"/>
          <p:cNvSpPr txBox="1"/>
          <p:nvPr/>
        </p:nvSpPr>
        <p:spPr>
          <a:xfrm>
            <a:off x="2812963" y="3752835"/>
            <a:ext cx="3334259" cy="646331"/>
          </a:xfrm>
          <a:prstGeom prst="rect">
            <a:avLst/>
          </a:prstGeom>
          <a:noFill/>
        </p:spPr>
        <p:txBody>
          <a:bodyPr wrap="square" rtlCol="0">
            <a:spAutoFit/>
          </a:bodyPr>
          <a:lstStyle/>
          <a:p>
            <a:pPr marL="91440" indent="-91440">
              <a:buFont typeface="Arial" panose="020B0604020202020204" pitchFamily="34" charset="0"/>
              <a:buChar char="•"/>
            </a:pPr>
            <a:r>
              <a:rPr lang="pl-PL" sz="900" dirty="0">
                <a:solidFill>
                  <a:schemeClr val="tx2">
                    <a:lumMod val="50000"/>
                  </a:schemeClr>
                </a:solidFill>
              </a:rPr>
              <a:t>[…]</a:t>
            </a:r>
          </a:p>
          <a:p>
            <a:pPr marL="91440" indent="-91440">
              <a:buFont typeface="Arial" panose="020B0604020202020204" pitchFamily="34" charset="0"/>
              <a:buChar char="•"/>
            </a:pPr>
            <a:r>
              <a:rPr lang="pl-PL" sz="900" dirty="0">
                <a:solidFill>
                  <a:schemeClr val="tx2">
                    <a:lumMod val="50000"/>
                  </a:schemeClr>
                </a:solidFill>
              </a:rPr>
              <a:t>[…]</a:t>
            </a:r>
          </a:p>
          <a:p>
            <a:pPr marL="91440" indent="-91440">
              <a:buFont typeface="Arial" panose="020B0604020202020204" pitchFamily="34" charset="0"/>
              <a:buChar char="•"/>
            </a:pPr>
            <a:r>
              <a:rPr lang="pl-PL" sz="900" dirty="0">
                <a:solidFill>
                  <a:schemeClr val="tx2">
                    <a:lumMod val="50000"/>
                  </a:schemeClr>
                </a:solidFill>
              </a:rPr>
              <a:t>[…]</a:t>
            </a:r>
          </a:p>
          <a:p>
            <a:pPr marL="91440" indent="-91440">
              <a:buFont typeface="Arial" panose="020B0604020202020204" pitchFamily="34" charset="0"/>
              <a:buChar char="•"/>
            </a:pPr>
            <a:r>
              <a:rPr lang="pl-PL" sz="900" dirty="0">
                <a:solidFill>
                  <a:schemeClr val="tx2">
                    <a:lumMod val="50000"/>
                  </a:schemeClr>
                </a:solidFill>
              </a:rPr>
              <a:t>[…]</a:t>
            </a:r>
          </a:p>
        </p:txBody>
      </p:sp>
      <p:sp>
        <p:nvSpPr>
          <p:cNvPr id="45" name="TextBox 44"/>
          <p:cNvSpPr txBox="1"/>
          <p:nvPr/>
        </p:nvSpPr>
        <p:spPr>
          <a:xfrm>
            <a:off x="8682783" y="2862136"/>
            <a:ext cx="2490284" cy="230832"/>
          </a:xfrm>
          <a:prstGeom prst="rect">
            <a:avLst/>
          </a:prstGeom>
          <a:noFill/>
        </p:spPr>
        <p:txBody>
          <a:bodyPr wrap="square" rtlCol="0">
            <a:spAutoFit/>
          </a:bodyPr>
          <a:lstStyle/>
          <a:p>
            <a:r>
              <a:rPr lang="pl-PL" sz="900" dirty="0">
                <a:solidFill>
                  <a:schemeClr val="tx2">
                    <a:lumMod val="50000"/>
                  </a:schemeClr>
                </a:solidFill>
              </a:rPr>
              <a:t>[…]</a:t>
            </a:r>
          </a:p>
        </p:txBody>
      </p:sp>
      <p:sp>
        <p:nvSpPr>
          <p:cNvPr id="46" name="TextBox 45"/>
          <p:cNvSpPr txBox="1"/>
          <p:nvPr/>
        </p:nvSpPr>
        <p:spPr>
          <a:xfrm>
            <a:off x="8682783" y="3061608"/>
            <a:ext cx="2801906" cy="230832"/>
          </a:xfrm>
          <a:prstGeom prst="rect">
            <a:avLst/>
          </a:prstGeom>
          <a:noFill/>
        </p:spPr>
        <p:txBody>
          <a:bodyPr wrap="square" rtlCol="0">
            <a:spAutoFit/>
          </a:bodyPr>
          <a:lstStyle/>
          <a:p>
            <a:r>
              <a:rPr lang="pl-PL" sz="900" dirty="0">
                <a:solidFill>
                  <a:schemeClr val="tx2">
                    <a:lumMod val="50000"/>
                  </a:schemeClr>
                </a:solidFill>
              </a:rPr>
              <a:t>[…]</a:t>
            </a:r>
          </a:p>
        </p:txBody>
      </p:sp>
      <p:sp>
        <p:nvSpPr>
          <p:cNvPr id="47" name="TextBox 46"/>
          <p:cNvSpPr txBox="1"/>
          <p:nvPr/>
        </p:nvSpPr>
        <p:spPr>
          <a:xfrm>
            <a:off x="8680639" y="3276688"/>
            <a:ext cx="3137513" cy="230832"/>
          </a:xfrm>
          <a:prstGeom prst="rect">
            <a:avLst/>
          </a:prstGeom>
          <a:noFill/>
        </p:spPr>
        <p:txBody>
          <a:bodyPr wrap="square" rtlCol="0">
            <a:spAutoFit/>
          </a:bodyPr>
          <a:lstStyle/>
          <a:p>
            <a:r>
              <a:rPr lang="pl-PL" sz="900" dirty="0">
                <a:solidFill>
                  <a:schemeClr val="tx2">
                    <a:lumMod val="50000"/>
                  </a:schemeClr>
                </a:solidFill>
              </a:rPr>
              <a:t>[…]</a:t>
            </a:r>
          </a:p>
        </p:txBody>
      </p:sp>
      <p:sp>
        <p:nvSpPr>
          <p:cNvPr id="49" name="TextBox 48"/>
          <p:cNvSpPr txBox="1"/>
          <p:nvPr/>
        </p:nvSpPr>
        <p:spPr>
          <a:xfrm>
            <a:off x="8595957" y="3483190"/>
            <a:ext cx="3057992" cy="1061829"/>
          </a:xfrm>
          <a:prstGeom prst="rect">
            <a:avLst/>
          </a:prstGeom>
          <a:noFill/>
        </p:spPr>
        <p:txBody>
          <a:bodyPr wrap="square" rtlCol="0">
            <a:spAutoFit/>
          </a:bodyPr>
          <a:lstStyle/>
          <a:p>
            <a:pPr marL="91440" indent="-91440">
              <a:buFont typeface="Arial" panose="020B0604020202020204" pitchFamily="34" charset="0"/>
              <a:buChar char="•"/>
            </a:pPr>
            <a:r>
              <a:rPr lang="pl-PL" sz="900" dirty="0">
                <a:solidFill>
                  <a:schemeClr val="tx2">
                    <a:lumMod val="50000"/>
                  </a:schemeClr>
                </a:solidFill>
              </a:rPr>
              <a:t>[…]</a:t>
            </a:r>
            <a:endParaRPr lang="pl-PL" sz="900" dirty="0"/>
          </a:p>
          <a:p>
            <a:pPr marL="91440" indent="-91440">
              <a:buFont typeface="Arial" panose="020B0604020202020204" pitchFamily="34" charset="0"/>
              <a:buChar char="•"/>
            </a:pPr>
            <a:r>
              <a:rPr lang="pl-PL" sz="900" dirty="0"/>
              <a:t>[…]</a:t>
            </a:r>
          </a:p>
          <a:p>
            <a:pPr marL="91440" indent="-91440">
              <a:buFont typeface="Arial" panose="020B0604020202020204" pitchFamily="34" charset="0"/>
              <a:buChar char="•"/>
            </a:pPr>
            <a:r>
              <a:rPr lang="pl-PL" sz="900" dirty="0"/>
              <a:t>[…]</a:t>
            </a:r>
          </a:p>
          <a:p>
            <a:pPr marL="91440" indent="-91440">
              <a:buFont typeface="Arial" panose="020B0604020202020204" pitchFamily="34" charset="0"/>
              <a:buChar char="•"/>
            </a:pPr>
            <a:r>
              <a:rPr lang="pl-PL" sz="900" dirty="0"/>
              <a:t>[…]</a:t>
            </a:r>
          </a:p>
          <a:p>
            <a:pPr marL="91440" indent="-91440">
              <a:buFont typeface="Arial" panose="020B0604020202020204" pitchFamily="34" charset="0"/>
              <a:buChar char="•"/>
            </a:pPr>
            <a:r>
              <a:rPr lang="pl-PL" sz="900" dirty="0">
                <a:solidFill>
                  <a:schemeClr val="tx2">
                    <a:lumMod val="50000"/>
                  </a:schemeClr>
                </a:solidFill>
              </a:rPr>
              <a:t>[…]</a:t>
            </a:r>
          </a:p>
          <a:p>
            <a:pPr marL="91440" indent="-91440">
              <a:buFont typeface="Arial" panose="020B0604020202020204" pitchFamily="34" charset="0"/>
              <a:buChar char="•"/>
            </a:pPr>
            <a:endParaRPr lang="pl-PL" sz="900" dirty="0">
              <a:solidFill>
                <a:schemeClr val="tx2">
                  <a:lumMod val="50000"/>
                </a:schemeClr>
              </a:solidFill>
            </a:endParaRPr>
          </a:p>
          <a:p>
            <a:endParaRPr lang="pl-PL" sz="900" dirty="0">
              <a:solidFill>
                <a:schemeClr val="tx2">
                  <a:lumMod val="50000"/>
                </a:schemeClr>
              </a:solidFill>
            </a:endParaRPr>
          </a:p>
        </p:txBody>
      </p:sp>
      <p:sp>
        <p:nvSpPr>
          <p:cNvPr id="53" name="Rectangle 52"/>
          <p:cNvSpPr/>
          <p:nvPr/>
        </p:nvSpPr>
        <p:spPr>
          <a:xfrm>
            <a:off x="6276283" y="5538940"/>
            <a:ext cx="5309086" cy="7367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900" dirty="0">
                <a:solidFill>
                  <a:schemeClr val="tx2">
                    <a:lumMod val="50000"/>
                  </a:schemeClr>
                </a:solidFill>
              </a:rPr>
              <a:t>[Description of details of the production plant]</a:t>
            </a:r>
          </a:p>
        </p:txBody>
      </p:sp>
      <p:pic>
        <p:nvPicPr>
          <p:cNvPr id="60" name="Picture 59">
            <a:extLst>
              <a:ext uri="{FF2B5EF4-FFF2-40B4-BE49-F238E27FC236}">
                <a16:creationId xmlns:a16="http://schemas.microsoft.com/office/drawing/2014/main" id="{F73BE3E5-AA4F-4614-9539-05BD635E02B1}"/>
              </a:ext>
            </a:extLst>
          </p:cNvPr>
          <p:cNvPicPr>
            <a:picLocks noChangeAspect="1"/>
          </p:cNvPicPr>
          <p:nvPr/>
        </p:nvPicPr>
        <p:blipFill>
          <a:blip r:embed="rId4"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882536" y="4843875"/>
            <a:ext cx="267848" cy="267848"/>
          </a:xfrm>
          <a:prstGeom prst="rect">
            <a:avLst/>
          </a:prstGeom>
        </p:spPr>
      </p:pic>
      <p:pic>
        <p:nvPicPr>
          <p:cNvPr id="63" name="Picture 62">
            <a:extLst>
              <a:ext uri="{FF2B5EF4-FFF2-40B4-BE49-F238E27FC236}">
                <a16:creationId xmlns:a16="http://schemas.microsoft.com/office/drawing/2014/main" id="{282E9458-3516-407E-9D9B-9FA54DBC6738}"/>
              </a:ext>
            </a:extLst>
          </p:cNvPr>
          <p:cNvPicPr>
            <a:picLocks noChangeAspect="1"/>
          </p:cNvPicPr>
          <p:nvPr/>
        </p:nvPicPr>
        <p:blipFill>
          <a:blip r:embed="rId5"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1581660" y="4857953"/>
            <a:ext cx="235794" cy="235794"/>
          </a:xfrm>
          <a:prstGeom prst="rect">
            <a:avLst/>
          </a:prstGeom>
        </p:spPr>
      </p:pic>
      <p:pic>
        <p:nvPicPr>
          <p:cNvPr id="64" name="Picture 63">
            <a:extLst>
              <a:ext uri="{FF2B5EF4-FFF2-40B4-BE49-F238E27FC236}">
                <a16:creationId xmlns:a16="http://schemas.microsoft.com/office/drawing/2014/main" id="{E7FF3A15-3582-4E1B-AEE7-77BADA40C31A}"/>
              </a:ext>
            </a:extLst>
          </p:cNvPr>
          <p:cNvPicPr>
            <a:picLocks noChangeAspect="1"/>
          </p:cNvPicPr>
          <p:nvPr/>
        </p:nvPicPr>
        <p:blipFill>
          <a:blip r:embed="rId6"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4649010" y="4851621"/>
            <a:ext cx="254834" cy="254834"/>
          </a:xfrm>
          <a:prstGeom prst="rect">
            <a:avLst/>
          </a:prstGeom>
        </p:spPr>
      </p:pic>
      <p:pic>
        <p:nvPicPr>
          <p:cNvPr id="65" name="Picture 64"/>
          <p:cNvPicPr>
            <a:picLocks noChangeAspect="1"/>
          </p:cNvPicPr>
          <p:nvPr/>
        </p:nvPicPr>
        <p:blipFill>
          <a:blip r:embed="rId7"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3065476" y="4787027"/>
            <a:ext cx="337617" cy="337617"/>
          </a:xfrm>
          <a:prstGeom prst="rect">
            <a:avLst/>
          </a:prstGeom>
        </p:spPr>
      </p:pic>
      <p:pic>
        <p:nvPicPr>
          <p:cNvPr id="12" name="Picture 11"/>
          <p:cNvPicPr>
            <a:picLocks noChangeAspect="1"/>
          </p:cNvPicPr>
          <p:nvPr/>
        </p:nvPicPr>
        <p:blipFill>
          <a:blip r:embed="rId8"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3848943" y="4849851"/>
            <a:ext cx="277667" cy="277667"/>
          </a:xfrm>
          <a:prstGeom prst="rect">
            <a:avLst/>
          </a:prstGeom>
        </p:spPr>
      </p:pic>
      <p:pic>
        <p:nvPicPr>
          <p:cNvPr id="9" name="Picture 8"/>
          <p:cNvPicPr>
            <a:picLocks noChangeAspect="1"/>
          </p:cNvPicPr>
          <p:nvPr/>
        </p:nvPicPr>
        <p:blipFill>
          <a:blip r:embed="rId9"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2342512" y="4836383"/>
            <a:ext cx="247995" cy="247995"/>
          </a:xfrm>
          <a:prstGeom prst="rect">
            <a:avLst/>
          </a:prstGeom>
        </p:spPr>
      </p:pic>
      <p:pic>
        <p:nvPicPr>
          <p:cNvPr id="13" name="Picture 12"/>
          <p:cNvPicPr>
            <a:picLocks noChangeAspect="1"/>
          </p:cNvPicPr>
          <p:nvPr/>
        </p:nvPicPr>
        <p:blipFill rotWithShape="1">
          <a:blip r:embed="rId10" cstate="print">
            <a:duotone>
              <a:schemeClr val="accent3">
                <a:shade val="45000"/>
                <a:satMod val="135000"/>
              </a:schemeClr>
              <a:prstClr val="white"/>
            </a:duotone>
            <a:extLst>
              <a:ext uri="{28A0092B-C50C-407E-A947-70E740481C1C}">
                <a14:useLocalDpi xmlns:a14="http://schemas.microsoft.com/office/drawing/2010/main" val="0"/>
              </a:ext>
            </a:extLst>
          </a:blip>
          <a:srcRect b="32766"/>
          <a:stretch/>
        </p:blipFill>
        <p:spPr>
          <a:xfrm>
            <a:off x="5312452" y="4868274"/>
            <a:ext cx="376062" cy="252841"/>
          </a:xfrm>
          <a:prstGeom prst="rect">
            <a:avLst/>
          </a:prstGeom>
        </p:spPr>
      </p:pic>
      <p:sp>
        <p:nvSpPr>
          <p:cNvPr id="67" name="TextBox 66"/>
          <p:cNvSpPr txBox="1"/>
          <p:nvPr/>
        </p:nvSpPr>
        <p:spPr>
          <a:xfrm>
            <a:off x="614195" y="5139361"/>
            <a:ext cx="776766" cy="338554"/>
          </a:xfrm>
          <a:prstGeom prst="rect">
            <a:avLst/>
          </a:prstGeom>
          <a:noFill/>
        </p:spPr>
        <p:txBody>
          <a:bodyPr wrap="square" rtlCol="0">
            <a:spAutoFit/>
          </a:bodyPr>
          <a:lstStyle/>
          <a:p>
            <a:pPr algn="ctr"/>
            <a:r>
              <a:rPr lang="pl-PL" sz="800" dirty="0" err="1">
                <a:solidFill>
                  <a:schemeClr val="tx2">
                    <a:lumMod val="50000"/>
                  </a:schemeClr>
                </a:solidFill>
              </a:rPr>
              <a:t>Production</a:t>
            </a:r>
            <a:r>
              <a:rPr lang="pl-PL" sz="800" dirty="0">
                <a:solidFill>
                  <a:schemeClr val="tx2">
                    <a:lumMod val="50000"/>
                  </a:schemeClr>
                </a:solidFill>
              </a:rPr>
              <a:t> </a:t>
            </a:r>
            <a:r>
              <a:rPr lang="pl-PL" sz="800" dirty="0" err="1">
                <a:solidFill>
                  <a:schemeClr val="tx2">
                    <a:lumMod val="50000"/>
                  </a:schemeClr>
                </a:solidFill>
              </a:rPr>
              <a:t>sites</a:t>
            </a:r>
            <a:endParaRPr lang="pl-PL" sz="800" dirty="0">
              <a:solidFill>
                <a:schemeClr val="tx2">
                  <a:lumMod val="50000"/>
                </a:schemeClr>
              </a:solidFill>
            </a:endParaRPr>
          </a:p>
        </p:txBody>
      </p:sp>
      <p:sp>
        <p:nvSpPr>
          <p:cNvPr id="69" name="TextBox 68"/>
          <p:cNvSpPr txBox="1"/>
          <p:nvPr/>
        </p:nvSpPr>
        <p:spPr>
          <a:xfrm>
            <a:off x="1283872" y="5139348"/>
            <a:ext cx="804752" cy="461665"/>
          </a:xfrm>
          <a:prstGeom prst="rect">
            <a:avLst/>
          </a:prstGeom>
          <a:noFill/>
        </p:spPr>
        <p:txBody>
          <a:bodyPr wrap="square" rtlCol="0">
            <a:spAutoFit/>
          </a:bodyPr>
          <a:lstStyle/>
          <a:p>
            <a:pPr algn="ctr"/>
            <a:r>
              <a:rPr lang="pl-PL" sz="800" dirty="0" err="1">
                <a:solidFill>
                  <a:schemeClr val="tx2">
                    <a:lumMod val="50000"/>
                  </a:schemeClr>
                </a:solidFill>
              </a:rPr>
              <a:t>Revenues</a:t>
            </a:r>
            <a:r>
              <a:rPr lang="pl-PL" sz="800" dirty="0">
                <a:solidFill>
                  <a:schemeClr val="tx2">
                    <a:lumMod val="50000"/>
                  </a:schemeClr>
                </a:solidFill>
              </a:rPr>
              <a:t> 2019P </a:t>
            </a:r>
          </a:p>
          <a:p>
            <a:pPr algn="ctr"/>
            <a:r>
              <a:rPr lang="pl-PL" sz="800" dirty="0">
                <a:solidFill>
                  <a:schemeClr val="tx2">
                    <a:lumMod val="50000"/>
                  </a:schemeClr>
                </a:solidFill>
              </a:rPr>
              <a:t>(</a:t>
            </a:r>
            <a:r>
              <a:rPr lang="pl-PL" sz="800" dirty="0" err="1">
                <a:solidFill>
                  <a:schemeClr val="tx2">
                    <a:lumMod val="50000"/>
                  </a:schemeClr>
                </a:solidFill>
              </a:rPr>
              <a:t>million</a:t>
            </a:r>
            <a:r>
              <a:rPr lang="pl-PL" sz="800" dirty="0">
                <a:solidFill>
                  <a:schemeClr val="tx2">
                    <a:lumMod val="50000"/>
                  </a:schemeClr>
                </a:solidFill>
              </a:rPr>
              <a:t> PLN)</a:t>
            </a:r>
          </a:p>
        </p:txBody>
      </p:sp>
      <p:sp>
        <p:nvSpPr>
          <p:cNvPr id="71" name="TextBox 70"/>
          <p:cNvSpPr txBox="1"/>
          <p:nvPr/>
        </p:nvSpPr>
        <p:spPr>
          <a:xfrm>
            <a:off x="2814491" y="5142502"/>
            <a:ext cx="804752" cy="338554"/>
          </a:xfrm>
          <a:prstGeom prst="rect">
            <a:avLst/>
          </a:prstGeom>
          <a:noFill/>
        </p:spPr>
        <p:txBody>
          <a:bodyPr wrap="square" rtlCol="0">
            <a:spAutoFit/>
          </a:bodyPr>
          <a:lstStyle/>
          <a:p>
            <a:pPr algn="ctr"/>
            <a:r>
              <a:rPr lang="pl-PL" sz="800" dirty="0" err="1">
                <a:solidFill>
                  <a:schemeClr val="tx2">
                    <a:lumMod val="50000"/>
                  </a:schemeClr>
                </a:solidFill>
              </a:rPr>
              <a:t>Number</a:t>
            </a:r>
            <a:r>
              <a:rPr lang="pl-PL" sz="800" dirty="0">
                <a:solidFill>
                  <a:schemeClr val="tx2">
                    <a:lumMod val="50000"/>
                  </a:schemeClr>
                </a:solidFill>
              </a:rPr>
              <a:t> of </a:t>
            </a:r>
            <a:r>
              <a:rPr lang="pl-PL" sz="800" dirty="0" err="1">
                <a:solidFill>
                  <a:schemeClr val="tx2">
                    <a:lumMod val="50000"/>
                  </a:schemeClr>
                </a:solidFill>
              </a:rPr>
              <a:t>recipients</a:t>
            </a:r>
            <a:endParaRPr lang="pl-PL" sz="800" dirty="0">
              <a:solidFill>
                <a:schemeClr val="tx2">
                  <a:lumMod val="50000"/>
                </a:schemeClr>
              </a:solidFill>
            </a:endParaRPr>
          </a:p>
        </p:txBody>
      </p:sp>
      <p:sp>
        <p:nvSpPr>
          <p:cNvPr id="73" name="TextBox 72"/>
          <p:cNvSpPr txBox="1"/>
          <p:nvPr/>
        </p:nvSpPr>
        <p:spPr>
          <a:xfrm>
            <a:off x="3574802" y="5149507"/>
            <a:ext cx="838556" cy="461665"/>
          </a:xfrm>
          <a:prstGeom prst="rect">
            <a:avLst/>
          </a:prstGeom>
          <a:noFill/>
        </p:spPr>
        <p:txBody>
          <a:bodyPr wrap="square" rtlCol="0">
            <a:spAutoFit/>
          </a:bodyPr>
          <a:lstStyle/>
          <a:p>
            <a:pPr algn="ctr"/>
            <a:r>
              <a:rPr lang="pl-PL" sz="800" dirty="0" err="1">
                <a:solidFill>
                  <a:schemeClr val="tx2">
                    <a:lumMod val="50000"/>
                  </a:schemeClr>
                </a:solidFill>
              </a:rPr>
              <a:t>Number</a:t>
            </a:r>
            <a:r>
              <a:rPr lang="pl-PL" sz="800" dirty="0">
                <a:solidFill>
                  <a:schemeClr val="tx2">
                    <a:lumMod val="50000"/>
                  </a:schemeClr>
                </a:solidFill>
              </a:rPr>
              <a:t> of products </a:t>
            </a:r>
            <a:r>
              <a:rPr lang="pl-PL" sz="800" dirty="0" err="1">
                <a:solidFill>
                  <a:schemeClr val="tx2">
                    <a:lumMod val="50000"/>
                  </a:schemeClr>
                </a:solidFill>
              </a:rPr>
              <a:t>available</a:t>
            </a:r>
            <a:r>
              <a:rPr lang="pl-PL" sz="800" dirty="0">
                <a:solidFill>
                  <a:schemeClr val="tx2">
                    <a:lumMod val="50000"/>
                  </a:schemeClr>
                </a:solidFill>
              </a:rPr>
              <a:t> </a:t>
            </a:r>
          </a:p>
        </p:txBody>
      </p:sp>
      <p:sp>
        <p:nvSpPr>
          <p:cNvPr id="75" name="TextBox 74"/>
          <p:cNvSpPr txBox="1"/>
          <p:nvPr/>
        </p:nvSpPr>
        <p:spPr>
          <a:xfrm>
            <a:off x="4276195" y="5138764"/>
            <a:ext cx="993866" cy="215444"/>
          </a:xfrm>
          <a:prstGeom prst="rect">
            <a:avLst/>
          </a:prstGeom>
          <a:noFill/>
        </p:spPr>
        <p:txBody>
          <a:bodyPr wrap="square" rtlCol="0">
            <a:spAutoFit/>
          </a:bodyPr>
          <a:lstStyle/>
          <a:p>
            <a:pPr algn="ctr"/>
            <a:r>
              <a:rPr lang="pl-PL" sz="800" dirty="0" err="1">
                <a:solidFill>
                  <a:schemeClr val="tx2">
                    <a:lumMod val="50000"/>
                  </a:schemeClr>
                </a:solidFill>
              </a:rPr>
              <a:t>Used</a:t>
            </a:r>
            <a:r>
              <a:rPr lang="pl-PL" sz="800" dirty="0">
                <a:solidFill>
                  <a:schemeClr val="tx2">
                    <a:lumMod val="50000"/>
                  </a:schemeClr>
                </a:solidFill>
              </a:rPr>
              <a:t> </a:t>
            </a:r>
            <a:r>
              <a:rPr lang="pl-PL" sz="800" dirty="0" err="1">
                <a:solidFill>
                  <a:schemeClr val="tx2">
                    <a:lumMod val="50000"/>
                  </a:schemeClr>
                </a:solidFill>
              </a:rPr>
              <a:t>capacity</a:t>
            </a:r>
            <a:endParaRPr lang="pl-PL" sz="800" dirty="0">
              <a:solidFill>
                <a:schemeClr val="tx2">
                  <a:lumMod val="50000"/>
                </a:schemeClr>
              </a:solidFill>
            </a:endParaRPr>
          </a:p>
        </p:txBody>
      </p:sp>
      <p:sp>
        <p:nvSpPr>
          <p:cNvPr id="77" name="TextBox 76"/>
          <p:cNvSpPr txBox="1"/>
          <p:nvPr/>
        </p:nvSpPr>
        <p:spPr>
          <a:xfrm>
            <a:off x="5095186" y="5139606"/>
            <a:ext cx="804752" cy="338554"/>
          </a:xfrm>
          <a:prstGeom prst="rect">
            <a:avLst/>
          </a:prstGeom>
          <a:noFill/>
        </p:spPr>
        <p:txBody>
          <a:bodyPr wrap="square" rtlCol="0">
            <a:spAutoFit/>
          </a:bodyPr>
          <a:lstStyle/>
          <a:p>
            <a:pPr algn="ctr"/>
            <a:r>
              <a:rPr lang="pl-PL" sz="800" dirty="0" err="1">
                <a:solidFill>
                  <a:schemeClr val="tx2">
                    <a:lumMod val="50000"/>
                  </a:schemeClr>
                </a:solidFill>
              </a:rPr>
              <a:t>Number</a:t>
            </a:r>
            <a:r>
              <a:rPr lang="pl-PL" sz="800" dirty="0">
                <a:solidFill>
                  <a:schemeClr val="tx2">
                    <a:lumMod val="50000"/>
                  </a:schemeClr>
                </a:solidFill>
              </a:rPr>
              <a:t> of </a:t>
            </a:r>
            <a:r>
              <a:rPr lang="pl-PL" sz="800" dirty="0" err="1">
                <a:solidFill>
                  <a:schemeClr val="tx2">
                    <a:lumMod val="50000"/>
                  </a:schemeClr>
                </a:solidFill>
              </a:rPr>
              <a:t>employees</a:t>
            </a:r>
            <a:endParaRPr lang="pl-PL" sz="800" dirty="0">
              <a:solidFill>
                <a:schemeClr val="tx2">
                  <a:lumMod val="50000"/>
                </a:schemeClr>
              </a:solidFill>
            </a:endParaRPr>
          </a:p>
        </p:txBody>
      </p:sp>
      <p:sp>
        <p:nvSpPr>
          <p:cNvPr id="79" name="TextBox 78"/>
          <p:cNvSpPr txBox="1"/>
          <p:nvPr/>
        </p:nvSpPr>
        <p:spPr>
          <a:xfrm>
            <a:off x="1973959" y="5148962"/>
            <a:ext cx="978994" cy="338554"/>
          </a:xfrm>
          <a:prstGeom prst="rect">
            <a:avLst/>
          </a:prstGeom>
          <a:noFill/>
        </p:spPr>
        <p:txBody>
          <a:bodyPr wrap="square" rtlCol="0">
            <a:spAutoFit/>
          </a:bodyPr>
          <a:lstStyle/>
          <a:p>
            <a:pPr algn="ctr"/>
            <a:r>
              <a:rPr lang="pl-PL" sz="800" dirty="0" err="1">
                <a:solidFill>
                  <a:schemeClr val="tx2">
                    <a:lumMod val="50000"/>
                  </a:schemeClr>
                </a:solidFill>
              </a:rPr>
              <a:t>Production</a:t>
            </a:r>
            <a:r>
              <a:rPr lang="pl-PL" sz="800" dirty="0">
                <a:solidFill>
                  <a:schemeClr val="tx2">
                    <a:lumMod val="50000"/>
                  </a:schemeClr>
                </a:solidFill>
              </a:rPr>
              <a:t> </a:t>
            </a:r>
            <a:r>
              <a:rPr lang="pl-PL" sz="800" dirty="0" err="1">
                <a:solidFill>
                  <a:schemeClr val="tx2">
                    <a:lumMod val="50000"/>
                  </a:schemeClr>
                </a:solidFill>
              </a:rPr>
              <a:t>volume</a:t>
            </a:r>
            <a:r>
              <a:rPr lang="pl-PL" sz="800" dirty="0">
                <a:solidFill>
                  <a:schemeClr val="tx2">
                    <a:lumMod val="50000"/>
                  </a:schemeClr>
                </a:solidFill>
              </a:rPr>
              <a:t> (</a:t>
            </a:r>
            <a:r>
              <a:rPr lang="pl-PL" sz="800" dirty="0" err="1">
                <a:solidFill>
                  <a:schemeClr val="tx2">
                    <a:lumMod val="50000"/>
                  </a:schemeClr>
                </a:solidFill>
              </a:rPr>
              <a:t>million</a:t>
            </a:r>
            <a:r>
              <a:rPr lang="pl-PL" sz="800" dirty="0">
                <a:solidFill>
                  <a:schemeClr val="tx2">
                    <a:lumMod val="50000"/>
                  </a:schemeClr>
                </a:solidFill>
              </a:rPr>
              <a:t> </a:t>
            </a:r>
            <a:r>
              <a:rPr lang="pl-PL" sz="800" dirty="0" err="1">
                <a:solidFill>
                  <a:schemeClr val="tx2">
                    <a:lumMod val="50000"/>
                  </a:schemeClr>
                </a:solidFill>
              </a:rPr>
              <a:t>units</a:t>
            </a:r>
            <a:r>
              <a:rPr lang="pl-PL" sz="800" dirty="0">
                <a:solidFill>
                  <a:schemeClr val="tx2">
                    <a:lumMod val="50000"/>
                  </a:schemeClr>
                </a:solidFill>
              </a:rPr>
              <a:t>)</a:t>
            </a:r>
          </a:p>
        </p:txBody>
      </p:sp>
      <p:cxnSp>
        <p:nvCxnSpPr>
          <p:cNvPr id="17" name="Straight Connector 16"/>
          <p:cNvCxnSpPr/>
          <p:nvPr/>
        </p:nvCxnSpPr>
        <p:spPr>
          <a:xfrm>
            <a:off x="637552" y="4630632"/>
            <a:ext cx="516235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645172" y="2740148"/>
            <a:ext cx="516235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40C632B-04AD-486B-AC0B-97DD0E115DA6}"/>
              </a:ext>
            </a:extLst>
          </p:cNvPr>
          <p:cNvCxnSpPr>
            <a:cxnSpLocks/>
          </p:cNvCxnSpPr>
          <p:nvPr/>
        </p:nvCxnSpPr>
        <p:spPr>
          <a:xfrm>
            <a:off x="511932" y="1481205"/>
            <a:ext cx="542425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cxnSp>
        <p:nvCxnSpPr>
          <p:cNvPr id="113" name="Straight Connector 112">
            <a:extLst>
              <a:ext uri="{FF2B5EF4-FFF2-40B4-BE49-F238E27FC236}">
                <a16:creationId xmlns:a16="http://schemas.microsoft.com/office/drawing/2014/main" id="{840C632B-04AD-486B-AC0B-97DD0E115DA6}"/>
              </a:ext>
            </a:extLst>
          </p:cNvPr>
          <p:cNvCxnSpPr>
            <a:cxnSpLocks/>
          </p:cNvCxnSpPr>
          <p:nvPr/>
        </p:nvCxnSpPr>
        <p:spPr>
          <a:xfrm>
            <a:off x="6257429" y="1481205"/>
            <a:ext cx="542425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114" name="TextBox 78">
            <a:extLst>
              <a:ext uri="{FF2B5EF4-FFF2-40B4-BE49-F238E27FC236}">
                <a16:creationId xmlns:a16="http://schemas.microsoft.com/office/drawing/2014/main" id="{DB514410-AF1A-4C93-A3B7-A56D13711A1C}"/>
              </a:ext>
            </a:extLst>
          </p:cNvPr>
          <p:cNvSpPr txBox="1"/>
          <p:nvPr/>
        </p:nvSpPr>
        <p:spPr>
          <a:xfrm>
            <a:off x="530352"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bg1">
                    <a:lumMod val="65000"/>
                  </a:schemeClr>
                </a:solidFill>
                <a:latin typeface="Arial" panose="020B0604020202020204" pitchFamily="34" charset="0"/>
                <a:cs typeface="Arial" panose="020B0604020202020204" pitchFamily="34" charset="0"/>
              </a:rPr>
              <a:t>Production</a:t>
            </a:r>
            <a:r>
              <a:rPr lang="pl-PL" sz="1000" b="1" dirty="0">
                <a:solidFill>
                  <a:schemeClr val="bg1">
                    <a:lumMod val="65000"/>
                  </a:schemeClr>
                </a:solidFill>
                <a:latin typeface="Arial" panose="020B0604020202020204" pitchFamily="34" charset="0"/>
                <a:cs typeface="Arial" panose="020B0604020202020204" pitchFamily="34" charset="0"/>
              </a:rPr>
              <a:t> plant in [...]</a:t>
            </a:r>
          </a:p>
        </p:txBody>
      </p:sp>
      <p:sp>
        <p:nvSpPr>
          <p:cNvPr id="115" name="TextBox 78">
            <a:extLst>
              <a:ext uri="{FF2B5EF4-FFF2-40B4-BE49-F238E27FC236}">
                <a16:creationId xmlns:a16="http://schemas.microsoft.com/office/drawing/2014/main" id="{DB514410-AF1A-4C93-A3B7-A56D13711A1C}"/>
              </a:ext>
            </a:extLst>
          </p:cNvPr>
          <p:cNvSpPr txBox="1"/>
          <p:nvPr/>
        </p:nvSpPr>
        <p:spPr>
          <a:xfrm>
            <a:off x="6272784"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bg1">
                    <a:lumMod val="65000"/>
                  </a:schemeClr>
                </a:solidFill>
                <a:latin typeface="Arial" panose="020B0604020202020204" pitchFamily="34" charset="0"/>
                <a:cs typeface="Arial" panose="020B0604020202020204" pitchFamily="34" charset="0"/>
              </a:rPr>
              <a:t>Production</a:t>
            </a:r>
            <a:r>
              <a:rPr lang="pl-PL" sz="1000" b="1" dirty="0">
                <a:solidFill>
                  <a:schemeClr val="bg1">
                    <a:lumMod val="65000"/>
                  </a:schemeClr>
                </a:solidFill>
                <a:latin typeface="Arial" panose="020B0604020202020204" pitchFamily="34" charset="0"/>
                <a:cs typeface="Arial" panose="020B0604020202020204" pitchFamily="34" charset="0"/>
              </a:rPr>
              <a:t> plant in [...]</a:t>
            </a:r>
          </a:p>
        </p:txBody>
      </p:sp>
      <p:cxnSp>
        <p:nvCxnSpPr>
          <p:cNvPr id="120" name="Straight Connector 119"/>
          <p:cNvCxnSpPr/>
          <p:nvPr/>
        </p:nvCxnSpPr>
        <p:spPr>
          <a:xfrm>
            <a:off x="6388711" y="4629618"/>
            <a:ext cx="516235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6396331" y="2740148"/>
            <a:ext cx="516235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Rounded Rectangle 99"/>
          <p:cNvSpPr/>
          <p:nvPr/>
        </p:nvSpPr>
        <p:spPr>
          <a:xfrm>
            <a:off x="8274715" y="4547418"/>
            <a:ext cx="1283871" cy="146147"/>
          </a:xfrm>
          <a:prstGeom prst="roundRect">
            <a:avLst>
              <a:gd name="adj" fmla="val 28503"/>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b="1" dirty="0" err="1"/>
              <a:t>Forecast</a:t>
            </a:r>
            <a:r>
              <a:rPr lang="pl-PL" sz="900" b="1" dirty="0"/>
              <a:t> </a:t>
            </a:r>
            <a:r>
              <a:rPr lang="pl-PL" sz="900" b="1" dirty="0" err="1"/>
              <a:t>KPI`s</a:t>
            </a:r>
            <a:r>
              <a:rPr lang="pl-PL" sz="900" b="1" dirty="0"/>
              <a:t> 2020</a:t>
            </a:r>
          </a:p>
        </p:txBody>
      </p:sp>
      <p:sp>
        <p:nvSpPr>
          <p:cNvPr id="101" name="Rounded Rectangle 100"/>
          <p:cNvSpPr/>
          <p:nvPr/>
        </p:nvSpPr>
        <p:spPr>
          <a:xfrm>
            <a:off x="2757527" y="4547419"/>
            <a:ext cx="973098" cy="146147"/>
          </a:xfrm>
          <a:prstGeom prst="roundRect">
            <a:avLst>
              <a:gd name="adj" fmla="val 28503"/>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b="1" dirty="0" err="1"/>
              <a:t>KPI`s</a:t>
            </a:r>
            <a:endParaRPr lang="pl-PL" sz="900" b="1" dirty="0"/>
          </a:p>
        </p:txBody>
      </p:sp>
      <p:sp>
        <p:nvSpPr>
          <p:cNvPr id="14" name="TextBox 13"/>
          <p:cNvSpPr txBox="1"/>
          <p:nvPr/>
        </p:nvSpPr>
        <p:spPr>
          <a:xfrm>
            <a:off x="576600" y="4833663"/>
            <a:ext cx="853583" cy="276999"/>
          </a:xfrm>
          <a:prstGeom prst="rect">
            <a:avLst/>
          </a:prstGeom>
          <a:noFill/>
        </p:spPr>
        <p:txBody>
          <a:bodyPr wrap="square" rtlCol="0">
            <a:spAutoFit/>
          </a:bodyPr>
          <a:lstStyle/>
          <a:p>
            <a:pPr algn="ctr"/>
            <a:r>
              <a:rPr lang="pl-PL" sz="1200" dirty="0">
                <a:solidFill>
                  <a:schemeClr val="tx1">
                    <a:lumMod val="85000"/>
                    <a:lumOff val="15000"/>
                  </a:schemeClr>
                </a:solidFill>
              </a:rPr>
              <a:t>x</a:t>
            </a:r>
          </a:p>
        </p:txBody>
      </p:sp>
      <p:sp>
        <p:nvSpPr>
          <p:cNvPr id="128" name="TextBox 127"/>
          <p:cNvSpPr txBox="1"/>
          <p:nvPr/>
        </p:nvSpPr>
        <p:spPr>
          <a:xfrm>
            <a:off x="1210766" y="4828103"/>
            <a:ext cx="980270" cy="461665"/>
          </a:xfrm>
          <a:prstGeom prst="rect">
            <a:avLst/>
          </a:prstGeom>
          <a:noFill/>
        </p:spPr>
        <p:txBody>
          <a:bodyPr wrap="square" rtlCol="0">
            <a:spAutoFit/>
          </a:bodyPr>
          <a:lstStyle/>
          <a:p>
            <a:pPr algn="ctr"/>
            <a:r>
              <a:rPr lang="pl-PL" sz="1200" dirty="0" err="1"/>
              <a:t>x.xx</a:t>
            </a:r>
            <a:endParaRPr lang="pl-PL" sz="1200" dirty="0"/>
          </a:p>
          <a:p>
            <a:pPr algn="ctr"/>
            <a:endParaRPr lang="pl-PL" sz="1200" dirty="0"/>
          </a:p>
        </p:txBody>
      </p:sp>
      <p:sp>
        <p:nvSpPr>
          <p:cNvPr id="129" name="TextBox 128"/>
          <p:cNvSpPr txBox="1"/>
          <p:nvPr/>
        </p:nvSpPr>
        <p:spPr>
          <a:xfrm>
            <a:off x="2044221" y="4835076"/>
            <a:ext cx="853583" cy="276999"/>
          </a:xfrm>
          <a:prstGeom prst="rect">
            <a:avLst/>
          </a:prstGeom>
          <a:noFill/>
        </p:spPr>
        <p:txBody>
          <a:bodyPr wrap="square" rtlCol="0">
            <a:spAutoFit/>
          </a:bodyPr>
          <a:lstStyle/>
          <a:p>
            <a:pPr algn="ctr"/>
            <a:r>
              <a:rPr lang="pl-PL" sz="1200" dirty="0" err="1">
                <a:solidFill>
                  <a:schemeClr val="tx1">
                    <a:lumMod val="85000"/>
                    <a:lumOff val="15000"/>
                  </a:schemeClr>
                </a:solidFill>
              </a:rPr>
              <a:t>x,xx</a:t>
            </a:r>
            <a:endParaRPr lang="pl-PL" sz="1200" dirty="0">
              <a:solidFill>
                <a:schemeClr val="tx1">
                  <a:lumMod val="85000"/>
                  <a:lumOff val="15000"/>
                </a:schemeClr>
              </a:solidFill>
            </a:endParaRPr>
          </a:p>
        </p:txBody>
      </p:sp>
      <p:sp>
        <p:nvSpPr>
          <p:cNvPr id="131" name="TextBox 130"/>
          <p:cNvSpPr txBox="1"/>
          <p:nvPr/>
        </p:nvSpPr>
        <p:spPr>
          <a:xfrm>
            <a:off x="4361206" y="4848521"/>
            <a:ext cx="853583" cy="461665"/>
          </a:xfrm>
          <a:prstGeom prst="rect">
            <a:avLst/>
          </a:prstGeom>
          <a:noFill/>
        </p:spPr>
        <p:txBody>
          <a:bodyPr wrap="square" rtlCol="0">
            <a:spAutoFit/>
          </a:bodyPr>
          <a:lstStyle/>
          <a:p>
            <a:pPr algn="ctr"/>
            <a:r>
              <a:rPr lang="pl-PL" sz="1200" dirty="0" err="1">
                <a:solidFill>
                  <a:schemeClr val="tx1">
                    <a:lumMod val="85000"/>
                    <a:lumOff val="15000"/>
                  </a:schemeClr>
                </a:solidFill>
              </a:rPr>
              <a:t>x,xx</a:t>
            </a:r>
            <a:r>
              <a:rPr lang="pl-PL" sz="1200" dirty="0">
                <a:solidFill>
                  <a:schemeClr val="tx1">
                    <a:lumMod val="85000"/>
                    <a:lumOff val="15000"/>
                  </a:schemeClr>
                </a:solidFill>
              </a:rPr>
              <a:t>%</a:t>
            </a:r>
          </a:p>
          <a:p>
            <a:pPr algn="ctr"/>
            <a:endParaRPr lang="pl-PL" sz="1200" dirty="0">
              <a:solidFill>
                <a:schemeClr val="tx1">
                  <a:lumMod val="85000"/>
                  <a:lumOff val="15000"/>
                </a:schemeClr>
              </a:solidFill>
            </a:endParaRPr>
          </a:p>
        </p:txBody>
      </p:sp>
      <p:sp>
        <p:nvSpPr>
          <p:cNvPr id="72" name="TextBox 71"/>
          <p:cNvSpPr txBox="1"/>
          <p:nvPr/>
        </p:nvSpPr>
        <p:spPr>
          <a:xfrm>
            <a:off x="2721582" y="4851626"/>
            <a:ext cx="1034239" cy="276999"/>
          </a:xfrm>
          <a:prstGeom prst="rect">
            <a:avLst/>
          </a:prstGeom>
          <a:noFill/>
        </p:spPr>
        <p:txBody>
          <a:bodyPr wrap="square" rtlCol="0">
            <a:spAutoFit/>
          </a:bodyPr>
          <a:lstStyle/>
          <a:p>
            <a:pPr algn="ctr"/>
            <a:r>
              <a:rPr lang="pl-PL" sz="1200" dirty="0">
                <a:solidFill>
                  <a:schemeClr val="tx1">
                    <a:lumMod val="85000"/>
                    <a:lumOff val="15000"/>
                  </a:schemeClr>
                </a:solidFill>
              </a:rPr>
              <a:t>xx</a:t>
            </a:r>
          </a:p>
        </p:txBody>
      </p:sp>
      <p:sp>
        <p:nvSpPr>
          <p:cNvPr id="132" name="TextBox 131"/>
          <p:cNvSpPr txBox="1"/>
          <p:nvPr/>
        </p:nvSpPr>
        <p:spPr>
          <a:xfrm>
            <a:off x="5094933" y="4845521"/>
            <a:ext cx="853583" cy="461665"/>
          </a:xfrm>
          <a:prstGeom prst="rect">
            <a:avLst/>
          </a:prstGeom>
          <a:noFill/>
        </p:spPr>
        <p:txBody>
          <a:bodyPr wrap="square" rtlCol="0">
            <a:spAutoFit/>
          </a:bodyPr>
          <a:lstStyle/>
          <a:p>
            <a:pPr algn="ctr"/>
            <a:r>
              <a:rPr lang="pl-PL" sz="1200" dirty="0">
                <a:solidFill>
                  <a:schemeClr val="tx1">
                    <a:lumMod val="85000"/>
                    <a:lumOff val="15000"/>
                  </a:schemeClr>
                </a:solidFill>
              </a:rPr>
              <a:t>xx</a:t>
            </a:r>
          </a:p>
          <a:p>
            <a:pPr algn="ctr"/>
            <a:endParaRPr lang="pl-PL" sz="1200" dirty="0">
              <a:solidFill>
                <a:schemeClr val="tx1">
                  <a:lumMod val="85000"/>
                  <a:lumOff val="15000"/>
                </a:schemeClr>
              </a:solidFill>
            </a:endParaRPr>
          </a:p>
        </p:txBody>
      </p:sp>
      <p:sp>
        <p:nvSpPr>
          <p:cNvPr id="130" name="TextBox 129"/>
          <p:cNvSpPr txBox="1"/>
          <p:nvPr/>
        </p:nvSpPr>
        <p:spPr>
          <a:xfrm>
            <a:off x="3573768" y="4851327"/>
            <a:ext cx="853583" cy="276999"/>
          </a:xfrm>
          <a:prstGeom prst="rect">
            <a:avLst/>
          </a:prstGeom>
          <a:noFill/>
        </p:spPr>
        <p:txBody>
          <a:bodyPr wrap="square" rtlCol="0">
            <a:spAutoFit/>
          </a:bodyPr>
          <a:lstStyle/>
          <a:p>
            <a:pPr algn="ctr"/>
            <a:r>
              <a:rPr lang="pl-PL" sz="1200" dirty="0">
                <a:solidFill>
                  <a:schemeClr val="tx1">
                    <a:lumMod val="85000"/>
                    <a:lumOff val="15000"/>
                  </a:schemeClr>
                </a:solidFill>
              </a:rPr>
              <a:t>xxx</a:t>
            </a:r>
          </a:p>
        </p:txBody>
      </p:sp>
      <p:grpSp>
        <p:nvGrpSpPr>
          <p:cNvPr id="10" name="Group 9">
            <a:extLst>
              <a:ext uri="{FF2B5EF4-FFF2-40B4-BE49-F238E27FC236}">
                <a16:creationId xmlns:a16="http://schemas.microsoft.com/office/drawing/2014/main" id="{F89CF59A-E44F-4A41-A31A-E8CC9AA31F17}"/>
              </a:ext>
            </a:extLst>
          </p:cNvPr>
          <p:cNvGrpSpPr/>
          <p:nvPr/>
        </p:nvGrpSpPr>
        <p:grpSpPr>
          <a:xfrm>
            <a:off x="975117" y="1612006"/>
            <a:ext cx="4497144" cy="1082879"/>
            <a:chOff x="576600" y="1630866"/>
            <a:chExt cx="4497144" cy="1082879"/>
          </a:xfrm>
        </p:grpSpPr>
        <p:sp>
          <p:nvSpPr>
            <p:cNvPr id="98" name="Rounded Rectangle 169">
              <a:extLst>
                <a:ext uri="{FF2B5EF4-FFF2-40B4-BE49-F238E27FC236}">
                  <a16:creationId xmlns:a16="http://schemas.microsoft.com/office/drawing/2014/main" id="{C60DD3AD-532F-4391-86E1-ED9FC2E8C70E}"/>
                </a:ext>
              </a:extLst>
            </p:cNvPr>
            <p:cNvSpPr/>
            <p:nvPr/>
          </p:nvSpPr>
          <p:spPr>
            <a:xfrm>
              <a:off x="576600" y="1631026"/>
              <a:ext cx="1005060" cy="1074793"/>
            </a:xfrm>
            <a:prstGeom prst="roundRect">
              <a:avLst>
                <a:gd name="adj" fmla="val 6706"/>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t>1 picture of the plant</a:t>
              </a:r>
            </a:p>
          </p:txBody>
        </p:sp>
        <p:sp>
          <p:nvSpPr>
            <p:cNvPr id="104" name="Rounded Rectangle 169">
              <a:extLst>
                <a:ext uri="{FF2B5EF4-FFF2-40B4-BE49-F238E27FC236}">
                  <a16:creationId xmlns:a16="http://schemas.microsoft.com/office/drawing/2014/main" id="{78D79A75-7841-4B16-B462-F9E44FDE4DA2}"/>
                </a:ext>
              </a:extLst>
            </p:cNvPr>
            <p:cNvSpPr/>
            <p:nvPr/>
          </p:nvSpPr>
          <p:spPr>
            <a:xfrm>
              <a:off x="1743452" y="1631026"/>
              <a:ext cx="1005060" cy="1074793"/>
            </a:xfrm>
            <a:prstGeom prst="roundRect">
              <a:avLst>
                <a:gd name="adj" fmla="val 6706"/>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b="1" dirty="0"/>
                <a:t>2</a:t>
              </a:r>
              <a:r>
                <a:rPr lang="en-US" sz="900" b="1" dirty="0"/>
                <a:t> picture of the plant</a:t>
              </a:r>
            </a:p>
          </p:txBody>
        </p:sp>
        <p:sp>
          <p:nvSpPr>
            <p:cNvPr id="105" name="Rounded Rectangle 169">
              <a:extLst>
                <a:ext uri="{FF2B5EF4-FFF2-40B4-BE49-F238E27FC236}">
                  <a16:creationId xmlns:a16="http://schemas.microsoft.com/office/drawing/2014/main" id="{53956C31-4FDD-43E5-BD85-241F848AFC99}"/>
                </a:ext>
              </a:extLst>
            </p:cNvPr>
            <p:cNvSpPr/>
            <p:nvPr/>
          </p:nvSpPr>
          <p:spPr>
            <a:xfrm>
              <a:off x="2906068" y="1630866"/>
              <a:ext cx="1005060" cy="1074793"/>
            </a:xfrm>
            <a:prstGeom prst="roundRect">
              <a:avLst>
                <a:gd name="adj" fmla="val 6706"/>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b="1" dirty="0"/>
                <a:t>3</a:t>
              </a:r>
              <a:r>
                <a:rPr lang="en-US" sz="900" b="1" dirty="0"/>
                <a:t> picture of the plant</a:t>
              </a:r>
            </a:p>
          </p:txBody>
        </p:sp>
        <p:sp>
          <p:nvSpPr>
            <p:cNvPr id="106" name="Rounded Rectangle 169">
              <a:extLst>
                <a:ext uri="{FF2B5EF4-FFF2-40B4-BE49-F238E27FC236}">
                  <a16:creationId xmlns:a16="http://schemas.microsoft.com/office/drawing/2014/main" id="{04B87393-6CA1-4C0D-A492-668581E6437E}"/>
                </a:ext>
              </a:extLst>
            </p:cNvPr>
            <p:cNvSpPr/>
            <p:nvPr/>
          </p:nvSpPr>
          <p:spPr>
            <a:xfrm>
              <a:off x="4068684" y="1638952"/>
              <a:ext cx="1005060" cy="1074793"/>
            </a:xfrm>
            <a:prstGeom prst="roundRect">
              <a:avLst>
                <a:gd name="adj" fmla="val 6706"/>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b="1" dirty="0"/>
                <a:t>4</a:t>
              </a:r>
              <a:r>
                <a:rPr lang="en-US" sz="900" b="1" dirty="0"/>
                <a:t> picture of the plant</a:t>
              </a:r>
            </a:p>
          </p:txBody>
        </p:sp>
      </p:grpSp>
      <p:grpSp>
        <p:nvGrpSpPr>
          <p:cNvPr id="96" name="Group 95">
            <a:extLst>
              <a:ext uri="{FF2B5EF4-FFF2-40B4-BE49-F238E27FC236}">
                <a16:creationId xmlns:a16="http://schemas.microsoft.com/office/drawing/2014/main" id="{EE211471-5050-470C-B756-659E486F8AC5}"/>
              </a:ext>
            </a:extLst>
          </p:cNvPr>
          <p:cNvGrpSpPr/>
          <p:nvPr/>
        </p:nvGrpSpPr>
        <p:grpSpPr>
          <a:xfrm>
            <a:off x="6792331" y="1603054"/>
            <a:ext cx="4497144" cy="1082879"/>
            <a:chOff x="576600" y="1630866"/>
            <a:chExt cx="4497144" cy="1082879"/>
          </a:xfrm>
        </p:grpSpPr>
        <p:sp>
          <p:nvSpPr>
            <p:cNvPr id="97" name="Rounded Rectangle 169">
              <a:extLst>
                <a:ext uri="{FF2B5EF4-FFF2-40B4-BE49-F238E27FC236}">
                  <a16:creationId xmlns:a16="http://schemas.microsoft.com/office/drawing/2014/main" id="{E546F95C-93EE-498B-B054-8BD60906C43A}"/>
                </a:ext>
              </a:extLst>
            </p:cNvPr>
            <p:cNvSpPr/>
            <p:nvPr/>
          </p:nvSpPr>
          <p:spPr>
            <a:xfrm>
              <a:off x="576600" y="1631026"/>
              <a:ext cx="1005060" cy="1074793"/>
            </a:xfrm>
            <a:prstGeom prst="roundRect">
              <a:avLst>
                <a:gd name="adj" fmla="val 6706"/>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t>1 picture of the plant</a:t>
              </a:r>
            </a:p>
          </p:txBody>
        </p:sp>
        <p:sp>
          <p:nvSpPr>
            <p:cNvPr id="99" name="Rounded Rectangle 169">
              <a:extLst>
                <a:ext uri="{FF2B5EF4-FFF2-40B4-BE49-F238E27FC236}">
                  <a16:creationId xmlns:a16="http://schemas.microsoft.com/office/drawing/2014/main" id="{3AE377B2-EFAD-46C5-83C3-51D435EBE9FC}"/>
                </a:ext>
              </a:extLst>
            </p:cNvPr>
            <p:cNvSpPr/>
            <p:nvPr/>
          </p:nvSpPr>
          <p:spPr>
            <a:xfrm>
              <a:off x="1743452" y="1631026"/>
              <a:ext cx="1005060" cy="1074793"/>
            </a:xfrm>
            <a:prstGeom prst="roundRect">
              <a:avLst>
                <a:gd name="adj" fmla="val 6706"/>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b="1" dirty="0"/>
                <a:t>2</a:t>
              </a:r>
              <a:r>
                <a:rPr lang="en-US" sz="900" b="1" dirty="0"/>
                <a:t> picture of the plant</a:t>
              </a:r>
            </a:p>
          </p:txBody>
        </p:sp>
        <p:sp>
          <p:nvSpPr>
            <p:cNvPr id="110" name="Rounded Rectangle 169">
              <a:extLst>
                <a:ext uri="{FF2B5EF4-FFF2-40B4-BE49-F238E27FC236}">
                  <a16:creationId xmlns:a16="http://schemas.microsoft.com/office/drawing/2014/main" id="{5CD268B5-FA9B-462C-B658-86F1C00EFAAA}"/>
                </a:ext>
              </a:extLst>
            </p:cNvPr>
            <p:cNvSpPr/>
            <p:nvPr/>
          </p:nvSpPr>
          <p:spPr>
            <a:xfrm>
              <a:off x="2906068" y="1630866"/>
              <a:ext cx="1005060" cy="1074793"/>
            </a:xfrm>
            <a:prstGeom prst="roundRect">
              <a:avLst>
                <a:gd name="adj" fmla="val 6706"/>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b="1" dirty="0"/>
                <a:t>3</a:t>
              </a:r>
              <a:r>
                <a:rPr lang="en-US" sz="900" b="1" dirty="0"/>
                <a:t> picture of the plant</a:t>
              </a:r>
            </a:p>
          </p:txBody>
        </p:sp>
        <p:sp>
          <p:nvSpPr>
            <p:cNvPr id="133" name="Rounded Rectangle 169">
              <a:extLst>
                <a:ext uri="{FF2B5EF4-FFF2-40B4-BE49-F238E27FC236}">
                  <a16:creationId xmlns:a16="http://schemas.microsoft.com/office/drawing/2014/main" id="{A7EE2665-8316-490B-99FE-00AC3F1D31D2}"/>
                </a:ext>
              </a:extLst>
            </p:cNvPr>
            <p:cNvSpPr/>
            <p:nvPr/>
          </p:nvSpPr>
          <p:spPr>
            <a:xfrm>
              <a:off x="4068684" y="1638952"/>
              <a:ext cx="1005060" cy="1074793"/>
            </a:xfrm>
            <a:prstGeom prst="roundRect">
              <a:avLst>
                <a:gd name="adj" fmla="val 6706"/>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b="1" dirty="0"/>
                <a:t>4</a:t>
              </a:r>
              <a:r>
                <a:rPr lang="en-US" sz="900" b="1" dirty="0"/>
                <a:t> picture of the plant</a:t>
              </a:r>
            </a:p>
          </p:txBody>
        </p:sp>
      </p:grpSp>
      <p:pic>
        <p:nvPicPr>
          <p:cNvPr id="134" name="Picture 2" descr="C:\Users\użytkownik\Dropbox\MURAPOL obligacje 2017\2. Prezentacja\4. grafiki\Mapa polski-04.png">
            <a:extLst>
              <a:ext uri="{FF2B5EF4-FFF2-40B4-BE49-F238E27FC236}">
                <a16:creationId xmlns:a16="http://schemas.microsoft.com/office/drawing/2014/main" id="{FCACBED4-C60E-408B-AC89-C84851B8F6BD}"/>
              </a:ext>
            </a:extLst>
          </p:cNvPr>
          <p:cNvPicPr>
            <a:picLocks noChangeAspect="1" noChangeArrowheads="1"/>
          </p:cNvPicPr>
          <p:nvPr/>
        </p:nvPicPr>
        <p:blipFill>
          <a:blip r:embed="rId3" cstate="print">
            <a:duotone>
              <a:schemeClr val="bg2">
                <a:shade val="45000"/>
                <a:satMod val="135000"/>
              </a:schemeClr>
              <a:prstClr val="white"/>
            </a:duotone>
          </a:blip>
          <a:srcRect/>
          <a:stretch>
            <a:fillRect/>
          </a:stretch>
        </p:blipFill>
        <p:spPr bwMode="auto">
          <a:xfrm>
            <a:off x="6450005" y="2831744"/>
            <a:ext cx="1232765" cy="1217943"/>
          </a:xfrm>
          <a:prstGeom prst="rect">
            <a:avLst/>
          </a:prstGeom>
          <a:noFill/>
        </p:spPr>
      </p:pic>
      <p:sp>
        <p:nvSpPr>
          <p:cNvPr id="136" name="Rounded Rectangle 169">
            <a:extLst>
              <a:ext uri="{FF2B5EF4-FFF2-40B4-BE49-F238E27FC236}">
                <a16:creationId xmlns:a16="http://schemas.microsoft.com/office/drawing/2014/main" id="{DA165814-E5C3-413C-A79B-AAD4F3292654}"/>
              </a:ext>
            </a:extLst>
          </p:cNvPr>
          <p:cNvSpPr/>
          <p:nvPr/>
        </p:nvSpPr>
        <p:spPr>
          <a:xfrm>
            <a:off x="7785977" y="2897686"/>
            <a:ext cx="827268" cy="141878"/>
          </a:xfrm>
          <a:prstGeom prst="roundRect">
            <a:avLst>
              <a:gd name="adj" fmla="val 28503"/>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b="1" dirty="0" err="1"/>
              <a:t>Address</a:t>
            </a:r>
            <a:endParaRPr lang="pl-PL" sz="900" b="1" dirty="0"/>
          </a:p>
        </p:txBody>
      </p:sp>
      <p:sp>
        <p:nvSpPr>
          <p:cNvPr id="137" name="Rounded Rectangle 21">
            <a:extLst>
              <a:ext uri="{FF2B5EF4-FFF2-40B4-BE49-F238E27FC236}">
                <a16:creationId xmlns:a16="http://schemas.microsoft.com/office/drawing/2014/main" id="{D9C4BB4D-9149-4981-91AD-64111DFA2909}"/>
              </a:ext>
            </a:extLst>
          </p:cNvPr>
          <p:cNvSpPr/>
          <p:nvPr/>
        </p:nvSpPr>
        <p:spPr>
          <a:xfrm>
            <a:off x="7785978" y="3094499"/>
            <a:ext cx="827268" cy="152937"/>
          </a:xfrm>
          <a:prstGeom prst="roundRect">
            <a:avLst>
              <a:gd name="adj" fmla="val 24920"/>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b="1" dirty="0" err="1"/>
              <a:t>Area</a:t>
            </a:r>
            <a:endParaRPr lang="pl-PL" sz="900" b="1" dirty="0"/>
          </a:p>
        </p:txBody>
      </p:sp>
      <p:sp>
        <p:nvSpPr>
          <p:cNvPr id="138" name="Rounded Rectangle 22">
            <a:extLst>
              <a:ext uri="{FF2B5EF4-FFF2-40B4-BE49-F238E27FC236}">
                <a16:creationId xmlns:a16="http://schemas.microsoft.com/office/drawing/2014/main" id="{10416378-5F8C-4FCD-A307-1445B178F0F5}"/>
              </a:ext>
            </a:extLst>
          </p:cNvPr>
          <p:cNvSpPr/>
          <p:nvPr/>
        </p:nvSpPr>
        <p:spPr>
          <a:xfrm>
            <a:off x="7781742" y="3306788"/>
            <a:ext cx="831504" cy="146147"/>
          </a:xfrm>
          <a:prstGeom prst="roundRect">
            <a:avLst>
              <a:gd name="adj" fmla="val 28503"/>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b="1" dirty="0"/>
              <a:t>Form of </a:t>
            </a:r>
            <a:r>
              <a:rPr lang="pl-PL" sz="800" b="1" dirty="0" err="1"/>
              <a:t>ownership</a:t>
            </a:r>
            <a:endParaRPr lang="pl-PL" sz="800" b="1" dirty="0"/>
          </a:p>
        </p:txBody>
      </p:sp>
      <p:grpSp>
        <p:nvGrpSpPr>
          <p:cNvPr id="139" name="Group 138">
            <a:extLst>
              <a:ext uri="{FF2B5EF4-FFF2-40B4-BE49-F238E27FC236}">
                <a16:creationId xmlns:a16="http://schemas.microsoft.com/office/drawing/2014/main" id="{082F9067-FB78-44A5-B48D-E52D5FB8D0C5}"/>
              </a:ext>
            </a:extLst>
          </p:cNvPr>
          <p:cNvGrpSpPr/>
          <p:nvPr/>
        </p:nvGrpSpPr>
        <p:grpSpPr>
          <a:xfrm>
            <a:off x="6273291" y="3085687"/>
            <a:ext cx="853583" cy="359073"/>
            <a:chOff x="1440143" y="1857277"/>
            <a:chExt cx="927162" cy="390025"/>
          </a:xfrm>
        </p:grpSpPr>
        <p:sp>
          <p:nvSpPr>
            <p:cNvPr id="140" name="Oval 88">
              <a:extLst>
                <a:ext uri="{FF2B5EF4-FFF2-40B4-BE49-F238E27FC236}">
                  <a16:creationId xmlns:a16="http://schemas.microsoft.com/office/drawing/2014/main" id="{B17D272A-A133-4EE7-AFCB-6813A956E4A1}"/>
                </a:ext>
              </a:extLst>
            </p:cNvPr>
            <p:cNvSpPr>
              <a:spLocks noChangeAspect="1"/>
            </p:cNvSpPr>
            <p:nvPr/>
          </p:nvSpPr>
          <p:spPr>
            <a:xfrm>
              <a:off x="1883188" y="2116465"/>
              <a:ext cx="141301" cy="130837"/>
            </a:xfrm>
            <a:prstGeom prst="ellipse">
              <a:avLst/>
            </a:prstGeom>
            <a:solidFill>
              <a:srgbClr val="46B9A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78">
              <a:extLst>
                <a:ext uri="{FF2B5EF4-FFF2-40B4-BE49-F238E27FC236}">
                  <a16:creationId xmlns:a16="http://schemas.microsoft.com/office/drawing/2014/main" id="{D4BE10F6-73E6-4C23-9442-59C9F6A11FBB}"/>
                </a:ext>
              </a:extLst>
            </p:cNvPr>
            <p:cNvSpPr txBox="1"/>
            <p:nvPr/>
          </p:nvSpPr>
          <p:spPr>
            <a:xfrm>
              <a:off x="1440143" y="1857277"/>
              <a:ext cx="927162" cy="207466"/>
            </a:xfrm>
            <a:prstGeom prst="rect">
              <a:avLst/>
            </a:prstGeom>
          </p:spPr>
          <p:txBody>
            <a:bodyPr vert="horz" wrap="square" lIns="0" tIns="45720" rIns="91440" bIns="45720" rtlCol="0">
              <a:noAutofit/>
            </a:bodyPr>
            <a:lstStyle/>
            <a:p>
              <a:pPr algn="just">
                <a:spcBef>
                  <a:spcPts val="300"/>
                </a:spcBef>
                <a:spcAft>
                  <a:spcPts val="300"/>
                </a:spcAft>
                <a:buSzPts val="1000"/>
              </a:pPr>
              <a:r>
                <a:rPr lang="pl-PL" sz="900" dirty="0">
                  <a:solidFill>
                    <a:schemeClr val="tx1">
                      <a:lumMod val="75000"/>
                      <a:lumOff val="25000"/>
                    </a:schemeClr>
                  </a:solidFill>
                  <a:latin typeface="Arial" panose="020B0604020202020204" pitchFamily="34" charset="0"/>
                  <a:cs typeface="Arial" panose="020B0604020202020204" pitchFamily="34" charset="0"/>
                </a:rPr>
                <a:t>[</a:t>
              </a:r>
              <a:r>
                <a:rPr lang="pl-PL" sz="900" dirty="0" err="1">
                  <a:solidFill>
                    <a:schemeClr val="tx1">
                      <a:lumMod val="75000"/>
                      <a:lumOff val="25000"/>
                    </a:schemeClr>
                  </a:solidFill>
                  <a:latin typeface="Arial" panose="020B0604020202020204" pitchFamily="34" charset="0"/>
                  <a:cs typeface="Arial" panose="020B0604020202020204" pitchFamily="34" charset="0"/>
                </a:rPr>
                <a:t>Location</a:t>
              </a:r>
              <a:r>
                <a:rPr lang="pl-PL" sz="900" dirty="0">
                  <a:solidFill>
                    <a:schemeClr val="tx1">
                      <a:lumMod val="75000"/>
                      <a:lumOff val="25000"/>
                    </a:schemeClr>
                  </a:solidFill>
                  <a:latin typeface="Arial" panose="020B0604020202020204" pitchFamily="34" charset="0"/>
                  <a:cs typeface="Arial" panose="020B0604020202020204" pitchFamily="34" charset="0"/>
                </a:rPr>
                <a:t> 2]</a:t>
              </a:r>
            </a:p>
          </p:txBody>
        </p:sp>
      </p:grpSp>
      <p:sp>
        <p:nvSpPr>
          <p:cNvPr id="142" name="Rounded Rectangle 36">
            <a:extLst>
              <a:ext uri="{FF2B5EF4-FFF2-40B4-BE49-F238E27FC236}">
                <a16:creationId xmlns:a16="http://schemas.microsoft.com/office/drawing/2014/main" id="{E9ADD5A1-A54B-41F6-963C-8FD6CF5C2233}"/>
              </a:ext>
            </a:extLst>
          </p:cNvPr>
          <p:cNvSpPr/>
          <p:nvPr/>
        </p:nvSpPr>
        <p:spPr>
          <a:xfrm>
            <a:off x="7781741" y="3787638"/>
            <a:ext cx="834869" cy="146147"/>
          </a:xfrm>
          <a:prstGeom prst="roundRect">
            <a:avLst>
              <a:gd name="adj" fmla="val 28503"/>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b="1" dirty="0" err="1"/>
              <a:t>Characteristics</a:t>
            </a:r>
            <a:endParaRPr lang="pl-PL" sz="900" b="1" dirty="0"/>
          </a:p>
        </p:txBody>
      </p:sp>
      <p:pic>
        <p:nvPicPr>
          <p:cNvPr id="6" name="Picture 5">
            <a:extLst>
              <a:ext uri="{FF2B5EF4-FFF2-40B4-BE49-F238E27FC236}">
                <a16:creationId xmlns:a16="http://schemas.microsoft.com/office/drawing/2014/main" id="{5619588C-756F-4074-8014-9CCDE72903A7}"/>
              </a:ext>
            </a:extLst>
          </p:cNvPr>
          <p:cNvPicPr>
            <a:picLocks noChangeAspect="1"/>
          </p:cNvPicPr>
          <p:nvPr/>
        </p:nvPicPr>
        <p:blipFill>
          <a:blip r:embed="rId4"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6617508" y="4848808"/>
            <a:ext cx="267848" cy="267848"/>
          </a:xfrm>
          <a:prstGeom prst="rect">
            <a:avLst/>
          </a:prstGeom>
        </p:spPr>
      </p:pic>
      <p:pic>
        <p:nvPicPr>
          <p:cNvPr id="7" name="Picture 6">
            <a:extLst>
              <a:ext uri="{FF2B5EF4-FFF2-40B4-BE49-F238E27FC236}">
                <a16:creationId xmlns:a16="http://schemas.microsoft.com/office/drawing/2014/main" id="{E46CCDDA-4B7B-481C-9C44-32D10DDBC6B3}"/>
              </a:ext>
            </a:extLst>
          </p:cNvPr>
          <p:cNvPicPr>
            <a:picLocks noChangeAspect="1"/>
          </p:cNvPicPr>
          <p:nvPr/>
        </p:nvPicPr>
        <p:blipFill>
          <a:blip r:embed="rId5"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7316632" y="4862886"/>
            <a:ext cx="235794" cy="235794"/>
          </a:xfrm>
          <a:prstGeom prst="rect">
            <a:avLst/>
          </a:prstGeom>
        </p:spPr>
      </p:pic>
      <p:pic>
        <p:nvPicPr>
          <p:cNvPr id="8" name="Picture 7">
            <a:extLst>
              <a:ext uri="{FF2B5EF4-FFF2-40B4-BE49-F238E27FC236}">
                <a16:creationId xmlns:a16="http://schemas.microsoft.com/office/drawing/2014/main" id="{1B806563-D5B3-4B00-85FF-66AB4F280426}"/>
              </a:ext>
            </a:extLst>
          </p:cNvPr>
          <p:cNvPicPr>
            <a:picLocks noChangeAspect="1"/>
          </p:cNvPicPr>
          <p:nvPr/>
        </p:nvPicPr>
        <p:blipFill>
          <a:blip r:embed="rId6"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10383982" y="4856554"/>
            <a:ext cx="254834" cy="254834"/>
          </a:xfrm>
          <a:prstGeom prst="rect">
            <a:avLst/>
          </a:prstGeom>
        </p:spPr>
      </p:pic>
      <p:pic>
        <p:nvPicPr>
          <p:cNvPr id="11" name="Picture 10">
            <a:extLst>
              <a:ext uri="{FF2B5EF4-FFF2-40B4-BE49-F238E27FC236}">
                <a16:creationId xmlns:a16="http://schemas.microsoft.com/office/drawing/2014/main" id="{BE030A0B-D2F5-4B83-BBBE-641F1A56A462}"/>
              </a:ext>
            </a:extLst>
          </p:cNvPr>
          <p:cNvPicPr>
            <a:picLocks noChangeAspect="1"/>
          </p:cNvPicPr>
          <p:nvPr/>
        </p:nvPicPr>
        <p:blipFill>
          <a:blip r:embed="rId7"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8800448" y="4791960"/>
            <a:ext cx="337617" cy="337617"/>
          </a:xfrm>
          <a:prstGeom prst="rect">
            <a:avLst/>
          </a:prstGeom>
        </p:spPr>
      </p:pic>
      <p:pic>
        <p:nvPicPr>
          <p:cNvPr id="15" name="Picture 14">
            <a:extLst>
              <a:ext uri="{FF2B5EF4-FFF2-40B4-BE49-F238E27FC236}">
                <a16:creationId xmlns:a16="http://schemas.microsoft.com/office/drawing/2014/main" id="{72EFBA5A-ECD2-4C55-9689-4E1B2660E5E6}"/>
              </a:ext>
            </a:extLst>
          </p:cNvPr>
          <p:cNvPicPr>
            <a:picLocks noChangeAspect="1"/>
          </p:cNvPicPr>
          <p:nvPr/>
        </p:nvPicPr>
        <p:blipFill>
          <a:blip r:embed="rId8"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9583915" y="4854784"/>
            <a:ext cx="277667" cy="277667"/>
          </a:xfrm>
          <a:prstGeom prst="rect">
            <a:avLst/>
          </a:prstGeom>
        </p:spPr>
      </p:pic>
      <p:pic>
        <p:nvPicPr>
          <p:cNvPr id="16" name="Picture 15">
            <a:extLst>
              <a:ext uri="{FF2B5EF4-FFF2-40B4-BE49-F238E27FC236}">
                <a16:creationId xmlns:a16="http://schemas.microsoft.com/office/drawing/2014/main" id="{84C15B2C-83A3-4793-8A42-CD6CB6675496}"/>
              </a:ext>
            </a:extLst>
          </p:cNvPr>
          <p:cNvPicPr>
            <a:picLocks noChangeAspect="1"/>
          </p:cNvPicPr>
          <p:nvPr/>
        </p:nvPicPr>
        <p:blipFill>
          <a:blip r:embed="rId9"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8077484" y="4841316"/>
            <a:ext cx="247995" cy="247995"/>
          </a:xfrm>
          <a:prstGeom prst="rect">
            <a:avLst/>
          </a:prstGeom>
        </p:spPr>
      </p:pic>
      <p:pic>
        <p:nvPicPr>
          <p:cNvPr id="18" name="Picture 17">
            <a:extLst>
              <a:ext uri="{FF2B5EF4-FFF2-40B4-BE49-F238E27FC236}">
                <a16:creationId xmlns:a16="http://schemas.microsoft.com/office/drawing/2014/main" id="{B4F782B7-45C3-4EEA-B149-2E445AC0C30F}"/>
              </a:ext>
            </a:extLst>
          </p:cNvPr>
          <p:cNvPicPr>
            <a:picLocks noChangeAspect="1"/>
          </p:cNvPicPr>
          <p:nvPr/>
        </p:nvPicPr>
        <p:blipFill rotWithShape="1">
          <a:blip r:embed="rId10" cstate="print">
            <a:duotone>
              <a:schemeClr val="accent3">
                <a:shade val="45000"/>
                <a:satMod val="135000"/>
              </a:schemeClr>
              <a:prstClr val="white"/>
            </a:duotone>
            <a:extLst>
              <a:ext uri="{28A0092B-C50C-407E-A947-70E740481C1C}">
                <a14:useLocalDpi xmlns:a14="http://schemas.microsoft.com/office/drawing/2010/main" val="0"/>
              </a:ext>
            </a:extLst>
          </a:blip>
          <a:srcRect b="32766"/>
          <a:stretch/>
        </p:blipFill>
        <p:spPr>
          <a:xfrm>
            <a:off x="11047424" y="4873207"/>
            <a:ext cx="376062" cy="252841"/>
          </a:xfrm>
          <a:prstGeom prst="rect">
            <a:avLst/>
          </a:prstGeom>
        </p:spPr>
      </p:pic>
      <p:sp>
        <p:nvSpPr>
          <p:cNvPr id="19" name="TextBox 18">
            <a:extLst>
              <a:ext uri="{FF2B5EF4-FFF2-40B4-BE49-F238E27FC236}">
                <a16:creationId xmlns:a16="http://schemas.microsoft.com/office/drawing/2014/main" id="{41BF43E6-5350-456C-94CC-BED73D661AA8}"/>
              </a:ext>
            </a:extLst>
          </p:cNvPr>
          <p:cNvSpPr txBox="1"/>
          <p:nvPr/>
        </p:nvSpPr>
        <p:spPr>
          <a:xfrm>
            <a:off x="6349167" y="5144294"/>
            <a:ext cx="776766" cy="338554"/>
          </a:xfrm>
          <a:prstGeom prst="rect">
            <a:avLst/>
          </a:prstGeom>
          <a:noFill/>
        </p:spPr>
        <p:txBody>
          <a:bodyPr wrap="square" rtlCol="0">
            <a:spAutoFit/>
          </a:bodyPr>
          <a:lstStyle/>
          <a:p>
            <a:pPr algn="ctr"/>
            <a:r>
              <a:rPr lang="pl-PL" sz="800" dirty="0" err="1">
                <a:solidFill>
                  <a:schemeClr val="tx2">
                    <a:lumMod val="50000"/>
                  </a:schemeClr>
                </a:solidFill>
              </a:rPr>
              <a:t>Production</a:t>
            </a:r>
            <a:r>
              <a:rPr lang="pl-PL" sz="800" dirty="0">
                <a:solidFill>
                  <a:schemeClr val="tx2">
                    <a:lumMod val="50000"/>
                  </a:schemeClr>
                </a:solidFill>
              </a:rPr>
              <a:t> </a:t>
            </a:r>
            <a:r>
              <a:rPr lang="pl-PL" sz="800" dirty="0" err="1">
                <a:solidFill>
                  <a:schemeClr val="tx2">
                    <a:lumMod val="50000"/>
                  </a:schemeClr>
                </a:solidFill>
              </a:rPr>
              <a:t>sites</a:t>
            </a:r>
            <a:endParaRPr lang="pl-PL" sz="800" dirty="0">
              <a:solidFill>
                <a:schemeClr val="tx2">
                  <a:lumMod val="50000"/>
                </a:schemeClr>
              </a:solidFill>
            </a:endParaRPr>
          </a:p>
        </p:txBody>
      </p:sp>
      <p:sp>
        <p:nvSpPr>
          <p:cNvPr id="20" name="TextBox 19">
            <a:extLst>
              <a:ext uri="{FF2B5EF4-FFF2-40B4-BE49-F238E27FC236}">
                <a16:creationId xmlns:a16="http://schemas.microsoft.com/office/drawing/2014/main" id="{EEC951AE-A7FB-4A8E-84C9-B34F7C94DB46}"/>
              </a:ext>
            </a:extLst>
          </p:cNvPr>
          <p:cNvSpPr txBox="1"/>
          <p:nvPr/>
        </p:nvSpPr>
        <p:spPr>
          <a:xfrm>
            <a:off x="7018844" y="5144281"/>
            <a:ext cx="804752" cy="461665"/>
          </a:xfrm>
          <a:prstGeom prst="rect">
            <a:avLst/>
          </a:prstGeom>
          <a:noFill/>
        </p:spPr>
        <p:txBody>
          <a:bodyPr wrap="square" rtlCol="0">
            <a:spAutoFit/>
          </a:bodyPr>
          <a:lstStyle/>
          <a:p>
            <a:pPr algn="ctr"/>
            <a:r>
              <a:rPr lang="pl-PL" sz="800" dirty="0" err="1">
                <a:solidFill>
                  <a:schemeClr val="tx2">
                    <a:lumMod val="50000"/>
                  </a:schemeClr>
                </a:solidFill>
              </a:rPr>
              <a:t>Revenues</a:t>
            </a:r>
            <a:r>
              <a:rPr lang="pl-PL" sz="800" dirty="0">
                <a:solidFill>
                  <a:schemeClr val="tx2">
                    <a:lumMod val="50000"/>
                  </a:schemeClr>
                </a:solidFill>
              </a:rPr>
              <a:t> 2019P </a:t>
            </a:r>
          </a:p>
          <a:p>
            <a:pPr algn="ctr"/>
            <a:r>
              <a:rPr lang="pl-PL" sz="800" dirty="0">
                <a:solidFill>
                  <a:schemeClr val="tx2">
                    <a:lumMod val="50000"/>
                  </a:schemeClr>
                </a:solidFill>
              </a:rPr>
              <a:t>(</a:t>
            </a:r>
            <a:r>
              <a:rPr lang="pl-PL" sz="800" dirty="0" err="1">
                <a:solidFill>
                  <a:schemeClr val="tx2">
                    <a:lumMod val="50000"/>
                  </a:schemeClr>
                </a:solidFill>
              </a:rPr>
              <a:t>million</a:t>
            </a:r>
            <a:r>
              <a:rPr lang="pl-PL" sz="800" dirty="0">
                <a:solidFill>
                  <a:schemeClr val="tx2">
                    <a:lumMod val="50000"/>
                  </a:schemeClr>
                </a:solidFill>
              </a:rPr>
              <a:t> PLN)</a:t>
            </a:r>
          </a:p>
        </p:txBody>
      </p:sp>
      <p:sp>
        <p:nvSpPr>
          <p:cNvPr id="25" name="TextBox 24">
            <a:extLst>
              <a:ext uri="{FF2B5EF4-FFF2-40B4-BE49-F238E27FC236}">
                <a16:creationId xmlns:a16="http://schemas.microsoft.com/office/drawing/2014/main" id="{B1DAC47D-F986-437C-B654-1CEB26E82C95}"/>
              </a:ext>
            </a:extLst>
          </p:cNvPr>
          <p:cNvSpPr txBox="1"/>
          <p:nvPr/>
        </p:nvSpPr>
        <p:spPr>
          <a:xfrm>
            <a:off x="8549463" y="5147435"/>
            <a:ext cx="804752" cy="338554"/>
          </a:xfrm>
          <a:prstGeom prst="rect">
            <a:avLst/>
          </a:prstGeom>
          <a:noFill/>
        </p:spPr>
        <p:txBody>
          <a:bodyPr wrap="square" rtlCol="0">
            <a:spAutoFit/>
          </a:bodyPr>
          <a:lstStyle/>
          <a:p>
            <a:pPr algn="ctr"/>
            <a:r>
              <a:rPr lang="pl-PL" sz="800" dirty="0" err="1">
                <a:solidFill>
                  <a:schemeClr val="tx2">
                    <a:lumMod val="50000"/>
                  </a:schemeClr>
                </a:solidFill>
              </a:rPr>
              <a:t>Number</a:t>
            </a:r>
            <a:r>
              <a:rPr lang="pl-PL" sz="800" dirty="0">
                <a:solidFill>
                  <a:schemeClr val="tx2">
                    <a:lumMod val="50000"/>
                  </a:schemeClr>
                </a:solidFill>
              </a:rPr>
              <a:t> of </a:t>
            </a:r>
            <a:r>
              <a:rPr lang="pl-PL" sz="800" dirty="0" err="1">
                <a:solidFill>
                  <a:schemeClr val="tx2">
                    <a:lumMod val="50000"/>
                  </a:schemeClr>
                </a:solidFill>
              </a:rPr>
              <a:t>recipients</a:t>
            </a:r>
            <a:endParaRPr lang="pl-PL" sz="800" dirty="0">
              <a:solidFill>
                <a:schemeClr val="tx2">
                  <a:lumMod val="50000"/>
                </a:schemeClr>
              </a:solidFill>
            </a:endParaRPr>
          </a:p>
        </p:txBody>
      </p:sp>
      <p:sp>
        <p:nvSpPr>
          <p:cNvPr id="26" name="TextBox 25">
            <a:extLst>
              <a:ext uri="{FF2B5EF4-FFF2-40B4-BE49-F238E27FC236}">
                <a16:creationId xmlns:a16="http://schemas.microsoft.com/office/drawing/2014/main" id="{071C94A6-3EFA-476C-996E-FC55C0F3EC9D}"/>
              </a:ext>
            </a:extLst>
          </p:cNvPr>
          <p:cNvSpPr txBox="1"/>
          <p:nvPr/>
        </p:nvSpPr>
        <p:spPr>
          <a:xfrm>
            <a:off x="9309774" y="5154440"/>
            <a:ext cx="838556" cy="461665"/>
          </a:xfrm>
          <a:prstGeom prst="rect">
            <a:avLst/>
          </a:prstGeom>
          <a:noFill/>
        </p:spPr>
        <p:txBody>
          <a:bodyPr wrap="square" rtlCol="0">
            <a:spAutoFit/>
          </a:bodyPr>
          <a:lstStyle/>
          <a:p>
            <a:pPr algn="ctr"/>
            <a:r>
              <a:rPr lang="pl-PL" sz="800" dirty="0" err="1">
                <a:solidFill>
                  <a:schemeClr val="tx2">
                    <a:lumMod val="50000"/>
                  </a:schemeClr>
                </a:solidFill>
              </a:rPr>
              <a:t>Number</a:t>
            </a:r>
            <a:r>
              <a:rPr lang="pl-PL" sz="800" dirty="0">
                <a:solidFill>
                  <a:schemeClr val="tx2">
                    <a:lumMod val="50000"/>
                  </a:schemeClr>
                </a:solidFill>
              </a:rPr>
              <a:t> of products </a:t>
            </a:r>
            <a:r>
              <a:rPr lang="pl-PL" sz="800" dirty="0" err="1">
                <a:solidFill>
                  <a:schemeClr val="tx2">
                    <a:lumMod val="50000"/>
                  </a:schemeClr>
                </a:solidFill>
              </a:rPr>
              <a:t>available</a:t>
            </a:r>
            <a:r>
              <a:rPr lang="pl-PL" sz="800" dirty="0">
                <a:solidFill>
                  <a:schemeClr val="tx2">
                    <a:lumMod val="50000"/>
                  </a:schemeClr>
                </a:solidFill>
              </a:rPr>
              <a:t> </a:t>
            </a:r>
          </a:p>
        </p:txBody>
      </p:sp>
      <p:sp>
        <p:nvSpPr>
          <p:cNvPr id="27" name="TextBox 26">
            <a:extLst>
              <a:ext uri="{FF2B5EF4-FFF2-40B4-BE49-F238E27FC236}">
                <a16:creationId xmlns:a16="http://schemas.microsoft.com/office/drawing/2014/main" id="{9B08F216-7BE3-44C1-B17A-2B5F7FF05D20}"/>
              </a:ext>
            </a:extLst>
          </p:cNvPr>
          <p:cNvSpPr txBox="1"/>
          <p:nvPr/>
        </p:nvSpPr>
        <p:spPr>
          <a:xfrm>
            <a:off x="10011167" y="5143697"/>
            <a:ext cx="993866" cy="215444"/>
          </a:xfrm>
          <a:prstGeom prst="rect">
            <a:avLst/>
          </a:prstGeom>
          <a:noFill/>
        </p:spPr>
        <p:txBody>
          <a:bodyPr wrap="square" rtlCol="0">
            <a:spAutoFit/>
          </a:bodyPr>
          <a:lstStyle/>
          <a:p>
            <a:pPr algn="ctr"/>
            <a:r>
              <a:rPr lang="pl-PL" sz="800" dirty="0" err="1">
                <a:solidFill>
                  <a:schemeClr val="tx2">
                    <a:lumMod val="50000"/>
                  </a:schemeClr>
                </a:solidFill>
              </a:rPr>
              <a:t>Used</a:t>
            </a:r>
            <a:r>
              <a:rPr lang="pl-PL" sz="800" dirty="0">
                <a:solidFill>
                  <a:schemeClr val="tx2">
                    <a:lumMod val="50000"/>
                  </a:schemeClr>
                </a:solidFill>
              </a:rPr>
              <a:t> </a:t>
            </a:r>
            <a:r>
              <a:rPr lang="pl-PL" sz="800" dirty="0" err="1">
                <a:solidFill>
                  <a:schemeClr val="tx2">
                    <a:lumMod val="50000"/>
                  </a:schemeClr>
                </a:solidFill>
              </a:rPr>
              <a:t>capacity</a:t>
            </a:r>
            <a:endParaRPr lang="pl-PL" sz="800" dirty="0">
              <a:solidFill>
                <a:schemeClr val="tx2">
                  <a:lumMod val="50000"/>
                </a:schemeClr>
              </a:solidFill>
            </a:endParaRPr>
          </a:p>
        </p:txBody>
      </p:sp>
      <p:sp>
        <p:nvSpPr>
          <p:cNvPr id="29" name="TextBox 28">
            <a:extLst>
              <a:ext uri="{FF2B5EF4-FFF2-40B4-BE49-F238E27FC236}">
                <a16:creationId xmlns:a16="http://schemas.microsoft.com/office/drawing/2014/main" id="{59445D77-4445-4928-9969-7C219C708072}"/>
              </a:ext>
            </a:extLst>
          </p:cNvPr>
          <p:cNvSpPr txBox="1"/>
          <p:nvPr/>
        </p:nvSpPr>
        <p:spPr>
          <a:xfrm>
            <a:off x="10830158" y="5144539"/>
            <a:ext cx="804752" cy="338554"/>
          </a:xfrm>
          <a:prstGeom prst="rect">
            <a:avLst/>
          </a:prstGeom>
          <a:noFill/>
        </p:spPr>
        <p:txBody>
          <a:bodyPr wrap="square" rtlCol="0">
            <a:spAutoFit/>
          </a:bodyPr>
          <a:lstStyle/>
          <a:p>
            <a:pPr algn="ctr"/>
            <a:r>
              <a:rPr lang="pl-PL" sz="800" dirty="0" err="1">
                <a:solidFill>
                  <a:schemeClr val="tx2">
                    <a:lumMod val="50000"/>
                  </a:schemeClr>
                </a:solidFill>
              </a:rPr>
              <a:t>Number</a:t>
            </a:r>
            <a:r>
              <a:rPr lang="pl-PL" sz="800" dirty="0">
                <a:solidFill>
                  <a:schemeClr val="tx2">
                    <a:lumMod val="50000"/>
                  </a:schemeClr>
                </a:solidFill>
              </a:rPr>
              <a:t> of </a:t>
            </a:r>
            <a:r>
              <a:rPr lang="pl-PL" sz="800" dirty="0" err="1">
                <a:solidFill>
                  <a:schemeClr val="tx2">
                    <a:lumMod val="50000"/>
                  </a:schemeClr>
                </a:solidFill>
              </a:rPr>
              <a:t>employees</a:t>
            </a:r>
            <a:endParaRPr lang="pl-PL" sz="800" dirty="0">
              <a:solidFill>
                <a:schemeClr val="tx2">
                  <a:lumMod val="50000"/>
                </a:schemeClr>
              </a:solidFill>
            </a:endParaRPr>
          </a:p>
        </p:txBody>
      </p:sp>
      <p:sp>
        <p:nvSpPr>
          <p:cNvPr id="31" name="TextBox 30">
            <a:extLst>
              <a:ext uri="{FF2B5EF4-FFF2-40B4-BE49-F238E27FC236}">
                <a16:creationId xmlns:a16="http://schemas.microsoft.com/office/drawing/2014/main" id="{D9F81FAB-6A93-4A2F-A0B2-7FEC5E00F796}"/>
              </a:ext>
            </a:extLst>
          </p:cNvPr>
          <p:cNvSpPr txBox="1"/>
          <p:nvPr/>
        </p:nvSpPr>
        <p:spPr>
          <a:xfrm>
            <a:off x="7708931" y="5153895"/>
            <a:ext cx="978994" cy="338554"/>
          </a:xfrm>
          <a:prstGeom prst="rect">
            <a:avLst/>
          </a:prstGeom>
          <a:noFill/>
        </p:spPr>
        <p:txBody>
          <a:bodyPr wrap="square" rtlCol="0">
            <a:spAutoFit/>
          </a:bodyPr>
          <a:lstStyle/>
          <a:p>
            <a:pPr algn="ctr"/>
            <a:r>
              <a:rPr lang="pl-PL" sz="800" dirty="0" err="1">
                <a:solidFill>
                  <a:schemeClr val="tx2">
                    <a:lumMod val="50000"/>
                  </a:schemeClr>
                </a:solidFill>
              </a:rPr>
              <a:t>Production</a:t>
            </a:r>
            <a:r>
              <a:rPr lang="pl-PL" sz="800" dirty="0">
                <a:solidFill>
                  <a:schemeClr val="tx2">
                    <a:lumMod val="50000"/>
                  </a:schemeClr>
                </a:solidFill>
              </a:rPr>
              <a:t> </a:t>
            </a:r>
            <a:r>
              <a:rPr lang="pl-PL" sz="800" dirty="0" err="1">
                <a:solidFill>
                  <a:schemeClr val="tx2">
                    <a:lumMod val="50000"/>
                  </a:schemeClr>
                </a:solidFill>
              </a:rPr>
              <a:t>volume</a:t>
            </a:r>
            <a:r>
              <a:rPr lang="pl-PL" sz="800" dirty="0">
                <a:solidFill>
                  <a:schemeClr val="tx2">
                    <a:lumMod val="50000"/>
                  </a:schemeClr>
                </a:solidFill>
              </a:rPr>
              <a:t> (</a:t>
            </a:r>
            <a:r>
              <a:rPr lang="pl-PL" sz="800" dirty="0" err="1">
                <a:solidFill>
                  <a:schemeClr val="tx2">
                    <a:lumMod val="50000"/>
                  </a:schemeClr>
                </a:solidFill>
              </a:rPr>
              <a:t>million</a:t>
            </a:r>
            <a:r>
              <a:rPr lang="pl-PL" sz="800" dirty="0">
                <a:solidFill>
                  <a:schemeClr val="tx2">
                    <a:lumMod val="50000"/>
                  </a:schemeClr>
                </a:solidFill>
              </a:rPr>
              <a:t> </a:t>
            </a:r>
            <a:r>
              <a:rPr lang="pl-PL" sz="800" dirty="0" err="1">
                <a:solidFill>
                  <a:schemeClr val="tx2">
                    <a:lumMod val="50000"/>
                  </a:schemeClr>
                </a:solidFill>
              </a:rPr>
              <a:t>units</a:t>
            </a:r>
            <a:r>
              <a:rPr lang="pl-PL" sz="800" dirty="0">
                <a:solidFill>
                  <a:schemeClr val="tx2">
                    <a:lumMod val="50000"/>
                  </a:schemeClr>
                </a:solidFill>
              </a:rPr>
              <a:t>)</a:t>
            </a:r>
          </a:p>
        </p:txBody>
      </p:sp>
      <p:sp>
        <p:nvSpPr>
          <p:cNvPr id="39" name="TextBox 38">
            <a:extLst>
              <a:ext uri="{FF2B5EF4-FFF2-40B4-BE49-F238E27FC236}">
                <a16:creationId xmlns:a16="http://schemas.microsoft.com/office/drawing/2014/main" id="{FC1C7A1D-5E00-40B4-95A2-4F8268672997}"/>
              </a:ext>
            </a:extLst>
          </p:cNvPr>
          <p:cNvSpPr txBox="1"/>
          <p:nvPr/>
        </p:nvSpPr>
        <p:spPr>
          <a:xfrm>
            <a:off x="6311572" y="4838596"/>
            <a:ext cx="853583" cy="276999"/>
          </a:xfrm>
          <a:prstGeom prst="rect">
            <a:avLst/>
          </a:prstGeom>
          <a:noFill/>
        </p:spPr>
        <p:txBody>
          <a:bodyPr wrap="square" rtlCol="0">
            <a:spAutoFit/>
          </a:bodyPr>
          <a:lstStyle/>
          <a:p>
            <a:pPr algn="ctr"/>
            <a:r>
              <a:rPr lang="pl-PL" sz="1200" dirty="0">
                <a:solidFill>
                  <a:schemeClr val="tx1">
                    <a:lumMod val="85000"/>
                    <a:lumOff val="15000"/>
                  </a:schemeClr>
                </a:solidFill>
              </a:rPr>
              <a:t>x</a:t>
            </a:r>
          </a:p>
        </p:txBody>
      </p:sp>
      <p:sp>
        <p:nvSpPr>
          <p:cNvPr id="40" name="TextBox 39">
            <a:extLst>
              <a:ext uri="{FF2B5EF4-FFF2-40B4-BE49-F238E27FC236}">
                <a16:creationId xmlns:a16="http://schemas.microsoft.com/office/drawing/2014/main" id="{4323835A-030B-4640-91AB-F00B2636D3DD}"/>
              </a:ext>
            </a:extLst>
          </p:cNvPr>
          <p:cNvSpPr txBox="1"/>
          <p:nvPr/>
        </p:nvSpPr>
        <p:spPr>
          <a:xfrm>
            <a:off x="6945738" y="4833036"/>
            <a:ext cx="980270" cy="461665"/>
          </a:xfrm>
          <a:prstGeom prst="rect">
            <a:avLst/>
          </a:prstGeom>
          <a:noFill/>
        </p:spPr>
        <p:txBody>
          <a:bodyPr wrap="square" rtlCol="0">
            <a:spAutoFit/>
          </a:bodyPr>
          <a:lstStyle/>
          <a:p>
            <a:pPr algn="ctr"/>
            <a:r>
              <a:rPr lang="pl-PL" sz="1200" dirty="0" err="1"/>
              <a:t>x.xx</a:t>
            </a:r>
            <a:endParaRPr lang="pl-PL" sz="1200" dirty="0"/>
          </a:p>
          <a:p>
            <a:pPr algn="ctr"/>
            <a:endParaRPr lang="pl-PL" sz="1200" dirty="0"/>
          </a:p>
        </p:txBody>
      </p:sp>
      <p:sp>
        <p:nvSpPr>
          <p:cNvPr id="52" name="TextBox 51">
            <a:extLst>
              <a:ext uri="{FF2B5EF4-FFF2-40B4-BE49-F238E27FC236}">
                <a16:creationId xmlns:a16="http://schemas.microsoft.com/office/drawing/2014/main" id="{1E2FC633-5BCC-4FEA-A279-CCF8DFBF611E}"/>
              </a:ext>
            </a:extLst>
          </p:cNvPr>
          <p:cNvSpPr txBox="1"/>
          <p:nvPr/>
        </p:nvSpPr>
        <p:spPr>
          <a:xfrm>
            <a:off x="7779193" y="4840009"/>
            <a:ext cx="853583" cy="276999"/>
          </a:xfrm>
          <a:prstGeom prst="rect">
            <a:avLst/>
          </a:prstGeom>
          <a:noFill/>
        </p:spPr>
        <p:txBody>
          <a:bodyPr wrap="square" rtlCol="0">
            <a:spAutoFit/>
          </a:bodyPr>
          <a:lstStyle/>
          <a:p>
            <a:pPr algn="ctr"/>
            <a:r>
              <a:rPr lang="pl-PL" sz="1200" dirty="0" err="1">
                <a:solidFill>
                  <a:schemeClr val="tx1">
                    <a:lumMod val="85000"/>
                    <a:lumOff val="15000"/>
                  </a:schemeClr>
                </a:solidFill>
              </a:rPr>
              <a:t>x,xx</a:t>
            </a:r>
            <a:endParaRPr lang="pl-PL" sz="1200" dirty="0">
              <a:solidFill>
                <a:schemeClr val="tx1">
                  <a:lumMod val="85000"/>
                  <a:lumOff val="15000"/>
                </a:schemeClr>
              </a:solidFill>
            </a:endParaRPr>
          </a:p>
        </p:txBody>
      </p:sp>
      <p:sp>
        <p:nvSpPr>
          <p:cNvPr id="54" name="TextBox 53">
            <a:extLst>
              <a:ext uri="{FF2B5EF4-FFF2-40B4-BE49-F238E27FC236}">
                <a16:creationId xmlns:a16="http://schemas.microsoft.com/office/drawing/2014/main" id="{72560060-BA82-4E00-95D3-F61841A02ADA}"/>
              </a:ext>
            </a:extLst>
          </p:cNvPr>
          <p:cNvSpPr txBox="1"/>
          <p:nvPr/>
        </p:nvSpPr>
        <p:spPr>
          <a:xfrm>
            <a:off x="10096178" y="4853454"/>
            <a:ext cx="853583" cy="461665"/>
          </a:xfrm>
          <a:prstGeom prst="rect">
            <a:avLst/>
          </a:prstGeom>
          <a:noFill/>
        </p:spPr>
        <p:txBody>
          <a:bodyPr wrap="square" rtlCol="0">
            <a:spAutoFit/>
          </a:bodyPr>
          <a:lstStyle/>
          <a:p>
            <a:pPr algn="ctr"/>
            <a:r>
              <a:rPr lang="pl-PL" sz="1200" dirty="0" err="1">
                <a:solidFill>
                  <a:schemeClr val="tx1">
                    <a:lumMod val="85000"/>
                    <a:lumOff val="15000"/>
                  </a:schemeClr>
                </a:solidFill>
              </a:rPr>
              <a:t>x,xx</a:t>
            </a:r>
            <a:r>
              <a:rPr lang="pl-PL" sz="1200" dirty="0">
                <a:solidFill>
                  <a:schemeClr val="tx1">
                    <a:lumMod val="85000"/>
                    <a:lumOff val="15000"/>
                  </a:schemeClr>
                </a:solidFill>
              </a:rPr>
              <a:t>%</a:t>
            </a:r>
          </a:p>
          <a:p>
            <a:pPr algn="ctr"/>
            <a:endParaRPr lang="pl-PL" sz="1200" dirty="0">
              <a:solidFill>
                <a:schemeClr val="tx1">
                  <a:lumMod val="85000"/>
                  <a:lumOff val="15000"/>
                </a:schemeClr>
              </a:solidFill>
            </a:endParaRPr>
          </a:p>
        </p:txBody>
      </p:sp>
      <p:sp>
        <p:nvSpPr>
          <p:cNvPr id="55" name="TextBox 54">
            <a:extLst>
              <a:ext uri="{FF2B5EF4-FFF2-40B4-BE49-F238E27FC236}">
                <a16:creationId xmlns:a16="http://schemas.microsoft.com/office/drawing/2014/main" id="{A72C8DFA-13EF-4B07-B929-0A80F7C96BE7}"/>
              </a:ext>
            </a:extLst>
          </p:cNvPr>
          <p:cNvSpPr txBox="1"/>
          <p:nvPr/>
        </p:nvSpPr>
        <p:spPr>
          <a:xfrm>
            <a:off x="8456554" y="4856559"/>
            <a:ext cx="1034239" cy="276999"/>
          </a:xfrm>
          <a:prstGeom prst="rect">
            <a:avLst/>
          </a:prstGeom>
          <a:noFill/>
        </p:spPr>
        <p:txBody>
          <a:bodyPr wrap="square" rtlCol="0">
            <a:spAutoFit/>
          </a:bodyPr>
          <a:lstStyle/>
          <a:p>
            <a:pPr algn="ctr"/>
            <a:r>
              <a:rPr lang="pl-PL" sz="1200" dirty="0">
                <a:solidFill>
                  <a:schemeClr val="tx1">
                    <a:lumMod val="85000"/>
                    <a:lumOff val="15000"/>
                  </a:schemeClr>
                </a:solidFill>
              </a:rPr>
              <a:t>xx</a:t>
            </a:r>
          </a:p>
        </p:txBody>
      </p:sp>
      <p:sp>
        <p:nvSpPr>
          <p:cNvPr id="56" name="TextBox 55">
            <a:extLst>
              <a:ext uri="{FF2B5EF4-FFF2-40B4-BE49-F238E27FC236}">
                <a16:creationId xmlns:a16="http://schemas.microsoft.com/office/drawing/2014/main" id="{0B6FBEA3-39BB-4CA4-922E-0AE44EF10718}"/>
              </a:ext>
            </a:extLst>
          </p:cNvPr>
          <p:cNvSpPr txBox="1"/>
          <p:nvPr/>
        </p:nvSpPr>
        <p:spPr>
          <a:xfrm>
            <a:off x="10829905" y="4850454"/>
            <a:ext cx="853583" cy="461665"/>
          </a:xfrm>
          <a:prstGeom prst="rect">
            <a:avLst/>
          </a:prstGeom>
          <a:noFill/>
        </p:spPr>
        <p:txBody>
          <a:bodyPr wrap="square" rtlCol="0">
            <a:spAutoFit/>
          </a:bodyPr>
          <a:lstStyle/>
          <a:p>
            <a:pPr algn="ctr"/>
            <a:r>
              <a:rPr lang="pl-PL" sz="1200" dirty="0">
                <a:solidFill>
                  <a:schemeClr val="tx1">
                    <a:lumMod val="85000"/>
                    <a:lumOff val="15000"/>
                  </a:schemeClr>
                </a:solidFill>
              </a:rPr>
              <a:t>xx</a:t>
            </a:r>
          </a:p>
          <a:p>
            <a:pPr algn="ctr"/>
            <a:endParaRPr lang="pl-PL" sz="1200" dirty="0">
              <a:solidFill>
                <a:schemeClr val="tx1">
                  <a:lumMod val="85000"/>
                  <a:lumOff val="15000"/>
                </a:schemeClr>
              </a:solidFill>
            </a:endParaRPr>
          </a:p>
        </p:txBody>
      </p:sp>
      <p:sp>
        <p:nvSpPr>
          <p:cNvPr id="57" name="TextBox 56">
            <a:extLst>
              <a:ext uri="{FF2B5EF4-FFF2-40B4-BE49-F238E27FC236}">
                <a16:creationId xmlns:a16="http://schemas.microsoft.com/office/drawing/2014/main" id="{14EBFC2E-CFCF-41BD-94F0-EC5870003607}"/>
              </a:ext>
            </a:extLst>
          </p:cNvPr>
          <p:cNvSpPr txBox="1"/>
          <p:nvPr/>
        </p:nvSpPr>
        <p:spPr>
          <a:xfrm>
            <a:off x="9308740" y="4856260"/>
            <a:ext cx="853583" cy="276999"/>
          </a:xfrm>
          <a:prstGeom prst="rect">
            <a:avLst/>
          </a:prstGeom>
          <a:noFill/>
        </p:spPr>
        <p:txBody>
          <a:bodyPr wrap="square" rtlCol="0">
            <a:spAutoFit/>
          </a:bodyPr>
          <a:lstStyle/>
          <a:p>
            <a:pPr algn="ctr"/>
            <a:r>
              <a:rPr lang="pl-PL" sz="1200" dirty="0">
                <a:solidFill>
                  <a:schemeClr val="tx1">
                    <a:lumMod val="85000"/>
                    <a:lumOff val="15000"/>
                  </a:schemeClr>
                </a:solidFill>
              </a:rPr>
              <a:t>xxx</a:t>
            </a:r>
          </a:p>
        </p:txBody>
      </p:sp>
      <p:sp>
        <p:nvSpPr>
          <p:cNvPr id="58" name="Text Placeholder 4">
            <a:extLst>
              <a:ext uri="{FF2B5EF4-FFF2-40B4-BE49-F238E27FC236}">
                <a16:creationId xmlns:a16="http://schemas.microsoft.com/office/drawing/2014/main" id="{95943C11-017E-4859-A876-C0A1153CB492}"/>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5" name="Text Placeholder 8">
            <a:extLst>
              <a:ext uri="{FF2B5EF4-FFF2-40B4-BE49-F238E27FC236}">
                <a16:creationId xmlns:a16="http://schemas.microsoft.com/office/drawing/2014/main" id="{B9582F00-87EC-45DF-9B99-24B380746434}"/>
              </a:ext>
            </a:extLst>
          </p:cNvPr>
          <p:cNvSpPr txBox="1">
            <a:spLocks/>
          </p:cNvSpPr>
          <p:nvPr/>
        </p:nvSpPr>
        <p:spPr>
          <a:xfrm>
            <a:off x="510346" y="184914"/>
            <a:ext cx="11311111" cy="239712"/>
          </a:xfrm>
          <a:prstGeom prst="rect">
            <a:avLst/>
          </a:prstGeom>
        </p:spPr>
        <p:txBody>
          <a:bodyPr vert="horz" lIns="91440" tIns="91440" rIns="91440" bIns="91440" rtlCol="0">
            <a:noAutofit/>
          </a:bodyPr>
          <a:lstStyle>
            <a:defPPr>
              <a:defRPr lang="pl-PL"/>
            </a:defPPr>
            <a:lvl1pPr indent="0">
              <a:lnSpc>
                <a:spcPct val="90000"/>
              </a:lnSpc>
              <a:spcBef>
                <a:spcPts val="1000"/>
              </a:spcBef>
              <a:buFont typeface="Arial" panose="020B0604020202020204" pitchFamily="34" charset="0"/>
              <a:buNone/>
              <a:defRPr>
                <a:solidFill>
                  <a:srgbClr val="AFABAB"/>
                </a:solidFill>
                <a:cs typeface="Arial" panose="020B0604020202020204" pitchFamily="34" charset="0"/>
              </a:defRPr>
            </a:lvl1pPr>
            <a:lvl2pPr indent="-228600">
              <a:lnSpc>
                <a:spcPct val="90000"/>
              </a:lnSpc>
              <a:spcBef>
                <a:spcPts val="500"/>
              </a:spcBef>
              <a:buFont typeface="Arial" panose="020B0604020202020204" pitchFamily="34" charset="0"/>
              <a:buChar char="•"/>
              <a:defRPr sz="1200">
                <a:latin typeface="+mj-lt"/>
                <a:cs typeface="Arial" panose="020B0604020202020204" pitchFamily="34" charset="0"/>
              </a:defRPr>
            </a:lvl2pPr>
            <a:lvl3pPr marL="685800" indent="-228600">
              <a:lnSpc>
                <a:spcPct val="90000"/>
              </a:lnSpc>
              <a:spcBef>
                <a:spcPts val="500"/>
              </a:spcBef>
              <a:buFont typeface="Arial" panose="020B0604020202020204" pitchFamily="34" charset="0"/>
              <a:buChar char="‒"/>
              <a:defRPr sz="1200">
                <a:latin typeface="+mj-lt"/>
                <a:cs typeface="Arial" panose="020B0604020202020204" pitchFamily="34" charset="0"/>
              </a:defRPr>
            </a:lvl3pPr>
            <a:lvl4pPr marL="863600" indent="-228600">
              <a:lnSpc>
                <a:spcPct val="90000"/>
              </a:lnSpc>
              <a:spcBef>
                <a:spcPts val="500"/>
              </a:spcBef>
              <a:buFont typeface="Wingdings" panose="05000000000000000000" pitchFamily="2" charset="2"/>
              <a:buChar char="§"/>
              <a:defRPr sz="1200">
                <a:latin typeface="+mj-lt"/>
                <a:cs typeface="Arial" panose="020B0604020202020204" pitchFamily="34" charset="0"/>
              </a:defRPr>
            </a:lvl4pPr>
            <a:lvl5pPr marL="1092200" indent="-228600">
              <a:lnSpc>
                <a:spcPct val="90000"/>
              </a:lnSpc>
              <a:spcBef>
                <a:spcPts val="500"/>
              </a:spcBef>
              <a:buFont typeface="Wingdings" panose="05000000000000000000" pitchFamily="2" charset="2"/>
              <a:buChar char="v"/>
              <a:defRPr sz="1200">
                <a:latin typeface="+mj-lt"/>
                <a:cs typeface="Arial" panose="020B060402020202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pl-PL" dirty="0">
                <a:latin typeface="Calibri" panose="020F0502020204030204" pitchFamily="34" charset="0"/>
                <a:cs typeface="Calibri" panose="020F0502020204030204" pitchFamily="34" charset="0"/>
              </a:rPr>
              <a:t>PRODUCTION SITES </a:t>
            </a:r>
          </a:p>
        </p:txBody>
      </p:sp>
    </p:spTree>
    <p:extLst>
      <p:ext uri="{BB962C8B-B14F-4D97-AF65-F5344CB8AC3E}">
        <p14:creationId xmlns:p14="http://schemas.microsoft.com/office/powerpoint/2010/main" val="158548398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ChangeArrowheads="1"/>
          </p:cNvSpPr>
          <p:nvPr/>
        </p:nvSpPr>
        <p:spPr bwMode="auto">
          <a:xfrm>
            <a:off x="0" y="4572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pl-PL" dirty="0"/>
          </a:p>
        </p:txBody>
      </p:sp>
      <p:sp>
        <p:nvSpPr>
          <p:cNvPr id="10" name="Title 2">
            <a:extLst>
              <a:ext uri="{FF2B5EF4-FFF2-40B4-BE49-F238E27FC236}">
                <a16:creationId xmlns:a16="http://schemas.microsoft.com/office/drawing/2014/main" id="{A68F8F0E-33F0-4800-A49C-CD4B532187D5}"/>
              </a:ext>
            </a:extLst>
          </p:cNvPr>
          <p:cNvSpPr txBox="1">
            <a:spLocks/>
          </p:cNvSpPr>
          <p:nvPr/>
        </p:nvSpPr>
        <p:spPr>
          <a:xfrm>
            <a:off x="429610" y="469283"/>
            <a:ext cx="5935765" cy="650671"/>
          </a:xfrm>
          <a:prstGeom prst="rect">
            <a:avLst/>
          </a:prstGeom>
          <a:noFill/>
        </p:spPr>
        <p:txBody>
          <a:bodyPr vert="horz" lIns="91440" tIns="45720" rIns="91440" bIns="45720" rtlCol="0" anchor="ctr">
            <a:normAutofit fontScale="97500"/>
          </a:bodyPr>
          <a:lstStyle>
            <a:lvl1pPr marL="0" algn="l" defTabSz="914400" rtl="0" eaLnBrk="1" latinLnBrk="0" hangingPunct="1">
              <a:lnSpc>
                <a:spcPct val="90000"/>
              </a:lnSpc>
              <a:spcBef>
                <a:spcPct val="0"/>
              </a:spcBef>
              <a:buNone/>
              <a:defRPr lang="pl-PL" sz="1800" b="1" i="0" kern="1200" noProof="0" dirty="0">
                <a:solidFill>
                  <a:srgbClr val="005A9A"/>
                </a:solidFill>
                <a:latin typeface="Cambria" panose="02040503050406030204" pitchFamily="18" charset="0"/>
                <a:ea typeface="+mn-ea"/>
                <a:cs typeface="Arial" panose="020B0604020202020204" pitchFamily="34" charset="0"/>
              </a:defRPr>
            </a:lvl1pPr>
          </a:lstStyle>
          <a:p>
            <a:pPr>
              <a:lnSpc>
                <a:spcPct val="110000"/>
              </a:lnSpc>
            </a:pPr>
            <a:r>
              <a:rPr lang="en-US" sz="2300" dirty="0">
                <a:solidFill>
                  <a:srgbClr val="531070"/>
                </a:solidFill>
                <a:latin typeface="+mj-lt"/>
              </a:rPr>
              <a:t>Disclaimer</a:t>
            </a:r>
          </a:p>
        </p:txBody>
      </p:sp>
      <p:sp>
        <p:nvSpPr>
          <p:cNvPr id="23" name="Rounded Rectangle 11">
            <a:extLst>
              <a:ext uri="{FF2B5EF4-FFF2-40B4-BE49-F238E27FC236}">
                <a16:creationId xmlns:a16="http://schemas.microsoft.com/office/drawing/2014/main" id="{E7EE3D09-703F-4CE1-B7C7-DB7AF068FBB2}"/>
              </a:ext>
            </a:extLst>
          </p:cNvPr>
          <p:cNvSpPr/>
          <p:nvPr/>
        </p:nvSpPr>
        <p:spPr>
          <a:xfrm>
            <a:off x="501431" y="1147090"/>
            <a:ext cx="11174769" cy="4224846"/>
          </a:xfrm>
          <a:prstGeom prst="roundRect">
            <a:avLst>
              <a:gd name="adj" fmla="val 0"/>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just" eaLnBrk="0" fontAlgn="base" hangingPunct="0">
              <a:spcBef>
                <a:spcPts val="600"/>
              </a:spcBef>
              <a:spcAft>
                <a:spcPct val="0"/>
              </a:spcAft>
              <a:tabLst>
                <a:tab pos="457200" algn="l"/>
              </a:tabLst>
            </a:pPr>
            <a:r>
              <a:rPr lang="pl-PL" altLang="en-US" sz="900" dirty="0">
                <a:solidFill>
                  <a:schemeClr val="tx1">
                    <a:lumMod val="50000"/>
                    <a:lumOff val="50000"/>
                  </a:schemeClr>
                </a:solidFill>
                <a:ea typeface="Times New Roman" panose="02020603050405020304" pitchFamily="18" charset="0"/>
                <a:cs typeface="Times New Roman" panose="02020603050405020304" pitchFamily="18" charset="0"/>
              </a:rPr>
              <a:t>[</a:t>
            </a:r>
            <a:r>
              <a:rPr lang="en-US" altLang="en-US" sz="900" dirty="0">
                <a:solidFill>
                  <a:schemeClr val="tx1">
                    <a:lumMod val="50000"/>
                    <a:lumOff val="50000"/>
                  </a:schemeClr>
                </a:solidFill>
                <a:ea typeface="Times New Roman" panose="02020603050405020304" pitchFamily="18" charset="0"/>
                <a:cs typeface="Times New Roman" panose="02020603050405020304" pitchFamily="18" charset="0"/>
              </a:rPr>
              <a:t>Content of the legal disclaimer</a:t>
            </a:r>
            <a:r>
              <a:rPr lang="pl-PL" altLang="en-US" sz="900" dirty="0">
                <a:solidFill>
                  <a:schemeClr val="tx1">
                    <a:lumMod val="50000"/>
                    <a:lumOff val="50000"/>
                  </a:schemeClr>
                </a:solidFill>
                <a:ea typeface="Times New Roman" panose="02020603050405020304" pitchFamily="18" charset="0"/>
                <a:cs typeface="Times New Roman" panose="02020603050405020304" pitchFamily="18" charset="0"/>
              </a:rPr>
              <a:t>]</a:t>
            </a:r>
          </a:p>
        </p:txBody>
      </p:sp>
      <p:sp>
        <p:nvSpPr>
          <p:cNvPr id="45" name="Rectangle 44">
            <a:extLst>
              <a:ext uri="{FF2B5EF4-FFF2-40B4-BE49-F238E27FC236}">
                <a16:creationId xmlns:a16="http://schemas.microsoft.com/office/drawing/2014/main" id="{684A42C1-BA8E-4517-927D-ECB16148E155}"/>
              </a:ext>
            </a:extLst>
          </p:cNvPr>
          <p:cNvSpPr/>
          <p:nvPr/>
        </p:nvSpPr>
        <p:spPr>
          <a:xfrm>
            <a:off x="501431" y="5975168"/>
            <a:ext cx="11174769" cy="10800"/>
          </a:xfrm>
          <a:prstGeom prst="rect">
            <a:avLst/>
          </a:prstGeom>
          <a:solidFill>
            <a:srgbClr val="531070"/>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rgbClr val="005A9A"/>
              </a:solidFill>
            </a:endParaRPr>
          </a:p>
        </p:txBody>
      </p:sp>
      <p:grpSp>
        <p:nvGrpSpPr>
          <p:cNvPr id="50" name="Group 49">
            <a:extLst>
              <a:ext uri="{FF2B5EF4-FFF2-40B4-BE49-F238E27FC236}">
                <a16:creationId xmlns:a16="http://schemas.microsoft.com/office/drawing/2014/main" id="{C022DFA4-8C14-4047-94D6-FD318F1A2AAD}"/>
              </a:ext>
            </a:extLst>
          </p:cNvPr>
          <p:cNvGrpSpPr/>
          <p:nvPr/>
        </p:nvGrpSpPr>
        <p:grpSpPr>
          <a:xfrm>
            <a:off x="-1028410" y="4571"/>
            <a:ext cx="844340" cy="6853517"/>
            <a:chOff x="-1028410" y="4571"/>
            <a:chExt cx="844340" cy="6853517"/>
          </a:xfrm>
        </p:grpSpPr>
        <p:sp>
          <p:nvSpPr>
            <p:cNvPr id="52" name="Rectangle 51">
              <a:extLst>
                <a:ext uri="{FF2B5EF4-FFF2-40B4-BE49-F238E27FC236}">
                  <a16:creationId xmlns:a16="http://schemas.microsoft.com/office/drawing/2014/main" id="{4A7AB2DD-42A4-46F1-82A7-871450A8ECA0}"/>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3" name="Rectangle 52">
              <a:extLst>
                <a:ext uri="{FF2B5EF4-FFF2-40B4-BE49-F238E27FC236}">
                  <a16:creationId xmlns:a16="http://schemas.microsoft.com/office/drawing/2014/main" id="{654EF8A8-1DE5-4B01-9D2F-42AF9F300DA4}"/>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4" name="Rectangle 53">
              <a:extLst>
                <a:ext uri="{FF2B5EF4-FFF2-40B4-BE49-F238E27FC236}">
                  <a16:creationId xmlns:a16="http://schemas.microsoft.com/office/drawing/2014/main" id="{A60ED353-879B-4442-B830-77127158A986}"/>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5" name="Rectangle 54">
              <a:extLst>
                <a:ext uri="{FF2B5EF4-FFF2-40B4-BE49-F238E27FC236}">
                  <a16:creationId xmlns:a16="http://schemas.microsoft.com/office/drawing/2014/main" id="{FFC5BCB3-CCF1-44C3-83E9-18A0D0F7B5D4}"/>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6" name="Rectangle 55">
              <a:extLst>
                <a:ext uri="{FF2B5EF4-FFF2-40B4-BE49-F238E27FC236}">
                  <a16:creationId xmlns:a16="http://schemas.microsoft.com/office/drawing/2014/main" id="{4311BED7-A6E3-44BF-B802-3C3C9E7DFFAC}"/>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7" name="Rectangle 56">
              <a:extLst>
                <a:ext uri="{FF2B5EF4-FFF2-40B4-BE49-F238E27FC236}">
                  <a16:creationId xmlns:a16="http://schemas.microsoft.com/office/drawing/2014/main" id="{23A177D8-4337-4A09-9459-2FE9638B5A36}"/>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8" name="Rectangle 57">
              <a:extLst>
                <a:ext uri="{FF2B5EF4-FFF2-40B4-BE49-F238E27FC236}">
                  <a16:creationId xmlns:a16="http://schemas.microsoft.com/office/drawing/2014/main" id="{396D6D6B-1371-4D03-AA76-27E476B22303}"/>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9" name="Rectangle 58">
              <a:extLst>
                <a:ext uri="{FF2B5EF4-FFF2-40B4-BE49-F238E27FC236}">
                  <a16:creationId xmlns:a16="http://schemas.microsoft.com/office/drawing/2014/main" id="{B2A362A1-1EB7-473C-80AE-CE7B5DB6DAD3}"/>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0" name="Rectangle 59">
              <a:extLst>
                <a:ext uri="{FF2B5EF4-FFF2-40B4-BE49-F238E27FC236}">
                  <a16:creationId xmlns:a16="http://schemas.microsoft.com/office/drawing/2014/main" id="{E8278DAC-6239-471B-AC59-84DFAA4956DE}"/>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61" name="Straight Connector 60">
              <a:extLst>
                <a:ext uri="{FF2B5EF4-FFF2-40B4-BE49-F238E27FC236}">
                  <a16:creationId xmlns:a16="http://schemas.microsoft.com/office/drawing/2014/main" id="{072B07EE-EDA4-4089-9DE1-8F15CD1F7E10}"/>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D95F1F19-3BF6-4285-A311-78105D431C97}"/>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5A5E7BA6-3C23-4E5A-9888-14CC15E86B8E}"/>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chemeClr val="bg1">
                    <a:lumMod val="65000"/>
                  </a:schemeClr>
                </a:solidFill>
              </a:endParaRPr>
            </a:p>
          </p:txBody>
        </p:sp>
        <p:sp>
          <p:nvSpPr>
            <p:cNvPr id="64" name="Rectangle 63">
              <a:extLst>
                <a:ext uri="{FF2B5EF4-FFF2-40B4-BE49-F238E27FC236}">
                  <a16:creationId xmlns:a16="http://schemas.microsoft.com/office/drawing/2014/main" id="{1429EA68-89CE-4D6B-9A1E-E3594BDF8035}"/>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5" name="Rectangle 64">
              <a:extLst>
                <a:ext uri="{FF2B5EF4-FFF2-40B4-BE49-F238E27FC236}">
                  <a16:creationId xmlns:a16="http://schemas.microsoft.com/office/drawing/2014/main" id="{9E3AE76F-52A8-48B0-852D-226CD099DD3C}"/>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6" name="Rectangle 65">
              <a:extLst>
                <a:ext uri="{FF2B5EF4-FFF2-40B4-BE49-F238E27FC236}">
                  <a16:creationId xmlns:a16="http://schemas.microsoft.com/office/drawing/2014/main" id="{49ADD54C-805D-4960-B75B-694A50028E83}"/>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7" name="Rectangle 66">
              <a:extLst>
                <a:ext uri="{FF2B5EF4-FFF2-40B4-BE49-F238E27FC236}">
                  <a16:creationId xmlns:a16="http://schemas.microsoft.com/office/drawing/2014/main" id="{0C7B66BD-F55C-4742-BB18-0A3D77D4B432}"/>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8" name="Rectangle 67">
              <a:extLst>
                <a:ext uri="{FF2B5EF4-FFF2-40B4-BE49-F238E27FC236}">
                  <a16:creationId xmlns:a16="http://schemas.microsoft.com/office/drawing/2014/main" id="{1BB33C50-F2F0-4AFF-A608-B5910EA36B13}"/>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9" name="Rectangle 68">
              <a:extLst>
                <a:ext uri="{FF2B5EF4-FFF2-40B4-BE49-F238E27FC236}">
                  <a16:creationId xmlns:a16="http://schemas.microsoft.com/office/drawing/2014/main" id="{C837B837-AC26-439D-B942-E4410BC1544A}"/>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0" name="Rectangle 69">
              <a:extLst>
                <a:ext uri="{FF2B5EF4-FFF2-40B4-BE49-F238E27FC236}">
                  <a16:creationId xmlns:a16="http://schemas.microsoft.com/office/drawing/2014/main" id="{1F47BF22-3412-415B-8FC4-F66C50A15DD9}"/>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rgbClr val="A7A7A7"/>
                </a:solidFill>
              </a:endParaRPr>
            </a:p>
          </p:txBody>
        </p:sp>
        <p:cxnSp>
          <p:nvCxnSpPr>
            <p:cNvPr id="71" name="Straight Connector 70">
              <a:extLst>
                <a:ext uri="{FF2B5EF4-FFF2-40B4-BE49-F238E27FC236}">
                  <a16:creationId xmlns:a16="http://schemas.microsoft.com/office/drawing/2014/main" id="{153EDF79-21C2-4CCC-AFEA-3F77D86598CB}"/>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BD9F9CAB-1EA3-4E91-894A-0156EF501962}"/>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dirty="0"/>
                <a:t>Colour palette</a:t>
              </a:r>
            </a:p>
          </p:txBody>
        </p:sp>
        <p:sp>
          <p:nvSpPr>
            <p:cNvPr id="73" name="Rectangle 72">
              <a:extLst>
                <a:ext uri="{FF2B5EF4-FFF2-40B4-BE49-F238E27FC236}">
                  <a16:creationId xmlns:a16="http://schemas.microsoft.com/office/drawing/2014/main" id="{A44BE0EC-1D96-442F-80AD-53381FE3C75C}"/>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4" name="Rectangle 73">
              <a:extLst>
                <a:ext uri="{FF2B5EF4-FFF2-40B4-BE49-F238E27FC236}">
                  <a16:creationId xmlns:a16="http://schemas.microsoft.com/office/drawing/2014/main" id="{EC69A5C4-DE2A-46CA-B51C-6C56DC15DBB2}"/>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grpSp>
    </p:spTree>
    <p:extLst>
      <p:ext uri="{BB962C8B-B14F-4D97-AF65-F5344CB8AC3E}">
        <p14:creationId xmlns:p14="http://schemas.microsoft.com/office/powerpoint/2010/main" val="349900962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 name="Rounded Rectangle 123"/>
          <p:cNvSpPr/>
          <p:nvPr/>
        </p:nvSpPr>
        <p:spPr>
          <a:xfrm>
            <a:off x="511932" y="1582025"/>
            <a:ext cx="11171390" cy="2926216"/>
          </a:xfrm>
          <a:prstGeom prst="roundRect">
            <a:avLst>
              <a:gd name="adj" fmla="val 4537"/>
            </a:avLst>
          </a:prstGeom>
          <a:solidFill>
            <a:srgbClr val="FAFAF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31" name="TextBox 78">
            <a:extLst>
              <a:ext uri="{FF2B5EF4-FFF2-40B4-BE49-F238E27FC236}">
                <a16:creationId xmlns:a16="http://schemas.microsoft.com/office/drawing/2014/main" id="{DB514410-AF1A-4C93-A3B7-A56D13711A1C}"/>
              </a:ext>
            </a:extLst>
          </p:cNvPr>
          <p:cNvSpPr txBox="1"/>
          <p:nvPr/>
        </p:nvSpPr>
        <p:spPr>
          <a:xfrm>
            <a:off x="528815" y="1134918"/>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bg1">
                  <a:lumMod val="65000"/>
                </a:schemeClr>
              </a:solidFill>
              <a:latin typeface="Arial" panose="020B0604020202020204" pitchFamily="34" charset="0"/>
              <a:cs typeface="Arial" panose="020B0604020202020204" pitchFamily="34" charset="0"/>
            </a:endParaRPr>
          </a:p>
        </p:txBody>
      </p:sp>
      <p:sp>
        <p:nvSpPr>
          <p:cNvPr id="26" name="Text Placeholder 8">
            <a:extLst>
              <a:ext uri="{FF2B5EF4-FFF2-40B4-BE49-F238E27FC236}">
                <a16:creationId xmlns:a16="http://schemas.microsoft.com/office/drawing/2014/main" id="{CA5E33DC-769F-4752-B184-163F915743B8}"/>
              </a:ext>
            </a:extLst>
          </p:cNvPr>
          <p:cNvSpPr txBox="1">
            <a:spLocks/>
          </p:cNvSpPr>
          <p:nvPr/>
        </p:nvSpPr>
        <p:spPr>
          <a:xfrm>
            <a:off x="510346" y="184914"/>
            <a:ext cx="11311111" cy="239712"/>
          </a:xfrm>
          <a:prstGeom prst="rect">
            <a:avLst/>
          </a:prstGeom>
        </p:spPr>
        <p:txBody>
          <a:bodyPr vert="horz" lIns="91440" tIns="91440" rIns="91440" bIns="91440" rtlCol="0">
            <a:noAutofit/>
          </a:bodyPr>
          <a:lstStyle>
            <a:defPPr>
              <a:defRPr lang="pl-PL"/>
            </a:defPPr>
            <a:lvl1pPr indent="0">
              <a:lnSpc>
                <a:spcPct val="90000"/>
              </a:lnSpc>
              <a:spcBef>
                <a:spcPts val="1000"/>
              </a:spcBef>
              <a:buFont typeface="Arial" panose="020B0604020202020204" pitchFamily="34" charset="0"/>
              <a:buNone/>
              <a:defRPr>
                <a:solidFill>
                  <a:srgbClr val="AFABAB"/>
                </a:solidFill>
                <a:cs typeface="Arial" panose="020B0604020202020204" pitchFamily="34" charset="0"/>
              </a:defRPr>
            </a:lvl1pPr>
            <a:lvl2pPr indent="-228600">
              <a:lnSpc>
                <a:spcPct val="90000"/>
              </a:lnSpc>
              <a:spcBef>
                <a:spcPts val="500"/>
              </a:spcBef>
              <a:buFont typeface="Arial" panose="020B0604020202020204" pitchFamily="34" charset="0"/>
              <a:buChar char="•"/>
              <a:defRPr sz="1200">
                <a:latin typeface="+mj-lt"/>
                <a:cs typeface="Arial" panose="020B0604020202020204" pitchFamily="34" charset="0"/>
              </a:defRPr>
            </a:lvl2pPr>
            <a:lvl3pPr marL="685800" indent="-228600">
              <a:lnSpc>
                <a:spcPct val="90000"/>
              </a:lnSpc>
              <a:spcBef>
                <a:spcPts val="500"/>
              </a:spcBef>
              <a:buFont typeface="Arial" panose="020B0604020202020204" pitchFamily="34" charset="0"/>
              <a:buChar char="‒"/>
              <a:defRPr sz="1200">
                <a:latin typeface="+mj-lt"/>
                <a:cs typeface="Arial" panose="020B0604020202020204" pitchFamily="34" charset="0"/>
              </a:defRPr>
            </a:lvl3pPr>
            <a:lvl4pPr marL="863600" indent="-228600">
              <a:lnSpc>
                <a:spcPct val="90000"/>
              </a:lnSpc>
              <a:spcBef>
                <a:spcPts val="500"/>
              </a:spcBef>
              <a:buFont typeface="Wingdings" panose="05000000000000000000" pitchFamily="2" charset="2"/>
              <a:buChar char="§"/>
              <a:defRPr sz="1200">
                <a:latin typeface="+mj-lt"/>
                <a:cs typeface="Arial" panose="020B0604020202020204" pitchFamily="34" charset="0"/>
              </a:defRPr>
            </a:lvl4pPr>
            <a:lvl5pPr marL="1092200" indent="-228600">
              <a:lnSpc>
                <a:spcPct val="90000"/>
              </a:lnSpc>
              <a:spcBef>
                <a:spcPts val="500"/>
              </a:spcBef>
              <a:buFont typeface="Wingdings" panose="05000000000000000000" pitchFamily="2" charset="2"/>
              <a:buChar char="v"/>
              <a:defRPr sz="1200">
                <a:latin typeface="+mj-lt"/>
                <a:cs typeface="Arial" panose="020B060402020202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pl-PL" dirty="0">
                <a:latin typeface="Calibri" panose="020F0502020204030204" pitchFamily="34" charset="0"/>
                <a:cs typeface="Calibri" panose="020F0502020204030204" pitchFamily="34" charset="0"/>
              </a:rPr>
              <a:t>PRODUCTION SITES </a:t>
            </a:r>
          </a:p>
        </p:txBody>
      </p:sp>
      <p:sp>
        <p:nvSpPr>
          <p:cNvPr id="27" name="TextBox 26">
            <a:extLst>
              <a:ext uri="{FF2B5EF4-FFF2-40B4-BE49-F238E27FC236}">
                <a16:creationId xmlns:a16="http://schemas.microsoft.com/office/drawing/2014/main" id="{FB2FFDEB-4907-4B60-A6CA-3F7200D95AA8}"/>
              </a:ext>
            </a:extLst>
          </p:cNvPr>
          <p:cNvSpPr txBox="1"/>
          <p:nvPr/>
        </p:nvSpPr>
        <p:spPr>
          <a:xfrm>
            <a:off x="534759" y="618865"/>
            <a:ext cx="11311111"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ea typeface="Cambria" panose="02040503050406030204" pitchFamily="18" charset="0"/>
                <a:cs typeface="Calibri Light" panose="020F0302020204030204" pitchFamily="34" charset="0"/>
              </a:rPr>
              <a:t>Current operating activity is conducted using [x] production forms</a:t>
            </a:r>
          </a:p>
        </p:txBody>
      </p:sp>
      <p:sp>
        <p:nvSpPr>
          <p:cNvPr id="15" name="TextBox 78">
            <a:extLst>
              <a:ext uri="{FF2B5EF4-FFF2-40B4-BE49-F238E27FC236}">
                <a16:creationId xmlns:a16="http://schemas.microsoft.com/office/drawing/2014/main" id="{DB514410-AF1A-4C93-A3B7-A56D13711A1C}"/>
              </a:ext>
            </a:extLst>
          </p:cNvPr>
          <p:cNvSpPr txBox="1"/>
          <p:nvPr/>
        </p:nvSpPr>
        <p:spPr>
          <a:xfrm>
            <a:off x="528815" y="4578973"/>
            <a:ext cx="5700535"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Forms and capacity of the production plant in [...]</a:t>
            </a:r>
          </a:p>
        </p:txBody>
      </p:sp>
      <p:cxnSp>
        <p:nvCxnSpPr>
          <p:cNvPr id="16" name="Straight Connector 15">
            <a:extLst>
              <a:ext uri="{FF2B5EF4-FFF2-40B4-BE49-F238E27FC236}">
                <a16:creationId xmlns:a16="http://schemas.microsoft.com/office/drawing/2014/main" id="{840C632B-04AD-486B-AC0B-97DD0E115DA6}"/>
              </a:ext>
            </a:extLst>
          </p:cNvPr>
          <p:cNvCxnSpPr>
            <a:cxnSpLocks/>
          </p:cNvCxnSpPr>
          <p:nvPr/>
        </p:nvCxnSpPr>
        <p:spPr>
          <a:xfrm>
            <a:off x="510347" y="4811411"/>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22" name="Rounded Rectangle 21"/>
          <p:cNvSpPr/>
          <p:nvPr/>
        </p:nvSpPr>
        <p:spPr>
          <a:xfrm>
            <a:off x="641950" y="1999036"/>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[Produkt]</a:t>
            </a:r>
          </a:p>
        </p:txBody>
      </p:sp>
      <p:sp>
        <p:nvSpPr>
          <p:cNvPr id="23" name="Rounded Rectangle 22"/>
          <p:cNvSpPr/>
          <p:nvPr/>
        </p:nvSpPr>
        <p:spPr>
          <a:xfrm>
            <a:off x="641950" y="1664792"/>
            <a:ext cx="1371600" cy="185447"/>
          </a:xfrm>
          <a:prstGeom prst="roundRect">
            <a:avLst>
              <a:gd name="adj" fmla="val 50000"/>
            </a:avLst>
          </a:prstGeom>
          <a:solidFill>
            <a:srgbClr val="61C3AE"/>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dirty="0" err="1"/>
              <a:t>Production</a:t>
            </a:r>
            <a:r>
              <a:rPr lang="pl-PL" sz="900" dirty="0"/>
              <a:t> </a:t>
            </a:r>
            <a:r>
              <a:rPr lang="pl-PL" sz="900" dirty="0" err="1"/>
              <a:t>site</a:t>
            </a:r>
            <a:endParaRPr lang="pl-PL" sz="900" dirty="0"/>
          </a:p>
        </p:txBody>
      </p:sp>
      <p:sp>
        <p:nvSpPr>
          <p:cNvPr id="24" name="Rounded Rectangle 23"/>
          <p:cNvSpPr/>
          <p:nvPr/>
        </p:nvSpPr>
        <p:spPr>
          <a:xfrm>
            <a:off x="641950" y="2354401"/>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[Product]</a:t>
            </a:r>
          </a:p>
        </p:txBody>
      </p:sp>
      <p:sp>
        <p:nvSpPr>
          <p:cNvPr id="25" name="Rounded Rectangle 24"/>
          <p:cNvSpPr/>
          <p:nvPr/>
        </p:nvSpPr>
        <p:spPr>
          <a:xfrm>
            <a:off x="641950" y="2836600"/>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[Product]</a:t>
            </a:r>
          </a:p>
        </p:txBody>
      </p:sp>
      <p:sp>
        <p:nvSpPr>
          <p:cNvPr id="28" name="Rounded Rectangle 27"/>
          <p:cNvSpPr/>
          <p:nvPr/>
        </p:nvSpPr>
        <p:spPr>
          <a:xfrm>
            <a:off x="641950" y="3327591"/>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[Product]</a:t>
            </a:r>
          </a:p>
        </p:txBody>
      </p:sp>
      <p:sp>
        <p:nvSpPr>
          <p:cNvPr id="32" name="Rounded Rectangle 31"/>
          <p:cNvSpPr/>
          <p:nvPr/>
        </p:nvSpPr>
        <p:spPr>
          <a:xfrm>
            <a:off x="2195503" y="5213593"/>
            <a:ext cx="2125209"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34" name="Rounded Rectangle 33"/>
          <p:cNvSpPr/>
          <p:nvPr/>
        </p:nvSpPr>
        <p:spPr>
          <a:xfrm>
            <a:off x="2195503" y="5344895"/>
            <a:ext cx="2125209"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35" name="Rounded Rectangle 34"/>
          <p:cNvSpPr/>
          <p:nvPr/>
        </p:nvSpPr>
        <p:spPr>
          <a:xfrm>
            <a:off x="2195503" y="5474255"/>
            <a:ext cx="2125209"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36" name="Rounded Rectangle 35"/>
          <p:cNvSpPr/>
          <p:nvPr/>
        </p:nvSpPr>
        <p:spPr>
          <a:xfrm>
            <a:off x="2195503" y="5603969"/>
            <a:ext cx="2125209"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37" name="Rounded Rectangle 36"/>
          <p:cNvSpPr/>
          <p:nvPr/>
        </p:nvSpPr>
        <p:spPr>
          <a:xfrm>
            <a:off x="633404" y="5212084"/>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[Product]</a:t>
            </a:r>
          </a:p>
        </p:txBody>
      </p:sp>
      <p:sp>
        <p:nvSpPr>
          <p:cNvPr id="55" name="Rounded Rectangle 54"/>
          <p:cNvSpPr/>
          <p:nvPr/>
        </p:nvSpPr>
        <p:spPr>
          <a:xfrm>
            <a:off x="2201038" y="2005227"/>
            <a:ext cx="2125209"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56" name="Rounded Rectangle 55"/>
          <p:cNvSpPr/>
          <p:nvPr/>
        </p:nvSpPr>
        <p:spPr>
          <a:xfrm>
            <a:off x="2201038" y="2142207"/>
            <a:ext cx="2125209"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57" name="Rounded Rectangle 56"/>
          <p:cNvSpPr/>
          <p:nvPr/>
        </p:nvSpPr>
        <p:spPr>
          <a:xfrm>
            <a:off x="2201038" y="2352222"/>
            <a:ext cx="2125209"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58" name="Rounded Rectangle 57"/>
          <p:cNvSpPr/>
          <p:nvPr/>
        </p:nvSpPr>
        <p:spPr>
          <a:xfrm>
            <a:off x="2201038" y="2483524"/>
            <a:ext cx="2125209"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59" name="Rounded Rectangle 58"/>
          <p:cNvSpPr/>
          <p:nvPr/>
        </p:nvSpPr>
        <p:spPr>
          <a:xfrm>
            <a:off x="2201038" y="2612884"/>
            <a:ext cx="2125209"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60" name="Rounded Rectangle 59"/>
          <p:cNvSpPr/>
          <p:nvPr/>
        </p:nvSpPr>
        <p:spPr>
          <a:xfrm>
            <a:off x="2201038" y="2832946"/>
            <a:ext cx="2125209"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61" name="Rounded Rectangle 60"/>
          <p:cNvSpPr/>
          <p:nvPr/>
        </p:nvSpPr>
        <p:spPr>
          <a:xfrm>
            <a:off x="2201038" y="2964248"/>
            <a:ext cx="2125209"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62" name="Rounded Rectangle 61"/>
          <p:cNvSpPr/>
          <p:nvPr/>
        </p:nvSpPr>
        <p:spPr>
          <a:xfrm>
            <a:off x="2201038" y="3093608"/>
            <a:ext cx="2125209"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64" name="Rounded Rectangle 63"/>
          <p:cNvSpPr/>
          <p:nvPr/>
        </p:nvSpPr>
        <p:spPr>
          <a:xfrm>
            <a:off x="2201038" y="3331574"/>
            <a:ext cx="2125209"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65" name="Rounded Rectangle 64"/>
          <p:cNvSpPr/>
          <p:nvPr/>
        </p:nvSpPr>
        <p:spPr>
          <a:xfrm>
            <a:off x="2201038" y="3469226"/>
            <a:ext cx="2125209"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66" name="Rounded Rectangle 65"/>
          <p:cNvSpPr/>
          <p:nvPr/>
        </p:nvSpPr>
        <p:spPr>
          <a:xfrm>
            <a:off x="2201038" y="3603348"/>
            <a:ext cx="2125209" cy="228990"/>
          </a:xfrm>
          <a:prstGeom prst="roundRect">
            <a:avLst>
              <a:gd name="adj" fmla="val 36482"/>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68" name="Rounded Rectangle 67"/>
          <p:cNvSpPr/>
          <p:nvPr/>
        </p:nvSpPr>
        <p:spPr>
          <a:xfrm>
            <a:off x="2201038" y="3862219"/>
            <a:ext cx="2125209"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69" name="Rounded Rectangle 68"/>
          <p:cNvSpPr/>
          <p:nvPr/>
        </p:nvSpPr>
        <p:spPr>
          <a:xfrm>
            <a:off x="4524889" y="5213593"/>
            <a:ext cx="118872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70" name="Rounded Rectangle 69"/>
          <p:cNvSpPr/>
          <p:nvPr/>
        </p:nvSpPr>
        <p:spPr>
          <a:xfrm>
            <a:off x="4524889" y="5344895"/>
            <a:ext cx="118872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71" name="Rounded Rectangle 70"/>
          <p:cNvSpPr/>
          <p:nvPr/>
        </p:nvSpPr>
        <p:spPr>
          <a:xfrm>
            <a:off x="4524889" y="5474255"/>
            <a:ext cx="118872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72" name="Rounded Rectangle 71"/>
          <p:cNvSpPr/>
          <p:nvPr/>
        </p:nvSpPr>
        <p:spPr>
          <a:xfrm>
            <a:off x="4524889" y="5603969"/>
            <a:ext cx="118872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74" name="Rounded Rectangle 73"/>
          <p:cNvSpPr/>
          <p:nvPr/>
        </p:nvSpPr>
        <p:spPr>
          <a:xfrm>
            <a:off x="4530424" y="2005227"/>
            <a:ext cx="118872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75" name="Rounded Rectangle 74"/>
          <p:cNvSpPr/>
          <p:nvPr/>
        </p:nvSpPr>
        <p:spPr>
          <a:xfrm>
            <a:off x="4530424" y="2142207"/>
            <a:ext cx="118872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76" name="Rounded Rectangle 75"/>
          <p:cNvSpPr/>
          <p:nvPr/>
        </p:nvSpPr>
        <p:spPr>
          <a:xfrm>
            <a:off x="4530424" y="2352222"/>
            <a:ext cx="118872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77" name="Rounded Rectangle 76"/>
          <p:cNvSpPr/>
          <p:nvPr/>
        </p:nvSpPr>
        <p:spPr>
          <a:xfrm>
            <a:off x="4530424" y="2483524"/>
            <a:ext cx="118872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78" name="Rounded Rectangle 77"/>
          <p:cNvSpPr/>
          <p:nvPr/>
        </p:nvSpPr>
        <p:spPr>
          <a:xfrm>
            <a:off x="4530424" y="2612884"/>
            <a:ext cx="118872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79" name="Rounded Rectangle 78"/>
          <p:cNvSpPr/>
          <p:nvPr/>
        </p:nvSpPr>
        <p:spPr>
          <a:xfrm>
            <a:off x="4530424" y="2832946"/>
            <a:ext cx="118872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80" name="Rounded Rectangle 79"/>
          <p:cNvSpPr/>
          <p:nvPr/>
        </p:nvSpPr>
        <p:spPr>
          <a:xfrm>
            <a:off x="4530424" y="2964248"/>
            <a:ext cx="118872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81" name="Rounded Rectangle 80"/>
          <p:cNvSpPr/>
          <p:nvPr/>
        </p:nvSpPr>
        <p:spPr>
          <a:xfrm>
            <a:off x="4530424" y="3093608"/>
            <a:ext cx="118872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83" name="Rounded Rectangle 82"/>
          <p:cNvSpPr/>
          <p:nvPr/>
        </p:nvSpPr>
        <p:spPr>
          <a:xfrm>
            <a:off x="4530424" y="3331574"/>
            <a:ext cx="118872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84" name="Rounded Rectangle 83"/>
          <p:cNvSpPr/>
          <p:nvPr/>
        </p:nvSpPr>
        <p:spPr>
          <a:xfrm>
            <a:off x="4530424" y="3469226"/>
            <a:ext cx="118872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85" name="Rounded Rectangle 84"/>
          <p:cNvSpPr/>
          <p:nvPr/>
        </p:nvSpPr>
        <p:spPr>
          <a:xfrm>
            <a:off x="4530424" y="3603347"/>
            <a:ext cx="1188720" cy="230466"/>
          </a:xfrm>
          <a:prstGeom prst="roundRect">
            <a:avLst>
              <a:gd name="adj" fmla="val 33407"/>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87" name="Rounded Rectangle 86"/>
          <p:cNvSpPr/>
          <p:nvPr/>
        </p:nvSpPr>
        <p:spPr>
          <a:xfrm>
            <a:off x="4530424" y="3862219"/>
            <a:ext cx="118872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89" name="Rounded Rectangle 88"/>
          <p:cNvSpPr/>
          <p:nvPr/>
        </p:nvSpPr>
        <p:spPr>
          <a:xfrm>
            <a:off x="6314761" y="5213593"/>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90" name="Rounded Rectangle 89"/>
          <p:cNvSpPr/>
          <p:nvPr/>
        </p:nvSpPr>
        <p:spPr>
          <a:xfrm>
            <a:off x="6314761" y="5344895"/>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91" name="Rounded Rectangle 90"/>
          <p:cNvSpPr/>
          <p:nvPr/>
        </p:nvSpPr>
        <p:spPr>
          <a:xfrm>
            <a:off x="6314761" y="5474255"/>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92" name="Rounded Rectangle 91"/>
          <p:cNvSpPr/>
          <p:nvPr/>
        </p:nvSpPr>
        <p:spPr>
          <a:xfrm>
            <a:off x="6314761" y="5603969"/>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96" name="Rounded Rectangle 95"/>
          <p:cNvSpPr/>
          <p:nvPr/>
        </p:nvSpPr>
        <p:spPr>
          <a:xfrm>
            <a:off x="6320296" y="2005590"/>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97" name="Rounded Rectangle 96"/>
          <p:cNvSpPr/>
          <p:nvPr/>
        </p:nvSpPr>
        <p:spPr>
          <a:xfrm>
            <a:off x="6320296" y="2142570"/>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99" name="Rounded Rectangle 98"/>
          <p:cNvSpPr/>
          <p:nvPr/>
        </p:nvSpPr>
        <p:spPr>
          <a:xfrm rot="16200000">
            <a:off x="5846731" y="2032991"/>
            <a:ext cx="348990" cy="154949"/>
          </a:xfrm>
          <a:prstGeom prst="roundRect">
            <a:avLst>
              <a:gd name="adj" fmla="val 50000"/>
            </a:avLst>
          </a:prstGeom>
          <a:solidFill>
            <a:srgbClr val="8CD4C5"/>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700" dirty="0" err="1"/>
              <a:t>Size</a:t>
            </a:r>
            <a:endParaRPr lang="pl-PL" sz="700" dirty="0"/>
          </a:p>
        </p:txBody>
      </p:sp>
      <p:sp>
        <p:nvSpPr>
          <p:cNvPr id="101" name="Rounded Rectangle 100"/>
          <p:cNvSpPr/>
          <p:nvPr/>
        </p:nvSpPr>
        <p:spPr>
          <a:xfrm rot="16200000">
            <a:off x="5811283" y="2455133"/>
            <a:ext cx="416875" cy="157959"/>
          </a:xfrm>
          <a:prstGeom prst="roundRect">
            <a:avLst>
              <a:gd name="adj" fmla="val 50000"/>
            </a:avLst>
          </a:prstGeom>
          <a:solidFill>
            <a:srgbClr val="8CD4C5"/>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700" dirty="0" err="1"/>
              <a:t>Dimentions</a:t>
            </a:r>
            <a:endParaRPr lang="pl-PL" sz="800" dirty="0"/>
          </a:p>
        </p:txBody>
      </p:sp>
      <p:sp>
        <p:nvSpPr>
          <p:cNvPr id="102" name="Rounded Rectangle 101"/>
          <p:cNvSpPr/>
          <p:nvPr/>
        </p:nvSpPr>
        <p:spPr>
          <a:xfrm>
            <a:off x="6320296" y="2357419"/>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103" name="Rounded Rectangle 102"/>
          <p:cNvSpPr/>
          <p:nvPr/>
        </p:nvSpPr>
        <p:spPr>
          <a:xfrm>
            <a:off x="6320296" y="2488721"/>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104" name="Rounded Rectangle 103"/>
          <p:cNvSpPr/>
          <p:nvPr/>
        </p:nvSpPr>
        <p:spPr>
          <a:xfrm>
            <a:off x="6320296" y="2618081"/>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105" name="Rounded Rectangle 104"/>
          <p:cNvSpPr/>
          <p:nvPr/>
        </p:nvSpPr>
        <p:spPr>
          <a:xfrm rot="16200000">
            <a:off x="5833908" y="2938540"/>
            <a:ext cx="371630" cy="157961"/>
          </a:xfrm>
          <a:prstGeom prst="roundRect">
            <a:avLst>
              <a:gd name="adj" fmla="val 50000"/>
            </a:avLst>
          </a:prstGeom>
          <a:solidFill>
            <a:srgbClr val="8CD4C5"/>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err="1"/>
              <a:t>Type</a:t>
            </a:r>
            <a:endParaRPr lang="pl-PL" sz="800" dirty="0"/>
          </a:p>
        </p:txBody>
      </p:sp>
      <p:sp>
        <p:nvSpPr>
          <p:cNvPr id="106" name="Rounded Rectangle 105"/>
          <p:cNvSpPr/>
          <p:nvPr/>
        </p:nvSpPr>
        <p:spPr>
          <a:xfrm>
            <a:off x="6320296" y="2832946"/>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107" name="Rounded Rectangle 106"/>
          <p:cNvSpPr/>
          <p:nvPr/>
        </p:nvSpPr>
        <p:spPr>
          <a:xfrm>
            <a:off x="6320296" y="2964248"/>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108" name="Rounded Rectangle 107"/>
          <p:cNvSpPr/>
          <p:nvPr/>
        </p:nvSpPr>
        <p:spPr>
          <a:xfrm>
            <a:off x="6320296" y="3093608"/>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114" name="Rounded Rectangle 113"/>
          <p:cNvSpPr/>
          <p:nvPr/>
        </p:nvSpPr>
        <p:spPr>
          <a:xfrm>
            <a:off x="6320296" y="3473242"/>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115" name="Rounded Rectangle 114"/>
          <p:cNvSpPr/>
          <p:nvPr/>
        </p:nvSpPr>
        <p:spPr>
          <a:xfrm>
            <a:off x="6320296" y="3609306"/>
            <a:ext cx="1371600" cy="219810"/>
          </a:xfrm>
          <a:prstGeom prst="roundRect">
            <a:avLst>
              <a:gd name="adj" fmla="val 34768"/>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117" name="Rounded Rectangle 116"/>
          <p:cNvSpPr/>
          <p:nvPr/>
        </p:nvSpPr>
        <p:spPr>
          <a:xfrm>
            <a:off x="6320296" y="3857268"/>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118" name="Rounded Rectangle 117"/>
          <p:cNvSpPr/>
          <p:nvPr/>
        </p:nvSpPr>
        <p:spPr>
          <a:xfrm rot="16200000">
            <a:off x="5631189" y="3641127"/>
            <a:ext cx="777067" cy="157959"/>
          </a:xfrm>
          <a:prstGeom prst="roundRect">
            <a:avLst>
              <a:gd name="adj" fmla="val 50000"/>
            </a:avLst>
          </a:prstGeom>
          <a:solidFill>
            <a:srgbClr val="8CD4C5"/>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err="1"/>
              <a:t>Size</a:t>
            </a:r>
            <a:endParaRPr lang="pl-PL" sz="800" dirty="0"/>
          </a:p>
        </p:txBody>
      </p:sp>
      <p:sp>
        <p:nvSpPr>
          <p:cNvPr id="120" name="Rounded Rectangle 119"/>
          <p:cNvSpPr/>
          <p:nvPr/>
        </p:nvSpPr>
        <p:spPr>
          <a:xfrm>
            <a:off x="2204049" y="1664792"/>
            <a:ext cx="2125209" cy="185447"/>
          </a:xfrm>
          <a:prstGeom prst="roundRect">
            <a:avLst>
              <a:gd name="adj" fmla="val 50000"/>
            </a:avLst>
          </a:prstGeom>
          <a:solidFill>
            <a:srgbClr val="61C3AE"/>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dirty="0" err="1"/>
              <a:t>Type</a:t>
            </a:r>
            <a:endParaRPr lang="pl-PL" sz="900" dirty="0"/>
          </a:p>
        </p:txBody>
      </p:sp>
      <p:sp>
        <p:nvSpPr>
          <p:cNvPr id="121" name="Rounded Rectangle 120"/>
          <p:cNvSpPr/>
          <p:nvPr/>
        </p:nvSpPr>
        <p:spPr>
          <a:xfrm>
            <a:off x="4530086" y="1664792"/>
            <a:ext cx="1192069" cy="185447"/>
          </a:xfrm>
          <a:prstGeom prst="roundRect">
            <a:avLst>
              <a:gd name="adj" fmla="val 50000"/>
            </a:avLst>
          </a:prstGeom>
          <a:solidFill>
            <a:srgbClr val="61C3AE"/>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dirty="0" err="1"/>
              <a:t>Production</a:t>
            </a:r>
            <a:r>
              <a:rPr lang="pl-PL" sz="900" dirty="0"/>
              <a:t> </a:t>
            </a:r>
            <a:r>
              <a:rPr lang="pl-PL" sz="900" dirty="0" err="1"/>
              <a:t>volume</a:t>
            </a:r>
            <a:endParaRPr lang="pl-PL" sz="900" dirty="0"/>
          </a:p>
        </p:txBody>
      </p:sp>
      <p:sp>
        <p:nvSpPr>
          <p:cNvPr id="122" name="Rounded Rectangle 121"/>
          <p:cNvSpPr/>
          <p:nvPr/>
        </p:nvSpPr>
        <p:spPr>
          <a:xfrm>
            <a:off x="6320296" y="3339858"/>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cxnSp>
        <p:nvCxnSpPr>
          <p:cNvPr id="132" name="Straight Connector 131">
            <a:extLst>
              <a:ext uri="{FF2B5EF4-FFF2-40B4-BE49-F238E27FC236}">
                <a16:creationId xmlns:a16="http://schemas.microsoft.com/office/drawing/2014/main" id="{840C632B-04AD-486B-AC0B-97DD0E115DA6}"/>
              </a:ext>
            </a:extLst>
          </p:cNvPr>
          <p:cNvCxnSpPr>
            <a:cxnSpLocks/>
          </p:cNvCxnSpPr>
          <p:nvPr/>
        </p:nvCxnSpPr>
        <p:spPr>
          <a:xfrm flipV="1">
            <a:off x="511932" y="1480721"/>
            <a:ext cx="11164824" cy="484"/>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133" name="TextBox 78">
            <a:extLst>
              <a:ext uri="{FF2B5EF4-FFF2-40B4-BE49-F238E27FC236}">
                <a16:creationId xmlns:a16="http://schemas.microsoft.com/office/drawing/2014/main" id="{DB514410-AF1A-4C93-A3B7-A56D13711A1C}"/>
              </a:ext>
            </a:extLst>
          </p:cNvPr>
          <p:cNvSpPr txBox="1"/>
          <p:nvPr/>
        </p:nvSpPr>
        <p:spPr>
          <a:xfrm>
            <a:off x="530352" y="1248767"/>
            <a:ext cx="5252032"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Forms and capacity of the production plant in [...]</a:t>
            </a:r>
          </a:p>
        </p:txBody>
      </p:sp>
      <p:sp>
        <p:nvSpPr>
          <p:cNvPr id="125" name="Rounded Rectangle 22">
            <a:extLst>
              <a:ext uri="{FF2B5EF4-FFF2-40B4-BE49-F238E27FC236}">
                <a16:creationId xmlns:a16="http://schemas.microsoft.com/office/drawing/2014/main" id="{BE3A3F83-8DA9-45E5-8F99-3FE7B0103679}"/>
              </a:ext>
            </a:extLst>
          </p:cNvPr>
          <p:cNvSpPr/>
          <p:nvPr/>
        </p:nvSpPr>
        <p:spPr>
          <a:xfrm>
            <a:off x="633404" y="4968908"/>
            <a:ext cx="1371600" cy="185447"/>
          </a:xfrm>
          <a:prstGeom prst="roundRect">
            <a:avLst>
              <a:gd name="adj" fmla="val 50000"/>
            </a:avLst>
          </a:prstGeom>
          <a:solidFill>
            <a:srgbClr val="61C3AE"/>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dirty="0" err="1"/>
              <a:t>Production</a:t>
            </a:r>
            <a:r>
              <a:rPr lang="pl-PL" sz="900" dirty="0"/>
              <a:t> </a:t>
            </a:r>
            <a:r>
              <a:rPr lang="pl-PL" sz="900" dirty="0" err="1"/>
              <a:t>site</a:t>
            </a:r>
            <a:endParaRPr lang="pl-PL" sz="900" dirty="0"/>
          </a:p>
        </p:txBody>
      </p:sp>
      <p:sp>
        <p:nvSpPr>
          <p:cNvPr id="126" name="Rounded Rectangle 119">
            <a:extLst>
              <a:ext uri="{FF2B5EF4-FFF2-40B4-BE49-F238E27FC236}">
                <a16:creationId xmlns:a16="http://schemas.microsoft.com/office/drawing/2014/main" id="{52F8B89B-8E47-4A5A-9E3C-061E687852FC}"/>
              </a:ext>
            </a:extLst>
          </p:cNvPr>
          <p:cNvSpPr/>
          <p:nvPr/>
        </p:nvSpPr>
        <p:spPr>
          <a:xfrm>
            <a:off x="2195503" y="4968908"/>
            <a:ext cx="2125209" cy="185447"/>
          </a:xfrm>
          <a:prstGeom prst="roundRect">
            <a:avLst>
              <a:gd name="adj" fmla="val 50000"/>
            </a:avLst>
          </a:prstGeom>
          <a:solidFill>
            <a:srgbClr val="61C3AE"/>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dirty="0" err="1"/>
              <a:t>Type</a:t>
            </a:r>
            <a:endParaRPr lang="pl-PL" sz="900" dirty="0"/>
          </a:p>
        </p:txBody>
      </p:sp>
      <p:sp>
        <p:nvSpPr>
          <p:cNvPr id="130" name="Rounded Rectangle 120">
            <a:extLst>
              <a:ext uri="{FF2B5EF4-FFF2-40B4-BE49-F238E27FC236}">
                <a16:creationId xmlns:a16="http://schemas.microsoft.com/office/drawing/2014/main" id="{DB05F488-02A3-4E90-87A6-84D781DE0F78}"/>
              </a:ext>
            </a:extLst>
          </p:cNvPr>
          <p:cNvSpPr/>
          <p:nvPr/>
        </p:nvSpPr>
        <p:spPr>
          <a:xfrm>
            <a:off x="4521540" y="4968908"/>
            <a:ext cx="1192069" cy="185447"/>
          </a:xfrm>
          <a:prstGeom prst="roundRect">
            <a:avLst>
              <a:gd name="adj" fmla="val 50000"/>
            </a:avLst>
          </a:prstGeom>
          <a:solidFill>
            <a:srgbClr val="61C3AE"/>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dirty="0" err="1"/>
              <a:t>Production</a:t>
            </a:r>
            <a:r>
              <a:rPr lang="pl-PL" sz="900" dirty="0"/>
              <a:t> </a:t>
            </a:r>
            <a:r>
              <a:rPr lang="pl-PL" sz="900" dirty="0" err="1"/>
              <a:t>volume</a:t>
            </a:r>
            <a:endParaRPr lang="pl-PL" sz="900" dirty="0"/>
          </a:p>
        </p:txBody>
      </p:sp>
      <p:sp>
        <p:nvSpPr>
          <p:cNvPr id="128" name="Rounded Rectangle 127"/>
          <p:cNvSpPr/>
          <p:nvPr/>
        </p:nvSpPr>
        <p:spPr>
          <a:xfrm>
            <a:off x="633404" y="5847640"/>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[Product]</a:t>
            </a:r>
          </a:p>
        </p:txBody>
      </p:sp>
      <p:sp>
        <p:nvSpPr>
          <p:cNvPr id="129" name="Rounded Rectangle 128"/>
          <p:cNvSpPr/>
          <p:nvPr/>
        </p:nvSpPr>
        <p:spPr>
          <a:xfrm>
            <a:off x="2195503" y="5845084"/>
            <a:ext cx="2125209"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134" name="Rounded Rectangle 133"/>
          <p:cNvSpPr/>
          <p:nvPr/>
        </p:nvSpPr>
        <p:spPr>
          <a:xfrm>
            <a:off x="4524889" y="5845084"/>
            <a:ext cx="118872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135" name="Rounded Rectangle 134"/>
          <p:cNvSpPr/>
          <p:nvPr/>
        </p:nvSpPr>
        <p:spPr>
          <a:xfrm>
            <a:off x="6314761" y="5845084"/>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152" name="Rounded Rectangle 151"/>
          <p:cNvSpPr/>
          <p:nvPr/>
        </p:nvSpPr>
        <p:spPr>
          <a:xfrm>
            <a:off x="6320296" y="1664791"/>
            <a:ext cx="1371600" cy="185447"/>
          </a:xfrm>
          <a:prstGeom prst="roundRect">
            <a:avLst>
              <a:gd name="adj" fmla="val 50000"/>
            </a:avLst>
          </a:prstGeom>
          <a:solidFill>
            <a:srgbClr val="61C3AE"/>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dirty="0" err="1"/>
              <a:t>Categories</a:t>
            </a:r>
            <a:endParaRPr lang="pl-PL" sz="900" dirty="0"/>
          </a:p>
        </p:txBody>
      </p:sp>
      <p:sp>
        <p:nvSpPr>
          <p:cNvPr id="153" name="Rounded Rectangle 152"/>
          <p:cNvSpPr/>
          <p:nvPr/>
        </p:nvSpPr>
        <p:spPr>
          <a:xfrm rot="16200000">
            <a:off x="5579762" y="5565317"/>
            <a:ext cx="870733" cy="157959"/>
          </a:xfrm>
          <a:prstGeom prst="roundRect">
            <a:avLst>
              <a:gd name="adj" fmla="val 50000"/>
            </a:avLst>
          </a:prstGeom>
          <a:solidFill>
            <a:srgbClr val="8CD4C5"/>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err="1"/>
              <a:t>Weight</a:t>
            </a:r>
            <a:r>
              <a:rPr lang="pl-PL" sz="800" dirty="0"/>
              <a:t> / </a:t>
            </a:r>
            <a:r>
              <a:rPr lang="pl-PL" sz="800" dirty="0" err="1"/>
              <a:t>Size</a:t>
            </a:r>
            <a:endParaRPr lang="pl-PL" sz="800" dirty="0"/>
          </a:p>
        </p:txBody>
      </p:sp>
      <p:sp>
        <p:nvSpPr>
          <p:cNvPr id="154" name="Rounded Rectangle 153"/>
          <p:cNvSpPr/>
          <p:nvPr/>
        </p:nvSpPr>
        <p:spPr>
          <a:xfrm>
            <a:off x="6314779" y="4968908"/>
            <a:ext cx="1371600" cy="185447"/>
          </a:xfrm>
          <a:prstGeom prst="roundRect">
            <a:avLst>
              <a:gd name="adj" fmla="val 50000"/>
            </a:avLst>
          </a:prstGeom>
          <a:solidFill>
            <a:srgbClr val="61C3AE"/>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dirty="0" err="1"/>
              <a:t>Categories</a:t>
            </a:r>
            <a:endParaRPr lang="pl-PL" sz="900" dirty="0"/>
          </a:p>
        </p:txBody>
      </p:sp>
      <p:sp>
        <p:nvSpPr>
          <p:cNvPr id="95" name="Rounded Rectangle 94"/>
          <p:cNvSpPr/>
          <p:nvPr/>
        </p:nvSpPr>
        <p:spPr>
          <a:xfrm>
            <a:off x="641950" y="4252707"/>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err="1">
                <a:solidFill>
                  <a:schemeClr val="tx1">
                    <a:lumMod val="65000"/>
                    <a:lumOff val="35000"/>
                  </a:schemeClr>
                </a:solidFill>
              </a:rPr>
              <a:t>Auxiliary</a:t>
            </a:r>
            <a:r>
              <a:rPr lang="pl-PL" sz="800" dirty="0">
                <a:solidFill>
                  <a:schemeClr val="tx1">
                    <a:lumMod val="65000"/>
                    <a:lumOff val="35000"/>
                  </a:schemeClr>
                </a:solidFill>
              </a:rPr>
              <a:t> </a:t>
            </a:r>
            <a:r>
              <a:rPr lang="pl-PL" sz="800" dirty="0" err="1">
                <a:solidFill>
                  <a:schemeClr val="tx1">
                    <a:lumMod val="65000"/>
                    <a:lumOff val="35000"/>
                  </a:schemeClr>
                </a:solidFill>
              </a:rPr>
              <a:t>equipment</a:t>
            </a:r>
            <a:endParaRPr lang="pl-PL" sz="800" dirty="0">
              <a:solidFill>
                <a:schemeClr val="tx1">
                  <a:lumMod val="65000"/>
                  <a:lumOff val="35000"/>
                </a:schemeClr>
              </a:solidFill>
            </a:endParaRPr>
          </a:p>
        </p:txBody>
      </p:sp>
      <p:sp>
        <p:nvSpPr>
          <p:cNvPr id="109" name="Rounded Rectangle 108"/>
          <p:cNvSpPr/>
          <p:nvPr/>
        </p:nvSpPr>
        <p:spPr>
          <a:xfrm>
            <a:off x="2201037" y="4249228"/>
            <a:ext cx="3518107"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98" name="Rounded Rectangle 67">
            <a:extLst>
              <a:ext uri="{FF2B5EF4-FFF2-40B4-BE49-F238E27FC236}">
                <a16:creationId xmlns:a16="http://schemas.microsoft.com/office/drawing/2014/main" id="{F8EB1A7E-325D-4CAA-ADBD-6475EC68A6AE}"/>
              </a:ext>
            </a:extLst>
          </p:cNvPr>
          <p:cNvSpPr/>
          <p:nvPr/>
        </p:nvSpPr>
        <p:spPr>
          <a:xfrm>
            <a:off x="2201667" y="4001058"/>
            <a:ext cx="2125209"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112" name="Rounded Rectangle 86">
            <a:extLst>
              <a:ext uri="{FF2B5EF4-FFF2-40B4-BE49-F238E27FC236}">
                <a16:creationId xmlns:a16="http://schemas.microsoft.com/office/drawing/2014/main" id="{C28170CA-ABB9-4AE0-B938-A822DC2DA6BE}"/>
              </a:ext>
            </a:extLst>
          </p:cNvPr>
          <p:cNvSpPr/>
          <p:nvPr/>
        </p:nvSpPr>
        <p:spPr>
          <a:xfrm>
            <a:off x="4530086" y="3998913"/>
            <a:ext cx="118872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116" name="Rounded Rectangle 116">
            <a:extLst>
              <a:ext uri="{FF2B5EF4-FFF2-40B4-BE49-F238E27FC236}">
                <a16:creationId xmlns:a16="http://schemas.microsoft.com/office/drawing/2014/main" id="{D493A279-7B41-4BDC-9727-DB2670E82C7D}"/>
              </a:ext>
            </a:extLst>
          </p:cNvPr>
          <p:cNvSpPr/>
          <p:nvPr/>
        </p:nvSpPr>
        <p:spPr>
          <a:xfrm>
            <a:off x="6311248" y="4003284"/>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136" name="Rounded Rectangle 128">
            <a:extLst>
              <a:ext uri="{FF2B5EF4-FFF2-40B4-BE49-F238E27FC236}">
                <a16:creationId xmlns:a16="http://schemas.microsoft.com/office/drawing/2014/main" id="{D78F90D4-C2D9-4193-B2EF-242AEA876859}"/>
              </a:ext>
            </a:extLst>
          </p:cNvPr>
          <p:cNvSpPr/>
          <p:nvPr/>
        </p:nvSpPr>
        <p:spPr>
          <a:xfrm>
            <a:off x="2204049" y="5969936"/>
            <a:ext cx="2125209"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137" name="Rounded Rectangle 133">
            <a:extLst>
              <a:ext uri="{FF2B5EF4-FFF2-40B4-BE49-F238E27FC236}">
                <a16:creationId xmlns:a16="http://schemas.microsoft.com/office/drawing/2014/main" id="{973B6B44-B1BB-459F-A728-F18453498125}"/>
              </a:ext>
            </a:extLst>
          </p:cNvPr>
          <p:cNvSpPr/>
          <p:nvPr/>
        </p:nvSpPr>
        <p:spPr>
          <a:xfrm>
            <a:off x="4533435" y="5969936"/>
            <a:ext cx="118872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138" name="Rounded Rectangle 134">
            <a:extLst>
              <a:ext uri="{FF2B5EF4-FFF2-40B4-BE49-F238E27FC236}">
                <a16:creationId xmlns:a16="http://schemas.microsoft.com/office/drawing/2014/main" id="{C815F62A-0E9C-4042-8652-A70C58B900E9}"/>
              </a:ext>
            </a:extLst>
          </p:cNvPr>
          <p:cNvSpPr/>
          <p:nvPr/>
        </p:nvSpPr>
        <p:spPr>
          <a:xfrm>
            <a:off x="6323307" y="5969936"/>
            <a:ext cx="1371600" cy="109728"/>
          </a:xfrm>
          <a:prstGeom prst="roundRect">
            <a:avLst>
              <a:gd name="adj" fmla="val 50000"/>
            </a:avLst>
          </a:prstGeom>
          <a:solidFill>
            <a:srgbClr val="EEF8F6"/>
          </a:solidFill>
          <a:ln>
            <a:solidFill>
              <a:srgbClr val="C8EA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800" dirty="0">
                <a:solidFill>
                  <a:schemeClr val="tx1">
                    <a:lumMod val="65000"/>
                    <a:lumOff val="35000"/>
                  </a:schemeClr>
                </a:solidFill>
              </a:rPr>
              <a:t>[xx]</a:t>
            </a:r>
          </a:p>
        </p:txBody>
      </p:sp>
      <p:sp>
        <p:nvSpPr>
          <p:cNvPr id="100" name="Rounded Rectangle 169">
            <a:extLst>
              <a:ext uri="{FF2B5EF4-FFF2-40B4-BE49-F238E27FC236}">
                <a16:creationId xmlns:a16="http://schemas.microsoft.com/office/drawing/2014/main" id="{8F6E75C6-F22C-4AB0-A472-1660AF06B1AF}"/>
              </a:ext>
            </a:extLst>
          </p:cNvPr>
          <p:cNvSpPr/>
          <p:nvPr/>
        </p:nvSpPr>
        <p:spPr>
          <a:xfrm>
            <a:off x="8253438" y="1747564"/>
            <a:ext cx="1483522" cy="2373786"/>
          </a:xfrm>
          <a:prstGeom prst="roundRect">
            <a:avLst>
              <a:gd name="adj" fmla="val 6706"/>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t>1 picture of the production machinery</a:t>
            </a:r>
          </a:p>
        </p:txBody>
      </p:sp>
      <p:sp>
        <p:nvSpPr>
          <p:cNvPr id="119" name="Rounded Rectangle 169">
            <a:extLst>
              <a:ext uri="{FF2B5EF4-FFF2-40B4-BE49-F238E27FC236}">
                <a16:creationId xmlns:a16="http://schemas.microsoft.com/office/drawing/2014/main" id="{FEEE3095-3158-4337-A7AB-0CDFF3B6AF31}"/>
              </a:ext>
            </a:extLst>
          </p:cNvPr>
          <p:cNvSpPr/>
          <p:nvPr/>
        </p:nvSpPr>
        <p:spPr>
          <a:xfrm>
            <a:off x="9968380" y="1757514"/>
            <a:ext cx="1483522" cy="2373786"/>
          </a:xfrm>
          <a:prstGeom prst="roundRect">
            <a:avLst>
              <a:gd name="adj" fmla="val 6706"/>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b="1" dirty="0"/>
              <a:t>2</a:t>
            </a:r>
            <a:r>
              <a:rPr lang="en-US" sz="900" b="1" dirty="0"/>
              <a:t> picture of the production machinery</a:t>
            </a:r>
          </a:p>
        </p:txBody>
      </p:sp>
      <p:sp>
        <p:nvSpPr>
          <p:cNvPr id="140" name="Rounded Rectangle 169">
            <a:extLst>
              <a:ext uri="{FF2B5EF4-FFF2-40B4-BE49-F238E27FC236}">
                <a16:creationId xmlns:a16="http://schemas.microsoft.com/office/drawing/2014/main" id="{A5368785-6CAD-45D9-9B5D-776EE2569B9C}"/>
              </a:ext>
            </a:extLst>
          </p:cNvPr>
          <p:cNvSpPr/>
          <p:nvPr/>
        </p:nvSpPr>
        <p:spPr>
          <a:xfrm>
            <a:off x="8119389" y="4961614"/>
            <a:ext cx="3451584" cy="1151314"/>
          </a:xfrm>
          <a:prstGeom prst="roundRect">
            <a:avLst>
              <a:gd name="adj" fmla="val 6706"/>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b="1" dirty="0"/>
              <a:t>3</a:t>
            </a:r>
            <a:r>
              <a:rPr lang="en-US" sz="900" b="1" dirty="0"/>
              <a:t> picture of the production machinery</a:t>
            </a:r>
          </a:p>
        </p:txBody>
      </p:sp>
      <p:sp>
        <p:nvSpPr>
          <p:cNvPr id="3" name="Text Placeholder 4">
            <a:extLst>
              <a:ext uri="{FF2B5EF4-FFF2-40B4-BE49-F238E27FC236}">
                <a16:creationId xmlns:a16="http://schemas.microsoft.com/office/drawing/2014/main" id="{90048AE9-A72F-44DC-8828-E12D91D903D7}"/>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Tree>
    <p:extLst>
      <p:ext uri="{BB962C8B-B14F-4D97-AF65-F5344CB8AC3E}">
        <p14:creationId xmlns:p14="http://schemas.microsoft.com/office/powerpoint/2010/main" val="400610347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TextBox 85">
            <a:extLst>
              <a:ext uri="{FF2B5EF4-FFF2-40B4-BE49-F238E27FC236}">
                <a16:creationId xmlns:a16="http://schemas.microsoft.com/office/drawing/2014/main" id="{B385DE57-9D79-497D-95C9-C2C1055A81C5}"/>
              </a:ext>
            </a:extLst>
          </p:cNvPr>
          <p:cNvSpPr txBox="1"/>
          <p:nvPr/>
        </p:nvSpPr>
        <p:spPr>
          <a:xfrm>
            <a:off x="497138" y="3152311"/>
            <a:ext cx="6400457" cy="646331"/>
          </a:xfrm>
          <a:prstGeom prst="rect">
            <a:avLst/>
          </a:prstGeom>
          <a:noFill/>
        </p:spPr>
        <p:txBody>
          <a:bodyPr wrap="square">
            <a:spAutoFit/>
          </a:bodyPr>
          <a:lstStyle/>
          <a:p>
            <a:pPr marL="171450" indent="-171450" algn="just">
              <a:buFont typeface="Arial" panose="020B0604020202020204" pitchFamily="34" charset="0"/>
              <a:buChar char="•"/>
            </a:pPr>
            <a:r>
              <a:rPr lang="en-US" sz="900" b="1" i="0">
                <a:effectLst/>
              </a:rPr>
              <a:t>XXX</a:t>
            </a:r>
          </a:p>
          <a:p>
            <a:pPr algn="just"/>
            <a:r>
              <a:rPr lang="en-US" sz="900" b="0" i="0">
                <a:effectLst/>
              </a:rPr>
              <a:t>[certificate description]</a:t>
            </a:r>
            <a:endParaRPr lang="en-US" sz="900"/>
          </a:p>
          <a:p>
            <a:pPr marL="171450" indent="-171450" algn="just">
              <a:buFont typeface="Arial" panose="020B0604020202020204" pitchFamily="34" charset="0"/>
              <a:buChar char="•"/>
            </a:pPr>
            <a:r>
              <a:rPr lang="en-US" sz="900" b="1" i="0">
                <a:effectLst/>
              </a:rPr>
              <a:t>XXX</a:t>
            </a:r>
          </a:p>
          <a:p>
            <a:pPr algn="just"/>
            <a:r>
              <a:rPr lang="en-US" sz="900" b="0" i="0">
                <a:effectLst/>
              </a:rPr>
              <a:t>[certificate description]</a:t>
            </a:r>
            <a:endParaRPr lang="en-US" sz="900"/>
          </a:p>
        </p:txBody>
      </p:sp>
      <p:sp>
        <p:nvSpPr>
          <p:cNvPr id="78" name="TextBox 77">
            <a:extLst>
              <a:ext uri="{FF2B5EF4-FFF2-40B4-BE49-F238E27FC236}">
                <a16:creationId xmlns:a16="http://schemas.microsoft.com/office/drawing/2014/main" id="{37EAAE65-ADE5-4BA5-A3B4-BD24F51C51E6}"/>
              </a:ext>
            </a:extLst>
          </p:cNvPr>
          <p:cNvSpPr txBox="1"/>
          <p:nvPr/>
        </p:nvSpPr>
        <p:spPr>
          <a:xfrm>
            <a:off x="1691337" y="2090128"/>
            <a:ext cx="5206258" cy="230832"/>
          </a:xfrm>
          <a:prstGeom prst="rect">
            <a:avLst/>
          </a:prstGeom>
          <a:noFill/>
        </p:spPr>
        <p:txBody>
          <a:bodyPr wrap="square">
            <a:spAutoFit/>
          </a:bodyPr>
          <a:lstStyle/>
          <a:p>
            <a:pPr algn="just"/>
            <a:r>
              <a:rPr lang="en-US" sz="900" b="0" i="0">
                <a:effectLst/>
              </a:rPr>
              <a:t>[certificate description]</a:t>
            </a:r>
            <a:endParaRPr lang="en-US" sz="900"/>
          </a:p>
        </p:txBody>
      </p:sp>
      <p:sp>
        <p:nvSpPr>
          <p:cNvPr id="82" name="TextBox 81">
            <a:extLst>
              <a:ext uri="{FF2B5EF4-FFF2-40B4-BE49-F238E27FC236}">
                <a16:creationId xmlns:a16="http://schemas.microsoft.com/office/drawing/2014/main" id="{35A4A263-6759-41E6-B0DC-68A23F86EA14}"/>
              </a:ext>
            </a:extLst>
          </p:cNvPr>
          <p:cNvSpPr txBox="1"/>
          <p:nvPr/>
        </p:nvSpPr>
        <p:spPr>
          <a:xfrm>
            <a:off x="417068" y="1531914"/>
            <a:ext cx="6096000" cy="369332"/>
          </a:xfrm>
          <a:prstGeom prst="rect">
            <a:avLst/>
          </a:prstGeom>
          <a:noFill/>
        </p:spPr>
        <p:txBody>
          <a:bodyPr wrap="square">
            <a:spAutoFit/>
          </a:bodyPr>
          <a:lstStyle/>
          <a:p>
            <a:r>
              <a:rPr lang="en-US" b="0" i="0">
                <a:solidFill>
                  <a:srgbClr val="531070"/>
                </a:solidFill>
                <a:effectLst/>
                <a:latin typeface="-apple-system"/>
              </a:rPr>
              <a:t>[name of the licence/certificate]</a:t>
            </a:r>
            <a:endParaRPr lang="en-US">
              <a:solidFill>
                <a:srgbClr val="531070"/>
              </a:solidFill>
            </a:endParaRPr>
          </a:p>
        </p:txBody>
      </p:sp>
      <p:sp>
        <p:nvSpPr>
          <p:cNvPr id="83" name="TextBox 82">
            <a:extLst>
              <a:ext uri="{FF2B5EF4-FFF2-40B4-BE49-F238E27FC236}">
                <a16:creationId xmlns:a16="http://schemas.microsoft.com/office/drawing/2014/main" id="{7D905CDE-D7DC-4081-85D3-020A67CB8C7F}"/>
              </a:ext>
            </a:extLst>
          </p:cNvPr>
          <p:cNvSpPr txBox="1"/>
          <p:nvPr/>
        </p:nvSpPr>
        <p:spPr>
          <a:xfrm>
            <a:off x="408259" y="2656800"/>
            <a:ext cx="3588381" cy="369332"/>
          </a:xfrm>
          <a:prstGeom prst="rect">
            <a:avLst/>
          </a:prstGeom>
          <a:noFill/>
        </p:spPr>
        <p:txBody>
          <a:bodyPr wrap="square">
            <a:spAutoFit/>
          </a:bodyPr>
          <a:lstStyle/>
          <a:p>
            <a:r>
              <a:rPr lang="en-US" b="0" i="0">
                <a:solidFill>
                  <a:srgbClr val="531070"/>
                </a:solidFill>
                <a:effectLst/>
                <a:latin typeface="-apple-system"/>
              </a:rPr>
              <a:t>[name of the licence/certificate]</a:t>
            </a:r>
            <a:endParaRPr lang="en-US">
              <a:solidFill>
                <a:srgbClr val="531070"/>
              </a:solidFill>
            </a:endParaRPr>
          </a:p>
        </p:txBody>
      </p:sp>
      <p:sp>
        <p:nvSpPr>
          <p:cNvPr id="84" name="TextBox 83">
            <a:extLst>
              <a:ext uri="{FF2B5EF4-FFF2-40B4-BE49-F238E27FC236}">
                <a16:creationId xmlns:a16="http://schemas.microsoft.com/office/drawing/2014/main" id="{F4DF3F5F-98D9-425E-ACF5-AC01763C193B}"/>
              </a:ext>
            </a:extLst>
          </p:cNvPr>
          <p:cNvSpPr txBox="1"/>
          <p:nvPr/>
        </p:nvSpPr>
        <p:spPr>
          <a:xfrm>
            <a:off x="7057400" y="1533600"/>
            <a:ext cx="3648271" cy="369332"/>
          </a:xfrm>
          <a:prstGeom prst="rect">
            <a:avLst/>
          </a:prstGeom>
          <a:noFill/>
        </p:spPr>
        <p:txBody>
          <a:bodyPr wrap="square">
            <a:spAutoFit/>
          </a:bodyPr>
          <a:lstStyle/>
          <a:p>
            <a:r>
              <a:rPr lang="en-US" b="0" i="0">
                <a:solidFill>
                  <a:srgbClr val="531070"/>
                </a:solidFill>
                <a:effectLst/>
                <a:latin typeface="-apple-system"/>
              </a:rPr>
              <a:t>[name of the licence/certificate]</a:t>
            </a:r>
            <a:endParaRPr lang="en-US">
              <a:solidFill>
                <a:srgbClr val="531070"/>
              </a:solidFill>
            </a:endParaRPr>
          </a:p>
        </p:txBody>
      </p:sp>
      <p:sp>
        <p:nvSpPr>
          <p:cNvPr id="99" name="TextBox 98">
            <a:extLst>
              <a:ext uri="{FF2B5EF4-FFF2-40B4-BE49-F238E27FC236}">
                <a16:creationId xmlns:a16="http://schemas.microsoft.com/office/drawing/2014/main" id="{8A69D5CE-4FE8-4C9A-8602-BEFC11BDAA2C}"/>
              </a:ext>
            </a:extLst>
          </p:cNvPr>
          <p:cNvSpPr txBox="1"/>
          <p:nvPr/>
        </p:nvSpPr>
        <p:spPr>
          <a:xfrm>
            <a:off x="512064" y="618865"/>
            <a:ext cx="11026304" cy="1107996"/>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a:solidFill>
                  <a:srgbClr val="531070"/>
                </a:solidFill>
                <a:latin typeface="Calibri Light" panose="020F0302020204030204" pitchFamily="34" charset="0"/>
                <a:cs typeface="Calibri Light" panose="020F0302020204030204" pitchFamily="34" charset="0"/>
              </a:rPr>
              <a:t>XXX’s products are distinguished by the ingredients of highest quality and concern for customer safety. This is confirmed by the numerous licences and certificates which are in compliance with XXX standards</a:t>
            </a:r>
          </a:p>
          <a:p>
            <a:endParaRPr lang="en-US" sz="1800" b="1">
              <a:solidFill>
                <a:srgbClr val="531070"/>
              </a:solidFill>
              <a:latin typeface="Calibri Light" panose="020F0302020204030204" pitchFamily="34" charset="0"/>
              <a:cs typeface="Calibri Light" panose="020F0302020204030204" pitchFamily="34" charset="0"/>
            </a:endParaRPr>
          </a:p>
          <a:p>
            <a:endParaRPr lang="en-US" sz="1800" b="1">
              <a:solidFill>
                <a:srgbClr val="531070"/>
              </a:solidFill>
              <a:latin typeface="Calibri Light" panose="020F0302020204030204" pitchFamily="34" charset="0"/>
              <a:cs typeface="Calibri Light" panose="020F0302020204030204" pitchFamily="34" charset="0"/>
            </a:endParaRPr>
          </a:p>
        </p:txBody>
      </p:sp>
      <p:sp>
        <p:nvSpPr>
          <p:cNvPr id="100" name="Text Placeholder 8">
            <a:extLst>
              <a:ext uri="{FF2B5EF4-FFF2-40B4-BE49-F238E27FC236}">
                <a16:creationId xmlns:a16="http://schemas.microsoft.com/office/drawing/2014/main" id="{F8B6636C-9D59-49B2-8332-43CD2D822569}"/>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LICENCES AND CERTIFICATES</a:t>
            </a:r>
          </a:p>
        </p:txBody>
      </p:sp>
      <p:sp>
        <p:nvSpPr>
          <p:cNvPr id="101" name="TextBox 78">
            <a:extLst>
              <a:ext uri="{FF2B5EF4-FFF2-40B4-BE49-F238E27FC236}">
                <a16:creationId xmlns:a16="http://schemas.microsoft.com/office/drawing/2014/main" id="{E49D0CCC-8A0D-48F9-AA52-8F1AB36C8ED4}"/>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Certificates and quality assurance</a:t>
            </a:r>
          </a:p>
        </p:txBody>
      </p:sp>
      <p:cxnSp>
        <p:nvCxnSpPr>
          <p:cNvPr id="102" name="Straight Connector 101">
            <a:extLst>
              <a:ext uri="{FF2B5EF4-FFF2-40B4-BE49-F238E27FC236}">
                <a16:creationId xmlns:a16="http://schemas.microsoft.com/office/drawing/2014/main" id="{D1B6961F-752B-4CB0-81C4-A6E15FC892A2}"/>
              </a:ext>
            </a:extLst>
          </p:cNvPr>
          <p:cNvCxnSpPr>
            <a:cxnSpLocks/>
          </p:cNvCxnSpPr>
          <p:nvPr/>
        </p:nvCxnSpPr>
        <p:spPr>
          <a:xfrm>
            <a:off x="512064" y="1479600"/>
            <a:ext cx="6304372"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103" name="TextBox 78">
            <a:extLst>
              <a:ext uri="{FF2B5EF4-FFF2-40B4-BE49-F238E27FC236}">
                <a16:creationId xmlns:a16="http://schemas.microsoft.com/office/drawing/2014/main" id="{AEFDF598-711E-4075-A07A-34CFDA13152C}"/>
              </a:ext>
            </a:extLst>
          </p:cNvPr>
          <p:cNvSpPr txBox="1"/>
          <p:nvPr/>
        </p:nvSpPr>
        <p:spPr>
          <a:xfrm>
            <a:off x="7171681" y="1244675"/>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Licences and Intelectual Property</a:t>
            </a:r>
          </a:p>
        </p:txBody>
      </p:sp>
      <p:cxnSp>
        <p:nvCxnSpPr>
          <p:cNvPr id="104" name="Straight Connector 103">
            <a:extLst>
              <a:ext uri="{FF2B5EF4-FFF2-40B4-BE49-F238E27FC236}">
                <a16:creationId xmlns:a16="http://schemas.microsoft.com/office/drawing/2014/main" id="{C5CC4A92-FBB6-49E0-BEC0-08E259BA5941}"/>
              </a:ext>
            </a:extLst>
          </p:cNvPr>
          <p:cNvCxnSpPr>
            <a:cxnSpLocks/>
          </p:cNvCxnSpPr>
          <p:nvPr/>
        </p:nvCxnSpPr>
        <p:spPr>
          <a:xfrm>
            <a:off x="7154930" y="1479600"/>
            <a:ext cx="4532949"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110" name="TextBox 109">
            <a:extLst>
              <a:ext uri="{FF2B5EF4-FFF2-40B4-BE49-F238E27FC236}">
                <a16:creationId xmlns:a16="http://schemas.microsoft.com/office/drawing/2014/main" id="{394493CD-2738-47C0-A7A1-844044028E75}"/>
              </a:ext>
            </a:extLst>
          </p:cNvPr>
          <p:cNvSpPr txBox="1"/>
          <p:nvPr/>
        </p:nvSpPr>
        <p:spPr>
          <a:xfrm>
            <a:off x="944833" y="4827859"/>
            <a:ext cx="5952762" cy="230832"/>
          </a:xfrm>
          <a:prstGeom prst="rect">
            <a:avLst/>
          </a:prstGeom>
          <a:noFill/>
        </p:spPr>
        <p:txBody>
          <a:bodyPr wrap="square">
            <a:spAutoFit/>
          </a:bodyPr>
          <a:lstStyle/>
          <a:p>
            <a:pPr algn="just"/>
            <a:r>
              <a:rPr lang="en-US" sz="900"/>
              <a:t>[Good Practice]</a:t>
            </a:r>
          </a:p>
        </p:txBody>
      </p:sp>
      <p:pic>
        <p:nvPicPr>
          <p:cNvPr id="257" name="Graphic 256">
            <a:extLst>
              <a:ext uri="{FF2B5EF4-FFF2-40B4-BE49-F238E27FC236}">
                <a16:creationId xmlns:a16="http://schemas.microsoft.com/office/drawing/2014/main" id="{72C1953A-D201-491F-8184-D603637BCF6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38631" y="5376044"/>
            <a:ext cx="360000" cy="360000"/>
          </a:xfrm>
          <a:prstGeom prst="rect">
            <a:avLst/>
          </a:prstGeom>
        </p:spPr>
      </p:pic>
      <p:pic>
        <p:nvPicPr>
          <p:cNvPr id="259" name="Graphic 258">
            <a:extLst>
              <a:ext uri="{FF2B5EF4-FFF2-40B4-BE49-F238E27FC236}">
                <a16:creationId xmlns:a16="http://schemas.microsoft.com/office/drawing/2014/main" id="{D228BD94-06D9-4EF2-A6D7-4DF1914DC237}"/>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21445" y="4763275"/>
            <a:ext cx="360000" cy="360000"/>
          </a:xfrm>
          <a:prstGeom prst="rect">
            <a:avLst/>
          </a:prstGeom>
        </p:spPr>
      </p:pic>
      <p:sp>
        <p:nvSpPr>
          <p:cNvPr id="278" name="TextBox 277">
            <a:extLst>
              <a:ext uri="{FF2B5EF4-FFF2-40B4-BE49-F238E27FC236}">
                <a16:creationId xmlns:a16="http://schemas.microsoft.com/office/drawing/2014/main" id="{B86BF185-B7C0-4735-ABA0-E2BB22B2AC48}"/>
              </a:ext>
            </a:extLst>
          </p:cNvPr>
          <p:cNvSpPr txBox="1"/>
          <p:nvPr/>
        </p:nvSpPr>
        <p:spPr>
          <a:xfrm>
            <a:off x="7091020" y="2656800"/>
            <a:ext cx="3768764" cy="369332"/>
          </a:xfrm>
          <a:prstGeom prst="rect">
            <a:avLst/>
          </a:prstGeom>
          <a:noFill/>
        </p:spPr>
        <p:txBody>
          <a:bodyPr wrap="square">
            <a:spAutoFit/>
          </a:bodyPr>
          <a:lstStyle/>
          <a:p>
            <a:r>
              <a:rPr lang="en-US" b="0" i="0">
                <a:solidFill>
                  <a:srgbClr val="531070"/>
                </a:solidFill>
                <a:effectLst/>
                <a:latin typeface="-apple-system"/>
              </a:rPr>
              <a:t>[name of the licence/certificate]</a:t>
            </a:r>
            <a:endParaRPr lang="en-US">
              <a:solidFill>
                <a:srgbClr val="531070"/>
              </a:solidFill>
            </a:endParaRPr>
          </a:p>
        </p:txBody>
      </p:sp>
      <p:grpSp>
        <p:nvGrpSpPr>
          <p:cNvPr id="54" name="Group 53">
            <a:extLst>
              <a:ext uri="{FF2B5EF4-FFF2-40B4-BE49-F238E27FC236}">
                <a16:creationId xmlns:a16="http://schemas.microsoft.com/office/drawing/2014/main" id="{96E3FF60-7DB7-4655-BCA1-B7B72C2ECB8F}"/>
              </a:ext>
            </a:extLst>
          </p:cNvPr>
          <p:cNvGrpSpPr/>
          <p:nvPr/>
        </p:nvGrpSpPr>
        <p:grpSpPr>
          <a:xfrm>
            <a:off x="-1028410" y="4571"/>
            <a:ext cx="844340" cy="6853517"/>
            <a:chOff x="-1028410" y="4571"/>
            <a:chExt cx="844340" cy="6853517"/>
          </a:xfrm>
        </p:grpSpPr>
        <p:sp>
          <p:nvSpPr>
            <p:cNvPr id="55" name="Rectangle 54">
              <a:extLst>
                <a:ext uri="{FF2B5EF4-FFF2-40B4-BE49-F238E27FC236}">
                  <a16:creationId xmlns:a16="http://schemas.microsoft.com/office/drawing/2014/main" id="{6268C97C-5E3B-491D-8747-358D247E6CE6}"/>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4E8BC8E3-4191-49D2-B205-C7D61F5A1AF8}"/>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2F55F919-372F-475A-A831-9887CE180905}"/>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E6DC448C-FDCC-455B-81CF-91D29A848C0D}"/>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a:extLst>
                <a:ext uri="{FF2B5EF4-FFF2-40B4-BE49-F238E27FC236}">
                  <a16:creationId xmlns:a16="http://schemas.microsoft.com/office/drawing/2014/main" id="{F024CB18-DF2B-436C-9198-8CE07CD96F6B}"/>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78A960B1-23A5-4113-AB4E-4CE70119EEB0}"/>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5600E57F-D5BD-49D4-8687-8127D07F4E6F}"/>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Rectangle 66">
              <a:extLst>
                <a:ext uri="{FF2B5EF4-FFF2-40B4-BE49-F238E27FC236}">
                  <a16:creationId xmlns:a16="http://schemas.microsoft.com/office/drawing/2014/main" id="{4474C95C-9E6F-40F4-8153-7D04670F6CB7}"/>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a:extLst>
                <a:ext uri="{FF2B5EF4-FFF2-40B4-BE49-F238E27FC236}">
                  <a16:creationId xmlns:a16="http://schemas.microsoft.com/office/drawing/2014/main" id="{43C8CF1D-65D4-44BA-8FEB-9154EFD25C14}"/>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 name="Straight Connector 68">
              <a:extLst>
                <a:ext uri="{FF2B5EF4-FFF2-40B4-BE49-F238E27FC236}">
                  <a16:creationId xmlns:a16="http://schemas.microsoft.com/office/drawing/2014/main" id="{48716059-87E6-423C-A905-4928DD3C867B}"/>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9AC771E-EDC1-441A-8BFD-33D9A05A3A1C}"/>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Rectangle 75">
              <a:extLst>
                <a:ext uri="{FF2B5EF4-FFF2-40B4-BE49-F238E27FC236}">
                  <a16:creationId xmlns:a16="http://schemas.microsoft.com/office/drawing/2014/main" id="{A6E45814-6B4B-492D-B935-6C7CB7C4729B}"/>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65000"/>
                  </a:schemeClr>
                </a:solidFill>
              </a:endParaRPr>
            </a:p>
          </p:txBody>
        </p:sp>
        <p:sp>
          <p:nvSpPr>
            <p:cNvPr id="77" name="Rectangle 76">
              <a:extLst>
                <a:ext uri="{FF2B5EF4-FFF2-40B4-BE49-F238E27FC236}">
                  <a16:creationId xmlns:a16="http://schemas.microsoft.com/office/drawing/2014/main" id="{CF9F36E4-4751-469E-BDA7-BDBFF518D2B9}"/>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86">
              <a:extLst>
                <a:ext uri="{FF2B5EF4-FFF2-40B4-BE49-F238E27FC236}">
                  <a16:creationId xmlns:a16="http://schemas.microsoft.com/office/drawing/2014/main" id="{A7500100-012F-4497-A581-AA39D2476139}"/>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Rectangle 87">
              <a:extLst>
                <a:ext uri="{FF2B5EF4-FFF2-40B4-BE49-F238E27FC236}">
                  <a16:creationId xmlns:a16="http://schemas.microsoft.com/office/drawing/2014/main" id="{A49750DB-50F8-43DD-8162-630FF159D50D}"/>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Rectangle 104">
              <a:extLst>
                <a:ext uri="{FF2B5EF4-FFF2-40B4-BE49-F238E27FC236}">
                  <a16:creationId xmlns:a16="http://schemas.microsoft.com/office/drawing/2014/main" id="{30CE9AB2-DA27-4577-A144-740C0D1562AF}"/>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Rectangle 105">
              <a:extLst>
                <a:ext uri="{FF2B5EF4-FFF2-40B4-BE49-F238E27FC236}">
                  <a16:creationId xmlns:a16="http://schemas.microsoft.com/office/drawing/2014/main" id="{762F8252-7F16-4A37-810A-903D46119C88}"/>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Rectangle 106">
              <a:extLst>
                <a:ext uri="{FF2B5EF4-FFF2-40B4-BE49-F238E27FC236}">
                  <a16:creationId xmlns:a16="http://schemas.microsoft.com/office/drawing/2014/main" id="{863EEBEA-84F8-4253-9B59-6F324FEA2C8F}"/>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Rectangle 107">
              <a:extLst>
                <a:ext uri="{FF2B5EF4-FFF2-40B4-BE49-F238E27FC236}">
                  <a16:creationId xmlns:a16="http://schemas.microsoft.com/office/drawing/2014/main" id="{F5141255-6815-42AD-BE77-5F5E216A932C}"/>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A7A7A7"/>
                </a:solidFill>
              </a:endParaRPr>
            </a:p>
          </p:txBody>
        </p:sp>
        <p:cxnSp>
          <p:nvCxnSpPr>
            <p:cNvPr id="112" name="Straight Connector 111">
              <a:extLst>
                <a:ext uri="{FF2B5EF4-FFF2-40B4-BE49-F238E27FC236}">
                  <a16:creationId xmlns:a16="http://schemas.microsoft.com/office/drawing/2014/main" id="{60E9EA17-145E-4623-BDF3-A82DBD7C13D8}"/>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Box 112">
              <a:extLst>
                <a:ext uri="{FF2B5EF4-FFF2-40B4-BE49-F238E27FC236}">
                  <a16:creationId xmlns:a16="http://schemas.microsoft.com/office/drawing/2014/main" id="{768E0A39-6E9C-4BC8-925E-AB228B952A8F}"/>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a:t>Colour palette</a:t>
              </a:r>
            </a:p>
          </p:txBody>
        </p:sp>
        <p:sp>
          <p:nvSpPr>
            <p:cNvPr id="114" name="Rectangle 113">
              <a:extLst>
                <a:ext uri="{FF2B5EF4-FFF2-40B4-BE49-F238E27FC236}">
                  <a16:creationId xmlns:a16="http://schemas.microsoft.com/office/drawing/2014/main" id="{4B1301B0-6550-4AA4-A6EA-103E1818F68E}"/>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Rectangle 114">
              <a:extLst>
                <a:ext uri="{FF2B5EF4-FFF2-40B4-BE49-F238E27FC236}">
                  <a16:creationId xmlns:a16="http://schemas.microsoft.com/office/drawing/2014/main" id="{72B01D08-A984-482C-98CD-118F86B015C5}"/>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extBox 1">
            <a:extLst>
              <a:ext uri="{FF2B5EF4-FFF2-40B4-BE49-F238E27FC236}">
                <a16:creationId xmlns:a16="http://schemas.microsoft.com/office/drawing/2014/main" id="{3CA76AC5-C08D-4CC0-A6E6-9C20E89297E2}"/>
              </a:ext>
            </a:extLst>
          </p:cNvPr>
          <p:cNvSpPr txBox="1"/>
          <p:nvPr/>
        </p:nvSpPr>
        <p:spPr>
          <a:xfrm>
            <a:off x="462774" y="6094279"/>
            <a:ext cx="3882444" cy="200055"/>
          </a:xfrm>
          <a:prstGeom prst="rect">
            <a:avLst/>
          </a:prstGeom>
          <a:noFill/>
        </p:spPr>
        <p:txBody>
          <a:bodyPr wrap="square" rtlCol="0">
            <a:spAutoFit/>
          </a:bodyPr>
          <a:lstStyle/>
          <a:p>
            <a:r>
              <a:rPr lang="en-US" sz="700">
                <a:solidFill>
                  <a:srgbClr val="949494"/>
                </a:solidFill>
                <a:latin typeface="Calibri Light" panose="020F0302020204030204" pitchFamily="34" charset="0"/>
                <a:cs typeface="Calibri Light" panose="020F0302020204030204" pitchFamily="34" charset="0"/>
              </a:rPr>
              <a:t>Source:: [xxx]</a:t>
            </a:r>
          </a:p>
        </p:txBody>
      </p:sp>
      <p:sp>
        <p:nvSpPr>
          <p:cNvPr id="3" name="TextBox 2">
            <a:extLst>
              <a:ext uri="{FF2B5EF4-FFF2-40B4-BE49-F238E27FC236}">
                <a16:creationId xmlns:a16="http://schemas.microsoft.com/office/drawing/2014/main" id="{F1B8A171-30B0-4217-915C-59C9E81F2FD5}"/>
              </a:ext>
            </a:extLst>
          </p:cNvPr>
          <p:cNvSpPr txBox="1"/>
          <p:nvPr/>
        </p:nvSpPr>
        <p:spPr>
          <a:xfrm>
            <a:off x="538631" y="2014293"/>
            <a:ext cx="1039345" cy="400110"/>
          </a:xfrm>
          <a:prstGeom prst="rect">
            <a:avLst/>
          </a:prstGeom>
          <a:solidFill>
            <a:schemeClr val="bg1"/>
          </a:solidFill>
          <a:ln>
            <a:solidFill>
              <a:schemeClr val="tx1"/>
            </a:solidFill>
          </a:ln>
        </p:spPr>
        <p:txBody>
          <a:bodyPr wrap="square">
            <a:spAutoFit/>
          </a:bodyPr>
          <a:lstStyle/>
          <a:p>
            <a:r>
              <a:rPr lang="en-US" sz="1000"/>
              <a:t>[graphics/ photo/shape]</a:t>
            </a:r>
          </a:p>
        </p:txBody>
      </p:sp>
      <p:sp>
        <p:nvSpPr>
          <p:cNvPr id="4" name="TextBox 3">
            <a:extLst>
              <a:ext uri="{FF2B5EF4-FFF2-40B4-BE49-F238E27FC236}">
                <a16:creationId xmlns:a16="http://schemas.microsoft.com/office/drawing/2014/main" id="{738402C1-64D8-4A2D-A9FA-6FD4117B28A9}"/>
              </a:ext>
            </a:extLst>
          </p:cNvPr>
          <p:cNvSpPr txBox="1"/>
          <p:nvPr/>
        </p:nvSpPr>
        <p:spPr>
          <a:xfrm>
            <a:off x="944833" y="5419098"/>
            <a:ext cx="5952762" cy="230832"/>
          </a:xfrm>
          <a:prstGeom prst="rect">
            <a:avLst/>
          </a:prstGeom>
          <a:noFill/>
        </p:spPr>
        <p:txBody>
          <a:bodyPr wrap="square">
            <a:spAutoFit/>
          </a:bodyPr>
          <a:lstStyle/>
          <a:p>
            <a:pPr algn="just"/>
            <a:r>
              <a:rPr lang="en-US" sz="900"/>
              <a:t>[Quality control]</a:t>
            </a:r>
          </a:p>
        </p:txBody>
      </p:sp>
      <p:sp>
        <p:nvSpPr>
          <p:cNvPr id="5" name="TextBox 4">
            <a:extLst>
              <a:ext uri="{FF2B5EF4-FFF2-40B4-BE49-F238E27FC236}">
                <a16:creationId xmlns:a16="http://schemas.microsoft.com/office/drawing/2014/main" id="{3CF5B698-7F17-49DC-AC96-28D725028B57}"/>
              </a:ext>
            </a:extLst>
          </p:cNvPr>
          <p:cNvSpPr txBox="1"/>
          <p:nvPr/>
        </p:nvSpPr>
        <p:spPr>
          <a:xfrm>
            <a:off x="8209387" y="2027338"/>
            <a:ext cx="1355853" cy="230832"/>
          </a:xfrm>
          <a:prstGeom prst="rect">
            <a:avLst/>
          </a:prstGeom>
          <a:noFill/>
        </p:spPr>
        <p:txBody>
          <a:bodyPr wrap="square">
            <a:spAutoFit/>
          </a:bodyPr>
          <a:lstStyle/>
          <a:p>
            <a:pPr algn="just"/>
            <a:r>
              <a:rPr lang="en-US" sz="900" b="0" i="0">
                <a:effectLst/>
              </a:rPr>
              <a:t>[certificate description]</a:t>
            </a:r>
            <a:endParaRPr lang="en-US" sz="900"/>
          </a:p>
        </p:txBody>
      </p:sp>
      <p:sp>
        <p:nvSpPr>
          <p:cNvPr id="6" name="TextBox 5">
            <a:extLst>
              <a:ext uri="{FF2B5EF4-FFF2-40B4-BE49-F238E27FC236}">
                <a16:creationId xmlns:a16="http://schemas.microsoft.com/office/drawing/2014/main" id="{EB6435E5-0365-4923-841D-E0A6C2DF8406}"/>
              </a:ext>
            </a:extLst>
          </p:cNvPr>
          <p:cNvSpPr txBox="1"/>
          <p:nvPr/>
        </p:nvSpPr>
        <p:spPr>
          <a:xfrm>
            <a:off x="7171681" y="1951771"/>
            <a:ext cx="1039345" cy="400110"/>
          </a:xfrm>
          <a:prstGeom prst="rect">
            <a:avLst/>
          </a:prstGeom>
          <a:solidFill>
            <a:schemeClr val="bg1"/>
          </a:solidFill>
          <a:ln>
            <a:solidFill>
              <a:schemeClr val="tx1"/>
            </a:solidFill>
          </a:ln>
        </p:spPr>
        <p:txBody>
          <a:bodyPr wrap="square">
            <a:spAutoFit/>
          </a:bodyPr>
          <a:lstStyle/>
          <a:p>
            <a:r>
              <a:rPr lang="en-US" sz="1000"/>
              <a:t>[graphics/ photo/shape]</a:t>
            </a:r>
          </a:p>
        </p:txBody>
      </p:sp>
      <p:sp>
        <p:nvSpPr>
          <p:cNvPr id="7" name="TextBox 6">
            <a:extLst>
              <a:ext uri="{FF2B5EF4-FFF2-40B4-BE49-F238E27FC236}">
                <a16:creationId xmlns:a16="http://schemas.microsoft.com/office/drawing/2014/main" id="{E390C8C1-A6FA-449D-8267-7C4CA162A8CC}"/>
              </a:ext>
            </a:extLst>
          </p:cNvPr>
          <p:cNvSpPr txBox="1"/>
          <p:nvPr/>
        </p:nvSpPr>
        <p:spPr>
          <a:xfrm>
            <a:off x="8211238" y="3286738"/>
            <a:ext cx="2648546" cy="230832"/>
          </a:xfrm>
          <a:prstGeom prst="rect">
            <a:avLst/>
          </a:prstGeom>
          <a:noFill/>
        </p:spPr>
        <p:txBody>
          <a:bodyPr wrap="square">
            <a:spAutoFit/>
          </a:bodyPr>
          <a:lstStyle/>
          <a:p>
            <a:pPr algn="just"/>
            <a:r>
              <a:rPr lang="en-US" sz="900" b="0" i="0">
                <a:effectLst/>
              </a:rPr>
              <a:t>[certificate description]</a:t>
            </a:r>
            <a:endParaRPr lang="en-US" sz="900"/>
          </a:p>
        </p:txBody>
      </p:sp>
      <p:sp>
        <p:nvSpPr>
          <p:cNvPr id="8" name="TextBox 7">
            <a:extLst>
              <a:ext uri="{FF2B5EF4-FFF2-40B4-BE49-F238E27FC236}">
                <a16:creationId xmlns:a16="http://schemas.microsoft.com/office/drawing/2014/main" id="{D7CDE30F-5D0D-410B-BAA2-7B7C56AAF764}"/>
              </a:ext>
            </a:extLst>
          </p:cNvPr>
          <p:cNvSpPr txBox="1"/>
          <p:nvPr/>
        </p:nvSpPr>
        <p:spPr>
          <a:xfrm>
            <a:off x="7173532" y="3211172"/>
            <a:ext cx="1039345" cy="400110"/>
          </a:xfrm>
          <a:prstGeom prst="rect">
            <a:avLst/>
          </a:prstGeom>
          <a:solidFill>
            <a:schemeClr val="bg1"/>
          </a:solidFill>
          <a:ln>
            <a:solidFill>
              <a:schemeClr val="tx1"/>
            </a:solidFill>
          </a:ln>
        </p:spPr>
        <p:txBody>
          <a:bodyPr wrap="square">
            <a:spAutoFit/>
          </a:bodyPr>
          <a:lstStyle/>
          <a:p>
            <a:r>
              <a:rPr lang="en-US" sz="1000"/>
              <a:t>[graphics/ photo/shape]</a:t>
            </a:r>
          </a:p>
        </p:txBody>
      </p:sp>
      <p:sp>
        <p:nvSpPr>
          <p:cNvPr id="9" name="TextBox 8">
            <a:extLst>
              <a:ext uri="{FF2B5EF4-FFF2-40B4-BE49-F238E27FC236}">
                <a16:creationId xmlns:a16="http://schemas.microsoft.com/office/drawing/2014/main" id="{A54A0CE0-3A56-496F-96C6-5937ADB34AB6}"/>
              </a:ext>
            </a:extLst>
          </p:cNvPr>
          <p:cNvSpPr txBox="1"/>
          <p:nvPr/>
        </p:nvSpPr>
        <p:spPr>
          <a:xfrm>
            <a:off x="8212877" y="3854259"/>
            <a:ext cx="2648546" cy="230832"/>
          </a:xfrm>
          <a:prstGeom prst="rect">
            <a:avLst/>
          </a:prstGeom>
          <a:noFill/>
        </p:spPr>
        <p:txBody>
          <a:bodyPr wrap="square">
            <a:spAutoFit/>
          </a:bodyPr>
          <a:lstStyle/>
          <a:p>
            <a:pPr algn="just"/>
            <a:r>
              <a:rPr lang="en-US" sz="900" b="0" i="0">
                <a:effectLst/>
              </a:rPr>
              <a:t>[certificate description]</a:t>
            </a:r>
            <a:endParaRPr lang="en-US" sz="900"/>
          </a:p>
        </p:txBody>
      </p:sp>
      <p:sp>
        <p:nvSpPr>
          <p:cNvPr id="10" name="TextBox 9">
            <a:extLst>
              <a:ext uri="{FF2B5EF4-FFF2-40B4-BE49-F238E27FC236}">
                <a16:creationId xmlns:a16="http://schemas.microsoft.com/office/drawing/2014/main" id="{2BF11DC5-A354-464A-B4D4-A9E4D6F07F88}"/>
              </a:ext>
            </a:extLst>
          </p:cNvPr>
          <p:cNvSpPr txBox="1"/>
          <p:nvPr/>
        </p:nvSpPr>
        <p:spPr>
          <a:xfrm>
            <a:off x="7171681" y="3772011"/>
            <a:ext cx="1039345" cy="400110"/>
          </a:xfrm>
          <a:prstGeom prst="rect">
            <a:avLst/>
          </a:prstGeom>
          <a:solidFill>
            <a:schemeClr val="bg1"/>
          </a:solidFill>
          <a:ln>
            <a:solidFill>
              <a:schemeClr val="tx1"/>
            </a:solidFill>
          </a:ln>
        </p:spPr>
        <p:txBody>
          <a:bodyPr wrap="square">
            <a:spAutoFit/>
          </a:bodyPr>
          <a:lstStyle/>
          <a:p>
            <a:r>
              <a:rPr lang="en-US" sz="1000"/>
              <a:t>[graphics/ photo/shape]</a:t>
            </a:r>
          </a:p>
        </p:txBody>
      </p:sp>
      <p:sp>
        <p:nvSpPr>
          <p:cNvPr id="11" name="TextBox 10">
            <a:extLst>
              <a:ext uri="{FF2B5EF4-FFF2-40B4-BE49-F238E27FC236}">
                <a16:creationId xmlns:a16="http://schemas.microsoft.com/office/drawing/2014/main" id="{2D064988-AAEE-43AB-8A62-59D1842314AE}"/>
              </a:ext>
            </a:extLst>
          </p:cNvPr>
          <p:cNvSpPr txBox="1"/>
          <p:nvPr/>
        </p:nvSpPr>
        <p:spPr>
          <a:xfrm>
            <a:off x="7091020" y="4356294"/>
            <a:ext cx="3768764" cy="369332"/>
          </a:xfrm>
          <a:prstGeom prst="rect">
            <a:avLst/>
          </a:prstGeom>
          <a:noFill/>
        </p:spPr>
        <p:txBody>
          <a:bodyPr wrap="square">
            <a:spAutoFit/>
          </a:bodyPr>
          <a:lstStyle/>
          <a:p>
            <a:r>
              <a:rPr lang="en-US" b="0" i="0">
                <a:solidFill>
                  <a:srgbClr val="531070"/>
                </a:solidFill>
                <a:effectLst/>
                <a:latin typeface="-apple-system"/>
              </a:rPr>
              <a:t>[name of the licence/certificate]</a:t>
            </a:r>
            <a:endParaRPr lang="en-US">
              <a:solidFill>
                <a:srgbClr val="531070"/>
              </a:solidFill>
            </a:endParaRPr>
          </a:p>
        </p:txBody>
      </p:sp>
      <p:sp>
        <p:nvSpPr>
          <p:cNvPr id="12" name="TextBox 11">
            <a:extLst>
              <a:ext uri="{FF2B5EF4-FFF2-40B4-BE49-F238E27FC236}">
                <a16:creationId xmlns:a16="http://schemas.microsoft.com/office/drawing/2014/main" id="{76C242FB-5483-433E-B27F-5ACE5487D46C}"/>
              </a:ext>
            </a:extLst>
          </p:cNvPr>
          <p:cNvSpPr txBox="1"/>
          <p:nvPr/>
        </p:nvSpPr>
        <p:spPr>
          <a:xfrm>
            <a:off x="8211238" y="4986232"/>
            <a:ext cx="2648546" cy="230832"/>
          </a:xfrm>
          <a:prstGeom prst="rect">
            <a:avLst/>
          </a:prstGeom>
          <a:noFill/>
        </p:spPr>
        <p:txBody>
          <a:bodyPr wrap="square">
            <a:spAutoFit/>
          </a:bodyPr>
          <a:lstStyle/>
          <a:p>
            <a:pPr algn="just"/>
            <a:r>
              <a:rPr lang="en-US" sz="900" b="0" i="0">
                <a:effectLst/>
              </a:rPr>
              <a:t>[certificate description]</a:t>
            </a:r>
            <a:endParaRPr lang="en-US" sz="900"/>
          </a:p>
        </p:txBody>
      </p:sp>
      <p:sp>
        <p:nvSpPr>
          <p:cNvPr id="13" name="TextBox 12">
            <a:extLst>
              <a:ext uri="{FF2B5EF4-FFF2-40B4-BE49-F238E27FC236}">
                <a16:creationId xmlns:a16="http://schemas.microsoft.com/office/drawing/2014/main" id="{A1C45B27-70BD-4CBB-A1A0-91C855E4BEBA}"/>
              </a:ext>
            </a:extLst>
          </p:cNvPr>
          <p:cNvSpPr txBox="1"/>
          <p:nvPr/>
        </p:nvSpPr>
        <p:spPr>
          <a:xfrm>
            <a:off x="7173532" y="4910666"/>
            <a:ext cx="1039345" cy="400110"/>
          </a:xfrm>
          <a:prstGeom prst="rect">
            <a:avLst/>
          </a:prstGeom>
          <a:solidFill>
            <a:schemeClr val="bg1"/>
          </a:solidFill>
          <a:ln>
            <a:solidFill>
              <a:schemeClr val="tx1"/>
            </a:solidFill>
          </a:ln>
        </p:spPr>
        <p:txBody>
          <a:bodyPr wrap="square">
            <a:spAutoFit/>
          </a:bodyPr>
          <a:lstStyle/>
          <a:p>
            <a:r>
              <a:rPr lang="en-US" sz="1000"/>
              <a:t>[graphics/ photo/shape]</a:t>
            </a:r>
          </a:p>
        </p:txBody>
      </p:sp>
      <p:sp>
        <p:nvSpPr>
          <p:cNvPr id="14" name="TextBox 13">
            <a:extLst>
              <a:ext uri="{FF2B5EF4-FFF2-40B4-BE49-F238E27FC236}">
                <a16:creationId xmlns:a16="http://schemas.microsoft.com/office/drawing/2014/main" id="{6F235AEE-E6EF-4D22-9EEC-9339F5B7248F}"/>
              </a:ext>
            </a:extLst>
          </p:cNvPr>
          <p:cNvSpPr txBox="1"/>
          <p:nvPr/>
        </p:nvSpPr>
        <p:spPr>
          <a:xfrm>
            <a:off x="8212877" y="5553753"/>
            <a:ext cx="2648546" cy="230832"/>
          </a:xfrm>
          <a:prstGeom prst="rect">
            <a:avLst/>
          </a:prstGeom>
          <a:noFill/>
        </p:spPr>
        <p:txBody>
          <a:bodyPr wrap="square">
            <a:spAutoFit/>
          </a:bodyPr>
          <a:lstStyle/>
          <a:p>
            <a:pPr algn="just"/>
            <a:r>
              <a:rPr lang="en-US" sz="900" b="0" i="0">
                <a:effectLst/>
              </a:rPr>
              <a:t>[certificate description]</a:t>
            </a:r>
            <a:endParaRPr lang="en-US" sz="900"/>
          </a:p>
        </p:txBody>
      </p:sp>
      <p:sp>
        <p:nvSpPr>
          <p:cNvPr id="15" name="TextBox 14">
            <a:extLst>
              <a:ext uri="{FF2B5EF4-FFF2-40B4-BE49-F238E27FC236}">
                <a16:creationId xmlns:a16="http://schemas.microsoft.com/office/drawing/2014/main" id="{DA74B760-B0B3-48BD-A470-A92CC2C7FEEA}"/>
              </a:ext>
            </a:extLst>
          </p:cNvPr>
          <p:cNvSpPr txBox="1"/>
          <p:nvPr/>
        </p:nvSpPr>
        <p:spPr>
          <a:xfrm>
            <a:off x="7171681" y="5471505"/>
            <a:ext cx="1039345" cy="400110"/>
          </a:xfrm>
          <a:prstGeom prst="rect">
            <a:avLst/>
          </a:prstGeom>
          <a:solidFill>
            <a:schemeClr val="bg1"/>
          </a:solidFill>
          <a:ln>
            <a:solidFill>
              <a:schemeClr val="tx1"/>
            </a:solidFill>
          </a:ln>
        </p:spPr>
        <p:txBody>
          <a:bodyPr wrap="square">
            <a:spAutoFit/>
          </a:bodyPr>
          <a:lstStyle/>
          <a:p>
            <a:r>
              <a:rPr lang="en-US" sz="1000"/>
              <a:t>[graphics/ photo/shape]</a:t>
            </a:r>
          </a:p>
        </p:txBody>
      </p:sp>
    </p:spTree>
    <p:extLst>
      <p:ext uri="{BB962C8B-B14F-4D97-AF65-F5344CB8AC3E}">
        <p14:creationId xmlns:p14="http://schemas.microsoft.com/office/powerpoint/2010/main" val="248104333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DBAF4810-074F-4B14-9927-77AA7D4839D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502307" y="4972877"/>
            <a:ext cx="232858" cy="232858"/>
          </a:xfrm>
          <a:prstGeom prst="rect">
            <a:avLst/>
          </a:prstGeom>
        </p:spPr>
      </p:pic>
      <p:pic>
        <p:nvPicPr>
          <p:cNvPr id="17" name="Picture 16">
            <a:extLst>
              <a:ext uri="{FF2B5EF4-FFF2-40B4-BE49-F238E27FC236}">
                <a16:creationId xmlns:a16="http://schemas.microsoft.com/office/drawing/2014/main" id="{F5CBE582-2166-4C12-A4F7-5ED0356FAC7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502307" y="4654886"/>
            <a:ext cx="232859" cy="232859"/>
          </a:xfrm>
          <a:prstGeom prst="rect">
            <a:avLst/>
          </a:prstGeom>
        </p:spPr>
      </p:pic>
      <p:pic>
        <p:nvPicPr>
          <p:cNvPr id="15" name="Picture 14">
            <a:extLst>
              <a:ext uri="{FF2B5EF4-FFF2-40B4-BE49-F238E27FC236}">
                <a16:creationId xmlns:a16="http://schemas.microsoft.com/office/drawing/2014/main" id="{723B1C90-8436-4FD7-A066-BD8248EBEF6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02307" y="4338087"/>
            <a:ext cx="232859" cy="232859"/>
          </a:xfrm>
          <a:prstGeom prst="rect">
            <a:avLst/>
          </a:prstGeom>
        </p:spPr>
      </p:pic>
      <p:sp>
        <p:nvSpPr>
          <p:cNvPr id="84" name="TextBox 78">
            <a:extLst>
              <a:ext uri="{FF2B5EF4-FFF2-40B4-BE49-F238E27FC236}">
                <a16:creationId xmlns:a16="http://schemas.microsoft.com/office/drawing/2014/main" id="{DB514410-AF1A-4C93-A3B7-A56D13711A1C}"/>
              </a:ext>
            </a:extLst>
          </p:cNvPr>
          <p:cNvSpPr txBox="1"/>
          <p:nvPr/>
        </p:nvSpPr>
        <p:spPr>
          <a:xfrm>
            <a:off x="528815" y="3768060"/>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bg1">
                  <a:lumMod val="65000"/>
                </a:schemeClr>
              </a:solidFill>
              <a:latin typeface="Arial" panose="020B0604020202020204" pitchFamily="34" charset="0"/>
              <a:cs typeface="Arial" panose="020B0604020202020204" pitchFamily="34" charset="0"/>
            </a:endParaRPr>
          </a:p>
        </p:txBody>
      </p:sp>
      <p:sp>
        <p:nvSpPr>
          <p:cNvPr id="88" name="TextBox 87"/>
          <p:cNvSpPr txBox="1"/>
          <p:nvPr/>
        </p:nvSpPr>
        <p:spPr>
          <a:xfrm>
            <a:off x="551678" y="1979040"/>
            <a:ext cx="2246167" cy="249509"/>
          </a:xfrm>
          <a:prstGeom prst="rect">
            <a:avLst/>
          </a:prstGeom>
          <a:noFill/>
        </p:spPr>
        <p:txBody>
          <a:bodyPr wrap="square" rtlCol="0">
            <a:spAutoFit/>
          </a:bodyPr>
          <a:lstStyle/>
          <a:p>
            <a:r>
              <a:rPr lang="pl-PL" sz="1000" b="1" dirty="0"/>
              <a:t>[System </a:t>
            </a:r>
            <a:r>
              <a:rPr lang="pl-PL" sz="1000" b="1" dirty="0" err="1"/>
              <a:t>name</a:t>
            </a:r>
            <a:r>
              <a:rPr lang="pl-PL" sz="1000" b="1" dirty="0"/>
              <a:t>]</a:t>
            </a:r>
          </a:p>
        </p:txBody>
      </p:sp>
      <p:sp>
        <p:nvSpPr>
          <p:cNvPr id="98" name="TextBox 97"/>
          <p:cNvSpPr txBox="1"/>
          <p:nvPr/>
        </p:nvSpPr>
        <p:spPr>
          <a:xfrm>
            <a:off x="1705184" y="1982821"/>
            <a:ext cx="3948864" cy="230832"/>
          </a:xfrm>
          <a:prstGeom prst="rect">
            <a:avLst/>
          </a:prstGeom>
          <a:noFill/>
        </p:spPr>
        <p:txBody>
          <a:bodyPr wrap="square" rtlCol="0">
            <a:spAutoFit/>
          </a:bodyPr>
          <a:lstStyle/>
          <a:p>
            <a:r>
              <a:rPr lang="pl-PL" sz="900" dirty="0"/>
              <a:t>Analysis System [...]</a:t>
            </a:r>
          </a:p>
        </p:txBody>
      </p:sp>
      <p:sp>
        <p:nvSpPr>
          <p:cNvPr id="99" name="TextBox 98"/>
          <p:cNvSpPr txBox="1"/>
          <p:nvPr/>
        </p:nvSpPr>
        <p:spPr>
          <a:xfrm>
            <a:off x="553403" y="2345778"/>
            <a:ext cx="2558795" cy="249509"/>
          </a:xfrm>
          <a:prstGeom prst="rect">
            <a:avLst/>
          </a:prstGeom>
          <a:noFill/>
        </p:spPr>
        <p:txBody>
          <a:bodyPr wrap="square" rtlCol="0">
            <a:spAutoFit/>
          </a:bodyPr>
          <a:lstStyle/>
          <a:p>
            <a:r>
              <a:rPr lang="pl-PL" sz="1000" b="1" dirty="0"/>
              <a:t>[</a:t>
            </a:r>
            <a:r>
              <a:rPr lang="pl-PL" sz="1000" b="1" dirty="0" err="1"/>
              <a:t>Certificate</a:t>
            </a:r>
            <a:r>
              <a:rPr lang="pl-PL" sz="1000" b="1" dirty="0"/>
              <a:t> </a:t>
            </a:r>
            <a:r>
              <a:rPr lang="pl-PL" sz="1000" b="1" dirty="0" err="1"/>
              <a:t>name</a:t>
            </a:r>
            <a:r>
              <a:rPr lang="pl-PL" sz="1000" b="1" dirty="0"/>
              <a:t>]</a:t>
            </a:r>
          </a:p>
        </p:txBody>
      </p:sp>
      <p:sp>
        <p:nvSpPr>
          <p:cNvPr id="100" name="TextBox 99"/>
          <p:cNvSpPr txBox="1"/>
          <p:nvPr/>
        </p:nvSpPr>
        <p:spPr>
          <a:xfrm>
            <a:off x="554164" y="2866998"/>
            <a:ext cx="2558795" cy="249509"/>
          </a:xfrm>
          <a:prstGeom prst="rect">
            <a:avLst/>
          </a:prstGeom>
          <a:noFill/>
        </p:spPr>
        <p:txBody>
          <a:bodyPr wrap="square" rtlCol="0">
            <a:spAutoFit/>
          </a:bodyPr>
          <a:lstStyle/>
          <a:p>
            <a:r>
              <a:rPr lang="pl-PL" sz="1000" b="1" dirty="0"/>
              <a:t>[</a:t>
            </a:r>
            <a:r>
              <a:rPr lang="pl-PL" sz="1000" b="1" dirty="0" err="1"/>
              <a:t>Certificate</a:t>
            </a:r>
            <a:r>
              <a:rPr lang="pl-PL" sz="1000" b="1" dirty="0"/>
              <a:t> </a:t>
            </a:r>
            <a:r>
              <a:rPr lang="pl-PL" sz="1000" b="1" dirty="0" err="1"/>
              <a:t>name</a:t>
            </a:r>
            <a:r>
              <a:rPr lang="pl-PL" sz="1000" b="1" dirty="0"/>
              <a:t>]</a:t>
            </a:r>
          </a:p>
        </p:txBody>
      </p:sp>
      <p:sp>
        <p:nvSpPr>
          <p:cNvPr id="101" name="TextBox 100"/>
          <p:cNvSpPr txBox="1"/>
          <p:nvPr/>
        </p:nvSpPr>
        <p:spPr>
          <a:xfrm>
            <a:off x="1705648" y="2357082"/>
            <a:ext cx="4121217" cy="369332"/>
          </a:xfrm>
          <a:prstGeom prst="rect">
            <a:avLst/>
          </a:prstGeom>
          <a:noFill/>
        </p:spPr>
        <p:txBody>
          <a:bodyPr wrap="square" rtlCol="0">
            <a:spAutoFit/>
          </a:bodyPr>
          <a:lstStyle/>
          <a:p>
            <a:r>
              <a:rPr lang="pl-PL" sz="900" dirty="0"/>
              <a:t>Good </a:t>
            </a:r>
            <a:r>
              <a:rPr lang="pl-PL" sz="900" dirty="0" err="1"/>
              <a:t>Practice</a:t>
            </a:r>
            <a:r>
              <a:rPr lang="pl-PL" sz="900" dirty="0"/>
              <a:t> [...]</a:t>
            </a:r>
          </a:p>
          <a:p>
            <a:r>
              <a:rPr lang="pl-PL" sz="900" dirty="0"/>
              <a:t> </a:t>
            </a:r>
          </a:p>
        </p:txBody>
      </p:sp>
      <p:sp>
        <p:nvSpPr>
          <p:cNvPr id="102" name="TextBox 101"/>
          <p:cNvSpPr txBox="1"/>
          <p:nvPr/>
        </p:nvSpPr>
        <p:spPr>
          <a:xfrm>
            <a:off x="1698786" y="2878188"/>
            <a:ext cx="4364017" cy="369332"/>
          </a:xfrm>
          <a:prstGeom prst="rect">
            <a:avLst/>
          </a:prstGeom>
          <a:noFill/>
        </p:spPr>
        <p:txBody>
          <a:bodyPr wrap="square" rtlCol="0">
            <a:spAutoFit/>
          </a:bodyPr>
          <a:lstStyle/>
          <a:p>
            <a:r>
              <a:rPr lang="pl-PL" sz="900" dirty="0"/>
              <a:t>Good </a:t>
            </a:r>
            <a:r>
              <a:rPr lang="pl-PL" sz="900" dirty="0" err="1"/>
              <a:t>Practice</a:t>
            </a:r>
            <a:r>
              <a:rPr lang="pl-PL" sz="900" dirty="0"/>
              <a:t> [...]</a:t>
            </a:r>
          </a:p>
          <a:p>
            <a:r>
              <a:rPr lang="pl-PL" sz="900" dirty="0"/>
              <a:t> </a:t>
            </a:r>
          </a:p>
        </p:txBody>
      </p:sp>
      <p:sp>
        <p:nvSpPr>
          <p:cNvPr id="12" name="Rounded Rectangle 11"/>
          <p:cNvSpPr/>
          <p:nvPr/>
        </p:nvSpPr>
        <p:spPr>
          <a:xfrm>
            <a:off x="639971" y="1574163"/>
            <a:ext cx="5215603" cy="336393"/>
          </a:xfrm>
          <a:prstGeom prst="roundRect">
            <a:avLst>
              <a:gd name="adj" fmla="val 50000"/>
            </a:avLst>
          </a:prstGeom>
          <a:solidFill>
            <a:srgbClr val="46B9A0"/>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bg1"/>
                </a:solidFill>
              </a:rPr>
              <a:t>[The Company] has all the necessary certificates to carry out its activities, which are issued [...].</a:t>
            </a:r>
          </a:p>
        </p:txBody>
      </p:sp>
      <p:sp>
        <p:nvSpPr>
          <p:cNvPr id="69" name="Rounded Rectangle 68"/>
          <p:cNvSpPr/>
          <p:nvPr/>
        </p:nvSpPr>
        <p:spPr>
          <a:xfrm>
            <a:off x="639972" y="3520656"/>
            <a:ext cx="5215602" cy="338328"/>
          </a:xfrm>
          <a:prstGeom prst="roundRect">
            <a:avLst>
              <a:gd name="adj" fmla="val 50000"/>
            </a:avLst>
          </a:prstGeom>
          <a:solidFill>
            <a:srgbClr val="46B9A0"/>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50" dirty="0" err="1"/>
              <a:t>Quality</a:t>
            </a:r>
            <a:r>
              <a:rPr lang="pl-PL" sz="1050" dirty="0"/>
              <a:t> </a:t>
            </a:r>
            <a:r>
              <a:rPr lang="pl-PL" sz="1050" dirty="0" err="1"/>
              <a:t>certificates</a:t>
            </a:r>
            <a:r>
              <a:rPr lang="pl-PL" sz="1050" dirty="0"/>
              <a:t> [...]</a:t>
            </a:r>
          </a:p>
        </p:txBody>
      </p:sp>
      <p:sp>
        <p:nvSpPr>
          <p:cNvPr id="71" name="Rounded Rectangle 70"/>
          <p:cNvSpPr/>
          <p:nvPr/>
        </p:nvSpPr>
        <p:spPr>
          <a:xfrm>
            <a:off x="6336880" y="1570065"/>
            <a:ext cx="5215602" cy="339515"/>
          </a:xfrm>
          <a:prstGeom prst="roundRect">
            <a:avLst>
              <a:gd name="adj" fmla="val 50000"/>
            </a:avLst>
          </a:prstGeom>
          <a:solidFill>
            <a:srgbClr val="46B9A0"/>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50" dirty="0" err="1"/>
              <a:t>Additional</a:t>
            </a:r>
            <a:r>
              <a:rPr lang="pl-PL" sz="1050" dirty="0"/>
              <a:t> </a:t>
            </a:r>
            <a:r>
              <a:rPr lang="pl-PL" sz="1050" dirty="0" err="1"/>
              <a:t>certificates</a:t>
            </a:r>
            <a:endParaRPr lang="pl-PL" sz="1050" dirty="0"/>
          </a:p>
        </p:txBody>
      </p:sp>
      <p:sp>
        <p:nvSpPr>
          <p:cNvPr id="57" name="TextBox 56">
            <a:extLst>
              <a:ext uri="{FF2B5EF4-FFF2-40B4-BE49-F238E27FC236}">
                <a16:creationId xmlns:a16="http://schemas.microsoft.com/office/drawing/2014/main" id="{FB2FFDEB-4907-4B60-A6CA-3F7200D95AA8}"/>
              </a:ext>
            </a:extLst>
          </p:cNvPr>
          <p:cNvSpPr txBox="1"/>
          <p:nvPr/>
        </p:nvSpPr>
        <p:spPr>
          <a:xfrm>
            <a:off x="534760" y="618865"/>
            <a:ext cx="11286698"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ea typeface="Cambria" panose="02040503050406030204" pitchFamily="18" charset="0"/>
                <a:cs typeface="Calibri Light" panose="020F0302020204030204" pitchFamily="34" charset="0"/>
              </a:rPr>
              <a:t>The Company has all the necessary administrative decisions at its disposal, and the obtained certificates confirm the quality of the manufactured products and allow for their sale on foreign markets.</a:t>
            </a:r>
          </a:p>
        </p:txBody>
      </p:sp>
      <p:sp>
        <p:nvSpPr>
          <p:cNvPr id="60" name="Rounded Rectangle 59"/>
          <p:cNvSpPr/>
          <p:nvPr/>
        </p:nvSpPr>
        <p:spPr>
          <a:xfrm>
            <a:off x="6336880" y="3525097"/>
            <a:ext cx="5215602" cy="339515"/>
          </a:xfrm>
          <a:prstGeom prst="roundRect">
            <a:avLst>
              <a:gd name="adj" fmla="val 50000"/>
            </a:avLst>
          </a:prstGeom>
          <a:solidFill>
            <a:srgbClr val="46B9A0"/>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50" dirty="0" err="1"/>
              <a:t>Additional</a:t>
            </a:r>
            <a:r>
              <a:rPr lang="pl-PL" sz="1050" dirty="0"/>
              <a:t> </a:t>
            </a:r>
            <a:r>
              <a:rPr lang="pl-PL" sz="1050" dirty="0" err="1"/>
              <a:t>achievements</a:t>
            </a:r>
            <a:endParaRPr lang="pl-PL" sz="1050" dirty="0"/>
          </a:p>
        </p:txBody>
      </p:sp>
      <p:sp>
        <p:nvSpPr>
          <p:cNvPr id="33" name="Rounded Rectangle 92">
            <a:extLst>
              <a:ext uri="{FF2B5EF4-FFF2-40B4-BE49-F238E27FC236}">
                <a16:creationId xmlns:a16="http://schemas.microsoft.com/office/drawing/2014/main" id="{DE8C47E2-C378-4BE5-B8D7-B36C34D198E3}"/>
              </a:ext>
            </a:extLst>
          </p:cNvPr>
          <p:cNvSpPr/>
          <p:nvPr/>
        </p:nvSpPr>
        <p:spPr>
          <a:xfrm>
            <a:off x="1214979" y="5692834"/>
            <a:ext cx="9961676" cy="519430"/>
          </a:xfrm>
          <a:prstGeom prst="roundRect">
            <a:avLst>
              <a:gd name="adj" fmla="val 20435"/>
            </a:avLst>
          </a:prstGeom>
          <a:solidFill>
            <a:srgbClr val="F5F5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900" dirty="0">
                <a:solidFill>
                  <a:schemeClr val="tx1"/>
                </a:solidFill>
              </a:rPr>
              <a:t>Products of [the Company] are manufactured under the supervision of [...]. In the current activity, all controls carried out by external entities have been completed positively and the Company has not received any quality reservations so far. Despite a relatively short period of the Company's operation, it already has a number of certificates confirming the quality of its activity. In [...] 20xx, the company plans to extend the certification by a certificate [...] issued by [...].</a:t>
            </a:r>
          </a:p>
        </p:txBody>
      </p:sp>
      <p:sp>
        <p:nvSpPr>
          <p:cNvPr id="34" name="TextBox 33">
            <a:extLst>
              <a:ext uri="{FF2B5EF4-FFF2-40B4-BE49-F238E27FC236}">
                <a16:creationId xmlns:a16="http://schemas.microsoft.com/office/drawing/2014/main" id="{7DCCBF40-7819-4048-AFA6-E91B8D0AB823}"/>
              </a:ext>
            </a:extLst>
          </p:cNvPr>
          <p:cNvSpPr txBox="1"/>
          <p:nvPr/>
        </p:nvSpPr>
        <p:spPr>
          <a:xfrm>
            <a:off x="6801840" y="4050615"/>
            <a:ext cx="4758105" cy="1107996"/>
          </a:xfrm>
          <a:prstGeom prst="rect">
            <a:avLst/>
          </a:prstGeom>
          <a:noFill/>
        </p:spPr>
        <p:txBody>
          <a:bodyPr wrap="square" rtlCol="0">
            <a:spAutoFit/>
          </a:bodyPr>
          <a:lstStyle/>
          <a:p>
            <a:pPr>
              <a:spcAft>
                <a:spcPts val="1200"/>
              </a:spcAft>
            </a:pPr>
            <a:r>
              <a:rPr lang="en-US" sz="900" dirty="0"/>
              <a:t>Certificate of participation in international trade fairs in [...]</a:t>
            </a:r>
          </a:p>
          <a:p>
            <a:pPr>
              <a:spcAft>
                <a:spcPts val="1200"/>
              </a:spcAft>
            </a:pPr>
            <a:r>
              <a:rPr lang="en-US" sz="900" dirty="0"/>
              <a:t>Certificate of participation in international trade fairs in [...]</a:t>
            </a:r>
          </a:p>
          <a:p>
            <a:pPr>
              <a:spcAft>
                <a:spcPts val="1200"/>
              </a:spcAft>
            </a:pPr>
            <a:r>
              <a:rPr lang="en-US" sz="900" dirty="0"/>
              <a:t>Distinction in the warehouse [...]</a:t>
            </a:r>
          </a:p>
          <a:p>
            <a:pPr>
              <a:spcAft>
                <a:spcPts val="1200"/>
              </a:spcAft>
            </a:pPr>
            <a:r>
              <a:rPr lang="en-US" sz="900" dirty="0"/>
              <a:t>Nomination in the category [...]</a:t>
            </a:r>
          </a:p>
        </p:txBody>
      </p:sp>
      <p:pic>
        <p:nvPicPr>
          <p:cNvPr id="13" name="Picture 12">
            <a:extLst>
              <a:ext uri="{FF2B5EF4-FFF2-40B4-BE49-F238E27FC236}">
                <a16:creationId xmlns:a16="http://schemas.microsoft.com/office/drawing/2014/main" id="{06F6FCCF-C713-4E04-BD68-402FE7CBC65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6502307" y="4025340"/>
            <a:ext cx="232858" cy="232858"/>
          </a:xfrm>
          <a:prstGeom prst="rect">
            <a:avLst/>
          </a:prstGeom>
        </p:spPr>
      </p:pic>
      <p:cxnSp>
        <p:nvCxnSpPr>
          <p:cNvPr id="40" name="Straight Connector 39">
            <a:extLst>
              <a:ext uri="{FF2B5EF4-FFF2-40B4-BE49-F238E27FC236}">
                <a16:creationId xmlns:a16="http://schemas.microsoft.com/office/drawing/2014/main" id="{840C632B-04AD-486B-AC0B-97DD0E115DA6}"/>
              </a:ext>
            </a:extLst>
          </p:cNvPr>
          <p:cNvCxnSpPr>
            <a:cxnSpLocks/>
          </p:cNvCxnSpPr>
          <p:nvPr/>
        </p:nvCxnSpPr>
        <p:spPr>
          <a:xfrm>
            <a:off x="512064" y="1481205"/>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39"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bg1">
                    <a:lumMod val="65000"/>
                  </a:schemeClr>
                </a:solidFill>
                <a:latin typeface="Arial" panose="020B0604020202020204" pitchFamily="34" charset="0"/>
                <a:cs typeface="Arial" panose="020B0604020202020204" pitchFamily="34" charset="0"/>
              </a:rPr>
              <a:t>Certificates</a:t>
            </a:r>
            <a:r>
              <a:rPr lang="pl-PL" sz="1000" b="1" dirty="0">
                <a:solidFill>
                  <a:schemeClr val="bg1">
                    <a:lumMod val="65000"/>
                  </a:schemeClr>
                </a:solidFill>
                <a:latin typeface="Arial" panose="020B0604020202020204" pitchFamily="34" charset="0"/>
                <a:cs typeface="Arial" panose="020B0604020202020204" pitchFamily="34" charset="0"/>
              </a:rPr>
              <a:t> and </a:t>
            </a:r>
            <a:r>
              <a:rPr lang="pl-PL" sz="1000" b="1" dirty="0" err="1">
                <a:solidFill>
                  <a:schemeClr val="bg1">
                    <a:lumMod val="65000"/>
                  </a:schemeClr>
                </a:solidFill>
                <a:latin typeface="Arial" panose="020B0604020202020204" pitchFamily="34" charset="0"/>
                <a:cs typeface="Arial" panose="020B0604020202020204" pitchFamily="34" charset="0"/>
              </a:rPr>
              <a:t>awards</a:t>
            </a:r>
            <a:endParaRPr lang="pl-PL" sz="1000" b="1" dirty="0">
              <a:solidFill>
                <a:schemeClr val="bg1">
                  <a:lumMod val="65000"/>
                </a:schemeClr>
              </a:solidFill>
              <a:latin typeface="Arial" panose="020B0604020202020204" pitchFamily="34" charset="0"/>
              <a:cs typeface="Arial" panose="020B0604020202020204" pitchFamily="34" charset="0"/>
            </a:endParaRPr>
          </a:p>
        </p:txBody>
      </p:sp>
      <p:grpSp>
        <p:nvGrpSpPr>
          <p:cNvPr id="36" name="Group 35">
            <a:extLst>
              <a:ext uri="{FF2B5EF4-FFF2-40B4-BE49-F238E27FC236}">
                <a16:creationId xmlns:a16="http://schemas.microsoft.com/office/drawing/2014/main" id="{EDCD2E6F-AFF4-42E3-AE4B-EDC50353BAB6}"/>
              </a:ext>
            </a:extLst>
          </p:cNvPr>
          <p:cNvGrpSpPr/>
          <p:nvPr/>
        </p:nvGrpSpPr>
        <p:grpSpPr>
          <a:xfrm>
            <a:off x="6683017" y="2019413"/>
            <a:ext cx="912622" cy="1353804"/>
            <a:chOff x="1425436" y="1910398"/>
            <a:chExt cx="1715485" cy="1936384"/>
          </a:xfrm>
        </p:grpSpPr>
        <p:sp>
          <p:nvSpPr>
            <p:cNvPr id="37" name="Rounded Rectangle 69">
              <a:extLst>
                <a:ext uri="{FF2B5EF4-FFF2-40B4-BE49-F238E27FC236}">
                  <a16:creationId xmlns:a16="http://schemas.microsoft.com/office/drawing/2014/main" id="{5C87174A-AAE3-4AF5-9678-6A4542D5B439}"/>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8" name="Rectangle 37">
              <a:extLst>
                <a:ext uri="{FF2B5EF4-FFF2-40B4-BE49-F238E27FC236}">
                  <a16:creationId xmlns:a16="http://schemas.microsoft.com/office/drawing/2014/main" id="{CBFBE26D-8B76-456F-A555-1C34584CEB6A}"/>
                </a:ext>
              </a:extLst>
            </p:cNvPr>
            <p:cNvSpPr/>
            <p:nvPr/>
          </p:nvSpPr>
          <p:spPr>
            <a:xfrm>
              <a:off x="1466833" y="2997094"/>
              <a:ext cx="1666695" cy="363183"/>
            </a:xfrm>
            <a:prstGeom prst="rect">
              <a:avLst/>
            </a:prstGeom>
          </p:spPr>
          <p:txBody>
            <a:bodyPr wrap="square">
              <a:spAutoFit/>
            </a:bodyPr>
            <a:lstStyle/>
            <a:p>
              <a:pPr algn="ctr"/>
              <a:r>
                <a:rPr lang="pl-PL" sz="1050" b="1" dirty="0"/>
                <a:t>[</a:t>
              </a:r>
              <a:r>
                <a:rPr lang="pl-PL" sz="1050" b="1" dirty="0" err="1"/>
                <a:t>Name</a:t>
              </a:r>
              <a:r>
                <a:rPr lang="pl-PL" sz="1050" b="1" dirty="0"/>
                <a:t>]</a:t>
              </a:r>
            </a:p>
          </p:txBody>
        </p:sp>
        <p:sp>
          <p:nvSpPr>
            <p:cNvPr id="42" name="TextBox 41">
              <a:extLst>
                <a:ext uri="{FF2B5EF4-FFF2-40B4-BE49-F238E27FC236}">
                  <a16:creationId xmlns:a16="http://schemas.microsoft.com/office/drawing/2014/main" id="{4F872098-E71D-4A80-A906-D22049D090F4}"/>
                </a:ext>
              </a:extLst>
            </p:cNvPr>
            <p:cNvSpPr txBox="1"/>
            <p:nvPr/>
          </p:nvSpPr>
          <p:spPr>
            <a:xfrm>
              <a:off x="1560211" y="3281475"/>
              <a:ext cx="1483750" cy="330166"/>
            </a:xfrm>
            <a:prstGeom prst="rect">
              <a:avLst/>
            </a:prstGeom>
            <a:noFill/>
          </p:spPr>
          <p:txBody>
            <a:bodyPr wrap="square" rtlCol="0">
              <a:spAutoFit/>
            </a:bodyPr>
            <a:lstStyle/>
            <a:p>
              <a:pPr algn="ctr"/>
              <a:r>
                <a:rPr lang="pl-PL" sz="900" dirty="0"/>
                <a:t>[</a:t>
              </a:r>
              <a:r>
                <a:rPr lang="pl-PL" sz="900" dirty="0" err="1"/>
                <a:t>Description</a:t>
              </a:r>
              <a:r>
                <a:rPr lang="pl-PL" sz="900" dirty="0"/>
                <a:t>]</a:t>
              </a:r>
            </a:p>
          </p:txBody>
        </p:sp>
        <p:sp>
          <p:nvSpPr>
            <p:cNvPr id="43" name="TextBox 42">
              <a:extLst>
                <a:ext uri="{FF2B5EF4-FFF2-40B4-BE49-F238E27FC236}">
                  <a16:creationId xmlns:a16="http://schemas.microsoft.com/office/drawing/2014/main" id="{D7C73459-BA22-4678-87C2-DF623689AD89}"/>
                </a:ext>
              </a:extLst>
            </p:cNvPr>
            <p:cNvSpPr txBox="1"/>
            <p:nvPr/>
          </p:nvSpPr>
          <p:spPr>
            <a:xfrm>
              <a:off x="1560211" y="2157552"/>
              <a:ext cx="1580710" cy="792399"/>
            </a:xfrm>
            <a:prstGeom prst="rect">
              <a:avLst/>
            </a:prstGeom>
            <a:noFill/>
          </p:spPr>
          <p:txBody>
            <a:bodyPr wrap="square" rtlCol="0">
              <a:spAutoFit/>
            </a:bodyPr>
            <a:lstStyle/>
            <a:p>
              <a:pPr algn="ctr"/>
              <a:r>
                <a:rPr lang="pl-PL" sz="1000" dirty="0" err="1"/>
                <a:t>Photograph</a:t>
              </a:r>
              <a:r>
                <a:rPr lang="pl-PL" sz="1000" dirty="0"/>
                <a:t> of the </a:t>
              </a:r>
              <a:r>
                <a:rPr lang="pl-PL" sz="1000" dirty="0" err="1"/>
                <a:t>certificate</a:t>
              </a:r>
              <a:endParaRPr lang="pl-PL" sz="1000" dirty="0"/>
            </a:p>
          </p:txBody>
        </p:sp>
      </p:grpSp>
      <p:sp>
        <p:nvSpPr>
          <p:cNvPr id="3" name="Text Placeholder 4">
            <a:extLst>
              <a:ext uri="{FF2B5EF4-FFF2-40B4-BE49-F238E27FC236}">
                <a16:creationId xmlns:a16="http://schemas.microsoft.com/office/drawing/2014/main" id="{C693E8F6-B984-4BC4-A18C-5EBCA8A46403}"/>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grpSp>
        <p:nvGrpSpPr>
          <p:cNvPr id="86" name="Group 85">
            <a:extLst>
              <a:ext uri="{FF2B5EF4-FFF2-40B4-BE49-F238E27FC236}">
                <a16:creationId xmlns:a16="http://schemas.microsoft.com/office/drawing/2014/main" id="{28E15D4C-4961-4326-873C-B395E7AB7586}"/>
              </a:ext>
            </a:extLst>
          </p:cNvPr>
          <p:cNvGrpSpPr/>
          <p:nvPr/>
        </p:nvGrpSpPr>
        <p:grpSpPr>
          <a:xfrm>
            <a:off x="7895261" y="2019413"/>
            <a:ext cx="912622" cy="1353804"/>
            <a:chOff x="1425436" y="1910398"/>
            <a:chExt cx="1715485" cy="1936384"/>
          </a:xfrm>
        </p:grpSpPr>
        <p:sp>
          <p:nvSpPr>
            <p:cNvPr id="87" name="Rounded Rectangle 69">
              <a:extLst>
                <a:ext uri="{FF2B5EF4-FFF2-40B4-BE49-F238E27FC236}">
                  <a16:creationId xmlns:a16="http://schemas.microsoft.com/office/drawing/2014/main" id="{AFEE1FBA-1E04-41F2-B83A-0F7B686D2A14}"/>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9" name="Rectangle 88">
              <a:extLst>
                <a:ext uri="{FF2B5EF4-FFF2-40B4-BE49-F238E27FC236}">
                  <a16:creationId xmlns:a16="http://schemas.microsoft.com/office/drawing/2014/main" id="{BDB5D635-AC9D-4DC8-944A-68B00D57E964}"/>
                </a:ext>
              </a:extLst>
            </p:cNvPr>
            <p:cNvSpPr/>
            <p:nvPr/>
          </p:nvSpPr>
          <p:spPr>
            <a:xfrm>
              <a:off x="1466833" y="2997094"/>
              <a:ext cx="1666695" cy="363183"/>
            </a:xfrm>
            <a:prstGeom prst="rect">
              <a:avLst/>
            </a:prstGeom>
          </p:spPr>
          <p:txBody>
            <a:bodyPr wrap="square">
              <a:spAutoFit/>
            </a:bodyPr>
            <a:lstStyle/>
            <a:p>
              <a:pPr algn="ctr"/>
              <a:r>
                <a:rPr lang="pl-PL" sz="1050" b="1" dirty="0"/>
                <a:t>[</a:t>
              </a:r>
              <a:r>
                <a:rPr lang="pl-PL" sz="1050" b="1" dirty="0" err="1"/>
                <a:t>Name</a:t>
              </a:r>
              <a:r>
                <a:rPr lang="pl-PL" sz="1050" b="1" dirty="0"/>
                <a:t>]</a:t>
              </a:r>
            </a:p>
          </p:txBody>
        </p:sp>
        <p:sp>
          <p:nvSpPr>
            <p:cNvPr id="90" name="TextBox 89">
              <a:extLst>
                <a:ext uri="{FF2B5EF4-FFF2-40B4-BE49-F238E27FC236}">
                  <a16:creationId xmlns:a16="http://schemas.microsoft.com/office/drawing/2014/main" id="{D0A96E07-3F3D-4BD3-90FD-66625E6C0FDB}"/>
                </a:ext>
              </a:extLst>
            </p:cNvPr>
            <p:cNvSpPr txBox="1"/>
            <p:nvPr/>
          </p:nvSpPr>
          <p:spPr>
            <a:xfrm>
              <a:off x="1560211" y="3281475"/>
              <a:ext cx="1483750" cy="330166"/>
            </a:xfrm>
            <a:prstGeom prst="rect">
              <a:avLst/>
            </a:prstGeom>
            <a:noFill/>
          </p:spPr>
          <p:txBody>
            <a:bodyPr wrap="square" rtlCol="0">
              <a:spAutoFit/>
            </a:bodyPr>
            <a:lstStyle/>
            <a:p>
              <a:pPr algn="ctr"/>
              <a:r>
                <a:rPr lang="pl-PL" sz="900" dirty="0"/>
                <a:t>[</a:t>
              </a:r>
              <a:r>
                <a:rPr lang="pl-PL" sz="900" dirty="0" err="1"/>
                <a:t>Description</a:t>
              </a:r>
              <a:r>
                <a:rPr lang="pl-PL" sz="900" dirty="0"/>
                <a:t>]</a:t>
              </a:r>
            </a:p>
          </p:txBody>
        </p:sp>
        <p:sp>
          <p:nvSpPr>
            <p:cNvPr id="91" name="TextBox 90">
              <a:extLst>
                <a:ext uri="{FF2B5EF4-FFF2-40B4-BE49-F238E27FC236}">
                  <a16:creationId xmlns:a16="http://schemas.microsoft.com/office/drawing/2014/main" id="{FA3DF2D2-EA2C-4AF2-A4D6-0302ABDF4ACE}"/>
                </a:ext>
              </a:extLst>
            </p:cNvPr>
            <p:cNvSpPr txBox="1"/>
            <p:nvPr/>
          </p:nvSpPr>
          <p:spPr>
            <a:xfrm>
              <a:off x="1560211" y="2157552"/>
              <a:ext cx="1580710" cy="792399"/>
            </a:xfrm>
            <a:prstGeom prst="rect">
              <a:avLst/>
            </a:prstGeom>
            <a:noFill/>
          </p:spPr>
          <p:txBody>
            <a:bodyPr wrap="square" rtlCol="0">
              <a:spAutoFit/>
            </a:bodyPr>
            <a:lstStyle/>
            <a:p>
              <a:pPr algn="ctr"/>
              <a:r>
                <a:rPr lang="pl-PL" sz="1000" dirty="0" err="1"/>
                <a:t>Photograph</a:t>
              </a:r>
              <a:r>
                <a:rPr lang="pl-PL" sz="1000" dirty="0"/>
                <a:t> of the </a:t>
              </a:r>
              <a:r>
                <a:rPr lang="pl-PL" sz="1000" dirty="0" err="1"/>
                <a:t>certificate</a:t>
              </a:r>
              <a:endParaRPr lang="pl-PL" sz="1000" dirty="0"/>
            </a:p>
          </p:txBody>
        </p:sp>
      </p:grpSp>
      <p:grpSp>
        <p:nvGrpSpPr>
          <p:cNvPr id="92" name="Group 91">
            <a:extLst>
              <a:ext uri="{FF2B5EF4-FFF2-40B4-BE49-F238E27FC236}">
                <a16:creationId xmlns:a16="http://schemas.microsoft.com/office/drawing/2014/main" id="{60503A8C-1C7D-471A-9EDF-A8A12977F0AC}"/>
              </a:ext>
            </a:extLst>
          </p:cNvPr>
          <p:cNvGrpSpPr/>
          <p:nvPr/>
        </p:nvGrpSpPr>
        <p:grpSpPr>
          <a:xfrm>
            <a:off x="9107505" y="2019413"/>
            <a:ext cx="912622" cy="1353804"/>
            <a:chOff x="1425436" y="1910398"/>
            <a:chExt cx="1715485" cy="1936384"/>
          </a:xfrm>
        </p:grpSpPr>
        <p:sp>
          <p:nvSpPr>
            <p:cNvPr id="93" name="Rounded Rectangle 69">
              <a:extLst>
                <a:ext uri="{FF2B5EF4-FFF2-40B4-BE49-F238E27FC236}">
                  <a16:creationId xmlns:a16="http://schemas.microsoft.com/office/drawing/2014/main" id="{79013C4E-191E-41D0-8C70-BAECDD96FD5D}"/>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4" name="Rectangle 93">
              <a:extLst>
                <a:ext uri="{FF2B5EF4-FFF2-40B4-BE49-F238E27FC236}">
                  <a16:creationId xmlns:a16="http://schemas.microsoft.com/office/drawing/2014/main" id="{3C8CF84B-0DED-4DC6-8237-179A1BF3BEB6}"/>
                </a:ext>
              </a:extLst>
            </p:cNvPr>
            <p:cNvSpPr/>
            <p:nvPr/>
          </p:nvSpPr>
          <p:spPr>
            <a:xfrm>
              <a:off x="1466833" y="2997094"/>
              <a:ext cx="1666695" cy="363183"/>
            </a:xfrm>
            <a:prstGeom prst="rect">
              <a:avLst/>
            </a:prstGeom>
          </p:spPr>
          <p:txBody>
            <a:bodyPr wrap="square">
              <a:spAutoFit/>
            </a:bodyPr>
            <a:lstStyle/>
            <a:p>
              <a:pPr algn="ctr"/>
              <a:r>
                <a:rPr lang="pl-PL" sz="1050" b="1" dirty="0"/>
                <a:t>[</a:t>
              </a:r>
              <a:r>
                <a:rPr lang="pl-PL" sz="1050" b="1" dirty="0" err="1"/>
                <a:t>Name</a:t>
              </a:r>
              <a:r>
                <a:rPr lang="pl-PL" sz="1050" b="1" dirty="0"/>
                <a:t>]</a:t>
              </a:r>
            </a:p>
          </p:txBody>
        </p:sp>
        <p:sp>
          <p:nvSpPr>
            <p:cNvPr id="95" name="TextBox 94">
              <a:extLst>
                <a:ext uri="{FF2B5EF4-FFF2-40B4-BE49-F238E27FC236}">
                  <a16:creationId xmlns:a16="http://schemas.microsoft.com/office/drawing/2014/main" id="{557AFAAA-BCFC-4A40-A5BA-41FF97445509}"/>
                </a:ext>
              </a:extLst>
            </p:cNvPr>
            <p:cNvSpPr txBox="1"/>
            <p:nvPr/>
          </p:nvSpPr>
          <p:spPr>
            <a:xfrm>
              <a:off x="1560211" y="3281475"/>
              <a:ext cx="1483750" cy="330166"/>
            </a:xfrm>
            <a:prstGeom prst="rect">
              <a:avLst/>
            </a:prstGeom>
            <a:noFill/>
          </p:spPr>
          <p:txBody>
            <a:bodyPr wrap="square" rtlCol="0">
              <a:spAutoFit/>
            </a:bodyPr>
            <a:lstStyle/>
            <a:p>
              <a:pPr algn="ctr"/>
              <a:r>
                <a:rPr lang="pl-PL" sz="900" dirty="0"/>
                <a:t>[</a:t>
              </a:r>
              <a:r>
                <a:rPr lang="pl-PL" sz="900" dirty="0" err="1"/>
                <a:t>Description</a:t>
              </a:r>
              <a:r>
                <a:rPr lang="pl-PL" sz="900" dirty="0"/>
                <a:t>]</a:t>
              </a:r>
            </a:p>
          </p:txBody>
        </p:sp>
        <p:sp>
          <p:nvSpPr>
            <p:cNvPr id="96" name="TextBox 95">
              <a:extLst>
                <a:ext uri="{FF2B5EF4-FFF2-40B4-BE49-F238E27FC236}">
                  <a16:creationId xmlns:a16="http://schemas.microsoft.com/office/drawing/2014/main" id="{5CDC29C4-6201-4387-BF1F-1585F885383C}"/>
                </a:ext>
              </a:extLst>
            </p:cNvPr>
            <p:cNvSpPr txBox="1"/>
            <p:nvPr/>
          </p:nvSpPr>
          <p:spPr>
            <a:xfrm>
              <a:off x="1560211" y="2157552"/>
              <a:ext cx="1580710" cy="792399"/>
            </a:xfrm>
            <a:prstGeom prst="rect">
              <a:avLst/>
            </a:prstGeom>
            <a:noFill/>
          </p:spPr>
          <p:txBody>
            <a:bodyPr wrap="square" rtlCol="0">
              <a:spAutoFit/>
            </a:bodyPr>
            <a:lstStyle/>
            <a:p>
              <a:pPr algn="ctr"/>
              <a:r>
                <a:rPr lang="pl-PL" sz="1000" dirty="0" err="1"/>
                <a:t>Photograph</a:t>
              </a:r>
              <a:r>
                <a:rPr lang="pl-PL" sz="1000" dirty="0"/>
                <a:t> of the </a:t>
              </a:r>
              <a:r>
                <a:rPr lang="pl-PL" sz="1000" dirty="0" err="1"/>
                <a:t>certificate</a:t>
              </a:r>
              <a:endParaRPr lang="pl-PL" sz="1000" dirty="0"/>
            </a:p>
          </p:txBody>
        </p:sp>
      </p:grpSp>
      <p:grpSp>
        <p:nvGrpSpPr>
          <p:cNvPr id="97" name="Group 96">
            <a:extLst>
              <a:ext uri="{FF2B5EF4-FFF2-40B4-BE49-F238E27FC236}">
                <a16:creationId xmlns:a16="http://schemas.microsoft.com/office/drawing/2014/main" id="{E1A0AC96-9792-41D2-B0C6-983EE9B2E797}"/>
              </a:ext>
            </a:extLst>
          </p:cNvPr>
          <p:cNvGrpSpPr/>
          <p:nvPr/>
        </p:nvGrpSpPr>
        <p:grpSpPr>
          <a:xfrm>
            <a:off x="10319750" y="2019413"/>
            <a:ext cx="912622" cy="1353804"/>
            <a:chOff x="1425436" y="1910398"/>
            <a:chExt cx="1715485" cy="1936384"/>
          </a:xfrm>
        </p:grpSpPr>
        <p:sp>
          <p:nvSpPr>
            <p:cNvPr id="103" name="Rounded Rectangle 69">
              <a:extLst>
                <a:ext uri="{FF2B5EF4-FFF2-40B4-BE49-F238E27FC236}">
                  <a16:creationId xmlns:a16="http://schemas.microsoft.com/office/drawing/2014/main" id="{A6AC352C-E03C-41F6-8AC6-6B063EDFCC11}"/>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04" name="Rectangle 103">
              <a:extLst>
                <a:ext uri="{FF2B5EF4-FFF2-40B4-BE49-F238E27FC236}">
                  <a16:creationId xmlns:a16="http://schemas.microsoft.com/office/drawing/2014/main" id="{7A836930-5720-4D5E-BB18-A84F7FDF66C8}"/>
                </a:ext>
              </a:extLst>
            </p:cNvPr>
            <p:cNvSpPr/>
            <p:nvPr/>
          </p:nvSpPr>
          <p:spPr>
            <a:xfrm>
              <a:off x="1466833" y="2997094"/>
              <a:ext cx="1666695" cy="363183"/>
            </a:xfrm>
            <a:prstGeom prst="rect">
              <a:avLst/>
            </a:prstGeom>
          </p:spPr>
          <p:txBody>
            <a:bodyPr wrap="square">
              <a:spAutoFit/>
            </a:bodyPr>
            <a:lstStyle/>
            <a:p>
              <a:pPr algn="ctr"/>
              <a:r>
                <a:rPr lang="pl-PL" sz="1050" b="1" dirty="0"/>
                <a:t>[</a:t>
              </a:r>
              <a:r>
                <a:rPr lang="pl-PL" sz="1050" b="1" dirty="0" err="1"/>
                <a:t>Name</a:t>
              </a:r>
              <a:r>
                <a:rPr lang="pl-PL" sz="1050" b="1" dirty="0"/>
                <a:t>]</a:t>
              </a:r>
            </a:p>
          </p:txBody>
        </p:sp>
        <p:sp>
          <p:nvSpPr>
            <p:cNvPr id="105" name="TextBox 104">
              <a:extLst>
                <a:ext uri="{FF2B5EF4-FFF2-40B4-BE49-F238E27FC236}">
                  <a16:creationId xmlns:a16="http://schemas.microsoft.com/office/drawing/2014/main" id="{81BFFD5D-CF67-460E-86DE-DCF20FED9993}"/>
                </a:ext>
              </a:extLst>
            </p:cNvPr>
            <p:cNvSpPr txBox="1"/>
            <p:nvPr/>
          </p:nvSpPr>
          <p:spPr>
            <a:xfrm>
              <a:off x="1560211" y="3281475"/>
              <a:ext cx="1483750" cy="330166"/>
            </a:xfrm>
            <a:prstGeom prst="rect">
              <a:avLst/>
            </a:prstGeom>
            <a:noFill/>
          </p:spPr>
          <p:txBody>
            <a:bodyPr wrap="square" rtlCol="0">
              <a:spAutoFit/>
            </a:bodyPr>
            <a:lstStyle/>
            <a:p>
              <a:pPr algn="ctr"/>
              <a:r>
                <a:rPr lang="pl-PL" sz="900" dirty="0"/>
                <a:t>[</a:t>
              </a:r>
              <a:r>
                <a:rPr lang="pl-PL" sz="900" dirty="0" err="1"/>
                <a:t>Description</a:t>
              </a:r>
              <a:r>
                <a:rPr lang="pl-PL" sz="900" dirty="0"/>
                <a:t>]</a:t>
              </a:r>
            </a:p>
          </p:txBody>
        </p:sp>
        <p:sp>
          <p:nvSpPr>
            <p:cNvPr id="106" name="TextBox 105">
              <a:extLst>
                <a:ext uri="{FF2B5EF4-FFF2-40B4-BE49-F238E27FC236}">
                  <a16:creationId xmlns:a16="http://schemas.microsoft.com/office/drawing/2014/main" id="{9F250AED-714D-4DBA-AB7C-D9E10222CF05}"/>
                </a:ext>
              </a:extLst>
            </p:cNvPr>
            <p:cNvSpPr txBox="1"/>
            <p:nvPr/>
          </p:nvSpPr>
          <p:spPr>
            <a:xfrm>
              <a:off x="1560211" y="2157552"/>
              <a:ext cx="1580710" cy="792399"/>
            </a:xfrm>
            <a:prstGeom prst="rect">
              <a:avLst/>
            </a:prstGeom>
            <a:noFill/>
          </p:spPr>
          <p:txBody>
            <a:bodyPr wrap="square" rtlCol="0">
              <a:spAutoFit/>
            </a:bodyPr>
            <a:lstStyle/>
            <a:p>
              <a:pPr algn="ctr"/>
              <a:r>
                <a:rPr lang="pl-PL" sz="1000" dirty="0" err="1"/>
                <a:t>Photograph</a:t>
              </a:r>
              <a:r>
                <a:rPr lang="pl-PL" sz="1000" dirty="0"/>
                <a:t> of the </a:t>
              </a:r>
              <a:r>
                <a:rPr lang="pl-PL" sz="1000" dirty="0" err="1"/>
                <a:t>certificate</a:t>
              </a:r>
              <a:endParaRPr lang="pl-PL" sz="1000" dirty="0"/>
            </a:p>
          </p:txBody>
        </p:sp>
      </p:grpSp>
      <p:grpSp>
        <p:nvGrpSpPr>
          <p:cNvPr id="107" name="Group 106">
            <a:extLst>
              <a:ext uri="{FF2B5EF4-FFF2-40B4-BE49-F238E27FC236}">
                <a16:creationId xmlns:a16="http://schemas.microsoft.com/office/drawing/2014/main" id="{68FCF359-B691-4C6D-A546-1380F8B0A9F3}"/>
              </a:ext>
            </a:extLst>
          </p:cNvPr>
          <p:cNvGrpSpPr/>
          <p:nvPr/>
        </p:nvGrpSpPr>
        <p:grpSpPr>
          <a:xfrm>
            <a:off x="863916" y="4030687"/>
            <a:ext cx="912622" cy="1353804"/>
            <a:chOff x="1425436" y="1910398"/>
            <a:chExt cx="1715485" cy="1936384"/>
          </a:xfrm>
        </p:grpSpPr>
        <p:sp>
          <p:nvSpPr>
            <p:cNvPr id="108" name="Rounded Rectangle 69">
              <a:extLst>
                <a:ext uri="{FF2B5EF4-FFF2-40B4-BE49-F238E27FC236}">
                  <a16:creationId xmlns:a16="http://schemas.microsoft.com/office/drawing/2014/main" id="{D157806C-7EAB-4613-955B-78E5C8B6AB06}"/>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09" name="Rectangle 108">
              <a:extLst>
                <a:ext uri="{FF2B5EF4-FFF2-40B4-BE49-F238E27FC236}">
                  <a16:creationId xmlns:a16="http://schemas.microsoft.com/office/drawing/2014/main" id="{358BC16D-1758-47A9-A427-928A3FAD2AF0}"/>
                </a:ext>
              </a:extLst>
            </p:cNvPr>
            <p:cNvSpPr/>
            <p:nvPr/>
          </p:nvSpPr>
          <p:spPr>
            <a:xfrm>
              <a:off x="1466833" y="2997094"/>
              <a:ext cx="1666695" cy="363183"/>
            </a:xfrm>
            <a:prstGeom prst="rect">
              <a:avLst/>
            </a:prstGeom>
          </p:spPr>
          <p:txBody>
            <a:bodyPr wrap="square">
              <a:spAutoFit/>
            </a:bodyPr>
            <a:lstStyle/>
            <a:p>
              <a:pPr algn="ctr"/>
              <a:r>
                <a:rPr lang="pl-PL" sz="1050" b="1" dirty="0"/>
                <a:t>[</a:t>
              </a:r>
              <a:r>
                <a:rPr lang="pl-PL" sz="1050" b="1" dirty="0" err="1"/>
                <a:t>Name</a:t>
              </a:r>
              <a:r>
                <a:rPr lang="pl-PL" sz="1050" b="1" dirty="0"/>
                <a:t>]</a:t>
              </a:r>
            </a:p>
          </p:txBody>
        </p:sp>
        <p:sp>
          <p:nvSpPr>
            <p:cNvPr id="110" name="TextBox 109">
              <a:extLst>
                <a:ext uri="{FF2B5EF4-FFF2-40B4-BE49-F238E27FC236}">
                  <a16:creationId xmlns:a16="http://schemas.microsoft.com/office/drawing/2014/main" id="{54A6D9EA-294D-4B01-BDFD-85EDE043401D}"/>
                </a:ext>
              </a:extLst>
            </p:cNvPr>
            <p:cNvSpPr txBox="1"/>
            <p:nvPr/>
          </p:nvSpPr>
          <p:spPr>
            <a:xfrm>
              <a:off x="1560211" y="3281475"/>
              <a:ext cx="1483750" cy="330166"/>
            </a:xfrm>
            <a:prstGeom prst="rect">
              <a:avLst/>
            </a:prstGeom>
            <a:noFill/>
          </p:spPr>
          <p:txBody>
            <a:bodyPr wrap="square" rtlCol="0">
              <a:spAutoFit/>
            </a:bodyPr>
            <a:lstStyle/>
            <a:p>
              <a:pPr algn="ctr"/>
              <a:r>
                <a:rPr lang="pl-PL" sz="900" dirty="0"/>
                <a:t>[</a:t>
              </a:r>
              <a:r>
                <a:rPr lang="pl-PL" sz="900" dirty="0" err="1"/>
                <a:t>Description</a:t>
              </a:r>
              <a:r>
                <a:rPr lang="pl-PL" sz="900" dirty="0"/>
                <a:t>]</a:t>
              </a:r>
            </a:p>
          </p:txBody>
        </p:sp>
        <p:sp>
          <p:nvSpPr>
            <p:cNvPr id="111" name="TextBox 110">
              <a:extLst>
                <a:ext uri="{FF2B5EF4-FFF2-40B4-BE49-F238E27FC236}">
                  <a16:creationId xmlns:a16="http://schemas.microsoft.com/office/drawing/2014/main" id="{58158367-5EF6-49F1-BED7-2934962601B2}"/>
                </a:ext>
              </a:extLst>
            </p:cNvPr>
            <p:cNvSpPr txBox="1"/>
            <p:nvPr/>
          </p:nvSpPr>
          <p:spPr>
            <a:xfrm>
              <a:off x="1560211" y="2157552"/>
              <a:ext cx="1580710" cy="792399"/>
            </a:xfrm>
            <a:prstGeom prst="rect">
              <a:avLst/>
            </a:prstGeom>
            <a:noFill/>
          </p:spPr>
          <p:txBody>
            <a:bodyPr wrap="square" rtlCol="0">
              <a:spAutoFit/>
            </a:bodyPr>
            <a:lstStyle/>
            <a:p>
              <a:pPr algn="ctr"/>
              <a:r>
                <a:rPr lang="pl-PL" sz="1000" dirty="0" err="1"/>
                <a:t>Photograph</a:t>
              </a:r>
              <a:r>
                <a:rPr lang="pl-PL" sz="1000" dirty="0"/>
                <a:t> of the </a:t>
              </a:r>
              <a:r>
                <a:rPr lang="pl-PL" sz="1000" dirty="0" err="1"/>
                <a:t>certificate</a:t>
              </a:r>
              <a:endParaRPr lang="pl-PL" sz="1000" dirty="0"/>
            </a:p>
          </p:txBody>
        </p:sp>
      </p:grpSp>
      <p:grpSp>
        <p:nvGrpSpPr>
          <p:cNvPr id="112" name="Group 111">
            <a:extLst>
              <a:ext uri="{FF2B5EF4-FFF2-40B4-BE49-F238E27FC236}">
                <a16:creationId xmlns:a16="http://schemas.microsoft.com/office/drawing/2014/main" id="{57D2C545-0009-4CED-9624-9BADAA11EA1D}"/>
              </a:ext>
            </a:extLst>
          </p:cNvPr>
          <p:cNvGrpSpPr/>
          <p:nvPr/>
        </p:nvGrpSpPr>
        <p:grpSpPr>
          <a:xfrm>
            <a:off x="2076160" y="4030687"/>
            <a:ext cx="912622" cy="1353804"/>
            <a:chOff x="1425436" y="1910398"/>
            <a:chExt cx="1715485" cy="1936384"/>
          </a:xfrm>
        </p:grpSpPr>
        <p:sp>
          <p:nvSpPr>
            <p:cNvPr id="113" name="Rounded Rectangle 69">
              <a:extLst>
                <a:ext uri="{FF2B5EF4-FFF2-40B4-BE49-F238E27FC236}">
                  <a16:creationId xmlns:a16="http://schemas.microsoft.com/office/drawing/2014/main" id="{D2E361E4-4E6F-49A4-B41A-C2F9C3B1C319}"/>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14" name="Rectangle 113">
              <a:extLst>
                <a:ext uri="{FF2B5EF4-FFF2-40B4-BE49-F238E27FC236}">
                  <a16:creationId xmlns:a16="http://schemas.microsoft.com/office/drawing/2014/main" id="{C43B88BC-092F-441B-91C0-E5254513EA32}"/>
                </a:ext>
              </a:extLst>
            </p:cNvPr>
            <p:cNvSpPr/>
            <p:nvPr/>
          </p:nvSpPr>
          <p:spPr>
            <a:xfrm>
              <a:off x="1466833" y="2997094"/>
              <a:ext cx="1666695" cy="363183"/>
            </a:xfrm>
            <a:prstGeom prst="rect">
              <a:avLst/>
            </a:prstGeom>
          </p:spPr>
          <p:txBody>
            <a:bodyPr wrap="square">
              <a:spAutoFit/>
            </a:bodyPr>
            <a:lstStyle/>
            <a:p>
              <a:pPr algn="ctr"/>
              <a:r>
                <a:rPr lang="pl-PL" sz="1050" b="1" dirty="0"/>
                <a:t>[</a:t>
              </a:r>
              <a:r>
                <a:rPr lang="pl-PL" sz="1050" b="1" dirty="0" err="1"/>
                <a:t>Name</a:t>
              </a:r>
              <a:r>
                <a:rPr lang="pl-PL" sz="1050" b="1" dirty="0"/>
                <a:t>]</a:t>
              </a:r>
            </a:p>
          </p:txBody>
        </p:sp>
        <p:sp>
          <p:nvSpPr>
            <p:cNvPr id="115" name="TextBox 114">
              <a:extLst>
                <a:ext uri="{FF2B5EF4-FFF2-40B4-BE49-F238E27FC236}">
                  <a16:creationId xmlns:a16="http://schemas.microsoft.com/office/drawing/2014/main" id="{BF974D8F-BE64-4D2A-A7E2-0860A448838D}"/>
                </a:ext>
              </a:extLst>
            </p:cNvPr>
            <p:cNvSpPr txBox="1"/>
            <p:nvPr/>
          </p:nvSpPr>
          <p:spPr>
            <a:xfrm>
              <a:off x="1560211" y="3281475"/>
              <a:ext cx="1483750" cy="330166"/>
            </a:xfrm>
            <a:prstGeom prst="rect">
              <a:avLst/>
            </a:prstGeom>
            <a:noFill/>
          </p:spPr>
          <p:txBody>
            <a:bodyPr wrap="square" rtlCol="0">
              <a:spAutoFit/>
            </a:bodyPr>
            <a:lstStyle/>
            <a:p>
              <a:pPr algn="ctr"/>
              <a:r>
                <a:rPr lang="pl-PL" sz="900" dirty="0"/>
                <a:t>[</a:t>
              </a:r>
              <a:r>
                <a:rPr lang="pl-PL" sz="900" dirty="0" err="1"/>
                <a:t>Description</a:t>
              </a:r>
              <a:r>
                <a:rPr lang="pl-PL" sz="900" dirty="0"/>
                <a:t>]</a:t>
              </a:r>
            </a:p>
          </p:txBody>
        </p:sp>
        <p:sp>
          <p:nvSpPr>
            <p:cNvPr id="116" name="TextBox 115">
              <a:extLst>
                <a:ext uri="{FF2B5EF4-FFF2-40B4-BE49-F238E27FC236}">
                  <a16:creationId xmlns:a16="http://schemas.microsoft.com/office/drawing/2014/main" id="{466588C4-0D7E-44A1-BEB3-AA8797B176A3}"/>
                </a:ext>
              </a:extLst>
            </p:cNvPr>
            <p:cNvSpPr txBox="1"/>
            <p:nvPr/>
          </p:nvSpPr>
          <p:spPr>
            <a:xfrm>
              <a:off x="1560211" y="2157552"/>
              <a:ext cx="1580710" cy="792399"/>
            </a:xfrm>
            <a:prstGeom prst="rect">
              <a:avLst/>
            </a:prstGeom>
            <a:noFill/>
          </p:spPr>
          <p:txBody>
            <a:bodyPr wrap="square" rtlCol="0">
              <a:spAutoFit/>
            </a:bodyPr>
            <a:lstStyle/>
            <a:p>
              <a:pPr algn="ctr"/>
              <a:r>
                <a:rPr lang="pl-PL" sz="1000" dirty="0" err="1"/>
                <a:t>Photograph</a:t>
              </a:r>
              <a:r>
                <a:rPr lang="pl-PL" sz="1000" dirty="0"/>
                <a:t> of the </a:t>
              </a:r>
              <a:r>
                <a:rPr lang="pl-PL" sz="1000" dirty="0" err="1"/>
                <a:t>certificate</a:t>
              </a:r>
              <a:endParaRPr lang="pl-PL" sz="1000" dirty="0"/>
            </a:p>
          </p:txBody>
        </p:sp>
      </p:grpSp>
      <p:grpSp>
        <p:nvGrpSpPr>
          <p:cNvPr id="117" name="Group 116">
            <a:extLst>
              <a:ext uri="{FF2B5EF4-FFF2-40B4-BE49-F238E27FC236}">
                <a16:creationId xmlns:a16="http://schemas.microsoft.com/office/drawing/2014/main" id="{739299CC-CBCB-4F19-818F-1D9E6DB516F4}"/>
              </a:ext>
            </a:extLst>
          </p:cNvPr>
          <p:cNvGrpSpPr/>
          <p:nvPr/>
        </p:nvGrpSpPr>
        <p:grpSpPr>
          <a:xfrm>
            <a:off x="3288404" y="4030687"/>
            <a:ext cx="912622" cy="1353804"/>
            <a:chOff x="1425436" y="1910398"/>
            <a:chExt cx="1715485" cy="1936384"/>
          </a:xfrm>
        </p:grpSpPr>
        <p:sp>
          <p:nvSpPr>
            <p:cNvPr id="118" name="Rounded Rectangle 69">
              <a:extLst>
                <a:ext uri="{FF2B5EF4-FFF2-40B4-BE49-F238E27FC236}">
                  <a16:creationId xmlns:a16="http://schemas.microsoft.com/office/drawing/2014/main" id="{2AC570D7-05D0-4F57-9372-546312ADB2F8}"/>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19" name="Rectangle 118">
              <a:extLst>
                <a:ext uri="{FF2B5EF4-FFF2-40B4-BE49-F238E27FC236}">
                  <a16:creationId xmlns:a16="http://schemas.microsoft.com/office/drawing/2014/main" id="{38571CC4-5735-4B44-8D17-CB65B8826478}"/>
                </a:ext>
              </a:extLst>
            </p:cNvPr>
            <p:cNvSpPr/>
            <p:nvPr/>
          </p:nvSpPr>
          <p:spPr>
            <a:xfrm>
              <a:off x="1466833" y="2997094"/>
              <a:ext cx="1666695" cy="363183"/>
            </a:xfrm>
            <a:prstGeom prst="rect">
              <a:avLst/>
            </a:prstGeom>
          </p:spPr>
          <p:txBody>
            <a:bodyPr wrap="square">
              <a:spAutoFit/>
            </a:bodyPr>
            <a:lstStyle/>
            <a:p>
              <a:pPr algn="ctr"/>
              <a:r>
                <a:rPr lang="pl-PL" sz="1050" b="1" dirty="0"/>
                <a:t>[</a:t>
              </a:r>
              <a:r>
                <a:rPr lang="pl-PL" sz="1050" b="1" dirty="0" err="1"/>
                <a:t>Name</a:t>
              </a:r>
              <a:r>
                <a:rPr lang="pl-PL" sz="1050" b="1" dirty="0"/>
                <a:t>]</a:t>
              </a:r>
            </a:p>
          </p:txBody>
        </p:sp>
        <p:sp>
          <p:nvSpPr>
            <p:cNvPr id="120" name="TextBox 119">
              <a:extLst>
                <a:ext uri="{FF2B5EF4-FFF2-40B4-BE49-F238E27FC236}">
                  <a16:creationId xmlns:a16="http://schemas.microsoft.com/office/drawing/2014/main" id="{59EC7B25-34E8-4B0D-BE3A-23C7C53CFBF5}"/>
                </a:ext>
              </a:extLst>
            </p:cNvPr>
            <p:cNvSpPr txBox="1"/>
            <p:nvPr/>
          </p:nvSpPr>
          <p:spPr>
            <a:xfrm>
              <a:off x="1560211" y="3281475"/>
              <a:ext cx="1483750" cy="330166"/>
            </a:xfrm>
            <a:prstGeom prst="rect">
              <a:avLst/>
            </a:prstGeom>
            <a:noFill/>
          </p:spPr>
          <p:txBody>
            <a:bodyPr wrap="square" rtlCol="0">
              <a:spAutoFit/>
            </a:bodyPr>
            <a:lstStyle/>
            <a:p>
              <a:pPr algn="ctr"/>
              <a:r>
                <a:rPr lang="pl-PL" sz="900" dirty="0"/>
                <a:t>[</a:t>
              </a:r>
              <a:r>
                <a:rPr lang="pl-PL" sz="900" dirty="0" err="1"/>
                <a:t>Description</a:t>
              </a:r>
              <a:r>
                <a:rPr lang="pl-PL" sz="900" dirty="0"/>
                <a:t>]</a:t>
              </a:r>
            </a:p>
          </p:txBody>
        </p:sp>
        <p:sp>
          <p:nvSpPr>
            <p:cNvPr id="121" name="TextBox 120">
              <a:extLst>
                <a:ext uri="{FF2B5EF4-FFF2-40B4-BE49-F238E27FC236}">
                  <a16:creationId xmlns:a16="http://schemas.microsoft.com/office/drawing/2014/main" id="{D3AF45DA-AFE7-490F-A6FB-CD690EBB4714}"/>
                </a:ext>
              </a:extLst>
            </p:cNvPr>
            <p:cNvSpPr txBox="1"/>
            <p:nvPr/>
          </p:nvSpPr>
          <p:spPr>
            <a:xfrm>
              <a:off x="1560211" y="2157552"/>
              <a:ext cx="1580710" cy="792399"/>
            </a:xfrm>
            <a:prstGeom prst="rect">
              <a:avLst/>
            </a:prstGeom>
            <a:noFill/>
          </p:spPr>
          <p:txBody>
            <a:bodyPr wrap="square" rtlCol="0">
              <a:spAutoFit/>
            </a:bodyPr>
            <a:lstStyle/>
            <a:p>
              <a:pPr algn="ctr"/>
              <a:r>
                <a:rPr lang="pl-PL" sz="1000" dirty="0" err="1"/>
                <a:t>Photograph</a:t>
              </a:r>
              <a:r>
                <a:rPr lang="pl-PL" sz="1000" dirty="0"/>
                <a:t> of the </a:t>
              </a:r>
              <a:r>
                <a:rPr lang="pl-PL" sz="1000" dirty="0" err="1"/>
                <a:t>certificate</a:t>
              </a:r>
              <a:endParaRPr lang="pl-PL" sz="1000" dirty="0"/>
            </a:p>
          </p:txBody>
        </p:sp>
      </p:grpSp>
      <p:grpSp>
        <p:nvGrpSpPr>
          <p:cNvPr id="122" name="Group 121">
            <a:extLst>
              <a:ext uri="{FF2B5EF4-FFF2-40B4-BE49-F238E27FC236}">
                <a16:creationId xmlns:a16="http://schemas.microsoft.com/office/drawing/2014/main" id="{7CAC8D60-9EBA-4843-837C-01219F28175D}"/>
              </a:ext>
            </a:extLst>
          </p:cNvPr>
          <p:cNvGrpSpPr/>
          <p:nvPr/>
        </p:nvGrpSpPr>
        <p:grpSpPr>
          <a:xfrm>
            <a:off x="4500649" y="4030687"/>
            <a:ext cx="912622" cy="1353804"/>
            <a:chOff x="1425436" y="1910398"/>
            <a:chExt cx="1715485" cy="1936384"/>
          </a:xfrm>
        </p:grpSpPr>
        <p:sp>
          <p:nvSpPr>
            <p:cNvPr id="123" name="Rounded Rectangle 69">
              <a:extLst>
                <a:ext uri="{FF2B5EF4-FFF2-40B4-BE49-F238E27FC236}">
                  <a16:creationId xmlns:a16="http://schemas.microsoft.com/office/drawing/2014/main" id="{9E9AE40A-4F21-42BA-BBE8-B80C7A521358}"/>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4" name="Rectangle 123">
              <a:extLst>
                <a:ext uri="{FF2B5EF4-FFF2-40B4-BE49-F238E27FC236}">
                  <a16:creationId xmlns:a16="http://schemas.microsoft.com/office/drawing/2014/main" id="{140A8A40-155B-4C0C-90C1-D55507805550}"/>
                </a:ext>
              </a:extLst>
            </p:cNvPr>
            <p:cNvSpPr/>
            <p:nvPr/>
          </p:nvSpPr>
          <p:spPr>
            <a:xfrm>
              <a:off x="1466833" y="2997094"/>
              <a:ext cx="1666695" cy="363183"/>
            </a:xfrm>
            <a:prstGeom prst="rect">
              <a:avLst/>
            </a:prstGeom>
          </p:spPr>
          <p:txBody>
            <a:bodyPr wrap="square">
              <a:spAutoFit/>
            </a:bodyPr>
            <a:lstStyle/>
            <a:p>
              <a:pPr algn="ctr"/>
              <a:r>
                <a:rPr lang="pl-PL" sz="1050" b="1" dirty="0"/>
                <a:t>[</a:t>
              </a:r>
              <a:r>
                <a:rPr lang="pl-PL" sz="1050" b="1" dirty="0" err="1"/>
                <a:t>Name</a:t>
              </a:r>
              <a:r>
                <a:rPr lang="pl-PL" sz="1050" b="1" dirty="0"/>
                <a:t>]</a:t>
              </a:r>
            </a:p>
          </p:txBody>
        </p:sp>
        <p:sp>
          <p:nvSpPr>
            <p:cNvPr id="125" name="TextBox 124">
              <a:extLst>
                <a:ext uri="{FF2B5EF4-FFF2-40B4-BE49-F238E27FC236}">
                  <a16:creationId xmlns:a16="http://schemas.microsoft.com/office/drawing/2014/main" id="{25EEEBD0-07EB-4468-875D-3D7CA06CC22F}"/>
                </a:ext>
              </a:extLst>
            </p:cNvPr>
            <p:cNvSpPr txBox="1"/>
            <p:nvPr/>
          </p:nvSpPr>
          <p:spPr>
            <a:xfrm>
              <a:off x="1560211" y="3281475"/>
              <a:ext cx="1483750" cy="330166"/>
            </a:xfrm>
            <a:prstGeom prst="rect">
              <a:avLst/>
            </a:prstGeom>
            <a:noFill/>
          </p:spPr>
          <p:txBody>
            <a:bodyPr wrap="square" rtlCol="0">
              <a:spAutoFit/>
            </a:bodyPr>
            <a:lstStyle/>
            <a:p>
              <a:pPr algn="ctr"/>
              <a:r>
                <a:rPr lang="pl-PL" sz="900" dirty="0"/>
                <a:t>[</a:t>
              </a:r>
              <a:r>
                <a:rPr lang="pl-PL" sz="900" dirty="0" err="1"/>
                <a:t>Description</a:t>
              </a:r>
              <a:r>
                <a:rPr lang="pl-PL" sz="900" dirty="0"/>
                <a:t>]</a:t>
              </a:r>
            </a:p>
          </p:txBody>
        </p:sp>
        <p:sp>
          <p:nvSpPr>
            <p:cNvPr id="126" name="TextBox 125">
              <a:extLst>
                <a:ext uri="{FF2B5EF4-FFF2-40B4-BE49-F238E27FC236}">
                  <a16:creationId xmlns:a16="http://schemas.microsoft.com/office/drawing/2014/main" id="{DF0AC16C-7809-448D-9DBF-92D616E904D0}"/>
                </a:ext>
              </a:extLst>
            </p:cNvPr>
            <p:cNvSpPr txBox="1"/>
            <p:nvPr/>
          </p:nvSpPr>
          <p:spPr>
            <a:xfrm>
              <a:off x="1560211" y="2157552"/>
              <a:ext cx="1580710" cy="792399"/>
            </a:xfrm>
            <a:prstGeom prst="rect">
              <a:avLst/>
            </a:prstGeom>
            <a:noFill/>
          </p:spPr>
          <p:txBody>
            <a:bodyPr wrap="square" rtlCol="0">
              <a:spAutoFit/>
            </a:bodyPr>
            <a:lstStyle/>
            <a:p>
              <a:pPr algn="ctr"/>
              <a:r>
                <a:rPr lang="pl-PL" sz="1000" dirty="0" err="1"/>
                <a:t>Photograph</a:t>
              </a:r>
              <a:r>
                <a:rPr lang="pl-PL" sz="1000" dirty="0"/>
                <a:t> of the </a:t>
              </a:r>
              <a:r>
                <a:rPr lang="pl-PL" sz="1000" dirty="0" err="1"/>
                <a:t>certificate</a:t>
              </a:r>
              <a:endParaRPr lang="pl-PL" sz="1000" dirty="0"/>
            </a:p>
          </p:txBody>
        </p:sp>
      </p:grpSp>
      <p:sp>
        <p:nvSpPr>
          <p:cNvPr id="4" name="Text Placeholder 8">
            <a:extLst>
              <a:ext uri="{FF2B5EF4-FFF2-40B4-BE49-F238E27FC236}">
                <a16:creationId xmlns:a16="http://schemas.microsoft.com/office/drawing/2014/main" id="{D7CE1543-5A72-40B3-A53F-1DAD73BAED2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LICENCES AND CERTIFICATES</a:t>
            </a:r>
          </a:p>
        </p:txBody>
      </p:sp>
    </p:spTree>
    <p:extLst>
      <p:ext uri="{BB962C8B-B14F-4D97-AF65-F5344CB8AC3E}">
        <p14:creationId xmlns:p14="http://schemas.microsoft.com/office/powerpoint/2010/main" val="206563077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 name="Rounded Rectangle 209"/>
          <p:cNvSpPr/>
          <p:nvPr/>
        </p:nvSpPr>
        <p:spPr>
          <a:xfrm>
            <a:off x="2016802" y="2000519"/>
            <a:ext cx="1149308" cy="866175"/>
          </a:xfrm>
          <a:prstGeom prst="roundRect">
            <a:avLst>
              <a:gd name="adj" fmla="val 8631"/>
            </a:avLst>
          </a:prstGeom>
          <a:solidFill>
            <a:srgbClr val="F0FAF8"/>
          </a:solidFill>
          <a:ln>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800" b="1" dirty="0">
              <a:solidFill>
                <a:schemeClr val="tx1">
                  <a:lumMod val="75000"/>
                  <a:lumOff val="25000"/>
                </a:schemeClr>
              </a:solidFill>
            </a:endParaRPr>
          </a:p>
        </p:txBody>
      </p:sp>
      <p:sp>
        <p:nvSpPr>
          <p:cNvPr id="174" name="Rounded Rectangle 173"/>
          <p:cNvSpPr/>
          <p:nvPr/>
        </p:nvSpPr>
        <p:spPr>
          <a:xfrm>
            <a:off x="9134608" y="3232629"/>
            <a:ext cx="2425762" cy="602092"/>
          </a:xfrm>
          <a:prstGeom prst="roundRect">
            <a:avLst>
              <a:gd name="adj" fmla="val 8631"/>
            </a:avLst>
          </a:prstGeom>
          <a:solidFill>
            <a:srgbClr val="F0FAF8"/>
          </a:solidFill>
          <a:ln>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1000" b="1" dirty="0"/>
          </a:p>
        </p:txBody>
      </p:sp>
      <p:sp>
        <p:nvSpPr>
          <p:cNvPr id="110" name="Rounded Rectangle 109"/>
          <p:cNvSpPr/>
          <p:nvPr/>
        </p:nvSpPr>
        <p:spPr>
          <a:xfrm>
            <a:off x="7122228" y="1897472"/>
            <a:ext cx="3455285" cy="405259"/>
          </a:xfrm>
          <a:prstGeom prst="roundRect">
            <a:avLst>
              <a:gd name="adj" fmla="val 8631"/>
            </a:avLst>
          </a:prstGeom>
          <a:solidFill>
            <a:srgbClr val="F0FAF8"/>
          </a:solidFill>
          <a:ln>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1000" b="1" dirty="0"/>
          </a:p>
        </p:txBody>
      </p:sp>
      <p:sp>
        <p:nvSpPr>
          <p:cNvPr id="8"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l-PL" sz="1800" dirty="0">
                <a:solidFill>
                  <a:schemeClr val="bg1">
                    <a:lumMod val="50000"/>
                  </a:schemeClr>
                </a:solidFill>
                <a:latin typeface="+mn-lt"/>
                <a:cs typeface="Calibri Light" panose="020F0302020204030204" pitchFamily="34" charset="0"/>
              </a:rPr>
              <a:t>BUSINESS MODEL</a:t>
            </a:r>
          </a:p>
        </p:txBody>
      </p:sp>
      <p:sp>
        <p:nvSpPr>
          <p:cNvPr id="9" name="TextBox 8">
            <a:extLst>
              <a:ext uri="{FF2B5EF4-FFF2-40B4-BE49-F238E27FC236}">
                <a16:creationId xmlns:a16="http://schemas.microsoft.com/office/drawing/2014/main" id="{FB2FFDEB-4907-4B60-A6CA-3F7200D95AA8}"/>
              </a:ext>
            </a:extLst>
          </p:cNvPr>
          <p:cNvSpPr txBox="1"/>
          <p:nvPr/>
        </p:nvSpPr>
        <p:spPr>
          <a:xfrm>
            <a:off x="534760" y="618865"/>
            <a:ext cx="1128669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ea typeface="Cambria" panose="02040503050406030204" pitchFamily="18" charset="0"/>
                <a:cs typeface="Calibri Light" panose="020F0302020204030204" pitchFamily="34" charset="0"/>
              </a:rPr>
              <a:t>The Company's activity is conducted on the basis of a specific business model</a:t>
            </a:r>
          </a:p>
        </p:txBody>
      </p:sp>
      <p:sp>
        <p:nvSpPr>
          <p:cNvPr id="7" name="Rounded Rectangle 92">
            <a:extLst>
              <a:ext uri="{FF2B5EF4-FFF2-40B4-BE49-F238E27FC236}">
                <a16:creationId xmlns:a16="http://schemas.microsoft.com/office/drawing/2014/main" id="{DB50BBA4-4B90-4C69-A248-1A3CA0B887A1}"/>
              </a:ext>
            </a:extLst>
          </p:cNvPr>
          <p:cNvSpPr/>
          <p:nvPr/>
        </p:nvSpPr>
        <p:spPr>
          <a:xfrm>
            <a:off x="648409" y="5680220"/>
            <a:ext cx="10607040" cy="582328"/>
          </a:xfrm>
          <a:prstGeom prst="roundRect">
            <a:avLst>
              <a:gd name="adj" fmla="val 20435"/>
            </a:avLst>
          </a:prstGeom>
          <a:solidFill>
            <a:srgbClr val="F5F5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900" dirty="0">
                <a:solidFill>
                  <a:schemeClr val="tx1"/>
                </a:solidFill>
              </a:rPr>
              <a:t>The production is not subject to seasonality, which results from different approach of [the Company's] clients to [...]. Some of the companies with high working capital prepare their product stocks [...]. In turn, another part of the companies replenishes their stocks in [...], in advance for the whole season. There is also a large group of clients who order the goods on a monthly basis. The [Company] offers a wide range of services, allowing for the sale of the products that rotate the most in each period of the year and does not see a decrease in interest in the products offered in particular months.</a:t>
            </a:r>
          </a:p>
        </p:txBody>
      </p:sp>
      <p:cxnSp>
        <p:nvCxnSpPr>
          <p:cNvPr id="13" name="Straight Connector 12">
            <a:extLst>
              <a:ext uri="{FF2B5EF4-FFF2-40B4-BE49-F238E27FC236}">
                <a16:creationId xmlns:a16="http://schemas.microsoft.com/office/drawing/2014/main" id="{840C632B-04AD-486B-AC0B-97DD0E115DA6}"/>
              </a:ext>
            </a:extLst>
          </p:cNvPr>
          <p:cNvCxnSpPr>
            <a:cxnSpLocks/>
          </p:cNvCxnSpPr>
          <p:nvPr/>
        </p:nvCxnSpPr>
        <p:spPr>
          <a:xfrm>
            <a:off x="512064" y="1481205"/>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14"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65000"/>
                  </a:schemeClr>
                </a:solidFill>
                <a:latin typeface="Arial" panose="020B0604020202020204" pitchFamily="34" charset="0"/>
                <a:cs typeface="Arial" panose="020B0604020202020204" pitchFamily="34" charset="0"/>
              </a:rPr>
              <a:t>Operating Model</a:t>
            </a:r>
            <a:endParaRPr lang="en-US" sz="1000" b="1" dirty="0">
              <a:solidFill>
                <a:schemeClr val="bg1">
                  <a:lumMod val="65000"/>
                </a:schemeClr>
              </a:solidFill>
              <a:latin typeface="Arial" panose="020B0604020202020204" pitchFamily="34" charset="0"/>
              <a:cs typeface="Arial" panose="020B0604020202020204" pitchFamily="34" charset="0"/>
            </a:endParaRPr>
          </a:p>
        </p:txBody>
      </p:sp>
      <p:cxnSp>
        <p:nvCxnSpPr>
          <p:cNvPr id="31" name="Straight Connector 30">
            <a:extLst>
              <a:ext uri="{FF2B5EF4-FFF2-40B4-BE49-F238E27FC236}">
                <a16:creationId xmlns:a16="http://schemas.microsoft.com/office/drawing/2014/main" id="{840C632B-04AD-486B-AC0B-97DD0E115DA6}"/>
              </a:ext>
            </a:extLst>
          </p:cNvPr>
          <p:cNvCxnSpPr>
            <a:cxnSpLocks/>
          </p:cNvCxnSpPr>
          <p:nvPr/>
        </p:nvCxnSpPr>
        <p:spPr>
          <a:xfrm>
            <a:off x="512064" y="1481328"/>
            <a:ext cx="11163469"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34" name="Rounded Rectangle 33"/>
          <p:cNvSpPr/>
          <p:nvPr/>
        </p:nvSpPr>
        <p:spPr>
          <a:xfrm>
            <a:off x="664837" y="2968160"/>
            <a:ext cx="1018650" cy="255570"/>
          </a:xfrm>
          <a:prstGeom prst="roundRect">
            <a:avLst>
              <a:gd name="adj" fmla="val 3375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800" b="1" dirty="0"/>
          </a:p>
        </p:txBody>
      </p:sp>
      <p:grpSp>
        <p:nvGrpSpPr>
          <p:cNvPr id="2" name="Group 1"/>
          <p:cNvGrpSpPr/>
          <p:nvPr/>
        </p:nvGrpSpPr>
        <p:grpSpPr>
          <a:xfrm>
            <a:off x="2113366" y="2043505"/>
            <a:ext cx="998079" cy="338554"/>
            <a:chOff x="3123692" y="2998241"/>
            <a:chExt cx="1351999" cy="398528"/>
          </a:xfrm>
        </p:grpSpPr>
        <p:sp>
          <p:nvSpPr>
            <p:cNvPr id="57" name="Rounded Rectangle 56"/>
            <p:cNvSpPr/>
            <p:nvPr/>
          </p:nvSpPr>
          <p:spPr>
            <a:xfrm>
              <a:off x="3123692" y="3029005"/>
              <a:ext cx="1323650" cy="353373"/>
            </a:xfrm>
            <a:prstGeom prst="roundRect">
              <a:avLst>
                <a:gd name="adj" fmla="val 33750"/>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800" b="1" dirty="0"/>
            </a:p>
          </p:txBody>
        </p:sp>
        <p:sp>
          <p:nvSpPr>
            <p:cNvPr id="58" name="Rectangle 57"/>
            <p:cNvSpPr/>
            <p:nvPr/>
          </p:nvSpPr>
          <p:spPr>
            <a:xfrm>
              <a:off x="3159212" y="2998241"/>
              <a:ext cx="1316479" cy="398528"/>
            </a:xfrm>
            <a:prstGeom prst="rect">
              <a:avLst/>
            </a:prstGeom>
          </p:spPr>
          <p:txBody>
            <a:bodyPr wrap="square">
              <a:spAutoFit/>
            </a:bodyPr>
            <a:lstStyle/>
            <a:p>
              <a:pPr algn="ctr"/>
              <a:r>
                <a:rPr lang="pl-PL" sz="800" b="1" dirty="0">
                  <a:solidFill>
                    <a:schemeClr val="bg1"/>
                  </a:solidFill>
                  <a:cs typeface="Calibri Light" panose="020F0302020204030204" pitchFamily="34" charset="0"/>
                </a:rPr>
                <a:t>[</a:t>
              </a:r>
              <a:r>
                <a:rPr lang="pl-PL" sz="800" b="1" dirty="0" err="1">
                  <a:solidFill>
                    <a:schemeClr val="bg1"/>
                  </a:solidFill>
                  <a:cs typeface="Calibri Light" panose="020F0302020204030204" pitchFamily="34" charset="0"/>
                </a:rPr>
                <a:t>Operational</a:t>
              </a:r>
              <a:r>
                <a:rPr lang="pl-PL" sz="800" b="1" dirty="0">
                  <a:solidFill>
                    <a:schemeClr val="bg1"/>
                  </a:solidFill>
                  <a:cs typeface="Calibri Light" panose="020F0302020204030204" pitchFamily="34" charset="0"/>
                </a:rPr>
                <a:t> </a:t>
              </a:r>
              <a:r>
                <a:rPr lang="pl-PL" sz="800" b="1" dirty="0" err="1">
                  <a:solidFill>
                    <a:schemeClr val="bg1"/>
                  </a:solidFill>
                  <a:cs typeface="Calibri Light" panose="020F0302020204030204" pitchFamily="34" charset="0"/>
                </a:rPr>
                <a:t>process</a:t>
              </a:r>
              <a:r>
                <a:rPr lang="pl-PL" sz="800" b="1" dirty="0">
                  <a:solidFill>
                    <a:schemeClr val="bg1"/>
                  </a:solidFill>
                  <a:cs typeface="Calibri Light" panose="020F0302020204030204" pitchFamily="34" charset="0"/>
                </a:rPr>
                <a:t>]</a:t>
              </a:r>
            </a:p>
          </p:txBody>
        </p:sp>
      </p:grpSp>
      <p:grpSp>
        <p:nvGrpSpPr>
          <p:cNvPr id="63" name="Group 62"/>
          <p:cNvGrpSpPr/>
          <p:nvPr/>
        </p:nvGrpSpPr>
        <p:grpSpPr>
          <a:xfrm>
            <a:off x="2104502" y="2484018"/>
            <a:ext cx="983644" cy="338554"/>
            <a:chOff x="3249006" y="2993836"/>
            <a:chExt cx="983644" cy="338554"/>
          </a:xfrm>
        </p:grpSpPr>
        <p:sp>
          <p:nvSpPr>
            <p:cNvPr id="64" name="Rounded Rectangle 63"/>
            <p:cNvSpPr/>
            <p:nvPr/>
          </p:nvSpPr>
          <p:spPr>
            <a:xfrm>
              <a:off x="3249040" y="3011161"/>
              <a:ext cx="973232" cy="301817"/>
            </a:xfrm>
            <a:prstGeom prst="roundRect">
              <a:avLst>
                <a:gd name="adj" fmla="val 33750"/>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800" b="1" dirty="0"/>
            </a:p>
          </p:txBody>
        </p:sp>
        <p:sp>
          <p:nvSpPr>
            <p:cNvPr id="65" name="Rectangle 64"/>
            <p:cNvSpPr/>
            <p:nvPr/>
          </p:nvSpPr>
          <p:spPr>
            <a:xfrm>
              <a:off x="3249006" y="2993836"/>
              <a:ext cx="983644" cy="338554"/>
            </a:xfrm>
            <a:prstGeom prst="rect">
              <a:avLst/>
            </a:prstGeom>
          </p:spPr>
          <p:txBody>
            <a:bodyPr wrap="square">
              <a:spAutoFit/>
            </a:bodyPr>
            <a:lstStyle/>
            <a:p>
              <a:pPr algn="ctr"/>
              <a:r>
                <a:rPr lang="pl-PL" sz="800" b="1" dirty="0">
                  <a:solidFill>
                    <a:schemeClr val="bg1"/>
                  </a:solidFill>
                  <a:cs typeface="Calibri Light" panose="020F0302020204030204" pitchFamily="34" charset="0"/>
                </a:rPr>
                <a:t>[</a:t>
              </a:r>
              <a:r>
                <a:rPr lang="pl-PL" sz="800" b="1" dirty="0" err="1">
                  <a:solidFill>
                    <a:schemeClr val="bg1"/>
                  </a:solidFill>
                  <a:cs typeface="Calibri Light" panose="020F0302020204030204" pitchFamily="34" charset="0"/>
                </a:rPr>
                <a:t>Operational</a:t>
              </a:r>
              <a:r>
                <a:rPr lang="pl-PL" sz="800" b="1" dirty="0">
                  <a:solidFill>
                    <a:schemeClr val="bg1"/>
                  </a:solidFill>
                  <a:cs typeface="Calibri Light" panose="020F0302020204030204" pitchFamily="34" charset="0"/>
                </a:rPr>
                <a:t> </a:t>
              </a:r>
              <a:r>
                <a:rPr lang="pl-PL" sz="800" b="1" dirty="0" err="1">
                  <a:solidFill>
                    <a:schemeClr val="bg1"/>
                  </a:solidFill>
                  <a:cs typeface="Calibri Light" panose="020F0302020204030204" pitchFamily="34" charset="0"/>
                </a:rPr>
                <a:t>process</a:t>
              </a:r>
              <a:r>
                <a:rPr lang="pl-PL" sz="800" b="1" dirty="0">
                  <a:solidFill>
                    <a:schemeClr val="bg1"/>
                  </a:solidFill>
                  <a:cs typeface="Calibri Light" panose="020F0302020204030204" pitchFamily="34" charset="0"/>
                </a:rPr>
                <a:t>]</a:t>
              </a:r>
            </a:p>
          </p:txBody>
        </p:sp>
      </p:grpSp>
      <p:sp>
        <p:nvSpPr>
          <p:cNvPr id="67" name="Rectangle 66"/>
          <p:cNvSpPr/>
          <p:nvPr/>
        </p:nvSpPr>
        <p:spPr>
          <a:xfrm>
            <a:off x="657202" y="2988223"/>
            <a:ext cx="1018650" cy="200055"/>
          </a:xfrm>
          <a:prstGeom prst="rect">
            <a:avLst/>
          </a:prstGeom>
        </p:spPr>
        <p:txBody>
          <a:bodyPr wrap="square">
            <a:spAutoFit/>
          </a:bodyPr>
          <a:lstStyle/>
          <a:p>
            <a:pPr algn="ctr"/>
            <a:r>
              <a:rPr lang="pl-PL" sz="700" b="1" dirty="0" err="1">
                <a:solidFill>
                  <a:schemeClr val="bg1"/>
                </a:solidFill>
                <a:cs typeface="Calibri Light" panose="020F0302020204030204" pitchFamily="34" charset="0"/>
              </a:rPr>
              <a:t>Attracting</a:t>
            </a:r>
            <a:r>
              <a:rPr lang="pl-PL" sz="700" b="1" dirty="0">
                <a:solidFill>
                  <a:schemeClr val="bg1"/>
                </a:solidFill>
                <a:cs typeface="Calibri Light" panose="020F0302020204030204" pitchFamily="34" charset="0"/>
              </a:rPr>
              <a:t> </a:t>
            </a:r>
            <a:r>
              <a:rPr lang="pl-PL" sz="700" b="1" dirty="0" err="1">
                <a:solidFill>
                  <a:schemeClr val="bg1"/>
                </a:solidFill>
                <a:cs typeface="Calibri Light" panose="020F0302020204030204" pitchFamily="34" charset="0"/>
              </a:rPr>
              <a:t>customers</a:t>
            </a:r>
            <a:endParaRPr lang="pl-PL" sz="700" b="1" dirty="0">
              <a:solidFill>
                <a:schemeClr val="bg1"/>
              </a:solidFill>
              <a:cs typeface="Calibri Light" panose="020F0302020204030204" pitchFamily="34" charset="0"/>
            </a:endParaRPr>
          </a:p>
        </p:txBody>
      </p:sp>
      <p:grpSp>
        <p:nvGrpSpPr>
          <p:cNvPr id="68" name="Group 67"/>
          <p:cNvGrpSpPr/>
          <p:nvPr/>
        </p:nvGrpSpPr>
        <p:grpSpPr>
          <a:xfrm>
            <a:off x="3422963" y="2187310"/>
            <a:ext cx="821259" cy="338554"/>
            <a:chOff x="3125140" y="3068454"/>
            <a:chExt cx="821259" cy="338554"/>
          </a:xfrm>
        </p:grpSpPr>
        <p:sp>
          <p:nvSpPr>
            <p:cNvPr id="69" name="Rounded Rectangle 68"/>
            <p:cNvSpPr/>
            <p:nvPr/>
          </p:nvSpPr>
          <p:spPr>
            <a:xfrm>
              <a:off x="3160335" y="3088299"/>
              <a:ext cx="738916" cy="310283"/>
            </a:xfrm>
            <a:prstGeom prst="roundRect">
              <a:avLst>
                <a:gd name="adj" fmla="val 33750"/>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800" b="1" dirty="0"/>
            </a:p>
          </p:txBody>
        </p:sp>
        <p:sp>
          <p:nvSpPr>
            <p:cNvPr id="70" name="Rectangle 69"/>
            <p:cNvSpPr/>
            <p:nvPr/>
          </p:nvSpPr>
          <p:spPr>
            <a:xfrm>
              <a:off x="3125140" y="3068454"/>
              <a:ext cx="821259" cy="338554"/>
            </a:xfrm>
            <a:prstGeom prst="rect">
              <a:avLst/>
            </a:prstGeom>
          </p:spPr>
          <p:txBody>
            <a:bodyPr wrap="square">
              <a:spAutoFit/>
            </a:bodyPr>
            <a:lstStyle/>
            <a:p>
              <a:pPr algn="ctr"/>
              <a:r>
                <a:rPr lang="pl-PL" sz="800" b="1" dirty="0">
                  <a:solidFill>
                    <a:schemeClr val="bg1"/>
                  </a:solidFill>
                  <a:cs typeface="Calibri Light" panose="020F0302020204030204" pitchFamily="34" charset="0"/>
                </a:rPr>
                <a:t>[</a:t>
              </a:r>
              <a:r>
                <a:rPr lang="pl-PL" sz="800" b="1" dirty="0" err="1">
                  <a:solidFill>
                    <a:schemeClr val="bg1"/>
                  </a:solidFill>
                  <a:cs typeface="Calibri Light" panose="020F0302020204030204" pitchFamily="34" charset="0"/>
                </a:rPr>
                <a:t>Operational</a:t>
              </a:r>
              <a:r>
                <a:rPr lang="pl-PL" sz="800" b="1" dirty="0">
                  <a:solidFill>
                    <a:schemeClr val="bg1"/>
                  </a:solidFill>
                  <a:cs typeface="Calibri Light" panose="020F0302020204030204" pitchFamily="34" charset="0"/>
                </a:rPr>
                <a:t> </a:t>
              </a:r>
              <a:r>
                <a:rPr lang="pl-PL" sz="800" b="1" dirty="0" err="1">
                  <a:solidFill>
                    <a:schemeClr val="bg1"/>
                  </a:solidFill>
                  <a:cs typeface="Calibri Light" panose="020F0302020204030204" pitchFamily="34" charset="0"/>
                </a:rPr>
                <a:t>process</a:t>
              </a:r>
              <a:r>
                <a:rPr lang="pl-PL" sz="800" b="1" dirty="0">
                  <a:solidFill>
                    <a:schemeClr val="bg1"/>
                  </a:solidFill>
                  <a:cs typeface="Calibri Light" panose="020F0302020204030204" pitchFamily="34" charset="0"/>
                </a:rPr>
                <a:t>]</a:t>
              </a:r>
            </a:p>
          </p:txBody>
        </p:sp>
      </p:grpSp>
      <p:grpSp>
        <p:nvGrpSpPr>
          <p:cNvPr id="72" name="Group 71"/>
          <p:cNvGrpSpPr/>
          <p:nvPr/>
        </p:nvGrpSpPr>
        <p:grpSpPr>
          <a:xfrm>
            <a:off x="4364330" y="2199032"/>
            <a:ext cx="898478" cy="338554"/>
            <a:chOff x="2422868" y="2996275"/>
            <a:chExt cx="898478" cy="338554"/>
          </a:xfrm>
        </p:grpSpPr>
        <p:sp>
          <p:nvSpPr>
            <p:cNvPr id="73" name="Rounded Rectangle 72"/>
            <p:cNvSpPr/>
            <p:nvPr/>
          </p:nvSpPr>
          <p:spPr>
            <a:xfrm>
              <a:off x="2524840" y="3012451"/>
              <a:ext cx="694535" cy="302031"/>
            </a:xfrm>
            <a:prstGeom prst="roundRect">
              <a:avLst>
                <a:gd name="adj" fmla="val 33750"/>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800" b="1" dirty="0"/>
            </a:p>
          </p:txBody>
        </p:sp>
        <p:sp>
          <p:nvSpPr>
            <p:cNvPr id="74" name="Rectangle 73"/>
            <p:cNvSpPr/>
            <p:nvPr/>
          </p:nvSpPr>
          <p:spPr>
            <a:xfrm>
              <a:off x="2422868" y="2996275"/>
              <a:ext cx="898478" cy="338554"/>
            </a:xfrm>
            <a:prstGeom prst="rect">
              <a:avLst/>
            </a:prstGeom>
          </p:spPr>
          <p:txBody>
            <a:bodyPr wrap="square">
              <a:spAutoFit/>
            </a:bodyPr>
            <a:lstStyle/>
            <a:p>
              <a:pPr algn="ctr"/>
              <a:r>
                <a:rPr lang="pl-PL" sz="800" b="1" dirty="0">
                  <a:solidFill>
                    <a:schemeClr val="bg1"/>
                  </a:solidFill>
                  <a:cs typeface="Calibri Light" panose="020F0302020204030204" pitchFamily="34" charset="0"/>
                </a:rPr>
                <a:t>[</a:t>
              </a:r>
              <a:r>
                <a:rPr lang="pl-PL" sz="800" b="1" dirty="0" err="1">
                  <a:solidFill>
                    <a:schemeClr val="bg1"/>
                  </a:solidFill>
                  <a:cs typeface="Calibri Light" panose="020F0302020204030204" pitchFamily="34" charset="0"/>
                </a:rPr>
                <a:t>Operational</a:t>
              </a:r>
              <a:r>
                <a:rPr lang="pl-PL" sz="800" b="1" dirty="0">
                  <a:solidFill>
                    <a:schemeClr val="bg1"/>
                  </a:solidFill>
                  <a:cs typeface="Calibri Light" panose="020F0302020204030204" pitchFamily="34" charset="0"/>
                </a:rPr>
                <a:t> </a:t>
              </a:r>
              <a:r>
                <a:rPr lang="pl-PL" sz="800" b="1" dirty="0" err="1">
                  <a:solidFill>
                    <a:schemeClr val="bg1"/>
                  </a:solidFill>
                  <a:cs typeface="Calibri Light" panose="020F0302020204030204" pitchFamily="34" charset="0"/>
                </a:rPr>
                <a:t>process</a:t>
              </a:r>
              <a:r>
                <a:rPr lang="pl-PL" sz="800" b="1" dirty="0">
                  <a:solidFill>
                    <a:schemeClr val="bg1"/>
                  </a:solidFill>
                  <a:cs typeface="Calibri Light" panose="020F0302020204030204" pitchFamily="34" charset="0"/>
                </a:rPr>
                <a:t>]</a:t>
              </a:r>
            </a:p>
          </p:txBody>
        </p:sp>
      </p:grpSp>
      <p:grpSp>
        <p:nvGrpSpPr>
          <p:cNvPr id="76" name="Group 75"/>
          <p:cNvGrpSpPr/>
          <p:nvPr/>
        </p:nvGrpSpPr>
        <p:grpSpPr>
          <a:xfrm>
            <a:off x="5460176" y="2155385"/>
            <a:ext cx="1242047" cy="452503"/>
            <a:chOff x="2620258" y="3013393"/>
            <a:chExt cx="1242047" cy="484398"/>
          </a:xfrm>
        </p:grpSpPr>
        <p:sp>
          <p:nvSpPr>
            <p:cNvPr id="77" name="Rounded Rectangle 76"/>
            <p:cNvSpPr/>
            <p:nvPr/>
          </p:nvSpPr>
          <p:spPr>
            <a:xfrm>
              <a:off x="2620258" y="3029006"/>
              <a:ext cx="1242047" cy="468785"/>
            </a:xfrm>
            <a:prstGeom prst="roundRect">
              <a:avLst>
                <a:gd name="adj" fmla="val 17981"/>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800" b="1" dirty="0"/>
            </a:p>
          </p:txBody>
        </p:sp>
        <p:sp>
          <p:nvSpPr>
            <p:cNvPr id="78" name="Rectangle 77"/>
            <p:cNvSpPr/>
            <p:nvPr/>
          </p:nvSpPr>
          <p:spPr>
            <a:xfrm>
              <a:off x="2633965" y="3013393"/>
              <a:ext cx="1200614" cy="230630"/>
            </a:xfrm>
            <a:prstGeom prst="rect">
              <a:avLst/>
            </a:prstGeom>
          </p:spPr>
          <p:txBody>
            <a:bodyPr wrap="square">
              <a:spAutoFit/>
            </a:bodyPr>
            <a:lstStyle/>
            <a:p>
              <a:pPr algn="ctr"/>
              <a:r>
                <a:rPr lang="pl-PL" sz="800" b="1" dirty="0">
                  <a:solidFill>
                    <a:schemeClr val="bg1"/>
                  </a:solidFill>
                  <a:cs typeface="Calibri Light" panose="020F0302020204030204" pitchFamily="34" charset="0"/>
                </a:rPr>
                <a:t>[</a:t>
              </a:r>
              <a:r>
                <a:rPr lang="pl-PL" sz="800" b="1" dirty="0" err="1">
                  <a:solidFill>
                    <a:schemeClr val="bg1"/>
                  </a:solidFill>
                  <a:cs typeface="Calibri Light" panose="020F0302020204030204" pitchFamily="34" charset="0"/>
                </a:rPr>
                <a:t>Operational</a:t>
              </a:r>
              <a:r>
                <a:rPr lang="pl-PL" sz="800" b="1" dirty="0">
                  <a:solidFill>
                    <a:schemeClr val="bg1"/>
                  </a:solidFill>
                  <a:cs typeface="Calibri Light" panose="020F0302020204030204" pitchFamily="34" charset="0"/>
                </a:rPr>
                <a:t> </a:t>
              </a:r>
              <a:r>
                <a:rPr lang="pl-PL" sz="800" b="1" dirty="0" err="1">
                  <a:solidFill>
                    <a:schemeClr val="bg1"/>
                  </a:solidFill>
                  <a:cs typeface="Calibri Light" panose="020F0302020204030204" pitchFamily="34" charset="0"/>
                </a:rPr>
                <a:t>process</a:t>
              </a:r>
              <a:r>
                <a:rPr lang="pl-PL" sz="800" b="1" dirty="0">
                  <a:solidFill>
                    <a:schemeClr val="bg1"/>
                  </a:solidFill>
                  <a:cs typeface="Calibri Light" panose="020F0302020204030204" pitchFamily="34" charset="0"/>
                </a:rPr>
                <a:t>]</a:t>
              </a:r>
            </a:p>
          </p:txBody>
        </p:sp>
      </p:grpSp>
      <p:grpSp>
        <p:nvGrpSpPr>
          <p:cNvPr id="80" name="Group 79"/>
          <p:cNvGrpSpPr/>
          <p:nvPr/>
        </p:nvGrpSpPr>
        <p:grpSpPr>
          <a:xfrm>
            <a:off x="5051375" y="3069127"/>
            <a:ext cx="1642347" cy="405549"/>
            <a:chOff x="2299598" y="3059857"/>
            <a:chExt cx="1642347" cy="405549"/>
          </a:xfrm>
        </p:grpSpPr>
        <p:sp>
          <p:nvSpPr>
            <p:cNvPr id="81" name="Rounded Rectangle 80"/>
            <p:cNvSpPr/>
            <p:nvPr/>
          </p:nvSpPr>
          <p:spPr>
            <a:xfrm>
              <a:off x="2707798" y="3112033"/>
              <a:ext cx="1234147" cy="353373"/>
            </a:xfrm>
            <a:prstGeom prst="roundRect">
              <a:avLst>
                <a:gd name="adj" fmla="val 33750"/>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1000" b="1" dirty="0"/>
            </a:p>
          </p:txBody>
        </p:sp>
        <p:sp>
          <p:nvSpPr>
            <p:cNvPr id="82" name="Rectangle 81"/>
            <p:cNvSpPr/>
            <p:nvPr/>
          </p:nvSpPr>
          <p:spPr>
            <a:xfrm>
              <a:off x="2299598" y="3059857"/>
              <a:ext cx="1200614" cy="253916"/>
            </a:xfrm>
            <a:prstGeom prst="rect">
              <a:avLst/>
            </a:prstGeom>
          </p:spPr>
          <p:txBody>
            <a:bodyPr wrap="square">
              <a:spAutoFit/>
            </a:bodyPr>
            <a:lstStyle/>
            <a:p>
              <a:pPr algn="ctr"/>
              <a:endParaRPr lang="pl-PL" sz="1050" b="1" dirty="0">
                <a:solidFill>
                  <a:schemeClr val="bg1"/>
                </a:solidFill>
                <a:cs typeface="Calibri Light" panose="020F0302020204030204" pitchFamily="34" charset="0"/>
              </a:endParaRPr>
            </a:p>
          </p:txBody>
        </p:sp>
      </p:grpSp>
      <p:grpSp>
        <p:nvGrpSpPr>
          <p:cNvPr id="84" name="Group 83"/>
          <p:cNvGrpSpPr/>
          <p:nvPr/>
        </p:nvGrpSpPr>
        <p:grpSpPr>
          <a:xfrm>
            <a:off x="7225961" y="1925348"/>
            <a:ext cx="954525" cy="338554"/>
            <a:chOff x="-303875" y="2960804"/>
            <a:chExt cx="966493" cy="389073"/>
          </a:xfrm>
        </p:grpSpPr>
        <p:sp>
          <p:nvSpPr>
            <p:cNvPr id="85" name="Rounded Rectangle 84"/>
            <p:cNvSpPr/>
            <p:nvPr/>
          </p:nvSpPr>
          <p:spPr>
            <a:xfrm>
              <a:off x="-303875" y="2984937"/>
              <a:ext cx="966493" cy="353372"/>
            </a:xfrm>
            <a:prstGeom prst="roundRect">
              <a:avLst>
                <a:gd name="adj" fmla="val 33750"/>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800" b="1" dirty="0"/>
            </a:p>
          </p:txBody>
        </p:sp>
        <p:sp>
          <p:nvSpPr>
            <p:cNvPr id="86" name="Rectangle 85"/>
            <p:cNvSpPr/>
            <p:nvPr/>
          </p:nvSpPr>
          <p:spPr>
            <a:xfrm>
              <a:off x="-235095" y="2960804"/>
              <a:ext cx="834033" cy="389073"/>
            </a:xfrm>
            <a:prstGeom prst="rect">
              <a:avLst/>
            </a:prstGeom>
          </p:spPr>
          <p:txBody>
            <a:bodyPr wrap="square">
              <a:spAutoFit/>
            </a:bodyPr>
            <a:lstStyle/>
            <a:p>
              <a:pPr algn="ctr"/>
              <a:r>
                <a:rPr lang="pl-PL" sz="800" b="1" dirty="0">
                  <a:solidFill>
                    <a:schemeClr val="bg1"/>
                  </a:solidFill>
                  <a:cs typeface="Calibri Light" panose="020F0302020204030204" pitchFamily="34" charset="0"/>
                </a:rPr>
                <a:t>[</a:t>
              </a:r>
              <a:r>
                <a:rPr lang="pl-PL" sz="800" b="1" dirty="0" err="1">
                  <a:solidFill>
                    <a:schemeClr val="bg1"/>
                  </a:solidFill>
                  <a:cs typeface="Calibri Light" panose="020F0302020204030204" pitchFamily="34" charset="0"/>
                </a:rPr>
                <a:t>Operational</a:t>
              </a:r>
              <a:r>
                <a:rPr lang="pl-PL" sz="800" b="1" dirty="0">
                  <a:solidFill>
                    <a:schemeClr val="bg1"/>
                  </a:solidFill>
                  <a:cs typeface="Calibri Light" panose="020F0302020204030204" pitchFamily="34" charset="0"/>
                </a:rPr>
                <a:t> </a:t>
              </a:r>
              <a:r>
                <a:rPr lang="pl-PL" sz="800" b="1" dirty="0" err="1">
                  <a:solidFill>
                    <a:schemeClr val="bg1"/>
                  </a:solidFill>
                  <a:cs typeface="Calibri Light" panose="020F0302020204030204" pitchFamily="34" charset="0"/>
                </a:rPr>
                <a:t>process</a:t>
              </a:r>
              <a:r>
                <a:rPr lang="pl-PL" sz="800" b="1" dirty="0">
                  <a:solidFill>
                    <a:schemeClr val="bg1"/>
                  </a:solidFill>
                  <a:cs typeface="Calibri Light" panose="020F0302020204030204" pitchFamily="34" charset="0"/>
                </a:rPr>
                <a:t>]</a:t>
              </a:r>
            </a:p>
          </p:txBody>
        </p:sp>
      </p:grpSp>
      <p:cxnSp>
        <p:nvCxnSpPr>
          <p:cNvPr id="5" name="Straight Arrow Connector 4"/>
          <p:cNvCxnSpPr/>
          <p:nvPr/>
        </p:nvCxnSpPr>
        <p:spPr>
          <a:xfrm>
            <a:off x="6782686" y="2604833"/>
            <a:ext cx="214619" cy="80245"/>
          </a:xfrm>
          <a:prstGeom prst="straightConnector1">
            <a:avLst/>
          </a:prstGeom>
          <a:ln w="31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4" name="Straight Arrow Connector 93"/>
          <p:cNvCxnSpPr/>
          <p:nvPr/>
        </p:nvCxnSpPr>
        <p:spPr>
          <a:xfrm>
            <a:off x="6408378" y="2741812"/>
            <a:ext cx="0" cy="268469"/>
          </a:xfrm>
          <a:prstGeom prst="straightConnector1">
            <a:avLst/>
          </a:prstGeom>
          <a:ln w="3175">
            <a:solidFill>
              <a:schemeClr val="bg1">
                <a:lumMod val="65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95" name="Straight Arrow Connector 94"/>
          <p:cNvCxnSpPr/>
          <p:nvPr/>
        </p:nvCxnSpPr>
        <p:spPr>
          <a:xfrm flipV="1">
            <a:off x="5735297" y="2752737"/>
            <a:ext cx="959" cy="241324"/>
          </a:xfrm>
          <a:prstGeom prst="straightConnector1">
            <a:avLst/>
          </a:prstGeom>
          <a:ln w="3175">
            <a:solidFill>
              <a:schemeClr val="bg1">
                <a:lumMod val="65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97" name="Rectangle 96"/>
          <p:cNvSpPr/>
          <p:nvPr/>
        </p:nvSpPr>
        <p:spPr>
          <a:xfrm>
            <a:off x="5409845" y="3122963"/>
            <a:ext cx="1328689" cy="215444"/>
          </a:xfrm>
          <a:prstGeom prst="rect">
            <a:avLst/>
          </a:prstGeom>
        </p:spPr>
        <p:txBody>
          <a:bodyPr wrap="square">
            <a:spAutoFit/>
          </a:bodyPr>
          <a:lstStyle/>
          <a:p>
            <a:pPr algn="ctr"/>
            <a:r>
              <a:rPr lang="pl-PL" sz="800" b="1" dirty="0">
                <a:solidFill>
                  <a:schemeClr val="bg1"/>
                </a:solidFill>
                <a:cs typeface="Calibri Light" panose="020F0302020204030204" pitchFamily="34" charset="0"/>
              </a:rPr>
              <a:t>[</a:t>
            </a:r>
            <a:r>
              <a:rPr lang="pl-PL" sz="800" b="1" dirty="0" err="1">
                <a:solidFill>
                  <a:schemeClr val="bg1"/>
                </a:solidFill>
                <a:cs typeface="Calibri Light" panose="020F0302020204030204" pitchFamily="34" charset="0"/>
              </a:rPr>
              <a:t>Operational</a:t>
            </a:r>
            <a:r>
              <a:rPr lang="pl-PL" sz="800" b="1" dirty="0">
                <a:solidFill>
                  <a:schemeClr val="bg1"/>
                </a:solidFill>
                <a:cs typeface="Calibri Light" panose="020F0302020204030204" pitchFamily="34" charset="0"/>
              </a:rPr>
              <a:t> </a:t>
            </a:r>
            <a:r>
              <a:rPr lang="pl-PL" sz="800" b="1" dirty="0" err="1">
                <a:solidFill>
                  <a:schemeClr val="bg1"/>
                </a:solidFill>
                <a:cs typeface="Calibri Light" panose="020F0302020204030204" pitchFamily="34" charset="0"/>
              </a:rPr>
              <a:t>process</a:t>
            </a:r>
            <a:r>
              <a:rPr lang="pl-PL" sz="800" b="1" dirty="0">
                <a:solidFill>
                  <a:schemeClr val="bg1"/>
                </a:solidFill>
                <a:cs typeface="Calibri Light" panose="020F0302020204030204" pitchFamily="34" charset="0"/>
              </a:rPr>
              <a:t>]</a:t>
            </a:r>
          </a:p>
        </p:txBody>
      </p:sp>
      <p:grpSp>
        <p:nvGrpSpPr>
          <p:cNvPr id="98" name="Group 97"/>
          <p:cNvGrpSpPr/>
          <p:nvPr/>
        </p:nvGrpSpPr>
        <p:grpSpPr>
          <a:xfrm>
            <a:off x="8248414" y="1930273"/>
            <a:ext cx="1176574" cy="326458"/>
            <a:chOff x="723578" y="2597788"/>
            <a:chExt cx="1191327" cy="375172"/>
          </a:xfrm>
        </p:grpSpPr>
        <p:sp>
          <p:nvSpPr>
            <p:cNvPr id="99" name="Rounded Rectangle 98"/>
            <p:cNvSpPr/>
            <p:nvPr/>
          </p:nvSpPr>
          <p:spPr>
            <a:xfrm>
              <a:off x="723578" y="2619588"/>
              <a:ext cx="1191327" cy="353372"/>
            </a:xfrm>
            <a:prstGeom prst="roundRect">
              <a:avLst>
                <a:gd name="adj" fmla="val 33750"/>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800" b="1" dirty="0"/>
            </a:p>
          </p:txBody>
        </p:sp>
        <p:sp>
          <p:nvSpPr>
            <p:cNvPr id="100" name="Rectangle 99"/>
            <p:cNvSpPr/>
            <p:nvPr/>
          </p:nvSpPr>
          <p:spPr>
            <a:xfrm>
              <a:off x="730252" y="2597788"/>
              <a:ext cx="1136093" cy="247593"/>
            </a:xfrm>
            <a:prstGeom prst="rect">
              <a:avLst/>
            </a:prstGeom>
          </p:spPr>
          <p:txBody>
            <a:bodyPr wrap="square">
              <a:spAutoFit/>
            </a:bodyPr>
            <a:lstStyle/>
            <a:p>
              <a:pPr algn="ctr"/>
              <a:r>
                <a:rPr lang="pl-PL" sz="800" b="1" dirty="0">
                  <a:solidFill>
                    <a:schemeClr val="bg1"/>
                  </a:solidFill>
                  <a:cs typeface="Calibri Light" panose="020F0302020204030204" pitchFamily="34" charset="0"/>
                </a:rPr>
                <a:t>[</a:t>
              </a:r>
              <a:r>
                <a:rPr lang="pl-PL" sz="800" b="1" dirty="0" err="1">
                  <a:solidFill>
                    <a:schemeClr val="bg1"/>
                  </a:solidFill>
                  <a:cs typeface="Calibri Light" panose="020F0302020204030204" pitchFamily="34" charset="0"/>
                </a:rPr>
                <a:t>Operational</a:t>
              </a:r>
              <a:r>
                <a:rPr lang="pl-PL" sz="800" b="1" dirty="0">
                  <a:solidFill>
                    <a:schemeClr val="bg1"/>
                  </a:solidFill>
                  <a:cs typeface="Calibri Light" panose="020F0302020204030204" pitchFamily="34" charset="0"/>
                </a:rPr>
                <a:t> </a:t>
              </a:r>
              <a:r>
                <a:rPr lang="pl-PL" sz="800" b="1" dirty="0" err="1">
                  <a:solidFill>
                    <a:schemeClr val="bg1"/>
                  </a:solidFill>
                  <a:cs typeface="Calibri Light" panose="020F0302020204030204" pitchFamily="34" charset="0"/>
                </a:rPr>
                <a:t>process</a:t>
              </a:r>
              <a:r>
                <a:rPr lang="pl-PL" sz="800" b="1" dirty="0">
                  <a:solidFill>
                    <a:schemeClr val="bg1"/>
                  </a:solidFill>
                  <a:cs typeface="Calibri Light" panose="020F0302020204030204" pitchFamily="34" charset="0"/>
                </a:rPr>
                <a:t>]</a:t>
              </a:r>
            </a:p>
          </p:txBody>
        </p:sp>
      </p:grpSp>
      <p:grpSp>
        <p:nvGrpSpPr>
          <p:cNvPr id="102" name="Group 101"/>
          <p:cNvGrpSpPr/>
          <p:nvPr/>
        </p:nvGrpSpPr>
        <p:grpSpPr>
          <a:xfrm>
            <a:off x="9514440" y="1940165"/>
            <a:ext cx="959218" cy="338553"/>
            <a:chOff x="2027013" y="1248832"/>
            <a:chExt cx="971245" cy="389073"/>
          </a:xfrm>
        </p:grpSpPr>
        <p:sp>
          <p:nvSpPr>
            <p:cNvPr id="103" name="Rounded Rectangle 102"/>
            <p:cNvSpPr/>
            <p:nvPr/>
          </p:nvSpPr>
          <p:spPr>
            <a:xfrm>
              <a:off x="2031765" y="1258261"/>
              <a:ext cx="966493" cy="353374"/>
            </a:xfrm>
            <a:prstGeom prst="roundRect">
              <a:avLst>
                <a:gd name="adj" fmla="val 33750"/>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800" b="1" dirty="0"/>
            </a:p>
          </p:txBody>
        </p:sp>
        <p:sp>
          <p:nvSpPr>
            <p:cNvPr id="104" name="Rectangle 103"/>
            <p:cNvSpPr/>
            <p:nvPr/>
          </p:nvSpPr>
          <p:spPr>
            <a:xfrm>
              <a:off x="2027013" y="1248832"/>
              <a:ext cx="971245" cy="389073"/>
            </a:xfrm>
            <a:prstGeom prst="rect">
              <a:avLst/>
            </a:prstGeom>
          </p:spPr>
          <p:txBody>
            <a:bodyPr wrap="square">
              <a:spAutoFit/>
            </a:bodyPr>
            <a:lstStyle/>
            <a:p>
              <a:pPr algn="ctr"/>
              <a:r>
                <a:rPr lang="pl-PL" sz="800" b="1" dirty="0">
                  <a:solidFill>
                    <a:schemeClr val="bg1"/>
                  </a:solidFill>
                  <a:cs typeface="Calibri Light" panose="020F0302020204030204" pitchFamily="34" charset="0"/>
                </a:rPr>
                <a:t>[</a:t>
              </a:r>
              <a:r>
                <a:rPr lang="pl-PL" sz="800" b="1" dirty="0" err="1">
                  <a:solidFill>
                    <a:schemeClr val="bg1"/>
                  </a:solidFill>
                  <a:cs typeface="Calibri Light" panose="020F0302020204030204" pitchFamily="34" charset="0"/>
                </a:rPr>
                <a:t>Operational</a:t>
              </a:r>
              <a:r>
                <a:rPr lang="pl-PL" sz="800" b="1" dirty="0">
                  <a:solidFill>
                    <a:schemeClr val="bg1"/>
                  </a:solidFill>
                  <a:cs typeface="Calibri Light" panose="020F0302020204030204" pitchFamily="34" charset="0"/>
                </a:rPr>
                <a:t> </a:t>
              </a:r>
              <a:r>
                <a:rPr lang="pl-PL" sz="800" b="1" dirty="0" err="1">
                  <a:solidFill>
                    <a:schemeClr val="bg1"/>
                  </a:solidFill>
                  <a:cs typeface="Calibri Light" panose="020F0302020204030204" pitchFamily="34" charset="0"/>
                </a:rPr>
                <a:t>process</a:t>
              </a:r>
              <a:r>
                <a:rPr lang="pl-PL" sz="800" b="1" dirty="0">
                  <a:solidFill>
                    <a:schemeClr val="bg1"/>
                  </a:solidFill>
                  <a:cs typeface="Calibri Light" panose="020F0302020204030204" pitchFamily="34" charset="0"/>
                </a:rPr>
                <a:t>]</a:t>
              </a:r>
            </a:p>
          </p:txBody>
        </p:sp>
      </p:grpSp>
      <p:sp>
        <p:nvSpPr>
          <p:cNvPr id="111" name="Rounded Rectangle 110"/>
          <p:cNvSpPr/>
          <p:nvPr/>
        </p:nvSpPr>
        <p:spPr>
          <a:xfrm>
            <a:off x="7121192" y="2554092"/>
            <a:ext cx="1094841" cy="357002"/>
          </a:xfrm>
          <a:prstGeom prst="roundRect">
            <a:avLst>
              <a:gd name="adj" fmla="val 33750"/>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800" b="1" dirty="0"/>
          </a:p>
        </p:txBody>
      </p:sp>
      <p:sp>
        <p:nvSpPr>
          <p:cNvPr id="112" name="Rectangle 111"/>
          <p:cNvSpPr/>
          <p:nvPr/>
        </p:nvSpPr>
        <p:spPr>
          <a:xfrm>
            <a:off x="7079943" y="2566274"/>
            <a:ext cx="1166913" cy="215444"/>
          </a:xfrm>
          <a:prstGeom prst="rect">
            <a:avLst/>
          </a:prstGeom>
        </p:spPr>
        <p:txBody>
          <a:bodyPr wrap="square">
            <a:spAutoFit/>
          </a:bodyPr>
          <a:lstStyle/>
          <a:p>
            <a:pPr algn="ctr"/>
            <a:r>
              <a:rPr lang="pl-PL" sz="800" b="1" dirty="0">
                <a:solidFill>
                  <a:schemeClr val="bg1"/>
                </a:solidFill>
                <a:cs typeface="Calibri Light" panose="020F0302020204030204" pitchFamily="34" charset="0"/>
              </a:rPr>
              <a:t>[</a:t>
            </a:r>
            <a:r>
              <a:rPr lang="pl-PL" sz="800" b="1" dirty="0" err="1">
                <a:solidFill>
                  <a:schemeClr val="bg1"/>
                </a:solidFill>
                <a:cs typeface="Calibri Light" panose="020F0302020204030204" pitchFamily="34" charset="0"/>
              </a:rPr>
              <a:t>Operational</a:t>
            </a:r>
            <a:r>
              <a:rPr lang="pl-PL" sz="800" b="1" dirty="0">
                <a:solidFill>
                  <a:schemeClr val="bg1"/>
                </a:solidFill>
                <a:cs typeface="Calibri Light" panose="020F0302020204030204" pitchFamily="34" charset="0"/>
              </a:rPr>
              <a:t> </a:t>
            </a:r>
            <a:r>
              <a:rPr lang="pl-PL" sz="800" b="1" dirty="0" err="1">
                <a:solidFill>
                  <a:schemeClr val="bg1"/>
                </a:solidFill>
                <a:cs typeface="Calibri Light" panose="020F0302020204030204" pitchFamily="34" charset="0"/>
              </a:rPr>
              <a:t>process</a:t>
            </a:r>
            <a:r>
              <a:rPr lang="pl-PL" sz="800" b="1" dirty="0">
                <a:solidFill>
                  <a:schemeClr val="bg1"/>
                </a:solidFill>
                <a:cs typeface="Calibri Light" panose="020F0302020204030204" pitchFamily="34" charset="0"/>
              </a:rPr>
              <a:t>]</a:t>
            </a:r>
          </a:p>
        </p:txBody>
      </p:sp>
      <p:cxnSp>
        <p:nvCxnSpPr>
          <p:cNvPr id="113" name="Straight Arrow Connector 112"/>
          <p:cNvCxnSpPr/>
          <p:nvPr/>
        </p:nvCxnSpPr>
        <p:spPr>
          <a:xfrm flipV="1">
            <a:off x="6779038" y="2099550"/>
            <a:ext cx="221546" cy="79334"/>
          </a:xfrm>
          <a:prstGeom prst="straightConnector1">
            <a:avLst/>
          </a:prstGeom>
          <a:ln w="31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5" name="Rounded Rectangle 124"/>
          <p:cNvSpPr/>
          <p:nvPr/>
        </p:nvSpPr>
        <p:spPr>
          <a:xfrm>
            <a:off x="9207708" y="3291994"/>
            <a:ext cx="1094841" cy="483053"/>
          </a:xfrm>
          <a:prstGeom prst="roundRect">
            <a:avLst>
              <a:gd name="adj" fmla="val 21919"/>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800" b="1" dirty="0"/>
          </a:p>
        </p:txBody>
      </p:sp>
      <p:sp>
        <p:nvSpPr>
          <p:cNvPr id="126" name="Rectangle 125"/>
          <p:cNvSpPr/>
          <p:nvPr/>
        </p:nvSpPr>
        <p:spPr>
          <a:xfrm>
            <a:off x="9159716" y="3304118"/>
            <a:ext cx="1166913" cy="215444"/>
          </a:xfrm>
          <a:prstGeom prst="rect">
            <a:avLst/>
          </a:prstGeom>
        </p:spPr>
        <p:txBody>
          <a:bodyPr wrap="square">
            <a:spAutoFit/>
          </a:bodyPr>
          <a:lstStyle/>
          <a:p>
            <a:pPr algn="ctr"/>
            <a:r>
              <a:rPr lang="pl-PL" sz="800" b="1" dirty="0">
                <a:solidFill>
                  <a:schemeClr val="bg1"/>
                </a:solidFill>
                <a:cs typeface="Calibri Light" panose="020F0302020204030204" pitchFamily="34" charset="0"/>
              </a:rPr>
              <a:t>[</a:t>
            </a:r>
            <a:r>
              <a:rPr lang="pl-PL" sz="800" b="1" dirty="0" err="1">
                <a:solidFill>
                  <a:schemeClr val="bg1"/>
                </a:solidFill>
                <a:cs typeface="Calibri Light" panose="020F0302020204030204" pitchFamily="34" charset="0"/>
              </a:rPr>
              <a:t>Operational</a:t>
            </a:r>
            <a:r>
              <a:rPr lang="pl-PL" sz="800" b="1" dirty="0">
                <a:solidFill>
                  <a:schemeClr val="bg1"/>
                </a:solidFill>
                <a:cs typeface="Calibri Light" panose="020F0302020204030204" pitchFamily="34" charset="0"/>
              </a:rPr>
              <a:t> </a:t>
            </a:r>
            <a:r>
              <a:rPr lang="pl-PL" sz="800" b="1" dirty="0" err="1">
                <a:solidFill>
                  <a:schemeClr val="bg1"/>
                </a:solidFill>
                <a:cs typeface="Calibri Light" panose="020F0302020204030204" pitchFamily="34" charset="0"/>
              </a:rPr>
              <a:t>process</a:t>
            </a:r>
            <a:r>
              <a:rPr lang="pl-PL" sz="800" b="1" dirty="0">
                <a:solidFill>
                  <a:schemeClr val="bg1"/>
                </a:solidFill>
                <a:cs typeface="Calibri Light" panose="020F0302020204030204" pitchFamily="34" charset="0"/>
              </a:rPr>
              <a:t>]</a:t>
            </a:r>
          </a:p>
        </p:txBody>
      </p:sp>
      <p:cxnSp>
        <p:nvCxnSpPr>
          <p:cNvPr id="127" name="Straight Arrow Connector 126"/>
          <p:cNvCxnSpPr/>
          <p:nvPr/>
        </p:nvCxnSpPr>
        <p:spPr>
          <a:xfrm>
            <a:off x="9507448" y="2996340"/>
            <a:ext cx="68242" cy="165656"/>
          </a:xfrm>
          <a:prstGeom prst="straightConnector1">
            <a:avLst/>
          </a:prstGeom>
          <a:ln w="31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30" name="Rounded Rectangle 129"/>
          <p:cNvSpPr/>
          <p:nvPr/>
        </p:nvSpPr>
        <p:spPr>
          <a:xfrm>
            <a:off x="10432670" y="3358596"/>
            <a:ext cx="1094841" cy="357002"/>
          </a:xfrm>
          <a:prstGeom prst="roundRect">
            <a:avLst>
              <a:gd name="adj" fmla="val 33750"/>
            </a:avLst>
          </a:prstGeom>
          <a:solidFill>
            <a:srgbClr val="FFCC2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800" b="1" dirty="0"/>
          </a:p>
        </p:txBody>
      </p:sp>
      <p:sp>
        <p:nvSpPr>
          <p:cNvPr id="131" name="Rectangle 130"/>
          <p:cNvSpPr/>
          <p:nvPr/>
        </p:nvSpPr>
        <p:spPr>
          <a:xfrm>
            <a:off x="10400511" y="3360144"/>
            <a:ext cx="1166913" cy="338554"/>
          </a:xfrm>
          <a:prstGeom prst="rect">
            <a:avLst/>
          </a:prstGeom>
        </p:spPr>
        <p:txBody>
          <a:bodyPr wrap="square">
            <a:spAutoFit/>
          </a:bodyPr>
          <a:lstStyle/>
          <a:p>
            <a:pPr algn="ctr"/>
            <a:r>
              <a:rPr lang="pl-PL" sz="800" b="1" dirty="0">
                <a:solidFill>
                  <a:schemeClr val="bg1"/>
                </a:solidFill>
                <a:cs typeface="Calibri Light" panose="020F0302020204030204" pitchFamily="34" charset="0"/>
              </a:rPr>
              <a:t>[</a:t>
            </a:r>
            <a:r>
              <a:rPr lang="pl-PL" sz="800" b="1" dirty="0" err="1">
                <a:solidFill>
                  <a:schemeClr val="bg1"/>
                </a:solidFill>
                <a:cs typeface="Calibri Light" panose="020F0302020204030204" pitchFamily="34" charset="0"/>
              </a:rPr>
              <a:t>Process</a:t>
            </a:r>
            <a:r>
              <a:rPr lang="pl-PL" sz="800" b="1" dirty="0">
                <a:solidFill>
                  <a:schemeClr val="bg1"/>
                </a:solidFill>
                <a:cs typeface="Calibri Light" panose="020F0302020204030204" pitchFamily="34" charset="0"/>
              </a:rPr>
              <a:t> </a:t>
            </a:r>
            <a:r>
              <a:rPr lang="pl-PL" sz="800" b="1" dirty="0" err="1">
                <a:solidFill>
                  <a:schemeClr val="bg1"/>
                </a:solidFill>
                <a:cs typeface="Calibri Light" panose="020F0302020204030204" pitchFamily="34" charset="0"/>
              </a:rPr>
              <a:t>quality</a:t>
            </a:r>
            <a:r>
              <a:rPr lang="pl-PL" sz="800" b="1" dirty="0">
                <a:solidFill>
                  <a:schemeClr val="bg1"/>
                </a:solidFill>
                <a:cs typeface="Calibri Light" panose="020F0302020204030204" pitchFamily="34" charset="0"/>
              </a:rPr>
              <a:t> </a:t>
            </a:r>
            <a:r>
              <a:rPr lang="pl-PL" sz="800" b="1" dirty="0" err="1">
                <a:solidFill>
                  <a:schemeClr val="bg1"/>
                </a:solidFill>
                <a:cs typeface="Calibri Light" panose="020F0302020204030204" pitchFamily="34" charset="0"/>
              </a:rPr>
              <a:t>control</a:t>
            </a:r>
            <a:r>
              <a:rPr lang="pl-PL" sz="800" b="1" dirty="0">
                <a:solidFill>
                  <a:schemeClr val="bg1"/>
                </a:solidFill>
                <a:cs typeface="Calibri Light" panose="020F0302020204030204" pitchFamily="34" charset="0"/>
              </a:rPr>
              <a:t>]</a:t>
            </a:r>
          </a:p>
        </p:txBody>
      </p:sp>
      <p:sp>
        <p:nvSpPr>
          <p:cNvPr id="133" name="Rounded Rectangle 132"/>
          <p:cNvSpPr/>
          <p:nvPr/>
        </p:nvSpPr>
        <p:spPr>
          <a:xfrm>
            <a:off x="8466220" y="2555091"/>
            <a:ext cx="1094841" cy="357002"/>
          </a:xfrm>
          <a:prstGeom prst="roundRect">
            <a:avLst>
              <a:gd name="adj" fmla="val 33750"/>
            </a:avLst>
          </a:prstGeom>
          <a:solidFill>
            <a:srgbClr val="FFCC2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800" b="1" dirty="0"/>
          </a:p>
        </p:txBody>
      </p:sp>
      <p:sp>
        <p:nvSpPr>
          <p:cNvPr id="134" name="Rectangle 133"/>
          <p:cNvSpPr/>
          <p:nvPr/>
        </p:nvSpPr>
        <p:spPr>
          <a:xfrm>
            <a:off x="8435397" y="2564300"/>
            <a:ext cx="1166913" cy="338554"/>
          </a:xfrm>
          <a:prstGeom prst="rect">
            <a:avLst/>
          </a:prstGeom>
        </p:spPr>
        <p:txBody>
          <a:bodyPr wrap="square">
            <a:spAutoFit/>
          </a:bodyPr>
          <a:lstStyle/>
          <a:p>
            <a:pPr algn="ctr"/>
            <a:r>
              <a:rPr lang="pl-PL" sz="800" b="1" dirty="0">
                <a:solidFill>
                  <a:schemeClr val="bg1"/>
                </a:solidFill>
                <a:cs typeface="Calibri Light" panose="020F0302020204030204" pitchFamily="34" charset="0"/>
              </a:rPr>
              <a:t>[</a:t>
            </a:r>
            <a:r>
              <a:rPr lang="pl-PL" sz="800" b="1" dirty="0" err="1">
                <a:solidFill>
                  <a:schemeClr val="bg1"/>
                </a:solidFill>
                <a:cs typeface="Calibri Light" panose="020F0302020204030204" pitchFamily="34" charset="0"/>
              </a:rPr>
              <a:t>Process</a:t>
            </a:r>
            <a:r>
              <a:rPr lang="pl-PL" sz="800" b="1" dirty="0">
                <a:solidFill>
                  <a:schemeClr val="bg1"/>
                </a:solidFill>
                <a:cs typeface="Calibri Light" panose="020F0302020204030204" pitchFamily="34" charset="0"/>
              </a:rPr>
              <a:t> </a:t>
            </a:r>
            <a:r>
              <a:rPr lang="pl-PL" sz="800" b="1" dirty="0" err="1">
                <a:solidFill>
                  <a:schemeClr val="bg1"/>
                </a:solidFill>
                <a:cs typeface="Calibri Light" panose="020F0302020204030204" pitchFamily="34" charset="0"/>
              </a:rPr>
              <a:t>quality</a:t>
            </a:r>
            <a:r>
              <a:rPr lang="pl-PL" sz="800" b="1" dirty="0">
                <a:solidFill>
                  <a:schemeClr val="bg1"/>
                </a:solidFill>
                <a:cs typeface="Calibri Light" panose="020F0302020204030204" pitchFamily="34" charset="0"/>
              </a:rPr>
              <a:t> </a:t>
            </a:r>
            <a:r>
              <a:rPr lang="pl-PL" sz="800" b="1" dirty="0" err="1">
                <a:solidFill>
                  <a:schemeClr val="bg1"/>
                </a:solidFill>
                <a:cs typeface="Calibri Light" panose="020F0302020204030204" pitchFamily="34" charset="0"/>
              </a:rPr>
              <a:t>control</a:t>
            </a:r>
            <a:r>
              <a:rPr lang="pl-PL" sz="800" b="1" dirty="0">
                <a:solidFill>
                  <a:schemeClr val="bg1"/>
                </a:solidFill>
                <a:cs typeface="Calibri Light" panose="020F0302020204030204" pitchFamily="34" charset="0"/>
              </a:rPr>
              <a:t>]</a:t>
            </a:r>
          </a:p>
        </p:txBody>
      </p:sp>
      <p:sp>
        <p:nvSpPr>
          <p:cNvPr id="136" name="Rounded Rectangle 135"/>
          <p:cNvSpPr/>
          <p:nvPr/>
        </p:nvSpPr>
        <p:spPr>
          <a:xfrm>
            <a:off x="7568784" y="4245443"/>
            <a:ext cx="1356143" cy="357002"/>
          </a:xfrm>
          <a:prstGeom prst="roundRect">
            <a:avLst>
              <a:gd name="adj" fmla="val 33750"/>
            </a:avLst>
          </a:prstGeom>
          <a:solidFill>
            <a:srgbClr val="FFCC2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800" b="1" dirty="0"/>
          </a:p>
        </p:txBody>
      </p:sp>
      <p:sp>
        <p:nvSpPr>
          <p:cNvPr id="137" name="Rectangle 136"/>
          <p:cNvSpPr/>
          <p:nvPr/>
        </p:nvSpPr>
        <p:spPr>
          <a:xfrm>
            <a:off x="7592786" y="4254667"/>
            <a:ext cx="1320669" cy="215444"/>
          </a:xfrm>
          <a:prstGeom prst="rect">
            <a:avLst/>
          </a:prstGeom>
        </p:spPr>
        <p:txBody>
          <a:bodyPr wrap="square">
            <a:spAutoFit/>
          </a:bodyPr>
          <a:lstStyle/>
          <a:p>
            <a:pPr algn="ctr"/>
            <a:r>
              <a:rPr lang="pl-PL" sz="800" b="1" dirty="0">
                <a:solidFill>
                  <a:schemeClr val="bg1"/>
                </a:solidFill>
                <a:cs typeface="Calibri Light" panose="020F0302020204030204" pitchFamily="34" charset="0"/>
              </a:rPr>
              <a:t>[</a:t>
            </a:r>
            <a:r>
              <a:rPr lang="pl-PL" sz="800" b="1" dirty="0" err="1">
                <a:solidFill>
                  <a:schemeClr val="bg1"/>
                </a:solidFill>
                <a:cs typeface="Calibri Light" panose="020F0302020204030204" pitchFamily="34" charset="0"/>
              </a:rPr>
              <a:t>Process</a:t>
            </a:r>
            <a:r>
              <a:rPr lang="pl-PL" sz="800" b="1" dirty="0">
                <a:solidFill>
                  <a:schemeClr val="bg1"/>
                </a:solidFill>
                <a:cs typeface="Calibri Light" panose="020F0302020204030204" pitchFamily="34" charset="0"/>
              </a:rPr>
              <a:t> </a:t>
            </a:r>
            <a:r>
              <a:rPr lang="pl-PL" sz="800" b="1" dirty="0" err="1">
                <a:solidFill>
                  <a:schemeClr val="bg1"/>
                </a:solidFill>
                <a:cs typeface="Calibri Light" panose="020F0302020204030204" pitchFamily="34" charset="0"/>
              </a:rPr>
              <a:t>quality</a:t>
            </a:r>
            <a:r>
              <a:rPr lang="pl-PL" sz="800" b="1" dirty="0">
                <a:solidFill>
                  <a:schemeClr val="bg1"/>
                </a:solidFill>
                <a:cs typeface="Calibri Light" panose="020F0302020204030204" pitchFamily="34" charset="0"/>
              </a:rPr>
              <a:t> </a:t>
            </a:r>
            <a:r>
              <a:rPr lang="pl-PL" sz="800" b="1" dirty="0" err="1">
                <a:solidFill>
                  <a:schemeClr val="bg1"/>
                </a:solidFill>
                <a:cs typeface="Calibri Light" panose="020F0302020204030204" pitchFamily="34" charset="0"/>
              </a:rPr>
              <a:t>control</a:t>
            </a:r>
            <a:r>
              <a:rPr lang="pl-PL" sz="800" b="1" dirty="0">
                <a:solidFill>
                  <a:schemeClr val="bg1"/>
                </a:solidFill>
                <a:cs typeface="Calibri Light" panose="020F0302020204030204" pitchFamily="34" charset="0"/>
              </a:rPr>
              <a:t>]</a:t>
            </a:r>
          </a:p>
        </p:txBody>
      </p:sp>
      <p:cxnSp>
        <p:nvCxnSpPr>
          <p:cNvPr id="138" name="Straight Arrow Connector 137"/>
          <p:cNvCxnSpPr/>
          <p:nvPr/>
        </p:nvCxnSpPr>
        <p:spPr>
          <a:xfrm flipH="1">
            <a:off x="7116793" y="4430821"/>
            <a:ext cx="291771" cy="1591"/>
          </a:xfrm>
          <a:prstGeom prst="straightConnector1">
            <a:avLst/>
          </a:prstGeom>
          <a:ln w="31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40" name="Rounded Rectangle 139"/>
          <p:cNvSpPr/>
          <p:nvPr/>
        </p:nvSpPr>
        <p:spPr>
          <a:xfrm>
            <a:off x="5778954" y="4252320"/>
            <a:ext cx="1242563" cy="357002"/>
          </a:xfrm>
          <a:prstGeom prst="roundRect">
            <a:avLst>
              <a:gd name="adj" fmla="val 33750"/>
            </a:avLst>
          </a:prstGeom>
          <a:solidFill>
            <a:srgbClr val="FFCC2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800" b="1" dirty="0"/>
          </a:p>
        </p:txBody>
      </p:sp>
      <p:sp>
        <p:nvSpPr>
          <p:cNvPr id="141" name="Rectangle 140"/>
          <p:cNvSpPr/>
          <p:nvPr/>
        </p:nvSpPr>
        <p:spPr>
          <a:xfrm>
            <a:off x="5739900" y="4263891"/>
            <a:ext cx="1320669" cy="215444"/>
          </a:xfrm>
          <a:prstGeom prst="rect">
            <a:avLst/>
          </a:prstGeom>
        </p:spPr>
        <p:txBody>
          <a:bodyPr wrap="square">
            <a:spAutoFit/>
          </a:bodyPr>
          <a:lstStyle/>
          <a:p>
            <a:pPr algn="ctr"/>
            <a:r>
              <a:rPr lang="pl-PL" sz="800" b="1" dirty="0">
                <a:solidFill>
                  <a:schemeClr val="bg1"/>
                </a:solidFill>
                <a:cs typeface="Calibri Light" panose="020F0302020204030204" pitchFamily="34" charset="0"/>
              </a:rPr>
              <a:t>[</a:t>
            </a:r>
            <a:r>
              <a:rPr lang="pl-PL" sz="800" b="1" dirty="0" err="1">
                <a:solidFill>
                  <a:schemeClr val="bg1"/>
                </a:solidFill>
                <a:cs typeface="Calibri Light" panose="020F0302020204030204" pitchFamily="34" charset="0"/>
              </a:rPr>
              <a:t>Process</a:t>
            </a:r>
            <a:r>
              <a:rPr lang="pl-PL" sz="800" b="1" dirty="0">
                <a:solidFill>
                  <a:schemeClr val="bg1"/>
                </a:solidFill>
                <a:cs typeface="Calibri Light" panose="020F0302020204030204" pitchFamily="34" charset="0"/>
              </a:rPr>
              <a:t> </a:t>
            </a:r>
            <a:r>
              <a:rPr lang="pl-PL" sz="800" b="1" dirty="0" err="1">
                <a:solidFill>
                  <a:schemeClr val="bg1"/>
                </a:solidFill>
                <a:cs typeface="Calibri Light" panose="020F0302020204030204" pitchFamily="34" charset="0"/>
              </a:rPr>
              <a:t>quality</a:t>
            </a:r>
            <a:r>
              <a:rPr lang="pl-PL" sz="800" b="1" dirty="0">
                <a:solidFill>
                  <a:schemeClr val="bg1"/>
                </a:solidFill>
                <a:cs typeface="Calibri Light" panose="020F0302020204030204" pitchFamily="34" charset="0"/>
              </a:rPr>
              <a:t> </a:t>
            </a:r>
            <a:r>
              <a:rPr lang="pl-PL" sz="800" b="1" dirty="0" err="1">
                <a:solidFill>
                  <a:schemeClr val="bg1"/>
                </a:solidFill>
                <a:cs typeface="Calibri Light" panose="020F0302020204030204" pitchFamily="34" charset="0"/>
              </a:rPr>
              <a:t>control</a:t>
            </a:r>
            <a:r>
              <a:rPr lang="pl-PL" sz="800" b="1" dirty="0">
                <a:solidFill>
                  <a:schemeClr val="bg1"/>
                </a:solidFill>
                <a:cs typeface="Calibri Light" panose="020F0302020204030204" pitchFamily="34" charset="0"/>
              </a:rPr>
              <a:t>]</a:t>
            </a:r>
          </a:p>
        </p:txBody>
      </p:sp>
      <p:sp>
        <p:nvSpPr>
          <p:cNvPr id="145" name="Rounded Rectangle 144"/>
          <p:cNvSpPr/>
          <p:nvPr/>
        </p:nvSpPr>
        <p:spPr>
          <a:xfrm>
            <a:off x="666467" y="3889598"/>
            <a:ext cx="1018650" cy="326436"/>
          </a:xfrm>
          <a:prstGeom prst="roundRect">
            <a:avLst>
              <a:gd name="adj" fmla="val 3375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b="1" dirty="0"/>
              <a:t>Reception of products by the customer </a:t>
            </a:r>
          </a:p>
        </p:txBody>
      </p:sp>
      <p:grpSp>
        <p:nvGrpSpPr>
          <p:cNvPr id="147" name="Group 146"/>
          <p:cNvGrpSpPr/>
          <p:nvPr/>
        </p:nvGrpSpPr>
        <p:grpSpPr>
          <a:xfrm>
            <a:off x="2017277" y="3848334"/>
            <a:ext cx="1597508" cy="465535"/>
            <a:chOff x="4075105" y="2376820"/>
            <a:chExt cx="1597508" cy="413169"/>
          </a:xfrm>
        </p:grpSpPr>
        <p:sp>
          <p:nvSpPr>
            <p:cNvPr id="148" name="Rounded Rectangle 147"/>
            <p:cNvSpPr/>
            <p:nvPr/>
          </p:nvSpPr>
          <p:spPr>
            <a:xfrm>
              <a:off x="4158755" y="2379779"/>
              <a:ext cx="1422110" cy="410210"/>
            </a:xfrm>
            <a:prstGeom prst="roundRect">
              <a:avLst>
                <a:gd name="adj" fmla="val 21385"/>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800" b="1" dirty="0"/>
            </a:p>
          </p:txBody>
        </p:sp>
        <p:sp>
          <p:nvSpPr>
            <p:cNvPr id="149" name="Rectangle 148"/>
            <p:cNvSpPr/>
            <p:nvPr/>
          </p:nvSpPr>
          <p:spPr>
            <a:xfrm>
              <a:off x="4075105" y="2376820"/>
              <a:ext cx="1597508" cy="191209"/>
            </a:xfrm>
            <a:prstGeom prst="rect">
              <a:avLst/>
            </a:prstGeom>
          </p:spPr>
          <p:txBody>
            <a:bodyPr wrap="square">
              <a:spAutoFit/>
            </a:bodyPr>
            <a:lstStyle/>
            <a:p>
              <a:pPr algn="ctr"/>
              <a:r>
                <a:rPr lang="pl-PL" sz="800" b="1" dirty="0">
                  <a:solidFill>
                    <a:schemeClr val="bg1"/>
                  </a:solidFill>
                  <a:cs typeface="Calibri Light" panose="020F0302020204030204" pitchFamily="34" charset="0"/>
                </a:rPr>
                <a:t>[</a:t>
              </a:r>
              <a:r>
                <a:rPr lang="pl-PL" sz="800" b="1" dirty="0" err="1">
                  <a:solidFill>
                    <a:schemeClr val="bg1"/>
                  </a:solidFill>
                  <a:cs typeface="Calibri Light" panose="020F0302020204030204" pitchFamily="34" charset="0"/>
                </a:rPr>
                <a:t>Operational</a:t>
              </a:r>
              <a:r>
                <a:rPr lang="pl-PL" sz="800" b="1" dirty="0">
                  <a:solidFill>
                    <a:schemeClr val="bg1"/>
                  </a:solidFill>
                  <a:cs typeface="Calibri Light" panose="020F0302020204030204" pitchFamily="34" charset="0"/>
                </a:rPr>
                <a:t> </a:t>
              </a:r>
              <a:r>
                <a:rPr lang="pl-PL" sz="800" b="1" dirty="0" err="1">
                  <a:solidFill>
                    <a:schemeClr val="bg1"/>
                  </a:solidFill>
                  <a:cs typeface="Calibri Light" panose="020F0302020204030204" pitchFamily="34" charset="0"/>
                </a:rPr>
                <a:t>process</a:t>
              </a:r>
              <a:r>
                <a:rPr lang="pl-PL" sz="800" b="1" dirty="0">
                  <a:solidFill>
                    <a:schemeClr val="bg1"/>
                  </a:solidFill>
                  <a:cs typeface="Calibri Light" panose="020F0302020204030204" pitchFamily="34" charset="0"/>
                </a:rPr>
                <a:t>]</a:t>
              </a:r>
            </a:p>
          </p:txBody>
        </p:sp>
      </p:grpSp>
      <p:grpSp>
        <p:nvGrpSpPr>
          <p:cNvPr id="150" name="Group 149"/>
          <p:cNvGrpSpPr/>
          <p:nvPr/>
        </p:nvGrpSpPr>
        <p:grpSpPr>
          <a:xfrm>
            <a:off x="2100927" y="4509262"/>
            <a:ext cx="1423254" cy="333832"/>
            <a:chOff x="3236570" y="3473673"/>
            <a:chExt cx="1370505" cy="333832"/>
          </a:xfrm>
        </p:grpSpPr>
        <p:sp>
          <p:nvSpPr>
            <p:cNvPr id="151" name="Rounded Rectangle 150"/>
            <p:cNvSpPr/>
            <p:nvPr/>
          </p:nvSpPr>
          <p:spPr>
            <a:xfrm>
              <a:off x="3236570" y="3490242"/>
              <a:ext cx="1359207" cy="317263"/>
            </a:xfrm>
            <a:prstGeom prst="roundRect">
              <a:avLst>
                <a:gd name="adj" fmla="val 3375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800" b="1" dirty="0"/>
            </a:p>
          </p:txBody>
        </p:sp>
        <p:sp>
          <p:nvSpPr>
            <p:cNvPr id="152" name="Rectangle 151"/>
            <p:cNvSpPr/>
            <p:nvPr/>
          </p:nvSpPr>
          <p:spPr>
            <a:xfrm>
              <a:off x="3245818" y="3473673"/>
              <a:ext cx="1361257" cy="215444"/>
            </a:xfrm>
            <a:prstGeom prst="rect">
              <a:avLst/>
            </a:prstGeom>
          </p:spPr>
          <p:txBody>
            <a:bodyPr wrap="square">
              <a:spAutoFit/>
            </a:bodyPr>
            <a:lstStyle/>
            <a:p>
              <a:pPr algn="ctr"/>
              <a:r>
                <a:rPr lang="pl-PL" sz="800" b="1" dirty="0">
                  <a:solidFill>
                    <a:schemeClr val="bg1"/>
                  </a:solidFill>
                  <a:cs typeface="Calibri Light" panose="020F0302020204030204" pitchFamily="34" charset="0"/>
                </a:rPr>
                <a:t>[</a:t>
              </a:r>
              <a:r>
                <a:rPr lang="pl-PL" sz="800" b="1" dirty="0" err="1">
                  <a:solidFill>
                    <a:schemeClr val="bg1"/>
                  </a:solidFill>
                  <a:cs typeface="Calibri Light" panose="020F0302020204030204" pitchFamily="34" charset="0"/>
                </a:rPr>
                <a:t>External</a:t>
              </a:r>
              <a:r>
                <a:rPr lang="pl-PL" sz="800" b="1" dirty="0">
                  <a:solidFill>
                    <a:schemeClr val="bg1"/>
                  </a:solidFill>
                  <a:cs typeface="Calibri Light" panose="020F0302020204030204" pitchFamily="34" charset="0"/>
                </a:rPr>
                <a:t> Services]</a:t>
              </a:r>
            </a:p>
          </p:txBody>
        </p:sp>
      </p:grpSp>
      <p:cxnSp>
        <p:nvCxnSpPr>
          <p:cNvPr id="153" name="Straight Arrow Connector 152"/>
          <p:cNvCxnSpPr/>
          <p:nvPr/>
        </p:nvCxnSpPr>
        <p:spPr>
          <a:xfrm flipV="1">
            <a:off x="1684347" y="2676739"/>
            <a:ext cx="246220" cy="197003"/>
          </a:xfrm>
          <a:prstGeom prst="straightConnector1">
            <a:avLst/>
          </a:prstGeom>
          <a:ln w="31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80" name="Straight Arrow Connector 179"/>
          <p:cNvCxnSpPr/>
          <p:nvPr/>
        </p:nvCxnSpPr>
        <p:spPr>
          <a:xfrm flipH="1">
            <a:off x="8969464" y="3953549"/>
            <a:ext cx="260393" cy="241457"/>
          </a:xfrm>
          <a:prstGeom prst="straightConnector1">
            <a:avLst/>
          </a:prstGeom>
          <a:ln w="31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94" name="Straight Arrow Connector 193"/>
          <p:cNvCxnSpPr/>
          <p:nvPr/>
        </p:nvCxnSpPr>
        <p:spPr>
          <a:xfrm>
            <a:off x="8246856" y="2741812"/>
            <a:ext cx="150276" cy="0"/>
          </a:xfrm>
          <a:prstGeom prst="straightConnector1">
            <a:avLst/>
          </a:prstGeom>
          <a:ln w="31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99" name="Straight Arrow Connector 198"/>
          <p:cNvCxnSpPr>
            <a:stCxn id="74" idx="3"/>
          </p:cNvCxnSpPr>
          <p:nvPr/>
        </p:nvCxnSpPr>
        <p:spPr>
          <a:xfrm>
            <a:off x="5262808" y="2368309"/>
            <a:ext cx="150276" cy="2510"/>
          </a:xfrm>
          <a:prstGeom prst="straightConnector1">
            <a:avLst/>
          </a:prstGeom>
          <a:ln w="31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01" name="Straight Arrow Connector 200"/>
          <p:cNvCxnSpPr/>
          <p:nvPr/>
        </p:nvCxnSpPr>
        <p:spPr>
          <a:xfrm>
            <a:off x="4251630" y="2362296"/>
            <a:ext cx="150276" cy="2510"/>
          </a:xfrm>
          <a:prstGeom prst="straightConnector1">
            <a:avLst/>
          </a:prstGeom>
          <a:ln w="31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a:off x="2176950" y="2434012"/>
            <a:ext cx="83769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14" name="Straight Arrow Connector 213"/>
          <p:cNvCxnSpPr/>
          <p:nvPr/>
        </p:nvCxnSpPr>
        <p:spPr>
          <a:xfrm>
            <a:off x="3228283" y="2359786"/>
            <a:ext cx="150276" cy="2510"/>
          </a:xfrm>
          <a:prstGeom prst="straightConnector1">
            <a:avLst/>
          </a:prstGeom>
          <a:ln w="31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20" name="Straight Arrow Connector 219"/>
          <p:cNvCxnSpPr/>
          <p:nvPr/>
        </p:nvCxnSpPr>
        <p:spPr>
          <a:xfrm>
            <a:off x="9868448" y="2462608"/>
            <a:ext cx="6029" cy="659839"/>
          </a:xfrm>
          <a:prstGeom prst="straightConnector1">
            <a:avLst/>
          </a:prstGeom>
          <a:ln w="31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27" name="Rounded Rectangle 226"/>
          <p:cNvSpPr/>
          <p:nvPr/>
        </p:nvSpPr>
        <p:spPr>
          <a:xfrm>
            <a:off x="4059715" y="4209787"/>
            <a:ext cx="1234147" cy="442067"/>
          </a:xfrm>
          <a:prstGeom prst="roundRect">
            <a:avLst>
              <a:gd name="adj" fmla="val 33750"/>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1000" b="1" dirty="0"/>
          </a:p>
        </p:txBody>
      </p:sp>
      <p:sp>
        <p:nvSpPr>
          <p:cNvPr id="229" name="Rectangle 228"/>
          <p:cNvSpPr/>
          <p:nvPr/>
        </p:nvSpPr>
        <p:spPr>
          <a:xfrm>
            <a:off x="4015987" y="4194079"/>
            <a:ext cx="1328689" cy="215444"/>
          </a:xfrm>
          <a:prstGeom prst="rect">
            <a:avLst/>
          </a:prstGeom>
        </p:spPr>
        <p:txBody>
          <a:bodyPr wrap="square">
            <a:spAutoFit/>
          </a:bodyPr>
          <a:lstStyle/>
          <a:p>
            <a:pPr algn="ctr"/>
            <a:r>
              <a:rPr lang="pl-PL" sz="800" b="1" dirty="0">
                <a:solidFill>
                  <a:schemeClr val="bg1"/>
                </a:solidFill>
                <a:cs typeface="Calibri Light" panose="020F0302020204030204" pitchFamily="34" charset="0"/>
              </a:rPr>
              <a:t>[</a:t>
            </a:r>
            <a:r>
              <a:rPr lang="pl-PL" sz="800" b="1" dirty="0" err="1">
                <a:solidFill>
                  <a:schemeClr val="bg1"/>
                </a:solidFill>
                <a:cs typeface="Calibri Light" panose="020F0302020204030204" pitchFamily="34" charset="0"/>
              </a:rPr>
              <a:t>Operational</a:t>
            </a:r>
            <a:r>
              <a:rPr lang="pl-PL" sz="800" b="1" dirty="0">
                <a:solidFill>
                  <a:schemeClr val="bg1"/>
                </a:solidFill>
                <a:cs typeface="Calibri Light" panose="020F0302020204030204" pitchFamily="34" charset="0"/>
              </a:rPr>
              <a:t> </a:t>
            </a:r>
            <a:r>
              <a:rPr lang="pl-PL" sz="800" b="1" dirty="0" err="1">
                <a:solidFill>
                  <a:schemeClr val="bg1"/>
                </a:solidFill>
                <a:cs typeface="Calibri Light" panose="020F0302020204030204" pitchFamily="34" charset="0"/>
              </a:rPr>
              <a:t>process</a:t>
            </a:r>
            <a:r>
              <a:rPr lang="pl-PL" sz="800" b="1" dirty="0">
                <a:solidFill>
                  <a:schemeClr val="bg1"/>
                </a:solidFill>
                <a:cs typeface="Calibri Light" panose="020F0302020204030204" pitchFamily="34" charset="0"/>
              </a:rPr>
              <a:t>]</a:t>
            </a:r>
          </a:p>
        </p:txBody>
      </p:sp>
      <p:cxnSp>
        <p:nvCxnSpPr>
          <p:cNvPr id="231" name="Straight Arrow Connector 230"/>
          <p:cNvCxnSpPr/>
          <p:nvPr/>
        </p:nvCxnSpPr>
        <p:spPr>
          <a:xfrm flipH="1">
            <a:off x="5393829" y="4430821"/>
            <a:ext cx="291771" cy="1591"/>
          </a:xfrm>
          <a:prstGeom prst="straightConnector1">
            <a:avLst/>
          </a:prstGeom>
          <a:ln w="31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32" name="Straight Arrow Connector 231"/>
          <p:cNvCxnSpPr/>
          <p:nvPr/>
        </p:nvCxnSpPr>
        <p:spPr>
          <a:xfrm flipH="1" flipV="1">
            <a:off x="3647642" y="4097465"/>
            <a:ext cx="279042" cy="163509"/>
          </a:xfrm>
          <a:prstGeom prst="straightConnector1">
            <a:avLst/>
          </a:prstGeom>
          <a:ln w="31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34" name="Straight Arrow Connector 233"/>
          <p:cNvCxnSpPr/>
          <p:nvPr/>
        </p:nvCxnSpPr>
        <p:spPr>
          <a:xfrm flipH="1">
            <a:off x="3671997" y="4500787"/>
            <a:ext cx="256306" cy="141397"/>
          </a:xfrm>
          <a:prstGeom prst="straightConnector1">
            <a:avLst/>
          </a:prstGeom>
          <a:ln w="31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37" name="Straight Arrow Connector 236"/>
          <p:cNvCxnSpPr/>
          <p:nvPr/>
        </p:nvCxnSpPr>
        <p:spPr>
          <a:xfrm flipH="1">
            <a:off x="1735383" y="4074734"/>
            <a:ext cx="291771" cy="1591"/>
          </a:xfrm>
          <a:prstGeom prst="straightConnector1">
            <a:avLst/>
          </a:prstGeom>
          <a:ln w="31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flipV="1">
            <a:off x="4098289" y="2717322"/>
            <a:ext cx="1034200" cy="568505"/>
          </a:xfrm>
          <a:prstGeom prst="straightConnector1">
            <a:avLst/>
          </a:prstGeom>
          <a:ln w="3175">
            <a:solidFill>
              <a:schemeClr val="bg1">
                <a:lumMod val="65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4" name="Text Placeholder 4">
            <a:extLst>
              <a:ext uri="{FF2B5EF4-FFF2-40B4-BE49-F238E27FC236}">
                <a16:creationId xmlns:a16="http://schemas.microsoft.com/office/drawing/2014/main" id="{C8A4DB56-3C70-4B5A-A2CD-E38C5B1A2F61}"/>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Tree>
    <p:extLst>
      <p:ext uri="{BB962C8B-B14F-4D97-AF65-F5344CB8AC3E}">
        <p14:creationId xmlns:p14="http://schemas.microsoft.com/office/powerpoint/2010/main" val="423948118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Rounded Rectangle 209">
            <a:extLst>
              <a:ext uri="{FF2B5EF4-FFF2-40B4-BE49-F238E27FC236}">
                <a16:creationId xmlns:a16="http://schemas.microsoft.com/office/drawing/2014/main" id="{F9059053-52C0-4493-AB96-CFC441366A5E}"/>
              </a:ext>
            </a:extLst>
          </p:cNvPr>
          <p:cNvSpPr/>
          <p:nvPr/>
        </p:nvSpPr>
        <p:spPr>
          <a:xfrm>
            <a:off x="1945211" y="2293312"/>
            <a:ext cx="1938759" cy="1273298"/>
          </a:xfrm>
          <a:prstGeom prst="roundRect">
            <a:avLst>
              <a:gd name="adj" fmla="val 8631"/>
            </a:avLst>
          </a:prstGeom>
          <a:solidFill>
            <a:srgbClr val="F0FAF8"/>
          </a:solidFill>
          <a:ln>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l-PL" sz="8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p:txBody>
      </p:sp>
      <p:sp>
        <p:nvSpPr>
          <p:cNvPr id="87" name="Rounded Rectangle 209">
            <a:extLst>
              <a:ext uri="{FF2B5EF4-FFF2-40B4-BE49-F238E27FC236}">
                <a16:creationId xmlns:a16="http://schemas.microsoft.com/office/drawing/2014/main" id="{E12A8801-42AE-4742-87CE-56E078797A28}"/>
              </a:ext>
            </a:extLst>
          </p:cNvPr>
          <p:cNvSpPr/>
          <p:nvPr/>
        </p:nvSpPr>
        <p:spPr>
          <a:xfrm>
            <a:off x="6589488" y="2058687"/>
            <a:ext cx="1938759" cy="1901993"/>
          </a:xfrm>
          <a:prstGeom prst="roundRect">
            <a:avLst>
              <a:gd name="adj" fmla="val 8631"/>
            </a:avLst>
          </a:prstGeom>
          <a:solidFill>
            <a:srgbClr val="F0FAF8"/>
          </a:solidFill>
          <a:ln>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l-PL" sz="8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FB2FFDEB-4907-4B60-A6CA-3F7200D95AA8}"/>
              </a:ext>
            </a:extLst>
          </p:cNvPr>
          <p:cNvSpPr txBox="1"/>
          <p:nvPr/>
        </p:nvSpPr>
        <p:spPr>
          <a:xfrm>
            <a:off x="534760" y="618865"/>
            <a:ext cx="1128669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pPr lvl="0">
              <a:defRPr/>
            </a:pPr>
            <a:r>
              <a:rPr kumimoji="0" lang="pl-PL" sz="1800" b="1" i="1" u="none" strike="noStrike" kern="1200" cap="none" spc="0" normalizeH="0" baseline="0" noProof="0" dirty="0">
                <a:ln>
                  <a:noFill/>
                </a:ln>
                <a:solidFill>
                  <a:srgbClr val="00B0AD"/>
                </a:solidFill>
                <a:effectLst/>
                <a:uLnTx/>
                <a:uFillTx/>
                <a:latin typeface="Calibri Light" panose="020F0302020204030204" pitchFamily="34" charset="0"/>
                <a:ea typeface="Cambria" panose="02040503050406030204" pitchFamily="18" charset="0"/>
                <a:cs typeface="Calibri Light" panose="020F0302020204030204" pitchFamily="34" charset="0"/>
              </a:rPr>
              <a:t>[</a:t>
            </a:r>
            <a:r>
              <a:rPr kumimoji="0" lang="pl-PL" sz="1800" b="1" i="1" u="none" strike="noStrike" kern="1200" cap="none" spc="0" normalizeH="0" baseline="0" noProof="0" dirty="0" err="1">
                <a:ln>
                  <a:noFill/>
                </a:ln>
                <a:solidFill>
                  <a:srgbClr val="00B0AD"/>
                </a:solidFill>
                <a:effectLst/>
                <a:uLnTx/>
                <a:uFillTx/>
                <a:latin typeface="Calibri Light" panose="020F0302020204030204" pitchFamily="34" charset="0"/>
                <a:ea typeface="Cambria" panose="02040503050406030204" pitchFamily="18" charset="0"/>
                <a:cs typeface="Calibri Light" panose="020F0302020204030204" pitchFamily="34" charset="0"/>
              </a:rPr>
              <a:t>Company’s</a:t>
            </a:r>
            <a:r>
              <a:rPr kumimoji="0" lang="pl-PL" sz="1800" b="1" i="1" u="none" strike="noStrike" kern="1200" cap="none" spc="0" normalizeH="0" baseline="0" noProof="0" dirty="0">
                <a:ln>
                  <a:noFill/>
                </a:ln>
                <a:solidFill>
                  <a:srgbClr val="00B0AD"/>
                </a:solidFill>
                <a:effectLst/>
                <a:uLnTx/>
                <a:uFillTx/>
                <a:latin typeface="Calibri Light" panose="020F0302020204030204" pitchFamily="34" charset="0"/>
                <a:ea typeface="Cambria" panose="02040503050406030204" pitchFamily="18" charset="0"/>
                <a:cs typeface="Calibri Light" panose="020F0302020204030204" pitchFamily="34" charset="0"/>
              </a:rPr>
              <a:t>]</a:t>
            </a:r>
            <a:r>
              <a:rPr kumimoji="0" lang="en-US" sz="1800" b="1" i="1" u="none" strike="noStrike" kern="1200" cap="none" spc="0" normalizeH="0" baseline="0" noProof="0" dirty="0">
                <a:ln>
                  <a:noFill/>
                </a:ln>
                <a:solidFill>
                  <a:srgbClr val="00B0AD"/>
                </a:solidFill>
                <a:effectLst/>
                <a:uLnTx/>
                <a:uFillTx/>
                <a:latin typeface="Calibri Light" panose="020F0302020204030204" pitchFamily="34" charset="0"/>
                <a:ea typeface="Cambria" panose="02040503050406030204" pitchFamily="18" charset="0"/>
                <a:cs typeface="Calibri Light" panose="020F0302020204030204" pitchFamily="34" charset="0"/>
              </a:rPr>
              <a:t> operations are based on a specific business model</a:t>
            </a:r>
          </a:p>
        </p:txBody>
      </p:sp>
      <p:sp>
        <p:nvSpPr>
          <p:cNvPr id="7" name="Rounded Rectangle 92">
            <a:extLst>
              <a:ext uri="{FF2B5EF4-FFF2-40B4-BE49-F238E27FC236}">
                <a16:creationId xmlns:a16="http://schemas.microsoft.com/office/drawing/2014/main" id="{DB50BBA4-4B90-4C69-A248-1A3CA0B887A1}"/>
              </a:ext>
            </a:extLst>
          </p:cNvPr>
          <p:cNvSpPr/>
          <p:nvPr/>
        </p:nvSpPr>
        <p:spPr>
          <a:xfrm>
            <a:off x="549255" y="4715304"/>
            <a:ext cx="11109345" cy="679407"/>
          </a:xfrm>
          <a:prstGeom prst="roundRect">
            <a:avLst>
              <a:gd name="adj" fmla="val 12605"/>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just">
              <a:spcAft>
                <a:spcPts val="300"/>
              </a:spcAft>
              <a:buFont typeface="Arial" panose="020B0604020202020204" pitchFamily="34" charset="0"/>
              <a:buChar char="•"/>
            </a:pPr>
            <a:r>
              <a:rPr lang="en-US" sz="900" dirty="0">
                <a:solidFill>
                  <a:schemeClr val="tx1"/>
                </a:solidFill>
              </a:rPr>
              <a:t>Additional information on the operating model </a:t>
            </a:r>
            <a:endParaRPr lang="pl-PL" sz="900" dirty="0">
              <a:solidFill>
                <a:schemeClr val="tx1"/>
              </a:solidFill>
            </a:endParaRPr>
          </a:p>
          <a:p>
            <a:pPr marL="171450" indent="-171450" algn="just">
              <a:spcAft>
                <a:spcPts val="300"/>
              </a:spcAft>
              <a:buFont typeface="Arial" panose="020B0604020202020204" pitchFamily="34" charset="0"/>
              <a:buChar char="•"/>
            </a:pPr>
            <a:r>
              <a:rPr lang="en-US" sz="900" dirty="0">
                <a:solidFill>
                  <a:schemeClr val="tx1"/>
                </a:solidFill>
              </a:rPr>
              <a:t>Additional information on the operating model </a:t>
            </a:r>
          </a:p>
          <a:p>
            <a:pPr marL="171450" indent="-171450" algn="just">
              <a:spcAft>
                <a:spcPts val="300"/>
              </a:spcAft>
              <a:buFont typeface="Arial" panose="020B0604020202020204" pitchFamily="34" charset="0"/>
              <a:buChar char="•"/>
            </a:pPr>
            <a:r>
              <a:rPr lang="en-US" sz="900" dirty="0">
                <a:solidFill>
                  <a:schemeClr val="tx1"/>
                </a:solidFill>
              </a:rPr>
              <a:t>Additional information on the operating model </a:t>
            </a:r>
          </a:p>
          <a:p>
            <a:pPr marL="171450" indent="-171450" algn="just">
              <a:spcAft>
                <a:spcPts val="300"/>
              </a:spcAft>
              <a:buFont typeface="Arial" panose="020B0604020202020204" pitchFamily="34" charset="0"/>
              <a:buChar char="•"/>
            </a:pPr>
            <a:r>
              <a:rPr lang="en-US" sz="900" dirty="0">
                <a:solidFill>
                  <a:schemeClr val="tx1"/>
                </a:solidFill>
              </a:rPr>
              <a:t>Additional information on the operating model </a:t>
            </a:r>
          </a:p>
          <a:p>
            <a:pPr marL="171450" indent="-171450" algn="just">
              <a:spcAft>
                <a:spcPts val="300"/>
              </a:spcAft>
              <a:buFont typeface="Arial" panose="020B0604020202020204" pitchFamily="34" charset="0"/>
              <a:buChar char="•"/>
            </a:pPr>
            <a:r>
              <a:rPr lang="en-US" sz="900" dirty="0">
                <a:solidFill>
                  <a:schemeClr val="tx1"/>
                </a:solidFill>
              </a:rPr>
              <a:t>Additional information on the operating model </a:t>
            </a:r>
          </a:p>
          <a:p>
            <a:pPr marL="171450" indent="-171450" algn="just">
              <a:spcAft>
                <a:spcPts val="300"/>
              </a:spcAft>
              <a:buFont typeface="Arial" panose="020B0604020202020204" pitchFamily="34" charset="0"/>
              <a:buChar char="•"/>
            </a:pPr>
            <a:r>
              <a:rPr lang="en-US" sz="900" dirty="0">
                <a:solidFill>
                  <a:schemeClr val="tx1"/>
                </a:solidFill>
              </a:rPr>
              <a:t>Additional information on the operating model </a:t>
            </a:r>
          </a:p>
          <a:p>
            <a:pPr marL="171450" indent="-171450" algn="just">
              <a:spcAft>
                <a:spcPts val="300"/>
              </a:spcAft>
              <a:buFont typeface="Arial" panose="020B0604020202020204" pitchFamily="34" charset="0"/>
              <a:buChar char="•"/>
            </a:pPr>
            <a:r>
              <a:rPr lang="en-US" sz="900" dirty="0">
                <a:solidFill>
                  <a:schemeClr val="tx1"/>
                </a:solidFill>
              </a:rPr>
              <a:t>Additional information on the operating model </a:t>
            </a:r>
          </a:p>
          <a:p>
            <a:pPr marL="171450" indent="-171450" algn="just">
              <a:spcAft>
                <a:spcPts val="300"/>
              </a:spcAft>
              <a:buFont typeface="Arial" panose="020B0604020202020204" pitchFamily="34" charset="0"/>
              <a:buChar char="•"/>
            </a:pPr>
            <a:endParaRPr lang="en-US" sz="900" dirty="0">
              <a:solidFill>
                <a:schemeClr val="tx1"/>
              </a:solidFill>
            </a:endParaRPr>
          </a:p>
        </p:txBody>
      </p:sp>
      <p:cxnSp>
        <p:nvCxnSpPr>
          <p:cNvPr id="13" name="Straight Connector 12">
            <a:extLst>
              <a:ext uri="{FF2B5EF4-FFF2-40B4-BE49-F238E27FC236}">
                <a16:creationId xmlns:a16="http://schemas.microsoft.com/office/drawing/2014/main" id="{840C632B-04AD-486B-AC0B-97DD0E115DA6}"/>
              </a:ext>
            </a:extLst>
          </p:cNvPr>
          <p:cNvCxnSpPr>
            <a:cxnSpLocks/>
          </p:cNvCxnSpPr>
          <p:nvPr/>
        </p:nvCxnSpPr>
        <p:spPr>
          <a:xfrm>
            <a:off x="512064" y="1481205"/>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14"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marL="0" marR="0" lvl="0" indent="0" algn="just" defTabSz="914400" rtl="0" eaLnBrk="1" fontAlgn="auto" latinLnBrk="0" hangingPunct="1">
              <a:lnSpc>
                <a:spcPct val="100000"/>
              </a:lnSpc>
              <a:spcBef>
                <a:spcPts val="300"/>
              </a:spcBef>
              <a:spcAft>
                <a:spcPts val="300"/>
              </a:spcAft>
              <a:buClrTx/>
              <a:buSzPts val="1000"/>
              <a:buFontTx/>
              <a:buNone/>
              <a:tabLst/>
              <a:defRPr/>
            </a:pPr>
            <a:r>
              <a:rPr kumimoji="0" lang="pl-PL" sz="1000" b="1" i="0" u="none" strike="noStrike" kern="1200" cap="none" spc="0" normalizeH="0" baseline="0" noProof="0" dirty="0">
                <a:ln>
                  <a:noFill/>
                </a:ln>
                <a:solidFill>
                  <a:prstClr val="white">
                    <a:lumMod val="65000"/>
                  </a:prstClr>
                </a:solidFill>
                <a:effectLst/>
                <a:uLnTx/>
                <a:uFillTx/>
                <a:latin typeface="Arial" panose="020B0604020202020204" pitchFamily="34" charset="0"/>
                <a:ea typeface="+mn-ea"/>
                <a:cs typeface="Arial" panose="020B0604020202020204" pitchFamily="34" charset="0"/>
              </a:rPr>
              <a:t>Operating model</a:t>
            </a:r>
            <a:endParaRPr kumimoji="0" lang="en-US" sz="1000" b="1" i="0" u="none" strike="noStrike" kern="1200" cap="none" spc="0" normalizeH="0" baseline="0" noProof="0" dirty="0">
              <a:ln>
                <a:noFill/>
              </a:ln>
              <a:solidFill>
                <a:prstClr val="white">
                  <a:lumMod val="65000"/>
                </a:prstClr>
              </a:solidFill>
              <a:effectLst/>
              <a:uLnTx/>
              <a:uFillTx/>
              <a:latin typeface="Arial" panose="020B0604020202020204" pitchFamily="34" charset="0"/>
              <a:ea typeface="+mn-ea"/>
              <a:cs typeface="Arial" panose="020B0604020202020204" pitchFamily="34" charset="0"/>
            </a:endParaRPr>
          </a:p>
        </p:txBody>
      </p:sp>
      <p:cxnSp>
        <p:nvCxnSpPr>
          <p:cNvPr id="31" name="Straight Connector 30">
            <a:extLst>
              <a:ext uri="{FF2B5EF4-FFF2-40B4-BE49-F238E27FC236}">
                <a16:creationId xmlns:a16="http://schemas.microsoft.com/office/drawing/2014/main" id="{840C632B-04AD-486B-AC0B-97DD0E115DA6}"/>
              </a:ext>
            </a:extLst>
          </p:cNvPr>
          <p:cNvCxnSpPr>
            <a:cxnSpLocks/>
          </p:cNvCxnSpPr>
          <p:nvPr/>
        </p:nvCxnSpPr>
        <p:spPr>
          <a:xfrm>
            <a:off x="512064" y="1481328"/>
            <a:ext cx="11163469" cy="0"/>
          </a:xfrm>
          <a:prstGeom prst="line">
            <a:avLst/>
          </a:prstGeom>
          <a:ln w="9525">
            <a:solidFill>
              <a:srgbClr val="00B0AD"/>
            </a:solidFill>
          </a:ln>
        </p:spPr>
        <p:style>
          <a:lnRef idx="1">
            <a:schemeClr val="accent3"/>
          </a:lnRef>
          <a:fillRef idx="0">
            <a:schemeClr val="accent3"/>
          </a:fillRef>
          <a:effectRef idx="0">
            <a:schemeClr val="accent3"/>
          </a:effectRef>
          <a:fontRef idx="minor">
            <a:schemeClr val="tx1"/>
          </a:fontRef>
        </p:style>
      </p:cxnSp>
      <p:sp>
        <p:nvSpPr>
          <p:cNvPr id="89" name="TextBox 88">
            <a:extLst>
              <a:ext uri="{FF2B5EF4-FFF2-40B4-BE49-F238E27FC236}">
                <a16:creationId xmlns:a16="http://schemas.microsoft.com/office/drawing/2014/main" id="{863959C9-96AD-4719-B62C-88DE75E86DB5}"/>
              </a:ext>
            </a:extLst>
          </p:cNvPr>
          <p:cNvSpPr txBox="1"/>
          <p:nvPr/>
        </p:nvSpPr>
        <p:spPr>
          <a:xfrm rot="16200000">
            <a:off x="-2940076" y="2596449"/>
            <a:ext cx="4226615"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400" b="0" i="0" u="none" strike="noStrike" kern="1200" cap="none" spc="0" normalizeH="0" baseline="0" noProof="0" dirty="0">
                <a:ln>
                  <a:noFill/>
                </a:ln>
                <a:solidFill>
                  <a:srgbClr val="00B0AD"/>
                </a:solidFill>
                <a:effectLst/>
                <a:uLnTx/>
                <a:uFillTx/>
                <a:latin typeface="Calibri" panose="020F0502020204030204"/>
                <a:ea typeface="+mn-ea"/>
                <a:cs typeface="+mn-cs"/>
              </a:rPr>
              <a:t>Kolory przewodnie Prezentacji</a:t>
            </a:r>
          </a:p>
        </p:txBody>
      </p:sp>
      <p:sp>
        <p:nvSpPr>
          <p:cNvPr id="91" name="Rectangle 90">
            <a:extLst>
              <a:ext uri="{FF2B5EF4-FFF2-40B4-BE49-F238E27FC236}">
                <a16:creationId xmlns:a16="http://schemas.microsoft.com/office/drawing/2014/main" id="{A5E5773E-3BFA-4088-B0F9-0A647528D6F7}"/>
              </a:ext>
            </a:extLst>
          </p:cNvPr>
          <p:cNvSpPr/>
          <p:nvPr/>
        </p:nvSpPr>
        <p:spPr>
          <a:xfrm>
            <a:off x="-431673" y="1331024"/>
            <a:ext cx="265176" cy="246888"/>
          </a:xfrm>
          <a:prstGeom prst="rect">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2" name="Rectangle 91">
            <a:extLst>
              <a:ext uri="{FF2B5EF4-FFF2-40B4-BE49-F238E27FC236}">
                <a16:creationId xmlns:a16="http://schemas.microsoft.com/office/drawing/2014/main" id="{6A332F2E-189B-449A-9EA6-CAC130FE6B96}"/>
              </a:ext>
            </a:extLst>
          </p:cNvPr>
          <p:cNvSpPr/>
          <p:nvPr/>
        </p:nvSpPr>
        <p:spPr>
          <a:xfrm>
            <a:off x="-431673" y="1693736"/>
            <a:ext cx="265176" cy="246888"/>
          </a:xfrm>
          <a:prstGeom prst="rect">
            <a:avLst/>
          </a:prstGeom>
          <a:solidFill>
            <a:srgbClr val="47B9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3" name="Rectangle 92">
            <a:extLst>
              <a:ext uri="{FF2B5EF4-FFF2-40B4-BE49-F238E27FC236}">
                <a16:creationId xmlns:a16="http://schemas.microsoft.com/office/drawing/2014/main" id="{DD7BA1B4-7A6A-48C9-835F-1445A7DDBE18}"/>
              </a:ext>
            </a:extLst>
          </p:cNvPr>
          <p:cNvSpPr/>
          <p:nvPr/>
        </p:nvSpPr>
        <p:spPr>
          <a:xfrm>
            <a:off x="-431673" y="2056448"/>
            <a:ext cx="265176" cy="246888"/>
          </a:xfrm>
          <a:prstGeom prst="rect">
            <a:avLst/>
          </a:prstGeom>
          <a:solidFill>
            <a:srgbClr val="7CC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Rectangle 100">
            <a:extLst>
              <a:ext uri="{FF2B5EF4-FFF2-40B4-BE49-F238E27FC236}">
                <a16:creationId xmlns:a16="http://schemas.microsoft.com/office/drawing/2014/main" id="{61ACE9F8-A19D-4E95-BF26-EEEFB4F5D15A}"/>
              </a:ext>
            </a:extLst>
          </p:cNvPr>
          <p:cNvSpPr/>
          <p:nvPr/>
        </p:nvSpPr>
        <p:spPr>
          <a:xfrm>
            <a:off x="-431673" y="2419160"/>
            <a:ext cx="265176" cy="246888"/>
          </a:xfrm>
          <a:prstGeom prst="rect">
            <a:avLst/>
          </a:prstGeom>
          <a:solidFill>
            <a:srgbClr val="A3DC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5" name="Rectangle 104">
            <a:extLst>
              <a:ext uri="{FF2B5EF4-FFF2-40B4-BE49-F238E27FC236}">
                <a16:creationId xmlns:a16="http://schemas.microsoft.com/office/drawing/2014/main" id="{5A2DA826-CAAC-4A64-9FC1-038406EA7FC4}"/>
              </a:ext>
            </a:extLst>
          </p:cNvPr>
          <p:cNvSpPr/>
          <p:nvPr/>
        </p:nvSpPr>
        <p:spPr>
          <a:xfrm>
            <a:off x="-431673" y="2781872"/>
            <a:ext cx="265176" cy="246888"/>
          </a:xfrm>
          <a:prstGeom prst="rect">
            <a:avLst/>
          </a:prstGeom>
          <a:solidFill>
            <a:srgbClr val="E0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Rectangle 105">
            <a:extLst>
              <a:ext uri="{FF2B5EF4-FFF2-40B4-BE49-F238E27FC236}">
                <a16:creationId xmlns:a16="http://schemas.microsoft.com/office/drawing/2014/main" id="{9E3D4C47-AF74-4E2E-8365-40907DFD9FBA}"/>
              </a:ext>
            </a:extLst>
          </p:cNvPr>
          <p:cNvSpPr/>
          <p:nvPr/>
        </p:nvSpPr>
        <p:spPr>
          <a:xfrm>
            <a:off x="-431673" y="3144584"/>
            <a:ext cx="265176" cy="246888"/>
          </a:xfrm>
          <a:prstGeom prst="rect">
            <a:avLst/>
          </a:prstGeom>
          <a:solidFill>
            <a:srgbClr val="EBF7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Rectangle 106">
            <a:extLst>
              <a:ext uri="{FF2B5EF4-FFF2-40B4-BE49-F238E27FC236}">
                <a16:creationId xmlns:a16="http://schemas.microsoft.com/office/drawing/2014/main" id="{C72D3D01-A9DA-4C65-80D9-E4F686B9431A}"/>
              </a:ext>
            </a:extLst>
          </p:cNvPr>
          <p:cNvSpPr/>
          <p:nvPr/>
        </p:nvSpPr>
        <p:spPr>
          <a:xfrm>
            <a:off x="-434732" y="3885249"/>
            <a:ext cx="265176" cy="24688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Rectangle 107">
            <a:extLst>
              <a:ext uri="{FF2B5EF4-FFF2-40B4-BE49-F238E27FC236}">
                <a16:creationId xmlns:a16="http://schemas.microsoft.com/office/drawing/2014/main" id="{EC85B1B3-59D7-440D-A3A0-9F55EC6FEED8}"/>
              </a:ext>
            </a:extLst>
          </p:cNvPr>
          <p:cNvSpPr/>
          <p:nvPr/>
        </p:nvSpPr>
        <p:spPr>
          <a:xfrm>
            <a:off x="-434732" y="4251010"/>
            <a:ext cx="265176" cy="246888"/>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Rectangle 108">
            <a:extLst>
              <a:ext uri="{FF2B5EF4-FFF2-40B4-BE49-F238E27FC236}">
                <a16:creationId xmlns:a16="http://schemas.microsoft.com/office/drawing/2014/main" id="{6BA95AC0-5AFD-4821-B8A7-6B967CF46266}"/>
              </a:ext>
            </a:extLst>
          </p:cNvPr>
          <p:cNvSpPr/>
          <p:nvPr/>
        </p:nvSpPr>
        <p:spPr>
          <a:xfrm>
            <a:off x="-434732" y="4616771"/>
            <a:ext cx="265176" cy="246888"/>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14" name="Straight Connector 113">
            <a:extLst>
              <a:ext uri="{FF2B5EF4-FFF2-40B4-BE49-F238E27FC236}">
                <a16:creationId xmlns:a16="http://schemas.microsoft.com/office/drawing/2014/main" id="{4396B38B-67F0-4E0C-9285-3465C24116A6}"/>
              </a:ext>
            </a:extLst>
          </p:cNvPr>
          <p:cNvCxnSpPr/>
          <p:nvPr/>
        </p:nvCxnSpPr>
        <p:spPr>
          <a:xfrm flipH="1">
            <a:off x="-669192" y="637031"/>
            <a:ext cx="133081" cy="0"/>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64FD540D-4AF9-4BAD-90E2-7694B3DF8F7E}"/>
              </a:ext>
            </a:extLst>
          </p:cNvPr>
          <p:cNvCxnSpPr/>
          <p:nvPr/>
        </p:nvCxnSpPr>
        <p:spPr>
          <a:xfrm flipH="1">
            <a:off x="-669192" y="4863659"/>
            <a:ext cx="133081" cy="0"/>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AB4C9F93-DA12-40B6-A2AB-E0680000662E}"/>
              </a:ext>
            </a:extLst>
          </p:cNvPr>
          <p:cNvCxnSpPr>
            <a:cxnSpLocks/>
          </p:cNvCxnSpPr>
          <p:nvPr/>
        </p:nvCxnSpPr>
        <p:spPr>
          <a:xfrm flipV="1">
            <a:off x="-672879" y="637032"/>
            <a:ext cx="3688" cy="4226627"/>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sp>
        <p:nvSpPr>
          <p:cNvPr id="118" name="Rectangle 117">
            <a:extLst>
              <a:ext uri="{FF2B5EF4-FFF2-40B4-BE49-F238E27FC236}">
                <a16:creationId xmlns:a16="http://schemas.microsoft.com/office/drawing/2014/main" id="{AF4F2974-BD37-4FC0-9F09-0E93E22DED6D}"/>
              </a:ext>
            </a:extLst>
          </p:cNvPr>
          <p:cNvSpPr/>
          <p:nvPr/>
        </p:nvSpPr>
        <p:spPr>
          <a:xfrm>
            <a:off x="-434732" y="3516441"/>
            <a:ext cx="265176" cy="246888"/>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prstClr val="white">
                  <a:lumMod val="65000"/>
                </a:prstClr>
              </a:solidFill>
              <a:effectLst/>
              <a:uLnTx/>
              <a:uFillTx/>
              <a:latin typeface="Calibri" panose="020F0502020204030204"/>
              <a:ea typeface="+mn-ea"/>
              <a:cs typeface="+mn-cs"/>
            </a:endParaRPr>
          </a:p>
        </p:txBody>
      </p:sp>
      <p:sp>
        <p:nvSpPr>
          <p:cNvPr id="36" name="TextBox 78">
            <a:extLst>
              <a:ext uri="{FF2B5EF4-FFF2-40B4-BE49-F238E27FC236}">
                <a16:creationId xmlns:a16="http://schemas.microsoft.com/office/drawing/2014/main" id="{BD5CA9C9-360A-4C80-ACA1-F3E449BA612F}"/>
              </a:ext>
            </a:extLst>
          </p:cNvPr>
          <p:cNvSpPr txBox="1"/>
          <p:nvPr/>
        </p:nvSpPr>
        <p:spPr>
          <a:xfrm>
            <a:off x="545566" y="4046610"/>
            <a:ext cx="5016691" cy="236530"/>
          </a:xfrm>
          <a:prstGeom prst="rect">
            <a:avLst/>
          </a:prstGeom>
        </p:spPr>
        <p:txBody>
          <a:bodyPr vert="horz" wrap="square" lIns="0" tIns="45720" rIns="91440" bIns="45720" rtlCol="0">
            <a:noAutofit/>
          </a:bodyPr>
          <a:lstStyle/>
          <a:p>
            <a:pPr marL="0" marR="0" lvl="0" indent="0" algn="just" defTabSz="914400" rtl="0" eaLnBrk="1" fontAlgn="auto" latinLnBrk="0" hangingPunct="1">
              <a:lnSpc>
                <a:spcPct val="100000"/>
              </a:lnSpc>
              <a:spcBef>
                <a:spcPts val="300"/>
              </a:spcBef>
              <a:spcAft>
                <a:spcPts val="300"/>
              </a:spcAft>
              <a:buClrTx/>
              <a:buSzPts val="1000"/>
              <a:buFontTx/>
              <a:buNone/>
              <a:tabLst/>
              <a:defRPr/>
            </a:pPr>
            <a:r>
              <a:rPr kumimoji="0" lang="en-US" sz="1000" b="1" i="0" u="none" strike="noStrike" kern="1200" cap="none" spc="0" normalizeH="0" baseline="0" noProof="0" dirty="0">
                <a:ln>
                  <a:noFill/>
                </a:ln>
                <a:solidFill>
                  <a:prstClr val="white">
                    <a:lumMod val="65000"/>
                  </a:prstClr>
                </a:solidFill>
                <a:effectLst/>
                <a:uLnTx/>
                <a:uFillTx/>
                <a:latin typeface="Arial" panose="020B0604020202020204" pitchFamily="34" charset="0"/>
                <a:ea typeface="+mn-ea"/>
                <a:cs typeface="Arial" panose="020B0604020202020204" pitchFamily="34" charset="0"/>
              </a:rPr>
              <a:t>Additional information on the operating model </a:t>
            </a:r>
          </a:p>
        </p:txBody>
      </p:sp>
      <p:cxnSp>
        <p:nvCxnSpPr>
          <p:cNvPr id="37" name="Straight Connector 36">
            <a:extLst>
              <a:ext uri="{FF2B5EF4-FFF2-40B4-BE49-F238E27FC236}">
                <a16:creationId xmlns:a16="http://schemas.microsoft.com/office/drawing/2014/main" id="{B9866520-801B-48D3-B4FB-14EC4BC5F9D9}"/>
              </a:ext>
            </a:extLst>
          </p:cNvPr>
          <p:cNvCxnSpPr>
            <a:cxnSpLocks/>
          </p:cNvCxnSpPr>
          <p:nvPr/>
        </p:nvCxnSpPr>
        <p:spPr>
          <a:xfrm>
            <a:off x="528815" y="4279171"/>
            <a:ext cx="11163469" cy="0"/>
          </a:xfrm>
          <a:prstGeom prst="line">
            <a:avLst/>
          </a:prstGeom>
          <a:ln w="9525">
            <a:solidFill>
              <a:srgbClr val="00B0AD"/>
            </a:solidFill>
          </a:ln>
        </p:spPr>
        <p:style>
          <a:lnRef idx="1">
            <a:schemeClr val="accent3"/>
          </a:lnRef>
          <a:fillRef idx="0">
            <a:schemeClr val="accent3"/>
          </a:fillRef>
          <a:effectRef idx="0">
            <a:schemeClr val="accent3"/>
          </a:effectRef>
          <a:fontRef idx="minor">
            <a:schemeClr val="tx1"/>
          </a:fontRef>
        </p:style>
      </p:cxnSp>
      <p:grpSp>
        <p:nvGrpSpPr>
          <p:cNvPr id="2" name="Group 1">
            <a:extLst>
              <a:ext uri="{FF2B5EF4-FFF2-40B4-BE49-F238E27FC236}">
                <a16:creationId xmlns:a16="http://schemas.microsoft.com/office/drawing/2014/main" id="{7D6763E3-66B2-4D12-B704-56454986E1EE}"/>
              </a:ext>
            </a:extLst>
          </p:cNvPr>
          <p:cNvGrpSpPr/>
          <p:nvPr/>
        </p:nvGrpSpPr>
        <p:grpSpPr>
          <a:xfrm>
            <a:off x="607809" y="2728840"/>
            <a:ext cx="1019926" cy="461665"/>
            <a:chOff x="674735" y="2663246"/>
            <a:chExt cx="1019926" cy="461665"/>
          </a:xfrm>
        </p:grpSpPr>
        <p:sp>
          <p:nvSpPr>
            <p:cNvPr id="41" name="Rounded Rectangle 33">
              <a:extLst>
                <a:ext uri="{FF2B5EF4-FFF2-40B4-BE49-F238E27FC236}">
                  <a16:creationId xmlns:a16="http://schemas.microsoft.com/office/drawing/2014/main" id="{97EE5CAA-6832-44C3-BD57-1FC2C5CD8D94}"/>
                </a:ext>
              </a:extLst>
            </p:cNvPr>
            <p:cNvSpPr/>
            <p:nvPr/>
          </p:nvSpPr>
          <p:spPr>
            <a:xfrm>
              <a:off x="674735" y="2694134"/>
              <a:ext cx="1018650" cy="375509"/>
            </a:xfrm>
            <a:prstGeom prst="roundRect">
              <a:avLst>
                <a:gd name="adj" fmla="val 20222"/>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l-PL" sz="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 name="Rectangle 41">
              <a:extLst>
                <a:ext uri="{FF2B5EF4-FFF2-40B4-BE49-F238E27FC236}">
                  <a16:creationId xmlns:a16="http://schemas.microsoft.com/office/drawing/2014/main" id="{24EDA66F-8142-4408-BB5C-CECB6F4F9CDB}"/>
                </a:ext>
              </a:extLst>
            </p:cNvPr>
            <p:cNvSpPr/>
            <p:nvPr/>
          </p:nvSpPr>
          <p:spPr>
            <a:xfrm>
              <a:off x="676011" y="2663246"/>
              <a:ext cx="101865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200" b="1" i="0" u="none" strike="noStrike" kern="1200" cap="none" spc="0" normalizeH="0" baseline="0" noProof="0" dirty="0" err="1">
                  <a:ln>
                    <a:noFill/>
                  </a:ln>
                  <a:solidFill>
                    <a:prstClr val="white"/>
                  </a:solidFill>
                  <a:effectLst/>
                  <a:uLnTx/>
                  <a:uFillTx/>
                  <a:ea typeface="+mn-ea"/>
                  <a:cs typeface="Calibri Light" panose="020F0302020204030204" pitchFamily="34" charset="0"/>
                </a:rPr>
                <a:t>Attracting</a:t>
              </a:r>
              <a:r>
                <a:rPr kumimoji="0" lang="pl-PL" sz="1200" b="1" i="0" u="none" strike="noStrike" kern="1200" cap="none" spc="0" normalizeH="0" baseline="0" noProof="0" dirty="0">
                  <a:ln>
                    <a:noFill/>
                  </a:ln>
                  <a:solidFill>
                    <a:prstClr val="white"/>
                  </a:solidFill>
                  <a:effectLst/>
                  <a:uLnTx/>
                  <a:uFillTx/>
                  <a:ea typeface="+mn-ea"/>
                  <a:cs typeface="Calibri Light" panose="020F0302020204030204" pitchFamily="34" charset="0"/>
                </a:rPr>
                <a:t> </a:t>
              </a:r>
              <a:r>
                <a:rPr kumimoji="0" lang="pl-PL" sz="1200" b="1" i="0" u="none" strike="noStrike" kern="1200" cap="none" spc="0" normalizeH="0" baseline="0" noProof="0" dirty="0" err="1">
                  <a:ln>
                    <a:noFill/>
                  </a:ln>
                  <a:solidFill>
                    <a:prstClr val="white"/>
                  </a:solidFill>
                  <a:effectLst/>
                  <a:uLnTx/>
                  <a:uFillTx/>
                  <a:ea typeface="+mn-ea"/>
                  <a:cs typeface="Calibri Light" panose="020F0302020204030204" pitchFamily="34" charset="0"/>
                </a:rPr>
                <a:t>customers</a:t>
              </a:r>
              <a:endParaRPr kumimoji="0" lang="pl-PL" sz="1200" b="1" i="0" u="none" strike="noStrike" kern="1200" cap="none" spc="0" normalizeH="0" baseline="0" noProof="0" dirty="0">
                <a:ln>
                  <a:noFill/>
                </a:ln>
                <a:solidFill>
                  <a:prstClr val="white"/>
                </a:solidFill>
                <a:effectLst/>
                <a:uLnTx/>
                <a:uFillTx/>
                <a:ea typeface="+mn-ea"/>
                <a:cs typeface="Calibri Light" panose="020F0302020204030204" pitchFamily="34" charset="0"/>
              </a:endParaRPr>
            </a:p>
          </p:txBody>
        </p:sp>
      </p:grpSp>
      <p:grpSp>
        <p:nvGrpSpPr>
          <p:cNvPr id="45" name="Group 44">
            <a:extLst>
              <a:ext uri="{FF2B5EF4-FFF2-40B4-BE49-F238E27FC236}">
                <a16:creationId xmlns:a16="http://schemas.microsoft.com/office/drawing/2014/main" id="{A7DA4D1E-5AE9-4536-B7BD-DE4551C99823}"/>
              </a:ext>
            </a:extLst>
          </p:cNvPr>
          <p:cNvGrpSpPr/>
          <p:nvPr/>
        </p:nvGrpSpPr>
        <p:grpSpPr>
          <a:xfrm>
            <a:off x="2081909" y="2410557"/>
            <a:ext cx="1607880" cy="307341"/>
            <a:chOff x="3123692" y="3020593"/>
            <a:chExt cx="1333501" cy="361785"/>
          </a:xfrm>
        </p:grpSpPr>
        <p:sp>
          <p:nvSpPr>
            <p:cNvPr id="46" name="Rounded Rectangle 56">
              <a:extLst>
                <a:ext uri="{FF2B5EF4-FFF2-40B4-BE49-F238E27FC236}">
                  <a16:creationId xmlns:a16="http://schemas.microsoft.com/office/drawing/2014/main" id="{FFD905CE-4270-422F-98BD-FC0C9753D73C}"/>
                </a:ext>
              </a:extLst>
            </p:cNvPr>
            <p:cNvSpPr/>
            <p:nvPr/>
          </p:nvSpPr>
          <p:spPr>
            <a:xfrm>
              <a:off x="3123692" y="3029005"/>
              <a:ext cx="1323650" cy="353373"/>
            </a:xfrm>
            <a:prstGeom prst="roundRect">
              <a:avLst>
                <a:gd name="adj" fmla="val 23174"/>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l-PL" sz="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 name="Rectangle 46">
              <a:extLst>
                <a:ext uri="{FF2B5EF4-FFF2-40B4-BE49-F238E27FC236}">
                  <a16:creationId xmlns:a16="http://schemas.microsoft.com/office/drawing/2014/main" id="{A539E251-CEC6-4E9C-B7BD-BBA4C47C2506}"/>
                </a:ext>
              </a:extLst>
            </p:cNvPr>
            <p:cNvSpPr/>
            <p:nvPr/>
          </p:nvSpPr>
          <p:spPr>
            <a:xfrm>
              <a:off x="3140714" y="3020593"/>
              <a:ext cx="1316479" cy="326068"/>
            </a:xfrm>
            <a:prstGeom prst="rect">
              <a:avLst/>
            </a:prstGeom>
          </p:spPr>
          <p:txBody>
            <a:bodyPr wrap="square">
              <a:spAutoFit/>
            </a:bodyPr>
            <a:lstStyle/>
            <a:p>
              <a:pPr algn="ctr"/>
              <a:r>
                <a:rPr lang="pl-PL" sz="1200" b="1" dirty="0">
                  <a:solidFill>
                    <a:schemeClr val="bg1"/>
                  </a:solidFill>
                  <a:cs typeface="Calibri Light" panose="020F0302020204030204" pitchFamily="34" charset="0"/>
                </a:rPr>
                <a:t>[</a:t>
              </a:r>
              <a:r>
                <a:rPr lang="pl-PL" sz="1200" b="1" dirty="0" err="1">
                  <a:solidFill>
                    <a:schemeClr val="bg1"/>
                  </a:solidFill>
                  <a:cs typeface="Calibri Light" panose="020F0302020204030204" pitchFamily="34" charset="0"/>
                </a:rPr>
                <a:t>Operational</a:t>
              </a:r>
              <a:r>
                <a:rPr lang="pl-PL" sz="1200" b="1" dirty="0">
                  <a:solidFill>
                    <a:schemeClr val="bg1"/>
                  </a:solidFill>
                  <a:cs typeface="Calibri Light" panose="020F0302020204030204" pitchFamily="34" charset="0"/>
                </a:rPr>
                <a:t> </a:t>
              </a:r>
              <a:r>
                <a:rPr lang="pl-PL" sz="1200" b="1" dirty="0" err="1">
                  <a:solidFill>
                    <a:schemeClr val="bg1"/>
                  </a:solidFill>
                  <a:cs typeface="Calibri Light" panose="020F0302020204030204" pitchFamily="34" charset="0"/>
                </a:rPr>
                <a:t>process</a:t>
              </a:r>
              <a:r>
                <a:rPr lang="pl-PL" sz="1200" b="1" dirty="0">
                  <a:solidFill>
                    <a:schemeClr val="bg1"/>
                  </a:solidFill>
                  <a:cs typeface="Calibri Light" panose="020F0302020204030204" pitchFamily="34" charset="0"/>
                </a:rPr>
                <a:t>]</a:t>
              </a:r>
            </a:p>
          </p:txBody>
        </p:sp>
      </p:grpSp>
      <p:grpSp>
        <p:nvGrpSpPr>
          <p:cNvPr id="48" name="Group 47">
            <a:extLst>
              <a:ext uri="{FF2B5EF4-FFF2-40B4-BE49-F238E27FC236}">
                <a16:creationId xmlns:a16="http://schemas.microsoft.com/office/drawing/2014/main" id="{861FB9A5-1E57-4B87-9709-20F3802B31D0}"/>
              </a:ext>
            </a:extLst>
          </p:cNvPr>
          <p:cNvGrpSpPr/>
          <p:nvPr/>
        </p:nvGrpSpPr>
        <p:grpSpPr>
          <a:xfrm>
            <a:off x="2108509" y="3156679"/>
            <a:ext cx="1598142" cy="301817"/>
            <a:chOff x="3249006" y="3011161"/>
            <a:chExt cx="983644" cy="301817"/>
          </a:xfrm>
        </p:grpSpPr>
        <p:sp>
          <p:nvSpPr>
            <p:cNvPr id="49" name="Rounded Rectangle 63">
              <a:extLst>
                <a:ext uri="{FF2B5EF4-FFF2-40B4-BE49-F238E27FC236}">
                  <a16:creationId xmlns:a16="http://schemas.microsoft.com/office/drawing/2014/main" id="{28D7CF60-2BB0-43EC-9323-993556A3E868}"/>
                </a:ext>
              </a:extLst>
            </p:cNvPr>
            <p:cNvSpPr/>
            <p:nvPr/>
          </p:nvSpPr>
          <p:spPr>
            <a:xfrm>
              <a:off x="3249040" y="3011161"/>
              <a:ext cx="973232" cy="301817"/>
            </a:xfrm>
            <a:prstGeom prst="roundRect">
              <a:avLst>
                <a:gd name="adj" fmla="val 25334"/>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l-PL" sz="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0" name="Rectangle 49">
              <a:extLst>
                <a:ext uri="{FF2B5EF4-FFF2-40B4-BE49-F238E27FC236}">
                  <a16:creationId xmlns:a16="http://schemas.microsoft.com/office/drawing/2014/main" id="{6470F216-69D5-439F-BCBD-6BC68266C8F2}"/>
                </a:ext>
              </a:extLst>
            </p:cNvPr>
            <p:cNvSpPr/>
            <p:nvPr/>
          </p:nvSpPr>
          <p:spPr>
            <a:xfrm>
              <a:off x="3249006" y="3019457"/>
              <a:ext cx="983644" cy="276999"/>
            </a:xfrm>
            <a:prstGeom prst="rect">
              <a:avLst/>
            </a:prstGeom>
          </p:spPr>
          <p:txBody>
            <a:bodyPr wrap="square">
              <a:spAutoFit/>
            </a:bodyPr>
            <a:lstStyle/>
            <a:p>
              <a:pPr algn="ctr"/>
              <a:r>
                <a:rPr lang="pl-PL" sz="1200" b="1" dirty="0">
                  <a:solidFill>
                    <a:schemeClr val="bg1"/>
                  </a:solidFill>
                  <a:cs typeface="Calibri Light" panose="020F0302020204030204" pitchFamily="34" charset="0"/>
                </a:rPr>
                <a:t>[</a:t>
              </a:r>
              <a:r>
                <a:rPr lang="pl-PL" sz="1200" b="1" dirty="0" err="1">
                  <a:solidFill>
                    <a:schemeClr val="bg1"/>
                  </a:solidFill>
                  <a:cs typeface="Calibri Light" panose="020F0302020204030204" pitchFamily="34" charset="0"/>
                </a:rPr>
                <a:t>Operational</a:t>
              </a:r>
              <a:r>
                <a:rPr lang="pl-PL" sz="1200" b="1" dirty="0">
                  <a:solidFill>
                    <a:schemeClr val="bg1"/>
                  </a:solidFill>
                  <a:cs typeface="Calibri Light" panose="020F0302020204030204" pitchFamily="34" charset="0"/>
                </a:rPr>
                <a:t> </a:t>
              </a:r>
              <a:r>
                <a:rPr lang="pl-PL" sz="1200" b="1" dirty="0" err="1">
                  <a:solidFill>
                    <a:schemeClr val="bg1"/>
                  </a:solidFill>
                  <a:cs typeface="Calibri Light" panose="020F0302020204030204" pitchFamily="34" charset="0"/>
                </a:rPr>
                <a:t>process</a:t>
              </a:r>
              <a:r>
                <a:rPr lang="pl-PL" sz="1200" b="1" dirty="0">
                  <a:solidFill>
                    <a:schemeClr val="bg1"/>
                  </a:solidFill>
                  <a:cs typeface="Calibri Light" panose="020F0302020204030204" pitchFamily="34" charset="0"/>
                </a:rPr>
                <a:t>]</a:t>
              </a:r>
            </a:p>
          </p:txBody>
        </p:sp>
      </p:grpSp>
      <p:cxnSp>
        <p:nvCxnSpPr>
          <p:cNvPr id="51" name="Straight Connector 50">
            <a:extLst>
              <a:ext uri="{FF2B5EF4-FFF2-40B4-BE49-F238E27FC236}">
                <a16:creationId xmlns:a16="http://schemas.microsoft.com/office/drawing/2014/main" id="{31218B31-9571-4F1C-BA7A-94F542C107E1}"/>
              </a:ext>
            </a:extLst>
          </p:cNvPr>
          <p:cNvCxnSpPr>
            <a:cxnSpLocks/>
          </p:cNvCxnSpPr>
          <p:nvPr/>
        </p:nvCxnSpPr>
        <p:spPr>
          <a:xfrm>
            <a:off x="2045102" y="2937772"/>
            <a:ext cx="1742673"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nvGrpSpPr>
          <p:cNvPr id="60" name="Group 59">
            <a:extLst>
              <a:ext uri="{FF2B5EF4-FFF2-40B4-BE49-F238E27FC236}">
                <a16:creationId xmlns:a16="http://schemas.microsoft.com/office/drawing/2014/main" id="{63F2CF65-8196-4F41-AC36-075DA267F9D9}"/>
              </a:ext>
            </a:extLst>
          </p:cNvPr>
          <p:cNvGrpSpPr/>
          <p:nvPr/>
        </p:nvGrpSpPr>
        <p:grpSpPr>
          <a:xfrm>
            <a:off x="4145153" y="2218326"/>
            <a:ext cx="2176138" cy="1469784"/>
            <a:chOff x="3111648" y="3088299"/>
            <a:chExt cx="821259" cy="310283"/>
          </a:xfrm>
        </p:grpSpPr>
        <p:sp>
          <p:nvSpPr>
            <p:cNvPr id="61" name="Rounded Rectangle 68">
              <a:extLst>
                <a:ext uri="{FF2B5EF4-FFF2-40B4-BE49-F238E27FC236}">
                  <a16:creationId xmlns:a16="http://schemas.microsoft.com/office/drawing/2014/main" id="{6047B6BC-7EBF-4B28-B485-66E8BE5FD189}"/>
                </a:ext>
              </a:extLst>
            </p:cNvPr>
            <p:cNvSpPr/>
            <p:nvPr/>
          </p:nvSpPr>
          <p:spPr>
            <a:xfrm>
              <a:off x="3160335" y="3088299"/>
              <a:ext cx="738916" cy="310283"/>
            </a:xfrm>
            <a:prstGeom prst="roundRect">
              <a:avLst>
                <a:gd name="adj" fmla="val 18197"/>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l-PL" sz="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 name="Rectangle 61">
              <a:extLst>
                <a:ext uri="{FF2B5EF4-FFF2-40B4-BE49-F238E27FC236}">
                  <a16:creationId xmlns:a16="http://schemas.microsoft.com/office/drawing/2014/main" id="{C26AB212-F74A-4087-983A-8EE32DEF30E2}"/>
                </a:ext>
              </a:extLst>
            </p:cNvPr>
            <p:cNvSpPr/>
            <p:nvPr/>
          </p:nvSpPr>
          <p:spPr>
            <a:xfrm>
              <a:off x="3111648" y="3200182"/>
              <a:ext cx="821259" cy="584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200" b="1" i="0" u="none" strike="noStrike" kern="1200" cap="none" spc="0" normalizeH="0" baseline="0" dirty="0">
                  <a:ln>
                    <a:noFill/>
                  </a:ln>
                  <a:solidFill>
                    <a:prstClr val="white"/>
                  </a:solidFill>
                  <a:effectLst/>
                  <a:uLnTx/>
                  <a:uFillTx/>
                  <a:ea typeface="+mn-ea"/>
                  <a:cs typeface="Calibri Light" panose="020F0302020204030204" pitchFamily="34" charset="0"/>
                </a:rPr>
                <a:t>[</a:t>
              </a:r>
              <a:r>
                <a:rPr kumimoji="0" lang="pl-PL" sz="1200" b="1" i="0" u="none" strike="noStrike" kern="1200" cap="none" spc="0" normalizeH="0" baseline="0" dirty="0" err="1">
                  <a:ln>
                    <a:noFill/>
                  </a:ln>
                  <a:solidFill>
                    <a:prstClr val="white"/>
                  </a:solidFill>
                  <a:effectLst/>
                  <a:uLnTx/>
                  <a:uFillTx/>
                  <a:ea typeface="+mn-ea"/>
                  <a:cs typeface="Calibri Light" panose="020F0302020204030204" pitchFamily="34" charset="0"/>
                </a:rPr>
                <a:t>Operational</a:t>
              </a:r>
              <a:r>
                <a:rPr kumimoji="0" lang="pl-PL" sz="1200" b="1" i="0" u="none" strike="noStrike" kern="1200" cap="none" spc="0" normalizeH="0" baseline="0" dirty="0">
                  <a:ln>
                    <a:noFill/>
                  </a:ln>
                  <a:solidFill>
                    <a:prstClr val="white"/>
                  </a:solidFill>
                  <a:effectLst/>
                  <a:uLnTx/>
                  <a:uFillTx/>
                  <a:ea typeface="+mn-ea"/>
                  <a:cs typeface="Calibri Light" panose="020F0302020204030204" pitchFamily="34" charset="0"/>
                </a:rPr>
                <a:t> </a:t>
              </a:r>
              <a:r>
                <a:rPr kumimoji="0" lang="pl-PL" sz="1200" b="1" i="0" u="none" strike="noStrike" kern="1200" cap="none" spc="0" normalizeH="0" baseline="0" dirty="0" err="1">
                  <a:ln>
                    <a:noFill/>
                  </a:ln>
                  <a:solidFill>
                    <a:prstClr val="white"/>
                  </a:solidFill>
                  <a:effectLst/>
                  <a:uLnTx/>
                  <a:uFillTx/>
                  <a:ea typeface="+mn-ea"/>
                  <a:cs typeface="Calibri Light" panose="020F0302020204030204" pitchFamily="34" charset="0"/>
                </a:rPr>
                <a:t>process</a:t>
              </a:r>
              <a:r>
                <a:rPr kumimoji="0" lang="pl-PL" sz="1200" b="1" i="0" u="none" strike="noStrike" kern="1200" cap="none" spc="0" normalizeH="0" baseline="0" dirty="0">
                  <a:ln>
                    <a:noFill/>
                  </a:ln>
                  <a:solidFill>
                    <a:prstClr val="white"/>
                  </a:solidFill>
                  <a:effectLst/>
                  <a:uLnTx/>
                  <a:uFillTx/>
                  <a:ea typeface="+mn-ea"/>
                  <a:cs typeface="Calibri Light" panose="020F0302020204030204" pitchFamily="34" charset="0"/>
                </a:rPr>
                <a:t>]</a:t>
              </a:r>
            </a:p>
          </p:txBody>
        </p:sp>
      </p:grpSp>
      <p:sp>
        <p:nvSpPr>
          <p:cNvPr id="69" name="Rounded Rectangle 209">
            <a:extLst>
              <a:ext uri="{FF2B5EF4-FFF2-40B4-BE49-F238E27FC236}">
                <a16:creationId xmlns:a16="http://schemas.microsoft.com/office/drawing/2014/main" id="{DFD2DC16-6F2D-482B-8AC7-3C6C577FBCB3}"/>
              </a:ext>
            </a:extLst>
          </p:cNvPr>
          <p:cNvSpPr/>
          <p:nvPr/>
        </p:nvSpPr>
        <p:spPr>
          <a:xfrm>
            <a:off x="9040764" y="1944385"/>
            <a:ext cx="2319385" cy="824814"/>
          </a:xfrm>
          <a:prstGeom prst="roundRect">
            <a:avLst>
              <a:gd name="adj" fmla="val 8631"/>
            </a:avLst>
          </a:prstGeom>
          <a:solidFill>
            <a:srgbClr val="F0FAF8"/>
          </a:solidFill>
          <a:ln>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l-PL" sz="8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7576A06E-C322-4FCD-AFAB-B1755003E652}"/>
              </a:ext>
            </a:extLst>
          </p:cNvPr>
          <p:cNvCxnSpPr>
            <a:cxnSpLocks/>
          </p:cNvCxnSpPr>
          <p:nvPr/>
        </p:nvCxnSpPr>
        <p:spPr>
          <a:xfrm flipV="1">
            <a:off x="9040765" y="2934351"/>
            <a:ext cx="2163810" cy="5509"/>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82" name="Rounded Rectangle 209">
            <a:extLst>
              <a:ext uri="{FF2B5EF4-FFF2-40B4-BE49-F238E27FC236}">
                <a16:creationId xmlns:a16="http://schemas.microsoft.com/office/drawing/2014/main" id="{7981089D-B212-4245-80D6-3A8E6E32EEED}"/>
              </a:ext>
            </a:extLst>
          </p:cNvPr>
          <p:cNvSpPr/>
          <p:nvPr/>
        </p:nvSpPr>
        <p:spPr>
          <a:xfrm>
            <a:off x="9040765" y="3065386"/>
            <a:ext cx="2319384" cy="934125"/>
          </a:xfrm>
          <a:prstGeom prst="roundRect">
            <a:avLst>
              <a:gd name="adj" fmla="val 8631"/>
            </a:avLst>
          </a:prstGeom>
          <a:solidFill>
            <a:srgbClr val="F0FAF8"/>
          </a:solidFill>
          <a:ln>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l-PL" sz="8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p:txBody>
      </p:sp>
      <p:grpSp>
        <p:nvGrpSpPr>
          <p:cNvPr id="83" name="Group 82">
            <a:extLst>
              <a:ext uri="{FF2B5EF4-FFF2-40B4-BE49-F238E27FC236}">
                <a16:creationId xmlns:a16="http://schemas.microsoft.com/office/drawing/2014/main" id="{872D4A12-C9EA-4738-91C4-338ED6211A36}"/>
              </a:ext>
            </a:extLst>
          </p:cNvPr>
          <p:cNvGrpSpPr/>
          <p:nvPr/>
        </p:nvGrpSpPr>
        <p:grpSpPr>
          <a:xfrm>
            <a:off x="9191624" y="3069491"/>
            <a:ext cx="1971384" cy="461665"/>
            <a:chOff x="3123692" y="2959268"/>
            <a:chExt cx="1329298" cy="543447"/>
          </a:xfrm>
        </p:grpSpPr>
        <p:sp>
          <p:nvSpPr>
            <p:cNvPr id="84" name="Rounded Rectangle 56">
              <a:extLst>
                <a:ext uri="{FF2B5EF4-FFF2-40B4-BE49-F238E27FC236}">
                  <a16:creationId xmlns:a16="http://schemas.microsoft.com/office/drawing/2014/main" id="{78668AD4-6265-41ED-91AB-A4604EC95FCA}"/>
                </a:ext>
              </a:extLst>
            </p:cNvPr>
            <p:cNvSpPr/>
            <p:nvPr/>
          </p:nvSpPr>
          <p:spPr>
            <a:xfrm>
              <a:off x="3123692" y="3029003"/>
              <a:ext cx="1329298" cy="456390"/>
            </a:xfrm>
            <a:prstGeom prst="roundRect">
              <a:avLst>
                <a:gd name="adj" fmla="val 25424"/>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l-PL" sz="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5" name="Rectangle 84">
              <a:extLst>
                <a:ext uri="{FF2B5EF4-FFF2-40B4-BE49-F238E27FC236}">
                  <a16:creationId xmlns:a16="http://schemas.microsoft.com/office/drawing/2014/main" id="{DC812B32-25A5-4AA8-B2D0-D67F0B4F1462}"/>
                </a:ext>
              </a:extLst>
            </p:cNvPr>
            <p:cNvSpPr/>
            <p:nvPr/>
          </p:nvSpPr>
          <p:spPr>
            <a:xfrm>
              <a:off x="3136511" y="2959268"/>
              <a:ext cx="1316479" cy="543447"/>
            </a:xfrm>
            <a:prstGeom prst="rect">
              <a:avLst/>
            </a:prstGeom>
          </p:spPr>
          <p:txBody>
            <a:bodyPr wrap="square">
              <a:spAutoFit/>
            </a:bodyPr>
            <a:lstStyle/>
            <a:p>
              <a:pPr algn="ctr"/>
              <a:r>
                <a:rPr lang="en-US" sz="1200" b="1" dirty="0">
                  <a:solidFill>
                    <a:prstClr val="white"/>
                  </a:solidFill>
                  <a:cs typeface="Calibri Light" panose="020F0302020204030204" pitchFamily="34" charset="0"/>
                </a:rPr>
                <a:t>Reception of products by the customer </a:t>
              </a:r>
            </a:p>
          </p:txBody>
        </p:sp>
      </p:grpSp>
      <p:sp>
        <p:nvSpPr>
          <p:cNvPr id="86" name="Rounded Rectangle 147">
            <a:extLst>
              <a:ext uri="{FF2B5EF4-FFF2-40B4-BE49-F238E27FC236}">
                <a16:creationId xmlns:a16="http://schemas.microsoft.com/office/drawing/2014/main" id="{20FF4E21-6217-41C9-9DDB-79AED3A3C103}"/>
              </a:ext>
            </a:extLst>
          </p:cNvPr>
          <p:cNvSpPr/>
          <p:nvPr/>
        </p:nvSpPr>
        <p:spPr>
          <a:xfrm>
            <a:off x="9040764" y="1595039"/>
            <a:ext cx="2319385" cy="271877"/>
          </a:xfrm>
          <a:prstGeom prst="roundRect">
            <a:avLst>
              <a:gd name="adj" fmla="val 28980"/>
            </a:avLst>
          </a:prstGeom>
          <a:solidFill>
            <a:srgbClr val="A3DCD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200" b="0" i="0" u="none" strike="noStrike" kern="1200" cap="none" spc="0" normalizeH="0" baseline="0" noProof="0" dirty="0">
                <a:ln>
                  <a:noFill/>
                </a:ln>
                <a:solidFill>
                  <a:prstClr val="white"/>
                </a:solidFill>
                <a:effectLst/>
                <a:uLnTx/>
                <a:uFillTx/>
                <a:ea typeface="+mn-ea"/>
                <a:cs typeface="+mn-cs"/>
              </a:rPr>
              <a:t>Project </a:t>
            </a:r>
            <a:r>
              <a:rPr kumimoji="0" lang="pl-PL" sz="1200" b="0" i="0" u="none" strike="noStrike" kern="1200" cap="none" spc="0" normalizeH="0" baseline="0" noProof="0" dirty="0" err="1">
                <a:ln>
                  <a:noFill/>
                </a:ln>
                <a:solidFill>
                  <a:prstClr val="white"/>
                </a:solidFill>
                <a:effectLst/>
                <a:uLnTx/>
                <a:uFillTx/>
                <a:ea typeface="+mn-ea"/>
                <a:cs typeface="+mn-cs"/>
              </a:rPr>
              <a:t>settlement</a:t>
            </a:r>
            <a:endParaRPr kumimoji="0" lang="pl-PL" sz="1200" b="0" i="0" u="none" strike="noStrike" kern="1200" cap="none" spc="0" normalizeH="0" baseline="0" noProof="0" dirty="0">
              <a:ln>
                <a:noFill/>
              </a:ln>
              <a:solidFill>
                <a:prstClr val="white"/>
              </a:solidFill>
              <a:effectLst/>
              <a:uLnTx/>
              <a:uFillTx/>
              <a:ea typeface="+mn-ea"/>
              <a:cs typeface="+mn-cs"/>
            </a:endParaRPr>
          </a:p>
        </p:txBody>
      </p:sp>
      <p:cxnSp>
        <p:nvCxnSpPr>
          <p:cNvPr id="94" name="Straight Arrow Connector 93">
            <a:extLst>
              <a:ext uri="{FF2B5EF4-FFF2-40B4-BE49-F238E27FC236}">
                <a16:creationId xmlns:a16="http://schemas.microsoft.com/office/drawing/2014/main" id="{F47B18F1-350F-4CF0-9D93-FA5EC00C2383}"/>
              </a:ext>
            </a:extLst>
          </p:cNvPr>
          <p:cNvCxnSpPr>
            <a:cxnSpLocks/>
          </p:cNvCxnSpPr>
          <p:nvPr/>
        </p:nvCxnSpPr>
        <p:spPr>
          <a:xfrm>
            <a:off x="1654969" y="2934351"/>
            <a:ext cx="264319" cy="0"/>
          </a:xfrm>
          <a:prstGeom prst="straightConnector1">
            <a:avLst/>
          </a:prstGeom>
          <a:ln w="31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5" name="Straight Arrow Connector 94">
            <a:extLst>
              <a:ext uri="{FF2B5EF4-FFF2-40B4-BE49-F238E27FC236}">
                <a16:creationId xmlns:a16="http://schemas.microsoft.com/office/drawing/2014/main" id="{C40AECED-E956-43CF-924C-B46977FFCB39}"/>
              </a:ext>
            </a:extLst>
          </p:cNvPr>
          <p:cNvCxnSpPr>
            <a:cxnSpLocks/>
          </p:cNvCxnSpPr>
          <p:nvPr/>
        </p:nvCxnSpPr>
        <p:spPr>
          <a:xfrm>
            <a:off x="3930801" y="2565991"/>
            <a:ext cx="234265" cy="151907"/>
          </a:xfrm>
          <a:prstGeom prst="straightConnector1">
            <a:avLst/>
          </a:prstGeom>
          <a:ln w="31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19E6E030-59C4-4985-A165-948DD0CC5666}"/>
              </a:ext>
            </a:extLst>
          </p:cNvPr>
          <p:cNvCxnSpPr>
            <a:cxnSpLocks/>
          </p:cNvCxnSpPr>
          <p:nvPr/>
        </p:nvCxnSpPr>
        <p:spPr>
          <a:xfrm flipV="1">
            <a:off x="3926551" y="3174674"/>
            <a:ext cx="243530" cy="128292"/>
          </a:xfrm>
          <a:prstGeom prst="straightConnector1">
            <a:avLst/>
          </a:prstGeom>
          <a:ln w="31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0" name="Straight Arrow Connector 109">
            <a:extLst>
              <a:ext uri="{FF2B5EF4-FFF2-40B4-BE49-F238E27FC236}">
                <a16:creationId xmlns:a16="http://schemas.microsoft.com/office/drawing/2014/main" id="{9F5BD337-1682-4DAB-9071-D17DD95D10EA}"/>
              </a:ext>
            </a:extLst>
          </p:cNvPr>
          <p:cNvCxnSpPr>
            <a:cxnSpLocks/>
          </p:cNvCxnSpPr>
          <p:nvPr/>
        </p:nvCxnSpPr>
        <p:spPr>
          <a:xfrm>
            <a:off x="6230560" y="2936861"/>
            <a:ext cx="308353" cy="0"/>
          </a:xfrm>
          <a:prstGeom prst="straightConnector1">
            <a:avLst/>
          </a:prstGeom>
          <a:ln w="31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1" name="Straight Arrow Connector 110">
            <a:extLst>
              <a:ext uri="{FF2B5EF4-FFF2-40B4-BE49-F238E27FC236}">
                <a16:creationId xmlns:a16="http://schemas.microsoft.com/office/drawing/2014/main" id="{987DA64B-C0E0-4092-AAD0-8F15280A4CA9}"/>
              </a:ext>
            </a:extLst>
          </p:cNvPr>
          <p:cNvCxnSpPr>
            <a:cxnSpLocks/>
          </p:cNvCxnSpPr>
          <p:nvPr/>
        </p:nvCxnSpPr>
        <p:spPr>
          <a:xfrm>
            <a:off x="8575298" y="2372706"/>
            <a:ext cx="406777" cy="0"/>
          </a:xfrm>
          <a:prstGeom prst="straightConnector1">
            <a:avLst/>
          </a:prstGeom>
          <a:ln w="31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3" name="Straight Arrow Connector 112">
            <a:extLst>
              <a:ext uri="{FF2B5EF4-FFF2-40B4-BE49-F238E27FC236}">
                <a16:creationId xmlns:a16="http://schemas.microsoft.com/office/drawing/2014/main" id="{019998CC-19F8-48E6-AAA8-5A2C74DA3345}"/>
              </a:ext>
            </a:extLst>
          </p:cNvPr>
          <p:cNvCxnSpPr>
            <a:cxnSpLocks/>
          </p:cNvCxnSpPr>
          <p:nvPr/>
        </p:nvCxnSpPr>
        <p:spPr>
          <a:xfrm>
            <a:off x="8575297" y="3495105"/>
            <a:ext cx="406777" cy="0"/>
          </a:xfrm>
          <a:prstGeom prst="straightConnector1">
            <a:avLst/>
          </a:prstGeom>
          <a:ln w="31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5" name="Rounded Rectangle 147">
            <a:extLst>
              <a:ext uri="{FF2B5EF4-FFF2-40B4-BE49-F238E27FC236}">
                <a16:creationId xmlns:a16="http://schemas.microsoft.com/office/drawing/2014/main" id="{BA5B723E-C906-485E-8DBB-9C7212731119}"/>
              </a:ext>
            </a:extLst>
          </p:cNvPr>
          <p:cNvSpPr/>
          <p:nvPr/>
        </p:nvSpPr>
        <p:spPr>
          <a:xfrm>
            <a:off x="6589487" y="1595039"/>
            <a:ext cx="1938760" cy="271877"/>
          </a:xfrm>
          <a:prstGeom prst="roundRect">
            <a:avLst>
              <a:gd name="adj" fmla="val 28980"/>
            </a:avLst>
          </a:prstGeom>
          <a:solidFill>
            <a:srgbClr val="A3DCD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200" b="0" i="0" u="none" strike="noStrike" kern="1200" cap="none" spc="0" normalizeH="0" baseline="0" noProof="0" dirty="0" err="1">
                <a:ln>
                  <a:noFill/>
                </a:ln>
                <a:solidFill>
                  <a:prstClr val="white"/>
                </a:solidFill>
                <a:effectLst/>
                <a:uLnTx/>
                <a:uFillTx/>
                <a:ea typeface="+mn-ea"/>
                <a:cs typeface="+mn-cs"/>
              </a:rPr>
              <a:t>Contract</a:t>
            </a:r>
            <a:r>
              <a:rPr kumimoji="0" lang="pl-PL" sz="1200" b="0" i="0" u="none" strike="noStrike" kern="1200" cap="none" spc="0" normalizeH="0" baseline="0" noProof="0" dirty="0">
                <a:ln>
                  <a:noFill/>
                </a:ln>
                <a:solidFill>
                  <a:prstClr val="white"/>
                </a:solidFill>
                <a:effectLst/>
                <a:uLnTx/>
                <a:uFillTx/>
                <a:ea typeface="+mn-ea"/>
                <a:cs typeface="+mn-cs"/>
              </a:rPr>
              <a:t> </a:t>
            </a:r>
            <a:r>
              <a:rPr kumimoji="0" lang="pl-PL" sz="1200" b="0" i="0" u="none" strike="noStrike" kern="1200" cap="none" spc="0" normalizeH="0" baseline="0" noProof="0" dirty="0" err="1">
                <a:ln>
                  <a:noFill/>
                </a:ln>
                <a:solidFill>
                  <a:prstClr val="white"/>
                </a:solidFill>
                <a:effectLst/>
                <a:uLnTx/>
                <a:uFillTx/>
                <a:ea typeface="+mn-ea"/>
                <a:cs typeface="+mn-cs"/>
              </a:rPr>
              <a:t>execution</a:t>
            </a:r>
            <a:endParaRPr kumimoji="0" lang="pl-PL" sz="1200" b="0" i="0" u="none" strike="noStrike" kern="1200" cap="none" spc="0" normalizeH="0" baseline="0" noProof="0" dirty="0">
              <a:ln>
                <a:noFill/>
              </a:ln>
              <a:solidFill>
                <a:prstClr val="white"/>
              </a:solidFill>
              <a:effectLst/>
              <a:uLnTx/>
              <a:uFillTx/>
              <a:ea typeface="+mn-ea"/>
              <a:cs typeface="+mn-cs"/>
            </a:endParaRPr>
          </a:p>
        </p:txBody>
      </p:sp>
      <p:cxnSp>
        <p:nvCxnSpPr>
          <p:cNvPr id="126" name="Straight Connector 125">
            <a:extLst>
              <a:ext uri="{FF2B5EF4-FFF2-40B4-BE49-F238E27FC236}">
                <a16:creationId xmlns:a16="http://schemas.microsoft.com/office/drawing/2014/main" id="{694FA67F-B44C-44B6-A021-134D2B26C521}"/>
              </a:ext>
            </a:extLst>
          </p:cNvPr>
          <p:cNvCxnSpPr>
            <a:cxnSpLocks/>
          </p:cNvCxnSpPr>
          <p:nvPr/>
        </p:nvCxnSpPr>
        <p:spPr>
          <a:xfrm>
            <a:off x="6648448" y="2939860"/>
            <a:ext cx="1820265"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A46D71A9-1301-49DA-BE4C-405F0BB4FFC8}"/>
              </a:ext>
            </a:extLst>
          </p:cNvPr>
          <p:cNvGrpSpPr/>
          <p:nvPr/>
        </p:nvGrpSpPr>
        <p:grpSpPr>
          <a:xfrm>
            <a:off x="6612844" y="2059623"/>
            <a:ext cx="1917983" cy="276999"/>
            <a:chOff x="3141496" y="2963050"/>
            <a:chExt cx="1316479" cy="326068"/>
          </a:xfrm>
        </p:grpSpPr>
        <p:sp>
          <p:nvSpPr>
            <p:cNvPr id="132" name="Rounded Rectangle 56">
              <a:extLst>
                <a:ext uri="{FF2B5EF4-FFF2-40B4-BE49-F238E27FC236}">
                  <a16:creationId xmlns:a16="http://schemas.microsoft.com/office/drawing/2014/main" id="{2479E35F-84BA-4A40-81BD-D770F58D9C4E}"/>
                </a:ext>
              </a:extLst>
            </p:cNvPr>
            <p:cNvSpPr/>
            <p:nvPr/>
          </p:nvSpPr>
          <p:spPr>
            <a:xfrm>
              <a:off x="3227241" y="3029005"/>
              <a:ext cx="1131047" cy="201986"/>
            </a:xfrm>
            <a:prstGeom prst="roundRect">
              <a:avLst>
                <a:gd name="adj" fmla="val 24036"/>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l-PL" sz="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Rectangle 132">
              <a:extLst>
                <a:ext uri="{FF2B5EF4-FFF2-40B4-BE49-F238E27FC236}">
                  <a16:creationId xmlns:a16="http://schemas.microsoft.com/office/drawing/2014/main" id="{6EECDA57-C477-4880-AB34-7CFBD9749A68}"/>
                </a:ext>
              </a:extLst>
            </p:cNvPr>
            <p:cNvSpPr/>
            <p:nvPr/>
          </p:nvSpPr>
          <p:spPr>
            <a:xfrm>
              <a:off x="3141496" y="2963050"/>
              <a:ext cx="1316479" cy="32606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200" b="1" i="0" u="none" strike="noStrike" kern="1200" cap="none" spc="0" normalizeH="0" baseline="0" dirty="0">
                  <a:ln>
                    <a:noFill/>
                  </a:ln>
                  <a:solidFill>
                    <a:prstClr val="white"/>
                  </a:solidFill>
                  <a:effectLst/>
                  <a:uLnTx/>
                  <a:uFillTx/>
                  <a:ea typeface="+mn-ea"/>
                  <a:cs typeface="Calibri Light" panose="020F0302020204030204" pitchFamily="34" charset="0"/>
                </a:rPr>
                <a:t>[</a:t>
              </a:r>
              <a:r>
                <a:rPr kumimoji="0" lang="pl-PL" sz="1200" b="1" i="0" u="none" strike="noStrike" kern="1200" cap="none" spc="0" normalizeH="0" baseline="0" dirty="0" err="1">
                  <a:ln>
                    <a:noFill/>
                  </a:ln>
                  <a:solidFill>
                    <a:prstClr val="white"/>
                  </a:solidFill>
                  <a:effectLst/>
                  <a:uLnTx/>
                  <a:uFillTx/>
                  <a:ea typeface="+mn-ea"/>
                  <a:cs typeface="Calibri Light" panose="020F0302020204030204" pitchFamily="34" charset="0"/>
                </a:rPr>
                <a:t>Operational</a:t>
              </a:r>
              <a:r>
                <a:rPr kumimoji="0" lang="pl-PL" sz="1200" b="1" i="0" u="none" strike="noStrike" kern="1200" cap="none" spc="0" normalizeH="0" baseline="0" dirty="0">
                  <a:ln>
                    <a:noFill/>
                  </a:ln>
                  <a:solidFill>
                    <a:prstClr val="white"/>
                  </a:solidFill>
                  <a:effectLst/>
                  <a:uLnTx/>
                  <a:uFillTx/>
                  <a:ea typeface="+mn-ea"/>
                  <a:cs typeface="Calibri Light" panose="020F0302020204030204" pitchFamily="34" charset="0"/>
                </a:rPr>
                <a:t> </a:t>
              </a:r>
              <a:r>
                <a:rPr kumimoji="0" lang="pl-PL" sz="1200" b="1" i="0" u="none" strike="noStrike" kern="1200" cap="none" spc="0" normalizeH="0" baseline="0" dirty="0" err="1">
                  <a:ln>
                    <a:noFill/>
                  </a:ln>
                  <a:solidFill>
                    <a:prstClr val="white"/>
                  </a:solidFill>
                  <a:effectLst/>
                  <a:uLnTx/>
                  <a:uFillTx/>
                  <a:ea typeface="+mn-ea"/>
                  <a:cs typeface="Calibri Light" panose="020F0302020204030204" pitchFamily="34" charset="0"/>
                </a:rPr>
                <a:t>process</a:t>
              </a:r>
              <a:r>
                <a:rPr kumimoji="0" lang="pl-PL" sz="1200" b="1" i="0" u="none" strike="noStrike" kern="1200" cap="none" spc="0" normalizeH="0" baseline="0" dirty="0">
                  <a:ln>
                    <a:noFill/>
                  </a:ln>
                  <a:solidFill>
                    <a:prstClr val="white"/>
                  </a:solidFill>
                  <a:effectLst/>
                  <a:uLnTx/>
                  <a:uFillTx/>
                  <a:ea typeface="+mn-ea"/>
                  <a:cs typeface="Calibri Light" panose="020F0302020204030204" pitchFamily="34" charset="0"/>
                </a:rPr>
                <a:t>]</a:t>
              </a:r>
            </a:p>
          </p:txBody>
        </p:sp>
      </p:grpSp>
      <p:grpSp>
        <p:nvGrpSpPr>
          <p:cNvPr id="137" name="Group 136">
            <a:extLst>
              <a:ext uri="{FF2B5EF4-FFF2-40B4-BE49-F238E27FC236}">
                <a16:creationId xmlns:a16="http://schemas.microsoft.com/office/drawing/2014/main" id="{22F41C80-42D2-4E74-A14D-C292FEE7FA08}"/>
              </a:ext>
            </a:extLst>
          </p:cNvPr>
          <p:cNvGrpSpPr/>
          <p:nvPr/>
        </p:nvGrpSpPr>
        <p:grpSpPr>
          <a:xfrm>
            <a:off x="6739225" y="2946751"/>
            <a:ext cx="1644649" cy="276999"/>
            <a:chOff x="3123692" y="2959268"/>
            <a:chExt cx="1329298" cy="326068"/>
          </a:xfrm>
        </p:grpSpPr>
        <p:sp>
          <p:nvSpPr>
            <p:cNvPr id="138" name="Rounded Rectangle 56">
              <a:extLst>
                <a:ext uri="{FF2B5EF4-FFF2-40B4-BE49-F238E27FC236}">
                  <a16:creationId xmlns:a16="http://schemas.microsoft.com/office/drawing/2014/main" id="{A5373D3C-BFEC-4E2A-9D3E-F04BD4328DE2}"/>
                </a:ext>
              </a:extLst>
            </p:cNvPr>
            <p:cNvSpPr/>
            <p:nvPr/>
          </p:nvSpPr>
          <p:spPr>
            <a:xfrm>
              <a:off x="3123692" y="3029005"/>
              <a:ext cx="1329298" cy="201986"/>
            </a:xfrm>
            <a:prstGeom prst="roundRect">
              <a:avLst>
                <a:gd name="adj" fmla="val 25424"/>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l-PL" sz="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ectangle 138">
              <a:extLst>
                <a:ext uri="{FF2B5EF4-FFF2-40B4-BE49-F238E27FC236}">
                  <a16:creationId xmlns:a16="http://schemas.microsoft.com/office/drawing/2014/main" id="{D4B5D436-8572-400E-8D82-6E1CC102F049}"/>
                </a:ext>
              </a:extLst>
            </p:cNvPr>
            <p:cNvSpPr/>
            <p:nvPr/>
          </p:nvSpPr>
          <p:spPr>
            <a:xfrm>
              <a:off x="3136511" y="2959268"/>
              <a:ext cx="1316479" cy="326068"/>
            </a:xfrm>
            <a:prstGeom prst="rect">
              <a:avLst/>
            </a:prstGeom>
          </p:spPr>
          <p:txBody>
            <a:bodyPr wrap="square">
              <a:spAutoFit/>
            </a:bodyPr>
            <a:lstStyle/>
            <a:p>
              <a:pPr algn="ctr"/>
              <a:r>
                <a:rPr lang="pl-PL" sz="1200" b="1" dirty="0">
                  <a:solidFill>
                    <a:schemeClr val="bg1"/>
                  </a:solidFill>
                  <a:cs typeface="Calibri Light" panose="020F0302020204030204" pitchFamily="34" charset="0"/>
                </a:rPr>
                <a:t>[</a:t>
              </a:r>
              <a:r>
                <a:rPr lang="pl-PL" sz="1200" b="1" dirty="0" err="1">
                  <a:solidFill>
                    <a:schemeClr val="bg1"/>
                  </a:solidFill>
                  <a:cs typeface="Calibri Light" panose="020F0302020204030204" pitchFamily="34" charset="0"/>
                </a:rPr>
                <a:t>External</a:t>
              </a:r>
              <a:r>
                <a:rPr lang="pl-PL" sz="1200" b="1" dirty="0">
                  <a:solidFill>
                    <a:schemeClr val="bg1"/>
                  </a:solidFill>
                  <a:cs typeface="Calibri Light" panose="020F0302020204030204" pitchFamily="34" charset="0"/>
                </a:rPr>
                <a:t> Services]</a:t>
              </a:r>
            </a:p>
          </p:txBody>
        </p:sp>
      </p:grpSp>
      <p:sp>
        <p:nvSpPr>
          <p:cNvPr id="140" name="TextBox 139">
            <a:extLst>
              <a:ext uri="{FF2B5EF4-FFF2-40B4-BE49-F238E27FC236}">
                <a16:creationId xmlns:a16="http://schemas.microsoft.com/office/drawing/2014/main" id="{52A1541A-5F4A-40CF-9E3A-FA121949DBF7}"/>
              </a:ext>
            </a:extLst>
          </p:cNvPr>
          <p:cNvSpPr txBox="1"/>
          <p:nvPr/>
        </p:nvSpPr>
        <p:spPr>
          <a:xfrm>
            <a:off x="6592547" y="2295959"/>
            <a:ext cx="1934855" cy="230832"/>
          </a:xfrm>
          <a:prstGeom prst="rect">
            <a:avLst/>
          </a:prstGeom>
          <a:noFill/>
        </p:spPr>
        <p:txBody>
          <a:bodyPr wrap="square" rtlCol="0">
            <a:spAutoFit/>
          </a:bodyPr>
          <a:lstStyle/>
          <a:p>
            <a:pPr algn="ctr"/>
            <a:r>
              <a:rPr lang="en-US" sz="900" dirty="0">
                <a:solidFill>
                  <a:schemeClr val="tx2">
                    <a:lumMod val="50000"/>
                  </a:schemeClr>
                </a:solidFill>
              </a:rPr>
              <a:t>[</a:t>
            </a:r>
            <a:r>
              <a:rPr lang="en-US" sz="900" dirty="0" err="1">
                <a:solidFill>
                  <a:schemeClr val="tx2">
                    <a:lumMod val="50000"/>
                  </a:schemeClr>
                </a:solidFill>
              </a:rPr>
              <a:t>Descriptio</a:t>
            </a:r>
            <a:r>
              <a:rPr lang="pl-PL" sz="900" dirty="0">
                <a:solidFill>
                  <a:schemeClr val="tx2">
                    <a:lumMod val="50000"/>
                  </a:schemeClr>
                </a:solidFill>
              </a:rPr>
              <a:t>n]</a:t>
            </a:r>
            <a:endParaRPr lang="en-US" sz="900" dirty="0">
              <a:solidFill>
                <a:schemeClr val="tx2">
                  <a:lumMod val="50000"/>
                </a:schemeClr>
              </a:solidFill>
            </a:endParaRPr>
          </a:p>
        </p:txBody>
      </p:sp>
      <p:sp>
        <p:nvSpPr>
          <p:cNvPr id="142" name="TextBox 141">
            <a:extLst>
              <a:ext uri="{FF2B5EF4-FFF2-40B4-BE49-F238E27FC236}">
                <a16:creationId xmlns:a16="http://schemas.microsoft.com/office/drawing/2014/main" id="{D919D724-664E-451D-B8F7-8DBF7A0413E2}"/>
              </a:ext>
            </a:extLst>
          </p:cNvPr>
          <p:cNvSpPr txBox="1"/>
          <p:nvPr/>
        </p:nvSpPr>
        <p:spPr>
          <a:xfrm>
            <a:off x="6611096" y="3231251"/>
            <a:ext cx="1934855" cy="230832"/>
          </a:xfrm>
          <a:prstGeom prst="rect">
            <a:avLst/>
          </a:prstGeom>
          <a:noFill/>
        </p:spPr>
        <p:txBody>
          <a:bodyPr wrap="square" rtlCol="0">
            <a:spAutoFit/>
          </a:bodyPr>
          <a:lstStyle/>
          <a:p>
            <a:pPr algn="ctr"/>
            <a:r>
              <a:rPr lang="en-US" sz="900" dirty="0">
                <a:solidFill>
                  <a:schemeClr val="tx2">
                    <a:lumMod val="50000"/>
                  </a:schemeClr>
                </a:solidFill>
              </a:rPr>
              <a:t>[</a:t>
            </a:r>
            <a:r>
              <a:rPr lang="en-US" sz="900" dirty="0" err="1">
                <a:solidFill>
                  <a:schemeClr val="tx2">
                    <a:lumMod val="50000"/>
                  </a:schemeClr>
                </a:solidFill>
              </a:rPr>
              <a:t>Descriptio</a:t>
            </a:r>
            <a:r>
              <a:rPr lang="pl-PL" sz="900" dirty="0">
                <a:solidFill>
                  <a:schemeClr val="tx2">
                    <a:lumMod val="50000"/>
                  </a:schemeClr>
                </a:solidFill>
              </a:rPr>
              <a:t>n]</a:t>
            </a:r>
            <a:endParaRPr lang="en-US" sz="900" dirty="0">
              <a:solidFill>
                <a:schemeClr val="tx2">
                  <a:lumMod val="50000"/>
                </a:schemeClr>
              </a:solidFill>
            </a:endParaRPr>
          </a:p>
        </p:txBody>
      </p:sp>
      <p:sp>
        <p:nvSpPr>
          <p:cNvPr id="143" name="TextBox 142">
            <a:extLst>
              <a:ext uri="{FF2B5EF4-FFF2-40B4-BE49-F238E27FC236}">
                <a16:creationId xmlns:a16="http://schemas.microsoft.com/office/drawing/2014/main" id="{AA301357-D34F-414A-B36D-6FC8D9A31E48}"/>
              </a:ext>
            </a:extLst>
          </p:cNvPr>
          <p:cNvSpPr txBox="1"/>
          <p:nvPr/>
        </p:nvSpPr>
        <p:spPr>
          <a:xfrm>
            <a:off x="9040764" y="2323758"/>
            <a:ext cx="2417081" cy="230832"/>
          </a:xfrm>
          <a:prstGeom prst="rect">
            <a:avLst/>
          </a:prstGeom>
          <a:noFill/>
        </p:spPr>
        <p:txBody>
          <a:bodyPr wrap="square" rtlCol="0">
            <a:spAutoFit/>
          </a:bodyPr>
          <a:lstStyle/>
          <a:p>
            <a:pPr algn="ctr"/>
            <a:r>
              <a:rPr lang="en-US" sz="900" dirty="0">
                <a:solidFill>
                  <a:schemeClr val="tx2">
                    <a:lumMod val="50000"/>
                  </a:schemeClr>
                </a:solidFill>
              </a:rPr>
              <a:t>[</a:t>
            </a:r>
            <a:r>
              <a:rPr lang="en-US" sz="900" dirty="0" err="1">
                <a:solidFill>
                  <a:schemeClr val="tx2">
                    <a:lumMod val="50000"/>
                  </a:schemeClr>
                </a:solidFill>
              </a:rPr>
              <a:t>Descriptio</a:t>
            </a:r>
            <a:r>
              <a:rPr lang="pl-PL" sz="900" dirty="0">
                <a:solidFill>
                  <a:schemeClr val="tx2">
                    <a:lumMod val="50000"/>
                  </a:schemeClr>
                </a:solidFill>
              </a:rPr>
              <a:t>n]</a:t>
            </a:r>
            <a:endParaRPr lang="en-US" sz="900" dirty="0">
              <a:solidFill>
                <a:schemeClr val="tx2">
                  <a:lumMod val="50000"/>
                </a:schemeClr>
              </a:solidFill>
            </a:endParaRPr>
          </a:p>
        </p:txBody>
      </p:sp>
      <p:sp>
        <p:nvSpPr>
          <p:cNvPr id="144" name="TextBox 143">
            <a:extLst>
              <a:ext uri="{FF2B5EF4-FFF2-40B4-BE49-F238E27FC236}">
                <a16:creationId xmlns:a16="http://schemas.microsoft.com/office/drawing/2014/main" id="{047E65FB-D4BA-4146-B587-EE2D077F076B}"/>
              </a:ext>
            </a:extLst>
          </p:cNvPr>
          <p:cNvSpPr txBox="1"/>
          <p:nvPr/>
        </p:nvSpPr>
        <p:spPr>
          <a:xfrm>
            <a:off x="8955083" y="3659222"/>
            <a:ext cx="2372436" cy="230832"/>
          </a:xfrm>
          <a:prstGeom prst="rect">
            <a:avLst/>
          </a:prstGeom>
          <a:noFill/>
        </p:spPr>
        <p:txBody>
          <a:bodyPr wrap="square" rtlCol="0">
            <a:spAutoFit/>
          </a:bodyPr>
          <a:lstStyle/>
          <a:p>
            <a:pPr algn="ctr"/>
            <a:r>
              <a:rPr lang="en-US" sz="900" dirty="0">
                <a:solidFill>
                  <a:schemeClr val="tx2">
                    <a:lumMod val="50000"/>
                  </a:schemeClr>
                </a:solidFill>
              </a:rPr>
              <a:t>[</a:t>
            </a:r>
            <a:r>
              <a:rPr lang="en-US" sz="900" dirty="0" err="1">
                <a:solidFill>
                  <a:schemeClr val="tx2">
                    <a:lumMod val="50000"/>
                  </a:schemeClr>
                </a:solidFill>
              </a:rPr>
              <a:t>Descriptio</a:t>
            </a:r>
            <a:r>
              <a:rPr lang="pl-PL" sz="900" dirty="0">
                <a:solidFill>
                  <a:schemeClr val="tx2">
                    <a:lumMod val="50000"/>
                  </a:schemeClr>
                </a:solidFill>
              </a:rPr>
              <a:t>n]</a:t>
            </a:r>
            <a:endParaRPr lang="en-US" sz="900" dirty="0">
              <a:solidFill>
                <a:schemeClr val="tx2">
                  <a:lumMod val="50000"/>
                </a:schemeClr>
              </a:solidFill>
            </a:endParaRPr>
          </a:p>
        </p:txBody>
      </p:sp>
      <p:grpSp>
        <p:nvGrpSpPr>
          <p:cNvPr id="4" name="Group 3">
            <a:extLst>
              <a:ext uri="{FF2B5EF4-FFF2-40B4-BE49-F238E27FC236}">
                <a16:creationId xmlns:a16="http://schemas.microsoft.com/office/drawing/2014/main" id="{E4D303BC-3D7A-4A8D-8916-AEB69E54CD39}"/>
              </a:ext>
            </a:extLst>
          </p:cNvPr>
          <p:cNvGrpSpPr/>
          <p:nvPr/>
        </p:nvGrpSpPr>
        <p:grpSpPr>
          <a:xfrm>
            <a:off x="1146035" y="5637907"/>
            <a:ext cx="13480818" cy="612081"/>
            <a:chOff x="1146035" y="5093077"/>
            <a:chExt cx="13480818" cy="612081"/>
          </a:xfrm>
        </p:grpSpPr>
        <p:sp>
          <p:nvSpPr>
            <p:cNvPr id="228" name="Rectangle 227">
              <a:extLst>
                <a:ext uri="{FF2B5EF4-FFF2-40B4-BE49-F238E27FC236}">
                  <a16:creationId xmlns:a16="http://schemas.microsoft.com/office/drawing/2014/main" id="{5AFDC5B2-A7B6-4413-855A-6B3F2919EBF6}"/>
                </a:ext>
              </a:extLst>
            </p:cNvPr>
            <p:cNvSpPr/>
            <p:nvPr/>
          </p:nvSpPr>
          <p:spPr>
            <a:xfrm>
              <a:off x="8530853" y="5093077"/>
              <a:ext cx="6096000" cy="600164"/>
            </a:xfrm>
            <a:prstGeom prst="rect">
              <a:avLst/>
            </a:prstGeom>
          </p:spPr>
          <p:txBody>
            <a:bodyPr>
              <a:spAutoFit/>
            </a:bodyPr>
            <a:lstStyle/>
            <a:p>
              <a:pPr marL="457200" marR="0" lvl="1" indent="0" algn="just" defTabSz="914400" rtl="0" eaLnBrk="1" fontAlgn="auto" latinLnBrk="0" hangingPunct="1">
                <a:lnSpc>
                  <a:spcPct val="100000"/>
                </a:lnSpc>
                <a:spcBef>
                  <a:spcPts val="0"/>
                </a:spcBef>
                <a:spcAft>
                  <a:spcPts val="1800"/>
                </a:spcAft>
                <a:buClrTx/>
                <a:buSzTx/>
                <a:buFontTx/>
                <a:buNone/>
                <a:tabLst/>
                <a:defRPr/>
              </a:pPr>
              <a:r>
                <a:rPr kumimoji="0" lang="pl-PL" sz="900" b="0" i="0" u="none" strike="noStrike" kern="1200" cap="none" spc="0" normalizeH="0" baseline="0" noProof="0" dirty="0">
                  <a:ln>
                    <a:noFill/>
                  </a:ln>
                  <a:solidFill>
                    <a:prstClr val="black"/>
                  </a:solidFill>
                  <a:effectLst/>
                  <a:uLnTx/>
                  <a:uFillTx/>
                  <a:ea typeface="+mn-ea"/>
                  <a:cs typeface="+mn-cs"/>
                </a:rPr>
                <a:t>[</a:t>
              </a:r>
              <a:r>
                <a:rPr kumimoji="0" lang="pl-PL" sz="900" b="0" i="0" u="none" strike="noStrike" kern="1200" cap="none" spc="0" normalizeH="0" baseline="0" noProof="0" dirty="0" err="1">
                  <a:ln>
                    <a:noFill/>
                  </a:ln>
                  <a:solidFill>
                    <a:prstClr val="black"/>
                  </a:solidFill>
                  <a:effectLst/>
                  <a:uLnTx/>
                  <a:uFillTx/>
                  <a:ea typeface="+mn-ea"/>
                  <a:cs typeface="+mn-cs"/>
                </a:rPr>
                <a:t>supplier</a:t>
              </a:r>
              <a:r>
                <a:rPr kumimoji="0" lang="pl-PL" sz="900" b="0" i="0" u="none" strike="noStrike" kern="1200" cap="none" spc="0" normalizeH="0" baseline="0" noProof="0" dirty="0">
                  <a:ln>
                    <a:noFill/>
                  </a:ln>
                  <a:solidFill>
                    <a:prstClr val="black"/>
                  </a:solidFill>
                  <a:effectLst/>
                  <a:uLnTx/>
                  <a:uFillTx/>
                  <a:ea typeface="+mn-ea"/>
                  <a:cs typeface="+mn-cs"/>
                </a:rPr>
                <a:t>]</a:t>
              </a:r>
            </a:p>
            <a:p>
              <a:pPr marL="457200" marR="0" lvl="1" indent="0" algn="just" defTabSz="914400" rtl="0" eaLnBrk="1" fontAlgn="auto" latinLnBrk="0" hangingPunct="1">
                <a:lnSpc>
                  <a:spcPct val="100000"/>
                </a:lnSpc>
                <a:spcBef>
                  <a:spcPts val="0"/>
                </a:spcBef>
                <a:spcAft>
                  <a:spcPts val="1800"/>
                </a:spcAft>
                <a:buClrTx/>
                <a:buSzTx/>
                <a:buFontTx/>
                <a:buNone/>
                <a:tabLst/>
                <a:defRPr/>
              </a:pPr>
              <a:r>
                <a:rPr kumimoji="0" lang="pl-PL" sz="900" b="0" i="0" u="none" strike="noStrike" kern="1200" cap="none" spc="0" normalizeH="0" baseline="0" noProof="0" dirty="0">
                  <a:ln>
                    <a:noFill/>
                  </a:ln>
                  <a:solidFill>
                    <a:prstClr val="black"/>
                  </a:solidFill>
                  <a:effectLst/>
                  <a:uLnTx/>
                  <a:uFillTx/>
                  <a:ea typeface="+mn-ea"/>
                  <a:cs typeface="+mn-cs"/>
                </a:rPr>
                <a:t>[</a:t>
              </a:r>
              <a:r>
                <a:rPr kumimoji="0" lang="pl-PL" sz="900" b="0" i="0" u="none" strike="noStrike" kern="1200" cap="none" spc="0" normalizeH="0" baseline="0" noProof="0" dirty="0" err="1">
                  <a:ln>
                    <a:noFill/>
                  </a:ln>
                  <a:solidFill>
                    <a:prstClr val="black"/>
                  </a:solidFill>
                  <a:effectLst/>
                  <a:uLnTx/>
                  <a:uFillTx/>
                  <a:ea typeface="+mn-ea"/>
                  <a:cs typeface="+mn-cs"/>
                </a:rPr>
                <a:t>supplier</a:t>
              </a:r>
              <a:r>
                <a:rPr kumimoji="0" lang="pl-PL" sz="900" b="0" i="0" u="none" strike="noStrike" kern="1200" cap="none" spc="0" normalizeH="0" baseline="0" noProof="0" dirty="0">
                  <a:ln>
                    <a:noFill/>
                  </a:ln>
                  <a:solidFill>
                    <a:prstClr val="black"/>
                  </a:solidFill>
                  <a:effectLst/>
                  <a:uLnTx/>
                  <a:uFillTx/>
                  <a:ea typeface="+mn-ea"/>
                  <a:cs typeface="+mn-cs"/>
                </a:rPr>
                <a:t>]</a:t>
              </a:r>
            </a:p>
          </p:txBody>
        </p:sp>
        <p:sp>
          <p:nvSpPr>
            <p:cNvPr id="231" name="Rectangle 230">
              <a:extLst>
                <a:ext uri="{FF2B5EF4-FFF2-40B4-BE49-F238E27FC236}">
                  <a16:creationId xmlns:a16="http://schemas.microsoft.com/office/drawing/2014/main" id="{5B109E2A-5D8C-4D0D-8040-99B1411BFD17}"/>
                </a:ext>
              </a:extLst>
            </p:cNvPr>
            <p:cNvSpPr/>
            <p:nvPr/>
          </p:nvSpPr>
          <p:spPr>
            <a:xfrm>
              <a:off x="1146035" y="5104994"/>
              <a:ext cx="4992154" cy="600164"/>
            </a:xfrm>
            <a:prstGeom prst="rect">
              <a:avLst/>
            </a:prstGeom>
          </p:spPr>
          <p:txBody>
            <a:bodyPr wrap="square">
              <a:spAutoFit/>
            </a:bodyPr>
            <a:lstStyle/>
            <a:p>
              <a:pPr marL="457200" marR="0" lvl="1" indent="0" algn="just" defTabSz="914400" rtl="0" eaLnBrk="1" fontAlgn="auto" latinLnBrk="0" hangingPunct="1">
                <a:lnSpc>
                  <a:spcPct val="100000"/>
                </a:lnSpc>
                <a:spcBef>
                  <a:spcPts val="0"/>
                </a:spcBef>
                <a:spcAft>
                  <a:spcPts val="1800"/>
                </a:spcAft>
                <a:buClrTx/>
                <a:buSzTx/>
                <a:buFontTx/>
                <a:buNone/>
                <a:tabLst/>
                <a:defRPr/>
              </a:pPr>
              <a:r>
                <a:rPr kumimoji="0" lang="pl-PL" sz="900" b="0" i="0" u="none" strike="noStrike" kern="1200" cap="none" spc="0" normalizeH="0" baseline="0" noProof="0" dirty="0">
                  <a:ln>
                    <a:noFill/>
                  </a:ln>
                  <a:solidFill>
                    <a:prstClr val="black"/>
                  </a:solidFill>
                  <a:effectLst/>
                  <a:uLnTx/>
                  <a:uFillTx/>
                  <a:ea typeface="+mn-ea"/>
                  <a:cs typeface="+mn-cs"/>
                </a:rPr>
                <a:t>[</a:t>
              </a:r>
              <a:r>
                <a:rPr kumimoji="0" lang="pl-PL" sz="900" b="0" i="0" u="none" strike="noStrike" kern="1200" cap="none" spc="0" normalizeH="0" baseline="0" noProof="0" dirty="0" err="1">
                  <a:ln>
                    <a:noFill/>
                  </a:ln>
                  <a:solidFill>
                    <a:prstClr val="black"/>
                  </a:solidFill>
                  <a:effectLst/>
                  <a:uLnTx/>
                  <a:uFillTx/>
                  <a:ea typeface="+mn-ea"/>
                  <a:cs typeface="+mn-cs"/>
                </a:rPr>
                <a:t>supplier</a:t>
              </a:r>
              <a:r>
                <a:rPr kumimoji="0" lang="pl-PL" sz="900" b="0" i="0" u="none" strike="noStrike" kern="1200" cap="none" spc="0" normalizeH="0" baseline="0" noProof="0" dirty="0">
                  <a:ln>
                    <a:noFill/>
                  </a:ln>
                  <a:solidFill>
                    <a:prstClr val="black"/>
                  </a:solidFill>
                  <a:effectLst/>
                  <a:uLnTx/>
                  <a:uFillTx/>
                  <a:ea typeface="+mn-ea"/>
                  <a:cs typeface="+mn-cs"/>
                </a:rPr>
                <a:t>]</a:t>
              </a:r>
            </a:p>
            <a:p>
              <a:pPr marL="457200" marR="0" lvl="1" indent="0" algn="just" defTabSz="914400" rtl="0" eaLnBrk="1" fontAlgn="auto" latinLnBrk="0" hangingPunct="1">
                <a:lnSpc>
                  <a:spcPct val="100000"/>
                </a:lnSpc>
                <a:spcBef>
                  <a:spcPts val="0"/>
                </a:spcBef>
                <a:spcAft>
                  <a:spcPts val="1800"/>
                </a:spcAft>
                <a:buClrTx/>
                <a:buSzTx/>
                <a:buFontTx/>
                <a:buNone/>
                <a:tabLst/>
                <a:defRPr/>
              </a:pPr>
              <a:r>
                <a:rPr kumimoji="0" lang="pl-PL" sz="900" b="0" i="0" u="none" strike="noStrike" kern="1200" cap="none" spc="0" normalizeH="0" baseline="0" noProof="0" dirty="0">
                  <a:ln>
                    <a:noFill/>
                  </a:ln>
                  <a:solidFill>
                    <a:prstClr val="black"/>
                  </a:solidFill>
                  <a:effectLst/>
                  <a:uLnTx/>
                  <a:uFillTx/>
                  <a:ea typeface="+mn-ea"/>
                  <a:cs typeface="+mn-cs"/>
                </a:rPr>
                <a:t>[</a:t>
              </a:r>
              <a:r>
                <a:rPr kumimoji="0" lang="pl-PL" sz="900" b="0" i="0" u="none" strike="noStrike" kern="1200" cap="none" spc="0" normalizeH="0" baseline="0" noProof="0" dirty="0" err="1">
                  <a:ln>
                    <a:noFill/>
                  </a:ln>
                  <a:solidFill>
                    <a:prstClr val="black"/>
                  </a:solidFill>
                  <a:effectLst/>
                  <a:uLnTx/>
                  <a:uFillTx/>
                  <a:ea typeface="+mn-ea"/>
                  <a:cs typeface="+mn-cs"/>
                </a:rPr>
                <a:t>supplier</a:t>
              </a:r>
              <a:r>
                <a:rPr kumimoji="0" lang="pl-PL" sz="900" b="0" i="0" u="none" strike="noStrike" kern="1200" cap="none" spc="0" normalizeH="0" baseline="0" noProof="0" dirty="0">
                  <a:ln>
                    <a:noFill/>
                  </a:ln>
                  <a:solidFill>
                    <a:prstClr val="black"/>
                  </a:solidFill>
                  <a:effectLst/>
                  <a:uLnTx/>
                  <a:uFillTx/>
                  <a:ea typeface="+mn-ea"/>
                  <a:cs typeface="+mn-cs"/>
                </a:rPr>
                <a:t>]</a:t>
              </a:r>
            </a:p>
          </p:txBody>
        </p:sp>
        <p:sp>
          <p:nvSpPr>
            <p:cNvPr id="232" name="Rectangle 231">
              <a:extLst>
                <a:ext uri="{FF2B5EF4-FFF2-40B4-BE49-F238E27FC236}">
                  <a16:creationId xmlns:a16="http://schemas.microsoft.com/office/drawing/2014/main" id="{67A5BC3F-DF3C-4BA1-9B3A-ACD91C0612D1}"/>
                </a:ext>
              </a:extLst>
            </p:cNvPr>
            <p:cNvSpPr/>
            <p:nvPr/>
          </p:nvSpPr>
          <p:spPr>
            <a:xfrm>
              <a:off x="4695303" y="5104994"/>
              <a:ext cx="6096000" cy="600164"/>
            </a:xfrm>
            <a:prstGeom prst="rect">
              <a:avLst/>
            </a:prstGeom>
          </p:spPr>
          <p:txBody>
            <a:bodyPr>
              <a:spAutoFit/>
            </a:bodyPr>
            <a:lstStyle/>
            <a:p>
              <a:pPr marL="457200" marR="0" lvl="1" indent="0" algn="just" defTabSz="914400" rtl="0" eaLnBrk="1" fontAlgn="auto" latinLnBrk="0" hangingPunct="1">
                <a:lnSpc>
                  <a:spcPct val="100000"/>
                </a:lnSpc>
                <a:spcBef>
                  <a:spcPts val="0"/>
                </a:spcBef>
                <a:spcAft>
                  <a:spcPts val="1800"/>
                </a:spcAft>
                <a:buClrTx/>
                <a:buSzTx/>
                <a:buFontTx/>
                <a:buNone/>
                <a:tabLst/>
                <a:defRPr/>
              </a:pPr>
              <a:r>
                <a:rPr kumimoji="0" lang="pl-PL" sz="900" b="0" i="0" u="none" strike="noStrike" kern="1200" cap="none" spc="0" normalizeH="0" baseline="0" noProof="0" dirty="0">
                  <a:ln>
                    <a:noFill/>
                  </a:ln>
                  <a:solidFill>
                    <a:prstClr val="black"/>
                  </a:solidFill>
                  <a:effectLst/>
                  <a:uLnTx/>
                  <a:uFillTx/>
                  <a:ea typeface="+mn-ea"/>
                  <a:cs typeface="+mn-cs"/>
                </a:rPr>
                <a:t>[</a:t>
              </a:r>
              <a:r>
                <a:rPr kumimoji="0" lang="pl-PL" sz="900" b="0" i="0" u="none" strike="noStrike" kern="1200" cap="none" spc="0" normalizeH="0" baseline="0" noProof="0" dirty="0" err="1">
                  <a:ln>
                    <a:noFill/>
                  </a:ln>
                  <a:solidFill>
                    <a:prstClr val="black"/>
                  </a:solidFill>
                  <a:effectLst/>
                  <a:uLnTx/>
                  <a:uFillTx/>
                  <a:ea typeface="+mn-ea"/>
                  <a:cs typeface="+mn-cs"/>
                </a:rPr>
                <a:t>supplier</a:t>
              </a:r>
              <a:r>
                <a:rPr kumimoji="0" lang="pl-PL" sz="900" b="0" i="0" u="none" strike="noStrike" kern="1200" cap="none" spc="0" normalizeH="0" baseline="0" noProof="0" dirty="0">
                  <a:ln>
                    <a:noFill/>
                  </a:ln>
                  <a:solidFill>
                    <a:prstClr val="black"/>
                  </a:solidFill>
                  <a:effectLst/>
                  <a:uLnTx/>
                  <a:uFillTx/>
                  <a:ea typeface="+mn-ea"/>
                  <a:cs typeface="+mn-cs"/>
                </a:rPr>
                <a:t>]</a:t>
              </a:r>
            </a:p>
            <a:p>
              <a:pPr marL="457200" marR="0" lvl="1" indent="0" algn="just" defTabSz="914400" rtl="0" eaLnBrk="1" fontAlgn="auto" latinLnBrk="0" hangingPunct="1">
                <a:lnSpc>
                  <a:spcPct val="100000"/>
                </a:lnSpc>
                <a:spcBef>
                  <a:spcPts val="0"/>
                </a:spcBef>
                <a:spcAft>
                  <a:spcPts val="1800"/>
                </a:spcAft>
                <a:buClrTx/>
                <a:buSzTx/>
                <a:buFontTx/>
                <a:buNone/>
                <a:tabLst/>
                <a:defRPr/>
              </a:pPr>
              <a:r>
                <a:rPr kumimoji="0" lang="pl-PL" sz="900" b="0" i="0" u="none" strike="noStrike" kern="1200" cap="none" spc="0" normalizeH="0" baseline="0" noProof="0" dirty="0">
                  <a:ln>
                    <a:noFill/>
                  </a:ln>
                  <a:solidFill>
                    <a:prstClr val="black"/>
                  </a:solidFill>
                  <a:effectLst/>
                  <a:uLnTx/>
                  <a:uFillTx/>
                  <a:ea typeface="+mn-ea"/>
                  <a:cs typeface="+mn-cs"/>
                </a:rPr>
                <a:t>[</a:t>
              </a:r>
              <a:r>
                <a:rPr kumimoji="0" lang="pl-PL" sz="900" b="0" i="0" u="none" strike="noStrike" kern="1200" cap="none" spc="0" normalizeH="0" baseline="0" noProof="0" dirty="0" err="1">
                  <a:ln>
                    <a:noFill/>
                  </a:ln>
                  <a:solidFill>
                    <a:prstClr val="black"/>
                  </a:solidFill>
                  <a:effectLst/>
                  <a:uLnTx/>
                  <a:uFillTx/>
                  <a:ea typeface="+mn-ea"/>
                  <a:cs typeface="+mn-cs"/>
                </a:rPr>
                <a:t>supplier</a:t>
              </a:r>
              <a:r>
                <a:rPr kumimoji="0" lang="pl-PL" sz="900" b="0" i="0" u="none" strike="noStrike" kern="1200" cap="none" spc="0" normalizeH="0" baseline="0" noProof="0" dirty="0">
                  <a:ln>
                    <a:noFill/>
                  </a:ln>
                  <a:solidFill>
                    <a:prstClr val="black"/>
                  </a:solidFill>
                  <a:effectLst/>
                  <a:uLnTx/>
                  <a:uFillTx/>
                  <a:ea typeface="+mn-ea"/>
                  <a:cs typeface="+mn-cs"/>
                </a:rPr>
                <a:t>]</a:t>
              </a:r>
            </a:p>
          </p:txBody>
        </p:sp>
      </p:grpSp>
      <p:sp>
        <p:nvSpPr>
          <p:cNvPr id="81" name="Rectangle 80">
            <a:extLst>
              <a:ext uri="{FF2B5EF4-FFF2-40B4-BE49-F238E27FC236}">
                <a16:creationId xmlns:a16="http://schemas.microsoft.com/office/drawing/2014/main" id="{E51D38D2-B19A-4263-9E1F-7FAC844B5860}"/>
              </a:ext>
            </a:extLst>
          </p:cNvPr>
          <p:cNvSpPr/>
          <p:nvPr/>
        </p:nvSpPr>
        <p:spPr>
          <a:xfrm>
            <a:off x="-429768" y="640080"/>
            <a:ext cx="265176" cy="2468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7" name="Rectangle 96">
            <a:extLst>
              <a:ext uri="{FF2B5EF4-FFF2-40B4-BE49-F238E27FC236}">
                <a16:creationId xmlns:a16="http://schemas.microsoft.com/office/drawing/2014/main" id="{3FCD7EBD-43E2-4D19-BCCA-60B729CADE89}"/>
              </a:ext>
            </a:extLst>
          </p:cNvPr>
          <p:cNvSpPr/>
          <p:nvPr/>
        </p:nvSpPr>
        <p:spPr>
          <a:xfrm>
            <a:off x="-429768" y="985552"/>
            <a:ext cx="265176" cy="24688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 name="Rounded Rectangle 56">
            <a:extLst>
              <a:ext uri="{FF2B5EF4-FFF2-40B4-BE49-F238E27FC236}">
                <a16:creationId xmlns:a16="http://schemas.microsoft.com/office/drawing/2014/main" id="{ACE05CF8-5EE1-4E49-A0AD-04D4DC94B5AD}"/>
              </a:ext>
            </a:extLst>
          </p:cNvPr>
          <p:cNvSpPr/>
          <p:nvPr/>
        </p:nvSpPr>
        <p:spPr>
          <a:xfrm>
            <a:off x="9233191" y="1988589"/>
            <a:ext cx="1971384" cy="387709"/>
          </a:xfrm>
          <a:prstGeom prst="roundRect">
            <a:avLst>
              <a:gd name="adj" fmla="val 25424"/>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defRPr/>
            </a:pPr>
            <a:r>
              <a:rPr lang="en-US" sz="1200" b="1" dirty="0">
                <a:solidFill>
                  <a:prstClr val="white"/>
                </a:solidFill>
                <a:cs typeface="Calibri Light" panose="020F0302020204030204" pitchFamily="34" charset="0"/>
              </a:rPr>
              <a:t>Reception of products by the customer </a:t>
            </a:r>
          </a:p>
        </p:txBody>
      </p:sp>
      <p:sp>
        <p:nvSpPr>
          <p:cNvPr id="6" name="TextBox 5">
            <a:extLst>
              <a:ext uri="{FF2B5EF4-FFF2-40B4-BE49-F238E27FC236}">
                <a16:creationId xmlns:a16="http://schemas.microsoft.com/office/drawing/2014/main" id="{1E9437F6-2881-4533-BE29-EC9ACAB3084E}"/>
              </a:ext>
            </a:extLst>
          </p:cNvPr>
          <p:cNvSpPr txBox="1"/>
          <p:nvPr/>
        </p:nvSpPr>
        <p:spPr>
          <a:xfrm>
            <a:off x="624859" y="5628707"/>
            <a:ext cx="830298" cy="246221"/>
          </a:xfrm>
          <a:prstGeom prst="rect">
            <a:avLst/>
          </a:prstGeom>
          <a:solidFill>
            <a:schemeClr val="bg1"/>
          </a:solidFill>
          <a:ln>
            <a:solidFill>
              <a:schemeClr val="tx1"/>
            </a:solidFill>
          </a:ln>
        </p:spPr>
        <p:txBody>
          <a:bodyPr wrap="square">
            <a:spAutoFit/>
          </a:bodyPr>
          <a:lstStyle/>
          <a:p>
            <a:r>
              <a:rPr lang="pl-PL" sz="1000" dirty="0"/>
              <a:t>Logo</a:t>
            </a:r>
            <a:endParaRPr lang="en-US" sz="1000" dirty="0"/>
          </a:p>
        </p:txBody>
      </p:sp>
      <p:sp>
        <p:nvSpPr>
          <p:cNvPr id="10" name="TextBox 9">
            <a:extLst>
              <a:ext uri="{FF2B5EF4-FFF2-40B4-BE49-F238E27FC236}">
                <a16:creationId xmlns:a16="http://schemas.microsoft.com/office/drawing/2014/main" id="{0E02F8D8-D0BC-4725-8782-B47BBA680233}"/>
              </a:ext>
            </a:extLst>
          </p:cNvPr>
          <p:cNvSpPr txBox="1"/>
          <p:nvPr/>
        </p:nvSpPr>
        <p:spPr>
          <a:xfrm>
            <a:off x="624859" y="6003753"/>
            <a:ext cx="830298" cy="246221"/>
          </a:xfrm>
          <a:prstGeom prst="rect">
            <a:avLst/>
          </a:prstGeom>
          <a:solidFill>
            <a:schemeClr val="bg1"/>
          </a:solidFill>
          <a:ln>
            <a:solidFill>
              <a:schemeClr val="tx1"/>
            </a:solidFill>
          </a:ln>
        </p:spPr>
        <p:txBody>
          <a:bodyPr wrap="square">
            <a:spAutoFit/>
          </a:bodyPr>
          <a:lstStyle/>
          <a:p>
            <a:r>
              <a:rPr lang="pl-PL" sz="1000" dirty="0"/>
              <a:t>Logo</a:t>
            </a:r>
            <a:endParaRPr lang="en-US" sz="1000" dirty="0"/>
          </a:p>
        </p:txBody>
      </p:sp>
      <p:sp>
        <p:nvSpPr>
          <p:cNvPr id="11" name="TextBox 10">
            <a:extLst>
              <a:ext uri="{FF2B5EF4-FFF2-40B4-BE49-F238E27FC236}">
                <a16:creationId xmlns:a16="http://schemas.microsoft.com/office/drawing/2014/main" id="{C9A1F81E-A559-4796-BD6D-7119EB7038A5}"/>
              </a:ext>
            </a:extLst>
          </p:cNvPr>
          <p:cNvSpPr txBox="1"/>
          <p:nvPr/>
        </p:nvSpPr>
        <p:spPr>
          <a:xfrm>
            <a:off x="4162707" y="5648724"/>
            <a:ext cx="830298" cy="246221"/>
          </a:xfrm>
          <a:prstGeom prst="rect">
            <a:avLst/>
          </a:prstGeom>
          <a:solidFill>
            <a:schemeClr val="bg1"/>
          </a:solidFill>
          <a:ln>
            <a:solidFill>
              <a:schemeClr val="tx1"/>
            </a:solidFill>
          </a:ln>
        </p:spPr>
        <p:txBody>
          <a:bodyPr wrap="square">
            <a:spAutoFit/>
          </a:bodyPr>
          <a:lstStyle/>
          <a:p>
            <a:r>
              <a:rPr lang="pl-PL" sz="1000" dirty="0"/>
              <a:t>Logo</a:t>
            </a:r>
            <a:endParaRPr lang="en-US" sz="1000" dirty="0"/>
          </a:p>
        </p:txBody>
      </p:sp>
      <p:sp>
        <p:nvSpPr>
          <p:cNvPr id="12" name="TextBox 11">
            <a:extLst>
              <a:ext uri="{FF2B5EF4-FFF2-40B4-BE49-F238E27FC236}">
                <a16:creationId xmlns:a16="http://schemas.microsoft.com/office/drawing/2014/main" id="{987B7B70-2212-48E2-892B-518D8E96C7E4}"/>
              </a:ext>
            </a:extLst>
          </p:cNvPr>
          <p:cNvSpPr txBox="1"/>
          <p:nvPr/>
        </p:nvSpPr>
        <p:spPr>
          <a:xfrm>
            <a:off x="4162707" y="6023770"/>
            <a:ext cx="830298" cy="246221"/>
          </a:xfrm>
          <a:prstGeom prst="rect">
            <a:avLst/>
          </a:prstGeom>
          <a:solidFill>
            <a:schemeClr val="bg1"/>
          </a:solidFill>
          <a:ln>
            <a:solidFill>
              <a:schemeClr val="tx1"/>
            </a:solidFill>
          </a:ln>
        </p:spPr>
        <p:txBody>
          <a:bodyPr wrap="square">
            <a:spAutoFit/>
          </a:bodyPr>
          <a:lstStyle/>
          <a:p>
            <a:r>
              <a:rPr lang="pl-PL" sz="1000" dirty="0"/>
              <a:t>Logo</a:t>
            </a:r>
            <a:endParaRPr lang="en-US" sz="1000" dirty="0"/>
          </a:p>
        </p:txBody>
      </p:sp>
      <p:sp>
        <p:nvSpPr>
          <p:cNvPr id="15" name="TextBox 14">
            <a:extLst>
              <a:ext uri="{FF2B5EF4-FFF2-40B4-BE49-F238E27FC236}">
                <a16:creationId xmlns:a16="http://schemas.microsoft.com/office/drawing/2014/main" id="{4DC95BC5-3323-44B6-BC62-DD1A11BCC739}"/>
              </a:ext>
            </a:extLst>
          </p:cNvPr>
          <p:cNvSpPr txBox="1"/>
          <p:nvPr/>
        </p:nvSpPr>
        <p:spPr>
          <a:xfrm>
            <a:off x="8039511" y="5681660"/>
            <a:ext cx="830298" cy="246221"/>
          </a:xfrm>
          <a:prstGeom prst="rect">
            <a:avLst/>
          </a:prstGeom>
          <a:solidFill>
            <a:schemeClr val="bg1"/>
          </a:solidFill>
          <a:ln>
            <a:solidFill>
              <a:schemeClr val="tx1"/>
            </a:solidFill>
          </a:ln>
        </p:spPr>
        <p:txBody>
          <a:bodyPr wrap="square">
            <a:spAutoFit/>
          </a:bodyPr>
          <a:lstStyle/>
          <a:p>
            <a:r>
              <a:rPr lang="pl-PL" sz="1000" dirty="0"/>
              <a:t>Logo</a:t>
            </a:r>
            <a:endParaRPr lang="en-US" sz="1000" dirty="0"/>
          </a:p>
        </p:txBody>
      </p:sp>
      <p:sp>
        <p:nvSpPr>
          <p:cNvPr id="16" name="TextBox 15">
            <a:extLst>
              <a:ext uri="{FF2B5EF4-FFF2-40B4-BE49-F238E27FC236}">
                <a16:creationId xmlns:a16="http://schemas.microsoft.com/office/drawing/2014/main" id="{B614D0FE-E1B9-46DE-8EC8-741A52A6145A}"/>
              </a:ext>
            </a:extLst>
          </p:cNvPr>
          <p:cNvSpPr txBox="1"/>
          <p:nvPr/>
        </p:nvSpPr>
        <p:spPr>
          <a:xfrm>
            <a:off x="8039511" y="6056706"/>
            <a:ext cx="830298" cy="246221"/>
          </a:xfrm>
          <a:prstGeom prst="rect">
            <a:avLst/>
          </a:prstGeom>
          <a:solidFill>
            <a:schemeClr val="bg1"/>
          </a:solidFill>
          <a:ln>
            <a:solidFill>
              <a:schemeClr val="tx1"/>
            </a:solidFill>
          </a:ln>
        </p:spPr>
        <p:txBody>
          <a:bodyPr wrap="square">
            <a:spAutoFit/>
          </a:bodyPr>
          <a:lstStyle/>
          <a:p>
            <a:r>
              <a:rPr lang="pl-PL" sz="1000" dirty="0"/>
              <a:t>Logo</a:t>
            </a:r>
            <a:endParaRPr lang="en-US" sz="1000" dirty="0"/>
          </a:p>
        </p:txBody>
      </p:sp>
      <p:sp>
        <p:nvSpPr>
          <p:cNvPr id="17" name="Text Placeholder 4">
            <a:extLst>
              <a:ext uri="{FF2B5EF4-FFF2-40B4-BE49-F238E27FC236}">
                <a16:creationId xmlns:a16="http://schemas.microsoft.com/office/drawing/2014/main" id="{84F02425-99DE-4B11-83FE-7AAD02D8E1CE}"/>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18" name="Text Placeholder 8">
            <a:extLst>
              <a:ext uri="{FF2B5EF4-FFF2-40B4-BE49-F238E27FC236}">
                <a16:creationId xmlns:a16="http://schemas.microsoft.com/office/drawing/2014/main" id="{B8BD2725-F70B-4817-BDC5-6E6192660695}"/>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l-PL" sz="1800" dirty="0">
                <a:solidFill>
                  <a:schemeClr val="bg1">
                    <a:lumMod val="50000"/>
                  </a:schemeClr>
                </a:solidFill>
                <a:latin typeface="+mn-lt"/>
                <a:cs typeface="Calibri Light" panose="020F0302020204030204" pitchFamily="34" charset="0"/>
              </a:rPr>
              <a:t>BUSINESS MODEL</a:t>
            </a:r>
          </a:p>
        </p:txBody>
      </p:sp>
    </p:spTree>
    <p:extLst>
      <p:ext uri="{BB962C8B-B14F-4D97-AF65-F5344CB8AC3E}">
        <p14:creationId xmlns:p14="http://schemas.microsoft.com/office/powerpoint/2010/main" val="345122811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F99F7F21-D000-481C-963E-EC4E0696AC08}"/>
              </a:ext>
            </a:extLst>
          </p:cNvPr>
          <p:cNvSpPr txBox="1"/>
          <p:nvPr/>
        </p:nvSpPr>
        <p:spPr>
          <a:xfrm>
            <a:off x="534760" y="618865"/>
            <a:ext cx="11003608"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a:solidFill>
                  <a:srgbClr val="531070"/>
                </a:solidFill>
                <a:latin typeface="Calibri Light" panose="020F0302020204030204" pitchFamily="34" charset="0"/>
                <a:cs typeface="Calibri Light" panose="020F0302020204030204" pitchFamily="34" charset="0"/>
              </a:rPr>
              <a:t>XXX’s philosophy is to maintain the highest quality and build lasting relationships with customers. This is appreciated not only by XXX but also YYY</a:t>
            </a:r>
          </a:p>
        </p:txBody>
      </p:sp>
      <p:sp>
        <p:nvSpPr>
          <p:cNvPr id="2" name="Text Placeholder 8">
            <a:extLst>
              <a:ext uri="{FF2B5EF4-FFF2-40B4-BE49-F238E27FC236}">
                <a16:creationId xmlns:a16="http://schemas.microsoft.com/office/drawing/2014/main" id="{0A1298E2-1DA1-423A-8F3E-3FD7794DF171}"/>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MARKETING </a:t>
            </a:r>
            <a:r>
              <a:rPr lang="pl-PL" sz="1800" dirty="0">
                <a:solidFill>
                  <a:srgbClr val="7B7B7B"/>
                </a:solidFill>
                <a:latin typeface="+mn-lt"/>
              </a:rPr>
              <a:t>STRATEGY</a:t>
            </a:r>
            <a:endParaRPr lang="en-US" sz="1800" dirty="0">
              <a:solidFill>
                <a:srgbClr val="7B7B7B"/>
              </a:solidFill>
              <a:latin typeface="+mn-lt"/>
            </a:endParaRPr>
          </a:p>
        </p:txBody>
      </p:sp>
      <p:grpSp>
        <p:nvGrpSpPr>
          <p:cNvPr id="3" name="Group 2">
            <a:extLst>
              <a:ext uri="{FF2B5EF4-FFF2-40B4-BE49-F238E27FC236}">
                <a16:creationId xmlns:a16="http://schemas.microsoft.com/office/drawing/2014/main" id="{0B3A6C1E-6882-4B19-BD25-BDCEEA3AB16C}"/>
              </a:ext>
            </a:extLst>
          </p:cNvPr>
          <p:cNvGrpSpPr/>
          <p:nvPr/>
        </p:nvGrpSpPr>
        <p:grpSpPr>
          <a:xfrm>
            <a:off x="427897" y="1440346"/>
            <a:ext cx="2117284" cy="1702723"/>
            <a:chOff x="429043" y="3258731"/>
            <a:chExt cx="2776684" cy="1181564"/>
          </a:xfrm>
        </p:grpSpPr>
        <p:sp>
          <p:nvSpPr>
            <p:cNvPr id="141" name="Rounded Rectangle 59">
              <a:extLst>
                <a:ext uri="{FF2B5EF4-FFF2-40B4-BE49-F238E27FC236}">
                  <a16:creationId xmlns:a16="http://schemas.microsoft.com/office/drawing/2014/main" id="{6C4A95F3-0B0A-4716-B769-97F716FB06AD}"/>
                </a:ext>
              </a:extLst>
            </p:cNvPr>
            <p:cNvSpPr/>
            <p:nvPr/>
          </p:nvSpPr>
          <p:spPr>
            <a:xfrm>
              <a:off x="525418" y="3419320"/>
              <a:ext cx="2680309" cy="1020975"/>
            </a:xfrm>
            <a:prstGeom prst="roundRect">
              <a:avLst>
                <a:gd name="adj" fmla="val 3212"/>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Rounded Rectangle 61">
              <a:extLst>
                <a:ext uri="{FF2B5EF4-FFF2-40B4-BE49-F238E27FC236}">
                  <a16:creationId xmlns:a16="http://schemas.microsoft.com/office/drawing/2014/main" id="{434CEE0B-36E5-42E2-95E1-91232B87304F}"/>
                </a:ext>
              </a:extLst>
            </p:cNvPr>
            <p:cNvSpPr/>
            <p:nvPr/>
          </p:nvSpPr>
          <p:spPr>
            <a:xfrm>
              <a:off x="429043" y="3258731"/>
              <a:ext cx="2691083" cy="467201"/>
            </a:xfrm>
            <a:prstGeom prst="roundRect">
              <a:avLst>
                <a:gd name="adj" fmla="val 11478"/>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Bef>
                  <a:spcPts val="300"/>
                </a:spcBef>
              </a:pPr>
              <a:r>
                <a:rPr lang="en-US" sz="900">
                  <a:solidFill>
                    <a:schemeClr val="tx1"/>
                  </a:solidFill>
                </a:rPr>
                <a:t>[short description]</a:t>
              </a:r>
            </a:p>
          </p:txBody>
        </p:sp>
      </p:grpSp>
      <p:sp>
        <p:nvSpPr>
          <p:cNvPr id="148" name="TextBox 78">
            <a:extLst>
              <a:ext uri="{FF2B5EF4-FFF2-40B4-BE49-F238E27FC236}">
                <a16:creationId xmlns:a16="http://schemas.microsoft.com/office/drawing/2014/main" id="{5647CB0B-A678-47D1-B2DC-78A3DF99C6D8}"/>
              </a:ext>
            </a:extLst>
          </p:cNvPr>
          <p:cNvSpPr txBox="1"/>
          <p:nvPr/>
        </p:nvSpPr>
        <p:spPr>
          <a:xfrm>
            <a:off x="517563" y="1280055"/>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Awards and recommendations</a:t>
            </a:r>
          </a:p>
        </p:txBody>
      </p:sp>
      <p:cxnSp>
        <p:nvCxnSpPr>
          <p:cNvPr id="149" name="Straight Connector 148">
            <a:extLst>
              <a:ext uri="{FF2B5EF4-FFF2-40B4-BE49-F238E27FC236}">
                <a16:creationId xmlns:a16="http://schemas.microsoft.com/office/drawing/2014/main" id="{0EE89E51-8A10-45D6-A4FE-315DE50825AF}"/>
              </a:ext>
            </a:extLst>
          </p:cNvPr>
          <p:cNvCxnSpPr>
            <a:cxnSpLocks/>
          </p:cNvCxnSpPr>
          <p:nvPr/>
        </p:nvCxnSpPr>
        <p:spPr>
          <a:xfrm>
            <a:off x="501296" y="1483200"/>
            <a:ext cx="8822350"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grpSp>
        <p:nvGrpSpPr>
          <p:cNvPr id="150" name="Group 149">
            <a:extLst>
              <a:ext uri="{FF2B5EF4-FFF2-40B4-BE49-F238E27FC236}">
                <a16:creationId xmlns:a16="http://schemas.microsoft.com/office/drawing/2014/main" id="{EA0E10DD-43FF-498B-B4E3-DDB842303EEC}"/>
              </a:ext>
            </a:extLst>
          </p:cNvPr>
          <p:cNvGrpSpPr/>
          <p:nvPr/>
        </p:nvGrpSpPr>
        <p:grpSpPr>
          <a:xfrm>
            <a:off x="9782605" y="1594608"/>
            <a:ext cx="1858851" cy="1332216"/>
            <a:chOff x="574507" y="4268420"/>
            <a:chExt cx="1858851" cy="1332216"/>
          </a:xfrm>
        </p:grpSpPr>
        <p:sp>
          <p:nvSpPr>
            <p:cNvPr id="151" name="Rounded Rectangle 59">
              <a:extLst>
                <a:ext uri="{FF2B5EF4-FFF2-40B4-BE49-F238E27FC236}">
                  <a16:creationId xmlns:a16="http://schemas.microsoft.com/office/drawing/2014/main" id="{B3C22F4B-C852-45B2-BED8-16D72D26E44C}"/>
                </a:ext>
              </a:extLst>
            </p:cNvPr>
            <p:cNvSpPr/>
            <p:nvPr/>
          </p:nvSpPr>
          <p:spPr>
            <a:xfrm>
              <a:off x="574507" y="4268420"/>
              <a:ext cx="1771331" cy="1332216"/>
            </a:xfrm>
            <a:prstGeom prst="roundRect">
              <a:avLst>
                <a:gd name="adj" fmla="val 3212"/>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2" name="Group 151">
              <a:extLst>
                <a:ext uri="{FF2B5EF4-FFF2-40B4-BE49-F238E27FC236}">
                  <a16:creationId xmlns:a16="http://schemas.microsoft.com/office/drawing/2014/main" id="{926771D2-D693-473D-A8FC-4198613D5222}"/>
                </a:ext>
              </a:extLst>
            </p:cNvPr>
            <p:cNvGrpSpPr/>
            <p:nvPr/>
          </p:nvGrpSpPr>
          <p:grpSpPr>
            <a:xfrm>
              <a:off x="671057" y="4310764"/>
              <a:ext cx="1598103" cy="1156599"/>
              <a:chOff x="618796" y="4898565"/>
              <a:chExt cx="1383870" cy="1156599"/>
            </a:xfrm>
          </p:grpSpPr>
          <p:sp>
            <p:nvSpPr>
              <p:cNvPr id="159" name="Rectangle 17">
                <a:extLst>
                  <a:ext uri="{FF2B5EF4-FFF2-40B4-BE49-F238E27FC236}">
                    <a16:creationId xmlns:a16="http://schemas.microsoft.com/office/drawing/2014/main" id="{E6C85889-302C-4D99-8F92-03B0A8AC8268}"/>
                  </a:ext>
                </a:extLst>
              </p:cNvPr>
              <p:cNvSpPr/>
              <p:nvPr/>
            </p:nvSpPr>
            <p:spPr>
              <a:xfrm>
                <a:off x="641259" y="4898565"/>
                <a:ext cx="1361407" cy="136868"/>
              </a:xfrm>
              <a:prstGeom prst="roundRect">
                <a:avLst>
                  <a:gd name="adj" fmla="val 29384"/>
                </a:avLst>
              </a:prstGeom>
              <a:solidFill>
                <a:srgbClr val="754599"/>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TV, Radio, Press</a:t>
                </a:r>
              </a:p>
            </p:txBody>
          </p:sp>
          <p:pic>
            <p:nvPicPr>
              <p:cNvPr id="160" name="Graphic 159">
                <a:extLst>
                  <a:ext uri="{FF2B5EF4-FFF2-40B4-BE49-F238E27FC236}">
                    <a16:creationId xmlns:a16="http://schemas.microsoft.com/office/drawing/2014/main" id="{A367F32D-DF72-44FF-B806-DDAC84C6FA92}"/>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31353" y="5462690"/>
                <a:ext cx="192706" cy="192705"/>
              </a:xfrm>
              <a:prstGeom prst="rect">
                <a:avLst/>
              </a:prstGeom>
            </p:spPr>
          </p:pic>
          <p:pic>
            <p:nvPicPr>
              <p:cNvPr id="161" name="Graphic 160">
                <a:extLst>
                  <a:ext uri="{FF2B5EF4-FFF2-40B4-BE49-F238E27FC236}">
                    <a16:creationId xmlns:a16="http://schemas.microsoft.com/office/drawing/2014/main" id="{95F2C555-02B5-4B7D-B6DD-2DD04C4091E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18796" y="5839451"/>
                <a:ext cx="215713" cy="215713"/>
              </a:xfrm>
              <a:prstGeom prst="rect">
                <a:avLst/>
              </a:prstGeom>
            </p:spPr>
          </p:pic>
          <p:pic>
            <p:nvPicPr>
              <p:cNvPr id="166" name="Graphic 165">
                <a:extLst>
                  <a:ext uri="{FF2B5EF4-FFF2-40B4-BE49-F238E27FC236}">
                    <a16:creationId xmlns:a16="http://schemas.microsoft.com/office/drawing/2014/main" id="{47D2EA4C-FCC4-4DD4-873B-8C731336073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35605" y="5111651"/>
                <a:ext cx="190607" cy="190607"/>
              </a:xfrm>
              <a:prstGeom prst="rect">
                <a:avLst/>
              </a:prstGeom>
            </p:spPr>
          </p:pic>
        </p:grpSp>
        <p:sp>
          <p:nvSpPr>
            <p:cNvPr id="153" name="TextBox 152">
              <a:extLst>
                <a:ext uri="{FF2B5EF4-FFF2-40B4-BE49-F238E27FC236}">
                  <a16:creationId xmlns:a16="http://schemas.microsoft.com/office/drawing/2014/main" id="{9B026F31-1DE1-4230-8830-446A421A01E0}"/>
                </a:ext>
              </a:extLst>
            </p:cNvPr>
            <p:cNvSpPr txBox="1"/>
            <p:nvPr/>
          </p:nvSpPr>
          <p:spPr>
            <a:xfrm>
              <a:off x="897227" y="4489015"/>
              <a:ext cx="1536131" cy="215444"/>
            </a:xfrm>
            <a:prstGeom prst="rect">
              <a:avLst/>
            </a:prstGeom>
            <a:noFill/>
          </p:spPr>
          <p:txBody>
            <a:bodyPr wrap="square" rtlCol="0">
              <a:spAutoFit/>
            </a:bodyPr>
            <a:lstStyle/>
            <a:p>
              <a:r>
                <a:rPr lang="en-US" sz="800"/>
                <a:t>[listed advertising campaigns]</a:t>
              </a:r>
            </a:p>
          </p:txBody>
        </p:sp>
        <p:sp>
          <p:nvSpPr>
            <p:cNvPr id="155" name="TextBox 154">
              <a:extLst>
                <a:ext uri="{FF2B5EF4-FFF2-40B4-BE49-F238E27FC236}">
                  <a16:creationId xmlns:a16="http://schemas.microsoft.com/office/drawing/2014/main" id="{4E2CAE80-156E-45C7-A35A-8B8C5424C711}"/>
                </a:ext>
              </a:extLst>
            </p:cNvPr>
            <p:cNvSpPr txBox="1"/>
            <p:nvPr/>
          </p:nvSpPr>
          <p:spPr>
            <a:xfrm>
              <a:off x="897226" y="4799222"/>
              <a:ext cx="1433895" cy="215444"/>
            </a:xfrm>
            <a:prstGeom prst="rect">
              <a:avLst/>
            </a:prstGeom>
            <a:noFill/>
          </p:spPr>
          <p:txBody>
            <a:bodyPr wrap="square" rtlCol="0">
              <a:spAutoFit/>
            </a:bodyPr>
            <a:lstStyle/>
            <a:p>
              <a:r>
                <a:rPr lang="en-US" sz="800"/>
                <a:t>[listed advertising campaigns]</a:t>
              </a:r>
            </a:p>
          </p:txBody>
        </p:sp>
        <p:sp>
          <p:nvSpPr>
            <p:cNvPr id="157" name="TextBox 156">
              <a:extLst>
                <a:ext uri="{FF2B5EF4-FFF2-40B4-BE49-F238E27FC236}">
                  <a16:creationId xmlns:a16="http://schemas.microsoft.com/office/drawing/2014/main" id="{DD6BF321-C13B-4FC1-9880-7CF83A57399F}"/>
                </a:ext>
              </a:extLst>
            </p:cNvPr>
            <p:cNvSpPr txBox="1"/>
            <p:nvPr/>
          </p:nvSpPr>
          <p:spPr>
            <a:xfrm>
              <a:off x="897226" y="5221007"/>
              <a:ext cx="1433044" cy="215444"/>
            </a:xfrm>
            <a:prstGeom prst="rect">
              <a:avLst/>
            </a:prstGeom>
            <a:noFill/>
          </p:spPr>
          <p:txBody>
            <a:bodyPr wrap="square" rtlCol="0">
              <a:spAutoFit/>
            </a:bodyPr>
            <a:lstStyle/>
            <a:p>
              <a:r>
                <a:rPr lang="en-US" sz="800"/>
                <a:t>[listed advertising campaigns]</a:t>
              </a:r>
            </a:p>
          </p:txBody>
        </p:sp>
      </p:grpSp>
      <p:grpSp>
        <p:nvGrpSpPr>
          <p:cNvPr id="167" name="Group 166">
            <a:extLst>
              <a:ext uri="{FF2B5EF4-FFF2-40B4-BE49-F238E27FC236}">
                <a16:creationId xmlns:a16="http://schemas.microsoft.com/office/drawing/2014/main" id="{F7678D25-EFD5-44FE-B9A4-8C9271A7F9F4}"/>
              </a:ext>
            </a:extLst>
          </p:cNvPr>
          <p:cNvGrpSpPr/>
          <p:nvPr/>
        </p:nvGrpSpPr>
        <p:grpSpPr>
          <a:xfrm>
            <a:off x="9782605" y="3120645"/>
            <a:ext cx="1858257" cy="1326102"/>
            <a:chOff x="2491577" y="4268420"/>
            <a:chExt cx="1858257" cy="1326102"/>
          </a:xfrm>
        </p:grpSpPr>
        <p:sp>
          <p:nvSpPr>
            <p:cNvPr id="168" name="Rounded Rectangle 59">
              <a:extLst>
                <a:ext uri="{FF2B5EF4-FFF2-40B4-BE49-F238E27FC236}">
                  <a16:creationId xmlns:a16="http://schemas.microsoft.com/office/drawing/2014/main" id="{779DED72-CE44-4E91-9594-9161A944AA09}"/>
                </a:ext>
              </a:extLst>
            </p:cNvPr>
            <p:cNvSpPr/>
            <p:nvPr/>
          </p:nvSpPr>
          <p:spPr>
            <a:xfrm>
              <a:off x="2491577" y="4268420"/>
              <a:ext cx="1771331" cy="1326102"/>
            </a:xfrm>
            <a:prstGeom prst="roundRect">
              <a:avLst>
                <a:gd name="adj" fmla="val 3212"/>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Rectangle 17">
              <a:extLst>
                <a:ext uri="{FF2B5EF4-FFF2-40B4-BE49-F238E27FC236}">
                  <a16:creationId xmlns:a16="http://schemas.microsoft.com/office/drawing/2014/main" id="{4750A7BD-E74E-4D24-84D8-F39263A9E6DB}"/>
                </a:ext>
              </a:extLst>
            </p:cNvPr>
            <p:cNvSpPr/>
            <p:nvPr/>
          </p:nvSpPr>
          <p:spPr>
            <a:xfrm>
              <a:off x="2601227" y="4305912"/>
              <a:ext cx="1572768" cy="137160"/>
            </a:xfrm>
            <a:prstGeom prst="roundRect">
              <a:avLst>
                <a:gd name="adj" fmla="val 27677"/>
              </a:avLst>
            </a:prstGeom>
            <a:solidFill>
              <a:srgbClr val="754599"/>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Social Media &amp; Internet</a:t>
              </a:r>
            </a:p>
          </p:txBody>
        </p:sp>
        <p:pic>
          <p:nvPicPr>
            <p:cNvPr id="172" name="Picture 171">
              <a:extLst>
                <a:ext uri="{FF2B5EF4-FFF2-40B4-BE49-F238E27FC236}">
                  <a16:creationId xmlns:a16="http://schemas.microsoft.com/office/drawing/2014/main" id="{68EC1396-36F9-479D-BBE6-56389D6FD2DB}"/>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18186" t="948" r="17061" b="812"/>
            <a:stretch/>
          </p:blipFill>
          <p:spPr>
            <a:xfrm>
              <a:off x="2622584" y="4895865"/>
              <a:ext cx="205048" cy="202540"/>
            </a:xfrm>
            <a:prstGeom prst="rect">
              <a:avLst/>
            </a:prstGeom>
          </p:spPr>
        </p:pic>
        <p:pic>
          <p:nvPicPr>
            <p:cNvPr id="173" name="Picture 172">
              <a:extLst>
                <a:ext uri="{FF2B5EF4-FFF2-40B4-BE49-F238E27FC236}">
                  <a16:creationId xmlns:a16="http://schemas.microsoft.com/office/drawing/2014/main" id="{0615970B-73D6-4A2D-9EE8-CCD592717E6B}"/>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r="67248"/>
            <a:stretch/>
          </p:blipFill>
          <p:spPr>
            <a:xfrm>
              <a:off x="2615605" y="5267109"/>
              <a:ext cx="222699" cy="152057"/>
            </a:xfrm>
            <a:prstGeom prst="rect">
              <a:avLst/>
            </a:prstGeom>
          </p:spPr>
        </p:pic>
        <p:pic>
          <p:nvPicPr>
            <p:cNvPr id="174" name="Picture 173">
              <a:extLst>
                <a:ext uri="{FF2B5EF4-FFF2-40B4-BE49-F238E27FC236}">
                  <a16:creationId xmlns:a16="http://schemas.microsoft.com/office/drawing/2014/main" id="{2F8D701A-ABB7-4B08-A14D-AF66548E87E8}"/>
                </a:ext>
              </a:extLst>
            </p:cNvPr>
            <p:cNvPicPr>
              <a:picLocks noChangeAspect="1"/>
            </p:cNvPicPr>
            <p:nvPr/>
          </p:nvPicPr>
          <p:blipFill rotWithShape="1">
            <a:blip r:embed="rId11" cstate="print">
              <a:extLst>
                <a:ext uri="{28A0092B-C50C-407E-A947-70E740481C1C}">
                  <a14:useLocalDpi xmlns:a14="http://schemas.microsoft.com/office/drawing/2010/main" val="0"/>
                </a:ext>
              </a:extLst>
            </a:blip>
            <a:srcRect l="5987" t="6574" r="5614" b="6431"/>
            <a:stretch/>
          </p:blipFill>
          <p:spPr>
            <a:xfrm>
              <a:off x="2640528" y="4558080"/>
              <a:ext cx="184074" cy="181151"/>
            </a:xfrm>
            <a:prstGeom prst="rect">
              <a:avLst/>
            </a:prstGeom>
          </p:spPr>
        </p:pic>
        <p:sp>
          <p:nvSpPr>
            <p:cNvPr id="175" name="TextBox 174">
              <a:extLst>
                <a:ext uri="{FF2B5EF4-FFF2-40B4-BE49-F238E27FC236}">
                  <a16:creationId xmlns:a16="http://schemas.microsoft.com/office/drawing/2014/main" id="{659B2B54-4A38-4E99-B532-E3289E8C5330}"/>
                </a:ext>
              </a:extLst>
            </p:cNvPr>
            <p:cNvSpPr txBox="1"/>
            <p:nvPr/>
          </p:nvSpPr>
          <p:spPr>
            <a:xfrm>
              <a:off x="2838692" y="5176244"/>
              <a:ext cx="1424216" cy="215444"/>
            </a:xfrm>
            <a:prstGeom prst="rect">
              <a:avLst/>
            </a:prstGeom>
            <a:noFill/>
          </p:spPr>
          <p:txBody>
            <a:bodyPr wrap="square" rtlCol="0">
              <a:spAutoFit/>
            </a:bodyPr>
            <a:lstStyle/>
            <a:p>
              <a:r>
                <a:rPr lang="en-US" sz="800"/>
                <a:t>[listed advertising campaigns]</a:t>
              </a:r>
            </a:p>
          </p:txBody>
        </p:sp>
        <p:sp>
          <p:nvSpPr>
            <p:cNvPr id="178" name="TextBox 177">
              <a:extLst>
                <a:ext uri="{FF2B5EF4-FFF2-40B4-BE49-F238E27FC236}">
                  <a16:creationId xmlns:a16="http://schemas.microsoft.com/office/drawing/2014/main" id="{9857232E-6A1A-47C9-A1CD-80EE5E568CF9}"/>
                </a:ext>
              </a:extLst>
            </p:cNvPr>
            <p:cNvSpPr txBox="1"/>
            <p:nvPr/>
          </p:nvSpPr>
          <p:spPr>
            <a:xfrm>
              <a:off x="2838692" y="4842954"/>
              <a:ext cx="1511142" cy="215444"/>
            </a:xfrm>
            <a:prstGeom prst="rect">
              <a:avLst/>
            </a:prstGeom>
            <a:noFill/>
          </p:spPr>
          <p:txBody>
            <a:bodyPr wrap="square" rtlCol="0">
              <a:spAutoFit/>
            </a:bodyPr>
            <a:lstStyle/>
            <a:p>
              <a:r>
                <a:rPr lang="en-US" sz="800"/>
                <a:t>[listed advertising campaigns]</a:t>
              </a:r>
            </a:p>
          </p:txBody>
        </p:sp>
        <p:sp>
          <p:nvSpPr>
            <p:cNvPr id="179" name="TextBox 178">
              <a:extLst>
                <a:ext uri="{FF2B5EF4-FFF2-40B4-BE49-F238E27FC236}">
                  <a16:creationId xmlns:a16="http://schemas.microsoft.com/office/drawing/2014/main" id="{492CA35B-E916-4DDA-BD58-FD944DD88B68}"/>
                </a:ext>
              </a:extLst>
            </p:cNvPr>
            <p:cNvSpPr txBox="1"/>
            <p:nvPr/>
          </p:nvSpPr>
          <p:spPr>
            <a:xfrm>
              <a:off x="2838691" y="4494497"/>
              <a:ext cx="1511141" cy="215444"/>
            </a:xfrm>
            <a:prstGeom prst="rect">
              <a:avLst/>
            </a:prstGeom>
            <a:noFill/>
          </p:spPr>
          <p:txBody>
            <a:bodyPr wrap="square" rtlCol="0">
              <a:spAutoFit/>
            </a:bodyPr>
            <a:lstStyle/>
            <a:p>
              <a:r>
                <a:rPr lang="en-US" sz="800"/>
                <a:t>[listed advertising campaigns]</a:t>
              </a:r>
            </a:p>
          </p:txBody>
        </p:sp>
      </p:grpSp>
      <p:grpSp>
        <p:nvGrpSpPr>
          <p:cNvPr id="180" name="Group 179">
            <a:extLst>
              <a:ext uri="{FF2B5EF4-FFF2-40B4-BE49-F238E27FC236}">
                <a16:creationId xmlns:a16="http://schemas.microsoft.com/office/drawing/2014/main" id="{92D3632F-E609-43B4-A2F2-5F081D76B64F}"/>
              </a:ext>
            </a:extLst>
          </p:cNvPr>
          <p:cNvGrpSpPr/>
          <p:nvPr/>
        </p:nvGrpSpPr>
        <p:grpSpPr>
          <a:xfrm>
            <a:off x="9782605" y="4640569"/>
            <a:ext cx="1839717" cy="1326102"/>
            <a:chOff x="4354140" y="4264032"/>
            <a:chExt cx="1839717" cy="1326102"/>
          </a:xfrm>
        </p:grpSpPr>
        <p:sp>
          <p:nvSpPr>
            <p:cNvPr id="181" name="Rounded Rectangle 59">
              <a:extLst>
                <a:ext uri="{FF2B5EF4-FFF2-40B4-BE49-F238E27FC236}">
                  <a16:creationId xmlns:a16="http://schemas.microsoft.com/office/drawing/2014/main" id="{71B08BE3-73BF-495B-AF99-F8084913DFC8}"/>
                </a:ext>
              </a:extLst>
            </p:cNvPr>
            <p:cNvSpPr/>
            <p:nvPr/>
          </p:nvSpPr>
          <p:spPr>
            <a:xfrm>
              <a:off x="4354140" y="4264032"/>
              <a:ext cx="1771331" cy="1326102"/>
            </a:xfrm>
            <a:prstGeom prst="roundRect">
              <a:avLst>
                <a:gd name="adj" fmla="val 3212"/>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7">
              <a:extLst>
                <a:ext uri="{FF2B5EF4-FFF2-40B4-BE49-F238E27FC236}">
                  <a16:creationId xmlns:a16="http://schemas.microsoft.com/office/drawing/2014/main" id="{66B0E5EB-7780-422D-B9F4-7B6E2EE61509}"/>
                </a:ext>
              </a:extLst>
            </p:cNvPr>
            <p:cNvSpPr/>
            <p:nvPr/>
          </p:nvSpPr>
          <p:spPr>
            <a:xfrm>
              <a:off x="4440377" y="4303545"/>
              <a:ext cx="1572768" cy="137160"/>
            </a:xfrm>
            <a:prstGeom prst="roundRect">
              <a:avLst>
                <a:gd name="adj" fmla="val 24783"/>
              </a:avLst>
            </a:prstGeom>
            <a:solidFill>
              <a:srgbClr val="754599"/>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Fairs and special events</a:t>
              </a:r>
            </a:p>
          </p:txBody>
        </p:sp>
        <p:pic>
          <p:nvPicPr>
            <p:cNvPr id="183" name="Graphic 182">
              <a:extLst>
                <a:ext uri="{FF2B5EF4-FFF2-40B4-BE49-F238E27FC236}">
                  <a16:creationId xmlns:a16="http://schemas.microsoft.com/office/drawing/2014/main" id="{1FC3D650-ECB4-4603-BFA4-5706FCE332F5}"/>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4431378" y="4559697"/>
              <a:ext cx="201378" cy="201378"/>
            </a:xfrm>
            <a:prstGeom prst="rect">
              <a:avLst/>
            </a:prstGeom>
          </p:spPr>
        </p:pic>
        <p:pic>
          <p:nvPicPr>
            <p:cNvPr id="185" name="Graphic 184">
              <a:extLst>
                <a:ext uri="{FF2B5EF4-FFF2-40B4-BE49-F238E27FC236}">
                  <a16:creationId xmlns:a16="http://schemas.microsoft.com/office/drawing/2014/main" id="{D7CE089B-E64D-44A7-AC89-50F3DD0B5B0E}"/>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4431378" y="4930618"/>
              <a:ext cx="212727" cy="212727"/>
            </a:xfrm>
            <a:prstGeom prst="rect">
              <a:avLst/>
            </a:prstGeom>
          </p:spPr>
        </p:pic>
        <p:sp>
          <p:nvSpPr>
            <p:cNvPr id="186" name="TextBox 185">
              <a:extLst>
                <a:ext uri="{FF2B5EF4-FFF2-40B4-BE49-F238E27FC236}">
                  <a16:creationId xmlns:a16="http://schemas.microsoft.com/office/drawing/2014/main" id="{E6A4893D-913C-49A8-89A5-577B0A9265A8}"/>
                </a:ext>
              </a:extLst>
            </p:cNvPr>
            <p:cNvSpPr txBox="1"/>
            <p:nvPr/>
          </p:nvSpPr>
          <p:spPr>
            <a:xfrm>
              <a:off x="4682716" y="4473740"/>
              <a:ext cx="1465313" cy="215444"/>
            </a:xfrm>
            <a:prstGeom prst="rect">
              <a:avLst/>
            </a:prstGeom>
            <a:noFill/>
          </p:spPr>
          <p:txBody>
            <a:bodyPr wrap="square" rtlCol="0">
              <a:spAutoFit/>
            </a:bodyPr>
            <a:lstStyle/>
            <a:p>
              <a:pPr algn="just"/>
              <a:r>
                <a:rPr lang="en-US" sz="800"/>
                <a:t>[listed advertising campaigns]</a:t>
              </a:r>
            </a:p>
          </p:txBody>
        </p:sp>
        <p:sp>
          <p:nvSpPr>
            <p:cNvPr id="187" name="TextBox 186">
              <a:extLst>
                <a:ext uri="{FF2B5EF4-FFF2-40B4-BE49-F238E27FC236}">
                  <a16:creationId xmlns:a16="http://schemas.microsoft.com/office/drawing/2014/main" id="{9C8FEBEB-C1DF-479B-9926-504C287FF681}"/>
                </a:ext>
              </a:extLst>
            </p:cNvPr>
            <p:cNvSpPr txBox="1"/>
            <p:nvPr/>
          </p:nvSpPr>
          <p:spPr>
            <a:xfrm>
              <a:off x="4682715" y="4877509"/>
              <a:ext cx="1511142" cy="215444"/>
            </a:xfrm>
            <a:prstGeom prst="rect">
              <a:avLst/>
            </a:prstGeom>
            <a:noFill/>
          </p:spPr>
          <p:txBody>
            <a:bodyPr wrap="square" rtlCol="0">
              <a:spAutoFit/>
            </a:bodyPr>
            <a:lstStyle/>
            <a:p>
              <a:r>
                <a:rPr lang="en-US" sz="800"/>
                <a:t>[listed advertising campaigns]</a:t>
              </a:r>
            </a:p>
          </p:txBody>
        </p:sp>
      </p:grpSp>
      <p:sp>
        <p:nvSpPr>
          <p:cNvPr id="188" name="TextBox 78">
            <a:extLst>
              <a:ext uri="{FF2B5EF4-FFF2-40B4-BE49-F238E27FC236}">
                <a16:creationId xmlns:a16="http://schemas.microsoft.com/office/drawing/2014/main" id="{E2B1D5FD-B578-40FA-A1C4-5C834DCDD7AD}"/>
              </a:ext>
            </a:extLst>
          </p:cNvPr>
          <p:cNvSpPr txBox="1"/>
          <p:nvPr/>
        </p:nvSpPr>
        <p:spPr>
          <a:xfrm>
            <a:off x="9673844" y="1260134"/>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Communication with customers</a:t>
            </a:r>
          </a:p>
        </p:txBody>
      </p:sp>
      <p:cxnSp>
        <p:nvCxnSpPr>
          <p:cNvPr id="189" name="Straight Connector 188">
            <a:extLst>
              <a:ext uri="{FF2B5EF4-FFF2-40B4-BE49-F238E27FC236}">
                <a16:creationId xmlns:a16="http://schemas.microsoft.com/office/drawing/2014/main" id="{CC684FF2-67D8-4DB9-A5A0-295DC32637CC}"/>
              </a:ext>
            </a:extLst>
          </p:cNvPr>
          <p:cNvCxnSpPr>
            <a:cxnSpLocks/>
          </p:cNvCxnSpPr>
          <p:nvPr/>
        </p:nvCxnSpPr>
        <p:spPr>
          <a:xfrm>
            <a:off x="9656748" y="1479600"/>
            <a:ext cx="2022495"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262" name="TextBox 78">
            <a:extLst>
              <a:ext uri="{FF2B5EF4-FFF2-40B4-BE49-F238E27FC236}">
                <a16:creationId xmlns:a16="http://schemas.microsoft.com/office/drawing/2014/main" id="{A6AC93BB-E432-4124-8F4A-10EA1D59DF6D}"/>
              </a:ext>
            </a:extLst>
          </p:cNvPr>
          <p:cNvSpPr txBox="1"/>
          <p:nvPr/>
        </p:nvSpPr>
        <p:spPr>
          <a:xfrm>
            <a:off x="485152" y="3424366"/>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Basic segments of marketing activities</a:t>
            </a:r>
          </a:p>
        </p:txBody>
      </p:sp>
      <p:cxnSp>
        <p:nvCxnSpPr>
          <p:cNvPr id="263" name="Straight Connector 262">
            <a:extLst>
              <a:ext uri="{FF2B5EF4-FFF2-40B4-BE49-F238E27FC236}">
                <a16:creationId xmlns:a16="http://schemas.microsoft.com/office/drawing/2014/main" id="{F2AE02BD-B745-414D-9CC8-87154552257D}"/>
              </a:ext>
            </a:extLst>
          </p:cNvPr>
          <p:cNvCxnSpPr>
            <a:cxnSpLocks/>
          </p:cNvCxnSpPr>
          <p:nvPr/>
        </p:nvCxnSpPr>
        <p:spPr>
          <a:xfrm>
            <a:off x="468885" y="3627511"/>
            <a:ext cx="8854761"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grpSp>
        <p:nvGrpSpPr>
          <p:cNvPr id="53" name="Group 52">
            <a:extLst>
              <a:ext uri="{FF2B5EF4-FFF2-40B4-BE49-F238E27FC236}">
                <a16:creationId xmlns:a16="http://schemas.microsoft.com/office/drawing/2014/main" id="{37898B1F-7853-40FC-B059-34F0C021A27D}"/>
              </a:ext>
            </a:extLst>
          </p:cNvPr>
          <p:cNvGrpSpPr/>
          <p:nvPr/>
        </p:nvGrpSpPr>
        <p:grpSpPr>
          <a:xfrm>
            <a:off x="468879" y="3793850"/>
            <a:ext cx="8854767" cy="2145449"/>
            <a:chOff x="468879" y="3870764"/>
            <a:chExt cx="8854767" cy="2145449"/>
          </a:xfrm>
        </p:grpSpPr>
        <p:grpSp>
          <p:nvGrpSpPr>
            <p:cNvPr id="46" name="Group 45">
              <a:extLst>
                <a:ext uri="{FF2B5EF4-FFF2-40B4-BE49-F238E27FC236}">
                  <a16:creationId xmlns:a16="http://schemas.microsoft.com/office/drawing/2014/main" id="{D3916F18-ECE9-4A99-94AF-09FD0957C849}"/>
                </a:ext>
              </a:extLst>
            </p:cNvPr>
            <p:cNvGrpSpPr/>
            <p:nvPr/>
          </p:nvGrpSpPr>
          <p:grpSpPr>
            <a:xfrm>
              <a:off x="7585083" y="3870765"/>
              <a:ext cx="1738563" cy="2145448"/>
              <a:chOff x="7652732" y="4077756"/>
              <a:chExt cx="1897217" cy="2341232"/>
            </a:xfrm>
          </p:grpSpPr>
          <p:sp>
            <p:nvSpPr>
              <p:cNvPr id="319" name="Rectangle 17">
                <a:extLst>
                  <a:ext uri="{FF2B5EF4-FFF2-40B4-BE49-F238E27FC236}">
                    <a16:creationId xmlns:a16="http://schemas.microsoft.com/office/drawing/2014/main" id="{764CD7D9-F8AD-4B98-A77A-2A471ECA6BA0}"/>
                  </a:ext>
                </a:extLst>
              </p:cNvPr>
              <p:cNvSpPr/>
              <p:nvPr/>
            </p:nvSpPr>
            <p:spPr>
              <a:xfrm>
                <a:off x="7684122" y="4089686"/>
                <a:ext cx="1865827" cy="207986"/>
              </a:xfrm>
              <a:prstGeom prst="roundRect">
                <a:avLst>
                  <a:gd name="adj" fmla="val 43302"/>
                </a:avLst>
              </a:prstGeom>
              <a:solidFill>
                <a:srgbClr val="FFD84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b="1">
                  <a:solidFill>
                    <a:schemeClr val="bg1"/>
                  </a:solidFill>
                  <a:latin typeface="Calibri Light" panose="020F0302020204030204" pitchFamily="34" charset="0"/>
                  <a:cs typeface="Calibri Light" panose="020F0302020204030204" pitchFamily="34" charset="0"/>
                </a:endParaRPr>
              </a:p>
            </p:txBody>
          </p:sp>
          <p:grpSp>
            <p:nvGrpSpPr>
              <p:cNvPr id="323" name="Group 322">
                <a:extLst>
                  <a:ext uri="{FF2B5EF4-FFF2-40B4-BE49-F238E27FC236}">
                    <a16:creationId xmlns:a16="http://schemas.microsoft.com/office/drawing/2014/main" id="{4F9C68F0-74DF-4E6A-806D-D84525B3BB62}"/>
                  </a:ext>
                </a:extLst>
              </p:cNvPr>
              <p:cNvGrpSpPr/>
              <p:nvPr/>
            </p:nvGrpSpPr>
            <p:grpSpPr>
              <a:xfrm>
                <a:off x="7652732" y="4077756"/>
                <a:ext cx="1875928" cy="2341232"/>
                <a:chOff x="689744" y="1860647"/>
                <a:chExt cx="3513332" cy="3926804"/>
              </a:xfrm>
            </p:grpSpPr>
            <p:grpSp>
              <p:nvGrpSpPr>
                <p:cNvPr id="325" name="Group 324">
                  <a:extLst>
                    <a:ext uri="{FF2B5EF4-FFF2-40B4-BE49-F238E27FC236}">
                      <a16:creationId xmlns:a16="http://schemas.microsoft.com/office/drawing/2014/main" id="{4E426BBF-50F7-4D06-B745-1E9C70F8AF81}"/>
                    </a:ext>
                  </a:extLst>
                </p:cNvPr>
                <p:cNvGrpSpPr/>
                <p:nvPr/>
              </p:nvGrpSpPr>
              <p:grpSpPr>
                <a:xfrm>
                  <a:off x="689744" y="1860647"/>
                  <a:ext cx="3513332" cy="3926804"/>
                  <a:chOff x="657160" y="1860647"/>
                  <a:chExt cx="3513332" cy="3926804"/>
                </a:xfrm>
              </p:grpSpPr>
              <p:sp>
                <p:nvSpPr>
                  <p:cNvPr id="327" name="Rounded Rectangle 8">
                    <a:extLst>
                      <a:ext uri="{FF2B5EF4-FFF2-40B4-BE49-F238E27FC236}">
                        <a16:creationId xmlns:a16="http://schemas.microsoft.com/office/drawing/2014/main" id="{05821B6D-150A-4A4D-902E-76DBF4F7E967}"/>
                      </a:ext>
                    </a:extLst>
                  </p:cNvPr>
                  <p:cNvSpPr/>
                  <p:nvPr/>
                </p:nvSpPr>
                <p:spPr>
                  <a:xfrm>
                    <a:off x="676078" y="2079288"/>
                    <a:ext cx="3480229" cy="3673992"/>
                  </a:xfrm>
                  <a:prstGeom prst="roundRect">
                    <a:avLst>
                      <a:gd name="adj" fmla="val 2475"/>
                    </a:avLst>
                  </a:prstGeom>
                  <a:noFill/>
                  <a:ln w="63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37"/>
                  </a:p>
                </p:txBody>
              </p:sp>
              <p:sp>
                <p:nvSpPr>
                  <p:cNvPr id="328" name="Prostokąt 25">
                    <a:extLst>
                      <a:ext uri="{FF2B5EF4-FFF2-40B4-BE49-F238E27FC236}">
                        <a16:creationId xmlns:a16="http://schemas.microsoft.com/office/drawing/2014/main" id="{9E6E8395-5AEF-4C55-B287-43F02CF91FD4}"/>
                      </a:ext>
                    </a:extLst>
                  </p:cNvPr>
                  <p:cNvSpPr/>
                  <p:nvPr/>
                </p:nvSpPr>
                <p:spPr>
                  <a:xfrm>
                    <a:off x="657160" y="5526291"/>
                    <a:ext cx="3485497" cy="261160"/>
                  </a:xfrm>
                  <a:prstGeom prst="round2SameRect">
                    <a:avLst>
                      <a:gd name="adj1" fmla="val 0"/>
                      <a:gd name="adj2" fmla="val 50000"/>
                    </a:avLst>
                  </a:prstGeom>
                  <a:solidFill>
                    <a:srgbClr val="754599"/>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tIns="96793" rtlCol="0" anchor="ctr"/>
                  <a:lstStyle/>
                  <a:p>
                    <a:endParaRPr lang="en-US" sz="1169" i="1">
                      <a:solidFill>
                        <a:srgbClr val="FF0000"/>
                      </a:solidFill>
                      <a:cs typeface="Calibri Light" panose="020F0302020204030204" pitchFamily="34" charset="0"/>
                    </a:endParaRPr>
                  </a:p>
                </p:txBody>
              </p:sp>
              <p:sp>
                <p:nvSpPr>
                  <p:cNvPr id="329" name="Rectangle 17">
                    <a:extLst>
                      <a:ext uri="{FF2B5EF4-FFF2-40B4-BE49-F238E27FC236}">
                        <a16:creationId xmlns:a16="http://schemas.microsoft.com/office/drawing/2014/main" id="{0FB289F0-B8BE-4E55-A3B5-45078FF6A9CE}"/>
                      </a:ext>
                    </a:extLst>
                  </p:cNvPr>
                  <p:cNvSpPr/>
                  <p:nvPr/>
                </p:nvSpPr>
                <p:spPr>
                  <a:xfrm>
                    <a:off x="676078" y="1860647"/>
                    <a:ext cx="3494414" cy="389527"/>
                  </a:xfrm>
                  <a:prstGeom prst="roundRect">
                    <a:avLst>
                      <a:gd name="adj" fmla="val 43302"/>
                    </a:avLst>
                  </a:prstGeom>
                  <a:solidFill>
                    <a:srgbClr val="754599"/>
                  </a:solidFill>
                  <a:ln>
                    <a:noFill/>
                  </a:ln>
                  <a:effectLst/>
                </p:spPr>
                <p:style>
                  <a:lnRef idx="1">
                    <a:schemeClr val="accent1"/>
                  </a:lnRef>
                  <a:fillRef idx="3">
                    <a:schemeClr val="accent1"/>
                  </a:fillRef>
                  <a:effectRef idx="2">
                    <a:schemeClr val="accent1"/>
                  </a:effectRef>
                  <a:fontRef idx="minor">
                    <a:schemeClr val="lt1"/>
                  </a:fontRef>
                </p:style>
                <p:txBody>
                  <a:bodyPr tIns="0" bIns="0" rtlCol="0" anchor="ctr"/>
                  <a:lstStyle/>
                  <a:p>
                    <a:pPr algn="ctr"/>
                    <a:r>
                      <a:rPr lang="en-US" sz="1000" b="1">
                        <a:solidFill>
                          <a:schemeClr val="bg1"/>
                        </a:solidFill>
                        <a:latin typeface="Calibri Light" panose="020F0302020204030204" pitchFamily="34" charset="0"/>
                        <a:cs typeface="Calibri Light" panose="020F0302020204030204" pitchFamily="34" charset="0"/>
                      </a:rPr>
                      <a:t>Attracting B2B partners</a:t>
                    </a:r>
                  </a:p>
                </p:txBody>
              </p:sp>
            </p:grpSp>
            <p:sp>
              <p:nvSpPr>
                <p:cNvPr id="326" name="Flowchart: Connector 325">
                  <a:extLst>
                    <a:ext uri="{FF2B5EF4-FFF2-40B4-BE49-F238E27FC236}">
                      <a16:creationId xmlns:a16="http://schemas.microsoft.com/office/drawing/2014/main" id="{7B81E372-E979-4F6F-9B12-1B31B582EB27}"/>
                    </a:ext>
                  </a:extLst>
                </p:cNvPr>
                <p:cNvSpPr/>
                <p:nvPr/>
              </p:nvSpPr>
              <p:spPr>
                <a:xfrm>
                  <a:off x="788776" y="1907297"/>
                  <a:ext cx="279705" cy="279705"/>
                </a:xfrm>
                <a:prstGeom prst="flowChartConnector">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200">
                      <a:solidFill>
                        <a:srgbClr val="531070"/>
                      </a:solidFill>
                    </a:rPr>
                    <a:t>5</a:t>
                  </a:r>
                  <a:endParaRPr lang="en-US" sz="1400">
                    <a:solidFill>
                      <a:srgbClr val="531070"/>
                    </a:solidFill>
                  </a:endParaRPr>
                </a:p>
              </p:txBody>
            </p:sp>
          </p:grpSp>
        </p:grpSp>
        <p:grpSp>
          <p:nvGrpSpPr>
            <p:cNvPr id="336" name="Group 335">
              <a:extLst>
                <a:ext uri="{FF2B5EF4-FFF2-40B4-BE49-F238E27FC236}">
                  <a16:creationId xmlns:a16="http://schemas.microsoft.com/office/drawing/2014/main" id="{0E7BB94D-1E7C-424C-B34F-7AE70AD307E9}"/>
                </a:ext>
              </a:extLst>
            </p:cNvPr>
            <p:cNvGrpSpPr/>
            <p:nvPr/>
          </p:nvGrpSpPr>
          <p:grpSpPr>
            <a:xfrm>
              <a:off x="5794306" y="3870765"/>
              <a:ext cx="1738563" cy="2145448"/>
              <a:chOff x="7652732" y="4077756"/>
              <a:chExt cx="1897217" cy="2341232"/>
            </a:xfrm>
          </p:grpSpPr>
          <p:sp>
            <p:nvSpPr>
              <p:cNvPr id="337" name="Rectangle 17">
                <a:extLst>
                  <a:ext uri="{FF2B5EF4-FFF2-40B4-BE49-F238E27FC236}">
                    <a16:creationId xmlns:a16="http://schemas.microsoft.com/office/drawing/2014/main" id="{A0D404BB-B99A-47FD-A9D8-6ADADF658FA2}"/>
                  </a:ext>
                </a:extLst>
              </p:cNvPr>
              <p:cNvSpPr/>
              <p:nvPr/>
            </p:nvSpPr>
            <p:spPr>
              <a:xfrm>
                <a:off x="7684122" y="4089686"/>
                <a:ext cx="1865827" cy="207986"/>
              </a:xfrm>
              <a:prstGeom prst="roundRect">
                <a:avLst>
                  <a:gd name="adj" fmla="val 43302"/>
                </a:avLst>
              </a:prstGeom>
              <a:solidFill>
                <a:srgbClr val="FFD84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b="1">
                  <a:solidFill>
                    <a:schemeClr val="bg1"/>
                  </a:solidFill>
                  <a:latin typeface="Calibri Light" panose="020F0302020204030204" pitchFamily="34" charset="0"/>
                  <a:cs typeface="Calibri Light" panose="020F0302020204030204" pitchFamily="34" charset="0"/>
                </a:endParaRPr>
              </a:p>
            </p:txBody>
          </p:sp>
          <p:grpSp>
            <p:nvGrpSpPr>
              <p:cNvPr id="341" name="Group 340">
                <a:extLst>
                  <a:ext uri="{FF2B5EF4-FFF2-40B4-BE49-F238E27FC236}">
                    <a16:creationId xmlns:a16="http://schemas.microsoft.com/office/drawing/2014/main" id="{4792B384-6F47-41DB-AE7B-1D38CCF61851}"/>
                  </a:ext>
                </a:extLst>
              </p:cNvPr>
              <p:cNvGrpSpPr/>
              <p:nvPr/>
            </p:nvGrpSpPr>
            <p:grpSpPr>
              <a:xfrm>
                <a:off x="7652732" y="4077756"/>
                <a:ext cx="1875928" cy="2341232"/>
                <a:chOff x="689744" y="1860647"/>
                <a:chExt cx="3513332" cy="3926804"/>
              </a:xfrm>
            </p:grpSpPr>
            <p:grpSp>
              <p:nvGrpSpPr>
                <p:cNvPr id="343" name="Group 342">
                  <a:extLst>
                    <a:ext uri="{FF2B5EF4-FFF2-40B4-BE49-F238E27FC236}">
                      <a16:creationId xmlns:a16="http://schemas.microsoft.com/office/drawing/2014/main" id="{263C65D0-BA27-4E2F-9F9B-FECB10512205}"/>
                    </a:ext>
                  </a:extLst>
                </p:cNvPr>
                <p:cNvGrpSpPr/>
                <p:nvPr/>
              </p:nvGrpSpPr>
              <p:grpSpPr>
                <a:xfrm>
                  <a:off x="689744" y="1860647"/>
                  <a:ext cx="3513332" cy="3926804"/>
                  <a:chOff x="657160" y="1860647"/>
                  <a:chExt cx="3513332" cy="3926804"/>
                </a:xfrm>
              </p:grpSpPr>
              <p:sp>
                <p:nvSpPr>
                  <p:cNvPr id="345" name="Rounded Rectangle 8">
                    <a:extLst>
                      <a:ext uri="{FF2B5EF4-FFF2-40B4-BE49-F238E27FC236}">
                        <a16:creationId xmlns:a16="http://schemas.microsoft.com/office/drawing/2014/main" id="{473CAA4D-9039-4FA9-A61A-63E444F93D67}"/>
                      </a:ext>
                    </a:extLst>
                  </p:cNvPr>
                  <p:cNvSpPr/>
                  <p:nvPr/>
                </p:nvSpPr>
                <p:spPr>
                  <a:xfrm>
                    <a:off x="676078" y="2079288"/>
                    <a:ext cx="3480229" cy="3673992"/>
                  </a:xfrm>
                  <a:prstGeom prst="roundRect">
                    <a:avLst>
                      <a:gd name="adj" fmla="val 2475"/>
                    </a:avLst>
                  </a:prstGeom>
                  <a:noFill/>
                  <a:ln w="63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37"/>
                  </a:p>
                </p:txBody>
              </p:sp>
              <p:sp>
                <p:nvSpPr>
                  <p:cNvPr id="346" name="Prostokąt 25">
                    <a:extLst>
                      <a:ext uri="{FF2B5EF4-FFF2-40B4-BE49-F238E27FC236}">
                        <a16:creationId xmlns:a16="http://schemas.microsoft.com/office/drawing/2014/main" id="{CE76AC69-861F-41B4-8043-B1688F55B580}"/>
                      </a:ext>
                    </a:extLst>
                  </p:cNvPr>
                  <p:cNvSpPr/>
                  <p:nvPr/>
                </p:nvSpPr>
                <p:spPr>
                  <a:xfrm>
                    <a:off x="657160" y="5526291"/>
                    <a:ext cx="3485497" cy="261160"/>
                  </a:xfrm>
                  <a:prstGeom prst="round2SameRect">
                    <a:avLst>
                      <a:gd name="adj1" fmla="val 0"/>
                      <a:gd name="adj2" fmla="val 50000"/>
                    </a:avLst>
                  </a:prstGeom>
                  <a:solidFill>
                    <a:srgbClr val="754599"/>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tIns="96793" rtlCol="0" anchor="ctr"/>
                  <a:lstStyle/>
                  <a:p>
                    <a:endParaRPr lang="en-US" sz="1169" i="1">
                      <a:solidFill>
                        <a:srgbClr val="FF0000"/>
                      </a:solidFill>
                      <a:cs typeface="Calibri Light" panose="020F0302020204030204" pitchFamily="34" charset="0"/>
                    </a:endParaRPr>
                  </a:p>
                </p:txBody>
              </p:sp>
              <p:sp>
                <p:nvSpPr>
                  <p:cNvPr id="347" name="Rectangle 17">
                    <a:extLst>
                      <a:ext uri="{FF2B5EF4-FFF2-40B4-BE49-F238E27FC236}">
                        <a16:creationId xmlns:a16="http://schemas.microsoft.com/office/drawing/2014/main" id="{ADBDD9B6-92CF-48D6-8DE5-E8737D663DDC}"/>
                      </a:ext>
                    </a:extLst>
                  </p:cNvPr>
                  <p:cNvSpPr/>
                  <p:nvPr/>
                </p:nvSpPr>
                <p:spPr>
                  <a:xfrm>
                    <a:off x="676078" y="1860647"/>
                    <a:ext cx="3494414" cy="389527"/>
                  </a:xfrm>
                  <a:prstGeom prst="roundRect">
                    <a:avLst>
                      <a:gd name="adj" fmla="val 43302"/>
                    </a:avLst>
                  </a:prstGeom>
                  <a:solidFill>
                    <a:srgbClr val="754599"/>
                  </a:solidFill>
                  <a:ln>
                    <a:noFill/>
                  </a:ln>
                  <a:effectLst/>
                </p:spPr>
                <p:style>
                  <a:lnRef idx="1">
                    <a:schemeClr val="accent1"/>
                  </a:lnRef>
                  <a:fillRef idx="3">
                    <a:schemeClr val="accent1"/>
                  </a:fillRef>
                  <a:effectRef idx="2">
                    <a:schemeClr val="accent1"/>
                  </a:effectRef>
                  <a:fontRef idx="minor">
                    <a:schemeClr val="lt1"/>
                  </a:fontRef>
                </p:style>
                <p:txBody>
                  <a:bodyPr tIns="0" bIns="0" rtlCol="0" anchor="ctr"/>
                  <a:lstStyle/>
                  <a:p>
                    <a:pPr algn="ctr"/>
                    <a:r>
                      <a:rPr lang="en-US" sz="1000" b="1">
                        <a:solidFill>
                          <a:schemeClr val="bg1"/>
                        </a:solidFill>
                        <a:latin typeface="Calibri Light" panose="020F0302020204030204" pitchFamily="34" charset="0"/>
                        <a:cs typeface="Calibri Light" panose="020F0302020204030204" pitchFamily="34" charset="0"/>
                      </a:rPr>
                      <a:t>Building website traffic</a:t>
                    </a:r>
                  </a:p>
                </p:txBody>
              </p:sp>
            </p:grpSp>
            <p:sp>
              <p:nvSpPr>
                <p:cNvPr id="344" name="Flowchart: Connector 343">
                  <a:extLst>
                    <a:ext uri="{FF2B5EF4-FFF2-40B4-BE49-F238E27FC236}">
                      <a16:creationId xmlns:a16="http://schemas.microsoft.com/office/drawing/2014/main" id="{82738D3B-CA92-44B4-B385-3E6D8A14E06D}"/>
                    </a:ext>
                  </a:extLst>
                </p:cNvPr>
                <p:cNvSpPr/>
                <p:nvPr/>
              </p:nvSpPr>
              <p:spPr>
                <a:xfrm>
                  <a:off x="788776" y="1907297"/>
                  <a:ext cx="279705" cy="279705"/>
                </a:xfrm>
                <a:prstGeom prst="flowChartConnector">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200">
                      <a:solidFill>
                        <a:srgbClr val="531070"/>
                      </a:solidFill>
                    </a:rPr>
                    <a:t>4</a:t>
                  </a:r>
                  <a:endParaRPr lang="en-US" sz="1400">
                    <a:solidFill>
                      <a:srgbClr val="531070"/>
                    </a:solidFill>
                  </a:endParaRPr>
                </a:p>
              </p:txBody>
            </p:sp>
          </p:grpSp>
        </p:grpSp>
        <p:grpSp>
          <p:nvGrpSpPr>
            <p:cNvPr id="354" name="Group 353">
              <a:extLst>
                <a:ext uri="{FF2B5EF4-FFF2-40B4-BE49-F238E27FC236}">
                  <a16:creationId xmlns:a16="http://schemas.microsoft.com/office/drawing/2014/main" id="{CC59370A-0EEF-4020-B300-DDBAC8ABB950}"/>
                </a:ext>
              </a:extLst>
            </p:cNvPr>
            <p:cNvGrpSpPr/>
            <p:nvPr/>
          </p:nvGrpSpPr>
          <p:grpSpPr>
            <a:xfrm>
              <a:off x="468879" y="3870764"/>
              <a:ext cx="1738563" cy="2145447"/>
              <a:chOff x="7652732" y="4077756"/>
              <a:chExt cx="1897217" cy="2341231"/>
            </a:xfrm>
          </p:grpSpPr>
          <p:sp>
            <p:nvSpPr>
              <p:cNvPr id="355" name="Rectangle 17">
                <a:extLst>
                  <a:ext uri="{FF2B5EF4-FFF2-40B4-BE49-F238E27FC236}">
                    <a16:creationId xmlns:a16="http://schemas.microsoft.com/office/drawing/2014/main" id="{A3BC112F-1269-491F-9457-2F36BD11B6E4}"/>
                  </a:ext>
                </a:extLst>
              </p:cNvPr>
              <p:cNvSpPr/>
              <p:nvPr/>
            </p:nvSpPr>
            <p:spPr>
              <a:xfrm>
                <a:off x="7684122" y="4089686"/>
                <a:ext cx="1865827" cy="207986"/>
              </a:xfrm>
              <a:prstGeom prst="roundRect">
                <a:avLst>
                  <a:gd name="adj" fmla="val 43302"/>
                </a:avLst>
              </a:prstGeom>
              <a:solidFill>
                <a:srgbClr val="FFD84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b="1">
                  <a:solidFill>
                    <a:schemeClr val="bg1"/>
                  </a:solidFill>
                  <a:latin typeface="Calibri Light" panose="020F0302020204030204" pitchFamily="34" charset="0"/>
                  <a:cs typeface="Calibri Light" panose="020F0302020204030204" pitchFamily="34" charset="0"/>
                </a:endParaRPr>
              </a:p>
            </p:txBody>
          </p:sp>
          <p:grpSp>
            <p:nvGrpSpPr>
              <p:cNvPr id="359" name="Group 358">
                <a:extLst>
                  <a:ext uri="{FF2B5EF4-FFF2-40B4-BE49-F238E27FC236}">
                    <a16:creationId xmlns:a16="http://schemas.microsoft.com/office/drawing/2014/main" id="{EC92EAF7-04C4-44CF-9406-A7C1A1379090}"/>
                  </a:ext>
                </a:extLst>
              </p:cNvPr>
              <p:cNvGrpSpPr/>
              <p:nvPr/>
            </p:nvGrpSpPr>
            <p:grpSpPr>
              <a:xfrm>
                <a:off x="7652732" y="4077756"/>
                <a:ext cx="1875928" cy="2341231"/>
                <a:chOff x="689744" y="1860647"/>
                <a:chExt cx="3513332" cy="3926804"/>
              </a:xfrm>
            </p:grpSpPr>
            <p:grpSp>
              <p:nvGrpSpPr>
                <p:cNvPr id="361" name="Group 360">
                  <a:extLst>
                    <a:ext uri="{FF2B5EF4-FFF2-40B4-BE49-F238E27FC236}">
                      <a16:creationId xmlns:a16="http://schemas.microsoft.com/office/drawing/2014/main" id="{BFD086C6-BE36-4FB6-9BBE-73CB819510AA}"/>
                    </a:ext>
                  </a:extLst>
                </p:cNvPr>
                <p:cNvGrpSpPr/>
                <p:nvPr/>
              </p:nvGrpSpPr>
              <p:grpSpPr>
                <a:xfrm>
                  <a:off x="689744" y="1860647"/>
                  <a:ext cx="3513332" cy="3926804"/>
                  <a:chOff x="657160" y="1860647"/>
                  <a:chExt cx="3513332" cy="3926804"/>
                </a:xfrm>
              </p:grpSpPr>
              <p:sp>
                <p:nvSpPr>
                  <p:cNvPr id="363" name="Rounded Rectangle 8">
                    <a:extLst>
                      <a:ext uri="{FF2B5EF4-FFF2-40B4-BE49-F238E27FC236}">
                        <a16:creationId xmlns:a16="http://schemas.microsoft.com/office/drawing/2014/main" id="{24D2897D-83DE-42B9-9B34-B47AA0336621}"/>
                      </a:ext>
                    </a:extLst>
                  </p:cNvPr>
                  <p:cNvSpPr/>
                  <p:nvPr/>
                </p:nvSpPr>
                <p:spPr>
                  <a:xfrm>
                    <a:off x="676078" y="2079288"/>
                    <a:ext cx="3480229" cy="3673992"/>
                  </a:xfrm>
                  <a:prstGeom prst="roundRect">
                    <a:avLst>
                      <a:gd name="adj" fmla="val 2475"/>
                    </a:avLst>
                  </a:prstGeom>
                  <a:noFill/>
                  <a:ln w="63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37"/>
                  </a:p>
                </p:txBody>
              </p:sp>
              <p:sp>
                <p:nvSpPr>
                  <p:cNvPr id="364" name="Prostokąt 25">
                    <a:extLst>
                      <a:ext uri="{FF2B5EF4-FFF2-40B4-BE49-F238E27FC236}">
                        <a16:creationId xmlns:a16="http://schemas.microsoft.com/office/drawing/2014/main" id="{580F2671-0A5A-4B02-A144-7596795EB3D2}"/>
                      </a:ext>
                    </a:extLst>
                  </p:cNvPr>
                  <p:cNvSpPr/>
                  <p:nvPr/>
                </p:nvSpPr>
                <p:spPr>
                  <a:xfrm>
                    <a:off x="657160" y="5526291"/>
                    <a:ext cx="3485497" cy="261160"/>
                  </a:xfrm>
                  <a:prstGeom prst="round2SameRect">
                    <a:avLst>
                      <a:gd name="adj1" fmla="val 0"/>
                      <a:gd name="adj2" fmla="val 50000"/>
                    </a:avLst>
                  </a:prstGeom>
                  <a:solidFill>
                    <a:srgbClr val="754599"/>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tIns="96793" rtlCol="0" anchor="ctr"/>
                  <a:lstStyle/>
                  <a:p>
                    <a:endParaRPr lang="en-US" sz="1169" i="1">
                      <a:solidFill>
                        <a:srgbClr val="FF0000"/>
                      </a:solidFill>
                      <a:cs typeface="Calibri Light" panose="020F0302020204030204" pitchFamily="34" charset="0"/>
                    </a:endParaRPr>
                  </a:p>
                </p:txBody>
              </p:sp>
              <p:sp>
                <p:nvSpPr>
                  <p:cNvPr id="365" name="Rectangle 17">
                    <a:extLst>
                      <a:ext uri="{FF2B5EF4-FFF2-40B4-BE49-F238E27FC236}">
                        <a16:creationId xmlns:a16="http://schemas.microsoft.com/office/drawing/2014/main" id="{73607EFB-C443-46DE-9104-60656D586979}"/>
                      </a:ext>
                    </a:extLst>
                  </p:cNvPr>
                  <p:cNvSpPr/>
                  <p:nvPr/>
                </p:nvSpPr>
                <p:spPr>
                  <a:xfrm>
                    <a:off x="676078" y="1860647"/>
                    <a:ext cx="3494414" cy="389527"/>
                  </a:xfrm>
                  <a:prstGeom prst="roundRect">
                    <a:avLst>
                      <a:gd name="adj" fmla="val 43302"/>
                    </a:avLst>
                  </a:prstGeom>
                  <a:solidFill>
                    <a:srgbClr val="754599"/>
                  </a:solidFill>
                  <a:ln>
                    <a:noFill/>
                  </a:ln>
                  <a:effectLst/>
                </p:spPr>
                <p:style>
                  <a:lnRef idx="1">
                    <a:schemeClr val="accent1"/>
                  </a:lnRef>
                  <a:fillRef idx="3">
                    <a:schemeClr val="accent1"/>
                  </a:fillRef>
                  <a:effectRef idx="2">
                    <a:schemeClr val="accent1"/>
                  </a:effectRef>
                  <a:fontRef idx="minor">
                    <a:schemeClr val="lt1"/>
                  </a:fontRef>
                </p:style>
                <p:txBody>
                  <a:bodyPr tIns="0" bIns="0" rtlCol="0" anchor="ctr"/>
                  <a:lstStyle/>
                  <a:p>
                    <a:pPr algn="ctr"/>
                    <a:r>
                      <a:rPr lang="en-US" sz="1000" b="1">
                        <a:solidFill>
                          <a:schemeClr val="bg1"/>
                        </a:solidFill>
                        <a:latin typeface="Calibri Light" panose="020F0302020204030204" pitchFamily="34" charset="0"/>
                        <a:cs typeface="Calibri Light" panose="020F0302020204030204" pitchFamily="34" charset="0"/>
                      </a:rPr>
                      <a:t>Image building</a:t>
                    </a:r>
                  </a:p>
                </p:txBody>
              </p:sp>
              <p:sp>
                <p:nvSpPr>
                  <p:cNvPr id="367" name="TextBox 366">
                    <a:extLst>
                      <a:ext uri="{FF2B5EF4-FFF2-40B4-BE49-F238E27FC236}">
                        <a16:creationId xmlns:a16="http://schemas.microsoft.com/office/drawing/2014/main" id="{B281E11B-FD2A-4AC1-BBA6-B81B84AFF24A}"/>
                      </a:ext>
                    </a:extLst>
                  </p:cNvPr>
                  <p:cNvSpPr txBox="1"/>
                  <p:nvPr/>
                </p:nvSpPr>
                <p:spPr>
                  <a:xfrm>
                    <a:off x="673557" y="2257355"/>
                    <a:ext cx="3449528" cy="2703948"/>
                  </a:xfrm>
                  <a:prstGeom prst="rect">
                    <a:avLst/>
                  </a:prstGeom>
                  <a:noFill/>
                </p:spPr>
                <p:txBody>
                  <a:bodyPr wrap="square" rtlCol="0">
                    <a:spAutoFit/>
                  </a:bodyPr>
                  <a:lstStyle/>
                  <a:p>
                    <a:pPr marL="171450" indent="-171450" algn="just">
                      <a:buClr>
                        <a:srgbClr val="8953B2"/>
                      </a:buClr>
                      <a:buFont typeface="Arial" panose="020B0604020202020204" pitchFamily="34" charset="0"/>
                      <a:buChar char="•"/>
                    </a:pPr>
                    <a:r>
                      <a:rPr lang="en-US" sz="900">
                        <a:ea typeface="Calibri" panose="020F0502020204030204" pitchFamily="34" charset="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endParaRPr lang="en-US" sz="900">
                      <a:cs typeface="Calibri Light" panose="020F0302020204030204" pitchFamily="34" charset="0"/>
                    </a:endParaRPr>
                  </a:p>
                </p:txBody>
              </p:sp>
            </p:grpSp>
            <p:sp>
              <p:nvSpPr>
                <p:cNvPr id="362" name="Flowchart: Connector 361">
                  <a:extLst>
                    <a:ext uri="{FF2B5EF4-FFF2-40B4-BE49-F238E27FC236}">
                      <a16:creationId xmlns:a16="http://schemas.microsoft.com/office/drawing/2014/main" id="{51D14798-8E56-4E1E-AD6F-1DD7D25B3E26}"/>
                    </a:ext>
                  </a:extLst>
                </p:cNvPr>
                <p:cNvSpPr/>
                <p:nvPr/>
              </p:nvSpPr>
              <p:spPr>
                <a:xfrm>
                  <a:off x="788776" y="1907297"/>
                  <a:ext cx="279705" cy="279705"/>
                </a:xfrm>
                <a:prstGeom prst="flowChartConnector">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200">
                      <a:solidFill>
                        <a:srgbClr val="531070"/>
                      </a:solidFill>
                    </a:rPr>
                    <a:t>1</a:t>
                  </a:r>
                  <a:endParaRPr lang="en-US" sz="1400">
                    <a:solidFill>
                      <a:srgbClr val="531070"/>
                    </a:solidFill>
                  </a:endParaRPr>
                </a:p>
              </p:txBody>
            </p:sp>
          </p:grpSp>
        </p:grpSp>
        <p:grpSp>
          <p:nvGrpSpPr>
            <p:cNvPr id="372" name="Group 371">
              <a:extLst>
                <a:ext uri="{FF2B5EF4-FFF2-40B4-BE49-F238E27FC236}">
                  <a16:creationId xmlns:a16="http://schemas.microsoft.com/office/drawing/2014/main" id="{14C3E153-A7DF-4408-AFD1-E238B6AF6A84}"/>
                </a:ext>
              </a:extLst>
            </p:cNvPr>
            <p:cNvGrpSpPr/>
            <p:nvPr/>
          </p:nvGrpSpPr>
          <p:grpSpPr>
            <a:xfrm>
              <a:off x="2209473" y="3870765"/>
              <a:ext cx="1738563" cy="2145448"/>
              <a:chOff x="7652732" y="4077756"/>
              <a:chExt cx="1897217" cy="2341232"/>
            </a:xfrm>
          </p:grpSpPr>
          <p:sp>
            <p:nvSpPr>
              <p:cNvPr id="373" name="Rectangle 17">
                <a:extLst>
                  <a:ext uri="{FF2B5EF4-FFF2-40B4-BE49-F238E27FC236}">
                    <a16:creationId xmlns:a16="http://schemas.microsoft.com/office/drawing/2014/main" id="{B5E9AD62-A371-4D09-AA9E-EE581A0A0662}"/>
                  </a:ext>
                </a:extLst>
              </p:cNvPr>
              <p:cNvSpPr/>
              <p:nvPr/>
            </p:nvSpPr>
            <p:spPr>
              <a:xfrm>
                <a:off x="7684122" y="4089686"/>
                <a:ext cx="1865827" cy="207986"/>
              </a:xfrm>
              <a:prstGeom prst="roundRect">
                <a:avLst>
                  <a:gd name="adj" fmla="val 43302"/>
                </a:avLst>
              </a:prstGeom>
              <a:solidFill>
                <a:srgbClr val="FFD84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b="1">
                  <a:solidFill>
                    <a:schemeClr val="bg1"/>
                  </a:solidFill>
                  <a:latin typeface="Calibri Light" panose="020F0302020204030204" pitchFamily="34" charset="0"/>
                  <a:cs typeface="Calibri Light" panose="020F0302020204030204" pitchFamily="34" charset="0"/>
                </a:endParaRPr>
              </a:p>
            </p:txBody>
          </p:sp>
          <p:grpSp>
            <p:nvGrpSpPr>
              <p:cNvPr id="377" name="Group 376">
                <a:extLst>
                  <a:ext uri="{FF2B5EF4-FFF2-40B4-BE49-F238E27FC236}">
                    <a16:creationId xmlns:a16="http://schemas.microsoft.com/office/drawing/2014/main" id="{3E9035E4-A26F-4E24-9A10-9B013BD2B814}"/>
                  </a:ext>
                </a:extLst>
              </p:cNvPr>
              <p:cNvGrpSpPr/>
              <p:nvPr/>
            </p:nvGrpSpPr>
            <p:grpSpPr>
              <a:xfrm>
                <a:off x="7652732" y="4077756"/>
                <a:ext cx="1875928" cy="2341232"/>
                <a:chOff x="689744" y="1860647"/>
                <a:chExt cx="3513332" cy="3926804"/>
              </a:xfrm>
            </p:grpSpPr>
            <p:grpSp>
              <p:nvGrpSpPr>
                <p:cNvPr id="379" name="Group 378">
                  <a:extLst>
                    <a:ext uri="{FF2B5EF4-FFF2-40B4-BE49-F238E27FC236}">
                      <a16:creationId xmlns:a16="http://schemas.microsoft.com/office/drawing/2014/main" id="{C0FD6DC4-838B-4280-8953-BAA4F275D1F3}"/>
                    </a:ext>
                  </a:extLst>
                </p:cNvPr>
                <p:cNvGrpSpPr/>
                <p:nvPr/>
              </p:nvGrpSpPr>
              <p:grpSpPr>
                <a:xfrm>
                  <a:off x="689744" y="1860647"/>
                  <a:ext cx="3513332" cy="3926804"/>
                  <a:chOff x="657160" y="1860647"/>
                  <a:chExt cx="3513332" cy="3926804"/>
                </a:xfrm>
              </p:grpSpPr>
              <p:sp>
                <p:nvSpPr>
                  <p:cNvPr id="381" name="Rounded Rectangle 8">
                    <a:extLst>
                      <a:ext uri="{FF2B5EF4-FFF2-40B4-BE49-F238E27FC236}">
                        <a16:creationId xmlns:a16="http://schemas.microsoft.com/office/drawing/2014/main" id="{E6513184-373F-4CF0-A39A-A092369E6A29}"/>
                      </a:ext>
                    </a:extLst>
                  </p:cNvPr>
                  <p:cNvSpPr/>
                  <p:nvPr/>
                </p:nvSpPr>
                <p:spPr>
                  <a:xfrm>
                    <a:off x="676078" y="2079288"/>
                    <a:ext cx="3480229" cy="3673992"/>
                  </a:xfrm>
                  <a:prstGeom prst="roundRect">
                    <a:avLst>
                      <a:gd name="adj" fmla="val 2475"/>
                    </a:avLst>
                  </a:prstGeom>
                  <a:noFill/>
                  <a:ln w="63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37"/>
                  </a:p>
                </p:txBody>
              </p:sp>
              <p:sp>
                <p:nvSpPr>
                  <p:cNvPr id="382" name="Prostokąt 25">
                    <a:extLst>
                      <a:ext uri="{FF2B5EF4-FFF2-40B4-BE49-F238E27FC236}">
                        <a16:creationId xmlns:a16="http://schemas.microsoft.com/office/drawing/2014/main" id="{FDFF6318-CF71-464A-A4E9-175883FE54E8}"/>
                      </a:ext>
                    </a:extLst>
                  </p:cNvPr>
                  <p:cNvSpPr/>
                  <p:nvPr/>
                </p:nvSpPr>
                <p:spPr>
                  <a:xfrm>
                    <a:off x="657160" y="5526291"/>
                    <a:ext cx="3485497" cy="261160"/>
                  </a:xfrm>
                  <a:prstGeom prst="round2SameRect">
                    <a:avLst>
                      <a:gd name="adj1" fmla="val 0"/>
                      <a:gd name="adj2" fmla="val 50000"/>
                    </a:avLst>
                  </a:prstGeom>
                  <a:solidFill>
                    <a:srgbClr val="754599"/>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tIns="96793" rtlCol="0" anchor="ctr"/>
                  <a:lstStyle/>
                  <a:p>
                    <a:endParaRPr lang="en-US" sz="1169" i="1">
                      <a:solidFill>
                        <a:srgbClr val="FF0000"/>
                      </a:solidFill>
                      <a:cs typeface="Calibri Light" panose="020F0302020204030204" pitchFamily="34" charset="0"/>
                    </a:endParaRPr>
                  </a:p>
                </p:txBody>
              </p:sp>
              <p:sp>
                <p:nvSpPr>
                  <p:cNvPr id="383" name="Rectangle 17">
                    <a:extLst>
                      <a:ext uri="{FF2B5EF4-FFF2-40B4-BE49-F238E27FC236}">
                        <a16:creationId xmlns:a16="http://schemas.microsoft.com/office/drawing/2014/main" id="{9A7A2DEB-0B6D-4CCB-98C4-02EC998E637C}"/>
                      </a:ext>
                    </a:extLst>
                  </p:cNvPr>
                  <p:cNvSpPr/>
                  <p:nvPr/>
                </p:nvSpPr>
                <p:spPr>
                  <a:xfrm>
                    <a:off x="676078" y="1860647"/>
                    <a:ext cx="3494414" cy="389527"/>
                  </a:xfrm>
                  <a:prstGeom prst="roundRect">
                    <a:avLst>
                      <a:gd name="adj" fmla="val 43302"/>
                    </a:avLst>
                  </a:prstGeom>
                  <a:solidFill>
                    <a:srgbClr val="754599"/>
                  </a:solidFill>
                  <a:ln>
                    <a:noFill/>
                  </a:ln>
                  <a:effectLst/>
                </p:spPr>
                <p:style>
                  <a:lnRef idx="1">
                    <a:schemeClr val="accent1"/>
                  </a:lnRef>
                  <a:fillRef idx="3">
                    <a:schemeClr val="accent1"/>
                  </a:fillRef>
                  <a:effectRef idx="2">
                    <a:schemeClr val="accent1"/>
                  </a:effectRef>
                  <a:fontRef idx="minor">
                    <a:schemeClr val="lt1"/>
                  </a:fontRef>
                </p:style>
                <p:txBody>
                  <a:bodyPr tIns="0" bIns="0" rtlCol="0" anchor="ctr"/>
                  <a:lstStyle/>
                  <a:p>
                    <a:pPr algn="ctr"/>
                    <a:r>
                      <a:rPr lang="en-US" sz="1050" b="1">
                        <a:solidFill>
                          <a:schemeClr val="bg1"/>
                        </a:solidFill>
                        <a:latin typeface="Calibri Light" panose="020F0302020204030204" pitchFamily="34" charset="0"/>
                        <a:cs typeface="Calibri Light" panose="020F0302020204030204" pitchFamily="34" charset="0"/>
                      </a:rPr>
                      <a:t>Creating a client profile</a:t>
                    </a:r>
                  </a:p>
                </p:txBody>
              </p:sp>
            </p:grpSp>
            <p:sp>
              <p:nvSpPr>
                <p:cNvPr id="380" name="Flowchart: Connector 379">
                  <a:extLst>
                    <a:ext uri="{FF2B5EF4-FFF2-40B4-BE49-F238E27FC236}">
                      <a16:creationId xmlns:a16="http://schemas.microsoft.com/office/drawing/2014/main" id="{95295EBD-B749-432F-86A1-F73C4228462A}"/>
                    </a:ext>
                  </a:extLst>
                </p:cNvPr>
                <p:cNvSpPr/>
                <p:nvPr/>
              </p:nvSpPr>
              <p:spPr>
                <a:xfrm>
                  <a:off x="788776" y="1907297"/>
                  <a:ext cx="279705" cy="279705"/>
                </a:xfrm>
                <a:prstGeom prst="flowChartConnector">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200">
                      <a:solidFill>
                        <a:srgbClr val="531070"/>
                      </a:solidFill>
                    </a:rPr>
                    <a:t>2</a:t>
                  </a:r>
                  <a:endParaRPr lang="en-US" sz="1400">
                    <a:solidFill>
                      <a:srgbClr val="531070"/>
                    </a:solidFill>
                  </a:endParaRPr>
                </a:p>
              </p:txBody>
            </p:sp>
          </p:grpSp>
        </p:grpSp>
        <p:grpSp>
          <p:nvGrpSpPr>
            <p:cNvPr id="390" name="Group 389">
              <a:extLst>
                <a:ext uri="{FF2B5EF4-FFF2-40B4-BE49-F238E27FC236}">
                  <a16:creationId xmlns:a16="http://schemas.microsoft.com/office/drawing/2014/main" id="{88C7776B-3141-4445-8349-09805F64913D}"/>
                </a:ext>
              </a:extLst>
            </p:cNvPr>
            <p:cNvGrpSpPr/>
            <p:nvPr/>
          </p:nvGrpSpPr>
          <p:grpSpPr>
            <a:xfrm>
              <a:off x="4003530" y="3870765"/>
              <a:ext cx="1738563" cy="2145448"/>
              <a:chOff x="7652732" y="4077756"/>
              <a:chExt cx="1897217" cy="2341232"/>
            </a:xfrm>
          </p:grpSpPr>
          <p:sp>
            <p:nvSpPr>
              <p:cNvPr id="391" name="Rectangle 17">
                <a:extLst>
                  <a:ext uri="{FF2B5EF4-FFF2-40B4-BE49-F238E27FC236}">
                    <a16:creationId xmlns:a16="http://schemas.microsoft.com/office/drawing/2014/main" id="{F2ADB7B1-5987-4B14-BB12-7B96C36F0E22}"/>
                  </a:ext>
                </a:extLst>
              </p:cNvPr>
              <p:cNvSpPr/>
              <p:nvPr/>
            </p:nvSpPr>
            <p:spPr>
              <a:xfrm>
                <a:off x="7684122" y="4089686"/>
                <a:ext cx="1865827" cy="207986"/>
              </a:xfrm>
              <a:prstGeom prst="roundRect">
                <a:avLst>
                  <a:gd name="adj" fmla="val 43302"/>
                </a:avLst>
              </a:prstGeom>
              <a:solidFill>
                <a:srgbClr val="FFD84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b="1">
                  <a:solidFill>
                    <a:schemeClr val="bg1"/>
                  </a:solidFill>
                  <a:latin typeface="Calibri Light" panose="020F0302020204030204" pitchFamily="34" charset="0"/>
                  <a:cs typeface="Calibri Light" panose="020F0302020204030204" pitchFamily="34" charset="0"/>
                </a:endParaRPr>
              </a:p>
            </p:txBody>
          </p:sp>
          <p:grpSp>
            <p:nvGrpSpPr>
              <p:cNvPr id="395" name="Group 394">
                <a:extLst>
                  <a:ext uri="{FF2B5EF4-FFF2-40B4-BE49-F238E27FC236}">
                    <a16:creationId xmlns:a16="http://schemas.microsoft.com/office/drawing/2014/main" id="{3A9FE250-C1D5-49FA-967E-F3D8AFD298F4}"/>
                  </a:ext>
                </a:extLst>
              </p:cNvPr>
              <p:cNvGrpSpPr/>
              <p:nvPr/>
            </p:nvGrpSpPr>
            <p:grpSpPr>
              <a:xfrm>
                <a:off x="7652732" y="4077756"/>
                <a:ext cx="1875928" cy="2341232"/>
                <a:chOff x="689744" y="1860647"/>
                <a:chExt cx="3513332" cy="3926804"/>
              </a:xfrm>
            </p:grpSpPr>
            <p:grpSp>
              <p:nvGrpSpPr>
                <p:cNvPr id="397" name="Group 396">
                  <a:extLst>
                    <a:ext uri="{FF2B5EF4-FFF2-40B4-BE49-F238E27FC236}">
                      <a16:creationId xmlns:a16="http://schemas.microsoft.com/office/drawing/2014/main" id="{8F9230B0-5A9C-43C3-9095-5ED41DBF03CE}"/>
                    </a:ext>
                  </a:extLst>
                </p:cNvPr>
                <p:cNvGrpSpPr/>
                <p:nvPr/>
              </p:nvGrpSpPr>
              <p:grpSpPr>
                <a:xfrm>
                  <a:off x="689744" y="1860647"/>
                  <a:ext cx="3513332" cy="3926804"/>
                  <a:chOff x="657160" y="1860647"/>
                  <a:chExt cx="3513332" cy="3926804"/>
                </a:xfrm>
              </p:grpSpPr>
              <p:sp>
                <p:nvSpPr>
                  <p:cNvPr id="399" name="Rounded Rectangle 8">
                    <a:extLst>
                      <a:ext uri="{FF2B5EF4-FFF2-40B4-BE49-F238E27FC236}">
                        <a16:creationId xmlns:a16="http://schemas.microsoft.com/office/drawing/2014/main" id="{B6C4C6A4-4208-4618-8AB3-AE0B5919E601}"/>
                      </a:ext>
                    </a:extLst>
                  </p:cNvPr>
                  <p:cNvSpPr/>
                  <p:nvPr/>
                </p:nvSpPr>
                <p:spPr>
                  <a:xfrm>
                    <a:off x="676078" y="2079288"/>
                    <a:ext cx="3480229" cy="3673992"/>
                  </a:xfrm>
                  <a:prstGeom prst="roundRect">
                    <a:avLst>
                      <a:gd name="adj" fmla="val 2475"/>
                    </a:avLst>
                  </a:prstGeom>
                  <a:noFill/>
                  <a:ln w="63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37"/>
                  </a:p>
                </p:txBody>
              </p:sp>
              <p:sp>
                <p:nvSpPr>
                  <p:cNvPr id="400" name="Prostokąt 25">
                    <a:extLst>
                      <a:ext uri="{FF2B5EF4-FFF2-40B4-BE49-F238E27FC236}">
                        <a16:creationId xmlns:a16="http://schemas.microsoft.com/office/drawing/2014/main" id="{55C8804C-C48C-4267-A7B3-BEA0B793D133}"/>
                      </a:ext>
                    </a:extLst>
                  </p:cNvPr>
                  <p:cNvSpPr/>
                  <p:nvPr/>
                </p:nvSpPr>
                <p:spPr>
                  <a:xfrm>
                    <a:off x="657160" y="5526291"/>
                    <a:ext cx="3485497" cy="261160"/>
                  </a:xfrm>
                  <a:prstGeom prst="round2SameRect">
                    <a:avLst>
                      <a:gd name="adj1" fmla="val 0"/>
                      <a:gd name="adj2" fmla="val 50000"/>
                    </a:avLst>
                  </a:prstGeom>
                  <a:solidFill>
                    <a:srgbClr val="754599"/>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tIns="96793" rtlCol="0" anchor="ctr"/>
                  <a:lstStyle/>
                  <a:p>
                    <a:endParaRPr lang="en-US" sz="1169" i="1">
                      <a:solidFill>
                        <a:srgbClr val="FF0000"/>
                      </a:solidFill>
                      <a:cs typeface="Calibri Light" panose="020F0302020204030204" pitchFamily="34" charset="0"/>
                    </a:endParaRPr>
                  </a:p>
                </p:txBody>
              </p:sp>
              <p:sp>
                <p:nvSpPr>
                  <p:cNvPr id="401" name="Rectangle 17">
                    <a:extLst>
                      <a:ext uri="{FF2B5EF4-FFF2-40B4-BE49-F238E27FC236}">
                        <a16:creationId xmlns:a16="http://schemas.microsoft.com/office/drawing/2014/main" id="{15F1D0D4-24A5-441C-818F-1982114CA118}"/>
                      </a:ext>
                    </a:extLst>
                  </p:cNvPr>
                  <p:cNvSpPr/>
                  <p:nvPr/>
                </p:nvSpPr>
                <p:spPr>
                  <a:xfrm>
                    <a:off x="676078" y="1860647"/>
                    <a:ext cx="3494414" cy="389527"/>
                  </a:xfrm>
                  <a:prstGeom prst="roundRect">
                    <a:avLst>
                      <a:gd name="adj" fmla="val 43302"/>
                    </a:avLst>
                  </a:prstGeom>
                  <a:solidFill>
                    <a:srgbClr val="754599"/>
                  </a:solidFill>
                  <a:ln>
                    <a:noFill/>
                  </a:ln>
                  <a:effectLst/>
                </p:spPr>
                <p:style>
                  <a:lnRef idx="1">
                    <a:schemeClr val="accent1"/>
                  </a:lnRef>
                  <a:fillRef idx="3">
                    <a:schemeClr val="accent1"/>
                  </a:fillRef>
                  <a:effectRef idx="2">
                    <a:schemeClr val="accent1"/>
                  </a:effectRef>
                  <a:fontRef idx="minor">
                    <a:schemeClr val="lt1"/>
                  </a:fontRef>
                </p:style>
                <p:txBody>
                  <a:bodyPr tIns="0" bIns="0" rtlCol="0" anchor="ctr"/>
                  <a:lstStyle/>
                  <a:p>
                    <a:pPr algn="ctr"/>
                    <a:r>
                      <a:rPr lang="en-US" sz="1000" b="1">
                        <a:solidFill>
                          <a:schemeClr val="bg1"/>
                        </a:solidFill>
                        <a:latin typeface="Calibri Light" panose="020F0302020204030204" pitchFamily="34" charset="0"/>
                        <a:cs typeface="Calibri Light" panose="020F0302020204030204" pitchFamily="34" charset="0"/>
                      </a:rPr>
                      <a:t>Building brand awareness</a:t>
                    </a:r>
                  </a:p>
                </p:txBody>
              </p:sp>
            </p:grpSp>
            <p:sp>
              <p:nvSpPr>
                <p:cNvPr id="398" name="Flowchart: Connector 397">
                  <a:extLst>
                    <a:ext uri="{FF2B5EF4-FFF2-40B4-BE49-F238E27FC236}">
                      <a16:creationId xmlns:a16="http://schemas.microsoft.com/office/drawing/2014/main" id="{E4BC247E-8E0C-4230-881B-91B9C04C3D52}"/>
                    </a:ext>
                  </a:extLst>
                </p:cNvPr>
                <p:cNvSpPr/>
                <p:nvPr/>
              </p:nvSpPr>
              <p:spPr>
                <a:xfrm>
                  <a:off x="788776" y="1907297"/>
                  <a:ext cx="279705" cy="279705"/>
                </a:xfrm>
                <a:prstGeom prst="flowChartConnector">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200">
                      <a:solidFill>
                        <a:srgbClr val="531070"/>
                      </a:solidFill>
                    </a:rPr>
                    <a:t>3</a:t>
                  </a:r>
                  <a:endParaRPr lang="en-US" sz="1400">
                    <a:solidFill>
                      <a:srgbClr val="531070"/>
                    </a:solidFill>
                  </a:endParaRPr>
                </a:p>
              </p:txBody>
            </p:sp>
          </p:grpSp>
        </p:grpSp>
        <p:sp>
          <p:nvSpPr>
            <p:cNvPr id="47" name="TextBox 46">
              <a:extLst>
                <a:ext uri="{FF2B5EF4-FFF2-40B4-BE49-F238E27FC236}">
                  <a16:creationId xmlns:a16="http://schemas.microsoft.com/office/drawing/2014/main" id="{9ECA1D39-CF19-42BD-91FF-BD89A378A704}"/>
                </a:ext>
              </a:extLst>
            </p:cNvPr>
            <p:cNvSpPr txBox="1"/>
            <p:nvPr/>
          </p:nvSpPr>
          <p:spPr>
            <a:xfrm>
              <a:off x="2225265" y="4055431"/>
              <a:ext cx="1702857" cy="1615827"/>
            </a:xfrm>
            <a:prstGeom prst="rect">
              <a:avLst/>
            </a:prstGeom>
            <a:noFill/>
          </p:spPr>
          <p:txBody>
            <a:bodyPr wrap="square" rtlCol="0">
              <a:spAutoFit/>
            </a:bodyPr>
            <a:lstStyle/>
            <a:p>
              <a:pPr marL="171450" indent="-171450" algn="just">
                <a:buClr>
                  <a:srgbClr val="8953B2"/>
                </a:buClr>
                <a:buFont typeface="Arial" panose="020B0604020202020204" pitchFamily="34" charset="0"/>
                <a:buChar char="•"/>
              </a:pPr>
              <a:r>
                <a:rPr lang="en-US" sz="900">
                  <a:ea typeface="Calibri" panose="020F0502020204030204" pitchFamily="34" charset="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endParaRPr lang="en-US" sz="900">
                <a:cs typeface="Calibri Light" panose="020F0302020204030204" pitchFamily="34" charset="0"/>
              </a:endParaRPr>
            </a:p>
            <a:p>
              <a:pPr marL="171450" indent="-171450" algn="just">
                <a:buClr>
                  <a:srgbClr val="8953B2"/>
                </a:buClr>
                <a:buFont typeface="Arial" panose="020B0604020202020204" pitchFamily="34" charset="0"/>
                <a:buChar char="•"/>
              </a:pPr>
              <a:endParaRPr lang="en-US" sz="900">
                <a:cs typeface="Calibri Light" panose="020F0302020204030204" pitchFamily="34" charset="0"/>
              </a:endParaRPr>
            </a:p>
          </p:txBody>
        </p:sp>
        <p:sp>
          <p:nvSpPr>
            <p:cNvPr id="49" name="TextBox 48">
              <a:extLst>
                <a:ext uri="{FF2B5EF4-FFF2-40B4-BE49-F238E27FC236}">
                  <a16:creationId xmlns:a16="http://schemas.microsoft.com/office/drawing/2014/main" id="{2C7D7075-D46D-46DD-BFC2-6B0786F4758B}"/>
                </a:ext>
              </a:extLst>
            </p:cNvPr>
            <p:cNvSpPr txBox="1"/>
            <p:nvPr/>
          </p:nvSpPr>
          <p:spPr>
            <a:xfrm>
              <a:off x="4013878" y="4094108"/>
              <a:ext cx="1708706" cy="1477328"/>
            </a:xfrm>
            <a:prstGeom prst="rect">
              <a:avLst/>
            </a:prstGeom>
            <a:noFill/>
          </p:spPr>
          <p:txBody>
            <a:bodyPr wrap="square" rtlCol="0">
              <a:spAutoFit/>
            </a:bodyPr>
            <a:lstStyle/>
            <a:p>
              <a:pPr marL="171450" indent="-171450" algn="just">
                <a:buClr>
                  <a:srgbClr val="8953B2"/>
                </a:buClr>
                <a:buFont typeface="Arial" panose="020B0604020202020204" pitchFamily="34" charset="0"/>
                <a:buChar char="•"/>
              </a:pPr>
              <a:r>
                <a:rPr lang="en-US" sz="900">
                  <a:ea typeface="Calibri" panose="020F0502020204030204" pitchFamily="34" charset="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endParaRPr lang="en-US" sz="900">
                <a:cs typeface="Calibri Light" panose="020F0302020204030204" pitchFamily="34" charset="0"/>
              </a:endParaRPr>
            </a:p>
          </p:txBody>
        </p:sp>
        <p:sp>
          <p:nvSpPr>
            <p:cNvPr id="51" name="TextBox 50">
              <a:extLst>
                <a:ext uri="{FF2B5EF4-FFF2-40B4-BE49-F238E27FC236}">
                  <a16:creationId xmlns:a16="http://schemas.microsoft.com/office/drawing/2014/main" id="{CDF23578-6640-483F-A7D1-CD46BF817D14}"/>
                </a:ext>
              </a:extLst>
            </p:cNvPr>
            <p:cNvSpPr txBox="1"/>
            <p:nvPr/>
          </p:nvSpPr>
          <p:spPr>
            <a:xfrm>
              <a:off x="5803173" y="4076205"/>
              <a:ext cx="1703439" cy="1477328"/>
            </a:xfrm>
            <a:prstGeom prst="rect">
              <a:avLst/>
            </a:prstGeom>
            <a:noFill/>
          </p:spPr>
          <p:txBody>
            <a:bodyPr wrap="square" rtlCol="0">
              <a:spAutoFit/>
            </a:bodyPr>
            <a:lstStyle/>
            <a:p>
              <a:pPr marL="171450" indent="-171450" algn="just">
                <a:buClr>
                  <a:srgbClr val="8953B2"/>
                </a:buClr>
                <a:buFont typeface="Arial" panose="020B0604020202020204" pitchFamily="34" charset="0"/>
                <a:buChar char="•"/>
              </a:pPr>
              <a:r>
                <a:rPr lang="en-US" sz="900">
                  <a:ea typeface="Calibri" panose="020F0502020204030204" pitchFamily="34" charset="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endParaRPr lang="en-US" sz="900">
                <a:cs typeface="Calibri Light" panose="020F0302020204030204" pitchFamily="34" charset="0"/>
              </a:endParaRPr>
            </a:p>
          </p:txBody>
        </p:sp>
        <p:sp>
          <p:nvSpPr>
            <p:cNvPr id="52" name="TextBox 51">
              <a:extLst>
                <a:ext uri="{FF2B5EF4-FFF2-40B4-BE49-F238E27FC236}">
                  <a16:creationId xmlns:a16="http://schemas.microsoft.com/office/drawing/2014/main" id="{C1E52497-504A-4C18-A161-172339F1F0E0}"/>
                </a:ext>
              </a:extLst>
            </p:cNvPr>
            <p:cNvSpPr txBox="1"/>
            <p:nvPr/>
          </p:nvSpPr>
          <p:spPr>
            <a:xfrm>
              <a:off x="7597849" y="4066693"/>
              <a:ext cx="1703439" cy="1477328"/>
            </a:xfrm>
            <a:prstGeom prst="rect">
              <a:avLst/>
            </a:prstGeom>
            <a:noFill/>
          </p:spPr>
          <p:txBody>
            <a:bodyPr wrap="square" rtlCol="0">
              <a:spAutoFit/>
            </a:bodyPr>
            <a:lstStyle/>
            <a:p>
              <a:pPr marL="171450" indent="-171450" algn="just">
                <a:buClr>
                  <a:srgbClr val="8953B2"/>
                </a:buClr>
                <a:buFont typeface="Arial" panose="020B0604020202020204" pitchFamily="34" charset="0"/>
                <a:buChar char="•"/>
              </a:pPr>
              <a:r>
                <a:rPr lang="en-US" sz="900">
                  <a:ea typeface="Calibri" panose="020F0502020204030204" pitchFamily="34" charset="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r>
                <a:rPr lang="en-US" sz="900">
                  <a:cs typeface="Calibri" panose="020F0502020204030204" pitchFamily="34" charset="0"/>
                </a:rPr>
                <a:t>Xxx</a:t>
              </a:r>
            </a:p>
            <a:p>
              <a:pPr marL="171450" indent="-171450" algn="just">
                <a:buClr>
                  <a:srgbClr val="8953B2"/>
                </a:buClr>
                <a:buFont typeface="Arial" panose="020B0604020202020204" pitchFamily="34" charset="0"/>
                <a:buChar char="•"/>
              </a:pPr>
              <a:endParaRPr lang="en-US" sz="900">
                <a:cs typeface="Calibri Light" panose="020F0302020204030204" pitchFamily="34" charset="0"/>
              </a:endParaRPr>
            </a:p>
          </p:txBody>
        </p:sp>
      </p:grpSp>
      <p:grpSp>
        <p:nvGrpSpPr>
          <p:cNvPr id="133" name="Group 132">
            <a:extLst>
              <a:ext uri="{FF2B5EF4-FFF2-40B4-BE49-F238E27FC236}">
                <a16:creationId xmlns:a16="http://schemas.microsoft.com/office/drawing/2014/main" id="{8925DCF0-5AB2-4E93-8A50-AA087E32FAAD}"/>
              </a:ext>
            </a:extLst>
          </p:cNvPr>
          <p:cNvGrpSpPr/>
          <p:nvPr/>
        </p:nvGrpSpPr>
        <p:grpSpPr>
          <a:xfrm>
            <a:off x="2486122" y="2173735"/>
            <a:ext cx="6632101" cy="493694"/>
            <a:chOff x="2486122" y="2173735"/>
            <a:chExt cx="6632101" cy="493694"/>
          </a:xfrm>
        </p:grpSpPr>
        <p:cxnSp>
          <p:nvCxnSpPr>
            <p:cNvPr id="68" name="Straight Connector 67">
              <a:extLst>
                <a:ext uri="{FF2B5EF4-FFF2-40B4-BE49-F238E27FC236}">
                  <a16:creationId xmlns:a16="http://schemas.microsoft.com/office/drawing/2014/main" id="{AD4DAD65-1057-4199-BAE2-EFF758EC0AA7}"/>
                </a:ext>
              </a:extLst>
            </p:cNvPr>
            <p:cNvCxnSpPr>
              <a:cxnSpLocks/>
            </p:cNvCxnSpPr>
            <p:nvPr/>
          </p:nvCxnSpPr>
          <p:spPr>
            <a:xfrm>
              <a:off x="3399040" y="2621283"/>
              <a:ext cx="812694" cy="0"/>
            </a:xfrm>
            <a:prstGeom prst="line">
              <a:avLst/>
            </a:prstGeom>
            <a:ln w="15875">
              <a:solidFill>
                <a:srgbClr val="FFD844"/>
              </a:solidFill>
            </a:ln>
          </p:spPr>
          <p:style>
            <a:lnRef idx="1">
              <a:schemeClr val="accent3"/>
            </a:lnRef>
            <a:fillRef idx="0">
              <a:schemeClr val="accent3"/>
            </a:fillRef>
            <a:effectRef idx="0">
              <a:schemeClr val="accent3"/>
            </a:effectRef>
            <a:fontRef idx="minor">
              <a:schemeClr val="tx1"/>
            </a:fontRef>
          </p:style>
        </p:cxnSp>
        <p:cxnSp>
          <p:nvCxnSpPr>
            <p:cNvPr id="79" name="Straight Connector 78">
              <a:extLst>
                <a:ext uri="{FF2B5EF4-FFF2-40B4-BE49-F238E27FC236}">
                  <a16:creationId xmlns:a16="http://schemas.microsoft.com/office/drawing/2014/main" id="{BCBBF1E2-9E9E-4399-B7D8-9B526ABEC52D}"/>
                </a:ext>
              </a:extLst>
            </p:cNvPr>
            <p:cNvCxnSpPr>
              <a:cxnSpLocks/>
            </p:cNvCxnSpPr>
            <p:nvPr/>
          </p:nvCxnSpPr>
          <p:spPr>
            <a:xfrm>
              <a:off x="6221837" y="2402793"/>
              <a:ext cx="0" cy="225207"/>
            </a:xfrm>
            <a:prstGeom prst="line">
              <a:avLst/>
            </a:prstGeom>
            <a:ln w="15875">
              <a:solidFill>
                <a:srgbClr val="754599"/>
              </a:solidFill>
            </a:ln>
          </p:spPr>
          <p:style>
            <a:lnRef idx="1">
              <a:schemeClr val="accent3"/>
            </a:lnRef>
            <a:fillRef idx="0">
              <a:schemeClr val="accent3"/>
            </a:fillRef>
            <a:effectRef idx="0">
              <a:schemeClr val="accent3"/>
            </a:effectRef>
            <a:fontRef idx="minor">
              <a:schemeClr val="tx1"/>
            </a:fontRef>
          </p:style>
        </p:cxnSp>
        <p:sp>
          <p:nvSpPr>
            <p:cNvPr id="80" name="Flowchart: Connector 79">
              <a:extLst>
                <a:ext uri="{FF2B5EF4-FFF2-40B4-BE49-F238E27FC236}">
                  <a16:creationId xmlns:a16="http://schemas.microsoft.com/office/drawing/2014/main" id="{935F9978-9C19-4060-8DA2-DE1BD36BBE4F}"/>
                </a:ext>
              </a:extLst>
            </p:cNvPr>
            <p:cNvSpPr>
              <a:spLocks noChangeAspect="1"/>
            </p:cNvSpPr>
            <p:nvPr/>
          </p:nvSpPr>
          <p:spPr>
            <a:xfrm flipV="1">
              <a:off x="6189661" y="2367085"/>
              <a:ext cx="72000" cy="72000"/>
            </a:xfrm>
            <a:prstGeom prst="flowChartConnector">
              <a:avLst/>
            </a:prstGeom>
            <a:solidFill>
              <a:srgbClr val="754599"/>
            </a:solidFill>
            <a:ln>
              <a:solidFill>
                <a:srgbClr val="7545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5" name="Group 224">
              <a:extLst>
                <a:ext uri="{FF2B5EF4-FFF2-40B4-BE49-F238E27FC236}">
                  <a16:creationId xmlns:a16="http://schemas.microsoft.com/office/drawing/2014/main" id="{E3A10A36-A75A-4379-ADF3-CEB93163EA77}"/>
                </a:ext>
              </a:extLst>
            </p:cNvPr>
            <p:cNvGrpSpPr/>
            <p:nvPr/>
          </p:nvGrpSpPr>
          <p:grpSpPr>
            <a:xfrm>
              <a:off x="2486122" y="2206980"/>
              <a:ext cx="6632101" cy="407340"/>
              <a:chOff x="177674" y="2298004"/>
              <a:chExt cx="9566747" cy="587584"/>
            </a:xfrm>
          </p:grpSpPr>
          <p:grpSp>
            <p:nvGrpSpPr>
              <p:cNvPr id="20" name="Group 19">
                <a:extLst>
                  <a:ext uri="{FF2B5EF4-FFF2-40B4-BE49-F238E27FC236}">
                    <a16:creationId xmlns:a16="http://schemas.microsoft.com/office/drawing/2014/main" id="{4340FB1C-EE55-49BC-8519-06EFE3B1438B}"/>
                  </a:ext>
                </a:extLst>
              </p:cNvPr>
              <p:cNvGrpSpPr/>
              <p:nvPr/>
            </p:nvGrpSpPr>
            <p:grpSpPr>
              <a:xfrm>
                <a:off x="177674" y="2554687"/>
                <a:ext cx="9566747" cy="330901"/>
                <a:chOff x="2416329" y="5015467"/>
                <a:chExt cx="9151461" cy="855936"/>
              </a:xfrm>
            </p:grpSpPr>
            <p:sp>
              <p:nvSpPr>
                <p:cNvPr id="8" name="Rectangle 7">
                  <a:extLst>
                    <a:ext uri="{FF2B5EF4-FFF2-40B4-BE49-F238E27FC236}">
                      <a16:creationId xmlns:a16="http://schemas.microsoft.com/office/drawing/2014/main" id="{390C3405-4250-4452-A1F2-49C75C8532BE}"/>
                    </a:ext>
                  </a:extLst>
                </p:cNvPr>
                <p:cNvSpPr/>
                <p:nvPr/>
              </p:nvSpPr>
              <p:spPr>
                <a:xfrm>
                  <a:off x="2735535" y="5015467"/>
                  <a:ext cx="4419294" cy="161191"/>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p>
                <a:p>
                  <a:pPr algn="ctr"/>
                  <a:endParaRPr lang="en-US" sz="1000"/>
                </a:p>
              </p:txBody>
            </p:sp>
            <p:sp>
              <p:nvSpPr>
                <p:cNvPr id="16" name="Pentagon 73">
                  <a:extLst>
                    <a:ext uri="{FF2B5EF4-FFF2-40B4-BE49-F238E27FC236}">
                      <a16:creationId xmlns:a16="http://schemas.microsoft.com/office/drawing/2014/main" id="{F5EE5B85-88FA-4063-AD95-794B67CD9BB3}"/>
                    </a:ext>
                  </a:extLst>
                </p:cNvPr>
                <p:cNvSpPr/>
                <p:nvPr/>
              </p:nvSpPr>
              <p:spPr>
                <a:xfrm>
                  <a:off x="7148498" y="5015467"/>
                  <a:ext cx="4419292" cy="154520"/>
                </a:xfrm>
                <a:prstGeom prst="homePlate">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19" name="Rectangle 18">
                  <a:extLst>
                    <a:ext uri="{FF2B5EF4-FFF2-40B4-BE49-F238E27FC236}">
                      <a16:creationId xmlns:a16="http://schemas.microsoft.com/office/drawing/2014/main" id="{3E526CF7-AF66-4F72-971D-A870731288ED}"/>
                    </a:ext>
                  </a:extLst>
                </p:cNvPr>
                <p:cNvSpPr/>
                <p:nvPr/>
              </p:nvSpPr>
              <p:spPr>
                <a:xfrm>
                  <a:off x="2416329" y="5122147"/>
                  <a:ext cx="1005480" cy="7492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a:solidFill>
                        <a:srgbClr val="531070"/>
                      </a:solidFill>
                    </a:rPr>
                    <a:t>20XX</a:t>
                  </a:r>
                </a:p>
              </p:txBody>
            </p:sp>
          </p:grpSp>
          <p:sp>
            <p:nvSpPr>
              <p:cNvPr id="21" name="Rectangle 20">
                <a:extLst>
                  <a:ext uri="{FF2B5EF4-FFF2-40B4-BE49-F238E27FC236}">
                    <a16:creationId xmlns:a16="http://schemas.microsoft.com/office/drawing/2014/main" id="{2153F358-25D0-42F8-AB56-CE055A6AFAA0}"/>
                  </a:ext>
                </a:extLst>
              </p:cNvPr>
              <p:cNvSpPr/>
              <p:nvPr/>
            </p:nvSpPr>
            <p:spPr>
              <a:xfrm>
                <a:off x="5283244" y="2385053"/>
                <a:ext cx="1409038" cy="1853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a:solidFill>
                      <a:srgbClr val="531070"/>
                    </a:solidFill>
                  </a:rPr>
                  <a:t>Month 20XX</a:t>
                </a:r>
              </a:p>
            </p:txBody>
          </p:sp>
          <p:sp>
            <p:nvSpPr>
              <p:cNvPr id="67" name="TextBox 66">
                <a:extLst>
                  <a:ext uri="{FF2B5EF4-FFF2-40B4-BE49-F238E27FC236}">
                    <a16:creationId xmlns:a16="http://schemas.microsoft.com/office/drawing/2014/main" id="{7A45F5EB-F6B3-4BDD-8B64-57C3367FEA14}"/>
                  </a:ext>
                </a:extLst>
              </p:cNvPr>
              <p:cNvSpPr txBox="1"/>
              <p:nvPr/>
            </p:nvSpPr>
            <p:spPr>
              <a:xfrm>
                <a:off x="1919762" y="2572914"/>
                <a:ext cx="874929" cy="266379"/>
              </a:xfrm>
              <a:prstGeom prst="rect">
                <a:avLst/>
              </a:prstGeom>
              <a:noFill/>
            </p:spPr>
            <p:txBody>
              <a:bodyPr wrap="square" rtlCol="0">
                <a:spAutoFit/>
              </a:bodyPr>
              <a:lstStyle/>
              <a:p>
                <a:pPr algn="just"/>
                <a:r>
                  <a:rPr lang="en-US" sz="600">
                    <a:solidFill>
                      <a:srgbClr val="531070"/>
                    </a:solidFill>
                  </a:rPr>
                  <a:t>Month 20XX</a:t>
                </a:r>
              </a:p>
            </p:txBody>
          </p:sp>
          <p:sp>
            <p:nvSpPr>
              <p:cNvPr id="71" name="TextBox 70">
                <a:extLst>
                  <a:ext uri="{FF2B5EF4-FFF2-40B4-BE49-F238E27FC236}">
                    <a16:creationId xmlns:a16="http://schemas.microsoft.com/office/drawing/2014/main" id="{72C66044-CF07-4B21-8E47-649D1BA92A04}"/>
                  </a:ext>
                </a:extLst>
              </p:cNvPr>
              <p:cNvSpPr txBox="1"/>
              <p:nvPr/>
            </p:nvSpPr>
            <p:spPr>
              <a:xfrm>
                <a:off x="2643425" y="2589168"/>
                <a:ext cx="1210099" cy="266379"/>
              </a:xfrm>
              <a:prstGeom prst="rect">
                <a:avLst/>
              </a:prstGeom>
              <a:noFill/>
            </p:spPr>
            <p:txBody>
              <a:bodyPr wrap="square" rtlCol="0">
                <a:spAutoFit/>
              </a:bodyPr>
              <a:lstStyle/>
              <a:p>
                <a:pPr algn="just"/>
                <a:r>
                  <a:rPr lang="en-US" sz="600">
                    <a:solidFill>
                      <a:srgbClr val="531070"/>
                    </a:solidFill>
                  </a:rPr>
                  <a:t>Month 20XX</a:t>
                </a:r>
              </a:p>
            </p:txBody>
          </p:sp>
          <p:sp>
            <p:nvSpPr>
              <p:cNvPr id="78" name="TextBox 77">
                <a:extLst>
                  <a:ext uri="{FF2B5EF4-FFF2-40B4-BE49-F238E27FC236}">
                    <a16:creationId xmlns:a16="http://schemas.microsoft.com/office/drawing/2014/main" id="{DE6BCD6B-C5A5-4ABD-806E-73C77A5FDF24}"/>
                  </a:ext>
                </a:extLst>
              </p:cNvPr>
              <p:cNvSpPr txBox="1"/>
              <p:nvPr/>
            </p:nvSpPr>
            <p:spPr>
              <a:xfrm>
                <a:off x="4186705" y="2591007"/>
                <a:ext cx="1032726" cy="266379"/>
              </a:xfrm>
              <a:prstGeom prst="rect">
                <a:avLst/>
              </a:prstGeom>
              <a:noFill/>
            </p:spPr>
            <p:txBody>
              <a:bodyPr wrap="square" rtlCol="0">
                <a:spAutoFit/>
              </a:bodyPr>
              <a:lstStyle/>
              <a:p>
                <a:pPr algn="just"/>
                <a:r>
                  <a:rPr lang="en-US" sz="600">
                    <a:solidFill>
                      <a:srgbClr val="531070"/>
                    </a:solidFill>
                  </a:rPr>
                  <a:t>Month 20XX</a:t>
                </a:r>
              </a:p>
            </p:txBody>
          </p:sp>
          <p:sp>
            <p:nvSpPr>
              <p:cNvPr id="85" name="TextBox 84">
                <a:extLst>
                  <a:ext uri="{FF2B5EF4-FFF2-40B4-BE49-F238E27FC236}">
                    <a16:creationId xmlns:a16="http://schemas.microsoft.com/office/drawing/2014/main" id="{162AB5E9-09CA-406A-A38B-982B05394FFB}"/>
                  </a:ext>
                </a:extLst>
              </p:cNvPr>
              <p:cNvSpPr txBox="1"/>
              <p:nvPr/>
            </p:nvSpPr>
            <p:spPr>
              <a:xfrm>
                <a:off x="7047850" y="2320757"/>
                <a:ext cx="996763" cy="266379"/>
              </a:xfrm>
              <a:prstGeom prst="rect">
                <a:avLst/>
              </a:prstGeom>
              <a:noFill/>
            </p:spPr>
            <p:txBody>
              <a:bodyPr wrap="square" rtlCol="0">
                <a:spAutoFit/>
              </a:bodyPr>
              <a:lstStyle/>
              <a:p>
                <a:pPr algn="just"/>
                <a:r>
                  <a:rPr lang="en-US" sz="600">
                    <a:solidFill>
                      <a:srgbClr val="531070"/>
                    </a:solidFill>
                  </a:rPr>
                  <a:t>Month 20XX</a:t>
                </a:r>
              </a:p>
            </p:txBody>
          </p:sp>
          <p:sp>
            <p:nvSpPr>
              <p:cNvPr id="22" name="TextBox 21">
                <a:extLst>
                  <a:ext uri="{FF2B5EF4-FFF2-40B4-BE49-F238E27FC236}">
                    <a16:creationId xmlns:a16="http://schemas.microsoft.com/office/drawing/2014/main" id="{15403B11-9393-4EFF-97BF-A3CCFB43B77B}"/>
                  </a:ext>
                </a:extLst>
              </p:cNvPr>
              <p:cNvSpPr txBox="1"/>
              <p:nvPr/>
            </p:nvSpPr>
            <p:spPr>
              <a:xfrm>
                <a:off x="3727211" y="2298004"/>
                <a:ext cx="1067231" cy="266379"/>
              </a:xfrm>
              <a:prstGeom prst="rect">
                <a:avLst/>
              </a:prstGeom>
              <a:noFill/>
            </p:spPr>
            <p:txBody>
              <a:bodyPr wrap="square" rtlCol="0">
                <a:spAutoFit/>
              </a:bodyPr>
              <a:lstStyle/>
              <a:p>
                <a:pPr algn="just"/>
                <a:r>
                  <a:rPr lang="en-US" sz="600">
                    <a:solidFill>
                      <a:srgbClr val="531070"/>
                    </a:solidFill>
                  </a:rPr>
                  <a:t>Month 20XX</a:t>
                </a:r>
              </a:p>
            </p:txBody>
          </p:sp>
        </p:grpSp>
        <p:cxnSp>
          <p:nvCxnSpPr>
            <p:cNvPr id="64" name="Straight Connector 63">
              <a:extLst>
                <a:ext uri="{FF2B5EF4-FFF2-40B4-BE49-F238E27FC236}">
                  <a16:creationId xmlns:a16="http://schemas.microsoft.com/office/drawing/2014/main" id="{BB7DF8CC-8E42-4591-9744-781023F6DC94}"/>
                </a:ext>
              </a:extLst>
            </p:cNvPr>
            <p:cNvCxnSpPr>
              <a:cxnSpLocks/>
            </p:cNvCxnSpPr>
            <p:nvPr/>
          </p:nvCxnSpPr>
          <p:spPr>
            <a:xfrm>
              <a:off x="4211732" y="2361265"/>
              <a:ext cx="2" cy="267161"/>
            </a:xfrm>
            <a:prstGeom prst="line">
              <a:avLst/>
            </a:prstGeom>
            <a:ln w="15875">
              <a:solidFill>
                <a:srgbClr val="FFD844"/>
              </a:solidFill>
            </a:ln>
          </p:spPr>
          <p:style>
            <a:lnRef idx="1">
              <a:schemeClr val="accent3"/>
            </a:lnRef>
            <a:fillRef idx="0">
              <a:schemeClr val="accent3"/>
            </a:fillRef>
            <a:effectRef idx="0">
              <a:schemeClr val="accent3"/>
            </a:effectRef>
            <a:fontRef idx="minor">
              <a:schemeClr val="tx1"/>
            </a:fontRef>
          </p:style>
        </p:cxnSp>
        <p:sp>
          <p:nvSpPr>
            <p:cNvPr id="74" name="Flowchart: Connector 73">
              <a:extLst>
                <a:ext uri="{FF2B5EF4-FFF2-40B4-BE49-F238E27FC236}">
                  <a16:creationId xmlns:a16="http://schemas.microsoft.com/office/drawing/2014/main" id="{E15E7869-995D-4848-AEB0-A68A9771916C}"/>
                </a:ext>
              </a:extLst>
            </p:cNvPr>
            <p:cNvSpPr>
              <a:spLocks noChangeAspect="1"/>
            </p:cNvSpPr>
            <p:nvPr/>
          </p:nvSpPr>
          <p:spPr>
            <a:xfrm flipV="1">
              <a:off x="3360707" y="2578960"/>
              <a:ext cx="72000" cy="72000"/>
            </a:xfrm>
            <a:prstGeom prst="flowChartConnector">
              <a:avLst/>
            </a:prstGeom>
            <a:solidFill>
              <a:srgbClr val="FFD844"/>
            </a:solidFill>
            <a:ln>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lowchart: Connector 76">
              <a:extLst>
                <a:ext uri="{FF2B5EF4-FFF2-40B4-BE49-F238E27FC236}">
                  <a16:creationId xmlns:a16="http://schemas.microsoft.com/office/drawing/2014/main" id="{6033B210-8DD7-4654-A46D-923CC12600DA}"/>
                </a:ext>
              </a:extLst>
            </p:cNvPr>
            <p:cNvSpPr>
              <a:spLocks noChangeAspect="1"/>
            </p:cNvSpPr>
            <p:nvPr/>
          </p:nvSpPr>
          <p:spPr>
            <a:xfrm flipV="1">
              <a:off x="4178961" y="2371584"/>
              <a:ext cx="72000" cy="72000"/>
            </a:xfrm>
            <a:prstGeom prst="flowChartConnector">
              <a:avLst/>
            </a:prstGeom>
            <a:solidFill>
              <a:srgbClr val="FFD844"/>
            </a:solidFill>
            <a:ln>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88" name="Straight Connector 487">
              <a:extLst>
                <a:ext uri="{FF2B5EF4-FFF2-40B4-BE49-F238E27FC236}">
                  <a16:creationId xmlns:a16="http://schemas.microsoft.com/office/drawing/2014/main" id="{375B0A76-A9F8-42A9-AAEC-E1077AAEB95D}"/>
                </a:ext>
              </a:extLst>
            </p:cNvPr>
            <p:cNvCxnSpPr>
              <a:cxnSpLocks/>
            </p:cNvCxnSpPr>
            <p:nvPr/>
          </p:nvCxnSpPr>
          <p:spPr>
            <a:xfrm>
              <a:off x="4213106" y="2213084"/>
              <a:ext cx="0" cy="326968"/>
            </a:xfrm>
            <a:prstGeom prst="line">
              <a:avLst/>
            </a:prstGeom>
            <a:ln w="15875">
              <a:solidFill>
                <a:srgbClr val="FFD844"/>
              </a:solidFill>
            </a:ln>
          </p:spPr>
          <p:style>
            <a:lnRef idx="1">
              <a:schemeClr val="accent3"/>
            </a:lnRef>
            <a:fillRef idx="0">
              <a:schemeClr val="accent3"/>
            </a:fillRef>
            <a:effectRef idx="0">
              <a:schemeClr val="accent3"/>
            </a:effectRef>
            <a:fontRef idx="minor">
              <a:schemeClr val="tx1"/>
            </a:fontRef>
          </p:style>
        </p:cxnSp>
        <p:cxnSp>
          <p:nvCxnSpPr>
            <p:cNvPr id="491" name="Straight Connector 490">
              <a:extLst>
                <a:ext uri="{FF2B5EF4-FFF2-40B4-BE49-F238E27FC236}">
                  <a16:creationId xmlns:a16="http://schemas.microsoft.com/office/drawing/2014/main" id="{B98C231D-DD87-41F7-80B9-286CFFA14F33}"/>
                </a:ext>
              </a:extLst>
            </p:cNvPr>
            <p:cNvCxnSpPr>
              <a:cxnSpLocks/>
            </p:cNvCxnSpPr>
            <p:nvPr/>
          </p:nvCxnSpPr>
          <p:spPr>
            <a:xfrm>
              <a:off x="3395794" y="2220227"/>
              <a:ext cx="812694" cy="0"/>
            </a:xfrm>
            <a:prstGeom prst="line">
              <a:avLst/>
            </a:prstGeom>
            <a:ln w="15875">
              <a:solidFill>
                <a:srgbClr val="FFD844"/>
              </a:solidFill>
            </a:ln>
          </p:spPr>
          <p:style>
            <a:lnRef idx="1">
              <a:schemeClr val="accent3"/>
            </a:lnRef>
            <a:fillRef idx="0">
              <a:schemeClr val="accent3"/>
            </a:fillRef>
            <a:effectRef idx="0">
              <a:schemeClr val="accent3"/>
            </a:effectRef>
            <a:fontRef idx="minor">
              <a:schemeClr val="tx1"/>
            </a:fontRef>
          </p:style>
        </p:cxnSp>
        <p:sp>
          <p:nvSpPr>
            <p:cNvPr id="492" name="Flowchart: Connector 491">
              <a:extLst>
                <a:ext uri="{FF2B5EF4-FFF2-40B4-BE49-F238E27FC236}">
                  <a16:creationId xmlns:a16="http://schemas.microsoft.com/office/drawing/2014/main" id="{AE4282EB-85C0-4A6E-8464-A112EC4A29D6}"/>
                </a:ext>
              </a:extLst>
            </p:cNvPr>
            <p:cNvSpPr>
              <a:spLocks noChangeAspect="1"/>
            </p:cNvSpPr>
            <p:nvPr/>
          </p:nvSpPr>
          <p:spPr>
            <a:xfrm flipV="1">
              <a:off x="3357461" y="2187430"/>
              <a:ext cx="72000" cy="72000"/>
            </a:xfrm>
            <a:prstGeom prst="flowChartConnector">
              <a:avLst/>
            </a:prstGeom>
            <a:solidFill>
              <a:srgbClr val="FFD844"/>
            </a:solidFill>
            <a:ln>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94" name="Straight Connector 493">
              <a:extLst>
                <a:ext uri="{FF2B5EF4-FFF2-40B4-BE49-F238E27FC236}">
                  <a16:creationId xmlns:a16="http://schemas.microsoft.com/office/drawing/2014/main" id="{923D3872-57E4-4F1C-B9F0-1286C1BF4B3B}"/>
                </a:ext>
              </a:extLst>
            </p:cNvPr>
            <p:cNvCxnSpPr>
              <a:cxnSpLocks/>
            </p:cNvCxnSpPr>
            <p:nvPr/>
          </p:nvCxnSpPr>
          <p:spPr>
            <a:xfrm flipH="1">
              <a:off x="4475193" y="2221200"/>
              <a:ext cx="387668" cy="0"/>
            </a:xfrm>
            <a:prstGeom prst="line">
              <a:avLst/>
            </a:prstGeom>
            <a:ln w="15875">
              <a:solidFill>
                <a:srgbClr val="FFD844"/>
              </a:solidFill>
            </a:ln>
          </p:spPr>
          <p:style>
            <a:lnRef idx="1">
              <a:schemeClr val="accent3"/>
            </a:lnRef>
            <a:fillRef idx="0">
              <a:schemeClr val="accent3"/>
            </a:fillRef>
            <a:effectRef idx="0">
              <a:schemeClr val="accent3"/>
            </a:effectRef>
            <a:fontRef idx="minor">
              <a:schemeClr val="tx1"/>
            </a:fontRef>
          </p:style>
        </p:cxnSp>
        <p:sp>
          <p:nvSpPr>
            <p:cNvPr id="495" name="Flowchart: Connector 494">
              <a:extLst>
                <a:ext uri="{FF2B5EF4-FFF2-40B4-BE49-F238E27FC236}">
                  <a16:creationId xmlns:a16="http://schemas.microsoft.com/office/drawing/2014/main" id="{BC9D27B4-764F-4CBC-BB09-05C702924759}"/>
                </a:ext>
              </a:extLst>
            </p:cNvPr>
            <p:cNvSpPr>
              <a:spLocks noChangeAspect="1"/>
            </p:cNvSpPr>
            <p:nvPr/>
          </p:nvSpPr>
          <p:spPr>
            <a:xfrm rot="5400000" flipV="1">
              <a:off x="4446091" y="2373051"/>
              <a:ext cx="72000" cy="72000"/>
            </a:xfrm>
            <a:prstGeom prst="flowChartConnector">
              <a:avLst/>
            </a:prstGeom>
            <a:solidFill>
              <a:srgbClr val="FFD844"/>
            </a:solidFill>
            <a:ln>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Flowchart: Connector 495">
              <a:extLst>
                <a:ext uri="{FF2B5EF4-FFF2-40B4-BE49-F238E27FC236}">
                  <a16:creationId xmlns:a16="http://schemas.microsoft.com/office/drawing/2014/main" id="{2F5EC94D-D5D9-4466-AD7A-C5980C7C28FE}"/>
                </a:ext>
              </a:extLst>
            </p:cNvPr>
            <p:cNvSpPr>
              <a:spLocks noChangeAspect="1"/>
            </p:cNvSpPr>
            <p:nvPr/>
          </p:nvSpPr>
          <p:spPr>
            <a:xfrm rot="5400000" flipV="1">
              <a:off x="4830615" y="2189362"/>
              <a:ext cx="72000" cy="72000"/>
            </a:xfrm>
            <a:prstGeom prst="flowChartConnector">
              <a:avLst/>
            </a:prstGeom>
            <a:solidFill>
              <a:srgbClr val="FFD844"/>
            </a:solidFill>
            <a:ln>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98" name="Straight Connector 497">
              <a:extLst>
                <a:ext uri="{FF2B5EF4-FFF2-40B4-BE49-F238E27FC236}">
                  <a16:creationId xmlns:a16="http://schemas.microsoft.com/office/drawing/2014/main" id="{A2D88457-C895-4A8D-9984-D55EC1873265}"/>
                </a:ext>
              </a:extLst>
            </p:cNvPr>
            <p:cNvCxnSpPr>
              <a:cxnSpLocks/>
            </p:cNvCxnSpPr>
            <p:nvPr/>
          </p:nvCxnSpPr>
          <p:spPr>
            <a:xfrm flipH="1">
              <a:off x="4876786" y="2628426"/>
              <a:ext cx="380848" cy="0"/>
            </a:xfrm>
            <a:prstGeom prst="line">
              <a:avLst/>
            </a:prstGeom>
            <a:ln w="15875">
              <a:solidFill>
                <a:srgbClr val="FFD844"/>
              </a:solidFill>
            </a:ln>
          </p:spPr>
          <p:style>
            <a:lnRef idx="1">
              <a:schemeClr val="accent3"/>
            </a:lnRef>
            <a:fillRef idx="0">
              <a:schemeClr val="accent3"/>
            </a:fillRef>
            <a:effectRef idx="0">
              <a:schemeClr val="accent3"/>
            </a:effectRef>
            <a:fontRef idx="minor">
              <a:schemeClr val="tx1"/>
            </a:fontRef>
          </p:style>
        </p:cxnSp>
        <p:sp>
          <p:nvSpPr>
            <p:cNvPr id="499" name="Flowchart: Connector 498">
              <a:extLst>
                <a:ext uri="{FF2B5EF4-FFF2-40B4-BE49-F238E27FC236}">
                  <a16:creationId xmlns:a16="http://schemas.microsoft.com/office/drawing/2014/main" id="{785E8365-E75F-4252-A28F-6282240990E7}"/>
                </a:ext>
              </a:extLst>
            </p:cNvPr>
            <p:cNvSpPr>
              <a:spLocks noChangeAspect="1"/>
            </p:cNvSpPr>
            <p:nvPr/>
          </p:nvSpPr>
          <p:spPr>
            <a:xfrm flipV="1">
              <a:off x="4858677" y="2592737"/>
              <a:ext cx="72000" cy="72000"/>
            </a:xfrm>
            <a:prstGeom prst="flowChartConnector">
              <a:avLst/>
            </a:prstGeom>
            <a:solidFill>
              <a:srgbClr val="FFD844"/>
            </a:solidFill>
            <a:ln>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Flowchart: Connector 499">
              <a:extLst>
                <a:ext uri="{FF2B5EF4-FFF2-40B4-BE49-F238E27FC236}">
                  <a16:creationId xmlns:a16="http://schemas.microsoft.com/office/drawing/2014/main" id="{FE7C34C2-A869-4802-9BD4-36B457F63A9C}"/>
                </a:ext>
              </a:extLst>
            </p:cNvPr>
            <p:cNvSpPr>
              <a:spLocks noChangeAspect="1"/>
            </p:cNvSpPr>
            <p:nvPr/>
          </p:nvSpPr>
          <p:spPr>
            <a:xfrm flipV="1">
              <a:off x="5224863" y="2364866"/>
              <a:ext cx="72000" cy="72000"/>
            </a:xfrm>
            <a:prstGeom prst="flowChartConnector">
              <a:avLst/>
            </a:prstGeom>
            <a:solidFill>
              <a:srgbClr val="FFD844"/>
            </a:solidFill>
            <a:ln>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01" name="Straight Connector 500">
              <a:extLst>
                <a:ext uri="{FF2B5EF4-FFF2-40B4-BE49-F238E27FC236}">
                  <a16:creationId xmlns:a16="http://schemas.microsoft.com/office/drawing/2014/main" id="{5BF99066-BF1E-487C-B658-195DDB5E4BAA}"/>
                </a:ext>
              </a:extLst>
            </p:cNvPr>
            <p:cNvCxnSpPr>
              <a:cxnSpLocks/>
            </p:cNvCxnSpPr>
            <p:nvPr/>
          </p:nvCxnSpPr>
          <p:spPr>
            <a:xfrm flipH="1" flipV="1">
              <a:off x="4480702" y="2216176"/>
              <a:ext cx="1" cy="201601"/>
            </a:xfrm>
            <a:prstGeom prst="line">
              <a:avLst/>
            </a:prstGeom>
            <a:ln w="15875">
              <a:solidFill>
                <a:srgbClr val="FFD844"/>
              </a:solidFill>
            </a:ln>
          </p:spPr>
          <p:style>
            <a:lnRef idx="1">
              <a:schemeClr val="accent3"/>
            </a:lnRef>
            <a:fillRef idx="0">
              <a:schemeClr val="accent3"/>
            </a:fillRef>
            <a:effectRef idx="0">
              <a:schemeClr val="accent3"/>
            </a:effectRef>
            <a:fontRef idx="minor">
              <a:schemeClr val="tx1"/>
            </a:fontRef>
          </p:style>
        </p:cxnSp>
        <p:cxnSp>
          <p:nvCxnSpPr>
            <p:cNvPr id="503" name="Straight Connector 502">
              <a:extLst>
                <a:ext uri="{FF2B5EF4-FFF2-40B4-BE49-F238E27FC236}">
                  <a16:creationId xmlns:a16="http://schemas.microsoft.com/office/drawing/2014/main" id="{40AEC105-0A7C-48B9-AB76-DD616ED5DF7B}"/>
                </a:ext>
              </a:extLst>
            </p:cNvPr>
            <p:cNvCxnSpPr>
              <a:cxnSpLocks/>
            </p:cNvCxnSpPr>
            <p:nvPr/>
          </p:nvCxnSpPr>
          <p:spPr>
            <a:xfrm>
              <a:off x="5543910" y="2220227"/>
              <a:ext cx="0" cy="159081"/>
            </a:xfrm>
            <a:prstGeom prst="line">
              <a:avLst/>
            </a:prstGeom>
            <a:ln w="15875">
              <a:solidFill>
                <a:srgbClr val="FFD844"/>
              </a:solidFill>
            </a:ln>
          </p:spPr>
          <p:style>
            <a:lnRef idx="1">
              <a:schemeClr val="accent3"/>
            </a:lnRef>
            <a:fillRef idx="0">
              <a:schemeClr val="accent3"/>
            </a:fillRef>
            <a:effectRef idx="0">
              <a:schemeClr val="accent3"/>
            </a:effectRef>
            <a:fontRef idx="minor">
              <a:schemeClr val="tx1"/>
            </a:fontRef>
          </p:style>
        </p:cxnSp>
        <p:sp>
          <p:nvSpPr>
            <p:cNvPr id="504" name="Flowchart: Connector 503">
              <a:extLst>
                <a:ext uri="{FF2B5EF4-FFF2-40B4-BE49-F238E27FC236}">
                  <a16:creationId xmlns:a16="http://schemas.microsoft.com/office/drawing/2014/main" id="{173CD999-5C2D-41C0-B53D-441706DEC36B}"/>
                </a:ext>
              </a:extLst>
            </p:cNvPr>
            <p:cNvSpPr>
              <a:spLocks noChangeAspect="1"/>
            </p:cNvSpPr>
            <p:nvPr/>
          </p:nvSpPr>
          <p:spPr>
            <a:xfrm flipV="1">
              <a:off x="5508223" y="2369480"/>
              <a:ext cx="72000" cy="72000"/>
            </a:xfrm>
            <a:prstGeom prst="flowChartConnector">
              <a:avLst/>
            </a:prstGeom>
            <a:solidFill>
              <a:srgbClr val="FFD844"/>
            </a:solidFill>
            <a:ln>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5" name="Flowchart: Connector 504">
              <a:extLst>
                <a:ext uri="{FF2B5EF4-FFF2-40B4-BE49-F238E27FC236}">
                  <a16:creationId xmlns:a16="http://schemas.microsoft.com/office/drawing/2014/main" id="{CD705E3F-E60B-45E2-A745-7186EF5401F6}"/>
                </a:ext>
              </a:extLst>
            </p:cNvPr>
            <p:cNvSpPr>
              <a:spLocks noChangeAspect="1"/>
            </p:cNvSpPr>
            <p:nvPr/>
          </p:nvSpPr>
          <p:spPr>
            <a:xfrm flipV="1">
              <a:off x="5912843" y="2182666"/>
              <a:ext cx="72000" cy="72000"/>
            </a:xfrm>
            <a:prstGeom prst="flowChartConnector">
              <a:avLst/>
            </a:prstGeom>
            <a:solidFill>
              <a:srgbClr val="FFD844"/>
            </a:solidFill>
            <a:ln>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06" name="Straight Connector 505">
              <a:extLst>
                <a:ext uri="{FF2B5EF4-FFF2-40B4-BE49-F238E27FC236}">
                  <a16:creationId xmlns:a16="http://schemas.microsoft.com/office/drawing/2014/main" id="{B46BF1E5-BB3A-4C2C-A8F0-2D32B26055EE}"/>
                </a:ext>
              </a:extLst>
            </p:cNvPr>
            <p:cNvCxnSpPr>
              <a:cxnSpLocks/>
            </p:cNvCxnSpPr>
            <p:nvPr/>
          </p:nvCxnSpPr>
          <p:spPr>
            <a:xfrm>
              <a:off x="5257634" y="2376568"/>
              <a:ext cx="0" cy="259000"/>
            </a:xfrm>
            <a:prstGeom prst="line">
              <a:avLst/>
            </a:prstGeom>
            <a:ln w="15875">
              <a:solidFill>
                <a:srgbClr val="FFD844"/>
              </a:solidFill>
            </a:ln>
          </p:spPr>
          <p:style>
            <a:lnRef idx="1">
              <a:schemeClr val="accent3"/>
            </a:lnRef>
            <a:fillRef idx="0">
              <a:schemeClr val="accent3"/>
            </a:fillRef>
            <a:effectRef idx="0">
              <a:schemeClr val="accent3"/>
            </a:effectRef>
            <a:fontRef idx="minor">
              <a:schemeClr val="tx1"/>
            </a:fontRef>
          </p:style>
        </p:cxnSp>
        <p:cxnSp>
          <p:nvCxnSpPr>
            <p:cNvPr id="512" name="Straight Connector 511">
              <a:extLst>
                <a:ext uri="{FF2B5EF4-FFF2-40B4-BE49-F238E27FC236}">
                  <a16:creationId xmlns:a16="http://schemas.microsoft.com/office/drawing/2014/main" id="{FC4E87EE-7617-4D30-8445-3698E26460AE}"/>
                </a:ext>
              </a:extLst>
            </p:cNvPr>
            <p:cNvCxnSpPr>
              <a:cxnSpLocks/>
            </p:cNvCxnSpPr>
            <p:nvPr/>
          </p:nvCxnSpPr>
          <p:spPr>
            <a:xfrm flipH="1">
              <a:off x="5535484" y="2221200"/>
              <a:ext cx="444136" cy="0"/>
            </a:xfrm>
            <a:prstGeom prst="line">
              <a:avLst/>
            </a:prstGeom>
            <a:ln w="15875">
              <a:solidFill>
                <a:srgbClr val="FFD844"/>
              </a:solidFill>
            </a:ln>
          </p:spPr>
          <p:style>
            <a:lnRef idx="1">
              <a:schemeClr val="accent3"/>
            </a:lnRef>
            <a:fillRef idx="0">
              <a:schemeClr val="accent3"/>
            </a:fillRef>
            <a:effectRef idx="0">
              <a:schemeClr val="accent3"/>
            </a:effectRef>
            <a:fontRef idx="minor">
              <a:schemeClr val="tx1"/>
            </a:fontRef>
          </p:style>
        </p:cxnSp>
        <p:cxnSp>
          <p:nvCxnSpPr>
            <p:cNvPr id="515" name="Straight Connector 514">
              <a:extLst>
                <a:ext uri="{FF2B5EF4-FFF2-40B4-BE49-F238E27FC236}">
                  <a16:creationId xmlns:a16="http://schemas.microsoft.com/office/drawing/2014/main" id="{C55B10AE-D856-484F-8EED-D342E620C460}"/>
                </a:ext>
              </a:extLst>
            </p:cNvPr>
            <p:cNvCxnSpPr>
              <a:cxnSpLocks/>
            </p:cNvCxnSpPr>
            <p:nvPr/>
          </p:nvCxnSpPr>
          <p:spPr>
            <a:xfrm flipH="1">
              <a:off x="6215986" y="2628000"/>
              <a:ext cx="302904" cy="0"/>
            </a:xfrm>
            <a:prstGeom prst="line">
              <a:avLst/>
            </a:prstGeom>
            <a:ln w="15875">
              <a:solidFill>
                <a:srgbClr val="754599"/>
              </a:solidFill>
            </a:ln>
          </p:spPr>
          <p:style>
            <a:lnRef idx="1">
              <a:schemeClr val="accent3"/>
            </a:lnRef>
            <a:fillRef idx="0">
              <a:schemeClr val="accent3"/>
            </a:fillRef>
            <a:effectRef idx="0">
              <a:schemeClr val="accent3"/>
            </a:effectRef>
            <a:fontRef idx="minor">
              <a:schemeClr val="tx1"/>
            </a:fontRef>
          </p:style>
        </p:cxnSp>
        <p:sp>
          <p:nvSpPr>
            <p:cNvPr id="88" name="Flowchart: Connector 87">
              <a:extLst>
                <a:ext uri="{FF2B5EF4-FFF2-40B4-BE49-F238E27FC236}">
                  <a16:creationId xmlns:a16="http://schemas.microsoft.com/office/drawing/2014/main" id="{98773F9A-4D94-4ACC-8A42-ED5DD9EFB783}"/>
                </a:ext>
              </a:extLst>
            </p:cNvPr>
            <p:cNvSpPr>
              <a:spLocks noChangeAspect="1"/>
            </p:cNvSpPr>
            <p:nvPr/>
          </p:nvSpPr>
          <p:spPr>
            <a:xfrm flipV="1">
              <a:off x="6474883" y="2592889"/>
              <a:ext cx="72000" cy="72000"/>
            </a:xfrm>
            <a:prstGeom prst="flowChartConnector">
              <a:avLst/>
            </a:prstGeom>
            <a:solidFill>
              <a:srgbClr val="754599"/>
            </a:solidFill>
            <a:ln>
              <a:solidFill>
                <a:srgbClr val="7545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16" name="Straight Connector 515">
              <a:extLst>
                <a:ext uri="{FF2B5EF4-FFF2-40B4-BE49-F238E27FC236}">
                  <a16:creationId xmlns:a16="http://schemas.microsoft.com/office/drawing/2014/main" id="{F0D2A8E6-8B6C-48AF-A2E2-1C193159A63F}"/>
                </a:ext>
              </a:extLst>
            </p:cNvPr>
            <p:cNvCxnSpPr>
              <a:cxnSpLocks/>
            </p:cNvCxnSpPr>
            <p:nvPr/>
          </p:nvCxnSpPr>
          <p:spPr>
            <a:xfrm flipH="1">
              <a:off x="6221804" y="2221200"/>
              <a:ext cx="870919" cy="0"/>
            </a:xfrm>
            <a:prstGeom prst="line">
              <a:avLst/>
            </a:prstGeom>
            <a:ln w="15875">
              <a:solidFill>
                <a:srgbClr val="754599"/>
              </a:solidFill>
            </a:ln>
          </p:spPr>
          <p:style>
            <a:lnRef idx="1">
              <a:schemeClr val="accent3"/>
            </a:lnRef>
            <a:fillRef idx="0">
              <a:schemeClr val="accent3"/>
            </a:fillRef>
            <a:effectRef idx="0">
              <a:schemeClr val="accent3"/>
            </a:effectRef>
            <a:fontRef idx="minor">
              <a:schemeClr val="tx1"/>
            </a:fontRef>
          </p:style>
        </p:cxnSp>
        <p:sp>
          <p:nvSpPr>
            <p:cNvPr id="517" name="Flowchart: Connector 516">
              <a:extLst>
                <a:ext uri="{FF2B5EF4-FFF2-40B4-BE49-F238E27FC236}">
                  <a16:creationId xmlns:a16="http://schemas.microsoft.com/office/drawing/2014/main" id="{78E446F3-F41D-4FB3-9431-EB956282DABD}"/>
                </a:ext>
              </a:extLst>
            </p:cNvPr>
            <p:cNvSpPr>
              <a:spLocks noChangeAspect="1"/>
            </p:cNvSpPr>
            <p:nvPr/>
          </p:nvSpPr>
          <p:spPr>
            <a:xfrm flipV="1">
              <a:off x="7023135" y="2173735"/>
              <a:ext cx="72000" cy="72000"/>
            </a:xfrm>
            <a:prstGeom prst="flowChartConnector">
              <a:avLst/>
            </a:prstGeom>
            <a:solidFill>
              <a:srgbClr val="754599"/>
            </a:solidFill>
            <a:ln>
              <a:solidFill>
                <a:srgbClr val="7545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18" name="Straight Connector 517">
              <a:extLst>
                <a:ext uri="{FF2B5EF4-FFF2-40B4-BE49-F238E27FC236}">
                  <a16:creationId xmlns:a16="http://schemas.microsoft.com/office/drawing/2014/main" id="{9887FF47-A59D-4D50-A624-9FD547B2952D}"/>
                </a:ext>
              </a:extLst>
            </p:cNvPr>
            <p:cNvCxnSpPr>
              <a:cxnSpLocks/>
            </p:cNvCxnSpPr>
            <p:nvPr/>
          </p:nvCxnSpPr>
          <p:spPr>
            <a:xfrm>
              <a:off x="6224763" y="2213878"/>
              <a:ext cx="0" cy="225207"/>
            </a:xfrm>
            <a:prstGeom prst="line">
              <a:avLst/>
            </a:prstGeom>
            <a:ln w="15875">
              <a:solidFill>
                <a:srgbClr val="754599"/>
              </a:solidFill>
            </a:ln>
          </p:spPr>
          <p:style>
            <a:lnRef idx="1">
              <a:schemeClr val="accent3"/>
            </a:lnRef>
            <a:fillRef idx="0">
              <a:schemeClr val="accent3"/>
            </a:fillRef>
            <a:effectRef idx="0">
              <a:schemeClr val="accent3"/>
            </a:effectRef>
            <a:fontRef idx="minor">
              <a:schemeClr val="tx1"/>
            </a:fontRef>
          </p:style>
        </p:cxnSp>
        <p:cxnSp>
          <p:nvCxnSpPr>
            <p:cNvPr id="519" name="Straight Connector 518">
              <a:extLst>
                <a:ext uri="{FF2B5EF4-FFF2-40B4-BE49-F238E27FC236}">
                  <a16:creationId xmlns:a16="http://schemas.microsoft.com/office/drawing/2014/main" id="{B516CB69-39C8-4224-8834-4976A9C8D485}"/>
                </a:ext>
              </a:extLst>
            </p:cNvPr>
            <p:cNvCxnSpPr>
              <a:cxnSpLocks/>
            </p:cNvCxnSpPr>
            <p:nvPr/>
          </p:nvCxnSpPr>
          <p:spPr>
            <a:xfrm>
              <a:off x="7500872" y="2372912"/>
              <a:ext cx="0" cy="271362"/>
            </a:xfrm>
            <a:prstGeom prst="line">
              <a:avLst/>
            </a:prstGeom>
            <a:ln w="15875">
              <a:solidFill>
                <a:srgbClr val="754599"/>
              </a:solidFill>
            </a:ln>
          </p:spPr>
          <p:style>
            <a:lnRef idx="1">
              <a:schemeClr val="accent3"/>
            </a:lnRef>
            <a:fillRef idx="0">
              <a:schemeClr val="accent3"/>
            </a:fillRef>
            <a:effectRef idx="0">
              <a:schemeClr val="accent3"/>
            </a:effectRef>
            <a:fontRef idx="minor">
              <a:schemeClr val="tx1"/>
            </a:fontRef>
          </p:style>
        </p:cxnSp>
        <p:sp>
          <p:nvSpPr>
            <p:cNvPr id="520" name="Flowchart: Connector 519">
              <a:extLst>
                <a:ext uri="{FF2B5EF4-FFF2-40B4-BE49-F238E27FC236}">
                  <a16:creationId xmlns:a16="http://schemas.microsoft.com/office/drawing/2014/main" id="{9DD96747-96E9-4210-AD91-096CCBCD0357}"/>
                </a:ext>
              </a:extLst>
            </p:cNvPr>
            <p:cNvSpPr>
              <a:spLocks noChangeAspect="1"/>
            </p:cNvSpPr>
            <p:nvPr/>
          </p:nvSpPr>
          <p:spPr>
            <a:xfrm flipV="1">
              <a:off x="7461462" y="2366793"/>
              <a:ext cx="72000" cy="72000"/>
            </a:xfrm>
            <a:prstGeom prst="flowChartConnector">
              <a:avLst/>
            </a:prstGeom>
            <a:solidFill>
              <a:srgbClr val="754599"/>
            </a:solidFill>
            <a:ln>
              <a:solidFill>
                <a:srgbClr val="7545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21" name="Straight Connector 520">
              <a:extLst>
                <a:ext uri="{FF2B5EF4-FFF2-40B4-BE49-F238E27FC236}">
                  <a16:creationId xmlns:a16="http://schemas.microsoft.com/office/drawing/2014/main" id="{79D3ED71-CF65-4197-AD47-85E8A21BDA37}"/>
                </a:ext>
              </a:extLst>
            </p:cNvPr>
            <p:cNvCxnSpPr>
              <a:cxnSpLocks/>
            </p:cNvCxnSpPr>
            <p:nvPr/>
          </p:nvCxnSpPr>
          <p:spPr>
            <a:xfrm>
              <a:off x="7497462" y="2635568"/>
              <a:ext cx="390421" cy="0"/>
            </a:xfrm>
            <a:prstGeom prst="line">
              <a:avLst/>
            </a:prstGeom>
            <a:ln w="15875">
              <a:solidFill>
                <a:srgbClr val="754599"/>
              </a:solidFill>
            </a:ln>
          </p:spPr>
          <p:style>
            <a:lnRef idx="1">
              <a:schemeClr val="accent3"/>
            </a:lnRef>
            <a:fillRef idx="0">
              <a:schemeClr val="accent3"/>
            </a:fillRef>
            <a:effectRef idx="0">
              <a:schemeClr val="accent3"/>
            </a:effectRef>
            <a:fontRef idx="minor">
              <a:schemeClr val="tx1"/>
            </a:fontRef>
          </p:style>
        </p:cxnSp>
        <p:sp>
          <p:nvSpPr>
            <p:cNvPr id="131" name="Flowchart: Connector 130">
              <a:extLst>
                <a:ext uri="{FF2B5EF4-FFF2-40B4-BE49-F238E27FC236}">
                  <a16:creationId xmlns:a16="http://schemas.microsoft.com/office/drawing/2014/main" id="{578A1813-9627-47CA-B7D7-C662EBF3DA8B}"/>
                </a:ext>
              </a:extLst>
            </p:cNvPr>
            <p:cNvSpPr>
              <a:spLocks noChangeAspect="1"/>
            </p:cNvSpPr>
            <p:nvPr/>
          </p:nvSpPr>
          <p:spPr>
            <a:xfrm flipV="1">
              <a:off x="7814459" y="2595429"/>
              <a:ext cx="72000" cy="72000"/>
            </a:xfrm>
            <a:prstGeom prst="flowChartConnector">
              <a:avLst/>
            </a:prstGeom>
            <a:solidFill>
              <a:srgbClr val="754599"/>
            </a:solidFill>
            <a:ln>
              <a:solidFill>
                <a:srgbClr val="7545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Rectangle 131">
              <a:extLst>
                <a:ext uri="{FF2B5EF4-FFF2-40B4-BE49-F238E27FC236}">
                  <a16:creationId xmlns:a16="http://schemas.microsoft.com/office/drawing/2014/main" id="{825EB310-024B-4D4C-90E1-F584B7E86272}"/>
                </a:ext>
              </a:extLst>
            </p:cNvPr>
            <p:cNvSpPr/>
            <p:nvPr/>
          </p:nvSpPr>
          <p:spPr>
            <a:xfrm>
              <a:off x="5694223" y="2405550"/>
              <a:ext cx="728675" cy="20080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a:solidFill>
                    <a:srgbClr val="531070"/>
                  </a:solidFill>
                </a:rPr>
                <a:t>20XX</a:t>
              </a:r>
            </a:p>
          </p:txBody>
        </p:sp>
      </p:grpSp>
      <p:grpSp>
        <p:nvGrpSpPr>
          <p:cNvPr id="162" name="Group 161">
            <a:extLst>
              <a:ext uri="{FF2B5EF4-FFF2-40B4-BE49-F238E27FC236}">
                <a16:creationId xmlns:a16="http://schemas.microsoft.com/office/drawing/2014/main" id="{A55EA8E9-526B-40BD-B061-E46D8E01EE43}"/>
              </a:ext>
            </a:extLst>
          </p:cNvPr>
          <p:cNvGrpSpPr/>
          <p:nvPr/>
        </p:nvGrpSpPr>
        <p:grpSpPr>
          <a:xfrm>
            <a:off x="-1028410" y="4571"/>
            <a:ext cx="844340" cy="6853517"/>
            <a:chOff x="-1028410" y="4571"/>
            <a:chExt cx="844340" cy="6853517"/>
          </a:xfrm>
        </p:grpSpPr>
        <p:sp>
          <p:nvSpPr>
            <p:cNvPr id="163" name="Rectangle 162">
              <a:extLst>
                <a:ext uri="{FF2B5EF4-FFF2-40B4-BE49-F238E27FC236}">
                  <a16:creationId xmlns:a16="http://schemas.microsoft.com/office/drawing/2014/main" id="{514D5983-7EA9-44D5-A52F-CBB26D71CEAE}"/>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FD6ED363-44D4-467E-9BBE-7BF0A42958E9}"/>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82D6AC7D-751C-4FB9-94A7-4D3BB704AC29}"/>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4334C3C6-B63A-4663-8BA2-7BFFE96A58DD}"/>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4C52DBDB-B984-4608-942D-707D85413CD1}"/>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Rectangle 175">
              <a:extLst>
                <a:ext uri="{FF2B5EF4-FFF2-40B4-BE49-F238E27FC236}">
                  <a16:creationId xmlns:a16="http://schemas.microsoft.com/office/drawing/2014/main" id="{21733E02-E523-4688-B769-B73358CA1072}"/>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Rectangle 176">
              <a:extLst>
                <a:ext uri="{FF2B5EF4-FFF2-40B4-BE49-F238E27FC236}">
                  <a16:creationId xmlns:a16="http://schemas.microsoft.com/office/drawing/2014/main" id="{3BC4E951-ADDE-4F60-A6BF-63892C93F35F}"/>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15D125FE-B812-4D07-8C0F-03C8CB63E475}"/>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411E9FEA-83D3-40DA-818F-4F528BB268BD}"/>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1" name="Straight Connector 190">
              <a:extLst>
                <a:ext uri="{FF2B5EF4-FFF2-40B4-BE49-F238E27FC236}">
                  <a16:creationId xmlns:a16="http://schemas.microsoft.com/office/drawing/2014/main" id="{4D719C37-2F0C-4DA4-A91A-5A0AFA0944A0}"/>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7F176788-E90E-458E-BC3F-92A7F387D019}"/>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3" name="Rectangle 192">
              <a:extLst>
                <a:ext uri="{FF2B5EF4-FFF2-40B4-BE49-F238E27FC236}">
                  <a16:creationId xmlns:a16="http://schemas.microsoft.com/office/drawing/2014/main" id="{55D4B2F5-2F58-47DD-BC13-4199D16F9877}"/>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65000"/>
                  </a:schemeClr>
                </a:solidFill>
              </a:endParaRPr>
            </a:p>
          </p:txBody>
        </p:sp>
        <p:sp>
          <p:nvSpPr>
            <p:cNvPr id="194" name="Rectangle 193">
              <a:extLst>
                <a:ext uri="{FF2B5EF4-FFF2-40B4-BE49-F238E27FC236}">
                  <a16:creationId xmlns:a16="http://schemas.microsoft.com/office/drawing/2014/main" id="{6D78EABC-DCE0-4E00-BF73-27531FBDB08B}"/>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99ED09E5-099C-4B62-B5B1-75D3313CFC10}"/>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Rectangle 195">
              <a:extLst>
                <a:ext uri="{FF2B5EF4-FFF2-40B4-BE49-F238E27FC236}">
                  <a16:creationId xmlns:a16="http://schemas.microsoft.com/office/drawing/2014/main" id="{5711BD31-9CF5-48F6-AE7A-6E7BADE57518}"/>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Rectangle 196">
              <a:extLst>
                <a:ext uri="{FF2B5EF4-FFF2-40B4-BE49-F238E27FC236}">
                  <a16:creationId xmlns:a16="http://schemas.microsoft.com/office/drawing/2014/main" id="{B3753013-8430-41C9-8E81-3BE615F57BB3}"/>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Rectangle 197">
              <a:extLst>
                <a:ext uri="{FF2B5EF4-FFF2-40B4-BE49-F238E27FC236}">
                  <a16:creationId xmlns:a16="http://schemas.microsoft.com/office/drawing/2014/main" id="{CFAF48F3-2F13-46B0-8C5B-8D2A4C62E1D9}"/>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Rectangle 198">
              <a:extLst>
                <a:ext uri="{FF2B5EF4-FFF2-40B4-BE49-F238E27FC236}">
                  <a16:creationId xmlns:a16="http://schemas.microsoft.com/office/drawing/2014/main" id="{7801546D-104E-4E88-9F07-8F9D8F4DB64D}"/>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Rectangle 199">
              <a:extLst>
                <a:ext uri="{FF2B5EF4-FFF2-40B4-BE49-F238E27FC236}">
                  <a16:creationId xmlns:a16="http://schemas.microsoft.com/office/drawing/2014/main" id="{A681231E-C2E7-40E3-84FE-A51DA639B270}"/>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A7A7A7"/>
                </a:solidFill>
              </a:endParaRPr>
            </a:p>
          </p:txBody>
        </p:sp>
        <p:cxnSp>
          <p:nvCxnSpPr>
            <p:cNvPr id="201" name="Straight Connector 200">
              <a:extLst>
                <a:ext uri="{FF2B5EF4-FFF2-40B4-BE49-F238E27FC236}">
                  <a16:creationId xmlns:a16="http://schemas.microsoft.com/office/drawing/2014/main" id="{A76ECABF-E3B7-4936-8109-738C710FD624}"/>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2" name="TextBox 201">
              <a:extLst>
                <a:ext uri="{FF2B5EF4-FFF2-40B4-BE49-F238E27FC236}">
                  <a16:creationId xmlns:a16="http://schemas.microsoft.com/office/drawing/2014/main" id="{E393661A-1BCF-42B7-B347-DCAA1C8E617C}"/>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a:t>Colour palette</a:t>
              </a:r>
            </a:p>
          </p:txBody>
        </p:sp>
        <p:sp>
          <p:nvSpPr>
            <p:cNvPr id="203" name="Rectangle 202">
              <a:extLst>
                <a:ext uri="{FF2B5EF4-FFF2-40B4-BE49-F238E27FC236}">
                  <a16:creationId xmlns:a16="http://schemas.microsoft.com/office/drawing/2014/main" id="{656AEC16-BF50-4DC5-8395-1339216FCED6}"/>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203">
              <a:extLst>
                <a:ext uri="{FF2B5EF4-FFF2-40B4-BE49-F238E27FC236}">
                  <a16:creationId xmlns:a16="http://schemas.microsoft.com/office/drawing/2014/main" id="{AEAD309C-C4C5-4CF6-A62C-19F4E2C68FD2}"/>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TextBox 3">
            <a:extLst>
              <a:ext uri="{FF2B5EF4-FFF2-40B4-BE49-F238E27FC236}">
                <a16:creationId xmlns:a16="http://schemas.microsoft.com/office/drawing/2014/main" id="{E2ADA6BE-E073-4320-AD42-1E6108DE8BAB}"/>
              </a:ext>
            </a:extLst>
          </p:cNvPr>
          <p:cNvSpPr txBox="1"/>
          <p:nvPr/>
        </p:nvSpPr>
        <p:spPr>
          <a:xfrm>
            <a:off x="462774" y="6094279"/>
            <a:ext cx="3882444" cy="200055"/>
          </a:xfrm>
          <a:prstGeom prst="rect">
            <a:avLst/>
          </a:prstGeom>
          <a:noFill/>
        </p:spPr>
        <p:txBody>
          <a:bodyPr wrap="square" rtlCol="0">
            <a:spAutoFit/>
          </a:bodyPr>
          <a:lstStyle/>
          <a:p>
            <a:r>
              <a:rPr lang="en-US" sz="700">
                <a:solidFill>
                  <a:srgbClr val="949494"/>
                </a:solidFill>
                <a:latin typeface="Calibri Light" panose="020F0302020204030204" pitchFamily="34" charset="0"/>
                <a:cs typeface="Calibri Light" panose="020F0302020204030204" pitchFamily="34" charset="0"/>
              </a:rPr>
              <a:t>Source:: [xxx]</a:t>
            </a:r>
          </a:p>
        </p:txBody>
      </p:sp>
      <p:sp>
        <p:nvSpPr>
          <p:cNvPr id="5" name="TextBox 4">
            <a:extLst>
              <a:ext uri="{FF2B5EF4-FFF2-40B4-BE49-F238E27FC236}">
                <a16:creationId xmlns:a16="http://schemas.microsoft.com/office/drawing/2014/main" id="{BC68D63E-6A85-4DA3-BA64-92B47C15A720}"/>
              </a:ext>
            </a:extLst>
          </p:cNvPr>
          <p:cNvSpPr txBox="1"/>
          <p:nvPr/>
        </p:nvSpPr>
        <p:spPr>
          <a:xfrm>
            <a:off x="3014312" y="2702515"/>
            <a:ext cx="830298" cy="307777"/>
          </a:xfrm>
          <a:prstGeom prst="rect">
            <a:avLst/>
          </a:prstGeom>
          <a:solidFill>
            <a:schemeClr val="bg1"/>
          </a:solidFill>
          <a:ln>
            <a:solidFill>
              <a:schemeClr val="tx1"/>
            </a:solidFill>
          </a:ln>
        </p:spPr>
        <p:txBody>
          <a:bodyPr wrap="square">
            <a:spAutoFit/>
          </a:bodyPr>
          <a:lstStyle/>
          <a:p>
            <a:r>
              <a:rPr lang="en-US" sz="700"/>
              <a:t>Recommendation/award logo]</a:t>
            </a:r>
          </a:p>
        </p:txBody>
      </p:sp>
      <p:sp>
        <p:nvSpPr>
          <p:cNvPr id="6" name="TextBox 5">
            <a:extLst>
              <a:ext uri="{FF2B5EF4-FFF2-40B4-BE49-F238E27FC236}">
                <a16:creationId xmlns:a16="http://schemas.microsoft.com/office/drawing/2014/main" id="{67EC8F09-1B5A-4C45-ADAD-3234E62553F2}"/>
              </a:ext>
            </a:extLst>
          </p:cNvPr>
          <p:cNvSpPr txBox="1"/>
          <p:nvPr/>
        </p:nvSpPr>
        <p:spPr>
          <a:xfrm>
            <a:off x="3014312" y="1807319"/>
            <a:ext cx="830298" cy="307777"/>
          </a:xfrm>
          <a:prstGeom prst="rect">
            <a:avLst/>
          </a:prstGeom>
          <a:solidFill>
            <a:schemeClr val="bg1"/>
          </a:solidFill>
          <a:ln>
            <a:solidFill>
              <a:schemeClr val="tx1"/>
            </a:solidFill>
          </a:ln>
        </p:spPr>
        <p:txBody>
          <a:bodyPr wrap="square">
            <a:spAutoFit/>
          </a:bodyPr>
          <a:lstStyle/>
          <a:p>
            <a:r>
              <a:rPr lang="en-US" sz="700"/>
              <a:t>Recommendation/award logo]</a:t>
            </a:r>
          </a:p>
        </p:txBody>
      </p:sp>
      <p:sp>
        <p:nvSpPr>
          <p:cNvPr id="9" name="TextBox 8">
            <a:extLst>
              <a:ext uri="{FF2B5EF4-FFF2-40B4-BE49-F238E27FC236}">
                <a16:creationId xmlns:a16="http://schemas.microsoft.com/office/drawing/2014/main" id="{B2E6C07F-3293-45ED-9740-31F4CE320FEE}"/>
              </a:ext>
            </a:extLst>
          </p:cNvPr>
          <p:cNvSpPr txBox="1"/>
          <p:nvPr/>
        </p:nvSpPr>
        <p:spPr>
          <a:xfrm>
            <a:off x="4394565" y="1826369"/>
            <a:ext cx="830298" cy="307777"/>
          </a:xfrm>
          <a:prstGeom prst="rect">
            <a:avLst/>
          </a:prstGeom>
          <a:solidFill>
            <a:schemeClr val="bg1"/>
          </a:solidFill>
          <a:ln>
            <a:solidFill>
              <a:schemeClr val="tx1"/>
            </a:solidFill>
          </a:ln>
        </p:spPr>
        <p:txBody>
          <a:bodyPr wrap="square">
            <a:spAutoFit/>
          </a:bodyPr>
          <a:lstStyle/>
          <a:p>
            <a:r>
              <a:rPr lang="en-US" sz="700"/>
              <a:t>Recommendation/award logo]</a:t>
            </a:r>
          </a:p>
        </p:txBody>
      </p:sp>
      <p:sp>
        <p:nvSpPr>
          <p:cNvPr id="11" name="TextBox 10">
            <a:extLst>
              <a:ext uri="{FF2B5EF4-FFF2-40B4-BE49-F238E27FC236}">
                <a16:creationId xmlns:a16="http://schemas.microsoft.com/office/drawing/2014/main" id="{0DF106FC-EBC6-41D7-A76A-FEF5E89D2A3D}"/>
              </a:ext>
            </a:extLst>
          </p:cNvPr>
          <p:cNvSpPr txBox="1"/>
          <p:nvPr/>
        </p:nvSpPr>
        <p:spPr>
          <a:xfrm>
            <a:off x="4501305" y="2722396"/>
            <a:ext cx="830298" cy="307777"/>
          </a:xfrm>
          <a:prstGeom prst="rect">
            <a:avLst/>
          </a:prstGeom>
          <a:solidFill>
            <a:schemeClr val="bg1"/>
          </a:solidFill>
          <a:ln>
            <a:solidFill>
              <a:schemeClr val="tx1"/>
            </a:solidFill>
          </a:ln>
        </p:spPr>
        <p:txBody>
          <a:bodyPr wrap="square">
            <a:spAutoFit/>
          </a:bodyPr>
          <a:lstStyle/>
          <a:p>
            <a:r>
              <a:rPr lang="en-US" sz="700"/>
              <a:t>Recommendation/award logo]</a:t>
            </a:r>
          </a:p>
        </p:txBody>
      </p:sp>
      <p:sp>
        <p:nvSpPr>
          <p:cNvPr id="13" name="TextBox 12">
            <a:extLst>
              <a:ext uri="{FF2B5EF4-FFF2-40B4-BE49-F238E27FC236}">
                <a16:creationId xmlns:a16="http://schemas.microsoft.com/office/drawing/2014/main" id="{4112CA9C-143C-4A1F-BF6E-272725D7B14D}"/>
              </a:ext>
            </a:extLst>
          </p:cNvPr>
          <p:cNvSpPr txBox="1"/>
          <p:nvPr/>
        </p:nvSpPr>
        <p:spPr>
          <a:xfrm>
            <a:off x="5529453" y="1825800"/>
            <a:ext cx="830298" cy="307777"/>
          </a:xfrm>
          <a:prstGeom prst="rect">
            <a:avLst/>
          </a:prstGeom>
          <a:solidFill>
            <a:schemeClr val="bg1"/>
          </a:solidFill>
          <a:ln>
            <a:solidFill>
              <a:schemeClr val="tx1"/>
            </a:solidFill>
          </a:ln>
        </p:spPr>
        <p:txBody>
          <a:bodyPr wrap="square">
            <a:spAutoFit/>
          </a:bodyPr>
          <a:lstStyle/>
          <a:p>
            <a:r>
              <a:rPr lang="en-US" sz="700"/>
              <a:t>Recommendation/award logo]</a:t>
            </a:r>
          </a:p>
        </p:txBody>
      </p:sp>
      <p:sp>
        <p:nvSpPr>
          <p:cNvPr id="15" name="TextBox 14">
            <a:extLst>
              <a:ext uri="{FF2B5EF4-FFF2-40B4-BE49-F238E27FC236}">
                <a16:creationId xmlns:a16="http://schemas.microsoft.com/office/drawing/2014/main" id="{B341096E-557D-4993-A714-BE0D57A3DD7D}"/>
              </a:ext>
            </a:extLst>
          </p:cNvPr>
          <p:cNvSpPr txBox="1"/>
          <p:nvPr/>
        </p:nvSpPr>
        <p:spPr>
          <a:xfrm>
            <a:off x="6131734" y="2702514"/>
            <a:ext cx="830298" cy="307777"/>
          </a:xfrm>
          <a:prstGeom prst="rect">
            <a:avLst/>
          </a:prstGeom>
          <a:solidFill>
            <a:schemeClr val="bg1"/>
          </a:solidFill>
          <a:ln>
            <a:solidFill>
              <a:schemeClr val="tx1"/>
            </a:solidFill>
          </a:ln>
        </p:spPr>
        <p:txBody>
          <a:bodyPr wrap="square">
            <a:spAutoFit/>
          </a:bodyPr>
          <a:lstStyle/>
          <a:p>
            <a:r>
              <a:rPr lang="en-US" sz="700"/>
              <a:t>Recommendation/award logo]</a:t>
            </a:r>
          </a:p>
        </p:txBody>
      </p:sp>
      <p:sp>
        <p:nvSpPr>
          <p:cNvPr id="17" name="TextBox 16">
            <a:extLst>
              <a:ext uri="{FF2B5EF4-FFF2-40B4-BE49-F238E27FC236}">
                <a16:creationId xmlns:a16="http://schemas.microsoft.com/office/drawing/2014/main" id="{F8BFABD8-BA2E-43D8-BB86-48AC08BCECB5}"/>
              </a:ext>
            </a:extLst>
          </p:cNvPr>
          <p:cNvSpPr txBox="1"/>
          <p:nvPr/>
        </p:nvSpPr>
        <p:spPr>
          <a:xfrm>
            <a:off x="6633507" y="1828701"/>
            <a:ext cx="830298" cy="307777"/>
          </a:xfrm>
          <a:prstGeom prst="rect">
            <a:avLst/>
          </a:prstGeom>
          <a:solidFill>
            <a:schemeClr val="bg1"/>
          </a:solidFill>
          <a:ln>
            <a:solidFill>
              <a:schemeClr val="tx1"/>
            </a:solidFill>
          </a:ln>
        </p:spPr>
        <p:txBody>
          <a:bodyPr wrap="square">
            <a:spAutoFit/>
          </a:bodyPr>
          <a:lstStyle/>
          <a:p>
            <a:r>
              <a:rPr lang="en-US" sz="700"/>
              <a:t>Recommendation/award logo]</a:t>
            </a:r>
          </a:p>
        </p:txBody>
      </p:sp>
      <p:sp>
        <p:nvSpPr>
          <p:cNvPr id="23" name="TextBox 22">
            <a:extLst>
              <a:ext uri="{FF2B5EF4-FFF2-40B4-BE49-F238E27FC236}">
                <a16:creationId xmlns:a16="http://schemas.microsoft.com/office/drawing/2014/main" id="{9E8FE53D-3BAA-4AB8-8D2B-008A0D34399B}"/>
              </a:ext>
            </a:extLst>
          </p:cNvPr>
          <p:cNvSpPr txBox="1"/>
          <p:nvPr/>
        </p:nvSpPr>
        <p:spPr>
          <a:xfrm>
            <a:off x="7461462" y="2702514"/>
            <a:ext cx="830298" cy="307777"/>
          </a:xfrm>
          <a:prstGeom prst="rect">
            <a:avLst/>
          </a:prstGeom>
          <a:solidFill>
            <a:schemeClr val="bg1"/>
          </a:solidFill>
          <a:ln>
            <a:solidFill>
              <a:schemeClr val="tx1"/>
            </a:solidFill>
          </a:ln>
        </p:spPr>
        <p:txBody>
          <a:bodyPr wrap="square">
            <a:spAutoFit/>
          </a:bodyPr>
          <a:lstStyle/>
          <a:p>
            <a:r>
              <a:rPr lang="en-US" sz="700"/>
              <a:t>Recommendation/award logo]</a:t>
            </a:r>
          </a:p>
        </p:txBody>
      </p:sp>
    </p:spTree>
    <p:extLst>
      <p:ext uri="{BB962C8B-B14F-4D97-AF65-F5344CB8AC3E}">
        <p14:creationId xmlns:p14="http://schemas.microsoft.com/office/powerpoint/2010/main" val="285080076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ounded Rectangle 59"/>
          <p:cNvSpPr/>
          <p:nvPr/>
        </p:nvSpPr>
        <p:spPr>
          <a:xfrm>
            <a:off x="8452477" y="1631165"/>
            <a:ext cx="3055277" cy="4572250"/>
          </a:xfrm>
          <a:prstGeom prst="roundRect">
            <a:avLst>
              <a:gd name="adj" fmla="val 3212"/>
            </a:avLst>
          </a:prstGeom>
          <a:solidFill>
            <a:srgbClr val="FAFAFA"/>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9" name="Rounded Rectangle 58"/>
          <p:cNvSpPr/>
          <p:nvPr/>
        </p:nvSpPr>
        <p:spPr>
          <a:xfrm>
            <a:off x="638174" y="1631164"/>
            <a:ext cx="7026487" cy="4562922"/>
          </a:xfrm>
          <a:prstGeom prst="roundRect">
            <a:avLst>
              <a:gd name="adj" fmla="val 2485"/>
            </a:avLst>
          </a:prstGeom>
          <a:solidFill>
            <a:srgbClr val="FAFAFA"/>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3" name="Rounded Rectangle 52">
            <a:extLst>
              <a:ext uri="{FF2B5EF4-FFF2-40B4-BE49-F238E27FC236}">
                <a16:creationId xmlns:a16="http://schemas.microsoft.com/office/drawing/2014/main" id="{2876FA96-CB3D-46D9-A629-ACE5AF7A75E4}"/>
              </a:ext>
            </a:extLst>
          </p:cNvPr>
          <p:cNvSpPr/>
          <p:nvPr/>
        </p:nvSpPr>
        <p:spPr>
          <a:xfrm>
            <a:off x="869010" y="2261488"/>
            <a:ext cx="2999452" cy="246888"/>
          </a:xfrm>
          <a:prstGeom prst="roundRect">
            <a:avLst>
              <a:gd name="adj" fmla="val 46180"/>
            </a:avLst>
          </a:prstGeom>
          <a:solidFill>
            <a:srgbClr val="46B9A0"/>
          </a:solidFill>
          <a:ln w="3175" cmpd="sng">
            <a:solidFill>
              <a:srgbClr val="8CD4C5"/>
            </a:solidFill>
          </a:ln>
        </p:spPr>
        <p:txBody>
          <a:bodyPr vert="horz" lIns="91440" tIns="45720" rIns="91440" bIns="45720" rtlCol="0" anchor="ctr">
            <a:noAutofit/>
          </a:bodyPr>
          <a:lstStyle/>
          <a:p>
            <a:pPr algn="ctr">
              <a:spcBef>
                <a:spcPct val="0"/>
              </a:spcBef>
            </a:pPr>
            <a:r>
              <a:rPr lang="pl-PL" sz="1000" b="1" dirty="0">
                <a:solidFill>
                  <a:schemeClr val="bg1"/>
                </a:solidFill>
              </a:rPr>
              <a:t>Product </a:t>
            </a:r>
            <a:r>
              <a:rPr lang="pl-PL" sz="1000" b="1" dirty="0" err="1">
                <a:solidFill>
                  <a:schemeClr val="bg1"/>
                </a:solidFill>
              </a:rPr>
              <a:t>innovation</a:t>
            </a:r>
            <a:r>
              <a:rPr lang="pl-PL" sz="1000" b="1" dirty="0">
                <a:solidFill>
                  <a:schemeClr val="bg1"/>
                </a:solidFill>
              </a:rPr>
              <a:t>:</a:t>
            </a:r>
          </a:p>
        </p:txBody>
      </p:sp>
      <p:sp>
        <p:nvSpPr>
          <p:cNvPr id="54" name="Rounded Rectangle 53">
            <a:extLst>
              <a:ext uri="{FF2B5EF4-FFF2-40B4-BE49-F238E27FC236}">
                <a16:creationId xmlns:a16="http://schemas.microsoft.com/office/drawing/2014/main" id="{2876FA96-CB3D-46D9-A629-ACE5AF7A75E4}"/>
              </a:ext>
            </a:extLst>
          </p:cNvPr>
          <p:cNvSpPr/>
          <p:nvPr/>
        </p:nvSpPr>
        <p:spPr>
          <a:xfrm>
            <a:off x="4258459" y="2261534"/>
            <a:ext cx="2999452" cy="246888"/>
          </a:xfrm>
          <a:prstGeom prst="roundRect">
            <a:avLst>
              <a:gd name="adj" fmla="val 46180"/>
            </a:avLst>
          </a:prstGeom>
          <a:solidFill>
            <a:srgbClr val="46B9A0"/>
          </a:solidFill>
          <a:ln w="3175" cmpd="sng">
            <a:solidFill>
              <a:srgbClr val="8CD4C5"/>
            </a:solidFill>
          </a:ln>
        </p:spPr>
        <p:txBody>
          <a:bodyPr vert="horz" lIns="91440" tIns="45720" rIns="91440" bIns="45720" rtlCol="0" anchor="ctr">
            <a:noAutofit/>
          </a:bodyPr>
          <a:lstStyle/>
          <a:p>
            <a:pPr algn="ctr">
              <a:spcBef>
                <a:spcPct val="0"/>
              </a:spcBef>
            </a:pPr>
            <a:r>
              <a:rPr lang="pl-PL" sz="1000" b="1" dirty="0">
                <a:solidFill>
                  <a:schemeClr val="bg1"/>
                </a:solidFill>
              </a:rPr>
              <a:t>Direct relations with </a:t>
            </a:r>
            <a:r>
              <a:rPr lang="pl-PL" sz="1000" b="1" dirty="0" err="1">
                <a:solidFill>
                  <a:schemeClr val="bg1"/>
                </a:solidFill>
              </a:rPr>
              <a:t>recipients</a:t>
            </a:r>
            <a:r>
              <a:rPr lang="pl-PL" sz="1000" b="1" dirty="0">
                <a:solidFill>
                  <a:schemeClr val="bg1"/>
                </a:solidFill>
              </a:rPr>
              <a:t>:</a:t>
            </a:r>
          </a:p>
        </p:txBody>
      </p:sp>
      <p:sp>
        <p:nvSpPr>
          <p:cNvPr id="55" name="Rounded Rectangle 54">
            <a:extLst>
              <a:ext uri="{FF2B5EF4-FFF2-40B4-BE49-F238E27FC236}">
                <a16:creationId xmlns:a16="http://schemas.microsoft.com/office/drawing/2014/main" id="{2876FA96-CB3D-46D9-A629-ACE5AF7A75E4}"/>
              </a:ext>
            </a:extLst>
          </p:cNvPr>
          <p:cNvSpPr/>
          <p:nvPr/>
        </p:nvSpPr>
        <p:spPr>
          <a:xfrm>
            <a:off x="863255" y="4286271"/>
            <a:ext cx="2999452" cy="246888"/>
          </a:xfrm>
          <a:prstGeom prst="roundRect">
            <a:avLst>
              <a:gd name="adj" fmla="val 46180"/>
            </a:avLst>
          </a:prstGeom>
          <a:solidFill>
            <a:srgbClr val="46B9A0"/>
          </a:solidFill>
          <a:ln w="3175" cmpd="sng">
            <a:solidFill>
              <a:srgbClr val="8CD4C5"/>
            </a:solidFill>
          </a:ln>
        </p:spPr>
        <p:txBody>
          <a:bodyPr vert="horz" lIns="91440" tIns="45720" rIns="91440" bIns="45720" rtlCol="0" anchor="ctr">
            <a:noAutofit/>
          </a:bodyPr>
          <a:lstStyle/>
          <a:p>
            <a:pPr algn="ctr">
              <a:spcBef>
                <a:spcPct val="0"/>
              </a:spcBef>
            </a:pPr>
            <a:r>
              <a:rPr lang="pl-PL" sz="1000" b="1" dirty="0">
                <a:solidFill>
                  <a:schemeClr val="bg1"/>
                </a:solidFill>
              </a:rPr>
              <a:t>Fast order </a:t>
            </a:r>
            <a:r>
              <a:rPr lang="pl-PL" sz="1000" b="1" dirty="0" err="1">
                <a:solidFill>
                  <a:schemeClr val="bg1"/>
                </a:solidFill>
              </a:rPr>
              <a:t>processing</a:t>
            </a:r>
            <a:endParaRPr lang="pl-PL" sz="1000" b="1" dirty="0">
              <a:solidFill>
                <a:schemeClr val="bg1"/>
              </a:solidFill>
            </a:endParaRPr>
          </a:p>
        </p:txBody>
      </p:sp>
      <p:sp>
        <p:nvSpPr>
          <p:cNvPr id="56" name="Rounded Rectangle 55">
            <a:extLst>
              <a:ext uri="{FF2B5EF4-FFF2-40B4-BE49-F238E27FC236}">
                <a16:creationId xmlns:a16="http://schemas.microsoft.com/office/drawing/2014/main" id="{2876FA96-CB3D-46D9-A629-ACE5AF7A75E4}"/>
              </a:ext>
            </a:extLst>
          </p:cNvPr>
          <p:cNvSpPr/>
          <p:nvPr/>
        </p:nvSpPr>
        <p:spPr>
          <a:xfrm>
            <a:off x="4258459" y="4284521"/>
            <a:ext cx="2999452" cy="246888"/>
          </a:xfrm>
          <a:prstGeom prst="roundRect">
            <a:avLst>
              <a:gd name="adj" fmla="val 46180"/>
            </a:avLst>
          </a:prstGeom>
          <a:solidFill>
            <a:srgbClr val="46B9A0"/>
          </a:solidFill>
          <a:ln w="3175" cmpd="sng">
            <a:solidFill>
              <a:srgbClr val="8CD4C5"/>
            </a:solidFill>
          </a:ln>
        </p:spPr>
        <p:txBody>
          <a:bodyPr vert="horz" lIns="91440" tIns="45720" rIns="91440" bIns="45720" rtlCol="0" anchor="ctr">
            <a:noAutofit/>
          </a:bodyPr>
          <a:lstStyle/>
          <a:p>
            <a:pPr algn="ctr">
              <a:spcBef>
                <a:spcPct val="0"/>
              </a:spcBef>
            </a:pPr>
            <a:r>
              <a:rPr lang="pl-PL" sz="1000" b="1" dirty="0" err="1">
                <a:solidFill>
                  <a:schemeClr val="bg1"/>
                </a:solidFill>
              </a:rPr>
              <a:t>Highest</a:t>
            </a:r>
            <a:r>
              <a:rPr lang="pl-PL" sz="1000" b="1" dirty="0">
                <a:solidFill>
                  <a:schemeClr val="bg1"/>
                </a:solidFill>
              </a:rPr>
              <a:t> </a:t>
            </a:r>
            <a:r>
              <a:rPr lang="pl-PL" sz="1000" b="1" dirty="0" err="1">
                <a:solidFill>
                  <a:schemeClr val="bg1"/>
                </a:solidFill>
              </a:rPr>
              <a:t>quality</a:t>
            </a:r>
            <a:endParaRPr lang="pl-PL" sz="1000" b="1" dirty="0">
              <a:solidFill>
                <a:schemeClr val="bg1"/>
              </a:solidFill>
            </a:endParaRPr>
          </a:p>
        </p:txBody>
      </p:sp>
      <p:sp>
        <p:nvSpPr>
          <p:cNvPr id="9" name="TextBox 8">
            <a:extLst>
              <a:ext uri="{FF2B5EF4-FFF2-40B4-BE49-F238E27FC236}">
                <a16:creationId xmlns:a16="http://schemas.microsoft.com/office/drawing/2014/main" id="{FB2FFDEB-4907-4B60-A6CA-3F7200D95AA8}"/>
              </a:ext>
            </a:extLst>
          </p:cNvPr>
          <p:cNvSpPr txBox="1"/>
          <p:nvPr/>
        </p:nvSpPr>
        <p:spPr>
          <a:xfrm>
            <a:off x="534759" y="618865"/>
            <a:ext cx="11285765"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ea typeface="Cambria" panose="02040503050406030204" pitchFamily="18" charset="0"/>
                <a:cs typeface="Calibri Light" panose="020F0302020204030204" pitchFamily="34" charset="0"/>
              </a:rPr>
              <a:t>Marketing activities are aimed at acquiring strategic customers, monitoring and satisfying dynamic market needs</a:t>
            </a:r>
          </a:p>
        </p:txBody>
      </p:sp>
      <p:sp>
        <p:nvSpPr>
          <p:cNvPr id="10" name="TextBox 9"/>
          <p:cNvSpPr txBox="1"/>
          <p:nvPr/>
        </p:nvSpPr>
        <p:spPr>
          <a:xfrm>
            <a:off x="985101" y="2588952"/>
            <a:ext cx="3011557" cy="369332"/>
          </a:xfrm>
          <a:prstGeom prst="rect">
            <a:avLst/>
          </a:prstGeom>
          <a:noFill/>
        </p:spPr>
        <p:txBody>
          <a:bodyPr wrap="square" rtlCol="0">
            <a:spAutoFit/>
          </a:bodyPr>
          <a:lstStyle/>
          <a:p>
            <a:pPr marL="171450" indent="-171450">
              <a:buFont typeface="Arial" panose="020B0604020202020204" pitchFamily="34" charset="0"/>
              <a:buChar char="•"/>
            </a:pPr>
            <a:r>
              <a:rPr lang="en-US" sz="900" dirty="0">
                <a:cs typeface="Arial" panose="020B0604020202020204" pitchFamily="34" charset="0"/>
              </a:rPr>
              <a:t>Systematic development of the portfolio, in order to offer [...], among others:</a:t>
            </a:r>
          </a:p>
        </p:txBody>
      </p:sp>
      <p:sp>
        <p:nvSpPr>
          <p:cNvPr id="24" name="Flowchart: Connector 23"/>
          <p:cNvSpPr/>
          <p:nvPr/>
        </p:nvSpPr>
        <p:spPr>
          <a:xfrm>
            <a:off x="4288193" y="2280685"/>
            <a:ext cx="200764" cy="197181"/>
          </a:xfrm>
          <a:prstGeom prst="flowChartConnector">
            <a:avLst/>
          </a:prstGeom>
          <a:solidFill>
            <a:srgbClr val="8CD4C5"/>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2</a:t>
            </a:r>
          </a:p>
        </p:txBody>
      </p:sp>
      <p:sp>
        <p:nvSpPr>
          <p:cNvPr id="25" name="Flowchart: Connector 24"/>
          <p:cNvSpPr/>
          <p:nvPr/>
        </p:nvSpPr>
        <p:spPr>
          <a:xfrm>
            <a:off x="912004" y="2288672"/>
            <a:ext cx="200764" cy="197181"/>
          </a:xfrm>
          <a:prstGeom prst="flowChartConnector">
            <a:avLst/>
          </a:prstGeom>
          <a:solidFill>
            <a:srgbClr val="8CD4C5"/>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1</a:t>
            </a:r>
          </a:p>
        </p:txBody>
      </p:sp>
      <p:sp>
        <p:nvSpPr>
          <p:cNvPr id="26" name="Flowchart: Connector 25"/>
          <p:cNvSpPr/>
          <p:nvPr/>
        </p:nvSpPr>
        <p:spPr>
          <a:xfrm>
            <a:off x="907672" y="4311124"/>
            <a:ext cx="200764" cy="197181"/>
          </a:xfrm>
          <a:prstGeom prst="flowChartConnector">
            <a:avLst/>
          </a:prstGeom>
          <a:solidFill>
            <a:srgbClr val="8CD4C5"/>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3</a:t>
            </a:r>
          </a:p>
        </p:txBody>
      </p:sp>
      <p:sp>
        <p:nvSpPr>
          <p:cNvPr id="27" name="TextBox 26"/>
          <p:cNvSpPr txBox="1"/>
          <p:nvPr/>
        </p:nvSpPr>
        <p:spPr>
          <a:xfrm>
            <a:off x="1074208" y="2926215"/>
            <a:ext cx="2713017" cy="763863"/>
          </a:xfrm>
          <a:prstGeom prst="rect">
            <a:avLst/>
          </a:prstGeom>
          <a:noFill/>
        </p:spPr>
        <p:txBody>
          <a:bodyPr wrap="square" numCol="1" rtlCol="0">
            <a:spAutoFit/>
          </a:bodyPr>
          <a:lstStyle/>
          <a:p>
            <a:pPr>
              <a:lnSpc>
                <a:spcPts val="1080"/>
              </a:lnSpc>
              <a:spcAft>
                <a:spcPts val="300"/>
              </a:spcAft>
            </a:pPr>
            <a:r>
              <a:rPr lang="pl-PL" sz="800" dirty="0"/>
              <a:t>- […]</a:t>
            </a:r>
          </a:p>
          <a:p>
            <a:pPr>
              <a:lnSpc>
                <a:spcPts val="1080"/>
              </a:lnSpc>
              <a:spcAft>
                <a:spcPts val="300"/>
              </a:spcAft>
            </a:pPr>
            <a:r>
              <a:rPr lang="pl-PL" sz="800" dirty="0"/>
              <a:t>- […]</a:t>
            </a:r>
          </a:p>
          <a:p>
            <a:pPr>
              <a:lnSpc>
                <a:spcPts val="1080"/>
              </a:lnSpc>
              <a:spcAft>
                <a:spcPts val="300"/>
              </a:spcAft>
            </a:pPr>
            <a:r>
              <a:rPr lang="pl-PL" sz="800" dirty="0">
                <a:cs typeface="Arial" panose="020B0604020202020204" pitchFamily="34" charset="0"/>
              </a:rPr>
              <a:t>- </a:t>
            </a:r>
            <a:r>
              <a:rPr lang="pl-PL" sz="800" dirty="0"/>
              <a:t>[…]</a:t>
            </a:r>
          </a:p>
          <a:p>
            <a:pPr>
              <a:lnSpc>
                <a:spcPts val="1080"/>
              </a:lnSpc>
              <a:spcAft>
                <a:spcPts val="300"/>
              </a:spcAft>
            </a:pPr>
            <a:r>
              <a:rPr lang="pl-PL" sz="800" dirty="0">
                <a:cs typeface="Arial" panose="020B0604020202020204" pitchFamily="34" charset="0"/>
              </a:rPr>
              <a:t>- </a:t>
            </a:r>
            <a:r>
              <a:rPr lang="pl-PL" sz="800" dirty="0"/>
              <a:t>[…]</a:t>
            </a:r>
          </a:p>
        </p:txBody>
      </p:sp>
      <p:sp>
        <p:nvSpPr>
          <p:cNvPr id="28" name="TextBox 27"/>
          <p:cNvSpPr txBox="1"/>
          <p:nvPr/>
        </p:nvSpPr>
        <p:spPr>
          <a:xfrm>
            <a:off x="4408443" y="2611736"/>
            <a:ext cx="2849468" cy="1369606"/>
          </a:xfrm>
          <a:prstGeom prst="rect">
            <a:avLst/>
          </a:prstGeom>
          <a:noFill/>
        </p:spPr>
        <p:txBody>
          <a:bodyPr wrap="square" numCol="1" rtlCol="0">
            <a:spAutoFit/>
          </a:bodyPr>
          <a:lstStyle/>
          <a:p>
            <a:pPr marL="171450" indent="-171450">
              <a:spcAft>
                <a:spcPts val="600"/>
              </a:spcAft>
              <a:buFont typeface="Arial" panose="020B0604020202020204" pitchFamily="34" charset="0"/>
              <a:buChar char="•"/>
            </a:pPr>
            <a:r>
              <a:rPr lang="en-US" sz="900" dirty="0"/>
              <a:t>High management commitment to customer acquisition</a:t>
            </a:r>
          </a:p>
          <a:p>
            <a:pPr marL="171450" indent="-171450">
              <a:spcAft>
                <a:spcPts val="600"/>
              </a:spcAft>
              <a:buFont typeface="Arial" panose="020B0604020202020204" pitchFamily="34" charset="0"/>
              <a:buChar char="•"/>
            </a:pPr>
            <a:r>
              <a:rPr lang="en-US" sz="900" dirty="0"/>
              <a:t>Emphasis on high [...]</a:t>
            </a:r>
          </a:p>
          <a:p>
            <a:pPr marL="171450" indent="-171450">
              <a:spcAft>
                <a:spcPts val="600"/>
              </a:spcAft>
              <a:buFont typeface="Arial" panose="020B0604020202020204" pitchFamily="34" charset="0"/>
              <a:buChar char="•"/>
            </a:pPr>
            <a:r>
              <a:rPr lang="en-US" sz="900" dirty="0"/>
              <a:t>Presence at international trade fairs</a:t>
            </a:r>
          </a:p>
          <a:p>
            <a:pPr marL="171450" indent="-171450">
              <a:spcAft>
                <a:spcPts val="600"/>
              </a:spcAft>
              <a:buFont typeface="Arial" panose="020B0604020202020204" pitchFamily="34" charset="0"/>
              <a:buChar char="•"/>
            </a:pPr>
            <a:r>
              <a:rPr lang="en-US" sz="900" dirty="0"/>
              <a:t>Durability of relations - in a situation where the Company [...]</a:t>
            </a:r>
          </a:p>
          <a:p>
            <a:pPr marL="171450" indent="-171450">
              <a:spcAft>
                <a:spcPts val="600"/>
              </a:spcAft>
              <a:buFont typeface="Arial" panose="020B0604020202020204" pitchFamily="34" charset="0"/>
              <a:buChar char="•"/>
            </a:pPr>
            <a:endParaRPr lang="en-US" sz="900" dirty="0"/>
          </a:p>
        </p:txBody>
      </p:sp>
      <p:sp>
        <p:nvSpPr>
          <p:cNvPr id="29" name="Flowchart: Connector 28"/>
          <p:cNvSpPr/>
          <p:nvPr/>
        </p:nvSpPr>
        <p:spPr>
          <a:xfrm>
            <a:off x="4301956" y="4309374"/>
            <a:ext cx="200764" cy="197181"/>
          </a:xfrm>
          <a:prstGeom prst="flowChartConnector">
            <a:avLst/>
          </a:prstGeom>
          <a:solidFill>
            <a:srgbClr val="8CD4C5"/>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4</a:t>
            </a:r>
          </a:p>
        </p:txBody>
      </p:sp>
      <p:sp>
        <p:nvSpPr>
          <p:cNvPr id="31" name="TextBox 30"/>
          <p:cNvSpPr txBox="1"/>
          <p:nvPr/>
        </p:nvSpPr>
        <p:spPr>
          <a:xfrm>
            <a:off x="985101" y="4614195"/>
            <a:ext cx="3224439" cy="1118255"/>
          </a:xfrm>
          <a:prstGeom prst="rect">
            <a:avLst/>
          </a:prstGeom>
          <a:noFill/>
        </p:spPr>
        <p:txBody>
          <a:bodyPr wrap="square" numCol="1" rtlCol="0">
            <a:spAutoFit/>
          </a:bodyPr>
          <a:lstStyle/>
          <a:p>
            <a:pPr marL="171450" indent="-171450">
              <a:lnSpc>
                <a:spcPts val="1080"/>
              </a:lnSpc>
              <a:spcAft>
                <a:spcPts val="1200"/>
              </a:spcAft>
              <a:buFont typeface="Arial" panose="020B0604020202020204" pitchFamily="34" charset="0"/>
              <a:buChar char="•"/>
            </a:pPr>
            <a:r>
              <a:rPr lang="en-US" sz="900" dirty="0">
                <a:cs typeface="Arial" panose="020B0604020202020204" pitchFamily="34" charset="0"/>
              </a:rPr>
              <a:t>Offer - up to [x] days</a:t>
            </a:r>
          </a:p>
          <a:p>
            <a:pPr marL="171450" indent="-171450">
              <a:lnSpc>
                <a:spcPts val="1080"/>
              </a:lnSpc>
              <a:spcAft>
                <a:spcPts val="1200"/>
              </a:spcAft>
              <a:buFont typeface="Arial" panose="020B0604020202020204" pitchFamily="34" charset="0"/>
              <a:buChar char="•"/>
            </a:pPr>
            <a:r>
              <a:rPr lang="en-US" sz="900" dirty="0">
                <a:cs typeface="Arial" panose="020B0604020202020204" pitchFamily="34" charset="0"/>
              </a:rPr>
              <a:t>Documentation necessary for production - up to [x] hours</a:t>
            </a:r>
          </a:p>
          <a:p>
            <a:pPr marL="171450" indent="-171450">
              <a:lnSpc>
                <a:spcPts val="1080"/>
              </a:lnSpc>
              <a:spcAft>
                <a:spcPts val="1200"/>
              </a:spcAft>
              <a:buFont typeface="Arial" panose="020B0604020202020204" pitchFamily="34" charset="0"/>
              <a:buChar char="•"/>
            </a:pPr>
            <a:r>
              <a:rPr lang="en-US" sz="900" dirty="0">
                <a:cs typeface="Arial" panose="020B0604020202020204" pitchFamily="34" charset="0"/>
              </a:rPr>
              <a:t>Standard order realization - up to [x] days</a:t>
            </a:r>
          </a:p>
          <a:p>
            <a:pPr marL="171450" indent="-171450">
              <a:lnSpc>
                <a:spcPts val="1080"/>
              </a:lnSpc>
              <a:spcAft>
                <a:spcPts val="1200"/>
              </a:spcAft>
              <a:buFont typeface="Arial" panose="020B0604020202020204" pitchFamily="34" charset="0"/>
              <a:buChar char="•"/>
            </a:pPr>
            <a:r>
              <a:rPr lang="en-US" sz="900" dirty="0">
                <a:cs typeface="Arial" panose="020B0604020202020204" pitchFamily="34" charset="0"/>
              </a:rPr>
              <a:t>Contact answer - up to [x] hours</a:t>
            </a:r>
          </a:p>
        </p:txBody>
      </p:sp>
      <p:sp>
        <p:nvSpPr>
          <p:cNvPr id="33" name="Rounded Rectangle 32"/>
          <p:cNvSpPr/>
          <p:nvPr/>
        </p:nvSpPr>
        <p:spPr>
          <a:xfrm>
            <a:off x="647458" y="1631164"/>
            <a:ext cx="7017203" cy="374433"/>
          </a:xfrm>
          <a:prstGeom prst="roundRect">
            <a:avLst>
              <a:gd name="adj" fmla="val 26360"/>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[The Company] pursues a strategy of acquiring customers through...</a:t>
            </a:r>
          </a:p>
        </p:txBody>
      </p:sp>
      <p:sp>
        <p:nvSpPr>
          <p:cNvPr id="37" name="Pentagon 36"/>
          <p:cNvSpPr/>
          <p:nvPr/>
        </p:nvSpPr>
        <p:spPr>
          <a:xfrm>
            <a:off x="7895497" y="2288672"/>
            <a:ext cx="182584" cy="3551925"/>
          </a:xfrm>
          <a:prstGeom prst="homePlate">
            <a:avLst>
              <a:gd name="adj" fmla="val 85572"/>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dirty="0"/>
          </a:p>
        </p:txBody>
      </p:sp>
      <p:sp>
        <p:nvSpPr>
          <p:cNvPr id="57" name="TextBox 56"/>
          <p:cNvSpPr txBox="1"/>
          <p:nvPr/>
        </p:nvSpPr>
        <p:spPr>
          <a:xfrm>
            <a:off x="4388575" y="4591098"/>
            <a:ext cx="3224439" cy="1161536"/>
          </a:xfrm>
          <a:prstGeom prst="rect">
            <a:avLst/>
          </a:prstGeom>
          <a:noFill/>
        </p:spPr>
        <p:txBody>
          <a:bodyPr wrap="square" numCol="1" rtlCol="0">
            <a:spAutoFit/>
          </a:bodyPr>
          <a:lstStyle/>
          <a:p>
            <a:pPr marL="171450" indent="-171450">
              <a:lnSpc>
                <a:spcPts val="1200"/>
              </a:lnSpc>
              <a:spcAft>
                <a:spcPts val="1200"/>
              </a:spcAft>
              <a:buFont typeface="Arial" panose="020B0604020202020204" pitchFamily="34" charset="0"/>
              <a:buChar char="•"/>
            </a:pPr>
            <a:r>
              <a:rPr lang="en-US" sz="900" dirty="0">
                <a:cs typeface="Arial" panose="020B0604020202020204" pitchFamily="34" charset="0"/>
              </a:rPr>
              <a:t>Products meeting restrictive standards - [...]</a:t>
            </a:r>
          </a:p>
          <a:p>
            <a:pPr marL="171450" indent="-171450">
              <a:lnSpc>
                <a:spcPts val="1200"/>
              </a:lnSpc>
              <a:spcAft>
                <a:spcPts val="1200"/>
              </a:spcAft>
              <a:buFont typeface="Arial" panose="020B0604020202020204" pitchFamily="34" charset="0"/>
              <a:buChar char="•"/>
            </a:pPr>
            <a:r>
              <a:rPr lang="en-US" sz="900" dirty="0">
                <a:cs typeface="Arial" panose="020B0604020202020204" pitchFamily="34" charset="0"/>
              </a:rPr>
              <a:t>High class of imported raw materials</a:t>
            </a:r>
          </a:p>
          <a:p>
            <a:pPr marL="171450" indent="-171450">
              <a:lnSpc>
                <a:spcPts val="1200"/>
              </a:lnSpc>
              <a:spcAft>
                <a:spcPts val="1200"/>
              </a:spcAft>
              <a:buFont typeface="Arial" panose="020B0604020202020204" pitchFamily="34" charset="0"/>
              <a:buChar char="•"/>
            </a:pPr>
            <a:r>
              <a:rPr lang="en-US" sz="900" dirty="0">
                <a:cs typeface="Arial" panose="020B0604020202020204" pitchFamily="34" charset="0"/>
              </a:rPr>
              <a:t>International certificates</a:t>
            </a:r>
          </a:p>
          <a:p>
            <a:pPr marL="171450" indent="-171450">
              <a:lnSpc>
                <a:spcPts val="1200"/>
              </a:lnSpc>
              <a:spcAft>
                <a:spcPts val="1200"/>
              </a:spcAft>
              <a:buFont typeface="Arial" panose="020B0604020202020204" pitchFamily="34" charset="0"/>
              <a:buChar char="•"/>
            </a:pPr>
            <a:r>
              <a:rPr lang="en-US" sz="900" dirty="0">
                <a:cs typeface="Arial" panose="020B0604020202020204" pitchFamily="34" charset="0"/>
              </a:rPr>
              <a:t>Each product has [...]</a:t>
            </a:r>
          </a:p>
        </p:txBody>
      </p:sp>
      <p:sp>
        <p:nvSpPr>
          <p:cNvPr id="58" name="Rounded Rectangle 57"/>
          <p:cNvSpPr/>
          <p:nvPr/>
        </p:nvSpPr>
        <p:spPr>
          <a:xfrm>
            <a:off x="8452478" y="1631165"/>
            <a:ext cx="3061710" cy="506510"/>
          </a:xfrm>
          <a:prstGeom prst="roundRect">
            <a:avLst>
              <a:gd name="adj" fmla="val 16626"/>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...which results in a dynamic increase in orders and sales revenue</a:t>
            </a:r>
          </a:p>
        </p:txBody>
      </p:sp>
      <p:graphicFrame>
        <p:nvGraphicFramePr>
          <p:cNvPr id="63" name="Chart 62"/>
          <p:cNvGraphicFramePr/>
          <p:nvPr/>
        </p:nvGraphicFramePr>
        <p:xfrm>
          <a:off x="8548802" y="2772460"/>
          <a:ext cx="2808174" cy="1788574"/>
        </p:xfrm>
        <a:graphic>
          <a:graphicData uri="http://schemas.openxmlformats.org/drawingml/2006/chart">
            <c:chart xmlns:c="http://schemas.openxmlformats.org/drawingml/2006/chart" xmlns:r="http://schemas.openxmlformats.org/officeDocument/2006/relationships" r:id="rId2"/>
          </a:graphicData>
        </a:graphic>
      </p:graphicFrame>
      <p:sp>
        <p:nvSpPr>
          <p:cNvPr id="65" name="Rounded Rectangle 64"/>
          <p:cNvSpPr/>
          <p:nvPr/>
        </p:nvSpPr>
        <p:spPr>
          <a:xfrm>
            <a:off x="8683526" y="2356659"/>
            <a:ext cx="2472230" cy="180077"/>
          </a:xfrm>
          <a:prstGeom prst="roundRect">
            <a:avLst>
              <a:gd name="adj" fmla="val 1918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rPr>
              <a:t>Revenue from sales (PLN million)</a:t>
            </a:r>
          </a:p>
        </p:txBody>
      </p:sp>
      <p:sp>
        <p:nvSpPr>
          <p:cNvPr id="32" name="Rounded Rectangle 31"/>
          <p:cNvSpPr/>
          <p:nvPr/>
        </p:nvSpPr>
        <p:spPr>
          <a:xfrm>
            <a:off x="8548802" y="4577774"/>
            <a:ext cx="2866260" cy="1558761"/>
          </a:xfrm>
          <a:prstGeom prst="roundRect">
            <a:avLst>
              <a:gd name="adj" fmla="val 5445"/>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900" dirty="0">
                <a:solidFill>
                  <a:schemeClr val="bg1"/>
                </a:solidFill>
              </a:rPr>
              <a:t>In order to facilitate the decision making process for some of its customers both at home and abroad, [the Company] has [...]</a:t>
            </a:r>
          </a:p>
        </p:txBody>
      </p:sp>
      <p:cxnSp>
        <p:nvCxnSpPr>
          <p:cNvPr id="39" name="Straight Connector 38">
            <a:extLst>
              <a:ext uri="{FF2B5EF4-FFF2-40B4-BE49-F238E27FC236}">
                <a16:creationId xmlns:a16="http://schemas.microsoft.com/office/drawing/2014/main" id="{840C632B-04AD-486B-AC0B-97DD0E115DA6}"/>
              </a:ext>
            </a:extLst>
          </p:cNvPr>
          <p:cNvCxnSpPr>
            <a:cxnSpLocks/>
          </p:cNvCxnSpPr>
          <p:nvPr/>
        </p:nvCxnSpPr>
        <p:spPr>
          <a:xfrm>
            <a:off x="512064" y="1481205"/>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41"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bg1">
                    <a:lumMod val="65000"/>
                  </a:schemeClr>
                </a:solidFill>
                <a:latin typeface="Arial" panose="020B0604020202020204" pitchFamily="34" charset="0"/>
                <a:cs typeface="Arial" panose="020B0604020202020204" pitchFamily="34" charset="0"/>
              </a:rPr>
              <a:t>Customer</a:t>
            </a:r>
            <a:r>
              <a:rPr lang="pl-PL" sz="1000" b="1" dirty="0">
                <a:solidFill>
                  <a:schemeClr val="bg1">
                    <a:lumMod val="65000"/>
                  </a:schemeClr>
                </a:solidFill>
                <a:latin typeface="Arial" panose="020B0604020202020204" pitchFamily="34" charset="0"/>
                <a:cs typeface="Arial" panose="020B0604020202020204" pitchFamily="34" charset="0"/>
              </a:rPr>
              <a:t> </a:t>
            </a:r>
            <a:r>
              <a:rPr lang="pl-PL" sz="1000" b="1" dirty="0" err="1">
                <a:solidFill>
                  <a:schemeClr val="bg1">
                    <a:lumMod val="65000"/>
                  </a:schemeClr>
                </a:solidFill>
                <a:latin typeface="Arial" panose="020B0604020202020204" pitchFamily="34" charset="0"/>
                <a:cs typeface="Arial" panose="020B0604020202020204" pitchFamily="34" charset="0"/>
              </a:rPr>
              <a:t>acquisition</a:t>
            </a:r>
            <a:r>
              <a:rPr lang="pl-PL" sz="1000" b="1" dirty="0">
                <a:solidFill>
                  <a:schemeClr val="bg1">
                    <a:lumMod val="65000"/>
                  </a:schemeClr>
                </a:solidFill>
                <a:latin typeface="Arial" panose="020B0604020202020204" pitchFamily="34" charset="0"/>
                <a:cs typeface="Arial" panose="020B0604020202020204" pitchFamily="34" charset="0"/>
              </a:rPr>
              <a:t> </a:t>
            </a:r>
            <a:r>
              <a:rPr lang="pl-PL" sz="1000" b="1" dirty="0" err="1">
                <a:solidFill>
                  <a:schemeClr val="bg1">
                    <a:lumMod val="65000"/>
                  </a:schemeClr>
                </a:solidFill>
                <a:latin typeface="Arial" panose="020B0604020202020204" pitchFamily="34" charset="0"/>
                <a:cs typeface="Arial" panose="020B0604020202020204" pitchFamily="34" charset="0"/>
              </a:rPr>
              <a:t>methods</a:t>
            </a:r>
            <a:endParaRPr lang="en-US" sz="1000" b="1" dirty="0">
              <a:solidFill>
                <a:schemeClr val="bg1">
                  <a:lumMod val="65000"/>
                </a:schemeClr>
              </a:solidFill>
              <a:latin typeface="Arial" panose="020B0604020202020204" pitchFamily="34" charset="0"/>
              <a:cs typeface="Arial" panose="020B0604020202020204" pitchFamily="34" charset="0"/>
            </a:endParaRPr>
          </a:p>
        </p:txBody>
      </p:sp>
      <p:grpSp>
        <p:nvGrpSpPr>
          <p:cNvPr id="46" name="Group 45">
            <a:extLst>
              <a:ext uri="{FF2B5EF4-FFF2-40B4-BE49-F238E27FC236}">
                <a16:creationId xmlns:a16="http://schemas.microsoft.com/office/drawing/2014/main" id="{AD987F83-38A4-4612-B1ED-3B6319792FE8}"/>
              </a:ext>
            </a:extLst>
          </p:cNvPr>
          <p:cNvGrpSpPr/>
          <p:nvPr/>
        </p:nvGrpSpPr>
        <p:grpSpPr>
          <a:xfrm>
            <a:off x="9319316" y="2863442"/>
            <a:ext cx="1085835" cy="916078"/>
            <a:chOff x="579581" y="3457575"/>
            <a:chExt cx="2521925" cy="2065467"/>
          </a:xfrm>
        </p:grpSpPr>
        <p:cxnSp>
          <p:nvCxnSpPr>
            <p:cNvPr id="47" name="Straight Connector 46">
              <a:extLst>
                <a:ext uri="{FF2B5EF4-FFF2-40B4-BE49-F238E27FC236}">
                  <a16:creationId xmlns:a16="http://schemas.microsoft.com/office/drawing/2014/main" id="{70218EF4-A729-48B4-864C-58C87AB29517}"/>
                </a:ext>
              </a:extLst>
            </p:cNvPr>
            <p:cNvCxnSpPr>
              <a:cxnSpLocks/>
            </p:cNvCxnSpPr>
            <p:nvPr/>
          </p:nvCxnSpPr>
          <p:spPr>
            <a:xfrm flipH="1">
              <a:off x="579581" y="3457575"/>
              <a:ext cx="2392220" cy="3555"/>
            </a:xfrm>
            <a:prstGeom prst="line">
              <a:avLst/>
            </a:prstGeom>
            <a:ln w="12700">
              <a:solidFill>
                <a:srgbClr val="61C3AE"/>
              </a:solidFill>
              <a:headEnd type="none"/>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AE1BE49E-A1FC-484C-A76E-01B4F3E1C130}"/>
                </a:ext>
              </a:extLst>
            </p:cNvPr>
            <p:cNvCxnSpPr>
              <a:cxnSpLocks/>
            </p:cNvCxnSpPr>
            <p:nvPr/>
          </p:nvCxnSpPr>
          <p:spPr>
            <a:xfrm flipH="1">
              <a:off x="2966613" y="3457575"/>
              <a:ext cx="134893" cy="0"/>
            </a:xfrm>
            <a:prstGeom prst="line">
              <a:avLst/>
            </a:prstGeom>
            <a:ln w="12700">
              <a:solidFill>
                <a:srgbClr val="61C3AE"/>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A01C1033-3D56-4F38-AD8B-FFDD539E11F2}"/>
                </a:ext>
              </a:extLst>
            </p:cNvPr>
            <p:cNvCxnSpPr>
              <a:cxnSpLocks/>
            </p:cNvCxnSpPr>
            <p:nvPr/>
          </p:nvCxnSpPr>
          <p:spPr>
            <a:xfrm flipV="1">
              <a:off x="579581" y="3461131"/>
              <a:ext cx="0" cy="2061911"/>
            </a:xfrm>
            <a:prstGeom prst="line">
              <a:avLst/>
            </a:prstGeom>
            <a:ln w="12700">
              <a:solidFill>
                <a:srgbClr val="61C3AE"/>
              </a:solidFill>
            </a:ln>
          </p:spPr>
          <p:style>
            <a:lnRef idx="1">
              <a:schemeClr val="accent1"/>
            </a:lnRef>
            <a:fillRef idx="0">
              <a:schemeClr val="accent1"/>
            </a:fillRef>
            <a:effectRef idx="0">
              <a:schemeClr val="accent1"/>
            </a:effectRef>
            <a:fontRef idx="minor">
              <a:schemeClr val="tx1"/>
            </a:fontRef>
          </p:style>
        </p:cxnSp>
      </p:grpSp>
      <p:grpSp>
        <p:nvGrpSpPr>
          <p:cNvPr id="50" name="Group 49"/>
          <p:cNvGrpSpPr/>
          <p:nvPr/>
        </p:nvGrpSpPr>
        <p:grpSpPr>
          <a:xfrm>
            <a:off x="9360705" y="2740343"/>
            <a:ext cx="745311" cy="400110"/>
            <a:chOff x="7725956" y="3899611"/>
            <a:chExt cx="676730" cy="295527"/>
          </a:xfrm>
        </p:grpSpPr>
        <p:sp>
          <p:nvSpPr>
            <p:cNvPr id="51" name="Rounded Rectangle 50">
              <a:extLst>
                <a:ext uri="{FF2B5EF4-FFF2-40B4-BE49-F238E27FC236}">
                  <a16:creationId xmlns:a16="http://schemas.microsoft.com/office/drawing/2014/main" id="{6CF32342-4D1B-4106-8256-52A9FA7D4692}"/>
                </a:ext>
              </a:extLst>
            </p:cNvPr>
            <p:cNvSpPr/>
            <p:nvPr/>
          </p:nvSpPr>
          <p:spPr>
            <a:xfrm>
              <a:off x="7797233" y="3932741"/>
              <a:ext cx="550308" cy="123017"/>
            </a:xfrm>
            <a:prstGeom prst="roundRect">
              <a:avLst>
                <a:gd name="adj" fmla="val 25195"/>
              </a:avLst>
            </a:prstGeom>
            <a:solidFill>
              <a:srgbClr val="8CD4C5"/>
            </a:solidFill>
            <a:ln w="12700" cmpd="sng">
              <a:noFill/>
            </a:ln>
          </p:spPr>
          <p:txBody>
            <a:bodyPr vert="horz" lIns="0" tIns="0" rIns="0" bIns="0" rtlCol="0" anchor="ctr">
              <a:noAutofit/>
            </a:bodyPr>
            <a:lstStyle/>
            <a:p>
              <a:pPr algn="ctr">
                <a:spcBef>
                  <a:spcPct val="0"/>
                </a:spcBef>
              </a:pPr>
              <a:endParaRPr lang="en-US" sz="800" dirty="0">
                <a:solidFill>
                  <a:schemeClr val="bg1"/>
                </a:solidFill>
                <a:latin typeface="+mj-lt"/>
              </a:endParaRPr>
            </a:p>
          </p:txBody>
        </p:sp>
        <p:sp>
          <p:nvSpPr>
            <p:cNvPr id="52" name="Rectangle 51"/>
            <p:cNvSpPr/>
            <p:nvPr/>
          </p:nvSpPr>
          <p:spPr>
            <a:xfrm>
              <a:off x="7725956" y="3899611"/>
              <a:ext cx="676730" cy="295527"/>
            </a:xfrm>
            <a:prstGeom prst="rect">
              <a:avLst/>
            </a:prstGeom>
          </p:spPr>
          <p:txBody>
            <a:bodyPr wrap="square">
              <a:spAutoFit/>
            </a:bodyPr>
            <a:lstStyle/>
            <a:p>
              <a:pPr algn="ctr"/>
              <a:r>
                <a:rPr lang="pl-PL" sz="1000" dirty="0">
                  <a:solidFill>
                    <a:schemeClr val="tx1">
                      <a:lumMod val="75000"/>
                      <a:lumOff val="25000"/>
                    </a:schemeClr>
                  </a:solidFill>
                </a:rPr>
                <a:t>+ [</a:t>
              </a:r>
              <a:r>
                <a:rPr lang="pl-PL" sz="1000" dirty="0" err="1">
                  <a:solidFill>
                    <a:schemeClr val="tx1">
                      <a:lumMod val="75000"/>
                      <a:lumOff val="25000"/>
                    </a:schemeClr>
                  </a:solidFill>
                </a:rPr>
                <a:t>x,xx</a:t>
              </a:r>
              <a:r>
                <a:rPr lang="pl-PL" sz="1000" dirty="0">
                  <a:solidFill>
                    <a:schemeClr val="tx1">
                      <a:lumMod val="75000"/>
                      <a:lumOff val="25000"/>
                    </a:schemeClr>
                  </a:solidFill>
                </a:rPr>
                <a:t>]%</a:t>
              </a:r>
            </a:p>
          </p:txBody>
        </p:sp>
      </p:grpSp>
      <p:sp>
        <p:nvSpPr>
          <p:cNvPr id="2" name="Text Placeholder 4">
            <a:extLst>
              <a:ext uri="{FF2B5EF4-FFF2-40B4-BE49-F238E27FC236}">
                <a16:creationId xmlns:a16="http://schemas.microsoft.com/office/drawing/2014/main" id="{CD949881-D440-4E00-9A81-3FCBE7C72C3E}"/>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3" name="Text Placeholder 8">
            <a:extLst>
              <a:ext uri="{FF2B5EF4-FFF2-40B4-BE49-F238E27FC236}">
                <a16:creationId xmlns:a16="http://schemas.microsoft.com/office/drawing/2014/main" id="{00AE05F6-60C9-44F9-8860-0487BD7031B5}"/>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MARKETING </a:t>
            </a:r>
            <a:r>
              <a:rPr lang="pl-PL" sz="1800" dirty="0">
                <a:solidFill>
                  <a:srgbClr val="7B7B7B"/>
                </a:solidFill>
                <a:latin typeface="+mn-lt"/>
              </a:rPr>
              <a:t>STRATEGY</a:t>
            </a:r>
            <a:endParaRPr lang="en-US" sz="1800" dirty="0">
              <a:solidFill>
                <a:srgbClr val="7B7B7B"/>
              </a:solidFill>
              <a:latin typeface="+mn-lt"/>
            </a:endParaRPr>
          </a:p>
        </p:txBody>
      </p:sp>
    </p:spTree>
    <p:extLst>
      <p:ext uri="{BB962C8B-B14F-4D97-AF65-F5344CB8AC3E}">
        <p14:creationId xmlns:p14="http://schemas.microsoft.com/office/powerpoint/2010/main" val="105557569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F99F7F21-D000-481C-963E-EC4E0696AC08}"/>
              </a:ext>
            </a:extLst>
          </p:cNvPr>
          <p:cNvSpPr txBox="1"/>
          <p:nvPr/>
        </p:nvSpPr>
        <p:spPr>
          <a:xfrm>
            <a:off x="534760" y="618865"/>
            <a:ext cx="1100360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dirty="0">
                <a:solidFill>
                  <a:srgbClr val="531070"/>
                </a:solidFill>
                <a:latin typeface="Calibri Light" panose="020F0302020204030204" pitchFamily="34" charset="0"/>
                <a:cs typeface="Calibri Light" panose="020F0302020204030204" pitchFamily="34" charset="0"/>
              </a:rPr>
              <a:t>XXX’s customers are… The Company prioritizes easy access to products and offers it in B2B and B2C channels</a:t>
            </a:r>
          </a:p>
        </p:txBody>
      </p:sp>
      <p:sp>
        <p:nvSpPr>
          <p:cNvPr id="2" name="Text Placeholder 8">
            <a:extLst>
              <a:ext uri="{FF2B5EF4-FFF2-40B4-BE49-F238E27FC236}">
                <a16:creationId xmlns:a16="http://schemas.microsoft.com/office/drawing/2014/main" id="{0A1298E2-1DA1-423A-8F3E-3FD7794DF171}"/>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l-PL" sz="1800" dirty="0">
                <a:solidFill>
                  <a:srgbClr val="7B7B7B"/>
                </a:solidFill>
                <a:latin typeface="+mn-lt"/>
              </a:rPr>
              <a:t>CUSTOMER GROUPS</a:t>
            </a:r>
            <a:endParaRPr lang="en-US" sz="1800" dirty="0">
              <a:solidFill>
                <a:srgbClr val="7B7B7B"/>
              </a:solidFill>
              <a:latin typeface="+mn-lt"/>
            </a:endParaRPr>
          </a:p>
        </p:txBody>
      </p:sp>
      <p:sp>
        <p:nvSpPr>
          <p:cNvPr id="4" name="TextBox 78">
            <a:extLst>
              <a:ext uri="{FF2B5EF4-FFF2-40B4-BE49-F238E27FC236}">
                <a16:creationId xmlns:a16="http://schemas.microsoft.com/office/drawing/2014/main" id="{764CCB45-BE75-4C51-A0B1-DC5106603EAE}"/>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Revenue streams</a:t>
            </a:r>
          </a:p>
        </p:txBody>
      </p:sp>
      <p:cxnSp>
        <p:nvCxnSpPr>
          <p:cNvPr id="5" name="Straight Connector 4">
            <a:extLst>
              <a:ext uri="{FF2B5EF4-FFF2-40B4-BE49-F238E27FC236}">
                <a16:creationId xmlns:a16="http://schemas.microsoft.com/office/drawing/2014/main" id="{759DF885-4E60-44F5-A919-2805D958DB3D}"/>
              </a:ext>
            </a:extLst>
          </p:cNvPr>
          <p:cNvCxnSpPr>
            <a:cxnSpLocks/>
          </p:cNvCxnSpPr>
          <p:nvPr/>
        </p:nvCxnSpPr>
        <p:spPr>
          <a:xfrm>
            <a:off x="512064" y="1479600"/>
            <a:ext cx="5644896"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218" name="TextBox 78">
            <a:extLst>
              <a:ext uri="{FF2B5EF4-FFF2-40B4-BE49-F238E27FC236}">
                <a16:creationId xmlns:a16="http://schemas.microsoft.com/office/drawing/2014/main" id="{17DE417B-3666-4103-A456-731E3FC688E8}"/>
              </a:ext>
            </a:extLst>
          </p:cNvPr>
          <p:cNvSpPr txBox="1"/>
          <p:nvPr/>
        </p:nvSpPr>
        <p:spPr>
          <a:xfrm>
            <a:off x="6367455" y="1244675"/>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rgbClr val="7B7B7B"/>
                </a:solidFill>
                <a:latin typeface="Arial" panose="020B0604020202020204" pitchFamily="34" charset="0"/>
                <a:cs typeface="Arial" panose="020B0604020202020204" pitchFamily="34" charset="0"/>
              </a:rPr>
              <a:t>XXX’s customers</a:t>
            </a:r>
          </a:p>
        </p:txBody>
      </p:sp>
      <p:cxnSp>
        <p:nvCxnSpPr>
          <p:cNvPr id="219" name="Straight Connector 218">
            <a:extLst>
              <a:ext uri="{FF2B5EF4-FFF2-40B4-BE49-F238E27FC236}">
                <a16:creationId xmlns:a16="http://schemas.microsoft.com/office/drawing/2014/main" id="{ED3D7F96-4B4B-4C48-BA27-116A361DEBC7}"/>
              </a:ext>
            </a:extLst>
          </p:cNvPr>
          <p:cNvCxnSpPr>
            <a:cxnSpLocks/>
          </p:cNvCxnSpPr>
          <p:nvPr/>
        </p:nvCxnSpPr>
        <p:spPr>
          <a:xfrm>
            <a:off x="6350704" y="1479600"/>
            <a:ext cx="5335774"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grpSp>
        <p:nvGrpSpPr>
          <p:cNvPr id="250" name="Group 249">
            <a:extLst>
              <a:ext uri="{FF2B5EF4-FFF2-40B4-BE49-F238E27FC236}">
                <a16:creationId xmlns:a16="http://schemas.microsoft.com/office/drawing/2014/main" id="{48277A41-8214-43FB-B2D0-E82A019655D0}"/>
              </a:ext>
            </a:extLst>
          </p:cNvPr>
          <p:cNvGrpSpPr/>
          <p:nvPr/>
        </p:nvGrpSpPr>
        <p:grpSpPr>
          <a:xfrm>
            <a:off x="10255389" y="2819093"/>
            <a:ext cx="1454613" cy="2020186"/>
            <a:chOff x="10255389" y="2819092"/>
            <a:chExt cx="1454613" cy="1904883"/>
          </a:xfrm>
        </p:grpSpPr>
        <p:sp>
          <p:nvSpPr>
            <p:cNvPr id="232" name="TextBox 231">
              <a:extLst>
                <a:ext uri="{FF2B5EF4-FFF2-40B4-BE49-F238E27FC236}">
                  <a16:creationId xmlns:a16="http://schemas.microsoft.com/office/drawing/2014/main" id="{1E1AA14F-FBD9-40BA-88A9-45334C394659}"/>
                </a:ext>
              </a:extLst>
            </p:cNvPr>
            <p:cNvSpPr txBox="1"/>
            <p:nvPr/>
          </p:nvSpPr>
          <p:spPr>
            <a:xfrm>
              <a:off x="10266053" y="2923974"/>
              <a:ext cx="1424668" cy="1800001"/>
            </a:xfrm>
            <a:prstGeom prst="roundRect">
              <a:avLst>
                <a:gd name="adj" fmla="val 9313"/>
              </a:avLst>
            </a:prstGeom>
            <a:ln w="17145">
              <a:solidFill>
                <a:srgbClr val="FFD844"/>
              </a:solidFill>
            </a:ln>
            <a:effectLst>
              <a:softEdge rad="0"/>
            </a:effectLst>
          </p:spPr>
          <p:style>
            <a:lnRef idx="2">
              <a:schemeClr val="accent4"/>
            </a:lnRef>
            <a:fillRef idx="1">
              <a:schemeClr val="lt1"/>
            </a:fillRef>
            <a:effectRef idx="0">
              <a:schemeClr val="accent4"/>
            </a:effectRef>
            <a:fontRef idx="minor">
              <a:schemeClr val="dk1"/>
            </a:fontRef>
          </p:style>
          <p:txBody>
            <a:bodyPr wrap="square" rtlCol="0">
              <a:spAutoFit/>
            </a:bodyPr>
            <a:lstStyle/>
            <a:p>
              <a:pPr marL="171450" indent="-171450">
                <a:buFont typeface="Arial" panose="020B0604020202020204" pitchFamily="34" charset="0"/>
                <a:buChar char="•"/>
              </a:pPr>
              <a:endParaRPr lang="en-US" sz="900" dirty="0"/>
            </a:p>
          </p:txBody>
        </p:sp>
        <p:grpSp>
          <p:nvGrpSpPr>
            <p:cNvPr id="249" name="Group 248">
              <a:extLst>
                <a:ext uri="{FF2B5EF4-FFF2-40B4-BE49-F238E27FC236}">
                  <a16:creationId xmlns:a16="http://schemas.microsoft.com/office/drawing/2014/main" id="{6E7473EE-4977-4CCA-AD18-298822D1BB96}"/>
                </a:ext>
              </a:extLst>
            </p:cNvPr>
            <p:cNvGrpSpPr/>
            <p:nvPr/>
          </p:nvGrpSpPr>
          <p:grpSpPr>
            <a:xfrm>
              <a:off x="10255389" y="2819092"/>
              <a:ext cx="1454613" cy="991948"/>
              <a:chOff x="10255389" y="2819092"/>
              <a:chExt cx="1454613" cy="991948"/>
            </a:xfrm>
          </p:grpSpPr>
          <p:sp>
            <p:nvSpPr>
              <p:cNvPr id="248" name="TextBox 247">
                <a:extLst>
                  <a:ext uri="{FF2B5EF4-FFF2-40B4-BE49-F238E27FC236}">
                    <a16:creationId xmlns:a16="http://schemas.microsoft.com/office/drawing/2014/main" id="{9C40D855-EA08-4B6A-A501-52B44277CD36}"/>
                  </a:ext>
                </a:extLst>
              </p:cNvPr>
              <p:cNvSpPr txBox="1"/>
              <p:nvPr/>
            </p:nvSpPr>
            <p:spPr>
              <a:xfrm>
                <a:off x="10255389" y="3034728"/>
                <a:ext cx="1454613" cy="776312"/>
              </a:xfrm>
              <a:prstGeom prst="rect">
                <a:avLst/>
              </a:prstGeom>
              <a:noFill/>
            </p:spPr>
            <p:txBody>
              <a:bodyPr wrap="square" rtlCol="0">
                <a:spAutoFit/>
              </a:bodyPr>
              <a:lstStyle/>
              <a:p>
                <a:pPr algn="just">
                  <a:spcAft>
                    <a:spcPts val="300"/>
                  </a:spcAft>
                </a:pPr>
                <a:r>
                  <a:rPr lang="pl-PL" sz="900" dirty="0">
                    <a:latin typeface="Calibri Light" panose="020F0302020204030204" pitchFamily="34" charset="0"/>
                    <a:cs typeface="Calibri Light" panose="020F0302020204030204" pitchFamily="34" charset="0"/>
                  </a:rPr>
                  <a:t>[</a:t>
                </a:r>
                <a:r>
                  <a:rPr lang="en-US" sz="900" dirty="0">
                    <a:latin typeface="Calibri Light" panose="020F0302020204030204" pitchFamily="34" charset="0"/>
                    <a:cs typeface="Calibri Light" panose="020F0302020204030204" pitchFamily="34" charset="0"/>
                  </a:rPr>
                  <a:t>brief description of the customer segment</a:t>
                </a:r>
                <a:r>
                  <a:rPr lang="pl-PL" sz="900" dirty="0">
                    <a:latin typeface="Calibri Light" panose="020F0302020204030204" pitchFamily="34" charset="0"/>
                    <a:cs typeface="Calibri Light" panose="020F0302020204030204" pitchFamily="34" charset="0"/>
                  </a:rPr>
                  <a:t>]</a:t>
                </a:r>
                <a:endParaRPr lang="en-US" sz="600" dirty="0"/>
              </a:p>
              <a:p>
                <a:pPr algn="just">
                  <a:spcAft>
                    <a:spcPts val="300"/>
                  </a:spcAft>
                </a:pPr>
                <a:r>
                  <a:rPr lang="en-US" sz="900" dirty="0">
                    <a:solidFill>
                      <a:srgbClr val="5E1F79"/>
                    </a:solidFill>
                  </a:rPr>
                  <a:t>Customer acquisition: </a:t>
                </a:r>
                <a:r>
                  <a:rPr lang="pl-PL" sz="900" dirty="0">
                    <a:solidFill>
                      <a:srgbClr val="5E1F79"/>
                    </a:solidFill>
                  </a:rPr>
                  <a:t>[</a:t>
                </a:r>
                <a:r>
                  <a:rPr lang="en-US" sz="900" dirty="0"/>
                  <a:t>ways of attracting customers</a:t>
                </a:r>
                <a:r>
                  <a:rPr lang="pl-PL" sz="900" dirty="0"/>
                  <a:t>]</a:t>
                </a:r>
                <a:endParaRPr lang="en-US" sz="900" dirty="0"/>
              </a:p>
            </p:txBody>
          </p:sp>
          <p:sp>
            <p:nvSpPr>
              <p:cNvPr id="247" name="Hexagon 246">
                <a:extLst>
                  <a:ext uri="{FF2B5EF4-FFF2-40B4-BE49-F238E27FC236}">
                    <a16:creationId xmlns:a16="http://schemas.microsoft.com/office/drawing/2014/main" id="{103CB987-573E-44BF-A771-1D021AEBB319}"/>
                  </a:ext>
                </a:extLst>
              </p:cNvPr>
              <p:cNvSpPr/>
              <p:nvPr/>
            </p:nvSpPr>
            <p:spPr>
              <a:xfrm>
                <a:off x="10538398" y="2819092"/>
                <a:ext cx="879976" cy="188333"/>
              </a:xfrm>
              <a:prstGeom prst="hexagon">
                <a:avLst>
                  <a:gd name="adj" fmla="val 30677"/>
                  <a:gd name="vf" fmla="val 115470"/>
                </a:avLst>
              </a:prstGeom>
              <a:solidFill>
                <a:schemeClr val="bg1"/>
              </a:solidFill>
              <a:ln w="17145">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b="1" dirty="0">
                    <a:solidFill>
                      <a:srgbClr val="5E1F79"/>
                    </a:solidFill>
                  </a:rPr>
                  <a:t>Customer Segment 3</a:t>
                </a:r>
                <a:endParaRPr lang="en-US" sz="1600" b="1" dirty="0">
                  <a:solidFill>
                    <a:srgbClr val="5E1F79"/>
                  </a:solidFill>
                </a:endParaRPr>
              </a:p>
            </p:txBody>
          </p:sp>
        </p:grpSp>
      </p:grpSp>
      <p:grpSp>
        <p:nvGrpSpPr>
          <p:cNvPr id="253" name="Group 252">
            <a:extLst>
              <a:ext uri="{FF2B5EF4-FFF2-40B4-BE49-F238E27FC236}">
                <a16:creationId xmlns:a16="http://schemas.microsoft.com/office/drawing/2014/main" id="{F270C0CD-62AB-44DF-806A-B2E9C8CA3B56}"/>
              </a:ext>
            </a:extLst>
          </p:cNvPr>
          <p:cNvGrpSpPr/>
          <p:nvPr/>
        </p:nvGrpSpPr>
        <p:grpSpPr>
          <a:xfrm>
            <a:off x="6384979" y="5074936"/>
            <a:ext cx="2503860" cy="1160053"/>
            <a:chOff x="6384979" y="5170186"/>
            <a:chExt cx="2503860" cy="1160053"/>
          </a:xfrm>
        </p:grpSpPr>
        <p:grpSp>
          <p:nvGrpSpPr>
            <p:cNvPr id="234" name="Group 233">
              <a:extLst>
                <a:ext uri="{FF2B5EF4-FFF2-40B4-BE49-F238E27FC236}">
                  <a16:creationId xmlns:a16="http://schemas.microsoft.com/office/drawing/2014/main" id="{0013DE24-97BC-4A45-8FAC-3E622F9BDC77}"/>
                </a:ext>
              </a:extLst>
            </p:cNvPr>
            <p:cNvGrpSpPr/>
            <p:nvPr/>
          </p:nvGrpSpPr>
          <p:grpSpPr>
            <a:xfrm>
              <a:off x="6391886" y="5170186"/>
              <a:ext cx="2496953" cy="1160053"/>
              <a:chOff x="1038658" y="1451228"/>
              <a:chExt cx="4149904" cy="1913666"/>
            </a:xfrm>
          </p:grpSpPr>
          <p:sp>
            <p:nvSpPr>
              <p:cNvPr id="235" name="TextBox 234">
                <a:extLst>
                  <a:ext uri="{FF2B5EF4-FFF2-40B4-BE49-F238E27FC236}">
                    <a16:creationId xmlns:a16="http://schemas.microsoft.com/office/drawing/2014/main" id="{96EE98D2-BD85-4B88-8B8F-45682207763B}"/>
                  </a:ext>
                </a:extLst>
              </p:cNvPr>
              <p:cNvSpPr txBox="1"/>
              <p:nvPr/>
            </p:nvSpPr>
            <p:spPr>
              <a:xfrm>
                <a:off x="1038658" y="1630202"/>
                <a:ext cx="4149904" cy="1734692"/>
              </a:xfrm>
              <a:prstGeom prst="roundRect">
                <a:avLst>
                  <a:gd name="adj" fmla="val 12835"/>
                </a:avLst>
              </a:prstGeom>
              <a:ln w="17145">
                <a:solidFill>
                  <a:srgbClr val="FFD844"/>
                </a:solidFill>
              </a:ln>
              <a:effectLst>
                <a:softEdge rad="0"/>
              </a:effectLst>
            </p:spPr>
            <p:style>
              <a:lnRef idx="2">
                <a:schemeClr val="accent4"/>
              </a:lnRef>
              <a:fillRef idx="1">
                <a:schemeClr val="lt1"/>
              </a:fillRef>
              <a:effectRef idx="0">
                <a:schemeClr val="accent4"/>
              </a:effectRef>
              <a:fontRef idx="minor">
                <a:schemeClr val="dk1"/>
              </a:fontRef>
            </p:style>
            <p:txBody>
              <a:bodyPr wrap="square" rtlCol="0">
                <a:spAutoFit/>
              </a:bodyPr>
              <a:lstStyle/>
              <a:p>
                <a:pPr marL="171450" indent="-171450">
                  <a:buFont typeface="Arial" panose="020B0604020202020204" pitchFamily="34" charset="0"/>
                  <a:buChar char="•"/>
                </a:pPr>
                <a:endParaRPr lang="en-US" sz="900" dirty="0"/>
              </a:p>
            </p:txBody>
          </p:sp>
          <p:sp>
            <p:nvSpPr>
              <p:cNvPr id="236" name="Hexagon 235">
                <a:extLst>
                  <a:ext uri="{FF2B5EF4-FFF2-40B4-BE49-F238E27FC236}">
                    <a16:creationId xmlns:a16="http://schemas.microsoft.com/office/drawing/2014/main" id="{010886C7-9809-45CC-9D34-EB0DE50A17DB}"/>
                  </a:ext>
                </a:extLst>
              </p:cNvPr>
              <p:cNvSpPr/>
              <p:nvPr/>
            </p:nvSpPr>
            <p:spPr>
              <a:xfrm>
                <a:off x="2997125" y="1451228"/>
                <a:ext cx="1500003" cy="324782"/>
              </a:xfrm>
              <a:prstGeom prst="hexagon">
                <a:avLst>
                  <a:gd name="adj" fmla="val 30677"/>
                  <a:gd name="vf" fmla="val 115470"/>
                </a:avLst>
              </a:prstGeom>
              <a:solidFill>
                <a:schemeClr val="bg1"/>
              </a:solidFill>
              <a:ln w="17145">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b="1" dirty="0">
                    <a:solidFill>
                      <a:srgbClr val="5E1F79"/>
                    </a:solidFill>
                  </a:rPr>
                  <a:t>Customer Segment 4</a:t>
                </a:r>
                <a:endParaRPr lang="en-US" sz="1600" b="1" dirty="0">
                  <a:solidFill>
                    <a:srgbClr val="5E1F79"/>
                  </a:solidFill>
                </a:endParaRPr>
              </a:p>
            </p:txBody>
          </p:sp>
        </p:grpSp>
        <p:sp>
          <p:nvSpPr>
            <p:cNvPr id="251" name="TextBox 250">
              <a:extLst>
                <a:ext uri="{FF2B5EF4-FFF2-40B4-BE49-F238E27FC236}">
                  <a16:creationId xmlns:a16="http://schemas.microsoft.com/office/drawing/2014/main" id="{B7093F2C-FDFE-431A-B0D7-A042C7FFA196}"/>
                </a:ext>
              </a:extLst>
            </p:cNvPr>
            <p:cNvSpPr txBox="1"/>
            <p:nvPr/>
          </p:nvSpPr>
          <p:spPr>
            <a:xfrm>
              <a:off x="6384979" y="5351208"/>
              <a:ext cx="2497566" cy="546303"/>
            </a:xfrm>
            <a:prstGeom prst="rect">
              <a:avLst/>
            </a:prstGeom>
            <a:noFill/>
          </p:spPr>
          <p:txBody>
            <a:bodyPr wrap="square" rtlCol="0">
              <a:spAutoFit/>
            </a:bodyPr>
            <a:lstStyle/>
            <a:p>
              <a:pPr algn="just">
                <a:spcAft>
                  <a:spcPts val="300"/>
                </a:spcAft>
              </a:pPr>
              <a:r>
                <a:rPr lang="pl-PL" sz="900" dirty="0">
                  <a:latin typeface="Calibri Light" panose="020F0302020204030204" pitchFamily="34" charset="0"/>
                  <a:cs typeface="Calibri Light" panose="020F0302020204030204" pitchFamily="34" charset="0"/>
                </a:rPr>
                <a:t>[</a:t>
              </a:r>
              <a:r>
                <a:rPr lang="en-US" sz="900" dirty="0">
                  <a:latin typeface="Calibri Light" panose="020F0302020204030204" pitchFamily="34" charset="0"/>
                  <a:cs typeface="Calibri Light" panose="020F0302020204030204" pitchFamily="34" charset="0"/>
                </a:rPr>
                <a:t>brief description of the customer segment</a:t>
              </a:r>
              <a:r>
                <a:rPr lang="pl-PL" sz="900" dirty="0">
                  <a:latin typeface="Calibri Light" panose="020F0302020204030204" pitchFamily="34" charset="0"/>
                  <a:cs typeface="Calibri Light" panose="020F0302020204030204" pitchFamily="34" charset="0"/>
                </a:rPr>
                <a:t>]</a:t>
              </a:r>
              <a:endParaRPr lang="en-US" sz="600" dirty="0"/>
            </a:p>
            <a:p>
              <a:pPr algn="just">
                <a:spcAft>
                  <a:spcPts val="300"/>
                </a:spcAft>
              </a:pPr>
              <a:r>
                <a:rPr lang="en-US" sz="900" dirty="0">
                  <a:solidFill>
                    <a:srgbClr val="5E1F79"/>
                  </a:solidFill>
                </a:rPr>
                <a:t>Customer acquisition: </a:t>
              </a:r>
              <a:r>
                <a:rPr lang="pl-PL" sz="900" dirty="0">
                  <a:solidFill>
                    <a:srgbClr val="5E1F79"/>
                  </a:solidFill>
                </a:rPr>
                <a:t>[</a:t>
              </a:r>
              <a:r>
                <a:rPr lang="en-US" sz="900" dirty="0"/>
                <a:t>ways of attracting customers</a:t>
              </a:r>
              <a:r>
                <a:rPr lang="pl-PL" sz="900" dirty="0"/>
                <a:t>]</a:t>
              </a:r>
              <a:endParaRPr lang="en-US" sz="900" dirty="0"/>
            </a:p>
          </p:txBody>
        </p:sp>
      </p:grpSp>
      <p:grpSp>
        <p:nvGrpSpPr>
          <p:cNvPr id="254" name="Group 253">
            <a:extLst>
              <a:ext uri="{FF2B5EF4-FFF2-40B4-BE49-F238E27FC236}">
                <a16:creationId xmlns:a16="http://schemas.microsoft.com/office/drawing/2014/main" id="{5D326013-B13F-4E2A-832A-97B061BA42AD}"/>
              </a:ext>
            </a:extLst>
          </p:cNvPr>
          <p:cNvGrpSpPr/>
          <p:nvPr/>
        </p:nvGrpSpPr>
        <p:grpSpPr>
          <a:xfrm>
            <a:off x="9228893" y="5080616"/>
            <a:ext cx="2499831" cy="1163181"/>
            <a:chOff x="9228893" y="5175866"/>
            <a:chExt cx="2499831" cy="1163181"/>
          </a:xfrm>
        </p:grpSpPr>
        <p:grpSp>
          <p:nvGrpSpPr>
            <p:cNvPr id="237" name="Group 236">
              <a:extLst>
                <a:ext uri="{FF2B5EF4-FFF2-40B4-BE49-F238E27FC236}">
                  <a16:creationId xmlns:a16="http://schemas.microsoft.com/office/drawing/2014/main" id="{02618470-F3F5-480E-85E5-17EDB3F680D7}"/>
                </a:ext>
              </a:extLst>
            </p:cNvPr>
            <p:cNvGrpSpPr/>
            <p:nvPr/>
          </p:nvGrpSpPr>
          <p:grpSpPr>
            <a:xfrm>
              <a:off x="9228893" y="5175866"/>
              <a:ext cx="2465662" cy="1163181"/>
              <a:chOff x="1056295" y="1438866"/>
              <a:chExt cx="4149904" cy="1918825"/>
            </a:xfrm>
          </p:grpSpPr>
          <p:sp>
            <p:nvSpPr>
              <p:cNvPr id="238" name="TextBox 237">
                <a:extLst>
                  <a:ext uri="{FF2B5EF4-FFF2-40B4-BE49-F238E27FC236}">
                    <a16:creationId xmlns:a16="http://schemas.microsoft.com/office/drawing/2014/main" id="{A6A6E711-33D1-49DD-BE5A-8FFCB4D5BB8E}"/>
                  </a:ext>
                </a:extLst>
              </p:cNvPr>
              <p:cNvSpPr txBox="1"/>
              <p:nvPr/>
            </p:nvSpPr>
            <p:spPr>
              <a:xfrm>
                <a:off x="1056295" y="1623000"/>
                <a:ext cx="4149904" cy="1734691"/>
              </a:xfrm>
              <a:prstGeom prst="roundRect">
                <a:avLst>
                  <a:gd name="adj" fmla="val 13793"/>
                </a:avLst>
              </a:prstGeom>
              <a:ln w="17145">
                <a:solidFill>
                  <a:srgbClr val="FFD844"/>
                </a:solidFill>
              </a:ln>
              <a:effectLst>
                <a:softEdge rad="0"/>
              </a:effectLst>
            </p:spPr>
            <p:style>
              <a:lnRef idx="2">
                <a:schemeClr val="accent4"/>
              </a:lnRef>
              <a:fillRef idx="1">
                <a:schemeClr val="lt1"/>
              </a:fillRef>
              <a:effectRef idx="0">
                <a:schemeClr val="accent4"/>
              </a:effectRef>
              <a:fontRef idx="minor">
                <a:schemeClr val="dk1"/>
              </a:fontRef>
            </p:style>
            <p:txBody>
              <a:bodyPr wrap="square" rtlCol="0">
                <a:spAutoFit/>
              </a:bodyPr>
              <a:lstStyle/>
              <a:p>
                <a:pPr marL="171450" indent="-171450">
                  <a:buFont typeface="Arial" panose="020B0604020202020204" pitchFamily="34" charset="0"/>
                  <a:buChar char="•"/>
                </a:pPr>
                <a:endParaRPr lang="en-US" sz="900" dirty="0"/>
              </a:p>
            </p:txBody>
          </p:sp>
          <p:sp>
            <p:nvSpPr>
              <p:cNvPr id="239" name="Hexagon 238">
                <a:extLst>
                  <a:ext uri="{FF2B5EF4-FFF2-40B4-BE49-F238E27FC236}">
                    <a16:creationId xmlns:a16="http://schemas.microsoft.com/office/drawing/2014/main" id="{9E2D4CA8-8953-4223-AB24-17570A6469A7}"/>
                  </a:ext>
                </a:extLst>
              </p:cNvPr>
              <p:cNvSpPr/>
              <p:nvPr/>
            </p:nvSpPr>
            <p:spPr>
              <a:xfrm>
                <a:off x="1803567" y="1438866"/>
                <a:ext cx="1500004" cy="324782"/>
              </a:xfrm>
              <a:prstGeom prst="hexagon">
                <a:avLst>
                  <a:gd name="adj" fmla="val 30677"/>
                  <a:gd name="vf" fmla="val 115470"/>
                </a:avLst>
              </a:prstGeom>
              <a:solidFill>
                <a:schemeClr val="bg1"/>
              </a:solidFill>
              <a:ln w="17145">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b="1" dirty="0">
                    <a:solidFill>
                      <a:srgbClr val="5E1F79"/>
                    </a:solidFill>
                  </a:rPr>
                  <a:t>Customer Segment 5</a:t>
                </a:r>
                <a:endParaRPr lang="en-US" sz="1600" b="1" dirty="0">
                  <a:solidFill>
                    <a:srgbClr val="5E1F79"/>
                  </a:solidFill>
                </a:endParaRPr>
              </a:p>
            </p:txBody>
          </p:sp>
        </p:grpSp>
        <p:sp>
          <p:nvSpPr>
            <p:cNvPr id="252" name="TextBox 251">
              <a:extLst>
                <a:ext uri="{FF2B5EF4-FFF2-40B4-BE49-F238E27FC236}">
                  <a16:creationId xmlns:a16="http://schemas.microsoft.com/office/drawing/2014/main" id="{42D321D0-A596-4AB6-AE9D-DC75A871AB20}"/>
                </a:ext>
              </a:extLst>
            </p:cNvPr>
            <p:cNvSpPr txBox="1"/>
            <p:nvPr/>
          </p:nvSpPr>
          <p:spPr>
            <a:xfrm>
              <a:off x="9231158" y="5417318"/>
              <a:ext cx="2497566" cy="546303"/>
            </a:xfrm>
            <a:prstGeom prst="rect">
              <a:avLst/>
            </a:prstGeom>
            <a:noFill/>
          </p:spPr>
          <p:txBody>
            <a:bodyPr wrap="square" rtlCol="0">
              <a:spAutoFit/>
            </a:bodyPr>
            <a:lstStyle/>
            <a:p>
              <a:pPr algn="just">
                <a:spcAft>
                  <a:spcPts val="300"/>
                </a:spcAft>
              </a:pPr>
              <a:r>
                <a:rPr lang="pl-PL" sz="900" dirty="0">
                  <a:latin typeface="Calibri Light" panose="020F0302020204030204" pitchFamily="34" charset="0"/>
                  <a:cs typeface="Calibri Light" panose="020F0302020204030204" pitchFamily="34" charset="0"/>
                </a:rPr>
                <a:t>[</a:t>
              </a:r>
              <a:r>
                <a:rPr lang="en-US" sz="900" dirty="0">
                  <a:latin typeface="Calibri Light" panose="020F0302020204030204" pitchFamily="34" charset="0"/>
                  <a:cs typeface="Calibri Light" panose="020F0302020204030204" pitchFamily="34" charset="0"/>
                </a:rPr>
                <a:t>brief description of the customer segment</a:t>
              </a:r>
              <a:r>
                <a:rPr lang="pl-PL" sz="900" dirty="0">
                  <a:latin typeface="Calibri Light" panose="020F0302020204030204" pitchFamily="34" charset="0"/>
                  <a:cs typeface="Calibri Light" panose="020F0302020204030204" pitchFamily="34" charset="0"/>
                </a:rPr>
                <a:t>]</a:t>
              </a:r>
              <a:endParaRPr lang="en-US" sz="600" dirty="0"/>
            </a:p>
            <a:p>
              <a:pPr algn="just">
                <a:spcAft>
                  <a:spcPts val="300"/>
                </a:spcAft>
              </a:pPr>
              <a:r>
                <a:rPr lang="en-US" sz="900" dirty="0">
                  <a:solidFill>
                    <a:srgbClr val="5E1F79"/>
                  </a:solidFill>
                </a:rPr>
                <a:t>Customer acquisition: </a:t>
              </a:r>
              <a:r>
                <a:rPr lang="pl-PL" sz="900" dirty="0">
                  <a:solidFill>
                    <a:srgbClr val="5E1F79"/>
                  </a:solidFill>
                </a:rPr>
                <a:t>[</a:t>
              </a:r>
              <a:r>
                <a:rPr lang="en-US" sz="900" dirty="0"/>
                <a:t>ways of attracting customers</a:t>
              </a:r>
              <a:r>
                <a:rPr lang="pl-PL" sz="900" dirty="0"/>
                <a:t>]</a:t>
              </a:r>
              <a:endParaRPr lang="en-US" sz="900" dirty="0"/>
            </a:p>
          </p:txBody>
        </p:sp>
      </p:grpSp>
      <p:grpSp>
        <p:nvGrpSpPr>
          <p:cNvPr id="244" name="Group 243">
            <a:extLst>
              <a:ext uri="{FF2B5EF4-FFF2-40B4-BE49-F238E27FC236}">
                <a16:creationId xmlns:a16="http://schemas.microsoft.com/office/drawing/2014/main" id="{224816C3-2D6A-4007-A99A-3B04E3D50A0E}"/>
              </a:ext>
            </a:extLst>
          </p:cNvPr>
          <p:cNvGrpSpPr/>
          <p:nvPr/>
        </p:nvGrpSpPr>
        <p:grpSpPr>
          <a:xfrm>
            <a:off x="8170870" y="2162812"/>
            <a:ext cx="1792890" cy="2808000"/>
            <a:chOff x="8261035" y="2141225"/>
            <a:chExt cx="1611624" cy="2314192"/>
          </a:xfrm>
        </p:grpSpPr>
        <p:sp>
          <p:nvSpPr>
            <p:cNvPr id="222" name="TextBox 221">
              <a:extLst>
                <a:ext uri="{FF2B5EF4-FFF2-40B4-BE49-F238E27FC236}">
                  <a16:creationId xmlns:a16="http://schemas.microsoft.com/office/drawing/2014/main" id="{71A52F8F-4C4B-4ED8-B048-79B4E85BA75C}"/>
                </a:ext>
              </a:extLst>
            </p:cNvPr>
            <p:cNvSpPr txBox="1"/>
            <p:nvPr/>
          </p:nvSpPr>
          <p:spPr>
            <a:xfrm>
              <a:off x="8261035" y="2254915"/>
              <a:ext cx="1601094" cy="2200502"/>
            </a:xfrm>
            <a:prstGeom prst="roundRect">
              <a:avLst>
                <a:gd name="adj" fmla="val 8111"/>
              </a:avLst>
            </a:prstGeom>
            <a:ln w="17145">
              <a:solidFill>
                <a:srgbClr val="FFD844"/>
              </a:solidFill>
            </a:ln>
            <a:effectLst>
              <a:softEdge rad="0"/>
            </a:effectLst>
          </p:spPr>
          <p:style>
            <a:lnRef idx="2">
              <a:schemeClr val="accent4"/>
            </a:lnRef>
            <a:fillRef idx="1">
              <a:schemeClr val="lt1"/>
            </a:fillRef>
            <a:effectRef idx="0">
              <a:schemeClr val="accent4"/>
            </a:effectRef>
            <a:fontRef idx="minor">
              <a:schemeClr val="dk1"/>
            </a:fontRef>
          </p:style>
          <p:txBody>
            <a:bodyPr wrap="square" rtlCol="0">
              <a:spAutoFit/>
            </a:bodyPr>
            <a:lstStyle/>
            <a:p>
              <a:pPr marL="171450" indent="-171450">
                <a:buFont typeface="Arial" panose="020B0604020202020204" pitchFamily="34" charset="0"/>
                <a:buChar char="•"/>
              </a:pPr>
              <a:endParaRPr lang="en-US" sz="900" dirty="0"/>
            </a:p>
          </p:txBody>
        </p:sp>
        <p:sp>
          <p:nvSpPr>
            <p:cNvPr id="241" name="Hexagon 240">
              <a:extLst>
                <a:ext uri="{FF2B5EF4-FFF2-40B4-BE49-F238E27FC236}">
                  <a16:creationId xmlns:a16="http://schemas.microsoft.com/office/drawing/2014/main" id="{66840527-746D-4866-878C-85FE446B0C63}"/>
                </a:ext>
              </a:extLst>
            </p:cNvPr>
            <p:cNvSpPr/>
            <p:nvPr/>
          </p:nvSpPr>
          <p:spPr>
            <a:xfrm>
              <a:off x="8431677" y="2141225"/>
              <a:ext cx="1307566" cy="244541"/>
            </a:xfrm>
            <a:prstGeom prst="hexagon">
              <a:avLst>
                <a:gd name="adj" fmla="val 30677"/>
                <a:gd name="vf" fmla="val 115470"/>
              </a:avLst>
            </a:prstGeom>
            <a:solidFill>
              <a:schemeClr val="bg1"/>
            </a:solidFill>
            <a:ln w="17145">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b="1" dirty="0">
                  <a:solidFill>
                    <a:srgbClr val="5E1F79"/>
                  </a:solidFill>
                </a:rPr>
                <a:t>Customer Segment 1</a:t>
              </a:r>
              <a:endParaRPr lang="en-US" sz="1600" b="1" dirty="0">
                <a:solidFill>
                  <a:srgbClr val="5E1F79"/>
                </a:solidFill>
              </a:endParaRPr>
            </a:p>
          </p:txBody>
        </p:sp>
        <p:sp>
          <p:nvSpPr>
            <p:cNvPr id="243" name="TextBox 242">
              <a:extLst>
                <a:ext uri="{FF2B5EF4-FFF2-40B4-BE49-F238E27FC236}">
                  <a16:creationId xmlns:a16="http://schemas.microsoft.com/office/drawing/2014/main" id="{75C43ECF-566A-40C9-8DEF-43102261D7F8}"/>
                </a:ext>
              </a:extLst>
            </p:cNvPr>
            <p:cNvSpPr txBox="1"/>
            <p:nvPr/>
          </p:nvSpPr>
          <p:spPr>
            <a:xfrm>
              <a:off x="8270487" y="2423116"/>
              <a:ext cx="1602172" cy="564375"/>
            </a:xfrm>
            <a:prstGeom prst="rect">
              <a:avLst/>
            </a:prstGeom>
            <a:noFill/>
          </p:spPr>
          <p:txBody>
            <a:bodyPr wrap="square" rtlCol="0">
              <a:spAutoFit/>
            </a:bodyPr>
            <a:lstStyle/>
            <a:p>
              <a:pPr algn="just">
                <a:spcAft>
                  <a:spcPts val="300"/>
                </a:spcAft>
              </a:pPr>
              <a:r>
                <a:rPr lang="pl-PL" sz="900" dirty="0">
                  <a:latin typeface="Calibri Light" panose="020F0302020204030204" pitchFamily="34" charset="0"/>
                  <a:cs typeface="Calibri Light" panose="020F0302020204030204" pitchFamily="34" charset="0"/>
                </a:rPr>
                <a:t>[</a:t>
              </a:r>
              <a:r>
                <a:rPr lang="en-US" sz="900" dirty="0">
                  <a:latin typeface="Calibri Light" panose="020F0302020204030204" pitchFamily="34" charset="0"/>
                  <a:cs typeface="Calibri Light" panose="020F0302020204030204" pitchFamily="34" charset="0"/>
                </a:rPr>
                <a:t>brief description of the customer segment</a:t>
              </a:r>
              <a:r>
                <a:rPr lang="pl-PL" sz="900" dirty="0">
                  <a:latin typeface="Calibri Light" panose="020F0302020204030204" pitchFamily="34" charset="0"/>
                  <a:cs typeface="Calibri Light" panose="020F0302020204030204" pitchFamily="34" charset="0"/>
                </a:rPr>
                <a:t>]</a:t>
              </a:r>
              <a:endParaRPr lang="en-US" sz="600" dirty="0"/>
            </a:p>
            <a:p>
              <a:pPr algn="just">
                <a:spcAft>
                  <a:spcPts val="300"/>
                </a:spcAft>
              </a:pPr>
              <a:r>
                <a:rPr lang="en-US" sz="900" dirty="0">
                  <a:solidFill>
                    <a:srgbClr val="5E1F79"/>
                  </a:solidFill>
                </a:rPr>
                <a:t>Customer acquisition: </a:t>
              </a:r>
              <a:r>
                <a:rPr lang="pl-PL" sz="900" dirty="0">
                  <a:solidFill>
                    <a:srgbClr val="5E1F79"/>
                  </a:solidFill>
                </a:rPr>
                <a:t>[</a:t>
              </a:r>
              <a:r>
                <a:rPr lang="en-US" sz="900" dirty="0"/>
                <a:t>ways of attracting customers</a:t>
              </a:r>
              <a:r>
                <a:rPr lang="pl-PL" sz="900" dirty="0"/>
                <a:t>]</a:t>
              </a:r>
              <a:endParaRPr lang="en-US" sz="900" dirty="0"/>
            </a:p>
          </p:txBody>
        </p:sp>
      </p:grpSp>
      <p:cxnSp>
        <p:nvCxnSpPr>
          <p:cNvPr id="62" name="Straight Connector 61">
            <a:extLst>
              <a:ext uri="{FF2B5EF4-FFF2-40B4-BE49-F238E27FC236}">
                <a16:creationId xmlns:a16="http://schemas.microsoft.com/office/drawing/2014/main" id="{E57B7F77-235D-4A03-BD1B-4112F618912B}"/>
              </a:ext>
            </a:extLst>
          </p:cNvPr>
          <p:cNvCxnSpPr>
            <a:cxnSpLocks/>
          </p:cNvCxnSpPr>
          <p:nvPr/>
        </p:nvCxnSpPr>
        <p:spPr>
          <a:xfrm>
            <a:off x="8016501" y="1922189"/>
            <a:ext cx="0" cy="3150162"/>
          </a:xfrm>
          <a:prstGeom prst="line">
            <a:avLst/>
          </a:prstGeom>
          <a:ln w="19050">
            <a:solidFill>
              <a:srgbClr val="754599">
                <a:alpha val="70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C443B307-4D16-428A-B33E-5E847C3E6F0E}"/>
              </a:ext>
            </a:extLst>
          </p:cNvPr>
          <p:cNvCxnSpPr>
            <a:cxnSpLocks/>
          </p:cNvCxnSpPr>
          <p:nvPr/>
        </p:nvCxnSpPr>
        <p:spPr>
          <a:xfrm>
            <a:off x="10109574" y="1922189"/>
            <a:ext cx="0" cy="3150162"/>
          </a:xfrm>
          <a:prstGeom prst="line">
            <a:avLst/>
          </a:prstGeom>
          <a:ln w="19050">
            <a:solidFill>
              <a:srgbClr val="754599">
                <a:alpha val="70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01ABB70C-2BA5-49D4-B878-DA620BE45BD7}"/>
              </a:ext>
            </a:extLst>
          </p:cNvPr>
          <p:cNvCxnSpPr>
            <a:cxnSpLocks/>
          </p:cNvCxnSpPr>
          <p:nvPr/>
        </p:nvCxnSpPr>
        <p:spPr>
          <a:xfrm>
            <a:off x="7122795" y="1890757"/>
            <a:ext cx="0" cy="928335"/>
          </a:xfrm>
          <a:prstGeom prst="line">
            <a:avLst/>
          </a:prstGeom>
          <a:ln w="19050">
            <a:solidFill>
              <a:srgbClr val="754599">
                <a:alpha val="70000"/>
              </a:srgbClr>
            </a:solidFill>
            <a:prstDash val="sysDash"/>
            <a:beve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DCE959E2-4AA6-42E4-A201-22ED1587D660}"/>
              </a:ext>
            </a:extLst>
          </p:cNvPr>
          <p:cNvCxnSpPr>
            <a:cxnSpLocks/>
          </p:cNvCxnSpPr>
          <p:nvPr/>
        </p:nvCxnSpPr>
        <p:spPr>
          <a:xfrm>
            <a:off x="10982323" y="1890757"/>
            <a:ext cx="0" cy="917779"/>
          </a:xfrm>
          <a:prstGeom prst="line">
            <a:avLst/>
          </a:prstGeom>
          <a:ln w="19050">
            <a:solidFill>
              <a:srgbClr val="754599">
                <a:alpha val="70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B2F5A745-CD0D-4EE7-A255-1A04D68B609E}"/>
              </a:ext>
            </a:extLst>
          </p:cNvPr>
          <p:cNvCxnSpPr>
            <a:cxnSpLocks/>
          </p:cNvCxnSpPr>
          <p:nvPr/>
        </p:nvCxnSpPr>
        <p:spPr>
          <a:xfrm flipH="1">
            <a:off x="7122795" y="1900758"/>
            <a:ext cx="3835720" cy="0"/>
          </a:xfrm>
          <a:prstGeom prst="line">
            <a:avLst/>
          </a:prstGeom>
          <a:ln w="19050">
            <a:solidFill>
              <a:srgbClr val="754599">
                <a:alpha val="70000"/>
              </a:srgbClr>
            </a:solidFill>
            <a:prstDash val="sysDash"/>
            <a:miter lim="800000"/>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7593590F-DE42-4E48-A2ED-F1ED01CA7846}"/>
              </a:ext>
            </a:extLst>
          </p:cNvPr>
          <p:cNvCxnSpPr>
            <a:cxnSpLocks/>
          </p:cNvCxnSpPr>
          <p:nvPr/>
        </p:nvCxnSpPr>
        <p:spPr>
          <a:xfrm>
            <a:off x="9033623" y="1928539"/>
            <a:ext cx="0" cy="227223"/>
          </a:xfrm>
          <a:prstGeom prst="line">
            <a:avLst/>
          </a:prstGeom>
          <a:ln w="19050">
            <a:solidFill>
              <a:srgbClr val="754599">
                <a:alpha val="70000"/>
              </a:srgbClr>
            </a:solidFill>
            <a:prstDash val="sysDash"/>
            <a:beve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617BCA74-0AF7-410B-85D1-68462FE3B855}"/>
              </a:ext>
            </a:extLst>
          </p:cNvPr>
          <p:cNvCxnSpPr>
            <a:cxnSpLocks/>
          </p:cNvCxnSpPr>
          <p:nvPr/>
        </p:nvCxnSpPr>
        <p:spPr>
          <a:xfrm>
            <a:off x="9033623" y="1769269"/>
            <a:ext cx="0" cy="110299"/>
          </a:xfrm>
          <a:prstGeom prst="line">
            <a:avLst/>
          </a:prstGeom>
          <a:ln w="19050">
            <a:solidFill>
              <a:srgbClr val="754599">
                <a:alpha val="70000"/>
              </a:srgbClr>
            </a:solidFill>
            <a:prstDash val="sysDash"/>
            <a:bevel/>
          </a:ln>
        </p:spPr>
        <p:style>
          <a:lnRef idx="1">
            <a:schemeClr val="accent1"/>
          </a:lnRef>
          <a:fillRef idx="0">
            <a:schemeClr val="accent1"/>
          </a:fillRef>
          <a:effectRef idx="0">
            <a:schemeClr val="accent1"/>
          </a:effectRef>
          <a:fontRef idx="minor">
            <a:schemeClr val="tx1"/>
          </a:fontRef>
        </p:style>
      </p:cxnSp>
      <p:sp>
        <p:nvSpPr>
          <p:cNvPr id="204" name="Rectangle 17">
            <a:extLst>
              <a:ext uri="{FF2B5EF4-FFF2-40B4-BE49-F238E27FC236}">
                <a16:creationId xmlns:a16="http://schemas.microsoft.com/office/drawing/2014/main" id="{41412F9A-65B9-4F40-93DD-52F4A752319F}"/>
              </a:ext>
            </a:extLst>
          </p:cNvPr>
          <p:cNvSpPr/>
          <p:nvPr/>
        </p:nvSpPr>
        <p:spPr>
          <a:xfrm>
            <a:off x="8170826" y="1600899"/>
            <a:ext cx="1775329" cy="156390"/>
          </a:xfrm>
          <a:prstGeom prst="roundRect">
            <a:avLst>
              <a:gd name="adj" fmla="val 43302"/>
            </a:avLst>
          </a:prstGeom>
          <a:solidFill>
            <a:srgbClr val="754599"/>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0" dirty="0">
                <a:solidFill>
                  <a:schemeClr val="bg1"/>
                </a:solidFill>
                <a:cs typeface="Calibri Light" panose="020F0302020204030204" pitchFamily="34" charset="0"/>
              </a:rPr>
              <a:t>Customer Segments</a:t>
            </a:r>
          </a:p>
        </p:txBody>
      </p:sp>
      <p:grpSp>
        <p:nvGrpSpPr>
          <p:cNvPr id="13" name="Group 12">
            <a:extLst>
              <a:ext uri="{FF2B5EF4-FFF2-40B4-BE49-F238E27FC236}">
                <a16:creationId xmlns:a16="http://schemas.microsoft.com/office/drawing/2014/main" id="{61C48985-094E-43AD-80FD-F9D8D77856A6}"/>
              </a:ext>
            </a:extLst>
          </p:cNvPr>
          <p:cNvGrpSpPr/>
          <p:nvPr/>
        </p:nvGrpSpPr>
        <p:grpSpPr>
          <a:xfrm>
            <a:off x="512065" y="4942955"/>
            <a:ext cx="5665729" cy="1283744"/>
            <a:chOff x="512065" y="4854819"/>
            <a:chExt cx="5665729" cy="1283744"/>
          </a:xfrm>
        </p:grpSpPr>
        <p:sp>
          <p:nvSpPr>
            <p:cNvPr id="3" name="Rectangle: Rounded Corners 2">
              <a:extLst>
                <a:ext uri="{FF2B5EF4-FFF2-40B4-BE49-F238E27FC236}">
                  <a16:creationId xmlns:a16="http://schemas.microsoft.com/office/drawing/2014/main" id="{3282B08D-C119-4F9A-9443-5F91BF4A6FDD}"/>
                </a:ext>
              </a:extLst>
            </p:cNvPr>
            <p:cNvSpPr/>
            <p:nvPr/>
          </p:nvSpPr>
          <p:spPr>
            <a:xfrm>
              <a:off x="512065" y="5321079"/>
              <a:ext cx="5621992" cy="801091"/>
            </a:xfrm>
            <a:prstGeom prst="roundRect">
              <a:avLst/>
            </a:prstGeom>
            <a:solidFill>
              <a:srgbClr val="F7F4FA"/>
            </a:solidFill>
            <a:ln>
              <a:solidFill>
                <a:srgbClr val="EAE2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Rectangle: Rounded Corners 5">
              <a:extLst>
                <a:ext uri="{FF2B5EF4-FFF2-40B4-BE49-F238E27FC236}">
                  <a16:creationId xmlns:a16="http://schemas.microsoft.com/office/drawing/2014/main" id="{BDE20B21-90F6-49DA-B191-9F0BE611ECA3}"/>
                </a:ext>
              </a:extLst>
            </p:cNvPr>
            <p:cNvSpPr/>
            <p:nvPr/>
          </p:nvSpPr>
          <p:spPr>
            <a:xfrm>
              <a:off x="520661" y="4854819"/>
              <a:ext cx="5613395" cy="382157"/>
            </a:xfrm>
            <a:prstGeom prst="roundRect">
              <a:avLst>
                <a:gd name="adj" fmla="val 26637"/>
              </a:avLst>
            </a:prstGeom>
            <a:solidFill>
              <a:srgbClr val="F7F4FA"/>
            </a:solidFill>
            <a:ln>
              <a:solidFill>
                <a:srgbClr val="EAE2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50020E93-2FBF-4BC8-987E-239398F5936C}"/>
                </a:ext>
              </a:extLst>
            </p:cNvPr>
            <p:cNvSpPr txBox="1"/>
            <p:nvPr/>
          </p:nvSpPr>
          <p:spPr>
            <a:xfrm>
              <a:off x="2086490" y="4863728"/>
              <a:ext cx="2279465" cy="382156"/>
            </a:xfrm>
            <a:prstGeom prst="rect">
              <a:avLst/>
            </a:prstGeom>
            <a:noFill/>
          </p:spPr>
          <p:txBody>
            <a:bodyPr wrap="square" rtlCol="0">
              <a:spAutoFit/>
            </a:bodyPr>
            <a:lstStyle/>
            <a:p>
              <a:pPr marL="171450" indent="-171450" algn="just">
                <a:spcAft>
                  <a:spcPts val="100"/>
                </a:spcAft>
                <a:buClr>
                  <a:srgbClr val="531070"/>
                </a:buClr>
                <a:buFont typeface="Arial" panose="020B0604020202020204" pitchFamily="34" charset="0"/>
                <a:buChar char="•"/>
              </a:pPr>
              <a:r>
                <a:rPr lang="pl-PL" sz="900" dirty="0">
                  <a:cs typeface="Calibri Light" panose="020F0302020204030204" pitchFamily="34" charset="0"/>
                </a:rPr>
                <a:t>Xxx</a:t>
              </a:r>
            </a:p>
            <a:p>
              <a:pPr marL="171450" indent="-171450" algn="just">
                <a:spcAft>
                  <a:spcPts val="100"/>
                </a:spcAft>
                <a:buClr>
                  <a:srgbClr val="531070"/>
                </a:buClr>
                <a:buFont typeface="Arial" panose="020B0604020202020204" pitchFamily="34" charset="0"/>
                <a:buChar char="•"/>
              </a:pPr>
              <a:r>
                <a:rPr lang="pl-PL" sz="900" dirty="0">
                  <a:cs typeface="Calibri Light" panose="020F0302020204030204" pitchFamily="34" charset="0"/>
                </a:rPr>
                <a:t>xxx</a:t>
              </a:r>
              <a:endParaRPr lang="en-US" sz="900" dirty="0">
                <a:cs typeface="Calibri Light" panose="020F0302020204030204" pitchFamily="34" charset="0"/>
              </a:endParaRPr>
            </a:p>
          </p:txBody>
        </p:sp>
        <p:sp>
          <p:nvSpPr>
            <p:cNvPr id="10" name="TextBox 9">
              <a:extLst>
                <a:ext uri="{FF2B5EF4-FFF2-40B4-BE49-F238E27FC236}">
                  <a16:creationId xmlns:a16="http://schemas.microsoft.com/office/drawing/2014/main" id="{28E1EAAC-09BA-40CF-B8F2-600343AEA967}"/>
                </a:ext>
              </a:extLst>
            </p:cNvPr>
            <p:cNvSpPr txBox="1"/>
            <p:nvPr/>
          </p:nvSpPr>
          <p:spPr>
            <a:xfrm>
              <a:off x="2076018" y="5302437"/>
              <a:ext cx="4101776" cy="836126"/>
            </a:xfrm>
            <a:prstGeom prst="rect">
              <a:avLst/>
            </a:prstGeom>
            <a:noFill/>
          </p:spPr>
          <p:txBody>
            <a:bodyPr wrap="square" rtlCol="0">
              <a:spAutoFit/>
            </a:bodyPr>
            <a:lstStyle/>
            <a:p>
              <a:pPr marL="171450" indent="-171450" algn="just">
                <a:spcAft>
                  <a:spcPts val="100"/>
                </a:spcAft>
                <a:buClr>
                  <a:srgbClr val="531070"/>
                </a:buClr>
                <a:buFont typeface="Arial" panose="020B0604020202020204" pitchFamily="34" charset="0"/>
                <a:buChar char="•"/>
              </a:pPr>
              <a:r>
                <a:rPr lang="pl-PL" sz="900" dirty="0"/>
                <a:t>Xxx</a:t>
              </a:r>
            </a:p>
            <a:p>
              <a:pPr marL="171450" indent="-171450" algn="just">
                <a:spcAft>
                  <a:spcPts val="100"/>
                </a:spcAft>
                <a:buClr>
                  <a:srgbClr val="531070"/>
                </a:buClr>
                <a:buFont typeface="Arial" panose="020B0604020202020204" pitchFamily="34" charset="0"/>
                <a:buChar char="•"/>
              </a:pPr>
              <a:r>
                <a:rPr lang="pl-PL" sz="900" dirty="0"/>
                <a:t>Xxx</a:t>
              </a:r>
            </a:p>
            <a:p>
              <a:pPr marL="171450" indent="-171450" algn="just">
                <a:spcAft>
                  <a:spcPts val="100"/>
                </a:spcAft>
                <a:buClr>
                  <a:srgbClr val="531070"/>
                </a:buClr>
                <a:buFont typeface="Arial" panose="020B0604020202020204" pitchFamily="34" charset="0"/>
                <a:buChar char="•"/>
              </a:pPr>
              <a:r>
                <a:rPr lang="pl-PL" sz="900" dirty="0"/>
                <a:t>Xxx</a:t>
              </a:r>
            </a:p>
            <a:p>
              <a:pPr marL="171450" indent="-171450" algn="just">
                <a:spcAft>
                  <a:spcPts val="100"/>
                </a:spcAft>
                <a:buClr>
                  <a:srgbClr val="531070"/>
                </a:buClr>
                <a:buFont typeface="Arial" panose="020B0604020202020204" pitchFamily="34" charset="0"/>
                <a:buChar char="•"/>
              </a:pPr>
              <a:r>
                <a:rPr lang="pl-PL" sz="900" dirty="0"/>
                <a:t>Xxx</a:t>
              </a:r>
            </a:p>
            <a:p>
              <a:pPr marL="171450" indent="-171450" algn="just">
                <a:spcAft>
                  <a:spcPts val="100"/>
                </a:spcAft>
                <a:buClr>
                  <a:srgbClr val="531070"/>
                </a:buClr>
                <a:buFont typeface="Arial" panose="020B0604020202020204" pitchFamily="34" charset="0"/>
                <a:buChar char="•"/>
              </a:pPr>
              <a:r>
                <a:rPr lang="pl-PL" sz="900" dirty="0"/>
                <a:t>xxx</a:t>
              </a:r>
              <a:endParaRPr lang="en-US" sz="900" dirty="0"/>
            </a:p>
          </p:txBody>
        </p:sp>
        <p:sp>
          <p:nvSpPr>
            <p:cNvPr id="11" name="Rounded Rectangle 98">
              <a:extLst>
                <a:ext uri="{FF2B5EF4-FFF2-40B4-BE49-F238E27FC236}">
                  <a16:creationId xmlns:a16="http://schemas.microsoft.com/office/drawing/2014/main" id="{EBEF2550-3E85-45B5-AB6C-F5E7C70A7C4E}"/>
                </a:ext>
              </a:extLst>
            </p:cNvPr>
            <p:cNvSpPr/>
            <p:nvPr/>
          </p:nvSpPr>
          <p:spPr>
            <a:xfrm>
              <a:off x="699488" y="4927524"/>
              <a:ext cx="1327549" cy="159384"/>
            </a:xfrm>
            <a:prstGeom prst="roundRect">
              <a:avLst>
                <a:gd name="adj" fmla="val 21150"/>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t>Business-to-Customer</a:t>
              </a:r>
            </a:p>
          </p:txBody>
        </p:sp>
        <p:sp>
          <p:nvSpPr>
            <p:cNvPr id="12" name="Rounded Rectangle 98">
              <a:extLst>
                <a:ext uri="{FF2B5EF4-FFF2-40B4-BE49-F238E27FC236}">
                  <a16:creationId xmlns:a16="http://schemas.microsoft.com/office/drawing/2014/main" id="{E43447DC-E2DC-48D7-AAAF-FCA654E7C80B}"/>
                </a:ext>
              </a:extLst>
            </p:cNvPr>
            <p:cNvSpPr/>
            <p:nvPr/>
          </p:nvSpPr>
          <p:spPr>
            <a:xfrm>
              <a:off x="693305" y="5387594"/>
              <a:ext cx="1327549" cy="159384"/>
            </a:xfrm>
            <a:prstGeom prst="roundRect">
              <a:avLst>
                <a:gd name="adj" fmla="val 22643"/>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t>Business-to-</a:t>
              </a:r>
              <a:r>
                <a:rPr lang="pl-PL" sz="1000" dirty="0"/>
                <a:t>Business</a:t>
              </a:r>
              <a:endParaRPr lang="en-US" sz="1000" dirty="0"/>
            </a:p>
          </p:txBody>
        </p:sp>
      </p:grpSp>
      <p:sp>
        <p:nvSpPr>
          <p:cNvPr id="139" name="TextBox 78">
            <a:extLst>
              <a:ext uri="{FF2B5EF4-FFF2-40B4-BE49-F238E27FC236}">
                <a16:creationId xmlns:a16="http://schemas.microsoft.com/office/drawing/2014/main" id="{ED8441F1-2285-4921-8743-6B173A21912E}"/>
              </a:ext>
            </a:extLst>
          </p:cNvPr>
          <p:cNvSpPr txBox="1"/>
          <p:nvPr/>
        </p:nvSpPr>
        <p:spPr>
          <a:xfrm>
            <a:off x="528815" y="4507962"/>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Sales channels</a:t>
            </a:r>
          </a:p>
        </p:txBody>
      </p:sp>
      <p:cxnSp>
        <p:nvCxnSpPr>
          <p:cNvPr id="147" name="Straight Connector 146">
            <a:extLst>
              <a:ext uri="{FF2B5EF4-FFF2-40B4-BE49-F238E27FC236}">
                <a16:creationId xmlns:a16="http://schemas.microsoft.com/office/drawing/2014/main" id="{D6005383-305B-4B7F-B4B4-4FC4BCD5112E}"/>
              </a:ext>
            </a:extLst>
          </p:cNvPr>
          <p:cNvCxnSpPr>
            <a:cxnSpLocks/>
          </p:cNvCxnSpPr>
          <p:nvPr/>
        </p:nvCxnSpPr>
        <p:spPr>
          <a:xfrm>
            <a:off x="512064" y="4738795"/>
            <a:ext cx="5644896"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grpSp>
        <p:nvGrpSpPr>
          <p:cNvPr id="57" name="Group 56">
            <a:extLst>
              <a:ext uri="{FF2B5EF4-FFF2-40B4-BE49-F238E27FC236}">
                <a16:creationId xmlns:a16="http://schemas.microsoft.com/office/drawing/2014/main" id="{44EBE62C-0F9D-4B4C-A881-FBF5B0262C99}"/>
              </a:ext>
            </a:extLst>
          </p:cNvPr>
          <p:cNvGrpSpPr/>
          <p:nvPr/>
        </p:nvGrpSpPr>
        <p:grpSpPr>
          <a:xfrm>
            <a:off x="520661" y="1558375"/>
            <a:ext cx="5631179" cy="1237428"/>
            <a:chOff x="520661" y="1558375"/>
            <a:chExt cx="5631179" cy="1237428"/>
          </a:xfrm>
        </p:grpSpPr>
        <p:grpSp>
          <p:nvGrpSpPr>
            <p:cNvPr id="14" name="Group 13">
              <a:extLst>
                <a:ext uri="{FF2B5EF4-FFF2-40B4-BE49-F238E27FC236}">
                  <a16:creationId xmlns:a16="http://schemas.microsoft.com/office/drawing/2014/main" id="{766B877D-5DAF-490A-B89D-BDE71616C7F4}"/>
                </a:ext>
              </a:extLst>
            </p:cNvPr>
            <p:cNvGrpSpPr/>
            <p:nvPr/>
          </p:nvGrpSpPr>
          <p:grpSpPr>
            <a:xfrm>
              <a:off x="520661" y="1558375"/>
              <a:ext cx="5631179" cy="1115340"/>
              <a:chOff x="2514566" y="4061458"/>
              <a:chExt cx="19358042" cy="4593437"/>
            </a:xfrm>
          </p:grpSpPr>
          <p:sp>
            <p:nvSpPr>
              <p:cNvPr id="151" name="Rectangle: Rounded Corners 150">
                <a:extLst>
                  <a:ext uri="{FF2B5EF4-FFF2-40B4-BE49-F238E27FC236}">
                    <a16:creationId xmlns:a16="http://schemas.microsoft.com/office/drawing/2014/main" id="{D726E5D9-8FA3-4C05-8718-069BF09A7275}"/>
                  </a:ext>
                </a:extLst>
              </p:cNvPr>
              <p:cNvSpPr/>
              <p:nvPr/>
            </p:nvSpPr>
            <p:spPr>
              <a:xfrm>
                <a:off x="2514566" y="5585948"/>
                <a:ext cx="19358042" cy="3068947"/>
              </a:xfrm>
              <a:prstGeom prst="roundRect">
                <a:avLst/>
              </a:prstGeom>
              <a:noFill/>
              <a:ln w="19050">
                <a:solidFill>
                  <a:srgbClr val="754599"/>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D729065B-51E7-4F8A-A687-2B5C1B0A4C36}"/>
                  </a:ext>
                </a:extLst>
              </p:cNvPr>
              <p:cNvSpPr/>
              <p:nvPr/>
            </p:nvSpPr>
            <p:spPr>
              <a:xfrm>
                <a:off x="4581183" y="4061458"/>
                <a:ext cx="629289" cy="1362988"/>
              </a:xfrm>
              <a:prstGeom prst="rect">
                <a:avLst/>
              </a:prstGeom>
            </p:spPr>
            <p:txBody>
              <a:bodyPr wrap="none" anchor="ctr">
                <a:spAutoFit/>
              </a:bodyPr>
              <a:lstStyle/>
              <a:p>
                <a:pPr algn="ctr"/>
                <a:endParaRPr lang="en-US" sz="2000" dirty="0">
                  <a:solidFill>
                    <a:schemeClr val="tx1">
                      <a:lumMod val="25000"/>
                      <a:lumOff val="75000"/>
                    </a:schemeClr>
                  </a:solidFill>
                  <a:latin typeface="Designball-Electronic-Device-02" pitchFamily="2" charset="0"/>
                </a:endParaRPr>
              </a:p>
            </p:txBody>
          </p:sp>
        </p:grpSp>
        <p:sp>
          <p:nvSpPr>
            <p:cNvPr id="15" name="Hexagon 14">
              <a:extLst>
                <a:ext uri="{FF2B5EF4-FFF2-40B4-BE49-F238E27FC236}">
                  <a16:creationId xmlns:a16="http://schemas.microsoft.com/office/drawing/2014/main" id="{4B41AF14-E2EC-4D0B-9365-F3E685364D1A}"/>
                </a:ext>
              </a:extLst>
            </p:cNvPr>
            <p:cNvSpPr/>
            <p:nvPr/>
          </p:nvSpPr>
          <p:spPr>
            <a:xfrm>
              <a:off x="2447908" y="2528053"/>
              <a:ext cx="1767600" cy="267750"/>
            </a:xfrm>
            <a:prstGeom prst="hexagon">
              <a:avLst>
                <a:gd name="adj" fmla="val 30677"/>
                <a:gd name="vf" fmla="val 115470"/>
              </a:avLst>
            </a:prstGeom>
            <a:solidFill>
              <a:schemeClr val="bg1"/>
            </a:solidFill>
            <a:ln w="17145">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rgbClr val="5E1F79"/>
                  </a:solidFill>
                </a:rPr>
                <a:t>Re</a:t>
              </a:r>
              <a:r>
                <a:rPr lang="en-US" sz="1000" b="1" dirty="0">
                  <a:solidFill>
                    <a:srgbClr val="5E1F79"/>
                  </a:solidFill>
                </a:rPr>
                <a:t>curing revenues</a:t>
              </a:r>
              <a:endParaRPr lang="en-US" sz="2000" b="1" dirty="0">
                <a:solidFill>
                  <a:srgbClr val="5E1F79"/>
                </a:solidFill>
              </a:endParaRPr>
            </a:p>
          </p:txBody>
        </p:sp>
      </p:grpSp>
      <p:grpSp>
        <p:nvGrpSpPr>
          <p:cNvPr id="53" name="Group 52">
            <a:extLst>
              <a:ext uri="{FF2B5EF4-FFF2-40B4-BE49-F238E27FC236}">
                <a16:creationId xmlns:a16="http://schemas.microsoft.com/office/drawing/2014/main" id="{0917DA5B-1623-40D6-BF94-AEFE2741724E}"/>
              </a:ext>
            </a:extLst>
          </p:cNvPr>
          <p:cNvGrpSpPr/>
          <p:nvPr/>
        </p:nvGrpSpPr>
        <p:grpSpPr>
          <a:xfrm>
            <a:off x="512064" y="2957404"/>
            <a:ext cx="5639776" cy="1097060"/>
            <a:chOff x="512064" y="2957404"/>
            <a:chExt cx="5639776" cy="1097060"/>
          </a:xfrm>
        </p:grpSpPr>
        <p:sp>
          <p:nvSpPr>
            <p:cNvPr id="216" name="Rectangle: Rounded Corners 215">
              <a:extLst>
                <a:ext uri="{FF2B5EF4-FFF2-40B4-BE49-F238E27FC236}">
                  <a16:creationId xmlns:a16="http://schemas.microsoft.com/office/drawing/2014/main" id="{7CA13E5C-4ADF-4198-9BA7-A82FC061D706}"/>
                </a:ext>
              </a:extLst>
            </p:cNvPr>
            <p:cNvSpPr/>
            <p:nvPr/>
          </p:nvSpPr>
          <p:spPr>
            <a:xfrm flipV="1">
              <a:off x="512064" y="3088142"/>
              <a:ext cx="5639776" cy="966322"/>
            </a:xfrm>
            <a:prstGeom prst="roundRect">
              <a:avLst/>
            </a:prstGeom>
            <a:noFill/>
            <a:ln w="19050">
              <a:solidFill>
                <a:srgbClr val="754599"/>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Hexagon 16">
              <a:extLst>
                <a:ext uri="{FF2B5EF4-FFF2-40B4-BE49-F238E27FC236}">
                  <a16:creationId xmlns:a16="http://schemas.microsoft.com/office/drawing/2014/main" id="{00565E8E-4350-4709-BBEE-00BDC5576305}"/>
                </a:ext>
              </a:extLst>
            </p:cNvPr>
            <p:cNvSpPr/>
            <p:nvPr/>
          </p:nvSpPr>
          <p:spPr>
            <a:xfrm>
              <a:off x="2447907" y="2957404"/>
              <a:ext cx="1767924" cy="267750"/>
            </a:xfrm>
            <a:prstGeom prst="hexagon">
              <a:avLst>
                <a:gd name="adj" fmla="val 30677"/>
                <a:gd name="vf" fmla="val 115470"/>
              </a:avLst>
            </a:prstGeom>
            <a:solidFill>
              <a:schemeClr val="bg1"/>
            </a:solidFill>
            <a:ln w="17145">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rgbClr val="5E1F79"/>
                  </a:solidFill>
                </a:rPr>
                <a:t>Non-</a:t>
              </a:r>
              <a:r>
                <a:rPr lang="pl-PL" sz="1000" b="1" dirty="0">
                  <a:solidFill>
                    <a:srgbClr val="5E1F79"/>
                  </a:solidFill>
                </a:rPr>
                <a:t>Re</a:t>
              </a:r>
              <a:r>
                <a:rPr lang="en-US" sz="1000" b="1" dirty="0">
                  <a:solidFill>
                    <a:srgbClr val="5E1F79"/>
                  </a:solidFill>
                </a:rPr>
                <a:t>curing revenues</a:t>
              </a:r>
              <a:endParaRPr lang="en-US" sz="2000" b="1" dirty="0">
                <a:solidFill>
                  <a:srgbClr val="5E1F79"/>
                </a:solidFill>
              </a:endParaRPr>
            </a:p>
          </p:txBody>
        </p:sp>
        <p:sp>
          <p:nvSpPr>
            <p:cNvPr id="45" name="TextBox 44">
              <a:extLst>
                <a:ext uri="{FF2B5EF4-FFF2-40B4-BE49-F238E27FC236}">
                  <a16:creationId xmlns:a16="http://schemas.microsoft.com/office/drawing/2014/main" id="{5F872A64-7054-406F-99EF-49970A79F7EA}"/>
                </a:ext>
              </a:extLst>
            </p:cNvPr>
            <p:cNvSpPr txBox="1"/>
            <p:nvPr/>
          </p:nvSpPr>
          <p:spPr>
            <a:xfrm>
              <a:off x="1040380" y="3440971"/>
              <a:ext cx="784632" cy="369332"/>
            </a:xfrm>
            <a:prstGeom prst="rect">
              <a:avLst/>
            </a:prstGeom>
            <a:noFill/>
          </p:spPr>
          <p:txBody>
            <a:bodyPr wrap="square" rtlCol="0">
              <a:spAutoFit/>
            </a:bodyPr>
            <a:lstStyle/>
            <a:p>
              <a:pPr algn="ctr"/>
              <a:r>
                <a:rPr lang="pl-PL" sz="900" dirty="0"/>
                <a:t>[</a:t>
              </a:r>
              <a:r>
                <a:rPr lang="pl-PL" sz="900" dirty="0" err="1"/>
                <a:t>Type</a:t>
              </a:r>
              <a:r>
                <a:rPr lang="pl-PL" sz="900" dirty="0"/>
                <a:t> of Revenue]</a:t>
              </a:r>
              <a:endParaRPr lang="en-US" sz="900" dirty="0"/>
            </a:p>
          </p:txBody>
        </p:sp>
      </p:grpSp>
      <p:grpSp>
        <p:nvGrpSpPr>
          <p:cNvPr id="126" name="Group 125">
            <a:extLst>
              <a:ext uri="{FF2B5EF4-FFF2-40B4-BE49-F238E27FC236}">
                <a16:creationId xmlns:a16="http://schemas.microsoft.com/office/drawing/2014/main" id="{751DAD0D-04A0-4D85-A5FC-20C6FD34E541}"/>
              </a:ext>
            </a:extLst>
          </p:cNvPr>
          <p:cNvGrpSpPr/>
          <p:nvPr/>
        </p:nvGrpSpPr>
        <p:grpSpPr>
          <a:xfrm>
            <a:off x="-1028410" y="4571"/>
            <a:ext cx="844340" cy="6853517"/>
            <a:chOff x="-1028410" y="4571"/>
            <a:chExt cx="844340" cy="6853517"/>
          </a:xfrm>
        </p:grpSpPr>
        <p:sp>
          <p:nvSpPr>
            <p:cNvPr id="127" name="Rectangle 126">
              <a:extLst>
                <a:ext uri="{FF2B5EF4-FFF2-40B4-BE49-F238E27FC236}">
                  <a16:creationId xmlns:a16="http://schemas.microsoft.com/office/drawing/2014/main" id="{4B87881B-87B9-45AE-AAD7-2B26CCFF6A14}"/>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28" name="Rectangle 127">
              <a:extLst>
                <a:ext uri="{FF2B5EF4-FFF2-40B4-BE49-F238E27FC236}">
                  <a16:creationId xmlns:a16="http://schemas.microsoft.com/office/drawing/2014/main" id="{F9F96950-A39E-4AB1-AC15-19B5AC968E3E}"/>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29" name="Rectangle 128">
              <a:extLst>
                <a:ext uri="{FF2B5EF4-FFF2-40B4-BE49-F238E27FC236}">
                  <a16:creationId xmlns:a16="http://schemas.microsoft.com/office/drawing/2014/main" id="{4D67371C-F1AA-4FEA-B121-2C9A0D112539}"/>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30" name="Rectangle 129">
              <a:extLst>
                <a:ext uri="{FF2B5EF4-FFF2-40B4-BE49-F238E27FC236}">
                  <a16:creationId xmlns:a16="http://schemas.microsoft.com/office/drawing/2014/main" id="{3D04E608-3920-482E-BDFB-1F921D8352E2}"/>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31" name="Rectangle 130">
              <a:extLst>
                <a:ext uri="{FF2B5EF4-FFF2-40B4-BE49-F238E27FC236}">
                  <a16:creationId xmlns:a16="http://schemas.microsoft.com/office/drawing/2014/main" id="{BEA4769A-CC6C-4329-9FBA-0BDF473EEC6E}"/>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32" name="Rectangle 131">
              <a:extLst>
                <a:ext uri="{FF2B5EF4-FFF2-40B4-BE49-F238E27FC236}">
                  <a16:creationId xmlns:a16="http://schemas.microsoft.com/office/drawing/2014/main" id="{CC4C242B-E796-4C3E-862A-D1099021421B}"/>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33" name="Rectangle 132">
              <a:extLst>
                <a:ext uri="{FF2B5EF4-FFF2-40B4-BE49-F238E27FC236}">
                  <a16:creationId xmlns:a16="http://schemas.microsoft.com/office/drawing/2014/main" id="{F14B3D8C-A24B-47EA-BD88-208D14E6DD26}"/>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34" name="Rectangle 133">
              <a:extLst>
                <a:ext uri="{FF2B5EF4-FFF2-40B4-BE49-F238E27FC236}">
                  <a16:creationId xmlns:a16="http://schemas.microsoft.com/office/drawing/2014/main" id="{063720FE-0EC7-4411-8035-317AFB7CA10A}"/>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35" name="Rectangle 134">
              <a:extLst>
                <a:ext uri="{FF2B5EF4-FFF2-40B4-BE49-F238E27FC236}">
                  <a16:creationId xmlns:a16="http://schemas.microsoft.com/office/drawing/2014/main" id="{C4F8CFD3-4E23-4FA4-88DA-7E0B3ED51216}"/>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136" name="Straight Connector 135">
              <a:extLst>
                <a:ext uri="{FF2B5EF4-FFF2-40B4-BE49-F238E27FC236}">
                  <a16:creationId xmlns:a16="http://schemas.microsoft.com/office/drawing/2014/main" id="{E7CBC4C2-AC50-44C3-8CA6-4573AC9B8B00}"/>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5E185D23-B42F-40D2-996B-34F090E3D17E}"/>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8" name="Rectangle 137">
              <a:extLst>
                <a:ext uri="{FF2B5EF4-FFF2-40B4-BE49-F238E27FC236}">
                  <a16:creationId xmlns:a16="http://schemas.microsoft.com/office/drawing/2014/main" id="{8C247A93-9CAC-4EAC-B66E-E75255329B07}"/>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chemeClr val="bg1">
                    <a:lumMod val="65000"/>
                  </a:schemeClr>
                </a:solidFill>
              </a:endParaRPr>
            </a:p>
          </p:txBody>
        </p:sp>
        <p:sp>
          <p:nvSpPr>
            <p:cNvPr id="140" name="Rectangle 139">
              <a:extLst>
                <a:ext uri="{FF2B5EF4-FFF2-40B4-BE49-F238E27FC236}">
                  <a16:creationId xmlns:a16="http://schemas.microsoft.com/office/drawing/2014/main" id="{A59CD65A-27D8-40EC-BFAC-127F1052C122}"/>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41" name="Rectangle 140">
              <a:extLst>
                <a:ext uri="{FF2B5EF4-FFF2-40B4-BE49-F238E27FC236}">
                  <a16:creationId xmlns:a16="http://schemas.microsoft.com/office/drawing/2014/main" id="{218A4394-6422-4E9A-B9DD-0F3576C26E9E}"/>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42" name="Rectangle 141">
              <a:extLst>
                <a:ext uri="{FF2B5EF4-FFF2-40B4-BE49-F238E27FC236}">
                  <a16:creationId xmlns:a16="http://schemas.microsoft.com/office/drawing/2014/main" id="{82EEBA52-4052-4A2F-B890-31656B70FCA8}"/>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43" name="Rectangle 142">
              <a:extLst>
                <a:ext uri="{FF2B5EF4-FFF2-40B4-BE49-F238E27FC236}">
                  <a16:creationId xmlns:a16="http://schemas.microsoft.com/office/drawing/2014/main" id="{E3C92322-AE69-4515-B85D-764C79076496}"/>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44" name="Rectangle 143">
              <a:extLst>
                <a:ext uri="{FF2B5EF4-FFF2-40B4-BE49-F238E27FC236}">
                  <a16:creationId xmlns:a16="http://schemas.microsoft.com/office/drawing/2014/main" id="{4E773134-0190-436B-B042-B5244E2DCEDA}"/>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46" name="Rectangle 145">
              <a:extLst>
                <a:ext uri="{FF2B5EF4-FFF2-40B4-BE49-F238E27FC236}">
                  <a16:creationId xmlns:a16="http://schemas.microsoft.com/office/drawing/2014/main" id="{3B9D2D4A-9AB0-479E-B875-23644D389FF9}"/>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48" name="Rectangle 147">
              <a:extLst>
                <a:ext uri="{FF2B5EF4-FFF2-40B4-BE49-F238E27FC236}">
                  <a16:creationId xmlns:a16="http://schemas.microsoft.com/office/drawing/2014/main" id="{5AFEC90B-084A-4567-8BDA-AA8D901726A8}"/>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rgbClr val="A7A7A7"/>
                </a:solidFill>
              </a:endParaRPr>
            </a:p>
          </p:txBody>
        </p:sp>
        <p:cxnSp>
          <p:nvCxnSpPr>
            <p:cNvPr id="149" name="Straight Connector 148">
              <a:extLst>
                <a:ext uri="{FF2B5EF4-FFF2-40B4-BE49-F238E27FC236}">
                  <a16:creationId xmlns:a16="http://schemas.microsoft.com/office/drawing/2014/main" id="{3C585CB5-307C-4C55-9196-C070E8D4C50B}"/>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0" name="TextBox 149">
              <a:extLst>
                <a:ext uri="{FF2B5EF4-FFF2-40B4-BE49-F238E27FC236}">
                  <a16:creationId xmlns:a16="http://schemas.microsoft.com/office/drawing/2014/main" id="{E1AB00AD-2494-4258-ADE5-4D57CF642EC3}"/>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dirty="0"/>
                <a:t>Colour palette</a:t>
              </a:r>
            </a:p>
          </p:txBody>
        </p:sp>
        <p:sp>
          <p:nvSpPr>
            <p:cNvPr id="152" name="Rectangle 151">
              <a:extLst>
                <a:ext uri="{FF2B5EF4-FFF2-40B4-BE49-F238E27FC236}">
                  <a16:creationId xmlns:a16="http://schemas.microsoft.com/office/drawing/2014/main" id="{BA5E8333-74B9-43AD-B57F-4F7DA8F566BD}"/>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53" name="Rectangle 152">
              <a:extLst>
                <a:ext uri="{FF2B5EF4-FFF2-40B4-BE49-F238E27FC236}">
                  <a16:creationId xmlns:a16="http://schemas.microsoft.com/office/drawing/2014/main" id="{CA832EF1-BC32-44B4-8D4F-F0370C4CB33D}"/>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grpSp>
      <p:sp>
        <p:nvSpPr>
          <p:cNvPr id="226" name="TextBox 225">
            <a:extLst>
              <a:ext uri="{FF2B5EF4-FFF2-40B4-BE49-F238E27FC236}">
                <a16:creationId xmlns:a16="http://schemas.microsoft.com/office/drawing/2014/main" id="{789C75D1-22DD-4AA6-864A-53736C281B04}"/>
              </a:ext>
            </a:extLst>
          </p:cNvPr>
          <p:cNvSpPr txBox="1"/>
          <p:nvPr/>
        </p:nvSpPr>
        <p:spPr>
          <a:xfrm>
            <a:off x="462774" y="6176471"/>
            <a:ext cx="388244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Source:</a:t>
            </a:r>
            <a:r>
              <a:rPr lang="pl-PL" sz="700" dirty="0">
                <a:solidFill>
                  <a:srgbClr val="949494"/>
                </a:solidFill>
                <a:latin typeface="Calibri Light" panose="020F0302020204030204" pitchFamily="34" charset="0"/>
                <a:cs typeface="Calibri Light" panose="020F0302020204030204" pitchFamily="34" charset="0"/>
              </a:rPr>
              <a:t>: [xxx]</a:t>
            </a:r>
            <a:endParaRPr lang="en-US" sz="700" dirty="0">
              <a:solidFill>
                <a:srgbClr val="949494"/>
              </a:solidFill>
              <a:latin typeface="Calibri Light" panose="020F0302020204030204" pitchFamily="34" charset="0"/>
              <a:cs typeface="Calibri Light" panose="020F0302020204030204" pitchFamily="34" charset="0"/>
            </a:endParaRPr>
          </a:p>
        </p:txBody>
      </p:sp>
      <p:grpSp>
        <p:nvGrpSpPr>
          <p:cNvPr id="24" name="Group 23">
            <a:extLst>
              <a:ext uri="{FF2B5EF4-FFF2-40B4-BE49-F238E27FC236}">
                <a16:creationId xmlns:a16="http://schemas.microsoft.com/office/drawing/2014/main" id="{0C9E7788-7FAA-40BE-8359-EDB5AE5C9D14}"/>
              </a:ext>
            </a:extLst>
          </p:cNvPr>
          <p:cNvGrpSpPr/>
          <p:nvPr/>
        </p:nvGrpSpPr>
        <p:grpSpPr>
          <a:xfrm>
            <a:off x="6389955" y="2819092"/>
            <a:ext cx="1470278" cy="2012398"/>
            <a:chOff x="6389955" y="2819092"/>
            <a:chExt cx="1470278" cy="2012398"/>
          </a:xfrm>
        </p:grpSpPr>
        <p:grpSp>
          <p:nvGrpSpPr>
            <p:cNvPr id="228" name="Group 227">
              <a:extLst>
                <a:ext uri="{FF2B5EF4-FFF2-40B4-BE49-F238E27FC236}">
                  <a16:creationId xmlns:a16="http://schemas.microsoft.com/office/drawing/2014/main" id="{A39D6953-9F6C-427D-B447-FDD2F227FDAF}"/>
                </a:ext>
              </a:extLst>
            </p:cNvPr>
            <p:cNvGrpSpPr/>
            <p:nvPr/>
          </p:nvGrpSpPr>
          <p:grpSpPr>
            <a:xfrm>
              <a:off x="6400440" y="2819092"/>
              <a:ext cx="1459793" cy="2012398"/>
              <a:chOff x="2641104" y="2367902"/>
              <a:chExt cx="4149904" cy="1727488"/>
            </a:xfrm>
          </p:grpSpPr>
          <p:sp>
            <p:nvSpPr>
              <p:cNvPr id="229" name="TextBox 228">
                <a:extLst>
                  <a:ext uri="{FF2B5EF4-FFF2-40B4-BE49-F238E27FC236}">
                    <a16:creationId xmlns:a16="http://schemas.microsoft.com/office/drawing/2014/main" id="{4FB961E4-75D7-47F1-9008-B595FC90D417}"/>
                  </a:ext>
                </a:extLst>
              </p:cNvPr>
              <p:cNvSpPr txBox="1"/>
              <p:nvPr/>
            </p:nvSpPr>
            <p:spPr>
              <a:xfrm>
                <a:off x="2641104" y="2455091"/>
                <a:ext cx="4149904" cy="1640299"/>
              </a:xfrm>
              <a:prstGeom prst="roundRect">
                <a:avLst>
                  <a:gd name="adj" fmla="val 8837"/>
                </a:avLst>
              </a:prstGeom>
              <a:ln w="17145">
                <a:solidFill>
                  <a:srgbClr val="FFD844"/>
                </a:solidFill>
              </a:ln>
              <a:effectLst>
                <a:softEdge rad="0"/>
              </a:effectLst>
            </p:spPr>
            <p:style>
              <a:lnRef idx="2">
                <a:schemeClr val="accent4"/>
              </a:lnRef>
              <a:fillRef idx="1">
                <a:schemeClr val="lt1"/>
              </a:fillRef>
              <a:effectRef idx="0">
                <a:schemeClr val="accent4"/>
              </a:effectRef>
              <a:fontRef idx="minor">
                <a:schemeClr val="dk1"/>
              </a:fontRef>
            </p:style>
            <p:txBody>
              <a:bodyPr wrap="square" rtlCol="0">
                <a:spAutoFit/>
              </a:bodyPr>
              <a:lstStyle/>
              <a:p>
                <a:pPr marL="171450" indent="-171450">
                  <a:buFont typeface="Arial" panose="020B0604020202020204" pitchFamily="34" charset="0"/>
                  <a:buChar char="•"/>
                </a:pPr>
                <a:endParaRPr lang="en-US" sz="900" dirty="0"/>
              </a:p>
            </p:txBody>
          </p:sp>
          <p:sp>
            <p:nvSpPr>
              <p:cNvPr id="230" name="Hexagon 229">
                <a:extLst>
                  <a:ext uri="{FF2B5EF4-FFF2-40B4-BE49-F238E27FC236}">
                    <a16:creationId xmlns:a16="http://schemas.microsoft.com/office/drawing/2014/main" id="{D08D1AD1-9220-48AC-AFA0-F589D81A7F6C}"/>
                  </a:ext>
                </a:extLst>
              </p:cNvPr>
              <p:cNvSpPr/>
              <p:nvPr/>
            </p:nvSpPr>
            <p:spPr>
              <a:xfrm>
                <a:off x="3520468" y="2367902"/>
                <a:ext cx="2501598" cy="171623"/>
              </a:xfrm>
              <a:prstGeom prst="hexagon">
                <a:avLst>
                  <a:gd name="adj" fmla="val 30677"/>
                  <a:gd name="vf" fmla="val 115470"/>
                </a:avLst>
              </a:prstGeom>
              <a:solidFill>
                <a:schemeClr val="bg1"/>
              </a:solidFill>
              <a:ln w="17145">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b="1" dirty="0">
                    <a:solidFill>
                      <a:srgbClr val="5E1F79"/>
                    </a:solidFill>
                  </a:rPr>
                  <a:t>Customer Segment 2</a:t>
                </a:r>
                <a:endParaRPr lang="en-US" sz="1600" b="1" dirty="0">
                  <a:solidFill>
                    <a:srgbClr val="5E1F79"/>
                  </a:solidFill>
                </a:endParaRPr>
              </a:p>
            </p:txBody>
          </p:sp>
        </p:grpSp>
        <p:sp>
          <p:nvSpPr>
            <p:cNvPr id="145" name="TextBox 144">
              <a:extLst>
                <a:ext uri="{FF2B5EF4-FFF2-40B4-BE49-F238E27FC236}">
                  <a16:creationId xmlns:a16="http://schemas.microsoft.com/office/drawing/2014/main" id="{06462782-258C-4A2D-BAB3-3F8902A07306}"/>
                </a:ext>
              </a:extLst>
            </p:cNvPr>
            <p:cNvSpPr txBox="1"/>
            <p:nvPr/>
          </p:nvSpPr>
          <p:spPr>
            <a:xfrm>
              <a:off x="6389955" y="2999013"/>
              <a:ext cx="1368501" cy="823302"/>
            </a:xfrm>
            <a:prstGeom prst="rect">
              <a:avLst/>
            </a:prstGeom>
            <a:noFill/>
          </p:spPr>
          <p:txBody>
            <a:bodyPr wrap="square">
              <a:spAutoFit/>
            </a:bodyPr>
            <a:lstStyle/>
            <a:p>
              <a:pPr algn="just">
                <a:spcAft>
                  <a:spcPts val="300"/>
                </a:spcAft>
              </a:pPr>
              <a:r>
                <a:rPr lang="pl-PL" sz="900" dirty="0">
                  <a:latin typeface="Calibri Light" panose="020F0302020204030204" pitchFamily="34" charset="0"/>
                  <a:cs typeface="Calibri Light" panose="020F0302020204030204" pitchFamily="34" charset="0"/>
                </a:rPr>
                <a:t>[</a:t>
              </a:r>
              <a:r>
                <a:rPr lang="en-US" sz="900" dirty="0">
                  <a:latin typeface="Calibri Light" panose="020F0302020204030204" pitchFamily="34" charset="0"/>
                  <a:cs typeface="Calibri Light" panose="020F0302020204030204" pitchFamily="34" charset="0"/>
                </a:rPr>
                <a:t>brief description of the customer segment</a:t>
              </a:r>
              <a:r>
                <a:rPr lang="pl-PL" sz="900" dirty="0">
                  <a:latin typeface="Calibri Light" panose="020F0302020204030204" pitchFamily="34" charset="0"/>
                  <a:cs typeface="Calibri Light" panose="020F0302020204030204" pitchFamily="34" charset="0"/>
                </a:rPr>
                <a:t>]</a:t>
              </a:r>
              <a:endParaRPr lang="en-US" sz="900" dirty="0"/>
            </a:p>
            <a:p>
              <a:pPr algn="just">
                <a:spcAft>
                  <a:spcPts val="300"/>
                </a:spcAft>
              </a:pPr>
              <a:r>
                <a:rPr lang="en-US" sz="900" dirty="0">
                  <a:solidFill>
                    <a:srgbClr val="5E1F79"/>
                  </a:solidFill>
                </a:rPr>
                <a:t>Customer acquisition: </a:t>
              </a:r>
              <a:r>
                <a:rPr lang="pl-PL" sz="900" dirty="0">
                  <a:solidFill>
                    <a:srgbClr val="5E1F79"/>
                  </a:solidFill>
                </a:rPr>
                <a:t>[</a:t>
              </a:r>
              <a:r>
                <a:rPr lang="en-US" sz="900" dirty="0"/>
                <a:t>ways of attracting customers</a:t>
              </a:r>
              <a:r>
                <a:rPr lang="pl-PL" sz="900" dirty="0"/>
                <a:t>]</a:t>
              </a:r>
              <a:endParaRPr lang="en-US" sz="900" dirty="0"/>
            </a:p>
          </p:txBody>
        </p:sp>
      </p:grpSp>
      <p:sp>
        <p:nvSpPr>
          <p:cNvPr id="25" name="TextBox 24">
            <a:extLst>
              <a:ext uri="{FF2B5EF4-FFF2-40B4-BE49-F238E27FC236}">
                <a16:creationId xmlns:a16="http://schemas.microsoft.com/office/drawing/2014/main" id="{FEFF84D3-B4A3-41D3-A8E0-9291187E3E57}"/>
              </a:ext>
            </a:extLst>
          </p:cNvPr>
          <p:cNvSpPr txBox="1"/>
          <p:nvPr/>
        </p:nvSpPr>
        <p:spPr>
          <a:xfrm>
            <a:off x="1708640" y="1626361"/>
            <a:ext cx="1039345" cy="400110"/>
          </a:xfrm>
          <a:prstGeom prst="rect">
            <a:avLst/>
          </a:prstGeom>
          <a:solidFill>
            <a:schemeClr val="bg1"/>
          </a:solidFill>
          <a:ln>
            <a:solidFill>
              <a:schemeClr val="tx1"/>
            </a:solidFill>
          </a:ln>
        </p:spPr>
        <p:txBody>
          <a:bodyPr wrap="square">
            <a:spAutoFit/>
          </a:bodyPr>
          <a:lstStyle/>
          <a:p>
            <a:r>
              <a:rPr lang="en-US" sz="1000"/>
              <a:t>[graphics/ photo/shape]</a:t>
            </a:r>
          </a:p>
        </p:txBody>
      </p:sp>
      <p:sp>
        <p:nvSpPr>
          <p:cNvPr id="26" name="TextBox 25">
            <a:extLst>
              <a:ext uri="{FF2B5EF4-FFF2-40B4-BE49-F238E27FC236}">
                <a16:creationId xmlns:a16="http://schemas.microsoft.com/office/drawing/2014/main" id="{5B82A8B0-13F4-46F7-B89A-A535B931FC01}"/>
              </a:ext>
            </a:extLst>
          </p:cNvPr>
          <p:cNvSpPr txBox="1"/>
          <p:nvPr/>
        </p:nvSpPr>
        <p:spPr>
          <a:xfrm>
            <a:off x="3806527" y="1634053"/>
            <a:ext cx="1039345" cy="400110"/>
          </a:xfrm>
          <a:prstGeom prst="rect">
            <a:avLst/>
          </a:prstGeom>
          <a:solidFill>
            <a:schemeClr val="bg1"/>
          </a:solidFill>
          <a:ln>
            <a:solidFill>
              <a:schemeClr val="tx1"/>
            </a:solidFill>
          </a:ln>
        </p:spPr>
        <p:txBody>
          <a:bodyPr wrap="square">
            <a:spAutoFit/>
          </a:bodyPr>
          <a:lstStyle/>
          <a:p>
            <a:r>
              <a:rPr lang="en-US" sz="1000"/>
              <a:t>[graphics/ photo/shape]</a:t>
            </a:r>
          </a:p>
        </p:txBody>
      </p:sp>
      <p:sp>
        <p:nvSpPr>
          <p:cNvPr id="27" name="TextBox 26">
            <a:extLst>
              <a:ext uri="{FF2B5EF4-FFF2-40B4-BE49-F238E27FC236}">
                <a16:creationId xmlns:a16="http://schemas.microsoft.com/office/drawing/2014/main" id="{61EC4FD1-136C-4A0A-8322-EE01EAE52E23}"/>
              </a:ext>
            </a:extLst>
          </p:cNvPr>
          <p:cNvSpPr txBox="1"/>
          <p:nvPr/>
        </p:nvSpPr>
        <p:spPr>
          <a:xfrm>
            <a:off x="4744058" y="3770959"/>
            <a:ext cx="1039345" cy="400110"/>
          </a:xfrm>
          <a:prstGeom prst="rect">
            <a:avLst/>
          </a:prstGeom>
          <a:solidFill>
            <a:schemeClr val="bg1"/>
          </a:solidFill>
          <a:ln>
            <a:solidFill>
              <a:schemeClr val="tx1"/>
            </a:solidFill>
          </a:ln>
        </p:spPr>
        <p:txBody>
          <a:bodyPr wrap="square">
            <a:spAutoFit/>
          </a:bodyPr>
          <a:lstStyle/>
          <a:p>
            <a:r>
              <a:rPr lang="en-US" sz="1000"/>
              <a:t>[graphics/ photo/shape]</a:t>
            </a:r>
          </a:p>
        </p:txBody>
      </p:sp>
      <p:sp>
        <p:nvSpPr>
          <p:cNvPr id="28" name="TextBox 27">
            <a:extLst>
              <a:ext uri="{FF2B5EF4-FFF2-40B4-BE49-F238E27FC236}">
                <a16:creationId xmlns:a16="http://schemas.microsoft.com/office/drawing/2014/main" id="{4FCF437F-7A2F-4387-A8EF-B81A99888DA4}"/>
              </a:ext>
            </a:extLst>
          </p:cNvPr>
          <p:cNvSpPr txBox="1"/>
          <p:nvPr/>
        </p:nvSpPr>
        <p:spPr>
          <a:xfrm>
            <a:off x="3468754" y="3770959"/>
            <a:ext cx="1039345" cy="400110"/>
          </a:xfrm>
          <a:prstGeom prst="rect">
            <a:avLst/>
          </a:prstGeom>
          <a:solidFill>
            <a:schemeClr val="bg1"/>
          </a:solidFill>
          <a:ln>
            <a:solidFill>
              <a:schemeClr val="tx1"/>
            </a:solidFill>
          </a:ln>
        </p:spPr>
        <p:txBody>
          <a:bodyPr wrap="square">
            <a:spAutoFit/>
          </a:bodyPr>
          <a:lstStyle/>
          <a:p>
            <a:r>
              <a:rPr lang="en-US" sz="1000"/>
              <a:t>[graphics/ photo/shape]</a:t>
            </a:r>
          </a:p>
        </p:txBody>
      </p:sp>
      <p:sp>
        <p:nvSpPr>
          <p:cNvPr id="29" name="TextBox 28">
            <a:extLst>
              <a:ext uri="{FF2B5EF4-FFF2-40B4-BE49-F238E27FC236}">
                <a16:creationId xmlns:a16="http://schemas.microsoft.com/office/drawing/2014/main" id="{F21C10B2-35E9-4BA6-B6FD-817676EE5525}"/>
              </a:ext>
            </a:extLst>
          </p:cNvPr>
          <p:cNvSpPr txBox="1"/>
          <p:nvPr/>
        </p:nvSpPr>
        <p:spPr>
          <a:xfrm>
            <a:off x="2193449" y="3770959"/>
            <a:ext cx="1039345" cy="400110"/>
          </a:xfrm>
          <a:prstGeom prst="rect">
            <a:avLst/>
          </a:prstGeom>
          <a:solidFill>
            <a:schemeClr val="bg1"/>
          </a:solidFill>
          <a:ln>
            <a:solidFill>
              <a:schemeClr val="tx1"/>
            </a:solidFill>
          </a:ln>
        </p:spPr>
        <p:txBody>
          <a:bodyPr wrap="square">
            <a:spAutoFit/>
          </a:bodyPr>
          <a:lstStyle/>
          <a:p>
            <a:r>
              <a:rPr lang="en-US" sz="1000"/>
              <a:t>[graphics/ photo/shape]</a:t>
            </a:r>
          </a:p>
        </p:txBody>
      </p:sp>
      <p:sp>
        <p:nvSpPr>
          <p:cNvPr id="30" name="TextBox 29">
            <a:extLst>
              <a:ext uri="{FF2B5EF4-FFF2-40B4-BE49-F238E27FC236}">
                <a16:creationId xmlns:a16="http://schemas.microsoft.com/office/drawing/2014/main" id="{BEB0900A-6C8F-4222-94C6-3697192FA7EC}"/>
              </a:ext>
            </a:extLst>
          </p:cNvPr>
          <p:cNvSpPr txBox="1"/>
          <p:nvPr/>
        </p:nvSpPr>
        <p:spPr>
          <a:xfrm>
            <a:off x="918144" y="3770959"/>
            <a:ext cx="1039345" cy="400110"/>
          </a:xfrm>
          <a:prstGeom prst="rect">
            <a:avLst/>
          </a:prstGeom>
          <a:solidFill>
            <a:schemeClr val="bg1"/>
          </a:solidFill>
          <a:ln>
            <a:solidFill>
              <a:schemeClr val="tx1"/>
            </a:solidFill>
          </a:ln>
        </p:spPr>
        <p:txBody>
          <a:bodyPr wrap="square">
            <a:spAutoFit/>
          </a:bodyPr>
          <a:lstStyle/>
          <a:p>
            <a:r>
              <a:rPr lang="en-US" sz="1000"/>
              <a:t>[graphics/ photo/shape]</a:t>
            </a:r>
          </a:p>
        </p:txBody>
      </p:sp>
      <p:sp>
        <p:nvSpPr>
          <p:cNvPr id="31" name="TextBox 30">
            <a:extLst>
              <a:ext uri="{FF2B5EF4-FFF2-40B4-BE49-F238E27FC236}">
                <a16:creationId xmlns:a16="http://schemas.microsoft.com/office/drawing/2014/main" id="{EB562F96-5038-46D2-98F4-D01ECD7672B7}"/>
              </a:ext>
            </a:extLst>
          </p:cNvPr>
          <p:cNvSpPr txBox="1"/>
          <p:nvPr/>
        </p:nvSpPr>
        <p:spPr>
          <a:xfrm>
            <a:off x="1791900" y="2098082"/>
            <a:ext cx="784632" cy="369332"/>
          </a:xfrm>
          <a:prstGeom prst="rect">
            <a:avLst/>
          </a:prstGeom>
          <a:noFill/>
        </p:spPr>
        <p:txBody>
          <a:bodyPr wrap="square" rtlCol="0">
            <a:spAutoFit/>
          </a:bodyPr>
          <a:lstStyle/>
          <a:p>
            <a:pPr algn="ctr"/>
            <a:r>
              <a:rPr lang="en-US" sz="900"/>
              <a:t>[Type of Revenue]</a:t>
            </a:r>
          </a:p>
        </p:txBody>
      </p:sp>
      <p:sp>
        <p:nvSpPr>
          <p:cNvPr id="231" name="TextBox 230">
            <a:extLst>
              <a:ext uri="{FF2B5EF4-FFF2-40B4-BE49-F238E27FC236}">
                <a16:creationId xmlns:a16="http://schemas.microsoft.com/office/drawing/2014/main" id="{7286B5C1-2025-4E93-911A-6D56F9BD786C}"/>
              </a:ext>
            </a:extLst>
          </p:cNvPr>
          <p:cNvSpPr txBox="1"/>
          <p:nvPr/>
        </p:nvSpPr>
        <p:spPr>
          <a:xfrm>
            <a:off x="3856063" y="2079122"/>
            <a:ext cx="784632" cy="369332"/>
          </a:xfrm>
          <a:prstGeom prst="rect">
            <a:avLst/>
          </a:prstGeom>
          <a:noFill/>
        </p:spPr>
        <p:txBody>
          <a:bodyPr wrap="square" rtlCol="0">
            <a:spAutoFit/>
          </a:bodyPr>
          <a:lstStyle/>
          <a:p>
            <a:pPr algn="ctr"/>
            <a:r>
              <a:rPr lang="en-US" sz="900"/>
              <a:t>[Type of Revenue]</a:t>
            </a:r>
          </a:p>
        </p:txBody>
      </p:sp>
      <p:sp>
        <p:nvSpPr>
          <p:cNvPr id="245" name="TextBox 244">
            <a:extLst>
              <a:ext uri="{FF2B5EF4-FFF2-40B4-BE49-F238E27FC236}">
                <a16:creationId xmlns:a16="http://schemas.microsoft.com/office/drawing/2014/main" id="{4BB7C763-9812-455A-81D9-3E0FCB12DEF9}"/>
              </a:ext>
            </a:extLst>
          </p:cNvPr>
          <p:cNvSpPr txBox="1"/>
          <p:nvPr/>
        </p:nvSpPr>
        <p:spPr>
          <a:xfrm>
            <a:off x="4854841" y="3446162"/>
            <a:ext cx="784632" cy="369332"/>
          </a:xfrm>
          <a:prstGeom prst="rect">
            <a:avLst/>
          </a:prstGeom>
          <a:noFill/>
        </p:spPr>
        <p:txBody>
          <a:bodyPr wrap="square" rtlCol="0">
            <a:spAutoFit/>
          </a:bodyPr>
          <a:lstStyle/>
          <a:p>
            <a:pPr algn="ctr"/>
            <a:r>
              <a:rPr lang="en-US" sz="900"/>
              <a:t>[Type of Revenue]</a:t>
            </a:r>
          </a:p>
        </p:txBody>
      </p:sp>
      <p:sp>
        <p:nvSpPr>
          <p:cNvPr id="246" name="TextBox 245">
            <a:extLst>
              <a:ext uri="{FF2B5EF4-FFF2-40B4-BE49-F238E27FC236}">
                <a16:creationId xmlns:a16="http://schemas.microsoft.com/office/drawing/2014/main" id="{F20D3539-C7D8-4BE1-9255-DF940DC46009}"/>
              </a:ext>
            </a:extLst>
          </p:cNvPr>
          <p:cNvSpPr txBox="1"/>
          <p:nvPr/>
        </p:nvSpPr>
        <p:spPr>
          <a:xfrm>
            <a:off x="3579047" y="3434342"/>
            <a:ext cx="784632" cy="369332"/>
          </a:xfrm>
          <a:prstGeom prst="rect">
            <a:avLst/>
          </a:prstGeom>
          <a:noFill/>
        </p:spPr>
        <p:txBody>
          <a:bodyPr wrap="square" rtlCol="0">
            <a:spAutoFit/>
          </a:bodyPr>
          <a:lstStyle/>
          <a:p>
            <a:pPr algn="ctr"/>
            <a:r>
              <a:rPr lang="en-US" sz="900"/>
              <a:t>[Type of Revenue]</a:t>
            </a:r>
          </a:p>
        </p:txBody>
      </p:sp>
      <p:sp>
        <p:nvSpPr>
          <p:cNvPr id="255" name="TextBox 254">
            <a:extLst>
              <a:ext uri="{FF2B5EF4-FFF2-40B4-BE49-F238E27FC236}">
                <a16:creationId xmlns:a16="http://schemas.microsoft.com/office/drawing/2014/main" id="{CE7B1514-AC04-495F-9E75-FA29B546772B}"/>
              </a:ext>
            </a:extLst>
          </p:cNvPr>
          <p:cNvSpPr txBox="1"/>
          <p:nvPr/>
        </p:nvSpPr>
        <p:spPr>
          <a:xfrm>
            <a:off x="2320805" y="3439973"/>
            <a:ext cx="784632" cy="369332"/>
          </a:xfrm>
          <a:prstGeom prst="rect">
            <a:avLst/>
          </a:prstGeom>
          <a:noFill/>
        </p:spPr>
        <p:txBody>
          <a:bodyPr wrap="square" rtlCol="0">
            <a:spAutoFit/>
          </a:bodyPr>
          <a:lstStyle/>
          <a:p>
            <a:pPr algn="ctr"/>
            <a:r>
              <a:rPr lang="en-US" sz="900"/>
              <a:t>[Type of Revenue]</a:t>
            </a:r>
          </a:p>
        </p:txBody>
      </p:sp>
    </p:spTree>
    <p:extLst>
      <p:ext uri="{BB962C8B-B14F-4D97-AF65-F5344CB8AC3E}">
        <p14:creationId xmlns:p14="http://schemas.microsoft.com/office/powerpoint/2010/main" val="357922178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15">
            <a:extLst>
              <a:ext uri="{FF2B5EF4-FFF2-40B4-BE49-F238E27FC236}">
                <a16:creationId xmlns:a16="http://schemas.microsoft.com/office/drawing/2014/main" id="{172D681A-9B21-436B-8289-F7A910017157}"/>
              </a:ext>
            </a:extLst>
          </p:cNvPr>
          <p:cNvSpPr/>
          <p:nvPr/>
        </p:nvSpPr>
        <p:spPr>
          <a:xfrm>
            <a:off x="637761" y="1675171"/>
            <a:ext cx="1147807" cy="4518915"/>
          </a:xfrm>
          <a:prstGeom prst="roundRect">
            <a:avLst>
              <a:gd name="adj" fmla="val 9995"/>
            </a:avLst>
          </a:prstGeom>
          <a:solidFill>
            <a:srgbClr val="7CCEBC"/>
          </a:solidFill>
          <a:ln>
            <a:solidFill>
              <a:srgbClr val="B3E3D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 name="Rounded Rectangle 16">
            <a:extLst>
              <a:ext uri="{FF2B5EF4-FFF2-40B4-BE49-F238E27FC236}">
                <a16:creationId xmlns:a16="http://schemas.microsoft.com/office/drawing/2014/main" id="{A6F9F585-73F6-4E3B-82BB-1583A62AEBB3}"/>
              </a:ext>
            </a:extLst>
          </p:cNvPr>
          <p:cNvSpPr/>
          <p:nvPr/>
        </p:nvSpPr>
        <p:spPr>
          <a:xfrm>
            <a:off x="635466" y="1633112"/>
            <a:ext cx="10878722" cy="362487"/>
          </a:xfrm>
          <a:prstGeom prst="roundRect">
            <a:avLst>
              <a:gd name="adj" fmla="val 26315"/>
            </a:avLst>
          </a:prstGeom>
          <a:solidFill>
            <a:srgbClr val="61C3AE"/>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10" name="Table 9">
            <a:extLst>
              <a:ext uri="{FF2B5EF4-FFF2-40B4-BE49-F238E27FC236}">
                <a16:creationId xmlns:a16="http://schemas.microsoft.com/office/drawing/2014/main" id="{2BF8A45F-ABF8-4003-938F-8B7857E6B4D1}"/>
              </a:ext>
            </a:extLst>
          </p:cNvPr>
          <p:cNvGraphicFramePr>
            <a:graphicFrameLocks noGrp="1"/>
          </p:cNvGraphicFramePr>
          <p:nvPr/>
        </p:nvGraphicFramePr>
        <p:xfrm>
          <a:off x="652736" y="1637686"/>
          <a:ext cx="10876014" cy="4506777"/>
        </p:xfrm>
        <a:graphic>
          <a:graphicData uri="http://schemas.openxmlformats.org/drawingml/2006/table">
            <a:tbl>
              <a:tblPr firstRow="1" firstCol="1" bandRow="1">
                <a:tableStyleId>{2D5ABB26-0587-4C30-8999-92F81FD0307C}</a:tableStyleId>
              </a:tblPr>
              <a:tblGrid>
                <a:gridCol w="1134483">
                  <a:extLst>
                    <a:ext uri="{9D8B030D-6E8A-4147-A177-3AD203B41FA5}">
                      <a16:colId xmlns:a16="http://schemas.microsoft.com/office/drawing/2014/main" val="20000"/>
                    </a:ext>
                  </a:extLst>
                </a:gridCol>
                <a:gridCol w="2387688">
                  <a:extLst>
                    <a:ext uri="{9D8B030D-6E8A-4147-A177-3AD203B41FA5}">
                      <a16:colId xmlns:a16="http://schemas.microsoft.com/office/drawing/2014/main" val="20001"/>
                    </a:ext>
                  </a:extLst>
                </a:gridCol>
                <a:gridCol w="2188203">
                  <a:extLst>
                    <a:ext uri="{9D8B030D-6E8A-4147-A177-3AD203B41FA5}">
                      <a16:colId xmlns:a16="http://schemas.microsoft.com/office/drawing/2014/main" val="20002"/>
                    </a:ext>
                  </a:extLst>
                </a:gridCol>
                <a:gridCol w="1140822">
                  <a:extLst>
                    <a:ext uri="{9D8B030D-6E8A-4147-A177-3AD203B41FA5}">
                      <a16:colId xmlns:a16="http://schemas.microsoft.com/office/drawing/2014/main" val="20003"/>
                    </a:ext>
                  </a:extLst>
                </a:gridCol>
                <a:gridCol w="1193075">
                  <a:extLst>
                    <a:ext uri="{9D8B030D-6E8A-4147-A177-3AD203B41FA5}">
                      <a16:colId xmlns:a16="http://schemas.microsoft.com/office/drawing/2014/main" val="1440998519"/>
                    </a:ext>
                  </a:extLst>
                </a:gridCol>
                <a:gridCol w="2831743">
                  <a:extLst>
                    <a:ext uri="{9D8B030D-6E8A-4147-A177-3AD203B41FA5}">
                      <a16:colId xmlns:a16="http://schemas.microsoft.com/office/drawing/2014/main" val="20004"/>
                    </a:ext>
                  </a:extLst>
                </a:gridCol>
              </a:tblGrid>
              <a:tr h="363013">
                <a:tc>
                  <a:txBody>
                    <a:bodyPr/>
                    <a:lstStyle/>
                    <a:p>
                      <a:pPr marL="0" marR="0" algn="ctr">
                        <a:spcBef>
                          <a:spcPts val="0"/>
                        </a:spcBef>
                        <a:spcAft>
                          <a:spcPts val="0"/>
                        </a:spcAft>
                      </a:pPr>
                      <a:r>
                        <a:rPr lang="pl-PL" sz="900" b="1">
                          <a:solidFill>
                            <a:schemeClr val="bg1"/>
                          </a:solidFill>
                          <a:effectLst/>
                        </a:rPr>
                        <a:t>Client groups</a:t>
                      </a:r>
                      <a:endParaRPr lang="pl-PL" sz="900" b="1" dirty="0">
                        <a:solidFill>
                          <a:schemeClr val="bg1"/>
                        </a:solidFill>
                        <a:effectLst/>
                      </a:endParaRPr>
                    </a:p>
                  </a:txBody>
                  <a:tcPr marL="68580" marR="68580" marT="0" marB="0" anchor="ctr"/>
                </a:tc>
                <a:tc>
                  <a:txBody>
                    <a:bodyPr/>
                    <a:lstStyle/>
                    <a:p>
                      <a:pPr marL="0" marR="0" algn="ctr">
                        <a:spcBef>
                          <a:spcPts val="0"/>
                        </a:spcBef>
                        <a:spcAft>
                          <a:spcPts val="0"/>
                        </a:spcAft>
                      </a:pPr>
                      <a:r>
                        <a:rPr lang="pl-PL" sz="900" b="1">
                          <a:solidFill>
                            <a:schemeClr val="bg1"/>
                          </a:solidFill>
                          <a:effectLst/>
                        </a:rPr>
                        <a:t>Characteristics</a:t>
                      </a:r>
                      <a:endParaRPr lang="pl-PL" sz="900" b="1" dirty="0">
                        <a:solidFill>
                          <a:schemeClr val="bg1"/>
                        </a:solidFill>
                        <a:effectLst/>
                      </a:endParaRPr>
                    </a:p>
                  </a:txBody>
                  <a:tcPr marL="68580" marR="68580" marT="0" marB="0" anchor="ctr"/>
                </a:tc>
                <a:tc>
                  <a:txBody>
                    <a:bodyPr/>
                    <a:lstStyle/>
                    <a:p>
                      <a:pPr marL="0" marR="0" algn="ctr">
                        <a:spcBef>
                          <a:spcPts val="0"/>
                        </a:spcBef>
                        <a:spcAft>
                          <a:spcPts val="0"/>
                        </a:spcAft>
                      </a:pPr>
                      <a:r>
                        <a:rPr lang="pl-PL" sz="900" b="1" dirty="0" err="1">
                          <a:solidFill>
                            <a:schemeClr val="bg1"/>
                          </a:solidFill>
                          <a:effectLst/>
                        </a:rPr>
                        <a:t>Why</a:t>
                      </a:r>
                      <a:r>
                        <a:rPr lang="pl-PL" sz="900" b="1" dirty="0">
                          <a:solidFill>
                            <a:schemeClr val="bg1"/>
                          </a:solidFill>
                          <a:effectLst/>
                        </a:rPr>
                        <a:t> </a:t>
                      </a:r>
                      <a:r>
                        <a:rPr lang="pl-PL" sz="900" b="1" dirty="0" err="1">
                          <a:solidFill>
                            <a:schemeClr val="bg1"/>
                          </a:solidFill>
                          <a:effectLst/>
                        </a:rPr>
                        <a:t>contracted</a:t>
                      </a:r>
                      <a:r>
                        <a:rPr lang="pl-PL" sz="900" b="1" dirty="0">
                          <a:solidFill>
                            <a:schemeClr val="bg1"/>
                          </a:solidFill>
                          <a:effectLst/>
                        </a:rPr>
                        <a:t> </a:t>
                      </a:r>
                      <a:r>
                        <a:rPr lang="pl-PL" sz="900" b="1" dirty="0" err="1">
                          <a:solidFill>
                            <a:schemeClr val="bg1"/>
                          </a:solidFill>
                          <a:effectLst/>
                        </a:rPr>
                        <a:t>production</a:t>
                      </a:r>
                      <a:r>
                        <a:rPr lang="pl-PL" sz="900" b="1" dirty="0">
                          <a:solidFill>
                            <a:schemeClr val="bg1"/>
                          </a:solidFill>
                          <a:effectLst/>
                        </a:rPr>
                        <a:t>?</a:t>
                      </a:r>
                      <a:endParaRPr lang="pl-PL" sz="9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800" b="1" dirty="0">
                          <a:solidFill>
                            <a:schemeClr val="bg1"/>
                          </a:solidFill>
                          <a:effectLst/>
                        </a:rPr>
                        <a:t>Current concentration of the client group</a:t>
                      </a:r>
                    </a:p>
                  </a:txBody>
                  <a:tcPr marL="68580" marR="68580" marT="0" marB="0" anchor="ctr"/>
                </a:tc>
                <a:tc>
                  <a:txBody>
                    <a:bodyPr/>
                    <a:lstStyle/>
                    <a:p>
                      <a:pPr marL="0" marR="0" algn="ctr">
                        <a:spcBef>
                          <a:spcPts val="0"/>
                        </a:spcBef>
                        <a:spcAft>
                          <a:spcPts val="0"/>
                        </a:spcAft>
                      </a:pPr>
                      <a:r>
                        <a:rPr lang="en-US" sz="900" b="1" dirty="0">
                          <a:solidFill>
                            <a:schemeClr val="bg1"/>
                          </a:solidFill>
                          <a:effectLst/>
                        </a:rPr>
                        <a:t>Assumed growth of a given customer group</a:t>
                      </a:r>
                    </a:p>
                  </a:txBody>
                  <a:tcPr marL="68580" marR="68580" marT="0" marB="0" anchor="ctr"/>
                </a:tc>
                <a:tc>
                  <a:txBody>
                    <a:bodyPr/>
                    <a:lstStyle/>
                    <a:p>
                      <a:pPr marL="0" marR="0" algn="ctr">
                        <a:spcBef>
                          <a:spcPts val="0"/>
                        </a:spcBef>
                        <a:spcAft>
                          <a:spcPts val="0"/>
                        </a:spcAft>
                      </a:pPr>
                      <a:r>
                        <a:rPr lang="en-US" sz="900" b="1" dirty="0">
                          <a:solidFill>
                            <a:schemeClr val="bg1"/>
                          </a:solidFill>
                          <a:effectLst/>
                        </a:rPr>
                        <a:t>Examples of clients within the group </a:t>
                      </a:r>
                    </a:p>
                  </a:txBody>
                  <a:tcPr marL="68580" marR="68580" marT="0" marB="0" anchor="ctr"/>
                </a:tc>
                <a:extLst>
                  <a:ext uri="{0D108BD9-81ED-4DB2-BD59-A6C34878D82A}">
                    <a16:rowId xmlns:a16="http://schemas.microsoft.com/office/drawing/2014/main" val="10000"/>
                  </a:ext>
                </a:extLst>
              </a:tr>
              <a:tr h="1026545">
                <a:tc>
                  <a:txBody>
                    <a:bodyPr/>
                    <a:lstStyle/>
                    <a:p>
                      <a:pPr marL="0" marR="0" algn="ctr">
                        <a:spcBef>
                          <a:spcPts val="0"/>
                        </a:spcBef>
                        <a:spcAft>
                          <a:spcPts val="0"/>
                        </a:spcAft>
                      </a:pPr>
                      <a:r>
                        <a:rPr lang="en-US" sz="900" b="1">
                          <a:solidFill>
                            <a:schemeClr val="bg1"/>
                          </a:solidFill>
                          <a:effectLst/>
                        </a:rPr>
                        <a:t>Companies [...] having their own production facilities</a:t>
                      </a:r>
                      <a:endParaRPr lang="en-US" sz="900" b="1" dirty="0">
                        <a:solidFill>
                          <a:schemeClr val="bg1"/>
                        </a:solidFill>
                        <a:effectLst/>
                      </a:endParaRPr>
                    </a:p>
                  </a:txBody>
                  <a:tcPr marL="68580" marR="68580" marT="0" marB="0" anchor="ctr"/>
                </a:tc>
                <a:tc>
                  <a:txBody>
                    <a:bodyPr/>
                    <a:lstStyle/>
                    <a:p>
                      <a:pPr algn="ctr"/>
                      <a:r>
                        <a:rPr lang="en-US" sz="800"/>
                        <a:t>A group of customers extending their product portfolio with products that they would not be able to produce on their own, despite having their own production facilities </a:t>
                      </a:r>
                      <a:endParaRPr lang="en-US" sz="800" dirty="0"/>
                    </a:p>
                  </a:txBody>
                  <a:tcPr marL="68580" marR="68580" marT="0" marB="0" anchor="ctr"/>
                </a:tc>
                <a:tc>
                  <a:txBody>
                    <a:bodyPr/>
                    <a:lstStyle/>
                    <a:p>
                      <a:pPr marL="171450" marR="0" indent="-171450" algn="l">
                        <a:spcBef>
                          <a:spcPts val="0"/>
                        </a:spcBef>
                        <a:spcAft>
                          <a:spcPts val="0"/>
                        </a:spcAft>
                        <a:buFont typeface="Arial" panose="020B0604020202020204" pitchFamily="34" charset="0"/>
                        <a:buChar char="•"/>
                      </a:pPr>
                      <a:r>
                        <a:rPr lang="en-US" sz="800">
                          <a:solidFill>
                            <a:schemeClr val="tx1"/>
                          </a:solidFill>
                          <a:effectLst/>
                        </a:rPr>
                        <a:t>Contamination on existing production lines with new products</a:t>
                      </a:r>
                    </a:p>
                    <a:p>
                      <a:pPr marL="171450" marR="0" indent="-171450" algn="l">
                        <a:spcBef>
                          <a:spcPts val="0"/>
                        </a:spcBef>
                        <a:spcAft>
                          <a:spcPts val="0"/>
                        </a:spcAft>
                        <a:buFont typeface="Arial" panose="020B0604020202020204" pitchFamily="34" charset="0"/>
                        <a:buChar char="•"/>
                      </a:pPr>
                      <a:r>
                        <a:rPr lang="en-US" sz="800">
                          <a:solidFill>
                            <a:schemeClr val="tx1"/>
                          </a:solidFill>
                          <a:effectLst/>
                        </a:rPr>
                        <a:t>Lack of necessary production equipment </a:t>
                      </a:r>
                    </a:p>
                    <a:p>
                      <a:pPr marL="171450" marR="0" indent="-171450" algn="l">
                        <a:spcBef>
                          <a:spcPts val="0"/>
                        </a:spcBef>
                        <a:spcAft>
                          <a:spcPts val="0"/>
                        </a:spcAft>
                        <a:buFont typeface="Arial" panose="020B0604020202020204" pitchFamily="34" charset="0"/>
                        <a:buChar char="•"/>
                      </a:pPr>
                      <a:r>
                        <a:rPr lang="en-US" sz="800">
                          <a:solidFill>
                            <a:schemeClr val="tx1"/>
                          </a:solidFill>
                          <a:effectLst/>
                        </a:rPr>
                        <a:t>Lack of necessary knowledge for production</a:t>
                      </a:r>
                    </a:p>
                    <a:p>
                      <a:pPr marL="171450" marR="0" indent="-171450" algn="l">
                        <a:spcBef>
                          <a:spcPts val="0"/>
                        </a:spcBef>
                        <a:spcAft>
                          <a:spcPts val="0"/>
                        </a:spcAft>
                        <a:buFont typeface="Arial" panose="020B0604020202020204" pitchFamily="34" charset="0"/>
                        <a:buChar char="•"/>
                      </a:pPr>
                      <a:r>
                        <a:rPr lang="en-US" sz="800">
                          <a:solidFill>
                            <a:schemeClr val="tx1"/>
                          </a:solidFill>
                          <a:effectLst/>
                        </a:rPr>
                        <a:t>Lack of investment opportunities</a:t>
                      </a:r>
                    </a:p>
                    <a:p>
                      <a:pPr marL="171450" marR="0" indent="-171450" algn="l">
                        <a:spcBef>
                          <a:spcPts val="0"/>
                        </a:spcBef>
                        <a:spcAft>
                          <a:spcPts val="0"/>
                        </a:spcAft>
                        <a:buFont typeface="Arial" panose="020B0604020202020204" pitchFamily="34" charset="0"/>
                        <a:buChar char="•"/>
                      </a:pPr>
                      <a:r>
                        <a:rPr lang="en-US" sz="800">
                          <a:solidFill>
                            <a:schemeClr val="tx1"/>
                          </a:solidFill>
                          <a:effectLst/>
                        </a:rPr>
                        <a:t>No profitability of the order</a:t>
                      </a:r>
                    </a:p>
                    <a:p>
                      <a:pPr marL="171450" marR="0" indent="-171450" algn="l">
                        <a:spcBef>
                          <a:spcPts val="0"/>
                        </a:spcBef>
                        <a:spcAft>
                          <a:spcPts val="0"/>
                        </a:spcAft>
                        <a:buFont typeface="Arial" panose="020B0604020202020204" pitchFamily="34" charset="0"/>
                        <a:buChar char="•"/>
                      </a:pPr>
                      <a:r>
                        <a:rPr lang="en-US" sz="800">
                          <a:solidFill>
                            <a:schemeClr val="tx1"/>
                          </a:solidFill>
                          <a:effectLst/>
                        </a:rPr>
                        <a:t>Lack of efficiency</a:t>
                      </a:r>
                      <a:endParaRPr lang="en-US" sz="800" dirty="0">
                        <a:solidFill>
                          <a:schemeClr val="tx1"/>
                        </a:solidFill>
                        <a:effectLst/>
                      </a:endParaRPr>
                    </a:p>
                  </a:txBody>
                  <a:tcPr marL="68580" marR="68580" marT="0" marB="0" anchor="ctr"/>
                </a:tc>
                <a:tc>
                  <a:txBody>
                    <a:bodyPr/>
                    <a:lstStyle/>
                    <a:p>
                      <a:pPr marL="0" marR="0" algn="ctr">
                        <a:spcBef>
                          <a:spcPts val="0"/>
                        </a:spcBef>
                        <a:spcAft>
                          <a:spcPts val="0"/>
                        </a:spcAft>
                      </a:pPr>
                      <a:endParaRPr lang="pl-PL" sz="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endParaRPr lang="pl-PL" sz="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endParaRPr lang="pl-PL" sz="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10001"/>
                  </a:ext>
                </a:extLst>
              </a:tr>
              <a:tr h="647498">
                <a:tc>
                  <a:txBody>
                    <a:bodyPr/>
                    <a:lstStyle/>
                    <a:p>
                      <a:pPr marL="0" marR="0" algn="ctr">
                        <a:spcBef>
                          <a:spcPts val="0"/>
                        </a:spcBef>
                        <a:spcAft>
                          <a:spcPts val="0"/>
                        </a:spcAft>
                      </a:pPr>
                      <a:r>
                        <a:rPr lang="pl-PL" sz="900" b="1">
                          <a:solidFill>
                            <a:schemeClr val="bg1"/>
                          </a:solidFill>
                          <a:effectLst/>
                        </a:rPr>
                        <a:t>Companies [...] without production facilities</a:t>
                      </a:r>
                      <a:endParaRPr lang="pl-PL" sz="900" b="1" dirty="0">
                        <a:solidFill>
                          <a:schemeClr val="bg1"/>
                        </a:solidFill>
                        <a:effectLst/>
                      </a:endParaRPr>
                    </a:p>
                  </a:txBody>
                  <a:tcPr marL="68580" marR="68580" marT="0" marB="0" anchor="ctr"/>
                </a:tc>
                <a:tc>
                  <a:txBody>
                    <a:bodyPr/>
                    <a:lstStyle/>
                    <a:p>
                      <a:pPr marL="0" marR="0" algn="ctr">
                        <a:spcBef>
                          <a:spcPts val="0"/>
                        </a:spcBef>
                        <a:spcAft>
                          <a:spcPts val="0"/>
                        </a:spcAft>
                      </a:pPr>
                      <a:r>
                        <a:rPr lang="en-US" sz="800">
                          <a:effectLst/>
                        </a:rPr>
                        <a:t>Distribution companies with the capacity and capability to promote products on the market [...]</a:t>
                      </a:r>
                      <a:endParaRPr lang="en-US" sz="800" dirty="0">
                        <a:effectLst/>
                      </a:endParaRPr>
                    </a:p>
                  </a:txBody>
                  <a:tcPr marL="68580" marR="68580" marT="0" marB="0" anchor="ctr"/>
                </a:tc>
                <a:tc>
                  <a:txBody>
                    <a:bodyPr/>
                    <a:lstStyle/>
                    <a:p>
                      <a:pPr marL="171450" marR="0" indent="-171450" algn="l">
                        <a:spcBef>
                          <a:spcPts val="0"/>
                        </a:spcBef>
                        <a:spcAft>
                          <a:spcPts val="0"/>
                        </a:spcAft>
                        <a:buFont typeface="Arial" panose="020B0604020202020204" pitchFamily="34" charset="0"/>
                        <a:buChar char="•"/>
                      </a:pPr>
                      <a:r>
                        <a:rPr lang="en-US" sz="800">
                          <a:effectLst/>
                        </a:rPr>
                        <a:t>Lack of production capacity</a:t>
                      </a:r>
                    </a:p>
                    <a:p>
                      <a:pPr marL="171450" marR="0" indent="-171450" algn="l">
                        <a:spcBef>
                          <a:spcPts val="0"/>
                        </a:spcBef>
                        <a:spcAft>
                          <a:spcPts val="0"/>
                        </a:spcAft>
                        <a:buFont typeface="Arial" panose="020B0604020202020204" pitchFamily="34" charset="0"/>
                        <a:buChar char="•"/>
                      </a:pPr>
                      <a:r>
                        <a:rPr lang="en-US" sz="800">
                          <a:effectLst/>
                        </a:rPr>
                        <a:t>The Company's policy, assuming no involvement in production</a:t>
                      </a:r>
                    </a:p>
                    <a:p>
                      <a:pPr marL="171450" marR="0" indent="-171450" algn="l">
                        <a:spcBef>
                          <a:spcPts val="0"/>
                        </a:spcBef>
                        <a:spcAft>
                          <a:spcPts val="0"/>
                        </a:spcAft>
                        <a:buFont typeface="Arial" panose="020B0604020202020204" pitchFamily="34" charset="0"/>
                        <a:buChar char="•"/>
                      </a:pPr>
                      <a:r>
                        <a:rPr lang="en-US" sz="800">
                          <a:effectLst/>
                        </a:rPr>
                        <a:t>Lack of know-how</a:t>
                      </a:r>
                    </a:p>
                    <a:p>
                      <a:pPr marL="171450" marR="0" indent="-171450" algn="l">
                        <a:spcBef>
                          <a:spcPts val="0"/>
                        </a:spcBef>
                        <a:spcAft>
                          <a:spcPts val="0"/>
                        </a:spcAft>
                        <a:buFont typeface="Arial" panose="020B0604020202020204" pitchFamily="34" charset="0"/>
                        <a:buChar char="•"/>
                      </a:pPr>
                      <a:r>
                        <a:rPr lang="en-US" sz="800">
                          <a:effectLst/>
                        </a:rPr>
                        <a:t>Portfolio diversification</a:t>
                      </a:r>
                      <a:endParaRPr lang="en-US" sz="800" dirty="0">
                        <a:effectLst/>
                      </a:endParaRPr>
                    </a:p>
                  </a:txBody>
                  <a:tcPr marL="68580" marR="68580" marT="0" marB="0" anchor="ctr"/>
                </a:tc>
                <a:tc>
                  <a:txBody>
                    <a:bodyPr/>
                    <a:lstStyle/>
                    <a:p>
                      <a:pPr marL="0" marR="0" algn="ctr">
                        <a:spcBef>
                          <a:spcPts val="0"/>
                        </a:spcBef>
                        <a:spcAft>
                          <a:spcPts val="0"/>
                        </a:spcAft>
                      </a:pPr>
                      <a:endParaRPr lang="pl-PL" sz="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endParaRPr lang="pl-PL" sz="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endParaRPr lang="pl-PL" sz="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10002"/>
                  </a:ext>
                </a:extLst>
              </a:tr>
              <a:tr h="850052">
                <a:tc>
                  <a:txBody>
                    <a:bodyPr/>
                    <a:lstStyle/>
                    <a:p>
                      <a:pPr marL="0" marR="0" algn="ctr">
                        <a:spcBef>
                          <a:spcPts val="0"/>
                        </a:spcBef>
                        <a:spcAft>
                          <a:spcPts val="0"/>
                        </a:spcAft>
                      </a:pPr>
                      <a:r>
                        <a:rPr lang="pl-PL" sz="900" b="1">
                          <a:solidFill>
                            <a:schemeClr val="bg1"/>
                          </a:solidFill>
                          <a:effectLst/>
                        </a:rPr>
                        <a:t>Chains […]</a:t>
                      </a:r>
                      <a:endParaRPr lang="pl-PL" sz="9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pl-PL" sz="800" kern="1200">
                          <a:effectLst/>
                        </a:rPr>
                        <a:t>Chains</a:t>
                      </a:r>
                      <a:r>
                        <a:rPr lang="en-US" sz="800" kern="1200">
                          <a:effectLst/>
                        </a:rPr>
                        <a:t> [...] interested in introducing [...]. This is a new, dynamically growing trend on Polish and many foreign markets</a:t>
                      </a:r>
                      <a:endParaRPr lang="en-US" sz="800" kern="1200" dirty="0">
                        <a:effectLst/>
                      </a:endParaRPr>
                    </a:p>
                  </a:txBody>
                  <a:tcPr marL="68580" marR="68580" marT="0" marB="0" anchor="ctr"/>
                </a:tc>
                <a:tc>
                  <a:txBody>
                    <a:bodyPr/>
                    <a:lstStyle/>
                    <a:p>
                      <a:pPr marL="171450" marR="0" indent="-171450" algn="l">
                        <a:spcBef>
                          <a:spcPts val="0"/>
                        </a:spcBef>
                        <a:spcAft>
                          <a:spcPts val="0"/>
                        </a:spcAft>
                        <a:buFont typeface="Arial" panose="020B0604020202020204" pitchFamily="34" charset="0"/>
                        <a:buChar char="•"/>
                      </a:pPr>
                      <a:r>
                        <a:rPr lang="en-US" sz="800">
                          <a:effectLst/>
                        </a:rPr>
                        <a:t>Lack of necessary production equipment</a:t>
                      </a:r>
                    </a:p>
                    <a:p>
                      <a:pPr marL="171450" marR="0" indent="-171450" algn="l">
                        <a:spcBef>
                          <a:spcPts val="0"/>
                        </a:spcBef>
                        <a:spcAft>
                          <a:spcPts val="0"/>
                        </a:spcAft>
                        <a:buFont typeface="Arial" panose="020B0604020202020204" pitchFamily="34" charset="0"/>
                        <a:buChar char="•"/>
                      </a:pPr>
                      <a:r>
                        <a:rPr lang="en-US" sz="800">
                          <a:effectLst/>
                        </a:rPr>
                        <a:t>Lack of necessary knowledge for production</a:t>
                      </a:r>
                    </a:p>
                    <a:p>
                      <a:pPr marL="171450" marR="0" indent="-171450" algn="l">
                        <a:spcBef>
                          <a:spcPts val="0"/>
                        </a:spcBef>
                        <a:spcAft>
                          <a:spcPts val="0"/>
                        </a:spcAft>
                        <a:buFont typeface="Arial" panose="020B0604020202020204" pitchFamily="34" charset="0"/>
                        <a:buChar char="•"/>
                      </a:pPr>
                      <a:r>
                        <a:rPr lang="en-US" sz="800">
                          <a:effectLst/>
                        </a:rPr>
                        <a:t>Lack of space</a:t>
                      </a:r>
                    </a:p>
                    <a:p>
                      <a:pPr marL="171450" marR="0" indent="-171450" algn="l">
                        <a:spcBef>
                          <a:spcPts val="0"/>
                        </a:spcBef>
                        <a:spcAft>
                          <a:spcPts val="0"/>
                        </a:spcAft>
                        <a:buFont typeface="Arial" panose="020B0604020202020204" pitchFamily="34" charset="0"/>
                        <a:buChar char="•"/>
                      </a:pPr>
                      <a:r>
                        <a:rPr lang="en-US" sz="800">
                          <a:effectLst/>
                        </a:rPr>
                        <a:t>Portfolio diversification</a:t>
                      </a:r>
                      <a:endParaRPr lang="en-US" sz="800" dirty="0">
                        <a:effectLst/>
                      </a:endParaRPr>
                    </a:p>
                  </a:txBody>
                  <a:tcPr marL="68580" marR="68580" marT="0" marB="0" anchor="ctr"/>
                </a:tc>
                <a:tc>
                  <a:txBody>
                    <a:bodyPr/>
                    <a:lstStyle/>
                    <a:p>
                      <a:pPr marL="0" marR="0" algn="ctr">
                        <a:spcBef>
                          <a:spcPts val="0"/>
                        </a:spcBef>
                        <a:spcAft>
                          <a:spcPts val="0"/>
                        </a:spcAft>
                      </a:pPr>
                      <a:endParaRPr lang="pl-PL" sz="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endParaRPr lang="pl-PL" sz="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endParaRPr lang="pl-PL" sz="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10003"/>
                  </a:ext>
                </a:extLst>
              </a:tr>
              <a:tr h="772311">
                <a:tc>
                  <a:txBody>
                    <a:bodyPr/>
                    <a:lstStyle/>
                    <a:p>
                      <a:pPr marL="0" marR="0" algn="ctr">
                        <a:spcBef>
                          <a:spcPts val="0"/>
                        </a:spcBef>
                        <a:spcAft>
                          <a:spcPts val="0"/>
                        </a:spcAft>
                      </a:pPr>
                      <a:r>
                        <a:rPr lang="pl-PL" sz="900" b="1">
                          <a:solidFill>
                            <a:schemeClr val="bg1"/>
                          </a:solidFill>
                          <a:effectLst/>
                        </a:rPr>
                        <a:t>Intermediaries</a:t>
                      </a:r>
                      <a:endParaRPr lang="pl-PL" sz="900" b="1" dirty="0">
                        <a:solidFill>
                          <a:schemeClr val="bg1"/>
                        </a:solidFill>
                        <a:effectLst/>
                      </a:endParaRPr>
                    </a:p>
                  </a:txBody>
                  <a:tcPr marL="68580" marR="68580" marT="0" marB="0" anchor="ctr"/>
                </a:tc>
                <a:tc>
                  <a:txBody>
                    <a:bodyPr/>
                    <a:lstStyle/>
                    <a:p>
                      <a:pPr marL="0" marR="0" algn="ctr">
                        <a:spcBef>
                          <a:spcPts val="0"/>
                        </a:spcBef>
                        <a:spcAft>
                          <a:spcPts val="0"/>
                        </a:spcAft>
                      </a:pPr>
                      <a:r>
                        <a:rPr lang="en-US" sz="800">
                          <a:effectLst/>
                        </a:rPr>
                        <a:t>Companies that actively promote the possibility of [...]</a:t>
                      </a:r>
                      <a:endParaRPr lang="en-US" sz="800" dirty="0">
                        <a:effectLst/>
                      </a:endParaRPr>
                    </a:p>
                  </a:txBody>
                  <a:tcPr marL="68580" marR="68580" marT="0" marB="0" anchor="ctr"/>
                </a:tc>
                <a:tc>
                  <a:txBody>
                    <a:bodyPr/>
                    <a:lstStyle/>
                    <a:p>
                      <a:pPr marL="171450" marR="0" indent="-171450" algn="l">
                        <a:spcBef>
                          <a:spcPts val="0"/>
                        </a:spcBef>
                        <a:spcAft>
                          <a:spcPts val="0"/>
                        </a:spcAft>
                        <a:buFont typeface="Arial" panose="020B0604020202020204" pitchFamily="34" charset="0"/>
                        <a:buChar char="•"/>
                      </a:pPr>
                      <a:r>
                        <a:rPr lang="en-US" sz="800">
                          <a:effectLst/>
                        </a:rPr>
                        <a:t>The possibility of operational activities without any expenditure, only using the services of business partners</a:t>
                      </a:r>
                    </a:p>
                    <a:p>
                      <a:pPr marL="171450" marR="0" indent="-171450" algn="l">
                        <a:spcBef>
                          <a:spcPts val="0"/>
                        </a:spcBef>
                        <a:spcAft>
                          <a:spcPts val="0"/>
                        </a:spcAft>
                        <a:buFont typeface="Arial" panose="020B0604020202020204" pitchFamily="34" charset="0"/>
                        <a:buChar char="•"/>
                      </a:pPr>
                      <a:r>
                        <a:rPr lang="en-US" sz="800">
                          <a:effectLst/>
                        </a:rPr>
                        <a:t>Portfolio diversification</a:t>
                      </a:r>
                      <a:endParaRPr lang="en-US" sz="800" dirty="0">
                        <a:effectLst/>
                      </a:endParaRPr>
                    </a:p>
                  </a:txBody>
                  <a:tcPr marL="68580" marR="68580" marT="0" marB="0" anchor="ctr"/>
                </a:tc>
                <a:tc>
                  <a:txBody>
                    <a:bodyPr/>
                    <a:lstStyle/>
                    <a:p>
                      <a:pPr marL="0" marR="0" algn="ctr">
                        <a:spcBef>
                          <a:spcPts val="0"/>
                        </a:spcBef>
                        <a:spcAft>
                          <a:spcPts val="0"/>
                        </a:spcAft>
                      </a:pPr>
                      <a:endParaRPr lang="pl-PL" sz="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endParaRPr lang="pl-PL" sz="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marL="0" marR="0" algn="l">
                        <a:spcBef>
                          <a:spcPts val="0"/>
                        </a:spcBef>
                        <a:spcAft>
                          <a:spcPts val="0"/>
                        </a:spcAft>
                      </a:pPr>
                      <a:endParaRPr lang="pl-PL" sz="8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10004"/>
                  </a:ext>
                </a:extLst>
              </a:tr>
              <a:tr h="847358">
                <a:tc>
                  <a:txBody>
                    <a:bodyPr/>
                    <a:lstStyle/>
                    <a:p>
                      <a:pPr marL="0" marR="0" algn="ctr">
                        <a:spcBef>
                          <a:spcPts val="0"/>
                        </a:spcBef>
                        <a:spcAft>
                          <a:spcPts val="0"/>
                        </a:spcAft>
                      </a:pPr>
                      <a:r>
                        <a:rPr lang="pl-PL" sz="900" b="1">
                          <a:solidFill>
                            <a:schemeClr val="bg1"/>
                          </a:solidFill>
                          <a:effectLst/>
                        </a:rPr>
                        <a:t>[…]</a:t>
                      </a:r>
                      <a:endParaRPr lang="pl-PL" sz="9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800">
                          <a:solidFill>
                            <a:schemeClr val="tx1"/>
                          </a:solidFill>
                          <a:effectLst/>
                        </a:rPr>
                        <a:t>Foreign companies, creating a modern and dynamic market in categories [...]</a:t>
                      </a:r>
                      <a:endParaRPr lang="en-US" sz="800" dirty="0">
                        <a:solidFill>
                          <a:schemeClr val="tx1"/>
                        </a:solidFill>
                        <a:effectLst/>
                      </a:endParaRPr>
                    </a:p>
                  </a:txBody>
                  <a:tcPr marL="68580" marR="68580" marT="0" marB="0" anchor="ctr"/>
                </a:tc>
                <a:tc>
                  <a:txBody>
                    <a:bodyPr/>
                    <a:lstStyle/>
                    <a:p>
                      <a:pPr marL="171450" marR="0" indent="-171450" algn="l">
                        <a:spcBef>
                          <a:spcPts val="0"/>
                        </a:spcBef>
                        <a:spcAft>
                          <a:spcPts val="0"/>
                        </a:spcAft>
                        <a:buFont typeface="Arial" panose="020B0604020202020204" pitchFamily="34" charset="0"/>
                        <a:buChar char="•"/>
                      </a:pPr>
                      <a:r>
                        <a:rPr lang="en-US" sz="800">
                          <a:effectLst/>
                        </a:rPr>
                        <a:t>Lack of necessary production equipment </a:t>
                      </a:r>
                    </a:p>
                    <a:p>
                      <a:pPr marL="171450" marR="0" indent="-171450" algn="l">
                        <a:spcBef>
                          <a:spcPts val="0"/>
                        </a:spcBef>
                        <a:spcAft>
                          <a:spcPts val="0"/>
                        </a:spcAft>
                        <a:buFont typeface="Arial" panose="020B0604020202020204" pitchFamily="34" charset="0"/>
                        <a:buChar char="•"/>
                      </a:pPr>
                      <a:r>
                        <a:rPr lang="en-US" sz="800">
                          <a:effectLst/>
                        </a:rPr>
                        <a:t>Lack of necessary knowledge for production</a:t>
                      </a:r>
                    </a:p>
                    <a:p>
                      <a:pPr marL="171450" marR="0" indent="-171450" algn="l">
                        <a:spcBef>
                          <a:spcPts val="0"/>
                        </a:spcBef>
                        <a:spcAft>
                          <a:spcPts val="0"/>
                        </a:spcAft>
                        <a:buFont typeface="Arial" panose="020B0604020202020204" pitchFamily="34" charset="0"/>
                        <a:buChar char="•"/>
                      </a:pPr>
                      <a:r>
                        <a:rPr lang="en-US" sz="800">
                          <a:effectLst/>
                        </a:rPr>
                        <a:t>Lack of space</a:t>
                      </a:r>
                    </a:p>
                    <a:p>
                      <a:pPr marL="171450" marR="0" indent="-171450" algn="l">
                        <a:spcBef>
                          <a:spcPts val="0"/>
                        </a:spcBef>
                        <a:spcAft>
                          <a:spcPts val="0"/>
                        </a:spcAft>
                        <a:buFont typeface="Arial" panose="020B0604020202020204" pitchFamily="34" charset="0"/>
                        <a:buChar char="•"/>
                      </a:pPr>
                      <a:r>
                        <a:rPr lang="en-US" sz="800">
                          <a:effectLst/>
                        </a:rPr>
                        <a:t>Lack of efficiency</a:t>
                      </a:r>
                    </a:p>
                    <a:p>
                      <a:pPr marL="171450" marR="0" indent="-171450" algn="l">
                        <a:spcBef>
                          <a:spcPts val="0"/>
                        </a:spcBef>
                        <a:spcAft>
                          <a:spcPts val="0"/>
                        </a:spcAft>
                        <a:buFont typeface="Arial" panose="020B0604020202020204" pitchFamily="34" charset="0"/>
                        <a:buChar char="•"/>
                      </a:pPr>
                      <a:r>
                        <a:rPr lang="en-US" sz="800">
                          <a:effectLst/>
                        </a:rPr>
                        <a:t>Possibility to generate high margins on products</a:t>
                      </a:r>
                      <a:endParaRPr lang="en-US" sz="800" dirty="0">
                        <a:effectLst/>
                      </a:endParaRPr>
                    </a:p>
                  </a:txBody>
                  <a:tcPr marL="68580" marR="68580" marT="0" marB="0" anchor="ctr"/>
                </a:tc>
                <a:tc>
                  <a:txBody>
                    <a:bodyPr/>
                    <a:lstStyle/>
                    <a:p>
                      <a:pPr marL="0" marR="0" algn="ctr">
                        <a:spcBef>
                          <a:spcPts val="0"/>
                        </a:spcBef>
                        <a:spcAft>
                          <a:spcPts val="0"/>
                        </a:spcAft>
                      </a:pPr>
                      <a:endParaRPr lang="pl-PL" sz="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endParaRPr lang="pl-PL" sz="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marL="0" marR="0" algn="l">
                        <a:spcBef>
                          <a:spcPts val="0"/>
                        </a:spcBef>
                        <a:spcAft>
                          <a:spcPts val="0"/>
                        </a:spcAft>
                      </a:pPr>
                      <a:endParaRPr lang="pl-PL" sz="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10005"/>
                  </a:ext>
                </a:extLst>
              </a:tr>
            </a:tbl>
          </a:graphicData>
        </a:graphic>
      </p:graphicFrame>
      <p:sp>
        <p:nvSpPr>
          <p:cNvPr id="9" name="TextBox 8">
            <a:extLst>
              <a:ext uri="{FF2B5EF4-FFF2-40B4-BE49-F238E27FC236}">
                <a16:creationId xmlns:a16="http://schemas.microsoft.com/office/drawing/2014/main" id="{FB2FFDEB-4907-4B60-A6CA-3F7200D95AA8}"/>
              </a:ext>
            </a:extLst>
          </p:cNvPr>
          <p:cNvSpPr txBox="1"/>
          <p:nvPr/>
        </p:nvSpPr>
        <p:spPr>
          <a:xfrm>
            <a:off x="534759" y="618865"/>
            <a:ext cx="11285765"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ea typeface="Cambria" panose="02040503050406030204" pitchFamily="18" charset="0"/>
                <a:cs typeface="Calibri Light" panose="020F0302020204030204" pitchFamily="34" charset="0"/>
              </a:rPr>
              <a:t>The [Company's] products are distributed in the model [...] to [...].</a:t>
            </a:r>
          </a:p>
        </p:txBody>
      </p:sp>
      <p:grpSp>
        <p:nvGrpSpPr>
          <p:cNvPr id="16" name="Group 15">
            <a:extLst>
              <a:ext uri="{FF2B5EF4-FFF2-40B4-BE49-F238E27FC236}">
                <a16:creationId xmlns:a16="http://schemas.microsoft.com/office/drawing/2014/main" id="{64C40240-5B2F-480E-BB9C-0BE3FAB05253}"/>
              </a:ext>
            </a:extLst>
          </p:cNvPr>
          <p:cNvGrpSpPr/>
          <p:nvPr/>
        </p:nvGrpSpPr>
        <p:grpSpPr>
          <a:xfrm>
            <a:off x="6784023" y="2282319"/>
            <a:ext cx="268652" cy="251438"/>
            <a:chOff x="7517833" y="5283910"/>
            <a:chExt cx="324168" cy="259273"/>
          </a:xfrm>
        </p:grpSpPr>
        <p:sp>
          <p:nvSpPr>
            <p:cNvPr id="17" name="Rounded Rectangle 215">
              <a:extLst>
                <a:ext uri="{FF2B5EF4-FFF2-40B4-BE49-F238E27FC236}">
                  <a16:creationId xmlns:a16="http://schemas.microsoft.com/office/drawing/2014/main" id="{0704FED3-993C-4379-83ED-CCD63A696E87}"/>
                </a:ext>
              </a:extLst>
            </p:cNvPr>
            <p:cNvSpPr/>
            <p:nvPr/>
          </p:nvSpPr>
          <p:spPr>
            <a:xfrm>
              <a:off x="7517834" y="5283910"/>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8" name="Rounded Rectangle 216">
              <a:extLst>
                <a:ext uri="{FF2B5EF4-FFF2-40B4-BE49-F238E27FC236}">
                  <a16:creationId xmlns:a16="http://schemas.microsoft.com/office/drawing/2014/main" id="{993A85F4-AE70-4E51-BF72-104CE78D5ED2}"/>
                </a:ext>
              </a:extLst>
            </p:cNvPr>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9" name="Rounded Rectangle 217">
              <a:extLst>
                <a:ext uri="{FF2B5EF4-FFF2-40B4-BE49-F238E27FC236}">
                  <a16:creationId xmlns:a16="http://schemas.microsoft.com/office/drawing/2014/main" id="{7DB2B416-EC53-4D50-A801-37A99C6AF4EB}"/>
                </a:ext>
              </a:extLst>
            </p:cNvPr>
            <p:cNvSpPr/>
            <p:nvPr/>
          </p:nvSpPr>
          <p:spPr>
            <a:xfrm>
              <a:off x="7517833"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0" name="Rounded Rectangle 218">
              <a:extLst>
                <a:ext uri="{FF2B5EF4-FFF2-40B4-BE49-F238E27FC236}">
                  <a16:creationId xmlns:a16="http://schemas.microsoft.com/office/drawing/2014/main" id="{B3951667-E325-4E0D-9F32-9415BBA295CE}"/>
                </a:ext>
              </a:extLst>
            </p:cNvPr>
            <p:cNvSpPr/>
            <p:nvPr/>
          </p:nvSpPr>
          <p:spPr>
            <a:xfrm>
              <a:off x="7699126"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14" name="Group 13">
            <a:extLst>
              <a:ext uri="{FF2B5EF4-FFF2-40B4-BE49-F238E27FC236}">
                <a16:creationId xmlns:a16="http://schemas.microsoft.com/office/drawing/2014/main" id="{E74526BF-4155-4A01-A887-08DAFAADE176}"/>
              </a:ext>
            </a:extLst>
          </p:cNvPr>
          <p:cNvGrpSpPr/>
          <p:nvPr/>
        </p:nvGrpSpPr>
        <p:grpSpPr>
          <a:xfrm>
            <a:off x="3818926" y="6152026"/>
            <a:ext cx="4364174" cy="222358"/>
            <a:chOff x="3704378" y="5981700"/>
            <a:chExt cx="4364174" cy="222358"/>
          </a:xfrm>
        </p:grpSpPr>
        <p:grpSp>
          <p:nvGrpSpPr>
            <p:cNvPr id="21" name="Group 20">
              <a:extLst>
                <a:ext uri="{FF2B5EF4-FFF2-40B4-BE49-F238E27FC236}">
                  <a16:creationId xmlns:a16="http://schemas.microsoft.com/office/drawing/2014/main" id="{E2345EFD-584E-4AAD-94E3-DA5F7AEB8D39}"/>
                </a:ext>
              </a:extLst>
            </p:cNvPr>
            <p:cNvGrpSpPr/>
            <p:nvPr/>
          </p:nvGrpSpPr>
          <p:grpSpPr>
            <a:xfrm>
              <a:off x="5606755" y="6009777"/>
              <a:ext cx="177007" cy="173736"/>
              <a:chOff x="7552725" y="5283910"/>
              <a:chExt cx="324167" cy="259273"/>
            </a:xfrm>
          </p:grpSpPr>
          <p:sp>
            <p:nvSpPr>
              <p:cNvPr id="22" name="Rounded Rectangle 227">
                <a:extLst>
                  <a:ext uri="{FF2B5EF4-FFF2-40B4-BE49-F238E27FC236}">
                    <a16:creationId xmlns:a16="http://schemas.microsoft.com/office/drawing/2014/main" id="{DAC9A82A-8B94-4515-949D-36AC88D3A29A}"/>
                  </a:ext>
                </a:extLst>
              </p:cNvPr>
              <p:cNvSpPr/>
              <p:nvPr/>
            </p:nvSpPr>
            <p:spPr>
              <a:xfrm>
                <a:off x="7552727" y="5283910"/>
                <a:ext cx="142877"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3" name="Rounded Rectangle 228">
                <a:extLst>
                  <a:ext uri="{FF2B5EF4-FFF2-40B4-BE49-F238E27FC236}">
                    <a16:creationId xmlns:a16="http://schemas.microsoft.com/office/drawing/2014/main" id="{3293E8E3-3C27-4462-AB6F-A404BB7628EE}"/>
                  </a:ext>
                </a:extLst>
              </p:cNvPr>
              <p:cNvSpPr/>
              <p:nvPr/>
            </p:nvSpPr>
            <p:spPr>
              <a:xfrm>
                <a:off x="7734017"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4" name="Rounded Rectangle 229">
                <a:extLst>
                  <a:ext uri="{FF2B5EF4-FFF2-40B4-BE49-F238E27FC236}">
                    <a16:creationId xmlns:a16="http://schemas.microsoft.com/office/drawing/2014/main" id="{FAC32550-D1C6-450D-88DF-86B5E0A05AF8}"/>
                  </a:ext>
                </a:extLst>
              </p:cNvPr>
              <p:cNvSpPr/>
              <p:nvPr/>
            </p:nvSpPr>
            <p:spPr>
              <a:xfrm>
                <a:off x="7552725" y="5428883"/>
                <a:ext cx="142877"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5" name="Rounded Rectangle 230">
                <a:extLst>
                  <a:ext uri="{FF2B5EF4-FFF2-40B4-BE49-F238E27FC236}">
                    <a16:creationId xmlns:a16="http://schemas.microsoft.com/office/drawing/2014/main" id="{ECAC5E22-9194-4FBC-A97A-1E3D8877D143}"/>
                  </a:ext>
                </a:extLst>
              </p:cNvPr>
              <p:cNvSpPr/>
              <p:nvPr/>
            </p:nvSpPr>
            <p:spPr>
              <a:xfrm>
                <a:off x="7734017"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26" name="Group 25">
              <a:extLst>
                <a:ext uri="{FF2B5EF4-FFF2-40B4-BE49-F238E27FC236}">
                  <a16:creationId xmlns:a16="http://schemas.microsoft.com/office/drawing/2014/main" id="{15C6D385-5987-4F5D-8E8A-A0F2FB77865B}"/>
                </a:ext>
              </a:extLst>
            </p:cNvPr>
            <p:cNvGrpSpPr/>
            <p:nvPr/>
          </p:nvGrpSpPr>
          <p:grpSpPr>
            <a:xfrm>
              <a:off x="6703686" y="6004354"/>
              <a:ext cx="177007" cy="173736"/>
              <a:chOff x="7517833" y="5283910"/>
              <a:chExt cx="324168" cy="259273"/>
            </a:xfrm>
          </p:grpSpPr>
          <p:sp>
            <p:nvSpPr>
              <p:cNvPr id="27" name="Rounded Rectangle 232">
                <a:extLst>
                  <a:ext uri="{FF2B5EF4-FFF2-40B4-BE49-F238E27FC236}">
                    <a16:creationId xmlns:a16="http://schemas.microsoft.com/office/drawing/2014/main" id="{548E6631-F152-4ACA-9CB4-BF7D6A26E5C9}"/>
                  </a:ext>
                </a:extLst>
              </p:cNvPr>
              <p:cNvSpPr/>
              <p:nvPr/>
            </p:nvSpPr>
            <p:spPr>
              <a:xfrm>
                <a:off x="7517834" y="5283910"/>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8" name="Rounded Rectangle 233">
                <a:extLst>
                  <a:ext uri="{FF2B5EF4-FFF2-40B4-BE49-F238E27FC236}">
                    <a16:creationId xmlns:a16="http://schemas.microsoft.com/office/drawing/2014/main" id="{C5501D7A-1BA9-4C49-9E0E-DFD307291EB5}"/>
                  </a:ext>
                </a:extLst>
              </p:cNvPr>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9" name="Rounded Rectangle 234">
                <a:extLst>
                  <a:ext uri="{FF2B5EF4-FFF2-40B4-BE49-F238E27FC236}">
                    <a16:creationId xmlns:a16="http://schemas.microsoft.com/office/drawing/2014/main" id="{A7F6393F-8622-4DC0-89B1-A3BE2827EDC4}"/>
                  </a:ext>
                </a:extLst>
              </p:cNvPr>
              <p:cNvSpPr/>
              <p:nvPr/>
            </p:nvSpPr>
            <p:spPr>
              <a:xfrm>
                <a:off x="7517833"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0" name="Rounded Rectangle 235">
                <a:extLst>
                  <a:ext uri="{FF2B5EF4-FFF2-40B4-BE49-F238E27FC236}">
                    <a16:creationId xmlns:a16="http://schemas.microsoft.com/office/drawing/2014/main" id="{E958EA09-42B7-4F25-A5F3-B54C62F7F988}"/>
                  </a:ext>
                </a:extLst>
              </p:cNvPr>
              <p:cNvSpPr/>
              <p:nvPr/>
            </p:nvSpPr>
            <p:spPr>
              <a:xfrm>
                <a:off x="7699126"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31" name="Group 30">
              <a:extLst>
                <a:ext uri="{FF2B5EF4-FFF2-40B4-BE49-F238E27FC236}">
                  <a16:creationId xmlns:a16="http://schemas.microsoft.com/office/drawing/2014/main" id="{EA4F89FD-4D98-41DB-9E76-2272B2C34D93}"/>
                </a:ext>
              </a:extLst>
            </p:cNvPr>
            <p:cNvGrpSpPr/>
            <p:nvPr/>
          </p:nvGrpSpPr>
          <p:grpSpPr>
            <a:xfrm>
              <a:off x="7891545" y="6002159"/>
              <a:ext cx="177007" cy="173736"/>
              <a:chOff x="7163218" y="5280633"/>
              <a:chExt cx="324169" cy="259273"/>
            </a:xfrm>
          </p:grpSpPr>
          <p:sp>
            <p:nvSpPr>
              <p:cNvPr id="32" name="Rounded Rectangle 237">
                <a:extLst>
                  <a:ext uri="{FF2B5EF4-FFF2-40B4-BE49-F238E27FC236}">
                    <a16:creationId xmlns:a16="http://schemas.microsoft.com/office/drawing/2014/main" id="{DF7971D9-4498-41E9-BF68-271B17B40CB9}"/>
                  </a:ext>
                </a:extLst>
              </p:cNvPr>
              <p:cNvSpPr/>
              <p:nvPr/>
            </p:nvSpPr>
            <p:spPr>
              <a:xfrm>
                <a:off x="7163218" y="5280633"/>
                <a:ext cx="142876"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3" name="Rounded Rectangle 238">
                <a:extLst>
                  <a:ext uri="{FF2B5EF4-FFF2-40B4-BE49-F238E27FC236}">
                    <a16:creationId xmlns:a16="http://schemas.microsoft.com/office/drawing/2014/main" id="{D054A528-0ADC-47FC-8CDB-24B40D215D41}"/>
                  </a:ext>
                </a:extLst>
              </p:cNvPr>
              <p:cNvSpPr/>
              <p:nvPr/>
            </p:nvSpPr>
            <p:spPr>
              <a:xfrm>
                <a:off x="7344509" y="5280633"/>
                <a:ext cx="142876"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4" name="Rounded Rectangle 239">
                <a:extLst>
                  <a:ext uri="{FF2B5EF4-FFF2-40B4-BE49-F238E27FC236}">
                    <a16:creationId xmlns:a16="http://schemas.microsoft.com/office/drawing/2014/main" id="{6E8BB5DB-C0FB-4435-B1AC-D655C754632B}"/>
                  </a:ext>
                </a:extLst>
              </p:cNvPr>
              <p:cNvSpPr/>
              <p:nvPr/>
            </p:nvSpPr>
            <p:spPr>
              <a:xfrm>
                <a:off x="7163218" y="5425606"/>
                <a:ext cx="142876"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5" name="Rounded Rectangle 240">
                <a:extLst>
                  <a:ext uri="{FF2B5EF4-FFF2-40B4-BE49-F238E27FC236}">
                    <a16:creationId xmlns:a16="http://schemas.microsoft.com/office/drawing/2014/main" id="{A9B51BF8-AFB0-45A5-9805-BEB4362252FD}"/>
                  </a:ext>
                </a:extLst>
              </p:cNvPr>
              <p:cNvSpPr/>
              <p:nvPr/>
            </p:nvSpPr>
            <p:spPr>
              <a:xfrm>
                <a:off x="7344511" y="5425606"/>
                <a:ext cx="142876"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sp>
          <p:nvSpPr>
            <p:cNvPr id="36" name="TextBox 35">
              <a:extLst>
                <a:ext uri="{FF2B5EF4-FFF2-40B4-BE49-F238E27FC236}">
                  <a16:creationId xmlns:a16="http://schemas.microsoft.com/office/drawing/2014/main" id="{CEF05CD4-72CA-4E85-BD54-D885DF3893B8}"/>
                </a:ext>
              </a:extLst>
            </p:cNvPr>
            <p:cNvSpPr txBox="1"/>
            <p:nvPr/>
          </p:nvSpPr>
          <p:spPr>
            <a:xfrm>
              <a:off x="4587294" y="5982346"/>
              <a:ext cx="1046303" cy="215444"/>
            </a:xfrm>
            <a:prstGeom prst="rect">
              <a:avLst/>
            </a:prstGeom>
            <a:noFill/>
          </p:spPr>
          <p:txBody>
            <a:bodyPr wrap="square" rtlCol="0">
              <a:spAutoFit/>
            </a:bodyPr>
            <a:lstStyle/>
            <a:p>
              <a:r>
                <a:rPr lang="pl-PL" sz="800" dirty="0" err="1"/>
                <a:t>Moderate</a:t>
              </a:r>
              <a:r>
                <a:rPr lang="pl-PL" sz="800" dirty="0"/>
                <a:t> </a:t>
              </a:r>
              <a:r>
                <a:rPr lang="pl-PL" sz="800" dirty="0" err="1"/>
                <a:t>share</a:t>
              </a:r>
              <a:endParaRPr lang="pl-PL" sz="800" dirty="0"/>
            </a:p>
          </p:txBody>
        </p:sp>
        <p:sp>
          <p:nvSpPr>
            <p:cNvPr id="37" name="TextBox 36">
              <a:extLst>
                <a:ext uri="{FF2B5EF4-FFF2-40B4-BE49-F238E27FC236}">
                  <a16:creationId xmlns:a16="http://schemas.microsoft.com/office/drawing/2014/main" id="{FED44180-0478-483A-8D96-E37200DEF11C}"/>
                </a:ext>
              </a:extLst>
            </p:cNvPr>
            <p:cNvSpPr txBox="1"/>
            <p:nvPr/>
          </p:nvSpPr>
          <p:spPr>
            <a:xfrm>
              <a:off x="5871004" y="5988614"/>
              <a:ext cx="998539" cy="215444"/>
            </a:xfrm>
            <a:prstGeom prst="rect">
              <a:avLst/>
            </a:prstGeom>
            <a:noFill/>
          </p:spPr>
          <p:txBody>
            <a:bodyPr wrap="square" rtlCol="0">
              <a:spAutoFit/>
            </a:bodyPr>
            <a:lstStyle/>
            <a:p>
              <a:r>
                <a:rPr lang="pl-PL" sz="800" dirty="0" err="1"/>
                <a:t>Significant</a:t>
              </a:r>
              <a:r>
                <a:rPr lang="pl-PL" sz="800" dirty="0"/>
                <a:t> </a:t>
              </a:r>
              <a:r>
                <a:rPr lang="pl-PL" sz="800" dirty="0" err="1"/>
                <a:t>share</a:t>
              </a:r>
              <a:endParaRPr lang="pl-PL" sz="800" dirty="0"/>
            </a:p>
          </p:txBody>
        </p:sp>
        <p:sp>
          <p:nvSpPr>
            <p:cNvPr id="38" name="TextBox 37">
              <a:extLst>
                <a:ext uri="{FF2B5EF4-FFF2-40B4-BE49-F238E27FC236}">
                  <a16:creationId xmlns:a16="http://schemas.microsoft.com/office/drawing/2014/main" id="{A1480BE3-AC3C-4DD0-A0F3-ED2520687193}"/>
                </a:ext>
              </a:extLst>
            </p:cNvPr>
            <p:cNvSpPr txBox="1"/>
            <p:nvPr/>
          </p:nvSpPr>
          <p:spPr>
            <a:xfrm>
              <a:off x="7185713" y="5983478"/>
              <a:ext cx="771177" cy="215444"/>
            </a:xfrm>
            <a:prstGeom prst="rect">
              <a:avLst/>
            </a:prstGeom>
            <a:noFill/>
          </p:spPr>
          <p:txBody>
            <a:bodyPr wrap="square" rtlCol="0">
              <a:spAutoFit/>
            </a:bodyPr>
            <a:lstStyle/>
            <a:p>
              <a:r>
                <a:rPr lang="pl-PL" sz="800" dirty="0"/>
                <a:t>High </a:t>
              </a:r>
              <a:r>
                <a:rPr lang="pl-PL" sz="800" dirty="0" err="1"/>
                <a:t>share</a:t>
              </a:r>
              <a:endParaRPr lang="pl-PL" sz="800" dirty="0"/>
            </a:p>
          </p:txBody>
        </p:sp>
        <p:grpSp>
          <p:nvGrpSpPr>
            <p:cNvPr id="39" name="Group 38">
              <a:extLst>
                <a:ext uri="{FF2B5EF4-FFF2-40B4-BE49-F238E27FC236}">
                  <a16:creationId xmlns:a16="http://schemas.microsoft.com/office/drawing/2014/main" id="{DAC007DA-A0E5-48A5-A2D5-22BCCAFFC6FE}"/>
                </a:ext>
              </a:extLst>
            </p:cNvPr>
            <p:cNvGrpSpPr/>
            <p:nvPr/>
          </p:nvGrpSpPr>
          <p:grpSpPr>
            <a:xfrm>
              <a:off x="4374949" y="6006362"/>
              <a:ext cx="177007" cy="173736"/>
              <a:chOff x="7282258" y="5286907"/>
              <a:chExt cx="324169" cy="259273"/>
            </a:xfrm>
          </p:grpSpPr>
          <p:sp>
            <p:nvSpPr>
              <p:cNvPr id="40" name="Rounded Rectangle 227">
                <a:extLst>
                  <a:ext uri="{FF2B5EF4-FFF2-40B4-BE49-F238E27FC236}">
                    <a16:creationId xmlns:a16="http://schemas.microsoft.com/office/drawing/2014/main" id="{71DED02A-DC5D-4C6A-9E55-53ACF13960DC}"/>
                  </a:ext>
                </a:extLst>
              </p:cNvPr>
              <p:cNvSpPr/>
              <p:nvPr/>
            </p:nvSpPr>
            <p:spPr>
              <a:xfrm>
                <a:off x="7282258" y="5286907"/>
                <a:ext cx="142876"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1" name="Rounded Rectangle 228">
                <a:extLst>
                  <a:ext uri="{FF2B5EF4-FFF2-40B4-BE49-F238E27FC236}">
                    <a16:creationId xmlns:a16="http://schemas.microsoft.com/office/drawing/2014/main" id="{24F10593-C42F-4AA6-A9DF-5780FC3E71EA}"/>
                  </a:ext>
                </a:extLst>
              </p:cNvPr>
              <p:cNvSpPr/>
              <p:nvPr/>
            </p:nvSpPr>
            <p:spPr>
              <a:xfrm>
                <a:off x="7463549" y="5286907"/>
                <a:ext cx="142876"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2" name="Rounded Rectangle 229">
                <a:extLst>
                  <a:ext uri="{FF2B5EF4-FFF2-40B4-BE49-F238E27FC236}">
                    <a16:creationId xmlns:a16="http://schemas.microsoft.com/office/drawing/2014/main" id="{2733F9DE-D108-4B3C-A6EB-9F82F205F61D}"/>
                  </a:ext>
                </a:extLst>
              </p:cNvPr>
              <p:cNvSpPr/>
              <p:nvPr/>
            </p:nvSpPr>
            <p:spPr>
              <a:xfrm>
                <a:off x="7282258" y="5431880"/>
                <a:ext cx="142876"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3" name="Rounded Rectangle 230">
                <a:extLst>
                  <a:ext uri="{FF2B5EF4-FFF2-40B4-BE49-F238E27FC236}">
                    <a16:creationId xmlns:a16="http://schemas.microsoft.com/office/drawing/2014/main" id="{AD806F05-BCA4-488B-9D5B-F834F4C514C9}"/>
                  </a:ext>
                </a:extLst>
              </p:cNvPr>
              <p:cNvSpPr/>
              <p:nvPr/>
            </p:nvSpPr>
            <p:spPr>
              <a:xfrm>
                <a:off x="7463551" y="5431880"/>
                <a:ext cx="142876"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grpSp>
        <p:sp>
          <p:nvSpPr>
            <p:cNvPr id="44" name="TextBox 43">
              <a:extLst>
                <a:ext uri="{FF2B5EF4-FFF2-40B4-BE49-F238E27FC236}">
                  <a16:creationId xmlns:a16="http://schemas.microsoft.com/office/drawing/2014/main" id="{0C13F953-0FA7-499B-83E9-192BFA3F4A57}"/>
                </a:ext>
              </a:extLst>
            </p:cNvPr>
            <p:cNvSpPr txBox="1"/>
            <p:nvPr/>
          </p:nvSpPr>
          <p:spPr>
            <a:xfrm>
              <a:off x="3704378" y="5981700"/>
              <a:ext cx="678611" cy="215444"/>
            </a:xfrm>
            <a:prstGeom prst="rect">
              <a:avLst/>
            </a:prstGeom>
            <a:noFill/>
          </p:spPr>
          <p:txBody>
            <a:bodyPr wrap="square" rtlCol="0">
              <a:spAutoFit/>
            </a:bodyPr>
            <a:lstStyle/>
            <a:p>
              <a:r>
                <a:rPr lang="pl-PL" sz="800" dirty="0" err="1"/>
                <a:t>Low</a:t>
              </a:r>
              <a:r>
                <a:rPr lang="pl-PL" sz="800" dirty="0"/>
                <a:t> </a:t>
              </a:r>
              <a:r>
                <a:rPr lang="pl-PL" sz="800" dirty="0" err="1"/>
                <a:t>share</a:t>
              </a:r>
              <a:r>
                <a:rPr lang="pl-PL" sz="800" dirty="0"/>
                <a:t> </a:t>
              </a:r>
            </a:p>
          </p:txBody>
        </p:sp>
      </p:grpSp>
      <p:grpSp>
        <p:nvGrpSpPr>
          <p:cNvPr id="50" name="Group 49">
            <a:extLst>
              <a:ext uri="{FF2B5EF4-FFF2-40B4-BE49-F238E27FC236}">
                <a16:creationId xmlns:a16="http://schemas.microsoft.com/office/drawing/2014/main" id="{3B24EBFB-6B60-49BE-80E7-9F8BB72D63B1}"/>
              </a:ext>
            </a:extLst>
          </p:cNvPr>
          <p:cNvGrpSpPr/>
          <p:nvPr/>
        </p:nvGrpSpPr>
        <p:grpSpPr>
          <a:xfrm>
            <a:off x="6784021" y="3185379"/>
            <a:ext cx="268652" cy="251438"/>
            <a:chOff x="7517833" y="5283910"/>
            <a:chExt cx="324168" cy="259273"/>
          </a:xfrm>
        </p:grpSpPr>
        <p:sp>
          <p:nvSpPr>
            <p:cNvPr id="51" name="Rounded Rectangle 215">
              <a:extLst>
                <a:ext uri="{FF2B5EF4-FFF2-40B4-BE49-F238E27FC236}">
                  <a16:creationId xmlns:a16="http://schemas.microsoft.com/office/drawing/2014/main" id="{4B0F8BAB-006E-4443-A580-FFAFCC187B6D}"/>
                </a:ext>
              </a:extLst>
            </p:cNvPr>
            <p:cNvSpPr/>
            <p:nvPr/>
          </p:nvSpPr>
          <p:spPr>
            <a:xfrm>
              <a:off x="7517834" y="5283910"/>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2" name="Rounded Rectangle 216">
              <a:extLst>
                <a:ext uri="{FF2B5EF4-FFF2-40B4-BE49-F238E27FC236}">
                  <a16:creationId xmlns:a16="http://schemas.microsoft.com/office/drawing/2014/main" id="{78A70E64-9EAD-420F-A232-A5AFB0269E59}"/>
                </a:ext>
              </a:extLst>
            </p:cNvPr>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3" name="Rounded Rectangle 217">
              <a:extLst>
                <a:ext uri="{FF2B5EF4-FFF2-40B4-BE49-F238E27FC236}">
                  <a16:creationId xmlns:a16="http://schemas.microsoft.com/office/drawing/2014/main" id="{D454E097-D8FB-4B67-8951-4B1414828BD9}"/>
                </a:ext>
              </a:extLst>
            </p:cNvPr>
            <p:cNvSpPr/>
            <p:nvPr/>
          </p:nvSpPr>
          <p:spPr>
            <a:xfrm>
              <a:off x="7517833"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4" name="Rounded Rectangle 218">
              <a:extLst>
                <a:ext uri="{FF2B5EF4-FFF2-40B4-BE49-F238E27FC236}">
                  <a16:creationId xmlns:a16="http://schemas.microsoft.com/office/drawing/2014/main" id="{5E07E6AB-8502-4B33-82AF-7C404E0CA7A5}"/>
                </a:ext>
              </a:extLst>
            </p:cNvPr>
            <p:cNvSpPr/>
            <p:nvPr/>
          </p:nvSpPr>
          <p:spPr>
            <a:xfrm>
              <a:off x="7699126"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55" name="Group 54">
            <a:extLst>
              <a:ext uri="{FF2B5EF4-FFF2-40B4-BE49-F238E27FC236}">
                <a16:creationId xmlns:a16="http://schemas.microsoft.com/office/drawing/2014/main" id="{1DD56789-6F88-4455-A0DC-E74526C24BDD}"/>
              </a:ext>
            </a:extLst>
          </p:cNvPr>
          <p:cNvGrpSpPr/>
          <p:nvPr/>
        </p:nvGrpSpPr>
        <p:grpSpPr>
          <a:xfrm>
            <a:off x="6785679" y="3937922"/>
            <a:ext cx="268652" cy="251438"/>
            <a:chOff x="7517833" y="5283910"/>
            <a:chExt cx="324168" cy="259273"/>
          </a:xfrm>
        </p:grpSpPr>
        <p:sp>
          <p:nvSpPr>
            <p:cNvPr id="56" name="Rounded Rectangle 215">
              <a:extLst>
                <a:ext uri="{FF2B5EF4-FFF2-40B4-BE49-F238E27FC236}">
                  <a16:creationId xmlns:a16="http://schemas.microsoft.com/office/drawing/2014/main" id="{007DAC86-37E8-422A-840E-A693B7C30EDF}"/>
                </a:ext>
              </a:extLst>
            </p:cNvPr>
            <p:cNvSpPr/>
            <p:nvPr/>
          </p:nvSpPr>
          <p:spPr>
            <a:xfrm>
              <a:off x="7517834" y="5283910"/>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7" name="Rounded Rectangle 216">
              <a:extLst>
                <a:ext uri="{FF2B5EF4-FFF2-40B4-BE49-F238E27FC236}">
                  <a16:creationId xmlns:a16="http://schemas.microsoft.com/office/drawing/2014/main" id="{5F2DD19B-9AE5-45FB-866B-079D067B3A5F}"/>
                </a:ext>
              </a:extLst>
            </p:cNvPr>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8" name="Rounded Rectangle 217">
              <a:extLst>
                <a:ext uri="{FF2B5EF4-FFF2-40B4-BE49-F238E27FC236}">
                  <a16:creationId xmlns:a16="http://schemas.microsoft.com/office/drawing/2014/main" id="{99C8A8CE-0F17-4957-935A-A14F9BE93FC4}"/>
                </a:ext>
              </a:extLst>
            </p:cNvPr>
            <p:cNvSpPr/>
            <p:nvPr/>
          </p:nvSpPr>
          <p:spPr>
            <a:xfrm>
              <a:off x="7517833" y="5428883"/>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9" name="Rounded Rectangle 218">
              <a:extLst>
                <a:ext uri="{FF2B5EF4-FFF2-40B4-BE49-F238E27FC236}">
                  <a16:creationId xmlns:a16="http://schemas.microsoft.com/office/drawing/2014/main" id="{9D6B2E40-A13F-4DD9-8582-04C4914F5AC9}"/>
                </a:ext>
              </a:extLst>
            </p:cNvPr>
            <p:cNvSpPr/>
            <p:nvPr/>
          </p:nvSpPr>
          <p:spPr>
            <a:xfrm>
              <a:off x="7699126"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60" name="Group 59">
            <a:extLst>
              <a:ext uri="{FF2B5EF4-FFF2-40B4-BE49-F238E27FC236}">
                <a16:creationId xmlns:a16="http://schemas.microsoft.com/office/drawing/2014/main" id="{64754FF4-0506-4093-A894-7581186F6F39}"/>
              </a:ext>
            </a:extLst>
          </p:cNvPr>
          <p:cNvGrpSpPr/>
          <p:nvPr/>
        </p:nvGrpSpPr>
        <p:grpSpPr>
          <a:xfrm>
            <a:off x="6784021" y="4660460"/>
            <a:ext cx="268652" cy="251438"/>
            <a:chOff x="7517833" y="5283910"/>
            <a:chExt cx="324168" cy="259273"/>
          </a:xfrm>
        </p:grpSpPr>
        <p:sp>
          <p:nvSpPr>
            <p:cNvPr id="61" name="Rounded Rectangle 215">
              <a:extLst>
                <a:ext uri="{FF2B5EF4-FFF2-40B4-BE49-F238E27FC236}">
                  <a16:creationId xmlns:a16="http://schemas.microsoft.com/office/drawing/2014/main" id="{488F551B-9F3B-4F5A-8D68-84C6173B82DD}"/>
                </a:ext>
              </a:extLst>
            </p:cNvPr>
            <p:cNvSpPr/>
            <p:nvPr/>
          </p:nvSpPr>
          <p:spPr>
            <a:xfrm>
              <a:off x="7517834" y="5283910"/>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2" name="Rounded Rectangle 216">
              <a:extLst>
                <a:ext uri="{FF2B5EF4-FFF2-40B4-BE49-F238E27FC236}">
                  <a16:creationId xmlns:a16="http://schemas.microsoft.com/office/drawing/2014/main" id="{AFD46AAC-1A81-4D91-BD9F-C3123F6C761D}"/>
                </a:ext>
              </a:extLst>
            </p:cNvPr>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3" name="Rounded Rectangle 217">
              <a:extLst>
                <a:ext uri="{FF2B5EF4-FFF2-40B4-BE49-F238E27FC236}">
                  <a16:creationId xmlns:a16="http://schemas.microsoft.com/office/drawing/2014/main" id="{42511ED3-C2B4-4BA9-AAE5-79FC50D0E795}"/>
                </a:ext>
              </a:extLst>
            </p:cNvPr>
            <p:cNvSpPr/>
            <p:nvPr/>
          </p:nvSpPr>
          <p:spPr>
            <a:xfrm>
              <a:off x="7517833" y="5428883"/>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4" name="Rounded Rectangle 218">
              <a:extLst>
                <a:ext uri="{FF2B5EF4-FFF2-40B4-BE49-F238E27FC236}">
                  <a16:creationId xmlns:a16="http://schemas.microsoft.com/office/drawing/2014/main" id="{5265E663-9F6F-4D6D-A356-676CF775F226}"/>
                </a:ext>
              </a:extLst>
            </p:cNvPr>
            <p:cNvSpPr/>
            <p:nvPr/>
          </p:nvSpPr>
          <p:spPr>
            <a:xfrm>
              <a:off x="7699126" y="5428883"/>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65" name="Group 64">
            <a:extLst>
              <a:ext uri="{FF2B5EF4-FFF2-40B4-BE49-F238E27FC236}">
                <a16:creationId xmlns:a16="http://schemas.microsoft.com/office/drawing/2014/main" id="{69F8DD21-AB53-46D0-A3DE-08FA65F42E33}"/>
              </a:ext>
            </a:extLst>
          </p:cNvPr>
          <p:cNvGrpSpPr/>
          <p:nvPr/>
        </p:nvGrpSpPr>
        <p:grpSpPr>
          <a:xfrm>
            <a:off x="6784021" y="5451346"/>
            <a:ext cx="268652" cy="251438"/>
            <a:chOff x="7517833" y="5283910"/>
            <a:chExt cx="324168" cy="259273"/>
          </a:xfrm>
        </p:grpSpPr>
        <p:sp>
          <p:nvSpPr>
            <p:cNvPr id="66" name="Rounded Rectangle 215">
              <a:extLst>
                <a:ext uri="{FF2B5EF4-FFF2-40B4-BE49-F238E27FC236}">
                  <a16:creationId xmlns:a16="http://schemas.microsoft.com/office/drawing/2014/main" id="{63B65574-3EFE-4665-852A-26872C7122E4}"/>
                </a:ext>
              </a:extLst>
            </p:cNvPr>
            <p:cNvSpPr/>
            <p:nvPr/>
          </p:nvSpPr>
          <p:spPr>
            <a:xfrm>
              <a:off x="7517834" y="5283910"/>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7" name="Rounded Rectangle 216">
              <a:extLst>
                <a:ext uri="{FF2B5EF4-FFF2-40B4-BE49-F238E27FC236}">
                  <a16:creationId xmlns:a16="http://schemas.microsoft.com/office/drawing/2014/main" id="{265BE722-F789-4598-BB2A-3BE50CFD084E}"/>
                </a:ext>
              </a:extLst>
            </p:cNvPr>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8" name="Rounded Rectangle 217">
              <a:extLst>
                <a:ext uri="{FF2B5EF4-FFF2-40B4-BE49-F238E27FC236}">
                  <a16:creationId xmlns:a16="http://schemas.microsoft.com/office/drawing/2014/main" id="{D5F48048-362B-4AAF-8820-5DE6F146C274}"/>
                </a:ext>
              </a:extLst>
            </p:cNvPr>
            <p:cNvSpPr/>
            <p:nvPr/>
          </p:nvSpPr>
          <p:spPr>
            <a:xfrm>
              <a:off x="7517833" y="5428883"/>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9" name="Rounded Rectangle 218">
              <a:extLst>
                <a:ext uri="{FF2B5EF4-FFF2-40B4-BE49-F238E27FC236}">
                  <a16:creationId xmlns:a16="http://schemas.microsoft.com/office/drawing/2014/main" id="{D7436C8E-2472-460F-8242-6E51104B7CDA}"/>
                </a:ext>
              </a:extLst>
            </p:cNvPr>
            <p:cNvSpPr/>
            <p:nvPr/>
          </p:nvSpPr>
          <p:spPr>
            <a:xfrm>
              <a:off x="7699126"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70" name="Group 69">
            <a:extLst>
              <a:ext uri="{FF2B5EF4-FFF2-40B4-BE49-F238E27FC236}">
                <a16:creationId xmlns:a16="http://schemas.microsoft.com/office/drawing/2014/main" id="{9E251E72-66E1-4E8F-B615-A76E6FCB623A}"/>
              </a:ext>
            </a:extLst>
          </p:cNvPr>
          <p:cNvGrpSpPr/>
          <p:nvPr/>
        </p:nvGrpSpPr>
        <p:grpSpPr>
          <a:xfrm>
            <a:off x="7980574" y="2282833"/>
            <a:ext cx="268652" cy="251438"/>
            <a:chOff x="7517833" y="5283910"/>
            <a:chExt cx="324168" cy="259273"/>
          </a:xfrm>
        </p:grpSpPr>
        <p:sp>
          <p:nvSpPr>
            <p:cNvPr id="71" name="Rounded Rectangle 215">
              <a:extLst>
                <a:ext uri="{FF2B5EF4-FFF2-40B4-BE49-F238E27FC236}">
                  <a16:creationId xmlns:a16="http://schemas.microsoft.com/office/drawing/2014/main" id="{29A26FCF-59D5-488B-8072-AF9C44CAD246}"/>
                </a:ext>
              </a:extLst>
            </p:cNvPr>
            <p:cNvSpPr/>
            <p:nvPr/>
          </p:nvSpPr>
          <p:spPr>
            <a:xfrm>
              <a:off x="7517834" y="5283910"/>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2" name="Rounded Rectangle 216">
              <a:extLst>
                <a:ext uri="{FF2B5EF4-FFF2-40B4-BE49-F238E27FC236}">
                  <a16:creationId xmlns:a16="http://schemas.microsoft.com/office/drawing/2014/main" id="{E9DAD9FE-7F35-41B6-A053-D2C271914921}"/>
                </a:ext>
              </a:extLst>
            </p:cNvPr>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3" name="Rounded Rectangle 217">
              <a:extLst>
                <a:ext uri="{FF2B5EF4-FFF2-40B4-BE49-F238E27FC236}">
                  <a16:creationId xmlns:a16="http://schemas.microsoft.com/office/drawing/2014/main" id="{05686D99-6F32-416A-A43D-9156027B47BA}"/>
                </a:ext>
              </a:extLst>
            </p:cNvPr>
            <p:cNvSpPr/>
            <p:nvPr/>
          </p:nvSpPr>
          <p:spPr>
            <a:xfrm>
              <a:off x="7517833"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4" name="Rounded Rectangle 218">
              <a:extLst>
                <a:ext uri="{FF2B5EF4-FFF2-40B4-BE49-F238E27FC236}">
                  <a16:creationId xmlns:a16="http://schemas.microsoft.com/office/drawing/2014/main" id="{8ED2E146-47BF-4BAA-8DE7-8A895894B69A}"/>
                </a:ext>
              </a:extLst>
            </p:cNvPr>
            <p:cNvSpPr/>
            <p:nvPr/>
          </p:nvSpPr>
          <p:spPr>
            <a:xfrm>
              <a:off x="7699126"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75" name="Group 74">
            <a:extLst>
              <a:ext uri="{FF2B5EF4-FFF2-40B4-BE49-F238E27FC236}">
                <a16:creationId xmlns:a16="http://schemas.microsoft.com/office/drawing/2014/main" id="{E97B8FF3-BF9D-4F9B-9750-183429BD1710}"/>
              </a:ext>
            </a:extLst>
          </p:cNvPr>
          <p:cNvGrpSpPr/>
          <p:nvPr/>
        </p:nvGrpSpPr>
        <p:grpSpPr>
          <a:xfrm>
            <a:off x="7984153" y="3186421"/>
            <a:ext cx="268652" cy="251438"/>
            <a:chOff x="7517833" y="5283910"/>
            <a:chExt cx="324168" cy="259273"/>
          </a:xfrm>
        </p:grpSpPr>
        <p:sp>
          <p:nvSpPr>
            <p:cNvPr id="76" name="Rounded Rectangle 215">
              <a:extLst>
                <a:ext uri="{FF2B5EF4-FFF2-40B4-BE49-F238E27FC236}">
                  <a16:creationId xmlns:a16="http://schemas.microsoft.com/office/drawing/2014/main" id="{7FF0148F-9580-4F5F-AFD0-7B57D21EDF97}"/>
                </a:ext>
              </a:extLst>
            </p:cNvPr>
            <p:cNvSpPr/>
            <p:nvPr/>
          </p:nvSpPr>
          <p:spPr>
            <a:xfrm>
              <a:off x="7517834"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7" name="Rounded Rectangle 216">
              <a:extLst>
                <a:ext uri="{FF2B5EF4-FFF2-40B4-BE49-F238E27FC236}">
                  <a16:creationId xmlns:a16="http://schemas.microsoft.com/office/drawing/2014/main" id="{BAB89CAD-143F-4DE5-BF4F-3E1E7DB97742}"/>
                </a:ext>
              </a:extLst>
            </p:cNvPr>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8" name="Rounded Rectangle 217">
              <a:extLst>
                <a:ext uri="{FF2B5EF4-FFF2-40B4-BE49-F238E27FC236}">
                  <a16:creationId xmlns:a16="http://schemas.microsoft.com/office/drawing/2014/main" id="{150FA172-E411-43AD-B120-C01298AFE7E5}"/>
                </a:ext>
              </a:extLst>
            </p:cNvPr>
            <p:cNvSpPr/>
            <p:nvPr/>
          </p:nvSpPr>
          <p:spPr>
            <a:xfrm>
              <a:off x="7517833"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9" name="Rounded Rectangle 218">
              <a:extLst>
                <a:ext uri="{FF2B5EF4-FFF2-40B4-BE49-F238E27FC236}">
                  <a16:creationId xmlns:a16="http://schemas.microsoft.com/office/drawing/2014/main" id="{D753B6A6-A5E2-4BCD-8567-611E0E442DB8}"/>
                </a:ext>
              </a:extLst>
            </p:cNvPr>
            <p:cNvSpPr/>
            <p:nvPr/>
          </p:nvSpPr>
          <p:spPr>
            <a:xfrm>
              <a:off x="7699126"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80" name="Group 79">
            <a:extLst>
              <a:ext uri="{FF2B5EF4-FFF2-40B4-BE49-F238E27FC236}">
                <a16:creationId xmlns:a16="http://schemas.microsoft.com/office/drawing/2014/main" id="{F2DEDDF0-9854-4470-9612-B5816220C8EC}"/>
              </a:ext>
            </a:extLst>
          </p:cNvPr>
          <p:cNvGrpSpPr/>
          <p:nvPr/>
        </p:nvGrpSpPr>
        <p:grpSpPr>
          <a:xfrm>
            <a:off x="7980574" y="3933610"/>
            <a:ext cx="268652" cy="251438"/>
            <a:chOff x="7517833" y="5283910"/>
            <a:chExt cx="324168" cy="259273"/>
          </a:xfrm>
        </p:grpSpPr>
        <p:sp>
          <p:nvSpPr>
            <p:cNvPr id="81" name="Rounded Rectangle 215">
              <a:extLst>
                <a:ext uri="{FF2B5EF4-FFF2-40B4-BE49-F238E27FC236}">
                  <a16:creationId xmlns:a16="http://schemas.microsoft.com/office/drawing/2014/main" id="{690CE44B-48F6-4AB4-9C61-172C1B74A295}"/>
                </a:ext>
              </a:extLst>
            </p:cNvPr>
            <p:cNvSpPr/>
            <p:nvPr/>
          </p:nvSpPr>
          <p:spPr>
            <a:xfrm>
              <a:off x="7517834" y="5283910"/>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2" name="Rounded Rectangle 216">
              <a:extLst>
                <a:ext uri="{FF2B5EF4-FFF2-40B4-BE49-F238E27FC236}">
                  <a16:creationId xmlns:a16="http://schemas.microsoft.com/office/drawing/2014/main" id="{12785EF9-6A8B-41EC-82AD-4B34B4961A3B}"/>
                </a:ext>
              </a:extLst>
            </p:cNvPr>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3" name="Rounded Rectangle 217">
              <a:extLst>
                <a:ext uri="{FF2B5EF4-FFF2-40B4-BE49-F238E27FC236}">
                  <a16:creationId xmlns:a16="http://schemas.microsoft.com/office/drawing/2014/main" id="{0F8A08CD-E10F-4F6A-BB75-CDBD2A3D8E1A}"/>
                </a:ext>
              </a:extLst>
            </p:cNvPr>
            <p:cNvSpPr/>
            <p:nvPr/>
          </p:nvSpPr>
          <p:spPr>
            <a:xfrm>
              <a:off x="7517833"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4" name="Rounded Rectangle 218">
              <a:extLst>
                <a:ext uri="{FF2B5EF4-FFF2-40B4-BE49-F238E27FC236}">
                  <a16:creationId xmlns:a16="http://schemas.microsoft.com/office/drawing/2014/main" id="{5C885577-2EBD-4537-B5D1-7CC5F8AF6C2F}"/>
                </a:ext>
              </a:extLst>
            </p:cNvPr>
            <p:cNvSpPr/>
            <p:nvPr/>
          </p:nvSpPr>
          <p:spPr>
            <a:xfrm>
              <a:off x="7699126"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85" name="Group 84">
            <a:extLst>
              <a:ext uri="{FF2B5EF4-FFF2-40B4-BE49-F238E27FC236}">
                <a16:creationId xmlns:a16="http://schemas.microsoft.com/office/drawing/2014/main" id="{A0E6FE57-C5EF-4A10-9F13-FE2FF07D415F}"/>
              </a:ext>
            </a:extLst>
          </p:cNvPr>
          <p:cNvGrpSpPr/>
          <p:nvPr/>
        </p:nvGrpSpPr>
        <p:grpSpPr>
          <a:xfrm>
            <a:off x="7980574" y="4659637"/>
            <a:ext cx="268652" cy="251438"/>
            <a:chOff x="7517833" y="5283910"/>
            <a:chExt cx="324168" cy="259273"/>
          </a:xfrm>
        </p:grpSpPr>
        <p:sp>
          <p:nvSpPr>
            <p:cNvPr id="86" name="Rounded Rectangle 215">
              <a:extLst>
                <a:ext uri="{FF2B5EF4-FFF2-40B4-BE49-F238E27FC236}">
                  <a16:creationId xmlns:a16="http://schemas.microsoft.com/office/drawing/2014/main" id="{976C7321-76A2-4482-83F9-C0B8AFA3B581}"/>
                </a:ext>
              </a:extLst>
            </p:cNvPr>
            <p:cNvSpPr/>
            <p:nvPr/>
          </p:nvSpPr>
          <p:spPr>
            <a:xfrm>
              <a:off x="7517834" y="5283910"/>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7" name="Rounded Rectangle 216">
              <a:extLst>
                <a:ext uri="{FF2B5EF4-FFF2-40B4-BE49-F238E27FC236}">
                  <a16:creationId xmlns:a16="http://schemas.microsoft.com/office/drawing/2014/main" id="{86C96453-B17D-4C37-9A8E-8610730E0EC3}"/>
                </a:ext>
              </a:extLst>
            </p:cNvPr>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8" name="Rounded Rectangle 217">
              <a:extLst>
                <a:ext uri="{FF2B5EF4-FFF2-40B4-BE49-F238E27FC236}">
                  <a16:creationId xmlns:a16="http://schemas.microsoft.com/office/drawing/2014/main" id="{4CF75726-A9EE-4386-B049-911D0BDB0434}"/>
                </a:ext>
              </a:extLst>
            </p:cNvPr>
            <p:cNvSpPr/>
            <p:nvPr/>
          </p:nvSpPr>
          <p:spPr>
            <a:xfrm>
              <a:off x="7517833" y="5428883"/>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9" name="Rounded Rectangle 218">
              <a:extLst>
                <a:ext uri="{FF2B5EF4-FFF2-40B4-BE49-F238E27FC236}">
                  <a16:creationId xmlns:a16="http://schemas.microsoft.com/office/drawing/2014/main" id="{692932DA-C556-487E-93DD-88E44435DAEE}"/>
                </a:ext>
              </a:extLst>
            </p:cNvPr>
            <p:cNvSpPr/>
            <p:nvPr/>
          </p:nvSpPr>
          <p:spPr>
            <a:xfrm>
              <a:off x="7699126" y="5428883"/>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91" name="Group 90">
            <a:extLst>
              <a:ext uri="{FF2B5EF4-FFF2-40B4-BE49-F238E27FC236}">
                <a16:creationId xmlns:a16="http://schemas.microsoft.com/office/drawing/2014/main" id="{29DE123E-5A74-4DDB-86A1-F4A73A03C050}"/>
              </a:ext>
            </a:extLst>
          </p:cNvPr>
          <p:cNvGrpSpPr/>
          <p:nvPr/>
        </p:nvGrpSpPr>
        <p:grpSpPr>
          <a:xfrm>
            <a:off x="7980574" y="5451239"/>
            <a:ext cx="268652" cy="251438"/>
            <a:chOff x="7517833" y="5283910"/>
            <a:chExt cx="324168" cy="259273"/>
          </a:xfrm>
        </p:grpSpPr>
        <p:sp>
          <p:nvSpPr>
            <p:cNvPr id="92" name="Rounded Rectangle 215">
              <a:extLst>
                <a:ext uri="{FF2B5EF4-FFF2-40B4-BE49-F238E27FC236}">
                  <a16:creationId xmlns:a16="http://schemas.microsoft.com/office/drawing/2014/main" id="{7843C5DB-3FD7-447E-92DA-0195CA7D6036}"/>
                </a:ext>
              </a:extLst>
            </p:cNvPr>
            <p:cNvSpPr/>
            <p:nvPr/>
          </p:nvSpPr>
          <p:spPr>
            <a:xfrm>
              <a:off x="7517834" y="5283910"/>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3" name="Rounded Rectangle 216">
              <a:extLst>
                <a:ext uri="{FF2B5EF4-FFF2-40B4-BE49-F238E27FC236}">
                  <a16:creationId xmlns:a16="http://schemas.microsoft.com/office/drawing/2014/main" id="{89BD7EEE-C730-49FA-A589-CBB5DFCD7E28}"/>
                </a:ext>
              </a:extLst>
            </p:cNvPr>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4" name="Rounded Rectangle 217">
              <a:extLst>
                <a:ext uri="{FF2B5EF4-FFF2-40B4-BE49-F238E27FC236}">
                  <a16:creationId xmlns:a16="http://schemas.microsoft.com/office/drawing/2014/main" id="{6784F341-5A3A-4DAD-BECD-99BC163798E4}"/>
                </a:ext>
              </a:extLst>
            </p:cNvPr>
            <p:cNvSpPr/>
            <p:nvPr/>
          </p:nvSpPr>
          <p:spPr>
            <a:xfrm>
              <a:off x="7517833"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5" name="Rounded Rectangle 218">
              <a:extLst>
                <a:ext uri="{FF2B5EF4-FFF2-40B4-BE49-F238E27FC236}">
                  <a16:creationId xmlns:a16="http://schemas.microsoft.com/office/drawing/2014/main" id="{01C9B83D-B886-4EB3-9A37-30702BEF643A}"/>
                </a:ext>
              </a:extLst>
            </p:cNvPr>
            <p:cNvSpPr/>
            <p:nvPr/>
          </p:nvSpPr>
          <p:spPr>
            <a:xfrm>
              <a:off x="7699126"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cxnSp>
        <p:nvCxnSpPr>
          <p:cNvPr id="102" name="Straight Connector 101"/>
          <p:cNvCxnSpPr/>
          <p:nvPr/>
        </p:nvCxnSpPr>
        <p:spPr>
          <a:xfrm>
            <a:off x="9084817" y="2989940"/>
            <a:ext cx="1762028"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117" name="Straight Connector 116"/>
          <p:cNvCxnSpPr/>
          <p:nvPr/>
        </p:nvCxnSpPr>
        <p:spPr>
          <a:xfrm>
            <a:off x="9082940" y="3724387"/>
            <a:ext cx="1762028"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118" name="Straight Connector 117"/>
          <p:cNvCxnSpPr/>
          <p:nvPr/>
        </p:nvCxnSpPr>
        <p:spPr>
          <a:xfrm>
            <a:off x="9115205" y="4533033"/>
            <a:ext cx="1762028"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119" name="Straight Connector 118"/>
          <p:cNvCxnSpPr/>
          <p:nvPr/>
        </p:nvCxnSpPr>
        <p:spPr>
          <a:xfrm>
            <a:off x="9115205" y="5304054"/>
            <a:ext cx="1762028"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111" name="Straight Connector 110">
            <a:extLst>
              <a:ext uri="{FF2B5EF4-FFF2-40B4-BE49-F238E27FC236}">
                <a16:creationId xmlns:a16="http://schemas.microsoft.com/office/drawing/2014/main" id="{840C632B-04AD-486B-AC0B-97DD0E115DA6}"/>
              </a:ext>
            </a:extLst>
          </p:cNvPr>
          <p:cNvCxnSpPr>
            <a:cxnSpLocks/>
          </p:cNvCxnSpPr>
          <p:nvPr/>
        </p:nvCxnSpPr>
        <p:spPr>
          <a:xfrm>
            <a:off x="512064" y="1481205"/>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112"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bg1">
                    <a:lumMod val="65000"/>
                  </a:schemeClr>
                </a:solidFill>
                <a:latin typeface="Arial" panose="020B0604020202020204" pitchFamily="34" charset="0"/>
                <a:cs typeface="Arial" panose="020B0604020202020204" pitchFamily="34" charset="0"/>
              </a:rPr>
              <a:t>Characteristics</a:t>
            </a:r>
            <a:r>
              <a:rPr lang="pl-PL" sz="1000" b="1" dirty="0">
                <a:solidFill>
                  <a:schemeClr val="bg1">
                    <a:lumMod val="65000"/>
                  </a:schemeClr>
                </a:solidFill>
                <a:latin typeface="Arial" panose="020B0604020202020204" pitchFamily="34" charset="0"/>
                <a:cs typeface="Arial" panose="020B0604020202020204" pitchFamily="34" charset="0"/>
              </a:rPr>
              <a:t> of </a:t>
            </a:r>
            <a:r>
              <a:rPr lang="pl-PL" sz="1000" b="1" dirty="0" err="1">
                <a:solidFill>
                  <a:schemeClr val="bg1">
                    <a:lumMod val="65000"/>
                  </a:schemeClr>
                </a:solidFill>
                <a:latin typeface="Arial" panose="020B0604020202020204" pitchFamily="34" charset="0"/>
                <a:cs typeface="Arial" panose="020B0604020202020204" pitchFamily="34" charset="0"/>
              </a:rPr>
              <a:t>customer</a:t>
            </a:r>
            <a:r>
              <a:rPr lang="pl-PL" sz="1000" b="1" dirty="0">
                <a:solidFill>
                  <a:schemeClr val="bg1">
                    <a:lumMod val="65000"/>
                  </a:schemeClr>
                </a:solidFill>
                <a:latin typeface="Arial" panose="020B0604020202020204" pitchFamily="34" charset="0"/>
                <a:cs typeface="Arial" panose="020B0604020202020204" pitchFamily="34" charset="0"/>
              </a:rPr>
              <a:t> </a:t>
            </a:r>
            <a:r>
              <a:rPr lang="pl-PL" sz="1000" b="1" dirty="0" err="1">
                <a:solidFill>
                  <a:schemeClr val="bg1">
                    <a:lumMod val="65000"/>
                  </a:schemeClr>
                </a:solidFill>
                <a:latin typeface="Arial" panose="020B0604020202020204" pitchFamily="34" charset="0"/>
                <a:cs typeface="Arial" panose="020B0604020202020204" pitchFamily="34" charset="0"/>
              </a:rPr>
              <a:t>groups</a:t>
            </a:r>
            <a:endParaRPr lang="pl-PL" sz="1000" b="1" dirty="0">
              <a:solidFill>
                <a:schemeClr val="bg1">
                  <a:lumMod val="65000"/>
                </a:schemeClr>
              </a:solidFill>
              <a:latin typeface="Arial" panose="020B0604020202020204" pitchFamily="34" charset="0"/>
              <a:cs typeface="Arial" panose="020B0604020202020204" pitchFamily="34" charset="0"/>
            </a:endParaRPr>
          </a:p>
        </p:txBody>
      </p:sp>
      <p:grpSp>
        <p:nvGrpSpPr>
          <p:cNvPr id="240" name="Group 239">
            <a:extLst>
              <a:ext uri="{FF2B5EF4-FFF2-40B4-BE49-F238E27FC236}">
                <a16:creationId xmlns:a16="http://schemas.microsoft.com/office/drawing/2014/main" id="{56742873-A00F-4CF4-AC2D-8008EAB21306}"/>
              </a:ext>
            </a:extLst>
          </p:cNvPr>
          <p:cNvGrpSpPr/>
          <p:nvPr/>
        </p:nvGrpSpPr>
        <p:grpSpPr>
          <a:xfrm>
            <a:off x="8710166" y="2280282"/>
            <a:ext cx="2579173" cy="556170"/>
            <a:chOff x="8709885" y="2280282"/>
            <a:chExt cx="2579173" cy="556170"/>
          </a:xfrm>
        </p:grpSpPr>
        <p:grpSp>
          <p:nvGrpSpPr>
            <p:cNvPr id="227" name="Group 226">
              <a:extLst>
                <a:ext uri="{FF2B5EF4-FFF2-40B4-BE49-F238E27FC236}">
                  <a16:creationId xmlns:a16="http://schemas.microsoft.com/office/drawing/2014/main" id="{15E8F97E-16CB-468D-B5E9-0A6FA7CF4661}"/>
                </a:ext>
              </a:extLst>
            </p:cNvPr>
            <p:cNvGrpSpPr/>
            <p:nvPr/>
          </p:nvGrpSpPr>
          <p:grpSpPr>
            <a:xfrm>
              <a:off x="8709885" y="2280282"/>
              <a:ext cx="659312" cy="556170"/>
              <a:chOff x="8709885" y="2303045"/>
              <a:chExt cx="659312" cy="556170"/>
            </a:xfrm>
          </p:grpSpPr>
          <p:sp>
            <p:nvSpPr>
              <p:cNvPr id="2" name="Rounded Rectangle 69">
                <a:extLst>
                  <a:ext uri="{FF2B5EF4-FFF2-40B4-BE49-F238E27FC236}">
                    <a16:creationId xmlns:a16="http://schemas.microsoft.com/office/drawing/2014/main" id="{FB3A9CE6-58CA-413D-90D8-543073A9E2D9}"/>
                  </a:ext>
                </a:extLst>
              </p:cNvPr>
              <p:cNvSpPr/>
              <p:nvPr/>
            </p:nvSpPr>
            <p:spPr>
              <a:xfrm rot="16200000">
                <a:off x="8734436" y="2302398"/>
                <a:ext cx="556170" cy="557464"/>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 name="Rectangle 2">
                <a:extLst>
                  <a:ext uri="{FF2B5EF4-FFF2-40B4-BE49-F238E27FC236}">
                    <a16:creationId xmlns:a16="http://schemas.microsoft.com/office/drawing/2014/main" id="{F8D678BA-47DD-450B-8E5C-38672F3B18AF}"/>
                  </a:ext>
                </a:extLst>
              </p:cNvPr>
              <p:cNvSpPr/>
              <p:nvPr/>
            </p:nvSpPr>
            <p:spPr>
              <a:xfrm>
                <a:off x="8710466" y="2617020"/>
                <a:ext cx="658731" cy="200055"/>
              </a:xfrm>
              <a:prstGeom prst="rect">
                <a:avLst/>
              </a:prstGeom>
            </p:spPr>
            <p:txBody>
              <a:bodyPr wrap="square">
                <a:spAutoFit/>
              </a:bodyPr>
              <a:lstStyle/>
              <a:p>
                <a:pPr algn="ctr"/>
                <a:r>
                  <a:rPr lang="pl-PL" sz="700" b="1" dirty="0"/>
                  <a:t>[</a:t>
                </a:r>
                <a:r>
                  <a:rPr lang="pl-PL" sz="700" b="1" dirty="0" err="1"/>
                  <a:t>Customer</a:t>
                </a:r>
                <a:r>
                  <a:rPr lang="pl-PL" sz="700" b="1" dirty="0"/>
                  <a:t>]</a:t>
                </a:r>
                <a:endParaRPr lang="pl-PL" sz="1050" b="1" dirty="0"/>
              </a:p>
            </p:txBody>
          </p:sp>
          <p:sp>
            <p:nvSpPr>
              <p:cNvPr id="4" name="TextBox 3">
                <a:extLst>
                  <a:ext uri="{FF2B5EF4-FFF2-40B4-BE49-F238E27FC236}">
                    <a16:creationId xmlns:a16="http://schemas.microsoft.com/office/drawing/2014/main" id="{157F920F-5C73-4BAE-ACB6-380C953AFFC6}"/>
                  </a:ext>
                </a:extLst>
              </p:cNvPr>
              <p:cNvSpPr txBox="1"/>
              <p:nvPr/>
            </p:nvSpPr>
            <p:spPr>
              <a:xfrm>
                <a:off x="8709885" y="2310125"/>
                <a:ext cx="624233" cy="340488"/>
              </a:xfrm>
              <a:prstGeom prst="rect">
                <a:avLst/>
              </a:prstGeom>
              <a:noFill/>
            </p:spPr>
            <p:txBody>
              <a:bodyPr wrap="square" rtlCol="0">
                <a:spAutoFit/>
              </a:bodyPr>
              <a:lstStyle/>
              <a:p>
                <a:pPr algn="ctr"/>
                <a:r>
                  <a:rPr lang="pl-PL" sz="800" dirty="0" err="1"/>
                  <a:t>Customer</a:t>
                </a:r>
                <a:r>
                  <a:rPr lang="pl-PL" sz="800" dirty="0"/>
                  <a:t> Logo</a:t>
                </a:r>
              </a:p>
            </p:txBody>
          </p:sp>
        </p:grpSp>
        <p:grpSp>
          <p:nvGrpSpPr>
            <p:cNvPr id="228" name="Group 227">
              <a:extLst>
                <a:ext uri="{FF2B5EF4-FFF2-40B4-BE49-F238E27FC236}">
                  <a16:creationId xmlns:a16="http://schemas.microsoft.com/office/drawing/2014/main" id="{11C5F03F-8199-4E93-8B29-60B9E15C5A36}"/>
                </a:ext>
              </a:extLst>
            </p:cNvPr>
            <p:cNvGrpSpPr/>
            <p:nvPr/>
          </p:nvGrpSpPr>
          <p:grpSpPr>
            <a:xfrm>
              <a:off x="9349839" y="2280282"/>
              <a:ext cx="659312" cy="556170"/>
              <a:chOff x="8709885" y="2303045"/>
              <a:chExt cx="659312" cy="556170"/>
            </a:xfrm>
          </p:grpSpPr>
          <p:sp>
            <p:nvSpPr>
              <p:cNvPr id="229" name="Rounded Rectangle 69">
                <a:extLst>
                  <a:ext uri="{FF2B5EF4-FFF2-40B4-BE49-F238E27FC236}">
                    <a16:creationId xmlns:a16="http://schemas.microsoft.com/office/drawing/2014/main" id="{ECCF4463-2C91-40FE-B9F2-61413A5903AB}"/>
                  </a:ext>
                </a:extLst>
              </p:cNvPr>
              <p:cNvSpPr/>
              <p:nvPr/>
            </p:nvSpPr>
            <p:spPr>
              <a:xfrm rot="16200000">
                <a:off x="8734436" y="2302398"/>
                <a:ext cx="556170" cy="557464"/>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30" name="Rectangle 229">
                <a:extLst>
                  <a:ext uri="{FF2B5EF4-FFF2-40B4-BE49-F238E27FC236}">
                    <a16:creationId xmlns:a16="http://schemas.microsoft.com/office/drawing/2014/main" id="{ED47CE3C-BAEE-4E8C-B2F5-B50EB8689701}"/>
                  </a:ext>
                </a:extLst>
              </p:cNvPr>
              <p:cNvSpPr/>
              <p:nvPr/>
            </p:nvSpPr>
            <p:spPr>
              <a:xfrm>
                <a:off x="8710466" y="2617020"/>
                <a:ext cx="658731" cy="200055"/>
              </a:xfrm>
              <a:prstGeom prst="rect">
                <a:avLst/>
              </a:prstGeom>
            </p:spPr>
            <p:txBody>
              <a:bodyPr wrap="square">
                <a:spAutoFit/>
              </a:bodyPr>
              <a:lstStyle/>
              <a:p>
                <a:pPr algn="ctr"/>
                <a:r>
                  <a:rPr lang="pl-PL" sz="700" b="1" dirty="0"/>
                  <a:t>[</a:t>
                </a:r>
                <a:r>
                  <a:rPr lang="pl-PL" sz="700" b="1" dirty="0" err="1"/>
                  <a:t>Customer</a:t>
                </a:r>
                <a:r>
                  <a:rPr lang="pl-PL" sz="700" b="1" dirty="0"/>
                  <a:t>]</a:t>
                </a:r>
                <a:endParaRPr lang="pl-PL" sz="1050" b="1" dirty="0"/>
              </a:p>
            </p:txBody>
          </p:sp>
          <p:sp>
            <p:nvSpPr>
              <p:cNvPr id="231" name="TextBox 230">
                <a:extLst>
                  <a:ext uri="{FF2B5EF4-FFF2-40B4-BE49-F238E27FC236}">
                    <a16:creationId xmlns:a16="http://schemas.microsoft.com/office/drawing/2014/main" id="{D5720AFA-8899-4368-BA6E-F895820D23E6}"/>
                  </a:ext>
                </a:extLst>
              </p:cNvPr>
              <p:cNvSpPr txBox="1"/>
              <p:nvPr/>
            </p:nvSpPr>
            <p:spPr>
              <a:xfrm>
                <a:off x="8709885" y="2310125"/>
                <a:ext cx="624233" cy="340488"/>
              </a:xfrm>
              <a:prstGeom prst="rect">
                <a:avLst/>
              </a:prstGeom>
              <a:noFill/>
            </p:spPr>
            <p:txBody>
              <a:bodyPr wrap="square" rtlCol="0">
                <a:spAutoFit/>
              </a:bodyPr>
              <a:lstStyle/>
              <a:p>
                <a:pPr algn="ctr"/>
                <a:r>
                  <a:rPr lang="pl-PL" sz="800" dirty="0" err="1"/>
                  <a:t>Customer</a:t>
                </a:r>
                <a:r>
                  <a:rPr lang="pl-PL" sz="800" dirty="0"/>
                  <a:t> Logo</a:t>
                </a:r>
              </a:p>
            </p:txBody>
          </p:sp>
        </p:grpSp>
        <p:grpSp>
          <p:nvGrpSpPr>
            <p:cNvPr id="232" name="Group 231">
              <a:extLst>
                <a:ext uri="{FF2B5EF4-FFF2-40B4-BE49-F238E27FC236}">
                  <a16:creationId xmlns:a16="http://schemas.microsoft.com/office/drawing/2014/main" id="{5E2779F5-1E43-451A-B312-9C2EB8E4857A}"/>
                </a:ext>
              </a:extLst>
            </p:cNvPr>
            <p:cNvGrpSpPr/>
            <p:nvPr/>
          </p:nvGrpSpPr>
          <p:grpSpPr>
            <a:xfrm>
              <a:off x="9989793" y="2280282"/>
              <a:ext cx="659312" cy="556170"/>
              <a:chOff x="8709885" y="2303045"/>
              <a:chExt cx="659312" cy="556170"/>
            </a:xfrm>
          </p:grpSpPr>
          <p:sp>
            <p:nvSpPr>
              <p:cNvPr id="233" name="Rounded Rectangle 69">
                <a:extLst>
                  <a:ext uri="{FF2B5EF4-FFF2-40B4-BE49-F238E27FC236}">
                    <a16:creationId xmlns:a16="http://schemas.microsoft.com/office/drawing/2014/main" id="{333CDDEF-70BA-40F6-8ECF-CF91734148BE}"/>
                  </a:ext>
                </a:extLst>
              </p:cNvPr>
              <p:cNvSpPr/>
              <p:nvPr/>
            </p:nvSpPr>
            <p:spPr>
              <a:xfrm rot="16200000">
                <a:off x="8734436" y="2302398"/>
                <a:ext cx="556170" cy="557464"/>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34" name="Rectangle 233">
                <a:extLst>
                  <a:ext uri="{FF2B5EF4-FFF2-40B4-BE49-F238E27FC236}">
                    <a16:creationId xmlns:a16="http://schemas.microsoft.com/office/drawing/2014/main" id="{7566386F-498B-4AAF-BA31-5743F8DD253A}"/>
                  </a:ext>
                </a:extLst>
              </p:cNvPr>
              <p:cNvSpPr/>
              <p:nvPr/>
            </p:nvSpPr>
            <p:spPr>
              <a:xfrm>
                <a:off x="8710466" y="2617020"/>
                <a:ext cx="658731" cy="200055"/>
              </a:xfrm>
              <a:prstGeom prst="rect">
                <a:avLst/>
              </a:prstGeom>
            </p:spPr>
            <p:txBody>
              <a:bodyPr wrap="square">
                <a:spAutoFit/>
              </a:bodyPr>
              <a:lstStyle/>
              <a:p>
                <a:pPr algn="ctr"/>
                <a:r>
                  <a:rPr lang="pl-PL" sz="700" b="1" dirty="0"/>
                  <a:t>[</a:t>
                </a:r>
                <a:r>
                  <a:rPr lang="pl-PL" sz="700" b="1" dirty="0" err="1"/>
                  <a:t>Customer</a:t>
                </a:r>
                <a:r>
                  <a:rPr lang="pl-PL" sz="700" b="1" dirty="0"/>
                  <a:t>]</a:t>
                </a:r>
                <a:endParaRPr lang="pl-PL" sz="1050" b="1" dirty="0"/>
              </a:p>
            </p:txBody>
          </p:sp>
          <p:sp>
            <p:nvSpPr>
              <p:cNvPr id="235" name="TextBox 234">
                <a:extLst>
                  <a:ext uri="{FF2B5EF4-FFF2-40B4-BE49-F238E27FC236}">
                    <a16:creationId xmlns:a16="http://schemas.microsoft.com/office/drawing/2014/main" id="{27A83F48-BE10-4C24-AEB2-6885E88C0AAC}"/>
                  </a:ext>
                </a:extLst>
              </p:cNvPr>
              <p:cNvSpPr txBox="1"/>
              <p:nvPr/>
            </p:nvSpPr>
            <p:spPr>
              <a:xfrm>
                <a:off x="8709885" y="2310125"/>
                <a:ext cx="624233" cy="340488"/>
              </a:xfrm>
              <a:prstGeom prst="rect">
                <a:avLst/>
              </a:prstGeom>
              <a:noFill/>
            </p:spPr>
            <p:txBody>
              <a:bodyPr wrap="square" rtlCol="0">
                <a:spAutoFit/>
              </a:bodyPr>
              <a:lstStyle/>
              <a:p>
                <a:pPr algn="ctr"/>
                <a:r>
                  <a:rPr lang="pl-PL" sz="800" dirty="0" err="1"/>
                  <a:t>Customer</a:t>
                </a:r>
                <a:r>
                  <a:rPr lang="pl-PL" sz="800" dirty="0"/>
                  <a:t> Logo</a:t>
                </a:r>
              </a:p>
            </p:txBody>
          </p:sp>
        </p:grpSp>
        <p:grpSp>
          <p:nvGrpSpPr>
            <p:cNvPr id="236" name="Group 235">
              <a:extLst>
                <a:ext uri="{FF2B5EF4-FFF2-40B4-BE49-F238E27FC236}">
                  <a16:creationId xmlns:a16="http://schemas.microsoft.com/office/drawing/2014/main" id="{3668831C-91FC-4395-A157-CEB1FAAB38B3}"/>
                </a:ext>
              </a:extLst>
            </p:cNvPr>
            <p:cNvGrpSpPr/>
            <p:nvPr/>
          </p:nvGrpSpPr>
          <p:grpSpPr>
            <a:xfrm>
              <a:off x="10629746" y="2280282"/>
              <a:ext cx="659312" cy="556170"/>
              <a:chOff x="8709885" y="2303045"/>
              <a:chExt cx="659312" cy="556170"/>
            </a:xfrm>
          </p:grpSpPr>
          <p:sp>
            <p:nvSpPr>
              <p:cNvPr id="237" name="Rounded Rectangle 69">
                <a:extLst>
                  <a:ext uri="{FF2B5EF4-FFF2-40B4-BE49-F238E27FC236}">
                    <a16:creationId xmlns:a16="http://schemas.microsoft.com/office/drawing/2014/main" id="{BD47266D-57A4-44C0-B516-D92196A96622}"/>
                  </a:ext>
                </a:extLst>
              </p:cNvPr>
              <p:cNvSpPr/>
              <p:nvPr/>
            </p:nvSpPr>
            <p:spPr>
              <a:xfrm rot="16200000">
                <a:off x="8734436" y="2302398"/>
                <a:ext cx="556170" cy="557464"/>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38" name="Rectangle 237">
                <a:extLst>
                  <a:ext uri="{FF2B5EF4-FFF2-40B4-BE49-F238E27FC236}">
                    <a16:creationId xmlns:a16="http://schemas.microsoft.com/office/drawing/2014/main" id="{DD2B9141-3AD9-4EDA-96F1-A615F2E48F9D}"/>
                  </a:ext>
                </a:extLst>
              </p:cNvPr>
              <p:cNvSpPr/>
              <p:nvPr/>
            </p:nvSpPr>
            <p:spPr>
              <a:xfrm>
                <a:off x="8710466" y="2617020"/>
                <a:ext cx="658731" cy="200055"/>
              </a:xfrm>
              <a:prstGeom prst="rect">
                <a:avLst/>
              </a:prstGeom>
            </p:spPr>
            <p:txBody>
              <a:bodyPr wrap="square">
                <a:spAutoFit/>
              </a:bodyPr>
              <a:lstStyle/>
              <a:p>
                <a:pPr algn="ctr"/>
                <a:r>
                  <a:rPr lang="pl-PL" sz="700" b="1" dirty="0"/>
                  <a:t>[</a:t>
                </a:r>
                <a:r>
                  <a:rPr lang="pl-PL" sz="700" b="1" dirty="0" err="1"/>
                  <a:t>Customer</a:t>
                </a:r>
                <a:r>
                  <a:rPr lang="pl-PL" sz="700" b="1" dirty="0"/>
                  <a:t>]</a:t>
                </a:r>
                <a:endParaRPr lang="pl-PL" sz="1050" b="1" dirty="0"/>
              </a:p>
            </p:txBody>
          </p:sp>
          <p:sp>
            <p:nvSpPr>
              <p:cNvPr id="239" name="TextBox 238">
                <a:extLst>
                  <a:ext uri="{FF2B5EF4-FFF2-40B4-BE49-F238E27FC236}">
                    <a16:creationId xmlns:a16="http://schemas.microsoft.com/office/drawing/2014/main" id="{70031631-D1A3-441D-82A5-F4384B2C357D}"/>
                  </a:ext>
                </a:extLst>
              </p:cNvPr>
              <p:cNvSpPr txBox="1"/>
              <p:nvPr/>
            </p:nvSpPr>
            <p:spPr>
              <a:xfrm>
                <a:off x="8709885" y="2310125"/>
                <a:ext cx="624233" cy="340488"/>
              </a:xfrm>
              <a:prstGeom prst="rect">
                <a:avLst/>
              </a:prstGeom>
              <a:noFill/>
            </p:spPr>
            <p:txBody>
              <a:bodyPr wrap="square" rtlCol="0">
                <a:spAutoFit/>
              </a:bodyPr>
              <a:lstStyle/>
              <a:p>
                <a:pPr algn="ctr"/>
                <a:r>
                  <a:rPr lang="pl-PL" sz="800" dirty="0" err="1"/>
                  <a:t>Customer</a:t>
                </a:r>
                <a:r>
                  <a:rPr lang="pl-PL" sz="800" dirty="0"/>
                  <a:t> Logo</a:t>
                </a:r>
              </a:p>
            </p:txBody>
          </p:sp>
        </p:grpSp>
      </p:grpSp>
      <p:grpSp>
        <p:nvGrpSpPr>
          <p:cNvPr id="241" name="Group 240">
            <a:extLst>
              <a:ext uri="{FF2B5EF4-FFF2-40B4-BE49-F238E27FC236}">
                <a16:creationId xmlns:a16="http://schemas.microsoft.com/office/drawing/2014/main" id="{3226344C-5BA9-4724-8D81-66A1C81CBD48}"/>
              </a:ext>
            </a:extLst>
          </p:cNvPr>
          <p:cNvGrpSpPr/>
          <p:nvPr/>
        </p:nvGrpSpPr>
        <p:grpSpPr>
          <a:xfrm>
            <a:off x="8710166" y="3072265"/>
            <a:ext cx="2579173" cy="556170"/>
            <a:chOff x="8709885" y="2280282"/>
            <a:chExt cx="2579173" cy="556170"/>
          </a:xfrm>
        </p:grpSpPr>
        <p:grpSp>
          <p:nvGrpSpPr>
            <p:cNvPr id="242" name="Group 241">
              <a:extLst>
                <a:ext uri="{FF2B5EF4-FFF2-40B4-BE49-F238E27FC236}">
                  <a16:creationId xmlns:a16="http://schemas.microsoft.com/office/drawing/2014/main" id="{CAB0FFA9-FCBB-488E-AAFB-E5D76F126228}"/>
                </a:ext>
              </a:extLst>
            </p:cNvPr>
            <p:cNvGrpSpPr/>
            <p:nvPr/>
          </p:nvGrpSpPr>
          <p:grpSpPr>
            <a:xfrm>
              <a:off x="8709885" y="2280282"/>
              <a:ext cx="659312" cy="556170"/>
              <a:chOff x="8709885" y="2303045"/>
              <a:chExt cx="659312" cy="556170"/>
            </a:xfrm>
          </p:grpSpPr>
          <p:sp>
            <p:nvSpPr>
              <p:cNvPr id="255" name="Rounded Rectangle 69">
                <a:extLst>
                  <a:ext uri="{FF2B5EF4-FFF2-40B4-BE49-F238E27FC236}">
                    <a16:creationId xmlns:a16="http://schemas.microsoft.com/office/drawing/2014/main" id="{D4CD7E68-210F-4FD9-9CE8-BA35F1B04BD6}"/>
                  </a:ext>
                </a:extLst>
              </p:cNvPr>
              <p:cNvSpPr/>
              <p:nvPr/>
            </p:nvSpPr>
            <p:spPr>
              <a:xfrm rot="16200000">
                <a:off x="8734436" y="2302398"/>
                <a:ext cx="556170" cy="557464"/>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56" name="Rectangle 255">
                <a:extLst>
                  <a:ext uri="{FF2B5EF4-FFF2-40B4-BE49-F238E27FC236}">
                    <a16:creationId xmlns:a16="http://schemas.microsoft.com/office/drawing/2014/main" id="{1B61D310-E761-4C3B-B323-FBE9693E9157}"/>
                  </a:ext>
                </a:extLst>
              </p:cNvPr>
              <p:cNvSpPr/>
              <p:nvPr/>
            </p:nvSpPr>
            <p:spPr>
              <a:xfrm>
                <a:off x="8710466" y="2617020"/>
                <a:ext cx="658731" cy="200055"/>
              </a:xfrm>
              <a:prstGeom prst="rect">
                <a:avLst/>
              </a:prstGeom>
            </p:spPr>
            <p:txBody>
              <a:bodyPr wrap="square">
                <a:spAutoFit/>
              </a:bodyPr>
              <a:lstStyle/>
              <a:p>
                <a:pPr algn="ctr"/>
                <a:r>
                  <a:rPr lang="pl-PL" sz="700" b="1" dirty="0"/>
                  <a:t>[</a:t>
                </a:r>
                <a:r>
                  <a:rPr lang="pl-PL" sz="700" b="1" dirty="0" err="1"/>
                  <a:t>Customer</a:t>
                </a:r>
                <a:r>
                  <a:rPr lang="pl-PL" sz="700" b="1" dirty="0"/>
                  <a:t>]</a:t>
                </a:r>
                <a:endParaRPr lang="pl-PL" sz="1050" b="1" dirty="0"/>
              </a:p>
            </p:txBody>
          </p:sp>
          <p:sp>
            <p:nvSpPr>
              <p:cNvPr id="257" name="TextBox 256">
                <a:extLst>
                  <a:ext uri="{FF2B5EF4-FFF2-40B4-BE49-F238E27FC236}">
                    <a16:creationId xmlns:a16="http://schemas.microsoft.com/office/drawing/2014/main" id="{64FE9CE2-4CEA-40EF-8B61-C5625A9939E0}"/>
                  </a:ext>
                </a:extLst>
              </p:cNvPr>
              <p:cNvSpPr txBox="1"/>
              <p:nvPr/>
            </p:nvSpPr>
            <p:spPr>
              <a:xfrm>
                <a:off x="8709885" y="2310125"/>
                <a:ext cx="624233" cy="340488"/>
              </a:xfrm>
              <a:prstGeom prst="rect">
                <a:avLst/>
              </a:prstGeom>
              <a:noFill/>
            </p:spPr>
            <p:txBody>
              <a:bodyPr wrap="square" rtlCol="0">
                <a:spAutoFit/>
              </a:bodyPr>
              <a:lstStyle/>
              <a:p>
                <a:pPr algn="ctr"/>
                <a:r>
                  <a:rPr lang="pl-PL" sz="800" dirty="0" err="1"/>
                  <a:t>Customer</a:t>
                </a:r>
                <a:r>
                  <a:rPr lang="pl-PL" sz="800" dirty="0"/>
                  <a:t> Logo</a:t>
                </a:r>
              </a:p>
            </p:txBody>
          </p:sp>
        </p:grpSp>
        <p:grpSp>
          <p:nvGrpSpPr>
            <p:cNvPr id="243" name="Group 242">
              <a:extLst>
                <a:ext uri="{FF2B5EF4-FFF2-40B4-BE49-F238E27FC236}">
                  <a16:creationId xmlns:a16="http://schemas.microsoft.com/office/drawing/2014/main" id="{E5925FC8-C587-4D88-AF5B-A239F43D3CCA}"/>
                </a:ext>
              </a:extLst>
            </p:cNvPr>
            <p:cNvGrpSpPr/>
            <p:nvPr/>
          </p:nvGrpSpPr>
          <p:grpSpPr>
            <a:xfrm>
              <a:off x="9349839" y="2280282"/>
              <a:ext cx="659312" cy="556170"/>
              <a:chOff x="8709885" y="2303045"/>
              <a:chExt cx="659312" cy="556170"/>
            </a:xfrm>
          </p:grpSpPr>
          <p:sp>
            <p:nvSpPr>
              <p:cNvPr id="252" name="Rounded Rectangle 69">
                <a:extLst>
                  <a:ext uri="{FF2B5EF4-FFF2-40B4-BE49-F238E27FC236}">
                    <a16:creationId xmlns:a16="http://schemas.microsoft.com/office/drawing/2014/main" id="{B7E0BD7F-2D38-483D-B74E-7B0E3BCD939D}"/>
                  </a:ext>
                </a:extLst>
              </p:cNvPr>
              <p:cNvSpPr/>
              <p:nvPr/>
            </p:nvSpPr>
            <p:spPr>
              <a:xfrm rot="16200000">
                <a:off x="8734436" y="2302398"/>
                <a:ext cx="556170" cy="557464"/>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53" name="Rectangle 252">
                <a:extLst>
                  <a:ext uri="{FF2B5EF4-FFF2-40B4-BE49-F238E27FC236}">
                    <a16:creationId xmlns:a16="http://schemas.microsoft.com/office/drawing/2014/main" id="{674C4DF8-5BC9-4BD2-9B5D-5CCD297AFB90}"/>
                  </a:ext>
                </a:extLst>
              </p:cNvPr>
              <p:cNvSpPr/>
              <p:nvPr/>
            </p:nvSpPr>
            <p:spPr>
              <a:xfrm>
                <a:off x="8710466" y="2617020"/>
                <a:ext cx="658731" cy="200055"/>
              </a:xfrm>
              <a:prstGeom prst="rect">
                <a:avLst/>
              </a:prstGeom>
            </p:spPr>
            <p:txBody>
              <a:bodyPr wrap="square">
                <a:spAutoFit/>
              </a:bodyPr>
              <a:lstStyle/>
              <a:p>
                <a:pPr algn="ctr"/>
                <a:r>
                  <a:rPr lang="pl-PL" sz="700" b="1" dirty="0"/>
                  <a:t>[</a:t>
                </a:r>
                <a:r>
                  <a:rPr lang="pl-PL" sz="700" b="1" dirty="0" err="1"/>
                  <a:t>Customer</a:t>
                </a:r>
                <a:r>
                  <a:rPr lang="pl-PL" sz="700" b="1" dirty="0"/>
                  <a:t>]</a:t>
                </a:r>
                <a:endParaRPr lang="pl-PL" sz="1050" b="1" dirty="0"/>
              </a:p>
            </p:txBody>
          </p:sp>
          <p:sp>
            <p:nvSpPr>
              <p:cNvPr id="254" name="TextBox 253">
                <a:extLst>
                  <a:ext uri="{FF2B5EF4-FFF2-40B4-BE49-F238E27FC236}">
                    <a16:creationId xmlns:a16="http://schemas.microsoft.com/office/drawing/2014/main" id="{A59C6BF7-2284-4D82-8130-B2DA5E2405E1}"/>
                  </a:ext>
                </a:extLst>
              </p:cNvPr>
              <p:cNvSpPr txBox="1"/>
              <p:nvPr/>
            </p:nvSpPr>
            <p:spPr>
              <a:xfrm>
                <a:off x="8709885" y="2310125"/>
                <a:ext cx="624233" cy="340488"/>
              </a:xfrm>
              <a:prstGeom prst="rect">
                <a:avLst/>
              </a:prstGeom>
              <a:noFill/>
            </p:spPr>
            <p:txBody>
              <a:bodyPr wrap="square" rtlCol="0">
                <a:spAutoFit/>
              </a:bodyPr>
              <a:lstStyle/>
              <a:p>
                <a:pPr algn="ctr"/>
                <a:r>
                  <a:rPr lang="pl-PL" sz="800" dirty="0" err="1"/>
                  <a:t>Customer</a:t>
                </a:r>
                <a:r>
                  <a:rPr lang="pl-PL" sz="800" dirty="0"/>
                  <a:t> Logo</a:t>
                </a:r>
              </a:p>
            </p:txBody>
          </p:sp>
        </p:grpSp>
        <p:grpSp>
          <p:nvGrpSpPr>
            <p:cNvPr id="244" name="Group 243">
              <a:extLst>
                <a:ext uri="{FF2B5EF4-FFF2-40B4-BE49-F238E27FC236}">
                  <a16:creationId xmlns:a16="http://schemas.microsoft.com/office/drawing/2014/main" id="{3F89E64D-42EE-4D93-BF1E-A34A7C81B826}"/>
                </a:ext>
              </a:extLst>
            </p:cNvPr>
            <p:cNvGrpSpPr/>
            <p:nvPr/>
          </p:nvGrpSpPr>
          <p:grpSpPr>
            <a:xfrm>
              <a:off x="9989793" y="2280282"/>
              <a:ext cx="659312" cy="556170"/>
              <a:chOff x="8709885" y="2303045"/>
              <a:chExt cx="659312" cy="556170"/>
            </a:xfrm>
          </p:grpSpPr>
          <p:sp>
            <p:nvSpPr>
              <p:cNvPr id="249" name="Rounded Rectangle 69">
                <a:extLst>
                  <a:ext uri="{FF2B5EF4-FFF2-40B4-BE49-F238E27FC236}">
                    <a16:creationId xmlns:a16="http://schemas.microsoft.com/office/drawing/2014/main" id="{69D6B0BA-9EEC-4972-ACFD-589AC3C3C5D0}"/>
                  </a:ext>
                </a:extLst>
              </p:cNvPr>
              <p:cNvSpPr/>
              <p:nvPr/>
            </p:nvSpPr>
            <p:spPr>
              <a:xfrm rot="16200000">
                <a:off x="8734436" y="2302398"/>
                <a:ext cx="556170" cy="557464"/>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50" name="Rectangle 249">
                <a:extLst>
                  <a:ext uri="{FF2B5EF4-FFF2-40B4-BE49-F238E27FC236}">
                    <a16:creationId xmlns:a16="http://schemas.microsoft.com/office/drawing/2014/main" id="{0FE9761C-4F87-4C2D-A0FA-C463917ECFBA}"/>
                  </a:ext>
                </a:extLst>
              </p:cNvPr>
              <p:cNvSpPr/>
              <p:nvPr/>
            </p:nvSpPr>
            <p:spPr>
              <a:xfrm>
                <a:off x="8710466" y="2617020"/>
                <a:ext cx="658731" cy="200055"/>
              </a:xfrm>
              <a:prstGeom prst="rect">
                <a:avLst/>
              </a:prstGeom>
            </p:spPr>
            <p:txBody>
              <a:bodyPr wrap="square">
                <a:spAutoFit/>
              </a:bodyPr>
              <a:lstStyle/>
              <a:p>
                <a:pPr algn="ctr"/>
                <a:r>
                  <a:rPr lang="pl-PL" sz="700" b="1" dirty="0"/>
                  <a:t>[</a:t>
                </a:r>
                <a:r>
                  <a:rPr lang="pl-PL" sz="700" b="1" dirty="0" err="1"/>
                  <a:t>Customer</a:t>
                </a:r>
                <a:r>
                  <a:rPr lang="pl-PL" sz="700" b="1" dirty="0"/>
                  <a:t>]</a:t>
                </a:r>
                <a:endParaRPr lang="pl-PL" sz="1050" b="1" dirty="0"/>
              </a:p>
            </p:txBody>
          </p:sp>
          <p:sp>
            <p:nvSpPr>
              <p:cNvPr id="251" name="TextBox 250">
                <a:extLst>
                  <a:ext uri="{FF2B5EF4-FFF2-40B4-BE49-F238E27FC236}">
                    <a16:creationId xmlns:a16="http://schemas.microsoft.com/office/drawing/2014/main" id="{A68DE1CD-770D-4861-BF2A-7ED52A3904E4}"/>
                  </a:ext>
                </a:extLst>
              </p:cNvPr>
              <p:cNvSpPr txBox="1"/>
              <p:nvPr/>
            </p:nvSpPr>
            <p:spPr>
              <a:xfrm>
                <a:off x="8709885" y="2310125"/>
                <a:ext cx="624233" cy="340488"/>
              </a:xfrm>
              <a:prstGeom prst="rect">
                <a:avLst/>
              </a:prstGeom>
              <a:noFill/>
            </p:spPr>
            <p:txBody>
              <a:bodyPr wrap="square" rtlCol="0">
                <a:spAutoFit/>
              </a:bodyPr>
              <a:lstStyle/>
              <a:p>
                <a:pPr algn="ctr"/>
                <a:r>
                  <a:rPr lang="pl-PL" sz="800" dirty="0" err="1"/>
                  <a:t>Customer</a:t>
                </a:r>
                <a:r>
                  <a:rPr lang="pl-PL" sz="800" dirty="0"/>
                  <a:t> Logo</a:t>
                </a:r>
              </a:p>
            </p:txBody>
          </p:sp>
        </p:grpSp>
        <p:grpSp>
          <p:nvGrpSpPr>
            <p:cNvPr id="245" name="Group 244">
              <a:extLst>
                <a:ext uri="{FF2B5EF4-FFF2-40B4-BE49-F238E27FC236}">
                  <a16:creationId xmlns:a16="http://schemas.microsoft.com/office/drawing/2014/main" id="{71CBB61F-E82E-435C-AA14-6E089667A44D}"/>
                </a:ext>
              </a:extLst>
            </p:cNvPr>
            <p:cNvGrpSpPr/>
            <p:nvPr/>
          </p:nvGrpSpPr>
          <p:grpSpPr>
            <a:xfrm>
              <a:off x="10629746" y="2280282"/>
              <a:ext cx="659312" cy="556170"/>
              <a:chOff x="8709885" y="2303045"/>
              <a:chExt cx="659312" cy="556170"/>
            </a:xfrm>
          </p:grpSpPr>
          <p:sp>
            <p:nvSpPr>
              <p:cNvPr id="246" name="Rounded Rectangle 69">
                <a:extLst>
                  <a:ext uri="{FF2B5EF4-FFF2-40B4-BE49-F238E27FC236}">
                    <a16:creationId xmlns:a16="http://schemas.microsoft.com/office/drawing/2014/main" id="{48F4382A-B55C-4EBA-86F6-8BF120806A03}"/>
                  </a:ext>
                </a:extLst>
              </p:cNvPr>
              <p:cNvSpPr/>
              <p:nvPr/>
            </p:nvSpPr>
            <p:spPr>
              <a:xfrm rot="16200000">
                <a:off x="8734436" y="2302398"/>
                <a:ext cx="556170" cy="557464"/>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47" name="Rectangle 246">
                <a:extLst>
                  <a:ext uri="{FF2B5EF4-FFF2-40B4-BE49-F238E27FC236}">
                    <a16:creationId xmlns:a16="http://schemas.microsoft.com/office/drawing/2014/main" id="{3F5D22A0-D668-49CB-A932-3EEFD0354BF8}"/>
                  </a:ext>
                </a:extLst>
              </p:cNvPr>
              <p:cNvSpPr/>
              <p:nvPr/>
            </p:nvSpPr>
            <p:spPr>
              <a:xfrm>
                <a:off x="8710466" y="2617020"/>
                <a:ext cx="658731" cy="200055"/>
              </a:xfrm>
              <a:prstGeom prst="rect">
                <a:avLst/>
              </a:prstGeom>
            </p:spPr>
            <p:txBody>
              <a:bodyPr wrap="square">
                <a:spAutoFit/>
              </a:bodyPr>
              <a:lstStyle/>
              <a:p>
                <a:pPr algn="ctr"/>
                <a:r>
                  <a:rPr lang="pl-PL" sz="700" b="1" dirty="0"/>
                  <a:t>[</a:t>
                </a:r>
                <a:r>
                  <a:rPr lang="pl-PL" sz="700" b="1" dirty="0" err="1"/>
                  <a:t>Customer</a:t>
                </a:r>
                <a:r>
                  <a:rPr lang="pl-PL" sz="700" b="1" dirty="0"/>
                  <a:t>]</a:t>
                </a:r>
                <a:endParaRPr lang="pl-PL" sz="1050" b="1" dirty="0"/>
              </a:p>
            </p:txBody>
          </p:sp>
          <p:sp>
            <p:nvSpPr>
              <p:cNvPr id="248" name="TextBox 247">
                <a:extLst>
                  <a:ext uri="{FF2B5EF4-FFF2-40B4-BE49-F238E27FC236}">
                    <a16:creationId xmlns:a16="http://schemas.microsoft.com/office/drawing/2014/main" id="{77CF702F-CFFF-4039-B153-E29C7198D966}"/>
                  </a:ext>
                </a:extLst>
              </p:cNvPr>
              <p:cNvSpPr txBox="1"/>
              <p:nvPr/>
            </p:nvSpPr>
            <p:spPr>
              <a:xfrm>
                <a:off x="8709885" y="2310125"/>
                <a:ext cx="624233" cy="340488"/>
              </a:xfrm>
              <a:prstGeom prst="rect">
                <a:avLst/>
              </a:prstGeom>
              <a:noFill/>
            </p:spPr>
            <p:txBody>
              <a:bodyPr wrap="square" rtlCol="0">
                <a:spAutoFit/>
              </a:bodyPr>
              <a:lstStyle/>
              <a:p>
                <a:pPr algn="ctr"/>
                <a:r>
                  <a:rPr lang="pl-PL" sz="800" dirty="0" err="1"/>
                  <a:t>Customer</a:t>
                </a:r>
                <a:r>
                  <a:rPr lang="pl-PL" sz="800" dirty="0"/>
                  <a:t> Logo</a:t>
                </a:r>
              </a:p>
            </p:txBody>
          </p:sp>
        </p:grpSp>
      </p:grpSp>
      <p:grpSp>
        <p:nvGrpSpPr>
          <p:cNvPr id="258" name="Group 257">
            <a:extLst>
              <a:ext uri="{FF2B5EF4-FFF2-40B4-BE49-F238E27FC236}">
                <a16:creationId xmlns:a16="http://schemas.microsoft.com/office/drawing/2014/main" id="{5A291C4D-924B-4813-96E1-9AC007CF4FF5}"/>
              </a:ext>
            </a:extLst>
          </p:cNvPr>
          <p:cNvGrpSpPr/>
          <p:nvPr/>
        </p:nvGrpSpPr>
        <p:grpSpPr>
          <a:xfrm>
            <a:off x="8710166" y="3826011"/>
            <a:ext cx="2579173" cy="556170"/>
            <a:chOff x="8709885" y="2280282"/>
            <a:chExt cx="2579173" cy="556170"/>
          </a:xfrm>
        </p:grpSpPr>
        <p:grpSp>
          <p:nvGrpSpPr>
            <p:cNvPr id="259" name="Group 258">
              <a:extLst>
                <a:ext uri="{FF2B5EF4-FFF2-40B4-BE49-F238E27FC236}">
                  <a16:creationId xmlns:a16="http://schemas.microsoft.com/office/drawing/2014/main" id="{7DC5D533-483F-4A39-AD75-DA9133BC937F}"/>
                </a:ext>
              </a:extLst>
            </p:cNvPr>
            <p:cNvGrpSpPr/>
            <p:nvPr/>
          </p:nvGrpSpPr>
          <p:grpSpPr>
            <a:xfrm>
              <a:off x="8709885" y="2280282"/>
              <a:ext cx="659312" cy="556170"/>
              <a:chOff x="8709885" y="2303045"/>
              <a:chExt cx="659312" cy="556170"/>
            </a:xfrm>
          </p:grpSpPr>
          <p:sp>
            <p:nvSpPr>
              <p:cNvPr id="272" name="Rounded Rectangle 69">
                <a:extLst>
                  <a:ext uri="{FF2B5EF4-FFF2-40B4-BE49-F238E27FC236}">
                    <a16:creationId xmlns:a16="http://schemas.microsoft.com/office/drawing/2014/main" id="{11858F52-E2B2-4BCF-9685-06E75A38DD6F}"/>
                  </a:ext>
                </a:extLst>
              </p:cNvPr>
              <p:cNvSpPr/>
              <p:nvPr/>
            </p:nvSpPr>
            <p:spPr>
              <a:xfrm rot="16200000">
                <a:off x="8734436" y="2302398"/>
                <a:ext cx="556170" cy="557464"/>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73" name="Rectangle 272">
                <a:extLst>
                  <a:ext uri="{FF2B5EF4-FFF2-40B4-BE49-F238E27FC236}">
                    <a16:creationId xmlns:a16="http://schemas.microsoft.com/office/drawing/2014/main" id="{A1CC4C8A-5F0B-48C7-A69C-5E4B8902FBA1}"/>
                  </a:ext>
                </a:extLst>
              </p:cNvPr>
              <p:cNvSpPr/>
              <p:nvPr/>
            </p:nvSpPr>
            <p:spPr>
              <a:xfrm>
                <a:off x="8710466" y="2617020"/>
                <a:ext cx="658731" cy="200055"/>
              </a:xfrm>
              <a:prstGeom prst="rect">
                <a:avLst/>
              </a:prstGeom>
            </p:spPr>
            <p:txBody>
              <a:bodyPr wrap="square">
                <a:spAutoFit/>
              </a:bodyPr>
              <a:lstStyle/>
              <a:p>
                <a:pPr algn="ctr"/>
                <a:r>
                  <a:rPr lang="pl-PL" sz="700" b="1" dirty="0"/>
                  <a:t>[</a:t>
                </a:r>
                <a:r>
                  <a:rPr lang="pl-PL" sz="700" b="1" dirty="0" err="1"/>
                  <a:t>Customer</a:t>
                </a:r>
                <a:r>
                  <a:rPr lang="pl-PL" sz="700" b="1" dirty="0"/>
                  <a:t>]</a:t>
                </a:r>
                <a:endParaRPr lang="pl-PL" sz="1050" b="1" dirty="0"/>
              </a:p>
            </p:txBody>
          </p:sp>
          <p:sp>
            <p:nvSpPr>
              <p:cNvPr id="274" name="TextBox 273">
                <a:extLst>
                  <a:ext uri="{FF2B5EF4-FFF2-40B4-BE49-F238E27FC236}">
                    <a16:creationId xmlns:a16="http://schemas.microsoft.com/office/drawing/2014/main" id="{ED5394A8-7CC1-4C25-A5A7-29945B2CCF46}"/>
                  </a:ext>
                </a:extLst>
              </p:cNvPr>
              <p:cNvSpPr txBox="1"/>
              <p:nvPr/>
            </p:nvSpPr>
            <p:spPr>
              <a:xfrm>
                <a:off x="8709885" y="2310125"/>
                <a:ext cx="624233" cy="340488"/>
              </a:xfrm>
              <a:prstGeom prst="rect">
                <a:avLst/>
              </a:prstGeom>
              <a:noFill/>
            </p:spPr>
            <p:txBody>
              <a:bodyPr wrap="square" rtlCol="0">
                <a:spAutoFit/>
              </a:bodyPr>
              <a:lstStyle/>
              <a:p>
                <a:pPr algn="ctr"/>
                <a:r>
                  <a:rPr lang="pl-PL" sz="800" dirty="0" err="1"/>
                  <a:t>Customer</a:t>
                </a:r>
                <a:r>
                  <a:rPr lang="pl-PL" sz="800" dirty="0"/>
                  <a:t> Logo</a:t>
                </a:r>
              </a:p>
            </p:txBody>
          </p:sp>
        </p:grpSp>
        <p:grpSp>
          <p:nvGrpSpPr>
            <p:cNvPr id="260" name="Group 259">
              <a:extLst>
                <a:ext uri="{FF2B5EF4-FFF2-40B4-BE49-F238E27FC236}">
                  <a16:creationId xmlns:a16="http://schemas.microsoft.com/office/drawing/2014/main" id="{443A241E-5D8E-4599-AB28-DF91006DF041}"/>
                </a:ext>
              </a:extLst>
            </p:cNvPr>
            <p:cNvGrpSpPr/>
            <p:nvPr/>
          </p:nvGrpSpPr>
          <p:grpSpPr>
            <a:xfrm>
              <a:off x="9349839" y="2280282"/>
              <a:ext cx="659312" cy="556170"/>
              <a:chOff x="8709885" y="2303045"/>
              <a:chExt cx="659312" cy="556170"/>
            </a:xfrm>
          </p:grpSpPr>
          <p:sp>
            <p:nvSpPr>
              <p:cNvPr id="269" name="Rounded Rectangle 69">
                <a:extLst>
                  <a:ext uri="{FF2B5EF4-FFF2-40B4-BE49-F238E27FC236}">
                    <a16:creationId xmlns:a16="http://schemas.microsoft.com/office/drawing/2014/main" id="{B9F55CA9-B4E9-4408-B841-9383A6D291F1}"/>
                  </a:ext>
                </a:extLst>
              </p:cNvPr>
              <p:cNvSpPr/>
              <p:nvPr/>
            </p:nvSpPr>
            <p:spPr>
              <a:xfrm rot="16200000">
                <a:off x="8734436" y="2302398"/>
                <a:ext cx="556170" cy="557464"/>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70" name="Rectangle 269">
                <a:extLst>
                  <a:ext uri="{FF2B5EF4-FFF2-40B4-BE49-F238E27FC236}">
                    <a16:creationId xmlns:a16="http://schemas.microsoft.com/office/drawing/2014/main" id="{111CA678-7819-42E9-BD9A-019C4A157BB7}"/>
                  </a:ext>
                </a:extLst>
              </p:cNvPr>
              <p:cNvSpPr/>
              <p:nvPr/>
            </p:nvSpPr>
            <p:spPr>
              <a:xfrm>
                <a:off x="8710466" y="2617020"/>
                <a:ext cx="658731" cy="200055"/>
              </a:xfrm>
              <a:prstGeom prst="rect">
                <a:avLst/>
              </a:prstGeom>
            </p:spPr>
            <p:txBody>
              <a:bodyPr wrap="square">
                <a:spAutoFit/>
              </a:bodyPr>
              <a:lstStyle/>
              <a:p>
                <a:pPr algn="ctr"/>
                <a:r>
                  <a:rPr lang="pl-PL" sz="700" b="1" dirty="0"/>
                  <a:t>[</a:t>
                </a:r>
                <a:r>
                  <a:rPr lang="pl-PL" sz="700" b="1" dirty="0" err="1"/>
                  <a:t>Customer</a:t>
                </a:r>
                <a:r>
                  <a:rPr lang="pl-PL" sz="700" b="1" dirty="0"/>
                  <a:t>]</a:t>
                </a:r>
                <a:endParaRPr lang="pl-PL" sz="1050" b="1" dirty="0"/>
              </a:p>
            </p:txBody>
          </p:sp>
          <p:sp>
            <p:nvSpPr>
              <p:cNvPr id="271" name="TextBox 270">
                <a:extLst>
                  <a:ext uri="{FF2B5EF4-FFF2-40B4-BE49-F238E27FC236}">
                    <a16:creationId xmlns:a16="http://schemas.microsoft.com/office/drawing/2014/main" id="{C4A0C284-F88E-43E1-8F0B-0A00A83A7280}"/>
                  </a:ext>
                </a:extLst>
              </p:cNvPr>
              <p:cNvSpPr txBox="1"/>
              <p:nvPr/>
            </p:nvSpPr>
            <p:spPr>
              <a:xfrm>
                <a:off x="8709885" y="2310125"/>
                <a:ext cx="624233" cy="340488"/>
              </a:xfrm>
              <a:prstGeom prst="rect">
                <a:avLst/>
              </a:prstGeom>
              <a:noFill/>
            </p:spPr>
            <p:txBody>
              <a:bodyPr wrap="square" rtlCol="0">
                <a:spAutoFit/>
              </a:bodyPr>
              <a:lstStyle/>
              <a:p>
                <a:pPr algn="ctr"/>
                <a:r>
                  <a:rPr lang="pl-PL" sz="800" dirty="0" err="1"/>
                  <a:t>Customer</a:t>
                </a:r>
                <a:r>
                  <a:rPr lang="pl-PL" sz="800" dirty="0"/>
                  <a:t> Logo</a:t>
                </a:r>
              </a:p>
            </p:txBody>
          </p:sp>
        </p:grpSp>
        <p:grpSp>
          <p:nvGrpSpPr>
            <p:cNvPr id="261" name="Group 260">
              <a:extLst>
                <a:ext uri="{FF2B5EF4-FFF2-40B4-BE49-F238E27FC236}">
                  <a16:creationId xmlns:a16="http://schemas.microsoft.com/office/drawing/2014/main" id="{B0B88552-5361-4CD3-A2E8-F30DF75C810D}"/>
                </a:ext>
              </a:extLst>
            </p:cNvPr>
            <p:cNvGrpSpPr/>
            <p:nvPr/>
          </p:nvGrpSpPr>
          <p:grpSpPr>
            <a:xfrm>
              <a:off x="9989793" y="2280282"/>
              <a:ext cx="659312" cy="556170"/>
              <a:chOff x="8709885" y="2303045"/>
              <a:chExt cx="659312" cy="556170"/>
            </a:xfrm>
          </p:grpSpPr>
          <p:sp>
            <p:nvSpPr>
              <p:cNvPr id="266" name="Rounded Rectangle 69">
                <a:extLst>
                  <a:ext uri="{FF2B5EF4-FFF2-40B4-BE49-F238E27FC236}">
                    <a16:creationId xmlns:a16="http://schemas.microsoft.com/office/drawing/2014/main" id="{3DA6C36C-1C92-46C4-AE16-1B04D93F68C0}"/>
                  </a:ext>
                </a:extLst>
              </p:cNvPr>
              <p:cNvSpPr/>
              <p:nvPr/>
            </p:nvSpPr>
            <p:spPr>
              <a:xfrm rot="16200000">
                <a:off x="8734436" y="2302398"/>
                <a:ext cx="556170" cy="557464"/>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67" name="Rectangle 266">
                <a:extLst>
                  <a:ext uri="{FF2B5EF4-FFF2-40B4-BE49-F238E27FC236}">
                    <a16:creationId xmlns:a16="http://schemas.microsoft.com/office/drawing/2014/main" id="{BCAD9047-DC4C-4AC2-9D99-005CEE35C76F}"/>
                  </a:ext>
                </a:extLst>
              </p:cNvPr>
              <p:cNvSpPr/>
              <p:nvPr/>
            </p:nvSpPr>
            <p:spPr>
              <a:xfrm>
                <a:off x="8710466" y="2617020"/>
                <a:ext cx="658731" cy="200055"/>
              </a:xfrm>
              <a:prstGeom prst="rect">
                <a:avLst/>
              </a:prstGeom>
            </p:spPr>
            <p:txBody>
              <a:bodyPr wrap="square">
                <a:spAutoFit/>
              </a:bodyPr>
              <a:lstStyle/>
              <a:p>
                <a:pPr algn="ctr"/>
                <a:r>
                  <a:rPr lang="pl-PL" sz="700" b="1" dirty="0"/>
                  <a:t>[</a:t>
                </a:r>
                <a:r>
                  <a:rPr lang="pl-PL" sz="700" b="1" dirty="0" err="1"/>
                  <a:t>Customer</a:t>
                </a:r>
                <a:r>
                  <a:rPr lang="pl-PL" sz="700" b="1" dirty="0"/>
                  <a:t>]</a:t>
                </a:r>
                <a:endParaRPr lang="pl-PL" sz="1050" b="1" dirty="0"/>
              </a:p>
            </p:txBody>
          </p:sp>
          <p:sp>
            <p:nvSpPr>
              <p:cNvPr id="268" name="TextBox 267">
                <a:extLst>
                  <a:ext uri="{FF2B5EF4-FFF2-40B4-BE49-F238E27FC236}">
                    <a16:creationId xmlns:a16="http://schemas.microsoft.com/office/drawing/2014/main" id="{50549BBB-4878-4BB2-BB67-7B608B82A213}"/>
                  </a:ext>
                </a:extLst>
              </p:cNvPr>
              <p:cNvSpPr txBox="1"/>
              <p:nvPr/>
            </p:nvSpPr>
            <p:spPr>
              <a:xfrm>
                <a:off x="8709885" y="2310125"/>
                <a:ext cx="624233" cy="340488"/>
              </a:xfrm>
              <a:prstGeom prst="rect">
                <a:avLst/>
              </a:prstGeom>
              <a:noFill/>
            </p:spPr>
            <p:txBody>
              <a:bodyPr wrap="square" rtlCol="0">
                <a:spAutoFit/>
              </a:bodyPr>
              <a:lstStyle/>
              <a:p>
                <a:pPr algn="ctr"/>
                <a:r>
                  <a:rPr lang="pl-PL" sz="800" dirty="0" err="1"/>
                  <a:t>Customer</a:t>
                </a:r>
                <a:r>
                  <a:rPr lang="pl-PL" sz="800" dirty="0"/>
                  <a:t> Logo</a:t>
                </a:r>
              </a:p>
            </p:txBody>
          </p:sp>
        </p:grpSp>
        <p:grpSp>
          <p:nvGrpSpPr>
            <p:cNvPr id="262" name="Group 261">
              <a:extLst>
                <a:ext uri="{FF2B5EF4-FFF2-40B4-BE49-F238E27FC236}">
                  <a16:creationId xmlns:a16="http://schemas.microsoft.com/office/drawing/2014/main" id="{B8ECA78E-9FAC-4EFD-9537-A5C4EA53CFD0}"/>
                </a:ext>
              </a:extLst>
            </p:cNvPr>
            <p:cNvGrpSpPr/>
            <p:nvPr/>
          </p:nvGrpSpPr>
          <p:grpSpPr>
            <a:xfrm>
              <a:off x="10629746" y="2280282"/>
              <a:ext cx="659312" cy="556170"/>
              <a:chOff x="8709885" y="2303045"/>
              <a:chExt cx="659312" cy="556170"/>
            </a:xfrm>
          </p:grpSpPr>
          <p:sp>
            <p:nvSpPr>
              <p:cNvPr id="263" name="Rounded Rectangle 69">
                <a:extLst>
                  <a:ext uri="{FF2B5EF4-FFF2-40B4-BE49-F238E27FC236}">
                    <a16:creationId xmlns:a16="http://schemas.microsoft.com/office/drawing/2014/main" id="{BA4C651E-D368-42EE-8DBC-933E49A1CBFC}"/>
                  </a:ext>
                </a:extLst>
              </p:cNvPr>
              <p:cNvSpPr/>
              <p:nvPr/>
            </p:nvSpPr>
            <p:spPr>
              <a:xfrm rot="16200000">
                <a:off x="8734436" y="2302398"/>
                <a:ext cx="556170" cy="557464"/>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64" name="Rectangle 263">
                <a:extLst>
                  <a:ext uri="{FF2B5EF4-FFF2-40B4-BE49-F238E27FC236}">
                    <a16:creationId xmlns:a16="http://schemas.microsoft.com/office/drawing/2014/main" id="{F01AC45C-347D-47A3-9AE7-4E1CF2039F12}"/>
                  </a:ext>
                </a:extLst>
              </p:cNvPr>
              <p:cNvSpPr/>
              <p:nvPr/>
            </p:nvSpPr>
            <p:spPr>
              <a:xfrm>
                <a:off x="8710466" y="2617020"/>
                <a:ext cx="658731" cy="200055"/>
              </a:xfrm>
              <a:prstGeom prst="rect">
                <a:avLst/>
              </a:prstGeom>
            </p:spPr>
            <p:txBody>
              <a:bodyPr wrap="square">
                <a:spAutoFit/>
              </a:bodyPr>
              <a:lstStyle/>
              <a:p>
                <a:pPr algn="ctr"/>
                <a:r>
                  <a:rPr lang="pl-PL" sz="700" b="1" dirty="0"/>
                  <a:t>[</a:t>
                </a:r>
                <a:r>
                  <a:rPr lang="pl-PL" sz="700" b="1" dirty="0" err="1"/>
                  <a:t>Customer</a:t>
                </a:r>
                <a:r>
                  <a:rPr lang="pl-PL" sz="700" b="1" dirty="0"/>
                  <a:t>]</a:t>
                </a:r>
                <a:endParaRPr lang="pl-PL" sz="1050" b="1" dirty="0"/>
              </a:p>
            </p:txBody>
          </p:sp>
          <p:sp>
            <p:nvSpPr>
              <p:cNvPr id="265" name="TextBox 264">
                <a:extLst>
                  <a:ext uri="{FF2B5EF4-FFF2-40B4-BE49-F238E27FC236}">
                    <a16:creationId xmlns:a16="http://schemas.microsoft.com/office/drawing/2014/main" id="{1C0ABC07-180D-435D-9934-63A5950ABC1D}"/>
                  </a:ext>
                </a:extLst>
              </p:cNvPr>
              <p:cNvSpPr txBox="1"/>
              <p:nvPr/>
            </p:nvSpPr>
            <p:spPr>
              <a:xfrm>
                <a:off x="8709885" y="2310125"/>
                <a:ext cx="624233" cy="340488"/>
              </a:xfrm>
              <a:prstGeom prst="rect">
                <a:avLst/>
              </a:prstGeom>
              <a:noFill/>
            </p:spPr>
            <p:txBody>
              <a:bodyPr wrap="square" rtlCol="0">
                <a:spAutoFit/>
              </a:bodyPr>
              <a:lstStyle/>
              <a:p>
                <a:pPr algn="ctr"/>
                <a:r>
                  <a:rPr lang="pl-PL" sz="800" dirty="0" err="1"/>
                  <a:t>Customer</a:t>
                </a:r>
                <a:r>
                  <a:rPr lang="pl-PL" sz="800" dirty="0"/>
                  <a:t> Logo</a:t>
                </a:r>
              </a:p>
            </p:txBody>
          </p:sp>
        </p:grpSp>
      </p:grpSp>
      <p:grpSp>
        <p:nvGrpSpPr>
          <p:cNvPr id="275" name="Group 274">
            <a:extLst>
              <a:ext uri="{FF2B5EF4-FFF2-40B4-BE49-F238E27FC236}">
                <a16:creationId xmlns:a16="http://schemas.microsoft.com/office/drawing/2014/main" id="{207FC79C-E700-4F97-91CB-587A48B2F72A}"/>
              </a:ext>
            </a:extLst>
          </p:cNvPr>
          <p:cNvGrpSpPr/>
          <p:nvPr/>
        </p:nvGrpSpPr>
        <p:grpSpPr>
          <a:xfrm>
            <a:off x="8710166" y="4628946"/>
            <a:ext cx="2579173" cy="556170"/>
            <a:chOff x="8709885" y="2280282"/>
            <a:chExt cx="2579173" cy="556170"/>
          </a:xfrm>
        </p:grpSpPr>
        <p:grpSp>
          <p:nvGrpSpPr>
            <p:cNvPr id="276" name="Group 275">
              <a:extLst>
                <a:ext uri="{FF2B5EF4-FFF2-40B4-BE49-F238E27FC236}">
                  <a16:creationId xmlns:a16="http://schemas.microsoft.com/office/drawing/2014/main" id="{48057605-2359-4638-A4E4-68FE5C5D977A}"/>
                </a:ext>
              </a:extLst>
            </p:cNvPr>
            <p:cNvGrpSpPr/>
            <p:nvPr/>
          </p:nvGrpSpPr>
          <p:grpSpPr>
            <a:xfrm>
              <a:off x="8709885" y="2280282"/>
              <a:ext cx="659312" cy="556170"/>
              <a:chOff x="8709885" y="2303045"/>
              <a:chExt cx="659312" cy="556170"/>
            </a:xfrm>
          </p:grpSpPr>
          <p:sp>
            <p:nvSpPr>
              <p:cNvPr id="289" name="Rounded Rectangle 69">
                <a:extLst>
                  <a:ext uri="{FF2B5EF4-FFF2-40B4-BE49-F238E27FC236}">
                    <a16:creationId xmlns:a16="http://schemas.microsoft.com/office/drawing/2014/main" id="{2C4BA153-AFAE-4729-B7F1-19BF5F6CB008}"/>
                  </a:ext>
                </a:extLst>
              </p:cNvPr>
              <p:cNvSpPr/>
              <p:nvPr/>
            </p:nvSpPr>
            <p:spPr>
              <a:xfrm rot="16200000">
                <a:off x="8734436" y="2302398"/>
                <a:ext cx="556170" cy="557464"/>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90" name="Rectangle 289">
                <a:extLst>
                  <a:ext uri="{FF2B5EF4-FFF2-40B4-BE49-F238E27FC236}">
                    <a16:creationId xmlns:a16="http://schemas.microsoft.com/office/drawing/2014/main" id="{C6E4A6D7-E9CC-4158-8162-EC94AEF5D5CB}"/>
                  </a:ext>
                </a:extLst>
              </p:cNvPr>
              <p:cNvSpPr/>
              <p:nvPr/>
            </p:nvSpPr>
            <p:spPr>
              <a:xfrm>
                <a:off x="8710466" y="2617020"/>
                <a:ext cx="658731" cy="200055"/>
              </a:xfrm>
              <a:prstGeom prst="rect">
                <a:avLst/>
              </a:prstGeom>
            </p:spPr>
            <p:txBody>
              <a:bodyPr wrap="square">
                <a:spAutoFit/>
              </a:bodyPr>
              <a:lstStyle/>
              <a:p>
                <a:pPr algn="ctr"/>
                <a:r>
                  <a:rPr lang="pl-PL" sz="700" b="1" dirty="0"/>
                  <a:t>[</a:t>
                </a:r>
                <a:r>
                  <a:rPr lang="pl-PL" sz="700" b="1" dirty="0" err="1"/>
                  <a:t>Customer</a:t>
                </a:r>
                <a:r>
                  <a:rPr lang="pl-PL" sz="700" b="1" dirty="0"/>
                  <a:t>]</a:t>
                </a:r>
                <a:endParaRPr lang="pl-PL" sz="1050" b="1" dirty="0"/>
              </a:p>
            </p:txBody>
          </p:sp>
          <p:sp>
            <p:nvSpPr>
              <p:cNvPr id="291" name="TextBox 290">
                <a:extLst>
                  <a:ext uri="{FF2B5EF4-FFF2-40B4-BE49-F238E27FC236}">
                    <a16:creationId xmlns:a16="http://schemas.microsoft.com/office/drawing/2014/main" id="{B508F76D-E2ED-4BF9-B967-263D5D5D93CE}"/>
                  </a:ext>
                </a:extLst>
              </p:cNvPr>
              <p:cNvSpPr txBox="1"/>
              <p:nvPr/>
            </p:nvSpPr>
            <p:spPr>
              <a:xfrm>
                <a:off x="8709885" y="2310125"/>
                <a:ext cx="624233" cy="340488"/>
              </a:xfrm>
              <a:prstGeom prst="rect">
                <a:avLst/>
              </a:prstGeom>
              <a:noFill/>
            </p:spPr>
            <p:txBody>
              <a:bodyPr wrap="square" rtlCol="0">
                <a:spAutoFit/>
              </a:bodyPr>
              <a:lstStyle/>
              <a:p>
                <a:pPr algn="ctr"/>
                <a:r>
                  <a:rPr lang="pl-PL" sz="800" dirty="0" err="1"/>
                  <a:t>Customer</a:t>
                </a:r>
                <a:r>
                  <a:rPr lang="pl-PL" sz="800" dirty="0"/>
                  <a:t> Logo</a:t>
                </a:r>
              </a:p>
            </p:txBody>
          </p:sp>
        </p:grpSp>
        <p:grpSp>
          <p:nvGrpSpPr>
            <p:cNvPr id="277" name="Group 276">
              <a:extLst>
                <a:ext uri="{FF2B5EF4-FFF2-40B4-BE49-F238E27FC236}">
                  <a16:creationId xmlns:a16="http://schemas.microsoft.com/office/drawing/2014/main" id="{AAF24BD8-D1EA-484F-8303-B37CE1DB016D}"/>
                </a:ext>
              </a:extLst>
            </p:cNvPr>
            <p:cNvGrpSpPr/>
            <p:nvPr/>
          </p:nvGrpSpPr>
          <p:grpSpPr>
            <a:xfrm>
              <a:off x="9349839" y="2280282"/>
              <a:ext cx="659312" cy="556170"/>
              <a:chOff x="8709885" y="2303045"/>
              <a:chExt cx="659312" cy="556170"/>
            </a:xfrm>
          </p:grpSpPr>
          <p:sp>
            <p:nvSpPr>
              <p:cNvPr id="286" name="Rounded Rectangle 69">
                <a:extLst>
                  <a:ext uri="{FF2B5EF4-FFF2-40B4-BE49-F238E27FC236}">
                    <a16:creationId xmlns:a16="http://schemas.microsoft.com/office/drawing/2014/main" id="{4BA22DF7-CFB8-4BE3-BD15-857C8C75C175}"/>
                  </a:ext>
                </a:extLst>
              </p:cNvPr>
              <p:cNvSpPr/>
              <p:nvPr/>
            </p:nvSpPr>
            <p:spPr>
              <a:xfrm rot="16200000">
                <a:off x="8734436" y="2302398"/>
                <a:ext cx="556170" cy="557464"/>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87" name="Rectangle 286">
                <a:extLst>
                  <a:ext uri="{FF2B5EF4-FFF2-40B4-BE49-F238E27FC236}">
                    <a16:creationId xmlns:a16="http://schemas.microsoft.com/office/drawing/2014/main" id="{71841B48-757E-4FF4-8E49-25CBB50F7232}"/>
                  </a:ext>
                </a:extLst>
              </p:cNvPr>
              <p:cNvSpPr/>
              <p:nvPr/>
            </p:nvSpPr>
            <p:spPr>
              <a:xfrm>
                <a:off x="8710466" y="2617020"/>
                <a:ext cx="658731" cy="200055"/>
              </a:xfrm>
              <a:prstGeom prst="rect">
                <a:avLst/>
              </a:prstGeom>
            </p:spPr>
            <p:txBody>
              <a:bodyPr wrap="square">
                <a:spAutoFit/>
              </a:bodyPr>
              <a:lstStyle/>
              <a:p>
                <a:pPr algn="ctr"/>
                <a:r>
                  <a:rPr lang="pl-PL" sz="700" b="1" dirty="0"/>
                  <a:t>[</a:t>
                </a:r>
                <a:r>
                  <a:rPr lang="pl-PL" sz="700" b="1" dirty="0" err="1"/>
                  <a:t>Customer</a:t>
                </a:r>
                <a:r>
                  <a:rPr lang="pl-PL" sz="700" b="1" dirty="0"/>
                  <a:t>]</a:t>
                </a:r>
                <a:endParaRPr lang="pl-PL" sz="1050" b="1" dirty="0"/>
              </a:p>
            </p:txBody>
          </p:sp>
          <p:sp>
            <p:nvSpPr>
              <p:cNvPr id="288" name="TextBox 287">
                <a:extLst>
                  <a:ext uri="{FF2B5EF4-FFF2-40B4-BE49-F238E27FC236}">
                    <a16:creationId xmlns:a16="http://schemas.microsoft.com/office/drawing/2014/main" id="{BBE73B3A-8EC9-4765-99F6-DF03947FE813}"/>
                  </a:ext>
                </a:extLst>
              </p:cNvPr>
              <p:cNvSpPr txBox="1"/>
              <p:nvPr/>
            </p:nvSpPr>
            <p:spPr>
              <a:xfrm>
                <a:off x="8709885" y="2310125"/>
                <a:ext cx="624233" cy="340488"/>
              </a:xfrm>
              <a:prstGeom prst="rect">
                <a:avLst/>
              </a:prstGeom>
              <a:noFill/>
            </p:spPr>
            <p:txBody>
              <a:bodyPr wrap="square" rtlCol="0">
                <a:spAutoFit/>
              </a:bodyPr>
              <a:lstStyle/>
              <a:p>
                <a:pPr algn="ctr"/>
                <a:r>
                  <a:rPr lang="pl-PL" sz="800" dirty="0" err="1"/>
                  <a:t>Customer</a:t>
                </a:r>
                <a:r>
                  <a:rPr lang="pl-PL" sz="800" dirty="0"/>
                  <a:t> Logo</a:t>
                </a:r>
              </a:p>
            </p:txBody>
          </p:sp>
        </p:grpSp>
        <p:grpSp>
          <p:nvGrpSpPr>
            <p:cNvPr id="278" name="Group 277">
              <a:extLst>
                <a:ext uri="{FF2B5EF4-FFF2-40B4-BE49-F238E27FC236}">
                  <a16:creationId xmlns:a16="http://schemas.microsoft.com/office/drawing/2014/main" id="{90FF8A0E-1369-413B-B4B2-0535E9E5D72E}"/>
                </a:ext>
              </a:extLst>
            </p:cNvPr>
            <p:cNvGrpSpPr/>
            <p:nvPr/>
          </p:nvGrpSpPr>
          <p:grpSpPr>
            <a:xfrm>
              <a:off x="9989793" y="2280282"/>
              <a:ext cx="659312" cy="556170"/>
              <a:chOff x="8709885" y="2303045"/>
              <a:chExt cx="659312" cy="556170"/>
            </a:xfrm>
          </p:grpSpPr>
          <p:sp>
            <p:nvSpPr>
              <p:cNvPr id="283" name="Rounded Rectangle 69">
                <a:extLst>
                  <a:ext uri="{FF2B5EF4-FFF2-40B4-BE49-F238E27FC236}">
                    <a16:creationId xmlns:a16="http://schemas.microsoft.com/office/drawing/2014/main" id="{8D0E4B13-A11E-4D02-A7C7-2E87A7960EB5}"/>
                  </a:ext>
                </a:extLst>
              </p:cNvPr>
              <p:cNvSpPr/>
              <p:nvPr/>
            </p:nvSpPr>
            <p:spPr>
              <a:xfrm rot="16200000">
                <a:off x="8734436" y="2302398"/>
                <a:ext cx="556170" cy="557464"/>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84" name="Rectangle 283">
                <a:extLst>
                  <a:ext uri="{FF2B5EF4-FFF2-40B4-BE49-F238E27FC236}">
                    <a16:creationId xmlns:a16="http://schemas.microsoft.com/office/drawing/2014/main" id="{D1E5CAC6-5FB4-4BEE-AE80-C7AE948B70EB}"/>
                  </a:ext>
                </a:extLst>
              </p:cNvPr>
              <p:cNvSpPr/>
              <p:nvPr/>
            </p:nvSpPr>
            <p:spPr>
              <a:xfrm>
                <a:off x="8710466" y="2617020"/>
                <a:ext cx="658731" cy="200055"/>
              </a:xfrm>
              <a:prstGeom prst="rect">
                <a:avLst/>
              </a:prstGeom>
            </p:spPr>
            <p:txBody>
              <a:bodyPr wrap="square">
                <a:spAutoFit/>
              </a:bodyPr>
              <a:lstStyle/>
              <a:p>
                <a:pPr algn="ctr"/>
                <a:r>
                  <a:rPr lang="pl-PL" sz="700" b="1" dirty="0"/>
                  <a:t>[</a:t>
                </a:r>
                <a:r>
                  <a:rPr lang="pl-PL" sz="700" b="1" dirty="0" err="1"/>
                  <a:t>Customer</a:t>
                </a:r>
                <a:r>
                  <a:rPr lang="pl-PL" sz="700" b="1" dirty="0"/>
                  <a:t>]</a:t>
                </a:r>
                <a:endParaRPr lang="pl-PL" sz="1050" b="1" dirty="0"/>
              </a:p>
            </p:txBody>
          </p:sp>
          <p:sp>
            <p:nvSpPr>
              <p:cNvPr id="285" name="TextBox 284">
                <a:extLst>
                  <a:ext uri="{FF2B5EF4-FFF2-40B4-BE49-F238E27FC236}">
                    <a16:creationId xmlns:a16="http://schemas.microsoft.com/office/drawing/2014/main" id="{9BCE052B-FE02-4F89-81DF-0D506E2348C3}"/>
                  </a:ext>
                </a:extLst>
              </p:cNvPr>
              <p:cNvSpPr txBox="1"/>
              <p:nvPr/>
            </p:nvSpPr>
            <p:spPr>
              <a:xfrm>
                <a:off x="8709885" y="2310125"/>
                <a:ext cx="624233" cy="340488"/>
              </a:xfrm>
              <a:prstGeom prst="rect">
                <a:avLst/>
              </a:prstGeom>
              <a:noFill/>
            </p:spPr>
            <p:txBody>
              <a:bodyPr wrap="square" rtlCol="0">
                <a:spAutoFit/>
              </a:bodyPr>
              <a:lstStyle/>
              <a:p>
                <a:pPr algn="ctr"/>
                <a:r>
                  <a:rPr lang="pl-PL" sz="800" dirty="0" err="1"/>
                  <a:t>Customer</a:t>
                </a:r>
                <a:r>
                  <a:rPr lang="pl-PL" sz="800" dirty="0"/>
                  <a:t> Logo</a:t>
                </a:r>
              </a:p>
            </p:txBody>
          </p:sp>
        </p:grpSp>
        <p:grpSp>
          <p:nvGrpSpPr>
            <p:cNvPr id="279" name="Group 278">
              <a:extLst>
                <a:ext uri="{FF2B5EF4-FFF2-40B4-BE49-F238E27FC236}">
                  <a16:creationId xmlns:a16="http://schemas.microsoft.com/office/drawing/2014/main" id="{76FEDD0D-DED0-401A-A5FF-9C9942FC6E53}"/>
                </a:ext>
              </a:extLst>
            </p:cNvPr>
            <p:cNvGrpSpPr/>
            <p:nvPr/>
          </p:nvGrpSpPr>
          <p:grpSpPr>
            <a:xfrm>
              <a:off x="10629746" y="2280282"/>
              <a:ext cx="659312" cy="556170"/>
              <a:chOff x="8709885" y="2303045"/>
              <a:chExt cx="659312" cy="556170"/>
            </a:xfrm>
          </p:grpSpPr>
          <p:sp>
            <p:nvSpPr>
              <p:cNvPr id="280" name="Rounded Rectangle 69">
                <a:extLst>
                  <a:ext uri="{FF2B5EF4-FFF2-40B4-BE49-F238E27FC236}">
                    <a16:creationId xmlns:a16="http://schemas.microsoft.com/office/drawing/2014/main" id="{F23C660C-5894-45D2-BE96-0423AEF872D8}"/>
                  </a:ext>
                </a:extLst>
              </p:cNvPr>
              <p:cNvSpPr/>
              <p:nvPr/>
            </p:nvSpPr>
            <p:spPr>
              <a:xfrm rot="16200000">
                <a:off x="8734436" y="2302398"/>
                <a:ext cx="556170" cy="557464"/>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81" name="Rectangle 280">
                <a:extLst>
                  <a:ext uri="{FF2B5EF4-FFF2-40B4-BE49-F238E27FC236}">
                    <a16:creationId xmlns:a16="http://schemas.microsoft.com/office/drawing/2014/main" id="{77A9ED74-D671-42ED-BDF8-E0DF75A6FEEF}"/>
                  </a:ext>
                </a:extLst>
              </p:cNvPr>
              <p:cNvSpPr/>
              <p:nvPr/>
            </p:nvSpPr>
            <p:spPr>
              <a:xfrm>
                <a:off x="8710466" y="2617020"/>
                <a:ext cx="658731" cy="200055"/>
              </a:xfrm>
              <a:prstGeom prst="rect">
                <a:avLst/>
              </a:prstGeom>
            </p:spPr>
            <p:txBody>
              <a:bodyPr wrap="square">
                <a:spAutoFit/>
              </a:bodyPr>
              <a:lstStyle/>
              <a:p>
                <a:pPr algn="ctr"/>
                <a:r>
                  <a:rPr lang="pl-PL" sz="700" b="1" dirty="0"/>
                  <a:t>[</a:t>
                </a:r>
                <a:r>
                  <a:rPr lang="pl-PL" sz="700" b="1" dirty="0" err="1"/>
                  <a:t>Customer</a:t>
                </a:r>
                <a:r>
                  <a:rPr lang="pl-PL" sz="700" b="1" dirty="0"/>
                  <a:t>]</a:t>
                </a:r>
                <a:endParaRPr lang="pl-PL" sz="1050" b="1" dirty="0"/>
              </a:p>
            </p:txBody>
          </p:sp>
          <p:sp>
            <p:nvSpPr>
              <p:cNvPr id="282" name="TextBox 281">
                <a:extLst>
                  <a:ext uri="{FF2B5EF4-FFF2-40B4-BE49-F238E27FC236}">
                    <a16:creationId xmlns:a16="http://schemas.microsoft.com/office/drawing/2014/main" id="{108E81EB-D14B-4671-9CB9-0715ECE9EDEE}"/>
                  </a:ext>
                </a:extLst>
              </p:cNvPr>
              <p:cNvSpPr txBox="1"/>
              <p:nvPr/>
            </p:nvSpPr>
            <p:spPr>
              <a:xfrm>
                <a:off x="8709885" y="2310125"/>
                <a:ext cx="624233" cy="340488"/>
              </a:xfrm>
              <a:prstGeom prst="rect">
                <a:avLst/>
              </a:prstGeom>
              <a:noFill/>
            </p:spPr>
            <p:txBody>
              <a:bodyPr wrap="square" rtlCol="0">
                <a:spAutoFit/>
              </a:bodyPr>
              <a:lstStyle/>
              <a:p>
                <a:pPr algn="ctr"/>
                <a:r>
                  <a:rPr lang="pl-PL" sz="800" dirty="0" err="1"/>
                  <a:t>Customer</a:t>
                </a:r>
                <a:r>
                  <a:rPr lang="pl-PL" sz="800" dirty="0"/>
                  <a:t> Logo</a:t>
                </a:r>
              </a:p>
            </p:txBody>
          </p:sp>
        </p:grpSp>
      </p:grpSp>
      <p:grpSp>
        <p:nvGrpSpPr>
          <p:cNvPr id="292" name="Group 291">
            <a:extLst>
              <a:ext uri="{FF2B5EF4-FFF2-40B4-BE49-F238E27FC236}">
                <a16:creationId xmlns:a16="http://schemas.microsoft.com/office/drawing/2014/main" id="{BF02CF62-FEC1-4ABC-B68F-DF94F1413A79}"/>
              </a:ext>
            </a:extLst>
          </p:cNvPr>
          <p:cNvGrpSpPr/>
          <p:nvPr/>
        </p:nvGrpSpPr>
        <p:grpSpPr>
          <a:xfrm>
            <a:off x="8719845" y="5427843"/>
            <a:ext cx="2579173" cy="556170"/>
            <a:chOff x="8709885" y="2280282"/>
            <a:chExt cx="2579173" cy="556170"/>
          </a:xfrm>
        </p:grpSpPr>
        <p:grpSp>
          <p:nvGrpSpPr>
            <p:cNvPr id="293" name="Group 292">
              <a:extLst>
                <a:ext uri="{FF2B5EF4-FFF2-40B4-BE49-F238E27FC236}">
                  <a16:creationId xmlns:a16="http://schemas.microsoft.com/office/drawing/2014/main" id="{8E781025-D375-4D08-9B6F-47E0A167ED23}"/>
                </a:ext>
              </a:extLst>
            </p:cNvPr>
            <p:cNvGrpSpPr/>
            <p:nvPr/>
          </p:nvGrpSpPr>
          <p:grpSpPr>
            <a:xfrm>
              <a:off x="8709885" y="2280282"/>
              <a:ext cx="659312" cy="556170"/>
              <a:chOff x="8709885" y="2303045"/>
              <a:chExt cx="659312" cy="556170"/>
            </a:xfrm>
          </p:grpSpPr>
          <p:sp>
            <p:nvSpPr>
              <p:cNvPr id="306" name="Rounded Rectangle 69">
                <a:extLst>
                  <a:ext uri="{FF2B5EF4-FFF2-40B4-BE49-F238E27FC236}">
                    <a16:creationId xmlns:a16="http://schemas.microsoft.com/office/drawing/2014/main" id="{9E3ED80C-AE6C-4567-A5D3-1BB22D3A227B}"/>
                  </a:ext>
                </a:extLst>
              </p:cNvPr>
              <p:cNvSpPr/>
              <p:nvPr/>
            </p:nvSpPr>
            <p:spPr>
              <a:xfrm rot="16200000">
                <a:off x="8734436" y="2302398"/>
                <a:ext cx="556170" cy="557464"/>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07" name="Rectangle 306">
                <a:extLst>
                  <a:ext uri="{FF2B5EF4-FFF2-40B4-BE49-F238E27FC236}">
                    <a16:creationId xmlns:a16="http://schemas.microsoft.com/office/drawing/2014/main" id="{32D13933-8421-4F27-9D97-E5AF0CE80A4C}"/>
                  </a:ext>
                </a:extLst>
              </p:cNvPr>
              <p:cNvSpPr/>
              <p:nvPr/>
            </p:nvSpPr>
            <p:spPr>
              <a:xfrm>
                <a:off x="8710466" y="2617020"/>
                <a:ext cx="658731" cy="200055"/>
              </a:xfrm>
              <a:prstGeom prst="rect">
                <a:avLst/>
              </a:prstGeom>
            </p:spPr>
            <p:txBody>
              <a:bodyPr wrap="square">
                <a:spAutoFit/>
              </a:bodyPr>
              <a:lstStyle/>
              <a:p>
                <a:pPr algn="ctr"/>
                <a:r>
                  <a:rPr lang="pl-PL" sz="700" b="1" dirty="0"/>
                  <a:t>[</a:t>
                </a:r>
                <a:r>
                  <a:rPr lang="pl-PL" sz="700" b="1" dirty="0" err="1"/>
                  <a:t>Customer</a:t>
                </a:r>
                <a:r>
                  <a:rPr lang="pl-PL" sz="700" b="1" dirty="0"/>
                  <a:t>]</a:t>
                </a:r>
                <a:endParaRPr lang="pl-PL" sz="1050" b="1" dirty="0"/>
              </a:p>
            </p:txBody>
          </p:sp>
          <p:sp>
            <p:nvSpPr>
              <p:cNvPr id="308" name="TextBox 307">
                <a:extLst>
                  <a:ext uri="{FF2B5EF4-FFF2-40B4-BE49-F238E27FC236}">
                    <a16:creationId xmlns:a16="http://schemas.microsoft.com/office/drawing/2014/main" id="{AFC33754-FF03-4337-8D67-B38761AD7AA2}"/>
                  </a:ext>
                </a:extLst>
              </p:cNvPr>
              <p:cNvSpPr txBox="1"/>
              <p:nvPr/>
            </p:nvSpPr>
            <p:spPr>
              <a:xfrm>
                <a:off x="8709885" y="2310125"/>
                <a:ext cx="624233" cy="340488"/>
              </a:xfrm>
              <a:prstGeom prst="rect">
                <a:avLst/>
              </a:prstGeom>
              <a:noFill/>
            </p:spPr>
            <p:txBody>
              <a:bodyPr wrap="square" rtlCol="0">
                <a:spAutoFit/>
              </a:bodyPr>
              <a:lstStyle/>
              <a:p>
                <a:pPr algn="ctr"/>
                <a:r>
                  <a:rPr lang="pl-PL" sz="800" dirty="0" err="1"/>
                  <a:t>Customer</a:t>
                </a:r>
                <a:r>
                  <a:rPr lang="pl-PL" sz="800" dirty="0"/>
                  <a:t> Logo</a:t>
                </a:r>
              </a:p>
            </p:txBody>
          </p:sp>
        </p:grpSp>
        <p:grpSp>
          <p:nvGrpSpPr>
            <p:cNvPr id="294" name="Group 293">
              <a:extLst>
                <a:ext uri="{FF2B5EF4-FFF2-40B4-BE49-F238E27FC236}">
                  <a16:creationId xmlns:a16="http://schemas.microsoft.com/office/drawing/2014/main" id="{A536CA49-DD73-4F6E-AB44-05406366E63F}"/>
                </a:ext>
              </a:extLst>
            </p:cNvPr>
            <p:cNvGrpSpPr/>
            <p:nvPr/>
          </p:nvGrpSpPr>
          <p:grpSpPr>
            <a:xfrm>
              <a:off x="9349839" y="2280282"/>
              <a:ext cx="659312" cy="556170"/>
              <a:chOff x="8709885" y="2303045"/>
              <a:chExt cx="659312" cy="556170"/>
            </a:xfrm>
          </p:grpSpPr>
          <p:sp>
            <p:nvSpPr>
              <p:cNvPr id="303" name="Rounded Rectangle 69">
                <a:extLst>
                  <a:ext uri="{FF2B5EF4-FFF2-40B4-BE49-F238E27FC236}">
                    <a16:creationId xmlns:a16="http://schemas.microsoft.com/office/drawing/2014/main" id="{69FB46FB-39F6-4AEF-8ADD-ADA41855C4CD}"/>
                  </a:ext>
                </a:extLst>
              </p:cNvPr>
              <p:cNvSpPr/>
              <p:nvPr/>
            </p:nvSpPr>
            <p:spPr>
              <a:xfrm rot="16200000">
                <a:off x="8734436" y="2302398"/>
                <a:ext cx="556170" cy="557464"/>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04" name="Rectangle 303">
                <a:extLst>
                  <a:ext uri="{FF2B5EF4-FFF2-40B4-BE49-F238E27FC236}">
                    <a16:creationId xmlns:a16="http://schemas.microsoft.com/office/drawing/2014/main" id="{00D77202-35B7-48C9-A18E-3597282BB94E}"/>
                  </a:ext>
                </a:extLst>
              </p:cNvPr>
              <p:cNvSpPr/>
              <p:nvPr/>
            </p:nvSpPr>
            <p:spPr>
              <a:xfrm>
                <a:off x="8710466" y="2617020"/>
                <a:ext cx="658731" cy="200055"/>
              </a:xfrm>
              <a:prstGeom prst="rect">
                <a:avLst/>
              </a:prstGeom>
            </p:spPr>
            <p:txBody>
              <a:bodyPr wrap="square">
                <a:spAutoFit/>
              </a:bodyPr>
              <a:lstStyle/>
              <a:p>
                <a:pPr algn="ctr"/>
                <a:r>
                  <a:rPr lang="pl-PL" sz="700" b="1" dirty="0"/>
                  <a:t>[</a:t>
                </a:r>
                <a:r>
                  <a:rPr lang="pl-PL" sz="700" b="1" dirty="0" err="1"/>
                  <a:t>Customer</a:t>
                </a:r>
                <a:r>
                  <a:rPr lang="pl-PL" sz="700" b="1" dirty="0"/>
                  <a:t>]</a:t>
                </a:r>
                <a:endParaRPr lang="pl-PL" sz="1050" b="1" dirty="0"/>
              </a:p>
            </p:txBody>
          </p:sp>
          <p:sp>
            <p:nvSpPr>
              <p:cNvPr id="305" name="TextBox 304">
                <a:extLst>
                  <a:ext uri="{FF2B5EF4-FFF2-40B4-BE49-F238E27FC236}">
                    <a16:creationId xmlns:a16="http://schemas.microsoft.com/office/drawing/2014/main" id="{D973F17B-A176-4C55-BE66-EB93404801F1}"/>
                  </a:ext>
                </a:extLst>
              </p:cNvPr>
              <p:cNvSpPr txBox="1"/>
              <p:nvPr/>
            </p:nvSpPr>
            <p:spPr>
              <a:xfrm>
                <a:off x="8709885" y="2310125"/>
                <a:ext cx="624233" cy="340488"/>
              </a:xfrm>
              <a:prstGeom prst="rect">
                <a:avLst/>
              </a:prstGeom>
              <a:noFill/>
            </p:spPr>
            <p:txBody>
              <a:bodyPr wrap="square" rtlCol="0">
                <a:spAutoFit/>
              </a:bodyPr>
              <a:lstStyle/>
              <a:p>
                <a:pPr algn="ctr"/>
                <a:r>
                  <a:rPr lang="pl-PL" sz="800" dirty="0" err="1"/>
                  <a:t>Customer</a:t>
                </a:r>
                <a:r>
                  <a:rPr lang="pl-PL" sz="800" dirty="0"/>
                  <a:t> Logo</a:t>
                </a:r>
              </a:p>
            </p:txBody>
          </p:sp>
        </p:grpSp>
        <p:grpSp>
          <p:nvGrpSpPr>
            <p:cNvPr id="295" name="Group 294">
              <a:extLst>
                <a:ext uri="{FF2B5EF4-FFF2-40B4-BE49-F238E27FC236}">
                  <a16:creationId xmlns:a16="http://schemas.microsoft.com/office/drawing/2014/main" id="{4E4C8221-D9AB-4961-8AC5-23452B6C56A5}"/>
                </a:ext>
              </a:extLst>
            </p:cNvPr>
            <p:cNvGrpSpPr/>
            <p:nvPr/>
          </p:nvGrpSpPr>
          <p:grpSpPr>
            <a:xfrm>
              <a:off x="9989793" y="2280282"/>
              <a:ext cx="659312" cy="556170"/>
              <a:chOff x="8709885" y="2303045"/>
              <a:chExt cx="659312" cy="556170"/>
            </a:xfrm>
          </p:grpSpPr>
          <p:sp>
            <p:nvSpPr>
              <p:cNvPr id="300" name="Rounded Rectangle 69">
                <a:extLst>
                  <a:ext uri="{FF2B5EF4-FFF2-40B4-BE49-F238E27FC236}">
                    <a16:creationId xmlns:a16="http://schemas.microsoft.com/office/drawing/2014/main" id="{9830FE0B-E191-419A-9E58-927B71F1F775}"/>
                  </a:ext>
                </a:extLst>
              </p:cNvPr>
              <p:cNvSpPr/>
              <p:nvPr/>
            </p:nvSpPr>
            <p:spPr>
              <a:xfrm rot="16200000">
                <a:off x="8734436" y="2302398"/>
                <a:ext cx="556170" cy="557464"/>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01" name="Rectangle 300">
                <a:extLst>
                  <a:ext uri="{FF2B5EF4-FFF2-40B4-BE49-F238E27FC236}">
                    <a16:creationId xmlns:a16="http://schemas.microsoft.com/office/drawing/2014/main" id="{F567DC3C-E27D-484E-B133-E377FC0733B2}"/>
                  </a:ext>
                </a:extLst>
              </p:cNvPr>
              <p:cNvSpPr/>
              <p:nvPr/>
            </p:nvSpPr>
            <p:spPr>
              <a:xfrm>
                <a:off x="8710466" y="2617020"/>
                <a:ext cx="658731" cy="200055"/>
              </a:xfrm>
              <a:prstGeom prst="rect">
                <a:avLst/>
              </a:prstGeom>
            </p:spPr>
            <p:txBody>
              <a:bodyPr wrap="square">
                <a:spAutoFit/>
              </a:bodyPr>
              <a:lstStyle/>
              <a:p>
                <a:pPr algn="ctr"/>
                <a:r>
                  <a:rPr lang="pl-PL" sz="700" b="1" dirty="0"/>
                  <a:t>[</a:t>
                </a:r>
                <a:r>
                  <a:rPr lang="pl-PL" sz="700" b="1" dirty="0" err="1"/>
                  <a:t>Customer</a:t>
                </a:r>
                <a:r>
                  <a:rPr lang="pl-PL" sz="700" b="1" dirty="0"/>
                  <a:t>]</a:t>
                </a:r>
                <a:endParaRPr lang="pl-PL" sz="1050" b="1" dirty="0"/>
              </a:p>
            </p:txBody>
          </p:sp>
          <p:sp>
            <p:nvSpPr>
              <p:cNvPr id="302" name="TextBox 301">
                <a:extLst>
                  <a:ext uri="{FF2B5EF4-FFF2-40B4-BE49-F238E27FC236}">
                    <a16:creationId xmlns:a16="http://schemas.microsoft.com/office/drawing/2014/main" id="{79CD5A69-E73C-4E37-BCC6-7CA2A594072D}"/>
                  </a:ext>
                </a:extLst>
              </p:cNvPr>
              <p:cNvSpPr txBox="1"/>
              <p:nvPr/>
            </p:nvSpPr>
            <p:spPr>
              <a:xfrm>
                <a:off x="8709885" y="2310125"/>
                <a:ext cx="624233" cy="340488"/>
              </a:xfrm>
              <a:prstGeom prst="rect">
                <a:avLst/>
              </a:prstGeom>
              <a:noFill/>
            </p:spPr>
            <p:txBody>
              <a:bodyPr wrap="square" rtlCol="0">
                <a:spAutoFit/>
              </a:bodyPr>
              <a:lstStyle/>
              <a:p>
                <a:pPr algn="ctr"/>
                <a:r>
                  <a:rPr lang="pl-PL" sz="800" dirty="0" err="1"/>
                  <a:t>Customer</a:t>
                </a:r>
                <a:r>
                  <a:rPr lang="pl-PL" sz="800" dirty="0"/>
                  <a:t> Logo</a:t>
                </a:r>
              </a:p>
            </p:txBody>
          </p:sp>
        </p:grpSp>
        <p:grpSp>
          <p:nvGrpSpPr>
            <p:cNvPr id="296" name="Group 295">
              <a:extLst>
                <a:ext uri="{FF2B5EF4-FFF2-40B4-BE49-F238E27FC236}">
                  <a16:creationId xmlns:a16="http://schemas.microsoft.com/office/drawing/2014/main" id="{F5442311-BE80-419D-95DC-1043658DB372}"/>
                </a:ext>
              </a:extLst>
            </p:cNvPr>
            <p:cNvGrpSpPr/>
            <p:nvPr/>
          </p:nvGrpSpPr>
          <p:grpSpPr>
            <a:xfrm>
              <a:off x="10629746" y="2280282"/>
              <a:ext cx="659312" cy="556170"/>
              <a:chOff x="8709885" y="2303045"/>
              <a:chExt cx="659312" cy="556170"/>
            </a:xfrm>
          </p:grpSpPr>
          <p:sp>
            <p:nvSpPr>
              <p:cNvPr id="297" name="Rounded Rectangle 69">
                <a:extLst>
                  <a:ext uri="{FF2B5EF4-FFF2-40B4-BE49-F238E27FC236}">
                    <a16:creationId xmlns:a16="http://schemas.microsoft.com/office/drawing/2014/main" id="{6A046249-495B-4A7B-878D-09861BF73E36}"/>
                  </a:ext>
                </a:extLst>
              </p:cNvPr>
              <p:cNvSpPr/>
              <p:nvPr/>
            </p:nvSpPr>
            <p:spPr>
              <a:xfrm rot="16200000">
                <a:off x="8734436" y="2302398"/>
                <a:ext cx="556170" cy="557464"/>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98" name="Rectangle 297">
                <a:extLst>
                  <a:ext uri="{FF2B5EF4-FFF2-40B4-BE49-F238E27FC236}">
                    <a16:creationId xmlns:a16="http://schemas.microsoft.com/office/drawing/2014/main" id="{7F44ABFA-4036-4070-9A9D-D213377C20C0}"/>
                  </a:ext>
                </a:extLst>
              </p:cNvPr>
              <p:cNvSpPr/>
              <p:nvPr/>
            </p:nvSpPr>
            <p:spPr>
              <a:xfrm>
                <a:off x="8710466" y="2617020"/>
                <a:ext cx="658731" cy="200055"/>
              </a:xfrm>
              <a:prstGeom prst="rect">
                <a:avLst/>
              </a:prstGeom>
            </p:spPr>
            <p:txBody>
              <a:bodyPr wrap="square">
                <a:spAutoFit/>
              </a:bodyPr>
              <a:lstStyle/>
              <a:p>
                <a:pPr algn="ctr"/>
                <a:r>
                  <a:rPr lang="pl-PL" sz="700" b="1" dirty="0"/>
                  <a:t>[</a:t>
                </a:r>
                <a:r>
                  <a:rPr lang="pl-PL" sz="700" b="1" dirty="0" err="1"/>
                  <a:t>Customer</a:t>
                </a:r>
                <a:r>
                  <a:rPr lang="pl-PL" sz="700" b="1" dirty="0"/>
                  <a:t>]</a:t>
                </a:r>
                <a:endParaRPr lang="pl-PL" sz="1050" b="1" dirty="0"/>
              </a:p>
            </p:txBody>
          </p:sp>
          <p:sp>
            <p:nvSpPr>
              <p:cNvPr id="299" name="TextBox 298">
                <a:extLst>
                  <a:ext uri="{FF2B5EF4-FFF2-40B4-BE49-F238E27FC236}">
                    <a16:creationId xmlns:a16="http://schemas.microsoft.com/office/drawing/2014/main" id="{C8926A7B-341B-4039-BA8A-981E18B49F90}"/>
                  </a:ext>
                </a:extLst>
              </p:cNvPr>
              <p:cNvSpPr txBox="1"/>
              <p:nvPr/>
            </p:nvSpPr>
            <p:spPr>
              <a:xfrm>
                <a:off x="8709885" y="2310125"/>
                <a:ext cx="624233" cy="340488"/>
              </a:xfrm>
              <a:prstGeom prst="rect">
                <a:avLst/>
              </a:prstGeom>
              <a:noFill/>
            </p:spPr>
            <p:txBody>
              <a:bodyPr wrap="square" rtlCol="0">
                <a:spAutoFit/>
              </a:bodyPr>
              <a:lstStyle/>
              <a:p>
                <a:pPr algn="ctr"/>
                <a:r>
                  <a:rPr lang="pl-PL" sz="800" dirty="0" err="1"/>
                  <a:t>Customer</a:t>
                </a:r>
                <a:r>
                  <a:rPr lang="pl-PL" sz="800" dirty="0"/>
                  <a:t> Logo</a:t>
                </a:r>
              </a:p>
            </p:txBody>
          </p:sp>
        </p:grpSp>
      </p:grpSp>
      <p:sp>
        <p:nvSpPr>
          <p:cNvPr id="90" name="Text Placeholder 4">
            <a:extLst>
              <a:ext uri="{FF2B5EF4-FFF2-40B4-BE49-F238E27FC236}">
                <a16:creationId xmlns:a16="http://schemas.microsoft.com/office/drawing/2014/main" id="{2678F43F-844B-48E9-B433-EC5C3627904C}"/>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5" name="Text Placeholder 8">
            <a:extLst>
              <a:ext uri="{FF2B5EF4-FFF2-40B4-BE49-F238E27FC236}">
                <a16:creationId xmlns:a16="http://schemas.microsoft.com/office/drawing/2014/main" id="{D88926CC-4EB9-4C5F-9CF0-EB796C3BBAF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l-PL" sz="1800" dirty="0">
                <a:solidFill>
                  <a:srgbClr val="7B7B7B"/>
                </a:solidFill>
                <a:latin typeface="+mn-lt"/>
              </a:rPr>
              <a:t>CUSTOMER GROUPS</a:t>
            </a:r>
            <a:endParaRPr lang="en-US" sz="1800" dirty="0">
              <a:solidFill>
                <a:srgbClr val="7B7B7B"/>
              </a:solidFill>
              <a:latin typeface="+mn-lt"/>
            </a:endParaRPr>
          </a:p>
        </p:txBody>
      </p:sp>
    </p:spTree>
    <p:extLst>
      <p:ext uri="{BB962C8B-B14F-4D97-AF65-F5344CB8AC3E}">
        <p14:creationId xmlns:p14="http://schemas.microsoft.com/office/powerpoint/2010/main" val="143893811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FB2FFDEB-4907-4B60-A6CA-3F7200D95AA8}"/>
              </a:ext>
            </a:extLst>
          </p:cNvPr>
          <p:cNvSpPr txBox="1"/>
          <p:nvPr/>
        </p:nvSpPr>
        <p:spPr>
          <a:xfrm>
            <a:off x="534759" y="618865"/>
            <a:ext cx="11285765"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ea typeface="Cambria" panose="02040503050406030204" pitchFamily="18" charset="0"/>
                <a:cs typeface="Calibri Light" panose="020F0302020204030204" pitchFamily="34" charset="0"/>
              </a:rPr>
              <a:t>[The Company] applies a flexible sales policy adapted to the characteristics of its counterparties</a:t>
            </a:r>
          </a:p>
        </p:txBody>
      </p:sp>
      <p:sp>
        <p:nvSpPr>
          <p:cNvPr id="12" name="Pentagon 16">
            <a:extLst>
              <a:ext uri="{FF2B5EF4-FFF2-40B4-BE49-F238E27FC236}">
                <a16:creationId xmlns:a16="http://schemas.microsoft.com/office/drawing/2014/main" id="{EF7D1326-7ED0-45E3-8ECA-1403CDB14495}"/>
              </a:ext>
            </a:extLst>
          </p:cNvPr>
          <p:cNvSpPr/>
          <p:nvPr/>
        </p:nvSpPr>
        <p:spPr>
          <a:xfrm>
            <a:off x="9586608" y="1789411"/>
            <a:ext cx="1921146" cy="1467090"/>
          </a:xfrm>
          <a:prstGeom prst="roundRect">
            <a:avLst>
              <a:gd name="adj" fmla="val 8165"/>
            </a:avLst>
          </a:prstGeom>
          <a:solidFill>
            <a:srgbClr val="FAFAFA"/>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lIns="36000" rIns="36000" rtlCol="0" anchor="t" anchorCtr="0"/>
          <a:lstStyle/>
          <a:p>
            <a:pPr lvl="0" algn="ctr"/>
            <a:endParaRPr lang="pl-PL" sz="900" dirty="0">
              <a:solidFill>
                <a:schemeClr val="tx1">
                  <a:lumMod val="85000"/>
                  <a:lumOff val="15000"/>
                </a:schemeClr>
              </a:solidFill>
              <a:cs typeface="Calibri Light" panose="020F0302020204030204" pitchFamily="34" charset="0"/>
            </a:endParaRPr>
          </a:p>
          <a:p>
            <a:pPr lvl="0" algn="ctr"/>
            <a:r>
              <a:rPr lang="pl-PL" sz="900" dirty="0">
                <a:solidFill>
                  <a:schemeClr val="tx1">
                    <a:lumMod val="85000"/>
                    <a:lumOff val="15000"/>
                  </a:schemeClr>
                </a:solidFill>
                <a:cs typeface="Calibri Light" panose="020F0302020204030204" pitchFamily="34" charset="0"/>
              </a:rPr>
              <a:t>[</a:t>
            </a:r>
            <a:r>
              <a:rPr lang="pl-PL" sz="900" dirty="0" err="1">
                <a:solidFill>
                  <a:schemeClr val="tx1">
                    <a:lumMod val="85000"/>
                    <a:lumOff val="15000"/>
                  </a:schemeClr>
                </a:solidFill>
                <a:cs typeface="Calibri Light" panose="020F0302020204030204" pitchFamily="34" charset="0"/>
              </a:rPr>
              <a:t>Process</a:t>
            </a:r>
            <a:r>
              <a:rPr lang="pl-PL" sz="900" dirty="0">
                <a:solidFill>
                  <a:schemeClr val="tx1">
                    <a:lumMod val="85000"/>
                    <a:lumOff val="15000"/>
                  </a:schemeClr>
                </a:solidFill>
                <a:cs typeface="Calibri Light" panose="020F0302020204030204" pitchFamily="34" charset="0"/>
              </a:rPr>
              <a:t> </a:t>
            </a:r>
            <a:r>
              <a:rPr lang="pl-PL" sz="900" dirty="0" err="1">
                <a:solidFill>
                  <a:schemeClr val="tx1">
                    <a:lumMod val="85000"/>
                    <a:lumOff val="15000"/>
                  </a:schemeClr>
                </a:solidFill>
                <a:cs typeface="Calibri Light" panose="020F0302020204030204" pitchFamily="34" charset="0"/>
              </a:rPr>
              <a:t>description</a:t>
            </a:r>
            <a:r>
              <a:rPr lang="pl-PL" sz="900" dirty="0">
                <a:solidFill>
                  <a:schemeClr val="tx1">
                    <a:lumMod val="85000"/>
                    <a:lumOff val="15000"/>
                  </a:schemeClr>
                </a:solidFill>
                <a:cs typeface="Calibri Light" panose="020F0302020204030204" pitchFamily="34" charset="0"/>
              </a:rPr>
              <a:t>]</a:t>
            </a:r>
          </a:p>
        </p:txBody>
      </p:sp>
      <p:grpSp>
        <p:nvGrpSpPr>
          <p:cNvPr id="2" name="Group 1"/>
          <p:cNvGrpSpPr/>
          <p:nvPr/>
        </p:nvGrpSpPr>
        <p:grpSpPr>
          <a:xfrm>
            <a:off x="1447049" y="3650518"/>
            <a:ext cx="10060705" cy="2038612"/>
            <a:chOff x="1385505" y="3313884"/>
            <a:chExt cx="9813843" cy="2038612"/>
          </a:xfrm>
        </p:grpSpPr>
        <p:grpSp>
          <p:nvGrpSpPr>
            <p:cNvPr id="14" name="Group 13">
              <a:extLst>
                <a:ext uri="{FF2B5EF4-FFF2-40B4-BE49-F238E27FC236}">
                  <a16:creationId xmlns:a16="http://schemas.microsoft.com/office/drawing/2014/main" id="{F61D8739-18E4-4818-955E-5B834C8795C0}"/>
                </a:ext>
              </a:extLst>
            </p:cNvPr>
            <p:cNvGrpSpPr/>
            <p:nvPr/>
          </p:nvGrpSpPr>
          <p:grpSpPr>
            <a:xfrm>
              <a:off x="1385505" y="3313892"/>
              <a:ext cx="7826284" cy="2038602"/>
              <a:chOff x="612736" y="2636585"/>
              <a:chExt cx="10481638" cy="1874583"/>
            </a:xfrm>
            <a:solidFill>
              <a:schemeClr val="bg1"/>
            </a:solidFill>
          </p:grpSpPr>
          <p:sp>
            <p:nvSpPr>
              <p:cNvPr id="15" name="Pentagon 16">
                <a:extLst>
                  <a:ext uri="{FF2B5EF4-FFF2-40B4-BE49-F238E27FC236}">
                    <a16:creationId xmlns:a16="http://schemas.microsoft.com/office/drawing/2014/main" id="{BB487EF9-98CC-4182-9CAC-84D1825EAFBC}"/>
                  </a:ext>
                </a:extLst>
              </p:cNvPr>
              <p:cNvSpPr/>
              <p:nvPr/>
            </p:nvSpPr>
            <p:spPr>
              <a:xfrm>
                <a:off x="5916094" y="2646082"/>
                <a:ext cx="2508157" cy="1849531"/>
              </a:xfrm>
              <a:prstGeom prst="roundRect">
                <a:avLst>
                  <a:gd name="adj" fmla="val 8166"/>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tIns="216000" rtlCol="0" anchor="t"/>
              <a:lstStyle/>
              <a:p>
                <a:pPr lvl="0" algn="ctr"/>
                <a:endParaRPr lang="pl-PL" sz="800" dirty="0">
                  <a:solidFill>
                    <a:schemeClr val="tx1">
                      <a:lumMod val="85000"/>
                      <a:lumOff val="15000"/>
                    </a:schemeClr>
                  </a:solidFill>
                  <a:cs typeface="Calibri Light" panose="020F0302020204030204" pitchFamily="34" charset="0"/>
                </a:endParaRPr>
              </a:p>
              <a:p>
                <a:pPr lvl="0" algn="ctr"/>
                <a:r>
                  <a:rPr lang="pl-PL" sz="800" dirty="0">
                    <a:solidFill>
                      <a:schemeClr val="tx1">
                        <a:lumMod val="85000"/>
                        <a:lumOff val="15000"/>
                      </a:schemeClr>
                    </a:solidFill>
                    <a:cs typeface="Calibri Light" panose="020F0302020204030204" pitchFamily="34" charset="0"/>
                  </a:rPr>
                  <a:t>[</a:t>
                </a:r>
                <a:r>
                  <a:rPr lang="pl-PL" sz="800" dirty="0" err="1">
                    <a:solidFill>
                      <a:schemeClr val="tx1">
                        <a:lumMod val="85000"/>
                        <a:lumOff val="15000"/>
                      </a:schemeClr>
                    </a:solidFill>
                    <a:cs typeface="Calibri Light" panose="020F0302020204030204" pitchFamily="34" charset="0"/>
                  </a:rPr>
                  <a:t>Process</a:t>
                </a:r>
                <a:r>
                  <a:rPr lang="pl-PL" sz="800" dirty="0">
                    <a:solidFill>
                      <a:schemeClr val="tx1">
                        <a:lumMod val="85000"/>
                        <a:lumOff val="15000"/>
                      </a:schemeClr>
                    </a:solidFill>
                    <a:cs typeface="Calibri Light" panose="020F0302020204030204" pitchFamily="34" charset="0"/>
                  </a:rPr>
                  <a:t> </a:t>
                </a:r>
                <a:r>
                  <a:rPr lang="pl-PL" sz="800" dirty="0" err="1">
                    <a:solidFill>
                      <a:schemeClr val="tx1">
                        <a:lumMod val="85000"/>
                        <a:lumOff val="15000"/>
                      </a:schemeClr>
                    </a:solidFill>
                    <a:cs typeface="Calibri Light" panose="020F0302020204030204" pitchFamily="34" charset="0"/>
                  </a:rPr>
                  <a:t>description</a:t>
                </a:r>
                <a:r>
                  <a:rPr lang="pl-PL" sz="800" dirty="0">
                    <a:solidFill>
                      <a:schemeClr val="tx1">
                        <a:lumMod val="85000"/>
                        <a:lumOff val="15000"/>
                      </a:schemeClr>
                    </a:solidFill>
                    <a:cs typeface="Calibri Light" panose="020F0302020204030204" pitchFamily="34" charset="0"/>
                  </a:rPr>
                  <a:t>]</a:t>
                </a:r>
              </a:p>
            </p:txBody>
          </p:sp>
          <p:sp>
            <p:nvSpPr>
              <p:cNvPr id="16" name="Pentagon 15">
                <a:extLst>
                  <a:ext uri="{FF2B5EF4-FFF2-40B4-BE49-F238E27FC236}">
                    <a16:creationId xmlns:a16="http://schemas.microsoft.com/office/drawing/2014/main" id="{30BF14F5-C67D-470D-AAC7-E58DFC2063C1}"/>
                  </a:ext>
                </a:extLst>
              </p:cNvPr>
              <p:cNvSpPr/>
              <p:nvPr/>
            </p:nvSpPr>
            <p:spPr>
              <a:xfrm>
                <a:off x="3262780" y="2646081"/>
                <a:ext cx="2507777" cy="1849532"/>
              </a:xfrm>
              <a:prstGeom prst="roundRect">
                <a:avLst>
                  <a:gd name="adj" fmla="val 8923"/>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tIns="216000" rtlCol="0" anchor="t"/>
              <a:lstStyle/>
              <a:p>
                <a:pPr lvl="0" algn="ctr"/>
                <a:endParaRPr lang="pl-PL" sz="800" dirty="0">
                  <a:solidFill>
                    <a:schemeClr val="tx1">
                      <a:lumMod val="85000"/>
                      <a:lumOff val="15000"/>
                    </a:schemeClr>
                  </a:solidFill>
                  <a:cs typeface="Calibri Light" panose="020F0302020204030204" pitchFamily="34" charset="0"/>
                </a:endParaRPr>
              </a:p>
              <a:p>
                <a:pPr lvl="0" algn="ctr"/>
                <a:r>
                  <a:rPr lang="pl-PL" sz="800" dirty="0">
                    <a:solidFill>
                      <a:schemeClr val="tx1">
                        <a:lumMod val="85000"/>
                        <a:lumOff val="15000"/>
                      </a:schemeClr>
                    </a:solidFill>
                    <a:cs typeface="Calibri Light" panose="020F0302020204030204" pitchFamily="34" charset="0"/>
                  </a:rPr>
                  <a:t>[</a:t>
                </a:r>
                <a:r>
                  <a:rPr lang="pl-PL" sz="800" dirty="0" err="1">
                    <a:solidFill>
                      <a:schemeClr val="tx1">
                        <a:lumMod val="85000"/>
                        <a:lumOff val="15000"/>
                      </a:schemeClr>
                    </a:solidFill>
                    <a:cs typeface="Calibri Light" panose="020F0302020204030204" pitchFamily="34" charset="0"/>
                  </a:rPr>
                  <a:t>Process</a:t>
                </a:r>
                <a:r>
                  <a:rPr lang="pl-PL" sz="800" dirty="0">
                    <a:solidFill>
                      <a:schemeClr val="tx1">
                        <a:lumMod val="85000"/>
                        <a:lumOff val="15000"/>
                      </a:schemeClr>
                    </a:solidFill>
                    <a:cs typeface="Calibri Light" panose="020F0302020204030204" pitchFamily="34" charset="0"/>
                  </a:rPr>
                  <a:t> </a:t>
                </a:r>
                <a:r>
                  <a:rPr lang="pl-PL" sz="800" dirty="0" err="1">
                    <a:solidFill>
                      <a:schemeClr val="tx1">
                        <a:lumMod val="85000"/>
                        <a:lumOff val="15000"/>
                      </a:schemeClr>
                    </a:solidFill>
                    <a:cs typeface="Calibri Light" panose="020F0302020204030204" pitchFamily="34" charset="0"/>
                  </a:rPr>
                  <a:t>description</a:t>
                </a:r>
                <a:r>
                  <a:rPr lang="pl-PL" sz="800" dirty="0">
                    <a:solidFill>
                      <a:schemeClr val="tx1">
                        <a:lumMod val="85000"/>
                        <a:lumOff val="15000"/>
                      </a:schemeClr>
                    </a:solidFill>
                    <a:cs typeface="Calibri Light" panose="020F0302020204030204" pitchFamily="34" charset="0"/>
                  </a:rPr>
                  <a:t>]</a:t>
                </a:r>
              </a:p>
            </p:txBody>
          </p:sp>
          <p:sp>
            <p:nvSpPr>
              <p:cNvPr id="17" name="Pentagon 14">
                <a:extLst>
                  <a:ext uri="{FF2B5EF4-FFF2-40B4-BE49-F238E27FC236}">
                    <a16:creationId xmlns:a16="http://schemas.microsoft.com/office/drawing/2014/main" id="{7A32386E-5FE0-4198-B59C-04628F945377}"/>
                  </a:ext>
                </a:extLst>
              </p:cNvPr>
              <p:cNvSpPr/>
              <p:nvPr/>
            </p:nvSpPr>
            <p:spPr>
              <a:xfrm>
                <a:off x="612736" y="2646081"/>
                <a:ext cx="2492417" cy="1865087"/>
              </a:xfrm>
              <a:prstGeom prst="roundRect">
                <a:avLst>
                  <a:gd name="adj" fmla="val 8594"/>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tIns="216000" rtlCol="0" anchor="t"/>
              <a:lstStyle/>
              <a:p>
                <a:pPr lvl="0" algn="ctr"/>
                <a:endParaRPr lang="pl-PL" sz="800" dirty="0">
                  <a:solidFill>
                    <a:schemeClr val="tx1">
                      <a:lumMod val="85000"/>
                      <a:lumOff val="15000"/>
                    </a:schemeClr>
                  </a:solidFill>
                  <a:cs typeface="Calibri Light" panose="020F0302020204030204" pitchFamily="34" charset="0"/>
                </a:endParaRPr>
              </a:p>
              <a:p>
                <a:pPr lvl="0" algn="ctr"/>
                <a:r>
                  <a:rPr lang="pl-PL" sz="800" dirty="0">
                    <a:solidFill>
                      <a:schemeClr val="tx1">
                        <a:lumMod val="85000"/>
                        <a:lumOff val="15000"/>
                      </a:schemeClr>
                    </a:solidFill>
                    <a:cs typeface="Calibri Light" panose="020F0302020204030204" pitchFamily="34" charset="0"/>
                  </a:rPr>
                  <a:t>[</a:t>
                </a:r>
                <a:r>
                  <a:rPr lang="pl-PL" sz="800" dirty="0" err="1">
                    <a:solidFill>
                      <a:schemeClr val="tx1">
                        <a:lumMod val="85000"/>
                        <a:lumOff val="15000"/>
                      </a:schemeClr>
                    </a:solidFill>
                    <a:cs typeface="Calibri Light" panose="020F0302020204030204" pitchFamily="34" charset="0"/>
                  </a:rPr>
                  <a:t>Process</a:t>
                </a:r>
                <a:r>
                  <a:rPr lang="pl-PL" sz="800" dirty="0">
                    <a:solidFill>
                      <a:schemeClr val="tx1">
                        <a:lumMod val="85000"/>
                        <a:lumOff val="15000"/>
                      </a:schemeClr>
                    </a:solidFill>
                    <a:cs typeface="Calibri Light" panose="020F0302020204030204" pitchFamily="34" charset="0"/>
                  </a:rPr>
                  <a:t> </a:t>
                </a:r>
                <a:r>
                  <a:rPr lang="pl-PL" sz="800" dirty="0" err="1">
                    <a:solidFill>
                      <a:schemeClr val="tx1">
                        <a:lumMod val="85000"/>
                        <a:lumOff val="15000"/>
                      </a:schemeClr>
                    </a:solidFill>
                    <a:cs typeface="Calibri Light" panose="020F0302020204030204" pitchFamily="34" charset="0"/>
                  </a:rPr>
                  <a:t>description</a:t>
                </a:r>
                <a:r>
                  <a:rPr lang="pl-PL" sz="800" dirty="0">
                    <a:solidFill>
                      <a:schemeClr val="tx1">
                        <a:lumMod val="85000"/>
                        <a:lumOff val="15000"/>
                      </a:schemeClr>
                    </a:solidFill>
                    <a:cs typeface="Calibri Light" panose="020F0302020204030204" pitchFamily="34" charset="0"/>
                  </a:rPr>
                  <a:t>]</a:t>
                </a:r>
              </a:p>
            </p:txBody>
          </p:sp>
          <p:sp>
            <p:nvSpPr>
              <p:cNvPr id="18" name="Pentagon 16">
                <a:extLst>
                  <a:ext uri="{FF2B5EF4-FFF2-40B4-BE49-F238E27FC236}">
                    <a16:creationId xmlns:a16="http://schemas.microsoft.com/office/drawing/2014/main" id="{B31DC608-0458-4D9E-96E1-3494028866AA}"/>
                  </a:ext>
                </a:extLst>
              </p:cNvPr>
              <p:cNvSpPr/>
              <p:nvPr/>
            </p:nvSpPr>
            <p:spPr>
              <a:xfrm>
                <a:off x="5914154" y="2636585"/>
                <a:ext cx="2510098" cy="300797"/>
              </a:xfrm>
              <a:prstGeom prst="roundRect">
                <a:avLst/>
              </a:prstGeom>
              <a:solidFill>
                <a:srgbClr val="61C3AE"/>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pl-PL" sz="1000" b="1" dirty="0">
                    <a:solidFill>
                      <a:schemeClr val="bg1"/>
                    </a:solidFill>
                    <a:cs typeface="Calibri Light" panose="020F0302020204030204" pitchFamily="34" charset="0"/>
                  </a:rPr>
                  <a:t>Delivery and </a:t>
                </a:r>
                <a:r>
                  <a:rPr lang="pl-PL" sz="1000" b="1" dirty="0" err="1">
                    <a:solidFill>
                      <a:schemeClr val="bg1"/>
                    </a:solidFill>
                    <a:cs typeface="Calibri Light" panose="020F0302020204030204" pitchFamily="34" charset="0"/>
                  </a:rPr>
                  <a:t>collection</a:t>
                </a:r>
                <a:endParaRPr lang="pl-PL" sz="1000" b="1" dirty="0">
                  <a:solidFill>
                    <a:schemeClr val="bg1"/>
                  </a:solidFill>
                  <a:cs typeface="Calibri Light" panose="020F0302020204030204" pitchFamily="34" charset="0"/>
                </a:endParaRPr>
              </a:p>
            </p:txBody>
          </p:sp>
          <p:sp>
            <p:nvSpPr>
              <p:cNvPr id="19" name="Pentagon 15">
                <a:extLst>
                  <a:ext uri="{FF2B5EF4-FFF2-40B4-BE49-F238E27FC236}">
                    <a16:creationId xmlns:a16="http://schemas.microsoft.com/office/drawing/2014/main" id="{73905C81-CF7E-4866-BE44-10A8DC87540E}"/>
                  </a:ext>
                </a:extLst>
              </p:cNvPr>
              <p:cNvSpPr/>
              <p:nvPr/>
            </p:nvSpPr>
            <p:spPr>
              <a:xfrm>
                <a:off x="3266269" y="2636585"/>
                <a:ext cx="2504287" cy="300797"/>
              </a:xfrm>
              <a:prstGeom prst="roundRect">
                <a:avLst/>
              </a:prstGeom>
              <a:solidFill>
                <a:srgbClr val="61C3AE"/>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pl-PL" sz="1000" b="1" dirty="0" err="1">
                    <a:solidFill>
                      <a:schemeClr val="bg1"/>
                    </a:solidFill>
                    <a:cs typeface="Calibri Light" panose="020F0302020204030204" pitchFamily="34" charset="0"/>
                  </a:rPr>
                  <a:t>External</a:t>
                </a:r>
                <a:r>
                  <a:rPr lang="pl-PL" sz="1000" b="1" dirty="0">
                    <a:solidFill>
                      <a:schemeClr val="bg1"/>
                    </a:solidFill>
                    <a:cs typeface="Calibri Light" panose="020F0302020204030204" pitchFamily="34" charset="0"/>
                  </a:rPr>
                  <a:t> transport</a:t>
                </a:r>
              </a:p>
            </p:txBody>
          </p:sp>
          <p:sp>
            <p:nvSpPr>
              <p:cNvPr id="20" name="Pentagon 14">
                <a:extLst>
                  <a:ext uri="{FF2B5EF4-FFF2-40B4-BE49-F238E27FC236}">
                    <a16:creationId xmlns:a16="http://schemas.microsoft.com/office/drawing/2014/main" id="{F810B868-0990-438D-9DEA-3AB859B0518E}"/>
                  </a:ext>
                </a:extLst>
              </p:cNvPr>
              <p:cNvSpPr/>
              <p:nvPr/>
            </p:nvSpPr>
            <p:spPr>
              <a:xfrm>
                <a:off x="612736" y="2636586"/>
                <a:ext cx="2495907" cy="300797"/>
              </a:xfrm>
              <a:prstGeom prst="roundRect">
                <a:avLst/>
              </a:prstGeom>
              <a:solidFill>
                <a:srgbClr val="61C3AE"/>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pl-PL" sz="1000" b="1" dirty="0" err="1">
                    <a:solidFill>
                      <a:schemeClr val="bg1"/>
                    </a:solidFill>
                    <a:cs typeface="Calibri Light" panose="020F0302020204030204" pitchFamily="34" charset="0"/>
                  </a:rPr>
                  <a:t>Acquisition</a:t>
                </a:r>
                <a:r>
                  <a:rPr lang="pl-PL" sz="1000" b="1" dirty="0">
                    <a:solidFill>
                      <a:schemeClr val="bg1"/>
                    </a:solidFill>
                    <a:cs typeface="Calibri Light" panose="020F0302020204030204" pitchFamily="34" charset="0"/>
                  </a:rPr>
                  <a:t> of </a:t>
                </a:r>
                <a:r>
                  <a:rPr lang="pl-PL" sz="1000" b="1" dirty="0" err="1">
                    <a:solidFill>
                      <a:schemeClr val="bg1"/>
                    </a:solidFill>
                    <a:cs typeface="Calibri Light" panose="020F0302020204030204" pitchFamily="34" charset="0"/>
                  </a:rPr>
                  <a:t>contracts</a:t>
                </a:r>
                <a:endParaRPr lang="pl-PL" sz="1000" b="1" dirty="0">
                  <a:solidFill>
                    <a:schemeClr val="bg1"/>
                  </a:solidFill>
                  <a:cs typeface="Calibri Light" panose="020F0302020204030204" pitchFamily="34" charset="0"/>
                </a:endParaRPr>
              </a:p>
            </p:txBody>
          </p:sp>
          <p:sp>
            <p:nvSpPr>
              <p:cNvPr id="21" name="Pentagon 16">
                <a:extLst>
                  <a:ext uri="{FF2B5EF4-FFF2-40B4-BE49-F238E27FC236}">
                    <a16:creationId xmlns:a16="http://schemas.microsoft.com/office/drawing/2014/main" id="{1821CC6E-A5E0-4F05-BD1D-90D6004E13C1}"/>
                  </a:ext>
                </a:extLst>
              </p:cNvPr>
              <p:cNvSpPr/>
              <p:nvPr/>
            </p:nvSpPr>
            <p:spPr>
              <a:xfrm>
                <a:off x="8581497" y="2646082"/>
                <a:ext cx="2512877" cy="1849531"/>
              </a:xfrm>
              <a:prstGeom prst="roundRect">
                <a:avLst>
                  <a:gd name="adj" fmla="val 10038"/>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tIns="216000" rtlCol="0" anchor="t"/>
              <a:lstStyle/>
              <a:p>
                <a:pPr lvl="0" algn="ctr"/>
                <a:endParaRPr lang="pl-PL" sz="800" dirty="0">
                  <a:solidFill>
                    <a:schemeClr val="tx1">
                      <a:lumMod val="85000"/>
                      <a:lumOff val="15000"/>
                    </a:schemeClr>
                  </a:solidFill>
                  <a:cs typeface="Calibri Light" panose="020F0302020204030204" pitchFamily="34" charset="0"/>
                </a:endParaRPr>
              </a:p>
              <a:p>
                <a:pPr lvl="0" algn="ctr"/>
                <a:r>
                  <a:rPr lang="pl-PL" sz="800" dirty="0">
                    <a:solidFill>
                      <a:schemeClr val="tx1">
                        <a:lumMod val="85000"/>
                        <a:lumOff val="15000"/>
                      </a:schemeClr>
                    </a:solidFill>
                    <a:cs typeface="Calibri Light" panose="020F0302020204030204" pitchFamily="34" charset="0"/>
                  </a:rPr>
                  <a:t>[</a:t>
                </a:r>
                <a:r>
                  <a:rPr lang="pl-PL" sz="800" dirty="0" err="1">
                    <a:solidFill>
                      <a:schemeClr val="tx1">
                        <a:lumMod val="85000"/>
                        <a:lumOff val="15000"/>
                      </a:schemeClr>
                    </a:solidFill>
                    <a:cs typeface="Calibri Light" panose="020F0302020204030204" pitchFamily="34" charset="0"/>
                  </a:rPr>
                  <a:t>Process</a:t>
                </a:r>
                <a:r>
                  <a:rPr lang="pl-PL" sz="800" dirty="0">
                    <a:solidFill>
                      <a:schemeClr val="tx1">
                        <a:lumMod val="85000"/>
                        <a:lumOff val="15000"/>
                      </a:schemeClr>
                    </a:solidFill>
                    <a:cs typeface="Calibri Light" panose="020F0302020204030204" pitchFamily="34" charset="0"/>
                  </a:rPr>
                  <a:t> </a:t>
                </a:r>
                <a:r>
                  <a:rPr lang="pl-PL" sz="800" dirty="0" err="1">
                    <a:solidFill>
                      <a:schemeClr val="tx1">
                        <a:lumMod val="85000"/>
                        <a:lumOff val="15000"/>
                      </a:schemeClr>
                    </a:solidFill>
                    <a:cs typeface="Calibri Light" panose="020F0302020204030204" pitchFamily="34" charset="0"/>
                  </a:rPr>
                  <a:t>description</a:t>
                </a:r>
                <a:r>
                  <a:rPr lang="pl-PL" sz="800" dirty="0">
                    <a:solidFill>
                      <a:schemeClr val="tx1">
                        <a:lumMod val="85000"/>
                        <a:lumOff val="15000"/>
                      </a:schemeClr>
                    </a:solidFill>
                    <a:cs typeface="Calibri Light" panose="020F0302020204030204" pitchFamily="34" charset="0"/>
                  </a:rPr>
                  <a:t>]</a:t>
                </a:r>
              </a:p>
            </p:txBody>
          </p:sp>
          <p:sp>
            <p:nvSpPr>
              <p:cNvPr id="22" name="Pentagon 16">
                <a:extLst>
                  <a:ext uri="{FF2B5EF4-FFF2-40B4-BE49-F238E27FC236}">
                    <a16:creationId xmlns:a16="http://schemas.microsoft.com/office/drawing/2014/main" id="{D3CD2340-9CEC-435A-A2B7-11C978C7F8EF}"/>
                  </a:ext>
                </a:extLst>
              </p:cNvPr>
              <p:cNvSpPr/>
              <p:nvPr/>
            </p:nvSpPr>
            <p:spPr>
              <a:xfrm>
                <a:off x="8581499" y="2636585"/>
                <a:ext cx="2509248" cy="300797"/>
              </a:xfrm>
              <a:prstGeom prst="roundRect">
                <a:avLst/>
              </a:prstGeom>
              <a:solidFill>
                <a:srgbClr val="61C3AE"/>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pl-PL" sz="1000" b="1" dirty="0" err="1">
                    <a:solidFill>
                      <a:schemeClr val="bg1"/>
                    </a:solidFill>
                    <a:cs typeface="Calibri Light" panose="020F0302020204030204" pitchFamily="34" charset="0"/>
                  </a:rPr>
                  <a:t>Strict</a:t>
                </a:r>
                <a:r>
                  <a:rPr lang="pl-PL" sz="1000" b="1" dirty="0">
                    <a:solidFill>
                      <a:schemeClr val="bg1"/>
                    </a:solidFill>
                    <a:cs typeface="Calibri Light" panose="020F0302020204030204" pitchFamily="34" charset="0"/>
                  </a:rPr>
                  <a:t> </a:t>
                </a:r>
                <a:r>
                  <a:rPr lang="pl-PL" sz="1000" b="1" dirty="0" err="1">
                    <a:solidFill>
                      <a:schemeClr val="bg1"/>
                    </a:solidFill>
                    <a:cs typeface="Calibri Light" panose="020F0302020204030204" pitchFamily="34" charset="0"/>
                  </a:rPr>
                  <a:t>calculation</a:t>
                </a:r>
                <a:r>
                  <a:rPr lang="pl-PL" sz="1000" b="1" dirty="0">
                    <a:solidFill>
                      <a:schemeClr val="bg1"/>
                    </a:solidFill>
                    <a:cs typeface="Calibri Light" panose="020F0302020204030204" pitchFamily="34" charset="0"/>
                  </a:rPr>
                  <a:t> of </a:t>
                </a:r>
                <a:r>
                  <a:rPr lang="pl-PL" sz="1000" b="1" dirty="0" err="1">
                    <a:solidFill>
                      <a:schemeClr val="bg1"/>
                    </a:solidFill>
                    <a:cs typeface="Calibri Light" panose="020F0302020204030204" pitchFamily="34" charset="0"/>
                  </a:rPr>
                  <a:t>margins</a:t>
                </a:r>
                <a:endParaRPr lang="pl-PL" sz="1000" b="1" dirty="0">
                  <a:solidFill>
                    <a:schemeClr val="bg1"/>
                  </a:solidFill>
                  <a:cs typeface="Calibri Light" panose="020F0302020204030204" pitchFamily="34" charset="0"/>
                </a:endParaRPr>
              </a:p>
            </p:txBody>
          </p:sp>
        </p:grpSp>
        <p:sp>
          <p:nvSpPr>
            <p:cNvPr id="23" name="Pentagon 16">
              <a:extLst>
                <a:ext uri="{FF2B5EF4-FFF2-40B4-BE49-F238E27FC236}">
                  <a16:creationId xmlns:a16="http://schemas.microsoft.com/office/drawing/2014/main" id="{7CD61AAC-7A67-433E-8EE2-74113D06DAA0}"/>
                </a:ext>
              </a:extLst>
            </p:cNvPr>
            <p:cNvSpPr/>
            <p:nvPr/>
          </p:nvSpPr>
          <p:spPr>
            <a:xfrm>
              <a:off x="9325342" y="3324219"/>
              <a:ext cx="1874006" cy="2028277"/>
            </a:xfrm>
            <a:prstGeom prst="roundRect">
              <a:avLst>
                <a:gd name="adj" fmla="val 9670"/>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tIns="216000" rtlCol="0" anchor="t"/>
            <a:lstStyle/>
            <a:p>
              <a:pPr lvl="0" algn="ctr"/>
              <a:endParaRPr lang="pl-PL" sz="800" dirty="0">
                <a:solidFill>
                  <a:schemeClr val="tx1">
                    <a:lumMod val="85000"/>
                    <a:lumOff val="15000"/>
                  </a:schemeClr>
                </a:solidFill>
                <a:cs typeface="Calibri Light" panose="020F0302020204030204" pitchFamily="34" charset="0"/>
              </a:endParaRPr>
            </a:p>
            <a:p>
              <a:pPr lvl="0" algn="ctr"/>
              <a:r>
                <a:rPr lang="pl-PL" sz="800" dirty="0">
                  <a:solidFill>
                    <a:schemeClr val="tx1">
                      <a:lumMod val="85000"/>
                      <a:lumOff val="15000"/>
                    </a:schemeClr>
                  </a:solidFill>
                  <a:cs typeface="Calibri Light" panose="020F0302020204030204" pitchFamily="34" charset="0"/>
                </a:rPr>
                <a:t>[</a:t>
              </a:r>
              <a:r>
                <a:rPr lang="pl-PL" sz="800" dirty="0" err="1">
                  <a:solidFill>
                    <a:schemeClr val="tx1">
                      <a:lumMod val="85000"/>
                      <a:lumOff val="15000"/>
                    </a:schemeClr>
                  </a:solidFill>
                  <a:cs typeface="Calibri Light" panose="020F0302020204030204" pitchFamily="34" charset="0"/>
                </a:rPr>
                <a:t>Process</a:t>
              </a:r>
              <a:r>
                <a:rPr lang="pl-PL" sz="800" dirty="0">
                  <a:solidFill>
                    <a:schemeClr val="tx1">
                      <a:lumMod val="85000"/>
                      <a:lumOff val="15000"/>
                    </a:schemeClr>
                  </a:solidFill>
                  <a:cs typeface="Calibri Light" panose="020F0302020204030204" pitchFamily="34" charset="0"/>
                </a:rPr>
                <a:t> </a:t>
              </a:r>
              <a:r>
                <a:rPr lang="pl-PL" sz="800" dirty="0" err="1">
                  <a:solidFill>
                    <a:schemeClr val="tx1">
                      <a:lumMod val="85000"/>
                      <a:lumOff val="15000"/>
                    </a:schemeClr>
                  </a:solidFill>
                  <a:cs typeface="Calibri Light" panose="020F0302020204030204" pitchFamily="34" charset="0"/>
                </a:rPr>
                <a:t>description</a:t>
              </a:r>
              <a:r>
                <a:rPr lang="pl-PL" sz="800" dirty="0">
                  <a:solidFill>
                    <a:schemeClr val="tx1">
                      <a:lumMod val="85000"/>
                      <a:lumOff val="15000"/>
                    </a:schemeClr>
                  </a:solidFill>
                  <a:cs typeface="Calibri Light" panose="020F0302020204030204" pitchFamily="34" charset="0"/>
                </a:rPr>
                <a:t>]</a:t>
              </a:r>
            </a:p>
          </p:txBody>
        </p:sp>
        <p:sp>
          <p:nvSpPr>
            <p:cNvPr id="24" name="Pentagon 16">
              <a:extLst>
                <a:ext uri="{FF2B5EF4-FFF2-40B4-BE49-F238E27FC236}">
                  <a16:creationId xmlns:a16="http://schemas.microsoft.com/office/drawing/2014/main" id="{CB229CD1-69CD-4108-B1E7-D735965866AB}"/>
                </a:ext>
              </a:extLst>
            </p:cNvPr>
            <p:cNvSpPr/>
            <p:nvPr/>
          </p:nvSpPr>
          <p:spPr>
            <a:xfrm>
              <a:off x="9325343" y="3313884"/>
              <a:ext cx="1874005" cy="329364"/>
            </a:xfrm>
            <a:prstGeom prst="roundRect">
              <a:avLst/>
            </a:prstGeom>
            <a:solidFill>
              <a:srgbClr val="61C3AE"/>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pl-PL" sz="1000" b="1" dirty="0" err="1">
                  <a:solidFill>
                    <a:schemeClr val="bg1"/>
                  </a:solidFill>
                  <a:latin typeface="Calibri Light" panose="020F0302020204030204" pitchFamily="34" charset="0"/>
                  <a:cs typeface="Calibri Light" panose="020F0302020204030204" pitchFamily="34" charset="0"/>
                </a:rPr>
                <a:t>Flexible</a:t>
              </a:r>
              <a:r>
                <a:rPr lang="pl-PL" sz="1000" b="1" dirty="0">
                  <a:solidFill>
                    <a:schemeClr val="bg1"/>
                  </a:solidFill>
                  <a:latin typeface="Calibri Light" panose="020F0302020204030204" pitchFamily="34" charset="0"/>
                  <a:cs typeface="Calibri Light" panose="020F0302020204030204" pitchFamily="34" charset="0"/>
                </a:rPr>
                <a:t> </a:t>
              </a:r>
              <a:r>
                <a:rPr lang="pl-PL" sz="1000" b="1" dirty="0" err="1">
                  <a:solidFill>
                    <a:schemeClr val="bg1"/>
                  </a:solidFill>
                  <a:latin typeface="Calibri Light" panose="020F0302020204030204" pitchFamily="34" charset="0"/>
                  <a:cs typeface="Calibri Light" panose="020F0302020204030204" pitchFamily="34" charset="0"/>
                </a:rPr>
                <a:t>production</a:t>
              </a:r>
              <a:r>
                <a:rPr lang="pl-PL" sz="1000" b="1" dirty="0">
                  <a:solidFill>
                    <a:schemeClr val="bg1"/>
                  </a:solidFill>
                  <a:latin typeface="Calibri Light" panose="020F0302020204030204" pitchFamily="34" charset="0"/>
                  <a:cs typeface="Calibri Light" panose="020F0302020204030204" pitchFamily="34" charset="0"/>
                </a:rPr>
                <a:t> system</a:t>
              </a:r>
            </a:p>
          </p:txBody>
        </p:sp>
      </p:grpSp>
      <p:sp>
        <p:nvSpPr>
          <p:cNvPr id="25" name="Rectangle: Top Corners Rounded 47">
            <a:extLst>
              <a:ext uri="{FF2B5EF4-FFF2-40B4-BE49-F238E27FC236}">
                <a16:creationId xmlns:a16="http://schemas.microsoft.com/office/drawing/2014/main" id="{21900999-5755-4DF0-81F3-4A5DC4DF30D1}"/>
              </a:ext>
            </a:extLst>
          </p:cNvPr>
          <p:cNvSpPr/>
          <p:nvPr/>
        </p:nvSpPr>
        <p:spPr>
          <a:xfrm rot="16200000">
            <a:off x="-51636" y="2325065"/>
            <a:ext cx="1684424" cy="304801"/>
          </a:xfrm>
          <a:prstGeom prst="round2SameRect">
            <a:avLst>
              <a:gd name="adj1" fmla="val 50000"/>
              <a:gd name="adj2" fmla="val 0"/>
            </a:avLst>
          </a:prstGeom>
          <a:solidFill>
            <a:srgbClr val="46B9A0"/>
          </a:solidFill>
          <a:ln w="3175" cmpd="sng">
            <a:noFill/>
          </a:ln>
        </p:spPr>
        <p:txBody>
          <a:bodyPr vert="horz" lIns="0" tIns="45720" rIns="0" bIns="45720" rtlCol="0" anchor="ctr">
            <a:noAutofit/>
          </a:bodyPr>
          <a:lstStyle/>
          <a:p>
            <a:pPr algn="ctr">
              <a:lnSpc>
                <a:spcPct val="80000"/>
              </a:lnSpc>
              <a:spcBef>
                <a:spcPct val="0"/>
              </a:spcBef>
            </a:pPr>
            <a:r>
              <a:rPr lang="pl-PL" sz="1400" b="1" dirty="0" err="1">
                <a:solidFill>
                  <a:schemeClr val="bg1"/>
                </a:solidFill>
                <a:latin typeface="Calibri Light" panose="020F0302020204030204" pitchFamily="34" charset="0"/>
                <a:cs typeface="Calibri Light" panose="020F0302020204030204" pitchFamily="34" charset="0"/>
              </a:rPr>
              <a:t>Process</a:t>
            </a:r>
            <a:endParaRPr lang="pl-PL" sz="1400" b="1" dirty="0">
              <a:solidFill>
                <a:schemeClr val="bg1"/>
              </a:solidFill>
              <a:latin typeface="Calibri Light" panose="020F0302020204030204" pitchFamily="34" charset="0"/>
              <a:cs typeface="Calibri Light" panose="020F0302020204030204" pitchFamily="34" charset="0"/>
            </a:endParaRPr>
          </a:p>
        </p:txBody>
      </p:sp>
      <p:sp>
        <p:nvSpPr>
          <p:cNvPr id="26" name="Rectangle: Top Corners Rounded 47">
            <a:extLst>
              <a:ext uri="{FF2B5EF4-FFF2-40B4-BE49-F238E27FC236}">
                <a16:creationId xmlns:a16="http://schemas.microsoft.com/office/drawing/2014/main" id="{A1CA80A8-79F4-4D7F-BA12-681D715BD346}"/>
              </a:ext>
            </a:extLst>
          </p:cNvPr>
          <p:cNvSpPr/>
          <p:nvPr/>
        </p:nvSpPr>
        <p:spPr>
          <a:xfrm rot="16200000">
            <a:off x="-270268" y="4482705"/>
            <a:ext cx="2121691" cy="304801"/>
          </a:xfrm>
          <a:prstGeom prst="round2SameRect">
            <a:avLst>
              <a:gd name="adj1" fmla="val 50000"/>
              <a:gd name="adj2" fmla="val 0"/>
            </a:avLst>
          </a:prstGeom>
          <a:solidFill>
            <a:srgbClr val="46B9A0"/>
          </a:solidFill>
          <a:ln w="3175" cmpd="sng">
            <a:noFill/>
          </a:ln>
        </p:spPr>
        <p:txBody>
          <a:bodyPr vert="horz" lIns="0" tIns="45720" rIns="0" bIns="45720" rtlCol="0" anchor="ctr">
            <a:noAutofit/>
          </a:bodyPr>
          <a:lstStyle/>
          <a:p>
            <a:pPr algn="ctr">
              <a:lnSpc>
                <a:spcPct val="80000"/>
              </a:lnSpc>
              <a:spcBef>
                <a:spcPct val="0"/>
              </a:spcBef>
            </a:pPr>
            <a:r>
              <a:rPr lang="pl-PL" sz="1400" b="1" dirty="0" err="1">
                <a:solidFill>
                  <a:schemeClr val="bg1"/>
                </a:solidFill>
                <a:latin typeface="Calibri Light" panose="020F0302020204030204" pitchFamily="34" charset="0"/>
                <a:cs typeface="Calibri Light" panose="020F0302020204030204" pitchFamily="34" charset="0"/>
              </a:rPr>
              <a:t>Implementation</a:t>
            </a:r>
            <a:endParaRPr lang="pl-PL" sz="1400" b="1" dirty="0">
              <a:solidFill>
                <a:schemeClr val="bg1"/>
              </a:solidFill>
              <a:latin typeface="Calibri Light" panose="020F0302020204030204" pitchFamily="34" charset="0"/>
              <a:cs typeface="Calibri Light" panose="020F0302020204030204" pitchFamily="34" charset="0"/>
            </a:endParaRPr>
          </a:p>
        </p:txBody>
      </p:sp>
      <p:sp>
        <p:nvSpPr>
          <p:cNvPr id="29" name="Pentagon 16">
            <a:extLst>
              <a:ext uri="{FF2B5EF4-FFF2-40B4-BE49-F238E27FC236}">
                <a16:creationId xmlns:a16="http://schemas.microsoft.com/office/drawing/2014/main" id="{B187FB23-128D-4E0F-B9AC-C8172CABBE29}"/>
              </a:ext>
            </a:extLst>
          </p:cNvPr>
          <p:cNvSpPr/>
          <p:nvPr/>
        </p:nvSpPr>
        <p:spPr>
          <a:xfrm>
            <a:off x="7540023" y="1789411"/>
            <a:ext cx="1927399" cy="1467090"/>
          </a:xfrm>
          <a:prstGeom prst="roundRect">
            <a:avLst>
              <a:gd name="adj" fmla="val 8165"/>
            </a:avLst>
          </a:prstGeom>
          <a:solidFill>
            <a:srgbClr val="FAFAFA"/>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lIns="36000" rIns="36000" rtlCol="0" anchor="t" anchorCtr="0"/>
          <a:lstStyle/>
          <a:p>
            <a:pPr lvl="0" algn="ctr"/>
            <a:endParaRPr lang="pl-PL" sz="900" dirty="0">
              <a:solidFill>
                <a:schemeClr val="tx1">
                  <a:lumMod val="85000"/>
                  <a:lumOff val="15000"/>
                </a:schemeClr>
              </a:solidFill>
              <a:cs typeface="Calibri Light" panose="020F0302020204030204" pitchFamily="34" charset="0"/>
            </a:endParaRPr>
          </a:p>
          <a:p>
            <a:pPr lvl="0" algn="ctr"/>
            <a:r>
              <a:rPr lang="pl-PL" sz="900" dirty="0">
                <a:solidFill>
                  <a:schemeClr val="tx1">
                    <a:lumMod val="85000"/>
                    <a:lumOff val="15000"/>
                  </a:schemeClr>
                </a:solidFill>
                <a:cs typeface="Calibri Light" panose="020F0302020204030204" pitchFamily="34" charset="0"/>
              </a:rPr>
              <a:t>[</a:t>
            </a:r>
            <a:r>
              <a:rPr lang="pl-PL" sz="900" dirty="0" err="1">
                <a:solidFill>
                  <a:schemeClr val="tx1">
                    <a:lumMod val="85000"/>
                    <a:lumOff val="15000"/>
                  </a:schemeClr>
                </a:solidFill>
                <a:cs typeface="Calibri Light" panose="020F0302020204030204" pitchFamily="34" charset="0"/>
              </a:rPr>
              <a:t>Process</a:t>
            </a:r>
            <a:r>
              <a:rPr lang="pl-PL" sz="900" dirty="0">
                <a:solidFill>
                  <a:schemeClr val="tx1">
                    <a:lumMod val="85000"/>
                    <a:lumOff val="15000"/>
                  </a:schemeClr>
                </a:solidFill>
                <a:cs typeface="Calibri Light" panose="020F0302020204030204" pitchFamily="34" charset="0"/>
              </a:rPr>
              <a:t> </a:t>
            </a:r>
            <a:r>
              <a:rPr lang="pl-PL" sz="900" dirty="0" err="1">
                <a:solidFill>
                  <a:schemeClr val="tx1">
                    <a:lumMod val="85000"/>
                    <a:lumOff val="15000"/>
                  </a:schemeClr>
                </a:solidFill>
                <a:cs typeface="Calibri Light" panose="020F0302020204030204" pitchFamily="34" charset="0"/>
              </a:rPr>
              <a:t>description</a:t>
            </a:r>
            <a:r>
              <a:rPr lang="pl-PL" sz="900" dirty="0">
                <a:solidFill>
                  <a:schemeClr val="tx1">
                    <a:lumMod val="85000"/>
                    <a:lumOff val="15000"/>
                  </a:schemeClr>
                </a:solidFill>
                <a:cs typeface="Calibri Light" panose="020F0302020204030204" pitchFamily="34" charset="0"/>
              </a:rPr>
              <a:t>]</a:t>
            </a:r>
          </a:p>
        </p:txBody>
      </p:sp>
      <p:sp>
        <p:nvSpPr>
          <p:cNvPr id="30" name="Pentagon 16">
            <a:extLst>
              <a:ext uri="{FF2B5EF4-FFF2-40B4-BE49-F238E27FC236}">
                <a16:creationId xmlns:a16="http://schemas.microsoft.com/office/drawing/2014/main" id="{43181187-6548-4D5A-9517-B828D8CB7900}"/>
              </a:ext>
            </a:extLst>
          </p:cNvPr>
          <p:cNvSpPr/>
          <p:nvPr/>
        </p:nvSpPr>
        <p:spPr>
          <a:xfrm>
            <a:off x="5522778" y="1794527"/>
            <a:ext cx="1903579" cy="1451985"/>
          </a:xfrm>
          <a:prstGeom prst="roundRect">
            <a:avLst>
              <a:gd name="adj" fmla="val 7511"/>
            </a:avLst>
          </a:prstGeom>
          <a:solidFill>
            <a:srgbClr val="FAFAFA"/>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lIns="36000" rIns="36000" rtlCol="0" anchor="t" anchorCtr="0"/>
          <a:lstStyle/>
          <a:p>
            <a:pPr lvl="0" algn="ctr"/>
            <a:endParaRPr lang="pl-PL" sz="900" dirty="0">
              <a:solidFill>
                <a:schemeClr val="tx1">
                  <a:lumMod val="85000"/>
                  <a:lumOff val="15000"/>
                </a:schemeClr>
              </a:solidFill>
              <a:cs typeface="Calibri Light" panose="020F0302020204030204" pitchFamily="34" charset="0"/>
            </a:endParaRPr>
          </a:p>
          <a:p>
            <a:pPr lvl="0" algn="ctr"/>
            <a:r>
              <a:rPr lang="pl-PL" sz="900" dirty="0">
                <a:solidFill>
                  <a:schemeClr val="tx1">
                    <a:lumMod val="85000"/>
                    <a:lumOff val="15000"/>
                  </a:schemeClr>
                </a:solidFill>
                <a:cs typeface="Calibri Light" panose="020F0302020204030204" pitchFamily="34" charset="0"/>
              </a:rPr>
              <a:t>[</a:t>
            </a:r>
            <a:r>
              <a:rPr lang="pl-PL" sz="900" dirty="0" err="1">
                <a:solidFill>
                  <a:schemeClr val="tx1">
                    <a:lumMod val="85000"/>
                    <a:lumOff val="15000"/>
                  </a:schemeClr>
                </a:solidFill>
                <a:cs typeface="Calibri Light" panose="020F0302020204030204" pitchFamily="34" charset="0"/>
              </a:rPr>
              <a:t>Process</a:t>
            </a:r>
            <a:r>
              <a:rPr lang="pl-PL" sz="900" dirty="0">
                <a:solidFill>
                  <a:schemeClr val="tx1">
                    <a:lumMod val="85000"/>
                    <a:lumOff val="15000"/>
                  </a:schemeClr>
                </a:solidFill>
                <a:cs typeface="Calibri Light" panose="020F0302020204030204" pitchFamily="34" charset="0"/>
              </a:rPr>
              <a:t> </a:t>
            </a:r>
            <a:r>
              <a:rPr lang="pl-PL" sz="900" dirty="0" err="1">
                <a:solidFill>
                  <a:schemeClr val="tx1">
                    <a:lumMod val="85000"/>
                    <a:lumOff val="15000"/>
                  </a:schemeClr>
                </a:solidFill>
                <a:cs typeface="Calibri Light" panose="020F0302020204030204" pitchFamily="34" charset="0"/>
              </a:rPr>
              <a:t>description</a:t>
            </a:r>
            <a:r>
              <a:rPr lang="pl-PL" sz="900" dirty="0">
                <a:solidFill>
                  <a:schemeClr val="tx1">
                    <a:lumMod val="85000"/>
                    <a:lumOff val="15000"/>
                  </a:schemeClr>
                </a:solidFill>
                <a:cs typeface="Calibri Light" panose="020F0302020204030204" pitchFamily="34" charset="0"/>
              </a:rPr>
              <a:t>]</a:t>
            </a:r>
          </a:p>
        </p:txBody>
      </p:sp>
      <p:sp>
        <p:nvSpPr>
          <p:cNvPr id="31" name="Pentagon 16">
            <a:extLst>
              <a:ext uri="{FF2B5EF4-FFF2-40B4-BE49-F238E27FC236}">
                <a16:creationId xmlns:a16="http://schemas.microsoft.com/office/drawing/2014/main" id="{D57A8B18-D058-49F1-B7D7-A9125282CCC9}"/>
              </a:ext>
            </a:extLst>
          </p:cNvPr>
          <p:cNvSpPr/>
          <p:nvPr/>
        </p:nvSpPr>
        <p:spPr>
          <a:xfrm>
            <a:off x="3471010" y="1793638"/>
            <a:ext cx="1922805" cy="1462862"/>
          </a:xfrm>
          <a:prstGeom prst="roundRect">
            <a:avLst>
              <a:gd name="adj" fmla="val 7511"/>
            </a:avLst>
          </a:prstGeom>
          <a:solidFill>
            <a:srgbClr val="FAFAFA"/>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lIns="36000" rIns="36000" rtlCol="0" anchor="t" anchorCtr="0"/>
          <a:lstStyle/>
          <a:p>
            <a:pPr lvl="0" algn="ctr"/>
            <a:endParaRPr lang="pl-PL" sz="900" dirty="0">
              <a:solidFill>
                <a:schemeClr val="tx1">
                  <a:lumMod val="85000"/>
                  <a:lumOff val="15000"/>
                </a:schemeClr>
              </a:solidFill>
              <a:cs typeface="Calibri Light" panose="020F0302020204030204" pitchFamily="34" charset="0"/>
            </a:endParaRPr>
          </a:p>
          <a:p>
            <a:pPr lvl="0" algn="ctr"/>
            <a:r>
              <a:rPr lang="pl-PL" sz="900" dirty="0">
                <a:solidFill>
                  <a:schemeClr val="tx1">
                    <a:lumMod val="85000"/>
                    <a:lumOff val="15000"/>
                  </a:schemeClr>
                </a:solidFill>
                <a:cs typeface="Calibri Light" panose="020F0302020204030204" pitchFamily="34" charset="0"/>
              </a:rPr>
              <a:t>[</a:t>
            </a:r>
            <a:r>
              <a:rPr lang="pl-PL" sz="900" dirty="0" err="1">
                <a:solidFill>
                  <a:schemeClr val="tx1">
                    <a:lumMod val="85000"/>
                    <a:lumOff val="15000"/>
                  </a:schemeClr>
                </a:solidFill>
                <a:cs typeface="Calibri Light" panose="020F0302020204030204" pitchFamily="34" charset="0"/>
              </a:rPr>
              <a:t>Process</a:t>
            </a:r>
            <a:r>
              <a:rPr lang="pl-PL" sz="900" dirty="0">
                <a:solidFill>
                  <a:schemeClr val="tx1">
                    <a:lumMod val="85000"/>
                    <a:lumOff val="15000"/>
                  </a:schemeClr>
                </a:solidFill>
                <a:cs typeface="Calibri Light" panose="020F0302020204030204" pitchFamily="34" charset="0"/>
              </a:rPr>
              <a:t> </a:t>
            </a:r>
            <a:r>
              <a:rPr lang="pl-PL" sz="900" dirty="0" err="1">
                <a:solidFill>
                  <a:schemeClr val="tx1">
                    <a:lumMod val="85000"/>
                    <a:lumOff val="15000"/>
                  </a:schemeClr>
                </a:solidFill>
                <a:cs typeface="Calibri Light" panose="020F0302020204030204" pitchFamily="34" charset="0"/>
              </a:rPr>
              <a:t>description</a:t>
            </a:r>
            <a:r>
              <a:rPr lang="pl-PL" sz="900" dirty="0">
                <a:solidFill>
                  <a:schemeClr val="tx1">
                    <a:lumMod val="85000"/>
                    <a:lumOff val="15000"/>
                  </a:schemeClr>
                </a:solidFill>
                <a:cs typeface="Calibri Light" panose="020F0302020204030204" pitchFamily="34" charset="0"/>
              </a:rPr>
              <a:t>]</a:t>
            </a:r>
          </a:p>
        </p:txBody>
      </p:sp>
      <p:sp>
        <p:nvSpPr>
          <p:cNvPr id="32" name="Pentagon 16">
            <a:extLst>
              <a:ext uri="{FF2B5EF4-FFF2-40B4-BE49-F238E27FC236}">
                <a16:creationId xmlns:a16="http://schemas.microsoft.com/office/drawing/2014/main" id="{C6F7AA09-EDE1-48FC-BD0D-F6CD3EFDC916}"/>
              </a:ext>
            </a:extLst>
          </p:cNvPr>
          <p:cNvSpPr/>
          <p:nvPr/>
        </p:nvSpPr>
        <p:spPr>
          <a:xfrm>
            <a:off x="1427585" y="1789547"/>
            <a:ext cx="1927280" cy="1466953"/>
          </a:xfrm>
          <a:prstGeom prst="roundRect">
            <a:avLst>
              <a:gd name="adj" fmla="val 7511"/>
            </a:avLst>
          </a:prstGeom>
          <a:solidFill>
            <a:srgbClr val="FAFAFA"/>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lIns="36000" rIns="36000" rtlCol="0" anchor="t" anchorCtr="0"/>
          <a:lstStyle/>
          <a:p>
            <a:pPr lvl="0" algn="ctr"/>
            <a:endParaRPr lang="pl-PL" sz="900" dirty="0">
              <a:solidFill>
                <a:schemeClr val="tx1">
                  <a:lumMod val="85000"/>
                  <a:lumOff val="15000"/>
                </a:schemeClr>
              </a:solidFill>
              <a:cs typeface="Calibri Light" panose="020F0302020204030204" pitchFamily="34" charset="0"/>
            </a:endParaRPr>
          </a:p>
          <a:p>
            <a:pPr lvl="0" algn="ctr"/>
            <a:r>
              <a:rPr lang="pl-PL" sz="900" dirty="0">
                <a:solidFill>
                  <a:schemeClr val="tx1">
                    <a:lumMod val="85000"/>
                    <a:lumOff val="15000"/>
                  </a:schemeClr>
                </a:solidFill>
                <a:cs typeface="Calibri Light" panose="020F0302020204030204" pitchFamily="34" charset="0"/>
              </a:rPr>
              <a:t>[</a:t>
            </a:r>
            <a:r>
              <a:rPr lang="pl-PL" sz="900" dirty="0" err="1">
                <a:solidFill>
                  <a:schemeClr val="tx1">
                    <a:lumMod val="85000"/>
                    <a:lumOff val="15000"/>
                  </a:schemeClr>
                </a:solidFill>
                <a:cs typeface="Calibri Light" panose="020F0302020204030204" pitchFamily="34" charset="0"/>
              </a:rPr>
              <a:t>Process</a:t>
            </a:r>
            <a:r>
              <a:rPr lang="pl-PL" sz="900" dirty="0">
                <a:solidFill>
                  <a:schemeClr val="tx1">
                    <a:lumMod val="85000"/>
                    <a:lumOff val="15000"/>
                  </a:schemeClr>
                </a:solidFill>
                <a:cs typeface="Calibri Light" panose="020F0302020204030204" pitchFamily="34" charset="0"/>
              </a:rPr>
              <a:t> </a:t>
            </a:r>
            <a:r>
              <a:rPr lang="pl-PL" sz="900" dirty="0" err="1">
                <a:solidFill>
                  <a:schemeClr val="tx1">
                    <a:lumMod val="85000"/>
                    <a:lumOff val="15000"/>
                  </a:schemeClr>
                </a:solidFill>
                <a:cs typeface="Calibri Light" panose="020F0302020204030204" pitchFamily="34" charset="0"/>
              </a:rPr>
              <a:t>description</a:t>
            </a:r>
            <a:r>
              <a:rPr lang="pl-PL" sz="900" dirty="0">
                <a:solidFill>
                  <a:schemeClr val="tx1">
                    <a:lumMod val="85000"/>
                    <a:lumOff val="15000"/>
                  </a:schemeClr>
                </a:solidFill>
                <a:cs typeface="Calibri Light" panose="020F0302020204030204" pitchFamily="34" charset="0"/>
              </a:rPr>
              <a:t>]</a:t>
            </a:r>
          </a:p>
        </p:txBody>
      </p:sp>
      <p:sp>
        <p:nvSpPr>
          <p:cNvPr id="33" name="Rounded Rectangle 92">
            <a:extLst>
              <a:ext uri="{FF2B5EF4-FFF2-40B4-BE49-F238E27FC236}">
                <a16:creationId xmlns:a16="http://schemas.microsoft.com/office/drawing/2014/main" id="{A563D940-98EC-4FD0-A7FC-A6CBC2DAC479}"/>
              </a:ext>
            </a:extLst>
          </p:cNvPr>
          <p:cNvSpPr/>
          <p:nvPr/>
        </p:nvSpPr>
        <p:spPr>
          <a:xfrm>
            <a:off x="741018" y="5828570"/>
            <a:ext cx="10694505" cy="385496"/>
          </a:xfrm>
          <a:prstGeom prst="roundRect">
            <a:avLst>
              <a:gd name="adj" fmla="val 20435"/>
            </a:avLst>
          </a:prstGeom>
          <a:solidFill>
            <a:srgbClr val="F5F5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a:solidFill>
                  <a:schemeClr val="tx1"/>
                </a:solidFill>
              </a:rPr>
              <a:t>The [Company] constantly analyses the market demand for the offered products and obtains orders from external companies on a regular basis. It has regular customers, which allows it to plan sales in the medium term. Since the beginning of its activity, the Company has not lost a single customer.</a:t>
            </a:r>
          </a:p>
        </p:txBody>
      </p:sp>
      <p:cxnSp>
        <p:nvCxnSpPr>
          <p:cNvPr id="36" name="Straight Connector 35">
            <a:extLst>
              <a:ext uri="{FF2B5EF4-FFF2-40B4-BE49-F238E27FC236}">
                <a16:creationId xmlns:a16="http://schemas.microsoft.com/office/drawing/2014/main" id="{840C632B-04AD-486B-AC0B-97DD0E115DA6}"/>
              </a:ext>
            </a:extLst>
          </p:cNvPr>
          <p:cNvCxnSpPr>
            <a:cxnSpLocks/>
          </p:cNvCxnSpPr>
          <p:nvPr/>
        </p:nvCxnSpPr>
        <p:spPr>
          <a:xfrm>
            <a:off x="512064" y="1481205"/>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39"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bg1">
                    <a:lumMod val="65000"/>
                  </a:schemeClr>
                </a:solidFill>
                <a:latin typeface="Arial" panose="020B0604020202020204" pitchFamily="34" charset="0"/>
                <a:cs typeface="Arial" panose="020B0604020202020204" pitchFamily="34" charset="0"/>
              </a:rPr>
              <a:t>Stages</a:t>
            </a:r>
            <a:r>
              <a:rPr lang="pl-PL" sz="1000" b="1" dirty="0">
                <a:solidFill>
                  <a:schemeClr val="bg1">
                    <a:lumMod val="65000"/>
                  </a:schemeClr>
                </a:solidFill>
                <a:latin typeface="Arial" panose="020B0604020202020204" pitchFamily="34" charset="0"/>
                <a:cs typeface="Arial" panose="020B0604020202020204" pitchFamily="34" charset="0"/>
              </a:rPr>
              <a:t> of </a:t>
            </a:r>
            <a:r>
              <a:rPr lang="pl-PL" sz="1000" b="1" dirty="0" err="1">
                <a:solidFill>
                  <a:schemeClr val="bg1">
                    <a:lumMod val="65000"/>
                  </a:schemeClr>
                </a:solidFill>
                <a:latin typeface="Arial" panose="020B0604020202020204" pitchFamily="34" charset="0"/>
                <a:cs typeface="Arial" panose="020B0604020202020204" pitchFamily="34" charset="0"/>
              </a:rPr>
              <a:t>sales</a:t>
            </a:r>
            <a:r>
              <a:rPr lang="pl-PL" sz="1000" b="1" dirty="0">
                <a:solidFill>
                  <a:schemeClr val="bg1">
                    <a:lumMod val="65000"/>
                  </a:schemeClr>
                </a:solidFill>
                <a:latin typeface="Arial" panose="020B0604020202020204" pitchFamily="34" charset="0"/>
                <a:cs typeface="Arial" panose="020B0604020202020204" pitchFamily="34" charset="0"/>
              </a:rPr>
              <a:t> </a:t>
            </a:r>
            <a:r>
              <a:rPr lang="pl-PL" sz="1000" b="1" dirty="0" err="1">
                <a:solidFill>
                  <a:schemeClr val="bg1">
                    <a:lumMod val="65000"/>
                  </a:schemeClr>
                </a:solidFill>
                <a:latin typeface="Arial" panose="020B0604020202020204" pitchFamily="34" charset="0"/>
                <a:cs typeface="Arial" panose="020B0604020202020204" pitchFamily="34" charset="0"/>
              </a:rPr>
              <a:t>realization</a:t>
            </a:r>
            <a:endParaRPr lang="en-US" sz="1000" b="1" dirty="0">
              <a:solidFill>
                <a:schemeClr val="bg1">
                  <a:lumMod val="65000"/>
                </a:schemeClr>
              </a:solidFill>
              <a:latin typeface="Arial" panose="020B0604020202020204" pitchFamily="34" charset="0"/>
              <a:cs typeface="Arial" panose="020B0604020202020204" pitchFamily="34" charset="0"/>
            </a:endParaRPr>
          </a:p>
        </p:txBody>
      </p:sp>
      <p:sp>
        <p:nvSpPr>
          <p:cNvPr id="38" name="Rounded Rectangle 37"/>
          <p:cNvSpPr/>
          <p:nvPr/>
        </p:nvSpPr>
        <p:spPr>
          <a:xfrm>
            <a:off x="1441207" y="1636153"/>
            <a:ext cx="1931612" cy="326779"/>
          </a:xfrm>
          <a:prstGeom prst="roundRect">
            <a:avLst>
              <a:gd name="adj" fmla="val 28047"/>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b="1" dirty="0"/>
              <a:t>Organization and </a:t>
            </a:r>
            <a:r>
              <a:rPr lang="pl-PL" sz="800" b="1" dirty="0" err="1"/>
              <a:t>sales</a:t>
            </a:r>
            <a:r>
              <a:rPr lang="pl-PL" sz="800" b="1" dirty="0"/>
              <a:t> </a:t>
            </a:r>
            <a:r>
              <a:rPr lang="pl-PL" sz="800" b="1" dirty="0" err="1"/>
              <a:t>channels</a:t>
            </a:r>
            <a:endParaRPr lang="pl-PL" sz="800" b="1" dirty="0"/>
          </a:p>
        </p:txBody>
      </p:sp>
      <p:sp>
        <p:nvSpPr>
          <p:cNvPr id="41" name="Rounded Rectangle 40"/>
          <p:cNvSpPr/>
          <p:nvPr/>
        </p:nvSpPr>
        <p:spPr>
          <a:xfrm>
            <a:off x="3472545" y="1639124"/>
            <a:ext cx="1927127" cy="326779"/>
          </a:xfrm>
          <a:prstGeom prst="roundRect">
            <a:avLst>
              <a:gd name="adj" fmla="val 25192"/>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1000" b="1" dirty="0"/>
              <a:t>Transport and </a:t>
            </a:r>
            <a:r>
              <a:rPr lang="pl-PL" sz="1000" b="1" dirty="0" err="1"/>
              <a:t>logistics</a:t>
            </a:r>
            <a:endParaRPr lang="pl-PL" sz="1000" b="1" dirty="0"/>
          </a:p>
        </p:txBody>
      </p:sp>
      <p:sp>
        <p:nvSpPr>
          <p:cNvPr id="42" name="Rounded Rectangle 41"/>
          <p:cNvSpPr/>
          <p:nvPr/>
        </p:nvSpPr>
        <p:spPr>
          <a:xfrm>
            <a:off x="5511349" y="1628834"/>
            <a:ext cx="1924179" cy="326779"/>
          </a:xfrm>
          <a:prstGeom prst="roundRect">
            <a:avLst>
              <a:gd name="adj" fmla="val 30903"/>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1000" b="1" dirty="0" err="1"/>
              <a:t>Types</a:t>
            </a:r>
            <a:r>
              <a:rPr lang="pl-PL" sz="1000" b="1" dirty="0"/>
              <a:t> of </a:t>
            </a:r>
            <a:r>
              <a:rPr lang="pl-PL" sz="1000" b="1" dirty="0" err="1"/>
              <a:t>contracts</a:t>
            </a:r>
            <a:endParaRPr lang="pl-PL" sz="1000" b="1" dirty="0"/>
          </a:p>
        </p:txBody>
      </p:sp>
      <p:sp>
        <p:nvSpPr>
          <p:cNvPr id="43" name="Rounded Rectangle 42"/>
          <p:cNvSpPr/>
          <p:nvPr/>
        </p:nvSpPr>
        <p:spPr>
          <a:xfrm>
            <a:off x="7537748" y="1636153"/>
            <a:ext cx="1931731" cy="326779"/>
          </a:xfrm>
          <a:prstGeom prst="roundRect">
            <a:avLst>
              <a:gd name="adj" fmla="val 25192"/>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1000" b="1" dirty="0" err="1"/>
              <a:t>Pricing</a:t>
            </a:r>
            <a:r>
              <a:rPr lang="pl-PL" sz="1000" b="1" dirty="0"/>
              <a:t> policy</a:t>
            </a:r>
          </a:p>
        </p:txBody>
      </p:sp>
      <p:sp>
        <p:nvSpPr>
          <p:cNvPr id="44" name="Rounded Rectangle 43"/>
          <p:cNvSpPr/>
          <p:nvPr/>
        </p:nvSpPr>
        <p:spPr>
          <a:xfrm>
            <a:off x="9592586" y="1638949"/>
            <a:ext cx="1925464" cy="326779"/>
          </a:xfrm>
          <a:prstGeom prst="roundRect">
            <a:avLst>
              <a:gd name="adj" fmla="val 25192"/>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1000" b="1" dirty="0"/>
              <a:t>Product </a:t>
            </a:r>
            <a:r>
              <a:rPr lang="pl-PL" sz="1000" b="1" dirty="0" err="1"/>
              <a:t>types</a:t>
            </a:r>
            <a:endParaRPr lang="pl-PL" sz="1000" b="1" dirty="0"/>
          </a:p>
        </p:txBody>
      </p:sp>
      <p:sp>
        <p:nvSpPr>
          <p:cNvPr id="45" name="Flowchart: Connector 44"/>
          <p:cNvSpPr/>
          <p:nvPr/>
        </p:nvSpPr>
        <p:spPr>
          <a:xfrm>
            <a:off x="1510829" y="1697123"/>
            <a:ext cx="200764" cy="197181"/>
          </a:xfrm>
          <a:prstGeom prst="flowChartConnector">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1</a:t>
            </a:r>
          </a:p>
        </p:txBody>
      </p:sp>
      <p:sp>
        <p:nvSpPr>
          <p:cNvPr id="46" name="Flowchart: Connector 45"/>
          <p:cNvSpPr/>
          <p:nvPr/>
        </p:nvSpPr>
        <p:spPr>
          <a:xfrm>
            <a:off x="3542956" y="1701185"/>
            <a:ext cx="200764" cy="197181"/>
          </a:xfrm>
          <a:prstGeom prst="flowChartConnector">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2</a:t>
            </a:r>
          </a:p>
        </p:txBody>
      </p:sp>
      <p:sp>
        <p:nvSpPr>
          <p:cNvPr id="47" name="Flowchart: Connector 46"/>
          <p:cNvSpPr/>
          <p:nvPr/>
        </p:nvSpPr>
        <p:spPr>
          <a:xfrm>
            <a:off x="5579183" y="1695399"/>
            <a:ext cx="200764" cy="197181"/>
          </a:xfrm>
          <a:prstGeom prst="flowChartConnector">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3</a:t>
            </a:r>
          </a:p>
        </p:txBody>
      </p:sp>
      <p:sp>
        <p:nvSpPr>
          <p:cNvPr id="48" name="Flowchart: Connector 47"/>
          <p:cNvSpPr/>
          <p:nvPr/>
        </p:nvSpPr>
        <p:spPr>
          <a:xfrm>
            <a:off x="7594661" y="1691397"/>
            <a:ext cx="200764" cy="197181"/>
          </a:xfrm>
          <a:prstGeom prst="flowChartConnector">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4</a:t>
            </a:r>
          </a:p>
        </p:txBody>
      </p:sp>
      <p:sp>
        <p:nvSpPr>
          <p:cNvPr id="49" name="Flowchart: Connector 48"/>
          <p:cNvSpPr/>
          <p:nvPr/>
        </p:nvSpPr>
        <p:spPr>
          <a:xfrm>
            <a:off x="9668007" y="1694011"/>
            <a:ext cx="200764" cy="197181"/>
          </a:xfrm>
          <a:prstGeom prst="flowChartConnector">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5</a:t>
            </a:r>
          </a:p>
        </p:txBody>
      </p:sp>
      <p:sp>
        <p:nvSpPr>
          <p:cNvPr id="50" name="Pentagon 49"/>
          <p:cNvSpPr/>
          <p:nvPr/>
        </p:nvSpPr>
        <p:spPr>
          <a:xfrm rot="5400000">
            <a:off x="6411602" y="2979266"/>
            <a:ext cx="123671" cy="905733"/>
          </a:xfrm>
          <a:prstGeom prst="homePlate">
            <a:avLst>
              <a:gd name="adj" fmla="val 8557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dirty="0"/>
          </a:p>
        </p:txBody>
      </p:sp>
      <p:sp>
        <p:nvSpPr>
          <p:cNvPr id="51" name="Pentagon 50"/>
          <p:cNvSpPr/>
          <p:nvPr/>
        </p:nvSpPr>
        <p:spPr>
          <a:xfrm rot="5400000">
            <a:off x="2339121" y="2979265"/>
            <a:ext cx="123671" cy="905733"/>
          </a:xfrm>
          <a:prstGeom prst="homePlate">
            <a:avLst>
              <a:gd name="adj" fmla="val 8557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dirty="0"/>
          </a:p>
        </p:txBody>
      </p:sp>
      <p:sp>
        <p:nvSpPr>
          <p:cNvPr id="52" name="Pentagon 51"/>
          <p:cNvSpPr/>
          <p:nvPr/>
        </p:nvSpPr>
        <p:spPr>
          <a:xfrm rot="5400000">
            <a:off x="4351105" y="2979266"/>
            <a:ext cx="123671" cy="905733"/>
          </a:xfrm>
          <a:prstGeom prst="homePlate">
            <a:avLst>
              <a:gd name="adj" fmla="val 8557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dirty="0"/>
          </a:p>
        </p:txBody>
      </p:sp>
      <p:sp>
        <p:nvSpPr>
          <p:cNvPr id="53" name="Pentagon 52"/>
          <p:cNvSpPr/>
          <p:nvPr/>
        </p:nvSpPr>
        <p:spPr>
          <a:xfrm rot="5400000">
            <a:off x="8444080" y="2981478"/>
            <a:ext cx="123671" cy="905733"/>
          </a:xfrm>
          <a:prstGeom prst="homePlate">
            <a:avLst>
              <a:gd name="adj" fmla="val 8557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dirty="0"/>
          </a:p>
        </p:txBody>
      </p:sp>
      <p:sp>
        <p:nvSpPr>
          <p:cNvPr id="54" name="Pentagon 53"/>
          <p:cNvSpPr/>
          <p:nvPr/>
        </p:nvSpPr>
        <p:spPr>
          <a:xfrm rot="5400000">
            <a:off x="10485345" y="2979266"/>
            <a:ext cx="123671" cy="905733"/>
          </a:xfrm>
          <a:prstGeom prst="homePlate">
            <a:avLst>
              <a:gd name="adj" fmla="val 8557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dirty="0"/>
          </a:p>
        </p:txBody>
      </p:sp>
      <p:sp>
        <p:nvSpPr>
          <p:cNvPr id="3" name="Text Placeholder 4">
            <a:extLst>
              <a:ext uri="{FF2B5EF4-FFF2-40B4-BE49-F238E27FC236}">
                <a16:creationId xmlns:a16="http://schemas.microsoft.com/office/drawing/2014/main" id="{C47E264F-67E2-40D4-9FE2-9AA7E7ED8599}"/>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4" name="Text Placeholder 8">
            <a:extLst>
              <a:ext uri="{FF2B5EF4-FFF2-40B4-BE49-F238E27FC236}">
                <a16:creationId xmlns:a16="http://schemas.microsoft.com/office/drawing/2014/main" id="{A7719061-3BC3-4077-BC7A-7C288AEE03E2}"/>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SALES STRUCTURE</a:t>
            </a:r>
          </a:p>
        </p:txBody>
      </p:sp>
    </p:spTree>
    <p:extLst>
      <p:ext uri="{BB962C8B-B14F-4D97-AF65-F5344CB8AC3E}">
        <p14:creationId xmlns:p14="http://schemas.microsoft.com/office/powerpoint/2010/main" val="216494459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2">
            <a:extLst>
              <a:ext uri="{FF2B5EF4-FFF2-40B4-BE49-F238E27FC236}">
                <a16:creationId xmlns:a16="http://schemas.microsoft.com/office/drawing/2014/main" id="{A68F8F0E-33F0-4800-A49C-CD4B532187D5}"/>
              </a:ext>
            </a:extLst>
          </p:cNvPr>
          <p:cNvSpPr txBox="1">
            <a:spLocks/>
          </p:cNvSpPr>
          <p:nvPr/>
        </p:nvSpPr>
        <p:spPr>
          <a:xfrm>
            <a:off x="429610" y="469283"/>
            <a:ext cx="5935765" cy="650671"/>
          </a:xfrm>
          <a:prstGeom prst="rect">
            <a:avLst/>
          </a:prstGeom>
          <a:noFill/>
        </p:spPr>
        <p:txBody>
          <a:bodyPr vert="horz" lIns="91440" tIns="45720" rIns="91440" bIns="45720" rtlCol="0" anchor="ctr">
            <a:normAutofit fontScale="97500"/>
          </a:bodyPr>
          <a:lstStyle>
            <a:lvl1pPr marL="0" algn="l" defTabSz="914400" rtl="0" eaLnBrk="1" latinLnBrk="0" hangingPunct="1">
              <a:lnSpc>
                <a:spcPct val="90000"/>
              </a:lnSpc>
              <a:spcBef>
                <a:spcPct val="0"/>
              </a:spcBef>
              <a:buNone/>
              <a:defRPr lang="pl-PL" sz="1800" b="1" i="0" kern="1200" noProof="0" dirty="0">
                <a:solidFill>
                  <a:srgbClr val="005A9A"/>
                </a:solidFill>
                <a:latin typeface="Cambria" panose="02040503050406030204" pitchFamily="18" charset="0"/>
                <a:ea typeface="+mn-ea"/>
                <a:cs typeface="Arial" panose="020B0604020202020204" pitchFamily="34" charset="0"/>
              </a:defRPr>
            </a:lvl1pPr>
          </a:lstStyle>
          <a:p>
            <a:pPr>
              <a:lnSpc>
                <a:spcPct val="110000"/>
              </a:lnSpc>
            </a:pPr>
            <a:r>
              <a:rPr lang="en-US" sz="2400">
                <a:solidFill>
                  <a:srgbClr val="531070"/>
                </a:solidFill>
                <a:latin typeface="+mj-lt"/>
              </a:rPr>
              <a:t>Table of contents</a:t>
            </a:r>
          </a:p>
        </p:txBody>
      </p:sp>
      <p:grpSp>
        <p:nvGrpSpPr>
          <p:cNvPr id="70" name="Group 69">
            <a:extLst>
              <a:ext uri="{FF2B5EF4-FFF2-40B4-BE49-F238E27FC236}">
                <a16:creationId xmlns:a16="http://schemas.microsoft.com/office/drawing/2014/main" id="{ADF97FEC-D7F7-46A4-A38E-13E0B93244DF}"/>
              </a:ext>
            </a:extLst>
          </p:cNvPr>
          <p:cNvGrpSpPr/>
          <p:nvPr/>
        </p:nvGrpSpPr>
        <p:grpSpPr>
          <a:xfrm>
            <a:off x="509265" y="3079820"/>
            <a:ext cx="9271262" cy="2985788"/>
            <a:chOff x="446904" y="3166076"/>
            <a:chExt cx="9323006" cy="2900982"/>
          </a:xfrm>
        </p:grpSpPr>
        <p:sp>
          <p:nvSpPr>
            <p:cNvPr id="71" name="Text Placeholder 359">
              <a:extLst>
                <a:ext uri="{FF2B5EF4-FFF2-40B4-BE49-F238E27FC236}">
                  <a16:creationId xmlns:a16="http://schemas.microsoft.com/office/drawing/2014/main" id="{8C71A6FF-9026-4667-9A9C-3F33A9FA12B4}"/>
                </a:ext>
              </a:extLst>
            </p:cNvPr>
            <p:cNvSpPr txBox="1">
              <a:spLocks/>
            </p:cNvSpPr>
            <p:nvPr/>
          </p:nvSpPr>
          <p:spPr>
            <a:xfrm>
              <a:off x="446904" y="3166076"/>
              <a:ext cx="1671713" cy="2900982"/>
            </a:xfrm>
            <a:prstGeom prst="roundRect">
              <a:avLst>
                <a:gd name="adj" fmla="val 8704"/>
              </a:avLst>
            </a:prstGeom>
            <a:solidFill>
              <a:srgbClr val="A880C6"/>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6213" marR="0" lvl="0" indent="-176213" algn="l" defTabSz="914400" rtl="0" eaLnBrk="1" fontAlgn="auto" latinLnBrk="0" hangingPunct="1">
                <a:lnSpc>
                  <a:spcPct val="100000"/>
                </a:lnSpc>
                <a:spcBef>
                  <a:spcPts val="600"/>
                </a:spcBef>
                <a:spcAft>
                  <a:spcPts val="0"/>
                </a:spcAft>
                <a:buClrTx/>
                <a:buSzTx/>
                <a:buFont typeface="+mj-lt"/>
                <a:buAutoNum type="arabicPeriod"/>
                <a:tabLst/>
                <a:defRPr/>
              </a:pPr>
              <a:r>
                <a:rPr lang="en-US" sz="1100" b="1" dirty="0">
                  <a:latin typeface="+mn-lt"/>
                </a:rPr>
                <a:t>Introduction</a:t>
              </a:r>
              <a:endParaRPr lang="pl-PL" sz="1100" b="1" dirty="0">
                <a:latin typeface="+mn-lt"/>
              </a:endParaRPr>
            </a:p>
            <a:p>
              <a:pPr marL="176213" marR="0" lvl="0" indent="-176213" algn="l" defTabSz="914400" rtl="0" eaLnBrk="1" fontAlgn="auto" latinLnBrk="0" hangingPunct="1">
                <a:lnSpc>
                  <a:spcPct val="100000"/>
                </a:lnSpc>
                <a:spcBef>
                  <a:spcPts val="600"/>
                </a:spcBef>
                <a:spcAft>
                  <a:spcPts val="0"/>
                </a:spcAft>
                <a:buClrTx/>
                <a:buSzTx/>
                <a:buFont typeface="+mj-lt"/>
                <a:buAutoNum type="arabicPeriod"/>
                <a:tabLst/>
                <a:defRPr/>
              </a:pPr>
              <a:r>
                <a:rPr lang="pl-PL" sz="1100" b="1" dirty="0">
                  <a:latin typeface="+mn-lt"/>
                </a:rPr>
                <a:t>Basic Information</a:t>
              </a:r>
              <a:endParaRPr lang="en-US" sz="1100" b="1" dirty="0">
                <a:latin typeface="+mn-lt"/>
              </a:endParaRPr>
            </a:p>
            <a:p>
              <a:pPr lvl="0">
                <a:defRPr/>
              </a:pPr>
              <a:r>
                <a:rPr lang="en-US" sz="1100" b="1" dirty="0">
                  <a:latin typeface="+mn-lt"/>
                </a:rPr>
                <a:t>Business development </a:t>
              </a:r>
            </a:p>
            <a:p>
              <a:pPr lvl="0">
                <a:defRPr/>
              </a:pPr>
              <a:r>
                <a:rPr kumimoji="0" lang="en-US" sz="1100" b="1" i="0" u="none" strike="noStrike" kern="1200" cap="none" spc="0" normalizeH="0" baseline="0" dirty="0">
                  <a:ln>
                    <a:noFill/>
                  </a:ln>
                  <a:effectLst/>
                  <a:uLnTx/>
                  <a:uFillTx/>
                  <a:latin typeface="+mn-lt"/>
                </a:rPr>
                <a:t>Development plans</a:t>
              </a:r>
              <a:endParaRPr lang="en-US" sz="1100" b="1" dirty="0">
                <a:latin typeface="+mn-lt"/>
              </a:endParaRPr>
            </a:p>
            <a:p>
              <a:pPr lvl="0">
                <a:defRPr/>
              </a:pPr>
              <a:r>
                <a:rPr lang="en-US" sz="1100" b="1" dirty="0">
                  <a:latin typeface="+mn-lt"/>
                </a:rPr>
                <a:t>Investment thesis</a:t>
              </a:r>
            </a:p>
          </p:txBody>
        </p:sp>
        <p:sp>
          <p:nvSpPr>
            <p:cNvPr id="72" name="Text Placeholder 359">
              <a:extLst>
                <a:ext uri="{FF2B5EF4-FFF2-40B4-BE49-F238E27FC236}">
                  <a16:creationId xmlns:a16="http://schemas.microsoft.com/office/drawing/2014/main" id="{6EB477C8-D2BA-4D17-82A4-DF0D5D8C6DC2}"/>
                </a:ext>
              </a:extLst>
            </p:cNvPr>
            <p:cNvSpPr txBox="1">
              <a:spLocks/>
            </p:cNvSpPr>
            <p:nvPr/>
          </p:nvSpPr>
          <p:spPr>
            <a:xfrm>
              <a:off x="4272551"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100" b="1" dirty="0">
                  <a:latin typeface="+mn-lt"/>
                </a:rPr>
                <a:t>Market overview </a:t>
              </a:r>
            </a:p>
            <a:p>
              <a:pPr>
                <a:defRPr/>
              </a:pPr>
              <a:r>
                <a:rPr lang="en-US" sz="1100" b="1" dirty="0">
                  <a:latin typeface="+mn-lt"/>
                </a:rPr>
                <a:t>Market competition</a:t>
              </a:r>
            </a:p>
            <a:p>
              <a:pPr lvl="0">
                <a:defRPr/>
              </a:pPr>
              <a:r>
                <a:rPr lang="en-US" sz="1100" b="1" dirty="0">
                  <a:latin typeface="+mn-lt"/>
                </a:rPr>
                <a:t>Company’s  competitive advantages </a:t>
              </a:r>
            </a:p>
            <a:p>
              <a:pPr lvl="0">
                <a:defRPr/>
              </a:pPr>
              <a:endParaRPr lang="en-US" sz="1100" b="1" dirty="0">
                <a:latin typeface="+mn-lt"/>
              </a:endParaRPr>
            </a:p>
            <a:p>
              <a:pPr lvl="0">
                <a:defRPr/>
              </a:pPr>
              <a:endParaRPr lang="en-US" sz="1100" b="1" dirty="0">
                <a:latin typeface="+mn-lt"/>
              </a:endParaRPr>
            </a:p>
          </p:txBody>
        </p:sp>
        <p:sp>
          <p:nvSpPr>
            <p:cNvPr id="73" name="Text Placeholder 359">
              <a:extLst>
                <a:ext uri="{FF2B5EF4-FFF2-40B4-BE49-F238E27FC236}">
                  <a16:creationId xmlns:a16="http://schemas.microsoft.com/office/drawing/2014/main" id="{AEBFF178-C8D8-4D26-A815-0547FDBE1C66}"/>
                </a:ext>
              </a:extLst>
            </p:cNvPr>
            <p:cNvSpPr txBox="1">
              <a:spLocks/>
            </p:cNvSpPr>
            <p:nvPr/>
          </p:nvSpPr>
          <p:spPr>
            <a:xfrm>
              <a:off x="6185374"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pl-PL" sz="1100" b="1" dirty="0" err="1">
                  <a:latin typeface="+mn-lt"/>
                </a:rPr>
                <a:t>Strategy</a:t>
              </a:r>
              <a:r>
                <a:rPr lang="pl-PL" sz="1100" b="1" dirty="0">
                  <a:latin typeface="+mn-lt"/>
                </a:rPr>
                <a:t> and development plan</a:t>
              </a:r>
            </a:p>
            <a:p>
              <a:pPr lvl="0">
                <a:defRPr/>
              </a:pPr>
              <a:r>
                <a:rPr lang="pl-PL" sz="1100" b="1" dirty="0" err="1">
                  <a:latin typeface="+mn-lt"/>
                </a:rPr>
                <a:t>Acquisition</a:t>
              </a:r>
              <a:r>
                <a:rPr lang="pl-PL" sz="1100" b="1" dirty="0">
                  <a:latin typeface="+mn-lt"/>
                </a:rPr>
                <a:t> </a:t>
              </a:r>
              <a:r>
                <a:rPr lang="pl-PL" sz="1100" b="1" dirty="0" err="1">
                  <a:latin typeface="+mn-lt"/>
                </a:rPr>
                <a:t>opportunities</a:t>
              </a:r>
              <a:endParaRPr lang="en-US" sz="1100" b="1" dirty="0">
                <a:latin typeface="+mn-lt"/>
              </a:endParaRPr>
            </a:p>
            <a:p>
              <a:pPr lvl="0">
                <a:defRPr/>
              </a:pPr>
              <a:r>
                <a:rPr lang="en-US" sz="1100" b="1" dirty="0">
                  <a:latin typeface="+mn-lt"/>
                </a:rPr>
                <a:t>Value proposition</a:t>
              </a:r>
            </a:p>
            <a:p>
              <a:pPr lvl="0">
                <a:defRPr/>
              </a:pPr>
              <a:r>
                <a:rPr lang="en-US" sz="1100" b="1" dirty="0">
                  <a:latin typeface="+mn-lt"/>
                </a:rPr>
                <a:t>SWOT analysis</a:t>
              </a:r>
              <a:endParaRPr lang="pl-PL" sz="1100" b="1" dirty="0">
                <a:latin typeface="+mn-lt"/>
              </a:endParaRPr>
            </a:p>
            <a:p>
              <a:pPr>
                <a:defRPr/>
              </a:pPr>
              <a:r>
                <a:rPr lang="en-US" sz="1100" b="1" dirty="0">
                  <a:latin typeface="Calibri" panose="020F0502020204030204" pitchFamily="34" charset="0"/>
                  <a:cs typeface="Calibri" panose="020F0502020204030204" pitchFamily="34" charset="0"/>
                </a:rPr>
                <a:t>Capex and investment effects</a:t>
              </a:r>
            </a:p>
            <a:p>
              <a:pPr lvl="0">
                <a:defRPr/>
              </a:pPr>
              <a:endParaRPr lang="en-US" sz="1100" b="1" dirty="0">
                <a:latin typeface="+mn-lt"/>
              </a:endParaRPr>
            </a:p>
          </p:txBody>
        </p:sp>
        <p:sp>
          <p:nvSpPr>
            <p:cNvPr id="74" name="Text Placeholder 359">
              <a:extLst>
                <a:ext uri="{FF2B5EF4-FFF2-40B4-BE49-F238E27FC236}">
                  <a16:creationId xmlns:a16="http://schemas.microsoft.com/office/drawing/2014/main" id="{9C6F93DC-BF9F-4BC9-9A95-0B92FA25EE78}"/>
                </a:ext>
              </a:extLst>
            </p:cNvPr>
            <p:cNvSpPr txBox="1">
              <a:spLocks/>
            </p:cNvSpPr>
            <p:nvPr/>
          </p:nvSpPr>
          <p:spPr>
            <a:xfrm>
              <a:off x="8098197"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pl-PL" sz="1100" b="1" dirty="0" err="1">
                  <a:latin typeface="+mn-lt"/>
                  <a:cs typeface="Calibri Light" panose="020F0302020204030204" pitchFamily="34" charset="0"/>
                </a:rPr>
                <a:t>Income</a:t>
              </a:r>
              <a:r>
                <a:rPr lang="pl-PL" sz="1100" b="1" dirty="0">
                  <a:latin typeface="+mn-lt"/>
                  <a:cs typeface="Calibri Light" panose="020F0302020204030204" pitchFamily="34" charset="0"/>
                </a:rPr>
                <a:t> Statement</a:t>
              </a:r>
              <a:endParaRPr lang="en-US" sz="1100" b="1" dirty="0">
                <a:latin typeface="+mn-lt"/>
                <a:cs typeface="Calibri Light" panose="020F0302020204030204" pitchFamily="34" charset="0"/>
              </a:endParaRPr>
            </a:p>
            <a:p>
              <a:pPr lvl="0">
                <a:defRPr/>
              </a:pPr>
              <a:r>
                <a:rPr lang="en-US" sz="1100" b="1" dirty="0">
                  <a:latin typeface="+mn-lt"/>
                </a:rPr>
                <a:t>Revenues structure</a:t>
              </a:r>
              <a:endParaRPr lang="pl-PL" sz="1100" b="1" dirty="0">
                <a:latin typeface="+mn-lt"/>
              </a:endParaRPr>
            </a:p>
            <a:p>
              <a:pPr lvl="0">
                <a:defRPr/>
              </a:pPr>
              <a:r>
                <a:rPr lang="pl-PL" sz="1100" b="1" dirty="0">
                  <a:latin typeface="+mn-lt"/>
                </a:rPr>
                <a:t>Operating </a:t>
              </a:r>
              <a:r>
                <a:rPr lang="pl-PL" sz="1100" b="1" dirty="0" err="1">
                  <a:latin typeface="+mn-lt"/>
                </a:rPr>
                <a:t>sosts</a:t>
              </a:r>
              <a:endParaRPr lang="pl-PL" sz="1100" b="1" dirty="0">
                <a:latin typeface="+mn-lt"/>
              </a:endParaRPr>
            </a:p>
            <a:p>
              <a:pPr lvl="0">
                <a:defRPr/>
              </a:pPr>
              <a:r>
                <a:rPr lang="pl-PL" sz="1100" b="1" dirty="0" err="1">
                  <a:latin typeface="+mn-lt"/>
                </a:rPr>
                <a:t>Cost</a:t>
              </a:r>
              <a:r>
                <a:rPr lang="pl-PL" sz="1100" b="1" dirty="0">
                  <a:latin typeface="+mn-lt"/>
                </a:rPr>
                <a:t> of </a:t>
              </a:r>
              <a:r>
                <a:rPr lang="pl-PL" sz="1100" b="1" dirty="0" err="1">
                  <a:latin typeface="+mn-lt"/>
                </a:rPr>
                <a:t>Goods</a:t>
              </a:r>
              <a:r>
                <a:rPr lang="pl-PL" sz="1100" b="1" dirty="0">
                  <a:latin typeface="+mn-lt"/>
                </a:rPr>
                <a:t> Sold</a:t>
              </a:r>
              <a:endParaRPr lang="en-US" sz="1100" b="1" dirty="0">
                <a:latin typeface="+mn-lt"/>
              </a:endParaRPr>
            </a:p>
            <a:p>
              <a:pPr lvl="0">
                <a:defRPr/>
              </a:pPr>
              <a:r>
                <a:rPr lang="en-US" sz="1100" b="1" dirty="0">
                  <a:latin typeface="+mn-lt"/>
                </a:rPr>
                <a:t>Sales profitability</a:t>
              </a:r>
              <a:endParaRPr lang="pl-PL" sz="1100" b="1" dirty="0">
                <a:latin typeface="+mn-lt"/>
              </a:endParaRPr>
            </a:p>
            <a:p>
              <a:pPr lvl="0">
                <a:defRPr/>
              </a:pPr>
              <a:r>
                <a:rPr lang="pl-PL" sz="1100" b="1" dirty="0">
                  <a:latin typeface="+mn-lt"/>
                </a:rPr>
                <a:t>Cash </a:t>
              </a:r>
              <a:r>
                <a:rPr lang="pl-PL" sz="1100" b="1" dirty="0" err="1">
                  <a:latin typeface="+mn-lt"/>
                </a:rPr>
                <a:t>Flow</a:t>
              </a:r>
              <a:r>
                <a:rPr lang="pl-PL" sz="1100" b="1" dirty="0">
                  <a:latin typeface="+mn-lt"/>
                </a:rPr>
                <a:t> Statement</a:t>
              </a:r>
              <a:endParaRPr lang="en-US" sz="1100" b="1" dirty="0">
                <a:latin typeface="+mn-lt"/>
              </a:endParaRPr>
            </a:p>
            <a:p>
              <a:pPr lvl="0">
                <a:defRPr/>
              </a:pPr>
              <a:r>
                <a:rPr lang="en-US" sz="1100" b="1" dirty="0">
                  <a:latin typeface="+mn-lt"/>
                </a:rPr>
                <a:t>Planned CAPEX</a:t>
              </a:r>
            </a:p>
            <a:p>
              <a:pPr lvl="0">
                <a:defRPr/>
              </a:pPr>
              <a:r>
                <a:rPr lang="en-US" sz="1100" b="1" dirty="0">
                  <a:latin typeface="+mn-lt"/>
                </a:rPr>
                <a:t>Balance Sheet </a:t>
              </a:r>
            </a:p>
          </p:txBody>
        </p:sp>
        <p:sp>
          <p:nvSpPr>
            <p:cNvPr id="75" name="Text Placeholder 359">
              <a:extLst>
                <a:ext uri="{FF2B5EF4-FFF2-40B4-BE49-F238E27FC236}">
                  <a16:creationId xmlns:a16="http://schemas.microsoft.com/office/drawing/2014/main" id="{37AEACB0-3074-4823-A84F-15784ACBCB23}"/>
                </a:ext>
              </a:extLst>
            </p:cNvPr>
            <p:cNvSpPr txBox="1">
              <a:spLocks/>
            </p:cNvSpPr>
            <p:nvPr/>
          </p:nvSpPr>
          <p:spPr>
            <a:xfrm>
              <a:off x="2359727"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100" b="1" dirty="0">
                  <a:latin typeface="+mn-lt"/>
                </a:rPr>
                <a:t>Product portfolio I</a:t>
              </a:r>
            </a:p>
            <a:p>
              <a:pPr>
                <a:defRPr/>
              </a:pPr>
              <a:r>
                <a:rPr lang="pl-PL" sz="1100" b="1" dirty="0">
                  <a:latin typeface="+mn-lt"/>
                </a:rPr>
                <a:t>Product </a:t>
              </a:r>
              <a:r>
                <a:rPr lang="pl-PL" sz="1100" b="1" dirty="0" err="1">
                  <a:latin typeface="+mn-lt"/>
                </a:rPr>
                <a:t>description</a:t>
              </a:r>
              <a:endParaRPr lang="pl-PL" sz="1100" b="1" dirty="0">
                <a:latin typeface="+mn-lt"/>
              </a:endParaRPr>
            </a:p>
            <a:p>
              <a:pPr>
                <a:defRPr/>
              </a:pPr>
              <a:r>
                <a:rPr lang="pl-PL" sz="1100" b="1" dirty="0" err="1">
                  <a:latin typeface="+mn-lt"/>
                </a:rPr>
                <a:t>Production</a:t>
              </a:r>
              <a:r>
                <a:rPr lang="pl-PL" sz="1100" b="1" dirty="0">
                  <a:latin typeface="+mn-lt"/>
                </a:rPr>
                <a:t> </a:t>
              </a:r>
              <a:r>
                <a:rPr lang="pl-PL" sz="1100" b="1" dirty="0" err="1">
                  <a:latin typeface="+mn-lt"/>
                </a:rPr>
                <a:t>sites</a:t>
              </a:r>
              <a:endParaRPr lang="pl-PL" sz="1100" b="1" dirty="0">
                <a:latin typeface="+mn-lt"/>
              </a:endParaRPr>
            </a:p>
            <a:p>
              <a:pPr>
                <a:defRPr/>
              </a:pPr>
              <a:r>
                <a:rPr lang="en-US" sz="1100" b="1" dirty="0">
                  <a:latin typeface="+mn-lt"/>
                </a:rPr>
                <a:t>Licenses and certificates</a:t>
              </a:r>
            </a:p>
            <a:p>
              <a:pPr lvl="0">
                <a:defRPr/>
              </a:pPr>
              <a:r>
                <a:rPr lang="en-US" sz="1100" b="1" dirty="0">
                  <a:latin typeface="+mn-lt"/>
                </a:rPr>
                <a:t>Business model</a:t>
              </a:r>
            </a:p>
            <a:p>
              <a:pPr lvl="0">
                <a:defRPr/>
              </a:pPr>
              <a:r>
                <a:rPr lang="en-US" sz="1100" b="1" dirty="0">
                  <a:latin typeface="+mn-lt"/>
                </a:rPr>
                <a:t>Marketing </a:t>
              </a:r>
              <a:r>
                <a:rPr lang="pl-PL" sz="1100" b="1" dirty="0" err="1">
                  <a:latin typeface="+mn-lt"/>
                </a:rPr>
                <a:t>strategy</a:t>
              </a:r>
              <a:endParaRPr lang="en-US" sz="1100" b="1" dirty="0">
                <a:latin typeface="+mn-lt"/>
              </a:endParaRPr>
            </a:p>
            <a:p>
              <a:pPr>
                <a:defRPr/>
              </a:pPr>
              <a:r>
                <a:rPr lang="pl-PL" sz="1100" b="1" dirty="0" err="1">
                  <a:latin typeface="+mn-lt"/>
                </a:rPr>
                <a:t>Customer</a:t>
              </a:r>
              <a:r>
                <a:rPr lang="pl-PL" sz="1100" b="1" dirty="0">
                  <a:latin typeface="+mn-lt"/>
                </a:rPr>
                <a:t> </a:t>
              </a:r>
              <a:r>
                <a:rPr lang="pl-PL" sz="1100" b="1" dirty="0" err="1">
                  <a:latin typeface="+mn-lt"/>
                </a:rPr>
                <a:t>groups</a:t>
              </a:r>
              <a:endParaRPr lang="en-US" sz="1100" b="1" dirty="0">
                <a:latin typeface="+mn-lt"/>
              </a:endParaRPr>
            </a:p>
            <a:p>
              <a:pPr lvl="0">
                <a:defRPr/>
              </a:pPr>
              <a:r>
                <a:rPr lang="en-US" sz="1100" b="1" dirty="0">
                  <a:latin typeface="+mn-lt"/>
                </a:rPr>
                <a:t>Sales structure </a:t>
              </a:r>
            </a:p>
            <a:p>
              <a:pPr lvl="0">
                <a:defRPr/>
              </a:pPr>
              <a:r>
                <a:rPr lang="pl-PL" sz="1100" b="1" dirty="0" err="1">
                  <a:latin typeface="+mn-lt"/>
                </a:rPr>
                <a:t>Key</a:t>
              </a:r>
              <a:r>
                <a:rPr lang="pl-PL" sz="1100" b="1" dirty="0">
                  <a:latin typeface="+mn-lt"/>
                </a:rPr>
                <a:t> Suppliers and Business Partners</a:t>
              </a:r>
            </a:p>
            <a:p>
              <a:pPr lvl="0">
                <a:defRPr/>
              </a:pPr>
              <a:r>
                <a:rPr lang="pl-PL" sz="1100" b="1" dirty="0">
                  <a:latin typeface="+mn-lt"/>
                </a:rPr>
                <a:t>Raw Materials</a:t>
              </a:r>
              <a:endParaRPr lang="en-US" sz="1100" b="1" dirty="0">
                <a:latin typeface="+mn-lt"/>
              </a:endParaRPr>
            </a:p>
            <a:p>
              <a:pPr lvl="0">
                <a:defRPr/>
              </a:pPr>
              <a:r>
                <a:rPr lang="en-US" sz="1100" b="1" dirty="0">
                  <a:latin typeface="+mn-lt"/>
                </a:rPr>
                <a:t>Key people</a:t>
              </a:r>
              <a:r>
                <a:rPr lang="pl-PL" sz="1100" b="1" dirty="0">
                  <a:latin typeface="+mn-lt"/>
                </a:rPr>
                <a:t> and </a:t>
              </a:r>
              <a:r>
                <a:rPr lang="pl-PL" sz="1100" b="1" dirty="0" err="1">
                  <a:latin typeface="+mn-lt"/>
                </a:rPr>
                <a:t>Organisational</a:t>
              </a:r>
              <a:r>
                <a:rPr lang="pl-PL" sz="1100" b="1" dirty="0">
                  <a:latin typeface="+mn-lt"/>
                </a:rPr>
                <a:t> </a:t>
              </a:r>
              <a:r>
                <a:rPr lang="pl-PL" sz="1100" b="1" dirty="0" err="1">
                  <a:latin typeface="+mn-lt"/>
                </a:rPr>
                <a:t>structure</a:t>
              </a:r>
              <a:endParaRPr lang="en-US" sz="1100" b="1" dirty="0">
                <a:latin typeface="+mn-lt"/>
              </a:endParaRPr>
            </a:p>
            <a:p>
              <a:pPr lvl="0">
                <a:defRPr/>
              </a:pPr>
              <a:endParaRPr lang="en-US" sz="1100" b="1" dirty="0">
                <a:latin typeface="+mn-lt"/>
              </a:endParaRPr>
            </a:p>
          </p:txBody>
        </p:sp>
      </p:grpSp>
      <p:sp>
        <p:nvSpPr>
          <p:cNvPr id="2" name="Text Placeholder 105">
            <a:extLst>
              <a:ext uri="{FF2B5EF4-FFF2-40B4-BE49-F238E27FC236}">
                <a16:creationId xmlns:a16="http://schemas.microsoft.com/office/drawing/2014/main" id="{87EFF923-5D3D-421B-BFF2-9D13B4251652}"/>
              </a:ext>
            </a:extLst>
          </p:cNvPr>
          <p:cNvSpPr txBox="1">
            <a:spLocks/>
          </p:cNvSpPr>
          <p:nvPr/>
        </p:nvSpPr>
        <p:spPr>
          <a:xfrm>
            <a:off x="10192845" y="528702"/>
            <a:ext cx="1491721" cy="1584469"/>
          </a:xfrm>
          <a:prstGeom prst="rect">
            <a:avLst/>
          </a:prstGeom>
          <a:noFill/>
        </p:spPr>
        <p:txBody>
          <a:bodyPr vert="horz" lIns="0" tIns="0" rIns="0" bIns="0" rtlCol="0" anchor="ctr" anchorCtr="0">
            <a:noAutofit/>
          </a:bodyPr>
          <a:lstStyle>
            <a:lvl1pPr marL="0" indent="0" algn="r" defTabSz="914400" rtl="0" eaLnBrk="1" latinLnBrk="0" hangingPunct="1">
              <a:spcBef>
                <a:spcPct val="20000"/>
              </a:spcBef>
              <a:buFont typeface="Arial" pitchFamily="34" charset="0"/>
              <a:buNone/>
              <a:defRPr lang="en-US" sz="13800" b="1" i="0" kern="1200" dirty="0">
                <a:ln>
                  <a:solidFill>
                    <a:srgbClr val="CDD8E5"/>
                  </a:solidFill>
                </a:ln>
                <a:no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2pPr>
            <a:lvl3pPr marL="1143000" indent="-228600" algn="l" defTabSz="914400" rtl="0" eaLnBrk="1" latinLnBrk="0" hangingPunct="1">
              <a:spcBef>
                <a:spcPct val="20000"/>
              </a:spcBef>
              <a:buFont typeface="Arial" pitchFamily="34" charset="0"/>
              <a:buChar char="•"/>
              <a:defRPr sz="12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3pPr>
            <a:lvl4pPr marL="1600200" indent="-228600" algn="l" defTabSz="914400" rtl="0" eaLnBrk="1" latinLnBrk="0" hangingPunct="1">
              <a:spcBef>
                <a:spcPct val="20000"/>
              </a:spcBef>
              <a:buFont typeface="Arial" pitchFamily="34" charset="0"/>
              <a:buChar char="–"/>
              <a:defRPr sz="11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4pPr>
            <a:lvl5pPr marL="2057400" indent="-228600" algn="l" defTabSz="914400" rtl="0" eaLnBrk="1" latinLnBrk="0" hangingPunct="1">
              <a:spcBef>
                <a:spcPct val="20000"/>
              </a:spcBef>
              <a:buFont typeface="Arial" pitchFamily="34" charset="0"/>
              <a:buChar char="»"/>
              <a:defRPr sz="11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6200" b="1" i="0" u="none" strike="noStrike" kern="1200" cap="none" spc="0" normalizeH="0" baseline="0">
                <a:ln>
                  <a:solidFill>
                    <a:srgbClr val="754599"/>
                  </a:solidFill>
                </a:ln>
                <a:noFill/>
                <a:effectLst/>
                <a:uLnTx/>
                <a:uFillTx/>
                <a:latin typeface="Calibri"/>
                <a:ea typeface="+mn-ea"/>
                <a:cs typeface="+mn-cs"/>
              </a:rPr>
              <a:t>1</a:t>
            </a:r>
          </a:p>
        </p:txBody>
      </p:sp>
      <p:grpSp>
        <p:nvGrpSpPr>
          <p:cNvPr id="6" name="Group 5">
            <a:extLst>
              <a:ext uri="{FF2B5EF4-FFF2-40B4-BE49-F238E27FC236}">
                <a16:creationId xmlns:a16="http://schemas.microsoft.com/office/drawing/2014/main" id="{8E7FBAFC-4FC9-4EBE-8E21-E46C7940B936}"/>
              </a:ext>
            </a:extLst>
          </p:cNvPr>
          <p:cNvGrpSpPr/>
          <p:nvPr/>
        </p:nvGrpSpPr>
        <p:grpSpPr>
          <a:xfrm>
            <a:off x="501638" y="2535103"/>
            <a:ext cx="11187524" cy="423594"/>
            <a:chOff x="511366" y="2535103"/>
            <a:chExt cx="11187524" cy="423594"/>
          </a:xfrm>
        </p:grpSpPr>
        <p:grpSp>
          <p:nvGrpSpPr>
            <p:cNvPr id="5" name="Group 4">
              <a:extLst>
                <a:ext uri="{FF2B5EF4-FFF2-40B4-BE49-F238E27FC236}">
                  <a16:creationId xmlns:a16="http://schemas.microsoft.com/office/drawing/2014/main" id="{A9CC1546-16C8-489A-9B73-908EAD0FBA0A}"/>
                </a:ext>
              </a:extLst>
            </p:cNvPr>
            <p:cNvGrpSpPr/>
            <p:nvPr/>
          </p:nvGrpSpPr>
          <p:grpSpPr>
            <a:xfrm>
              <a:off x="511366" y="2535103"/>
              <a:ext cx="11187524" cy="423594"/>
              <a:chOff x="511366" y="2535103"/>
              <a:chExt cx="11187524" cy="423594"/>
            </a:xfrm>
          </p:grpSpPr>
          <p:grpSp>
            <p:nvGrpSpPr>
              <p:cNvPr id="50" name="Group 49">
                <a:extLst>
                  <a:ext uri="{FF2B5EF4-FFF2-40B4-BE49-F238E27FC236}">
                    <a16:creationId xmlns:a16="http://schemas.microsoft.com/office/drawing/2014/main" id="{67D6CCDD-385A-4E66-B0D3-6725139E0C6D}"/>
                  </a:ext>
                </a:extLst>
              </p:cNvPr>
              <p:cNvGrpSpPr/>
              <p:nvPr/>
            </p:nvGrpSpPr>
            <p:grpSpPr>
              <a:xfrm>
                <a:off x="511366" y="2535103"/>
                <a:ext cx="11132457" cy="423594"/>
                <a:chOff x="448906" y="2446537"/>
                <a:chExt cx="11216210" cy="525037"/>
              </a:xfrm>
            </p:grpSpPr>
            <p:sp>
              <p:nvSpPr>
                <p:cNvPr id="52" name="Text Placeholder 421">
                  <a:extLst>
                    <a:ext uri="{FF2B5EF4-FFF2-40B4-BE49-F238E27FC236}">
                      <a16:creationId xmlns:a16="http://schemas.microsoft.com/office/drawing/2014/main" id="{6108EB38-9935-4CD7-9779-43C1B7C90A76}"/>
                    </a:ext>
                  </a:extLst>
                </p:cNvPr>
                <p:cNvSpPr txBox="1">
                  <a:spLocks/>
                </p:cNvSpPr>
                <p:nvPr/>
              </p:nvSpPr>
              <p:spPr>
                <a:xfrm>
                  <a:off x="490932" y="2446537"/>
                  <a:ext cx="1572768" cy="447505"/>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accent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a:solidFill>
                        <a:srgbClr val="8953B2"/>
                      </a:solidFill>
                      <a:effectLst/>
                      <a:uLnTx/>
                      <a:uFillTx/>
                      <a:latin typeface="Calibri"/>
                      <a:ea typeface="+mn-ea"/>
                      <a:cs typeface="Arial" panose="020B0604020202020204" pitchFamily="34" charset="0"/>
                    </a:rPr>
                    <a:t>I</a:t>
                  </a:r>
                </a:p>
              </p:txBody>
            </p:sp>
            <p:sp>
              <p:nvSpPr>
                <p:cNvPr id="53" name="Text Placeholder 423">
                  <a:extLst>
                    <a:ext uri="{FF2B5EF4-FFF2-40B4-BE49-F238E27FC236}">
                      <a16:creationId xmlns:a16="http://schemas.microsoft.com/office/drawing/2014/main" id="{82BB13DF-4ED0-4AB3-9935-FB4F167B9044}"/>
                    </a:ext>
                  </a:extLst>
                </p:cNvPr>
                <p:cNvSpPr txBox="1">
                  <a:spLocks/>
                </p:cNvSpPr>
                <p:nvPr/>
              </p:nvSpPr>
              <p:spPr>
                <a:xfrm>
                  <a:off x="6222595" y="2446539"/>
                  <a:ext cx="1572768" cy="44750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accent6">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a:ln>
                        <a:noFill/>
                      </a:ln>
                      <a:solidFill>
                        <a:srgbClr val="B4B4B4"/>
                      </a:solidFill>
                      <a:effectLst/>
                      <a:uLnTx/>
                      <a:uFillTx/>
                      <a:latin typeface="Calibri"/>
                      <a:ea typeface="+mn-ea"/>
                      <a:cs typeface="Arial" panose="020B0604020202020204" pitchFamily="34" charset="0"/>
                    </a:rPr>
                    <a:t>IV</a:t>
                  </a:r>
                </a:p>
              </p:txBody>
            </p:sp>
            <p:sp>
              <p:nvSpPr>
                <p:cNvPr id="54" name="Text Placeholder 424">
                  <a:extLst>
                    <a:ext uri="{FF2B5EF4-FFF2-40B4-BE49-F238E27FC236}">
                      <a16:creationId xmlns:a16="http://schemas.microsoft.com/office/drawing/2014/main" id="{2631CB53-0D5C-40FD-8E0D-AE7DB526435D}"/>
                    </a:ext>
                  </a:extLst>
                </p:cNvPr>
                <p:cNvSpPr txBox="1">
                  <a:spLocks/>
                </p:cNvSpPr>
                <p:nvPr/>
              </p:nvSpPr>
              <p:spPr>
                <a:xfrm>
                  <a:off x="2365668" y="2446539"/>
                  <a:ext cx="1572768" cy="447502"/>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rgbClr val="CC2027"/>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a:ln>
                        <a:noFill/>
                      </a:ln>
                      <a:solidFill>
                        <a:srgbClr val="B4B4B4"/>
                      </a:solidFill>
                      <a:effectLst/>
                      <a:uLnTx/>
                      <a:uFillTx/>
                      <a:latin typeface="Calibri"/>
                      <a:ea typeface="+mn-ea"/>
                      <a:cs typeface="Arial" panose="020B0604020202020204" pitchFamily="34" charset="0"/>
                    </a:rPr>
                    <a:t>II</a:t>
                  </a:r>
                </a:p>
              </p:txBody>
            </p:sp>
            <p:sp>
              <p:nvSpPr>
                <p:cNvPr id="55" name="Text Placeholder 425">
                  <a:extLst>
                    <a:ext uri="{FF2B5EF4-FFF2-40B4-BE49-F238E27FC236}">
                      <a16:creationId xmlns:a16="http://schemas.microsoft.com/office/drawing/2014/main" id="{1B82F0AB-533E-4BED-AA0C-BADD1EF1381F}"/>
                    </a:ext>
                  </a:extLst>
                </p:cNvPr>
                <p:cNvSpPr txBox="1">
                  <a:spLocks/>
                </p:cNvSpPr>
                <p:nvPr/>
              </p:nvSpPr>
              <p:spPr>
                <a:xfrm>
                  <a:off x="4313339" y="2446539"/>
                  <a:ext cx="1572768" cy="44750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accent3">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a:ln>
                        <a:noFill/>
                      </a:ln>
                      <a:solidFill>
                        <a:srgbClr val="B4B4B4"/>
                      </a:solidFill>
                      <a:effectLst/>
                      <a:uLnTx/>
                      <a:uFillTx/>
                      <a:latin typeface="Calibri"/>
                      <a:ea typeface="+mn-ea"/>
                      <a:cs typeface="Arial" panose="020B0604020202020204" pitchFamily="34" charset="0"/>
                    </a:rPr>
                    <a:t>III</a:t>
                  </a:r>
                </a:p>
              </p:txBody>
            </p:sp>
            <p:sp>
              <p:nvSpPr>
                <p:cNvPr id="56" name="Text Placeholder 426">
                  <a:extLst>
                    <a:ext uri="{FF2B5EF4-FFF2-40B4-BE49-F238E27FC236}">
                      <a16:creationId xmlns:a16="http://schemas.microsoft.com/office/drawing/2014/main" id="{60EE86A6-3BD9-4641-B927-8A6297ED8DAB}"/>
                    </a:ext>
                  </a:extLst>
                </p:cNvPr>
                <p:cNvSpPr txBox="1">
                  <a:spLocks/>
                </p:cNvSpPr>
                <p:nvPr/>
              </p:nvSpPr>
              <p:spPr>
                <a:xfrm>
                  <a:off x="8172108" y="2446539"/>
                  <a:ext cx="1572768" cy="44750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a:ln>
                        <a:noFill/>
                      </a:ln>
                      <a:solidFill>
                        <a:srgbClr val="B4B4B4"/>
                      </a:solidFill>
                      <a:effectLst/>
                      <a:uLnTx/>
                      <a:uFillTx/>
                      <a:latin typeface="Calibri"/>
                      <a:ea typeface="+mn-ea"/>
                      <a:cs typeface="Arial" panose="020B0604020202020204" pitchFamily="34" charset="0"/>
                    </a:rPr>
                    <a:t>V</a:t>
                  </a:r>
                </a:p>
              </p:txBody>
            </p:sp>
            <p:sp>
              <p:nvSpPr>
                <p:cNvPr id="57" name="Text Placeholder 283">
                  <a:extLst>
                    <a:ext uri="{FF2B5EF4-FFF2-40B4-BE49-F238E27FC236}">
                      <a16:creationId xmlns:a16="http://schemas.microsoft.com/office/drawing/2014/main" id="{8CFE6549-7E4E-466C-A8BF-3E2E51FCCE09}"/>
                    </a:ext>
                  </a:extLst>
                </p:cNvPr>
                <p:cNvSpPr txBox="1">
                  <a:spLocks/>
                </p:cNvSpPr>
                <p:nvPr/>
              </p:nvSpPr>
              <p:spPr>
                <a:xfrm>
                  <a:off x="676098" y="2543458"/>
                  <a:ext cx="1053448" cy="311630"/>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rgbClr val="05234D"/>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rgbClr val="8953B2"/>
                      </a:solidFill>
                    </a:rPr>
                    <a:t>Introduction</a:t>
                  </a:r>
                  <a:endParaRPr kumimoji="0" lang="en-US" sz="1200" b="1" i="0" u="none" strike="noStrike" kern="1200" cap="none" spc="0" normalizeH="0" baseline="0">
                    <a:solidFill>
                      <a:srgbClr val="8953B2"/>
                    </a:solidFill>
                    <a:effectLst/>
                    <a:uLnTx/>
                    <a:uFillTx/>
                  </a:endParaRPr>
                </a:p>
              </p:txBody>
            </p:sp>
            <p:sp>
              <p:nvSpPr>
                <p:cNvPr id="58" name="Text Placeholder 285">
                  <a:extLst>
                    <a:ext uri="{FF2B5EF4-FFF2-40B4-BE49-F238E27FC236}">
                      <a16:creationId xmlns:a16="http://schemas.microsoft.com/office/drawing/2014/main" id="{983E4E73-8A68-4E9D-941B-A7CF78EF5129}"/>
                    </a:ext>
                  </a:extLst>
                </p:cNvPr>
                <p:cNvSpPr txBox="1">
                  <a:spLocks/>
                </p:cNvSpPr>
                <p:nvPr/>
              </p:nvSpPr>
              <p:spPr>
                <a:xfrm>
                  <a:off x="6603648" y="2543458"/>
                  <a:ext cx="1243583" cy="350584"/>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accent6">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rgbClr val="B4B4B4"/>
                      </a:solidFill>
                    </a:rPr>
                    <a:t>Strategy and development plans</a:t>
                  </a:r>
                </a:p>
              </p:txBody>
            </p:sp>
            <p:sp>
              <p:nvSpPr>
                <p:cNvPr id="59" name="Text Placeholder 286">
                  <a:extLst>
                    <a:ext uri="{FF2B5EF4-FFF2-40B4-BE49-F238E27FC236}">
                      <a16:creationId xmlns:a16="http://schemas.microsoft.com/office/drawing/2014/main" id="{17C46267-9C5E-4BAB-B010-5DBC2DDBE1B2}"/>
                    </a:ext>
                  </a:extLst>
                </p:cNvPr>
                <p:cNvSpPr txBox="1">
                  <a:spLocks/>
                </p:cNvSpPr>
                <p:nvPr/>
              </p:nvSpPr>
              <p:spPr>
                <a:xfrm>
                  <a:off x="2642516" y="2543458"/>
                  <a:ext cx="1572768" cy="313252"/>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rgbClr val="CC2027"/>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rgbClr val="B4B4B4"/>
                      </a:solidFill>
                    </a:rPr>
                    <a:t>Company operations</a:t>
                  </a:r>
                </a:p>
              </p:txBody>
            </p:sp>
            <p:sp>
              <p:nvSpPr>
                <p:cNvPr id="60" name="Text Placeholder 282">
                  <a:extLst>
                    <a:ext uri="{FF2B5EF4-FFF2-40B4-BE49-F238E27FC236}">
                      <a16:creationId xmlns:a16="http://schemas.microsoft.com/office/drawing/2014/main" id="{D5678E78-4CC1-4B43-85B8-AE1FBC1E1017}"/>
                    </a:ext>
                  </a:extLst>
                </p:cNvPr>
                <p:cNvSpPr txBox="1">
                  <a:spLocks/>
                </p:cNvSpPr>
                <p:nvPr/>
              </p:nvSpPr>
              <p:spPr>
                <a:xfrm>
                  <a:off x="4687090" y="2543458"/>
                  <a:ext cx="1133854" cy="347570"/>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accent3">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rgbClr val="B4B4B4"/>
                      </a:solidFill>
                    </a:rPr>
                    <a:t>Market and competition</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1200" b="1" i="0" u="none" strike="noStrike" kern="1200" cap="none" spc="0" normalizeH="0" baseline="0">
                    <a:ln>
                      <a:noFill/>
                    </a:ln>
                    <a:solidFill>
                      <a:srgbClr val="B4B4B4"/>
                    </a:solidFill>
                    <a:effectLst/>
                    <a:uLnTx/>
                    <a:uFillTx/>
                  </a:endParaRPr>
                </a:p>
              </p:txBody>
            </p:sp>
            <p:sp>
              <p:nvSpPr>
                <p:cNvPr id="61" name="Text Placeholder 420">
                  <a:extLst>
                    <a:ext uri="{FF2B5EF4-FFF2-40B4-BE49-F238E27FC236}">
                      <a16:creationId xmlns:a16="http://schemas.microsoft.com/office/drawing/2014/main" id="{C1F4B29B-CF7D-417F-8719-3E2B1ED3F257}"/>
                    </a:ext>
                  </a:extLst>
                </p:cNvPr>
                <p:cNvSpPr txBox="1">
                  <a:spLocks/>
                </p:cNvSpPr>
                <p:nvPr/>
              </p:nvSpPr>
              <p:spPr>
                <a:xfrm>
                  <a:off x="8456228" y="2543458"/>
                  <a:ext cx="1454179" cy="28394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rgbClr val="B4B4B4"/>
                      </a:solidFill>
                    </a:rPr>
                    <a:t>Financial information and forecasts</a:t>
                  </a:r>
                  <a:endParaRPr kumimoji="0" lang="en-US" sz="1200" b="1" i="0" u="none" strike="noStrike" kern="1200" cap="none" spc="0" normalizeH="0" baseline="0">
                    <a:ln>
                      <a:noFill/>
                    </a:ln>
                    <a:solidFill>
                      <a:srgbClr val="B4B4B4"/>
                    </a:solidFill>
                    <a:effectLst/>
                    <a:uLnTx/>
                    <a:uFillTx/>
                  </a:endParaRPr>
                </a:p>
              </p:txBody>
            </p:sp>
            <p:cxnSp>
              <p:nvCxnSpPr>
                <p:cNvPr id="62" name="Straight Connector 61">
                  <a:extLst>
                    <a:ext uri="{FF2B5EF4-FFF2-40B4-BE49-F238E27FC236}">
                      <a16:creationId xmlns:a16="http://schemas.microsoft.com/office/drawing/2014/main" id="{94209548-0DB2-4770-8CD5-58D747E807AD}"/>
                    </a:ext>
                  </a:extLst>
                </p:cNvPr>
                <p:cNvCxnSpPr>
                  <a:cxnSpLocks/>
                </p:cNvCxnSpPr>
                <p:nvPr/>
              </p:nvCxnSpPr>
              <p:spPr>
                <a:xfrm>
                  <a:off x="448906" y="2971574"/>
                  <a:ext cx="1672825" cy="0"/>
                </a:xfrm>
                <a:prstGeom prst="line">
                  <a:avLst/>
                </a:prstGeom>
                <a:ln w="6350">
                  <a:solidFill>
                    <a:srgbClr val="AE88CA"/>
                  </a:solidFill>
                </a:ln>
              </p:spPr>
              <p:style>
                <a:lnRef idx="1">
                  <a:schemeClr val="accent3"/>
                </a:lnRef>
                <a:fillRef idx="0">
                  <a:schemeClr val="accent3"/>
                </a:fillRef>
                <a:effectRef idx="0">
                  <a:schemeClr val="accent3"/>
                </a:effectRef>
                <a:fontRef idx="minor">
                  <a:schemeClr val="tx1"/>
                </a:fontRef>
              </p:style>
            </p:cxnSp>
            <p:sp>
              <p:nvSpPr>
                <p:cNvPr id="67" name="Text Placeholder 426">
                  <a:extLst>
                    <a:ext uri="{FF2B5EF4-FFF2-40B4-BE49-F238E27FC236}">
                      <a16:creationId xmlns:a16="http://schemas.microsoft.com/office/drawing/2014/main" id="{5E7792F3-9AFE-4ABB-B5B1-8241B9F8E2A0}"/>
                    </a:ext>
                  </a:extLst>
                </p:cNvPr>
                <p:cNvSpPr txBox="1">
                  <a:spLocks/>
                </p:cNvSpPr>
                <p:nvPr/>
              </p:nvSpPr>
              <p:spPr>
                <a:xfrm>
                  <a:off x="10092348" y="2446539"/>
                  <a:ext cx="1572768" cy="44750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a:ln>
                        <a:noFill/>
                      </a:ln>
                      <a:solidFill>
                        <a:srgbClr val="B4B4B4"/>
                      </a:solidFill>
                      <a:effectLst/>
                      <a:uLnTx/>
                      <a:uFillTx/>
                      <a:latin typeface="Calibri"/>
                      <a:ea typeface="+mn-ea"/>
                      <a:cs typeface="Arial" panose="020B0604020202020204" pitchFamily="34" charset="0"/>
                    </a:rPr>
                    <a:t>VI</a:t>
                  </a:r>
                </a:p>
              </p:txBody>
            </p:sp>
            <p:sp>
              <p:nvSpPr>
                <p:cNvPr id="69" name="Text Placeholder 420">
                  <a:extLst>
                    <a:ext uri="{FF2B5EF4-FFF2-40B4-BE49-F238E27FC236}">
                      <a16:creationId xmlns:a16="http://schemas.microsoft.com/office/drawing/2014/main" id="{EA2CDB98-4F13-4082-B051-A6B2C8A18371}"/>
                    </a:ext>
                  </a:extLst>
                </p:cNvPr>
                <p:cNvSpPr txBox="1">
                  <a:spLocks/>
                </p:cNvSpPr>
                <p:nvPr/>
              </p:nvSpPr>
              <p:spPr>
                <a:xfrm>
                  <a:off x="10499286" y="2579631"/>
                  <a:ext cx="1030245" cy="31325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rgbClr val="B4B4B4"/>
                      </a:solidFill>
                    </a:rPr>
                    <a:t>Attachments</a:t>
                  </a:r>
                  <a:endParaRPr kumimoji="0" lang="en-US" sz="1200" b="1" i="0" u="none" strike="noStrike" kern="1200" cap="none" spc="0" normalizeH="0" baseline="0">
                    <a:ln>
                      <a:noFill/>
                    </a:ln>
                    <a:solidFill>
                      <a:srgbClr val="B4B4B4"/>
                    </a:solidFill>
                    <a:effectLst/>
                    <a:uLnTx/>
                    <a:uFillTx/>
                  </a:endParaRPr>
                </a:p>
              </p:txBody>
            </p:sp>
          </p:grpSp>
          <p:cxnSp>
            <p:nvCxnSpPr>
              <p:cNvPr id="80" name="Straight Connector 79">
                <a:extLst>
                  <a:ext uri="{FF2B5EF4-FFF2-40B4-BE49-F238E27FC236}">
                    <a16:creationId xmlns:a16="http://schemas.microsoft.com/office/drawing/2014/main" id="{FFC52947-888B-4061-8645-2297A09A29D0}"/>
                  </a:ext>
                </a:extLst>
              </p:cNvPr>
              <p:cNvCxnSpPr>
                <a:cxnSpLocks/>
              </p:cNvCxnSpPr>
              <p:nvPr/>
            </p:nvCxnSpPr>
            <p:spPr>
              <a:xfrm>
                <a:off x="2416804"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cxnSp>
            <p:nvCxnSpPr>
              <p:cNvPr id="81" name="Straight Connector 80">
                <a:extLst>
                  <a:ext uri="{FF2B5EF4-FFF2-40B4-BE49-F238E27FC236}">
                    <a16:creationId xmlns:a16="http://schemas.microsoft.com/office/drawing/2014/main" id="{83A02B01-F758-4741-B1B8-46E09C9FC224}"/>
                  </a:ext>
                </a:extLst>
              </p:cNvPr>
              <p:cNvCxnSpPr>
                <a:cxnSpLocks/>
              </p:cNvCxnSpPr>
              <p:nvPr/>
            </p:nvCxnSpPr>
            <p:spPr>
              <a:xfrm>
                <a:off x="4322242"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cxnSp>
            <p:nvCxnSpPr>
              <p:cNvPr id="82" name="Straight Connector 81">
                <a:extLst>
                  <a:ext uri="{FF2B5EF4-FFF2-40B4-BE49-F238E27FC236}">
                    <a16:creationId xmlns:a16="http://schemas.microsoft.com/office/drawing/2014/main" id="{FE1EFD8F-1B97-49B0-A9D0-E9C95ED7AC36}"/>
                  </a:ext>
                </a:extLst>
              </p:cNvPr>
              <p:cNvCxnSpPr>
                <a:cxnSpLocks/>
              </p:cNvCxnSpPr>
              <p:nvPr/>
            </p:nvCxnSpPr>
            <p:spPr>
              <a:xfrm>
                <a:off x="6227680"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cxnSp>
            <p:nvCxnSpPr>
              <p:cNvPr id="83" name="Straight Connector 82">
                <a:extLst>
                  <a:ext uri="{FF2B5EF4-FFF2-40B4-BE49-F238E27FC236}">
                    <a16:creationId xmlns:a16="http://schemas.microsoft.com/office/drawing/2014/main" id="{D8122768-3D6A-4C25-A5AF-A0F821393044}"/>
                  </a:ext>
                </a:extLst>
              </p:cNvPr>
              <p:cNvCxnSpPr>
                <a:cxnSpLocks/>
              </p:cNvCxnSpPr>
              <p:nvPr/>
            </p:nvCxnSpPr>
            <p:spPr>
              <a:xfrm>
                <a:off x="10038556"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grpSp>
        <p:cxnSp>
          <p:nvCxnSpPr>
            <p:cNvPr id="84" name="Straight Connector 83">
              <a:extLst>
                <a:ext uri="{FF2B5EF4-FFF2-40B4-BE49-F238E27FC236}">
                  <a16:creationId xmlns:a16="http://schemas.microsoft.com/office/drawing/2014/main" id="{E856FA6F-43A4-431A-8449-476F22D42CEC}"/>
                </a:ext>
              </a:extLst>
            </p:cNvPr>
            <p:cNvCxnSpPr>
              <a:cxnSpLocks/>
            </p:cNvCxnSpPr>
            <p:nvPr/>
          </p:nvCxnSpPr>
          <p:spPr>
            <a:xfrm>
              <a:off x="8133118"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grpSp>
      <p:grpSp>
        <p:nvGrpSpPr>
          <p:cNvPr id="63" name="Group 62">
            <a:extLst>
              <a:ext uri="{FF2B5EF4-FFF2-40B4-BE49-F238E27FC236}">
                <a16:creationId xmlns:a16="http://schemas.microsoft.com/office/drawing/2014/main" id="{66DDF915-3840-4F15-9D1B-A00E842BAAD2}"/>
              </a:ext>
            </a:extLst>
          </p:cNvPr>
          <p:cNvGrpSpPr/>
          <p:nvPr/>
        </p:nvGrpSpPr>
        <p:grpSpPr>
          <a:xfrm>
            <a:off x="-1028410" y="4571"/>
            <a:ext cx="844340" cy="6853517"/>
            <a:chOff x="-1028410" y="4571"/>
            <a:chExt cx="844340" cy="6853517"/>
          </a:xfrm>
        </p:grpSpPr>
        <p:sp>
          <p:nvSpPr>
            <p:cNvPr id="64" name="Rectangle 63">
              <a:extLst>
                <a:ext uri="{FF2B5EF4-FFF2-40B4-BE49-F238E27FC236}">
                  <a16:creationId xmlns:a16="http://schemas.microsoft.com/office/drawing/2014/main" id="{1A9CF50B-CAF3-4DCB-AF53-CF15B6856D2A}"/>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3E9F43BD-773F-4D85-B25F-02A5F2C4E171}"/>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FCB44869-67F8-4986-94AA-6049DD3B63A8}"/>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a:extLst>
                <a:ext uri="{FF2B5EF4-FFF2-40B4-BE49-F238E27FC236}">
                  <a16:creationId xmlns:a16="http://schemas.microsoft.com/office/drawing/2014/main" id="{13B58BDA-26CC-4B98-AE44-C7053CBE91BB}"/>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a:extLst>
                <a:ext uri="{FF2B5EF4-FFF2-40B4-BE49-F238E27FC236}">
                  <a16:creationId xmlns:a16="http://schemas.microsoft.com/office/drawing/2014/main" id="{AEDD47B3-AE74-4315-9701-13B425A560CF}"/>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Rectangle 77">
              <a:extLst>
                <a:ext uri="{FF2B5EF4-FFF2-40B4-BE49-F238E27FC236}">
                  <a16:creationId xmlns:a16="http://schemas.microsoft.com/office/drawing/2014/main" id="{D8D897BB-0B2D-483E-B9C0-E0047F70C0F3}"/>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8F272EC8-5B26-408A-A3C9-749F4FB62418}"/>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183457F7-8209-485E-B2D9-6B788068D710}"/>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F1CA2EDE-AA90-4001-94BE-7A11C2783B72}"/>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7" name="Straight Connector 86">
              <a:extLst>
                <a:ext uri="{FF2B5EF4-FFF2-40B4-BE49-F238E27FC236}">
                  <a16:creationId xmlns:a16="http://schemas.microsoft.com/office/drawing/2014/main" id="{0E30FD6F-4442-4FA7-BC7E-3D936AF3FC87}"/>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C4E24D71-C03E-4D8F-BF8B-2833CE9E8673}"/>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Rectangle 88">
              <a:extLst>
                <a:ext uri="{FF2B5EF4-FFF2-40B4-BE49-F238E27FC236}">
                  <a16:creationId xmlns:a16="http://schemas.microsoft.com/office/drawing/2014/main" id="{039F1471-3F3D-43A9-9BAA-C8893091EC4C}"/>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65000"/>
                  </a:schemeClr>
                </a:solidFill>
              </a:endParaRPr>
            </a:p>
          </p:txBody>
        </p:sp>
        <p:sp>
          <p:nvSpPr>
            <p:cNvPr id="90" name="Rectangle 89">
              <a:extLst>
                <a:ext uri="{FF2B5EF4-FFF2-40B4-BE49-F238E27FC236}">
                  <a16:creationId xmlns:a16="http://schemas.microsoft.com/office/drawing/2014/main" id="{B490F76A-A288-4E55-9B67-EAB48A3C5655}"/>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Rectangle 90">
              <a:extLst>
                <a:ext uri="{FF2B5EF4-FFF2-40B4-BE49-F238E27FC236}">
                  <a16:creationId xmlns:a16="http://schemas.microsoft.com/office/drawing/2014/main" id="{0F09EDCE-54B9-4FA4-8D1C-C5F5AB4B3640}"/>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C78C57AF-E889-457C-BE7E-32D0C4B23B2A}"/>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Rectangle 92">
              <a:extLst>
                <a:ext uri="{FF2B5EF4-FFF2-40B4-BE49-F238E27FC236}">
                  <a16:creationId xmlns:a16="http://schemas.microsoft.com/office/drawing/2014/main" id="{BAB060C3-2F76-48E6-A41F-8EB5B9BC085B}"/>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1C5FD560-4C1A-45B1-9E71-64A68662D5A9}"/>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94">
              <a:extLst>
                <a:ext uri="{FF2B5EF4-FFF2-40B4-BE49-F238E27FC236}">
                  <a16:creationId xmlns:a16="http://schemas.microsoft.com/office/drawing/2014/main" id="{A57FC281-09BD-42CA-A42F-5D0CA56EBF44}"/>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Rectangle 95">
              <a:extLst>
                <a:ext uri="{FF2B5EF4-FFF2-40B4-BE49-F238E27FC236}">
                  <a16:creationId xmlns:a16="http://schemas.microsoft.com/office/drawing/2014/main" id="{F2727BC1-04BC-4CB6-BFFD-AD1933ACC8BE}"/>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A7A7A7"/>
                </a:solidFill>
              </a:endParaRPr>
            </a:p>
          </p:txBody>
        </p:sp>
        <p:cxnSp>
          <p:nvCxnSpPr>
            <p:cNvPr id="97" name="Straight Connector 96">
              <a:extLst>
                <a:ext uri="{FF2B5EF4-FFF2-40B4-BE49-F238E27FC236}">
                  <a16:creationId xmlns:a16="http://schemas.microsoft.com/office/drawing/2014/main" id="{EAD1ACDC-EBF0-4234-933F-94B627FBABD7}"/>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TextBox 97">
              <a:extLst>
                <a:ext uri="{FF2B5EF4-FFF2-40B4-BE49-F238E27FC236}">
                  <a16:creationId xmlns:a16="http://schemas.microsoft.com/office/drawing/2014/main" id="{DB4CA1FD-A0CB-477D-A18F-0C35D255A21E}"/>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a:t>Colour palette</a:t>
              </a:r>
            </a:p>
          </p:txBody>
        </p:sp>
        <p:sp>
          <p:nvSpPr>
            <p:cNvPr id="99" name="Rectangle 98">
              <a:extLst>
                <a:ext uri="{FF2B5EF4-FFF2-40B4-BE49-F238E27FC236}">
                  <a16:creationId xmlns:a16="http://schemas.microsoft.com/office/drawing/2014/main" id="{DCF633C5-2BC5-4380-A8AE-67BE1242172D}"/>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E408E4D6-5F65-49CD-A41B-8B3E1301F52B}"/>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Text Placeholder 359">
            <a:extLst>
              <a:ext uri="{FF2B5EF4-FFF2-40B4-BE49-F238E27FC236}">
                <a16:creationId xmlns:a16="http://schemas.microsoft.com/office/drawing/2014/main" id="{0C0B9879-A836-4D35-8325-A0100733A761}"/>
              </a:ext>
            </a:extLst>
          </p:cNvPr>
          <p:cNvSpPr txBox="1">
            <a:spLocks/>
          </p:cNvSpPr>
          <p:nvPr/>
        </p:nvSpPr>
        <p:spPr>
          <a:xfrm>
            <a:off x="10022365" y="3099120"/>
            <a:ext cx="1662435" cy="2985788"/>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pl-PL" sz="1100" b="1" dirty="0">
                <a:latin typeface="+mn-lt"/>
                <a:cs typeface="Calibri Light" panose="020F0302020204030204" pitchFamily="34" charset="0"/>
              </a:rPr>
              <a:t>Financial </a:t>
            </a:r>
            <a:r>
              <a:rPr lang="pl-PL" sz="1100" b="1" dirty="0" err="1">
                <a:latin typeface="+mn-lt"/>
                <a:cs typeface="Calibri Light" panose="020F0302020204030204" pitchFamily="34" charset="0"/>
              </a:rPr>
              <a:t>Statements</a:t>
            </a:r>
            <a:endParaRPr lang="pl-PL" sz="1100" b="1" dirty="0">
              <a:latin typeface="+mn-lt"/>
              <a:cs typeface="Calibri Light" panose="020F0302020204030204" pitchFamily="34" charset="0"/>
            </a:endParaRPr>
          </a:p>
          <a:p>
            <a:pPr lvl="0">
              <a:defRPr/>
            </a:pPr>
            <a:r>
              <a:rPr lang="pl-PL" sz="1100" b="1" dirty="0" err="1">
                <a:latin typeface="+mn-lt"/>
                <a:cs typeface="Calibri Light" panose="020F0302020204030204" pitchFamily="34" charset="0"/>
              </a:rPr>
              <a:t>Glossary</a:t>
            </a:r>
            <a:endParaRPr lang="en-US" sz="1100" b="1" dirty="0">
              <a:latin typeface="+mn-lt"/>
            </a:endParaRPr>
          </a:p>
        </p:txBody>
      </p:sp>
    </p:spTree>
    <p:extLst>
      <p:ext uri="{BB962C8B-B14F-4D97-AF65-F5344CB8AC3E}">
        <p14:creationId xmlns:p14="http://schemas.microsoft.com/office/powerpoint/2010/main" val="317233217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ounded Rectangle 34">
            <a:extLst>
              <a:ext uri="{FF2B5EF4-FFF2-40B4-BE49-F238E27FC236}">
                <a16:creationId xmlns:a16="http://schemas.microsoft.com/office/drawing/2014/main" id="{352DF1B8-A17C-4C41-A487-D2C0B640D4CF}"/>
              </a:ext>
            </a:extLst>
          </p:cNvPr>
          <p:cNvSpPr/>
          <p:nvPr/>
        </p:nvSpPr>
        <p:spPr>
          <a:xfrm>
            <a:off x="505815" y="1593111"/>
            <a:ext cx="6521469" cy="2638085"/>
          </a:xfrm>
          <a:prstGeom prst="roundRect">
            <a:avLst>
              <a:gd name="adj" fmla="val 2625"/>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ctr">
              <a:buFont typeface="Arial" panose="020B0604020202020204" pitchFamily="34" charset="0"/>
              <a:buChar char="•"/>
            </a:pPr>
            <a:endParaRPr lang="en-US" sz="1000" dirty="0">
              <a:solidFill>
                <a:schemeClr val="tx2">
                  <a:lumMod val="50000"/>
                </a:schemeClr>
              </a:solidFill>
            </a:endParaRPr>
          </a:p>
        </p:txBody>
      </p:sp>
      <p:graphicFrame>
        <p:nvGraphicFramePr>
          <p:cNvPr id="83" name="Chart 82">
            <a:extLst>
              <a:ext uri="{FF2B5EF4-FFF2-40B4-BE49-F238E27FC236}">
                <a16:creationId xmlns:a16="http://schemas.microsoft.com/office/drawing/2014/main" id="{9B64D031-F7F8-4FB0-A3E3-CEF8E1321F7B}"/>
              </a:ext>
            </a:extLst>
          </p:cNvPr>
          <p:cNvGraphicFramePr/>
          <p:nvPr/>
        </p:nvGraphicFramePr>
        <p:xfrm>
          <a:off x="392016" y="2112528"/>
          <a:ext cx="3072672" cy="2118670"/>
        </p:xfrm>
        <a:graphic>
          <a:graphicData uri="http://schemas.openxmlformats.org/drawingml/2006/chart">
            <c:chart xmlns:c="http://schemas.openxmlformats.org/drawingml/2006/chart" xmlns:r="http://schemas.openxmlformats.org/officeDocument/2006/relationships" r:id="rId3"/>
          </a:graphicData>
        </a:graphic>
      </p:graphicFrame>
      <p:sp>
        <p:nvSpPr>
          <p:cNvPr id="136" name="Rounded Rectangle 34">
            <a:extLst>
              <a:ext uri="{FF2B5EF4-FFF2-40B4-BE49-F238E27FC236}">
                <a16:creationId xmlns:a16="http://schemas.microsoft.com/office/drawing/2014/main" id="{DC2C79B0-1ED8-4B2F-AC15-9E686836EE0D}"/>
              </a:ext>
            </a:extLst>
          </p:cNvPr>
          <p:cNvSpPr/>
          <p:nvPr/>
        </p:nvSpPr>
        <p:spPr>
          <a:xfrm>
            <a:off x="547437" y="4681081"/>
            <a:ext cx="6479847" cy="1391427"/>
          </a:xfrm>
          <a:prstGeom prst="roundRect">
            <a:avLst>
              <a:gd name="adj" fmla="val 2625"/>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ctr">
              <a:buFont typeface="Arial" panose="020B0604020202020204" pitchFamily="34" charset="0"/>
              <a:buChar char="•"/>
            </a:pPr>
            <a:endParaRPr lang="en-US" sz="1000" dirty="0">
              <a:solidFill>
                <a:schemeClr val="tx2">
                  <a:lumMod val="50000"/>
                </a:schemeClr>
              </a:solidFill>
            </a:endParaRPr>
          </a:p>
        </p:txBody>
      </p:sp>
      <p:sp>
        <p:nvSpPr>
          <p:cNvPr id="189"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SALES STRUCTURE</a:t>
            </a:r>
          </a:p>
        </p:txBody>
      </p:sp>
      <p:sp>
        <p:nvSpPr>
          <p:cNvPr id="310" name="TextBox 309">
            <a:extLst>
              <a:ext uri="{FF2B5EF4-FFF2-40B4-BE49-F238E27FC236}">
                <a16:creationId xmlns:a16="http://schemas.microsoft.com/office/drawing/2014/main" id="{FB2FFDEB-4907-4B60-A6CA-3F7200D95AA8}"/>
              </a:ext>
            </a:extLst>
          </p:cNvPr>
          <p:cNvSpPr txBox="1"/>
          <p:nvPr/>
        </p:nvSpPr>
        <p:spPr>
          <a:xfrm>
            <a:off x="534759" y="618865"/>
            <a:ext cx="11102641"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dirty="0">
                <a:solidFill>
                  <a:srgbClr val="531070"/>
                </a:solidFill>
                <a:latin typeface="Calibri Light" panose="020F0302020204030204" pitchFamily="34" charset="0"/>
                <a:cs typeface="Calibri Light" panose="020F0302020204030204" pitchFamily="34" charset="0"/>
              </a:rPr>
              <a:t>The Company works hard on sales development, offering its products through various channels to both B2C and B2B customers</a:t>
            </a:r>
          </a:p>
        </p:txBody>
      </p:sp>
      <p:sp>
        <p:nvSpPr>
          <p:cNvPr id="85" name="TextBox 78">
            <a:extLst>
              <a:ext uri="{FF2B5EF4-FFF2-40B4-BE49-F238E27FC236}">
                <a16:creationId xmlns:a16="http://schemas.microsoft.com/office/drawing/2014/main" id="{3F469A51-67CF-4DDC-99DB-4FACC3818920}"/>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rgbClr val="7B7B7B"/>
                </a:solidFill>
                <a:latin typeface="Arial" panose="020B0604020202020204" pitchFamily="34" charset="0"/>
                <a:cs typeface="Arial" panose="020B0604020202020204" pitchFamily="34" charset="0"/>
              </a:rPr>
              <a:t>Sales structure by categories and revenues, Month. 20XX – Month. 20XX</a:t>
            </a:r>
          </a:p>
        </p:txBody>
      </p:sp>
      <p:cxnSp>
        <p:nvCxnSpPr>
          <p:cNvPr id="86" name="Straight Connector 85">
            <a:extLst>
              <a:ext uri="{FF2B5EF4-FFF2-40B4-BE49-F238E27FC236}">
                <a16:creationId xmlns:a16="http://schemas.microsoft.com/office/drawing/2014/main" id="{2DF06F6F-5159-4889-B9A6-C1AFDB269B7A}"/>
              </a:ext>
            </a:extLst>
          </p:cNvPr>
          <p:cNvCxnSpPr>
            <a:cxnSpLocks/>
          </p:cNvCxnSpPr>
          <p:nvPr/>
        </p:nvCxnSpPr>
        <p:spPr>
          <a:xfrm>
            <a:off x="512064" y="1481205"/>
            <a:ext cx="6515220"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72" name="Rounded Rectangle 21">
            <a:extLst>
              <a:ext uri="{FF2B5EF4-FFF2-40B4-BE49-F238E27FC236}">
                <a16:creationId xmlns:a16="http://schemas.microsoft.com/office/drawing/2014/main" id="{A7F1B340-AAC5-4211-8C23-F5BA81CFA384}"/>
              </a:ext>
            </a:extLst>
          </p:cNvPr>
          <p:cNvSpPr/>
          <p:nvPr/>
        </p:nvSpPr>
        <p:spPr>
          <a:xfrm>
            <a:off x="2024350" y="4432255"/>
            <a:ext cx="2237718" cy="167631"/>
          </a:xfrm>
          <a:prstGeom prst="roundRect">
            <a:avLst>
              <a:gd name="adj" fmla="val 24855"/>
            </a:avLst>
          </a:prstGeom>
          <a:solidFill>
            <a:srgbClr val="8953B2"/>
          </a:solidFill>
          <a:ln w="3175" cmpd="sng">
            <a:noFill/>
          </a:ln>
        </p:spPr>
        <p:txBody>
          <a:bodyPr vert="horz" lIns="121920" tIns="60960" rIns="121920" bIns="60960" rtlCol="0" anchor="ctr">
            <a:noAutofit/>
          </a:bodyPr>
          <a:lstStyle/>
          <a:p>
            <a:pPr algn="ctr">
              <a:spcBef>
                <a:spcPct val="0"/>
              </a:spcBef>
            </a:pPr>
            <a:r>
              <a:rPr lang="en-US" sz="900" b="1" dirty="0">
                <a:solidFill>
                  <a:schemeClr val="bg1"/>
                </a:solidFill>
                <a:latin typeface="Calibri Light" panose="020F0302020204030204" pitchFamily="34" charset="0"/>
              </a:rPr>
              <a:t>Comment</a:t>
            </a:r>
            <a:endParaRPr lang="en-US" sz="900" b="1" dirty="0"/>
          </a:p>
        </p:txBody>
      </p:sp>
      <p:sp>
        <p:nvSpPr>
          <p:cNvPr id="73" name="Rectangle 72">
            <a:extLst>
              <a:ext uri="{FF2B5EF4-FFF2-40B4-BE49-F238E27FC236}">
                <a16:creationId xmlns:a16="http://schemas.microsoft.com/office/drawing/2014/main" id="{15E28D5F-F7FC-441C-B90B-D8101EAC7F09}"/>
              </a:ext>
            </a:extLst>
          </p:cNvPr>
          <p:cNvSpPr/>
          <p:nvPr/>
        </p:nvSpPr>
        <p:spPr>
          <a:xfrm>
            <a:off x="641359" y="4796175"/>
            <a:ext cx="6307768" cy="1134783"/>
          </a:xfrm>
          <a:prstGeom prst="rect">
            <a:avLst/>
          </a:prstGeom>
          <a:noFill/>
          <a:ln w="3175" cmpd="sng">
            <a:noFill/>
          </a:ln>
        </p:spPr>
        <p:txBody>
          <a:bodyPr vert="horz" lIns="91440" tIns="45720" rIns="91440" bIns="45720" rtlCol="0" anchor="t">
            <a:noAutofit/>
          </a:bodyPr>
          <a:lstStyle/>
          <a:p>
            <a:pPr marL="171450" indent="-171450" algn="just">
              <a:spcBef>
                <a:spcPts val="800"/>
              </a:spcBef>
              <a:buFont typeface="Arial" panose="020B0604020202020204" pitchFamily="34" charset="0"/>
              <a:buChar char="•"/>
            </a:pPr>
            <a:r>
              <a:rPr lang="en-US" sz="900" dirty="0">
                <a:latin typeface="Calibri" panose="020F0502020204030204" pitchFamily="34" charset="0"/>
                <a:cs typeface="Calibri" panose="020F0502020204030204" pitchFamily="34" charset="0"/>
              </a:rPr>
              <a:t>[Comment]</a:t>
            </a:r>
          </a:p>
          <a:p>
            <a:pPr marL="171450" indent="-171450" algn="just">
              <a:spcBef>
                <a:spcPts val="800"/>
              </a:spcBef>
              <a:buFont typeface="Arial" panose="020B0604020202020204" pitchFamily="34" charset="0"/>
              <a:buChar char="•"/>
            </a:pPr>
            <a:r>
              <a:rPr lang="en-US" sz="900" dirty="0">
                <a:latin typeface="Calibri" panose="020F0502020204030204" pitchFamily="34" charset="0"/>
                <a:cs typeface="Calibri" panose="020F0502020204030204" pitchFamily="34" charset="0"/>
              </a:rPr>
              <a:t>[Comment]</a:t>
            </a:r>
          </a:p>
          <a:p>
            <a:pPr marL="171450" indent="-171450" algn="just">
              <a:spcBef>
                <a:spcPts val="800"/>
              </a:spcBef>
              <a:buFont typeface="Arial" panose="020B0604020202020204" pitchFamily="34" charset="0"/>
              <a:buChar char="•"/>
            </a:pPr>
            <a:r>
              <a:rPr lang="en-US" sz="900" dirty="0">
                <a:latin typeface="Calibri" panose="020F0502020204030204" pitchFamily="34" charset="0"/>
                <a:cs typeface="Calibri" panose="020F0502020204030204" pitchFamily="34" charset="0"/>
              </a:rPr>
              <a:t>[Comment]</a:t>
            </a:r>
          </a:p>
          <a:p>
            <a:pPr marL="171450" indent="-171450" algn="just">
              <a:spcBef>
                <a:spcPts val="800"/>
              </a:spcBef>
              <a:buFont typeface="Arial" panose="020B0604020202020204" pitchFamily="34" charset="0"/>
              <a:buChar char="•"/>
            </a:pPr>
            <a:r>
              <a:rPr lang="en-US" sz="900" dirty="0">
                <a:latin typeface="Calibri" panose="020F0502020204030204" pitchFamily="34" charset="0"/>
                <a:cs typeface="Calibri" panose="020F0502020204030204" pitchFamily="34" charset="0"/>
              </a:rPr>
              <a:t>[Comment]</a:t>
            </a:r>
          </a:p>
        </p:txBody>
      </p:sp>
      <p:graphicFrame>
        <p:nvGraphicFramePr>
          <p:cNvPr id="13" name="Chart 12">
            <a:extLst>
              <a:ext uri="{FF2B5EF4-FFF2-40B4-BE49-F238E27FC236}">
                <a16:creationId xmlns:a16="http://schemas.microsoft.com/office/drawing/2014/main" id="{4DAFE418-1700-4656-A87E-12758405E4C6}"/>
              </a:ext>
            </a:extLst>
          </p:cNvPr>
          <p:cNvGraphicFramePr/>
          <p:nvPr/>
        </p:nvGraphicFramePr>
        <p:xfrm>
          <a:off x="2413298" y="2060109"/>
          <a:ext cx="2133160" cy="2179112"/>
        </p:xfrm>
        <a:graphic>
          <a:graphicData uri="http://schemas.openxmlformats.org/drawingml/2006/chart">
            <c:chart xmlns:c="http://schemas.openxmlformats.org/drawingml/2006/chart" xmlns:r="http://schemas.openxmlformats.org/officeDocument/2006/relationships" r:id="rId4"/>
          </a:graphicData>
        </a:graphic>
      </p:graphicFrame>
      <p:sp>
        <p:nvSpPr>
          <p:cNvPr id="176" name="TextBox 175">
            <a:extLst>
              <a:ext uri="{FF2B5EF4-FFF2-40B4-BE49-F238E27FC236}">
                <a16:creationId xmlns:a16="http://schemas.microsoft.com/office/drawing/2014/main" id="{DBE0ED17-12BF-4A49-9615-7C0FD292AD51}"/>
              </a:ext>
            </a:extLst>
          </p:cNvPr>
          <p:cNvSpPr txBox="1"/>
          <p:nvPr/>
        </p:nvSpPr>
        <p:spPr>
          <a:xfrm>
            <a:off x="2746899" y="1628728"/>
            <a:ext cx="1543935" cy="400110"/>
          </a:xfrm>
          <a:prstGeom prst="rect">
            <a:avLst/>
          </a:prstGeom>
          <a:noFill/>
          <a:ln>
            <a:noFill/>
          </a:ln>
        </p:spPr>
        <p:txBody>
          <a:bodyPr wrap="square" rtlCol="0">
            <a:spAutoFit/>
          </a:bodyPr>
          <a:lstStyle/>
          <a:p>
            <a:pPr algn="ctr"/>
            <a:r>
              <a:rPr lang="en-US" sz="1000" dirty="0"/>
              <a:t>XXX online sales, Month. 20XX – Month. 20XX, USD</a:t>
            </a:r>
          </a:p>
        </p:txBody>
      </p:sp>
      <p:cxnSp>
        <p:nvCxnSpPr>
          <p:cNvPr id="178" name="Straight Connector 177">
            <a:extLst>
              <a:ext uri="{FF2B5EF4-FFF2-40B4-BE49-F238E27FC236}">
                <a16:creationId xmlns:a16="http://schemas.microsoft.com/office/drawing/2014/main" id="{7A2474A8-CFCD-43C5-93B6-E0E4ABE086D9}"/>
              </a:ext>
            </a:extLst>
          </p:cNvPr>
          <p:cNvCxnSpPr>
            <a:cxnSpLocks/>
          </p:cNvCxnSpPr>
          <p:nvPr/>
        </p:nvCxnSpPr>
        <p:spPr>
          <a:xfrm flipV="1">
            <a:off x="2928453" y="2573653"/>
            <a:ext cx="0" cy="360000"/>
          </a:xfrm>
          <a:prstGeom prst="line">
            <a:avLst/>
          </a:prstGeom>
          <a:solidFill>
            <a:srgbClr val="531070"/>
          </a:solidFill>
          <a:ln w="12700">
            <a:solidFill>
              <a:srgbClr val="754599"/>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F9D7EF9A-5F0C-4BCB-9E96-9739CB93F71D}"/>
              </a:ext>
            </a:extLst>
          </p:cNvPr>
          <p:cNvCxnSpPr>
            <a:cxnSpLocks/>
          </p:cNvCxnSpPr>
          <p:nvPr/>
        </p:nvCxnSpPr>
        <p:spPr>
          <a:xfrm>
            <a:off x="2928453" y="2580004"/>
            <a:ext cx="718143" cy="0"/>
          </a:xfrm>
          <a:prstGeom prst="line">
            <a:avLst/>
          </a:prstGeom>
          <a:solidFill>
            <a:srgbClr val="531070"/>
          </a:solidFill>
          <a:ln w="12700">
            <a:solidFill>
              <a:srgbClr val="754599"/>
            </a:solidFill>
            <a:tailEnd type="triangle"/>
          </a:ln>
        </p:spPr>
        <p:style>
          <a:lnRef idx="1">
            <a:schemeClr val="accent1"/>
          </a:lnRef>
          <a:fillRef idx="0">
            <a:schemeClr val="accent1"/>
          </a:fillRef>
          <a:effectRef idx="0">
            <a:schemeClr val="accent1"/>
          </a:effectRef>
          <a:fontRef idx="minor">
            <a:schemeClr val="tx1"/>
          </a:fontRef>
        </p:style>
      </p:cxnSp>
      <p:sp>
        <p:nvSpPr>
          <p:cNvPr id="181" name="Rounded Rectangle 47">
            <a:extLst>
              <a:ext uri="{FF2B5EF4-FFF2-40B4-BE49-F238E27FC236}">
                <a16:creationId xmlns:a16="http://schemas.microsoft.com/office/drawing/2014/main" id="{B7B9EA53-2F2A-4CE8-AD44-06175C74576F}"/>
              </a:ext>
            </a:extLst>
          </p:cNvPr>
          <p:cNvSpPr/>
          <p:nvPr/>
        </p:nvSpPr>
        <p:spPr>
          <a:xfrm>
            <a:off x="4347562" y="2639820"/>
            <a:ext cx="601971" cy="136141"/>
          </a:xfrm>
          <a:prstGeom prst="roundRect">
            <a:avLst>
              <a:gd name="adj" fmla="val 25195"/>
            </a:avLst>
          </a:prstGeom>
          <a:solidFill>
            <a:srgbClr val="754599"/>
          </a:solidFill>
          <a:ln w="12700" cmpd="sng">
            <a:noFill/>
          </a:ln>
        </p:spPr>
        <p:txBody>
          <a:bodyPr vert="horz" lIns="0" tIns="0" rIns="0" bIns="0" rtlCol="0" anchor="ctr">
            <a:noAutofit/>
          </a:bodyPr>
          <a:lstStyle/>
          <a:p>
            <a:pPr algn="ctr">
              <a:spcBef>
                <a:spcPct val="0"/>
              </a:spcBef>
            </a:pPr>
            <a:r>
              <a:rPr lang="en-US" sz="900" dirty="0">
                <a:solidFill>
                  <a:schemeClr val="bg1"/>
                </a:solidFill>
              </a:rPr>
              <a:t>xx%</a:t>
            </a:r>
          </a:p>
        </p:txBody>
      </p:sp>
      <p:sp>
        <p:nvSpPr>
          <p:cNvPr id="84" name="TextBox 83">
            <a:extLst>
              <a:ext uri="{FF2B5EF4-FFF2-40B4-BE49-F238E27FC236}">
                <a16:creationId xmlns:a16="http://schemas.microsoft.com/office/drawing/2014/main" id="{FAA98482-4936-4BC6-AA13-105DA1FC1BEC}"/>
              </a:ext>
            </a:extLst>
          </p:cNvPr>
          <p:cNvSpPr txBox="1"/>
          <p:nvPr/>
        </p:nvSpPr>
        <p:spPr>
          <a:xfrm>
            <a:off x="696456" y="1640007"/>
            <a:ext cx="1788526" cy="400110"/>
          </a:xfrm>
          <a:prstGeom prst="rect">
            <a:avLst/>
          </a:prstGeom>
          <a:noFill/>
          <a:ln>
            <a:noFill/>
          </a:ln>
        </p:spPr>
        <p:txBody>
          <a:bodyPr wrap="square" rtlCol="0">
            <a:spAutoFit/>
          </a:bodyPr>
          <a:lstStyle/>
          <a:p>
            <a:pPr algn="ctr"/>
            <a:r>
              <a:rPr lang="en-US" sz="1000" dirty="0"/>
              <a:t>XXX all channel sales, Month. 20XX – Month. 20XX, USD</a:t>
            </a:r>
          </a:p>
        </p:txBody>
      </p:sp>
      <p:sp>
        <p:nvSpPr>
          <p:cNvPr id="87" name="Rounded Rectangle 47">
            <a:extLst>
              <a:ext uri="{FF2B5EF4-FFF2-40B4-BE49-F238E27FC236}">
                <a16:creationId xmlns:a16="http://schemas.microsoft.com/office/drawing/2014/main" id="{73A77EF1-2E7E-490A-B7C2-6929EF252014}"/>
              </a:ext>
            </a:extLst>
          </p:cNvPr>
          <p:cNvSpPr/>
          <p:nvPr/>
        </p:nvSpPr>
        <p:spPr>
          <a:xfrm>
            <a:off x="4322882" y="2435292"/>
            <a:ext cx="601972" cy="136141"/>
          </a:xfrm>
          <a:prstGeom prst="roundRect">
            <a:avLst>
              <a:gd name="adj" fmla="val 25195"/>
            </a:avLst>
          </a:prstGeom>
          <a:solidFill>
            <a:srgbClr val="F7F4FA"/>
          </a:solidFill>
          <a:ln w="12700" cmpd="sng">
            <a:noFill/>
          </a:ln>
        </p:spPr>
        <p:txBody>
          <a:bodyPr vert="horz" lIns="0" tIns="0" rIns="0" bIns="0" rtlCol="0" anchor="ctr">
            <a:noAutofit/>
          </a:bodyPr>
          <a:lstStyle/>
          <a:p>
            <a:pPr algn="ctr">
              <a:spcBef>
                <a:spcPct val="0"/>
              </a:spcBef>
            </a:pPr>
            <a:r>
              <a:rPr lang="en-US" sz="900" dirty="0"/>
              <a:t>Growth</a:t>
            </a:r>
          </a:p>
        </p:txBody>
      </p:sp>
      <p:grpSp>
        <p:nvGrpSpPr>
          <p:cNvPr id="88" name="Group 87">
            <a:extLst>
              <a:ext uri="{FF2B5EF4-FFF2-40B4-BE49-F238E27FC236}">
                <a16:creationId xmlns:a16="http://schemas.microsoft.com/office/drawing/2014/main" id="{784587F6-4D23-4354-ACC4-2E0B9022C1D2}"/>
              </a:ext>
            </a:extLst>
          </p:cNvPr>
          <p:cNvGrpSpPr/>
          <p:nvPr/>
        </p:nvGrpSpPr>
        <p:grpSpPr>
          <a:xfrm>
            <a:off x="3201863" y="2178868"/>
            <a:ext cx="1745006" cy="780032"/>
            <a:chOff x="7807834" y="1035903"/>
            <a:chExt cx="6534552" cy="3117965"/>
          </a:xfrm>
          <a:solidFill>
            <a:srgbClr val="531070"/>
          </a:solidFill>
        </p:grpSpPr>
        <p:cxnSp>
          <p:nvCxnSpPr>
            <p:cNvPr id="89" name="Straight Connector 88">
              <a:extLst>
                <a:ext uri="{FF2B5EF4-FFF2-40B4-BE49-F238E27FC236}">
                  <a16:creationId xmlns:a16="http://schemas.microsoft.com/office/drawing/2014/main" id="{C1FD7C0E-0326-4179-82DE-6C5702236128}"/>
                </a:ext>
              </a:extLst>
            </p:cNvPr>
            <p:cNvCxnSpPr>
              <a:cxnSpLocks/>
            </p:cNvCxnSpPr>
            <p:nvPr/>
          </p:nvCxnSpPr>
          <p:spPr>
            <a:xfrm flipV="1">
              <a:off x="7807834" y="1035903"/>
              <a:ext cx="0" cy="2014602"/>
            </a:xfrm>
            <a:prstGeom prst="line">
              <a:avLst/>
            </a:prstGeom>
            <a:grpFill/>
            <a:ln w="12700">
              <a:solidFill>
                <a:srgbClr val="AE88CA"/>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27366CB7-3EE3-4A95-A73E-65980087CEF3}"/>
                </a:ext>
              </a:extLst>
            </p:cNvPr>
            <p:cNvCxnSpPr>
              <a:cxnSpLocks/>
            </p:cNvCxnSpPr>
            <p:nvPr/>
          </p:nvCxnSpPr>
          <p:spPr>
            <a:xfrm>
              <a:off x="7807834" y="1054938"/>
              <a:ext cx="2831897" cy="0"/>
            </a:xfrm>
            <a:prstGeom prst="line">
              <a:avLst/>
            </a:prstGeom>
            <a:grpFill/>
            <a:ln w="12700">
              <a:solidFill>
                <a:srgbClr val="AE88CA"/>
              </a:solidFill>
              <a:tailEnd type="triangle"/>
            </a:ln>
          </p:spPr>
          <p:style>
            <a:lnRef idx="1">
              <a:schemeClr val="accent1"/>
            </a:lnRef>
            <a:fillRef idx="0">
              <a:schemeClr val="accent1"/>
            </a:fillRef>
            <a:effectRef idx="0">
              <a:schemeClr val="accent1"/>
            </a:effectRef>
            <a:fontRef idx="minor">
              <a:schemeClr val="tx1"/>
            </a:fontRef>
          </p:style>
        </p:cxnSp>
        <p:sp>
          <p:nvSpPr>
            <p:cNvPr id="95" name="Rounded Rectangle 47">
              <a:extLst>
                <a:ext uri="{FF2B5EF4-FFF2-40B4-BE49-F238E27FC236}">
                  <a16:creationId xmlns:a16="http://schemas.microsoft.com/office/drawing/2014/main" id="{8B0EAA13-392E-466B-9C68-6D7E0859568B}"/>
                </a:ext>
              </a:extLst>
            </p:cNvPr>
            <p:cNvSpPr/>
            <p:nvPr/>
          </p:nvSpPr>
          <p:spPr>
            <a:xfrm>
              <a:off x="12088176" y="3609682"/>
              <a:ext cx="2254210" cy="544186"/>
            </a:xfrm>
            <a:prstGeom prst="roundRect">
              <a:avLst>
                <a:gd name="adj" fmla="val 25195"/>
              </a:avLst>
            </a:prstGeom>
            <a:solidFill>
              <a:srgbClr val="AE88CA"/>
            </a:solidFill>
            <a:ln w="12700" cmpd="sng">
              <a:noFill/>
            </a:ln>
          </p:spPr>
          <p:txBody>
            <a:bodyPr vert="horz" lIns="0" tIns="0" rIns="0" bIns="0" rtlCol="0" anchor="ctr">
              <a:noAutofit/>
            </a:bodyPr>
            <a:lstStyle/>
            <a:p>
              <a:pPr algn="ctr">
                <a:spcBef>
                  <a:spcPct val="0"/>
                </a:spcBef>
              </a:pPr>
              <a:r>
                <a:rPr lang="en-US" sz="900" dirty="0">
                  <a:solidFill>
                    <a:schemeClr val="bg1"/>
                  </a:solidFill>
                </a:rPr>
                <a:t>xx%</a:t>
              </a:r>
            </a:p>
          </p:txBody>
        </p:sp>
      </p:grpSp>
      <p:sp>
        <p:nvSpPr>
          <p:cNvPr id="138" name="Rounded Rectangle 34">
            <a:extLst>
              <a:ext uri="{FF2B5EF4-FFF2-40B4-BE49-F238E27FC236}">
                <a16:creationId xmlns:a16="http://schemas.microsoft.com/office/drawing/2014/main" id="{7CBA7D28-61ED-40F3-AA36-4591C210C7A4}"/>
              </a:ext>
            </a:extLst>
          </p:cNvPr>
          <p:cNvSpPr/>
          <p:nvPr/>
        </p:nvSpPr>
        <p:spPr>
          <a:xfrm>
            <a:off x="7486424" y="4687400"/>
            <a:ext cx="4119559" cy="1391427"/>
          </a:xfrm>
          <a:prstGeom prst="roundRect">
            <a:avLst>
              <a:gd name="adj" fmla="val 2625"/>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ctr">
              <a:spcBef>
                <a:spcPts val="600"/>
              </a:spcBef>
              <a:buFont typeface="Arial" panose="020B0604020202020204" pitchFamily="34" charset="0"/>
              <a:buChar char="•"/>
            </a:pPr>
            <a:endParaRPr lang="en-US" sz="1000" dirty="0">
              <a:solidFill>
                <a:schemeClr val="tx2">
                  <a:lumMod val="50000"/>
                </a:schemeClr>
              </a:solidFill>
            </a:endParaRPr>
          </a:p>
        </p:txBody>
      </p:sp>
      <p:sp>
        <p:nvSpPr>
          <p:cNvPr id="139" name="Rounded Rectangle 21">
            <a:extLst>
              <a:ext uri="{FF2B5EF4-FFF2-40B4-BE49-F238E27FC236}">
                <a16:creationId xmlns:a16="http://schemas.microsoft.com/office/drawing/2014/main" id="{C59C48ED-F5AD-460D-8C6A-91199B7015BF}"/>
              </a:ext>
            </a:extLst>
          </p:cNvPr>
          <p:cNvSpPr/>
          <p:nvPr/>
        </p:nvSpPr>
        <p:spPr>
          <a:xfrm>
            <a:off x="8569711" y="4435139"/>
            <a:ext cx="2237718" cy="167631"/>
          </a:xfrm>
          <a:prstGeom prst="roundRect">
            <a:avLst>
              <a:gd name="adj" fmla="val 24855"/>
            </a:avLst>
          </a:prstGeom>
          <a:solidFill>
            <a:srgbClr val="8953B2"/>
          </a:solidFill>
          <a:ln w="3175" cmpd="sng">
            <a:noFill/>
          </a:ln>
        </p:spPr>
        <p:txBody>
          <a:bodyPr vert="horz" lIns="121920" tIns="60960" rIns="121920" bIns="60960" rtlCol="0" anchor="ctr">
            <a:noAutofit/>
          </a:bodyPr>
          <a:lstStyle/>
          <a:p>
            <a:pPr algn="ctr">
              <a:spcBef>
                <a:spcPct val="0"/>
              </a:spcBef>
            </a:pPr>
            <a:r>
              <a:rPr lang="en-US" sz="900" b="1" dirty="0">
                <a:solidFill>
                  <a:schemeClr val="bg1"/>
                </a:solidFill>
                <a:latin typeface="Calibri Light" panose="020F0302020204030204" pitchFamily="34" charset="0"/>
              </a:rPr>
              <a:t>Comment</a:t>
            </a:r>
            <a:endParaRPr lang="en-US" sz="900" b="1" dirty="0"/>
          </a:p>
        </p:txBody>
      </p:sp>
      <p:sp>
        <p:nvSpPr>
          <p:cNvPr id="140" name="Rectangle 139">
            <a:extLst>
              <a:ext uri="{FF2B5EF4-FFF2-40B4-BE49-F238E27FC236}">
                <a16:creationId xmlns:a16="http://schemas.microsoft.com/office/drawing/2014/main" id="{3DDE30CF-18BD-40D9-BE1B-B544EE482031}"/>
              </a:ext>
            </a:extLst>
          </p:cNvPr>
          <p:cNvSpPr/>
          <p:nvPr/>
        </p:nvSpPr>
        <p:spPr>
          <a:xfrm>
            <a:off x="6385685" y="4819932"/>
            <a:ext cx="5134873" cy="1134783"/>
          </a:xfrm>
          <a:prstGeom prst="rect">
            <a:avLst/>
          </a:prstGeom>
          <a:noFill/>
          <a:ln w="3175" cmpd="sng">
            <a:noFill/>
          </a:ln>
        </p:spPr>
        <p:txBody>
          <a:bodyPr vert="horz" lIns="91440" tIns="45720" rIns="91440" bIns="45720" rtlCol="0" anchor="t">
            <a:noAutofit/>
          </a:bodyPr>
          <a:lstStyle/>
          <a:p>
            <a:pPr marL="171450" indent="-171450" algn="just">
              <a:spcBef>
                <a:spcPct val="0"/>
              </a:spcBef>
              <a:buFont typeface="Arial" panose="020B0604020202020204" pitchFamily="34" charset="0"/>
              <a:buChar char="•"/>
            </a:pPr>
            <a:endParaRPr lang="en-US" sz="900" dirty="0">
              <a:latin typeface="Calibri" panose="020F0502020204030204" pitchFamily="34" charset="0"/>
              <a:cs typeface="Calibri" panose="020F0502020204030204" pitchFamily="34" charset="0"/>
            </a:endParaRPr>
          </a:p>
          <a:p>
            <a:pPr marL="171450" indent="-171450" algn="just">
              <a:spcBef>
                <a:spcPct val="0"/>
              </a:spcBef>
              <a:buFont typeface="Arial" panose="020B0604020202020204" pitchFamily="34" charset="0"/>
              <a:buChar char="•"/>
            </a:pPr>
            <a:endParaRPr lang="en-US" sz="900" dirty="0">
              <a:latin typeface="Calibri" panose="020F0502020204030204" pitchFamily="34" charset="0"/>
              <a:cs typeface="Calibri" panose="020F0502020204030204" pitchFamily="34" charset="0"/>
            </a:endParaRPr>
          </a:p>
          <a:p>
            <a:pPr marL="171450" indent="-171450" algn="just">
              <a:spcBef>
                <a:spcPct val="0"/>
              </a:spcBef>
              <a:buFont typeface="Arial" panose="020B0604020202020204" pitchFamily="34" charset="0"/>
              <a:buChar char="•"/>
            </a:pPr>
            <a:endParaRPr lang="en-US" sz="900" dirty="0">
              <a:latin typeface="Calibri" panose="020F0502020204030204" pitchFamily="34" charset="0"/>
              <a:cs typeface="Calibri" panose="020F0502020204030204" pitchFamily="34" charset="0"/>
            </a:endParaRPr>
          </a:p>
          <a:p>
            <a:pPr marL="171450" indent="-171450" algn="just">
              <a:spcBef>
                <a:spcPct val="0"/>
              </a:spcBef>
              <a:buFont typeface="Arial" panose="020B0604020202020204" pitchFamily="34" charset="0"/>
              <a:buChar char="•"/>
            </a:pPr>
            <a:endParaRPr lang="en-US" sz="900" dirty="0">
              <a:latin typeface="Calibri" panose="020F0502020204030204" pitchFamily="34" charset="0"/>
              <a:cs typeface="Calibri" panose="020F0502020204030204" pitchFamily="34" charset="0"/>
            </a:endParaRPr>
          </a:p>
        </p:txBody>
      </p:sp>
      <p:sp>
        <p:nvSpPr>
          <p:cNvPr id="133" name="Rectangle 132">
            <a:extLst>
              <a:ext uri="{FF2B5EF4-FFF2-40B4-BE49-F238E27FC236}">
                <a16:creationId xmlns:a16="http://schemas.microsoft.com/office/drawing/2014/main" id="{23BA4B7A-95F0-46A6-A862-729D2AEF84D8}"/>
              </a:ext>
            </a:extLst>
          </p:cNvPr>
          <p:cNvSpPr/>
          <p:nvPr/>
        </p:nvSpPr>
        <p:spPr>
          <a:xfrm>
            <a:off x="7563399" y="4810297"/>
            <a:ext cx="3957159" cy="1134783"/>
          </a:xfrm>
          <a:prstGeom prst="rect">
            <a:avLst/>
          </a:prstGeom>
          <a:noFill/>
          <a:ln w="3175" cmpd="sng">
            <a:noFill/>
          </a:ln>
        </p:spPr>
        <p:txBody>
          <a:bodyPr vert="horz" lIns="91440" tIns="45720" rIns="91440" bIns="45720" rtlCol="0" anchor="t">
            <a:noAutofit/>
          </a:bodyPr>
          <a:lstStyle/>
          <a:p>
            <a:pPr marL="171450" indent="-171450" algn="just">
              <a:spcBef>
                <a:spcPts val="800"/>
              </a:spcBef>
              <a:buFont typeface="Arial" panose="020B0604020202020204" pitchFamily="34" charset="0"/>
              <a:buChar char="•"/>
            </a:pPr>
            <a:r>
              <a:rPr lang="en-US" sz="900" dirty="0">
                <a:latin typeface="Calibri" panose="020F0502020204030204" pitchFamily="34" charset="0"/>
                <a:cs typeface="Calibri" panose="020F0502020204030204" pitchFamily="34" charset="0"/>
              </a:rPr>
              <a:t>[Comment]</a:t>
            </a:r>
          </a:p>
          <a:p>
            <a:pPr marL="171450" indent="-171450" algn="just">
              <a:spcBef>
                <a:spcPts val="800"/>
              </a:spcBef>
              <a:buFont typeface="Arial" panose="020B0604020202020204" pitchFamily="34" charset="0"/>
              <a:buChar char="•"/>
            </a:pPr>
            <a:r>
              <a:rPr lang="en-US" sz="900" dirty="0">
                <a:latin typeface="Calibri" panose="020F0502020204030204" pitchFamily="34" charset="0"/>
                <a:cs typeface="Calibri" panose="020F0502020204030204" pitchFamily="34" charset="0"/>
              </a:rPr>
              <a:t>[Comment]</a:t>
            </a:r>
          </a:p>
          <a:p>
            <a:pPr marL="171450" indent="-171450" algn="just">
              <a:spcBef>
                <a:spcPts val="800"/>
              </a:spcBef>
              <a:buFont typeface="Arial" panose="020B0604020202020204" pitchFamily="34" charset="0"/>
              <a:buChar char="•"/>
            </a:pPr>
            <a:r>
              <a:rPr lang="en-US" sz="900" dirty="0">
                <a:latin typeface="Calibri" panose="020F0502020204030204" pitchFamily="34" charset="0"/>
                <a:cs typeface="Calibri" panose="020F0502020204030204" pitchFamily="34" charset="0"/>
              </a:rPr>
              <a:t>[Comment]</a:t>
            </a:r>
          </a:p>
          <a:p>
            <a:pPr marL="171450" indent="-171450" algn="just">
              <a:spcBef>
                <a:spcPts val="800"/>
              </a:spcBef>
              <a:buFont typeface="Arial" panose="020B0604020202020204" pitchFamily="34" charset="0"/>
              <a:buChar char="•"/>
            </a:pPr>
            <a:r>
              <a:rPr lang="en-US" sz="900" dirty="0">
                <a:latin typeface="Calibri" panose="020F0502020204030204" pitchFamily="34" charset="0"/>
                <a:cs typeface="Calibri" panose="020F0502020204030204" pitchFamily="34" charset="0"/>
              </a:rPr>
              <a:t>[Comment]</a:t>
            </a:r>
          </a:p>
          <a:p>
            <a:pPr algn="just">
              <a:spcBef>
                <a:spcPts val="800"/>
              </a:spcBef>
            </a:pPr>
            <a:endParaRPr lang="en-US" sz="900" dirty="0">
              <a:latin typeface="Calibri" panose="020F0502020204030204" pitchFamily="34" charset="0"/>
              <a:cs typeface="Calibri" panose="020F0502020204030204" pitchFamily="34" charset="0"/>
            </a:endParaRPr>
          </a:p>
          <a:p>
            <a:pPr marL="171450" indent="-171450" algn="just">
              <a:spcBef>
                <a:spcPts val="800"/>
              </a:spcBef>
              <a:buFont typeface="Arial" panose="020B0604020202020204" pitchFamily="34" charset="0"/>
              <a:buChar char="•"/>
            </a:pPr>
            <a:endParaRPr lang="en-US" sz="900" dirty="0">
              <a:latin typeface="Calibri" panose="020F0502020204030204" pitchFamily="34" charset="0"/>
              <a:cs typeface="Calibri" panose="020F0502020204030204" pitchFamily="34" charset="0"/>
            </a:endParaRPr>
          </a:p>
          <a:p>
            <a:pPr marL="171450" indent="-171450" algn="just">
              <a:spcBef>
                <a:spcPts val="800"/>
              </a:spcBef>
              <a:buFont typeface="Arial" panose="020B0604020202020204" pitchFamily="34" charset="0"/>
              <a:buChar char="•"/>
            </a:pPr>
            <a:endParaRPr lang="en-US" sz="900" dirty="0">
              <a:latin typeface="Calibri" panose="020F0502020204030204" pitchFamily="34" charset="0"/>
              <a:cs typeface="Calibri" panose="020F0502020204030204" pitchFamily="34" charset="0"/>
            </a:endParaRPr>
          </a:p>
        </p:txBody>
      </p:sp>
      <p:graphicFrame>
        <p:nvGraphicFramePr>
          <p:cNvPr id="141" name="Chart 140">
            <a:extLst>
              <a:ext uri="{FF2B5EF4-FFF2-40B4-BE49-F238E27FC236}">
                <a16:creationId xmlns:a16="http://schemas.microsoft.com/office/drawing/2014/main" id="{9B8D71F2-47DE-4EDE-BB32-004F05337D6F}"/>
              </a:ext>
            </a:extLst>
          </p:cNvPr>
          <p:cNvGraphicFramePr/>
          <p:nvPr/>
        </p:nvGraphicFramePr>
        <p:xfrm>
          <a:off x="4950762" y="2130913"/>
          <a:ext cx="1998365" cy="2118670"/>
        </p:xfrm>
        <a:graphic>
          <a:graphicData uri="http://schemas.openxmlformats.org/drawingml/2006/chart">
            <c:chart xmlns:c="http://schemas.openxmlformats.org/drawingml/2006/chart" xmlns:r="http://schemas.openxmlformats.org/officeDocument/2006/relationships" r:id="rId5"/>
          </a:graphicData>
        </a:graphic>
      </p:graphicFrame>
      <p:sp>
        <p:nvSpPr>
          <p:cNvPr id="142" name="TextBox 141">
            <a:extLst>
              <a:ext uri="{FF2B5EF4-FFF2-40B4-BE49-F238E27FC236}">
                <a16:creationId xmlns:a16="http://schemas.microsoft.com/office/drawing/2014/main" id="{0C2A5758-1B63-47E9-B26B-58FCB1BE9878}"/>
              </a:ext>
            </a:extLst>
          </p:cNvPr>
          <p:cNvSpPr txBox="1"/>
          <p:nvPr/>
        </p:nvSpPr>
        <p:spPr>
          <a:xfrm>
            <a:off x="5249103" y="1628728"/>
            <a:ext cx="1455011" cy="553998"/>
          </a:xfrm>
          <a:prstGeom prst="rect">
            <a:avLst/>
          </a:prstGeom>
          <a:noFill/>
          <a:ln>
            <a:noFill/>
          </a:ln>
        </p:spPr>
        <p:txBody>
          <a:bodyPr wrap="square" rtlCol="0">
            <a:spAutoFit/>
          </a:bodyPr>
          <a:lstStyle/>
          <a:p>
            <a:pPr algn="ctr"/>
            <a:r>
              <a:rPr lang="en-US" sz="1000" dirty="0"/>
              <a:t>XXX net revenues, Month. 20XX - Month 20XX, USD</a:t>
            </a:r>
          </a:p>
        </p:txBody>
      </p:sp>
      <p:graphicFrame>
        <p:nvGraphicFramePr>
          <p:cNvPr id="144" name="Chart 143">
            <a:extLst>
              <a:ext uri="{FF2B5EF4-FFF2-40B4-BE49-F238E27FC236}">
                <a16:creationId xmlns:a16="http://schemas.microsoft.com/office/drawing/2014/main" id="{4A190891-F352-481D-B8C9-C70881E41B2E}"/>
              </a:ext>
            </a:extLst>
          </p:cNvPr>
          <p:cNvGraphicFramePr/>
          <p:nvPr/>
        </p:nvGraphicFramePr>
        <p:xfrm>
          <a:off x="7883371" y="2152634"/>
          <a:ext cx="1810339" cy="1475375"/>
        </p:xfrm>
        <a:graphic>
          <a:graphicData uri="http://schemas.openxmlformats.org/drawingml/2006/chart">
            <c:chart xmlns:c="http://schemas.openxmlformats.org/drawingml/2006/chart" xmlns:r="http://schemas.openxmlformats.org/officeDocument/2006/relationships" r:id="rId6"/>
          </a:graphicData>
        </a:graphic>
      </p:graphicFrame>
      <p:sp>
        <p:nvSpPr>
          <p:cNvPr id="171" name="TextBox 78">
            <a:extLst>
              <a:ext uri="{FF2B5EF4-FFF2-40B4-BE49-F238E27FC236}">
                <a16:creationId xmlns:a16="http://schemas.microsoft.com/office/drawing/2014/main" id="{4499985E-8269-4749-B767-684F687BA8CF}"/>
              </a:ext>
            </a:extLst>
          </p:cNvPr>
          <p:cNvSpPr txBox="1"/>
          <p:nvPr/>
        </p:nvSpPr>
        <p:spPr>
          <a:xfrm>
            <a:off x="7486423" y="1242448"/>
            <a:ext cx="4119210"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rgbClr val="7B7B7B"/>
                </a:solidFill>
                <a:latin typeface="Arial" panose="020B0604020202020204" pitchFamily="34" charset="0"/>
                <a:cs typeface="Arial" panose="020B0604020202020204" pitchFamily="34" charset="0"/>
              </a:rPr>
              <a:t>Sales structure by main categories, 20XX – 20XX YTD</a:t>
            </a:r>
          </a:p>
        </p:txBody>
      </p:sp>
      <p:cxnSp>
        <p:nvCxnSpPr>
          <p:cNvPr id="172" name="Straight Connector 171">
            <a:extLst>
              <a:ext uri="{FF2B5EF4-FFF2-40B4-BE49-F238E27FC236}">
                <a16:creationId xmlns:a16="http://schemas.microsoft.com/office/drawing/2014/main" id="{079CC129-A66A-416F-B84F-0C709777FA3D}"/>
              </a:ext>
            </a:extLst>
          </p:cNvPr>
          <p:cNvCxnSpPr>
            <a:cxnSpLocks/>
          </p:cNvCxnSpPr>
          <p:nvPr/>
        </p:nvCxnSpPr>
        <p:spPr>
          <a:xfrm>
            <a:off x="7486424" y="1474886"/>
            <a:ext cx="4142748"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graphicFrame>
        <p:nvGraphicFramePr>
          <p:cNvPr id="173" name="Chart 172">
            <a:extLst>
              <a:ext uri="{FF2B5EF4-FFF2-40B4-BE49-F238E27FC236}">
                <a16:creationId xmlns:a16="http://schemas.microsoft.com/office/drawing/2014/main" id="{E09E92A0-DB0A-44F6-9D8C-860FAD562A58}"/>
              </a:ext>
            </a:extLst>
          </p:cNvPr>
          <p:cNvGraphicFramePr/>
          <p:nvPr/>
        </p:nvGraphicFramePr>
        <p:xfrm>
          <a:off x="9710963" y="2157673"/>
          <a:ext cx="1810339" cy="1475375"/>
        </p:xfrm>
        <a:graphic>
          <a:graphicData uri="http://schemas.openxmlformats.org/drawingml/2006/chart">
            <c:chart xmlns:c="http://schemas.openxmlformats.org/drawingml/2006/chart" xmlns:r="http://schemas.openxmlformats.org/officeDocument/2006/relationships" r:id="rId7"/>
          </a:graphicData>
        </a:graphic>
      </p:graphicFrame>
      <p:sp>
        <p:nvSpPr>
          <p:cNvPr id="135" name="Rounded Rectangle 34">
            <a:extLst>
              <a:ext uri="{FF2B5EF4-FFF2-40B4-BE49-F238E27FC236}">
                <a16:creationId xmlns:a16="http://schemas.microsoft.com/office/drawing/2014/main" id="{6D9C1C87-81F5-49AF-8330-AB5CA71ED3E2}"/>
              </a:ext>
            </a:extLst>
          </p:cNvPr>
          <p:cNvSpPr/>
          <p:nvPr/>
        </p:nvSpPr>
        <p:spPr>
          <a:xfrm>
            <a:off x="7468663" y="1588580"/>
            <a:ext cx="4160509" cy="2642616"/>
          </a:xfrm>
          <a:prstGeom prst="roundRect">
            <a:avLst>
              <a:gd name="adj" fmla="val 2625"/>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ctr">
              <a:buFont typeface="Arial" panose="020B0604020202020204" pitchFamily="34" charset="0"/>
              <a:buChar char="•"/>
            </a:pPr>
            <a:endParaRPr lang="en-US" sz="1000" dirty="0">
              <a:solidFill>
                <a:schemeClr val="tx2">
                  <a:lumMod val="50000"/>
                </a:schemeClr>
              </a:solidFill>
            </a:endParaRPr>
          </a:p>
        </p:txBody>
      </p:sp>
      <p:graphicFrame>
        <p:nvGraphicFramePr>
          <p:cNvPr id="137" name="Chart 136">
            <a:extLst>
              <a:ext uri="{FF2B5EF4-FFF2-40B4-BE49-F238E27FC236}">
                <a16:creationId xmlns:a16="http://schemas.microsoft.com/office/drawing/2014/main" id="{6CB9D4F0-AFD5-4C36-8D50-55F82ED770A3}"/>
              </a:ext>
            </a:extLst>
          </p:cNvPr>
          <p:cNvGraphicFramePr/>
          <p:nvPr/>
        </p:nvGraphicFramePr>
        <p:xfrm>
          <a:off x="7860371" y="2152630"/>
          <a:ext cx="1810339" cy="1475375"/>
        </p:xfrm>
        <a:graphic>
          <a:graphicData uri="http://schemas.openxmlformats.org/drawingml/2006/chart">
            <c:chart xmlns:c="http://schemas.openxmlformats.org/drawingml/2006/chart" xmlns:r="http://schemas.openxmlformats.org/officeDocument/2006/relationships" r:id="rId8"/>
          </a:graphicData>
        </a:graphic>
      </p:graphicFrame>
      <p:grpSp>
        <p:nvGrpSpPr>
          <p:cNvPr id="174" name="Group 173">
            <a:extLst>
              <a:ext uri="{FF2B5EF4-FFF2-40B4-BE49-F238E27FC236}">
                <a16:creationId xmlns:a16="http://schemas.microsoft.com/office/drawing/2014/main" id="{4B3C8E95-6F3B-4CA6-BA58-E51B9E815D0E}"/>
              </a:ext>
            </a:extLst>
          </p:cNvPr>
          <p:cNvGrpSpPr/>
          <p:nvPr/>
        </p:nvGrpSpPr>
        <p:grpSpPr>
          <a:xfrm>
            <a:off x="7673262" y="3725115"/>
            <a:ext cx="3739359" cy="402144"/>
            <a:chOff x="6601845" y="3962297"/>
            <a:chExt cx="3841908" cy="402144"/>
          </a:xfrm>
        </p:grpSpPr>
        <p:grpSp>
          <p:nvGrpSpPr>
            <p:cNvPr id="179" name="Group 178">
              <a:extLst>
                <a:ext uri="{FF2B5EF4-FFF2-40B4-BE49-F238E27FC236}">
                  <a16:creationId xmlns:a16="http://schemas.microsoft.com/office/drawing/2014/main" id="{F2109521-C418-4DCF-B2F8-A68DCAE6B2D1}"/>
                </a:ext>
              </a:extLst>
            </p:cNvPr>
            <p:cNvGrpSpPr/>
            <p:nvPr/>
          </p:nvGrpSpPr>
          <p:grpSpPr>
            <a:xfrm>
              <a:off x="6601845" y="3962297"/>
              <a:ext cx="3841908" cy="402144"/>
              <a:chOff x="6689842" y="3962297"/>
              <a:chExt cx="3841908" cy="402144"/>
            </a:xfrm>
          </p:grpSpPr>
          <p:grpSp>
            <p:nvGrpSpPr>
              <p:cNvPr id="185" name="Group 184">
                <a:extLst>
                  <a:ext uri="{FF2B5EF4-FFF2-40B4-BE49-F238E27FC236}">
                    <a16:creationId xmlns:a16="http://schemas.microsoft.com/office/drawing/2014/main" id="{81AA1334-408E-4CFB-98EF-D24997AD8FE0}"/>
                  </a:ext>
                </a:extLst>
              </p:cNvPr>
              <p:cNvGrpSpPr/>
              <p:nvPr/>
            </p:nvGrpSpPr>
            <p:grpSpPr>
              <a:xfrm>
                <a:off x="8771436" y="3968916"/>
                <a:ext cx="1760314" cy="230832"/>
                <a:chOff x="1910667" y="2527527"/>
                <a:chExt cx="1395453" cy="224168"/>
              </a:xfrm>
            </p:grpSpPr>
            <p:sp>
              <p:nvSpPr>
                <p:cNvPr id="196" name="TextBox 195">
                  <a:extLst>
                    <a:ext uri="{FF2B5EF4-FFF2-40B4-BE49-F238E27FC236}">
                      <a16:creationId xmlns:a16="http://schemas.microsoft.com/office/drawing/2014/main" id="{30F60F5C-9ED9-42AC-A54E-D3162150FAE2}"/>
                    </a:ext>
                  </a:extLst>
                </p:cNvPr>
                <p:cNvSpPr txBox="1"/>
                <p:nvPr/>
              </p:nvSpPr>
              <p:spPr>
                <a:xfrm>
                  <a:off x="2017532" y="2527527"/>
                  <a:ext cx="1288588" cy="224168"/>
                </a:xfrm>
                <a:prstGeom prst="rect">
                  <a:avLst/>
                </a:prstGeom>
                <a:noFill/>
                <a:ln>
                  <a:noFill/>
                </a:ln>
              </p:spPr>
              <p:txBody>
                <a:bodyPr wrap="square" rtlCol="0">
                  <a:spAutoFit/>
                </a:bodyPr>
                <a:lstStyle/>
                <a:p>
                  <a:pPr>
                    <a:spcBef>
                      <a:spcPct val="0"/>
                    </a:spcBef>
                  </a:pPr>
                  <a:r>
                    <a:rPr lang="en-US" sz="900" dirty="0"/>
                    <a:t>Category 3</a:t>
                  </a:r>
                </a:p>
              </p:txBody>
            </p:sp>
            <p:sp>
              <p:nvSpPr>
                <p:cNvPr id="197" name="Rectangle 196">
                  <a:extLst>
                    <a:ext uri="{FF2B5EF4-FFF2-40B4-BE49-F238E27FC236}">
                      <a16:creationId xmlns:a16="http://schemas.microsoft.com/office/drawing/2014/main" id="{642C644C-970B-49D6-8B7E-73F0401E309F}"/>
                    </a:ext>
                  </a:extLst>
                </p:cNvPr>
                <p:cNvSpPr/>
                <p:nvPr/>
              </p:nvSpPr>
              <p:spPr>
                <a:xfrm>
                  <a:off x="1910667" y="2605076"/>
                  <a:ext cx="152400" cy="75611"/>
                </a:xfrm>
                <a:prstGeom prst="rect">
                  <a:avLst/>
                </a:prstGeom>
                <a:solidFill>
                  <a:srgbClr val="754599"/>
                </a:solidFill>
                <a:ln w="3175" cmpd="sng">
                  <a:noFill/>
                </a:ln>
              </p:spPr>
              <p:txBody>
                <a:bodyPr vert="horz" lIns="91440" tIns="45720" rIns="91440" bIns="45720" rtlCol="0" anchor="ctr">
                  <a:noAutofit/>
                </a:bodyPr>
                <a:lstStyle/>
                <a:p>
                  <a:pPr algn="ctr">
                    <a:spcBef>
                      <a:spcPct val="0"/>
                    </a:spcBef>
                  </a:pPr>
                  <a:endParaRPr lang="en-US" sz="800" dirty="0"/>
                </a:p>
              </p:txBody>
            </p:sp>
          </p:grpSp>
          <p:grpSp>
            <p:nvGrpSpPr>
              <p:cNvPr id="186" name="Group 185">
                <a:extLst>
                  <a:ext uri="{FF2B5EF4-FFF2-40B4-BE49-F238E27FC236}">
                    <a16:creationId xmlns:a16="http://schemas.microsoft.com/office/drawing/2014/main" id="{64B0BF16-738E-43A6-80E3-2DE09B8E1C94}"/>
                  </a:ext>
                </a:extLst>
              </p:cNvPr>
              <p:cNvGrpSpPr/>
              <p:nvPr/>
            </p:nvGrpSpPr>
            <p:grpSpPr>
              <a:xfrm>
                <a:off x="7668569" y="3962297"/>
                <a:ext cx="1160833" cy="230832"/>
                <a:chOff x="1224607" y="2710502"/>
                <a:chExt cx="920227" cy="224168"/>
              </a:xfrm>
            </p:grpSpPr>
            <p:sp>
              <p:nvSpPr>
                <p:cNvPr id="194" name="TextBox 193">
                  <a:extLst>
                    <a:ext uri="{FF2B5EF4-FFF2-40B4-BE49-F238E27FC236}">
                      <a16:creationId xmlns:a16="http://schemas.microsoft.com/office/drawing/2014/main" id="{023D9635-102A-4347-8CA0-D0A8EB6D5057}"/>
                    </a:ext>
                  </a:extLst>
                </p:cNvPr>
                <p:cNvSpPr txBox="1"/>
                <p:nvPr/>
              </p:nvSpPr>
              <p:spPr>
                <a:xfrm>
                  <a:off x="1343705" y="2710502"/>
                  <a:ext cx="801129" cy="224168"/>
                </a:xfrm>
                <a:prstGeom prst="rect">
                  <a:avLst/>
                </a:prstGeom>
                <a:noFill/>
              </p:spPr>
              <p:txBody>
                <a:bodyPr wrap="square" rtlCol="0">
                  <a:spAutoFit/>
                </a:bodyPr>
                <a:lstStyle/>
                <a:p>
                  <a:pPr>
                    <a:spcBef>
                      <a:spcPct val="0"/>
                    </a:spcBef>
                  </a:pPr>
                  <a:r>
                    <a:rPr lang="en-US" sz="900" dirty="0"/>
                    <a:t>Category 2</a:t>
                  </a:r>
                </a:p>
              </p:txBody>
            </p:sp>
            <p:sp>
              <p:nvSpPr>
                <p:cNvPr id="195" name="Rectangle 194">
                  <a:extLst>
                    <a:ext uri="{FF2B5EF4-FFF2-40B4-BE49-F238E27FC236}">
                      <a16:creationId xmlns:a16="http://schemas.microsoft.com/office/drawing/2014/main" id="{0498119C-14AC-4AD4-9DF1-7B421C9FDC3D}"/>
                    </a:ext>
                  </a:extLst>
                </p:cNvPr>
                <p:cNvSpPr/>
                <p:nvPr/>
              </p:nvSpPr>
              <p:spPr>
                <a:xfrm>
                  <a:off x="1224607" y="2792890"/>
                  <a:ext cx="155026" cy="75611"/>
                </a:xfrm>
                <a:prstGeom prst="rect">
                  <a:avLst/>
                </a:prstGeom>
                <a:solidFill>
                  <a:srgbClr val="531070"/>
                </a:solidFill>
                <a:ln w="3175" cmpd="sng">
                  <a:noFill/>
                </a:ln>
              </p:spPr>
              <p:txBody>
                <a:bodyPr vert="horz" lIns="91440" tIns="45720" rIns="91440" bIns="45720" rtlCol="0" anchor="ctr">
                  <a:noAutofit/>
                </a:bodyPr>
                <a:lstStyle/>
                <a:p>
                  <a:pPr algn="ctr">
                    <a:spcBef>
                      <a:spcPct val="0"/>
                    </a:spcBef>
                  </a:pPr>
                  <a:endParaRPr lang="en-US" sz="800" dirty="0"/>
                </a:p>
              </p:txBody>
            </p:sp>
          </p:grpSp>
          <p:grpSp>
            <p:nvGrpSpPr>
              <p:cNvPr id="187" name="Group 186">
                <a:extLst>
                  <a:ext uri="{FF2B5EF4-FFF2-40B4-BE49-F238E27FC236}">
                    <a16:creationId xmlns:a16="http://schemas.microsoft.com/office/drawing/2014/main" id="{CCC2AD37-2FDF-487A-B100-EE49BE873C26}"/>
                  </a:ext>
                </a:extLst>
              </p:cNvPr>
              <p:cNvGrpSpPr/>
              <p:nvPr/>
            </p:nvGrpSpPr>
            <p:grpSpPr>
              <a:xfrm>
                <a:off x="6690459" y="3968916"/>
                <a:ext cx="1010606" cy="230832"/>
                <a:chOff x="449228" y="2899918"/>
                <a:chExt cx="801136" cy="224168"/>
              </a:xfrm>
            </p:grpSpPr>
            <p:sp>
              <p:nvSpPr>
                <p:cNvPr id="192" name="Rectangle 191">
                  <a:extLst>
                    <a:ext uri="{FF2B5EF4-FFF2-40B4-BE49-F238E27FC236}">
                      <a16:creationId xmlns:a16="http://schemas.microsoft.com/office/drawing/2014/main" id="{17F76C5C-6F20-4B8C-A0E4-C140D8687D1E}"/>
                    </a:ext>
                  </a:extLst>
                </p:cNvPr>
                <p:cNvSpPr/>
                <p:nvPr/>
              </p:nvSpPr>
              <p:spPr>
                <a:xfrm>
                  <a:off x="449228" y="2970303"/>
                  <a:ext cx="152400" cy="75611"/>
                </a:xfrm>
                <a:prstGeom prst="rect">
                  <a:avLst/>
                </a:prstGeom>
                <a:solidFill>
                  <a:srgbClr val="3B0C50"/>
                </a:solidFill>
                <a:ln w="3175" cmpd="sng">
                  <a:noFill/>
                </a:ln>
              </p:spPr>
              <p:txBody>
                <a:bodyPr vert="horz" lIns="91440" tIns="45720" rIns="91440" bIns="45720" rtlCol="0" anchor="ctr">
                  <a:noAutofit/>
                </a:bodyPr>
                <a:lstStyle/>
                <a:p>
                  <a:pPr algn="ctr">
                    <a:spcBef>
                      <a:spcPct val="0"/>
                    </a:spcBef>
                  </a:pPr>
                  <a:endParaRPr lang="en-US" sz="800" dirty="0"/>
                </a:p>
              </p:txBody>
            </p:sp>
            <p:sp>
              <p:nvSpPr>
                <p:cNvPr id="193" name="TextBox 192">
                  <a:extLst>
                    <a:ext uri="{FF2B5EF4-FFF2-40B4-BE49-F238E27FC236}">
                      <a16:creationId xmlns:a16="http://schemas.microsoft.com/office/drawing/2014/main" id="{D001D3D5-8B95-44AF-BE61-CA374EEC088E}"/>
                    </a:ext>
                  </a:extLst>
                </p:cNvPr>
                <p:cNvSpPr txBox="1"/>
                <p:nvPr/>
              </p:nvSpPr>
              <p:spPr>
                <a:xfrm>
                  <a:off x="587887" y="2899918"/>
                  <a:ext cx="662477" cy="224168"/>
                </a:xfrm>
                <a:prstGeom prst="rect">
                  <a:avLst/>
                </a:prstGeom>
                <a:noFill/>
              </p:spPr>
              <p:txBody>
                <a:bodyPr wrap="square" rtlCol="0">
                  <a:spAutoFit/>
                </a:bodyPr>
                <a:lstStyle/>
                <a:p>
                  <a:pPr>
                    <a:spcBef>
                      <a:spcPct val="0"/>
                    </a:spcBef>
                  </a:pPr>
                  <a:r>
                    <a:rPr lang="en-US" sz="900" dirty="0"/>
                    <a:t>Category 1</a:t>
                  </a:r>
                </a:p>
              </p:txBody>
            </p:sp>
          </p:grpSp>
          <p:grpSp>
            <p:nvGrpSpPr>
              <p:cNvPr id="188" name="Group 187">
                <a:extLst>
                  <a:ext uri="{FF2B5EF4-FFF2-40B4-BE49-F238E27FC236}">
                    <a16:creationId xmlns:a16="http://schemas.microsoft.com/office/drawing/2014/main" id="{ED6CAF0B-C82F-4714-A46C-A5C8D53A145A}"/>
                  </a:ext>
                </a:extLst>
              </p:cNvPr>
              <p:cNvGrpSpPr/>
              <p:nvPr/>
            </p:nvGrpSpPr>
            <p:grpSpPr>
              <a:xfrm>
                <a:off x="6689842" y="4133609"/>
                <a:ext cx="959286" cy="230832"/>
                <a:chOff x="-1524235" y="2992997"/>
                <a:chExt cx="674664" cy="212675"/>
              </a:xfrm>
            </p:grpSpPr>
            <p:sp>
              <p:nvSpPr>
                <p:cNvPr id="190" name="Rectangle 189">
                  <a:extLst>
                    <a:ext uri="{FF2B5EF4-FFF2-40B4-BE49-F238E27FC236}">
                      <a16:creationId xmlns:a16="http://schemas.microsoft.com/office/drawing/2014/main" id="{5A1C0295-0B96-4B6F-B07C-DA2C36FD3CB2}"/>
                    </a:ext>
                  </a:extLst>
                </p:cNvPr>
                <p:cNvSpPr/>
                <p:nvPr/>
              </p:nvSpPr>
              <p:spPr>
                <a:xfrm>
                  <a:off x="-1524235" y="3074809"/>
                  <a:ext cx="135208" cy="63487"/>
                </a:xfrm>
                <a:prstGeom prst="rect">
                  <a:avLst/>
                </a:prstGeom>
                <a:solidFill>
                  <a:srgbClr val="8953B2"/>
                </a:solidFill>
                <a:ln w="3175" cmpd="sng">
                  <a:noFill/>
                </a:ln>
              </p:spPr>
              <p:txBody>
                <a:bodyPr vert="horz" lIns="91440" tIns="45720" rIns="91440" bIns="45720" rtlCol="0" anchor="ctr">
                  <a:noAutofit/>
                </a:bodyPr>
                <a:lstStyle/>
                <a:p>
                  <a:pPr algn="ctr">
                    <a:spcBef>
                      <a:spcPct val="0"/>
                    </a:spcBef>
                  </a:pPr>
                  <a:endParaRPr lang="en-US" sz="800" dirty="0">
                    <a:latin typeface="+mj-lt"/>
                  </a:endParaRPr>
                </a:p>
              </p:txBody>
            </p:sp>
            <p:sp>
              <p:nvSpPr>
                <p:cNvPr id="191" name="TextBox 190">
                  <a:extLst>
                    <a:ext uri="{FF2B5EF4-FFF2-40B4-BE49-F238E27FC236}">
                      <a16:creationId xmlns:a16="http://schemas.microsoft.com/office/drawing/2014/main" id="{B4A063D7-7A9F-480F-968D-82AD46013141}"/>
                    </a:ext>
                  </a:extLst>
                </p:cNvPr>
                <p:cNvSpPr txBox="1"/>
                <p:nvPr/>
              </p:nvSpPr>
              <p:spPr>
                <a:xfrm>
                  <a:off x="-1395986" y="2992997"/>
                  <a:ext cx="546415" cy="212675"/>
                </a:xfrm>
                <a:prstGeom prst="rect">
                  <a:avLst/>
                </a:prstGeom>
                <a:noFill/>
                <a:ln>
                  <a:noFill/>
                </a:ln>
              </p:spPr>
              <p:txBody>
                <a:bodyPr wrap="square" rtlCol="0">
                  <a:spAutoFit/>
                </a:bodyPr>
                <a:lstStyle/>
                <a:p>
                  <a:pPr>
                    <a:spcBef>
                      <a:spcPct val="0"/>
                    </a:spcBef>
                  </a:pPr>
                  <a:r>
                    <a:rPr lang="en-US" sz="900" dirty="0"/>
                    <a:t>Category 4</a:t>
                  </a:r>
                </a:p>
              </p:txBody>
            </p:sp>
          </p:grpSp>
        </p:grpSp>
        <p:grpSp>
          <p:nvGrpSpPr>
            <p:cNvPr id="182" name="Group 181">
              <a:extLst>
                <a:ext uri="{FF2B5EF4-FFF2-40B4-BE49-F238E27FC236}">
                  <a16:creationId xmlns:a16="http://schemas.microsoft.com/office/drawing/2014/main" id="{EC05A00C-8697-4B6E-BC45-4A725C243B79}"/>
                </a:ext>
              </a:extLst>
            </p:cNvPr>
            <p:cNvGrpSpPr/>
            <p:nvPr/>
          </p:nvGrpSpPr>
          <p:grpSpPr>
            <a:xfrm>
              <a:off x="7580573" y="4126632"/>
              <a:ext cx="1046716" cy="230832"/>
              <a:chOff x="-1673830" y="3051618"/>
              <a:chExt cx="736150" cy="212675"/>
            </a:xfrm>
          </p:grpSpPr>
          <p:sp>
            <p:nvSpPr>
              <p:cNvPr id="183" name="Rectangle 182">
                <a:extLst>
                  <a:ext uri="{FF2B5EF4-FFF2-40B4-BE49-F238E27FC236}">
                    <a16:creationId xmlns:a16="http://schemas.microsoft.com/office/drawing/2014/main" id="{D40629C5-D2E8-4663-A592-4E5FDE67AC00}"/>
                  </a:ext>
                </a:extLst>
              </p:cNvPr>
              <p:cNvSpPr/>
              <p:nvPr/>
            </p:nvSpPr>
            <p:spPr>
              <a:xfrm>
                <a:off x="-1673830" y="3133946"/>
                <a:ext cx="137536" cy="63227"/>
              </a:xfrm>
              <a:prstGeom prst="rect">
                <a:avLst/>
              </a:prstGeom>
              <a:solidFill>
                <a:srgbClr val="FFDE65"/>
              </a:solidFill>
              <a:ln w="3175" cmpd="sng">
                <a:noFill/>
              </a:ln>
            </p:spPr>
            <p:txBody>
              <a:bodyPr vert="horz" lIns="91440" tIns="45720" rIns="91440" bIns="45720" rtlCol="0" anchor="ctr">
                <a:noAutofit/>
              </a:bodyPr>
              <a:lstStyle/>
              <a:p>
                <a:pPr algn="ctr">
                  <a:spcBef>
                    <a:spcPct val="0"/>
                  </a:spcBef>
                </a:pPr>
                <a:endParaRPr lang="en-US" sz="800" dirty="0">
                  <a:latin typeface="+mj-lt"/>
                </a:endParaRPr>
              </a:p>
            </p:txBody>
          </p:sp>
          <p:sp>
            <p:nvSpPr>
              <p:cNvPr id="184" name="TextBox 183">
                <a:extLst>
                  <a:ext uri="{FF2B5EF4-FFF2-40B4-BE49-F238E27FC236}">
                    <a16:creationId xmlns:a16="http://schemas.microsoft.com/office/drawing/2014/main" id="{5783B6F3-CA4A-4AB2-B240-3B619BE56087}"/>
                  </a:ext>
                </a:extLst>
              </p:cNvPr>
              <p:cNvSpPr txBox="1"/>
              <p:nvPr/>
            </p:nvSpPr>
            <p:spPr>
              <a:xfrm>
                <a:off x="-1570719" y="3051618"/>
                <a:ext cx="633039" cy="212675"/>
              </a:xfrm>
              <a:prstGeom prst="rect">
                <a:avLst/>
              </a:prstGeom>
              <a:noFill/>
              <a:ln>
                <a:noFill/>
              </a:ln>
            </p:spPr>
            <p:txBody>
              <a:bodyPr wrap="square" rtlCol="0">
                <a:spAutoFit/>
              </a:bodyPr>
              <a:lstStyle/>
              <a:p>
                <a:pPr>
                  <a:spcBef>
                    <a:spcPct val="0"/>
                  </a:spcBef>
                </a:pPr>
                <a:r>
                  <a:rPr lang="en-US" sz="900" dirty="0"/>
                  <a:t>Category 5</a:t>
                </a:r>
              </a:p>
            </p:txBody>
          </p:sp>
        </p:grpSp>
      </p:grpSp>
      <p:sp>
        <p:nvSpPr>
          <p:cNvPr id="200" name="TextBox 199">
            <a:extLst>
              <a:ext uri="{FF2B5EF4-FFF2-40B4-BE49-F238E27FC236}">
                <a16:creationId xmlns:a16="http://schemas.microsoft.com/office/drawing/2014/main" id="{7382458C-0168-4DD2-B279-10EA3A9B757B}"/>
              </a:ext>
            </a:extLst>
          </p:cNvPr>
          <p:cNvSpPr txBox="1"/>
          <p:nvPr/>
        </p:nvSpPr>
        <p:spPr>
          <a:xfrm>
            <a:off x="7802870" y="1656045"/>
            <a:ext cx="1806743" cy="246221"/>
          </a:xfrm>
          <a:prstGeom prst="rect">
            <a:avLst/>
          </a:prstGeom>
          <a:noFill/>
          <a:ln>
            <a:noFill/>
          </a:ln>
        </p:spPr>
        <p:txBody>
          <a:bodyPr wrap="square" rtlCol="0">
            <a:spAutoFit/>
          </a:bodyPr>
          <a:lstStyle/>
          <a:p>
            <a:pPr algn="ctr"/>
            <a:r>
              <a:rPr lang="en-US" sz="1000" dirty="0"/>
              <a:t>XXX’s sales structure, %, 20XX</a:t>
            </a:r>
          </a:p>
        </p:txBody>
      </p:sp>
      <p:sp>
        <p:nvSpPr>
          <p:cNvPr id="201" name="TextBox 200">
            <a:extLst>
              <a:ext uri="{FF2B5EF4-FFF2-40B4-BE49-F238E27FC236}">
                <a16:creationId xmlns:a16="http://schemas.microsoft.com/office/drawing/2014/main" id="{8E92A7FF-C696-4EB6-B88B-56FE3D4B6184}"/>
              </a:ext>
            </a:extLst>
          </p:cNvPr>
          <p:cNvSpPr txBox="1"/>
          <p:nvPr/>
        </p:nvSpPr>
        <p:spPr>
          <a:xfrm>
            <a:off x="9690815" y="1667596"/>
            <a:ext cx="1806743" cy="400110"/>
          </a:xfrm>
          <a:prstGeom prst="rect">
            <a:avLst/>
          </a:prstGeom>
          <a:noFill/>
          <a:ln>
            <a:noFill/>
          </a:ln>
        </p:spPr>
        <p:txBody>
          <a:bodyPr wrap="square" rtlCol="0">
            <a:spAutoFit/>
          </a:bodyPr>
          <a:lstStyle/>
          <a:p>
            <a:pPr algn="ctr"/>
            <a:r>
              <a:rPr lang="en-US" sz="1000" dirty="0"/>
              <a:t>XXX’s sales structure, %, 20XX YTD</a:t>
            </a:r>
          </a:p>
        </p:txBody>
      </p:sp>
      <p:graphicFrame>
        <p:nvGraphicFramePr>
          <p:cNvPr id="202" name="Chart 201">
            <a:extLst>
              <a:ext uri="{FF2B5EF4-FFF2-40B4-BE49-F238E27FC236}">
                <a16:creationId xmlns:a16="http://schemas.microsoft.com/office/drawing/2014/main" id="{FE220C52-33F5-4823-B306-63E989E7FC71}"/>
              </a:ext>
            </a:extLst>
          </p:cNvPr>
          <p:cNvGraphicFramePr/>
          <p:nvPr/>
        </p:nvGraphicFramePr>
        <p:xfrm>
          <a:off x="9687963" y="2157669"/>
          <a:ext cx="1810339" cy="1475375"/>
        </p:xfrm>
        <a:graphic>
          <a:graphicData uri="http://schemas.openxmlformats.org/drawingml/2006/chart">
            <c:chart xmlns:c="http://schemas.openxmlformats.org/drawingml/2006/chart" xmlns:r="http://schemas.openxmlformats.org/officeDocument/2006/relationships" r:id="rId9"/>
          </a:graphicData>
        </a:graphic>
      </p:graphicFrame>
      <p:grpSp>
        <p:nvGrpSpPr>
          <p:cNvPr id="77" name="Group 76">
            <a:extLst>
              <a:ext uri="{FF2B5EF4-FFF2-40B4-BE49-F238E27FC236}">
                <a16:creationId xmlns:a16="http://schemas.microsoft.com/office/drawing/2014/main" id="{808D864D-475D-403D-B6D2-223522BA726B}"/>
              </a:ext>
            </a:extLst>
          </p:cNvPr>
          <p:cNvGrpSpPr/>
          <p:nvPr/>
        </p:nvGrpSpPr>
        <p:grpSpPr>
          <a:xfrm>
            <a:off x="-1028410" y="4571"/>
            <a:ext cx="844340" cy="6853517"/>
            <a:chOff x="-1028410" y="4571"/>
            <a:chExt cx="844340" cy="6853517"/>
          </a:xfrm>
        </p:grpSpPr>
        <p:sp>
          <p:nvSpPr>
            <p:cNvPr id="78" name="Rectangle 77">
              <a:extLst>
                <a:ext uri="{FF2B5EF4-FFF2-40B4-BE49-F238E27FC236}">
                  <a16:creationId xmlns:a16="http://schemas.microsoft.com/office/drawing/2014/main" id="{F48FEC0B-ECCB-41B1-9A6F-F07A0EED0A55}"/>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Rectangle 98">
              <a:extLst>
                <a:ext uri="{FF2B5EF4-FFF2-40B4-BE49-F238E27FC236}">
                  <a16:creationId xmlns:a16="http://schemas.microsoft.com/office/drawing/2014/main" id="{991F2E23-1FA8-4834-BA1C-5B99EC1DD862}"/>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Rectangle 99">
              <a:extLst>
                <a:ext uri="{FF2B5EF4-FFF2-40B4-BE49-F238E27FC236}">
                  <a16:creationId xmlns:a16="http://schemas.microsoft.com/office/drawing/2014/main" id="{E1CA438B-1B0D-4E99-8406-03AC15B05FEF}"/>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Rectangle 100">
              <a:extLst>
                <a:ext uri="{FF2B5EF4-FFF2-40B4-BE49-F238E27FC236}">
                  <a16:creationId xmlns:a16="http://schemas.microsoft.com/office/drawing/2014/main" id="{53CE40A1-7FF2-42EF-B81D-9FEAF0AA9D66}"/>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Rectangle 101">
              <a:extLst>
                <a:ext uri="{FF2B5EF4-FFF2-40B4-BE49-F238E27FC236}">
                  <a16:creationId xmlns:a16="http://schemas.microsoft.com/office/drawing/2014/main" id="{CB8C6A19-DED8-482F-8A6A-E16E97FE59D6}"/>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Rectangle 102">
              <a:extLst>
                <a:ext uri="{FF2B5EF4-FFF2-40B4-BE49-F238E27FC236}">
                  <a16:creationId xmlns:a16="http://schemas.microsoft.com/office/drawing/2014/main" id="{B184CB4B-F156-4055-B9DB-429DED3365D6}"/>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Rectangle 103">
              <a:extLst>
                <a:ext uri="{FF2B5EF4-FFF2-40B4-BE49-F238E27FC236}">
                  <a16:creationId xmlns:a16="http://schemas.microsoft.com/office/drawing/2014/main" id="{96A23AB2-48BC-4E04-8782-8BC74035F2F2}"/>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Rectangle 106">
              <a:extLst>
                <a:ext uri="{FF2B5EF4-FFF2-40B4-BE49-F238E27FC236}">
                  <a16:creationId xmlns:a16="http://schemas.microsoft.com/office/drawing/2014/main" id="{68842219-22DC-495D-99B2-C57535F1B9FC}"/>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Rectangle 107">
              <a:extLst>
                <a:ext uri="{FF2B5EF4-FFF2-40B4-BE49-F238E27FC236}">
                  <a16:creationId xmlns:a16="http://schemas.microsoft.com/office/drawing/2014/main" id="{D90A4BB4-B1E6-4D86-B5CB-D464A4356DE0}"/>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09" name="Straight Connector 108">
              <a:extLst>
                <a:ext uri="{FF2B5EF4-FFF2-40B4-BE49-F238E27FC236}">
                  <a16:creationId xmlns:a16="http://schemas.microsoft.com/office/drawing/2014/main" id="{CD090AE7-28E0-47C5-9944-605AC3F29B13}"/>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D28957AD-494A-4BCB-9C74-2E566B0ACD3E}"/>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2" name="Rectangle 111">
              <a:extLst>
                <a:ext uri="{FF2B5EF4-FFF2-40B4-BE49-F238E27FC236}">
                  <a16:creationId xmlns:a16="http://schemas.microsoft.com/office/drawing/2014/main" id="{4F77B5DE-D621-4A83-96AF-33B9BB6FBE12}"/>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lumMod val="65000"/>
                  </a:schemeClr>
                </a:solidFill>
              </a:endParaRPr>
            </a:p>
          </p:txBody>
        </p:sp>
        <p:sp>
          <p:nvSpPr>
            <p:cNvPr id="115" name="Rectangle 114">
              <a:extLst>
                <a:ext uri="{FF2B5EF4-FFF2-40B4-BE49-F238E27FC236}">
                  <a16:creationId xmlns:a16="http://schemas.microsoft.com/office/drawing/2014/main" id="{B0CD5753-62DF-4351-A9D7-414DE618B5FE}"/>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Rectangle 115">
              <a:extLst>
                <a:ext uri="{FF2B5EF4-FFF2-40B4-BE49-F238E27FC236}">
                  <a16:creationId xmlns:a16="http://schemas.microsoft.com/office/drawing/2014/main" id="{DBC9CE99-4A88-47EA-8210-28F010DA469F}"/>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Rectangle 116">
              <a:extLst>
                <a:ext uri="{FF2B5EF4-FFF2-40B4-BE49-F238E27FC236}">
                  <a16:creationId xmlns:a16="http://schemas.microsoft.com/office/drawing/2014/main" id="{D0D6E184-89F3-4D03-BAB8-AF51CA1DB3B2}"/>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Rectangle 117">
              <a:extLst>
                <a:ext uri="{FF2B5EF4-FFF2-40B4-BE49-F238E27FC236}">
                  <a16:creationId xmlns:a16="http://schemas.microsoft.com/office/drawing/2014/main" id="{16D7F88A-31FC-4488-AD57-DCA7F19DE8E6}"/>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Rectangle 118">
              <a:extLst>
                <a:ext uri="{FF2B5EF4-FFF2-40B4-BE49-F238E27FC236}">
                  <a16:creationId xmlns:a16="http://schemas.microsoft.com/office/drawing/2014/main" id="{FD1596DF-AB74-431B-99A0-A3CC65B31B95}"/>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Rectangle 119">
              <a:extLst>
                <a:ext uri="{FF2B5EF4-FFF2-40B4-BE49-F238E27FC236}">
                  <a16:creationId xmlns:a16="http://schemas.microsoft.com/office/drawing/2014/main" id="{B88C5DC0-8813-4613-8FD6-1264F4FF2CE0}"/>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Rectangle 124">
              <a:extLst>
                <a:ext uri="{FF2B5EF4-FFF2-40B4-BE49-F238E27FC236}">
                  <a16:creationId xmlns:a16="http://schemas.microsoft.com/office/drawing/2014/main" id="{28F7232C-7FAE-4263-99B3-4A3F7618D315}"/>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A7A7A7"/>
                </a:solidFill>
              </a:endParaRPr>
            </a:p>
          </p:txBody>
        </p:sp>
        <p:cxnSp>
          <p:nvCxnSpPr>
            <p:cNvPr id="126" name="Straight Connector 125">
              <a:extLst>
                <a:ext uri="{FF2B5EF4-FFF2-40B4-BE49-F238E27FC236}">
                  <a16:creationId xmlns:a16="http://schemas.microsoft.com/office/drawing/2014/main" id="{60484C37-70FF-425C-ACBC-43DB46F2896A}"/>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8" name="TextBox 127">
              <a:extLst>
                <a:ext uri="{FF2B5EF4-FFF2-40B4-BE49-F238E27FC236}">
                  <a16:creationId xmlns:a16="http://schemas.microsoft.com/office/drawing/2014/main" id="{499CC262-9461-4C69-9101-468E0B4FDDA7}"/>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dirty="0"/>
                <a:t>Colour palette</a:t>
              </a:r>
            </a:p>
          </p:txBody>
        </p:sp>
        <p:sp>
          <p:nvSpPr>
            <p:cNvPr id="129" name="Rectangle 128">
              <a:extLst>
                <a:ext uri="{FF2B5EF4-FFF2-40B4-BE49-F238E27FC236}">
                  <a16:creationId xmlns:a16="http://schemas.microsoft.com/office/drawing/2014/main" id="{A2AF5A33-F1B7-4ED2-9F8A-8D7D5129AC36}"/>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Rectangle 129">
              <a:extLst>
                <a:ext uri="{FF2B5EF4-FFF2-40B4-BE49-F238E27FC236}">
                  <a16:creationId xmlns:a16="http://schemas.microsoft.com/office/drawing/2014/main" id="{4BBF8D60-5538-44C8-B782-F831901C4F68}"/>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extBox 1">
            <a:extLst>
              <a:ext uri="{FF2B5EF4-FFF2-40B4-BE49-F238E27FC236}">
                <a16:creationId xmlns:a16="http://schemas.microsoft.com/office/drawing/2014/main" id="{4DC1C923-365B-460F-AD5A-AA4D50F1A141}"/>
              </a:ext>
            </a:extLst>
          </p:cNvPr>
          <p:cNvSpPr txBox="1"/>
          <p:nvPr/>
        </p:nvSpPr>
        <p:spPr>
          <a:xfrm>
            <a:off x="462774" y="6094279"/>
            <a:ext cx="388244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Source:: [xxx]</a:t>
            </a:r>
          </a:p>
        </p:txBody>
      </p:sp>
    </p:spTree>
    <p:extLst>
      <p:ext uri="{BB962C8B-B14F-4D97-AF65-F5344CB8AC3E}">
        <p14:creationId xmlns:p14="http://schemas.microsoft.com/office/powerpoint/2010/main" val="188966504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8" name="Chart 97">
            <a:extLst>
              <a:ext uri="{FF2B5EF4-FFF2-40B4-BE49-F238E27FC236}">
                <a16:creationId xmlns:a16="http://schemas.microsoft.com/office/drawing/2014/main" id="{47C6A31C-13C2-4EE3-B09F-F2CCE7EE3547}"/>
              </a:ext>
            </a:extLst>
          </p:cNvPr>
          <p:cNvGraphicFramePr/>
          <p:nvPr>
            <p:extLst>
              <p:ext uri="{D42A27DB-BD31-4B8C-83A1-F6EECF244321}">
                <p14:modId xmlns:p14="http://schemas.microsoft.com/office/powerpoint/2010/main" val="1226447368"/>
              </p:ext>
            </p:extLst>
          </p:nvPr>
        </p:nvGraphicFramePr>
        <p:xfrm>
          <a:off x="6791874" y="1558367"/>
          <a:ext cx="4973540" cy="1773049"/>
        </p:xfrm>
        <a:graphic>
          <a:graphicData uri="http://schemas.openxmlformats.org/drawingml/2006/chart">
            <c:chart xmlns:c="http://schemas.openxmlformats.org/drawingml/2006/chart" xmlns:r="http://schemas.openxmlformats.org/officeDocument/2006/relationships" r:id="rId3"/>
          </a:graphicData>
        </a:graphic>
      </p:graphicFrame>
      <p:cxnSp>
        <p:nvCxnSpPr>
          <p:cNvPr id="7" name="Connector: Elbow 6">
            <a:extLst>
              <a:ext uri="{FF2B5EF4-FFF2-40B4-BE49-F238E27FC236}">
                <a16:creationId xmlns:a16="http://schemas.microsoft.com/office/drawing/2014/main" id="{D5041DE0-CE0C-42D7-8F2F-BE82301F5B6A}"/>
              </a:ext>
            </a:extLst>
          </p:cNvPr>
          <p:cNvCxnSpPr>
            <a:cxnSpLocks/>
          </p:cNvCxnSpPr>
          <p:nvPr/>
        </p:nvCxnSpPr>
        <p:spPr>
          <a:xfrm flipV="1">
            <a:off x="7705725" y="1668883"/>
            <a:ext cx="3274695" cy="715542"/>
          </a:xfrm>
          <a:prstGeom prst="bentConnector3">
            <a:avLst>
              <a:gd name="adj1" fmla="val 68"/>
            </a:avLst>
          </a:prstGeom>
          <a:ln>
            <a:solidFill>
              <a:srgbClr val="A1C9E7"/>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74" name="Chart 73">
            <a:extLst>
              <a:ext uri="{FF2B5EF4-FFF2-40B4-BE49-F238E27FC236}">
                <a16:creationId xmlns:a16="http://schemas.microsoft.com/office/drawing/2014/main" id="{62AEACB1-CFD9-4C54-9EE1-98F92687F420}"/>
              </a:ext>
            </a:extLst>
          </p:cNvPr>
          <p:cNvGraphicFramePr/>
          <p:nvPr>
            <p:extLst>
              <p:ext uri="{D42A27DB-BD31-4B8C-83A1-F6EECF244321}">
                <p14:modId xmlns:p14="http://schemas.microsoft.com/office/powerpoint/2010/main" val="2022393896"/>
              </p:ext>
            </p:extLst>
          </p:nvPr>
        </p:nvGraphicFramePr>
        <p:xfrm>
          <a:off x="166996" y="4253181"/>
          <a:ext cx="3426038" cy="2099274"/>
        </p:xfrm>
        <a:graphic>
          <a:graphicData uri="http://schemas.openxmlformats.org/drawingml/2006/chart">
            <c:chart xmlns:c="http://schemas.openxmlformats.org/drawingml/2006/chart" xmlns:r="http://schemas.openxmlformats.org/officeDocument/2006/relationships" r:id="rId4"/>
          </a:graphicData>
        </a:graphic>
      </p:graphicFrame>
      <p:sp>
        <p:nvSpPr>
          <p:cNvPr id="8" name="Rectangle: Rounded Corners 7">
            <a:extLst>
              <a:ext uri="{FF2B5EF4-FFF2-40B4-BE49-F238E27FC236}">
                <a16:creationId xmlns:a16="http://schemas.microsoft.com/office/drawing/2014/main" id="{5BABBBE2-3D62-4BDB-B2EC-AE459CBA43F0}"/>
              </a:ext>
            </a:extLst>
          </p:cNvPr>
          <p:cNvSpPr/>
          <p:nvPr/>
        </p:nvSpPr>
        <p:spPr>
          <a:xfrm>
            <a:off x="7216878" y="3509313"/>
            <a:ext cx="4548536" cy="2729817"/>
          </a:xfrm>
          <a:prstGeom prst="roundRect">
            <a:avLst>
              <a:gd name="adj" fmla="val 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TextBox 78">
            <a:extLst>
              <a:ext uri="{FF2B5EF4-FFF2-40B4-BE49-F238E27FC236}">
                <a16:creationId xmlns:a16="http://schemas.microsoft.com/office/drawing/2014/main" id="{BCF23C72-0A52-4AC4-9933-481E063464A0}"/>
              </a:ext>
            </a:extLst>
          </p:cNvPr>
          <p:cNvSpPr txBox="1"/>
          <p:nvPr/>
        </p:nvSpPr>
        <p:spPr>
          <a:xfrm>
            <a:off x="344250" y="1267058"/>
            <a:ext cx="5983967"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50000"/>
                  </a:schemeClr>
                </a:solidFill>
                <a:latin typeface="Arial" panose="020B0604020202020204" pitchFamily="34" charset="0"/>
                <a:cs typeface="Arial" panose="020B0604020202020204" pitchFamily="34" charset="0"/>
              </a:rPr>
              <a:t>[</a:t>
            </a:r>
            <a:r>
              <a:rPr lang="pl-PL" sz="1000" b="1" dirty="0" err="1">
                <a:solidFill>
                  <a:schemeClr val="bg1">
                    <a:lumMod val="50000"/>
                  </a:schemeClr>
                </a:solidFill>
                <a:latin typeface="Arial" panose="020B0604020202020204" pitchFamily="34" charset="0"/>
                <a:cs typeface="Arial" panose="020B0604020202020204" pitchFamily="34" charset="0"/>
              </a:rPr>
              <a:t>Company’s</a:t>
            </a:r>
            <a:r>
              <a:rPr lang="pl-PL" sz="1000" b="1" dirty="0">
                <a:solidFill>
                  <a:schemeClr val="bg1">
                    <a:lumMod val="50000"/>
                  </a:schemeClr>
                </a:solidFill>
                <a:latin typeface="Arial" panose="020B0604020202020204" pitchFamily="34" charset="0"/>
                <a:cs typeface="Arial" panose="020B0604020202020204" pitchFamily="34" charset="0"/>
              </a:rPr>
              <a:t>]</a:t>
            </a:r>
            <a:r>
              <a:rPr lang="en-US" sz="1000" b="1" dirty="0">
                <a:solidFill>
                  <a:schemeClr val="bg1">
                    <a:lumMod val="50000"/>
                  </a:schemeClr>
                </a:solidFill>
                <a:latin typeface="Arial" panose="020B0604020202020204" pitchFamily="34" charset="0"/>
                <a:cs typeface="Arial" panose="020B0604020202020204" pitchFamily="34" charset="0"/>
              </a:rPr>
              <a:t> revenue and gross profit by products</a:t>
            </a:r>
          </a:p>
          <a:p>
            <a:pPr algn="just">
              <a:spcBef>
                <a:spcPts val="300"/>
              </a:spcBef>
              <a:spcAft>
                <a:spcPts val="300"/>
              </a:spcAft>
              <a:buSzPts val="1000"/>
            </a:pPr>
            <a:endParaRPr lang="en-US" sz="1200" dirty="0">
              <a:solidFill>
                <a:schemeClr val="bg1">
                  <a:lumMod val="65000"/>
                </a:schemeClr>
              </a:solidFill>
              <a:latin typeface="+mj-lt"/>
              <a:cs typeface="Arial" panose="020B0604020202020204" pitchFamily="34" charset="0"/>
            </a:endParaRPr>
          </a:p>
        </p:txBody>
      </p:sp>
      <p:sp>
        <p:nvSpPr>
          <p:cNvPr id="107" name="TextBox 106">
            <a:extLst>
              <a:ext uri="{FF2B5EF4-FFF2-40B4-BE49-F238E27FC236}">
                <a16:creationId xmlns:a16="http://schemas.microsoft.com/office/drawing/2014/main" id="{0184B0E4-B050-441D-A9D2-4C41DD3CC7A8}"/>
              </a:ext>
            </a:extLst>
          </p:cNvPr>
          <p:cNvSpPr txBox="1"/>
          <p:nvPr/>
        </p:nvSpPr>
        <p:spPr>
          <a:xfrm>
            <a:off x="7215409" y="3586215"/>
            <a:ext cx="4443190" cy="1808187"/>
          </a:xfrm>
          <a:prstGeom prst="rect">
            <a:avLst/>
          </a:prstGeom>
          <a:noFill/>
        </p:spPr>
        <p:txBody>
          <a:bodyPr wrap="square" rtlCol="0">
            <a:spAutoFit/>
          </a:bodyPr>
          <a:lstStyle/>
          <a:p>
            <a:pPr marL="91440" lvl="1" indent="-91440" algn="just">
              <a:spcBef>
                <a:spcPts val="300"/>
              </a:spcBef>
              <a:buClr>
                <a:prstClr val="black"/>
              </a:buClr>
              <a:buFont typeface="Arial" panose="020B0604020202020204" pitchFamily="34" charset="0"/>
              <a:buChar char="•"/>
            </a:pPr>
            <a:r>
              <a:rPr lang="en-US" sz="900" dirty="0">
                <a:solidFill>
                  <a:schemeClr val="tx1">
                    <a:lumMod val="85000"/>
                    <a:lumOff val="15000"/>
                  </a:schemeClr>
                </a:solidFill>
                <a:cs typeface="Calibri" panose="020F0502020204030204" pitchFamily="34" charset="0"/>
              </a:rPr>
              <a:t>In the analyzed period, the main source of the </a:t>
            </a:r>
            <a:r>
              <a:rPr lang="en-GB" sz="900" dirty="0">
                <a:solidFill>
                  <a:schemeClr val="tx1">
                    <a:lumMod val="85000"/>
                    <a:lumOff val="15000"/>
                  </a:schemeClr>
                </a:solidFill>
                <a:cs typeface="Calibri" panose="020F0502020204030204" pitchFamily="34" charset="0"/>
              </a:rPr>
              <a:t>Company's</a:t>
            </a:r>
            <a:r>
              <a:rPr lang="en-US" sz="900" dirty="0">
                <a:solidFill>
                  <a:schemeClr val="tx1">
                    <a:lumMod val="85000"/>
                    <a:lumOff val="15000"/>
                  </a:schemeClr>
                </a:solidFill>
                <a:cs typeface="Calibri" panose="020F0502020204030204" pitchFamily="34" charset="0"/>
              </a:rPr>
              <a:t> revenues has been </a:t>
            </a:r>
            <a:r>
              <a:rPr lang="pl-PL" sz="900" dirty="0">
                <a:solidFill>
                  <a:schemeClr val="tx1">
                    <a:lumMod val="85000"/>
                    <a:lumOff val="15000"/>
                  </a:schemeClr>
                </a:solidFill>
                <a:cs typeface="Calibri" panose="020F0502020204030204" pitchFamily="34" charset="0"/>
              </a:rPr>
              <a:t>[…] A</a:t>
            </a:r>
            <a:r>
              <a:rPr lang="en-US" sz="900" dirty="0">
                <a:solidFill>
                  <a:schemeClr val="tx1">
                    <a:lumMod val="85000"/>
                    <a:lumOff val="15000"/>
                  </a:schemeClr>
                </a:solidFill>
                <a:cs typeface="Calibri" panose="020F0502020204030204" pitchFamily="34" charset="0"/>
              </a:rPr>
              <a:t>t the turn of 20</a:t>
            </a:r>
            <a:r>
              <a:rPr lang="pl-PL" sz="900" dirty="0">
                <a:solidFill>
                  <a:schemeClr val="tx1">
                    <a:lumMod val="85000"/>
                    <a:lumOff val="15000"/>
                  </a:schemeClr>
                </a:solidFill>
                <a:cs typeface="Calibri" panose="020F0502020204030204" pitchFamily="34" charset="0"/>
              </a:rPr>
              <a:t>XX</a:t>
            </a:r>
            <a:r>
              <a:rPr lang="en-US" sz="900" dirty="0">
                <a:solidFill>
                  <a:schemeClr val="tx1">
                    <a:lumMod val="85000"/>
                    <a:lumOff val="15000"/>
                  </a:schemeClr>
                </a:solidFill>
                <a:cs typeface="Calibri" panose="020F0502020204030204" pitchFamily="34" charset="0"/>
              </a:rPr>
              <a:t>/20</a:t>
            </a:r>
            <a:r>
              <a:rPr lang="pl-PL" sz="900" dirty="0">
                <a:solidFill>
                  <a:schemeClr val="tx1">
                    <a:lumMod val="85000"/>
                    <a:lumOff val="15000"/>
                  </a:schemeClr>
                </a:solidFill>
                <a:cs typeface="Calibri" panose="020F0502020204030204" pitchFamily="34" charset="0"/>
              </a:rPr>
              <a:t>XX</a:t>
            </a:r>
            <a:r>
              <a:rPr lang="en-US" sz="900" dirty="0">
                <a:solidFill>
                  <a:schemeClr val="tx1">
                    <a:lumMod val="85000"/>
                    <a:lumOff val="15000"/>
                  </a:schemeClr>
                </a:solidFill>
                <a:cs typeface="Calibri" panose="020F0502020204030204" pitchFamily="34" charset="0"/>
              </a:rPr>
              <a:t>, the Company has decided to expand its offer with new products </a:t>
            </a:r>
            <a:r>
              <a:rPr lang="pl-PL" sz="900" dirty="0">
                <a:solidFill>
                  <a:schemeClr val="tx1">
                    <a:lumMod val="85000"/>
                    <a:lumOff val="15000"/>
                  </a:schemeClr>
                </a:solidFill>
                <a:cs typeface="Calibri" panose="020F0502020204030204" pitchFamily="34" charset="0"/>
              </a:rPr>
              <a:t>[…]</a:t>
            </a:r>
          </a:p>
          <a:p>
            <a:pPr marL="91440" lvl="1" indent="-91440" algn="just">
              <a:spcBef>
                <a:spcPts val="300"/>
              </a:spcBef>
              <a:buClr>
                <a:prstClr val="black"/>
              </a:buClr>
              <a:buFont typeface="Arial" panose="020B0604020202020204" pitchFamily="34" charset="0"/>
              <a:buChar char="•"/>
            </a:pPr>
            <a:r>
              <a:rPr lang="en-US" sz="900" dirty="0">
                <a:solidFill>
                  <a:schemeClr val="tx1">
                    <a:lumMod val="85000"/>
                    <a:lumOff val="15000"/>
                  </a:schemeClr>
                </a:solidFill>
                <a:cs typeface="Calibri" panose="020F0502020204030204" pitchFamily="34" charset="0"/>
              </a:rPr>
              <a:t>In 20</a:t>
            </a:r>
            <a:r>
              <a:rPr lang="pl-PL" sz="900" dirty="0">
                <a:solidFill>
                  <a:schemeClr val="tx1">
                    <a:lumMod val="85000"/>
                    <a:lumOff val="15000"/>
                  </a:schemeClr>
                </a:solidFill>
                <a:cs typeface="Calibri" panose="020F0502020204030204" pitchFamily="34" charset="0"/>
              </a:rPr>
              <a:t>XX</a:t>
            </a:r>
            <a:r>
              <a:rPr lang="en-US" sz="900" dirty="0">
                <a:solidFill>
                  <a:schemeClr val="tx1">
                    <a:lumMod val="85000"/>
                    <a:lumOff val="15000"/>
                  </a:schemeClr>
                </a:solidFill>
                <a:cs typeface="Calibri" panose="020F0502020204030204" pitchFamily="34" charset="0"/>
              </a:rPr>
              <a:t>, it introduced the first product </a:t>
            </a:r>
            <a:r>
              <a:rPr lang="pl-PL" sz="900" dirty="0">
                <a:solidFill>
                  <a:schemeClr val="tx1">
                    <a:lumMod val="85000"/>
                    <a:lumOff val="15000"/>
                  </a:schemeClr>
                </a:solidFill>
                <a:cs typeface="Calibri" panose="020F0502020204030204" pitchFamily="34" charset="0"/>
              </a:rPr>
              <a:t>[…]</a:t>
            </a:r>
            <a:endParaRPr lang="en-US" sz="900" b="1" dirty="0">
              <a:solidFill>
                <a:schemeClr val="tx1">
                  <a:lumMod val="85000"/>
                  <a:lumOff val="15000"/>
                </a:schemeClr>
              </a:solidFill>
              <a:cs typeface="Calibri" panose="020F0502020204030204" pitchFamily="34" charset="0"/>
            </a:endParaRPr>
          </a:p>
          <a:p>
            <a:pPr marL="91440" lvl="1" indent="-91440" algn="just">
              <a:spcBef>
                <a:spcPts val="300"/>
              </a:spcBef>
              <a:buClr>
                <a:prstClr val="black"/>
              </a:buClr>
              <a:buFont typeface="Arial" panose="020B0604020202020204" pitchFamily="34" charset="0"/>
              <a:buChar char="•"/>
            </a:pPr>
            <a:r>
              <a:rPr lang="en-US" sz="900" dirty="0">
                <a:solidFill>
                  <a:schemeClr val="tx1">
                    <a:lumMod val="85000"/>
                    <a:lumOff val="15000"/>
                  </a:schemeClr>
                </a:solidFill>
                <a:cs typeface="Calibri" panose="020F0502020204030204" pitchFamily="34" charset="0"/>
              </a:rPr>
              <a:t>Further implementing the development strategy, in 20</a:t>
            </a:r>
            <a:r>
              <a:rPr lang="pl-PL" sz="900" dirty="0">
                <a:solidFill>
                  <a:schemeClr val="tx1">
                    <a:lumMod val="85000"/>
                    <a:lumOff val="15000"/>
                  </a:schemeClr>
                </a:solidFill>
                <a:cs typeface="Calibri" panose="020F0502020204030204" pitchFamily="34" charset="0"/>
              </a:rPr>
              <a:t>XX</a:t>
            </a:r>
            <a:r>
              <a:rPr lang="en-US" sz="900" dirty="0">
                <a:solidFill>
                  <a:schemeClr val="tx1">
                    <a:lumMod val="85000"/>
                    <a:lumOff val="15000"/>
                  </a:schemeClr>
                </a:solidFill>
                <a:cs typeface="Calibri" panose="020F0502020204030204" pitchFamily="34" charset="0"/>
              </a:rPr>
              <a:t> the Company introduced a second product directed to end users </a:t>
            </a:r>
            <a:r>
              <a:rPr lang="pl-PL" sz="900" dirty="0">
                <a:solidFill>
                  <a:schemeClr val="tx1">
                    <a:lumMod val="85000"/>
                    <a:lumOff val="15000"/>
                  </a:schemeClr>
                </a:solidFill>
                <a:cs typeface="Calibri" panose="020F0502020204030204" pitchFamily="34" charset="0"/>
              </a:rPr>
              <a:t>[…] </a:t>
            </a:r>
            <a:r>
              <a:rPr lang="en-US" sz="900" dirty="0">
                <a:solidFill>
                  <a:schemeClr val="tx1">
                    <a:lumMod val="85000"/>
                    <a:lumOff val="15000"/>
                  </a:schemeClr>
                </a:solidFill>
                <a:cs typeface="Calibri" panose="020F0502020204030204" pitchFamily="34" charset="0"/>
              </a:rPr>
              <a:t>, which has been targeted to a different customer group</a:t>
            </a:r>
            <a:endParaRPr lang="pl-PL" sz="900" dirty="0">
              <a:solidFill>
                <a:schemeClr val="tx1">
                  <a:lumMod val="85000"/>
                  <a:lumOff val="15000"/>
                </a:schemeClr>
              </a:solidFill>
              <a:cs typeface="Calibri" panose="020F0502020204030204" pitchFamily="34" charset="0"/>
            </a:endParaRPr>
          </a:p>
          <a:p>
            <a:pPr marL="91440" lvl="1" indent="-91440" algn="just">
              <a:spcBef>
                <a:spcPts val="300"/>
              </a:spcBef>
              <a:buClr>
                <a:prstClr val="black"/>
              </a:buClr>
              <a:buFont typeface="Arial" panose="020B0604020202020204" pitchFamily="34" charset="0"/>
              <a:buChar char="•"/>
            </a:pPr>
            <a:r>
              <a:rPr lang="en-US" sz="900" dirty="0">
                <a:solidFill>
                  <a:schemeClr val="tx1">
                    <a:lumMod val="85000"/>
                    <a:lumOff val="15000"/>
                  </a:schemeClr>
                </a:solidFill>
                <a:cs typeface="Calibri" panose="020F0502020204030204" pitchFamily="34" charset="0"/>
              </a:rPr>
              <a:t>In 20</a:t>
            </a:r>
            <a:r>
              <a:rPr lang="pl-PL" sz="900" dirty="0">
                <a:solidFill>
                  <a:schemeClr val="tx1">
                    <a:lumMod val="85000"/>
                    <a:lumOff val="15000"/>
                  </a:schemeClr>
                </a:solidFill>
                <a:cs typeface="Calibri" panose="020F0502020204030204" pitchFamily="34" charset="0"/>
              </a:rPr>
              <a:t>XX</a:t>
            </a:r>
            <a:r>
              <a:rPr lang="en-US" sz="900" dirty="0">
                <a:solidFill>
                  <a:schemeClr val="tx1">
                    <a:lumMod val="85000"/>
                    <a:lumOff val="15000"/>
                  </a:schemeClr>
                </a:solidFill>
                <a:cs typeface="Calibri" panose="020F0502020204030204" pitchFamily="34" charset="0"/>
              </a:rPr>
              <a:t>, the Company introduced a new model </a:t>
            </a:r>
            <a:r>
              <a:rPr lang="pl-PL" sz="900" dirty="0">
                <a:solidFill>
                  <a:schemeClr val="tx1">
                    <a:lumMod val="85000"/>
                    <a:lumOff val="15000"/>
                  </a:schemeClr>
                </a:solidFill>
                <a:cs typeface="Calibri" panose="020F0502020204030204" pitchFamily="34" charset="0"/>
              </a:rPr>
              <a:t>[…]</a:t>
            </a:r>
            <a:r>
              <a:rPr lang="en-US" sz="900" dirty="0">
                <a:solidFill>
                  <a:schemeClr val="tx1">
                    <a:lumMod val="85000"/>
                    <a:lumOff val="15000"/>
                  </a:schemeClr>
                </a:solidFill>
                <a:cs typeface="Calibri" panose="020F0502020204030204" pitchFamily="34" charset="0"/>
              </a:rPr>
              <a:t> </a:t>
            </a:r>
            <a:endParaRPr lang="pl-PL" sz="900" dirty="0">
              <a:solidFill>
                <a:schemeClr val="tx1">
                  <a:lumMod val="85000"/>
                  <a:lumOff val="15000"/>
                </a:schemeClr>
              </a:solidFill>
              <a:cs typeface="Calibri" panose="020F0502020204030204" pitchFamily="34" charset="0"/>
            </a:endParaRPr>
          </a:p>
          <a:p>
            <a:pPr marL="91440" lvl="1" indent="-91440" algn="just">
              <a:spcBef>
                <a:spcPts val="300"/>
              </a:spcBef>
              <a:buClr>
                <a:prstClr val="black"/>
              </a:buClr>
              <a:buFont typeface="Arial" panose="020B0604020202020204" pitchFamily="34" charset="0"/>
              <a:buChar char="•"/>
            </a:pPr>
            <a:r>
              <a:rPr lang="en-US" sz="900" dirty="0">
                <a:solidFill>
                  <a:schemeClr val="tx1">
                    <a:lumMod val="85000"/>
                    <a:lumOff val="15000"/>
                  </a:schemeClr>
                </a:solidFill>
                <a:cs typeface="Calibri" panose="020F0502020204030204" pitchFamily="34" charset="0"/>
              </a:rPr>
              <a:t>Despite the diversification of offers for new products</a:t>
            </a:r>
            <a:r>
              <a:rPr lang="pl-PL" sz="900" dirty="0">
                <a:solidFill>
                  <a:schemeClr val="tx1">
                    <a:lumMod val="85000"/>
                    <a:lumOff val="15000"/>
                  </a:schemeClr>
                </a:solidFill>
                <a:cs typeface="Calibri" panose="020F0502020204030204" pitchFamily="34" charset="0"/>
              </a:rPr>
              <a:t>, [</a:t>
            </a:r>
            <a:r>
              <a:rPr lang="pl-PL" sz="900" dirty="0" err="1">
                <a:solidFill>
                  <a:schemeClr val="tx1">
                    <a:lumMod val="85000"/>
                    <a:lumOff val="15000"/>
                  </a:schemeClr>
                </a:solidFill>
                <a:cs typeface="Calibri" panose="020F0502020204030204" pitchFamily="34" charset="0"/>
              </a:rPr>
              <a:t>Company’s</a:t>
            </a:r>
            <a:r>
              <a:rPr lang="pl-PL" sz="900" dirty="0">
                <a:solidFill>
                  <a:schemeClr val="tx1">
                    <a:lumMod val="85000"/>
                    <a:lumOff val="15000"/>
                  </a:schemeClr>
                </a:solidFill>
                <a:cs typeface="Calibri" panose="020F0502020204030204" pitchFamily="34" charset="0"/>
              </a:rPr>
              <a:t>]</a:t>
            </a:r>
            <a:r>
              <a:rPr lang="en-US" sz="900" dirty="0">
                <a:solidFill>
                  <a:schemeClr val="tx1">
                    <a:lumMod val="85000"/>
                    <a:lumOff val="15000"/>
                  </a:schemeClr>
                </a:solidFill>
                <a:cs typeface="Calibri" panose="020F0502020204030204" pitchFamily="34" charset="0"/>
              </a:rPr>
              <a:t> remains </a:t>
            </a:r>
            <a:r>
              <a:rPr lang="en-US" sz="900" b="1" dirty="0">
                <a:solidFill>
                  <a:schemeClr val="tx1">
                    <a:lumMod val="85000"/>
                    <a:lumOff val="15000"/>
                  </a:schemeClr>
                </a:solidFill>
                <a:cs typeface="Calibri" panose="020F0502020204030204" pitchFamily="34" charset="0"/>
              </a:rPr>
              <a:t>a key product generating the highest revenues with very high growth dynamics</a:t>
            </a:r>
            <a:r>
              <a:rPr lang="pl-PL" sz="900" b="1" dirty="0">
                <a:solidFill>
                  <a:schemeClr val="tx1">
                    <a:lumMod val="85000"/>
                    <a:lumOff val="15000"/>
                  </a:schemeClr>
                </a:solidFill>
                <a:cs typeface="Calibri" panose="020F0502020204030204" pitchFamily="34" charset="0"/>
              </a:rPr>
              <a:t>.</a:t>
            </a:r>
          </a:p>
          <a:p>
            <a:pPr marL="91440" lvl="1" indent="-91440" algn="just">
              <a:spcBef>
                <a:spcPts val="300"/>
              </a:spcBef>
              <a:buClr>
                <a:prstClr val="black"/>
              </a:buClr>
              <a:buFont typeface="Arial" panose="020B0604020202020204" pitchFamily="34" charset="0"/>
              <a:buChar char="•"/>
            </a:pPr>
            <a:r>
              <a:rPr lang="en-US" sz="900" dirty="0">
                <a:solidFill>
                  <a:schemeClr val="tx1">
                    <a:lumMod val="85000"/>
                    <a:lumOff val="15000"/>
                  </a:schemeClr>
                </a:solidFill>
                <a:cs typeface="Calibri" panose="020F0502020204030204" pitchFamily="34" charset="0"/>
              </a:rPr>
              <a:t>The volume of revenues from the </a:t>
            </a:r>
            <a:r>
              <a:rPr lang="pl-PL" sz="900" dirty="0">
                <a:solidFill>
                  <a:schemeClr val="tx1">
                    <a:lumMod val="85000"/>
                    <a:lumOff val="15000"/>
                  </a:schemeClr>
                </a:solidFill>
                <a:cs typeface="Calibri" panose="020F0502020204030204" pitchFamily="34" charset="0"/>
              </a:rPr>
              <a:t>[…]</a:t>
            </a:r>
            <a:r>
              <a:rPr lang="en-US" sz="900" dirty="0">
                <a:solidFill>
                  <a:schemeClr val="tx1">
                    <a:lumMod val="85000"/>
                    <a:lumOff val="15000"/>
                  </a:schemeClr>
                </a:solidFill>
                <a:cs typeface="Calibri" panose="020F0502020204030204" pitchFamily="34" charset="0"/>
              </a:rPr>
              <a:t> segment </a:t>
            </a:r>
            <a:r>
              <a:rPr lang="en-US" sz="900" b="1" dirty="0">
                <a:solidFill>
                  <a:schemeClr val="tx1">
                    <a:lumMod val="85000"/>
                    <a:lumOff val="15000"/>
                  </a:schemeClr>
                </a:solidFill>
                <a:cs typeface="Calibri" panose="020F0502020204030204" pitchFamily="34" charset="0"/>
              </a:rPr>
              <a:t>increased by </a:t>
            </a:r>
            <a:r>
              <a:rPr lang="pl-PL" sz="900" b="1" dirty="0">
                <a:solidFill>
                  <a:schemeClr val="tx1">
                    <a:lumMod val="85000"/>
                    <a:lumOff val="15000"/>
                  </a:schemeClr>
                </a:solidFill>
                <a:cs typeface="Calibri" panose="020F0502020204030204" pitchFamily="34" charset="0"/>
              </a:rPr>
              <a:t>xx</a:t>
            </a:r>
            <a:r>
              <a:rPr lang="en-US" sz="900" b="1" dirty="0">
                <a:solidFill>
                  <a:schemeClr val="tx1">
                    <a:lumMod val="85000"/>
                    <a:lumOff val="15000"/>
                  </a:schemeClr>
                </a:solidFill>
                <a:cs typeface="Calibri" panose="020F0502020204030204" pitchFamily="34" charset="0"/>
              </a:rPr>
              <a:t>% over a period of </a:t>
            </a:r>
            <a:r>
              <a:rPr lang="pl-PL" sz="900" b="1" dirty="0">
                <a:solidFill>
                  <a:schemeClr val="tx1">
                    <a:lumMod val="85000"/>
                    <a:lumOff val="15000"/>
                  </a:schemeClr>
                </a:solidFill>
                <a:cs typeface="Calibri" panose="020F0502020204030204" pitchFamily="34" charset="0"/>
              </a:rPr>
              <a:t>x</a:t>
            </a:r>
            <a:r>
              <a:rPr lang="en-US" sz="900" b="1" dirty="0">
                <a:solidFill>
                  <a:schemeClr val="tx1">
                    <a:lumMod val="85000"/>
                    <a:lumOff val="15000"/>
                  </a:schemeClr>
                </a:solidFill>
                <a:cs typeface="Calibri" panose="020F0502020204030204" pitchFamily="34" charset="0"/>
              </a:rPr>
              <a:t> years (20</a:t>
            </a:r>
            <a:r>
              <a:rPr lang="pl-PL" sz="900" b="1" dirty="0">
                <a:solidFill>
                  <a:schemeClr val="tx1">
                    <a:lumMod val="85000"/>
                    <a:lumOff val="15000"/>
                  </a:schemeClr>
                </a:solidFill>
                <a:cs typeface="Calibri" panose="020F0502020204030204" pitchFamily="34" charset="0"/>
              </a:rPr>
              <a:t>XX</a:t>
            </a:r>
            <a:r>
              <a:rPr lang="en-US" sz="900" b="1" dirty="0">
                <a:solidFill>
                  <a:schemeClr val="tx1">
                    <a:lumMod val="85000"/>
                    <a:lumOff val="15000"/>
                  </a:schemeClr>
                </a:solidFill>
                <a:cs typeface="Calibri" panose="020F0502020204030204" pitchFamily="34" charset="0"/>
              </a:rPr>
              <a:t>-20</a:t>
            </a:r>
            <a:r>
              <a:rPr lang="pl-PL" sz="900" b="1" dirty="0">
                <a:solidFill>
                  <a:schemeClr val="tx1">
                    <a:lumMod val="85000"/>
                    <a:lumOff val="15000"/>
                  </a:schemeClr>
                </a:solidFill>
                <a:cs typeface="Calibri" panose="020F0502020204030204" pitchFamily="34" charset="0"/>
              </a:rPr>
              <a:t>XX</a:t>
            </a:r>
            <a:r>
              <a:rPr lang="en-US" sz="900" b="1" dirty="0">
                <a:solidFill>
                  <a:schemeClr val="tx1">
                    <a:lumMod val="85000"/>
                    <a:lumOff val="15000"/>
                  </a:schemeClr>
                </a:solidFill>
                <a:cs typeface="Calibri" panose="020F0502020204030204" pitchFamily="34" charset="0"/>
              </a:rPr>
              <a:t>)</a:t>
            </a:r>
            <a:r>
              <a:rPr lang="pl-PL" sz="900" b="1" dirty="0">
                <a:solidFill>
                  <a:schemeClr val="tx1">
                    <a:lumMod val="85000"/>
                    <a:lumOff val="15000"/>
                  </a:schemeClr>
                </a:solidFill>
                <a:cs typeface="Calibri" panose="020F0502020204030204" pitchFamily="34" charset="0"/>
              </a:rPr>
              <a:t>.</a:t>
            </a:r>
            <a:endParaRPr lang="en-US" sz="900" b="1" dirty="0">
              <a:solidFill>
                <a:schemeClr val="tx1">
                  <a:lumMod val="85000"/>
                  <a:lumOff val="15000"/>
                </a:schemeClr>
              </a:solidFill>
              <a:cs typeface="Calibri" panose="020F0502020204030204" pitchFamily="34" charset="0"/>
            </a:endParaRPr>
          </a:p>
        </p:txBody>
      </p:sp>
      <p:sp>
        <p:nvSpPr>
          <p:cNvPr id="26" name="TextBox 78">
            <a:extLst>
              <a:ext uri="{FF2B5EF4-FFF2-40B4-BE49-F238E27FC236}">
                <a16:creationId xmlns:a16="http://schemas.microsoft.com/office/drawing/2014/main" id="{CE1D5FED-E2DB-46F8-8A00-9E724CC7AD18}"/>
              </a:ext>
            </a:extLst>
          </p:cNvPr>
          <p:cNvSpPr txBox="1"/>
          <p:nvPr/>
        </p:nvSpPr>
        <p:spPr>
          <a:xfrm>
            <a:off x="7196550" y="1259872"/>
            <a:ext cx="4578387" cy="237744"/>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50000"/>
                  </a:schemeClr>
                </a:solidFill>
                <a:latin typeface="Arial" panose="020B0604020202020204" pitchFamily="34" charset="0"/>
                <a:cs typeface="Arial" panose="020B0604020202020204" pitchFamily="34" charset="0"/>
              </a:rPr>
              <a:t>Dynamically growing revenues of flagship product </a:t>
            </a:r>
            <a:r>
              <a:rPr lang="pl-PL" sz="1000" b="1" dirty="0">
                <a:solidFill>
                  <a:schemeClr val="bg1">
                    <a:lumMod val="50000"/>
                  </a:schemeClr>
                </a:solidFill>
                <a:latin typeface="Arial" panose="020B0604020202020204" pitchFamily="34" charset="0"/>
                <a:cs typeface="Arial" panose="020B0604020202020204" pitchFamily="34" charset="0"/>
              </a:rPr>
              <a:t>[…]</a:t>
            </a:r>
            <a:endParaRPr lang="en-US" sz="1000" b="1" dirty="0">
              <a:solidFill>
                <a:schemeClr val="bg1">
                  <a:lumMod val="50000"/>
                </a:schemeClr>
              </a:solidFill>
              <a:latin typeface="Arial" panose="020B0604020202020204" pitchFamily="34" charset="0"/>
              <a:cs typeface="Arial" panose="020B0604020202020204" pitchFamily="34" charset="0"/>
            </a:endParaRPr>
          </a:p>
        </p:txBody>
      </p:sp>
      <p:cxnSp>
        <p:nvCxnSpPr>
          <p:cNvPr id="27" name="Straight Connector 26">
            <a:extLst>
              <a:ext uri="{FF2B5EF4-FFF2-40B4-BE49-F238E27FC236}">
                <a16:creationId xmlns:a16="http://schemas.microsoft.com/office/drawing/2014/main" id="{2F2E9C60-A929-4251-90D8-3713BA360FB8}"/>
              </a:ext>
            </a:extLst>
          </p:cNvPr>
          <p:cNvCxnSpPr>
            <a:cxnSpLocks/>
          </p:cNvCxnSpPr>
          <p:nvPr/>
        </p:nvCxnSpPr>
        <p:spPr>
          <a:xfrm>
            <a:off x="7187140" y="1468800"/>
            <a:ext cx="4631131" cy="0"/>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sp>
        <p:nvSpPr>
          <p:cNvPr id="57" name="TextBox 78">
            <a:extLst>
              <a:ext uri="{FF2B5EF4-FFF2-40B4-BE49-F238E27FC236}">
                <a16:creationId xmlns:a16="http://schemas.microsoft.com/office/drawing/2014/main" id="{9758CB4D-21D3-418D-A130-85ED2DC4AB9E}"/>
              </a:ext>
            </a:extLst>
          </p:cNvPr>
          <p:cNvSpPr txBox="1"/>
          <p:nvPr/>
        </p:nvSpPr>
        <p:spPr>
          <a:xfrm>
            <a:off x="367110" y="4015437"/>
            <a:ext cx="6156397" cy="237744"/>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50000"/>
                  </a:schemeClr>
                </a:solidFill>
                <a:latin typeface="Arial" panose="020B0604020202020204" pitchFamily="34" charset="0"/>
                <a:cs typeface="Arial" panose="020B0604020202020204" pitchFamily="34" charset="0"/>
              </a:rPr>
              <a:t>Revenue growth of new, highly performing products </a:t>
            </a:r>
          </a:p>
        </p:txBody>
      </p:sp>
      <p:cxnSp>
        <p:nvCxnSpPr>
          <p:cNvPr id="58" name="Straight Connector 57">
            <a:extLst>
              <a:ext uri="{FF2B5EF4-FFF2-40B4-BE49-F238E27FC236}">
                <a16:creationId xmlns:a16="http://schemas.microsoft.com/office/drawing/2014/main" id="{4221D6B2-581A-4511-8783-45C32DDA319D}"/>
              </a:ext>
            </a:extLst>
          </p:cNvPr>
          <p:cNvCxnSpPr>
            <a:cxnSpLocks/>
          </p:cNvCxnSpPr>
          <p:nvPr/>
        </p:nvCxnSpPr>
        <p:spPr>
          <a:xfrm>
            <a:off x="342000" y="4222749"/>
            <a:ext cx="6312582" cy="0"/>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graphicFrame>
        <p:nvGraphicFramePr>
          <p:cNvPr id="86" name="Chart 85">
            <a:extLst>
              <a:ext uri="{FF2B5EF4-FFF2-40B4-BE49-F238E27FC236}">
                <a16:creationId xmlns:a16="http://schemas.microsoft.com/office/drawing/2014/main" id="{C4C04623-6B14-4E43-8808-3D6CF364C66F}"/>
              </a:ext>
            </a:extLst>
          </p:cNvPr>
          <p:cNvGraphicFramePr/>
          <p:nvPr>
            <p:extLst>
              <p:ext uri="{D42A27DB-BD31-4B8C-83A1-F6EECF244321}">
                <p14:modId xmlns:p14="http://schemas.microsoft.com/office/powerpoint/2010/main" val="2395643481"/>
              </p:ext>
            </p:extLst>
          </p:nvPr>
        </p:nvGraphicFramePr>
        <p:xfrm>
          <a:off x="2996649" y="4368095"/>
          <a:ext cx="3563835" cy="197079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 name="Table 3">
            <a:extLst>
              <a:ext uri="{FF2B5EF4-FFF2-40B4-BE49-F238E27FC236}">
                <a16:creationId xmlns:a16="http://schemas.microsoft.com/office/drawing/2014/main" id="{916ED177-DB25-4742-9366-2E122FBF3C41}"/>
              </a:ext>
            </a:extLst>
          </p:cNvPr>
          <p:cNvGraphicFramePr>
            <a:graphicFrameLocks noGrp="1"/>
          </p:cNvGraphicFramePr>
          <p:nvPr>
            <p:extLst>
              <p:ext uri="{D42A27DB-BD31-4B8C-83A1-F6EECF244321}">
                <p14:modId xmlns:p14="http://schemas.microsoft.com/office/powerpoint/2010/main" val="3720184260"/>
              </p:ext>
            </p:extLst>
          </p:nvPr>
        </p:nvGraphicFramePr>
        <p:xfrm>
          <a:off x="341999" y="1533996"/>
          <a:ext cx="6305636" cy="2381272"/>
        </p:xfrm>
        <a:graphic>
          <a:graphicData uri="http://schemas.openxmlformats.org/drawingml/2006/table">
            <a:tbl>
              <a:tblPr>
                <a:tableStyleId>{5C22544A-7EE6-4342-B048-85BDC9FD1C3A}</a:tableStyleId>
              </a:tblPr>
              <a:tblGrid>
                <a:gridCol w="1739486">
                  <a:extLst>
                    <a:ext uri="{9D8B030D-6E8A-4147-A177-3AD203B41FA5}">
                      <a16:colId xmlns:a16="http://schemas.microsoft.com/office/drawing/2014/main" val="103221981"/>
                    </a:ext>
                  </a:extLst>
                </a:gridCol>
                <a:gridCol w="913230">
                  <a:extLst>
                    <a:ext uri="{9D8B030D-6E8A-4147-A177-3AD203B41FA5}">
                      <a16:colId xmlns:a16="http://schemas.microsoft.com/office/drawing/2014/main" val="2469408090"/>
                    </a:ext>
                  </a:extLst>
                </a:gridCol>
                <a:gridCol w="913230">
                  <a:extLst>
                    <a:ext uri="{9D8B030D-6E8A-4147-A177-3AD203B41FA5}">
                      <a16:colId xmlns:a16="http://schemas.microsoft.com/office/drawing/2014/main" val="1718867798"/>
                    </a:ext>
                  </a:extLst>
                </a:gridCol>
                <a:gridCol w="913230">
                  <a:extLst>
                    <a:ext uri="{9D8B030D-6E8A-4147-A177-3AD203B41FA5}">
                      <a16:colId xmlns:a16="http://schemas.microsoft.com/office/drawing/2014/main" val="179716899"/>
                    </a:ext>
                  </a:extLst>
                </a:gridCol>
                <a:gridCol w="913230">
                  <a:extLst>
                    <a:ext uri="{9D8B030D-6E8A-4147-A177-3AD203B41FA5}">
                      <a16:colId xmlns:a16="http://schemas.microsoft.com/office/drawing/2014/main" val="103772435"/>
                    </a:ext>
                  </a:extLst>
                </a:gridCol>
                <a:gridCol w="913230">
                  <a:extLst>
                    <a:ext uri="{9D8B030D-6E8A-4147-A177-3AD203B41FA5}">
                      <a16:colId xmlns:a16="http://schemas.microsoft.com/office/drawing/2014/main" val="3685355672"/>
                    </a:ext>
                  </a:extLst>
                </a:gridCol>
              </a:tblGrid>
              <a:tr h="144782">
                <a:tc>
                  <a:txBody>
                    <a:bodyPr/>
                    <a:lstStyle/>
                    <a:p>
                      <a:pPr algn="l" fontAlgn="b"/>
                      <a:r>
                        <a:rPr lang="en-US" sz="800" b="1" u="none" strike="noStrike" noProof="0">
                          <a:solidFill>
                            <a:schemeClr val="bg1"/>
                          </a:solidFill>
                          <a:effectLst/>
                          <a:latin typeface="+mn-lt"/>
                        </a:rPr>
                        <a:t>in ‘000’s PLN </a:t>
                      </a:r>
                      <a:endParaRPr lang="en-US" sz="800" b="1" i="0" u="none" strike="noStrike" noProof="0">
                        <a:solidFill>
                          <a:schemeClr val="bg1"/>
                        </a:solidFill>
                        <a:effectLst/>
                        <a:latin typeface="+mn-lt"/>
                      </a:endParaRPr>
                    </a:p>
                  </a:txBody>
                  <a:tcPr marL="9525" marR="9525" marT="9525" marB="0" anchor="b">
                    <a:solidFill>
                      <a:srgbClr val="1E2B56"/>
                    </a:solidFill>
                  </a:tcPr>
                </a:tc>
                <a:tc>
                  <a:txBody>
                    <a:bodyPr/>
                    <a:lstStyle/>
                    <a:p>
                      <a:pPr algn="ctr" fontAlgn="b"/>
                      <a:r>
                        <a:rPr lang="en-US" sz="800" b="1" u="none" strike="noStrike" noProof="0">
                          <a:solidFill>
                            <a:schemeClr val="bg1"/>
                          </a:solidFill>
                          <a:effectLst/>
                          <a:latin typeface="+mn-lt"/>
                        </a:rPr>
                        <a:t>2015</a:t>
                      </a:r>
                      <a:endParaRPr lang="en-US" sz="800" b="1" i="0" u="none" strike="noStrike" noProof="0">
                        <a:solidFill>
                          <a:schemeClr val="bg1"/>
                        </a:solidFill>
                        <a:effectLst/>
                        <a:latin typeface="+mn-lt"/>
                      </a:endParaRPr>
                    </a:p>
                  </a:txBody>
                  <a:tcPr marL="9525" marR="9525" marT="9525" marB="0" anchor="b">
                    <a:solidFill>
                      <a:srgbClr val="1E2B56"/>
                    </a:solidFill>
                  </a:tcPr>
                </a:tc>
                <a:tc>
                  <a:txBody>
                    <a:bodyPr/>
                    <a:lstStyle/>
                    <a:p>
                      <a:pPr algn="ctr" fontAlgn="b"/>
                      <a:r>
                        <a:rPr lang="en-US" sz="800" b="1" u="none" strike="noStrike" noProof="0">
                          <a:solidFill>
                            <a:schemeClr val="bg1"/>
                          </a:solidFill>
                          <a:effectLst/>
                          <a:latin typeface="+mn-lt"/>
                        </a:rPr>
                        <a:t>2016</a:t>
                      </a:r>
                      <a:endParaRPr lang="en-US" sz="800" b="1" i="0" u="none" strike="noStrike" noProof="0">
                        <a:solidFill>
                          <a:schemeClr val="bg1"/>
                        </a:solidFill>
                        <a:effectLst/>
                        <a:latin typeface="+mn-lt"/>
                      </a:endParaRPr>
                    </a:p>
                  </a:txBody>
                  <a:tcPr marL="9525" marR="9525" marT="9525" marB="0" anchor="b">
                    <a:solidFill>
                      <a:srgbClr val="1E2B56"/>
                    </a:solidFill>
                  </a:tcPr>
                </a:tc>
                <a:tc>
                  <a:txBody>
                    <a:bodyPr/>
                    <a:lstStyle/>
                    <a:p>
                      <a:pPr algn="ctr" fontAlgn="b"/>
                      <a:r>
                        <a:rPr lang="en-US" sz="800" b="1" u="none" strike="noStrike" noProof="0">
                          <a:solidFill>
                            <a:schemeClr val="bg1"/>
                          </a:solidFill>
                          <a:effectLst/>
                          <a:latin typeface="+mn-lt"/>
                        </a:rPr>
                        <a:t>2017</a:t>
                      </a:r>
                      <a:endParaRPr lang="en-US" sz="800" b="1" i="0" u="none" strike="noStrike" noProof="0">
                        <a:solidFill>
                          <a:schemeClr val="bg1"/>
                        </a:solidFill>
                        <a:effectLst/>
                        <a:latin typeface="+mn-lt"/>
                      </a:endParaRPr>
                    </a:p>
                  </a:txBody>
                  <a:tcPr marL="9525" marR="9525" marT="9525" marB="0" anchor="b">
                    <a:solidFill>
                      <a:srgbClr val="1E2B56"/>
                    </a:solidFill>
                  </a:tcPr>
                </a:tc>
                <a:tc>
                  <a:txBody>
                    <a:bodyPr/>
                    <a:lstStyle/>
                    <a:p>
                      <a:pPr algn="ctr" fontAlgn="b"/>
                      <a:r>
                        <a:rPr lang="en-US" sz="800" b="1" u="none" strike="noStrike" noProof="0">
                          <a:solidFill>
                            <a:schemeClr val="bg1"/>
                          </a:solidFill>
                          <a:effectLst/>
                          <a:latin typeface="+mn-lt"/>
                        </a:rPr>
                        <a:t>2018</a:t>
                      </a:r>
                      <a:endParaRPr lang="en-US" sz="800" b="1" i="0" u="none" strike="noStrike" noProof="0">
                        <a:solidFill>
                          <a:schemeClr val="bg1"/>
                        </a:solidFill>
                        <a:effectLst/>
                        <a:latin typeface="+mn-lt"/>
                      </a:endParaRPr>
                    </a:p>
                  </a:txBody>
                  <a:tcPr marL="9525" marR="9525" marT="9525" marB="0" anchor="b">
                    <a:solidFill>
                      <a:srgbClr val="1E2B56"/>
                    </a:solidFill>
                  </a:tcPr>
                </a:tc>
                <a:tc>
                  <a:txBody>
                    <a:bodyPr/>
                    <a:lstStyle/>
                    <a:p>
                      <a:pPr algn="ctr" fontAlgn="b"/>
                      <a:r>
                        <a:rPr lang="en-US" sz="800" b="1" u="none" strike="noStrike" noProof="0">
                          <a:solidFill>
                            <a:schemeClr val="bg1"/>
                          </a:solidFill>
                          <a:effectLst/>
                          <a:latin typeface="+mn-lt"/>
                        </a:rPr>
                        <a:t>2019</a:t>
                      </a:r>
                      <a:endParaRPr lang="en-US" sz="800" b="1" i="0" u="none" strike="noStrike" noProof="0">
                        <a:solidFill>
                          <a:schemeClr val="bg1"/>
                        </a:solidFill>
                        <a:effectLst/>
                        <a:latin typeface="+mn-lt"/>
                      </a:endParaRPr>
                    </a:p>
                  </a:txBody>
                  <a:tcPr marL="9525" marR="9525" marT="9525" marB="0" anchor="b">
                    <a:solidFill>
                      <a:srgbClr val="1E2B56"/>
                    </a:solidFill>
                  </a:tcPr>
                </a:tc>
                <a:extLst>
                  <a:ext uri="{0D108BD9-81ED-4DB2-BD59-A6C34878D82A}">
                    <a16:rowId xmlns:a16="http://schemas.microsoft.com/office/drawing/2014/main" val="1910277003"/>
                  </a:ext>
                </a:extLst>
              </a:tr>
              <a:tr h="144782">
                <a:tc gridSpan="6">
                  <a:txBody>
                    <a:bodyPr/>
                    <a:lstStyle/>
                    <a:p>
                      <a:pPr marL="0" algn="l" defTabSz="914400" rtl="0" eaLnBrk="1" fontAlgn="b" latinLnBrk="0" hangingPunct="1"/>
                      <a:endParaRPr lang="en-US" sz="800" b="1" u="none" strike="noStrike" kern="1200" noProof="0" dirty="0">
                        <a:solidFill>
                          <a:schemeClr val="tx1">
                            <a:lumMod val="85000"/>
                            <a:lumOff val="15000"/>
                          </a:schemeClr>
                        </a:solidFill>
                        <a:effectLst/>
                        <a:latin typeface="+mn-lt"/>
                        <a:ea typeface="+mn-ea"/>
                        <a:cs typeface="+mn-cs"/>
                      </a:endParaRPr>
                    </a:p>
                  </a:txBody>
                  <a:tcPr marL="9525" marR="9525" marT="9525" marB="0" anchor="b">
                    <a:solidFill>
                      <a:schemeClr val="bg1"/>
                    </a:solidFill>
                  </a:tcPr>
                </a:tc>
                <a:tc hMerge="1">
                  <a:txBody>
                    <a:bodyPr/>
                    <a:lstStyle/>
                    <a:p>
                      <a:pPr algn="l" fontAlgn="b"/>
                      <a:endParaRPr lang="en-US" sz="1000" b="0" i="0" u="none" strike="noStrike" dirty="0">
                        <a:solidFill>
                          <a:srgbClr val="000000"/>
                        </a:solidFill>
                        <a:effectLst/>
                        <a:latin typeface="Calibri" panose="020F0502020204030204" pitchFamily="34" charset="0"/>
                      </a:endParaRPr>
                    </a:p>
                  </a:txBody>
                  <a:tcPr marL="9525" marR="9525" marT="9525" marB="0" anchor="b"/>
                </a:tc>
                <a:tc hMerge="1">
                  <a:txBody>
                    <a:bodyPr/>
                    <a:lstStyle/>
                    <a:p>
                      <a:pPr algn="l" fontAlgn="b"/>
                      <a:endParaRPr lang="en-US" sz="1000" b="0" i="0" u="none" strike="noStrike" dirty="0">
                        <a:solidFill>
                          <a:srgbClr val="000000"/>
                        </a:solidFill>
                        <a:effectLst/>
                        <a:latin typeface="Calibri" panose="020F0502020204030204" pitchFamily="34" charset="0"/>
                      </a:endParaRPr>
                    </a:p>
                  </a:txBody>
                  <a:tcPr marL="9525" marR="9525" marT="9525" marB="0" anchor="b"/>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9525" marR="9525" marT="9525" marB="0" anchor="b"/>
                </a:tc>
                <a:tc hMerge="1">
                  <a:txBody>
                    <a:bodyPr/>
                    <a:lstStyle/>
                    <a:p>
                      <a:pPr algn="l" fontAlgn="b"/>
                      <a:endParaRPr lang="en-US" sz="1000" b="0" i="0" u="none" strike="noStrike">
                        <a:solidFill>
                          <a:srgbClr val="000000"/>
                        </a:solidFill>
                        <a:effectLst/>
                        <a:latin typeface="Calibri" panose="020F0502020204030204" pitchFamily="34" charset="0"/>
                      </a:endParaRPr>
                    </a:p>
                  </a:txBody>
                  <a:tcPr marL="9525" marR="9525" marT="9525" marB="0" anchor="b"/>
                </a:tc>
                <a:tc hMerge="1">
                  <a:txBody>
                    <a:bodyPr/>
                    <a:lstStyle/>
                    <a:p>
                      <a:pPr algn="l" fontAlgn="b"/>
                      <a:endParaRPr lang="en-US" sz="10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229393738"/>
                  </a:ext>
                </a:extLst>
              </a:tr>
              <a:tr h="144782">
                <a:tc>
                  <a:txBody>
                    <a:bodyPr/>
                    <a:lstStyle/>
                    <a:p>
                      <a:pPr algn="l" fontAlgn="b"/>
                      <a:r>
                        <a:rPr lang="pl-PL" sz="800" u="none" strike="noStrike" noProof="0" dirty="0">
                          <a:effectLst/>
                          <a:latin typeface="+mn-lt"/>
                        </a:rPr>
                        <a:t>[</a:t>
                      </a:r>
                      <a:r>
                        <a:rPr lang="pl-PL" sz="800" u="none" strike="noStrike" noProof="0" dirty="0" err="1">
                          <a:effectLst/>
                          <a:latin typeface="+mn-lt"/>
                        </a:rPr>
                        <a:t>product</a:t>
                      </a:r>
                      <a:r>
                        <a:rPr lang="pl-PL" sz="800" u="none" strike="noStrike" noProof="0" dirty="0">
                          <a:effectLst/>
                          <a:latin typeface="+mn-lt"/>
                        </a:rPr>
                        <a:t> 1]</a:t>
                      </a:r>
                      <a:endParaRPr lang="en-US" sz="800" b="0" i="0" u="none" strike="noStrike" noProof="0" dirty="0">
                        <a:solidFill>
                          <a:srgbClr val="000000"/>
                        </a:solidFill>
                        <a:effectLst/>
                        <a:latin typeface="+mn-lt"/>
                      </a:endParaRPr>
                    </a:p>
                  </a:txBody>
                  <a:tcPr marL="85725" marR="9525" marT="9525" marB="0" anchor="b">
                    <a:solidFill>
                      <a:schemeClr val="bg1"/>
                    </a:solidFill>
                  </a:tcPr>
                </a:tc>
                <a:tc>
                  <a:txBody>
                    <a:bodyPr/>
                    <a:lstStyle/>
                    <a:p>
                      <a:pPr algn="r" fontAlgn="b"/>
                      <a:endParaRPr lang="en-US" sz="800" b="0" i="0" u="none" strike="noStrike" noProof="0" dirty="0">
                        <a:solidFill>
                          <a:srgbClr val="000000"/>
                        </a:solidFill>
                        <a:effectLst/>
                        <a:latin typeface="+mn-lt"/>
                      </a:endParaRPr>
                    </a:p>
                  </a:txBody>
                  <a:tcPr marL="9525" marR="9525" marT="9525" marB="0" anchor="b">
                    <a:solidFill>
                      <a:schemeClr val="bg1"/>
                    </a:solidFill>
                  </a:tcPr>
                </a:tc>
                <a:tc>
                  <a:txBody>
                    <a:bodyPr/>
                    <a:lstStyle/>
                    <a:p>
                      <a:pPr algn="r" fontAlgn="b"/>
                      <a:endParaRPr lang="en-US" sz="800" b="0" i="0" u="none" strike="noStrike" noProof="0" dirty="0">
                        <a:solidFill>
                          <a:srgbClr val="000000"/>
                        </a:solidFill>
                        <a:effectLst/>
                        <a:latin typeface="+mn-lt"/>
                      </a:endParaRPr>
                    </a:p>
                  </a:txBody>
                  <a:tcPr marL="9525" marR="9525" marT="9525" marB="0" anchor="b">
                    <a:solidFill>
                      <a:schemeClr val="bg1"/>
                    </a:solidFill>
                  </a:tcPr>
                </a:tc>
                <a:tc>
                  <a:txBody>
                    <a:bodyPr/>
                    <a:lstStyle/>
                    <a:p>
                      <a:pPr algn="r" fontAlgn="b"/>
                      <a:endParaRPr lang="en-US" sz="800" b="0" i="0" u="none" strike="noStrike" noProof="0" dirty="0">
                        <a:solidFill>
                          <a:srgbClr val="000000"/>
                        </a:solidFill>
                        <a:effectLst/>
                        <a:latin typeface="+mn-lt"/>
                      </a:endParaRPr>
                    </a:p>
                  </a:txBody>
                  <a:tcPr marL="9525" marR="9525" marT="9525" marB="0" anchor="b">
                    <a:solidFill>
                      <a:schemeClr val="bg1"/>
                    </a:solidFill>
                  </a:tcPr>
                </a:tc>
                <a:tc>
                  <a:txBody>
                    <a:bodyPr/>
                    <a:lstStyle/>
                    <a:p>
                      <a:pPr algn="r" fontAlgn="b"/>
                      <a:endParaRPr lang="en-US" sz="800" b="0" i="0" u="none" strike="noStrike" noProof="0">
                        <a:solidFill>
                          <a:srgbClr val="000000"/>
                        </a:solidFill>
                        <a:effectLst/>
                        <a:latin typeface="+mn-lt"/>
                      </a:endParaRPr>
                    </a:p>
                  </a:txBody>
                  <a:tcPr marL="9525" marR="9525" marT="9525" marB="0" anchor="b">
                    <a:solidFill>
                      <a:schemeClr val="bg1"/>
                    </a:solidFill>
                  </a:tcPr>
                </a:tc>
                <a:tc>
                  <a:txBody>
                    <a:bodyPr/>
                    <a:lstStyle/>
                    <a:p>
                      <a:pPr algn="r" fontAlgn="b"/>
                      <a:endParaRPr lang="en-US" sz="800" b="0" i="0" u="none" strike="noStrike" noProof="0">
                        <a:solidFill>
                          <a:srgbClr val="000000"/>
                        </a:solidFill>
                        <a:effectLst/>
                        <a:latin typeface="+mn-lt"/>
                      </a:endParaRPr>
                    </a:p>
                  </a:txBody>
                  <a:tcPr marL="9525" marR="9525" marT="9525" marB="0" anchor="b">
                    <a:solidFill>
                      <a:schemeClr val="bg1"/>
                    </a:solidFill>
                  </a:tcPr>
                </a:tc>
                <a:extLst>
                  <a:ext uri="{0D108BD9-81ED-4DB2-BD59-A6C34878D82A}">
                    <a16:rowId xmlns:a16="http://schemas.microsoft.com/office/drawing/2014/main" val="1727841474"/>
                  </a:ext>
                </a:extLst>
              </a:tr>
              <a:tr h="127626">
                <a:tc>
                  <a:txBody>
                    <a:bodyPr/>
                    <a:lstStyle/>
                    <a:p>
                      <a:pPr algn="r" fontAlgn="b"/>
                      <a:r>
                        <a:rPr lang="en-US" sz="800" i="1" u="none" strike="noStrike" noProof="0" dirty="0">
                          <a:solidFill>
                            <a:srgbClr val="1D6B9C"/>
                          </a:solidFill>
                          <a:effectLst/>
                          <a:latin typeface="+mn-lt"/>
                        </a:rPr>
                        <a:t>change, %</a:t>
                      </a:r>
                      <a:endParaRPr lang="en-US" sz="800" b="0" i="1" u="none" strike="noStrike" noProof="0" dirty="0">
                        <a:solidFill>
                          <a:srgbClr val="1D6B9C"/>
                        </a:solidFill>
                        <a:effectLst/>
                        <a:latin typeface="+mn-lt"/>
                      </a:endParaRPr>
                    </a:p>
                  </a:txBody>
                  <a:tcPr marL="85725" marR="9525" marT="9525" marB="0" anchor="b">
                    <a:solidFill>
                      <a:schemeClr val="bg1"/>
                    </a:solidFill>
                  </a:tcPr>
                </a:tc>
                <a:tc>
                  <a:txBody>
                    <a:bodyPr/>
                    <a:lstStyle/>
                    <a:p>
                      <a:pPr algn="r" fontAlgn="b"/>
                      <a:endParaRPr lang="en-US" sz="800" b="0" i="1" u="none" strike="noStrike" noProof="0" dirty="0">
                        <a:solidFill>
                          <a:srgbClr val="1D6B9C"/>
                        </a:solidFill>
                        <a:effectLst/>
                        <a:latin typeface="+mn-lt"/>
                      </a:endParaRPr>
                    </a:p>
                  </a:txBody>
                  <a:tcPr marL="9525" marR="9525" marT="9525" marB="0" anchor="b">
                    <a:solidFill>
                      <a:schemeClr val="bg1"/>
                    </a:solidFill>
                  </a:tcPr>
                </a:tc>
                <a:tc>
                  <a:txBody>
                    <a:bodyPr/>
                    <a:lstStyle/>
                    <a:p>
                      <a:pPr algn="r" fontAlgn="b"/>
                      <a:endParaRPr lang="en-US" sz="800" b="0" i="1" u="none" strike="noStrike" noProof="0" dirty="0">
                        <a:solidFill>
                          <a:srgbClr val="1D6B9C"/>
                        </a:solidFill>
                        <a:effectLst/>
                        <a:latin typeface="+mn-lt"/>
                      </a:endParaRPr>
                    </a:p>
                  </a:txBody>
                  <a:tcPr marL="9525" marR="9525" marT="9525" marB="0" anchor="b">
                    <a:solidFill>
                      <a:schemeClr val="bg1"/>
                    </a:solidFill>
                  </a:tcPr>
                </a:tc>
                <a:tc>
                  <a:txBody>
                    <a:bodyPr/>
                    <a:lstStyle/>
                    <a:p>
                      <a:pPr algn="r" fontAlgn="b"/>
                      <a:endParaRPr lang="en-US" sz="800" b="0" i="1" u="none" strike="noStrike" noProof="0" dirty="0">
                        <a:solidFill>
                          <a:srgbClr val="1D6B9C"/>
                        </a:solidFill>
                        <a:effectLst/>
                        <a:latin typeface="+mn-lt"/>
                      </a:endParaRPr>
                    </a:p>
                  </a:txBody>
                  <a:tcPr marL="9525" marR="9525" marT="9525" marB="0" anchor="b">
                    <a:solidFill>
                      <a:schemeClr val="bg1"/>
                    </a:solidFill>
                  </a:tcPr>
                </a:tc>
                <a:tc>
                  <a:txBody>
                    <a:bodyPr/>
                    <a:lstStyle/>
                    <a:p>
                      <a:pPr algn="r" fontAlgn="b"/>
                      <a:endParaRPr lang="en-US" sz="800" b="0" i="1" u="none" strike="noStrike" noProof="0">
                        <a:solidFill>
                          <a:srgbClr val="1D6B9C"/>
                        </a:solidFill>
                        <a:effectLst/>
                        <a:latin typeface="+mn-lt"/>
                      </a:endParaRPr>
                    </a:p>
                  </a:txBody>
                  <a:tcPr marL="9525" marR="9525" marT="9525" marB="0" anchor="b">
                    <a:solidFill>
                      <a:schemeClr val="bg1"/>
                    </a:solidFill>
                  </a:tcPr>
                </a:tc>
                <a:tc>
                  <a:txBody>
                    <a:bodyPr/>
                    <a:lstStyle/>
                    <a:p>
                      <a:pPr algn="r" fontAlgn="b"/>
                      <a:endParaRPr lang="en-US" sz="800" b="0" i="1" u="none" strike="noStrike" noProof="0">
                        <a:solidFill>
                          <a:srgbClr val="1D6B9C"/>
                        </a:solidFill>
                        <a:effectLst/>
                        <a:latin typeface="+mn-lt"/>
                      </a:endParaRPr>
                    </a:p>
                  </a:txBody>
                  <a:tcPr marL="9525" marR="9525" marT="9525" marB="0" anchor="b">
                    <a:solidFill>
                      <a:schemeClr val="bg1"/>
                    </a:solidFill>
                  </a:tcPr>
                </a:tc>
                <a:extLst>
                  <a:ext uri="{0D108BD9-81ED-4DB2-BD59-A6C34878D82A}">
                    <a16:rowId xmlns:a16="http://schemas.microsoft.com/office/drawing/2014/main" val="1227670838"/>
                  </a:ext>
                </a:extLst>
              </a:tr>
              <a:tr h="127626">
                <a:tc>
                  <a:txBody>
                    <a:bodyPr/>
                    <a:lstStyle/>
                    <a:p>
                      <a:pPr algn="r" fontAlgn="b"/>
                      <a:r>
                        <a:rPr lang="en-US" sz="800" i="1" u="none" strike="noStrike" noProof="0">
                          <a:solidFill>
                            <a:srgbClr val="1D6B9C"/>
                          </a:solidFill>
                          <a:effectLst/>
                          <a:latin typeface="+mn-lt"/>
                        </a:rPr>
                        <a:t>rev. share, %</a:t>
                      </a:r>
                      <a:endParaRPr lang="en-US" sz="800" b="0" i="1" u="none" strike="noStrike" noProof="0">
                        <a:solidFill>
                          <a:srgbClr val="1D6B9C"/>
                        </a:solidFill>
                        <a:effectLst/>
                        <a:latin typeface="+mn-lt"/>
                      </a:endParaRPr>
                    </a:p>
                  </a:txBody>
                  <a:tcPr marL="85725" marR="9525" marT="9525" marB="0" anchor="b">
                    <a:solidFill>
                      <a:schemeClr val="bg1"/>
                    </a:solidFill>
                  </a:tcPr>
                </a:tc>
                <a:tc>
                  <a:txBody>
                    <a:bodyPr/>
                    <a:lstStyle/>
                    <a:p>
                      <a:pPr algn="r" fontAlgn="b"/>
                      <a:endParaRPr lang="en-US" sz="800" b="0" i="1" u="none" strike="noStrike" noProof="0" dirty="0">
                        <a:solidFill>
                          <a:srgbClr val="1D6B9C"/>
                        </a:solidFill>
                        <a:effectLst/>
                        <a:latin typeface="+mn-lt"/>
                      </a:endParaRPr>
                    </a:p>
                  </a:txBody>
                  <a:tcPr marL="9525" marR="9525" marT="9525" marB="0" anchor="b">
                    <a:solidFill>
                      <a:schemeClr val="bg1"/>
                    </a:solidFill>
                  </a:tcPr>
                </a:tc>
                <a:tc>
                  <a:txBody>
                    <a:bodyPr/>
                    <a:lstStyle/>
                    <a:p>
                      <a:pPr algn="r" fontAlgn="b"/>
                      <a:endParaRPr lang="en-US" sz="800" b="0" i="1" u="none" strike="noStrike" noProof="0" dirty="0">
                        <a:solidFill>
                          <a:srgbClr val="1D6B9C"/>
                        </a:solidFill>
                        <a:effectLst/>
                        <a:latin typeface="+mn-lt"/>
                      </a:endParaRPr>
                    </a:p>
                  </a:txBody>
                  <a:tcPr marL="9525" marR="9525" marT="9525" marB="0" anchor="b">
                    <a:solidFill>
                      <a:schemeClr val="bg1"/>
                    </a:solidFill>
                  </a:tcPr>
                </a:tc>
                <a:tc>
                  <a:txBody>
                    <a:bodyPr/>
                    <a:lstStyle/>
                    <a:p>
                      <a:pPr algn="r" fontAlgn="b"/>
                      <a:endParaRPr lang="en-US" sz="800" b="0" i="1" u="none" strike="noStrike" noProof="0" dirty="0">
                        <a:solidFill>
                          <a:srgbClr val="1D6B9C"/>
                        </a:solidFill>
                        <a:effectLst/>
                        <a:latin typeface="+mn-lt"/>
                      </a:endParaRPr>
                    </a:p>
                  </a:txBody>
                  <a:tcPr marL="9525" marR="9525" marT="9525" marB="0" anchor="b">
                    <a:solidFill>
                      <a:schemeClr val="bg1"/>
                    </a:solidFill>
                  </a:tcPr>
                </a:tc>
                <a:tc>
                  <a:txBody>
                    <a:bodyPr/>
                    <a:lstStyle/>
                    <a:p>
                      <a:pPr algn="r" fontAlgn="b"/>
                      <a:endParaRPr lang="en-US" sz="800" b="0" i="1" u="none" strike="noStrike" noProof="0" dirty="0">
                        <a:solidFill>
                          <a:srgbClr val="1D6B9C"/>
                        </a:solidFill>
                        <a:effectLst/>
                        <a:latin typeface="+mn-lt"/>
                      </a:endParaRPr>
                    </a:p>
                  </a:txBody>
                  <a:tcPr marL="9525" marR="9525" marT="9525" marB="0" anchor="b">
                    <a:solidFill>
                      <a:schemeClr val="bg1"/>
                    </a:solidFill>
                  </a:tcPr>
                </a:tc>
                <a:tc>
                  <a:txBody>
                    <a:bodyPr/>
                    <a:lstStyle/>
                    <a:p>
                      <a:pPr algn="r" fontAlgn="b"/>
                      <a:endParaRPr lang="en-US" sz="800" b="0" i="1" u="none" strike="noStrike" noProof="0" dirty="0">
                        <a:solidFill>
                          <a:srgbClr val="1D6B9C"/>
                        </a:solidFill>
                        <a:effectLst/>
                        <a:latin typeface="+mn-lt"/>
                      </a:endParaRPr>
                    </a:p>
                  </a:txBody>
                  <a:tcPr marL="9525" marR="9525" marT="9525" marB="0" anchor="b">
                    <a:solidFill>
                      <a:schemeClr val="bg1"/>
                    </a:solidFill>
                  </a:tcPr>
                </a:tc>
                <a:extLst>
                  <a:ext uri="{0D108BD9-81ED-4DB2-BD59-A6C34878D82A}">
                    <a16:rowId xmlns:a16="http://schemas.microsoft.com/office/drawing/2014/main" val="3528147543"/>
                  </a:ext>
                </a:extLst>
              </a:tr>
              <a:tr h="144782">
                <a:tc>
                  <a:txBody>
                    <a:bodyPr/>
                    <a:lstStyle/>
                    <a:p>
                      <a:pPr algn="l" fontAlgn="b"/>
                      <a:r>
                        <a:rPr lang="en-US" sz="800" u="none" strike="noStrike" noProof="0" dirty="0">
                          <a:effectLst/>
                          <a:latin typeface="+mn-lt"/>
                        </a:rPr>
                        <a:t>   </a:t>
                      </a:r>
                      <a:r>
                        <a:rPr lang="pl-PL" sz="800" u="none" strike="noStrike" noProof="0" dirty="0">
                          <a:effectLst/>
                          <a:latin typeface="+mn-lt"/>
                        </a:rPr>
                        <a:t>[</a:t>
                      </a:r>
                      <a:r>
                        <a:rPr lang="pl-PL" sz="800" u="none" strike="noStrike" noProof="0" dirty="0" err="1">
                          <a:effectLst/>
                          <a:latin typeface="+mn-lt"/>
                        </a:rPr>
                        <a:t>product</a:t>
                      </a:r>
                      <a:r>
                        <a:rPr lang="pl-PL" sz="800" u="none" strike="noStrike" noProof="0" dirty="0">
                          <a:effectLst/>
                          <a:latin typeface="+mn-lt"/>
                        </a:rPr>
                        <a:t> 2]</a:t>
                      </a:r>
                      <a:endParaRPr lang="en-US" sz="800" b="0" i="0" u="none" strike="noStrike" noProof="0" dirty="0">
                        <a:solidFill>
                          <a:srgbClr val="000000"/>
                        </a:solidFill>
                        <a:effectLst/>
                        <a:latin typeface="+mn-lt"/>
                      </a:endParaRPr>
                    </a:p>
                  </a:txBody>
                  <a:tcPr marL="9525" marR="9525" marT="9525" marB="0" anchor="b">
                    <a:solidFill>
                      <a:schemeClr val="bg1"/>
                    </a:solidFill>
                  </a:tcPr>
                </a:tc>
                <a:tc>
                  <a:txBody>
                    <a:bodyPr/>
                    <a:lstStyle/>
                    <a:p>
                      <a:pPr algn="r" fontAlgn="b"/>
                      <a:endParaRPr lang="en-US" sz="800" b="0" i="0" u="none" strike="noStrike" noProof="0" dirty="0">
                        <a:solidFill>
                          <a:srgbClr val="000000"/>
                        </a:solidFill>
                        <a:effectLst/>
                        <a:latin typeface="+mn-lt"/>
                      </a:endParaRPr>
                    </a:p>
                  </a:txBody>
                  <a:tcPr marL="9525" marR="9525" marT="9525" marB="0" anchor="b">
                    <a:solidFill>
                      <a:schemeClr val="bg1"/>
                    </a:solidFill>
                  </a:tcPr>
                </a:tc>
                <a:tc>
                  <a:txBody>
                    <a:bodyPr/>
                    <a:lstStyle/>
                    <a:p>
                      <a:pPr algn="r" fontAlgn="b"/>
                      <a:endParaRPr lang="en-US" sz="800" b="0" i="0" u="none" strike="noStrike" noProof="0">
                        <a:solidFill>
                          <a:srgbClr val="000000"/>
                        </a:solidFill>
                        <a:effectLst/>
                        <a:latin typeface="+mn-lt"/>
                      </a:endParaRPr>
                    </a:p>
                  </a:txBody>
                  <a:tcPr marL="9525" marR="9525" marT="9525" marB="0" anchor="b">
                    <a:solidFill>
                      <a:schemeClr val="bg1"/>
                    </a:solidFill>
                  </a:tcPr>
                </a:tc>
                <a:tc>
                  <a:txBody>
                    <a:bodyPr/>
                    <a:lstStyle/>
                    <a:p>
                      <a:pPr algn="r" fontAlgn="b"/>
                      <a:endParaRPr lang="en-US" sz="800" b="0" i="0" u="none" strike="noStrike" noProof="0" dirty="0">
                        <a:solidFill>
                          <a:srgbClr val="000000"/>
                        </a:solidFill>
                        <a:effectLst/>
                        <a:latin typeface="+mn-lt"/>
                      </a:endParaRPr>
                    </a:p>
                  </a:txBody>
                  <a:tcPr marL="9525" marR="9525" marT="9525" marB="0" anchor="b">
                    <a:solidFill>
                      <a:schemeClr val="bg1"/>
                    </a:solidFill>
                  </a:tcPr>
                </a:tc>
                <a:tc>
                  <a:txBody>
                    <a:bodyPr/>
                    <a:lstStyle/>
                    <a:p>
                      <a:pPr algn="r" fontAlgn="b"/>
                      <a:endParaRPr lang="en-US" sz="800" b="0" i="0" u="none" strike="noStrike" noProof="0">
                        <a:solidFill>
                          <a:srgbClr val="000000"/>
                        </a:solidFill>
                        <a:effectLst/>
                        <a:latin typeface="+mn-lt"/>
                      </a:endParaRPr>
                    </a:p>
                  </a:txBody>
                  <a:tcPr marL="9525" marR="9525" marT="9525" marB="0" anchor="b">
                    <a:solidFill>
                      <a:schemeClr val="bg1"/>
                    </a:solidFill>
                  </a:tcPr>
                </a:tc>
                <a:tc>
                  <a:txBody>
                    <a:bodyPr/>
                    <a:lstStyle/>
                    <a:p>
                      <a:pPr algn="r" fontAlgn="b"/>
                      <a:endParaRPr lang="en-US" sz="800" b="0" i="0" u="none" strike="noStrike" noProof="0">
                        <a:solidFill>
                          <a:srgbClr val="000000"/>
                        </a:solidFill>
                        <a:effectLst/>
                        <a:latin typeface="+mn-lt"/>
                      </a:endParaRPr>
                    </a:p>
                  </a:txBody>
                  <a:tcPr marL="9525" marR="9525" marT="9525" marB="0" anchor="b">
                    <a:solidFill>
                      <a:schemeClr val="bg1"/>
                    </a:solidFill>
                  </a:tcPr>
                </a:tc>
                <a:extLst>
                  <a:ext uri="{0D108BD9-81ED-4DB2-BD59-A6C34878D82A}">
                    <a16:rowId xmlns:a16="http://schemas.microsoft.com/office/drawing/2014/main" val="728474842"/>
                  </a:ext>
                </a:extLst>
              </a:tr>
              <a:tr h="127626">
                <a:tc>
                  <a:txBody>
                    <a:bodyPr/>
                    <a:lstStyle/>
                    <a:p>
                      <a:pPr algn="r" fontAlgn="b"/>
                      <a:r>
                        <a:rPr lang="en-US" sz="800" i="1" u="none" strike="noStrike" noProof="0">
                          <a:solidFill>
                            <a:srgbClr val="1D6B9C"/>
                          </a:solidFill>
                          <a:effectLst/>
                          <a:latin typeface="+mn-lt"/>
                        </a:rPr>
                        <a:t>change, %</a:t>
                      </a:r>
                      <a:endParaRPr lang="en-US" sz="800" b="0" i="1" u="none" strike="noStrike" noProof="0">
                        <a:solidFill>
                          <a:srgbClr val="1D6B9C"/>
                        </a:solidFill>
                        <a:effectLst/>
                        <a:latin typeface="+mn-lt"/>
                      </a:endParaRPr>
                    </a:p>
                  </a:txBody>
                  <a:tcPr marL="85725" marR="9525" marT="9525" marB="0" anchor="b">
                    <a:solidFill>
                      <a:schemeClr val="bg1"/>
                    </a:solidFill>
                  </a:tcPr>
                </a:tc>
                <a:tc>
                  <a:txBody>
                    <a:bodyPr/>
                    <a:lstStyle/>
                    <a:p>
                      <a:pPr algn="r" fontAlgn="b"/>
                      <a:endParaRPr lang="en-US" sz="800" b="0" i="1" u="none" strike="noStrike" noProof="0" dirty="0">
                        <a:solidFill>
                          <a:srgbClr val="1D6B9C"/>
                        </a:solidFill>
                        <a:effectLst/>
                        <a:latin typeface="+mn-lt"/>
                      </a:endParaRPr>
                    </a:p>
                  </a:txBody>
                  <a:tcPr marL="9525" marR="9525" marT="9525" marB="0" anchor="b">
                    <a:solidFill>
                      <a:schemeClr val="bg1"/>
                    </a:solidFill>
                  </a:tcPr>
                </a:tc>
                <a:tc>
                  <a:txBody>
                    <a:bodyPr/>
                    <a:lstStyle/>
                    <a:p>
                      <a:pPr algn="r" fontAlgn="b"/>
                      <a:endParaRPr lang="en-US" sz="800" b="0" i="1" u="none" strike="noStrike" noProof="0">
                        <a:solidFill>
                          <a:srgbClr val="1D6B9C"/>
                        </a:solidFill>
                        <a:effectLst/>
                        <a:latin typeface="+mn-lt"/>
                      </a:endParaRPr>
                    </a:p>
                  </a:txBody>
                  <a:tcPr marL="9525" marR="9525" marT="9525" marB="0" anchor="b">
                    <a:solidFill>
                      <a:schemeClr val="bg1"/>
                    </a:solidFill>
                  </a:tcPr>
                </a:tc>
                <a:tc>
                  <a:txBody>
                    <a:bodyPr/>
                    <a:lstStyle/>
                    <a:p>
                      <a:pPr algn="r" fontAlgn="b"/>
                      <a:endParaRPr lang="en-US" sz="800" b="0" i="1" u="none" strike="noStrike" noProof="0" dirty="0">
                        <a:solidFill>
                          <a:srgbClr val="1D6B9C"/>
                        </a:solidFill>
                        <a:effectLst/>
                        <a:latin typeface="+mn-lt"/>
                      </a:endParaRPr>
                    </a:p>
                  </a:txBody>
                  <a:tcPr marL="9525" marR="9525" marT="9525" marB="0" anchor="b">
                    <a:solidFill>
                      <a:schemeClr val="bg1"/>
                    </a:solidFill>
                  </a:tcPr>
                </a:tc>
                <a:tc>
                  <a:txBody>
                    <a:bodyPr/>
                    <a:lstStyle/>
                    <a:p>
                      <a:pPr algn="r" fontAlgn="b"/>
                      <a:endParaRPr lang="en-US" sz="800" b="0" i="1" u="none" strike="noStrike" noProof="0">
                        <a:solidFill>
                          <a:srgbClr val="1D6B9C"/>
                        </a:solidFill>
                        <a:effectLst/>
                        <a:latin typeface="+mn-lt"/>
                      </a:endParaRPr>
                    </a:p>
                  </a:txBody>
                  <a:tcPr marL="9525" marR="9525" marT="9525" marB="0" anchor="b">
                    <a:solidFill>
                      <a:schemeClr val="bg1"/>
                    </a:solidFill>
                  </a:tcPr>
                </a:tc>
                <a:tc>
                  <a:txBody>
                    <a:bodyPr/>
                    <a:lstStyle/>
                    <a:p>
                      <a:pPr algn="r" fontAlgn="b"/>
                      <a:endParaRPr lang="en-US" sz="800" b="0" i="1" u="none" strike="noStrike" noProof="0">
                        <a:solidFill>
                          <a:srgbClr val="1D6B9C"/>
                        </a:solidFill>
                        <a:effectLst/>
                        <a:latin typeface="+mn-lt"/>
                      </a:endParaRPr>
                    </a:p>
                  </a:txBody>
                  <a:tcPr marL="9525" marR="9525" marT="9525" marB="0" anchor="b">
                    <a:solidFill>
                      <a:schemeClr val="bg1"/>
                    </a:solidFill>
                  </a:tcPr>
                </a:tc>
                <a:extLst>
                  <a:ext uri="{0D108BD9-81ED-4DB2-BD59-A6C34878D82A}">
                    <a16:rowId xmlns:a16="http://schemas.microsoft.com/office/drawing/2014/main" val="1865409105"/>
                  </a:ext>
                </a:extLst>
              </a:tr>
              <a:tr h="127626">
                <a:tc>
                  <a:txBody>
                    <a:bodyPr/>
                    <a:lstStyle/>
                    <a:p>
                      <a:pPr algn="r" fontAlgn="b"/>
                      <a:r>
                        <a:rPr lang="en-US" sz="800" i="1" u="none" strike="noStrike" noProof="0">
                          <a:solidFill>
                            <a:srgbClr val="1D6B9C"/>
                          </a:solidFill>
                          <a:effectLst/>
                          <a:latin typeface="+mn-lt"/>
                        </a:rPr>
                        <a:t>rev. share, %</a:t>
                      </a:r>
                      <a:endParaRPr lang="en-US" sz="800" b="0" i="1" u="none" strike="noStrike" noProof="0">
                        <a:solidFill>
                          <a:srgbClr val="1D6B9C"/>
                        </a:solidFill>
                        <a:effectLst/>
                        <a:latin typeface="+mn-lt"/>
                      </a:endParaRPr>
                    </a:p>
                  </a:txBody>
                  <a:tcPr marL="85725" marR="9525" marT="9525" marB="0" anchor="b">
                    <a:solidFill>
                      <a:schemeClr val="bg1"/>
                    </a:solidFill>
                  </a:tcPr>
                </a:tc>
                <a:tc>
                  <a:txBody>
                    <a:bodyPr/>
                    <a:lstStyle/>
                    <a:p>
                      <a:pPr algn="r" fontAlgn="b"/>
                      <a:endParaRPr lang="en-US" sz="800" b="0" i="1" u="none" strike="noStrike" noProof="0">
                        <a:solidFill>
                          <a:srgbClr val="1D6B9C"/>
                        </a:solidFill>
                        <a:effectLst/>
                        <a:latin typeface="+mn-lt"/>
                      </a:endParaRPr>
                    </a:p>
                  </a:txBody>
                  <a:tcPr marL="9525" marR="9525" marT="9525" marB="0" anchor="b">
                    <a:solidFill>
                      <a:schemeClr val="bg1"/>
                    </a:solidFill>
                  </a:tcPr>
                </a:tc>
                <a:tc>
                  <a:txBody>
                    <a:bodyPr/>
                    <a:lstStyle/>
                    <a:p>
                      <a:pPr algn="r" fontAlgn="b"/>
                      <a:endParaRPr lang="en-US" sz="800" b="0" i="1" u="none" strike="noStrike" noProof="0">
                        <a:solidFill>
                          <a:srgbClr val="1D6B9C"/>
                        </a:solidFill>
                        <a:effectLst/>
                        <a:latin typeface="+mn-lt"/>
                      </a:endParaRPr>
                    </a:p>
                  </a:txBody>
                  <a:tcPr marL="9525" marR="9525" marT="9525" marB="0" anchor="b">
                    <a:solidFill>
                      <a:schemeClr val="bg1"/>
                    </a:solidFill>
                  </a:tcPr>
                </a:tc>
                <a:tc>
                  <a:txBody>
                    <a:bodyPr/>
                    <a:lstStyle/>
                    <a:p>
                      <a:pPr algn="r" fontAlgn="b"/>
                      <a:endParaRPr lang="en-US" sz="800" b="0" i="1" u="none" strike="noStrike" noProof="0" dirty="0">
                        <a:solidFill>
                          <a:srgbClr val="1D6B9C"/>
                        </a:solidFill>
                        <a:effectLst/>
                        <a:latin typeface="+mn-lt"/>
                      </a:endParaRPr>
                    </a:p>
                  </a:txBody>
                  <a:tcPr marL="9525" marR="9525" marT="9525" marB="0" anchor="b">
                    <a:solidFill>
                      <a:schemeClr val="bg1"/>
                    </a:solidFill>
                  </a:tcPr>
                </a:tc>
                <a:tc>
                  <a:txBody>
                    <a:bodyPr/>
                    <a:lstStyle/>
                    <a:p>
                      <a:pPr algn="r" fontAlgn="b"/>
                      <a:endParaRPr lang="en-US" sz="800" b="0" i="1" u="none" strike="noStrike" noProof="0">
                        <a:solidFill>
                          <a:srgbClr val="1D6B9C"/>
                        </a:solidFill>
                        <a:effectLst/>
                        <a:latin typeface="+mn-lt"/>
                      </a:endParaRPr>
                    </a:p>
                  </a:txBody>
                  <a:tcPr marL="9525" marR="9525" marT="9525" marB="0" anchor="b">
                    <a:solidFill>
                      <a:schemeClr val="bg1"/>
                    </a:solidFill>
                  </a:tcPr>
                </a:tc>
                <a:tc>
                  <a:txBody>
                    <a:bodyPr/>
                    <a:lstStyle/>
                    <a:p>
                      <a:pPr algn="r" fontAlgn="b"/>
                      <a:endParaRPr lang="en-US" sz="800" b="0" i="1" u="none" strike="noStrike" noProof="0">
                        <a:solidFill>
                          <a:srgbClr val="1D6B9C"/>
                        </a:solidFill>
                        <a:effectLst/>
                        <a:latin typeface="+mn-lt"/>
                      </a:endParaRPr>
                    </a:p>
                  </a:txBody>
                  <a:tcPr marL="9525" marR="9525" marT="9525" marB="0" anchor="b">
                    <a:solidFill>
                      <a:schemeClr val="bg1"/>
                    </a:solidFill>
                  </a:tcPr>
                </a:tc>
                <a:extLst>
                  <a:ext uri="{0D108BD9-81ED-4DB2-BD59-A6C34878D82A}">
                    <a16:rowId xmlns:a16="http://schemas.microsoft.com/office/drawing/2014/main" val="1422248715"/>
                  </a:ext>
                </a:extLst>
              </a:tr>
              <a:tr h="144782">
                <a:tc>
                  <a:txBody>
                    <a:bodyPr/>
                    <a:lstStyle/>
                    <a:p>
                      <a:pPr algn="l" fontAlgn="b"/>
                      <a:r>
                        <a:rPr lang="en-US" sz="800" u="none" strike="noStrike" noProof="0" dirty="0">
                          <a:effectLst/>
                          <a:latin typeface="+mn-lt"/>
                        </a:rPr>
                        <a:t>   </a:t>
                      </a:r>
                      <a:r>
                        <a:rPr lang="pl-PL" sz="800" u="none" strike="noStrike" noProof="0" dirty="0">
                          <a:effectLst/>
                          <a:latin typeface="+mn-lt"/>
                        </a:rPr>
                        <a:t>[</a:t>
                      </a:r>
                      <a:r>
                        <a:rPr lang="pl-PL" sz="800" u="none" strike="noStrike" noProof="0" dirty="0" err="1">
                          <a:effectLst/>
                          <a:latin typeface="+mn-lt"/>
                        </a:rPr>
                        <a:t>product</a:t>
                      </a:r>
                      <a:r>
                        <a:rPr lang="pl-PL" sz="800" u="none" strike="noStrike" noProof="0" dirty="0">
                          <a:effectLst/>
                          <a:latin typeface="+mn-lt"/>
                        </a:rPr>
                        <a:t> 3]</a:t>
                      </a:r>
                      <a:endParaRPr lang="en-US" sz="800" b="0" i="0" u="none" strike="noStrike" noProof="0" dirty="0">
                        <a:solidFill>
                          <a:srgbClr val="000000"/>
                        </a:solidFill>
                        <a:effectLst/>
                        <a:latin typeface="+mn-lt"/>
                      </a:endParaRPr>
                    </a:p>
                  </a:txBody>
                  <a:tcPr marL="9525" marR="9525" marT="9525" marB="0" anchor="b">
                    <a:solidFill>
                      <a:schemeClr val="bg1"/>
                    </a:solidFill>
                  </a:tcPr>
                </a:tc>
                <a:tc>
                  <a:txBody>
                    <a:bodyPr/>
                    <a:lstStyle/>
                    <a:p>
                      <a:pPr algn="r" fontAlgn="b"/>
                      <a:endParaRPr lang="en-US" sz="800" b="0" i="0" u="none" strike="noStrike" noProof="0" dirty="0">
                        <a:solidFill>
                          <a:srgbClr val="000000"/>
                        </a:solidFill>
                        <a:effectLst/>
                        <a:latin typeface="+mn-lt"/>
                      </a:endParaRPr>
                    </a:p>
                  </a:txBody>
                  <a:tcPr marL="9525" marR="9525" marT="9525" marB="0" anchor="b">
                    <a:solidFill>
                      <a:schemeClr val="bg1"/>
                    </a:solidFill>
                  </a:tcPr>
                </a:tc>
                <a:tc>
                  <a:txBody>
                    <a:bodyPr/>
                    <a:lstStyle/>
                    <a:p>
                      <a:pPr algn="r" fontAlgn="b"/>
                      <a:endParaRPr lang="en-US" sz="800" b="0" i="0" u="none" strike="noStrike" noProof="0">
                        <a:solidFill>
                          <a:srgbClr val="000000"/>
                        </a:solidFill>
                        <a:effectLst/>
                        <a:latin typeface="+mn-lt"/>
                      </a:endParaRPr>
                    </a:p>
                  </a:txBody>
                  <a:tcPr marL="9525" marR="9525" marT="9525" marB="0" anchor="b">
                    <a:solidFill>
                      <a:schemeClr val="bg1"/>
                    </a:solidFill>
                  </a:tcPr>
                </a:tc>
                <a:tc>
                  <a:txBody>
                    <a:bodyPr/>
                    <a:lstStyle/>
                    <a:p>
                      <a:pPr algn="r" fontAlgn="b"/>
                      <a:endParaRPr lang="en-US" sz="800" b="0" i="0" u="none" strike="noStrike" noProof="0" dirty="0">
                        <a:solidFill>
                          <a:srgbClr val="000000"/>
                        </a:solidFill>
                        <a:effectLst/>
                        <a:latin typeface="+mn-lt"/>
                      </a:endParaRPr>
                    </a:p>
                  </a:txBody>
                  <a:tcPr marL="9525" marR="9525" marT="9525" marB="0" anchor="b">
                    <a:solidFill>
                      <a:schemeClr val="bg1"/>
                    </a:solidFill>
                  </a:tcPr>
                </a:tc>
                <a:tc>
                  <a:txBody>
                    <a:bodyPr/>
                    <a:lstStyle/>
                    <a:p>
                      <a:pPr algn="r" fontAlgn="b"/>
                      <a:endParaRPr lang="en-US" sz="800" b="0" i="0" u="none" strike="noStrike" noProof="0">
                        <a:solidFill>
                          <a:srgbClr val="000000"/>
                        </a:solidFill>
                        <a:effectLst/>
                        <a:latin typeface="+mn-lt"/>
                      </a:endParaRPr>
                    </a:p>
                  </a:txBody>
                  <a:tcPr marL="9525" marR="9525" marT="9525" marB="0" anchor="b">
                    <a:solidFill>
                      <a:schemeClr val="bg1"/>
                    </a:solidFill>
                  </a:tcPr>
                </a:tc>
                <a:tc>
                  <a:txBody>
                    <a:bodyPr/>
                    <a:lstStyle/>
                    <a:p>
                      <a:pPr algn="r" fontAlgn="b"/>
                      <a:endParaRPr lang="en-US" sz="800" b="0" i="0" u="none" strike="noStrike" noProof="0" dirty="0">
                        <a:solidFill>
                          <a:srgbClr val="000000"/>
                        </a:solidFill>
                        <a:effectLst/>
                        <a:latin typeface="+mn-lt"/>
                      </a:endParaRPr>
                    </a:p>
                  </a:txBody>
                  <a:tcPr marL="9525" marR="9525" marT="9525" marB="0" anchor="b">
                    <a:solidFill>
                      <a:schemeClr val="bg1"/>
                    </a:solidFill>
                  </a:tcPr>
                </a:tc>
                <a:extLst>
                  <a:ext uri="{0D108BD9-81ED-4DB2-BD59-A6C34878D82A}">
                    <a16:rowId xmlns:a16="http://schemas.microsoft.com/office/drawing/2014/main" val="2013891630"/>
                  </a:ext>
                </a:extLst>
              </a:tr>
              <a:tr h="127626">
                <a:tc>
                  <a:txBody>
                    <a:bodyPr/>
                    <a:lstStyle/>
                    <a:p>
                      <a:pPr algn="r" fontAlgn="b"/>
                      <a:r>
                        <a:rPr lang="en-US" sz="800" i="1" u="none" strike="noStrike" noProof="0">
                          <a:solidFill>
                            <a:srgbClr val="1D6B9C"/>
                          </a:solidFill>
                          <a:effectLst/>
                          <a:latin typeface="+mn-lt"/>
                        </a:rPr>
                        <a:t>change, %</a:t>
                      </a:r>
                      <a:endParaRPr lang="en-US" sz="800" b="0" i="1" u="none" strike="noStrike" noProof="0">
                        <a:solidFill>
                          <a:srgbClr val="1D6B9C"/>
                        </a:solidFill>
                        <a:effectLst/>
                        <a:latin typeface="+mn-lt"/>
                      </a:endParaRPr>
                    </a:p>
                  </a:txBody>
                  <a:tcPr marL="85725" marR="9525" marT="9525" marB="0" anchor="b">
                    <a:solidFill>
                      <a:schemeClr val="bg1"/>
                    </a:solidFill>
                  </a:tcPr>
                </a:tc>
                <a:tc>
                  <a:txBody>
                    <a:bodyPr/>
                    <a:lstStyle/>
                    <a:p>
                      <a:pPr algn="r" fontAlgn="b"/>
                      <a:endParaRPr lang="en-US" sz="800" b="0" i="1" u="none" strike="noStrike" noProof="0" dirty="0">
                        <a:solidFill>
                          <a:srgbClr val="1D6B9C"/>
                        </a:solidFill>
                        <a:effectLst/>
                        <a:latin typeface="+mn-lt"/>
                      </a:endParaRPr>
                    </a:p>
                  </a:txBody>
                  <a:tcPr marL="9525" marR="9525" marT="9525" marB="0" anchor="b">
                    <a:solidFill>
                      <a:schemeClr val="bg1"/>
                    </a:solidFill>
                  </a:tcPr>
                </a:tc>
                <a:tc>
                  <a:txBody>
                    <a:bodyPr/>
                    <a:lstStyle/>
                    <a:p>
                      <a:pPr algn="r" fontAlgn="b"/>
                      <a:endParaRPr lang="en-US" sz="800" b="0" i="1" u="none" strike="noStrike" noProof="0" dirty="0">
                        <a:solidFill>
                          <a:srgbClr val="1D6B9C"/>
                        </a:solidFill>
                        <a:effectLst/>
                        <a:latin typeface="+mn-lt"/>
                      </a:endParaRPr>
                    </a:p>
                  </a:txBody>
                  <a:tcPr marL="9525" marR="9525" marT="9525" marB="0" anchor="b">
                    <a:solidFill>
                      <a:schemeClr val="bg1"/>
                    </a:solidFill>
                  </a:tcPr>
                </a:tc>
                <a:tc>
                  <a:txBody>
                    <a:bodyPr/>
                    <a:lstStyle/>
                    <a:p>
                      <a:pPr algn="r" fontAlgn="b"/>
                      <a:endParaRPr lang="en-US" sz="800" b="0" i="1" u="none" strike="noStrike" noProof="0" dirty="0">
                        <a:solidFill>
                          <a:srgbClr val="1D6B9C"/>
                        </a:solidFill>
                        <a:effectLst/>
                        <a:latin typeface="+mn-lt"/>
                      </a:endParaRPr>
                    </a:p>
                  </a:txBody>
                  <a:tcPr marL="9525" marR="9525" marT="9525" marB="0" anchor="b">
                    <a:solidFill>
                      <a:schemeClr val="bg1"/>
                    </a:solidFill>
                  </a:tcPr>
                </a:tc>
                <a:tc>
                  <a:txBody>
                    <a:bodyPr/>
                    <a:lstStyle/>
                    <a:p>
                      <a:pPr algn="r" fontAlgn="b"/>
                      <a:endParaRPr lang="en-US" sz="800" b="0" i="1" u="none" strike="noStrike" noProof="0" dirty="0">
                        <a:solidFill>
                          <a:srgbClr val="1D6B9C"/>
                        </a:solidFill>
                        <a:effectLst/>
                        <a:latin typeface="+mn-lt"/>
                      </a:endParaRPr>
                    </a:p>
                  </a:txBody>
                  <a:tcPr marL="9525" marR="9525" marT="9525" marB="0" anchor="b">
                    <a:solidFill>
                      <a:schemeClr val="bg1"/>
                    </a:solidFill>
                  </a:tcPr>
                </a:tc>
                <a:tc>
                  <a:txBody>
                    <a:bodyPr/>
                    <a:lstStyle/>
                    <a:p>
                      <a:pPr algn="r" fontAlgn="b"/>
                      <a:endParaRPr lang="en-US" sz="800" b="0" i="1" u="none" strike="noStrike" noProof="0" dirty="0">
                        <a:solidFill>
                          <a:srgbClr val="1D6B9C"/>
                        </a:solidFill>
                        <a:effectLst/>
                        <a:latin typeface="+mn-lt"/>
                      </a:endParaRPr>
                    </a:p>
                  </a:txBody>
                  <a:tcPr marL="9525" marR="9525" marT="9525" marB="0" anchor="b">
                    <a:solidFill>
                      <a:schemeClr val="bg1"/>
                    </a:solidFill>
                  </a:tcPr>
                </a:tc>
                <a:extLst>
                  <a:ext uri="{0D108BD9-81ED-4DB2-BD59-A6C34878D82A}">
                    <a16:rowId xmlns:a16="http://schemas.microsoft.com/office/drawing/2014/main" val="4078419040"/>
                  </a:ext>
                </a:extLst>
              </a:tr>
              <a:tr h="127626">
                <a:tc>
                  <a:txBody>
                    <a:bodyPr/>
                    <a:lstStyle/>
                    <a:p>
                      <a:pPr algn="r" fontAlgn="b"/>
                      <a:r>
                        <a:rPr lang="en-US" sz="800" i="1" u="none" strike="noStrike" noProof="0">
                          <a:solidFill>
                            <a:srgbClr val="1D6B9C"/>
                          </a:solidFill>
                          <a:effectLst/>
                          <a:latin typeface="+mn-lt"/>
                        </a:rPr>
                        <a:t>rev. share, %</a:t>
                      </a:r>
                      <a:endParaRPr lang="en-US" sz="800" b="0" i="1" u="none" strike="noStrike" noProof="0">
                        <a:solidFill>
                          <a:srgbClr val="1D6B9C"/>
                        </a:solidFill>
                        <a:effectLst/>
                        <a:latin typeface="+mn-lt"/>
                      </a:endParaRPr>
                    </a:p>
                  </a:txBody>
                  <a:tcPr marL="85725" marR="9525" marT="9525" marB="0" anchor="b">
                    <a:lnB w="6350" cap="flat" cmpd="sng" algn="ctr">
                      <a:solidFill>
                        <a:srgbClr val="1E2B56"/>
                      </a:solidFill>
                      <a:prstDash val="solid"/>
                      <a:round/>
                      <a:headEnd type="none" w="med" len="med"/>
                      <a:tailEnd type="none" w="med" len="med"/>
                    </a:lnB>
                    <a:solidFill>
                      <a:schemeClr val="bg1"/>
                    </a:solidFill>
                  </a:tcPr>
                </a:tc>
                <a:tc>
                  <a:txBody>
                    <a:bodyPr/>
                    <a:lstStyle/>
                    <a:p>
                      <a:pPr algn="r" fontAlgn="b"/>
                      <a:endParaRPr lang="en-US" sz="800" b="0" i="1" u="none" strike="noStrike" noProof="0" dirty="0">
                        <a:solidFill>
                          <a:srgbClr val="1D6B9C"/>
                        </a:solidFill>
                        <a:effectLst/>
                        <a:latin typeface="+mn-lt"/>
                      </a:endParaRPr>
                    </a:p>
                  </a:txBody>
                  <a:tcPr marL="9525" marR="9525" marT="9525" marB="0" anchor="b">
                    <a:lnB w="6350" cap="flat" cmpd="sng" algn="ctr">
                      <a:solidFill>
                        <a:srgbClr val="1E2B56"/>
                      </a:solidFill>
                      <a:prstDash val="solid"/>
                      <a:round/>
                      <a:headEnd type="none" w="med" len="med"/>
                      <a:tailEnd type="none" w="med" len="med"/>
                    </a:lnB>
                    <a:solidFill>
                      <a:schemeClr val="bg1"/>
                    </a:solidFill>
                  </a:tcPr>
                </a:tc>
                <a:tc>
                  <a:txBody>
                    <a:bodyPr/>
                    <a:lstStyle/>
                    <a:p>
                      <a:pPr algn="r" fontAlgn="b"/>
                      <a:endParaRPr lang="en-US" sz="800" b="0" i="1" u="none" strike="noStrike" noProof="0">
                        <a:solidFill>
                          <a:srgbClr val="1D6B9C"/>
                        </a:solidFill>
                        <a:effectLst/>
                        <a:latin typeface="+mn-lt"/>
                      </a:endParaRPr>
                    </a:p>
                  </a:txBody>
                  <a:tcPr marL="9525" marR="9525" marT="9525" marB="0" anchor="b">
                    <a:lnB w="6350" cap="flat" cmpd="sng" algn="ctr">
                      <a:solidFill>
                        <a:srgbClr val="1E2B56"/>
                      </a:solidFill>
                      <a:prstDash val="solid"/>
                      <a:round/>
                      <a:headEnd type="none" w="med" len="med"/>
                      <a:tailEnd type="none" w="med" len="med"/>
                    </a:lnB>
                    <a:solidFill>
                      <a:schemeClr val="bg1"/>
                    </a:solidFill>
                  </a:tcPr>
                </a:tc>
                <a:tc>
                  <a:txBody>
                    <a:bodyPr/>
                    <a:lstStyle/>
                    <a:p>
                      <a:pPr algn="r" fontAlgn="b"/>
                      <a:endParaRPr lang="en-US" sz="800" b="0" i="1" u="none" strike="noStrike" noProof="0" dirty="0">
                        <a:solidFill>
                          <a:srgbClr val="1D6B9C"/>
                        </a:solidFill>
                        <a:effectLst/>
                        <a:latin typeface="+mn-lt"/>
                      </a:endParaRPr>
                    </a:p>
                  </a:txBody>
                  <a:tcPr marL="9525" marR="9525" marT="9525" marB="0" anchor="b">
                    <a:lnB w="6350" cap="flat" cmpd="sng" algn="ctr">
                      <a:solidFill>
                        <a:srgbClr val="1E2B56"/>
                      </a:solidFill>
                      <a:prstDash val="solid"/>
                      <a:round/>
                      <a:headEnd type="none" w="med" len="med"/>
                      <a:tailEnd type="none" w="med" len="med"/>
                    </a:lnB>
                    <a:solidFill>
                      <a:schemeClr val="bg1"/>
                    </a:solidFill>
                  </a:tcPr>
                </a:tc>
                <a:tc>
                  <a:txBody>
                    <a:bodyPr/>
                    <a:lstStyle/>
                    <a:p>
                      <a:pPr algn="r" fontAlgn="b"/>
                      <a:endParaRPr lang="en-US" sz="800" b="0" i="1" u="none" strike="noStrike" noProof="0" dirty="0">
                        <a:solidFill>
                          <a:srgbClr val="1D6B9C"/>
                        </a:solidFill>
                        <a:effectLst/>
                        <a:latin typeface="+mn-lt"/>
                      </a:endParaRPr>
                    </a:p>
                  </a:txBody>
                  <a:tcPr marL="9525" marR="9525" marT="9525" marB="0" anchor="b">
                    <a:lnB w="6350" cap="flat" cmpd="sng" algn="ctr">
                      <a:solidFill>
                        <a:srgbClr val="1E2B56"/>
                      </a:solidFill>
                      <a:prstDash val="solid"/>
                      <a:round/>
                      <a:headEnd type="none" w="med" len="med"/>
                      <a:tailEnd type="none" w="med" len="med"/>
                    </a:lnB>
                    <a:solidFill>
                      <a:schemeClr val="bg1"/>
                    </a:solidFill>
                  </a:tcPr>
                </a:tc>
                <a:tc>
                  <a:txBody>
                    <a:bodyPr/>
                    <a:lstStyle/>
                    <a:p>
                      <a:pPr algn="r" fontAlgn="b"/>
                      <a:endParaRPr lang="en-US" sz="800" b="0" i="1" u="none" strike="noStrike" noProof="0" dirty="0">
                        <a:solidFill>
                          <a:srgbClr val="1D6B9C"/>
                        </a:solidFill>
                        <a:effectLst/>
                        <a:latin typeface="+mn-lt"/>
                      </a:endParaRPr>
                    </a:p>
                  </a:txBody>
                  <a:tcPr marL="9525" marR="9525" marT="9525" marB="0" anchor="b">
                    <a:lnB w="6350" cap="flat" cmpd="sng" algn="ctr">
                      <a:solidFill>
                        <a:srgbClr val="1E2B56"/>
                      </a:solidFill>
                      <a:prstDash val="solid"/>
                      <a:round/>
                      <a:headEnd type="none" w="med" len="med"/>
                      <a:tailEnd type="none" w="med" len="med"/>
                    </a:lnB>
                    <a:solidFill>
                      <a:schemeClr val="bg1"/>
                    </a:solidFill>
                  </a:tcPr>
                </a:tc>
                <a:extLst>
                  <a:ext uri="{0D108BD9-81ED-4DB2-BD59-A6C34878D82A}">
                    <a16:rowId xmlns:a16="http://schemas.microsoft.com/office/drawing/2014/main" val="488202052"/>
                  </a:ext>
                </a:extLst>
              </a:tr>
              <a:tr h="144782">
                <a:tc>
                  <a:txBody>
                    <a:bodyPr/>
                    <a:lstStyle/>
                    <a:p>
                      <a:pPr algn="l" fontAlgn="b"/>
                      <a:r>
                        <a:rPr lang="en-US" sz="800" b="1" u="none" strike="noStrike" noProof="0">
                          <a:effectLst/>
                          <a:latin typeface="+mn-lt"/>
                        </a:rPr>
                        <a:t>Total revenues</a:t>
                      </a:r>
                      <a:endParaRPr lang="en-US" sz="800" b="1" i="0" u="none" strike="noStrike" noProof="0">
                        <a:solidFill>
                          <a:srgbClr val="000000"/>
                        </a:solidFill>
                        <a:effectLst/>
                        <a:latin typeface="+mn-lt"/>
                      </a:endParaRPr>
                    </a:p>
                  </a:txBody>
                  <a:tcPr marL="9525" marR="9525" marT="9525" marB="0" anchor="b">
                    <a:lnT w="6350" cap="flat" cmpd="sng" algn="ctr">
                      <a:solidFill>
                        <a:srgbClr val="1E2B56"/>
                      </a:solidFill>
                      <a:prstDash val="solid"/>
                      <a:round/>
                      <a:headEnd type="none" w="med" len="med"/>
                      <a:tailEnd type="none" w="med" len="med"/>
                    </a:lnT>
                    <a:solidFill>
                      <a:schemeClr val="bg1"/>
                    </a:solidFill>
                  </a:tcPr>
                </a:tc>
                <a:tc>
                  <a:txBody>
                    <a:bodyPr/>
                    <a:lstStyle/>
                    <a:p>
                      <a:pPr algn="r" fontAlgn="b"/>
                      <a:r>
                        <a:rPr lang="pl-PL" sz="800" b="1" i="0" u="none" strike="noStrike" noProof="0" dirty="0">
                          <a:solidFill>
                            <a:srgbClr val="000000"/>
                          </a:solidFill>
                          <a:effectLst/>
                          <a:latin typeface="+mn-lt"/>
                        </a:rPr>
                        <a:t>[sum]</a:t>
                      </a:r>
                      <a:endParaRPr lang="en-US" sz="800" b="1" i="0" u="none" strike="noStrike" noProof="0" dirty="0">
                        <a:solidFill>
                          <a:srgbClr val="000000"/>
                        </a:solidFill>
                        <a:effectLst/>
                        <a:latin typeface="+mn-lt"/>
                      </a:endParaRPr>
                    </a:p>
                  </a:txBody>
                  <a:tcPr marL="9525" marR="9525" marT="9525" marB="0" anchor="b">
                    <a:lnT w="6350" cap="flat" cmpd="sng" algn="ctr">
                      <a:solidFill>
                        <a:srgbClr val="1E2B56"/>
                      </a:solidFill>
                      <a:prstDash val="solid"/>
                      <a:round/>
                      <a:headEnd type="none" w="med" len="med"/>
                      <a:tailEnd type="none" w="med" len="med"/>
                    </a:lnT>
                    <a:solidFill>
                      <a:schemeClr val="bg1"/>
                    </a:solidFill>
                  </a:tcPr>
                </a:tc>
                <a:tc>
                  <a:txBody>
                    <a:bodyPr/>
                    <a:lstStyle/>
                    <a:p>
                      <a:pPr algn="r" fontAlgn="b"/>
                      <a:r>
                        <a:rPr lang="pl-PL" sz="800" b="1" i="0" u="none" strike="noStrike" noProof="0" dirty="0">
                          <a:solidFill>
                            <a:srgbClr val="000000"/>
                          </a:solidFill>
                          <a:effectLst/>
                          <a:latin typeface="+mn-lt"/>
                        </a:rPr>
                        <a:t>[sum]</a:t>
                      </a:r>
                      <a:endParaRPr lang="en-US" sz="800" b="1" i="0" u="none" strike="noStrike" noProof="0" dirty="0">
                        <a:solidFill>
                          <a:srgbClr val="000000"/>
                        </a:solidFill>
                        <a:effectLst/>
                        <a:latin typeface="+mn-lt"/>
                      </a:endParaRPr>
                    </a:p>
                  </a:txBody>
                  <a:tcPr marL="9525" marR="9525" marT="9525" marB="0" anchor="b">
                    <a:lnT w="6350" cap="flat" cmpd="sng" algn="ctr">
                      <a:solidFill>
                        <a:srgbClr val="1E2B56"/>
                      </a:solidFill>
                      <a:prstDash val="solid"/>
                      <a:round/>
                      <a:headEnd type="none" w="med" len="med"/>
                      <a:tailEnd type="none" w="med" len="med"/>
                    </a:lnT>
                    <a:solidFill>
                      <a:schemeClr val="bg1"/>
                    </a:solidFill>
                  </a:tcPr>
                </a:tc>
                <a:tc>
                  <a:txBody>
                    <a:bodyPr/>
                    <a:lstStyle/>
                    <a:p>
                      <a:pPr algn="r" fontAlgn="b"/>
                      <a:r>
                        <a:rPr lang="pl-PL" sz="800" b="1" i="0" u="none" strike="noStrike" noProof="0" dirty="0">
                          <a:solidFill>
                            <a:srgbClr val="000000"/>
                          </a:solidFill>
                          <a:effectLst/>
                          <a:latin typeface="+mn-lt"/>
                        </a:rPr>
                        <a:t>[sum]</a:t>
                      </a:r>
                      <a:endParaRPr lang="en-US" sz="800" b="1" i="0" u="none" strike="noStrike" noProof="0" dirty="0">
                        <a:solidFill>
                          <a:srgbClr val="000000"/>
                        </a:solidFill>
                        <a:effectLst/>
                        <a:latin typeface="+mn-lt"/>
                      </a:endParaRPr>
                    </a:p>
                  </a:txBody>
                  <a:tcPr marL="9525" marR="9525" marT="9525" marB="0" anchor="b">
                    <a:lnT w="6350" cap="flat" cmpd="sng" algn="ctr">
                      <a:solidFill>
                        <a:srgbClr val="1E2B56"/>
                      </a:solidFill>
                      <a:prstDash val="solid"/>
                      <a:round/>
                      <a:headEnd type="none" w="med" len="med"/>
                      <a:tailEnd type="none" w="med" len="med"/>
                    </a:lnT>
                    <a:solidFill>
                      <a:schemeClr val="bg1"/>
                    </a:solidFill>
                  </a:tcPr>
                </a:tc>
                <a:tc>
                  <a:txBody>
                    <a:bodyPr/>
                    <a:lstStyle/>
                    <a:p>
                      <a:pPr algn="r" fontAlgn="b"/>
                      <a:r>
                        <a:rPr lang="pl-PL" sz="800" b="1" i="0" u="none" strike="noStrike" noProof="0" dirty="0">
                          <a:solidFill>
                            <a:srgbClr val="000000"/>
                          </a:solidFill>
                          <a:effectLst/>
                          <a:latin typeface="+mn-lt"/>
                        </a:rPr>
                        <a:t>[sum]</a:t>
                      </a:r>
                      <a:endParaRPr lang="en-US" sz="800" b="1" i="0" u="none" strike="noStrike" noProof="0" dirty="0">
                        <a:solidFill>
                          <a:srgbClr val="000000"/>
                        </a:solidFill>
                        <a:effectLst/>
                        <a:latin typeface="+mn-lt"/>
                      </a:endParaRPr>
                    </a:p>
                  </a:txBody>
                  <a:tcPr marL="9525" marR="9525" marT="9525" marB="0" anchor="b">
                    <a:lnT w="6350" cap="flat" cmpd="sng" algn="ctr">
                      <a:solidFill>
                        <a:srgbClr val="1E2B56"/>
                      </a:solidFill>
                      <a:prstDash val="solid"/>
                      <a:round/>
                      <a:headEnd type="none" w="med" len="med"/>
                      <a:tailEnd type="none" w="med" len="med"/>
                    </a:lnT>
                    <a:solidFill>
                      <a:schemeClr val="bg1"/>
                    </a:solidFill>
                  </a:tcPr>
                </a:tc>
                <a:tc>
                  <a:txBody>
                    <a:bodyPr/>
                    <a:lstStyle/>
                    <a:p>
                      <a:pPr algn="r" fontAlgn="b"/>
                      <a:r>
                        <a:rPr lang="pl-PL" sz="800" b="1" i="0" u="none" strike="noStrike" noProof="0" dirty="0">
                          <a:solidFill>
                            <a:srgbClr val="000000"/>
                          </a:solidFill>
                          <a:effectLst/>
                          <a:latin typeface="+mn-lt"/>
                        </a:rPr>
                        <a:t>[sum]</a:t>
                      </a:r>
                      <a:endParaRPr lang="en-US" sz="800" b="1" i="0" u="none" strike="noStrike" noProof="0" dirty="0">
                        <a:solidFill>
                          <a:srgbClr val="000000"/>
                        </a:solidFill>
                        <a:effectLst/>
                        <a:latin typeface="+mn-lt"/>
                      </a:endParaRPr>
                    </a:p>
                  </a:txBody>
                  <a:tcPr marL="9525" marR="9525" marT="9525" marB="0" anchor="b">
                    <a:lnT w="6350" cap="flat" cmpd="sng" algn="ctr">
                      <a:solidFill>
                        <a:srgbClr val="1E2B56"/>
                      </a:solidFill>
                      <a:prstDash val="solid"/>
                      <a:round/>
                      <a:headEnd type="none" w="med" len="med"/>
                      <a:tailEnd type="none" w="med" len="med"/>
                    </a:lnT>
                    <a:solidFill>
                      <a:schemeClr val="bg1"/>
                    </a:solidFill>
                  </a:tcPr>
                </a:tc>
                <a:extLst>
                  <a:ext uri="{0D108BD9-81ED-4DB2-BD59-A6C34878D82A}">
                    <a16:rowId xmlns:a16="http://schemas.microsoft.com/office/drawing/2014/main" val="900758597"/>
                  </a:ext>
                </a:extLst>
              </a:tr>
              <a:tr h="144782">
                <a:tc gridSpan="6">
                  <a:txBody>
                    <a:bodyPr/>
                    <a:lstStyle/>
                    <a:p>
                      <a:pPr algn="l" fontAlgn="b"/>
                      <a:r>
                        <a:rPr lang="en-US" sz="800" b="1" u="none" strike="noStrike" noProof="0" dirty="0">
                          <a:solidFill>
                            <a:srgbClr val="1D6B9C"/>
                          </a:solidFill>
                          <a:effectLst/>
                          <a:latin typeface="+mn-lt"/>
                        </a:rPr>
                        <a:t>COGS:</a:t>
                      </a:r>
                      <a:endParaRPr lang="en-US" sz="800" b="1" i="0" u="none" strike="noStrike" noProof="0" dirty="0">
                        <a:solidFill>
                          <a:srgbClr val="1D6B9C"/>
                        </a:solidFill>
                        <a:effectLst/>
                        <a:latin typeface="+mn-lt"/>
                      </a:endParaRPr>
                    </a:p>
                  </a:txBody>
                  <a:tcPr marL="9525" marR="9525" marT="9525" marB="0" anchor="b">
                    <a:solidFill>
                      <a:schemeClr val="bg1"/>
                    </a:solidFill>
                  </a:tcPr>
                </a:tc>
                <a:tc hMerge="1">
                  <a:txBody>
                    <a:bodyPr/>
                    <a:lstStyle/>
                    <a:p>
                      <a:pPr algn="r" fontAlgn="b"/>
                      <a:endParaRPr lang="en-US" sz="1000" b="0" i="0" u="none" strike="noStrike">
                        <a:solidFill>
                          <a:srgbClr val="000000"/>
                        </a:solidFill>
                        <a:effectLst/>
                        <a:latin typeface="+mj-lt"/>
                      </a:endParaRPr>
                    </a:p>
                  </a:txBody>
                  <a:tcPr marL="9525" marR="9525" marT="9525" marB="0" anchor="b"/>
                </a:tc>
                <a:tc hMerge="1">
                  <a:txBody>
                    <a:bodyPr/>
                    <a:lstStyle/>
                    <a:p>
                      <a:pPr algn="r" fontAlgn="b"/>
                      <a:endParaRPr lang="en-US" sz="1000" b="0" i="0" u="none" strike="noStrike">
                        <a:solidFill>
                          <a:srgbClr val="000000"/>
                        </a:solidFill>
                        <a:effectLst/>
                        <a:latin typeface="+mj-lt"/>
                      </a:endParaRPr>
                    </a:p>
                  </a:txBody>
                  <a:tcPr marL="9525" marR="9525" marT="9525" marB="0" anchor="b"/>
                </a:tc>
                <a:tc hMerge="1">
                  <a:txBody>
                    <a:bodyPr/>
                    <a:lstStyle/>
                    <a:p>
                      <a:pPr algn="r" fontAlgn="b"/>
                      <a:endParaRPr lang="en-US" sz="1000" b="0" i="0" u="none" strike="noStrike">
                        <a:solidFill>
                          <a:srgbClr val="000000"/>
                        </a:solidFill>
                        <a:effectLst/>
                        <a:latin typeface="+mj-lt"/>
                      </a:endParaRPr>
                    </a:p>
                  </a:txBody>
                  <a:tcPr marL="9525" marR="9525" marT="9525" marB="0" anchor="b"/>
                </a:tc>
                <a:tc hMerge="1">
                  <a:txBody>
                    <a:bodyPr/>
                    <a:lstStyle/>
                    <a:p>
                      <a:pPr algn="r" fontAlgn="b"/>
                      <a:endParaRPr lang="en-US" sz="1000" b="0" i="0" u="none" strike="noStrike">
                        <a:solidFill>
                          <a:srgbClr val="000000"/>
                        </a:solidFill>
                        <a:effectLst/>
                        <a:latin typeface="+mj-lt"/>
                      </a:endParaRPr>
                    </a:p>
                  </a:txBody>
                  <a:tcPr marL="9525" marR="9525" marT="9525" marB="0" anchor="b"/>
                </a:tc>
                <a:tc hMerge="1">
                  <a:txBody>
                    <a:bodyPr/>
                    <a:lstStyle/>
                    <a:p>
                      <a:pPr algn="r" fontAlgn="b"/>
                      <a:endParaRPr lang="en-US" sz="1000" b="0" i="0" u="none" strike="noStrike" dirty="0">
                        <a:solidFill>
                          <a:srgbClr val="000000"/>
                        </a:solidFill>
                        <a:effectLst/>
                        <a:latin typeface="+mj-lt"/>
                      </a:endParaRPr>
                    </a:p>
                  </a:txBody>
                  <a:tcPr marL="9525" marR="9525" marT="9525" marB="0" anchor="b"/>
                </a:tc>
                <a:extLst>
                  <a:ext uri="{0D108BD9-81ED-4DB2-BD59-A6C34878D82A}">
                    <a16:rowId xmlns:a16="http://schemas.microsoft.com/office/drawing/2014/main" val="2962407867"/>
                  </a:ext>
                </a:extLst>
              </a:tr>
              <a:tr h="14478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pl-PL" sz="800" u="none" strike="noStrike" noProof="0" dirty="0">
                          <a:effectLst/>
                          <a:latin typeface="+mn-lt"/>
                        </a:rPr>
                        <a:t>[</a:t>
                      </a:r>
                      <a:r>
                        <a:rPr lang="pl-PL" sz="800" u="none" strike="noStrike" noProof="0" dirty="0" err="1">
                          <a:effectLst/>
                          <a:latin typeface="+mn-lt"/>
                        </a:rPr>
                        <a:t>product</a:t>
                      </a:r>
                      <a:r>
                        <a:rPr lang="pl-PL" sz="800" u="none" strike="noStrike" noProof="0" dirty="0">
                          <a:effectLst/>
                          <a:latin typeface="+mn-lt"/>
                        </a:rPr>
                        <a:t> 1]</a:t>
                      </a:r>
                      <a:endParaRPr lang="en-US" sz="800" b="0" i="0" u="none" strike="noStrike" noProof="0" dirty="0">
                        <a:solidFill>
                          <a:srgbClr val="000000"/>
                        </a:solidFill>
                        <a:effectLst/>
                        <a:latin typeface="+mn-lt"/>
                      </a:endParaRPr>
                    </a:p>
                  </a:txBody>
                  <a:tcPr marL="85725" marR="9525" marT="9525" marB="0" anchor="b">
                    <a:solidFill>
                      <a:schemeClr val="bg1"/>
                    </a:solidFill>
                  </a:tcPr>
                </a:tc>
                <a:tc>
                  <a:txBody>
                    <a:bodyPr/>
                    <a:lstStyle/>
                    <a:p>
                      <a:pPr algn="r" fontAlgn="b"/>
                      <a:endParaRPr lang="en-US" sz="800" b="0" i="0" u="none" strike="noStrike" noProof="0" dirty="0">
                        <a:solidFill>
                          <a:srgbClr val="000000"/>
                        </a:solidFill>
                        <a:effectLst/>
                        <a:latin typeface="+mn-lt"/>
                      </a:endParaRPr>
                    </a:p>
                  </a:txBody>
                  <a:tcPr marL="9525" marR="9525" marT="9525" marB="0" anchor="b">
                    <a:solidFill>
                      <a:schemeClr val="bg1"/>
                    </a:solidFill>
                  </a:tcPr>
                </a:tc>
                <a:tc>
                  <a:txBody>
                    <a:bodyPr/>
                    <a:lstStyle/>
                    <a:p>
                      <a:pPr algn="r" fontAlgn="b"/>
                      <a:endParaRPr lang="en-US" sz="800" b="0" i="0" u="none" strike="noStrike" noProof="0" dirty="0">
                        <a:solidFill>
                          <a:srgbClr val="000000"/>
                        </a:solidFill>
                        <a:effectLst/>
                        <a:latin typeface="+mn-lt"/>
                      </a:endParaRPr>
                    </a:p>
                  </a:txBody>
                  <a:tcPr marL="9525" marR="9525" marT="9525" marB="0" anchor="b">
                    <a:solidFill>
                      <a:schemeClr val="bg1"/>
                    </a:solidFill>
                  </a:tcPr>
                </a:tc>
                <a:tc>
                  <a:txBody>
                    <a:bodyPr/>
                    <a:lstStyle/>
                    <a:p>
                      <a:pPr algn="r" fontAlgn="b"/>
                      <a:endParaRPr lang="en-US" sz="800" b="0" i="0" u="none" strike="noStrike" noProof="0">
                        <a:solidFill>
                          <a:srgbClr val="000000"/>
                        </a:solidFill>
                        <a:effectLst/>
                        <a:latin typeface="+mn-lt"/>
                      </a:endParaRPr>
                    </a:p>
                  </a:txBody>
                  <a:tcPr marL="9525" marR="9525" marT="9525" marB="0" anchor="b">
                    <a:solidFill>
                      <a:schemeClr val="bg1"/>
                    </a:solidFill>
                  </a:tcPr>
                </a:tc>
                <a:tc>
                  <a:txBody>
                    <a:bodyPr/>
                    <a:lstStyle/>
                    <a:p>
                      <a:pPr algn="r" fontAlgn="b"/>
                      <a:endParaRPr lang="en-US" sz="800" b="0" i="0" u="none" strike="noStrike" noProof="0">
                        <a:solidFill>
                          <a:srgbClr val="000000"/>
                        </a:solidFill>
                        <a:effectLst/>
                        <a:latin typeface="+mn-lt"/>
                      </a:endParaRPr>
                    </a:p>
                  </a:txBody>
                  <a:tcPr marL="9525" marR="9525" marT="9525" marB="0" anchor="b">
                    <a:solidFill>
                      <a:schemeClr val="bg1"/>
                    </a:solidFill>
                  </a:tcPr>
                </a:tc>
                <a:tc>
                  <a:txBody>
                    <a:bodyPr/>
                    <a:lstStyle/>
                    <a:p>
                      <a:pPr algn="r" fontAlgn="b"/>
                      <a:endParaRPr lang="en-US" sz="800" b="0" i="0" u="none" strike="noStrike" noProof="0">
                        <a:solidFill>
                          <a:srgbClr val="000000"/>
                        </a:solidFill>
                        <a:effectLst/>
                        <a:latin typeface="+mn-lt"/>
                      </a:endParaRPr>
                    </a:p>
                  </a:txBody>
                  <a:tcPr marL="9525" marR="9525" marT="9525" marB="0" anchor="b">
                    <a:solidFill>
                      <a:schemeClr val="bg1"/>
                    </a:solidFill>
                  </a:tcPr>
                </a:tc>
                <a:extLst>
                  <a:ext uri="{0D108BD9-81ED-4DB2-BD59-A6C34878D82A}">
                    <a16:rowId xmlns:a16="http://schemas.microsoft.com/office/drawing/2014/main" val="1876959579"/>
                  </a:ext>
                </a:extLst>
              </a:tr>
              <a:tr h="14478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pl-PL" sz="800" u="none" strike="noStrike" noProof="0" dirty="0">
                          <a:effectLst/>
                          <a:latin typeface="+mn-lt"/>
                        </a:rPr>
                        <a:t>[</a:t>
                      </a:r>
                      <a:r>
                        <a:rPr lang="pl-PL" sz="800" u="none" strike="noStrike" noProof="0" dirty="0" err="1">
                          <a:effectLst/>
                          <a:latin typeface="+mn-lt"/>
                        </a:rPr>
                        <a:t>product</a:t>
                      </a:r>
                      <a:r>
                        <a:rPr lang="pl-PL" sz="800" u="none" strike="noStrike" noProof="0" dirty="0">
                          <a:effectLst/>
                          <a:latin typeface="+mn-lt"/>
                        </a:rPr>
                        <a:t> 2]</a:t>
                      </a:r>
                      <a:endParaRPr lang="en-US" sz="800" b="0" i="0" u="none" strike="noStrike" noProof="0" dirty="0">
                        <a:solidFill>
                          <a:srgbClr val="000000"/>
                        </a:solidFill>
                        <a:effectLst/>
                        <a:latin typeface="+mn-lt"/>
                      </a:endParaRPr>
                    </a:p>
                  </a:txBody>
                  <a:tcPr marL="85725" marR="9525" marT="9525" marB="0" anchor="b">
                    <a:solidFill>
                      <a:schemeClr val="bg1"/>
                    </a:solidFill>
                  </a:tcPr>
                </a:tc>
                <a:tc>
                  <a:txBody>
                    <a:bodyPr/>
                    <a:lstStyle/>
                    <a:p>
                      <a:pPr algn="r" fontAlgn="b"/>
                      <a:endParaRPr lang="en-US" sz="800" b="0" i="0" u="none" strike="noStrike" noProof="0">
                        <a:solidFill>
                          <a:srgbClr val="000000"/>
                        </a:solidFill>
                        <a:effectLst/>
                        <a:latin typeface="+mn-lt"/>
                      </a:endParaRPr>
                    </a:p>
                  </a:txBody>
                  <a:tcPr marL="9525" marR="9525" marT="9525" marB="0" anchor="b">
                    <a:solidFill>
                      <a:schemeClr val="bg1"/>
                    </a:solidFill>
                  </a:tcPr>
                </a:tc>
                <a:tc>
                  <a:txBody>
                    <a:bodyPr/>
                    <a:lstStyle/>
                    <a:p>
                      <a:pPr algn="r" fontAlgn="b"/>
                      <a:endParaRPr lang="en-US" sz="800" b="0" i="0" u="none" strike="noStrike" noProof="0" dirty="0">
                        <a:solidFill>
                          <a:srgbClr val="000000"/>
                        </a:solidFill>
                        <a:effectLst/>
                        <a:latin typeface="+mn-lt"/>
                      </a:endParaRPr>
                    </a:p>
                  </a:txBody>
                  <a:tcPr marL="9525" marR="9525" marT="9525" marB="0" anchor="b">
                    <a:solidFill>
                      <a:schemeClr val="bg1"/>
                    </a:solidFill>
                  </a:tcPr>
                </a:tc>
                <a:tc>
                  <a:txBody>
                    <a:bodyPr/>
                    <a:lstStyle/>
                    <a:p>
                      <a:pPr algn="r" fontAlgn="b"/>
                      <a:endParaRPr lang="en-US" sz="800" b="0" i="0" u="none" strike="noStrike" noProof="0" dirty="0">
                        <a:solidFill>
                          <a:srgbClr val="000000"/>
                        </a:solidFill>
                        <a:effectLst/>
                        <a:latin typeface="+mn-lt"/>
                      </a:endParaRPr>
                    </a:p>
                  </a:txBody>
                  <a:tcPr marL="9525" marR="9525" marT="9525" marB="0" anchor="b">
                    <a:solidFill>
                      <a:schemeClr val="bg1"/>
                    </a:solidFill>
                  </a:tcPr>
                </a:tc>
                <a:tc>
                  <a:txBody>
                    <a:bodyPr/>
                    <a:lstStyle/>
                    <a:p>
                      <a:pPr algn="r" fontAlgn="b"/>
                      <a:endParaRPr lang="en-US" sz="800" b="0" i="0" u="none" strike="noStrike" noProof="0" dirty="0">
                        <a:solidFill>
                          <a:srgbClr val="000000"/>
                        </a:solidFill>
                        <a:effectLst/>
                        <a:latin typeface="+mn-lt"/>
                      </a:endParaRPr>
                    </a:p>
                  </a:txBody>
                  <a:tcPr marL="9525" marR="9525" marT="9525" marB="0" anchor="b">
                    <a:solidFill>
                      <a:schemeClr val="bg1"/>
                    </a:solidFill>
                  </a:tcPr>
                </a:tc>
                <a:tc>
                  <a:txBody>
                    <a:bodyPr/>
                    <a:lstStyle/>
                    <a:p>
                      <a:pPr algn="r" fontAlgn="b"/>
                      <a:endParaRPr lang="en-US" sz="800" b="0" i="0" u="none" strike="noStrike" noProof="0" dirty="0">
                        <a:solidFill>
                          <a:srgbClr val="000000"/>
                        </a:solidFill>
                        <a:effectLst/>
                        <a:latin typeface="+mn-lt"/>
                      </a:endParaRPr>
                    </a:p>
                  </a:txBody>
                  <a:tcPr marL="9525" marR="9525" marT="9525" marB="0" anchor="b">
                    <a:solidFill>
                      <a:schemeClr val="bg1"/>
                    </a:solidFill>
                  </a:tcPr>
                </a:tc>
                <a:extLst>
                  <a:ext uri="{0D108BD9-81ED-4DB2-BD59-A6C34878D82A}">
                    <a16:rowId xmlns:a16="http://schemas.microsoft.com/office/drawing/2014/main" val="1325881019"/>
                  </a:ext>
                </a:extLst>
              </a:tr>
              <a:tr h="14478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pl-PL" sz="800" u="none" strike="noStrike" noProof="0" dirty="0">
                          <a:effectLst/>
                          <a:latin typeface="+mn-lt"/>
                        </a:rPr>
                        <a:t>[</a:t>
                      </a:r>
                      <a:r>
                        <a:rPr lang="pl-PL" sz="800" u="none" strike="noStrike" noProof="0" dirty="0" err="1">
                          <a:effectLst/>
                          <a:latin typeface="+mn-lt"/>
                        </a:rPr>
                        <a:t>product</a:t>
                      </a:r>
                      <a:r>
                        <a:rPr lang="pl-PL" sz="800" u="none" strike="noStrike" noProof="0" dirty="0">
                          <a:effectLst/>
                          <a:latin typeface="+mn-lt"/>
                        </a:rPr>
                        <a:t> 3]</a:t>
                      </a:r>
                      <a:endParaRPr lang="en-US" sz="800" b="0" i="0" u="none" strike="noStrike" noProof="0" dirty="0">
                        <a:solidFill>
                          <a:srgbClr val="000000"/>
                        </a:solidFill>
                        <a:effectLst/>
                        <a:latin typeface="+mn-lt"/>
                      </a:endParaRPr>
                    </a:p>
                  </a:txBody>
                  <a:tcPr marL="85725" marR="9525" marT="9525" marB="0" anchor="b">
                    <a:lnB w="6350" cap="flat" cmpd="sng" algn="ctr">
                      <a:solidFill>
                        <a:srgbClr val="1E2B56"/>
                      </a:solidFill>
                      <a:prstDash val="solid"/>
                      <a:round/>
                      <a:headEnd type="none" w="med" len="med"/>
                      <a:tailEnd type="none" w="med" len="med"/>
                    </a:lnB>
                    <a:solidFill>
                      <a:schemeClr val="bg1"/>
                    </a:solidFill>
                  </a:tcPr>
                </a:tc>
                <a:tc>
                  <a:txBody>
                    <a:bodyPr/>
                    <a:lstStyle/>
                    <a:p>
                      <a:pPr algn="r" fontAlgn="b"/>
                      <a:endParaRPr lang="en-US" sz="800" b="0" i="0" u="none" strike="noStrike" noProof="0" dirty="0">
                        <a:solidFill>
                          <a:srgbClr val="000000"/>
                        </a:solidFill>
                        <a:effectLst/>
                        <a:latin typeface="+mn-lt"/>
                      </a:endParaRPr>
                    </a:p>
                  </a:txBody>
                  <a:tcPr marL="9525" marR="9525" marT="9525" marB="0" anchor="b">
                    <a:lnB w="6350" cap="flat" cmpd="sng" algn="ctr">
                      <a:solidFill>
                        <a:srgbClr val="1E2B56"/>
                      </a:solidFill>
                      <a:prstDash val="solid"/>
                      <a:round/>
                      <a:headEnd type="none" w="med" len="med"/>
                      <a:tailEnd type="none" w="med" len="med"/>
                    </a:lnB>
                    <a:solidFill>
                      <a:schemeClr val="bg1"/>
                    </a:solidFill>
                  </a:tcPr>
                </a:tc>
                <a:tc>
                  <a:txBody>
                    <a:bodyPr/>
                    <a:lstStyle/>
                    <a:p>
                      <a:pPr algn="r" fontAlgn="b"/>
                      <a:endParaRPr lang="en-US" sz="800" b="0" i="0" u="none" strike="noStrike" noProof="0">
                        <a:solidFill>
                          <a:srgbClr val="000000"/>
                        </a:solidFill>
                        <a:effectLst/>
                        <a:latin typeface="+mn-lt"/>
                      </a:endParaRPr>
                    </a:p>
                  </a:txBody>
                  <a:tcPr marL="9525" marR="9525" marT="9525" marB="0" anchor="b">
                    <a:lnB w="6350" cap="flat" cmpd="sng" algn="ctr">
                      <a:solidFill>
                        <a:srgbClr val="1E2B56"/>
                      </a:solidFill>
                      <a:prstDash val="solid"/>
                      <a:round/>
                      <a:headEnd type="none" w="med" len="med"/>
                      <a:tailEnd type="none" w="med" len="med"/>
                    </a:lnB>
                    <a:solidFill>
                      <a:schemeClr val="bg1"/>
                    </a:solidFill>
                  </a:tcPr>
                </a:tc>
                <a:tc>
                  <a:txBody>
                    <a:bodyPr/>
                    <a:lstStyle/>
                    <a:p>
                      <a:pPr algn="r" fontAlgn="b"/>
                      <a:endParaRPr lang="en-US" sz="800" b="0" i="0" u="none" strike="noStrike" noProof="0" dirty="0">
                        <a:solidFill>
                          <a:srgbClr val="000000"/>
                        </a:solidFill>
                        <a:effectLst/>
                        <a:latin typeface="+mn-lt"/>
                      </a:endParaRPr>
                    </a:p>
                  </a:txBody>
                  <a:tcPr marL="9525" marR="9525" marT="9525" marB="0" anchor="b">
                    <a:lnB w="6350" cap="flat" cmpd="sng" algn="ctr">
                      <a:solidFill>
                        <a:srgbClr val="1E2B56"/>
                      </a:solidFill>
                      <a:prstDash val="solid"/>
                      <a:round/>
                      <a:headEnd type="none" w="med" len="med"/>
                      <a:tailEnd type="none" w="med" len="med"/>
                    </a:lnB>
                    <a:solidFill>
                      <a:schemeClr val="bg1"/>
                    </a:solidFill>
                  </a:tcPr>
                </a:tc>
                <a:tc>
                  <a:txBody>
                    <a:bodyPr/>
                    <a:lstStyle/>
                    <a:p>
                      <a:pPr algn="r" fontAlgn="b"/>
                      <a:endParaRPr lang="en-US" sz="800" b="0" i="0" u="none" strike="noStrike" noProof="0" dirty="0">
                        <a:solidFill>
                          <a:srgbClr val="000000"/>
                        </a:solidFill>
                        <a:effectLst/>
                        <a:latin typeface="+mn-lt"/>
                      </a:endParaRPr>
                    </a:p>
                  </a:txBody>
                  <a:tcPr marL="9525" marR="9525" marT="9525" marB="0" anchor="b">
                    <a:lnB w="6350" cap="flat" cmpd="sng" algn="ctr">
                      <a:solidFill>
                        <a:srgbClr val="1E2B56"/>
                      </a:solidFill>
                      <a:prstDash val="solid"/>
                      <a:round/>
                      <a:headEnd type="none" w="med" len="med"/>
                      <a:tailEnd type="none" w="med" len="med"/>
                    </a:lnB>
                    <a:solidFill>
                      <a:schemeClr val="bg1"/>
                    </a:solidFill>
                  </a:tcPr>
                </a:tc>
                <a:tc>
                  <a:txBody>
                    <a:bodyPr/>
                    <a:lstStyle/>
                    <a:p>
                      <a:pPr algn="r" fontAlgn="b"/>
                      <a:endParaRPr lang="en-US" sz="800" b="0" i="0" u="none" strike="noStrike" noProof="0" dirty="0">
                        <a:solidFill>
                          <a:srgbClr val="000000"/>
                        </a:solidFill>
                        <a:effectLst/>
                        <a:latin typeface="+mn-lt"/>
                      </a:endParaRPr>
                    </a:p>
                  </a:txBody>
                  <a:tcPr marL="9525" marR="9525" marT="9525" marB="0" anchor="b">
                    <a:lnB w="6350" cap="flat" cmpd="sng" algn="ctr">
                      <a:solidFill>
                        <a:srgbClr val="1E2B56"/>
                      </a:solidFill>
                      <a:prstDash val="solid"/>
                      <a:round/>
                      <a:headEnd type="none" w="med" len="med"/>
                      <a:tailEnd type="none" w="med" len="med"/>
                    </a:lnB>
                    <a:solidFill>
                      <a:schemeClr val="bg1"/>
                    </a:solidFill>
                  </a:tcPr>
                </a:tc>
                <a:extLst>
                  <a:ext uri="{0D108BD9-81ED-4DB2-BD59-A6C34878D82A}">
                    <a16:rowId xmlns:a16="http://schemas.microsoft.com/office/drawing/2014/main" val="4090310320"/>
                  </a:ext>
                </a:extLst>
              </a:tr>
              <a:tr h="144782">
                <a:tc>
                  <a:txBody>
                    <a:bodyPr/>
                    <a:lstStyle/>
                    <a:p>
                      <a:pPr algn="l" fontAlgn="b"/>
                      <a:r>
                        <a:rPr lang="en-US" sz="800" b="1" u="none" strike="noStrike" noProof="0">
                          <a:effectLst/>
                          <a:latin typeface="+mn-lt"/>
                        </a:rPr>
                        <a:t>Gross profit</a:t>
                      </a:r>
                      <a:endParaRPr lang="en-US" sz="800" b="1" i="0" u="none" strike="noStrike" noProof="0">
                        <a:solidFill>
                          <a:srgbClr val="000000"/>
                        </a:solidFill>
                        <a:effectLst/>
                        <a:latin typeface="+mn-lt"/>
                      </a:endParaRPr>
                    </a:p>
                  </a:txBody>
                  <a:tcPr marL="9525" marR="9525" marT="9525" marB="0" anchor="b">
                    <a:lnT w="6350" cap="flat" cmpd="sng" algn="ctr">
                      <a:solidFill>
                        <a:srgbClr val="1E2B56"/>
                      </a:solidFill>
                      <a:prstDash val="solid"/>
                      <a:round/>
                      <a:headEnd type="none" w="med" len="med"/>
                      <a:tailEnd type="none" w="med" len="med"/>
                    </a:lnT>
                    <a:solidFill>
                      <a:schemeClr val="bg1"/>
                    </a:solidFill>
                  </a:tcPr>
                </a:tc>
                <a:tc>
                  <a:txBody>
                    <a:bodyPr/>
                    <a:lstStyle/>
                    <a:p>
                      <a:pPr algn="r" fontAlgn="b"/>
                      <a:r>
                        <a:rPr lang="pl-PL" sz="800" b="1" i="0" u="none" strike="noStrike" noProof="0" dirty="0">
                          <a:solidFill>
                            <a:srgbClr val="000000"/>
                          </a:solidFill>
                          <a:effectLst/>
                          <a:latin typeface="+mn-lt"/>
                        </a:rPr>
                        <a:t>[sum]</a:t>
                      </a:r>
                      <a:endParaRPr lang="en-US" sz="800" b="1" i="0" u="none" strike="noStrike" noProof="0" dirty="0">
                        <a:solidFill>
                          <a:srgbClr val="000000"/>
                        </a:solidFill>
                        <a:effectLst/>
                        <a:latin typeface="+mn-lt"/>
                      </a:endParaRPr>
                    </a:p>
                  </a:txBody>
                  <a:tcPr marL="9525" marR="9525" marT="9525" marB="0" anchor="b">
                    <a:lnT w="6350" cap="flat" cmpd="sng" algn="ctr">
                      <a:solidFill>
                        <a:srgbClr val="1E2B56"/>
                      </a:solidFill>
                      <a:prstDash val="solid"/>
                      <a:round/>
                      <a:headEnd type="none" w="med" len="med"/>
                      <a:tailEnd type="none" w="med" len="med"/>
                    </a:lnT>
                    <a:solidFill>
                      <a:schemeClr val="bg1"/>
                    </a:solidFill>
                  </a:tcPr>
                </a:tc>
                <a:tc>
                  <a:txBody>
                    <a:bodyPr/>
                    <a:lstStyle/>
                    <a:p>
                      <a:pPr algn="r" fontAlgn="b"/>
                      <a:r>
                        <a:rPr lang="pl-PL" sz="800" b="1" i="0" u="none" strike="noStrike" noProof="0" dirty="0">
                          <a:solidFill>
                            <a:srgbClr val="000000"/>
                          </a:solidFill>
                          <a:effectLst/>
                          <a:latin typeface="+mn-lt"/>
                        </a:rPr>
                        <a:t>[sum]</a:t>
                      </a:r>
                      <a:endParaRPr lang="en-US" sz="800" b="1" i="0" u="none" strike="noStrike" noProof="0" dirty="0">
                        <a:solidFill>
                          <a:srgbClr val="000000"/>
                        </a:solidFill>
                        <a:effectLst/>
                        <a:latin typeface="+mn-lt"/>
                      </a:endParaRPr>
                    </a:p>
                  </a:txBody>
                  <a:tcPr marL="9525" marR="9525" marT="9525" marB="0" anchor="b">
                    <a:lnT w="6350" cap="flat" cmpd="sng" algn="ctr">
                      <a:solidFill>
                        <a:srgbClr val="1E2B56"/>
                      </a:solidFill>
                      <a:prstDash val="solid"/>
                      <a:round/>
                      <a:headEnd type="none" w="med" len="med"/>
                      <a:tailEnd type="none" w="med" len="med"/>
                    </a:lnT>
                    <a:solidFill>
                      <a:schemeClr val="bg1"/>
                    </a:solidFill>
                  </a:tcPr>
                </a:tc>
                <a:tc>
                  <a:txBody>
                    <a:bodyPr/>
                    <a:lstStyle/>
                    <a:p>
                      <a:pPr algn="r" fontAlgn="b"/>
                      <a:r>
                        <a:rPr lang="pl-PL" sz="800" b="1" i="0" u="none" strike="noStrike" noProof="0" dirty="0">
                          <a:solidFill>
                            <a:srgbClr val="000000"/>
                          </a:solidFill>
                          <a:effectLst/>
                          <a:latin typeface="+mn-lt"/>
                        </a:rPr>
                        <a:t>[sum]</a:t>
                      </a:r>
                      <a:endParaRPr lang="en-US" sz="800" b="1" i="0" u="none" strike="noStrike" noProof="0" dirty="0">
                        <a:solidFill>
                          <a:srgbClr val="000000"/>
                        </a:solidFill>
                        <a:effectLst/>
                        <a:latin typeface="+mn-lt"/>
                      </a:endParaRPr>
                    </a:p>
                  </a:txBody>
                  <a:tcPr marL="9525" marR="9525" marT="9525" marB="0" anchor="b">
                    <a:lnT w="6350" cap="flat" cmpd="sng" algn="ctr">
                      <a:solidFill>
                        <a:srgbClr val="1E2B56"/>
                      </a:solidFill>
                      <a:prstDash val="solid"/>
                      <a:round/>
                      <a:headEnd type="none" w="med" len="med"/>
                      <a:tailEnd type="none" w="med" len="med"/>
                    </a:lnT>
                    <a:solidFill>
                      <a:schemeClr val="bg1"/>
                    </a:solidFill>
                  </a:tcPr>
                </a:tc>
                <a:tc>
                  <a:txBody>
                    <a:bodyPr/>
                    <a:lstStyle/>
                    <a:p>
                      <a:pPr algn="r" fontAlgn="b"/>
                      <a:r>
                        <a:rPr lang="pl-PL" sz="800" b="1" i="0" u="none" strike="noStrike" noProof="0" dirty="0">
                          <a:solidFill>
                            <a:srgbClr val="000000"/>
                          </a:solidFill>
                          <a:effectLst/>
                          <a:latin typeface="+mn-lt"/>
                        </a:rPr>
                        <a:t>[sum]</a:t>
                      </a:r>
                      <a:endParaRPr lang="en-US" sz="800" b="1" i="0" u="none" strike="noStrike" noProof="0" dirty="0">
                        <a:solidFill>
                          <a:srgbClr val="000000"/>
                        </a:solidFill>
                        <a:effectLst/>
                        <a:latin typeface="+mn-lt"/>
                      </a:endParaRPr>
                    </a:p>
                  </a:txBody>
                  <a:tcPr marL="9525" marR="9525" marT="9525" marB="0" anchor="b">
                    <a:lnT w="6350" cap="flat" cmpd="sng" algn="ctr">
                      <a:solidFill>
                        <a:srgbClr val="1E2B56"/>
                      </a:solidFill>
                      <a:prstDash val="solid"/>
                      <a:round/>
                      <a:headEnd type="none" w="med" len="med"/>
                      <a:tailEnd type="none" w="med" len="med"/>
                    </a:lnT>
                    <a:solidFill>
                      <a:schemeClr val="bg1"/>
                    </a:solidFill>
                  </a:tcPr>
                </a:tc>
                <a:tc>
                  <a:txBody>
                    <a:bodyPr/>
                    <a:lstStyle/>
                    <a:p>
                      <a:pPr algn="r" fontAlgn="b"/>
                      <a:r>
                        <a:rPr lang="pl-PL" sz="800" b="1" i="0" u="none" strike="noStrike" noProof="0" dirty="0">
                          <a:solidFill>
                            <a:srgbClr val="000000"/>
                          </a:solidFill>
                          <a:effectLst/>
                          <a:latin typeface="+mn-lt"/>
                        </a:rPr>
                        <a:t>[sum]</a:t>
                      </a:r>
                      <a:endParaRPr lang="en-US" sz="800" b="1" i="0" u="none" strike="noStrike" noProof="0" dirty="0">
                        <a:solidFill>
                          <a:srgbClr val="000000"/>
                        </a:solidFill>
                        <a:effectLst/>
                        <a:latin typeface="+mn-lt"/>
                      </a:endParaRPr>
                    </a:p>
                  </a:txBody>
                  <a:tcPr marL="9525" marR="9525" marT="9525" marB="0" anchor="b">
                    <a:lnT w="6350" cap="flat" cmpd="sng" algn="ctr">
                      <a:solidFill>
                        <a:srgbClr val="1E2B56"/>
                      </a:solidFill>
                      <a:prstDash val="solid"/>
                      <a:round/>
                      <a:headEnd type="none" w="med" len="med"/>
                      <a:tailEnd type="none" w="med" len="med"/>
                    </a:lnT>
                    <a:solidFill>
                      <a:schemeClr val="bg1"/>
                    </a:solidFill>
                  </a:tcPr>
                </a:tc>
                <a:extLst>
                  <a:ext uri="{0D108BD9-81ED-4DB2-BD59-A6C34878D82A}">
                    <a16:rowId xmlns:a16="http://schemas.microsoft.com/office/drawing/2014/main" val="281443610"/>
                  </a:ext>
                </a:extLst>
              </a:tr>
            </a:tbl>
          </a:graphicData>
        </a:graphic>
      </p:graphicFrame>
      <p:grpSp>
        <p:nvGrpSpPr>
          <p:cNvPr id="42" name="Group 41">
            <a:extLst>
              <a:ext uri="{FF2B5EF4-FFF2-40B4-BE49-F238E27FC236}">
                <a16:creationId xmlns:a16="http://schemas.microsoft.com/office/drawing/2014/main" id="{938798F8-4FC3-4DFA-957E-599EDB9B971C}"/>
              </a:ext>
            </a:extLst>
          </p:cNvPr>
          <p:cNvGrpSpPr/>
          <p:nvPr/>
        </p:nvGrpSpPr>
        <p:grpSpPr>
          <a:xfrm>
            <a:off x="-1121204" y="19811"/>
            <a:ext cx="962703" cy="6401807"/>
            <a:chOff x="-1121204" y="19811"/>
            <a:chExt cx="962703" cy="6401807"/>
          </a:xfrm>
        </p:grpSpPr>
        <p:sp>
          <p:nvSpPr>
            <p:cNvPr id="43" name="Rectangle 42">
              <a:extLst>
                <a:ext uri="{FF2B5EF4-FFF2-40B4-BE49-F238E27FC236}">
                  <a16:creationId xmlns:a16="http://schemas.microsoft.com/office/drawing/2014/main" id="{F146EEAF-1329-4D6B-9F21-996BC8007132}"/>
                </a:ext>
              </a:extLst>
            </p:cNvPr>
            <p:cNvSpPr/>
            <p:nvPr/>
          </p:nvSpPr>
          <p:spPr>
            <a:xfrm>
              <a:off x="-423677" y="1643481"/>
              <a:ext cx="265176" cy="246888"/>
            </a:xfrm>
            <a:prstGeom prst="rect">
              <a:avLst/>
            </a:prstGeom>
            <a:solidFill>
              <a:srgbClr val="7FB7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4" name="Rectangle 43">
              <a:extLst>
                <a:ext uri="{FF2B5EF4-FFF2-40B4-BE49-F238E27FC236}">
                  <a16:creationId xmlns:a16="http://schemas.microsoft.com/office/drawing/2014/main" id="{42678FF9-96BC-41D3-9D63-8649B81AFFD8}"/>
                </a:ext>
              </a:extLst>
            </p:cNvPr>
            <p:cNvSpPr/>
            <p:nvPr/>
          </p:nvSpPr>
          <p:spPr>
            <a:xfrm>
              <a:off x="-423677" y="2614848"/>
              <a:ext cx="265176" cy="246888"/>
            </a:xfrm>
            <a:prstGeom prst="rect">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5" name="Rectangle 44">
              <a:extLst>
                <a:ext uri="{FF2B5EF4-FFF2-40B4-BE49-F238E27FC236}">
                  <a16:creationId xmlns:a16="http://schemas.microsoft.com/office/drawing/2014/main" id="{4E222EBD-61B5-49CE-9FBF-72057A8A0674}"/>
                </a:ext>
              </a:extLst>
            </p:cNvPr>
            <p:cNvSpPr/>
            <p:nvPr/>
          </p:nvSpPr>
          <p:spPr>
            <a:xfrm>
              <a:off x="-423677" y="5850949"/>
              <a:ext cx="265176" cy="246888"/>
            </a:xfrm>
            <a:prstGeom prst="rect">
              <a:avLst/>
            </a:prstGeom>
            <a:solidFill>
              <a:srgbClr val="371E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6" name="Rectangle 45">
              <a:extLst>
                <a:ext uri="{FF2B5EF4-FFF2-40B4-BE49-F238E27FC236}">
                  <a16:creationId xmlns:a16="http://schemas.microsoft.com/office/drawing/2014/main" id="{606CFA4D-158F-494D-B00D-B27E8B276527}"/>
                </a:ext>
              </a:extLst>
            </p:cNvPr>
            <p:cNvSpPr/>
            <p:nvPr/>
          </p:nvSpPr>
          <p:spPr>
            <a:xfrm>
              <a:off x="-423677" y="5527160"/>
              <a:ext cx="265176" cy="246888"/>
            </a:xfrm>
            <a:prstGeom prst="rect">
              <a:avLst/>
            </a:prstGeom>
            <a:solidFill>
              <a:srgbClr val="4526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7" name="Rectangle 46">
              <a:extLst>
                <a:ext uri="{FF2B5EF4-FFF2-40B4-BE49-F238E27FC236}">
                  <a16:creationId xmlns:a16="http://schemas.microsoft.com/office/drawing/2014/main" id="{5EAD80E2-B332-4208-AA83-71D792C2E15B}"/>
                </a:ext>
              </a:extLst>
            </p:cNvPr>
            <p:cNvSpPr/>
            <p:nvPr/>
          </p:nvSpPr>
          <p:spPr>
            <a:xfrm>
              <a:off x="-423677" y="6174730"/>
              <a:ext cx="265176" cy="246888"/>
            </a:xfrm>
            <a:prstGeom prst="rect">
              <a:avLst/>
            </a:prstGeom>
            <a:solidFill>
              <a:srgbClr val="1C0F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8" name="Rectangle 47">
              <a:extLst>
                <a:ext uri="{FF2B5EF4-FFF2-40B4-BE49-F238E27FC236}">
                  <a16:creationId xmlns:a16="http://schemas.microsoft.com/office/drawing/2014/main" id="{8F673F88-8857-4F0F-9355-624C10FE93C4}"/>
                </a:ext>
              </a:extLst>
            </p:cNvPr>
            <p:cNvSpPr/>
            <p:nvPr/>
          </p:nvSpPr>
          <p:spPr>
            <a:xfrm>
              <a:off x="-423677" y="4233793"/>
              <a:ext cx="265176" cy="246888"/>
            </a:xfrm>
            <a:prstGeom prst="rect">
              <a:avLst/>
            </a:prstGeom>
            <a:solidFill>
              <a:srgbClr val="ACFE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9" name="Rectangle 48">
              <a:extLst>
                <a:ext uri="{FF2B5EF4-FFF2-40B4-BE49-F238E27FC236}">
                  <a16:creationId xmlns:a16="http://schemas.microsoft.com/office/drawing/2014/main" id="{FAD59B58-3CFA-4258-9F06-FAFF0002BCCA}"/>
                </a:ext>
              </a:extLst>
            </p:cNvPr>
            <p:cNvSpPr/>
            <p:nvPr/>
          </p:nvSpPr>
          <p:spPr>
            <a:xfrm>
              <a:off x="-423677" y="4557582"/>
              <a:ext cx="265176" cy="245099"/>
            </a:xfrm>
            <a:prstGeom prst="rect">
              <a:avLst/>
            </a:prstGeom>
            <a:solidFill>
              <a:srgbClr val="67FD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0" name="Rectangle 49">
              <a:extLst>
                <a:ext uri="{FF2B5EF4-FFF2-40B4-BE49-F238E27FC236}">
                  <a16:creationId xmlns:a16="http://schemas.microsoft.com/office/drawing/2014/main" id="{434F7625-C679-453A-8B40-543ADE3D5B34}"/>
                </a:ext>
              </a:extLst>
            </p:cNvPr>
            <p:cNvSpPr/>
            <p:nvPr/>
          </p:nvSpPr>
          <p:spPr>
            <a:xfrm>
              <a:off x="-423677" y="3910004"/>
              <a:ext cx="265176" cy="246888"/>
            </a:xfrm>
            <a:prstGeom prst="rect">
              <a:avLst/>
            </a:prstGeom>
            <a:solidFill>
              <a:srgbClr val="B8FE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1" name="Rectangle 50">
              <a:extLst>
                <a:ext uri="{FF2B5EF4-FFF2-40B4-BE49-F238E27FC236}">
                  <a16:creationId xmlns:a16="http://schemas.microsoft.com/office/drawing/2014/main" id="{8D35F1C5-DA9A-4578-B375-C09603FCA921}"/>
                </a:ext>
              </a:extLst>
            </p:cNvPr>
            <p:cNvSpPr/>
            <p:nvPr/>
          </p:nvSpPr>
          <p:spPr>
            <a:xfrm>
              <a:off x="-423677" y="24536"/>
              <a:ext cx="265176" cy="246888"/>
            </a:xfrm>
            <a:prstGeom prst="rect">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2" name="Rectangle 51">
              <a:extLst>
                <a:ext uri="{FF2B5EF4-FFF2-40B4-BE49-F238E27FC236}">
                  <a16:creationId xmlns:a16="http://schemas.microsoft.com/office/drawing/2014/main" id="{E52D46D6-3356-4AB4-8315-DCD65A7FAEF5}"/>
                </a:ext>
              </a:extLst>
            </p:cNvPr>
            <p:cNvSpPr/>
            <p:nvPr/>
          </p:nvSpPr>
          <p:spPr>
            <a:xfrm>
              <a:off x="-423677" y="3586215"/>
              <a:ext cx="265176" cy="246888"/>
            </a:xfrm>
            <a:prstGeom prst="rect">
              <a:avLst/>
            </a:prstGeom>
            <a:solidFill>
              <a:srgbClr val="D5FA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3" name="Rectangle 52">
              <a:extLst>
                <a:ext uri="{FF2B5EF4-FFF2-40B4-BE49-F238E27FC236}">
                  <a16:creationId xmlns:a16="http://schemas.microsoft.com/office/drawing/2014/main" id="{31888637-B616-4322-A25D-2E0E66668556}"/>
                </a:ext>
              </a:extLst>
            </p:cNvPr>
            <p:cNvSpPr/>
            <p:nvPr/>
          </p:nvSpPr>
          <p:spPr>
            <a:xfrm>
              <a:off x="-423677" y="1967270"/>
              <a:ext cx="265176" cy="246888"/>
            </a:xfrm>
            <a:prstGeom prst="rect">
              <a:avLst/>
            </a:prstGeom>
            <a:solidFill>
              <a:srgbClr val="93D3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4" name="Rectangle 53">
              <a:extLst>
                <a:ext uri="{FF2B5EF4-FFF2-40B4-BE49-F238E27FC236}">
                  <a16:creationId xmlns:a16="http://schemas.microsoft.com/office/drawing/2014/main" id="{34191A00-967D-46B2-A2AA-280DB9B0C92B}"/>
                </a:ext>
              </a:extLst>
            </p:cNvPr>
            <p:cNvSpPr/>
            <p:nvPr/>
          </p:nvSpPr>
          <p:spPr>
            <a:xfrm>
              <a:off x="-423677" y="4879582"/>
              <a:ext cx="265176" cy="246888"/>
            </a:xfrm>
            <a:prstGeom prst="rect">
              <a:avLst/>
            </a:prstGeom>
            <a:solidFill>
              <a:srgbClr val="F2E2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5" name="Rectangle 54">
              <a:extLst>
                <a:ext uri="{FF2B5EF4-FFF2-40B4-BE49-F238E27FC236}">
                  <a16:creationId xmlns:a16="http://schemas.microsoft.com/office/drawing/2014/main" id="{02D37A4C-5FD4-41C1-9563-3F84FCBC5023}"/>
                </a:ext>
              </a:extLst>
            </p:cNvPr>
            <p:cNvSpPr/>
            <p:nvPr/>
          </p:nvSpPr>
          <p:spPr>
            <a:xfrm>
              <a:off x="-423677" y="5203371"/>
              <a:ext cx="265176" cy="246888"/>
            </a:xfrm>
            <a:prstGeom prst="rect">
              <a:avLst/>
            </a:prstGeom>
            <a:solidFill>
              <a:srgbClr val="A34A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6" name="Rectangle 55">
              <a:extLst>
                <a:ext uri="{FF2B5EF4-FFF2-40B4-BE49-F238E27FC236}">
                  <a16:creationId xmlns:a16="http://schemas.microsoft.com/office/drawing/2014/main" id="{8F9A4B92-B625-4EF0-88BF-00DFAEE60890}"/>
                </a:ext>
              </a:extLst>
            </p:cNvPr>
            <p:cNvSpPr/>
            <p:nvPr/>
          </p:nvSpPr>
          <p:spPr>
            <a:xfrm>
              <a:off x="-423677" y="348325"/>
              <a:ext cx="265176" cy="246888"/>
            </a:xfrm>
            <a:prstGeom prst="rect">
              <a:avLst/>
            </a:prstGeom>
            <a:solidFill>
              <a:srgbClr val="2A3D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9" name="Rectangle 58">
              <a:extLst>
                <a:ext uri="{FF2B5EF4-FFF2-40B4-BE49-F238E27FC236}">
                  <a16:creationId xmlns:a16="http://schemas.microsoft.com/office/drawing/2014/main" id="{598DB0D4-8FE8-4652-ACD2-9AF14E21B17F}"/>
                </a:ext>
              </a:extLst>
            </p:cNvPr>
            <p:cNvSpPr/>
            <p:nvPr/>
          </p:nvSpPr>
          <p:spPr>
            <a:xfrm>
              <a:off x="-423677" y="672114"/>
              <a:ext cx="265176" cy="246888"/>
            </a:xfrm>
            <a:prstGeom prst="rect">
              <a:avLst/>
            </a:prstGeom>
            <a:solidFill>
              <a:srgbClr val="3248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1" name="Rectangle 60">
              <a:extLst>
                <a:ext uri="{FF2B5EF4-FFF2-40B4-BE49-F238E27FC236}">
                  <a16:creationId xmlns:a16="http://schemas.microsoft.com/office/drawing/2014/main" id="{2F9F0554-1604-4490-BE3C-935F199D20A9}"/>
                </a:ext>
              </a:extLst>
            </p:cNvPr>
            <p:cNvSpPr/>
            <p:nvPr/>
          </p:nvSpPr>
          <p:spPr>
            <a:xfrm>
              <a:off x="-423677" y="995903"/>
              <a:ext cx="265176" cy="246888"/>
            </a:xfrm>
            <a:prstGeom prst="rect">
              <a:avLst/>
            </a:prstGeom>
            <a:solidFill>
              <a:srgbClr val="3D58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2" name="Rectangle 61">
              <a:extLst>
                <a:ext uri="{FF2B5EF4-FFF2-40B4-BE49-F238E27FC236}">
                  <a16:creationId xmlns:a16="http://schemas.microsoft.com/office/drawing/2014/main" id="{889846E1-44C8-452B-BCB4-43A6144B5596}"/>
                </a:ext>
              </a:extLst>
            </p:cNvPr>
            <p:cNvSpPr/>
            <p:nvPr/>
          </p:nvSpPr>
          <p:spPr>
            <a:xfrm>
              <a:off x="-423677" y="1319692"/>
              <a:ext cx="265176" cy="246888"/>
            </a:xfrm>
            <a:prstGeom prst="rect">
              <a:avLst/>
            </a:prstGeom>
            <a:solidFill>
              <a:srgbClr val="687F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3" name="Rectangle 62">
              <a:extLst>
                <a:ext uri="{FF2B5EF4-FFF2-40B4-BE49-F238E27FC236}">
                  <a16:creationId xmlns:a16="http://schemas.microsoft.com/office/drawing/2014/main" id="{5F323233-0B1B-4B52-AED1-CD79F569D0B8}"/>
                </a:ext>
              </a:extLst>
            </p:cNvPr>
            <p:cNvSpPr/>
            <p:nvPr/>
          </p:nvSpPr>
          <p:spPr>
            <a:xfrm>
              <a:off x="-423677" y="3262426"/>
              <a:ext cx="265176" cy="2468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4" name="Rectangle 63">
              <a:extLst>
                <a:ext uri="{FF2B5EF4-FFF2-40B4-BE49-F238E27FC236}">
                  <a16:creationId xmlns:a16="http://schemas.microsoft.com/office/drawing/2014/main" id="{F9CD0C18-2982-4148-9433-3746BE2C9CFB}"/>
                </a:ext>
              </a:extLst>
            </p:cNvPr>
            <p:cNvSpPr/>
            <p:nvPr/>
          </p:nvSpPr>
          <p:spPr>
            <a:xfrm>
              <a:off x="-423677" y="2938637"/>
              <a:ext cx="265176" cy="246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5" name="Rectangle 64">
              <a:extLst>
                <a:ext uri="{FF2B5EF4-FFF2-40B4-BE49-F238E27FC236}">
                  <a16:creationId xmlns:a16="http://schemas.microsoft.com/office/drawing/2014/main" id="{33EEB4A5-AB2E-43E5-A03B-AE33F382010D}"/>
                </a:ext>
              </a:extLst>
            </p:cNvPr>
            <p:cNvSpPr/>
            <p:nvPr/>
          </p:nvSpPr>
          <p:spPr>
            <a:xfrm>
              <a:off x="-423677" y="2291059"/>
              <a:ext cx="265176" cy="246888"/>
            </a:xfrm>
            <a:prstGeom prst="rect">
              <a:avLst/>
            </a:prstGeom>
            <a:solidFill>
              <a:srgbClr val="A1C9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66" name="Straight Connector 65">
              <a:extLst>
                <a:ext uri="{FF2B5EF4-FFF2-40B4-BE49-F238E27FC236}">
                  <a16:creationId xmlns:a16="http://schemas.microsoft.com/office/drawing/2014/main" id="{E7089D02-6FCE-4E88-BEBF-174C41E4C5DB}"/>
                </a:ext>
              </a:extLst>
            </p:cNvPr>
            <p:cNvCxnSpPr/>
            <p:nvPr/>
          </p:nvCxnSpPr>
          <p:spPr>
            <a:xfrm flipH="1">
              <a:off x="-669192" y="19811"/>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C2438662-5F34-48D2-8410-E706097D4F78}"/>
                </a:ext>
              </a:extLst>
            </p:cNvPr>
            <p:cNvCxnSpPr>
              <a:cxnSpLocks/>
            </p:cNvCxnSpPr>
            <p:nvPr/>
          </p:nvCxnSpPr>
          <p:spPr>
            <a:xfrm flipV="1">
              <a:off x="-669191" y="21564"/>
              <a:ext cx="1" cy="6394564"/>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0545343D-1F16-4945-82A6-90BE39293713}"/>
                </a:ext>
              </a:extLst>
            </p:cNvPr>
            <p:cNvCxnSpPr/>
            <p:nvPr/>
          </p:nvCxnSpPr>
          <p:spPr>
            <a:xfrm flipH="1">
              <a:off x="-661000" y="6416128"/>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sp>
          <p:nvSpPr>
            <p:cNvPr id="69" name="TextBox 68">
              <a:extLst>
                <a:ext uri="{FF2B5EF4-FFF2-40B4-BE49-F238E27FC236}">
                  <a16:creationId xmlns:a16="http://schemas.microsoft.com/office/drawing/2014/main" id="{6CC0594B-9559-4654-8064-619282FDEFD6}"/>
                </a:ext>
              </a:extLst>
            </p:cNvPr>
            <p:cNvSpPr txBox="1"/>
            <p:nvPr/>
          </p:nvSpPr>
          <p:spPr>
            <a:xfrm rot="16200000">
              <a:off x="-3080623" y="3095951"/>
              <a:ext cx="4226615" cy="307777"/>
            </a:xfrm>
            <a:prstGeom prst="rect">
              <a:avLst/>
            </a:prstGeom>
            <a:noFill/>
          </p:spPr>
          <p:txBody>
            <a:bodyPr wrap="square" rtlCol="0">
              <a:spAutoFit/>
            </a:bodyPr>
            <a:lstStyle/>
            <a:p>
              <a:pPr algn="ctr"/>
              <a:r>
                <a:rPr lang="en-US" sz="1400" dirty="0">
                  <a:solidFill>
                    <a:srgbClr val="5B9BD5"/>
                  </a:solidFill>
                </a:rPr>
                <a:t>Colour palette</a:t>
              </a:r>
            </a:p>
          </p:txBody>
        </p:sp>
      </p:grpSp>
      <p:sp>
        <p:nvSpPr>
          <p:cNvPr id="6" name="TextBox 5">
            <a:extLst>
              <a:ext uri="{FF2B5EF4-FFF2-40B4-BE49-F238E27FC236}">
                <a16:creationId xmlns:a16="http://schemas.microsoft.com/office/drawing/2014/main" id="{CA3EBEC8-F74C-4F9E-B384-AB95541751E5}"/>
              </a:ext>
            </a:extLst>
          </p:cNvPr>
          <p:cNvSpPr txBox="1"/>
          <p:nvPr/>
        </p:nvSpPr>
        <p:spPr>
          <a:xfrm>
            <a:off x="368921" y="619200"/>
            <a:ext cx="11449350"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Growing </a:t>
            </a:r>
            <a:r>
              <a:rPr lang="pl-PL" sz="1800" dirty="0" err="1">
                <a:solidFill>
                  <a:srgbClr val="1C0F33"/>
                </a:solidFill>
                <a:latin typeface="Calibri Light" panose="020F0302020204030204" pitchFamily="34" charset="0"/>
                <a:ea typeface="Cambria" panose="02040503050406030204" pitchFamily="18" charset="0"/>
                <a:cs typeface="Calibri Light" panose="020F0302020204030204" pitchFamily="34" charset="0"/>
              </a:rPr>
              <a:t>product</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 portfolio</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 launch of new products and applications addressing changing customer needs result in a continuous growth in revenues and improvements in profitability</a:t>
            </a:r>
          </a:p>
        </p:txBody>
      </p:sp>
      <p:cxnSp>
        <p:nvCxnSpPr>
          <p:cNvPr id="70" name="Straight Connector 69">
            <a:extLst>
              <a:ext uri="{FF2B5EF4-FFF2-40B4-BE49-F238E27FC236}">
                <a16:creationId xmlns:a16="http://schemas.microsoft.com/office/drawing/2014/main" id="{88B7B7D6-D302-4DAF-AC15-12BBC95E0A8C}"/>
              </a:ext>
            </a:extLst>
          </p:cNvPr>
          <p:cNvCxnSpPr>
            <a:cxnSpLocks/>
          </p:cNvCxnSpPr>
          <p:nvPr/>
        </p:nvCxnSpPr>
        <p:spPr>
          <a:xfrm>
            <a:off x="341999" y="1468800"/>
            <a:ext cx="6312583" cy="0"/>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sp>
        <p:nvSpPr>
          <p:cNvPr id="2" name="Rounded Rectangle 171">
            <a:extLst>
              <a:ext uri="{FF2B5EF4-FFF2-40B4-BE49-F238E27FC236}">
                <a16:creationId xmlns:a16="http://schemas.microsoft.com/office/drawing/2014/main" id="{AB9F4232-77F4-49E4-AF54-87332796895A}"/>
              </a:ext>
            </a:extLst>
          </p:cNvPr>
          <p:cNvSpPr/>
          <p:nvPr/>
        </p:nvSpPr>
        <p:spPr>
          <a:xfrm>
            <a:off x="7346484" y="3385870"/>
            <a:ext cx="1436572" cy="185120"/>
          </a:xfrm>
          <a:prstGeom prst="roundRect">
            <a:avLst>
              <a:gd name="adj" fmla="val 28503"/>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000" b="1" dirty="0">
                <a:solidFill>
                  <a:schemeClr val="bg1"/>
                </a:solidFill>
                <a:latin typeface="Calibri Light" panose="020F0302020204030204" pitchFamily="34" charset="0"/>
              </a:rPr>
              <a:t>Commentary</a:t>
            </a:r>
            <a:endParaRPr lang="en-US" sz="1000" b="1" dirty="0"/>
          </a:p>
        </p:txBody>
      </p:sp>
      <p:sp>
        <p:nvSpPr>
          <p:cNvPr id="14" name="Rounded Rectangle 47">
            <a:extLst>
              <a:ext uri="{FF2B5EF4-FFF2-40B4-BE49-F238E27FC236}">
                <a16:creationId xmlns:a16="http://schemas.microsoft.com/office/drawing/2014/main" id="{E428D1CA-0462-46EB-BD94-D7C5D28AF8C2}"/>
              </a:ext>
            </a:extLst>
          </p:cNvPr>
          <p:cNvSpPr/>
          <p:nvPr/>
        </p:nvSpPr>
        <p:spPr>
          <a:xfrm>
            <a:off x="8455025" y="1597886"/>
            <a:ext cx="479748" cy="134312"/>
          </a:xfrm>
          <a:prstGeom prst="roundRect">
            <a:avLst>
              <a:gd name="adj" fmla="val 25195"/>
            </a:avLst>
          </a:prstGeom>
          <a:solidFill>
            <a:srgbClr val="A1C9E7"/>
          </a:solidFill>
          <a:ln w="12700" cmpd="sng">
            <a:noFill/>
          </a:ln>
        </p:spPr>
        <p:txBody>
          <a:bodyPr vert="horz" lIns="0" tIns="0" rIns="0" bIns="0" rtlCol="0" anchor="ctr">
            <a:noAutofit/>
          </a:bodyPr>
          <a:lstStyle/>
          <a:p>
            <a:pPr algn="ctr">
              <a:spcBef>
                <a:spcPct val="0"/>
              </a:spcBef>
            </a:pPr>
            <a:r>
              <a:rPr lang="pl-PL" sz="1000" dirty="0">
                <a:solidFill>
                  <a:schemeClr val="bg1"/>
                </a:solidFill>
                <a:latin typeface="+mj-lt"/>
              </a:rPr>
              <a:t>4x</a:t>
            </a:r>
          </a:p>
        </p:txBody>
      </p:sp>
      <p:cxnSp>
        <p:nvCxnSpPr>
          <p:cNvPr id="21" name="Connector: Elbow 20">
            <a:extLst>
              <a:ext uri="{FF2B5EF4-FFF2-40B4-BE49-F238E27FC236}">
                <a16:creationId xmlns:a16="http://schemas.microsoft.com/office/drawing/2014/main" id="{8FC5ACF2-E65C-4FE7-AB55-9F2096609F08}"/>
              </a:ext>
            </a:extLst>
          </p:cNvPr>
          <p:cNvCxnSpPr/>
          <p:nvPr/>
        </p:nvCxnSpPr>
        <p:spPr>
          <a:xfrm flipV="1">
            <a:off x="1147763" y="4430062"/>
            <a:ext cx="1238250" cy="613426"/>
          </a:xfrm>
          <a:prstGeom prst="bentConnector3">
            <a:avLst>
              <a:gd name="adj1" fmla="val 0"/>
            </a:avLst>
          </a:prstGeom>
          <a:ln>
            <a:solidFill>
              <a:srgbClr val="1E2B56"/>
            </a:solidFill>
            <a:tailEnd type="triangle"/>
          </a:ln>
        </p:spPr>
        <p:style>
          <a:lnRef idx="1">
            <a:schemeClr val="accent1"/>
          </a:lnRef>
          <a:fillRef idx="0">
            <a:schemeClr val="accent1"/>
          </a:fillRef>
          <a:effectRef idx="0">
            <a:schemeClr val="accent1"/>
          </a:effectRef>
          <a:fontRef idx="minor">
            <a:schemeClr val="tx1"/>
          </a:fontRef>
        </p:style>
      </p:cxnSp>
      <p:sp>
        <p:nvSpPr>
          <p:cNvPr id="16" name="Rectangle: Rounded Corners 15">
            <a:extLst>
              <a:ext uri="{FF2B5EF4-FFF2-40B4-BE49-F238E27FC236}">
                <a16:creationId xmlns:a16="http://schemas.microsoft.com/office/drawing/2014/main" id="{46222C3A-B82E-48C3-AF86-AFB8EF2B30B9}"/>
              </a:ext>
            </a:extLst>
          </p:cNvPr>
          <p:cNvSpPr/>
          <p:nvPr/>
        </p:nvSpPr>
        <p:spPr>
          <a:xfrm>
            <a:off x="1409124" y="4359905"/>
            <a:ext cx="555118" cy="153235"/>
          </a:xfrm>
          <a:prstGeom prst="roundRect">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sz="1000" b="0" i="0" u="none" strike="noStrike" kern="1200" baseline="0">
                <a:solidFill>
                  <a:schemeClr val="tx1">
                    <a:lumMod val="75000"/>
                    <a:lumOff val="25000"/>
                  </a:schemeClr>
                </a:solidFill>
                <a:latin typeface="+mj-lt"/>
                <a:ea typeface="+mn-ea"/>
                <a:cs typeface="+mn-cs"/>
              </a:defRPr>
            </a:pPr>
            <a:r>
              <a:rPr lang="pl-PL" sz="1000" dirty="0">
                <a:solidFill>
                  <a:schemeClr val="bg1"/>
                </a:solidFill>
                <a:latin typeface="Calibri" panose="020F0502020204030204" pitchFamily="34" charset="0"/>
                <a:cs typeface="Calibri" panose="020F0502020204030204" pitchFamily="34" charset="0"/>
              </a:rPr>
              <a:t>2.7x</a:t>
            </a:r>
            <a:endParaRPr lang="en-US" sz="1000" dirty="0">
              <a:solidFill>
                <a:schemeClr val="bg1"/>
              </a:solidFill>
              <a:latin typeface="Calibri" panose="020F0502020204030204" pitchFamily="34" charset="0"/>
              <a:cs typeface="Calibri" panose="020F0502020204030204" pitchFamily="34" charset="0"/>
            </a:endParaRPr>
          </a:p>
        </p:txBody>
      </p:sp>
      <p:cxnSp>
        <p:nvCxnSpPr>
          <p:cNvPr id="73" name="Connector: Elbow 72">
            <a:extLst>
              <a:ext uri="{FF2B5EF4-FFF2-40B4-BE49-F238E27FC236}">
                <a16:creationId xmlns:a16="http://schemas.microsoft.com/office/drawing/2014/main" id="{79B356AF-4B78-4053-97D4-4DBD88BD00AB}"/>
              </a:ext>
            </a:extLst>
          </p:cNvPr>
          <p:cNvCxnSpPr>
            <a:cxnSpLocks/>
          </p:cNvCxnSpPr>
          <p:nvPr/>
        </p:nvCxnSpPr>
        <p:spPr>
          <a:xfrm flipV="1">
            <a:off x="4070350" y="4495968"/>
            <a:ext cx="1737241" cy="755482"/>
          </a:xfrm>
          <a:prstGeom prst="bentConnector3">
            <a:avLst>
              <a:gd name="adj1" fmla="val -442"/>
            </a:avLst>
          </a:prstGeom>
          <a:ln>
            <a:solidFill>
              <a:srgbClr val="1E2B56"/>
            </a:solidFill>
            <a:tailEnd type="triangle"/>
          </a:ln>
        </p:spPr>
        <p:style>
          <a:lnRef idx="1">
            <a:schemeClr val="accent1"/>
          </a:lnRef>
          <a:fillRef idx="0">
            <a:schemeClr val="accent1"/>
          </a:fillRef>
          <a:effectRef idx="0">
            <a:schemeClr val="accent1"/>
          </a:effectRef>
          <a:fontRef idx="minor">
            <a:schemeClr val="tx1"/>
          </a:fontRef>
        </p:style>
      </p:cxnSp>
      <p:sp>
        <p:nvSpPr>
          <p:cNvPr id="93" name="Rectangle: Rounded Corners 92">
            <a:extLst>
              <a:ext uri="{FF2B5EF4-FFF2-40B4-BE49-F238E27FC236}">
                <a16:creationId xmlns:a16="http://schemas.microsoft.com/office/drawing/2014/main" id="{2F102D8E-4B07-4A62-9672-A1CE6F957111}"/>
              </a:ext>
            </a:extLst>
          </p:cNvPr>
          <p:cNvSpPr/>
          <p:nvPr/>
        </p:nvSpPr>
        <p:spPr>
          <a:xfrm>
            <a:off x="4429220" y="4416851"/>
            <a:ext cx="584097" cy="158233"/>
          </a:xfrm>
          <a:prstGeom prst="roundRect">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sz="1000" b="0" i="0" u="none" strike="noStrike" kern="1200" baseline="0">
                <a:solidFill>
                  <a:schemeClr val="tx1">
                    <a:lumMod val="75000"/>
                    <a:lumOff val="25000"/>
                  </a:schemeClr>
                </a:solidFill>
                <a:latin typeface="+mj-lt"/>
                <a:ea typeface="+mn-ea"/>
                <a:cs typeface="+mn-cs"/>
              </a:defRPr>
            </a:pPr>
            <a:r>
              <a:rPr lang="pl-PL" sz="1000" dirty="0">
                <a:solidFill>
                  <a:schemeClr val="bg1"/>
                </a:solidFill>
                <a:latin typeface="Calibri" panose="020F0502020204030204" pitchFamily="34" charset="0"/>
                <a:cs typeface="Calibri" panose="020F0502020204030204" pitchFamily="34" charset="0"/>
              </a:rPr>
              <a:t>11x</a:t>
            </a:r>
            <a:endParaRPr lang="en-US" sz="1000" dirty="0">
              <a:solidFill>
                <a:schemeClr val="bg1"/>
              </a:solidFill>
              <a:latin typeface="Calibri" panose="020F0502020204030204" pitchFamily="34" charset="0"/>
              <a:cs typeface="Calibri" panose="020F0502020204030204" pitchFamily="34" charset="0"/>
            </a:endParaRPr>
          </a:p>
        </p:txBody>
      </p:sp>
      <p:sp>
        <p:nvSpPr>
          <p:cNvPr id="3" name="Text Placeholder 4">
            <a:extLst>
              <a:ext uri="{FF2B5EF4-FFF2-40B4-BE49-F238E27FC236}">
                <a16:creationId xmlns:a16="http://schemas.microsoft.com/office/drawing/2014/main" id="{24615682-DC11-4325-A6B1-5ACAAB448030}"/>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9" name="Text Placeholder 8">
            <a:extLst>
              <a:ext uri="{FF2B5EF4-FFF2-40B4-BE49-F238E27FC236}">
                <a16:creationId xmlns:a16="http://schemas.microsoft.com/office/drawing/2014/main" id="{FEC109E4-4856-420A-B712-814027B9C14A}"/>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SALES STRUCTURE</a:t>
            </a:r>
          </a:p>
        </p:txBody>
      </p:sp>
    </p:spTree>
    <p:extLst>
      <p:ext uri="{BB962C8B-B14F-4D97-AF65-F5344CB8AC3E}">
        <p14:creationId xmlns:p14="http://schemas.microsoft.com/office/powerpoint/2010/main" val="420807105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 name="TextBox 78">
            <a:extLst>
              <a:ext uri="{FF2B5EF4-FFF2-40B4-BE49-F238E27FC236}">
                <a16:creationId xmlns:a16="http://schemas.microsoft.com/office/drawing/2014/main" id="{BCF23C72-0A52-4AC4-9933-481E063464A0}"/>
              </a:ext>
            </a:extLst>
          </p:cNvPr>
          <p:cNvSpPr txBox="1"/>
          <p:nvPr/>
        </p:nvSpPr>
        <p:spPr>
          <a:xfrm>
            <a:off x="340266" y="1272393"/>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50000"/>
                  </a:schemeClr>
                </a:solidFill>
                <a:latin typeface="Arial" panose="020B0604020202020204" pitchFamily="34" charset="0"/>
                <a:cs typeface="Arial" panose="020B0604020202020204" pitchFamily="34" charset="0"/>
              </a:rPr>
              <a:t>Revenue structure by markets (</a:t>
            </a:r>
            <a:r>
              <a:rPr lang="pl-PL" sz="1000" b="1" dirty="0">
                <a:solidFill>
                  <a:schemeClr val="bg1">
                    <a:lumMod val="50000"/>
                  </a:schemeClr>
                </a:solidFill>
                <a:latin typeface="Arial" panose="020B0604020202020204" pitchFamily="34" charset="0"/>
                <a:cs typeface="Arial" panose="020B0604020202020204" pitchFamily="34" charset="0"/>
              </a:rPr>
              <a:t>m</a:t>
            </a:r>
            <a:r>
              <a:rPr lang="en-US" sz="1000" b="1" dirty="0">
                <a:solidFill>
                  <a:schemeClr val="bg1">
                    <a:lumMod val="50000"/>
                  </a:schemeClr>
                </a:solidFill>
                <a:latin typeface="Arial" panose="020B0604020202020204" pitchFamily="34" charset="0"/>
                <a:cs typeface="Arial" panose="020B0604020202020204" pitchFamily="34" charset="0"/>
              </a:rPr>
              <a:t> PLN)</a:t>
            </a:r>
          </a:p>
          <a:p>
            <a:pPr algn="just">
              <a:spcBef>
                <a:spcPts val="300"/>
              </a:spcBef>
              <a:spcAft>
                <a:spcPts val="300"/>
              </a:spcAft>
              <a:buSzPts val="1000"/>
            </a:pPr>
            <a:endParaRPr lang="en-US" sz="1200" dirty="0">
              <a:solidFill>
                <a:schemeClr val="bg1">
                  <a:lumMod val="65000"/>
                </a:schemeClr>
              </a:solidFill>
              <a:latin typeface="+mj-lt"/>
              <a:cs typeface="Arial" panose="020B0604020202020204" pitchFamily="34" charset="0"/>
            </a:endParaRPr>
          </a:p>
        </p:txBody>
      </p:sp>
      <p:sp>
        <p:nvSpPr>
          <p:cNvPr id="8" name="Rectangle: Rounded Corners 7">
            <a:extLst>
              <a:ext uri="{FF2B5EF4-FFF2-40B4-BE49-F238E27FC236}">
                <a16:creationId xmlns:a16="http://schemas.microsoft.com/office/drawing/2014/main" id="{5BABBBE2-3D62-4BDB-B2EC-AE459CBA43F0}"/>
              </a:ext>
            </a:extLst>
          </p:cNvPr>
          <p:cNvSpPr/>
          <p:nvPr/>
        </p:nvSpPr>
        <p:spPr>
          <a:xfrm>
            <a:off x="6498283" y="3767144"/>
            <a:ext cx="5267090" cy="2690080"/>
          </a:xfrm>
          <a:prstGeom prst="roundRect">
            <a:avLst>
              <a:gd name="adj" fmla="val 5199"/>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8E96E40A-8E7E-4565-9CBE-F46354F8CFDB}"/>
              </a:ext>
            </a:extLst>
          </p:cNvPr>
          <p:cNvSpPr txBox="1"/>
          <p:nvPr/>
        </p:nvSpPr>
        <p:spPr>
          <a:xfrm>
            <a:off x="6586667" y="3980208"/>
            <a:ext cx="5035357" cy="1454244"/>
          </a:xfrm>
          <a:prstGeom prst="rect">
            <a:avLst/>
          </a:prstGeom>
          <a:noFill/>
        </p:spPr>
        <p:txBody>
          <a:bodyPr wrap="square" rtlCol="0">
            <a:spAutoFit/>
          </a:bodyPr>
          <a:lstStyle/>
          <a:p>
            <a:pPr marL="91440" lvl="1" indent="-91440" algn="just">
              <a:spcBef>
                <a:spcPts val="300"/>
              </a:spcBef>
              <a:buClr>
                <a:schemeClr val="tx1"/>
              </a:buClr>
              <a:buFont typeface="Arial" panose="020B0604020202020204" pitchFamily="34" charset="0"/>
              <a:buChar char="•"/>
            </a:pPr>
            <a:r>
              <a:rPr lang="en-US" sz="900" dirty="0">
                <a:solidFill>
                  <a:schemeClr val="tx1">
                    <a:lumMod val="85000"/>
                    <a:lumOff val="15000"/>
                  </a:schemeClr>
                </a:solidFill>
                <a:cs typeface="Calibri" panose="020F0502020204030204" pitchFamily="34" charset="0"/>
              </a:rPr>
              <a:t>All of the </a:t>
            </a:r>
            <a:r>
              <a:rPr lang="en-US" sz="900" dirty="0" err="1">
                <a:solidFill>
                  <a:schemeClr val="tx1">
                    <a:lumMod val="85000"/>
                    <a:lumOff val="15000"/>
                  </a:schemeClr>
                </a:solidFill>
                <a:cs typeface="Calibri" panose="020F0502020204030204" pitchFamily="34" charset="0"/>
              </a:rPr>
              <a:t>ke</a:t>
            </a:r>
            <a:r>
              <a:rPr lang="pl-PL" sz="900" dirty="0">
                <a:solidFill>
                  <a:schemeClr val="tx1">
                    <a:lumMod val="85000"/>
                    <a:lumOff val="15000"/>
                  </a:schemeClr>
                </a:solidFill>
                <a:cs typeface="Calibri" panose="020F0502020204030204" pitchFamily="34" charset="0"/>
              </a:rPr>
              <a:t>y</a:t>
            </a:r>
            <a:r>
              <a:rPr lang="en-US" sz="900" dirty="0">
                <a:solidFill>
                  <a:schemeClr val="tx1">
                    <a:lumMod val="85000"/>
                    <a:lumOff val="15000"/>
                  </a:schemeClr>
                </a:solidFill>
                <a:cs typeface="Calibri" panose="020F0502020204030204" pitchFamily="34" charset="0"/>
              </a:rPr>
              <a:t> markets should be analyzed individually due to the difference in client segments. Direct sales to the end customer dominate in </a:t>
            </a:r>
            <a:r>
              <a:rPr lang="pl-PL" sz="900" dirty="0">
                <a:solidFill>
                  <a:schemeClr val="tx1">
                    <a:lumMod val="85000"/>
                    <a:lumOff val="15000"/>
                  </a:schemeClr>
                </a:solidFill>
                <a:cs typeface="Calibri" panose="020F0502020204030204" pitchFamily="34" charset="0"/>
              </a:rPr>
              <a:t>XXX. </a:t>
            </a:r>
            <a:r>
              <a:rPr lang="en-US" sz="900" dirty="0">
                <a:solidFill>
                  <a:schemeClr val="tx1">
                    <a:lumMod val="85000"/>
                    <a:lumOff val="15000"/>
                  </a:schemeClr>
                </a:solidFill>
                <a:cs typeface="Calibri" panose="020F0502020204030204" pitchFamily="34" charset="0"/>
              </a:rPr>
              <a:t>In the analyzed period, revenues from </a:t>
            </a:r>
            <a:r>
              <a:rPr lang="pl-PL" sz="900" dirty="0">
                <a:solidFill>
                  <a:schemeClr val="tx1">
                    <a:lumMod val="85000"/>
                    <a:lumOff val="15000"/>
                  </a:schemeClr>
                </a:solidFill>
                <a:cs typeface="Calibri" panose="020F0502020204030204" pitchFamily="34" charset="0"/>
              </a:rPr>
              <a:t>five</a:t>
            </a:r>
            <a:r>
              <a:rPr lang="en-US" sz="900" dirty="0">
                <a:solidFill>
                  <a:schemeClr val="tx1">
                    <a:lumMod val="85000"/>
                    <a:lumOff val="15000"/>
                  </a:schemeClr>
                </a:solidFill>
                <a:cs typeface="Calibri" panose="020F0502020204030204" pitchFamily="34" charset="0"/>
              </a:rPr>
              <a:t> </a:t>
            </a:r>
            <a:r>
              <a:rPr lang="en-US" sz="900" dirty="0" err="1">
                <a:solidFill>
                  <a:schemeClr val="tx1">
                    <a:lumMod val="85000"/>
                    <a:lumOff val="15000"/>
                  </a:schemeClr>
                </a:solidFill>
                <a:cs typeface="Calibri" panose="020F0502020204030204" pitchFamily="34" charset="0"/>
              </a:rPr>
              <a:t>ke</a:t>
            </a:r>
            <a:r>
              <a:rPr lang="pl-PL" sz="900" dirty="0">
                <a:solidFill>
                  <a:schemeClr val="tx1">
                    <a:lumMod val="85000"/>
                    <a:lumOff val="15000"/>
                  </a:schemeClr>
                </a:solidFill>
                <a:cs typeface="Calibri" panose="020F0502020204030204" pitchFamily="34" charset="0"/>
              </a:rPr>
              <a:t>y</a:t>
            </a:r>
            <a:r>
              <a:rPr lang="en-US" sz="900" dirty="0">
                <a:solidFill>
                  <a:schemeClr val="tx1">
                    <a:lumMod val="85000"/>
                    <a:lumOff val="15000"/>
                  </a:schemeClr>
                </a:solidFill>
                <a:cs typeface="Calibri" panose="020F0502020204030204" pitchFamily="34" charset="0"/>
              </a:rPr>
              <a:t> markets: </a:t>
            </a:r>
            <a:r>
              <a:rPr lang="pl-PL" sz="900" dirty="0">
                <a:solidFill>
                  <a:schemeClr val="tx1">
                    <a:lumMod val="85000"/>
                    <a:lumOff val="15000"/>
                  </a:schemeClr>
                </a:solidFill>
                <a:cs typeface="Calibri" panose="020F0502020204030204" pitchFamily="34" charset="0"/>
              </a:rPr>
              <a:t>[…]</a:t>
            </a:r>
            <a:r>
              <a:rPr lang="en-US" sz="900" dirty="0">
                <a:solidFill>
                  <a:schemeClr val="tx1">
                    <a:lumMod val="85000"/>
                    <a:lumOff val="15000"/>
                  </a:schemeClr>
                </a:solidFill>
                <a:cs typeface="Calibri" panose="020F0502020204030204" pitchFamily="34" charset="0"/>
              </a:rPr>
              <a:t> accounted for more than </a:t>
            </a:r>
            <a:r>
              <a:rPr lang="pl-PL" sz="900" dirty="0">
                <a:solidFill>
                  <a:schemeClr val="tx1">
                    <a:lumMod val="85000"/>
                    <a:lumOff val="15000"/>
                  </a:schemeClr>
                </a:solidFill>
                <a:cs typeface="Calibri" panose="020F0502020204030204" pitchFamily="34" charset="0"/>
              </a:rPr>
              <a:t>xx</a:t>
            </a:r>
            <a:r>
              <a:rPr lang="en-US" sz="900" dirty="0">
                <a:solidFill>
                  <a:schemeClr val="tx1">
                    <a:lumMod val="85000"/>
                    <a:lumOff val="15000"/>
                  </a:schemeClr>
                </a:solidFill>
                <a:cs typeface="Calibri" panose="020F0502020204030204" pitchFamily="34" charset="0"/>
              </a:rPr>
              <a:t>% with increasing tendency (in 20</a:t>
            </a:r>
            <a:r>
              <a:rPr lang="pl-PL" sz="900" dirty="0">
                <a:solidFill>
                  <a:schemeClr val="tx1">
                    <a:lumMod val="85000"/>
                    <a:lumOff val="15000"/>
                  </a:schemeClr>
                </a:solidFill>
                <a:cs typeface="Calibri" panose="020F0502020204030204" pitchFamily="34" charset="0"/>
              </a:rPr>
              <a:t>XX</a:t>
            </a:r>
            <a:r>
              <a:rPr lang="en-US" sz="900" dirty="0">
                <a:solidFill>
                  <a:schemeClr val="tx1">
                    <a:lumMod val="85000"/>
                    <a:lumOff val="15000"/>
                  </a:schemeClr>
                </a:solidFill>
                <a:cs typeface="Calibri" panose="020F0502020204030204" pitchFamily="34" charset="0"/>
              </a:rPr>
              <a:t> accounted for </a:t>
            </a:r>
            <a:r>
              <a:rPr lang="pl-PL" sz="900" dirty="0">
                <a:solidFill>
                  <a:schemeClr val="tx1">
                    <a:lumMod val="85000"/>
                    <a:lumOff val="15000"/>
                  </a:schemeClr>
                </a:solidFill>
                <a:cs typeface="Calibri" panose="020F0502020204030204" pitchFamily="34" charset="0"/>
              </a:rPr>
              <a:t>xx</a:t>
            </a:r>
            <a:r>
              <a:rPr lang="en-US" sz="900" dirty="0">
                <a:solidFill>
                  <a:schemeClr val="tx1">
                    <a:lumMod val="85000"/>
                    <a:lumOff val="15000"/>
                  </a:schemeClr>
                </a:solidFill>
                <a:cs typeface="Calibri" panose="020F0502020204030204" pitchFamily="34" charset="0"/>
              </a:rPr>
              <a:t>%). </a:t>
            </a:r>
            <a:r>
              <a:rPr lang="en-US" sz="900" b="1" dirty="0">
                <a:solidFill>
                  <a:schemeClr val="tx1">
                    <a:lumMod val="85000"/>
                    <a:lumOff val="15000"/>
                  </a:schemeClr>
                </a:solidFill>
                <a:cs typeface="Calibri" panose="020F0502020204030204" pitchFamily="34" charset="0"/>
              </a:rPr>
              <a:t>In 20</a:t>
            </a:r>
            <a:r>
              <a:rPr lang="pl-PL" sz="900" b="1" dirty="0">
                <a:solidFill>
                  <a:schemeClr val="tx1">
                    <a:lumMod val="85000"/>
                    <a:lumOff val="15000"/>
                  </a:schemeClr>
                </a:solidFill>
                <a:cs typeface="Calibri" panose="020F0502020204030204" pitchFamily="34" charset="0"/>
              </a:rPr>
              <a:t>XX</a:t>
            </a:r>
            <a:r>
              <a:rPr lang="en-US" sz="900" b="1" dirty="0">
                <a:solidFill>
                  <a:schemeClr val="tx1">
                    <a:lumMod val="85000"/>
                    <a:lumOff val="15000"/>
                  </a:schemeClr>
                </a:solidFill>
                <a:cs typeface="Calibri" panose="020F0502020204030204" pitchFamily="34" charset="0"/>
              </a:rPr>
              <a:t>-20</a:t>
            </a:r>
            <a:r>
              <a:rPr lang="pl-PL" sz="900" b="1" dirty="0">
                <a:solidFill>
                  <a:schemeClr val="tx1">
                    <a:lumMod val="85000"/>
                    <a:lumOff val="15000"/>
                  </a:schemeClr>
                </a:solidFill>
                <a:cs typeface="Calibri" panose="020F0502020204030204" pitchFamily="34" charset="0"/>
              </a:rPr>
              <a:t>XX</a:t>
            </a:r>
            <a:r>
              <a:rPr lang="en-US" sz="900" b="1" dirty="0">
                <a:solidFill>
                  <a:schemeClr val="tx1">
                    <a:lumMod val="85000"/>
                    <a:lumOff val="15000"/>
                  </a:schemeClr>
                </a:solidFill>
                <a:cs typeface="Calibri" panose="020F0502020204030204" pitchFamily="34" charset="0"/>
              </a:rPr>
              <a:t> the Company has more than tripled revenues from the </a:t>
            </a:r>
            <a:r>
              <a:rPr lang="pl-PL" sz="900" b="1" dirty="0">
                <a:solidFill>
                  <a:schemeClr val="tx1">
                    <a:lumMod val="85000"/>
                    <a:lumOff val="15000"/>
                  </a:schemeClr>
                </a:solidFill>
                <a:cs typeface="Calibri" panose="020F0502020204030204" pitchFamily="34" charset="0"/>
              </a:rPr>
              <a:t>XX</a:t>
            </a:r>
            <a:r>
              <a:rPr lang="en-US" sz="900" b="1" dirty="0">
                <a:solidFill>
                  <a:schemeClr val="tx1">
                    <a:lumMod val="85000"/>
                    <a:lumOff val="15000"/>
                  </a:schemeClr>
                </a:solidFill>
                <a:cs typeface="Calibri" panose="020F0502020204030204" pitchFamily="34" charset="0"/>
              </a:rPr>
              <a:t> markets, </a:t>
            </a:r>
            <a:endParaRPr lang="pl-PL" sz="900" b="1" dirty="0">
              <a:solidFill>
                <a:schemeClr val="tx1">
                  <a:lumMod val="85000"/>
                  <a:lumOff val="15000"/>
                </a:schemeClr>
              </a:solidFill>
              <a:cs typeface="Calibri" panose="020F0502020204030204" pitchFamily="34" charset="0"/>
            </a:endParaRPr>
          </a:p>
          <a:p>
            <a:pPr marL="91440" lvl="1" indent="-91440" algn="just">
              <a:spcBef>
                <a:spcPts val="300"/>
              </a:spcBef>
              <a:buClr>
                <a:schemeClr val="tx1"/>
              </a:buClr>
              <a:buFont typeface="Arial" panose="020B0604020202020204" pitchFamily="34" charset="0"/>
              <a:buChar char="•"/>
            </a:pPr>
            <a:r>
              <a:rPr lang="en-US" sz="900" dirty="0">
                <a:solidFill>
                  <a:schemeClr val="tx1">
                    <a:lumMod val="85000"/>
                    <a:lumOff val="15000"/>
                  </a:schemeClr>
                </a:solidFill>
                <a:cs typeface="Calibri" panose="020F0502020204030204" pitchFamily="34" charset="0"/>
              </a:rPr>
              <a:t>In 20</a:t>
            </a:r>
            <a:r>
              <a:rPr lang="pl-PL" sz="900" dirty="0">
                <a:solidFill>
                  <a:schemeClr val="tx1">
                    <a:lumMod val="85000"/>
                    <a:lumOff val="15000"/>
                  </a:schemeClr>
                </a:solidFill>
                <a:cs typeface="Calibri" panose="020F0502020204030204" pitchFamily="34" charset="0"/>
              </a:rPr>
              <a:t>XX</a:t>
            </a:r>
            <a:r>
              <a:rPr lang="en-US" sz="900" dirty="0">
                <a:solidFill>
                  <a:schemeClr val="tx1">
                    <a:lumMod val="85000"/>
                    <a:lumOff val="15000"/>
                  </a:schemeClr>
                </a:solidFill>
                <a:cs typeface="Calibri" panose="020F0502020204030204" pitchFamily="34" charset="0"/>
              </a:rPr>
              <a:t> </a:t>
            </a:r>
            <a:r>
              <a:rPr lang="en-US" sz="900" b="1" dirty="0">
                <a:solidFill>
                  <a:schemeClr val="tx1">
                    <a:lumMod val="85000"/>
                    <a:lumOff val="15000"/>
                  </a:schemeClr>
                </a:solidFill>
                <a:cs typeface="Calibri" panose="020F0502020204030204" pitchFamily="34" charset="0"/>
              </a:rPr>
              <a:t>the second market for the Company with nearly PLN </a:t>
            </a:r>
            <a:r>
              <a:rPr lang="pl-PL" sz="900" b="1" dirty="0">
                <a:solidFill>
                  <a:schemeClr val="tx1">
                    <a:lumMod val="85000"/>
                    <a:lumOff val="15000"/>
                  </a:schemeClr>
                </a:solidFill>
                <a:cs typeface="Calibri" panose="020F0502020204030204" pitchFamily="34" charset="0"/>
              </a:rPr>
              <a:t>xx</a:t>
            </a:r>
            <a:r>
              <a:rPr lang="en-US" sz="900" b="1" dirty="0">
                <a:solidFill>
                  <a:schemeClr val="tx1">
                    <a:lumMod val="85000"/>
                    <a:lumOff val="15000"/>
                  </a:schemeClr>
                </a:solidFill>
                <a:cs typeface="Calibri" panose="020F0502020204030204" pitchFamily="34" charset="0"/>
              </a:rPr>
              <a:t>M revenue and </a:t>
            </a:r>
            <a:r>
              <a:rPr lang="pl-PL" sz="900" b="1" dirty="0">
                <a:solidFill>
                  <a:schemeClr val="tx1">
                    <a:lumMod val="85000"/>
                    <a:lumOff val="15000"/>
                  </a:schemeClr>
                </a:solidFill>
                <a:cs typeface="Calibri" panose="020F0502020204030204" pitchFamily="34" charset="0"/>
              </a:rPr>
              <a:t>xx</a:t>
            </a:r>
            <a:r>
              <a:rPr lang="en-US" sz="900" b="1" dirty="0">
                <a:solidFill>
                  <a:schemeClr val="tx1">
                    <a:lumMod val="85000"/>
                    <a:lumOff val="15000"/>
                  </a:schemeClr>
                </a:solidFill>
                <a:cs typeface="Calibri" panose="020F0502020204030204" pitchFamily="34" charset="0"/>
              </a:rPr>
              <a:t>% share in total revenue was </a:t>
            </a:r>
            <a:r>
              <a:rPr lang="pl-PL" sz="900" b="1" dirty="0">
                <a:solidFill>
                  <a:schemeClr val="tx1">
                    <a:lumMod val="85000"/>
                    <a:lumOff val="15000"/>
                  </a:schemeClr>
                </a:solidFill>
                <a:cs typeface="Calibri" panose="020F0502020204030204" pitchFamily="34" charset="0"/>
              </a:rPr>
              <a:t>[…]</a:t>
            </a:r>
            <a:r>
              <a:rPr lang="en-US" sz="900" b="1" dirty="0">
                <a:solidFill>
                  <a:schemeClr val="tx1">
                    <a:lumMod val="85000"/>
                    <a:lumOff val="15000"/>
                  </a:schemeClr>
                </a:solidFill>
                <a:cs typeface="Calibri" panose="020F0502020204030204" pitchFamily="34" charset="0"/>
              </a:rPr>
              <a:t>, with CAGR of </a:t>
            </a:r>
            <a:r>
              <a:rPr lang="pl-PL" sz="900" b="1" dirty="0">
                <a:solidFill>
                  <a:schemeClr val="tx1">
                    <a:lumMod val="85000"/>
                    <a:lumOff val="15000"/>
                  </a:schemeClr>
                </a:solidFill>
                <a:cs typeface="Calibri" panose="020F0502020204030204" pitchFamily="34" charset="0"/>
              </a:rPr>
              <a:t>xx</a:t>
            </a:r>
            <a:r>
              <a:rPr lang="en-US" sz="900" b="1" dirty="0">
                <a:solidFill>
                  <a:schemeClr val="tx1">
                    <a:lumMod val="85000"/>
                    <a:lumOff val="15000"/>
                  </a:schemeClr>
                </a:solidFill>
                <a:cs typeface="Calibri" panose="020F0502020204030204" pitchFamily="34" charset="0"/>
              </a:rPr>
              <a:t>% in 20</a:t>
            </a:r>
            <a:r>
              <a:rPr lang="pl-PL" sz="900" b="1" dirty="0">
                <a:solidFill>
                  <a:schemeClr val="tx1">
                    <a:lumMod val="85000"/>
                    <a:lumOff val="15000"/>
                  </a:schemeClr>
                </a:solidFill>
                <a:cs typeface="Calibri" panose="020F0502020204030204" pitchFamily="34" charset="0"/>
              </a:rPr>
              <a:t>XX</a:t>
            </a:r>
            <a:r>
              <a:rPr lang="en-US" sz="900" b="1" dirty="0">
                <a:solidFill>
                  <a:schemeClr val="tx1">
                    <a:lumMod val="85000"/>
                    <a:lumOff val="15000"/>
                  </a:schemeClr>
                </a:solidFill>
                <a:cs typeface="Calibri" panose="020F0502020204030204" pitchFamily="34" charset="0"/>
              </a:rPr>
              <a:t>-20</a:t>
            </a:r>
            <a:r>
              <a:rPr lang="pl-PL" sz="900" b="1" dirty="0">
                <a:solidFill>
                  <a:schemeClr val="tx1">
                    <a:lumMod val="85000"/>
                    <a:lumOff val="15000"/>
                  </a:schemeClr>
                </a:solidFill>
                <a:cs typeface="Calibri" panose="020F0502020204030204" pitchFamily="34" charset="0"/>
              </a:rPr>
              <a:t>XX</a:t>
            </a:r>
            <a:r>
              <a:rPr lang="en-US" sz="900" dirty="0">
                <a:solidFill>
                  <a:schemeClr val="tx1">
                    <a:lumMod val="85000"/>
                    <a:lumOff val="15000"/>
                  </a:schemeClr>
                </a:solidFill>
                <a:cs typeface="Calibri" panose="020F0502020204030204" pitchFamily="34" charset="0"/>
              </a:rPr>
              <a:t>,</a:t>
            </a:r>
            <a:endParaRPr lang="pl-PL" sz="900" dirty="0">
              <a:solidFill>
                <a:schemeClr val="tx1">
                  <a:lumMod val="85000"/>
                  <a:lumOff val="15000"/>
                </a:schemeClr>
              </a:solidFill>
              <a:cs typeface="Calibri" panose="020F0502020204030204" pitchFamily="34" charset="0"/>
            </a:endParaRPr>
          </a:p>
          <a:p>
            <a:pPr marL="91440" lvl="1" indent="-91440" algn="just">
              <a:spcBef>
                <a:spcPts val="300"/>
              </a:spcBef>
              <a:buClr>
                <a:schemeClr val="tx1"/>
              </a:buClr>
              <a:buFont typeface="Arial" panose="020B0604020202020204" pitchFamily="34" charset="0"/>
              <a:buChar char="•"/>
            </a:pPr>
            <a:r>
              <a:rPr lang="en-US" sz="900" dirty="0">
                <a:solidFill>
                  <a:schemeClr val="tx1">
                    <a:lumMod val="85000"/>
                    <a:lumOff val="15000"/>
                  </a:schemeClr>
                </a:solidFill>
                <a:cs typeface="Calibri" panose="020F0502020204030204" pitchFamily="34" charset="0"/>
              </a:rPr>
              <a:t>The third market in 20</a:t>
            </a:r>
            <a:r>
              <a:rPr lang="pl-PL" sz="900" dirty="0">
                <a:solidFill>
                  <a:schemeClr val="tx1">
                    <a:lumMod val="85000"/>
                    <a:lumOff val="15000"/>
                  </a:schemeClr>
                </a:solidFill>
                <a:cs typeface="Calibri" panose="020F0502020204030204" pitchFamily="34" charset="0"/>
              </a:rPr>
              <a:t>XX</a:t>
            </a:r>
            <a:r>
              <a:rPr lang="en-US" sz="900" dirty="0">
                <a:solidFill>
                  <a:schemeClr val="tx1">
                    <a:lumMod val="85000"/>
                    <a:lumOff val="15000"/>
                  </a:schemeClr>
                </a:solidFill>
                <a:cs typeface="Calibri" panose="020F0502020204030204" pitchFamily="34" charset="0"/>
              </a:rPr>
              <a:t>-20</a:t>
            </a:r>
            <a:r>
              <a:rPr lang="pl-PL" sz="900" dirty="0">
                <a:solidFill>
                  <a:schemeClr val="tx1">
                    <a:lumMod val="85000"/>
                    <a:lumOff val="15000"/>
                  </a:schemeClr>
                </a:solidFill>
                <a:cs typeface="Calibri" panose="020F0502020204030204" pitchFamily="34" charset="0"/>
              </a:rPr>
              <a:t>XX</a:t>
            </a:r>
            <a:r>
              <a:rPr lang="en-US" sz="900" dirty="0">
                <a:solidFill>
                  <a:schemeClr val="tx1">
                    <a:lumMod val="85000"/>
                    <a:lumOff val="15000"/>
                  </a:schemeClr>
                </a:solidFill>
                <a:cs typeface="Calibri" panose="020F0502020204030204" pitchFamily="34" charset="0"/>
              </a:rPr>
              <a:t> remained the </a:t>
            </a:r>
            <a:r>
              <a:rPr lang="pl-PL" sz="900" dirty="0">
                <a:solidFill>
                  <a:schemeClr val="tx1">
                    <a:lumMod val="85000"/>
                    <a:lumOff val="15000"/>
                  </a:schemeClr>
                </a:solidFill>
                <a:cs typeface="Calibri" panose="020F0502020204030204" pitchFamily="34" charset="0"/>
              </a:rPr>
              <a:t>[…] </a:t>
            </a:r>
            <a:r>
              <a:rPr lang="en-US" sz="900" dirty="0">
                <a:solidFill>
                  <a:schemeClr val="tx1">
                    <a:lumMod val="85000"/>
                    <a:lumOff val="15000"/>
                  </a:schemeClr>
                </a:solidFill>
                <a:cs typeface="Calibri" panose="020F0502020204030204" pitchFamily="34" charset="0"/>
              </a:rPr>
              <a:t>with CAGR of </a:t>
            </a:r>
            <a:r>
              <a:rPr lang="pl-PL" sz="900" dirty="0">
                <a:solidFill>
                  <a:schemeClr val="tx1">
                    <a:lumMod val="85000"/>
                    <a:lumOff val="15000"/>
                  </a:schemeClr>
                </a:solidFill>
                <a:cs typeface="Calibri" panose="020F0502020204030204" pitchFamily="34" charset="0"/>
              </a:rPr>
              <a:t>xx</a:t>
            </a:r>
            <a:r>
              <a:rPr lang="en-US" sz="900" dirty="0">
                <a:solidFill>
                  <a:schemeClr val="tx1">
                    <a:lumMod val="85000"/>
                    <a:lumOff val="15000"/>
                  </a:schemeClr>
                </a:solidFill>
                <a:cs typeface="Calibri" panose="020F0502020204030204" pitchFamily="34" charset="0"/>
              </a:rPr>
              <a:t>%, </a:t>
            </a:r>
            <a:r>
              <a:rPr lang="en-US" sz="900" b="1" dirty="0">
                <a:solidFill>
                  <a:schemeClr val="tx1">
                    <a:lumMod val="85000"/>
                    <a:lumOff val="15000"/>
                  </a:schemeClr>
                </a:solidFill>
                <a:cs typeface="Calibri" panose="020F0502020204030204" pitchFamily="34" charset="0"/>
              </a:rPr>
              <a:t>and PLN </a:t>
            </a:r>
            <a:r>
              <a:rPr lang="pl-PL" sz="900" b="1" dirty="0">
                <a:solidFill>
                  <a:schemeClr val="tx1">
                    <a:lumMod val="85000"/>
                    <a:lumOff val="15000"/>
                  </a:schemeClr>
                </a:solidFill>
                <a:cs typeface="Calibri" panose="020F0502020204030204" pitchFamily="34" charset="0"/>
              </a:rPr>
              <a:t>xx</a:t>
            </a:r>
            <a:r>
              <a:rPr lang="en-US" sz="900" b="1" dirty="0">
                <a:solidFill>
                  <a:schemeClr val="tx1">
                    <a:lumMod val="85000"/>
                    <a:lumOff val="15000"/>
                  </a:schemeClr>
                </a:solidFill>
                <a:cs typeface="Calibri" panose="020F0502020204030204" pitchFamily="34" charset="0"/>
              </a:rPr>
              <a:t>M revenues and </a:t>
            </a:r>
            <a:r>
              <a:rPr lang="pl-PL" sz="900" b="1" dirty="0">
                <a:solidFill>
                  <a:schemeClr val="tx1">
                    <a:lumMod val="85000"/>
                    <a:lumOff val="15000"/>
                  </a:schemeClr>
                </a:solidFill>
                <a:cs typeface="Calibri" panose="020F0502020204030204" pitchFamily="34" charset="0"/>
              </a:rPr>
              <a:t>xx</a:t>
            </a:r>
            <a:r>
              <a:rPr lang="en-US" sz="900" b="1" dirty="0">
                <a:solidFill>
                  <a:schemeClr val="tx1">
                    <a:lumMod val="85000"/>
                    <a:lumOff val="15000"/>
                  </a:schemeClr>
                </a:solidFill>
                <a:cs typeface="Calibri" panose="020F0502020204030204" pitchFamily="34" charset="0"/>
              </a:rPr>
              <a:t>% share in total sales in 20</a:t>
            </a:r>
            <a:r>
              <a:rPr lang="pl-PL" sz="900" b="1" dirty="0">
                <a:solidFill>
                  <a:schemeClr val="tx1">
                    <a:lumMod val="85000"/>
                    <a:lumOff val="15000"/>
                  </a:schemeClr>
                </a:solidFill>
                <a:cs typeface="Calibri" panose="020F0502020204030204" pitchFamily="34" charset="0"/>
              </a:rPr>
              <a:t>XX</a:t>
            </a:r>
            <a:r>
              <a:rPr lang="en-US" sz="900" b="1" dirty="0">
                <a:solidFill>
                  <a:schemeClr val="tx1">
                    <a:lumMod val="85000"/>
                    <a:lumOff val="15000"/>
                  </a:schemeClr>
                </a:solidFill>
                <a:cs typeface="Calibri" panose="020F0502020204030204" pitchFamily="34" charset="0"/>
              </a:rPr>
              <a:t>.  </a:t>
            </a:r>
          </a:p>
          <a:p>
            <a:pPr marL="91440" lvl="1" indent="-91440" algn="just">
              <a:spcBef>
                <a:spcPts val="300"/>
              </a:spcBef>
              <a:buClr>
                <a:schemeClr val="tx1"/>
              </a:buClr>
              <a:buFont typeface="Arial" panose="020B0604020202020204" pitchFamily="34" charset="0"/>
              <a:buChar char="•"/>
            </a:pPr>
            <a:r>
              <a:rPr lang="en-US" sz="900" dirty="0">
                <a:solidFill>
                  <a:schemeClr val="tx1">
                    <a:lumMod val="85000"/>
                    <a:lumOff val="15000"/>
                  </a:schemeClr>
                </a:solidFill>
                <a:cs typeface="Calibri" panose="020F0502020204030204" pitchFamily="34" charset="0"/>
              </a:rPr>
              <a:t>In 2019, </a:t>
            </a:r>
            <a:r>
              <a:rPr lang="pl-PL" sz="900" dirty="0">
                <a:solidFill>
                  <a:schemeClr val="tx1">
                    <a:lumMod val="85000"/>
                    <a:lumOff val="15000"/>
                  </a:schemeClr>
                </a:solidFill>
                <a:cs typeface="Calibri" panose="020F0502020204030204" pitchFamily="34" charset="0"/>
              </a:rPr>
              <a:t>[Company] </a:t>
            </a:r>
            <a:r>
              <a:rPr lang="en-US" sz="900" dirty="0">
                <a:solidFill>
                  <a:schemeClr val="tx1">
                    <a:lumMod val="85000"/>
                    <a:lumOff val="15000"/>
                  </a:schemeClr>
                </a:solidFill>
                <a:cs typeface="Calibri" panose="020F0502020204030204" pitchFamily="34" charset="0"/>
              </a:rPr>
              <a:t>share of revenues from other countries than </a:t>
            </a:r>
            <a:r>
              <a:rPr lang="pl-PL" sz="900" dirty="0">
                <a:solidFill>
                  <a:schemeClr val="tx1">
                    <a:lumMod val="85000"/>
                    <a:lumOff val="15000"/>
                  </a:schemeClr>
                </a:solidFill>
                <a:cs typeface="Calibri" panose="020F0502020204030204" pitchFamily="34" charset="0"/>
              </a:rPr>
              <a:t>[…]</a:t>
            </a:r>
            <a:r>
              <a:rPr lang="en-US" sz="900" dirty="0">
                <a:solidFill>
                  <a:schemeClr val="tx1">
                    <a:lumMod val="85000"/>
                    <a:lumOff val="15000"/>
                  </a:schemeClr>
                </a:solidFill>
                <a:cs typeface="Calibri" panose="020F0502020204030204" pitchFamily="34" charset="0"/>
              </a:rPr>
              <a:t> totaled nearly </a:t>
            </a:r>
            <a:r>
              <a:rPr lang="pl-PL" sz="900" dirty="0">
                <a:solidFill>
                  <a:schemeClr val="tx1">
                    <a:lumMod val="85000"/>
                    <a:lumOff val="15000"/>
                  </a:schemeClr>
                </a:solidFill>
                <a:cs typeface="Calibri" panose="020F0502020204030204" pitchFamily="34" charset="0"/>
              </a:rPr>
              <a:t>x</a:t>
            </a:r>
            <a:r>
              <a:rPr lang="en-US" sz="900" dirty="0">
                <a:solidFill>
                  <a:schemeClr val="tx1">
                    <a:lumMod val="85000"/>
                    <a:lumOff val="15000"/>
                  </a:schemeClr>
                </a:solidFill>
                <a:cs typeface="Calibri" panose="020F0502020204030204" pitchFamily="34" charset="0"/>
              </a:rPr>
              <a:t>M PLN</a:t>
            </a:r>
            <a:r>
              <a:rPr lang="pl-PL" sz="900" dirty="0">
                <a:solidFill>
                  <a:schemeClr val="tx1">
                    <a:lumMod val="85000"/>
                    <a:lumOff val="15000"/>
                  </a:schemeClr>
                </a:solidFill>
                <a:cs typeface="Calibri" panose="020F0502020204030204" pitchFamily="34" charset="0"/>
              </a:rPr>
              <a:t>.</a:t>
            </a:r>
            <a:endParaRPr lang="pl-PL" sz="900" b="1" dirty="0">
              <a:solidFill>
                <a:schemeClr val="tx1">
                  <a:lumMod val="85000"/>
                  <a:lumOff val="15000"/>
                </a:schemeClr>
              </a:solidFill>
              <a:cs typeface="Calibri" panose="020F0502020204030204" pitchFamily="34" charset="0"/>
            </a:endParaRPr>
          </a:p>
        </p:txBody>
      </p:sp>
      <p:grpSp>
        <p:nvGrpSpPr>
          <p:cNvPr id="12" name="Group 11">
            <a:extLst>
              <a:ext uri="{FF2B5EF4-FFF2-40B4-BE49-F238E27FC236}">
                <a16:creationId xmlns:a16="http://schemas.microsoft.com/office/drawing/2014/main" id="{F2C4BFF7-CB85-4091-97D8-E294E2129165}"/>
              </a:ext>
            </a:extLst>
          </p:cNvPr>
          <p:cNvGrpSpPr/>
          <p:nvPr/>
        </p:nvGrpSpPr>
        <p:grpSpPr>
          <a:xfrm>
            <a:off x="766501" y="1682094"/>
            <a:ext cx="5064028" cy="4520976"/>
            <a:chOff x="766501" y="1682094"/>
            <a:chExt cx="5659933" cy="4520976"/>
          </a:xfrm>
        </p:grpSpPr>
        <p:graphicFrame>
          <p:nvGraphicFramePr>
            <p:cNvPr id="5" name="Chart 4">
              <a:extLst>
                <a:ext uri="{FF2B5EF4-FFF2-40B4-BE49-F238E27FC236}">
                  <a16:creationId xmlns:a16="http://schemas.microsoft.com/office/drawing/2014/main" id="{527CA5CB-4D07-4844-89D9-0F8F29BC0A1F}"/>
                </a:ext>
              </a:extLst>
            </p:cNvPr>
            <p:cNvGraphicFramePr/>
            <p:nvPr>
              <p:extLst>
                <p:ext uri="{D42A27DB-BD31-4B8C-83A1-F6EECF244321}">
                  <p14:modId xmlns:p14="http://schemas.microsoft.com/office/powerpoint/2010/main" val="2836884401"/>
                </p:ext>
              </p:extLst>
            </p:nvPr>
          </p:nvGraphicFramePr>
          <p:xfrm>
            <a:off x="766501" y="1972791"/>
            <a:ext cx="5659933" cy="4230279"/>
          </p:xfrm>
          <a:graphic>
            <a:graphicData uri="http://schemas.openxmlformats.org/drawingml/2006/chart">
              <c:chart xmlns:c="http://schemas.openxmlformats.org/drawingml/2006/chart" xmlns:r="http://schemas.openxmlformats.org/officeDocument/2006/relationships" r:id="rId3"/>
            </a:graphicData>
          </a:graphic>
        </p:graphicFrame>
        <p:grpSp>
          <p:nvGrpSpPr>
            <p:cNvPr id="13" name="Group 12">
              <a:extLst>
                <a:ext uri="{FF2B5EF4-FFF2-40B4-BE49-F238E27FC236}">
                  <a16:creationId xmlns:a16="http://schemas.microsoft.com/office/drawing/2014/main" id="{523E22D5-8116-4C04-B4C2-5B13D7611862}"/>
                </a:ext>
              </a:extLst>
            </p:cNvPr>
            <p:cNvGrpSpPr/>
            <p:nvPr/>
          </p:nvGrpSpPr>
          <p:grpSpPr>
            <a:xfrm>
              <a:off x="1446741" y="1682094"/>
              <a:ext cx="4332798" cy="2643449"/>
              <a:chOff x="1923292" y="1918648"/>
              <a:chExt cx="4124577" cy="2468647"/>
            </a:xfrm>
          </p:grpSpPr>
          <p:cxnSp>
            <p:nvCxnSpPr>
              <p:cNvPr id="73" name="Straight Connector 72">
                <a:extLst>
                  <a:ext uri="{FF2B5EF4-FFF2-40B4-BE49-F238E27FC236}">
                    <a16:creationId xmlns:a16="http://schemas.microsoft.com/office/drawing/2014/main" id="{2CB7CD27-6C31-4E33-A887-869A4E015AED}"/>
                  </a:ext>
                </a:extLst>
              </p:cNvPr>
              <p:cNvCxnSpPr>
                <a:cxnSpLocks/>
              </p:cNvCxnSpPr>
              <p:nvPr/>
            </p:nvCxnSpPr>
            <p:spPr>
              <a:xfrm flipH="1">
                <a:off x="1923292" y="2011572"/>
                <a:ext cx="4121750" cy="20307"/>
              </a:xfrm>
              <a:prstGeom prst="line">
                <a:avLst/>
              </a:prstGeom>
              <a:solidFill>
                <a:srgbClr val="1E2B56"/>
              </a:solidFill>
              <a:ln w="12700">
                <a:solidFill>
                  <a:srgbClr val="1E2B56"/>
                </a:solidFill>
                <a:headEnd type="none"/>
              </a:ln>
            </p:spPr>
            <p:style>
              <a:lnRef idx="1">
                <a:schemeClr val="accent1"/>
              </a:lnRef>
              <a:fillRef idx="0">
                <a:schemeClr val="accent1"/>
              </a:fillRef>
              <a:effectRef idx="0">
                <a:schemeClr val="accent1"/>
              </a:effectRef>
              <a:fontRef idx="minor">
                <a:schemeClr val="tx1"/>
              </a:fontRef>
            </p:style>
          </p:cxnSp>
          <p:grpSp>
            <p:nvGrpSpPr>
              <p:cNvPr id="79" name="Group 78">
                <a:extLst>
                  <a:ext uri="{FF2B5EF4-FFF2-40B4-BE49-F238E27FC236}">
                    <a16:creationId xmlns:a16="http://schemas.microsoft.com/office/drawing/2014/main" id="{57207EA4-7C15-4DC8-AEFF-CBE147D33AEF}"/>
                  </a:ext>
                </a:extLst>
              </p:cNvPr>
              <p:cNvGrpSpPr/>
              <p:nvPr/>
            </p:nvGrpSpPr>
            <p:grpSpPr>
              <a:xfrm>
                <a:off x="3003762" y="1918648"/>
                <a:ext cx="1419315" cy="215568"/>
                <a:chOff x="8209098" y="4373795"/>
                <a:chExt cx="1188793" cy="159221"/>
              </a:xfrm>
              <a:solidFill>
                <a:srgbClr val="3C90CC"/>
              </a:solidFill>
            </p:grpSpPr>
            <p:sp>
              <p:nvSpPr>
                <p:cNvPr id="80" name="Rounded Rectangle 47">
                  <a:extLst>
                    <a:ext uri="{FF2B5EF4-FFF2-40B4-BE49-F238E27FC236}">
                      <a16:creationId xmlns:a16="http://schemas.microsoft.com/office/drawing/2014/main" id="{3B1385EC-130F-4E4A-AFA1-D3A14A7831B6}"/>
                    </a:ext>
                  </a:extLst>
                </p:cNvPr>
                <p:cNvSpPr/>
                <p:nvPr/>
              </p:nvSpPr>
              <p:spPr>
                <a:xfrm>
                  <a:off x="8209098" y="4389822"/>
                  <a:ext cx="1188793" cy="123472"/>
                </a:xfrm>
                <a:prstGeom prst="roundRect">
                  <a:avLst>
                    <a:gd name="adj" fmla="val 25195"/>
                  </a:avLst>
                </a:prstGeom>
                <a:solidFill>
                  <a:srgbClr val="1E2B56"/>
                </a:solidFill>
                <a:ln w="12700" cmpd="sng">
                  <a:solidFill>
                    <a:srgbClr val="1E2B56"/>
                  </a:solidFill>
                </a:ln>
              </p:spPr>
              <p:txBody>
                <a:bodyPr vert="horz" lIns="0" tIns="0" rIns="0" bIns="0" rtlCol="0" anchor="ctr">
                  <a:noAutofit/>
                </a:bodyPr>
                <a:lstStyle/>
                <a:p>
                  <a:pPr algn="ctr">
                    <a:spcBef>
                      <a:spcPct val="0"/>
                    </a:spcBef>
                  </a:pPr>
                  <a:r>
                    <a:rPr lang="en-US" sz="1000" dirty="0">
                      <a:solidFill>
                        <a:schemeClr val="bg1"/>
                      </a:solidFill>
                    </a:rPr>
                    <a:t>Revenue growth x</a:t>
                  </a:r>
                </a:p>
              </p:txBody>
            </p:sp>
            <p:sp>
              <p:nvSpPr>
                <p:cNvPr id="83" name="Rectangle 82">
                  <a:extLst>
                    <a:ext uri="{FF2B5EF4-FFF2-40B4-BE49-F238E27FC236}">
                      <a16:creationId xmlns:a16="http://schemas.microsoft.com/office/drawing/2014/main" id="{50F77CAD-8AA0-4FB6-B562-975FABF723C1}"/>
                    </a:ext>
                  </a:extLst>
                </p:cNvPr>
                <p:cNvSpPr/>
                <p:nvPr/>
              </p:nvSpPr>
              <p:spPr>
                <a:xfrm>
                  <a:off x="8304659" y="4373795"/>
                  <a:ext cx="1074365" cy="159221"/>
                </a:xfrm>
                <a:prstGeom prst="rect">
                  <a:avLst/>
                </a:prstGeom>
                <a:noFill/>
              </p:spPr>
              <p:txBody>
                <a:bodyPr wrap="square">
                  <a:spAutoFit/>
                </a:bodyPr>
                <a:lstStyle/>
                <a:p>
                  <a:pPr algn="ctr"/>
                  <a:endParaRPr lang="pl-PL" sz="900">
                    <a:solidFill>
                      <a:schemeClr val="bg1"/>
                    </a:solidFill>
                  </a:endParaRPr>
                </a:p>
              </p:txBody>
            </p:sp>
          </p:grpSp>
          <p:cxnSp>
            <p:nvCxnSpPr>
              <p:cNvPr id="84" name="Straight Connector 83">
                <a:extLst>
                  <a:ext uri="{FF2B5EF4-FFF2-40B4-BE49-F238E27FC236}">
                    <a16:creationId xmlns:a16="http://schemas.microsoft.com/office/drawing/2014/main" id="{D0A362DE-BD01-4A56-A61A-3B5CDA76D27C}"/>
                  </a:ext>
                </a:extLst>
              </p:cNvPr>
              <p:cNvCxnSpPr>
                <a:cxnSpLocks/>
              </p:cNvCxnSpPr>
              <p:nvPr/>
            </p:nvCxnSpPr>
            <p:spPr>
              <a:xfrm flipH="1" flipV="1">
                <a:off x="6047868" y="2005647"/>
                <a:ext cx="1" cy="372238"/>
              </a:xfrm>
              <a:prstGeom prst="line">
                <a:avLst/>
              </a:prstGeom>
              <a:solidFill>
                <a:srgbClr val="1E2B56"/>
              </a:solidFill>
              <a:ln w="12700">
                <a:solidFill>
                  <a:srgbClr val="1E2B56"/>
                </a:solidFill>
                <a:headEnd type="triangle"/>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D8C542FA-82A3-4D19-B003-67886EA5D547}"/>
                  </a:ext>
                </a:extLst>
              </p:cNvPr>
              <p:cNvCxnSpPr>
                <a:cxnSpLocks/>
              </p:cNvCxnSpPr>
              <p:nvPr/>
            </p:nvCxnSpPr>
            <p:spPr>
              <a:xfrm flipV="1">
                <a:off x="1923292" y="2032638"/>
                <a:ext cx="2138" cy="2354657"/>
              </a:xfrm>
              <a:prstGeom prst="line">
                <a:avLst/>
              </a:prstGeom>
              <a:solidFill>
                <a:srgbClr val="1E2B56"/>
              </a:solidFill>
              <a:ln w="12700">
                <a:solidFill>
                  <a:srgbClr val="1E2B56"/>
                </a:solidFill>
                <a:headEnd type="none"/>
              </a:ln>
            </p:spPr>
            <p:style>
              <a:lnRef idx="1">
                <a:schemeClr val="accent1"/>
              </a:lnRef>
              <a:fillRef idx="0">
                <a:schemeClr val="accent1"/>
              </a:fillRef>
              <a:effectRef idx="0">
                <a:schemeClr val="accent1"/>
              </a:effectRef>
              <a:fontRef idx="minor">
                <a:schemeClr val="tx1"/>
              </a:fontRef>
            </p:style>
          </p:cxnSp>
        </p:grpSp>
      </p:grpSp>
      <p:sp>
        <p:nvSpPr>
          <p:cNvPr id="14" name="TextBox 13">
            <a:extLst>
              <a:ext uri="{FF2B5EF4-FFF2-40B4-BE49-F238E27FC236}">
                <a16:creationId xmlns:a16="http://schemas.microsoft.com/office/drawing/2014/main" id="{C21C41F2-C81C-408E-9B86-3846AEFA9CC1}"/>
              </a:ext>
            </a:extLst>
          </p:cNvPr>
          <p:cNvSpPr txBox="1"/>
          <p:nvPr/>
        </p:nvSpPr>
        <p:spPr>
          <a:xfrm>
            <a:off x="2025728" y="3857098"/>
            <a:ext cx="706766" cy="230832"/>
          </a:xfrm>
          <a:prstGeom prst="rect">
            <a:avLst/>
          </a:prstGeom>
          <a:noFill/>
        </p:spPr>
        <p:txBody>
          <a:bodyPr wrap="square" rtlCol="0">
            <a:spAutoFit/>
          </a:bodyPr>
          <a:lstStyle/>
          <a:p>
            <a:r>
              <a:rPr lang="pl-PL" sz="900" b="1" dirty="0"/>
              <a:t>[sum]</a:t>
            </a:r>
            <a:endParaRPr lang="en-US" sz="900" b="1" dirty="0"/>
          </a:p>
        </p:txBody>
      </p:sp>
      <p:sp>
        <p:nvSpPr>
          <p:cNvPr id="86" name="TextBox 85">
            <a:extLst>
              <a:ext uri="{FF2B5EF4-FFF2-40B4-BE49-F238E27FC236}">
                <a16:creationId xmlns:a16="http://schemas.microsoft.com/office/drawing/2014/main" id="{D4D3457D-7349-4E60-9211-8FFC2054979C}"/>
              </a:ext>
            </a:extLst>
          </p:cNvPr>
          <p:cNvSpPr txBox="1"/>
          <p:nvPr/>
        </p:nvSpPr>
        <p:spPr>
          <a:xfrm>
            <a:off x="2960554" y="2960929"/>
            <a:ext cx="706766" cy="230832"/>
          </a:xfrm>
          <a:prstGeom prst="rect">
            <a:avLst/>
          </a:prstGeom>
          <a:noFill/>
        </p:spPr>
        <p:txBody>
          <a:bodyPr wrap="square" rtlCol="0">
            <a:spAutoFit/>
          </a:bodyPr>
          <a:lstStyle/>
          <a:p>
            <a:r>
              <a:rPr lang="pl-PL" sz="900" b="1" dirty="0"/>
              <a:t>[sum]</a:t>
            </a:r>
            <a:endParaRPr lang="en-US" sz="900" b="1" dirty="0"/>
          </a:p>
        </p:txBody>
      </p:sp>
      <p:sp>
        <p:nvSpPr>
          <p:cNvPr id="87" name="TextBox 86">
            <a:extLst>
              <a:ext uri="{FF2B5EF4-FFF2-40B4-BE49-F238E27FC236}">
                <a16:creationId xmlns:a16="http://schemas.microsoft.com/office/drawing/2014/main" id="{012AD353-E28F-420F-921E-37B73B9E684A}"/>
              </a:ext>
            </a:extLst>
          </p:cNvPr>
          <p:cNvSpPr txBox="1"/>
          <p:nvPr/>
        </p:nvSpPr>
        <p:spPr>
          <a:xfrm>
            <a:off x="3945405" y="2473261"/>
            <a:ext cx="812116" cy="230832"/>
          </a:xfrm>
          <a:prstGeom prst="rect">
            <a:avLst/>
          </a:prstGeom>
          <a:noFill/>
        </p:spPr>
        <p:txBody>
          <a:bodyPr wrap="square" rtlCol="0">
            <a:spAutoFit/>
          </a:bodyPr>
          <a:lstStyle/>
          <a:p>
            <a:r>
              <a:rPr lang="pl-PL" sz="900" b="1" dirty="0"/>
              <a:t>[sum]</a:t>
            </a:r>
            <a:endParaRPr lang="en-US" sz="900" b="1" dirty="0"/>
          </a:p>
        </p:txBody>
      </p:sp>
      <p:sp>
        <p:nvSpPr>
          <p:cNvPr id="88" name="TextBox 87">
            <a:extLst>
              <a:ext uri="{FF2B5EF4-FFF2-40B4-BE49-F238E27FC236}">
                <a16:creationId xmlns:a16="http://schemas.microsoft.com/office/drawing/2014/main" id="{B182DB15-6BB6-434D-9C1B-C86655AE0245}"/>
              </a:ext>
            </a:extLst>
          </p:cNvPr>
          <p:cNvSpPr txBox="1"/>
          <p:nvPr/>
        </p:nvSpPr>
        <p:spPr>
          <a:xfrm>
            <a:off x="4988697" y="2209870"/>
            <a:ext cx="706766" cy="230832"/>
          </a:xfrm>
          <a:prstGeom prst="rect">
            <a:avLst/>
          </a:prstGeom>
          <a:noFill/>
        </p:spPr>
        <p:txBody>
          <a:bodyPr wrap="square" rtlCol="0">
            <a:spAutoFit/>
          </a:bodyPr>
          <a:lstStyle/>
          <a:p>
            <a:r>
              <a:rPr lang="pl-PL" sz="900" b="1" dirty="0"/>
              <a:t>[sum]</a:t>
            </a:r>
            <a:endParaRPr lang="en-US" sz="900" b="1" dirty="0"/>
          </a:p>
        </p:txBody>
      </p:sp>
      <p:sp>
        <p:nvSpPr>
          <p:cNvPr id="3" name="Rectangle 2">
            <a:extLst>
              <a:ext uri="{FF2B5EF4-FFF2-40B4-BE49-F238E27FC236}">
                <a16:creationId xmlns:a16="http://schemas.microsoft.com/office/drawing/2014/main" id="{DD020356-4A90-4A54-8E07-18FA79EB49A0}"/>
              </a:ext>
            </a:extLst>
          </p:cNvPr>
          <p:cNvSpPr/>
          <p:nvPr/>
        </p:nvSpPr>
        <p:spPr>
          <a:xfrm>
            <a:off x="1136019" y="4372477"/>
            <a:ext cx="734496" cy="230832"/>
          </a:xfrm>
          <a:prstGeom prst="rect">
            <a:avLst/>
          </a:prstGeom>
          <a:noFill/>
        </p:spPr>
        <p:txBody>
          <a:bodyPr wrap="square" rtlCol="0">
            <a:spAutoFit/>
          </a:bodyPr>
          <a:lstStyle/>
          <a:p>
            <a:r>
              <a:rPr lang="pl-PL" sz="900" b="1" dirty="0"/>
              <a:t>[sum]</a:t>
            </a:r>
            <a:endParaRPr lang="en-US" sz="900" b="1" dirty="0"/>
          </a:p>
        </p:txBody>
      </p:sp>
      <p:sp>
        <p:nvSpPr>
          <p:cNvPr id="40" name="TextBox 78">
            <a:extLst>
              <a:ext uri="{FF2B5EF4-FFF2-40B4-BE49-F238E27FC236}">
                <a16:creationId xmlns:a16="http://schemas.microsoft.com/office/drawing/2014/main" id="{32EA5775-40FE-4393-988F-24D366A50301}"/>
              </a:ext>
            </a:extLst>
          </p:cNvPr>
          <p:cNvSpPr txBox="1"/>
          <p:nvPr/>
        </p:nvSpPr>
        <p:spPr>
          <a:xfrm>
            <a:off x="6516973" y="1262119"/>
            <a:ext cx="5320358" cy="237744"/>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50000"/>
                  </a:schemeClr>
                </a:solidFill>
                <a:latin typeface="Arial" panose="020B0604020202020204" pitchFamily="34" charset="0"/>
                <a:cs typeface="Arial" panose="020B0604020202020204" pitchFamily="34" charset="0"/>
              </a:rPr>
              <a:t>Revenue growth at major markets in 20</a:t>
            </a:r>
            <a:r>
              <a:rPr lang="pl-PL" sz="1000" b="1" dirty="0">
                <a:solidFill>
                  <a:schemeClr val="bg1">
                    <a:lumMod val="50000"/>
                  </a:schemeClr>
                </a:solidFill>
                <a:latin typeface="Arial" panose="020B0604020202020204" pitchFamily="34" charset="0"/>
                <a:cs typeface="Arial" panose="020B0604020202020204" pitchFamily="34" charset="0"/>
              </a:rPr>
              <a:t>XX</a:t>
            </a:r>
            <a:r>
              <a:rPr lang="en-US" sz="1000" b="1" dirty="0">
                <a:solidFill>
                  <a:schemeClr val="bg1">
                    <a:lumMod val="50000"/>
                  </a:schemeClr>
                </a:solidFill>
                <a:latin typeface="Arial" panose="020B0604020202020204" pitchFamily="34" charset="0"/>
                <a:cs typeface="Arial" panose="020B0604020202020204" pitchFamily="34" charset="0"/>
              </a:rPr>
              <a:t>-20</a:t>
            </a:r>
            <a:r>
              <a:rPr lang="pl-PL" sz="1000" b="1" dirty="0">
                <a:solidFill>
                  <a:schemeClr val="bg1">
                    <a:lumMod val="50000"/>
                  </a:schemeClr>
                </a:solidFill>
                <a:latin typeface="Arial" panose="020B0604020202020204" pitchFamily="34" charset="0"/>
                <a:cs typeface="Arial" panose="020B0604020202020204" pitchFamily="34" charset="0"/>
              </a:rPr>
              <a:t>XX</a:t>
            </a:r>
            <a:r>
              <a:rPr lang="en-US" sz="1000" b="1" dirty="0">
                <a:solidFill>
                  <a:schemeClr val="bg1">
                    <a:lumMod val="50000"/>
                  </a:schemeClr>
                </a:solidFill>
                <a:latin typeface="Arial" panose="020B0604020202020204" pitchFamily="34" charset="0"/>
                <a:cs typeface="Arial" panose="020B0604020202020204" pitchFamily="34" charset="0"/>
              </a:rPr>
              <a:t> (m PLN)</a:t>
            </a:r>
          </a:p>
        </p:txBody>
      </p:sp>
      <p:cxnSp>
        <p:nvCxnSpPr>
          <p:cNvPr id="41" name="Straight Connector 40">
            <a:extLst>
              <a:ext uri="{FF2B5EF4-FFF2-40B4-BE49-F238E27FC236}">
                <a16:creationId xmlns:a16="http://schemas.microsoft.com/office/drawing/2014/main" id="{C6CF1D86-4383-4396-8E38-39CC8493E816}"/>
              </a:ext>
            </a:extLst>
          </p:cNvPr>
          <p:cNvCxnSpPr>
            <a:cxnSpLocks/>
          </p:cNvCxnSpPr>
          <p:nvPr/>
        </p:nvCxnSpPr>
        <p:spPr>
          <a:xfrm>
            <a:off x="6506550" y="1468800"/>
            <a:ext cx="5322241" cy="0"/>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sp>
        <p:nvSpPr>
          <p:cNvPr id="93" name="Rectangle 92">
            <a:extLst>
              <a:ext uri="{FF2B5EF4-FFF2-40B4-BE49-F238E27FC236}">
                <a16:creationId xmlns:a16="http://schemas.microsoft.com/office/drawing/2014/main" id="{60E468C6-9279-4F3A-B202-B799C479E68C}"/>
              </a:ext>
            </a:extLst>
          </p:cNvPr>
          <p:cNvSpPr/>
          <p:nvPr/>
        </p:nvSpPr>
        <p:spPr>
          <a:xfrm>
            <a:off x="8174430" y="1899612"/>
            <a:ext cx="968795" cy="95093"/>
          </a:xfrm>
          <a:prstGeom prst="rect">
            <a:avLst/>
          </a:prstGeom>
          <a:noFill/>
        </p:spPr>
        <p:txBody>
          <a:bodyPr wrap="square">
            <a:spAutoFit/>
          </a:bodyPr>
          <a:lstStyle/>
          <a:p>
            <a:pPr algn="ctr"/>
            <a:endParaRPr lang="pl-PL" sz="900">
              <a:solidFill>
                <a:schemeClr val="bg1"/>
              </a:solidFill>
            </a:endParaRPr>
          </a:p>
        </p:txBody>
      </p:sp>
      <p:grpSp>
        <p:nvGrpSpPr>
          <p:cNvPr id="23" name="Group 22">
            <a:extLst>
              <a:ext uri="{FF2B5EF4-FFF2-40B4-BE49-F238E27FC236}">
                <a16:creationId xmlns:a16="http://schemas.microsoft.com/office/drawing/2014/main" id="{6B5B2695-F657-4419-9AE9-99C0AFD9BC4E}"/>
              </a:ext>
            </a:extLst>
          </p:cNvPr>
          <p:cNvGrpSpPr/>
          <p:nvPr/>
        </p:nvGrpSpPr>
        <p:grpSpPr>
          <a:xfrm>
            <a:off x="6564050" y="1463692"/>
            <a:ext cx="4778670" cy="2186154"/>
            <a:chOff x="6564050" y="1515062"/>
            <a:chExt cx="4778670" cy="2186154"/>
          </a:xfrm>
        </p:grpSpPr>
        <p:grpSp>
          <p:nvGrpSpPr>
            <p:cNvPr id="68" name="Group 67">
              <a:extLst>
                <a:ext uri="{FF2B5EF4-FFF2-40B4-BE49-F238E27FC236}">
                  <a16:creationId xmlns:a16="http://schemas.microsoft.com/office/drawing/2014/main" id="{0D10B134-1F65-4922-8940-B2410F387A0E}"/>
                </a:ext>
              </a:extLst>
            </p:cNvPr>
            <p:cNvGrpSpPr/>
            <p:nvPr/>
          </p:nvGrpSpPr>
          <p:grpSpPr>
            <a:xfrm>
              <a:off x="6564050" y="1515062"/>
              <a:ext cx="4778670" cy="2186154"/>
              <a:chOff x="304691" y="1675618"/>
              <a:chExt cx="6543784" cy="4729826"/>
            </a:xfrm>
          </p:grpSpPr>
          <p:graphicFrame>
            <p:nvGraphicFramePr>
              <p:cNvPr id="100" name="Chart 99">
                <a:extLst>
                  <a:ext uri="{FF2B5EF4-FFF2-40B4-BE49-F238E27FC236}">
                    <a16:creationId xmlns:a16="http://schemas.microsoft.com/office/drawing/2014/main" id="{5AC9B3FF-8DCB-4F42-B0E7-2F93B7176628}"/>
                  </a:ext>
                </a:extLst>
              </p:cNvPr>
              <p:cNvGraphicFramePr/>
              <p:nvPr>
                <p:extLst>
                  <p:ext uri="{D42A27DB-BD31-4B8C-83A1-F6EECF244321}">
                    <p14:modId xmlns:p14="http://schemas.microsoft.com/office/powerpoint/2010/main" val="3794612930"/>
                  </p:ext>
                </p:extLst>
              </p:nvPr>
            </p:nvGraphicFramePr>
            <p:xfrm>
              <a:off x="304691" y="1956116"/>
              <a:ext cx="6543784" cy="4449328"/>
            </p:xfrm>
            <a:graphic>
              <a:graphicData uri="http://schemas.openxmlformats.org/drawingml/2006/chart">
                <c:chart xmlns:c="http://schemas.openxmlformats.org/drawingml/2006/chart" xmlns:r="http://schemas.openxmlformats.org/officeDocument/2006/relationships" r:id="rId4"/>
              </a:graphicData>
            </a:graphic>
          </p:graphicFrame>
          <p:sp>
            <p:nvSpPr>
              <p:cNvPr id="101" name="Rectangle 100">
                <a:extLst>
                  <a:ext uri="{FF2B5EF4-FFF2-40B4-BE49-F238E27FC236}">
                    <a16:creationId xmlns:a16="http://schemas.microsoft.com/office/drawing/2014/main" id="{1F6C3B52-2FCB-4D70-A9D1-5C485D4124E4}"/>
                  </a:ext>
                </a:extLst>
              </p:cNvPr>
              <p:cNvSpPr/>
              <p:nvPr/>
            </p:nvSpPr>
            <p:spPr>
              <a:xfrm>
                <a:off x="2253929" y="1675618"/>
                <a:ext cx="1347452" cy="230832"/>
              </a:xfrm>
              <a:prstGeom prst="rect">
                <a:avLst/>
              </a:prstGeom>
              <a:noFill/>
            </p:spPr>
            <p:txBody>
              <a:bodyPr wrap="square">
                <a:spAutoFit/>
              </a:bodyPr>
              <a:lstStyle/>
              <a:p>
                <a:pPr algn="ctr"/>
                <a:endParaRPr lang="pl-PL" sz="900">
                  <a:solidFill>
                    <a:schemeClr val="bg1"/>
                  </a:solidFill>
                </a:endParaRPr>
              </a:p>
            </p:txBody>
          </p:sp>
          <p:sp>
            <p:nvSpPr>
              <p:cNvPr id="102" name="Rectangle 101">
                <a:extLst>
                  <a:ext uri="{FF2B5EF4-FFF2-40B4-BE49-F238E27FC236}">
                    <a16:creationId xmlns:a16="http://schemas.microsoft.com/office/drawing/2014/main" id="{EEF899DE-A8CD-438F-A325-8981A7850805}"/>
                  </a:ext>
                </a:extLst>
              </p:cNvPr>
              <p:cNvSpPr/>
              <p:nvPr/>
            </p:nvSpPr>
            <p:spPr>
              <a:xfrm>
                <a:off x="2486877" y="2034730"/>
                <a:ext cx="1347452" cy="242067"/>
              </a:xfrm>
              <a:prstGeom prst="rect">
                <a:avLst/>
              </a:prstGeom>
              <a:noFill/>
            </p:spPr>
            <p:txBody>
              <a:bodyPr wrap="square">
                <a:spAutoFit/>
              </a:bodyPr>
              <a:lstStyle/>
              <a:p>
                <a:pPr algn="ctr"/>
                <a:endParaRPr lang="pl-PL" sz="900">
                  <a:solidFill>
                    <a:schemeClr val="bg1"/>
                  </a:solidFill>
                </a:endParaRPr>
              </a:p>
            </p:txBody>
          </p:sp>
        </p:grpSp>
        <p:grpSp>
          <p:nvGrpSpPr>
            <p:cNvPr id="69" name="Group 68">
              <a:extLst>
                <a:ext uri="{FF2B5EF4-FFF2-40B4-BE49-F238E27FC236}">
                  <a16:creationId xmlns:a16="http://schemas.microsoft.com/office/drawing/2014/main" id="{0EAD410A-3D04-4CFB-A0A9-12C9CBB894B2}"/>
                </a:ext>
              </a:extLst>
            </p:cNvPr>
            <p:cNvGrpSpPr/>
            <p:nvPr/>
          </p:nvGrpSpPr>
          <p:grpSpPr>
            <a:xfrm>
              <a:off x="6993412" y="1584351"/>
              <a:ext cx="3652689" cy="1155721"/>
              <a:chOff x="1857469" y="1875326"/>
              <a:chExt cx="4836209" cy="2399200"/>
            </a:xfrm>
          </p:grpSpPr>
          <p:cxnSp>
            <p:nvCxnSpPr>
              <p:cNvPr id="94" name="Straight Connector 93">
                <a:extLst>
                  <a:ext uri="{FF2B5EF4-FFF2-40B4-BE49-F238E27FC236}">
                    <a16:creationId xmlns:a16="http://schemas.microsoft.com/office/drawing/2014/main" id="{CEF43767-F7EB-4518-96FA-F57881974E12}"/>
                  </a:ext>
                </a:extLst>
              </p:cNvPr>
              <p:cNvCxnSpPr>
                <a:cxnSpLocks/>
              </p:cNvCxnSpPr>
              <p:nvPr/>
            </p:nvCxnSpPr>
            <p:spPr>
              <a:xfrm flipH="1">
                <a:off x="1858434" y="1987858"/>
                <a:ext cx="4835244" cy="36651"/>
              </a:xfrm>
              <a:prstGeom prst="line">
                <a:avLst/>
              </a:prstGeom>
              <a:solidFill>
                <a:srgbClr val="1E2B56"/>
              </a:solidFill>
              <a:ln w="12700">
                <a:solidFill>
                  <a:srgbClr val="1E2B56"/>
                </a:solidFill>
                <a:headEnd type="none"/>
              </a:ln>
            </p:spPr>
            <p:style>
              <a:lnRef idx="1">
                <a:schemeClr val="accent1"/>
              </a:lnRef>
              <a:fillRef idx="0">
                <a:schemeClr val="accent1"/>
              </a:fillRef>
              <a:effectRef idx="0">
                <a:schemeClr val="accent1"/>
              </a:effectRef>
              <a:fontRef idx="minor">
                <a:schemeClr val="tx1"/>
              </a:fontRef>
            </p:style>
          </p:cxnSp>
          <p:sp>
            <p:nvSpPr>
              <p:cNvPr id="98" name="Rounded Rectangle 47">
                <a:extLst>
                  <a:ext uri="{FF2B5EF4-FFF2-40B4-BE49-F238E27FC236}">
                    <a16:creationId xmlns:a16="http://schemas.microsoft.com/office/drawing/2014/main" id="{C26F35E8-6825-4759-BCF5-3B54C00A681D}"/>
                  </a:ext>
                </a:extLst>
              </p:cNvPr>
              <p:cNvSpPr/>
              <p:nvPr/>
            </p:nvSpPr>
            <p:spPr>
              <a:xfrm>
                <a:off x="2359060" y="1875326"/>
                <a:ext cx="1282698" cy="278823"/>
              </a:xfrm>
              <a:prstGeom prst="roundRect">
                <a:avLst>
                  <a:gd name="adj" fmla="val 25195"/>
                </a:avLst>
              </a:prstGeom>
              <a:solidFill>
                <a:srgbClr val="1E2B56"/>
              </a:solidFill>
              <a:ln w="12700" cmpd="sng">
                <a:solidFill>
                  <a:srgbClr val="1E2B56"/>
                </a:solidFill>
              </a:ln>
            </p:spPr>
            <p:txBody>
              <a:bodyPr vert="horz" lIns="0" tIns="0" rIns="0" bIns="0" rtlCol="0" anchor="ctr">
                <a:noAutofit/>
              </a:bodyPr>
              <a:lstStyle/>
              <a:p>
                <a:pPr algn="ctr">
                  <a:spcBef>
                    <a:spcPct val="0"/>
                  </a:spcBef>
                </a:pPr>
                <a:r>
                  <a:rPr lang="pl-PL" sz="900" dirty="0">
                    <a:solidFill>
                      <a:schemeClr val="bg1"/>
                    </a:solidFill>
                  </a:rPr>
                  <a:t>CAGR xx</a:t>
                </a:r>
                <a:r>
                  <a:rPr lang="en-US" sz="900" dirty="0">
                    <a:solidFill>
                      <a:schemeClr val="bg1"/>
                    </a:solidFill>
                  </a:rPr>
                  <a:t>%</a:t>
                </a:r>
                <a:endParaRPr lang="pl-PL" sz="900" dirty="0">
                  <a:solidFill>
                    <a:schemeClr val="bg1"/>
                  </a:solidFill>
                </a:endParaRPr>
              </a:p>
            </p:txBody>
          </p:sp>
          <p:cxnSp>
            <p:nvCxnSpPr>
              <p:cNvPr id="96" name="Straight Connector 95">
                <a:extLst>
                  <a:ext uri="{FF2B5EF4-FFF2-40B4-BE49-F238E27FC236}">
                    <a16:creationId xmlns:a16="http://schemas.microsoft.com/office/drawing/2014/main" id="{F2FC85FE-A97F-41B6-8C1E-41B8343FC31E}"/>
                  </a:ext>
                </a:extLst>
              </p:cNvPr>
              <p:cNvCxnSpPr>
                <a:cxnSpLocks/>
              </p:cNvCxnSpPr>
              <p:nvPr/>
            </p:nvCxnSpPr>
            <p:spPr>
              <a:xfrm flipV="1">
                <a:off x="6690576" y="1995547"/>
                <a:ext cx="2136" cy="1005723"/>
              </a:xfrm>
              <a:prstGeom prst="line">
                <a:avLst/>
              </a:prstGeom>
              <a:solidFill>
                <a:srgbClr val="1E2B56"/>
              </a:solidFill>
              <a:ln w="12700">
                <a:solidFill>
                  <a:srgbClr val="1E2B56"/>
                </a:solidFill>
                <a:headEnd type="triangle"/>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7E47114A-AF33-40A0-90E0-0B1F0ACD704C}"/>
                  </a:ext>
                </a:extLst>
              </p:cNvPr>
              <p:cNvCxnSpPr>
                <a:cxnSpLocks/>
              </p:cNvCxnSpPr>
              <p:nvPr/>
            </p:nvCxnSpPr>
            <p:spPr>
              <a:xfrm flipV="1">
                <a:off x="1857469" y="2032638"/>
                <a:ext cx="3102" cy="2241888"/>
              </a:xfrm>
              <a:prstGeom prst="line">
                <a:avLst/>
              </a:prstGeom>
              <a:solidFill>
                <a:srgbClr val="1E2B56"/>
              </a:solidFill>
              <a:ln w="12700">
                <a:solidFill>
                  <a:srgbClr val="1E2B56"/>
                </a:solidFill>
                <a:headEnd type="none"/>
              </a:ln>
            </p:spPr>
            <p:style>
              <a:lnRef idx="1">
                <a:schemeClr val="accent1"/>
              </a:lnRef>
              <a:fillRef idx="0">
                <a:schemeClr val="accent1"/>
              </a:fillRef>
              <a:effectRef idx="0">
                <a:schemeClr val="accent1"/>
              </a:effectRef>
              <a:fontRef idx="minor">
                <a:schemeClr val="tx1"/>
              </a:fontRef>
            </p:style>
          </p:cxnSp>
        </p:grpSp>
        <p:grpSp>
          <p:nvGrpSpPr>
            <p:cNvPr id="103" name="Group 102">
              <a:extLst>
                <a:ext uri="{FF2B5EF4-FFF2-40B4-BE49-F238E27FC236}">
                  <a16:creationId xmlns:a16="http://schemas.microsoft.com/office/drawing/2014/main" id="{B2DAC95E-4A5F-4FD1-9BA5-1842BEF47BC8}"/>
                </a:ext>
              </a:extLst>
            </p:cNvPr>
            <p:cNvGrpSpPr/>
            <p:nvPr/>
          </p:nvGrpSpPr>
          <p:grpSpPr>
            <a:xfrm>
              <a:off x="7187809" y="1776678"/>
              <a:ext cx="3690030" cy="1330500"/>
              <a:chOff x="1909740" y="1875326"/>
              <a:chExt cx="4783938" cy="2762030"/>
            </a:xfrm>
          </p:grpSpPr>
          <p:cxnSp>
            <p:nvCxnSpPr>
              <p:cNvPr id="104" name="Straight Connector 103">
                <a:extLst>
                  <a:ext uri="{FF2B5EF4-FFF2-40B4-BE49-F238E27FC236}">
                    <a16:creationId xmlns:a16="http://schemas.microsoft.com/office/drawing/2014/main" id="{165DA611-C8B5-48FF-BE9E-EB10513E4C68}"/>
                  </a:ext>
                </a:extLst>
              </p:cNvPr>
              <p:cNvCxnSpPr>
                <a:cxnSpLocks/>
              </p:cNvCxnSpPr>
              <p:nvPr/>
            </p:nvCxnSpPr>
            <p:spPr>
              <a:xfrm flipH="1">
                <a:off x="1909740" y="1987858"/>
                <a:ext cx="4783938" cy="27162"/>
              </a:xfrm>
              <a:prstGeom prst="line">
                <a:avLst/>
              </a:prstGeom>
              <a:solidFill>
                <a:srgbClr val="687FCA"/>
              </a:solidFill>
              <a:ln w="12700">
                <a:solidFill>
                  <a:srgbClr val="1E2B56"/>
                </a:solidFill>
                <a:headEnd type="none"/>
              </a:ln>
            </p:spPr>
            <p:style>
              <a:lnRef idx="1">
                <a:schemeClr val="accent1"/>
              </a:lnRef>
              <a:fillRef idx="0">
                <a:schemeClr val="accent1"/>
              </a:fillRef>
              <a:effectRef idx="0">
                <a:schemeClr val="accent1"/>
              </a:effectRef>
              <a:fontRef idx="minor">
                <a:schemeClr val="tx1"/>
              </a:fontRef>
            </p:style>
          </p:cxnSp>
          <p:sp>
            <p:nvSpPr>
              <p:cNvPr id="105" name="Rounded Rectangle 47">
                <a:extLst>
                  <a:ext uri="{FF2B5EF4-FFF2-40B4-BE49-F238E27FC236}">
                    <a16:creationId xmlns:a16="http://schemas.microsoft.com/office/drawing/2014/main" id="{C3F09A5F-34A8-4B0C-9CBC-C3BC65E8882F}"/>
                  </a:ext>
                </a:extLst>
              </p:cNvPr>
              <p:cNvSpPr/>
              <p:nvPr/>
            </p:nvSpPr>
            <p:spPr>
              <a:xfrm>
                <a:off x="2359060" y="1875326"/>
                <a:ext cx="1282698" cy="278823"/>
              </a:xfrm>
              <a:prstGeom prst="roundRect">
                <a:avLst>
                  <a:gd name="adj" fmla="val 25195"/>
                </a:avLst>
              </a:prstGeom>
              <a:solidFill>
                <a:srgbClr val="687FCA"/>
              </a:solidFill>
              <a:ln w="12700" cmpd="sng">
                <a:noFill/>
              </a:ln>
            </p:spPr>
            <p:txBody>
              <a:bodyPr vert="horz" lIns="0" tIns="0" rIns="0" bIns="0" rtlCol="0" anchor="ctr">
                <a:noAutofit/>
              </a:bodyPr>
              <a:lstStyle/>
              <a:p>
                <a:pPr algn="ctr">
                  <a:spcBef>
                    <a:spcPct val="0"/>
                  </a:spcBef>
                </a:pPr>
                <a:r>
                  <a:rPr lang="pl-PL" sz="900" dirty="0">
                    <a:solidFill>
                      <a:schemeClr val="bg1"/>
                    </a:solidFill>
                  </a:rPr>
                  <a:t>CAGR xx</a:t>
                </a:r>
                <a:r>
                  <a:rPr lang="en-US" sz="900" dirty="0">
                    <a:solidFill>
                      <a:schemeClr val="bg1"/>
                    </a:solidFill>
                  </a:rPr>
                  <a:t>%</a:t>
                </a:r>
                <a:endParaRPr lang="pl-PL" sz="900" dirty="0">
                  <a:solidFill>
                    <a:schemeClr val="bg1"/>
                  </a:solidFill>
                </a:endParaRPr>
              </a:p>
            </p:txBody>
          </p:sp>
          <p:cxnSp>
            <p:nvCxnSpPr>
              <p:cNvPr id="106" name="Straight Connector 105">
                <a:extLst>
                  <a:ext uri="{FF2B5EF4-FFF2-40B4-BE49-F238E27FC236}">
                    <a16:creationId xmlns:a16="http://schemas.microsoft.com/office/drawing/2014/main" id="{EC84D785-621C-439A-9BDE-6C237C8A89B3}"/>
                  </a:ext>
                </a:extLst>
              </p:cNvPr>
              <p:cNvCxnSpPr>
                <a:cxnSpLocks/>
              </p:cNvCxnSpPr>
              <p:nvPr/>
            </p:nvCxnSpPr>
            <p:spPr>
              <a:xfrm flipV="1">
                <a:off x="6689610" y="1995547"/>
                <a:ext cx="3102" cy="1005723"/>
              </a:xfrm>
              <a:prstGeom prst="line">
                <a:avLst/>
              </a:prstGeom>
              <a:solidFill>
                <a:srgbClr val="687FCA"/>
              </a:solidFill>
              <a:ln w="12700">
                <a:solidFill>
                  <a:srgbClr val="1E2B56"/>
                </a:solidFill>
                <a:headEnd type="triangle"/>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52B84AEF-621F-44C5-B88E-3DE6B230218A}"/>
                  </a:ext>
                </a:extLst>
              </p:cNvPr>
              <p:cNvCxnSpPr>
                <a:cxnSpLocks/>
              </p:cNvCxnSpPr>
              <p:nvPr/>
            </p:nvCxnSpPr>
            <p:spPr>
              <a:xfrm flipV="1">
                <a:off x="1909740" y="2007860"/>
                <a:ext cx="0" cy="2629496"/>
              </a:xfrm>
              <a:prstGeom prst="line">
                <a:avLst/>
              </a:prstGeom>
              <a:solidFill>
                <a:srgbClr val="687FCA"/>
              </a:solidFill>
              <a:ln w="12700">
                <a:solidFill>
                  <a:srgbClr val="1E2B56"/>
                </a:solidFill>
                <a:headEnd type="none"/>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9961E68-1D18-4036-8D68-BBA64F3772BB}"/>
                </a:ext>
              </a:extLst>
            </p:cNvPr>
            <p:cNvGrpSpPr/>
            <p:nvPr/>
          </p:nvGrpSpPr>
          <p:grpSpPr>
            <a:xfrm>
              <a:off x="7386832" y="1976453"/>
              <a:ext cx="3691082" cy="1029828"/>
              <a:chOff x="1908375" y="1875326"/>
              <a:chExt cx="4785305" cy="2137854"/>
            </a:xfrm>
          </p:grpSpPr>
          <p:cxnSp>
            <p:nvCxnSpPr>
              <p:cNvPr id="109" name="Straight Connector 108">
                <a:extLst>
                  <a:ext uri="{FF2B5EF4-FFF2-40B4-BE49-F238E27FC236}">
                    <a16:creationId xmlns:a16="http://schemas.microsoft.com/office/drawing/2014/main" id="{B8215542-22F4-46A2-90E3-16A6257E3B38}"/>
                  </a:ext>
                </a:extLst>
              </p:cNvPr>
              <p:cNvCxnSpPr>
                <a:cxnSpLocks/>
              </p:cNvCxnSpPr>
              <p:nvPr/>
            </p:nvCxnSpPr>
            <p:spPr>
              <a:xfrm flipH="1">
                <a:off x="1908375" y="1987858"/>
                <a:ext cx="4785305" cy="9346"/>
              </a:xfrm>
              <a:prstGeom prst="line">
                <a:avLst/>
              </a:prstGeom>
              <a:solidFill>
                <a:srgbClr val="CAE1F2"/>
              </a:solidFill>
              <a:ln w="12700">
                <a:solidFill>
                  <a:srgbClr val="1D6B9C"/>
                </a:solidFill>
                <a:headEnd type="none"/>
              </a:ln>
            </p:spPr>
            <p:style>
              <a:lnRef idx="1">
                <a:schemeClr val="accent1"/>
              </a:lnRef>
              <a:fillRef idx="0">
                <a:schemeClr val="accent1"/>
              </a:fillRef>
              <a:effectRef idx="0">
                <a:schemeClr val="accent1"/>
              </a:effectRef>
              <a:fontRef idx="minor">
                <a:schemeClr val="tx1"/>
              </a:fontRef>
            </p:style>
          </p:cxnSp>
          <p:sp>
            <p:nvSpPr>
              <p:cNvPr id="110" name="Rounded Rectangle 47">
                <a:extLst>
                  <a:ext uri="{FF2B5EF4-FFF2-40B4-BE49-F238E27FC236}">
                    <a16:creationId xmlns:a16="http://schemas.microsoft.com/office/drawing/2014/main" id="{02D0FFEE-43CE-42B0-BBD5-95452BEFFBEC}"/>
                  </a:ext>
                </a:extLst>
              </p:cNvPr>
              <p:cNvSpPr/>
              <p:nvPr/>
            </p:nvSpPr>
            <p:spPr>
              <a:xfrm>
                <a:off x="2359060" y="1875326"/>
                <a:ext cx="1282698" cy="278823"/>
              </a:xfrm>
              <a:prstGeom prst="roundRect">
                <a:avLst>
                  <a:gd name="adj" fmla="val 25195"/>
                </a:avLst>
              </a:prstGeom>
              <a:solidFill>
                <a:srgbClr val="CAE1F2"/>
              </a:solidFill>
              <a:ln w="12700" cmpd="sng">
                <a:noFill/>
              </a:ln>
            </p:spPr>
            <p:txBody>
              <a:bodyPr vert="horz" lIns="0" tIns="0" rIns="0" bIns="0" rtlCol="0" anchor="ctr">
                <a:noAutofit/>
              </a:bodyPr>
              <a:lstStyle/>
              <a:p>
                <a:pPr algn="ctr">
                  <a:spcBef>
                    <a:spcPct val="0"/>
                  </a:spcBef>
                </a:pPr>
                <a:r>
                  <a:rPr lang="pl-PL" sz="900" dirty="0"/>
                  <a:t>CAGR xx</a:t>
                </a:r>
                <a:r>
                  <a:rPr lang="en-US" sz="900" dirty="0"/>
                  <a:t>%</a:t>
                </a:r>
                <a:endParaRPr lang="pl-PL" sz="900" dirty="0"/>
              </a:p>
            </p:txBody>
          </p:sp>
          <p:cxnSp>
            <p:nvCxnSpPr>
              <p:cNvPr id="111" name="Straight Connector 110">
                <a:extLst>
                  <a:ext uri="{FF2B5EF4-FFF2-40B4-BE49-F238E27FC236}">
                    <a16:creationId xmlns:a16="http://schemas.microsoft.com/office/drawing/2014/main" id="{EE588468-4FB2-4C1A-AB81-574A1378838D}"/>
                  </a:ext>
                </a:extLst>
              </p:cNvPr>
              <p:cNvCxnSpPr>
                <a:cxnSpLocks/>
              </p:cNvCxnSpPr>
              <p:nvPr/>
            </p:nvCxnSpPr>
            <p:spPr>
              <a:xfrm flipV="1">
                <a:off x="6692712" y="1987858"/>
                <a:ext cx="0" cy="1582617"/>
              </a:xfrm>
              <a:prstGeom prst="line">
                <a:avLst/>
              </a:prstGeom>
              <a:solidFill>
                <a:srgbClr val="CAE1F2"/>
              </a:solidFill>
              <a:ln w="12700">
                <a:solidFill>
                  <a:srgbClr val="1D6B9C"/>
                </a:solidFill>
                <a:headEnd type="triangle"/>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A775C507-216E-4EDF-90A9-50BF40AD75D0}"/>
                  </a:ext>
                </a:extLst>
              </p:cNvPr>
              <p:cNvCxnSpPr>
                <a:cxnSpLocks/>
              </p:cNvCxnSpPr>
              <p:nvPr/>
            </p:nvCxnSpPr>
            <p:spPr>
              <a:xfrm flipV="1">
                <a:off x="1908857" y="1987858"/>
                <a:ext cx="0" cy="2025322"/>
              </a:xfrm>
              <a:prstGeom prst="line">
                <a:avLst/>
              </a:prstGeom>
              <a:solidFill>
                <a:srgbClr val="CAE1F2"/>
              </a:solidFill>
              <a:ln w="12700">
                <a:solidFill>
                  <a:srgbClr val="1D6B9C"/>
                </a:solidFill>
                <a:headEnd type="none"/>
              </a:ln>
            </p:spPr>
            <p:style>
              <a:lnRef idx="1">
                <a:schemeClr val="accent1"/>
              </a:lnRef>
              <a:fillRef idx="0">
                <a:schemeClr val="accent1"/>
              </a:fillRef>
              <a:effectRef idx="0">
                <a:schemeClr val="accent1"/>
              </a:effectRef>
              <a:fontRef idx="minor">
                <a:schemeClr val="tx1"/>
              </a:fontRef>
            </p:style>
          </p:cxnSp>
        </p:grpSp>
      </p:grpSp>
      <p:grpSp>
        <p:nvGrpSpPr>
          <p:cNvPr id="55" name="Group 54">
            <a:extLst>
              <a:ext uri="{FF2B5EF4-FFF2-40B4-BE49-F238E27FC236}">
                <a16:creationId xmlns:a16="http://schemas.microsoft.com/office/drawing/2014/main" id="{6CA44836-DB19-469E-B71D-6AF6D67AF366}"/>
              </a:ext>
            </a:extLst>
          </p:cNvPr>
          <p:cNvGrpSpPr/>
          <p:nvPr/>
        </p:nvGrpSpPr>
        <p:grpSpPr>
          <a:xfrm>
            <a:off x="-1121204" y="19811"/>
            <a:ext cx="962703" cy="6401807"/>
            <a:chOff x="-1121204" y="19811"/>
            <a:chExt cx="962703" cy="6401807"/>
          </a:xfrm>
        </p:grpSpPr>
        <p:sp>
          <p:nvSpPr>
            <p:cNvPr id="56" name="Rectangle 55">
              <a:extLst>
                <a:ext uri="{FF2B5EF4-FFF2-40B4-BE49-F238E27FC236}">
                  <a16:creationId xmlns:a16="http://schemas.microsoft.com/office/drawing/2014/main" id="{AF2A5868-F2AB-4A8D-80B2-0CED2A572C4A}"/>
                </a:ext>
              </a:extLst>
            </p:cNvPr>
            <p:cNvSpPr/>
            <p:nvPr/>
          </p:nvSpPr>
          <p:spPr>
            <a:xfrm>
              <a:off x="-423677" y="1643481"/>
              <a:ext cx="265176" cy="246888"/>
            </a:xfrm>
            <a:prstGeom prst="rect">
              <a:avLst/>
            </a:prstGeom>
            <a:solidFill>
              <a:srgbClr val="7FB7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7" name="Rectangle 56">
              <a:extLst>
                <a:ext uri="{FF2B5EF4-FFF2-40B4-BE49-F238E27FC236}">
                  <a16:creationId xmlns:a16="http://schemas.microsoft.com/office/drawing/2014/main" id="{0D36EFED-2D36-4770-9819-6D8E0763D190}"/>
                </a:ext>
              </a:extLst>
            </p:cNvPr>
            <p:cNvSpPr/>
            <p:nvPr/>
          </p:nvSpPr>
          <p:spPr>
            <a:xfrm>
              <a:off x="-423677" y="2614848"/>
              <a:ext cx="265176" cy="246888"/>
            </a:xfrm>
            <a:prstGeom prst="rect">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8" name="Rectangle 57">
              <a:extLst>
                <a:ext uri="{FF2B5EF4-FFF2-40B4-BE49-F238E27FC236}">
                  <a16:creationId xmlns:a16="http://schemas.microsoft.com/office/drawing/2014/main" id="{6FB59985-EC74-4B50-B34A-449B9D19CA36}"/>
                </a:ext>
              </a:extLst>
            </p:cNvPr>
            <p:cNvSpPr/>
            <p:nvPr/>
          </p:nvSpPr>
          <p:spPr>
            <a:xfrm>
              <a:off x="-423677" y="5850949"/>
              <a:ext cx="265176" cy="246888"/>
            </a:xfrm>
            <a:prstGeom prst="rect">
              <a:avLst/>
            </a:prstGeom>
            <a:solidFill>
              <a:srgbClr val="371E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9" name="Rectangle 58">
              <a:extLst>
                <a:ext uri="{FF2B5EF4-FFF2-40B4-BE49-F238E27FC236}">
                  <a16:creationId xmlns:a16="http://schemas.microsoft.com/office/drawing/2014/main" id="{9C29F8BC-6AFD-437D-84F7-CB5D5ECB820D}"/>
                </a:ext>
              </a:extLst>
            </p:cNvPr>
            <p:cNvSpPr/>
            <p:nvPr/>
          </p:nvSpPr>
          <p:spPr>
            <a:xfrm>
              <a:off x="-423677" y="5527160"/>
              <a:ext cx="265176" cy="246888"/>
            </a:xfrm>
            <a:prstGeom prst="rect">
              <a:avLst/>
            </a:prstGeom>
            <a:solidFill>
              <a:srgbClr val="4526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0" name="Rectangle 59">
              <a:extLst>
                <a:ext uri="{FF2B5EF4-FFF2-40B4-BE49-F238E27FC236}">
                  <a16:creationId xmlns:a16="http://schemas.microsoft.com/office/drawing/2014/main" id="{0D41B943-B19F-4227-AF5A-9AA01CEB106C}"/>
                </a:ext>
              </a:extLst>
            </p:cNvPr>
            <p:cNvSpPr/>
            <p:nvPr/>
          </p:nvSpPr>
          <p:spPr>
            <a:xfrm>
              <a:off x="-423677" y="6174730"/>
              <a:ext cx="265176" cy="246888"/>
            </a:xfrm>
            <a:prstGeom prst="rect">
              <a:avLst/>
            </a:prstGeom>
            <a:solidFill>
              <a:srgbClr val="1C0F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1" name="Rectangle 60">
              <a:extLst>
                <a:ext uri="{FF2B5EF4-FFF2-40B4-BE49-F238E27FC236}">
                  <a16:creationId xmlns:a16="http://schemas.microsoft.com/office/drawing/2014/main" id="{4ED8F878-2173-4306-81C5-2D8F41795DEA}"/>
                </a:ext>
              </a:extLst>
            </p:cNvPr>
            <p:cNvSpPr/>
            <p:nvPr/>
          </p:nvSpPr>
          <p:spPr>
            <a:xfrm>
              <a:off x="-423677" y="4233793"/>
              <a:ext cx="265176" cy="246888"/>
            </a:xfrm>
            <a:prstGeom prst="rect">
              <a:avLst/>
            </a:prstGeom>
            <a:solidFill>
              <a:srgbClr val="ACFE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2" name="Rectangle 61">
              <a:extLst>
                <a:ext uri="{FF2B5EF4-FFF2-40B4-BE49-F238E27FC236}">
                  <a16:creationId xmlns:a16="http://schemas.microsoft.com/office/drawing/2014/main" id="{F7186C0C-334E-4601-A9A9-4CC253F1F66C}"/>
                </a:ext>
              </a:extLst>
            </p:cNvPr>
            <p:cNvSpPr/>
            <p:nvPr/>
          </p:nvSpPr>
          <p:spPr>
            <a:xfrm>
              <a:off x="-423677" y="4557582"/>
              <a:ext cx="265176" cy="245099"/>
            </a:xfrm>
            <a:prstGeom prst="rect">
              <a:avLst/>
            </a:prstGeom>
            <a:solidFill>
              <a:srgbClr val="67FD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3" name="Rectangle 62">
              <a:extLst>
                <a:ext uri="{FF2B5EF4-FFF2-40B4-BE49-F238E27FC236}">
                  <a16:creationId xmlns:a16="http://schemas.microsoft.com/office/drawing/2014/main" id="{D6316A30-E05E-4790-8D36-400EE0A701F7}"/>
                </a:ext>
              </a:extLst>
            </p:cNvPr>
            <p:cNvSpPr/>
            <p:nvPr/>
          </p:nvSpPr>
          <p:spPr>
            <a:xfrm>
              <a:off x="-423677" y="3910004"/>
              <a:ext cx="265176" cy="246888"/>
            </a:xfrm>
            <a:prstGeom prst="rect">
              <a:avLst/>
            </a:prstGeom>
            <a:solidFill>
              <a:srgbClr val="B8FE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4" name="Rectangle 63">
              <a:extLst>
                <a:ext uri="{FF2B5EF4-FFF2-40B4-BE49-F238E27FC236}">
                  <a16:creationId xmlns:a16="http://schemas.microsoft.com/office/drawing/2014/main" id="{F982F085-FC1A-4BBD-BEA5-90BF327630AA}"/>
                </a:ext>
              </a:extLst>
            </p:cNvPr>
            <p:cNvSpPr/>
            <p:nvPr/>
          </p:nvSpPr>
          <p:spPr>
            <a:xfrm>
              <a:off x="-423677" y="24536"/>
              <a:ext cx="265176" cy="246888"/>
            </a:xfrm>
            <a:prstGeom prst="rect">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5" name="Rectangle 64">
              <a:extLst>
                <a:ext uri="{FF2B5EF4-FFF2-40B4-BE49-F238E27FC236}">
                  <a16:creationId xmlns:a16="http://schemas.microsoft.com/office/drawing/2014/main" id="{F1446595-9C35-4B23-8B39-BBB2E924F540}"/>
                </a:ext>
              </a:extLst>
            </p:cNvPr>
            <p:cNvSpPr/>
            <p:nvPr/>
          </p:nvSpPr>
          <p:spPr>
            <a:xfrm>
              <a:off x="-423677" y="3586215"/>
              <a:ext cx="265176" cy="246888"/>
            </a:xfrm>
            <a:prstGeom prst="rect">
              <a:avLst/>
            </a:prstGeom>
            <a:solidFill>
              <a:srgbClr val="D5FA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6" name="Rectangle 65">
              <a:extLst>
                <a:ext uri="{FF2B5EF4-FFF2-40B4-BE49-F238E27FC236}">
                  <a16:creationId xmlns:a16="http://schemas.microsoft.com/office/drawing/2014/main" id="{BFEAD812-8F49-47F4-8BF0-F1772EB1D18E}"/>
                </a:ext>
              </a:extLst>
            </p:cNvPr>
            <p:cNvSpPr/>
            <p:nvPr/>
          </p:nvSpPr>
          <p:spPr>
            <a:xfrm>
              <a:off x="-423677" y="1967270"/>
              <a:ext cx="265176" cy="246888"/>
            </a:xfrm>
            <a:prstGeom prst="rect">
              <a:avLst/>
            </a:prstGeom>
            <a:solidFill>
              <a:srgbClr val="93D3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7" name="Rectangle 66">
              <a:extLst>
                <a:ext uri="{FF2B5EF4-FFF2-40B4-BE49-F238E27FC236}">
                  <a16:creationId xmlns:a16="http://schemas.microsoft.com/office/drawing/2014/main" id="{8D73824C-2C87-4EC2-BDA3-DE45DF1BDA6B}"/>
                </a:ext>
              </a:extLst>
            </p:cNvPr>
            <p:cNvSpPr/>
            <p:nvPr/>
          </p:nvSpPr>
          <p:spPr>
            <a:xfrm>
              <a:off x="-423677" y="4879582"/>
              <a:ext cx="265176" cy="246888"/>
            </a:xfrm>
            <a:prstGeom prst="rect">
              <a:avLst/>
            </a:prstGeom>
            <a:solidFill>
              <a:srgbClr val="F2E2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0" name="Rectangle 69">
              <a:extLst>
                <a:ext uri="{FF2B5EF4-FFF2-40B4-BE49-F238E27FC236}">
                  <a16:creationId xmlns:a16="http://schemas.microsoft.com/office/drawing/2014/main" id="{BA063C93-8A0E-4067-96F3-819A11A023A2}"/>
                </a:ext>
              </a:extLst>
            </p:cNvPr>
            <p:cNvSpPr/>
            <p:nvPr/>
          </p:nvSpPr>
          <p:spPr>
            <a:xfrm>
              <a:off x="-423677" y="5203371"/>
              <a:ext cx="265176" cy="246888"/>
            </a:xfrm>
            <a:prstGeom prst="rect">
              <a:avLst/>
            </a:prstGeom>
            <a:solidFill>
              <a:srgbClr val="A34A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1" name="Rectangle 70">
              <a:extLst>
                <a:ext uri="{FF2B5EF4-FFF2-40B4-BE49-F238E27FC236}">
                  <a16:creationId xmlns:a16="http://schemas.microsoft.com/office/drawing/2014/main" id="{F4316F0A-159A-4D54-86E0-D4561F9E6386}"/>
                </a:ext>
              </a:extLst>
            </p:cNvPr>
            <p:cNvSpPr/>
            <p:nvPr/>
          </p:nvSpPr>
          <p:spPr>
            <a:xfrm>
              <a:off x="-423677" y="348325"/>
              <a:ext cx="265176" cy="246888"/>
            </a:xfrm>
            <a:prstGeom prst="rect">
              <a:avLst/>
            </a:prstGeom>
            <a:solidFill>
              <a:srgbClr val="2A3D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2" name="Rectangle 71">
              <a:extLst>
                <a:ext uri="{FF2B5EF4-FFF2-40B4-BE49-F238E27FC236}">
                  <a16:creationId xmlns:a16="http://schemas.microsoft.com/office/drawing/2014/main" id="{DE60D1C2-1861-4967-A2F9-656F2B91E1CA}"/>
                </a:ext>
              </a:extLst>
            </p:cNvPr>
            <p:cNvSpPr/>
            <p:nvPr/>
          </p:nvSpPr>
          <p:spPr>
            <a:xfrm>
              <a:off x="-423677" y="672114"/>
              <a:ext cx="265176" cy="246888"/>
            </a:xfrm>
            <a:prstGeom prst="rect">
              <a:avLst/>
            </a:prstGeom>
            <a:solidFill>
              <a:srgbClr val="3248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4" name="Rectangle 73">
              <a:extLst>
                <a:ext uri="{FF2B5EF4-FFF2-40B4-BE49-F238E27FC236}">
                  <a16:creationId xmlns:a16="http://schemas.microsoft.com/office/drawing/2014/main" id="{190C2B5D-6764-4005-B7A7-D786F4CDB84E}"/>
                </a:ext>
              </a:extLst>
            </p:cNvPr>
            <p:cNvSpPr/>
            <p:nvPr/>
          </p:nvSpPr>
          <p:spPr>
            <a:xfrm>
              <a:off x="-423677" y="995903"/>
              <a:ext cx="265176" cy="246888"/>
            </a:xfrm>
            <a:prstGeom prst="rect">
              <a:avLst/>
            </a:prstGeom>
            <a:solidFill>
              <a:srgbClr val="3D58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5" name="Rectangle 74">
              <a:extLst>
                <a:ext uri="{FF2B5EF4-FFF2-40B4-BE49-F238E27FC236}">
                  <a16:creationId xmlns:a16="http://schemas.microsoft.com/office/drawing/2014/main" id="{28782912-5DB6-468E-BBF7-4F4F3E052F00}"/>
                </a:ext>
              </a:extLst>
            </p:cNvPr>
            <p:cNvSpPr/>
            <p:nvPr/>
          </p:nvSpPr>
          <p:spPr>
            <a:xfrm>
              <a:off x="-423677" y="1319692"/>
              <a:ext cx="265176" cy="246888"/>
            </a:xfrm>
            <a:prstGeom prst="rect">
              <a:avLst/>
            </a:prstGeom>
            <a:solidFill>
              <a:srgbClr val="687F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6" name="Rectangle 75">
              <a:extLst>
                <a:ext uri="{FF2B5EF4-FFF2-40B4-BE49-F238E27FC236}">
                  <a16:creationId xmlns:a16="http://schemas.microsoft.com/office/drawing/2014/main" id="{F1F2520A-70F2-41A9-BBEF-3A94FB688041}"/>
                </a:ext>
              </a:extLst>
            </p:cNvPr>
            <p:cNvSpPr/>
            <p:nvPr/>
          </p:nvSpPr>
          <p:spPr>
            <a:xfrm>
              <a:off x="-423677" y="3262426"/>
              <a:ext cx="265176" cy="2468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7" name="Rectangle 76">
              <a:extLst>
                <a:ext uri="{FF2B5EF4-FFF2-40B4-BE49-F238E27FC236}">
                  <a16:creationId xmlns:a16="http://schemas.microsoft.com/office/drawing/2014/main" id="{E748C69C-10A2-4F29-94D1-D3294B689086}"/>
                </a:ext>
              </a:extLst>
            </p:cNvPr>
            <p:cNvSpPr/>
            <p:nvPr/>
          </p:nvSpPr>
          <p:spPr>
            <a:xfrm>
              <a:off x="-423677" y="2938637"/>
              <a:ext cx="265176" cy="246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1" name="Rectangle 80">
              <a:extLst>
                <a:ext uri="{FF2B5EF4-FFF2-40B4-BE49-F238E27FC236}">
                  <a16:creationId xmlns:a16="http://schemas.microsoft.com/office/drawing/2014/main" id="{BB5D936B-A221-40D1-A23A-C26575CB5091}"/>
                </a:ext>
              </a:extLst>
            </p:cNvPr>
            <p:cNvSpPr/>
            <p:nvPr/>
          </p:nvSpPr>
          <p:spPr>
            <a:xfrm>
              <a:off x="-423677" y="2291059"/>
              <a:ext cx="265176" cy="246888"/>
            </a:xfrm>
            <a:prstGeom prst="rect">
              <a:avLst/>
            </a:prstGeom>
            <a:solidFill>
              <a:srgbClr val="A1C9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82" name="Straight Connector 81">
              <a:extLst>
                <a:ext uri="{FF2B5EF4-FFF2-40B4-BE49-F238E27FC236}">
                  <a16:creationId xmlns:a16="http://schemas.microsoft.com/office/drawing/2014/main" id="{B4BB28BD-229F-4701-88C9-C8E223B7BB8B}"/>
                </a:ext>
              </a:extLst>
            </p:cNvPr>
            <p:cNvCxnSpPr/>
            <p:nvPr/>
          </p:nvCxnSpPr>
          <p:spPr>
            <a:xfrm flipH="1">
              <a:off x="-669192" y="19811"/>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5013F92D-E2D7-4F8F-94AA-7A3C05CC15AE}"/>
                </a:ext>
              </a:extLst>
            </p:cNvPr>
            <p:cNvCxnSpPr>
              <a:cxnSpLocks/>
            </p:cNvCxnSpPr>
            <p:nvPr/>
          </p:nvCxnSpPr>
          <p:spPr>
            <a:xfrm flipV="1">
              <a:off x="-669191" y="21564"/>
              <a:ext cx="1" cy="6394564"/>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CCD16144-CF9C-4D9A-A923-10B9C34BA9D3}"/>
                </a:ext>
              </a:extLst>
            </p:cNvPr>
            <p:cNvCxnSpPr/>
            <p:nvPr/>
          </p:nvCxnSpPr>
          <p:spPr>
            <a:xfrm flipH="1">
              <a:off x="-661000" y="6416128"/>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C819AD14-CF49-4E47-A593-4134A23380F9}"/>
                </a:ext>
              </a:extLst>
            </p:cNvPr>
            <p:cNvSpPr txBox="1"/>
            <p:nvPr/>
          </p:nvSpPr>
          <p:spPr>
            <a:xfrm rot="16200000">
              <a:off x="-3080623" y="3095951"/>
              <a:ext cx="4226615" cy="307777"/>
            </a:xfrm>
            <a:prstGeom prst="rect">
              <a:avLst/>
            </a:prstGeom>
            <a:noFill/>
          </p:spPr>
          <p:txBody>
            <a:bodyPr wrap="square" rtlCol="0">
              <a:spAutoFit/>
            </a:bodyPr>
            <a:lstStyle/>
            <a:p>
              <a:pPr algn="ctr"/>
              <a:r>
                <a:rPr lang="en-US" sz="1400" dirty="0">
                  <a:solidFill>
                    <a:srgbClr val="5B9BD5"/>
                  </a:solidFill>
                </a:rPr>
                <a:t>Colour palette</a:t>
              </a:r>
            </a:p>
          </p:txBody>
        </p:sp>
      </p:grpSp>
      <p:sp>
        <p:nvSpPr>
          <p:cNvPr id="7" name="TextBox 6">
            <a:extLst>
              <a:ext uri="{FF2B5EF4-FFF2-40B4-BE49-F238E27FC236}">
                <a16:creationId xmlns:a16="http://schemas.microsoft.com/office/drawing/2014/main" id="{4C2E0E72-6FBE-422F-A14D-CC28AE146EF8}"/>
              </a:ext>
            </a:extLst>
          </p:cNvPr>
          <p:cNvSpPr txBox="1"/>
          <p:nvPr/>
        </p:nvSpPr>
        <p:spPr>
          <a:xfrm>
            <a:off x="368921" y="619200"/>
            <a:ext cx="11449350"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[Company] </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has grown over </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x</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 times in terms of revenues between 20</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XX</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 and 20</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XX</a:t>
            </a:r>
          </a:p>
        </p:txBody>
      </p:sp>
      <p:cxnSp>
        <p:nvCxnSpPr>
          <p:cNvPr id="95" name="Straight Connector 94">
            <a:extLst>
              <a:ext uri="{FF2B5EF4-FFF2-40B4-BE49-F238E27FC236}">
                <a16:creationId xmlns:a16="http://schemas.microsoft.com/office/drawing/2014/main" id="{1B9F77E2-44E9-492D-A43C-653E897055C0}"/>
              </a:ext>
            </a:extLst>
          </p:cNvPr>
          <p:cNvCxnSpPr>
            <a:cxnSpLocks/>
          </p:cNvCxnSpPr>
          <p:nvPr/>
        </p:nvCxnSpPr>
        <p:spPr>
          <a:xfrm>
            <a:off x="341999" y="1468800"/>
            <a:ext cx="5488530" cy="0"/>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sp>
        <p:nvSpPr>
          <p:cNvPr id="18" name="Rounded Rectangle 171">
            <a:extLst>
              <a:ext uri="{FF2B5EF4-FFF2-40B4-BE49-F238E27FC236}">
                <a16:creationId xmlns:a16="http://schemas.microsoft.com/office/drawing/2014/main" id="{1DF92D1A-04C5-4901-8DDE-23878A987E07}"/>
              </a:ext>
            </a:extLst>
          </p:cNvPr>
          <p:cNvSpPr/>
          <p:nvPr/>
        </p:nvSpPr>
        <p:spPr>
          <a:xfrm>
            <a:off x="7220866" y="3724956"/>
            <a:ext cx="3852000" cy="185120"/>
          </a:xfrm>
          <a:prstGeom prst="roundRect">
            <a:avLst>
              <a:gd name="adj" fmla="val 28503"/>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000" b="1" dirty="0">
                <a:solidFill>
                  <a:schemeClr val="bg1"/>
                </a:solidFill>
                <a:latin typeface="Calibri Light" panose="020F0302020204030204" pitchFamily="34" charset="0"/>
              </a:rPr>
              <a:t>Commentary</a:t>
            </a:r>
            <a:endParaRPr lang="en-US" sz="1000" b="1" dirty="0"/>
          </a:p>
        </p:txBody>
      </p:sp>
      <p:sp>
        <p:nvSpPr>
          <p:cNvPr id="2" name="TextBox 1">
            <a:extLst>
              <a:ext uri="{FF2B5EF4-FFF2-40B4-BE49-F238E27FC236}">
                <a16:creationId xmlns:a16="http://schemas.microsoft.com/office/drawing/2014/main" id="{8DB8002F-FC06-4834-B66B-2E981E05D8EB}"/>
              </a:ext>
            </a:extLst>
          </p:cNvPr>
          <p:cNvSpPr txBox="1"/>
          <p:nvPr/>
        </p:nvSpPr>
        <p:spPr>
          <a:xfrm>
            <a:off x="462774" y="6094279"/>
            <a:ext cx="388244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Source:: [xxx]</a:t>
            </a:r>
          </a:p>
        </p:txBody>
      </p:sp>
      <p:sp>
        <p:nvSpPr>
          <p:cNvPr id="4" name="Text Placeholder 8">
            <a:extLst>
              <a:ext uri="{FF2B5EF4-FFF2-40B4-BE49-F238E27FC236}">
                <a16:creationId xmlns:a16="http://schemas.microsoft.com/office/drawing/2014/main" id="{7C25BDA3-7E9B-4373-9153-8584D5095E96}"/>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SALES STRUCTURE</a:t>
            </a:r>
          </a:p>
        </p:txBody>
      </p:sp>
    </p:spTree>
    <p:extLst>
      <p:ext uri="{BB962C8B-B14F-4D97-AF65-F5344CB8AC3E}">
        <p14:creationId xmlns:p14="http://schemas.microsoft.com/office/powerpoint/2010/main" val="1870946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 name="Rounded Rectangle 142"/>
          <p:cNvSpPr/>
          <p:nvPr/>
        </p:nvSpPr>
        <p:spPr>
          <a:xfrm>
            <a:off x="512064" y="1630064"/>
            <a:ext cx="7127812" cy="1997418"/>
          </a:xfrm>
          <a:prstGeom prst="roundRect">
            <a:avLst>
              <a:gd name="adj" fmla="val 4172"/>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ctr">
              <a:buFont typeface="Arial" panose="020B0604020202020204" pitchFamily="34" charset="0"/>
              <a:buChar char="•"/>
            </a:pPr>
            <a:endParaRPr lang="pl-PL" sz="1000" dirty="0">
              <a:solidFill>
                <a:schemeClr val="tx2">
                  <a:lumMod val="50000"/>
                </a:schemeClr>
              </a:solidFill>
            </a:endParaRPr>
          </a:p>
        </p:txBody>
      </p:sp>
      <p:graphicFrame>
        <p:nvGraphicFramePr>
          <p:cNvPr id="321" name="Chart 320">
            <a:extLst>
              <a:ext uri="{FF2B5EF4-FFF2-40B4-BE49-F238E27FC236}">
                <a16:creationId xmlns:a16="http://schemas.microsoft.com/office/drawing/2014/main" id="{B4ACA414-4B57-4834-AD19-A5C639DB0F6E}"/>
              </a:ext>
            </a:extLst>
          </p:cNvPr>
          <p:cNvGraphicFramePr/>
          <p:nvPr/>
        </p:nvGraphicFramePr>
        <p:xfrm>
          <a:off x="54784" y="1568642"/>
          <a:ext cx="2657251" cy="196517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25" name="Chart 324">
            <a:extLst>
              <a:ext uri="{FF2B5EF4-FFF2-40B4-BE49-F238E27FC236}">
                <a16:creationId xmlns:a16="http://schemas.microsoft.com/office/drawing/2014/main" id="{4520AC4A-5FF6-4BE9-B29D-39DA7BB131DE}"/>
              </a:ext>
            </a:extLst>
          </p:cNvPr>
          <p:cNvGraphicFramePr/>
          <p:nvPr/>
        </p:nvGraphicFramePr>
        <p:xfrm>
          <a:off x="3831625" y="1581246"/>
          <a:ext cx="2657251" cy="196517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26" name="Chart 325">
            <a:extLst>
              <a:ext uri="{FF2B5EF4-FFF2-40B4-BE49-F238E27FC236}">
                <a16:creationId xmlns:a16="http://schemas.microsoft.com/office/drawing/2014/main" id="{76030587-19EA-42AE-8094-8FFAF465AB8F}"/>
              </a:ext>
            </a:extLst>
          </p:cNvPr>
          <p:cNvGraphicFramePr/>
          <p:nvPr/>
        </p:nvGraphicFramePr>
        <p:xfrm>
          <a:off x="5534708" y="1594974"/>
          <a:ext cx="2657251" cy="1965172"/>
        </p:xfrm>
        <a:graphic>
          <a:graphicData uri="http://schemas.openxmlformats.org/drawingml/2006/chart">
            <c:chart xmlns:c="http://schemas.openxmlformats.org/drawingml/2006/chart" xmlns:r="http://schemas.openxmlformats.org/officeDocument/2006/relationships" r:id="rId5"/>
          </a:graphicData>
        </a:graphic>
      </p:graphicFrame>
      <p:sp>
        <p:nvSpPr>
          <p:cNvPr id="145" name="Rounded Rectangle 144"/>
          <p:cNvSpPr/>
          <p:nvPr/>
        </p:nvSpPr>
        <p:spPr>
          <a:xfrm>
            <a:off x="512065" y="3687836"/>
            <a:ext cx="3535440" cy="2480465"/>
          </a:xfrm>
          <a:prstGeom prst="roundRect">
            <a:avLst>
              <a:gd name="adj" fmla="val 4172"/>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ctr">
              <a:buFont typeface="Arial" panose="020B0604020202020204" pitchFamily="34" charset="0"/>
              <a:buChar char="•"/>
            </a:pPr>
            <a:endParaRPr lang="pl-PL" sz="1000" dirty="0">
              <a:solidFill>
                <a:schemeClr val="tx2">
                  <a:lumMod val="50000"/>
                </a:schemeClr>
              </a:solidFill>
            </a:endParaRPr>
          </a:p>
        </p:txBody>
      </p:sp>
      <p:graphicFrame>
        <p:nvGraphicFramePr>
          <p:cNvPr id="328" name="Chart 327">
            <a:extLst>
              <a:ext uri="{FF2B5EF4-FFF2-40B4-BE49-F238E27FC236}">
                <a16:creationId xmlns:a16="http://schemas.microsoft.com/office/drawing/2014/main" id="{180FA8A9-4836-42F6-A29D-9B246F7A52F8}"/>
              </a:ext>
            </a:extLst>
          </p:cNvPr>
          <p:cNvGraphicFramePr/>
          <p:nvPr/>
        </p:nvGraphicFramePr>
        <p:xfrm>
          <a:off x="2114331" y="3496730"/>
          <a:ext cx="2227539" cy="1820761"/>
        </p:xfrm>
        <a:graphic>
          <a:graphicData uri="http://schemas.openxmlformats.org/drawingml/2006/chart">
            <c:chart xmlns:c="http://schemas.openxmlformats.org/drawingml/2006/chart" xmlns:r="http://schemas.openxmlformats.org/officeDocument/2006/relationships" r:id="rId6"/>
          </a:graphicData>
        </a:graphic>
      </p:graphicFrame>
      <p:sp>
        <p:nvSpPr>
          <p:cNvPr id="198" name="Rounded Rectangle 197"/>
          <p:cNvSpPr/>
          <p:nvPr/>
        </p:nvSpPr>
        <p:spPr>
          <a:xfrm>
            <a:off x="4103991" y="3688748"/>
            <a:ext cx="3535885" cy="2484318"/>
          </a:xfrm>
          <a:prstGeom prst="roundRect">
            <a:avLst>
              <a:gd name="adj" fmla="val 4172"/>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ctr">
              <a:buFont typeface="Arial" panose="020B0604020202020204" pitchFamily="34" charset="0"/>
              <a:buChar char="•"/>
            </a:pPr>
            <a:endParaRPr lang="pl-PL" sz="1000" dirty="0">
              <a:solidFill>
                <a:schemeClr val="tx2">
                  <a:lumMod val="50000"/>
                </a:schemeClr>
              </a:solidFill>
            </a:endParaRPr>
          </a:p>
        </p:txBody>
      </p:sp>
      <p:graphicFrame>
        <p:nvGraphicFramePr>
          <p:cNvPr id="12" name="Chart 11"/>
          <p:cNvGraphicFramePr/>
          <p:nvPr>
            <p:extLst>
              <p:ext uri="{D42A27DB-BD31-4B8C-83A1-F6EECF244321}">
                <p14:modId xmlns:p14="http://schemas.microsoft.com/office/powerpoint/2010/main" val="664916771"/>
              </p:ext>
            </p:extLst>
          </p:nvPr>
        </p:nvGraphicFramePr>
        <p:xfrm>
          <a:off x="3993867" y="4043744"/>
          <a:ext cx="3691565" cy="2076846"/>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330" name="Chart 329">
            <a:extLst>
              <a:ext uri="{FF2B5EF4-FFF2-40B4-BE49-F238E27FC236}">
                <a16:creationId xmlns:a16="http://schemas.microsoft.com/office/drawing/2014/main" id="{2BCAA3F6-CEF9-43D0-884D-5C6A21561495}"/>
              </a:ext>
            </a:extLst>
          </p:cNvPr>
          <p:cNvGraphicFramePr/>
          <p:nvPr/>
        </p:nvGraphicFramePr>
        <p:xfrm>
          <a:off x="2103860" y="4506055"/>
          <a:ext cx="2227539" cy="1820761"/>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327" name="Chart 326">
            <a:extLst>
              <a:ext uri="{FF2B5EF4-FFF2-40B4-BE49-F238E27FC236}">
                <a16:creationId xmlns:a16="http://schemas.microsoft.com/office/drawing/2014/main" id="{CA2C916F-FF98-4D0D-8F87-E825581D2557}"/>
              </a:ext>
            </a:extLst>
          </p:cNvPr>
          <p:cNvGraphicFramePr/>
          <p:nvPr/>
        </p:nvGraphicFramePr>
        <p:xfrm>
          <a:off x="427602" y="3488787"/>
          <a:ext cx="2227539" cy="1820761"/>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329" name="Chart 328">
            <a:extLst>
              <a:ext uri="{FF2B5EF4-FFF2-40B4-BE49-F238E27FC236}">
                <a16:creationId xmlns:a16="http://schemas.microsoft.com/office/drawing/2014/main" id="{8F5BE59E-3E4F-439A-B832-B7A3C640736F}"/>
              </a:ext>
            </a:extLst>
          </p:cNvPr>
          <p:cNvGraphicFramePr/>
          <p:nvPr/>
        </p:nvGraphicFramePr>
        <p:xfrm>
          <a:off x="434867" y="4516220"/>
          <a:ext cx="2227539" cy="1820761"/>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324" name="Chart 323">
            <a:extLst>
              <a:ext uri="{FF2B5EF4-FFF2-40B4-BE49-F238E27FC236}">
                <a16:creationId xmlns:a16="http://schemas.microsoft.com/office/drawing/2014/main" id="{E33EB0B2-149B-47CD-9995-B28E9CA87173}"/>
              </a:ext>
            </a:extLst>
          </p:cNvPr>
          <p:cNvGraphicFramePr/>
          <p:nvPr>
            <p:extLst>
              <p:ext uri="{D42A27DB-BD31-4B8C-83A1-F6EECF244321}">
                <p14:modId xmlns:p14="http://schemas.microsoft.com/office/powerpoint/2010/main" val="1655997796"/>
              </p:ext>
            </p:extLst>
          </p:nvPr>
        </p:nvGraphicFramePr>
        <p:xfrm>
          <a:off x="1878525" y="1575544"/>
          <a:ext cx="2657251" cy="1965172"/>
        </p:xfrm>
        <a:graphic>
          <a:graphicData uri="http://schemas.openxmlformats.org/drawingml/2006/chart">
            <c:chart xmlns:c="http://schemas.openxmlformats.org/drawingml/2006/chart" xmlns:r="http://schemas.openxmlformats.org/officeDocument/2006/relationships" r:id="rId11"/>
          </a:graphicData>
        </a:graphic>
      </p:graphicFrame>
      <p:sp>
        <p:nvSpPr>
          <p:cNvPr id="9" name="TextBox 8">
            <a:extLst>
              <a:ext uri="{FF2B5EF4-FFF2-40B4-BE49-F238E27FC236}">
                <a16:creationId xmlns:a16="http://schemas.microsoft.com/office/drawing/2014/main" id="{FB2FFDEB-4907-4B60-A6CA-3F7200D95AA8}"/>
              </a:ext>
            </a:extLst>
          </p:cNvPr>
          <p:cNvSpPr txBox="1"/>
          <p:nvPr/>
        </p:nvSpPr>
        <p:spPr>
          <a:xfrm>
            <a:off x="534759" y="618865"/>
            <a:ext cx="11285765"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ea typeface="Cambria" panose="02040503050406030204" pitchFamily="18" charset="0"/>
                <a:cs typeface="Calibri Light" panose="020F0302020204030204" pitchFamily="34" charset="0"/>
              </a:rPr>
              <a:t>Thanks to the high quality of its products and its involvement in marketing activities, [the Company] maintains a wide and diversified customer base</a:t>
            </a:r>
          </a:p>
        </p:txBody>
      </p:sp>
      <p:cxnSp>
        <p:nvCxnSpPr>
          <p:cNvPr id="7" name="Straight Connector 6">
            <a:extLst>
              <a:ext uri="{FF2B5EF4-FFF2-40B4-BE49-F238E27FC236}">
                <a16:creationId xmlns:a16="http://schemas.microsoft.com/office/drawing/2014/main" id="{F08831FF-F059-4C09-977B-4A72F92F5A77}"/>
              </a:ext>
            </a:extLst>
          </p:cNvPr>
          <p:cNvCxnSpPr>
            <a:cxnSpLocks/>
          </p:cNvCxnSpPr>
          <p:nvPr/>
        </p:nvCxnSpPr>
        <p:spPr>
          <a:xfrm>
            <a:off x="512064" y="1481328"/>
            <a:ext cx="7093778"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10" name="TextBox 78">
            <a:extLst>
              <a:ext uri="{FF2B5EF4-FFF2-40B4-BE49-F238E27FC236}">
                <a16:creationId xmlns:a16="http://schemas.microsoft.com/office/drawing/2014/main" id="{89013C99-1E04-4365-8D34-ED0B40033912}"/>
              </a:ext>
            </a:extLst>
          </p:cNvPr>
          <p:cNvSpPr txBox="1"/>
          <p:nvPr/>
        </p:nvSpPr>
        <p:spPr>
          <a:xfrm>
            <a:off x="526540" y="1462266"/>
            <a:ext cx="4839787" cy="254909"/>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bg1">
                  <a:lumMod val="65000"/>
                </a:schemeClr>
              </a:solidFill>
              <a:latin typeface="Arial" panose="020B0604020202020204" pitchFamily="34" charset="0"/>
              <a:cs typeface="Arial" panose="020B0604020202020204" pitchFamily="34" charset="0"/>
            </a:endParaRPr>
          </a:p>
        </p:txBody>
      </p:sp>
      <p:sp>
        <p:nvSpPr>
          <p:cNvPr id="11" name="TextBox 78">
            <a:extLst>
              <a:ext uri="{FF2B5EF4-FFF2-40B4-BE49-F238E27FC236}">
                <a16:creationId xmlns:a16="http://schemas.microsoft.com/office/drawing/2014/main" id="{0F1D20B6-4406-44B6-B0BB-EDA4D6105BD2}"/>
              </a:ext>
            </a:extLst>
          </p:cNvPr>
          <p:cNvSpPr txBox="1"/>
          <p:nvPr/>
        </p:nvSpPr>
        <p:spPr>
          <a:xfrm>
            <a:off x="7982712" y="1252728"/>
            <a:ext cx="2837817" cy="237744"/>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bg1">
                    <a:lumMod val="65000"/>
                  </a:schemeClr>
                </a:solidFill>
                <a:latin typeface="Arial" panose="020B0604020202020204" pitchFamily="34" charset="0"/>
                <a:cs typeface="Arial" panose="020B0604020202020204" pitchFamily="34" charset="0"/>
              </a:rPr>
              <a:t>Customer</a:t>
            </a:r>
            <a:r>
              <a:rPr lang="pl-PL" sz="1000" b="1" dirty="0">
                <a:solidFill>
                  <a:schemeClr val="bg1">
                    <a:lumMod val="65000"/>
                  </a:schemeClr>
                </a:solidFill>
                <a:latin typeface="Arial" panose="020B0604020202020204" pitchFamily="34" charset="0"/>
                <a:cs typeface="Arial" panose="020B0604020202020204" pitchFamily="34" charset="0"/>
              </a:rPr>
              <a:t> </a:t>
            </a:r>
            <a:r>
              <a:rPr lang="pl-PL" sz="1000" b="1" dirty="0" err="1">
                <a:solidFill>
                  <a:schemeClr val="bg1">
                    <a:lumMod val="65000"/>
                  </a:schemeClr>
                </a:solidFill>
                <a:latin typeface="Arial" panose="020B0604020202020204" pitchFamily="34" charset="0"/>
                <a:cs typeface="Arial" panose="020B0604020202020204" pitchFamily="34" charset="0"/>
              </a:rPr>
              <a:t>Concentration</a:t>
            </a:r>
            <a:r>
              <a:rPr lang="pl-PL" sz="1000" b="1" dirty="0">
                <a:solidFill>
                  <a:schemeClr val="bg1">
                    <a:lumMod val="65000"/>
                  </a:schemeClr>
                </a:solidFill>
                <a:latin typeface="Arial" panose="020B0604020202020204" pitchFamily="34" charset="0"/>
                <a:cs typeface="Arial" panose="020B0604020202020204" pitchFamily="34" charset="0"/>
              </a:rPr>
              <a:t>, 3Q 2019 (%)</a:t>
            </a:r>
          </a:p>
        </p:txBody>
      </p:sp>
      <p:cxnSp>
        <p:nvCxnSpPr>
          <p:cNvPr id="15" name="Straight Connector 14">
            <a:extLst>
              <a:ext uri="{FF2B5EF4-FFF2-40B4-BE49-F238E27FC236}">
                <a16:creationId xmlns:a16="http://schemas.microsoft.com/office/drawing/2014/main" id="{A96C543F-E7AA-41CB-B088-A05E293A4EFB}"/>
              </a:ext>
            </a:extLst>
          </p:cNvPr>
          <p:cNvCxnSpPr>
            <a:cxnSpLocks/>
          </p:cNvCxnSpPr>
          <p:nvPr/>
        </p:nvCxnSpPr>
        <p:spPr>
          <a:xfrm>
            <a:off x="7959969" y="1481328"/>
            <a:ext cx="3721714" cy="5"/>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314" name="TextBox 313">
            <a:extLst>
              <a:ext uri="{FF2B5EF4-FFF2-40B4-BE49-F238E27FC236}">
                <a16:creationId xmlns:a16="http://schemas.microsoft.com/office/drawing/2014/main" id="{03F4CE68-1616-4CD1-9617-CF4C102980D7}"/>
              </a:ext>
            </a:extLst>
          </p:cNvPr>
          <p:cNvSpPr txBox="1"/>
          <p:nvPr/>
        </p:nvSpPr>
        <p:spPr>
          <a:xfrm>
            <a:off x="590466" y="1888432"/>
            <a:ext cx="441245" cy="230832"/>
          </a:xfrm>
          <a:prstGeom prst="rect">
            <a:avLst/>
          </a:prstGeom>
          <a:noFill/>
        </p:spPr>
        <p:txBody>
          <a:bodyPr wrap="square" rtlCol="0">
            <a:spAutoFit/>
          </a:bodyPr>
          <a:lstStyle/>
          <a:p>
            <a:pPr algn="ctr"/>
            <a:r>
              <a:rPr lang="pl-PL" sz="900" b="1" dirty="0">
                <a:latin typeface="Calibri Light" panose="020F0302020204030204" pitchFamily="34" charset="0"/>
              </a:rPr>
              <a:t>2017</a:t>
            </a:r>
          </a:p>
        </p:txBody>
      </p:sp>
      <p:sp>
        <p:nvSpPr>
          <p:cNvPr id="316" name="TextBox 315">
            <a:extLst>
              <a:ext uri="{FF2B5EF4-FFF2-40B4-BE49-F238E27FC236}">
                <a16:creationId xmlns:a16="http://schemas.microsoft.com/office/drawing/2014/main" id="{AD47C753-C74C-4DCA-9F16-C6A78040A843}"/>
              </a:ext>
            </a:extLst>
          </p:cNvPr>
          <p:cNvSpPr txBox="1"/>
          <p:nvPr/>
        </p:nvSpPr>
        <p:spPr>
          <a:xfrm>
            <a:off x="2286528" y="1888432"/>
            <a:ext cx="447104" cy="230832"/>
          </a:xfrm>
          <a:prstGeom prst="rect">
            <a:avLst/>
          </a:prstGeom>
          <a:noFill/>
        </p:spPr>
        <p:txBody>
          <a:bodyPr wrap="square" rtlCol="0">
            <a:spAutoFit/>
          </a:bodyPr>
          <a:lstStyle/>
          <a:p>
            <a:pPr algn="ctr"/>
            <a:r>
              <a:rPr lang="pl-PL" sz="900" b="1" dirty="0">
                <a:latin typeface="Calibri Light" panose="020F0302020204030204" pitchFamily="34" charset="0"/>
              </a:rPr>
              <a:t>2018</a:t>
            </a:r>
          </a:p>
        </p:txBody>
      </p:sp>
      <p:sp>
        <p:nvSpPr>
          <p:cNvPr id="317" name="TextBox 316">
            <a:extLst>
              <a:ext uri="{FF2B5EF4-FFF2-40B4-BE49-F238E27FC236}">
                <a16:creationId xmlns:a16="http://schemas.microsoft.com/office/drawing/2014/main" id="{535945CD-8310-4A01-BEFA-0D9AA14AA83F}"/>
              </a:ext>
            </a:extLst>
          </p:cNvPr>
          <p:cNvSpPr txBox="1"/>
          <p:nvPr/>
        </p:nvSpPr>
        <p:spPr>
          <a:xfrm>
            <a:off x="3786721" y="1881709"/>
            <a:ext cx="976706" cy="230832"/>
          </a:xfrm>
          <a:prstGeom prst="rect">
            <a:avLst/>
          </a:prstGeom>
          <a:noFill/>
        </p:spPr>
        <p:txBody>
          <a:bodyPr wrap="square" rtlCol="0">
            <a:spAutoFit/>
          </a:bodyPr>
          <a:lstStyle/>
          <a:p>
            <a:pPr algn="ctr"/>
            <a:r>
              <a:rPr lang="pl-PL" sz="900" b="1" dirty="0">
                <a:latin typeface="Calibri Light" panose="020F0302020204030204" pitchFamily="34" charset="0"/>
              </a:rPr>
              <a:t>2019P</a:t>
            </a:r>
          </a:p>
        </p:txBody>
      </p:sp>
      <p:sp>
        <p:nvSpPr>
          <p:cNvPr id="318" name="TextBox 317">
            <a:extLst>
              <a:ext uri="{FF2B5EF4-FFF2-40B4-BE49-F238E27FC236}">
                <a16:creationId xmlns:a16="http://schemas.microsoft.com/office/drawing/2014/main" id="{E92ECC77-39F1-4C98-B0B9-C83BFC71766E}"/>
              </a:ext>
            </a:extLst>
          </p:cNvPr>
          <p:cNvSpPr txBox="1"/>
          <p:nvPr/>
        </p:nvSpPr>
        <p:spPr>
          <a:xfrm>
            <a:off x="5655554" y="1886222"/>
            <a:ext cx="976706" cy="230832"/>
          </a:xfrm>
          <a:prstGeom prst="rect">
            <a:avLst/>
          </a:prstGeom>
          <a:noFill/>
        </p:spPr>
        <p:txBody>
          <a:bodyPr wrap="square" rtlCol="0">
            <a:spAutoFit/>
          </a:bodyPr>
          <a:lstStyle/>
          <a:p>
            <a:pPr algn="ctr"/>
            <a:r>
              <a:rPr lang="pl-PL" sz="900" b="1" dirty="0">
                <a:latin typeface="Calibri Light" panose="020F0302020204030204" pitchFamily="34" charset="0"/>
              </a:rPr>
              <a:t>2020P</a:t>
            </a:r>
          </a:p>
        </p:txBody>
      </p:sp>
      <p:sp>
        <p:nvSpPr>
          <p:cNvPr id="349" name="TextBox 348">
            <a:extLst>
              <a:ext uri="{FF2B5EF4-FFF2-40B4-BE49-F238E27FC236}">
                <a16:creationId xmlns:a16="http://schemas.microsoft.com/office/drawing/2014/main" id="{98020D0B-3DEA-400F-85B7-D425D76BC6DF}"/>
              </a:ext>
            </a:extLst>
          </p:cNvPr>
          <p:cNvSpPr txBox="1"/>
          <p:nvPr/>
        </p:nvSpPr>
        <p:spPr>
          <a:xfrm>
            <a:off x="2586652" y="1660243"/>
            <a:ext cx="3004950" cy="246221"/>
          </a:xfrm>
          <a:prstGeom prst="rect">
            <a:avLst/>
          </a:prstGeom>
          <a:noFill/>
        </p:spPr>
        <p:txBody>
          <a:bodyPr wrap="square" rtlCol="0">
            <a:spAutoFit/>
          </a:bodyPr>
          <a:lstStyle/>
          <a:p>
            <a:pPr algn="ctr"/>
            <a:r>
              <a:rPr lang="en-US" sz="1000" b="1" dirty="0">
                <a:latin typeface="Calibri Light" panose="020F0302020204030204" pitchFamily="34" charset="0"/>
              </a:rPr>
              <a:t>Revenue structure by product groups (PLN thousand)</a:t>
            </a:r>
          </a:p>
        </p:txBody>
      </p:sp>
      <p:sp>
        <p:nvSpPr>
          <p:cNvPr id="350" name="TextBox 349">
            <a:extLst>
              <a:ext uri="{FF2B5EF4-FFF2-40B4-BE49-F238E27FC236}">
                <a16:creationId xmlns:a16="http://schemas.microsoft.com/office/drawing/2014/main" id="{845746E0-F3D4-414B-A352-ED99EF734D84}"/>
              </a:ext>
            </a:extLst>
          </p:cNvPr>
          <p:cNvSpPr txBox="1"/>
          <p:nvPr/>
        </p:nvSpPr>
        <p:spPr>
          <a:xfrm>
            <a:off x="616154" y="3695704"/>
            <a:ext cx="3307045" cy="246221"/>
          </a:xfrm>
          <a:prstGeom prst="rect">
            <a:avLst/>
          </a:prstGeom>
          <a:noFill/>
        </p:spPr>
        <p:txBody>
          <a:bodyPr wrap="square" rtlCol="0">
            <a:spAutoFit/>
          </a:bodyPr>
          <a:lstStyle/>
          <a:p>
            <a:pPr algn="ctr"/>
            <a:r>
              <a:rPr lang="pl-PL" sz="1000" b="1" dirty="0" err="1">
                <a:latin typeface="Calibri Light" panose="020F0302020204030204" pitchFamily="34" charset="0"/>
              </a:rPr>
              <a:t>Geographical</a:t>
            </a:r>
            <a:r>
              <a:rPr lang="pl-PL" sz="1000" b="1" dirty="0">
                <a:latin typeface="Calibri Light" panose="020F0302020204030204" pitchFamily="34" charset="0"/>
              </a:rPr>
              <a:t> </a:t>
            </a:r>
            <a:r>
              <a:rPr lang="pl-PL" sz="1000" b="1" dirty="0" err="1">
                <a:latin typeface="Calibri Light" panose="020F0302020204030204" pitchFamily="34" charset="0"/>
              </a:rPr>
              <a:t>revenue</a:t>
            </a:r>
            <a:r>
              <a:rPr lang="pl-PL" sz="1000" b="1" dirty="0">
                <a:latin typeface="Calibri Light" panose="020F0302020204030204" pitchFamily="34" charset="0"/>
              </a:rPr>
              <a:t> </a:t>
            </a:r>
            <a:r>
              <a:rPr lang="pl-PL" sz="1000" b="1" dirty="0" err="1">
                <a:latin typeface="Calibri Light" panose="020F0302020204030204" pitchFamily="34" charset="0"/>
              </a:rPr>
              <a:t>structure</a:t>
            </a:r>
            <a:r>
              <a:rPr lang="pl-PL" sz="1000" b="1" dirty="0">
                <a:latin typeface="Calibri Light" panose="020F0302020204030204" pitchFamily="34" charset="0"/>
              </a:rPr>
              <a:t> (%)</a:t>
            </a:r>
          </a:p>
        </p:txBody>
      </p:sp>
      <p:sp>
        <p:nvSpPr>
          <p:cNvPr id="361" name="TextBox 360">
            <a:extLst>
              <a:ext uri="{FF2B5EF4-FFF2-40B4-BE49-F238E27FC236}">
                <a16:creationId xmlns:a16="http://schemas.microsoft.com/office/drawing/2014/main" id="{A4B1C04C-DF1F-4515-8331-D6E0AF3754AB}"/>
              </a:ext>
            </a:extLst>
          </p:cNvPr>
          <p:cNvSpPr txBox="1"/>
          <p:nvPr/>
        </p:nvSpPr>
        <p:spPr>
          <a:xfrm>
            <a:off x="4216419" y="3695200"/>
            <a:ext cx="3307045" cy="246221"/>
          </a:xfrm>
          <a:prstGeom prst="rect">
            <a:avLst/>
          </a:prstGeom>
          <a:noFill/>
        </p:spPr>
        <p:txBody>
          <a:bodyPr wrap="square" rtlCol="0">
            <a:spAutoFit/>
          </a:bodyPr>
          <a:lstStyle/>
          <a:p>
            <a:pPr algn="ctr"/>
            <a:r>
              <a:rPr lang="pl-PL" sz="1000" b="1" dirty="0">
                <a:latin typeface="Calibri Light" panose="020F0302020204030204" pitchFamily="34" charset="0"/>
              </a:rPr>
              <a:t>Sales </a:t>
            </a:r>
            <a:r>
              <a:rPr lang="pl-PL" sz="1000" b="1" dirty="0" err="1">
                <a:latin typeface="Calibri Light" panose="020F0302020204030204" pitchFamily="34" charset="0"/>
              </a:rPr>
              <a:t>volume</a:t>
            </a:r>
            <a:r>
              <a:rPr lang="pl-PL" sz="1000" b="1" dirty="0">
                <a:latin typeface="Calibri Light" panose="020F0302020204030204" pitchFamily="34" charset="0"/>
              </a:rPr>
              <a:t> (</a:t>
            </a:r>
            <a:r>
              <a:rPr lang="pl-PL" sz="1000" b="1" dirty="0" err="1">
                <a:latin typeface="Calibri Light" panose="020F0302020204030204" pitchFamily="34" charset="0"/>
              </a:rPr>
              <a:t>thousand</a:t>
            </a:r>
            <a:r>
              <a:rPr lang="pl-PL" sz="1000" b="1" dirty="0">
                <a:latin typeface="Calibri Light" panose="020F0302020204030204" pitchFamily="34" charset="0"/>
              </a:rPr>
              <a:t> PLN) </a:t>
            </a:r>
          </a:p>
        </p:txBody>
      </p:sp>
      <p:grpSp>
        <p:nvGrpSpPr>
          <p:cNvPr id="2" name="Group 1">
            <a:extLst>
              <a:ext uri="{FF2B5EF4-FFF2-40B4-BE49-F238E27FC236}">
                <a16:creationId xmlns:a16="http://schemas.microsoft.com/office/drawing/2014/main" id="{6C9583E6-757A-4F0C-924D-183CEA12BC04}"/>
              </a:ext>
            </a:extLst>
          </p:cNvPr>
          <p:cNvGrpSpPr/>
          <p:nvPr/>
        </p:nvGrpSpPr>
        <p:grpSpPr>
          <a:xfrm>
            <a:off x="1558078" y="5923609"/>
            <a:ext cx="2016671" cy="218684"/>
            <a:chOff x="521298" y="4090836"/>
            <a:chExt cx="2016671" cy="218684"/>
          </a:xfrm>
        </p:grpSpPr>
        <p:grpSp>
          <p:nvGrpSpPr>
            <p:cNvPr id="89" name="Group 88">
              <a:extLst>
                <a:ext uri="{FF2B5EF4-FFF2-40B4-BE49-F238E27FC236}">
                  <a16:creationId xmlns:a16="http://schemas.microsoft.com/office/drawing/2014/main" id="{6BED3D55-5D31-4BDE-94E7-4E2FC248FA51}"/>
                </a:ext>
              </a:extLst>
            </p:cNvPr>
            <p:cNvGrpSpPr/>
            <p:nvPr/>
          </p:nvGrpSpPr>
          <p:grpSpPr>
            <a:xfrm>
              <a:off x="521298" y="4090836"/>
              <a:ext cx="1282477" cy="215444"/>
              <a:chOff x="449228" y="2890357"/>
              <a:chExt cx="1282477" cy="215444"/>
            </a:xfrm>
          </p:grpSpPr>
          <p:sp>
            <p:nvSpPr>
              <p:cNvPr id="91" name="Rectangle 90">
                <a:extLst>
                  <a:ext uri="{FF2B5EF4-FFF2-40B4-BE49-F238E27FC236}">
                    <a16:creationId xmlns:a16="http://schemas.microsoft.com/office/drawing/2014/main" id="{93A57A68-A701-413B-A337-BA600F99670D}"/>
                  </a:ext>
                </a:extLst>
              </p:cNvPr>
              <p:cNvSpPr/>
              <p:nvPr/>
            </p:nvSpPr>
            <p:spPr>
              <a:xfrm>
                <a:off x="449228" y="2959654"/>
                <a:ext cx="152400" cy="75611"/>
              </a:xfrm>
              <a:prstGeom prst="rect">
                <a:avLst/>
              </a:prstGeom>
              <a:solidFill>
                <a:srgbClr val="61C3AE"/>
              </a:solidFill>
              <a:ln w="3175" cmpd="sng">
                <a:noFill/>
              </a:ln>
            </p:spPr>
            <p:txBody>
              <a:bodyPr vert="horz" lIns="91440" tIns="45720" rIns="91440" bIns="45720" rtlCol="0" anchor="ctr">
                <a:noAutofit/>
              </a:bodyPr>
              <a:lstStyle/>
              <a:p>
                <a:pPr algn="ctr">
                  <a:spcBef>
                    <a:spcPct val="0"/>
                  </a:spcBef>
                </a:pPr>
                <a:endParaRPr lang="pl-PL" sz="800" dirty="0"/>
              </a:p>
            </p:txBody>
          </p:sp>
          <p:sp>
            <p:nvSpPr>
              <p:cNvPr id="92" name="TextBox 91">
                <a:extLst>
                  <a:ext uri="{FF2B5EF4-FFF2-40B4-BE49-F238E27FC236}">
                    <a16:creationId xmlns:a16="http://schemas.microsoft.com/office/drawing/2014/main" id="{03B2B692-EA60-4353-A6DF-0E9BC607FB1C}"/>
                  </a:ext>
                </a:extLst>
              </p:cNvPr>
              <p:cNvSpPr txBox="1"/>
              <p:nvPr/>
            </p:nvSpPr>
            <p:spPr>
              <a:xfrm>
                <a:off x="579487" y="2890357"/>
                <a:ext cx="1152218" cy="215444"/>
              </a:xfrm>
              <a:prstGeom prst="rect">
                <a:avLst/>
              </a:prstGeom>
              <a:noFill/>
              <a:ln>
                <a:noFill/>
              </a:ln>
            </p:spPr>
            <p:txBody>
              <a:bodyPr wrap="square" rtlCol="0">
                <a:spAutoFit/>
              </a:bodyPr>
              <a:lstStyle/>
              <a:p>
                <a:pPr>
                  <a:spcBef>
                    <a:spcPct val="0"/>
                  </a:spcBef>
                </a:pPr>
                <a:r>
                  <a:rPr lang="pl-PL" sz="800" dirty="0"/>
                  <a:t>Poland</a:t>
                </a:r>
              </a:p>
            </p:txBody>
          </p:sp>
        </p:grpSp>
        <p:grpSp>
          <p:nvGrpSpPr>
            <p:cNvPr id="93" name="Group 92">
              <a:extLst>
                <a:ext uri="{FF2B5EF4-FFF2-40B4-BE49-F238E27FC236}">
                  <a16:creationId xmlns:a16="http://schemas.microsoft.com/office/drawing/2014/main" id="{016AB75F-79B4-4F69-9713-6BED1A288799}"/>
                </a:ext>
              </a:extLst>
            </p:cNvPr>
            <p:cNvGrpSpPr/>
            <p:nvPr/>
          </p:nvGrpSpPr>
          <p:grpSpPr>
            <a:xfrm>
              <a:off x="1255492" y="4094076"/>
              <a:ext cx="1282477" cy="215444"/>
              <a:chOff x="1183422" y="2731643"/>
              <a:chExt cx="1282477" cy="215444"/>
            </a:xfrm>
          </p:grpSpPr>
          <p:sp>
            <p:nvSpPr>
              <p:cNvPr id="94" name="Rectangle 93">
                <a:extLst>
                  <a:ext uri="{FF2B5EF4-FFF2-40B4-BE49-F238E27FC236}">
                    <a16:creationId xmlns:a16="http://schemas.microsoft.com/office/drawing/2014/main" id="{AB17E41F-4434-435F-A181-2D2F5F1D6A4F}"/>
                  </a:ext>
                </a:extLst>
              </p:cNvPr>
              <p:cNvSpPr/>
              <p:nvPr/>
            </p:nvSpPr>
            <p:spPr>
              <a:xfrm>
                <a:off x="1183422" y="2800940"/>
                <a:ext cx="152400" cy="75611"/>
              </a:xfrm>
              <a:prstGeom prst="rect">
                <a:avLst/>
              </a:prstGeom>
              <a:solidFill>
                <a:srgbClr val="005A9A"/>
              </a:solidFill>
              <a:ln w="3175" cmpd="sng">
                <a:noFill/>
              </a:ln>
            </p:spPr>
            <p:txBody>
              <a:bodyPr vert="horz" lIns="91440" tIns="45720" rIns="91440" bIns="45720" rtlCol="0" anchor="ctr">
                <a:noAutofit/>
              </a:bodyPr>
              <a:lstStyle/>
              <a:p>
                <a:pPr algn="ctr">
                  <a:spcBef>
                    <a:spcPct val="0"/>
                  </a:spcBef>
                </a:pPr>
                <a:endParaRPr lang="pl-PL" sz="800" dirty="0"/>
              </a:p>
            </p:txBody>
          </p:sp>
          <p:sp>
            <p:nvSpPr>
              <p:cNvPr id="95" name="TextBox 94">
                <a:extLst>
                  <a:ext uri="{FF2B5EF4-FFF2-40B4-BE49-F238E27FC236}">
                    <a16:creationId xmlns:a16="http://schemas.microsoft.com/office/drawing/2014/main" id="{9274B158-4F3E-49DA-8CEE-0444751194D9}"/>
                  </a:ext>
                </a:extLst>
              </p:cNvPr>
              <p:cNvSpPr txBox="1"/>
              <p:nvPr/>
            </p:nvSpPr>
            <p:spPr>
              <a:xfrm>
                <a:off x="1313681" y="2731643"/>
                <a:ext cx="1152218" cy="215444"/>
              </a:xfrm>
              <a:prstGeom prst="rect">
                <a:avLst/>
              </a:prstGeom>
              <a:noFill/>
              <a:ln>
                <a:noFill/>
              </a:ln>
            </p:spPr>
            <p:txBody>
              <a:bodyPr wrap="square" rtlCol="0">
                <a:spAutoFit/>
              </a:bodyPr>
              <a:lstStyle/>
              <a:p>
                <a:pPr>
                  <a:spcBef>
                    <a:spcPct val="0"/>
                  </a:spcBef>
                </a:pPr>
                <a:r>
                  <a:rPr lang="pl-PL" sz="800" dirty="0" err="1"/>
                  <a:t>Foreign</a:t>
                </a:r>
                <a:r>
                  <a:rPr lang="pl-PL" sz="800" dirty="0"/>
                  <a:t> </a:t>
                </a:r>
                <a:r>
                  <a:rPr lang="pl-PL" sz="800" dirty="0" err="1"/>
                  <a:t>markets</a:t>
                </a:r>
                <a:endParaRPr lang="pl-PL" sz="800" dirty="0"/>
              </a:p>
            </p:txBody>
          </p:sp>
        </p:grpSp>
      </p:grpSp>
      <p:sp>
        <p:nvSpPr>
          <p:cNvPr id="117" name="TextBox 116">
            <a:extLst>
              <a:ext uri="{FF2B5EF4-FFF2-40B4-BE49-F238E27FC236}">
                <a16:creationId xmlns:a16="http://schemas.microsoft.com/office/drawing/2014/main" id="{6E4330F2-CDC8-4B6C-9AF8-5EA2E7B39B13}"/>
              </a:ext>
            </a:extLst>
          </p:cNvPr>
          <p:cNvSpPr txBox="1"/>
          <p:nvPr/>
        </p:nvSpPr>
        <p:spPr>
          <a:xfrm>
            <a:off x="346865" y="3907944"/>
            <a:ext cx="976706" cy="230832"/>
          </a:xfrm>
          <a:prstGeom prst="rect">
            <a:avLst/>
          </a:prstGeom>
          <a:noFill/>
        </p:spPr>
        <p:txBody>
          <a:bodyPr wrap="square" rtlCol="0">
            <a:spAutoFit/>
          </a:bodyPr>
          <a:lstStyle/>
          <a:p>
            <a:pPr algn="ctr"/>
            <a:r>
              <a:rPr lang="pl-PL" sz="900" b="1" dirty="0">
                <a:latin typeface="Calibri Light" panose="020F0302020204030204" pitchFamily="34" charset="0"/>
              </a:rPr>
              <a:t>2017</a:t>
            </a:r>
          </a:p>
        </p:txBody>
      </p:sp>
      <p:sp>
        <p:nvSpPr>
          <p:cNvPr id="118" name="TextBox 117">
            <a:extLst>
              <a:ext uri="{FF2B5EF4-FFF2-40B4-BE49-F238E27FC236}">
                <a16:creationId xmlns:a16="http://schemas.microsoft.com/office/drawing/2014/main" id="{21ADFC2E-C127-4B86-B41F-40E476E47D89}"/>
              </a:ext>
            </a:extLst>
          </p:cNvPr>
          <p:cNvSpPr txBox="1"/>
          <p:nvPr/>
        </p:nvSpPr>
        <p:spPr>
          <a:xfrm>
            <a:off x="2323407" y="3928185"/>
            <a:ext cx="455566" cy="230832"/>
          </a:xfrm>
          <a:prstGeom prst="rect">
            <a:avLst/>
          </a:prstGeom>
          <a:noFill/>
        </p:spPr>
        <p:txBody>
          <a:bodyPr wrap="square" rtlCol="0">
            <a:spAutoFit/>
          </a:bodyPr>
          <a:lstStyle/>
          <a:p>
            <a:pPr algn="ctr"/>
            <a:r>
              <a:rPr lang="pl-PL" sz="900" b="1" dirty="0">
                <a:latin typeface="Calibri Light" panose="020F0302020204030204" pitchFamily="34" charset="0"/>
              </a:rPr>
              <a:t>2018</a:t>
            </a:r>
          </a:p>
        </p:txBody>
      </p:sp>
      <p:sp>
        <p:nvSpPr>
          <p:cNvPr id="119" name="TextBox 118">
            <a:extLst>
              <a:ext uri="{FF2B5EF4-FFF2-40B4-BE49-F238E27FC236}">
                <a16:creationId xmlns:a16="http://schemas.microsoft.com/office/drawing/2014/main" id="{9B691DE7-0B4B-42A7-8959-91DA7BDEC929}"/>
              </a:ext>
            </a:extLst>
          </p:cNvPr>
          <p:cNvSpPr txBox="1"/>
          <p:nvPr/>
        </p:nvSpPr>
        <p:spPr>
          <a:xfrm>
            <a:off x="585713" y="4875203"/>
            <a:ext cx="499010" cy="230832"/>
          </a:xfrm>
          <a:prstGeom prst="rect">
            <a:avLst/>
          </a:prstGeom>
          <a:noFill/>
        </p:spPr>
        <p:txBody>
          <a:bodyPr wrap="square" rtlCol="0">
            <a:spAutoFit/>
          </a:bodyPr>
          <a:lstStyle/>
          <a:p>
            <a:pPr algn="ctr"/>
            <a:r>
              <a:rPr lang="pl-PL" sz="900" b="1" dirty="0">
                <a:latin typeface="Calibri Light" panose="020F0302020204030204" pitchFamily="34" charset="0"/>
              </a:rPr>
              <a:t>2019P</a:t>
            </a:r>
          </a:p>
        </p:txBody>
      </p:sp>
      <p:sp>
        <p:nvSpPr>
          <p:cNvPr id="120" name="TextBox 119">
            <a:extLst>
              <a:ext uri="{FF2B5EF4-FFF2-40B4-BE49-F238E27FC236}">
                <a16:creationId xmlns:a16="http://schemas.microsoft.com/office/drawing/2014/main" id="{A77A3536-F73B-4FAD-A1F9-B6074E349459}"/>
              </a:ext>
            </a:extLst>
          </p:cNvPr>
          <p:cNvSpPr txBox="1"/>
          <p:nvPr/>
        </p:nvSpPr>
        <p:spPr>
          <a:xfrm>
            <a:off x="2301702" y="4894253"/>
            <a:ext cx="477271" cy="230832"/>
          </a:xfrm>
          <a:prstGeom prst="rect">
            <a:avLst/>
          </a:prstGeom>
          <a:noFill/>
        </p:spPr>
        <p:txBody>
          <a:bodyPr wrap="square" rtlCol="0">
            <a:spAutoFit/>
          </a:bodyPr>
          <a:lstStyle/>
          <a:p>
            <a:pPr algn="ctr"/>
            <a:r>
              <a:rPr lang="pl-PL" sz="900" b="1" dirty="0">
                <a:latin typeface="Calibri Light" panose="020F0302020204030204" pitchFamily="34" charset="0"/>
              </a:rPr>
              <a:t>2020P</a:t>
            </a:r>
          </a:p>
        </p:txBody>
      </p:sp>
      <p:sp>
        <p:nvSpPr>
          <p:cNvPr id="153" name="TextBox 78">
            <a:extLst>
              <a:ext uri="{FF2B5EF4-FFF2-40B4-BE49-F238E27FC236}">
                <a16:creationId xmlns:a16="http://schemas.microsoft.com/office/drawing/2014/main" id="{7D44B9BF-0E08-4023-B174-CE412A9DAD82}"/>
              </a:ext>
            </a:extLst>
          </p:cNvPr>
          <p:cNvSpPr txBox="1"/>
          <p:nvPr/>
        </p:nvSpPr>
        <p:spPr>
          <a:xfrm>
            <a:off x="7982712" y="3713988"/>
            <a:ext cx="2837817" cy="237744"/>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bg1">
                    <a:lumMod val="65000"/>
                  </a:schemeClr>
                </a:solidFill>
                <a:latin typeface="Arial" panose="020B0604020202020204" pitchFamily="34" charset="0"/>
                <a:cs typeface="Arial" panose="020B0604020202020204" pitchFamily="34" charset="0"/>
              </a:rPr>
              <a:t>Commentary</a:t>
            </a:r>
            <a:endParaRPr lang="en-US" sz="1000" b="1" dirty="0">
              <a:solidFill>
                <a:schemeClr val="bg1">
                  <a:lumMod val="65000"/>
                </a:schemeClr>
              </a:solidFill>
              <a:latin typeface="Arial" panose="020B0604020202020204" pitchFamily="34" charset="0"/>
              <a:cs typeface="Arial" panose="020B0604020202020204" pitchFamily="34" charset="0"/>
            </a:endParaRPr>
          </a:p>
        </p:txBody>
      </p:sp>
      <p:cxnSp>
        <p:nvCxnSpPr>
          <p:cNvPr id="154" name="Straight Connector 153">
            <a:extLst>
              <a:ext uri="{FF2B5EF4-FFF2-40B4-BE49-F238E27FC236}">
                <a16:creationId xmlns:a16="http://schemas.microsoft.com/office/drawing/2014/main" id="{6E88F260-B461-4083-9B57-D839EB28CE14}"/>
              </a:ext>
            </a:extLst>
          </p:cNvPr>
          <p:cNvCxnSpPr>
            <a:cxnSpLocks/>
          </p:cNvCxnSpPr>
          <p:nvPr/>
        </p:nvCxnSpPr>
        <p:spPr>
          <a:xfrm>
            <a:off x="7959969" y="3946487"/>
            <a:ext cx="3721714" cy="5"/>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graphicFrame>
        <p:nvGraphicFramePr>
          <p:cNvPr id="6" name="Chart 5">
            <a:extLst>
              <a:ext uri="{FF2B5EF4-FFF2-40B4-BE49-F238E27FC236}">
                <a16:creationId xmlns:a16="http://schemas.microsoft.com/office/drawing/2014/main" id="{51E143E6-2D5F-496B-B90D-96D56DDC531E}"/>
              </a:ext>
            </a:extLst>
          </p:cNvPr>
          <p:cNvGraphicFramePr/>
          <p:nvPr/>
        </p:nvGraphicFramePr>
        <p:xfrm>
          <a:off x="9138053" y="1913216"/>
          <a:ext cx="2192679" cy="1923890"/>
        </p:xfrm>
        <a:graphic>
          <a:graphicData uri="http://schemas.openxmlformats.org/drawingml/2006/chart">
            <c:chart xmlns:c="http://schemas.openxmlformats.org/drawingml/2006/chart" xmlns:r="http://schemas.openxmlformats.org/officeDocument/2006/relationships" r:id="rId12"/>
          </a:graphicData>
        </a:graphic>
      </p:graphicFrame>
      <p:grpSp>
        <p:nvGrpSpPr>
          <p:cNvPr id="158" name="Group 157">
            <a:extLst>
              <a:ext uri="{FF2B5EF4-FFF2-40B4-BE49-F238E27FC236}">
                <a16:creationId xmlns:a16="http://schemas.microsoft.com/office/drawing/2014/main" id="{48A7EE41-3C29-4E1E-9402-C909560D7692}"/>
              </a:ext>
            </a:extLst>
          </p:cNvPr>
          <p:cNvGrpSpPr/>
          <p:nvPr/>
        </p:nvGrpSpPr>
        <p:grpSpPr>
          <a:xfrm>
            <a:off x="8118323" y="1557619"/>
            <a:ext cx="1560567" cy="2097416"/>
            <a:chOff x="521298" y="1867858"/>
            <a:chExt cx="1560567" cy="2097416"/>
          </a:xfrm>
        </p:grpSpPr>
        <p:grpSp>
          <p:nvGrpSpPr>
            <p:cNvPr id="159" name="Group 158">
              <a:extLst>
                <a:ext uri="{FF2B5EF4-FFF2-40B4-BE49-F238E27FC236}">
                  <a16:creationId xmlns:a16="http://schemas.microsoft.com/office/drawing/2014/main" id="{0E2B8BA4-D5B1-48E5-AAA4-8A02D589C474}"/>
                </a:ext>
              </a:extLst>
            </p:cNvPr>
            <p:cNvGrpSpPr/>
            <p:nvPr/>
          </p:nvGrpSpPr>
          <p:grpSpPr>
            <a:xfrm>
              <a:off x="524815" y="3255451"/>
              <a:ext cx="1282477" cy="215444"/>
              <a:chOff x="449228" y="2890357"/>
              <a:chExt cx="1282477" cy="215444"/>
            </a:xfrm>
          </p:grpSpPr>
          <p:sp>
            <p:nvSpPr>
              <p:cNvPr id="193" name="Rectangle 192">
                <a:extLst>
                  <a:ext uri="{FF2B5EF4-FFF2-40B4-BE49-F238E27FC236}">
                    <a16:creationId xmlns:a16="http://schemas.microsoft.com/office/drawing/2014/main" id="{EA8452B6-5896-45FA-BCF6-C9A6960149F3}"/>
                  </a:ext>
                </a:extLst>
              </p:cNvPr>
              <p:cNvSpPr/>
              <p:nvPr/>
            </p:nvSpPr>
            <p:spPr>
              <a:xfrm>
                <a:off x="449228" y="2959654"/>
                <a:ext cx="152400" cy="75611"/>
              </a:xfrm>
              <a:prstGeom prst="rect">
                <a:avLst/>
              </a:prstGeom>
              <a:solidFill>
                <a:srgbClr val="9DC3E6"/>
              </a:solidFill>
              <a:ln w="3175" cmpd="sng">
                <a:noFill/>
              </a:ln>
            </p:spPr>
            <p:txBody>
              <a:bodyPr vert="horz" lIns="91440" tIns="45720" rIns="91440" bIns="45720" rtlCol="0" anchor="ctr">
                <a:noAutofit/>
              </a:bodyPr>
              <a:lstStyle/>
              <a:p>
                <a:pPr algn="ctr">
                  <a:spcBef>
                    <a:spcPct val="0"/>
                  </a:spcBef>
                </a:pPr>
                <a:endParaRPr lang="pl-PL" sz="800" dirty="0"/>
              </a:p>
            </p:txBody>
          </p:sp>
          <p:sp>
            <p:nvSpPr>
              <p:cNvPr id="194" name="TextBox 193">
                <a:extLst>
                  <a:ext uri="{FF2B5EF4-FFF2-40B4-BE49-F238E27FC236}">
                    <a16:creationId xmlns:a16="http://schemas.microsoft.com/office/drawing/2014/main" id="{A02B9E52-BDAE-440D-9101-D41643534B19}"/>
                  </a:ext>
                </a:extLst>
              </p:cNvPr>
              <p:cNvSpPr txBox="1"/>
              <p:nvPr/>
            </p:nvSpPr>
            <p:spPr>
              <a:xfrm>
                <a:off x="579487" y="2890357"/>
                <a:ext cx="1152218" cy="215444"/>
              </a:xfrm>
              <a:prstGeom prst="rect">
                <a:avLst/>
              </a:prstGeom>
              <a:noFill/>
              <a:ln>
                <a:noFill/>
              </a:ln>
            </p:spPr>
            <p:txBody>
              <a:bodyPr wrap="square" rtlCol="0">
                <a:spAutoFit/>
              </a:bodyPr>
              <a:lstStyle/>
              <a:p>
                <a:pPr>
                  <a:spcBef>
                    <a:spcPct val="0"/>
                  </a:spcBef>
                </a:pPr>
                <a:r>
                  <a:rPr lang="pl-PL" sz="800" dirty="0"/>
                  <a:t>Client I</a:t>
                </a:r>
              </a:p>
            </p:txBody>
          </p:sp>
        </p:grpSp>
        <p:grpSp>
          <p:nvGrpSpPr>
            <p:cNvPr id="160" name="Group 159">
              <a:extLst>
                <a:ext uri="{FF2B5EF4-FFF2-40B4-BE49-F238E27FC236}">
                  <a16:creationId xmlns:a16="http://schemas.microsoft.com/office/drawing/2014/main" id="{8A09519C-B84C-4E7D-9B64-0C46D7AD2391}"/>
                </a:ext>
              </a:extLst>
            </p:cNvPr>
            <p:cNvGrpSpPr/>
            <p:nvPr/>
          </p:nvGrpSpPr>
          <p:grpSpPr>
            <a:xfrm>
              <a:off x="526540" y="2228964"/>
              <a:ext cx="1057080" cy="215444"/>
              <a:chOff x="449228" y="2869111"/>
              <a:chExt cx="1057080" cy="215444"/>
            </a:xfrm>
          </p:grpSpPr>
          <p:sp>
            <p:nvSpPr>
              <p:cNvPr id="191" name="Rectangle 190">
                <a:extLst>
                  <a:ext uri="{FF2B5EF4-FFF2-40B4-BE49-F238E27FC236}">
                    <a16:creationId xmlns:a16="http://schemas.microsoft.com/office/drawing/2014/main" id="{6D5A2019-F987-4A67-90A8-9F7D9ECAD2F5}"/>
                  </a:ext>
                </a:extLst>
              </p:cNvPr>
              <p:cNvSpPr/>
              <p:nvPr/>
            </p:nvSpPr>
            <p:spPr>
              <a:xfrm>
                <a:off x="449228" y="2944210"/>
                <a:ext cx="152400" cy="75611"/>
              </a:xfrm>
              <a:prstGeom prst="rect">
                <a:avLst/>
              </a:prstGeom>
              <a:solidFill>
                <a:srgbClr val="82D0BF"/>
              </a:solidFill>
              <a:ln w="3175" cmpd="sng">
                <a:noFill/>
              </a:ln>
            </p:spPr>
            <p:txBody>
              <a:bodyPr vert="horz" lIns="91440" tIns="45720" rIns="91440" bIns="45720" rtlCol="0" anchor="ctr">
                <a:noAutofit/>
              </a:bodyPr>
              <a:lstStyle/>
              <a:p>
                <a:pPr algn="ctr">
                  <a:spcBef>
                    <a:spcPct val="0"/>
                  </a:spcBef>
                </a:pPr>
                <a:endParaRPr lang="pl-PL" sz="800"/>
              </a:p>
            </p:txBody>
          </p:sp>
          <p:sp>
            <p:nvSpPr>
              <p:cNvPr id="192" name="TextBox 191">
                <a:extLst>
                  <a:ext uri="{FF2B5EF4-FFF2-40B4-BE49-F238E27FC236}">
                    <a16:creationId xmlns:a16="http://schemas.microsoft.com/office/drawing/2014/main" id="{069C6419-1279-4AAA-B411-14A15B32E71B}"/>
                  </a:ext>
                </a:extLst>
              </p:cNvPr>
              <p:cNvSpPr txBox="1"/>
              <p:nvPr/>
            </p:nvSpPr>
            <p:spPr>
              <a:xfrm>
                <a:off x="573136" y="2869111"/>
                <a:ext cx="933172" cy="215444"/>
              </a:xfrm>
              <a:prstGeom prst="rect">
                <a:avLst/>
              </a:prstGeom>
              <a:noFill/>
              <a:ln>
                <a:noFill/>
              </a:ln>
            </p:spPr>
            <p:txBody>
              <a:bodyPr wrap="square" rtlCol="0">
                <a:spAutoFit/>
              </a:bodyPr>
              <a:lstStyle/>
              <a:p>
                <a:pPr>
                  <a:spcBef>
                    <a:spcPct val="0"/>
                  </a:spcBef>
                </a:pPr>
                <a:r>
                  <a:rPr lang="pl-PL" sz="800" dirty="0"/>
                  <a:t>Client C</a:t>
                </a:r>
              </a:p>
            </p:txBody>
          </p:sp>
        </p:grpSp>
        <p:grpSp>
          <p:nvGrpSpPr>
            <p:cNvPr id="161" name="Group 160">
              <a:extLst>
                <a:ext uri="{FF2B5EF4-FFF2-40B4-BE49-F238E27FC236}">
                  <a16:creationId xmlns:a16="http://schemas.microsoft.com/office/drawing/2014/main" id="{368BA998-E1CF-46DA-A091-F65449AAD586}"/>
                </a:ext>
              </a:extLst>
            </p:cNvPr>
            <p:cNvGrpSpPr/>
            <p:nvPr/>
          </p:nvGrpSpPr>
          <p:grpSpPr>
            <a:xfrm>
              <a:off x="525108" y="2410303"/>
              <a:ext cx="1215361" cy="215444"/>
              <a:chOff x="446601" y="2868429"/>
              <a:chExt cx="1215361" cy="215444"/>
            </a:xfrm>
          </p:grpSpPr>
          <p:sp>
            <p:nvSpPr>
              <p:cNvPr id="189" name="Rectangle 188">
                <a:extLst>
                  <a:ext uri="{FF2B5EF4-FFF2-40B4-BE49-F238E27FC236}">
                    <a16:creationId xmlns:a16="http://schemas.microsoft.com/office/drawing/2014/main" id="{5F16C916-4AD8-45B3-B9DA-9D9FE196A2D5}"/>
                  </a:ext>
                </a:extLst>
              </p:cNvPr>
              <p:cNvSpPr/>
              <p:nvPr/>
            </p:nvSpPr>
            <p:spPr>
              <a:xfrm>
                <a:off x="446601" y="2934870"/>
                <a:ext cx="152400" cy="75611"/>
              </a:xfrm>
              <a:prstGeom prst="rect">
                <a:avLst/>
              </a:prstGeom>
              <a:solidFill>
                <a:srgbClr val="A6DED2"/>
              </a:solidFill>
              <a:ln w="3175" cmpd="sng">
                <a:noFill/>
              </a:ln>
            </p:spPr>
            <p:txBody>
              <a:bodyPr vert="horz" lIns="91440" tIns="45720" rIns="91440" bIns="45720" rtlCol="0" anchor="ctr">
                <a:noAutofit/>
              </a:bodyPr>
              <a:lstStyle/>
              <a:p>
                <a:pPr algn="ctr">
                  <a:spcBef>
                    <a:spcPct val="0"/>
                  </a:spcBef>
                </a:pPr>
                <a:endParaRPr lang="pl-PL" sz="800" dirty="0"/>
              </a:p>
            </p:txBody>
          </p:sp>
          <p:sp>
            <p:nvSpPr>
              <p:cNvPr id="190" name="TextBox 189">
                <a:extLst>
                  <a:ext uri="{FF2B5EF4-FFF2-40B4-BE49-F238E27FC236}">
                    <a16:creationId xmlns:a16="http://schemas.microsoft.com/office/drawing/2014/main" id="{3F8F3D05-2E63-4501-9104-7D046013FF66}"/>
                  </a:ext>
                </a:extLst>
              </p:cNvPr>
              <p:cNvSpPr txBox="1"/>
              <p:nvPr/>
            </p:nvSpPr>
            <p:spPr>
              <a:xfrm>
                <a:off x="576996" y="2868429"/>
                <a:ext cx="1084966" cy="215444"/>
              </a:xfrm>
              <a:prstGeom prst="rect">
                <a:avLst/>
              </a:prstGeom>
              <a:noFill/>
              <a:ln>
                <a:noFill/>
              </a:ln>
            </p:spPr>
            <p:txBody>
              <a:bodyPr wrap="square" rtlCol="0">
                <a:spAutoFit/>
              </a:bodyPr>
              <a:lstStyle/>
              <a:p>
                <a:pPr>
                  <a:spcBef>
                    <a:spcPct val="0"/>
                  </a:spcBef>
                </a:pPr>
                <a:r>
                  <a:rPr lang="pl-PL" sz="800" dirty="0"/>
                  <a:t>Client D</a:t>
                </a:r>
              </a:p>
            </p:txBody>
          </p:sp>
        </p:grpSp>
        <p:grpSp>
          <p:nvGrpSpPr>
            <p:cNvPr id="162" name="Group 161">
              <a:extLst>
                <a:ext uri="{FF2B5EF4-FFF2-40B4-BE49-F238E27FC236}">
                  <a16:creationId xmlns:a16="http://schemas.microsoft.com/office/drawing/2014/main" id="{4028E8F1-7C77-4839-9801-64D988A28D42}"/>
                </a:ext>
              </a:extLst>
            </p:cNvPr>
            <p:cNvGrpSpPr/>
            <p:nvPr/>
          </p:nvGrpSpPr>
          <p:grpSpPr>
            <a:xfrm>
              <a:off x="524394" y="2567677"/>
              <a:ext cx="1214635" cy="215444"/>
              <a:chOff x="460375" y="2920328"/>
              <a:chExt cx="1214635" cy="215444"/>
            </a:xfrm>
          </p:grpSpPr>
          <p:sp>
            <p:nvSpPr>
              <p:cNvPr id="187" name="Rectangle 186">
                <a:extLst>
                  <a:ext uri="{FF2B5EF4-FFF2-40B4-BE49-F238E27FC236}">
                    <a16:creationId xmlns:a16="http://schemas.microsoft.com/office/drawing/2014/main" id="{6FB97403-A5AC-4B89-82C2-51DC469DE921}"/>
                  </a:ext>
                </a:extLst>
              </p:cNvPr>
              <p:cNvSpPr/>
              <p:nvPr/>
            </p:nvSpPr>
            <p:spPr>
              <a:xfrm>
                <a:off x="460375" y="2995452"/>
                <a:ext cx="152400" cy="75611"/>
              </a:xfrm>
              <a:prstGeom prst="rect">
                <a:avLst/>
              </a:prstGeom>
              <a:solidFill>
                <a:srgbClr val="BFE7DE"/>
              </a:solidFill>
              <a:ln w="3175" cmpd="sng">
                <a:noFill/>
              </a:ln>
            </p:spPr>
            <p:txBody>
              <a:bodyPr vert="horz" lIns="91440" tIns="45720" rIns="91440" bIns="45720" rtlCol="0" anchor="ctr">
                <a:noAutofit/>
              </a:bodyPr>
              <a:lstStyle/>
              <a:p>
                <a:pPr algn="ctr">
                  <a:spcBef>
                    <a:spcPct val="0"/>
                  </a:spcBef>
                </a:pPr>
                <a:endParaRPr lang="pl-PL" sz="800"/>
              </a:p>
            </p:txBody>
          </p:sp>
          <p:sp>
            <p:nvSpPr>
              <p:cNvPr id="188" name="TextBox 187">
                <a:extLst>
                  <a:ext uri="{FF2B5EF4-FFF2-40B4-BE49-F238E27FC236}">
                    <a16:creationId xmlns:a16="http://schemas.microsoft.com/office/drawing/2014/main" id="{D9ED4430-D2F5-4A76-83C4-FEFE66D9B053}"/>
                  </a:ext>
                </a:extLst>
              </p:cNvPr>
              <p:cNvSpPr txBox="1"/>
              <p:nvPr/>
            </p:nvSpPr>
            <p:spPr>
              <a:xfrm>
                <a:off x="586429" y="2920328"/>
                <a:ext cx="1088581" cy="215444"/>
              </a:xfrm>
              <a:prstGeom prst="rect">
                <a:avLst/>
              </a:prstGeom>
              <a:noFill/>
              <a:ln>
                <a:noFill/>
              </a:ln>
            </p:spPr>
            <p:txBody>
              <a:bodyPr wrap="square" rtlCol="0">
                <a:spAutoFit/>
              </a:bodyPr>
              <a:lstStyle/>
              <a:p>
                <a:pPr>
                  <a:spcBef>
                    <a:spcPct val="0"/>
                  </a:spcBef>
                </a:pPr>
                <a:r>
                  <a:rPr lang="pl-PL" sz="800" dirty="0"/>
                  <a:t>Client E</a:t>
                </a:r>
              </a:p>
            </p:txBody>
          </p:sp>
        </p:grpSp>
        <p:grpSp>
          <p:nvGrpSpPr>
            <p:cNvPr id="163" name="Group 162">
              <a:extLst>
                <a:ext uri="{FF2B5EF4-FFF2-40B4-BE49-F238E27FC236}">
                  <a16:creationId xmlns:a16="http://schemas.microsoft.com/office/drawing/2014/main" id="{85ED8CFE-DC13-4722-B12F-7E3E16E15F7C}"/>
                </a:ext>
              </a:extLst>
            </p:cNvPr>
            <p:cNvGrpSpPr/>
            <p:nvPr/>
          </p:nvGrpSpPr>
          <p:grpSpPr>
            <a:xfrm>
              <a:off x="524394" y="2904165"/>
              <a:ext cx="1220258" cy="215444"/>
              <a:chOff x="443870" y="2851681"/>
              <a:chExt cx="1220258" cy="215444"/>
            </a:xfrm>
          </p:grpSpPr>
          <p:sp>
            <p:nvSpPr>
              <p:cNvPr id="185" name="Rectangle 184">
                <a:extLst>
                  <a:ext uri="{FF2B5EF4-FFF2-40B4-BE49-F238E27FC236}">
                    <a16:creationId xmlns:a16="http://schemas.microsoft.com/office/drawing/2014/main" id="{C1072260-68D1-44C9-A40F-3514038C655A}"/>
                  </a:ext>
                </a:extLst>
              </p:cNvPr>
              <p:cNvSpPr/>
              <p:nvPr/>
            </p:nvSpPr>
            <p:spPr>
              <a:xfrm>
                <a:off x="443870" y="2923637"/>
                <a:ext cx="152400" cy="75611"/>
              </a:xfrm>
              <a:prstGeom prst="rect">
                <a:avLst/>
              </a:prstGeom>
              <a:solidFill>
                <a:srgbClr val="005A9A"/>
              </a:solidFill>
              <a:ln w="3175" cmpd="sng">
                <a:noFill/>
              </a:ln>
            </p:spPr>
            <p:txBody>
              <a:bodyPr vert="horz" lIns="91440" tIns="45720" rIns="91440" bIns="45720" rtlCol="0" anchor="ctr">
                <a:noAutofit/>
              </a:bodyPr>
              <a:lstStyle/>
              <a:p>
                <a:pPr algn="ctr">
                  <a:spcBef>
                    <a:spcPct val="0"/>
                  </a:spcBef>
                </a:pPr>
                <a:endParaRPr lang="pl-PL" sz="800"/>
              </a:p>
            </p:txBody>
          </p:sp>
          <p:sp>
            <p:nvSpPr>
              <p:cNvPr id="186" name="TextBox 185">
                <a:extLst>
                  <a:ext uri="{FF2B5EF4-FFF2-40B4-BE49-F238E27FC236}">
                    <a16:creationId xmlns:a16="http://schemas.microsoft.com/office/drawing/2014/main" id="{7B1A7EC4-6730-4D80-AA36-81726FD65782}"/>
                  </a:ext>
                </a:extLst>
              </p:cNvPr>
              <p:cNvSpPr txBox="1"/>
              <p:nvPr/>
            </p:nvSpPr>
            <p:spPr>
              <a:xfrm>
                <a:off x="574550" y="2851681"/>
                <a:ext cx="1089578" cy="215444"/>
              </a:xfrm>
              <a:prstGeom prst="rect">
                <a:avLst/>
              </a:prstGeom>
              <a:noFill/>
              <a:ln>
                <a:noFill/>
              </a:ln>
            </p:spPr>
            <p:txBody>
              <a:bodyPr wrap="square" rtlCol="0">
                <a:spAutoFit/>
              </a:bodyPr>
              <a:lstStyle/>
              <a:p>
                <a:pPr>
                  <a:spcBef>
                    <a:spcPct val="0"/>
                  </a:spcBef>
                </a:pPr>
                <a:r>
                  <a:rPr lang="pl-PL" sz="800" dirty="0"/>
                  <a:t>Client G</a:t>
                </a:r>
              </a:p>
            </p:txBody>
          </p:sp>
        </p:grpSp>
        <p:grpSp>
          <p:nvGrpSpPr>
            <p:cNvPr id="164" name="Group 163">
              <a:extLst>
                <a:ext uri="{FF2B5EF4-FFF2-40B4-BE49-F238E27FC236}">
                  <a16:creationId xmlns:a16="http://schemas.microsoft.com/office/drawing/2014/main" id="{2A61E5A3-38BF-4C18-8FC9-89E8C34EFA95}"/>
                </a:ext>
              </a:extLst>
            </p:cNvPr>
            <p:cNvGrpSpPr/>
            <p:nvPr/>
          </p:nvGrpSpPr>
          <p:grpSpPr>
            <a:xfrm>
              <a:off x="523742" y="3069039"/>
              <a:ext cx="1232318" cy="215444"/>
              <a:chOff x="438834" y="2839975"/>
              <a:chExt cx="1232318" cy="215444"/>
            </a:xfrm>
          </p:grpSpPr>
          <p:sp>
            <p:nvSpPr>
              <p:cNvPr id="183" name="Rectangle 182">
                <a:extLst>
                  <a:ext uri="{FF2B5EF4-FFF2-40B4-BE49-F238E27FC236}">
                    <a16:creationId xmlns:a16="http://schemas.microsoft.com/office/drawing/2014/main" id="{AF16B4ED-A9E9-4F9D-B832-C93BA1208627}"/>
                  </a:ext>
                </a:extLst>
              </p:cNvPr>
              <p:cNvSpPr/>
              <p:nvPr/>
            </p:nvSpPr>
            <p:spPr>
              <a:xfrm>
                <a:off x="438834" y="2918395"/>
                <a:ext cx="152400" cy="75611"/>
              </a:xfrm>
              <a:prstGeom prst="rect">
                <a:avLst/>
              </a:prstGeom>
              <a:solidFill>
                <a:srgbClr val="3C90CC"/>
              </a:solidFill>
              <a:ln w="3175" cmpd="sng">
                <a:noFill/>
              </a:ln>
            </p:spPr>
            <p:txBody>
              <a:bodyPr vert="horz" lIns="91440" tIns="45720" rIns="91440" bIns="45720" rtlCol="0" anchor="ctr">
                <a:noAutofit/>
              </a:bodyPr>
              <a:lstStyle/>
              <a:p>
                <a:pPr algn="ctr">
                  <a:spcBef>
                    <a:spcPct val="0"/>
                  </a:spcBef>
                </a:pPr>
                <a:endParaRPr lang="pl-PL" sz="800" dirty="0"/>
              </a:p>
            </p:txBody>
          </p:sp>
          <p:sp>
            <p:nvSpPr>
              <p:cNvPr id="184" name="TextBox 183">
                <a:extLst>
                  <a:ext uri="{FF2B5EF4-FFF2-40B4-BE49-F238E27FC236}">
                    <a16:creationId xmlns:a16="http://schemas.microsoft.com/office/drawing/2014/main" id="{4762A7DC-2A4D-40F4-9CF6-10328C968E8F}"/>
                  </a:ext>
                </a:extLst>
              </p:cNvPr>
              <p:cNvSpPr txBox="1"/>
              <p:nvPr/>
            </p:nvSpPr>
            <p:spPr>
              <a:xfrm>
                <a:off x="567556" y="2839975"/>
                <a:ext cx="1103596" cy="215444"/>
              </a:xfrm>
              <a:prstGeom prst="rect">
                <a:avLst/>
              </a:prstGeom>
              <a:noFill/>
              <a:ln>
                <a:noFill/>
              </a:ln>
            </p:spPr>
            <p:txBody>
              <a:bodyPr wrap="square" rtlCol="0">
                <a:spAutoFit/>
              </a:bodyPr>
              <a:lstStyle/>
              <a:p>
                <a:pPr>
                  <a:spcBef>
                    <a:spcPct val="0"/>
                  </a:spcBef>
                </a:pPr>
                <a:r>
                  <a:rPr lang="pl-PL" sz="800" dirty="0"/>
                  <a:t>Client H</a:t>
                </a:r>
              </a:p>
            </p:txBody>
          </p:sp>
        </p:grpSp>
        <p:grpSp>
          <p:nvGrpSpPr>
            <p:cNvPr id="165" name="Group 164">
              <a:extLst>
                <a:ext uri="{FF2B5EF4-FFF2-40B4-BE49-F238E27FC236}">
                  <a16:creationId xmlns:a16="http://schemas.microsoft.com/office/drawing/2014/main" id="{14A08FA1-6C76-4F0D-AD5B-010FEA26BFE7}"/>
                </a:ext>
              </a:extLst>
            </p:cNvPr>
            <p:cNvGrpSpPr/>
            <p:nvPr/>
          </p:nvGrpSpPr>
          <p:grpSpPr>
            <a:xfrm>
              <a:off x="524394" y="2739497"/>
              <a:ext cx="1557471" cy="215444"/>
              <a:chOff x="432523" y="2986369"/>
              <a:chExt cx="1557471" cy="215444"/>
            </a:xfrm>
          </p:grpSpPr>
          <p:sp>
            <p:nvSpPr>
              <p:cNvPr id="181" name="Rectangle 180">
                <a:extLst>
                  <a:ext uri="{FF2B5EF4-FFF2-40B4-BE49-F238E27FC236}">
                    <a16:creationId xmlns:a16="http://schemas.microsoft.com/office/drawing/2014/main" id="{CACB5B89-DB7D-4A30-8E38-BFF69AFFE950}"/>
                  </a:ext>
                </a:extLst>
              </p:cNvPr>
              <p:cNvSpPr/>
              <p:nvPr/>
            </p:nvSpPr>
            <p:spPr>
              <a:xfrm>
                <a:off x="432523" y="3057991"/>
                <a:ext cx="152400" cy="75611"/>
              </a:xfrm>
              <a:prstGeom prst="rect">
                <a:avLst/>
              </a:prstGeom>
              <a:solidFill>
                <a:srgbClr val="E6F6F3"/>
              </a:solidFill>
              <a:ln w="3175" cmpd="sng">
                <a:noFill/>
              </a:ln>
            </p:spPr>
            <p:txBody>
              <a:bodyPr vert="horz" lIns="91440" tIns="45720" rIns="91440" bIns="45720" rtlCol="0" anchor="ctr">
                <a:noAutofit/>
              </a:bodyPr>
              <a:lstStyle/>
              <a:p>
                <a:pPr algn="ctr">
                  <a:spcBef>
                    <a:spcPct val="0"/>
                  </a:spcBef>
                </a:pPr>
                <a:endParaRPr lang="pl-PL" sz="800"/>
              </a:p>
            </p:txBody>
          </p:sp>
          <p:sp>
            <p:nvSpPr>
              <p:cNvPr id="182" name="TextBox 181">
                <a:extLst>
                  <a:ext uri="{FF2B5EF4-FFF2-40B4-BE49-F238E27FC236}">
                    <a16:creationId xmlns:a16="http://schemas.microsoft.com/office/drawing/2014/main" id="{A7D87B94-0C54-4A27-8D82-07CBB92BDABA}"/>
                  </a:ext>
                </a:extLst>
              </p:cNvPr>
              <p:cNvSpPr txBox="1"/>
              <p:nvPr/>
            </p:nvSpPr>
            <p:spPr>
              <a:xfrm>
                <a:off x="554766" y="2986369"/>
                <a:ext cx="1435228" cy="215444"/>
              </a:xfrm>
              <a:prstGeom prst="rect">
                <a:avLst/>
              </a:prstGeom>
              <a:noFill/>
              <a:ln>
                <a:noFill/>
              </a:ln>
            </p:spPr>
            <p:txBody>
              <a:bodyPr wrap="square" rtlCol="0">
                <a:spAutoFit/>
              </a:bodyPr>
              <a:lstStyle/>
              <a:p>
                <a:pPr>
                  <a:spcBef>
                    <a:spcPct val="0"/>
                  </a:spcBef>
                </a:pPr>
                <a:r>
                  <a:rPr lang="pl-PL" sz="800" dirty="0"/>
                  <a:t>Client F</a:t>
                </a:r>
              </a:p>
            </p:txBody>
          </p:sp>
        </p:grpSp>
        <p:grpSp>
          <p:nvGrpSpPr>
            <p:cNvPr id="166" name="Group 165">
              <a:extLst>
                <a:ext uri="{FF2B5EF4-FFF2-40B4-BE49-F238E27FC236}">
                  <a16:creationId xmlns:a16="http://schemas.microsoft.com/office/drawing/2014/main" id="{7C916053-9529-4B58-8FF8-0C4E4D62B0F3}"/>
                </a:ext>
              </a:extLst>
            </p:cNvPr>
            <p:cNvGrpSpPr/>
            <p:nvPr/>
          </p:nvGrpSpPr>
          <p:grpSpPr>
            <a:xfrm>
              <a:off x="527596" y="2050847"/>
              <a:ext cx="1057080" cy="215444"/>
              <a:chOff x="449228" y="2869111"/>
              <a:chExt cx="1057080" cy="215444"/>
            </a:xfrm>
          </p:grpSpPr>
          <p:sp>
            <p:nvSpPr>
              <p:cNvPr id="179" name="Rectangle 178">
                <a:extLst>
                  <a:ext uri="{FF2B5EF4-FFF2-40B4-BE49-F238E27FC236}">
                    <a16:creationId xmlns:a16="http://schemas.microsoft.com/office/drawing/2014/main" id="{6E1F61EC-94B4-44CC-9F97-82E2129AEFC8}"/>
                  </a:ext>
                </a:extLst>
              </p:cNvPr>
              <p:cNvSpPr/>
              <p:nvPr/>
            </p:nvSpPr>
            <p:spPr>
              <a:xfrm>
                <a:off x="449228" y="2944210"/>
                <a:ext cx="152400" cy="75611"/>
              </a:xfrm>
              <a:prstGeom prst="rect">
                <a:avLst/>
              </a:prstGeom>
              <a:solidFill>
                <a:srgbClr val="61C3AE"/>
              </a:solidFill>
              <a:ln w="3175" cmpd="sng">
                <a:noFill/>
              </a:ln>
            </p:spPr>
            <p:txBody>
              <a:bodyPr vert="horz" lIns="91440" tIns="45720" rIns="91440" bIns="45720" rtlCol="0" anchor="ctr">
                <a:noAutofit/>
              </a:bodyPr>
              <a:lstStyle/>
              <a:p>
                <a:pPr algn="ctr">
                  <a:spcBef>
                    <a:spcPct val="0"/>
                  </a:spcBef>
                </a:pPr>
                <a:endParaRPr lang="pl-PL" sz="800"/>
              </a:p>
            </p:txBody>
          </p:sp>
          <p:sp>
            <p:nvSpPr>
              <p:cNvPr id="180" name="TextBox 179">
                <a:extLst>
                  <a:ext uri="{FF2B5EF4-FFF2-40B4-BE49-F238E27FC236}">
                    <a16:creationId xmlns:a16="http://schemas.microsoft.com/office/drawing/2014/main" id="{E79D9785-4C1E-4D09-9CBC-C9780F7D5D38}"/>
                  </a:ext>
                </a:extLst>
              </p:cNvPr>
              <p:cNvSpPr txBox="1"/>
              <p:nvPr/>
            </p:nvSpPr>
            <p:spPr>
              <a:xfrm>
                <a:off x="573136" y="2869111"/>
                <a:ext cx="933172" cy="215444"/>
              </a:xfrm>
              <a:prstGeom prst="rect">
                <a:avLst/>
              </a:prstGeom>
              <a:noFill/>
            </p:spPr>
            <p:txBody>
              <a:bodyPr wrap="square" rtlCol="0">
                <a:spAutoFit/>
              </a:bodyPr>
              <a:lstStyle/>
              <a:p>
                <a:pPr>
                  <a:spcBef>
                    <a:spcPct val="0"/>
                  </a:spcBef>
                </a:pPr>
                <a:r>
                  <a:rPr lang="pl-PL" sz="800" dirty="0"/>
                  <a:t>Client B</a:t>
                </a:r>
              </a:p>
            </p:txBody>
          </p:sp>
        </p:grpSp>
        <p:grpSp>
          <p:nvGrpSpPr>
            <p:cNvPr id="167" name="Group 166">
              <a:extLst>
                <a:ext uri="{FF2B5EF4-FFF2-40B4-BE49-F238E27FC236}">
                  <a16:creationId xmlns:a16="http://schemas.microsoft.com/office/drawing/2014/main" id="{73A597A1-A0B2-4897-AD1C-961BAB77E3E9}"/>
                </a:ext>
              </a:extLst>
            </p:cNvPr>
            <p:cNvGrpSpPr/>
            <p:nvPr/>
          </p:nvGrpSpPr>
          <p:grpSpPr>
            <a:xfrm>
              <a:off x="527596" y="1867858"/>
              <a:ext cx="1057080" cy="215444"/>
              <a:chOff x="449228" y="2869111"/>
              <a:chExt cx="1057080" cy="215444"/>
            </a:xfrm>
          </p:grpSpPr>
          <p:sp>
            <p:nvSpPr>
              <p:cNvPr id="177" name="Rectangle 176">
                <a:extLst>
                  <a:ext uri="{FF2B5EF4-FFF2-40B4-BE49-F238E27FC236}">
                    <a16:creationId xmlns:a16="http://schemas.microsoft.com/office/drawing/2014/main" id="{CA63C836-6E47-4B0D-94EE-8475F9FF9A6F}"/>
                  </a:ext>
                </a:extLst>
              </p:cNvPr>
              <p:cNvSpPr/>
              <p:nvPr/>
            </p:nvSpPr>
            <p:spPr>
              <a:xfrm>
                <a:off x="449228" y="2944210"/>
                <a:ext cx="152400" cy="75611"/>
              </a:xfrm>
              <a:prstGeom prst="rect">
                <a:avLst/>
              </a:prstGeom>
              <a:solidFill>
                <a:srgbClr val="3C9E89"/>
              </a:solidFill>
              <a:ln w="3175" cmpd="sng">
                <a:noFill/>
              </a:ln>
            </p:spPr>
            <p:txBody>
              <a:bodyPr vert="horz" lIns="91440" tIns="45720" rIns="91440" bIns="45720" rtlCol="0" anchor="ctr">
                <a:noAutofit/>
              </a:bodyPr>
              <a:lstStyle/>
              <a:p>
                <a:pPr algn="ctr">
                  <a:spcBef>
                    <a:spcPct val="0"/>
                  </a:spcBef>
                </a:pPr>
                <a:endParaRPr lang="pl-PL" sz="800"/>
              </a:p>
            </p:txBody>
          </p:sp>
          <p:sp>
            <p:nvSpPr>
              <p:cNvPr id="178" name="TextBox 177">
                <a:extLst>
                  <a:ext uri="{FF2B5EF4-FFF2-40B4-BE49-F238E27FC236}">
                    <a16:creationId xmlns:a16="http://schemas.microsoft.com/office/drawing/2014/main" id="{A2A870DC-A9F5-4122-9268-4B940398DBF1}"/>
                  </a:ext>
                </a:extLst>
              </p:cNvPr>
              <p:cNvSpPr txBox="1"/>
              <p:nvPr/>
            </p:nvSpPr>
            <p:spPr>
              <a:xfrm>
                <a:off x="573136" y="2869111"/>
                <a:ext cx="933172" cy="215444"/>
              </a:xfrm>
              <a:prstGeom prst="rect">
                <a:avLst/>
              </a:prstGeom>
              <a:noFill/>
            </p:spPr>
            <p:txBody>
              <a:bodyPr wrap="square" rtlCol="0">
                <a:spAutoFit/>
              </a:bodyPr>
              <a:lstStyle/>
              <a:p>
                <a:pPr>
                  <a:spcBef>
                    <a:spcPct val="0"/>
                  </a:spcBef>
                </a:pPr>
                <a:r>
                  <a:rPr lang="pl-PL" sz="800" dirty="0"/>
                  <a:t>Client A</a:t>
                </a:r>
              </a:p>
            </p:txBody>
          </p:sp>
        </p:grpSp>
        <p:grpSp>
          <p:nvGrpSpPr>
            <p:cNvPr id="168" name="Group 167">
              <a:extLst>
                <a:ext uri="{FF2B5EF4-FFF2-40B4-BE49-F238E27FC236}">
                  <a16:creationId xmlns:a16="http://schemas.microsoft.com/office/drawing/2014/main" id="{9566692C-CB2B-4040-A6AA-97D7CFF86D3D}"/>
                </a:ext>
              </a:extLst>
            </p:cNvPr>
            <p:cNvGrpSpPr/>
            <p:nvPr/>
          </p:nvGrpSpPr>
          <p:grpSpPr>
            <a:xfrm>
              <a:off x="522065" y="3421362"/>
              <a:ext cx="1282477" cy="215444"/>
              <a:chOff x="449228" y="2890357"/>
              <a:chExt cx="1282477" cy="215444"/>
            </a:xfrm>
          </p:grpSpPr>
          <p:sp>
            <p:nvSpPr>
              <p:cNvPr id="175" name="Rectangle 174">
                <a:extLst>
                  <a:ext uri="{FF2B5EF4-FFF2-40B4-BE49-F238E27FC236}">
                    <a16:creationId xmlns:a16="http://schemas.microsoft.com/office/drawing/2014/main" id="{A0F36E3B-CED3-4205-BB37-B4B2F9453522}"/>
                  </a:ext>
                </a:extLst>
              </p:cNvPr>
              <p:cNvSpPr/>
              <p:nvPr/>
            </p:nvSpPr>
            <p:spPr>
              <a:xfrm>
                <a:off x="449228" y="2959654"/>
                <a:ext cx="152400" cy="75611"/>
              </a:xfrm>
              <a:prstGeom prst="rect">
                <a:avLst/>
              </a:prstGeom>
              <a:solidFill>
                <a:srgbClr val="FFC000"/>
              </a:solidFill>
              <a:ln w="3175" cmpd="sng">
                <a:noFill/>
              </a:ln>
            </p:spPr>
            <p:txBody>
              <a:bodyPr vert="horz" lIns="91440" tIns="45720" rIns="91440" bIns="45720" rtlCol="0" anchor="ctr">
                <a:noAutofit/>
              </a:bodyPr>
              <a:lstStyle/>
              <a:p>
                <a:pPr algn="ctr">
                  <a:spcBef>
                    <a:spcPct val="0"/>
                  </a:spcBef>
                </a:pPr>
                <a:endParaRPr lang="pl-PL" sz="800" dirty="0"/>
              </a:p>
            </p:txBody>
          </p:sp>
          <p:sp>
            <p:nvSpPr>
              <p:cNvPr id="176" name="TextBox 175">
                <a:extLst>
                  <a:ext uri="{FF2B5EF4-FFF2-40B4-BE49-F238E27FC236}">
                    <a16:creationId xmlns:a16="http://schemas.microsoft.com/office/drawing/2014/main" id="{EC09D26B-6367-46CF-9AB2-75AB6CBD03BC}"/>
                  </a:ext>
                </a:extLst>
              </p:cNvPr>
              <p:cNvSpPr txBox="1"/>
              <p:nvPr/>
            </p:nvSpPr>
            <p:spPr>
              <a:xfrm>
                <a:off x="579487" y="2890357"/>
                <a:ext cx="1152218" cy="215444"/>
              </a:xfrm>
              <a:prstGeom prst="rect">
                <a:avLst/>
              </a:prstGeom>
              <a:noFill/>
              <a:ln>
                <a:noFill/>
              </a:ln>
            </p:spPr>
            <p:txBody>
              <a:bodyPr wrap="square" rtlCol="0">
                <a:spAutoFit/>
              </a:bodyPr>
              <a:lstStyle/>
              <a:p>
                <a:pPr>
                  <a:spcBef>
                    <a:spcPct val="0"/>
                  </a:spcBef>
                </a:pPr>
                <a:r>
                  <a:rPr lang="pl-PL" sz="800" dirty="0"/>
                  <a:t>Client J</a:t>
                </a:r>
              </a:p>
            </p:txBody>
          </p:sp>
        </p:grpSp>
        <p:grpSp>
          <p:nvGrpSpPr>
            <p:cNvPr id="169" name="Group 168">
              <a:extLst>
                <a:ext uri="{FF2B5EF4-FFF2-40B4-BE49-F238E27FC236}">
                  <a16:creationId xmlns:a16="http://schemas.microsoft.com/office/drawing/2014/main" id="{EED54033-372D-4825-80AB-3CF978F03F0E}"/>
                </a:ext>
              </a:extLst>
            </p:cNvPr>
            <p:cNvGrpSpPr/>
            <p:nvPr/>
          </p:nvGrpSpPr>
          <p:grpSpPr>
            <a:xfrm>
              <a:off x="521298" y="3587876"/>
              <a:ext cx="1282477" cy="215444"/>
              <a:chOff x="449228" y="2890357"/>
              <a:chExt cx="1282477" cy="215444"/>
            </a:xfrm>
          </p:grpSpPr>
          <p:sp>
            <p:nvSpPr>
              <p:cNvPr id="173" name="Rectangle 172">
                <a:extLst>
                  <a:ext uri="{FF2B5EF4-FFF2-40B4-BE49-F238E27FC236}">
                    <a16:creationId xmlns:a16="http://schemas.microsoft.com/office/drawing/2014/main" id="{05C34665-F45C-44C9-9CA8-B313E36615DE}"/>
                  </a:ext>
                </a:extLst>
              </p:cNvPr>
              <p:cNvSpPr/>
              <p:nvPr/>
            </p:nvSpPr>
            <p:spPr>
              <a:xfrm>
                <a:off x="449228" y="2959654"/>
                <a:ext cx="152400" cy="75611"/>
              </a:xfrm>
              <a:prstGeom prst="rect">
                <a:avLst/>
              </a:prstGeom>
              <a:solidFill>
                <a:srgbClr val="FFD85B"/>
              </a:solidFill>
              <a:ln w="3175" cmpd="sng">
                <a:noFill/>
              </a:ln>
            </p:spPr>
            <p:txBody>
              <a:bodyPr vert="horz" lIns="91440" tIns="45720" rIns="91440" bIns="45720" rtlCol="0" anchor="ctr">
                <a:noAutofit/>
              </a:bodyPr>
              <a:lstStyle/>
              <a:p>
                <a:pPr algn="ctr">
                  <a:spcBef>
                    <a:spcPct val="0"/>
                  </a:spcBef>
                </a:pPr>
                <a:endParaRPr lang="pl-PL" sz="800" dirty="0"/>
              </a:p>
            </p:txBody>
          </p:sp>
          <p:sp>
            <p:nvSpPr>
              <p:cNvPr id="174" name="TextBox 173">
                <a:extLst>
                  <a:ext uri="{FF2B5EF4-FFF2-40B4-BE49-F238E27FC236}">
                    <a16:creationId xmlns:a16="http://schemas.microsoft.com/office/drawing/2014/main" id="{E1394F05-0C63-40C8-80CB-F844F9C9B16E}"/>
                  </a:ext>
                </a:extLst>
              </p:cNvPr>
              <p:cNvSpPr txBox="1"/>
              <p:nvPr/>
            </p:nvSpPr>
            <p:spPr>
              <a:xfrm>
                <a:off x="579487" y="2890357"/>
                <a:ext cx="1152218" cy="215444"/>
              </a:xfrm>
              <a:prstGeom prst="rect">
                <a:avLst/>
              </a:prstGeom>
              <a:noFill/>
              <a:ln>
                <a:noFill/>
              </a:ln>
            </p:spPr>
            <p:txBody>
              <a:bodyPr wrap="square" rtlCol="0">
                <a:spAutoFit/>
              </a:bodyPr>
              <a:lstStyle/>
              <a:p>
                <a:pPr>
                  <a:spcBef>
                    <a:spcPct val="0"/>
                  </a:spcBef>
                </a:pPr>
                <a:r>
                  <a:rPr lang="pl-PL" sz="800" dirty="0"/>
                  <a:t>Client K</a:t>
                </a:r>
              </a:p>
            </p:txBody>
          </p:sp>
        </p:grpSp>
        <p:grpSp>
          <p:nvGrpSpPr>
            <p:cNvPr id="170" name="Group 169">
              <a:extLst>
                <a:ext uri="{FF2B5EF4-FFF2-40B4-BE49-F238E27FC236}">
                  <a16:creationId xmlns:a16="http://schemas.microsoft.com/office/drawing/2014/main" id="{32779DBF-7C6D-4BD0-9419-79C703B59AB3}"/>
                </a:ext>
              </a:extLst>
            </p:cNvPr>
            <p:cNvGrpSpPr/>
            <p:nvPr/>
          </p:nvGrpSpPr>
          <p:grpSpPr>
            <a:xfrm>
              <a:off x="521298" y="3749830"/>
              <a:ext cx="1282477" cy="215444"/>
              <a:chOff x="449228" y="2890357"/>
              <a:chExt cx="1282477" cy="215444"/>
            </a:xfrm>
          </p:grpSpPr>
          <p:sp>
            <p:nvSpPr>
              <p:cNvPr id="171" name="Rectangle 170">
                <a:extLst>
                  <a:ext uri="{FF2B5EF4-FFF2-40B4-BE49-F238E27FC236}">
                    <a16:creationId xmlns:a16="http://schemas.microsoft.com/office/drawing/2014/main" id="{A7693FF7-828E-4307-828C-F3D941AFE0AD}"/>
                  </a:ext>
                </a:extLst>
              </p:cNvPr>
              <p:cNvSpPr/>
              <p:nvPr/>
            </p:nvSpPr>
            <p:spPr>
              <a:xfrm>
                <a:off x="449228" y="2959654"/>
                <a:ext cx="152400" cy="75611"/>
              </a:xfrm>
              <a:prstGeom prst="rect">
                <a:avLst/>
              </a:prstGeom>
              <a:solidFill>
                <a:srgbClr val="FFE389"/>
              </a:solidFill>
              <a:ln w="3175" cmpd="sng">
                <a:noFill/>
              </a:ln>
            </p:spPr>
            <p:txBody>
              <a:bodyPr vert="horz" lIns="91440" tIns="45720" rIns="91440" bIns="45720" rtlCol="0" anchor="ctr">
                <a:noAutofit/>
              </a:bodyPr>
              <a:lstStyle/>
              <a:p>
                <a:pPr algn="ctr">
                  <a:spcBef>
                    <a:spcPct val="0"/>
                  </a:spcBef>
                </a:pPr>
                <a:endParaRPr lang="pl-PL" sz="800" dirty="0"/>
              </a:p>
            </p:txBody>
          </p:sp>
          <p:sp>
            <p:nvSpPr>
              <p:cNvPr id="172" name="TextBox 171">
                <a:extLst>
                  <a:ext uri="{FF2B5EF4-FFF2-40B4-BE49-F238E27FC236}">
                    <a16:creationId xmlns:a16="http://schemas.microsoft.com/office/drawing/2014/main" id="{4AF49707-5D5D-4EE0-8C09-E9AEBAE6FED7}"/>
                  </a:ext>
                </a:extLst>
              </p:cNvPr>
              <p:cNvSpPr txBox="1"/>
              <p:nvPr/>
            </p:nvSpPr>
            <p:spPr>
              <a:xfrm>
                <a:off x="579487" y="2890357"/>
                <a:ext cx="1152218" cy="215444"/>
              </a:xfrm>
              <a:prstGeom prst="rect">
                <a:avLst/>
              </a:prstGeom>
              <a:noFill/>
              <a:ln>
                <a:noFill/>
              </a:ln>
            </p:spPr>
            <p:txBody>
              <a:bodyPr wrap="square" rtlCol="0">
                <a:spAutoFit/>
              </a:bodyPr>
              <a:lstStyle/>
              <a:p>
                <a:pPr>
                  <a:spcBef>
                    <a:spcPct val="0"/>
                  </a:spcBef>
                </a:pPr>
                <a:r>
                  <a:rPr lang="pl-PL" sz="800" dirty="0"/>
                  <a:t>Client L</a:t>
                </a:r>
              </a:p>
            </p:txBody>
          </p:sp>
        </p:grpSp>
      </p:grpSp>
      <p:sp>
        <p:nvSpPr>
          <p:cNvPr id="196" name="TextBox 195">
            <a:extLst>
              <a:ext uri="{FF2B5EF4-FFF2-40B4-BE49-F238E27FC236}">
                <a16:creationId xmlns:a16="http://schemas.microsoft.com/office/drawing/2014/main" id="{EE2691BC-3B88-4B7F-8B06-266ED3B5EEC7}"/>
              </a:ext>
            </a:extLst>
          </p:cNvPr>
          <p:cNvSpPr txBox="1"/>
          <p:nvPr/>
        </p:nvSpPr>
        <p:spPr>
          <a:xfrm>
            <a:off x="9222576" y="1606849"/>
            <a:ext cx="1879867" cy="400110"/>
          </a:xfrm>
          <a:prstGeom prst="rect">
            <a:avLst/>
          </a:prstGeom>
          <a:noFill/>
        </p:spPr>
        <p:txBody>
          <a:bodyPr wrap="square" rtlCol="0">
            <a:spAutoFit/>
          </a:bodyPr>
          <a:lstStyle/>
          <a:p>
            <a:pPr algn="ctr"/>
            <a:r>
              <a:rPr lang="en-US" sz="1000" b="1" dirty="0">
                <a:solidFill>
                  <a:schemeClr val="tx1">
                    <a:lumMod val="95000"/>
                    <a:lumOff val="5000"/>
                  </a:schemeClr>
                </a:solidFill>
                <a:latin typeface="Calibri Light" panose="020F0302020204030204" pitchFamily="34" charset="0"/>
              </a:rPr>
              <a:t>Share of the 12 largest customers in the Company's revenues</a:t>
            </a:r>
          </a:p>
        </p:txBody>
      </p:sp>
      <p:sp>
        <p:nvSpPr>
          <p:cNvPr id="204" name="TextBox 203">
            <a:extLst>
              <a:ext uri="{FF2B5EF4-FFF2-40B4-BE49-F238E27FC236}">
                <a16:creationId xmlns:a16="http://schemas.microsoft.com/office/drawing/2014/main" id="{2B5249EC-36CE-4992-87C1-24B4E39AD272}"/>
              </a:ext>
            </a:extLst>
          </p:cNvPr>
          <p:cNvSpPr txBox="1"/>
          <p:nvPr/>
        </p:nvSpPr>
        <p:spPr>
          <a:xfrm>
            <a:off x="7928764" y="3974435"/>
            <a:ext cx="3728693" cy="1631216"/>
          </a:xfrm>
          <a:prstGeom prst="rect">
            <a:avLst/>
          </a:prstGeom>
          <a:noFill/>
        </p:spPr>
        <p:txBody>
          <a:bodyPr wrap="square" rtlCol="0">
            <a:spAutoFit/>
          </a:bodyPr>
          <a:lstStyle/>
          <a:p>
            <a:pPr marL="171450" indent="-171450" algn="just">
              <a:spcAft>
                <a:spcPts val="300"/>
              </a:spcAft>
              <a:buFont typeface="Arial" panose="020B0604020202020204" pitchFamily="34" charset="0"/>
              <a:buChar char="•"/>
            </a:pPr>
            <a:r>
              <a:rPr lang="en-US" sz="900" dirty="0"/>
              <a:t>The Company implements strategies for diversification of revenue sources and has systematically expanded portfolio of Clients. In 2018, the Company carried out orders for [xx] entities, and in 2019 already for [xx] (increase by [</a:t>
            </a:r>
            <a:r>
              <a:rPr lang="en-US" sz="900" dirty="0" err="1"/>
              <a:t>x,xx</a:t>
            </a:r>
            <a:r>
              <a:rPr lang="en-US" sz="900" dirty="0"/>
              <a:t>]% y/y).</a:t>
            </a:r>
          </a:p>
          <a:p>
            <a:pPr marL="171450" indent="-171450" algn="just">
              <a:spcAft>
                <a:spcPts val="300"/>
              </a:spcAft>
              <a:buFont typeface="Arial" panose="020B0604020202020204" pitchFamily="34" charset="0"/>
              <a:buChar char="•"/>
            </a:pPr>
            <a:r>
              <a:rPr lang="en-US" sz="900" dirty="0"/>
              <a:t>Within each product group [Company] offers from several to several dozen products</a:t>
            </a:r>
          </a:p>
          <a:p>
            <a:pPr marL="171450" indent="-171450" algn="just">
              <a:spcAft>
                <a:spcPts val="300"/>
              </a:spcAft>
              <a:buFont typeface="Arial" panose="020B0604020202020204" pitchFamily="34" charset="0"/>
              <a:buChar char="•"/>
            </a:pPr>
            <a:r>
              <a:rPr lang="en-US" sz="900" dirty="0"/>
              <a:t>Due to the high market demand, the key product group for [the Company] in the nearest future will be [...].</a:t>
            </a:r>
          </a:p>
          <a:p>
            <a:pPr marL="171450" indent="-171450" algn="just">
              <a:spcAft>
                <a:spcPts val="300"/>
              </a:spcAft>
              <a:buFont typeface="Arial" panose="020B0604020202020204" pitchFamily="34" charset="0"/>
              <a:buChar char="•"/>
            </a:pPr>
            <a:r>
              <a:rPr lang="en-US" sz="900" dirty="0"/>
              <a:t>Cooperation [...]</a:t>
            </a:r>
          </a:p>
          <a:p>
            <a:pPr marL="171450" indent="-171450" algn="just">
              <a:spcAft>
                <a:spcPts val="300"/>
              </a:spcAft>
              <a:buFont typeface="Arial" panose="020B0604020202020204" pitchFamily="34" charset="0"/>
              <a:buChar char="•"/>
            </a:pPr>
            <a:r>
              <a:rPr lang="en-US" sz="900" dirty="0"/>
              <a:t>The Company's clients are [...]</a:t>
            </a:r>
          </a:p>
        </p:txBody>
      </p:sp>
      <p:sp>
        <p:nvSpPr>
          <p:cNvPr id="141"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Revenues by key product groups, 2017 - 2020P (PLN)</a:t>
            </a:r>
          </a:p>
        </p:txBody>
      </p:sp>
      <p:grpSp>
        <p:nvGrpSpPr>
          <p:cNvPr id="146" name="Group 145">
            <a:extLst>
              <a:ext uri="{FF2B5EF4-FFF2-40B4-BE49-F238E27FC236}">
                <a16:creationId xmlns:a16="http://schemas.microsoft.com/office/drawing/2014/main" id="{15E7F452-6B01-439C-B00B-1AA0D582A351}"/>
              </a:ext>
            </a:extLst>
          </p:cNvPr>
          <p:cNvGrpSpPr/>
          <p:nvPr/>
        </p:nvGrpSpPr>
        <p:grpSpPr>
          <a:xfrm>
            <a:off x="839993" y="3203209"/>
            <a:ext cx="7051205" cy="363628"/>
            <a:chOff x="524256" y="1844992"/>
            <a:chExt cx="7051205" cy="451150"/>
          </a:xfrm>
        </p:grpSpPr>
        <p:grpSp>
          <p:nvGrpSpPr>
            <p:cNvPr id="155" name="Group 154">
              <a:extLst>
                <a:ext uri="{FF2B5EF4-FFF2-40B4-BE49-F238E27FC236}">
                  <a16:creationId xmlns:a16="http://schemas.microsoft.com/office/drawing/2014/main" id="{0F611C2D-FC86-48C6-9EBC-889A937E8469}"/>
                </a:ext>
              </a:extLst>
            </p:cNvPr>
            <p:cNvGrpSpPr/>
            <p:nvPr/>
          </p:nvGrpSpPr>
          <p:grpSpPr>
            <a:xfrm>
              <a:off x="2723277" y="2018072"/>
              <a:ext cx="1279521" cy="267300"/>
              <a:chOff x="2647690" y="1652978"/>
              <a:chExt cx="1279521" cy="267300"/>
            </a:xfrm>
          </p:grpSpPr>
          <p:sp>
            <p:nvSpPr>
              <p:cNvPr id="231" name="Rectangle 230">
                <a:extLst>
                  <a:ext uri="{FF2B5EF4-FFF2-40B4-BE49-F238E27FC236}">
                    <a16:creationId xmlns:a16="http://schemas.microsoft.com/office/drawing/2014/main" id="{9513C05C-7816-4E84-A164-C45EC3335AFF}"/>
                  </a:ext>
                </a:extLst>
              </p:cNvPr>
              <p:cNvSpPr/>
              <p:nvPr/>
            </p:nvSpPr>
            <p:spPr>
              <a:xfrm>
                <a:off x="2647690" y="1746839"/>
                <a:ext cx="152400" cy="75612"/>
              </a:xfrm>
              <a:prstGeom prst="rect">
                <a:avLst/>
              </a:prstGeom>
              <a:solidFill>
                <a:srgbClr val="9DC3E6"/>
              </a:solidFill>
              <a:ln w="3175" cmpd="sng">
                <a:noFill/>
              </a:ln>
            </p:spPr>
            <p:txBody>
              <a:bodyPr vert="horz" lIns="91440" tIns="45720" rIns="91440" bIns="45720" rtlCol="0" anchor="ctr">
                <a:noAutofit/>
              </a:bodyPr>
              <a:lstStyle/>
              <a:p>
                <a:pPr algn="ctr">
                  <a:spcBef>
                    <a:spcPct val="0"/>
                  </a:spcBef>
                </a:pPr>
                <a:endParaRPr lang="pl-PL" sz="800" dirty="0"/>
              </a:p>
            </p:txBody>
          </p:sp>
          <p:sp>
            <p:nvSpPr>
              <p:cNvPr id="232" name="TextBox 231">
                <a:extLst>
                  <a:ext uri="{FF2B5EF4-FFF2-40B4-BE49-F238E27FC236}">
                    <a16:creationId xmlns:a16="http://schemas.microsoft.com/office/drawing/2014/main" id="{A05EB5A1-3396-42DD-9435-F3E59F4F4424}"/>
                  </a:ext>
                </a:extLst>
              </p:cNvPr>
              <p:cNvSpPr txBox="1"/>
              <p:nvPr/>
            </p:nvSpPr>
            <p:spPr>
              <a:xfrm>
                <a:off x="2774993" y="1652978"/>
                <a:ext cx="1152218" cy="267300"/>
              </a:xfrm>
              <a:prstGeom prst="rect">
                <a:avLst/>
              </a:prstGeom>
              <a:noFill/>
              <a:ln>
                <a:noFill/>
              </a:ln>
            </p:spPr>
            <p:txBody>
              <a:bodyPr wrap="square" rtlCol="0">
                <a:spAutoFit/>
              </a:bodyPr>
              <a:lstStyle/>
              <a:p>
                <a:pPr>
                  <a:spcBef>
                    <a:spcPct val="0"/>
                  </a:spcBef>
                </a:pPr>
                <a:r>
                  <a:rPr lang="pl-PL" sz="800" dirty="0"/>
                  <a:t>Product I</a:t>
                </a:r>
              </a:p>
            </p:txBody>
          </p:sp>
        </p:grpSp>
        <p:grpSp>
          <p:nvGrpSpPr>
            <p:cNvPr id="156" name="Group 155">
              <a:extLst>
                <a:ext uri="{FF2B5EF4-FFF2-40B4-BE49-F238E27FC236}">
                  <a16:creationId xmlns:a16="http://schemas.microsoft.com/office/drawing/2014/main" id="{4BBD59C1-D337-4008-A199-E025B9AE145F}"/>
                </a:ext>
              </a:extLst>
            </p:cNvPr>
            <p:cNvGrpSpPr/>
            <p:nvPr/>
          </p:nvGrpSpPr>
          <p:grpSpPr>
            <a:xfrm>
              <a:off x="2726226" y="1871137"/>
              <a:ext cx="1057080" cy="267300"/>
              <a:chOff x="2648914" y="2511284"/>
              <a:chExt cx="1057080" cy="267300"/>
            </a:xfrm>
          </p:grpSpPr>
          <p:sp>
            <p:nvSpPr>
              <p:cNvPr id="229" name="Rectangle 228">
                <a:extLst>
                  <a:ext uri="{FF2B5EF4-FFF2-40B4-BE49-F238E27FC236}">
                    <a16:creationId xmlns:a16="http://schemas.microsoft.com/office/drawing/2014/main" id="{005D1297-E88D-472D-9652-DB9B83882291}"/>
                  </a:ext>
                </a:extLst>
              </p:cNvPr>
              <p:cNvSpPr/>
              <p:nvPr/>
            </p:nvSpPr>
            <p:spPr>
              <a:xfrm>
                <a:off x="2648914" y="2605291"/>
                <a:ext cx="152400" cy="75612"/>
              </a:xfrm>
              <a:prstGeom prst="rect">
                <a:avLst/>
              </a:prstGeom>
              <a:solidFill>
                <a:srgbClr val="82D0BF"/>
              </a:solidFill>
              <a:ln w="3175" cmpd="sng">
                <a:noFill/>
              </a:ln>
            </p:spPr>
            <p:txBody>
              <a:bodyPr vert="horz" lIns="91440" tIns="45720" rIns="91440" bIns="45720" rtlCol="0" anchor="ctr">
                <a:noAutofit/>
              </a:bodyPr>
              <a:lstStyle/>
              <a:p>
                <a:pPr algn="ctr">
                  <a:spcBef>
                    <a:spcPct val="0"/>
                  </a:spcBef>
                </a:pPr>
                <a:endParaRPr lang="pl-PL" sz="800"/>
              </a:p>
            </p:txBody>
          </p:sp>
          <p:sp>
            <p:nvSpPr>
              <p:cNvPr id="230" name="TextBox 229">
                <a:extLst>
                  <a:ext uri="{FF2B5EF4-FFF2-40B4-BE49-F238E27FC236}">
                    <a16:creationId xmlns:a16="http://schemas.microsoft.com/office/drawing/2014/main" id="{59DC8B4D-637C-437F-A1EF-D112B1F948E2}"/>
                  </a:ext>
                </a:extLst>
              </p:cNvPr>
              <p:cNvSpPr txBox="1"/>
              <p:nvPr/>
            </p:nvSpPr>
            <p:spPr>
              <a:xfrm>
                <a:off x="2772822" y="2511284"/>
                <a:ext cx="933172" cy="267300"/>
              </a:xfrm>
              <a:prstGeom prst="rect">
                <a:avLst/>
              </a:prstGeom>
              <a:noFill/>
              <a:ln>
                <a:noFill/>
              </a:ln>
            </p:spPr>
            <p:txBody>
              <a:bodyPr wrap="square" rtlCol="0">
                <a:spAutoFit/>
              </a:bodyPr>
              <a:lstStyle/>
              <a:p>
                <a:pPr>
                  <a:spcBef>
                    <a:spcPct val="0"/>
                  </a:spcBef>
                </a:pPr>
                <a:r>
                  <a:rPr lang="pl-PL" sz="800" dirty="0"/>
                  <a:t>Product C</a:t>
                </a:r>
              </a:p>
            </p:txBody>
          </p:sp>
        </p:grpSp>
        <p:grpSp>
          <p:nvGrpSpPr>
            <p:cNvPr id="157" name="Group 156">
              <a:extLst>
                <a:ext uri="{FF2B5EF4-FFF2-40B4-BE49-F238E27FC236}">
                  <a16:creationId xmlns:a16="http://schemas.microsoft.com/office/drawing/2014/main" id="{C443B11D-21B4-4F99-AE61-3D15B910D305}"/>
                </a:ext>
              </a:extLst>
            </p:cNvPr>
            <p:cNvGrpSpPr/>
            <p:nvPr/>
          </p:nvGrpSpPr>
          <p:grpSpPr>
            <a:xfrm>
              <a:off x="3910758" y="1849846"/>
              <a:ext cx="1215361" cy="267300"/>
              <a:chOff x="3832251" y="2307972"/>
              <a:chExt cx="1215361" cy="267300"/>
            </a:xfrm>
          </p:grpSpPr>
          <p:sp>
            <p:nvSpPr>
              <p:cNvPr id="227" name="Rectangle 226">
                <a:extLst>
                  <a:ext uri="{FF2B5EF4-FFF2-40B4-BE49-F238E27FC236}">
                    <a16:creationId xmlns:a16="http://schemas.microsoft.com/office/drawing/2014/main" id="{B2DE82DE-0E92-4FFC-ABEF-1CE15834E74A}"/>
                  </a:ext>
                </a:extLst>
              </p:cNvPr>
              <p:cNvSpPr/>
              <p:nvPr/>
            </p:nvSpPr>
            <p:spPr>
              <a:xfrm>
                <a:off x="3832251" y="2402774"/>
                <a:ext cx="152400" cy="75612"/>
              </a:xfrm>
              <a:prstGeom prst="rect">
                <a:avLst/>
              </a:prstGeom>
              <a:solidFill>
                <a:srgbClr val="A6DED2"/>
              </a:solidFill>
              <a:ln w="3175" cmpd="sng">
                <a:noFill/>
              </a:ln>
            </p:spPr>
            <p:txBody>
              <a:bodyPr vert="horz" lIns="91440" tIns="45720" rIns="91440" bIns="45720" rtlCol="0" anchor="ctr">
                <a:noAutofit/>
              </a:bodyPr>
              <a:lstStyle/>
              <a:p>
                <a:pPr algn="ctr">
                  <a:spcBef>
                    <a:spcPct val="0"/>
                  </a:spcBef>
                </a:pPr>
                <a:endParaRPr lang="pl-PL" sz="800" dirty="0"/>
              </a:p>
            </p:txBody>
          </p:sp>
          <p:sp>
            <p:nvSpPr>
              <p:cNvPr id="228" name="TextBox 227">
                <a:extLst>
                  <a:ext uri="{FF2B5EF4-FFF2-40B4-BE49-F238E27FC236}">
                    <a16:creationId xmlns:a16="http://schemas.microsoft.com/office/drawing/2014/main" id="{47524B42-985A-4851-BCB9-79A411FB4FEF}"/>
                  </a:ext>
                </a:extLst>
              </p:cNvPr>
              <p:cNvSpPr txBox="1"/>
              <p:nvPr/>
            </p:nvSpPr>
            <p:spPr>
              <a:xfrm>
                <a:off x="3962646" y="2307972"/>
                <a:ext cx="1084966" cy="267300"/>
              </a:xfrm>
              <a:prstGeom prst="rect">
                <a:avLst/>
              </a:prstGeom>
              <a:noFill/>
              <a:ln>
                <a:noFill/>
              </a:ln>
            </p:spPr>
            <p:txBody>
              <a:bodyPr wrap="square" rtlCol="0">
                <a:spAutoFit/>
              </a:bodyPr>
              <a:lstStyle/>
              <a:p>
                <a:pPr>
                  <a:spcBef>
                    <a:spcPct val="0"/>
                  </a:spcBef>
                </a:pPr>
                <a:r>
                  <a:rPr lang="pl-PL" sz="800" dirty="0"/>
                  <a:t>Product D</a:t>
                </a:r>
              </a:p>
            </p:txBody>
          </p:sp>
        </p:grpSp>
        <p:grpSp>
          <p:nvGrpSpPr>
            <p:cNvPr id="195" name="Group 194">
              <a:extLst>
                <a:ext uri="{FF2B5EF4-FFF2-40B4-BE49-F238E27FC236}">
                  <a16:creationId xmlns:a16="http://schemas.microsoft.com/office/drawing/2014/main" id="{DD851E21-01AB-47BD-A6AD-7ADEE5F6B62A}"/>
                </a:ext>
              </a:extLst>
            </p:cNvPr>
            <p:cNvGrpSpPr/>
            <p:nvPr/>
          </p:nvGrpSpPr>
          <p:grpSpPr>
            <a:xfrm>
              <a:off x="4923959" y="1844992"/>
              <a:ext cx="1214635" cy="267300"/>
              <a:chOff x="4859940" y="2197643"/>
              <a:chExt cx="1214635" cy="267300"/>
            </a:xfrm>
          </p:grpSpPr>
          <p:sp>
            <p:nvSpPr>
              <p:cNvPr id="225" name="Rectangle 224">
                <a:extLst>
                  <a:ext uri="{FF2B5EF4-FFF2-40B4-BE49-F238E27FC236}">
                    <a16:creationId xmlns:a16="http://schemas.microsoft.com/office/drawing/2014/main" id="{7E6F4502-D875-4009-B793-3045A2BCF819}"/>
                  </a:ext>
                </a:extLst>
              </p:cNvPr>
              <p:cNvSpPr/>
              <p:nvPr/>
            </p:nvSpPr>
            <p:spPr>
              <a:xfrm>
                <a:off x="4859940" y="2291675"/>
                <a:ext cx="152400" cy="75610"/>
              </a:xfrm>
              <a:prstGeom prst="rect">
                <a:avLst/>
              </a:prstGeom>
              <a:solidFill>
                <a:srgbClr val="BFE7DE"/>
              </a:solidFill>
              <a:ln w="3175" cmpd="sng">
                <a:noFill/>
              </a:ln>
            </p:spPr>
            <p:txBody>
              <a:bodyPr vert="horz" lIns="91440" tIns="45720" rIns="91440" bIns="45720" rtlCol="0" anchor="ctr">
                <a:noAutofit/>
              </a:bodyPr>
              <a:lstStyle/>
              <a:p>
                <a:pPr algn="ctr">
                  <a:spcBef>
                    <a:spcPct val="0"/>
                  </a:spcBef>
                </a:pPr>
                <a:endParaRPr lang="pl-PL" sz="800"/>
              </a:p>
            </p:txBody>
          </p:sp>
          <p:sp>
            <p:nvSpPr>
              <p:cNvPr id="226" name="TextBox 225">
                <a:extLst>
                  <a:ext uri="{FF2B5EF4-FFF2-40B4-BE49-F238E27FC236}">
                    <a16:creationId xmlns:a16="http://schemas.microsoft.com/office/drawing/2014/main" id="{63DA4E6D-B4C2-40A2-913F-EB97C83CCEC9}"/>
                  </a:ext>
                </a:extLst>
              </p:cNvPr>
              <p:cNvSpPr txBox="1"/>
              <p:nvPr/>
            </p:nvSpPr>
            <p:spPr>
              <a:xfrm>
                <a:off x="4985994" y="2197643"/>
                <a:ext cx="1088581" cy="267300"/>
              </a:xfrm>
              <a:prstGeom prst="rect">
                <a:avLst/>
              </a:prstGeom>
              <a:noFill/>
              <a:ln>
                <a:noFill/>
              </a:ln>
            </p:spPr>
            <p:txBody>
              <a:bodyPr wrap="square" rtlCol="0">
                <a:spAutoFit/>
              </a:bodyPr>
              <a:lstStyle/>
              <a:p>
                <a:pPr>
                  <a:spcBef>
                    <a:spcPct val="0"/>
                  </a:spcBef>
                </a:pPr>
                <a:r>
                  <a:rPr lang="pl-PL" sz="800" dirty="0"/>
                  <a:t>Product E</a:t>
                </a:r>
              </a:p>
            </p:txBody>
          </p:sp>
        </p:grpSp>
        <p:grpSp>
          <p:nvGrpSpPr>
            <p:cNvPr id="197" name="Group 196">
              <a:extLst>
                <a:ext uri="{FF2B5EF4-FFF2-40B4-BE49-F238E27FC236}">
                  <a16:creationId xmlns:a16="http://schemas.microsoft.com/office/drawing/2014/main" id="{EA92B56D-DEC4-4A34-9254-3E83350A81E5}"/>
                </a:ext>
              </a:extLst>
            </p:cNvPr>
            <p:cNvGrpSpPr/>
            <p:nvPr/>
          </p:nvGrpSpPr>
          <p:grpSpPr>
            <a:xfrm>
              <a:off x="524256" y="2012926"/>
              <a:ext cx="1229160" cy="267300"/>
              <a:chOff x="443732" y="1960442"/>
              <a:chExt cx="1229160" cy="267300"/>
            </a:xfrm>
          </p:grpSpPr>
          <p:sp>
            <p:nvSpPr>
              <p:cNvPr id="223" name="Rectangle 222">
                <a:extLst>
                  <a:ext uri="{FF2B5EF4-FFF2-40B4-BE49-F238E27FC236}">
                    <a16:creationId xmlns:a16="http://schemas.microsoft.com/office/drawing/2014/main" id="{0F300F57-82A3-4C3A-B0B3-5A43A4F12671}"/>
                  </a:ext>
                </a:extLst>
              </p:cNvPr>
              <p:cNvSpPr/>
              <p:nvPr/>
            </p:nvSpPr>
            <p:spPr>
              <a:xfrm>
                <a:off x="443732" y="2054449"/>
                <a:ext cx="152400" cy="75612"/>
              </a:xfrm>
              <a:prstGeom prst="rect">
                <a:avLst/>
              </a:prstGeom>
              <a:solidFill>
                <a:srgbClr val="005A9A"/>
              </a:solidFill>
              <a:ln w="3175" cmpd="sng">
                <a:noFill/>
              </a:ln>
            </p:spPr>
            <p:txBody>
              <a:bodyPr vert="horz" lIns="91440" tIns="45720" rIns="91440" bIns="45720" rtlCol="0" anchor="ctr">
                <a:noAutofit/>
              </a:bodyPr>
              <a:lstStyle/>
              <a:p>
                <a:pPr algn="ctr">
                  <a:spcBef>
                    <a:spcPct val="0"/>
                  </a:spcBef>
                </a:pPr>
                <a:endParaRPr lang="pl-PL" sz="800"/>
              </a:p>
            </p:txBody>
          </p:sp>
          <p:sp>
            <p:nvSpPr>
              <p:cNvPr id="224" name="TextBox 223">
                <a:extLst>
                  <a:ext uri="{FF2B5EF4-FFF2-40B4-BE49-F238E27FC236}">
                    <a16:creationId xmlns:a16="http://schemas.microsoft.com/office/drawing/2014/main" id="{BCDC3E75-B073-428A-8C10-3CBB39128AE8}"/>
                  </a:ext>
                </a:extLst>
              </p:cNvPr>
              <p:cNvSpPr txBox="1"/>
              <p:nvPr/>
            </p:nvSpPr>
            <p:spPr>
              <a:xfrm>
                <a:off x="583314" y="1960442"/>
                <a:ext cx="1089578" cy="267300"/>
              </a:xfrm>
              <a:prstGeom prst="rect">
                <a:avLst/>
              </a:prstGeom>
              <a:noFill/>
              <a:ln>
                <a:noFill/>
              </a:ln>
            </p:spPr>
            <p:txBody>
              <a:bodyPr wrap="square" rtlCol="0">
                <a:spAutoFit/>
              </a:bodyPr>
              <a:lstStyle/>
              <a:p>
                <a:pPr>
                  <a:spcBef>
                    <a:spcPct val="0"/>
                  </a:spcBef>
                </a:pPr>
                <a:r>
                  <a:rPr lang="pl-PL" sz="800" dirty="0"/>
                  <a:t>Product G</a:t>
                </a:r>
              </a:p>
            </p:txBody>
          </p:sp>
        </p:grpSp>
        <p:grpSp>
          <p:nvGrpSpPr>
            <p:cNvPr id="199" name="Group 198">
              <a:extLst>
                <a:ext uri="{FF2B5EF4-FFF2-40B4-BE49-F238E27FC236}">
                  <a16:creationId xmlns:a16="http://schemas.microsoft.com/office/drawing/2014/main" id="{36E63972-D9EC-4461-9C8B-67C4FA44D392}"/>
                </a:ext>
              </a:extLst>
            </p:cNvPr>
            <p:cNvGrpSpPr/>
            <p:nvPr/>
          </p:nvGrpSpPr>
          <p:grpSpPr>
            <a:xfrm>
              <a:off x="1596466" y="2012820"/>
              <a:ext cx="1236760" cy="267300"/>
              <a:chOff x="1511558" y="1783756"/>
              <a:chExt cx="1236760" cy="267300"/>
            </a:xfrm>
          </p:grpSpPr>
          <p:sp>
            <p:nvSpPr>
              <p:cNvPr id="221" name="Rectangle 220">
                <a:extLst>
                  <a:ext uri="{FF2B5EF4-FFF2-40B4-BE49-F238E27FC236}">
                    <a16:creationId xmlns:a16="http://schemas.microsoft.com/office/drawing/2014/main" id="{51DC714F-C47E-41EE-A426-C67EC3442089}"/>
                  </a:ext>
                </a:extLst>
              </p:cNvPr>
              <p:cNvSpPr/>
              <p:nvPr/>
            </p:nvSpPr>
            <p:spPr>
              <a:xfrm>
                <a:off x="1511558" y="1889500"/>
                <a:ext cx="152400" cy="75612"/>
              </a:xfrm>
              <a:prstGeom prst="rect">
                <a:avLst/>
              </a:prstGeom>
              <a:solidFill>
                <a:srgbClr val="3C90CC"/>
              </a:solidFill>
              <a:ln w="3175" cmpd="sng">
                <a:noFill/>
              </a:ln>
            </p:spPr>
            <p:txBody>
              <a:bodyPr vert="horz" lIns="91440" tIns="45720" rIns="91440" bIns="45720" rtlCol="0" anchor="ctr">
                <a:noAutofit/>
              </a:bodyPr>
              <a:lstStyle/>
              <a:p>
                <a:pPr algn="ctr">
                  <a:spcBef>
                    <a:spcPct val="0"/>
                  </a:spcBef>
                </a:pPr>
                <a:endParaRPr lang="pl-PL" sz="800" dirty="0"/>
              </a:p>
            </p:txBody>
          </p:sp>
          <p:sp>
            <p:nvSpPr>
              <p:cNvPr id="222" name="TextBox 221">
                <a:extLst>
                  <a:ext uri="{FF2B5EF4-FFF2-40B4-BE49-F238E27FC236}">
                    <a16:creationId xmlns:a16="http://schemas.microsoft.com/office/drawing/2014/main" id="{39D4F1FF-7293-4456-8E54-7D8E2BD11820}"/>
                  </a:ext>
                </a:extLst>
              </p:cNvPr>
              <p:cNvSpPr txBox="1"/>
              <p:nvPr/>
            </p:nvSpPr>
            <p:spPr>
              <a:xfrm>
                <a:off x="1644722" y="1783756"/>
                <a:ext cx="1103596" cy="267300"/>
              </a:xfrm>
              <a:prstGeom prst="rect">
                <a:avLst/>
              </a:prstGeom>
              <a:noFill/>
              <a:ln>
                <a:noFill/>
              </a:ln>
            </p:spPr>
            <p:txBody>
              <a:bodyPr wrap="square" rtlCol="0">
                <a:spAutoFit/>
              </a:bodyPr>
              <a:lstStyle/>
              <a:p>
                <a:pPr>
                  <a:spcBef>
                    <a:spcPct val="0"/>
                  </a:spcBef>
                </a:pPr>
                <a:r>
                  <a:rPr lang="pl-PL" sz="800" dirty="0"/>
                  <a:t>Product H</a:t>
                </a:r>
              </a:p>
            </p:txBody>
          </p:sp>
        </p:grpSp>
        <p:grpSp>
          <p:nvGrpSpPr>
            <p:cNvPr id="200" name="Group 199">
              <a:extLst>
                <a:ext uri="{FF2B5EF4-FFF2-40B4-BE49-F238E27FC236}">
                  <a16:creationId xmlns:a16="http://schemas.microsoft.com/office/drawing/2014/main" id="{D1857DF2-F4B2-48CA-B2D6-9774416AFE87}"/>
                </a:ext>
              </a:extLst>
            </p:cNvPr>
            <p:cNvGrpSpPr/>
            <p:nvPr/>
          </p:nvGrpSpPr>
          <p:grpSpPr>
            <a:xfrm>
              <a:off x="6017990" y="1876313"/>
              <a:ext cx="1557471" cy="267300"/>
              <a:chOff x="5926119" y="2123185"/>
              <a:chExt cx="1557471" cy="267300"/>
            </a:xfrm>
          </p:grpSpPr>
          <p:sp>
            <p:nvSpPr>
              <p:cNvPr id="219" name="Rectangle 218">
                <a:extLst>
                  <a:ext uri="{FF2B5EF4-FFF2-40B4-BE49-F238E27FC236}">
                    <a16:creationId xmlns:a16="http://schemas.microsoft.com/office/drawing/2014/main" id="{20E4C57D-2A8C-46CC-8B1F-93201A47159B}"/>
                  </a:ext>
                </a:extLst>
              </p:cNvPr>
              <p:cNvSpPr/>
              <p:nvPr/>
            </p:nvSpPr>
            <p:spPr>
              <a:xfrm>
                <a:off x="5926119" y="2213716"/>
                <a:ext cx="152400" cy="75612"/>
              </a:xfrm>
              <a:prstGeom prst="rect">
                <a:avLst/>
              </a:prstGeom>
              <a:solidFill>
                <a:srgbClr val="E6F6F3"/>
              </a:solidFill>
              <a:ln w="3175" cmpd="sng">
                <a:noFill/>
              </a:ln>
            </p:spPr>
            <p:txBody>
              <a:bodyPr vert="horz" lIns="91440" tIns="45720" rIns="91440" bIns="45720" rtlCol="0" anchor="ctr">
                <a:noAutofit/>
              </a:bodyPr>
              <a:lstStyle/>
              <a:p>
                <a:pPr algn="ctr">
                  <a:spcBef>
                    <a:spcPct val="0"/>
                  </a:spcBef>
                </a:pPr>
                <a:endParaRPr lang="pl-PL" sz="800"/>
              </a:p>
            </p:txBody>
          </p:sp>
          <p:sp>
            <p:nvSpPr>
              <p:cNvPr id="220" name="TextBox 219">
                <a:extLst>
                  <a:ext uri="{FF2B5EF4-FFF2-40B4-BE49-F238E27FC236}">
                    <a16:creationId xmlns:a16="http://schemas.microsoft.com/office/drawing/2014/main" id="{BBC70CF9-2D82-462E-AD84-943ECBCE1AE6}"/>
                  </a:ext>
                </a:extLst>
              </p:cNvPr>
              <p:cNvSpPr txBox="1"/>
              <p:nvPr/>
            </p:nvSpPr>
            <p:spPr>
              <a:xfrm>
                <a:off x="6048362" y="2123185"/>
                <a:ext cx="1435228" cy="267300"/>
              </a:xfrm>
              <a:prstGeom prst="rect">
                <a:avLst/>
              </a:prstGeom>
              <a:noFill/>
              <a:ln>
                <a:noFill/>
              </a:ln>
            </p:spPr>
            <p:txBody>
              <a:bodyPr wrap="square" rtlCol="0">
                <a:spAutoFit/>
              </a:bodyPr>
              <a:lstStyle/>
              <a:p>
                <a:pPr>
                  <a:spcBef>
                    <a:spcPct val="0"/>
                  </a:spcBef>
                </a:pPr>
                <a:r>
                  <a:rPr lang="pl-PL" sz="800" dirty="0"/>
                  <a:t>Product F</a:t>
                </a:r>
              </a:p>
            </p:txBody>
          </p:sp>
        </p:grpSp>
        <p:grpSp>
          <p:nvGrpSpPr>
            <p:cNvPr id="201" name="Group 200">
              <a:extLst>
                <a:ext uri="{FF2B5EF4-FFF2-40B4-BE49-F238E27FC236}">
                  <a16:creationId xmlns:a16="http://schemas.microsoft.com/office/drawing/2014/main" id="{28E6944B-B81D-4345-A4B6-72E8989FB175}"/>
                </a:ext>
              </a:extLst>
            </p:cNvPr>
            <p:cNvGrpSpPr/>
            <p:nvPr/>
          </p:nvGrpSpPr>
          <p:grpSpPr>
            <a:xfrm>
              <a:off x="1599239" y="1854664"/>
              <a:ext cx="1057080" cy="267300"/>
              <a:chOff x="1520871" y="2672928"/>
              <a:chExt cx="1057080" cy="267300"/>
            </a:xfrm>
          </p:grpSpPr>
          <p:sp>
            <p:nvSpPr>
              <p:cNvPr id="217" name="Rectangle 216">
                <a:extLst>
                  <a:ext uri="{FF2B5EF4-FFF2-40B4-BE49-F238E27FC236}">
                    <a16:creationId xmlns:a16="http://schemas.microsoft.com/office/drawing/2014/main" id="{CB3A530D-971E-4F2B-A44F-9204776821BA}"/>
                  </a:ext>
                </a:extLst>
              </p:cNvPr>
              <p:cNvSpPr/>
              <p:nvPr/>
            </p:nvSpPr>
            <p:spPr>
              <a:xfrm>
                <a:off x="1520871" y="2766935"/>
                <a:ext cx="152400" cy="75612"/>
              </a:xfrm>
              <a:prstGeom prst="rect">
                <a:avLst/>
              </a:prstGeom>
              <a:solidFill>
                <a:srgbClr val="61C3AE"/>
              </a:solidFill>
              <a:ln w="3175" cmpd="sng">
                <a:noFill/>
              </a:ln>
            </p:spPr>
            <p:txBody>
              <a:bodyPr vert="horz" lIns="91440" tIns="45720" rIns="91440" bIns="45720" rtlCol="0" anchor="ctr">
                <a:noAutofit/>
              </a:bodyPr>
              <a:lstStyle/>
              <a:p>
                <a:pPr algn="ctr">
                  <a:spcBef>
                    <a:spcPct val="0"/>
                  </a:spcBef>
                </a:pPr>
                <a:endParaRPr lang="pl-PL" sz="800" dirty="0"/>
              </a:p>
            </p:txBody>
          </p:sp>
          <p:sp>
            <p:nvSpPr>
              <p:cNvPr id="218" name="TextBox 217">
                <a:extLst>
                  <a:ext uri="{FF2B5EF4-FFF2-40B4-BE49-F238E27FC236}">
                    <a16:creationId xmlns:a16="http://schemas.microsoft.com/office/drawing/2014/main" id="{6BC3ABA1-6654-4B7A-A152-BACDD1C38FD1}"/>
                  </a:ext>
                </a:extLst>
              </p:cNvPr>
              <p:cNvSpPr txBox="1"/>
              <p:nvPr/>
            </p:nvSpPr>
            <p:spPr>
              <a:xfrm>
                <a:off x="1644779" y="2672928"/>
                <a:ext cx="933172" cy="267300"/>
              </a:xfrm>
              <a:prstGeom prst="rect">
                <a:avLst/>
              </a:prstGeom>
              <a:noFill/>
            </p:spPr>
            <p:txBody>
              <a:bodyPr wrap="square" rtlCol="0">
                <a:spAutoFit/>
              </a:bodyPr>
              <a:lstStyle/>
              <a:p>
                <a:pPr>
                  <a:spcBef>
                    <a:spcPct val="0"/>
                  </a:spcBef>
                </a:pPr>
                <a:r>
                  <a:rPr lang="pl-PL" sz="800" dirty="0"/>
                  <a:t>Product B</a:t>
                </a:r>
              </a:p>
            </p:txBody>
          </p:sp>
        </p:grpSp>
        <p:grpSp>
          <p:nvGrpSpPr>
            <p:cNvPr id="205" name="Group 204">
              <a:extLst>
                <a:ext uri="{FF2B5EF4-FFF2-40B4-BE49-F238E27FC236}">
                  <a16:creationId xmlns:a16="http://schemas.microsoft.com/office/drawing/2014/main" id="{341BF09E-F1AB-49D2-A9A9-07C1704E433C}"/>
                </a:ext>
              </a:extLst>
            </p:cNvPr>
            <p:cNvGrpSpPr/>
            <p:nvPr/>
          </p:nvGrpSpPr>
          <p:grpSpPr>
            <a:xfrm>
              <a:off x="527596" y="1848948"/>
              <a:ext cx="1057080" cy="267300"/>
              <a:chOff x="449228" y="2850201"/>
              <a:chExt cx="1057080" cy="267300"/>
            </a:xfrm>
          </p:grpSpPr>
          <p:sp>
            <p:nvSpPr>
              <p:cNvPr id="215" name="Rectangle 214">
                <a:extLst>
                  <a:ext uri="{FF2B5EF4-FFF2-40B4-BE49-F238E27FC236}">
                    <a16:creationId xmlns:a16="http://schemas.microsoft.com/office/drawing/2014/main" id="{661CC504-4B19-49CE-983D-89E34AE6DC25}"/>
                  </a:ext>
                </a:extLst>
              </p:cNvPr>
              <p:cNvSpPr/>
              <p:nvPr/>
            </p:nvSpPr>
            <p:spPr>
              <a:xfrm>
                <a:off x="449228" y="2944210"/>
                <a:ext cx="152400" cy="75611"/>
              </a:xfrm>
              <a:prstGeom prst="rect">
                <a:avLst/>
              </a:prstGeom>
              <a:solidFill>
                <a:srgbClr val="318371"/>
              </a:solidFill>
              <a:ln w="3175" cmpd="sng">
                <a:noFill/>
              </a:ln>
            </p:spPr>
            <p:txBody>
              <a:bodyPr vert="horz" lIns="91440" tIns="45720" rIns="91440" bIns="45720" rtlCol="0" anchor="ctr">
                <a:noAutofit/>
              </a:bodyPr>
              <a:lstStyle/>
              <a:p>
                <a:pPr algn="ctr">
                  <a:spcBef>
                    <a:spcPct val="0"/>
                  </a:spcBef>
                </a:pPr>
                <a:endParaRPr lang="pl-PL" sz="800"/>
              </a:p>
            </p:txBody>
          </p:sp>
          <p:sp>
            <p:nvSpPr>
              <p:cNvPr id="216" name="TextBox 215">
                <a:extLst>
                  <a:ext uri="{FF2B5EF4-FFF2-40B4-BE49-F238E27FC236}">
                    <a16:creationId xmlns:a16="http://schemas.microsoft.com/office/drawing/2014/main" id="{9231C826-6E81-4BC5-91C7-1AB7913FA787}"/>
                  </a:ext>
                </a:extLst>
              </p:cNvPr>
              <p:cNvSpPr txBox="1"/>
              <p:nvPr/>
            </p:nvSpPr>
            <p:spPr>
              <a:xfrm>
                <a:off x="573136" y="2850201"/>
                <a:ext cx="933172" cy="267300"/>
              </a:xfrm>
              <a:prstGeom prst="rect">
                <a:avLst/>
              </a:prstGeom>
              <a:noFill/>
            </p:spPr>
            <p:txBody>
              <a:bodyPr wrap="square" rtlCol="0">
                <a:spAutoFit/>
              </a:bodyPr>
              <a:lstStyle/>
              <a:p>
                <a:pPr>
                  <a:spcBef>
                    <a:spcPct val="0"/>
                  </a:spcBef>
                </a:pPr>
                <a:r>
                  <a:rPr lang="pl-PL" sz="800" dirty="0"/>
                  <a:t>Product A</a:t>
                </a:r>
              </a:p>
            </p:txBody>
          </p:sp>
        </p:grpSp>
        <p:grpSp>
          <p:nvGrpSpPr>
            <p:cNvPr id="206" name="Group 205">
              <a:extLst>
                <a:ext uri="{FF2B5EF4-FFF2-40B4-BE49-F238E27FC236}">
                  <a16:creationId xmlns:a16="http://schemas.microsoft.com/office/drawing/2014/main" id="{5DBE9ADE-FA49-484A-8641-71182D036074}"/>
                </a:ext>
              </a:extLst>
            </p:cNvPr>
            <p:cNvGrpSpPr/>
            <p:nvPr/>
          </p:nvGrpSpPr>
          <p:grpSpPr>
            <a:xfrm>
              <a:off x="3910758" y="2026433"/>
              <a:ext cx="1290023" cy="267300"/>
              <a:chOff x="3837921" y="1495428"/>
              <a:chExt cx="1290023" cy="267300"/>
            </a:xfrm>
          </p:grpSpPr>
          <p:sp>
            <p:nvSpPr>
              <p:cNvPr id="213" name="Rectangle 212">
                <a:extLst>
                  <a:ext uri="{FF2B5EF4-FFF2-40B4-BE49-F238E27FC236}">
                    <a16:creationId xmlns:a16="http://schemas.microsoft.com/office/drawing/2014/main" id="{E762AFA9-3D4E-48EF-9EE0-34636504C721}"/>
                  </a:ext>
                </a:extLst>
              </p:cNvPr>
              <p:cNvSpPr/>
              <p:nvPr/>
            </p:nvSpPr>
            <p:spPr>
              <a:xfrm>
                <a:off x="3837921" y="1603107"/>
                <a:ext cx="152400" cy="75612"/>
              </a:xfrm>
              <a:prstGeom prst="rect">
                <a:avLst/>
              </a:prstGeom>
              <a:solidFill>
                <a:srgbClr val="FFC000"/>
              </a:solidFill>
              <a:ln w="3175" cmpd="sng">
                <a:noFill/>
              </a:ln>
            </p:spPr>
            <p:txBody>
              <a:bodyPr vert="horz" lIns="91440" tIns="45720" rIns="91440" bIns="45720" rtlCol="0" anchor="ctr">
                <a:noAutofit/>
              </a:bodyPr>
              <a:lstStyle/>
              <a:p>
                <a:pPr algn="ctr">
                  <a:spcBef>
                    <a:spcPct val="0"/>
                  </a:spcBef>
                </a:pPr>
                <a:endParaRPr lang="pl-PL" sz="800" dirty="0"/>
              </a:p>
            </p:txBody>
          </p:sp>
          <p:sp>
            <p:nvSpPr>
              <p:cNvPr id="214" name="TextBox 213">
                <a:extLst>
                  <a:ext uri="{FF2B5EF4-FFF2-40B4-BE49-F238E27FC236}">
                    <a16:creationId xmlns:a16="http://schemas.microsoft.com/office/drawing/2014/main" id="{74C96DA4-E492-46AC-9098-DCFFEFE362E3}"/>
                  </a:ext>
                </a:extLst>
              </p:cNvPr>
              <p:cNvSpPr txBox="1"/>
              <p:nvPr/>
            </p:nvSpPr>
            <p:spPr>
              <a:xfrm>
                <a:off x="3975726" y="1495428"/>
                <a:ext cx="1152218" cy="267300"/>
              </a:xfrm>
              <a:prstGeom prst="rect">
                <a:avLst/>
              </a:prstGeom>
              <a:noFill/>
              <a:ln>
                <a:noFill/>
              </a:ln>
            </p:spPr>
            <p:txBody>
              <a:bodyPr wrap="square" rtlCol="0">
                <a:spAutoFit/>
              </a:bodyPr>
              <a:lstStyle/>
              <a:p>
                <a:pPr>
                  <a:spcBef>
                    <a:spcPct val="0"/>
                  </a:spcBef>
                </a:pPr>
                <a:r>
                  <a:rPr lang="pl-PL" sz="800" dirty="0"/>
                  <a:t>Product J</a:t>
                </a:r>
              </a:p>
            </p:txBody>
          </p:sp>
        </p:grpSp>
        <p:grpSp>
          <p:nvGrpSpPr>
            <p:cNvPr id="207" name="Group 206">
              <a:extLst>
                <a:ext uri="{FF2B5EF4-FFF2-40B4-BE49-F238E27FC236}">
                  <a16:creationId xmlns:a16="http://schemas.microsoft.com/office/drawing/2014/main" id="{EA3547DF-80DC-46A5-979E-FEA327DD816B}"/>
                </a:ext>
              </a:extLst>
            </p:cNvPr>
            <p:cNvGrpSpPr/>
            <p:nvPr/>
          </p:nvGrpSpPr>
          <p:grpSpPr>
            <a:xfrm>
              <a:off x="4923959" y="2028843"/>
              <a:ext cx="1280051" cy="267299"/>
              <a:chOff x="4851889" y="1331324"/>
              <a:chExt cx="1280051" cy="267299"/>
            </a:xfrm>
          </p:grpSpPr>
          <p:sp>
            <p:nvSpPr>
              <p:cNvPr id="211" name="Rectangle 210">
                <a:extLst>
                  <a:ext uri="{FF2B5EF4-FFF2-40B4-BE49-F238E27FC236}">
                    <a16:creationId xmlns:a16="http://schemas.microsoft.com/office/drawing/2014/main" id="{FB0797DD-DB31-4C79-A832-4FCB95CEC8FF}"/>
                  </a:ext>
                </a:extLst>
              </p:cNvPr>
              <p:cNvSpPr/>
              <p:nvPr/>
            </p:nvSpPr>
            <p:spPr>
              <a:xfrm>
                <a:off x="4851889" y="1434005"/>
                <a:ext cx="152400" cy="75612"/>
              </a:xfrm>
              <a:prstGeom prst="rect">
                <a:avLst/>
              </a:prstGeom>
              <a:solidFill>
                <a:srgbClr val="FFD85B"/>
              </a:solidFill>
              <a:ln w="3175" cmpd="sng">
                <a:noFill/>
              </a:ln>
            </p:spPr>
            <p:txBody>
              <a:bodyPr vert="horz" lIns="91440" tIns="45720" rIns="91440" bIns="45720" rtlCol="0" anchor="ctr">
                <a:noAutofit/>
              </a:bodyPr>
              <a:lstStyle/>
              <a:p>
                <a:pPr algn="ctr">
                  <a:spcBef>
                    <a:spcPct val="0"/>
                  </a:spcBef>
                </a:pPr>
                <a:endParaRPr lang="pl-PL" sz="800" dirty="0"/>
              </a:p>
            </p:txBody>
          </p:sp>
          <p:sp>
            <p:nvSpPr>
              <p:cNvPr id="212" name="TextBox 211">
                <a:extLst>
                  <a:ext uri="{FF2B5EF4-FFF2-40B4-BE49-F238E27FC236}">
                    <a16:creationId xmlns:a16="http://schemas.microsoft.com/office/drawing/2014/main" id="{B7AD9F26-CE55-4A6A-9D20-897A5E0CE9A4}"/>
                  </a:ext>
                </a:extLst>
              </p:cNvPr>
              <p:cNvSpPr txBox="1"/>
              <p:nvPr/>
            </p:nvSpPr>
            <p:spPr>
              <a:xfrm>
                <a:off x="4979722" y="1331324"/>
                <a:ext cx="1152218" cy="267299"/>
              </a:xfrm>
              <a:prstGeom prst="rect">
                <a:avLst/>
              </a:prstGeom>
              <a:noFill/>
              <a:ln>
                <a:noFill/>
              </a:ln>
            </p:spPr>
            <p:txBody>
              <a:bodyPr wrap="square" rtlCol="0">
                <a:spAutoFit/>
              </a:bodyPr>
              <a:lstStyle/>
              <a:p>
                <a:pPr>
                  <a:spcBef>
                    <a:spcPct val="0"/>
                  </a:spcBef>
                </a:pPr>
                <a:r>
                  <a:rPr lang="pl-PL" sz="800" dirty="0"/>
                  <a:t>Product K</a:t>
                </a:r>
              </a:p>
            </p:txBody>
          </p:sp>
        </p:grpSp>
        <p:grpSp>
          <p:nvGrpSpPr>
            <p:cNvPr id="208" name="Group 207">
              <a:extLst>
                <a:ext uri="{FF2B5EF4-FFF2-40B4-BE49-F238E27FC236}">
                  <a16:creationId xmlns:a16="http://schemas.microsoft.com/office/drawing/2014/main" id="{03871935-5A96-44F2-BAC6-710BA73203FD}"/>
                </a:ext>
              </a:extLst>
            </p:cNvPr>
            <p:cNvGrpSpPr/>
            <p:nvPr/>
          </p:nvGrpSpPr>
          <p:grpSpPr>
            <a:xfrm>
              <a:off x="6017990" y="2025948"/>
              <a:ext cx="1271752" cy="267300"/>
              <a:chOff x="5945920" y="1166475"/>
              <a:chExt cx="1271752" cy="267300"/>
            </a:xfrm>
          </p:grpSpPr>
          <p:sp>
            <p:nvSpPr>
              <p:cNvPr id="209" name="Rectangle 208">
                <a:extLst>
                  <a:ext uri="{FF2B5EF4-FFF2-40B4-BE49-F238E27FC236}">
                    <a16:creationId xmlns:a16="http://schemas.microsoft.com/office/drawing/2014/main" id="{51C522CB-3C28-486D-8CD7-717757CFA63E}"/>
                  </a:ext>
                </a:extLst>
              </p:cNvPr>
              <p:cNvSpPr/>
              <p:nvPr/>
            </p:nvSpPr>
            <p:spPr>
              <a:xfrm>
                <a:off x="5945920" y="1263926"/>
                <a:ext cx="152400" cy="75612"/>
              </a:xfrm>
              <a:prstGeom prst="rect">
                <a:avLst/>
              </a:prstGeom>
              <a:solidFill>
                <a:srgbClr val="FFE389"/>
              </a:solidFill>
              <a:ln w="3175" cmpd="sng">
                <a:noFill/>
              </a:ln>
            </p:spPr>
            <p:txBody>
              <a:bodyPr vert="horz" lIns="91440" tIns="45720" rIns="91440" bIns="45720" rtlCol="0" anchor="ctr">
                <a:noAutofit/>
              </a:bodyPr>
              <a:lstStyle/>
              <a:p>
                <a:pPr algn="ctr">
                  <a:spcBef>
                    <a:spcPct val="0"/>
                  </a:spcBef>
                </a:pPr>
                <a:endParaRPr lang="pl-PL" sz="800" dirty="0"/>
              </a:p>
            </p:txBody>
          </p:sp>
          <p:sp>
            <p:nvSpPr>
              <p:cNvPr id="210" name="TextBox 209">
                <a:extLst>
                  <a:ext uri="{FF2B5EF4-FFF2-40B4-BE49-F238E27FC236}">
                    <a16:creationId xmlns:a16="http://schemas.microsoft.com/office/drawing/2014/main" id="{835A6C72-6BAE-4995-A968-9D18AB82CD01}"/>
                  </a:ext>
                </a:extLst>
              </p:cNvPr>
              <p:cNvSpPr txBox="1"/>
              <p:nvPr/>
            </p:nvSpPr>
            <p:spPr>
              <a:xfrm>
                <a:off x="6065454" y="1166475"/>
                <a:ext cx="1152218" cy="267300"/>
              </a:xfrm>
              <a:prstGeom prst="rect">
                <a:avLst/>
              </a:prstGeom>
              <a:noFill/>
              <a:ln>
                <a:noFill/>
              </a:ln>
            </p:spPr>
            <p:txBody>
              <a:bodyPr wrap="square" rtlCol="0">
                <a:spAutoFit/>
              </a:bodyPr>
              <a:lstStyle/>
              <a:p>
                <a:pPr>
                  <a:spcBef>
                    <a:spcPct val="0"/>
                  </a:spcBef>
                </a:pPr>
                <a:r>
                  <a:rPr lang="pl-PL" sz="800" dirty="0"/>
                  <a:t>Product L</a:t>
                </a:r>
              </a:p>
            </p:txBody>
          </p:sp>
        </p:grpSp>
      </p:grpSp>
      <p:grpSp>
        <p:nvGrpSpPr>
          <p:cNvPr id="234" name="Group 233">
            <a:extLst>
              <a:ext uri="{FF2B5EF4-FFF2-40B4-BE49-F238E27FC236}">
                <a16:creationId xmlns:a16="http://schemas.microsoft.com/office/drawing/2014/main" id="{AD987F83-38A4-4612-B1ED-3B6319792FE8}"/>
              </a:ext>
            </a:extLst>
          </p:cNvPr>
          <p:cNvGrpSpPr/>
          <p:nvPr/>
        </p:nvGrpSpPr>
        <p:grpSpPr>
          <a:xfrm>
            <a:off x="4613778" y="5289215"/>
            <a:ext cx="694028" cy="213264"/>
            <a:chOff x="579581" y="3457575"/>
            <a:chExt cx="2521925" cy="777016"/>
          </a:xfrm>
        </p:grpSpPr>
        <p:cxnSp>
          <p:nvCxnSpPr>
            <p:cNvPr id="235" name="Straight Connector 234">
              <a:extLst>
                <a:ext uri="{FF2B5EF4-FFF2-40B4-BE49-F238E27FC236}">
                  <a16:creationId xmlns:a16="http://schemas.microsoft.com/office/drawing/2014/main" id="{70218EF4-A729-48B4-864C-58C87AB29517}"/>
                </a:ext>
              </a:extLst>
            </p:cNvPr>
            <p:cNvCxnSpPr>
              <a:cxnSpLocks/>
            </p:cNvCxnSpPr>
            <p:nvPr/>
          </p:nvCxnSpPr>
          <p:spPr>
            <a:xfrm flipH="1">
              <a:off x="579581" y="3457575"/>
              <a:ext cx="2392220" cy="3555"/>
            </a:xfrm>
            <a:prstGeom prst="line">
              <a:avLst/>
            </a:prstGeom>
            <a:ln w="12700">
              <a:solidFill>
                <a:srgbClr val="61C3AE"/>
              </a:solidFill>
              <a:headEnd type="none"/>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AE1BE49E-A1FC-484C-A76E-01B4F3E1C130}"/>
                </a:ext>
              </a:extLst>
            </p:cNvPr>
            <p:cNvCxnSpPr>
              <a:cxnSpLocks/>
            </p:cNvCxnSpPr>
            <p:nvPr/>
          </p:nvCxnSpPr>
          <p:spPr>
            <a:xfrm flipH="1">
              <a:off x="2966613" y="3457575"/>
              <a:ext cx="134893" cy="0"/>
            </a:xfrm>
            <a:prstGeom prst="line">
              <a:avLst/>
            </a:prstGeom>
            <a:ln w="12700">
              <a:solidFill>
                <a:srgbClr val="61C3AE"/>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A01C1033-3D56-4F38-AD8B-FFDD539E11F2}"/>
                </a:ext>
              </a:extLst>
            </p:cNvPr>
            <p:cNvCxnSpPr>
              <a:cxnSpLocks/>
            </p:cNvCxnSpPr>
            <p:nvPr/>
          </p:nvCxnSpPr>
          <p:spPr>
            <a:xfrm flipV="1">
              <a:off x="579581" y="3461131"/>
              <a:ext cx="1" cy="773460"/>
            </a:xfrm>
            <a:prstGeom prst="line">
              <a:avLst/>
            </a:prstGeom>
            <a:ln w="12700">
              <a:solidFill>
                <a:srgbClr val="61C3AE"/>
              </a:solidFill>
            </a:ln>
          </p:spPr>
          <p:style>
            <a:lnRef idx="1">
              <a:schemeClr val="accent1"/>
            </a:lnRef>
            <a:fillRef idx="0">
              <a:schemeClr val="accent1"/>
            </a:fillRef>
            <a:effectRef idx="0">
              <a:schemeClr val="accent1"/>
            </a:effectRef>
            <a:fontRef idx="minor">
              <a:schemeClr val="tx1"/>
            </a:fontRef>
          </p:style>
        </p:cxnSp>
      </p:grpSp>
      <p:grpSp>
        <p:nvGrpSpPr>
          <p:cNvPr id="245" name="Group 244">
            <a:extLst>
              <a:ext uri="{FF2B5EF4-FFF2-40B4-BE49-F238E27FC236}">
                <a16:creationId xmlns:a16="http://schemas.microsoft.com/office/drawing/2014/main" id="{AD987F83-38A4-4612-B1ED-3B6319792FE8}"/>
              </a:ext>
            </a:extLst>
          </p:cNvPr>
          <p:cNvGrpSpPr/>
          <p:nvPr/>
        </p:nvGrpSpPr>
        <p:grpSpPr>
          <a:xfrm>
            <a:off x="5465571" y="4803706"/>
            <a:ext cx="688197" cy="431835"/>
            <a:chOff x="579581" y="3457575"/>
            <a:chExt cx="2521925" cy="777016"/>
          </a:xfrm>
        </p:grpSpPr>
        <p:cxnSp>
          <p:nvCxnSpPr>
            <p:cNvPr id="246" name="Straight Connector 245">
              <a:extLst>
                <a:ext uri="{FF2B5EF4-FFF2-40B4-BE49-F238E27FC236}">
                  <a16:creationId xmlns:a16="http://schemas.microsoft.com/office/drawing/2014/main" id="{70218EF4-A729-48B4-864C-58C87AB29517}"/>
                </a:ext>
              </a:extLst>
            </p:cNvPr>
            <p:cNvCxnSpPr>
              <a:cxnSpLocks/>
            </p:cNvCxnSpPr>
            <p:nvPr/>
          </p:nvCxnSpPr>
          <p:spPr>
            <a:xfrm flipH="1">
              <a:off x="579581" y="3457575"/>
              <a:ext cx="2392220" cy="3555"/>
            </a:xfrm>
            <a:prstGeom prst="line">
              <a:avLst/>
            </a:prstGeom>
            <a:ln w="12700">
              <a:solidFill>
                <a:srgbClr val="61C3AE"/>
              </a:solidFill>
              <a:headEnd type="none"/>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AE1BE49E-A1FC-484C-A76E-01B4F3E1C130}"/>
                </a:ext>
              </a:extLst>
            </p:cNvPr>
            <p:cNvCxnSpPr>
              <a:cxnSpLocks/>
            </p:cNvCxnSpPr>
            <p:nvPr/>
          </p:nvCxnSpPr>
          <p:spPr>
            <a:xfrm flipH="1">
              <a:off x="2966613" y="3457575"/>
              <a:ext cx="134893" cy="0"/>
            </a:xfrm>
            <a:prstGeom prst="line">
              <a:avLst/>
            </a:prstGeom>
            <a:ln w="12700">
              <a:solidFill>
                <a:srgbClr val="61C3AE"/>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A01C1033-3D56-4F38-AD8B-FFDD539E11F2}"/>
                </a:ext>
              </a:extLst>
            </p:cNvPr>
            <p:cNvCxnSpPr>
              <a:cxnSpLocks/>
            </p:cNvCxnSpPr>
            <p:nvPr/>
          </p:nvCxnSpPr>
          <p:spPr>
            <a:xfrm flipV="1">
              <a:off x="579581" y="3461131"/>
              <a:ext cx="1" cy="773460"/>
            </a:xfrm>
            <a:prstGeom prst="line">
              <a:avLst/>
            </a:prstGeom>
            <a:ln w="12700">
              <a:solidFill>
                <a:srgbClr val="61C3AE"/>
              </a:solidFill>
            </a:ln>
          </p:spPr>
          <p:style>
            <a:lnRef idx="1">
              <a:schemeClr val="accent1"/>
            </a:lnRef>
            <a:fillRef idx="0">
              <a:schemeClr val="accent1"/>
            </a:fillRef>
            <a:effectRef idx="0">
              <a:schemeClr val="accent1"/>
            </a:effectRef>
            <a:fontRef idx="minor">
              <a:schemeClr val="tx1"/>
            </a:fontRef>
          </p:style>
        </p:cxnSp>
      </p:grpSp>
      <p:grpSp>
        <p:nvGrpSpPr>
          <p:cNvPr id="256" name="Group 255"/>
          <p:cNvGrpSpPr/>
          <p:nvPr/>
        </p:nvGrpSpPr>
        <p:grpSpPr>
          <a:xfrm>
            <a:off x="5482040" y="4690093"/>
            <a:ext cx="547732" cy="215444"/>
            <a:chOff x="7790437" y="3913565"/>
            <a:chExt cx="575370" cy="159130"/>
          </a:xfrm>
        </p:grpSpPr>
        <p:sp>
          <p:nvSpPr>
            <p:cNvPr id="257" name="Rounded Rectangle 256">
              <a:extLst>
                <a:ext uri="{FF2B5EF4-FFF2-40B4-BE49-F238E27FC236}">
                  <a16:creationId xmlns:a16="http://schemas.microsoft.com/office/drawing/2014/main" id="{6CF32342-4D1B-4106-8256-52A9FA7D4692}"/>
                </a:ext>
              </a:extLst>
            </p:cNvPr>
            <p:cNvSpPr/>
            <p:nvPr/>
          </p:nvSpPr>
          <p:spPr>
            <a:xfrm>
              <a:off x="7797233" y="3932741"/>
              <a:ext cx="550308" cy="123017"/>
            </a:xfrm>
            <a:prstGeom prst="roundRect">
              <a:avLst>
                <a:gd name="adj" fmla="val 25195"/>
              </a:avLst>
            </a:prstGeom>
            <a:solidFill>
              <a:srgbClr val="8CD4C5"/>
            </a:solidFill>
            <a:ln w="12700" cmpd="sng">
              <a:noFill/>
            </a:ln>
          </p:spPr>
          <p:txBody>
            <a:bodyPr vert="horz" lIns="0" tIns="0" rIns="0" bIns="0" rtlCol="0" anchor="ctr">
              <a:noAutofit/>
            </a:bodyPr>
            <a:lstStyle/>
            <a:p>
              <a:pPr algn="ctr">
                <a:spcBef>
                  <a:spcPct val="0"/>
                </a:spcBef>
              </a:pPr>
              <a:endParaRPr lang="en-US" sz="800" dirty="0">
                <a:solidFill>
                  <a:schemeClr val="bg1"/>
                </a:solidFill>
                <a:latin typeface="+mj-lt"/>
              </a:endParaRPr>
            </a:p>
          </p:txBody>
        </p:sp>
        <p:sp>
          <p:nvSpPr>
            <p:cNvPr id="258" name="Rectangle 257"/>
            <p:cNvSpPr/>
            <p:nvPr/>
          </p:nvSpPr>
          <p:spPr>
            <a:xfrm>
              <a:off x="7790437" y="3913565"/>
              <a:ext cx="575370" cy="159130"/>
            </a:xfrm>
            <a:prstGeom prst="rect">
              <a:avLst/>
            </a:prstGeom>
          </p:spPr>
          <p:txBody>
            <a:bodyPr wrap="square" lIns="0" rIns="0">
              <a:spAutoFit/>
            </a:bodyPr>
            <a:lstStyle/>
            <a:p>
              <a:pPr algn="ctr"/>
              <a:r>
                <a:rPr lang="pl-PL" sz="800" dirty="0">
                  <a:solidFill>
                    <a:schemeClr val="tx1">
                      <a:lumMod val="75000"/>
                      <a:lumOff val="25000"/>
                    </a:schemeClr>
                  </a:solidFill>
                </a:rPr>
                <a:t>+ [</a:t>
              </a:r>
              <a:r>
                <a:rPr lang="pl-PL" sz="800" dirty="0" err="1">
                  <a:solidFill>
                    <a:schemeClr val="tx1">
                      <a:lumMod val="75000"/>
                      <a:lumOff val="25000"/>
                    </a:schemeClr>
                  </a:solidFill>
                </a:rPr>
                <a:t>x,xx</a:t>
              </a:r>
              <a:r>
                <a:rPr lang="pl-PL" sz="800" dirty="0">
                  <a:solidFill>
                    <a:schemeClr val="tx1">
                      <a:lumMod val="75000"/>
                      <a:lumOff val="25000"/>
                    </a:schemeClr>
                  </a:solidFill>
                </a:rPr>
                <a:t>]%</a:t>
              </a:r>
            </a:p>
          </p:txBody>
        </p:sp>
      </p:grpSp>
      <p:grpSp>
        <p:nvGrpSpPr>
          <p:cNvPr id="202" name="Group 201">
            <a:extLst>
              <a:ext uri="{FF2B5EF4-FFF2-40B4-BE49-F238E27FC236}">
                <a16:creationId xmlns:a16="http://schemas.microsoft.com/office/drawing/2014/main" id="{AD987F83-38A4-4612-B1ED-3B6319792FE8}"/>
              </a:ext>
            </a:extLst>
          </p:cNvPr>
          <p:cNvGrpSpPr/>
          <p:nvPr/>
        </p:nvGrpSpPr>
        <p:grpSpPr>
          <a:xfrm>
            <a:off x="6297174" y="4174460"/>
            <a:ext cx="700526" cy="521858"/>
            <a:chOff x="579581" y="3457575"/>
            <a:chExt cx="2521925" cy="777016"/>
          </a:xfrm>
        </p:grpSpPr>
        <p:cxnSp>
          <p:nvCxnSpPr>
            <p:cNvPr id="203" name="Straight Connector 202">
              <a:extLst>
                <a:ext uri="{FF2B5EF4-FFF2-40B4-BE49-F238E27FC236}">
                  <a16:creationId xmlns:a16="http://schemas.microsoft.com/office/drawing/2014/main" id="{70218EF4-A729-48B4-864C-58C87AB29517}"/>
                </a:ext>
              </a:extLst>
            </p:cNvPr>
            <p:cNvCxnSpPr>
              <a:cxnSpLocks/>
            </p:cNvCxnSpPr>
            <p:nvPr/>
          </p:nvCxnSpPr>
          <p:spPr>
            <a:xfrm flipH="1">
              <a:off x="579581" y="3457575"/>
              <a:ext cx="2392220" cy="3555"/>
            </a:xfrm>
            <a:prstGeom prst="line">
              <a:avLst/>
            </a:prstGeom>
            <a:ln w="12700">
              <a:solidFill>
                <a:srgbClr val="61C3AE"/>
              </a:solidFill>
              <a:headEnd type="non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AE1BE49E-A1FC-484C-A76E-01B4F3E1C130}"/>
                </a:ext>
              </a:extLst>
            </p:cNvPr>
            <p:cNvCxnSpPr>
              <a:cxnSpLocks/>
            </p:cNvCxnSpPr>
            <p:nvPr/>
          </p:nvCxnSpPr>
          <p:spPr>
            <a:xfrm flipH="1">
              <a:off x="2966613" y="3457575"/>
              <a:ext cx="134893" cy="0"/>
            </a:xfrm>
            <a:prstGeom prst="line">
              <a:avLst/>
            </a:prstGeom>
            <a:ln w="12700">
              <a:solidFill>
                <a:srgbClr val="61C3AE"/>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A01C1033-3D56-4F38-AD8B-FFDD539E11F2}"/>
                </a:ext>
              </a:extLst>
            </p:cNvPr>
            <p:cNvCxnSpPr>
              <a:cxnSpLocks/>
            </p:cNvCxnSpPr>
            <p:nvPr/>
          </p:nvCxnSpPr>
          <p:spPr>
            <a:xfrm flipV="1">
              <a:off x="579581" y="3461131"/>
              <a:ext cx="1" cy="773460"/>
            </a:xfrm>
            <a:prstGeom prst="line">
              <a:avLst/>
            </a:prstGeom>
            <a:ln w="12700">
              <a:solidFill>
                <a:srgbClr val="61C3AE"/>
              </a:solidFill>
            </a:ln>
          </p:spPr>
          <p:style>
            <a:lnRef idx="1">
              <a:schemeClr val="accent1"/>
            </a:lnRef>
            <a:fillRef idx="0">
              <a:schemeClr val="accent1"/>
            </a:fillRef>
            <a:effectRef idx="0">
              <a:schemeClr val="accent1"/>
            </a:effectRef>
            <a:fontRef idx="minor">
              <a:schemeClr val="tx1"/>
            </a:fontRef>
          </p:style>
        </p:cxnSp>
      </p:grpSp>
      <p:grpSp>
        <p:nvGrpSpPr>
          <p:cNvPr id="251" name="Group 250"/>
          <p:cNvGrpSpPr/>
          <p:nvPr/>
        </p:nvGrpSpPr>
        <p:grpSpPr>
          <a:xfrm>
            <a:off x="4635778" y="5177235"/>
            <a:ext cx="512330" cy="215444"/>
            <a:chOff x="7790437" y="3913565"/>
            <a:chExt cx="575370" cy="159130"/>
          </a:xfrm>
        </p:grpSpPr>
        <p:sp>
          <p:nvSpPr>
            <p:cNvPr id="252" name="Rounded Rectangle 251">
              <a:extLst>
                <a:ext uri="{FF2B5EF4-FFF2-40B4-BE49-F238E27FC236}">
                  <a16:creationId xmlns:a16="http://schemas.microsoft.com/office/drawing/2014/main" id="{6CF32342-4D1B-4106-8256-52A9FA7D4692}"/>
                </a:ext>
              </a:extLst>
            </p:cNvPr>
            <p:cNvSpPr/>
            <p:nvPr/>
          </p:nvSpPr>
          <p:spPr>
            <a:xfrm>
              <a:off x="7797233" y="3932741"/>
              <a:ext cx="550308" cy="123017"/>
            </a:xfrm>
            <a:prstGeom prst="roundRect">
              <a:avLst>
                <a:gd name="adj" fmla="val 25195"/>
              </a:avLst>
            </a:prstGeom>
            <a:solidFill>
              <a:srgbClr val="8CD4C5"/>
            </a:solidFill>
            <a:ln w="12700" cmpd="sng">
              <a:noFill/>
            </a:ln>
          </p:spPr>
          <p:txBody>
            <a:bodyPr vert="horz" lIns="0" tIns="0" rIns="0" bIns="0" rtlCol="0" anchor="ctr">
              <a:noAutofit/>
            </a:bodyPr>
            <a:lstStyle/>
            <a:p>
              <a:pPr algn="ctr">
                <a:spcBef>
                  <a:spcPct val="0"/>
                </a:spcBef>
              </a:pPr>
              <a:endParaRPr lang="en-US" sz="800" dirty="0">
                <a:solidFill>
                  <a:schemeClr val="bg1"/>
                </a:solidFill>
                <a:latin typeface="+mj-lt"/>
              </a:endParaRPr>
            </a:p>
          </p:txBody>
        </p:sp>
        <p:sp>
          <p:nvSpPr>
            <p:cNvPr id="253" name="Rectangle 252"/>
            <p:cNvSpPr/>
            <p:nvPr/>
          </p:nvSpPr>
          <p:spPr>
            <a:xfrm>
              <a:off x="7790437" y="3913565"/>
              <a:ext cx="575370" cy="159130"/>
            </a:xfrm>
            <a:prstGeom prst="rect">
              <a:avLst/>
            </a:prstGeom>
          </p:spPr>
          <p:txBody>
            <a:bodyPr wrap="square" lIns="0" rIns="0">
              <a:spAutoFit/>
            </a:bodyPr>
            <a:lstStyle/>
            <a:p>
              <a:pPr algn="ctr"/>
              <a:r>
                <a:rPr lang="pl-PL" sz="800" dirty="0">
                  <a:solidFill>
                    <a:schemeClr val="tx1">
                      <a:lumMod val="75000"/>
                      <a:lumOff val="25000"/>
                    </a:schemeClr>
                  </a:solidFill>
                </a:rPr>
                <a:t>+ [</a:t>
              </a:r>
              <a:r>
                <a:rPr lang="pl-PL" sz="800" dirty="0" err="1">
                  <a:solidFill>
                    <a:schemeClr val="tx1">
                      <a:lumMod val="75000"/>
                      <a:lumOff val="25000"/>
                    </a:schemeClr>
                  </a:solidFill>
                </a:rPr>
                <a:t>x,xx</a:t>
              </a:r>
              <a:r>
                <a:rPr lang="pl-PL" sz="800" dirty="0">
                  <a:solidFill>
                    <a:schemeClr val="tx1">
                      <a:lumMod val="75000"/>
                      <a:lumOff val="25000"/>
                    </a:schemeClr>
                  </a:solidFill>
                </a:rPr>
                <a:t>]%</a:t>
              </a:r>
            </a:p>
          </p:txBody>
        </p:sp>
      </p:grpSp>
      <p:grpSp>
        <p:nvGrpSpPr>
          <p:cNvPr id="254" name="Group 253"/>
          <p:cNvGrpSpPr/>
          <p:nvPr/>
        </p:nvGrpSpPr>
        <p:grpSpPr>
          <a:xfrm>
            <a:off x="6334894" y="4066738"/>
            <a:ext cx="442534" cy="215444"/>
            <a:chOff x="7790437" y="3913565"/>
            <a:chExt cx="575370" cy="159130"/>
          </a:xfrm>
        </p:grpSpPr>
        <p:sp>
          <p:nvSpPr>
            <p:cNvPr id="255" name="Rounded Rectangle 254">
              <a:extLst>
                <a:ext uri="{FF2B5EF4-FFF2-40B4-BE49-F238E27FC236}">
                  <a16:creationId xmlns:a16="http://schemas.microsoft.com/office/drawing/2014/main" id="{6CF32342-4D1B-4106-8256-52A9FA7D4692}"/>
                </a:ext>
              </a:extLst>
            </p:cNvPr>
            <p:cNvSpPr/>
            <p:nvPr/>
          </p:nvSpPr>
          <p:spPr>
            <a:xfrm>
              <a:off x="7797233" y="3932741"/>
              <a:ext cx="550308" cy="123017"/>
            </a:xfrm>
            <a:prstGeom prst="roundRect">
              <a:avLst>
                <a:gd name="adj" fmla="val 25195"/>
              </a:avLst>
            </a:prstGeom>
            <a:solidFill>
              <a:srgbClr val="8CD4C5"/>
            </a:solidFill>
            <a:ln w="12700" cmpd="sng">
              <a:noFill/>
            </a:ln>
          </p:spPr>
          <p:txBody>
            <a:bodyPr vert="horz" lIns="0" tIns="0" rIns="0" bIns="0" rtlCol="0" anchor="ctr">
              <a:noAutofit/>
            </a:bodyPr>
            <a:lstStyle/>
            <a:p>
              <a:pPr algn="ctr">
                <a:spcBef>
                  <a:spcPct val="0"/>
                </a:spcBef>
              </a:pPr>
              <a:endParaRPr lang="en-US" sz="800" dirty="0">
                <a:solidFill>
                  <a:schemeClr val="bg1"/>
                </a:solidFill>
                <a:latin typeface="+mj-lt"/>
              </a:endParaRPr>
            </a:p>
          </p:txBody>
        </p:sp>
        <p:sp>
          <p:nvSpPr>
            <p:cNvPr id="262" name="Rectangle 261"/>
            <p:cNvSpPr/>
            <p:nvPr/>
          </p:nvSpPr>
          <p:spPr>
            <a:xfrm>
              <a:off x="7790437" y="3913565"/>
              <a:ext cx="575370" cy="159130"/>
            </a:xfrm>
            <a:prstGeom prst="rect">
              <a:avLst/>
            </a:prstGeom>
          </p:spPr>
          <p:txBody>
            <a:bodyPr wrap="square" lIns="0" rIns="0">
              <a:spAutoFit/>
            </a:bodyPr>
            <a:lstStyle/>
            <a:p>
              <a:pPr algn="ctr"/>
              <a:r>
                <a:rPr lang="pl-PL" sz="800" dirty="0">
                  <a:solidFill>
                    <a:schemeClr val="tx1">
                      <a:lumMod val="75000"/>
                      <a:lumOff val="25000"/>
                    </a:schemeClr>
                  </a:solidFill>
                </a:rPr>
                <a:t>+ [</a:t>
              </a:r>
              <a:r>
                <a:rPr lang="pl-PL" sz="800" dirty="0" err="1">
                  <a:solidFill>
                    <a:schemeClr val="tx1">
                      <a:lumMod val="75000"/>
                      <a:lumOff val="25000"/>
                    </a:schemeClr>
                  </a:solidFill>
                </a:rPr>
                <a:t>x,xx</a:t>
              </a:r>
              <a:r>
                <a:rPr lang="pl-PL" sz="800" dirty="0">
                  <a:solidFill>
                    <a:schemeClr val="tx1">
                      <a:lumMod val="75000"/>
                      <a:lumOff val="25000"/>
                    </a:schemeClr>
                  </a:solidFill>
                </a:rPr>
                <a:t>]%</a:t>
              </a:r>
            </a:p>
          </p:txBody>
        </p:sp>
      </p:grpSp>
      <p:sp>
        <p:nvSpPr>
          <p:cNvPr id="3" name="Text Placeholder 4">
            <a:extLst>
              <a:ext uri="{FF2B5EF4-FFF2-40B4-BE49-F238E27FC236}">
                <a16:creationId xmlns:a16="http://schemas.microsoft.com/office/drawing/2014/main" id="{0F7A56E3-52F8-4755-9C85-FC1CCF5D7516}"/>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4" name="Text Placeholder 8">
            <a:extLst>
              <a:ext uri="{FF2B5EF4-FFF2-40B4-BE49-F238E27FC236}">
                <a16:creationId xmlns:a16="http://schemas.microsoft.com/office/drawing/2014/main" id="{ED188AEB-5A89-41BB-BD6B-612065AAF236}"/>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SALES STRUCTURE</a:t>
            </a:r>
          </a:p>
        </p:txBody>
      </p:sp>
    </p:spTree>
    <p:extLst>
      <p:ext uri="{BB962C8B-B14F-4D97-AF65-F5344CB8AC3E}">
        <p14:creationId xmlns:p14="http://schemas.microsoft.com/office/powerpoint/2010/main" val="413257644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4" name="Chart 223"/>
          <p:cNvGraphicFramePr/>
          <p:nvPr/>
        </p:nvGraphicFramePr>
        <p:xfrm>
          <a:off x="7648356" y="1646282"/>
          <a:ext cx="4105456" cy="2137157"/>
        </p:xfrm>
        <a:graphic>
          <a:graphicData uri="http://schemas.openxmlformats.org/drawingml/2006/chart">
            <c:chart xmlns:c="http://schemas.openxmlformats.org/drawingml/2006/chart" xmlns:r="http://schemas.openxmlformats.org/officeDocument/2006/relationships" r:id="rId2"/>
          </a:graphicData>
        </a:graphic>
      </p:graphicFrame>
      <p:sp>
        <p:nvSpPr>
          <p:cNvPr id="229" name="Rounded Rectangle 228"/>
          <p:cNvSpPr/>
          <p:nvPr/>
        </p:nvSpPr>
        <p:spPr>
          <a:xfrm>
            <a:off x="492356" y="1658918"/>
            <a:ext cx="7671902" cy="4543002"/>
          </a:xfrm>
          <a:prstGeom prst="roundRect">
            <a:avLst>
              <a:gd name="adj" fmla="val 2237"/>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ctr">
              <a:buFont typeface="Arial" panose="020B0604020202020204" pitchFamily="34" charset="0"/>
              <a:buChar char="•"/>
            </a:pPr>
            <a:endParaRPr lang="pl-PL" sz="1000" dirty="0">
              <a:solidFill>
                <a:schemeClr val="tx2">
                  <a:lumMod val="50000"/>
                </a:schemeClr>
              </a:solidFill>
            </a:endParaRPr>
          </a:p>
        </p:txBody>
      </p:sp>
      <p:sp>
        <p:nvSpPr>
          <p:cNvPr id="9" name="TextBox 8">
            <a:extLst>
              <a:ext uri="{FF2B5EF4-FFF2-40B4-BE49-F238E27FC236}">
                <a16:creationId xmlns:a16="http://schemas.microsoft.com/office/drawing/2014/main" id="{FB2FFDEB-4907-4B60-A6CA-3F7200D95AA8}"/>
              </a:ext>
            </a:extLst>
          </p:cNvPr>
          <p:cNvSpPr txBox="1"/>
          <p:nvPr/>
        </p:nvSpPr>
        <p:spPr>
          <a:xfrm>
            <a:off x="534760" y="618865"/>
            <a:ext cx="1128669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ea typeface="Cambria" panose="02040503050406030204" pitchFamily="18" charset="0"/>
                <a:cs typeface="Calibri Light" panose="020F0302020204030204" pitchFamily="34" charset="0"/>
              </a:rPr>
              <a:t>[Company] successively increases its geographical coverage</a:t>
            </a:r>
          </a:p>
        </p:txBody>
      </p:sp>
      <p:cxnSp>
        <p:nvCxnSpPr>
          <p:cNvPr id="7" name="Straight Connector 6">
            <a:extLst>
              <a:ext uri="{FF2B5EF4-FFF2-40B4-BE49-F238E27FC236}">
                <a16:creationId xmlns:a16="http://schemas.microsoft.com/office/drawing/2014/main" id="{F08831FF-F059-4C09-977B-4A72F92F5A77}"/>
              </a:ext>
            </a:extLst>
          </p:cNvPr>
          <p:cNvCxnSpPr>
            <a:cxnSpLocks/>
          </p:cNvCxnSpPr>
          <p:nvPr/>
        </p:nvCxnSpPr>
        <p:spPr>
          <a:xfrm>
            <a:off x="512063" y="1481328"/>
            <a:ext cx="7680960"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grpSp>
        <p:nvGrpSpPr>
          <p:cNvPr id="16" name="Group 15">
            <a:extLst>
              <a:ext uri="{FF2B5EF4-FFF2-40B4-BE49-F238E27FC236}">
                <a16:creationId xmlns:a16="http://schemas.microsoft.com/office/drawing/2014/main" id="{2B10E2F8-F292-421B-9F63-20B01287AF9B}"/>
              </a:ext>
            </a:extLst>
          </p:cNvPr>
          <p:cNvGrpSpPr/>
          <p:nvPr/>
        </p:nvGrpSpPr>
        <p:grpSpPr>
          <a:xfrm>
            <a:off x="144341" y="1800969"/>
            <a:ext cx="8030082" cy="4414898"/>
            <a:chOff x="1639889" y="1531809"/>
            <a:chExt cx="5537199" cy="3020737"/>
          </a:xfrm>
        </p:grpSpPr>
        <p:sp>
          <p:nvSpPr>
            <p:cNvPr id="17" name="Freeform 5">
              <a:extLst>
                <a:ext uri="{FF2B5EF4-FFF2-40B4-BE49-F238E27FC236}">
                  <a16:creationId xmlns:a16="http://schemas.microsoft.com/office/drawing/2014/main" id="{A3580025-2E5A-4C32-9D88-E1B662C58DD7}"/>
                </a:ext>
              </a:extLst>
            </p:cNvPr>
            <p:cNvSpPr>
              <a:spLocks/>
            </p:cNvSpPr>
            <p:nvPr/>
          </p:nvSpPr>
          <p:spPr bwMode="auto">
            <a:xfrm>
              <a:off x="4782929" y="2884705"/>
              <a:ext cx="36275" cy="21198"/>
            </a:xfrm>
            <a:custGeom>
              <a:avLst/>
              <a:gdLst>
                <a:gd name="T0" fmla="*/ 9 w 45"/>
                <a:gd name="T1" fmla="*/ 26 h 28"/>
                <a:gd name="T2" fmla="*/ 5 w 45"/>
                <a:gd name="T3" fmla="*/ 24 h 28"/>
                <a:gd name="T4" fmla="*/ 0 w 45"/>
                <a:gd name="T5" fmla="*/ 19 h 28"/>
                <a:gd name="T6" fmla="*/ 0 w 45"/>
                <a:gd name="T7" fmla="*/ 15 h 28"/>
                <a:gd name="T8" fmla="*/ 2 w 45"/>
                <a:gd name="T9" fmla="*/ 15 h 28"/>
                <a:gd name="T10" fmla="*/ 7 w 45"/>
                <a:gd name="T11" fmla="*/ 11 h 28"/>
                <a:gd name="T12" fmla="*/ 9 w 45"/>
                <a:gd name="T13" fmla="*/ 13 h 28"/>
                <a:gd name="T14" fmla="*/ 13 w 45"/>
                <a:gd name="T15" fmla="*/ 13 h 28"/>
                <a:gd name="T16" fmla="*/ 13 w 45"/>
                <a:gd name="T17" fmla="*/ 9 h 28"/>
                <a:gd name="T18" fmla="*/ 13 w 45"/>
                <a:gd name="T19" fmla="*/ 7 h 28"/>
                <a:gd name="T20" fmla="*/ 17 w 45"/>
                <a:gd name="T21" fmla="*/ 7 h 28"/>
                <a:gd name="T22" fmla="*/ 21 w 45"/>
                <a:gd name="T23" fmla="*/ 9 h 28"/>
                <a:gd name="T24" fmla="*/ 28 w 45"/>
                <a:gd name="T25" fmla="*/ 9 h 28"/>
                <a:gd name="T26" fmla="*/ 36 w 45"/>
                <a:gd name="T27" fmla="*/ 5 h 28"/>
                <a:gd name="T28" fmla="*/ 42 w 45"/>
                <a:gd name="T29" fmla="*/ 3 h 28"/>
                <a:gd name="T30" fmla="*/ 45 w 45"/>
                <a:gd name="T31" fmla="*/ 0 h 28"/>
                <a:gd name="T32" fmla="*/ 45 w 45"/>
                <a:gd name="T33" fmla="*/ 3 h 28"/>
                <a:gd name="T34" fmla="*/ 42 w 45"/>
                <a:gd name="T35" fmla="*/ 5 h 28"/>
                <a:gd name="T36" fmla="*/ 38 w 45"/>
                <a:gd name="T37" fmla="*/ 7 h 28"/>
                <a:gd name="T38" fmla="*/ 34 w 45"/>
                <a:gd name="T39" fmla="*/ 13 h 28"/>
                <a:gd name="T40" fmla="*/ 36 w 45"/>
                <a:gd name="T41" fmla="*/ 15 h 28"/>
                <a:gd name="T42" fmla="*/ 36 w 45"/>
                <a:gd name="T43" fmla="*/ 19 h 28"/>
                <a:gd name="T44" fmla="*/ 30 w 45"/>
                <a:gd name="T45" fmla="*/ 19 h 28"/>
                <a:gd name="T46" fmla="*/ 28 w 45"/>
                <a:gd name="T47" fmla="*/ 19 h 28"/>
                <a:gd name="T48" fmla="*/ 23 w 45"/>
                <a:gd name="T49" fmla="*/ 24 h 28"/>
                <a:gd name="T50" fmla="*/ 19 w 45"/>
                <a:gd name="T51" fmla="*/ 26 h 28"/>
                <a:gd name="T52" fmla="*/ 15 w 45"/>
                <a:gd name="T53" fmla="*/ 28 h 28"/>
                <a:gd name="T54" fmla="*/ 13 w 45"/>
                <a:gd name="T55" fmla="*/ 26 h 28"/>
                <a:gd name="T56" fmla="*/ 9 w 45"/>
                <a:gd name="T5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28">
                  <a:moveTo>
                    <a:pt x="9" y="26"/>
                  </a:moveTo>
                  <a:lnTo>
                    <a:pt x="5" y="24"/>
                  </a:lnTo>
                  <a:lnTo>
                    <a:pt x="0" y="19"/>
                  </a:lnTo>
                  <a:lnTo>
                    <a:pt x="0" y="15"/>
                  </a:lnTo>
                  <a:lnTo>
                    <a:pt x="2" y="15"/>
                  </a:lnTo>
                  <a:lnTo>
                    <a:pt x="7" y="11"/>
                  </a:lnTo>
                  <a:lnTo>
                    <a:pt x="9" y="13"/>
                  </a:lnTo>
                  <a:lnTo>
                    <a:pt x="13" y="13"/>
                  </a:lnTo>
                  <a:lnTo>
                    <a:pt x="13" y="9"/>
                  </a:lnTo>
                  <a:lnTo>
                    <a:pt x="13" y="7"/>
                  </a:lnTo>
                  <a:lnTo>
                    <a:pt x="17" y="7"/>
                  </a:lnTo>
                  <a:lnTo>
                    <a:pt x="21" y="9"/>
                  </a:lnTo>
                  <a:lnTo>
                    <a:pt x="28" y="9"/>
                  </a:lnTo>
                  <a:lnTo>
                    <a:pt x="36" y="5"/>
                  </a:lnTo>
                  <a:lnTo>
                    <a:pt x="42" y="3"/>
                  </a:lnTo>
                  <a:lnTo>
                    <a:pt x="45" y="0"/>
                  </a:lnTo>
                  <a:lnTo>
                    <a:pt x="45" y="3"/>
                  </a:lnTo>
                  <a:lnTo>
                    <a:pt x="42" y="5"/>
                  </a:lnTo>
                  <a:lnTo>
                    <a:pt x="38" y="7"/>
                  </a:lnTo>
                  <a:lnTo>
                    <a:pt x="34" y="13"/>
                  </a:lnTo>
                  <a:lnTo>
                    <a:pt x="36" y="15"/>
                  </a:lnTo>
                  <a:lnTo>
                    <a:pt x="36" y="19"/>
                  </a:lnTo>
                  <a:lnTo>
                    <a:pt x="30" y="19"/>
                  </a:lnTo>
                  <a:lnTo>
                    <a:pt x="28" y="19"/>
                  </a:lnTo>
                  <a:lnTo>
                    <a:pt x="23" y="24"/>
                  </a:lnTo>
                  <a:lnTo>
                    <a:pt x="19" y="26"/>
                  </a:lnTo>
                  <a:lnTo>
                    <a:pt x="15" y="28"/>
                  </a:lnTo>
                  <a:lnTo>
                    <a:pt x="13" y="26"/>
                  </a:lnTo>
                  <a:lnTo>
                    <a:pt x="9" y="2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8" name="Freeform 6">
              <a:extLst>
                <a:ext uri="{FF2B5EF4-FFF2-40B4-BE49-F238E27FC236}">
                  <a16:creationId xmlns:a16="http://schemas.microsoft.com/office/drawing/2014/main" id="{AC71842C-6530-4F1D-9454-DAE0C4E9381E}"/>
                </a:ext>
              </a:extLst>
            </p:cNvPr>
            <p:cNvSpPr>
              <a:spLocks/>
            </p:cNvSpPr>
            <p:nvPr/>
          </p:nvSpPr>
          <p:spPr bwMode="auto">
            <a:xfrm>
              <a:off x="4563666" y="2506924"/>
              <a:ext cx="42724" cy="20441"/>
            </a:xfrm>
            <a:custGeom>
              <a:avLst/>
              <a:gdLst>
                <a:gd name="T0" fmla="*/ 5 w 53"/>
                <a:gd name="T1" fmla="*/ 21 h 27"/>
                <a:gd name="T2" fmla="*/ 9 w 53"/>
                <a:gd name="T3" fmla="*/ 23 h 27"/>
                <a:gd name="T4" fmla="*/ 9 w 53"/>
                <a:gd name="T5" fmla="*/ 25 h 27"/>
                <a:gd name="T6" fmla="*/ 3 w 53"/>
                <a:gd name="T7" fmla="*/ 27 h 27"/>
                <a:gd name="T8" fmla="*/ 0 w 53"/>
                <a:gd name="T9" fmla="*/ 27 h 27"/>
                <a:gd name="T10" fmla="*/ 3 w 53"/>
                <a:gd name="T11" fmla="*/ 27 h 27"/>
                <a:gd name="T12" fmla="*/ 28 w 53"/>
                <a:gd name="T13" fmla="*/ 27 h 27"/>
                <a:gd name="T14" fmla="*/ 53 w 53"/>
                <a:gd name="T15" fmla="*/ 25 h 27"/>
                <a:gd name="T16" fmla="*/ 53 w 53"/>
                <a:gd name="T17" fmla="*/ 25 h 27"/>
                <a:gd name="T18" fmla="*/ 51 w 53"/>
                <a:gd name="T19" fmla="*/ 25 h 27"/>
                <a:gd name="T20" fmla="*/ 51 w 53"/>
                <a:gd name="T21" fmla="*/ 19 h 27"/>
                <a:gd name="T22" fmla="*/ 53 w 53"/>
                <a:gd name="T23" fmla="*/ 15 h 27"/>
                <a:gd name="T24" fmla="*/ 51 w 53"/>
                <a:gd name="T25" fmla="*/ 13 h 27"/>
                <a:gd name="T26" fmla="*/ 49 w 53"/>
                <a:gd name="T27" fmla="*/ 13 h 27"/>
                <a:gd name="T28" fmla="*/ 47 w 53"/>
                <a:gd name="T29" fmla="*/ 8 h 27"/>
                <a:gd name="T30" fmla="*/ 45 w 53"/>
                <a:gd name="T31" fmla="*/ 8 h 27"/>
                <a:gd name="T32" fmla="*/ 36 w 53"/>
                <a:gd name="T33" fmla="*/ 8 h 27"/>
                <a:gd name="T34" fmla="*/ 32 w 53"/>
                <a:gd name="T35" fmla="*/ 6 h 27"/>
                <a:gd name="T36" fmla="*/ 26 w 53"/>
                <a:gd name="T37" fmla="*/ 0 h 27"/>
                <a:gd name="T38" fmla="*/ 21 w 53"/>
                <a:gd name="T39" fmla="*/ 0 h 27"/>
                <a:gd name="T40" fmla="*/ 21 w 53"/>
                <a:gd name="T41" fmla="*/ 2 h 27"/>
                <a:gd name="T42" fmla="*/ 24 w 53"/>
                <a:gd name="T43" fmla="*/ 8 h 27"/>
                <a:gd name="T44" fmla="*/ 21 w 53"/>
                <a:gd name="T45" fmla="*/ 8 h 27"/>
                <a:gd name="T46" fmla="*/ 24 w 53"/>
                <a:gd name="T47" fmla="*/ 13 h 27"/>
                <a:gd name="T48" fmla="*/ 21 w 53"/>
                <a:gd name="T49" fmla="*/ 17 h 27"/>
                <a:gd name="T50" fmla="*/ 15 w 53"/>
                <a:gd name="T51" fmla="*/ 15 h 27"/>
                <a:gd name="T52" fmla="*/ 15 w 53"/>
                <a:gd name="T53" fmla="*/ 8 h 27"/>
                <a:gd name="T54" fmla="*/ 19 w 53"/>
                <a:gd name="T55" fmla="*/ 2 h 27"/>
                <a:gd name="T56" fmla="*/ 19 w 53"/>
                <a:gd name="T57" fmla="*/ 2 h 27"/>
                <a:gd name="T58" fmla="*/ 17 w 53"/>
                <a:gd name="T59" fmla="*/ 2 h 27"/>
                <a:gd name="T60" fmla="*/ 15 w 53"/>
                <a:gd name="T61" fmla="*/ 8 h 27"/>
                <a:gd name="T62" fmla="*/ 13 w 53"/>
                <a:gd name="T63" fmla="*/ 15 h 27"/>
                <a:gd name="T64" fmla="*/ 9 w 53"/>
                <a:gd name="T65" fmla="*/ 17 h 27"/>
                <a:gd name="T66" fmla="*/ 3 w 53"/>
                <a:gd name="T67" fmla="*/ 15 h 27"/>
                <a:gd name="T68" fmla="*/ 0 w 53"/>
                <a:gd name="T69" fmla="*/ 17 h 27"/>
                <a:gd name="T70" fmla="*/ 0 w 53"/>
                <a:gd name="T71" fmla="*/ 21 h 27"/>
                <a:gd name="T72" fmla="*/ 0 w 53"/>
                <a:gd name="T73" fmla="*/ 23 h 27"/>
                <a:gd name="T74" fmla="*/ 5 w 53"/>
                <a:gd name="T75"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27">
                  <a:moveTo>
                    <a:pt x="5" y="21"/>
                  </a:moveTo>
                  <a:lnTo>
                    <a:pt x="9" y="23"/>
                  </a:lnTo>
                  <a:lnTo>
                    <a:pt x="9" y="25"/>
                  </a:lnTo>
                  <a:lnTo>
                    <a:pt x="3" y="27"/>
                  </a:lnTo>
                  <a:lnTo>
                    <a:pt x="0" y="27"/>
                  </a:lnTo>
                  <a:lnTo>
                    <a:pt x="3" y="27"/>
                  </a:lnTo>
                  <a:lnTo>
                    <a:pt x="28" y="27"/>
                  </a:lnTo>
                  <a:lnTo>
                    <a:pt x="53" y="25"/>
                  </a:lnTo>
                  <a:lnTo>
                    <a:pt x="53" y="25"/>
                  </a:lnTo>
                  <a:lnTo>
                    <a:pt x="51" y="25"/>
                  </a:lnTo>
                  <a:lnTo>
                    <a:pt x="51" y="19"/>
                  </a:lnTo>
                  <a:lnTo>
                    <a:pt x="53" y="15"/>
                  </a:lnTo>
                  <a:lnTo>
                    <a:pt x="51" y="13"/>
                  </a:lnTo>
                  <a:lnTo>
                    <a:pt x="49" y="13"/>
                  </a:lnTo>
                  <a:lnTo>
                    <a:pt x="47" y="8"/>
                  </a:lnTo>
                  <a:lnTo>
                    <a:pt x="45" y="8"/>
                  </a:lnTo>
                  <a:lnTo>
                    <a:pt x="36" y="8"/>
                  </a:lnTo>
                  <a:lnTo>
                    <a:pt x="32" y="6"/>
                  </a:lnTo>
                  <a:lnTo>
                    <a:pt x="26" y="0"/>
                  </a:lnTo>
                  <a:lnTo>
                    <a:pt x="21" y="0"/>
                  </a:lnTo>
                  <a:lnTo>
                    <a:pt x="21" y="2"/>
                  </a:lnTo>
                  <a:lnTo>
                    <a:pt x="24" y="8"/>
                  </a:lnTo>
                  <a:lnTo>
                    <a:pt x="21" y="8"/>
                  </a:lnTo>
                  <a:lnTo>
                    <a:pt x="24" y="13"/>
                  </a:lnTo>
                  <a:lnTo>
                    <a:pt x="21" y="17"/>
                  </a:lnTo>
                  <a:lnTo>
                    <a:pt x="15" y="15"/>
                  </a:lnTo>
                  <a:lnTo>
                    <a:pt x="15" y="8"/>
                  </a:lnTo>
                  <a:lnTo>
                    <a:pt x="19" y="2"/>
                  </a:lnTo>
                  <a:lnTo>
                    <a:pt x="19" y="2"/>
                  </a:lnTo>
                  <a:lnTo>
                    <a:pt x="17" y="2"/>
                  </a:lnTo>
                  <a:lnTo>
                    <a:pt x="15" y="8"/>
                  </a:lnTo>
                  <a:lnTo>
                    <a:pt x="13" y="15"/>
                  </a:lnTo>
                  <a:lnTo>
                    <a:pt x="9" y="17"/>
                  </a:lnTo>
                  <a:lnTo>
                    <a:pt x="3" y="15"/>
                  </a:lnTo>
                  <a:lnTo>
                    <a:pt x="0" y="17"/>
                  </a:lnTo>
                  <a:lnTo>
                    <a:pt x="0" y="21"/>
                  </a:lnTo>
                  <a:lnTo>
                    <a:pt x="0" y="23"/>
                  </a:lnTo>
                  <a:lnTo>
                    <a:pt x="5" y="21"/>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9" name="Freeform 7">
              <a:extLst>
                <a:ext uri="{FF2B5EF4-FFF2-40B4-BE49-F238E27FC236}">
                  <a16:creationId xmlns:a16="http://schemas.microsoft.com/office/drawing/2014/main" id="{B1050E53-4E59-4982-8ECD-F7C8F9F6398D}"/>
                </a:ext>
              </a:extLst>
            </p:cNvPr>
            <p:cNvSpPr>
              <a:spLocks/>
            </p:cNvSpPr>
            <p:nvPr/>
          </p:nvSpPr>
          <p:spPr bwMode="auto">
            <a:xfrm>
              <a:off x="4782929" y="2893032"/>
              <a:ext cx="27409" cy="11356"/>
            </a:xfrm>
            <a:custGeom>
              <a:avLst/>
              <a:gdLst>
                <a:gd name="T0" fmla="*/ 26 w 34"/>
                <a:gd name="T1" fmla="*/ 0 h 15"/>
                <a:gd name="T2" fmla="*/ 26 w 34"/>
                <a:gd name="T3" fmla="*/ 0 h 15"/>
                <a:gd name="T4" fmla="*/ 23 w 34"/>
                <a:gd name="T5" fmla="*/ 0 h 15"/>
                <a:gd name="T6" fmla="*/ 21 w 34"/>
                <a:gd name="T7" fmla="*/ 2 h 15"/>
                <a:gd name="T8" fmla="*/ 21 w 34"/>
                <a:gd name="T9" fmla="*/ 2 h 15"/>
                <a:gd name="T10" fmla="*/ 19 w 34"/>
                <a:gd name="T11" fmla="*/ 4 h 15"/>
                <a:gd name="T12" fmla="*/ 17 w 34"/>
                <a:gd name="T13" fmla="*/ 4 h 15"/>
                <a:gd name="T14" fmla="*/ 15 w 34"/>
                <a:gd name="T15" fmla="*/ 6 h 15"/>
                <a:gd name="T16" fmla="*/ 15 w 34"/>
                <a:gd name="T17" fmla="*/ 6 h 15"/>
                <a:gd name="T18" fmla="*/ 13 w 34"/>
                <a:gd name="T19" fmla="*/ 6 h 15"/>
                <a:gd name="T20" fmla="*/ 11 w 34"/>
                <a:gd name="T21" fmla="*/ 6 h 15"/>
                <a:gd name="T22" fmla="*/ 7 w 34"/>
                <a:gd name="T23" fmla="*/ 6 h 15"/>
                <a:gd name="T24" fmla="*/ 7 w 34"/>
                <a:gd name="T25" fmla="*/ 6 h 15"/>
                <a:gd name="T26" fmla="*/ 0 w 34"/>
                <a:gd name="T27" fmla="*/ 4 h 15"/>
                <a:gd name="T28" fmla="*/ 0 w 34"/>
                <a:gd name="T29" fmla="*/ 6 h 15"/>
                <a:gd name="T30" fmla="*/ 2 w 34"/>
                <a:gd name="T31" fmla="*/ 11 h 15"/>
                <a:gd name="T32" fmla="*/ 7 w 34"/>
                <a:gd name="T33" fmla="*/ 15 h 15"/>
                <a:gd name="T34" fmla="*/ 13 w 34"/>
                <a:gd name="T35" fmla="*/ 13 h 15"/>
                <a:gd name="T36" fmla="*/ 15 w 34"/>
                <a:gd name="T37" fmla="*/ 15 h 15"/>
                <a:gd name="T38" fmla="*/ 17 w 34"/>
                <a:gd name="T39" fmla="*/ 13 h 15"/>
                <a:gd name="T40" fmla="*/ 21 w 34"/>
                <a:gd name="T41" fmla="*/ 13 h 15"/>
                <a:gd name="T42" fmla="*/ 26 w 34"/>
                <a:gd name="T43" fmla="*/ 8 h 15"/>
                <a:gd name="T44" fmla="*/ 30 w 34"/>
                <a:gd name="T45" fmla="*/ 6 h 15"/>
                <a:gd name="T46" fmla="*/ 34 w 34"/>
                <a:gd name="T47" fmla="*/ 6 h 15"/>
                <a:gd name="T48" fmla="*/ 34 w 34"/>
                <a:gd name="T49" fmla="*/ 4 h 15"/>
                <a:gd name="T50" fmla="*/ 34 w 34"/>
                <a:gd name="T51" fmla="*/ 0 h 15"/>
                <a:gd name="T52" fmla="*/ 34 w 34"/>
                <a:gd name="T53" fmla="*/ 0 h 15"/>
                <a:gd name="T54" fmla="*/ 26 w 34"/>
                <a:gd name="T55" fmla="*/ 0 h 15"/>
                <a:gd name="T56" fmla="*/ 26 w 34"/>
                <a:gd name="T5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 h="15">
                  <a:moveTo>
                    <a:pt x="26" y="0"/>
                  </a:moveTo>
                  <a:lnTo>
                    <a:pt x="26" y="0"/>
                  </a:lnTo>
                  <a:lnTo>
                    <a:pt x="23" y="0"/>
                  </a:lnTo>
                  <a:lnTo>
                    <a:pt x="21" y="2"/>
                  </a:lnTo>
                  <a:lnTo>
                    <a:pt x="21" y="2"/>
                  </a:lnTo>
                  <a:lnTo>
                    <a:pt x="19" y="4"/>
                  </a:lnTo>
                  <a:lnTo>
                    <a:pt x="17" y="4"/>
                  </a:lnTo>
                  <a:lnTo>
                    <a:pt x="15" y="6"/>
                  </a:lnTo>
                  <a:lnTo>
                    <a:pt x="15" y="6"/>
                  </a:lnTo>
                  <a:lnTo>
                    <a:pt x="13" y="6"/>
                  </a:lnTo>
                  <a:lnTo>
                    <a:pt x="11" y="6"/>
                  </a:lnTo>
                  <a:lnTo>
                    <a:pt x="7" y="6"/>
                  </a:lnTo>
                  <a:lnTo>
                    <a:pt x="7" y="6"/>
                  </a:lnTo>
                  <a:lnTo>
                    <a:pt x="0" y="4"/>
                  </a:lnTo>
                  <a:lnTo>
                    <a:pt x="0" y="6"/>
                  </a:lnTo>
                  <a:lnTo>
                    <a:pt x="2" y="11"/>
                  </a:lnTo>
                  <a:lnTo>
                    <a:pt x="7" y="15"/>
                  </a:lnTo>
                  <a:lnTo>
                    <a:pt x="13" y="13"/>
                  </a:lnTo>
                  <a:lnTo>
                    <a:pt x="15" y="15"/>
                  </a:lnTo>
                  <a:lnTo>
                    <a:pt x="17" y="13"/>
                  </a:lnTo>
                  <a:lnTo>
                    <a:pt x="21" y="13"/>
                  </a:lnTo>
                  <a:lnTo>
                    <a:pt x="26" y="8"/>
                  </a:lnTo>
                  <a:lnTo>
                    <a:pt x="30" y="6"/>
                  </a:lnTo>
                  <a:lnTo>
                    <a:pt x="34" y="6"/>
                  </a:lnTo>
                  <a:lnTo>
                    <a:pt x="34" y="4"/>
                  </a:lnTo>
                  <a:lnTo>
                    <a:pt x="34" y="0"/>
                  </a:lnTo>
                  <a:lnTo>
                    <a:pt x="34" y="0"/>
                  </a:lnTo>
                  <a:lnTo>
                    <a:pt x="26" y="0"/>
                  </a:lnTo>
                  <a:lnTo>
                    <a:pt x="26"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0" name="Freeform 8">
              <a:extLst>
                <a:ext uri="{FF2B5EF4-FFF2-40B4-BE49-F238E27FC236}">
                  <a16:creationId xmlns:a16="http://schemas.microsoft.com/office/drawing/2014/main" id="{0FFF8B46-99C5-47B7-837A-5AE0641B4EA9}"/>
                </a:ext>
              </a:extLst>
            </p:cNvPr>
            <p:cNvSpPr>
              <a:spLocks/>
            </p:cNvSpPr>
            <p:nvPr/>
          </p:nvSpPr>
          <p:spPr bwMode="auto">
            <a:xfrm>
              <a:off x="5007834" y="3644811"/>
              <a:ext cx="3225" cy="6057"/>
            </a:xfrm>
            <a:custGeom>
              <a:avLst/>
              <a:gdLst>
                <a:gd name="T0" fmla="*/ 0 w 4"/>
                <a:gd name="T1" fmla="*/ 8 h 8"/>
                <a:gd name="T2" fmla="*/ 0 w 4"/>
                <a:gd name="T3" fmla="*/ 4 h 8"/>
                <a:gd name="T4" fmla="*/ 0 w 4"/>
                <a:gd name="T5" fmla="*/ 0 h 8"/>
                <a:gd name="T6" fmla="*/ 2 w 4"/>
                <a:gd name="T7" fmla="*/ 0 h 8"/>
                <a:gd name="T8" fmla="*/ 4 w 4"/>
                <a:gd name="T9" fmla="*/ 4 h 8"/>
                <a:gd name="T10" fmla="*/ 0 w 4"/>
                <a:gd name="T11" fmla="*/ 8 h 8"/>
                <a:gd name="T12" fmla="*/ 0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8"/>
                  </a:moveTo>
                  <a:lnTo>
                    <a:pt x="0" y="4"/>
                  </a:lnTo>
                  <a:lnTo>
                    <a:pt x="0" y="0"/>
                  </a:lnTo>
                  <a:lnTo>
                    <a:pt x="2" y="0"/>
                  </a:lnTo>
                  <a:lnTo>
                    <a:pt x="4" y="4"/>
                  </a:lnTo>
                  <a:lnTo>
                    <a:pt x="0" y="8"/>
                  </a:lnTo>
                  <a:lnTo>
                    <a:pt x="0" y="8"/>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1" name="Freeform 9">
              <a:extLst>
                <a:ext uri="{FF2B5EF4-FFF2-40B4-BE49-F238E27FC236}">
                  <a16:creationId xmlns:a16="http://schemas.microsoft.com/office/drawing/2014/main" id="{6B1B3929-B1FF-462B-92C6-2C0F0DE74F8B}"/>
                </a:ext>
              </a:extLst>
            </p:cNvPr>
            <p:cNvSpPr>
              <a:spLocks noEditPoints="1"/>
            </p:cNvSpPr>
            <p:nvPr/>
          </p:nvSpPr>
          <p:spPr bwMode="auto">
            <a:xfrm>
              <a:off x="4974784" y="3623613"/>
              <a:ext cx="25796" cy="17413"/>
            </a:xfrm>
            <a:custGeom>
              <a:avLst/>
              <a:gdLst>
                <a:gd name="T0" fmla="*/ 7 w 32"/>
                <a:gd name="T1" fmla="*/ 13 h 23"/>
                <a:gd name="T2" fmla="*/ 9 w 32"/>
                <a:gd name="T3" fmla="*/ 11 h 23"/>
                <a:gd name="T4" fmla="*/ 7 w 32"/>
                <a:gd name="T5" fmla="*/ 7 h 23"/>
                <a:gd name="T6" fmla="*/ 9 w 32"/>
                <a:gd name="T7" fmla="*/ 5 h 23"/>
                <a:gd name="T8" fmla="*/ 7 w 32"/>
                <a:gd name="T9" fmla="*/ 0 h 23"/>
                <a:gd name="T10" fmla="*/ 5 w 32"/>
                <a:gd name="T11" fmla="*/ 0 h 23"/>
                <a:gd name="T12" fmla="*/ 0 w 32"/>
                <a:gd name="T13" fmla="*/ 5 h 23"/>
                <a:gd name="T14" fmla="*/ 3 w 32"/>
                <a:gd name="T15" fmla="*/ 7 h 23"/>
                <a:gd name="T16" fmla="*/ 3 w 32"/>
                <a:gd name="T17" fmla="*/ 13 h 23"/>
                <a:gd name="T18" fmla="*/ 5 w 32"/>
                <a:gd name="T19" fmla="*/ 13 h 23"/>
                <a:gd name="T20" fmla="*/ 7 w 32"/>
                <a:gd name="T21" fmla="*/ 13 h 23"/>
                <a:gd name="T22" fmla="*/ 7 w 32"/>
                <a:gd name="T23" fmla="*/ 13 h 23"/>
                <a:gd name="T24" fmla="*/ 9 w 32"/>
                <a:gd name="T25" fmla="*/ 19 h 23"/>
                <a:gd name="T26" fmla="*/ 11 w 32"/>
                <a:gd name="T27" fmla="*/ 21 h 23"/>
                <a:gd name="T28" fmla="*/ 13 w 32"/>
                <a:gd name="T29" fmla="*/ 23 h 23"/>
                <a:gd name="T30" fmla="*/ 9 w 32"/>
                <a:gd name="T31" fmla="*/ 23 h 23"/>
                <a:gd name="T32" fmla="*/ 7 w 32"/>
                <a:gd name="T33" fmla="*/ 21 h 23"/>
                <a:gd name="T34" fmla="*/ 9 w 32"/>
                <a:gd name="T35" fmla="*/ 19 h 23"/>
                <a:gd name="T36" fmla="*/ 9 w 32"/>
                <a:gd name="T37" fmla="*/ 19 h 23"/>
                <a:gd name="T38" fmla="*/ 30 w 32"/>
                <a:gd name="T39" fmla="*/ 23 h 23"/>
                <a:gd name="T40" fmla="*/ 32 w 32"/>
                <a:gd name="T41" fmla="*/ 21 h 23"/>
                <a:gd name="T42" fmla="*/ 30 w 32"/>
                <a:gd name="T43" fmla="*/ 17 h 23"/>
                <a:gd name="T44" fmla="*/ 28 w 32"/>
                <a:gd name="T45" fmla="*/ 19 h 23"/>
                <a:gd name="T46" fmla="*/ 24 w 32"/>
                <a:gd name="T47" fmla="*/ 19 h 23"/>
                <a:gd name="T48" fmla="*/ 28 w 32"/>
                <a:gd name="T49" fmla="*/ 21 h 23"/>
                <a:gd name="T50" fmla="*/ 30 w 32"/>
                <a:gd name="T5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3">
                  <a:moveTo>
                    <a:pt x="7" y="13"/>
                  </a:moveTo>
                  <a:lnTo>
                    <a:pt x="9" y="11"/>
                  </a:lnTo>
                  <a:lnTo>
                    <a:pt x="7" y="7"/>
                  </a:lnTo>
                  <a:lnTo>
                    <a:pt x="9" y="5"/>
                  </a:lnTo>
                  <a:lnTo>
                    <a:pt x="7" y="0"/>
                  </a:lnTo>
                  <a:lnTo>
                    <a:pt x="5" y="0"/>
                  </a:lnTo>
                  <a:lnTo>
                    <a:pt x="0" y="5"/>
                  </a:lnTo>
                  <a:lnTo>
                    <a:pt x="3" y="7"/>
                  </a:lnTo>
                  <a:lnTo>
                    <a:pt x="3" y="13"/>
                  </a:lnTo>
                  <a:lnTo>
                    <a:pt x="5" y="13"/>
                  </a:lnTo>
                  <a:lnTo>
                    <a:pt x="7" y="13"/>
                  </a:lnTo>
                  <a:lnTo>
                    <a:pt x="7" y="13"/>
                  </a:lnTo>
                  <a:close/>
                  <a:moveTo>
                    <a:pt x="9" y="19"/>
                  </a:moveTo>
                  <a:lnTo>
                    <a:pt x="11" y="21"/>
                  </a:lnTo>
                  <a:lnTo>
                    <a:pt x="13" y="23"/>
                  </a:lnTo>
                  <a:lnTo>
                    <a:pt x="9" y="23"/>
                  </a:lnTo>
                  <a:lnTo>
                    <a:pt x="7" y="21"/>
                  </a:lnTo>
                  <a:lnTo>
                    <a:pt x="9" y="19"/>
                  </a:lnTo>
                  <a:lnTo>
                    <a:pt x="9" y="19"/>
                  </a:lnTo>
                  <a:close/>
                  <a:moveTo>
                    <a:pt x="30" y="23"/>
                  </a:moveTo>
                  <a:lnTo>
                    <a:pt x="32" y="21"/>
                  </a:lnTo>
                  <a:lnTo>
                    <a:pt x="30" y="17"/>
                  </a:lnTo>
                  <a:lnTo>
                    <a:pt x="28" y="19"/>
                  </a:lnTo>
                  <a:lnTo>
                    <a:pt x="24" y="19"/>
                  </a:lnTo>
                  <a:lnTo>
                    <a:pt x="28" y="21"/>
                  </a:lnTo>
                  <a:lnTo>
                    <a:pt x="30" y="23"/>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2" name="Freeform 10">
              <a:extLst>
                <a:ext uri="{FF2B5EF4-FFF2-40B4-BE49-F238E27FC236}">
                  <a16:creationId xmlns:a16="http://schemas.microsoft.com/office/drawing/2014/main" id="{AF5DB78F-21FD-4A1E-9FD5-0EFAC6FF148D}"/>
                </a:ext>
              </a:extLst>
            </p:cNvPr>
            <p:cNvSpPr>
              <a:spLocks noEditPoints="1"/>
            </p:cNvSpPr>
            <p:nvPr/>
          </p:nvSpPr>
          <p:spPr bwMode="auto">
            <a:xfrm>
              <a:off x="5027987" y="3523678"/>
              <a:ext cx="152355" cy="76465"/>
            </a:xfrm>
            <a:custGeom>
              <a:avLst/>
              <a:gdLst>
                <a:gd name="T0" fmla="*/ 185 w 189"/>
                <a:gd name="T1" fmla="*/ 4 h 101"/>
                <a:gd name="T2" fmla="*/ 189 w 189"/>
                <a:gd name="T3" fmla="*/ 2 h 101"/>
                <a:gd name="T4" fmla="*/ 189 w 189"/>
                <a:gd name="T5" fmla="*/ 0 h 101"/>
                <a:gd name="T6" fmla="*/ 185 w 189"/>
                <a:gd name="T7" fmla="*/ 0 h 101"/>
                <a:gd name="T8" fmla="*/ 183 w 189"/>
                <a:gd name="T9" fmla="*/ 2 h 101"/>
                <a:gd name="T10" fmla="*/ 185 w 189"/>
                <a:gd name="T11" fmla="*/ 4 h 101"/>
                <a:gd name="T12" fmla="*/ 185 w 189"/>
                <a:gd name="T13" fmla="*/ 4 h 101"/>
                <a:gd name="T14" fmla="*/ 6 w 189"/>
                <a:gd name="T15" fmla="*/ 99 h 101"/>
                <a:gd name="T16" fmla="*/ 6 w 189"/>
                <a:gd name="T17" fmla="*/ 99 h 101"/>
                <a:gd name="T18" fmla="*/ 6 w 189"/>
                <a:gd name="T19" fmla="*/ 101 h 101"/>
                <a:gd name="T20" fmla="*/ 6 w 189"/>
                <a:gd name="T21" fmla="*/ 99 h 101"/>
                <a:gd name="T22" fmla="*/ 6 w 189"/>
                <a:gd name="T23" fmla="*/ 99 h 101"/>
                <a:gd name="T24" fmla="*/ 0 w 189"/>
                <a:gd name="T25" fmla="*/ 94 h 101"/>
                <a:gd name="T26" fmla="*/ 2 w 189"/>
                <a:gd name="T27" fmla="*/ 90 h 101"/>
                <a:gd name="T28" fmla="*/ 6 w 189"/>
                <a:gd name="T29" fmla="*/ 92 h 101"/>
                <a:gd name="T30" fmla="*/ 6 w 189"/>
                <a:gd name="T31" fmla="*/ 92 h 101"/>
                <a:gd name="T32" fmla="*/ 6 w 189"/>
                <a:gd name="T33" fmla="*/ 94 h 101"/>
                <a:gd name="T34" fmla="*/ 2 w 189"/>
                <a:gd name="T35" fmla="*/ 94 h 101"/>
                <a:gd name="T36" fmla="*/ 0 w 189"/>
                <a:gd name="T37" fmla="*/ 9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9" h="101">
                  <a:moveTo>
                    <a:pt x="185" y="4"/>
                  </a:moveTo>
                  <a:lnTo>
                    <a:pt x="189" y="2"/>
                  </a:lnTo>
                  <a:lnTo>
                    <a:pt x="189" y="0"/>
                  </a:lnTo>
                  <a:lnTo>
                    <a:pt x="185" y="0"/>
                  </a:lnTo>
                  <a:lnTo>
                    <a:pt x="183" y="2"/>
                  </a:lnTo>
                  <a:lnTo>
                    <a:pt x="185" y="4"/>
                  </a:lnTo>
                  <a:lnTo>
                    <a:pt x="185" y="4"/>
                  </a:lnTo>
                  <a:close/>
                  <a:moveTo>
                    <a:pt x="6" y="99"/>
                  </a:moveTo>
                  <a:lnTo>
                    <a:pt x="6" y="99"/>
                  </a:lnTo>
                  <a:lnTo>
                    <a:pt x="6" y="101"/>
                  </a:lnTo>
                  <a:lnTo>
                    <a:pt x="6" y="99"/>
                  </a:lnTo>
                  <a:lnTo>
                    <a:pt x="6" y="99"/>
                  </a:lnTo>
                  <a:close/>
                  <a:moveTo>
                    <a:pt x="0" y="94"/>
                  </a:moveTo>
                  <a:lnTo>
                    <a:pt x="2" y="90"/>
                  </a:lnTo>
                  <a:lnTo>
                    <a:pt x="6" y="92"/>
                  </a:lnTo>
                  <a:lnTo>
                    <a:pt x="6" y="92"/>
                  </a:lnTo>
                  <a:lnTo>
                    <a:pt x="6" y="94"/>
                  </a:lnTo>
                  <a:lnTo>
                    <a:pt x="2" y="94"/>
                  </a:lnTo>
                  <a:lnTo>
                    <a:pt x="0" y="94"/>
                  </a:lnTo>
                  <a:close/>
                </a:path>
              </a:pathLst>
            </a:custGeom>
            <a:solidFill>
              <a:srgbClr val="005A9A"/>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3" name="Freeform 11">
              <a:extLst>
                <a:ext uri="{FF2B5EF4-FFF2-40B4-BE49-F238E27FC236}">
                  <a16:creationId xmlns:a16="http://schemas.microsoft.com/office/drawing/2014/main" id="{7A4FCE0E-B896-4B34-9A1F-879E8FD82DE7}"/>
                </a:ext>
              </a:extLst>
            </p:cNvPr>
            <p:cNvSpPr>
              <a:spLocks noEditPoints="1"/>
            </p:cNvSpPr>
            <p:nvPr/>
          </p:nvSpPr>
          <p:spPr bwMode="auto">
            <a:xfrm>
              <a:off x="5768806" y="3239017"/>
              <a:ext cx="33857" cy="110533"/>
            </a:xfrm>
            <a:custGeom>
              <a:avLst/>
              <a:gdLst>
                <a:gd name="T0" fmla="*/ 17 w 42"/>
                <a:gd name="T1" fmla="*/ 24 h 146"/>
                <a:gd name="T2" fmla="*/ 14 w 42"/>
                <a:gd name="T3" fmla="*/ 17 h 146"/>
                <a:gd name="T4" fmla="*/ 17 w 42"/>
                <a:gd name="T5" fmla="*/ 9 h 146"/>
                <a:gd name="T6" fmla="*/ 17 w 42"/>
                <a:gd name="T7" fmla="*/ 2 h 146"/>
                <a:gd name="T8" fmla="*/ 12 w 42"/>
                <a:gd name="T9" fmla="*/ 5 h 146"/>
                <a:gd name="T10" fmla="*/ 12 w 42"/>
                <a:gd name="T11" fmla="*/ 15 h 146"/>
                <a:gd name="T12" fmla="*/ 10 w 42"/>
                <a:gd name="T13" fmla="*/ 26 h 146"/>
                <a:gd name="T14" fmla="*/ 12 w 42"/>
                <a:gd name="T15" fmla="*/ 28 h 146"/>
                <a:gd name="T16" fmla="*/ 12 w 42"/>
                <a:gd name="T17" fmla="*/ 45 h 146"/>
                <a:gd name="T18" fmla="*/ 10 w 42"/>
                <a:gd name="T19" fmla="*/ 38 h 146"/>
                <a:gd name="T20" fmla="*/ 14 w 42"/>
                <a:gd name="T21" fmla="*/ 32 h 146"/>
                <a:gd name="T22" fmla="*/ 8 w 42"/>
                <a:gd name="T23" fmla="*/ 32 h 146"/>
                <a:gd name="T24" fmla="*/ 8 w 42"/>
                <a:gd name="T25" fmla="*/ 40 h 146"/>
                <a:gd name="T26" fmla="*/ 8 w 42"/>
                <a:gd name="T27" fmla="*/ 47 h 146"/>
                <a:gd name="T28" fmla="*/ 10 w 42"/>
                <a:gd name="T29" fmla="*/ 51 h 146"/>
                <a:gd name="T30" fmla="*/ 4 w 42"/>
                <a:gd name="T31" fmla="*/ 47 h 146"/>
                <a:gd name="T32" fmla="*/ 0 w 42"/>
                <a:gd name="T33" fmla="*/ 47 h 146"/>
                <a:gd name="T34" fmla="*/ 6 w 42"/>
                <a:gd name="T35" fmla="*/ 68 h 146"/>
                <a:gd name="T36" fmla="*/ 12 w 42"/>
                <a:gd name="T37" fmla="*/ 64 h 146"/>
                <a:gd name="T38" fmla="*/ 6 w 42"/>
                <a:gd name="T39" fmla="*/ 61 h 146"/>
                <a:gd name="T40" fmla="*/ 6 w 42"/>
                <a:gd name="T41" fmla="*/ 66 h 146"/>
                <a:gd name="T42" fmla="*/ 6 w 42"/>
                <a:gd name="T43" fmla="*/ 68 h 146"/>
                <a:gd name="T44" fmla="*/ 14 w 42"/>
                <a:gd name="T45" fmla="*/ 95 h 146"/>
                <a:gd name="T46" fmla="*/ 17 w 42"/>
                <a:gd name="T47" fmla="*/ 93 h 146"/>
                <a:gd name="T48" fmla="*/ 23 w 42"/>
                <a:gd name="T49" fmla="*/ 110 h 146"/>
                <a:gd name="T50" fmla="*/ 27 w 42"/>
                <a:gd name="T51" fmla="*/ 114 h 146"/>
                <a:gd name="T52" fmla="*/ 23 w 42"/>
                <a:gd name="T53" fmla="*/ 112 h 146"/>
                <a:gd name="T54" fmla="*/ 23 w 42"/>
                <a:gd name="T55" fmla="*/ 110 h 146"/>
                <a:gd name="T56" fmla="*/ 31 w 42"/>
                <a:gd name="T57" fmla="*/ 114 h 146"/>
                <a:gd name="T58" fmla="*/ 33 w 42"/>
                <a:gd name="T59" fmla="*/ 116 h 146"/>
                <a:gd name="T60" fmla="*/ 33 w 42"/>
                <a:gd name="T61" fmla="*/ 112 h 146"/>
                <a:gd name="T62" fmla="*/ 27 w 42"/>
                <a:gd name="T63" fmla="*/ 123 h 146"/>
                <a:gd name="T64" fmla="*/ 33 w 42"/>
                <a:gd name="T65" fmla="*/ 123 h 146"/>
                <a:gd name="T66" fmla="*/ 27 w 42"/>
                <a:gd name="T67" fmla="*/ 118 h 146"/>
                <a:gd name="T68" fmla="*/ 27 w 42"/>
                <a:gd name="T69" fmla="*/ 123 h 146"/>
                <a:gd name="T70" fmla="*/ 38 w 42"/>
                <a:gd name="T71" fmla="*/ 129 h 146"/>
                <a:gd name="T72" fmla="*/ 33 w 42"/>
                <a:gd name="T73" fmla="*/ 131 h 146"/>
                <a:gd name="T74" fmla="*/ 36 w 42"/>
                <a:gd name="T75" fmla="*/ 133 h 146"/>
                <a:gd name="T76" fmla="*/ 36 w 42"/>
                <a:gd name="T77" fmla="*/ 135 h 146"/>
                <a:gd name="T78" fmla="*/ 36 w 42"/>
                <a:gd name="T79" fmla="*/ 139 h 146"/>
                <a:gd name="T80" fmla="*/ 38 w 42"/>
                <a:gd name="T81" fmla="*/ 142 h 146"/>
                <a:gd name="T82" fmla="*/ 42 w 42"/>
                <a:gd name="T83" fmla="*/ 142 h 146"/>
                <a:gd name="T84" fmla="*/ 40 w 42"/>
                <a:gd name="T85" fmla="*/ 13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146">
                  <a:moveTo>
                    <a:pt x="12" y="28"/>
                  </a:moveTo>
                  <a:lnTo>
                    <a:pt x="17" y="24"/>
                  </a:lnTo>
                  <a:lnTo>
                    <a:pt x="17" y="17"/>
                  </a:lnTo>
                  <a:lnTo>
                    <a:pt x="14" y="17"/>
                  </a:lnTo>
                  <a:lnTo>
                    <a:pt x="17" y="13"/>
                  </a:lnTo>
                  <a:lnTo>
                    <a:pt x="17" y="9"/>
                  </a:lnTo>
                  <a:lnTo>
                    <a:pt x="14" y="7"/>
                  </a:lnTo>
                  <a:lnTo>
                    <a:pt x="17" y="2"/>
                  </a:lnTo>
                  <a:lnTo>
                    <a:pt x="17" y="0"/>
                  </a:lnTo>
                  <a:lnTo>
                    <a:pt x="12" y="5"/>
                  </a:lnTo>
                  <a:lnTo>
                    <a:pt x="12" y="11"/>
                  </a:lnTo>
                  <a:lnTo>
                    <a:pt x="12" y="15"/>
                  </a:lnTo>
                  <a:lnTo>
                    <a:pt x="12" y="17"/>
                  </a:lnTo>
                  <a:lnTo>
                    <a:pt x="10" y="26"/>
                  </a:lnTo>
                  <a:lnTo>
                    <a:pt x="12" y="28"/>
                  </a:lnTo>
                  <a:lnTo>
                    <a:pt x="12" y="28"/>
                  </a:lnTo>
                  <a:close/>
                  <a:moveTo>
                    <a:pt x="10" y="51"/>
                  </a:moveTo>
                  <a:lnTo>
                    <a:pt x="12" y="45"/>
                  </a:lnTo>
                  <a:lnTo>
                    <a:pt x="12" y="40"/>
                  </a:lnTo>
                  <a:lnTo>
                    <a:pt x="10" y="38"/>
                  </a:lnTo>
                  <a:lnTo>
                    <a:pt x="12" y="34"/>
                  </a:lnTo>
                  <a:lnTo>
                    <a:pt x="14" y="32"/>
                  </a:lnTo>
                  <a:lnTo>
                    <a:pt x="14" y="30"/>
                  </a:lnTo>
                  <a:lnTo>
                    <a:pt x="8" y="32"/>
                  </a:lnTo>
                  <a:lnTo>
                    <a:pt x="8" y="38"/>
                  </a:lnTo>
                  <a:lnTo>
                    <a:pt x="8" y="40"/>
                  </a:lnTo>
                  <a:lnTo>
                    <a:pt x="10" y="45"/>
                  </a:lnTo>
                  <a:lnTo>
                    <a:pt x="8" y="47"/>
                  </a:lnTo>
                  <a:lnTo>
                    <a:pt x="10" y="51"/>
                  </a:lnTo>
                  <a:lnTo>
                    <a:pt x="10" y="51"/>
                  </a:lnTo>
                  <a:close/>
                  <a:moveTo>
                    <a:pt x="0" y="47"/>
                  </a:moveTo>
                  <a:lnTo>
                    <a:pt x="4" y="47"/>
                  </a:lnTo>
                  <a:lnTo>
                    <a:pt x="2" y="45"/>
                  </a:lnTo>
                  <a:lnTo>
                    <a:pt x="0" y="47"/>
                  </a:lnTo>
                  <a:lnTo>
                    <a:pt x="0" y="47"/>
                  </a:lnTo>
                  <a:close/>
                  <a:moveTo>
                    <a:pt x="6" y="68"/>
                  </a:moveTo>
                  <a:lnTo>
                    <a:pt x="10" y="68"/>
                  </a:lnTo>
                  <a:lnTo>
                    <a:pt x="12" y="64"/>
                  </a:lnTo>
                  <a:lnTo>
                    <a:pt x="10" y="59"/>
                  </a:lnTo>
                  <a:lnTo>
                    <a:pt x="6" y="61"/>
                  </a:lnTo>
                  <a:lnTo>
                    <a:pt x="6" y="66"/>
                  </a:lnTo>
                  <a:lnTo>
                    <a:pt x="6" y="66"/>
                  </a:lnTo>
                  <a:lnTo>
                    <a:pt x="6" y="68"/>
                  </a:lnTo>
                  <a:lnTo>
                    <a:pt x="6" y="68"/>
                  </a:lnTo>
                  <a:close/>
                  <a:moveTo>
                    <a:pt x="17" y="93"/>
                  </a:moveTo>
                  <a:lnTo>
                    <a:pt x="14" y="95"/>
                  </a:lnTo>
                  <a:lnTo>
                    <a:pt x="17" y="95"/>
                  </a:lnTo>
                  <a:lnTo>
                    <a:pt x="17" y="93"/>
                  </a:lnTo>
                  <a:lnTo>
                    <a:pt x="17" y="93"/>
                  </a:lnTo>
                  <a:close/>
                  <a:moveTo>
                    <a:pt x="23" y="110"/>
                  </a:moveTo>
                  <a:lnTo>
                    <a:pt x="25" y="110"/>
                  </a:lnTo>
                  <a:lnTo>
                    <a:pt x="27" y="114"/>
                  </a:lnTo>
                  <a:lnTo>
                    <a:pt x="23" y="112"/>
                  </a:lnTo>
                  <a:lnTo>
                    <a:pt x="23" y="112"/>
                  </a:lnTo>
                  <a:lnTo>
                    <a:pt x="23" y="110"/>
                  </a:lnTo>
                  <a:lnTo>
                    <a:pt x="23" y="110"/>
                  </a:lnTo>
                  <a:close/>
                  <a:moveTo>
                    <a:pt x="33" y="112"/>
                  </a:moveTo>
                  <a:lnTo>
                    <a:pt x="31" y="114"/>
                  </a:lnTo>
                  <a:lnTo>
                    <a:pt x="33" y="118"/>
                  </a:lnTo>
                  <a:lnTo>
                    <a:pt x="33" y="116"/>
                  </a:lnTo>
                  <a:lnTo>
                    <a:pt x="33" y="112"/>
                  </a:lnTo>
                  <a:lnTo>
                    <a:pt x="33" y="112"/>
                  </a:lnTo>
                  <a:lnTo>
                    <a:pt x="33" y="112"/>
                  </a:lnTo>
                  <a:close/>
                  <a:moveTo>
                    <a:pt x="27" y="123"/>
                  </a:moveTo>
                  <a:lnTo>
                    <a:pt x="31" y="125"/>
                  </a:lnTo>
                  <a:lnTo>
                    <a:pt x="33" y="123"/>
                  </a:lnTo>
                  <a:lnTo>
                    <a:pt x="31" y="118"/>
                  </a:lnTo>
                  <a:lnTo>
                    <a:pt x="27" y="118"/>
                  </a:lnTo>
                  <a:lnTo>
                    <a:pt x="27" y="123"/>
                  </a:lnTo>
                  <a:lnTo>
                    <a:pt x="27" y="123"/>
                  </a:lnTo>
                  <a:close/>
                  <a:moveTo>
                    <a:pt x="36" y="133"/>
                  </a:moveTo>
                  <a:lnTo>
                    <a:pt x="38" y="129"/>
                  </a:lnTo>
                  <a:lnTo>
                    <a:pt x="36" y="129"/>
                  </a:lnTo>
                  <a:lnTo>
                    <a:pt x="33" y="131"/>
                  </a:lnTo>
                  <a:lnTo>
                    <a:pt x="36" y="133"/>
                  </a:lnTo>
                  <a:lnTo>
                    <a:pt x="36" y="133"/>
                  </a:lnTo>
                  <a:close/>
                  <a:moveTo>
                    <a:pt x="38" y="133"/>
                  </a:moveTo>
                  <a:lnTo>
                    <a:pt x="36" y="135"/>
                  </a:lnTo>
                  <a:lnTo>
                    <a:pt x="36" y="139"/>
                  </a:lnTo>
                  <a:lnTo>
                    <a:pt x="36" y="139"/>
                  </a:lnTo>
                  <a:lnTo>
                    <a:pt x="38" y="142"/>
                  </a:lnTo>
                  <a:lnTo>
                    <a:pt x="38" y="142"/>
                  </a:lnTo>
                  <a:lnTo>
                    <a:pt x="40" y="146"/>
                  </a:lnTo>
                  <a:lnTo>
                    <a:pt x="42" y="142"/>
                  </a:lnTo>
                  <a:lnTo>
                    <a:pt x="40" y="139"/>
                  </a:lnTo>
                  <a:lnTo>
                    <a:pt x="40" y="135"/>
                  </a:lnTo>
                  <a:lnTo>
                    <a:pt x="38" y="133"/>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4" name="Freeform 12">
              <a:extLst>
                <a:ext uri="{FF2B5EF4-FFF2-40B4-BE49-F238E27FC236}">
                  <a16:creationId xmlns:a16="http://schemas.microsoft.com/office/drawing/2014/main" id="{F4F76472-EBDF-48DE-BB5C-FAB7B3B6F816}"/>
                </a:ext>
              </a:extLst>
            </p:cNvPr>
            <p:cNvSpPr>
              <a:spLocks noEditPoints="1"/>
            </p:cNvSpPr>
            <p:nvPr/>
          </p:nvSpPr>
          <p:spPr bwMode="auto">
            <a:xfrm>
              <a:off x="6609584" y="3207220"/>
              <a:ext cx="18541" cy="35582"/>
            </a:xfrm>
            <a:custGeom>
              <a:avLst/>
              <a:gdLst>
                <a:gd name="T0" fmla="*/ 23 w 23"/>
                <a:gd name="T1" fmla="*/ 0 h 47"/>
                <a:gd name="T2" fmla="*/ 19 w 23"/>
                <a:gd name="T3" fmla="*/ 2 h 47"/>
                <a:gd name="T4" fmla="*/ 23 w 23"/>
                <a:gd name="T5" fmla="*/ 9 h 47"/>
                <a:gd name="T6" fmla="*/ 23 w 23"/>
                <a:gd name="T7" fmla="*/ 4 h 47"/>
                <a:gd name="T8" fmla="*/ 23 w 23"/>
                <a:gd name="T9" fmla="*/ 2 h 47"/>
                <a:gd name="T10" fmla="*/ 23 w 23"/>
                <a:gd name="T11" fmla="*/ 0 h 47"/>
                <a:gd name="T12" fmla="*/ 23 w 23"/>
                <a:gd name="T13" fmla="*/ 0 h 47"/>
                <a:gd name="T14" fmla="*/ 13 w 23"/>
                <a:gd name="T15" fmla="*/ 28 h 47"/>
                <a:gd name="T16" fmla="*/ 15 w 23"/>
                <a:gd name="T17" fmla="*/ 25 h 47"/>
                <a:gd name="T18" fmla="*/ 17 w 23"/>
                <a:gd name="T19" fmla="*/ 28 h 47"/>
                <a:gd name="T20" fmla="*/ 15 w 23"/>
                <a:gd name="T21" fmla="*/ 28 h 47"/>
                <a:gd name="T22" fmla="*/ 13 w 23"/>
                <a:gd name="T23" fmla="*/ 28 h 47"/>
                <a:gd name="T24" fmla="*/ 13 w 23"/>
                <a:gd name="T25" fmla="*/ 28 h 47"/>
                <a:gd name="T26" fmla="*/ 2 w 23"/>
                <a:gd name="T27" fmla="*/ 44 h 47"/>
                <a:gd name="T28" fmla="*/ 2 w 23"/>
                <a:gd name="T29" fmla="*/ 40 h 47"/>
                <a:gd name="T30" fmla="*/ 6 w 23"/>
                <a:gd name="T31" fmla="*/ 40 h 47"/>
                <a:gd name="T32" fmla="*/ 8 w 23"/>
                <a:gd name="T33" fmla="*/ 40 h 47"/>
                <a:gd name="T34" fmla="*/ 4 w 23"/>
                <a:gd name="T35" fmla="*/ 47 h 47"/>
                <a:gd name="T36" fmla="*/ 2 w 23"/>
                <a:gd name="T37" fmla="*/ 47 h 47"/>
                <a:gd name="T38" fmla="*/ 0 w 23"/>
                <a:gd name="T39" fmla="*/ 47 h 47"/>
                <a:gd name="T40" fmla="*/ 2 w 23"/>
                <a:gd name="T4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47">
                  <a:moveTo>
                    <a:pt x="23" y="0"/>
                  </a:moveTo>
                  <a:lnTo>
                    <a:pt x="19" y="2"/>
                  </a:lnTo>
                  <a:lnTo>
                    <a:pt x="23" y="9"/>
                  </a:lnTo>
                  <a:lnTo>
                    <a:pt x="23" y="4"/>
                  </a:lnTo>
                  <a:lnTo>
                    <a:pt x="23" y="2"/>
                  </a:lnTo>
                  <a:lnTo>
                    <a:pt x="23" y="0"/>
                  </a:lnTo>
                  <a:lnTo>
                    <a:pt x="23" y="0"/>
                  </a:lnTo>
                  <a:close/>
                  <a:moveTo>
                    <a:pt x="13" y="28"/>
                  </a:moveTo>
                  <a:lnTo>
                    <a:pt x="15" y="25"/>
                  </a:lnTo>
                  <a:lnTo>
                    <a:pt x="17" y="28"/>
                  </a:lnTo>
                  <a:lnTo>
                    <a:pt x="15" y="28"/>
                  </a:lnTo>
                  <a:lnTo>
                    <a:pt x="13" y="28"/>
                  </a:lnTo>
                  <a:lnTo>
                    <a:pt x="13" y="28"/>
                  </a:lnTo>
                  <a:close/>
                  <a:moveTo>
                    <a:pt x="2" y="44"/>
                  </a:moveTo>
                  <a:lnTo>
                    <a:pt x="2" y="40"/>
                  </a:lnTo>
                  <a:lnTo>
                    <a:pt x="6" y="40"/>
                  </a:lnTo>
                  <a:lnTo>
                    <a:pt x="8" y="40"/>
                  </a:lnTo>
                  <a:lnTo>
                    <a:pt x="4" y="47"/>
                  </a:lnTo>
                  <a:lnTo>
                    <a:pt x="2" y="47"/>
                  </a:lnTo>
                  <a:lnTo>
                    <a:pt x="0" y="47"/>
                  </a:lnTo>
                  <a:lnTo>
                    <a:pt x="2" y="44"/>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5" name="Freeform 13">
              <a:extLst>
                <a:ext uri="{FF2B5EF4-FFF2-40B4-BE49-F238E27FC236}">
                  <a16:creationId xmlns:a16="http://schemas.microsoft.com/office/drawing/2014/main" id="{49A0698A-1202-427D-84CB-BD24174EEB7C}"/>
                </a:ext>
              </a:extLst>
            </p:cNvPr>
            <p:cNvSpPr>
              <a:spLocks noEditPoints="1"/>
            </p:cNvSpPr>
            <p:nvPr/>
          </p:nvSpPr>
          <p:spPr bwMode="auto">
            <a:xfrm>
              <a:off x="4638634" y="1584805"/>
              <a:ext cx="2116857" cy="1198452"/>
            </a:xfrm>
            <a:custGeom>
              <a:avLst/>
              <a:gdLst>
                <a:gd name="T0" fmla="*/ 2002 w 2626"/>
                <a:gd name="T1" fmla="*/ 1292 h 1583"/>
                <a:gd name="T2" fmla="*/ 1821 w 2626"/>
                <a:gd name="T3" fmla="*/ 1132 h 1583"/>
                <a:gd name="T4" fmla="*/ 1598 w 2626"/>
                <a:gd name="T5" fmla="*/ 1290 h 1583"/>
                <a:gd name="T6" fmla="*/ 1239 w 2626"/>
                <a:gd name="T7" fmla="*/ 1277 h 1583"/>
                <a:gd name="T8" fmla="*/ 862 w 2626"/>
                <a:gd name="T9" fmla="*/ 1207 h 1583"/>
                <a:gd name="T10" fmla="*/ 647 w 2626"/>
                <a:gd name="T11" fmla="*/ 1290 h 1583"/>
                <a:gd name="T12" fmla="*/ 458 w 2626"/>
                <a:gd name="T13" fmla="*/ 1431 h 1583"/>
                <a:gd name="T14" fmla="*/ 327 w 2626"/>
                <a:gd name="T15" fmla="*/ 1536 h 1583"/>
                <a:gd name="T16" fmla="*/ 122 w 2626"/>
                <a:gd name="T17" fmla="*/ 1292 h 1583"/>
                <a:gd name="T18" fmla="*/ 40 w 2626"/>
                <a:gd name="T19" fmla="*/ 906 h 1583"/>
                <a:gd name="T20" fmla="*/ 167 w 2626"/>
                <a:gd name="T21" fmla="*/ 788 h 1583"/>
                <a:gd name="T22" fmla="*/ 139 w 2626"/>
                <a:gd name="T23" fmla="*/ 935 h 1583"/>
                <a:gd name="T24" fmla="*/ 280 w 2626"/>
                <a:gd name="T25" fmla="*/ 798 h 1583"/>
                <a:gd name="T26" fmla="*/ 483 w 2626"/>
                <a:gd name="T27" fmla="*/ 731 h 1583"/>
                <a:gd name="T28" fmla="*/ 588 w 2626"/>
                <a:gd name="T29" fmla="*/ 598 h 1583"/>
                <a:gd name="T30" fmla="*/ 702 w 2626"/>
                <a:gd name="T31" fmla="*/ 809 h 1583"/>
                <a:gd name="T32" fmla="*/ 685 w 2626"/>
                <a:gd name="T33" fmla="*/ 554 h 1583"/>
                <a:gd name="T34" fmla="*/ 904 w 2626"/>
                <a:gd name="T35" fmla="*/ 649 h 1583"/>
                <a:gd name="T36" fmla="*/ 795 w 2626"/>
                <a:gd name="T37" fmla="*/ 402 h 1583"/>
                <a:gd name="T38" fmla="*/ 959 w 2626"/>
                <a:gd name="T39" fmla="*/ 265 h 1583"/>
                <a:gd name="T40" fmla="*/ 1128 w 2626"/>
                <a:gd name="T41" fmla="*/ 227 h 1583"/>
                <a:gd name="T42" fmla="*/ 1159 w 2626"/>
                <a:gd name="T43" fmla="*/ 379 h 1583"/>
                <a:gd name="T44" fmla="*/ 1412 w 2626"/>
                <a:gd name="T45" fmla="*/ 307 h 1583"/>
                <a:gd name="T46" fmla="*/ 1602 w 2626"/>
                <a:gd name="T47" fmla="*/ 362 h 1583"/>
                <a:gd name="T48" fmla="*/ 1752 w 2626"/>
                <a:gd name="T49" fmla="*/ 297 h 1583"/>
                <a:gd name="T50" fmla="*/ 2112 w 2626"/>
                <a:gd name="T51" fmla="*/ 293 h 1583"/>
                <a:gd name="T52" fmla="*/ 2397 w 2626"/>
                <a:gd name="T53" fmla="*/ 229 h 1583"/>
                <a:gd name="T54" fmla="*/ 2588 w 2626"/>
                <a:gd name="T55" fmla="*/ 246 h 1583"/>
                <a:gd name="T56" fmla="*/ 2496 w 2626"/>
                <a:gd name="T57" fmla="*/ 356 h 1583"/>
                <a:gd name="T58" fmla="*/ 2595 w 2626"/>
                <a:gd name="T59" fmla="*/ 560 h 1583"/>
                <a:gd name="T60" fmla="*/ 2394 w 2626"/>
                <a:gd name="T61" fmla="*/ 744 h 1583"/>
                <a:gd name="T62" fmla="*/ 2453 w 2626"/>
                <a:gd name="T63" fmla="*/ 1037 h 1583"/>
                <a:gd name="T64" fmla="*/ 2367 w 2626"/>
                <a:gd name="T65" fmla="*/ 697 h 1583"/>
                <a:gd name="T66" fmla="*/ 2255 w 2626"/>
                <a:gd name="T67" fmla="*/ 697 h 1583"/>
                <a:gd name="T68" fmla="*/ 2131 w 2626"/>
                <a:gd name="T69" fmla="*/ 832 h 1583"/>
                <a:gd name="T70" fmla="*/ 2055 w 2626"/>
                <a:gd name="T71" fmla="*/ 1056 h 1583"/>
                <a:gd name="T72" fmla="*/ 2095 w 2626"/>
                <a:gd name="T73" fmla="*/ 1433 h 1583"/>
                <a:gd name="T74" fmla="*/ 186 w 2626"/>
                <a:gd name="T75" fmla="*/ 179 h 1583"/>
                <a:gd name="T76" fmla="*/ 240 w 2626"/>
                <a:gd name="T77" fmla="*/ 90 h 1583"/>
                <a:gd name="T78" fmla="*/ 221 w 2626"/>
                <a:gd name="T79" fmla="*/ 149 h 1583"/>
                <a:gd name="T80" fmla="*/ 243 w 2626"/>
                <a:gd name="T81" fmla="*/ 189 h 1583"/>
                <a:gd name="T82" fmla="*/ 302 w 2626"/>
                <a:gd name="T83" fmla="*/ 78 h 1583"/>
                <a:gd name="T84" fmla="*/ 2350 w 2626"/>
                <a:gd name="T85" fmla="*/ 676 h 1583"/>
                <a:gd name="T86" fmla="*/ 489 w 2626"/>
                <a:gd name="T87" fmla="*/ 394 h 1583"/>
                <a:gd name="T88" fmla="*/ 352 w 2626"/>
                <a:gd name="T89" fmla="*/ 476 h 1583"/>
                <a:gd name="T90" fmla="*/ 388 w 2626"/>
                <a:gd name="T91" fmla="*/ 596 h 1583"/>
                <a:gd name="T92" fmla="*/ 407 w 2626"/>
                <a:gd name="T93" fmla="*/ 674 h 1583"/>
                <a:gd name="T94" fmla="*/ 436 w 2626"/>
                <a:gd name="T95" fmla="*/ 739 h 1583"/>
                <a:gd name="T96" fmla="*/ 609 w 2626"/>
                <a:gd name="T97" fmla="*/ 522 h 1583"/>
                <a:gd name="T98" fmla="*/ 698 w 2626"/>
                <a:gd name="T99" fmla="*/ 425 h 1583"/>
                <a:gd name="T100" fmla="*/ 793 w 2626"/>
                <a:gd name="T101" fmla="*/ 421 h 1583"/>
                <a:gd name="T102" fmla="*/ 873 w 2626"/>
                <a:gd name="T103" fmla="*/ 274 h 1583"/>
                <a:gd name="T104" fmla="*/ 698 w 2626"/>
                <a:gd name="T105" fmla="*/ 76 h 1583"/>
                <a:gd name="T106" fmla="*/ 814 w 2626"/>
                <a:gd name="T107" fmla="*/ 73 h 1583"/>
                <a:gd name="T108" fmla="*/ 1562 w 2626"/>
                <a:gd name="T109" fmla="*/ 128 h 1583"/>
                <a:gd name="T110" fmla="*/ 1598 w 2626"/>
                <a:gd name="T111" fmla="*/ 107 h 1583"/>
                <a:gd name="T112" fmla="*/ 959 w 2626"/>
                <a:gd name="T113" fmla="*/ 137 h 1583"/>
                <a:gd name="T114" fmla="*/ 1619 w 2626"/>
                <a:gd name="T115" fmla="*/ 232 h 1583"/>
                <a:gd name="T116" fmla="*/ 2163 w 2626"/>
                <a:gd name="T117" fmla="*/ 263 h 1583"/>
                <a:gd name="T118" fmla="*/ 2150 w 2626"/>
                <a:gd name="T119" fmla="*/ 1072 h 1583"/>
                <a:gd name="T120" fmla="*/ 2011 w 2626"/>
                <a:gd name="T121" fmla="*/ 1039 h 1583"/>
                <a:gd name="T122" fmla="*/ 2542 w 2626"/>
                <a:gd name="T123" fmla="*/ 923 h 1583"/>
                <a:gd name="T124" fmla="*/ 2401 w 2626"/>
                <a:gd name="T125" fmla="*/ 1273 h 1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26" h="1583">
                  <a:moveTo>
                    <a:pt x="2036" y="1454"/>
                  </a:moveTo>
                  <a:lnTo>
                    <a:pt x="2036" y="1454"/>
                  </a:lnTo>
                  <a:lnTo>
                    <a:pt x="2032" y="1450"/>
                  </a:lnTo>
                  <a:lnTo>
                    <a:pt x="2032" y="1450"/>
                  </a:lnTo>
                  <a:lnTo>
                    <a:pt x="2034" y="1448"/>
                  </a:lnTo>
                  <a:lnTo>
                    <a:pt x="2034" y="1446"/>
                  </a:lnTo>
                  <a:lnTo>
                    <a:pt x="2032" y="1446"/>
                  </a:lnTo>
                  <a:lnTo>
                    <a:pt x="2032" y="1441"/>
                  </a:lnTo>
                  <a:lnTo>
                    <a:pt x="2032" y="1439"/>
                  </a:lnTo>
                  <a:lnTo>
                    <a:pt x="2034" y="1439"/>
                  </a:lnTo>
                  <a:lnTo>
                    <a:pt x="2038" y="1439"/>
                  </a:lnTo>
                  <a:lnTo>
                    <a:pt x="2040" y="1439"/>
                  </a:lnTo>
                  <a:lnTo>
                    <a:pt x="2040" y="1435"/>
                  </a:lnTo>
                  <a:lnTo>
                    <a:pt x="2040" y="1433"/>
                  </a:lnTo>
                  <a:lnTo>
                    <a:pt x="2040" y="1431"/>
                  </a:lnTo>
                  <a:lnTo>
                    <a:pt x="2040" y="1429"/>
                  </a:lnTo>
                  <a:lnTo>
                    <a:pt x="2040" y="1424"/>
                  </a:lnTo>
                  <a:lnTo>
                    <a:pt x="2040" y="1422"/>
                  </a:lnTo>
                  <a:lnTo>
                    <a:pt x="2038" y="1420"/>
                  </a:lnTo>
                  <a:lnTo>
                    <a:pt x="2038" y="1414"/>
                  </a:lnTo>
                  <a:lnTo>
                    <a:pt x="2038" y="1410"/>
                  </a:lnTo>
                  <a:lnTo>
                    <a:pt x="2036" y="1406"/>
                  </a:lnTo>
                  <a:lnTo>
                    <a:pt x="2038" y="1401"/>
                  </a:lnTo>
                  <a:lnTo>
                    <a:pt x="2034" y="1397"/>
                  </a:lnTo>
                  <a:lnTo>
                    <a:pt x="2034" y="1395"/>
                  </a:lnTo>
                  <a:lnTo>
                    <a:pt x="2032" y="1393"/>
                  </a:lnTo>
                  <a:lnTo>
                    <a:pt x="2028" y="1384"/>
                  </a:lnTo>
                  <a:lnTo>
                    <a:pt x="2026" y="1382"/>
                  </a:lnTo>
                  <a:lnTo>
                    <a:pt x="2028" y="1380"/>
                  </a:lnTo>
                  <a:lnTo>
                    <a:pt x="2030" y="1378"/>
                  </a:lnTo>
                  <a:lnTo>
                    <a:pt x="2032" y="1378"/>
                  </a:lnTo>
                  <a:lnTo>
                    <a:pt x="2034" y="1376"/>
                  </a:lnTo>
                  <a:lnTo>
                    <a:pt x="2034" y="1374"/>
                  </a:lnTo>
                  <a:lnTo>
                    <a:pt x="2038" y="1368"/>
                  </a:lnTo>
                  <a:lnTo>
                    <a:pt x="2040" y="1368"/>
                  </a:lnTo>
                  <a:lnTo>
                    <a:pt x="2042" y="1368"/>
                  </a:lnTo>
                  <a:lnTo>
                    <a:pt x="2045" y="1370"/>
                  </a:lnTo>
                  <a:lnTo>
                    <a:pt x="2059" y="1372"/>
                  </a:lnTo>
                  <a:lnTo>
                    <a:pt x="2059" y="1372"/>
                  </a:lnTo>
                  <a:lnTo>
                    <a:pt x="2061" y="1372"/>
                  </a:lnTo>
                  <a:lnTo>
                    <a:pt x="2064" y="1370"/>
                  </a:lnTo>
                  <a:lnTo>
                    <a:pt x="2064" y="1368"/>
                  </a:lnTo>
                  <a:lnTo>
                    <a:pt x="2061" y="1365"/>
                  </a:lnTo>
                  <a:lnTo>
                    <a:pt x="2061" y="1363"/>
                  </a:lnTo>
                  <a:lnTo>
                    <a:pt x="2064" y="1361"/>
                  </a:lnTo>
                  <a:lnTo>
                    <a:pt x="2061" y="1359"/>
                  </a:lnTo>
                  <a:lnTo>
                    <a:pt x="2061" y="1357"/>
                  </a:lnTo>
                  <a:lnTo>
                    <a:pt x="2064" y="1353"/>
                  </a:lnTo>
                  <a:lnTo>
                    <a:pt x="2064" y="1351"/>
                  </a:lnTo>
                  <a:lnTo>
                    <a:pt x="2064" y="1349"/>
                  </a:lnTo>
                  <a:lnTo>
                    <a:pt x="2064" y="1346"/>
                  </a:lnTo>
                  <a:lnTo>
                    <a:pt x="2064" y="1344"/>
                  </a:lnTo>
                  <a:lnTo>
                    <a:pt x="2066" y="1344"/>
                  </a:lnTo>
                  <a:lnTo>
                    <a:pt x="2066" y="1342"/>
                  </a:lnTo>
                  <a:lnTo>
                    <a:pt x="2066" y="1340"/>
                  </a:lnTo>
                  <a:lnTo>
                    <a:pt x="2064" y="1338"/>
                  </a:lnTo>
                  <a:lnTo>
                    <a:pt x="2064" y="1334"/>
                  </a:lnTo>
                  <a:lnTo>
                    <a:pt x="2066" y="1334"/>
                  </a:lnTo>
                  <a:lnTo>
                    <a:pt x="2066" y="1332"/>
                  </a:lnTo>
                  <a:lnTo>
                    <a:pt x="2066" y="1330"/>
                  </a:lnTo>
                  <a:lnTo>
                    <a:pt x="2064" y="1325"/>
                  </a:lnTo>
                  <a:lnTo>
                    <a:pt x="2064" y="1321"/>
                  </a:lnTo>
                  <a:lnTo>
                    <a:pt x="2066" y="1321"/>
                  </a:lnTo>
                  <a:lnTo>
                    <a:pt x="2066" y="1319"/>
                  </a:lnTo>
                  <a:lnTo>
                    <a:pt x="2066" y="1317"/>
                  </a:lnTo>
                  <a:lnTo>
                    <a:pt x="2066" y="1317"/>
                  </a:lnTo>
                  <a:lnTo>
                    <a:pt x="2066" y="1315"/>
                  </a:lnTo>
                  <a:lnTo>
                    <a:pt x="2064" y="1313"/>
                  </a:lnTo>
                  <a:lnTo>
                    <a:pt x="2061" y="1311"/>
                  </a:lnTo>
                  <a:lnTo>
                    <a:pt x="2064" y="1309"/>
                  </a:lnTo>
                  <a:lnTo>
                    <a:pt x="2064" y="1304"/>
                  </a:lnTo>
                  <a:lnTo>
                    <a:pt x="2061" y="1304"/>
                  </a:lnTo>
                  <a:lnTo>
                    <a:pt x="2061" y="1302"/>
                  </a:lnTo>
                  <a:lnTo>
                    <a:pt x="2061" y="1300"/>
                  </a:lnTo>
                  <a:lnTo>
                    <a:pt x="2064" y="1296"/>
                  </a:lnTo>
                  <a:lnTo>
                    <a:pt x="2066" y="1296"/>
                  </a:lnTo>
                  <a:lnTo>
                    <a:pt x="2068" y="1294"/>
                  </a:lnTo>
                  <a:lnTo>
                    <a:pt x="2068" y="1292"/>
                  </a:lnTo>
                  <a:lnTo>
                    <a:pt x="2068" y="1287"/>
                  </a:lnTo>
                  <a:lnTo>
                    <a:pt x="2066" y="1285"/>
                  </a:lnTo>
                  <a:lnTo>
                    <a:pt x="2064" y="1283"/>
                  </a:lnTo>
                  <a:lnTo>
                    <a:pt x="2064" y="1281"/>
                  </a:lnTo>
                  <a:lnTo>
                    <a:pt x="2059" y="1277"/>
                  </a:lnTo>
                  <a:lnTo>
                    <a:pt x="2059" y="1275"/>
                  </a:lnTo>
                  <a:lnTo>
                    <a:pt x="2061" y="1273"/>
                  </a:lnTo>
                  <a:lnTo>
                    <a:pt x="2059" y="1269"/>
                  </a:lnTo>
                  <a:lnTo>
                    <a:pt x="2059" y="1266"/>
                  </a:lnTo>
                  <a:lnTo>
                    <a:pt x="2055" y="1266"/>
                  </a:lnTo>
                  <a:lnTo>
                    <a:pt x="2053" y="1266"/>
                  </a:lnTo>
                  <a:lnTo>
                    <a:pt x="2049" y="1264"/>
                  </a:lnTo>
                  <a:lnTo>
                    <a:pt x="2047" y="1266"/>
                  </a:lnTo>
                  <a:lnTo>
                    <a:pt x="2045" y="1266"/>
                  </a:lnTo>
                  <a:lnTo>
                    <a:pt x="2042" y="1269"/>
                  </a:lnTo>
                  <a:lnTo>
                    <a:pt x="2040" y="1271"/>
                  </a:lnTo>
                  <a:lnTo>
                    <a:pt x="2038" y="1273"/>
                  </a:lnTo>
                  <a:lnTo>
                    <a:pt x="2036" y="1273"/>
                  </a:lnTo>
                  <a:lnTo>
                    <a:pt x="2036" y="1277"/>
                  </a:lnTo>
                  <a:lnTo>
                    <a:pt x="2032" y="1277"/>
                  </a:lnTo>
                  <a:lnTo>
                    <a:pt x="2030" y="1277"/>
                  </a:lnTo>
                  <a:lnTo>
                    <a:pt x="2028" y="1279"/>
                  </a:lnTo>
                  <a:lnTo>
                    <a:pt x="2028" y="1283"/>
                  </a:lnTo>
                  <a:lnTo>
                    <a:pt x="2026" y="1285"/>
                  </a:lnTo>
                  <a:lnTo>
                    <a:pt x="2026" y="1287"/>
                  </a:lnTo>
                  <a:lnTo>
                    <a:pt x="2026" y="1290"/>
                  </a:lnTo>
                  <a:lnTo>
                    <a:pt x="2024" y="1292"/>
                  </a:lnTo>
                  <a:lnTo>
                    <a:pt x="2021" y="1294"/>
                  </a:lnTo>
                  <a:lnTo>
                    <a:pt x="2015" y="1294"/>
                  </a:lnTo>
                  <a:lnTo>
                    <a:pt x="2013" y="1296"/>
                  </a:lnTo>
                  <a:lnTo>
                    <a:pt x="2011" y="1294"/>
                  </a:lnTo>
                  <a:lnTo>
                    <a:pt x="2009" y="1296"/>
                  </a:lnTo>
                  <a:lnTo>
                    <a:pt x="2007" y="1298"/>
                  </a:lnTo>
                  <a:lnTo>
                    <a:pt x="2005" y="1294"/>
                  </a:lnTo>
                  <a:lnTo>
                    <a:pt x="2002" y="1292"/>
                  </a:lnTo>
                  <a:lnTo>
                    <a:pt x="2000" y="1292"/>
                  </a:lnTo>
                  <a:lnTo>
                    <a:pt x="1998" y="1294"/>
                  </a:lnTo>
                  <a:lnTo>
                    <a:pt x="1994" y="1294"/>
                  </a:lnTo>
                  <a:lnTo>
                    <a:pt x="1994" y="1292"/>
                  </a:lnTo>
                  <a:lnTo>
                    <a:pt x="1990" y="1287"/>
                  </a:lnTo>
                  <a:lnTo>
                    <a:pt x="1988" y="1287"/>
                  </a:lnTo>
                  <a:lnTo>
                    <a:pt x="1986" y="1283"/>
                  </a:lnTo>
                  <a:lnTo>
                    <a:pt x="1986" y="1279"/>
                  </a:lnTo>
                  <a:lnTo>
                    <a:pt x="1986" y="1279"/>
                  </a:lnTo>
                  <a:lnTo>
                    <a:pt x="1986" y="1275"/>
                  </a:lnTo>
                  <a:lnTo>
                    <a:pt x="1986" y="1271"/>
                  </a:lnTo>
                  <a:lnTo>
                    <a:pt x="1983" y="1269"/>
                  </a:lnTo>
                  <a:lnTo>
                    <a:pt x="1981" y="1269"/>
                  </a:lnTo>
                  <a:lnTo>
                    <a:pt x="1981" y="1266"/>
                  </a:lnTo>
                  <a:lnTo>
                    <a:pt x="1981" y="1264"/>
                  </a:lnTo>
                  <a:lnTo>
                    <a:pt x="1981" y="1260"/>
                  </a:lnTo>
                  <a:lnTo>
                    <a:pt x="1983" y="1258"/>
                  </a:lnTo>
                  <a:lnTo>
                    <a:pt x="1981" y="1258"/>
                  </a:lnTo>
                  <a:lnTo>
                    <a:pt x="1979" y="1258"/>
                  </a:lnTo>
                  <a:lnTo>
                    <a:pt x="1977" y="1260"/>
                  </a:lnTo>
                  <a:lnTo>
                    <a:pt x="1975" y="1260"/>
                  </a:lnTo>
                  <a:lnTo>
                    <a:pt x="1973" y="1260"/>
                  </a:lnTo>
                  <a:lnTo>
                    <a:pt x="1971" y="1260"/>
                  </a:lnTo>
                  <a:lnTo>
                    <a:pt x="1969" y="1258"/>
                  </a:lnTo>
                  <a:lnTo>
                    <a:pt x="1967" y="1258"/>
                  </a:lnTo>
                  <a:lnTo>
                    <a:pt x="1964" y="1258"/>
                  </a:lnTo>
                  <a:lnTo>
                    <a:pt x="1960" y="1256"/>
                  </a:lnTo>
                  <a:lnTo>
                    <a:pt x="1960" y="1254"/>
                  </a:lnTo>
                  <a:lnTo>
                    <a:pt x="1958" y="1252"/>
                  </a:lnTo>
                  <a:lnTo>
                    <a:pt x="1958" y="1252"/>
                  </a:lnTo>
                  <a:lnTo>
                    <a:pt x="1956" y="1250"/>
                  </a:lnTo>
                  <a:lnTo>
                    <a:pt x="1956" y="1247"/>
                  </a:lnTo>
                  <a:lnTo>
                    <a:pt x="1954" y="1247"/>
                  </a:lnTo>
                  <a:lnTo>
                    <a:pt x="1952" y="1245"/>
                  </a:lnTo>
                  <a:lnTo>
                    <a:pt x="1950" y="1243"/>
                  </a:lnTo>
                  <a:lnTo>
                    <a:pt x="1948" y="1241"/>
                  </a:lnTo>
                  <a:lnTo>
                    <a:pt x="1946" y="1241"/>
                  </a:lnTo>
                  <a:lnTo>
                    <a:pt x="1946" y="1243"/>
                  </a:lnTo>
                  <a:lnTo>
                    <a:pt x="1943" y="1243"/>
                  </a:lnTo>
                  <a:lnTo>
                    <a:pt x="1941" y="1243"/>
                  </a:lnTo>
                  <a:lnTo>
                    <a:pt x="1941" y="1245"/>
                  </a:lnTo>
                  <a:lnTo>
                    <a:pt x="1939" y="1243"/>
                  </a:lnTo>
                  <a:lnTo>
                    <a:pt x="1937" y="1243"/>
                  </a:lnTo>
                  <a:lnTo>
                    <a:pt x="1935" y="1241"/>
                  </a:lnTo>
                  <a:lnTo>
                    <a:pt x="1931" y="1241"/>
                  </a:lnTo>
                  <a:lnTo>
                    <a:pt x="1929" y="1241"/>
                  </a:lnTo>
                  <a:lnTo>
                    <a:pt x="1931" y="1239"/>
                  </a:lnTo>
                  <a:lnTo>
                    <a:pt x="1931" y="1237"/>
                  </a:lnTo>
                  <a:lnTo>
                    <a:pt x="1929" y="1237"/>
                  </a:lnTo>
                  <a:lnTo>
                    <a:pt x="1927" y="1239"/>
                  </a:lnTo>
                  <a:lnTo>
                    <a:pt x="1922" y="1239"/>
                  </a:lnTo>
                  <a:lnTo>
                    <a:pt x="1920" y="1239"/>
                  </a:lnTo>
                  <a:lnTo>
                    <a:pt x="1918" y="1239"/>
                  </a:lnTo>
                  <a:lnTo>
                    <a:pt x="1916" y="1239"/>
                  </a:lnTo>
                  <a:lnTo>
                    <a:pt x="1914" y="1239"/>
                  </a:lnTo>
                  <a:lnTo>
                    <a:pt x="1912" y="1237"/>
                  </a:lnTo>
                  <a:lnTo>
                    <a:pt x="1910" y="1235"/>
                  </a:lnTo>
                  <a:lnTo>
                    <a:pt x="1905" y="1231"/>
                  </a:lnTo>
                  <a:lnTo>
                    <a:pt x="1903" y="1226"/>
                  </a:lnTo>
                  <a:lnTo>
                    <a:pt x="1903" y="1224"/>
                  </a:lnTo>
                  <a:lnTo>
                    <a:pt x="1901" y="1220"/>
                  </a:lnTo>
                  <a:lnTo>
                    <a:pt x="1899" y="1220"/>
                  </a:lnTo>
                  <a:lnTo>
                    <a:pt x="1897" y="1218"/>
                  </a:lnTo>
                  <a:lnTo>
                    <a:pt x="1897" y="1214"/>
                  </a:lnTo>
                  <a:lnTo>
                    <a:pt x="1897" y="1214"/>
                  </a:lnTo>
                  <a:lnTo>
                    <a:pt x="1895" y="1209"/>
                  </a:lnTo>
                  <a:lnTo>
                    <a:pt x="1895" y="1205"/>
                  </a:lnTo>
                  <a:lnTo>
                    <a:pt x="1887" y="1201"/>
                  </a:lnTo>
                  <a:lnTo>
                    <a:pt x="1882" y="1195"/>
                  </a:lnTo>
                  <a:lnTo>
                    <a:pt x="1882" y="1193"/>
                  </a:lnTo>
                  <a:lnTo>
                    <a:pt x="1880" y="1191"/>
                  </a:lnTo>
                  <a:lnTo>
                    <a:pt x="1878" y="1191"/>
                  </a:lnTo>
                  <a:lnTo>
                    <a:pt x="1878" y="1191"/>
                  </a:lnTo>
                  <a:lnTo>
                    <a:pt x="1878" y="1188"/>
                  </a:lnTo>
                  <a:lnTo>
                    <a:pt x="1878" y="1186"/>
                  </a:lnTo>
                  <a:lnTo>
                    <a:pt x="1876" y="1184"/>
                  </a:lnTo>
                  <a:lnTo>
                    <a:pt x="1874" y="1182"/>
                  </a:lnTo>
                  <a:lnTo>
                    <a:pt x="1872" y="1180"/>
                  </a:lnTo>
                  <a:lnTo>
                    <a:pt x="1872" y="1178"/>
                  </a:lnTo>
                  <a:lnTo>
                    <a:pt x="1870" y="1174"/>
                  </a:lnTo>
                  <a:lnTo>
                    <a:pt x="1868" y="1172"/>
                  </a:lnTo>
                  <a:lnTo>
                    <a:pt x="1863" y="1167"/>
                  </a:lnTo>
                  <a:lnTo>
                    <a:pt x="1863" y="1165"/>
                  </a:lnTo>
                  <a:lnTo>
                    <a:pt x="1863" y="1163"/>
                  </a:lnTo>
                  <a:lnTo>
                    <a:pt x="1863" y="1161"/>
                  </a:lnTo>
                  <a:lnTo>
                    <a:pt x="1859" y="1161"/>
                  </a:lnTo>
                  <a:lnTo>
                    <a:pt x="1857" y="1159"/>
                  </a:lnTo>
                  <a:lnTo>
                    <a:pt x="1857" y="1157"/>
                  </a:lnTo>
                  <a:lnTo>
                    <a:pt x="1857" y="1155"/>
                  </a:lnTo>
                  <a:lnTo>
                    <a:pt x="1857" y="1153"/>
                  </a:lnTo>
                  <a:lnTo>
                    <a:pt x="1855" y="1150"/>
                  </a:lnTo>
                  <a:lnTo>
                    <a:pt x="1853" y="1148"/>
                  </a:lnTo>
                  <a:lnTo>
                    <a:pt x="1853" y="1146"/>
                  </a:lnTo>
                  <a:lnTo>
                    <a:pt x="1851" y="1146"/>
                  </a:lnTo>
                  <a:lnTo>
                    <a:pt x="1849" y="1146"/>
                  </a:lnTo>
                  <a:lnTo>
                    <a:pt x="1846" y="1146"/>
                  </a:lnTo>
                  <a:lnTo>
                    <a:pt x="1844" y="1144"/>
                  </a:lnTo>
                  <a:lnTo>
                    <a:pt x="1846" y="1142"/>
                  </a:lnTo>
                  <a:lnTo>
                    <a:pt x="1846" y="1140"/>
                  </a:lnTo>
                  <a:lnTo>
                    <a:pt x="1842" y="1140"/>
                  </a:lnTo>
                  <a:lnTo>
                    <a:pt x="1840" y="1140"/>
                  </a:lnTo>
                  <a:lnTo>
                    <a:pt x="1840" y="1140"/>
                  </a:lnTo>
                  <a:lnTo>
                    <a:pt x="1838" y="1140"/>
                  </a:lnTo>
                  <a:lnTo>
                    <a:pt x="1838" y="1138"/>
                  </a:lnTo>
                  <a:lnTo>
                    <a:pt x="1838" y="1136"/>
                  </a:lnTo>
                  <a:lnTo>
                    <a:pt x="1836" y="1134"/>
                  </a:lnTo>
                  <a:lnTo>
                    <a:pt x="1834" y="1132"/>
                  </a:lnTo>
                  <a:lnTo>
                    <a:pt x="1832" y="1132"/>
                  </a:lnTo>
                  <a:lnTo>
                    <a:pt x="1830" y="1129"/>
                  </a:lnTo>
                  <a:lnTo>
                    <a:pt x="1827" y="1132"/>
                  </a:lnTo>
                  <a:lnTo>
                    <a:pt x="1825" y="1132"/>
                  </a:lnTo>
                  <a:lnTo>
                    <a:pt x="1823" y="1129"/>
                  </a:lnTo>
                  <a:lnTo>
                    <a:pt x="1821" y="1132"/>
                  </a:lnTo>
                  <a:lnTo>
                    <a:pt x="1821" y="1134"/>
                  </a:lnTo>
                  <a:lnTo>
                    <a:pt x="1821" y="1134"/>
                  </a:lnTo>
                  <a:lnTo>
                    <a:pt x="1817" y="1134"/>
                  </a:lnTo>
                  <a:lnTo>
                    <a:pt x="1815" y="1132"/>
                  </a:lnTo>
                  <a:lnTo>
                    <a:pt x="1813" y="1132"/>
                  </a:lnTo>
                  <a:lnTo>
                    <a:pt x="1809" y="1132"/>
                  </a:lnTo>
                  <a:lnTo>
                    <a:pt x="1809" y="1132"/>
                  </a:lnTo>
                  <a:lnTo>
                    <a:pt x="1804" y="1129"/>
                  </a:lnTo>
                  <a:lnTo>
                    <a:pt x="1798" y="1127"/>
                  </a:lnTo>
                  <a:lnTo>
                    <a:pt x="1796" y="1125"/>
                  </a:lnTo>
                  <a:lnTo>
                    <a:pt x="1794" y="1125"/>
                  </a:lnTo>
                  <a:lnTo>
                    <a:pt x="1792" y="1125"/>
                  </a:lnTo>
                  <a:lnTo>
                    <a:pt x="1790" y="1125"/>
                  </a:lnTo>
                  <a:lnTo>
                    <a:pt x="1783" y="1127"/>
                  </a:lnTo>
                  <a:lnTo>
                    <a:pt x="1783" y="1129"/>
                  </a:lnTo>
                  <a:lnTo>
                    <a:pt x="1781" y="1129"/>
                  </a:lnTo>
                  <a:lnTo>
                    <a:pt x="1779" y="1132"/>
                  </a:lnTo>
                  <a:lnTo>
                    <a:pt x="1775" y="1132"/>
                  </a:lnTo>
                  <a:lnTo>
                    <a:pt x="1773" y="1132"/>
                  </a:lnTo>
                  <a:lnTo>
                    <a:pt x="1768" y="1132"/>
                  </a:lnTo>
                  <a:lnTo>
                    <a:pt x="1766" y="1134"/>
                  </a:lnTo>
                  <a:lnTo>
                    <a:pt x="1762" y="1134"/>
                  </a:lnTo>
                  <a:lnTo>
                    <a:pt x="1762" y="1136"/>
                  </a:lnTo>
                  <a:lnTo>
                    <a:pt x="1758" y="1138"/>
                  </a:lnTo>
                  <a:lnTo>
                    <a:pt x="1756" y="1138"/>
                  </a:lnTo>
                  <a:lnTo>
                    <a:pt x="1754" y="1138"/>
                  </a:lnTo>
                  <a:lnTo>
                    <a:pt x="1752" y="1138"/>
                  </a:lnTo>
                  <a:lnTo>
                    <a:pt x="1750" y="1138"/>
                  </a:lnTo>
                  <a:lnTo>
                    <a:pt x="1745" y="1140"/>
                  </a:lnTo>
                  <a:lnTo>
                    <a:pt x="1743" y="1142"/>
                  </a:lnTo>
                  <a:lnTo>
                    <a:pt x="1743" y="1144"/>
                  </a:lnTo>
                  <a:lnTo>
                    <a:pt x="1739" y="1146"/>
                  </a:lnTo>
                  <a:lnTo>
                    <a:pt x="1739" y="1150"/>
                  </a:lnTo>
                  <a:lnTo>
                    <a:pt x="1737" y="1153"/>
                  </a:lnTo>
                  <a:lnTo>
                    <a:pt x="1737" y="1155"/>
                  </a:lnTo>
                  <a:lnTo>
                    <a:pt x="1735" y="1157"/>
                  </a:lnTo>
                  <a:lnTo>
                    <a:pt x="1735" y="1161"/>
                  </a:lnTo>
                  <a:lnTo>
                    <a:pt x="1737" y="1163"/>
                  </a:lnTo>
                  <a:lnTo>
                    <a:pt x="1739" y="1163"/>
                  </a:lnTo>
                  <a:lnTo>
                    <a:pt x="1743" y="1161"/>
                  </a:lnTo>
                  <a:lnTo>
                    <a:pt x="1745" y="1159"/>
                  </a:lnTo>
                  <a:lnTo>
                    <a:pt x="1747" y="1161"/>
                  </a:lnTo>
                  <a:lnTo>
                    <a:pt x="1752" y="1165"/>
                  </a:lnTo>
                  <a:lnTo>
                    <a:pt x="1754" y="1169"/>
                  </a:lnTo>
                  <a:lnTo>
                    <a:pt x="1756" y="1172"/>
                  </a:lnTo>
                  <a:lnTo>
                    <a:pt x="1756" y="1174"/>
                  </a:lnTo>
                  <a:lnTo>
                    <a:pt x="1756" y="1176"/>
                  </a:lnTo>
                  <a:lnTo>
                    <a:pt x="1756" y="1180"/>
                  </a:lnTo>
                  <a:lnTo>
                    <a:pt x="1754" y="1182"/>
                  </a:lnTo>
                  <a:lnTo>
                    <a:pt x="1752" y="1186"/>
                  </a:lnTo>
                  <a:lnTo>
                    <a:pt x="1750" y="1191"/>
                  </a:lnTo>
                  <a:lnTo>
                    <a:pt x="1747" y="1193"/>
                  </a:lnTo>
                  <a:lnTo>
                    <a:pt x="1745" y="1197"/>
                  </a:lnTo>
                  <a:lnTo>
                    <a:pt x="1745" y="1201"/>
                  </a:lnTo>
                  <a:lnTo>
                    <a:pt x="1747" y="1203"/>
                  </a:lnTo>
                  <a:lnTo>
                    <a:pt x="1747" y="1205"/>
                  </a:lnTo>
                  <a:lnTo>
                    <a:pt x="1747" y="1209"/>
                  </a:lnTo>
                  <a:lnTo>
                    <a:pt x="1750" y="1214"/>
                  </a:lnTo>
                  <a:lnTo>
                    <a:pt x="1750" y="1216"/>
                  </a:lnTo>
                  <a:lnTo>
                    <a:pt x="1747" y="1218"/>
                  </a:lnTo>
                  <a:lnTo>
                    <a:pt x="1745" y="1220"/>
                  </a:lnTo>
                  <a:lnTo>
                    <a:pt x="1747" y="1224"/>
                  </a:lnTo>
                  <a:lnTo>
                    <a:pt x="1747" y="1228"/>
                  </a:lnTo>
                  <a:lnTo>
                    <a:pt x="1747" y="1231"/>
                  </a:lnTo>
                  <a:lnTo>
                    <a:pt x="1747" y="1237"/>
                  </a:lnTo>
                  <a:lnTo>
                    <a:pt x="1750" y="1237"/>
                  </a:lnTo>
                  <a:lnTo>
                    <a:pt x="1750" y="1239"/>
                  </a:lnTo>
                  <a:lnTo>
                    <a:pt x="1752" y="1237"/>
                  </a:lnTo>
                  <a:lnTo>
                    <a:pt x="1754" y="1239"/>
                  </a:lnTo>
                  <a:lnTo>
                    <a:pt x="1754" y="1241"/>
                  </a:lnTo>
                  <a:lnTo>
                    <a:pt x="1754" y="1245"/>
                  </a:lnTo>
                  <a:lnTo>
                    <a:pt x="1750" y="1250"/>
                  </a:lnTo>
                  <a:lnTo>
                    <a:pt x="1743" y="1250"/>
                  </a:lnTo>
                  <a:lnTo>
                    <a:pt x="1739" y="1254"/>
                  </a:lnTo>
                  <a:lnTo>
                    <a:pt x="1728" y="1262"/>
                  </a:lnTo>
                  <a:lnTo>
                    <a:pt x="1726" y="1262"/>
                  </a:lnTo>
                  <a:lnTo>
                    <a:pt x="1724" y="1260"/>
                  </a:lnTo>
                  <a:lnTo>
                    <a:pt x="1718" y="1260"/>
                  </a:lnTo>
                  <a:lnTo>
                    <a:pt x="1714" y="1260"/>
                  </a:lnTo>
                  <a:lnTo>
                    <a:pt x="1714" y="1258"/>
                  </a:lnTo>
                  <a:lnTo>
                    <a:pt x="1712" y="1258"/>
                  </a:lnTo>
                  <a:lnTo>
                    <a:pt x="1709" y="1260"/>
                  </a:lnTo>
                  <a:lnTo>
                    <a:pt x="1707" y="1258"/>
                  </a:lnTo>
                  <a:lnTo>
                    <a:pt x="1699" y="1254"/>
                  </a:lnTo>
                  <a:lnTo>
                    <a:pt x="1693" y="1256"/>
                  </a:lnTo>
                  <a:lnTo>
                    <a:pt x="1693" y="1258"/>
                  </a:lnTo>
                  <a:lnTo>
                    <a:pt x="1688" y="1260"/>
                  </a:lnTo>
                  <a:lnTo>
                    <a:pt x="1684" y="1260"/>
                  </a:lnTo>
                  <a:lnTo>
                    <a:pt x="1682" y="1260"/>
                  </a:lnTo>
                  <a:lnTo>
                    <a:pt x="1678" y="1260"/>
                  </a:lnTo>
                  <a:lnTo>
                    <a:pt x="1676" y="1260"/>
                  </a:lnTo>
                  <a:lnTo>
                    <a:pt x="1674" y="1256"/>
                  </a:lnTo>
                  <a:lnTo>
                    <a:pt x="1669" y="1254"/>
                  </a:lnTo>
                  <a:lnTo>
                    <a:pt x="1665" y="1254"/>
                  </a:lnTo>
                  <a:lnTo>
                    <a:pt x="1659" y="1254"/>
                  </a:lnTo>
                  <a:lnTo>
                    <a:pt x="1657" y="1254"/>
                  </a:lnTo>
                  <a:lnTo>
                    <a:pt x="1655" y="1254"/>
                  </a:lnTo>
                  <a:lnTo>
                    <a:pt x="1650" y="1256"/>
                  </a:lnTo>
                  <a:lnTo>
                    <a:pt x="1650" y="1260"/>
                  </a:lnTo>
                  <a:lnTo>
                    <a:pt x="1646" y="1264"/>
                  </a:lnTo>
                  <a:lnTo>
                    <a:pt x="1642" y="1264"/>
                  </a:lnTo>
                  <a:lnTo>
                    <a:pt x="1640" y="1269"/>
                  </a:lnTo>
                  <a:lnTo>
                    <a:pt x="1640" y="1271"/>
                  </a:lnTo>
                  <a:lnTo>
                    <a:pt x="1640" y="1275"/>
                  </a:lnTo>
                  <a:lnTo>
                    <a:pt x="1636" y="1279"/>
                  </a:lnTo>
                  <a:lnTo>
                    <a:pt x="1625" y="1279"/>
                  </a:lnTo>
                  <a:lnTo>
                    <a:pt x="1623" y="1279"/>
                  </a:lnTo>
                  <a:lnTo>
                    <a:pt x="1619" y="1283"/>
                  </a:lnTo>
                  <a:lnTo>
                    <a:pt x="1615" y="1283"/>
                  </a:lnTo>
                  <a:lnTo>
                    <a:pt x="1608" y="1287"/>
                  </a:lnTo>
                  <a:lnTo>
                    <a:pt x="1604" y="1292"/>
                  </a:lnTo>
                  <a:lnTo>
                    <a:pt x="1602" y="1292"/>
                  </a:lnTo>
                  <a:lnTo>
                    <a:pt x="1598" y="1290"/>
                  </a:lnTo>
                  <a:lnTo>
                    <a:pt x="1594" y="1290"/>
                  </a:lnTo>
                  <a:lnTo>
                    <a:pt x="1591" y="1292"/>
                  </a:lnTo>
                  <a:lnTo>
                    <a:pt x="1587" y="1292"/>
                  </a:lnTo>
                  <a:lnTo>
                    <a:pt x="1575" y="1292"/>
                  </a:lnTo>
                  <a:lnTo>
                    <a:pt x="1566" y="1290"/>
                  </a:lnTo>
                  <a:lnTo>
                    <a:pt x="1558" y="1292"/>
                  </a:lnTo>
                  <a:lnTo>
                    <a:pt x="1556" y="1292"/>
                  </a:lnTo>
                  <a:lnTo>
                    <a:pt x="1551" y="1287"/>
                  </a:lnTo>
                  <a:lnTo>
                    <a:pt x="1549" y="1287"/>
                  </a:lnTo>
                  <a:lnTo>
                    <a:pt x="1547" y="1285"/>
                  </a:lnTo>
                  <a:lnTo>
                    <a:pt x="1543" y="1283"/>
                  </a:lnTo>
                  <a:lnTo>
                    <a:pt x="1541" y="1277"/>
                  </a:lnTo>
                  <a:lnTo>
                    <a:pt x="1539" y="1275"/>
                  </a:lnTo>
                  <a:lnTo>
                    <a:pt x="1535" y="1275"/>
                  </a:lnTo>
                  <a:lnTo>
                    <a:pt x="1528" y="1275"/>
                  </a:lnTo>
                  <a:lnTo>
                    <a:pt x="1522" y="1273"/>
                  </a:lnTo>
                  <a:lnTo>
                    <a:pt x="1518" y="1266"/>
                  </a:lnTo>
                  <a:lnTo>
                    <a:pt x="1509" y="1266"/>
                  </a:lnTo>
                  <a:lnTo>
                    <a:pt x="1503" y="1266"/>
                  </a:lnTo>
                  <a:lnTo>
                    <a:pt x="1499" y="1264"/>
                  </a:lnTo>
                  <a:lnTo>
                    <a:pt x="1494" y="1264"/>
                  </a:lnTo>
                  <a:lnTo>
                    <a:pt x="1488" y="1266"/>
                  </a:lnTo>
                  <a:lnTo>
                    <a:pt x="1484" y="1269"/>
                  </a:lnTo>
                  <a:lnTo>
                    <a:pt x="1478" y="1269"/>
                  </a:lnTo>
                  <a:lnTo>
                    <a:pt x="1471" y="1271"/>
                  </a:lnTo>
                  <a:lnTo>
                    <a:pt x="1467" y="1275"/>
                  </a:lnTo>
                  <a:lnTo>
                    <a:pt x="1465" y="1275"/>
                  </a:lnTo>
                  <a:lnTo>
                    <a:pt x="1463" y="1275"/>
                  </a:lnTo>
                  <a:lnTo>
                    <a:pt x="1461" y="1275"/>
                  </a:lnTo>
                  <a:lnTo>
                    <a:pt x="1457" y="1275"/>
                  </a:lnTo>
                  <a:lnTo>
                    <a:pt x="1450" y="1275"/>
                  </a:lnTo>
                  <a:lnTo>
                    <a:pt x="1450" y="1277"/>
                  </a:lnTo>
                  <a:lnTo>
                    <a:pt x="1446" y="1277"/>
                  </a:lnTo>
                  <a:lnTo>
                    <a:pt x="1440" y="1273"/>
                  </a:lnTo>
                  <a:lnTo>
                    <a:pt x="1435" y="1273"/>
                  </a:lnTo>
                  <a:lnTo>
                    <a:pt x="1433" y="1271"/>
                  </a:lnTo>
                  <a:lnTo>
                    <a:pt x="1429" y="1266"/>
                  </a:lnTo>
                  <a:lnTo>
                    <a:pt x="1427" y="1266"/>
                  </a:lnTo>
                  <a:lnTo>
                    <a:pt x="1425" y="1264"/>
                  </a:lnTo>
                  <a:lnTo>
                    <a:pt x="1425" y="1260"/>
                  </a:lnTo>
                  <a:lnTo>
                    <a:pt x="1423" y="1256"/>
                  </a:lnTo>
                  <a:lnTo>
                    <a:pt x="1421" y="1254"/>
                  </a:lnTo>
                  <a:lnTo>
                    <a:pt x="1421" y="1252"/>
                  </a:lnTo>
                  <a:lnTo>
                    <a:pt x="1419" y="1247"/>
                  </a:lnTo>
                  <a:lnTo>
                    <a:pt x="1419" y="1245"/>
                  </a:lnTo>
                  <a:lnTo>
                    <a:pt x="1419" y="1243"/>
                  </a:lnTo>
                  <a:lnTo>
                    <a:pt x="1414" y="1241"/>
                  </a:lnTo>
                  <a:lnTo>
                    <a:pt x="1406" y="1241"/>
                  </a:lnTo>
                  <a:lnTo>
                    <a:pt x="1402" y="1241"/>
                  </a:lnTo>
                  <a:lnTo>
                    <a:pt x="1400" y="1239"/>
                  </a:lnTo>
                  <a:lnTo>
                    <a:pt x="1395" y="1239"/>
                  </a:lnTo>
                  <a:lnTo>
                    <a:pt x="1393" y="1237"/>
                  </a:lnTo>
                  <a:lnTo>
                    <a:pt x="1389" y="1235"/>
                  </a:lnTo>
                  <a:lnTo>
                    <a:pt x="1383" y="1235"/>
                  </a:lnTo>
                  <a:lnTo>
                    <a:pt x="1379" y="1235"/>
                  </a:lnTo>
                  <a:lnTo>
                    <a:pt x="1374" y="1233"/>
                  </a:lnTo>
                  <a:lnTo>
                    <a:pt x="1372" y="1233"/>
                  </a:lnTo>
                  <a:lnTo>
                    <a:pt x="1368" y="1231"/>
                  </a:lnTo>
                  <a:lnTo>
                    <a:pt x="1362" y="1228"/>
                  </a:lnTo>
                  <a:lnTo>
                    <a:pt x="1360" y="1226"/>
                  </a:lnTo>
                  <a:lnTo>
                    <a:pt x="1355" y="1226"/>
                  </a:lnTo>
                  <a:lnTo>
                    <a:pt x="1353" y="1228"/>
                  </a:lnTo>
                  <a:lnTo>
                    <a:pt x="1353" y="1231"/>
                  </a:lnTo>
                  <a:lnTo>
                    <a:pt x="1353" y="1235"/>
                  </a:lnTo>
                  <a:lnTo>
                    <a:pt x="1351" y="1239"/>
                  </a:lnTo>
                  <a:lnTo>
                    <a:pt x="1351" y="1237"/>
                  </a:lnTo>
                  <a:lnTo>
                    <a:pt x="1347" y="1239"/>
                  </a:lnTo>
                  <a:lnTo>
                    <a:pt x="1345" y="1241"/>
                  </a:lnTo>
                  <a:lnTo>
                    <a:pt x="1345" y="1245"/>
                  </a:lnTo>
                  <a:lnTo>
                    <a:pt x="1341" y="1250"/>
                  </a:lnTo>
                  <a:lnTo>
                    <a:pt x="1341" y="1260"/>
                  </a:lnTo>
                  <a:lnTo>
                    <a:pt x="1343" y="1264"/>
                  </a:lnTo>
                  <a:lnTo>
                    <a:pt x="1347" y="1266"/>
                  </a:lnTo>
                  <a:lnTo>
                    <a:pt x="1349" y="1269"/>
                  </a:lnTo>
                  <a:lnTo>
                    <a:pt x="1353" y="1271"/>
                  </a:lnTo>
                  <a:lnTo>
                    <a:pt x="1355" y="1273"/>
                  </a:lnTo>
                  <a:lnTo>
                    <a:pt x="1353" y="1279"/>
                  </a:lnTo>
                  <a:lnTo>
                    <a:pt x="1353" y="1285"/>
                  </a:lnTo>
                  <a:lnTo>
                    <a:pt x="1357" y="1287"/>
                  </a:lnTo>
                  <a:lnTo>
                    <a:pt x="1360" y="1290"/>
                  </a:lnTo>
                  <a:lnTo>
                    <a:pt x="1355" y="1296"/>
                  </a:lnTo>
                  <a:lnTo>
                    <a:pt x="1349" y="1296"/>
                  </a:lnTo>
                  <a:lnTo>
                    <a:pt x="1345" y="1296"/>
                  </a:lnTo>
                  <a:lnTo>
                    <a:pt x="1345" y="1298"/>
                  </a:lnTo>
                  <a:lnTo>
                    <a:pt x="1341" y="1298"/>
                  </a:lnTo>
                  <a:lnTo>
                    <a:pt x="1336" y="1296"/>
                  </a:lnTo>
                  <a:lnTo>
                    <a:pt x="1328" y="1296"/>
                  </a:lnTo>
                  <a:lnTo>
                    <a:pt x="1326" y="1296"/>
                  </a:lnTo>
                  <a:lnTo>
                    <a:pt x="1322" y="1294"/>
                  </a:lnTo>
                  <a:lnTo>
                    <a:pt x="1320" y="1294"/>
                  </a:lnTo>
                  <a:lnTo>
                    <a:pt x="1315" y="1294"/>
                  </a:lnTo>
                  <a:lnTo>
                    <a:pt x="1311" y="1298"/>
                  </a:lnTo>
                  <a:lnTo>
                    <a:pt x="1307" y="1298"/>
                  </a:lnTo>
                  <a:lnTo>
                    <a:pt x="1305" y="1300"/>
                  </a:lnTo>
                  <a:lnTo>
                    <a:pt x="1296" y="1296"/>
                  </a:lnTo>
                  <a:lnTo>
                    <a:pt x="1294" y="1294"/>
                  </a:lnTo>
                  <a:lnTo>
                    <a:pt x="1284" y="1287"/>
                  </a:lnTo>
                  <a:lnTo>
                    <a:pt x="1282" y="1285"/>
                  </a:lnTo>
                  <a:lnTo>
                    <a:pt x="1282" y="1283"/>
                  </a:lnTo>
                  <a:lnTo>
                    <a:pt x="1279" y="1279"/>
                  </a:lnTo>
                  <a:lnTo>
                    <a:pt x="1273" y="1279"/>
                  </a:lnTo>
                  <a:lnTo>
                    <a:pt x="1271" y="1281"/>
                  </a:lnTo>
                  <a:lnTo>
                    <a:pt x="1267" y="1281"/>
                  </a:lnTo>
                  <a:lnTo>
                    <a:pt x="1265" y="1281"/>
                  </a:lnTo>
                  <a:lnTo>
                    <a:pt x="1261" y="1283"/>
                  </a:lnTo>
                  <a:lnTo>
                    <a:pt x="1258" y="1279"/>
                  </a:lnTo>
                  <a:lnTo>
                    <a:pt x="1258" y="1277"/>
                  </a:lnTo>
                  <a:lnTo>
                    <a:pt x="1256" y="1275"/>
                  </a:lnTo>
                  <a:lnTo>
                    <a:pt x="1254" y="1275"/>
                  </a:lnTo>
                  <a:lnTo>
                    <a:pt x="1252" y="1277"/>
                  </a:lnTo>
                  <a:lnTo>
                    <a:pt x="1248" y="1275"/>
                  </a:lnTo>
                  <a:lnTo>
                    <a:pt x="1244" y="1275"/>
                  </a:lnTo>
                  <a:lnTo>
                    <a:pt x="1239" y="1277"/>
                  </a:lnTo>
                  <a:lnTo>
                    <a:pt x="1233" y="1277"/>
                  </a:lnTo>
                  <a:lnTo>
                    <a:pt x="1231" y="1279"/>
                  </a:lnTo>
                  <a:lnTo>
                    <a:pt x="1229" y="1283"/>
                  </a:lnTo>
                  <a:lnTo>
                    <a:pt x="1225" y="1285"/>
                  </a:lnTo>
                  <a:lnTo>
                    <a:pt x="1218" y="1283"/>
                  </a:lnTo>
                  <a:lnTo>
                    <a:pt x="1218" y="1285"/>
                  </a:lnTo>
                  <a:lnTo>
                    <a:pt x="1218" y="1287"/>
                  </a:lnTo>
                  <a:lnTo>
                    <a:pt x="1220" y="1290"/>
                  </a:lnTo>
                  <a:lnTo>
                    <a:pt x="1218" y="1292"/>
                  </a:lnTo>
                  <a:lnTo>
                    <a:pt x="1216" y="1296"/>
                  </a:lnTo>
                  <a:lnTo>
                    <a:pt x="1212" y="1296"/>
                  </a:lnTo>
                  <a:lnTo>
                    <a:pt x="1208" y="1300"/>
                  </a:lnTo>
                  <a:lnTo>
                    <a:pt x="1208" y="1302"/>
                  </a:lnTo>
                  <a:lnTo>
                    <a:pt x="1204" y="1304"/>
                  </a:lnTo>
                  <a:lnTo>
                    <a:pt x="1202" y="1309"/>
                  </a:lnTo>
                  <a:lnTo>
                    <a:pt x="1202" y="1313"/>
                  </a:lnTo>
                  <a:lnTo>
                    <a:pt x="1195" y="1315"/>
                  </a:lnTo>
                  <a:lnTo>
                    <a:pt x="1191" y="1319"/>
                  </a:lnTo>
                  <a:lnTo>
                    <a:pt x="1191" y="1321"/>
                  </a:lnTo>
                  <a:lnTo>
                    <a:pt x="1180" y="1321"/>
                  </a:lnTo>
                  <a:lnTo>
                    <a:pt x="1178" y="1321"/>
                  </a:lnTo>
                  <a:lnTo>
                    <a:pt x="1174" y="1330"/>
                  </a:lnTo>
                  <a:lnTo>
                    <a:pt x="1174" y="1330"/>
                  </a:lnTo>
                  <a:lnTo>
                    <a:pt x="1174" y="1330"/>
                  </a:lnTo>
                  <a:lnTo>
                    <a:pt x="1170" y="1328"/>
                  </a:lnTo>
                  <a:lnTo>
                    <a:pt x="1166" y="1328"/>
                  </a:lnTo>
                  <a:lnTo>
                    <a:pt x="1166" y="1328"/>
                  </a:lnTo>
                  <a:lnTo>
                    <a:pt x="1159" y="1325"/>
                  </a:lnTo>
                  <a:lnTo>
                    <a:pt x="1155" y="1321"/>
                  </a:lnTo>
                  <a:lnTo>
                    <a:pt x="1153" y="1321"/>
                  </a:lnTo>
                  <a:lnTo>
                    <a:pt x="1151" y="1317"/>
                  </a:lnTo>
                  <a:lnTo>
                    <a:pt x="1153" y="1313"/>
                  </a:lnTo>
                  <a:lnTo>
                    <a:pt x="1151" y="1311"/>
                  </a:lnTo>
                  <a:lnTo>
                    <a:pt x="1147" y="1313"/>
                  </a:lnTo>
                  <a:lnTo>
                    <a:pt x="1145" y="1317"/>
                  </a:lnTo>
                  <a:lnTo>
                    <a:pt x="1140" y="1319"/>
                  </a:lnTo>
                  <a:lnTo>
                    <a:pt x="1132" y="1319"/>
                  </a:lnTo>
                  <a:lnTo>
                    <a:pt x="1128" y="1321"/>
                  </a:lnTo>
                  <a:lnTo>
                    <a:pt x="1128" y="1323"/>
                  </a:lnTo>
                  <a:lnTo>
                    <a:pt x="1124" y="1321"/>
                  </a:lnTo>
                  <a:lnTo>
                    <a:pt x="1119" y="1319"/>
                  </a:lnTo>
                  <a:lnTo>
                    <a:pt x="1117" y="1319"/>
                  </a:lnTo>
                  <a:lnTo>
                    <a:pt x="1117" y="1319"/>
                  </a:lnTo>
                  <a:lnTo>
                    <a:pt x="1115" y="1317"/>
                  </a:lnTo>
                  <a:lnTo>
                    <a:pt x="1115" y="1315"/>
                  </a:lnTo>
                  <a:lnTo>
                    <a:pt x="1115" y="1311"/>
                  </a:lnTo>
                  <a:lnTo>
                    <a:pt x="1115" y="1309"/>
                  </a:lnTo>
                  <a:lnTo>
                    <a:pt x="1115" y="1306"/>
                  </a:lnTo>
                  <a:lnTo>
                    <a:pt x="1111" y="1304"/>
                  </a:lnTo>
                  <a:lnTo>
                    <a:pt x="1111" y="1304"/>
                  </a:lnTo>
                  <a:lnTo>
                    <a:pt x="1107" y="1302"/>
                  </a:lnTo>
                  <a:lnTo>
                    <a:pt x="1102" y="1300"/>
                  </a:lnTo>
                  <a:lnTo>
                    <a:pt x="1100" y="1300"/>
                  </a:lnTo>
                  <a:lnTo>
                    <a:pt x="1098" y="1296"/>
                  </a:lnTo>
                  <a:lnTo>
                    <a:pt x="1094" y="1290"/>
                  </a:lnTo>
                  <a:lnTo>
                    <a:pt x="1088" y="1285"/>
                  </a:lnTo>
                  <a:lnTo>
                    <a:pt x="1081" y="1285"/>
                  </a:lnTo>
                  <a:lnTo>
                    <a:pt x="1075" y="1285"/>
                  </a:lnTo>
                  <a:lnTo>
                    <a:pt x="1069" y="1285"/>
                  </a:lnTo>
                  <a:lnTo>
                    <a:pt x="1069" y="1287"/>
                  </a:lnTo>
                  <a:lnTo>
                    <a:pt x="1069" y="1290"/>
                  </a:lnTo>
                  <a:lnTo>
                    <a:pt x="1069" y="1292"/>
                  </a:lnTo>
                  <a:lnTo>
                    <a:pt x="1065" y="1294"/>
                  </a:lnTo>
                  <a:lnTo>
                    <a:pt x="1060" y="1292"/>
                  </a:lnTo>
                  <a:lnTo>
                    <a:pt x="1056" y="1294"/>
                  </a:lnTo>
                  <a:lnTo>
                    <a:pt x="1052" y="1292"/>
                  </a:lnTo>
                  <a:lnTo>
                    <a:pt x="1048" y="1292"/>
                  </a:lnTo>
                  <a:lnTo>
                    <a:pt x="1046" y="1294"/>
                  </a:lnTo>
                  <a:lnTo>
                    <a:pt x="1041" y="1294"/>
                  </a:lnTo>
                  <a:lnTo>
                    <a:pt x="1039" y="1292"/>
                  </a:lnTo>
                  <a:lnTo>
                    <a:pt x="1035" y="1290"/>
                  </a:lnTo>
                  <a:lnTo>
                    <a:pt x="1035" y="1287"/>
                  </a:lnTo>
                  <a:lnTo>
                    <a:pt x="1035" y="1283"/>
                  </a:lnTo>
                  <a:lnTo>
                    <a:pt x="1029" y="1281"/>
                  </a:lnTo>
                  <a:lnTo>
                    <a:pt x="1027" y="1283"/>
                  </a:lnTo>
                  <a:lnTo>
                    <a:pt x="1027" y="1287"/>
                  </a:lnTo>
                  <a:lnTo>
                    <a:pt x="1027" y="1287"/>
                  </a:lnTo>
                  <a:lnTo>
                    <a:pt x="1027" y="1290"/>
                  </a:lnTo>
                  <a:lnTo>
                    <a:pt x="1022" y="1292"/>
                  </a:lnTo>
                  <a:lnTo>
                    <a:pt x="1018" y="1294"/>
                  </a:lnTo>
                  <a:lnTo>
                    <a:pt x="970" y="1233"/>
                  </a:lnTo>
                  <a:lnTo>
                    <a:pt x="934" y="1205"/>
                  </a:lnTo>
                  <a:lnTo>
                    <a:pt x="932" y="1203"/>
                  </a:lnTo>
                  <a:lnTo>
                    <a:pt x="936" y="1201"/>
                  </a:lnTo>
                  <a:lnTo>
                    <a:pt x="938" y="1197"/>
                  </a:lnTo>
                  <a:lnTo>
                    <a:pt x="938" y="1195"/>
                  </a:lnTo>
                  <a:lnTo>
                    <a:pt x="936" y="1193"/>
                  </a:lnTo>
                  <a:lnTo>
                    <a:pt x="932" y="1195"/>
                  </a:lnTo>
                  <a:lnTo>
                    <a:pt x="928" y="1195"/>
                  </a:lnTo>
                  <a:lnTo>
                    <a:pt x="923" y="1199"/>
                  </a:lnTo>
                  <a:lnTo>
                    <a:pt x="921" y="1201"/>
                  </a:lnTo>
                  <a:lnTo>
                    <a:pt x="917" y="1205"/>
                  </a:lnTo>
                  <a:lnTo>
                    <a:pt x="915" y="1207"/>
                  </a:lnTo>
                  <a:lnTo>
                    <a:pt x="913" y="1209"/>
                  </a:lnTo>
                  <a:lnTo>
                    <a:pt x="911" y="1214"/>
                  </a:lnTo>
                  <a:lnTo>
                    <a:pt x="906" y="1216"/>
                  </a:lnTo>
                  <a:lnTo>
                    <a:pt x="902" y="1216"/>
                  </a:lnTo>
                  <a:lnTo>
                    <a:pt x="898" y="1218"/>
                  </a:lnTo>
                  <a:lnTo>
                    <a:pt x="898" y="1222"/>
                  </a:lnTo>
                  <a:lnTo>
                    <a:pt x="896" y="1224"/>
                  </a:lnTo>
                  <a:lnTo>
                    <a:pt x="894" y="1222"/>
                  </a:lnTo>
                  <a:lnTo>
                    <a:pt x="885" y="1220"/>
                  </a:lnTo>
                  <a:lnTo>
                    <a:pt x="881" y="1222"/>
                  </a:lnTo>
                  <a:lnTo>
                    <a:pt x="879" y="1224"/>
                  </a:lnTo>
                  <a:lnTo>
                    <a:pt x="877" y="1224"/>
                  </a:lnTo>
                  <a:lnTo>
                    <a:pt x="875" y="1222"/>
                  </a:lnTo>
                  <a:lnTo>
                    <a:pt x="875" y="1216"/>
                  </a:lnTo>
                  <a:lnTo>
                    <a:pt x="877" y="1214"/>
                  </a:lnTo>
                  <a:lnTo>
                    <a:pt x="879" y="1209"/>
                  </a:lnTo>
                  <a:lnTo>
                    <a:pt x="877" y="1209"/>
                  </a:lnTo>
                  <a:lnTo>
                    <a:pt x="873" y="1212"/>
                  </a:lnTo>
                  <a:lnTo>
                    <a:pt x="871" y="1212"/>
                  </a:lnTo>
                  <a:lnTo>
                    <a:pt x="862" y="1207"/>
                  </a:lnTo>
                  <a:lnTo>
                    <a:pt x="858" y="1209"/>
                  </a:lnTo>
                  <a:lnTo>
                    <a:pt x="860" y="1212"/>
                  </a:lnTo>
                  <a:lnTo>
                    <a:pt x="862" y="1212"/>
                  </a:lnTo>
                  <a:lnTo>
                    <a:pt x="860" y="1216"/>
                  </a:lnTo>
                  <a:lnTo>
                    <a:pt x="856" y="1216"/>
                  </a:lnTo>
                  <a:lnTo>
                    <a:pt x="854" y="1209"/>
                  </a:lnTo>
                  <a:lnTo>
                    <a:pt x="854" y="1203"/>
                  </a:lnTo>
                  <a:lnTo>
                    <a:pt x="847" y="1199"/>
                  </a:lnTo>
                  <a:lnTo>
                    <a:pt x="845" y="1201"/>
                  </a:lnTo>
                  <a:lnTo>
                    <a:pt x="847" y="1203"/>
                  </a:lnTo>
                  <a:lnTo>
                    <a:pt x="845" y="1207"/>
                  </a:lnTo>
                  <a:lnTo>
                    <a:pt x="843" y="1207"/>
                  </a:lnTo>
                  <a:lnTo>
                    <a:pt x="843" y="1203"/>
                  </a:lnTo>
                  <a:lnTo>
                    <a:pt x="839" y="1203"/>
                  </a:lnTo>
                  <a:lnTo>
                    <a:pt x="839" y="1207"/>
                  </a:lnTo>
                  <a:lnTo>
                    <a:pt x="837" y="1209"/>
                  </a:lnTo>
                  <a:lnTo>
                    <a:pt x="835" y="1205"/>
                  </a:lnTo>
                  <a:lnTo>
                    <a:pt x="831" y="1209"/>
                  </a:lnTo>
                  <a:lnTo>
                    <a:pt x="826" y="1207"/>
                  </a:lnTo>
                  <a:lnTo>
                    <a:pt x="826" y="1203"/>
                  </a:lnTo>
                  <a:lnTo>
                    <a:pt x="828" y="1203"/>
                  </a:lnTo>
                  <a:lnTo>
                    <a:pt x="828" y="1201"/>
                  </a:lnTo>
                  <a:lnTo>
                    <a:pt x="828" y="1197"/>
                  </a:lnTo>
                  <a:lnTo>
                    <a:pt x="828" y="1195"/>
                  </a:lnTo>
                  <a:lnTo>
                    <a:pt x="828" y="1193"/>
                  </a:lnTo>
                  <a:lnTo>
                    <a:pt x="826" y="1191"/>
                  </a:lnTo>
                  <a:lnTo>
                    <a:pt x="822" y="1186"/>
                  </a:lnTo>
                  <a:lnTo>
                    <a:pt x="822" y="1182"/>
                  </a:lnTo>
                  <a:lnTo>
                    <a:pt x="820" y="1182"/>
                  </a:lnTo>
                  <a:lnTo>
                    <a:pt x="818" y="1176"/>
                  </a:lnTo>
                  <a:lnTo>
                    <a:pt x="814" y="1176"/>
                  </a:lnTo>
                  <a:lnTo>
                    <a:pt x="809" y="1178"/>
                  </a:lnTo>
                  <a:lnTo>
                    <a:pt x="805" y="1178"/>
                  </a:lnTo>
                  <a:lnTo>
                    <a:pt x="801" y="1176"/>
                  </a:lnTo>
                  <a:lnTo>
                    <a:pt x="795" y="1176"/>
                  </a:lnTo>
                  <a:lnTo>
                    <a:pt x="791" y="1174"/>
                  </a:lnTo>
                  <a:lnTo>
                    <a:pt x="786" y="1174"/>
                  </a:lnTo>
                  <a:lnTo>
                    <a:pt x="784" y="1174"/>
                  </a:lnTo>
                  <a:lnTo>
                    <a:pt x="780" y="1176"/>
                  </a:lnTo>
                  <a:lnTo>
                    <a:pt x="780" y="1180"/>
                  </a:lnTo>
                  <a:lnTo>
                    <a:pt x="774" y="1180"/>
                  </a:lnTo>
                  <a:lnTo>
                    <a:pt x="772" y="1182"/>
                  </a:lnTo>
                  <a:lnTo>
                    <a:pt x="774" y="1184"/>
                  </a:lnTo>
                  <a:lnTo>
                    <a:pt x="774" y="1186"/>
                  </a:lnTo>
                  <a:lnTo>
                    <a:pt x="769" y="1188"/>
                  </a:lnTo>
                  <a:lnTo>
                    <a:pt x="767" y="1188"/>
                  </a:lnTo>
                  <a:lnTo>
                    <a:pt x="763" y="1191"/>
                  </a:lnTo>
                  <a:lnTo>
                    <a:pt x="759" y="1193"/>
                  </a:lnTo>
                  <a:lnTo>
                    <a:pt x="757" y="1193"/>
                  </a:lnTo>
                  <a:lnTo>
                    <a:pt x="755" y="1193"/>
                  </a:lnTo>
                  <a:lnTo>
                    <a:pt x="746" y="1199"/>
                  </a:lnTo>
                  <a:lnTo>
                    <a:pt x="742" y="1201"/>
                  </a:lnTo>
                  <a:lnTo>
                    <a:pt x="738" y="1203"/>
                  </a:lnTo>
                  <a:lnTo>
                    <a:pt x="736" y="1203"/>
                  </a:lnTo>
                  <a:lnTo>
                    <a:pt x="734" y="1201"/>
                  </a:lnTo>
                  <a:lnTo>
                    <a:pt x="732" y="1203"/>
                  </a:lnTo>
                  <a:lnTo>
                    <a:pt x="729" y="1205"/>
                  </a:lnTo>
                  <a:lnTo>
                    <a:pt x="725" y="1205"/>
                  </a:lnTo>
                  <a:lnTo>
                    <a:pt x="723" y="1207"/>
                  </a:lnTo>
                  <a:lnTo>
                    <a:pt x="723" y="1212"/>
                  </a:lnTo>
                  <a:lnTo>
                    <a:pt x="723" y="1212"/>
                  </a:lnTo>
                  <a:lnTo>
                    <a:pt x="719" y="1212"/>
                  </a:lnTo>
                  <a:lnTo>
                    <a:pt x="717" y="1212"/>
                  </a:lnTo>
                  <a:lnTo>
                    <a:pt x="715" y="1214"/>
                  </a:lnTo>
                  <a:lnTo>
                    <a:pt x="708" y="1214"/>
                  </a:lnTo>
                  <a:lnTo>
                    <a:pt x="704" y="1218"/>
                  </a:lnTo>
                  <a:lnTo>
                    <a:pt x="702" y="1218"/>
                  </a:lnTo>
                  <a:lnTo>
                    <a:pt x="698" y="1220"/>
                  </a:lnTo>
                  <a:lnTo>
                    <a:pt x="691" y="1222"/>
                  </a:lnTo>
                  <a:lnTo>
                    <a:pt x="687" y="1222"/>
                  </a:lnTo>
                  <a:lnTo>
                    <a:pt x="681" y="1224"/>
                  </a:lnTo>
                  <a:lnTo>
                    <a:pt x="681" y="1226"/>
                  </a:lnTo>
                  <a:lnTo>
                    <a:pt x="679" y="1231"/>
                  </a:lnTo>
                  <a:lnTo>
                    <a:pt x="677" y="1226"/>
                  </a:lnTo>
                  <a:lnTo>
                    <a:pt x="672" y="1226"/>
                  </a:lnTo>
                  <a:lnTo>
                    <a:pt x="668" y="1228"/>
                  </a:lnTo>
                  <a:lnTo>
                    <a:pt x="668" y="1231"/>
                  </a:lnTo>
                  <a:lnTo>
                    <a:pt x="668" y="1233"/>
                  </a:lnTo>
                  <a:lnTo>
                    <a:pt x="664" y="1231"/>
                  </a:lnTo>
                  <a:lnTo>
                    <a:pt x="660" y="1231"/>
                  </a:lnTo>
                  <a:lnTo>
                    <a:pt x="658" y="1228"/>
                  </a:lnTo>
                  <a:lnTo>
                    <a:pt x="656" y="1228"/>
                  </a:lnTo>
                  <a:lnTo>
                    <a:pt x="654" y="1231"/>
                  </a:lnTo>
                  <a:lnTo>
                    <a:pt x="649" y="1231"/>
                  </a:lnTo>
                  <a:lnTo>
                    <a:pt x="647" y="1233"/>
                  </a:lnTo>
                  <a:lnTo>
                    <a:pt x="649" y="1237"/>
                  </a:lnTo>
                  <a:lnTo>
                    <a:pt x="647" y="1239"/>
                  </a:lnTo>
                  <a:lnTo>
                    <a:pt x="651" y="1241"/>
                  </a:lnTo>
                  <a:lnTo>
                    <a:pt x="656" y="1239"/>
                  </a:lnTo>
                  <a:lnTo>
                    <a:pt x="658" y="1243"/>
                  </a:lnTo>
                  <a:lnTo>
                    <a:pt x="654" y="1243"/>
                  </a:lnTo>
                  <a:lnTo>
                    <a:pt x="651" y="1245"/>
                  </a:lnTo>
                  <a:lnTo>
                    <a:pt x="651" y="1247"/>
                  </a:lnTo>
                  <a:lnTo>
                    <a:pt x="656" y="1247"/>
                  </a:lnTo>
                  <a:lnTo>
                    <a:pt x="660" y="1250"/>
                  </a:lnTo>
                  <a:lnTo>
                    <a:pt x="662" y="1247"/>
                  </a:lnTo>
                  <a:lnTo>
                    <a:pt x="666" y="1247"/>
                  </a:lnTo>
                  <a:lnTo>
                    <a:pt x="668" y="1252"/>
                  </a:lnTo>
                  <a:lnTo>
                    <a:pt x="672" y="1252"/>
                  </a:lnTo>
                  <a:lnTo>
                    <a:pt x="672" y="1256"/>
                  </a:lnTo>
                  <a:lnTo>
                    <a:pt x="670" y="1258"/>
                  </a:lnTo>
                  <a:lnTo>
                    <a:pt x="666" y="1256"/>
                  </a:lnTo>
                  <a:lnTo>
                    <a:pt x="660" y="1258"/>
                  </a:lnTo>
                  <a:lnTo>
                    <a:pt x="654" y="1262"/>
                  </a:lnTo>
                  <a:lnTo>
                    <a:pt x="649" y="1269"/>
                  </a:lnTo>
                  <a:lnTo>
                    <a:pt x="649" y="1273"/>
                  </a:lnTo>
                  <a:lnTo>
                    <a:pt x="654" y="1273"/>
                  </a:lnTo>
                  <a:lnTo>
                    <a:pt x="654" y="1277"/>
                  </a:lnTo>
                  <a:lnTo>
                    <a:pt x="651" y="1281"/>
                  </a:lnTo>
                  <a:lnTo>
                    <a:pt x="649" y="1285"/>
                  </a:lnTo>
                  <a:lnTo>
                    <a:pt x="647" y="1285"/>
                  </a:lnTo>
                  <a:lnTo>
                    <a:pt x="647" y="1287"/>
                  </a:lnTo>
                  <a:lnTo>
                    <a:pt x="647" y="1290"/>
                  </a:lnTo>
                  <a:lnTo>
                    <a:pt x="647" y="1294"/>
                  </a:lnTo>
                  <a:lnTo>
                    <a:pt x="654" y="1294"/>
                  </a:lnTo>
                  <a:lnTo>
                    <a:pt x="656" y="1296"/>
                  </a:lnTo>
                  <a:lnTo>
                    <a:pt x="660" y="1296"/>
                  </a:lnTo>
                  <a:lnTo>
                    <a:pt x="660" y="1298"/>
                  </a:lnTo>
                  <a:lnTo>
                    <a:pt x="664" y="1302"/>
                  </a:lnTo>
                  <a:lnTo>
                    <a:pt x="670" y="1302"/>
                  </a:lnTo>
                  <a:lnTo>
                    <a:pt x="672" y="1302"/>
                  </a:lnTo>
                  <a:lnTo>
                    <a:pt x="672" y="1319"/>
                  </a:lnTo>
                  <a:lnTo>
                    <a:pt x="670" y="1321"/>
                  </a:lnTo>
                  <a:lnTo>
                    <a:pt x="664" y="1323"/>
                  </a:lnTo>
                  <a:lnTo>
                    <a:pt x="658" y="1323"/>
                  </a:lnTo>
                  <a:lnTo>
                    <a:pt x="654" y="1319"/>
                  </a:lnTo>
                  <a:lnTo>
                    <a:pt x="651" y="1321"/>
                  </a:lnTo>
                  <a:lnTo>
                    <a:pt x="649" y="1325"/>
                  </a:lnTo>
                  <a:lnTo>
                    <a:pt x="647" y="1330"/>
                  </a:lnTo>
                  <a:lnTo>
                    <a:pt x="643" y="1332"/>
                  </a:lnTo>
                  <a:lnTo>
                    <a:pt x="637" y="1328"/>
                  </a:lnTo>
                  <a:lnTo>
                    <a:pt x="630" y="1328"/>
                  </a:lnTo>
                  <a:lnTo>
                    <a:pt x="628" y="1325"/>
                  </a:lnTo>
                  <a:lnTo>
                    <a:pt x="626" y="1328"/>
                  </a:lnTo>
                  <a:lnTo>
                    <a:pt x="622" y="1325"/>
                  </a:lnTo>
                  <a:lnTo>
                    <a:pt x="620" y="1321"/>
                  </a:lnTo>
                  <a:lnTo>
                    <a:pt x="622" y="1319"/>
                  </a:lnTo>
                  <a:lnTo>
                    <a:pt x="624" y="1317"/>
                  </a:lnTo>
                  <a:lnTo>
                    <a:pt x="620" y="1315"/>
                  </a:lnTo>
                  <a:lnTo>
                    <a:pt x="616" y="1313"/>
                  </a:lnTo>
                  <a:lnTo>
                    <a:pt x="613" y="1315"/>
                  </a:lnTo>
                  <a:lnTo>
                    <a:pt x="609" y="1315"/>
                  </a:lnTo>
                  <a:lnTo>
                    <a:pt x="605" y="1317"/>
                  </a:lnTo>
                  <a:lnTo>
                    <a:pt x="607" y="1321"/>
                  </a:lnTo>
                  <a:lnTo>
                    <a:pt x="601" y="1321"/>
                  </a:lnTo>
                  <a:lnTo>
                    <a:pt x="599" y="1319"/>
                  </a:lnTo>
                  <a:lnTo>
                    <a:pt x="595" y="1315"/>
                  </a:lnTo>
                  <a:lnTo>
                    <a:pt x="590" y="1315"/>
                  </a:lnTo>
                  <a:lnTo>
                    <a:pt x="588" y="1317"/>
                  </a:lnTo>
                  <a:lnTo>
                    <a:pt x="586" y="1315"/>
                  </a:lnTo>
                  <a:lnTo>
                    <a:pt x="582" y="1317"/>
                  </a:lnTo>
                  <a:lnTo>
                    <a:pt x="582" y="1319"/>
                  </a:lnTo>
                  <a:lnTo>
                    <a:pt x="578" y="1321"/>
                  </a:lnTo>
                  <a:lnTo>
                    <a:pt x="578" y="1328"/>
                  </a:lnTo>
                  <a:lnTo>
                    <a:pt x="573" y="1332"/>
                  </a:lnTo>
                  <a:lnTo>
                    <a:pt x="569" y="1330"/>
                  </a:lnTo>
                  <a:lnTo>
                    <a:pt x="567" y="1325"/>
                  </a:lnTo>
                  <a:lnTo>
                    <a:pt x="559" y="1325"/>
                  </a:lnTo>
                  <a:lnTo>
                    <a:pt x="557" y="1321"/>
                  </a:lnTo>
                  <a:lnTo>
                    <a:pt x="552" y="1323"/>
                  </a:lnTo>
                  <a:lnTo>
                    <a:pt x="552" y="1330"/>
                  </a:lnTo>
                  <a:lnTo>
                    <a:pt x="550" y="1332"/>
                  </a:lnTo>
                  <a:lnTo>
                    <a:pt x="548" y="1332"/>
                  </a:lnTo>
                  <a:lnTo>
                    <a:pt x="548" y="1328"/>
                  </a:lnTo>
                  <a:lnTo>
                    <a:pt x="546" y="1325"/>
                  </a:lnTo>
                  <a:lnTo>
                    <a:pt x="544" y="1323"/>
                  </a:lnTo>
                  <a:lnTo>
                    <a:pt x="538" y="1319"/>
                  </a:lnTo>
                  <a:lnTo>
                    <a:pt x="535" y="1315"/>
                  </a:lnTo>
                  <a:lnTo>
                    <a:pt x="529" y="1315"/>
                  </a:lnTo>
                  <a:lnTo>
                    <a:pt x="527" y="1311"/>
                  </a:lnTo>
                  <a:lnTo>
                    <a:pt x="523" y="1311"/>
                  </a:lnTo>
                  <a:lnTo>
                    <a:pt x="523" y="1309"/>
                  </a:lnTo>
                  <a:lnTo>
                    <a:pt x="519" y="1306"/>
                  </a:lnTo>
                  <a:lnTo>
                    <a:pt x="512" y="1311"/>
                  </a:lnTo>
                  <a:lnTo>
                    <a:pt x="506" y="1306"/>
                  </a:lnTo>
                  <a:lnTo>
                    <a:pt x="504" y="1302"/>
                  </a:lnTo>
                  <a:lnTo>
                    <a:pt x="502" y="1302"/>
                  </a:lnTo>
                  <a:lnTo>
                    <a:pt x="498" y="1304"/>
                  </a:lnTo>
                  <a:lnTo>
                    <a:pt x="493" y="1304"/>
                  </a:lnTo>
                  <a:lnTo>
                    <a:pt x="493" y="1306"/>
                  </a:lnTo>
                  <a:lnTo>
                    <a:pt x="489" y="1311"/>
                  </a:lnTo>
                  <a:lnTo>
                    <a:pt x="489" y="1306"/>
                  </a:lnTo>
                  <a:lnTo>
                    <a:pt x="487" y="1309"/>
                  </a:lnTo>
                  <a:lnTo>
                    <a:pt x="487" y="1311"/>
                  </a:lnTo>
                  <a:lnTo>
                    <a:pt x="483" y="1313"/>
                  </a:lnTo>
                  <a:lnTo>
                    <a:pt x="481" y="1311"/>
                  </a:lnTo>
                  <a:lnTo>
                    <a:pt x="483" y="1309"/>
                  </a:lnTo>
                  <a:lnTo>
                    <a:pt x="483" y="1306"/>
                  </a:lnTo>
                  <a:lnTo>
                    <a:pt x="479" y="1304"/>
                  </a:lnTo>
                  <a:lnTo>
                    <a:pt x="472" y="1300"/>
                  </a:lnTo>
                  <a:lnTo>
                    <a:pt x="472" y="1302"/>
                  </a:lnTo>
                  <a:lnTo>
                    <a:pt x="472" y="1306"/>
                  </a:lnTo>
                  <a:lnTo>
                    <a:pt x="472" y="1311"/>
                  </a:lnTo>
                  <a:lnTo>
                    <a:pt x="468" y="1309"/>
                  </a:lnTo>
                  <a:lnTo>
                    <a:pt x="466" y="1311"/>
                  </a:lnTo>
                  <a:lnTo>
                    <a:pt x="464" y="1317"/>
                  </a:lnTo>
                  <a:lnTo>
                    <a:pt x="462" y="1317"/>
                  </a:lnTo>
                  <a:lnTo>
                    <a:pt x="455" y="1321"/>
                  </a:lnTo>
                  <a:lnTo>
                    <a:pt x="453" y="1325"/>
                  </a:lnTo>
                  <a:lnTo>
                    <a:pt x="455" y="1328"/>
                  </a:lnTo>
                  <a:lnTo>
                    <a:pt x="455" y="1334"/>
                  </a:lnTo>
                  <a:lnTo>
                    <a:pt x="449" y="1334"/>
                  </a:lnTo>
                  <a:lnTo>
                    <a:pt x="443" y="1334"/>
                  </a:lnTo>
                  <a:lnTo>
                    <a:pt x="449" y="1351"/>
                  </a:lnTo>
                  <a:lnTo>
                    <a:pt x="447" y="1351"/>
                  </a:lnTo>
                  <a:lnTo>
                    <a:pt x="447" y="1357"/>
                  </a:lnTo>
                  <a:lnTo>
                    <a:pt x="441" y="1359"/>
                  </a:lnTo>
                  <a:lnTo>
                    <a:pt x="434" y="1355"/>
                  </a:lnTo>
                  <a:lnTo>
                    <a:pt x="432" y="1351"/>
                  </a:lnTo>
                  <a:lnTo>
                    <a:pt x="422" y="1342"/>
                  </a:lnTo>
                  <a:lnTo>
                    <a:pt x="420" y="1344"/>
                  </a:lnTo>
                  <a:lnTo>
                    <a:pt x="420" y="1351"/>
                  </a:lnTo>
                  <a:lnTo>
                    <a:pt x="415" y="1357"/>
                  </a:lnTo>
                  <a:lnTo>
                    <a:pt x="411" y="1359"/>
                  </a:lnTo>
                  <a:lnTo>
                    <a:pt x="411" y="1368"/>
                  </a:lnTo>
                  <a:lnTo>
                    <a:pt x="415" y="1372"/>
                  </a:lnTo>
                  <a:lnTo>
                    <a:pt x="413" y="1384"/>
                  </a:lnTo>
                  <a:lnTo>
                    <a:pt x="409" y="1391"/>
                  </a:lnTo>
                  <a:lnTo>
                    <a:pt x="417" y="1393"/>
                  </a:lnTo>
                  <a:lnTo>
                    <a:pt x="422" y="1399"/>
                  </a:lnTo>
                  <a:lnTo>
                    <a:pt x="420" y="1403"/>
                  </a:lnTo>
                  <a:lnTo>
                    <a:pt x="426" y="1408"/>
                  </a:lnTo>
                  <a:lnTo>
                    <a:pt x="428" y="1406"/>
                  </a:lnTo>
                  <a:lnTo>
                    <a:pt x="441" y="1408"/>
                  </a:lnTo>
                  <a:lnTo>
                    <a:pt x="451" y="1416"/>
                  </a:lnTo>
                  <a:lnTo>
                    <a:pt x="458" y="1431"/>
                  </a:lnTo>
                  <a:lnTo>
                    <a:pt x="451" y="1431"/>
                  </a:lnTo>
                  <a:lnTo>
                    <a:pt x="451" y="1433"/>
                  </a:lnTo>
                  <a:lnTo>
                    <a:pt x="458" y="1439"/>
                  </a:lnTo>
                  <a:lnTo>
                    <a:pt x="462" y="1437"/>
                  </a:lnTo>
                  <a:lnTo>
                    <a:pt x="468" y="1439"/>
                  </a:lnTo>
                  <a:lnTo>
                    <a:pt x="468" y="1439"/>
                  </a:lnTo>
                  <a:lnTo>
                    <a:pt x="468" y="1439"/>
                  </a:lnTo>
                  <a:lnTo>
                    <a:pt x="468" y="1441"/>
                  </a:lnTo>
                  <a:lnTo>
                    <a:pt x="468" y="1443"/>
                  </a:lnTo>
                  <a:lnTo>
                    <a:pt x="464" y="1443"/>
                  </a:lnTo>
                  <a:lnTo>
                    <a:pt x="466" y="1446"/>
                  </a:lnTo>
                  <a:lnTo>
                    <a:pt x="466" y="1448"/>
                  </a:lnTo>
                  <a:lnTo>
                    <a:pt x="464" y="1448"/>
                  </a:lnTo>
                  <a:lnTo>
                    <a:pt x="466" y="1450"/>
                  </a:lnTo>
                  <a:lnTo>
                    <a:pt x="466" y="1452"/>
                  </a:lnTo>
                  <a:lnTo>
                    <a:pt x="462" y="1452"/>
                  </a:lnTo>
                  <a:lnTo>
                    <a:pt x="462" y="1452"/>
                  </a:lnTo>
                  <a:lnTo>
                    <a:pt x="458" y="1450"/>
                  </a:lnTo>
                  <a:lnTo>
                    <a:pt x="455" y="1452"/>
                  </a:lnTo>
                  <a:lnTo>
                    <a:pt x="460" y="1454"/>
                  </a:lnTo>
                  <a:lnTo>
                    <a:pt x="462" y="1456"/>
                  </a:lnTo>
                  <a:lnTo>
                    <a:pt x="460" y="1458"/>
                  </a:lnTo>
                  <a:lnTo>
                    <a:pt x="458" y="1456"/>
                  </a:lnTo>
                  <a:lnTo>
                    <a:pt x="458" y="1456"/>
                  </a:lnTo>
                  <a:lnTo>
                    <a:pt x="455" y="1456"/>
                  </a:lnTo>
                  <a:lnTo>
                    <a:pt x="455" y="1456"/>
                  </a:lnTo>
                  <a:lnTo>
                    <a:pt x="453" y="1456"/>
                  </a:lnTo>
                  <a:lnTo>
                    <a:pt x="451" y="1456"/>
                  </a:lnTo>
                  <a:lnTo>
                    <a:pt x="453" y="1458"/>
                  </a:lnTo>
                  <a:lnTo>
                    <a:pt x="455" y="1458"/>
                  </a:lnTo>
                  <a:lnTo>
                    <a:pt x="451" y="1460"/>
                  </a:lnTo>
                  <a:lnTo>
                    <a:pt x="449" y="1460"/>
                  </a:lnTo>
                  <a:lnTo>
                    <a:pt x="447" y="1462"/>
                  </a:lnTo>
                  <a:lnTo>
                    <a:pt x="445" y="1460"/>
                  </a:lnTo>
                  <a:lnTo>
                    <a:pt x="445" y="1462"/>
                  </a:lnTo>
                  <a:lnTo>
                    <a:pt x="443" y="1465"/>
                  </a:lnTo>
                  <a:lnTo>
                    <a:pt x="441" y="1462"/>
                  </a:lnTo>
                  <a:lnTo>
                    <a:pt x="439" y="1462"/>
                  </a:lnTo>
                  <a:lnTo>
                    <a:pt x="439" y="1465"/>
                  </a:lnTo>
                  <a:lnTo>
                    <a:pt x="436" y="1467"/>
                  </a:lnTo>
                  <a:lnTo>
                    <a:pt x="436" y="1473"/>
                  </a:lnTo>
                  <a:lnTo>
                    <a:pt x="434" y="1473"/>
                  </a:lnTo>
                  <a:lnTo>
                    <a:pt x="432" y="1477"/>
                  </a:lnTo>
                  <a:lnTo>
                    <a:pt x="432" y="1481"/>
                  </a:lnTo>
                  <a:lnTo>
                    <a:pt x="432" y="1488"/>
                  </a:lnTo>
                  <a:lnTo>
                    <a:pt x="430" y="1490"/>
                  </a:lnTo>
                  <a:lnTo>
                    <a:pt x="428" y="1494"/>
                  </a:lnTo>
                  <a:lnTo>
                    <a:pt x="430" y="1500"/>
                  </a:lnTo>
                  <a:lnTo>
                    <a:pt x="432" y="1500"/>
                  </a:lnTo>
                  <a:lnTo>
                    <a:pt x="436" y="1500"/>
                  </a:lnTo>
                  <a:lnTo>
                    <a:pt x="439" y="1502"/>
                  </a:lnTo>
                  <a:lnTo>
                    <a:pt x="443" y="1505"/>
                  </a:lnTo>
                  <a:lnTo>
                    <a:pt x="443" y="1511"/>
                  </a:lnTo>
                  <a:lnTo>
                    <a:pt x="447" y="1513"/>
                  </a:lnTo>
                  <a:lnTo>
                    <a:pt x="449" y="1511"/>
                  </a:lnTo>
                  <a:lnTo>
                    <a:pt x="451" y="1511"/>
                  </a:lnTo>
                  <a:lnTo>
                    <a:pt x="449" y="1515"/>
                  </a:lnTo>
                  <a:lnTo>
                    <a:pt x="449" y="1519"/>
                  </a:lnTo>
                  <a:lnTo>
                    <a:pt x="447" y="1517"/>
                  </a:lnTo>
                  <a:lnTo>
                    <a:pt x="445" y="1521"/>
                  </a:lnTo>
                  <a:lnTo>
                    <a:pt x="449" y="1521"/>
                  </a:lnTo>
                  <a:lnTo>
                    <a:pt x="449" y="1524"/>
                  </a:lnTo>
                  <a:lnTo>
                    <a:pt x="451" y="1526"/>
                  </a:lnTo>
                  <a:lnTo>
                    <a:pt x="451" y="1532"/>
                  </a:lnTo>
                  <a:lnTo>
                    <a:pt x="453" y="1536"/>
                  </a:lnTo>
                  <a:lnTo>
                    <a:pt x="455" y="1540"/>
                  </a:lnTo>
                  <a:lnTo>
                    <a:pt x="462" y="1551"/>
                  </a:lnTo>
                  <a:lnTo>
                    <a:pt x="472" y="1559"/>
                  </a:lnTo>
                  <a:lnTo>
                    <a:pt x="474" y="1559"/>
                  </a:lnTo>
                  <a:lnTo>
                    <a:pt x="474" y="1561"/>
                  </a:lnTo>
                  <a:lnTo>
                    <a:pt x="468" y="1568"/>
                  </a:lnTo>
                  <a:lnTo>
                    <a:pt x="462" y="1572"/>
                  </a:lnTo>
                  <a:lnTo>
                    <a:pt x="460" y="1574"/>
                  </a:lnTo>
                  <a:lnTo>
                    <a:pt x="451" y="1574"/>
                  </a:lnTo>
                  <a:lnTo>
                    <a:pt x="449" y="1570"/>
                  </a:lnTo>
                  <a:lnTo>
                    <a:pt x="439" y="1561"/>
                  </a:lnTo>
                  <a:lnTo>
                    <a:pt x="434" y="1561"/>
                  </a:lnTo>
                  <a:lnTo>
                    <a:pt x="432" y="1568"/>
                  </a:lnTo>
                  <a:lnTo>
                    <a:pt x="436" y="1572"/>
                  </a:lnTo>
                  <a:lnTo>
                    <a:pt x="441" y="1576"/>
                  </a:lnTo>
                  <a:lnTo>
                    <a:pt x="439" y="1583"/>
                  </a:lnTo>
                  <a:lnTo>
                    <a:pt x="432" y="1578"/>
                  </a:lnTo>
                  <a:lnTo>
                    <a:pt x="424" y="1578"/>
                  </a:lnTo>
                  <a:lnTo>
                    <a:pt x="413" y="1572"/>
                  </a:lnTo>
                  <a:lnTo>
                    <a:pt x="405" y="1576"/>
                  </a:lnTo>
                  <a:lnTo>
                    <a:pt x="405" y="1578"/>
                  </a:lnTo>
                  <a:lnTo>
                    <a:pt x="409" y="1583"/>
                  </a:lnTo>
                  <a:lnTo>
                    <a:pt x="405" y="1578"/>
                  </a:lnTo>
                  <a:lnTo>
                    <a:pt x="392" y="1578"/>
                  </a:lnTo>
                  <a:lnTo>
                    <a:pt x="390" y="1578"/>
                  </a:lnTo>
                  <a:lnTo>
                    <a:pt x="382" y="1580"/>
                  </a:lnTo>
                  <a:lnTo>
                    <a:pt x="375" y="1583"/>
                  </a:lnTo>
                  <a:lnTo>
                    <a:pt x="375" y="1580"/>
                  </a:lnTo>
                  <a:lnTo>
                    <a:pt x="371" y="1580"/>
                  </a:lnTo>
                  <a:lnTo>
                    <a:pt x="363" y="1574"/>
                  </a:lnTo>
                  <a:lnTo>
                    <a:pt x="358" y="1572"/>
                  </a:lnTo>
                  <a:lnTo>
                    <a:pt x="356" y="1574"/>
                  </a:lnTo>
                  <a:lnTo>
                    <a:pt x="354" y="1576"/>
                  </a:lnTo>
                  <a:lnTo>
                    <a:pt x="348" y="1574"/>
                  </a:lnTo>
                  <a:lnTo>
                    <a:pt x="348" y="1576"/>
                  </a:lnTo>
                  <a:lnTo>
                    <a:pt x="346" y="1574"/>
                  </a:lnTo>
                  <a:lnTo>
                    <a:pt x="344" y="1572"/>
                  </a:lnTo>
                  <a:lnTo>
                    <a:pt x="342" y="1572"/>
                  </a:lnTo>
                  <a:lnTo>
                    <a:pt x="342" y="1572"/>
                  </a:lnTo>
                  <a:lnTo>
                    <a:pt x="342" y="1570"/>
                  </a:lnTo>
                  <a:lnTo>
                    <a:pt x="342" y="1568"/>
                  </a:lnTo>
                  <a:lnTo>
                    <a:pt x="342" y="1564"/>
                  </a:lnTo>
                  <a:lnTo>
                    <a:pt x="339" y="1557"/>
                  </a:lnTo>
                  <a:lnTo>
                    <a:pt x="337" y="1551"/>
                  </a:lnTo>
                  <a:lnTo>
                    <a:pt x="335" y="1547"/>
                  </a:lnTo>
                  <a:lnTo>
                    <a:pt x="331" y="1540"/>
                  </a:lnTo>
                  <a:lnTo>
                    <a:pt x="327" y="1540"/>
                  </a:lnTo>
                  <a:lnTo>
                    <a:pt x="327" y="1536"/>
                  </a:lnTo>
                  <a:lnTo>
                    <a:pt x="321" y="1532"/>
                  </a:lnTo>
                  <a:lnTo>
                    <a:pt x="318" y="1534"/>
                  </a:lnTo>
                  <a:lnTo>
                    <a:pt x="316" y="1534"/>
                  </a:lnTo>
                  <a:lnTo>
                    <a:pt x="312" y="1532"/>
                  </a:lnTo>
                  <a:lnTo>
                    <a:pt x="310" y="1528"/>
                  </a:lnTo>
                  <a:lnTo>
                    <a:pt x="308" y="1528"/>
                  </a:lnTo>
                  <a:lnTo>
                    <a:pt x="304" y="1526"/>
                  </a:lnTo>
                  <a:lnTo>
                    <a:pt x="304" y="1524"/>
                  </a:lnTo>
                  <a:lnTo>
                    <a:pt x="299" y="1524"/>
                  </a:lnTo>
                  <a:lnTo>
                    <a:pt x="297" y="1521"/>
                  </a:lnTo>
                  <a:lnTo>
                    <a:pt x="295" y="1519"/>
                  </a:lnTo>
                  <a:lnTo>
                    <a:pt x="291" y="1517"/>
                  </a:lnTo>
                  <a:lnTo>
                    <a:pt x="289" y="1513"/>
                  </a:lnTo>
                  <a:lnTo>
                    <a:pt x="276" y="1502"/>
                  </a:lnTo>
                  <a:lnTo>
                    <a:pt x="272" y="1502"/>
                  </a:lnTo>
                  <a:lnTo>
                    <a:pt x="264" y="1496"/>
                  </a:lnTo>
                  <a:lnTo>
                    <a:pt x="255" y="1498"/>
                  </a:lnTo>
                  <a:lnTo>
                    <a:pt x="251" y="1494"/>
                  </a:lnTo>
                  <a:lnTo>
                    <a:pt x="251" y="1490"/>
                  </a:lnTo>
                  <a:lnTo>
                    <a:pt x="247" y="1486"/>
                  </a:lnTo>
                  <a:lnTo>
                    <a:pt x="243" y="1486"/>
                  </a:lnTo>
                  <a:lnTo>
                    <a:pt x="238" y="1486"/>
                  </a:lnTo>
                  <a:lnTo>
                    <a:pt x="243" y="1483"/>
                  </a:lnTo>
                  <a:lnTo>
                    <a:pt x="245" y="1481"/>
                  </a:lnTo>
                  <a:lnTo>
                    <a:pt x="243" y="1479"/>
                  </a:lnTo>
                  <a:lnTo>
                    <a:pt x="243" y="1477"/>
                  </a:lnTo>
                  <a:lnTo>
                    <a:pt x="247" y="1477"/>
                  </a:lnTo>
                  <a:lnTo>
                    <a:pt x="251" y="1479"/>
                  </a:lnTo>
                  <a:lnTo>
                    <a:pt x="251" y="1479"/>
                  </a:lnTo>
                  <a:lnTo>
                    <a:pt x="255" y="1479"/>
                  </a:lnTo>
                  <a:lnTo>
                    <a:pt x="257" y="1475"/>
                  </a:lnTo>
                  <a:lnTo>
                    <a:pt x="255" y="1473"/>
                  </a:lnTo>
                  <a:lnTo>
                    <a:pt x="255" y="1469"/>
                  </a:lnTo>
                  <a:lnTo>
                    <a:pt x="259" y="1465"/>
                  </a:lnTo>
                  <a:lnTo>
                    <a:pt x="259" y="1462"/>
                  </a:lnTo>
                  <a:lnTo>
                    <a:pt x="261" y="1462"/>
                  </a:lnTo>
                  <a:lnTo>
                    <a:pt x="264" y="1462"/>
                  </a:lnTo>
                  <a:lnTo>
                    <a:pt x="266" y="1460"/>
                  </a:lnTo>
                  <a:lnTo>
                    <a:pt x="268" y="1460"/>
                  </a:lnTo>
                  <a:lnTo>
                    <a:pt x="268" y="1458"/>
                  </a:lnTo>
                  <a:lnTo>
                    <a:pt x="264" y="1456"/>
                  </a:lnTo>
                  <a:lnTo>
                    <a:pt x="261" y="1454"/>
                  </a:lnTo>
                  <a:lnTo>
                    <a:pt x="259" y="1456"/>
                  </a:lnTo>
                  <a:lnTo>
                    <a:pt x="257" y="1454"/>
                  </a:lnTo>
                  <a:lnTo>
                    <a:pt x="255" y="1448"/>
                  </a:lnTo>
                  <a:lnTo>
                    <a:pt x="261" y="1446"/>
                  </a:lnTo>
                  <a:lnTo>
                    <a:pt x="266" y="1448"/>
                  </a:lnTo>
                  <a:lnTo>
                    <a:pt x="268" y="1446"/>
                  </a:lnTo>
                  <a:lnTo>
                    <a:pt x="266" y="1446"/>
                  </a:lnTo>
                  <a:lnTo>
                    <a:pt x="264" y="1443"/>
                  </a:lnTo>
                  <a:lnTo>
                    <a:pt x="268" y="1439"/>
                  </a:lnTo>
                  <a:lnTo>
                    <a:pt x="278" y="1435"/>
                  </a:lnTo>
                  <a:lnTo>
                    <a:pt x="280" y="1431"/>
                  </a:lnTo>
                  <a:lnTo>
                    <a:pt x="278" y="1429"/>
                  </a:lnTo>
                  <a:lnTo>
                    <a:pt x="274" y="1429"/>
                  </a:lnTo>
                  <a:lnTo>
                    <a:pt x="270" y="1433"/>
                  </a:lnTo>
                  <a:lnTo>
                    <a:pt x="266" y="1433"/>
                  </a:lnTo>
                  <a:lnTo>
                    <a:pt x="264" y="1433"/>
                  </a:lnTo>
                  <a:lnTo>
                    <a:pt x="264" y="1433"/>
                  </a:lnTo>
                  <a:lnTo>
                    <a:pt x="266" y="1422"/>
                  </a:lnTo>
                  <a:lnTo>
                    <a:pt x="268" y="1422"/>
                  </a:lnTo>
                  <a:lnTo>
                    <a:pt x="272" y="1414"/>
                  </a:lnTo>
                  <a:lnTo>
                    <a:pt x="283" y="1414"/>
                  </a:lnTo>
                  <a:lnTo>
                    <a:pt x="285" y="1412"/>
                  </a:lnTo>
                  <a:lnTo>
                    <a:pt x="285" y="1408"/>
                  </a:lnTo>
                  <a:lnTo>
                    <a:pt x="287" y="1399"/>
                  </a:lnTo>
                  <a:lnTo>
                    <a:pt x="287" y="1393"/>
                  </a:lnTo>
                  <a:lnTo>
                    <a:pt x="280" y="1389"/>
                  </a:lnTo>
                  <a:lnTo>
                    <a:pt x="283" y="1380"/>
                  </a:lnTo>
                  <a:lnTo>
                    <a:pt x="287" y="1380"/>
                  </a:lnTo>
                  <a:lnTo>
                    <a:pt x="289" y="1376"/>
                  </a:lnTo>
                  <a:lnTo>
                    <a:pt x="289" y="1370"/>
                  </a:lnTo>
                  <a:lnTo>
                    <a:pt x="287" y="1370"/>
                  </a:lnTo>
                  <a:lnTo>
                    <a:pt x="285" y="1363"/>
                  </a:lnTo>
                  <a:lnTo>
                    <a:pt x="283" y="1368"/>
                  </a:lnTo>
                  <a:lnTo>
                    <a:pt x="276" y="1365"/>
                  </a:lnTo>
                  <a:lnTo>
                    <a:pt x="270" y="1363"/>
                  </a:lnTo>
                  <a:lnTo>
                    <a:pt x="266" y="1363"/>
                  </a:lnTo>
                  <a:lnTo>
                    <a:pt x="261" y="1361"/>
                  </a:lnTo>
                  <a:lnTo>
                    <a:pt x="257" y="1361"/>
                  </a:lnTo>
                  <a:lnTo>
                    <a:pt x="251" y="1359"/>
                  </a:lnTo>
                  <a:lnTo>
                    <a:pt x="247" y="1361"/>
                  </a:lnTo>
                  <a:lnTo>
                    <a:pt x="245" y="1359"/>
                  </a:lnTo>
                  <a:lnTo>
                    <a:pt x="238" y="1355"/>
                  </a:lnTo>
                  <a:lnTo>
                    <a:pt x="234" y="1344"/>
                  </a:lnTo>
                  <a:lnTo>
                    <a:pt x="232" y="1344"/>
                  </a:lnTo>
                  <a:lnTo>
                    <a:pt x="226" y="1351"/>
                  </a:lnTo>
                  <a:lnTo>
                    <a:pt x="221" y="1349"/>
                  </a:lnTo>
                  <a:lnTo>
                    <a:pt x="215" y="1351"/>
                  </a:lnTo>
                  <a:lnTo>
                    <a:pt x="211" y="1349"/>
                  </a:lnTo>
                  <a:lnTo>
                    <a:pt x="207" y="1351"/>
                  </a:lnTo>
                  <a:lnTo>
                    <a:pt x="198" y="1342"/>
                  </a:lnTo>
                  <a:lnTo>
                    <a:pt x="196" y="1336"/>
                  </a:lnTo>
                  <a:lnTo>
                    <a:pt x="196" y="1332"/>
                  </a:lnTo>
                  <a:lnTo>
                    <a:pt x="192" y="1330"/>
                  </a:lnTo>
                  <a:lnTo>
                    <a:pt x="192" y="1325"/>
                  </a:lnTo>
                  <a:lnTo>
                    <a:pt x="188" y="1323"/>
                  </a:lnTo>
                  <a:lnTo>
                    <a:pt x="177" y="1325"/>
                  </a:lnTo>
                  <a:lnTo>
                    <a:pt x="171" y="1317"/>
                  </a:lnTo>
                  <a:lnTo>
                    <a:pt x="173" y="1313"/>
                  </a:lnTo>
                  <a:lnTo>
                    <a:pt x="169" y="1309"/>
                  </a:lnTo>
                  <a:lnTo>
                    <a:pt x="167" y="1300"/>
                  </a:lnTo>
                  <a:lnTo>
                    <a:pt x="160" y="1300"/>
                  </a:lnTo>
                  <a:lnTo>
                    <a:pt x="156" y="1302"/>
                  </a:lnTo>
                  <a:lnTo>
                    <a:pt x="146" y="1302"/>
                  </a:lnTo>
                  <a:lnTo>
                    <a:pt x="137" y="1300"/>
                  </a:lnTo>
                  <a:lnTo>
                    <a:pt x="133" y="1302"/>
                  </a:lnTo>
                  <a:lnTo>
                    <a:pt x="133" y="1306"/>
                  </a:lnTo>
                  <a:lnTo>
                    <a:pt x="129" y="1306"/>
                  </a:lnTo>
                  <a:lnTo>
                    <a:pt x="127" y="1306"/>
                  </a:lnTo>
                  <a:lnTo>
                    <a:pt x="127" y="1302"/>
                  </a:lnTo>
                  <a:lnTo>
                    <a:pt x="120" y="1296"/>
                  </a:lnTo>
                  <a:lnTo>
                    <a:pt x="122" y="1292"/>
                  </a:lnTo>
                  <a:lnTo>
                    <a:pt x="118" y="1285"/>
                  </a:lnTo>
                  <a:lnTo>
                    <a:pt x="118" y="1279"/>
                  </a:lnTo>
                  <a:lnTo>
                    <a:pt x="118" y="1277"/>
                  </a:lnTo>
                  <a:lnTo>
                    <a:pt x="124" y="1281"/>
                  </a:lnTo>
                  <a:lnTo>
                    <a:pt x="133" y="1279"/>
                  </a:lnTo>
                  <a:lnTo>
                    <a:pt x="137" y="1273"/>
                  </a:lnTo>
                  <a:lnTo>
                    <a:pt x="139" y="1271"/>
                  </a:lnTo>
                  <a:lnTo>
                    <a:pt x="135" y="1266"/>
                  </a:lnTo>
                  <a:lnTo>
                    <a:pt x="135" y="1262"/>
                  </a:lnTo>
                  <a:lnTo>
                    <a:pt x="127" y="1256"/>
                  </a:lnTo>
                  <a:lnTo>
                    <a:pt x="120" y="1256"/>
                  </a:lnTo>
                  <a:lnTo>
                    <a:pt x="118" y="1247"/>
                  </a:lnTo>
                  <a:lnTo>
                    <a:pt x="114" y="1245"/>
                  </a:lnTo>
                  <a:lnTo>
                    <a:pt x="110" y="1239"/>
                  </a:lnTo>
                  <a:lnTo>
                    <a:pt x="108" y="1233"/>
                  </a:lnTo>
                  <a:lnTo>
                    <a:pt x="103" y="1228"/>
                  </a:lnTo>
                  <a:lnTo>
                    <a:pt x="103" y="1222"/>
                  </a:lnTo>
                  <a:lnTo>
                    <a:pt x="99" y="1218"/>
                  </a:lnTo>
                  <a:lnTo>
                    <a:pt x="101" y="1212"/>
                  </a:lnTo>
                  <a:lnTo>
                    <a:pt x="99" y="1207"/>
                  </a:lnTo>
                  <a:lnTo>
                    <a:pt x="91" y="1205"/>
                  </a:lnTo>
                  <a:lnTo>
                    <a:pt x="89" y="1205"/>
                  </a:lnTo>
                  <a:lnTo>
                    <a:pt x="87" y="1201"/>
                  </a:lnTo>
                  <a:lnTo>
                    <a:pt x="80" y="1203"/>
                  </a:lnTo>
                  <a:lnTo>
                    <a:pt x="74" y="1207"/>
                  </a:lnTo>
                  <a:lnTo>
                    <a:pt x="72" y="1201"/>
                  </a:lnTo>
                  <a:lnTo>
                    <a:pt x="68" y="1201"/>
                  </a:lnTo>
                  <a:lnTo>
                    <a:pt x="61" y="1203"/>
                  </a:lnTo>
                  <a:lnTo>
                    <a:pt x="57" y="1197"/>
                  </a:lnTo>
                  <a:lnTo>
                    <a:pt x="53" y="1199"/>
                  </a:lnTo>
                  <a:lnTo>
                    <a:pt x="51" y="1197"/>
                  </a:lnTo>
                  <a:lnTo>
                    <a:pt x="49" y="1197"/>
                  </a:lnTo>
                  <a:lnTo>
                    <a:pt x="49" y="1191"/>
                  </a:lnTo>
                  <a:lnTo>
                    <a:pt x="44" y="1188"/>
                  </a:lnTo>
                  <a:lnTo>
                    <a:pt x="42" y="1182"/>
                  </a:lnTo>
                  <a:lnTo>
                    <a:pt x="42" y="1180"/>
                  </a:lnTo>
                  <a:lnTo>
                    <a:pt x="38" y="1176"/>
                  </a:lnTo>
                  <a:lnTo>
                    <a:pt x="40" y="1174"/>
                  </a:lnTo>
                  <a:lnTo>
                    <a:pt x="38" y="1169"/>
                  </a:lnTo>
                  <a:lnTo>
                    <a:pt x="36" y="1167"/>
                  </a:lnTo>
                  <a:lnTo>
                    <a:pt x="38" y="1165"/>
                  </a:lnTo>
                  <a:lnTo>
                    <a:pt x="36" y="1163"/>
                  </a:lnTo>
                  <a:lnTo>
                    <a:pt x="34" y="1161"/>
                  </a:lnTo>
                  <a:lnTo>
                    <a:pt x="36" y="1157"/>
                  </a:lnTo>
                  <a:lnTo>
                    <a:pt x="36" y="1155"/>
                  </a:lnTo>
                  <a:lnTo>
                    <a:pt x="38" y="1150"/>
                  </a:lnTo>
                  <a:lnTo>
                    <a:pt x="38" y="1146"/>
                  </a:lnTo>
                  <a:lnTo>
                    <a:pt x="30" y="1129"/>
                  </a:lnTo>
                  <a:lnTo>
                    <a:pt x="30" y="1115"/>
                  </a:lnTo>
                  <a:lnTo>
                    <a:pt x="34" y="1115"/>
                  </a:lnTo>
                  <a:lnTo>
                    <a:pt x="34" y="1108"/>
                  </a:lnTo>
                  <a:lnTo>
                    <a:pt x="38" y="1104"/>
                  </a:lnTo>
                  <a:lnTo>
                    <a:pt x="38" y="1102"/>
                  </a:lnTo>
                  <a:lnTo>
                    <a:pt x="38" y="1102"/>
                  </a:lnTo>
                  <a:lnTo>
                    <a:pt x="36" y="1100"/>
                  </a:lnTo>
                  <a:lnTo>
                    <a:pt x="36" y="1098"/>
                  </a:lnTo>
                  <a:lnTo>
                    <a:pt x="38" y="1094"/>
                  </a:lnTo>
                  <a:lnTo>
                    <a:pt x="36" y="1091"/>
                  </a:lnTo>
                  <a:lnTo>
                    <a:pt x="36" y="1089"/>
                  </a:lnTo>
                  <a:lnTo>
                    <a:pt x="38" y="1089"/>
                  </a:lnTo>
                  <a:lnTo>
                    <a:pt x="38" y="1091"/>
                  </a:lnTo>
                  <a:lnTo>
                    <a:pt x="42" y="1091"/>
                  </a:lnTo>
                  <a:lnTo>
                    <a:pt x="42" y="1087"/>
                  </a:lnTo>
                  <a:lnTo>
                    <a:pt x="44" y="1085"/>
                  </a:lnTo>
                  <a:lnTo>
                    <a:pt x="49" y="1087"/>
                  </a:lnTo>
                  <a:lnTo>
                    <a:pt x="53" y="1083"/>
                  </a:lnTo>
                  <a:lnTo>
                    <a:pt x="55" y="1081"/>
                  </a:lnTo>
                  <a:lnTo>
                    <a:pt x="57" y="1079"/>
                  </a:lnTo>
                  <a:lnTo>
                    <a:pt x="63" y="1081"/>
                  </a:lnTo>
                  <a:lnTo>
                    <a:pt x="65" y="1079"/>
                  </a:lnTo>
                  <a:lnTo>
                    <a:pt x="61" y="1072"/>
                  </a:lnTo>
                  <a:lnTo>
                    <a:pt x="59" y="1072"/>
                  </a:lnTo>
                  <a:lnTo>
                    <a:pt x="57" y="1075"/>
                  </a:lnTo>
                  <a:lnTo>
                    <a:pt x="53" y="1075"/>
                  </a:lnTo>
                  <a:lnTo>
                    <a:pt x="49" y="1070"/>
                  </a:lnTo>
                  <a:lnTo>
                    <a:pt x="44" y="1070"/>
                  </a:lnTo>
                  <a:lnTo>
                    <a:pt x="40" y="1064"/>
                  </a:lnTo>
                  <a:lnTo>
                    <a:pt x="40" y="1062"/>
                  </a:lnTo>
                  <a:lnTo>
                    <a:pt x="44" y="1066"/>
                  </a:lnTo>
                  <a:lnTo>
                    <a:pt x="44" y="1062"/>
                  </a:lnTo>
                  <a:lnTo>
                    <a:pt x="44" y="1060"/>
                  </a:lnTo>
                  <a:lnTo>
                    <a:pt x="47" y="1058"/>
                  </a:lnTo>
                  <a:lnTo>
                    <a:pt x="42" y="1058"/>
                  </a:lnTo>
                  <a:lnTo>
                    <a:pt x="42" y="1058"/>
                  </a:lnTo>
                  <a:lnTo>
                    <a:pt x="36" y="1062"/>
                  </a:lnTo>
                  <a:lnTo>
                    <a:pt x="36" y="1062"/>
                  </a:lnTo>
                  <a:lnTo>
                    <a:pt x="36" y="1062"/>
                  </a:lnTo>
                  <a:lnTo>
                    <a:pt x="36" y="1062"/>
                  </a:lnTo>
                  <a:lnTo>
                    <a:pt x="36" y="1058"/>
                  </a:lnTo>
                  <a:lnTo>
                    <a:pt x="44" y="1047"/>
                  </a:lnTo>
                  <a:lnTo>
                    <a:pt x="49" y="1045"/>
                  </a:lnTo>
                  <a:lnTo>
                    <a:pt x="55" y="1037"/>
                  </a:lnTo>
                  <a:lnTo>
                    <a:pt x="59" y="1028"/>
                  </a:lnTo>
                  <a:lnTo>
                    <a:pt x="63" y="1018"/>
                  </a:lnTo>
                  <a:lnTo>
                    <a:pt x="72" y="1005"/>
                  </a:lnTo>
                  <a:lnTo>
                    <a:pt x="78" y="990"/>
                  </a:lnTo>
                  <a:lnTo>
                    <a:pt x="76" y="984"/>
                  </a:lnTo>
                  <a:lnTo>
                    <a:pt x="68" y="973"/>
                  </a:lnTo>
                  <a:lnTo>
                    <a:pt x="63" y="973"/>
                  </a:lnTo>
                  <a:lnTo>
                    <a:pt x="53" y="959"/>
                  </a:lnTo>
                  <a:lnTo>
                    <a:pt x="55" y="954"/>
                  </a:lnTo>
                  <a:lnTo>
                    <a:pt x="59" y="948"/>
                  </a:lnTo>
                  <a:lnTo>
                    <a:pt x="59" y="942"/>
                  </a:lnTo>
                  <a:lnTo>
                    <a:pt x="53" y="938"/>
                  </a:lnTo>
                  <a:lnTo>
                    <a:pt x="51" y="933"/>
                  </a:lnTo>
                  <a:lnTo>
                    <a:pt x="51" y="927"/>
                  </a:lnTo>
                  <a:lnTo>
                    <a:pt x="51" y="925"/>
                  </a:lnTo>
                  <a:lnTo>
                    <a:pt x="51" y="921"/>
                  </a:lnTo>
                  <a:lnTo>
                    <a:pt x="44" y="921"/>
                  </a:lnTo>
                  <a:lnTo>
                    <a:pt x="42" y="917"/>
                  </a:lnTo>
                  <a:lnTo>
                    <a:pt x="42" y="910"/>
                  </a:lnTo>
                  <a:lnTo>
                    <a:pt x="44" y="906"/>
                  </a:lnTo>
                  <a:lnTo>
                    <a:pt x="40" y="906"/>
                  </a:lnTo>
                  <a:lnTo>
                    <a:pt x="40" y="902"/>
                  </a:lnTo>
                  <a:lnTo>
                    <a:pt x="42" y="889"/>
                  </a:lnTo>
                  <a:lnTo>
                    <a:pt x="47" y="889"/>
                  </a:lnTo>
                  <a:lnTo>
                    <a:pt x="36" y="868"/>
                  </a:lnTo>
                  <a:lnTo>
                    <a:pt x="28" y="853"/>
                  </a:lnTo>
                  <a:lnTo>
                    <a:pt x="28" y="847"/>
                  </a:lnTo>
                  <a:lnTo>
                    <a:pt x="21" y="843"/>
                  </a:lnTo>
                  <a:lnTo>
                    <a:pt x="25" y="832"/>
                  </a:lnTo>
                  <a:lnTo>
                    <a:pt x="30" y="826"/>
                  </a:lnTo>
                  <a:lnTo>
                    <a:pt x="32" y="820"/>
                  </a:lnTo>
                  <a:lnTo>
                    <a:pt x="30" y="817"/>
                  </a:lnTo>
                  <a:lnTo>
                    <a:pt x="19" y="811"/>
                  </a:lnTo>
                  <a:lnTo>
                    <a:pt x="17" y="809"/>
                  </a:lnTo>
                  <a:lnTo>
                    <a:pt x="15" y="805"/>
                  </a:lnTo>
                  <a:lnTo>
                    <a:pt x="9" y="801"/>
                  </a:lnTo>
                  <a:lnTo>
                    <a:pt x="6" y="801"/>
                  </a:lnTo>
                  <a:lnTo>
                    <a:pt x="4" y="792"/>
                  </a:lnTo>
                  <a:lnTo>
                    <a:pt x="0" y="788"/>
                  </a:lnTo>
                  <a:lnTo>
                    <a:pt x="2" y="782"/>
                  </a:lnTo>
                  <a:lnTo>
                    <a:pt x="2" y="775"/>
                  </a:lnTo>
                  <a:lnTo>
                    <a:pt x="0" y="775"/>
                  </a:lnTo>
                  <a:lnTo>
                    <a:pt x="2" y="773"/>
                  </a:lnTo>
                  <a:lnTo>
                    <a:pt x="9" y="771"/>
                  </a:lnTo>
                  <a:lnTo>
                    <a:pt x="9" y="771"/>
                  </a:lnTo>
                  <a:lnTo>
                    <a:pt x="11" y="769"/>
                  </a:lnTo>
                  <a:lnTo>
                    <a:pt x="11" y="763"/>
                  </a:lnTo>
                  <a:lnTo>
                    <a:pt x="17" y="758"/>
                  </a:lnTo>
                  <a:lnTo>
                    <a:pt x="21" y="756"/>
                  </a:lnTo>
                  <a:lnTo>
                    <a:pt x="23" y="752"/>
                  </a:lnTo>
                  <a:lnTo>
                    <a:pt x="23" y="748"/>
                  </a:lnTo>
                  <a:lnTo>
                    <a:pt x="28" y="748"/>
                  </a:lnTo>
                  <a:lnTo>
                    <a:pt x="32" y="748"/>
                  </a:lnTo>
                  <a:lnTo>
                    <a:pt x="34" y="746"/>
                  </a:lnTo>
                  <a:lnTo>
                    <a:pt x="34" y="742"/>
                  </a:lnTo>
                  <a:lnTo>
                    <a:pt x="34" y="742"/>
                  </a:lnTo>
                  <a:lnTo>
                    <a:pt x="38" y="742"/>
                  </a:lnTo>
                  <a:lnTo>
                    <a:pt x="40" y="744"/>
                  </a:lnTo>
                  <a:lnTo>
                    <a:pt x="40" y="748"/>
                  </a:lnTo>
                  <a:lnTo>
                    <a:pt x="40" y="750"/>
                  </a:lnTo>
                  <a:lnTo>
                    <a:pt x="42" y="746"/>
                  </a:lnTo>
                  <a:lnTo>
                    <a:pt x="42" y="742"/>
                  </a:lnTo>
                  <a:lnTo>
                    <a:pt x="47" y="742"/>
                  </a:lnTo>
                  <a:lnTo>
                    <a:pt x="47" y="742"/>
                  </a:lnTo>
                  <a:lnTo>
                    <a:pt x="44" y="739"/>
                  </a:lnTo>
                  <a:lnTo>
                    <a:pt x="44" y="737"/>
                  </a:lnTo>
                  <a:lnTo>
                    <a:pt x="47" y="737"/>
                  </a:lnTo>
                  <a:lnTo>
                    <a:pt x="49" y="737"/>
                  </a:lnTo>
                  <a:lnTo>
                    <a:pt x="49" y="735"/>
                  </a:lnTo>
                  <a:lnTo>
                    <a:pt x="47" y="735"/>
                  </a:lnTo>
                  <a:lnTo>
                    <a:pt x="47" y="733"/>
                  </a:lnTo>
                  <a:lnTo>
                    <a:pt x="47" y="733"/>
                  </a:lnTo>
                  <a:lnTo>
                    <a:pt x="51" y="733"/>
                  </a:lnTo>
                  <a:lnTo>
                    <a:pt x="55" y="735"/>
                  </a:lnTo>
                  <a:lnTo>
                    <a:pt x="57" y="737"/>
                  </a:lnTo>
                  <a:lnTo>
                    <a:pt x="59" y="739"/>
                  </a:lnTo>
                  <a:lnTo>
                    <a:pt x="61" y="737"/>
                  </a:lnTo>
                  <a:lnTo>
                    <a:pt x="63" y="739"/>
                  </a:lnTo>
                  <a:lnTo>
                    <a:pt x="65" y="739"/>
                  </a:lnTo>
                  <a:lnTo>
                    <a:pt x="68" y="742"/>
                  </a:lnTo>
                  <a:lnTo>
                    <a:pt x="68" y="744"/>
                  </a:lnTo>
                  <a:lnTo>
                    <a:pt x="63" y="746"/>
                  </a:lnTo>
                  <a:lnTo>
                    <a:pt x="61" y="746"/>
                  </a:lnTo>
                  <a:lnTo>
                    <a:pt x="57" y="746"/>
                  </a:lnTo>
                  <a:lnTo>
                    <a:pt x="53" y="744"/>
                  </a:lnTo>
                  <a:lnTo>
                    <a:pt x="53" y="739"/>
                  </a:lnTo>
                  <a:lnTo>
                    <a:pt x="51" y="744"/>
                  </a:lnTo>
                  <a:lnTo>
                    <a:pt x="51" y="748"/>
                  </a:lnTo>
                  <a:lnTo>
                    <a:pt x="51" y="752"/>
                  </a:lnTo>
                  <a:lnTo>
                    <a:pt x="55" y="748"/>
                  </a:lnTo>
                  <a:lnTo>
                    <a:pt x="57" y="750"/>
                  </a:lnTo>
                  <a:lnTo>
                    <a:pt x="57" y="752"/>
                  </a:lnTo>
                  <a:lnTo>
                    <a:pt x="59" y="750"/>
                  </a:lnTo>
                  <a:lnTo>
                    <a:pt x="63" y="752"/>
                  </a:lnTo>
                  <a:lnTo>
                    <a:pt x="63" y="754"/>
                  </a:lnTo>
                  <a:lnTo>
                    <a:pt x="65" y="754"/>
                  </a:lnTo>
                  <a:lnTo>
                    <a:pt x="68" y="752"/>
                  </a:lnTo>
                  <a:lnTo>
                    <a:pt x="68" y="752"/>
                  </a:lnTo>
                  <a:lnTo>
                    <a:pt x="68" y="754"/>
                  </a:lnTo>
                  <a:lnTo>
                    <a:pt x="68" y="756"/>
                  </a:lnTo>
                  <a:lnTo>
                    <a:pt x="70" y="752"/>
                  </a:lnTo>
                  <a:lnTo>
                    <a:pt x="72" y="752"/>
                  </a:lnTo>
                  <a:lnTo>
                    <a:pt x="74" y="752"/>
                  </a:lnTo>
                  <a:lnTo>
                    <a:pt x="74" y="754"/>
                  </a:lnTo>
                  <a:lnTo>
                    <a:pt x="72" y="756"/>
                  </a:lnTo>
                  <a:lnTo>
                    <a:pt x="76" y="756"/>
                  </a:lnTo>
                  <a:lnTo>
                    <a:pt x="76" y="758"/>
                  </a:lnTo>
                  <a:lnTo>
                    <a:pt x="74" y="758"/>
                  </a:lnTo>
                  <a:lnTo>
                    <a:pt x="72" y="763"/>
                  </a:lnTo>
                  <a:lnTo>
                    <a:pt x="76" y="763"/>
                  </a:lnTo>
                  <a:lnTo>
                    <a:pt x="78" y="758"/>
                  </a:lnTo>
                  <a:lnTo>
                    <a:pt x="78" y="754"/>
                  </a:lnTo>
                  <a:lnTo>
                    <a:pt x="80" y="754"/>
                  </a:lnTo>
                  <a:lnTo>
                    <a:pt x="84" y="752"/>
                  </a:lnTo>
                  <a:lnTo>
                    <a:pt x="87" y="754"/>
                  </a:lnTo>
                  <a:lnTo>
                    <a:pt x="87" y="752"/>
                  </a:lnTo>
                  <a:lnTo>
                    <a:pt x="84" y="750"/>
                  </a:lnTo>
                  <a:lnTo>
                    <a:pt x="84" y="750"/>
                  </a:lnTo>
                  <a:lnTo>
                    <a:pt x="89" y="750"/>
                  </a:lnTo>
                  <a:lnTo>
                    <a:pt x="91" y="754"/>
                  </a:lnTo>
                  <a:lnTo>
                    <a:pt x="97" y="754"/>
                  </a:lnTo>
                  <a:lnTo>
                    <a:pt x="101" y="756"/>
                  </a:lnTo>
                  <a:lnTo>
                    <a:pt x="103" y="754"/>
                  </a:lnTo>
                  <a:lnTo>
                    <a:pt x="103" y="752"/>
                  </a:lnTo>
                  <a:lnTo>
                    <a:pt x="108" y="754"/>
                  </a:lnTo>
                  <a:lnTo>
                    <a:pt x="112" y="756"/>
                  </a:lnTo>
                  <a:lnTo>
                    <a:pt x="114" y="754"/>
                  </a:lnTo>
                  <a:lnTo>
                    <a:pt x="118" y="756"/>
                  </a:lnTo>
                  <a:lnTo>
                    <a:pt x="137" y="767"/>
                  </a:lnTo>
                  <a:lnTo>
                    <a:pt x="152" y="775"/>
                  </a:lnTo>
                  <a:lnTo>
                    <a:pt x="154" y="780"/>
                  </a:lnTo>
                  <a:lnTo>
                    <a:pt x="158" y="782"/>
                  </a:lnTo>
                  <a:lnTo>
                    <a:pt x="162" y="788"/>
                  </a:lnTo>
                  <a:lnTo>
                    <a:pt x="167" y="788"/>
                  </a:lnTo>
                  <a:lnTo>
                    <a:pt x="165" y="786"/>
                  </a:lnTo>
                  <a:lnTo>
                    <a:pt x="165" y="784"/>
                  </a:lnTo>
                  <a:lnTo>
                    <a:pt x="167" y="784"/>
                  </a:lnTo>
                  <a:lnTo>
                    <a:pt x="173" y="790"/>
                  </a:lnTo>
                  <a:lnTo>
                    <a:pt x="175" y="790"/>
                  </a:lnTo>
                  <a:lnTo>
                    <a:pt x="181" y="794"/>
                  </a:lnTo>
                  <a:lnTo>
                    <a:pt x="184" y="794"/>
                  </a:lnTo>
                  <a:lnTo>
                    <a:pt x="181" y="788"/>
                  </a:lnTo>
                  <a:lnTo>
                    <a:pt x="179" y="786"/>
                  </a:lnTo>
                  <a:lnTo>
                    <a:pt x="181" y="786"/>
                  </a:lnTo>
                  <a:lnTo>
                    <a:pt x="186" y="790"/>
                  </a:lnTo>
                  <a:lnTo>
                    <a:pt x="186" y="794"/>
                  </a:lnTo>
                  <a:lnTo>
                    <a:pt x="194" y="801"/>
                  </a:lnTo>
                  <a:lnTo>
                    <a:pt x="194" y="803"/>
                  </a:lnTo>
                  <a:lnTo>
                    <a:pt x="198" y="805"/>
                  </a:lnTo>
                  <a:lnTo>
                    <a:pt x="198" y="803"/>
                  </a:lnTo>
                  <a:lnTo>
                    <a:pt x="202" y="805"/>
                  </a:lnTo>
                  <a:lnTo>
                    <a:pt x="207" y="809"/>
                  </a:lnTo>
                  <a:lnTo>
                    <a:pt x="209" y="813"/>
                  </a:lnTo>
                  <a:lnTo>
                    <a:pt x="211" y="815"/>
                  </a:lnTo>
                  <a:lnTo>
                    <a:pt x="213" y="820"/>
                  </a:lnTo>
                  <a:lnTo>
                    <a:pt x="215" y="820"/>
                  </a:lnTo>
                  <a:lnTo>
                    <a:pt x="217" y="822"/>
                  </a:lnTo>
                  <a:lnTo>
                    <a:pt x="217" y="826"/>
                  </a:lnTo>
                  <a:lnTo>
                    <a:pt x="217" y="830"/>
                  </a:lnTo>
                  <a:lnTo>
                    <a:pt x="215" y="836"/>
                  </a:lnTo>
                  <a:lnTo>
                    <a:pt x="215" y="839"/>
                  </a:lnTo>
                  <a:lnTo>
                    <a:pt x="215" y="843"/>
                  </a:lnTo>
                  <a:lnTo>
                    <a:pt x="211" y="847"/>
                  </a:lnTo>
                  <a:lnTo>
                    <a:pt x="209" y="851"/>
                  </a:lnTo>
                  <a:lnTo>
                    <a:pt x="202" y="860"/>
                  </a:lnTo>
                  <a:lnTo>
                    <a:pt x="196" y="864"/>
                  </a:lnTo>
                  <a:lnTo>
                    <a:pt x="190" y="864"/>
                  </a:lnTo>
                  <a:lnTo>
                    <a:pt x="188" y="866"/>
                  </a:lnTo>
                  <a:lnTo>
                    <a:pt x="181" y="866"/>
                  </a:lnTo>
                  <a:lnTo>
                    <a:pt x="179" y="868"/>
                  </a:lnTo>
                  <a:lnTo>
                    <a:pt x="171" y="870"/>
                  </a:lnTo>
                  <a:lnTo>
                    <a:pt x="160" y="868"/>
                  </a:lnTo>
                  <a:lnTo>
                    <a:pt x="152" y="868"/>
                  </a:lnTo>
                  <a:lnTo>
                    <a:pt x="148" y="864"/>
                  </a:lnTo>
                  <a:lnTo>
                    <a:pt x="146" y="866"/>
                  </a:lnTo>
                  <a:lnTo>
                    <a:pt x="141" y="866"/>
                  </a:lnTo>
                  <a:lnTo>
                    <a:pt x="137" y="864"/>
                  </a:lnTo>
                  <a:lnTo>
                    <a:pt x="135" y="864"/>
                  </a:lnTo>
                  <a:lnTo>
                    <a:pt x="133" y="862"/>
                  </a:lnTo>
                  <a:lnTo>
                    <a:pt x="129" y="864"/>
                  </a:lnTo>
                  <a:lnTo>
                    <a:pt x="124" y="860"/>
                  </a:lnTo>
                  <a:lnTo>
                    <a:pt x="124" y="857"/>
                  </a:lnTo>
                  <a:lnTo>
                    <a:pt x="120" y="857"/>
                  </a:lnTo>
                  <a:lnTo>
                    <a:pt x="118" y="857"/>
                  </a:lnTo>
                  <a:lnTo>
                    <a:pt x="118" y="855"/>
                  </a:lnTo>
                  <a:lnTo>
                    <a:pt x="112" y="855"/>
                  </a:lnTo>
                  <a:lnTo>
                    <a:pt x="110" y="857"/>
                  </a:lnTo>
                  <a:lnTo>
                    <a:pt x="108" y="857"/>
                  </a:lnTo>
                  <a:lnTo>
                    <a:pt x="108" y="855"/>
                  </a:lnTo>
                  <a:lnTo>
                    <a:pt x="106" y="853"/>
                  </a:lnTo>
                  <a:lnTo>
                    <a:pt x="108" y="853"/>
                  </a:lnTo>
                  <a:lnTo>
                    <a:pt x="106" y="849"/>
                  </a:lnTo>
                  <a:lnTo>
                    <a:pt x="103" y="851"/>
                  </a:lnTo>
                  <a:lnTo>
                    <a:pt x="97" y="851"/>
                  </a:lnTo>
                  <a:lnTo>
                    <a:pt x="93" y="849"/>
                  </a:lnTo>
                  <a:lnTo>
                    <a:pt x="93" y="849"/>
                  </a:lnTo>
                  <a:lnTo>
                    <a:pt x="91" y="849"/>
                  </a:lnTo>
                  <a:lnTo>
                    <a:pt x="82" y="843"/>
                  </a:lnTo>
                  <a:lnTo>
                    <a:pt x="80" y="839"/>
                  </a:lnTo>
                  <a:lnTo>
                    <a:pt x="76" y="839"/>
                  </a:lnTo>
                  <a:lnTo>
                    <a:pt x="74" y="836"/>
                  </a:lnTo>
                  <a:lnTo>
                    <a:pt x="72" y="836"/>
                  </a:lnTo>
                  <a:lnTo>
                    <a:pt x="70" y="839"/>
                  </a:lnTo>
                  <a:lnTo>
                    <a:pt x="74" y="841"/>
                  </a:lnTo>
                  <a:lnTo>
                    <a:pt x="76" y="847"/>
                  </a:lnTo>
                  <a:lnTo>
                    <a:pt x="80" y="849"/>
                  </a:lnTo>
                  <a:lnTo>
                    <a:pt x="80" y="853"/>
                  </a:lnTo>
                  <a:lnTo>
                    <a:pt x="87" y="853"/>
                  </a:lnTo>
                  <a:lnTo>
                    <a:pt x="89" y="855"/>
                  </a:lnTo>
                  <a:lnTo>
                    <a:pt x="84" y="857"/>
                  </a:lnTo>
                  <a:lnTo>
                    <a:pt x="82" y="860"/>
                  </a:lnTo>
                  <a:lnTo>
                    <a:pt x="84" y="862"/>
                  </a:lnTo>
                  <a:lnTo>
                    <a:pt x="91" y="860"/>
                  </a:lnTo>
                  <a:lnTo>
                    <a:pt x="93" y="857"/>
                  </a:lnTo>
                  <a:lnTo>
                    <a:pt x="95" y="860"/>
                  </a:lnTo>
                  <a:lnTo>
                    <a:pt x="93" y="862"/>
                  </a:lnTo>
                  <a:lnTo>
                    <a:pt x="93" y="862"/>
                  </a:lnTo>
                  <a:lnTo>
                    <a:pt x="97" y="862"/>
                  </a:lnTo>
                  <a:lnTo>
                    <a:pt x="95" y="866"/>
                  </a:lnTo>
                  <a:lnTo>
                    <a:pt x="93" y="866"/>
                  </a:lnTo>
                  <a:lnTo>
                    <a:pt x="91" y="868"/>
                  </a:lnTo>
                  <a:lnTo>
                    <a:pt x="95" y="868"/>
                  </a:lnTo>
                  <a:lnTo>
                    <a:pt x="97" y="868"/>
                  </a:lnTo>
                  <a:lnTo>
                    <a:pt x="99" y="868"/>
                  </a:lnTo>
                  <a:lnTo>
                    <a:pt x="101" y="870"/>
                  </a:lnTo>
                  <a:lnTo>
                    <a:pt x="103" y="868"/>
                  </a:lnTo>
                  <a:lnTo>
                    <a:pt x="114" y="872"/>
                  </a:lnTo>
                  <a:lnTo>
                    <a:pt x="118" y="879"/>
                  </a:lnTo>
                  <a:lnTo>
                    <a:pt x="120" y="879"/>
                  </a:lnTo>
                  <a:lnTo>
                    <a:pt x="118" y="881"/>
                  </a:lnTo>
                  <a:lnTo>
                    <a:pt x="118" y="883"/>
                  </a:lnTo>
                  <a:lnTo>
                    <a:pt x="120" y="885"/>
                  </a:lnTo>
                  <a:lnTo>
                    <a:pt x="120" y="887"/>
                  </a:lnTo>
                  <a:lnTo>
                    <a:pt x="118" y="893"/>
                  </a:lnTo>
                  <a:lnTo>
                    <a:pt x="116" y="895"/>
                  </a:lnTo>
                  <a:lnTo>
                    <a:pt x="116" y="900"/>
                  </a:lnTo>
                  <a:lnTo>
                    <a:pt x="118" y="900"/>
                  </a:lnTo>
                  <a:lnTo>
                    <a:pt x="118" y="904"/>
                  </a:lnTo>
                  <a:lnTo>
                    <a:pt x="124" y="910"/>
                  </a:lnTo>
                  <a:lnTo>
                    <a:pt x="124" y="912"/>
                  </a:lnTo>
                  <a:lnTo>
                    <a:pt x="129" y="917"/>
                  </a:lnTo>
                  <a:lnTo>
                    <a:pt x="129" y="919"/>
                  </a:lnTo>
                  <a:lnTo>
                    <a:pt x="129" y="925"/>
                  </a:lnTo>
                  <a:lnTo>
                    <a:pt x="127" y="927"/>
                  </a:lnTo>
                  <a:lnTo>
                    <a:pt x="129" y="929"/>
                  </a:lnTo>
                  <a:lnTo>
                    <a:pt x="131" y="933"/>
                  </a:lnTo>
                  <a:lnTo>
                    <a:pt x="139" y="935"/>
                  </a:lnTo>
                  <a:lnTo>
                    <a:pt x="141" y="931"/>
                  </a:lnTo>
                  <a:lnTo>
                    <a:pt x="143" y="933"/>
                  </a:lnTo>
                  <a:lnTo>
                    <a:pt x="146" y="935"/>
                  </a:lnTo>
                  <a:lnTo>
                    <a:pt x="150" y="938"/>
                  </a:lnTo>
                  <a:lnTo>
                    <a:pt x="150" y="944"/>
                  </a:lnTo>
                  <a:lnTo>
                    <a:pt x="152" y="944"/>
                  </a:lnTo>
                  <a:lnTo>
                    <a:pt x="158" y="944"/>
                  </a:lnTo>
                  <a:lnTo>
                    <a:pt x="160" y="946"/>
                  </a:lnTo>
                  <a:lnTo>
                    <a:pt x="167" y="948"/>
                  </a:lnTo>
                  <a:lnTo>
                    <a:pt x="171" y="950"/>
                  </a:lnTo>
                  <a:lnTo>
                    <a:pt x="173" y="950"/>
                  </a:lnTo>
                  <a:lnTo>
                    <a:pt x="177" y="946"/>
                  </a:lnTo>
                  <a:lnTo>
                    <a:pt x="179" y="946"/>
                  </a:lnTo>
                  <a:lnTo>
                    <a:pt x="184" y="944"/>
                  </a:lnTo>
                  <a:lnTo>
                    <a:pt x="184" y="938"/>
                  </a:lnTo>
                  <a:lnTo>
                    <a:pt x="179" y="935"/>
                  </a:lnTo>
                  <a:lnTo>
                    <a:pt x="181" y="933"/>
                  </a:lnTo>
                  <a:lnTo>
                    <a:pt x="181" y="931"/>
                  </a:lnTo>
                  <a:lnTo>
                    <a:pt x="177" y="931"/>
                  </a:lnTo>
                  <a:lnTo>
                    <a:pt x="175" y="927"/>
                  </a:lnTo>
                  <a:lnTo>
                    <a:pt x="173" y="929"/>
                  </a:lnTo>
                  <a:lnTo>
                    <a:pt x="171" y="929"/>
                  </a:lnTo>
                  <a:lnTo>
                    <a:pt x="167" y="931"/>
                  </a:lnTo>
                  <a:lnTo>
                    <a:pt x="162" y="929"/>
                  </a:lnTo>
                  <a:lnTo>
                    <a:pt x="158" y="925"/>
                  </a:lnTo>
                  <a:lnTo>
                    <a:pt x="154" y="921"/>
                  </a:lnTo>
                  <a:lnTo>
                    <a:pt x="152" y="917"/>
                  </a:lnTo>
                  <a:lnTo>
                    <a:pt x="150" y="912"/>
                  </a:lnTo>
                  <a:lnTo>
                    <a:pt x="154" y="912"/>
                  </a:lnTo>
                  <a:lnTo>
                    <a:pt x="156" y="910"/>
                  </a:lnTo>
                  <a:lnTo>
                    <a:pt x="154" y="908"/>
                  </a:lnTo>
                  <a:lnTo>
                    <a:pt x="156" y="906"/>
                  </a:lnTo>
                  <a:lnTo>
                    <a:pt x="154" y="902"/>
                  </a:lnTo>
                  <a:lnTo>
                    <a:pt x="154" y="900"/>
                  </a:lnTo>
                  <a:lnTo>
                    <a:pt x="160" y="900"/>
                  </a:lnTo>
                  <a:lnTo>
                    <a:pt x="165" y="902"/>
                  </a:lnTo>
                  <a:lnTo>
                    <a:pt x="169" y="904"/>
                  </a:lnTo>
                  <a:lnTo>
                    <a:pt x="173" y="908"/>
                  </a:lnTo>
                  <a:lnTo>
                    <a:pt x="175" y="910"/>
                  </a:lnTo>
                  <a:lnTo>
                    <a:pt x="184" y="912"/>
                  </a:lnTo>
                  <a:lnTo>
                    <a:pt x="184" y="914"/>
                  </a:lnTo>
                  <a:lnTo>
                    <a:pt x="188" y="914"/>
                  </a:lnTo>
                  <a:lnTo>
                    <a:pt x="200" y="921"/>
                  </a:lnTo>
                  <a:lnTo>
                    <a:pt x="207" y="925"/>
                  </a:lnTo>
                  <a:lnTo>
                    <a:pt x="209" y="923"/>
                  </a:lnTo>
                  <a:lnTo>
                    <a:pt x="213" y="919"/>
                  </a:lnTo>
                  <a:lnTo>
                    <a:pt x="211" y="914"/>
                  </a:lnTo>
                  <a:lnTo>
                    <a:pt x="215" y="914"/>
                  </a:lnTo>
                  <a:lnTo>
                    <a:pt x="217" y="912"/>
                  </a:lnTo>
                  <a:lnTo>
                    <a:pt x="213" y="904"/>
                  </a:lnTo>
                  <a:lnTo>
                    <a:pt x="205" y="895"/>
                  </a:lnTo>
                  <a:lnTo>
                    <a:pt x="202" y="889"/>
                  </a:lnTo>
                  <a:lnTo>
                    <a:pt x="202" y="885"/>
                  </a:lnTo>
                  <a:lnTo>
                    <a:pt x="207" y="881"/>
                  </a:lnTo>
                  <a:lnTo>
                    <a:pt x="213" y="874"/>
                  </a:lnTo>
                  <a:lnTo>
                    <a:pt x="213" y="870"/>
                  </a:lnTo>
                  <a:lnTo>
                    <a:pt x="217" y="866"/>
                  </a:lnTo>
                  <a:lnTo>
                    <a:pt x="221" y="866"/>
                  </a:lnTo>
                  <a:lnTo>
                    <a:pt x="228" y="860"/>
                  </a:lnTo>
                  <a:lnTo>
                    <a:pt x="232" y="851"/>
                  </a:lnTo>
                  <a:lnTo>
                    <a:pt x="234" y="849"/>
                  </a:lnTo>
                  <a:lnTo>
                    <a:pt x="240" y="849"/>
                  </a:lnTo>
                  <a:lnTo>
                    <a:pt x="245" y="853"/>
                  </a:lnTo>
                  <a:lnTo>
                    <a:pt x="249" y="851"/>
                  </a:lnTo>
                  <a:lnTo>
                    <a:pt x="255" y="853"/>
                  </a:lnTo>
                  <a:lnTo>
                    <a:pt x="257" y="855"/>
                  </a:lnTo>
                  <a:lnTo>
                    <a:pt x="257" y="860"/>
                  </a:lnTo>
                  <a:lnTo>
                    <a:pt x="261" y="855"/>
                  </a:lnTo>
                  <a:lnTo>
                    <a:pt x="268" y="860"/>
                  </a:lnTo>
                  <a:lnTo>
                    <a:pt x="268" y="864"/>
                  </a:lnTo>
                  <a:lnTo>
                    <a:pt x="272" y="866"/>
                  </a:lnTo>
                  <a:lnTo>
                    <a:pt x="270" y="860"/>
                  </a:lnTo>
                  <a:lnTo>
                    <a:pt x="268" y="853"/>
                  </a:lnTo>
                  <a:lnTo>
                    <a:pt x="270" y="851"/>
                  </a:lnTo>
                  <a:lnTo>
                    <a:pt x="270" y="843"/>
                  </a:lnTo>
                  <a:lnTo>
                    <a:pt x="270" y="839"/>
                  </a:lnTo>
                  <a:lnTo>
                    <a:pt x="270" y="839"/>
                  </a:lnTo>
                  <a:lnTo>
                    <a:pt x="268" y="836"/>
                  </a:lnTo>
                  <a:lnTo>
                    <a:pt x="270" y="834"/>
                  </a:lnTo>
                  <a:lnTo>
                    <a:pt x="268" y="830"/>
                  </a:lnTo>
                  <a:lnTo>
                    <a:pt x="270" y="830"/>
                  </a:lnTo>
                  <a:lnTo>
                    <a:pt x="266" y="826"/>
                  </a:lnTo>
                  <a:lnTo>
                    <a:pt x="261" y="824"/>
                  </a:lnTo>
                  <a:lnTo>
                    <a:pt x="257" y="824"/>
                  </a:lnTo>
                  <a:lnTo>
                    <a:pt x="255" y="820"/>
                  </a:lnTo>
                  <a:lnTo>
                    <a:pt x="257" y="813"/>
                  </a:lnTo>
                  <a:lnTo>
                    <a:pt x="257" y="805"/>
                  </a:lnTo>
                  <a:lnTo>
                    <a:pt x="257" y="803"/>
                  </a:lnTo>
                  <a:lnTo>
                    <a:pt x="257" y="801"/>
                  </a:lnTo>
                  <a:lnTo>
                    <a:pt x="257" y="796"/>
                  </a:lnTo>
                  <a:lnTo>
                    <a:pt x="259" y="796"/>
                  </a:lnTo>
                  <a:lnTo>
                    <a:pt x="257" y="792"/>
                  </a:lnTo>
                  <a:lnTo>
                    <a:pt x="257" y="788"/>
                  </a:lnTo>
                  <a:lnTo>
                    <a:pt x="253" y="780"/>
                  </a:lnTo>
                  <a:lnTo>
                    <a:pt x="247" y="775"/>
                  </a:lnTo>
                  <a:lnTo>
                    <a:pt x="238" y="767"/>
                  </a:lnTo>
                  <a:lnTo>
                    <a:pt x="238" y="765"/>
                  </a:lnTo>
                  <a:lnTo>
                    <a:pt x="243" y="765"/>
                  </a:lnTo>
                  <a:lnTo>
                    <a:pt x="251" y="771"/>
                  </a:lnTo>
                  <a:lnTo>
                    <a:pt x="255" y="771"/>
                  </a:lnTo>
                  <a:lnTo>
                    <a:pt x="259" y="769"/>
                  </a:lnTo>
                  <a:lnTo>
                    <a:pt x="266" y="769"/>
                  </a:lnTo>
                  <a:lnTo>
                    <a:pt x="276" y="769"/>
                  </a:lnTo>
                  <a:lnTo>
                    <a:pt x="283" y="773"/>
                  </a:lnTo>
                  <a:lnTo>
                    <a:pt x="280" y="777"/>
                  </a:lnTo>
                  <a:lnTo>
                    <a:pt x="285" y="782"/>
                  </a:lnTo>
                  <a:lnTo>
                    <a:pt x="291" y="782"/>
                  </a:lnTo>
                  <a:lnTo>
                    <a:pt x="291" y="786"/>
                  </a:lnTo>
                  <a:lnTo>
                    <a:pt x="297" y="792"/>
                  </a:lnTo>
                  <a:lnTo>
                    <a:pt x="295" y="794"/>
                  </a:lnTo>
                  <a:lnTo>
                    <a:pt x="289" y="794"/>
                  </a:lnTo>
                  <a:lnTo>
                    <a:pt x="287" y="798"/>
                  </a:lnTo>
                  <a:lnTo>
                    <a:pt x="280" y="798"/>
                  </a:lnTo>
                  <a:lnTo>
                    <a:pt x="278" y="801"/>
                  </a:lnTo>
                  <a:lnTo>
                    <a:pt x="278" y="803"/>
                  </a:lnTo>
                  <a:lnTo>
                    <a:pt x="278" y="805"/>
                  </a:lnTo>
                  <a:lnTo>
                    <a:pt x="276" y="805"/>
                  </a:lnTo>
                  <a:lnTo>
                    <a:pt x="274" y="807"/>
                  </a:lnTo>
                  <a:lnTo>
                    <a:pt x="274" y="811"/>
                  </a:lnTo>
                  <a:lnTo>
                    <a:pt x="276" y="813"/>
                  </a:lnTo>
                  <a:lnTo>
                    <a:pt x="285" y="820"/>
                  </a:lnTo>
                  <a:lnTo>
                    <a:pt x="293" y="830"/>
                  </a:lnTo>
                  <a:lnTo>
                    <a:pt x="297" y="830"/>
                  </a:lnTo>
                  <a:lnTo>
                    <a:pt x="302" y="828"/>
                  </a:lnTo>
                  <a:lnTo>
                    <a:pt x="304" y="832"/>
                  </a:lnTo>
                  <a:lnTo>
                    <a:pt x="306" y="830"/>
                  </a:lnTo>
                  <a:lnTo>
                    <a:pt x="310" y="830"/>
                  </a:lnTo>
                  <a:lnTo>
                    <a:pt x="312" y="828"/>
                  </a:lnTo>
                  <a:lnTo>
                    <a:pt x="318" y="824"/>
                  </a:lnTo>
                  <a:lnTo>
                    <a:pt x="321" y="820"/>
                  </a:lnTo>
                  <a:lnTo>
                    <a:pt x="318" y="813"/>
                  </a:lnTo>
                  <a:lnTo>
                    <a:pt x="321" y="809"/>
                  </a:lnTo>
                  <a:lnTo>
                    <a:pt x="321" y="805"/>
                  </a:lnTo>
                  <a:lnTo>
                    <a:pt x="318" y="803"/>
                  </a:lnTo>
                  <a:lnTo>
                    <a:pt x="321" y="801"/>
                  </a:lnTo>
                  <a:lnTo>
                    <a:pt x="331" y="798"/>
                  </a:lnTo>
                  <a:lnTo>
                    <a:pt x="333" y="796"/>
                  </a:lnTo>
                  <a:lnTo>
                    <a:pt x="339" y="798"/>
                  </a:lnTo>
                  <a:lnTo>
                    <a:pt x="337" y="796"/>
                  </a:lnTo>
                  <a:lnTo>
                    <a:pt x="333" y="792"/>
                  </a:lnTo>
                  <a:lnTo>
                    <a:pt x="331" y="788"/>
                  </a:lnTo>
                  <a:lnTo>
                    <a:pt x="333" y="788"/>
                  </a:lnTo>
                  <a:lnTo>
                    <a:pt x="335" y="790"/>
                  </a:lnTo>
                  <a:lnTo>
                    <a:pt x="339" y="790"/>
                  </a:lnTo>
                  <a:lnTo>
                    <a:pt x="346" y="780"/>
                  </a:lnTo>
                  <a:lnTo>
                    <a:pt x="348" y="780"/>
                  </a:lnTo>
                  <a:lnTo>
                    <a:pt x="356" y="769"/>
                  </a:lnTo>
                  <a:lnTo>
                    <a:pt x="356" y="767"/>
                  </a:lnTo>
                  <a:lnTo>
                    <a:pt x="358" y="767"/>
                  </a:lnTo>
                  <a:lnTo>
                    <a:pt x="363" y="767"/>
                  </a:lnTo>
                  <a:lnTo>
                    <a:pt x="369" y="765"/>
                  </a:lnTo>
                  <a:lnTo>
                    <a:pt x="369" y="763"/>
                  </a:lnTo>
                  <a:lnTo>
                    <a:pt x="377" y="758"/>
                  </a:lnTo>
                  <a:lnTo>
                    <a:pt x="377" y="763"/>
                  </a:lnTo>
                  <a:lnTo>
                    <a:pt x="380" y="763"/>
                  </a:lnTo>
                  <a:lnTo>
                    <a:pt x="380" y="765"/>
                  </a:lnTo>
                  <a:lnTo>
                    <a:pt x="380" y="769"/>
                  </a:lnTo>
                  <a:lnTo>
                    <a:pt x="382" y="769"/>
                  </a:lnTo>
                  <a:lnTo>
                    <a:pt x="386" y="765"/>
                  </a:lnTo>
                  <a:lnTo>
                    <a:pt x="386" y="763"/>
                  </a:lnTo>
                  <a:lnTo>
                    <a:pt x="384" y="761"/>
                  </a:lnTo>
                  <a:lnTo>
                    <a:pt x="382" y="758"/>
                  </a:lnTo>
                  <a:lnTo>
                    <a:pt x="382" y="756"/>
                  </a:lnTo>
                  <a:lnTo>
                    <a:pt x="388" y="750"/>
                  </a:lnTo>
                  <a:lnTo>
                    <a:pt x="390" y="748"/>
                  </a:lnTo>
                  <a:lnTo>
                    <a:pt x="390" y="752"/>
                  </a:lnTo>
                  <a:lnTo>
                    <a:pt x="388" y="752"/>
                  </a:lnTo>
                  <a:lnTo>
                    <a:pt x="388" y="754"/>
                  </a:lnTo>
                  <a:lnTo>
                    <a:pt x="390" y="758"/>
                  </a:lnTo>
                  <a:lnTo>
                    <a:pt x="394" y="758"/>
                  </a:lnTo>
                  <a:lnTo>
                    <a:pt x="396" y="754"/>
                  </a:lnTo>
                  <a:lnTo>
                    <a:pt x="394" y="752"/>
                  </a:lnTo>
                  <a:lnTo>
                    <a:pt x="392" y="748"/>
                  </a:lnTo>
                  <a:lnTo>
                    <a:pt x="392" y="746"/>
                  </a:lnTo>
                  <a:lnTo>
                    <a:pt x="394" y="744"/>
                  </a:lnTo>
                  <a:lnTo>
                    <a:pt x="405" y="739"/>
                  </a:lnTo>
                  <a:lnTo>
                    <a:pt x="411" y="739"/>
                  </a:lnTo>
                  <a:lnTo>
                    <a:pt x="413" y="739"/>
                  </a:lnTo>
                  <a:lnTo>
                    <a:pt x="409" y="742"/>
                  </a:lnTo>
                  <a:lnTo>
                    <a:pt x="407" y="742"/>
                  </a:lnTo>
                  <a:lnTo>
                    <a:pt x="398" y="746"/>
                  </a:lnTo>
                  <a:lnTo>
                    <a:pt x="401" y="748"/>
                  </a:lnTo>
                  <a:lnTo>
                    <a:pt x="403" y="748"/>
                  </a:lnTo>
                  <a:lnTo>
                    <a:pt x="405" y="748"/>
                  </a:lnTo>
                  <a:lnTo>
                    <a:pt x="409" y="752"/>
                  </a:lnTo>
                  <a:lnTo>
                    <a:pt x="407" y="752"/>
                  </a:lnTo>
                  <a:lnTo>
                    <a:pt x="407" y="754"/>
                  </a:lnTo>
                  <a:lnTo>
                    <a:pt x="409" y="758"/>
                  </a:lnTo>
                  <a:lnTo>
                    <a:pt x="407" y="761"/>
                  </a:lnTo>
                  <a:lnTo>
                    <a:pt x="403" y="761"/>
                  </a:lnTo>
                  <a:lnTo>
                    <a:pt x="398" y="765"/>
                  </a:lnTo>
                  <a:lnTo>
                    <a:pt x="401" y="769"/>
                  </a:lnTo>
                  <a:lnTo>
                    <a:pt x="403" y="769"/>
                  </a:lnTo>
                  <a:lnTo>
                    <a:pt x="405" y="769"/>
                  </a:lnTo>
                  <a:lnTo>
                    <a:pt x="409" y="769"/>
                  </a:lnTo>
                  <a:lnTo>
                    <a:pt x="411" y="767"/>
                  </a:lnTo>
                  <a:lnTo>
                    <a:pt x="415" y="769"/>
                  </a:lnTo>
                  <a:lnTo>
                    <a:pt x="415" y="773"/>
                  </a:lnTo>
                  <a:lnTo>
                    <a:pt x="417" y="769"/>
                  </a:lnTo>
                  <a:lnTo>
                    <a:pt x="422" y="763"/>
                  </a:lnTo>
                  <a:lnTo>
                    <a:pt x="424" y="763"/>
                  </a:lnTo>
                  <a:lnTo>
                    <a:pt x="426" y="767"/>
                  </a:lnTo>
                  <a:lnTo>
                    <a:pt x="428" y="769"/>
                  </a:lnTo>
                  <a:lnTo>
                    <a:pt x="430" y="767"/>
                  </a:lnTo>
                  <a:lnTo>
                    <a:pt x="428" y="765"/>
                  </a:lnTo>
                  <a:lnTo>
                    <a:pt x="430" y="763"/>
                  </a:lnTo>
                  <a:lnTo>
                    <a:pt x="426" y="761"/>
                  </a:lnTo>
                  <a:lnTo>
                    <a:pt x="426" y="758"/>
                  </a:lnTo>
                  <a:lnTo>
                    <a:pt x="430" y="754"/>
                  </a:lnTo>
                  <a:lnTo>
                    <a:pt x="434" y="754"/>
                  </a:lnTo>
                  <a:lnTo>
                    <a:pt x="434" y="752"/>
                  </a:lnTo>
                  <a:lnTo>
                    <a:pt x="441" y="748"/>
                  </a:lnTo>
                  <a:lnTo>
                    <a:pt x="443" y="750"/>
                  </a:lnTo>
                  <a:lnTo>
                    <a:pt x="445" y="750"/>
                  </a:lnTo>
                  <a:lnTo>
                    <a:pt x="447" y="750"/>
                  </a:lnTo>
                  <a:lnTo>
                    <a:pt x="451" y="750"/>
                  </a:lnTo>
                  <a:lnTo>
                    <a:pt x="460" y="750"/>
                  </a:lnTo>
                  <a:lnTo>
                    <a:pt x="462" y="748"/>
                  </a:lnTo>
                  <a:lnTo>
                    <a:pt x="462" y="746"/>
                  </a:lnTo>
                  <a:lnTo>
                    <a:pt x="464" y="744"/>
                  </a:lnTo>
                  <a:lnTo>
                    <a:pt x="468" y="744"/>
                  </a:lnTo>
                  <a:lnTo>
                    <a:pt x="470" y="742"/>
                  </a:lnTo>
                  <a:lnTo>
                    <a:pt x="472" y="737"/>
                  </a:lnTo>
                  <a:lnTo>
                    <a:pt x="476" y="737"/>
                  </a:lnTo>
                  <a:lnTo>
                    <a:pt x="481" y="731"/>
                  </a:lnTo>
                  <a:lnTo>
                    <a:pt x="483" y="731"/>
                  </a:lnTo>
                  <a:lnTo>
                    <a:pt x="487" y="729"/>
                  </a:lnTo>
                  <a:lnTo>
                    <a:pt x="487" y="731"/>
                  </a:lnTo>
                  <a:lnTo>
                    <a:pt x="485" y="735"/>
                  </a:lnTo>
                  <a:lnTo>
                    <a:pt x="487" y="735"/>
                  </a:lnTo>
                  <a:lnTo>
                    <a:pt x="491" y="739"/>
                  </a:lnTo>
                  <a:lnTo>
                    <a:pt x="491" y="742"/>
                  </a:lnTo>
                  <a:lnTo>
                    <a:pt x="489" y="746"/>
                  </a:lnTo>
                  <a:lnTo>
                    <a:pt x="489" y="748"/>
                  </a:lnTo>
                  <a:lnTo>
                    <a:pt x="489" y="752"/>
                  </a:lnTo>
                  <a:lnTo>
                    <a:pt x="491" y="754"/>
                  </a:lnTo>
                  <a:lnTo>
                    <a:pt x="502" y="754"/>
                  </a:lnTo>
                  <a:lnTo>
                    <a:pt x="504" y="752"/>
                  </a:lnTo>
                  <a:lnTo>
                    <a:pt x="504" y="750"/>
                  </a:lnTo>
                  <a:lnTo>
                    <a:pt x="502" y="750"/>
                  </a:lnTo>
                  <a:lnTo>
                    <a:pt x="498" y="744"/>
                  </a:lnTo>
                  <a:lnTo>
                    <a:pt x="498" y="742"/>
                  </a:lnTo>
                  <a:lnTo>
                    <a:pt x="502" y="739"/>
                  </a:lnTo>
                  <a:lnTo>
                    <a:pt x="506" y="742"/>
                  </a:lnTo>
                  <a:lnTo>
                    <a:pt x="510" y="739"/>
                  </a:lnTo>
                  <a:lnTo>
                    <a:pt x="512" y="733"/>
                  </a:lnTo>
                  <a:lnTo>
                    <a:pt x="514" y="733"/>
                  </a:lnTo>
                  <a:lnTo>
                    <a:pt x="517" y="733"/>
                  </a:lnTo>
                  <a:lnTo>
                    <a:pt x="523" y="735"/>
                  </a:lnTo>
                  <a:lnTo>
                    <a:pt x="517" y="729"/>
                  </a:lnTo>
                  <a:lnTo>
                    <a:pt x="512" y="729"/>
                  </a:lnTo>
                  <a:lnTo>
                    <a:pt x="512" y="725"/>
                  </a:lnTo>
                  <a:lnTo>
                    <a:pt x="508" y="718"/>
                  </a:lnTo>
                  <a:lnTo>
                    <a:pt x="506" y="718"/>
                  </a:lnTo>
                  <a:lnTo>
                    <a:pt x="506" y="720"/>
                  </a:lnTo>
                  <a:lnTo>
                    <a:pt x="504" y="718"/>
                  </a:lnTo>
                  <a:lnTo>
                    <a:pt x="502" y="710"/>
                  </a:lnTo>
                  <a:lnTo>
                    <a:pt x="498" y="710"/>
                  </a:lnTo>
                  <a:lnTo>
                    <a:pt x="495" y="704"/>
                  </a:lnTo>
                  <a:lnTo>
                    <a:pt x="495" y="704"/>
                  </a:lnTo>
                  <a:lnTo>
                    <a:pt x="500" y="702"/>
                  </a:lnTo>
                  <a:lnTo>
                    <a:pt x="500" y="697"/>
                  </a:lnTo>
                  <a:lnTo>
                    <a:pt x="498" y="693"/>
                  </a:lnTo>
                  <a:lnTo>
                    <a:pt x="500" y="691"/>
                  </a:lnTo>
                  <a:lnTo>
                    <a:pt x="504" y="693"/>
                  </a:lnTo>
                  <a:lnTo>
                    <a:pt x="506" y="691"/>
                  </a:lnTo>
                  <a:lnTo>
                    <a:pt x="508" y="693"/>
                  </a:lnTo>
                  <a:lnTo>
                    <a:pt x="512" y="693"/>
                  </a:lnTo>
                  <a:lnTo>
                    <a:pt x="517" y="695"/>
                  </a:lnTo>
                  <a:lnTo>
                    <a:pt x="531" y="693"/>
                  </a:lnTo>
                  <a:lnTo>
                    <a:pt x="550" y="693"/>
                  </a:lnTo>
                  <a:lnTo>
                    <a:pt x="557" y="697"/>
                  </a:lnTo>
                  <a:lnTo>
                    <a:pt x="569" y="702"/>
                  </a:lnTo>
                  <a:lnTo>
                    <a:pt x="569" y="704"/>
                  </a:lnTo>
                  <a:lnTo>
                    <a:pt x="569" y="706"/>
                  </a:lnTo>
                  <a:lnTo>
                    <a:pt x="571" y="710"/>
                  </a:lnTo>
                  <a:lnTo>
                    <a:pt x="573" y="708"/>
                  </a:lnTo>
                  <a:lnTo>
                    <a:pt x="580" y="706"/>
                  </a:lnTo>
                  <a:lnTo>
                    <a:pt x="584" y="708"/>
                  </a:lnTo>
                  <a:lnTo>
                    <a:pt x="586" y="708"/>
                  </a:lnTo>
                  <a:lnTo>
                    <a:pt x="586" y="712"/>
                  </a:lnTo>
                  <a:lnTo>
                    <a:pt x="595" y="714"/>
                  </a:lnTo>
                  <a:lnTo>
                    <a:pt x="605" y="720"/>
                  </a:lnTo>
                  <a:lnTo>
                    <a:pt x="616" y="720"/>
                  </a:lnTo>
                  <a:lnTo>
                    <a:pt x="620" y="725"/>
                  </a:lnTo>
                  <a:lnTo>
                    <a:pt x="622" y="729"/>
                  </a:lnTo>
                  <a:lnTo>
                    <a:pt x="628" y="731"/>
                  </a:lnTo>
                  <a:lnTo>
                    <a:pt x="635" y="735"/>
                  </a:lnTo>
                  <a:lnTo>
                    <a:pt x="639" y="744"/>
                  </a:lnTo>
                  <a:lnTo>
                    <a:pt x="643" y="746"/>
                  </a:lnTo>
                  <a:lnTo>
                    <a:pt x="643" y="742"/>
                  </a:lnTo>
                  <a:lnTo>
                    <a:pt x="641" y="737"/>
                  </a:lnTo>
                  <a:lnTo>
                    <a:pt x="645" y="737"/>
                  </a:lnTo>
                  <a:lnTo>
                    <a:pt x="645" y="735"/>
                  </a:lnTo>
                  <a:lnTo>
                    <a:pt x="643" y="731"/>
                  </a:lnTo>
                  <a:lnTo>
                    <a:pt x="643" y="727"/>
                  </a:lnTo>
                  <a:lnTo>
                    <a:pt x="643" y="716"/>
                  </a:lnTo>
                  <a:lnTo>
                    <a:pt x="647" y="714"/>
                  </a:lnTo>
                  <a:lnTo>
                    <a:pt x="643" y="714"/>
                  </a:lnTo>
                  <a:lnTo>
                    <a:pt x="643" y="712"/>
                  </a:lnTo>
                  <a:lnTo>
                    <a:pt x="639" y="712"/>
                  </a:lnTo>
                  <a:lnTo>
                    <a:pt x="637" y="714"/>
                  </a:lnTo>
                  <a:lnTo>
                    <a:pt x="632" y="714"/>
                  </a:lnTo>
                  <a:lnTo>
                    <a:pt x="624" y="704"/>
                  </a:lnTo>
                  <a:lnTo>
                    <a:pt x="622" y="704"/>
                  </a:lnTo>
                  <a:lnTo>
                    <a:pt x="618" y="699"/>
                  </a:lnTo>
                  <a:lnTo>
                    <a:pt x="618" y="693"/>
                  </a:lnTo>
                  <a:lnTo>
                    <a:pt x="616" y="691"/>
                  </a:lnTo>
                  <a:lnTo>
                    <a:pt x="613" y="695"/>
                  </a:lnTo>
                  <a:lnTo>
                    <a:pt x="609" y="693"/>
                  </a:lnTo>
                  <a:lnTo>
                    <a:pt x="603" y="693"/>
                  </a:lnTo>
                  <a:lnTo>
                    <a:pt x="601" y="691"/>
                  </a:lnTo>
                  <a:lnTo>
                    <a:pt x="599" y="693"/>
                  </a:lnTo>
                  <a:lnTo>
                    <a:pt x="597" y="687"/>
                  </a:lnTo>
                  <a:lnTo>
                    <a:pt x="595" y="685"/>
                  </a:lnTo>
                  <a:lnTo>
                    <a:pt x="590" y="676"/>
                  </a:lnTo>
                  <a:lnTo>
                    <a:pt x="590" y="672"/>
                  </a:lnTo>
                  <a:lnTo>
                    <a:pt x="592" y="674"/>
                  </a:lnTo>
                  <a:lnTo>
                    <a:pt x="597" y="672"/>
                  </a:lnTo>
                  <a:lnTo>
                    <a:pt x="597" y="668"/>
                  </a:lnTo>
                  <a:lnTo>
                    <a:pt x="590" y="664"/>
                  </a:lnTo>
                  <a:lnTo>
                    <a:pt x="590" y="657"/>
                  </a:lnTo>
                  <a:lnTo>
                    <a:pt x="592" y="653"/>
                  </a:lnTo>
                  <a:lnTo>
                    <a:pt x="597" y="655"/>
                  </a:lnTo>
                  <a:lnTo>
                    <a:pt x="592" y="651"/>
                  </a:lnTo>
                  <a:lnTo>
                    <a:pt x="588" y="651"/>
                  </a:lnTo>
                  <a:lnTo>
                    <a:pt x="584" y="645"/>
                  </a:lnTo>
                  <a:lnTo>
                    <a:pt x="582" y="640"/>
                  </a:lnTo>
                  <a:lnTo>
                    <a:pt x="580" y="643"/>
                  </a:lnTo>
                  <a:lnTo>
                    <a:pt x="576" y="638"/>
                  </a:lnTo>
                  <a:lnTo>
                    <a:pt x="576" y="632"/>
                  </a:lnTo>
                  <a:lnTo>
                    <a:pt x="578" y="628"/>
                  </a:lnTo>
                  <a:lnTo>
                    <a:pt x="576" y="624"/>
                  </a:lnTo>
                  <a:lnTo>
                    <a:pt x="573" y="621"/>
                  </a:lnTo>
                  <a:lnTo>
                    <a:pt x="578" y="619"/>
                  </a:lnTo>
                  <a:lnTo>
                    <a:pt x="584" y="609"/>
                  </a:lnTo>
                  <a:lnTo>
                    <a:pt x="588" y="605"/>
                  </a:lnTo>
                  <a:lnTo>
                    <a:pt x="590" y="602"/>
                  </a:lnTo>
                  <a:lnTo>
                    <a:pt x="588" y="598"/>
                  </a:lnTo>
                  <a:lnTo>
                    <a:pt x="586" y="594"/>
                  </a:lnTo>
                  <a:lnTo>
                    <a:pt x="590" y="590"/>
                  </a:lnTo>
                  <a:lnTo>
                    <a:pt x="586" y="586"/>
                  </a:lnTo>
                  <a:lnTo>
                    <a:pt x="586" y="579"/>
                  </a:lnTo>
                  <a:lnTo>
                    <a:pt x="588" y="575"/>
                  </a:lnTo>
                  <a:lnTo>
                    <a:pt x="586" y="573"/>
                  </a:lnTo>
                  <a:lnTo>
                    <a:pt x="586" y="569"/>
                  </a:lnTo>
                  <a:lnTo>
                    <a:pt x="584" y="565"/>
                  </a:lnTo>
                  <a:lnTo>
                    <a:pt x="586" y="558"/>
                  </a:lnTo>
                  <a:lnTo>
                    <a:pt x="588" y="556"/>
                  </a:lnTo>
                  <a:lnTo>
                    <a:pt x="584" y="552"/>
                  </a:lnTo>
                  <a:lnTo>
                    <a:pt x="586" y="546"/>
                  </a:lnTo>
                  <a:lnTo>
                    <a:pt x="584" y="537"/>
                  </a:lnTo>
                  <a:lnTo>
                    <a:pt x="588" y="535"/>
                  </a:lnTo>
                  <a:lnTo>
                    <a:pt x="590" y="537"/>
                  </a:lnTo>
                  <a:lnTo>
                    <a:pt x="590" y="539"/>
                  </a:lnTo>
                  <a:lnTo>
                    <a:pt x="590" y="541"/>
                  </a:lnTo>
                  <a:lnTo>
                    <a:pt x="597" y="539"/>
                  </a:lnTo>
                  <a:lnTo>
                    <a:pt x="601" y="539"/>
                  </a:lnTo>
                  <a:lnTo>
                    <a:pt x="607" y="537"/>
                  </a:lnTo>
                  <a:lnTo>
                    <a:pt x="609" y="537"/>
                  </a:lnTo>
                  <a:lnTo>
                    <a:pt x="613" y="539"/>
                  </a:lnTo>
                  <a:lnTo>
                    <a:pt x="616" y="537"/>
                  </a:lnTo>
                  <a:lnTo>
                    <a:pt x="620" y="537"/>
                  </a:lnTo>
                  <a:lnTo>
                    <a:pt x="632" y="541"/>
                  </a:lnTo>
                  <a:lnTo>
                    <a:pt x="637" y="541"/>
                  </a:lnTo>
                  <a:lnTo>
                    <a:pt x="641" y="541"/>
                  </a:lnTo>
                  <a:lnTo>
                    <a:pt x="643" y="546"/>
                  </a:lnTo>
                  <a:lnTo>
                    <a:pt x="641" y="548"/>
                  </a:lnTo>
                  <a:lnTo>
                    <a:pt x="643" y="552"/>
                  </a:lnTo>
                  <a:lnTo>
                    <a:pt x="643" y="556"/>
                  </a:lnTo>
                  <a:lnTo>
                    <a:pt x="645" y="558"/>
                  </a:lnTo>
                  <a:lnTo>
                    <a:pt x="645" y="567"/>
                  </a:lnTo>
                  <a:lnTo>
                    <a:pt x="647" y="573"/>
                  </a:lnTo>
                  <a:lnTo>
                    <a:pt x="645" y="583"/>
                  </a:lnTo>
                  <a:lnTo>
                    <a:pt x="647" y="586"/>
                  </a:lnTo>
                  <a:lnTo>
                    <a:pt x="647" y="590"/>
                  </a:lnTo>
                  <a:lnTo>
                    <a:pt x="649" y="592"/>
                  </a:lnTo>
                  <a:lnTo>
                    <a:pt x="647" y="596"/>
                  </a:lnTo>
                  <a:lnTo>
                    <a:pt x="645" y="598"/>
                  </a:lnTo>
                  <a:lnTo>
                    <a:pt x="647" y="602"/>
                  </a:lnTo>
                  <a:lnTo>
                    <a:pt x="651" y="607"/>
                  </a:lnTo>
                  <a:lnTo>
                    <a:pt x="654" y="611"/>
                  </a:lnTo>
                  <a:lnTo>
                    <a:pt x="658" y="613"/>
                  </a:lnTo>
                  <a:lnTo>
                    <a:pt x="658" y="613"/>
                  </a:lnTo>
                  <a:lnTo>
                    <a:pt x="662" y="613"/>
                  </a:lnTo>
                  <a:lnTo>
                    <a:pt x="664" y="613"/>
                  </a:lnTo>
                  <a:lnTo>
                    <a:pt x="664" y="621"/>
                  </a:lnTo>
                  <a:lnTo>
                    <a:pt x="670" y="626"/>
                  </a:lnTo>
                  <a:lnTo>
                    <a:pt x="672" y="630"/>
                  </a:lnTo>
                  <a:lnTo>
                    <a:pt x="675" y="640"/>
                  </a:lnTo>
                  <a:lnTo>
                    <a:pt x="677" y="645"/>
                  </a:lnTo>
                  <a:lnTo>
                    <a:pt x="677" y="647"/>
                  </a:lnTo>
                  <a:lnTo>
                    <a:pt x="677" y="651"/>
                  </a:lnTo>
                  <a:lnTo>
                    <a:pt x="681" y="655"/>
                  </a:lnTo>
                  <a:lnTo>
                    <a:pt x="681" y="661"/>
                  </a:lnTo>
                  <a:lnTo>
                    <a:pt x="687" y="670"/>
                  </a:lnTo>
                  <a:lnTo>
                    <a:pt x="685" y="674"/>
                  </a:lnTo>
                  <a:lnTo>
                    <a:pt x="687" y="680"/>
                  </a:lnTo>
                  <a:lnTo>
                    <a:pt x="691" y="683"/>
                  </a:lnTo>
                  <a:lnTo>
                    <a:pt x="689" y="685"/>
                  </a:lnTo>
                  <a:lnTo>
                    <a:pt x="691" y="687"/>
                  </a:lnTo>
                  <a:lnTo>
                    <a:pt x="694" y="695"/>
                  </a:lnTo>
                  <a:lnTo>
                    <a:pt x="702" y="706"/>
                  </a:lnTo>
                  <a:lnTo>
                    <a:pt x="708" y="708"/>
                  </a:lnTo>
                  <a:lnTo>
                    <a:pt x="710" y="712"/>
                  </a:lnTo>
                  <a:lnTo>
                    <a:pt x="713" y="712"/>
                  </a:lnTo>
                  <a:lnTo>
                    <a:pt x="719" y="718"/>
                  </a:lnTo>
                  <a:lnTo>
                    <a:pt x="719" y="720"/>
                  </a:lnTo>
                  <a:lnTo>
                    <a:pt x="717" y="720"/>
                  </a:lnTo>
                  <a:lnTo>
                    <a:pt x="717" y="725"/>
                  </a:lnTo>
                  <a:lnTo>
                    <a:pt x="717" y="731"/>
                  </a:lnTo>
                  <a:lnTo>
                    <a:pt x="719" y="737"/>
                  </a:lnTo>
                  <a:lnTo>
                    <a:pt x="723" y="742"/>
                  </a:lnTo>
                  <a:lnTo>
                    <a:pt x="723" y="748"/>
                  </a:lnTo>
                  <a:lnTo>
                    <a:pt x="721" y="752"/>
                  </a:lnTo>
                  <a:lnTo>
                    <a:pt x="721" y="754"/>
                  </a:lnTo>
                  <a:lnTo>
                    <a:pt x="717" y="756"/>
                  </a:lnTo>
                  <a:lnTo>
                    <a:pt x="719" y="758"/>
                  </a:lnTo>
                  <a:lnTo>
                    <a:pt x="719" y="769"/>
                  </a:lnTo>
                  <a:lnTo>
                    <a:pt x="715" y="771"/>
                  </a:lnTo>
                  <a:lnTo>
                    <a:pt x="715" y="771"/>
                  </a:lnTo>
                  <a:lnTo>
                    <a:pt x="719" y="771"/>
                  </a:lnTo>
                  <a:lnTo>
                    <a:pt x="719" y="773"/>
                  </a:lnTo>
                  <a:lnTo>
                    <a:pt x="715" y="775"/>
                  </a:lnTo>
                  <a:lnTo>
                    <a:pt x="715" y="784"/>
                  </a:lnTo>
                  <a:lnTo>
                    <a:pt x="713" y="788"/>
                  </a:lnTo>
                  <a:lnTo>
                    <a:pt x="708" y="784"/>
                  </a:lnTo>
                  <a:lnTo>
                    <a:pt x="708" y="788"/>
                  </a:lnTo>
                  <a:lnTo>
                    <a:pt x="713" y="792"/>
                  </a:lnTo>
                  <a:lnTo>
                    <a:pt x="713" y="794"/>
                  </a:lnTo>
                  <a:lnTo>
                    <a:pt x="708" y="796"/>
                  </a:lnTo>
                  <a:lnTo>
                    <a:pt x="704" y="801"/>
                  </a:lnTo>
                  <a:lnTo>
                    <a:pt x="698" y="801"/>
                  </a:lnTo>
                  <a:lnTo>
                    <a:pt x="694" y="798"/>
                  </a:lnTo>
                  <a:lnTo>
                    <a:pt x="700" y="794"/>
                  </a:lnTo>
                  <a:lnTo>
                    <a:pt x="700" y="792"/>
                  </a:lnTo>
                  <a:lnTo>
                    <a:pt x="696" y="792"/>
                  </a:lnTo>
                  <a:lnTo>
                    <a:pt x="694" y="794"/>
                  </a:lnTo>
                  <a:lnTo>
                    <a:pt x="691" y="794"/>
                  </a:lnTo>
                  <a:lnTo>
                    <a:pt x="683" y="790"/>
                  </a:lnTo>
                  <a:lnTo>
                    <a:pt x="681" y="792"/>
                  </a:lnTo>
                  <a:lnTo>
                    <a:pt x="670" y="794"/>
                  </a:lnTo>
                  <a:lnTo>
                    <a:pt x="664" y="794"/>
                  </a:lnTo>
                  <a:lnTo>
                    <a:pt x="660" y="798"/>
                  </a:lnTo>
                  <a:lnTo>
                    <a:pt x="664" y="801"/>
                  </a:lnTo>
                  <a:lnTo>
                    <a:pt x="664" y="801"/>
                  </a:lnTo>
                  <a:lnTo>
                    <a:pt x="666" y="796"/>
                  </a:lnTo>
                  <a:lnTo>
                    <a:pt x="672" y="796"/>
                  </a:lnTo>
                  <a:lnTo>
                    <a:pt x="675" y="801"/>
                  </a:lnTo>
                  <a:lnTo>
                    <a:pt x="681" y="805"/>
                  </a:lnTo>
                  <a:lnTo>
                    <a:pt x="696" y="807"/>
                  </a:lnTo>
                  <a:lnTo>
                    <a:pt x="702" y="809"/>
                  </a:lnTo>
                  <a:lnTo>
                    <a:pt x="708" y="809"/>
                  </a:lnTo>
                  <a:lnTo>
                    <a:pt x="715" y="807"/>
                  </a:lnTo>
                  <a:lnTo>
                    <a:pt x="717" y="809"/>
                  </a:lnTo>
                  <a:lnTo>
                    <a:pt x="725" y="811"/>
                  </a:lnTo>
                  <a:lnTo>
                    <a:pt x="732" y="809"/>
                  </a:lnTo>
                  <a:lnTo>
                    <a:pt x="732" y="805"/>
                  </a:lnTo>
                  <a:lnTo>
                    <a:pt x="727" y="801"/>
                  </a:lnTo>
                  <a:lnTo>
                    <a:pt x="727" y="796"/>
                  </a:lnTo>
                  <a:lnTo>
                    <a:pt x="732" y="792"/>
                  </a:lnTo>
                  <a:lnTo>
                    <a:pt x="734" y="792"/>
                  </a:lnTo>
                  <a:lnTo>
                    <a:pt x="736" y="788"/>
                  </a:lnTo>
                  <a:lnTo>
                    <a:pt x="740" y="784"/>
                  </a:lnTo>
                  <a:lnTo>
                    <a:pt x="740" y="780"/>
                  </a:lnTo>
                  <a:lnTo>
                    <a:pt x="744" y="769"/>
                  </a:lnTo>
                  <a:lnTo>
                    <a:pt x="740" y="765"/>
                  </a:lnTo>
                  <a:lnTo>
                    <a:pt x="742" y="756"/>
                  </a:lnTo>
                  <a:lnTo>
                    <a:pt x="748" y="746"/>
                  </a:lnTo>
                  <a:lnTo>
                    <a:pt x="748" y="744"/>
                  </a:lnTo>
                  <a:lnTo>
                    <a:pt x="742" y="729"/>
                  </a:lnTo>
                  <a:lnTo>
                    <a:pt x="734" y="723"/>
                  </a:lnTo>
                  <a:lnTo>
                    <a:pt x="732" y="720"/>
                  </a:lnTo>
                  <a:lnTo>
                    <a:pt x="732" y="708"/>
                  </a:lnTo>
                  <a:lnTo>
                    <a:pt x="738" y="704"/>
                  </a:lnTo>
                  <a:lnTo>
                    <a:pt x="740" y="699"/>
                  </a:lnTo>
                  <a:lnTo>
                    <a:pt x="746" y="697"/>
                  </a:lnTo>
                  <a:lnTo>
                    <a:pt x="755" y="691"/>
                  </a:lnTo>
                  <a:lnTo>
                    <a:pt x="759" y="691"/>
                  </a:lnTo>
                  <a:lnTo>
                    <a:pt x="765" y="695"/>
                  </a:lnTo>
                  <a:lnTo>
                    <a:pt x="765" y="702"/>
                  </a:lnTo>
                  <a:lnTo>
                    <a:pt x="772" y="706"/>
                  </a:lnTo>
                  <a:lnTo>
                    <a:pt x="774" y="708"/>
                  </a:lnTo>
                  <a:lnTo>
                    <a:pt x="776" y="708"/>
                  </a:lnTo>
                  <a:lnTo>
                    <a:pt x="780" y="714"/>
                  </a:lnTo>
                  <a:lnTo>
                    <a:pt x="780" y="718"/>
                  </a:lnTo>
                  <a:lnTo>
                    <a:pt x="784" y="720"/>
                  </a:lnTo>
                  <a:lnTo>
                    <a:pt x="784" y="725"/>
                  </a:lnTo>
                  <a:lnTo>
                    <a:pt x="788" y="731"/>
                  </a:lnTo>
                  <a:lnTo>
                    <a:pt x="788" y="735"/>
                  </a:lnTo>
                  <a:lnTo>
                    <a:pt x="786" y="737"/>
                  </a:lnTo>
                  <a:lnTo>
                    <a:pt x="791" y="742"/>
                  </a:lnTo>
                  <a:lnTo>
                    <a:pt x="795" y="742"/>
                  </a:lnTo>
                  <a:lnTo>
                    <a:pt x="801" y="746"/>
                  </a:lnTo>
                  <a:lnTo>
                    <a:pt x="805" y="744"/>
                  </a:lnTo>
                  <a:lnTo>
                    <a:pt x="809" y="744"/>
                  </a:lnTo>
                  <a:lnTo>
                    <a:pt x="816" y="744"/>
                  </a:lnTo>
                  <a:lnTo>
                    <a:pt x="816" y="742"/>
                  </a:lnTo>
                  <a:lnTo>
                    <a:pt x="818" y="739"/>
                  </a:lnTo>
                  <a:lnTo>
                    <a:pt x="816" y="737"/>
                  </a:lnTo>
                  <a:lnTo>
                    <a:pt x="812" y="739"/>
                  </a:lnTo>
                  <a:lnTo>
                    <a:pt x="812" y="735"/>
                  </a:lnTo>
                  <a:lnTo>
                    <a:pt x="807" y="742"/>
                  </a:lnTo>
                  <a:lnTo>
                    <a:pt x="801" y="742"/>
                  </a:lnTo>
                  <a:lnTo>
                    <a:pt x="799" y="737"/>
                  </a:lnTo>
                  <a:lnTo>
                    <a:pt x="795" y="737"/>
                  </a:lnTo>
                  <a:lnTo>
                    <a:pt x="793" y="733"/>
                  </a:lnTo>
                  <a:lnTo>
                    <a:pt x="795" y="731"/>
                  </a:lnTo>
                  <a:lnTo>
                    <a:pt x="791" y="729"/>
                  </a:lnTo>
                  <a:lnTo>
                    <a:pt x="788" y="723"/>
                  </a:lnTo>
                  <a:lnTo>
                    <a:pt x="788" y="716"/>
                  </a:lnTo>
                  <a:lnTo>
                    <a:pt x="793" y="716"/>
                  </a:lnTo>
                  <a:lnTo>
                    <a:pt x="797" y="714"/>
                  </a:lnTo>
                  <a:lnTo>
                    <a:pt x="793" y="710"/>
                  </a:lnTo>
                  <a:lnTo>
                    <a:pt x="793" y="708"/>
                  </a:lnTo>
                  <a:lnTo>
                    <a:pt x="791" y="708"/>
                  </a:lnTo>
                  <a:lnTo>
                    <a:pt x="791" y="704"/>
                  </a:lnTo>
                  <a:lnTo>
                    <a:pt x="784" y="699"/>
                  </a:lnTo>
                  <a:lnTo>
                    <a:pt x="784" y="697"/>
                  </a:lnTo>
                  <a:lnTo>
                    <a:pt x="778" y="691"/>
                  </a:lnTo>
                  <a:lnTo>
                    <a:pt x="772" y="691"/>
                  </a:lnTo>
                  <a:lnTo>
                    <a:pt x="763" y="687"/>
                  </a:lnTo>
                  <a:lnTo>
                    <a:pt x="761" y="683"/>
                  </a:lnTo>
                  <a:lnTo>
                    <a:pt x="757" y="685"/>
                  </a:lnTo>
                  <a:lnTo>
                    <a:pt x="748" y="680"/>
                  </a:lnTo>
                  <a:lnTo>
                    <a:pt x="744" y="680"/>
                  </a:lnTo>
                  <a:lnTo>
                    <a:pt x="740" y="680"/>
                  </a:lnTo>
                  <a:lnTo>
                    <a:pt x="736" y="685"/>
                  </a:lnTo>
                  <a:lnTo>
                    <a:pt x="734" y="691"/>
                  </a:lnTo>
                  <a:lnTo>
                    <a:pt x="732" y="693"/>
                  </a:lnTo>
                  <a:lnTo>
                    <a:pt x="725" y="691"/>
                  </a:lnTo>
                  <a:lnTo>
                    <a:pt x="719" y="693"/>
                  </a:lnTo>
                  <a:lnTo>
                    <a:pt x="713" y="693"/>
                  </a:lnTo>
                  <a:lnTo>
                    <a:pt x="710" y="689"/>
                  </a:lnTo>
                  <a:lnTo>
                    <a:pt x="710" y="685"/>
                  </a:lnTo>
                  <a:lnTo>
                    <a:pt x="710" y="680"/>
                  </a:lnTo>
                  <a:lnTo>
                    <a:pt x="704" y="672"/>
                  </a:lnTo>
                  <a:lnTo>
                    <a:pt x="700" y="668"/>
                  </a:lnTo>
                  <a:lnTo>
                    <a:pt x="702" y="659"/>
                  </a:lnTo>
                  <a:lnTo>
                    <a:pt x="698" y="651"/>
                  </a:lnTo>
                  <a:lnTo>
                    <a:pt x="698" y="647"/>
                  </a:lnTo>
                  <a:lnTo>
                    <a:pt x="700" y="634"/>
                  </a:lnTo>
                  <a:lnTo>
                    <a:pt x="696" y="626"/>
                  </a:lnTo>
                  <a:lnTo>
                    <a:pt x="691" y="621"/>
                  </a:lnTo>
                  <a:lnTo>
                    <a:pt x="685" y="621"/>
                  </a:lnTo>
                  <a:lnTo>
                    <a:pt x="685" y="615"/>
                  </a:lnTo>
                  <a:lnTo>
                    <a:pt x="675" y="607"/>
                  </a:lnTo>
                  <a:lnTo>
                    <a:pt x="668" y="602"/>
                  </a:lnTo>
                  <a:lnTo>
                    <a:pt x="668" y="598"/>
                  </a:lnTo>
                  <a:lnTo>
                    <a:pt x="670" y="590"/>
                  </a:lnTo>
                  <a:lnTo>
                    <a:pt x="668" y="586"/>
                  </a:lnTo>
                  <a:lnTo>
                    <a:pt x="666" y="581"/>
                  </a:lnTo>
                  <a:lnTo>
                    <a:pt x="666" y="579"/>
                  </a:lnTo>
                  <a:lnTo>
                    <a:pt x="670" y="575"/>
                  </a:lnTo>
                  <a:lnTo>
                    <a:pt x="677" y="567"/>
                  </a:lnTo>
                  <a:lnTo>
                    <a:pt x="679" y="558"/>
                  </a:lnTo>
                  <a:lnTo>
                    <a:pt x="677" y="548"/>
                  </a:lnTo>
                  <a:lnTo>
                    <a:pt x="668" y="533"/>
                  </a:lnTo>
                  <a:lnTo>
                    <a:pt x="670" y="531"/>
                  </a:lnTo>
                  <a:lnTo>
                    <a:pt x="677" y="535"/>
                  </a:lnTo>
                  <a:lnTo>
                    <a:pt x="677" y="539"/>
                  </a:lnTo>
                  <a:lnTo>
                    <a:pt x="679" y="541"/>
                  </a:lnTo>
                  <a:lnTo>
                    <a:pt x="681" y="543"/>
                  </a:lnTo>
                  <a:lnTo>
                    <a:pt x="681" y="550"/>
                  </a:lnTo>
                  <a:lnTo>
                    <a:pt x="685" y="554"/>
                  </a:lnTo>
                  <a:lnTo>
                    <a:pt x="685" y="562"/>
                  </a:lnTo>
                  <a:lnTo>
                    <a:pt x="689" y="567"/>
                  </a:lnTo>
                  <a:lnTo>
                    <a:pt x="687" y="573"/>
                  </a:lnTo>
                  <a:lnTo>
                    <a:pt x="689" y="577"/>
                  </a:lnTo>
                  <a:lnTo>
                    <a:pt x="696" y="581"/>
                  </a:lnTo>
                  <a:lnTo>
                    <a:pt x="696" y="586"/>
                  </a:lnTo>
                  <a:lnTo>
                    <a:pt x="700" y="588"/>
                  </a:lnTo>
                  <a:lnTo>
                    <a:pt x="700" y="592"/>
                  </a:lnTo>
                  <a:lnTo>
                    <a:pt x="696" y="594"/>
                  </a:lnTo>
                  <a:lnTo>
                    <a:pt x="698" y="596"/>
                  </a:lnTo>
                  <a:lnTo>
                    <a:pt x="702" y="596"/>
                  </a:lnTo>
                  <a:lnTo>
                    <a:pt x="708" y="598"/>
                  </a:lnTo>
                  <a:lnTo>
                    <a:pt x="715" y="598"/>
                  </a:lnTo>
                  <a:lnTo>
                    <a:pt x="719" y="598"/>
                  </a:lnTo>
                  <a:lnTo>
                    <a:pt x="723" y="600"/>
                  </a:lnTo>
                  <a:lnTo>
                    <a:pt x="723" y="602"/>
                  </a:lnTo>
                  <a:lnTo>
                    <a:pt x="727" y="598"/>
                  </a:lnTo>
                  <a:lnTo>
                    <a:pt x="732" y="598"/>
                  </a:lnTo>
                  <a:lnTo>
                    <a:pt x="736" y="596"/>
                  </a:lnTo>
                  <a:lnTo>
                    <a:pt x="738" y="598"/>
                  </a:lnTo>
                  <a:lnTo>
                    <a:pt x="744" y="602"/>
                  </a:lnTo>
                  <a:lnTo>
                    <a:pt x="748" y="605"/>
                  </a:lnTo>
                  <a:lnTo>
                    <a:pt x="753" y="607"/>
                  </a:lnTo>
                  <a:lnTo>
                    <a:pt x="761" y="605"/>
                  </a:lnTo>
                  <a:lnTo>
                    <a:pt x="765" y="602"/>
                  </a:lnTo>
                  <a:lnTo>
                    <a:pt x="761" y="605"/>
                  </a:lnTo>
                  <a:lnTo>
                    <a:pt x="753" y="602"/>
                  </a:lnTo>
                  <a:lnTo>
                    <a:pt x="753" y="600"/>
                  </a:lnTo>
                  <a:lnTo>
                    <a:pt x="748" y="598"/>
                  </a:lnTo>
                  <a:lnTo>
                    <a:pt x="746" y="592"/>
                  </a:lnTo>
                  <a:lnTo>
                    <a:pt x="740" y="592"/>
                  </a:lnTo>
                  <a:lnTo>
                    <a:pt x="740" y="590"/>
                  </a:lnTo>
                  <a:lnTo>
                    <a:pt x="738" y="590"/>
                  </a:lnTo>
                  <a:lnTo>
                    <a:pt x="736" y="592"/>
                  </a:lnTo>
                  <a:lnTo>
                    <a:pt x="725" y="592"/>
                  </a:lnTo>
                  <a:lnTo>
                    <a:pt x="721" y="588"/>
                  </a:lnTo>
                  <a:lnTo>
                    <a:pt x="715" y="588"/>
                  </a:lnTo>
                  <a:lnTo>
                    <a:pt x="708" y="581"/>
                  </a:lnTo>
                  <a:lnTo>
                    <a:pt x="706" y="577"/>
                  </a:lnTo>
                  <a:lnTo>
                    <a:pt x="704" y="577"/>
                  </a:lnTo>
                  <a:lnTo>
                    <a:pt x="698" y="567"/>
                  </a:lnTo>
                  <a:lnTo>
                    <a:pt x="702" y="567"/>
                  </a:lnTo>
                  <a:lnTo>
                    <a:pt x="702" y="565"/>
                  </a:lnTo>
                  <a:lnTo>
                    <a:pt x="708" y="560"/>
                  </a:lnTo>
                  <a:lnTo>
                    <a:pt x="710" y="560"/>
                  </a:lnTo>
                  <a:lnTo>
                    <a:pt x="717" y="567"/>
                  </a:lnTo>
                  <a:lnTo>
                    <a:pt x="725" y="571"/>
                  </a:lnTo>
                  <a:lnTo>
                    <a:pt x="732" y="569"/>
                  </a:lnTo>
                  <a:lnTo>
                    <a:pt x="736" y="560"/>
                  </a:lnTo>
                  <a:lnTo>
                    <a:pt x="732" y="554"/>
                  </a:lnTo>
                  <a:lnTo>
                    <a:pt x="725" y="552"/>
                  </a:lnTo>
                  <a:lnTo>
                    <a:pt x="719" y="556"/>
                  </a:lnTo>
                  <a:lnTo>
                    <a:pt x="715" y="554"/>
                  </a:lnTo>
                  <a:lnTo>
                    <a:pt x="717" y="550"/>
                  </a:lnTo>
                  <a:lnTo>
                    <a:pt x="719" y="552"/>
                  </a:lnTo>
                  <a:lnTo>
                    <a:pt x="721" y="550"/>
                  </a:lnTo>
                  <a:lnTo>
                    <a:pt x="721" y="546"/>
                  </a:lnTo>
                  <a:lnTo>
                    <a:pt x="725" y="539"/>
                  </a:lnTo>
                  <a:lnTo>
                    <a:pt x="732" y="535"/>
                  </a:lnTo>
                  <a:lnTo>
                    <a:pt x="734" y="537"/>
                  </a:lnTo>
                  <a:lnTo>
                    <a:pt x="748" y="537"/>
                  </a:lnTo>
                  <a:lnTo>
                    <a:pt x="753" y="543"/>
                  </a:lnTo>
                  <a:lnTo>
                    <a:pt x="759" y="546"/>
                  </a:lnTo>
                  <a:lnTo>
                    <a:pt x="769" y="548"/>
                  </a:lnTo>
                  <a:lnTo>
                    <a:pt x="772" y="552"/>
                  </a:lnTo>
                  <a:lnTo>
                    <a:pt x="776" y="554"/>
                  </a:lnTo>
                  <a:lnTo>
                    <a:pt x="784" y="562"/>
                  </a:lnTo>
                  <a:lnTo>
                    <a:pt x="788" y="562"/>
                  </a:lnTo>
                  <a:lnTo>
                    <a:pt x="799" y="560"/>
                  </a:lnTo>
                  <a:lnTo>
                    <a:pt x="807" y="556"/>
                  </a:lnTo>
                  <a:lnTo>
                    <a:pt x="812" y="558"/>
                  </a:lnTo>
                  <a:lnTo>
                    <a:pt x="814" y="558"/>
                  </a:lnTo>
                  <a:lnTo>
                    <a:pt x="818" y="558"/>
                  </a:lnTo>
                  <a:lnTo>
                    <a:pt x="816" y="567"/>
                  </a:lnTo>
                  <a:lnTo>
                    <a:pt x="818" y="569"/>
                  </a:lnTo>
                  <a:lnTo>
                    <a:pt x="818" y="573"/>
                  </a:lnTo>
                  <a:lnTo>
                    <a:pt x="812" y="577"/>
                  </a:lnTo>
                  <a:lnTo>
                    <a:pt x="812" y="581"/>
                  </a:lnTo>
                  <a:lnTo>
                    <a:pt x="814" y="586"/>
                  </a:lnTo>
                  <a:lnTo>
                    <a:pt x="814" y="592"/>
                  </a:lnTo>
                  <a:lnTo>
                    <a:pt x="820" y="598"/>
                  </a:lnTo>
                  <a:lnTo>
                    <a:pt x="820" y="602"/>
                  </a:lnTo>
                  <a:lnTo>
                    <a:pt x="818" y="607"/>
                  </a:lnTo>
                  <a:lnTo>
                    <a:pt x="820" y="617"/>
                  </a:lnTo>
                  <a:lnTo>
                    <a:pt x="822" y="617"/>
                  </a:lnTo>
                  <a:lnTo>
                    <a:pt x="824" y="613"/>
                  </a:lnTo>
                  <a:lnTo>
                    <a:pt x="822" y="611"/>
                  </a:lnTo>
                  <a:lnTo>
                    <a:pt x="824" y="609"/>
                  </a:lnTo>
                  <a:lnTo>
                    <a:pt x="824" y="602"/>
                  </a:lnTo>
                  <a:lnTo>
                    <a:pt x="826" y="602"/>
                  </a:lnTo>
                  <a:lnTo>
                    <a:pt x="831" y="596"/>
                  </a:lnTo>
                  <a:lnTo>
                    <a:pt x="833" y="598"/>
                  </a:lnTo>
                  <a:lnTo>
                    <a:pt x="835" y="605"/>
                  </a:lnTo>
                  <a:lnTo>
                    <a:pt x="835" y="615"/>
                  </a:lnTo>
                  <a:lnTo>
                    <a:pt x="837" y="617"/>
                  </a:lnTo>
                  <a:lnTo>
                    <a:pt x="835" y="619"/>
                  </a:lnTo>
                  <a:lnTo>
                    <a:pt x="835" y="624"/>
                  </a:lnTo>
                  <a:lnTo>
                    <a:pt x="833" y="626"/>
                  </a:lnTo>
                  <a:lnTo>
                    <a:pt x="839" y="630"/>
                  </a:lnTo>
                  <a:lnTo>
                    <a:pt x="845" y="630"/>
                  </a:lnTo>
                  <a:lnTo>
                    <a:pt x="852" y="632"/>
                  </a:lnTo>
                  <a:lnTo>
                    <a:pt x="856" y="636"/>
                  </a:lnTo>
                  <a:lnTo>
                    <a:pt x="856" y="640"/>
                  </a:lnTo>
                  <a:lnTo>
                    <a:pt x="860" y="645"/>
                  </a:lnTo>
                  <a:lnTo>
                    <a:pt x="869" y="645"/>
                  </a:lnTo>
                  <a:lnTo>
                    <a:pt x="877" y="653"/>
                  </a:lnTo>
                  <a:lnTo>
                    <a:pt x="875" y="649"/>
                  </a:lnTo>
                  <a:lnTo>
                    <a:pt x="875" y="645"/>
                  </a:lnTo>
                  <a:lnTo>
                    <a:pt x="881" y="638"/>
                  </a:lnTo>
                  <a:lnTo>
                    <a:pt x="885" y="638"/>
                  </a:lnTo>
                  <a:lnTo>
                    <a:pt x="894" y="645"/>
                  </a:lnTo>
                  <a:lnTo>
                    <a:pt x="900" y="645"/>
                  </a:lnTo>
                  <a:lnTo>
                    <a:pt x="904" y="649"/>
                  </a:lnTo>
                  <a:lnTo>
                    <a:pt x="906" y="655"/>
                  </a:lnTo>
                  <a:lnTo>
                    <a:pt x="904" y="647"/>
                  </a:lnTo>
                  <a:lnTo>
                    <a:pt x="902" y="643"/>
                  </a:lnTo>
                  <a:lnTo>
                    <a:pt x="898" y="643"/>
                  </a:lnTo>
                  <a:lnTo>
                    <a:pt x="894" y="640"/>
                  </a:lnTo>
                  <a:lnTo>
                    <a:pt x="885" y="636"/>
                  </a:lnTo>
                  <a:lnTo>
                    <a:pt x="879" y="636"/>
                  </a:lnTo>
                  <a:lnTo>
                    <a:pt x="873" y="643"/>
                  </a:lnTo>
                  <a:lnTo>
                    <a:pt x="871" y="640"/>
                  </a:lnTo>
                  <a:lnTo>
                    <a:pt x="869" y="640"/>
                  </a:lnTo>
                  <a:lnTo>
                    <a:pt x="862" y="638"/>
                  </a:lnTo>
                  <a:lnTo>
                    <a:pt x="854" y="630"/>
                  </a:lnTo>
                  <a:lnTo>
                    <a:pt x="852" y="628"/>
                  </a:lnTo>
                  <a:lnTo>
                    <a:pt x="843" y="628"/>
                  </a:lnTo>
                  <a:lnTo>
                    <a:pt x="841" y="621"/>
                  </a:lnTo>
                  <a:lnTo>
                    <a:pt x="843" y="621"/>
                  </a:lnTo>
                  <a:lnTo>
                    <a:pt x="845" y="621"/>
                  </a:lnTo>
                  <a:lnTo>
                    <a:pt x="850" y="613"/>
                  </a:lnTo>
                  <a:lnTo>
                    <a:pt x="850" y="609"/>
                  </a:lnTo>
                  <a:lnTo>
                    <a:pt x="843" y="605"/>
                  </a:lnTo>
                  <a:lnTo>
                    <a:pt x="841" y="596"/>
                  </a:lnTo>
                  <a:lnTo>
                    <a:pt x="835" y="586"/>
                  </a:lnTo>
                  <a:lnTo>
                    <a:pt x="831" y="583"/>
                  </a:lnTo>
                  <a:lnTo>
                    <a:pt x="826" y="577"/>
                  </a:lnTo>
                  <a:lnTo>
                    <a:pt x="826" y="573"/>
                  </a:lnTo>
                  <a:lnTo>
                    <a:pt x="826" y="569"/>
                  </a:lnTo>
                  <a:lnTo>
                    <a:pt x="824" y="558"/>
                  </a:lnTo>
                  <a:lnTo>
                    <a:pt x="820" y="554"/>
                  </a:lnTo>
                  <a:lnTo>
                    <a:pt x="818" y="554"/>
                  </a:lnTo>
                  <a:lnTo>
                    <a:pt x="812" y="550"/>
                  </a:lnTo>
                  <a:lnTo>
                    <a:pt x="801" y="550"/>
                  </a:lnTo>
                  <a:lnTo>
                    <a:pt x="797" y="543"/>
                  </a:lnTo>
                  <a:lnTo>
                    <a:pt x="793" y="541"/>
                  </a:lnTo>
                  <a:lnTo>
                    <a:pt x="793" y="535"/>
                  </a:lnTo>
                  <a:lnTo>
                    <a:pt x="791" y="533"/>
                  </a:lnTo>
                  <a:lnTo>
                    <a:pt x="791" y="529"/>
                  </a:lnTo>
                  <a:lnTo>
                    <a:pt x="784" y="533"/>
                  </a:lnTo>
                  <a:lnTo>
                    <a:pt x="772" y="531"/>
                  </a:lnTo>
                  <a:lnTo>
                    <a:pt x="767" y="531"/>
                  </a:lnTo>
                  <a:lnTo>
                    <a:pt x="761" y="529"/>
                  </a:lnTo>
                  <a:lnTo>
                    <a:pt x="761" y="522"/>
                  </a:lnTo>
                  <a:lnTo>
                    <a:pt x="759" y="522"/>
                  </a:lnTo>
                  <a:lnTo>
                    <a:pt x="757" y="520"/>
                  </a:lnTo>
                  <a:lnTo>
                    <a:pt x="757" y="512"/>
                  </a:lnTo>
                  <a:lnTo>
                    <a:pt x="753" y="503"/>
                  </a:lnTo>
                  <a:lnTo>
                    <a:pt x="744" y="499"/>
                  </a:lnTo>
                  <a:lnTo>
                    <a:pt x="746" y="495"/>
                  </a:lnTo>
                  <a:lnTo>
                    <a:pt x="746" y="493"/>
                  </a:lnTo>
                  <a:lnTo>
                    <a:pt x="742" y="493"/>
                  </a:lnTo>
                  <a:lnTo>
                    <a:pt x="740" y="491"/>
                  </a:lnTo>
                  <a:lnTo>
                    <a:pt x="742" y="487"/>
                  </a:lnTo>
                  <a:lnTo>
                    <a:pt x="742" y="482"/>
                  </a:lnTo>
                  <a:lnTo>
                    <a:pt x="736" y="478"/>
                  </a:lnTo>
                  <a:lnTo>
                    <a:pt x="740" y="476"/>
                  </a:lnTo>
                  <a:lnTo>
                    <a:pt x="746" y="476"/>
                  </a:lnTo>
                  <a:lnTo>
                    <a:pt x="750" y="472"/>
                  </a:lnTo>
                  <a:lnTo>
                    <a:pt x="755" y="472"/>
                  </a:lnTo>
                  <a:lnTo>
                    <a:pt x="765" y="470"/>
                  </a:lnTo>
                  <a:lnTo>
                    <a:pt x="782" y="463"/>
                  </a:lnTo>
                  <a:lnTo>
                    <a:pt x="786" y="459"/>
                  </a:lnTo>
                  <a:lnTo>
                    <a:pt x="793" y="457"/>
                  </a:lnTo>
                  <a:lnTo>
                    <a:pt x="795" y="459"/>
                  </a:lnTo>
                  <a:lnTo>
                    <a:pt x="801" y="457"/>
                  </a:lnTo>
                  <a:lnTo>
                    <a:pt x="803" y="453"/>
                  </a:lnTo>
                  <a:lnTo>
                    <a:pt x="809" y="449"/>
                  </a:lnTo>
                  <a:lnTo>
                    <a:pt x="824" y="444"/>
                  </a:lnTo>
                  <a:lnTo>
                    <a:pt x="824" y="444"/>
                  </a:lnTo>
                  <a:lnTo>
                    <a:pt x="822" y="449"/>
                  </a:lnTo>
                  <a:lnTo>
                    <a:pt x="824" y="453"/>
                  </a:lnTo>
                  <a:lnTo>
                    <a:pt x="820" y="455"/>
                  </a:lnTo>
                  <a:lnTo>
                    <a:pt x="816" y="463"/>
                  </a:lnTo>
                  <a:lnTo>
                    <a:pt x="816" y="468"/>
                  </a:lnTo>
                  <a:lnTo>
                    <a:pt x="824" y="474"/>
                  </a:lnTo>
                  <a:lnTo>
                    <a:pt x="833" y="474"/>
                  </a:lnTo>
                  <a:lnTo>
                    <a:pt x="828" y="472"/>
                  </a:lnTo>
                  <a:lnTo>
                    <a:pt x="820" y="465"/>
                  </a:lnTo>
                  <a:lnTo>
                    <a:pt x="820" y="461"/>
                  </a:lnTo>
                  <a:lnTo>
                    <a:pt x="824" y="457"/>
                  </a:lnTo>
                  <a:lnTo>
                    <a:pt x="833" y="453"/>
                  </a:lnTo>
                  <a:lnTo>
                    <a:pt x="835" y="444"/>
                  </a:lnTo>
                  <a:lnTo>
                    <a:pt x="833" y="440"/>
                  </a:lnTo>
                  <a:lnTo>
                    <a:pt x="826" y="440"/>
                  </a:lnTo>
                  <a:lnTo>
                    <a:pt x="822" y="436"/>
                  </a:lnTo>
                  <a:lnTo>
                    <a:pt x="822" y="432"/>
                  </a:lnTo>
                  <a:lnTo>
                    <a:pt x="816" y="432"/>
                  </a:lnTo>
                  <a:lnTo>
                    <a:pt x="814" y="434"/>
                  </a:lnTo>
                  <a:lnTo>
                    <a:pt x="812" y="432"/>
                  </a:lnTo>
                  <a:lnTo>
                    <a:pt x="809" y="428"/>
                  </a:lnTo>
                  <a:lnTo>
                    <a:pt x="803" y="428"/>
                  </a:lnTo>
                  <a:lnTo>
                    <a:pt x="801" y="430"/>
                  </a:lnTo>
                  <a:lnTo>
                    <a:pt x="795" y="423"/>
                  </a:lnTo>
                  <a:lnTo>
                    <a:pt x="797" y="421"/>
                  </a:lnTo>
                  <a:lnTo>
                    <a:pt x="799" y="419"/>
                  </a:lnTo>
                  <a:lnTo>
                    <a:pt x="801" y="417"/>
                  </a:lnTo>
                  <a:lnTo>
                    <a:pt x="805" y="421"/>
                  </a:lnTo>
                  <a:lnTo>
                    <a:pt x="809" y="421"/>
                  </a:lnTo>
                  <a:lnTo>
                    <a:pt x="814" y="419"/>
                  </a:lnTo>
                  <a:lnTo>
                    <a:pt x="812" y="417"/>
                  </a:lnTo>
                  <a:lnTo>
                    <a:pt x="809" y="417"/>
                  </a:lnTo>
                  <a:lnTo>
                    <a:pt x="805" y="419"/>
                  </a:lnTo>
                  <a:lnTo>
                    <a:pt x="801" y="415"/>
                  </a:lnTo>
                  <a:lnTo>
                    <a:pt x="801" y="411"/>
                  </a:lnTo>
                  <a:lnTo>
                    <a:pt x="797" y="411"/>
                  </a:lnTo>
                  <a:lnTo>
                    <a:pt x="791" y="409"/>
                  </a:lnTo>
                  <a:lnTo>
                    <a:pt x="786" y="411"/>
                  </a:lnTo>
                  <a:lnTo>
                    <a:pt x="784" y="406"/>
                  </a:lnTo>
                  <a:lnTo>
                    <a:pt x="786" y="404"/>
                  </a:lnTo>
                  <a:lnTo>
                    <a:pt x="786" y="400"/>
                  </a:lnTo>
                  <a:lnTo>
                    <a:pt x="784" y="398"/>
                  </a:lnTo>
                  <a:lnTo>
                    <a:pt x="784" y="396"/>
                  </a:lnTo>
                  <a:lnTo>
                    <a:pt x="786" y="398"/>
                  </a:lnTo>
                  <a:lnTo>
                    <a:pt x="791" y="402"/>
                  </a:lnTo>
                  <a:lnTo>
                    <a:pt x="795" y="402"/>
                  </a:lnTo>
                  <a:lnTo>
                    <a:pt x="799" y="409"/>
                  </a:lnTo>
                  <a:lnTo>
                    <a:pt x="799" y="404"/>
                  </a:lnTo>
                  <a:lnTo>
                    <a:pt x="799" y="402"/>
                  </a:lnTo>
                  <a:lnTo>
                    <a:pt x="803" y="398"/>
                  </a:lnTo>
                  <a:lnTo>
                    <a:pt x="803" y="392"/>
                  </a:lnTo>
                  <a:lnTo>
                    <a:pt x="801" y="387"/>
                  </a:lnTo>
                  <a:lnTo>
                    <a:pt x="801" y="387"/>
                  </a:lnTo>
                  <a:lnTo>
                    <a:pt x="805" y="387"/>
                  </a:lnTo>
                  <a:lnTo>
                    <a:pt x="807" y="385"/>
                  </a:lnTo>
                  <a:lnTo>
                    <a:pt x="799" y="383"/>
                  </a:lnTo>
                  <a:lnTo>
                    <a:pt x="797" y="385"/>
                  </a:lnTo>
                  <a:lnTo>
                    <a:pt x="793" y="385"/>
                  </a:lnTo>
                  <a:lnTo>
                    <a:pt x="793" y="381"/>
                  </a:lnTo>
                  <a:lnTo>
                    <a:pt x="797" y="377"/>
                  </a:lnTo>
                  <a:lnTo>
                    <a:pt x="803" y="377"/>
                  </a:lnTo>
                  <a:lnTo>
                    <a:pt x="809" y="377"/>
                  </a:lnTo>
                  <a:lnTo>
                    <a:pt x="807" y="373"/>
                  </a:lnTo>
                  <a:lnTo>
                    <a:pt x="812" y="369"/>
                  </a:lnTo>
                  <a:lnTo>
                    <a:pt x="812" y="364"/>
                  </a:lnTo>
                  <a:lnTo>
                    <a:pt x="814" y="362"/>
                  </a:lnTo>
                  <a:lnTo>
                    <a:pt x="814" y="360"/>
                  </a:lnTo>
                  <a:lnTo>
                    <a:pt x="816" y="356"/>
                  </a:lnTo>
                  <a:lnTo>
                    <a:pt x="818" y="356"/>
                  </a:lnTo>
                  <a:lnTo>
                    <a:pt x="820" y="358"/>
                  </a:lnTo>
                  <a:lnTo>
                    <a:pt x="822" y="358"/>
                  </a:lnTo>
                  <a:lnTo>
                    <a:pt x="824" y="354"/>
                  </a:lnTo>
                  <a:lnTo>
                    <a:pt x="824" y="354"/>
                  </a:lnTo>
                  <a:lnTo>
                    <a:pt x="822" y="350"/>
                  </a:lnTo>
                  <a:lnTo>
                    <a:pt x="824" y="347"/>
                  </a:lnTo>
                  <a:lnTo>
                    <a:pt x="828" y="345"/>
                  </a:lnTo>
                  <a:lnTo>
                    <a:pt x="831" y="345"/>
                  </a:lnTo>
                  <a:lnTo>
                    <a:pt x="833" y="341"/>
                  </a:lnTo>
                  <a:lnTo>
                    <a:pt x="835" y="341"/>
                  </a:lnTo>
                  <a:lnTo>
                    <a:pt x="839" y="343"/>
                  </a:lnTo>
                  <a:lnTo>
                    <a:pt x="845" y="341"/>
                  </a:lnTo>
                  <a:lnTo>
                    <a:pt x="843" y="339"/>
                  </a:lnTo>
                  <a:lnTo>
                    <a:pt x="843" y="335"/>
                  </a:lnTo>
                  <a:lnTo>
                    <a:pt x="854" y="335"/>
                  </a:lnTo>
                  <a:lnTo>
                    <a:pt x="858" y="331"/>
                  </a:lnTo>
                  <a:lnTo>
                    <a:pt x="860" y="326"/>
                  </a:lnTo>
                  <a:lnTo>
                    <a:pt x="871" y="322"/>
                  </a:lnTo>
                  <a:lnTo>
                    <a:pt x="871" y="318"/>
                  </a:lnTo>
                  <a:lnTo>
                    <a:pt x="869" y="318"/>
                  </a:lnTo>
                  <a:lnTo>
                    <a:pt x="862" y="322"/>
                  </a:lnTo>
                  <a:lnTo>
                    <a:pt x="860" y="320"/>
                  </a:lnTo>
                  <a:lnTo>
                    <a:pt x="856" y="324"/>
                  </a:lnTo>
                  <a:lnTo>
                    <a:pt x="854" y="322"/>
                  </a:lnTo>
                  <a:lnTo>
                    <a:pt x="854" y="314"/>
                  </a:lnTo>
                  <a:lnTo>
                    <a:pt x="856" y="312"/>
                  </a:lnTo>
                  <a:lnTo>
                    <a:pt x="858" y="307"/>
                  </a:lnTo>
                  <a:lnTo>
                    <a:pt x="858" y="307"/>
                  </a:lnTo>
                  <a:lnTo>
                    <a:pt x="860" y="309"/>
                  </a:lnTo>
                  <a:lnTo>
                    <a:pt x="860" y="312"/>
                  </a:lnTo>
                  <a:lnTo>
                    <a:pt x="864" y="307"/>
                  </a:lnTo>
                  <a:lnTo>
                    <a:pt x="860" y="303"/>
                  </a:lnTo>
                  <a:lnTo>
                    <a:pt x="864" y="303"/>
                  </a:lnTo>
                  <a:lnTo>
                    <a:pt x="869" y="305"/>
                  </a:lnTo>
                  <a:lnTo>
                    <a:pt x="871" y="305"/>
                  </a:lnTo>
                  <a:lnTo>
                    <a:pt x="877" y="301"/>
                  </a:lnTo>
                  <a:lnTo>
                    <a:pt x="881" y="303"/>
                  </a:lnTo>
                  <a:lnTo>
                    <a:pt x="892" y="299"/>
                  </a:lnTo>
                  <a:lnTo>
                    <a:pt x="896" y="301"/>
                  </a:lnTo>
                  <a:lnTo>
                    <a:pt x="898" y="303"/>
                  </a:lnTo>
                  <a:lnTo>
                    <a:pt x="894" y="314"/>
                  </a:lnTo>
                  <a:lnTo>
                    <a:pt x="894" y="316"/>
                  </a:lnTo>
                  <a:lnTo>
                    <a:pt x="898" y="318"/>
                  </a:lnTo>
                  <a:lnTo>
                    <a:pt x="900" y="312"/>
                  </a:lnTo>
                  <a:lnTo>
                    <a:pt x="902" y="307"/>
                  </a:lnTo>
                  <a:lnTo>
                    <a:pt x="902" y="303"/>
                  </a:lnTo>
                  <a:lnTo>
                    <a:pt x="902" y="301"/>
                  </a:lnTo>
                  <a:lnTo>
                    <a:pt x="906" y="305"/>
                  </a:lnTo>
                  <a:lnTo>
                    <a:pt x="906" y="312"/>
                  </a:lnTo>
                  <a:lnTo>
                    <a:pt x="911" y="312"/>
                  </a:lnTo>
                  <a:lnTo>
                    <a:pt x="911" y="307"/>
                  </a:lnTo>
                  <a:lnTo>
                    <a:pt x="911" y="303"/>
                  </a:lnTo>
                  <a:lnTo>
                    <a:pt x="913" y="301"/>
                  </a:lnTo>
                  <a:lnTo>
                    <a:pt x="915" y="301"/>
                  </a:lnTo>
                  <a:lnTo>
                    <a:pt x="915" y="305"/>
                  </a:lnTo>
                  <a:lnTo>
                    <a:pt x="921" y="301"/>
                  </a:lnTo>
                  <a:lnTo>
                    <a:pt x="921" y="299"/>
                  </a:lnTo>
                  <a:lnTo>
                    <a:pt x="919" y="295"/>
                  </a:lnTo>
                  <a:lnTo>
                    <a:pt x="923" y="295"/>
                  </a:lnTo>
                  <a:lnTo>
                    <a:pt x="925" y="293"/>
                  </a:lnTo>
                  <a:lnTo>
                    <a:pt x="921" y="291"/>
                  </a:lnTo>
                  <a:lnTo>
                    <a:pt x="925" y="286"/>
                  </a:lnTo>
                  <a:lnTo>
                    <a:pt x="932" y="286"/>
                  </a:lnTo>
                  <a:lnTo>
                    <a:pt x="936" y="284"/>
                  </a:lnTo>
                  <a:lnTo>
                    <a:pt x="938" y="284"/>
                  </a:lnTo>
                  <a:lnTo>
                    <a:pt x="938" y="288"/>
                  </a:lnTo>
                  <a:lnTo>
                    <a:pt x="938" y="288"/>
                  </a:lnTo>
                  <a:lnTo>
                    <a:pt x="944" y="288"/>
                  </a:lnTo>
                  <a:lnTo>
                    <a:pt x="944" y="295"/>
                  </a:lnTo>
                  <a:lnTo>
                    <a:pt x="946" y="297"/>
                  </a:lnTo>
                  <a:lnTo>
                    <a:pt x="944" y="305"/>
                  </a:lnTo>
                  <a:lnTo>
                    <a:pt x="951" y="303"/>
                  </a:lnTo>
                  <a:lnTo>
                    <a:pt x="953" y="295"/>
                  </a:lnTo>
                  <a:lnTo>
                    <a:pt x="949" y="286"/>
                  </a:lnTo>
                  <a:lnTo>
                    <a:pt x="944" y="284"/>
                  </a:lnTo>
                  <a:lnTo>
                    <a:pt x="940" y="278"/>
                  </a:lnTo>
                  <a:lnTo>
                    <a:pt x="936" y="282"/>
                  </a:lnTo>
                  <a:lnTo>
                    <a:pt x="934" y="280"/>
                  </a:lnTo>
                  <a:lnTo>
                    <a:pt x="930" y="280"/>
                  </a:lnTo>
                  <a:lnTo>
                    <a:pt x="928" y="278"/>
                  </a:lnTo>
                  <a:lnTo>
                    <a:pt x="923" y="276"/>
                  </a:lnTo>
                  <a:lnTo>
                    <a:pt x="923" y="274"/>
                  </a:lnTo>
                  <a:lnTo>
                    <a:pt x="925" y="272"/>
                  </a:lnTo>
                  <a:lnTo>
                    <a:pt x="934" y="272"/>
                  </a:lnTo>
                  <a:lnTo>
                    <a:pt x="936" y="267"/>
                  </a:lnTo>
                  <a:lnTo>
                    <a:pt x="940" y="267"/>
                  </a:lnTo>
                  <a:lnTo>
                    <a:pt x="944" y="269"/>
                  </a:lnTo>
                  <a:lnTo>
                    <a:pt x="949" y="267"/>
                  </a:lnTo>
                  <a:lnTo>
                    <a:pt x="951" y="269"/>
                  </a:lnTo>
                  <a:lnTo>
                    <a:pt x="959" y="265"/>
                  </a:lnTo>
                  <a:lnTo>
                    <a:pt x="965" y="267"/>
                  </a:lnTo>
                  <a:lnTo>
                    <a:pt x="968" y="267"/>
                  </a:lnTo>
                  <a:lnTo>
                    <a:pt x="972" y="267"/>
                  </a:lnTo>
                  <a:lnTo>
                    <a:pt x="974" y="265"/>
                  </a:lnTo>
                  <a:lnTo>
                    <a:pt x="974" y="263"/>
                  </a:lnTo>
                  <a:lnTo>
                    <a:pt x="968" y="263"/>
                  </a:lnTo>
                  <a:lnTo>
                    <a:pt x="961" y="261"/>
                  </a:lnTo>
                  <a:lnTo>
                    <a:pt x="955" y="263"/>
                  </a:lnTo>
                  <a:lnTo>
                    <a:pt x="949" y="261"/>
                  </a:lnTo>
                  <a:lnTo>
                    <a:pt x="949" y="259"/>
                  </a:lnTo>
                  <a:lnTo>
                    <a:pt x="946" y="255"/>
                  </a:lnTo>
                  <a:lnTo>
                    <a:pt x="953" y="250"/>
                  </a:lnTo>
                  <a:lnTo>
                    <a:pt x="946" y="248"/>
                  </a:lnTo>
                  <a:lnTo>
                    <a:pt x="942" y="244"/>
                  </a:lnTo>
                  <a:lnTo>
                    <a:pt x="938" y="244"/>
                  </a:lnTo>
                  <a:lnTo>
                    <a:pt x="934" y="238"/>
                  </a:lnTo>
                  <a:lnTo>
                    <a:pt x="934" y="234"/>
                  </a:lnTo>
                  <a:lnTo>
                    <a:pt x="938" y="234"/>
                  </a:lnTo>
                  <a:lnTo>
                    <a:pt x="938" y="229"/>
                  </a:lnTo>
                  <a:lnTo>
                    <a:pt x="934" y="225"/>
                  </a:lnTo>
                  <a:lnTo>
                    <a:pt x="934" y="206"/>
                  </a:lnTo>
                  <a:lnTo>
                    <a:pt x="938" y="202"/>
                  </a:lnTo>
                  <a:lnTo>
                    <a:pt x="936" y="196"/>
                  </a:lnTo>
                  <a:lnTo>
                    <a:pt x="938" y="189"/>
                  </a:lnTo>
                  <a:lnTo>
                    <a:pt x="940" y="185"/>
                  </a:lnTo>
                  <a:lnTo>
                    <a:pt x="938" y="183"/>
                  </a:lnTo>
                  <a:lnTo>
                    <a:pt x="942" y="181"/>
                  </a:lnTo>
                  <a:lnTo>
                    <a:pt x="942" y="177"/>
                  </a:lnTo>
                  <a:lnTo>
                    <a:pt x="949" y="172"/>
                  </a:lnTo>
                  <a:lnTo>
                    <a:pt x="951" y="172"/>
                  </a:lnTo>
                  <a:lnTo>
                    <a:pt x="957" y="179"/>
                  </a:lnTo>
                  <a:lnTo>
                    <a:pt x="959" y="175"/>
                  </a:lnTo>
                  <a:lnTo>
                    <a:pt x="963" y="175"/>
                  </a:lnTo>
                  <a:lnTo>
                    <a:pt x="965" y="181"/>
                  </a:lnTo>
                  <a:lnTo>
                    <a:pt x="972" y="181"/>
                  </a:lnTo>
                  <a:lnTo>
                    <a:pt x="976" y="177"/>
                  </a:lnTo>
                  <a:lnTo>
                    <a:pt x="978" y="177"/>
                  </a:lnTo>
                  <a:lnTo>
                    <a:pt x="978" y="183"/>
                  </a:lnTo>
                  <a:lnTo>
                    <a:pt x="980" y="185"/>
                  </a:lnTo>
                  <a:lnTo>
                    <a:pt x="987" y="187"/>
                  </a:lnTo>
                  <a:lnTo>
                    <a:pt x="987" y="187"/>
                  </a:lnTo>
                  <a:lnTo>
                    <a:pt x="982" y="191"/>
                  </a:lnTo>
                  <a:lnTo>
                    <a:pt x="982" y="191"/>
                  </a:lnTo>
                  <a:lnTo>
                    <a:pt x="980" y="196"/>
                  </a:lnTo>
                  <a:lnTo>
                    <a:pt x="982" y="200"/>
                  </a:lnTo>
                  <a:lnTo>
                    <a:pt x="978" y="206"/>
                  </a:lnTo>
                  <a:lnTo>
                    <a:pt x="974" y="208"/>
                  </a:lnTo>
                  <a:lnTo>
                    <a:pt x="970" y="213"/>
                  </a:lnTo>
                  <a:lnTo>
                    <a:pt x="974" y="213"/>
                  </a:lnTo>
                  <a:lnTo>
                    <a:pt x="982" y="210"/>
                  </a:lnTo>
                  <a:lnTo>
                    <a:pt x="989" y="200"/>
                  </a:lnTo>
                  <a:lnTo>
                    <a:pt x="991" y="200"/>
                  </a:lnTo>
                  <a:lnTo>
                    <a:pt x="991" y="204"/>
                  </a:lnTo>
                  <a:lnTo>
                    <a:pt x="989" y="208"/>
                  </a:lnTo>
                  <a:lnTo>
                    <a:pt x="989" y="210"/>
                  </a:lnTo>
                  <a:lnTo>
                    <a:pt x="993" y="210"/>
                  </a:lnTo>
                  <a:lnTo>
                    <a:pt x="997" y="206"/>
                  </a:lnTo>
                  <a:lnTo>
                    <a:pt x="999" y="204"/>
                  </a:lnTo>
                  <a:lnTo>
                    <a:pt x="1001" y="204"/>
                  </a:lnTo>
                  <a:lnTo>
                    <a:pt x="1008" y="204"/>
                  </a:lnTo>
                  <a:lnTo>
                    <a:pt x="1008" y="200"/>
                  </a:lnTo>
                  <a:lnTo>
                    <a:pt x="1010" y="200"/>
                  </a:lnTo>
                  <a:lnTo>
                    <a:pt x="1014" y="202"/>
                  </a:lnTo>
                  <a:lnTo>
                    <a:pt x="1016" y="200"/>
                  </a:lnTo>
                  <a:lnTo>
                    <a:pt x="1022" y="204"/>
                  </a:lnTo>
                  <a:lnTo>
                    <a:pt x="1022" y="208"/>
                  </a:lnTo>
                  <a:lnTo>
                    <a:pt x="1024" y="215"/>
                  </a:lnTo>
                  <a:lnTo>
                    <a:pt x="1022" y="217"/>
                  </a:lnTo>
                  <a:lnTo>
                    <a:pt x="1022" y="221"/>
                  </a:lnTo>
                  <a:lnTo>
                    <a:pt x="1020" y="227"/>
                  </a:lnTo>
                  <a:lnTo>
                    <a:pt x="1024" y="236"/>
                  </a:lnTo>
                  <a:lnTo>
                    <a:pt x="1024" y="240"/>
                  </a:lnTo>
                  <a:lnTo>
                    <a:pt x="1020" y="240"/>
                  </a:lnTo>
                  <a:lnTo>
                    <a:pt x="1018" y="244"/>
                  </a:lnTo>
                  <a:lnTo>
                    <a:pt x="1020" y="244"/>
                  </a:lnTo>
                  <a:lnTo>
                    <a:pt x="1029" y="242"/>
                  </a:lnTo>
                  <a:lnTo>
                    <a:pt x="1033" y="238"/>
                  </a:lnTo>
                  <a:lnTo>
                    <a:pt x="1039" y="238"/>
                  </a:lnTo>
                  <a:lnTo>
                    <a:pt x="1041" y="232"/>
                  </a:lnTo>
                  <a:lnTo>
                    <a:pt x="1041" y="225"/>
                  </a:lnTo>
                  <a:lnTo>
                    <a:pt x="1039" y="219"/>
                  </a:lnTo>
                  <a:lnTo>
                    <a:pt x="1037" y="219"/>
                  </a:lnTo>
                  <a:lnTo>
                    <a:pt x="1033" y="219"/>
                  </a:lnTo>
                  <a:lnTo>
                    <a:pt x="1033" y="215"/>
                  </a:lnTo>
                  <a:lnTo>
                    <a:pt x="1035" y="213"/>
                  </a:lnTo>
                  <a:lnTo>
                    <a:pt x="1037" y="213"/>
                  </a:lnTo>
                  <a:lnTo>
                    <a:pt x="1039" y="215"/>
                  </a:lnTo>
                  <a:lnTo>
                    <a:pt x="1041" y="213"/>
                  </a:lnTo>
                  <a:lnTo>
                    <a:pt x="1050" y="213"/>
                  </a:lnTo>
                  <a:lnTo>
                    <a:pt x="1054" y="206"/>
                  </a:lnTo>
                  <a:lnTo>
                    <a:pt x="1056" y="206"/>
                  </a:lnTo>
                  <a:lnTo>
                    <a:pt x="1062" y="206"/>
                  </a:lnTo>
                  <a:lnTo>
                    <a:pt x="1065" y="202"/>
                  </a:lnTo>
                  <a:lnTo>
                    <a:pt x="1067" y="200"/>
                  </a:lnTo>
                  <a:lnTo>
                    <a:pt x="1069" y="200"/>
                  </a:lnTo>
                  <a:lnTo>
                    <a:pt x="1071" y="198"/>
                  </a:lnTo>
                  <a:lnTo>
                    <a:pt x="1075" y="196"/>
                  </a:lnTo>
                  <a:lnTo>
                    <a:pt x="1077" y="198"/>
                  </a:lnTo>
                  <a:lnTo>
                    <a:pt x="1081" y="198"/>
                  </a:lnTo>
                  <a:lnTo>
                    <a:pt x="1081" y="200"/>
                  </a:lnTo>
                  <a:lnTo>
                    <a:pt x="1081" y="202"/>
                  </a:lnTo>
                  <a:lnTo>
                    <a:pt x="1081" y="204"/>
                  </a:lnTo>
                  <a:lnTo>
                    <a:pt x="1090" y="204"/>
                  </a:lnTo>
                  <a:lnTo>
                    <a:pt x="1092" y="206"/>
                  </a:lnTo>
                  <a:lnTo>
                    <a:pt x="1096" y="206"/>
                  </a:lnTo>
                  <a:lnTo>
                    <a:pt x="1111" y="215"/>
                  </a:lnTo>
                  <a:lnTo>
                    <a:pt x="1113" y="217"/>
                  </a:lnTo>
                  <a:lnTo>
                    <a:pt x="1115" y="221"/>
                  </a:lnTo>
                  <a:lnTo>
                    <a:pt x="1115" y="223"/>
                  </a:lnTo>
                  <a:lnTo>
                    <a:pt x="1124" y="232"/>
                  </a:lnTo>
                  <a:lnTo>
                    <a:pt x="1124" y="232"/>
                  </a:lnTo>
                  <a:lnTo>
                    <a:pt x="1126" y="227"/>
                  </a:lnTo>
                  <a:lnTo>
                    <a:pt x="1128" y="227"/>
                  </a:lnTo>
                  <a:lnTo>
                    <a:pt x="1128" y="225"/>
                  </a:lnTo>
                  <a:lnTo>
                    <a:pt x="1126" y="223"/>
                  </a:lnTo>
                  <a:lnTo>
                    <a:pt x="1121" y="223"/>
                  </a:lnTo>
                  <a:lnTo>
                    <a:pt x="1121" y="219"/>
                  </a:lnTo>
                  <a:lnTo>
                    <a:pt x="1124" y="217"/>
                  </a:lnTo>
                  <a:lnTo>
                    <a:pt x="1128" y="217"/>
                  </a:lnTo>
                  <a:lnTo>
                    <a:pt x="1130" y="219"/>
                  </a:lnTo>
                  <a:lnTo>
                    <a:pt x="1132" y="221"/>
                  </a:lnTo>
                  <a:lnTo>
                    <a:pt x="1132" y="225"/>
                  </a:lnTo>
                  <a:lnTo>
                    <a:pt x="1138" y="232"/>
                  </a:lnTo>
                  <a:lnTo>
                    <a:pt x="1138" y="236"/>
                  </a:lnTo>
                  <a:lnTo>
                    <a:pt x="1142" y="236"/>
                  </a:lnTo>
                  <a:lnTo>
                    <a:pt x="1145" y="236"/>
                  </a:lnTo>
                  <a:lnTo>
                    <a:pt x="1145" y="234"/>
                  </a:lnTo>
                  <a:lnTo>
                    <a:pt x="1149" y="236"/>
                  </a:lnTo>
                  <a:lnTo>
                    <a:pt x="1151" y="240"/>
                  </a:lnTo>
                  <a:lnTo>
                    <a:pt x="1151" y="244"/>
                  </a:lnTo>
                  <a:lnTo>
                    <a:pt x="1155" y="248"/>
                  </a:lnTo>
                  <a:lnTo>
                    <a:pt x="1153" y="250"/>
                  </a:lnTo>
                  <a:lnTo>
                    <a:pt x="1153" y="250"/>
                  </a:lnTo>
                  <a:lnTo>
                    <a:pt x="1151" y="248"/>
                  </a:lnTo>
                  <a:lnTo>
                    <a:pt x="1151" y="246"/>
                  </a:lnTo>
                  <a:lnTo>
                    <a:pt x="1149" y="246"/>
                  </a:lnTo>
                  <a:lnTo>
                    <a:pt x="1147" y="248"/>
                  </a:lnTo>
                  <a:lnTo>
                    <a:pt x="1142" y="246"/>
                  </a:lnTo>
                  <a:lnTo>
                    <a:pt x="1136" y="242"/>
                  </a:lnTo>
                  <a:lnTo>
                    <a:pt x="1132" y="242"/>
                  </a:lnTo>
                  <a:lnTo>
                    <a:pt x="1130" y="244"/>
                  </a:lnTo>
                  <a:lnTo>
                    <a:pt x="1134" y="248"/>
                  </a:lnTo>
                  <a:lnTo>
                    <a:pt x="1138" y="248"/>
                  </a:lnTo>
                  <a:lnTo>
                    <a:pt x="1140" y="250"/>
                  </a:lnTo>
                  <a:lnTo>
                    <a:pt x="1140" y="250"/>
                  </a:lnTo>
                  <a:lnTo>
                    <a:pt x="1142" y="255"/>
                  </a:lnTo>
                  <a:lnTo>
                    <a:pt x="1145" y="257"/>
                  </a:lnTo>
                  <a:lnTo>
                    <a:pt x="1147" y="257"/>
                  </a:lnTo>
                  <a:lnTo>
                    <a:pt x="1149" y="250"/>
                  </a:lnTo>
                  <a:lnTo>
                    <a:pt x="1149" y="250"/>
                  </a:lnTo>
                  <a:lnTo>
                    <a:pt x="1151" y="255"/>
                  </a:lnTo>
                  <a:lnTo>
                    <a:pt x="1153" y="257"/>
                  </a:lnTo>
                  <a:lnTo>
                    <a:pt x="1155" y="255"/>
                  </a:lnTo>
                  <a:lnTo>
                    <a:pt x="1157" y="255"/>
                  </a:lnTo>
                  <a:lnTo>
                    <a:pt x="1159" y="259"/>
                  </a:lnTo>
                  <a:lnTo>
                    <a:pt x="1157" y="261"/>
                  </a:lnTo>
                  <a:lnTo>
                    <a:pt x="1161" y="267"/>
                  </a:lnTo>
                  <a:lnTo>
                    <a:pt x="1164" y="274"/>
                  </a:lnTo>
                  <a:lnTo>
                    <a:pt x="1164" y="282"/>
                  </a:lnTo>
                  <a:lnTo>
                    <a:pt x="1159" y="288"/>
                  </a:lnTo>
                  <a:lnTo>
                    <a:pt x="1157" y="288"/>
                  </a:lnTo>
                  <a:lnTo>
                    <a:pt x="1157" y="291"/>
                  </a:lnTo>
                  <a:lnTo>
                    <a:pt x="1157" y="295"/>
                  </a:lnTo>
                  <a:lnTo>
                    <a:pt x="1155" y="301"/>
                  </a:lnTo>
                  <a:lnTo>
                    <a:pt x="1155" y="301"/>
                  </a:lnTo>
                  <a:lnTo>
                    <a:pt x="1157" y="305"/>
                  </a:lnTo>
                  <a:lnTo>
                    <a:pt x="1157" y="307"/>
                  </a:lnTo>
                  <a:lnTo>
                    <a:pt x="1153" y="309"/>
                  </a:lnTo>
                  <a:lnTo>
                    <a:pt x="1151" y="314"/>
                  </a:lnTo>
                  <a:lnTo>
                    <a:pt x="1153" y="316"/>
                  </a:lnTo>
                  <a:lnTo>
                    <a:pt x="1149" y="322"/>
                  </a:lnTo>
                  <a:lnTo>
                    <a:pt x="1147" y="326"/>
                  </a:lnTo>
                  <a:lnTo>
                    <a:pt x="1147" y="328"/>
                  </a:lnTo>
                  <a:lnTo>
                    <a:pt x="1145" y="331"/>
                  </a:lnTo>
                  <a:lnTo>
                    <a:pt x="1142" y="333"/>
                  </a:lnTo>
                  <a:lnTo>
                    <a:pt x="1138" y="337"/>
                  </a:lnTo>
                  <a:lnTo>
                    <a:pt x="1134" y="337"/>
                  </a:lnTo>
                  <a:lnTo>
                    <a:pt x="1138" y="339"/>
                  </a:lnTo>
                  <a:lnTo>
                    <a:pt x="1140" y="339"/>
                  </a:lnTo>
                  <a:lnTo>
                    <a:pt x="1142" y="335"/>
                  </a:lnTo>
                  <a:lnTo>
                    <a:pt x="1145" y="335"/>
                  </a:lnTo>
                  <a:lnTo>
                    <a:pt x="1147" y="341"/>
                  </a:lnTo>
                  <a:lnTo>
                    <a:pt x="1142" y="347"/>
                  </a:lnTo>
                  <a:lnTo>
                    <a:pt x="1140" y="352"/>
                  </a:lnTo>
                  <a:lnTo>
                    <a:pt x="1138" y="362"/>
                  </a:lnTo>
                  <a:lnTo>
                    <a:pt x="1140" y="366"/>
                  </a:lnTo>
                  <a:lnTo>
                    <a:pt x="1140" y="371"/>
                  </a:lnTo>
                  <a:lnTo>
                    <a:pt x="1138" y="379"/>
                  </a:lnTo>
                  <a:lnTo>
                    <a:pt x="1132" y="381"/>
                  </a:lnTo>
                  <a:lnTo>
                    <a:pt x="1130" y="379"/>
                  </a:lnTo>
                  <a:lnTo>
                    <a:pt x="1128" y="379"/>
                  </a:lnTo>
                  <a:lnTo>
                    <a:pt x="1126" y="383"/>
                  </a:lnTo>
                  <a:lnTo>
                    <a:pt x="1128" y="385"/>
                  </a:lnTo>
                  <a:lnTo>
                    <a:pt x="1130" y="392"/>
                  </a:lnTo>
                  <a:lnTo>
                    <a:pt x="1128" y="396"/>
                  </a:lnTo>
                  <a:lnTo>
                    <a:pt x="1124" y="398"/>
                  </a:lnTo>
                  <a:lnTo>
                    <a:pt x="1121" y="404"/>
                  </a:lnTo>
                  <a:lnTo>
                    <a:pt x="1124" y="409"/>
                  </a:lnTo>
                  <a:lnTo>
                    <a:pt x="1126" y="415"/>
                  </a:lnTo>
                  <a:lnTo>
                    <a:pt x="1124" y="417"/>
                  </a:lnTo>
                  <a:lnTo>
                    <a:pt x="1124" y="419"/>
                  </a:lnTo>
                  <a:lnTo>
                    <a:pt x="1126" y="421"/>
                  </a:lnTo>
                  <a:lnTo>
                    <a:pt x="1124" y="432"/>
                  </a:lnTo>
                  <a:lnTo>
                    <a:pt x="1119" y="434"/>
                  </a:lnTo>
                  <a:lnTo>
                    <a:pt x="1119" y="438"/>
                  </a:lnTo>
                  <a:lnTo>
                    <a:pt x="1121" y="436"/>
                  </a:lnTo>
                  <a:lnTo>
                    <a:pt x="1124" y="436"/>
                  </a:lnTo>
                  <a:lnTo>
                    <a:pt x="1128" y="432"/>
                  </a:lnTo>
                  <a:lnTo>
                    <a:pt x="1130" y="428"/>
                  </a:lnTo>
                  <a:lnTo>
                    <a:pt x="1130" y="425"/>
                  </a:lnTo>
                  <a:lnTo>
                    <a:pt x="1130" y="423"/>
                  </a:lnTo>
                  <a:lnTo>
                    <a:pt x="1136" y="423"/>
                  </a:lnTo>
                  <a:lnTo>
                    <a:pt x="1138" y="423"/>
                  </a:lnTo>
                  <a:lnTo>
                    <a:pt x="1136" y="421"/>
                  </a:lnTo>
                  <a:lnTo>
                    <a:pt x="1130" y="415"/>
                  </a:lnTo>
                  <a:lnTo>
                    <a:pt x="1128" y="409"/>
                  </a:lnTo>
                  <a:lnTo>
                    <a:pt x="1130" y="404"/>
                  </a:lnTo>
                  <a:lnTo>
                    <a:pt x="1136" y="404"/>
                  </a:lnTo>
                  <a:lnTo>
                    <a:pt x="1142" y="404"/>
                  </a:lnTo>
                  <a:lnTo>
                    <a:pt x="1149" y="398"/>
                  </a:lnTo>
                  <a:lnTo>
                    <a:pt x="1151" y="398"/>
                  </a:lnTo>
                  <a:lnTo>
                    <a:pt x="1155" y="396"/>
                  </a:lnTo>
                  <a:lnTo>
                    <a:pt x="1151" y="394"/>
                  </a:lnTo>
                  <a:lnTo>
                    <a:pt x="1157" y="387"/>
                  </a:lnTo>
                  <a:lnTo>
                    <a:pt x="1161" y="383"/>
                  </a:lnTo>
                  <a:lnTo>
                    <a:pt x="1159" y="379"/>
                  </a:lnTo>
                  <a:lnTo>
                    <a:pt x="1159" y="377"/>
                  </a:lnTo>
                  <a:lnTo>
                    <a:pt x="1164" y="381"/>
                  </a:lnTo>
                  <a:lnTo>
                    <a:pt x="1168" y="379"/>
                  </a:lnTo>
                  <a:lnTo>
                    <a:pt x="1170" y="375"/>
                  </a:lnTo>
                  <a:lnTo>
                    <a:pt x="1168" y="371"/>
                  </a:lnTo>
                  <a:lnTo>
                    <a:pt x="1176" y="366"/>
                  </a:lnTo>
                  <a:lnTo>
                    <a:pt x="1176" y="362"/>
                  </a:lnTo>
                  <a:lnTo>
                    <a:pt x="1174" y="358"/>
                  </a:lnTo>
                  <a:lnTo>
                    <a:pt x="1168" y="362"/>
                  </a:lnTo>
                  <a:lnTo>
                    <a:pt x="1166" y="366"/>
                  </a:lnTo>
                  <a:lnTo>
                    <a:pt x="1159" y="371"/>
                  </a:lnTo>
                  <a:lnTo>
                    <a:pt x="1155" y="369"/>
                  </a:lnTo>
                  <a:lnTo>
                    <a:pt x="1153" y="362"/>
                  </a:lnTo>
                  <a:lnTo>
                    <a:pt x="1157" y="358"/>
                  </a:lnTo>
                  <a:lnTo>
                    <a:pt x="1155" y="352"/>
                  </a:lnTo>
                  <a:lnTo>
                    <a:pt x="1159" y="347"/>
                  </a:lnTo>
                  <a:lnTo>
                    <a:pt x="1166" y="347"/>
                  </a:lnTo>
                  <a:lnTo>
                    <a:pt x="1172" y="352"/>
                  </a:lnTo>
                  <a:lnTo>
                    <a:pt x="1174" y="350"/>
                  </a:lnTo>
                  <a:lnTo>
                    <a:pt x="1174" y="345"/>
                  </a:lnTo>
                  <a:lnTo>
                    <a:pt x="1180" y="343"/>
                  </a:lnTo>
                  <a:lnTo>
                    <a:pt x="1180" y="345"/>
                  </a:lnTo>
                  <a:lnTo>
                    <a:pt x="1178" y="347"/>
                  </a:lnTo>
                  <a:lnTo>
                    <a:pt x="1178" y="352"/>
                  </a:lnTo>
                  <a:lnTo>
                    <a:pt x="1189" y="360"/>
                  </a:lnTo>
                  <a:lnTo>
                    <a:pt x="1195" y="362"/>
                  </a:lnTo>
                  <a:lnTo>
                    <a:pt x="1197" y="360"/>
                  </a:lnTo>
                  <a:lnTo>
                    <a:pt x="1204" y="358"/>
                  </a:lnTo>
                  <a:lnTo>
                    <a:pt x="1208" y="354"/>
                  </a:lnTo>
                  <a:lnTo>
                    <a:pt x="1208" y="350"/>
                  </a:lnTo>
                  <a:lnTo>
                    <a:pt x="1202" y="343"/>
                  </a:lnTo>
                  <a:lnTo>
                    <a:pt x="1202" y="341"/>
                  </a:lnTo>
                  <a:lnTo>
                    <a:pt x="1204" y="341"/>
                  </a:lnTo>
                  <a:lnTo>
                    <a:pt x="1210" y="350"/>
                  </a:lnTo>
                  <a:lnTo>
                    <a:pt x="1214" y="350"/>
                  </a:lnTo>
                  <a:lnTo>
                    <a:pt x="1218" y="354"/>
                  </a:lnTo>
                  <a:lnTo>
                    <a:pt x="1216" y="356"/>
                  </a:lnTo>
                  <a:lnTo>
                    <a:pt x="1218" y="358"/>
                  </a:lnTo>
                  <a:lnTo>
                    <a:pt x="1223" y="362"/>
                  </a:lnTo>
                  <a:lnTo>
                    <a:pt x="1225" y="371"/>
                  </a:lnTo>
                  <a:lnTo>
                    <a:pt x="1225" y="373"/>
                  </a:lnTo>
                  <a:lnTo>
                    <a:pt x="1225" y="371"/>
                  </a:lnTo>
                  <a:lnTo>
                    <a:pt x="1229" y="366"/>
                  </a:lnTo>
                  <a:lnTo>
                    <a:pt x="1231" y="366"/>
                  </a:lnTo>
                  <a:lnTo>
                    <a:pt x="1233" y="362"/>
                  </a:lnTo>
                  <a:lnTo>
                    <a:pt x="1231" y="362"/>
                  </a:lnTo>
                  <a:lnTo>
                    <a:pt x="1227" y="362"/>
                  </a:lnTo>
                  <a:lnTo>
                    <a:pt x="1225" y="362"/>
                  </a:lnTo>
                  <a:lnTo>
                    <a:pt x="1223" y="358"/>
                  </a:lnTo>
                  <a:lnTo>
                    <a:pt x="1227" y="352"/>
                  </a:lnTo>
                  <a:lnTo>
                    <a:pt x="1231" y="350"/>
                  </a:lnTo>
                  <a:lnTo>
                    <a:pt x="1233" y="347"/>
                  </a:lnTo>
                  <a:lnTo>
                    <a:pt x="1235" y="347"/>
                  </a:lnTo>
                  <a:lnTo>
                    <a:pt x="1237" y="343"/>
                  </a:lnTo>
                  <a:lnTo>
                    <a:pt x="1246" y="343"/>
                  </a:lnTo>
                  <a:lnTo>
                    <a:pt x="1258" y="339"/>
                  </a:lnTo>
                  <a:lnTo>
                    <a:pt x="1275" y="339"/>
                  </a:lnTo>
                  <a:lnTo>
                    <a:pt x="1288" y="333"/>
                  </a:lnTo>
                  <a:lnTo>
                    <a:pt x="1294" y="333"/>
                  </a:lnTo>
                  <a:lnTo>
                    <a:pt x="1298" y="335"/>
                  </a:lnTo>
                  <a:lnTo>
                    <a:pt x="1298" y="339"/>
                  </a:lnTo>
                  <a:lnTo>
                    <a:pt x="1296" y="339"/>
                  </a:lnTo>
                  <a:lnTo>
                    <a:pt x="1294" y="343"/>
                  </a:lnTo>
                  <a:lnTo>
                    <a:pt x="1296" y="352"/>
                  </a:lnTo>
                  <a:lnTo>
                    <a:pt x="1303" y="356"/>
                  </a:lnTo>
                  <a:lnTo>
                    <a:pt x="1320" y="356"/>
                  </a:lnTo>
                  <a:lnTo>
                    <a:pt x="1324" y="358"/>
                  </a:lnTo>
                  <a:lnTo>
                    <a:pt x="1324" y="356"/>
                  </a:lnTo>
                  <a:lnTo>
                    <a:pt x="1330" y="356"/>
                  </a:lnTo>
                  <a:lnTo>
                    <a:pt x="1336" y="358"/>
                  </a:lnTo>
                  <a:lnTo>
                    <a:pt x="1349" y="356"/>
                  </a:lnTo>
                  <a:lnTo>
                    <a:pt x="1357" y="352"/>
                  </a:lnTo>
                  <a:lnTo>
                    <a:pt x="1360" y="352"/>
                  </a:lnTo>
                  <a:lnTo>
                    <a:pt x="1364" y="352"/>
                  </a:lnTo>
                  <a:lnTo>
                    <a:pt x="1366" y="347"/>
                  </a:lnTo>
                  <a:lnTo>
                    <a:pt x="1364" y="345"/>
                  </a:lnTo>
                  <a:lnTo>
                    <a:pt x="1368" y="345"/>
                  </a:lnTo>
                  <a:lnTo>
                    <a:pt x="1372" y="345"/>
                  </a:lnTo>
                  <a:lnTo>
                    <a:pt x="1376" y="343"/>
                  </a:lnTo>
                  <a:lnTo>
                    <a:pt x="1379" y="347"/>
                  </a:lnTo>
                  <a:lnTo>
                    <a:pt x="1381" y="347"/>
                  </a:lnTo>
                  <a:lnTo>
                    <a:pt x="1383" y="343"/>
                  </a:lnTo>
                  <a:lnTo>
                    <a:pt x="1383" y="341"/>
                  </a:lnTo>
                  <a:lnTo>
                    <a:pt x="1379" y="337"/>
                  </a:lnTo>
                  <a:lnTo>
                    <a:pt x="1379" y="335"/>
                  </a:lnTo>
                  <a:lnTo>
                    <a:pt x="1376" y="331"/>
                  </a:lnTo>
                  <a:lnTo>
                    <a:pt x="1372" y="331"/>
                  </a:lnTo>
                  <a:lnTo>
                    <a:pt x="1372" y="324"/>
                  </a:lnTo>
                  <a:lnTo>
                    <a:pt x="1370" y="324"/>
                  </a:lnTo>
                  <a:lnTo>
                    <a:pt x="1368" y="320"/>
                  </a:lnTo>
                  <a:lnTo>
                    <a:pt x="1366" y="316"/>
                  </a:lnTo>
                  <a:lnTo>
                    <a:pt x="1366" y="312"/>
                  </a:lnTo>
                  <a:lnTo>
                    <a:pt x="1368" y="307"/>
                  </a:lnTo>
                  <a:lnTo>
                    <a:pt x="1368" y="309"/>
                  </a:lnTo>
                  <a:lnTo>
                    <a:pt x="1370" y="312"/>
                  </a:lnTo>
                  <a:lnTo>
                    <a:pt x="1374" y="307"/>
                  </a:lnTo>
                  <a:lnTo>
                    <a:pt x="1374" y="307"/>
                  </a:lnTo>
                  <a:lnTo>
                    <a:pt x="1372" y="303"/>
                  </a:lnTo>
                  <a:lnTo>
                    <a:pt x="1376" y="303"/>
                  </a:lnTo>
                  <a:lnTo>
                    <a:pt x="1381" y="305"/>
                  </a:lnTo>
                  <a:lnTo>
                    <a:pt x="1383" y="305"/>
                  </a:lnTo>
                  <a:lnTo>
                    <a:pt x="1385" y="301"/>
                  </a:lnTo>
                  <a:lnTo>
                    <a:pt x="1385" y="303"/>
                  </a:lnTo>
                  <a:lnTo>
                    <a:pt x="1391" y="303"/>
                  </a:lnTo>
                  <a:lnTo>
                    <a:pt x="1393" y="303"/>
                  </a:lnTo>
                  <a:lnTo>
                    <a:pt x="1395" y="301"/>
                  </a:lnTo>
                  <a:lnTo>
                    <a:pt x="1398" y="303"/>
                  </a:lnTo>
                  <a:lnTo>
                    <a:pt x="1402" y="305"/>
                  </a:lnTo>
                  <a:lnTo>
                    <a:pt x="1404" y="307"/>
                  </a:lnTo>
                  <a:lnTo>
                    <a:pt x="1406" y="307"/>
                  </a:lnTo>
                  <a:lnTo>
                    <a:pt x="1406" y="303"/>
                  </a:lnTo>
                  <a:lnTo>
                    <a:pt x="1410" y="303"/>
                  </a:lnTo>
                  <a:lnTo>
                    <a:pt x="1412" y="307"/>
                  </a:lnTo>
                  <a:lnTo>
                    <a:pt x="1410" y="309"/>
                  </a:lnTo>
                  <a:lnTo>
                    <a:pt x="1408" y="314"/>
                  </a:lnTo>
                  <a:lnTo>
                    <a:pt x="1410" y="314"/>
                  </a:lnTo>
                  <a:lnTo>
                    <a:pt x="1414" y="314"/>
                  </a:lnTo>
                  <a:lnTo>
                    <a:pt x="1414" y="314"/>
                  </a:lnTo>
                  <a:lnTo>
                    <a:pt x="1414" y="312"/>
                  </a:lnTo>
                  <a:lnTo>
                    <a:pt x="1416" y="309"/>
                  </a:lnTo>
                  <a:lnTo>
                    <a:pt x="1419" y="309"/>
                  </a:lnTo>
                  <a:lnTo>
                    <a:pt x="1419" y="305"/>
                  </a:lnTo>
                  <a:lnTo>
                    <a:pt x="1416" y="305"/>
                  </a:lnTo>
                  <a:lnTo>
                    <a:pt x="1416" y="303"/>
                  </a:lnTo>
                  <a:lnTo>
                    <a:pt x="1421" y="303"/>
                  </a:lnTo>
                  <a:lnTo>
                    <a:pt x="1427" y="301"/>
                  </a:lnTo>
                  <a:lnTo>
                    <a:pt x="1429" y="303"/>
                  </a:lnTo>
                  <a:lnTo>
                    <a:pt x="1431" y="301"/>
                  </a:lnTo>
                  <a:lnTo>
                    <a:pt x="1435" y="301"/>
                  </a:lnTo>
                  <a:lnTo>
                    <a:pt x="1435" y="305"/>
                  </a:lnTo>
                  <a:lnTo>
                    <a:pt x="1438" y="309"/>
                  </a:lnTo>
                  <a:lnTo>
                    <a:pt x="1438" y="307"/>
                  </a:lnTo>
                  <a:lnTo>
                    <a:pt x="1440" y="307"/>
                  </a:lnTo>
                  <a:lnTo>
                    <a:pt x="1444" y="303"/>
                  </a:lnTo>
                  <a:lnTo>
                    <a:pt x="1446" y="309"/>
                  </a:lnTo>
                  <a:lnTo>
                    <a:pt x="1448" y="309"/>
                  </a:lnTo>
                  <a:lnTo>
                    <a:pt x="1452" y="307"/>
                  </a:lnTo>
                  <a:lnTo>
                    <a:pt x="1454" y="309"/>
                  </a:lnTo>
                  <a:lnTo>
                    <a:pt x="1457" y="318"/>
                  </a:lnTo>
                  <a:lnTo>
                    <a:pt x="1459" y="312"/>
                  </a:lnTo>
                  <a:lnTo>
                    <a:pt x="1461" y="312"/>
                  </a:lnTo>
                  <a:lnTo>
                    <a:pt x="1463" y="312"/>
                  </a:lnTo>
                  <a:lnTo>
                    <a:pt x="1461" y="318"/>
                  </a:lnTo>
                  <a:lnTo>
                    <a:pt x="1465" y="320"/>
                  </a:lnTo>
                  <a:lnTo>
                    <a:pt x="1465" y="322"/>
                  </a:lnTo>
                  <a:lnTo>
                    <a:pt x="1469" y="322"/>
                  </a:lnTo>
                  <a:lnTo>
                    <a:pt x="1469" y="326"/>
                  </a:lnTo>
                  <a:lnTo>
                    <a:pt x="1471" y="324"/>
                  </a:lnTo>
                  <a:lnTo>
                    <a:pt x="1473" y="324"/>
                  </a:lnTo>
                  <a:lnTo>
                    <a:pt x="1476" y="328"/>
                  </a:lnTo>
                  <a:lnTo>
                    <a:pt x="1471" y="331"/>
                  </a:lnTo>
                  <a:lnTo>
                    <a:pt x="1471" y="335"/>
                  </a:lnTo>
                  <a:lnTo>
                    <a:pt x="1478" y="331"/>
                  </a:lnTo>
                  <a:lnTo>
                    <a:pt x="1482" y="331"/>
                  </a:lnTo>
                  <a:lnTo>
                    <a:pt x="1482" y="333"/>
                  </a:lnTo>
                  <a:lnTo>
                    <a:pt x="1473" y="341"/>
                  </a:lnTo>
                  <a:lnTo>
                    <a:pt x="1476" y="345"/>
                  </a:lnTo>
                  <a:lnTo>
                    <a:pt x="1482" y="347"/>
                  </a:lnTo>
                  <a:lnTo>
                    <a:pt x="1482" y="345"/>
                  </a:lnTo>
                  <a:lnTo>
                    <a:pt x="1486" y="343"/>
                  </a:lnTo>
                  <a:lnTo>
                    <a:pt x="1488" y="343"/>
                  </a:lnTo>
                  <a:lnTo>
                    <a:pt x="1488" y="347"/>
                  </a:lnTo>
                  <a:lnTo>
                    <a:pt x="1490" y="345"/>
                  </a:lnTo>
                  <a:lnTo>
                    <a:pt x="1497" y="350"/>
                  </a:lnTo>
                  <a:lnTo>
                    <a:pt x="1494" y="356"/>
                  </a:lnTo>
                  <a:lnTo>
                    <a:pt x="1499" y="356"/>
                  </a:lnTo>
                  <a:lnTo>
                    <a:pt x="1499" y="358"/>
                  </a:lnTo>
                  <a:lnTo>
                    <a:pt x="1503" y="358"/>
                  </a:lnTo>
                  <a:lnTo>
                    <a:pt x="1503" y="360"/>
                  </a:lnTo>
                  <a:lnTo>
                    <a:pt x="1499" y="366"/>
                  </a:lnTo>
                  <a:lnTo>
                    <a:pt x="1494" y="369"/>
                  </a:lnTo>
                  <a:lnTo>
                    <a:pt x="1490" y="366"/>
                  </a:lnTo>
                  <a:lnTo>
                    <a:pt x="1484" y="364"/>
                  </a:lnTo>
                  <a:lnTo>
                    <a:pt x="1476" y="364"/>
                  </a:lnTo>
                  <a:lnTo>
                    <a:pt x="1478" y="366"/>
                  </a:lnTo>
                  <a:lnTo>
                    <a:pt x="1480" y="371"/>
                  </a:lnTo>
                  <a:lnTo>
                    <a:pt x="1488" y="371"/>
                  </a:lnTo>
                  <a:lnTo>
                    <a:pt x="1488" y="375"/>
                  </a:lnTo>
                  <a:lnTo>
                    <a:pt x="1497" y="379"/>
                  </a:lnTo>
                  <a:lnTo>
                    <a:pt x="1503" y="381"/>
                  </a:lnTo>
                  <a:lnTo>
                    <a:pt x="1509" y="379"/>
                  </a:lnTo>
                  <a:lnTo>
                    <a:pt x="1509" y="375"/>
                  </a:lnTo>
                  <a:lnTo>
                    <a:pt x="1505" y="371"/>
                  </a:lnTo>
                  <a:lnTo>
                    <a:pt x="1503" y="369"/>
                  </a:lnTo>
                  <a:lnTo>
                    <a:pt x="1505" y="369"/>
                  </a:lnTo>
                  <a:lnTo>
                    <a:pt x="1509" y="373"/>
                  </a:lnTo>
                  <a:lnTo>
                    <a:pt x="1513" y="375"/>
                  </a:lnTo>
                  <a:lnTo>
                    <a:pt x="1518" y="377"/>
                  </a:lnTo>
                  <a:lnTo>
                    <a:pt x="1513" y="377"/>
                  </a:lnTo>
                  <a:lnTo>
                    <a:pt x="1505" y="383"/>
                  </a:lnTo>
                  <a:lnTo>
                    <a:pt x="1507" y="385"/>
                  </a:lnTo>
                  <a:lnTo>
                    <a:pt x="1511" y="387"/>
                  </a:lnTo>
                  <a:lnTo>
                    <a:pt x="1513" y="385"/>
                  </a:lnTo>
                  <a:lnTo>
                    <a:pt x="1516" y="385"/>
                  </a:lnTo>
                  <a:lnTo>
                    <a:pt x="1528" y="396"/>
                  </a:lnTo>
                  <a:lnTo>
                    <a:pt x="1532" y="398"/>
                  </a:lnTo>
                  <a:lnTo>
                    <a:pt x="1537" y="404"/>
                  </a:lnTo>
                  <a:lnTo>
                    <a:pt x="1545" y="404"/>
                  </a:lnTo>
                  <a:lnTo>
                    <a:pt x="1551" y="411"/>
                  </a:lnTo>
                  <a:lnTo>
                    <a:pt x="1558" y="413"/>
                  </a:lnTo>
                  <a:lnTo>
                    <a:pt x="1558" y="411"/>
                  </a:lnTo>
                  <a:lnTo>
                    <a:pt x="1558" y="406"/>
                  </a:lnTo>
                  <a:lnTo>
                    <a:pt x="1560" y="406"/>
                  </a:lnTo>
                  <a:lnTo>
                    <a:pt x="1562" y="409"/>
                  </a:lnTo>
                  <a:lnTo>
                    <a:pt x="1564" y="413"/>
                  </a:lnTo>
                  <a:lnTo>
                    <a:pt x="1566" y="417"/>
                  </a:lnTo>
                  <a:lnTo>
                    <a:pt x="1568" y="415"/>
                  </a:lnTo>
                  <a:lnTo>
                    <a:pt x="1570" y="411"/>
                  </a:lnTo>
                  <a:lnTo>
                    <a:pt x="1566" y="390"/>
                  </a:lnTo>
                  <a:lnTo>
                    <a:pt x="1562" y="381"/>
                  </a:lnTo>
                  <a:lnTo>
                    <a:pt x="1556" y="369"/>
                  </a:lnTo>
                  <a:lnTo>
                    <a:pt x="1553" y="358"/>
                  </a:lnTo>
                  <a:lnTo>
                    <a:pt x="1551" y="352"/>
                  </a:lnTo>
                  <a:lnTo>
                    <a:pt x="1551" y="350"/>
                  </a:lnTo>
                  <a:lnTo>
                    <a:pt x="1556" y="350"/>
                  </a:lnTo>
                  <a:lnTo>
                    <a:pt x="1558" y="356"/>
                  </a:lnTo>
                  <a:lnTo>
                    <a:pt x="1562" y="360"/>
                  </a:lnTo>
                  <a:lnTo>
                    <a:pt x="1566" y="362"/>
                  </a:lnTo>
                  <a:lnTo>
                    <a:pt x="1570" y="366"/>
                  </a:lnTo>
                  <a:lnTo>
                    <a:pt x="1579" y="366"/>
                  </a:lnTo>
                  <a:lnTo>
                    <a:pt x="1594" y="364"/>
                  </a:lnTo>
                  <a:lnTo>
                    <a:pt x="1598" y="366"/>
                  </a:lnTo>
                  <a:lnTo>
                    <a:pt x="1600" y="364"/>
                  </a:lnTo>
                  <a:lnTo>
                    <a:pt x="1604" y="369"/>
                  </a:lnTo>
                  <a:lnTo>
                    <a:pt x="1604" y="366"/>
                  </a:lnTo>
                  <a:lnTo>
                    <a:pt x="1602" y="362"/>
                  </a:lnTo>
                  <a:lnTo>
                    <a:pt x="1602" y="360"/>
                  </a:lnTo>
                  <a:lnTo>
                    <a:pt x="1600" y="358"/>
                  </a:lnTo>
                  <a:lnTo>
                    <a:pt x="1602" y="356"/>
                  </a:lnTo>
                  <a:lnTo>
                    <a:pt x="1602" y="352"/>
                  </a:lnTo>
                  <a:lnTo>
                    <a:pt x="1615" y="345"/>
                  </a:lnTo>
                  <a:lnTo>
                    <a:pt x="1617" y="347"/>
                  </a:lnTo>
                  <a:lnTo>
                    <a:pt x="1621" y="345"/>
                  </a:lnTo>
                  <a:lnTo>
                    <a:pt x="1625" y="350"/>
                  </a:lnTo>
                  <a:lnTo>
                    <a:pt x="1631" y="350"/>
                  </a:lnTo>
                  <a:lnTo>
                    <a:pt x="1636" y="354"/>
                  </a:lnTo>
                  <a:lnTo>
                    <a:pt x="1640" y="354"/>
                  </a:lnTo>
                  <a:lnTo>
                    <a:pt x="1642" y="358"/>
                  </a:lnTo>
                  <a:lnTo>
                    <a:pt x="1650" y="360"/>
                  </a:lnTo>
                  <a:lnTo>
                    <a:pt x="1653" y="362"/>
                  </a:lnTo>
                  <a:lnTo>
                    <a:pt x="1661" y="362"/>
                  </a:lnTo>
                  <a:lnTo>
                    <a:pt x="1655" y="360"/>
                  </a:lnTo>
                  <a:lnTo>
                    <a:pt x="1655" y="358"/>
                  </a:lnTo>
                  <a:lnTo>
                    <a:pt x="1661" y="360"/>
                  </a:lnTo>
                  <a:lnTo>
                    <a:pt x="1663" y="356"/>
                  </a:lnTo>
                  <a:lnTo>
                    <a:pt x="1659" y="354"/>
                  </a:lnTo>
                  <a:lnTo>
                    <a:pt x="1663" y="352"/>
                  </a:lnTo>
                  <a:lnTo>
                    <a:pt x="1659" y="347"/>
                  </a:lnTo>
                  <a:lnTo>
                    <a:pt x="1655" y="352"/>
                  </a:lnTo>
                  <a:lnTo>
                    <a:pt x="1650" y="350"/>
                  </a:lnTo>
                  <a:lnTo>
                    <a:pt x="1648" y="343"/>
                  </a:lnTo>
                  <a:lnTo>
                    <a:pt x="1646" y="339"/>
                  </a:lnTo>
                  <a:lnTo>
                    <a:pt x="1650" y="337"/>
                  </a:lnTo>
                  <a:lnTo>
                    <a:pt x="1653" y="339"/>
                  </a:lnTo>
                  <a:lnTo>
                    <a:pt x="1655" y="337"/>
                  </a:lnTo>
                  <a:lnTo>
                    <a:pt x="1653" y="333"/>
                  </a:lnTo>
                  <a:lnTo>
                    <a:pt x="1657" y="333"/>
                  </a:lnTo>
                  <a:lnTo>
                    <a:pt x="1663" y="337"/>
                  </a:lnTo>
                  <a:lnTo>
                    <a:pt x="1663" y="341"/>
                  </a:lnTo>
                  <a:lnTo>
                    <a:pt x="1667" y="341"/>
                  </a:lnTo>
                  <a:lnTo>
                    <a:pt x="1669" y="343"/>
                  </a:lnTo>
                  <a:lnTo>
                    <a:pt x="1672" y="341"/>
                  </a:lnTo>
                  <a:lnTo>
                    <a:pt x="1669" y="337"/>
                  </a:lnTo>
                  <a:lnTo>
                    <a:pt x="1674" y="335"/>
                  </a:lnTo>
                  <a:lnTo>
                    <a:pt x="1678" y="337"/>
                  </a:lnTo>
                  <a:lnTo>
                    <a:pt x="1678" y="333"/>
                  </a:lnTo>
                  <a:lnTo>
                    <a:pt x="1672" y="326"/>
                  </a:lnTo>
                  <a:lnTo>
                    <a:pt x="1667" y="326"/>
                  </a:lnTo>
                  <a:lnTo>
                    <a:pt x="1663" y="320"/>
                  </a:lnTo>
                  <a:lnTo>
                    <a:pt x="1663" y="316"/>
                  </a:lnTo>
                  <a:lnTo>
                    <a:pt x="1661" y="314"/>
                  </a:lnTo>
                  <a:lnTo>
                    <a:pt x="1657" y="314"/>
                  </a:lnTo>
                  <a:lnTo>
                    <a:pt x="1653" y="314"/>
                  </a:lnTo>
                  <a:lnTo>
                    <a:pt x="1659" y="312"/>
                  </a:lnTo>
                  <a:lnTo>
                    <a:pt x="1657" y="307"/>
                  </a:lnTo>
                  <a:lnTo>
                    <a:pt x="1657" y="305"/>
                  </a:lnTo>
                  <a:lnTo>
                    <a:pt x="1655" y="301"/>
                  </a:lnTo>
                  <a:lnTo>
                    <a:pt x="1661" y="301"/>
                  </a:lnTo>
                  <a:lnTo>
                    <a:pt x="1661" y="295"/>
                  </a:lnTo>
                  <a:lnTo>
                    <a:pt x="1655" y="297"/>
                  </a:lnTo>
                  <a:lnTo>
                    <a:pt x="1650" y="301"/>
                  </a:lnTo>
                  <a:lnTo>
                    <a:pt x="1650" y="305"/>
                  </a:lnTo>
                  <a:lnTo>
                    <a:pt x="1642" y="303"/>
                  </a:lnTo>
                  <a:lnTo>
                    <a:pt x="1638" y="295"/>
                  </a:lnTo>
                  <a:lnTo>
                    <a:pt x="1640" y="291"/>
                  </a:lnTo>
                  <a:lnTo>
                    <a:pt x="1642" y="286"/>
                  </a:lnTo>
                  <a:lnTo>
                    <a:pt x="1648" y="284"/>
                  </a:lnTo>
                  <a:lnTo>
                    <a:pt x="1653" y="284"/>
                  </a:lnTo>
                  <a:lnTo>
                    <a:pt x="1659" y="278"/>
                  </a:lnTo>
                  <a:lnTo>
                    <a:pt x="1659" y="274"/>
                  </a:lnTo>
                  <a:lnTo>
                    <a:pt x="1655" y="269"/>
                  </a:lnTo>
                  <a:lnTo>
                    <a:pt x="1653" y="269"/>
                  </a:lnTo>
                  <a:lnTo>
                    <a:pt x="1648" y="269"/>
                  </a:lnTo>
                  <a:lnTo>
                    <a:pt x="1642" y="269"/>
                  </a:lnTo>
                  <a:lnTo>
                    <a:pt x="1638" y="263"/>
                  </a:lnTo>
                  <a:lnTo>
                    <a:pt x="1642" y="261"/>
                  </a:lnTo>
                  <a:lnTo>
                    <a:pt x="1650" y="261"/>
                  </a:lnTo>
                  <a:lnTo>
                    <a:pt x="1659" y="263"/>
                  </a:lnTo>
                  <a:lnTo>
                    <a:pt x="1667" y="263"/>
                  </a:lnTo>
                  <a:lnTo>
                    <a:pt x="1682" y="263"/>
                  </a:lnTo>
                  <a:lnTo>
                    <a:pt x="1703" y="261"/>
                  </a:lnTo>
                  <a:lnTo>
                    <a:pt x="1707" y="259"/>
                  </a:lnTo>
                  <a:lnTo>
                    <a:pt x="1724" y="259"/>
                  </a:lnTo>
                  <a:lnTo>
                    <a:pt x="1733" y="259"/>
                  </a:lnTo>
                  <a:lnTo>
                    <a:pt x="1739" y="259"/>
                  </a:lnTo>
                  <a:lnTo>
                    <a:pt x="1747" y="259"/>
                  </a:lnTo>
                  <a:lnTo>
                    <a:pt x="1743" y="259"/>
                  </a:lnTo>
                  <a:lnTo>
                    <a:pt x="1731" y="265"/>
                  </a:lnTo>
                  <a:lnTo>
                    <a:pt x="1724" y="263"/>
                  </a:lnTo>
                  <a:lnTo>
                    <a:pt x="1722" y="263"/>
                  </a:lnTo>
                  <a:lnTo>
                    <a:pt x="1718" y="263"/>
                  </a:lnTo>
                  <a:lnTo>
                    <a:pt x="1716" y="272"/>
                  </a:lnTo>
                  <a:lnTo>
                    <a:pt x="1720" y="276"/>
                  </a:lnTo>
                  <a:lnTo>
                    <a:pt x="1718" y="276"/>
                  </a:lnTo>
                  <a:lnTo>
                    <a:pt x="1716" y="280"/>
                  </a:lnTo>
                  <a:lnTo>
                    <a:pt x="1720" y="282"/>
                  </a:lnTo>
                  <a:lnTo>
                    <a:pt x="1726" y="278"/>
                  </a:lnTo>
                  <a:lnTo>
                    <a:pt x="1726" y="274"/>
                  </a:lnTo>
                  <a:lnTo>
                    <a:pt x="1737" y="267"/>
                  </a:lnTo>
                  <a:lnTo>
                    <a:pt x="1750" y="261"/>
                  </a:lnTo>
                  <a:lnTo>
                    <a:pt x="1752" y="269"/>
                  </a:lnTo>
                  <a:lnTo>
                    <a:pt x="1752" y="278"/>
                  </a:lnTo>
                  <a:lnTo>
                    <a:pt x="1752" y="282"/>
                  </a:lnTo>
                  <a:lnTo>
                    <a:pt x="1750" y="274"/>
                  </a:lnTo>
                  <a:lnTo>
                    <a:pt x="1745" y="272"/>
                  </a:lnTo>
                  <a:lnTo>
                    <a:pt x="1745" y="267"/>
                  </a:lnTo>
                  <a:lnTo>
                    <a:pt x="1741" y="269"/>
                  </a:lnTo>
                  <a:lnTo>
                    <a:pt x="1739" y="269"/>
                  </a:lnTo>
                  <a:lnTo>
                    <a:pt x="1741" y="276"/>
                  </a:lnTo>
                  <a:lnTo>
                    <a:pt x="1745" y="278"/>
                  </a:lnTo>
                  <a:lnTo>
                    <a:pt x="1745" y="286"/>
                  </a:lnTo>
                  <a:lnTo>
                    <a:pt x="1743" y="293"/>
                  </a:lnTo>
                  <a:lnTo>
                    <a:pt x="1741" y="291"/>
                  </a:lnTo>
                  <a:lnTo>
                    <a:pt x="1737" y="293"/>
                  </a:lnTo>
                  <a:lnTo>
                    <a:pt x="1743" y="297"/>
                  </a:lnTo>
                  <a:lnTo>
                    <a:pt x="1743" y="299"/>
                  </a:lnTo>
                  <a:lnTo>
                    <a:pt x="1743" y="301"/>
                  </a:lnTo>
                  <a:lnTo>
                    <a:pt x="1747" y="301"/>
                  </a:lnTo>
                  <a:lnTo>
                    <a:pt x="1752" y="297"/>
                  </a:lnTo>
                  <a:lnTo>
                    <a:pt x="1752" y="293"/>
                  </a:lnTo>
                  <a:lnTo>
                    <a:pt x="1756" y="286"/>
                  </a:lnTo>
                  <a:lnTo>
                    <a:pt x="1756" y="282"/>
                  </a:lnTo>
                  <a:lnTo>
                    <a:pt x="1756" y="278"/>
                  </a:lnTo>
                  <a:lnTo>
                    <a:pt x="1754" y="257"/>
                  </a:lnTo>
                  <a:lnTo>
                    <a:pt x="1760" y="250"/>
                  </a:lnTo>
                  <a:lnTo>
                    <a:pt x="1771" y="248"/>
                  </a:lnTo>
                  <a:lnTo>
                    <a:pt x="1783" y="246"/>
                  </a:lnTo>
                  <a:lnTo>
                    <a:pt x="1794" y="246"/>
                  </a:lnTo>
                  <a:lnTo>
                    <a:pt x="1806" y="253"/>
                  </a:lnTo>
                  <a:lnTo>
                    <a:pt x="1813" y="261"/>
                  </a:lnTo>
                  <a:lnTo>
                    <a:pt x="1813" y="265"/>
                  </a:lnTo>
                  <a:lnTo>
                    <a:pt x="1811" y="267"/>
                  </a:lnTo>
                  <a:lnTo>
                    <a:pt x="1802" y="261"/>
                  </a:lnTo>
                  <a:lnTo>
                    <a:pt x="1802" y="263"/>
                  </a:lnTo>
                  <a:lnTo>
                    <a:pt x="1802" y="267"/>
                  </a:lnTo>
                  <a:lnTo>
                    <a:pt x="1802" y="272"/>
                  </a:lnTo>
                  <a:lnTo>
                    <a:pt x="1804" y="276"/>
                  </a:lnTo>
                  <a:lnTo>
                    <a:pt x="1800" y="278"/>
                  </a:lnTo>
                  <a:lnTo>
                    <a:pt x="1802" y="280"/>
                  </a:lnTo>
                  <a:lnTo>
                    <a:pt x="1806" y="276"/>
                  </a:lnTo>
                  <a:lnTo>
                    <a:pt x="1815" y="276"/>
                  </a:lnTo>
                  <a:lnTo>
                    <a:pt x="1819" y="272"/>
                  </a:lnTo>
                  <a:lnTo>
                    <a:pt x="1819" y="278"/>
                  </a:lnTo>
                  <a:lnTo>
                    <a:pt x="1823" y="282"/>
                  </a:lnTo>
                  <a:lnTo>
                    <a:pt x="1823" y="286"/>
                  </a:lnTo>
                  <a:lnTo>
                    <a:pt x="1825" y="291"/>
                  </a:lnTo>
                  <a:lnTo>
                    <a:pt x="1827" y="284"/>
                  </a:lnTo>
                  <a:lnTo>
                    <a:pt x="1827" y="282"/>
                  </a:lnTo>
                  <a:lnTo>
                    <a:pt x="1832" y="278"/>
                  </a:lnTo>
                  <a:lnTo>
                    <a:pt x="1836" y="280"/>
                  </a:lnTo>
                  <a:lnTo>
                    <a:pt x="1838" y="286"/>
                  </a:lnTo>
                  <a:lnTo>
                    <a:pt x="1836" y="288"/>
                  </a:lnTo>
                  <a:lnTo>
                    <a:pt x="1836" y="293"/>
                  </a:lnTo>
                  <a:lnTo>
                    <a:pt x="1836" y="295"/>
                  </a:lnTo>
                  <a:lnTo>
                    <a:pt x="1840" y="295"/>
                  </a:lnTo>
                  <a:lnTo>
                    <a:pt x="1842" y="288"/>
                  </a:lnTo>
                  <a:lnTo>
                    <a:pt x="1844" y="288"/>
                  </a:lnTo>
                  <a:lnTo>
                    <a:pt x="1844" y="291"/>
                  </a:lnTo>
                  <a:lnTo>
                    <a:pt x="1844" y="286"/>
                  </a:lnTo>
                  <a:lnTo>
                    <a:pt x="1849" y="278"/>
                  </a:lnTo>
                  <a:lnTo>
                    <a:pt x="1851" y="278"/>
                  </a:lnTo>
                  <a:lnTo>
                    <a:pt x="1853" y="278"/>
                  </a:lnTo>
                  <a:lnTo>
                    <a:pt x="1863" y="284"/>
                  </a:lnTo>
                  <a:lnTo>
                    <a:pt x="1874" y="286"/>
                  </a:lnTo>
                  <a:lnTo>
                    <a:pt x="1878" y="295"/>
                  </a:lnTo>
                  <a:lnTo>
                    <a:pt x="1878" y="297"/>
                  </a:lnTo>
                  <a:lnTo>
                    <a:pt x="1872" y="301"/>
                  </a:lnTo>
                  <a:lnTo>
                    <a:pt x="1868" y="305"/>
                  </a:lnTo>
                  <a:lnTo>
                    <a:pt x="1872" y="303"/>
                  </a:lnTo>
                  <a:lnTo>
                    <a:pt x="1880" y="301"/>
                  </a:lnTo>
                  <a:lnTo>
                    <a:pt x="1887" y="303"/>
                  </a:lnTo>
                  <a:lnTo>
                    <a:pt x="1893" y="301"/>
                  </a:lnTo>
                  <a:lnTo>
                    <a:pt x="1897" y="297"/>
                  </a:lnTo>
                  <a:lnTo>
                    <a:pt x="1903" y="295"/>
                  </a:lnTo>
                  <a:lnTo>
                    <a:pt x="1910" y="288"/>
                  </a:lnTo>
                  <a:lnTo>
                    <a:pt x="1914" y="286"/>
                  </a:lnTo>
                  <a:lnTo>
                    <a:pt x="1920" y="280"/>
                  </a:lnTo>
                  <a:lnTo>
                    <a:pt x="1927" y="280"/>
                  </a:lnTo>
                  <a:lnTo>
                    <a:pt x="1941" y="272"/>
                  </a:lnTo>
                  <a:lnTo>
                    <a:pt x="1950" y="269"/>
                  </a:lnTo>
                  <a:lnTo>
                    <a:pt x="1954" y="269"/>
                  </a:lnTo>
                  <a:lnTo>
                    <a:pt x="1954" y="267"/>
                  </a:lnTo>
                  <a:lnTo>
                    <a:pt x="1962" y="263"/>
                  </a:lnTo>
                  <a:lnTo>
                    <a:pt x="1967" y="261"/>
                  </a:lnTo>
                  <a:lnTo>
                    <a:pt x="1977" y="261"/>
                  </a:lnTo>
                  <a:lnTo>
                    <a:pt x="1996" y="269"/>
                  </a:lnTo>
                  <a:lnTo>
                    <a:pt x="2005" y="278"/>
                  </a:lnTo>
                  <a:lnTo>
                    <a:pt x="2013" y="282"/>
                  </a:lnTo>
                  <a:lnTo>
                    <a:pt x="2019" y="291"/>
                  </a:lnTo>
                  <a:lnTo>
                    <a:pt x="2024" y="297"/>
                  </a:lnTo>
                  <a:lnTo>
                    <a:pt x="2024" y="301"/>
                  </a:lnTo>
                  <a:lnTo>
                    <a:pt x="2026" y="303"/>
                  </a:lnTo>
                  <a:lnTo>
                    <a:pt x="2026" y="307"/>
                  </a:lnTo>
                  <a:lnTo>
                    <a:pt x="2030" y="316"/>
                  </a:lnTo>
                  <a:lnTo>
                    <a:pt x="2030" y="320"/>
                  </a:lnTo>
                  <a:lnTo>
                    <a:pt x="2028" y="324"/>
                  </a:lnTo>
                  <a:lnTo>
                    <a:pt x="2032" y="322"/>
                  </a:lnTo>
                  <a:lnTo>
                    <a:pt x="2036" y="318"/>
                  </a:lnTo>
                  <a:lnTo>
                    <a:pt x="2042" y="318"/>
                  </a:lnTo>
                  <a:lnTo>
                    <a:pt x="2045" y="320"/>
                  </a:lnTo>
                  <a:lnTo>
                    <a:pt x="2045" y="318"/>
                  </a:lnTo>
                  <a:lnTo>
                    <a:pt x="2051" y="316"/>
                  </a:lnTo>
                  <a:lnTo>
                    <a:pt x="2055" y="320"/>
                  </a:lnTo>
                  <a:lnTo>
                    <a:pt x="2057" y="324"/>
                  </a:lnTo>
                  <a:lnTo>
                    <a:pt x="2057" y="320"/>
                  </a:lnTo>
                  <a:lnTo>
                    <a:pt x="2055" y="314"/>
                  </a:lnTo>
                  <a:lnTo>
                    <a:pt x="2059" y="314"/>
                  </a:lnTo>
                  <a:lnTo>
                    <a:pt x="2061" y="318"/>
                  </a:lnTo>
                  <a:lnTo>
                    <a:pt x="2070" y="324"/>
                  </a:lnTo>
                  <a:lnTo>
                    <a:pt x="2070" y="333"/>
                  </a:lnTo>
                  <a:lnTo>
                    <a:pt x="2074" y="333"/>
                  </a:lnTo>
                  <a:lnTo>
                    <a:pt x="2080" y="339"/>
                  </a:lnTo>
                  <a:lnTo>
                    <a:pt x="2080" y="337"/>
                  </a:lnTo>
                  <a:lnTo>
                    <a:pt x="2078" y="331"/>
                  </a:lnTo>
                  <a:lnTo>
                    <a:pt x="2074" y="328"/>
                  </a:lnTo>
                  <a:lnTo>
                    <a:pt x="2072" y="326"/>
                  </a:lnTo>
                  <a:lnTo>
                    <a:pt x="2076" y="328"/>
                  </a:lnTo>
                  <a:lnTo>
                    <a:pt x="2080" y="328"/>
                  </a:lnTo>
                  <a:lnTo>
                    <a:pt x="2085" y="333"/>
                  </a:lnTo>
                  <a:lnTo>
                    <a:pt x="2091" y="339"/>
                  </a:lnTo>
                  <a:lnTo>
                    <a:pt x="2089" y="333"/>
                  </a:lnTo>
                  <a:lnTo>
                    <a:pt x="2083" y="322"/>
                  </a:lnTo>
                  <a:lnTo>
                    <a:pt x="2083" y="314"/>
                  </a:lnTo>
                  <a:lnTo>
                    <a:pt x="2083" y="305"/>
                  </a:lnTo>
                  <a:lnTo>
                    <a:pt x="2087" y="301"/>
                  </a:lnTo>
                  <a:lnTo>
                    <a:pt x="2095" y="299"/>
                  </a:lnTo>
                  <a:lnTo>
                    <a:pt x="2097" y="297"/>
                  </a:lnTo>
                  <a:lnTo>
                    <a:pt x="2106" y="295"/>
                  </a:lnTo>
                  <a:lnTo>
                    <a:pt x="2104" y="291"/>
                  </a:lnTo>
                  <a:lnTo>
                    <a:pt x="2106" y="288"/>
                  </a:lnTo>
                  <a:lnTo>
                    <a:pt x="2108" y="288"/>
                  </a:lnTo>
                  <a:lnTo>
                    <a:pt x="2112" y="293"/>
                  </a:lnTo>
                  <a:lnTo>
                    <a:pt x="2116" y="295"/>
                  </a:lnTo>
                  <a:lnTo>
                    <a:pt x="2123" y="293"/>
                  </a:lnTo>
                  <a:lnTo>
                    <a:pt x="2127" y="288"/>
                  </a:lnTo>
                  <a:lnTo>
                    <a:pt x="2131" y="291"/>
                  </a:lnTo>
                  <a:lnTo>
                    <a:pt x="2137" y="286"/>
                  </a:lnTo>
                  <a:lnTo>
                    <a:pt x="2146" y="288"/>
                  </a:lnTo>
                  <a:lnTo>
                    <a:pt x="2150" y="286"/>
                  </a:lnTo>
                  <a:lnTo>
                    <a:pt x="2152" y="284"/>
                  </a:lnTo>
                  <a:lnTo>
                    <a:pt x="2152" y="288"/>
                  </a:lnTo>
                  <a:lnTo>
                    <a:pt x="2154" y="291"/>
                  </a:lnTo>
                  <a:lnTo>
                    <a:pt x="2156" y="286"/>
                  </a:lnTo>
                  <a:lnTo>
                    <a:pt x="2161" y="280"/>
                  </a:lnTo>
                  <a:lnTo>
                    <a:pt x="2161" y="276"/>
                  </a:lnTo>
                  <a:lnTo>
                    <a:pt x="2161" y="272"/>
                  </a:lnTo>
                  <a:lnTo>
                    <a:pt x="2161" y="267"/>
                  </a:lnTo>
                  <a:lnTo>
                    <a:pt x="2163" y="265"/>
                  </a:lnTo>
                  <a:lnTo>
                    <a:pt x="2169" y="267"/>
                  </a:lnTo>
                  <a:lnTo>
                    <a:pt x="2171" y="272"/>
                  </a:lnTo>
                  <a:lnTo>
                    <a:pt x="2171" y="274"/>
                  </a:lnTo>
                  <a:lnTo>
                    <a:pt x="2177" y="274"/>
                  </a:lnTo>
                  <a:lnTo>
                    <a:pt x="2179" y="278"/>
                  </a:lnTo>
                  <a:lnTo>
                    <a:pt x="2179" y="282"/>
                  </a:lnTo>
                  <a:lnTo>
                    <a:pt x="2186" y="288"/>
                  </a:lnTo>
                  <a:lnTo>
                    <a:pt x="2188" y="291"/>
                  </a:lnTo>
                  <a:lnTo>
                    <a:pt x="2194" y="288"/>
                  </a:lnTo>
                  <a:lnTo>
                    <a:pt x="2205" y="291"/>
                  </a:lnTo>
                  <a:lnTo>
                    <a:pt x="2205" y="291"/>
                  </a:lnTo>
                  <a:lnTo>
                    <a:pt x="2209" y="291"/>
                  </a:lnTo>
                  <a:lnTo>
                    <a:pt x="2215" y="299"/>
                  </a:lnTo>
                  <a:lnTo>
                    <a:pt x="2215" y="303"/>
                  </a:lnTo>
                  <a:lnTo>
                    <a:pt x="2217" y="307"/>
                  </a:lnTo>
                  <a:lnTo>
                    <a:pt x="2224" y="307"/>
                  </a:lnTo>
                  <a:lnTo>
                    <a:pt x="2228" y="305"/>
                  </a:lnTo>
                  <a:lnTo>
                    <a:pt x="2232" y="305"/>
                  </a:lnTo>
                  <a:lnTo>
                    <a:pt x="2232" y="301"/>
                  </a:lnTo>
                  <a:lnTo>
                    <a:pt x="2236" y="299"/>
                  </a:lnTo>
                  <a:lnTo>
                    <a:pt x="2238" y="299"/>
                  </a:lnTo>
                  <a:lnTo>
                    <a:pt x="2241" y="297"/>
                  </a:lnTo>
                  <a:lnTo>
                    <a:pt x="2238" y="295"/>
                  </a:lnTo>
                  <a:lnTo>
                    <a:pt x="2241" y="293"/>
                  </a:lnTo>
                  <a:lnTo>
                    <a:pt x="2238" y="291"/>
                  </a:lnTo>
                  <a:lnTo>
                    <a:pt x="2238" y="286"/>
                  </a:lnTo>
                  <a:lnTo>
                    <a:pt x="2236" y="282"/>
                  </a:lnTo>
                  <a:lnTo>
                    <a:pt x="2230" y="280"/>
                  </a:lnTo>
                  <a:lnTo>
                    <a:pt x="2228" y="274"/>
                  </a:lnTo>
                  <a:lnTo>
                    <a:pt x="2222" y="267"/>
                  </a:lnTo>
                  <a:lnTo>
                    <a:pt x="2217" y="265"/>
                  </a:lnTo>
                  <a:lnTo>
                    <a:pt x="2217" y="263"/>
                  </a:lnTo>
                  <a:lnTo>
                    <a:pt x="2209" y="259"/>
                  </a:lnTo>
                  <a:lnTo>
                    <a:pt x="2205" y="263"/>
                  </a:lnTo>
                  <a:lnTo>
                    <a:pt x="2203" y="263"/>
                  </a:lnTo>
                  <a:lnTo>
                    <a:pt x="2203" y="257"/>
                  </a:lnTo>
                  <a:lnTo>
                    <a:pt x="2205" y="255"/>
                  </a:lnTo>
                  <a:lnTo>
                    <a:pt x="2203" y="248"/>
                  </a:lnTo>
                  <a:lnTo>
                    <a:pt x="2201" y="244"/>
                  </a:lnTo>
                  <a:lnTo>
                    <a:pt x="2198" y="244"/>
                  </a:lnTo>
                  <a:lnTo>
                    <a:pt x="2196" y="236"/>
                  </a:lnTo>
                  <a:lnTo>
                    <a:pt x="2190" y="234"/>
                  </a:lnTo>
                  <a:lnTo>
                    <a:pt x="2192" y="232"/>
                  </a:lnTo>
                  <a:lnTo>
                    <a:pt x="2201" y="229"/>
                  </a:lnTo>
                  <a:lnTo>
                    <a:pt x="2203" y="232"/>
                  </a:lnTo>
                  <a:lnTo>
                    <a:pt x="2213" y="232"/>
                  </a:lnTo>
                  <a:lnTo>
                    <a:pt x="2222" y="232"/>
                  </a:lnTo>
                  <a:lnTo>
                    <a:pt x="2224" y="227"/>
                  </a:lnTo>
                  <a:lnTo>
                    <a:pt x="2228" y="227"/>
                  </a:lnTo>
                  <a:lnTo>
                    <a:pt x="2232" y="229"/>
                  </a:lnTo>
                  <a:lnTo>
                    <a:pt x="2236" y="227"/>
                  </a:lnTo>
                  <a:lnTo>
                    <a:pt x="2238" y="229"/>
                  </a:lnTo>
                  <a:lnTo>
                    <a:pt x="2238" y="225"/>
                  </a:lnTo>
                  <a:lnTo>
                    <a:pt x="2245" y="223"/>
                  </a:lnTo>
                  <a:lnTo>
                    <a:pt x="2247" y="227"/>
                  </a:lnTo>
                  <a:lnTo>
                    <a:pt x="2247" y="227"/>
                  </a:lnTo>
                  <a:lnTo>
                    <a:pt x="2249" y="223"/>
                  </a:lnTo>
                  <a:lnTo>
                    <a:pt x="2253" y="223"/>
                  </a:lnTo>
                  <a:lnTo>
                    <a:pt x="2253" y="219"/>
                  </a:lnTo>
                  <a:lnTo>
                    <a:pt x="2270" y="215"/>
                  </a:lnTo>
                  <a:lnTo>
                    <a:pt x="2272" y="219"/>
                  </a:lnTo>
                  <a:lnTo>
                    <a:pt x="2272" y="217"/>
                  </a:lnTo>
                  <a:lnTo>
                    <a:pt x="2274" y="213"/>
                  </a:lnTo>
                  <a:lnTo>
                    <a:pt x="2276" y="215"/>
                  </a:lnTo>
                  <a:lnTo>
                    <a:pt x="2283" y="213"/>
                  </a:lnTo>
                  <a:lnTo>
                    <a:pt x="2285" y="213"/>
                  </a:lnTo>
                  <a:lnTo>
                    <a:pt x="2289" y="215"/>
                  </a:lnTo>
                  <a:lnTo>
                    <a:pt x="2295" y="215"/>
                  </a:lnTo>
                  <a:lnTo>
                    <a:pt x="2300" y="215"/>
                  </a:lnTo>
                  <a:lnTo>
                    <a:pt x="2302" y="217"/>
                  </a:lnTo>
                  <a:lnTo>
                    <a:pt x="2304" y="217"/>
                  </a:lnTo>
                  <a:lnTo>
                    <a:pt x="2306" y="215"/>
                  </a:lnTo>
                  <a:lnTo>
                    <a:pt x="2312" y="215"/>
                  </a:lnTo>
                  <a:lnTo>
                    <a:pt x="2325" y="219"/>
                  </a:lnTo>
                  <a:lnTo>
                    <a:pt x="2329" y="221"/>
                  </a:lnTo>
                  <a:lnTo>
                    <a:pt x="2333" y="219"/>
                  </a:lnTo>
                  <a:lnTo>
                    <a:pt x="2331" y="219"/>
                  </a:lnTo>
                  <a:lnTo>
                    <a:pt x="2335" y="217"/>
                  </a:lnTo>
                  <a:lnTo>
                    <a:pt x="2340" y="219"/>
                  </a:lnTo>
                  <a:lnTo>
                    <a:pt x="2338" y="221"/>
                  </a:lnTo>
                  <a:lnTo>
                    <a:pt x="2338" y="223"/>
                  </a:lnTo>
                  <a:lnTo>
                    <a:pt x="2344" y="221"/>
                  </a:lnTo>
                  <a:lnTo>
                    <a:pt x="2359" y="223"/>
                  </a:lnTo>
                  <a:lnTo>
                    <a:pt x="2369" y="232"/>
                  </a:lnTo>
                  <a:lnTo>
                    <a:pt x="2369" y="232"/>
                  </a:lnTo>
                  <a:lnTo>
                    <a:pt x="2365" y="232"/>
                  </a:lnTo>
                  <a:lnTo>
                    <a:pt x="2359" y="227"/>
                  </a:lnTo>
                  <a:lnTo>
                    <a:pt x="2359" y="229"/>
                  </a:lnTo>
                  <a:lnTo>
                    <a:pt x="2369" y="234"/>
                  </a:lnTo>
                  <a:lnTo>
                    <a:pt x="2375" y="234"/>
                  </a:lnTo>
                  <a:lnTo>
                    <a:pt x="2378" y="232"/>
                  </a:lnTo>
                  <a:lnTo>
                    <a:pt x="2382" y="232"/>
                  </a:lnTo>
                  <a:lnTo>
                    <a:pt x="2388" y="232"/>
                  </a:lnTo>
                  <a:lnTo>
                    <a:pt x="2388" y="227"/>
                  </a:lnTo>
                  <a:lnTo>
                    <a:pt x="2390" y="227"/>
                  </a:lnTo>
                  <a:lnTo>
                    <a:pt x="2392" y="229"/>
                  </a:lnTo>
                  <a:lnTo>
                    <a:pt x="2397" y="229"/>
                  </a:lnTo>
                  <a:lnTo>
                    <a:pt x="2399" y="232"/>
                  </a:lnTo>
                  <a:lnTo>
                    <a:pt x="2399" y="229"/>
                  </a:lnTo>
                  <a:lnTo>
                    <a:pt x="2401" y="229"/>
                  </a:lnTo>
                  <a:lnTo>
                    <a:pt x="2405" y="229"/>
                  </a:lnTo>
                  <a:lnTo>
                    <a:pt x="2405" y="234"/>
                  </a:lnTo>
                  <a:lnTo>
                    <a:pt x="2411" y="236"/>
                  </a:lnTo>
                  <a:lnTo>
                    <a:pt x="2418" y="234"/>
                  </a:lnTo>
                  <a:lnTo>
                    <a:pt x="2435" y="236"/>
                  </a:lnTo>
                  <a:lnTo>
                    <a:pt x="2432" y="234"/>
                  </a:lnTo>
                  <a:lnTo>
                    <a:pt x="2439" y="234"/>
                  </a:lnTo>
                  <a:lnTo>
                    <a:pt x="2439" y="236"/>
                  </a:lnTo>
                  <a:lnTo>
                    <a:pt x="2443" y="238"/>
                  </a:lnTo>
                  <a:lnTo>
                    <a:pt x="2443" y="234"/>
                  </a:lnTo>
                  <a:lnTo>
                    <a:pt x="2443" y="234"/>
                  </a:lnTo>
                  <a:lnTo>
                    <a:pt x="2449" y="234"/>
                  </a:lnTo>
                  <a:lnTo>
                    <a:pt x="2449" y="236"/>
                  </a:lnTo>
                  <a:lnTo>
                    <a:pt x="2451" y="240"/>
                  </a:lnTo>
                  <a:lnTo>
                    <a:pt x="2458" y="238"/>
                  </a:lnTo>
                  <a:lnTo>
                    <a:pt x="2458" y="236"/>
                  </a:lnTo>
                  <a:lnTo>
                    <a:pt x="2456" y="236"/>
                  </a:lnTo>
                  <a:lnTo>
                    <a:pt x="2462" y="236"/>
                  </a:lnTo>
                  <a:lnTo>
                    <a:pt x="2464" y="238"/>
                  </a:lnTo>
                  <a:lnTo>
                    <a:pt x="2462" y="240"/>
                  </a:lnTo>
                  <a:lnTo>
                    <a:pt x="2466" y="244"/>
                  </a:lnTo>
                  <a:lnTo>
                    <a:pt x="2472" y="246"/>
                  </a:lnTo>
                  <a:lnTo>
                    <a:pt x="2479" y="244"/>
                  </a:lnTo>
                  <a:lnTo>
                    <a:pt x="2470" y="242"/>
                  </a:lnTo>
                  <a:lnTo>
                    <a:pt x="2468" y="240"/>
                  </a:lnTo>
                  <a:lnTo>
                    <a:pt x="2466" y="238"/>
                  </a:lnTo>
                  <a:lnTo>
                    <a:pt x="2470" y="236"/>
                  </a:lnTo>
                  <a:lnTo>
                    <a:pt x="2477" y="236"/>
                  </a:lnTo>
                  <a:lnTo>
                    <a:pt x="2483" y="240"/>
                  </a:lnTo>
                  <a:lnTo>
                    <a:pt x="2485" y="244"/>
                  </a:lnTo>
                  <a:lnTo>
                    <a:pt x="2487" y="246"/>
                  </a:lnTo>
                  <a:lnTo>
                    <a:pt x="2489" y="242"/>
                  </a:lnTo>
                  <a:lnTo>
                    <a:pt x="2487" y="242"/>
                  </a:lnTo>
                  <a:lnTo>
                    <a:pt x="2491" y="242"/>
                  </a:lnTo>
                  <a:lnTo>
                    <a:pt x="2494" y="244"/>
                  </a:lnTo>
                  <a:lnTo>
                    <a:pt x="2491" y="246"/>
                  </a:lnTo>
                  <a:lnTo>
                    <a:pt x="2496" y="250"/>
                  </a:lnTo>
                  <a:lnTo>
                    <a:pt x="2502" y="263"/>
                  </a:lnTo>
                  <a:lnTo>
                    <a:pt x="2510" y="265"/>
                  </a:lnTo>
                  <a:lnTo>
                    <a:pt x="2510" y="269"/>
                  </a:lnTo>
                  <a:lnTo>
                    <a:pt x="2515" y="272"/>
                  </a:lnTo>
                  <a:lnTo>
                    <a:pt x="2517" y="276"/>
                  </a:lnTo>
                  <a:lnTo>
                    <a:pt x="2515" y="278"/>
                  </a:lnTo>
                  <a:lnTo>
                    <a:pt x="2517" y="282"/>
                  </a:lnTo>
                  <a:lnTo>
                    <a:pt x="2519" y="284"/>
                  </a:lnTo>
                  <a:lnTo>
                    <a:pt x="2523" y="280"/>
                  </a:lnTo>
                  <a:lnTo>
                    <a:pt x="2529" y="280"/>
                  </a:lnTo>
                  <a:lnTo>
                    <a:pt x="2531" y="286"/>
                  </a:lnTo>
                  <a:lnTo>
                    <a:pt x="2536" y="288"/>
                  </a:lnTo>
                  <a:lnTo>
                    <a:pt x="2536" y="286"/>
                  </a:lnTo>
                  <a:lnTo>
                    <a:pt x="2534" y="284"/>
                  </a:lnTo>
                  <a:lnTo>
                    <a:pt x="2534" y="282"/>
                  </a:lnTo>
                  <a:lnTo>
                    <a:pt x="2536" y="278"/>
                  </a:lnTo>
                  <a:lnTo>
                    <a:pt x="2538" y="280"/>
                  </a:lnTo>
                  <a:lnTo>
                    <a:pt x="2540" y="284"/>
                  </a:lnTo>
                  <a:lnTo>
                    <a:pt x="2544" y="288"/>
                  </a:lnTo>
                  <a:lnTo>
                    <a:pt x="2544" y="286"/>
                  </a:lnTo>
                  <a:lnTo>
                    <a:pt x="2540" y="280"/>
                  </a:lnTo>
                  <a:lnTo>
                    <a:pt x="2540" y="276"/>
                  </a:lnTo>
                  <a:lnTo>
                    <a:pt x="2538" y="274"/>
                  </a:lnTo>
                  <a:lnTo>
                    <a:pt x="2534" y="276"/>
                  </a:lnTo>
                  <a:lnTo>
                    <a:pt x="2527" y="276"/>
                  </a:lnTo>
                  <a:lnTo>
                    <a:pt x="2527" y="274"/>
                  </a:lnTo>
                  <a:lnTo>
                    <a:pt x="2529" y="269"/>
                  </a:lnTo>
                  <a:lnTo>
                    <a:pt x="2527" y="265"/>
                  </a:lnTo>
                  <a:lnTo>
                    <a:pt x="2521" y="261"/>
                  </a:lnTo>
                  <a:lnTo>
                    <a:pt x="2517" y="257"/>
                  </a:lnTo>
                  <a:lnTo>
                    <a:pt x="2515" y="253"/>
                  </a:lnTo>
                  <a:lnTo>
                    <a:pt x="2512" y="253"/>
                  </a:lnTo>
                  <a:lnTo>
                    <a:pt x="2508" y="257"/>
                  </a:lnTo>
                  <a:lnTo>
                    <a:pt x="2506" y="255"/>
                  </a:lnTo>
                  <a:lnTo>
                    <a:pt x="2510" y="253"/>
                  </a:lnTo>
                  <a:lnTo>
                    <a:pt x="2515" y="246"/>
                  </a:lnTo>
                  <a:lnTo>
                    <a:pt x="2519" y="238"/>
                  </a:lnTo>
                  <a:lnTo>
                    <a:pt x="2521" y="238"/>
                  </a:lnTo>
                  <a:lnTo>
                    <a:pt x="2521" y="240"/>
                  </a:lnTo>
                  <a:lnTo>
                    <a:pt x="2525" y="248"/>
                  </a:lnTo>
                  <a:lnTo>
                    <a:pt x="2527" y="248"/>
                  </a:lnTo>
                  <a:lnTo>
                    <a:pt x="2529" y="246"/>
                  </a:lnTo>
                  <a:lnTo>
                    <a:pt x="2525" y="244"/>
                  </a:lnTo>
                  <a:lnTo>
                    <a:pt x="2525" y="240"/>
                  </a:lnTo>
                  <a:lnTo>
                    <a:pt x="2527" y="240"/>
                  </a:lnTo>
                  <a:lnTo>
                    <a:pt x="2531" y="238"/>
                  </a:lnTo>
                  <a:lnTo>
                    <a:pt x="2531" y="234"/>
                  </a:lnTo>
                  <a:lnTo>
                    <a:pt x="2527" y="234"/>
                  </a:lnTo>
                  <a:lnTo>
                    <a:pt x="2529" y="234"/>
                  </a:lnTo>
                  <a:lnTo>
                    <a:pt x="2531" y="232"/>
                  </a:lnTo>
                  <a:lnTo>
                    <a:pt x="2536" y="232"/>
                  </a:lnTo>
                  <a:lnTo>
                    <a:pt x="2538" y="225"/>
                  </a:lnTo>
                  <a:lnTo>
                    <a:pt x="2542" y="225"/>
                  </a:lnTo>
                  <a:lnTo>
                    <a:pt x="2544" y="227"/>
                  </a:lnTo>
                  <a:lnTo>
                    <a:pt x="2546" y="227"/>
                  </a:lnTo>
                  <a:lnTo>
                    <a:pt x="2550" y="227"/>
                  </a:lnTo>
                  <a:lnTo>
                    <a:pt x="2550" y="229"/>
                  </a:lnTo>
                  <a:lnTo>
                    <a:pt x="2553" y="234"/>
                  </a:lnTo>
                  <a:lnTo>
                    <a:pt x="2559" y="234"/>
                  </a:lnTo>
                  <a:lnTo>
                    <a:pt x="2561" y="234"/>
                  </a:lnTo>
                  <a:lnTo>
                    <a:pt x="2574" y="236"/>
                  </a:lnTo>
                  <a:lnTo>
                    <a:pt x="2574" y="240"/>
                  </a:lnTo>
                  <a:lnTo>
                    <a:pt x="2574" y="242"/>
                  </a:lnTo>
                  <a:lnTo>
                    <a:pt x="2576" y="240"/>
                  </a:lnTo>
                  <a:lnTo>
                    <a:pt x="2578" y="238"/>
                  </a:lnTo>
                  <a:lnTo>
                    <a:pt x="2580" y="238"/>
                  </a:lnTo>
                  <a:lnTo>
                    <a:pt x="2580" y="242"/>
                  </a:lnTo>
                  <a:lnTo>
                    <a:pt x="2584" y="240"/>
                  </a:lnTo>
                  <a:lnTo>
                    <a:pt x="2588" y="236"/>
                  </a:lnTo>
                  <a:lnTo>
                    <a:pt x="2593" y="238"/>
                  </a:lnTo>
                  <a:lnTo>
                    <a:pt x="2590" y="240"/>
                  </a:lnTo>
                  <a:lnTo>
                    <a:pt x="2588" y="242"/>
                  </a:lnTo>
                  <a:lnTo>
                    <a:pt x="2588" y="246"/>
                  </a:lnTo>
                  <a:lnTo>
                    <a:pt x="2593" y="257"/>
                  </a:lnTo>
                  <a:lnTo>
                    <a:pt x="2590" y="261"/>
                  </a:lnTo>
                  <a:lnTo>
                    <a:pt x="2590" y="263"/>
                  </a:lnTo>
                  <a:lnTo>
                    <a:pt x="2595" y="263"/>
                  </a:lnTo>
                  <a:lnTo>
                    <a:pt x="2597" y="267"/>
                  </a:lnTo>
                  <a:lnTo>
                    <a:pt x="2601" y="269"/>
                  </a:lnTo>
                  <a:lnTo>
                    <a:pt x="2603" y="274"/>
                  </a:lnTo>
                  <a:lnTo>
                    <a:pt x="2601" y="276"/>
                  </a:lnTo>
                  <a:lnTo>
                    <a:pt x="2595" y="276"/>
                  </a:lnTo>
                  <a:lnTo>
                    <a:pt x="2588" y="276"/>
                  </a:lnTo>
                  <a:lnTo>
                    <a:pt x="2597" y="278"/>
                  </a:lnTo>
                  <a:lnTo>
                    <a:pt x="2599" y="282"/>
                  </a:lnTo>
                  <a:lnTo>
                    <a:pt x="2599" y="286"/>
                  </a:lnTo>
                  <a:lnTo>
                    <a:pt x="2595" y="286"/>
                  </a:lnTo>
                  <a:lnTo>
                    <a:pt x="2590" y="293"/>
                  </a:lnTo>
                  <a:lnTo>
                    <a:pt x="2588" y="291"/>
                  </a:lnTo>
                  <a:lnTo>
                    <a:pt x="2584" y="295"/>
                  </a:lnTo>
                  <a:lnTo>
                    <a:pt x="2578" y="295"/>
                  </a:lnTo>
                  <a:lnTo>
                    <a:pt x="2574" y="299"/>
                  </a:lnTo>
                  <a:lnTo>
                    <a:pt x="2580" y="297"/>
                  </a:lnTo>
                  <a:lnTo>
                    <a:pt x="2582" y="299"/>
                  </a:lnTo>
                  <a:lnTo>
                    <a:pt x="2584" y="301"/>
                  </a:lnTo>
                  <a:lnTo>
                    <a:pt x="2588" y="299"/>
                  </a:lnTo>
                  <a:lnTo>
                    <a:pt x="2590" y="299"/>
                  </a:lnTo>
                  <a:lnTo>
                    <a:pt x="2590" y="303"/>
                  </a:lnTo>
                  <a:lnTo>
                    <a:pt x="2595" y="307"/>
                  </a:lnTo>
                  <a:lnTo>
                    <a:pt x="2590" y="309"/>
                  </a:lnTo>
                  <a:lnTo>
                    <a:pt x="2590" y="316"/>
                  </a:lnTo>
                  <a:lnTo>
                    <a:pt x="2595" y="312"/>
                  </a:lnTo>
                  <a:lnTo>
                    <a:pt x="2599" y="309"/>
                  </a:lnTo>
                  <a:lnTo>
                    <a:pt x="2605" y="316"/>
                  </a:lnTo>
                  <a:lnTo>
                    <a:pt x="2603" y="318"/>
                  </a:lnTo>
                  <a:lnTo>
                    <a:pt x="2607" y="322"/>
                  </a:lnTo>
                  <a:lnTo>
                    <a:pt x="2603" y="326"/>
                  </a:lnTo>
                  <a:lnTo>
                    <a:pt x="2605" y="328"/>
                  </a:lnTo>
                  <a:lnTo>
                    <a:pt x="2605" y="333"/>
                  </a:lnTo>
                  <a:lnTo>
                    <a:pt x="2601" y="335"/>
                  </a:lnTo>
                  <a:lnTo>
                    <a:pt x="2601" y="339"/>
                  </a:lnTo>
                  <a:lnTo>
                    <a:pt x="2603" y="341"/>
                  </a:lnTo>
                  <a:lnTo>
                    <a:pt x="2603" y="337"/>
                  </a:lnTo>
                  <a:lnTo>
                    <a:pt x="2607" y="337"/>
                  </a:lnTo>
                  <a:lnTo>
                    <a:pt x="2609" y="339"/>
                  </a:lnTo>
                  <a:lnTo>
                    <a:pt x="2607" y="345"/>
                  </a:lnTo>
                  <a:lnTo>
                    <a:pt x="2614" y="343"/>
                  </a:lnTo>
                  <a:lnTo>
                    <a:pt x="2614" y="347"/>
                  </a:lnTo>
                  <a:lnTo>
                    <a:pt x="2614" y="343"/>
                  </a:lnTo>
                  <a:lnTo>
                    <a:pt x="2618" y="341"/>
                  </a:lnTo>
                  <a:lnTo>
                    <a:pt x="2620" y="343"/>
                  </a:lnTo>
                  <a:lnTo>
                    <a:pt x="2624" y="343"/>
                  </a:lnTo>
                  <a:lnTo>
                    <a:pt x="2624" y="347"/>
                  </a:lnTo>
                  <a:lnTo>
                    <a:pt x="2620" y="350"/>
                  </a:lnTo>
                  <a:lnTo>
                    <a:pt x="2618" y="347"/>
                  </a:lnTo>
                  <a:lnTo>
                    <a:pt x="2616" y="352"/>
                  </a:lnTo>
                  <a:lnTo>
                    <a:pt x="2620" y="354"/>
                  </a:lnTo>
                  <a:lnTo>
                    <a:pt x="2622" y="354"/>
                  </a:lnTo>
                  <a:lnTo>
                    <a:pt x="2626" y="358"/>
                  </a:lnTo>
                  <a:lnTo>
                    <a:pt x="2624" y="360"/>
                  </a:lnTo>
                  <a:lnTo>
                    <a:pt x="2620" y="364"/>
                  </a:lnTo>
                  <a:lnTo>
                    <a:pt x="2616" y="358"/>
                  </a:lnTo>
                  <a:lnTo>
                    <a:pt x="2614" y="356"/>
                  </a:lnTo>
                  <a:lnTo>
                    <a:pt x="2616" y="364"/>
                  </a:lnTo>
                  <a:lnTo>
                    <a:pt x="2614" y="366"/>
                  </a:lnTo>
                  <a:lnTo>
                    <a:pt x="2612" y="366"/>
                  </a:lnTo>
                  <a:lnTo>
                    <a:pt x="2609" y="364"/>
                  </a:lnTo>
                  <a:lnTo>
                    <a:pt x="2607" y="364"/>
                  </a:lnTo>
                  <a:lnTo>
                    <a:pt x="2605" y="362"/>
                  </a:lnTo>
                  <a:lnTo>
                    <a:pt x="2595" y="362"/>
                  </a:lnTo>
                  <a:lnTo>
                    <a:pt x="2593" y="364"/>
                  </a:lnTo>
                  <a:lnTo>
                    <a:pt x="2588" y="364"/>
                  </a:lnTo>
                  <a:lnTo>
                    <a:pt x="2588" y="362"/>
                  </a:lnTo>
                  <a:lnTo>
                    <a:pt x="2586" y="358"/>
                  </a:lnTo>
                  <a:lnTo>
                    <a:pt x="2584" y="358"/>
                  </a:lnTo>
                  <a:lnTo>
                    <a:pt x="2584" y="364"/>
                  </a:lnTo>
                  <a:lnTo>
                    <a:pt x="2582" y="364"/>
                  </a:lnTo>
                  <a:lnTo>
                    <a:pt x="2582" y="364"/>
                  </a:lnTo>
                  <a:lnTo>
                    <a:pt x="2584" y="369"/>
                  </a:lnTo>
                  <a:lnTo>
                    <a:pt x="2580" y="371"/>
                  </a:lnTo>
                  <a:lnTo>
                    <a:pt x="2580" y="371"/>
                  </a:lnTo>
                  <a:lnTo>
                    <a:pt x="2580" y="371"/>
                  </a:lnTo>
                  <a:lnTo>
                    <a:pt x="2578" y="369"/>
                  </a:lnTo>
                  <a:lnTo>
                    <a:pt x="2569" y="371"/>
                  </a:lnTo>
                  <a:lnTo>
                    <a:pt x="2567" y="369"/>
                  </a:lnTo>
                  <a:lnTo>
                    <a:pt x="2567" y="366"/>
                  </a:lnTo>
                  <a:lnTo>
                    <a:pt x="2565" y="362"/>
                  </a:lnTo>
                  <a:lnTo>
                    <a:pt x="2565" y="360"/>
                  </a:lnTo>
                  <a:lnTo>
                    <a:pt x="2555" y="354"/>
                  </a:lnTo>
                  <a:lnTo>
                    <a:pt x="2555" y="352"/>
                  </a:lnTo>
                  <a:lnTo>
                    <a:pt x="2555" y="352"/>
                  </a:lnTo>
                  <a:lnTo>
                    <a:pt x="2548" y="350"/>
                  </a:lnTo>
                  <a:lnTo>
                    <a:pt x="2546" y="354"/>
                  </a:lnTo>
                  <a:lnTo>
                    <a:pt x="2540" y="356"/>
                  </a:lnTo>
                  <a:lnTo>
                    <a:pt x="2538" y="358"/>
                  </a:lnTo>
                  <a:lnTo>
                    <a:pt x="2536" y="358"/>
                  </a:lnTo>
                  <a:lnTo>
                    <a:pt x="2534" y="354"/>
                  </a:lnTo>
                  <a:lnTo>
                    <a:pt x="2531" y="350"/>
                  </a:lnTo>
                  <a:lnTo>
                    <a:pt x="2534" y="354"/>
                  </a:lnTo>
                  <a:lnTo>
                    <a:pt x="2531" y="362"/>
                  </a:lnTo>
                  <a:lnTo>
                    <a:pt x="2534" y="366"/>
                  </a:lnTo>
                  <a:lnTo>
                    <a:pt x="2534" y="371"/>
                  </a:lnTo>
                  <a:lnTo>
                    <a:pt x="2525" y="381"/>
                  </a:lnTo>
                  <a:lnTo>
                    <a:pt x="2521" y="381"/>
                  </a:lnTo>
                  <a:lnTo>
                    <a:pt x="2521" y="373"/>
                  </a:lnTo>
                  <a:lnTo>
                    <a:pt x="2517" y="373"/>
                  </a:lnTo>
                  <a:lnTo>
                    <a:pt x="2515" y="375"/>
                  </a:lnTo>
                  <a:lnTo>
                    <a:pt x="2504" y="366"/>
                  </a:lnTo>
                  <a:lnTo>
                    <a:pt x="2504" y="364"/>
                  </a:lnTo>
                  <a:lnTo>
                    <a:pt x="2504" y="354"/>
                  </a:lnTo>
                  <a:lnTo>
                    <a:pt x="2500" y="352"/>
                  </a:lnTo>
                  <a:lnTo>
                    <a:pt x="2498" y="350"/>
                  </a:lnTo>
                  <a:lnTo>
                    <a:pt x="2496" y="347"/>
                  </a:lnTo>
                  <a:lnTo>
                    <a:pt x="2494" y="350"/>
                  </a:lnTo>
                  <a:lnTo>
                    <a:pt x="2496" y="352"/>
                  </a:lnTo>
                  <a:lnTo>
                    <a:pt x="2496" y="356"/>
                  </a:lnTo>
                  <a:lnTo>
                    <a:pt x="2498" y="358"/>
                  </a:lnTo>
                  <a:lnTo>
                    <a:pt x="2496" y="362"/>
                  </a:lnTo>
                  <a:lnTo>
                    <a:pt x="2489" y="358"/>
                  </a:lnTo>
                  <a:lnTo>
                    <a:pt x="2485" y="352"/>
                  </a:lnTo>
                  <a:lnTo>
                    <a:pt x="2485" y="354"/>
                  </a:lnTo>
                  <a:lnTo>
                    <a:pt x="2487" y="358"/>
                  </a:lnTo>
                  <a:lnTo>
                    <a:pt x="2485" y="360"/>
                  </a:lnTo>
                  <a:lnTo>
                    <a:pt x="2487" y="362"/>
                  </a:lnTo>
                  <a:lnTo>
                    <a:pt x="2491" y="362"/>
                  </a:lnTo>
                  <a:lnTo>
                    <a:pt x="2494" y="364"/>
                  </a:lnTo>
                  <a:lnTo>
                    <a:pt x="2491" y="369"/>
                  </a:lnTo>
                  <a:lnTo>
                    <a:pt x="2487" y="369"/>
                  </a:lnTo>
                  <a:lnTo>
                    <a:pt x="2485" y="373"/>
                  </a:lnTo>
                  <a:lnTo>
                    <a:pt x="2487" y="373"/>
                  </a:lnTo>
                  <a:lnTo>
                    <a:pt x="2500" y="387"/>
                  </a:lnTo>
                  <a:lnTo>
                    <a:pt x="2508" y="390"/>
                  </a:lnTo>
                  <a:lnTo>
                    <a:pt x="2512" y="387"/>
                  </a:lnTo>
                  <a:lnTo>
                    <a:pt x="2517" y="390"/>
                  </a:lnTo>
                  <a:lnTo>
                    <a:pt x="2519" y="396"/>
                  </a:lnTo>
                  <a:lnTo>
                    <a:pt x="2517" y="396"/>
                  </a:lnTo>
                  <a:lnTo>
                    <a:pt x="2515" y="390"/>
                  </a:lnTo>
                  <a:lnTo>
                    <a:pt x="2512" y="390"/>
                  </a:lnTo>
                  <a:lnTo>
                    <a:pt x="2515" y="396"/>
                  </a:lnTo>
                  <a:lnTo>
                    <a:pt x="2521" y="400"/>
                  </a:lnTo>
                  <a:lnTo>
                    <a:pt x="2521" y="404"/>
                  </a:lnTo>
                  <a:lnTo>
                    <a:pt x="2525" y="411"/>
                  </a:lnTo>
                  <a:lnTo>
                    <a:pt x="2525" y="419"/>
                  </a:lnTo>
                  <a:lnTo>
                    <a:pt x="2523" y="432"/>
                  </a:lnTo>
                  <a:lnTo>
                    <a:pt x="2525" y="438"/>
                  </a:lnTo>
                  <a:lnTo>
                    <a:pt x="2525" y="444"/>
                  </a:lnTo>
                  <a:lnTo>
                    <a:pt x="2525" y="446"/>
                  </a:lnTo>
                  <a:lnTo>
                    <a:pt x="2521" y="455"/>
                  </a:lnTo>
                  <a:lnTo>
                    <a:pt x="2521" y="459"/>
                  </a:lnTo>
                  <a:lnTo>
                    <a:pt x="2517" y="461"/>
                  </a:lnTo>
                  <a:lnTo>
                    <a:pt x="2519" y="459"/>
                  </a:lnTo>
                  <a:lnTo>
                    <a:pt x="2517" y="457"/>
                  </a:lnTo>
                  <a:lnTo>
                    <a:pt x="2508" y="463"/>
                  </a:lnTo>
                  <a:lnTo>
                    <a:pt x="2506" y="461"/>
                  </a:lnTo>
                  <a:lnTo>
                    <a:pt x="2502" y="463"/>
                  </a:lnTo>
                  <a:lnTo>
                    <a:pt x="2498" y="463"/>
                  </a:lnTo>
                  <a:lnTo>
                    <a:pt x="2496" y="459"/>
                  </a:lnTo>
                  <a:lnTo>
                    <a:pt x="2491" y="459"/>
                  </a:lnTo>
                  <a:lnTo>
                    <a:pt x="2487" y="453"/>
                  </a:lnTo>
                  <a:lnTo>
                    <a:pt x="2481" y="451"/>
                  </a:lnTo>
                  <a:lnTo>
                    <a:pt x="2477" y="449"/>
                  </a:lnTo>
                  <a:lnTo>
                    <a:pt x="2472" y="446"/>
                  </a:lnTo>
                  <a:lnTo>
                    <a:pt x="2470" y="449"/>
                  </a:lnTo>
                  <a:lnTo>
                    <a:pt x="2466" y="453"/>
                  </a:lnTo>
                  <a:lnTo>
                    <a:pt x="2462" y="453"/>
                  </a:lnTo>
                  <a:lnTo>
                    <a:pt x="2466" y="455"/>
                  </a:lnTo>
                  <a:lnTo>
                    <a:pt x="2472" y="455"/>
                  </a:lnTo>
                  <a:lnTo>
                    <a:pt x="2475" y="451"/>
                  </a:lnTo>
                  <a:lnTo>
                    <a:pt x="2485" y="455"/>
                  </a:lnTo>
                  <a:lnTo>
                    <a:pt x="2487" y="459"/>
                  </a:lnTo>
                  <a:lnTo>
                    <a:pt x="2481" y="463"/>
                  </a:lnTo>
                  <a:lnTo>
                    <a:pt x="2479" y="459"/>
                  </a:lnTo>
                  <a:lnTo>
                    <a:pt x="2475" y="461"/>
                  </a:lnTo>
                  <a:lnTo>
                    <a:pt x="2472" y="463"/>
                  </a:lnTo>
                  <a:lnTo>
                    <a:pt x="2470" y="459"/>
                  </a:lnTo>
                  <a:lnTo>
                    <a:pt x="2466" y="461"/>
                  </a:lnTo>
                  <a:lnTo>
                    <a:pt x="2468" y="461"/>
                  </a:lnTo>
                  <a:lnTo>
                    <a:pt x="2470" y="465"/>
                  </a:lnTo>
                  <a:lnTo>
                    <a:pt x="2477" y="470"/>
                  </a:lnTo>
                  <a:lnTo>
                    <a:pt x="2475" y="474"/>
                  </a:lnTo>
                  <a:lnTo>
                    <a:pt x="2477" y="482"/>
                  </a:lnTo>
                  <a:lnTo>
                    <a:pt x="2481" y="484"/>
                  </a:lnTo>
                  <a:lnTo>
                    <a:pt x="2479" y="482"/>
                  </a:lnTo>
                  <a:lnTo>
                    <a:pt x="2479" y="474"/>
                  </a:lnTo>
                  <a:lnTo>
                    <a:pt x="2481" y="472"/>
                  </a:lnTo>
                  <a:lnTo>
                    <a:pt x="2485" y="472"/>
                  </a:lnTo>
                  <a:lnTo>
                    <a:pt x="2485" y="470"/>
                  </a:lnTo>
                  <a:lnTo>
                    <a:pt x="2491" y="465"/>
                  </a:lnTo>
                  <a:lnTo>
                    <a:pt x="2494" y="463"/>
                  </a:lnTo>
                  <a:lnTo>
                    <a:pt x="2498" y="465"/>
                  </a:lnTo>
                  <a:lnTo>
                    <a:pt x="2498" y="468"/>
                  </a:lnTo>
                  <a:lnTo>
                    <a:pt x="2502" y="476"/>
                  </a:lnTo>
                  <a:lnTo>
                    <a:pt x="2506" y="478"/>
                  </a:lnTo>
                  <a:lnTo>
                    <a:pt x="2512" y="482"/>
                  </a:lnTo>
                  <a:lnTo>
                    <a:pt x="2517" y="482"/>
                  </a:lnTo>
                  <a:lnTo>
                    <a:pt x="2519" y="478"/>
                  </a:lnTo>
                  <a:lnTo>
                    <a:pt x="2519" y="476"/>
                  </a:lnTo>
                  <a:lnTo>
                    <a:pt x="2519" y="476"/>
                  </a:lnTo>
                  <a:lnTo>
                    <a:pt x="2529" y="484"/>
                  </a:lnTo>
                  <a:lnTo>
                    <a:pt x="2531" y="487"/>
                  </a:lnTo>
                  <a:lnTo>
                    <a:pt x="2527" y="487"/>
                  </a:lnTo>
                  <a:lnTo>
                    <a:pt x="2527" y="491"/>
                  </a:lnTo>
                  <a:lnTo>
                    <a:pt x="2536" y="497"/>
                  </a:lnTo>
                  <a:lnTo>
                    <a:pt x="2538" y="497"/>
                  </a:lnTo>
                  <a:lnTo>
                    <a:pt x="2538" y="495"/>
                  </a:lnTo>
                  <a:lnTo>
                    <a:pt x="2538" y="491"/>
                  </a:lnTo>
                  <a:lnTo>
                    <a:pt x="2544" y="495"/>
                  </a:lnTo>
                  <a:lnTo>
                    <a:pt x="2550" y="508"/>
                  </a:lnTo>
                  <a:lnTo>
                    <a:pt x="2548" y="503"/>
                  </a:lnTo>
                  <a:lnTo>
                    <a:pt x="2546" y="503"/>
                  </a:lnTo>
                  <a:lnTo>
                    <a:pt x="2544" y="506"/>
                  </a:lnTo>
                  <a:lnTo>
                    <a:pt x="2548" y="510"/>
                  </a:lnTo>
                  <a:lnTo>
                    <a:pt x="2544" y="512"/>
                  </a:lnTo>
                  <a:lnTo>
                    <a:pt x="2544" y="516"/>
                  </a:lnTo>
                  <a:lnTo>
                    <a:pt x="2544" y="518"/>
                  </a:lnTo>
                  <a:lnTo>
                    <a:pt x="2548" y="518"/>
                  </a:lnTo>
                  <a:lnTo>
                    <a:pt x="2550" y="514"/>
                  </a:lnTo>
                  <a:lnTo>
                    <a:pt x="2550" y="512"/>
                  </a:lnTo>
                  <a:lnTo>
                    <a:pt x="2555" y="514"/>
                  </a:lnTo>
                  <a:lnTo>
                    <a:pt x="2555" y="510"/>
                  </a:lnTo>
                  <a:lnTo>
                    <a:pt x="2559" y="516"/>
                  </a:lnTo>
                  <a:lnTo>
                    <a:pt x="2567" y="520"/>
                  </a:lnTo>
                  <a:lnTo>
                    <a:pt x="2576" y="522"/>
                  </a:lnTo>
                  <a:lnTo>
                    <a:pt x="2582" y="529"/>
                  </a:lnTo>
                  <a:lnTo>
                    <a:pt x="2578" y="531"/>
                  </a:lnTo>
                  <a:lnTo>
                    <a:pt x="2584" y="539"/>
                  </a:lnTo>
                  <a:lnTo>
                    <a:pt x="2588" y="539"/>
                  </a:lnTo>
                  <a:lnTo>
                    <a:pt x="2593" y="548"/>
                  </a:lnTo>
                  <a:lnTo>
                    <a:pt x="2595" y="560"/>
                  </a:lnTo>
                  <a:lnTo>
                    <a:pt x="2590" y="560"/>
                  </a:lnTo>
                  <a:lnTo>
                    <a:pt x="2590" y="562"/>
                  </a:lnTo>
                  <a:lnTo>
                    <a:pt x="2595" y="565"/>
                  </a:lnTo>
                  <a:lnTo>
                    <a:pt x="2597" y="569"/>
                  </a:lnTo>
                  <a:lnTo>
                    <a:pt x="2595" y="571"/>
                  </a:lnTo>
                  <a:lnTo>
                    <a:pt x="2593" y="569"/>
                  </a:lnTo>
                  <a:lnTo>
                    <a:pt x="2578" y="569"/>
                  </a:lnTo>
                  <a:lnTo>
                    <a:pt x="2574" y="565"/>
                  </a:lnTo>
                  <a:lnTo>
                    <a:pt x="2571" y="567"/>
                  </a:lnTo>
                  <a:lnTo>
                    <a:pt x="2567" y="567"/>
                  </a:lnTo>
                  <a:lnTo>
                    <a:pt x="2567" y="562"/>
                  </a:lnTo>
                  <a:lnTo>
                    <a:pt x="2565" y="560"/>
                  </a:lnTo>
                  <a:lnTo>
                    <a:pt x="2563" y="562"/>
                  </a:lnTo>
                  <a:lnTo>
                    <a:pt x="2565" y="567"/>
                  </a:lnTo>
                  <a:lnTo>
                    <a:pt x="2559" y="571"/>
                  </a:lnTo>
                  <a:lnTo>
                    <a:pt x="2555" y="569"/>
                  </a:lnTo>
                  <a:lnTo>
                    <a:pt x="2553" y="571"/>
                  </a:lnTo>
                  <a:lnTo>
                    <a:pt x="2555" y="573"/>
                  </a:lnTo>
                  <a:lnTo>
                    <a:pt x="2548" y="579"/>
                  </a:lnTo>
                  <a:lnTo>
                    <a:pt x="2544" y="579"/>
                  </a:lnTo>
                  <a:lnTo>
                    <a:pt x="2544" y="583"/>
                  </a:lnTo>
                  <a:lnTo>
                    <a:pt x="2546" y="583"/>
                  </a:lnTo>
                  <a:lnTo>
                    <a:pt x="2542" y="592"/>
                  </a:lnTo>
                  <a:lnTo>
                    <a:pt x="2540" y="594"/>
                  </a:lnTo>
                  <a:lnTo>
                    <a:pt x="2538" y="592"/>
                  </a:lnTo>
                  <a:lnTo>
                    <a:pt x="2536" y="592"/>
                  </a:lnTo>
                  <a:lnTo>
                    <a:pt x="2536" y="598"/>
                  </a:lnTo>
                  <a:lnTo>
                    <a:pt x="2538" y="605"/>
                  </a:lnTo>
                  <a:lnTo>
                    <a:pt x="2534" y="609"/>
                  </a:lnTo>
                  <a:lnTo>
                    <a:pt x="2531" y="607"/>
                  </a:lnTo>
                  <a:lnTo>
                    <a:pt x="2531" y="609"/>
                  </a:lnTo>
                  <a:lnTo>
                    <a:pt x="2531" y="613"/>
                  </a:lnTo>
                  <a:lnTo>
                    <a:pt x="2527" y="617"/>
                  </a:lnTo>
                  <a:lnTo>
                    <a:pt x="2525" y="617"/>
                  </a:lnTo>
                  <a:lnTo>
                    <a:pt x="2527" y="619"/>
                  </a:lnTo>
                  <a:lnTo>
                    <a:pt x="2525" y="621"/>
                  </a:lnTo>
                  <a:lnTo>
                    <a:pt x="2523" y="626"/>
                  </a:lnTo>
                  <a:lnTo>
                    <a:pt x="2521" y="624"/>
                  </a:lnTo>
                  <a:lnTo>
                    <a:pt x="2519" y="626"/>
                  </a:lnTo>
                  <a:lnTo>
                    <a:pt x="2521" y="630"/>
                  </a:lnTo>
                  <a:lnTo>
                    <a:pt x="2521" y="632"/>
                  </a:lnTo>
                  <a:lnTo>
                    <a:pt x="2517" y="636"/>
                  </a:lnTo>
                  <a:lnTo>
                    <a:pt x="2519" y="638"/>
                  </a:lnTo>
                  <a:lnTo>
                    <a:pt x="2519" y="640"/>
                  </a:lnTo>
                  <a:lnTo>
                    <a:pt x="2515" y="643"/>
                  </a:lnTo>
                  <a:lnTo>
                    <a:pt x="2512" y="640"/>
                  </a:lnTo>
                  <a:lnTo>
                    <a:pt x="2510" y="640"/>
                  </a:lnTo>
                  <a:lnTo>
                    <a:pt x="2512" y="645"/>
                  </a:lnTo>
                  <a:lnTo>
                    <a:pt x="2519" y="647"/>
                  </a:lnTo>
                  <a:lnTo>
                    <a:pt x="2517" y="651"/>
                  </a:lnTo>
                  <a:lnTo>
                    <a:pt x="2510" y="651"/>
                  </a:lnTo>
                  <a:lnTo>
                    <a:pt x="2510" y="653"/>
                  </a:lnTo>
                  <a:lnTo>
                    <a:pt x="2515" y="655"/>
                  </a:lnTo>
                  <a:lnTo>
                    <a:pt x="2517" y="661"/>
                  </a:lnTo>
                  <a:lnTo>
                    <a:pt x="2515" y="664"/>
                  </a:lnTo>
                  <a:lnTo>
                    <a:pt x="2517" y="666"/>
                  </a:lnTo>
                  <a:lnTo>
                    <a:pt x="2512" y="672"/>
                  </a:lnTo>
                  <a:lnTo>
                    <a:pt x="2512" y="676"/>
                  </a:lnTo>
                  <a:lnTo>
                    <a:pt x="2510" y="683"/>
                  </a:lnTo>
                  <a:lnTo>
                    <a:pt x="2508" y="691"/>
                  </a:lnTo>
                  <a:lnTo>
                    <a:pt x="2506" y="695"/>
                  </a:lnTo>
                  <a:lnTo>
                    <a:pt x="2506" y="699"/>
                  </a:lnTo>
                  <a:lnTo>
                    <a:pt x="2508" y="699"/>
                  </a:lnTo>
                  <a:lnTo>
                    <a:pt x="2510" y="702"/>
                  </a:lnTo>
                  <a:lnTo>
                    <a:pt x="2508" y="704"/>
                  </a:lnTo>
                  <a:lnTo>
                    <a:pt x="2515" y="712"/>
                  </a:lnTo>
                  <a:lnTo>
                    <a:pt x="2515" y="716"/>
                  </a:lnTo>
                  <a:lnTo>
                    <a:pt x="2510" y="714"/>
                  </a:lnTo>
                  <a:lnTo>
                    <a:pt x="2506" y="714"/>
                  </a:lnTo>
                  <a:lnTo>
                    <a:pt x="2502" y="712"/>
                  </a:lnTo>
                  <a:lnTo>
                    <a:pt x="2500" y="714"/>
                  </a:lnTo>
                  <a:lnTo>
                    <a:pt x="2496" y="708"/>
                  </a:lnTo>
                  <a:lnTo>
                    <a:pt x="2498" y="706"/>
                  </a:lnTo>
                  <a:lnTo>
                    <a:pt x="2496" y="706"/>
                  </a:lnTo>
                  <a:lnTo>
                    <a:pt x="2491" y="706"/>
                  </a:lnTo>
                  <a:lnTo>
                    <a:pt x="2489" y="706"/>
                  </a:lnTo>
                  <a:lnTo>
                    <a:pt x="2487" y="702"/>
                  </a:lnTo>
                  <a:lnTo>
                    <a:pt x="2477" y="695"/>
                  </a:lnTo>
                  <a:lnTo>
                    <a:pt x="2472" y="695"/>
                  </a:lnTo>
                  <a:lnTo>
                    <a:pt x="2464" y="699"/>
                  </a:lnTo>
                  <a:lnTo>
                    <a:pt x="2462" y="697"/>
                  </a:lnTo>
                  <a:lnTo>
                    <a:pt x="2458" y="697"/>
                  </a:lnTo>
                  <a:lnTo>
                    <a:pt x="2453" y="704"/>
                  </a:lnTo>
                  <a:lnTo>
                    <a:pt x="2451" y="704"/>
                  </a:lnTo>
                  <a:lnTo>
                    <a:pt x="2449" y="712"/>
                  </a:lnTo>
                  <a:lnTo>
                    <a:pt x="2445" y="714"/>
                  </a:lnTo>
                  <a:lnTo>
                    <a:pt x="2441" y="712"/>
                  </a:lnTo>
                  <a:lnTo>
                    <a:pt x="2445" y="716"/>
                  </a:lnTo>
                  <a:lnTo>
                    <a:pt x="2443" y="720"/>
                  </a:lnTo>
                  <a:lnTo>
                    <a:pt x="2443" y="725"/>
                  </a:lnTo>
                  <a:lnTo>
                    <a:pt x="2443" y="729"/>
                  </a:lnTo>
                  <a:lnTo>
                    <a:pt x="2441" y="739"/>
                  </a:lnTo>
                  <a:lnTo>
                    <a:pt x="2439" y="739"/>
                  </a:lnTo>
                  <a:lnTo>
                    <a:pt x="2437" y="737"/>
                  </a:lnTo>
                  <a:lnTo>
                    <a:pt x="2432" y="725"/>
                  </a:lnTo>
                  <a:lnTo>
                    <a:pt x="2430" y="720"/>
                  </a:lnTo>
                  <a:lnTo>
                    <a:pt x="2428" y="718"/>
                  </a:lnTo>
                  <a:lnTo>
                    <a:pt x="2424" y="714"/>
                  </a:lnTo>
                  <a:lnTo>
                    <a:pt x="2424" y="718"/>
                  </a:lnTo>
                  <a:lnTo>
                    <a:pt x="2420" y="727"/>
                  </a:lnTo>
                  <a:lnTo>
                    <a:pt x="2416" y="729"/>
                  </a:lnTo>
                  <a:lnTo>
                    <a:pt x="2416" y="733"/>
                  </a:lnTo>
                  <a:lnTo>
                    <a:pt x="2420" y="735"/>
                  </a:lnTo>
                  <a:lnTo>
                    <a:pt x="2416" y="744"/>
                  </a:lnTo>
                  <a:lnTo>
                    <a:pt x="2413" y="739"/>
                  </a:lnTo>
                  <a:lnTo>
                    <a:pt x="2411" y="739"/>
                  </a:lnTo>
                  <a:lnTo>
                    <a:pt x="2409" y="735"/>
                  </a:lnTo>
                  <a:lnTo>
                    <a:pt x="2405" y="737"/>
                  </a:lnTo>
                  <a:lnTo>
                    <a:pt x="2403" y="742"/>
                  </a:lnTo>
                  <a:lnTo>
                    <a:pt x="2401" y="744"/>
                  </a:lnTo>
                  <a:lnTo>
                    <a:pt x="2397" y="742"/>
                  </a:lnTo>
                  <a:lnTo>
                    <a:pt x="2394" y="742"/>
                  </a:lnTo>
                  <a:lnTo>
                    <a:pt x="2394" y="744"/>
                  </a:lnTo>
                  <a:lnTo>
                    <a:pt x="2397" y="748"/>
                  </a:lnTo>
                  <a:lnTo>
                    <a:pt x="2394" y="748"/>
                  </a:lnTo>
                  <a:lnTo>
                    <a:pt x="2392" y="752"/>
                  </a:lnTo>
                  <a:lnTo>
                    <a:pt x="2392" y="756"/>
                  </a:lnTo>
                  <a:lnTo>
                    <a:pt x="2397" y="761"/>
                  </a:lnTo>
                  <a:lnTo>
                    <a:pt x="2397" y="765"/>
                  </a:lnTo>
                  <a:lnTo>
                    <a:pt x="2394" y="765"/>
                  </a:lnTo>
                  <a:lnTo>
                    <a:pt x="2397" y="769"/>
                  </a:lnTo>
                  <a:lnTo>
                    <a:pt x="2401" y="769"/>
                  </a:lnTo>
                  <a:lnTo>
                    <a:pt x="2403" y="773"/>
                  </a:lnTo>
                  <a:lnTo>
                    <a:pt x="2405" y="775"/>
                  </a:lnTo>
                  <a:lnTo>
                    <a:pt x="2403" y="775"/>
                  </a:lnTo>
                  <a:lnTo>
                    <a:pt x="2401" y="777"/>
                  </a:lnTo>
                  <a:lnTo>
                    <a:pt x="2405" y="780"/>
                  </a:lnTo>
                  <a:lnTo>
                    <a:pt x="2407" y="784"/>
                  </a:lnTo>
                  <a:lnTo>
                    <a:pt x="2407" y="784"/>
                  </a:lnTo>
                  <a:lnTo>
                    <a:pt x="2403" y="782"/>
                  </a:lnTo>
                  <a:lnTo>
                    <a:pt x="2401" y="784"/>
                  </a:lnTo>
                  <a:lnTo>
                    <a:pt x="2401" y="786"/>
                  </a:lnTo>
                  <a:lnTo>
                    <a:pt x="2405" y="790"/>
                  </a:lnTo>
                  <a:lnTo>
                    <a:pt x="2407" y="788"/>
                  </a:lnTo>
                  <a:lnTo>
                    <a:pt x="2407" y="792"/>
                  </a:lnTo>
                  <a:lnTo>
                    <a:pt x="2405" y="796"/>
                  </a:lnTo>
                  <a:lnTo>
                    <a:pt x="2405" y="801"/>
                  </a:lnTo>
                  <a:lnTo>
                    <a:pt x="2403" y="803"/>
                  </a:lnTo>
                  <a:lnTo>
                    <a:pt x="2405" y="809"/>
                  </a:lnTo>
                  <a:lnTo>
                    <a:pt x="2403" y="811"/>
                  </a:lnTo>
                  <a:lnTo>
                    <a:pt x="2405" y="815"/>
                  </a:lnTo>
                  <a:lnTo>
                    <a:pt x="2405" y="817"/>
                  </a:lnTo>
                  <a:lnTo>
                    <a:pt x="2405" y="822"/>
                  </a:lnTo>
                  <a:lnTo>
                    <a:pt x="2409" y="830"/>
                  </a:lnTo>
                  <a:lnTo>
                    <a:pt x="2407" y="832"/>
                  </a:lnTo>
                  <a:lnTo>
                    <a:pt x="2411" y="834"/>
                  </a:lnTo>
                  <a:lnTo>
                    <a:pt x="2413" y="839"/>
                  </a:lnTo>
                  <a:lnTo>
                    <a:pt x="2420" y="845"/>
                  </a:lnTo>
                  <a:lnTo>
                    <a:pt x="2424" y="847"/>
                  </a:lnTo>
                  <a:lnTo>
                    <a:pt x="2426" y="845"/>
                  </a:lnTo>
                  <a:lnTo>
                    <a:pt x="2426" y="843"/>
                  </a:lnTo>
                  <a:lnTo>
                    <a:pt x="2422" y="836"/>
                  </a:lnTo>
                  <a:lnTo>
                    <a:pt x="2422" y="834"/>
                  </a:lnTo>
                  <a:lnTo>
                    <a:pt x="2424" y="832"/>
                  </a:lnTo>
                  <a:lnTo>
                    <a:pt x="2428" y="832"/>
                  </a:lnTo>
                  <a:lnTo>
                    <a:pt x="2435" y="836"/>
                  </a:lnTo>
                  <a:lnTo>
                    <a:pt x="2439" y="836"/>
                  </a:lnTo>
                  <a:lnTo>
                    <a:pt x="2441" y="836"/>
                  </a:lnTo>
                  <a:lnTo>
                    <a:pt x="2441" y="841"/>
                  </a:lnTo>
                  <a:lnTo>
                    <a:pt x="2441" y="843"/>
                  </a:lnTo>
                  <a:lnTo>
                    <a:pt x="2443" y="847"/>
                  </a:lnTo>
                  <a:lnTo>
                    <a:pt x="2441" y="849"/>
                  </a:lnTo>
                  <a:lnTo>
                    <a:pt x="2441" y="853"/>
                  </a:lnTo>
                  <a:lnTo>
                    <a:pt x="2441" y="855"/>
                  </a:lnTo>
                  <a:lnTo>
                    <a:pt x="2437" y="857"/>
                  </a:lnTo>
                  <a:lnTo>
                    <a:pt x="2441" y="866"/>
                  </a:lnTo>
                  <a:lnTo>
                    <a:pt x="2443" y="870"/>
                  </a:lnTo>
                  <a:lnTo>
                    <a:pt x="2443" y="876"/>
                  </a:lnTo>
                  <a:lnTo>
                    <a:pt x="2447" y="881"/>
                  </a:lnTo>
                  <a:lnTo>
                    <a:pt x="2449" y="879"/>
                  </a:lnTo>
                  <a:lnTo>
                    <a:pt x="2449" y="876"/>
                  </a:lnTo>
                  <a:lnTo>
                    <a:pt x="2453" y="874"/>
                  </a:lnTo>
                  <a:lnTo>
                    <a:pt x="2453" y="872"/>
                  </a:lnTo>
                  <a:lnTo>
                    <a:pt x="2456" y="872"/>
                  </a:lnTo>
                  <a:lnTo>
                    <a:pt x="2460" y="874"/>
                  </a:lnTo>
                  <a:lnTo>
                    <a:pt x="2460" y="885"/>
                  </a:lnTo>
                  <a:lnTo>
                    <a:pt x="2468" y="891"/>
                  </a:lnTo>
                  <a:lnTo>
                    <a:pt x="2470" y="898"/>
                  </a:lnTo>
                  <a:lnTo>
                    <a:pt x="2470" y="902"/>
                  </a:lnTo>
                  <a:lnTo>
                    <a:pt x="2468" y="906"/>
                  </a:lnTo>
                  <a:lnTo>
                    <a:pt x="2466" y="908"/>
                  </a:lnTo>
                  <a:lnTo>
                    <a:pt x="2462" y="904"/>
                  </a:lnTo>
                  <a:lnTo>
                    <a:pt x="2456" y="902"/>
                  </a:lnTo>
                  <a:lnTo>
                    <a:pt x="2456" y="895"/>
                  </a:lnTo>
                  <a:lnTo>
                    <a:pt x="2458" y="891"/>
                  </a:lnTo>
                  <a:lnTo>
                    <a:pt x="2458" y="887"/>
                  </a:lnTo>
                  <a:lnTo>
                    <a:pt x="2456" y="883"/>
                  </a:lnTo>
                  <a:lnTo>
                    <a:pt x="2453" y="885"/>
                  </a:lnTo>
                  <a:lnTo>
                    <a:pt x="2456" y="887"/>
                  </a:lnTo>
                  <a:lnTo>
                    <a:pt x="2456" y="889"/>
                  </a:lnTo>
                  <a:lnTo>
                    <a:pt x="2451" y="891"/>
                  </a:lnTo>
                  <a:lnTo>
                    <a:pt x="2447" y="895"/>
                  </a:lnTo>
                  <a:lnTo>
                    <a:pt x="2449" y="900"/>
                  </a:lnTo>
                  <a:lnTo>
                    <a:pt x="2453" y="898"/>
                  </a:lnTo>
                  <a:lnTo>
                    <a:pt x="2453" y="902"/>
                  </a:lnTo>
                  <a:lnTo>
                    <a:pt x="2449" y="906"/>
                  </a:lnTo>
                  <a:lnTo>
                    <a:pt x="2451" y="912"/>
                  </a:lnTo>
                  <a:lnTo>
                    <a:pt x="2451" y="914"/>
                  </a:lnTo>
                  <a:lnTo>
                    <a:pt x="2451" y="929"/>
                  </a:lnTo>
                  <a:lnTo>
                    <a:pt x="2453" y="931"/>
                  </a:lnTo>
                  <a:lnTo>
                    <a:pt x="2453" y="935"/>
                  </a:lnTo>
                  <a:lnTo>
                    <a:pt x="2464" y="950"/>
                  </a:lnTo>
                  <a:lnTo>
                    <a:pt x="2466" y="950"/>
                  </a:lnTo>
                  <a:lnTo>
                    <a:pt x="2475" y="959"/>
                  </a:lnTo>
                  <a:lnTo>
                    <a:pt x="2479" y="961"/>
                  </a:lnTo>
                  <a:lnTo>
                    <a:pt x="2477" y="965"/>
                  </a:lnTo>
                  <a:lnTo>
                    <a:pt x="2477" y="969"/>
                  </a:lnTo>
                  <a:lnTo>
                    <a:pt x="2464" y="976"/>
                  </a:lnTo>
                  <a:lnTo>
                    <a:pt x="2464" y="973"/>
                  </a:lnTo>
                  <a:lnTo>
                    <a:pt x="2458" y="978"/>
                  </a:lnTo>
                  <a:lnTo>
                    <a:pt x="2453" y="976"/>
                  </a:lnTo>
                  <a:lnTo>
                    <a:pt x="2456" y="978"/>
                  </a:lnTo>
                  <a:lnTo>
                    <a:pt x="2451" y="986"/>
                  </a:lnTo>
                  <a:lnTo>
                    <a:pt x="2451" y="990"/>
                  </a:lnTo>
                  <a:lnTo>
                    <a:pt x="2449" y="992"/>
                  </a:lnTo>
                  <a:lnTo>
                    <a:pt x="2451" y="997"/>
                  </a:lnTo>
                  <a:lnTo>
                    <a:pt x="2449" y="1007"/>
                  </a:lnTo>
                  <a:lnTo>
                    <a:pt x="2453" y="1018"/>
                  </a:lnTo>
                  <a:lnTo>
                    <a:pt x="2460" y="1022"/>
                  </a:lnTo>
                  <a:lnTo>
                    <a:pt x="2458" y="1026"/>
                  </a:lnTo>
                  <a:lnTo>
                    <a:pt x="2464" y="1028"/>
                  </a:lnTo>
                  <a:lnTo>
                    <a:pt x="2466" y="1032"/>
                  </a:lnTo>
                  <a:lnTo>
                    <a:pt x="2462" y="1032"/>
                  </a:lnTo>
                  <a:lnTo>
                    <a:pt x="2462" y="1030"/>
                  </a:lnTo>
                  <a:lnTo>
                    <a:pt x="2458" y="1035"/>
                  </a:lnTo>
                  <a:lnTo>
                    <a:pt x="2453" y="1037"/>
                  </a:lnTo>
                  <a:lnTo>
                    <a:pt x="2451" y="1037"/>
                  </a:lnTo>
                  <a:lnTo>
                    <a:pt x="2445" y="1041"/>
                  </a:lnTo>
                  <a:lnTo>
                    <a:pt x="2441" y="1039"/>
                  </a:lnTo>
                  <a:lnTo>
                    <a:pt x="2439" y="1043"/>
                  </a:lnTo>
                  <a:lnTo>
                    <a:pt x="2441" y="1045"/>
                  </a:lnTo>
                  <a:lnTo>
                    <a:pt x="2445" y="1045"/>
                  </a:lnTo>
                  <a:lnTo>
                    <a:pt x="2445" y="1049"/>
                  </a:lnTo>
                  <a:lnTo>
                    <a:pt x="2443" y="1051"/>
                  </a:lnTo>
                  <a:lnTo>
                    <a:pt x="2447" y="1056"/>
                  </a:lnTo>
                  <a:lnTo>
                    <a:pt x="2447" y="1058"/>
                  </a:lnTo>
                  <a:lnTo>
                    <a:pt x="2445" y="1056"/>
                  </a:lnTo>
                  <a:lnTo>
                    <a:pt x="2447" y="1062"/>
                  </a:lnTo>
                  <a:lnTo>
                    <a:pt x="2445" y="1064"/>
                  </a:lnTo>
                  <a:lnTo>
                    <a:pt x="2447" y="1066"/>
                  </a:lnTo>
                  <a:lnTo>
                    <a:pt x="2449" y="1064"/>
                  </a:lnTo>
                  <a:lnTo>
                    <a:pt x="2453" y="1068"/>
                  </a:lnTo>
                  <a:lnTo>
                    <a:pt x="2451" y="1070"/>
                  </a:lnTo>
                  <a:lnTo>
                    <a:pt x="2449" y="1077"/>
                  </a:lnTo>
                  <a:lnTo>
                    <a:pt x="2451" y="1081"/>
                  </a:lnTo>
                  <a:lnTo>
                    <a:pt x="2451" y="1089"/>
                  </a:lnTo>
                  <a:lnTo>
                    <a:pt x="2449" y="1091"/>
                  </a:lnTo>
                  <a:lnTo>
                    <a:pt x="2449" y="1094"/>
                  </a:lnTo>
                  <a:lnTo>
                    <a:pt x="2449" y="1098"/>
                  </a:lnTo>
                  <a:lnTo>
                    <a:pt x="2445" y="1102"/>
                  </a:lnTo>
                  <a:lnTo>
                    <a:pt x="2445" y="1106"/>
                  </a:lnTo>
                  <a:lnTo>
                    <a:pt x="2443" y="1106"/>
                  </a:lnTo>
                  <a:lnTo>
                    <a:pt x="2441" y="1115"/>
                  </a:lnTo>
                  <a:lnTo>
                    <a:pt x="2437" y="1125"/>
                  </a:lnTo>
                  <a:lnTo>
                    <a:pt x="2437" y="1121"/>
                  </a:lnTo>
                  <a:lnTo>
                    <a:pt x="2437" y="1117"/>
                  </a:lnTo>
                  <a:lnTo>
                    <a:pt x="2437" y="1113"/>
                  </a:lnTo>
                  <a:lnTo>
                    <a:pt x="2435" y="1110"/>
                  </a:lnTo>
                  <a:lnTo>
                    <a:pt x="2428" y="1110"/>
                  </a:lnTo>
                  <a:lnTo>
                    <a:pt x="2424" y="1104"/>
                  </a:lnTo>
                  <a:lnTo>
                    <a:pt x="2422" y="1096"/>
                  </a:lnTo>
                  <a:lnTo>
                    <a:pt x="2416" y="1079"/>
                  </a:lnTo>
                  <a:lnTo>
                    <a:pt x="2409" y="1072"/>
                  </a:lnTo>
                  <a:lnTo>
                    <a:pt x="2411" y="1072"/>
                  </a:lnTo>
                  <a:lnTo>
                    <a:pt x="2416" y="1070"/>
                  </a:lnTo>
                  <a:lnTo>
                    <a:pt x="2418" y="1066"/>
                  </a:lnTo>
                  <a:lnTo>
                    <a:pt x="2413" y="1068"/>
                  </a:lnTo>
                  <a:lnTo>
                    <a:pt x="2409" y="1068"/>
                  </a:lnTo>
                  <a:lnTo>
                    <a:pt x="2401" y="1064"/>
                  </a:lnTo>
                  <a:lnTo>
                    <a:pt x="2386" y="1037"/>
                  </a:lnTo>
                  <a:lnTo>
                    <a:pt x="2371" y="1020"/>
                  </a:lnTo>
                  <a:lnTo>
                    <a:pt x="2371" y="1013"/>
                  </a:lnTo>
                  <a:lnTo>
                    <a:pt x="2367" y="1009"/>
                  </a:lnTo>
                  <a:lnTo>
                    <a:pt x="2357" y="990"/>
                  </a:lnTo>
                  <a:lnTo>
                    <a:pt x="2346" y="969"/>
                  </a:lnTo>
                  <a:lnTo>
                    <a:pt x="2335" y="950"/>
                  </a:lnTo>
                  <a:lnTo>
                    <a:pt x="2335" y="944"/>
                  </a:lnTo>
                  <a:lnTo>
                    <a:pt x="2331" y="933"/>
                  </a:lnTo>
                  <a:lnTo>
                    <a:pt x="2329" y="921"/>
                  </a:lnTo>
                  <a:lnTo>
                    <a:pt x="2325" y="914"/>
                  </a:lnTo>
                  <a:lnTo>
                    <a:pt x="2327" y="906"/>
                  </a:lnTo>
                  <a:lnTo>
                    <a:pt x="2331" y="900"/>
                  </a:lnTo>
                  <a:lnTo>
                    <a:pt x="2331" y="893"/>
                  </a:lnTo>
                  <a:lnTo>
                    <a:pt x="2335" y="891"/>
                  </a:lnTo>
                  <a:lnTo>
                    <a:pt x="2333" y="889"/>
                  </a:lnTo>
                  <a:lnTo>
                    <a:pt x="2335" y="887"/>
                  </a:lnTo>
                  <a:lnTo>
                    <a:pt x="2335" y="876"/>
                  </a:lnTo>
                  <a:lnTo>
                    <a:pt x="2327" y="866"/>
                  </a:lnTo>
                  <a:lnTo>
                    <a:pt x="2323" y="866"/>
                  </a:lnTo>
                  <a:lnTo>
                    <a:pt x="2323" y="864"/>
                  </a:lnTo>
                  <a:lnTo>
                    <a:pt x="2327" y="860"/>
                  </a:lnTo>
                  <a:lnTo>
                    <a:pt x="2333" y="864"/>
                  </a:lnTo>
                  <a:lnTo>
                    <a:pt x="2338" y="860"/>
                  </a:lnTo>
                  <a:lnTo>
                    <a:pt x="2338" y="855"/>
                  </a:lnTo>
                  <a:lnTo>
                    <a:pt x="2338" y="849"/>
                  </a:lnTo>
                  <a:lnTo>
                    <a:pt x="2344" y="847"/>
                  </a:lnTo>
                  <a:lnTo>
                    <a:pt x="2348" y="849"/>
                  </a:lnTo>
                  <a:lnTo>
                    <a:pt x="2344" y="843"/>
                  </a:lnTo>
                  <a:lnTo>
                    <a:pt x="2350" y="832"/>
                  </a:lnTo>
                  <a:lnTo>
                    <a:pt x="2348" y="824"/>
                  </a:lnTo>
                  <a:lnTo>
                    <a:pt x="2348" y="817"/>
                  </a:lnTo>
                  <a:lnTo>
                    <a:pt x="2346" y="813"/>
                  </a:lnTo>
                  <a:lnTo>
                    <a:pt x="2350" y="809"/>
                  </a:lnTo>
                  <a:lnTo>
                    <a:pt x="2350" y="805"/>
                  </a:lnTo>
                  <a:lnTo>
                    <a:pt x="2348" y="801"/>
                  </a:lnTo>
                  <a:lnTo>
                    <a:pt x="2350" y="794"/>
                  </a:lnTo>
                  <a:lnTo>
                    <a:pt x="2352" y="794"/>
                  </a:lnTo>
                  <a:lnTo>
                    <a:pt x="2348" y="792"/>
                  </a:lnTo>
                  <a:lnTo>
                    <a:pt x="2348" y="788"/>
                  </a:lnTo>
                  <a:lnTo>
                    <a:pt x="2348" y="786"/>
                  </a:lnTo>
                  <a:lnTo>
                    <a:pt x="2350" y="780"/>
                  </a:lnTo>
                  <a:lnTo>
                    <a:pt x="2348" y="777"/>
                  </a:lnTo>
                  <a:lnTo>
                    <a:pt x="2348" y="773"/>
                  </a:lnTo>
                  <a:lnTo>
                    <a:pt x="2354" y="771"/>
                  </a:lnTo>
                  <a:lnTo>
                    <a:pt x="2354" y="769"/>
                  </a:lnTo>
                  <a:lnTo>
                    <a:pt x="2354" y="763"/>
                  </a:lnTo>
                  <a:lnTo>
                    <a:pt x="2354" y="754"/>
                  </a:lnTo>
                  <a:lnTo>
                    <a:pt x="2352" y="752"/>
                  </a:lnTo>
                  <a:lnTo>
                    <a:pt x="2352" y="750"/>
                  </a:lnTo>
                  <a:lnTo>
                    <a:pt x="2357" y="744"/>
                  </a:lnTo>
                  <a:lnTo>
                    <a:pt x="2357" y="737"/>
                  </a:lnTo>
                  <a:lnTo>
                    <a:pt x="2354" y="739"/>
                  </a:lnTo>
                  <a:lnTo>
                    <a:pt x="2352" y="733"/>
                  </a:lnTo>
                  <a:lnTo>
                    <a:pt x="2354" y="731"/>
                  </a:lnTo>
                  <a:lnTo>
                    <a:pt x="2354" y="727"/>
                  </a:lnTo>
                  <a:lnTo>
                    <a:pt x="2357" y="727"/>
                  </a:lnTo>
                  <a:lnTo>
                    <a:pt x="2359" y="725"/>
                  </a:lnTo>
                  <a:lnTo>
                    <a:pt x="2363" y="720"/>
                  </a:lnTo>
                  <a:lnTo>
                    <a:pt x="2363" y="718"/>
                  </a:lnTo>
                  <a:lnTo>
                    <a:pt x="2369" y="712"/>
                  </a:lnTo>
                  <a:lnTo>
                    <a:pt x="2369" y="712"/>
                  </a:lnTo>
                  <a:lnTo>
                    <a:pt x="2373" y="710"/>
                  </a:lnTo>
                  <a:lnTo>
                    <a:pt x="2375" y="710"/>
                  </a:lnTo>
                  <a:lnTo>
                    <a:pt x="2375" y="708"/>
                  </a:lnTo>
                  <a:lnTo>
                    <a:pt x="2375" y="706"/>
                  </a:lnTo>
                  <a:lnTo>
                    <a:pt x="2371" y="706"/>
                  </a:lnTo>
                  <a:lnTo>
                    <a:pt x="2369" y="708"/>
                  </a:lnTo>
                  <a:lnTo>
                    <a:pt x="2367" y="706"/>
                  </a:lnTo>
                  <a:lnTo>
                    <a:pt x="2367" y="697"/>
                  </a:lnTo>
                  <a:lnTo>
                    <a:pt x="2369" y="691"/>
                  </a:lnTo>
                  <a:lnTo>
                    <a:pt x="2367" y="689"/>
                  </a:lnTo>
                  <a:lnTo>
                    <a:pt x="2365" y="685"/>
                  </a:lnTo>
                  <a:lnTo>
                    <a:pt x="2363" y="685"/>
                  </a:lnTo>
                  <a:lnTo>
                    <a:pt x="2363" y="687"/>
                  </a:lnTo>
                  <a:lnTo>
                    <a:pt x="2361" y="687"/>
                  </a:lnTo>
                  <a:lnTo>
                    <a:pt x="2361" y="676"/>
                  </a:lnTo>
                  <a:lnTo>
                    <a:pt x="2361" y="674"/>
                  </a:lnTo>
                  <a:lnTo>
                    <a:pt x="2361" y="672"/>
                  </a:lnTo>
                  <a:lnTo>
                    <a:pt x="2361" y="668"/>
                  </a:lnTo>
                  <a:lnTo>
                    <a:pt x="2357" y="666"/>
                  </a:lnTo>
                  <a:lnTo>
                    <a:pt x="2357" y="664"/>
                  </a:lnTo>
                  <a:lnTo>
                    <a:pt x="2357" y="664"/>
                  </a:lnTo>
                  <a:lnTo>
                    <a:pt x="2357" y="661"/>
                  </a:lnTo>
                  <a:lnTo>
                    <a:pt x="2352" y="657"/>
                  </a:lnTo>
                  <a:lnTo>
                    <a:pt x="2352" y="653"/>
                  </a:lnTo>
                  <a:lnTo>
                    <a:pt x="2348" y="651"/>
                  </a:lnTo>
                  <a:lnTo>
                    <a:pt x="2348" y="647"/>
                  </a:lnTo>
                  <a:lnTo>
                    <a:pt x="2346" y="643"/>
                  </a:lnTo>
                  <a:lnTo>
                    <a:pt x="2346" y="640"/>
                  </a:lnTo>
                  <a:lnTo>
                    <a:pt x="2352" y="634"/>
                  </a:lnTo>
                  <a:lnTo>
                    <a:pt x="2357" y="634"/>
                  </a:lnTo>
                  <a:lnTo>
                    <a:pt x="2361" y="634"/>
                  </a:lnTo>
                  <a:lnTo>
                    <a:pt x="2359" y="632"/>
                  </a:lnTo>
                  <a:lnTo>
                    <a:pt x="2363" y="628"/>
                  </a:lnTo>
                  <a:lnTo>
                    <a:pt x="2361" y="630"/>
                  </a:lnTo>
                  <a:lnTo>
                    <a:pt x="2357" y="630"/>
                  </a:lnTo>
                  <a:lnTo>
                    <a:pt x="2354" y="628"/>
                  </a:lnTo>
                  <a:lnTo>
                    <a:pt x="2350" y="628"/>
                  </a:lnTo>
                  <a:lnTo>
                    <a:pt x="2344" y="624"/>
                  </a:lnTo>
                  <a:lnTo>
                    <a:pt x="2342" y="626"/>
                  </a:lnTo>
                  <a:lnTo>
                    <a:pt x="2338" y="624"/>
                  </a:lnTo>
                  <a:lnTo>
                    <a:pt x="2333" y="628"/>
                  </a:lnTo>
                  <a:lnTo>
                    <a:pt x="2329" y="630"/>
                  </a:lnTo>
                  <a:lnTo>
                    <a:pt x="2325" y="634"/>
                  </a:lnTo>
                  <a:lnTo>
                    <a:pt x="2325" y="636"/>
                  </a:lnTo>
                  <a:lnTo>
                    <a:pt x="2325" y="638"/>
                  </a:lnTo>
                  <a:lnTo>
                    <a:pt x="2329" y="643"/>
                  </a:lnTo>
                  <a:lnTo>
                    <a:pt x="2331" y="647"/>
                  </a:lnTo>
                  <a:lnTo>
                    <a:pt x="2329" y="649"/>
                  </a:lnTo>
                  <a:lnTo>
                    <a:pt x="2331" y="655"/>
                  </a:lnTo>
                  <a:lnTo>
                    <a:pt x="2333" y="657"/>
                  </a:lnTo>
                  <a:lnTo>
                    <a:pt x="2333" y="659"/>
                  </a:lnTo>
                  <a:lnTo>
                    <a:pt x="2338" y="661"/>
                  </a:lnTo>
                  <a:lnTo>
                    <a:pt x="2340" y="670"/>
                  </a:lnTo>
                  <a:lnTo>
                    <a:pt x="2344" y="672"/>
                  </a:lnTo>
                  <a:lnTo>
                    <a:pt x="2344" y="676"/>
                  </a:lnTo>
                  <a:lnTo>
                    <a:pt x="2346" y="678"/>
                  </a:lnTo>
                  <a:lnTo>
                    <a:pt x="2346" y="680"/>
                  </a:lnTo>
                  <a:lnTo>
                    <a:pt x="2342" y="678"/>
                  </a:lnTo>
                  <a:lnTo>
                    <a:pt x="2340" y="676"/>
                  </a:lnTo>
                  <a:lnTo>
                    <a:pt x="2335" y="676"/>
                  </a:lnTo>
                  <a:lnTo>
                    <a:pt x="2331" y="678"/>
                  </a:lnTo>
                  <a:lnTo>
                    <a:pt x="2329" y="685"/>
                  </a:lnTo>
                  <a:lnTo>
                    <a:pt x="2333" y="687"/>
                  </a:lnTo>
                  <a:lnTo>
                    <a:pt x="2331" y="693"/>
                  </a:lnTo>
                  <a:lnTo>
                    <a:pt x="2329" y="695"/>
                  </a:lnTo>
                  <a:lnTo>
                    <a:pt x="2329" y="695"/>
                  </a:lnTo>
                  <a:lnTo>
                    <a:pt x="2331" y="697"/>
                  </a:lnTo>
                  <a:lnTo>
                    <a:pt x="2331" y="699"/>
                  </a:lnTo>
                  <a:lnTo>
                    <a:pt x="2327" y="704"/>
                  </a:lnTo>
                  <a:lnTo>
                    <a:pt x="2331" y="706"/>
                  </a:lnTo>
                  <a:lnTo>
                    <a:pt x="2327" y="708"/>
                  </a:lnTo>
                  <a:lnTo>
                    <a:pt x="2327" y="718"/>
                  </a:lnTo>
                  <a:lnTo>
                    <a:pt x="2327" y="720"/>
                  </a:lnTo>
                  <a:lnTo>
                    <a:pt x="2327" y="725"/>
                  </a:lnTo>
                  <a:lnTo>
                    <a:pt x="2323" y="725"/>
                  </a:lnTo>
                  <a:lnTo>
                    <a:pt x="2321" y="731"/>
                  </a:lnTo>
                  <a:lnTo>
                    <a:pt x="2319" y="727"/>
                  </a:lnTo>
                  <a:lnTo>
                    <a:pt x="2316" y="725"/>
                  </a:lnTo>
                  <a:lnTo>
                    <a:pt x="2319" y="718"/>
                  </a:lnTo>
                  <a:lnTo>
                    <a:pt x="2316" y="716"/>
                  </a:lnTo>
                  <a:lnTo>
                    <a:pt x="2314" y="716"/>
                  </a:lnTo>
                  <a:lnTo>
                    <a:pt x="2312" y="718"/>
                  </a:lnTo>
                  <a:lnTo>
                    <a:pt x="2310" y="723"/>
                  </a:lnTo>
                  <a:lnTo>
                    <a:pt x="2308" y="723"/>
                  </a:lnTo>
                  <a:lnTo>
                    <a:pt x="2308" y="716"/>
                  </a:lnTo>
                  <a:lnTo>
                    <a:pt x="2304" y="716"/>
                  </a:lnTo>
                  <a:lnTo>
                    <a:pt x="2304" y="712"/>
                  </a:lnTo>
                  <a:lnTo>
                    <a:pt x="2300" y="716"/>
                  </a:lnTo>
                  <a:lnTo>
                    <a:pt x="2298" y="714"/>
                  </a:lnTo>
                  <a:lnTo>
                    <a:pt x="2300" y="712"/>
                  </a:lnTo>
                  <a:lnTo>
                    <a:pt x="2302" y="710"/>
                  </a:lnTo>
                  <a:lnTo>
                    <a:pt x="2300" y="708"/>
                  </a:lnTo>
                  <a:lnTo>
                    <a:pt x="2300" y="706"/>
                  </a:lnTo>
                  <a:lnTo>
                    <a:pt x="2302" y="704"/>
                  </a:lnTo>
                  <a:lnTo>
                    <a:pt x="2300" y="699"/>
                  </a:lnTo>
                  <a:lnTo>
                    <a:pt x="2298" y="699"/>
                  </a:lnTo>
                  <a:lnTo>
                    <a:pt x="2302" y="697"/>
                  </a:lnTo>
                  <a:lnTo>
                    <a:pt x="2300" y="693"/>
                  </a:lnTo>
                  <a:lnTo>
                    <a:pt x="2298" y="691"/>
                  </a:lnTo>
                  <a:lnTo>
                    <a:pt x="2300" y="689"/>
                  </a:lnTo>
                  <a:lnTo>
                    <a:pt x="2300" y="685"/>
                  </a:lnTo>
                  <a:lnTo>
                    <a:pt x="2295" y="680"/>
                  </a:lnTo>
                  <a:lnTo>
                    <a:pt x="2293" y="678"/>
                  </a:lnTo>
                  <a:lnTo>
                    <a:pt x="2291" y="678"/>
                  </a:lnTo>
                  <a:lnTo>
                    <a:pt x="2291" y="683"/>
                  </a:lnTo>
                  <a:lnTo>
                    <a:pt x="2289" y="685"/>
                  </a:lnTo>
                  <a:lnTo>
                    <a:pt x="2289" y="689"/>
                  </a:lnTo>
                  <a:lnTo>
                    <a:pt x="2285" y="693"/>
                  </a:lnTo>
                  <a:lnTo>
                    <a:pt x="2285" y="693"/>
                  </a:lnTo>
                  <a:lnTo>
                    <a:pt x="2281" y="689"/>
                  </a:lnTo>
                  <a:lnTo>
                    <a:pt x="2281" y="687"/>
                  </a:lnTo>
                  <a:lnTo>
                    <a:pt x="2279" y="689"/>
                  </a:lnTo>
                  <a:lnTo>
                    <a:pt x="2276" y="685"/>
                  </a:lnTo>
                  <a:lnTo>
                    <a:pt x="2272" y="685"/>
                  </a:lnTo>
                  <a:lnTo>
                    <a:pt x="2272" y="687"/>
                  </a:lnTo>
                  <a:lnTo>
                    <a:pt x="2270" y="687"/>
                  </a:lnTo>
                  <a:lnTo>
                    <a:pt x="2268" y="691"/>
                  </a:lnTo>
                  <a:lnTo>
                    <a:pt x="2266" y="691"/>
                  </a:lnTo>
                  <a:lnTo>
                    <a:pt x="2266" y="693"/>
                  </a:lnTo>
                  <a:lnTo>
                    <a:pt x="2257" y="693"/>
                  </a:lnTo>
                  <a:lnTo>
                    <a:pt x="2255" y="697"/>
                  </a:lnTo>
                  <a:lnTo>
                    <a:pt x="2253" y="695"/>
                  </a:lnTo>
                  <a:lnTo>
                    <a:pt x="2251" y="697"/>
                  </a:lnTo>
                  <a:lnTo>
                    <a:pt x="2247" y="697"/>
                  </a:lnTo>
                  <a:lnTo>
                    <a:pt x="2243" y="704"/>
                  </a:lnTo>
                  <a:lnTo>
                    <a:pt x="2238" y="706"/>
                  </a:lnTo>
                  <a:lnTo>
                    <a:pt x="2241" y="710"/>
                  </a:lnTo>
                  <a:lnTo>
                    <a:pt x="2236" y="714"/>
                  </a:lnTo>
                  <a:lnTo>
                    <a:pt x="2236" y="714"/>
                  </a:lnTo>
                  <a:lnTo>
                    <a:pt x="2238" y="716"/>
                  </a:lnTo>
                  <a:lnTo>
                    <a:pt x="2238" y="723"/>
                  </a:lnTo>
                  <a:lnTo>
                    <a:pt x="2243" y="729"/>
                  </a:lnTo>
                  <a:lnTo>
                    <a:pt x="2241" y="731"/>
                  </a:lnTo>
                  <a:lnTo>
                    <a:pt x="2238" y="744"/>
                  </a:lnTo>
                  <a:lnTo>
                    <a:pt x="2243" y="750"/>
                  </a:lnTo>
                  <a:lnTo>
                    <a:pt x="2238" y="752"/>
                  </a:lnTo>
                  <a:lnTo>
                    <a:pt x="2241" y="752"/>
                  </a:lnTo>
                  <a:lnTo>
                    <a:pt x="2241" y="756"/>
                  </a:lnTo>
                  <a:lnTo>
                    <a:pt x="2236" y="761"/>
                  </a:lnTo>
                  <a:lnTo>
                    <a:pt x="2236" y="767"/>
                  </a:lnTo>
                  <a:lnTo>
                    <a:pt x="2232" y="771"/>
                  </a:lnTo>
                  <a:lnTo>
                    <a:pt x="2232" y="775"/>
                  </a:lnTo>
                  <a:lnTo>
                    <a:pt x="2230" y="782"/>
                  </a:lnTo>
                  <a:lnTo>
                    <a:pt x="2234" y="788"/>
                  </a:lnTo>
                  <a:lnTo>
                    <a:pt x="2232" y="790"/>
                  </a:lnTo>
                  <a:lnTo>
                    <a:pt x="2236" y="796"/>
                  </a:lnTo>
                  <a:lnTo>
                    <a:pt x="2234" y="798"/>
                  </a:lnTo>
                  <a:lnTo>
                    <a:pt x="2234" y="801"/>
                  </a:lnTo>
                  <a:lnTo>
                    <a:pt x="2236" y="803"/>
                  </a:lnTo>
                  <a:lnTo>
                    <a:pt x="2238" y="803"/>
                  </a:lnTo>
                  <a:lnTo>
                    <a:pt x="2243" y="803"/>
                  </a:lnTo>
                  <a:lnTo>
                    <a:pt x="2243" y="801"/>
                  </a:lnTo>
                  <a:lnTo>
                    <a:pt x="2243" y="798"/>
                  </a:lnTo>
                  <a:lnTo>
                    <a:pt x="2247" y="801"/>
                  </a:lnTo>
                  <a:lnTo>
                    <a:pt x="2249" y="801"/>
                  </a:lnTo>
                  <a:lnTo>
                    <a:pt x="2249" y="798"/>
                  </a:lnTo>
                  <a:lnTo>
                    <a:pt x="2249" y="798"/>
                  </a:lnTo>
                  <a:lnTo>
                    <a:pt x="2251" y="801"/>
                  </a:lnTo>
                  <a:lnTo>
                    <a:pt x="2255" y="803"/>
                  </a:lnTo>
                  <a:lnTo>
                    <a:pt x="2255" y="805"/>
                  </a:lnTo>
                  <a:lnTo>
                    <a:pt x="2255" y="805"/>
                  </a:lnTo>
                  <a:lnTo>
                    <a:pt x="2257" y="809"/>
                  </a:lnTo>
                  <a:lnTo>
                    <a:pt x="2257" y="811"/>
                  </a:lnTo>
                  <a:lnTo>
                    <a:pt x="2255" y="811"/>
                  </a:lnTo>
                  <a:lnTo>
                    <a:pt x="2253" y="811"/>
                  </a:lnTo>
                  <a:lnTo>
                    <a:pt x="2249" y="811"/>
                  </a:lnTo>
                  <a:lnTo>
                    <a:pt x="2247" y="813"/>
                  </a:lnTo>
                  <a:lnTo>
                    <a:pt x="2247" y="813"/>
                  </a:lnTo>
                  <a:lnTo>
                    <a:pt x="2249" y="817"/>
                  </a:lnTo>
                  <a:lnTo>
                    <a:pt x="2243" y="822"/>
                  </a:lnTo>
                  <a:lnTo>
                    <a:pt x="2241" y="820"/>
                  </a:lnTo>
                  <a:lnTo>
                    <a:pt x="2241" y="817"/>
                  </a:lnTo>
                  <a:lnTo>
                    <a:pt x="2238" y="815"/>
                  </a:lnTo>
                  <a:lnTo>
                    <a:pt x="2236" y="817"/>
                  </a:lnTo>
                  <a:lnTo>
                    <a:pt x="2232" y="815"/>
                  </a:lnTo>
                  <a:lnTo>
                    <a:pt x="2230" y="815"/>
                  </a:lnTo>
                  <a:lnTo>
                    <a:pt x="2230" y="820"/>
                  </a:lnTo>
                  <a:lnTo>
                    <a:pt x="2230" y="822"/>
                  </a:lnTo>
                  <a:lnTo>
                    <a:pt x="2230" y="822"/>
                  </a:lnTo>
                  <a:lnTo>
                    <a:pt x="2228" y="826"/>
                  </a:lnTo>
                  <a:lnTo>
                    <a:pt x="2226" y="826"/>
                  </a:lnTo>
                  <a:lnTo>
                    <a:pt x="2226" y="828"/>
                  </a:lnTo>
                  <a:lnTo>
                    <a:pt x="2226" y="832"/>
                  </a:lnTo>
                  <a:lnTo>
                    <a:pt x="2222" y="830"/>
                  </a:lnTo>
                  <a:lnTo>
                    <a:pt x="2217" y="826"/>
                  </a:lnTo>
                  <a:lnTo>
                    <a:pt x="2215" y="826"/>
                  </a:lnTo>
                  <a:lnTo>
                    <a:pt x="2217" y="830"/>
                  </a:lnTo>
                  <a:lnTo>
                    <a:pt x="2213" y="832"/>
                  </a:lnTo>
                  <a:lnTo>
                    <a:pt x="2215" y="834"/>
                  </a:lnTo>
                  <a:lnTo>
                    <a:pt x="2211" y="836"/>
                  </a:lnTo>
                  <a:lnTo>
                    <a:pt x="2207" y="839"/>
                  </a:lnTo>
                  <a:lnTo>
                    <a:pt x="2205" y="841"/>
                  </a:lnTo>
                  <a:lnTo>
                    <a:pt x="2198" y="832"/>
                  </a:lnTo>
                  <a:lnTo>
                    <a:pt x="2196" y="832"/>
                  </a:lnTo>
                  <a:lnTo>
                    <a:pt x="2194" y="832"/>
                  </a:lnTo>
                  <a:lnTo>
                    <a:pt x="2196" y="830"/>
                  </a:lnTo>
                  <a:lnTo>
                    <a:pt x="2198" y="830"/>
                  </a:lnTo>
                  <a:lnTo>
                    <a:pt x="2198" y="826"/>
                  </a:lnTo>
                  <a:lnTo>
                    <a:pt x="2201" y="824"/>
                  </a:lnTo>
                  <a:lnTo>
                    <a:pt x="2207" y="824"/>
                  </a:lnTo>
                  <a:lnTo>
                    <a:pt x="2213" y="820"/>
                  </a:lnTo>
                  <a:lnTo>
                    <a:pt x="2211" y="817"/>
                  </a:lnTo>
                  <a:lnTo>
                    <a:pt x="2209" y="815"/>
                  </a:lnTo>
                  <a:lnTo>
                    <a:pt x="2205" y="820"/>
                  </a:lnTo>
                  <a:lnTo>
                    <a:pt x="2201" y="817"/>
                  </a:lnTo>
                  <a:lnTo>
                    <a:pt x="2201" y="817"/>
                  </a:lnTo>
                  <a:lnTo>
                    <a:pt x="2196" y="813"/>
                  </a:lnTo>
                  <a:lnTo>
                    <a:pt x="2192" y="813"/>
                  </a:lnTo>
                  <a:lnTo>
                    <a:pt x="2188" y="811"/>
                  </a:lnTo>
                  <a:lnTo>
                    <a:pt x="2182" y="813"/>
                  </a:lnTo>
                  <a:lnTo>
                    <a:pt x="2184" y="815"/>
                  </a:lnTo>
                  <a:lnTo>
                    <a:pt x="2179" y="815"/>
                  </a:lnTo>
                  <a:lnTo>
                    <a:pt x="2177" y="813"/>
                  </a:lnTo>
                  <a:lnTo>
                    <a:pt x="2177" y="813"/>
                  </a:lnTo>
                  <a:lnTo>
                    <a:pt x="2173" y="813"/>
                  </a:lnTo>
                  <a:lnTo>
                    <a:pt x="2165" y="811"/>
                  </a:lnTo>
                  <a:lnTo>
                    <a:pt x="2163" y="813"/>
                  </a:lnTo>
                  <a:lnTo>
                    <a:pt x="2158" y="811"/>
                  </a:lnTo>
                  <a:lnTo>
                    <a:pt x="2154" y="809"/>
                  </a:lnTo>
                  <a:lnTo>
                    <a:pt x="2148" y="815"/>
                  </a:lnTo>
                  <a:lnTo>
                    <a:pt x="2146" y="817"/>
                  </a:lnTo>
                  <a:lnTo>
                    <a:pt x="2146" y="820"/>
                  </a:lnTo>
                  <a:lnTo>
                    <a:pt x="2150" y="822"/>
                  </a:lnTo>
                  <a:lnTo>
                    <a:pt x="2146" y="824"/>
                  </a:lnTo>
                  <a:lnTo>
                    <a:pt x="2144" y="822"/>
                  </a:lnTo>
                  <a:lnTo>
                    <a:pt x="2142" y="826"/>
                  </a:lnTo>
                  <a:lnTo>
                    <a:pt x="2146" y="828"/>
                  </a:lnTo>
                  <a:lnTo>
                    <a:pt x="2148" y="828"/>
                  </a:lnTo>
                  <a:lnTo>
                    <a:pt x="2150" y="828"/>
                  </a:lnTo>
                  <a:lnTo>
                    <a:pt x="2150" y="832"/>
                  </a:lnTo>
                  <a:lnTo>
                    <a:pt x="2142" y="834"/>
                  </a:lnTo>
                  <a:lnTo>
                    <a:pt x="2139" y="832"/>
                  </a:lnTo>
                  <a:lnTo>
                    <a:pt x="2133" y="832"/>
                  </a:lnTo>
                  <a:lnTo>
                    <a:pt x="2131" y="832"/>
                  </a:lnTo>
                  <a:lnTo>
                    <a:pt x="2131" y="836"/>
                  </a:lnTo>
                  <a:lnTo>
                    <a:pt x="2129" y="836"/>
                  </a:lnTo>
                  <a:lnTo>
                    <a:pt x="2127" y="839"/>
                  </a:lnTo>
                  <a:lnTo>
                    <a:pt x="2125" y="839"/>
                  </a:lnTo>
                  <a:lnTo>
                    <a:pt x="2123" y="836"/>
                  </a:lnTo>
                  <a:lnTo>
                    <a:pt x="2114" y="834"/>
                  </a:lnTo>
                  <a:lnTo>
                    <a:pt x="2112" y="836"/>
                  </a:lnTo>
                  <a:lnTo>
                    <a:pt x="2104" y="836"/>
                  </a:lnTo>
                  <a:lnTo>
                    <a:pt x="2099" y="839"/>
                  </a:lnTo>
                  <a:lnTo>
                    <a:pt x="2099" y="841"/>
                  </a:lnTo>
                  <a:lnTo>
                    <a:pt x="2106" y="845"/>
                  </a:lnTo>
                  <a:lnTo>
                    <a:pt x="2101" y="847"/>
                  </a:lnTo>
                  <a:lnTo>
                    <a:pt x="2099" y="851"/>
                  </a:lnTo>
                  <a:lnTo>
                    <a:pt x="2097" y="847"/>
                  </a:lnTo>
                  <a:lnTo>
                    <a:pt x="2093" y="847"/>
                  </a:lnTo>
                  <a:lnTo>
                    <a:pt x="2095" y="843"/>
                  </a:lnTo>
                  <a:lnTo>
                    <a:pt x="2091" y="841"/>
                  </a:lnTo>
                  <a:lnTo>
                    <a:pt x="2091" y="843"/>
                  </a:lnTo>
                  <a:lnTo>
                    <a:pt x="2087" y="843"/>
                  </a:lnTo>
                  <a:lnTo>
                    <a:pt x="2083" y="843"/>
                  </a:lnTo>
                  <a:lnTo>
                    <a:pt x="2078" y="847"/>
                  </a:lnTo>
                  <a:lnTo>
                    <a:pt x="2074" y="847"/>
                  </a:lnTo>
                  <a:lnTo>
                    <a:pt x="2070" y="849"/>
                  </a:lnTo>
                  <a:lnTo>
                    <a:pt x="2064" y="849"/>
                  </a:lnTo>
                  <a:lnTo>
                    <a:pt x="2057" y="855"/>
                  </a:lnTo>
                  <a:lnTo>
                    <a:pt x="2053" y="855"/>
                  </a:lnTo>
                  <a:lnTo>
                    <a:pt x="2049" y="853"/>
                  </a:lnTo>
                  <a:lnTo>
                    <a:pt x="2047" y="853"/>
                  </a:lnTo>
                  <a:lnTo>
                    <a:pt x="2047" y="857"/>
                  </a:lnTo>
                  <a:lnTo>
                    <a:pt x="2038" y="864"/>
                  </a:lnTo>
                  <a:lnTo>
                    <a:pt x="2038" y="868"/>
                  </a:lnTo>
                  <a:lnTo>
                    <a:pt x="2034" y="870"/>
                  </a:lnTo>
                  <a:lnTo>
                    <a:pt x="2034" y="874"/>
                  </a:lnTo>
                  <a:lnTo>
                    <a:pt x="2038" y="883"/>
                  </a:lnTo>
                  <a:lnTo>
                    <a:pt x="2036" y="891"/>
                  </a:lnTo>
                  <a:lnTo>
                    <a:pt x="2032" y="898"/>
                  </a:lnTo>
                  <a:lnTo>
                    <a:pt x="2028" y="904"/>
                  </a:lnTo>
                  <a:lnTo>
                    <a:pt x="2030" y="908"/>
                  </a:lnTo>
                  <a:lnTo>
                    <a:pt x="2030" y="917"/>
                  </a:lnTo>
                  <a:lnTo>
                    <a:pt x="2030" y="921"/>
                  </a:lnTo>
                  <a:lnTo>
                    <a:pt x="2032" y="925"/>
                  </a:lnTo>
                  <a:lnTo>
                    <a:pt x="2030" y="925"/>
                  </a:lnTo>
                  <a:lnTo>
                    <a:pt x="2026" y="925"/>
                  </a:lnTo>
                  <a:lnTo>
                    <a:pt x="2026" y="929"/>
                  </a:lnTo>
                  <a:lnTo>
                    <a:pt x="2024" y="931"/>
                  </a:lnTo>
                  <a:lnTo>
                    <a:pt x="2028" y="938"/>
                  </a:lnTo>
                  <a:lnTo>
                    <a:pt x="2024" y="942"/>
                  </a:lnTo>
                  <a:lnTo>
                    <a:pt x="2021" y="946"/>
                  </a:lnTo>
                  <a:lnTo>
                    <a:pt x="2017" y="952"/>
                  </a:lnTo>
                  <a:lnTo>
                    <a:pt x="2017" y="957"/>
                  </a:lnTo>
                  <a:lnTo>
                    <a:pt x="2015" y="959"/>
                  </a:lnTo>
                  <a:lnTo>
                    <a:pt x="2013" y="967"/>
                  </a:lnTo>
                  <a:lnTo>
                    <a:pt x="2013" y="967"/>
                  </a:lnTo>
                  <a:lnTo>
                    <a:pt x="2009" y="976"/>
                  </a:lnTo>
                  <a:lnTo>
                    <a:pt x="2011" y="984"/>
                  </a:lnTo>
                  <a:lnTo>
                    <a:pt x="2009" y="986"/>
                  </a:lnTo>
                  <a:lnTo>
                    <a:pt x="2011" y="990"/>
                  </a:lnTo>
                  <a:lnTo>
                    <a:pt x="2007" y="995"/>
                  </a:lnTo>
                  <a:lnTo>
                    <a:pt x="2007" y="999"/>
                  </a:lnTo>
                  <a:lnTo>
                    <a:pt x="2002" y="1005"/>
                  </a:lnTo>
                  <a:lnTo>
                    <a:pt x="2002" y="1007"/>
                  </a:lnTo>
                  <a:lnTo>
                    <a:pt x="2000" y="1007"/>
                  </a:lnTo>
                  <a:lnTo>
                    <a:pt x="2000" y="1013"/>
                  </a:lnTo>
                  <a:lnTo>
                    <a:pt x="1996" y="1018"/>
                  </a:lnTo>
                  <a:lnTo>
                    <a:pt x="1994" y="1024"/>
                  </a:lnTo>
                  <a:lnTo>
                    <a:pt x="1990" y="1030"/>
                  </a:lnTo>
                  <a:lnTo>
                    <a:pt x="1990" y="1032"/>
                  </a:lnTo>
                  <a:lnTo>
                    <a:pt x="1986" y="1039"/>
                  </a:lnTo>
                  <a:lnTo>
                    <a:pt x="1983" y="1043"/>
                  </a:lnTo>
                  <a:lnTo>
                    <a:pt x="1981" y="1047"/>
                  </a:lnTo>
                  <a:lnTo>
                    <a:pt x="1983" y="1049"/>
                  </a:lnTo>
                  <a:lnTo>
                    <a:pt x="1988" y="1054"/>
                  </a:lnTo>
                  <a:lnTo>
                    <a:pt x="1992" y="1051"/>
                  </a:lnTo>
                  <a:lnTo>
                    <a:pt x="1996" y="1054"/>
                  </a:lnTo>
                  <a:lnTo>
                    <a:pt x="1998" y="1056"/>
                  </a:lnTo>
                  <a:lnTo>
                    <a:pt x="2005" y="1051"/>
                  </a:lnTo>
                  <a:lnTo>
                    <a:pt x="2007" y="1049"/>
                  </a:lnTo>
                  <a:lnTo>
                    <a:pt x="2011" y="1047"/>
                  </a:lnTo>
                  <a:lnTo>
                    <a:pt x="2013" y="1047"/>
                  </a:lnTo>
                  <a:lnTo>
                    <a:pt x="2017" y="1047"/>
                  </a:lnTo>
                  <a:lnTo>
                    <a:pt x="2017" y="1058"/>
                  </a:lnTo>
                  <a:lnTo>
                    <a:pt x="2021" y="1064"/>
                  </a:lnTo>
                  <a:lnTo>
                    <a:pt x="2024" y="1070"/>
                  </a:lnTo>
                  <a:lnTo>
                    <a:pt x="2021" y="1075"/>
                  </a:lnTo>
                  <a:lnTo>
                    <a:pt x="2028" y="1079"/>
                  </a:lnTo>
                  <a:lnTo>
                    <a:pt x="2030" y="1075"/>
                  </a:lnTo>
                  <a:lnTo>
                    <a:pt x="2032" y="1077"/>
                  </a:lnTo>
                  <a:lnTo>
                    <a:pt x="2034" y="1075"/>
                  </a:lnTo>
                  <a:lnTo>
                    <a:pt x="2036" y="1070"/>
                  </a:lnTo>
                  <a:lnTo>
                    <a:pt x="2038" y="1068"/>
                  </a:lnTo>
                  <a:lnTo>
                    <a:pt x="2040" y="1072"/>
                  </a:lnTo>
                  <a:lnTo>
                    <a:pt x="2042" y="1070"/>
                  </a:lnTo>
                  <a:lnTo>
                    <a:pt x="2047" y="1070"/>
                  </a:lnTo>
                  <a:lnTo>
                    <a:pt x="2045" y="1072"/>
                  </a:lnTo>
                  <a:lnTo>
                    <a:pt x="2042" y="1075"/>
                  </a:lnTo>
                  <a:lnTo>
                    <a:pt x="2042" y="1081"/>
                  </a:lnTo>
                  <a:lnTo>
                    <a:pt x="2040" y="1081"/>
                  </a:lnTo>
                  <a:lnTo>
                    <a:pt x="2038" y="1083"/>
                  </a:lnTo>
                  <a:lnTo>
                    <a:pt x="2038" y="1085"/>
                  </a:lnTo>
                  <a:lnTo>
                    <a:pt x="2047" y="1083"/>
                  </a:lnTo>
                  <a:lnTo>
                    <a:pt x="2053" y="1081"/>
                  </a:lnTo>
                  <a:lnTo>
                    <a:pt x="2053" y="1075"/>
                  </a:lnTo>
                  <a:lnTo>
                    <a:pt x="2053" y="1070"/>
                  </a:lnTo>
                  <a:lnTo>
                    <a:pt x="2055" y="1068"/>
                  </a:lnTo>
                  <a:lnTo>
                    <a:pt x="2057" y="1072"/>
                  </a:lnTo>
                  <a:lnTo>
                    <a:pt x="2057" y="1079"/>
                  </a:lnTo>
                  <a:lnTo>
                    <a:pt x="2057" y="1083"/>
                  </a:lnTo>
                  <a:lnTo>
                    <a:pt x="2059" y="1081"/>
                  </a:lnTo>
                  <a:lnTo>
                    <a:pt x="2061" y="1077"/>
                  </a:lnTo>
                  <a:lnTo>
                    <a:pt x="2059" y="1070"/>
                  </a:lnTo>
                  <a:lnTo>
                    <a:pt x="2059" y="1066"/>
                  </a:lnTo>
                  <a:lnTo>
                    <a:pt x="2057" y="1062"/>
                  </a:lnTo>
                  <a:lnTo>
                    <a:pt x="2055" y="1056"/>
                  </a:lnTo>
                  <a:lnTo>
                    <a:pt x="2059" y="1056"/>
                  </a:lnTo>
                  <a:lnTo>
                    <a:pt x="2064" y="1058"/>
                  </a:lnTo>
                  <a:lnTo>
                    <a:pt x="2061" y="1060"/>
                  </a:lnTo>
                  <a:lnTo>
                    <a:pt x="2064" y="1062"/>
                  </a:lnTo>
                  <a:lnTo>
                    <a:pt x="2066" y="1062"/>
                  </a:lnTo>
                  <a:lnTo>
                    <a:pt x="2068" y="1060"/>
                  </a:lnTo>
                  <a:lnTo>
                    <a:pt x="2072" y="1058"/>
                  </a:lnTo>
                  <a:lnTo>
                    <a:pt x="2076" y="1056"/>
                  </a:lnTo>
                  <a:lnTo>
                    <a:pt x="2080" y="1058"/>
                  </a:lnTo>
                  <a:lnTo>
                    <a:pt x="2085" y="1060"/>
                  </a:lnTo>
                  <a:lnTo>
                    <a:pt x="2089" y="1062"/>
                  </a:lnTo>
                  <a:lnTo>
                    <a:pt x="2091" y="1066"/>
                  </a:lnTo>
                  <a:lnTo>
                    <a:pt x="2093" y="1068"/>
                  </a:lnTo>
                  <a:lnTo>
                    <a:pt x="2097" y="1068"/>
                  </a:lnTo>
                  <a:lnTo>
                    <a:pt x="2099" y="1072"/>
                  </a:lnTo>
                  <a:lnTo>
                    <a:pt x="2110" y="1075"/>
                  </a:lnTo>
                  <a:lnTo>
                    <a:pt x="2110" y="1077"/>
                  </a:lnTo>
                  <a:lnTo>
                    <a:pt x="2114" y="1079"/>
                  </a:lnTo>
                  <a:lnTo>
                    <a:pt x="2116" y="1081"/>
                  </a:lnTo>
                  <a:lnTo>
                    <a:pt x="2118" y="1081"/>
                  </a:lnTo>
                  <a:lnTo>
                    <a:pt x="2120" y="1087"/>
                  </a:lnTo>
                  <a:lnTo>
                    <a:pt x="2118" y="1091"/>
                  </a:lnTo>
                  <a:lnTo>
                    <a:pt x="2118" y="1094"/>
                  </a:lnTo>
                  <a:lnTo>
                    <a:pt x="2116" y="1096"/>
                  </a:lnTo>
                  <a:lnTo>
                    <a:pt x="2120" y="1100"/>
                  </a:lnTo>
                  <a:lnTo>
                    <a:pt x="2123" y="1100"/>
                  </a:lnTo>
                  <a:lnTo>
                    <a:pt x="2129" y="1106"/>
                  </a:lnTo>
                  <a:lnTo>
                    <a:pt x="2129" y="1110"/>
                  </a:lnTo>
                  <a:lnTo>
                    <a:pt x="2127" y="1113"/>
                  </a:lnTo>
                  <a:lnTo>
                    <a:pt x="2127" y="1117"/>
                  </a:lnTo>
                  <a:lnTo>
                    <a:pt x="2131" y="1121"/>
                  </a:lnTo>
                  <a:lnTo>
                    <a:pt x="2133" y="1121"/>
                  </a:lnTo>
                  <a:lnTo>
                    <a:pt x="2135" y="1119"/>
                  </a:lnTo>
                  <a:lnTo>
                    <a:pt x="2137" y="1123"/>
                  </a:lnTo>
                  <a:lnTo>
                    <a:pt x="2135" y="1125"/>
                  </a:lnTo>
                  <a:lnTo>
                    <a:pt x="2135" y="1129"/>
                  </a:lnTo>
                  <a:lnTo>
                    <a:pt x="2139" y="1134"/>
                  </a:lnTo>
                  <a:lnTo>
                    <a:pt x="2137" y="1136"/>
                  </a:lnTo>
                  <a:lnTo>
                    <a:pt x="2135" y="1138"/>
                  </a:lnTo>
                  <a:lnTo>
                    <a:pt x="2137" y="1142"/>
                  </a:lnTo>
                  <a:lnTo>
                    <a:pt x="2135" y="1146"/>
                  </a:lnTo>
                  <a:lnTo>
                    <a:pt x="2137" y="1146"/>
                  </a:lnTo>
                  <a:lnTo>
                    <a:pt x="2137" y="1148"/>
                  </a:lnTo>
                  <a:lnTo>
                    <a:pt x="2135" y="1150"/>
                  </a:lnTo>
                  <a:lnTo>
                    <a:pt x="2137" y="1153"/>
                  </a:lnTo>
                  <a:lnTo>
                    <a:pt x="2135" y="1155"/>
                  </a:lnTo>
                  <a:lnTo>
                    <a:pt x="2139" y="1165"/>
                  </a:lnTo>
                  <a:lnTo>
                    <a:pt x="2137" y="1167"/>
                  </a:lnTo>
                  <a:lnTo>
                    <a:pt x="2139" y="1176"/>
                  </a:lnTo>
                  <a:lnTo>
                    <a:pt x="2139" y="1178"/>
                  </a:lnTo>
                  <a:lnTo>
                    <a:pt x="2139" y="1182"/>
                  </a:lnTo>
                  <a:lnTo>
                    <a:pt x="2144" y="1195"/>
                  </a:lnTo>
                  <a:lnTo>
                    <a:pt x="2146" y="1195"/>
                  </a:lnTo>
                  <a:lnTo>
                    <a:pt x="2150" y="1193"/>
                  </a:lnTo>
                  <a:lnTo>
                    <a:pt x="2150" y="1195"/>
                  </a:lnTo>
                  <a:lnTo>
                    <a:pt x="2148" y="1199"/>
                  </a:lnTo>
                  <a:lnTo>
                    <a:pt x="2146" y="1201"/>
                  </a:lnTo>
                  <a:lnTo>
                    <a:pt x="2148" y="1205"/>
                  </a:lnTo>
                  <a:lnTo>
                    <a:pt x="2150" y="1205"/>
                  </a:lnTo>
                  <a:lnTo>
                    <a:pt x="2154" y="1212"/>
                  </a:lnTo>
                  <a:lnTo>
                    <a:pt x="2154" y="1218"/>
                  </a:lnTo>
                  <a:lnTo>
                    <a:pt x="2156" y="1220"/>
                  </a:lnTo>
                  <a:lnTo>
                    <a:pt x="2156" y="1224"/>
                  </a:lnTo>
                  <a:lnTo>
                    <a:pt x="2156" y="1233"/>
                  </a:lnTo>
                  <a:lnTo>
                    <a:pt x="2161" y="1233"/>
                  </a:lnTo>
                  <a:lnTo>
                    <a:pt x="2161" y="1237"/>
                  </a:lnTo>
                  <a:lnTo>
                    <a:pt x="2158" y="1239"/>
                  </a:lnTo>
                  <a:lnTo>
                    <a:pt x="2158" y="1245"/>
                  </a:lnTo>
                  <a:lnTo>
                    <a:pt x="2161" y="1250"/>
                  </a:lnTo>
                  <a:lnTo>
                    <a:pt x="2161" y="1254"/>
                  </a:lnTo>
                  <a:lnTo>
                    <a:pt x="2154" y="1260"/>
                  </a:lnTo>
                  <a:lnTo>
                    <a:pt x="2154" y="1266"/>
                  </a:lnTo>
                  <a:lnTo>
                    <a:pt x="2152" y="1273"/>
                  </a:lnTo>
                  <a:lnTo>
                    <a:pt x="2152" y="1279"/>
                  </a:lnTo>
                  <a:lnTo>
                    <a:pt x="2154" y="1279"/>
                  </a:lnTo>
                  <a:lnTo>
                    <a:pt x="2154" y="1285"/>
                  </a:lnTo>
                  <a:lnTo>
                    <a:pt x="2150" y="1290"/>
                  </a:lnTo>
                  <a:lnTo>
                    <a:pt x="2150" y="1294"/>
                  </a:lnTo>
                  <a:lnTo>
                    <a:pt x="2148" y="1300"/>
                  </a:lnTo>
                  <a:lnTo>
                    <a:pt x="2148" y="1300"/>
                  </a:lnTo>
                  <a:lnTo>
                    <a:pt x="2148" y="1304"/>
                  </a:lnTo>
                  <a:lnTo>
                    <a:pt x="2146" y="1309"/>
                  </a:lnTo>
                  <a:lnTo>
                    <a:pt x="2148" y="1317"/>
                  </a:lnTo>
                  <a:lnTo>
                    <a:pt x="2144" y="1321"/>
                  </a:lnTo>
                  <a:lnTo>
                    <a:pt x="2144" y="1328"/>
                  </a:lnTo>
                  <a:lnTo>
                    <a:pt x="2146" y="1328"/>
                  </a:lnTo>
                  <a:lnTo>
                    <a:pt x="2146" y="1332"/>
                  </a:lnTo>
                  <a:lnTo>
                    <a:pt x="2142" y="1338"/>
                  </a:lnTo>
                  <a:lnTo>
                    <a:pt x="2142" y="1342"/>
                  </a:lnTo>
                  <a:lnTo>
                    <a:pt x="2137" y="1344"/>
                  </a:lnTo>
                  <a:lnTo>
                    <a:pt x="2135" y="1349"/>
                  </a:lnTo>
                  <a:lnTo>
                    <a:pt x="2133" y="1355"/>
                  </a:lnTo>
                  <a:lnTo>
                    <a:pt x="2129" y="1372"/>
                  </a:lnTo>
                  <a:lnTo>
                    <a:pt x="2127" y="1372"/>
                  </a:lnTo>
                  <a:lnTo>
                    <a:pt x="2125" y="1378"/>
                  </a:lnTo>
                  <a:lnTo>
                    <a:pt x="2127" y="1378"/>
                  </a:lnTo>
                  <a:lnTo>
                    <a:pt x="2127" y="1380"/>
                  </a:lnTo>
                  <a:lnTo>
                    <a:pt x="2120" y="1384"/>
                  </a:lnTo>
                  <a:lnTo>
                    <a:pt x="2120" y="1389"/>
                  </a:lnTo>
                  <a:lnTo>
                    <a:pt x="2116" y="1391"/>
                  </a:lnTo>
                  <a:lnTo>
                    <a:pt x="2118" y="1397"/>
                  </a:lnTo>
                  <a:lnTo>
                    <a:pt x="2116" y="1397"/>
                  </a:lnTo>
                  <a:lnTo>
                    <a:pt x="2118" y="1401"/>
                  </a:lnTo>
                  <a:lnTo>
                    <a:pt x="2112" y="1408"/>
                  </a:lnTo>
                  <a:lnTo>
                    <a:pt x="2112" y="1406"/>
                  </a:lnTo>
                  <a:lnTo>
                    <a:pt x="2110" y="1406"/>
                  </a:lnTo>
                  <a:lnTo>
                    <a:pt x="2110" y="1410"/>
                  </a:lnTo>
                  <a:lnTo>
                    <a:pt x="2110" y="1414"/>
                  </a:lnTo>
                  <a:lnTo>
                    <a:pt x="2106" y="1416"/>
                  </a:lnTo>
                  <a:lnTo>
                    <a:pt x="2108" y="1418"/>
                  </a:lnTo>
                  <a:lnTo>
                    <a:pt x="2101" y="1427"/>
                  </a:lnTo>
                  <a:lnTo>
                    <a:pt x="2097" y="1433"/>
                  </a:lnTo>
                  <a:lnTo>
                    <a:pt x="2095" y="1433"/>
                  </a:lnTo>
                  <a:lnTo>
                    <a:pt x="2095" y="1435"/>
                  </a:lnTo>
                  <a:lnTo>
                    <a:pt x="2089" y="1435"/>
                  </a:lnTo>
                  <a:lnTo>
                    <a:pt x="2085" y="1441"/>
                  </a:lnTo>
                  <a:lnTo>
                    <a:pt x="2083" y="1437"/>
                  </a:lnTo>
                  <a:lnTo>
                    <a:pt x="2080" y="1439"/>
                  </a:lnTo>
                  <a:lnTo>
                    <a:pt x="2074" y="1437"/>
                  </a:lnTo>
                  <a:lnTo>
                    <a:pt x="2068" y="1435"/>
                  </a:lnTo>
                  <a:lnTo>
                    <a:pt x="2066" y="1427"/>
                  </a:lnTo>
                  <a:lnTo>
                    <a:pt x="2064" y="1424"/>
                  </a:lnTo>
                  <a:lnTo>
                    <a:pt x="2059" y="1427"/>
                  </a:lnTo>
                  <a:lnTo>
                    <a:pt x="2055" y="1424"/>
                  </a:lnTo>
                  <a:lnTo>
                    <a:pt x="2055" y="1427"/>
                  </a:lnTo>
                  <a:lnTo>
                    <a:pt x="2055" y="1431"/>
                  </a:lnTo>
                  <a:lnTo>
                    <a:pt x="2051" y="1433"/>
                  </a:lnTo>
                  <a:lnTo>
                    <a:pt x="2051" y="1441"/>
                  </a:lnTo>
                  <a:lnTo>
                    <a:pt x="2047" y="1443"/>
                  </a:lnTo>
                  <a:lnTo>
                    <a:pt x="2047" y="1450"/>
                  </a:lnTo>
                  <a:lnTo>
                    <a:pt x="2045" y="1448"/>
                  </a:lnTo>
                  <a:lnTo>
                    <a:pt x="2038" y="1448"/>
                  </a:lnTo>
                  <a:lnTo>
                    <a:pt x="2038" y="1454"/>
                  </a:lnTo>
                  <a:lnTo>
                    <a:pt x="2036" y="1454"/>
                  </a:lnTo>
                  <a:lnTo>
                    <a:pt x="2036" y="1454"/>
                  </a:lnTo>
                  <a:close/>
                  <a:moveTo>
                    <a:pt x="662" y="1469"/>
                  </a:moveTo>
                  <a:lnTo>
                    <a:pt x="656" y="1465"/>
                  </a:lnTo>
                  <a:lnTo>
                    <a:pt x="632" y="1469"/>
                  </a:lnTo>
                  <a:lnTo>
                    <a:pt x="662" y="1469"/>
                  </a:lnTo>
                  <a:lnTo>
                    <a:pt x="662" y="1469"/>
                  </a:lnTo>
                  <a:close/>
                  <a:moveTo>
                    <a:pt x="2331" y="1384"/>
                  </a:moveTo>
                  <a:lnTo>
                    <a:pt x="2331" y="1384"/>
                  </a:lnTo>
                  <a:lnTo>
                    <a:pt x="2335" y="1382"/>
                  </a:lnTo>
                  <a:lnTo>
                    <a:pt x="2335" y="1378"/>
                  </a:lnTo>
                  <a:lnTo>
                    <a:pt x="2333" y="1380"/>
                  </a:lnTo>
                  <a:lnTo>
                    <a:pt x="2331" y="1384"/>
                  </a:lnTo>
                  <a:lnTo>
                    <a:pt x="2331" y="1384"/>
                  </a:lnTo>
                  <a:close/>
                  <a:moveTo>
                    <a:pt x="131" y="204"/>
                  </a:moveTo>
                  <a:lnTo>
                    <a:pt x="129" y="200"/>
                  </a:lnTo>
                  <a:lnTo>
                    <a:pt x="129" y="194"/>
                  </a:lnTo>
                  <a:lnTo>
                    <a:pt x="127" y="191"/>
                  </a:lnTo>
                  <a:lnTo>
                    <a:pt x="122" y="189"/>
                  </a:lnTo>
                  <a:lnTo>
                    <a:pt x="122" y="185"/>
                  </a:lnTo>
                  <a:lnTo>
                    <a:pt x="127" y="183"/>
                  </a:lnTo>
                  <a:lnTo>
                    <a:pt x="129" y="179"/>
                  </a:lnTo>
                  <a:lnTo>
                    <a:pt x="135" y="177"/>
                  </a:lnTo>
                  <a:lnTo>
                    <a:pt x="137" y="175"/>
                  </a:lnTo>
                  <a:lnTo>
                    <a:pt x="139" y="177"/>
                  </a:lnTo>
                  <a:lnTo>
                    <a:pt x="141" y="181"/>
                  </a:lnTo>
                  <a:lnTo>
                    <a:pt x="146" y="183"/>
                  </a:lnTo>
                  <a:lnTo>
                    <a:pt x="150" y="183"/>
                  </a:lnTo>
                  <a:lnTo>
                    <a:pt x="152" y="181"/>
                  </a:lnTo>
                  <a:lnTo>
                    <a:pt x="154" y="179"/>
                  </a:lnTo>
                  <a:lnTo>
                    <a:pt x="152" y="177"/>
                  </a:lnTo>
                  <a:lnTo>
                    <a:pt x="146" y="177"/>
                  </a:lnTo>
                  <a:lnTo>
                    <a:pt x="137" y="170"/>
                  </a:lnTo>
                  <a:lnTo>
                    <a:pt x="127" y="168"/>
                  </a:lnTo>
                  <a:lnTo>
                    <a:pt x="122" y="168"/>
                  </a:lnTo>
                  <a:lnTo>
                    <a:pt x="114" y="175"/>
                  </a:lnTo>
                  <a:lnTo>
                    <a:pt x="112" y="181"/>
                  </a:lnTo>
                  <a:lnTo>
                    <a:pt x="108" y="183"/>
                  </a:lnTo>
                  <a:lnTo>
                    <a:pt x="103" y="187"/>
                  </a:lnTo>
                  <a:lnTo>
                    <a:pt x="103" y="198"/>
                  </a:lnTo>
                  <a:lnTo>
                    <a:pt x="106" y="200"/>
                  </a:lnTo>
                  <a:lnTo>
                    <a:pt x="110" y="196"/>
                  </a:lnTo>
                  <a:lnTo>
                    <a:pt x="114" y="198"/>
                  </a:lnTo>
                  <a:lnTo>
                    <a:pt x="116" y="202"/>
                  </a:lnTo>
                  <a:lnTo>
                    <a:pt x="118" y="202"/>
                  </a:lnTo>
                  <a:lnTo>
                    <a:pt x="120" y="200"/>
                  </a:lnTo>
                  <a:lnTo>
                    <a:pt x="120" y="198"/>
                  </a:lnTo>
                  <a:lnTo>
                    <a:pt x="122" y="196"/>
                  </a:lnTo>
                  <a:lnTo>
                    <a:pt x="124" y="198"/>
                  </a:lnTo>
                  <a:lnTo>
                    <a:pt x="127" y="204"/>
                  </a:lnTo>
                  <a:lnTo>
                    <a:pt x="131" y="206"/>
                  </a:lnTo>
                  <a:lnTo>
                    <a:pt x="131" y="204"/>
                  </a:lnTo>
                  <a:lnTo>
                    <a:pt x="131" y="204"/>
                  </a:lnTo>
                  <a:close/>
                  <a:moveTo>
                    <a:pt x="162" y="145"/>
                  </a:moveTo>
                  <a:lnTo>
                    <a:pt x="162" y="141"/>
                  </a:lnTo>
                  <a:lnTo>
                    <a:pt x="167" y="137"/>
                  </a:lnTo>
                  <a:lnTo>
                    <a:pt x="167" y="137"/>
                  </a:lnTo>
                  <a:lnTo>
                    <a:pt x="169" y="141"/>
                  </a:lnTo>
                  <a:lnTo>
                    <a:pt x="169" y="143"/>
                  </a:lnTo>
                  <a:lnTo>
                    <a:pt x="169" y="145"/>
                  </a:lnTo>
                  <a:lnTo>
                    <a:pt x="165" y="145"/>
                  </a:lnTo>
                  <a:lnTo>
                    <a:pt x="165" y="145"/>
                  </a:lnTo>
                  <a:lnTo>
                    <a:pt x="162" y="145"/>
                  </a:lnTo>
                  <a:lnTo>
                    <a:pt x="162" y="145"/>
                  </a:lnTo>
                  <a:close/>
                  <a:moveTo>
                    <a:pt x="154" y="225"/>
                  </a:moveTo>
                  <a:lnTo>
                    <a:pt x="156" y="225"/>
                  </a:lnTo>
                  <a:lnTo>
                    <a:pt x="158" y="223"/>
                  </a:lnTo>
                  <a:lnTo>
                    <a:pt x="160" y="219"/>
                  </a:lnTo>
                  <a:lnTo>
                    <a:pt x="160" y="217"/>
                  </a:lnTo>
                  <a:lnTo>
                    <a:pt x="160" y="215"/>
                  </a:lnTo>
                  <a:lnTo>
                    <a:pt x="162" y="217"/>
                  </a:lnTo>
                  <a:lnTo>
                    <a:pt x="165" y="215"/>
                  </a:lnTo>
                  <a:lnTo>
                    <a:pt x="167" y="210"/>
                  </a:lnTo>
                  <a:lnTo>
                    <a:pt x="165" y="204"/>
                  </a:lnTo>
                  <a:lnTo>
                    <a:pt x="162" y="202"/>
                  </a:lnTo>
                  <a:lnTo>
                    <a:pt x="160" y="200"/>
                  </a:lnTo>
                  <a:lnTo>
                    <a:pt x="165" y="198"/>
                  </a:lnTo>
                  <a:lnTo>
                    <a:pt x="169" y="198"/>
                  </a:lnTo>
                  <a:lnTo>
                    <a:pt x="175" y="196"/>
                  </a:lnTo>
                  <a:lnTo>
                    <a:pt x="177" y="196"/>
                  </a:lnTo>
                  <a:lnTo>
                    <a:pt x="177" y="194"/>
                  </a:lnTo>
                  <a:lnTo>
                    <a:pt x="175" y="194"/>
                  </a:lnTo>
                  <a:lnTo>
                    <a:pt x="173" y="189"/>
                  </a:lnTo>
                  <a:lnTo>
                    <a:pt x="171" y="189"/>
                  </a:lnTo>
                  <a:lnTo>
                    <a:pt x="171" y="189"/>
                  </a:lnTo>
                  <a:lnTo>
                    <a:pt x="171" y="185"/>
                  </a:lnTo>
                  <a:lnTo>
                    <a:pt x="173" y="183"/>
                  </a:lnTo>
                  <a:lnTo>
                    <a:pt x="175" y="183"/>
                  </a:lnTo>
                  <a:lnTo>
                    <a:pt x="175" y="185"/>
                  </a:lnTo>
                  <a:lnTo>
                    <a:pt x="177" y="185"/>
                  </a:lnTo>
                  <a:lnTo>
                    <a:pt x="179" y="185"/>
                  </a:lnTo>
                  <a:lnTo>
                    <a:pt x="184" y="181"/>
                  </a:lnTo>
                  <a:lnTo>
                    <a:pt x="186" y="179"/>
                  </a:lnTo>
                  <a:lnTo>
                    <a:pt x="186" y="177"/>
                  </a:lnTo>
                  <a:lnTo>
                    <a:pt x="184" y="172"/>
                  </a:lnTo>
                  <a:lnTo>
                    <a:pt x="184" y="172"/>
                  </a:lnTo>
                  <a:lnTo>
                    <a:pt x="179" y="168"/>
                  </a:lnTo>
                  <a:lnTo>
                    <a:pt x="179" y="166"/>
                  </a:lnTo>
                  <a:lnTo>
                    <a:pt x="177" y="164"/>
                  </a:lnTo>
                  <a:lnTo>
                    <a:pt x="173" y="168"/>
                  </a:lnTo>
                  <a:lnTo>
                    <a:pt x="171" y="170"/>
                  </a:lnTo>
                  <a:lnTo>
                    <a:pt x="169" y="172"/>
                  </a:lnTo>
                  <a:lnTo>
                    <a:pt x="169" y="170"/>
                  </a:lnTo>
                  <a:lnTo>
                    <a:pt x="169" y="166"/>
                  </a:lnTo>
                  <a:lnTo>
                    <a:pt x="173" y="164"/>
                  </a:lnTo>
                  <a:lnTo>
                    <a:pt x="173" y="160"/>
                  </a:lnTo>
                  <a:lnTo>
                    <a:pt x="175" y="156"/>
                  </a:lnTo>
                  <a:lnTo>
                    <a:pt x="173" y="154"/>
                  </a:lnTo>
                  <a:lnTo>
                    <a:pt x="169" y="158"/>
                  </a:lnTo>
                  <a:lnTo>
                    <a:pt x="167" y="164"/>
                  </a:lnTo>
                  <a:lnTo>
                    <a:pt x="165" y="164"/>
                  </a:lnTo>
                  <a:lnTo>
                    <a:pt x="165" y="162"/>
                  </a:lnTo>
                  <a:lnTo>
                    <a:pt x="167" y="158"/>
                  </a:lnTo>
                  <a:lnTo>
                    <a:pt x="165" y="156"/>
                  </a:lnTo>
                  <a:lnTo>
                    <a:pt x="165" y="158"/>
                  </a:lnTo>
                  <a:lnTo>
                    <a:pt x="162" y="162"/>
                  </a:lnTo>
                  <a:lnTo>
                    <a:pt x="158" y="164"/>
                  </a:lnTo>
                  <a:lnTo>
                    <a:pt x="158" y="168"/>
                  </a:lnTo>
                  <a:lnTo>
                    <a:pt x="160" y="168"/>
                  </a:lnTo>
                  <a:lnTo>
                    <a:pt x="162" y="168"/>
                  </a:lnTo>
                  <a:lnTo>
                    <a:pt x="165" y="168"/>
                  </a:lnTo>
                  <a:lnTo>
                    <a:pt x="165" y="170"/>
                  </a:lnTo>
                  <a:lnTo>
                    <a:pt x="162" y="172"/>
                  </a:lnTo>
                  <a:lnTo>
                    <a:pt x="158" y="175"/>
                  </a:lnTo>
                  <a:lnTo>
                    <a:pt x="160" y="179"/>
                  </a:lnTo>
                  <a:lnTo>
                    <a:pt x="158" y="183"/>
                  </a:lnTo>
                  <a:lnTo>
                    <a:pt x="156" y="183"/>
                  </a:lnTo>
                  <a:lnTo>
                    <a:pt x="152" y="187"/>
                  </a:lnTo>
                  <a:lnTo>
                    <a:pt x="150" y="189"/>
                  </a:lnTo>
                  <a:lnTo>
                    <a:pt x="146" y="187"/>
                  </a:lnTo>
                  <a:lnTo>
                    <a:pt x="141" y="187"/>
                  </a:lnTo>
                  <a:lnTo>
                    <a:pt x="137" y="185"/>
                  </a:lnTo>
                  <a:lnTo>
                    <a:pt x="135" y="183"/>
                  </a:lnTo>
                  <a:lnTo>
                    <a:pt x="133" y="185"/>
                  </a:lnTo>
                  <a:lnTo>
                    <a:pt x="133" y="187"/>
                  </a:lnTo>
                  <a:lnTo>
                    <a:pt x="133" y="189"/>
                  </a:lnTo>
                  <a:lnTo>
                    <a:pt x="133" y="194"/>
                  </a:lnTo>
                  <a:lnTo>
                    <a:pt x="135" y="194"/>
                  </a:lnTo>
                  <a:lnTo>
                    <a:pt x="139" y="191"/>
                  </a:lnTo>
                  <a:lnTo>
                    <a:pt x="141" y="194"/>
                  </a:lnTo>
                  <a:lnTo>
                    <a:pt x="143" y="198"/>
                  </a:lnTo>
                  <a:lnTo>
                    <a:pt x="146" y="198"/>
                  </a:lnTo>
                  <a:lnTo>
                    <a:pt x="148" y="200"/>
                  </a:lnTo>
                  <a:lnTo>
                    <a:pt x="146" y="202"/>
                  </a:lnTo>
                  <a:lnTo>
                    <a:pt x="141" y="202"/>
                  </a:lnTo>
                  <a:lnTo>
                    <a:pt x="137" y="204"/>
                  </a:lnTo>
                  <a:lnTo>
                    <a:pt x="139" y="215"/>
                  </a:lnTo>
                  <a:lnTo>
                    <a:pt x="141" y="217"/>
                  </a:lnTo>
                  <a:lnTo>
                    <a:pt x="139" y="219"/>
                  </a:lnTo>
                  <a:lnTo>
                    <a:pt x="141" y="221"/>
                  </a:lnTo>
                  <a:lnTo>
                    <a:pt x="143" y="221"/>
                  </a:lnTo>
                  <a:lnTo>
                    <a:pt x="146" y="221"/>
                  </a:lnTo>
                  <a:lnTo>
                    <a:pt x="148" y="217"/>
                  </a:lnTo>
                  <a:lnTo>
                    <a:pt x="148" y="215"/>
                  </a:lnTo>
                  <a:lnTo>
                    <a:pt x="150" y="215"/>
                  </a:lnTo>
                  <a:lnTo>
                    <a:pt x="154" y="217"/>
                  </a:lnTo>
                  <a:lnTo>
                    <a:pt x="154" y="225"/>
                  </a:lnTo>
                  <a:lnTo>
                    <a:pt x="154" y="225"/>
                  </a:lnTo>
                  <a:close/>
                  <a:moveTo>
                    <a:pt x="179" y="217"/>
                  </a:moveTo>
                  <a:lnTo>
                    <a:pt x="181" y="215"/>
                  </a:lnTo>
                  <a:lnTo>
                    <a:pt x="184" y="210"/>
                  </a:lnTo>
                  <a:lnTo>
                    <a:pt x="184" y="206"/>
                  </a:lnTo>
                  <a:lnTo>
                    <a:pt x="177" y="206"/>
                  </a:lnTo>
                  <a:lnTo>
                    <a:pt x="175" y="204"/>
                  </a:lnTo>
                  <a:lnTo>
                    <a:pt x="173" y="208"/>
                  </a:lnTo>
                  <a:lnTo>
                    <a:pt x="173" y="210"/>
                  </a:lnTo>
                  <a:lnTo>
                    <a:pt x="175" y="215"/>
                  </a:lnTo>
                  <a:lnTo>
                    <a:pt x="179" y="217"/>
                  </a:lnTo>
                  <a:lnTo>
                    <a:pt x="179" y="217"/>
                  </a:lnTo>
                  <a:close/>
                  <a:moveTo>
                    <a:pt x="186" y="227"/>
                  </a:moveTo>
                  <a:lnTo>
                    <a:pt x="186" y="227"/>
                  </a:lnTo>
                  <a:lnTo>
                    <a:pt x="190" y="227"/>
                  </a:lnTo>
                  <a:lnTo>
                    <a:pt x="192" y="225"/>
                  </a:lnTo>
                  <a:lnTo>
                    <a:pt x="198" y="225"/>
                  </a:lnTo>
                  <a:lnTo>
                    <a:pt x="200" y="223"/>
                  </a:lnTo>
                  <a:lnTo>
                    <a:pt x="198" y="221"/>
                  </a:lnTo>
                  <a:lnTo>
                    <a:pt x="194" y="219"/>
                  </a:lnTo>
                  <a:lnTo>
                    <a:pt x="194" y="215"/>
                  </a:lnTo>
                  <a:lnTo>
                    <a:pt x="190" y="208"/>
                  </a:lnTo>
                  <a:lnTo>
                    <a:pt x="188" y="210"/>
                  </a:lnTo>
                  <a:lnTo>
                    <a:pt x="188" y="217"/>
                  </a:lnTo>
                  <a:lnTo>
                    <a:pt x="188" y="221"/>
                  </a:lnTo>
                  <a:lnTo>
                    <a:pt x="181" y="221"/>
                  </a:lnTo>
                  <a:lnTo>
                    <a:pt x="181" y="221"/>
                  </a:lnTo>
                  <a:lnTo>
                    <a:pt x="186" y="225"/>
                  </a:lnTo>
                  <a:lnTo>
                    <a:pt x="186" y="227"/>
                  </a:lnTo>
                  <a:lnTo>
                    <a:pt x="186" y="227"/>
                  </a:lnTo>
                  <a:close/>
                  <a:moveTo>
                    <a:pt x="238" y="86"/>
                  </a:moveTo>
                  <a:lnTo>
                    <a:pt x="240" y="84"/>
                  </a:lnTo>
                  <a:lnTo>
                    <a:pt x="245" y="84"/>
                  </a:lnTo>
                  <a:lnTo>
                    <a:pt x="247" y="82"/>
                  </a:lnTo>
                  <a:lnTo>
                    <a:pt x="247" y="80"/>
                  </a:lnTo>
                  <a:lnTo>
                    <a:pt x="247" y="78"/>
                  </a:lnTo>
                  <a:lnTo>
                    <a:pt x="245" y="73"/>
                  </a:lnTo>
                  <a:lnTo>
                    <a:pt x="243" y="73"/>
                  </a:lnTo>
                  <a:lnTo>
                    <a:pt x="240" y="73"/>
                  </a:lnTo>
                  <a:lnTo>
                    <a:pt x="234" y="76"/>
                  </a:lnTo>
                  <a:lnTo>
                    <a:pt x="232" y="78"/>
                  </a:lnTo>
                  <a:lnTo>
                    <a:pt x="232" y="80"/>
                  </a:lnTo>
                  <a:lnTo>
                    <a:pt x="234" y="80"/>
                  </a:lnTo>
                  <a:lnTo>
                    <a:pt x="234" y="84"/>
                  </a:lnTo>
                  <a:lnTo>
                    <a:pt x="234" y="84"/>
                  </a:lnTo>
                  <a:lnTo>
                    <a:pt x="238" y="86"/>
                  </a:lnTo>
                  <a:lnTo>
                    <a:pt x="238" y="86"/>
                  </a:lnTo>
                  <a:close/>
                  <a:moveTo>
                    <a:pt x="240" y="95"/>
                  </a:moveTo>
                  <a:lnTo>
                    <a:pt x="240" y="90"/>
                  </a:lnTo>
                  <a:lnTo>
                    <a:pt x="243" y="90"/>
                  </a:lnTo>
                  <a:lnTo>
                    <a:pt x="243" y="92"/>
                  </a:lnTo>
                  <a:lnTo>
                    <a:pt x="240" y="95"/>
                  </a:lnTo>
                  <a:lnTo>
                    <a:pt x="240" y="95"/>
                  </a:lnTo>
                  <a:close/>
                  <a:moveTo>
                    <a:pt x="243" y="107"/>
                  </a:moveTo>
                  <a:lnTo>
                    <a:pt x="245" y="103"/>
                  </a:lnTo>
                  <a:lnTo>
                    <a:pt x="247" y="101"/>
                  </a:lnTo>
                  <a:lnTo>
                    <a:pt x="247" y="99"/>
                  </a:lnTo>
                  <a:lnTo>
                    <a:pt x="245" y="99"/>
                  </a:lnTo>
                  <a:lnTo>
                    <a:pt x="245" y="99"/>
                  </a:lnTo>
                  <a:lnTo>
                    <a:pt x="240" y="99"/>
                  </a:lnTo>
                  <a:lnTo>
                    <a:pt x="238" y="97"/>
                  </a:lnTo>
                  <a:lnTo>
                    <a:pt x="234" y="97"/>
                  </a:lnTo>
                  <a:lnTo>
                    <a:pt x="232" y="99"/>
                  </a:lnTo>
                  <a:lnTo>
                    <a:pt x="228" y="101"/>
                  </a:lnTo>
                  <a:lnTo>
                    <a:pt x="228" y="103"/>
                  </a:lnTo>
                  <a:lnTo>
                    <a:pt x="228" y="107"/>
                  </a:lnTo>
                  <a:lnTo>
                    <a:pt x="232" y="107"/>
                  </a:lnTo>
                  <a:lnTo>
                    <a:pt x="236" y="105"/>
                  </a:lnTo>
                  <a:lnTo>
                    <a:pt x="238" y="107"/>
                  </a:lnTo>
                  <a:lnTo>
                    <a:pt x="240" y="107"/>
                  </a:lnTo>
                  <a:lnTo>
                    <a:pt x="243" y="107"/>
                  </a:lnTo>
                  <a:lnTo>
                    <a:pt x="243" y="107"/>
                  </a:lnTo>
                  <a:close/>
                  <a:moveTo>
                    <a:pt x="251" y="107"/>
                  </a:moveTo>
                  <a:lnTo>
                    <a:pt x="251" y="103"/>
                  </a:lnTo>
                  <a:lnTo>
                    <a:pt x="253" y="101"/>
                  </a:lnTo>
                  <a:lnTo>
                    <a:pt x="255" y="99"/>
                  </a:lnTo>
                  <a:lnTo>
                    <a:pt x="257" y="101"/>
                  </a:lnTo>
                  <a:lnTo>
                    <a:pt x="257" y="103"/>
                  </a:lnTo>
                  <a:lnTo>
                    <a:pt x="257" y="107"/>
                  </a:lnTo>
                  <a:lnTo>
                    <a:pt x="255" y="107"/>
                  </a:lnTo>
                  <a:lnTo>
                    <a:pt x="251" y="107"/>
                  </a:lnTo>
                  <a:lnTo>
                    <a:pt x="251" y="107"/>
                  </a:lnTo>
                  <a:close/>
                  <a:moveTo>
                    <a:pt x="236" y="128"/>
                  </a:moveTo>
                  <a:lnTo>
                    <a:pt x="240" y="122"/>
                  </a:lnTo>
                  <a:lnTo>
                    <a:pt x="243" y="116"/>
                  </a:lnTo>
                  <a:lnTo>
                    <a:pt x="245" y="113"/>
                  </a:lnTo>
                  <a:lnTo>
                    <a:pt x="245" y="111"/>
                  </a:lnTo>
                  <a:lnTo>
                    <a:pt x="243" y="111"/>
                  </a:lnTo>
                  <a:lnTo>
                    <a:pt x="238" y="113"/>
                  </a:lnTo>
                  <a:lnTo>
                    <a:pt x="234" y="111"/>
                  </a:lnTo>
                  <a:lnTo>
                    <a:pt x="230" y="111"/>
                  </a:lnTo>
                  <a:lnTo>
                    <a:pt x="228" y="113"/>
                  </a:lnTo>
                  <a:lnTo>
                    <a:pt x="226" y="118"/>
                  </a:lnTo>
                  <a:lnTo>
                    <a:pt x="228" y="118"/>
                  </a:lnTo>
                  <a:lnTo>
                    <a:pt x="230" y="118"/>
                  </a:lnTo>
                  <a:lnTo>
                    <a:pt x="232" y="122"/>
                  </a:lnTo>
                  <a:lnTo>
                    <a:pt x="232" y="124"/>
                  </a:lnTo>
                  <a:lnTo>
                    <a:pt x="228" y="124"/>
                  </a:lnTo>
                  <a:lnTo>
                    <a:pt x="221" y="128"/>
                  </a:lnTo>
                  <a:lnTo>
                    <a:pt x="221" y="130"/>
                  </a:lnTo>
                  <a:lnTo>
                    <a:pt x="221" y="132"/>
                  </a:lnTo>
                  <a:lnTo>
                    <a:pt x="226" y="132"/>
                  </a:lnTo>
                  <a:lnTo>
                    <a:pt x="230" y="128"/>
                  </a:lnTo>
                  <a:lnTo>
                    <a:pt x="230" y="128"/>
                  </a:lnTo>
                  <a:lnTo>
                    <a:pt x="236" y="128"/>
                  </a:lnTo>
                  <a:lnTo>
                    <a:pt x="236" y="128"/>
                  </a:lnTo>
                  <a:close/>
                  <a:moveTo>
                    <a:pt x="247" y="128"/>
                  </a:moveTo>
                  <a:lnTo>
                    <a:pt x="243" y="128"/>
                  </a:lnTo>
                  <a:lnTo>
                    <a:pt x="240" y="130"/>
                  </a:lnTo>
                  <a:lnTo>
                    <a:pt x="238" y="128"/>
                  </a:lnTo>
                  <a:lnTo>
                    <a:pt x="240" y="124"/>
                  </a:lnTo>
                  <a:lnTo>
                    <a:pt x="245" y="122"/>
                  </a:lnTo>
                  <a:lnTo>
                    <a:pt x="245" y="120"/>
                  </a:lnTo>
                  <a:lnTo>
                    <a:pt x="249" y="122"/>
                  </a:lnTo>
                  <a:lnTo>
                    <a:pt x="247" y="124"/>
                  </a:lnTo>
                  <a:lnTo>
                    <a:pt x="247" y="128"/>
                  </a:lnTo>
                  <a:lnTo>
                    <a:pt x="247" y="128"/>
                  </a:lnTo>
                  <a:close/>
                  <a:moveTo>
                    <a:pt x="259" y="137"/>
                  </a:moveTo>
                  <a:lnTo>
                    <a:pt x="253" y="132"/>
                  </a:lnTo>
                  <a:lnTo>
                    <a:pt x="251" y="128"/>
                  </a:lnTo>
                  <a:lnTo>
                    <a:pt x="253" y="126"/>
                  </a:lnTo>
                  <a:lnTo>
                    <a:pt x="255" y="126"/>
                  </a:lnTo>
                  <a:lnTo>
                    <a:pt x="255" y="128"/>
                  </a:lnTo>
                  <a:lnTo>
                    <a:pt x="259" y="128"/>
                  </a:lnTo>
                  <a:lnTo>
                    <a:pt x="264" y="130"/>
                  </a:lnTo>
                  <a:lnTo>
                    <a:pt x="261" y="135"/>
                  </a:lnTo>
                  <a:lnTo>
                    <a:pt x="259" y="137"/>
                  </a:lnTo>
                  <a:lnTo>
                    <a:pt x="259" y="137"/>
                  </a:lnTo>
                  <a:close/>
                  <a:moveTo>
                    <a:pt x="253" y="147"/>
                  </a:moveTo>
                  <a:lnTo>
                    <a:pt x="251" y="143"/>
                  </a:lnTo>
                  <a:lnTo>
                    <a:pt x="243" y="139"/>
                  </a:lnTo>
                  <a:lnTo>
                    <a:pt x="236" y="135"/>
                  </a:lnTo>
                  <a:lnTo>
                    <a:pt x="232" y="135"/>
                  </a:lnTo>
                  <a:lnTo>
                    <a:pt x="230" y="135"/>
                  </a:lnTo>
                  <a:lnTo>
                    <a:pt x="230" y="132"/>
                  </a:lnTo>
                  <a:lnTo>
                    <a:pt x="234" y="130"/>
                  </a:lnTo>
                  <a:lnTo>
                    <a:pt x="240" y="130"/>
                  </a:lnTo>
                  <a:lnTo>
                    <a:pt x="247" y="135"/>
                  </a:lnTo>
                  <a:lnTo>
                    <a:pt x="253" y="139"/>
                  </a:lnTo>
                  <a:lnTo>
                    <a:pt x="255" y="139"/>
                  </a:lnTo>
                  <a:lnTo>
                    <a:pt x="257" y="137"/>
                  </a:lnTo>
                  <a:lnTo>
                    <a:pt x="257" y="139"/>
                  </a:lnTo>
                  <a:lnTo>
                    <a:pt x="257" y="141"/>
                  </a:lnTo>
                  <a:lnTo>
                    <a:pt x="255" y="145"/>
                  </a:lnTo>
                  <a:lnTo>
                    <a:pt x="253" y="147"/>
                  </a:lnTo>
                  <a:lnTo>
                    <a:pt x="253" y="147"/>
                  </a:lnTo>
                  <a:close/>
                  <a:moveTo>
                    <a:pt x="255" y="158"/>
                  </a:moveTo>
                  <a:lnTo>
                    <a:pt x="257" y="151"/>
                  </a:lnTo>
                  <a:lnTo>
                    <a:pt x="253" y="149"/>
                  </a:lnTo>
                  <a:lnTo>
                    <a:pt x="251" y="149"/>
                  </a:lnTo>
                  <a:lnTo>
                    <a:pt x="245" y="147"/>
                  </a:lnTo>
                  <a:lnTo>
                    <a:pt x="238" y="143"/>
                  </a:lnTo>
                  <a:lnTo>
                    <a:pt x="236" y="141"/>
                  </a:lnTo>
                  <a:lnTo>
                    <a:pt x="234" y="141"/>
                  </a:lnTo>
                  <a:lnTo>
                    <a:pt x="228" y="141"/>
                  </a:lnTo>
                  <a:lnTo>
                    <a:pt x="226" y="139"/>
                  </a:lnTo>
                  <a:lnTo>
                    <a:pt x="215" y="139"/>
                  </a:lnTo>
                  <a:lnTo>
                    <a:pt x="211" y="139"/>
                  </a:lnTo>
                  <a:lnTo>
                    <a:pt x="213" y="143"/>
                  </a:lnTo>
                  <a:lnTo>
                    <a:pt x="213" y="145"/>
                  </a:lnTo>
                  <a:lnTo>
                    <a:pt x="215" y="147"/>
                  </a:lnTo>
                  <a:lnTo>
                    <a:pt x="221" y="149"/>
                  </a:lnTo>
                  <a:lnTo>
                    <a:pt x="224" y="145"/>
                  </a:lnTo>
                  <a:lnTo>
                    <a:pt x="224" y="145"/>
                  </a:lnTo>
                  <a:lnTo>
                    <a:pt x="228" y="147"/>
                  </a:lnTo>
                  <a:lnTo>
                    <a:pt x="230" y="151"/>
                  </a:lnTo>
                  <a:lnTo>
                    <a:pt x="232" y="151"/>
                  </a:lnTo>
                  <a:lnTo>
                    <a:pt x="234" y="151"/>
                  </a:lnTo>
                  <a:lnTo>
                    <a:pt x="236" y="156"/>
                  </a:lnTo>
                  <a:lnTo>
                    <a:pt x="240" y="156"/>
                  </a:lnTo>
                  <a:lnTo>
                    <a:pt x="245" y="156"/>
                  </a:lnTo>
                  <a:lnTo>
                    <a:pt x="251" y="158"/>
                  </a:lnTo>
                  <a:lnTo>
                    <a:pt x="253" y="160"/>
                  </a:lnTo>
                  <a:lnTo>
                    <a:pt x="255" y="158"/>
                  </a:lnTo>
                  <a:lnTo>
                    <a:pt x="255" y="158"/>
                  </a:lnTo>
                  <a:close/>
                  <a:moveTo>
                    <a:pt x="226" y="164"/>
                  </a:moveTo>
                  <a:lnTo>
                    <a:pt x="226" y="164"/>
                  </a:lnTo>
                  <a:lnTo>
                    <a:pt x="224" y="164"/>
                  </a:lnTo>
                  <a:lnTo>
                    <a:pt x="221" y="162"/>
                  </a:lnTo>
                  <a:lnTo>
                    <a:pt x="217" y="162"/>
                  </a:lnTo>
                  <a:lnTo>
                    <a:pt x="215" y="160"/>
                  </a:lnTo>
                  <a:lnTo>
                    <a:pt x="215" y="158"/>
                  </a:lnTo>
                  <a:lnTo>
                    <a:pt x="217" y="156"/>
                  </a:lnTo>
                  <a:lnTo>
                    <a:pt x="221" y="156"/>
                  </a:lnTo>
                  <a:lnTo>
                    <a:pt x="226" y="156"/>
                  </a:lnTo>
                  <a:lnTo>
                    <a:pt x="228" y="154"/>
                  </a:lnTo>
                  <a:lnTo>
                    <a:pt x="230" y="158"/>
                  </a:lnTo>
                  <a:lnTo>
                    <a:pt x="232" y="158"/>
                  </a:lnTo>
                  <a:lnTo>
                    <a:pt x="232" y="158"/>
                  </a:lnTo>
                  <a:lnTo>
                    <a:pt x="234" y="158"/>
                  </a:lnTo>
                  <a:lnTo>
                    <a:pt x="236" y="160"/>
                  </a:lnTo>
                  <a:lnTo>
                    <a:pt x="234" y="162"/>
                  </a:lnTo>
                  <a:lnTo>
                    <a:pt x="226" y="164"/>
                  </a:lnTo>
                  <a:lnTo>
                    <a:pt x="226" y="164"/>
                  </a:lnTo>
                  <a:close/>
                  <a:moveTo>
                    <a:pt x="217" y="185"/>
                  </a:moveTo>
                  <a:lnTo>
                    <a:pt x="215" y="183"/>
                  </a:lnTo>
                  <a:lnTo>
                    <a:pt x="215" y="177"/>
                  </a:lnTo>
                  <a:lnTo>
                    <a:pt x="213" y="177"/>
                  </a:lnTo>
                  <a:lnTo>
                    <a:pt x="213" y="183"/>
                  </a:lnTo>
                  <a:lnTo>
                    <a:pt x="211" y="183"/>
                  </a:lnTo>
                  <a:lnTo>
                    <a:pt x="213" y="185"/>
                  </a:lnTo>
                  <a:lnTo>
                    <a:pt x="217" y="187"/>
                  </a:lnTo>
                  <a:lnTo>
                    <a:pt x="217" y="185"/>
                  </a:lnTo>
                  <a:lnTo>
                    <a:pt x="217" y="185"/>
                  </a:lnTo>
                  <a:close/>
                  <a:moveTo>
                    <a:pt x="221" y="185"/>
                  </a:moveTo>
                  <a:lnTo>
                    <a:pt x="224" y="185"/>
                  </a:lnTo>
                  <a:lnTo>
                    <a:pt x="226" y="183"/>
                  </a:lnTo>
                  <a:lnTo>
                    <a:pt x="224" y="179"/>
                  </a:lnTo>
                  <a:lnTo>
                    <a:pt x="221" y="175"/>
                  </a:lnTo>
                  <a:lnTo>
                    <a:pt x="219" y="175"/>
                  </a:lnTo>
                  <a:lnTo>
                    <a:pt x="219" y="179"/>
                  </a:lnTo>
                  <a:lnTo>
                    <a:pt x="221" y="185"/>
                  </a:lnTo>
                  <a:lnTo>
                    <a:pt x="221" y="185"/>
                  </a:lnTo>
                  <a:close/>
                  <a:moveTo>
                    <a:pt x="230" y="181"/>
                  </a:moveTo>
                  <a:lnTo>
                    <a:pt x="230" y="181"/>
                  </a:lnTo>
                  <a:lnTo>
                    <a:pt x="234" y="181"/>
                  </a:lnTo>
                  <a:lnTo>
                    <a:pt x="234" y="181"/>
                  </a:lnTo>
                  <a:lnTo>
                    <a:pt x="232" y="177"/>
                  </a:lnTo>
                  <a:lnTo>
                    <a:pt x="228" y="177"/>
                  </a:lnTo>
                  <a:lnTo>
                    <a:pt x="228" y="177"/>
                  </a:lnTo>
                  <a:lnTo>
                    <a:pt x="230" y="181"/>
                  </a:lnTo>
                  <a:lnTo>
                    <a:pt x="230" y="181"/>
                  </a:lnTo>
                  <a:close/>
                  <a:moveTo>
                    <a:pt x="228" y="191"/>
                  </a:moveTo>
                  <a:lnTo>
                    <a:pt x="230" y="189"/>
                  </a:lnTo>
                  <a:lnTo>
                    <a:pt x="232" y="185"/>
                  </a:lnTo>
                  <a:lnTo>
                    <a:pt x="232" y="183"/>
                  </a:lnTo>
                  <a:lnTo>
                    <a:pt x="228" y="181"/>
                  </a:lnTo>
                  <a:lnTo>
                    <a:pt x="228" y="183"/>
                  </a:lnTo>
                  <a:lnTo>
                    <a:pt x="228" y="185"/>
                  </a:lnTo>
                  <a:lnTo>
                    <a:pt x="226" y="189"/>
                  </a:lnTo>
                  <a:lnTo>
                    <a:pt x="228" y="191"/>
                  </a:lnTo>
                  <a:lnTo>
                    <a:pt x="228" y="191"/>
                  </a:lnTo>
                  <a:close/>
                  <a:moveTo>
                    <a:pt x="224" y="200"/>
                  </a:moveTo>
                  <a:lnTo>
                    <a:pt x="224" y="198"/>
                  </a:lnTo>
                  <a:lnTo>
                    <a:pt x="219" y="198"/>
                  </a:lnTo>
                  <a:lnTo>
                    <a:pt x="217" y="194"/>
                  </a:lnTo>
                  <a:lnTo>
                    <a:pt x="215" y="194"/>
                  </a:lnTo>
                  <a:lnTo>
                    <a:pt x="211" y="196"/>
                  </a:lnTo>
                  <a:lnTo>
                    <a:pt x="213" y="200"/>
                  </a:lnTo>
                  <a:lnTo>
                    <a:pt x="213" y="202"/>
                  </a:lnTo>
                  <a:lnTo>
                    <a:pt x="211" y="204"/>
                  </a:lnTo>
                  <a:lnTo>
                    <a:pt x="211" y="206"/>
                  </a:lnTo>
                  <a:lnTo>
                    <a:pt x="217" y="208"/>
                  </a:lnTo>
                  <a:lnTo>
                    <a:pt x="221" y="206"/>
                  </a:lnTo>
                  <a:lnTo>
                    <a:pt x="224" y="200"/>
                  </a:lnTo>
                  <a:lnTo>
                    <a:pt x="224" y="200"/>
                  </a:lnTo>
                  <a:close/>
                  <a:moveTo>
                    <a:pt x="226" y="194"/>
                  </a:moveTo>
                  <a:lnTo>
                    <a:pt x="228" y="198"/>
                  </a:lnTo>
                  <a:lnTo>
                    <a:pt x="228" y="202"/>
                  </a:lnTo>
                  <a:lnTo>
                    <a:pt x="230" y="202"/>
                  </a:lnTo>
                  <a:lnTo>
                    <a:pt x="230" y="198"/>
                  </a:lnTo>
                  <a:lnTo>
                    <a:pt x="230" y="196"/>
                  </a:lnTo>
                  <a:lnTo>
                    <a:pt x="226" y="194"/>
                  </a:lnTo>
                  <a:lnTo>
                    <a:pt x="226" y="194"/>
                  </a:lnTo>
                  <a:close/>
                  <a:moveTo>
                    <a:pt x="259" y="149"/>
                  </a:moveTo>
                  <a:lnTo>
                    <a:pt x="259" y="147"/>
                  </a:lnTo>
                  <a:lnTo>
                    <a:pt x="259" y="145"/>
                  </a:lnTo>
                  <a:lnTo>
                    <a:pt x="261" y="141"/>
                  </a:lnTo>
                  <a:lnTo>
                    <a:pt x="264" y="139"/>
                  </a:lnTo>
                  <a:lnTo>
                    <a:pt x="266" y="139"/>
                  </a:lnTo>
                  <a:lnTo>
                    <a:pt x="268" y="143"/>
                  </a:lnTo>
                  <a:lnTo>
                    <a:pt x="268" y="145"/>
                  </a:lnTo>
                  <a:lnTo>
                    <a:pt x="266" y="147"/>
                  </a:lnTo>
                  <a:lnTo>
                    <a:pt x="266" y="149"/>
                  </a:lnTo>
                  <a:lnTo>
                    <a:pt x="264" y="151"/>
                  </a:lnTo>
                  <a:lnTo>
                    <a:pt x="259" y="151"/>
                  </a:lnTo>
                  <a:lnTo>
                    <a:pt x="259" y="149"/>
                  </a:lnTo>
                  <a:lnTo>
                    <a:pt x="259" y="149"/>
                  </a:lnTo>
                  <a:close/>
                  <a:moveTo>
                    <a:pt x="234" y="194"/>
                  </a:moveTo>
                  <a:lnTo>
                    <a:pt x="236" y="196"/>
                  </a:lnTo>
                  <a:lnTo>
                    <a:pt x="240" y="198"/>
                  </a:lnTo>
                  <a:lnTo>
                    <a:pt x="243" y="196"/>
                  </a:lnTo>
                  <a:lnTo>
                    <a:pt x="245" y="194"/>
                  </a:lnTo>
                  <a:lnTo>
                    <a:pt x="243" y="191"/>
                  </a:lnTo>
                  <a:lnTo>
                    <a:pt x="243" y="189"/>
                  </a:lnTo>
                  <a:lnTo>
                    <a:pt x="240" y="189"/>
                  </a:lnTo>
                  <a:lnTo>
                    <a:pt x="238" y="191"/>
                  </a:lnTo>
                  <a:lnTo>
                    <a:pt x="234" y="194"/>
                  </a:lnTo>
                  <a:lnTo>
                    <a:pt x="234" y="194"/>
                  </a:lnTo>
                  <a:close/>
                  <a:moveTo>
                    <a:pt x="236" y="185"/>
                  </a:moveTo>
                  <a:lnTo>
                    <a:pt x="238" y="185"/>
                  </a:lnTo>
                  <a:lnTo>
                    <a:pt x="240" y="183"/>
                  </a:lnTo>
                  <a:lnTo>
                    <a:pt x="240" y="181"/>
                  </a:lnTo>
                  <a:lnTo>
                    <a:pt x="238" y="181"/>
                  </a:lnTo>
                  <a:lnTo>
                    <a:pt x="236" y="185"/>
                  </a:lnTo>
                  <a:lnTo>
                    <a:pt x="236" y="185"/>
                  </a:lnTo>
                  <a:close/>
                  <a:moveTo>
                    <a:pt x="243" y="183"/>
                  </a:moveTo>
                  <a:lnTo>
                    <a:pt x="243" y="183"/>
                  </a:lnTo>
                  <a:lnTo>
                    <a:pt x="245" y="185"/>
                  </a:lnTo>
                  <a:lnTo>
                    <a:pt x="249" y="183"/>
                  </a:lnTo>
                  <a:lnTo>
                    <a:pt x="249" y="181"/>
                  </a:lnTo>
                  <a:lnTo>
                    <a:pt x="249" y="181"/>
                  </a:lnTo>
                  <a:lnTo>
                    <a:pt x="245" y="181"/>
                  </a:lnTo>
                  <a:lnTo>
                    <a:pt x="245" y="181"/>
                  </a:lnTo>
                  <a:lnTo>
                    <a:pt x="243" y="183"/>
                  </a:lnTo>
                  <a:lnTo>
                    <a:pt x="243" y="183"/>
                  </a:lnTo>
                  <a:close/>
                  <a:moveTo>
                    <a:pt x="243" y="166"/>
                  </a:moveTo>
                  <a:lnTo>
                    <a:pt x="240" y="168"/>
                  </a:lnTo>
                  <a:lnTo>
                    <a:pt x="238" y="170"/>
                  </a:lnTo>
                  <a:lnTo>
                    <a:pt x="236" y="168"/>
                  </a:lnTo>
                  <a:lnTo>
                    <a:pt x="236" y="164"/>
                  </a:lnTo>
                  <a:lnTo>
                    <a:pt x="238" y="160"/>
                  </a:lnTo>
                  <a:lnTo>
                    <a:pt x="245" y="158"/>
                  </a:lnTo>
                  <a:lnTo>
                    <a:pt x="247" y="160"/>
                  </a:lnTo>
                  <a:lnTo>
                    <a:pt x="249" y="162"/>
                  </a:lnTo>
                  <a:lnTo>
                    <a:pt x="253" y="162"/>
                  </a:lnTo>
                  <a:lnTo>
                    <a:pt x="253" y="166"/>
                  </a:lnTo>
                  <a:lnTo>
                    <a:pt x="251" y="168"/>
                  </a:lnTo>
                  <a:lnTo>
                    <a:pt x="247" y="168"/>
                  </a:lnTo>
                  <a:lnTo>
                    <a:pt x="243" y="166"/>
                  </a:lnTo>
                  <a:lnTo>
                    <a:pt x="243" y="166"/>
                  </a:lnTo>
                  <a:close/>
                  <a:moveTo>
                    <a:pt x="259" y="164"/>
                  </a:moveTo>
                  <a:lnTo>
                    <a:pt x="261" y="168"/>
                  </a:lnTo>
                  <a:lnTo>
                    <a:pt x="264" y="168"/>
                  </a:lnTo>
                  <a:lnTo>
                    <a:pt x="268" y="166"/>
                  </a:lnTo>
                  <a:lnTo>
                    <a:pt x="268" y="164"/>
                  </a:lnTo>
                  <a:lnTo>
                    <a:pt x="266" y="162"/>
                  </a:lnTo>
                  <a:lnTo>
                    <a:pt x="264" y="162"/>
                  </a:lnTo>
                  <a:lnTo>
                    <a:pt x="261" y="164"/>
                  </a:lnTo>
                  <a:lnTo>
                    <a:pt x="259" y="164"/>
                  </a:lnTo>
                  <a:lnTo>
                    <a:pt x="259" y="164"/>
                  </a:lnTo>
                  <a:close/>
                  <a:moveTo>
                    <a:pt x="268" y="202"/>
                  </a:moveTo>
                  <a:lnTo>
                    <a:pt x="268" y="200"/>
                  </a:lnTo>
                  <a:lnTo>
                    <a:pt x="266" y="196"/>
                  </a:lnTo>
                  <a:lnTo>
                    <a:pt x="264" y="191"/>
                  </a:lnTo>
                  <a:lnTo>
                    <a:pt x="266" y="189"/>
                  </a:lnTo>
                  <a:lnTo>
                    <a:pt x="261" y="183"/>
                  </a:lnTo>
                  <a:lnTo>
                    <a:pt x="259" y="181"/>
                  </a:lnTo>
                  <a:lnTo>
                    <a:pt x="257" y="183"/>
                  </a:lnTo>
                  <a:lnTo>
                    <a:pt x="253" y="183"/>
                  </a:lnTo>
                  <a:lnTo>
                    <a:pt x="249" y="187"/>
                  </a:lnTo>
                  <a:lnTo>
                    <a:pt x="247" y="189"/>
                  </a:lnTo>
                  <a:lnTo>
                    <a:pt x="251" y="194"/>
                  </a:lnTo>
                  <a:lnTo>
                    <a:pt x="251" y="202"/>
                  </a:lnTo>
                  <a:lnTo>
                    <a:pt x="255" y="204"/>
                  </a:lnTo>
                  <a:lnTo>
                    <a:pt x="257" y="204"/>
                  </a:lnTo>
                  <a:lnTo>
                    <a:pt x="264" y="202"/>
                  </a:lnTo>
                  <a:lnTo>
                    <a:pt x="268" y="202"/>
                  </a:lnTo>
                  <a:lnTo>
                    <a:pt x="268" y="202"/>
                  </a:lnTo>
                  <a:close/>
                  <a:moveTo>
                    <a:pt x="278" y="200"/>
                  </a:moveTo>
                  <a:lnTo>
                    <a:pt x="278" y="198"/>
                  </a:lnTo>
                  <a:lnTo>
                    <a:pt x="274" y="196"/>
                  </a:lnTo>
                  <a:lnTo>
                    <a:pt x="274" y="194"/>
                  </a:lnTo>
                  <a:lnTo>
                    <a:pt x="278" y="191"/>
                  </a:lnTo>
                  <a:lnTo>
                    <a:pt x="278" y="187"/>
                  </a:lnTo>
                  <a:lnTo>
                    <a:pt x="280" y="185"/>
                  </a:lnTo>
                  <a:lnTo>
                    <a:pt x="285" y="181"/>
                  </a:lnTo>
                  <a:lnTo>
                    <a:pt x="287" y="181"/>
                  </a:lnTo>
                  <a:lnTo>
                    <a:pt x="289" y="179"/>
                  </a:lnTo>
                  <a:lnTo>
                    <a:pt x="285" y="179"/>
                  </a:lnTo>
                  <a:lnTo>
                    <a:pt x="283" y="179"/>
                  </a:lnTo>
                  <a:lnTo>
                    <a:pt x="274" y="175"/>
                  </a:lnTo>
                  <a:lnTo>
                    <a:pt x="270" y="170"/>
                  </a:lnTo>
                  <a:lnTo>
                    <a:pt x="268" y="172"/>
                  </a:lnTo>
                  <a:lnTo>
                    <a:pt x="264" y="175"/>
                  </a:lnTo>
                  <a:lnTo>
                    <a:pt x="264" y="172"/>
                  </a:lnTo>
                  <a:lnTo>
                    <a:pt x="264" y="177"/>
                  </a:lnTo>
                  <a:lnTo>
                    <a:pt x="268" y="185"/>
                  </a:lnTo>
                  <a:lnTo>
                    <a:pt x="268" y="191"/>
                  </a:lnTo>
                  <a:lnTo>
                    <a:pt x="270" y="198"/>
                  </a:lnTo>
                  <a:lnTo>
                    <a:pt x="274" y="200"/>
                  </a:lnTo>
                  <a:lnTo>
                    <a:pt x="278" y="200"/>
                  </a:lnTo>
                  <a:lnTo>
                    <a:pt x="278" y="200"/>
                  </a:lnTo>
                  <a:close/>
                  <a:moveTo>
                    <a:pt x="291" y="200"/>
                  </a:moveTo>
                  <a:lnTo>
                    <a:pt x="289" y="202"/>
                  </a:lnTo>
                  <a:lnTo>
                    <a:pt x="295" y="204"/>
                  </a:lnTo>
                  <a:lnTo>
                    <a:pt x="297" y="208"/>
                  </a:lnTo>
                  <a:lnTo>
                    <a:pt x="302" y="208"/>
                  </a:lnTo>
                  <a:lnTo>
                    <a:pt x="306" y="202"/>
                  </a:lnTo>
                  <a:lnTo>
                    <a:pt x="304" y="196"/>
                  </a:lnTo>
                  <a:lnTo>
                    <a:pt x="302" y="194"/>
                  </a:lnTo>
                  <a:lnTo>
                    <a:pt x="295" y="196"/>
                  </a:lnTo>
                  <a:lnTo>
                    <a:pt x="291" y="200"/>
                  </a:lnTo>
                  <a:lnTo>
                    <a:pt x="291" y="200"/>
                  </a:lnTo>
                  <a:close/>
                  <a:moveTo>
                    <a:pt x="289" y="208"/>
                  </a:moveTo>
                  <a:lnTo>
                    <a:pt x="289" y="210"/>
                  </a:lnTo>
                  <a:lnTo>
                    <a:pt x="293" y="213"/>
                  </a:lnTo>
                  <a:lnTo>
                    <a:pt x="295" y="213"/>
                  </a:lnTo>
                  <a:lnTo>
                    <a:pt x="295" y="210"/>
                  </a:lnTo>
                  <a:lnTo>
                    <a:pt x="293" y="208"/>
                  </a:lnTo>
                  <a:lnTo>
                    <a:pt x="289" y="208"/>
                  </a:lnTo>
                  <a:lnTo>
                    <a:pt x="289" y="208"/>
                  </a:lnTo>
                  <a:close/>
                  <a:moveTo>
                    <a:pt x="289" y="80"/>
                  </a:moveTo>
                  <a:lnTo>
                    <a:pt x="291" y="80"/>
                  </a:lnTo>
                  <a:lnTo>
                    <a:pt x="295" y="80"/>
                  </a:lnTo>
                  <a:lnTo>
                    <a:pt x="297" y="76"/>
                  </a:lnTo>
                  <a:lnTo>
                    <a:pt x="299" y="76"/>
                  </a:lnTo>
                  <a:lnTo>
                    <a:pt x="302" y="78"/>
                  </a:lnTo>
                  <a:lnTo>
                    <a:pt x="306" y="78"/>
                  </a:lnTo>
                  <a:lnTo>
                    <a:pt x="306" y="80"/>
                  </a:lnTo>
                  <a:lnTo>
                    <a:pt x="302" y="84"/>
                  </a:lnTo>
                  <a:lnTo>
                    <a:pt x="299" y="84"/>
                  </a:lnTo>
                  <a:lnTo>
                    <a:pt x="297" y="82"/>
                  </a:lnTo>
                  <a:lnTo>
                    <a:pt x="291" y="82"/>
                  </a:lnTo>
                  <a:lnTo>
                    <a:pt x="289" y="80"/>
                  </a:lnTo>
                  <a:lnTo>
                    <a:pt x="289" y="80"/>
                  </a:lnTo>
                  <a:close/>
                  <a:moveTo>
                    <a:pt x="297" y="137"/>
                  </a:moveTo>
                  <a:lnTo>
                    <a:pt x="299" y="130"/>
                  </a:lnTo>
                  <a:lnTo>
                    <a:pt x="302" y="130"/>
                  </a:lnTo>
                  <a:lnTo>
                    <a:pt x="302" y="128"/>
                  </a:lnTo>
                  <a:lnTo>
                    <a:pt x="299" y="126"/>
                  </a:lnTo>
                  <a:lnTo>
                    <a:pt x="297" y="122"/>
                  </a:lnTo>
                  <a:lnTo>
                    <a:pt x="293" y="122"/>
                  </a:lnTo>
                  <a:lnTo>
                    <a:pt x="289" y="124"/>
                  </a:lnTo>
                  <a:lnTo>
                    <a:pt x="283" y="126"/>
                  </a:lnTo>
                  <a:lnTo>
                    <a:pt x="280" y="130"/>
                  </a:lnTo>
                  <a:lnTo>
                    <a:pt x="283" y="132"/>
                  </a:lnTo>
                  <a:lnTo>
                    <a:pt x="289" y="137"/>
                  </a:lnTo>
                  <a:lnTo>
                    <a:pt x="293" y="137"/>
                  </a:lnTo>
                  <a:lnTo>
                    <a:pt x="297" y="137"/>
                  </a:lnTo>
                  <a:lnTo>
                    <a:pt x="297" y="137"/>
                  </a:lnTo>
                  <a:close/>
                  <a:moveTo>
                    <a:pt x="308" y="128"/>
                  </a:moveTo>
                  <a:lnTo>
                    <a:pt x="306" y="132"/>
                  </a:lnTo>
                  <a:lnTo>
                    <a:pt x="306" y="137"/>
                  </a:lnTo>
                  <a:lnTo>
                    <a:pt x="302" y="139"/>
                  </a:lnTo>
                  <a:lnTo>
                    <a:pt x="302" y="139"/>
                  </a:lnTo>
                  <a:lnTo>
                    <a:pt x="297" y="139"/>
                  </a:lnTo>
                  <a:lnTo>
                    <a:pt x="293" y="143"/>
                  </a:lnTo>
                  <a:lnTo>
                    <a:pt x="289" y="143"/>
                  </a:lnTo>
                  <a:lnTo>
                    <a:pt x="287" y="141"/>
                  </a:lnTo>
                  <a:lnTo>
                    <a:pt x="285" y="143"/>
                  </a:lnTo>
                  <a:lnTo>
                    <a:pt x="285" y="145"/>
                  </a:lnTo>
                  <a:lnTo>
                    <a:pt x="285" y="149"/>
                  </a:lnTo>
                  <a:lnTo>
                    <a:pt x="285" y="162"/>
                  </a:lnTo>
                  <a:lnTo>
                    <a:pt x="287" y="166"/>
                  </a:lnTo>
                  <a:lnTo>
                    <a:pt x="293" y="175"/>
                  </a:lnTo>
                  <a:lnTo>
                    <a:pt x="297" y="175"/>
                  </a:lnTo>
                  <a:lnTo>
                    <a:pt x="304" y="170"/>
                  </a:lnTo>
                  <a:lnTo>
                    <a:pt x="308" y="170"/>
                  </a:lnTo>
                  <a:lnTo>
                    <a:pt x="312" y="168"/>
                  </a:lnTo>
                  <a:lnTo>
                    <a:pt x="316" y="166"/>
                  </a:lnTo>
                  <a:lnTo>
                    <a:pt x="316" y="164"/>
                  </a:lnTo>
                  <a:lnTo>
                    <a:pt x="314" y="162"/>
                  </a:lnTo>
                  <a:lnTo>
                    <a:pt x="312" y="158"/>
                  </a:lnTo>
                  <a:lnTo>
                    <a:pt x="308" y="156"/>
                  </a:lnTo>
                  <a:lnTo>
                    <a:pt x="304" y="151"/>
                  </a:lnTo>
                  <a:lnTo>
                    <a:pt x="306" y="147"/>
                  </a:lnTo>
                  <a:lnTo>
                    <a:pt x="308" y="145"/>
                  </a:lnTo>
                  <a:lnTo>
                    <a:pt x="312" y="145"/>
                  </a:lnTo>
                  <a:lnTo>
                    <a:pt x="316" y="143"/>
                  </a:lnTo>
                  <a:lnTo>
                    <a:pt x="316" y="141"/>
                  </a:lnTo>
                  <a:lnTo>
                    <a:pt x="312" y="137"/>
                  </a:lnTo>
                  <a:lnTo>
                    <a:pt x="310" y="135"/>
                  </a:lnTo>
                  <a:lnTo>
                    <a:pt x="308" y="128"/>
                  </a:lnTo>
                  <a:lnTo>
                    <a:pt x="308" y="128"/>
                  </a:lnTo>
                  <a:close/>
                  <a:moveTo>
                    <a:pt x="325" y="137"/>
                  </a:moveTo>
                  <a:lnTo>
                    <a:pt x="323" y="135"/>
                  </a:lnTo>
                  <a:lnTo>
                    <a:pt x="323" y="132"/>
                  </a:lnTo>
                  <a:lnTo>
                    <a:pt x="318" y="128"/>
                  </a:lnTo>
                  <a:lnTo>
                    <a:pt x="316" y="130"/>
                  </a:lnTo>
                  <a:lnTo>
                    <a:pt x="312" y="126"/>
                  </a:lnTo>
                  <a:lnTo>
                    <a:pt x="312" y="124"/>
                  </a:lnTo>
                  <a:lnTo>
                    <a:pt x="314" y="120"/>
                  </a:lnTo>
                  <a:lnTo>
                    <a:pt x="312" y="116"/>
                  </a:lnTo>
                  <a:lnTo>
                    <a:pt x="310" y="111"/>
                  </a:lnTo>
                  <a:lnTo>
                    <a:pt x="312" y="105"/>
                  </a:lnTo>
                  <a:lnTo>
                    <a:pt x="314" y="103"/>
                  </a:lnTo>
                  <a:lnTo>
                    <a:pt x="318" y="99"/>
                  </a:lnTo>
                  <a:lnTo>
                    <a:pt x="318" y="97"/>
                  </a:lnTo>
                  <a:lnTo>
                    <a:pt x="321" y="92"/>
                  </a:lnTo>
                  <a:lnTo>
                    <a:pt x="323" y="92"/>
                  </a:lnTo>
                  <a:lnTo>
                    <a:pt x="325" y="95"/>
                  </a:lnTo>
                  <a:lnTo>
                    <a:pt x="329" y="95"/>
                  </a:lnTo>
                  <a:lnTo>
                    <a:pt x="331" y="99"/>
                  </a:lnTo>
                  <a:lnTo>
                    <a:pt x="331" y="105"/>
                  </a:lnTo>
                  <a:lnTo>
                    <a:pt x="331" y="107"/>
                  </a:lnTo>
                  <a:lnTo>
                    <a:pt x="335" y="109"/>
                  </a:lnTo>
                  <a:lnTo>
                    <a:pt x="339" y="113"/>
                  </a:lnTo>
                  <a:lnTo>
                    <a:pt x="342" y="113"/>
                  </a:lnTo>
                  <a:lnTo>
                    <a:pt x="342" y="116"/>
                  </a:lnTo>
                  <a:lnTo>
                    <a:pt x="335" y="120"/>
                  </a:lnTo>
                  <a:lnTo>
                    <a:pt x="329" y="122"/>
                  </a:lnTo>
                  <a:lnTo>
                    <a:pt x="329" y="124"/>
                  </a:lnTo>
                  <a:lnTo>
                    <a:pt x="329" y="128"/>
                  </a:lnTo>
                  <a:lnTo>
                    <a:pt x="329" y="132"/>
                  </a:lnTo>
                  <a:lnTo>
                    <a:pt x="325" y="137"/>
                  </a:lnTo>
                  <a:lnTo>
                    <a:pt x="325" y="137"/>
                  </a:lnTo>
                  <a:close/>
                  <a:moveTo>
                    <a:pt x="2034" y="250"/>
                  </a:moveTo>
                  <a:lnTo>
                    <a:pt x="2036" y="248"/>
                  </a:lnTo>
                  <a:lnTo>
                    <a:pt x="2038" y="246"/>
                  </a:lnTo>
                  <a:lnTo>
                    <a:pt x="2036" y="244"/>
                  </a:lnTo>
                  <a:lnTo>
                    <a:pt x="2034" y="246"/>
                  </a:lnTo>
                  <a:lnTo>
                    <a:pt x="2034" y="250"/>
                  </a:lnTo>
                  <a:lnTo>
                    <a:pt x="2034" y="250"/>
                  </a:lnTo>
                  <a:close/>
                  <a:moveTo>
                    <a:pt x="2019" y="246"/>
                  </a:moveTo>
                  <a:lnTo>
                    <a:pt x="2021" y="246"/>
                  </a:lnTo>
                  <a:lnTo>
                    <a:pt x="2024" y="244"/>
                  </a:lnTo>
                  <a:lnTo>
                    <a:pt x="2019" y="242"/>
                  </a:lnTo>
                  <a:lnTo>
                    <a:pt x="2017" y="244"/>
                  </a:lnTo>
                  <a:lnTo>
                    <a:pt x="2019" y="246"/>
                  </a:lnTo>
                  <a:lnTo>
                    <a:pt x="2019" y="246"/>
                  </a:lnTo>
                  <a:close/>
                  <a:moveTo>
                    <a:pt x="2005" y="253"/>
                  </a:moveTo>
                  <a:lnTo>
                    <a:pt x="2007" y="250"/>
                  </a:lnTo>
                  <a:lnTo>
                    <a:pt x="2009" y="250"/>
                  </a:lnTo>
                  <a:lnTo>
                    <a:pt x="2007" y="246"/>
                  </a:lnTo>
                  <a:lnTo>
                    <a:pt x="2005" y="246"/>
                  </a:lnTo>
                  <a:lnTo>
                    <a:pt x="2002" y="248"/>
                  </a:lnTo>
                  <a:lnTo>
                    <a:pt x="2005" y="253"/>
                  </a:lnTo>
                  <a:lnTo>
                    <a:pt x="2005" y="253"/>
                  </a:lnTo>
                  <a:close/>
                  <a:moveTo>
                    <a:pt x="2350" y="674"/>
                  </a:moveTo>
                  <a:lnTo>
                    <a:pt x="2350" y="676"/>
                  </a:lnTo>
                  <a:lnTo>
                    <a:pt x="2350" y="678"/>
                  </a:lnTo>
                  <a:lnTo>
                    <a:pt x="2352" y="676"/>
                  </a:lnTo>
                  <a:lnTo>
                    <a:pt x="2352" y="674"/>
                  </a:lnTo>
                  <a:lnTo>
                    <a:pt x="2352" y="674"/>
                  </a:lnTo>
                  <a:lnTo>
                    <a:pt x="2350" y="674"/>
                  </a:lnTo>
                  <a:lnTo>
                    <a:pt x="2350" y="674"/>
                  </a:lnTo>
                  <a:close/>
                  <a:moveTo>
                    <a:pt x="2346" y="668"/>
                  </a:moveTo>
                  <a:lnTo>
                    <a:pt x="2350" y="670"/>
                  </a:lnTo>
                  <a:lnTo>
                    <a:pt x="2352" y="670"/>
                  </a:lnTo>
                  <a:lnTo>
                    <a:pt x="2352" y="668"/>
                  </a:lnTo>
                  <a:lnTo>
                    <a:pt x="2348" y="666"/>
                  </a:lnTo>
                  <a:lnTo>
                    <a:pt x="2346" y="666"/>
                  </a:lnTo>
                  <a:lnTo>
                    <a:pt x="2346" y="668"/>
                  </a:lnTo>
                  <a:lnTo>
                    <a:pt x="2346" y="668"/>
                  </a:lnTo>
                  <a:close/>
                  <a:moveTo>
                    <a:pt x="373" y="425"/>
                  </a:moveTo>
                  <a:lnTo>
                    <a:pt x="375" y="425"/>
                  </a:lnTo>
                  <a:lnTo>
                    <a:pt x="375" y="423"/>
                  </a:lnTo>
                  <a:lnTo>
                    <a:pt x="382" y="419"/>
                  </a:lnTo>
                  <a:lnTo>
                    <a:pt x="382" y="417"/>
                  </a:lnTo>
                  <a:lnTo>
                    <a:pt x="382" y="415"/>
                  </a:lnTo>
                  <a:lnTo>
                    <a:pt x="377" y="419"/>
                  </a:lnTo>
                  <a:lnTo>
                    <a:pt x="373" y="419"/>
                  </a:lnTo>
                  <a:lnTo>
                    <a:pt x="371" y="423"/>
                  </a:lnTo>
                  <a:lnTo>
                    <a:pt x="373" y="425"/>
                  </a:lnTo>
                  <a:lnTo>
                    <a:pt x="373" y="425"/>
                  </a:lnTo>
                  <a:close/>
                  <a:moveTo>
                    <a:pt x="350" y="552"/>
                  </a:moveTo>
                  <a:lnTo>
                    <a:pt x="354" y="554"/>
                  </a:lnTo>
                  <a:lnTo>
                    <a:pt x="361" y="550"/>
                  </a:lnTo>
                  <a:lnTo>
                    <a:pt x="365" y="548"/>
                  </a:lnTo>
                  <a:lnTo>
                    <a:pt x="369" y="550"/>
                  </a:lnTo>
                  <a:lnTo>
                    <a:pt x="371" y="552"/>
                  </a:lnTo>
                  <a:lnTo>
                    <a:pt x="375" y="552"/>
                  </a:lnTo>
                  <a:lnTo>
                    <a:pt x="380" y="550"/>
                  </a:lnTo>
                  <a:lnTo>
                    <a:pt x="377" y="548"/>
                  </a:lnTo>
                  <a:lnTo>
                    <a:pt x="377" y="546"/>
                  </a:lnTo>
                  <a:lnTo>
                    <a:pt x="380" y="546"/>
                  </a:lnTo>
                  <a:lnTo>
                    <a:pt x="382" y="550"/>
                  </a:lnTo>
                  <a:lnTo>
                    <a:pt x="384" y="552"/>
                  </a:lnTo>
                  <a:lnTo>
                    <a:pt x="390" y="552"/>
                  </a:lnTo>
                  <a:lnTo>
                    <a:pt x="390" y="550"/>
                  </a:lnTo>
                  <a:lnTo>
                    <a:pt x="394" y="548"/>
                  </a:lnTo>
                  <a:lnTo>
                    <a:pt x="396" y="543"/>
                  </a:lnTo>
                  <a:lnTo>
                    <a:pt x="396" y="539"/>
                  </a:lnTo>
                  <a:lnTo>
                    <a:pt x="398" y="535"/>
                  </a:lnTo>
                  <a:lnTo>
                    <a:pt x="398" y="531"/>
                  </a:lnTo>
                  <a:lnTo>
                    <a:pt x="396" y="529"/>
                  </a:lnTo>
                  <a:lnTo>
                    <a:pt x="394" y="524"/>
                  </a:lnTo>
                  <a:lnTo>
                    <a:pt x="390" y="522"/>
                  </a:lnTo>
                  <a:lnTo>
                    <a:pt x="388" y="522"/>
                  </a:lnTo>
                  <a:lnTo>
                    <a:pt x="386" y="522"/>
                  </a:lnTo>
                  <a:lnTo>
                    <a:pt x="388" y="520"/>
                  </a:lnTo>
                  <a:lnTo>
                    <a:pt x="392" y="520"/>
                  </a:lnTo>
                  <a:lnTo>
                    <a:pt x="394" y="520"/>
                  </a:lnTo>
                  <a:lnTo>
                    <a:pt x="396" y="524"/>
                  </a:lnTo>
                  <a:lnTo>
                    <a:pt x="396" y="527"/>
                  </a:lnTo>
                  <a:lnTo>
                    <a:pt x="398" y="527"/>
                  </a:lnTo>
                  <a:lnTo>
                    <a:pt x="401" y="524"/>
                  </a:lnTo>
                  <a:lnTo>
                    <a:pt x="398" y="518"/>
                  </a:lnTo>
                  <a:lnTo>
                    <a:pt x="394" y="514"/>
                  </a:lnTo>
                  <a:lnTo>
                    <a:pt x="390" y="508"/>
                  </a:lnTo>
                  <a:lnTo>
                    <a:pt x="392" y="506"/>
                  </a:lnTo>
                  <a:lnTo>
                    <a:pt x="394" y="508"/>
                  </a:lnTo>
                  <a:lnTo>
                    <a:pt x="394" y="512"/>
                  </a:lnTo>
                  <a:lnTo>
                    <a:pt x="398" y="514"/>
                  </a:lnTo>
                  <a:lnTo>
                    <a:pt x="403" y="514"/>
                  </a:lnTo>
                  <a:lnTo>
                    <a:pt x="403" y="512"/>
                  </a:lnTo>
                  <a:lnTo>
                    <a:pt x="403" y="510"/>
                  </a:lnTo>
                  <a:lnTo>
                    <a:pt x="401" y="508"/>
                  </a:lnTo>
                  <a:lnTo>
                    <a:pt x="401" y="506"/>
                  </a:lnTo>
                  <a:lnTo>
                    <a:pt x="403" y="501"/>
                  </a:lnTo>
                  <a:lnTo>
                    <a:pt x="403" y="497"/>
                  </a:lnTo>
                  <a:lnTo>
                    <a:pt x="401" y="493"/>
                  </a:lnTo>
                  <a:lnTo>
                    <a:pt x="396" y="489"/>
                  </a:lnTo>
                  <a:lnTo>
                    <a:pt x="398" y="489"/>
                  </a:lnTo>
                  <a:lnTo>
                    <a:pt x="403" y="491"/>
                  </a:lnTo>
                  <a:lnTo>
                    <a:pt x="405" y="491"/>
                  </a:lnTo>
                  <a:lnTo>
                    <a:pt x="407" y="487"/>
                  </a:lnTo>
                  <a:lnTo>
                    <a:pt x="405" y="484"/>
                  </a:lnTo>
                  <a:lnTo>
                    <a:pt x="403" y="484"/>
                  </a:lnTo>
                  <a:lnTo>
                    <a:pt x="403" y="480"/>
                  </a:lnTo>
                  <a:lnTo>
                    <a:pt x="405" y="478"/>
                  </a:lnTo>
                  <a:lnTo>
                    <a:pt x="409" y="482"/>
                  </a:lnTo>
                  <a:lnTo>
                    <a:pt x="413" y="484"/>
                  </a:lnTo>
                  <a:lnTo>
                    <a:pt x="415" y="480"/>
                  </a:lnTo>
                  <a:lnTo>
                    <a:pt x="413" y="480"/>
                  </a:lnTo>
                  <a:lnTo>
                    <a:pt x="413" y="478"/>
                  </a:lnTo>
                  <a:lnTo>
                    <a:pt x="415" y="478"/>
                  </a:lnTo>
                  <a:lnTo>
                    <a:pt x="417" y="478"/>
                  </a:lnTo>
                  <a:lnTo>
                    <a:pt x="422" y="476"/>
                  </a:lnTo>
                  <a:lnTo>
                    <a:pt x="422" y="472"/>
                  </a:lnTo>
                  <a:lnTo>
                    <a:pt x="420" y="470"/>
                  </a:lnTo>
                  <a:lnTo>
                    <a:pt x="420" y="470"/>
                  </a:lnTo>
                  <a:lnTo>
                    <a:pt x="426" y="465"/>
                  </a:lnTo>
                  <a:lnTo>
                    <a:pt x="426" y="463"/>
                  </a:lnTo>
                  <a:lnTo>
                    <a:pt x="424" y="461"/>
                  </a:lnTo>
                  <a:lnTo>
                    <a:pt x="422" y="459"/>
                  </a:lnTo>
                  <a:lnTo>
                    <a:pt x="424" y="455"/>
                  </a:lnTo>
                  <a:lnTo>
                    <a:pt x="426" y="459"/>
                  </a:lnTo>
                  <a:lnTo>
                    <a:pt x="428" y="457"/>
                  </a:lnTo>
                  <a:lnTo>
                    <a:pt x="434" y="449"/>
                  </a:lnTo>
                  <a:lnTo>
                    <a:pt x="434" y="444"/>
                  </a:lnTo>
                  <a:lnTo>
                    <a:pt x="436" y="442"/>
                  </a:lnTo>
                  <a:lnTo>
                    <a:pt x="439" y="438"/>
                  </a:lnTo>
                  <a:lnTo>
                    <a:pt x="443" y="434"/>
                  </a:lnTo>
                  <a:lnTo>
                    <a:pt x="447" y="430"/>
                  </a:lnTo>
                  <a:lnTo>
                    <a:pt x="449" y="421"/>
                  </a:lnTo>
                  <a:lnTo>
                    <a:pt x="453" y="421"/>
                  </a:lnTo>
                  <a:lnTo>
                    <a:pt x="460" y="415"/>
                  </a:lnTo>
                  <a:lnTo>
                    <a:pt x="468" y="406"/>
                  </a:lnTo>
                  <a:lnTo>
                    <a:pt x="474" y="402"/>
                  </a:lnTo>
                  <a:lnTo>
                    <a:pt x="476" y="400"/>
                  </a:lnTo>
                  <a:lnTo>
                    <a:pt x="483" y="396"/>
                  </a:lnTo>
                  <a:lnTo>
                    <a:pt x="489" y="394"/>
                  </a:lnTo>
                  <a:lnTo>
                    <a:pt x="491" y="392"/>
                  </a:lnTo>
                  <a:lnTo>
                    <a:pt x="498" y="385"/>
                  </a:lnTo>
                  <a:lnTo>
                    <a:pt x="500" y="383"/>
                  </a:lnTo>
                  <a:lnTo>
                    <a:pt x="502" y="383"/>
                  </a:lnTo>
                  <a:lnTo>
                    <a:pt x="506" y="381"/>
                  </a:lnTo>
                  <a:lnTo>
                    <a:pt x="506" y="379"/>
                  </a:lnTo>
                  <a:lnTo>
                    <a:pt x="504" y="377"/>
                  </a:lnTo>
                  <a:lnTo>
                    <a:pt x="506" y="373"/>
                  </a:lnTo>
                  <a:lnTo>
                    <a:pt x="506" y="371"/>
                  </a:lnTo>
                  <a:lnTo>
                    <a:pt x="506" y="364"/>
                  </a:lnTo>
                  <a:lnTo>
                    <a:pt x="504" y="364"/>
                  </a:lnTo>
                  <a:lnTo>
                    <a:pt x="502" y="364"/>
                  </a:lnTo>
                  <a:lnTo>
                    <a:pt x="502" y="358"/>
                  </a:lnTo>
                  <a:lnTo>
                    <a:pt x="504" y="354"/>
                  </a:lnTo>
                  <a:lnTo>
                    <a:pt x="502" y="352"/>
                  </a:lnTo>
                  <a:lnTo>
                    <a:pt x="500" y="352"/>
                  </a:lnTo>
                  <a:lnTo>
                    <a:pt x="498" y="350"/>
                  </a:lnTo>
                  <a:lnTo>
                    <a:pt x="493" y="347"/>
                  </a:lnTo>
                  <a:lnTo>
                    <a:pt x="491" y="345"/>
                  </a:lnTo>
                  <a:lnTo>
                    <a:pt x="491" y="343"/>
                  </a:lnTo>
                  <a:lnTo>
                    <a:pt x="489" y="341"/>
                  </a:lnTo>
                  <a:lnTo>
                    <a:pt x="485" y="343"/>
                  </a:lnTo>
                  <a:lnTo>
                    <a:pt x="483" y="345"/>
                  </a:lnTo>
                  <a:lnTo>
                    <a:pt x="481" y="343"/>
                  </a:lnTo>
                  <a:lnTo>
                    <a:pt x="479" y="343"/>
                  </a:lnTo>
                  <a:lnTo>
                    <a:pt x="474" y="343"/>
                  </a:lnTo>
                  <a:lnTo>
                    <a:pt x="470" y="347"/>
                  </a:lnTo>
                  <a:lnTo>
                    <a:pt x="468" y="350"/>
                  </a:lnTo>
                  <a:lnTo>
                    <a:pt x="466" y="352"/>
                  </a:lnTo>
                  <a:lnTo>
                    <a:pt x="464" y="354"/>
                  </a:lnTo>
                  <a:lnTo>
                    <a:pt x="462" y="356"/>
                  </a:lnTo>
                  <a:lnTo>
                    <a:pt x="462" y="358"/>
                  </a:lnTo>
                  <a:lnTo>
                    <a:pt x="458" y="362"/>
                  </a:lnTo>
                  <a:lnTo>
                    <a:pt x="458" y="364"/>
                  </a:lnTo>
                  <a:lnTo>
                    <a:pt x="460" y="366"/>
                  </a:lnTo>
                  <a:lnTo>
                    <a:pt x="460" y="371"/>
                  </a:lnTo>
                  <a:lnTo>
                    <a:pt x="458" y="371"/>
                  </a:lnTo>
                  <a:lnTo>
                    <a:pt x="455" y="373"/>
                  </a:lnTo>
                  <a:lnTo>
                    <a:pt x="455" y="375"/>
                  </a:lnTo>
                  <a:lnTo>
                    <a:pt x="453" y="377"/>
                  </a:lnTo>
                  <a:lnTo>
                    <a:pt x="451" y="379"/>
                  </a:lnTo>
                  <a:lnTo>
                    <a:pt x="445" y="383"/>
                  </a:lnTo>
                  <a:lnTo>
                    <a:pt x="441" y="385"/>
                  </a:lnTo>
                  <a:lnTo>
                    <a:pt x="441" y="385"/>
                  </a:lnTo>
                  <a:lnTo>
                    <a:pt x="436" y="385"/>
                  </a:lnTo>
                  <a:lnTo>
                    <a:pt x="434" y="387"/>
                  </a:lnTo>
                  <a:lnTo>
                    <a:pt x="430" y="392"/>
                  </a:lnTo>
                  <a:lnTo>
                    <a:pt x="428" y="394"/>
                  </a:lnTo>
                  <a:lnTo>
                    <a:pt x="426" y="394"/>
                  </a:lnTo>
                  <a:lnTo>
                    <a:pt x="424" y="390"/>
                  </a:lnTo>
                  <a:lnTo>
                    <a:pt x="424" y="390"/>
                  </a:lnTo>
                  <a:lnTo>
                    <a:pt x="422" y="392"/>
                  </a:lnTo>
                  <a:lnTo>
                    <a:pt x="424" y="398"/>
                  </a:lnTo>
                  <a:lnTo>
                    <a:pt x="422" y="398"/>
                  </a:lnTo>
                  <a:lnTo>
                    <a:pt x="420" y="396"/>
                  </a:lnTo>
                  <a:lnTo>
                    <a:pt x="420" y="392"/>
                  </a:lnTo>
                  <a:lnTo>
                    <a:pt x="413" y="392"/>
                  </a:lnTo>
                  <a:lnTo>
                    <a:pt x="405" y="394"/>
                  </a:lnTo>
                  <a:lnTo>
                    <a:pt x="403" y="396"/>
                  </a:lnTo>
                  <a:lnTo>
                    <a:pt x="401" y="396"/>
                  </a:lnTo>
                  <a:lnTo>
                    <a:pt x="401" y="398"/>
                  </a:lnTo>
                  <a:lnTo>
                    <a:pt x="403" y="404"/>
                  </a:lnTo>
                  <a:lnTo>
                    <a:pt x="403" y="404"/>
                  </a:lnTo>
                  <a:lnTo>
                    <a:pt x="403" y="406"/>
                  </a:lnTo>
                  <a:lnTo>
                    <a:pt x="401" y="409"/>
                  </a:lnTo>
                  <a:lnTo>
                    <a:pt x="398" y="411"/>
                  </a:lnTo>
                  <a:lnTo>
                    <a:pt x="396" y="411"/>
                  </a:lnTo>
                  <a:lnTo>
                    <a:pt x="396" y="409"/>
                  </a:lnTo>
                  <a:lnTo>
                    <a:pt x="398" y="406"/>
                  </a:lnTo>
                  <a:lnTo>
                    <a:pt x="398" y="404"/>
                  </a:lnTo>
                  <a:lnTo>
                    <a:pt x="396" y="404"/>
                  </a:lnTo>
                  <a:lnTo>
                    <a:pt x="392" y="409"/>
                  </a:lnTo>
                  <a:lnTo>
                    <a:pt x="390" y="411"/>
                  </a:lnTo>
                  <a:lnTo>
                    <a:pt x="390" y="413"/>
                  </a:lnTo>
                  <a:lnTo>
                    <a:pt x="392" y="415"/>
                  </a:lnTo>
                  <a:lnTo>
                    <a:pt x="390" y="417"/>
                  </a:lnTo>
                  <a:lnTo>
                    <a:pt x="390" y="419"/>
                  </a:lnTo>
                  <a:lnTo>
                    <a:pt x="386" y="419"/>
                  </a:lnTo>
                  <a:lnTo>
                    <a:pt x="382" y="421"/>
                  </a:lnTo>
                  <a:lnTo>
                    <a:pt x="382" y="423"/>
                  </a:lnTo>
                  <a:lnTo>
                    <a:pt x="377" y="425"/>
                  </a:lnTo>
                  <a:lnTo>
                    <a:pt x="375" y="428"/>
                  </a:lnTo>
                  <a:lnTo>
                    <a:pt x="375" y="432"/>
                  </a:lnTo>
                  <a:lnTo>
                    <a:pt x="375" y="434"/>
                  </a:lnTo>
                  <a:lnTo>
                    <a:pt x="380" y="434"/>
                  </a:lnTo>
                  <a:lnTo>
                    <a:pt x="375" y="438"/>
                  </a:lnTo>
                  <a:lnTo>
                    <a:pt x="369" y="438"/>
                  </a:lnTo>
                  <a:lnTo>
                    <a:pt x="367" y="438"/>
                  </a:lnTo>
                  <a:lnTo>
                    <a:pt x="367" y="444"/>
                  </a:lnTo>
                  <a:lnTo>
                    <a:pt x="367" y="446"/>
                  </a:lnTo>
                  <a:lnTo>
                    <a:pt x="369" y="446"/>
                  </a:lnTo>
                  <a:lnTo>
                    <a:pt x="373" y="446"/>
                  </a:lnTo>
                  <a:lnTo>
                    <a:pt x="373" y="449"/>
                  </a:lnTo>
                  <a:lnTo>
                    <a:pt x="373" y="451"/>
                  </a:lnTo>
                  <a:lnTo>
                    <a:pt x="373" y="453"/>
                  </a:lnTo>
                  <a:lnTo>
                    <a:pt x="371" y="457"/>
                  </a:lnTo>
                  <a:lnTo>
                    <a:pt x="369" y="455"/>
                  </a:lnTo>
                  <a:lnTo>
                    <a:pt x="363" y="455"/>
                  </a:lnTo>
                  <a:lnTo>
                    <a:pt x="358" y="457"/>
                  </a:lnTo>
                  <a:lnTo>
                    <a:pt x="358" y="459"/>
                  </a:lnTo>
                  <a:lnTo>
                    <a:pt x="358" y="461"/>
                  </a:lnTo>
                  <a:lnTo>
                    <a:pt x="356" y="465"/>
                  </a:lnTo>
                  <a:lnTo>
                    <a:pt x="352" y="468"/>
                  </a:lnTo>
                  <a:lnTo>
                    <a:pt x="350" y="468"/>
                  </a:lnTo>
                  <a:lnTo>
                    <a:pt x="348" y="463"/>
                  </a:lnTo>
                  <a:lnTo>
                    <a:pt x="348" y="461"/>
                  </a:lnTo>
                  <a:lnTo>
                    <a:pt x="346" y="461"/>
                  </a:lnTo>
                  <a:lnTo>
                    <a:pt x="344" y="468"/>
                  </a:lnTo>
                  <a:lnTo>
                    <a:pt x="346" y="472"/>
                  </a:lnTo>
                  <a:lnTo>
                    <a:pt x="348" y="474"/>
                  </a:lnTo>
                  <a:lnTo>
                    <a:pt x="352" y="474"/>
                  </a:lnTo>
                  <a:lnTo>
                    <a:pt x="352" y="474"/>
                  </a:lnTo>
                  <a:lnTo>
                    <a:pt x="352" y="476"/>
                  </a:lnTo>
                  <a:lnTo>
                    <a:pt x="350" y="480"/>
                  </a:lnTo>
                  <a:lnTo>
                    <a:pt x="352" y="482"/>
                  </a:lnTo>
                  <a:lnTo>
                    <a:pt x="354" y="484"/>
                  </a:lnTo>
                  <a:lnTo>
                    <a:pt x="356" y="482"/>
                  </a:lnTo>
                  <a:lnTo>
                    <a:pt x="358" y="482"/>
                  </a:lnTo>
                  <a:lnTo>
                    <a:pt x="358" y="482"/>
                  </a:lnTo>
                  <a:lnTo>
                    <a:pt x="363" y="482"/>
                  </a:lnTo>
                  <a:lnTo>
                    <a:pt x="365" y="480"/>
                  </a:lnTo>
                  <a:lnTo>
                    <a:pt x="367" y="482"/>
                  </a:lnTo>
                  <a:lnTo>
                    <a:pt x="365" y="484"/>
                  </a:lnTo>
                  <a:lnTo>
                    <a:pt x="363" y="487"/>
                  </a:lnTo>
                  <a:lnTo>
                    <a:pt x="358" y="487"/>
                  </a:lnTo>
                  <a:lnTo>
                    <a:pt x="356" y="489"/>
                  </a:lnTo>
                  <a:lnTo>
                    <a:pt x="354" y="487"/>
                  </a:lnTo>
                  <a:lnTo>
                    <a:pt x="352" y="489"/>
                  </a:lnTo>
                  <a:lnTo>
                    <a:pt x="354" y="493"/>
                  </a:lnTo>
                  <a:lnTo>
                    <a:pt x="356" y="495"/>
                  </a:lnTo>
                  <a:lnTo>
                    <a:pt x="358" y="495"/>
                  </a:lnTo>
                  <a:lnTo>
                    <a:pt x="363" y="495"/>
                  </a:lnTo>
                  <a:lnTo>
                    <a:pt x="363" y="497"/>
                  </a:lnTo>
                  <a:lnTo>
                    <a:pt x="363" y="497"/>
                  </a:lnTo>
                  <a:lnTo>
                    <a:pt x="358" y="499"/>
                  </a:lnTo>
                  <a:lnTo>
                    <a:pt x="352" y="499"/>
                  </a:lnTo>
                  <a:lnTo>
                    <a:pt x="350" y="501"/>
                  </a:lnTo>
                  <a:lnTo>
                    <a:pt x="350" y="503"/>
                  </a:lnTo>
                  <a:lnTo>
                    <a:pt x="352" y="506"/>
                  </a:lnTo>
                  <a:lnTo>
                    <a:pt x="356" y="503"/>
                  </a:lnTo>
                  <a:lnTo>
                    <a:pt x="361" y="503"/>
                  </a:lnTo>
                  <a:lnTo>
                    <a:pt x="361" y="506"/>
                  </a:lnTo>
                  <a:lnTo>
                    <a:pt x="356" y="508"/>
                  </a:lnTo>
                  <a:lnTo>
                    <a:pt x="352" y="508"/>
                  </a:lnTo>
                  <a:lnTo>
                    <a:pt x="354" y="510"/>
                  </a:lnTo>
                  <a:lnTo>
                    <a:pt x="354" y="510"/>
                  </a:lnTo>
                  <a:lnTo>
                    <a:pt x="361" y="512"/>
                  </a:lnTo>
                  <a:lnTo>
                    <a:pt x="365" y="514"/>
                  </a:lnTo>
                  <a:lnTo>
                    <a:pt x="369" y="516"/>
                  </a:lnTo>
                  <a:lnTo>
                    <a:pt x="369" y="516"/>
                  </a:lnTo>
                  <a:lnTo>
                    <a:pt x="369" y="520"/>
                  </a:lnTo>
                  <a:lnTo>
                    <a:pt x="367" y="516"/>
                  </a:lnTo>
                  <a:lnTo>
                    <a:pt x="363" y="514"/>
                  </a:lnTo>
                  <a:lnTo>
                    <a:pt x="358" y="514"/>
                  </a:lnTo>
                  <a:lnTo>
                    <a:pt x="354" y="512"/>
                  </a:lnTo>
                  <a:lnTo>
                    <a:pt x="352" y="512"/>
                  </a:lnTo>
                  <a:lnTo>
                    <a:pt x="350" y="514"/>
                  </a:lnTo>
                  <a:lnTo>
                    <a:pt x="348" y="516"/>
                  </a:lnTo>
                  <a:lnTo>
                    <a:pt x="348" y="518"/>
                  </a:lnTo>
                  <a:lnTo>
                    <a:pt x="348" y="520"/>
                  </a:lnTo>
                  <a:lnTo>
                    <a:pt x="348" y="522"/>
                  </a:lnTo>
                  <a:lnTo>
                    <a:pt x="348" y="524"/>
                  </a:lnTo>
                  <a:lnTo>
                    <a:pt x="346" y="524"/>
                  </a:lnTo>
                  <a:lnTo>
                    <a:pt x="344" y="524"/>
                  </a:lnTo>
                  <a:lnTo>
                    <a:pt x="342" y="527"/>
                  </a:lnTo>
                  <a:lnTo>
                    <a:pt x="342" y="531"/>
                  </a:lnTo>
                  <a:lnTo>
                    <a:pt x="342" y="533"/>
                  </a:lnTo>
                  <a:lnTo>
                    <a:pt x="342" y="533"/>
                  </a:lnTo>
                  <a:lnTo>
                    <a:pt x="337" y="535"/>
                  </a:lnTo>
                  <a:lnTo>
                    <a:pt x="337" y="535"/>
                  </a:lnTo>
                  <a:lnTo>
                    <a:pt x="342" y="539"/>
                  </a:lnTo>
                  <a:lnTo>
                    <a:pt x="346" y="541"/>
                  </a:lnTo>
                  <a:lnTo>
                    <a:pt x="346" y="541"/>
                  </a:lnTo>
                  <a:lnTo>
                    <a:pt x="348" y="539"/>
                  </a:lnTo>
                  <a:lnTo>
                    <a:pt x="350" y="537"/>
                  </a:lnTo>
                  <a:lnTo>
                    <a:pt x="356" y="533"/>
                  </a:lnTo>
                  <a:lnTo>
                    <a:pt x="361" y="531"/>
                  </a:lnTo>
                  <a:lnTo>
                    <a:pt x="363" y="533"/>
                  </a:lnTo>
                  <a:lnTo>
                    <a:pt x="365" y="533"/>
                  </a:lnTo>
                  <a:lnTo>
                    <a:pt x="365" y="535"/>
                  </a:lnTo>
                  <a:lnTo>
                    <a:pt x="363" y="535"/>
                  </a:lnTo>
                  <a:lnTo>
                    <a:pt x="361" y="533"/>
                  </a:lnTo>
                  <a:lnTo>
                    <a:pt x="358" y="533"/>
                  </a:lnTo>
                  <a:lnTo>
                    <a:pt x="358" y="537"/>
                  </a:lnTo>
                  <a:lnTo>
                    <a:pt x="352" y="539"/>
                  </a:lnTo>
                  <a:lnTo>
                    <a:pt x="350" y="543"/>
                  </a:lnTo>
                  <a:lnTo>
                    <a:pt x="350" y="546"/>
                  </a:lnTo>
                  <a:lnTo>
                    <a:pt x="350" y="550"/>
                  </a:lnTo>
                  <a:lnTo>
                    <a:pt x="350" y="552"/>
                  </a:lnTo>
                  <a:lnTo>
                    <a:pt x="350" y="552"/>
                  </a:lnTo>
                  <a:lnTo>
                    <a:pt x="350" y="552"/>
                  </a:lnTo>
                  <a:lnTo>
                    <a:pt x="350" y="552"/>
                  </a:lnTo>
                  <a:close/>
                  <a:moveTo>
                    <a:pt x="367" y="661"/>
                  </a:moveTo>
                  <a:lnTo>
                    <a:pt x="369" y="661"/>
                  </a:lnTo>
                  <a:lnTo>
                    <a:pt x="369" y="659"/>
                  </a:lnTo>
                  <a:lnTo>
                    <a:pt x="367" y="657"/>
                  </a:lnTo>
                  <a:lnTo>
                    <a:pt x="369" y="653"/>
                  </a:lnTo>
                  <a:lnTo>
                    <a:pt x="367" y="651"/>
                  </a:lnTo>
                  <a:lnTo>
                    <a:pt x="363" y="649"/>
                  </a:lnTo>
                  <a:lnTo>
                    <a:pt x="363" y="647"/>
                  </a:lnTo>
                  <a:lnTo>
                    <a:pt x="361" y="645"/>
                  </a:lnTo>
                  <a:lnTo>
                    <a:pt x="356" y="645"/>
                  </a:lnTo>
                  <a:lnTo>
                    <a:pt x="352" y="649"/>
                  </a:lnTo>
                  <a:lnTo>
                    <a:pt x="354" y="651"/>
                  </a:lnTo>
                  <a:lnTo>
                    <a:pt x="356" y="651"/>
                  </a:lnTo>
                  <a:lnTo>
                    <a:pt x="358" y="651"/>
                  </a:lnTo>
                  <a:lnTo>
                    <a:pt x="361" y="653"/>
                  </a:lnTo>
                  <a:lnTo>
                    <a:pt x="361" y="655"/>
                  </a:lnTo>
                  <a:lnTo>
                    <a:pt x="365" y="657"/>
                  </a:lnTo>
                  <a:lnTo>
                    <a:pt x="367" y="661"/>
                  </a:lnTo>
                  <a:lnTo>
                    <a:pt x="367" y="661"/>
                  </a:lnTo>
                  <a:close/>
                  <a:moveTo>
                    <a:pt x="439" y="659"/>
                  </a:moveTo>
                  <a:lnTo>
                    <a:pt x="434" y="657"/>
                  </a:lnTo>
                  <a:lnTo>
                    <a:pt x="432" y="657"/>
                  </a:lnTo>
                  <a:lnTo>
                    <a:pt x="428" y="657"/>
                  </a:lnTo>
                  <a:lnTo>
                    <a:pt x="426" y="653"/>
                  </a:lnTo>
                  <a:lnTo>
                    <a:pt x="422" y="653"/>
                  </a:lnTo>
                  <a:lnTo>
                    <a:pt x="415" y="647"/>
                  </a:lnTo>
                  <a:lnTo>
                    <a:pt x="413" y="643"/>
                  </a:lnTo>
                  <a:lnTo>
                    <a:pt x="409" y="643"/>
                  </a:lnTo>
                  <a:lnTo>
                    <a:pt x="405" y="634"/>
                  </a:lnTo>
                  <a:lnTo>
                    <a:pt x="396" y="626"/>
                  </a:lnTo>
                  <a:lnTo>
                    <a:pt x="394" y="617"/>
                  </a:lnTo>
                  <a:lnTo>
                    <a:pt x="390" y="611"/>
                  </a:lnTo>
                  <a:lnTo>
                    <a:pt x="390" y="600"/>
                  </a:lnTo>
                  <a:lnTo>
                    <a:pt x="388" y="596"/>
                  </a:lnTo>
                  <a:lnTo>
                    <a:pt x="386" y="583"/>
                  </a:lnTo>
                  <a:lnTo>
                    <a:pt x="386" y="581"/>
                  </a:lnTo>
                  <a:lnTo>
                    <a:pt x="386" y="579"/>
                  </a:lnTo>
                  <a:lnTo>
                    <a:pt x="386" y="577"/>
                  </a:lnTo>
                  <a:lnTo>
                    <a:pt x="384" y="575"/>
                  </a:lnTo>
                  <a:lnTo>
                    <a:pt x="380" y="577"/>
                  </a:lnTo>
                  <a:lnTo>
                    <a:pt x="377" y="575"/>
                  </a:lnTo>
                  <a:lnTo>
                    <a:pt x="377" y="573"/>
                  </a:lnTo>
                  <a:lnTo>
                    <a:pt x="384" y="575"/>
                  </a:lnTo>
                  <a:lnTo>
                    <a:pt x="388" y="571"/>
                  </a:lnTo>
                  <a:lnTo>
                    <a:pt x="388" y="565"/>
                  </a:lnTo>
                  <a:lnTo>
                    <a:pt x="388" y="560"/>
                  </a:lnTo>
                  <a:lnTo>
                    <a:pt x="384" y="560"/>
                  </a:lnTo>
                  <a:lnTo>
                    <a:pt x="382" y="562"/>
                  </a:lnTo>
                  <a:lnTo>
                    <a:pt x="382" y="560"/>
                  </a:lnTo>
                  <a:lnTo>
                    <a:pt x="388" y="558"/>
                  </a:lnTo>
                  <a:lnTo>
                    <a:pt x="388" y="556"/>
                  </a:lnTo>
                  <a:lnTo>
                    <a:pt x="388" y="554"/>
                  </a:lnTo>
                  <a:lnTo>
                    <a:pt x="380" y="554"/>
                  </a:lnTo>
                  <a:lnTo>
                    <a:pt x="371" y="552"/>
                  </a:lnTo>
                  <a:lnTo>
                    <a:pt x="367" y="550"/>
                  </a:lnTo>
                  <a:lnTo>
                    <a:pt x="363" y="550"/>
                  </a:lnTo>
                  <a:lnTo>
                    <a:pt x="356" y="554"/>
                  </a:lnTo>
                  <a:lnTo>
                    <a:pt x="350" y="554"/>
                  </a:lnTo>
                  <a:lnTo>
                    <a:pt x="348" y="556"/>
                  </a:lnTo>
                  <a:lnTo>
                    <a:pt x="342" y="560"/>
                  </a:lnTo>
                  <a:lnTo>
                    <a:pt x="342" y="565"/>
                  </a:lnTo>
                  <a:lnTo>
                    <a:pt x="339" y="569"/>
                  </a:lnTo>
                  <a:lnTo>
                    <a:pt x="342" y="571"/>
                  </a:lnTo>
                  <a:lnTo>
                    <a:pt x="344" y="573"/>
                  </a:lnTo>
                  <a:lnTo>
                    <a:pt x="346" y="573"/>
                  </a:lnTo>
                  <a:lnTo>
                    <a:pt x="346" y="575"/>
                  </a:lnTo>
                  <a:lnTo>
                    <a:pt x="342" y="575"/>
                  </a:lnTo>
                  <a:lnTo>
                    <a:pt x="337" y="577"/>
                  </a:lnTo>
                  <a:lnTo>
                    <a:pt x="335" y="583"/>
                  </a:lnTo>
                  <a:lnTo>
                    <a:pt x="333" y="588"/>
                  </a:lnTo>
                  <a:lnTo>
                    <a:pt x="335" y="590"/>
                  </a:lnTo>
                  <a:lnTo>
                    <a:pt x="339" y="588"/>
                  </a:lnTo>
                  <a:lnTo>
                    <a:pt x="344" y="586"/>
                  </a:lnTo>
                  <a:lnTo>
                    <a:pt x="346" y="588"/>
                  </a:lnTo>
                  <a:lnTo>
                    <a:pt x="342" y="590"/>
                  </a:lnTo>
                  <a:lnTo>
                    <a:pt x="342" y="594"/>
                  </a:lnTo>
                  <a:lnTo>
                    <a:pt x="344" y="594"/>
                  </a:lnTo>
                  <a:lnTo>
                    <a:pt x="346" y="590"/>
                  </a:lnTo>
                  <a:lnTo>
                    <a:pt x="348" y="590"/>
                  </a:lnTo>
                  <a:lnTo>
                    <a:pt x="348" y="592"/>
                  </a:lnTo>
                  <a:lnTo>
                    <a:pt x="346" y="594"/>
                  </a:lnTo>
                  <a:lnTo>
                    <a:pt x="346" y="596"/>
                  </a:lnTo>
                  <a:lnTo>
                    <a:pt x="348" y="600"/>
                  </a:lnTo>
                  <a:lnTo>
                    <a:pt x="352" y="600"/>
                  </a:lnTo>
                  <a:lnTo>
                    <a:pt x="350" y="602"/>
                  </a:lnTo>
                  <a:lnTo>
                    <a:pt x="346" y="602"/>
                  </a:lnTo>
                  <a:lnTo>
                    <a:pt x="344" y="605"/>
                  </a:lnTo>
                  <a:lnTo>
                    <a:pt x="344" y="607"/>
                  </a:lnTo>
                  <a:lnTo>
                    <a:pt x="346" y="611"/>
                  </a:lnTo>
                  <a:lnTo>
                    <a:pt x="344" y="613"/>
                  </a:lnTo>
                  <a:lnTo>
                    <a:pt x="344" y="611"/>
                  </a:lnTo>
                  <a:lnTo>
                    <a:pt x="339" y="613"/>
                  </a:lnTo>
                  <a:lnTo>
                    <a:pt x="335" y="611"/>
                  </a:lnTo>
                  <a:lnTo>
                    <a:pt x="333" y="611"/>
                  </a:lnTo>
                  <a:lnTo>
                    <a:pt x="331" y="615"/>
                  </a:lnTo>
                  <a:lnTo>
                    <a:pt x="331" y="619"/>
                  </a:lnTo>
                  <a:lnTo>
                    <a:pt x="331" y="624"/>
                  </a:lnTo>
                  <a:lnTo>
                    <a:pt x="331" y="630"/>
                  </a:lnTo>
                  <a:lnTo>
                    <a:pt x="331" y="632"/>
                  </a:lnTo>
                  <a:lnTo>
                    <a:pt x="337" y="636"/>
                  </a:lnTo>
                  <a:lnTo>
                    <a:pt x="337" y="640"/>
                  </a:lnTo>
                  <a:lnTo>
                    <a:pt x="342" y="643"/>
                  </a:lnTo>
                  <a:lnTo>
                    <a:pt x="346" y="645"/>
                  </a:lnTo>
                  <a:lnTo>
                    <a:pt x="348" y="645"/>
                  </a:lnTo>
                  <a:lnTo>
                    <a:pt x="352" y="643"/>
                  </a:lnTo>
                  <a:lnTo>
                    <a:pt x="354" y="638"/>
                  </a:lnTo>
                  <a:lnTo>
                    <a:pt x="354" y="632"/>
                  </a:lnTo>
                  <a:lnTo>
                    <a:pt x="354" y="628"/>
                  </a:lnTo>
                  <a:lnTo>
                    <a:pt x="356" y="626"/>
                  </a:lnTo>
                  <a:lnTo>
                    <a:pt x="354" y="630"/>
                  </a:lnTo>
                  <a:lnTo>
                    <a:pt x="354" y="632"/>
                  </a:lnTo>
                  <a:lnTo>
                    <a:pt x="356" y="636"/>
                  </a:lnTo>
                  <a:lnTo>
                    <a:pt x="358" y="640"/>
                  </a:lnTo>
                  <a:lnTo>
                    <a:pt x="361" y="640"/>
                  </a:lnTo>
                  <a:lnTo>
                    <a:pt x="363" y="640"/>
                  </a:lnTo>
                  <a:lnTo>
                    <a:pt x="363" y="636"/>
                  </a:lnTo>
                  <a:lnTo>
                    <a:pt x="365" y="632"/>
                  </a:lnTo>
                  <a:lnTo>
                    <a:pt x="365" y="634"/>
                  </a:lnTo>
                  <a:lnTo>
                    <a:pt x="365" y="636"/>
                  </a:lnTo>
                  <a:lnTo>
                    <a:pt x="365" y="640"/>
                  </a:lnTo>
                  <a:lnTo>
                    <a:pt x="369" y="647"/>
                  </a:lnTo>
                  <a:lnTo>
                    <a:pt x="373" y="649"/>
                  </a:lnTo>
                  <a:lnTo>
                    <a:pt x="377" y="649"/>
                  </a:lnTo>
                  <a:lnTo>
                    <a:pt x="380" y="647"/>
                  </a:lnTo>
                  <a:lnTo>
                    <a:pt x="382" y="647"/>
                  </a:lnTo>
                  <a:lnTo>
                    <a:pt x="382" y="649"/>
                  </a:lnTo>
                  <a:lnTo>
                    <a:pt x="377" y="649"/>
                  </a:lnTo>
                  <a:lnTo>
                    <a:pt x="377" y="651"/>
                  </a:lnTo>
                  <a:lnTo>
                    <a:pt x="375" y="653"/>
                  </a:lnTo>
                  <a:lnTo>
                    <a:pt x="373" y="655"/>
                  </a:lnTo>
                  <a:lnTo>
                    <a:pt x="377" y="659"/>
                  </a:lnTo>
                  <a:lnTo>
                    <a:pt x="377" y="661"/>
                  </a:lnTo>
                  <a:lnTo>
                    <a:pt x="375" y="661"/>
                  </a:lnTo>
                  <a:lnTo>
                    <a:pt x="373" y="661"/>
                  </a:lnTo>
                  <a:lnTo>
                    <a:pt x="373" y="664"/>
                  </a:lnTo>
                  <a:lnTo>
                    <a:pt x="375" y="666"/>
                  </a:lnTo>
                  <a:lnTo>
                    <a:pt x="382" y="666"/>
                  </a:lnTo>
                  <a:lnTo>
                    <a:pt x="386" y="668"/>
                  </a:lnTo>
                  <a:lnTo>
                    <a:pt x="390" y="668"/>
                  </a:lnTo>
                  <a:lnTo>
                    <a:pt x="394" y="670"/>
                  </a:lnTo>
                  <a:lnTo>
                    <a:pt x="394" y="666"/>
                  </a:lnTo>
                  <a:lnTo>
                    <a:pt x="396" y="666"/>
                  </a:lnTo>
                  <a:lnTo>
                    <a:pt x="398" y="668"/>
                  </a:lnTo>
                  <a:lnTo>
                    <a:pt x="398" y="674"/>
                  </a:lnTo>
                  <a:lnTo>
                    <a:pt x="403" y="676"/>
                  </a:lnTo>
                  <a:lnTo>
                    <a:pt x="405" y="676"/>
                  </a:lnTo>
                  <a:lnTo>
                    <a:pt x="407" y="674"/>
                  </a:lnTo>
                  <a:lnTo>
                    <a:pt x="407" y="670"/>
                  </a:lnTo>
                  <a:lnTo>
                    <a:pt x="401" y="668"/>
                  </a:lnTo>
                  <a:lnTo>
                    <a:pt x="401" y="666"/>
                  </a:lnTo>
                  <a:lnTo>
                    <a:pt x="401" y="666"/>
                  </a:lnTo>
                  <a:lnTo>
                    <a:pt x="405" y="666"/>
                  </a:lnTo>
                  <a:lnTo>
                    <a:pt x="409" y="668"/>
                  </a:lnTo>
                  <a:lnTo>
                    <a:pt x="409" y="670"/>
                  </a:lnTo>
                  <a:lnTo>
                    <a:pt x="411" y="674"/>
                  </a:lnTo>
                  <a:lnTo>
                    <a:pt x="413" y="674"/>
                  </a:lnTo>
                  <a:lnTo>
                    <a:pt x="413" y="672"/>
                  </a:lnTo>
                  <a:lnTo>
                    <a:pt x="415" y="670"/>
                  </a:lnTo>
                  <a:lnTo>
                    <a:pt x="417" y="674"/>
                  </a:lnTo>
                  <a:lnTo>
                    <a:pt x="422" y="676"/>
                  </a:lnTo>
                  <a:lnTo>
                    <a:pt x="426" y="676"/>
                  </a:lnTo>
                  <a:lnTo>
                    <a:pt x="426" y="674"/>
                  </a:lnTo>
                  <a:lnTo>
                    <a:pt x="422" y="670"/>
                  </a:lnTo>
                  <a:lnTo>
                    <a:pt x="422" y="668"/>
                  </a:lnTo>
                  <a:lnTo>
                    <a:pt x="424" y="668"/>
                  </a:lnTo>
                  <a:lnTo>
                    <a:pt x="428" y="670"/>
                  </a:lnTo>
                  <a:lnTo>
                    <a:pt x="430" y="672"/>
                  </a:lnTo>
                  <a:lnTo>
                    <a:pt x="430" y="672"/>
                  </a:lnTo>
                  <a:lnTo>
                    <a:pt x="432" y="676"/>
                  </a:lnTo>
                  <a:lnTo>
                    <a:pt x="434" y="678"/>
                  </a:lnTo>
                  <a:lnTo>
                    <a:pt x="436" y="676"/>
                  </a:lnTo>
                  <a:lnTo>
                    <a:pt x="436" y="674"/>
                  </a:lnTo>
                  <a:lnTo>
                    <a:pt x="434" y="670"/>
                  </a:lnTo>
                  <a:lnTo>
                    <a:pt x="432" y="670"/>
                  </a:lnTo>
                  <a:lnTo>
                    <a:pt x="430" y="668"/>
                  </a:lnTo>
                  <a:lnTo>
                    <a:pt x="430" y="668"/>
                  </a:lnTo>
                  <a:lnTo>
                    <a:pt x="432" y="668"/>
                  </a:lnTo>
                  <a:lnTo>
                    <a:pt x="434" y="668"/>
                  </a:lnTo>
                  <a:lnTo>
                    <a:pt x="439" y="666"/>
                  </a:lnTo>
                  <a:lnTo>
                    <a:pt x="439" y="661"/>
                  </a:lnTo>
                  <a:lnTo>
                    <a:pt x="439" y="659"/>
                  </a:lnTo>
                  <a:lnTo>
                    <a:pt x="439" y="659"/>
                  </a:lnTo>
                  <a:close/>
                  <a:moveTo>
                    <a:pt x="139" y="910"/>
                  </a:moveTo>
                  <a:lnTo>
                    <a:pt x="137" y="906"/>
                  </a:lnTo>
                  <a:lnTo>
                    <a:pt x="139" y="904"/>
                  </a:lnTo>
                  <a:lnTo>
                    <a:pt x="139" y="902"/>
                  </a:lnTo>
                  <a:lnTo>
                    <a:pt x="135" y="902"/>
                  </a:lnTo>
                  <a:lnTo>
                    <a:pt x="133" y="904"/>
                  </a:lnTo>
                  <a:lnTo>
                    <a:pt x="133" y="906"/>
                  </a:lnTo>
                  <a:lnTo>
                    <a:pt x="137" y="910"/>
                  </a:lnTo>
                  <a:lnTo>
                    <a:pt x="137" y="912"/>
                  </a:lnTo>
                  <a:lnTo>
                    <a:pt x="139" y="912"/>
                  </a:lnTo>
                  <a:lnTo>
                    <a:pt x="139" y="910"/>
                  </a:lnTo>
                  <a:lnTo>
                    <a:pt x="139" y="910"/>
                  </a:lnTo>
                  <a:close/>
                  <a:moveTo>
                    <a:pt x="243" y="845"/>
                  </a:moveTo>
                  <a:lnTo>
                    <a:pt x="245" y="843"/>
                  </a:lnTo>
                  <a:lnTo>
                    <a:pt x="245" y="841"/>
                  </a:lnTo>
                  <a:lnTo>
                    <a:pt x="243" y="839"/>
                  </a:lnTo>
                  <a:lnTo>
                    <a:pt x="240" y="839"/>
                  </a:lnTo>
                  <a:lnTo>
                    <a:pt x="240" y="841"/>
                  </a:lnTo>
                  <a:lnTo>
                    <a:pt x="243" y="845"/>
                  </a:lnTo>
                  <a:lnTo>
                    <a:pt x="243" y="845"/>
                  </a:lnTo>
                  <a:close/>
                  <a:moveTo>
                    <a:pt x="323" y="756"/>
                  </a:moveTo>
                  <a:lnTo>
                    <a:pt x="327" y="756"/>
                  </a:lnTo>
                  <a:lnTo>
                    <a:pt x="331" y="752"/>
                  </a:lnTo>
                  <a:lnTo>
                    <a:pt x="335" y="748"/>
                  </a:lnTo>
                  <a:lnTo>
                    <a:pt x="335" y="742"/>
                  </a:lnTo>
                  <a:lnTo>
                    <a:pt x="337" y="739"/>
                  </a:lnTo>
                  <a:lnTo>
                    <a:pt x="339" y="742"/>
                  </a:lnTo>
                  <a:lnTo>
                    <a:pt x="337" y="748"/>
                  </a:lnTo>
                  <a:lnTo>
                    <a:pt x="342" y="742"/>
                  </a:lnTo>
                  <a:lnTo>
                    <a:pt x="342" y="737"/>
                  </a:lnTo>
                  <a:lnTo>
                    <a:pt x="337" y="733"/>
                  </a:lnTo>
                  <a:lnTo>
                    <a:pt x="323" y="727"/>
                  </a:lnTo>
                  <a:lnTo>
                    <a:pt x="316" y="727"/>
                  </a:lnTo>
                  <a:lnTo>
                    <a:pt x="312" y="729"/>
                  </a:lnTo>
                  <a:lnTo>
                    <a:pt x="310" y="737"/>
                  </a:lnTo>
                  <a:lnTo>
                    <a:pt x="310" y="748"/>
                  </a:lnTo>
                  <a:lnTo>
                    <a:pt x="312" y="752"/>
                  </a:lnTo>
                  <a:lnTo>
                    <a:pt x="314" y="756"/>
                  </a:lnTo>
                  <a:lnTo>
                    <a:pt x="314" y="756"/>
                  </a:lnTo>
                  <a:lnTo>
                    <a:pt x="318" y="756"/>
                  </a:lnTo>
                  <a:lnTo>
                    <a:pt x="316" y="761"/>
                  </a:lnTo>
                  <a:lnTo>
                    <a:pt x="321" y="761"/>
                  </a:lnTo>
                  <a:lnTo>
                    <a:pt x="323" y="756"/>
                  </a:lnTo>
                  <a:lnTo>
                    <a:pt x="323" y="756"/>
                  </a:lnTo>
                  <a:close/>
                  <a:moveTo>
                    <a:pt x="358" y="765"/>
                  </a:moveTo>
                  <a:lnTo>
                    <a:pt x="361" y="765"/>
                  </a:lnTo>
                  <a:lnTo>
                    <a:pt x="361" y="763"/>
                  </a:lnTo>
                  <a:lnTo>
                    <a:pt x="365" y="763"/>
                  </a:lnTo>
                  <a:lnTo>
                    <a:pt x="367" y="761"/>
                  </a:lnTo>
                  <a:lnTo>
                    <a:pt x="363" y="761"/>
                  </a:lnTo>
                  <a:lnTo>
                    <a:pt x="358" y="763"/>
                  </a:lnTo>
                  <a:lnTo>
                    <a:pt x="358" y="765"/>
                  </a:lnTo>
                  <a:lnTo>
                    <a:pt x="358" y="765"/>
                  </a:lnTo>
                  <a:close/>
                  <a:moveTo>
                    <a:pt x="415" y="763"/>
                  </a:moveTo>
                  <a:lnTo>
                    <a:pt x="417" y="765"/>
                  </a:lnTo>
                  <a:lnTo>
                    <a:pt x="420" y="761"/>
                  </a:lnTo>
                  <a:lnTo>
                    <a:pt x="420" y="758"/>
                  </a:lnTo>
                  <a:lnTo>
                    <a:pt x="417" y="758"/>
                  </a:lnTo>
                  <a:lnTo>
                    <a:pt x="415" y="763"/>
                  </a:lnTo>
                  <a:lnTo>
                    <a:pt x="415" y="763"/>
                  </a:lnTo>
                  <a:lnTo>
                    <a:pt x="415" y="763"/>
                  </a:lnTo>
                  <a:close/>
                  <a:moveTo>
                    <a:pt x="409" y="765"/>
                  </a:moveTo>
                  <a:lnTo>
                    <a:pt x="411" y="765"/>
                  </a:lnTo>
                  <a:lnTo>
                    <a:pt x="413" y="763"/>
                  </a:lnTo>
                  <a:lnTo>
                    <a:pt x="411" y="761"/>
                  </a:lnTo>
                  <a:lnTo>
                    <a:pt x="409" y="761"/>
                  </a:lnTo>
                  <a:lnTo>
                    <a:pt x="409" y="765"/>
                  </a:lnTo>
                  <a:lnTo>
                    <a:pt x="409" y="765"/>
                  </a:lnTo>
                  <a:close/>
                  <a:moveTo>
                    <a:pt x="455" y="744"/>
                  </a:moveTo>
                  <a:lnTo>
                    <a:pt x="458" y="746"/>
                  </a:lnTo>
                  <a:lnTo>
                    <a:pt x="460" y="744"/>
                  </a:lnTo>
                  <a:lnTo>
                    <a:pt x="466" y="742"/>
                  </a:lnTo>
                  <a:lnTo>
                    <a:pt x="466" y="739"/>
                  </a:lnTo>
                  <a:lnTo>
                    <a:pt x="464" y="739"/>
                  </a:lnTo>
                  <a:lnTo>
                    <a:pt x="458" y="742"/>
                  </a:lnTo>
                  <a:lnTo>
                    <a:pt x="455" y="744"/>
                  </a:lnTo>
                  <a:lnTo>
                    <a:pt x="455" y="744"/>
                  </a:lnTo>
                  <a:close/>
                  <a:moveTo>
                    <a:pt x="436" y="739"/>
                  </a:moveTo>
                  <a:lnTo>
                    <a:pt x="439" y="742"/>
                  </a:lnTo>
                  <a:lnTo>
                    <a:pt x="441" y="742"/>
                  </a:lnTo>
                  <a:lnTo>
                    <a:pt x="441" y="739"/>
                  </a:lnTo>
                  <a:lnTo>
                    <a:pt x="439" y="739"/>
                  </a:lnTo>
                  <a:lnTo>
                    <a:pt x="436" y="739"/>
                  </a:lnTo>
                  <a:lnTo>
                    <a:pt x="436" y="739"/>
                  </a:lnTo>
                  <a:close/>
                  <a:moveTo>
                    <a:pt x="424" y="739"/>
                  </a:moveTo>
                  <a:lnTo>
                    <a:pt x="428" y="739"/>
                  </a:lnTo>
                  <a:lnTo>
                    <a:pt x="428" y="742"/>
                  </a:lnTo>
                  <a:lnTo>
                    <a:pt x="432" y="744"/>
                  </a:lnTo>
                  <a:lnTo>
                    <a:pt x="430" y="739"/>
                  </a:lnTo>
                  <a:lnTo>
                    <a:pt x="428" y="737"/>
                  </a:lnTo>
                  <a:lnTo>
                    <a:pt x="424" y="739"/>
                  </a:lnTo>
                  <a:lnTo>
                    <a:pt x="424" y="739"/>
                  </a:lnTo>
                  <a:close/>
                  <a:moveTo>
                    <a:pt x="417" y="739"/>
                  </a:moveTo>
                  <a:lnTo>
                    <a:pt x="420" y="742"/>
                  </a:lnTo>
                  <a:lnTo>
                    <a:pt x="422" y="742"/>
                  </a:lnTo>
                  <a:lnTo>
                    <a:pt x="424" y="739"/>
                  </a:lnTo>
                  <a:lnTo>
                    <a:pt x="422" y="737"/>
                  </a:lnTo>
                  <a:lnTo>
                    <a:pt x="417" y="739"/>
                  </a:lnTo>
                  <a:lnTo>
                    <a:pt x="417" y="739"/>
                  </a:lnTo>
                  <a:close/>
                  <a:moveTo>
                    <a:pt x="845" y="611"/>
                  </a:moveTo>
                  <a:lnTo>
                    <a:pt x="845" y="615"/>
                  </a:lnTo>
                  <a:lnTo>
                    <a:pt x="847" y="617"/>
                  </a:lnTo>
                  <a:lnTo>
                    <a:pt x="847" y="613"/>
                  </a:lnTo>
                  <a:lnTo>
                    <a:pt x="845" y="611"/>
                  </a:lnTo>
                  <a:lnTo>
                    <a:pt x="845" y="611"/>
                  </a:lnTo>
                  <a:lnTo>
                    <a:pt x="845" y="611"/>
                  </a:lnTo>
                  <a:close/>
                  <a:moveTo>
                    <a:pt x="837" y="598"/>
                  </a:moveTo>
                  <a:lnTo>
                    <a:pt x="837" y="605"/>
                  </a:lnTo>
                  <a:lnTo>
                    <a:pt x="839" y="609"/>
                  </a:lnTo>
                  <a:lnTo>
                    <a:pt x="839" y="615"/>
                  </a:lnTo>
                  <a:lnTo>
                    <a:pt x="839" y="617"/>
                  </a:lnTo>
                  <a:lnTo>
                    <a:pt x="841" y="613"/>
                  </a:lnTo>
                  <a:lnTo>
                    <a:pt x="841" y="602"/>
                  </a:lnTo>
                  <a:lnTo>
                    <a:pt x="837" y="598"/>
                  </a:lnTo>
                  <a:lnTo>
                    <a:pt x="837" y="598"/>
                  </a:lnTo>
                  <a:lnTo>
                    <a:pt x="837" y="598"/>
                  </a:lnTo>
                  <a:close/>
                  <a:moveTo>
                    <a:pt x="831" y="590"/>
                  </a:moveTo>
                  <a:lnTo>
                    <a:pt x="833" y="594"/>
                  </a:lnTo>
                  <a:lnTo>
                    <a:pt x="835" y="596"/>
                  </a:lnTo>
                  <a:lnTo>
                    <a:pt x="835" y="592"/>
                  </a:lnTo>
                  <a:lnTo>
                    <a:pt x="833" y="590"/>
                  </a:lnTo>
                  <a:lnTo>
                    <a:pt x="831" y="590"/>
                  </a:lnTo>
                  <a:lnTo>
                    <a:pt x="831" y="590"/>
                  </a:lnTo>
                  <a:close/>
                  <a:moveTo>
                    <a:pt x="468" y="710"/>
                  </a:moveTo>
                  <a:lnTo>
                    <a:pt x="470" y="710"/>
                  </a:lnTo>
                  <a:lnTo>
                    <a:pt x="470" y="708"/>
                  </a:lnTo>
                  <a:lnTo>
                    <a:pt x="468" y="706"/>
                  </a:lnTo>
                  <a:lnTo>
                    <a:pt x="468" y="710"/>
                  </a:lnTo>
                  <a:lnTo>
                    <a:pt x="468" y="710"/>
                  </a:lnTo>
                  <a:close/>
                  <a:moveTo>
                    <a:pt x="487" y="727"/>
                  </a:moveTo>
                  <a:lnTo>
                    <a:pt x="487" y="727"/>
                  </a:lnTo>
                  <a:lnTo>
                    <a:pt x="491" y="723"/>
                  </a:lnTo>
                  <a:lnTo>
                    <a:pt x="487" y="725"/>
                  </a:lnTo>
                  <a:lnTo>
                    <a:pt x="487" y="727"/>
                  </a:lnTo>
                  <a:lnTo>
                    <a:pt x="487" y="727"/>
                  </a:lnTo>
                  <a:close/>
                  <a:moveTo>
                    <a:pt x="485" y="720"/>
                  </a:moveTo>
                  <a:lnTo>
                    <a:pt x="483" y="716"/>
                  </a:lnTo>
                  <a:lnTo>
                    <a:pt x="476" y="712"/>
                  </a:lnTo>
                  <a:lnTo>
                    <a:pt x="474" y="710"/>
                  </a:lnTo>
                  <a:lnTo>
                    <a:pt x="474" y="712"/>
                  </a:lnTo>
                  <a:lnTo>
                    <a:pt x="479" y="716"/>
                  </a:lnTo>
                  <a:lnTo>
                    <a:pt x="485" y="720"/>
                  </a:lnTo>
                  <a:lnTo>
                    <a:pt x="485" y="720"/>
                  </a:lnTo>
                  <a:close/>
                  <a:moveTo>
                    <a:pt x="495" y="702"/>
                  </a:moveTo>
                  <a:lnTo>
                    <a:pt x="498" y="697"/>
                  </a:lnTo>
                  <a:lnTo>
                    <a:pt x="495" y="691"/>
                  </a:lnTo>
                  <a:lnTo>
                    <a:pt x="489" y="687"/>
                  </a:lnTo>
                  <a:lnTo>
                    <a:pt x="483" y="683"/>
                  </a:lnTo>
                  <a:lnTo>
                    <a:pt x="481" y="680"/>
                  </a:lnTo>
                  <a:lnTo>
                    <a:pt x="474" y="676"/>
                  </a:lnTo>
                  <a:lnTo>
                    <a:pt x="470" y="674"/>
                  </a:lnTo>
                  <a:lnTo>
                    <a:pt x="470" y="672"/>
                  </a:lnTo>
                  <a:lnTo>
                    <a:pt x="464" y="668"/>
                  </a:lnTo>
                  <a:lnTo>
                    <a:pt x="462" y="668"/>
                  </a:lnTo>
                  <a:lnTo>
                    <a:pt x="460" y="670"/>
                  </a:lnTo>
                  <a:lnTo>
                    <a:pt x="460" y="672"/>
                  </a:lnTo>
                  <a:lnTo>
                    <a:pt x="458" y="674"/>
                  </a:lnTo>
                  <a:lnTo>
                    <a:pt x="460" y="676"/>
                  </a:lnTo>
                  <a:lnTo>
                    <a:pt x="464" y="678"/>
                  </a:lnTo>
                  <a:lnTo>
                    <a:pt x="462" y="680"/>
                  </a:lnTo>
                  <a:lnTo>
                    <a:pt x="460" y="680"/>
                  </a:lnTo>
                  <a:lnTo>
                    <a:pt x="458" y="678"/>
                  </a:lnTo>
                  <a:lnTo>
                    <a:pt x="455" y="678"/>
                  </a:lnTo>
                  <a:lnTo>
                    <a:pt x="458" y="683"/>
                  </a:lnTo>
                  <a:lnTo>
                    <a:pt x="464" y="689"/>
                  </a:lnTo>
                  <a:lnTo>
                    <a:pt x="468" y="691"/>
                  </a:lnTo>
                  <a:lnTo>
                    <a:pt x="470" y="695"/>
                  </a:lnTo>
                  <a:lnTo>
                    <a:pt x="472" y="695"/>
                  </a:lnTo>
                  <a:lnTo>
                    <a:pt x="472" y="691"/>
                  </a:lnTo>
                  <a:lnTo>
                    <a:pt x="476" y="693"/>
                  </a:lnTo>
                  <a:lnTo>
                    <a:pt x="479" y="691"/>
                  </a:lnTo>
                  <a:lnTo>
                    <a:pt x="481" y="693"/>
                  </a:lnTo>
                  <a:lnTo>
                    <a:pt x="481" y="697"/>
                  </a:lnTo>
                  <a:lnTo>
                    <a:pt x="481" y="699"/>
                  </a:lnTo>
                  <a:lnTo>
                    <a:pt x="483" y="702"/>
                  </a:lnTo>
                  <a:lnTo>
                    <a:pt x="489" y="704"/>
                  </a:lnTo>
                  <a:lnTo>
                    <a:pt x="491" y="699"/>
                  </a:lnTo>
                  <a:lnTo>
                    <a:pt x="495" y="702"/>
                  </a:lnTo>
                  <a:lnTo>
                    <a:pt x="495" y="702"/>
                  </a:lnTo>
                  <a:close/>
                  <a:moveTo>
                    <a:pt x="590" y="533"/>
                  </a:moveTo>
                  <a:lnTo>
                    <a:pt x="590" y="533"/>
                  </a:lnTo>
                  <a:lnTo>
                    <a:pt x="590" y="531"/>
                  </a:lnTo>
                  <a:lnTo>
                    <a:pt x="590" y="529"/>
                  </a:lnTo>
                  <a:lnTo>
                    <a:pt x="592" y="529"/>
                  </a:lnTo>
                  <a:lnTo>
                    <a:pt x="595" y="531"/>
                  </a:lnTo>
                  <a:lnTo>
                    <a:pt x="597" y="531"/>
                  </a:lnTo>
                  <a:lnTo>
                    <a:pt x="599" y="531"/>
                  </a:lnTo>
                  <a:lnTo>
                    <a:pt x="601" y="531"/>
                  </a:lnTo>
                  <a:lnTo>
                    <a:pt x="603" y="527"/>
                  </a:lnTo>
                  <a:lnTo>
                    <a:pt x="605" y="524"/>
                  </a:lnTo>
                  <a:lnTo>
                    <a:pt x="609" y="522"/>
                  </a:lnTo>
                  <a:lnTo>
                    <a:pt x="611" y="520"/>
                  </a:lnTo>
                  <a:lnTo>
                    <a:pt x="609" y="516"/>
                  </a:lnTo>
                  <a:lnTo>
                    <a:pt x="603" y="514"/>
                  </a:lnTo>
                  <a:lnTo>
                    <a:pt x="603" y="510"/>
                  </a:lnTo>
                  <a:lnTo>
                    <a:pt x="599" y="506"/>
                  </a:lnTo>
                  <a:lnTo>
                    <a:pt x="597" y="506"/>
                  </a:lnTo>
                  <a:lnTo>
                    <a:pt x="595" y="506"/>
                  </a:lnTo>
                  <a:lnTo>
                    <a:pt x="590" y="510"/>
                  </a:lnTo>
                  <a:lnTo>
                    <a:pt x="586" y="510"/>
                  </a:lnTo>
                  <a:lnTo>
                    <a:pt x="584" y="514"/>
                  </a:lnTo>
                  <a:lnTo>
                    <a:pt x="584" y="516"/>
                  </a:lnTo>
                  <a:lnTo>
                    <a:pt x="586" y="520"/>
                  </a:lnTo>
                  <a:lnTo>
                    <a:pt x="586" y="524"/>
                  </a:lnTo>
                  <a:lnTo>
                    <a:pt x="586" y="529"/>
                  </a:lnTo>
                  <a:lnTo>
                    <a:pt x="590" y="533"/>
                  </a:lnTo>
                  <a:lnTo>
                    <a:pt x="590" y="533"/>
                  </a:lnTo>
                  <a:close/>
                  <a:moveTo>
                    <a:pt x="601" y="699"/>
                  </a:moveTo>
                  <a:lnTo>
                    <a:pt x="601" y="699"/>
                  </a:lnTo>
                  <a:lnTo>
                    <a:pt x="603" y="702"/>
                  </a:lnTo>
                  <a:lnTo>
                    <a:pt x="605" y="702"/>
                  </a:lnTo>
                  <a:lnTo>
                    <a:pt x="607" y="699"/>
                  </a:lnTo>
                  <a:lnTo>
                    <a:pt x="607" y="697"/>
                  </a:lnTo>
                  <a:lnTo>
                    <a:pt x="605" y="695"/>
                  </a:lnTo>
                  <a:lnTo>
                    <a:pt x="603" y="695"/>
                  </a:lnTo>
                  <a:lnTo>
                    <a:pt x="603" y="697"/>
                  </a:lnTo>
                  <a:lnTo>
                    <a:pt x="601" y="699"/>
                  </a:lnTo>
                  <a:lnTo>
                    <a:pt x="601" y="699"/>
                  </a:lnTo>
                  <a:close/>
                  <a:moveTo>
                    <a:pt x="677" y="794"/>
                  </a:moveTo>
                  <a:lnTo>
                    <a:pt x="677" y="796"/>
                  </a:lnTo>
                  <a:lnTo>
                    <a:pt x="679" y="796"/>
                  </a:lnTo>
                  <a:lnTo>
                    <a:pt x="679" y="801"/>
                  </a:lnTo>
                  <a:lnTo>
                    <a:pt x="683" y="803"/>
                  </a:lnTo>
                  <a:lnTo>
                    <a:pt x="687" y="801"/>
                  </a:lnTo>
                  <a:lnTo>
                    <a:pt x="689" y="798"/>
                  </a:lnTo>
                  <a:lnTo>
                    <a:pt x="687" y="796"/>
                  </a:lnTo>
                  <a:lnTo>
                    <a:pt x="685" y="794"/>
                  </a:lnTo>
                  <a:lnTo>
                    <a:pt x="681" y="796"/>
                  </a:lnTo>
                  <a:lnTo>
                    <a:pt x="679" y="794"/>
                  </a:lnTo>
                  <a:lnTo>
                    <a:pt x="677" y="794"/>
                  </a:lnTo>
                  <a:lnTo>
                    <a:pt x="677" y="794"/>
                  </a:lnTo>
                  <a:close/>
                  <a:moveTo>
                    <a:pt x="662" y="531"/>
                  </a:moveTo>
                  <a:lnTo>
                    <a:pt x="662" y="527"/>
                  </a:lnTo>
                  <a:lnTo>
                    <a:pt x="660" y="524"/>
                  </a:lnTo>
                  <a:lnTo>
                    <a:pt x="660" y="520"/>
                  </a:lnTo>
                  <a:lnTo>
                    <a:pt x="662" y="520"/>
                  </a:lnTo>
                  <a:lnTo>
                    <a:pt x="660" y="516"/>
                  </a:lnTo>
                  <a:lnTo>
                    <a:pt x="658" y="516"/>
                  </a:lnTo>
                  <a:lnTo>
                    <a:pt x="654" y="518"/>
                  </a:lnTo>
                  <a:lnTo>
                    <a:pt x="654" y="524"/>
                  </a:lnTo>
                  <a:lnTo>
                    <a:pt x="654" y="527"/>
                  </a:lnTo>
                  <a:lnTo>
                    <a:pt x="658" y="527"/>
                  </a:lnTo>
                  <a:lnTo>
                    <a:pt x="660" y="531"/>
                  </a:lnTo>
                  <a:lnTo>
                    <a:pt x="662" y="531"/>
                  </a:lnTo>
                  <a:lnTo>
                    <a:pt x="662" y="531"/>
                  </a:lnTo>
                  <a:close/>
                  <a:moveTo>
                    <a:pt x="656" y="501"/>
                  </a:moveTo>
                  <a:lnTo>
                    <a:pt x="660" y="497"/>
                  </a:lnTo>
                  <a:lnTo>
                    <a:pt x="662" y="499"/>
                  </a:lnTo>
                  <a:lnTo>
                    <a:pt x="666" y="495"/>
                  </a:lnTo>
                  <a:lnTo>
                    <a:pt x="664" y="493"/>
                  </a:lnTo>
                  <a:lnTo>
                    <a:pt x="664" y="491"/>
                  </a:lnTo>
                  <a:lnTo>
                    <a:pt x="668" y="491"/>
                  </a:lnTo>
                  <a:lnTo>
                    <a:pt x="666" y="489"/>
                  </a:lnTo>
                  <a:lnTo>
                    <a:pt x="664" y="489"/>
                  </a:lnTo>
                  <a:lnTo>
                    <a:pt x="658" y="493"/>
                  </a:lnTo>
                  <a:lnTo>
                    <a:pt x="656" y="497"/>
                  </a:lnTo>
                  <a:lnTo>
                    <a:pt x="656" y="501"/>
                  </a:lnTo>
                  <a:lnTo>
                    <a:pt x="656" y="501"/>
                  </a:lnTo>
                  <a:close/>
                  <a:moveTo>
                    <a:pt x="672" y="506"/>
                  </a:moveTo>
                  <a:lnTo>
                    <a:pt x="677" y="510"/>
                  </a:lnTo>
                  <a:lnTo>
                    <a:pt x="683" y="510"/>
                  </a:lnTo>
                  <a:lnTo>
                    <a:pt x="685" y="510"/>
                  </a:lnTo>
                  <a:lnTo>
                    <a:pt x="685" y="508"/>
                  </a:lnTo>
                  <a:lnTo>
                    <a:pt x="679" y="506"/>
                  </a:lnTo>
                  <a:lnTo>
                    <a:pt x="675" y="506"/>
                  </a:lnTo>
                  <a:lnTo>
                    <a:pt x="672" y="506"/>
                  </a:lnTo>
                  <a:lnTo>
                    <a:pt x="672" y="506"/>
                  </a:lnTo>
                  <a:close/>
                  <a:moveTo>
                    <a:pt x="710" y="535"/>
                  </a:moveTo>
                  <a:lnTo>
                    <a:pt x="713" y="537"/>
                  </a:lnTo>
                  <a:lnTo>
                    <a:pt x="708" y="541"/>
                  </a:lnTo>
                  <a:lnTo>
                    <a:pt x="706" y="543"/>
                  </a:lnTo>
                  <a:lnTo>
                    <a:pt x="706" y="548"/>
                  </a:lnTo>
                  <a:lnTo>
                    <a:pt x="708" y="550"/>
                  </a:lnTo>
                  <a:lnTo>
                    <a:pt x="710" y="550"/>
                  </a:lnTo>
                  <a:lnTo>
                    <a:pt x="715" y="546"/>
                  </a:lnTo>
                  <a:lnTo>
                    <a:pt x="717" y="543"/>
                  </a:lnTo>
                  <a:lnTo>
                    <a:pt x="719" y="539"/>
                  </a:lnTo>
                  <a:lnTo>
                    <a:pt x="723" y="539"/>
                  </a:lnTo>
                  <a:lnTo>
                    <a:pt x="727" y="535"/>
                  </a:lnTo>
                  <a:lnTo>
                    <a:pt x="725" y="531"/>
                  </a:lnTo>
                  <a:lnTo>
                    <a:pt x="723" y="531"/>
                  </a:lnTo>
                  <a:lnTo>
                    <a:pt x="721" y="529"/>
                  </a:lnTo>
                  <a:lnTo>
                    <a:pt x="715" y="531"/>
                  </a:lnTo>
                  <a:lnTo>
                    <a:pt x="710" y="535"/>
                  </a:lnTo>
                  <a:lnTo>
                    <a:pt x="710" y="535"/>
                  </a:lnTo>
                  <a:close/>
                  <a:moveTo>
                    <a:pt x="725" y="497"/>
                  </a:moveTo>
                  <a:lnTo>
                    <a:pt x="723" y="503"/>
                  </a:lnTo>
                  <a:lnTo>
                    <a:pt x="721" y="510"/>
                  </a:lnTo>
                  <a:lnTo>
                    <a:pt x="719" y="514"/>
                  </a:lnTo>
                  <a:lnTo>
                    <a:pt x="719" y="516"/>
                  </a:lnTo>
                  <a:lnTo>
                    <a:pt x="723" y="518"/>
                  </a:lnTo>
                  <a:lnTo>
                    <a:pt x="725" y="518"/>
                  </a:lnTo>
                  <a:lnTo>
                    <a:pt x="729" y="520"/>
                  </a:lnTo>
                  <a:lnTo>
                    <a:pt x="734" y="520"/>
                  </a:lnTo>
                  <a:lnTo>
                    <a:pt x="736" y="520"/>
                  </a:lnTo>
                  <a:lnTo>
                    <a:pt x="736" y="518"/>
                  </a:lnTo>
                  <a:lnTo>
                    <a:pt x="734" y="512"/>
                  </a:lnTo>
                  <a:lnTo>
                    <a:pt x="732" y="506"/>
                  </a:lnTo>
                  <a:lnTo>
                    <a:pt x="727" y="501"/>
                  </a:lnTo>
                  <a:lnTo>
                    <a:pt x="725" y="497"/>
                  </a:lnTo>
                  <a:lnTo>
                    <a:pt x="725" y="497"/>
                  </a:lnTo>
                  <a:close/>
                  <a:moveTo>
                    <a:pt x="698" y="432"/>
                  </a:moveTo>
                  <a:lnTo>
                    <a:pt x="698" y="428"/>
                  </a:lnTo>
                  <a:lnTo>
                    <a:pt x="698" y="425"/>
                  </a:lnTo>
                  <a:lnTo>
                    <a:pt x="696" y="425"/>
                  </a:lnTo>
                  <a:lnTo>
                    <a:pt x="691" y="425"/>
                  </a:lnTo>
                  <a:lnTo>
                    <a:pt x="689" y="428"/>
                  </a:lnTo>
                  <a:lnTo>
                    <a:pt x="691" y="428"/>
                  </a:lnTo>
                  <a:lnTo>
                    <a:pt x="694" y="432"/>
                  </a:lnTo>
                  <a:lnTo>
                    <a:pt x="696" y="434"/>
                  </a:lnTo>
                  <a:lnTo>
                    <a:pt x="698" y="432"/>
                  </a:lnTo>
                  <a:lnTo>
                    <a:pt x="698" y="432"/>
                  </a:lnTo>
                  <a:close/>
                  <a:moveTo>
                    <a:pt x="710" y="381"/>
                  </a:moveTo>
                  <a:lnTo>
                    <a:pt x="708" y="381"/>
                  </a:lnTo>
                  <a:lnTo>
                    <a:pt x="706" y="379"/>
                  </a:lnTo>
                  <a:lnTo>
                    <a:pt x="708" y="385"/>
                  </a:lnTo>
                  <a:lnTo>
                    <a:pt x="710" y="387"/>
                  </a:lnTo>
                  <a:lnTo>
                    <a:pt x="713" y="385"/>
                  </a:lnTo>
                  <a:lnTo>
                    <a:pt x="715" y="387"/>
                  </a:lnTo>
                  <a:lnTo>
                    <a:pt x="715" y="392"/>
                  </a:lnTo>
                  <a:lnTo>
                    <a:pt x="717" y="394"/>
                  </a:lnTo>
                  <a:lnTo>
                    <a:pt x="717" y="390"/>
                  </a:lnTo>
                  <a:lnTo>
                    <a:pt x="715" y="385"/>
                  </a:lnTo>
                  <a:lnTo>
                    <a:pt x="717" y="383"/>
                  </a:lnTo>
                  <a:lnTo>
                    <a:pt x="717" y="381"/>
                  </a:lnTo>
                  <a:lnTo>
                    <a:pt x="715" y="377"/>
                  </a:lnTo>
                  <a:lnTo>
                    <a:pt x="715" y="375"/>
                  </a:lnTo>
                  <a:lnTo>
                    <a:pt x="715" y="373"/>
                  </a:lnTo>
                  <a:lnTo>
                    <a:pt x="710" y="373"/>
                  </a:lnTo>
                  <a:lnTo>
                    <a:pt x="710" y="373"/>
                  </a:lnTo>
                  <a:lnTo>
                    <a:pt x="708" y="375"/>
                  </a:lnTo>
                  <a:lnTo>
                    <a:pt x="710" y="379"/>
                  </a:lnTo>
                  <a:lnTo>
                    <a:pt x="710" y="381"/>
                  </a:lnTo>
                  <a:lnTo>
                    <a:pt x="710" y="381"/>
                  </a:lnTo>
                  <a:close/>
                  <a:moveTo>
                    <a:pt x="704" y="358"/>
                  </a:moveTo>
                  <a:lnTo>
                    <a:pt x="700" y="356"/>
                  </a:lnTo>
                  <a:lnTo>
                    <a:pt x="698" y="354"/>
                  </a:lnTo>
                  <a:lnTo>
                    <a:pt x="696" y="354"/>
                  </a:lnTo>
                  <a:lnTo>
                    <a:pt x="694" y="356"/>
                  </a:lnTo>
                  <a:lnTo>
                    <a:pt x="694" y="358"/>
                  </a:lnTo>
                  <a:lnTo>
                    <a:pt x="698" y="360"/>
                  </a:lnTo>
                  <a:lnTo>
                    <a:pt x="702" y="360"/>
                  </a:lnTo>
                  <a:lnTo>
                    <a:pt x="704" y="358"/>
                  </a:lnTo>
                  <a:lnTo>
                    <a:pt x="704" y="358"/>
                  </a:lnTo>
                  <a:close/>
                  <a:moveTo>
                    <a:pt x="704" y="354"/>
                  </a:moveTo>
                  <a:lnTo>
                    <a:pt x="704" y="354"/>
                  </a:lnTo>
                  <a:lnTo>
                    <a:pt x="706" y="354"/>
                  </a:lnTo>
                  <a:lnTo>
                    <a:pt x="710" y="354"/>
                  </a:lnTo>
                  <a:lnTo>
                    <a:pt x="715" y="354"/>
                  </a:lnTo>
                  <a:lnTo>
                    <a:pt x="717" y="354"/>
                  </a:lnTo>
                  <a:lnTo>
                    <a:pt x="719" y="352"/>
                  </a:lnTo>
                  <a:lnTo>
                    <a:pt x="713" y="350"/>
                  </a:lnTo>
                  <a:lnTo>
                    <a:pt x="710" y="350"/>
                  </a:lnTo>
                  <a:lnTo>
                    <a:pt x="706" y="350"/>
                  </a:lnTo>
                  <a:lnTo>
                    <a:pt x="704" y="354"/>
                  </a:lnTo>
                  <a:lnTo>
                    <a:pt x="704" y="354"/>
                  </a:lnTo>
                  <a:close/>
                  <a:moveTo>
                    <a:pt x="750" y="449"/>
                  </a:moveTo>
                  <a:lnTo>
                    <a:pt x="753" y="444"/>
                  </a:lnTo>
                  <a:lnTo>
                    <a:pt x="750" y="444"/>
                  </a:lnTo>
                  <a:lnTo>
                    <a:pt x="748" y="444"/>
                  </a:lnTo>
                  <a:lnTo>
                    <a:pt x="746" y="446"/>
                  </a:lnTo>
                  <a:lnTo>
                    <a:pt x="746" y="449"/>
                  </a:lnTo>
                  <a:lnTo>
                    <a:pt x="750" y="449"/>
                  </a:lnTo>
                  <a:lnTo>
                    <a:pt x="750" y="449"/>
                  </a:lnTo>
                  <a:close/>
                  <a:moveTo>
                    <a:pt x="761" y="446"/>
                  </a:moveTo>
                  <a:lnTo>
                    <a:pt x="765" y="444"/>
                  </a:lnTo>
                  <a:lnTo>
                    <a:pt x="765" y="442"/>
                  </a:lnTo>
                  <a:lnTo>
                    <a:pt x="761" y="440"/>
                  </a:lnTo>
                  <a:lnTo>
                    <a:pt x="759" y="442"/>
                  </a:lnTo>
                  <a:lnTo>
                    <a:pt x="757" y="444"/>
                  </a:lnTo>
                  <a:lnTo>
                    <a:pt x="757" y="444"/>
                  </a:lnTo>
                  <a:lnTo>
                    <a:pt x="761" y="446"/>
                  </a:lnTo>
                  <a:lnTo>
                    <a:pt x="761" y="446"/>
                  </a:lnTo>
                  <a:close/>
                  <a:moveTo>
                    <a:pt x="780" y="449"/>
                  </a:moveTo>
                  <a:lnTo>
                    <a:pt x="782" y="449"/>
                  </a:lnTo>
                  <a:lnTo>
                    <a:pt x="778" y="446"/>
                  </a:lnTo>
                  <a:lnTo>
                    <a:pt x="772" y="449"/>
                  </a:lnTo>
                  <a:lnTo>
                    <a:pt x="774" y="449"/>
                  </a:lnTo>
                  <a:lnTo>
                    <a:pt x="780" y="449"/>
                  </a:lnTo>
                  <a:lnTo>
                    <a:pt x="780" y="449"/>
                  </a:lnTo>
                  <a:close/>
                  <a:moveTo>
                    <a:pt x="807" y="440"/>
                  </a:moveTo>
                  <a:lnTo>
                    <a:pt x="809" y="444"/>
                  </a:lnTo>
                  <a:lnTo>
                    <a:pt x="812" y="446"/>
                  </a:lnTo>
                  <a:lnTo>
                    <a:pt x="814" y="444"/>
                  </a:lnTo>
                  <a:lnTo>
                    <a:pt x="812" y="442"/>
                  </a:lnTo>
                  <a:lnTo>
                    <a:pt x="807" y="440"/>
                  </a:lnTo>
                  <a:lnTo>
                    <a:pt x="807" y="440"/>
                  </a:lnTo>
                  <a:close/>
                  <a:moveTo>
                    <a:pt x="791" y="438"/>
                  </a:moveTo>
                  <a:lnTo>
                    <a:pt x="795" y="436"/>
                  </a:lnTo>
                  <a:lnTo>
                    <a:pt x="799" y="434"/>
                  </a:lnTo>
                  <a:lnTo>
                    <a:pt x="795" y="432"/>
                  </a:lnTo>
                  <a:lnTo>
                    <a:pt x="793" y="434"/>
                  </a:lnTo>
                  <a:lnTo>
                    <a:pt x="793" y="436"/>
                  </a:lnTo>
                  <a:lnTo>
                    <a:pt x="791" y="438"/>
                  </a:lnTo>
                  <a:lnTo>
                    <a:pt x="791" y="438"/>
                  </a:lnTo>
                  <a:close/>
                  <a:moveTo>
                    <a:pt x="778" y="421"/>
                  </a:moveTo>
                  <a:lnTo>
                    <a:pt x="778" y="419"/>
                  </a:lnTo>
                  <a:lnTo>
                    <a:pt x="776" y="419"/>
                  </a:lnTo>
                  <a:lnTo>
                    <a:pt x="772" y="421"/>
                  </a:lnTo>
                  <a:lnTo>
                    <a:pt x="772" y="423"/>
                  </a:lnTo>
                  <a:lnTo>
                    <a:pt x="776" y="425"/>
                  </a:lnTo>
                  <a:lnTo>
                    <a:pt x="776" y="423"/>
                  </a:lnTo>
                  <a:lnTo>
                    <a:pt x="776" y="423"/>
                  </a:lnTo>
                  <a:lnTo>
                    <a:pt x="776" y="421"/>
                  </a:lnTo>
                  <a:lnTo>
                    <a:pt x="778" y="421"/>
                  </a:lnTo>
                  <a:lnTo>
                    <a:pt x="778" y="421"/>
                  </a:lnTo>
                  <a:close/>
                  <a:moveTo>
                    <a:pt x="788" y="417"/>
                  </a:moveTo>
                  <a:lnTo>
                    <a:pt x="788" y="415"/>
                  </a:lnTo>
                  <a:lnTo>
                    <a:pt x="784" y="415"/>
                  </a:lnTo>
                  <a:lnTo>
                    <a:pt x="782" y="417"/>
                  </a:lnTo>
                  <a:lnTo>
                    <a:pt x="784" y="419"/>
                  </a:lnTo>
                  <a:lnTo>
                    <a:pt x="786" y="419"/>
                  </a:lnTo>
                  <a:lnTo>
                    <a:pt x="788" y="419"/>
                  </a:lnTo>
                  <a:lnTo>
                    <a:pt x="788" y="417"/>
                  </a:lnTo>
                  <a:lnTo>
                    <a:pt x="788" y="417"/>
                  </a:lnTo>
                  <a:close/>
                  <a:moveTo>
                    <a:pt x="791" y="419"/>
                  </a:moveTo>
                  <a:lnTo>
                    <a:pt x="793" y="421"/>
                  </a:lnTo>
                  <a:lnTo>
                    <a:pt x="793" y="419"/>
                  </a:lnTo>
                  <a:lnTo>
                    <a:pt x="797" y="417"/>
                  </a:lnTo>
                  <a:lnTo>
                    <a:pt x="797" y="413"/>
                  </a:lnTo>
                  <a:lnTo>
                    <a:pt x="795" y="411"/>
                  </a:lnTo>
                  <a:lnTo>
                    <a:pt x="793" y="411"/>
                  </a:lnTo>
                  <a:lnTo>
                    <a:pt x="791" y="415"/>
                  </a:lnTo>
                  <a:lnTo>
                    <a:pt x="793" y="417"/>
                  </a:lnTo>
                  <a:lnTo>
                    <a:pt x="791" y="419"/>
                  </a:lnTo>
                  <a:lnTo>
                    <a:pt x="791" y="419"/>
                  </a:lnTo>
                  <a:close/>
                  <a:moveTo>
                    <a:pt x="778" y="406"/>
                  </a:moveTo>
                  <a:lnTo>
                    <a:pt x="782" y="404"/>
                  </a:lnTo>
                  <a:lnTo>
                    <a:pt x="780" y="402"/>
                  </a:lnTo>
                  <a:lnTo>
                    <a:pt x="778" y="402"/>
                  </a:lnTo>
                  <a:lnTo>
                    <a:pt x="776" y="402"/>
                  </a:lnTo>
                  <a:lnTo>
                    <a:pt x="772" y="402"/>
                  </a:lnTo>
                  <a:lnTo>
                    <a:pt x="772" y="404"/>
                  </a:lnTo>
                  <a:lnTo>
                    <a:pt x="778" y="406"/>
                  </a:lnTo>
                  <a:lnTo>
                    <a:pt x="778" y="406"/>
                  </a:lnTo>
                  <a:lnTo>
                    <a:pt x="778" y="406"/>
                  </a:lnTo>
                  <a:close/>
                  <a:moveTo>
                    <a:pt x="797" y="398"/>
                  </a:moveTo>
                  <a:lnTo>
                    <a:pt x="799" y="398"/>
                  </a:lnTo>
                  <a:lnTo>
                    <a:pt x="799" y="396"/>
                  </a:lnTo>
                  <a:lnTo>
                    <a:pt x="797" y="394"/>
                  </a:lnTo>
                  <a:lnTo>
                    <a:pt x="801" y="394"/>
                  </a:lnTo>
                  <a:lnTo>
                    <a:pt x="801" y="392"/>
                  </a:lnTo>
                  <a:lnTo>
                    <a:pt x="799" y="387"/>
                  </a:lnTo>
                  <a:lnTo>
                    <a:pt x="793" y="387"/>
                  </a:lnTo>
                  <a:lnTo>
                    <a:pt x="791" y="390"/>
                  </a:lnTo>
                  <a:lnTo>
                    <a:pt x="793" y="392"/>
                  </a:lnTo>
                  <a:lnTo>
                    <a:pt x="791" y="392"/>
                  </a:lnTo>
                  <a:lnTo>
                    <a:pt x="788" y="390"/>
                  </a:lnTo>
                  <a:lnTo>
                    <a:pt x="786" y="392"/>
                  </a:lnTo>
                  <a:lnTo>
                    <a:pt x="788" y="394"/>
                  </a:lnTo>
                  <a:lnTo>
                    <a:pt x="791" y="396"/>
                  </a:lnTo>
                  <a:lnTo>
                    <a:pt x="795" y="396"/>
                  </a:lnTo>
                  <a:lnTo>
                    <a:pt x="797" y="398"/>
                  </a:lnTo>
                  <a:lnTo>
                    <a:pt x="797" y="398"/>
                  </a:lnTo>
                  <a:close/>
                  <a:moveTo>
                    <a:pt x="782" y="227"/>
                  </a:moveTo>
                  <a:lnTo>
                    <a:pt x="784" y="227"/>
                  </a:lnTo>
                  <a:lnTo>
                    <a:pt x="784" y="223"/>
                  </a:lnTo>
                  <a:lnTo>
                    <a:pt x="782" y="223"/>
                  </a:lnTo>
                  <a:lnTo>
                    <a:pt x="780" y="223"/>
                  </a:lnTo>
                  <a:lnTo>
                    <a:pt x="782" y="227"/>
                  </a:lnTo>
                  <a:lnTo>
                    <a:pt x="782" y="227"/>
                  </a:lnTo>
                  <a:close/>
                  <a:moveTo>
                    <a:pt x="761" y="261"/>
                  </a:moveTo>
                  <a:lnTo>
                    <a:pt x="761" y="263"/>
                  </a:lnTo>
                  <a:lnTo>
                    <a:pt x="763" y="265"/>
                  </a:lnTo>
                  <a:lnTo>
                    <a:pt x="767" y="263"/>
                  </a:lnTo>
                  <a:lnTo>
                    <a:pt x="769" y="261"/>
                  </a:lnTo>
                  <a:lnTo>
                    <a:pt x="767" y="255"/>
                  </a:lnTo>
                  <a:lnTo>
                    <a:pt x="765" y="253"/>
                  </a:lnTo>
                  <a:lnTo>
                    <a:pt x="763" y="253"/>
                  </a:lnTo>
                  <a:lnTo>
                    <a:pt x="761" y="255"/>
                  </a:lnTo>
                  <a:lnTo>
                    <a:pt x="761" y="257"/>
                  </a:lnTo>
                  <a:lnTo>
                    <a:pt x="761" y="261"/>
                  </a:lnTo>
                  <a:lnTo>
                    <a:pt x="761" y="261"/>
                  </a:lnTo>
                  <a:close/>
                  <a:moveTo>
                    <a:pt x="850" y="255"/>
                  </a:moveTo>
                  <a:lnTo>
                    <a:pt x="852" y="255"/>
                  </a:lnTo>
                  <a:lnTo>
                    <a:pt x="856" y="253"/>
                  </a:lnTo>
                  <a:lnTo>
                    <a:pt x="858" y="250"/>
                  </a:lnTo>
                  <a:lnTo>
                    <a:pt x="860" y="250"/>
                  </a:lnTo>
                  <a:lnTo>
                    <a:pt x="860" y="253"/>
                  </a:lnTo>
                  <a:lnTo>
                    <a:pt x="858" y="255"/>
                  </a:lnTo>
                  <a:lnTo>
                    <a:pt x="862" y="250"/>
                  </a:lnTo>
                  <a:lnTo>
                    <a:pt x="866" y="246"/>
                  </a:lnTo>
                  <a:lnTo>
                    <a:pt x="866" y="244"/>
                  </a:lnTo>
                  <a:lnTo>
                    <a:pt x="869" y="242"/>
                  </a:lnTo>
                  <a:lnTo>
                    <a:pt x="869" y="238"/>
                  </a:lnTo>
                  <a:lnTo>
                    <a:pt x="866" y="236"/>
                  </a:lnTo>
                  <a:lnTo>
                    <a:pt x="864" y="238"/>
                  </a:lnTo>
                  <a:lnTo>
                    <a:pt x="864" y="240"/>
                  </a:lnTo>
                  <a:lnTo>
                    <a:pt x="860" y="242"/>
                  </a:lnTo>
                  <a:lnTo>
                    <a:pt x="856" y="244"/>
                  </a:lnTo>
                  <a:lnTo>
                    <a:pt x="852" y="250"/>
                  </a:lnTo>
                  <a:lnTo>
                    <a:pt x="850" y="255"/>
                  </a:lnTo>
                  <a:lnTo>
                    <a:pt x="850" y="255"/>
                  </a:lnTo>
                  <a:close/>
                  <a:moveTo>
                    <a:pt x="887" y="257"/>
                  </a:moveTo>
                  <a:lnTo>
                    <a:pt x="892" y="257"/>
                  </a:lnTo>
                  <a:lnTo>
                    <a:pt x="894" y="253"/>
                  </a:lnTo>
                  <a:lnTo>
                    <a:pt x="892" y="253"/>
                  </a:lnTo>
                  <a:lnTo>
                    <a:pt x="887" y="255"/>
                  </a:lnTo>
                  <a:lnTo>
                    <a:pt x="887" y="257"/>
                  </a:lnTo>
                  <a:lnTo>
                    <a:pt x="887" y="257"/>
                  </a:lnTo>
                  <a:lnTo>
                    <a:pt x="887" y="257"/>
                  </a:lnTo>
                  <a:close/>
                  <a:moveTo>
                    <a:pt x="894" y="265"/>
                  </a:moveTo>
                  <a:lnTo>
                    <a:pt x="896" y="265"/>
                  </a:lnTo>
                  <a:lnTo>
                    <a:pt x="898" y="265"/>
                  </a:lnTo>
                  <a:lnTo>
                    <a:pt x="898" y="263"/>
                  </a:lnTo>
                  <a:lnTo>
                    <a:pt x="896" y="261"/>
                  </a:lnTo>
                  <a:lnTo>
                    <a:pt x="894" y="259"/>
                  </a:lnTo>
                  <a:lnTo>
                    <a:pt x="892" y="259"/>
                  </a:lnTo>
                  <a:lnTo>
                    <a:pt x="892" y="261"/>
                  </a:lnTo>
                  <a:lnTo>
                    <a:pt x="894" y="263"/>
                  </a:lnTo>
                  <a:lnTo>
                    <a:pt x="894" y="265"/>
                  </a:lnTo>
                  <a:lnTo>
                    <a:pt x="894" y="265"/>
                  </a:lnTo>
                  <a:close/>
                  <a:moveTo>
                    <a:pt x="860" y="276"/>
                  </a:moveTo>
                  <a:lnTo>
                    <a:pt x="864" y="274"/>
                  </a:lnTo>
                  <a:lnTo>
                    <a:pt x="864" y="272"/>
                  </a:lnTo>
                  <a:lnTo>
                    <a:pt x="862" y="269"/>
                  </a:lnTo>
                  <a:lnTo>
                    <a:pt x="860" y="274"/>
                  </a:lnTo>
                  <a:lnTo>
                    <a:pt x="856" y="274"/>
                  </a:lnTo>
                  <a:lnTo>
                    <a:pt x="856" y="276"/>
                  </a:lnTo>
                  <a:lnTo>
                    <a:pt x="860" y="276"/>
                  </a:lnTo>
                  <a:lnTo>
                    <a:pt x="860" y="276"/>
                  </a:lnTo>
                  <a:close/>
                  <a:moveTo>
                    <a:pt x="879" y="276"/>
                  </a:moveTo>
                  <a:lnTo>
                    <a:pt x="881" y="274"/>
                  </a:lnTo>
                  <a:lnTo>
                    <a:pt x="881" y="272"/>
                  </a:lnTo>
                  <a:lnTo>
                    <a:pt x="881" y="269"/>
                  </a:lnTo>
                  <a:lnTo>
                    <a:pt x="881" y="265"/>
                  </a:lnTo>
                  <a:lnTo>
                    <a:pt x="879" y="265"/>
                  </a:lnTo>
                  <a:lnTo>
                    <a:pt x="877" y="267"/>
                  </a:lnTo>
                  <a:lnTo>
                    <a:pt x="875" y="269"/>
                  </a:lnTo>
                  <a:lnTo>
                    <a:pt x="873" y="274"/>
                  </a:lnTo>
                  <a:lnTo>
                    <a:pt x="873" y="274"/>
                  </a:lnTo>
                  <a:lnTo>
                    <a:pt x="875" y="274"/>
                  </a:lnTo>
                  <a:lnTo>
                    <a:pt x="877" y="272"/>
                  </a:lnTo>
                  <a:lnTo>
                    <a:pt x="879" y="272"/>
                  </a:lnTo>
                  <a:lnTo>
                    <a:pt x="879" y="276"/>
                  </a:lnTo>
                  <a:lnTo>
                    <a:pt x="879" y="276"/>
                  </a:lnTo>
                  <a:close/>
                  <a:moveTo>
                    <a:pt x="881" y="297"/>
                  </a:moveTo>
                  <a:lnTo>
                    <a:pt x="885" y="295"/>
                  </a:lnTo>
                  <a:lnTo>
                    <a:pt x="887" y="297"/>
                  </a:lnTo>
                  <a:lnTo>
                    <a:pt x="890" y="297"/>
                  </a:lnTo>
                  <a:lnTo>
                    <a:pt x="892" y="297"/>
                  </a:lnTo>
                  <a:lnTo>
                    <a:pt x="896" y="297"/>
                  </a:lnTo>
                  <a:lnTo>
                    <a:pt x="900" y="297"/>
                  </a:lnTo>
                  <a:lnTo>
                    <a:pt x="902" y="293"/>
                  </a:lnTo>
                  <a:lnTo>
                    <a:pt x="902" y="293"/>
                  </a:lnTo>
                  <a:lnTo>
                    <a:pt x="900" y="293"/>
                  </a:lnTo>
                  <a:lnTo>
                    <a:pt x="900" y="291"/>
                  </a:lnTo>
                  <a:lnTo>
                    <a:pt x="900" y="286"/>
                  </a:lnTo>
                  <a:lnTo>
                    <a:pt x="896" y="286"/>
                  </a:lnTo>
                  <a:lnTo>
                    <a:pt x="894" y="288"/>
                  </a:lnTo>
                  <a:lnTo>
                    <a:pt x="896" y="291"/>
                  </a:lnTo>
                  <a:lnTo>
                    <a:pt x="894" y="291"/>
                  </a:lnTo>
                  <a:lnTo>
                    <a:pt x="892" y="291"/>
                  </a:lnTo>
                  <a:lnTo>
                    <a:pt x="890" y="288"/>
                  </a:lnTo>
                  <a:lnTo>
                    <a:pt x="890" y="288"/>
                  </a:lnTo>
                  <a:lnTo>
                    <a:pt x="887" y="291"/>
                  </a:lnTo>
                  <a:lnTo>
                    <a:pt x="885" y="293"/>
                  </a:lnTo>
                  <a:lnTo>
                    <a:pt x="881" y="293"/>
                  </a:lnTo>
                  <a:lnTo>
                    <a:pt x="881" y="295"/>
                  </a:lnTo>
                  <a:lnTo>
                    <a:pt x="881" y="297"/>
                  </a:lnTo>
                  <a:lnTo>
                    <a:pt x="881" y="297"/>
                  </a:lnTo>
                  <a:close/>
                  <a:moveTo>
                    <a:pt x="523" y="179"/>
                  </a:moveTo>
                  <a:lnTo>
                    <a:pt x="527" y="179"/>
                  </a:lnTo>
                  <a:lnTo>
                    <a:pt x="531" y="181"/>
                  </a:lnTo>
                  <a:lnTo>
                    <a:pt x="533" y="181"/>
                  </a:lnTo>
                  <a:lnTo>
                    <a:pt x="538" y="179"/>
                  </a:lnTo>
                  <a:lnTo>
                    <a:pt x="540" y="177"/>
                  </a:lnTo>
                  <a:lnTo>
                    <a:pt x="538" y="177"/>
                  </a:lnTo>
                  <a:lnTo>
                    <a:pt x="531" y="177"/>
                  </a:lnTo>
                  <a:lnTo>
                    <a:pt x="529" y="177"/>
                  </a:lnTo>
                  <a:lnTo>
                    <a:pt x="525" y="175"/>
                  </a:lnTo>
                  <a:lnTo>
                    <a:pt x="523" y="175"/>
                  </a:lnTo>
                  <a:lnTo>
                    <a:pt x="523" y="177"/>
                  </a:lnTo>
                  <a:lnTo>
                    <a:pt x="523" y="179"/>
                  </a:lnTo>
                  <a:lnTo>
                    <a:pt x="523" y="179"/>
                  </a:lnTo>
                  <a:close/>
                  <a:moveTo>
                    <a:pt x="514" y="95"/>
                  </a:moveTo>
                  <a:lnTo>
                    <a:pt x="512" y="92"/>
                  </a:lnTo>
                  <a:lnTo>
                    <a:pt x="512" y="88"/>
                  </a:lnTo>
                  <a:lnTo>
                    <a:pt x="519" y="84"/>
                  </a:lnTo>
                  <a:lnTo>
                    <a:pt x="525" y="84"/>
                  </a:lnTo>
                  <a:lnTo>
                    <a:pt x="529" y="86"/>
                  </a:lnTo>
                  <a:lnTo>
                    <a:pt x="531" y="90"/>
                  </a:lnTo>
                  <a:lnTo>
                    <a:pt x="529" y="92"/>
                  </a:lnTo>
                  <a:lnTo>
                    <a:pt x="525" y="95"/>
                  </a:lnTo>
                  <a:lnTo>
                    <a:pt x="517" y="95"/>
                  </a:lnTo>
                  <a:lnTo>
                    <a:pt x="517" y="95"/>
                  </a:lnTo>
                  <a:lnTo>
                    <a:pt x="514" y="95"/>
                  </a:lnTo>
                  <a:lnTo>
                    <a:pt x="514" y="95"/>
                  </a:lnTo>
                  <a:close/>
                  <a:moveTo>
                    <a:pt x="639" y="29"/>
                  </a:moveTo>
                  <a:lnTo>
                    <a:pt x="643" y="25"/>
                  </a:lnTo>
                  <a:lnTo>
                    <a:pt x="645" y="23"/>
                  </a:lnTo>
                  <a:lnTo>
                    <a:pt x="649" y="23"/>
                  </a:lnTo>
                  <a:lnTo>
                    <a:pt x="656" y="23"/>
                  </a:lnTo>
                  <a:lnTo>
                    <a:pt x="654" y="25"/>
                  </a:lnTo>
                  <a:lnTo>
                    <a:pt x="654" y="29"/>
                  </a:lnTo>
                  <a:lnTo>
                    <a:pt x="649" y="31"/>
                  </a:lnTo>
                  <a:lnTo>
                    <a:pt x="645" y="33"/>
                  </a:lnTo>
                  <a:lnTo>
                    <a:pt x="641" y="31"/>
                  </a:lnTo>
                  <a:lnTo>
                    <a:pt x="639" y="29"/>
                  </a:lnTo>
                  <a:lnTo>
                    <a:pt x="639" y="29"/>
                  </a:lnTo>
                  <a:close/>
                  <a:moveTo>
                    <a:pt x="727" y="86"/>
                  </a:moveTo>
                  <a:lnTo>
                    <a:pt x="734" y="82"/>
                  </a:lnTo>
                  <a:lnTo>
                    <a:pt x="736" y="78"/>
                  </a:lnTo>
                  <a:lnTo>
                    <a:pt x="738" y="73"/>
                  </a:lnTo>
                  <a:lnTo>
                    <a:pt x="742" y="69"/>
                  </a:lnTo>
                  <a:lnTo>
                    <a:pt x="750" y="63"/>
                  </a:lnTo>
                  <a:lnTo>
                    <a:pt x="755" y="61"/>
                  </a:lnTo>
                  <a:lnTo>
                    <a:pt x="757" y="57"/>
                  </a:lnTo>
                  <a:lnTo>
                    <a:pt x="757" y="52"/>
                  </a:lnTo>
                  <a:lnTo>
                    <a:pt x="750" y="50"/>
                  </a:lnTo>
                  <a:lnTo>
                    <a:pt x="744" y="44"/>
                  </a:lnTo>
                  <a:lnTo>
                    <a:pt x="740" y="38"/>
                  </a:lnTo>
                  <a:lnTo>
                    <a:pt x="740" y="33"/>
                  </a:lnTo>
                  <a:lnTo>
                    <a:pt x="742" y="29"/>
                  </a:lnTo>
                  <a:lnTo>
                    <a:pt x="742" y="25"/>
                  </a:lnTo>
                  <a:lnTo>
                    <a:pt x="740" y="25"/>
                  </a:lnTo>
                  <a:lnTo>
                    <a:pt x="732" y="25"/>
                  </a:lnTo>
                  <a:lnTo>
                    <a:pt x="723" y="23"/>
                  </a:lnTo>
                  <a:lnTo>
                    <a:pt x="719" y="19"/>
                  </a:lnTo>
                  <a:lnTo>
                    <a:pt x="710" y="8"/>
                  </a:lnTo>
                  <a:lnTo>
                    <a:pt x="704" y="4"/>
                  </a:lnTo>
                  <a:lnTo>
                    <a:pt x="698" y="0"/>
                  </a:lnTo>
                  <a:lnTo>
                    <a:pt x="696" y="0"/>
                  </a:lnTo>
                  <a:lnTo>
                    <a:pt x="694" y="2"/>
                  </a:lnTo>
                  <a:lnTo>
                    <a:pt x="694" y="6"/>
                  </a:lnTo>
                  <a:lnTo>
                    <a:pt x="694" y="8"/>
                  </a:lnTo>
                  <a:lnTo>
                    <a:pt x="694" y="14"/>
                  </a:lnTo>
                  <a:lnTo>
                    <a:pt x="689" y="19"/>
                  </a:lnTo>
                  <a:lnTo>
                    <a:pt x="687" y="25"/>
                  </a:lnTo>
                  <a:lnTo>
                    <a:pt x="683" y="29"/>
                  </a:lnTo>
                  <a:lnTo>
                    <a:pt x="681" y="33"/>
                  </a:lnTo>
                  <a:lnTo>
                    <a:pt x="683" y="50"/>
                  </a:lnTo>
                  <a:lnTo>
                    <a:pt x="685" y="54"/>
                  </a:lnTo>
                  <a:lnTo>
                    <a:pt x="689" y="57"/>
                  </a:lnTo>
                  <a:lnTo>
                    <a:pt x="689" y="59"/>
                  </a:lnTo>
                  <a:lnTo>
                    <a:pt x="687" y="71"/>
                  </a:lnTo>
                  <a:lnTo>
                    <a:pt x="685" y="76"/>
                  </a:lnTo>
                  <a:lnTo>
                    <a:pt x="685" y="78"/>
                  </a:lnTo>
                  <a:lnTo>
                    <a:pt x="685" y="82"/>
                  </a:lnTo>
                  <a:lnTo>
                    <a:pt x="687" y="80"/>
                  </a:lnTo>
                  <a:lnTo>
                    <a:pt x="689" y="76"/>
                  </a:lnTo>
                  <a:lnTo>
                    <a:pt x="696" y="73"/>
                  </a:lnTo>
                  <a:lnTo>
                    <a:pt x="698" y="76"/>
                  </a:lnTo>
                  <a:lnTo>
                    <a:pt x="698" y="80"/>
                  </a:lnTo>
                  <a:lnTo>
                    <a:pt x="704" y="84"/>
                  </a:lnTo>
                  <a:lnTo>
                    <a:pt x="708" y="84"/>
                  </a:lnTo>
                  <a:lnTo>
                    <a:pt x="708" y="82"/>
                  </a:lnTo>
                  <a:lnTo>
                    <a:pt x="713" y="82"/>
                  </a:lnTo>
                  <a:lnTo>
                    <a:pt x="717" y="86"/>
                  </a:lnTo>
                  <a:lnTo>
                    <a:pt x="723" y="86"/>
                  </a:lnTo>
                  <a:lnTo>
                    <a:pt x="727" y="86"/>
                  </a:lnTo>
                  <a:lnTo>
                    <a:pt x="727" y="86"/>
                  </a:lnTo>
                  <a:close/>
                  <a:moveTo>
                    <a:pt x="708" y="113"/>
                  </a:moveTo>
                  <a:lnTo>
                    <a:pt x="708" y="116"/>
                  </a:lnTo>
                  <a:lnTo>
                    <a:pt x="713" y="118"/>
                  </a:lnTo>
                  <a:lnTo>
                    <a:pt x="717" y="118"/>
                  </a:lnTo>
                  <a:lnTo>
                    <a:pt x="721" y="116"/>
                  </a:lnTo>
                  <a:lnTo>
                    <a:pt x="725" y="111"/>
                  </a:lnTo>
                  <a:lnTo>
                    <a:pt x="727" y="109"/>
                  </a:lnTo>
                  <a:lnTo>
                    <a:pt x="729" y="103"/>
                  </a:lnTo>
                  <a:lnTo>
                    <a:pt x="732" y="99"/>
                  </a:lnTo>
                  <a:lnTo>
                    <a:pt x="732" y="95"/>
                  </a:lnTo>
                  <a:lnTo>
                    <a:pt x="723" y="90"/>
                  </a:lnTo>
                  <a:lnTo>
                    <a:pt x="717" y="90"/>
                  </a:lnTo>
                  <a:lnTo>
                    <a:pt x="710" y="90"/>
                  </a:lnTo>
                  <a:lnTo>
                    <a:pt x="706" y="92"/>
                  </a:lnTo>
                  <a:lnTo>
                    <a:pt x="702" y="90"/>
                  </a:lnTo>
                  <a:lnTo>
                    <a:pt x="700" y="90"/>
                  </a:lnTo>
                  <a:lnTo>
                    <a:pt x="696" y="95"/>
                  </a:lnTo>
                  <a:lnTo>
                    <a:pt x="691" y="95"/>
                  </a:lnTo>
                  <a:lnTo>
                    <a:pt x="691" y="95"/>
                  </a:lnTo>
                  <a:lnTo>
                    <a:pt x="691" y="99"/>
                  </a:lnTo>
                  <a:lnTo>
                    <a:pt x="698" y="99"/>
                  </a:lnTo>
                  <a:lnTo>
                    <a:pt x="700" y="103"/>
                  </a:lnTo>
                  <a:lnTo>
                    <a:pt x="704" y="105"/>
                  </a:lnTo>
                  <a:lnTo>
                    <a:pt x="706" y="107"/>
                  </a:lnTo>
                  <a:lnTo>
                    <a:pt x="710" y="109"/>
                  </a:lnTo>
                  <a:lnTo>
                    <a:pt x="719" y="109"/>
                  </a:lnTo>
                  <a:lnTo>
                    <a:pt x="721" y="111"/>
                  </a:lnTo>
                  <a:lnTo>
                    <a:pt x="719" y="111"/>
                  </a:lnTo>
                  <a:lnTo>
                    <a:pt x="713" y="113"/>
                  </a:lnTo>
                  <a:lnTo>
                    <a:pt x="708" y="113"/>
                  </a:lnTo>
                  <a:lnTo>
                    <a:pt x="708" y="113"/>
                  </a:lnTo>
                  <a:close/>
                  <a:moveTo>
                    <a:pt x="843" y="126"/>
                  </a:moveTo>
                  <a:lnTo>
                    <a:pt x="843" y="128"/>
                  </a:lnTo>
                  <a:lnTo>
                    <a:pt x="839" y="135"/>
                  </a:lnTo>
                  <a:lnTo>
                    <a:pt x="833" y="137"/>
                  </a:lnTo>
                  <a:lnTo>
                    <a:pt x="828" y="141"/>
                  </a:lnTo>
                  <a:lnTo>
                    <a:pt x="824" y="145"/>
                  </a:lnTo>
                  <a:lnTo>
                    <a:pt x="822" y="145"/>
                  </a:lnTo>
                  <a:lnTo>
                    <a:pt x="818" y="141"/>
                  </a:lnTo>
                  <a:lnTo>
                    <a:pt x="816" y="139"/>
                  </a:lnTo>
                  <a:lnTo>
                    <a:pt x="812" y="139"/>
                  </a:lnTo>
                  <a:lnTo>
                    <a:pt x="807" y="139"/>
                  </a:lnTo>
                  <a:lnTo>
                    <a:pt x="803" y="139"/>
                  </a:lnTo>
                  <a:lnTo>
                    <a:pt x="795" y="139"/>
                  </a:lnTo>
                  <a:lnTo>
                    <a:pt x="788" y="137"/>
                  </a:lnTo>
                  <a:lnTo>
                    <a:pt x="786" y="135"/>
                  </a:lnTo>
                  <a:lnTo>
                    <a:pt x="782" y="137"/>
                  </a:lnTo>
                  <a:lnTo>
                    <a:pt x="776" y="139"/>
                  </a:lnTo>
                  <a:lnTo>
                    <a:pt x="774" y="137"/>
                  </a:lnTo>
                  <a:lnTo>
                    <a:pt x="769" y="135"/>
                  </a:lnTo>
                  <a:lnTo>
                    <a:pt x="763" y="135"/>
                  </a:lnTo>
                  <a:lnTo>
                    <a:pt x="761" y="130"/>
                  </a:lnTo>
                  <a:lnTo>
                    <a:pt x="759" y="124"/>
                  </a:lnTo>
                  <a:lnTo>
                    <a:pt x="755" y="120"/>
                  </a:lnTo>
                  <a:lnTo>
                    <a:pt x="753" y="120"/>
                  </a:lnTo>
                  <a:lnTo>
                    <a:pt x="750" y="122"/>
                  </a:lnTo>
                  <a:lnTo>
                    <a:pt x="746" y="118"/>
                  </a:lnTo>
                  <a:lnTo>
                    <a:pt x="742" y="118"/>
                  </a:lnTo>
                  <a:lnTo>
                    <a:pt x="742" y="120"/>
                  </a:lnTo>
                  <a:lnTo>
                    <a:pt x="742" y="122"/>
                  </a:lnTo>
                  <a:lnTo>
                    <a:pt x="740" y="122"/>
                  </a:lnTo>
                  <a:lnTo>
                    <a:pt x="740" y="122"/>
                  </a:lnTo>
                  <a:lnTo>
                    <a:pt x="736" y="118"/>
                  </a:lnTo>
                  <a:lnTo>
                    <a:pt x="736" y="116"/>
                  </a:lnTo>
                  <a:lnTo>
                    <a:pt x="740" y="113"/>
                  </a:lnTo>
                  <a:lnTo>
                    <a:pt x="742" y="111"/>
                  </a:lnTo>
                  <a:lnTo>
                    <a:pt x="740" y="105"/>
                  </a:lnTo>
                  <a:lnTo>
                    <a:pt x="740" y="101"/>
                  </a:lnTo>
                  <a:lnTo>
                    <a:pt x="744" y="97"/>
                  </a:lnTo>
                  <a:lnTo>
                    <a:pt x="744" y="95"/>
                  </a:lnTo>
                  <a:lnTo>
                    <a:pt x="742" y="95"/>
                  </a:lnTo>
                  <a:lnTo>
                    <a:pt x="738" y="92"/>
                  </a:lnTo>
                  <a:lnTo>
                    <a:pt x="736" y="88"/>
                  </a:lnTo>
                  <a:lnTo>
                    <a:pt x="738" y="82"/>
                  </a:lnTo>
                  <a:lnTo>
                    <a:pt x="742" y="80"/>
                  </a:lnTo>
                  <a:lnTo>
                    <a:pt x="748" y="78"/>
                  </a:lnTo>
                  <a:lnTo>
                    <a:pt x="748" y="76"/>
                  </a:lnTo>
                  <a:lnTo>
                    <a:pt x="750" y="71"/>
                  </a:lnTo>
                  <a:lnTo>
                    <a:pt x="755" y="69"/>
                  </a:lnTo>
                  <a:lnTo>
                    <a:pt x="761" y="65"/>
                  </a:lnTo>
                  <a:lnTo>
                    <a:pt x="763" y="61"/>
                  </a:lnTo>
                  <a:lnTo>
                    <a:pt x="765" y="61"/>
                  </a:lnTo>
                  <a:lnTo>
                    <a:pt x="772" y="61"/>
                  </a:lnTo>
                  <a:lnTo>
                    <a:pt x="778" y="65"/>
                  </a:lnTo>
                  <a:lnTo>
                    <a:pt x="784" y="73"/>
                  </a:lnTo>
                  <a:lnTo>
                    <a:pt x="786" y="78"/>
                  </a:lnTo>
                  <a:lnTo>
                    <a:pt x="784" y="84"/>
                  </a:lnTo>
                  <a:lnTo>
                    <a:pt x="786" y="86"/>
                  </a:lnTo>
                  <a:lnTo>
                    <a:pt x="784" y="88"/>
                  </a:lnTo>
                  <a:lnTo>
                    <a:pt x="782" y="92"/>
                  </a:lnTo>
                  <a:lnTo>
                    <a:pt x="782" y="95"/>
                  </a:lnTo>
                  <a:lnTo>
                    <a:pt x="784" y="95"/>
                  </a:lnTo>
                  <a:lnTo>
                    <a:pt x="788" y="88"/>
                  </a:lnTo>
                  <a:lnTo>
                    <a:pt x="788" y="84"/>
                  </a:lnTo>
                  <a:lnTo>
                    <a:pt x="788" y="80"/>
                  </a:lnTo>
                  <a:lnTo>
                    <a:pt x="791" y="78"/>
                  </a:lnTo>
                  <a:lnTo>
                    <a:pt x="791" y="73"/>
                  </a:lnTo>
                  <a:lnTo>
                    <a:pt x="784" y="69"/>
                  </a:lnTo>
                  <a:lnTo>
                    <a:pt x="784" y="65"/>
                  </a:lnTo>
                  <a:lnTo>
                    <a:pt x="784" y="63"/>
                  </a:lnTo>
                  <a:lnTo>
                    <a:pt x="791" y="63"/>
                  </a:lnTo>
                  <a:lnTo>
                    <a:pt x="799" y="63"/>
                  </a:lnTo>
                  <a:lnTo>
                    <a:pt x="812" y="73"/>
                  </a:lnTo>
                  <a:lnTo>
                    <a:pt x="814" y="73"/>
                  </a:lnTo>
                  <a:lnTo>
                    <a:pt x="816" y="76"/>
                  </a:lnTo>
                  <a:lnTo>
                    <a:pt x="816" y="80"/>
                  </a:lnTo>
                  <a:lnTo>
                    <a:pt x="818" y="82"/>
                  </a:lnTo>
                  <a:lnTo>
                    <a:pt x="820" y="88"/>
                  </a:lnTo>
                  <a:lnTo>
                    <a:pt x="820" y="92"/>
                  </a:lnTo>
                  <a:lnTo>
                    <a:pt x="826" y="99"/>
                  </a:lnTo>
                  <a:lnTo>
                    <a:pt x="831" y="105"/>
                  </a:lnTo>
                  <a:lnTo>
                    <a:pt x="831" y="107"/>
                  </a:lnTo>
                  <a:lnTo>
                    <a:pt x="826" y="107"/>
                  </a:lnTo>
                  <a:lnTo>
                    <a:pt x="824" y="105"/>
                  </a:lnTo>
                  <a:lnTo>
                    <a:pt x="820" y="105"/>
                  </a:lnTo>
                  <a:lnTo>
                    <a:pt x="822" y="109"/>
                  </a:lnTo>
                  <a:lnTo>
                    <a:pt x="826" y="113"/>
                  </a:lnTo>
                  <a:lnTo>
                    <a:pt x="831" y="113"/>
                  </a:lnTo>
                  <a:lnTo>
                    <a:pt x="837" y="120"/>
                  </a:lnTo>
                  <a:lnTo>
                    <a:pt x="839" y="120"/>
                  </a:lnTo>
                  <a:lnTo>
                    <a:pt x="843" y="126"/>
                  </a:lnTo>
                  <a:lnTo>
                    <a:pt x="843" y="126"/>
                  </a:lnTo>
                  <a:close/>
                  <a:moveTo>
                    <a:pt x="1572" y="14"/>
                  </a:moveTo>
                  <a:lnTo>
                    <a:pt x="1575" y="6"/>
                  </a:lnTo>
                  <a:lnTo>
                    <a:pt x="1579" y="2"/>
                  </a:lnTo>
                  <a:lnTo>
                    <a:pt x="1581" y="2"/>
                  </a:lnTo>
                  <a:lnTo>
                    <a:pt x="1581" y="6"/>
                  </a:lnTo>
                  <a:lnTo>
                    <a:pt x="1583" y="8"/>
                  </a:lnTo>
                  <a:lnTo>
                    <a:pt x="1579" y="10"/>
                  </a:lnTo>
                  <a:lnTo>
                    <a:pt x="1577" y="12"/>
                  </a:lnTo>
                  <a:lnTo>
                    <a:pt x="1572" y="14"/>
                  </a:lnTo>
                  <a:lnTo>
                    <a:pt x="1572" y="14"/>
                  </a:lnTo>
                  <a:close/>
                  <a:moveTo>
                    <a:pt x="1615" y="82"/>
                  </a:moveTo>
                  <a:lnTo>
                    <a:pt x="1617" y="90"/>
                  </a:lnTo>
                  <a:lnTo>
                    <a:pt x="1623" y="99"/>
                  </a:lnTo>
                  <a:lnTo>
                    <a:pt x="1625" y="103"/>
                  </a:lnTo>
                  <a:lnTo>
                    <a:pt x="1640" y="107"/>
                  </a:lnTo>
                  <a:lnTo>
                    <a:pt x="1650" y="109"/>
                  </a:lnTo>
                  <a:lnTo>
                    <a:pt x="1657" y="111"/>
                  </a:lnTo>
                  <a:lnTo>
                    <a:pt x="1663" y="111"/>
                  </a:lnTo>
                  <a:lnTo>
                    <a:pt x="1669" y="109"/>
                  </a:lnTo>
                  <a:lnTo>
                    <a:pt x="1674" y="111"/>
                  </a:lnTo>
                  <a:lnTo>
                    <a:pt x="1678" y="111"/>
                  </a:lnTo>
                  <a:lnTo>
                    <a:pt x="1686" y="105"/>
                  </a:lnTo>
                  <a:lnTo>
                    <a:pt x="1688" y="101"/>
                  </a:lnTo>
                  <a:lnTo>
                    <a:pt x="1690" y="97"/>
                  </a:lnTo>
                  <a:lnTo>
                    <a:pt x="1688" y="90"/>
                  </a:lnTo>
                  <a:lnTo>
                    <a:pt x="1686" y="90"/>
                  </a:lnTo>
                  <a:lnTo>
                    <a:pt x="1682" y="90"/>
                  </a:lnTo>
                  <a:lnTo>
                    <a:pt x="1682" y="86"/>
                  </a:lnTo>
                  <a:lnTo>
                    <a:pt x="1682" y="84"/>
                  </a:lnTo>
                  <a:lnTo>
                    <a:pt x="1680" y="82"/>
                  </a:lnTo>
                  <a:lnTo>
                    <a:pt x="1676" y="84"/>
                  </a:lnTo>
                  <a:lnTo>
                    <a:pt x="1672" y="82"/>
                  </a:lnTo>
                  <a:lnTo>
                    <a:pt x="1661" y="84"/>
                  </a:lnTo>
                  <a:lnTo>
                    <a:pt x="1655" y="88"/>
                  </a:lnTo>
                  <a:lnTo>
                    <a:pt x="1650" y="90"/>
                  </a:lnTo>
                  <a:lnTo>
                    <a:pt x="1650" y="88"/>
                  </a:lnTo>
                  <a:lnTo>
                    <a:pt x="1648" y="84"/>
                  </a:lnTo>
                  <a:lnTo>
                    <a:pt x="1646" y="84"/>
                  </a:lnTo>
                  <a:lnTo>
                    <a:pt x="1642" y="86"/>
                  </a:lnTo>
                  <a:lnTo>
                    <a:pt x="1636" y="86"/>
                  </a:lnTo>
                  <a:lnTo>
                    <a:pt x="1631" y="84"/>
                  </a:lnTo>
                  <a:lnTo>
                    <a:pt x="1631" y="88"/>
                  </a:lnTo>
                  <a:lnTo>
                    <a:pt x="1629" y="90"/>
                  </a:lnTo>
                  <a:lnTo>
                    <a:pt x="1621" y="88"/>
                  </a:lnTo>
                  <a:lnTo>
                    <a:pt x="1619" y="86"/>
                  </a:lnTo>
                  <a:lnTo>
                    <a:pt x="1619" y="84"/>
                  </a:lnTo>
                  <a:lnTo>
                    <a:pt x="1615" y="82"/>
                  </a:lnTo>
                  <a:lnTo>
                    <a:pt x="1615" y="82"/>
                  </a:lnTo>
                  <a:close/>
                  <a:moveTo>
                    <a:pt x="1461" y="151"/>
                  </a:moveTo>
                  <a:lnTo>
                    <a:pt x="1457" y="141"/>
                  </a:lnTo>
                  <a:lnTo>
                    <a:pt x="1457" y="137"/>
                  </a:lnTo>
                  <a:lnTo>
                    <a:pt x="1452" y="135"/>
                  </a:lnTo>
                  <a:lnTo>
                    <a:pt x="1446" y="132"/>
                  </a:lnTo>
                  <a:lnTo>
                    <a:pt x="1442" y="128"/>
                  </a:lnTo>
                  <a:lnTo>
                    <a:pt x="1440" y="126"/>
                  </a:lnTo>
                  <a:lnTo>
                    <a:pt x="1438" y="124"/>
                  </a:lnTo>
                  <a:lnTo>
                    <a:pt x="1438" y="128"/>
                  </a:lnTo>
                  <a:lnTo>
                    <a:pt x="1442" y="135"/>
                  </a:lnTo>
                  <a:lnTo>
                    <a:pt x="1448" y="139"/>
                  </a:lnTo>
                  <a:lnTo>
                    <a:pt x="1452" y="147"/>
                  </a:lnTo>
                  <a:lnTo>
                    <a:pt x="1457" y="156"/>
                  </a:lnTo>
                  <a:lnTo>
                    <a:pt x="1459" y="158"/>
                  </a:lnTo>
                  <a:lnTo>
                    <a:pt x="1463" y="156"/>
                  </a:lnTo>
                  <a:lnTo>
                    <a:pt x="1461" y="151"/>
                  </a:lnTo>
                  <a:lnTo>
                    <a:pt x="1461" y="151"/>
                  </a:lnTo>
                  <a:close/>
                  <a:moveTo>
                    <a:pt x="1539" y="160"/>
                  </a:moveTo>
                  <a:lnTo>
                    <a:pt x="1537" y="160"/>
                  </a:lnTo>
                  <a:lnTo>
                    <a:pt x="1535" y="158"/>
                  </a:lnTo>
                  <a:lnTo>
                    <a:pt x="1535" y="156"/>
                  </a:lnTo>
                  <a:lnTo>
                    <a:pt x="1535" y="154"/>
                  </a:lnTo>
                  <a:lnTo>
                    <a:pt x="1537" y="156"/>
                  </a:lnTo>
                  <a:lnTo>
                    <a:pt x="1539" y="158"/>
                  </a:lnTo>
                  <a:lnTo>
                    <a:pt x="1543" y="158"/>
                  </a:lnTo>
                  <a:lnTo>
                    <a:pt x="1545" y="162"/>
                  </a:lnTo>
                  <a:lnTo>
                    <a:pt x="1545" y="164"/>
                  </a:lnTo>
                  <a:lnTo>
                    <a:pt x="1547" y="162"/>
                  </a:lnTo>
                  <a:lnTo>
                    <a:pt x="1551" y="158"/>
                  </a:lnTo>
                  <a:lnTo>
                    <a:pt x="1553" y="149"/>
                  </a:lnTo>
                  <a:lnTo>
                    <a:pt x="1562" y="143"/>
                  </a:lnTo>
                  <a:lnTo>
                    <a:pt x="1566" y="143"/>
                  </a:lnTo>
                  <a:lnTo>
                    <a:pt x="1570" y="139"/>
                  </a:lnTo>
                  <a:lnTo>
                    <a:pt x="1570" y="141"/>
                  </a:lnTo>
                  <a:lnTo>
                    <a:pt x="1570" y="143"/>
                  </a:lnTo>
                  <a:lnTo>
                    <a:pt x="1575" y="143"/>
                  </a:lnTo>
                  <a:lnTo>
                    <a:pt x="1577" y="145"/>
                  </a:lnTo>
                  <a:lnTo>
                    <a:pt x="1579" y="143"/>
                  </a:lnTo>
                  <a:lnTo>
                    <a:pt x="1581" y="141"/>
                  </a:lnTo>
                  <a:lnTo>
                    <a:pt x="1585" y="137"/>
                  </a:lnTo>
                  <a:lnTo>
                    <a:pt x="1589" y="135"/>
                  </a:lnTo>
                  <a:lnTo>
                    <a:pt x="1587" y="132"/>
                  </a:lnTo>
                  <a:lnTo>
                    <a:pt x="1583" y="132"/>
                  </a:lnTo>
                  <a:lnTo>
                    <a:pt x="1577" y="135"/>
                  </a:lnTo>
                  <a:lnTo>
                    <a:pt x="1570" y="132"/>
                  </a:lnTo>
                  <a:lnTo>
                    <a:pt x="1564" y="130"/>
                  </a:lnTo>
                  <a:lnTo>
                    <a:pt x="1562" y="128"/>
                  </a:lnTo>
                  <a:lnTo>
                    <a:pt x="1558" y="128"/>
                  </a:lnTo>
                  <a:lnTo>
                    <a:pt x="1556" y="126"/>
                  </a:lnTo>
                  <a:lnTo>
                    <a:pt x="1549" y="120"/>
                  </a:lnTo>
                  <a:lnTo>
                    <a:pt x="1547" y="118"/>
                  </a:lnTo>
                  <a:lnTo>
                    <a:pt x="1545" y="111"/>
                  </a:lnTo>
                  <a:lnTo>
                    <a:pt x="1545" y="107"/>
                  </a:lnTo>
                  <a:lnTo>
                    <a:pt x="1541" y="105"/>
                  </a:lnTo>
                  <a:lnTo>
                    <a:pt x="1541" y="101"/>
                  </a:lnTo>
                  <a:lnTo>
                    <a:pt x="1537" y="99"/>
                  </a:lnTo>
                  <a:lnTo>
                    <a:pt x="1537" y="97"/>
                  </a:lnTo>
                  <a:lnTo>
                    <a:pt x="1539" y="95"/>
                  </a:lnTo>
                  <a:lnTo>
                    <a:pt x="1537" y="92"/>
                  </a:lnTo>
                  <a:lnTo>
                    <a:pt x="1539" y="90"/>
                  </a:lnTo>
                  <a:lnTo>
                    <a:pt x="1541" y="90"/>
                  </a:lnTo>
                  <a:lnTo>
                    <a:pt x="1539" y="86"/>
                  </a:lnTo>
                  <a:lnTo>
                    <a:pt x="1539" y="86"/>
                  </a:lnTo>
                  <a:lnTo>
                    <a:pt x="1535" y="84"/>
                  </a:lnTo>
                  <a:lnTo>
                    <a:pt x="1528" y="84"/>
                  </a:lnTo>
                  <a:lnTo>
                    <a:pt x="1522" y="82"/>
                  </a:lnTo>
                  <a:lnTo>
                    <a:pt x="1520" y="80"/>
                  </a:lnTo>
                  <a:lnTo>
                    <a:pt x="1516" y="80"/>
                  </a:lnTo>
                  <a:lnTo>
                    <a:pt x="1511" y="78"/>
                  </a:lnTo>
                  <a:lnTo>
                    <a:pt x="1509" y="78"/>
                  </a:lnTo>
                  <a:lnTo>
                    <a:pt x="1516" y="84"/>
                  </a:lnTo>
                  <a:lnTo>
                    <a:pt x="1518" y="84"/>
                  </a:lnTo>
                  <a:lnTo>
                    <a:pt x="1520" y="86"/>
                  </a:lnTo>
                  <a:lnTo>
                    <a:pt x="1516" y="86"/>
                  </a:lnTo>
                  <a:lnTo>
                    <a:pt x="1513" y="86"/>
                  </a:lnTo>
                  <a:lnTo>
                    <a:pt x="1511" y="86"/>
                  </a:lnTo>
                  <a:lnTo>
                    <a:pt x="1509" y="88"/>
                  </a:lnTo>
                  <a:lnTo>
                    <a:pt x="1509" y="92"/>
                  </a:lnTo>
                  <a:lnTo>
                    <a:pt x="1511" y="97"/>
                  </a:lnTo>
                  <a:lnTo>
                    <a:pt x="1513" y="103"/>
                  </a:lnTo>
                  <a:lnTo>
                    <a:pt x="1520" y="109"/>
                  </a:lnTo>
                  <a:lnTo>
                    <a:pt x="1520" y="111"/>
                  </a:lnTo>
                  <a:lnTo>
                    <a:pt x="1520" y="113"/>
                  </a:lnTo>
                  <a:lnTo>
                    <a:pt x="1513" y="113"/>
                  </a:lnTo>
                  <a:lnTo>
                    <a:pt x="1509" y="109"/>
                  </a:lnTo>
                  <a:lnTo>
                    <a:pt x="1507" y="103"/>
                  </a:lnTo>
                  <a:lnTo>
                    <a:pt x="1505" y="103"/>
                  </a:lnTo>
                  <a:lnTo>
                    <a:pt x="1501" y="103"/>
                  </a:lnTo>
                  <a:lnTo>
                    <a:pt x="1499" y="105"/>
                  </a:lnTo>
                  <a:lnTo>
                    <a:pt x="1497" y="103"/>
                  </a:lnTo>
                  <a:lnTo>
                    <a:pt x="1492" y="103"/>
                  </a:lnTo>
                  <a:lnTo>
                    <a:pt x="1492" y="99"/>
                  </a:lnTo>
                  <a:lnTo>
                    <a:pt x="1492" y="95"/>
                  </a:lnTo>
                  <a:lnTo>
                    <a:pt x="1488" y="95"/>
                  </a:lnTo>
                  <a:lnTo>
                    <a:pt x="1484" y="90"/>
                  </a:lnTo>
                  <a:lnTo>
                    <a:pt x="1478" y="90"/>
                  </a:lnTo>
                  <a:lnTo>
                    <a:pt x="1476" y="88"/>
                  </a:lnTo>
                  <a:lnTo>
                    <a:pt x="1473" y="84"/>
                  </a:lnTo>
                  <a:lnTo>
                    <a:pt x="1469" y="86"/>
                  </a:lnTo>
                  <a:lnTo>
                    <a:pt x="1467" y="88"/>
                  </a:lnTo>
                  <a:lnTo>
                    <a:pt x="1467" y="95"/>
                  </a:lnTo>
                  <a:lnTo>
                    <a:pt x="1465" y="97"/>
                  </a:lnTo>
                  <a:lnTo>
                    <a:pt x="1465" y="101"/>
                  </a:lnTo>
                  <a:lnTo>
                    <a:pt x="1465" y="107"/>
                  </a:lnTo>
                  <a:lnTo>
                    <a:pt x="1461" y="109"/>
                  </a:lnTo>
                  <a:lnTo>
                    <a:pt x="1459" y="111"/>
                  </a:lnTo>
                  <a:lnTo>
                    <a:pt x="1465" y="120"/>
                  </a:lnTo>
                  <a:lnTo>
                    <a:pt x="1467" y="120"/>
                  </a:lnTo>
                  <a:lnTo>
                    <a:pt x="1469" y="122"/>
                  </a:lnTo>
                  <a:lnTo>
                    <a:pt x="1467" y="124"/>
                  </a:lnTo>
                  <a:lnTo>
                    <a:pt x="1465" y="124"/>
                  </a:lnTo>
                  <a:lnTo>
                    <a:pt x="1467" y="128"/>
                  </a:lnTo>
                  <a:lnTo>
                    <a:pt x="1469" y="128"/>
                  </a:lnTo>
                  <a:lnTo>
                    <a:pt x="1471" y="132"/>
                  </a:lnTo>
                  <a:lnTo>
                    <a:pt x="1471" y="135"/>
                  </a:lnTo>
                  <a:lnTo>
                    <a:pt x="1473" y="137"/>
                  </a:lnTo>
                  <a:lnTo>
                    <a:pt x="1478" y="139"/>
                  </a:lnTo>
                  <a:lnTo>
                    <a:pt x="1480" y="141"/>
                  </a:lnTo>
                  <a:lnTo>
                    <a:pt x="1478" y="143"/>
                  </a:lnTo>
                  <a:lnTo>
                    <a:pt x="1480" y="143"/>
                  </a:lnTo>
                  <a:lnTo>
                    <a:pt x="1482" y="143"/>
                  </a:lnTo>
                  <a:lnTo>
                    <a:pt x="1484" y="143"/>
                  </a:lnTo>
                  <a:lnTo>
                    <a:pt x="1486" y="145"/>
                  </a:lnTo>
                  <a:lnTo>
                    <a:pt x="1484" y="147"/>
                  </a:lnTo>
                  <a:lnTo>
                    <a:pt x="1482" y="147"/>
                  </a:lnTo>
                  <a:lnTo>
                    <a:pt x="1480" y="147"/>
                  </a:lnTo>
                  <a:lnTo>
                    <a:pt x="1478" y="149"/>
                  </a:lnTo>
                  <a:lnTo>
                    <a:pt x="1480" y="151"/>
                  </a:lnTo>
                  <a:lnTo>
                    <a:pt x="1492" y="160"/>
                  </a:lnTo>
                  <a:lnTo>
                    <a:pt x="1499" y="164"/>
                  </a:lnTo>
                  <a:lnTo>
                    <a:pt x="1503" y="162"/>
                  </a:lnTo>
                  <a:lnTo>
                    <a:pt x="1507" y="166"/>
                  </a:lnTo>
                  <a:lnTo>
                    <a:pt x="1511" y="168"/>
                  </a:lnTo>
                  <a:lnTo>
                    <a:pt x="1511" y="172"/>
                  </a:lnTo>
                  <a:lnTo>
                    <a:pt x="1516" y="175"/>
                  </a:lnTo>
                  <a:lnTo>
                    <a:pt x="1522" y="175"/>
                  </a:lnTo>
                  <a:lnTo>
                    <a:pt x="1528" y="172"/>
                  </a:lnTo>
                  <a:lnTo>
                    <a:pt x="1532" y="172"/>
                  </a:lnTo>
                  <a:lnTo>
                    <a:pt x="1537" y="175"/>
                  </a:lnTo>
                  <a:lnTo>
                    <a:pt x="1541" y="175"/>
                  </a:lnTo>
                  <a:lnTo>
                    <a:pt x="1541" y="170"/>
                  </a:lnTo>
                  <a:lnTo>
                    <a:pt x="1541" y="168"/>
                  </a:lnTo>
                  <a:lnTo>
                    <a:pt x="1539" y="164"/>
                  </a:lnTo>
                  <a:lnTo>
                    <a:pt x="1539" y="160"/>
                  </a:lnTo>
                  <a:lnTo>
                    <a:pt x="1539" y="160"/>
                  </a:lnTo>
                  <a:close/>
                  <a:moveTo>
                    <a:pt x="1541" y="82"/>
                  </a:moveTo>
                  <a:lnTo>
                    <a:pt x="1547" y="82"/>
                  </a:lnTo>
                  <a:lnTo>
                    <a:pt x="1553" y="82"/>
                  </a:lnTo>
                  <a:lnTo>
                    <a:pt x="1558" y="82"/>
                  </a:lnTo>
                  <a:lnTo>
                    <a:pt x="1568" y="88"/>
                  </a:lnTo>
                  <a:lnTo>
                    <a:pt x="1572" y="88"/>
                  </a:lnTo>
                  <a:lnTo>
                    <a:pt x="1575" y="86"/>
                  </a:lnTo>
                  <a:lnTo>
                    <a:pt x="1585" y="88"/>
                  </a:lnTo>
                  <a:lnTo>
                    <a:pt x="1596" y="90"/>
                  </a:lnTo>
                  <a:lnTo>
                    <a:pt x="1596" y="92"/>
                  </a:lnTo>
                  <a:lnTo>
                    <a:pt x="1591" y="95"/>
                  </a:lnTo>
                  <a:lnTo>
                    <a:pt x="1587" y="97"/>
                  </a:lnTo>
                  <a:lnTo>
                    <a:pt x="1587" y="101"/>
                  </a:lnTo>
                  <a:lnTo>
                    <a:pt x="1591" y="105"/>
                  </a:lnTo>
                  <a:lnTo>
                    <a:pt x="1598" y="107"/>
                  </a:lnTo>
                  <a:lnTo>
                    <a:pt x="1598" y="111"/>
                  </a:lnTo>
                  <a:lnTo>
                    <a:pt x="1598" y="116"/>
                  </a:lnTo>
                  <a:lnTo>
                    <a:pt x="1596" y="118"/>
                  </a:lnTo>
                  <a:lnTo>
                    <a:pt x="1596" y="124"/>
                  </a:lnTo>
                  <a:lnTo>
                    <a:pt x="1591" y="128"/>
                  </a:lnTo>
                  <a:lnTo>
                    <a:pt x="1589" y="130"/>
                  </a:lnTo>
                  <a:lnTo>
                    <a:pt x="1587" y="126"/>
                  </a:lnTo>
                  <a:lnTo>
                    <a:pt x="1585" y="126"/>
                  </a:lnTo>
                  <a:lnTo>
                    <a:pt x="1579" y="130"/>
                  </a:lnTo>
                  <a:lnTo>
                    <a:pt x="1577" y="130"/>
                  </a:lnTo>
                  <a:lnTo>
                    <a:pt x="1566" y="126"/>
                  </a:lnTo>
                  <a:lnTo>
                    <a:pt x="1562" y="122"/>
                  </a:lnTo>
                  <a:lnTo>
                    <a:pt x="1553" y="113"/>
                  </a:lnTo>
                  <a:lnTo>
                    <a:pt x="1551" y="109"/>
                  </a:lnTo>
                  <a:lnTo>
                    <a:pt x="1553" y="105"/>
                  </a:lnTo>
                  <a:lnTo>
                    <a:pt x="1553" y="101"/>
                  </a:lnTo>
                  <a:lnTo>
                    <a:pt x="1553" y="99"/>
                  </a:lnTo>
                  <a:lnTo>
                    <a:pt x="1551" y="97"/>
                  </a:lnTo>
                  <a:lnTo>
                    <a:pt x="1549" y="95"/>
                  </a:lnTo>
                  <a:lnTo>
                    <a:pt x="1549" y="90"/>
                  </a:lnTo>
                  <a:lnTo>
                    <a:pt x="1547" y="90"/>
                  </a:lnTo>
                  <a:lnTo>
                    <a:pt x="1545" y="86"/>
                  </a:lnTo>
                  <a:lnTo>
                    <a:pt x="1541" y="82"/>
                  </a:lnTo>
                  <a:lnTo>
                    <a:pt x="1541" y="82"/>
                  </a:lnTo>
                  <a:close/>
                  <a:moveTo>
                    <a:pt x="879" y="185"/>
                  </a:moveTo>
                  <a:lnTo>
                    <a:pt x="879" y="185"/>
                  </a:lnTo>
                  <a:lnTo>
                    <a:pt x="883" y="183"/>
                  </a:lnTo>
                  <a:lnTo>
                    <a:pt x="887" y="179"/>
                  </a:lnTo>
                  <a:lnTo>
                    <a:pt x="892" y="172"/>
                  </a:lnTo>
                  <a:lnTo>
                    <a:pt x="894" y="170"/>
                  </a:lnTo>
                  <a:lnTo>
                    <a:pt x="894" y="168"/>
                  </a:lnTo>
                  <a:lnTo>
                    <a:pt x="894" y="164"/>
                  </a:lnTo>
                  <a:lnTo>
                    <a:pt x="902" y="160"/>
                  </a:lnTo>
                  <a:lnTo>
                    <a:pt x="906" y="158"/>
                  </a:lnTo>
                  <a:lnTo>
                    <a:pt x="909" y="160"/>
                  </a:lnTo>
                  <a:lnTo>
                    <a:pt x="911" y="160"/>
                  </a:lnTo>
                  <a:lnTo>
                    <a:pt x="913" y="156"/>
                  </a:lnTo>
                  <a:lnTo>
                    <a:pt x="915" y="154"/>
                  </a:lnTo>
                  <a:lnTo>
                    <a:pt x="919" y="151"/>
                  </a:lnTo>
                  <a:lnTo>
                    <a:pt x="925" y="147"/>
                  </a:lnTo>
                  <a:lnTo>
                    <a:pt x="928" y="143"/>
                  </a:lnTo>
                  <a:lnTo>
                    <a:pt x="930" y="141"/>
                  </a:lnTo>
                  <a:lnTo>
                    <a:pt x="932" y="135"/>
                  </a:lnTo>
                  <a:lnTo>
                    <a:pt x="932" y="130"/>
                  </a:lnTo>
                  <a:lnTo>
                    <a:pt x="925" y="124"/>
                  </a:lnTo>
                  <a:lnTo>
                    <a:pt x="923" y="118"/>
                  </a:lnTo>
                  <a:lnTo>
                    <a:pt x="923" y="116"/>
                  </a:lnTo>
                  <a:lnTo>
                    <a:pt x="917" y="111"/>
                  </a:lnTo>
                  <a:lnTo>
                    <a:pt x="913" y="109"/>
                  </a:lnTo>
                  <a:lnTo>
                    <a:pt x="913" y="111"/>
                  </a:lnTo>
                  <a:lnTo>
                    <a:pt x="909" y="109"/>
                  </a:lnTo>
                  <a:lnTo>
                    <a:pt x="904" y="107"/>
                  </a:lnTo>
                  <a:lnTo>
                    <a:pt x="900" y="103"/>
                  </a:lnTo>
                  <a:lnTo>
                    <a:pt x="898" y="103"/>
                  </a:lnTo>
                  <a:lnTo>
                    <a:pt x="896" y="105"/>
                  </a:lnTo>
                  <a:lnTo>
                    <a:pt x="894" y="103"/>
                  </a:lnTo>
                  <a:lnTo>
                    <a:pt x="892" y="101"/>
                  </a:lnTo>
                  <a:lnTo>
                    <a:pt x="890" y="97"/>
                  </a:lnTo>
                  <a:lnTo>
                    <a:pt x="887" y="97"/>
                  </a:lnTo>
                  <a:lnTo>
                    <a:pt x="885" y="101"/>
                  </a:lnTo>
                  <a:lnTo>
                    <a:pt x="883" y="101"/>
                  </a:lnTo>
                  <a:lnTo>
                    <a:pt x="879" y="95"/>
                  </a:lnTo>
                  <a:lnTo>
                    <a:pt x="877" y="95"/>
                  </a:lnTo>
                  <a:lnTo>
                    <a:pt x="877" y="97"/>
                  </a:lnTo>
                  <a:lnTo>
                    <a:pt x="881" y="99"/>
                  </a:lnTo>
                  <a:lnTo>
                    <a:pt x="881" y="101"/>
                  </a:lnTo>
                  <a:lnTo>
                    <a:pt x="879" y="103"/>
                  </a:lnTo>
                  <a:lnTo>
                    <a:pt x="879" y="107"/>
                  </a:lnTo>
                  <a:lnTo>
                    <a:pt x="877" y="107"/>
                  </a:lnTo>
                  <a:lnTo>
                    <a:pt x="875" y="105"/>
                  </a:lnTo>
                  <a:lnTo>
                    <a:pt x="875" y="92"/>
                  </a:lnTo>
                  <a:lnTo>
                    <a:pt x="871" y="90"/>
                  </a:lnTo>
                  <a:lnTo>
                    <a:pt x="866" y="88"/>
                  </a:lnTo>
                  <a:lnTo>
                    <a:pt x="860" y="86"/>
                  </a:lnTo>
                  <a:lnTo>
                    <a:pt x="858" y="86"/>
                  </a:lnTo>
                  <a:lnTo>
                    <a:pt x="856" y="90"/>
                  </a:lnTo>
                  <a:lnTo>
                    <a:pt x="856" y="92"/>
                  </a:lnTo>
                  <a:lnTo>
                    <a:pt x="860" y="97"/>
                  </a:lnTo>
                  <a:lnTo>
                    <a:pt x="864" y="99"/>
                  </a:lnTo>
                  <a:lnTo>
                    <a:pt x="862" y="101"/>
                  </a:lnTo>
                  <a:lnTo>
                    <a:pt x="858" y="101"/>
                  </a:lnTo>
                  <a:lnTo>
                    <a:pt x="858" y="99"/>
                  </a:lnTo>
                  <a:lnTo>
                    <a:pt x="854" y="97"/>
                  </a:lnTo>
                  <a:lnTo>
                    <a:pt x="854" y="97"/>
                  </a:lnTo>
                  <a:lnTo>
                    <a:pt x="854" y="99"/>
                  </a:lnTo>
                  <a:lnTo>
                    <a:pt x="856" y="103"/>
                  </a:lnTo>
                  <a:lnTo>
                    <a:pt x="854" y="103"/>
                  </a:lnTo>
                  <a:lnTo>
                    <a:pt x="854" y="107"/>
                  </a:lnTo>
                  <a:lnTo>
                    <a:pt x="856" y="109"/>
                  </a:lnTo>
                  <a:lnTo>
                    <a:pt x="858" y="111"/>
                  </a:lnTo>
                  <a:lnTo>
                    <a:pt x="860" y="113"/>
                  </a:lnTo>
                  <a:lnTo>
                    <a:pt x="860" y="116"/>
                  </a:lnTo>
                  <a:lnTo>
                    <a:pt x="864" y="126"/>
                  </a:lnTo>
                  <a:lnTo>
                    <a:pt x="866" y="130"/>
                  </a:lnTo>
                  <a:lnTo>
                    <a:pt x="871" y="130"/>
                  </a:lnTo>
                  <a:lnTo>
                    <a:pt x="869" y="132"/>
                  </a:lnTo>
                  <a:lnTo>
                    <a:pt x="864" y="132"/>
                  </a:lnTo>
                  <a:lnTo>
                    <a:pt x="862" y="139"/>
                  </a:lnTo>
                  <a:lnTo>
                    <a:pt x="866" y="147"/>
                  </a:lnTo>
                  <a:lnTo>
                    <a:pt x="866" y="151"/>
                  </a:lnTo>
                  <a:lnTo>
                    <a:pt x="866" y="156"/>
                  </a:lnTo>
                  <a:lnTo>
                    <a:pt x="869" y="158"/>
                  </a:lnTo>
                  <a:lnTo>
                    <a:pt x="871" y="162"/>
                  </a:lnTo>
                  <a:lnTo>
                    <a:pt x="869" y="164"/>
                  </a:lnTo>
                  <a:lnTo>
                    <a:pt x="871" y="170"/>
                  </a:lnTo>
                  <a:lnTo>
                    <a:pt x="873" y="177"/>
                  </a:lnTo>
                  <a:lnTo>
                    <a:pt x="877" y="179"/>
                  </a:lnTo>
                  <a:lnTo>
                    <a:pt x="877" y="183"/>
                  </a:lnTo>
                  <a:lnTo>
                    <a:pt x="879" y="185"/>
                  </a:lnTo>
                  <a:lnTo>
                    <a:pt x="879" y="185"/>
                  </a:lnTo>
                  <a:close/>
                  <a:moveTo>
                    <a:pt x="955" y="141"/>
                  </a:moveTo>
                  <a:lnTo>
                    <a:pt x="959" y="139"/>
                  </a:lnTo>
                  <a:lnTo>
                    <a:pt x="959" y="137"/>
                  </a:lnTo>
                  <a:lnTo>
                    <a:pt x="957" y="135"/>
                  </a:lnTo>
                  <a:lnTo>
                    <a:pt x="959" y="132"/>
                  </a:lnTo>
                  <a:lnTo>
                    <a:pt x="961" y="132"/>
                  </a:lnTo>
                  <a:lnTo>
                    <a:pt x="959" y="130"/>
                  </a:lnTo>
                  <a:lnTo>
                    <a:pt x="957" y="130"/>
                  </a:lnTo>
                  <a:lnTo>
                    <a:pt x="955" y="135"/>
                  </a:lnTo>
                  <a:lnTo>
                    <a:pt x="955" y="137"/>
                  </a:lnTo>
                  <a:lnTo>
                    <a:pt x="953" y="137"/>
                  </a:lnTo>
                  <a:lnTo>
                    <a:pt x="951" y="141"/>
                  </a:lnTo>
                  <a:lnTo>
                    <a:pt x="953" y="143"/>
                  </a:lnTo>
                  <a:lnTo>
                    <a:pt x="955" y="141"/>
                  </a:lnTo>
                  <a:lnTo>
                    <a:pt x="955" y="141"/>
                  </a:lnTo>
                  <a:close/>
                  <a:moveTo>
                    <a:pt x="961" y="141"/>
                  </a:moveTo>
                  <a:lnTo>
                    <a:pt x="963" y="139"/>
                  </a:lnTo>
                  <a:lnTo>
                    <a:pt x="968" y="139"/>
                  </a:lnTo>
                  <a:lnTo>
                    <a:pt x="970" y="135"/>
                  </a:lnTo>
                  <a:lnTo>
                    <a:pt x="974" y="137"/>
                  </a:lnTo>
                  <a:lnTo>
                    <a:pt x="974" y="135"/>
                  </a:lnTo>
                  <a:lnTo>
                    <a:pt x="978" y="135"/>
                  </a:lnTo>
                  <a:lnTo>
                    <a:pt x="980" y="139"/>
                  </a:lnTo>
                  <a:lnTo>
                    <a:pt x="976" y="143"/>
                  </a:lnTo>
                  <a:lnTo>
                    <a:pt x="974" y="141"/>
                  </a:lnTo>
                  <a:lnTo>
                    <a:pt x="972" y="143"/>
                  </a:lnTo>
                  <a:lnTo>
                    <a:pt x="968" y="145"/>
                  </a:lnTo>
                  <a:lnTo>
                    <a:pt x="961" y="143"/>
                  </a:lnTo>
                  <a:lnTo>
                    <a:pt x="961" y="141"/>
                  </a:lnTo>
                  <a:lnTo>
                    <a:pt x="961" y="141"/>
                  </a:lnTo>
                  <a:close/>
                  <a:moveTo>
                    <a:pt x="1001" y="179"/>
                  </a:moveTo>
                  <a:lnTo>
                    <a:pt x="1001" y="183"/>
                  </a:lnTo>
                  <a:lnTo>
                    <a:pt x="1006" y="187"/>
                  </a:lnTo>
                  <a:lnTo>
                    <a:pt x="1003" y="189"/>
                  </a:lnTo>
                  <a:lnTo>
                    <a:pt x="1003" y="191"/>
                  </a:lnTo>
                  <a:lnTo>
                    <a:pt x="1008" y="189"/>
                  </a:lnTo>
                  <a:lnTo>
                    <a:pt x="1010" y="185"/>
                  </a:lnTo>
                  <a:lnTo>
                    <a:pt x="1008" y="179"/>
                  </a:lnTo>
                  <a:lnTo>
                    <a:pt x="1003" y="179"/>
                  </a:lnTo>
                  <a:lnTo>
                    <a:pt x="1001" y="179"/>
                  </a:lnTo>
                  <a:lnTo>
                    <a:pt x="1001" y="179"/>
                  </a:lnTo>
                  <a:close/>
                  <a:moveTo>
                    <a:pt x="1372" y="299"/>
                  </a:moveTo>
                  <a:lnTo>
                    <a:pt x="1374" y="299"/>
                  </a:lnTo>
                  <a:lnTo>
                    <a:pt x="1374" y="295"/>
                  </a:lnTo>
                  <a:lnTo>
                    <a:pt x="1374" y="291"/>
                  </a:lnTo>
                  <a:lnTo>
                    <a:pt x="1370" y="293"/>
                  </a:lnTo>
                  <a:lnTo>
                    <a:pt x="1368" y="295"/>
                  </a:lnTo>
                  <a:lnTo>
                    <a:pt x="1368" y="299"/>
                  </a:lnTo>
                  <a:lnTo>
                    <a:pt x="1370" y="299"/>
                  </a:lnTo>
                  <a:lnTo>
                    <a:pt x="1372" y="299"/>
                  </a:lnTo>
                  <a:lnTo>
                    <a:pt x="1372" y="299"/>
                  </a:lnTo>
                  <a:close/>
                  <a:moveTo>
                    <a:pt x="1322" y="356"/>
                  </a:moveTo>
                  <a:lnTo>
                    <a:pt x="1328" y="356"/>
                  </a:lnTo>
                  <a:lnTo>
                    <a:pt x="1330" y="354"/>
                  </a:lnTo>
                  <a:lnTo>
                    <a:pt x="1330" y="354"/>
                  </a:lnTo>
                  <a:lnTo>
                    <a:pt x="1332" y="352"/>
                  </a:lnTo>
                  <a:lnTo>
                    <a:pt x="1328" y="350"/>
                  </a:lnTo>
                  <a:lnTo>
                    <a:pt x="1324" y="347"/>
                  </a:lnTo>
                  <a:lnTo>
                    <a:pt x="1322" y="347"/>
                  </a:lnTo>
                  <a:lnTo>
                    <a:pt x="1320" y="350"/>
                  </a:lnTo>
                  <a:lnTo>
                    <a:pt x="1320" y="350"/>
                  </a:lnTo>
                  <a:lnTo>
                    <a:pt x="1322" y="352"/>
                  </a:lnTo>
                  <a:lnTo>
                    <a:pt x="1322" y="352"/>
                  </a:lnTo>
                  <a:lnTo>
                    <a:pt x="1322" y="356"/>
                  </a:lnTo>
                  <a:lnTo>
                    <a:pt x="1322" y="356"/>
                  </a:lnTo>
                  <a:close/>
                  <a:moveTo>
                    <a:pt x="1185" y="331"/>
                  </a:moveTo>
                  <a:lnTo>
                    <a:pt x="1189" y="331"/>
                  </a:lnTo>
                  <a:lnTo>
                    <a:pt x="1191" y="333"/>
                  </a:lnTo>
                  <a:lnTo>
                    <a:pt x="1193" y="331"/>
                  </a:lnTo>
                  <a:lnTo>
                    <a:pt x="1195" y="328"/>
                  </a:lnTo>
                  <a:lnTo>
                    <a:pt x="1197" y="326"/>
                  </a:lnTo>
                  <a:lnTo>
                    <a:pt x="1197" y="324"/>
                  </a:lnTo>
                  <a:lnTo>
                    <a:pt x="1195" y="322"/>
                  </a:lnTo>
                  <a:lnTo>
                    <a:pt x="1195" y="316"/>
                  </a:lnTo>
                  <a:lnTo>
                    <a:pt x="1191" y="312"/>
                  </a:lnTo>
                  <a:lnTo>
                    <a:pt x="1189" y="307"/>
                  </a:lnTo>
                  <a:lnTo>
                    <a:pt x="1189" y="305"/>
                  </a:lnTo>
                  <a:lnTo>
                    <a:pt x="1187" y="305"/>
                  </a:lnTo>
                  <a:lnTo>
                    <a:pt x="1180" y="307"/>
                  </a:lnTo>
                  <a:lnTo>
                    <a:pt x="1172" y="312"/>
                  </a:lnTo>
                  <a:lnTo>
                    <a:pt x="1168" y="312"/>
                  </a:lnTo>
                  <a:lnTo>
                    <a:pt x="1168" y="314"/>
                  </a:lnTo>
                  <a:lnTo>
                    <a:pt x="1168" y="318"/>
                  </a:lnTo>
                  <a:lnTo>
                    <a:pt x="1172" y="320"/>
                  </a:lnTo>
                  <a:lnTo>
                    <a:pt x="1172" y="322"/>
                  </a:lnTo>
                  <a:lnTo>
                    <a:pt x="1172" y="324"/>
                  </a:lnTo>
                  <a:lnTo>
                    <a:pt x="1168" y="324"/>
                  </a:lnTo>
                  <a:lnTo>
                    <a:pt x="1168" y="326"/>
                  </a:lnTo>
                  <a:lnTo>
                    <a:pt x="1168" y="328"/>
                  </a:lnTo>
                  <a:lnTo>
                    <a:pt x="1174" y="328"/>
                  </a:lnTo>
                  <a:lnTo>
                    <a:pt x="1185" y="331"/>
                  </a:lnTo>
                  <a:lnTo>
                    <a:pt x="1185" y="331"/>
                  </a:lnTo>
                  <a:close/>
                  <a:moveTo>
                    <a:pt x="1589" y="210"/>
                  </a:moveTo>
                  <a:lnTo>
                    <a:pt x="1591" y="208"/>
                  </a:lnTo>
                  <a:lnTo>
                    <a:pt x="1591" y="206"/>
                  </a:lnTo>
                  <a:lnTo>
                    <a:pt x="1591" y="202"/>
                  </a:lnTo>
                  <a:lnTo>
                    <a:pt x="1594" y="200"/>
                  </a:lnTo>
                  <a:lnTo>
                    <a:pt x="1594" y="196"/>
                  </a:lnTo>
                  <a:lnTo>
                    <a:pt x="1589" y="189"/>
                  </a:lnTo>
                  <a:lnTo>
                    <a:pt x="1587" y="185"/>
                  </a:lnTo>
                  <a:lnTo>
                    <a:pt x="1583" y="185"/>
                  </a:lnTo>
                  <a:lnTo>
                    <a:pt x="1579" y="185"/>
                  </a:lnTo>
                  <a:lnTo>
                    <a:pt x="1575" y="189"/>
                  </a:lnTo>
                  <a:lnTo>
                    <a:pt x="1577" y="194"/>
                  </a:lnTo>
                  <a:lnTo>
                    <a:pt x="1579" y="198"/>
                  </a:lnTo>
                  <a:lnTo>
                    <a:pt x="1579" y="200"/>
                  </a:lnTo>
                  <a:lnTo>
                    <a:pt x="1579" y="202"/>
                  </a:lnTo>
                  <a:lnTo>
                    <a:pt x="1583" y="204"/>
                  </a:lnTo>
                  <a:lnTo>
                    <a:pt x="1587" y="208"/>
                  </a:lnTo>
                  <a:lnTo>
                    <a:pt x="1589" y="210"/>
                  </a:lnTo>
                  <a:lnTo>
                    <a:pt x="1589" y="210"/>
                  </a:lnTo>
                  <a:close/>
                  <a:moveTo>
                    <a:pt x="1602" y="240"/>
                  </a:moveTo>
                  <a:lnTo>
                    <a:pt x="1604" y="238"/>
                  </a:lnTo>
                  <a:lnTo>
                    <a:pt x="1606" y="234"/>
                  </a:lnTo>
                  <a:lnTo>
                    <a:pt x="1613" y="229"/>
                  </a:lnTo>
                  <a:lnTo>
                    <a:pt x="1619" y="232"/>
                  </a:lnTo>
                  <a:lnTo>
                    <a:pt x="1627" y="232"/>
                  </a:lnTo>
                  <a:lnTo>
                    <a:pt x="1634" y="229"/>
                  </a:lnTo>
                  <a:lnTo>
                    <a:pt x="1642" y="229"/>
                  </a:lnTo>
                  <a:lnTo>
                    <a:pt x="1646" y="227"/>
                  </a:lnTo>
                  <a:lnTo>
                    <a:pt x="1653" y="227"/>
                  </a:lnTo>
                  <a:lnTo>
                    <a:pt x="1657" y="227"/>
                  </a:lnTo>
                  <a:lnTo>
                    <a:pt x="1659" y="225"/>
                  </a:lnTo>
                  <a:lnTo>
                    <a:pt x="1657" y="223"/>
                  </a:lnTo>
                  <a:lnTo>
                    <a:pt x="1655" y="219"/>
                  </a:lnTo>
                  <a:lnTo>
                    <a:pt x="1650" y="213"/>
                  </a:lnTo>
                  <a:lnTo>
                    <a:pt x="1642" y="206"/>
                  </a:lnTo>
                  <a:lnTo>
                    <a:pt x="1636" y="206"/>
                  </a:lnTo>
                  <a:lnTo>
                    <a:pt x="1631" y="204"/>
                  </a:lnTo>
                  <a:lnTo>
                    <a:pt x="1627" y="200"/>
                  </a:lnTo>
                  <a:lnTo>
                    <a:pt x="1623" y="200"/>
                  </a:lnTo>
                  <a:lnTo>
                    <a:pt x="1621" y="202"/>
                  </a:lnTo>
                  <a:lnTo>
                    <a:pt x="1615" y="200"/>
                  </a:lnTo>
                  <a:lnTo>
                    <a:pt x="1613" y="200"/>
                  </a:lnTo>
                  <a:lnTo>
                    <a:pt x="1608" y="204"/>
                  </a:lnTo>
                  <a:lnTo>
                    <a:pt x="1604" y="210"/>
                  </a:lnTo>
                  <a:lnTo>
                    <a:pt x="1606" y="215"/>
                  </a:lnTo>
                  <a:lnTo>
                    <a:pt x="1606" y="223"/>
                  </a:lnTo>
                  <a:lnTo>
                    <a:pt x="1602" y="232"/>
                  </a:lnTo>
                  <a:lnTo>
                    <a:pt x="1600" y="236"/>
                  </a:lnTo>
                  <a:lnTo>
                    <a:pt x="1598" y="240"/>
                  </a:lnTo>
                  <a:lnTo>
                    <a:pt x="1602" y="240"/>
                  </a:lnTo>
                  <a:lnTo>
                    <a:pt x="1602" y="240"/>
                  </a:lnTo>
                  <a:close/>
                  <a:moveTo>
                    <a:pt x="1507" y="219"/>
                  </a:moveTo>
                  <a:lnTo>
                    <a:pt x="1507" y="223"/>
                  </a:lnTo>
                  <a:lnTo>
                    <a:pt x="1509" y="227"/>
                  </a:lnTo>
                  <a:lnTo>
                    <a:pt x="1513" y="225"/>
                  </a:lnTo>
                  <a:lnTo>
                    <a:pt x="1518" y="229"/>
                  </a:lnTo>
                  <a:lnTo>
                    <a:pt x="1522" y="229"/>
                  </a:lnTo>
                  <a:lnTo>
                    <a:pt x="1526" y="234"/>
                  </a:lnTo>
                  <a:lnTo>
                    <a:pt x="1528" y="234"/>
                  </a:lnTo>
                  <a:lnTo>
                    <a:pt x="1530" y="232"/>
                  </a:lnTo>
                  <a:lnTo>
                    <a:pt x="1524" y="225"/>
                  </a:lnTo>
                  <a:lnTo>
                    <a:pt x="1520" y="223"/>
                  </a:lnTo>
                  <a:lnTo>
                    <a:pt x="1516" y="223"/>
                  </a:lnTo>
                  <a:lnTo>
                    <a:pt x="1509" y="219"/>
                  </a:lnTo>
                  <a:lnTo>
                    <a:pt x="1507" y="219"/>
                  </a:lnTo>
                  <a:lnTo>
                    <a:pt x="1507" y="219"/>
                  </a:lnTo>
                  <a:lnTo>
                    <a:pt x="1507" y="219"/>
                  </a:lnTo>
                  <a:close/>
                  <a:moveTo>
                    <a:pt x="1634" y="345"/>
                  </a:moveTo>
                  <a:lnTo>
                    <a:pt x="1638" y="350"/>
                  </a:lnTo>
                  <a:lnTo>
                    <a:pt x="1640" y="352"/>
                  </a:lnTo>
                  <a:lnTo>
                    <a:pt x="1640" y="350"/>
                  </a:lnTo>
                  <a:lnTo>
                    <a:pt x="1646" y="347"/>
                  </a:lnTo>
                  <a:lnTo>
                    <a:pt x="1646" y="345"/>
                  </a:lnTo>
                  <a:lnTo>
                    <a:pt x="1646" y="343"/>
                  </a:lnTo>
                  <a:lnTo>
                    <a:pt x="1644" y="339"/>
                  </a:lnTo>
                  <a:lnTo>
                    <a:pt x="1642" y="339"/>
                  </a:lnTo>
                  <a:lnTo>
                    <a:pt x="1642" y="343"/>
                  </a:lnTo>
                  <a:lnTo>
                    <a:pt x="1638" y="345"/>
                  </a:lnTo>
                  <a:lnTo>
                    <a:pt x="1638" y="345"/>
                  </a:lnTo>
                  <a:lnTo>
                    <a:pt x="1634" y="345"/>
                  </a:lnTo>
                  <a:lnTo>
                    <a:pt x="1634" y="345"/>
                  </a:lnTo>
                  <a:close/>
                  <a:moveTo>
                    <a:pt x="2078" y="312"/>
                  </a:moveTo>
                  <a:lnTo>
                    <a:pt x="2080" y="312"/>
                  </a:lnTo>
                  <a:lnTo>
                    <a:pt x="2080" y="307"/>
                  </a:lnTo>
                  <a:lnTo>
                    <a:pt x="2078" y="305"/>
                  </a:lnTo>
                  <a:lnTo>
                    <a:pt x="2076" y="305"/>
                  </a:lnTo>
                  <a:lnTo>
                    <a:pt x="2076" y="305"/>
                  </a:lnTo>
                  <a:lnTo>
                    <a:pt x="2078" y="312"/>
                  </a:lnTo>
                  <a:lnTo>
                    <a:pt x="2078" y="312"/>
                  </a:lnTo>
                  <a:close/>
                  <a:moveTo>
                    <a:pt x="2076" y="314"/>
                  </a:moveTo>
                  <a:lnTo>
                    <a:pt x="2078" y="316"/>
                  </a:lnTo>
                  <a:lnTo>
                    <a:pt x="2076" y="312"/>
                  </a:lnTo>
                  <a:lnTo>
                    <a:pt x="2076" y="309"/>
                  </a:lnTo>
                  <a:lnTo>
                    <a:pt x="2072" y="309"/>
                  </a:lnTo>
                  <a:lnTo>
                    <a:pt x="2072" y="312"/>
                  </a:lnTo>
                  <a:lnTo>
                    <a:pt x="2076" y="314"/>
                  </a:lnTo>
                  <a:lnTo>
                    <a:pt x="2076" y="314"/>
                  </a:lnTo>
                  <a:close/>
                  <a:moveTo>
                    <a:pt x="2072" y="316"/>
                  </a:moveTo>
                  <a:lnTo>
                    <a:pt x="2076" y="320"/>
                  </a:lnTo>
                  <a:lnTo>
                    <a:pt x="2076" y="324"/>
                  </a:lnTo>
                  <a:lnTo>
                    <a:pt x="2078" y="322"/>
                  </a:lnTo>
                  <a:lnTo>
                    <a:pt x="2076" y="318"/>
                  </a:lnTo>
                  <a:lnTo>
                    <a:pt x="2074" y="316"/>
                  </a:lnTo>
                  <a:lnTo>
                    <a:pt x="2072" y="316"/>
                  </a:lnTo>
                  <a:lnTo>
                    <a:pt x="2072" y="316"/>
                  </a:lnTo>
                  <a:lnTo>
                    <a:pt x="2072" y="316"/>
                  </a:lnTo>
                  <a:close/>
                  <a:moveTo>
                    <a:pt x="2061" y="314"/>
                  </a:moveTo>
                  <a:lnTo>
                    <a:pt x="2064" y="318"/>
                  </a:lnTo>
                  <a:lnTo>
                    <a:pt x="2066" y="320"/>
                  </a:lnTo>
                  <a:lnTo>
                    <a:pt x="2068" y="318"/>
                  </a:lnTo>
                  <a:lnTo>
                    <a:pt x="2070" y="318"/>
                  </a:lnTo>
                  <a:lnTo>
                    <a:pt x="2068" y="314"/>
                  </a:lnTo>
                  <a:lnTo>
                    <a:pt x="2066" y="312"/>
                  </a:lnTo>
                  <a:lnTo>
                    <a:pt x="2066" y="314"/>
                  </a:lnTo>
                  <a:lnTo>
                    <a:pt x="2061" y="314"/>
                  </a:lnTo>
                  <a:lnTo>
                    <a:pt x="2061" y="314"/>
                  </a:lnTo>
                  <a:close/>
                  <a:moveTo>
                    <a:pt x="2173" y="269"/>
                  </a:moveTo>
                  <a:lnTo>
                    <a:pt x="2177" y="272"/>
                  </a:lnTo>
                  <a:lnTo>
                    <a:pt x="2182" y="269"/>
                  </a:lnTo>
                  <a:lnTo>
                    <a:pt x="2184" y="265"/>
                  </a:lnTo>
                  <a:lnTo>
                    <a:pt x="2184" y="261"/>
                  </a:lnTo>
                  <a:lnTo>
                    <a:pt x="2179" y="257"/>
                  </a:lnTo>
                  <a:lnTo>
                    <a:pt x="2182" y="257"/>
                  </a:lnTo>
                  <a:lnTo>
                    <a:pt x="2179" y="253"/>
                  </a:lnTo>
                  <a:lnTo>
                    <a:pt x="2175" y="250"/>
                  </a:lnTo>
                  <a:lnTo>
                    <a:pt x="2175" y="250"/>
                  </a:lnTo>
                  <a:lnTo>
                    <a:pt x="2171" y="250"/>
                  </a:lnTo>
                  <a:lnTo>
                    <a:pt x="2167" y="248"/>
                  </a:lnTo>
                  <a:lnTo>
                    <a:pt x="2165" y="248"/>
                  </a:lnTo>
                  <a:lnTo>
                    <a:pt x="2163" y="250"/>
                  </a:lnTo>
                  <a:lnTo>
                    <a:pt x="2161" y="250"/>
                  </a:lnTo>
                  <a:lnTo>
                    <a:pt x="2161" y="253"/>
                  </a:lnTo>
                  <a:lnTo>
                    <a:pt x="2158" y="253"/>
                  </a:lnTo>
                  <a:lnTo>
                    <a:pt x="2156" y="257"/>
                  </a:lnTo>
                  <a:lnTo>
                    <a:pt x="2158" y="263"/>
                  </a:lnTo>
                  <a:lnTo>
                    <a:pt x="2158" y="265"/>
                  </a:lnTo>
                  <a:lnTo>
                    <a:pt x="2163" y="263"/>
                  </a:lnTo>
                  <a:lnTo>
                    <a:pt x="2167" y="265"/>
                  </a:lnTo>
                  <a:lnTo>
                    <a:pt x="2173" y="269"/>
                  </a:lnTo>
                  <a:lnTo>
                    <a:pt x="2173" y="269"/>
                  </a:lnTo>
                  <a:close/>
                  <a:moveTo>
                    <a:pt x="2198" y="259"/>
                  </a:moveTo>
                  <a:lnTo>
                    <a:pt x="2201" y="257"/>
                  </a:lnTo>
                  <a:lnTo>
                    <a:pt x="2201" y="255"/>
                  </a:lnTo>
                  <a:lnTo>
                    <a:pt x="2196" y="255"/>
                  </a:lnTo>
                  <a:lnTo>
                    <a:pt x="2196" y="257"/>
                  </a:lnTo>
                  <a:lnTo>
                    <a:pt x="2198" y="259"/>
                  </a:lnTo>
                  <a:lnTo>
                    <a:pt x="2198" y="259"/>
                  </a:lnTo>
                  <a:close/>
                  <a:moveTo>
                    <a:pt x="2226" y="1328"/>
                  </a:moveTo>
                  <a:lnTo>
                    <a:pt x="2224" y="1323"/>
                  </a:lnTo>
                  <a:lnTo>
                    <a:pt x="2226" y="1319"/>
                  </a:lnTo>
                  <a:lnTo>
                    <a:pt x="2224" y="1315"/>
                  </a:lnTo>
                  <a:lnTo>
                    <a:pt x="2222" y="1311"/>
                  </a:lnTo>
                  <a:lnTo>
                    <a:pt x="2224" y="1304"/>
                  </a:lnTo>
                  <a:lnTo>
                    <a:pt x="2226" y="1300"/>
                  </a:lnTo>
                  <a:lnTo>
                    <a:pt x="2228" y="1302"/>
                  </a:lnTo>
                  <a:lnTo>
                    <a:pt x="2228" y="1304"/>
                  </a:lnTo>
                  <a:lnTo>
                    <a:pt x="2230" y="1306"/>
                  </a:lnTo>
                  <a:lnTo>
                    <a:pt x="2238" y="1306"/>
                  </a:lnTo>
                  <a:lnTo>
                    <a:pt x="2238" y="1304"/>
                  </a:lnTo>
                  <a:lnTo>
                    <a:pt x="2241" y="1304"/>
                  </a:lnTo>
                  <a:lnTo>
                    <a:pt x="2243" y="1306"/>
                  </a:lnTo>
                  <a:lnTo>
                    <a:pt x="2241" y="1306"/>
                  </a:lnTo>
                  <a:lnTo>
                    <a:pt x="2241" y="1311"/>
                  </a:lnTo>
                  <a:lnTo>
                    <a:pt x="2245" y="1315"/>
                  </a:lnTo>
                  <a:lnTo>
                    <a:pt x="2247" y="1317"/>
                  </a:lnTo>
                  <a:lnTo>
                    <a:pt x="2249" y="1321"/>
                  </a:lnTo>
                  <a:lnTo>
                    <a:pt x="2249" y="1317"/>
                  </a:lnTo>
                  <a:lnTo>
                    <a:pt x="2247" y="1315"/>
                  </a:lnTo>
                  <a:lnTo>
                    <a:pt x="2249" y="1311"/>
                  </a:lnTo>
                  <a:lnTo>
                    <a:pt x="2249" y="1306"/>
                  </a:lnTo>
                  <a:lnTo>
                    <a:pt x="2245" y="1304"/>
                  </a:lnTo>
                  <a:lnTo>
                    <a:pt x="2243" y="1298"/>
                  </a:lnTo>
                  <a:lnTo>
                    <a:pt x="2243" y="1296"/>
                  </a:lnTo>
                  <a:lnTo>
                    <a:pt x="2238" y="1296"/>
                  </a:lnTo>
                  <a:lnTo>
                    <a:pt x="2236" y="1296"/>
                  </a:lnTo>
                  <a:lnTo>
                    <a:pt x="2232" y="1294"/>
                  </a:lnTo>
                  <a:lnTo>
                    <a:pt x="2230" y="1287"/>
                  </a:lnTo>
                  <a:lnTo>
                    <a:pt x="2228" y="1283"/>
                  </a:lnTo>
                  <a:lnTo>
                    <a:pt x="2224" y="1279"/>
                  </a:lnTo>
                  <a:lnTo>
                    <a:pt x="2220" y="1277"/>
                  </a:lnTo>
                  <a:lnTo>
                    <a:pt x="2217" y="1273"/>
                  </a:lnTo>
                  <a:lnTo>
                    <a:pt x="2215" y="1266"/>
                  </a:lnTo>
                  <a:lnTo>
                    <a:pt x="2211" y="1262"/>
                  </a:lnTo>
                  <a:lnTo>
                    <a:pt x="2211" y="1256"/>
                  </a:lnTo>
                  <a:lnTo>
                    <a:pt x="2211" y="1250"/>
                  </a:lnTo>
                  <a:lnTo>
                    <a:pt x="2209" y="1243"/>
                  </a:lnTo>
                  <a:lnTo>
                    <a:pt x="2207" y="1239"/>
                  </a:lnTo>
                  <a:lnTo>
                    <a:pt x="2209" y="1233"/>
                  </a:lnTo>
                  <a:lnTo>
                    <a:pt x="2209" y="1228"/>
                  </a:lnTo>
                  <a:lnTo>
                    <a:pt x="2205" y="1222"/>
                  </a:lnTo>
                  <a:lnTo>
                    <a:pt x="2207" y="1220"/>
                  </a:lnTo>
                  <a:lnTo>
                    <a:pt x="2207" y="1218"/>
                  </a:lnTo>
                  <a:lnTo>
                    <a:pt x="2207" y="1216"/>
                  </a:lnTo>
                  <a:lnTo>
                    <a:pt x="2209" y="1214"/>
                  </a:lnTo>
                  <a:lnTo>
                    <a:pt x="2211" y="1216"/>
                  </a:lnTo>
                  <a:lnTo>
                    <a:pt x="2217" y="1214"/>
                  </a:lnTo>
                  <a:lnTo>
                    <a:pt x="2222" y="1214"/>
                  </a:lnTo>
                  <a:lnTo>
                    <a:pt x="2226" y="1218"/>
                  </a:lnTo>
                  <a:lnTo>
                    <a:pt x="2228" y="1222"/>
                  </a:lnTo>
                  <a:lnTo>
                    <a:pt x="2232" y="1224"/>
                  </a:lnTo>
                  <a:lnTo>
                    <a:pt x="2236" y="1226"/>
                  </a:lnTo>
                  <a:lnTo>
                    <a:pt x="2241" y="1233"/>
                  </a:lnTo>
                  <a:lnTo>
                    <a:pt x="2243" y="1233"/>
                  </a:lnTo>
                  <a:lnTo>
                    <a:pt x="2241" y="1228"/>
                  </a:lnTo>
                  <a:lnTo>
                    <a:pt x="2236" y="1224"/>
                  </a:lnTo>
                  <a:lnTo>
                    <a:pt x="2230" y="1220"/>
                  </a:lnTo>
                  <a:lnTo>
                    <a:pt x="2228" y="1214"/>
                  </a:lnTo>
                  <a:lnTo>
                    <a:pt x="2224" y="1209"/>
                  </a:lnTo>
                  <a:lnTo>
                    <a:pt x="2224" y="1207"/>
                  </a:lnTo>
                  <a:lnTo>
                    <a:pt x="2222" y="1205"/>
                  </a:lnTo>
                  <a:lnTo>
                    <a:pt x="2217" y="1197"/>
                  </a:lnTo>
                  <a:lnTo>
                    <a:pt x="2215" y="1193"/>
                  </a:lnTo>
                  <a:lnTo>
                    <a:pt x="2213" y="1191"/>
                  </a:lnTo>
                  <a:lnTo>
                    <a:pt x="2213" y="1188"/>
                  </a:lnTo>
                  <a:lnTo>
                    <a:pt x="2207" y="1180"/>
                  </a:lnTo>
                  <a:lnTo>
                    <a:pt x="2201" y="1172"/>
                  </a:lnTo>
                  <a:lnTo>
                    <a:pt x="2201" y="1165"/>
                  </a:lnTo>
                  <a:lnTo>
                    <a:pt x="2192" y="1157"/>
                  </a:lnTo>
                  <a:lnTo>
                    <a:pt x="2190" y="1150"/>
                  </a:lnTo>
                  <a:lnTo>
                    <a:pt x="2186" y="1148"/>
                  </a:lnTo>
                  <a:lnTo>
                    <a:pt x="2186" y="1144"/>
                  </a:lnTo>
                  <a:lnTo>
                    <a:pt x="2184" y="1140"/>
                  </a:lnTo>
                  <a:lnTo>
                    <a:pt x="2182" y="1138"/>
                  </a:lnTo>
                  <a:lnTo>
                    <a:pt x="2182" y="1140"/>
                  </a:lnTo>
                  <a:lnTo>
                    <a:pt x="2179" y="1140"/>
                  </a:lnTo>
                  <a:lnTo>
                    <a:pt x="2177" y="1138"/>
                  </a:lnTo>
                  <a:lnTo>
                    <a:pt x="2179" y="1136"/>
                  </a:lnTo>
                  <a:lnTo>
                    <a:pt x="2177" y="1132"/>
                  </a:lnTo>
                  <a:lnTo>
                    <a:pt x="2173" y="1129"/>
                  </a:lnTo>
                  <a:lnTo>
                    <a:pt x="2171" y="1125"/>
                  </a:lnTo>
                  <a:lnTo>
                    <a:pt x="2169" y="1121"/>
                  </a:lnTo>
                  <a:lnTo>
                    <a:pt x="2167" y="1117"/>
                  </a:lnTo>
                  <a:lnTo>
                    <a:pt x="2167" y="1113"/>
                  </a:lnTo>
                  <a:lnTo>
                    <a:pt x="2167" y="1110"/>
                  </a:lnTo>
                  <a:lnTo>
                    <a:pt x="2167" y="1110"/>
                  </a:lnTo>
                  <a:lnTo>
                    <a:pt x="2167" y="1104"/>
                  </a:lnTo>
                  <a:lnTo>
                    <a:pt x="2167" y="1098"/>
                  </a:lnTo>
                  <a:lnTo>
                    <a:pt x="2165" y="1094"/>
                  </a:lnTo>
                  <a:lnTo>
                    <a:pt x="2161" y="1091"/>
                  </a:lnTo>
                  <a:lnTo>
                    <a:pt x="2156" y="1087"/>
                  </a:lnTo>
                  <a:lnTo>
                    <a:pt x="2156" y="1085"/>
                  </a:lnTo>
                  <a:lnTo>
                    <a:pt x="2154" y="1083"/>
                  </a:lnTo>
                  <a:lnTo>
                    <a:pt x="2154" y="1081"/>
                  </a:lnTo>
                  <a:lnTo>
                    <a:pt x="2156" y="1081"/>
                  </a:lnTo>
                  <a:lnTo>
                    <a:pt x="2161" y="1083"/>
                  </a:lnTo>
                  <a:lnTo>
                    <a:pt x="2163" y="1089"/>
                  </a:lnTo>
                  <a:lnTo>
                    <a:pt x="2161" y="1085"/>
                  </a:lnTo>
                  <a:lnTo>
                    <a:pt x="2156" y="1077"/>
                  </a:lnTo>
                  <a:lnTo>
                    <a:pt x="2152" y="1072"/>
                  </a:lnTo>
                  <a:lnTo>
                    <a:pt x="2150" y="1072"/>
                  </a:lnTo>
                  <a:lnTo>
                    <a:pt x="2150" y="1068"/>
                  </a:lnTo>
                  <a:lnTo>
                    <a:pt x="2142" y="1062"/>
                  </a:lnTo>
                  <a:lnTo>
                    <a:pt x="2139" y="1058"/>
                  </a:lnTo>
                  <a:lnTo>
                    <a:pt x="2139" y="1051"/>
                  </a:lnTo>
                  <a:lnTo>
                    <a:pt x="2137" y="1049"/>
                  </a:lnTo>
                  <a:lnTo>
                    <a:pt x="2131" y="1047"/>
                  </a:lnTo>
                  <a:lnTo>
                    <a:pt x="2129" y="1041"/>
                  </a:lnTo>
                  <a:lnTo>
                    <a:pt x="2127" y="1039"/>
                  </a:lnTo>
                  <a:lnTo>
                    <a:pt x="2125" y="1041"/>
                  </a:lnTo>
                  <a:lnTo>
                    <a:pt x="2127" y="1043"/>
                  </a:lnTo>
                  <a:lnTo>
                    <a:pt x="2127" y="1047"/>
                  </a:lnTo>
                  <a:lnTo>
                    <a:pt x="2125" y="1047"/>
                  </a:lnTo>
                  <a:lnTo>
                    <a:pt x="2120" y="1045"/>
                  </a:lnTo>
                  <a:lnTo>
                    <a:pt x="2118" y="1045"/>
                  </a:lnTo>
                  <a:lnTo>
                    <a:pt x="2123" y="1051"/>
                  </a:lnTo>
                  <a:lnTo>
                    <a:pt x="2131" y="1056"/>
                  </a:lnTo>
                  <a:lnTo>
                    <a:pt x="2133" y="1058"/>
                  </a:lnTo>
                  <a:lnTo>
                    <a:pt x="2131" y="1062"/>
                  </a:lnTo>
                  <a:lnTo>
                    <a:pt x="2133" y="1060"/>
                  </a:lnTo>
                  <a:lnTo>
                    <a:pt x="2135" y="1060"/>
                  </a:lnTo>
                  <a:lnTo>
                    <a:pt x="2137" y="1064"/>
                  </a:lnTo>
                  <a:lnTo>
                    <a:pt x="2135" y="1064"/>
                  </a:lnTo>
                  <a:lnTo>
                    <a:pt x="2133" y="1066"/>
                  </a:lnTo>
                  <a:lnTo>
                    <a:pt x="2133" y="1068"/>
                  </a:lnTo>
                  <a:lnTo>
                    <a:pt x="2137" y="1068"/>
                  </a:lnTo>
                  <a:lnTo>
                    <a:pt x="2137" y="1072"/>
                  </a:lnTo>
                  <a:lnTo>
                    <a:pt x="2133" y="1075"/>
                  </a:lnTo>
                  <a:lnTo>
                    <a:pt x="2131" y="1075"/>
                  </a:lnTo>
                  <a:lnTo>
                    <a:pt x="2129" y="1070"/>
                  </a:lnTo>
                  <a:lnTo>
                    <a:pt x="2127" y="1072"/>
                  </a:lnTo>
                  <a:lnTo>
                    <a:pt x="2125" y="1079"/>
                  </a:lnTo>
                  <a:lnTo>
                    <a:pt x="2127" y="1083"/>
                  </a:lnTo>
                  <a:lnTo>
                    <a:pt x="2129" y="1087"/>
                  </a:lnTo>
                  <a:lnTo>
                    <a:pt x="2133" y="1091"/>
                  </a:lnTo>
                  <a:lnTo>
                    <a:pt x="2135" y="1098"/>
                  </a:lnTo>
                  <a:lnTo>
                    <a:pt x="2137" y="1106"/>
                  </a:lnTo>
                  <a:lnTo>
                    <a:pt x="2137" y="1108"/>
                  </a:lnTo>
                  <a:lnTo>
                    <a:pt x="2139" y="1115"/>
                  </a:lnTo>
                  <a:lnTo>
                    <a:pt x="2142" y="1125"/>
                  </a:lnTo>
                  <a:lnTo>
                    <a:pt x="2144" y="1132"/>
                  </a:lnTo>
                  <a:lnTo>
                    <a:pt x="2150" y="1134"/>
                  </a:lnTo>
                  <a:lnTo>
                    <a:pt x="2150" y="1136"/>
                  </a:lnTo>
                  <a:lnTo>
                    <a:pt x="2148" y="1136"/>
                  </a:lnTo>
                  <a:lnTo>
                    <a:pt x="2156" y="1146"/>
                  </a:lnTo>
                  <a:lnTo>
                    <a:pt x="2161" y="1146"/>
                  </a:lnTo>
                  <a:lnTo>
                    <a:pt x="2165" y="1155"/>
                  </a:lnTo>
                  <a:lnTo>
                    <a:pt x="2167" y="1161"/>
                  </a:lnTo>
                  <a:lnTo>
                    <a:pt x="2167" y="1165"/>
                  </a:lnTo>
                  <a:lnTo>
                    <a:pt x="2169" y="1172"/>
                  </a:lnTo>
                  <a:lnTo>
                    <a:pt x="2169" y="1176"/>
                  </a:lnTo>
                  <a:lnTo>
                    <a:pt x="2173" y="1178"/>
                  </a:lnTo>
                  <a:lnTo>
                    <a:pt x="2175" y="1182"/>
                  </a:lnTo>
                  <a:lnTo>
                    <a:pt x="2175" y="1182"/>
                  </a:lnTo>
                  <a:lnTo>
                    <a:pt x="2175" y="1186"/>
                  </a:lnTo>
                  <a:lnTo>
                    <a:pt x="2179" y="1193"/>
                  </a:lnTo>
                  <a:lnTo>
                    <a:pt x="2182" y="1197"/>
                  </a:lnTo>
                  <a:lnTo>
                    <a:pt x="2184" y="1203"/>
                  </a:lnTo>
                  <a:lnTo>
                    <a:pt x="2184" y="1209"/>
                  </a:lnTo>
                  <a:lnTo>
                    <a:pt x="2186" y="1212"/>
                  </a:lnTo>
                  <a:lnTo>
                    <a:pt x="2184" y="1216"/>
                  </a:lnTo>
                  <a:lnTo>
                    <a:pt x="2186" y="1222"/>
                  </a:lnTo>
                  <a:lnTo>
                    <a:pt x="2188" y="1231"/>
                  </a:lnTo>
                  <a:lnTo>
                    <a:pt x="2188" y="1233"/>
                  </a:lnTo>
                  <a:lnTo>
                    <a:pt x="2188" y="1239"/>
                  </a:lnTo>
                  <a:lnTo>
                    <a:pt x="2192" y="1243"/>
                  </a:lnTo>
                  <a:lnTo>
                    <a:pt x="2198" y="1252"/>
                  </a:lnTo>
                  <a:lnTo>
                    <a:pt x="2198" y="1256"/>
                  </a:lnTo>
                  <a:lnTo>
                    <a:pt x="2203" y="1260"/>
                  </a:lnTo>
                  <a:lnTo>
                    <a:pt x="2203" y="1269"/>
                  </a:lnTo>
                  <a:lnTo>
                    <a:pt x="2203" y="1275"/>
                  </a:lnTo>
                  <a:lnTo>
                    <a:pt x="2207" y="1281"/>
                  </a:lnTo>
                  <a:lnTo>
                    <a:pt x="2207" y="1285"/>
                  </a:lnTo>
                  <a:lnTo>
                    <a:pt x="2213" y="1294"/>
                  </a:lnTo>
                  <a:lnTo>
                    <a:pt x="2213" y="1296"/>
                  </a:lnTo>
                  <a:lnTo>
                    <a:pt x="2211" y="1302"/>
                  </a:lnTo>
                  <a:lnTo>
                    <a:pt x="2211" y="1311"/>
                  </a:lnTo>
                  <a:lnTo>
                    <a:pt x="2213" y="1315"/>
                  </a:lnTo>
                  <a:lnTo>
                    <a:pt x="2217" y="1319"/>
                  </a:lnTo>
                  <a:lnTo>
                    <a:pt x="2220" y="1325"/>
                  </a:lnTo>
                  <a:lnTo>
                    <a:pt x="2226" y="1328"/>
                  </a:lnTo>
                  <a:lnTo>
                    <a:pt x="2226" y="1328"/>
                  </a:lnTo>
                  <a:close/>
                  <a:moveTo>
                    <a:pt x="2021" y="1045"/>
                  </a:moveTo>
                  <a:lnTo>
                    <a:pt x="2024" y="1045"/>
                  </a:lnTo>
                  <a:lnTo>
                    <a:pt x="2024" y="1043"/>
                  </a:lnTo>
                  <a:lnTo>
                    <a:pt x="2026" y="1043"/>
                  </a:lnTo>
                  <a:lnTo>
                    <a:pt x="2026" y="1043"/>
                  </a:lnTo>
                  <a:lnTo>
                    <a:pt x="2030" y="1045"/>
                  </a:lnTo>
                  <a:lnTo>
                    <a:pt x="2032" y="1047"/>
                  </a:lnTo>
                  <a:lnTo>
                    <a:pt x="2034" y="1045"/>
                  </a:lnTo>
                  <a:lnTo>
                    <a:pt x="2036" y="1041"/>
                  </a:lnTo>
                  <a:lnTo>
                    <a:pt x="2034" y="1039"/>
                  </a:lnTo>
                  <a:lnTo>
                    <a:pt x="2034" y="1037"/>
                  </a:lnTo>
                  <a:lnTo>
                    <a:pt x="2036" y="1035"/>
                  </a:lnTo>
                  <a:lnTo>
                    <a:pt x="2036" y="1032"/>
                  </a:lnTo>
                  <a:lnTo>
                    <a:pt x="2034" y="1032"/>
                  </a:lnTo>
                  <a:lnTo>
                    <a:pt x="2034" y="1035"/>
                  </a:lnTo>
                  <a:lnTo>
                    <a:pt x="2032" y="1037"/>
                  </a:lnTo>
                  <a:lnTo>
                    <a:pt x="2030" y="1035"/>
                  </a:lnTo>
                  <a:lnTo>
                    <a:pt x="2032" y="1032"/>
                  </a:lnTo>
                  <a:lnTo>
                    <a:pt x="2032" y="1030"/>
                  </a:lnTo>
                  <a:lnTo>
                    <a:pt x="2032" y="1030"/>
                  </a:lnTo>
                  <a:lnTo>
                    <a:pt x="2028" y="1030"/>
                  </a:lnTo>
                  <a:lnTo>
                    <a:pt x="2024" y="1030"/>
                  </a:lnTo>
                  <a:lnTo>
                    <a:pt x="2021" y="1032"/>
                  </a:lnTo>
                  <a:lnTo>
                    <a:pt x="2021" y="1035"/>
                  </a:lnTo>
                  <a:lnTo>
                    <a:pt x="2019" y="1037"/>
                  </a:lnTo>
                  <a:lnTo>
                    <a:pt x="2019" y="1041"/>
                  </a:lnTo>
                  <a:lnTo>
                    <a:pt x="2021" y="1045"/>
                  </a:lnTo>
                  <a:lnTo>
                    <a:pt x="2021" y="1045"/>
                  </a:lnTo>
                  <a:close/>
                  <a:moveTo>
                    <a:pt x="2009" y="1043"/>
                  </a:moveTo>
                  <a:lnTo>
                    <a:pt x="2011" y="1043"/>
                  </a:lnTo>
                  <a:lnTo>
                    <a:pt x="2011" y="1041"/>
                  </a:lnTo>
                  <a:lnTo>
                    <a:pt x="2011" y="1039"/>
                  </a:lnTo>
                  <a:lnTo>
                    <a:pt x="2013" y="1041"/>
                  </a:lnTo>
                  <a:lnTo>
                    <a:pt x="2015" y="1041"/>
                  </a:lnTo>
                  <a:lnTo>
                    <a:pt x="2013" y="1037"/>
                  </a:lnTo>
                  <a:lnTo>
                    <a:pt x="2015" y="1035"/>
                  </a:lnTo>
                  <a:lnTo>
                    <a:pt x="2015" y="1032"/>
                  </a:lnTo>
                  <a:lnTo>
                    <a:pt x="2013" y="1032"/>
                  </a:lnTo>
                  <a:lnTo>
                    <a:pt x="2011" y="1035"/>
                  </a:lnTo>
                  <a:lnTo>
                    <a:pt x="2007" y="1037"/>
                  </a:lnTo>
                  <a:lnTo>
                    <a:pt x="2007" y="1041"/>
                  </a:lnTo>
                  <a:lnTo>
                    <a:pt x="2009" y="1043"/>
                  </a:lnTo>
                  <a:lnTo>
                    <a:pt x="2009" y="1043"/>
                  </a:lnTo>
                  <a:close/>
                  <a:moveTo>
                    <a:pt x="2036" y="1056"/>
                  </a:moveTo>
                  <a:lnTo>
                    <a:pt x="2036" y="1058"/>
                  </a:lnTo>
                  <a:lnTo>
                    <a:pt x="2038" y="1056"/>
                  </a:lnTo>
                  <a:lnTo>
                    <a:pt x="2040" y="1054"/>
                  </a:lnTo>
                  <a:lnTo>
                    <a:pt x="2038" y="1051"/>
                  </a:lnTo>
                  <a:lnTo>
                    <a:pt x="2036" y="1051"/>
                  </a:lnTo>
                  <a:lnTo>
                    <a:pt x="2038" y="1054"/>
                  </a:lnTo>
                  <a:lnTo>
                    <a:pt x="2036" y="1056"/>
                  </a:lnTo>
                  <a:lnTo>
                    <a:pt x="2036" y="1056"/>
                  </a:lnTo>
                  <a:close/>
                  <a:moveTo>
                    <a:pt x="2032" y="1051"/>
                  </a:moveTo>
                  <a:lnTo>
                    <a:pt x="2032" y="1054"/>
                  </a:lnTo>
                  <a:lnTo>
                    <a:pt x="2034" y="1056"/>
                  </a:lnTo>
                  <a:lnTo>
                    <a:pt x="2034" y="1054"/>
                  </a:lnTo>
                  <a:lnTo>
                    <a:pt x="2034" y="1051"/>
                  </a:lnTo>
                  <a:lnTo>
                    <a:pt x="2032" y="1049"/>
                  </a:lnTo>
                  <a:lnTo>
                    <a:pt x="2032" y="1051"/>
                  </a:lnTo>
                  <a:lnTo>
                    <a:pt x="2032" y="1051"/>
                  </a:lnTo>
                  <a:close/>
                  <a:moveTo>
                    <a:pt x="2032" y="1070"/>
                  </a:moveTo>
                  <a:lnTo>
                    <a:pt x="2034" y="1066"/>
                  </a:lnTo>
                  <a:lnTo>
                    <a:pt x="2036" y="1066"/>
                  </a:lnTo>
                  <a:lnTo>
                    <a:pt x="2038" y="1062"/>
                  </a:lnTo>
                  <a:lnTo>
                    <a:pt x="2038" y="1062"/>
                  </a:lnTo>
                  <a:lnTo>
                    <a:pt x="2038" y="1058"/>
                  </a:lnTo>
                  <a:lnTo>
                    <a:pt x="2032" y="1060"/>
                  </a:lnTo>
                  <a:lnTo>
                    <a:pt x="2030" y="1064"/>
                  </a:lnTo>
                  <a:lnTo>
                    <a:pt x="2030" y="1068"/>
                  </a:lnTo>
                  <a:lnTo>
                    <a:pt x="2032" y="1070"/>
                  </a:lnTo>
                  <a:lnTo>
                    <a:pt x="2032" y="1070"/>
                  </a:lnTo>
                  <a:close/>
                  <a:moveTo>
                    <a:pt x="2186" y="836"/>
                  </a:moveTo>
                  <a:lnTo>
                    <a:pt x="2188" y="836"/>
                  </a:lnTo>
                  <a:lnTo>
                    <a:pt x="2190" y="832"/>
                  </a:lnTo>
                  <a:lnTo>
                    <a:pt x="2190" y="830"/>
                  </a:lnTo>
                  <a:lnTo>
                    <a:pt x="2188" y="830"/>
                  </a:lnTo>
                  <a:lnTo>
                    <a:pt x="2186" y="834"/>
                  </a:lnTo>
                  <a:lnTo>
                    <a:pt x="2186" y="836"/>
                  </a:lnTo>
                  <a:lnTo>
                    <a:pt x="2186" y="836"/>
                  </a:lnTo>
                  <a:close/>
                  <a:moveTo>
                    <a:pt x="2428" y="811"/>
                  </a:moveTo>
                  <a:lnTo>
                    <a:pt x="2430" y="811"/>
                  </a:lnTo>
                  <a:lnTo>
                    <a:pt x="2430" y="807"/>
                  </a:lnTo>
                  <a:lnTo>
                    <a:pt x="2428" y="803"/>
                  </a:lnTo>
                  <a:lnTo>
                    <a:pt x="2428" y="803"/>
                  </a:lnTo>
                  <a:lnTo>
                    <a:pt x="2428" y="798"/>
                  </a:lnTo>
                  <a:lnTo>
                    <a:pt x="2430" y="794"/>
                  </a:lnTo>
                  <a:lnTo>
                    <a:pt x="2435" y="790"/>
                  </a:lnTo>
                  <a:lnTo>
                    <a:pt x="2439" y="788"/>
                  </a:lnTo>
                  <a:lnTo>
                    <a:pt x="2441" y="786"/>
                  </a:lnTo>
                  <a:lnTo>
                    <a:pt x="2439" y="782"/>
                  </a:lnTo>
                  <a:lnTo>
                    <a:pt x="2439" y="777"/>
                  </a:lnTo>
                  <a:lnTo>
                    <a:pt x="2432" y="771"/>
                  </a:lnTo>
                  <a:lnTo>
                    <a:pt x="2430" y="771"/>
                  </a:lnTo>
                  <a:lnTo>
                    <a:pt x="2428" y="773"/>
                  </a:lnTo>
                  <a:lnTo>
                    <a:pt x="2428" y="775"/>
                  </a:lnTo>
                  <a:lnTo>
                    <a:pt x="2426" y="775"/>
                  </a:lnTo>
                  <a:lnTo>
                    <a:pt x="2422" y="782"/>
                  </a:lnTo>
                  <a:lnTo>
                    <a:pt x="2420" y="782"/>
                  </a:lnTo>
                  <a:lnTo>
                    <a:pt x="2418" y="786"/>
                  </a:lnTo>
                  <a:lnTo>
                    <a:pt x="2420" y="786"/>
                  </a:lnTo>
                  <a:lnTo>
                    <a:pt x="2424" y="786"/>
                  </a:lnTo>
                  <a:lnTo>
                    <a:pt x="2424" y="786"/>
                  </a:lnTo>
                  <a:lnTo>
                    <a:pt x="2422" y="790"/>
                  </a:lnTo>
                  <a:lnTo>
                    <a:pt x="2424" y="796"/>
                  </a:lnTo>
                  <a:lnTo>
                    <a:pt x="2426" y="798"/>
                  </a:lnTo>
                  <a:lnTo>
                    <a:pt x="2426" y="803"/>
                  </a:lnTo>
                  <a:lnTo>
                    <a:pt x="2424" y="805"/>
                  </a:lnTo>
                  <a:lnTo>
                    <a:pt x="2426" y="807"/>
                  </a:lnTo>
                  <a:lnTo>
                    <a:pt x="2428" y="811"/>
                  </a:lnTo>
                  <a:lnTo>
                    <a:pt x="2428" y="811"/>
                  </a:lnTo>
                  <a:close/>
                  <a:moveTo>
                    <a:pt x="2571" y="938"/>
                  </a:moveTo>
                  <a:lnTo>
                    <a:pt x="2574" y="940"/>
                  </a:lnTo>
                  <a:lnTo>
                    <a:pt x="2578" y="940"/>
                  </a:lnTo>
                  <a:lnTo>
                    <a:pt x="2582" y="944"/>
                  </a:lnTo>
                  <a:lnTo>
                    <a:pt x="2588" y="946"/>
                  </a:lnTo>
                  <a:lnTo>
                    <a:pt x="2590" y="948"/>
                  </a:lnTo>
                  <a:lnTo>
                    <a:pt x="2597" y="946"/>
                  </a:lnTo>
                  <a:lnTo>
                    <a:pt x="2595" y="946"/>
                  </a:lnTo>
                  <a:lnTo>
                    <a:pt x="2588" y="944"/>
                  </a:lnTo>
                  <a:lnTo>
                    <a:pt x="2586" y="942"/>
                  </a:lnTo>
                  <a:lnTo>
                    <a:pt x="2582" y="940"/>
                  </a:lnTo>
                  <a:lnTo>
                    <a:pt x="2578" y="938"/>
                  </a:lnTo>
                  <a:lnTo>
                    <a:pt x="2574" y="935"/>
                  </a:lnTo>
                  <a:lnTo>
                    <a:pt x="2571" y="938"/>
                  </a:lnTo>
                  <a:lnTo>
                    <a:pt x="2571" y="938"/>
                  </a:lnTo>
                  <a:close/>
                  <a:moveTo>
                    <a:pt x="2531" y="927"/>
                  </a:moveTo>
                  <a:lnTo>
                    <a:pt x="2534" y="929"/>
                  </a:lnTo>
                  <a:lnTo>
                    <a:pt x="2538" y="929"/>
                  </a:lnTo>
                  <a:lnTo>
                    <a:pt x="2540" y="931"/>
                  </a:lnTo>
                  <a:lnTo>
                    <a:pt x="2540" y="933"/>
                  </a:lnTo>
                  <a:lnTo>
                    <a:pt x="2544" y="938"/>
                  </a:lnTo>
                  <a:lnTo>
                    <a:pt x="2546" y="938"/>
                  </a:lnTo>
                  <a:lnTo>
                    <a:pt x="2548" y="942"/>
                  </a:lnTo>
                  <a:lnTo>
                    <a:pt x="2550" y="942"/>
                  </a:lnTo>
                  <a:lnTo>
                    <a:pt x="2553" y="942"/>
                  </a:lnTo>
                  <a:lnTo>
                    <a:pt x="2557" y="944"/>
                  </a:lnTo>
                  <a:lnTo>
                    <a:pt x="2561" y="946"/>
                  </a:lnTo>
                  <a:lnTo>
                    <a:pt x="2561" y="944"/>
                  </a:lnTo>
                  <a:lnTo>
                    <a:pt x="2559" y="940"/>
                  </a:lnTo>
                  <a:lnTo>
                    <a:pt x="2555" y="938"/>
                  </a:lnTo>
                  <a:lnTo>
                    <a:pt x="2550" y="933"/>
                  </a:lnTo>
                  <a:lnTo>
                    <a:pt x="2548" y="929"/>
                  </a:lnTo>
                  <a:lnTo>
                    <a:pt x="2544" y="929"/>
                  </a:lnTo>
                  <a:lnTo>
                    <a:pt x="2542" y="925"/>
                  </a:lnTo>
                  <a:lnTo>
                    <a:pt x="2542" y="923"/>
                  </a:lnTo>
                  <a:lnTo>
                    <a:pt x="2542" y="921"/>
                  </a:lnTo>
                  <a:lnTo>
                    <a:pt x="2538" y="921"/>
                  </a:lnTo>
                  <a:lnTo>
                    <a:pt x="2536" y="921"/>
                  </a:lnTo>
                  <a:lnTo>
                    <a:pt x="2534" y="921"/>
                  </a:lnTo>
                  <a:lnTo>
                    <a:pt x="2531" y="925"/>
                  </a:lnTo>
                  <a:lnTo>
                    <a:pt x="2531" y="927"/>
                  </a:lnTo>
                  <a:lnTo>
                    <a:pt x="2531" y="927"/>
                  </a:lnTo>
                  <a:close/>
                  <a:moveTo>
                    <a:pt x="2432" y="1134"/>
                  </a:moveTo>
                  <a:lnTo>
                    <a:pt x="2435" y="1134"/>
                  </a:lnTo>
                  <a:lnTo>
                    <a:pt x="2437" y="1132"/>
                  </a:lnTo>
                  <a:lnTo>
                    <a:pt x="2435" y="1127"/>
                  </a:lnTo>
                  <a:lnTo>
                    <a:pt x="2432" y="1125"/>
                  </a:lnTo>
                  <a:lnTo>
                    <a:pt x="2430" y="1127"/>
                  </a:lnTo>
                  <a:lnTo>
                    <a:pt x="2430" y="1129"/>
                  </a:lnTo>
                  <a:lnTo>
                    <a:pt x="2432" y="1134"/>
                  </a:lnTo>
                  <a:lnTo>
                    <a:pt x="2432" y="1134"/>
                  </a:lnTo>
                  <a:close/>
                  <a:moveTo>
                    <a:pt x="2411" y="1127"/>
                  </a:moveTo>
                  <a:lnTo>
                    <a:pt x="2411" y="1132"/>
                  </a:lnTo>
                  <a:lnTo>
                    <a:pt x="2413" y="1134"/>
                  </a:lnTo>
                  <a:lnTo>
                    <a:pt x="2418" y="1132"/>
                  </a:lnTo>
                  <a:lnTo>
                    <a:pt x="2418" y="1129"/>
                  </a:lnTo>
                  <a:lnTo>
                    <a:pt x="2413" y="1127"/>
                  </a:lnTo>
                  <a:lnTo>
                    <a:pt x="2411" y="1127"/>
                  </a:lnTo>
                  <a:lnTo>
                    <a:pt x="2411" y="1127"/>
                  </a:lnTo>
                  <a:close/>
                  <a:moveTo>
                    <a:pt x="2424" y="1161"/>
                  </a:moveTo>
                  <a:lnTo>
                    <a:pt x="2424" y="1161"/>
                  </a:lnTo>
                  <a:lnTo>
                    <a:pt x="2424" y="1157"/>
                  </a:lnTo>
                  <a:lnTo>
                    <a:pt x="2426" y="1155"/>
                  </a:lnTo>
                  <a:lnTo>
                    <a:pt x="2428" y="1153"/>
                  </a:lnTo>
                  <a:lnTo>
                    <a:pt x="2430" y="1148"/>
                  </a:lnTo>
                  <a:lnTo>
                    <a:pt x="2430" y="1144"/>
                  </a:lnTo>
                  <a:lnTo>
                    <a:pt x="2430" y="1142"/>
                  </a:lnTo>
                  <a:lnTo>
                    <a:pt x="2432" y="1140"/>
                  </a:lnTo>
                  <a:lnTo>
                    <a:pt x="2432" y="1136"/>
                  </a:lnTo>
                  <a:lnTo>
                    <a:pt x="2426" y="1129"/>
                  </a:lnTo>
                  <a:lnTo>
                    <a:pt x="2424" y="1134"/>
                  </a:lnTo>
                  <a:lnTo>
                    <a:pt x="2426" y="1140"/>
                  </a:lnTo>
                  <a:lnTo>
                    <a:pt x="2424" y="1144"/>
                  </a:lnTo>
                  <a:lnTo>
                    <a:pt x="2422" y="1144"/>
                  </a:lnTo>
                  <a:lnTo>
                    <a:pt x="2420" y="1148"/>
                  </a:lnTo>
                  <a:lnTo>
                    <a:pt x="2418" y="1148"/>
                  </a:lnTo>
                  <a:lnTo>
                    <a:pt x="2416" y="1150"/>
                  </a:lnTo>
                  <a:lnTo>
                    <a:pt x="2420" y="1155"/>
                  </a:lnTo>
                  <a:lnTo>
                    <a:pt x="2420" y="1157"/>
                  </a:lnTo>
                  <a:lnTo>
                    <a:pt x="2418" y="1159"/>
                  </a:lnTo>
                  <a:lnTo>
                    <a:pt x="2418" y="1159"/>
                  </a:lnTo>
                  <a:lnTo>
                    <a:pt x="2422" y="1159"/>
                  </a:lnTo>
                  <a:lnTo>
                    <a:pt x="2424" y="1161"/>
                  </a:lnTo>
                  <a:lnTo>
                    <a:pt x="2424" y="1161"/>
                  </a:lnTo>
                  <a:close/>
                  <a:moveTo>
                    <a:pt x="2420" y="1186"/>
                  </a:moveTo>
                  <a:lnTo>
                    <a:pt x="2420" y="1186"/>
                  </a:lnTo>
                  <a:lnTo>
                    <a:pt x="2422" y="1182"/>
                  </a:lnTo>
                  <a:lnTo>
                    <a:pt x="2420" y="1180"/>
                  </a:lnTo>
                  <a:lnTo>
                    <a:pt x="2420" y="1176"/>
                  </a:lnTo>
                  <a:lnTo>
                    <a:pt x="2418" y="1176"/>
                  </a:lnTo>
                  <a:lnTo>
                    <a:pt x="2418" y="1178"/>
                  </a:lnTo>
                  <a:lnTo>
                    <a:pt x="2418" y="1182"/>
                  </a:lnTo>
                  <a:lnTo>
                    <a:pt x="2420" y="1186"/>
                  </a:lnTo>
                  <a:lnTo>
                    <a:pt x="2420" y="1186"/>
                  </a:lnTo>
                  <a:close/>
                  <a:moveTo>
                    <a:pt x="2420" y="1193"/>
                  </a:moveTo>
                  <a:lnTo>
                    <a:pt x="2422" y="1193"/>
                  </a:lnTo>
                  <a:lnTo>
                    <a:pt x="2422" y="1191"/>
                  </a:lnTo>
                  <a:lnTo>
                    <a:pt x="2418" y="1188"/>
                  </a:lnTo>
                  <a:lnTo>
                    <a:pt x="2418" y="1191"/>
                  </a:lnTo>
                  <a:lnTo>
                    <a:pt x="2418" y="1191"/>
                  </a:lnTo>
                  <a:lnTo>
                    <a:pt x="2420" y="1193"/>
                  </a:lnTo>
                  <a:lnTo>
                    <a:pt x="2420" y="1193"/>
                  </a:lnTo>
                  <a:close/>
                  <a:moveTo>
                    <a:pt x="2413" y="1199"/>
                  </a:moveTo>
                  <a:lnTo>
                    <a:pt x="2413" y="1199"/>
                  </a:lnTo>
                  <a:lnTo>
                    <a:pt x="2413" y="1197"/>
                  </a:lnTo>
                  <a:lnTo>
                    <a:pt x="2411" y="1197"/>
                  </a:lnTo>
                  <a:lnTo>
                    <a:pt x="2411" y="1199"/>
                  </a:lnTo>
                  <a:lnTo>
                    <a:pt x="2413" y="1199"/>
                  </a:lnTo>
                  <a:lnTo>
                    <a:pt x="2413" y="1199"/>
                  </a:lnTo>
                  <a:close/>
                  <a:moveTo>
                    <a:pt x="2416" y="1207"/>
                  </a:moveTo>
                  <a:lnTo>
                    <a:pt x="2418" y="1207"/>
                  </a:lnTo>
                  <a:lnTo>
                    <a:pt x="2418" y="1205"/>
                  </a:lnTo>
                  <a:lnTo>
                    <a:pt x="2420" y="1201"/>
                  </a:lnTo>
                  <a:lnTo>
                    <a:pt x="2418" y="1201"/>
                  </a:lnTo>
                  <a:lnTo>
                    <a:pt x="2416" y="1203"/>
                  </a:lnTo>
                  <a:lnTo>
                    <a:pt x="2416" y="1207"/>
                  </a:lnTo>
                  <a:lnTo>
                    <a:pt x="2416" y="1207"/>
                  </a:lnTo>
                  <a:close/>
                  <a:moveTo>
                    <a:pt x="2411" y="1233"/>
                  </a:moveTo>
                  <a:lnTo>
                    <a:pt x="2411" y="1231"/>
                  </a:lnTo>
                  <a:lnTo>
                    <a:pt x="2409" y="1231"/>
                  </a:lnTo>
                  <a:lnTo>
                    <a:pt x="2409" y="1231"/>
                  </a:lnTo>
                  <a:lnTo>
                    <a:pt x="2411" y="1233"/>
                  </a:lnTo>
                  <a:lnTo>
                    <a:pt x="2411" y="1233"/>
                  </a:lnTo>
                  <a:close/>
                  <a:moveTo>
                    <a:pt x="2409" y="1247"/>
                  </a:moveTo>
                  <a:lnTo>
                    <a:pt x="2411" y="1243"/>
                  </a:lnTo>
                  <a:lnTo>
                    <a:pt x="2409" y="1241"/>
                  </a:lnTo>
                  <a:lnTo>
                    <a:pt x="2409" y="1243"/>
                  </a:lnTo>
                  <a:lnTo>
                    <a:pt x="2409" y="1247"/>
                  </a:lnTo>
                  <a:lnTo>
                    <a:pt x="2409" y="1247"/>
                  </a:lnTo>
                  <a:close/>
                  <a:moveTo>
                    <a:pt x="2409" y="1250"/>
                  </a:moveTo>
                  <a:lnTo>
                    <a:pt x="2409" y="1252"/>
                  </a:lnTo>
                  <a:lnTo>
                    <a:pt x="2411" y="1250"/>
                  </a:lnTo>
                  <a:lnTo>
                    <a:pt x="2409" y="1250"/>
                  </a:lnTo>
                  <a:lnTo>
                    <a:pt x="2409" y="1250"/>
                  </a:lnTo>
                  <a:close/>
                  <a:moveTo>
                    <a:pt x="2405" y="1256"/>
                  </a:moveTo>
                  <a:lnTo>
                    <a:pt x="2405" y="1258"/>
                  </a:lnTo>
                  <a:lnTo>
                    <a:pt x="2407" y="1258"/>
                  </a:lnTo>
                  <a:lnTo>
                    <a:pt x="2407" y="1256"/>
                  </a:lnTo>
                  <a:lnTo>
                    <a:pt x="2405" y="1256"/>
                  </a:lnTo>
                  <a:lnTo>
                    <a:pt x="2405" y="1256"/>
                  </a:lnTo>
                  <a:lnTo>
                    <a:pt x="2405" y="1256"/>
                  </a:lnTo>
                  <a:close/>
                  <a:moveTo>
                    <a:pt x="2401" y="1273"/>
                  </a:moveTo>
                  <a:lnTo>
                    <a:pt x="2403" y="1271"/>
                  </a:lnTo>
                  <a:lnTo>
                    <a:pt x="2403" y="1264"/>
                  </a:lnTo>
                  <a:lnTo>
                    <a:pt x="2403" y="1264"/>
                  </a:lnTo>
                  <a:lnTo>
                    <a:pt x="2401" y="1269"/>
                  </a:lnTo>
                  <a:lnTo>
                    <a:pt x="2401" y="1273"/>
                  </a:lnTo>
                  <a:lnTo>
                    <a:pt x="2401" y="1273"/>
                  </a:lnTo>
                  <a:lnTo>
                    <a:pt x="2401" y="1273"/>
                  </a:lnTo>
                  <a:close/>
                  <a:moveTo>
                    <a:pt x="2367" y="1319"/>
                  </a:moveTo>
                  <a:lnTo>
                    <a:pt x="2369" y="1319"/>
                  </a:lnTo>
                  <a:lnTo>
                    <a:pt x="2373" y="1315"/>
                  </a:lnTo>
                  <a:lnTo>
                    <a:pt x="2375" y="1311"/>
                  </a:lnTo>
                  <a:lnTo>
                    <a:pt x="2380" y="1309"/>
                  </a:lnTo>
                  <a:lnTo>
                    <a:pt x="2380" y="1304"/>
                  </a:lnTo>
                  <a:lnTo>
                    <a:pt x="2380" y="1300"/>
                  </a:lnTo>
                  <a:lnTo>
                    <a:pt x="2384" y="1294"/>
                  </a:lnTo>
                  <a:lnTo>
                    <a:pt x="2382" y="1296"/>
                  </a:lnTo>
                  <a:lnTo>
                    <a:pt x="2378" y="1296"/>
                  </a:lnTo>
                  <a:lnTo>
                    <a:pt x="2375" y="1300"/>
                  </a:lnTo>
                  <a:lnTo>
                    <a:pt x="2375" y="1302"/>
                  </a:lnTo>
                  <a:lnTo>
                    <a:pt x="2373" y="1306"/>
                  </a:lnTo>
                  <a:lnTo>
                    <a:pt x="2371" y="1306"/>
                  </a:lnTo>
                  <a:lnTo>
                    <a:pt x="2371" y="1311"/>
                  </a:lnTo>
                  <a:lnTo>
                    <a:pt x="2369" y="1313"/>
                  </a:lnTo>
                  <a:lnTo>
                    <a:pt x="2367" y="1319"/>
                  </a:lnTo>
                  <a:lnTo>
                    <a:pt x="2367" y="1319"/>
                  </a:lnTo>
                  <a:close/>
                  <a:moveTo>
                    <a:pt x="2329" y="1363"/>
                  </a:moveTo>
                  <a:lnTo>
                    <a:pt x="2331" y="1361"/>
                  </a:lnTo>
                  <a:lnTo>
                    <a:pt x="2333" y="1357"/>
                  </a:lnTo>
                  <a:lnTo>
                    <a:pt x="2335" y="1355"/>
                  </a:lnTo>
                  <a:lnTo>
                    <a:pt x="2335" y="1351"/>
                  </a:lnTo>
                  <a:lnTo>
                    <a:pt x="2338" y="1349"/>
                  </a:lnTo>
                  <a:lnTo>
                    <a:pt x="2338" y="1346"/>
                  </a:lnTo>
                  <a:lnTo>
                    <a:pt x="2340" y="1344"/>
                  </a:lnTo>
                  <a:lnTo>
                    <a:pt x="2342" y="1346"/>
                  </a:lnTo>
                  <a:lnTo>
                    <a:pt x="2344" y="1342"/>
                  </a:lnTo>
                  <a:lnTo>
                    <a:pt x="2346" y="1336"/>
                  </a:lnTo>
                  <a:lnTo>
                    <a:pt x="2350" y="1332"/>
                  </a:lnTo>
                  <a:lnTo>
                    <a:pt x="2354" y="1332"/>
                  </a:lnTo>
                  <a:lnTo>
                    <a:pt x="2359" y="1330"/>
                  </a:lnTo>
                  <a:lnTo>
                    <a:pt x="2359" y="1325"/>
                  </a:lnTo>
                  <a:lnTo>
                    <a:pt x="2357" y="1321"/>
                  </a:lnTo>
                  <a:lnTo>
                    <a:pt x="2354" y="1323"/>
                  </a:lnTo>
                  <a:lnTo>
                    <a:pt x="2350" y="1328"/>
                  </a:lnTo>
                  <a:lnTo>
                    <a:pt x="2348" y="1330"/>
                  </a:lnTo>
                  <a:lnTo>
                    <a:pt x="2346" y="1332"/>
                  </a:lnTo>
                  <a:lnTo>
                    <a:pt x="2344" y="1332"/>
                  </a:lnTo>
                  <a:lnTo>
                    <a:pt x="2342" y="1332"/>
                  </a:lnTo>
                  <a:lnTo>
                    <a:pt x="2340" y="1330"/>
                  </a:lnTo>
                  <a:lnTo>
                    <a:pt x="2340" y="1330"/>
                  </a:lnTo>
                  <a:lnTo>
                    <a:pt x="2338" y="1332"/>
                  </a:lnTo>
                  <a:lnTo>
                    <a:pt x="2340" y="1336"/>
                  </a:lnTo>
                  <a:lnTo>
                    <a:pt x="2338" y="1338"/>
                  </a:lnTo>
                  <a:lnTo>
                    <a:pt x="2335" y="1342"/>
                  </a:lnTo>
                  <a:lnTo>
                    <a:pt x="2333" y="1342"/>
                  </a:lnTo>
                  <a:lnTo>
                    <a:pt x="2333" y="1344"/>
                  </a:lnTo>
                  <a:lnTo>
                    <a:pt x="2333" y="1349"/>
                  </a:lnTo>
                  <a:lnTo>
                    <a:pt x="2329" y="1349"/>
                  </a:lnTo>
                  <a:lnTo>
                    <a:pt x="2329" y="1351"/>
                  </a:lnTo>
                  <a:lnTo>
                    <a:pt x="2331" y="1353"/>
                  </a:lnTo>
                  <a:lnTo>
                    <a:pt x="2329" y="1355"/>
                  </a:lnTo>
                  <a:lnTo>
                    <a:pt x="2329" y="1359"/>
                  </a:lnTo>
                  <a:lnTo>
                    <a:pt x="2329" y="1363"/>
                  </a:lnTo>
                  <a:lnTo>
                    <a:pt x="2329" y="1363"/>
                  </a:lnTo>
                  <a:close/>
                  <a:moveTo>
                    <a:pt x="2312" y="1389"/>
                  </a:moveTo>
                  <a:lnTo>
                    <a:pt x="2312" y="1389"/>
                  </a:lnTo>
                  <a:lnTo>
                    <a:pt x="2314" y="1382"/>
                  </a:lnTo>
                  <a:lnTo>
                    <a:pt x="2314" y="1374"/>
                  </a:lnTo>
                  <a:lnTo>
                    <a:pt x="2316" y="1374"/>
                  </a:lnTo>
                  <a:lnTo>
                    <a:pt x="2323" y="1368"/>
                  </a:lnTo>
                  <a:lnTo>
                    <a:pt x="2323" y="1363"/>
                  </a:lnTo>
                  <a:lnTo>
                    <a:pt x="2321" y="1363"/>
                  </a:lnTo>
                  <a:lnTo>
                    <a:pt x="2319" y="1365"/>
                  </a:lnTo>
                  <a:lnTo>
                    <a:pt x="2316" y="1363"/>
                  </a:lnTo>
                  <a:lnTo>
                    <a:pt x="2314" y="1361"/>
                  </a:lnTo>
                  <a:lnTo>
                    <a:pt x="2312" y="1363"/>
                  </a:lnTo>
                  <a:lnTo>
                    <a:pt x="2312" y="1368"/>
                  </a:lnTo>
                  <a:lnTo>
                    <a:pt x="2312" y="1372"/>
                  </a:lnTo>
                  <a:lnTo>
                    <a:pt x="2310" y="1378"/>
                  </a:lnTo>
                  <a:lnTo>
                    <a:pt x="2308" y="1382"/>
                  </a:lnTo>
                  <a:lnTo>
                    <a:pt x="2310" y="1384"/>
                  </a:lnTo>
                  <a:lnTo>
                    <a:pt x="2312" y="1389"/>
                  </a:lnTo>
                  <a:lnTo>
                    <a:pt x="2312" y="1389"/>
                  </a:lnTo>
                  <a:close/>
                  <a:moveTo>
                    <a:pt x="40" y="1070"/>
                  </a:moveTo>
                  <a:lnTo>
                    <a:pt x="40" y="1070"/>
                  </a:lnTo>
                  <a:lnTo>
                    <a:pt x="40" y="1072"/>
                  </a:lnTo>
                  <a:lnTo>
                    <a:pt x="42" y="1075"/>
                  </a:lnTo>
                  <a:lnTo>
                    <a:pt x="44" y="1072"/>
                  </a:lnTo>
                  <a:lnTo>
                    <a:pt x="40" y="107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6" name="Freeform 14">
              <a:extLst>
                <a:ext uri="{FF2B5EF4-FFF2-40B4-BE49-F238E27FC236}">
                  <a16:creationId xmlns:a16="http://schemas.microsoft.com/office/drawing/2014/main" id="{41DD7717-703B-4F1E-BBC7-163D379381FD}"/>
                </a:ext>
              </a:extLst>
            </p:cNvPr>
            <p:cNvSpPr>
              <a:spLocks noEditPoints="1"/>
            </p:cNvSpPr>
            <p:nvPr/>
          </p:nvSpPr>
          <p:spPr bwMode="auto">
            <a:xfrm>
              <a:off x="4387127" y="1746062"/>
              <a:ext cx="228131" cy="261191"/>
            </a:xfrm>
            <a:custGeom>
              <a:avLst/>
              <a:gdLst>
                <a:gd name="T0" fmla="*/ 270 w 283"/>
                <a:gd name="T1" fmla="*/ 29 h 345"/>
                <a:gd name="T2" fmla="*/ 211 w 283"/>
                <a:gd name="T3" fmla="*/ 31 h 345"/>
                <a:gd name="T4" fmla="*/ 97 w 283"/>
                <a:gd name="T5" fmla="*/ 35 h 345"/>
                <a:gd name="T6" fmla="*/ 118 w 283"/>
                <a:gd name="T7" fmla="*/ 65 h 345"/>
                <a:gd name="T8" fmla="*/ 129 w 283"/>
                <a:gd name="T9" fmla="*/ 67 h 345"/>
                <a:gd name="T10" fmla="*/ 114 w 283"/>
                <a:gd name="T11" fmla="*/ 71 h 345"/>
                <a:gd name="T12" fmla="*/ 154 w 283"/>
                <a:gd name="T13" fmla="*/ 84 h 345"/>
                <a:gd name="T14" fmla="*/ 181 w 283"/>
                <a:gd name="T15" fmla="*/ 82 h 345"/>
                <a:gd name="T16" fmla="*/ 211 w 283"/>
                <a:gd name="T17" fmla="*/ 50 h 345"/>
                <a:gd name="T18" fmla="*/ 181 w 283"/>
                <a:gd name="T19" fmla="*/ 31 h 345"/>
                <a:gd name="T20" fmla="*/ 165 w 283"/>
                <a:gd name="T21" fmla="*/ 25 h 345"/>
                <a:gd name="T22" fmla="*/ 154 w 283"/>
                <a:gd name="T23" fmla="*/ 27 h 345"/>
                <a:gd name="T24" fmla="*/ 146 w 283"/>
                <a:gd name="T25" fmla="*/ 27 h 345"/>
                <a:gd name="T26" fmla="*/ 135 w 283"/>
                <a:gd name="T27" fmla="*/ 29 h 345"/>
                <a:gd name="T28" fmla="*/ 112 w 283"/>
                <a:gd name="T29" fmla="*/ 21 h 345"/>
                <a:gd name="T30" fmla="*/ 103 w 283"/>
                <a:gd name="T31" fmla="*/ 33 h 345"/>
                <a:gd name="T32" fmla="*/ 95 w 283"/>
                <a:gd name="T33" fmla="*/ 46 h 345"/>
                <a:gd name="T34" fmla="*/ 116 w 283"/>
                <a:gd name="T35" fmla="*/ 67 h 345"/>
                <a:gd name="T36" fmla="*/ 234 w 283"/>
                <a:gd name="T37" fmla="*/ 107 h 345"/>
                <a:gd name="T38" fmla="*/ 217 w 283"/>
                <a:gd name="T39" fmla="*/ 120 h 345"/>
                <a:gd name="T40" fmla="*/ 175 w 283"/>
                <a:gd name="T41" fmla="*/ 149 h 345"/>
                <a:gd name="T42" fmla="*/ 190 w 283"/>
                <a:gd name="T43" fmla="*/ 170 h 345"/>
                <a:gd name="T44" fmla="*/ 171 w 283"/>
                <a:gd name="T45" fmla="*/ 183 h 345"/>
                <a:gd name="T46" fmla="*/ 146 w 283"/>
                <a:gd name="T47" fmla="*/ 187 h 345"/>
                <a:gd name="T48" fmla="*/ 125 w 283"/>
                <a:gd name="T49" fmla="*/ 103 h 345"/>
                <a:gd name="T50" fmla="*/ 139 w 283"/>
                <a:gd name="T51" fmla="*/ 139 h 345"/>
                <a:gd name="T52" fmla="*/ 160 w 283"/>
                <a:gd name="T53" fmla="*/ 132 h 345"/>
                <a:gd name="T54" fmla="*/ 135 w 283"/>
                <a:gd name="T55" fmla="*/ 130 h 345"/>
                <a:gd name="T56" fmla="*/ 2 w 283"/>
                <a:gd name="T57" fmla="*/ 124 h 345"/>
                <a:gd name="T58" fmla="*/ 23 w 283"/>
                <a:gd name="T59" fmla="*/ 147 h 345"/>
                <a:gd name="T60" fmla="*/ 89 w 283"/>
                <a:gd name="T61" fmla="*/ 236 h 345"/>
                <a:gd name="T62" fmla="*/ 78 w 283"/>
                <a:gd name="T63" fmla="*/ 217 h 345"/>
                <a:gd name="T64" fmla="*/ 57 w 283"/>
                <a:gd name="T65" fmla="*/ 200 h 345"/>
                <a:gd name="T66" fmla="*/ 63 w 283"/>
                <a:gd name="T67" fmla="*/ 187 h 345"/>
                <a:gd name="T68" fmla="*/ 70 w 283"/>
                <a:gd name="T69" fmla="*/ 179 h 345"/>
                <a:gd name="T70" fmla="*/ 76 w 283"/>
                <a:gd name="T71" fmla="*/ 170 h 345"/>
                <a:gd name="T72" fmla="*/ 47 w 283"/>
                <a:gd name="T73" fmla="*/ 177 h 345"/>
                <a:gd name="T74" fmla="*/ 63 w 283"/>
                <a:gd name="T75" fmla="*/ 156 h 345"/>
                <a:gd name="T76" fmla="*/ 82 w 283"/>
                <a:gd name="T77" fmla="*/ 139 h 345"/>
                <a:gd name="T78" fmla="*/ 66 w 283"/>
                <a:gd name="T79" fmla="*/ 132 h 345"/>
                <a:gd name="T80" fmla="*/ 59 w 283"/>
                <a:gd name="T81" fmla="*/ 128 h 345"/>
                <a:gd name="T82" fmla="*/ 53 w 283"/>
                <a:gd name="T83" fmla="*/ 151 h 345"/>
                <a:gd name="T84" fmla="*/ 34 w 283"/>
                <a:gd name="T85" fmla="*/ 134 h 345"/>
                <a:gd name="T86" fmla="*/ 11 w 283"/>
                <a:gd name="T87" fmla="*/ 113 h 345"/>
                <a:gd name="T88" fmla="*/ 15 w 283"/>
                <a:gd name="T89" fmla="*/ 105 h 345"/>
                <a:gd name="T90" fmla="*/ 7 w 283"/>
                <a:gd name="T91" fmla="*/ 101 h 345"/>
                <a:gd name="T92" fmla="*/ 15 w 283"/>
                <a:gd name="T93" fmla="*/ 69 h 345"/>
                <a:gd name="T94" fmla="*/ 38 w 283"/>
                <a:gd name="T95" fmla="*/ 61 h 345"/>
                <a:gd name="T96" fmla="*/ 36 w 283"/>
                <a:gd name="T97" fmla="*/ 75 h 345"/>
                <a:gd name="T98" fmla="*/ 47 w 283"/>
                <a:gd name="T99" fmla="*/ 96 h 345"/>
                <a:gd name="T100" fmla="*/ 63 w 283"/>
                <a:gd name="T101" fmla="*/ 90 h 345"/>
                <a:gd name="T102" fmla="*/ 72 w 283"/>
                <a:gd name="T103" fmla="*/ 105 h 345"/>
                <a:gd name="T104" fmla="*/ 70 w 283"/>
                <a:gd name="T105" fmla="*/ 48 h 345"/>
                <a:gd name="T106" fmla="*/ 89 w 283"/>
                <a:gd name="T107" fmla="*/ 86 h 345"/>
                <a:gd name="T108" fmla="*/ 114 w 283"/>
                <a:gd name="T109" fmla="*/ 94 h 345"/>
                <a:gd name="T110" fmla="*/ 133 w 283"/>
                <a:gd name="T111" fmla="*/ 122 h 345"/>
                <a:gd name="T112" fmla="*/ 118 w 283"/>
                <a:gd name="T113" fmla="*/ 160 h 345"/>
                <a:gd name="T114" fmla="*/ 108 w 283"/>
                <a:gd name="T115" fmla="*/ 193 h 345"/>
                <a:gd name="T116" fmla="*/ 97 w 283"/>
                <a:gd name="T117" fmla="*/ 2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3" h="345">
                  <a:moveTo>
                    <a:pt x="262" y="29"/>
                  </a:moveTo>
                  <a:lnTo>
                    <a:pt x="262" y="29"/>
                  </a:lnTo>
                  <a:lnTo>
                    <a:pt x="264" y="27"/>
                  </a:lnTo>
                  <a:lnTo>
                    <a:pt x="268" y="25"/>
                  </a:lnTo>
                  <a:lnTo>
                    <a:pt x="270" y="23"/>
                  </a:lnTo>
                  <a:lnTo>
                    <a:pt x="274" y="19"/>
                  </a:lnTo>
                  <a:lnTo>
                    <a:pt x="278" y="16"/>
                  </a:lnTo>
                  <a:lnTo>
                    <a:pt x="283" y="16"/>
                  </a:lnTo>
                  <a:lnTo>
                    <a:pt x="283" y="19"/>
                  </a:lnTo>
                  <a:lnTo>
                    <a:pt x="283" y="21"/>
                  </a:lnTo>
                  <a:lnTo>
                    <a:pt x="276" y="23"/>
                  </a:lnTo>
                  <a:lnTo>
                    <a:pt x="274" y="25"/>
                  </a:lnTo>
                  <a:lnTo>
                    <a:pt x="270" y="29"/>
                  </a:lnTo>
                  <a:lnTo>
                    <a:pt x="264" y="31"/>
                  </a:lnTo>
                  <a:lnTo>
                    <a:pt x="264" y="29"/>
                  </a:lnTo>
                  <a:lnTo>
                    <a:pt x="262" y="29"/>
                  </a:lnTo>
                  <a:lnTo>
                    <a:pt x="262" y="29"/>
                  </a:lnTo>
                  <a:close/>
                  <a:moveTo>
                    <a:pt x="211" y="31"/>
                  </a:moveTo>
                  <a:lnTo>
                    <a:pt x="213" y="35"/>
                  </a:lnTo>
                  <a:lnTo>
                    <a:pt x="215" y="35"/>
                  </a:lnTo>
                  <a:lnTo>
                    <a:pt x="217" y="33"/>
                  </a:lnTo>
                  <a:lnTo>
                    <a:pt x="217" y="31"/>
                  </a:lnTo>
                  <a:lnTo>
                    <a:pt x="213" y="29"/>
                  </a:lnTo>
                  <a:lnTo>
                    <a:pt x="213" y="29"/>
                  </a:lnTo>
                  <a:lnTo>
                    <a:pt x="211" y="31"/>
                  </a:lnTo>
                  <a:lnTo>
                    <a:pt x="211" y="31"/>
                  </a:lnTo>
                  <a:close/>
                  <a:moveTo>
                    <a:pt x="116" y="2"/>
                  </a:moveTo>
                  <a:lnTo>
                    <a:pt x="122" y="6"/>
                  </a:lnTo>
                  <a:lnTo>
                    <a:pt x="125" y="8"/>
                  </a:lnTo>
                  <a:lnTo>
                    <a:pt x="127" y="6"/>
                  </a:lnTo>
                  <a:lnTo>
                    <a:pt x="129" y="4"/>
                  </a:lnTo>
                  <a:lnTo>
                    <a:pt x="127" y="2"/>
                  </a:lnTo>
                  <a:lnTo>
                    <a:pt x="122" y="2"/>
                  </a:lnTo>
                  <a:lnTo>
                    <a:pt x="118" y="0"/>
                  </a:lnTo>
                  <a:lnTo>
                    <a:pt x="116" y="0"/>
                  </a:lnTo>
                  <a:lnTo>
                    <a:pt x="114" y="0"/>
                  </a:lnTo>
                  <a:lnTo>
                    <a:pt x="116" y="2"/>
                  </a:lnTo>
                  <a:lnTo>
                    <a:pt x="116" y="2"/>
                  </a:lnTo>
                  <a:close/>
                  <a:moveTo>
                    <a:pt x="97" y="35"/>
                  </a:moveTo>
                  <a:lnTo>
                    <a:pt x="95" y="33"/>
                  </a:lnTo>
                  <a:lnTo>
                    <a:pt x="93" y="31"/>
                  </a:lnTo>
                  <a:lnTo>
                    <a:pt x="95" y="29"/>
                  </a:lnTo>
                  <a:lnTo>
                    <a:pt x="97" y="27"/>
                  </a:lnTo>
                  <a:lnTo>
                    <a:pt x="99" y="29"/>
                  </a:lnTo>
                  <a:lnTo>
                    <a:pt x="101" y="31"/>
                  </a:lnTo>
                  <a:lnTo>
                    <a:pt x="99" y="33"/>
                  </a:lnTo>
                  <a:lnTo>
                    <a:pt x="99" y="35"/>
                  </a:lnTo>
                  <a:lnTo>
                    <a:pt x="97" y="35"/>
                  </a:lnTo>
                  <a:lnTo>
                    <a:pt x="97" y="35"/>
                  </a:lnTo>
                  <a:close/>
                  <a:moveTo>
                    <a:pt x="116" y="67"/>
                  </a:moveTo>
                  <a:lnTo>
                    <a:pt x="116" y="67"/>
                  </a:lnTo>
                  <a:lnTo>
                    <a:pt x="118" y="65"/>
                  </a:lnTo>
                  <a:lnTo>
                    <a:pt x="122" y="63"/>
                  </a:lnTo>
                  <a:lnTo>
                    <a:pt x="125" y="63"/>
                  </a:lnTo>
                  <a:lnTo>
                    <a:pt x="131" y="61"/>
                  </a:lnTo>
                  <a:lnTo>
                    <a:pt x="137" y="61"/>
                  </a:lnTo>
                  <a:lnTo>
                    <a:pt x="139" y="59"/>
                  </a:lnTo>
                  <a:lnTo>
                    <a:pt x="141" y="59"/>
                  </a:lnTo>
                  <a:lnTo>
                    <a:pt x="144" y="61"/>
                  </a:lnTo>
                  <a:lnTo>
                    <a:pt x="144" y="63"/>
                  </a:lnTo>
                  <a:lnTo>
                    <a:pt x="141" y="63"/>
                  </a:lnTo>
                  <a:lnTo>
                    <a:pt x="141" y="65"/>
                  </a:lnTo>
                  <a:lnTo>
                    <a:pt x="139" y="67"/>
                  </a:lnTo>
                  <a:lnTo>
                    <a:pt x="135" y="65"/>
                  </a:lnTo>
                  <a:lnTo>
                    <a:pt x="129" y="67"/>
                  </a:lnTo>
                  <a:lnTo>
                    <a:pt x="127" y="65"/>
                  </a:lnTo>
                  <a:lnTo>
                    <a:pt x="125" y="67"/>
                  </a:lnTo>
                  <a:lnTo>
                    <a:pt x="127" y="67"/>
                  </a:lnTo>
                  <a:lnTo>
                    <a:pt x="133" y="69"/>
                  </a:lnTo>
                  <a:lnTo>
                    <a:pt x="135" y="71"/>
                  </a:lnTo>
                  <a:lnTo>
                    <a:pt x="135" y="73"/>
                  </a:lnTo>
                  <a:lnTo>
                    <a:pt x="133" y="73"/>
                  </a:lnTo>
                  <a:lnTo>
                    <a:pt x="129" y="71"/>
                  </a:lnTo>
                  <a:lnTo>
                    <a:pt x="129" y="73"/>
                  </a:lnTo>
                  <a:lnTo>
                    <a:pt x="127" y="73"/>
                  </a:lnTo>
                  <a:lnTo>
                    <a:pt x="122" y="69"/>
                  </a:lnTo>
                  <a:lnTo>
                    <a:pt x="118" y="69"/>
                  </a:lnTo>
                  <a:lnTo>
                    <a:pt x="114" y="71"/>
                  </a:lnTo>
                  <a:lnTo>
                    <a:pt x="114" y="73"/>
                  </a:lnTo>
                  <a:lnTo>
                    <a:pt x="116" y="73"/>
                  </a:lnTo>
                  <a:lnTo>
                    <a:pt x="122" y="80"/>
                  </a:lnTo>
                  <a:lnTo>
                    <a:pt x="125" y="82"/>
                  </a:lnTo>
                  <a:lnTo>
                    <a:pt x="129" y="80"/>
                  </a:lnTo>
                  <a:lnTo>
                    <a:pt x="131" y="80"/>
                  </a:lnTo>
                  <a:lnTo>
                    <a:pt x="133" y="84"/>
                  </a:lnTo>
                  <a:lnTo>
                    <a:pt x="133" y="86"/>
                  </a:lnTo>
                  <a:lnTo>
                    <a:pt x="135" y="88"/>
                  </a:lnTo>
                  <a:lnTo>
                    <a:pt x="139" y="86"/>
                  </a:lnTo>
                  <a:lnTo>
                    <a:pt x="144" y="86"/>
                  </a:lnTo>
                  <a:lnTo>
                    <a:pt x="150" y="84"/>
                  </a:lnTo>
                  <a:lnTo>
                    <a:pt x="154" y="84"/>
                  </a:lnTo>
                  <a:lnTo>
                    <a:pt x="158" y="84"/>
                  </a:lnTo>
                  <a:lnTo>
                    <a:pt x="158" y="84"/>
                  </a:lnTo>
                  <a:lnTo>
                    <a:pt x="158" y="88"/>
                  </a:lnTo>
                  <a:lnTo>
                    <a:pt x="158" y="92"/>
                  </a:lnTo>
                  <a:lnTo>
                    <a:pt x="162" y="94"/>
                  </a:lnTo>
                  <a:lnTo>
                    <a:pt x="167" y="96"/>
                  </a:lnTo>
                  <a:lnTo>
                    <a:pt x="173" y="94"/>
                  </a:lnTo>
                  <a:lnTo>
                    <a:pt x="175" y="92"/>
                  </a:lnTo>
                  <a:lnTo>
                    <a:pt x="175" y="90"/>
                  </a:lnTo>
                  <a:lnTo>
                    <a:pt x="175" y="88"/>
                  </a:lnTo>
                  <a:lnTo>
                    <a:pt x="175" y="86"/>
                  </a:lnTo>
                  <a:lnTo>
                    <a:pt x="179" y="82"/>
                  </a:lnTo>
                  <a:lnTo>
                    <a:pt x="181" y="82"/>
                  </a:lnTo>
                  <a:lnTo>
                    <a:pt x="184" y="84"/>
                  </a:lnTo>
                  <a:lnTo>
                    <a:pt x="188" y="86"/>
                  </a:lnTo>
                  <a:lnTo>
                    <a:pt x="192" y="86"/>
                  </a:lnTo>
                  <a:lnTo>
                    <a:pt x="194" y="82"/>
                  </a:lnTo>
                  <a:lnTo>
                    <a:pt x="196" y="80"/>
                  </a:lnTo>
                  <a:lnTo>
                    <a:pt x="196" y="75"/>
                  </a:lnTo>
                  <a:lnTo>
                    <a:pt x="194" y="71"/>
                  </a:lnTo>
                  <a:lnTo>
                    <a:pt x="196" y="69"/>
                  </a:lnTo>
                  <a:lnTo>
                    <a:pt x="200" y="67"/>
                  </a:lnTo>
                  <a:lnTo>
                    <a:pt x="203" y="61"/>
                  </a:lnTo>
                  <a:lnTo>
                    <a:pt x="205" y="59"/>
                  </a:lnTo>
                  <a:lnTo>
                    <a:pt x="209" y="52"/>
                  </a:lnTo>
                  <a:lnTo>
                    <a:pt x="211" y="50"/>
                  </a:lnTo>
                  <a:lnTo>
                    <a:pt x="211" y="46"/>
                  </a:lnTo>
                  <a:lnTo>
                    <a:pt x="209" y="44"/>
                  </a:lnTo>
                  <a:lnTo>
                    <a:pt x="209" y="40"/>
                  </a:lnTo>
                  <a:lnTo>
                    <a:pt x="209" y="37"/>
                  </a:lnTo>
                  <a:lnTo>
                    <a:pt x="209" y="35"/>
                  </a:lnTo>
                  <a:lnTo>
                    <a:pt x="209" y="35"/>
                  </a:lnTo>
                  <a:lnTo>
                    <a:pt x="203" y="35"/>
                  </a:lnTo>
                  <a:lnTo>
                    <a:pt x="200" y="33"/>
                  </a:lnTo>
                  <a:lnTo>
                    <a:pt x="198" y="31"/>
                  </a:lnTo>
                  <a:lnTo>
                    <a:pt x="190" y="33"/>
                  </a:lnTo>
                  <a:lnTo>
                    <a:pt x="188" y="31"/>
                  </a:lnTo>
                  <a:lnTo>
                    <a:pt x="184" y="29"/>
                  </a:lnTo>
                  <a:lnTo>
                    <a:pt x="181" y="31"/>
                  </a:lnTo>
                  <a:lnTo>
                    <a:pt x="177" y="29"/>
                  </a:lnTo>
                  <a:lnTo>
                    <a:pt x="177" y="27"/>
                  </a:lnTo>
                  <a:lnTo>
                    <a:pt x="177" y="25"/>
                  </a:lnTo>
                  <a:lnTo>
                    <a:pt x="173" y="27"/>
                  </a:lnTo>
                  <a:lnTo>
                    <a:pt x="173" y="27"/>
                  </a:lnTo>
                  <a:lnTo>
                    <a:pt x="173" y="23"/>
                  </a:lnTo>
                  <a:lnTo>
                    <a:pt x="173" y="21"/>
                  </a:lnTo>
                  <a:lnTo>
                    <a:pt x="171" y="23"/>
                  </a:lnTo>
                  <a:lnTo>
                    <a:pt x="169" y="27"/>
                  </a:lnTo>
                  <a:lnTo>
                    <a:pt x="167" y="27"/>
                  </a:lnTo>
                  <a:lnTo>
                    <a:pt x="167" y="23"/>
                  </a:lnTo>
                  <a:lnTo>
                    <a:pt x="167" y="23"/>
                  </a:lnTo>
                  <a:lnTo>
                    <a:pt x="165" y="25"/>
                  </a:lnTo>
                  <a:lnTo>
                    <a:pt x="165" y="25"/>
                  </a:lnTo>
                  <a:lnTo>
                    <a:pt x="165" y="27"/>
                  </a:lnTo>
                  <a:lnTo>
                    <a:pt x="162" y="29"/>
                  </a:lnTo>
                  <a:lnTo>
                    <a:pt x="162" y="33"/>
                  </a:lnTo>
                  <a:lnTo>
                    <a:pt x="160" y="35"/>
                  </a:lnTo>
                  <a:lnTo>
                    <a:pt x="158" y="35"/>
                  </a:lnTo>
                  <a:lnTo>
                    <a:pt x="158" y="33"/>
                  </a:lnTo>
                  <a:lnTo>
                    <a:pt x="156" y="31"/>
                  </a:lnTo>
                  <a:lnTo>
                    <a:pt x="156" y="35"/>
                  </a:lnTo>
                  <a:lnTo>
                    <a:pt x="156" y="37"/>
                  </a:lnTo>
                  <a:lnTo>
                    <a:pt x="154" y="35"/>
                  </a:lnTo>
                  <a:lnTo>
                    <a:pt x="154" y="31"/>
                  </a:lnTo>
                  <a:lnTo>
                    <a:pt x="154" y="27"/>
                  </a:lnTo>
                  <a:lnTo>
                    <a:pt x="154" y="21"/>
                  </a:lnTo>
                  <a:lnTo>
                    <a:pt x="154" y="19"/>
                  </a:lnTo>
                  <a:lnTo>
                    <a:pt x="150" y="16"/>
                  </a:lnTo>
                  <a:lnTo>
                    <a:pt x="148" y="14"/>
                  </a:lnTo>
                  <a:lnTo>
                    <a:pt x="148" y="14"/>
                  </a:lnTo>
                  <a:lnTo>
                    <a:pt x="146" y="16"/>
                  </a:lnTo>
                  <a:lnTo>
                    <a:pt x="148" y="19"/>
                  </a:lnTo>
                  <a:lnTo>
                    <a:pt x="150" y="21"/>
                  </a:lnTo>
                  <a:lnTo>
                    <a:pt x="148" y="21"/>
                  </a:lnTo>
                  <a:lnTo>
                    <a:pt x="146" y="19"/>
                  </a:lnTo>
                  <a:lnTo>
                    <a:pt x="144" y="21"/>
                  </a:lnTo>
                  <a:lnTo>
                    <a:pt x="144" y="23"/>
                  </a:lnTo>
                  <a:lnTo>
                    <a:pt x="146" y="27"/>
                  </a:lnTo>
                  <a:lnTo>
                    <a:pt x="148" y="31"/>
                  </a:lnTo>
                  <a:lnTo>
                    <a:pt x="146" y="33"/>
                  </a:lnTo>
                  <a:lnTo>
                    <a:pt x="146" y="40"/>
                  </a:lnTo>
                  <a:lnTo>
                    <a:pt x="148" y="44"/>
                  </a:lnTo>
                  <a:lnTo>
                    <a:pt x="148" y="48"/>
                  </a:lnTo>
                  <a:lnTo>
                    <a:pt x="146" y="48"/>
                  </a:lnTo>
                  <a:lnTo>
                    <a:pt x="144" y="44"/>
                  </a:lnTo>
                  <a:lnTo>
                    <a:pt x="141" y="42"/>
                  </a:lnTo>
                  <a:lnTo>
                    <a:pt x="137" y="37"/>
                  </a:lnTo>
                  <a:lnTo>
                    <a:pt x="137" y="35"/>
                  </a:lnTo>
                  <a:lnTo>
                    <a:pt x="139" y="33"/>
                  </a:lnTo>
                  <a:lnTo>
                    <a:pt x="139" y="31"/>
                  </a:lnTo>
                  <a:lnTo>
                    <a:pt x="135" y="29"/>
                  </a:lnTo>
                  <a:lnTo>
                    <a:pt x="133" y="31"/>
                  </a:lnTo>
                  <a:lnTo>
                    <a:pt x="131" y="31"/>
                  </a:lnTo>
                  <a:lnTo>
                    <a:pt x="129" y="33"/>
                  </a:lnTo>
                  <a:lnTo>
                    <a:pt x="127" y="35"/>
                  </a:lnTo>
                  <a:lnTo>
                    <a:pt x="125" y="33"/>
                  </a:lnTo>
                  <a:lnTo>
                    <a:pt x="125" y="31"/>
                  </a:lnTo>
                  <a:lnTo>
                    <a:pt x="125" y="31"/>
                  </a:lnTo>
                  <a:lnTo>
                    <a:pt x="122" y="31"/>
                  </a:lnTo>
                  <a:lnTo>
                    <a:pt x="118" y="27"/>
                  </a:lnTo>
                  <a:lnTo>
                    <a:pt x="118" y="25"/>
                  </a:lnTo>
                  <a:lnTo>
                    <a:pt x="116" y="23"/>
                  </a:lnTo>
                  <a:lnTo>
                    <a:pt x="114" y="23"/>
                  </a:lnTo>
                  <a:lnTo>
                    <a:pt x="112" y="21"/>
                  </a:lnTo>
                  <a:lnTo>
                    <a:pt x="112" y="19"/>
                  </a:lnTo>
                  <a:lnTo>
                    <a:pt x="112" y="14"/>
                  </a:lnTo>
                  <a:lnTo>
                    <a:pt x="110" y="14"/>
                  </a:lnTo>
                  <a:lnTo>
                    <a:pt x="108" y="16"/>
                  </a:lnTo>
                  <a:lnTo>
                    <a:pt x="108" y="23"/>
                  </a:lnTo>
                  <a:lnTo>
                    <a:pt x="108" y="27"/>
                  </a:lnTo>
                  <a:lnTo>
                    <a:pt x="110" y="31"/>
                  </a:lnTo>
                  <a:lnTo>
                    <a:pt x="112" y="35"/>
                  </a:lnTo>
                  <a:lnTo>
                    <a:pt x="110" y="37"/>
                  </a:lnTo>
                  <a:lnTo>
                    <a:pt x="108" y="33"/>
                  </a:lnTo>
                  <a:lnTo>
                    <a:pt x="106" y="31"/>
                  </a:lnTo>
                  <a:lnTo>
                    <a:pt x="106" y="29"/>
                  </a:lnTo>
                  <a:lnTo>
                    <a:pt x="103" y="33"/>
                  </a:lnTo>
                  <a:lnTo>
                    <a:pt x="106" y="37"/>
                  </a:lnTo>
                  <a:lnTo>
                    <a:pt x="108" y="40"/>
                  </a:lnTo>
                  <a:lnTo>
                    <a:pt x="108" y="42"/>
                  </a:lnTo>
                  <a:lnTo>
                    <a:pt x="106" y="46"/>
                  </a:lnTo>
                  <a:lnTo>
                    <a:pt x="103" y="44"/>
                  </a:lnTo>
                  <a:lnTo>
                    <a:pt x="103" y="40"/>
                  </a:lnTo>
                  <a:lnTo>
                    <a:pt x="101" y="37"/>
                  </a:lnTo>
                  <a:lnTo>
                    <a:pt x="95" y="40"/>
                  </a:lnTo>
                  <a:lnTo>
                    <a:pt x="91" y="37"/>
                  </a:lnTo>
                  <a:lnTo>
                    <a:pt x="91" y="40"/>
                  </a:lnTo>
                  <a:lnTo>
                    <a:pt x="91" y="44"/>
                  </a:lnTo>
                  <a:lnTo>
                    <a:pt x="93" y="44"/>
                  </a:lnTo>
                  <a:lnTo>
                    <a:pt x="95" y="46"/>
                  </a:lnTo>
                  <a:lnTo>
                    <a:pt x="95" y="48"/>
                  </a:lnTo>
                  <a:lnTo>
                    <a:pt x="95" y="48"/>
                  </a:lnTo>
                  <a:lnTo>
                    <a:pt x="99" y="48"/>
                  </a:lnTo>
                  <a:lnTo>
                    <a:pt x="99" y="50"/>
                  </a:lnTo>
                  <a:lnTo>
                    <a:pt x="95" y="54"/>
                  </a:lnTo>
                  <a:lnTo>
                    <a:pt x="95" y="56"/>
                  </a:lnTo>
                  <a:lnTo>
                    <a:pt x="99" y="63"/>
                  </a:lnTo>
                  <a:lnTo>
                    <a:pt x="101" y="63"/>
                  </a:lnTo>
                  <a:lnTo>
                    <a:pt x="106" y="65"/>
                  </a:lnTo>
                  <a:lnTo>
                    <a:pt x="110" y="65"/>
                  </a:lnTo>
                  <a:lnTo>
                    <a:pt x="114" y="65"/>
                  </a:lnTo>
                  <a:lnTo>
                    <a:pt x="116" y="67"/>
                  </a:lnTo>
                  <a:lnTo>
                    <a:pt x="116" y="67"/>
                  </a:lnTo>
                  <a:close/>
                  <a:moveTo>
                    <a:pt x="228" y="111"/>
                  </a:moveTo>
                  <a:lnTo>
                    <a:pt x="230" y="105"/>
                  </a:lnTo>
                  <a:lnTo>
                    <a:pt x="234" y="103"/>
                  </a:lnTo>
                  <a:lnTo>
                    <a:pt x="236" y="103"/>
                  </a:lnTo>
                  <a:lnTo>
                    <a:pt x="238" y="101"/>
                  </a:lnTo>
                  <a:lnTo>
                    <a:pt x="240" y="103"/>
                  </a:lnTo>
                  <a:lnTo>
                    <a:pt x="247" y="103"/>
                  </a:lnTo>
                  <a:lnTo>
                    <a:pt x="249" y="103"/>
                  </a:lnTo>
                  <a:lnTo>
                    <a:pt x="247" y="105"/>
                  </a:lnTo>
                  <a:lnTo>
                    <a:pt x="245" y="107"/>
                  </a:lnTo>
                  <a:lnTo>
                    <a:pt x="238" y="105"/>
                  </a:lnTo>
                  <a:lnTo>
                    <a:pt x="236" y="105"/>
                  </a:lnTo>
                  <a:lnTo>
                    <a:pt x="234" y="107"/>
                  </a:lnTo>
                  <a:lnTo>
                    <a:pt x="232" y="107"/>
                  </a:lnTo>
                  <a:lnTo>
                    <a:pt x="230" y="111"/>
                  </a:lnTo>
                  <a:lnTo>
                    <a:pt x="228" y="111"/>
                  </a:lnTo>
                  <a:lnTo>
                    <a:pt x="228" y="111"/>
                  </a:lnTo>
                  <a:close/>
                  <a:moveTo>
                    <a:pt x="213" y="124"/>
                  </a:moveTo>
                  <a:lnTo>
                    <a:pt x="213" y="120"/>
                  </a:lnTo>
                  <a:lnTo>
                    <a:pt x="211" y="118"/>
                  </a:lnTo>
                  <a:lnTo>
                    <a:pt x="211" y="113"/>
                  </a:lnTo>
                  <a:lnTo>
                    <a:pt x="211" y="113"/>
                  </a:lnTo>
                  <a:lnTo>
                    <a:pt x="213" y="111"/>
                  </a:lnTo>
                  <a:lnTo>
                    <a:pt x="213" y="111"/>
                  </a:lnTo>
                  <a:lnTo>
                    <a:pt x="215" y="115"/>
                  </a:lnTo>
                  <a:lnTo>
                    <a:pt x="217" y="120"/>
                  </a:lnTo>
                  <a:lnTo>
                    <a:pt x="217" y="122"/>
                  </a:lnTo>
                  <a:lnTo>
                    <a:pt x="215" y="124"/>
                  </a:lnTo>
                  <a:lnTo>
                    <a:pt x="213" y="124"/>
                  </a:lnTo>
                  <a:lnTo>
                    <a:pt x="213" y="124"/>
                  </a:lnTo>
                  <a:close/>
                  <a:moveTo>
                    <a:pt x="141" y="158"/>
                  </a:moveTo>
                  <a:lnTo>
                    <a:pt x="144" y="153"/>
                  </a:lnTo>
                  <a:lnTo>
                    <a:pt x="148" y="149"/>
                  </a:lnTo>
                  <a:lnTo>
                    <a:pt x="156" y="149"/>
                  </a:lnTo>
                  <a:lnTo>
                    <a:pt x="160" y="147"/>
                  </a:lnTo>
                  <a:lnTo>
                    <a:pt x="165" y="143"/>
                  </a:lnTo>
                  <a:lnTo>
                    <a:pt x="171" y="141"/>
                  </a:lnTo>
                  <a:lnTo>
                    <a:pt x="171" y="145"/>
                  </a:lnTo>
                  <a:lnTo>
                    <a:pt x="175" y="149"/>
                  </a:lnTo>
                  <a:lnTo>
                    <a:pt x="175" y="151"/>
                  </a:lnTo>
                  <a:lnTo>
                    <a:pt x="171" y="151"/>
                  </a:lnTo>
                  <a:lnTo>
                    <a:pt x="171" y="153"/>
                  </a:lnTo>
                  <a:lnTo>
                    <a:pt x="171" y="158"/>
                  </a:lnTo>
                  <a:lnTo>
                    <a:pt x="175" y="164"/>
                  </a:lnTo>
                  <a:lnTo>
                    <a:pt x="179" y="166"/>
                  </a:lnTo>
                  <a:lnTo>
                    <a:pt x="184" y="164"/>
                  </a:lnTo>
                  <a:lnTo>
                    <a:pt x="188" y="162"/>
                  </a:lnTo>
                  <a:lnTo>
                    <a:pt x="190" y="164"/>
                  </a:lnTo>
                  <a:lnTo>
                    <a:pt x="192" y="166"/>
                  </a:lnTo>
                  <a:lnTo>
                    <a:pt x="196" y="168"/>
                  </a:lnTo>
                  <a:lnTo>
                    <a:pt x="194" y="168"/>
                  </a:lnTo>
                  <a:lnTo>
                    <a:pt x="190" y="170"/>
                  </a:lnTo>
                  <a:lnTo>
                    <a:pt x="188" y="177"/>
                  </a:lnTo>
                  <a:lnTo>
                    <a:pt x="186" y="179"/>
                  </a:lnTo>
                  <a:lnTo>
                    <a:pt x="184" y="187"/>
                  </a:lnTo>
                  <a:lnTo>
                    <a:pt x="181" y="189"/>
                  </a:lnTo>
                  <a:lnTo>
                    <a:pt x="177" y="191"/>
                  </a:lnTo>
                  <a:lnTo>
                    <a:pt x="175" y="193"/>
                  </a:lnTo>
                  <a:lnTo>
                    <a:pt x="175" y="198"/>
                  </a:lnTo>
                  <a:lnTo>
                    <a:pt x="171" y="200"/>
                  </a:lnTo>
                  <a:lnTo>
                    <a:pt x="169" y="200"/>
                  </a:lnTo>
                  <a:lnTo>
                    <a:pt x="169" y="196"/>
                  </a:lnTo>
                  <a:lnTo>
                    <a:pt x="171" y="193"/>
                  </a:lnTo>
                  <a:lnTo>
                    <a:pt x="169" y="189"/>
                  </a:lnTo>
                  <a:lnTo>
                    <a:pt x="171" y="183"/>
                  </a:lnTo>
                  <a:lnTo>
                    <a:pt x="171" y="179"/>
                  </a:lnTo>
                  <a:lnTo>
                    <a:pt x="169" y="181"/>
                  </a:lnTo>
                  <a:lnTo>
                    <a:pt x="167" y="179"/>
                  </a:lnTo>
                  <a:lnTo>
                    <a:pt x="165" y="181"/>
                  </a:lnTo>
                  <a:lnTo>
                    <a:pt x="162" y="185"/>
                  </a:lnTo>
                  <a:lnTo>
                    <a:pt x="160" y="187"/>
                  </a:lnTo>
                  <a:lnTo>
                    <a:pt x="156" y="187"/>
                  </a:lnTo>
                  <a:lnTo>
                    <a:pt x="154" y="191"/>
                  </a:lnTo>
                  <a:lnTo>
                    <a:pt x="150" y="191"/>
                  </a:lnTo>
                  <a:lnTo>
                    <a:pt x="146" y="193"/>
                  </a:lnTo>
                  <a:lnTo>
                    <a:pt x="146" y="193"/>
                  </a:lnTo>
                  <a:lnTo>
                    <a:pt x="144" y="189"/>
                  </a:lnTo>
                  <a:lnTo>
                    <a:pt x="146" y="187"/>
                  </a:lnTo>
                  <a:lnTo>
                    <a:pt x="146" y="185"/>
                  </a:lnTo>
                  <a:lnTo>
                    <a:pt x="148" y="183"/>
                  </a:lnTo>
                  <a:lnTo>
                    <a:pt x="148" y="177"/>
                  </a:lnTo>
                  <a:lnTo>
                    <a:pt x="152" y="170"/>
                  </a:lnTo>
                  <a:lnTo>
                    <a:pt x="152" y="166"/>
                  </a:lnTo>
                  <a:lnTo>
                    <a:pt x="152" y="164"/>
                  </a:lnTo>
                  <a:lnTo>
                    <a:pt x="152" y="162"/>
                  </a:lnTo>
                  <a:lnTo>
                    <a:pt x="148" y="162"/>
                  </a:lnTo>
                  <a:lnTo>
                    <a:pt x="146" y="160"/>
                  </a:lnTo>
                  <a:lnTo>
                    <a:pt x="141" y="158"/>
                  </a:lnTo>
                  <a:lnTo>
                    <a:pt x="141" y="158"/>
                  </a:lnTo>
                  <a:close/>
                  <a:moveTo>
                    <a:pt x="125" y="99"/>
                  </a:moveTo>
                  <a:lnTo>
                    <a:pt x="125" y="103"/>
                  </a:lnTo>
                  <a:lnTo>
                    <a:pt x="127" y="105"/>
                  </a:lnTo>
                  <a:lnTo>
                    <a:pt x="131" y="107"/>
                  </a:lnTo>
                  <a:lnTo>
                    <a:pt x="135" y="105"/>
                  </a:lnTo>
                  <a:lnTo>
                    <a:pt x="135" y="101"/>
                  </a:lnTo>
                  <a:lnTo>
                    <a:pt x="133" y="99"/>
                  </a:lnTo>
                  <a:lnTo>
                    <a:pt x="125" y="96"/>
                  </a:lnTo>
                  <a:lnTo>
                    <a:pt x="125" y="99"/>
                  </a:lnTo>
                  <a:lnTo>
                    <a:pt x="125" y="99"/>
                  </a:lnTo>
                  <a:lnTo>
                    <a:pt x="125" y="99"/>
                  </a:lnTo>
                  <a:close/>
                  <a:moveTo>
                    <a:pt x="131" y="134"/>
                  </a:moveTo>
                  <a:lnTo>
                    <a:pt x="135" y="137"/>
                  </a:lnTo>
                  <a:lnTo>
                    <a:pt x="139" y="137"/>
                  </a:lnTo>
                  <a:lnTo>
                    <a:pt x="139" y="139"/>
                  </a:lnTo>
                  <a:lnTo>
                    <a:pt x="141" y="141"/>
                  </a:lnTo>
                  <a:lnTo>
                    <a:pt x="141" y="143"/>
                  </a:lnTo>
                  <a:lnTo>
                    <a:pt x="144" y="145"/>
                  </a:lnTo>
                  <a:lnTo>
                    <a:pt x="141" y="149"/>
                  </a:lnTo>
                  <a:lnTo>
                    <a:pt x="144" y="147"/>
                  </a:lnTo>
                  <a:lnTo>
                    <a:pt x="146" y="149"/>
                  </a:lnTo>
                  <a:lnTo>
                    <a:pt x="148" y="147"/>
                  </a:lnTo>
                  <a:lnTo>
                    <a:pt x="152" y="143"/>
                  </a:lnTo>
                  <a:lnTo>
                    <a:pt x="154" y="145"/>
                  </a:lnTo>
                  <a:lnTo>
                    <a:pt x="158" y="141"/>
                  </a:lnTo>
                  <a:lnTo>
                    <a:pt x="156" y="139"/>
                  </a:lnTo>
                  <a:lnTo>
                    <a:pt x="158" y="134"/>
                  </a:lnTo>
                  <a:lnTo>
                    <a:pt x="160" y="132"/>
                  </a:lnTo>
                  <a:lnTo>
                    <a:pt x="160" y="130"/>
                  </a:lnTo>
                  <a:lnTo>
                    <a:pt x="160" y="126"/>
                  </a:lnTo>
                  <a:lnTo>
                    <a:pt x="156" y="126"/>
                  </a:lnTo>
                  <a:lnTo>
                    <a:pt x="156" y="124"/>
                  </a:lnTo>
                  <a:lnTo>
                    <a:pt x="154" y="124"/>
                  </a:lnTo>
                  <a:lnTo>
                    <a:pt x="152" y="126"/>
                  </a:lnTo>
                  <a:lnTo>
                    <a:pt x="146" y="128"/>
                  </a:lnTo>
                  <a:lnTo>
                    <a:pt x="146" y="126"/>
                  </a:lnTo>
                  <a:lnTo>
                    <a:pt x="144" y="124"/>
                  </a:lnTo>
                  <a:lnTo>
                    <a:pt x="141" y="126"/>
                  </a:lnTo>
                  <a:lnTo>
                    <a:pt x="141" y="128"/>
                  </a:lnTo>
                  <a:lnTo>
                    <a:pt x="139" y="130"/>
                  </a:lnTo>
                  <a:lnTo>
                    <a:pt x="135" y="130"/>
                  </a:lnTo>
                  <a:lnTo>
                    <a:pt x="133" y="132"/>
                  </a:lnTo>
                  <a:lnTo>
                    <a:pt x="131" y="134"/>
                  </a:lnTo>
                  <a:lnTo>
                    <a:pt x="131" y="134"/>
                  </a:lnTo>
                  <a:close/>
                  <a:moveTo>
                    <a:pt x="21" y="153"/>
                  </a:moveTo>
                  <a:lnTo>
                    <a:pt x="19" y="147"/>
                  </a:lnTo>
                  <a:lnTo>
                    <a:pt x="17" y="147"/>
                  </a:lnTo>
                  <a:lnTo>
                    <a:pt x="17" y="143"/>
                  </a:lnTo>
                  <a:lnTo>
                    <a:pt x="13" y="141"/>
                  </a:lnTo>
                  <a:lnTo>
                    <a:pt x="9" y="141"/>
                  </a:lnTo>
                  <a:lnTo>
                    <a:pt x="7" y="137"/>
                  </a:lnTo>
                  <a:lnTo>
                    <a:pt x="7" y="130"/>
                  </a:lnTo>
                  <a:lnTo>
                    <a:pt x="4" y="126"/>
                  </a:lnTo>
                  <a:lnTo>
                    <a:pt x="2" y="124"/>
                  </a:lnTo>
                  <a:lnTo>
                    <a:pt x="2" y="120"/>
                  </a:lnTo>
                  <a:lnTo>
                    <a:pt x="4" y="118"/>
                  </a:lnTo>
                  <a:lnTo>
                    <a:pt x="7" y="118"/>
                  </a:lnTo>
                  <a:lnTo>
                    <a:pt x="11" y="122"/>
                  </a:lnTo>
                  <a:lnTo>
                    <a:pt x="11" y="126"/>
                  </a:lnTo>
                  <a:lnTo>
                    <a:pt x="11" y="130"/>
                  </a:lnTo>
                  <a:lnTo>
                    <a:pt x="13" y="134"/>
                  </a:lnTo>
                  <a:lnTo>
                    <a:pt x="15" y="137"/>
                  </a:lnTo>
                  <a:lnTo>
                    <a:pt x="17" y="137"/>
                  </a:lnTo>
                  <a:lnTo>
                    <a:pt x="17" y="137"/>
                  </a:lnTo>
                  <a:lnTo>
                    <a:pt x="19" y="139"/>
                  </a:lnTo>
                  <a:lnTo>
                    <a:pt x="19" y="141"/>
                  </a:lnTo>
                  <a:lnTo>
                    <a:pt x="23" y="147"/>
                  </a:lnTo>
                  <a:lnTo>
                    <a:pt x="23" y="151"/>
                  </a:lnTo>
                  <a:lnTo>
                    <a:pt x="23" y="153"/>
                  </a:lnTo>
                  <a:lnTo>
                    <a:pt x="21" y="153"/>
                  </a:lnTo>
                  <a:lnTo>
                    <a:pt x="21" y="153"/>
                  </a:lnTo>
                  <a:lnTo>
                    <a:pt x="21" y="153"/>
                  </a:lnTo>
                  <a:lnTo>
                    <a:pt x="21" y="153"/>
                  </a:lnTo>
                  <a:close/>
                  <a:moveTo>
                    <a:pt x="95" y="242"/>
                  </a:moveTo>
                  <a:lnTo>
                    <a:pt x="93" y="240"/>
                  </a:lnTo>
                  <a:lnTo>
                    <a:pt x="91" y="240"/>
                  </a:lnTo>
                  <a:lnTo>
                    <a:pt x="91" y="242"/>
                  </a:lnTo>
                  <a:lnTo>
                    <a:pt x="89" y="242"/>
                  </a:lnTo>
                  <a:lnTo>
                    <a:pt x="89" y="240"/>
                  </a:lnTo>
                  <a:lnTo>
                    <a:pt x="89" y="236"/>
                  </a:lnTo>
                  <a:lnTo>
                    <a:pt x="87" y="233"/>
                  </a:lnTo>
                  <a:lnTo>
                    <a:pt x="85" y="231"/>
                  </a:lnTo>
                  <a:lnTo>
                    <a:pt x="78" y="225"/>
                  </a:lnTo>
                  <a:lnTo>
                    <a:pt x="78" y="223"/>
                  </a:lnTo>
                  <a:lnTo>
                    <a:pt x="82" y="221"/>
                  </a:lnTo>
                  <a:lnTo>
                    <a:pt x="85" y="221"/>
                  </a:lnTo>
                  <a:lnTo>
                    <a:pt x="87" y="219"/>
                  </a:lnTo>
                  <a:lnTo>
                    <a:pt x="87" y="217"/>
                  </a:lnTo>
                  <a:lnTo>
                    <a:pt x="85" y="217"/>
                  </a:lnTo>
                  <a:lnTo>
                    <a:pt x="82" y="217"/>
                  </a:lnTo>
                  <a:lnTo>
                    <a:pt x="82" y="215"/>
                  </a:lnTo>
                  <a:lnTo>
                    <a:pt x="80" y="215"/>
                  </a:lnTo>
                  <a:lnTo>
                    <a:pt x="78" y="217"/>
                  </a:lnTo>
                  <a:lnTo>
                    <a:pt x="74" y="219"/>
                  </a:lnTo>
                  <a:lnTo>
                    <a:pt x="70" y="215"/>
                  </a:lnTo>
                  <a:lnTo>
                    <a:pt x="70" y="212"/>
                  </a:lnTo>
                  <a:lnTo>
                    <a:pt x="68" y="212"/>
                  </a:lnTo>
                  <a:lnTo>
                    <a:pt x="66" y="210"/>
                  </a:lnTo>
                  <a:lnTo>
                    <a:pt x="63" y="208"/>
                  </a:lnTo>
                  <a:lnTo>
                    <a:pt x="63" y="208"/>
                  </a:lnTo>
                  <a:lnTo>
                    <a:pt x="61" y="206"/>
                  </a:lnTo>
                  <a:lnTo>
                    <a:pt x="61" y="204"/>
                  </a:lnTo>
                  <a:lnTo>
                    <a:pt x="59" y="202"/>
                  </a:lnTo>
                  <a:lnTo>
                    <a:pt x="57" y="202"/>
                  </a:lnTo>
                  <a:lnTo>
                    <a:pt x="57" y="202"/>
                  </a:lnTo>
                  <a:lnTo>
                    <a:pt x="57" y="200"/>
                  </a:lnTo>
                  <a:lnTo>
                    <a:pt x="53" y="198"/>
                  </a:lnTo>
                  <a:lnTo>
                    <a:pt x="53" y="196"/>
                  </a:lnTo>
                  <a:lnTo>
                    <a:pt x="53" y="193"/>
                  </a:lnTo>
                  <a:lnTo>
                    <a:pt x="53" y="193"/>
                  </a:lnTo>
                  <a:lnTo>
                    <a:pt x="53" y="191"/>
                  </a:lnTo>
                  <a:lnTo>
                    <a:pt x="53" y="189"/>
                  </a:lnTo>
                  <a:lnTo>
                    <a:pt x="51" y="187"/>
                  </a:lnTo>
                  <a:lnTo>
                    <a:pt x="51" y="185"/>
                  </a:lnTo>
                  <a:lnTo>
                    <a:pt x="55" y="183"/>
                  </a:lnTo>
                  <a:lnTo>
                    <a:pt x="57" y="183"/>
                  </a:lnTo>
                  <a:lnTo>
                    <a:pt x="59" y="185"/>
                  </a:lnTo>
                  <a:lnTo>
                    <a:pt x="61" y="187"/>
                  </a:lnTo>
                  <a:lnTo>
                    <a:pt x="63" y="187"/>
                  </a:lnTo>
                  <a:lnTo>
                    <a:pt x="63" y="185"/>
                  </a:lnTo>
                  <a:lnTo>
                    <a:pt x="68" y="187"/>
                  </a:lnTo>
                  <a:lnTo>
                    <a:pt x="70" y="187"/>
                  </a:lnTo>
                  <a:lnTo>
                    <a:pt x="72" y="187"/>
                  </a:lnTo>
                  <a:lnTo>
                    <a:pt x="78" y="187"/>
                  </a:lnTo>
                  <a:lnTo>
                    <a:pt x="78" y="185"/>
                  </a:lnTo>
                  <a:lnTo>
                    <a:pt x="76" y="183"/>
                  </a:lnTo>
                  <a:lnTo>
                    <a:pt x="72" y="183"/>
                  </a:lnTo>
                  <a:lnTo>
                    <a:pt x="68" y="181"/>
                  </a:lnTo>
                  <a:lnTo>
                    <a:pt x="63" y="181"/>
                  </a:lnTo>
                  <a:lnTo>
                    <a:pt x="63" y="179"/>
                  </a:lnTo>
                  <a:lnTo>
                    <a:pt x="66" y="179"/>
                  </a:lnTo>
                  <a:lnTo>
                    <a:pt x="70" y="179"/>
                  </a:lnTo>
                  <a:lnTo>
                    <a:pt x="76" y="174"/>
                  </a:lnTo>
                  <a:lnTo>
                    <a:pt x="78" y="172"/>
                  </a:lnTo>
                  <a:lnTo>
                    <a:pt x="85" y="172"/>
                  </a:lnTo>
                  <a:lnTo>
                    <a:pt x="87" y="172"/>
                  </a:lnTo>
                  <a:lnTo>
                    <a:pt x="89" y="172"/>
                  </a:lnTo>
                  <a:lnTo>
                    <a:pt x="89" y="172"/>
                  </a:lnTo>
                  <a:lnTo>
                    <a:pt x="89" y="170"/>
                  </a:lnTo>
                  <a:lnTo>
                    <a:pt x="91" y="168"/>
                  </a:lnTo>
                  <a:lnTo>
                    <a:pt x="91" y="166"/>
                  </a:lnTo>
                  <a:lnTo>
                    <a:pt x="89" y="166"/>
                  </a:lnTo>
                  <a:lnTo>
                    <a:pt x="87" y="168"/>
                  </a:lnTo>
                  <a:lnTo>
                    <a:pt x="85" y="170"/>
                  </a:lnTo>
                  <a:lnTo>
                    <a:pt x="76" y="170"/>
                  </a:lnTo>
                  <a:lnTo>
                    <a:pt x="74" y="170"/>
                  </a:lnTo>
                  <a:lnTo>
                    <a:pt x="74" y="168"/>
                  </a:lnTo>
                  <a:lnTo>
                    <a:pt x="70" y="168"/>
                  </a:lnTo>
                  <a:lnTo>
                    <a:pt x="70" y="170"/>
                  </a:lnTo>
                  <a:lnTo>
                    <a:pt x="68" y="170"/>
                  </a:lnTo>
                  <a:lnTo>
                    <a:pt x="66" y="174"/>
                  </a:lnTo>
                  <a:lnTo>
                    <a:pt x="61" y="174"/>
                  </a:lnTo>
                  <a:lnTo>
                    <a:pt x="59" y="174"/>
                  </a:lnTo>
                  <a:lnTo>
                    <a:pt x="59" y="174"/>
                  </a:lnTo>
                  <a:lnTo>
                    <a:pt x="55" y="174"/>
                  </a:lnTo>
                  <a:lnTo>
                    <a:pt x="51" y="177"/>
                  </a:lnTo>
                  <a:lnTo>
                    <a:pt x="49" y="177"/>
                  </a:lnTo>
                  <a:lnTo>
                    <a:pt x="47" y="177"/>
                  </a:lnTo>
                  <a:lnTo>
                    <a:pt x="47" y="170"/>
                  </a:lnTo>
                  <a:lnTo>
                    <a:pt x="47" y="166"/>
                  </a:lnTo>
                  <a:lnTo>
                    <a:pt x="47" y="164"/>
                  </a:lnTo>
                  <a:lnTo>
                    <a:pt x="47" y="162"/>
                  </a:lnTo>
                  <a:lnTo>
                    <a:pt x="49" y="160"/>
                  </a:lnTo>
                  <a:lnTo>
                    <a:pt x="51" y="160"/>
                  </a:lnTo>
                  <a:lnTo>
                    <a:pt x="53" y="160"/>
                  </a:lnTo>
                  <a:lnTo>
                    <a:pt x="53" y="164"/>
                  </a:lnTo>
                  <a:lnTo>
                    <a:pt x="55" y="162"/>
                  </a:lnTo>
                  <a:lnTo>
                    <a:pt x="55" y="160"/>
                  </a:lnTo>
                  <a:lnTo>
                    <a:pt x="59" y="158"/>
                  </a:lnTo>
                  <a:lnTo>
                    <a:pt x="61" y="158"/>
                  </a:lnTo>
                  <a:lnTo>
                    <a:pt x="63" y="156"/>
                  </a:lnTo>
                  <a:lnTo>
                    <a:pt x="66" y="151"/>
                  </a:lnTo>
                  <a:lnTo>
                    <a:pt x="70" y="149"/>
                  </a:lnTo>
                  <a:lnTo>
                    <a:pt x="70" y="147"/>
                  </a:lnTo>
                  <a:lnTo>
                    <a:pt x="72" y="145"/>
                  </a:lnTo>
                  <a:lnTo>
                    <a:pt x="76" y="143"/>
                  </a:lnTo>
                  <a:lnTo>
                    <a:pt x="82" y="143"/>
                  </a:lnTo>
                  <a:lnTo>
                    <a:pt x="85" y="141"/>
                  </a:lnTo>
                  <a:lnTo>
                    <a:pt x="89" y="139"/>
                  </a:lnTo>
                  <a:lnTo>
                    <a:pt x="91" y="137"/>
                  </a:lnTo>
                  <a:lnTo>
                    <a:pt x="91" y="134"/>
                  </a:lnTo>
                  <a:lnTo>
                    <a:pt x="89" y="134"/>
                  </a:lnTo>
                  <a:lnTo>
                    <a:pt x="87" y="139"/>
                  </a:lnTo>
                  <a:lnTo>
                    <a:pt x="82" y="139"/>
                  </a:lnTo>
                  <a:lnTo>
                    <a:pt x="80" y="137"/>
                  </a:lnTo>
                  <a:lnTo>
                    <a:pt x="80" y="134"/>
                  </a:lnTo>
                  <a:lnTo>
                    <a:pt x="82" y="130"/>
                  </a:lnTo>
                  <a:lnTo>
                    <a:pt x="82" y="126"/>
                  </a:lnTo>
                  <a:lnTo>
                    <a:pt x="80" y="124"/>
                  </a:lnTo>
                  <a:lnTo>
                    <a:pt x="78" y="124"/>
                  </a:lnTo>
                  <a:lnTo>
                    <a:pt x="78" y="126"/>
                  </a:lnTo>
                  <a:lnTo>
                    <a:pt x="78" y="130"/>
                  </a:lnTo>
                  <a:lnTo>
                    <a:pt x="76" y="132"/>
                  </a:lnTo>
                  <a:lnTo>
                    <a:pt x="72" y="139"/>
                  </a:lnTo>
                  <a:lnTo>
                    <a:pt x="68" y="139"/>
                  </a:lnTo>
                  <a:lnTo>
                    <a:pt x="66" y="139"/>
                  </a:lnTo>
                  <a:lnTo>
                    <a:pt x="66" y="132"/>
                  </a:lnTo>
                  <a:lnTo>
                    <a:pt x="66" y="132"/>
                  </a:lnTo>
                  <a:lnTo>
                    <a:pt x="68" y="128"/>
                  </a:lnTo>
                  <a:lnTo>
                    <a:pt x="68" y="126"/>
                  </a:lnTo>
                  <a:lnTo>
                    <a:pt x="66" y="124"/>
                  </a:lnTo>
                  <a:lnTo>
                    <a:pt x="66" y="120"/>
                  </a:lnTo>
                  <a:lnTo>
                    <a:pt x="66" y="118"/>
                  </a:lnTo>
                  <a:lnTo>
                    <a:pt x="63" y="118"/>
                  </a:lnTo>
                  <a:lnTo>
                    <a:pt x="61" y="120"/>
                  </a:lnTo>
                  <a:lnTo>
                    <a:pt x="63" y="126"/>
                  </a:lnTo>
                  <a:lnTo>
                    <a:pt x="61" y="128"/>
                  </a:lnTo>
                  <a:lnTo>
                    <a:pt x="59" y="132"/>
                  </a:lnTo>
                  <a:lnTo>
                    <a:pt x="59" y="130"/>
                  </a:lnTo>
                  <a:lnTo>
                    <a:pt x="59" y="128"/>
                  </a:lnTo>
                  <a:lnTo>
                    <a:pt x="57" y="124"/>
                  </a:lnTo>
                  <a:lnTo>
                    <a:pt x="55" y="124"/>
                  </a:lnTo>
                  <a:lnTo>
                    <a:pt x="55" y="124"/>
                  </a:lnTo>
                  <a:lnTo>
                    <a:pt x="55" y="128"/>
                  </a:lnTo>
                  <a:lnTo>
                    <a:pt x="55" y="130"/>
                  </a:lnTo>
                  <a:lnTo>
                    <a:pt x="55" y="134"/>
                  </a:lnTo>
                  <a:lnTo>
                    <a:pt x="57" y="137"/>
                  </a:lnTo>
                  <a:lnTo>
                    <a:pt x="59" y="141"/>
                  </a:lnTo>
                  <a:lnTo>
                    <a:pt x="59" y="145"/>
                  </a:lnTo>
                  <a:lnTo>
                    <a:pt x="55" y="143"/>
                  </a:lnTo>
                  <a:lnTo>
                    <a:pt x="53" y="145"/>
                  </a:lnTo>
                  <a:lnTo>
                    <a:pt x="53" y="149"/>
                  </a:lnTo>
                  <a:lnTo>
                    <a:pt x="53" y="151"/>
                  </a:lnTo>
                  <a:lnTo>
                    <a:pt x="49" y="153"/>
                  </a:lnTo>
                  <a:lnTo>
                    <a:pt x="42" y="153"/>
                  </a:lnTo>
                  <a:lnTo>
                    <a:pt x="38" y="153"/>
                  </a:lnTo>
                  <a:lnTo>
                    <a:pt x="38" y="151"/>
                  </a:lnTo>
                  <a:lnTo>
                    <a:pt x="40" y="151"/>
                  </a:lnTo>
                  <a:lnTo>
                    <a:pt x="38" y="147"/>
                  </a:lnTo>
                  <a:lnTo>
                    <a:pt x="34" y="143"/>
                  </a:lnTo>
                  <a:lnTo>
                    <a:pt x="30" y="143"/>
                  </a:lnTo>
                  <a:lnTo>
                    <a:pt x="30" y="143"/>
                  </a:lnTo>
                  <a:lnTo>
                    <a:pt x="28" y="139"/>
                  </a:lnTo>
                  <a:lnTo>
                    <a:pt x="28" y="134"/>
                  </a:lnTo>
                  <a:lnTo>
                    <a:pt x="32" y="134"/>
                  </a:lnTo>
                  <a:lnTo>
                    <a:pt x="34" y="134"/>
                  </a:lnTo>
                  <a:lnTo>
                    <a:pt x="32" y="132"/>
                  </a:lnTo>
                  <a:lnTo>
                    <a:pt x="30" y="132"/>
                  </a:lnTo>
                  <a:lnTo>
                    <a:pt x="28" y="132"/>
                  </a:lnTo>
                  <a:lnTo>
                    <a:pt x="26" y="132"/>
                  </a:lnTo>
                  <a:lnTo>
                    <a:pt x="23" y="128"/>
                  </a:lnTo>
                  <a:lnTo>
                    <a:pt x="21" y="128"/>
                  </a:lnTo>
                  <a:lnTo>
                    <a:pt x="19" y="126"/>
                  </a:lnTo>
                  <a:lnTo>
                    <a:pt x="17" y="124"/>
                  </a:lnTo>
                  <a:lnTo>
                    <a:pt x="17" y="122"/>
                  </a:lnTo>
                  <a:lnTo>
                    <a:pt x="17" y="120"/>
                  </a:lnTo>
                  <a:lnTo>
                    <a:pt x="15" y="118"/>
                  </a:lnTo>
                  <a:lnTo>
                    <a:pt x="13" y="118"/>
                  </a:lnTo>
                  <a:lnTo>
                    <a:pt x="11" y="113"/>
                  </a:lnTo>
                  <a:lnTo>
                    <a:pt x="11" y="111"/>
                  </a:lnTo>
                  <a:lnTo>
                    <a:pt x="13" y="109"/>
                  </a:lnTo>
                  <a:lnTo>
                    <a:pt x="17" y="113"/>
                  </a:lnTo>
                  <a:lnTo>
                    <a:pt x="19" y="115"/>
                  </a:lnTo>
                  <a:lnTo>
                    <a:pt x="19" y="118"/>
                  </a:lnTo>
                  <a:lnTo>
                    <a:pt x="19" y="118"/>
                  </a:lnTo>
                  <a:lnTo>
                    <a:pt x="23" y="115"/>
                  </a:lnTo>
                  <a:lnTo>
                    <a:pt x="23" y="111"/>
                  </a:lnTo>
                  <a:lnTo>
                    <a:pt x="23" y="111"/>
                  </a:lnTo>
                  <a:lnTo>
                    <a:pt x="19" y="111"/>
                  </a:lnTo>
                  <a:lnTo>
                    <a:pt x="17" y="109"/>
                  </a:lnTo>
                  <a:lnTo>
                    <a:pt x="17" y="109"/>
                  </a:lnTo>
                  <a:lnTo>
                    <a:pt x="15" y="105"/>
                  </a:lnTo>
                  <a:lnTo>
                    <a:pt x="15" y="103"/>
                  </a:lnTo>
                  <a:lnTo>
                    <a:pt x="15" y="103"/>
                  </a:lnTo>
                  <a:lnTo>
                    <a:pt x="17" y="96"/>
                  </a:lnTo>
                  <a:lnTo>
                    <a:pt x="19" y="94"/>
                  </a:lnTo>
                  <a:lnTo>
                    <a:pt x="17" y="92"/>
                  </a:lnTo>
                  <a:lnTo>
                    <a:pt x="15" y="94"/>
                  </a:lnTo>
                  <a:lnTo>
                    <a:pt x="13" y="92"/>
                  </a:lnTo>
                  <a:lnTo>
                    <a:pt x="11" y="92"/>
                  </a:lnTo>
                  <a:lnTo>
                    <a:pt x="11" y="96"/>
                  </a:lnTo>
                  <a:lnTo>
                    <a:pt x="11" y="101"/>
                  </a:lnTo>
                  <a:lnTo>
                    <a:pt x="9" y="103"/>
                  </a:lnTo>
                  <a:lnTo>
                    <a:pt x="7" y="105"/>
                  </a:lnTo>
                  <a:lnTo>
                    <a:pt x="7" y="101"/>
                  </a:lnTo>
                  <a:lnTo>
                    <a:pt x="2" y="94"/>
                  </a:lnTo>
                  <a:lnTo>
                    <a:pt x="2" y="90"/>
                  </a:lnTo>
                  <a:lnTo>
                    <a:pt x="0" y="86"/>
                  </a:lnTo>
                  <a:lnTo>
                    <a:pt x="0" y="82"/>
                  </a:lnTo>
                  <a:lnTo>
                    <a:pt x="2" y="82"/>
                  </a:lnTo>
                  <a:lnTo>
                    <a:pt x="7" y="80"/>
                  </a:lnTo>
                  <a:lnTo>
                    <a:pt x="7" y="78"/>
                  </a:lnTo>
                  <a:lnTo>
                    <a:pt x="7" y="75"/>
                  </a:lnTo>
                  <a:lnTo>
                    <a:pt x="7" y="73"/>
                  </a:lnTo>
                  <a:lnTo>
                    <a:pt x="7" y="69"/>
                  </a:lnTo>
                  <a:lnTo>
                    <a:pt x="9" y="65"/>
                  </a:lnTo>
                  <a:lnTo>
                    <a:pt x="13" y="65"/>
                  </a:lnTo>
                  <a:lnTo>
                    <a:pt x="15" y="69"/>
                  </a:lnTo>
                  <a:lnTo>
                    <a:pt x="15" y="73"/>
                  </a:lnTo>
                  <a:lnTo>
                    <a:pt x="19" y="73"/>
                  </a:lnTo>
                  <a:lnTo>
                    <a:pt x="19" y="73"/>
                  </a:lnTo>
                  <a:lnTo>
                    <a:pt x="15" y="67"/>
                  </a:lnTo>
                  <a:lnTo>
                    <a:pt x="15" y="63"/>
                  </a:lnTo>
                  <a:lnTo>
                    <a:pt x="17" y="63"/>
                  </a:lnTo>
                  <a:lnTo>
                    <a:pt x="19" y="63"/>
                  </a:lnTo>
                  <a:lnTo>
                    <a:pt x="21" y="67"/>
                  </a:lnTo>
                  <a:lnTo>
                    <a:pt x="21" y="67"/>
                  </a:lnTo>
                  <a:lnTo>
                    <a:pt x="26" y="67"/>
                  </a:lnTo>
                  <a:lnTo>
                    <a:pt x="32" y="61"/>
                  </a:lnTo>
                  <a:lnTo>
                    <a:pt x="36" y="59"/>
                  </a:lnTo>
                  <a:lnTo>
                    <a:pt x="38" y="61"/>
                  </a:lnTo>
                  <a:lnTo>
                    <a:pt x="42" y="65"/>
                  </a:lnTo>
                  <a:lnTo>
                    <a:pt x="40" y="69"/>
                  </a:lnTo>
                  <a:lnTo>
                    <a:pt x="38" y="71"/>
                  </a:lnTo>
                  <a:lnTo>
                    <a:pt x="36" y="71"/>
                  </a:lnTo>
                  <a:lnTo>
                    <a:pt x="36" y="69"/>
                  </a:lnTo>
                  <a:lnTo>
                    <a:pt x="34" y="69"/>
                  </a:lnTo>
                  <a:lnTo>
                    <a:pt x="30" y="73"/>
                  </a:lnTo>
                  <a:lnTo>
                    <a:pt x="28" y="75"/>
                  </a:lnTo>
                  <a:lnTo>
                    <a:pt x="28" y="75"/>
                  </a:lnTo>
                  <a:lnTo>
                    <a:pt x="26" y="78"/>
                  </a:lnTo>
                  <a:lnTo>
                    <a:pt x="28" y="80"/>
                  </a:lnTo>
                  <a:lnTo>
                    <a:pt x="32" y="78"/>
                  </a:lnTo>
                  <a:lnTo>
                    <a:pt x="36" y="75"/>
                  </a:lnTo>
                  <a:lnTo>
                    <a:pt x="38" y="75"/>
                  </a:lnTo>
                  <a:lnTo>
                    <a:pt x="38" y="78"/>
                  </a:lnTo>
                  <a:lnTo>
                    <a:pt x="34" y="80"/>
                  </a:lnTo>
                  <a:lnTo>
                    <a:pt x="34" y="82"/>
                  </a:lnTo>
                  <a:lnTo>
                    <a:pt x="36" y="84"/>
                  </a:lnTo>
                  <a:lnTo>
                    <a:pt x="36" y="82"/>
                  </a:lnTo>
                  <a:lnTo>
                    <a:pt x="38" y="82"/>
                  </a:lnTo>
                  <a:lnTo>
                    <a:pt x="40" y="84"/>
                  </a:lnTo>
                  <a:lnTo>
                    <a:pt x="42" y="86"/>
                  </a:lnTo>
                  <a:lnTo>
                    <a:pt x="40" y="88"/>
                  </a:lnTo>
                  <a:lnTo>
                    <a:pt x="42" y="92"/>
                  </a:lnTo>
                  <a:lnTo>
                    <a:pt x="44" y="94"/>
                  </a:lnTo>
                  <a:lnTo>
                    <a:pt x="47" y="96"/>
                  </a:lnTo>
                  <a:lnTo>
                    <a:pt x="44" y="90"/>
                  </a:lnTo>
                  <a:lnTo>
                    <a:pt x="42" y="86"/>
                  </a:lnTo>
                  <a:lnTo>
                    <a:pt x="42" y="82"/>
                  </a:lnTo>
                  <a:lnTo>
                    <a:pt x="42" y="78"/>
                  </a:lnTo>
                  <a:lnTo>
                    <a:pt x="47" y="71"/>
                  </a:lnTo>
                  <a:lnTo>
                    <a:pt x="47" y="67"/>
                  </a:lnTo>
                  <a:lnTo>
                    <a:pt x="49" y="65"/>
                  </a:lnTo>
                  <a:lnTo>
                    <a:pt x="51" y="65"/>
                  </a:lnTo>
                  <a:lnTo>
                    <a:pt x="55" y="69"/>
                  </a:lnTo>
                  <a:lnTo>
                    <a:pt x="59" y="73"/>
                  </a:lnTo>
                  <a:lnTo>
                    <a:pt x="59" y="75"/>
                  </a:lnTo>
                  <a:lnTo>
                    <a:pt x="59" y="82"/>
                  </a:lnTo>
                  <a:lnTo>
                    <a:pt x="63" y="90"/>
                  </a:lnTo>
                  <a:lnTo>
                    <a:pt x="63" y="94"/>
                  </a:lnTo>
                  <a:lnTo>
                    <a:pt x="61" y="96"/>
                  </a:lnTo>
                  <a:lnTo>
                    <a:pt x="59" y="99"/>
                  </a:lnTo>
                  <a:lnTo>
                    <a:pt x="59" y="101"/>
                  </a:lnTo>
                  <a:lnTo>
                    <a:pt x="61" y="101"/>
                  </a:lnTo>
                  <a:lnTo>
                    <a:pt x="63" y="101"/>
                  </a:lnTo>
                  <a:lnTo>
                    <a:pt x="66" y="101"/>
                  </a:lnTo>
                  <a:lnTo>
                    <a:pt x="68" y="105"/>
                  </a:lnTo>
                  <a:lnTo>
                    <a:pt x="70" y="111"/>
                  </a:lnTo>
                  <a:lnTo>
                    <a:pt x="72" y="111"/>
                  </a:lnTo>
                  <a:lnTo>
                    <a:pt x="74" y="111"/>
                  </a:lnTo>
                  <a:lnTo>
                    <a:pt x="76" y="109"/>
                  </a:lnTo>
                  <a:lnTo>
                    <a:pt x="72" y="105"/>
                  </a:lnTo>
                  <a:lnTo>
                    <a:pt x="72" y="101"/>
                  </a:lnTo>
                  <a:lnTo>
                    <a:pt x="68" y="94"/>
                  </a:lnTo>
                  <a:lnTo>
                    <a:pt x="66" y="90"/>
                  </a:lnTo>
                  <a:lnTo>
                    <a:pt x="66" y="84"/>
                  </a:lnTo>
                  <a:lnTo>
                    <a:pt x="66" y="73"/>
                  </a:lnTo>
                  <a:lnTo>
                    <a:pt x="66" y="71"/>
                  </a:lnTo>
                  <a:lnTo>
                    <a:pt x="63" y="69"/>
                  </a:lnTo>
                  <a:lnTo>
                    <a:pt x="66" y="65"/>
                  </a:lnTo>
                  <a:lnTo>
                    <a:pt x="63" y="61"/>
                  </a:lnTo>
                  <a:lnTo>
                    <a:pt x="66" y="59"/>
                  </a:lnTo>
                  <a:lnTo>
                    <a:pt x="66" y="52"/>
                  </a:lnTo>
                  <a:lnTo>
                    <a:pt x="68" y="48"/>
                  </a:lnTo>
                  <a:lnTo>
                    <a:pt x="70" y="48"/>
                  </a:lnTo>
                  <a:lnTo>
                    <a:pt x="72" y="48"/>
                  </a:lnTo>
                  <a:lnTo>
                    <a:pt x="76" y="52"/>
                  </a:lnTo>
                  <a:lnTo>
                    <a:pt x="76" y="56"/>
                  </a:lnTo>
                  <a:lnTo>
                    <a:pt x="78" y="59"/>
                  </a:lnTo>
                  <a:lnTo>
                    <a:pt x="80" y="56"/>
                  </a:lnTo>
                  <a:lnTo>
                    <a:pt x="82" y="54"/>
                  </a:lnTo>
                  <a:lnTo>
                    <a:pt x="87" y="56"/>
                  </a:lnTo>
                  <a:lnTo>
                    <a:pt x="89" y="63"/>
                  </a:lnTo>
                  <a:lnTo>
                    <a:pt x="91" y="67"/>
                  </a:lnTo>
                  <a:lnTo>
                    <a:pt x="91" y="71"/>
                  </a:lnTo>
                  <a:lnTo>
                    <a:pt x="91" y="73"/>
                  </a:lnTo>
                  <a:lnTo>
                    <a:pt x="89" y="82"/>
                  </a:lnTo>
                  <a:lnTo>
                    <a:pt x="89" y="86"/>
                  </a:lnTo>
                  <a:lnTo>
                    <a:pt x="89" y="88"/>
                  </a:lnTo>
                  <a:lnTo>
                    <a:pt x="91" y="88"/>
                  </a:lnTo>
                  <a:lnTo>
                    <a:pt x="93" y="86"/>
                  </a:lnTo>
                  <a:lnTo>
                    <a:pt x="93" y="82"/>
                  </a:lnTo>
                  <a:lnTo>
                    <a:pt x="93" y="73"/>
                  </a:lnTo>
                  <a:lnTo>
                    <a:pt x="93" y="71"/>
                  </a:lnTo>
                  <a:lnTo>
                    <a:pt x="97" y="69"/>
                  </a:lnTo>
                  <a:lnTo>
                    <a:pt x="101" y="73"/>
                  </a:lnTo>
                  <a:lnTo>
                    <a:pt x="103" y="80"/>
                  </a:lnTo>
                  <a:lnTo>
                    <a:pt x="106" y="90"/>
                  </a:lnTo>
                  <a:lnTo>
                    <a:pt x="108" y="92"/>
                  </a:lnTo>
                  <a:lnTo>
                    <a:pt x="110" y="94"/>
                  </a:lnTo>
                  <a:lnTo>
                    <a:pt x="114" y="94"/>
                  </a:lnTo>
                  <a:lnTo>
                    <a:pt x="116" y="96"/>
                  </a:lnTo>
                  <a:lnTo>
                    <a:pt x="120" y="101"/>
                  </a:lnTo>
                  <a:lnTo>
                    <a:pt x="122" y="103"/>
                  </a:lnTo>
                  <a:lnTo>
                    <a:pt x="127" y="109"/>
                  </a:lnTo>
                  <a:lnTo>
                    <a:pt x="131" y="111"/>
                  </a:lnTo>
                  <a:lnTo>
                    <a:pt x="139" y="113"/>
                  </a:lnTo>
                  <a:lnTo>
                    <a:pt x="144" y="113"/>
                  </a:lnTo>
                  <a:lnTo>
                    <a:pt x="144" y="120"/>
                  </a:lnTo>
                  <a:lnTo>
                    <a:pt x="141" y="122"/>
                  </a:lnTo>
                  <a:lnTo>
                    <a:pt x="141" y="124"/>
                  </a:lnTo>
                  <a:lnTo>
                    <a:pt x="139" y="124"/>
                  </a:lnTo>
                  <a:lnTo>
                    <a:pt x="137" y="120"/>
                  </a:lnTo>
                  <a:lnTo>
                    <a:pt x="133" y="122"/>
                  </a:lnTo>
                  <a:lnTo>
                    <a:pt x="131" y="122"/>
                  </a:lnTo>
                  <a:lnTo>
                    <a:pt x="125" y="126"/>
                  </a:lnTo>
                  <a:lnTo>
                    <a:pt x="122" y="126"/>
                  </a:lnTo>
                  <a:lnTo>
                    <a:pt x="120" y="128"/>
                  </a:lnTo>
                  <a:lnTo>
                    <a:pt x="122" y="130"/>
                  </a:lnTo>
                  <a:lnTo>
                    <a:pt x="122" y="132"/>
                  </a:lnTo>
                  <a:lnTo>
                    <a:pt x="118" y="137"/>
                  </a:lnTo>
                  <a:lnTo>
                    <a:pt x="116" y="139"/>
                  </a:lnTo>
                  <a:lnTo>
                    <a:pt x="118" y="143"/>
                  </a:lnTo>
                  <a:lnTo>
                    <a:pt x="118" y="149"/>
                  </a:lnTo>
                  <a:lnTo>
                    <a:pt x="118" y="153"/>
                  </a:lnTo>
                  <a:lnTo>
                    <a:pt x="118" y="158"/>
                  </a:lnTo>
                  <a:lnTo>
                    <a:pt x="118" y="160"/>
                  </a:lnTo>
                  <a:lnTo>
                    <a:pt x="116" y="162"/>
                  </a:lnTo>
                  <a:lnTo>
                    <a:pt x="114" y="160"/>
                  </a:lnTo>
                  <a:lnTo>
                    <a:pt x="112" y="162"/>
                  </a:lnTo>
                  <a:lnTo>
                    <a:pt x="112" y="166"/>
                  </a:lnTo>
                  <a:lnTo>
                    <a:pt x="114" y="170"/>
                  </a:lnTo>
                  <a:lnTo>
                    <a:pt x="114" y="174"/>
                  </a:lnTo>
                  <a:lnTo>
                    <a:pt x="112" y="179"/>
                  </a:lnTo>
                  <a:lnTo>
                    <a:pt x="114" y="185"/>
                  </a:lnTo>
                  <a:lnTo>
                    <a:pt x="112" y="189"/>
                  </a:lnTo>
                  <a:lnTo>
                    <a:pt x="112" y="189"/>
                  </a:lnTo>
                  <a:lnTo>
                    <a:pt x="108" y="187"/>
                  </a:lnTo>
                  <a:lnTo>
                    <a:pt x="103" y="191"/>
                  </a:lnTo>
                  <a:lnTo>
                    <a:pt x="108" y="193"/>
                  </a:lnTo>
                  <a:lnTo>
                    <a:pt x="106" y="193"/>
                  </a:lnTo>
                  <a:lnTo>
                    <a:pt x="103" y="198"/>
                  </a:lnTo>
                  <a:lnTo>
                    <a:pt x="103" y="200"/>
                  </a:lnTo>
                  <a:lnTo>
                    <a:pt x="103" y="204"/>
                  </a:lnTo>
                  <a:lnTo>
                    <a:pt x="103" y="215"/>
                  </a:lnTo>
                  <a:lnTo>
                    <a:pt x="101" y="219"/>
                  </a:lnTo>
                  <a:lnTo>
                    <a:pt x="99" y="221"/>
                  </a:lnTo>
                  <a:lnTo>
                    <a:pt x="101" y="225"/>
                  </a:lnTo>
                  <a:lnTo>
                    <a:pt x="101" y="231"/>
                  </a:lnTo>
                  <a:lnTo>
                    <a:pt x="101" y="233"/>
                  </a:lnTo>
                  <a:lnTo>
                    <a:pt x="101" y="233"/>
                  </a:lnTo>
                  <a:lnTo>
                    <a:pt x="101" y="238"/>
                  </a:lnTo>
                  <a:lnTo>
                    <a:pt x="97" y="242"/>
                  </a:lnTo>
                  <a:lnTo>
                    <a:pt x="95" y="242"/>
                  </a:lnTo>
                  <a:lnTo>
                    <a:pt x="95" y="242"/>
                  </a:lnTo>
                  <a:close/>
                  <a:moveTo>
                    <a:pt x="139" y="345"/>
                  </a:moveTo>
                  <a:lnTo>
                    <a:pt x="141" y="341"/>
                  </a:lnTo>
                  <a:lnTo>
                    <a:pt x="141" y="337"/>
                  </a:lnTo>
                  <a:lnTo>
                    <a:pt x="139" y="335"/>
                  </a:lnTo>
                  <a:lnTo>
                    <a:pt x="135" y="333"/>
                  </a:lnTo>
                  <a:lnTo>
                    <a:pt x="135" y="337"/>
                  </a:lnTo>
                  <a:lnTo>
                    <a:pt x="135" y="339"/>
                  </a:lnTo>
                  <a:lnTo>
                    <a:pt x="137" y="341"/>
                  </a:lnTo>
                  <a:lnTo>
                    <a:pt x="139" y="343"/>
                  </a:lnTo>
                  <a:lnTo>
                    <a:pt x="139" y="345"/>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7" name="Freeform 15">
              <a:extLst>
                <a:ext uri="{FF2B5EF4-FFF2-40B4-BE49-F238E27FC236}">
                  <a16:creationId xmlns:a16="http://schemas.microsoft.com/office/drawing/2014/main" id="{29BF7BE0-8731-445F-AF57-4BD9895B8573}"/>
                </a:ext>
              </a:extLst>
            </p:cNvPr>
            <p:cNvSpPr>
              <a:spLocks noEditPoints="1"/>
            </p:cNvSpPr>
            <p:nvPr/>
          </p:nvSpPr>
          <p:spPr bwMode="auto">
            <a:xfrm>
              <a:off x="6256506" y="2599287"/>
              <a:ext cx="253120" cy="459546"/>
            </a:xfrm>
            <a:custGeom>
              <a:avLst/>
              <a:gdLst>
                <a:gd name="T0" fmla="*/ 130 w 314"/>
                <a:gd name="T1" fmla="*/ 291 h 607"/>
                <a:gd name="T2" fmla="*/ 10 w 314"/>
                <a:gd name="T3" fmla="*/ 601 h 607"/>
                <a:gd name="T4" fmla="*/ 69 w 314"/>
                <a:gd name="T5" fmla="*/ 552 h 607"/>
                <a:gd name="T6" fmla="*/ 69 w 314"/>
                <a:gd name="T7" fmla="*/ 552 h 607"/>
                <a:gd name="T8" fmla="*/ 90 w 314"/>
                <a:gd name="T9" fmla="*/ 504 h 607"/>
                <a:gd name="T10" fmla="*/ 94 w 314"/>
                <a:gd name="T11" fmla="*/ 506 h 607"/>
                <a:gd name="T12" fmla="*/ 219 w 314"/>
                <a:gd name="T13" fmla="*/ 127 h 607"/>
                <a:gd name="T14" fmla="*/ 208 w 314"/>
                <a:gd name="T15" fmla="*/ 87 h 607"/>
                <a:gd name="T16" fmla="*/ 225 w 314"/>
                <a:gd name="T17" fmla="*/ 74 h 607"/>
                <a:gd name="T18" fmla="*/ 225 w 314"/>
                <a:gd name="T19" fmla="*/ 44 h 607"/>
                <a:gd name="T20" fmla="*/ 221 w 314"/>
                <a:gd name="T21" fmla="*/ 0 h 607"/>
                <a:gd name="T22" fmla="*/ 276 w 314"/>
                <a:gd name="T23" fmla="*/ 42 h 607"/>
                <a:gd name="T24" fmla="*/ 297 w 314"/>
                <a:gd name="T25" fmla="*/ 49 h 607"/>
                <a:gd name="T26" fmla="*/ 309 w 314"/>
                <a:gd name="T27" fmla="*/ 63 h 607"/>
                <a:gd name="T28" fmla="*/ 278 w 314"/>
                <a:gd name="T29" fmla="*/ 89 h 607"/>
                <a:gd name="T30" fmla="*/ 244 w 314"/>
                <a:gd name="T31" fmla="*/ 89 h 607"/>
                <a:gd name="T32" fmla="*/ 227 w 314"/>
                <a:gd name="T33" fmla="*/ 103 h 607"/>
                <a:gd name="T34" fmla="*/ 223 w 314"/>
                <a:gd name="T35" fmla="*/ 129 h 607"/>
                <a:gd name="T36" fmla="*/ 219 w 314"/>
                <a:gd name="T37" fmla="*/ 230 h 607"/>
                <a:gd name="T38" fmla="*/ 69 w 314"/>
                <a:gd name="T39" fmla="*/ 375 h 607"/>
                <a:gd name="T40" fmla="*/ 63 w 314"/>
                <a:gd name="T41" fmla="*/ 384 h 607"/>
                <a:gd name="T42" fmla="*/ 61 w 314"/>
                <a:gd name="T43" fmla="*/ 392 h 607"/>
                <a:gd name="T44" fmla="*/ 88 w 314"/>
                <a:gd name="T45" fmla="*/ 401 h 607"/>
                <a:gd name="T46" fmla="*/ 86 w 314"/>
                <a:gd name="T47" fmla="*/ 390 h 607"/>
                <a:gd name="T48" fmla="*/ 158 w 314"/>
                <a:gd name="T49" fmla="*/ 337 h 607"/>
                <a:gd name="T50" fmla="*/ 147 w 314"/>
                <a:gd name="T51" fmla="*/ 377 h 607"/>
                <a:gd name="T52" fmla="*/ 172 w 314"/>
                <a:gd name="T53" fmla="*/ 350 h 607"/>
                <a:gd name="T54" fmla="*/ 141 w 314"/>
                <a:gd name="T55" fmla="*/ 352 h 607"/>
                <a:gd name="T56" fmla="*/ 139 w 314"/>
                <a:gd name="T57" fmla="*/ 377 h 607"/>
                <a:gd name="T58" fmla="*/ 116 w 314"/>
                <a:gd name="T59" fmla="*/ 443 h 607"/>
                <a:gd name="T60" fmla="*/ 113 w 314"/>
                <a:gd name="T61" fmla="*/ 417 h 607"/>
                <a:gd name="T62" fmla="*/ 122 w 314"/>
                <a:gd name="T63" fmla="*/ 377 h 607"/>
                <a:gd name="T64" fmla="*/ 107 w 314"/>
                <a:gd name="T65" fmla="*/ 363 h 607"/>
                <a:gd name="T66" fmla="*/ 124 w 314"/>
                <a:gd name="T67" fmla="*/ 342 h 607"/>
                <a:gd name="T68" fmla="*/ 160 w 314"/>
                <a:gd name="T69" fmla="*/ 331 h 607"/>
                <a:gd name="T70" fmla="*/ 179 w 314"/>
                <a:gd name="T71" fmla="*/ 348 h 607"/>
                <a:gd name="T72" fmla="*/ 206 w 314"/>
                <a:gd name="T73" fmla="*/ 337 h 607"/>
                <a:gd name="T74" fmla="*/ 208 w 314"/>
                <a:gd name="T75" fmla="*/ 325 h 607"/>
                <a:gd name="T76" fmla="*/ 223 w 314"/>
                <a:gd name="T77" fmla="*/ 325 h 607"/>
                <a:gd name="T78" fmla="*/ 250 w 314"/>
                <a:gd name="T79" fmla="*/ 321 h 607"/>
                <a:gd name="T80" fmla="*/ 263 w 314"/>
                <a:gd name="T81" fmla="*/ 306 h 607"/>
                <a:gd name="T82" fmla="*/ 274 w 314"/>
                <a:gd name="T83" fmla="*/ 285 h 607"/>
                <a:gd name="T84" fmla="*/ 278 w 314"/>
                <a:gd name="T85" fmla="*/ 217 h 607"/>
                <a:gd name="T86" fmla="*/ 274 w 314"/>
                <a:gd name="T87" fmla="*/ 184 h 607"/>
                <a:gd name="T88" fmla="*/ 248 w 314"/>
                <a:gd name="T89" fmla="*/ 127 h 607"/>
                <a:gd name="T90" fmla="*/ 246 w 314"/>
                <a:gd name="T91" fmla="*/ 137 h 607"/>
                <a:gd name="T92" fmla="*/ 227 w 314"/>
                <a:gd name="T93" fmla="*/ 135 h 607"/>
                <a:gd name="T94" fmla="*/ 223 w 314"/>
                <a:gd name="T95" fmla="*/ 171 h 607"/>
                <a:gd name="T96" fmla="*/ 225 w 314"/>
                <a:gd name="T97" fmla="*/ 238 h 607"/>
                <a:gd name="T98" fmla="*/ 198 w 314"/>
                <a:gd name="T99" fmla="*/ 253 h 607"/>
                <a:gd name="T100" fmla="*/ 183 w 314"/>
                <a:gd name="T101" fmla="*/ 283 h 607"/>
                <a:gd name="T102" fmla="*/ 175 w 314"/>
                <a:gd name="T103" fmla="*/ 306 h 607"/>
                <a:gd name="T104" fmla="*/ 135 w 314"/>
                <a:gd name="T105" fmla="*/ 308 h 607"/>
                <a:gd name="T106" fmla="*/ 94 w 314"/>
                <a:gd name="T107" fmla="*/ 344 h 607"/>
                <a:gd name="T108" fmla="*/ 76 w 314"/>
                <a:gd name="T109" fmla="*/ 373 h 607"/>
                <a:gd name="T110" fmla="*/ 80 w 314"/>
                <a:gd name="T111" fmla="*/ 390 h 607"/>
                <a:gd name="T112" fmla="*/ 86 w 314"/>
                <a:gd name="T113" fmla="*/ 380 h 607"/>
                <a:gd name="T114" fmla="*/ 94 w 314"/>
                <a:gd name="T115" fmla="*/ 415 h 607"/>
                <a:gd name="T116" fmla="*/ 107 w 314"/>
                <a:gd name="T117" fmla="*/ 413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4" h="607">
                  <a:moveTo>
                    <a:pt x="126" y="291"/>
                  </a:moveTo>
                  <a:lnTo>
                    <a:pt x="128" y="293"/>
                  </a:lnTo>
                  <a:lnTo>
                    <a:pt x="126" y="295"/>
                  </a:lnTo>
                  <a:lnTo>
                    <a:pt x="124" y="293"/>
                  </a:lnTo>
                  <a:lnTo>
                    <a:pt x="126" y="291"/>
                  </a:lnTo>
                  <a:lnTo>
                    <a:pt x="126" y="291"/>
                  </a:lnTo>
                  <a:close/>
                  <a:moveTo>
                    <a:pt x="128" y="291"/>
                  </a:moveTo>
                  <a:lnTo>
                    <a:pt x="128" y="291"/>
                  </a:lnTo>
                  <a:lnTo>
                    <a:pt x="130" y="287"/>
                  </a:lnTo>
                  <a:lnTo>
                    <a:pt x="132" y="287"/>
                  </a:lnTo>
                  <a:lnTo>
                    <a:pt x="132" y="291"/>
                  </a:lnTo>
                  <a:lnTo>
                    <a:pt x="130" y="291"/>
                  </a:lnTo>
                  <a:lnTo>
                    <a:pt x="128" y="291"/>
                  </a:lnTo>
                  <a:lnTo>
                    <a:pt x="128" y="291"/>
                  </a:lnTo>
                  <a:close/>
                  <a:moveTo>
                    <a:pt x="4" y="605"/>
                  </a:moveTo>
                  <a:lnTo>
                    <a:pt x="4" y="603"/>
                  </a:lnTo>
                  <a:lnTo>
                    <a:pt x="2" y="603"/>
                  </a:lnTo>
                  <a:lnTo>
                    <a:pt x="0" y="607"/>
                  </a:lnTo>
                  <a:lnTo>
                    <a:pt x="2" y="607"/>
                  </a:lnTo>
                  <a:lnTo>
                    <a:pt x="4" y="605"/>
                  </a:lnTo>
                  <a:lnTo>
                    <a:pt x="4" y="605"/>
                  </a:lnTo>
                  <a:close/>
                  <a:moveTo>
                    <a:pt x="6" y="601"/>
                  </a:moveTo>
                  <a:lnTo>
                    <a:pt x="8" y="599"/>
                  </a:lnTo>
                  <a:lnTo>
                    <a:pt x="10" y="601"/>
                  </a:lnTo>
                  <a:lnTo>
                    <a:pt x="10" y="605"/>
                  </a:lnTo>
                  <a:lnTo>
                    <a:pt x="8" y="605"/>
                  </a:lnTo>
                  <a:lnTo>
                    <a:pt x="6" y="601"/>
                  </a:lnTo>
                  <a:lnTo>
                    <a:pt x="6" y="601"/>
                  </a:lnTo>
                  <a:close/>
                  <a:moveTo>
                    <a:pt x="25" y="588"/>
                  </a:moveTo>
                  <a:lnTo>
                    <a:pt x="25" y="592"/>
                  </a:lnTo>
                  <a:lnTo>
                    <a:pt x="27" y="595"/>
                  </a:lnTo>
                  <a:lnTo>
                    <a:pt x="29" y="595"/>
                  </a:lnTo>
                  <a:lnTo>
                    <a:pt x="29" y="590"/>
                  </a:lnTo>
                  <a:lnTo>
                    <a:pt x="25" y="588"/>
                  </a:lnTo>
                  <a:lnTo>
                    <a:pt x="25" y="588"/>
                  </a:lnTo>
                  <a:close/>
                  <a:moveTo>
                    <a:pt x="69" y="552"/>
                  </a:moveTo>
                  <a:lnTo>
                    <a:pt x="67" y="548"/>
                  </a:lnTo>
                  <a:lnTo>
                    <a:pt x="71" y="546"/>
                  </a:lnTo>
                  <a:lnTo>
                    <a:pt x="71" y="544"/>
                  </a:lnTo>
                  <a:lnTo>
                    <a:pt x="71" y="542"/>
                  </a:lnTo>
                  <a:lnTo>
                    <a:pt x="73" y="540"/>
                  </a:lnTo>
                  <a:lnTo>
                    <a:pt x="76" y="536"/>
                  </a:lnTo>
                  <a:lnTo>
                    <a:pt x="78" y="540"/>
                  </a:lnTo>
                  <a:lnTo>
                    <a:pt x="76" y="542"/>
                  </a:lnTo>
                  <a:lnTo>
                    <a:pt x="76" y="546"/>
                  </a:lnTo>
                  <a:lnTo>
                    <a:pt x="71" y="548"/>
                  </a:lnTo>
                  <a:lnTo>
                    <a:pt x="71" y="552"/>
                  </a:lnTo>
                  <a:lnTo>
                    <a:pt x="69" y="552"/>
                  </a:lnTo>
                  <a:lnTo>
                    <a:pt x="69" y="552"/>
                  </a:lnTo>
                  <a:close/>
                  <a:moveTo>
                    <a:pt x="86" y="512"/>
                  </a:moveTo>
                  <a:lnTo>
                    <a:pt x="90" y="514"/>
                  </a:lnTo>
                  <a:lnTo>
                    <a:pt x="90" y="519"/>
                  </a:lnTo>
                  <a:lnTo>
                    <a:pt x="88" y="519"/>
                  </a:lnTo>
                  <a:lnTo>
                    <a:pt x="86" y="517"/>
                  </a:lnTo>
                  <a:lnTo>
                    <a:pt x="86" y="514"/>
                  </a:lnTo>
                  <a:lnTo>
                    <a:pt x="86" y="512"/>
                  </a:lnTo>
                  <a:lnTo>
                    <a:pt x="86" y="512"/>
                  </a:lnTo>
                  <a:close/>
                  <a:moveTo>
                    <a:pt x="94" y="506"/>
                  </a:moveTo>
                  <a:lnTo>
                    <a:pt x="94" y="504"/>
                  </a:lnTo>
                  <a:lnTo>
                    <a:pt x="90" y="504"/>
                  </a:lnTo>
                  <a:lnTo>
                    <a:pt x="88" y="504"/>
                  </a:lnTo>
                  <a:lnTo>
                    <a:pt x="90" y="500"/>
                  </a:lnTo>
                  <a:lnTo>
                    <a:pt x="94" y="500"/>
                  </a:lnTo>
                  <a:lnTo>
                    <a:pt x="94" y="498"/>
                  </a:lnTo>
                  <a:lnTo>
                    <a:pt x="97" y="498"/>
                  </a:lnTo>
                  <a:lnTo>
                    <a:pt x="99" y="498"/>
                  </a:lnTo>
                  <a:lnTo>
                    <a:pt x="99" y="495"/>
                  </a:lnTo>
                  <a:lnTo>
                    <a:pt x="103" y="495"/>
                  </a:lnTo>
                  <a:lnTo>
                    <a:pt x="101" y="500"/>
                  </a:lnTo>
                  <a:lnTo>
                    <a:pt x="97" y="502"/>
                  </a:lnTo>
                  <a:lnTo>
                    <a:pt x="97" y="504"/>
                  </a:lnTo>
                  <a:lnTo>
                    <a:pt x="94" y="506"/>
                  </a:lnTo>
                  <a:lnTo>
                    <a:pt x="94" y="506"/>
                  </a:lnTo>
                  <a:close/>
                  <a:moveTo>
                    <a:pt x="198" y="110"/>
                  </a:moveTo>
                  <a:lnTo>
                    <a:pt x="196" y="108"/>
                  </a:lnTo>
                  <a:lnTo>
                    <a:pt x="196" y="106"/>
                  </a:lnTo>
                  <a:lnTo>
                    <a:pt x="200" y="101"/>
                  </a:lnTo>
                  <a:lnTo>
                    <a:pt x="202" y="101"/>
                  </a:lnTo>
                  <a:lnTo>
                    <a:pt x="200" y="106"/>
                  </a:lnTo>
                  <a:lnTo>
                    <a:pt x="200" y="108"/>
                  </a:lnTo>
                  <a:lnTo>
                    <a:pt x="198" y="110"/>
                  </a:lnTo>
                  <a:lnTo>
                    <a:pt x="198" y="110"/>
                  </a:lnTo>
                  <a:close/>
                  <a:moveTo>
                    <a:pt x="223" y="129"/>
                  </a:moveTo>
                  <a:lnTo>
                    <a:pt x="219" y="127"/>
                  </a:lnTo>
                  <a:lnTo>
                    <a:pt x="217" y="125"/>
                  </a:lnTo>
                  <a:lnTo>
                    <a:pt x="219" y="122"/>
                  </a:lnTo>
                  <a:lnTo>
                    <a:pt x="217" y="116"/>
                  </a:lnTo>
                  <a:lnTo>
                    <a:pt x="215" y="110"/>
                  </a:lnTo>
                  <a:lnTo>
                    <a:pt x="213" y="106"/>
                  </a:lnTo>
                  <a:lnTo>
                    <a:pt x="208" y="103"/>
                  </a:lnTo>
                  <a:lnTo>
                    <a:pt x="206" y="103"/>
                  </a:lnTo>
                  <a:lnTo>
                    <a:pt x="206" y="101"/>
                  </a:lnTo>
                  <a:lnTo>
                    <a:pt x="206" y="95"/>
                  </a:lnTo>
                  <a:lnTo>
                    <a:pt x="206" y="93"/>
                  </a:lnTo>
                  <a:lnTo>
                    <a:pt x="206" y="89"/>
                  </a:lnTo>
                  <a:lnTo>
                    <a:pt x="208" y="87"/>
                  </a:lnTo>
                  <a:lnTo>
                    <a:pt x="210" y="87"/>
                  </a:lnTo>
                  <a:lnTo>
                    <a:pt x="213" y="84"/>
                  </a:lnTo>
                  <a:lnTo>
                    <a:pt x="215" y="80"/>
                  </a:lnTo>
                  <a:lnTo>
                    <a:pt x="215" y="78"/>
                  </a:lnTo>
                  <a:lnTo>
                    <a:pt x="215" y="78"/>
                  </a:lnTo>
                  <a:lnTo>
                    <a:pt x="210" y="74"/>
                  </a:lnTo>
                  <a:lnTo>
                    <a:pt x="210" y="74"/>
                  </a:lnTo>
                  <a:lnTo>
                    <a:pt x="208" y="72"/>
                  </a:lnTo>
                  <a:lnTo>
                    <a:pt x="210" y="70"/>
                  </a:lnTo>
                  <a:lnTo>
                    <a:pt x="213" y="70"/>
                  </a:lnTo>
                  <a:lnTo>
                    <a:pt x="219" y="72"/>
                  </a:lnTo>
                  <a:lnTo>
                    <a:pt x="225" y="74"/>
                  </a:lnTo>
                  <a:lnTo>
                    <a:pt x="227" y="72"/>
                  </a:lnTo>
                  <a:lnTo>
                    <a:pt x="227" y="70"/>
                  </a:lnTo>
                  <a:lnTo>
                    <a:pt x="229" y="68"/>
                  </a:lnTo>
                  <a:lnTo>
                    <a:pt x="227" y="66"/>
                  </a:lnTo>
                  <a:lnTo>
                    <a:pt x="227" y="63"/>
                  </a:lnTo>
                  <a:lnTo>
                    <a:pt x="225" y="61"/>
                  </a:lnTo>
                  <a:lnTo>
                    <a:pt x="223" y="59"/>
                  </a:lnTo>
                  <a:lnTo>
                    <a:pt x="223" y="55"/>
                  </a:lnTo>
                  <a:lnTo>
                    <a:pt x="225" y="51"/>
                  </a:lnTo>
                  <a:lnTo>
                    <a:pt x="227" y="51"/>
                  </a:lnTo>
                  <a:lnTo>
                    <a:pt x="227" y="49"/>
                  </a:lnTo>
                  <a:lnTo>
                    <a:pt x="225" y="44"/>
                  </a:lnTo>
                  <a:lnTo>
                    <a:pt x="223" y="40"/>
                  </a:lnTo>
                  <a:lnTo>
                    <a:pt x="225" y="36"/>
                  </a:lnTo>
                  <a:lnTo>
                    <a:pt x="223" y="30"/>
                  </a:lnTo>
                  <a:lnTo>
                    <a:pt x="223" y="25"/>
                  </a:lnTo>
                  <a:lnTo>
                    <a:pt x="215" y="15"/>
                  </a:lnTo>
                  <a:lnTo>
                    <a:pt x="215" y="9"/>
                  </a:lnTo>
                  <a:lnTo>
                    <a:pt x="213" y="6"/>
                  </a:lnTo>
                  <a:lnTo>
                    <a:pt x="215" y="4"/>
                  </a:lnTo>
                  <a:lnTo>
                    <a:pt x="215" y="4"/>
                  </a:lnTo>
                  <a:lnTo>
                    <a:pt x="217" y="2"/>
                  </a:lnTo>
                  <a:lnTo>
                    <a:pt x="217" y="0"/>
                  </a:lnTo>
                  <a:lnTo>
                    <a:pt x="221" y="0"/>
                  </a:lnTo>
                  <a:lnTo>
                    <a:pt x="223" y="4"/>
                  </a:lnTo>
                  <a:lnTo>
                    <a:pt x="229" y="9"/>
                  </a:lnTo>
                  <a:lnTo>
                    <a:pt x="236" y="11"/>
                  </a:lnTo>
                  <a:lnTo>
                    <a:pt x="238" y="15"/>
                  </a:lnTo>
                  <a:lnTo>
                    <a:pt x="246" y="25"/>
                  </a:lnTo>
                  <a:lnTo>
                    <a:pt x="253" y="28"/>
                  </a:lnTo>
                  <a:lnTo>
                    <a:pt x="253" y="32"/>
                  </a:lnTo>
                  <a:lnTo>
                    <a:pt x="257" y="32"/>
                  </a:lnTo>
                  <a:lnTo>
                    <a:pt x="261" y="36"/>
                  </a:lnTo>
                  <a:lnTo>
                    <a:pt x="267" y="38"/>
                  </a:lnTo>
                  <a:lnTo>
                    <a:pt x="272" y="40"/>
                  </a:lnTo>
                  <a:lnTo>
                    <a:pt x="276" y="42"/>
                  </a:lnTo>
                  <a:lnTo>
                    <a:pt x="278" y="42"/>
                  </a:lnTo>
                  <a:lnTo>
                    <a:pt x="280" y="44"/>
                  </a:lnTo>
                  <a:lnTo>
                    <a:pt x="284" y="42"/>
                  </a:lnTo>
                  <a:lnTo>
                    <a:pt x="291" y="38"/>
                  </a:lnTo>
                  <a:lnTo>
                    <a:pt x="295" y="34"/>
                  </a:lnTo>
                  <a:lnTo>
                    <a:pt x="295" y="30"/>
                  </a:lnTo>
                  <a:lnTo>
                    <a:pt x="297" y="30"/>
                  </a:lnTo>
                  <a:lnTo>
                    <a:pt x="297" y="32"/>
                  </a:lnTo>
                  <a:lnTo>
                    <a:pt x="297" y="34"/>
                  </a:lnTo>
                  <a:lnTo>
                    <a:pt x="295" y="40"/>
                  </a:lnTo>
                  <a:lnTo>
                    <a:pt x="295" y="47"/>
                  </a:lnTo>
                  <a:lnTo>
                    <a:pt x="297" y="49"/>
                  </a:lnTo>
                  <a:lnTo>
                    <a:pt x="301" y="51"/>
                  </a:lnTo>
                  <a:lnTo>
                    <a:pt x="305" y="55"/>
                  </a:lnTo>
                  <a:lnTo>
                    <a:pt x="305" y="57"/>
                  </a:lnTo>
                  <a:lnTo>
                    <a:pt x="305" y="59"/>
                  </a:lnTo>
                  <a:lnTo>
                    <a:pt x="307" y="59"/>
                  </a:lnTo>
                  <a:lnTo>
                    <a:pt x="309" y="57"/>
                  </a:lnTo>
                  <a:lnTo>
                    <a:pt x="312" y="55"/>
                  </a:lnTo>
                  <a:lnTo>
                    <a:pt x="314" y="53"/>
                  </a:lnTo>
                  <a:lnTo>
                    <a:pt x="314" y="57"/>
                  </a:lnTo>
                  <a:lnTo>
                    <a:pt x="312" y="57"/>
                  </a:lnTo>
                  <a:lnTo>
                    <a:pt x="312" y="61"/>
                  </a:lnTo>
                  <a:lnTo>
                    <a:pt x="309" y="63"/>
                  </a:lnTo>
                  <a:lnTo>
                    <a:pt x="305" y="66"/>
                  </a:lnTo>
                  <a:lnTo>
                    <a:pt x="305" y="68"/>
                  </a:lnTo>
                  <a:lnTo>
                    <a:pt x="303" y="70"/>
                  </a:lnTo>
                  <a:lnTo>
                    <a:pt x="301" y="70"/>
                  </a:lnTo>
                  <a:lnTo>
                    <a:pt x="299" y="70"/>
                  </a:lnTo>
                  <a:lnTo>
                    <a:pt x="297" y="72"/>
                  </a:lnTo>
                  <a:lnTo>
                    <a:pt x="297" y="74"/>
                  </a:lnTo>
                  <a:lnTo>
                    <a:pt x="291" y="74"/>
                  </a:lnTo>
                  <a:lnTo>
                    <a:pt x="288" y="72"/>
                  </a:lnTo>
                  <a:lnTo>
                    <a:pt x="284" y="74"/>
                  </a:lnTo>
                  <a:lnTo>
                    <a:pt x="280" y="80"/>
                  </a:lnTo>
                  <a:lnTo>
                    <a:pt x="278" y="89"/>
                  </a:lnTo>
                  <a:lnTo>
                    <a:pt x="276" y="95"/>
                  </a:lnTo>
                  <a:lnTo>
                    <a:pt x="278" y="99"/>
                  </a:lnTo>
                  <a:lnTo>
                    <a:pt x="276" y="103"/>
                  </a:lnTo>
                  <a:lnTo>
                    <a:pt x="278" y="106"/>
                  </a:lnTo>
                  <a:lnTo>
                    <a:pt x="274" y="106"/>
                  </a:lnTo>
                  <a:lnTo>
                    <a:pt x="272" y="101"/>
                  </a:lnTo>
                  <a:lnTo>
                    <a:pt x="265" y="101"/>
                  </a:lnTo>
                  <a:lnTo>
                    <a:pt x="259" y="97"/>
                  </a:lnTo>
                  <a:lnTo>
                    <a:pt x="255" y="93"/>
                  </a:lnTo>
                  <a:lnTo>
                    <a:pt x="250" y="89"/>
                  </a:lnTo>
                  <a:lnTo>
                    <a:pt x="246" y="89"/>
                  </a:lnTo>
                  <a:lnTo>
                    <a:pt x="244" y="89"/>
                  </a:lnTo>
                  <a:lnTo>
                    <a:pt x="242" y="87"/>
                  </a:lnTo>
                  <a:lnTo>
                    <a:pt x="238" y="87"/>
                  </a:lnTo>
                  <a:lnTo>
                    <a:pt x="234" y="91"/>
                  </a:lnTo>
                  <a:lnTo>
                    <a:pt x="229" y="97"/>
                  </a:lnTo>
                  <a:lnTo>
                    <a:pt x="227" y="95"/>
                  </a:lnTo>
                  <a:lnTo>
                    <a:pt x="223" y="93"/>
                  </a:lnTo>
                  <a:lnTo>
                    <a:pt x="219" y="93"/>
                  </a:lnTo>
                  <a:lnTo>
                    <a:pt x="217" y="95"/>
                  </a:lnTo>
                  <a:lnTo>
                    <a:pt x="217" y="99"/>
                  </a:lnTo>
                  <a:lnTo>
                    <a:pt x="219" y="101"/>
                  </a:lnTo>
                  <a:lnTo>
                    <a:pt x="223" y="103"/>
                  </a:lnTo>
                  <a:lnTo>
                    <a:pt x="227" y="103"/>
                  </a:lnTo>
                  <a:lnTo>
                    <a:pt x="231" y="108"/>
                  </a:lnTo>
                  <a:lnTo>
                    <a:pt x="236" y="110"/>
                  </a:lnTo>
                  <a:lnTo>
                    <a:pt x="240" y="110"/>
                  </a:lnTo>
                  <a:lnTo>
                    <a:pt x="242" y="112"/>
                  </a:lnTo>
                  <a:lnTo>
                    <a:pt x="240" y="116"/>
                  </a:lnTo>
                  <a:lnTo>
                    <a:pt x="238" y="118"/>
                  </a:lnTo>
                  <a:lnTo>
                    <a:pt x="236" y="116"/>
                  </a:lnTo>
                  <a:lnTo>
                    <a:pt x="229" y="116"/>
                  </a:lnTo>
                  <a:lnTo>
                    <a:pt x="227" y="118"/>
                  </a:lnTo>
                  <a:lnTo>
                    <a:pt x="229" y="120"/>
                  </a:lnTo>
                  <a:lnTo>
                    <a:pt x="227" y="125"/>
                  </a:lnTo>
                  <a:lnTo>
                    <a:pt x="223" y="129"/>
                  </a:lnTo>
                  <a:lnTo>
                    <a:pt x="223" y="129"/>
                  </a:lnTo>
                  <a:close/>
                  <a:moveTo>
                    <a:pt x="217" y="240"/>
                  </a:moveTo>
                  <a:lnTo>
                    <a:pt x="217" y="236"/>
                  </a:lnTo>
                  <a:lnTo>
                    <a:pt x="217" y="234"/>
                  </a:lnTo>
                  <a:lnTo>
                    <a:pt x="217" y="232"/>
                  </a:lnTo>
                  <a:lnTo>
                    <a:pt x="215" y="234"/>
                  </a:lnTo>
                  <a:lnTo>
                    <a:pt x="215" y="232"/>
                  </a:lnTo>
                  <a:lnTo>
                    <a:pt x="215" y="226"/>
                  </a:lnTo>
                  <a:lnTo>
                    <a:pt x="217" y="224"/>
                  </a:lnTo>
                  <a:lnTo>
                    <a:pt x="217" y="226"/>
                  </a:lnTo>
                  <a:lnTo>
                    <a:pt x="217" y="230"/>
                  </a:lnTo>
                  <a:lnTo>
                    <a:pt x="219" y="230"/>
                  </a:lnTo>
                  <a:lnTo>
                    <a:pt x="221" y="232"/>
                  </a:lnTo>
                  <a:lnTo>
                    <a:pt x="219" y="236"/>
                  </a:lnTo>
                  <a:lnTo>
                    <a:pt x="217" y="238"/>
                  </a:lnTo>
                  <a:lnTo>
                    <a:pt x="217" y="240"/>
                  </a:lnTo>
                  <a:lnTo>
                    <a:pt x="217" y="240"/>
                  </a:lnTo>
                  <a:close/>
                  <a:moveTo>
                    <a:pt x="69" y="375"/>
                  </a:moveTo>
                  <a:lnTo>
                    <a:pt x="71" y="375"/>
                  </a:lnTo>
                  <a:lnTo>
                    <a:pt x="73" y="375"/>
                  </a:lnTo>
                  <a:lnTo>
                    <a:pt x="69" y="373"/>
                  </a:lnTo>
                  <a:lnTo>
                    <a:pt x="69" y="373"/>
                  </a:lnTo>
                  <a:lnTo>
                    <a:pt x="69" y="375"/>
                  </a:lnTo>
                  <a:lnTo>
                    <a:pt x="69" y="375"/>
                  </a:lnTo>
                  <a:close/>
                  <a:moveTo>
                    <a:pt x="67" y="377"/>
                  </a:moveTo>
                  <a:lnTo>
                    <a:pt x="69" y="377"/>
                  </a:lnTo>
                  <a:lnTo>
                    <a:pt x="69" y="377"/>
                  </a:lnTo>
                  <a:lnTo>
                    <a:pt x="67" y="377"/>
                  </a:lnTo>
                  <a:lnTo>
                    <a:pt x="67" y="377"/>
                  </a:lnTo>
                  <a:close/>
                  <a:moveTo>
                    <a:pt x="65" y="380"/>
                  </a:moveTo>
                  <a:lnTo>
                    <a:pt x="67" y="380"/>
                  </a:lnTo>
                  <a:lnTo>
                    <a:pt x="67" y="380"/>
                  </a:lnTo>
                  <a:lnTo>
                    <a:pt x="65" y="380"/>
                  </a:lnTo>
                  <a:lnTo>
                    <a:pt x="65" y="380"/>
                  </a:lnTo>
                  <a:close/>
                  <a:moveTo>
                    <a:pt x="63" y="382"/>
                  </a:moveTo>
                  <a:lnTo>
                    <a:pt x="63" y="384"/>
                  </a:lnTo>
                  <a:lnTo>
                    <a:pt x="65" y="382"/>
                  </a:lnTo>
                  <a:lnTo>
                    <a:pt x="63" y="382"/>
                  </a:lnTo>
                  <a:lnTo>
                    <a:pt x="63" y="382"/>
                  </a:lnTo>
                  <a:close/>
                  <a:moveTo>
                    <a:pt x="61" y="392"/>
                  </a:moveTo>
                  <a:lnTo>
                    <a:pt x="59" y="388"/>
                  </a:lnTo>
                  <a:lnTo>
                    <a:pt x="59" y="384"/>
                  </a:lnTo>
                  <a:lnTo>
                    <a:pt x="61" y="384"/>
                  </a:lnTo>
                  <a:lnTo>
                    <a:pt x="61" y="386"/>
                  </a:lnTo>
                  <a:lnTo>
                    <a:pt x="63" y="388"/>
                  </a:lnTo>
                  <a:lnTo>
                    <a:pt x="65" y="390"/>
                  </a:lnTo>
                  <a:lnTo>
                    <a:pt x="63" y="392"/>
                  </a:lnTo>
                  <a:lnTo>
                    <a:pt x="61" y="392"/>
                  </a:lnTo>
                  <a:lnTo>
                    <a:pt x="61" y="392"/>
                  </a:lnTo>
                  <a:close/>
                  <a:moveTo>
                    <a:pt x="90" y="394"/>
                  </a:moveTo>
                  <a:lnTo>
                    <a:pt x="90" y="392"/>
                  </a:lnTo>
                  <a:lnTo>
                    <a:pt x="92" y="390"/>
                  </a:lnTo>
                  <a:lnTo>
                    <a:pt x="92" y="392"/>
                  </a:lnTo>
                  <a:lnTo>
                    <a:pt x="92" y="394"/>
                  </a:lnTo>
                  <a:lnTo>
                    <a:pt x="90" y="394"/>
                  </a:lnTo>
                  <a:lnTo>
                    <a:pt x="90" y="394"/>
                  </a:lnTo>
                  <a:close/>
                  <a:moveTo>
                    <a:pt x="88" y="401"/>
                  </a:moveTo>
                  <a:lnTo>
                    <a:pt x="88" y="399"/>
                  </a:lnTo>
                  <a:lnTo>
                    <a:pt x="90" y="399"/>
                  </a:lnTo>
                  <a:lnTo>
                    <a:pt x="88" y="401"/>
                  </a:lnTo>
                  <a:lnTo>
                    <a:pt x="88" y="401"/>
                  </a:lnTo>
                  <a:lnTo>
                    <a:pt x="88" y="401"/>
                  </a:lnTo>
                  <a:close/>
                  <a:moveTo>
                    <a:pt x="86" y="390"/>
                  </a:moveTo>
                  <a:lnTo>
                    <a:pt x="84" y="392"/>
                  </a:lnTo>
                  <a:lnTo>
                    <a:pt x="84" y="396"/>
                  </a:lnTo>
                  <a:lnTo>
                    <a:pt x="86" y="399"/>
                  </a:lnTo>
                  <a:lnTo>
                    <a:pt x="88" y="399"/>
                  </a:lnTo>
                  <a:lnTo>
                    <a:pt x="88" y="394"/>
                  </a:lnTo>
                  <a:lnTo>
                    <a:pt x="86" y="392"/>
                  </a:lnTo>
                  <a:lnTo>
                    <a:pt x="86" y="390"/>
                  </a:lnTo>
                  <a:lnTo>
                    <a:pt x="86" y="390"/>
                  </a:lnTo>
                  <a:lnTo>
                    <a:pt x="86" y="390"/>
                  </a:lnTo>
                  <a:close/>
                  <a:moveTo>
                    <a:pt x="172" y="342"/>
                  </a:moveTo>
                  <a:lnTo>
                    <a:pt x="170" y="337"/>
                  </a:lnTo>
                  <a:lnTo>
                    <a:pt x="170" y="335"/>
                  </a:lnTo>
                  <a:lnTo>
                    <a:pt x="170" y="333"/>
                  </a:lnTo>
                  <a:lnTo>
                    <a:pt x="172" y="331"/>
                  </a:lnTo>
                  <a:lnTo>
                    <a:pt x="175" y="335"/>
                  </a:lnTo>
                  <a:lnTo>
                    <a:pt x="172" y="337"/>
                  </a:lnTo>
                  <a:lnTo>
                    <a:pt x="175" y="340"/>
                  </a:lnTo>
                  <a:lnTo>
                    <a:pt x="175" y="342"/>
                  </a:lnTo>
                  <a:lnTo>
                    <a:pt x="172" y="342"/>
                  </a:lnTo>
                  <a:lnTo>
                    <a:pt x="172" y="342"/>
                  </a:lnTo>
                  <a:close/>
                  <a:moveTo>
                    <a:pt x="158" y="337"/>
                  </a:moveTo>
                  <a:lnTo>
                    <a:pt x="160" y="335"/>
                  </a:lnTo>
                  <a:lnTo>
                    <a:pt x="162" y="335"/>
                  </a:lnTo>
                  <a:lnTo>
                    <a:pt x="162" y="337"/>
                  </a:lnTo>
                  <a:lnTo>
                    <a:pt x="160" y="340"/>
                  </a:lnTo>
                  <a:lnTo>
                    <a:pt x="158" y="337"/>
                  </a:lnTo>
                  <a:lnTo>
                    <a:pt x="158" y="337"/>
                  </a:lnTo>
                  <a:close/>
                  <a:moveTo>
                    <a:pt x="139" y="380"/>
                  </a:moveTo>
                  <a:lnTo>
                    <a:pt x="141" y="382"/>
                  </a:lnTo>
                  <a:lnTo>
                    <a:pt x="143" y="380"/>
                  </a:lnTo>
                  <a:lnTo>
                    <a:pt x="145" y="380"/>
                  </a:lnTo>
                  <a:lnTo>
                    <a:pt x="147" y="380"/>
                  </a:lnTo>
                  <a:lnTo>
                    <a:pt x="147" y="377"/>
                  </a:lnTo>
                  <a:lnTo>
                    <a:pt x="143" y="373"/>
                  </a:lnTo>
                  <a:lnTo>
                    <a:pt x="145" y="369"/>
                  </a:lnTo>
                  <a:lnTo>
                    <a:pt x="145" y="365"/>
                  </a:lnTo>
                  <a:lnTo>
                    <a:pt x="151" y="361"/>
                  </a:lnTo>
                  <a:lnTo>
                    <a:pt x="151" y="358"/>
                  </a:lnTo>
                  <a:lnTo>
                    <a:pt x="156" y="361"/>
                  </a:lnTo>
                  <a:lnTo>
                    <a:pt x="162" y="363"/>
                  </a:lnTo>
                  <a:lnTo>
                    <a:pt x="164" y="367"/>
                  </a:lnTo>
                  <a:lnTo>
                    <a:pt x="166" y="365"/>
                  </a:lnTo>
                  <a:lnTo>
                    <a:pt x="168" y="358"/>
                  </a:lnTo>
                  <a:lnTo>
                    <a:pt x="172" y="354"/>
                  </a:lnTo>
                  <a:lnTo>
                    <a:pt x="172" y="350"/>
                  </a:lnTo>
                  <a:lnTo>
                    <a:pt x="170" y="350"/>
                  </a:lnTo>
                  <a:lnTo>
                    <a:pt x="170" y="348"/>
                  </a:lnTo>
                  <a:lnTo>
                    <a:pt x="166" y="344"/>
                  </a:lnTo>
                  <a:lnTo>
                    <a:pt x="164" y="344"/>
                  </a:lnTo>
                  <a:lnTo>
                    <a:pt x="160" y="342"/>
                  </a:lnTo>
                  <a:lnTo>
                    <a:pt x="156" y="342"/>
                  </a:lnTo>
                  <a:lnTo>
                    <a:pt x="149" y="346"/>
                  </a:lnTo>
                  <a:lnTo>
                    <a:pt x="149" y="348"/>
                  </a:lnTo>
                  <a:lnTo>
                    <a:pt x="149" y="350"/>
                  </a:lnTo>
                  <a:lnTo>
                    <a:pt x="145" y="352"/>
                  </a:lnTo>
                  <a:lnTo>
                    <a:pt x="141" y="354"/>
                  </a:lnTo>
                  <a:lnTo>
                    <a:pt x="141" y="352"/>
                  </a:lnTo>
                  <a:lnTo>
                    <a:pt x="137" y="348"/>
                  </a:lnTo>
                  <a:lnTo>
                    <a:pt x="137" y="348"/>
                  </a:lnTo>
                  <a:lnTo>
                    <a:pt x="130" y="354"/>
                  </a:lnTo>
                  <a:lnTo>
                    <a:pt x="130" y="356"/>
                  </a:lnTo>
                  <a:lnTo>
                    <a:pt x="126" y="361"/>
                  </a:lnTo>
                  <a:lnTo>
                    <a:pt x="126" y="365"/>
                  </a:lnTo>
                  <a:lnTo>
                    <a:pt x="132" y="365"/>
                  </a:lnTo>
                  <a:lnTo>
                    <a:pt x="132" y="369"/>
                  </a:lnTo>
                  <a:lnTo>
                    <a:pt x="132" y="371"/>
                  </a:lnTo>
                  <a:lnTo>
                    <a:pt x="132" y="373"/>
                  </a:lnTo>
                  <a:lnTo>
                    <a:pt x="135" y="377"/>
                  </a:lnTo>
                  <a:lnTo>
                    <a:pt x="139" y="377"/>
                  </a:lnTo>
                  <a:lnTo>
                    <a:pt x="139" y="380"/>
                  </a:lnTo>
                  <a:lnTo>
                    <a:pt x="139" y="380"/>
                  </a:lnTo>
                  <a:close/>
                  <a:moveTo>
                    <a:pt x="113" y="447"/>
                  </a:moveTo>
                  <a:lnTo>
                    <a:pt x="111" y="445"/>
                  </a:lnTo>
                  <a:lnTo>
                    <a:pt x="109" y="445"/>
                  </a:lnTo>
                  <a:lnTo>
                    <a:pt x="107" y="447"/>
                  </a:lnTo>
                  <a:lnTo>
                    <a:pt x="109" y="451"/>
                  </a:lnTo>
                  <a:lnTo>
                    <a:pt x="113" y="451"/>
                  </a:lnTo>
                  <a:lnTo>
                    <a:pt x="113" y="451"/>
                  </a:lnTo>
                  <a:lnTo>
                    <a:pt x="113" y="447"/>
                  </a:lnTo>
                  <a:lnTo>
                    <a:pt x="113" y="447"/>
                  </a:lnTo>
                  <a:close/>
                  <a:moveTo>
                    <a:pt x="116" y="443"/>
                  </a:moveTo>
                  <a:lnTo>
                    <a:pt x="116" y="436"/>
                  </a:lnTo>
                  <a:lnTo>
                    <a:pt x="116" y="434"/>
                  </a:lnTo>
                  <a:lnTo>
                    <a:pt x="118" y="436"/>
                  </a:lnTo>
                  <a:lnTo>
                    <a:pt x="118" y="439"/>
                  </a:lnTo>
                  <a:lnTo>
                    <a:pt x="118" y="443"/>
                  </a:lnTo>
                  <a:lnTo>
                    <a:pt x="116" y="443"/>
                  </a:lnTo>
                  <a:lnTo>
                    <a:pt x="116" y="443"/>
                  </a:lnTo>
                  <a:close/>
                  <a:moveTo>
                    <a:pt x="109" y="432"/>
                  </a:moveTo>
                  <a:lnTo>
                    <a:pt x="113" y="430"/>
                  </a:lnTo>
                  <a:lnTo>
                    <a:pt x="118" y="424"/>
                  </a:lnTo>
                  <a:lnTo>
                    <a:pt x="113" y="422"/>
                  </a:lnTo>
                  <a:lnTo>
                    <a:pt x="113" y="417"/>
                  </a:lnTo>
                  <a:lnTo>
                    <a:pt x="116" y="417"/>
                  </a:lnTo>
                  <a:lnTo>
                    <a:pt x="118" y="417"/>
                  </a:lnTo>
                  <a:lnTo>
                    <a:pt x="120" y="420"/>
                  </a:lnTo>
                  <a:lnTo>
                    <a:pt x="122" y="415"/>
                  </a:lnTo>
                  <a:lnTo>
                    <a:pt x="120" y="409"/>
                  </a:lnTo>
                  <a:lnTo>
                    <a:pt x="120" y="407"/>
                  </a:lnTo>
                  <a:lnTo>
                    <a:pt x="120" y="394"/>
                  </a:lnTo>
                  <a:lnTo>
                    <a:pt x="120" y="388"/>
                  </a:lnTo>
                  <a:lnTo>
                    <a:pt x="122" y="386"/>
                  </a:lnTo>
                  <a:lnTo>
                    <a:pt x="126" y="382"/>
                  </a:lnTo>
                  <a:lnTo>
                    <a:pt x="124" y="380"/>
                  </a:lnTo>
                  <a:lnTo>
                    <a:pt x="122" y="377"/>
                  </a:lnTo>
                  <a:lnTo>
                    <a:pt x="122" y="375"/>
                  </a:lnTo>
                  <a:lnTo>
                    <a:pt x="120" y="373"/>
                  </a:lnTo>
                  <a:lnTo>
                    <a:pt x="122" y="371"/>
                  </a:lnTo>
                  <a:lnTo>
                    <a:pt x="113" y="371"/>
                  </a:lnTo>
                  <a:lnTo>
                    <a:pt x="113" y="369"/>
                  </a:lnTo>
                  <a:lnTo>
                    <a:pt x="116" y="369"/>
                  </a:lnTo>
                  <a:lnTo>
                    <a:pt x="118" y="365"/>
                  </a:lnTo>
                  <a:lnTo>
                    <a:pt x="116" y="361"/>
                  </a:lnTo>
                  <a:lnTo>
                    <a:pt x="113" y="358"/>
                  </a:lnTo>
                  <a:lnTo>
                    <a:pt x="111" y="358"/>
                  </a:lnTo>
                  <a:lnTo>
                    <a:pt x="111" y="361"/>
                  </a:lnTo>
                  <a:lnTo>
                    <a:pt x="107" y="363"/>
                  </a:lnTo>
                  <a:lnTo>
                    <a:pt x="105" y="363"/>
                  </a:lnTo>
                  <a:lnTo>
                    <a:pt x="101" y="356"/>
                  </a:lnTo>
                  <a:lnTo>
                    <a:pt x="101" y="354"/>
                  </a:lnTo>
                  <a:lnTo>
                    <a:pt x="107" y="352"/>
                  </a:lnTo>
                  <a:lnTo>
                    <a:pt x="113" y="350"/>
                  </a:lnTo>
                  <a:lnTo>
                    <a:pt x="120" y="352"/>
                  </a:lnTo>
                  <a:lnTo>
                    <a:pt x="122" y="354"/>
                  </a:lnTo>
                  <a:lnTo>
                    <a:pt x="122" y="352"/>
                  </a:lnTo>
                  <a:lnTo>
                    <a:pt x="122" y="350"/>
                  </a:lnTo>
                  <a:lnTo>
                    <a:pt x="122" y="346"/>
                  </a:lnTo>
                  <a:lnTo>
                    <a:pt x="122" y="344"/>
                  </a:lnTo>
                  <a:lnTo>
                    <a:pt x="124" y="342"/>
                  </a:lnTo>
                  <a:lnTo>
                    <a:pt x="126" y="340"/>
                  </a:lnTo>
                  <a:lnTo>
                    <a:pt x="128" y="344"/>
                  </a:lnTo>
                  <a:lnTo>
                    <a:pt x="130" y="344"/>
                  </a:lnTo>
                  <a:lnTo>
                    <a:pt x="135" y="342"/>
                  </a:lnTo>
                  <a:lnTo>
                    <a:pt x="141" y="340"/>
                  </a:lnTo>
                  <a:lnTo>
                    <a:pt x="147" y="337"/>
                  </a:lnTo>
                  <a:lnTo>
                    <a:pt x="151" y="337"/>
                  </a:lnTo>
                  <a:lnTo>
                    <a:pt x="151" y="337"/>
                  </a:lnTo>
                  <a:lnTo>
                    <a:pt x="154" y="337"/>
                  </a:lnTo>
                  <a:lnTo>
                    <a:pt x="154" y="335"/>
                  </a:lnTo>
                  <a:lnTo>
                    <a:pt x="158" y="333"/>
                  </a:lnTo>
                  <a:lnTo>
                    <a:pt x="160" y="331"/>
                  </a:lnTo>
                  <a:lnTo>
                    <a:pt x="164" y="327"/>
                  </a:lnTo>
                  <a:lnTo>
                    <a:pt x="168" y="327"/>
                  </a:lnTo>
                  <a:lnTo>
                    <a:pt x="175" y="327"/>
                  </a:lnTo>
                  <a:lnTo>
                    <a:pt x="179" y="327"/>
                  </a:lnTo>
                  <a:lnTo>
                    <a:pt x="179" y="327"/>
                  </a:lnTo>
                  <a:lnTo>
                    <a:pt x="179" y="331"/>
                  </a:lnTo>
                  <a:lnTo>
                    <a:pt x="177" y="335"/>
                  </a:lnTo>
                  <a:lnTo>
                    <a:pt x="177" y="340"/>
                  </a:lnTo>
                  <a:lnTo>
                    <a:pt x="179" y="340"/>
                  </a:lnTo>
                  <a:lnTo>
                    <a:pt x="179" y="344"/>
                  </a:lnTo>
                  <a:lnTo>
                    <a:pt x="179" y="348"/>
                  </a:lnTo>
                  <a:lnTo>
                    <a:pt x="179" y="348"/>
                  </a:lnTo>
                  <a:lnTo>
                    <a:pt x="179" y="352"/>
                  </a:lnTo>
                  <a:lnTo>
                    <a:pt x="183" y="354"/>
                  </a:lnTo>
                  <a:lnTo>
                    <a:pt x="189" y="358"/>
                  </a:lnTo>
                  <a:lnTo>
                    <a:pt x="191" y="361"/>
                  </a:lnTo>
                  <a:lnTo>
                    <a:pt x="196" y="358"/>
                  </a:lnTo>
                  <a:lnTo>
                    <a:pt x="198" y="354"/>
                  </a:lnTo>
                  <a:lnTo>
                    <a:pt x="200" y="350"/>
                  </a:lnTo>
                  <a:lnTo>
                    <a:pt x="202" y="348"/>
                  </a:lnTo>
                  <a:lnTo>
                    <a:pt x="202" y="346"/>
                  </a:lnTo>
                  <a:lnTo>
                    <a:pt x="200" y="344"/>
                  </a:lnTo>
                  <a:lnTo>
                    <a:pt x="204" y="340"/>
                  </a:lnTo>
                  <a:lnTo>
                    <a:pt x="206" y="337"/>
                  </a:lnTo>
                  <a:lnTo>
                    <a:pt x="210" y="337"/>
                  </a:lnTo>
                  <a:lnTo>
                    <a:pt x="210" y="335"/>
                  </a:lnTo>
                  <a:lnTo>
                    <a:pt x="210" y="335"/>
                  </a:lnTo>
                  <a:lnTo>
                    <a:pt x="208" y="331"/>
                  </a:lnTo>
                  <a:lnTo>
                    <a:pt x="202" y="327"/>
                  </a:lnTo>
                  <a:lnTo>
                    <a:pt x="202" y="325"/>
                  </a:lnTo>
                  <a:lnTo>
                    <a:pt x="202" y="321"/>
                  </a:lnTo>
                  <a:lnTo>
                    <a:pt x="204" y="318"/>
                  </a:lnTo>
                  <a:lnTo>
                    <a:pt x="206" y="318"/>
                  </a:lnTo>
                  <a:lnTo>
                    <a:pt x="206" y="318"/>
                  </a:lnTo>
                  <a:lnTo>
                    <a:pt x="206" y="325"/>
                  </a:lnTo>
                  <a:lnTo>
                    <a:pt x="208" y="325"/>
                  </a:lnTo>
                  <a:lnTo>
                    <a:pt x="210" y="325"/>
                  </a:lnTo>
                  <a:lnTo>
                    <a:pt x="210" y="323"/>
                  </a:lnTo>
                  <a:lnTo>
                    <a:pt x="213" y="323"/>
                  </a:lnTo>
                  <a:lnTo>
                    <a:pt x="215" y="325"/>
                  </a:lnTo>
                  <a:lnTo>
                    <a:pt x="217" y="325"/>
                  </a:lnTo>
                  <a:lnTo>
                    <a:pt x="219" y="325"/>
                  </a:lnTo>
                  <a:lnTo>
                    <a:pt x="217" y="327"/>
                  </a:lnTo>
                  <a:lnTo>
                    <a:pt x="215" y="327"/>
                  </a:lnTo>
                  <a:lnTo>
                    <a:pt x="215" y="327"/>
                  </a:lnTo>
                  <a:lnTo>
                    <a:pt x="215" y="329"/>
                  </a:lnTo>
                  <a:lnTo>
                    <a:pt x="219" y="327"/>
                  </a:lnTo>
                  <a:lnTo>
                    <a:pt x="223" y="325"/>
                  </a:lnTo>
                  <a:lnTo>
                    <a:pt x="234" y="327"/>
                  </a:lnTo>
                  <a:lnTo>
                    <a:pt x="238" y="325"/>
                  </a:lnTo>
                  <a:lnTo>
                    <a:pt x="236" y="325"/>
                  </a:lnTo>
                  <a:lnTo>
                    <a:pt x="236" y="321"/>
                  </a:lnTo>
                  <a:lnTo>
                    <a:pt x="236" y="316"/>
                  </a:lnTo>
                  <a:lnTo>
                    <a:pt x="242" y="314"/>
                  </a:lnTo>
                  <a:lnTo>
                    <a:pt x="244" y="314"/>
                  </a:lnTo>
                  <a:lnTo>
                    <a:pt x="244" y="318"/>
                  </a:lnTo>
                  <a:lnTo>
                    <a:pt x="244" y="323"/>
                  </a:lnTo>
                  <a:lnTo>
                    <a:pt x="246" y="325"/>
                  </a:lnTo>
                  <a:lnTo>
                    <a:pt x="248" y="325"/>
                  </a:lnTo>
                  <a:lnTo>
                    <a:pt x="250" y="321"/>
                  </a:lnTo>
                  <a:lnTo>
                    <a:pt x="248" y="312"/>
                  </a:lnTo>
                  <a:lnTo>
                    <a:pt x="250" y="308"/>
                  </a:lnTo>
                  <a:lnTo>
                    <a:pt x="255" y="306"/>
                  </a:lnTo>
                  <a:lnTo>
                    <a:pt x="259" y="306"/>
                  </a:lnTo>
                  <a:lnTo>
                    <a:pt x="259" y="304"/>
                  </a:lnTo>
                  <a:lnTo>
                    <a:pt x="257" y="302"/>
                  </a:lnTo>
                  <a:lnTo>
                    <a:pt x="259" y="295"/>
                  </a:lnTo>
                  <a:lnTo>
                    <a:pt x="261" y="295"/>
                  </a:lnTo>
                  <a:lnTo>
                    <a:pt x="263" y="295"/>
                  </a:lnTo>
                  <a:lnTo>
                    <a:pt x="265" y="297"/>
                  </a:lnTo>
                  <a:lnTo>
                    <a:pt x="263" y="299"/>
                  </a:lnTo>
                  <a:lnTo>
                    <a:pt x="263" y="306"/>
                  </a:lnTo>
                  <a:lnTo>
                    <a:pt x="263" y="316"/>
                  </a:lnTo>
                  <a:lnTo>
                    <a:pt x="265" y="318"/>
                  </a:lnTo>
                  <a:lnTo>
                    <a:pt x="267" y="316"/>
                  </a:lnTo>
                  <a:lnTo>
                    <a:pt x="269" y="312"/>
                  </a:lnTo>
                  <a:lnTo>
                    <a:pt x="274" y="312"/>
                  </a:lnTo>
                  <a:lnTo>
                    <a:pt x="276" y="308"/>
                  </a:lnTo>
                  <a:lnTo>
                    <a:pt x="278" y="304"/>
                  </a:lnTo>
                  <a:lnTo>
                    <a:pt x="278" y="299"/>
                  </a:lnTo>
                  <a:lnTo>
                    <a:pt x="282" y="295"/>
                  </a:lnTo>
                  <a:lnTo>
                    <a:pt x="280" y="293"/>
                  </a:lnTo>
                  <a:lnTo>
                    <a:pt x="278" y="291"/>
                  </a:lnTo>
                  <a:lnTo>
                    <a:pt x="274" y="285"/>
                  </a:lnTo>
                  <a:lnTo>
                    <a:pt x="272" y="280"/>
                  </a:lnTo>
                  <a:lnTo>
                    <a:pt x="272" y="270"/>
                  </a:lnTo>
                  <a:lnTo>
                    <a:pt x="274" y="259"/>
                  </a:lnTo>
                  <a:lnTo>
                    <a:pt x="274" y="251"/>
                  </a:lnTo>
                  <a:lnTo>
                    <a:pt x="269" y="238"/>
                  </a:lnTo>
                  <a:lnTo>
                    <a:pt x="265" y="230"/>
                  </a:lnTo>
                  <a:lnTo>
                    <a:pt x="263" y="226"/>
                  </a:lnTo>
                  <a:lnTo>
                    <a:pt x="265" y="219"/>
                  </a:lnTo>
                  <a:lnTo>
                    <a:pt x="272" y="217"/>
                  </a:lnTo>
                  <a:lnTo>
                    <a:pt x="274" y="217"/>
                  </a:lnTo>
                  <a:lnTo>
                    <a:pt x="276" y="219"/>
                  </a:lnTo>
                  <a:lnTo>
                    <a:pt x="278" y="217"/>
                  </a:lnTo>
                  <a:lnTo>
                    <a:pt x="276" y="213"/>
                  </a:lnTo>
                  <a:lnTo>
                    <a:pt x="276" y="211"/>
                  </a:lnTo>
                  <a:lnTo>
                    <a:pt x="274" y="209"/>
                  </a:lnTo>
                  <a:lnTo>
                    <a:pt x="274" y="205"/>
                  </a:lnTo>
                  <a:lnTo>
                    <a:pt x="274" y="203"/>
                  </a:lnTo>
                  <a:lnTo>
                    <a:pt x="274" y="200"/>
                  </a:lnTo>
                  <a:lnTo>
                    <a:pt x="276" y="196"/>
                  </a:lnTo>
                  <a:lnTo>
                    <a:pt x="276" y="196"/>
                  </a:lnTo>
                  <a:lnTo>
                    <a:pt x="276" y="192"/>
                  </a:lnTo>
                  <a:lnTo>
                    <a:pt x="274" y="192"/>
                  </a:lnTo>
                  <a:lnTo>
                    <a:pt x="274" y="186"/>
                  </a:lnTo>
                  <a:lnTo>
                    <a:pt x="274" y="184"/>
                  </a:lnTo>
                  <a:lnTo>
                    <a:pt x="274" y="181"/>
                  </a:lnTo>
                  <a:lnTo>
                    <a:pt x="272" y="173"/>
                  </a:lnTo>
                  <a:lnTo>
                    <a:pt x="267" y="167"/>
                  </a:lnTo>
                  <a:lnTo>
                    <a:pt x="265" y="167"/>
                  </a:lnTo>
                  <a:lnTo>
                    <a:pt x="263" y="165"/>
                  </a:lnTo>
                  <a:lnTo>
                    <a:pt x="263" y="156"/>
                  </a:lnTo>
                  <a:lnTo>
                    <a:pt x="259" y="154"/>
                  </a:lnTo>
                  <a:lnTo>
                    <a:pt x="253" y="146"/>
                  </a:lnTo>
                  <a:lnTo>
                    <a:pt x="250" y="141"/>
                  </a:lnTo>
                  <a:lnTo>
                    <a:pt x="248" y="135"/>
                  </a:lnTo>
                  <a:lnTo>
                    <a:pt x="248" y="129"/>
                  </a:lnTo>
                  <a:lnTo>
                    <a:pt x="248" y="127"/>
                  </a:lnTo>
                  <a:lnTo>
                    <a:pt x="246" y="129"/>
                  </a:lnTo>
                  <a:lnTo>
                    <a:pt x="244" y="129"/>
                  </a:lnTo>
                  <a:lnTo>
                    <a:pt x="242" y="127"/>
                  </a:lnTo>
                  <a:lnTo>
                    <a:pt x="240" y="125"/>
                  </a:lnTo>
                  <a:lnTo>
                    <a:pt x="238" y="125"/>
                  </a:lnTo>
                  <a:lnTo>
                    <a:pt x="238" y="127"/>
                  </a:lnTo>
                  <a:lnTo>
                    <a:pt x="236" y="131"/>
                  </a:lnTo>
                  <a:lnTo>
                    <a:pt x="236" y="135"/>
                  </a:lnTo>
                  <a:lnTo>
                    <a:pt x="238" y="137"/>
                  </a:lnTo>
                  <a:lnTo>
                    <a:pt x="240" y="135"/>
                  </a:lnTo>
                  <a:lnTo>
                    <a:pt x="244" y="131"/>
                  </a:lnTo>
                  <a:lnTo>
                    <a:pt x="246" y="137"/>
                  </a:lnTo>
                  <a:lnTo>
                    <a:pt x="244" y="139"/>
                  </a:lnTo>
                  <a:lnTo>
                    <a:pt x="242" y="141"/>
                  </a:lnTo>
                  <a:lnTo>
                    <a:pt x="240" y="139"/>
                  </a:lnTo>
                  <a:lnTo>
                    <a:pt x="238" y="139"/>
                  </a:lnTo>
                  <a:lnTo>
                    <a:pt x="240" y="143"/>
                  </a:lnTo>
                  <a:lnTo>
                    <a:pt x="238" y="146"/>
                  </a:lnTo>
                  <a:lnTo>
                    <a:pt x="236" y="146"/>
                  </a:lnTo>
                  <a:lnTo>
                    <a:pt x="234" y="141"/>
                  </a:lnTo>
                  <a:lnTo>
                    <a:pt x="234" y="137"/>
                  </a:lnTo>
                  <a:lnTo>
                    <a:pt x="234" y="135"/>
                  </a:lnTo>
                  <a:lnTo>
                    <a:pt x="229" y="137"/>
                  </a:lnTo>
                  <a:lnTo>
                    <a:pt x="227" y="135"/>
                  </a:lnTo>
                  <a:lnTo>
                    <a:pt x="227" y="137"/>
                  </a:lnTo>
                  <a:lnTo>
                    <a:pt x="229" y="143"/>
                  </a:lnTo>
                  <a:lnTo>
                    <a:pt x="229" y="148"/>
                  </a:lnTo>
                  <a:lnTo>
                    <a:pt x="227" y="150"/>
                  </a:lnTo>
                  <a:lnTo>
                    <a:pt x="223" y="152"/>
                  </a:lnTo>
                  <a:lnTo>
                    <a:pt x="225" y="154"/>
                  </a:lnTo>
                  <a:lnTo>
                    <a:pt x="229" y="160"/>
                  </a:lnTo>
                  <a:lnTo>
                    <a:pt x="231" y="162"/>
                  </a:lnTo>
                  <a:lnTo>
                    <a:pt x="229" y="169"/>
                  </a:lnTo>
                  <a:lnTo>
                    <a:pt x="227" y="171"/>
                  </a:lnTo>
                  <a:lnTo>
                    <a:pt x="223" y="169"/>
                  </a:lnTo>
                  <a:lnTo>
                    <a:pt x="223" y="171"/>
                  </a:lnTo>
                  <a:lnTo>
                    <a:pt x="225" y="175"/>
                  </a:lnTo>
                  <a:lnTo>
                    <a:pt x="229" y="175"/>
                  </a:lnTo>
                  <a:lnTo>
                    <a:pt x="231" y="171"/>
                  </a:lnTo>
                  <a:lnTo>
                    <a:pt x="236" y="179"/>
                  </a:lnTo>
                  <a:lnTo>
                    <a:pt x="236" y="190"/>
                  </a:lnTo>
                  <a:lnTo>
                    <a:pt x="236" y="196"/>
                  </a:lnTo>
                  <a:lnTo>
                    <a:pt x="236" y="205"/>
                  </a:lnTo>
                  <a:lnTo>
                    <a:pt x="234" y="219"/>
                  </a:lnTo>
                  <a:lnTo>
                    <a:pt x="234" y="224"/>
                  </a:lnTo>
                  <a:lnTo>
                    <a:pt x="231" y="230"/>
                  </a:lnTo>
                  <a:lnTo>
                    <a:pt x="227" y="232"/>
                  </a:lnTo>
                  <a:lnTo>
                    <a:pt x="225" y="238"/>
                  </a:lnTo>
                  <a:lnTo>
                    <a:pt x="225" y="245"/>
                  </a:lnTo>
                  <a:lnTo>
                    <a:pt x="223" y="249"/>
                  </a:lnTo>
                  <a:lnTo>
                    <a:pt x="223" y="253"/>
                  </a:lnTo>
                  <a:lnTo>
                    <a:pt x="217" y="257"/>
                  </a:lnTo>
                  <a:lnTo>
                    <a:pt x="208" y="264"/>
                  </a:lnTo>
                  <a:lnTo>
                    <a:pt x="204" y="264"/>
                  </a:lnTo>
                  <a:lnTo>
                    <a:pt x="202" y="268"/>
                  </a:lnTo>
                  <a:lnTo>
                    <a:pt x="198" y="266"/>
                  </a:lnTo>
                  <a:lnTo>
                    <a:pt x="194" y="259"/>
                  </a:lnTo>
                  <a:lnTo>
                    <a:pt x="194" y="257"/>
                  </a:lnTo>
                  <a:lnTo>
                    <a:pt x="196" y="255"/>
                  </a:lnTo>
                  <a:lnTo>
                    <a:pt x="198" y="253"/>
                  </a:lnTo>
                  <a:lnTo>
                    <a:pt x="196" y="251"/>
                  </a:lnTo>
                  <a:lnTo>
                    <a:pt x="200" y="247"/>
                  </a:lnTo>
                  <a:lnTo>
                    <a:pt x="200" y="247"/>
                  </a:lnTo>
                  <a:lnTo>
                    <a:pt x="194" y="247"/>
                  </a:lnTo>
                  <a:lnTo>
                    <a:pt x="191" y="251"/>
                  </a:lnTo>
                  <a:lnTo>
                    <a:pt x="187" y="253"/>
                  </a:lnTo>
                  <a:lnTo>
                    <a:pt x="185" y="257"/>
                  </a:lnTo>
                  <a:lnTo>
                    <a:pt x="189" y="262"/>
                  </a:lnTo>
                  <a:lnTo>
                    <a:pt x="189" y="270"/>
                  </a:lnTo>
                  <a:lnTo>
                    <a:pt x="189" y="276"/>
                  </a:lnTo>
                  <a:lnTo>
                    <a:pt x="185" y="280"/>
                  </a:lnTo>
                  <a:lnTo>
                    <a:pt x="183" y="283"/>
                  </a:lnTo>
                  <a:lnTo>
                    <a:pt x="183" y="285"/>
                  </a:lnTo>
                  <a:lnTo>
                    <a:pt x="181" y="291"/>
                  </a:lnTo>
                  <a:lnTo>
                    <a:pt x="183" y="293"/>
                  </a:lnTo>
                  <a:lnTo>
                    <a:pt x="183" y="297"/>
                  </a:lnTo>
                  <a:lnTo>
                    <a:pt x="183" y="297"/>
                  </a:lnTo>
                  <a:lnTo>
                    <a:pt x="183" y="299"/>
                  </a:lnTo>
                  <a:lnTo>
                    <a:pt x="183" y="302"/>
                  </a:lnTo>
                  <a:lnTo>
                    <a:pt x="181" y="302"/>
                  </a:lnTo>
                  <a:lnTo>
                    <a:pt x="181" y="304"/>
                  </a:lnTo>
                  <a:lnTo>
                    <a:pt x="179" y="304"/>
                  </a:lnTo>
                  <a:lnTo>
                    <a:pt x="177" y="304"/>
                  </a:lnTo>
                  <a:lnTo>
                    <a:pt x="175" y="306"/>
                  </a:lnTo>
                  <a:lnTo>
                    <a:pt x="172" y="304"/>
                  </a:lnTo>
                  <a:lnTo>
                    <a:pt x="170" y="299"/>
                  </a:lnTo>
                  <a:lnTo>
                    <a:pt x="170" y="299"/>
                  </a:lnTo>
                  <a:lnTo>
                    <a:pt x="168" y="302"/>
                  </a:lnTo>
                  <a:lnTo>
                    <a:pt x="164" y="302"/>
                  </a:lnTo>
                  <a:lnTo>
                    <a:pt x="164" y="302"/>
                  </a:lnTo>
                  <a:lnTo>
                    <a:pt x="156" y="304"/>
                  </a:lnTo>
                  <a:lnTo>
                    <a:pt x="151" y="306"/>
                  </a:lnTo>
                  <a:lnTo>
                    <a:pt x="147" y="308"/>
                  </a:lnTo>
                  <a:lnTo>
                    <a:pt x="141" y="308"/>
                  </a:lnTo>
                  <a:lnTo>
                    <a:pt x="137" y="308"/>
                  </a:lnTo>
                  <a:lnTo>
                    <a:pt x="135" y="308"/>
                  </a:lnTo>
                  <a:lnTo>
                    <a:pt x="130" y="308"/>
                  </a:lnTo>
                  <a:lnTo>
                    <a:pt x="122" y="314"/>
                  </a:lnTo>
                  <a:lnTo>
                    <a:pt x="122" y="318"/>
                  </a:lnTo>
                  <a:lnTo>
                    <a:pt x="118" y="321"/>
                  </a:lnTo>
                  <a:lnTo>
                    <a:pt x="118" y="323"/>
                  </a:lnTo>
                  <a:lnTo>
                    <a:pt x="113" y="329"/>
                  </a:lnTo>
                  <a:lnTo>
                    <a:pt x="109" y="331"/>
                  </a:lnTo>
                  <a:lnTo>
                    <a:pt x="107" y="333"/>
                  </a:lnTo>
                  <a:lnTo>
                    <a:pt x="105" y="337"/>
                  </a:lnTo>
                  <a:lnTo>
                    <a:pt x="103" y="340"/>
                  </a:lnTo>
                  <a:lnTo>
                    <a:pt x="97" y="342"/>
                  </a:lnTo>
                  <a:lnTo>
                    <a:pt x="94" y="344"/>
                  </a:lnTo>
                  <a:lnTo>
                    <a:pt x="97" y="350"/>
                  </a:lnTo>
                  <a:lnTo>
                    <a:pt x="99" y="350"/>
                  </a:lnTo>
                  <a:lnTo>
                    <a:pt x="99" y="354"/>
                  </a:lnTo>
                  <a:lnTo>
                    <a:pt x="99" y="356"/>
                  </a:lnTo>
                  <a:lnTo>
                    <a:pt x="94" y="356"/>
                  </a:lnTo>
                  <a:lnTo>
                    <a:pt x="90" y="358"/>
                  </a:lnTo>
                  <a:lnTo>
                    <a:pt x="90" y="361"/>
                  </a:lnTo>
                  <a:lnTo>
                    <a:pt x="86" y="363"/>
                  </a:lnTo>
                  <a:lnTo>
                    <a:pt x="84" y="367"/>
                  </a:lnTo>
                  <a:lnTo>
                    <a:pt x="82" y="371"/>
                  </a:lnTo>
                  <a:lnTo>
                    <a:pt x="78" y="371"/>
                  </a:lnTo>
                  <a:lnTo>
                    <a:pt x="76" y="373"/>
                  </a:lnTo>
                  <a:lnTo>
                    <a:pt x="78" y="373"/>
                  </a:lnTo>
                  <a:lnTo>
                    <a:pt x="78" y="373"/>
                  </a:lnTo>
                  <a:lnTo>
                    <a:pt x="80" y="375"/>
                  </a:lnTo>
                  <a:lnTo>
                    <a:pt x="82" y="382"/>
                  </a:lnTo>
                  <a:lnTo>
                    <a:pt x="80" y="382"/>
                  </a:lnTo>
                  <a:lnTo>
                    <a:pt x="80" y="380"/>
                  </a:lnTo>
                  <a:lnTo>
                    <a:pt x="78" y="377"/>
                  </a:lnTo>
                  <a:lnTo>
                    <a:pt x="78" y="380"/>
                  </a:lnTo>
                  <a:lnTo>
                    <a:pt x="78" y="384"/>
                  </a:lnTo>
                  <a:lnTo>
                    <a:pt x="80" y="384"/>
                  </a:lnTo>
                  <a:lnTo>
                    <a:pt x="82" y="386"/>
                  </a:lnTo>
                  <a:lnTo>
                    <a:pt x="80" y="390"/>
                  </a:lnTo>
                  <a:lnTo>
                    <a:pt x="82" y="388"/>
                  </a:lnTo>
                  <a:lnTo>
                    <a:pt x="84" y="386"/>
                  </a:lnTo>
                  <a:lnTo>
                    <a:pt x="86" y="384"/>
                  </a:lnTo>
                  <a:lnTo>
                    <a:pt x="88" y="386"/>
                  </a:lnTo>
                  <a:lnTo>
                    <a:pt x="86" y="386"/>
                  </a:lnTo>
                  <a:lnTo>
                    <a:pt x="88" y="388"/>
                  </a:lnTo>
                  <a:lnTo>
                    <a:pt x="90" y="386"/>
                  </a:lnTo>
                  <a:lnTo>
                    <a:pt x="90" y="384"/>
                  </a:lnTo>
                  <a:lnTo>
                    <a:pt x="88" y="382"/>
                  </a:lnTo>
                  <a:lnTo>
                    <a:pt x="84" y="382"/>
                  </a:lnTo>
                  <a:lnTo>
                    <a:pt x="86" y="382"/>
                  </a:lnTo>
                  <a:lnTo>
                    <a:pt x="86" y="380"/>
                  </a:lnTo>
                  <a:lnTo>
                    <a:pt x="86" y="375"/>
                  </a:lnTo>
                  <a:lnTo>
                    <a:pt x="86" y="373"/>
                  </a:lnTo>
                  <a:lnTo>
                    <a:pt x="90" y="375"/>
                  </a:lnTo>
                  <a:lnTo>
                    <a:pt x="94" y="382"/>
                  </a:lnTo>
                  <a:lnTo>
                    <a:pt x="94" y="386"/>
                  </a:lnTo>
                  <a:lnTo>
                    <a:pt x="97" y="388"/>
                  </a:lnTo>
                  <a:lnTo>
                    <a:pt x="97" y="394"/>
                  </a:lnTo>
                  <a:lnTo>
                    <a:pt x="92" y="401"/>
                  </a:lnTo>
                  <a:lnTo>
                    <a:pt x="90" y="401"/>
                  </a:lnTo>
                  <a:lnTo>
                    <a:pt x="90" y="403"/>
                  </a:lnTo>
                  <a:lnTo>
                    <a:pt x="94" y="409"/>
                  </a:lnTo>
                  <a:lnTo>
                    <a:pt x="94" y="415"/>
                  </a:lnTo>
                  <a:lnTo>
                    <a:pt x="99" y="420"/>
                  </a:lnTo>
                  <a:lnTo>
                    <a:pt x="99" y="422"/>
                  </a:lnTo>
                  <a:lnTo>
                    <a:pt x="97" y="424"/>
                  </a:lnTo>
                  <a:lnTo>
                    <a:pt x="99" y="428"/>
                  </a:lnTo>
                  <a:lnTo>
                    <a:pt x="103" y="428"/>
                  </a:lnTo>
                  <a:lnTo>
                    <a:pt x="105" y="428"/>
                  </a:lnTo>
                  <a:lnTo>
                    <a:pt x="107" y="428"/>
                  </a:lnTo>
                  <a:lnTo>
                    <a:pt x="107" y="426"/>
                  </a:lnTo>
                  <a:lnTo>
                    <a:pt x="103" y="422"/>
                  </a:lnTo>
                  <a:lnTo>
                    <a:pt x="103" y="413"/>
                  </a:lnTo>
                  <a:lnTo>
                    <a:pt x="105" y="413"/>
                  </a:lnTo>
                  <a:lnTo>
                    <a:pt x="107" y="413"/>
                  </a:lnTo>
                  <a:lnTo>
                    <a:pt x="105" y="415"/>
                  </a:lnTo>
                  <a:lnTo>
                    <a:pt x="105" y="417"/>
                  </a:lnTo>
                  <a:lnTo>
                    <a:pt x="109" y="422"/>
                  </a:lnTo>
                  <a:lnTo>
                    <a:pt x="109" y="426"/>
                  </a:lnTo>
                  <a:lnTo>
                    <a:pt x="109" y="430"/>
                  </a:lnTo>
                  <a:lnTo>
                    <a:pt x="109" y="432"/>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8" name="Freeform 16">
              <a:extLst>
                <a:ext uri="{FF2B5EF4-FFF2-40B4-BE49-F238E27FC236}">
                  <a16:creationId xmlns:a16="http://schemas.microsoft.com/office/drawing/2014/main" id="{DCDBCF1D-535A-4BB5-B229-9DB00C39621D}"/>
                </a:ext>
              </a:extLst>
            </p:cNvPr>
            <p:cNvSpPr>
              <a:spLocks noEditPoints="1"/>
            </p:cNvSpPr>
            <p:nvPr/>
          </p:nvSpPr>
          <p:spPr bwMode="auto">
            <a:xfrm>
              <a:off x="6237159" y="2773415"/>
              <a:ext cx="73357" cy="109778"/>
            </a:xfrm>
            <a:custGeom>
              <a:avLst/>
              <a:gdLst>
                <a:gd name="T0" fmla="*/ 57 w 91"/>
                <a:gd name="T1" fmla="*/ 103 h 145"/>
                <a:gd name="T2" fmla="*/ 55 w 91"/>
                <a:gd name="T3" fmla="*/ 105 h 145"/>
                <a:gd name="T4" fmla="*/ 55 w 91"/>
                <a:gd name="T5" fmla="*/ 103 h 145"/>
                <a:gd name="T6" fmla="*/ 26 w 91"/>
                <a:gd name="T7" fmla="*/ 116 h 145"/>
                <a:gd name="T8" fmla="*/ 26 w 91"/>
                <a:gd name="T9" fmla="*/ 114 h 145"/>
                <a:gd name="T10" fmla="*/ 30 w 91"/>
                <a:gd name="T11" fmla="*/ 114 h 145"/>
                <a:gd name="T12" fmla="*/ 28 w 91"/>
                <a:gd name="T13" fmla="*/ 118 h 145"/>
                <a:gd name="T14" fmla="*/ 26 w 91"/>
                <a:gd name="T15" fmla="*/ 118 h 145"/>
                <a:gd name="T16" fmla="*/ 68 w 91"/>
                <a:gd name="T17" fmla="*/ 99 h 145"/>
                <a:gd name="T18" fmla="*/ 70 w 91"/>
                <a:gd name="T19" fmla="*/ 105 h 145"/>
                <a:gd name="T20" fmla="*/ 74 w 91"/>
                <a:gd name="T21" fmla="*/ 101 h 145"/>
                <a:gd name="T22" fmla="*/ 72 w 91"/>
                <a:gd name="T23" fmla="*/ 97 h 145"/>
                <a:gd name="T24" fmla="*/ 85 w 91"/>
                <a:gd name="T25" fmla="*/ 122 h 145"/>
                <a:gd name="T26" fmla="*/ 87 w 91"/>
                <a:gd name="T27" fmla="*/ 118 h 145"/>
                <a:gd name="T28" fmla="*/ 89 w 91"/>
                <a:gd name="T29" fmla="*/ 122 h 145"/>
                <a:gd name="T30" fmla="*/ 85 w 91"/>
                <a:gd name="T31" fmla="*/ 122 h 145"/>
                <a:gd name="T32" fmla="*/ 89 w 91"/>
                <a:gd name="T33" fmla="*/ 116 h 145"/>
                <a:gd name="T34" fmla="*/ 87 w 91"/>
                <a:gd name="T35" fmla="*/ 114 h 145"/>
                <a:gd name="T36" fmla="*/ 87 w 91"/>
                <a:gd name="T37" fmla="*/ 107 h 145"/>
                <a:gd name="T38" fmla="*/ 89 w 91"/>
                <a:gd name="T39" fmla="*/ 107 h 145"/>
                <a:gd name="T40" fmla="*/ 89 w 91"/>
                <a:gd name="T41" fmla="*/ 116 h 145"/>
                <a:gd name="T42" fmla="*/ 32 w 91"/>
                <a:gd name="T43" fmla="*/ 145 h 145"/>
                <a:gd name="T44" fmla="*/ 32 w 91"/>
                <a:gd name="T45" fmla="*/ 139 h 145"/>
                <a:gd name="T46" fmla="*/ 45 w 91"/>
                <a:gd name="T47" fmla="*/ 137 h 145"/>
                <a:gd name="T48" fmla="*/ 43 w 91"/>
                <a:gd name="T49" fmla="*/ 143 h 145"/>
                <a:gd name="T50" fmla="*/ 32 w 91"/>
                <a:gd name="T51" fmla="*/ 145 h 145"/>
                <a:gd name="T52" fmla="*/ 0 w 91"/>
                <a:gd name="T53" fmla="*/ 25 h 145"/>
                <a:gd name="T54" fmla="*/ 3 w 91"/>
                <a:gd name="T55" fmla="*/ 23 h 145"/>
                <a:gd name="T56" fmla="*/ 7 w 91"/>
                <a:gd name="T57" fmla="*/ 25 h 145"/>
                <a:gd name="T58" fmla="*/ 19 w 91"/>
                <a:gd name="T59" fmla="*/ 40 h 145"/>
                <a:gd name="T60" fmla="*/ 22 w 91"/>
                <a:gd name="T61" fmla="*/ 42 h 145"/>
                <a:gd name="T62" fmla="*/ 26 w 91"/>
                <a:gd name="T63" fmla="*/ 48 h 145"/>
                <a:gd name="T64" fmla="*/ 17 w 91"/>
                <a:gd name="T65" fmla="*/ 44 h 145"/>
                <a:gd name="T66" fmla="*/ 13 w 91"/>
                <a:gd name="T67" fmla="*/ 48 h 145"/>
                <a:gd name="T68" fmla="*/ 17 w 91"/>
                <a:gd name="T69" fmla="*/ 57 h 145"/>
                <a:gd name="T70" fmla="*/ 22 w 91"/>
                <a:gd name="T71" fmla="*/ 61 h 145"/>
                <a:gd name="T72" fmla="*/ 24 w 91"/>
                <a:gd name="T73" fmla="*/ 72 h 145"/>
                <a:gd name="T74" fmla="*/ 30 w 91"/>
                <a:gd name="T75" fmla="*/ 76 h 145"/>
                <a:gd name="T76" fmla="*/ 24 w 91"/>
                <a:gd name="T77" fmla="*/ 82 h 145"/>
                <a:gd name="T78" fmla="*/ 26 w 91"/>
                <a:gd name="T79" fmla="*/ 88 h 145"/>
                <a:gd name="T80" fmla="*/ 24 w 91"/>
                <a:gd name="T81" fmla="*/ 95 h 145"/>
                <a:gd name="T82" fmla="*/ 24 w 91"/>
                <a:gd name="T83" fmla="*/ 97 h 145"/>
                <a:gd name="T84" fmla="*/ 30 w 91"/>
                <a:gd name="T85" fmla="*/ 107 h 145"/>
                <a:gd name="T86" fmla="*/ 32 w 91"/>
                <a:gd name="T87" fmla="*/ 114 h 145"/>
                <a:gd name="T88" fmla="*/ 36 w 91"/>
                <a:gd name="T89" fmla="*/ 114 h 145"/>
                <a:gd name="T90" fmla="*/ 38 w 91"/>
                <a:gd name="T91" fmla="*/ 112 h 145"/>
                <a:gd name="T92" fmla="*/ 49 w 91"/>
                <a:gd name="T93" fmla="*/ 99 h 145"/>
                <a:gd name="T94" fmla="*/ 53 w 91"/>
                <a:gd name="T95" fmla="*/ 101 h 145"/>
                <a:gd name="T96" fmla="*/ 59 w 91"/>
                <a:gd name="T97" fmla="*/ 99 h 145"/>
                <a:gd name="T98" fmla="*/ 64 w 91"/>
                <a:gd name="T99" fmla="*/ 101 h 145"/>
                <a:gd name="T100" fmla="*/ 68 w 91"/>
                <a:gd name="T101" fmla="*/ 101 h 145"/>
                <a:gd name="T102" fmla="*/ 70 w 91"/>
                <a:gd name="T103" fmla="*/ 95 h 145"/>
                <a:gd name="T104" fmla="*/ 81 w 91"/>
                <a:gd name="T105" fmla="*/ 88 h 145"/>
                <a:gd name="T106" fmla="*/ 83 w 91"/>
                <a:gd name="T107" fmla="*/ 84 h 145"/>
                <a:gd name="T108" fmla="*/ 81 w 91"/>
                <a:gd name="T109" fmla="*/ 69 h 145"/>
                <a:gd name="T110" fmla="*/ 78 w 91"/>
                <a:gd name="T111" fmla="*/ 65 h 145"/>
                <a:gd name="T112" fmla="*/ 72 w 91"/>
                <a:gd name="T113" fmla="*/ 48 h 145"/>
                <a:gd name="T114" fmla="*/ 62 w 91"/>
                <a:gd name="T115" fmla="*/ 25 h 145"/>
                <a:gd name="T116" fmla="*/ 43 w 91"/>
                <a:gd name="T117" fmla="*/ 0 h 145"/>
                <a:gd name="T118" fmla="*/ 22 w 91"/>
                <a:gd name="T119" fmla="*/ 6 h 145"/>
                <a:gd name="T120" fmla="*/ 7 w 91"/>
                <a:gd name="T121" fmla="*/ 15 h 145"/>
                <a:gd name="T122" fmla="*/ 0 w 91"/>
                <a:gd name="T123"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1" h="145">
                  <a:moveTo>
                    <a:pt x="55" y="103"/>
                  </a:moveTo>
                  <a:lnTo>
                    <a:pt x="57" y="103"/>
                  </a:lnTo>
                  <a:lnTo>
                    <a:pt x="59" y="105"/>
                  </a:lnTo>
                  <a:lnTo>
                    <a:pt x="55" y="105"/>
                  </a:lnTo>
                  <a:lnTo>
                    <a:pt x="55" y="103"/>
                  </a:lnTo>
                  <a:lnTo>
                    <a:pt x="55" y="103"/>
                  </a:lnTo>
                  <a:close/>
                  <a:moveTo>
                    <a:pt x="26" y="118"/>
                  </a:moveTo>
                  <a:lnTo>
                    <a:pt x="26" y="116"/>
                  </a:lnTo>
                  <a:lnTo>
                    <a:pt x="26" y="114"/>
                  </a:lnTo>
                  <a:lnTo>
                    <a:pt x="26" y="114"/>
                  </a:lnTo>
                  <a:lnTo>
                    <a:pt x="28" y="112"/>
                  </a:lnTo>
                  <a:lnTo>
                    <a:pt x="30" y="114"/>
                  </a:lnTo>
                  <a:lnTo>
                    <a:pt x="30" y="118"/>
                  </a:lnTo>
                  <a:lnTo>
                    <a:pt x="28" y="118"/>
                  </a:lnTo>
                  <a:lnTo>
                    <a:pt x="26" y="118"/>
                  </a:lnTo>
                  <a:lnTo>
                    <a:pt x="26" y="118"/>
                  </a:lnTo>
                  <a:close/>
                  <a:moveTo>
                    <a:pt x="72" y="97"/>
                  </a:moveTo>
                  <a:lnTo>
                    <a:pt x="68" y="99"/>
                  </a:lnTo>
                  <a:lnTo>
                    <a:pt x="70" y="101"/>
                  </a:lnTo>
                  <a:lnTo>
                    <a:pt x="70" y="105"/>
                  </a:lnTo>
                  <a:lnTo>
                    <a:pt x="72" y="103"/>
                  </a:lnTo>
                  <a:lnTo>
                    <a:pt x="74" y="101"/>
                  </a:lnTo>
                  <a:lnTo>
                    <a:pt x="74" y="99"/>
                  </a:lnTo>
                  <a:lnTo>
                    <a:pt x="72" y="97"/>
                  </a:lnTo>
                  <a:lnTo>
                    <a:pt x="72" y="97"/>
                  </a:lnTo>
                  <a:close/>
                  <a:moveTo>
                    <a:pt x="85" y="122"/>
                  </a:moveTo>
                  <a:lnTo>
                    <a:pt x="85" y="120"/>
                  </a:lnTo>
                  <a:lnTo>
                    <a:pt x="87" y="118"/>
                  </a:lnTo>
                  <a:lnTo>
                    <a:pt x="89" y="118"/>
                  </a:lnTo>
                  <a:lnTo>
                    <a:pt x="89" y="122"/>
                  </a:lnTo>
                  <a:lnTo>
                    <a:pt x="87" y="122"/>
                  </a:lnTo>
                  <a:lnTo>
                    <a:pt x="85" y="122"/>
                  </a:lnTo>
                  <a:lnTo>
                    <a:pt x="85" y="122"/>
                  </a:lnTo>
                  <a:close/>
                  <a:moveTo>
                    <a:pt x="89" y="116"/>
                  </a:moveTo>
                  <a:lnTo>
                    <a:pt x="87" y="116"/>
                  </a:lnTo>
                  <a:lnTo>
                    <a:pt x="87" y="114"/>
                  </a:lnTo>
                  <a:lnTo>
                    <a:pt x="87" y="110"/>
                  </a:lnTo>
                  <a:lnTo>
                    <a:pt x="87" y="107"/>
                  </a:lnTo>
                  <a:lnTo>
                    <a:pt x="89" y="107"/>
                  </a:lnTo>
                  <a:lnTo>
                    <a:pt x="89" y="107"/>
                  </a:lnTo>
                  <a:lnTo>
                    <a:pt x="91" y="112"/>
                  </a:lnTo>
                  <a:lnTo>
                    <a:pt x="89" y="116"/>
                  </a:lnTo>
                  <a:lnTo>
                    <a:pt x="89" y="116"/>
                  </a:lnTo>
                  <a:close/>
                  <a:moveTo>
                    <a:pt x="32" y="145"/>
                  </a:moveTo>
                  <a:lnTo>
                    <a:pt x="30" y="141"/>
                  </a:lnTo>
                  <a:lnTo>
                    <a:pt x="32" y="139"/>
                  </a:lnTo>
                  <a:lnTo>
                    <a:pt x="41" y="137"/>
                  </a:lnTo>
                  <a:lnTo>
                    <a:pt x="45" y="137"/>
                  </a:lnTo>
                  <a:lnTo>
                    <a:pt x="45" y="139"/>
                  </a:lnTo>
                  <a:lnTo>
                    <a:pt x="43" y="143"/>
                  </a:lnTo>
                  <a:lnTo>
                    <a:pt x="36" y="145"/>
                  </a:lnTo>
                  <a:lnTo>
                    <a:pt x="32" y="145"/>
                  </a:lnTo>
                  <a:lnTo>
                    <a:pt x="32" y="145"/>
                  </a:lnTo>
                  <a:close/>
                  <a:moveTo>
                    <a:pt x="0" y="25"/>
                  </a:moveTo>
                  <a:lnTo>
                    <a:pt x="0" y="25"/>
                  </a:lnTo>
                  <a:lnTo>
                    <a:pt x="3" y="23"/>
                  </a:lnTo>
                  <a:lnTo>
                    <a:pt x="9" y="23"/>
                  </a:lnTo>
                  <a:lnTo>
                    <a:pt x="7" y="25"/>
                  </a:lnTo>
                  <a:lnTo>
                    <a:pt x="15" y="32"/>
                  </a:lnTo>
                  <a:lnTo>
                    <a:pt x="19" y="40"/>
                  </a:lnTo>
                  <a:lnTo>
                    <a:pt x="22" y="40"/>
                  </a:lnTo>
                  <a:lnTo>
                    <a:pt x="22" y="42"/>
                  </a:lnTo>
                  <a:lnTo>
                    <a:pt x="24" y="46"/>
                  </a:lnTo>
                  <a:lnTo>
                    <a:pt x="26" y="48"/>
                  </a:lnTo>
                  <a:lnTo>
                    <a:pt x="19" y="46"/>
                  </a:lnTo>
                  <a:lnTo>
                    <a:pt x="17" y="44"/>
                  </a:lnTo>
                  <a:lnTo>
                    <a:pt x="15" y="48"/>
                  </a:lnTo>
                  <a:lnTo>
                    <a:pt x="13" y="48"/>
                  </a:lnTo>
                  <a:lnTo>
                    <a:pt x="9" y="53"/>
                  </a:lnTo>
                  <a:lnTo>
                    <a:pt x="17" y="57"/>
                  </a:lnTo>
                  <a:lnTo>
                    <a:pt x="19" y="57"/>
                  </a:lnTo>
                  <a:lnTo>
                    <a:pt x="22" y="61"/>
                  </a:lnTo>
                  <a:lnTo>
                    <a:pt x="22" y="69"/>
                  </a:lnTo>
                  <a:lnTo>
                    <a:pt x="24" y="72"/>
                  </a:lnTo>
                  <a:lnTo>
                    <a:pt x="26" y="69"/>
                  </a:lnTo>
                  <a:lnTo>
                    <a:pt x="30" y="76"/>
                  </a:lnTo>
                  <a:lnTo>
                    <a:pt x="24" y="80"/>
                  </a:lnTo>
                  <a:lnTo>
                    <a:pt x="24" y="82"/>
                  </a:lnTo>
                  <a:lnTo>
                    <a:pt x="26" y="84"/>
                  </a:lnTo>
                  <a:lnTo>
                    <a:pt x="26" y="88"/>
                  </a:lnTo>
                  <a:lnTo>
                    <a:pt x="24" y="91"/>
                  </a:lnTo>
                  <a:lnTo>
                    <a:pt x="24" y="95"/>
                  </a:lnTo>
                  <a:lnTo>
                    <a:pt x="26" y="97"/>
                  </a:lnTo>
                  <a:lnTo>
                    <a:pt x="24" y="97"/>
                  </a:lnTo>
                  <a:lnTo>
                    <a:pt x="28" y="107"/>
                  </a:lnTo>
                  <a:lnTo>
                    <a:pt x="30" y="107"/>
                  </a:lnTo>
                  <a:lnTo>
                    <a:pt x="32" y="112"/>
                  </a:lnTo>
                  <a:lnTo>
                    <a:pt x="32" y="114"/>
                  </a:lnTo>
                  <a:lnTo>
                    <a:pt x="32" y="116"/>
                  </a:lnTo>
                  <a:lnTo>
                    <a:pt x="36" y="114"/>
                  </a:lnTo>
                  <a:lnTo>
                    <a:pt x="36" y="110"/>
                  </a:lnTo>
                  <a:lnTo>
                    <a:pt x="38" y="112"/>
                  </a:lnTo>
                  <a:lnTo>
                    <a:pt x="41" y="107"/>
                  </a:lnTo>
                  <a:lnTo>
                    <a:pt x="49" y="99"/>
                  </a:lnTo>
                  <a:lnTo>
                    <a:pt x="53" y="99"/>
                  </a:lnTo>
                  <a:lnTo>
                    <a:pt x="53" y="101"/>
                  </a:lnTo>
                  <a:lnTo>
                    <a:pt x="57" y="99"/>
                  </a:lnTo>
                  <a:lnTo>
                    <a:pt x="59" y="99"/>
                  </a:lnTo>
                  <a:lnTo>
                    <a:pt x="59" y="103"/>
                  </a:lnTo>
                  <a:lnTo>
                    <a:pt x="64" y="101"/>
                  </a:lnTo>
                  <a:lnTo>
                    <a:pt x="66" y="103"/>
                  </a:lnTo>
                  <a:lnTo>
                    <a:pt x="68" y="101"/>
                  </a:lnTo>
                  <a:lnTo>
                    <a:pt x="66" y="99"/>
                  </a:lnTo>
                  <a:lnTo>
                    <a:pt x="70" y="95"/>
                  </a:lnTo>
                  <a:lnTo>
                    <a:pt x="76" y="95"/>
                  </a:lnTo>
                  <a:lnTo>
                    <a:pt x="81" y="88"/>
                  </a:lnTo>
                  <a:lnTo>
                    <a:pt x="81" y="86"/>
                  </a:lnTo>
                  <a:lnTo>
                    <a:pt x="83" y="84"/>
                  </a:lnTo>
                  <a:lnTo>
                    <a:pt x="81" y="69"/>
                  </a:lnTo>
                  <a:lnTo>
                    <a:pt x="81" y="69"/>
                  </a:lnTo>
                  <a:lnTo>
                    <a:pt x="78" y="69"/>
                  </a:lnTo>
                  <a:lnTo>
                    <a:pt x="78" y="65"/>
                  </a:lnTo>
                  <a:lnTo>
                    <a:pt x="76" y="53"/>
                  </a:lnTo>
                  <a:lnTo>
                    <a:pt x="72" y="48"/>
                  </a:lnTo>
                  <a:lnTo>
                    <a:pt x="72" y="40"/>
                  </a:lnTo>
                  <a:lnTo>
                    <a:pt x="62" y="25"/>
                  </a:lnTo>
                  <a:lnTo>
                    <a:pt x="51" y="15"/>
                  </a:lnTo>
                  <a:lnTo>
                    <a:pt x="43" y="0"/>
                  </a:lnTo>
                  <a:lnTo>
                    <a:pt x="34" y="6"/>
                  </a:lnTo>
                  <a:lnTo>
                    <a:pt x="22" y="6"/>
                  </a:lnTo>
                  <a:lnTo>
                    <a:pt x="13" y="13"/>
                  </a:lnTo>
                  <a:lnTo>
                    <a:pt x="7" y="15"/>
                  </a:lnTo>
                  <a:lnTo>
                    <a:pt x="0" y="21"/>
                  </a:lnTo>
                  <a:lnTo>
                    <a:pt x="0" y="25"/>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9" name="Freeform 17">
              <a:extLst>
                <a:ext uri="{FF2B5EF4-FFF2-40B4-BE49-F238E27FC236}">
                  <a16:creationId xmlns:a16="http://schemas.microsoft.com/office/drawing/2014/main" id="{1CC42325-3135-44A3-A8CE-9F9DFE54F49E}"/>
                </a:ext>
              </a:extLst>
            </p:cNvPr>
            <p:cNvSpPr>
              <a:spLocks/>
            </p:cNvSpPr>
            <p:nvPr/>
          </p:nvSpPr>
          <p:spPr bwMode="auto">
            <a:xfrm>
              <a:off x="6203303" y="2672724"/>
              <a:ext cx="76581" cy="122647"/>
            </a:xfrm>
            <a:custGeom>
              <a:avLst/>
              <a:gdLst>
                <a:gd name="T0" fmla="*/ 0 w 95"/>
                <a:gd name="T1" fmla="*/ 91 h 162"/>
                <a:gd name="T2" fmla="*/ 9 w 95"/>
                <a:gd name="T3" fmla="*/ 82 h 162"/>
                <a:gd name="T4" fmla="*/ 13 w 95"/>
                <a:gd name="T5" fmla="*/ 74 h 162"/>
                <a:gd name="T6" fmla="*/ 21 w 95"/>
                <a:gd name="T7" fmla="*/ 68 h 162"/>
                <a:gd name="T8" fmla="*/ 26 w 95"/>
                <a:gd name="T9" fmla="*/ 53 h 162"/>
                <a:gd name="T10" fmla="*/ 26 w 95"/>
                <a:gd name="T11" fmla="*/ 44 h 162"/>
                <a:gd name="T12" fmla="*/ 34 w 95"/>
                <a:gd name="T13" fmla="*/ 46 h 162"/>
                <a:gd name="T14" fmla="*/ 38 w 95"/>
                <a:gd name="T15" fmla="*/ 51 h 162"/>
                <a:gd name="T16" fmla="*/ 47 w 95"/>
                <a:gd name="T17" fmla="*/ 51 h 162"/>
                <a:gd name="T18" fmla="*/ 59 w 95"/>
                <a:gd name="T19" fmla="*/ 51 h 162"/>
                <a:gd name="T20" fmla="*/ 64 w 95"/>
                <a:gd name="T21" fmla="*/ 42 h 162"/>
                <a:gd name="T22" fmla="*/ 53 w 95"/>
                <a:gd name="T23" fmla="*/ 34 h 162"/>
                <a:gd name="T24" fmla="*/ 61 w 95"/>
                <a:gd name="T25" fmla="*/ 32 h 162"/>
                <a:gd name="T26" fmla="*/ 70 w 95"/>
                <a:gd name="T27" fmla="*/ 21 h 162"/>
                <a:gd name="T28" fmla="*/ 76 w 95"/>
                <a:gd name="T29" fmla="*/ 17 h 162"/>
                <a:gd name="T30" fmla="*/ 76 w 95"/>
                <a:gd name="T31" fmla="*/ 11 h 162"/>
                <a:gd name="T32" fmla="*/ 76 w 95"/>
                <a:gd name="T33" fmla="*/ 2 h 162"/>
                <a:gd name="T34" fmla="*/ 83 w 95"/>
                <a:gd name="T35" fmla="*/ 4 h 162"/>
                <a:gd name="T36" fmla="*/ 85 w 95"/>
                <a:gd name="T37" fmla="*/ 9 h 162"/>
                <a:gd name="T38" fmla="*/ 95 w 95"/>
                <a:gd name="T39" fmla="*/ 17 h 162"/>
                <a:gd name="T40" fmla="*/ 89 w 95"/>
                <a:gd name="T41" fmla="*/ 23 h 162"/>
                <a:gd name="T42" fmla="*/ 87 w 95"/>
                <a:gd name="T43" fmla="*/ 30 h 162"/>
                <a:gd name="T44" fmla="*/ 83 w 95"/>
                <a:gd name="T45" fmla="*/ 44 h 162"/>
                <a:gd name="T46" fmla="*/ 87 w 95"/>
                <a:gd name="T47" fmla="*/ 57 h 162"/>
                <a:gd name="T48" fmla="*/ 89 w 95"/>
                <a:gd name="T49" fmla="*/ 65 h 162"/>
                <a:gd name="T50" fmla="*/ 85 w 95"/>
                <a:gd name="T51" fmla="*/ 72 h 162"/>
                <a:gd name="T52" fmla="*/ 76 w 95"/>
                <a:gd name="T53" fmla="*/ 84 h 162"/>
                <a:gd name="T54" fmla="*/ 72 w 95"/>
                <a:gd name="T55" fmla="*/ 89 h 162"/>
                <a:gd name="T56" fmla="*/ 66 w 95"/>
                <a:gd name="T57" fmla="*/ 91 h 162"/>
                <a:gd name="T58" fmla="*/ 57 w 95"/>
                <a:gd name="T59" fmla="*/ 99 h 162"/>
                <a:gd name="T60" fmla="*/ 59 w 95"/>
                <a:gd name="T61" fmla="*/ 108 h 162"/>
                <a:gd name="T62" fmla="*/ 59 w 95"/>
                <a:gd name="T63" fmla="*/ 116 h 162"/>
                <a:gd name="T64" fmla="*/ 68 w 95"/>
                <a:gd name="T65" fmla="*/ 120 h 162"/>
                <a:gd name="T66" fmla="*/ 85 w 95"/>
                <a:gd name="T67" fmla="*/ 133 h 162"/>
                <a:gd name="T68" fmla="*/ 64 w 95"/>
                <a:gd name="T69" fmla="*/ 139 h 162"/>
                <a:gd name="T70" fmla="*/ 49 w 95"/>
                <a:gd name="T71" fmla="*/ 148 h 162"/>
                <a:gd name="T72" fmla="*/ 42 w 95"/>
                <a:gd name="T73" fmla="*/ 158 h 162"/>
                <a:gd name="T74" fmla="*/ 34 w 95"/>
                <a:gd name="T75" fmla="*/ 154 h 162"/>
                <a:gd name="T76" fmla="*/ 32 w 95"/>
                <a:gd name="T77" fmla="*/ 162 h 162"/>
                <a:gd name="T78" fmla="*/ 26 w 95"/>
                <a:gd name="T79" fmla="*/ 162 h 162"/>
                <a:gd name="T80" fmla="*/ 28 w 95"/>
                <a:gd name="T81" fmla="*/ 154 h 162"/>
                <a:gd name="T82" fmla="*/ 19 w 95"/>
                <a:gd name="T83" fmla="*/ 156 h 162"/>
                <a:gd name="T84" fmla="*/ 19 w 95"/>
                <a:gd name="T85" fmla="*/ 152 h 162"/>
                <a:gd name="T86" fmla="*/ 21 w 95"/>
                <a:gd name="T87" fmla="*/ 137 h 162"/>
                <a:gd name="T88" fmla="*/ 32 w 95"/>
                <a:gd name="T89" fmla="*/ 133 h 162"/>
                <a:gd name="T90" fmla="*/ 21 w 95"/>
                <a:gd name="T91" fmla="*/ 135 h 162"/>
                <a:gd name="T92" fmla="*/ 19 w 95"/>
                <a:gd name="T93" fmla="*/ 124 h 162"/>
                <a:gd name="T94" fmla="*/ 21 w 95"/>
                <a:gd name="T95" fmla="*/ 112 h 162"/>
                <a:gd name="T96" fmla="*/ 26 w 95"/>
                <a:gd name="T97" fmla="*/ 108 h 162"/>
                <a:gd name="T98" fmla="*/ 19 w 95"/>
                <a:gd name="T99" fmla="*/ 110 h 162"/>
                <a:gd name="T100" fmla="*/ 11 w 95"/>
                <a:gd name="T101" fmla="*/ 108 h 162"/>
                <a:gd name="T102" fmla="*/ 7 w 95"/>
                <a:gd name="T103" fmla="*/ 110 h 162"/>
                <a:gd name="T104" fmla="*/ 2 w 95"/>
                <a:gd name="T105" fmla="*/ 103 h 162"/>
                <a:gd name="T106" fmla="*/ 0 w 95"/>
                <a:gd name="T107" fmla="*/ 10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162">
                  <a:moveTo>
                    <a:pt x="0" y="103"/>
                  </a:moveTo>
                  <a:lnTo>
                    <a:pt x="0" y="91"/>
                  </a:lnTo>
                  <a:lnTo>
                    <a:pt x="7" y="87"/>
                  </a:lnTo>
                  <a:lnTo>
                    <a:pt x="9" y="82"/>
                  </a:lnTo>
                  <a:lnTo>
                    <a:pt x="9" y="78"/>
                  </a:lnTo>
                  <a:lnTo>
                    <a:pt x="13" y="74"/>
                  </a:lnTo>
                  <a:lnTo>
                    <a:pt x="17" y="68"/>
                  </a:lnTo>
                  <a:lnTo>
                    <a:pt x="21" y="68"/>
                  </a:lnTo>
                  <a:lnTo>
                    <a:pt x="23" y="57"/>
                  </a:lnTo>
                  <a:lnTo>
                    <a:pt x="26" y="53"/>
                  </a:lnTo>
                  <a:lnTo>
                    <a:pt x="26" y="51"/>
                  </a:lnTo>
                  <a:lnTo>
                    <a:pt x="26" y="44"/>
                  </a:lnTo>
                  <a:lnTo>
                    <a:pt x="30" y="40"/>
                  </a:lnTo>
                  <a:lnTo>
                    <a:pt x="34" y="46"/>
                  </a:lnTo>
                  <a:lnTo>
                    <a:pt x="36" y="49"/>
                  </a:lnTo>
                  <a:lnTo>
                    <a:pt x="38" y="51"/>
                  </a:lnTo>
                  <a:lnTo>
                    <a:pt x="42" y="49"/>
                  </a:lnTo>
                  <a:lnTo>
                    <a:pt x="47" y="51"/>
                  </a:lnTo>
                  <a:lnTo>
                    <a:pt x="55" y="49"/>
                  </a:lnTo>
                  <a:lnTo>
                    <a:pt x="59" y="51"/>
                  </a:lnTo>
                  <a:lnTo>
                    <a:pt x="64" y="44"/>
                  </a:lnTo>
                  <a:lnTo>
                    <a:pt x="64" y="42"/>
                  </a:lnTo>
                  <a:lnTo>
                    <a:pt x="57" y="38"/>
                  </a:lnTo>
                  <a:lnTo>
                    <a:pt x="53" y="34"/>
                  </a:lnTo>
                  <a:lnTo>
                    <a:pt x="57" y="32"/>
                  </a:lnTo>
                  <a:lnTo>
                    <a:pt x="61" y="32"/>
                  </a:lnTo>
                  <a:lnTo>
                    <a:pt x="70" y="25"/>
                  </a:lnTo>
                  <a:lnTo>
                    <a:pt x="70" y="21"/>
                  </a:lnTo>
                  <a:lnTo>
                    <a:pt x="72" y="17"/>
                  </a:lnTo>
                  <a:lnTo>
                    <a:pt x="76" y="17"/>
                  </a:lnTo>
                  <a:lnTo>
                    <a:pt x="78" y="13"/>
                  </a:lnTo>
                  <a:lnTo>
                    <a:pt x="76" y="11"/>
                  </a:lnTo>
                  <a:lnTo>
                    <a:pt x="76" y="6"/>
                  </a:lnTo>
                  <a:lnTo>
                    <a:pt x="76" y="2"/>
                  </a:lnTo>
                  <a:lnTo>
                    <a:pt x="80" y="0"/>
                  </a:lnTo>
                  <a:lnTo>
                    <a:pt x="83" y="4"/>
                  </a:lnTo>
                  <a:lnTo>
                    <a:pt x="83" y="6"/>
                  </a:lnTo>
                  <a:lnTo>
                    <a:pt x="85" y="9"/>
                  </a:lnTo>
                  <a:lnTo>
                    <a:pt x="91" y="11"/>
                  </a:lnTo>
                  <a:lnTo>
                    <a:pt x="95" y="17"/>
                  </a:lnTo>
                  <a:lnTo>
                    <a:pt x="95" y="17"/>
                  </a:lnTo>
                  <a:lnTo>
                    <a:pt x="89" y="23"/>
                  </a:lnTo>
                  <a:lnTo>
                    <a:pt x="87" y="23"/>
                  </a:lnTo>
                  <a:lnTo>
                    <a:pt x="87" y="30"/>
                  </a:lnTo>
                  <a:lnTo>
                    <a:pt x="83" y="38"/>
                  </a:lnTo>
                  <a:lnTo>
                    <a:pt x="83" y="44"/>
                  </a:lnTo>
                  <a:lnTo>
                    <a:pt x="87" y="46"/>
                  </a:lnTo>
                  <a:lnTo>
                    <a:pt x="87" y="57"/>
                  </a:lnTo>
                  <a:lnTo>
                    <a:pt x="91" y="61"/>
                  </a:lnTo>
                  <a:lnTo>
                    <a:pt x="89" y="65"/>
                  </a:lnTo>
                  <a:lnTo>
                    <a:pt x="85" y="70"/>
                  </a:lnTo>
                  <a:lnTo>
                    <a:pt x="85" y="72"/>
                  </a:lnTo>
                  <a:lnTo>
                    <a:pt x="76" y="80"/>
                  </a:lnTo>
                  <a:lnTo>
                    <a:pt x="76" y="84"/>
                  </a:lnTo>
                  <a:lnTo>
                    <a:pt x="74" y="87"/>
                  </a:lnTo>
                  <a:lnTo>
                    <a:pt x="72" y="89"/>
                  </a:lnTo>
                  <a:lnTo>
                    <a:pt x="68" y="89"/>
                  </a:lnTo>
                  <a:lnTo>
                    <a:pt x="66" y="91"/>
                  </a:lnTo>
                  <a:lnTo>
                    <a:pt x="64" y="95"/>
                  </a:lnTo>
                  <a:lnTo>
                    <a:pt x="57" y="99"/>
                  </a:lnTo>
                  <a:lnTo>
                    <a:pt x="57" y="103"/>
                  </a:lnTo>
                  <a:lnTo>
                    <a:pt x="59" y="108"/>
                  </a:lnTo>
                  <a:lnTo>
                    <a:pt x="57" y="110"/>
                  </a:lnTo>
                  <a:lnTo>
                    <a:pt x="59" y="116"/>
                  </a:lnTo>
                  <a:lnTo>
                    <a:pt x="66" y="118"/>
                  </a:lnTo>
                  <a:lnTo>
                    <a:pt x="68" y="120"/>
                  </a:lnTo>
                  <a:lnTo>
                    <a:pt x="83" y="129"/>
                  </a:lnTo>
                  <a:lnTo>
                    <a:pt x="85" y="133"/>
                  </a:lnTo>
                  <a:lnTo>
                    <a:pt x="76" y="139"/>
                  </a:lnTo>
                  <a:lnTo>
                    <a:pt x="64" y="139"/>
                  </a:lnTo>
                  <a:lnTo>
                    <a:pt x="55" y="146"/>
                  </a:lnTo>
                  <a:lnTo>
                    <a:pt x="49" y="148"/>
                  </a:lnTo>
                  <a:lnTo>
                    <a:pt x="42" y="154"/>
                  </a:lnTo>
                  <a:lnTo>
                    <a:pt x="42" y="158"/>
                  </a:lnTo>
                  <a:lnTo>
                    <a:pt x="36" y="154"/>
                  </a:lnTo>
                  <a:lnTo>
                    <a:pt x="34" y="154"/>
                  </a:lnTo>
                  <a:lnTo>
                    <a:pt x="36" y="156"/>
                  </a:lnTo>
                  <a:lnTo>
                    <a:pt x="32" y="162"/>
                  </a:lnTo>
                  <a:lnTo>
                    <a:pt x="30" y="160"/>
                  </a:lnTo>
                  <a:lnTo>
                    <a:pt x="26" y="162"/>
                  </a:lnTo>
                  <a:lnTo>
                    <a:pt x="23" y="160"/>
                  </a:lnTo>
                  <a:lnTo>
                    <a:pt x="28" y="154"/>
                  </a:lnTo>
                  <a:lnTo>
                    <a:pt x="23" y="154"/>
                  </a:lnTo>
                  <a:lnTo>
                    <a:pt x="19" y="156"/>
                  </a:lnTo>
                  <a:lnTo>
                    <a:pt x="19" y="154"/>
                  </a:lnTo>
                  <a:lnTo>
                    <a:pt x="19" y="152"/>
                  </a:lnTo>
                  <a:lnTo>
                    <a:pt x="19" y="143"/>
                  </a:lnTo>
                  <a:lnTo>
                    <a:pt x="21" y="137"/>
                  </a:lnTo>
                  <a:lnTo>
                    <a:pt x="28" y="137"/>
                  </a:lnTo>
                  <a:lnTo>
                    <a:pt x="32" y="133"/>
                  </a:lnTo>
                  <a:lnTo>
                    <a:pt x="28" y="135"/>
                  </a:lnTo>
                  <a:lnTo>
                    <a:pt x="21" y="135"/>
                  </a:lnTo>
                  <a:lnTo>
                    <a:pt x="19" y="133"/>
                  </a:lnTo>
                  <a:lnTo>
                    <a:pt x="19" y="124"/>
                  </a:lnTo>
                  <a:lnTo>
                    <a:pt x="23" y="116"/>
                  </a:lnTo>
                  <a:lnTo>
                    <a:pt x="21" y="112"/>
                  </a:lnTo>
                  <a:lnTo>
                    <a:pt x="23" y="110"/>
                  </a:lnTo>
                  <a:lnTo>
                    <a:pt x="26" y="108"/>
                  </a:lnTo>
                  <a:lnTo>
                    <a:pt x="21" y="108"/>
                  </a:lnTo>
                  <a:lnTo>
                    <a:pt x="19" y="110"/>
                  </a:lnTo>
                  <a:lnTo>
                    <a:pt x="13" y="110"/>
                  </a:lnTo>
                  <a:lnTo>
                    <a:pt x="11" y="108"/>
                  </a:lnTo>
                  <a:lnTo>
                    <a:pt x="7" y="106"/>
                  </a:lnTo>
                  <a:lnTo>
                    <a:pt x="7" y="110"/>
                  </a:lnTo>
                  <a:lnTo>
                    <a:pt x="5" y="110"/>
                  </a:lnTo>
                  <a:lnTo>
                    <a:pt x="2" y="103"/>
                  </a:lnTo>
                  <a:lnTo>
                    <a:pt x="2" y="103"/>
                  </a:lnTo>
                  <a:lnTo>
                    <a:pt x="0" y="10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0" name="Freeform 18">
              <a:extLst>
                <a:ext uri="{FF2B5EF4-FFF2-40B4-BE49-F238E27FC236}">
                  <a16:creationId xmlns:a16="http://schemas.microsoft.com/office/drawing/2014/main" id="{2E45E554-FEE9-4A76-A419-69B4382D2D49}"/>
                </a:ext>
              </a:extLst>
            </p:cNvPr>
            <p:cNvSpPr>
              <a:spLocks/>
            </p:cNvSpPr>
            <p:nvPr/>
          </p:nvSpPr>
          <p:spPr bwMode="auto">
            <a:xfrm>
              <a:off x="5585012" y="2512981"/>
              <a:ext cx="496565" cy="218795"/>
            </a:xfrm>
            <a:custGeom>
              <a:avLst/>
              <a:gdLst>
                <a:gd name="T0" fmla="*/ 21 w 616"/>
                <a:gd name="T1" fmla="*/ 89 h 289"/>
                <a:gd name="T2" fmla="*/ 38 w 616"/>
                <a:gd name="T3" fmla="*/ 70 h 289"/>
                <a:gd name="T4" fmla="*/ 44 w 616"/>
                <a:gd name="T5" fmla="*/ 57 h 289"/>
                <a:gd name="T6" fmla="*/ 70 w 616"/>
                <a:gd name="T7" fmla="*/ 49 h 289"/>
                <a:gd name="T8" fmla="*/ 84 w 616"/>
                <a:gd name="T9" fmla="*/ 53 h 289"/>
                <a:gd name="T10" fmla="*/ 105 w 616"/>
                <a:gd name="T11" fmla="*/ 53 h 289"/>
                <a:gd name="T12" fmla="*/ 131 w 616"/>
                <a:gd name="T13" fmla="*/ 74 h 289"/>
                <a:gd name="T14" fmla="*/ 152 w 616"/>
                <a:gd name="T15" fmla="*/ 70 h 289"/>
                <a:gd name="T16" fmla="*/ 175 w 616"/>
                <a:gd name="T17" fmla="*/ 70 h 289"/>
                <a:gd name="T18" fmla="*/ 181 w 616"/>
                <a:gd name="T19" fmla="*/ 47 h 289"/>
                <a:gd name="T20" fmla="*/ 167 w 616"/>
                <a:gd name="T21" fmla="*/ 24 h 289"/>
                <a:gd name="T22" fmla="*/ 179 w 616"/>
                <a:gd name="T23" fmla="*/ 9 h 289"/>
                <a:gd name="T24" fmla="*/ 194 w 616"/>
                <a:gd name="T25" fmla="*/ 5 h 289"/>
                <a:gd name="T26" fmla="*/ 219 w 616"/>
                <a:gd name="T27" fmla="*/ 11 h 289"/>
                <a:gd name="T28" fmla="*/ 245 w 616"/>
                <a:gd name="T29" fmla="*/ 17 h 289"/>
                <a:gd name="T30" fmla="*/ 251 w 616"/>
                <a:gd name="T31" fmla="*/ 34 h 289"/>
                <a:gd name="T32" fmla="*/ 266 w 616"/>
                <a:gd name="T33" fmla="*/ 47 h 289"/>
                <a:gd name="T34" fmla="*/ 289 w 616"/>
                <a:gd name="T35" fmla="*/ 49 h 289"/>
                <a:gd name="T36" fmla="*/ 314 w 616"/>
                <a:gd name="T37" fmla="*/ 40 h 289"/>
                <a:gd name="T38" fmla="*/ 348 w 616"/>
                <a:gd name="T39" fmla="*/ 47 h 289"/>
                <a:gd name="T40" fmla="*/ 373 w 616"/>
                <a:gd name="T41" fmla="*/ 59 h 289"/>
                <a:gd name="T42" fmla="*/ 401 w 616"/>
                <a:gd name="T43" fmla="*/ 66 h 289"/>
                <a:gd name="T44" fmla="*/ 430 w 616"/>
                <a:gd name="T45" fmla="*/ 66 h 289"/>
                <a:gd name="T46" fmla="*/ 462 w 616"/>
                <a:gd name="T47" fmla="*/ 53 h 289"/>
                <a:gd name="T48" fmla="*/ 476 w 616"/>
                <a:gd name="T49" fmla="*/ 34 h 289"/>
                <a:gd name="T50" fmla="*/ 495 w 616"/>
                <a:gd name="T51" fmla="*/ 28 h 289"/>
                <a:gd name="T52" fmla="*/ 514 w 616"/>
                <a:gd name="T53" fmla="*/ 34 h 289"/>
                <a:gd name="T54" fmla="*/ 531 w 616"/>
                <a:gd name="T55" fmla="*/ 64 h 289"/>
                <a:gd name="T56" fmla="*/ 540 w 616"/>
                <a:gd name="T57" fmla="*/ 99 h 289"/>
                <a:gd name="T58" fmla="*/ 571 w 616"/>
                <a:gd name="T59" fmla="*/ 89 h 289"/>
                <a:gd name="T60" fmla="*/ 601 w 616"/>
                <a:gd name="T61" fmla="*/ 97 h 289"/>
                <a:gd name="T62" fmla="*/ 613 w 616"/>
                <a:gd name="T63" fmla="*/ 120 h 289"/>
                <a:gd name="T64" fmla="*/ 601 w 616"/>
                <a:gd name="T65" fmla="*/ 127 h 289"/>
                <a:gd name="T66" fmla="*/ 576 w 616"/>
                <a:gd name="T67" fmla="*/ 133 h 289"/>
                <a:gd name="T68" fmla="*/ 567 w 616"/>
                <a:gd name="T69" fmla="*/ 142 h 289"/>
                <a:gd name="T70" fmla="*/ 546 w 616"/>
                <a:gd name="T71" fmla="*/ 167 h 289"/>
                <a:gd name="T72" fmla="*/ 523 w 616"/>
                <a:gd name="T73" fmla="*/ 182 h 289"/>
                <a:gd name="T74" fmla="*/ 502 w 616"/>
                <a:gd name="T75" fmla="*/ 184 h 289"/>
                <a:gd name="T76" fmla="*/ 476 w 616"/>
                <a:gd name="T77" fmla="*/ 196 h 289"/>
                <a:gd name="T78" fmla="*/ 491 w 616"/>
                <a:gd name="T79" fmla="*/ 222 h 289"/>
                <a:gd name="T80" fmla="*/ 464 w 616"/>
                <a:gd name="T81" fmla="*/ 251 h 289"/>
                <a:gd name="T82" fmla="*/ 428 w 616"/>
                <a:gd name="T83" fmla="*/ 264 h 289"/>
                <a:gd name="T84" fmla="*/ 379 w 616"/>
                <a:gd name="T85" fmla="*/ 289 h 289"/>
                <a:gd name="T86" fmla="*/ 352 w 616"/>
                <a:gd name="T87" fmla="*/ 287 h 289"/>
                <a:gd name="T88" fmla="*/ 302 w 616"/>
                <a:gd name="T89" fmla="*/ 266 h 289"/>
                <a:gd name="T90" fmla="*/ 264 w 616"/>
                <a:gd name="T91" fmla="*/ 270 h 289"/>
                <a:gd name="T92" fmla="*/ 202 w 616"/>
                <a:gd name="T93" fmla="*/ 270 h 289"/>
                <a:gd name="T94" fmla="*/ 183 w 616"/>
                <a:gd name="T95" fmla="*/ 241 h 289"/>
                <a:gd name="T96" fmla="*/ 175 w 616"/>
                <a:gd name="T97" fmla="*/ 228 h 289"/>
                <a:gd name="T98" fmla="*/ 152 w 616"/>
                <a:gd name="T99" fmla="*/ 220 h 289"/>
                <a:gd name="T100" fmla="*/ 122 w 616"/>
                <a:gd name="T101" fmla="*/ 209 h 289"/>
                <a:gd name="T102" fmla="*/ 78 w 616"/>
                <a:gd name="T103" fmla="*/ 198 h 289"/>
                <a:gd name="T104" fmla="*/ 80 w 616"/>
                <a:gd name="T105" fmla="*/ 182 h 289"/>
                <a:gd name="T106" fmla="*/ 74 w 616"/>
                <a:gd name="T107" fmla="*/ 161 h 289"/>
                <a:gd name="T108" fmla="*/ 63 w 616"/>
                <a:gd name="T109" fmla="*/ 142 h 289"/>
                <a:gd name="T110" fmla="*/ 46 w 616"/>
                <a:gd name="T111" fmla="*/ 137 h 289"/>
                <a:gd name="T112" fmla="*/ 32 w 616"/>
                <a:gd name="T113" fmla="*/ 135 h 289"/>
                <a:gd name="T114" fmla="*/ 23 w 616"/>
                <a:gd name="T115" fmla="*/ 131 h 289"/>
                <a:gd name="T116" fmla="*/ 6 w 616"/>
                <a:gd name="T117" fmla="*/ 116 h 289"/>
                <a:gd name="T118" fmla="*/ 2 w 616"/>
                <a:gd name="T119" fmla="*/ 11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6" h="289">
                  <a:moveTo>
                    <a:pt x="0" y="104"/>
                  </a:moveTo>
                  <a:lnTo>
                    <a:pt x="4" y="95"/>
                  </a:lnTo>
                  <a:lnTo>
                    <a:pt x="6" y="95"/>
                  </a:lnTo>
                  <a:lnTo>
                    <a:pt x="17" y="95"/>
                  </a:lnTo>
                  <a:lnTo>
                    <a:pt x="17" y="93"/>
                  </a:lnTo>
                  <a:lnTo>
                    <a:pt x="21" y="89"/>
                  </a:lnTo>
                  <a:lnTo>
                    <a:pt x="28" y="87"/>
                  </a:lnTo>
                  <a:lnTo>
                    <a:pt x="28" y="83"/>
                  </a:lnTo>
                  <a:lnTo>
                    <a:pt x="30" y="78"/>
                  </a:lnTo>
                  <a:lnTo>
                    <a:pt x="34" y="76"/>
                  </a:lnTo>
                  <a:lnTo>
                    <a:pt x="34" y="74"/>
                  </a:lnTo>
                  <a:lnTo>
                    <a:pt x="38" y="70"/>
                  </a:lnTo>
                  <a:lnTo>
                    <a:pt x="42" y="70"/>
                  </a:lnTo>
                  <a:lnTo>
                    <a:pt x="44" y="66"/>
                  </a:lnTo>
                  <a:lnTo>
                    <a:pt x="46" y="64"/>
                  </a:lnTo>
                  <a:lnTo>
                    <a:pt x="44" y="61"/>
                  </a:lnTo>
                  <a:lnTo>
                    <a:pt x="44" y="59"/>
                  </a:lnTo>
                  <a:lnTo>
                    <a:pt x="44" y="57"/>
                  </a:lnTo>
                  <a:lnTo>
                    <a:pt x="51" y="59"/>
                  </a:lnTo>
                  <a:lnTo>
                    <a:pt x="55" y="57"/>
                  </a:lnTo>
                  <a:lnTo>
                    <a:pt x="57" y="53"/>
                  </a:lnTo>
                  <a:lnTo>
                    <a:pt x="59" y="51"/>
                  </a:lnTo>
                  <a:lnTo>
                    <a:pt x="65" y="51"/>
                  </a:lnTo>
                  <a:lnTo>
                    <a:pt x="70" y="49"/>
                  </a:lnTo>
                  <a:lnTo>
                    <a:pt x="74" y="49"/>
                  </a:lnTo>
                  <a:lnTo>
                    <a:pt x="78" y="51"/>
                  </a:lnTo>
                  <a:lnTo>
                    <a:pt x="80" y="49"/>
                  </a:lnTo>
                  <a:lnTo>
                    <a:pt x="82" y="49"/>
                  </a:lnTo>
                  <a:lnTo>
                    <a:pt x="84" y="51"/>
                  </a:lnTo>
                  <a:lnTo>
                    <a:pt x="84" y="53"/>
                  </a:lnTo>
                  <a:lnTo>
                    <a:pt x="87" y="57"/>
                  </a:lnTo>
                  <a:lnTo>
                    <a:pt x="91" y="55"/>
                  </a:lnTo>
                  <a:lnTo>
                    <a:pt x="93" y="55"/>
                  </a:lnTo>
                  <a:lnTo>
                    <a:pt x="97" y="55"/>
                  </a:lnTo>
                  <a:lnTo>
                    <a:pt x="99" y="53"/>
                  </a:lnTo>
                  <a:lnTo>
                    <a:pt x="105" y="53"/>
                  </a:lnTo>
                  <a:lnTo>
                    <a:pt x="108" y="57"/>
                  </a:lnTo>
                  <a:lnTo>
                    <a:pt x="108" y="59"/>
                  </a:lnTo>
                  <a:lnTo>
                    <a:pt x="110" y="61"/>
                  </a:lnTo>
                  <a:lnTo>
                    <a:pt x="120" y="68"/>
                  </a:lnTo>
                  <a:lnTo>
                    <a:pt x="122" y="70"/>
                  </a:lnTo>
                  <a:lnTo>
                    <a:pt x="131" y="74"/>
                  </a:lnTo>
                  <a:lnTo>
                    <a:pt x="133" y="72"/>
                  </a:lnTo>
                  <a:lnTo>
                    <a:pt x="137" y="72"/>
                  </a:lnTo>
                  <a:lnTo>
                    <a:pt x="141" y="68"/>
                  </a:lnTo>
                  <a:lnTo>
                    <a:pt x="146" y="68"/>
                  </a:lnTo>
                  <a:lnTo>
                    <a:pt x="148" y="68"/>
                  </a:lnTo>
                  <a:lnTo>
                    <a:pt x="152" y="70"/>
                  </a:lnTo>
                  <a:lnTo>
                    <a:pt x="154" y="70"/>
                  </a:lnTo>
                  <a:lnTo>
                    <a:pt x="162" y="70"/>
                  </a:lnTo>
                  <a:lnTo>
                    <a:pt x="167" y="72"/>
                  </a:lnTo>
                  <a:lnTo>
                    <a:pt x="171" y="72"/>
                  </a:lnTo>
                  <a:lnTo>
                    <a:pt x="171" y="70"/>
                  </a:lnTo>
                  <a:lnTo>
                    <a:pt x="175" y="70"/>
                  </a:lnTo>
                  <a:lnTo>
                    <a:pt x="181" y="70"/>
                  </a:lnTo>
                  <a:lnTo>
                    <a:pt x="186" y="64"/>
                  </a:lnTo>
                  <a:lnTo>
                    <a:pt x="183" y="61"/>
                  </a:lnTo>
                  <a:lnTo>
                    <a:pt x="179" y="59"/>
                  </a:lnTo>
                  <a:lnTo>
                    <a:pt x="179" y="53"/>
                  </a:lnTo>
                  <a:lnTo>
                    <a:pt x="181" y="47"/>
                  </a:lnTo>
                  <a:lnTo>
                    <a:pt x="179" y="45"/>
                  </a:lnTo>
                  <a:lnTo>
                    <a:pt x="175" y="43"/>
                  </a:lnTo>
                  <a:lnTo>
                    <a:pt x="173" y="40"/>
                  </a:lnTo>
                  <a:lnTo>
                    <a:pt x="169" y="38"/>
                  </a:lnTo>
                  <a:lnTo>
                    <a:pt x="167" y="34"/>
                  </a:lnTo>
                  <a:lnTo>
                    <a:pt x="167" y="24"/>
                  </a:lnTo>
                  <a:lnTo>
                    <a:pt x="171" y="19"/>
                  </a:lnTo>
                  <a:lnTo>
                    <a:pt x="171" y="15"/>
                  </a:lnTo>
                  <a:lnTo>
                    <a:pt x="173" y="13"/>
                  </a:lnTo>
                  <a:lnTo>
                    <a:pt x="177" y="11"/>
                  </a:lnTo>
                  <a:lnTo>
                    <a:pt x="177" y="13"/>
                  </a:lnTo>
                  <a:lnTo>
                    <a:pt x="179" y="9"/>
                  </a:lnTo>
                  <a:lnTo>
                    <a:pt x="179" y="5"/>
                  </a:lnTo>
                  <a:lnTo>
                    <a:pt x="179" y="2"/>
                  </a:lnTo>
                  <a:lnTo>
                    <a:pt x="181" y="0"/>
                  </a:lnTo>
                  <a:lnTo>
                    <a:pt x="186" y="0"/>
                  </a:lnTo>
                  <a:lnTo>
                    <a:pt x="188" y="2"/>
                  </a:lnTo>
                  <a:lnTo>
                    <a:pt x="194" y="5"/>
                  </a:lnTo>
                  <a:lnTo>
                    <a:pt x="198" y="7"/>
                  </a:lnTo>
                  <a:lnTo>
                    <a:pt x="200" y="7"/>
                  </a:lnTo>
                  <a:lnTo>
                    <a:pt x="205" y="9"/>
                  </a:lnTo>
                  <a:lnTo>
                    <a:pt x="209" y="9"/>
                  </a:lnTo>
                  <a:lnTo>
                    <a:pt x="215" y="9"/>
                  </a:lnTo>
                  <a:lnTo>
                    <a:pt x="219" y="11"/>
                  </a:lnTo>
                  <a:lnTo>
                    <a:pt x="221" y="13"/>
                  </a:lnTo>
                  <a:lnTo>
                    <a:pt x="226" y="13"/>
                  </a:lnTo>
                  <a:lnTo>
                    <a:pt x="228" y="15"/>
                  </a:lnTo>
                  <a:lnTo>
                    <a:pt x="232" y="15"/>
                  </a:lnTo>
                  <a:lnTo>
                    <a:pt x="240" y="15"/>
                  </a:lnTo>
                  <a:lnTo>
                    <a:pt x="245" y="17"/>
                  </a:lnTo>
                  <a:lnTo>
                    <a:pt x="245" y="19"/>
                  </a:lnTo>
                  <a:lnTo>
                    <a:pt x="245" y="21"/>
                  </a:lnTo>
                  <a:lnTo>
                    <a:pt x="247" y="26"/>
                  </a:lnTo>
                  <a:lnTo>
                    <a:pt x="247" y="28"/>
                  </a:lnTo>
                  <a:lnTo>
                    <a:pt x="249" y="30"/>
                  </a:lnTo>
                  <a:lnTo>
                    <a:pt x="251" y="34"/>
                  </a:lnTo>
                  <a:lnTo>
                    <a:pt x="251" y="38"/>
                  </a:lnTo>
                  <a:lnTo>
                    <a:pt x="253" y="40"/>
                  </a:lnTo>
                  <a:lnTo>
                    <a:pt x="255" y="40"/>
                  </a:lnTo>
                  <a:lnTo>
                    <a:pt x="259" y="45"/>
                  </a:lnTo>
                  <a:lnTo>
                    <a:pt x="261" y="47"/>
                  </a:lnTo>
                  <a:lnTo>
                    <a:pt x="266" y="47"/>
                  </a:lnTo>
                  <a:lnTo>
                    <a:pt x="272" y="51"/>
                  </a:lnTo>
                  <a:lnTo>
                    <a:pt x="276" y="51"/>
                  </a:lnTo>
                  <a:lnTo>
                    <a:pt x="276" y="49"/>
                  </a:lnTo>
                  <a:lnTo>
                    <a:pt x="283" y="49"/>
                  </a:lnTo>
                  <a:lnTo>
                    <a:pt x="287" y="49"/>
                  </a:lnTo>
                  <a:lnTo>
                    <a:pt x="289" y="49"/>
                  </a:lnTo>
                  <a:lnTo>
                    <a:pt x="291" y="49"/>
                  </a:lnTo>
                  <a:lnTo>
                    <a:pt x="293" y="49"/>
                  </a:lnTo>
                  <a:lnTo>
                    <a:pt x="297" y="45"/>
                  </a:lnTo>
                  <a:lnTo>
                    <a:pt x="304" y="43"/>
                  </a:lnTo>
                  <a:lnTo>
                    <a:pt x="310" y="43"/>
                  </a:lnTo>
                  <a:lnTo>
                    <a:pt x="314" y="40"/>
                  </a:lnTo>
                  <a:lnTo>
                    <a:pt x="320" y="38"/>
                  </a:lnTo>
                  <a:lnTo>
                    <a:pt x="325" y="38"/>
                  </a:lnTo>
                  <a:lnTo>
                    <a:pt x="329" y="40"/>
                  </a:lnTo>
                  <a:lnTo>
                    <a:pt x="335" y="40"/>
                  </a:lnTo>
                  <a:lnTo>
                    <a:pt x="344" y="40"/>
                  </a:lnTo>
                  <a:lnTo>
                    <a:pt x="348" y="47"/>
                  </a:lnTo>
                  <a:lnTo>
                    <a:pt x="354" y="49"/>
                  </a:lnTo>
                  <a:lnTo>
                    <a:pt x="361" y="49"/>
                  </a:lnTo>
                  <a:lnTo>
                    <a:pt x="365" y="49"/>
                  </a:lnTo>
                  <a:lnTo>
                    <a:pt x="367" y="51"/>
                  </a:lnTo>
                  <a:lnTo>
                    <a:pt x="369" y="57"/>
                  </a:lnTo>
                  <a:lnTo>
                    <a:pt x="373" y="59"/>
                  </a:lnTo>
                  <a:lnTo>
                    <a:pt x="375" y="61"/>
                  </a:lnTo>
                  <a:lnTo>
                    <a:pt x="377" y="61"/>
                  </a:lnTo>
                  <a:lnTo>
                    <a:pt x="382" y="66"/>
                  </a:lnTo>
                  <a:lnTo>
                    <a:pt x="384" y="66"/>
                  </a:lnTo>
                  <a:lnTo>
                    <a:pt x="392" y="64"/>
                  </a:lnTo>
                  <a:lnTo>
                    <a:pt x="401" y="66"/>
                  </a:lnTo>
                  <a:lnTo>
                    <a:pt x="413" y="66"/>
                  </a:lnTo>
                  <a:lnTo>
                    <a:pt x="417" y="66"/>
                  </a:lnTo>
                  <a:lnTo>
                    <a:pt x="420" y="64"/>
                  </a:lnTo>
                  <a:lnTo>
                    <a:pt x="424" y="64"/>
                  </a:lnTo>
                  <a:lnTo>
                    <a:pt x="428" y="66"/>
                  </a:lnTo>
                  <a:lnTo>
                    <a:pt x="430" y="66"/>
                  </a:lnTo>
                  <a:lnTo>
                    <a:pt x="434" y="61"/>
                  </a:lnTo>
                  <a:lnTo>
                    <a:pt x="441" y="57"/>
                  </a:lnTo>
                  <a:lnTo>
                    <a:pt x="445" y="57"/>
                  </a:lnTo>
                  <a:lnTo>
                    <a:pt x="449" y="53"/>
                  </a:lnTo>
                  <a:lnTo>
                    <a:pt x="451" y="53"/>
                  </a:lnTo>
                  <a:lnTo>
                    <a:pt x="462" y="53"/>
                  </a:lnTo>
                  <a:lnTo>
                    <a:pt x="466" y="49"/>
                  </a:lnTo>
                  <a:lnTo>
                    <a:pt x="466" y="45"/>
                  </a:lnTo>
                  <a:lnTo>
                    <a:pt x="466" y="43"/>
                  </a:lnTo>
                  <a:lnTo>
                    <a:pt x="468" y="38"/>
                  </a:lnTo>
                  <a:lnTo>
                    <a:pt x="472" y="38"/>
                  </a:lnTo>
                  <a:lnTo>
                    <a:pt x="476" y="34"/>
                  </a:lnTo>
                  <a:lnTo>
                    <a:pt x="476" y="30"/>
                  </a:lnTo>
                  <a:lnTo>
                    <a:pt x="481" y="28"/>
                  </a:lnTo>
                  <a:lnTo>
                    <a:pt x="483" y="28"/>
                  </a:lnTo>
                  <a:lnTo>
                    <a:pt x="485" y="28"/>
                  </a:lnTo>
                  <a:lnTo>
                    <a:pt x="491" y="28"/>
                  </a:lnTo>
                  <a:lnTo>
                    <a:pt x="495" y="28"/>
                  </a:lnTo>
                  <a:lnTo>
                    <a:pt x="500" y="30"/>
                  </a:lnTo>
                  <a:lnTo>
                    <a:pt x="502" y="34"/>
                  </a:lnTo>
                  <a:lnTo>
                    <a:pt x="504" y="34"/>
                  </a:lnTo>
                  <a:lnTo>
                    <a:pt x="508" y="34"/>
                  </a:lnTo>
                  <a:lnTo>
                    <a:pt x="510" y="34"/>
                  </a:lnTo>
                  <a:lnTo>
                    <a:pt x="514" y="34"/>
                  </a:lnTo>
                  <a:lnTo>
                    <a:pt x="519" y="32"/>
                  </a:lnTo>
                  <a:lnTo>
                    <a:pt x="519" y="30"/>
                  </a:lnTo>
                  <a:lnTo>
                    <a:pt x="525" y="28"/>
                  </a:lnTo>
                  <a:lnTo>
                    <a:pt x="533" y="32"/>
                  </a:lnTo>
                  <a:lnTo>
                    <a:pt x="535" y="34"/>
                  </a:lnTo>
                  <a:lnTo>
                    <a:pt x="531" y="64"/>
                  </a:lnTo>
                  <a:lnTo>
                    <a:pt x="531" y="70"/>
                  </a:lnTo>
                  <a:lnTo>
                    <a:pt x="529" y="76"/>
                  </a:lnTo>
                  <a:lnTo>
                    <a:pt x="531" y="80"/>
                  </a:lnTo>
                  <a:lnTo>
                    <a:pt x="527" y="89"/>
                  </a:lnTo>
                  <a:lnTo>
                    <a:pt x="531" y="95"/>
                  </a:lnTo>
                  <a:lnTo>
                    <a:pt x="540" y="99"/>
                  </a:lnTo>
                  <a:lnTo>
                    <a:pt x="546" y="95"/>
                  </a:lnTo>
                  <a:lnTo>
                    <a:pt x="554" y="95"/>
                  </a:lnTo>
                  <a:lnTo>
                    <a:pt x="563" y="97"/>
                  </a:lnTo>
                  <a:lnTo>
                    <a:pt x="567" y="102"/>
                  </a:lnTo>
                  <a:lnTo>
                    <a:pt x="571" y="93"/>
                  </a:lnTo>
                  <a:lnTo>
                    <a:pt x="571" y="89"/>
                  </a:lnTo>
                  <a:lnTo>
                    <a:pt x="571" y="85"/>
                  </a:lnTo>
                  <a:lnTo>
                    <a:pt x="578" y="83"/>
                  </a:lnTo>
                  <a:lnTo>
                    <a:pt x="580" y="83"/>
                  </a:lnTo>
                  <a:lnTo>
                    <a:pt x="588" y="85"/>
                  </a:lnTo>
                  <a:lnTo>
                    <a:pt x="594" y="91"/>
                  </a:lnTo>
                  <a:lnTo>
                    <a:pt x="601" y="97"/>
                  </a:lnTo>
                  <a:lnTo>
                    <a:pt x="607" y="104"/>
                  </a:lnTo>
                  <a:lnTo>
                    <a:pt x="613" y="110"/>
                  </a:lnTo>
                  <a:lnTo>
                    <a:pt x="613" y="112"/>
                  </a:lnTo>
                  <a:lnTo>
                    <a:pt x="616" y="116"/>
                  </a:lnTo>
                  <a:lnTo>
                    <a:pt x="616" y="118"/>
                  </a:lnTo>
                  <a:lnTo>
                    <a:pt x="613" y="120"/>
                  </a:lnTo>
                  <a:lnTo>
                    <a:pt x="613" y="125"/>
                  </a:lnTo>
                  <a:lnTo>
                    <a:pt x="611" y="127"/>
                  </a:lnTo>
                  <a:lnTo>
                    <a:pt x="609" y="127"/>
                  </a:lnTo>
                  <a:lnTo>
                    <a:pt x="607" y="125"/>
                  </a:lnTo>
                  <a:lnTo>
                    <a:pt x="603" y="125"/>
                  </a:lnTo>
                  <a:lnTo>
                    <a:pt x="601" y="127"/>
                  </a:lnTo>
                  <a:lnTo>
                    <a:pt x="594" y="125"/>
                  </a:lnTo>
                  <a:lnTo>
                    <a:pt x="592" y="125"/>
                  </a:lnTo>
                  <a:lnTo>
                    <a:pt x="588" y="129"/>
                  </a:lnTo>
                  <a:lnTo>
                    <a:pt x="582" y="133"/>
                  </a:lnTo>
                  <a:lnTo>
                    <a:pt x="580" y="135"/>
                  </a:lnTo>
                  <a:lnTo>
                    <a:pt x="576" y="133"/>
                  </a:lnTo>
                  <a:lnTo>
                    <a:pt x="573" y="133"/>
                  </a:lnTo>
                  <a:lnTo>
                    <a:pt x="573" y="137"/>
                  </a:lnTo>
                  <a:lnTo>
                    <a:pt x="573" y="139"/>
                  </a:lnTo>
                  <a:lnTo>
                    <a:pt x="569" y="139"/>
                  </a:lnTo>
                  <a:lnTo>
                    <a:pt x="567" y="139"/>
                  </a:lnTo>
                  <a:lnTo>
                    <a:pt x="567" y="142"/>
                  </a:lnTo>
                  <a:lnTo>
                    <a:pt x="563" y="148"/>
                  </a:lnTo>
                  <a:lnTo>
                    <a:pt x="563" y="154"/>
                  </a:lnTo>
                  <a:lnTo>
                    <a:pt x="563" y="158"/>
                  </a:lnTo>
                  <a:lnTo>
                    <a:pt x="561" y="161"/>
                  </a:lnTo>
                  <a:lnTo>
                    <a:pt x="557" y="161"/>
                  </a:lnTo>
                  <a:lnTo>
                    <a:pt x="546" y="167"/>
                  </a:lnTo>
                  <a:lnTo>
                    <a:pt x="542" y="167"/>
                  </a:lnTo>
                  <a:lnTo>
                    <a:pt x="538" y="167"/>
                  </a:lnTo>
                  <a:lnTo>
                    <a:pt x="535" y="167"/>
                  </a:lnTo>
                  <a:lnTo>
                    <a:pt x="531" y="175"/>
                  </a:lnTo>
                  <a:lnTo>
                    <a:pt x="527" y="177"/>
                  </a:lnTo>
                  <a:lnTo>
                    <a:pt x="523" y="182"/>
                  </a:lnTo>
                  <a:lnTo>
                    <a:pt x="521" y="184"/>
                  </a:lnTo>
                  <a:lnTo>
                    <a:pt x="519" y="188"/>
                  </a:lnTo>
                  <a:lnTo>
                    <a:pt x="516" y="188"/>
                  </a:lnTo>
                  <a:lnTo>
                    <a:pt x="512" y="186"/>
                  </a:lnTo>
                  <a:lnTo>
                    <a:pt x="508" y="186"/>
                  </a:lnTo>
                  <a:lnTo>
                    <a:pt x="502" y="184"/>
                  </a:lnTo>
                  <a:lnTo>
                    <a:pt x="498" y="180"/>
                  </a:lnTo>
                  <a:lnTo>
                    <a:pt x="493" y="180"/>
                  </a:lnTo>
                  <a:lnTo>
                    <a:pt x="485" y="182"/>
                  </a:lnTo>
                  <a:lnTo>
                    <a:pt x="481" y="184"/>
                  </a:lnTo>
                  <a:lnTo>
                    <a:pt x="476" y="188"/>
                  </a:lnTo>
                  <a:lnTo>
                    <a:pt x="476" y="196"/>
                  </a:lnTo>
                  <a:lnTo>
                    <a:pt x="476" y="203"/>
                  </a:lnTo>
                  <a:lnTo>
                    <a:pt x="476" y="205"/>
                  </a:lnTo>
                  <a:lnTo>
                    <a:pt x="487" y="211"/>
                  </a:lnTo>
                  <a:lnTo>
                    <a:pt x="493" y="215"/>
                  </a:lnTo>
                  <a:lnTo>
                    <a:pt x="493" y="217"/>
                  </a:lnTo>
                  <a:lnTo>
                    <a:pt x="491" y="222"/>
                  </a:lnTo>
                  <a:lnTo>
                    <a:pt x="489" y="226"/>
                  </a:lnTo>
                  <a:lnTo>
                    <a:pt x="481" y="234"/>
                  </a:lnTo>
                  <a:lnTo>
                    <a:pt x="476" y="243"/>
                  </a:lnTo>
                  <a:lnTo>
                    <a:pt x="472" y="251"/>
                  </a:lnTo>
                  <a:lnTo>
                    <a:pt x="470" y="251"/>
                  </a:lnTo>
                  <a:lnTo>
                    <a:pt x="464" y="251"/>
                  </a:lnTo>
                  <a:lnTo>
                    <a:pt x="457" y="253"/>
                  </a:lnTo>
                  <a:lnTo>
                    <a:pt x="453" y="255"/>
                  </a:lnTo>
                  <a:lnTo>
                    <a:pt x="447" y="260"/>
                  </a:lnTo>
                  <a:lnTo>
                    <a:pt x="443" y="260"/>
                  </a:lnTo>
                  <a:lnTo>
                    <a:pt x="434" y="262"/>
                  </a:lnTo>
                  <a:lnTo>
                    <a:pt x="428" y="264"/>
                  </a:lnTo>
                  <a:lnTo>
                    <a:pt x="422" y="266"/>
                  </a:lnTo>
                  <a:lnTo>
                    <a:pt x="407" y="270"/>
                  </a:lnTo>
                  <a:lnTo>
                    <a:pt x="396" y="274"/>
                  </a:lnTo>
                  <a:lnTo>
                    <a:pt x="390" y="281"/>
                  </a:lnTo>
                  <a:lnTo>
                    <a:pt x="382" y="287"/>
                  </a:lnTo>
                  <a:lnTo>
                    <a:pt x="379" y="289"/>
                  </a:lnTo>
                  <a:lnTo>
                    <a:pt x="373" y="289"/>
                  </a:lnTo>
                  <a:lnTo>
                    <a:pt x="369" y="289"/>
                  </a:lnTo>
                  <a:lnTo>
                    <a:pt x="369" y="287"/>
                  </a:lnTo>
                  <a:lnTo>
                    <a:pt x="367" y="283"/>
                  </a:lnTo>
                  <a:lnTo>
                    <a:pt x="358" y="285"/>
                  </a:lnTo>
                  <a:lnTo>
                    <a:pt x="352" y="287"/>
                  </a:lnTo>
                  <a:lnTo>
                    <a:pt x="346" y="283"/>
                  </a:lnTo>
                  <a:lnTo>
                    <a:pt x="339" y="283"/>
                  </a:lnTo>
                  <a:lnTo>
                    <a:pt x="327" y="279"/>
                  </a:lnTo>
                  <a:lnTo>
                    <a:pt x="314" y="272"/>
                  </a:lnTo>
                  <a:lnTo>
                    <a:pt x="308" y="266"/>
                  </a:lnTo>
                  <a:lnTo>
                    <a:pt x="302" y="266"/>
                  </a:lnTo>
                  <a:lnTo>
                    <a:pt x="287" y="264"/>
                  </a:lnTo>
                  <a:lnTo>
                    <a:pt x="276" y="264"/>
                  </a:lnTo>
                  <a:lnTo>
                    <a:pt x="272" y="264"/>
                  </a:lnTo>
                  <a:lnTo>
                    <a:pt x="270" y="264"/>
                  </a:lnTo>
                  <a:lnTo>
                    <a:pt x="270" y="266"/>
                  </a:lnTo>
                  <a:lnTo>
                    <a:pt x="264" y="270"/>
                  </a:lnTo>
                  <a:lnTo>
                    <a:pt x="253" y="270"/>
                  </a:lnTo>
                  <a:lnTo>
                    <a:pt x="236" y="268"/>
                  </a:lnTo>
                  <a:lnTo>
                    <a:pt x="224" y="270"/>
                  </a:lnTo>
                  <a:lnTo>
                    <a:pt x="215" y="268"/>
                  </a:lnTo>
                  <a:lnTo>
                    <a:pt x="207" y="270"/>
                  </a:lnTo>
                  <a:lnTo>
                    <a:pt x="202" y="270"/>
                  </a:lnTo>
                  <a:lnTo>
                    <a:pt x="200" y="270"/>
                  </a:lnTo>
                  <a:lnTo>
                    <a:pt x="196" y="260"/>
                  </a:lnTo>
                  <a:lnTo>
                    <a:pt x="194" y="255"/>
                  </a:lnTo>
                  <a:lnTo>
                    <a:pt x="190" y="249"/>
                  </a:lnTo>
                  <a:lnTo>
                    <a:pt x="186" y="245"/>
                  </a:lnTo>
                  <a:lnTo>
                    <a:pt x="183" y="241"/>
                  </a:lnTo>
                  <a:lnTo>
                    <a:pt x="183" y="239"/>
                  </a:lnTo>
                  <a:lnTo>
                    <a:pt x="181" y="234"/>
                  </a:lnTo>
                  <a:lnTo>
                    <a:pt x="177" y="234"/>
                  </a:lnTo>
                  <a:lnTo>
                    <a:pt x="175" y="232"/>
                  </a:lnTo>
                  <a:lnTo>
                    <a:pt x="175" y="230"/>
                  </a:lnTo>
                  <a:lnTo>
                    <a:pt x="175" y="228"/>
                  </a:lnTo>
                  <a:lnTo>
                    <a:pt x="173" y="226"/>
                  </a:lnTo>
                  <a:lnTo>
                    <a:pt x="171" y="228"/>
                  </a:lnTo>
                  <a:lnTo>
                    <a:pt x="167" y="228"/>
                  </a:lnTo>
                  <a:lnTo>
                    <a:pt x="160" y="224"/>
                  </a:lnTo>
                  <a:lnTo>
                    <a:pt x="154" y="220"/>
                  </a:lnTo>
                  <a:lnTo>
                    <a:pt x="152" y="220"/>
                  </a:lnTo>
                  <a:lnTo>
                    <a:pt x="150" y="220"/>
                  </a:lnTo>
                  <a:lnTo>
                    <a:pt x="146" y="217"/>
                  </a:lnTo>
                  <a:lnTo>
                    <a:pt x="143" y="215"/>
                  </a:lnTo>
                  <a:lnTo>
                    <a:pt x="137" y="211"/>
                  </a:lnTo>
                  <a:lnTo>
                    <a:pt x="124" y="209"/>
                  </a:lnTo>
                  <a:lnTo>
                    <a:pt x="122" y="209"/>
                  </a:lnTo>
                  <a:lnTo>
                    <a:pt x="120" y="211"/>
                  </a:lnTo>
                  <a:lnTo>
                    <a:pt x="116" y="211"/>
                  </a:lnTo>
                  <a:lnTo>
                    <a:pt x="108" y="211"/>
                  </a:lnTo>
                  <a:lnTo>
                    <a:pt x="89" y="207"/>
                  </a:lnTo>
                  <a:lnTo>
                    <a:pt x="82" y="205"/>
                  </a:lnTo>
                  <a:lnTo>
                    <a:pt x="78" y="198"/>
                  </a:lnTo>
                  <a:lnTo>
                    <a:pt x="78" y="194"/>
                  </a:lnTo>
                  <a:lnTo>
                    <a:pt x="78" y="192"/>
                  </a:lnTo>
                  <a:lnTo>
                    <a:pt x="80" y="190"/>
                  </a:lnTo>
                  <a:lnTo>
                    <a:pt x="82" y="188"/>
                  </a:lnTo>
                  <a:lnTo>
                    <a:pt x="84" y="184"/>
                  </a:lnTo>
                  <a:lnTo>
                    <a:pt x="80" y="182"/>
                  </a:lnTo>
                  <a:lnTo>
                    <a:pt x="80" y="177"/>
                  </a:lnTo>
                  <a:lnTo>
                    <a:pt x="80" y="173"/>
                  </a:lnTo>
                  <a:lnTo>
                    <a:pt x="80" y="169"/>
                  </a:lnTo>
                  <a:lnTo>
                    <a:pt x="80" y="167"/>
                  </a:lnTo>
                  <a:lnTo>
                    <a:pt x="76" y="163"/>
                  </a:lnTo>
                  <a:lnTo>
                    <a:pt x="74" y="161"/>
                  </a:lnTo>
                  <a:lnTo>
                    <a:pt x="70" y="158"/>
                  </a:lnTo>
                  <a:lnTo>
                    <a:pt x="70" y="156"/>
                  </a:lnTo>
                  <a:lnTo>
                    <a:pt x="68" y="152"/>
                  </a:lnTo>
                  <a:lnTo>
                    <a:pt x="65" y="148"/>
                  </a:lnTo>
                  <a:lnTo>
                    <a:pt x="65" y="146"/>
                  </a:lnTo>
                  <a:lnTo>
                    <a:pt x="63" y="142"/>
                  </a:lnTo>
                  <a:lnTo>
                    <a:pt x="61" y="139"/>
                  </a:lnTo>
                  <a:lnTo>
                    <a:pt x="57" y="139"/>
                  </a:lnTo>
                  <a:lnTo>
                    <a:pt x="55" y="137"/>
                  </a:lnTo>
                  <a:lnTo>
                    <a:pt x="53" y="135"/>
                  </a:lnTo>
                  <a:lnTo>
                    <a:pt x="49" y="135"/>
                  </a:lnTo>
                  <a:lnTo>
                    <a:pt x="46" y="137"/>
                  </a:lnTo>
                  <a:lnTo>
                    <a:pt x="44" y="139"/>
                  </a:lnTo>
                  <a:lnTo>
                    <a:pt x="42" y="137"/>
                  </a:lnTo>
                  <a:lnTo>
                    <a:pt x="40" y="133"/>
                  </a:lnTo>
                  <a:lnTo>
                    <a:pt x="38" y="133"/>
                  </a:lnTo>
                  <a:lnTo>
                    <a:pt x="36" y="133"/>
                  </a:lnTo>
                  <a:lnTo>
                    <a:pt x="32" y="135"/>
                  </a:lnTo>
                  <a:lnTo>
                    <a:pt x="30" y="135"/>
                  </a:lnTo>
                  <a:lnTo>
                    <a:pt x="30" y="137"/>
                  </a:lnTo>
                  <a:lnTo>
                    <a:pt x="28" y="137"/>
                  </a:lnTo>
                  <a:lnTo>
                    <a:pt x="23" y="135"/>
                  </a:lnTo>
                  <a:lnTo>
                    <a:pt x="23" y="133"/>
                  </a:lnTo>
                  <a:lnTo>
                    <a:pt x="23" y="131"/>
                  </a:lnTo>
                  <a:lnTo>
                    <a:pt x="19" y="129"/>
                  </a:lnTo>
                  <a:lnTo>
                    <a:pt x="15" y="125"/>
                  </a:lnTo>
                  <a:lnTo>
                    <a:pt x="13" y="123"/>
                  </a:lnTo>
                  <a:lnTo>
                    <a:pt x="11" y="120"/>
                  </a:lnTo>
                  <a:lnTo>
                    <a:pt x="9" y="118"/>
                  </a:lnTo>
                  <a:lnTo>
                    <a:pt x="6" y="116"/>
                  </a:lnTo>
                  <a:lnTo>
                    <a:pt x="6" y="114"/>
                  </a:lnTo>
                  <a:lnTo>
                    <a:pt x="6" y="112"/>
                  </a:lnTo>
                  <a:lnTo>
                    <a:pt x="4" y="112"/>
                  </a:lnTo>
                  <a:lnTo>
                    <a:pt x="4" y="114"/>
                  </a:lnTo>
                  <a:lnTo>
                    <a:pt x="4" y="114"/>
                  </a:lnTo>
                  <a:lnTo>
                    <a:pt x="2" y="112"/>
                  </a:lnTo>
                  <a:lnTo>
                    <a:pt x="0" y="110"/>
                  </a:lnTo>
                  <a:lnTo>
                    <a:pt x="2" y="106"/>
                  </a:lnTo>
                  <a:lnTo>
                    <a:pt x="0" y="104"/>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1" name="Freeform 19">
              <a:extLst>
                <a:ext uri="{FF2B5EF4-FFF2-40B4-BE49-F238E27FC236}">
                  <a16:creationId xmlns:a16="http://schemas.microsoft.com/office/drawing/2014/main" id="{D0FCE725-A699-4FD4-BF1A-0D783C998810}"/>
                </a:ext>
              </a:extLst>
            </p:cNvPr>
            <p:cNvSpPr>
              <a:spLocks/>
            </p:cNvSpPr>
            <p:nvPr/>
          </p:nvSpPr>
          <p:spPr bwMode="auto">
            <a:xfrm>
              <a:off x="4968335" y="2473613"/>
              <a:ext cx="611841" cy="301316"/>
            </a:xfrm>
            <a:custGeom>
              <a:avLst/>
              <a:gdLst>
                <a:gd name="T0" fmla="*/ 19 w 759"/>
                <a:gd name="T1" fmla="*/ 232 h 398"/>
                <a:gd name="T2" fmla="*/ 2 w 759"/>
                <a:gd name="T3" fmla="*/ 185 h 398"/>
                <a:gd name="T4" fmla="*/ 38 w 759"/>
                <a:gd name="T5" fmla="*/ 177 h 398"/>
                <a:gd name="T6" fmla="*/ 55 w 759"/>
                <a:gd name="T7" fmla="*/ 143 h 398"/>
                <a:gd name="T8" fmla="*/ 74 w 759"/>
                <a:gd name="T9" fmla="*/ 135 h 398"/>
                <a:gd name="T10" fmla="*/ 89 w 759"/>
                <a:gd name="T11" fmla="*/ 130 h 398"/>
                <a:gd name="T12" fmla="*/ 120 w 759"/>
                <a:gd name="T13" fmla="*/ 141 h 398"/>
                <a:gd name="T14" fmla="*/ 143 w 759"/>
                <a:gd name="T15" fmla="*/ 149 h 398"/>
                <a:gd name="T16" fmla="*/ 173 w 759"/>
                <a:gd name="T17" fmla="*/ 143 h 398"/>
                <a:gd name="T18" fmla="*/ 200 w 759"/>
                <a:gd name="T19" fmla="*/ 141 h 398"/>
                <a:gd name="T20" fmla="*/ 219 w 759"/>
                <a:gd name="T21" fmla="*/ 151 h 398"/>
                <a:gd name="T22" fmla="*/ 255 w 759"/>
                <a:gd name="T23" fmla="*/ 149 h 398"/>
                <a:gd name="T24" fmla="*/ 245 w 759"/>
                <a:gd name="T25" fmla="*/ 120 h 398"/>
                <a:gd name="T26" fmla="*/ 240 w 759"/>
                <a:gd name="T27" fmla="*/ 99 h 398"/>
                <a:gd name="T28" fmla="*/ 257 w 759"/>
                <a:gd name="T29" fmla="*/ 73 h 398"/>
                <a:gd name="T30" fmla="*/ 242 w 759"/>
                <a:gd name="T31" fmla="*/ 67 h 398"/>
                <a:gd name="T32" fmla="*/ 255 w 759"/>
                <a:gd name="T33" fmla="*/ 57 h 398"/>
                <a:gd name="T34" fmla="*/ 278 w 759"/>
                <a:gd name="T35" fmla="*/ 48 h 398"/>
                <a:gd name="T36" fmla="*/ 314 w 759"/>
                <a:gd name="T37" fmla="*/ 38 h 398"/>
                <a:gd name="T38" fmla="*/ 333 w 759"/>
                <a:gd name="T39" fmla="*/ 27 h 398"/>
                <a:gd name="T40" fmla="*/ 365 w 759"/>
                <a:gd name="T41" fmla="*/ 10 h 398"/>
                <a:gd name="T42" fmla="*/ 392 w 759"/>
                <a:gd name="T43" fmla="*/ 2 h 398"/>
                <a:gd name="T44" fmla="*/ 419 w 759"/>
                <a:gd name="T45" fmla="*/ 19 h 398"/>
                <a:gd name="T46" fmla="*/ 428 w 759"/>
                <a:gd name="T47" fmla="*/ 35 h 398"/>
                <a:gd name="T48" fmla="*/ 445 w 759"/>
                <a:gd name="T49" fmla="*/ 29 h 398"/>
                <a:gd name="T50" fmla="*/ 464 w 759"/>
                <a:gd name="T51" fmla="*/ 38 h 398"/>
                <a:gd name="T52" fmla="*/ 476 w 759"/>
                <a:gd name="T53" fmla="*/ 46 h 398"/>
                <a:gd name="T54" fmla="*/ 506 w 759"/>
                <a:gd name="T55" fmla="*/ 33 h 398"/>
                <a:gd name="T56" fmla="*/ 527 w 759"/>
                <a:gd name="T57" fmla="*/ 27 h 398"/>
                <a:gd name="T58" fmla="*/ 618 w 759"/>
                <a:gd name="T59" fmla="*/ 109 h 398"/>
                <a:gd name="T60" fmla="*/ 643 w 759"/>
                <a:gd name="T61" fmla="*/ 118 h 398"/>
                <a:gd name="T62" fmla="*/ 672 w 759"/>
                <a:gd name="T63" fmla="*/ 111 h 398"/>
                <a:gd name="T64" fmla="*/ 706 w 759"/>
                <a:gd name="T65" fmla="*/ 132 h 398"/>
                <a:gd name="T66" fmla="*/ 719 w 759"/>
                <a:gd name="T67" fmla="*/ 149 h 398"/>
                <a:gd name="T68" fmla="*/ 744 w 759"/>
                <a:gd name="T69" fmla="*/ 147 h 398"/>
                <a:gd name="T70" fmla="*/ 746 w 759"/>
                <a:gd name="T71" fmla="*/ 170 h 398"/>
                <a:gd name="T72" fmla="*/ 738 w 759"/>
                <a:gd name="T73" fmla="*/ 215 h 398"/>
                <a:gd name="T74" fmla="*/ 700 w 759"/>
                <a:gd name="T75" fmla="*/ 217 h 398"/>
                <a:gd name="T76" fmla="*/ 687 w 759"/>
                <a:gd name="T77" fmla="*/ 261 h 398"/>
                <a:gd name="T78" fmla="*/ 672 w 759"/>
                <a:gd name="T79" fmla="*/ 272 h 398"/>
                <a:gd name="T80" fmla="*/ 653 w 759"/>
                <a:gd name="T81" fmla="*/ 284 h 398"/>
                <a:gd name="T82" fmla="*/ 666 w 759"/>
                <a:gd name="T83" fmla="*/ 316 h 398"/>
                <a:gd name="T84" fmla="*/ 664 w 759"/>
                <a:gd name="T85" fmla="*/ 347 h 398"/>
                <a:gd name="T86" fmla="*/ 594 w 759"/>
                <a:gd name="T87" fmla="*/ 335 h 398"/>
                <a:gd name="T88" fmla="*/ 546 w 759"/>
                <a:gd name="T89" fmla="*/ 335 h 398"/>
                <a:gd name="T90" fmla="*/ 504 w 759"/>
                <a:gd name="T91" fmla="*/ 350 h 398"/>
                <a:gd name="T92" fmla="*/ 476 w 759"/>
                <a:gd name="T93" fmla="*/ 364 h 398"/>
                <a:gd name="T94" fmla="*/ 428 w 759"/>
                <a:gd name="T95" fmla="*/ 390 h 398"/>
                <a:gd name="T96" fmla="*/ 337 w 759"/>
                <a:gd name="T97" fmla="*/ 324 h 398"/>
                <a:gd name="T98" fmla="*/ 188 w 759"/>
                <a:gd name="T99" fmla="*/ 381 h 398"/>
                <a:gd name="T100" fmla="*/ 139 w 759"/>
                <a:gd name="T101" fmla="*/ 364 h 398"/>
                <a:gd name="T102" fmla="*/ 120 w 759"/>
                <a:gd name="T103" fmla="*/ 356 h 398"/>
                <a:gd name="T104" fmla="*/ 103 w 759"/>
                <a:gd name="T105" fmla="*/ 335 h 398"/>
                <a:gd name="T106" fmla="*/ 89 w 759"/>
                <a:gd name="T107" fmla="*/ 318 h 398"/>
                <a:gd name="T108" fmla="*/ 110 w 759"/>
                <a:gd name="T109" fmla="*/ 316 h 398"/>
                <a:gd name="T110" fmla="*/ 101 w 759"/>
                <a:gd name="T111" fmla="*/ 299 h 398"/>
                <a:gd name="T112" fmla="*/ 129 w 759"/>
                <a:gd name="T113" fmla="*/ 295 h 398"/>
                <a:gd name="T114" fmla="*/ 133 w 759"/>
                <a:gd name="T115" fmla="*/ 280 h 398"/>
                <a:gd name="T116" fmla="*/ 133 w 759"/>
                <a:gd name="T117" fmla="*/ 259 h 398"/>
                <a:gd name="T118" fmla="*/ 112 w 759"/>
                <a:gd name="T119" fmla="*/ 255 h 398"/>
                <a:gd name="T120" fmla="*/ 101 w 759"/>
                <a:gd name="T121" fmla="*/ 250 h 398"/>
                <a:gd name="T122" fmla="*/ 82 w 759"/>
                <a:gd name="T123" fmla="*/ 257 h 398"/>
                <a:gd name="T124" fmla="*/ 65 w 759"/>
                <a:gd name="T125" fmla="*/ 26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9" h="398">
                  <a:moveTo>
                    <a:pt x="59" y="265"/>
                  </a:moveTo>
                  <a:lnTo>
                    <a:pt x="53" y="263"/>
                  </a:lnTo>
                  <a:lnTo>
                    <a:pt x="49" y="265"/>
                  </a:lnTo>
                  <a:lnTo>
                    <a:pt x="42" y="259"/>
                  </a:lnTo>
                  <a:lnTo>
                    <a:pt x="42" y="257"/>
                  </a:lnTo>
                  <a:lnTo>
                    <a:pt x="49" y="257"/>
                  </a:lnTo>
                  <a:lnTo>
                    <a:pt x="42" y="242"/>
                  </a:lnTo>
                  <a:lnTo>
                    <a:pt x="32" y="234"/>
                  </a:lnTo>
                  <a:lnTo>
                    <a:pt x="19" y="232"/>
                  </a:lnTo>
                  <a:lnTo>
                    <a:pt x="17" y="234"/>
                  </a:lnTo>
                  <a:lnTo>
                    <a:pt x="11" y="229"/>
                  </a:lnTo>
                  <a:lnTo>
                    <a:pt x="13" y="225"/>
                  </a:lnTo>
                  <a:lnTo>
                    <a:pt x="8" y="219"/>
                  </a:lnTo>
                  <a:lnTo>
                    <a:pt x="0" y="217"/>
                  </a:lnTo>
                  <a:lnTo>
                    <a:pt x="4" y="210"/>
                  </a:lnTo>
                  <a:lnTo>
                    <a:pt x="6" y="198"/>
                  </a:lnTo>
                  <a:lnTo>
                    <a:pt x="2" y="194"/>
                  </a:lnTo>
                  <a:lnTo>
                    <a:pt x="2" y="185"/>
                  </a:lnTo>
                  <a:lnTo>
                    <a:pt x="6" y="183"/>
                  </a:lnTo>
                  <a:lnTo>
                    <a:pt x="11" y="177"/>
                  </a:lnTo>
                  <a:lnTo>
                    <a:pt x="11" y="170"/>
                  </a:lnTo>
                  <a:lnTo>
                    <a:pt x="13" y="168"/>
                  </a:lnTo>
                  <a:lnTo>
                    <a:pt x="23" y="177"/>
                  </a:lnTo>
                  <a:lnTo>
                    <a:pt x="25" y="181"/>
                  </a:lnTo>
                  <a:lnTo>
                    <a:pt x="32" y="185"/>
                  </a:lnTo>
                  <a:lnTo>
                    <a:pt x="38" y="183"/>
                  </a:lnTo>
                  <a:lnTo>
                    <a:pt x="38" y="177"/>
                  </a:lnTo>
                  <a:lnTo>
                    <a:pt x="40" y="177"/>
                  </a:lnTo>
                  <a:lnTo>
                    <a:pt x="34" y="160"/>
                  </a:lnTo>
                  <a:lnTo>
                    <a:pt x="40" y="160"/>
                  </a:lnTo>
                  <a:lnTo>
                    <a:pt x="46" y="160"/>
                  </a:lnTo>
                  <a:lnTo>
                    <a:pt x="46" y="154"/>
                  </a:lnTo>
                  <a:lnTo>
                    <a:pt x="44" y="151"/>
                  </a:lnTo>
                  <a:lnTo>
                    <a:pt x="46" y="147"/>
                  </a:lnTo>
                  <a:lnTo>
                    <a:pt x="53" y="143"/>
                  </a:lnTo>
                  <a:lnTo>
                    <a:pt x="55" y="143"/>
                  </a:lnTo>
                  <a:lnTo>
                    <a:pt x="57" y="137"/>
                  </a:lnTo>
                  <a:lnTo>
                    <a:pt x="59" y="135"/>
                  </a:lnTo>
                  <a:lnTo>
                    <a:pt x="63" y="137"/>
                  </a:lnTo>
                  <a:lnTo>
                    <a:pt x="63" y="132"/>
                  </a:lnTo>
                  <a:lnTo>
                    <a:pt x="63" y="128"/>
                  </a:lnTo>
                  <a:lnTo>
                    <a:pt x="63" y="126"/>
                  </a:lnTo>
                  <a:lnTo>
                    <a:pt x="70" y="130"/>
                  </a:lnTo>
                  <a:lnTo>
                    <a:pt x="74" y="132"/>
                  </a:lnTo>
                  <a:lnTo>
                    <a:pt x="74" y="135"/>
                  </a:lnTo>
                  <a:lnTo>
                    <a:pt x="72" y="137"/>
                  </a:lnTo>
                  <a:lnTo>
                    <a:pt x="74" y="139"/>
                  </a:lnTo>
                  <a:lnTo>
                    <a:pt x="78" y="137"/>
                  </a:lnTo>
                  <a:lnTo>
                    <a:pt x="78" y="135"/>
                  </a:lnTo>
                  <a:lnTo>
                    <a:pt x="80" y="132"/>
                  </a:lnTo>
                  <a:lnTo>
                    <a:pt x="80" y="137"/>
                  </a:lnTo>
                  <a:lnTo>
                    <a:pt x="84" y="132"/>
                  </a:lnTo>
                  <a:lnTo>
                    <a:pt x="84" y="130"/>
                  </a:lnTo>
                  <a:lnTo>
                    <a:pt x="89" y="130"/>
                  </a:lnTo>
                  <a:lnTo>
                    <a:pt x="93" y="128"/>
                  </a:lnTo>
                  <a:lnTo>
                    <a:pt x="95" y="128"/>
                  </a:lnTo>
                  <a:lnTo>
                    <a:pt x="97" y="132"/>
                  </a:lnTo>
                  <a:lnTo>
                    <a:pt x="103" y="137"/>
                  </a:lnTo>
                  <a:lnTo>
                    <a:pt x="110" y="132"/>
                  </a:lnTo>
                  <a:lnTo>
                    <a:pt x="114" y="135"/>
                  </a:lnTo>
                  <a:lnTo>
                    <a:pt x="114" y="137"/>
                  </a:lnTo>
                  <a:lnTo>
                    <a:pt x="118" y="137"/>
                  </a:lnTo>
                  <a:lnTo>
                    <a:pt x="120" y="141"/>
                  </a:lnTo>
                  <a:lnTo>
                    <a:pt x="126" y="141"/>
                  </a:lnTo>
                  <a:lnTo>
                    <a:pt x="129" y="145"/>
                  </a:lnTo>
                  <a:lnTo>
                    <a:pt x="135" y="149"/>
                  </a:lnTo>
                  <a:lnTo>
                    <a:pt x="137" y="151"/>
                  </a:lnTo>
                  <a:lnTo>
                    <a:pt x="139" y="154"/>
                  </a:lnTo>
                  <a:lnTo>
                    <a:pt x="139" y="158"/>
                  </a:lnTo>
                  <a:lnTo>
                    <a:pt x="141" y="158"/>
                  </a:lnTo>
                  <a:lnTo>
                    <a:pt x="143" y="156"/>
                  </a:lnTo>
                  <a:lnTo>
                    <a:pt x="143" y="149"/>
                  </a:lnTo>
                  <a:lnTo>
                    <a:pt x="148" y="147"/>
                  </a:lnTo>
                  <a:lnTo>
                    <a:pt x="150" y="151"/>
                  </a:lnTo>
                  <a:lnTo>
                    <a:pt x="158" y="151"/>
                  </a:lnTo>
                  <a:lnTo>
                    <a:pt x="160" y="156"/>
                  </a:lnTo>
                  <a:lnTo>
                    <a:pt x="164" y="158"/>
                  </a:lnTo>
                  <a:lnTo>
                    <a:pt x="169" y="154"/>
                  </a:lnTo>
                  <a:lnTo>
                    <a:pt x="169" y="147"/>
                  </a:lnTo>
                  <a:lnTo>
                    <a:pt x="173" y="145"/>
                  </a:lnTo>
                  <a:lnTo>
                    <a:pt x="173" y="143"/>
                  </a:lnTo>
                  <a:lnTo>
                    <a:pt x="177" y="141"/>
                  </a:lnTo>
                  <a:lnTo>
                    <a:pt x="179" y="143"/>
                  </a:lnTo>
                  <a:lnTo>
                    <a:pt x="181" y="141"/>
                  </a:lnTo>
                  <a:lnTo>
                    <a:pt x="186" y="141"/>
                  </a:lnTo>
                  <a:lnTo>
                    <a:pt x="190" y="145"/>
                  </a:lnTo>
                  <a:lnTo>
                    <a:pt x="192" y="147"/>
                  </a:lnTo>
                  <a:lnTo>
                    <a:pt x="198" y="147"/>
                  </a:lnTo>
                  <a:lnTo>
                    <a:pt x="196" y="143"/>
                  </a:lnTo>
                  <a:lnTo>
                    <a:pt x="200" y="141"/>
                  </a:lnTo>
                  <a:lnTo>
                    <a:pt x="204" y="141"/>
                  </a:lnTo>
                  <a:lnTo>
                    <a:pt x="207" y="139"/>
                  </a:lnTo>
                  <a:lnTo>
                    <a:pt x="211" y="141"/>
                  </a:lnTo>
                  <a:lnTo>
                    <a:pt x="215" y="143"/>
                  </a:lnTo>
                  <a:lnTo>
                    <a:pt x="213" y="145"/>
                  </a:lnTo>
                  <a:lnTo>
                    <a:pt x="211" y="147"/>
                  </a:lnTo>
                  <a:lnTo>
                    <a:pt x="213" y="151"/>
                  </a:lnTo>
                  <a:lnTo>
                    <a:pt x="217" y="154"/>
                  </a:lnTo>
                  <a:lnTo>
                    <a:pt x="219" y="151"/>
                  </a:lnTo>
                  <a:lnTo>
                    <a:pt x="221" y="154"/>
                  </a:lnTo>
                  <a:lnTo>
                    <a:pt x="228" y="154"/>
                  </a:lnTo>
                  <a:lnTo>
                    <a:pt x="234" y="158"/>
                  </a:lnTo>
                  <a:lnTo>
                    <a:pt x="238" y="156"/>
                  </a:lnTo>
                  <a:lnTo>
                    <a:pt x="240" y="151"/>
                  </a:lnTo>
                  <a:lnTo>
                    <a:pt x="242" y="147"/>
                  </a:lnTo>
                  <a:lnTo>
                    <a:pt x="245" y="145"/>
                  </a:lnTo>
                  <a:lnTo>
                    <a:pt x="249" y="149"/>
                  </a:lnTo>
                  <a:lnTo>
                    <a:pt x="255" y="149"/>
                  </a:lnTo>
                  <a:lnTo>
                    <a:pt x="261" y="147"/>
                  </a:lnTo>
                  <a:lnTo>
                    <a:pt x="263" y="145"/>
                  </a:lnTo>
                  <a:lnTo>
                    <a:pt x="263" y="128"/>
                  </a:lnTo>
                  <a:lnTo>
                    <a:pt x="261" y="128"/>
                  </a:lnTo>
                  <a:lnTo>
                    <a:pt x="255" y="128"/>
                  </a:lnTo>
                  <a:lnTo>
                    <a:pt x="251" y="124"/>
                  </a:lnTo>
                  <a:lnTo>
                    <a:pt x="251" y="122"/>
                  </a:lnTo>
                  <a:lnTo>
                    <a:pt x="247" y="122"/>
                  </a:lnTo>
                  <a:lnTo>
                    <a:pt x="245" y="120"/>
                  </a:lnTo>
                  <a:lnTo>
                    <a:pt x="238" y="120"/>
                  </a:lnTo>
                  <a:lnTo>
                    <a:pt x="238" y="116"/>
                  </a:lnTo>
                  <a:lnTo>
                    <a:pt x="238" y="113"/>
                  </a:lnTo>
                  <a:lnTo>
                    <a:pt x="238" y="111"/>
                  </a:lnTo>
                  <a:lnTo>
                    <a:pt x="240" y="111"/>
                  </a:lnTo>
                  <a:lnTo>
                    <a:pt x="242" y="107"/>
                  </a:lnTo>
                  <a:lnTo>
                    <a:pt x="245" y="103"/>
                  </a:lnTo>
                  <a:lnTo>
                    <a:pt x="245" y="99"/>
                  </a:lnTo>
                  <a:lnTo>
                    <a:pt x="240" y="99"/>
                  </a:lnTo>
                  <a:lnTo>
                    <a:pt x="240" y="95"/>
                  </a:lnTo>
                  <a:lnTo>
                    <a:pt x="245" y="88"/>
                  </a:lnTo>
                  <a:lnTo>
                    <a:pt x="251" y="84"/>
                  </a:lnTo>
                  <a:lnTo>
                    <a:pt x="257" y="82"/>
                  </a:lnTo>
                  <a:lnTo>
                    <a:pt x="261" y="84"/>
                  </a:lnTo>
                  <a:lnTo>
                    <a:pt x="263" y="82"/>
                  </a:lnTo>
                  <a:lnTo>
                    <a:pt x="263" y="78"/>
                  </a:lnTo>
                  <a:lnTo>
                    <a:pt x="259" y="78"/>
                  </a:lnTo>
                  <a:lnTo>
                    <a:pt x="257" y="73"/>
                  </a:lnTo>
                  <a:lnTo>
                    <a:pt x="253" y="73"/>
                  </a:lnTo>
                  <a:lnTo>
                    <a:pt x="251" y="76"/>
                  </a:lnTo>
                  <a:lnTo>
                    <a:pt x="247" y="73"/>
                  </a:lnTo>
                  <a:lnTo>
                    <a:pt x="242" y="73"/>
                  </a:lnTo>
                  <a:lnTo>
                    <a:pt x="242" y="71"/>
                  </a:lnTo>
                  <a:lnTo>
                    <a:pt x="245" y="69"/>
                  </a:lnTo>
                  <a:lnTo>
                    <a:pt x="249" y="69"/>
                  </a:lnTo>
                  <a:lnTo>
                    <a:pt x="247" y="65"/>
                  </a:lnTo>
                  <a:lnTo>
                    <a:pt x="242" y="67"/>
                  </a:lnTo>
                  <a:lnTo>
                    <a:pt x="238" y="65"/>
                  </a:lnTo>
                  <a:lnTo>
                    <a:pt x="240" y="63"/>
                  </a:lnTo>
                  <a:lnTo>
                    <a:pt x="238" y="59"/>
                  </a:lnTo>
                  <a:lnTo>
                    <a:pt x="240" y="57"/>
                  </a:lnTo>
                  <a:lnTo>
                    <a:pt x="245" y="57"/>
                  </a:lnTo>
                  <a:lnTo>
                    <a:pt x="247" y="54"/>
                  </a:lnTo>
                  <a:lnTo>
                    <a:pt x="249" y="54"/>
                  </a:lnTo>
                  <a:lnTo>
                    <a:pt x="251" y="57"/>
                  </a:lnTo>
                  <a:lnTo>
                    <a:pt x="255" y="57"/>
                  </a:lnTo>
                  <a:lnTo>
                    <a:pt x="259" y="59"/>
                  </a:lnTo>
                  <a:lnTo>
                    <a:pt x="259" y="57"/>
                  </a:lnTo>
                  <a:lnTo>
                    <a:pt x="259" y="54"/>
                  </a:lnTo>
                  <a:lnTo>
                    <a:pt x="263" y="52"/>
                  </a:lnTo>
                  <a:lnTo>
                    <a:pt x="268" y="52"/>
                  </a:lnTo>
                  <a:lnTo>
                    <a:pt x="270" y="57"/>
                  </a:lnTo>
                  <a:lnTo>
                    <a:pt x="272" y="52"/>
                  </a:lnTo>
                  <a:lnTo>
                    <a:pt x="272" y="50"/>
                  </a:lnTo>
                  <a:lnTo>
                    <a:pt x="278" y="48"/>
                  </a:lnTo>
                  <a:lnTo>
                    <a:pt x="282" y="48"/>
                  </a:lnTo>
                  <a:lnTo>
                    <a:pt x="289" y="46"/>
                  </a:lnTo>
                  <a:lnTo>
                    <a:pt x="293" y="44"/>
                  </a:lnTo>
                  <a:lnTo>
                    <a:pt x="295" y="44"/>
                  </a:lnTo>
                  <a:lnTo>
                    <a:pt x="299" y="40"/>
                  </a:lnTo>
                  <a:lnTo>
                    <a:pt x="306" y="40"/>
                  </a:lnTo>
                  <a:lnTo>
                    <a:pt x="308" y="38"/>
                  </a:lnTo>
                  <a:lnTo>
                    <a:pt x="310" y="38"/>
                  </a:lnTo>
                  <a:lnTo>
                    <a:pt x="314" y="38"/>
                  </a:lnTo>
                  <a:lnTo>
                    <a:pt x="314" y="38"/>
                  </a:lnTo>
                  <a:lnTo>
                    <a:pt x="314" y="33"/>
                  </a:lnTo>
                  <a:lnTo>
                    <a:pt x="316" y="31"/>
                  </a:lnTo>
                  <a:lnTo>
                    <a:pt x="320" y="31"/>
                  </a:lnTo>
                  <a:lnTo>
                    <a:pt x="323" y="29"/>
                  </a:lnTo>
                  <a:lnTo>
                    <a:pt x="325" y="27"/>
                  </a:lnTo>
                  <a:lnTo>
                    <a:pt x="327" y="29"/>
                  </a:lnTo>
                  <a:lnTo>
                    <a:pt x="329" y="29"/>
                  </a:lnTo>
                  <a:lnTo>
                    <a:pt x="333" y="27"/>
                  </a:lnTo>
                  <a:lnTo>
                    <a:pt x="337" y="25"/>
                  </a:lnTo>
                  <a:lnTo>
                    <a:pt x="346" y="19"/>
                  </a:lnTo>
                  <a:lnTo>
                    <a:pt x="348" y="19"/>
                  </a:lnTo>
                  <a:lnTo>
                    <a:pt x="350" y="19"/>
                  </a:lnTo>
                  <a:lnTo>
                    <a:pt x="354" y="17"/>
                  </a:lnTo>
                  <a:lnTo>
                    <a:pt x="358" y="14"/>
                  </a:lnTo>
                  <a:lnTo>
                    <a:pt x="360" y="14"/>
                  </a:lnTo>
                  <a:lnTo>
                    <a:pt x="365" y="12"/>
                  </a:lnTo>
                  <a:lnTo>
                    <a:pt x="365" y="10"/>
                  </a:lnTo>
                  <a:lnTo>
                    <a:pt x="363" y="8"/>
                  </a:lnTo>
                  <a:lnTo>
                    <a:pt x="365" y="6"/>
                  </a:lnTo>
                  <a:lnTo>
                    <a:pt x="371" y="6"/>
                  </a:lnTo>
                  <a:lnTo>
                    <a:pt x="371" y="2"/>
                  </a:lnTo>
                  <a:lnTo>
                    <a:pt x="375" y="0"/>
                  </a:lnTo>
                  <a:lnTo>
                    <a:pt x="377" y="0"/>
                  </a:lnTo>
                  <a:lnTo>
                    <a:pt x="382" y="0"/>
                  </a:lnTo>
                  <a:lnTo>
                    <a:pt x="386" y="2"/>
                  </a:lnTo>
                  <a:lnTo>
                    <a:pt x="392" y="2"/>
                  </a:lnTo>
                  <a:lnTo>
                    <a:pt x="396" y="4"/>
                  </a:lnTo>
                  <a:lnTo>
                    <a:pt x="400" y="4"/>
                  </a:lnTo>
                  <a:lnTo>
                    <a:pt x="405" y="2"/>
                  </a:lnTo>
                  <a:lnTo>
                    <a:pt x="409" y="2"/>
                  </a:lnTo>
                  <a:lnTo>
                    <a:pt x="411" y="8"/>
                  </a:lnTo>
                  <a:lnTo>
                    <a:pt x="413" y="8"/>
                  </a:lnTo>
                  <a:lnTo>
                    <a:pt x="413" y="12"/>
                  </a:lnTo>
                  <a:lnTo>
                    <a:pt x="417" y="17"/>
                  </a:lnTo>
                  <a:lnTo>
                    <a:pt x="419" y="19"/>
                  </a:lnTo>
                  <a:lnTo>
                    <a:pt x="419" y="21"/>
                  </a:lnTo>
                  <a:lnTo>
                    <a:pt x="419" y="23"/>
                  </a:lnTo>
                  <a:lnTo>
                    <a:pt x="419" y="27"/>
                  </a:lnTo>
                  <a:lnTo>
                    <a:pt x="419" y="29"/>
                  </a:lnTo>
                  <a:lnTo>
                    <a:pt x="417" y="29"/>
                  </a:lnTo>
                  <a:lnTo>
                    <a:pt x="417" y="33"/>
                  </a:lnTo>
                  <a:lnTo>
                    <a:pt x="422" y="35"/>
                  </a:lnTo>
                  <a:lnTo>
                    <a:pt x="426" y="31"/>
                  </a:lnTo>
                  <a:lnTo>
                    <a:pt x="428" y="35"/>
                  </a:lnTo>
                  <a:lnTo>
                    <a:pt x="430" y="33"/>
                  </a:lnTo>
                  <a:lnTo>
                    <a:pt x="430" y="29"/>
                  </a:lnTo>
                  <a:lnTo>
                    <a:pt x="434" y="29"/>
                  </a:lnTo>
                  <a:lnTo>
                    <a:pt x="434" y="33"/>
                  </a:lnTo>
                  <a:lnTo>
                    <a:pt x="436" y="33"/>
                  </a:lnTo>
                  <a:lnTo>
                    <a:pt x="438" y="29"/>
                  </a:lnTo>
                  <a:lnTo>
                    <a:pt x="436" y="27"/>
                  </a:lnTo>
                  <a:lnTo>
                    <a:pt x="438" y="25"/>
                  </a:lnTo>
                  <a:lnTo>
                    <a:pt x="445" y="29"/>
                  </a:lnTo>
                  <a:lnTo>
                    <a:pt x="445" y="35"/>
                  </a:lnTo>
                  <a:lnTo>
                    <a:pt x="447" y="42"/>
                  </a:lnTo>
                  <a:lnTo>
                    <a:pt x="451" y="42"/>
                  </a:lnTo>
                  <a:lnTo>
                    <a:pt x="453" y="38"/>
                  </a:lnTo>
                  <a:lnTo>
                    <a:pt x="451" y="38"/>
                  </a:lnTo>
                  <a:lnTo>
                    <a:pt x="449" y="35"/>
                  </a:lnTo>
                  <a:lnTo>
                    <a:pt x="453" y="33"/>
                  </a:lnTo>
                  <a:lnTo>
                    <a:pt x="462" y="38"/>
                  </a:lnTo>
                  <a:lnTo>
                    <a:pt x="464" y="38"/>
                  </a:lnTo>
                  <a:lnTo>
                    <a:pt x="468" y="35"/>
                  </a:lnTo>
                  <a:lnTo>
                    <a:pt x="470" y="35"/>
                  </a:lnTo>
                  <a:lnTo>
                    <a:pt x="468" y="40"/>
                  </a:lnTo>
                  <a:lnTo>
                    <a:pt x="466" y="42"/>
                  </a:lnTo>
                  <a:lnTo>
                    <a:pt x="466" y="48"/>
                  </a:lnTo>
                  <a:lnTo>
                    <a:pt x="468" y="50"/>
                  </a:lnTo>
                  <a:lnTo>
                    <a:pt x="470" y="50"/>
                  </a:lnTo>
                  <a:lnTo>
                    <a:pt x="472" y="48"/>
                  </a:lnTo>
                  <a:lnTo>
                    <a:pt x="476" y="46"/>
                  </a:lnTo>
                  <a:lnTo>
                    <a:pt x="485" y="48"/>
                  </a:lnTo>
                  <a:lnTo>
                    <a:pt x="487" y="50"/>
                  </a:lnTo>
                  <a:lnTo>
                    <a:pt x="489" y="48"/>
                  </a:lnTo>
                  <a:lnTo>
                    <a:pt x="489" y="44"/>
                  </a:lnTo>
                  <a:lnTo>
                    <a:pt x="493" y="42"/>
                  </a:lnTo>
                  <a:lnTo>
                    <a:pt x="497" y="42"/>
                  </a:lnTo>
                  <a:lnTo>
                    <a:pt x="502" y="40"/>
                  </a:lnTo>
                  <a:lnTo>
                    <a:pt x="504" y="35"/>
                  </a:lnTo>
                  <a:lnTo>
                    <a:pt x="506" y="33"/>
                  </a:lnTo>
                  <a:lnTo>
                    <a:pt x="508" y="31"/>
                  </a:lnTo>
                  <a:lnTo>
                    <a:pt x="512" y="27"/>
                  </a:lnTo>
                  <a:lnTo>
                    <a:pt x="514" y="25"/>
                  </a:lnTo>
                  <a:lnTo>
                    <a:pt x="519" y="21"/>
                  </a:lnTo>
                  <a:lnTo>
                    <a:pt x="523" y="21"/>
                  </a:lnTo>
                  <a:lnTo>
                    <a:pt x="527" y="19"/>
                  </a:lnTo>
                  <a:lnTo>
                    <a:pt x="529" y="21"/>
                  </a:lnTo>
                  <a:lnTo>
                    <a:pt x="529" y="23"/>
                  </a:lnTo>
                  <a:lnTo>
                    <a:pt x="527" y="27"/>
                  </a:lnTo>
                  <a:lnTo>
                    <a:pt x="523" y="29"/>
                  </a:lnTo>
                  <a:lnTo>
                    <a:pt x="525" y="31"/>
                  </a:lnTo>
                  <a:lnTo>
                    <a:pt x="561" y="59"/>
                  </a:lnTo>
                  <a:lnTo>
                    <a:pt x="609" y="120"/>
                  </a:lnTo>
                  <a:lnTo>
                    <a:pt x="613" y="118"/>
                  </a:lnTo>
                  <a:lnTo>
                    <a:pt x="618" y="116"/>
                  </a:lnTo>
                  <a:lnTo>
                    <a:pt x="618" y="113"/>
                  </a:lnTo>
                  <a:lnTo>
                    <a:pt x="618" y="113"/>
                  </a:lnTo>
                  <a:lnTo>
                    <a:pt x="618" y="109"/>
                  </a:lnTo>
                  <a:lnTo>
                    <a:pt x="620" y="107"/>
                  </a:lnTo>
                  <a:lnTo>
                    <a:pt x="626" y="109"/>
                  </a:lnTo>
                  <a:lnTo>
                    <a:pt x="626" y="113"/>
                  </a:lnTo>
                  <a:lnTo>
                    <a:pt x="626" y="116"/>
                  </a:lnTo>
                  <a:lnTo>
                    <a:pt x="630" y="118"/>
                  </a:lnTo>
                  <a:lnTo>
                    <a:pt x="632" y="120"/>
                  </a:lnTo>
                  <a:lnTo>
                    <a:pt x="637" y="120"/>
                  </a:lnTo>
                  <a:lnTo>
                    <a:pt x="639" y="118"/>
                  </a:lnTo>
                  <a:lnTo>
                    <a:pt x="643" y="118"/>
                  </a:lnTo>
                  <a:lnTo>
                    <a:pt x="647" y="120"/>
                  </a:lnTo>
                  <a:lnTo>
                    <a:pt x="651" y="118"/>
                  </a:lnTo>
                  <a:lnTo>
                    <a:pt x="656" y="120"/>
                  </a:lnTo>
                  <a:lnTo>
                    <a:pt x="660" y="118"/>
                  </a:lnTo>
                  <a:lnTo>
                    <a:pt x="660" y="116"/>
                  </a:lnTo>
                  <a:lnTo>
                    <a:pt x="660" y="113"/>
                  </a:lnTo>
                  <a:lnTo>
                    <a:pt x="660" y="111"/>
                  </a:lnTo>
                  <a:lnTo>
                    <a:pt x="666" y="111"/>
                  </a:lnTo>
                  <a:lnTo>
                    <a:pt x="672" y="111"/>
                  </a:lnTo>
                  <a:lnTo>
                    <a:pt x="679" y="111"/>
                  </a:lnTo>
                  <a:lnTo>
                    <a:pt x="685" y="116"/>
                  </a:lnTo>
                  <a:lnTo>
                    <a:pt x="689" y="122"/>
                  </a:lnTo>
                  <a:lnTo>
                    <a:pt x="691" y="126"/>
                  </a:lnTo>
                  <a:lnTo>
                    <a:pt x="693" y="126"/>
                  </a:lnTo>
                  <a:lnTo>
                    <a:pt x="698" y="128"/>
                  </a:lnTo>
                  <a:lnTo>
                    <a:pt x="702" y="130"/>
                  </a:lnTo>
                  <a:lnTo>
                    <a:pt x="702" y="130"/>
                  </a:lnTo>
                  <a:lnTo>
                    <a:pt x="706" y="132"/>
                  </a:lnTo>
                  <a:lnTo>
                    <a:pt x="706" y="135"/>
                  </a:lnTo>
                  <a:lnTo>
                    <a:pt x="706" y="137"/>
                  </a:lnTo>
                  <a:lnTo>
                    <a:pt x="706" y="141"/>
                  </a:lnTo>
                  <a:lnTo>
                    <a:pt x="706" y="143"/>
                  </a:lnTo>
                  <a:lnTo>
                    <a:pt x="708" y="145"/>
                  </a:lnTo>
                  <a:lnTo>
                    <a:pt x="708" y="145"/>
                  </a:lnTo>
                  <a:lnTo>
                    <a:pt x="710" y="145"/>
                  </a:lnTo>
                  <a:lnTo>
                    <a:pt x="715" y="147"/>
                  </a:lnTo>
                  <a:lnTo>
                    <a:pt x="719" y="149"/>
                  </a:lnTo>
                  <a:lnTo>
                    <a:pt x="719" y="147"/>
                  </a:lnTo>
                  <a:lnTo>
                    <a:pt x="723" y="145"/>
                  </a:lnTo>
                  <a:lnTo>
                    <a:pt x="731" y="145"/>
                  </a:lnTo>
                  <a:lnTo>
                    <a:pt x="736" y="143"/>
                  </a:lnTo>
                  <a:lnTo>
                    <a:pt x="738" y="139"/>
                  </a:lnTo>
                  <a:lnTo>
                    <a:pt x="742" y="137"/>
                  </a:lnTo>
                  <a:lnTo>
                    <a:pt x="744" y="139"/>
                  </a:lnTo>
                  <a:lnTo>
                    <a:pt x="742" y="143"/>
                  </a:lnTo>
                  <a:lnTo>
                    <a:pt x="744" y="147"/>
                  </a:lnTo>
                  <a:lnTo>
                    <a:pt x="746" y="147"/>
                  </a:lnTo>
                  <a:lnTo>
                    <a:pt x="750" y="151"/>
                  </a:lnTo>
                  <a:lnTo>
                    <a:pt x="757" y="154"/>
                  </a:lnTo>
                  <a:lnTo>
                    <a:pt x="759" y="156"/>
                  </a:lnTo>
                  <a:lnTo>
                    <a:pt x="755" y="160"/>
                  </a:lnTo>
                  <a:lnTo>
                    <a:pt x="750" y="160"/>
                  </a:lnTo>
                  <a:lnTo>
                    <a:pt x="746" y="166"/>
                  </a:lnTo>
                  <a:lnTo>
                    <a:pt x="746" y="168"/>
                  </a:lnTo>
                  <a:lnTo>
                    <a:pt x="746" y="170"/>
                  </a:lnTo>
                  <a:lnTo>
                    <a:pt x="744" y="177"/>
                  </a:lnTo>
                  <a:lnTo>
                    <a:pt x="738" y="179"/>
                  </a:lnTo>
                  <a:lnTo>
                    <a:pt x="736" y="181"/>
                  </a:lnTo>
                  <a:lnTo>
                    <a:pt x="733" y="185"/>
                  </a:lnTo>
                  <a:lnTo>
                    <a:pt x="736" y="194"/>
                  </a:lnTo>
                  <a:lnTo>
                    <a:pt x="738" y="202"/>
                  </a:lnTo>
                  <a:lnTo>
                    <a:pt x="742" y="206"/>
                  </a:lnTo>
                  <a:lnTo>
                    <a:pt x="742" y="208"/>
                  </a:lnTo>
                  <a:lnTo>
                    <a:pt x="738" y="215"/>
                  </a:lnTo>
                  <a:lnTo>
                    <a:pt x="731" y="217"/>
                  </a:lnTo>
                  <a:lnTo>
                    <a:pt x="729" y="221"/>
                  </a:lnTo>
                  <a:lnTo>
                    <a:pt x="725" y="221"/>
                  </a:lnTo>
                  <a:lnTo>
                    <a:pt x="725" y="221"/>
                  </a:lnTo>
                  <a:lnTo>
                    <a:pt x="723" y="219"/>
                  </a:lnTo>
                  <a:lnTo>
                    <a:pt x="719" y="219"/>
                  </a:lnTo>
                  <a:lnTo>
                    <a:pt x="712" y="221"/>
                  </a:lnTo>
                  <a:lnTo>
                    <a:pt x="706" y="219"/>
                  </a:lnTo>
                  <a:lnTo>
                    <a:pt x="700" y="217"/>
                  </a:lnTo>
                  <a:lnTo>
                    <a:pt x="693" y="217"/>
                  </a:lnTo>
                  <a:lnTo>
                    <a:pt x="691" y="217"/>
                  </a:lnTo>
                  <a:lnTo>
                    <a:pt x="691" y="225"/>
                  </a:lnTo>
                  <a:lnTo>
                    <a:pt x="689" y="232"/>
                  </a:lnTo>
                  <a:lnTo>
                    <a:pt x="689" y="236"/>
                  </a:lnTo>
                  <a:lnTo>
                    <a:pt x="687" y="248"/>
                  </a:lnTo>
                  <a:lnTo>
                    <a:pt x="687" y="257"/>
                  </a:lnTo>
                  <a:lnTo>
                    <a:pt x="685" y="259"/>
                  </a:lnTo>
                  <a:lnTo>
                    <a:pt x="687" y="261"/>
                  </a:lnTo>
                  <a:lnTo>
                    <a:pt x="691" y="263"/>
                  </a:lnTo>
                  <a:lnTo>
                    <a:pt x="691" y="267"/>
                  </a:lnTo>
                  <a:lnTo>
                    <a:pt x="689" y="269"/>
                  </a:lnTo>
                  <a:lnTo>
                    <a:pt x="687" y="269"/>
                  </a:lnTo>
                  <a:lnTo>
                    <a:pt x="685" y="272"/>
                  </a:lnTo>
                  <a:lnTo>
                    <a:pt x="683" y="272"/>
                  </a:lnTo>
                  <a:lnTo>
                    <a:pt x="679" y="269"/>
                  </a:lnTo>
                  <a:lnTo>
                    <a:pt x="677" y="272"/>
                  </a:lnTo>
                  <a:lnTo>
                    <a:pt x="672" y="272"/>
                  </a:lnTo>
                  <a:lnTo>
                    <a:pt x="664" y="274"/>
                  </a:lnTo>
                  <a:lnTo>
                    <a:pt x="658" y="276"/>
                  </a:lnTo>
                  <a:lnTo>
                    <a:pt x="656" y="276"/>
                  </a:lnTo>
                  <a:lnTo>
                    <a:pt x="651" y="276"/>
                  </a:lnTo>
                  <a:lnTo>
                    <a:pt x="649" y="276"/>
                  </a:lnTo>
                  <a:lnTo>
                    <a:pt x="645" y="280"/>
                  </a:lnTo>
                  <a:lnTo>
                    <a:pt x="645" y="282"/>
                  </a:lnTo>
                  <a:lnTo>
                    <a:pt x="649" y="284"/>
                  </a:lnTo>
                  <a:lnTo>
                    <a:pt x="653" y="284"/>
                  </a:lnTo>
                  <a:lnTo>
                    <a:pt x="660" y="284"/>
                  </a:lnTo>
                  <a:lnTo>
                    <a:pt x="660" y="286"/>
                  </a:lnTo>
                  <a:lnTo>
                    <a:pt x="656" y="291"/>
                  </a:lnTo>
                  <a:lnTo>
                    <a:pt x="658" y="295"/>
                  </a:lnTo>
                  <a:lnTo>
                    <a:pt x="658" y="299"/>
                  </a:lnTo>
                  <a:lnTo>
                    <a:pt x="660" y="301"/>
                  </a:lnTo>
                  <a:lnTo>
                    <a:pt x="660" y="305"/>
                  </a:lnTo>
                  <a:lnTo>
                    <a:pt x="664" y="312"/>
                  </a:lnTo>
                  <a:lnTo>
                    <a:pt x="666" y="316"/>
                  </a:lnTo>
                  <a:lnTo>
                    <a:pt x="670" y="318"/>
                  </a:lnTo>
                  <a:lnTo>
                    <a:pt x="670" y="326"/>
                  </a:lnTo>
                  <a:lnTo>
                    <a:pt x="668" y="328"/>
                  </a:lnTo>
                  <a:lnTo>
                    <a:pt x="668" y="333"/>
                  </a:lnTo>
                  <a:lnTo>
                    <a:pt x="670" y="335"/>
                  </a:lnTo>
                  <a:lnTo>
                    <a:pt x="668" y="337"/>
                  </a:lnTo>
                  <a:lnTo>
                    <a:pt x="668" y="339"/>
                  </a:lnTo>
                  <a:lnTo>
                    <a:pt x="664" y="341"/>
                  </a:lnTo>
                  <a:lnTo>
                    <a:pt x="664" y="347"/>
                  </a:lnTo>
                  <a:lnTo>
                    <a:pt x="662" y="350"/>
                  </a:lnTo>
                  <a:lnTo>
                    <a:pt x="651" y="347"/>
                  </a:lnTo>
                  <a:lnTo>
                    <a:pt x="643" y="337"/>
                  </a:lnTo>
                  <a:lnTo>
                    <a:pt x="641" y="337"/>
                  </a:lnTo>
                  <a:lnTo>
                    <a:pt x="632" y="335"/>
                  </a:lnTo>
                  <a:lnTo>
                    <a:pt x="620" y="335"/>
                  </a:lnTo>
                  <a:lnTo>
                    <a:pt x="613" y="337"/>
                  </a:lnTo>
                  <a:lnTo>
                    <a:pt x="603" y="333"/>
                  </a:lnTo>
                  <a:lnTo>
                    <a:pt x="594" y="335"/>
                  </a:lnTo>
                  <a:lnTo>
                    <a:pt x="588" y="337"/>
                  </a:lnTo>
                  <a:lnTo>
                    <a:pt x="584" y="335"/>
                  </a:lnTo>
                  <a:lnTo>
                    <a:pt x="580" y="339"/>
                  </a:lnTo>
                  <a:lnTo>
                    <a:pt x="578" y="339"/>
                  </a:lnTo>
                  <a:lnTo>
                    <a:pt x="567" y="339"/>
                  </a:lnTo>
                  <a:lnTo>
                    <a:pt x="559" y="337"/>
                  </a:lnTo>
                  <a:lnTo>
                    <a:pt x="554" y="333"/>
                  </a:lnTo>
                  <a:lnTo>
                    <a:pt x="548" y="333"/>
                  </a:lnTo>
                  <a:lnTo>
                    <a:pt x="546" y="335"/>
                  </a:lnTo>
                  <a:lnTo>
                    <a:pt x="540" y="335"/>
                  </a:lnTo>
                  <a:lnTo>
                    <a:pt x="537" y="333"/>
                  </a:lnTo>
                  <a:lnTo>
                    <a:pt x="535" y="335"/>
                  </a:lnTo>
                  <a:lnTo>
                    <a:pt x="535" y="339"/>
                  </a:lnTo>
                  <a:lnTo>
                    <a:pt x="535" y="343"/>
                  </a:lnTo>
                  <a:lnTo>
                    <a:pt x="535" y="350"/>
                  </a:lnTo>
                  <a:lnTo>
                    <a:pt x="531" y="350"/>
                  </a:lnTo>
                  <a:lnTo>
                    <a:pt x="519" y="350"/>
                  </a:lnTo>
                  <a:lnTo>
                    <a:pt x="504" y="350"/>
                  </a:lnTo>
                  <a:lnTo>
                    <a:pt x="500" y="347"/>
                  </a:lnTo>
                  <a:lnTo>
                    <a:pt x="493" y="345"/>
                  </a:lnTo>
                  <a:lnTo>
                    <a:pt x="489" y="350"/>
                  </a:lnTo>
                  <a:lnTo>
                    <a:pt x="491" y="352"/>
                  </a:lnTo>
                  <a:lnTo>
                    <a:pt x="487" y="356"/>
                  </a:lnTo>
                  <a:lnTo>
                    <a:pt x="485" y="356"/>
                  </a:lnTo>
                  <a:lnTo>
                    <a:pt x="485" y="356"/>
                  </a:lnTo>
                  <a:lnTo>
                    <a:pt x="481" y="362"/>
                  </a:lnTo>
                  <a:lnTo>
                    <a:pt x="476" y="364"/>
                  </a:lnTo>
                  <a:lnTo>
                    <a:pt x="470" y="373"/>
                  </a:lnTo>
                  <a:lnTo>
                    <a:pt x="466" y="379"/>
                  </a:lnTo>
                  <a:lnTo>
                    <a:pt x="464" y="381"/>
                  </a:lnTo>
                  <a:lnTo>
                    <a:pt x="460" y="387"/>
                  </a:lnTo>
                  <a:lnTo>
                    <a:pt x="453" y="396"/>
                  </a:lnTo>
                  <a:lnTo>
                    <a:pt x="451" y="394"/>
                  </a:lnTo>
                  <a:lnTo>
                    <a:pt x="441" y="390"/>
                  </a:lnTo>
                  <a:lnTo>
                    <a:pt x="434" y="390"/>
                  </a:lnTo>
                  <a:lnTo>
                    <a:pt x="428" y="390"/>
                  </a:lnTo>
                  <a:lnTo>
                    <a:pt x="419" y="396"/>
                  </a:lnTo>
                  <a:lnTo>
                    <a:pt x="415" y="394"/>
                  </a:lnTo>
                  <a:lnTo>
                    <a:pt x="407" y="371"/>
                  </a:lnTo>
                  <a:lnTo>
                    <a:pt x="392" y="371"/>
                  </a:lnTo>
                  <a:lnTo>
                    <a:pt x="392" y="341"/>
                  </a:lnTo>
                  <a:lnTo>
                    <a:pt x="386" y="343"/>
                  </a:lnTo>
                  <a:lnTo>
                    <a:pt x="379" y="333"/>
                  </a:lnTo>
                  <a:lnTo>
                    <a:pt x="371" y="324"/>
                  </a:lnTo>
                  <a:lnTo>
                    <a:pt x="337" y="324"/>
                  </a:lnTo>
                  <a:lnTo>
                    <a:pt x="308" y="326"/>
                  </a:lnTo>
                  <a:lnTo>
                    <a:pt x="291" y="318"/>
                  </a:lnTo>
                  <a:lnTo>
                    <a:pt x="278" y="312"/>
                  </a:lnTo>
                  <a:lnTo>
                    <a:pt x="247" y="291"/>
                  </a:lnTo>
                  <a:lnTo>
                    <a:pt x="194" y="301"/>
                  </a:lnTo>
                  <a:lnTo>
                    <a:pt x="211" y="396"/>
                  </a:lnTo>
                  <a:lnTo>
                    <a:pt x="209" y="396"/>
                  </a:lnTo>
                  <a:lnTo>
                    <a:pt x="200" y="398"/>
                  </a:lnTo>
                  <a:lnTo>
                    <a:pt x="188" y="381"/>
                  </a:lnTo>
                  <a:lnTo>
                    <a:pt x="173" y="375"/>
                  </a:lnTo>
                  <a:lnTo>
                    <a:pt x="160" y="373"/>
                  </a:lnTo>
                  <a:lnTo>
                    <a:pt x="150" y="375"/>
                  </a:lnTo>
                  <a:lnTo>
                    <a:pt x="137" y="387"/>
                  </a:lnTo>
                  <a:lnTo>
                    <a:pt x="137" y="381"/>
                  </a:lnTo>
                  <a:lnTo>
                    <a:pt x="137" y="377"/>
                  </a:lnTo>
                  <a:lnTo>
                    <a:pt x="139" y="371"/>
                  </a:lnTo>
                  <a:lnTo>
                    <a:pt x="139" y="366"/>
                  </a:lnTo>
                  <a:lnTo>
                    <a:pt x="139" y="364"/>
                  </a:lnTo>
                  <a:lnTo>
                    <a:pt x="139" y="362"/>
                  </a:lnTo>
                  <a:lnTo>
                    <a:pt x="139" y="362"/>
                  </a:lnTo>
                  <a:lnTo>
                    <a:pt x="135" y="362"/>
                  </a:lnTo>
                  <a:lnTo>
                    <a:pt x="131" y="360"/>
                  </a:lnTo>
                  <a:lnTo>
                    <a:pt x="126" y="360"/>
                  </a:lnTo>
                  <a:lnTo>
                    <a:pt x="124" y="360"/>
                  </a:lnTo>
                  <a:lnTo>
                    <a:pt x="122" y="360"/>
                  </a:lnTo>
                  <a:lnTo>
                    <a:pt x="120" y="356"/>
                  </a:lnTo>
                  <a:lnTo>
                    <a:pt x="120" y="356"/>
                  </a:lnTo>
                  <a:lnTo>
                    <a:pt x="118" y="352"/>
                  </a:lnTo>
                  <a:lnTo>
                    <a:pt x="116" y="352"/>
                  </a:lnTo>
                  <a:lnTo>
                    <a:pt x="114" y="352"/>
                  </a:lnTo>
                  <a:lnTo>
                    <a:pt x="112" y="352"/>
                  </a:lnTo>
                  <a:lnTo>
                    <a:pt x="110" y="352"/>
                  </a:lnTo>
                  <a:lnTo>
                    <a:pt x="110" y="347"/>
                  </a:lnTo>
                  <a:lnTo>
                    <a:pt x="110" y="343"/>
                  </a:lnTo>
                  <a:lnTo>
                    <a:pt x="103" y="337"/>
                  </a:lnTo>
                  <a:lnTo>
                    <a:pt x="103" y="335"/>
                  </a:lnTo>
                  <a:lnTo>
                    <a:pt x="101" y="335"/>
                  </a:lnTo>
                  <a:lnTo>
                    <a:pt x="99" y="331"/>
                  </a:lnTo>
                  <a:lnTo>
                    <a:pt x="97" y="328"/>
                  </a:lnTo>
                  <a:lnTo>
                    <a:pt x="95" y="326"/>
                  </a:lnTo>
                  <a:lnTo>
                    <a:pt x="93" y="324"/>
                  </a:lnTo>
                  <a:lnTo>
                    <a:pt x="89" y="324"/>
                  </a:lnTo>
                  <a:lnTo>
                    <a:pt x="86" y="320"/>
                  </a:lnTo>
                  <a:lnTo>
                    <a:pt x="86" y="320"/>
                  </a:lnTo>
                  <a:lnTo>
                    <a:pt x="89" y="318"/>
                  </a:lnTo>
                  <a:lnTo>
                    <a:pt x="91" y="318"/>
                  </a:lnTo>
                  <a:lnTo>
                    <a:pt x="97" y="318"/>
                  </a:lnTo>
                  <a:lnTo>
                    <a:pt x="99" y="318"/>
                  </a:lnTo>
                  <a:lnTo>
                    <a:pt x="101" y="318"/>
                  </a:lnTo>
                  <a:lnTo>
                    <a:pt x="101" y="318"/>
                  </a:lnTo>
                  <a:lnTo>
                    <a:pt x="103" y="318"/>
                  </a:lnTo>
                  <a:lnTo>
                    <a:pt x="105" y="316"/>
                  </a:lnTo>
                  <a:lnTo>
                    <a:pt x="110" y="318"/>
                  </a:lnTo>
                  <a:lnTo>
                    <a:pt x="110" y="316"/>
                  </a:lnTo>
                  <a:lnTo>
                    <a:pt x="110" y="314"/>
                  </a:lnTo>
                  <a:lnTo>
                    <a:pt x="105" y="316"/>
                  </a:lnTo>
                  <a:lnTo>
                    <a:pt x="105" y="314"/>
                  </a:lnTo>
                  <a:lnTo>
                    <a:pt x="105" y="312"/>
                  </a:lnTo>
                  <a:lnTo>
                    <a:pt x="101" y="307"/>
                  </a:lnTo>
                  <a:lnTo>
                    <a:pt x="99" y="305"/>
                  </a:lnTo>
                  <a:lnTo>
                    <a:pt x="101" y="303"/>
                  </a:lnTo>
                  <a:lnTo>
                    <a:pt x="101" y="301"/>
                  </a:lnTo>
                  <a:lnTo>
                    <a:pt x="101" y="299"/>
                  </a:lnTo>
                  <a:lnTo>
                    <a:pt x="103" y="297"/>
                  </a:lnTo>
                  <a:lnTo>
                    <a:pt x="108" y="295"/>
                  </a:lnTo>
                  <a:lnTo>
                    <a:pt x="112" y="293"/>
                  </a:lnTo>
                  <a:lnTo>
                    <a:pt x="114" y="295"/>
                  </a:lnTo>
                  <a:lnTo>
                    <a:pt x="118" y="295"/>
                  </a:lnTo>
                  <a:lnTo>
                    <a:pt x="122" y="293"/>
                  </a:lnTo>
                  <a:lnTo>
                    <a:pt x="124" y="295"/>
                  </a:lnTo>
                  <a:lnTo>
                    <a:pt x="124" y="295"/>
                  </a:lnTo>
                  <a:lnTo>
                    <a:pt x="129" y="295"/>
                  </a:lnTo>
                  <a:lnTo>
                    <a:pt x="131" y="297"/>
                  </a:lnTo>
                  <a:lnTo>
                    <a:pt x="135" y="297"/>
                  </a:lnTo>
                  <a:lnTo>
                    <a:pt x="139" y="295"/>
                  </a:lnTo>
                  <a:lnTo>
                    <a:pt x="139" y="293"/>
                  </a:lnTo>
                  <a:lnTo>
                    <a:pt x="137" y="293"/>
                  </a:lnTo>
                  <a:lnTo>
                    <a:pt x="133" y="293"/>
                  </a:lnTo>
                  <a:lnTo>
                    <a:pt x="131" y="286"/>
                  </a:lnTo>
                  <a:lnTo>
                    <a:pt x="131" y="282"/>
                  </a:lnTo>
                  <a:lnTo>
                    <a:pt x="133" y="280"/>
                  </a:lnTo>
                  <a:lnTo>
                    <a:pt x="135" y="278"/>
                  </a:lnTo>
                  <a:lnTo>
                    <a:pt x="133" y="278"/>
                  </a:lnTo>
                  <a:lnTo>
                    <a:pt x="133" y="276"/>
                  </a:lnTo>
                  <a:lnTo>
                    <a:pt x="131" y="274"/>
                  </a:lnTo>
                  <a:lnTo>
                    <a:pt x="133" y="269"/>
                  </a:lnTo>
                  <a:lnTo>
                    <a:pt x="135" y="267"/>
                  </a:lnTo>
                  <a:lnTo>
                    <a:pt x="131" y="263"/>
                  </a:lnTo>
                  <a:lnTo>
                    <a:pt x="131" y="261"/>
                  </a:lnTo>
                  <a:lnTo>
                    <a:pt x="133" y="259"/>
                  </a:lnTo>
                  <a:lnTo>
                    <a:pt x="131" y="259"/>
                  </a:lnTo>
                  <a:lnTo>
                    <a:pt x="129" y="257"/>
                  </a:lnTo>
                  <a:lnTo>
                    <a:pt x="126" y="255"/>
                  </a:lnTo>
                  <a:lnTo>
                    <a:pt x="126" y="253"/>
                  </a:lnTo>
                  <a:lnTo>
                    <a:pt x="120" y="253"/>
                  </a:lnTo>
                  <a:lnTo>
                    <a:pt x="118" y="253"/>
                  </a:lnTo>
                  <a:lnTo>
                    <a:pt x="116" y="253"/>
                  </a:lnTo>
                  <a:lnTo>
                    <a:pt x="114" y="255"/>
                  </a:lnTo>
                  <a:lnTo>
                    <a:pt x="112" y="255"/>
                  </a:lnTo>
                  <a:lnTo>
                    <a:pt x="112" y="257"/>
                  </a:lnTo>
                  <a:lnTo>
                    <a:pt x="110" y="259"/>
                  </a:lnTo>
                  <a:lnTo>
                    <a:pt x="108" y="257"/>
                  </a:lnTo>
                  <a:lnTo>
                    <a:pt x="108" y="255"/>
                  </a:lnTo>
                  <a:lnTo>
                    <a:pt x="105" y="257"/>
                  </a:lnTo>
                  <a:lnTo>
                    <a:pt x="103" y="257"/>
                  </a:lnTo>
                  <a:lnTo>
                    <a:pt x="101" y="255"/>
                  </a:lnTo>
                  <a:lnTo>
                    <a:pt x="101" y="253"/>
                  </a:lnTo>
                  <a:lnTo>
                    <a:pt x="101" y="250"/>
                  </a:lnTo>
                  <a:lnTo>
                    <a:pt x="99" y="253"/>
                  </a:lnTo>
                  <a:lnTo>
                    <a:pt x="97" y="253"/>
                  </a:lnTo>
                  <a:lnTo>
                    <a:pt x="95" y="250"/>
                  </a:lnTo>
                  <a:lnTo>
                    <a:pt x="91" y="250"/>
                  </a:lnTo>
                  <a:lnTo>
                    <a:pt x="86" y="255"/>
                  </a:lnTo>
                  <a:lnTo>
                    <a:pt x="86" y="257"/>
                  </a:lnTo>
                  <a:lnTo>
                    <a:pt x="84" y="257"/>
                  </a:lnTo>
                  <a:lnTo>
                    <a:pt x="84" y="257"/>
                  </a:lnTo>
                  <a:lnTo>
                    <a:pt x="82" y="257"/>
                  </a:lnTo>
                  <a:lnTo>
                    <a:pt x="80" y="259"/>
                  </a:lnTo>
                  <a:lnTo>
                    <a:pt x="78" y="259"/>
                  </a:lnTo>
                  <a:lnTo>
                    <a:pt x="76" y="261"/>
                  </a:lnTo>
                  <a:lnTo>
                    <a:pt x="72" y="265"/>
                  </a:lnTo>
                  <a:lnTo>
                    <a:pt x="70" y="263"/>
                  </a:lnTo>
                  <a:lnTo>
                    <a:pt x="70" y="267"/>
                  </a:lnTo>
                  <a:lnTo>
                    <a:pt x="67" y="267"/>
                  </a:lnTo>
                  <a:lnTo>
                    <a:pt x="67" y="267"/>
                  </a:lnTo>
                  <a:lnTo>
                    <a:pt x="65" y="265"/>
                  </a:lnTo>
                  <a:lnTo>
                    <a:pt x="63" y="267"/>
                  </a:lnTo>
                  <a:lnTo>
                    <a:pt x="61" y="267"/>
                  </a:lnTo>
                  <a:lnTo>
                    <a:pt x="61" y="265"/>
                  </a:lnTo>
                  <a:lnTo>
                    <a:pt x="59" y="265"/>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2" name="Freeform 20">
              <a:extLst>
                <a:ext uri="{FF2B5EF4-FFF2-40B4-BE49-F238E27FC236}">
                  <a16:creationId xmlns:a16="http://schemas.microsoft.com/office/drawing/2014/main" id="{EBF05AA9-1CBC-4417-B5CD-C1AD4414FA7D}"/>
                </a:ext>
              </a:extLst>
            </p:cNvPr>
            <p:cNvSpPr>
              <a:spLocks/>
            </p:cNvSpPr>
            <p:nvPr/>
          </p:nvSpPr>
          <p:spPr bwMode="auto">
            <a:xfrm>
              <a:off x="5124722" y="2693922"/>
              <a:ext cx="259570" cy="151416"/>
            </a:xfrm>
            <a:custGeom>
              <a:avLst/>
              <a:gdLst>
                <a:gd name="T0" fmla="*/ 255 w 322"/>
                <a:gd name="T1" fmla="*/ 187 h 200"/>
                <a:gd name="T2" fmla="*/ 261 w 322"/>
                <a:gd name="T3" fmla="*/ 174 h 200"/>
                <a:gd name="T4" fmla="*/ 257 w 322"/>
                <a:gd name="T5" fmla="*/ 166 h 200"/>
                <a:gd name="T6" fmla="*/ 257 w 322"/>
                <a:gd name="T7" fmla="*/ 158 h 200"/>
                <a:gd name="T8" fmla="*/ 251 w 322"/>
                <a:gd name="T9" fmla="*/ 153 h 200"/>
                <a:gd name="T10" fmla="*/ 242 w 322"/>
                <a:gd name="T11" fmla="*/ 147 h 200"/>
                <a:gd name="T12" fmla="*/ 247 w 322"/>
                <a:gd name="T13" fmla="*/ 139 h 200"/>
                <a:gd name="T14" fmla="*/ 259 w 322"/>
                <a:gd name="T15" fmla="*/ 139 h 200"/>
                <a:gd name="T16" fmla="*/ 266 w 322"/>
                <a:gd name="T17" fmla="*/ 130 h 200"/>
                <a:gd name="T18" fmla="*/ 263 w 322"/>
                <a:gd name="T19" fmla="*/ 126 h 200"/>
                <a:gd name="T20" fmla="*/ 278 w 322"/>
                <a:gd name="T21" fmla="*/ 122 h 200"/>
                <a:gd name="T22" fmla="*/ 272 w 322"/>
                <a:gd name="T23" fmla="*/ 115 h 200"/>
                <a:gd name="T24" fmla="*/ 278 w 322"/>
                <a:gd name="T25" fmla="*/ 107 h 200"/>
                <a:gd name="T26" fmla="*/ 287 w 322"/>
                <a:gd name="T27" fmla="*/ 105 h 200"/>
                <a:gd name="T28" fmla="*/ 297 w 322"/>
                <a:gd name="T29" fmla="*/ 103 h 200"/>
                <a:gd name="T30" fmla="*/ 310 w 322"/>
                <a:gd name="T31" fmla="*/ 103 h 200"/>
                <a:gd name="T32" fmla="*/ 322 w 322"/>
                <a:gd name="T33" fmla="*/ 99 h 200"/>
                <a:gd name="T34" fmla="*/ 312 w 322"/>
                <a:gd name="T35" fmla="*/ 86 h 200"/>
                <a:gd name="T36" fmla="*/ 308 w 322"/>
                <a:gd name="T37" fmla="*/ 90 h 200"/>
                <a:gd name="T38" fmla="*/ 301 w 322"/>
                <a:gd name="T39" fmla="*/ 94 h 200"/>
                <a:gd name="T40" fmla="*/ 289 w 322"/>
                <a:gd name="T41" fmla="*/ 88 h 200"/>
                <a:gd name="T42" fmla="*/ 289 w 322"/>
                <a:gd name="T43" fmla="*/ 80 h 200"/>
                <a:gd name="T44" fmla="*/ 293 w 322"/>
                <a:gd name="T45" fmla="*/ 67 h 200"/>
                <a:gd name="T46" fmla="*/ 287 w 322"/>
                <a:gd name="T47" fmla="*/ 71 h 200"/>
                <a:gd name="T48" fmla="*/ 276 w 322"/>
                <a:gd name="T49" fmla="*/ 82 h 200"/>
                <a:gd name="T50" fmla="*/ 270 w 322"/>
                <a:gd name="T51" fmla="*/ 90 h 200"/>
                <a:gd name="T52" fmla="*/ 259 w 322"/>
                <a:gd name="T53" fmla="*/ 105 h 200"/>
                <a:gd name="T54" fmla="*/ 247 w 322"/>
                <a:gd name="T55" fmla="*/ 99 h 200"/>
                <a:gd name="T56" fmla="*/ 234 w 322"/>
                <a:gd name="T57" fmla="*/ 99 h 200"/>
                <a:gd name="T58" fmla="*/ 221 w 322"/>
                <a:gd name="T59" fmla="*/ 103 h 200"/>
                <a:gd name="T60" fmla="*/ 198 w 322"/>
                <a:gd name="T61" fmla="*/ 80 h 200"/>
                <a:gd name="T62" fmla="*/ 192 w 322"/>
                <a:gd name="T63" fmla="*/ 52 h 200"/>
                <a:gd name="T64" fmla="*/ 177 w 322"/>
                <a:gd name="T65" fmla="*/ 33 h 200"/>
                <a:gd name="T66" fmla="*/ 114 w 322"/>
                <a:gd name="T67" fmla="*/ 35 h 200"/>
                <a:gd name="T68" fmla="*/ 84 w 322"/>
                <a:gd name="T69" fmla="*/ 21 h 200"/>
                <a:gd name="T70" fmla="*/ 0 w 322"/>
                <a:gd name="T71" fmla="*/ 10 h 200"/>
                <a:gd name="T72" fmla="*/ 25 w 322"/>
                <a:gd name="T73" fmla="*/ 103 h 200"/>
                <a:gd name="T74" fmla="*/ 36 w 322"/>
                <a:gd name="T75" fmla="*/ 101 h 200"/>
                <a:gd name="T76" fmla="*/ 32 w 322"/>
                <a:gd name="T77" fmla="*/ 90 h 200"/>
                <a:gd name="T78" fmla="*/ 42 w 322"/>
                <a:gd name="T79" fmla="*/ 80 h 200"/>
                <a:gd name="T80" fmla="*/ 51 w 322"/>
                <a:gd name="T81" fmla="*/ 73 h 200"/>
                <a:gd name="T82" fmla="*/ 57 w 322"/>
                <a:gd name="T83" fmla="*/ 73 h 200"/>
                <a:gd name="T84" fmla="*/ 63 w 322"/>
                <a:gd name="T85" fmla="*/ 69 h 200"/>
                <a:gd name="T86" fmla="*/ 88 w 322"/>
                <a:gd name="T87" fmla="*/ 84 h 200"/>
                <a:gd name="T88" fmla="*/ 103 w 322"/>
                <a:gd name="T89" fmla="*/ 96 h 200"/>
                <a:gd name="T90" fmla="*/ 118 w 322"/>
                <a:gd name="T91" fmla="*/ 101 h 200"/>
                <a:gd name="T92" fmla="*/ 131 w 322"/>
                <a:gd name="T93" fmla="*/ 107 h 200"/>
                <a:gd name="T94" fmla="*/ 139 w 322"/>
                <a:gd name="T95" fmla="*/ 122 h 200"/>
                <a:gd name="T96" fmla="*/ 145 w 322"/>
                <a:gd name="T97" fmla="*/ 134 h 200"/>
                <a:gd name="T98" fmla="*/ 164 w 322"/>
                <a:gd name="T99" fmla="*/ 147 h 200"/>
                <a:gd name="T100" fmla="*/ 194 w 322"/>
                <a:gd name="T101" fmla="*/ 162 h 200"/>
                <a:gd name="T102" fmla="*/ 217 w 322"/>
                <a:gd name="T103" fmla="*/ 174 h 200"/>
                <a:gd name="T104" fmla="*/ 223 w 322"/>
                <a:gd name="T105" fmla="*/ 177 h 200"/>
                <a:gd name="T106" fmla="*/ 230 w 322"/>
                <a:gd name="T107" fmla="*/ 187 h 200"/>
                <a:gd name="T108" fmla="*/ 236 w 322"/>
                <a:gd name="T109" fmla="*/ 193 h 200"/>
                <a:gd name="T110" fmla="*/ 242 w 322"/>
                <a:gd name="T111" fmla="*/ 200 h 200"/>
                <a:gd name="T112" fmla="*/ 249 w 322"/>
                <a:gd name="T113" fmla="*/ 196 h 200"/>
                <a:gd name="T114" fmla="*/ 255 w 322"/>
                <a:gd name="T115"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 h="200">
                  <a:moveTo>
                    <a:pt x="255" y="200"/>
                  </a:moveTo>
                  <a:lnTo>
                    <a:pt x="255" y="187"/>
                  </a:lnTo>
                  <a:lnTo>
                    <a:pt x="259" y="177"/>
                  </a:lnTo>
                  <a:lnTo>
                    <a:pt x="261" y="174"/>
                  </a:lnTo>
                  <a:lnTo>
                    <a:pt x="261" y="168"/>
                  </a:lnTo>
                  <a:lnTo>
                    <a:pt x="257" y="166"/>
                  </a:lnTo>
                  <a:lnTo>
                    <a:pt x="255" y="162"/>
                  </a:lnTo>
                  <a:lnTo>
                    <a:pt x="257" y="158"/>
                  </a:lnTo>
                  <a:lnTo>
                    <a:pt x="257" y="153"/>
                  </a:lnTo>
                  <a:lnTo>
                    <a:pt x="251" y="153"/>
                  </a:lnTo>
                  <a:lnTo>
                    <a:pt x="247" y="155"/>
                  </a:lnTo>
                  <a:lnTo>
                    <a:pt x="242" y="147"/>
                  </a:lnTo>
                  <a:lnTo>
                    <a:pt x="242" y="141"/>
                  </a:lnTo>
                  <a:lnTo>
                    <a:pt x="247" y="139"/>
                  </a:lnTo>
                  <a:lnTo>
                    <a:pt x="255" y="139"/>
                  </a:lnTo>
                  <a:lnTo>
                    <a:pt x="259" y="139"/>
                  </a:lnTo>
                  <a:lnTo>
                    <a:pt x="259" y="134"/>
                  </a:lnTo>
                  <a:lnTo>
                    <a:pt x="266" y="130"/>
                  </a:lnTo>
                  <a:lnTo>
                    <a:pt x="266" y="128"/>
                  </a:lnTo>
                  <a:lnTo>
                    <a:pt x="263" y="126"/>
                  </a:lnTo>
                  <a:lnTo>
                    <a:pt x="272" y="124"/>
                  </a:lnTo>
                  <a:lnTo>
                    <a:pt x="278" y="122"/>
                  </a:lnTo>
                  <a:lnTo>
                    <a:pt x="278" y="118"/>
                  </a:lnTo>
                  <a:lnTo>
                    <a:pt x="272" y="115"/>
                  </a:lnTo>
                  <a:lnTo>
                    <a:pt x="274" y="109"/>
                  </a:lnTo>
                  <a:lnTo>
                    <a:pt x="278" y="107"/>
                  </a:lnTo>
                  <a:lnTo>
                    <a:pt x="284" y="105"/>
                  </a:lnTo>
                  <a:lnTo>
                    <a:pt x="287" y="105"/>
                  </a:lnTo>
                  <a:lnTo>
                    <a:pt x="293" y="99"/>
                  </a:lnTo>
                  <a:lnTo>
                    <a:pt x="297" y="103"/>
                  </a:lnTo>
                  <a:lnTo>
                    <a:pt x="299" y="105"/>
                  </a:lnTo>
                  <a:lnTo>
                    <a:pt x="310" y="103"/>
                  </a:lnTo>
                  <a:lnTo>
                    <a:pt x="316" y="105"/>
                  </a:lnTo>
                  <a:lnTo>
                    <a:pt x="322" y="99"/>
                  </a:lnTo>
                  <a:lnTo>
                    <a:pt x="320" y="94"/>
                  </a:lnTo>
                  <a:lnTo>
                    <a:pt x="312" y="86"/>
                  </a:lnTo>
                  <a:lnTo>
                    <a:pt x="308" y="86"/>
                  </a:lnTo>
                  <a:lnTo>
                    <a:pt x="308" y="90"/>
                  </a:lnTo>
                  <a:lnTo>
                    <a:pt x="306" y="94"/>
                  </a:lnTo>
                  <a:lnTo>
                    <a:pt x="301" y="94"/>
                  </a:lnTo>
                  <a:lnTo>
                    <a:pt x="297" y="90"/>
                  </a:lnTo>
                  <a:lnTo>
                    <a:pt x="289" y="88"/>
                  </a:lnTo>
                  <a:lnTo>
                    <a:pt x="284" y="86"/>
                  </a:lnTo>
                  <a:lnTo>
                    <a:pt x="289" y="80"/>
                  </a:lnTo>
                  <a:lnTo>
                    <a:pt x="295" y="71"/>
                  </a:lnTo>
                  <a:lnTo>
                    <a:pt x="293" y="67"/>
                  </a:lnTo>
                  <a:lnTo>
                    <a:pt x="291" y="65"/>
                  </a:lnTo>
                  <a:lnTo>
                    <a:pt x="287" y="71"/>
                  </a:lnTo>
                  <a:lnTo>
                    <a:pt x="282" y="73"/>
                  </a:lnTo>
                  <a:lnTo>
                    <a:pt x="276" y="82"/>
                  </a:lnTo>
                  <a:lnTo>
                    <a:pt x="272" y="88"/>
                  </a:lnTo>
                  <a:lnTo>
                    <a:pt x="270" y="90"/>
                  </a:lnTo>
                  <a:lnTo>
                    <a:pt x="266" y="96"/>
                  </a:lnTo>
                  <a:lnTo>
                    <a:pt x="259" y="105"/>
                  </a:lnTo>
                  <a:lnTo>
                    <a:pt x="257" y="103"/>
                  </a:lnTo>
                  <a:lnTo>
                    <a:pt x="247" y="99"/>
                  </a:lnTo>
                  <a:lnTo>
                    <a:pt x="240" y="99"/>
                  </a:lnTo>
                  <a:lnTo>
                    <a:pt x="234" y="99"/>
                  </a:lnTo>
                  <a:lnTo>
                    <a:pt x="225" y="105"/>
                  </a:lnTo>
                  <a:lnTo>
                    <a:pt x="221" y="103"/>
                  </a:lnTo>
                  <a:lnTo>
                    <a:pt x="213" y="80"/>
                  </a:lnTo>
                  <a:lnTo>
                    <a:pt x="198" y="80"/>
                  </a:lnTo>
                  <a:lnTo>
                    <a:pt x="198" y="50"/>
                  </a:lnTo>
                  <a:lnTo>
                    <a:pt x="192" y="52"/>
                  </a:lnTo>
                  <a:lnTo>
                    <a:pt x="185" y="42"/>
                  </a:lnTo>
                  <a:lnTo>
                    <a:pt x="177" y="33"/>
                  </a:lnTo>
                  <a:lnTo>
                    <a:pt x="143" y="33"/>
                  </a:lnTo>
                  <a:lnTo>
                    <a:pt x="114" y="35"/>
                  </a:lnTo>
                  <a:lnTo>
                    <a:pt x="97" y="27"/>
                  </a:lnTo>
                  <a:lnTo>
                    <a:pt x="84" y="21"/>
                  </a:lnTo>
                  <a:lnTo>
                    <a:pt x="53" y="0"/>
                  </a:lnTo>
                  <a:lnTo>
                    <a:pt x="0" y="10"/>
                  </a:lnTo>
                  <a:lnTo>
                    <a:pt x="17" y="105"/>
                  </a:lnTo>
                  <a:lnTo>
                    <a:pt x="25" y="103"/>
                  </a:lnTo>
                  <a:lnTo>
                    <a:pt x="34" y="105"/>
                  </a:lnTo>
                  <a:lnTo>
                    <a:pt x="36" y="101"/>
                  </a:lnTo>
                  <a:lnTo>
                    <a:pt x="34" y="96"/>
                  </a:lnTo>
                  <a:lnTo>
                    <a:pt x="32" y="90"/>
                  </a:lnTo>
                  <a:lnTo>
                    <a:pt x="36" y="82"/>
                  </a:lnTo>
                  <a:lnTo>
                    <a:pt x="42" y="80"/>
                  </a:lnTo>
                  <a:lnTo>
                    <a:pt x="44" y="75"/>
                  </a:lnTo>
                  <a:lnTo>
                    <a:pt x="51" y="73"/>
                  </a:lnTo>
                  <a:lnTo>
                    <a:pt x="55" y="75"/>
                  </a:lnTo>
                  <a:lnTo>
                    <a:pt x="57" y="73"/>
                  </a:lnTo>
                  <a:lnTo>
                    <a:pt x="53" y="69"/>
                  </a:lnTo>
                  <a:lnTo>
                    <a:pt x="63" y="69"/>
                  </a:lnTo>
                  <a:lnTo>
                    <a:pt x="76" y="78"/>
                  </a:lnTo>
                  <a:lnTo>
                    <a:pt x="88" y="84"/>
                  </a:lnTo>
                  <a:lnTo>
                    <a:pt x="88" y="88"/>
                  </a:lnTo>
                  <a:lnTo>
                    <a:pt x="103" y="96"/>
                  </a:lnTo>
                  <a:lnTo>
                    <a:pt x="116" y="103"/>
                  </a:lnTo>
                  <a:lnTo>
                    <a:pt x="118" y="101"/>
                  </a:lnTo>
                  <a:lnTo>
                    <a:pt x="122" y="101"/>
                  </a:lnTo>
                  <a:lnTo>
                    <a:pt x="131" y="107"/>
                  </a:lnTo>
                  <a:lnTo>
                    <a:pt x="135" y="118"/>
                  </a:lnTo>
                  <a:lnTo>
                    <a:pt x="139" y="122"/>
                  </a:lnTo>
                  <a:lnTo>
                    <a:pt x="139" y="126"/>
                  </a:lnTo>
                  <a:lnTo>
                    <a:pt x="145" y="134"/>
                  </a:lnTo>
                  <a:lnTo>
                    <a:pt x="152" y="139"/>
                  </a:lnTo>
                  <a:lnTo>
                    <a:pt x="164" y="147"/>
                  </a:lnTo>
                  <a:lnTo>
                    <a:pt x="177" y="155"/>
                  </a:lnTo>
                  <a:lnTo>
                    <a:pt x="194" y="162"/>
                  </a:lnTo>
                  <a:lnTo>
                    <a:pt x="206" y="172"/>
                  </a:lnTo>
                  <a:lnTo>
                    <a:pt x="217" y="174"/>
                  </a:lnTo>
                  <a:lnTo>
                    <a:pt x="219" y="177"/>
                  </a:lnTo>
                  <a:lnTo>
                    <a:pt x="223" y="177"/>
                  </a:lnTo>
                  <a:lnTo>
                    <a:pt x="230" y="181"/>
                  </a:lnTo>
                  <a:lnTo>
                    <a:pt x="230" y="187"/>
                  </a:lnTo>
                  <a:lnTo>
                    <a:pt x="232" y="196"/>
                  </a:lnTo>
                  <a:lnTo>
                    <a:pt x="236" y="193"/>
                  </a:lnTo>
                  <a:lnTo>
                    <a:pt x="240" y="196"/>
                  </a:lnTo>
                  <a:lnTo>
                    <a:pt x="242" y="200"/>
                  </a:lnTo>
                  <a:lnTo>
                    <a:pt x="247" y="200"/>
                  </a:lnTo>
                  <a:lnTo>
                    <a:pt x="249" y="196"/>
                  </a:lnTo>
                  <a:lnTo>
                    <a:pt x="253" y="196"/>
                  </a:lnTo>
                  <a:lnTo>
                    <a:pt x="255" y="20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3" name="Freeform 21">
              <a:extLst>
                <a:ext uri="{FF2B5EF4-FFF2-40B4-BE49-F238E27FC236}">
                  <a16:creationId xmlns:a16="http://schemas.microsoft.com/office/drawing/2014/main" id="{50F7987B-8A40-4C72-BF8C-38041D80F417}"/>
                </a:ext>
              </a:extLst>
            </p:cNvPr>
            <p:cNvSpPr>
              <a:spLocks/>
            </p:cNvSpPr>
            <p:nvPr/>
          </p:nvSpPr>
          <p:spPr bwMode="auto">
            <a:xfrm>
              <a:off x="5078773" y="2746160"/>
              <a:ext cx="232967" cy="135517"/>
            </a:xfrm>
            <a:custGeom>
              <a:avLst/>
              <a:gdLst>
                <a:gd name="T0" fmla="*/ 287 w 289"/>
                <a:gd name="T1" fmla="*/ 112 h 179"/>
                <a:gd name="T2" fmla="*/ 274 w 289"/>
                <a:gd name="T3" fmla="*/ 105 h 179"/>
                <a:gd name="T4" fmla="*/ 234 w 289"/>
                <a:gd name="T5" fmla="*/ 86 h 179"/>
                <a:gd name="T6" fmla="*/ 202 w 289"/>
                <a:gd name="T7" fmla="*/ 65 h 179"/>
                <a:gd name="T8" fmla="*/ 192 w 289"/>
                <a:gd name="T9" fmla="*/ 49 h 179"/>
                <a:gd name="T10" fmla="*/ 175 w 289"/>
                <a:gd name="T11" fmla="*/ 32 h 179"/>
                <a:gd name="T12" fmla="*/ 145 w 289"/>
                <a:gd name="T13" fmla="*/ 19 h 179"/>
                <a:gd name="T14" fmla="*/ 120 w 289"/>
                <a:gd name="T15" fmla="*/ 0 h 179"/>
                <a:gd name="T16" fmla="*/ 112 w 289"/>
                <a:gd name="T17" fmla="*/ 6 h 179"/>
                <a:gd name="T18" fmla="*/ 99 w 289"/>
                <a:gd name="T19" fmla="*/ 11 h 179"/>
                <a:gd name="T20" fmla="*/ 91 w 289"/>
                <a:gd name="T21" fmla="*/ 27 h 179"/>
                <a:gd name="T22" fmla="*/ 82 w 289"/>
                <a:gd name="T23" fmla="*/ 34 h 179"/>
                <a:gd name="T24" fmla="*/ 51 w 289"/>
                <a:gd name="T25" fmla="*/ 21 h 179"/>
                <a:gd name="T26" fmla="*/ 13 w 289"/>
                <a:gd name="T27" fmla="*/ 15 h 179"/>
                <a:gd name="T28" fmla="*/ 4 w 289"/>
                <a:gd name="T29" fmla="*/ 32 h 179"/>
                <a:gd name="T30" fmla="*/ 11 w 289"/>
                <a:gd name="T31" fmla="*/ 40 h 179"/>
                <a:gd name="T32" fmla="*/ 11 w 289"/>
                <a:gd name="T33" fmla="*/ 57 h 179"/>
                <a:gd name="T34" fmla="*/ 15 w 289"/>
                <a:gd name="T35" fmla="*/ 74 h 179"/>
                <a:gd name="T36" fmla="*/ 19 w 289"/>
                <a:gd name="T37" fmla="*/ 74 h 179"/>
                <a:gd name="T38" fmla="*/ 30 w 289"/>
                <a:gd name="T39" fmla="*/ 72 h 179"/>
                <a:gd name="T40" fmla="*/ 32 w 289"/>
                <a:gd name="T41" fmla="*/ 82 h 179"/>
                <a:gd name="T42" fmla="*/ 34 w 289"/>
                <a:gd name="T43" fmla="*/ 86 h 179"/>
                <a:gd name="T44" fmla="*/ 27 w 289"/>
                <a:gd name="T45" fmla="*/ 84 h 179"/>
                <a:gd name="T46" fmla="*/ 25 w 289"/>
                <a:gd name="T47" fmla="*/ 95 h 179"/>
                <a:gd name="T48" fmla="*/ 30 w 289"/>
                <a:gd name="T49" fmla="*/ 91 h 179"/>
                <a:gd name="T50" fmla="*/ 40 w 289"/>
                <a:gd name="T51" fmla="*/ 97 h 179"/>
                <a:gd name="T52" fmla="*/ 42 w 289"/>
                <a:gd name="T53" fmla="*/ 110 h 179"/>
                <a:gd name="T54" fmla="*/ 46 w 289"/>
                <a:gd name="T55" fmla="*/ 137 h 179"/>
                <a:gd name="T56" fmla="*/ 63 w 289"/>
                <a:gd name="T57" fmla="*/ 129 h 179"/>
                <a:gd name="T58" fmla="*/ 76 w 289"/>
                <a:gd name="T59" fmla="*/ 118 h 179"/>
                <a:gd name="T60" fmla="*/ 95 w 289"/>
                <a:gd name="T61" fmla="*/ 114 h 179"/>
                <a:gd name="T62" fmla="*/ 108 w 289"/>
                <a:gd name="T63" fmla="*/ 114 h 179"/>
                <a:gd name="T64" fmla="*/ 131 w 289"/>
                <a:gd name="T65" fmla="*/ 129 h 179"/>
                <a:gd name="T66" fmla="*/ 145 w 289"/>
                <a:gd name="T67" fmla="*/ 129 h 179"/>
                <a:gd name="T68" fmla="*/ 154 w 289"/>
                <a:gd name="T69" fmla="*/ 137 h 179"/>
                <a:gd name="T70" fmla="*/ 173 w 289"/>
                <a:gd name="T71" fmla="*/ 150 h 179"/>
                <a:gd name="T72" fmla="*/ 190 w 289"/>
                <a:gd name="T73" fmla="*/ 158 h 179"/>
                <a:gd name="T74" fmla="*/ 190 w 289"/>
                <a:gd name="T75" fmla="*/ 169 h 179"/>
                <a:gd name="T76" fmla="*/ 198 w 289"/>
                <a:gd name="T77" fmla="*/ 173 h 179"/>
                <a:gd name="T78" fmla="*/ 207 w 289"/>
                <a:gd name="T79" fmla="*/ 173 h 179"/>
                <a:gd name="T80" fmla="*/ 215 w 289"/>
                <a:gd name="T81" fmla="*/ 179 h 179"/>
                <a:gd name="T82" fmla="*/ 226 w 289"/>
                <a:gd name="T83" fmla="*/ 177 h 179"/>
                <a:gd name="T84" fmla="*/ 232 w 289"/>
                <a:gd name="T85" fmla="*/ 169 h 179"/>
                <a:gd name="T86" fmla="*/ 245 w 289"/>
                <a:gd name="T87" fmla="*/ 162 h 179"/>
                <a:gd name="T88" fmla="*/ 251 w 289"/>
                <a:gd name="T89" fmla="*/ 156 h 179"/>
                <a:gd name="T90" fmla="*/ 257 w 289"/>
                <a:gd name="T91" fmla="*/ 141 h 179"/>
                <a:gd name="T92" fmla="*/ 255 w 289"/>
                <a:gd name="T93" fmla="*/ 133 h 179"/>
                <a:gd name="T94" fmla="*/ 266 w 289"/>
                <a:gd name="T95" fmla="*/ 129 h 179"/>
                <a:gd name="T96" fmla="*/ 278 w 289"/>
                <a:gd name="T97" fmla="*/ 122 h 179"/>
                <a:gd name="T98" fmla="*/ 287 w 289"/>
                <a:gd name="T99" fmla="*/ 12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9" h="179">
                  <a:moveTo>
                    <a:pt x="289" y="127"/>
                  </a:moveTo>
                  <a:lnTo>
                    <a:pt x="287" y="118"/>
                  </a:lnTo>
                  <a:lnTo>
                    <a:pt x="287" y="112"/>
                  </a:lnTo>
                  <a:lnTo>
                    <a:pt x="280" y="108"/>
                  </a:lnTo>
                  <a:lnTo>
                    <a:pt x="276" y="108"/>
                  </a:lnTo>
                  <a:lnTo>
                    <a:pt x="274" y="105"/>
                  </a:lnTo>
                  <a:lnTo>
                    <a:pt x="263" y="103"/>
                  </a:lnTo>
                  <a:lnTo>
                    <a:pt x="251" y="93"/>
                  </a:lnTo>
                  <a:lnTo>
                    <a:pt x="234" y="86"/>
                  </a:lnTo>
                  <a:lnTo>
                    <a:pt x="221" y="78"/>
                  </a:lnTo>
                  <a:lnTo>
                    <a:pt x="209" y="70"/>
                  </a:lnTo>
                  <a:lnTo>
                    <a:pt x="202" y="65"/>
                  </a:lnTo>
                  <a:lnTo>
                    <a:pt x="196" y="57"/>
                  </a:lnTo>
                  <a:lnTo>
                    <a:pt x="196" y="53"/>
                  </a:lnTo>
                  <a:lnTo>
                    <a:pt x="192" y="49"/>
                  </a:lnTo>
                  <a:lnTo>
                    <a:pt x="188" y="38"/>
                  </a:lnTo>
                  <a:lnTo>
                    <a:pt x="179" y="32"/>
                  </a:lnTo>
                  <a:lnTo>
                    <a:pt x="175" y="32"/>
                  </a:lnTo>
                  <a:lnTo>
                    <a:pt x="173" y="34"/>
                  </a:lnTo>
                  <a:lnTo>
                    <a:pt x="160" y="27"/>
                  </a:lnTo>
                  <a:lnTo>
                    <a:pt x="145" y="19"/>
                  </a:lnTo>
                  <a:lnTo>
                    <a:pt x="145" y="15"/>
                  </a:lnTo>
                  <a:lnTo>
                    <a:pt x="133" y="9"/>
                  </a:lnTo>
                  <a:lnTo>
                    <a:pt x="120" y="0"/>
                  </a:lnTo>
                  <a:lnTo>
                    <a:pt x="110" y="0"/>
                  </a:lnTo>
                  <a:lnTo>
                    <a:pt x="114" y="4"/>
                  </a:lnTo>
                  <a:lnTo>
                    <a:pt x="112" y="6"/>
                  </a:lnTo>
                  <a:lnTo>
                    <a:pt x="108" y="4"/>
                  </a:lnTo>
                  <a:lnTo>
                    <a:pt x="101" y="6"/>
                  </a:lnTo>
                  <a:lnTo>
                    <a:pt x="99" y="11"/>
                  </a:lnTo>
                  <a:lnTo>
                    <a:pt x="93" y="13"/>
                  </a:lnTo>
                  <a:lnTo>
                    <a:pt x="89" y="21"/>
                  </a:lnTo>
                  <a:lnTo>
                    <a:pt x="91" y="27"/>
                  </a:lnTo>
                  <a:lnTo>
                    <a:pt x="93" y="32"/>
                  </a:lnTo>
                  <a:lnTo>
                    <a:pt x="91" y="36"/>
                  </a:lnTo>
                  <a:lnTo>
                    <a:pt x="82" y="34"/>
                  </a:lnTo>
                  <a:lnTo>
                    <a:pt x="72" y="36"/>
                  </a:lnTo>
                  <a:lnTo>
                    <a:pt x="63" y="38"/>
                  </a:lnTo>
                  <a:lnTo>
                    <a:pt x="51" y="21"/>
                  </a:lnTo>
                  <a:lnTo>
                    <a:pt x="36" y="15"/>
                  </a:lnTo>
                  <a:lnTo>
                    <a:pt x="23" y="13"/>
                  </a:lnTo>
                  <a:lnTo>
                    <a:pt x="13" y="15"/>
                  </a:lnTo>
                  <a:lnTo>
                    <a:pt x="0" y="27"/>
                  </a:lnTo>
                  <a:lnTo>
                    <a:pt x="0" y="27"/>
                  </a:lnTo>
                  <a:lnTo>
                    <a:pt x="4" y="32"/>
                  </a:lnTo>
                  <a:lnTo>
                    <a:pt x="6" y="34"/>
                  </a:lnTo>
                  <a:lnTo>
                    <a:pt x="8" y="36"/>
                  </a:lnTo>
                  <a:lnTo>
                    <a:pt x="11" y="40"/>
                  </a:lnTo>
                  <a:lnTo>
                    <a:pt x="15" y="46"/>
                  </a:lnTo>
                  <a:lnTo>
                    <a:pt x="13" y="53"/>
                  </a:lnTo>
                  <a:lnTo>
                    <a:pt x="11" y="57"/>
                  </a:lnTo>
                  <a:lnTo>
                    <a:pt x="11" y="68"/>
                  </a:lnTo>
                  <a:lnTo>
                    <a:pt x="15" y="70"/>
                  </a:lnTo>
                  <a:lnTo>
                    <a:pt x="15" y="74"/>
                  </a:lnTo>
                  <a:lnTo>
                    <a:pt x="21" y="80"/>
                  </a:lnTo>
                  <a:lnTo>
                    <a:pt x="21" y="76"/>
                  </a:lnTo>
                  <a:lnTo>
                    <a:pt x="19" y="74"/>
                  </a:lnTo>
                  <a:lnTo>
                    <a:pt x="21" y="74"/>
                  </a:lnTo>
                  <a:lnTo>
                    <a:pt x="25" y="74"/>
                  </a:lnTo>
                  <a:lnTo>
                    <a:pt x="30" y="72"/>
                  </a:lnTo>
                  <a:lnTo>
                    <a:pt x="30" y="74"/>
                  </a:lnTo>
                  <a:lnTo>
                    <a:pt x="30" y="78"/>
                  </a:lnTo>
                  <a:lnTo>
                    <a:pt x="32" y="82"/>
                  </a:lnTo>
                  <a:lnTo>
                    <a:pt x="34" y="80"/>
                  </a:lnTo>
                  <a:lnTo>
                    <a:pt x="36" y="84"/>
                  </a:lnTo>
                  <a:lnTo>
                    <a:pt x="34" y="86"/>
                  </a:lnTo>
                  <a:lnTo>
                    <a:pt x="32" y="84"/>
                  </a:lnTo>
                  <a:lnTo>
                    <a:pt x="30" y="86"/>
                  </a:lnTo>
                  <a:lnTo>
                    <a:pt x="27" y="84"/>
                  </a:lnTo>
                  <a:lnTo>
                    <a:pt x="23" y="86"/>
                  </a:lnTo>
                  <a:lnTo>
                    <a:pt x="23" y="91"/>
                  </a:lnTo>
                  <a:lnTo>
                    <a:pt x="25" y="95"/>
                  </a:lnTo>
                  <a:lnTo>
                    <a:pt x="25" y="89"/>
                  </a:lnTo>
                  <a:lnTo>
                    <a:pt x="27" y="89"/>
                  </a:lnTo>
                  <a:lnTo>
                    <a:pt x="30" y="91"/>
                  </a:lnTo>
                  <a:lnTo>
                    <a:pt x="32" y="91"/>
                  </a:lnTo>
                  <a:lnTo>
                    <a:pt x="34" y="95"/>
                  </a:lnTo>
                  <a:lnTo>
                    <a:pt x="40" y="97"/>
                  </a:lnTo>
                  <a:lnTo>
                    <a:pt x="42" y="101"/>
                  </a:lnTo>
                  <a:lnTo>
                    <a:pt x="42" y="108"/>
                  </a:lnTo>
                  <a:lnTo>
                    <a:pt x="42" y="110"/>
                  </a:lnTo>
                  <a:lnTo>
                    <a:pt x="42" y="120"/>
                  </a:lnTo>
                  <a:lnTo>
                    <a:pt x="44" y="127"/>
                  </a:lnTo>
                  <a:lnTo>
                    <a:pt x="46" y="137"/>
                  </a:lnTo>
                  <a:lnTo>
                    <a:pt x="51" y="135"/>
                  </a:lnTo>
                  <a:lnTo>
                    <a:pt x="61" y="135"/>
                  </a:lnTo>
                  <a:lnTo>
                    <a:pt x="63" y="129"/>
                  </a:lnTo>
                  <a:lnTo>
                    <a:pt x="65" y="124"/>
                  </a:lnTo>
                  <a:lnTo>
                    <a:pt x="67" y="124"/>
                  </a:lnTo>
                  <a:lnTo>
                    <a:pt x="76" y="118"/>
                  </a:lnTo>
                  <a:lnTo>
                    <a:pt x="84" y="116"/>
                  </a:lnTo>
                  <a:lnTo>
                    <a:pt x="93" y="118"/>
                  </a:lnTo>
                  <a:lnTo>
                    <a:pt x="95" y="114"/>
                  </a:lnTo>
                  <a:lnTo>
                    <a:pt x="99" y="112"/>
                  </a:lnTo>
                  <a:lnTo>
                    <a:pt x="101" y="114"/>
                  </a:lnTo>
                  <a:lnTo>
                    <a:pt x="108" y="114"/>
                  </a:lnTo>
                  <a:lnTo>
                    <a:pt x="114" y="120"/>
                  </a:lnTo>
                  <a:lnTo>
                    <a:pt x="120" y="120"/>
                  </a:lnTo>
                  <a:lnTo>
                    <a:pt x="131" y="129"/>
                  </a:lnTo>
                  <a:lnTo>
                    <a:pt x="135" y="129"/>
                  </a:lnTo>
                  <a:lnTo>
                    <a:pt x="137" y="127"/>
                  </a:lnTo>
                  <a:lnTo>
                    <a:pt x="145" y="129"/>
                  </a:lnTo>
                  <a:lnTo>
                    <a:pt x="150" y="131"/>
                  </a:lnTo>
                  <a:lnTo>
                    <a:pt x="152" y="137"/>
                  </a:lnTo>
                  <a:lnTo>
                    <a:pt x="154" y="137"/>
                  </a:lnTo>
                  <a:lnTo>
                    <a:pt x="158" y="137"/>
                  </a:lnTo>
                  <a:lnTo>
                    <a:pt x="164" y="139"/>
                  </a:lnTo>
                  <a:lnTo>
                    <a:pt x="173" y="150"/>
                  </a:lnTo>
                  <a:lnTo>
                    <a:pt x="181" y="150"/>
                  </a:lnTo>
                  <a:lnTo>
                    <a:pt x="186" y="152"/>
                  </a:lnTo>
                  <a:lnTo>
                    <a:pt x="190" y="158"/>
                  </a:lnTo>
                  <a:lnTo>
                    <a:pt x="188" y="160"/>
                  </a:lnTo>
                  <a:lnTo>
                    <a:pt x="190" y="167"/>
                  </a:lnTo>
                  <a:lnTo>
                    <a:pt x="190" y="169"/>
                  </a:lnTo>
                  <a:lnTo>
                    <a:pt x="192" y="173"/>
                  </a:lnTo>
                  <a:lnTo>
                    <a:pt x="194" y="171"/>
                  </a:lnTo>
                  <a:lnTo>
                    <a:pt x="198" y="173"/>
                  </a:lnTo>
                  <a:lnTo>
                    <a:pt x="200" y="175"/>
                  </a:lnTo>
                  <a:lnTo>
                    <a:pt x="204" y="175"/>
                  </a:lnTo>
                  <a:lnTo>
                    <a:pt x="207" y="173"/>
                  </a:lnTo>
                  <a:lnTo>
                    <a:pt x="211" y="173"/>
                  </a:lnTo>
                  <a:lnTo>
                    <a:pt x="215" y="175"/>
                  </a:lnTo>
                  <a:lnTo>
                    <a:pt x="215" y="179"/>
                  </a:lnTo>
                  <a:lnTo>
                    <a:pt x="217" y="179"/>
                  </a:lnTo>
                  <a:lnTo>
                    <a:pt x="219" y="177"/>
                  </a:lnTo>
                  <a:lnTo>
                    <a:pt x="226" y="177"/>
                  </a:lnTo>
                  <a:lnTo>
                    <a:pt x="228" y="173"/>
                  </a:lnTo>
                  <a:lnTo>
                    <a:pt x="230" y="171"/>
                  </a:lnTo>
                  <a:lnTo>
                    <a:pt x="232" y="169"/>
                  </a:lnTo>
                  <a:lnTo>
                    <a:pt x="230" y="167"/>
                  </a:lnTo>
                  <a:lnTo>
                    <a:pt x="236" y="162"/>
                  </a:lnTo>
                  <a:lnTo>
                    <a:pt x="245" y="162"/>
                  </a:lnTo>
                  <a:lnTo>
                    <a:pt x="245" y="160"/>
                  </a:lnTo>
                  <a:lnTo>
                    <a:pt x="249" y="156"/>
                  </a:lnTo>
                  <a:lnTo>
                    <a:pt x="251" y="156"/>
                  </a:lnTo>
                  <a:lnTo>
                    <a:pt x="253" y="152"/>
                  </a:lnTo>
                  <a:lnTo>
                    <a:pt x="253" y="146"/>
                  </a:lnTo>
                  <a:lnTo>
                    <a:pt x="257" y="141"/>
                  </a:lnTo>
                  <a:lnTo>
                    <a:pt x="257" y="137"/>
                  </a:lnTo>
                  <a:lnTo>
                    <a:pt x="255" y="135"/>
                  </a:lnTo>
                  <a:lnTo>
                    <a:pt x="255" y="133"/>
                  </a:lnTo>
                  <a:lnTo>
                    <a:pt x="257" y="133"/>
                  </a:lnTo>
                  <a:lnTo>
                    <a:pt x="259" y="131"/>
                  </a:lnTo>
                  <a:lnTo>
                    <a:pt x="266" y="129"/>
                  </a:lnTo>
                  <a:lnTo>
                    <a:pt x="268" y="129"/>
                  </a:lnTo>
                  <a:lnTo>
                    <a:pt x="272" y="124"/>
                  </a:lnTo>
                  <a:lnTo>
                    <a:pt x="278" y="122"/>
                  </a:lnTo>
                  <a:lnTo>
                    <a:pt x="280" y="127"/>
                  </a:lnTo>
                  <a:lnTo>
                    <a:pt x="287" y="124"/>
                  </a:lnTo>
                  <a:lnTo>
                    <a:pt x="287" y="127"/>
                  </a:lnTo>
                  <a:lnTo>
                    <a:pt x="289" y="12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4" name="Freeform 22">
              <a:extLst>
                <a:ext uri="{FF2B5EF4-FFF2-40B4-BE49-F238E27FC236}">
                  <a16:creationId xmlns:a16="http://schemas.microsoft.com/office/drawing/2014/main" id="{F17D9729-36B2-4383-85F6-6CC63F1F5F01}"/>
                </a:ext>
              </a:extLst>
            </p:cNvPr>
            <p:cNvSpPr>
              <a:spLocks noEditPoints="1"/>
            </p:cNvSpPr>
            <p:nvPr/>
          </p:nvSpPr>
          <p:spPr bwMode="auto">
            <a:xfrm>
              <a:off x="7129527" y="3719761"/>
              <a:ext cx="47561" cy="37854"/>
            </a:xfrm>
            <a:custGeom>
              <a:avLst/>
              <a:gdLst>
                <a:gd name="T0" fmla="*/ 25 w 59"/>
                <a:gd name="T1" fmla="*/ 17 h 50"/>
                <a:gd name="T2" fmla="*/ 29 w 59"/>
                <a:gd name="T3" fmla="*/ 10 h 50"/>
                <a:gd name="T4" fmla="*/ 34 w 59"/>
                <a:gd name="T5" fmla="*/ 10 h 50"/>
                <a:gd name="T6" fmla="*/ 38 w 59"/>
                <a:gd name="T7" fmla="*/ 8 h 50"/>
                <a:gd name="T8" fmla="*/ 44 w 59"/>
                <a:gd name="T9" fmla="*/ 10 h 50"/>
                <a:gd name="T10" fmla="*/ 48 w 59"/>
                <a:gd name="T11" fmla="*/ 4 h 50"/>
                <a:gd name="T12" fmla="*/ 53 w 59"/>
                <a:gd name="T13" fmla="*/ 4 h 50"/>
                <a:gd name="T14" fmla="*/ 59 w 59"/>
                <a:gd name="T15" fmla="*/ 0 h 50"/>
                <a:gd name="T16" fmla="*/ 59 w 59"/>
                <a:gd name="T17" fmla="*/ 2 h 50"/>
                <a:gd name="T18" fmla="*/ 55 w 59"/>
                <a:gd name="T19" fmla="*/ 6 h 50"/>
                <a:gd name="T20" fmla="*/ 55 w 59"/>
                <a:gd name="T21" fmla="*/ 10 h 50"/>
                <a:gd name="T22" fmla="*/ 48 w 59"/>
                <a:gd name="T23" fmla="*/ 15 h 50"/>
                <a:gd name="T24" fmla="*/ 53 w 59"/>
                <a:gd name="T25" fmla="*/ 15 h 50"/>
                <a:gd name="T26" fmla="*/ 57 w 59"/>
                <a:gd name="T27" fmla="*/ 12 h 50"/>
                <a:gd name="T28" fmla="*/ 57 w 59"/>
                <a:gd name="T29" fmla="*/ 15 h 50"/>
                <a:gd name="T30" fmla="*/ 55 w 59"/>
                <a:gd name="T31" fmla="*/ 19 h 50"/>
                <a:gd name="T32" fmla="*/ 44 w 59"/>
                <a:gd name="T33" fmla="*/ 19 h 50"/>
                <a:gd name="T34" fmla="*/ 44 w 59"/>
                <a:gd name="T35" fmla="*/ 17 h 50"/>
                <a:gd name="T36" fmla="*/ 40 w 59"/>
                <a:gd name="T37" fmla="*/ 17 h 50"/>
                <a:gd name="T38" fmla="*/ 38 w 59"/>
                <a:gd name="T39" fmla="*/ 19 h 50"/>
                <a:gd name="T40" fmla="*/ 34 w 59"/>
                <a:gd name="T41" fmla="*/ 19 h 50"/>
                <a:gd name="T42" fmla="*/ 32 w 59"/>
                <a:gd name="T43" fmla="*/ 21 h 50"/>
                <a:gd name="T44" fmla="*/ 25 w 59"/>
                <a:gd name="T45" fmla="*/ 17 h 50"/>
                <a:gd name="T46" fmla="*/ 25 w 59"/>
                <a:gd name="T47" fmla="*/ 17 h 50"/>
                <a:gd name="T48" fmla="*/ 4 w 59"/>
                <a:gd name="T49" fmla="*/ 36 h 50"/>
                <a:gd name="T50" fmla="*/ 11 w 59"/>
                <a:gd name="T51" fmla="*/ 29 h 50"/>
                <a:gd name="T52" fmla="*/ 19 w 59"/>
                <a:gd name="T53" fmla="*/ 27 h 50"/>
                <a:gd name="T54" fmla="*/ 27 w 59"/>
                <a:gd name="T55" fmla="*/ 36 h 50"/>
                <a:gd name="T56" fmla="*/ 29 w 59"/>
                <a:gd name="T57" fmla="*/ 46 h 50"/>
                <a:gd name="T58" fmla="*/ 23 w 59"/>
                <a:gd name="T59" fmla="*/ 48 h 50"/>
                <a:gd name="T60" fmla="*/ 19 w 59"/>
                <a:gd name="T61" fmla="*/ 48 h 50"/>
                <a:gd name="T62" fmla="*/ 15 w 59"/>
                <a:gd name="T63" fmla="*/ 50 h 50"/>
                <a:gd name="T64" fmla="*/ 6 w 59"/>
                <a:gd name="T65" fmla="*/ 50 h 50"/>
                <a:gd name="T66" fmla="*/ 0 w 59"/>
                <a:gd name="T67" fmla="*/ 46 h 50"/>
                <a:gd name="T68" fmla="*/ 0 w 59"/>
                <a:gd name="T69" fmla="*/ 42 h 50"/>
                <a:gd name="T70" fmla="*/ 4 w 59"/>
                <a:gd name="T71" fmla="*/ 40 h 50"/>
                <a:gd name="T72" fmla="*/ 4 w 59"/>
                <a:gd name="T73"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50">
                  <a:moveTo>
                    <a:pt x="25" y="17"/>
                  </a:moveTo>
                  <a:lnTo>
                    <a:pt x="29" y="10"/>
                  </a:lnTo>
                  <a:lnTo>
                    <a:pt x="34" y="10"/>
                  </a:lnTo>
                  <a:lnTo>
                    <a:pt x="38" y="8"/>
                  </a:lnTo>
                  <a:lnTo>
                    <a:pt x="44" y="10"/>
                  </a:lnTo>
                  <a:lnTo>
                    <a:pt x="48" y="4"/>
                  </a:lnTo>
                  <a:lnTo>
                    <a:pt x="53" y="4"/>
                  </a:lnTo>
                  <a:lnTo>
                    <a:pt x="59" y="0"/>
                  </a:lnTo>
                  <a:lnTo>
                    <a:pt x="59" y="2"/>
                  </a:lnTo>
                  <a:lnTo>
                    <a:pt x="55" y="6"/>
                  </a:lnTo>
                  <a:lnTo>
                    <a:pt x="55" y="10"/>
                  </a:lnTo>
                  <a:lnTo>
                    <a:pt x="48" y="15"/>
                  </a:lnTo>
                  <a:lnTo>
                    <a:pt x="53" y="15"/>
                  </a:lnTo>
                  <a:lnTo>
                    <a:pt x="57" y="12"/>
                  </a:lnTo>
                  <a:lnTo>
                    <a:pt x="57" y="15"/>
                  </a:lnTo>
                  <a:lnTo>
                    <a:pt x="55" y="19"/>
                  </a:lnTo>
                  <a:lnTo>
                    <a:pt x="44" y="19"/>
                  </a:lnTo>
                  <a:lnTo>
                    <a:pt x="44" y="17"/>
                  </a:lnTo>
                  <a:lnTo>
                    <a:pt x="40" y="17"/>
                  </a:lnTo>
                  <a:lnTo>
                    <a:pt x="38" y="19"/>
                  </a:lnTo>
                  <a:lnTo>
                    <a:pt x="34" y="19"/>
                  </a:lnTo>
                  <a:lnTo>
                    <a:pt x="32" y="21"/>
                  </a:lnTo>
                  <a:lnTo>
                    <a:pt x="25" y="17"/>
                  </a:lnTo>
                  <a:lnTo>
                    <a:pt x="25" y="17"/>
                  </a:lnTo>
                  <a:close/>
                  <a:moveTo>
                    <a:pt x="4" y="36"/>
                  </a:moveTo>
                  <a:lnTo>
                    <a:pt x="11" y="29"/>
                  </a:lnTo>
                  <a:lnTo>
                    <a:pt x="19" y="27"/>
                  </a:lnTo>
                  <a:lnTo>
                    <a:pt x="27" y="36"/>
                  </a:lnTo>
                  <a:lnTo>
                    <a:pt x="29" y="46"/>
                  </a:lnTo>
                  <a:lnTo>
                    <a:pt x="23" y="48"/>
                  </a:lnTo>
                  <a:lnTo>
                    <a:pt x="19" y="48"/>
                  </a:lnTo>
                  <a:lnTo>
                    <a:pt x="15" y="50"/>
                  </a:lnTo>
                  <a:lnTo>
                    <a:pt x="6" y="50"/>
                  </a:lnTo>
                  <a:lnTo>
                    <a:pt x="0" y="46"/>
                  </a:lnTo>
                  <a:lnTo>
                    <a:pt x="0" y="42"/>
                  </a:lnTo>
                  <a:lnTo>
                    <a:pt x="4" y="40"/>
                  </a:lnTo>
                  <a:lnTo>
                    <a:pt x="4" y="36"/>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5" name="Freeform 23">
              <a:extLst>
                <a:ext uri="{FF2B5EF4-FFF2-40B4-BE49-F238E27FC236}">
                  <a16:creationId xmlns:a16="http://schemas.microsoft.com/office/drawing/2014/main" id="{C3EAE938-39B1-4851-BE17-FF1AFA6DCDA4}"/>
                </a:ext>
              </a:extLst>
            </p:cNvPr>
            <p:cNvSpPr>
              <a:spLocks noEditPoints="1"/>
            </p:cNvSpPr>
            <p:nvPr/>
          </p:nvSpPr>
          <p:spPr bwMode="auto">
            <a:xfrm>
              <a:off x="6961049" y="3690992"/>
              <a:ext cx="37887" cy="89336"/>
            </a:xfrm>
            <a:custGeom>
              <a:avLst/>
              <a:gdLst>
                <a:gd name="T0" fmla="*/ 47 w 47"/>
                <a:gd name="T1" fmla="*/ 116 h 118"/>
                <a:gd name="T2" fmla="*/ 45 w 47"/>
                <a:gd name="T3" fmla="*/ 116 h 118"/>
                <a:gd name="T4" fmla="*/ 45 w 47"/>
                <a:gd name="T5" fmla="*/ 112 h 118"/>
                <a:gd name="T6" fmla="*/ 45 w 47"/>
                <a:gd name="T7" fmla="*/ 97 h 118"/>
                <a:gd name="T8" fmla="*/ 40 w 47"/>
                <a:gd name="T9" fmla="*/ 99 h 118"/>
                <a:gd name="T10" fmla="*/ 42 w 47"/>
                <a:gd name="T11" fmla="*/ 95 h 118"/>
                <a:gd name="T12" fmla="*/ 28 w 47"/>
                <a:gd name="T13" fmla="*/ 69 h 118"/>
                <a:gd name="T14" fmla="*/ 36 w 47"/>
                <a:gd name="T15" fmla="*/ 69 h 118"/>
                <a:gd name="T16" fmla="*/ 32 w 47"/>
                <a:gd name="T17" fmla="*/ 76 h 118"/>
                <a:gd name="T18" fmla="*/ 28 w 47"/>
                <a:gd name="T19" fmla="*/ 69 h 118"/>
                <a:gd name="T20" fmla="*/ 34 w 47"/>
                <a:gd name="T21" fmla="*/ 6 h 118"/>
                <a:gd name="T22" fmla="*/ 34 w 47"/>
                <a:gd name="T23" fmla="*/ 17 h 118"/>
                <a:gd name="T24" fmla="*/ 34 w 47"/>
                <a:gd name="T25" fmla="*/ 6 h 118"/>
                <a:gd name="T26" fmla="*/ 24 w 47"/>
                <a:gd name="T27" fmla="*/ 19 h 118"/>
                <a:gd name="T28" fmla="*/ 30 w 47"/>
                <a:gd name="T29" fmla="*/ 17 h 118"/>
                <a:gd name="T30" fmla="*/ 26 w 47"/>
                <a:gd name="T31" fmla="*/ 17 h 118"/>
                <a:gd name="T32" fmla="*/ 24 w 47"/>
                <a:gd name="T33" fmla="*/ 19 h 118"/>
                <a:gd name="T34" fmla="*/ 34 w 47"/>
                <a:gd name="T35" fmla="*/ 21 h 118"/>
                <a:gd name="T36" fmla="*/ 34 w 47"/>
                <a:gd name="T37" fmla="*/ 27 h 118"/>
                <a:gd name="T38" fmla="*/ 34 w 47"/>
                <a:gd name="T39" fmla="*/ 31 h 118"/>
                <a:gd name="T40" fmla="*/ 32 w 47"/>
                <a:gd name="T41" fmla="*/ 27 h 118"/>
                <a:gd name="T42" fmla="*/ 34 w 47"/>
                <a:gd name="T43" fmla="*/ 21 h 118"/>
                <a:gd name="T44" fmla="*/ 32 w 47"/>
                <a:gd name="T45" fmla="*/ 48 h 118"/>
                <a:gd name="T46" fmla="*/ 36 w 47"/>
                <a:gd name="T47" fmla="*/ 53 h 118"/>
                <a:gd name="T48" fmla="*/ 30 w 47"/>
                <a:gd name="T49" fmla="*/ 53 h 118"/>
                <a:gd name="T50" fmla="*/ 26 w 47"/>
                <a:gd name="T51" fmla="*/ 40 h 118"/>
                <a:gd name="T52" fmla="*/ 32 w 47"/>
                <a:gd name="T53" fmla="*/ 40 h 118"/>
                <a:gd name="T54" fmla="*/ 34 w 47"/>
                <a:gd name="T55" fmla="*/ 42 h 118"/>
                <a:gd name="T56" fmla="*/ 30 w 47"/>
                <a:gd name="T57" fmla="*/ 44 h 118"/>
                <a:gd name="T58" fmla="*/ 26 w 47"/>
                <a:gd name="T59" fmla="*/ 42 h 118"/>
                <a:gd name="T60" fmla="*/ 26 w 47"/>
                <a:gd name="T61" fmla="*/ 40 h 118"/>
                <a:gd name="T62" fmla="*/ 15 w 47"/>
                <a:gd name="T63" fmla="*/ 29 h 118"/>
                <a:gd name="T64" fmla="*/ 19 w 47"/>
                <a:gd name="T65" fmla="*/ 36 h 118"/>
                <a:gd name="T66" fmla="*/ 24 w 47"/>
                <a:gd name="T67" fmla="*/ 44 h 118"/>
                <a:gd name="T68" fmla="*/ 15 w 47"/>
                <a:gd name="T69" fmla="*/ 48 h 118"/>
                <a:gd name="T70" fmla="*/ 15 w 47"/>
                <a:gd name="T71" fmla="*/ 40 h 118"/>
                <a:gd name="T72" fmla="*/ 15 w 47"/>
                <a:gd name="T73" fmla="*/ 36 h 118"/>
                <a:gd name="T74" fmla="*/ 13 w 47"/>
                <a:gd name="T75" fmla="*/ 31 h 118"/>
                <a:gd name="T76" fmla="*/ 13 w 47"/>
                <a:gd name="T77" fmla="*/ 29 h 118"/>
                <a:gd name="T78" fmla="*/ 0 w 47"/>
                <a:gd name="T79" fmla="*/ 8 h 118"/>
                <a:gd name="T80" fmla="*/ 2 w 47"/>
                <a:gd name="T81" fmla="*/ 19 h 118"/>
                <a:gd name="T82" fmla="*/ 7 w 47"/>
                <a:gd name="T83" fmla="*/ 23 h 118"/>
                <a:gd name="T84" fmla="*/ 13 w 47"/>
                <a:gd name="T85" fmla="*/ 23 h 118"/>
                <a:gd name="T86" fmla="*/ 15 w 47"/>
                <a:gd name="T87" fmla="*/ 15 h 118"/>
                <a:gd name="T88" fmla="*/ 15 w 47"/>
                <a:gd name="T89" fmla="*/ 10 h 118"/>
                <a:gd name="T90" fmla="*/ 11 w 47"/>
                <a:gd name="T91" fmla="*/ 8 h 118"/>
                <a:gd name="T92" fmla="*/ 9 w 47"/>
                <a:gd name="T93" fmla="*/ 12 h 118"/>
                <a:gd name="T94" fmla="*/ 7 w 47"/>
                <a:gd name="T95" fmla="*/ 4 h 118"/>
                <a:gd name="T96" fmla="*/ 2 w 47"/>
                <a:gd name="T9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 h="118">
                  <a:moveTo>
                    <a:pt x="45" y="112"/>
                  </a:moveTo>
                  <a:lnTo>
                    <a:pt x="47" y="116"/>
                  </a:lnTo>
                  <a:lnTo>
                    <a:pt x="47" y="118"/>
                  </a:lnTo>
                  <a:lnTo>
                    <a:pt x="45" y="116"/>
                  </a:lnTo>
                  <a:lnTo>
                    <a:pt x="45" y="112"/>
                  </a:lnTo>
                  <a:lnTo>
                    <a:pt x="45" y="112"/>
                  </a:lnTo>
                  <a:close/>
                  <a:moveTo>
                    <a:pt x="42" y="95"/>
                  </a:moveTo>
                  <a:lnTo>
                    <a:pt x="45" y="97"/>
                  </a:lnTo>
                  <a:lnTo>
                    <a:pt x="45" y="103"/>
                  </a:lnTo>
                  <a:lnTo>
                    <a:pt x="40" y="99"/>
                  </a:lnTo>
                  <a:lnTo>
                    <a:pt x="40" y="95"/>
                  </a:lnTo>
                  <a:lnTo>
                    <a:pt x="42" y="95"/>
                  </a:lnTo>
                  <a:lnTo>
                    <a:pt x="42" y="95"/>
                  </a:lnTo>
                  <a:close/>
                  <a:moveTo>
                    <a:pt x="28" y="69"/>
                  </a:moveTo>
                  <a:lnTo>
                    <a:pt x="34" y="67"/>
                  </a:lnTo>
                  <a:lnTo>
                    <a:pt x="36" y="69"/>
                  </a:lnTo>
                  <a:lnTo>
                    <a:pt x="36" y="74"/>
                  </a:lnTo>
                  <a:lnTo>
                    <a:pt x="32" y="76"/>
                  </a:lnTo>
                  <a:lnTo>
                    <a:pt x="28" y="71"/>
                  </a:lnTo>
                  <a:lnTo>
                    <a:pt x="28" y="69"/>
                  </a:lnTo>
                  <a:lnTo>
                    <a:pt x="28" y="69"/>
                  </a:lnTo>
                  <a:close/>
                  <a:moveTo>
                    <a:pt x="34" y="6"/>
                  </a:moveTo>
                  <a:lnTo>
                    <a:pt x="36" y="12"/>
                  </a:lnTo>
                  <a:lnTo>
                    <a:pt x="34" y="17"/>
                  </a:lnTo>
                  <a:lnTo>
                    <a:pt x="34" y="12"/>
                  </a:lnTo>
                  <a:lnTo>
                    <a:pt x="34" y="6"/>
                  </a:lnTo>
                  <a:lnTo>
                    <a:pt x="34" y="6"/>
                  </a:lnTo>
                  <a:close/>
                  <a:moveTo>
                    <a:pt x="24" y="19"/>
                  </a:moveTo>
                  <a:lnTo>
                    <a:pt x="28" y="19"/>
                  </a:lnTo>
                  <a:lnTo>
                    <a:pt x="30" y="17"/>
                  </a:lnTo>
                  <a:lnTo>
                    <a:pt x="30" y="15"/>
                  </a:lnTo>
                  <a:lnTo>
                    <a:pt x="26" y="17"/>
                  </a:lnTo>
                  <a:lnTo>
                    <a:pt x="26" y="17"/>
                  </a:lnTo>
                  <a:lnTo>
                    <a:pt x="24" y="19"/>
                  </a:lnTo>
                  <a:lnTo>
                    <a:pt x="24" y="19"/>
                  </a:lnTo>
                  <a:close/>
                  <a:moveTo>
                    <a:pt x="34" y="21"/>
                  </a:moveTo>
                  <a:lnTo>
                    <a:pt x="34" y="23"/>
                  </a:lnTo>
                  <a:lnTo>
                    <a:pt x="34" y="27"/>
                  </a:lnTo>
                  <a:lnTo>
                    <a:pt x="36" y="31"/>
                  </a:lnTo>
                  <a:lnTo>
                    <a:pt x="34" y="31"/>
                  </a:lnTo>
                  <a:lnTo>
                    <a:pt x="32" y="27"/>
                  </a:lnTo>
                  <a:lnTo>
                    <a:pt x="32" y="27"/>
                  </a:lnTo>
                  <a:lnTo>
                    <a:pt x="34" y="21"/>
                  </a:lnTo>
                  <a:lnTo>
                    <a:pt x="34" y="21"/>
                  </a:lnTo>
                  <a:close/>
                  <a:moveTo>
                    <a:pt x="30" y="53"/>
                  </a:moveTo>
                  <a:lnTo>
                    <a:pt x="32" y="48"/>
                  </a:lnTo>
                  <a:lnTo>
                    <a:pt x="36" y="50"/>
                  </a:lnTo>
                  <a:lnTo>
                    <a:pt x="36" y="53"/>
                  </a:lnTo>
                  <a:lnTo>
                    <a:pt x="32" y="53"/>
                  </a:lnTo>
                  <a:lnTo>
                    <a:pt x="30" y="53"/>
                  </a:lnTo>
                  <a:lnTo>
                    <a:pt x="30" y="53"/>
                  </a:lnTo>
                  <a:close/>
                  <a:moveTo>
                    <a:pt x="26" y="40"/>
                  </a:moveTo>
                  <a:lnTo>
                    <a:pt x="32" y="36"/>
                  </a:lnTo>
                  <a:lnTo>
                    <a:pt x="32" y="40"/>
                  </a:lnTo>
                  <a:lnTo>
                    <a:pt x="34" y="40"/>
                  </a:lnTo>
                  <a:lnTo>
                    <a:pt x="34" y="42"/>
                  </a:lnTo>
                  <a:lnTo>
                    <a:pt x="32" y="42"/>
                  </a:lnTo>
                  <a:lnTo>
                    <a:pt x="30" y="44"/>
                  </a:lnTo>
                  <a:lnTo>
                    <a:pt x="28" y="44"/>
                  </a:lnTo>
                  <a:lnTo>
                    <a:pt x="26" y="42"/>
                  </a:lnTo>
                  <a:lnTo>
                    <a:pt x="26" y="40"/>
                  </a:lnTo>
                  <a:lnTo>
                    <a:pt x="26" y="40"/>
                  </a:lnTo>
                  <a:close/>
                  <a:moveTo>
                    <a:pt x="13" y="29"/>
                  </a:moveTo>
                  <a:lnTo>
                    <a:pt x="15" y="29"/>
                  </a:lnTo>
                  <a:lnTo>
                    <a:pt x="19" y="34"/>
                  </a:lnTo>
                  <a:lnTo>
                    <a:pt x="19" y="36"/>
                  </a:lnTo>
                  <a:lnTo>
                    <a:pt x="21" y="42"/>
                  </a:lnTo>
                  <a:lnTo>
                    <a:pt x="24" y="44"/>
                  </a:lnTo>
                  <a:lnTo>
                    <a:pt x="21" y="46"/>
                  </a:lnTo>
                  <a:lnTo>
                    <a:pt x="15" y="48"/>
                  </a:lnTo>
                  <a:lnTo>
                    <a:pt x="15" y="44"/>
                  </a:lnTo>
                  <a:lnTo>
                    <a:pt x="15" y="40"/>
                  </a:lnTo>
                  <a:lnTo>
                    <a:pt x="17" y="36"/>
                  </a:lnTo>
                  <a:lnTo>
                    <a:pt x="15" y="36"/>
                  </a:lnTo>
                  <a:lnTo>
                    <a:pt x="13" y="34"/>
                  </a:lnTo>
                  <a:lnTo>
                    <a:pt x="13" y="31"/>
                  </a:lnTo>
                  <a:lnTo>
                    <a:pt x="13" y="29"/>
                  </a:lnTo>
                  <a:lnTo>
                    <a:pt x="13" y="29"/>
                  </a:lnTo>
                  <a:close/>
                  <a:moveTo>
                    <a:pt x="2" y="0"/>
                  </a:moveTo>
                  <a:lnTo>
                    <a:pt x="0" y="8"/>
                  </a:lnTo>
                  <a:lnTo>
                    <a:pt x="2" y="15"/>
                  </a:lnTo>
                  <a:lnTo>
                    <a:pt x="2" y="19"/>
                  </a:lnTo>
                  <a:lnTo>
                    <a:pt x="5" y="23"/>
                  </a:lnTo>
                  <a:lnTo>
                    <a:pt x="7" y="23"/>
                  </a:lnTo>
                  <a:lnTo>
                    <a:pt x="9" y="21"/>
                  </a:lnTo>
                  <a:lnTo>
                    <a:pt x="13" y="23"/>
                  </a:lnTo>
                  <a:lnTo>
                    <a:pt x="15" y="21"/>
                  </a:lnTo>
                  <a:lnTo>
                    <a:pt x="15" y="15"/>
                  </a:lnTo>
                  <a:lnTo>
                    <a:pt x="13" y="12"/>
                  </a:lnTo>
                  <a:lnTo>
                    <a:pt x="15" y="10"/>
                  </a:lnTo>
                  <a:lnTo>
                    <a:pt x="11" y="6"/>
                  </a:lnTo>
                  <a:lnTo>
                    <a:pt x="11" y="8"/>
                  </a:lnTo>
                  <a:lnTo>
                    <a:pt x="11" y="12"/>
                  </a:lnTo>
                  <a:lnTo>
                    <a:pt x="9" y="12"/>
                  </a:lnTo>
                  <a:lnTo>
                    <a:pt x="7" y="10"/>
                  </a:lnTo>
                  <a:lnTo>
                    <a:pt x="7" y="4"/>
                  </a:lnTo>
                  <a:lnTo>
                    <a:pt x="7" y="4"/>
                  </a:lnTo>
                  <a:lnTo>
                    <a:pt x="2" y="0"/>
                  </a:lnTo>
                  <a:lnTo>
                    <a:pt x="2"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6" name="Freeform 24">
              <a:extLst>
                <a:ext uri="{FF2B5EF4-FFF2-40B4-BE49-F238E27FC236}">
                  <a16:creationId xmlns:a16="http://schemas.microsoft.com/office/drawing/2014/main" id="{FB7DBA8A-92F5-44FD-857B-1B77788E1C64}"/>
                </a:ext>
              </a:extLst>
            </p:cNvPr>
            <p:cNvSpPr>
              <a:spLocks noEditPoints="1"/>
            </p:cNvSpPr>
            <p:nvPr/>
          </p:nvSpPr>
          <p:spPr bwMode="auto">
            <a:xfrm>
              <a:off x="6804663" y="3551689"/>
              <a:ext cx="156386" cy="87822"/>
            </a:xfrm>
            <a:custGeom>
              <a:avLst/>
              <a:gdLst>
                <a:gd name="T0" fmla="*/ 192 w 194"/>
                <a:gd name="T1" fmla="*/ 95 h 116"/>
                <a:gd name="T2" fmla="*/ 188 w 194"/>
                <a:gd name="T3" fmla="*/ 100 h 116"/>
                <a:gd name="T4" fmla="*/ 74 w 194"/>
                <a:gd name="T5" fmla="*/ 112 h 116"/>
                <a:gd name="T6" fmla="*/ 85 w 194"/>
                <a:gd name="T7" fmla="*/ 116 h 116"/>
                <a:gd name="T8" fmla="*/ 76 w 194"/>
                <a:gd name="T9" fmla="*/ 116 h 116"/>
                <a:gd name="T10" fmla="*/ 74 w 194"/>
                <a:gd name="T11" fmla="*/ 112 h 116"/>
                <a:gd name="T12" fmla="*/ 108 w 194"/>
                <a:gd name="T13" fmla="*/ 91 h 116"/>
                <a:gd name="T14" fmla="*/ 118 w 194"/>
                <a:gd name="T15" fmla="*/ 97 h 116"/>
                <a:gd name="T16" fmla="*/ 108 w 194"/>
                <a:gd name="T17" fmla="*/ 97 h 116"/>
                <a:gd name="T18" fmla="*/ 102 w 194"/>
                <a:gd name="T19" fmla="*/ 85 h 116"/>
                <a:gd name="T20" fmla="*/ 76 w 194"/>
                <a:gd name="T21" fmla="*/ 66 h 116"/>
                <a:gd name="T22" fmla="*/ 89 w 194"/>
                <a:gd name="T23" fmla="*/ 72 h 116"/>
                <a:gd name="T24" fmla="*/ 91 w 194"/>
                <a:gd name="T25" fmla="*/ 78 h 116"/>
                <a:gd name="T26" fmla="*/ 78 w 194"/>
                <a:gd name="T27" fmla="*/ 76 h 116"/>
                <a:gd name="T28" fmla="*/ 70 w 194"/>
                <a:gd name="T29" fmla="*/ 64 h 116"/>
                <a:gd name="T30" fmla="*/ 85 w 194"/>
                <a:gd name="T31" fmla="*/ 57 h 116"/>
                <a:gd name="T32" fmla="*/ 85 w 194"/>
                <a:gd name="T33" fmla="*/ 62 h 116"/>
                <a:gd name="T34" fmla="*/ 87 w 194"/>
                <a:gd name="T35" fmla="*/ 45 h 116"/>
                <a:gd name="T36" fmla="*/ 89 w 194"/>
                <a:gd name="T37" fmla="*/ 51 h 116"/>
                <a:gd name="T38" fmla="*/ 102 w 194"/>
                <a:gd name="T39" fmla="*/ 66 h 116"/>
                <a:gd name="T40" fmla="*/ 108 w 194"/>
                <a:gd name="T41" fmla="*/ 72 h 116"/>
                <a:gd name="T42" fmla="*/ 102 w 194"/>
                <a:gd name="T43" fmla="*/ 64 h 116"/>
                <a:gd name="T44" fmla="*/ 95 w 194"/>
                <a:gd name="T45" fmla="*/ 49 h 116"/>
                <a:gd name="T46" fmla="*/ 87 w 194"/>
                <a:gd name="T47" fmla="*/ 45 h 116"/>
                <a:gd name="T48" fmla="*/ 59 w 194"/>
                <a:gd name="T49" fmla="*/ 32 h 116"/>
                <a:gd name="T50" fmla="*/ 72 w 194"/>
                <a:gd name="T51" fmla="*/ 45 h 116"/>
                <a:gd name="T52" fmla="*/ 68 w 194"/>
                <a:gd name="T53" fmla="*/ 47 h 116"/>
                <a:gd name="T54" fmla="*/ 62 w 194"/>
                <a:gd name="T55" fmla="*/ 41 h 116"/>
                <a:gd name="T56" fmla="*/ 47 w 194"/>
                <a:gd name="T57" fmla="*/ 26 h 116"/>
                <a:gd name="T58" fmla="*/ 40 w 194"/>
                <a:gd name="T59" fmla="*/ 49 h 116"/>
                <a:gd name="T60" fmla="*/ 36 w 194"/>
                <a:gd name="T61" fmla="*/ 51 h 116"/>
                <a:gd name="T62" fmla="*/ 24 w 194"/>
                <a:gd name="T63" fmla="*/ 47 h 116"/>
                <a:gd name="T64" fmla="*/ 26 w 194"/>
                <a:gd name="T65" fmla="*/ 49 h 116"/>
                <a:gd name="T66" fmla="*/ 24 w 194"/>
                <a:gd name="T67" fmla="*/ 43 h 116"/>
                <a:gd name="T68" fmla="*/ 30 w 194"/>
                <a:gd name="T69" fmla="*/ 47 h 116"/>
                <a:gd name="T70" fmla="*/ 34 w 194"/>
                <a:gd name="T71" fmla="*/ 43 h 116"/>
                <a:gd name="T72" fmla="*/ 30 w 194"/>
                <a:gd name="T73" fmla="*/ 36 h 116"/>
                <a:gd name="T74" fmla="*/ 24 w 194"/>
                <a:gd name="T75" fmla="*/ 43 h 116"/>
                <a:gd name="T76" fmla="*/ 19 w 194"/>
                <a:gd name="T77" fmla="*/ 34 h 116"/>
                <a:gd name="T78" fmla="*/ 19 w 194"/>
                <a:gd name="T79" fmla="*/ 38 h 116"/>
                <a:gd name="T80" fmla="*/ 17 w 194"/>
                <a:gd name="T81" fmla="*/ 34 h 116"/>
                <a:gd name="T82" fmla="*/ 15 w 194"/>
                <a:gd name="T83" fmla="*/ 32 h 116"/>
                <a:gd name="T84" fmla="*/ 11 w 194"/>
                <a:gd name="T85" fmla="*/ 34 h 116"/>
                <a:gd name="T86" fmla="*/ 11 w 194"/>
                <a:gd name="T87" fmla="*/ 28 h 116"/>
                <a:gd name="T88" fmla="*/ 11 w 194"/>
                <a:gd name="T89" fmla="*/ 3 h 116"/>
                <a:gd name="T90" fmla="*/ 11 w 194"/>
                <a:gd name="T91" fmla="*/ 7 h 116"/>
                <a:gd name="T92" fmla="*/ 17 w 194"/>
                <a:gd name="T93" fmla="*/ 17 h 116"/>
                <a:gd name="T94" fmla="*/ 30 w 194"/>
                <a:gd name="T95" fmla="*/ 24 h 116"/>
                <a:gd name="T96" fmla="*/ 24 w 194"/>
                <a:gd name="T97" fmla="*/ 15 h 116"/>
                <a:gd name="T98" fmla="*/ 13 w 194"/>
                <a:gd name="T99" fmla="*/ 11 h 116"/>
                <a:gd name="T100" fmla="*/ 11 w 194"/>
                <a:gd name="T101" fmla="*/ 7 h 116"/>
                <a:gd name="T102" fmla="*/ 3 w 194"/>
                <a:gd name="T103" fmla="*/ 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16">
                  <a:moveTo>
                    <a:pt x="186" y="97"/>
                  </a:moveTo>
                  <a:lnTo>
                    <a:pt x="190" y="95"/>
                  </a:lnTo>
                  <a:lnTo>
                    <a:pt x="192" y="95"/>
                  </a:lnTo>
                  <a:lnTo>
                    <a:pt x="194" y="97"/>
                  </a:lnTo>
                  <a:lnTo>
                    <a:pt x="190" y="100"/>
                  </a:lnTo>
                  <a:lnTo>
                    <a:pt x="188" y="100"/>
                  </a:lnTo>
                  <a:lnTo>
                    <a:pt x="186" y="97"/>
                  </a:lnTo>
                  <a:lnTo>
                    <a:pt x="186" y="97"/>
                  </a:lnTo>
                  <a:close/>
                  <a:moveTo>
                    <a:pt x="74" y="112"/>
                  </a:moveTo>
                  <a:lnTo>
                    <a:pt x="78" y="112"/>
                  </a:lnTo>
                  <a:lnTo>
                    <a:pt x="81" y="114"/>
                  </a:lnTo>
                  <a:lnTo>
                    <a:pt x="85" y="116"/>
                  </a:lnTo>
                  <a:lnTo>
                    <a:pt x="83" y="116"/>
                  </a:lnTo>
                  <a:lnTo>
                    <a:pt x="78" y="116"/>
                  </a:lnTo>
                  <a:lnTo>
                    <a:pt x="76" y="116"/>
                  </a:lnTo>
                  <a:lnTo>
                    <a:pt x="74" y="114"/>
                  </a:lnTo>
                  <a:lnTo>
                    <a:pt x="74" y="112"/>
                  </a:lnTo>
                  <a:lnTo>
                    <a:pt x="74" y="112"/>
                  </a:lnTo>
                  <a:close/>
                  <a:moveTo>
                    <a:pt x="102" y="85"/>
                  </a:moveTo>
                  <a:lnTo>
                    <a:pt x="106" y="87"/>
                  </a:lnTo>
                  <a:lnTo>
                    <a:pt x="108" y="91"/>
                  </a:lnTo>
                  <a:lnTo>
                    <a:pt x="116" y="91"/>
                  </a:lnTo>
                  <a:lnTo>
                    <a:pt x="118" y="95"/>
                  </a:lnTo>
                  <a:lnTo>
                    <a:pt x="118" y="97"/>
                  </a:lnTo>
                  <a:lnTo>
                    <a:pt x="121" y="100"/>
                  </a:lnTo>
                  <a:lnTo>
                    <a:pt x="114" y="100"/>
                  </a:lnTo>
                  <a:lnTo>
                    <a:pt x="108" y="97"/>
                  </a:lnTo>
                  <a:lnTo>
                    <a:pt x="104" y="91"/>
                  </a:lnTo>
                  <a:lnTo>
                    <a:pt x="104" y="89"/>
                  </a:lnTo>
                  <a:lnTo>
                    <a:pt x="102" y="85"/>
                  </a:lnTo>
                  <a:lnTo>
                    <a:pt x="102" y="85"/>
                  </a:lnTo>
                  <a:close/>
                  <a:moveTo>
                    <a:pt x="72" y="64"/>
                  </a:moveTo>
                  <a:lnTo>
                    <a:pt x="76" y="66"/>
                  </a:lnTo>
                  <a:lnTo>
                    <a:pt x="81" y="66"/>
                  </a:lnTo>
                  <a:lnTo>
                    <a:pt x="87" y="70"/>
                  </a:lnTo>
                  <a:lnTo>
                    <a:pt x="89" y="72"/>
                  </a:lnTo>
                  <a:lnTo>
                    <a:pt x="91" y="72"/>
                  </a:lnTo>
                  <a:lnTo>
                    <a:pt x="93" y="74"/>
                  </a:lnTo>
                  <a:lnTo>
                    <a:pt x="91" y="78"/>
                  </a:lnTo>
                  <a:lnTo>
                    <a:pt x="87" y="78"/>
                  </a:lnTo>
                  <a:lnTo>
                    <a:pt x="83" y="74"/>
                  </a:lnTo>
                  <a:lnTo>
                    <a:pt x="78" y="76"/>
                  </a:lnTo>
                  <a:lnTo>
                    <a:pt x="74" y="74"/>
                  </a:lnTo>
                  <a:lnTo>
                    <a:pt x="70" y="68"/>
                  </a:lnTo>
                  <a:lnTo>
                    <a:pt x="70" y="64"/>
                  </a:lnTo>
                  <a:lnTo>
                    <a:pt x="72" y="64"/>
                  </a:lnTo>
                  <a:lnTo>
                    <a:pt x="72" y="64"/>
                  </a:lnTo>
                  <a:close/>
                  <a:moveTo>
                    <a:pt x="85" y="57"/>
                  </a:moveTo>
                  <a:lnTo>
                    <a:pt x="81" y="57"/>
                  </a:lnTo>
                  <a:lnTo>
                    <a:pt x="83" y="59"/>
                  </a:lnTo>
                  <a:lnTo>
                    <a:pt x="85" y="62"/>
                  </a:lnTo>
                  <a:lnTo>
                    <a:pt x="85" y="57"/>
                  </a:lnTo>
                  <a:lnTo>
                    <a:pt x="85" y="57"/>
                  </a:lnTo>
                  <a:close/>
                  <a:moveTo>
                    <a:pt x="87" y="45"/>
                  </a:moveTo>
                  <a:lnTo>
                    <a:pt x="87" y="47"/>
                  </a:lnTo>
                  <a:lnTo>
                    <a:pt x="91" y="47"/>
                  </a:lnTo>
                  <a:lnTo>
                    <a:pt x="89" y="51"/>
                  </a:lnTo>
                  <a:lnTo>
                    <a:pt x="93" y="53"/>
                  </a:lnTo>
                  <a:lnTo>
                    <a:pt x="93" y="59"/>
                  </a:lnTo>
                  <a:lnTo>
                    <a:pt x="102" y="66"/>
                  </a:lnTo>
                  <a:lnTo>
                    <a:pt x="104" y="68"/>
                  </a:lnTo>
                  <a:lnTo>
                    <a:pt x="106" y="72"/>
                  </a:lnTo>
                  <a:lnTo>
                    <a:pt x="108" y="72"/>
                  </a:lnTo>
                  <a:lnTo>
                    <a:pt x="110" y="68"/>
                  </a:lnTo>
                  <a:lnTo>
                    <a:pt x="106" y="64"/>
                  </a:lnTo>
                  <a:lnTo>
                    <a:pt x="102" y="64"/>
                  </a:lnTo>
                  <a:lnTo>
                    <a:pt x="99" y="59"/>
                  </a:lnTo>
                  <a:lnTo>
                    <a:pt x="95" y="53"/>
                  </a:lnTo>
                  <a:lnTo>
                    <a:pt x="95" y="49"/>
                  </a:lnTo>
                  <a:lnTo>
                    <a:pt x="93" y="45"/>
                  </a:lnTo>
                  <a:lnTo>
                    <a:pt x="87" y="45"/>
                  </a:lnTo>
                  <a:lnTo>
                    <a:pt x="87" y="45"/>
                  </a:lnTo>
                  <a:close/>
                  <a:moveTo>
                    <a:pt x="47" y="26"/>
                  </a:moveTo>
                  <a:lnTo>
                    <a:pt x="53" y="28"/>
                  </a:lnTo>
                  <a:lnTo>
                    <a:pt x="59" y="32"/>
                  </a:lnTo>
                  <a:lnTo>
                    <a:pt x="66" y="34"/>
                  </a:lnTo>
                  <a:lnTo>
                    <a:pt x="72" y="43"/>
                  </a:lnTo>
                  <a:lnTo>
                    <a:pt x="72" y="45"/>
                  </a:lnTo>
                  <a:lnTo>
                    <a:pt x="72" y="47"/>
                  </a:lnTo>
                  <a:lnTo>
                    <a:pt x="70" y="45"/>
                  </a:lnTo>
                  <a:lnTo>
                    <a:pt x="68" y="47"/>
                  </a:lnTo>
                  <a:lnTo>
                    <a:pt x="68" y="45"/>
                  </a:lnTo>
                  <a:lnTo>
                    <a:pt x="66" y="43"/>
                  </a:lnTo>
                  <a:lnTo>
                    <a:pt x="62" y="41"/>
                  </a:lnTo>
                  <a:lnTo>
                    <a:pt x="51" y="30"/>
                  </a:lnTo>
                  <a:lnTo>
                    <a:pt x="51" y="30"/>
                  </a:lnTo>
                  <a:lnTo>
                    <a:pt x="47" y="26"/>
                  </a:lnTo>
                  <a:lnTo>
                    <a:pt x="47" y="26"/>
                  </a:lnTo>
                  <a:close/>
                  <a:moveTo>
                    <a:pt x="36" y="49"/>
                  </a:moveTo>
                  <a:lnTo>
                    <a:pt x="40" y="49"/>
                  </a:lnTo>
                  <a:lnTo>
                    <a:pt x="38" y="51"/>
                  </a:lnTo>
                  <a:lnTo>
                    <a:pt x="36" y="53"/>
                  </a:lnTo>
                  <a:lnTo>
                    <a:pt x="36" y="51"/>
                  </a:lnTo>
                  <a:lnTo>
                    <a:pt x="36" y="49"/>
                  </a:lnTo>
                  <a:lnTo>
                    <a:pt x="36" y="49"/>
                  </a:lnTo>
                  <a:close/>
                  <a:moveTo>
                    <a:pt x="24" y="47"/>
                  </a:moveTo>
                  <a:lnTo>
                    <a:pt x="24" y="47"/>
                  </a:lnTo>
                  <a:lnTo>
                    <a:pt x="26" y="47"/>
                  </a:lnTo>
                  <a:lnTo>
                    <a:pt x="26" y="49"/>
                  </a:lnTo>
                  <a:lnTo>
                    <a:pt x="24" y="47"/>
                  </a:lnTo>
                  <a:lnTo>
                    <a:pt x="24" y="47"/>
                  </a:lnTo>
                  <a:close/>
                  <a:moveTo>
                    <a:pt x="24" y="43"/>
                  </a:moveTo>
                  <a:lnTo>
                    <a:pt x="26" y="43"/>
                  </a:lnTo>
                  <a:lnTo>
                    <a:pt x="28" y="43"/>
                  </a:lnTo>
                  <a:lnTo>
                    <a:pt x="30" y="47"/>
                  </a:lnTo>
                  <a:lnTo>
                    <a:pt x="32" y="47"/>
                  </a:lnTo>
                  <a:lnTo>
                    <a:pt x="34" y="47"/>
                  </a:lnTo>
                  <a:lnTo>
                    <a:pt x="34" y="43"/>
                  </a:lnTo>
                  <a:lnTo>
                    <a:pt x="34" y="41"/>
                  </a:lnTo>
                  <a:lnTo>
                    <a:pt x="30" y="38"/>
                  </a:lnTo>
                  <a:lnTo>
                    <a:pt x="30" y="36"/>
                  </a:lnTo>
                  <a:lnTo>
                    <a:pt x="28" y="36"/>
                  </a:lnTo>
                  <a:lnTo>
                    <a:pt x="26" y="38"/>
                  </a:lnTo>
                  <a:lnTo>
                    <a:pt x="24" y="43"/>
                  </a:lnTo>
                  <a:lnTo>
                    <a:pt x="24" y="43"/>
                  </a:lnTo>
                  <a:close/>
                  <a:moveTo>
                    <a:pt x="17" y="34"/>
                  </a:moveTo>
                  <a:lnTo>
                    <a:pt x="19" y="34"/>
                  </a:lnTo>
                  <a:lnTo>
                    <a:pt x="24" y="36"/>
                  </a:lnTo>
                  <a:lnTo>
                    <a:pt x="24" y="38"/>
                  </a:lnTo>
                  <a:lnTo>
                    <a:pt x="19" y="38"/>
                  </a:lnTo>
                  <a:lnTo>
                    <a:pt x="17" y="36"/>
                  </a:lnTo>
                  <a:lnTo>
                    <a:pt x="17" y="36"/>
                  </a:lnTo>
                  <a:lnTo>
                    <a:pt x="17" y="34"/>
                  </a:lnTo>
                  <a:lnTo>
                    <a:pt x="17" y="34"/>
                  </a:lnTo>
                  <a:close/>
                  <a:moveTo>
                    <a:pt x="11" y="28"/>
                  </a:moveTo>
                  <a:lnTo>
                    <a:pt x="15" y="32"/>
                  </a:lnTo>
                  <a:lnTo>
                    <a:pt x="15" y="34"/>
                  </a:lnTo>
                  <a:lnTo>
                    <a:pt x="11" y="36"/>
                  </a:lnTo>
                  <a:lnTo>
                    <a:pt x="11" y="34"/>
                  </a:lnTo>
                  <a:lnTo>
                    <a:pt x="11" y="32"/>
                  </a:lnTo>
                  <a:lnTo>
                    <a:pt x="11" y="28"/>
                  </a:lnTo>
                  <a:lnTo>
                    <a:pt x="11" y="28"/>
                  </a:lnTo>
                  <a:close/>
                  <a:moveTo>
                    <a:pt x="11" y="0"/>
                  </a:moveTo>
                  <a:lnTo>
                    <a:pt x="7" y="5"/>
                  </a:lnTo>
                  <a:lnTo>
                    <a:pt x="11" y="3"/>
                  </a:lnTo>
                  <a:lnTo>
                    <a:pt x="11" y="0"/>
                  </a:lnTo>
                  <a:lnTo>
                    <a:pt x="11" y="0"/>
                  </a:lnTo>
                  <a:close/>
                  <a:moveTo>
                    <a:pt x="11" y="7"/>
                  </a:moveTo>
                  <a:lnTo>
                    <a:pt x="9" y="9"/>
                  </a:lnTo>
                  <a:lnTo>
                    <a:pt x="11" y="13"/>
                  </a:lnTo>
                  <a:lnTo>
                    <a:pt x="17" y="17"/>
                  </a:lnTo>
                  <a:lnTo>
                    <a:pt x="21" y="22"/>
                  </a:lnTo>
                  <a:lnTo>
                    <a:pt x="26" y="24"/>
                  </a:lnTo>
                  <a:lnTo>
                    <a:pt x="30" y="24"/>
                  </a:lnTo>
                  <a:lnTo>
                    <a:pt x="30" y="22"/>
                  </a:lnTo>
                  <a:lnTo>
                    <a:pt x="26" y="17"/>
                  </a:lnTo>
                  <a:lnTo>
                    <a:pt x="24" y="15"/>
                  </a:lnTo>
                  <a:lnTo>
                    <a:pt x="21" y="13"/>
                  </a:lnTo>
                  <a:lnTo>
                    <a:pt x="19" y="11"/>
                  </a:lnTo>
                  <a:lnTo>
                    <a:pt x="13" y="11"/>
                  </a:lnTo>
                  <a:lnTo>
                    <a:pt x="13" y="7"/>
                  </a:lnTo>
                  <a:lnTo>
                    <a:pt x="11" y="7"/>
                  </a:lnTo>
                  <a:lnTo>
                    <a:pt x="11" y="7"/>
                  </a:lnTo>
                  <a:close/>
                  <a:moveTo>
                    <a:pt x="3" y="11"/>
                  </a:moveTo>
                  <a:lnTo>
                    <a:pt x="0" y="11"/>
                  </a:lnTo>
                  <a:lnTo>
                    <a:pt x="3" y="13"/>
                  </a:lnTo>
                  <a:lnTo>
                    <a:pt x="3" y="11"/>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7" name="Freeform 25">
              <a:extLst>
                <a:ext uri="{FF2B5EF4-FFF2-40B4-BE49-F238E27FC236}">
                  <a16:creationId xmlns:a16="http://schemas.microsoft.com/office/drawing/2014/main" id="{2C6387AD-8765-43F3-9B17-E1971006330A}"/>
                </a:ext>
              </a:extLst>
            </p:cNvPr>
            <p:cNvSpPr>
              <a:spLocks noEditPoints="1"/>
            </p:cNvSpPr>
            <p:nvPr/>
          </p:nvSpPr>
          <p:spPr bwMode="auto">
            <a:xfrm>
              <a:off x="6560410" y="3472197"/>
              <a:ext cx="242640" cy="165800"/>
            </a:xfrm>
            <a:custGeom>
              <a:avLst/>
              <a:gdLst>
                <a:gd name="T0" fmla="*/ 242 w 301"/>
                <a:gd name="T1" fmla="*/ 215 h 219"/>
                <a:gd name="T2" fmla="*/ 242 w 301"/>
                <a:gd name="T3" fmla="*/ 215 h 219"/>
                <a:gd name="T4" fmla="*/ 122 w 301"/>
                <a:gd name="T5" fmla="*/ 21 h 219"/>
                <a:gd name="T6" fmla="*/ 287 w 301"/>
                <a:gd name="T7" fmla="*/ 97 h 219"/>
                <a:gd name="T8" fmla="*/ 287 w 301"/>
                <a:gd name="T9" fmla="*/ 116 h 219"/>
                <a:gd name="T10" fmla="*/ 274 w 301"/>
                <a:gd name="T11" fmla="*/ 80 h 219"/>
                <a:gd name="T12" fmla="*/ 270 w 301"/>
                <a:gd name="T13" fmla="*/ 70 h 219"/>
                <a:gd name="T14" fmla="*/ 215 w 301"/>
                <a:gd name="T15" fmla="*/ 36 h 219"/>
                <a:gd name="T16" fmla="*/ 247 w 301"/>
                <a:gd name="T17" fmla="*/ 68 h 219"/>
                <a:gd name="T18" fmla="*/ 217 w 301"/>
                <a:gd name="T19" fmla="*/ 42 h 219"/>
                <a:gd name="T20" fmla="*/ 173 w 301"/>
                <a:gd name="T21" fmla="*/ 2 h 219"/>
                <a:gd name="T22" fmla="*/ 185 w 301"/>
                <a:gd name="T23" fmla="*/ 30 h 219"/>
                <a:gd name="T24" fmla="*/ 150 w 301"/>
                <a:gd name="T25" fmla="*/ 86 h 219"/>
                <a:gd name="T26" fmla="*/ 179 w 301"/>
                <a:gd name="T27" fmla="*/ 108 h 219"/>
                <a:gd name="T28" fmla="*/ 215 w 301"/>
                <a:gd name="T29" fmla="*/ 93 h 219"/>
                <a:gd name="T30" fmla="*/ 228 w 301"/>
                <a:gd name="T31" fmla="*/ 80 h 219"/>
                <a:gd name="T32" fmla="*/ 217 w 301"/>
                <a:gd name="T33" fmla="*/ 76 h 219"/>
                <a:gd name="T34" fmla="*/ 194 w 301"/>
                <a:gd name="T35" fmla="*/ 89 h 219"/>
                <a:gd name="T36" fmla="*/ 177 w 301"/>
                <a:gd name="T37" fmla="*/ 89 h 219"/>
                <a:gd name="T38" fmla="*/ 137 w 301"/>
                <a:gd name="T39" fmla="*/ 91 h 219"/>
                <a:gd name="T40" fmla="*/ 124 w 301"/>
                <a:gd name="T41" fmla="*/ 86 h 219"/>
                <a:gd name="T42" fmla="*/ 105 w 301"/>
                <a:gd name="T43" fmla="*/ 74 h 219"/>
                <a:gd name="T44" fmla="*/ 232 w 301"/>
                <a:gd name="T45" fmla="*/ 162 h 219"/>
                <a:gd name="T46" fmla="*/ 204 w 301"/>
                <a:gd name="T47" fmla="*/ 154 h 219"/>
                <a:gd name="T48" fmla="*/ 200 w 301"/>
                <a:gd name="T49" fmla="*/ 183 h 219"/>
                <a:gd name="T50" fmla="*/ 198 w 301"/>
                <a:gd name="T51" fmla="*/ 183 h 219"/>
                <a:gd name="T52" fmla="*/ 196 w 301"/>
                <a:gd name="T53" fmla="*/ 177 h 219"/>
                <a:gd name="T54" fmla="*/ 190 w 301"/>
                <a:gd name="T55" fmla="*/ 173 h 219"/>
                <a:gd name="T56" fmla="*/ 181 w 301"/>
                <a:gd name="T57" fmla="*/ 169 h 219"/>
                <a:gd name="T58" fmla="*/ 74 w 301"/>
                <a:gd name="T59" fmla="*/ 135 h 219"/>
                <a:gd name="T60" fmla="*/ 67 w 301"/>
                <a:gd name="T61" fmla="*/ 135 h 219"/>
                <a:gd name="T62" fmla="*/ 59 w 301"/>
                <a:gd name="T63" fmla="*/ 139 h 219"/>
                <a:gd name="T64" fmla="*/ 57 w 301"/>
                <a:gd name="T65" fmla="*/ 152 h 219"/>
                <a:gd name="T66" fmla="*/ 48 w 301"/>
                <a:gd name="T67" fmla="*/ 154 h 219"/>
                <a:gd name="T68" fmla="*/ 46 w 301"/>
                <a:gd name="T69" fmla="*/ 154 h 219"/>
                <a:gd name="T70" fmla="*/ 55 w 301"/>
                <a:gd name="T71" fmla="*/ 139 h 219"/>
                <a:gd name="T72" fmla="*/ 0 w 301"/>
                <a:gd name="T73" fmla="*/ 112 h 219"/>
                <a:gd name="T74" fmla="*/ 25 w 301"/>
                <a:gd name="T75" fmla="*/ 169 h 219"/>
                <a:gd name="T76" fmla="*/ 42 w 301"/>
                <a:gd name="T77" fmla="*/ 154 h 219"/>
                <a:gd name="T78" fmla="*/ 15 w 301"/>
                <a:gd name="T79" fmla="*/ 137 h 219"/>
                <a:gd name="T80" fmla="*/ 25 w 301"/>
                <a:gd name="T81" fmla="*/ 148 h 219"/>
                <a:gd name="T82" fmla="*/ 48 w 301"/>
                <a:gd name="T83" fmla="*/ 146 h 219"/>
                <a:gd name="T84" fmla="*/ 53 w 301"/>
                <a:gd name="T85" fmla="*/ 139 h 219"/>
                <a:gd name="T86" fmla="*/ 63 w 301"/>
                <a:gd name="T87" fmla="*/ 137 h 219"/>
                <a:gd name="T88" fmla="*/ 69 w 301"/>
                <a:gd name="T89" fmla="*/ 131 h 219"/>
                <a:gd name="T90" fmla="*/ 84 w 301"/>
                <a:gd name="T91" fmla="*/ 139 h 219"/>
                <a:gd name="T92" fmla="*/ 118 w 301"/>
                <a:gd name="T93" fmla="*/ 169 h 219"/>
                <a:gd name="T94" fmla="*/ 152 w 301"/>
                <a:gd name="T95" fmla="*/ 188 h 219"/>
                <a:gd name="T96" fmla="*/ 177 w 301"/>
                <a:gd name="T97" fmla="*/ 196 h 219"/>
                <a:gd name="T98" fmla="*/ 192 w 301"/>
                <a:gd name="T99" fmla="*/ 192 h 219"/>
                <a:gd name="T100" fmla="*/ 179 w 301"/>
                <a:gd name="T101" fmla="*/ 177 h 219"/>
                <a:gd name="T102" fmla="*/ 160 w 301"/>
                <a:gd name="T103" fmla="*/ 164 h 219"/>
                <a:gd name="T104" fmla="*/ 137 w 301"/>
                <a:gd name="T105" fmla="*/ 141 h 219"/>
                <a:gd name="T106" fmla="*/ 137 w 301"/>
                <a:gd name="T107" fmla="*/ 114 h 219"/>
                <a:gd name="T108" fmla="*/ 107 w 301"/>
                <a:gd name="T109" fmla="*/ 93 h 219"/>
                <a:gd name="T110" fmla="*/ 84 w 301"/>
                <a:gd name="T111" fmla="*/ 65 h 219"/>
                <a:gd name="T112" fmla="*/ 55 w 301"/>
                <a:gd name="T113" fmla="*/ 51 h 219"/>
                <a:gd name="T114" fmla="*/ 13 w 301"/>
                <a:gd name="T115" fmla="*/ 3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1" h="219">
                  <a:moveTo>
                    <a:pt x="257" y="213"/>
                  </a:moveTo>
                  <a:lnTo>
                    <a:pt x="261" y="211"/>
                  </a:lnTo>
                  <a:lnTo>
                    <a:pt x="263" y="213"/>
                  </a:lnTo>
                  <a:lnTo>
                    <a:pt x="263" y="215"/>
                  </a:lnTo>
                  <a:lnTo>
                    <a:pt x="259" y="215"/>
                  </a:lnTo>
                  <a:lnTo>
                    <a:pt x="259" y="215"/>
                  </a:lnTo>
                  <a:lnTo>
                    <a:pt x="257" y="213"/>
                  </a:lnTo>
                  <a:lnTo>
                    <a:pt x="257" y="213"/>
                  </a:lnTo>
                  <a:close/>
                  <a:moveTo>
                    <a:pt x="242" y="215"/>
                  </a:moveTo>
                  <a:lnTo>
                    <a:pt x="247" y="219"/>
                  </a:lnTo>
                  <a:lnTo>
                    <a:pt x="249" y="219"/>
                  </a:lnTo>
                  <a:lnTo>
                    <a:pt x="251" y="219"/>
                  </a:lnTo>
                  <a:lnTo>
                    <a:pt x="253" y="219"/>
                  </a:lnTo>
                  <a:lnTo>
                    <a:pt x="251" y="217"/>
                  </a:lnTo>
                  <a:lnTo>
                    <a:pt x="249" y="217"/>
                  </a:lnTo>
                  <a:lnTo>
                    <a:pt x="244" y="215"/>
                  </a:lnTo>
                  <a:lnTo>
                    <a:pt x="242" y="215"/>
                  </a:lnTo>
                  <a:lnTo>
                    <a:pt x="242" y="215"/>
                  </a:lnTo>
                  <a:close/>
                  <a:moveTo>
                    <a:pt x="116" y="17"/>
                  </a:moveTo>
                  <a:lnTo>
                    <a:pt x="118" y="17"/>
                  </a:lnTo>
                  <a:lnTo>
                    <a:pt x="120" y="17"/>
                  </a:lnTo>
                  <a:lnTo>
                    <a:pt x="124" y="15"/>
                  </a:lnTo>
                  <a:lnTo>
                    <a:pt x="126" y="17"/>
                  </a:lnTo>
                  <a:lnTo>
                    <a:pt x="128" y="17"/>
                  </a:lnTo>
                  <a:lnTo>
                    <a:pt x="131" y="19"/>
                  </a:lnTo>
                  <a:lnTo>
                    <a:pt x="126" y="21"/>
                  </a:lnTo>
                  <a:lnTo>
                    <a:pt x="122" y="21"/>
                  </a:lnTo>
                  <a:lnTo>
                    <a:pt x="120" y="21"/>
                  </a:lnTo>
                  <a:lnTo>
                    <a:pt x="118" y="21"/>
                  </a:lnTo>
                  <a:lnTo>
                    <a:pt x="118" y="21"/>
                  </a:lnTo>
                  <a:lnTo>
                    <a:pt x="116" y="17"/>
                  </a:lnTo>
                  <a:lnTo>
                    <a:pt x="116" y="17"/>
                  </a:lnTo>
                  <a:close/>
                  <a:moveTo>
                    <a:pt x="278" y="89"/>
                  </a:moveTo>
                  <a:lnTo>
                    <a:pt x="282" y="89"/>
                  </a:lnTo>
                  <a:lnTo>
                    <a:pt x="284" y="91"/>
                  </a:lnTo>
                  <a:lnTo>
                    <a:pt x="287" y="97"/>
                  </a:lnTo>
                  <a:lnTo>
                    <a:pt x="291" y="99"/>
                  </a:lnTo>
                  <a:lnTo>
                    <a:pt x="297" y="103"/>
                  </a:lnTo>
                  <a:lnTo>
                    <a:pt x="301" y="110"/>
                  </a:lnTo>
                  <a:lnTo>
                    <a:pt x="301" y="114"/>
                  </a:lnTo>
                  <a:lnTo>
                    <a:pt x="299" y="114"/>
                  </a:lnTo>
                  <a:lnTo>
                    <a:pt x="297" y="116"/>
                  </a:lnTo>
                  <a:lnTo>
                    <a:pt x="293" y="118"/>
                  </a:lnTo>
                  <a:lnTo>
                    <a:pt x="291" y="116"/>
                  </a:lnTo>
                  <a:lnTo>
                    <a:pt x="287" y="116"/>
                  </a:lnTo>
                  <a:lnTo>
                    <a:pt x="284" y="114"/>
                  </a:lnTo>
                  <a:lnTo>
                    <a:pt x="287" y="112"/>
                  </a:lnTo>
                  <a:lnTo>
                    <a:pt x="282" y="103"/>
                  </a:lnTo>
                  <a:lnTo>
                    <a:pt x="278" y="101"/>
                  </a:lnTo>
                  <a:lnTo>
                    <a:pt x="278" y="95"/>
                  </a:lnTo>
                  <a:lnTo>
                    <a:pt x="278" y="93"/>
                  </a:lnTo>
                  <a:lnTo>
                    <a:pt x="278" y="89"/>
                  </a:lnTo>
                  <a:lnTo>
                    <a:pt x="278" y="89"/>
                  </a:lnTo>
                  <a:close/>
                  <a:moveTo>
                    <a:pt x="274" y="80"/>
                  </a:moveTo>
                  <a:lnTo>
                    <a:pt x="272" y="80"/>
                  </a:lnTo>
                  <a:lnTo>
                    <a:pt x="274" y="84"/>
                  </a:lnTo>
                  <a:lnTo>
                    <a:pt x="274" y="86"/>
                  </a:lnTo>
                  <a:lnTo>
                    <a:pt x="276" y="84"/>
                  </a:lnTo>
                  <a:lnTo>
                    <a:pt x="276" y="80"/>
                  </a:lnTo>
                  <a:lnTo>
                    <a:pt x="274" y="80"/>
                  </a:lnTo>
                  <a:lnTo>
                    <a:pt x="274" y="80"/>
                  </a:lnTo>
                  <a:close/>
                  <a:moveTo>
                    <a:pt x="268" y="70"/>
                  </a:moveTo>
                  <a:lnTo>
                    <a:pt x="270" y="70"/>
                  </a:lnTo>
                  <a:lnTo>
                    <a:pt x="270" y="68"/>
                  </a:lnTo>
                  <a:lnTo>
                    <a:pt x="274" y="70"/>
                  </a:lnTo>
                  <a:lnTo>
                    <a:pt x="272" y="72"/>
                  </a:lnTo>
                  <a:lnTo>
                    <a:pt x="268" y="72"/>
                  </a:lnTo>
                  <a:lnTo>
                    <a:pt x="268" y="70"/>
                  </a:lnTo>
                  <a:lnTo>
                    <a:pt x="268" y="70"/>
                  </a:lnTo>
                  <a:close/>
                  <a:moveTo>
                    <a:pt x="200" y="30"/>
                  </a:moveTo>
                  <a:lnTo>
                    <a:pt x="209" y="36"/>
                  </a:lnTo>
                  <a:lnTo>
                    <a:pt x="215" y="36"/>
                  </a:lnTo>
                  <a:lnTo>
                    <a:pt x="223" y="42"/>
                  </a:lnTo>
                  <a:lnTo>
                    <a:pt x="228" y="44"/>
                  </a:lnTo>
                  <a:lnTo>
                    <a:pt x="232" y="46"/>
                  </a:lnTo>
                  <a:lnTo>
                    <a:pt x="236" y="49"/>
                  </a:lnTo>
                  <a:lnTo>
                    <a:pt x="240" y="55"/>
                  </a:lnTo>
                  <a:lnTo>
                    <a:pt x="242" y="55"/>
                  </a:lnTo>
                  <a:lnTo>
                    <a:pt x="244" y="63"/>
                  </a:lnTo>
                  <a:lnTo>
                    <a:pt x="247" y="65"/>
                  </a:lnTo>
                  <a:lnTo>
                    <a:pt x="247" y="68"/>
                  </a:lnTo>
                  <a:lnTo>
                    <a:pt x="244" y="72"/>
                  </a:lnTo>
                  <a:lnTo>
                    <a:pt x="242" y="76"/>
                  </a:lnTo>
                  <a:lnTo>
                    <a:pt x="238" y="72"/>
                  </a:lnTo>
                  <a:lnTo>
                    <a:pt x="238" y="68"/>
                  </a:lnTo>
                  <a:lnTo>
                    <a:pt x="238" y="65"/>
                  </a:lnTo>
                  <a:lnTo>
                    <a:pt x="236" y="55"/>
                  </a:lnTo>
                  <a:lnTo>
                    <a:pt x="230" y="46"/>
                  </a:lnTo>
                  <a:lnTo>
                    <a:pt x="223" y="46"/>
                  </a:lnTo>
                  <a:lnTo>
                    <a:pt x="217" y="42"/>
                  </a:lnTo>
                  <a:lnTo>
                    <a:pt x="204" y="34"/>
                  </a:lnTo>
                  <a:lnTo>
                    <a:pt x="200" y="32"/>
                  </a:lnTo>
                  <a:lnTo>
                    <a:pt x="200" y="30"/>
                  </a:lnTo>
                  <a:lnTo>
                    <a:pt x="200" y="30"/>
                  </a:lnTo>
                  <a:close/>
                  <a:moveTo>
                    <a:pt x="173" y="0"/>
                  </a:moveTo>
                  <a:lnTo>
                    <a:pt x="177" y="0"/>
                  </a:lnTo>
                  <a:lnTo>
                    <a:pt x="179" y="4"/>
                  </a:lnTo>
                  <a:lnTo>
                    <a:pt x="179" y="6"/>
                  </a:lnTo>
                  <a:lnTo>
                    <a:pt x="173" y="2"/>
                  </a:lnTo>
                  <a:lnTo>
                    <a:pt x="173" y="0"/>
                  </a:lnTo>
                  <a:lnTo>
                    <a:pt x="173" y="0"/>
                  </a:lnTo>
                  <a:close/>
                  <a:moveTo>
                    <a:pt x="185" y="30"/>
                  </a:moveTo>
                  <a:lnTo>
                    <a:pt x="190" y="27"/>
                  </a:lnTo>
                  <a:lnTo>
                    <a:pt x="192" y="30"/>
                  </a:lnTo>
                  <a:lnTo>
                    <a:pt x="192" y="34"/>
                  </a:lnTo>
                  <a:lnTo>
                    <a:pt x="187" y="34"/>
                  </a:lnTo>
                  <a:lnTo>
                    <a:pt x="185" y="32"/>
                  </a:lnTo>
                  <a:lnTo>
                    <a:pt x="185" y="30"/>
                  </a:lnTo>
                  <a:lnTo>
                    <a:pt x="185" y="30"/>
                  </a:lnTo>
                  <a:close/>
                  <a:moveTo>
                    <a:pt x="183" y="78"/>
                  </a:moveTo>
                  <a:lnTo>
                    <a:pt x="187" y="82"/>
                  </a:lnTo>
                  <a:lnTo>
                    <a:pt x="190" y="80"/>
                  </a:lnTo>
                  <a:lnTo>
                    <a:pt x="185" y="76"/>
                  </a:lnTo>
                  <a:lnTo>
                    <a:pt x="183" y="76"/>
                  </a:lnTo>
                  <a:lnTo>
                    <a:pt x="183" y="78"/>
                  </a:lnTo>
                  <a:lnTo>
                    <a:pt x="183" y="78"/>
                  </a:lnTo>
                  <a:close/>
                  <a:moveTo>
                    <a:pt x="150" y="86"/>
                  </a:moveTo>
                  <a:lnTo>
                    <a:pt x="147" y="93"/>
                  </a:lnTo>
                  <a:lnTo>
                    <a:pt x="152" y="97"/>
                  </a:lnTo>
                  <a:lnTo>
                    <a:pt x="156" y="97"/>
                  </a:lnTo>
                  <a:lnTo>
                    <a:pt x="162" y="103"/>
                  </a:lnTo>
                  <a:lnTo>
                    <a:pt x="162" y="105"/>
                  </a:lnTo>
                  <a:lnTo>
                    <a:pt x="164" y="103"/>
                  </a:lnTo>
                  <a:lnTo>
                    <a:pt x="173" y="103"/>
                  </a:lnTo>
                  <a:lnTo>
                    <a:pt x="175" y="108"/>
                  </a:lnTo>
                  <a:lnTo>
                    <a:pt x="179" y="108"/>
                  </a:lnTo>
                  <a:lnTo>
                    <a:pt x="181" y="108"/>
                  </a:lnTo>
                  <a:lnTo>
                    <a:pt x="190" y="105"/>
                  </a:lnTo>
                  <a:lnTo>
                    <a:pt x="194" y="105"/>
                  </a:lnTo>
                  <a:lnTo>
                    <a:pt x="196" y="105"/>
                  </a:lnTo>
                  <a:lnTo>
                    <a:pt x="202" y="108"/>
                  </a:lnTo>
                  <a:lnTo>
                    <a:pt x="202" y="105"/>
                  </a:lnTo>
                  <a:lnTo>
                    <a:pt x="202" y="101"/>
                  </a:lnTo>
                  <a:lnTo>
                    <a:pt x="209" y="101"/>
                  </a:lnTo>
                  <a:lnTo>
                    <a:pt x="215" y="93"/>
                  </a:lnTo>
                  <a:lnTo>
                    <a:pt x="215" y="91"/>
                  </a:lnTo>
                  <a:lnTo>
                    <a:pt x="217" y="89"/>
                  </a:lnTo>
                  <a:lnTo>
                    <a:pt x="221" y="91"/>
                  </a:lnTo>
                  <a:lnTo>
                    <a:pt x="225" y="91"/>
                  </a:lnTo>
                  <a:lnTo>
                    <a:pt x="228" y="86"/>
                  </a:lnTo>
                  <a:lnTo>
                    <a:pt x="223" y="82"/>
                  </a:lnTo>
                  <a:lnTo>
                    <a:pt x="223" y="80"/>
                  </a:lnTo>
                  <a:lnTo>
                    <a:pt x="225" y="78"/>
                  </a:lnTo>
                  <a:lnTo>
                    <a:pt x="228" y="80"/>
                  </a:lnTo>
                  <a:lnTo>
                    <a:pt x="232" y="76"/>
                  </a:lnTo>
                  <a:lnTo>
                    <a:pt x="232" y="65"/>
                  </a:lnTo>
                  <a:lnTo>
                    <a:pt x="228" y="61"/>
                  </a:lnTo>
                  <a:lnTo>
                    <a:pt x="225" y="63"/>
                  </a:lnTo>
                  <a:lnTo>
                    <a:pt x="223" y="65"/>
                  </a:lnTo>
                  <a:lnTo>
                    <a:pt x="221" y="63"/>
                  </a:lnTo>
                  <a:lnTo>
                    <a:pt x="217" y="63"/>
                  </a:lnTo>
                  <a:lnTo>
                    <a:pt x="215" y="65"/>
                  </a:lnTo>
                  <a:lnTo>
                    <a:pt x="217" y="76"/>
                  </a:lnTo>
                  <a:lnTo>
                    <a:pt x="219" y="76"/>
                  </a:lnTo>
                  <a:lnTo>
                    <a:pt x="217" y="78"/>
                  </a:lnTo>
                  <a:lnTo>
                    <a:pt x="213" y="78"/>
                  </a:lnTo>
                  <a:lnTo>
                    <a:pt x="204" y="84"/>
                  </a:lnTo>
                  <a:lnTo>
                    <a:pt x="202" y="89"/>
                  </a:lnTo>
                  <a:lnTo>
                    <a:pt x="200" y="91"/>
                  </a:lnTo>
                  <a:lnTo>
                    <a:pt x="198" y="89"/>
                  </a:lnTo>
                  <a:lnTo>
                    <a:pt x="196" y="91"/>
                  </a:lnTo>
                  <a:lnTo>
                    <a:pt x="194" y="89"/>
                  </a:lnTo>
                  <a:lnTo>
                    <a:pt x="192" y="89"/>
                  </a:lnTo>
                  <a:lnTo>
                    <a:pt x="187" y="93"/>
                  </a:lnTo>
                  <a:lnTo>
                    <a:pt x="185" y="91"/>
                  </a:lnTo>
                  <a:lnTo>
                    <a:pt x="183" y="86"/>
                  </a:lnTo>
                  <a:lnTo>
                    <a:pt x="185" y="84"/>
                  </a:lnTo>
                  <a:lnTo>
                    <a:pt x="181" y="82"/>
                  </a:lnTo>
                  <a:lnTo>
                    <a:pt x="179" y="84"/>
                  </a:lnTo>
                  <a:lnTo>
                    <a:pt x="181" y="86"/>
                  </a:lnTo>
                  <a:lnTo>
                    <a:pt x="177" y="89"/>
                  </a:lnTo>
                  <a:lnTo>
                    <a:pt x="173" y="89"/>
                  </a:lnTo>
                  <a:lnTo>
                    <a:pt x="169" y="91"/>
                  </a:lnTo>
                  <a:lnTo>
                    <a:pt x="166" y="91"/>
                  </a:lnTo>
                  <a:lnTo>
                    <a:pt x="162" y="89"/>
                  </a:lnTo>
                  <a:lnTo>
                    <a:pt x="160" y="89"/>
                  </a:lnTo>
                  <a:lnTo>
                    <a:pt x="154" y="91"/>
                  </a:lnTo>
                  <a:lnTo>
                    <a:pt x="150" y="86"/>
                  </a:lnTo>
                  <a:lnTo>
                    <a:pt x="150" y="86"/>
                  </a:lnTo>
                  <a:close/>
                  <a:moveTo>
                    <a:pt x="137" y="91"/>
                  </a:moveTo>
                  <a:lnTo>
                    <a:pt x="139" y="89"/>
                  </a:lnTo>
                  <a:lnTo>
                    <a:pt x="141" y="91"/>
                  </a:lnTo>
                  <a:lnTo>
                    <a:pt x="143" y="95"/>
                  </a:lnTo>
                  <a:lnTo>
                    <a:pt x="141" y="97"/>
                  </a:lnTo>
                  <a:lnTo>
                    <a:pt x="139" y="95"/>
                  </a:lnTo>
                  <a:lnTo>
                    <a:pt x="137" y="91"/>
                  </a:lnTo>
                  <a:lnTo>
                    <a:pt x="137" y="91"/>
                  </a:lnTo>
                  <a:close/>
                  <a:moveTo>
                    <a:pt x="124" y="84"/>
                  </a:moveTo>
                  <a:lnTo>
                    <a:pt x="124" y="86"/>
                  </a:lnTo>
                  <a:lnTo>
                    <a:pt x="124" y="89"/>
                  </a:lnTo>
                  <a:lnTo>
                    <a:pt x="128" y="89"/>
                  </a:lnTo>
                  <a:lnTo>
                    <a:pt x="128" y="84"/>
                  </a:lnTo>
                  <a:lnTo>
                    <a:pt x="124" y="84"/>
                  </a:lnTo>
                  <a:lnTo>
                    <a:pt x="124" y="84"/>
                  </a:lnTo>
                  <a:close/>
                  <a:moveTo>
                    <a:pt x="105" y="72"/>
                  </a:moveTo>
                  <a:lnTo>
                    <a:pt x="101" y="72"/>
                  </a:lnTo>
                  <a:lnTo>
                    <a:pt x="103" y="76"/>
                  </a:lnTo>
                  <a:lnTo>
                    <a:pt x="105" y="74"/>
                  </a:lnTo>
                  <a:lnTo>
                    <a:pt x="105" y="72"/>
                  </a:lnTo>
                  <a:lnTo>
                    <a:pt x="105" y="72"/>
                  </a:lnTo>
                  <a:close/>
                  <a:moveTo>
                    <a:pt x="232" y="162"/>
                  </a:moveTo>
                  <a:lnTo>
                    <a:pt x="232" y="164"/>
                  </a:lnTo>
                  <a:lnTo>
                    <a:pt x="232" y="167"/>
                  </a:lnTo>
                  <a:lnTo>
                    <a:pt x="234" y="167"/>
                  </a:lnTo>
                  <a:lnTo>
                    <a:pt x="238" y="171"/>
                  </a:lnTo>
                  <a:lnTo>
                    <a:pt x="238" y="167"/>
                  </a:lnTo>
                  <a:lnTo>
                    <a:pt x="232" y="162"/>
                  </a:lnTo>
                  <a:lnTo>
                    <a:pt x="232" y="162"/>
                  </a:lnTo>
                  <a:close/>
                  <a:moveTo>
                    <a:pt x="202" y="150"/>
                  </a:moveTo>
                  <a:lnTo>
                    <a:pt x="202" y="152"/>
                  </a:lnTo>
                  <a:lnTo>
                    <a:pt x="202" y="154"/>
                  </a:lnTo>
                  <a:lnTo>
                    <a:pt x="204" y="154"/>
                  </a:lnTo>
                  <a:lnTo>
                    <a:pt x="204" y="156"/>
                  </a:lnTo>
                  <a:lnTo>
                    <a:pt x="204" y="158"/>
                  </a:lnTo>
                  <a:lnTo>
                    <a:pt x="204" y="158"/>
                  </a:lnTo>
                  <a:lnTo>
                    <a:pt x="204" y="154"/>
                  </a:lnTo>
                  <a:lnTo>
                    <a:pt x="204" y="150"/>
                  </a:lnTo>
                  <a:lnTo>
                    <a:pt x="202" y="150"/>
                  </a:lnTo>
                  <a:lnTo>
                    <a:pt x="202" y="150"/>
                  </a:lnTo>
                  <a:close/>
                  <a:moveTo>
                    <a:pt x="194" y="179"/>
                  </a:moveTo>
                  <a:lnTo>
                    <a:pt x="196" y="179"/>
                  </a:lnTo>
                  <a:lnTo>
                    <a:pt x="198" y="181"/>
                  </a:lnTo>
                  <a:lnTo>
                    <a:pt x="198" y="181"/>
                  </a:lnTo>
                  <a:lnTo>
                    <a:pt x="200" y="183"/>
                  </a:lnTo>
                  <a:lnTo>
                    <a:pt x="200" y="183"/>
                  </a:lnTo>
                  <a:lnTo>
                    <a:pt x="202" y="181"/>
                  </a:lnTo>
                  <a:lnTo>
                    <a:pt x="204" y="181"/>
                  </a:lnTo>
                  <a:lnTo>
                    <a:pt x="204" y="183"/>
                  </a:lnTo>
                  <a:lnTo>
                    <a:pt x="202" y="186"/>
                  </a:lnTo>
                  <a:lnTo>
                    <a:pt x="202" y="188"/>
                  </a:lnTo>
                  <a:lnTo>
                    <a:pt x="200" y="188"/>
                  </a:lnTo>
                  <a:lnTo>
                    <a:pt x="198" y="188"/>
                  </a:lnTo>
                  <a:lnTo>
                    <a:pt x="198" y="183"/>
                  </a:lnTo>
                  <a:lnTo>
                    <a:pt x="198" y="183"/>
                  </a:lnTo>
                  <a:lnTo>
                    <a:pt x="196" y="181"/>
                  </a:lnTo>
                  <a:lnTo>
                    <a:pt x="194" y="179"/>
                  </a:lnTo>
                  <a:lnTo>
                    <a:pt x="194" y="179"/>
                  </a:lnTo>
                  <a:lnTo>
                    <a:pt x="194" y="179"/>
                  </a:lnTo>
                  <a:close/>
                  <a:moveTo>
                    <a:pt x="190" y="173"/>
                  </a:moveTo>
                  <a:lnTo>
                    <a:pt x="192" y="177"/>
                  </a:lnTo>
                  <a:lnTo>
                    <a:pt x="194" y="177"/>
                  </a:lnTo>
                  <a:lnTo>
                    <a:pt x="196" y="177"/>
                  </a:lnTo>
                  <a:lnTo>
                    <a:pt x="196" y="177"/>
                  </a:lnTo>
                  <a:lnTo>
                    <a:pt x="198" y="177"/>
                  </a:lnTo>
                  <a:lnTo>
                    <a:pt x="196" y="175"/>
                  </a:lnTo>
                  <a:lnTo>
                    <a:pt x="196" y="175"/>
                  </a:lnTo>
                  <a:lnTo>
                    <a:pt x="196" y="175"/>
                  </a:lnTo>
                  <a:lnTo>
                    <a:pt x="196" y="173"/>
                  </a:lnTo>
                  <a:lnTo>
                    <a:pt x="194" y="173"/>
                  </a:lnTo>
                  <a:lnTo>
                    <a:pt x="192" y="173"/>
                  </a:lnTo>
                  <a:lnTo>
                    <a:pt x="190" y="173"/>
                  </a:lnTo>
                  <a:lnTo>
                    <a:pt x="190" y="173"/>
                  </a:lnTo>
                  <a:close/>
                  <a:moveTo>
                    <a:pt x="181" y="169"/>
                  </a:moveTo>
                  <a:lnTo>
                    <a:pt x="183" y="173"/>
                  </a:lnTo>
                  <a:lnTo>
                    <a:pt x="185" y="173"/>
                  </a:lnTo>
                  <a:lnTo>
                    <a:pt x="187" y="175"/>
                  </a:lnTo>
                  <a:lnTo>
                    <a:pt x="187" y="175"/>
                  </a:lnTo>
                  <a:lnTo>
                    <a:pt x="187" y="173"/>
                  </a:lnTo>
                  <a:lnTo>
                    <a:pt x="185" y="169"/>
                  </a:lnTo>
                  <a:lnTo>
                    <a:pt x="183" y="169"/>
                  </a:lnTo>
                  <a:lnTo>
                    <a:pt x="181" y="169"/>
                  </a:lnTo>
                  <a:lnTo>
                    <a:pt x="181" y="169"/>
                  </a:lnTo>
                  <a:close/>
                  <a:moveTo>
                    <a:pt x="82" y="137"/>
                  </a:moveTo>
                  <a:lnTo>
                    <a:pt x="80" y="137"/>
                  </a:lnTo>
                  <a:lnTo>
                    <a:pt x="82" y="139"/>
                  </a:lnTo>
                  <a:lnTo>
                    <a:pt x="82" y="139"/>
                  </a:lnTo>
                  <a:lnTo>
                    <a:pt x="82" y="137"/>
                  </a:lnTo>
                  <a:lnTo>
                    <a:pt x="82" y="137"/>
                  </a:lnTo>
                  <a:close/>
                  <a:moveTo>
                    <a:pt x="74" y="137"/>
                  </a:moveTo>
                  <a:lnTo>
                    <a:pt x="74" y="135"/>
                  </a:lnTo>
                  <a:lnTo>
                    <a:pt x="76" y="135"/>
                  </a:lnTo>
                  <a:lnTo>
                    <a:pt x="74" y="137"/>
                  </a:lnTo>
                  <a:lnTo>
                    <a:pt x="74" y="137"/>
                  </a:lnTo>
                  <a:close/>
                  <a:moveTo>
                    <a:pt x="67" y="135"/>
                  </a:moveTo>
                  <a:lnTo>
                    <a:pt x="67" y="137"/>
                  </a:lnTo>
                  <a:lnTo>
                    <a:pt x="69" y="137"/>
                  </a:lnTo>
                  <a:lnTo>
                    <a:pt x="69" y="137"/>
                  </a:lnTo>
                  <a:lnTo>
                    <a:pt x="67" y="135"/>
                  </a:lnTo>
                  <a:lnTo>
                    <a:pt x="67" y="135"/>
                  </a:lnTo>
                  <a:close/>
                  <a:moveTo>
                    <a:pt x="72" y="137"/>
                  </a:moveTo>
                  <a:lnTo>
                    <a:pt x="69" y="135"/>
                  </a:lnTo>
                  <a:lnTo>
                    <a:pt x="72" y="133"/>
                  </a:lnTo>
                  <a:lnTo>
                    <a:pt x="74" y="133"/>
                  </a:lnTo>
                  <a:lnTo>
                    <a:pt x="72" y="135"/>
                  </a:lnTo>
                  <a:lnTo>
                    <a:pt x="72" y="137"/>
                  </a:lnTo>
                  <a:lnTo>
                    <a:pt x="72" y="137"/>
                  </a:lnTo>
                  <a:close/>
                  <a:moveTo>
                    <a:pt x="59" y="137"/>
                  </a:moveTo>
                  <a:lnTo>
                    <a:pt x="59" y="139"/>
                  </a:lnTo>
                  <a:lnTo>
                    <a:pt x="61" y="141"/>
                  </a:lnTo>
                  <a:lnTo>
                    <a:pt x="61" y="139"/>
                  </a:lnTo>
                  <a:lnTo>
                    <a:pt x="59" y="137"/>
                  </a:lnTo>
                  <a:lnTo>
                    <a:pt x="59" y="137"/>
                  </a:lnTo>
                  <a:close/>
                  <a:moveTo>
                    <a:pt x="51" y="152"/>
                  </a:moveTo>
                  <a:lnTo>
                    <a:pt x="55" y="150"/>
                  </a:lnTo>
                  <a:lnTo>
                    <a:pt x="57" y="150"/>
                  </a:lnTo>
                  <a:lnTo>
                    <a:pt x="57" y="152"/>
                  </a:lnTo>
                  <a:lnTo>
                    <a:pt x="57" y="152"/>
                  </a:lnTo>
                  <a:lnTo>
                    <a:pt x="51" y="152"/>
                  </a:lnTo>
                  <a:lnTo>
                    <a:pt x="51" y="152"/>
                  </a:lnTo>
                  <a:close/>
                  <a:moveTo>
                    <a:pt x="51" y="156"/>
                  </a:moveTo>
                  <a:lnTo>
                    <a:pt x="53" y="156"/>
                  </a:lnTo>
                  <a:lnTo>
                    <a:pt x="53" y="154"/>
                  </a:lnTo>
                  <a:lnTo>
                    <a:pt x="51" y="156"/>
                  </a:lnTo>
                  <a:lnTo>
                    <a:pt x="51" y="156"/>
                  </a:lnTo>
                  <a:close/>
                  <a:moveTo>
                    <a:pt x="46" y="152"/>
                  </a:moveTo>
                  <a:lnTo>
                    <a:pt x="48" y="154"/>
                  </a:lnTo>
                  <a:lnTo>
                    <a:pt x="51" y="152"/>
                  </a:lnTo>
                  <a:lnTo>
                    <a:pt x="46" y="152"/>
                  </a:lnTo>
                  <a:lnTo>
                    <a:pt x="46" y="152"/>
                  </a:lnTo>
                  <a:close/>
                  <a:moveTo>
                    <a:pt x="46" y="154"/>
                  </a:moveTo>
                  <a:lnTo>
                    <a:pt x="46" y="154"/>
                  </a:lnTo>
                  <a:lnTo>
                    <a:pt x="51" y="156"/>
                  </a:lnTo>
                  <a:lnTo>
                    <a:pt x="53" y="160"/>
                  </a:lnTo>
                  <a:lnTo>
                    <a:pt x="46" y="154"/>
                  </a:lnTo>
                  <a:lnTo>
                    <a:pt x="46" y="154"/>
                  </a:lnTo>
                  <a:close/>
                  <a:moveTo>
                    <a:pt x="51" y="146"/>
                  </a:moveTo>
                  <a:lnTo>
                    <a:pt x="55" y="146"/>
                  </a:lnTo>
                  <a:lnTo>
                    <a:pt x="53" y="146"/>
                  </a:lnTo>
                  <a:lnTo>
                    <a:pt x="51" y="146"/>
                  </a:lnTo>
                  <a:lnTo>
                    <a:pt x="51" y="146"/>
                  </a:lnTo>
                  <a:lnTo>
                    <a:pt x="51" y="146"/>
                  </a:lnTo>
                  <a:close/>
                  <a:moveTo>
                    <a:pt x="57" y="143"/>
                  </a:moveTo>
                  <a:lnTo>
                    <a:pt x="55" y="141"/>
                  </a:lnTo>
                  <a:lnTo>
                    <a:pt x="55" y="139"/>
                  </a:lnTo>
                  <a:lnTo>
                    <a:pt x="57" y="139"/>
                  </a:lnTo>
                  <a:lnTo>
                    <a:pt x="57" y="141"/>
                  </a:lnTo>
                  <a:lnTo>
                    <a:pt x="57" y="143"/>
                  </a:lnTo>
                  <a:lnTo>
                    <a:pt x="57" y="143"/>
                  </a:lnTo>
                  <a:lnTo>
                    <a:pt x="57" y="143"/>
                  </a:lnTo>
                  <a:lnTo>
                    <a:pt x="57" y="143"/>
                  </a:lnTo>
                  <a:close/>
                  <a:moveTo>
                    <a:pt x="4" y="32"/>
                  </a:moveTo>
                  <a:lnTo>
                    <a:pt x="0" y="108"/>
                  </a:lnTo>
                  <a:lnTo>
                    <a:pt x="0" y="112"/>
                  </a:lnTo>
                  <a:lnTo>
                    <a:pt x="0" y="116"/>
                  </a:lnTo>
                  <a:lnTo>
                    <a:pt x="0" y="118"/>
                  </a:lnTo>
                  <a:lnTo>
                    <a:pt x="0" y="167"/>
                  </a:lnTo>
                  <a:lnTo>
                    <a:pt x="6" y="167"/>
                  </a:lnTo>
                  <a:lnTo>
                    <a:pt x="8" y="167"/>
                  </a:lnTo>
                  <a:lnTo>
                    <a:pt x="10" y="167"/>
                  </a:lnTo>
                  <a:lnTo>
                    <a:pt x="23" y="167"/>
                  </a:lnTo>
                  <a:lnTo>
                    <a:pt x="25" y="167"/>
                  </a:lnTo>
                  <a:lnTo>
                    <a:pt x="25" y="169"/>
                  </a:lnTo>
                  <a:lnTo>
                    <a:pt x="27" y="171"/>
                  </a:lnTo>
                  <a:lnTo>
                    <a:pt x="32" y="171"/>
                  </a:lnTo>
                  <a:lnTo>
                    <a:pt x="36" y="169"/>
                  </a:lnTo>
                  <a:lnTo>
                    <a:pt x="42" y="167"/>
                  </a:lnTo>
                  <a:lnTo>
                    <a:pt x="44" y="164"/>
                  </a:lnTo>
                  <a:lnTo>
                    <a:pt x="44" y="167"/>
                  </a:lnTo>
                  <a:lnTo>
                    <a:pt x="46" y="164"/>
                  </a:lnTo>
                  <a:lnTo>
                    <a:pt x="46" y="158"/>
                  </a:lnTo>
                  <a:lnTo>
                    <a:pt x="42" y="154"/>
                  </a:lnTo>
                  <a:lnTo>
                    <a:pt x="36" y="152"/>
                  </a:lnTo>
                  <a:lnTo>
                    <a:pt x="32" y="152"/>
                  </a:lnTo>
                  <a:lnTo>
                    <a:pt x="29" y="150"/>
                  </a:lnTo>
                  <a:lnTo>
                    <a:pt x="25" y="148"/>
                  </a:lnTo>
                  <a:lnTo>
                    <a:pt x="25" y="150"/>
                  </a:lnTo>
                  <a:lnTo>
                    <a:pt x="23" y="148"/>
                  </a:lnTo>
                  <a:lnTo>
                    <a:pt x="21" y="141"/>
                  </a:lnTo>
                  <a:lnTo>
                    <a:pt x="19" y="137"/>
                  </a:lnTo>
                  <a:lnTo>
                    <a:pt x="15" y="137"/>
                  </a:lnTo>
                  <a:lnTo>
                    <a:pt x="13" y="133"/>
                  </a:lnTo>
                  <a:lnTo>
                    <a:pt x="10" y="131"/>
                  </a:lnTo>
                  <a:lnTo>
                    <a:pt x="15" y="133"/>
                  </a:lnTo>
                  <a:lnTo>
                    <a:pt x="15" y="135"/>
                  </a:lnTo>
                  <a:lnTo>
                    <a:pt x="17" y="137"/>
                  </a:lnTo>
                  <a:lnTo>
                    <a:pt x="21" y="139"/>
                  </a:lnTo>
                  <a:lnTo>
                    <a:pt x="23" y="143"/>
                  </a:lnTo>
                  <a:lnTo>
                    <a:pt x="23" y="146"/>
                  </a:lnTo>
                  <a:lnTo>
                    <a:pt x="25" y="148"/>
                  </a:lnTo>
                  <a:lnTo>
                    <a:pt x="29" y="148"/>
                  </a:lnTo>
                  <a:lnTo>
                    <a:pt x="32" y="150"/>
                  </a:lnTo>
                  <a:lnTo>
                    <a:pt x="34" y="150"/>
                  </a:lnTo>
                  <a:lnTo>
                    <a:pt x="40" y="150"/>
                  </a:lnTo>
                  <a:lnTo>
                    <a:pt x="44" y="150"/>
                  </a:lnTo>
                  <a:lnTo>
                    <a:pt x="48" y="150"/>
                  </a:lnTo>
                  <a:lnTo>
                    <a:pt x="53" y="148"/>
                  </a:lnTo>
                  <a:lnTo>
                    <a:pt x="51" y="148"/>
                  </a:lnTo>
                  <a:lnTo>
                    <a:pt x="48" y="146"/>
                  </a:lnTo>
                  <a:lnTo>
                    <a:pt x="46" y="141"/>
                  </a:lnTo>
                  <a:lnTo>
                    <a:pt x="44" y="141"/>
                  </a:lnTo>
                  <a:lnTo>
                    <a:pt x="42" y="139"/>
                  </a:lnTo>
                  <a:lnTo>
                    <a:pt x="44" y="141"/>
                  </a:lnTo>
                  <a:lnTo>
                    <a:pt x="48" y="141"/>
                  </a:lnTo>
                  <a:lnTo>
                    <a:pt x="51" y="143"/>
                  </a:lnTo>
                  <a:lnTo>
                    <a:pt x="55" y="146"/>
                  </a:lnTo>
                  <a:lnTo>
                    <a:pt x="53" y="143"/>
                  </a:lnTo>
                  <a:lnTo>
                    <a:pt x="53" y="139"/>
                  </a:lnTo>
                  <a:lnTo>
                    <a:pt x="55" y="139"/>
                  </a:lnTo>
                  <a:lnTo>
                    <a:pt x="55" y="137"/>
                  </a:lnTo>
                  <a:lnTo>
                    <a:pt x="55" y="133"/>
                  </a:lnTo>
                  <a:lnTo>
                    <a:pt x="53" y="131"/>
                  </a:lnTo>
                  <a:lnTo>
                    <a:pt x="53" y="129"/>
                  </a:lnTo>
                  <a:lnTo>
                    <a:pt x="55" y="131"/>
                  </a:lnTo>
                  <a:lnTo>
                    <a:pt x="57" y="133"/>
                  </a:lnTo>
                  <a:lnTo>
                    <a:pt x="61" y="137"/>
                  </a:lnTo>
                  <a:lnTo>
                    <a:pt x="63" y="137"/>
                  </a:lnTo>
                  <a:lnTo>
                    <a:pt x="63" y="135"/>
                  </a:lnTo>
                  <a:lnTo>
                    <a:pt x="63" y="133"/>
                  </a:lnTo>
                  <a:lnTo>
                    <a:pt x="65" y="133"/>
                  </a:lnTo>
                  <a:lnTo>
                    <a:pt x="65" y="137"/>
                  </a:lnTo>
                  <a:lnTo>
                    <a:pt x="67" y="137"/>
                  </a:lnTo>
                  <a:lnTo>
                    <a:pt x="67" y="135"/>
                  </a:lnTo>
                  <a:lnTo>
                    <a:pt x="65" y="131"/>
                  </a:lnTo>
                  <a:lnTo>
                    <a:pt x="67" y="129"/>
                  </a:lnTo>
                  <a:lnTo>
                    <a:pt x="69" y="131"/>
                  </a:lnTo>
                  <a:lnTo>
                    <a:pt x="74" y="131"/>
                  </a:lnTo>
                  <a:lnTo>
                    <a:pt x="76" y="135"/>
                  </a:lnTo>
                  <a:lnTo>
                    <a:pt x="78" y="135"/>
                  </a:lnTo>
                  <a:lnTo>
                    <a:pt x="80" y="135"/>
                  </a:lnTo>
                  <a:lnTo>
                    <a:pt x="82" y="135"/>
                  </a:lnTo>
                  <a:lnTo>
                    <a:pt x="82" y="133"/>
                  </a:lnTo>
                  <a:lnTo>
                    <a:pt x="82" y="137"/>
                  </a:lnTo>
                  <a:lnTo>
                    <a:pt x="82" y="139"/>
                  </a:lnTo>
                  <a:lnTo>
                    <a:pt x="84" y="139"/>
                  </a:lnTo>
                  <a:lnTo>
                    <a:pt x="88" y="141"/>
                  </a:lnTo>
                  <a:lnTo>
                    <a:pt x="99" y="143"/>
                  </a:lnTo>
                  <a:lnTo>
                    <a:pt x="101" y="146"/>
                  </a:lnTo>
                  <a:lnTo>
                    <a:pt x="105" y="150"/>
                  </a:lnTo>
                  <a:lnTo>
                    <a:pt x="105" y="156"/>
                  </a:lnTo>
                  <a:lnTo>
                    <a:pt x="112" y="162"/>
                  </a:lnTo>
                  <a:lnTo>
                    <a:pt x="112" y="164"/>
                  </a:lnTo>
                  <a:lnTo>
                    <a:pt x="116" y="167"/>
                  </a:lnTo>
                  <a:lnTo>
                    <a:pt x="118" y="169"/>
                  </a:lnTo>
                  <a:lnTo>
                    <a:pt x="118" y="171"/>
                  </a:lnTo>
                  <a:lnTo>
                    <a:pt x="128" y="181"/>
                  </a:lnTo>
                  <a:lnTo>
                    <a:pt x="128" y="183"/>
                  </a:lnTo>
                  <a:lnTo>
                    <a:pt x="133" y="186"/>
                  </a:lnTo>
                  <a:lnTo>
                    <a:pt x="137" y="188"/>
                  </a:lnTo>
                  <a:lnTo>
                    <a:pt x="139" y="188"/>
                  </a:lnTo>
                  <a:lnTo>
                    <a:pt x="141" y="188"/>
                  </a:lnTo>
                  <a:lnTo>
                    <a:pt x="145" y="188"/>
                  </a:lnTo>
                  <a:lnTo>
                    <a:pt x="152" y="188"/>
                  </a:lnTo>
                  <a:lnTo>
                    <a:pt x="156" y="190"/>
                  </a:lnTo>
                  <a:lnTo>
                    <a:pt x="158" y="190"/>
                  </a:lnTo>
                  <a:lnTo>
                    <a:pt x="164" y="190"/>
                  </a:lnTo>
                  <a:lnTo>
                    <a:pt x="169" y="192"/>
                  </a:lnTo>
                  <a:lnTo>
                    <a:pt x="173" y="192"/>
                  </a:lnTo>
                  <a:lnTo>
                    <a:pt x="175" y="194"/>
                  </a:lnTo>
                  <a:lnTo>
                    <a:pt x="179" y="194"/>
                  </a:lnTo>
                  <a:lnTo>
                    <a:pt x="179" y="194"/>
                  </a:lnTo>
                  <a:lnTo>
                    <a:pt x="177" y="196"/>
                  </a:lnTo>
                  <a:lnTo>
                    <a:pt x="181" y="196"/>
                  </a:lnTo>
                  <a:lnTo>
                    <a:pt x="185" y="200"/>
                  </a:lnTo>
                  <a:lnTo>
                    <a:pt x="190" y="198"/>
                  </a:lnTo>
                  <a:lnTo>
                    <a:pt x="192" y="196"/>
                  </a:lnTo>
                  <a:lnTo>
                    <a:pt x="185" y="194"/>
                  </a:lnTo>
                  <a:lnTo>
                    <a:pt x="185" y="194"/>
                  </a:lnTo>
                  <a:lnTo>
                    <a:pt x="185" y="192"/>
                  </a:lnTo>
                  <a:lnTo>
                    <a:pt x="187" y="190"/>
                  </a:lnTo>
                  <a:lnTo>
                    <a:pt x="192" y="192"/>
                  </a:lnTo>
                  <a:lnTo>
                    <a:pt x="194" y="190"/>
                  </a:lnTo>
                  <a:lnTo>
                    <a:pt x="187" y="188"/>
                  </a:lnTo>
                  <a:lnTo>
                    <a:pt x="179" y="186"/>
                  </a:lnTo>
                  <a:lnTo>
                    <a:pt x="173" y="183"/>
                  </a:lnTo>
                  <a:lnTo>
                    <a:pt x="171" y="181"/>
                  </a:lnTo>
                  <a:lnTo>
                    <a:pt x="177" y="179"/>
                  </a:lnTo>
                  <a:lnTo>
                    <a:pt x="179" y="179"/>
                  </a:lnTo>
                  <a:lnTo>
                    <a:pt x="181" y="179"/>
                  </a:lnTo>
                  <a:lnTo>
                    <a:pt x="179" y="177"/>
                  </a:lnTo>
                  <a:lnTo>
                    <a:pt x="171" y="177"/>
                  </a:lnTo>
                  <a:lnTo>
                    <a:pt x="164" y="175"/>
                  </a:lnTo>
                  <a:lnTo>
                    <a:pt x="162" y="173"/>
                  </a:lnTo>
                  <a:lnTo>
                    <a:pt x="162" y="171"/>
                  </a:lnTo>
                  <a:lnTo>
                    <a:pt x="164" y="169"/>
                  </a:lnTo>
                  <a:lnTo>
                    <a:pt x="166" y="164"/>
                  </a:lnTo>
                  <a:lnTo>
                    <a:pt x="164" y="162"/>
                  </a:lnTo>
                  <a:lnTo>
                    <a:pt x="160" y="162"/>
                  </a:lnTo>
                  <a:lnTo>
                    <a:pt x="160" y="164"/>
                  </a:lnTo>
                  <a:lnTo>
                    <a:pt x="156" y="164"/>
                  </a:lnTo>
                  <a:lnTo>
                    <a:pt x="154" y="164"/>
                  </a:lnTo>
                  <a:lnTo>
                    <a:pt x="150" y="160"/>
                  </a:lnTo>
                  <a:lnTo>
                    <a:pt x="150" y="154"/>
                  </a:lnTo>
                  <a:lnTo>
                    <a:pt x="147" y="154"/>
                  </a:lnTo>
                  <a:lnTo>
                    <a:pt x="143" y="143"/>
                  </a:lnTo>
                  <a:lnTo>
                    <a:pt x="141" y="143"/>
                  </a:lnTo>
                  <a:lnTo>
                    <a:pt x="141" y="141"/>
                  </a:lnTo>
                  <a:lnTo>
                    <a:pt x="137" y="141"/>
                  </a:lnTo>
                  <a:lnTo>
                    <a:pt x="133" y="139"/>
                  </a:lnTo>
                  <a:lnTo>
                    <a:pt x="131" y="135"/>
                  </a:lnTo>
                  <a:lnTo>
                    <a:pt x="126" y="131"/>
                  </a:lnTo>
                  <a:lnTo>
                    <a:pt x="126" y="124"/>
                  </a:lnTo>
                  <a:lnTo>
                    <a:pt x="122" y="122"/>
                  </a:lnTo>
                  <a:lnTo>
                    <a:pt x="120" y="118"/>
                  </a:lnTo>
                  <a:lnTo>
                    <a:pt x="120" y="118"/>
                  </a:lnTo>
                  <a:lnTo>
                    <a:pt x="128" y="118"/>
                  </a:lnTo>
                  <a:lnTo>
                    <a:pt x="137" y="114"/>
                  </a:lnTo>
                  <a:lnTo>
                    <a:pt x="139" y="110"/>
                  </a:lnTo>
                  <a:lnTo>
                    <a:pt x="137" y="105"/>
                  </a:lnTo>
                  <a:lnTo>
                    <a:pt x="133" y="101"/>
                  </a:lnTo>
                  <a:lnTo>
                    <a:pt x="128" y="99"/>
                  </a:lnTo>
                  <a:lnTo>
                    <a:pt x="126" y="101"/>
                  </a:lnTo>
                  <a:lnTo>
                    <a:pt x="122" y="99"/>
                  </a:lnTo>
                  <a:lnTo>
                    <a:pt x="114" y="95"/>
                  </a:lnTo>
                  <a:lnTo>
                    <a:pt x="112" y="93"/>
                  </a:lnTo>
                  <a:lnTo>
                    <a:pt x="107" y="93"/>
                  </a:lnTo>
                  <a:lnTo>
                    <a:pt x="97" y="89"/>
                  </a:lnTo>
                  <a:lnTo>
                    <a:pt x="97" y="86"/>
                  </a:lnTo>
                  <a:lnTo>
                    <a:pt x="99" y="82"/>
                  </a:lnTo>
                  <a:lnTo>
                    <a:pt x="99" y="78"/>
                  </a:lnTo>
                  <a:lnTo>
                    <a:pt x="97" y="76"/>
                  </a:lnTo>
                  <a:lnTo>
                    <a:pt x="91" y="68"/>
                  </a:lnTo>
                  <a:lnTo>
                    <a:pt x="88" y="68"/>
                  </a:lnTo>
                  <a:lnTo>
                    <a:pt x="86" y="70"/>
                  </a:lnTo>
                  <a:lnTo>
                    <a:pt x="84" y="65"/>
                  </a:lnTo>
                  <a:lnTo>
                    <a:pt x="80" y="63"/>
                  </a:lnTo>
                  <a:lnTo>
                    <a:pt x="80" y="59"/>
                  </a:lnTo>
                  <a:lnTo>
                    <a:pt x="76" y="59"/>
                  </a:lnTo>
                  <a:lnTo>
                    <a:pt x="74" y="57"/>
                  </a:lnTo>
                  <a:lnTo>
                    <a:pt x="72" y="57"/>
                  </a:lnTo>
                  <a:lnTo>
                    <a:pt x="67" y="55"/>
                  </a:lnTo>
                  <a:lnTo>
                    <a:pt x="63" y="55"/>
                  </a:lnTo>
                  <a:lnTo>
                    <a:pt x="59" y="51"/>
                  </a:lnTo>
                  <a:lnTo>
                    <a:pt x="55" y="51"/>
                  </a:lnTo>
                  <a:lnTo>
                    <a:pt x="46" y="46"/>
                  </a:lnTo>
                  <a:lnTo>
                    <a:pt x="36" y="44"/>
                  </a:lnTo>
                  <a:lnTo>
                    <a:pt x="32" y="42"/>
                  </a:lnTo>
                  <a:lnTo>
                    <a:pt x="29" y="40"/>
                  </a:lnTo>
                  <a:lnTo>
                    <a:pt x="27" y="40"/>
                  </a:lnTo>
                  <a:lnTo>
                    <a:pt x="27" y="42"/>
                  </a:lnTo>
                  <a:lnTo>
                    <a:pt x="19" y="38"/>
                  </a:lnTo>
                  <a:lnTo>
                    <a:pt x="17" y="36"/>
                  </a:lnTo>
                  <a:lnTo>
                    <a:pt x="13" y="34"/>
                  </a:lnTo>
                  <a:lnTo>
                    <a:pt x="6" y="32"/>
                  </a:lnTo>
                  <a:lnTo>
                    <a:pt x="4" y="32"/>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8" name="Freeform 26">
              <a:extLst>
                <a:ext uri="{FF2B5EF4-FFF2-40B4-BE49-F238E27FC236}">
                  <a16:creationId xmlns:a16="http://schemas.microsoft.com/office/drawing/2014/main" id="{567D5CC5-164C-4448-B2E1-45A5D62F7B00}"/>
                </a:ext>
              </a:extLst>
            </p:cNvPr>
            <p:cNvSpPr>
              <a:spLocks noEditPoints="1"/>
            </p:cNvSpPr>
            <p:nvPr/>
          </p:nvSpPr>
          <p:spPr bwMode="auto">
            <a:xfrm>
              <a:off x="6169446" y="3140597"/>
              <a:ext cx="159611" cy="226366"/>
            </a:xfrm>
            <a:custGeom>
              <a:avLst/>
              <a:gdLst>
                <a:gd name="T0" fmla="*/ 74 w 198"/>
                <a:gd name="T1" fmla="*/ 2 h 299"/>
                <a:gd name="T2" fmla="*/ 91 w 198"/>
                <a:gd name="T3" fmla="*/ 113 h 299"/>
                <a:gd name="T4" fmla="*/ 122 w 198"/>
                <a:gd name="T5" fmla="*/ 120 h 299"/>
                <a:gd name="T6" fmla="*/ 137 w 198"/>
                <a:gd name="T7" fmla="*/ 139 h 299"/>
                <a:gd name="T8" fmla="*/ 135 w 198"/>
                <a:gd name="T9" fmla="*/ 143 h 299"/>
                <a:gd name="T10" fmla="*/ 110 w 198"/>
                <a:gd name="T11" fmla="*/ 130 h 299"/>
                <a:gd name="T12" fmla="*/ 76 w 198"/>
                <a:gd name="T13" fmla="*/ 126 h 299"/>
                <a:gd name="T14" fmla="*/ 65 w 198"/>
                <a:gd name="T15" fmla="*/ 103 h 299"/>
                <a:gd name="T16" fmla="*/ 49 w 198"/>
                <a:gd name="T17" fmla="*/ 82 h 299"/>
                <a:gd name="T18" fmla="*/ 57 w 198"/>
                <a:gd name="T19" fmla="*/ 46 h 299"/>
                <a:gd name="T20" fmla="*/ 91 w 198"/>
                <a:gd name="T21" fmla="*/ 21 h 299"/>
                <a:gd name="T22" fmla="*/ 97 w 198"/>
                <a:gd name="T23" fmla="*/ 71 h 299"/>
                <a:gd name="T24" fmla="*/ 89 w 198"/>
                <a:gd name="T25" fmla="*/ 103 h 299"/>
                <a:gd name="T26" fmla="*/ 93 w 198"/>
                <a:gd name="T27" fmla="*/ 103 h 299"/>
                <a:gd name="T28" fmla="*/ 59 w 198"/>
                <a:gd name="T29" fmla="*/ 122 h 299"/>
                <a:gd name="T30" fmla="*/ 80 w 198"/>
                <a:gd name="T31" fmla="*/ 158 h 299"/>
                <a:gd name="T32" fmla="*/ 68 w 198"/>
                <a:gd name="T33" fmla="*/ 128 h 299"/>
                <a:gd name="T34" fmla="*/ 141 w 198"/>
                <a:gd name="T35" fmla="*/ 118 h 299"/>
                <a:gd name="T36" fmla="*/ 99 w 198"/>
                <a:gd name="T37" fmla="*/ 151 h 299"/>
                <a:gd name="T38" fmla="*/ 114 w 198"/>
                <a:gd name="T39" fmla="*/ 156 h 299"/>
                <a:gd name="T40" fmla="*/ 131 w 198"/>
                <a:gd name="T41" fmla="*/ 149 h 299"/>
                <a:gd name="T42" fmla="*/ 143 w 198"/>
                <a:gd name="T43" fmla="*/ 164 h 299"/>
                <a:gd name="T44" fmla="*/ 122 w 198"/>
                <a:gd name="T45" fmla="*/ 162 h 299"/>
                <a:gd name="T46" fmla="*/ 97 w 198"/>
                <a:gd name="T47" fmla="*/ 166 h 299"/>
                <a:gd name="T48" fmla="*/ 125 w 198"/>
                <a:gd name="T49" fmla="*/ 173 h 299"/>
                <a:gd name="T50" fmla="*/ 112 w 198"/>
                <a:gd name="T51" fmla="*/ 191 h 299"/>
                <a:gd name="T52" fmla="*/ 131 w 198"/>
                <a:gd name="T53" fmla="*/ 215 h 299"/>
                <a:gd name="T54" fmla="*/ 133 w 198"/>
                <a:gd name="T55" fmla="*/ 204 h 299"/>
                <a:gd name="T56" fmla="*/ 125 w 198"/>
                <a:gd name="T57" fmla="*/ 185 h 299"/>
                <a:gd name="T58" fmla="*/ 122 w 198"/>
                <a:gd name="T59" fmla="*/ 223 h 299"/>
                <a:gd name="T60" fmla="*/ 137 w 198"/>
                <a:gd name="T61" fmla="*/ 221 h 299"/>
                <a:gd name="T62" fmla="*/ 150 w 198"/>
                <a:gd name="T63" fmla="*/ 202 h 299"/>
                <a:gd name="T64" fmla="*/ 156 w 198"/>
                <a:gd name="T65" fmla="*/ 221 h 299"/>
                <a:gd name="T66" fmla="*/ 167 w 198"/>
                <a:gd name="T67" fmla="*/ 181 h 299"/>
                <a:gd name="T68" fmla="*/ 167 w 198"/>
                <a:gd name="T69" fmla="*/ 154 h 299"/>
                <a:gd name="T70" fmla="*/ 154 w 198"/>
                <a:gd name="T71" fmla="*/ 162 h 299"/>
                <a:gd name="T72" fmla="*/ 150 w 198"/>
                <a:gd name="T73" fmla="*/ 177 h 299"/>
                <a:gd name="T74" fmla="*/ 165 w 198"/>
                <a:gd name="T75" fmla="*/ 202 h 299"/>
                <a:gd name="T76" fmla="*/ 177 w 198"/>
                <a:gd name="T77" fmla="*/ 185 h 299"/>
                <a:gd name="T78" fmla="*/ 175 w 198"/>
                <a:gd name="T79" fmla="*/ 198 h 299"/>
                <a:gd name="T80" fmla="*/ 184 w 198"/>
                <a:gd name="T81" fmla="*/ 215 h 299"/>
                <a:gd name="T82" fmla="*/ 108 w 198"/>
                <a:gd name="T83" fmla="*/ 272 h 299"/>
                <a:gd name="T84" fmla="*/ 131 w 198"/>
                <a:gd name="T85" fmla="*/ 236 h 299"/>
                <a:gd name="T86" fmla="*/ 160 w 198"/>
                <a:gd name="T87" fmla="*/ 238 h 299"/>
                <a:gd name="T88" fmla="*/ 171 w 198"/>
                <a:gd name="T89" fmla="*/ 210 h 299"/>
                <a:gd name="T90" fmla="*/ 190 w 198"/>
                <a:gd name="T91" fmla="*/ 236 h 299"/>
                <a:gd name="T92" fmla="*/ 196 w 198"/>
                <a:gd name="T93" fmla="*/ 272 h 299"/>
                <a:gd name="T94" fmla="*/ 184 w 198"/>
                <a:gd name="T95" fmla="*/ 261 h 299"/>
                <a:gd name="T96" fmla="*/ 173 w 198"/>
                <a:gd name="T97" fmla="*/ 291 h 299"/>
                <a:gd name="T98" fmla="*/ 148 w 198"/>
                <a:gd name="T99" fmla="*/ 274 h 299"/>
                <a:gd name="T100" fmla="*/ 133 w 198"/>
                <a:gd name="T101" fmla="*/ 255 h 299"/>
                <a:gd name="T102" fmla="*/ 122 w 198"/>
                <a:gd name="T103" fmla="*/ 261 h 299"/>
                <a:gd name="T104" fmla="*/ 103 w 198"/>
                <a:gd name="T105" fmla="*/ 282 h 299"/>
                <a:gd name="T106" fmla="*/ 53 w 198"/>
                <a:gd name="T107" fmla="*/ 156 h 299"/>
                <a:gd name="T108" fmla="*/ 57 w 198"/>
                <a:gd name="T109" fmla="*/ 168 h 299"/>
                <a:gd name="T110" fmla="*/ 57 w 198"/>
                <a:gd name="T111" fmla="*/ 196 h 299"/>
                <a:gd name="T112" fmla="*/ 34 w 198"/>
                <a:gd name="T113" fmla="*/ 217 h 299"/>
                <a:gd name="T114" fmla="*/ 49 w 198"/>
                <a:gd name="T115" fmla="*/ 177 h 299"/>
                <a:gd name="T116" fmla="*/ 28 w 198"/>
                <a:gd name="T117" fmla="*/ 215 h 299"/>
                <a:gd name="T118" fmla="*/ 9 w 198"/>
                <a:gd name="T119" fmla="*/ 240 h 299"/>
                <a:gd name="T120" fmla="*/ 4 w 198"/>
                <a:gd name="T121" fmla="*/ 248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8" h="299">
                  <a:moveTo>
                    <a:pt x="72" y="12"/>
                  </a:moveTo>
                  <a:lnTo>
                    <a:pt x="76" y="12"/>
                  </a:lnTo>
                  <a:lnTo>
                    <a:pt x="74" y="14"/>
                  </a:lnTo>
                  <a:lnTo>
                    <a:pt x="72" y="12"/>
                  </a:lnTo>
                  <a:lnTo>
                    <a:pt x="72" y="12"/>
                  </a:lnTo>
                  <a:close/>
                  <a:moveTo>
                    <a:pt x="70" y="4"/>
                  </a:moveTo>
                  <a:lnTo>
                    <a:pt x="72" y="8"/>
                  </a:lnTo>
                  <a:lnTo>
                    <a:pt x="68" y="8"/>
                  </a:lnTo>
                  <a:lnTo>
                    <a:pt x="70" y="4"/>
                  </a:lnTo>
                  <a:lnTo>
                    <a:pt x="70" y="4"/>
                  </a:lnTo>
                  <a:close/>
                  <a:moveTo>
                    <a:pt x="78" y="0"/>
                  </a:moveTo>
                  <a:lnTo>
                    <a:pt x="74" y="2"/>
                  </a:lnTo>
                  <a:lnTo>
                    <a:pt x="76" y="4"/>
                  </a:lnTo>
                  <a:lnTo>
                    <a:pt x="78" y="0"/>
                  </a:lnTo>
                  <a:lnTo>
                    <a:pt x="78" y="0"/>
                  </a:lnTo>
                  <a:close/>
                  <a:moveTo>
                    <a:pt x="87" y="8"/>
                  </a:moveTo>
                  <a:lnTo>
                    <a:pt x="82" y="12"/>
                  </a:lnTo>
                  <a:lnTo>
                    <a:pt x="87" y="14"/>
                  </a:lnTo>
                  <a:lnTo>
                    <a:pt x="87" y="10"/>
                  </a:lnTo>
                  <a:lnTo>
                    <a:pt x="87" y="10"/>
                  </a:lnTo>
                  <a:lnTo>
                    <a:pt x="87" y="8"/>
                  </a:lnTo>
                  <a:lnTo>
                    <a:pt x="87" y="8"/>
                  </a:lnTo>
                  <a:close/>
                  <a:moveTo>
                    <a:pt x="87" y="111"/>
                  </a:moveTo>
                  <a:lnTo>
                    <a:pt x="91" y="113"/>
                  </a:lnTo>
                  <a:lnTo>
                    <a:pt x="93" y="118"/>
                  </a:lnTo>
                  <a:lnTo>
                    <a:pt x="97" y="118"/>
                  </a:lnTo>
                  <a:lnTo>
                    <a:pt x="99" y="118"/>
                  </a:lnTo>
                  <a:lnTo>
                    <a:pt x="101" y="113"/>
                  </a:lnTo>
                  <a:lnTo>
                    <a:pt x="106" y="109"/>
                  </a:lnTo>
                  <a:lnTo>
                    <a:pt x="110" y="109"/>
                  </a:lnTo>
                  <a:lnTo>
                    <a:pt x="116" y="113"/>
                  </a:lnTo>
                  <a:lnTo>
                    <a:pt x="118" y="118"/>
                  </a:lnTo>
                  <a:lnTo>
                    <a:pt x="118" y="122"/>
                  </a:lnTo>
                  <a:lnTo>
                    <a:pt x="120" y="124"/>
                  </a:lnTo>
                  <a:lnTo>
                    <a:pt x="122" y="122"/>
                  </a:lnTo>
                  <a:lnTo>
                    <a:pt x="122" y="120"/>
                  </a:lnTo>
                  <a:lnTo>
                    <a:pt x="125" y="118"/>
                  </a:lnTo>
                  <a:lnTo>
                    <a:pt x="127" y="122"/>
                  </a:lnTo>
                  <a:lnTo>
                    <a:pt x="131" y="122"/>
                  </a:lnTo>
                  <a:lnTo>
                    <a:pt x="135" y="124"/>
                  </a:lnTo>
                  <a:lnTo>
                    <a:pt x="135" y="126"/>
                  </a:lnTo>
                  <a:lnTo>
                    <a:pt x="133" y="126"/>
                  </a:lnTo>
                  <a:lnTo>
                    <a:pt x="131" y="124"/>
                  </a:lnTo>
                  <a:lnTo>
                    <a:pt x="129" y="126"/>
                  </a:lnTo>
                  <a:lnTo>
                    <a:pt x="129" y="130"/>
                  </a:lnTo>
                  <a:lnTo>
                    <a:pt x="133" y="137"/>
                  </a:lnTo>
                  <a:lnTo>
                    <a:pt x="133" y="139"/>
                  </a:lnTo>
                  <a:lnTo>
                    <a:pt x="137" y="139"/>
                  </a:lnTo>
                  <a:lnTo>
                    <a:pt x="139" y="141"/>
                  </a:lnTo>
                  <a:lnTo>
                    <a:pt x="143" y="141"/>
                  </a:lnTo>
                  <a:lnTo>
                    <a:pt x="143" y="143"/>
                  </a:lnTo>
                  <a:lnTo>
                    <a:pt x="141" y="145"/>
                  </a:lnTo>
                  <a:lnTo>
                    <a:pt x="143" y="147"/>
                  </a:lnTo>
                  <a:lnTo>
                    <a:pt x="141" y="151"/>
                  </a:lnTo>
                  <a:lnTo>
                    <a:pt x="137" y="151"/>
                  </a:lnTo>
                  <a:lnTo>
                    <a:pt x="135" y="147"/>
                  </a:lnTo>
                  <a:lnTo>
                    <a:pt x="137" y="145"/>
                  </a:lnTo>
                  <a:lnTo>
                    <a:pt x="137" y="143"/>
                  </a:lnTo>
                  <a:lnTo>
                    <a:pt x="135" y="143"/>
                  </a:lnTo>
                  <a:lnTo>
                    <a:pt x="135" y="143"/>
                  </a:lnTo>
                  <a:lnTo>
                    <a:pt x="131" y="145"/>
                  </a:lnTo>
                  <a:lnTo>
                    <a:pt x="127" y="141"/>
                  </a:lnTo>
                  <a:lnTo>
                    <a:pt x="125" y="139"/>
                  </a:lnTo>
                  <a:lnTo>
                    <a:pt x="125" y="135"/>
                  </a:lnTo>
                  <a:lnTo>
                    <a:pt x="122" y="130"/>
                  </a:lnTo>
                  <a:lnTo>
                    <a:pt x="116" y="128"/>
                  </a:lnTo>
                  <a:lnTo>
                    <a:pt x="114" y="124"/>
                  </a:lnTo>
                  <a:lnTo>
                    <a:pt x="112" y="122"/>
                  </a:lnTo>
                  <a:lnTo>
                    <a:pt x="110" y="120"/>
                  </a:lnTo>
                  <a:lnTo>
                    <a:pt x="108" y="120"/>
                  </a:lnTo>
                  <a:lnTo>
                    <a:pt x="106" y="122"/>
                  </a:lnTo>
                  <a:lnTo>
                    <a:pt x="110" y="130"/>
                  </a:lnTo>
                  <a:lnTo>
                    <a:pt x="112" y="137"/>
                  </a:lnTo>
                  <a:lnTo>
                    <a:pt x="110" y="137"/>
                  </a:lnTo>
                  <a:lnTo>
                    <a:pt x="106" y="130"/>
                  </a:lnTo>
                  <a:lnTo>
                    <a:pt x="101" y="126"/>
                  </a:lnTo>
                  <a:lnTo>
                    <a:pt x="101" y="124"/>
                  </a:lnTo>
                  <a:lnTo>
                    <a:pt x="93" y="120"/>
                  </a:lnTo>
                  <a:lnTo>
                    <a:pt x="89" y="120"/>
                  </a:lnTo>
                  <a:lnTo>
                    <a:pt x="87" y="124"/>
                  </a:lnTo>
                  <a:lnTo>
                    <a:pt x="87" y="126"/>
                  </a:lnTo>
                  <a:lnTo>
                    <a:pt x="82" y="128"/>
                  </a:lnTo>
                  <a:lnTo>
                    <a:pt x="78" y="124"/>
                  </a:lnTo>
                  <a:lnTo>
                    <a:pt x="76" y="126"/>
                  </a:lnTo>
                  <a:lnTo>
                    <a:pt x="72" y="126"/>
                  </a:lnTo>
                  <a:lnTo>
                    <a:pt x="74" y="124"/>
                  </a:lnTo>
                  <a:lnTo>
                    <a:pt x="74" y="120"/>
                  </a:lnTo>
                  <a:lnTo>
                    <a:pt x="70" y="122"/>
                  </a:lnTo>
                  <a:lnTo>
                    <a:pt x="70" y="124"/>
                  </a:lnTo>
                  <a:lnTo>
                    <a:pt x="68" y="120"/>
                  </a:lnTo>
                  <a:lnTo>
                    <a:pt x="68" y="116"/>
                  </a:lnTo>
                  <a:lnTo>
                    <a:pt x="68" y="113"/>
                  </a:lnTo>
                  <a:lnTo>
                    <a:pt x="70" y="111"/>
                  </a:lnTo>
                  <a:lnTo>
                    <a:pt x="74" y="105"/>
                  </a:lnTo>
                  <a:lnTo>
                    <a:pt x="70" y="103"/>
                  </a:lnTo>
                  <a:lnTo>
                    <a:pt x="65" y="103"/>
                  </a:lnTo>
                  <a:lnTo>
                    <a:pt x="65" y="105"/>
                  </a:lnTo>
                  <a:lnTo>
                    <a:pt x="68" y="107"/>
                  </a:lnTo>
                  <a:lnTo>
                    <a:pt x="65" y="109"/>
                  </a:lnTo>
                  <a:lnTo>
                    <a:pt x="63" y="109"/>
                  </a:lnTo>
                  <a:lnTo>
                    <a:pt x="59" y="105"/>
                  </a:lnTo>
                  <a:lnTo>
                    <a:pt x="59" y="101"/>
                  </a:lnTo>
                  <a:lnTo>
                    <a:pt x="57" y="101"/>
                  </a:lnTo>
                  <a:lnTo>
                    <a:pt x="55" y="101"/>
                  </a:lnTo>
                  <a:lnTo>
                    <a:pt x="55" y="101"/>
                  </a:lnTo>
                  <a:lnTo>
                    <a:pt x="53" y="92"/>
                  </a:lnTo>
                  <a:lnTo>
                    <a:pt x="51" y="88"/>
                  </a:lnTo>
                  <a:lnTo>
                    <a:pt x="49" y="82"/>
                  </a:lnTo>
                  <a:lnTo>
                    <a:pt x="51" y="80"/>
                  </a:lnTo>
                  <a:lnTo>
                    <a:pt x="51" y="78"/>
                  </a:lnTo>
                  <a:lnTo>
                    <a:pt x="49" y="78"/>
                  </a:lnTo>
                  <a:lnTo>
                    <a:pt x="47" y="73"/>
                  </a:lnTo>
                  <a:lnTo>
                    <a:pt x="47" y="69"/>
                  </a:lnTo>
                  <a:lnTo>
                    <a:pt x="51" y="71"/>
                  </a:lnTo>
                  <a:lnTo>
                    <a:pt x="53" y="71"/>
                  </a:lnTo>
                  <a:lnTo>
                    <a:pt x="57" y="71"/>
                  </a:lnTo>
                  <a:lnTo>
                    <a:pt x="57" y="67"/>
                  </a:lnTo>
                  <a:lnTo>
                    <a:pt x="53" y="61"/>
                  </a:lnTo>
                  <a:lnTo>
                    <a:pt x="55" y="57"/>
                  </a:lnTo>
                  <a:lnTo>
                    <a:pt x="57" y="46"/>
                  </a:lnTo>
                  <a:lnTo>
                    <a:pt x="57" y="38"/>
                  </a:lnTo>
                  <a:lnTo>
                    <a:pt x="57" y="33"/>
                  </a:lnTo>
                  <a:lnTo>
                    <a:pt x="59" y="25"/>
                  </a:lnTo>
                  <a:lnTo>
                    <a:pt x="61" y="21"/>
                  </a:lnTo>
                  <a:lnTo>
                    <a:pt x="68" y="19"/>
                  </a:lnTo>
                  <a:lnTo>
                    <a:pt x="74" y="21"/>
                  </a:lnTo>
                  <a:lnTo>
                    <a:pt x="78" y="25"/>
                  </a:lnTo>
                  <a:lnTo>
                    <a:pt x="80" y="27"/>
                  </a:lnTo>
                  <a:lnTo>
                    <a:pt x="82" y="25"/>
                  </a:lnTo>
                  <a:lnTo>
                    <a:pt x="87" y="25"/>
                  </a:lnTo>
                  <a:lnTo>
                    <a:pt x="89" y="23"/>
                  </a:lnTo>
                  <a:lnTo>
                    <a:pt x="91" y="21"/>
                  </a:lnTo>
                  <a:lnTo>
                    <a:pt x="93" y="19"/>
                  </a:lnTo>
                  <a:lnTo>
                    <a:pt x="95" y="23"/>
                  </a:lnTo>
                  <a:lnTo>
                    <a:pt x="95" y="25"/>
                  </a:lnTo>
                  <a:lnTo>
                    <a:pt x="93" y="29"/>
                  </a:lnTo>
                  <a:lnTo>
                    <a:pt x="91" y="36"/>
                  </a:lnTo>
                  <a:lnTo>
                    <a:pt x="95" y="42"/>
                  </a:lnTo>
                  <a:lnTo>
                    <a:pt x="97" y="44"/>
                  </a:lnTo>
                  <a:lnTo>
                    <a:pt x="97" y="48"/>
                  </a:lnTo>
                  <a:lnTo>
                    <a:pt x="99" y="50"/>
                  </a:lnTo>
                  <a:lnTo>
                    <a:pt x="99" y="61"/>
                  </a:lnTo>
                  <a:lnTo>
                    <a:pt x="95" y="65"/>
                  </a:lnTo>
                  <a:lnTo>
                    <a:pt x="97" y="71"/>
                  </a:lnTo>
                  <a:lnTo>
                    <a:pt x="93" y="76"/>
                  </a:lnTo>
                  <a:lnTo>
                    <a:pt x="93" y="73"/>
                  </a:lnTo>
                  <a:lnTo>
                    <a:pt x="95" y="71"/>
                  </a:lnTo>
                  <a:lnTo>
                    <a:pt x="93" y="71"/>
                  </a:lnTo>
                  <a:lnTo>
                    <a:pt x="87" y="78"/>
                  </a:lnTo>
                  <a:lnTo>
                    <a:pt x="84" y="82"/>
                  </a:lnTo>
                  <a:lnTo>
                    <a:pt x="84" y="86"/>
                  </a:lnTo>
                  <a:lnTo>
                    <a:pt x="82" y="88"/>
                  </a:lnTo>
                  <a:lnTo>
                    <a:pt x="82" y="95"/>
                  </a:lnTo>
                  <a:lnTo>
                    <a:pt x="84" y="97"/>
                  </a:lnTo>
                  <a:lnTo>
                    <a:pt x="87" y="101"/>
                  </a:lnTo>
                  <a:lnTo>
                    <a:pt x="89" y="103"/>
                  </a:lnTo>
                  <a:lnTo>
                    <a:pt x="87" y="107"/>
                  </a:lnTo>
                  <a:lnTo>
                    <a:pt x="87" y="111"/>
                  </a:lnTo>
                  <a:lnTo>
                    <a:pt x="87" y="111"/>
                  </a:lnTo>
                  <a:close/>
                  <a:moveTo>
                    <a:pt x="95" y="111"/>
                  </a:moveTo>
                  <a:lnTo>
                    <a:pt x="95" y="116"/>
                  </a:lnTo>
                  <a:lnTo>
                    <a:pt x="99" y="118"/>
                  </a:lnTo>
                  <a:lnTo>
                    <a:pt x="97" y="113"/>
                  </a:lnTo>
                  <a:lnTo>
                    <a:pt x="95" y="111"/>
                  </a:lnTo>
                  <a:lnTo>
                    <a:pt x="95" y="111"/>
                  </a:lnTo>
                  <a:close/>
                  <a:moveTo>
                    <a:pt x="91" y="97"/>
                  </a:moveTo>
                  <a:lnTo>
                    <a:pt x="93" y="103"/>
                  </a:lnTo>
                  <a:lnTo>
                    <a:pt x="93" y="103"/>
                  </a:lnTo>
                  <a:lnTo>
                    <a:pt x="93" y="107"/>
                  </a:lnTo>
                  <a:lnTo>
                    <a:pt x="97" y="105"/>
                  </a:lnTo>
                  <a:lnTo>
                    <a:pt x="97" y="99"/>
                  </a:lnTo>
                  <a:lnTo>
                    <a:pt x="99" y="97"/>
                  </a:lnTo>
                  <a:lnTo>
                    <a:pt x="97" y="95"/>
                  </a:lnTo>
                  <a:lnTo>
                    <a:pt x="91" y="97"/>
                  </a:lnTo>
                  <a:lnTo>
                    <a:pt x="91" y="97"/>
                  </a:lnTo>
                  <a:close/>
                  <a:moveTo>
                    <a:pt x="57" y="122"/>
                  </a:moveTo>
                  <a:lnTo>
                    <a:pt x="57" y="124"/>
                  </a:lnTo>
                  <a:lnTo>
                    <a:pt x="61" y="126"/>
                  </a:lnTo>
                  <a:lnTo>
                    <a:pt x="63" y="126"/>
                  </a:lnTo>
                  <a:lnTo>
                    <a:pt x="59" y="122"/>
                  </a:lnTo>
                  <a:lnTo>
                    <a:pt x="57" y="122"/>
                  </a:lnTo>
                  <a:lnTo>
                    <a:pt x="57" y="122"/>
                  </a:lnTo>
                  <a:close/>
                  <a:moveTo>
                    <a:pt x="63" y="130"/>
                  </a:moveTo>
                  <a:lnTo>
                    <a:pt x="63" y="132"/>
                  </a:lnTo>
                  <a:lnTo>
                    <a:pt x="68" y="132"/>
                  </a:lnTo>
                  <a:lnTo>
                    <a:pt x="68" y="137"/>
                  </a:lnTo>
                  <a:lnTo>
                    <a:pt x="70" y="139"/>
                  </a:lnTo>
                  <a:lnTo>
                    <a:pt x="74" y="141"/>
                  </a:lnTo>
                  <a:lnTo>
                    <a:pt x="74" y="147"/>
                  </a:lnTo>
                  <a:lnTo>
                    <a:pt x="76" y="149"/>
                  </a:lnTo>
                  <a:lnTo>
                    <a:pt x="76" y="154"/>
                  </a:lnTo>
                  <a:lnTo>
                    <a:pt x="80" y="158"/>
                  </a:lnTo>
                  <a:lnTo>
                    <a:pt x="82" y="158"/>
                  </a:lnTo>
                  <a:lnTo>
                    <a:pt x="87" y="156"/>
                  </a:lnTo>
                  <a:lnTo>
                    <a:pt x="87" y="151"/>
                  </a:lnTo>
                  <a:lnTo>
                    <a:pt x="89" y="151"/>
                  </a:lnTo>
                  <a:lnTo>
                    <a:pt x="89" y="147"/>
                  </a:lnTo>
                  <a:lnTo>
                    <a:pt x="87" y="145"/>
                  </a:lnTo>
                  <a:lnTo>
                    <a:pt x="89" y="141"/>
                  </a:lnTo>
                  <a:lnTo>
                    <a:pt x="89" y="139"/>
                  </a:lnTo>
                  <a:lnTo>
                    <a:pt x="84" y="137"/>
                  </a:lnTo>
                  <a:lnTo>
                    <a:pt x="76" y="130"/>
                  </a:lnTo>
                  <a:lnTo>
                    <a:pt x="72" y="130"/>
                  </a:lnTo>
                  <a:lnTo>
                    <a:pt x="68" y="128"/>
                  </a:lnTo>
                  <a:lnTo>
                    <a:pt x="63" y="130"/>
                  </a:lnTo>
                  <a:lnTo>
                    <a:pt x="63" y="130"/>
                  </a:lnTo>
                  <a:close/>
                  <a:moveTo>
                    <a:pt x="141" y="118"/>
                  </a:moveTo>
                  <a:lnTo>
                    <a:pt x="139" y="118"/>
                  </a:lnTo>
                  <a:lnTo>
                    <a:pt x="141" y="122"/>
                  </a:lnTo>
                  <a:lnTo>
                    <a:pt x="139" y="126"/>
                  </a:lnTo>
                  <a:lnTo>
                    <a:pt x="139" y="126"/>
                  </a:lnTo>
                  <a:lnTo>
                    <a:pt x="139" y="128"/>
                  </a:lnTo>
                  <a:lnTo>
                    <a:pt x="146" y="128"/>
                  </a:lnTo>
                  <a:lnTo>
                    <a:pt x="148" y="124"/>
                  </a:lnTo>
                  <a:lnTo>
                    <a:pt x="146" y="120"/>
                  </a:lnTo>
                  <a:lnTo>
                    <a:pt x="141" y="118"/>
                  </a:lnTo>
                  <a:lnTo>
                    <a:pt x="141" y="118"/>
                  </a:lnTo>
                  <a:close/>
                  <a:moveTo>
                    <a:pt x="93" y="132"/>
                  </a:moveTo>
                  <a:lnTo>
                    <a:pt x="99" y="137"/>
                  </a:lnTo>
                  <a:lnTo>
                    <a:pt x="99" y="135"/>
                  </a:lnTo>
                  <a:lnTo>
                    <a:pt x="101" y="132"/>
                  </a:lnTo>
                  <a:lnTo>
                    <a:pt x="99" y="128"/>
                  </a:lnTo>
                  <a:lnTo>
                    <a:pt x="95" y="128"/>
                  </a:lnTo>
                  <a:lnTo>
                    <a:pt x="93" y="130"/>
                  </a:lnTo>
                  <a:lnTo>
                    <a:pt x="93" y="132"/>
                  </a:lnTo>
                  <a:lnTo>
                    <a:pt x="93" y="132"/>
                  </a:lnTo>
                  <a:close/>
                  <a:moveTo>
                    <a:pt x="101" y="147"/>
                  </a:moveTo>
                  <a:lnTo>
                    <a:pt x="99" y="151"/>
                  </a:lnTo>
                  <a:lnTo>
                    <a:pt x="97" y="156"/>
                  </a:lnTo>
                  <a:lnTo>
                    <a:pt x="99" y="160"/>
                  </a:lnTo>
                  <a:lnTo>
                    <a:pt x="101" y="160"/>
                  </a:lnTo>
                  <a:lnTo>
                    <a:pt x="103" y="156"/>
                  </a:lnTo>
                  <a:lnTo>
                    <a:pt x="101" y="151"/>
                  </a:lnTo>
                  <a:lnTo>
                    <a:pt x="103" y="147"/>
                  </a:lnTo>
                  <a:lnTo>
                    <a:pt x="101" y="147"/>
                  </a:lnTo>
                  <a:lnTo>
                    <a:pt x="101" y="147"/>
                  </a:lnTo>
                  <a:close/>
                  <a:moveTo>
                    <a:pt x="112" y="151"/>
                  </a:moveTo>
                  <a:lnTo>
                    <a:pt x="110" y="154"/>
                  </a:lnTo>
                  <a:lnTo>
                    <a:pt x="110" y="156"/>
                  </a:lnTo>
                  <a:lnTo>
                    <a:pt x="114" y="156"/>
                  </a:lnTo>
                  <a:lnTo>
                    <a:pt x="114" y="154"/>
                  </a:lnTo>
                  <a:lnTo>
                    <a:pt x="112" y="151"/>
                  </a:lnTo>
                  <a:lnTo>
                    <a:pt x="112" y="151"/>
                  </a:lnTo>
                  <a:close/>
                  <a:moveTo>
                    <a:pt x="122" y="141"/>
                  </a:moveTo>
                  <a:lnTo>
                    <a:pt x="118" y="137"/>
                  </a:lnTo>
                  <a:lnTo>
                    <a:pt x="118" y="139"/>
                  </a:lnTo>
                  <a:lnTo>
                    <a:pt x="118" y="141"/>
                  </a:lnTo>
                  <a:lnTo>
                    <a:pt x="122" y="145"/>
                  </a:lnTo>
                  <a:lnTo>
                    <a:pt x="125" y="143"/>
                  </a:lnTo>
                  <a:lnTo>
                    <a:pt x="122" y="141"/>
                  </a:lnTo>
                  <a:lnTo>
                    <a:pt x="122" y="141"/>
                  </a:lnTo>
                  <a:close/>
                  <a:moveTo>
                    <a:pt x="131" y="149"/>
                  </a:moveTo>
                  <a:lnTo>
                    <a:pt x="133" y="151"/>
                  </a:lnTo>
                  <a:lnTo>
                    <a:pt x="135" y="154"/>
                  </a:lnTo>
                  <a:lnTo>
                    <a:pt x="137" y="154"/>
                  </a:lnTo>
                  <a:lnTo>
                    <a:pt x="133" y="149"/>
                  </a:lnTo>
                  <a:lnTo>
                    <a:pt x="131" y="149"/>
                  </a:lnTo>
                  <a:lnTo>
                    <a:pt x="131" y="149"/>
                  </a:lnTo>
                  <a:close/>
                  <a:moveTo>
                    <a:pt x="125" y="164"/>
                  </a:moveTo>
                  <a:lnTo>
                    <a:pt x="127" y="158"/>
                  </a:lnTo>
                  <a:lnTo>
                    <a:pt x="131" y="158"/>
                  </a:lnTo>
                  <a:lnTo>
                    <a:pt x="135" y="164"/>
                  </a:lnTo>
                  <a:lnTo>
                    <a:pt x="139" y="166"/>
                  </a:lnTo>
                  <a:lnTo>
                    <a:pt x="143" y="164"/>
                  </a:lnTo>
                  <a:lnTo>
                    <a:pt x="143" y="162"/>
                  </a:lnTo>
                  <a:lnTo>
                    <a:pt x="141" y="160"/>
                  </a:lnTo>
                  <a:lnTo>
                    <a:pt x="135" y="156"/>
                  </a:lnTo>
                  <a:lnTo>
                    <a:pt x="131" y="156"/>
                  </a:lnTo>
                  <a:lnTo>
                    <a:pt x="129" y="151"/>
                  </a:lnTo>
                  <a:lnTo>
                    <a:pt x="127" y="151"/>
                  </a:lnTo>
                  <a:lnTo>
                    <a:pt x="127" y="151"/>
                  </a:lnTo>
                  <a:lnTo>
                    <a:pt x="125" y="149"/>
                  </a:lnTo>
                  <a:lnTo>
                    <a:pt x="125" y="154"/>
                  </a:lnTo>
                  <a:lnTo>
                    <a:pt x="125" y="158"/>
                  </a:lnTo>
                  <a:lnTo>
                    <a:pt x="122" y="160"/>
                  </a:lnTo>
                  <a:lnTo>
                    <a:pt x="122" y="162"/>
                  </a:lnTo>
                  <a:lnTo>
                    <a:pt x="125" y="164"/>
                  </a:lnTo>
                  <a:lnTo>
                    <a:pt x="125" y="164"/>
                  </a:lnTo>
                  <a:close/>
                  <a:moveTo>
                    <a:pt x="106" y="191"/>
                  </a:moveTo>
                  <a:lnTo>
                    <a:pt x="103" y="194"/>
                  </a:lnTo>
                  <a:lnTo>
                    <a:pt x="101" y="196"/>
                  </a:lnTo>
                  <a:lnTo>
                    <a:pt x="99" y="187"/>
                  </a:lnTo>
                  <a:lnTo>
                    <a:pt x="101" y="183"/>
                  </a:lnTo>
                  <a:lnTo>
                    <a:pt x="101" y="177"/>
                  </a:lnTo>
                  <a:lnTo>
                    <a:pt x="101" y="173"/>
                  </a:lnTo>
                  <a:lnTo>
                    <a:pt x="101" y="168"/>
                  </a:lnTo>
                  <a:lnTo>
                    <a:pt x="101" y="168"/>
                  </a:lnTo>
                  <a:lnTo>
                    <a:pt x="97" y="166"/>
                  </a:lnTo>
                  <a:lnTo>
                    <a:pt x="97" y="164"/>
                  </a:lnTo>
                  <a:lnTo>
                    <a:pt x="101" y="164"/>
                  </a:lnTo>
                  <a:lnTo>
                    <a:pt x="106" y="168"/>
                  </a:lnTo>
                  <a:lnTo>
                    <a:pt x="108" y="168"/>
                  </a:lnTo>
                  <a:lnTo>
                    <a:pt x="108" y="170"/>
                  </a:lnTo>
                  <a:lnTo>
                    <a:pt x="110" y="170"/>
                  </a:lnTo>
                  <a:lnTo>
                    <a:pt x="114" y="170"/>
                  </a:lnTo>
                  <a:lnTo>
                    <a:pt x="116" y="170"/>
                  </a:lnTo>
                  <a:lnTo>
                    <a:pt x="118" y="175"/>
                  </a:lnTo>
                  <a:lnTo>
                    <a:pt x="120" y="170"/>
                  </a:lnTo>
                  <a:lnTo>
                    <a:pt x="125" y="170"/>
                  </a:lnTo>
                  <a:lnTo>
                    <a:pt x="125" y="173"/>
                  </a:lnTo>
                  <a:lnTo>
                    <a:pt x="125" y="177"/>
                  </a:lnTo>
                  <a:lnTo>
                    <a:pt x="122" y="177"/>
                  </a:lnTo>
                  <a:lnTo>
                    <a:pt x="120" y="181"/>
                  </a:lnTo>
                  <a:lnTo>
                    <a:pt x="116" y="185"/>
                  </a:lnTo>
                  <a:lnTo>
                    <a:pt x="114" y="189"/>
                  </a:lnTo>
                  <a:lnTo>
                    <a:pt x="112" y="189"/>
                  </a:lnTo>
                  <a:lnTo>
                    <a:pt x="112" y="189"/>
                  </a:lnTo>
                  <a:lnTo>
                    <a:pt x="110" y="189"/>
                  </a:lnTo>
                  <a:lnTo>
                    <a:pt x="106" y="191"/>
                  </a:lnTo>
                  <a:lnTo>
                    <a:pt x="106" y="191"/>
                  </a:lnTo>
                  <a:close/>
                  <a:moveTo>
                    <a:pt x="114" y="189"/>
                  </a:moveTo>
                  <a:lnTo>
                    <a:pt x="112" y="191"/>
                  </a:lnTo>
                  <a:lnTo>
                    <a:pt x="110" y="196"/>
                  </a:lnTo>
                  <a:lnTo>
                    <a:pt x="112" y="198"/>
                  </a:lnTo>
                  <a:lnTo>
                    <a:pt x="116" y="194"/>
                  </a:lnTo>
                  <a:lnTo>
                    <a:pt x="116" y="191"/>
                  </a:lnTo>
                  <a:lnTo>
                    <a:pt x="114" y="189"/>
                  </a:lnTo>
                  <a:lnTo>
                    <a:pt x="114" y="189"/>
                  </a:lnTo>
                  <a:close/>
                  <a:moveTo>
                    <a:pt x="148" y="189"/>
                  </a:moveTo>
                  <a:lnTo>
                    <a:pt x="148" y="194"/>
                  </a:lnTo>
                  <a:lnTo>
                    <a:pt x="148" y="191"/>
                  </a:lnTo>
                  <a:lnTo>
                    <a:pt x="148" y="189"/>
                  </a:lnTo>
                  <a:lnTo>
                    <a:pt x="148" y="189"/>
                  </a:lnTo>
                  <a:close/>
                  <a:moveTo>
                    <a:pt x="131" y="215"/>
                  </a:moveTo>
                  <a:lnTo>
                    <a:pt x="133" y="213"/>
                  </a:lnTo>
                  <a:lnTo>
                    <a:pt x="135" y="204"/>
                  </a:lnTo>
                  <a:lnTo>
                    <a:pt x="141" y="198"/>
                  </a:lnTo>
                  <a:lnTo>
                    <a:pt x="141" y="194"/>
                  </a:lnTo>
                  <a:lnTo>
                    <a:pt x="141" y="189"/>
                  </a:lnTo>
                  <a:lnTo>
                    <a:pt x="143" y="187"/>
                  </a:lnTo>
                  <a:lnTo>
                    <a:pt x="143" y="179"/>
                  </a:lnTo>
                  <a:lnTo>
                    <a:pt x="141" y="181"/>
                  </a:lnTo>
                  <a:lnTo>
                    <a:pt x="139" y="187"/>
                  </a:lnTo>
                  <a:lnTo>
                    <a:pt x="135" y="194"/>
                  </a:lnTo>
                  <a:lnTo>
                    <a:pt x="135" y="198"/>
                  </a:lnTo>
                  <a:lnTo>
                    <a:pt x="133" y="204"/>
                  </a:lnTo>
                  <a:lnTo>
                    <a:pt x="131" y="208"/>
                  </a:lnTo>
                  <a:lnTo>
                    <a:pt x="131" y="213"/>
                  </a:lnTo>
                  <a:lnTo>
                    <a:pt x="131" y="215"/>
                  </a:lnTo>
                  <a:lnTo>
                    <a:pt x="131" y="215"/>
                  </a:lnTo>
                  <a:close/>
                  <a:moveTo>
                    <a:pt x="127" y="213"/>
                  </a:moveTo>
                  <a:lnTo>
                    <a:pt x="127" y="206"/>
                  </a:lnTo>
                  <a:lnTo>
                    <a:pt x="129" y="194"/>
                  </a:lnTo>
                  <a:lnTo>
                    <a:pt x="133" y="191"/>
                  </a:lnTo>
                  <a:lnTo>
                    <a:pt x="133" y="187"/>
                  </a:lnTo>
                  <a:lnTo>
                    <a:pt x="129" y="185"/>
                  </a:lnTo>
                  <a:lnTo>
                    <a:pt x="127" y="187"/>
                  </a:lnTo>
                  <a:lnTo>
                    <a:pt x="125" y="185"/>
                  </a:lnTo>
                  <a:lnTo>
                    <a:pt x="122" y="187"/>
                  </a:lnTo>
                  <a:lnTo>
                    <a:pt x="122" y="191"/>
                  </a:lnTo>
                  <a:lnTo>
                    <a:pt x="120" y="194"/>
                  </a:lnTo>
                  <a:lnTo>
                    <a:pt x="120" y="200"/>
                  </a:lnTo>
                  <a:lnTo>
                    <a:pt x="118" y="204"/>
                  </a:lnTo>
                  <a:lnTo>
                    <a:pt x="112" y="206"/>
                  </a:lnTo>
                  <a:lnTo>
                    <a:pt x="110" y="208"/>
                  </a:lnTo>
                  <a:lnTo>
                    <a:pt x="112" y="215"/>
                  </a:lnTo>
                  <a:lnTo>
                    <a:pt x="114" y="215"/>
                  </a:lnTo>
                  <a:lnTo>
                    <a:pt x="118" y="219"/>
                  </a:lnTo>
                  <a:lnTo>
                    <a:pt x="122" y="219"/>
                  </a:lnTo>
                  <a:lnTo>
                    <a:pt x="122" y="223"/>
                  </a:lnTo>
                  <a:lnTo>
                    <a:pt x="127" y="225"/>
                  </a:lnTo>
                  <a:lnTo>
                    <a:pt x="129" y="223"/>
                  </a:lnTo>
                  <a:lnTo>
                    <a:pt x="129" y="219"/>
                  </a:lnTo>
                  <a:lnTo>
                    <a:pt x="127" y="213"/>
                  </a:lnTo>
                  <a:lnTo>
                    <a:pt x="127" y="213"/>
                  </a:lnTo>
                  <a:close/>
                  <a:moveTo>
                    <a:pt x="137" y="221"/>
                  </a:moveTo>
                  <a:lnTo>
                    <a:pt x="137" y="221"/>
                  </a:lnTo>
                  <a:lnTo>
                    <a:pt x="137" y="223"/>
                  </a:lnTo>
                  <a:lnTo>
                    <a:pt x="135" y="225"/>
                  </a:lnTo>
                  <a:lnTo>
                    <a:pt x="133" y="223"/>
                  </a:lnTo>
                  <a:lnTo>
                    <a:pt x="133" y="221"/>
                  </a:lnTo>
                  <a:lnTo>
                    <a:pt x="137" y="221"/>
                  </a:lnTo>
                  <a:lnTo>
                    <a:pt x="137" y="221"/>
                  </a:lnTo>
                  <a:close/>
                  <a:moveTo>
                    <a:pt x="150" y="202"/>
                  </a:moveTo>
                  <a:lnTo>
                    <a:pt x="152" y="202"/>
                  </a:lnTo>
                  <a:lnTo>
                    <a:pt x="154" y="204"/>
                  </a:lnTo>
                  <a:lnTo>
                    <a:pt x="154" y="208"/>
                  </a:lnTo>
                  <a:lnTo>
                    <a:pt x="152" y="210"/>
                  </a:lnTo>
                  <a:lnTo>
                    <a:pt x="146" y="213"/>
                  </a:lnTo>
                  <a:lnTo>
                    <a:pt x="141" y="213"/>
                  </a:lnTo>
                  <a:lnTo>
                    <a:pt x="141" y="213"/>
                  </a:lnTo>
                  <a:lnTo>
                    <a:pt x="139" y="208"/>
                  </a:lnTo>
                  <a:lnTo>
                    <a:pt x="141" y="206"/>
                  </a:lnTo>
                  <a:lnTo>
                    <a:pt x="150" y="202"/>
                  </a:lnTo>
                  <a:lnTo>
                    <a:pt x="150" y="202"/>
                  </a:lnTo>
                  <a:close/>
                  <a:moveTo>
                    <a:pt x="167" y="202"/>
                  </a:moveTo>
                  <a:lnTo>
                    <a:pt x="169" y="206"/>
                  </a:lnTo>
                  <a:lnTo>
                    <a:pt x="169" y="208"/>
                  </a:lnTo>
                  <a:lnTo>
                    <a:pt x="167" y="206"/>
                  </a:lnTo>
                  <a:lnTo>
                    <a:pt x="167" y="202"/>
                  </a:lnTo>
                  <a:lnTo>
                    <a:pt x="167" y="202"/>
                  </a:lnTo>
                  <a:close/>
                  <a:moveTo>
                    <a:pt x="156" y="219"/>
                  </a:moveTo>
                  <a:lnTo>
                    <a:pt x="160" y="221"/>
                  </a:lnTo>
                  <a:lnTo>
                    <a:pt x="158" y="225"/>
                  </a:lnTo>
                  <a:lnTo>
                    <a:pt x="156" y="223"/>
                  </a:lnTo>
                  <a:lnTo>
                    <a:pt x="156" y="221"/>
                  </a:lnTo>
                  <a:lnTo>
                    <a:pt x="156" y="219"/>
                  </a:lnTo>
                  <a:lnTo>
                    <a:pt x="156" y="219"/>
                  </a:lnTo>
                  <a:close/>
                  <a:moveTo>
                    <a:pt x="154" y="170"/>
                  </a:moveTo>
                  <a:lnTo>
                    <a:pt x="152" y="175"/>
                  </a:lnTo>
                  <a:lnTo>
                    <a:pt x="150" y="175"/>
                  </a:lnTo>
                  <a:lnTo>
                    <a:pt x="146" y="173"/>
                  </a:lnTo>
                  <a:lnTo>
                    <a:pt x="148" y="170"/>
                  </a:lnTo>
                  <a:lnTo>
                    <a:pt x="154" y="170"/>
                  </a:lnTo>
                  <a:lnTo>
                    <a:pt x="154" y="170"/>
                  </a:lnTo>
                  <a:close/>
                  <a:moveTo>
                    <a:pt x="162" y="177"/>
                  </a:moveTo>
                  <a:lnTo>
                    <a:pt x="165" y="179"/>
                  </a:lnTo>
                  <a:lnTo>
                    <a:pt x="167" y="181"/>
                  </a:lnTo>
                  <a:lnTo>
                    <a:pt x="171" y="181"/>
                  </a:lnTo>
                  <a:lnTo>
                    <a:pt x="173" y="181"/>
                  </a:lnTo>
                  <a:lnTo>
                    <a:pt x="173" y="181"/>
                  </a:lnTo>
                  <a:lnTo>
                    <a:pt x="175" y="181"/>
                  </a:lnTo>
                  <a:lnTo>
                    <a:pt x="175" y="179"/>
                  </a:lnTo>
                  <a:lnTo>
                    <a:pt x="173" y="175"/>
                  </a:lnTo>
                  <a:lnTo>
                    <a:pt x="171" y="175"/>
                  </a:lnTo>
                  <a:lnTo>
                    <a:pt x="171" y="168"/>
                  </a:lnTo>
                  <a:lnTo>
                    <a:pt x="171" y="160"/>
                  </a:lnTo>
                  <a:lnTo>
                    <a:pt x="171" y="158"/>
                  </a:lnTo>
                  <a:lnTo>
                    <a:pt x="169" y="158"/>
                  </a:lnTo>
                  <a:lnTo>
                    <a:pt x="167" y="154"/>
                  </a:lnTo>
                  <a:lnTo>
                    <a:pt x="165" y="149"/>
                  </a:lnTo>
                  <a:lnTo>
                    <a:pt x="160" y="149"/>
                  </a:lnTo>
                  <a:lnTo>
                    <a:pt x="160" y="149"/>
                  </a:lnTo>
                  <a:lnTo>
                    <a:pt x="158" y="149"/>
                  </a:lnTo>
                  <a:lnTo>
                    <a:pt x="156" y="149"/>
                  </a:lnTo>
                  <a:lnTo>
                    <a:pt x="154" y="151"/>
                  </a:lnTo>
                  <a:lnTo>
                    <a:pt x="150" y="151"/>
                  </a:lnTo>
                  <a:lnTo>
                    <a:pt x="148" y="151"/>
                  </a:lnTo>
                  <a:lnTo>
                    <a:pt x="146" y="149"/>
                  </a:lnTo>
                  <a:lnTo>
                    <a:pt x="146" y="151"/>
                  </a:lnTo>
                  <a:lnTo>
                    <a:pt x="150" y="158"/>
                  </a:lnTo>
                  <a:lnTo>
                    <a:pt x="154" y="162"/>
                  </a:lnTo>
                  <a:lnTo>
                    <a:pt x="158" y="168"/>
                  </a:lnTo>
                  <a:lnTo>
                    <a:pt x="160" y="170"/>
                  </a:lnTo>
                  <a:lnTo>
                    <a:pt x="160" y="170"/>
                  </a:lnTo>
                  <a:lnTo>
                    <a:pt x="158" y="175"/>
                  </a:lnTo>
                  <a:lnTo>
                    <a:pt x="158" y="175"/>
                  </a:lnTo>
                  <a:lnTo>
                    <a:pt x="160" y="175"/>
                  </a:lnTo>
                  <a:lnTo>
                    <a:pt x="160" y="175"/>
                  </a:lnTo>
                  <a:lnTo>
                    <a:pt x="162" y="177"/>
                  </a:lnTo>
                  <a:lnTo>
                    <a:pt x="162" y="177"/>
                  </a:lnTo>
                  <a:close/>
                  <a:moveTo>
                    <a:pt x="158" y="177"/>
                  </a:moveTo>
                  <a:lnTo>
                    <a:pt x="154" y="179"/>
                  </a:lnTo>
                  <a:lnTo>
                    <a:pt x="150" y="177"/>
                  </a:lnTo>
                  <a:lnTo>
                    <a:pt x="148" y="177"/>
                  </a:lnTo>
                  <a:lnTo>
                    <a:pt x="150" y="181"/>
                  </a:lnTo>
                  <a:lnTo>
                    <a:pt x="150" y="185"/>
                  </a:lnTo>
                  <a:lnTo>
                    <a:pt x="152" y="187"/>
                  </a:lnTo>
                  <a:lnTo>
                    <a:pt x="154" y="185"/>
                  </a:lnTo>
                  <a:lnTo>
                    <a:pt x="156" y="187"/>
                  </a:lnTo>
                  <a:lnTo>
                    <a:pt x="156" y="191"/>
                  </a:lnTo>
                  <a:lnTo>
                    <a:pt x="158" y="196"/>
                  </a:lnTo>
                  <a:lnTo>
                    <a:pt x="158" y="202"/>
                  </a:lnTo>
                  <a:lnTo>
                    <a:pt x="162" y="204"/>
                  </a:lnTo>
                  <a:lnTo>
                    <a:pt x="162" y="198"/>
                  </a:lnTo>
                  <a:lnTo>
                    <a:pt x="165" y="202"/>
                  </a:lnTo>
                  <a:lnTo>
                    <a:pt x="167" y="200"/>
                  </a:lnTo>
                  <a:lnTo>
                    <a:pt x="169" y="198"/>
                  </a:lnTo>
                  <a:lnTo>
                    <a:pt x="165" y="191"/>
                  </a:lnTo>
                  <a:lnTo>
                    <a:pt x="162" y="189"/>
                  </a:lnTo>
                  <a:lnTo>
                    <a:pt x="160" y="183"/>
                  </a:lnTo>
                  <a:lnTo>
                    <a:pt x="158" y="179"/>
                  </a:lnTo>
                  <a:lnTo>
                    <a:pt x="158" y="177"/>
                  </a:lnTo>
                  <a:lnTo>
                    <a:pt x="158" y="177"/>
                  </a:lnTo>
                  <a:close/>
                  <a:moveTo>
                    <a:pt x="177" y="187"/>
                  </a:moveTo>
                  <a:lnTo>
                    <a:pt x="179" y="185"/>
                  </a:lnTo>
                  <a:lnTo>
                    <a:pt x="179" y="185"/>
                  </a:lnTo>
                  <a:lnTo>
                    <a:pt x="177" y="185"/>
                  </a:lnTo>
                  <a:lnTo>
                    <a:pt x="177" y="187"/>
                  </a:lnTo>
                  <a:lnTo>
                    <a:pt x="177" y="187"/>
                  </a:lnTo>
                  <a:close/>
                  <a:moveTo>
                    <a:pt x="179" y="189"/>
                  </a:moveTo>
                  <a:lnTo>
                    <a:pt x="175" y="189"/>
                  </a:lnTo>
                  <a:lnTo>
                    <a:pt x="175" y="191"/>
                  </a:lnTo>
                  <a:lnTo>
                    <a:pt x="177" y="191"/>
                  </a:lnTo>
                  <a:lnTo>
                    <a:pt x="179" y="189"/>
                  </a:lnTo>
                  <a:lnTo>
                    <a:pt x="179" y="189"/>
                  </a:lnTo>
                  <a:close/>
                  <a:moveTo>
                    <a:pt x="177" y="210"/>
                  </a:moveTo>
                  <a:lnTo>
                    <a:pt x="179" y="204"/>
                  </a:lnTo>
                  <a:lnTo>
                    <a:pt x="175" y="202"/>
                  </a:lnTo>
                  <a:lnTo>
                    <a:pt x="175" y="198"/>
                  </a:lnTo>
                  <a:lnTo>
                    <a:pt x="177" y="198"/>
                  </a:lnTo>
                  <a:lnTo>
                    <a:pt x="177" y="196"/>
                  </a:lnTo>
                  <a:lnTo>
                    <a:pt x="175" y="196"/>
                  </a:lnTo>
                  <a:lnTo>
                    <a:pt x="173" y="200"/>
                  </a:lnTo>
                  <a:lnTo>
                    <a:pt x="175" y="204"/>
                  </a:lnTo>
                  <a:lnTo>
                    <a:pt x="175" y="208"/>
                  </a:lnTo>
                  <a:lnTo>
                    <a:pt x="175" y="208"/>
                  </a:lnTo>
                  <a:lnTo>
                    <a:pt x="177" y="210"/>
                  </a:lnTo>
                  <a:lnTo>
                    <a:pt x="177" y="210"/>
                  </a:lnTo>
                  <a:close/>
                  <a:moveTo>
                    <a:pt x="181" y="210"/>
                  </a:moveTo>
                  <a:lnTo>
                    <a:pt x="181" y="213"/>
                  </a:lnTo>
                  <a:lnTo>
                    <a:pt x="184" y="215"/>
                  </a:lnTo>
                  <a:lnTo>
                    <a:pt x="184" y="213"/>
                  </a:lnTo>
                  <a:lnTo>
                    <a:pt x="181" y="210"/>
                  </a:lnTo>
                  <a:lnTo>
                    <a:pt x="181" y="210"/>
                  </a:lnTo>
                  <a:close/>
                  <a:moveTo>
                    <a:pt x="186" y="202"/>
                  </a:moveTo>
                  <a:lnTo>
                    <a:pt x="184" y="206"/>
                  </a:lnTo>
                  <a:lnTo>
                    <a:pt x="184" y="208"/>
                  </a:lnTo>
                  <a:lnTo>
                    <a:pt x="186" y="210"/>
                  </a:lnTo>
                  <a:lnTo>
                    <a:pt x="188" y="210"/>
                  </a:lnTo>
                  <a:lnTo>
                    <a:pt x="188" y="206"/>
                  </a:lnTo>
                  <a:lnTo>
                    <a:pt x="186" y="202"/>
                  </a:lnTo>
                  <a:lnTo>
                    <a:pt x="186" y="202"/>
                  </a:lnTo>
                  <a:close/>
                  <a:moveTo>
                    <a:pt x="108" y="272"/>
                  </a:moveTo>
                  <a:lnTo>
                    <a:pt x="103" y="267"/>
                  </a:lnTo>
                  <a:lnTo>
                    <a:pt x="106" y="261"/>
                  </a:lnTo>
                  <a:lnTo>
                    <a:pt x="108" y="257"/>
                  </a:lnTo>
                  <a:lnTo>
                    <a:pt x="106" y="253"/>
                  </a:lnTo>
                  <a:lnTo>
                    <a:pt x="110" y="248"/>
                  </a:lnTo>
                  <a:lnTo>
                    <a:pt x="114" y="248"/>
                  </a:lnTo>
                  <a:lnTo>
                    <a:pt x="116" y="244"/>
                  </a:lnTo>
                  <a:lnTo>
                    <a:pt x="120" y="246"/>
                  </a:lnTo>
                  <a:lnTo>
                    <a:pt x="125" y="244"/>
                  </a:lnTo>
                  <a:lnTo>
                    <a:pt x="125" y="242"/>
                  </a:lnTo>
                  <a:lnTo>
                    <a:pt x="125" y="238"/>
                  </a:lnTo>
                  <a:lnTo>
                    <a:pt x="131" y="236"/>
                  </a:lnTo>
                  <a:lnTo>
                    <a:pt x="133" y="232"/>
                  </a:lnTo>
                  <a:lnTo>
                    <a:pt x="135" y="232"/>
                  </a:lnTo>
                  <a:lnTo>
                    <a:pt x="141" y="236"/>
                  </a:lnTo>
                  <a:lnTo>
                    <a:pt x="141" y="244"/>
                  </a:lnTo>
                  <a:lnTo>
                    <a:pt x="137" y="250"/>
                  </a:lnTo>
                  <a:lnTo>
                    <a:pt x="141" y="246"/>
                  </a:lnTo>
                  <a:lnTo>
                    <a:pt x="143" y="244"/>
                  </a:lnTo>
                  <a:lnTo>
                    <a:pt x="150" y="242"/>
                  </a:lnTo>
                  <a:lnTo>
                    <a:pt x="152" y="236"/>
                  </a:lnTo>
                  <a:lnTo>
                    <a:pt x="156" y="234"/>
                  </a:lnTo>
                  <a:lnTo>
                    <a:pt x="156" y="238"/>
                  </a:lnTo>
                  <a:lnTo>
                    <a:pt x="160" y="238"/>
                  </a:lnTo>
                  <a:lnTo>
                    <a:pt x="160" y="234"/>
                  </a:lnTo>
                  <a:lnTo>
                    <a:pt x="158" y="234"/>
                  </a:lnTo>
                  <a:lnTo>
                    <a:pt x="160" y="225"/>
                  </a:lnTo>
                  <a:lnTo>
                    <a:pt x="165" y="227"/>
                  </a:lnTo>
                  <a:lnTo>
                    <a:pt x="167" y="229"/>
                  </a:lnTo>
                  <a:lnTo>
                    <a:pt x="169" y="227"/>
                  </a:lnTo>
                  <a:lnTo>
                    <a:pt x="169" y="221"/>
                  </a:lnTo>
                  <a:lnTo>
                    <a:pt x="169" y="221"/>
                  </a:lnTo>
                  <a:lnTo>
                    <a:pt x="173" y="225"/>
                  </a:lnTo>
                  <a:lnTo>
                    <a:pt x="173" y="221"/>
                  </a:lnTo>
                  <a:lnTo>
                    <a:pt x="171" y="215"/>
                  </a:lnTo>
                  <a:lnTo>
                    <a:pt x="171" y="210"/>
                  </a:lnTo>
                  <a:lnTo>
                    <a:pt x="175" y="210"/>
                  </a:lnTo>
                  <a:lnTo>
                    <a:pt x="175" y="210"/>
                  </a:lnTo>
                  <a:lnTo>
                    <a:pt x="177" y="213"/>
                  </a:lnTo>
                  <a:lnTo>
                    <a:pt x="181" y="219"/>
                  </a:lnTo>
                  <a:lnTo>
                    <a:pt x="186" y="221"/>
                  </a:lnTo>
                  <a:lnTo>
                    <a:pt x="188" y="219"/>
                  </a:lnTo>
                  <a:lnTo>
                    <a:pt x="188" y="223"/>
                  </a:lnTo>
                  <a:lnTo>
                    <a:pt x="192" y="227"/>
                  </a:lnTo>
                  <a:lnTo>
                    <a:pt x="192" y="232"/>
                  </a:lnTo>
                  <a:lnTo>
                    <a:pt x="188" y="232"/>
                  </a:lnTo>
                  <a:lnTo>
                    <a:pt x="188" y="234"/>
                  </a:lnTo>
                  <a:lnTo>
                    <a:pt x="190" y="236"/>
                  </a:lnTo>
                  <a:lnTo>
                    <a:pt x="192" y="236"/>
                  </a:lnTo>
                  <a:lnTo>
                    <a:pt x="192" y="240"/>
                  </a:lnTo>
                  <a:lnTo>
                    <a:pt x="192" y="244"/>
                  </a:lnTo>
                  <a:lnTo>
                    <a:pt x="194" y="242"/>
                  </a:lnTo>
                  <a:lnTo>
                    <a:pt x="194" y="246"/>
                  </a:lnTo>
                  <a:lnTo>
                    <a:pt x="194" y="250"/>
                  </a:lnTo>
                  <a:lnTo>
                    <a:pt x="196" y="255"/>
                  </a:lnTo>
                  <a:lnTo>
                    <a:pt x="198" y="257"/>
                  </a:lnTo>
                  <a:lnTo>
                    <a:pt x="198" y="263"/>
                  </a:lnTo>
                  <a:lnTo>
                    <a:pt x="196" y="269"/>
                  </a:lnTo>
                  <a:lnTo>
                    <a:pt x="196" y="269"/>
                  </a:lnTo>
                  <a:lnTo>
                    <a:pt x="196" y="272"/>
                  </a:lnTo>
                  <a:lnTo>
                    <a:pt x="194" y="269"/>
                  </a:lnTo>
                  <a:lnTo>
                    <a:pt x="192" y="269"/>
                  </a:lnTo>
                  <a:lnTo>
                    <a:pt x="190" y="272"/>
                  </a:lnTo>
                  <a:lnTo>
                    <a:pt x="192" y="278"/>
                  </a:lnTo>
                  <a:lnTo>
                    <a:pt x="192" y="282"/>
                  </a:lnTo>
                  <a:lnTo>
                    <a:pt x="192" y="284"/>
                  </a:lnTo>
                  <a:lnTo>
                    <a:pt x="190" y="282"/>
                  </a:lnTo>
                  <a:lnTo>
                    <a:pt x="188" y="276"/>
                  </a:lnTo>
                  <a:lnTo>
                    <a:pt x="188" y="272"/>
                  </a:lnTo>
                  <a:lnTo>
                    <a:pt x="188" y="269"/>
                  </a:lnTo>
                  <a:lnTo>
                    <a:pt x="186" y="265"/>
                  </a:lnTo>
                  <a:lnTo>
                    <a:pt x="184" y="261"/>
                  </a:lnTo>
                  <a:lnTo>
                    <a:pt x="181" y="263"/>
                  </a:lnTo>
                  <a:lnTo>
                    <a:pt x="175" y="272"/>
                  </a:lnTo>
                  <a:lnTo>
                    <a:pt x="175" y="276"/>
                  </a:lnTo>
                  <a:lnTo>
                    <a:pt x="177" y="278"/>
                  </a:lnTo>
                  <a:lnTo>
                    <a:pt x="181" y="282"/>
                  </a:lnTo>
                  <a:lnTo>
                    <a:pt x="181" y="284"/>
                  </a:lnTo>
                  <a:lnTo>
                    <a:pt x="181" y="288"/>
                  </a:lnTo>
                  <a:lnTo>
                    <a:pt x="177" y="297"/>
                  </a:lnTo>
                  <a:lnTo>
                    <a:pt x="173" y="299"/>
                  </a:lnTo>
                  <a:lnTo>
                    <a:pt x="173" y="297"/>
                  </a:lnTo>
                  <a:lnTo>
                    <a:pt x="171" y="293"/>
                  </a:lnTo>
                  <a:lnTo>
                    <a:pt x="173" y="291"/>
                  </a:lnTo>
                  <a:lnTo>
                    <a:pt x="171" y="288"/>
                  </a:lnTo>
                  <a:lnTo>
                    <a:pt x="169" y="291"/>
                  </a:lnTo>
                  <a:lnTo>
                    <a:pt x="169" y="293"/>
                  </a:lnTo>
                  <a:lnTo>
                    <a:pt x="165" y="295"/>
                  </a:lnTo>
                  <a:lnTo>
                    <a:pt x="162" y="293"/>
                  </a:lnTo>
                  <a:lnTo>
                    <a:pt x="158" y="291"/>
                  </a:lnTo>
                  <a:lnTo>
                    <a:pt x="154" y="291"/>
                  </a:lnTo>
                  <a:lnTo>
                    <a:pt x="150" y="286"/>
                  </a:lnTo>
                  <a:lnTo>
                    <a:pt x="150" y="282"/>
                  </a:lnTo>
                  <a:lnTo>
                    <a:pt x="146" y="278"/>
                  </a:lnTo>
                  <a:lnTo>
                    <a:pt x="148" y="276"/>
                  </a:lnTo>
                  <a:lnTo>
                    <a:pt x="148" y="274"/>
                  </a:lnTo>
                  <a:lnTo>
                    <a:pt x="146" y="272"/>
                  </a:lnTo>
                  <a:lnTo>
                    <a:pt x="148" y="267"/>
                  </a:lnTo>
                  <a:lnTo>
                    <a:pt x="146" y="265"/>
                  </a:lnTo>
                  <a:lnTo>
                    <a:pt x="148" y="265"/>
                  </a:lnTo>
                  <a:lnTo>
                    <a:pt x="152" y="267"/>
                  </a:lnTo>
                  <a:lnTo>
                    <a:pt x="148" y="263"/>
                  </a:lnTo>
                  <a:lnTo>
                    <a:pt x="148" y="261"/>
                  </a:lnTo>
                  <a:lnTo>
                    <a:pt x="143" y="257"/>
                  </a:lnTo>
                  <a:lnTo>
                    <a:pt x="141" y="257"/>
                  </a:lnTo>
                  <a:lnTo>
                    <a:pt x="137" y="253"/>
                  </a:lnTo>
                  <a:lnTo>
                    <a:pt x="135" y="253"/>
                  </a:lnTo>
                  <a:lnTo>
                    <a:pt x="133" y="255"/>
                  </a:lnTo>
                  <a:lnTo>
                    <a:pt x="135" y="257"/>
                  </a:lnTo>
                  <a:lnTo>
                    <a:pt x="133" y="259"/>
                  </a:lnTo>
                  <a:lnTo>
                    <a:pt x="135" y="261"/>
                  </a:lnTo>
                  <a:lnTo>
                    <a:pt x="133" y="261"/>
                  </a:lnTo>
                  <a:lnTo>
                    <a:pt x="131" y="259"/>
                  </a:lnTo>
                  <a:lnTo>
                    <a:pt x="129" y="259"/>
                  </a:lnTo>
                  <a:lnTo>
                    <a:pt x="129" y="257"/>
                  </a:lnTo>
                  <a:lnTo>
                    <a:pt x="127" y="257"/>
                  </a:lnTo>
                  <a:lnTo>
                    <a:pt x="125" y="257"/>
                  </a:lnTo>
                  <a:lnTo>
                    <a:pt x="125" y="261"/>
                  </a:lnTo>
                  <a:lnTo>
                    <a:pt x="122" y="259"/>
                  </a:lnTo>
                  <a:lnTo>
                    <a:pt x="122" y="261"/>
                  </a:lnTo>
                  <a:lnTo>
                    <a:pt x="120" y="259"/>
                  </a:lnTo>
                  <a:lnTo>
                    <a:pt x="120" y="255"/>
                  </a:lnTo>
                  <a:lnTo>
                    <a:pt x="118" y="253"/>
                  </a:lnTo>
                  <a:lnTo>
                    <a:pt x="116" y="255"/>
                  </a:lnTo>
                  <a:lnTo>
                    <a:pt x="114" y="259"/>
                  </a:lnTo>
                  <a:lnTo>
                    <a:pt x="112" y="261"/>
                  </a:lnTo>
                  <a:lnTo>
                    <a:pt x="110" y="269"/>
                  </a:lnTo>
                  <a:lnTo>
                    <a:pt x="108" y="272"/>
                  </a:lnTo>
                  <a:lnTo>
                    <a:pt x="108" y="272"/>
                  </a:lnTo>
                  <a:close/>
                  <a:moveTo>
                    <a:pt x="101" y="276"/>
                  </a:moveTo>
                  <a:lnTo>
                    <a:pt x="101" y="278"/>
                  </a:lnTo>
                  <a:lnTo>
                    <a:pt x="103" y="282"/>
                  </a:lnTo>
                  <a:lnTo>
                    <a:pt x="106" y="282"/>
                  </a:lnTo>
                  <a:lnTo>
                    <a:pt x="112" y="278"/>
                  </a:lnTo>
                  <a:lnTo>
                    <a:pt x="112" y="278"/>
                  </a:lnTo>
                  <a:lnTo>
                    <a:pt x="110" y="276"/>
                  </a:lnTo>
                  <a:lnTo>
                    <a:pt x="106" y="274"/>
                  </a:lnTo>
                  <a:lnTo>
                    <a:pt x="106" y="276"/>
                  </a:lnTo>
                  <a:lnTo>
                    <a:pt x="101" y="276"/>
                  </a:lnTo>
                  <a:lnTo>
                    <a:pt x="101" y="276"/>
                  </a:lnTo>
                  <a:close/>
                  <a:moveTo>
                    <a:pt x="55" y="162"/>
                  </a:moveTo>
                  <a:lnTo>
                    <a:pt x="53" y="160"/>
                  </a:lnTo>
                  <a:lnTo>
                    <a:pt x="53" y="158"/>
                  </a:lnTo>
                  <a:lnTo>
                    <a:pt x="53" y="156"/>
                  </a:lnTo>
                  <a:lnTo>
                    <a:pt x="57" y="156"/>
                  </a:lnTo>
                  <a:lnTo>
                    <a:pt x="59" y="158"/>
                  </a:lnTo>
                  <a:lnTo>
                    <a:pt x="63" y="160"/>
                  </a:lnTo>
                  <a:lnTo>
                    <a:pt x="63" y="162"/>
                  </a:lnTo>
                  <a:lnTo>
                    <a:pt x="63" y="164"/>
                  </a:lnTo>
                  <a:lnTo>
                    <a:pt x="59" y="162"/>
                  </a:lnTo>
                  <a:lnTo>
                    <a:pt x="55" y="162"/>
                  </a:lnTo>
                  <a:lnTo>
                    <a:pt x="55" y="162"/>
                  </a:lnTo>
                  <a:close/>
                  <a:moveTo>
                    <a:pt x="53" y="164"/>
                  </a:moveTo>
                  <a:lnTo>
                    <a:pt x="57" y="164"/>
                  </a:lnTo>
                  <a:lnTo>
                    <a:pt x="59" y="168"/>
                  </a:lnTo>
                  <a:lnTo>
                    <a:pt x="57" y="168"/>
                  </a:lnTo>
                  <a:lnTo>
                    <a:pt x="55" y="170"/>
                  </a:lnTo>
                  <a:lnTo>
                    <a:pt x="53" y="170"/>
                  </a:lnTo>
                  <a:lnTo>
                    <a:pt x="53" y="166"/>
                  </a:lnTo>
                  <a:lnTo>
                    <a:pt x="53" y="164"/>
                  </a:lnTo>
                  <a:lnTo>
                    <a:pt x="53" y="164"/>
                  </a:lnTo>
                  <a:close/>
                  <a:moveTo>
                    <a:pt x="55" y="194"/>
                  </a:moveTo>
                  <a:lnTo>
                    <a:pt x="57" y="191"/>
                  </a:lnTo>
                  <a:lnTo>
                    <a:pt x="57" y="191"/>
                  </a:lnTo>
                  <a:lnTo>
                    <a:pt x="59" y="194"/>
                  </a:lnTo>
                  <a:lnTo>
                    <a:pt x="61" y="194"/>
                  </a:lnTo>
                  <a:lnTo>
                    <a:pt x="61" y="196"/>
                  </a:lnTo>
                  <a:lnTo>
                    <a:pt x="57" y="196"/>
                  </a:lnTo>
                  <a:lnTo>
                    <a:pt x="55" y="196"/>
                  </a:lnTo>
                  <a:lnTo>
                    <a:pt x="55" y="194"/>
                  </a:lnTo>
                  <a:lnTo>
                    <a:pt x="55" y="194"/>
                  </a:lnTo>
                  <a:close/>
                  <a:moveTo>
                    <a:pt x="6" y="238"/>
                  </a:moveTo>
                  <a:lnTo>
                    <a:pt x="11" y="236"/>
                  </a:lnTo>
                  <a:lnTo>
                    <a:pt x="13" y="234"/>
                  </a:lnTo>
                  <a:lnTo>
                    <a:pt x="17" y="232"/>
                  </a:lnTo>
                  <a:lnTo>
                    <a:pt x="21" y="229"/>
                  </a:lnTo>
                  <a:lnTo>
                    <a:pt x="25" y="223"/>
                  </a:lnTo>
                  <a:lnTo>
                    <a:pt x="30" y="221"/>
                  </a:lnTo>
                  <a:lnTo>
                    <a:pt x="32" y="219"/>
                  </a:lnTo>
                  <a:lnTo>
                    <a:pt x="34" y="217"/>
                  </a:lnTo>
                  <a:lnTo>
                    <a:pt x="36" y="215"/>
                  </a:lnTo>
                  <a:lnTo>
                    <a:pt x="36" y="208"/>
                  </a:lnTo>
                  <a:lnTo>
                    <a:pt x="38" y="204"/>
                  </a:lnTo>
                  <a:lnTo>
                    <a:pt x="44" y="204"/>
                  </a:lnTo>
                  <a:lnTo>
                    <a:pt x="44" y="200"/>
                  </a:lnTo>
                  <a:lnTo>
                    <a:pt x="49" y="198"/>
                  </a:lnTo>
                  <a:lnTo>
                    <a:pt x="51" y="198"/>
                  </a:lnTo>
                  <a:lnTo>
                    <a:pt x="53" y="194"/>
                  </a:lnTo>
                  <a:lnTo>
                    <a:pt x="51" y="189"/>
                  </a:lnTo>
                  <a:lnTo>
                    <a:pt x="49" y="185"/>
                  </a:lnTo>
                  <a:lnTo>
                    <a:pt x="49" y="181"/>
                  </a:lnTo>
                  <a:lnTo>
                    <a:pt x="49" y="177"/>
                  </a:lnTo>
                  <a:lnTo>
                    <a:pt x="47" y="177"/>
                  </a:lnTo>
                  <a:lnTo>
                    <a:pt x="44" y="183"/>
                  </a:lnTo>
                  <a:lnTo>
                    <a:pt x="47" y="189"/>
                  </a:lnTo>
                  <a:lnTo>
                    <a:pt x="42" y="187"/>
                  </a:lnTo>
                  <a:lnTo>
                    <a:pt x="44" y="191"/>
                  </a:lnTo>
                  <a:lnTo>
                    <a:pt x="44" y="194"/>
                  </a:lnTo>
                  <a:lnTo>
                    <a:pt x="42" y="198"/>
                  </a:lnTo>
                  <a:lnTo>
                    <a:pt x="40" y="198"/>
                  </a:lnTo>
                  <a:lnTo>
                    <a:pt x="36" y="202"/>
                  </a:lnTo>
                  <a:lnTo>
                    <a:pt x="36" y="204"/>
                  </a:lnTo>
                  <a:lnTo>
                    <a:pt x="32" y="206"/>
                  </a:lnTo>
                  <a:lnTo>
                    <a:pt x="28" y="215"/>
                  </a:lnTo>
                  <a:lnTo>
                    <a:pt x="21" y="221"/>
                  </a:lnTo>
                  <a:lnTo>
                    <a:pt x="19" y="221"/>
                  </a:lnTo>
                  <a:lnTo>
                    <a:pt x="15" y="227"/>
                  </a:lnTo>
                  <a:lnTo>
                    <a:pt x="13" y="227"/>
                  </a:lnTo>
                  <a:lnTo>
                    <a:pt x="9" y="234"/>
                  </a:lnTo>
                  <a:lnTo>
                    <a:pt x="6" y="236"/>
                  </a:lnTo>
                  <a:lnTo>
                    <a:pt x="6" y="238"/>
                  </a:lnTo>
                  <a:lnTo>
                    <a:pt x="6" y="238"/>
                  </a:lnTo>
                  <a:close/>
                  <a:moveTo>
                    <a:pt x="9" y="240"/>
                  </a:moveTo>
                  <a:lnTo>
                    <a:pt x="6" y="242"/>
                  </a:lnTo>
                  <a:lnTo>
                    <a:pt x="6" y="242"/>
                  </a:lnTo>
                  <a:lnTo>
                    <a:pt x="9" y="240"/>
                  </a:lnTo>
                  <a:lnTo>
                    <a:pt x="9" y="240"/>
                  </a:lnTo>
                  <a:close/>
                  <a:moveTo>
                    <a:pt x="11" y="240"/>
                  </a:moveTo>
                  <a:lnTo>
                    <a:pt x="9" y="242"/>
                  </a:lnTo>
                  <a:lnTo>
                    <a:pt x="11" y="244"/>
                  </a:lnTo>
                  <a:lnTo>
                    <a:pt x="11" y="240"/>
                  </a:lnTo>
                  <a:lnTo>
                    <a:pt x="11" y="240"/>
                  </a:lnTo>
                  <a:close/>
                  <a:moveTo>
                    <a:pt x="4" y="246"/>
                  </a:moveTo>
                  <a:lnTo>
                    <a:pt x="0" y="246"/>
                  </a:lnTo>
                  <a:lnTo>
                    <a:pt x="0" y="248"/>
                  </a:lnTo>
                  <a:lnTo>
                    <a:pt x="2" y="253"/>
                  </a:lnTo>
                  <a:lnTo>
                    <a:pt x="4" y="253"/>
                  </a:lnTo>
                  <a:lnTo>
                    <a:pt x="4" y="248"/>
                  </a:lnTo>
                  <a:lnTo>
                    <a:pt x="4" y="246"/>
                  </a:lnTo>
                  <a:lnTo>
                    <a:pt x="4" y="24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9" name="Freeform 27">
              <a:extLst>
                <a:ext uri="{FF2B5EF4-FFF2-40B4-BE49-F238E27FC236}">
                  <a16:creationId xmlns:a16="http://schemas.microsoft.com/office/drawing/2014/main" id="{54C6B84B-14EB-444C-88AE-D7B2331DA2DE}"/>
                </a:ext>
              </a:extLst>
            </p:cNvPr>
            <p:cNvSpPr>
              <a:spLocks noEditPoints="1"/>
            </p:cNvSpPr>
            <p:nvPr/>
          </p:nvSpPr>
          <p:spPr bwMode="auto">
            <a:xfrm>
              <a:off x="5822817" y="3352579"/>
              <a:ext cx="740819" cy="274820"/>
            </a:xfrm>
            <a:custGeom>
              <a:avLst/>
              <a:gdLst>
                <a:gd name="T0" fmla="*/ 881 w 919"/>
                <a:gd name="T1" fmla="*/ 282 h 363"/>
                <a:gd name="T2" fmla="*/ 797 w 919"/>
                <a:gd name="T3" fmla="*/ 226 h 363"/>
                <a:gd name="T4" fmla="*/ 753 w 919"/>
                <a:gd name="T5" fmla="*/ 207 h 363"/>
                <a:gd name="T6" fmla="*/ 738 w 919"/>
                <a:gd name="T7" fmla="*/ 173 h 363"/>
                <a:gd name="T8" fmla="*/ 791 w 919"/>
                <a:gd name="T9" fmla="*/ 188 h 363"/>
                <a:gd name="T10" fmla="*/ 898 w 919"/>
                <a:gd name="T11" fmla="*/ 183 h 363"/>
                <a:gd name="T12" fmla="*/ 721 w 919"/>
                <a:gd name="T13" fmla="*/ 143 h 363"/>
                <a:gd name="T14" fmla="*/ 632 w 919"/>
                <a:gd name="T15" fmla="*/ 42 h 363"/>
                <a:gd name="T16" fmla="*/ 647 w 919"/>
                <a:gd name="T17" fmla="*/ 124 h 363"/>
                <a:gd name="T18" fmla="*/ 673 w 919"/>
                <a:gd name="T19" fmla="*/ 131 h 363"/>
                <a:gd name="T20" fmla="*/ 645 w 919"/>
                <a:gd name="T21" fmla="*/ 145 h 363"/>
                <a:gd name="T22" fmla="*/ 658 w 919"/>
                <a:gd name="T23" fmla="*/ 211 h 363"/>
                <a:gd name="T24" fmla="*/ 713 w 919"/>
                <a:gd name="T25" fmla="*/ 204 h 363"/>
                <a:gd name="T26" fmla="*/ 508 w 919"/>
                <a:gd name="T27" fmla="*/ 282 h 363"/>
                <a:gd name="T28" fmla="*/ 603 w 919"/>
                <a:gd name="T29" fmla="*/ 173 h 363"/>
                <a:gd name="T30" fmla="*/ 559 w 919"/>
                <a:gd name="T31" fmla="*/ 247 h 363"/>
                <a:gd name="T32" fmla="*/ 557 w 919"/>
                <a:gd name="T33" fmla="*/ 177 h 363"/>
                <a:gd name="T34" fmla="*/ 536 w 919"/>
                <a:gd name="T35" fmla="*/ 143 h 363"/>
                <a:gd name="T36" fmla="*/ 601 w 919"/>
                <a:gd name="T37" fmla="*/ 103 h 363"/>
                <a:gd name="T38" fmla="*/ 491 w 919"/>
                <a:gd name="T39" fmla="*/ 145 h 363"/>
                <a:gd name="T40" fmla="*/ 487 w 919"/>
                <a:gd name="T41" fmla="*/ 253 h 363"/>
                <a:gd name="T42" fmla="*/ 525 w 919"/>
                <a:gd name="T43" fmla="*/ 234 h 363"/>
                <a:gd name="T44" fmla="*/ 540 w 919"/>
                <a:gd name="T45" fmla="*/ 198 h 363"/>
                <a:gd name="T46" fmla="*/ 521 w 919"/>
                <a:gd name="T47" fmla="*/ 158 h 363"/>
                <a:gd name="T48" fmla="*/ 489 w 919"/>
                <a:gd name="T49" fmla="*/ 30 h 363"/>
                <a:gd name="T50" fmla="*/ 422 w 919"/>
                <a:gd name="T51" fmla="*/ 209 h 363"/>
                <a:gd name="T52" fmla="*/ 289 w 919"/>
                <a:gd name="T53" fmla="*/ 167 h 363"/>
                <a:gd name="T54" fmla="*/ 411 w 919"/>
                <a:gd name="T55" fmla="*/ 53 h 363"/>
                <a:gd name="T56" fmla="*/ 466 w 919"/>
                <a:gd name="T57" fmla="*/ 107 h 363"/>
                <a:gd name="T58" fmla="*/ 424 w 919"/>
                <a:gd name="T59" fmla="*/ 181 h 363"/>
                <a:gd name="T60" fmla="*/ 367 w 919"/>
                <a:gd name="T61" fmla="*/ 202 h 363"/>
                <a:gd name="T62" fmla="*/ 299 w 919"/>
                <a:gd name="T63" fmla="*/ 164 h 363"/>
                <a:gd name="T64" fmla="*/ 801 w 919"/>
                <a:gd name="T65" fmla="*/ 169 h 363"/>
                <a:gd name="T66" fmla="*/ 751 w 919"/>
                <a:gd name="T67" fmla="*/ 253 h 363"/>
                <a:gd name="T68" fmla="*/ 778 w 919"/>
                <a:gd name="T69" fmla="*/ 266 h 363"/>
                <a:gd name="T70" fmla="*/ 778 w 919"/>
                <a:gd name="T71" fmla="*/ 255 h 363"/>
                <a:gd name="T72" fmla="*/ 729 w 919"/>
                <a:gd name="T73" fmla="*/ 282 h 363"/>
                <a:gd name="T74" fmla="*/ 727 w 919"/>
                <a:gd name="T75" fmla="*/ 282 h 363"/>
                <a:gd name="T76" fmla="*/ 673 w 919"/>
                <a:gd name="T77" fmla="*/ 306 h 363"/>
                <a:gd name="T78" fmla="*/ 576 w 919"/>
                <a:gd name="T79" fmla="*/ 346 h 363"/>
                <a:gd name="T80" fmla="*/ 544 w 919"/>
                <a:gd name="T81" fmla="*/ 363 h 363"/>
                <a:gd name="T82" fmla="*/ 470 w 919"/>
                <a:gd name="T83" fmla="*/ 331 h 363"/>
                <a:gd name="T84" fmla="*/ 603 w 919"/>
                <a:gd name="T85" fmla="*/ 306 h 363"/>
                <a:gd name="T86" fmla="*/ 565 w 919"/>
                <a:gd name="T87" fmla="*/ 314 h 363"/>
                <a:gd name="T88" fmla="*/ 552 w 919"/>
                <a:gd name="T89" fmla="*/ 308 h 363"/>
                <a:gd name="T90" fmla="*/ 483 w 919"/>
                <a:gd name="T91" fmla="*/ 312 h 363"/>
                <a:gd name="T92" fmla="*/ 458 w 919"/>
                <a:gd name="T93" fmla="*/ 314 h 363"/>
                <a:gd name="T94" fmla="*/ 390 w 919"/>
                <a:gd name="T95" fmla="*/ 310 h 363"/>
                <a:gd name="T96" fmla="*/ 875 w 919"/>
                <a:gd name="T97" fmla="*/ 291 h 363"/>
                <a:gd name="T98" fmla="*/ 215 w 919"/>
                <a:gd name="T99" fmla="*/ 266 h 363"/>
                <a:gd name="T100" fmla="*/ 352 w 919"/>
                <a:gd name="T101" fmla="*/ 293 h 363"/>
                <a:gd name="T102" fmla="*/ 272 w 919"/>
                <a:gd name="T103" fmla="*/ 297 h 363"/>
                <a:gd name="T104" fmla="*/ 224 w 919"/>
                <a:gd name="T105" fmla="*/ 78 h 363"/>
                <a:gd name="T106" fmla="*/ 192 w 919"/>
                <a:gd name="T107" fmla="*/ 110 h 363"/>
                <a:gd name="T108" fmla="*/ 236 w 919"/>
                <a:gd name="T109" fmla="*/ 196 h 363"/>
                <a:gd name="T110" fmla="*/ 188 w 919"/>
                <a:gd name="T111" fmla="*/ 148 h 363"/>
                <a:gd name="T112" fmla="*/ 127 w 919"/>
                <a:gd name="T113" fmla="*/ 95 h 363"/>
                <a:gd name="T114" fmla="*/ 68 w 919"/>
                <a:gd name="T115" fmla="*/ 160 h 363"/>
                <a:gd name="T116" fmla="*/ 11 w 919"/>
                <a:gd name="T117" fmla="*/ 76 h 363"/>
                <a:gd name="T118" fmla="*/ 82 w 919"/>
                <a:gd name="T119" fmla="*/ 131 h 363"/>
                <a:gd name="T120" fmla="*/ 205 w 919"/>
                <a:gd name="T121" fmla="*/ 249 h 363"/>
                <a:gd name="T122" fmla="*/ 169 w 919"/>
                <a:gd name="T123" fmla="*/ 145 h 363"/>
                <a:gd name="T124" fmla="*/ 97 w 919"/>
                <a:gd name="T125" fmla="*/ 7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9" h="363">
                  <a:moveTo>
                    <a:pt x="919" y="190"/>
                  </a:moveTo>
                  <a:lnTo>
                    <a:pt x="915" y="266"/>
                  </a:lnTo>
                  <a:lnTo>
                    <a:pt x="915" y="270"/>
                  </a:lnTo>
                  <a:lnTo>
                    <a:pt x="915" y="274"/>
                  </a:lnTo>
                  <a:lnTo>
                    <a:pt x="915" y="276"/>
                  </a:lnTo>
                  <a:lnTo>
                    <a:pt x="915" y="325"/>
                  </a:lnTo>
                  <a:lnTo>
                    <a:pt x="913" y="322"/>
                  </a:lnTo>
                  <a:lnTo>
                    <a:pt x="909" y="322"/>
                  </a:lnTo>
                  <a:lnTo>
                    <a:pt x="902" y="316"/>
                  </a:lnTo>
                  <a:lnTo>
                    <a:pt x="900" y="312"/>
                  </a:lnTo>
                  <a:lnTo>
                    <a:pt x="900" y="312"/>
                  </a:lnTo>
                  <a:lnTo>
                    <a:pt x="898" y="308"/>
                  </a:lnTo>
                  <a:lnTo>
                    <a:pt x="896" y="308"/>
                  </a:lnTo>
                  <a:lnTo>
                    <a:pt x="894" y="304"/>
                  </a:lnTo>
                  <a:lnTo>
                    <a:pt x="896" y="301"/>
                  </a:lnTo>
                  <a:lnTo>
                    <a:pt x="896" y="297"/>
                  </a:lnTo>
                  <a:lnTo>
                    <a:pt x="896" y="301"/>
                  </a:lnTo>
                  <a:lnTo>
                    <a:pt x="892" y="304"/>
                  </a:lnTo>
                  <a:lnTo>
                    <a:pt x="888" y="301"/>
                  </a:lnTo>
                  <a:lnTo>
                    <a:pt x="883" y="304"/>
                  </a:lnTo>
                  <a:lnTo>
                    <a:pt x="881" y="304"/>
                  </a:lnTo>
                  <a:lnTo>
                    <a:pt x="879" y="301"/>
                  </a:lnTo>
                  <a:lnTo>
                    <a:pt x="875" y="304"/>
                  </a:lnTo>
                  <a:lnTo>
                    <a:pt x="871" y="301"/>
                  </a:lnTo>
                  <a:lnTo>
                    <a:pt x="873" y="301"/>
                  </a:lnTo>
                  <a:lnTo>
                    <a:pt x="875" y="297"/>
                  </a:lnTo>
                  <a:lnTo>
                    <a:pt x="875" y="295"/>
                  </a:lnTo>
                  <a:lnTo>
                    <a:pt x="875" y="293"/>
                  </a:lnTo>
                  <a:lnTo>
                    <a:pt x="877" y="289"/>
                  </a:lnTo>
                  <a:lnTo>
                    <a:pt x="873" y="289"/>
                  </a:lnTo>
                  <a:lnTo>
                    <a:pt x="871" y="285"/>
                  </a:lnTo>
                  <a:lnTo>
                    <a:pt x="873" y="285"/>
                  </a:lnTo>
                  <a:lnTo>
                    <a:pt x="875" y="285"/>
                  </a:lnTo>
                  <a:lnTo>
                    <a:pt x="879" y="282"/>
                  </a:lnTo>
                  <a:lnTo>
                    <a:pt x="881" y="282"/>
                  </a:lnTo>
                  <a:lnTo>
                    <a:pt x="879" y="282"/>
                  </a:lnTo>
                  <a:lnTo>
                    <a:pt x="875" y="282"/>
                  </a:lnTo>
                  <a:lnTo>
                    <a:pt x="871" y="280"/>
                  </a:lnTo>
                  <a:lnTo>
                    <a:pt x="869" y="278"/>
                  </a:lnTo>
                  <a:lnTo>
                    <a:pt x="869" y="276"/>
                  </a:lnTo>
                  <a:lnTo>
                    <a:pt x="871" y="276"/>
                  </a:lnTo>
                  <a:lnTo>
                    <a:pt x="875" y="276"/>
                  </a:lnTo>
                  <a:lnTo>
                    <a:pt x="873" y="274"/>
                  </a:lnTo>
                  <a:lnTo>
                    <a:pt x="866" y="270"/>
                  </a:lnTo>
                  <a:lnTo>
                    <a:pt x="864" y="268"/>
                  </a:lnTo>
                  <a:lnTo>
                    <a:pt x="862" y="266"/>
                  </a:lnTo>
                  <a:lnTo>
                    <a:pt x="864" y="261"/>
                  </a:lnTo>
                  <a:lnTo>
                    <a:pt x="858" y="257"/>
                  </a:lnTo>
                  <a:lnTo>
                    <a:pt x="858" y="255"/>
                  </a:lnTo>
                  <a:lnTo>
                    <a:pt x="862" y="253"/>
                  </a:lnTo>
                  <a:lnTo>
                    <a:pt x="860" y="253"/>
                  </a:lnTo>
                  <a:lnTo>
                    <a:pt x="858" y="251"/>
                  </a:lnTo>
                  <a:lnTo>
                    <a:pt x="858" y="249"/>
                  </a:lnTo>
                  <a:lnTo>
                    <a:pt x="856" y="247"/>
                  </a:lnTo>
                  <a:lnTo>
                    <a:pt x="860" y="244"/>
                  </a:lnTo>
                  <a:lnTo>
                    <a:pt x="854" y="247"/>
                  </a:lnTo>
                  <a:lnTo>
                    <a:pt x="854" y="244"/>
                  </a:lnTo>
                  <a:lnTo>
                    <a:pt x="852" y="244"/>
                  </a:lnTo>
                  <a:lnTo>
                    <a:pt x="850" y="244"/>
                  </a:lnTo>
                  <a:lnTo>
                    <a:pt x="854" y="240"/>
                  </a:lnTo>
                  <a:lnTo>
                    <a:pt x="850" y="242"/>
                  </a:lnTo>
                  <a:lnTo>
                    <a:pt x="845" y="242"/>
                  </a:lnTo>
                  <a:lnTo>
                    <a:pt x="841" y="240"/>
                  </a:lnTo>
                  <a:lnTo>
                    <a:pt x="839" y="236"/>
                  </a:lnTo>
                  <a:lnTo>
                    <a:pt x="835" y="234"/>
                  </a:lnTo>
                  <a:lnTo>
                    <a:pt x="831" y="234"/>
                  </a:lnTo>
                  <a:lnTo>
                    <a:pt x="818" y="232"/>
                  </a:lnTo>
                  <a:lnTo>
                    <a:pt x="807" y="228"/>
                  </a:lnTo>
                  <a:lnTo>
                    <a:pt x="801" y="228"/>
                  </a:lnTo>
                  <a:lnTo>
                    <a:pt x="797" y="226"/>
                  </a:lnTo>
                  <a:lnTo>
                    <a:pt x="795" y="223"/>
                  </a:lnTo>
                  <a:lnTo>
                    <a:pt x="795" y="221"/>
                  </a:lnTo>
                  <a:lnTo>
                    <a:pt x="791" y="221"/>
                  </a:lnTo>
                  <a:lnTo>
                    <a:pt x="791" y="217"/>
                  </a:lnTo>
                  <a:lnTo>
                    <a:pt x="793" y="217"/>
                  </a:lnTo>
                  <a:lnTo>
                    <a:pt x="795" y="217"/>
                  </a:lnTo>
                  <a:lnTo>
                    <a:pt x="795" y="217"/>
                  </a:lnTo>
                  <a:lnTo>
                    <a:pt x="793" y="217"/>
                  </a:lnTo>
                  <a:lnTo>
                    <a:pt x="788" y="217"/>
                  </a:lnTo>
                  <a:lnTo>
                    <a:pt x="786" y="217"/>
                  </a:lnTo>
                  <a:lnTo>
                    <a:pt x="784" y="215"/>
                  </a:lnTo>
                  <a:lnTo>
                    <a:pt x="784" y="215"/>
                  </a:lnTo>
                  <a:lnTo>
                    <a:pt x="782" y="217"/>
                  </a:lnTo>
                  <a:lnTo>
                    <a:pt x="780" y="213"/>
                  </a:lnTo>
                  <a:lnTo>
                    <a:pt x="780" y="211"/>
                  </a:lnTo>
                  <a:lnTo>
                    <a:pt x="778" y="213"/>
                  </a:lnTo>
                  <a:lnTo>
                    <a:pt x="776" y="213"/>
                  </a:lnTo>
                  <a:lnTo>
                    <a:pt x="774" y="211"/>
                  </a:lnTo>
                  <a:lnTo>
                    <a:pt x="774" y="207"/>
                  </a:lnTo>
                  <a:lnTo>
                    <a:pt x="772" y="202"/>
                  </a:lnTo>
                  <a:lnTo>
                    <a:pt x="774" y="200"/>
                  </a:lnTo>
                  <a:lnTo>
                    <a:pt x="774" y="194"/>
                  </a:lnTo>
                  <a:lnTo>
                    <a:pt x="772" y="198"/>
                  </a:lnTo>
                  <a:lnTo>
                    <a:pt x="769" y="202"/>
                  </a:lnTo>
                  <a:lnTo>
                    <a:pt x="769" y="207"/>
                  </a:lnTo>
                  <a:lnTo>
                    <a:pt x="767" y="207"/>
                  </a:lnTo>
                  <a:lnTo>
                    <a:pt x="765" y="213"/>
                  </a:lnTo>
                  <a:lnTo>
                    <a:pt x="765" y="215"/>
                  </a:lnTo>
                  <a:lnTo>
                    <a:pt x="761" y="221"/>
                  </a:lnTo>
                  <a:lnTo>
                    <a:pt x="757" y="221"/>
                  </a:lnTo>
                  <a:lnTo>
                    <a:pt x="755" y="219"/>
                  </a:lnTo>
                  <a:lnTo>
                    <a:pt x="751" y="213"/>
                  </a:lnTo>
                  <a:lnTo>
                    <a:pt x="751" y="211"/>
                  </a:lnTo>
                  <a:lnTo>
                    <a:pt x="753" y="211"/>
                  </a:lnTo>
                  <a:lnTo>
                    <a:pt x="753" y="207"/>
                  </a:lnTo>
                  <a:lnTo>
                    <a:pt x="753" y="204"/>
                  </a:lnTo>
                  <a:lnTo>
                    <a:pt x="751" y="207"/>
                  </a:lnTo>
                  <a:lnTo>
                    <a:pt x="748" y="204"/>
                  </a:lnTo>
                  <a:lnTo>
                    <a:pt x="746" y="200"/>
                  </a:lnTo>
                  <a:lnTo>
                    <a:pt x="744" y="198"/>
                  </a:lnTo>
                  <a:lnTo>
                    <a:pt x="738" y="196"/>
                  </a:lnTo>
                  <a:lnTo>
                    <a:pt x="738" y="194"/>
                  </a:lnTo>
                  <a:lnTo>
                    <a:pt x="740" y="192"/>
                  </a:lnTo>
                  <a:lnTo>
                    <a:pt x="744" y="192"/>
                  </a:lnTo>
                  <a:lnTo>
                    <a:pt x="746" y="192"/>
                  </a:lnTo>
                  <a:lnTo>
                    <a:pt x="751" y="194"/>
                  </a:lnTo>
                  <a:lnTo>
                    <a:pt x="753" y="194"/>
                  </a:lnTo>
                  <a:lnTo>
                    <a:pt x="757" y="192"/>
                  </a:lnTo>
                  <a:lnTo>
                    <a:pt x="759" y="188"/>
                  </a:lnTo>
                  <a:lnTo>
                    <a:pt x="761" y="188"/>
                  </a:lnTo>
                  <a:lnTo>
                    <a:pt x="767" y="190"/>
                  </a:lnTo>
                  <a:lnTo>
                    <a:pt x="769" y="194"/>
                  </a:lnTo>
                  <a:lnTo>
                    <a:pt x="772" y="190"/>
                  </a:lnTo>
                  <a:lnTo>
                    <a:pt x="774" y="185"/>
                  </a:lnTo>
                  <a:lnTo>
                    <a:pt x="776" y="188"/>
                  </a:lnTo>
                  <a:lnTo>
                    <a:pt x="776" y="183"/>
                  </a:lnTo>
                  <a:lnTo>
                    <a:pt x="776" y="181"/>
                  </a:lnTo>
                  <a:lnTo>
                    <a:pt x="765" y="179"/>
                  </a:lnTo>
                  <a:lnTo>
                    <a:pt x="767" y="181"/>
                  </a:lnTo>
                  <a:lnTo>
                    <a:pt x="763" y="181"/>
                  </a:lnTo>
                  <a:lnTo>
                    <a:pt x="763" y="181"/>
                  </a:lnTo>
                  <a:lnTo>
                    <a:pt x="757" y="183"/>
                  </a:lnTo>
                  <a:lnTo>
                    <a:pt x="753" y="181"/>
                  </a:lnTo>
                  <a:lnTo>
                    <a:pt x="751" y="183"/>
                  </a:lnTo>
                  <a:lnTo>
                    <a:pt x="748" y="181"/>
                  </a:lnTo>
                  <a:lnTo>
                    <a:pt x="744" y="181"/>
                  </a:lnTo>
                  <a:lnTo>
                    <a:pt x="742" y="181"/>
                  </a:lnTo>
                  <a:lnTo>
                    <a:pt x="738" y="179"/>
                  </a:lnTo>
                  <a:lnTo>
                    <a:pt x="736" y="173"/>
                  </a:lnTo>
                  <a:lnTo>
                    <a:pt x="738" y="173"/>
                  </a:lnTo>
                  <a:lnTo>
                    <a:pt x="736" y="169"/>
                  </a:lnTo>
                  <a:lnTo>
                    <a:pt x="729" y="167"/>
                  </a:lnTo>
                  <a:lnTo>
                    <a:pt x="727" y="162"/>
                  </a:lnTo>
                  <a:lnTo>
                    <a:pt x="725" y="164"/>
                  </a:lnTo>
                  <a:lnTo>
                    <a:pt x="723" y="167"/>
                  </a:lnTo>
                  <a:lnTo>
                    <a:pt x="719" y="167"/>
                  </a:lnTo>
                  <a:lnTo>
                    <a:pt x="719" y="162"/>
                  </a:lnTo>
                  <a:lnTo>
                    <a:pt x="723" y="160"/>
                  </a:lnTo>
                  <a:lnTo>
                    <a:pt x="723" y="158"/>
                  </a:lnTo>
                  <a:lnTo>
                    <a:pt x="723" y="154"/>
                  </a:lnTo>
                  <a:lnTo>
                    <a:pt x="725" y="152"/>
                  </a:lnTo>
                  <a:lnTo>
                    <a:pt x="732" y="152"/>
                  </a:lnTo>
                  <a:lnTo>
                    <a:pt x="734" y="150"/>
                  </a:lnTo>
                  <a:lnTo>
                    <a:pt x="738" y="150"/>
                  </a:lnTo>
                  <a:lnTo>
                    <a:pt x="742" y="145"/>
                  </a:lnTo>
                  <a:lnTo>
                    <a:pt x="744" y="143"/>
                  </a:lnTo>
                  <a:lnTo>
                    <a:pt x="751" y="141"/>
                  </a:lnTo>
                  <a:lnTo>
                    <a:pt x="761" y="145"/>
                  </a:lnTo>
                  <a:lnTo>
                    <a:pt x="767" y="150"/>
                  </a:lnTo>
                  <a:lnTo>
                    <a:pt x="774" y="150"/>
                  </a:lnTo>
                  <a:lnTo>
                    <a:pt x="780" y="150"/>
                  </a:lnTo>
                  <a:lnTo>
                    <a:pt x="782" y="152"/>
                  </a:lnTo>
                  <a:lnTo>
                    <a:pt x="780" y="154"/>
                  </a:lnTo>
                  <a:lnTo>
                    <a:pt x="780" y="160"/>
                  </a:lnTo>
                  <a:lnTo>
                    <a:pt x="784" y="162"/>
                  </a:lnTo>
                  <a:lnTo>
                    <a:pt x="784" y="167"/>
                  </a:lnTo>
                  <a:lnTo>
                    <a:pt x="782" y="169"/>
                  </a:lnTo>
                  <a:lnTo>
                    <a:pt x="780" y="173"/>
                  </a:lnTo>
                  <a:lnTo>
                    <a:pt x="782" y="179"/>
                  </a:lnTo>
                  <a:lnTo>
                    <a:pt x="782" y="188"/>
                  </a:lnTo>
                  <a:lnTo>
                    <a:pt x="784" y="192"/>
                  </a:lnTo>
                  <a:lnTo>
                    <a:pt x="786" y="194"/>
                  </a:lnTo>
                  <a:lnTo>
                    <a:pt x="788" y="194"/>
                  </a:lnTo>
                  <a:lnTo>
                    <a:pt x="788" y="190"/>
                  </a:lnTo>
                  <a:lnTo>
                    <a:pt x="791" y="188"/>
                  </a:lnTo>
                  <a:lnTo>
                    <a:pt x="793" y="190"/>
                  </a:lnTo>
                  <a:lnTo>
                    <a:pt x="793" y="194"/>
                  </a:lnTo>
                  <a:lnTo>
                    <a:pt x="793" y="198"/>
                  </a:lnTo>
                  <a:lnTo>
                    <a:pt x="795" y="196"/>
                  </a:lnTo>
                  <a:lnTo>
                    <a:pt x="795" y="200"/>
                  </a:lnTo>
                  <a:lnTo>
                    <a:pt x="801" y="204"/>
                  </a:lnTo>
                  <a:lnTo>
                    <a:pt x="803" y="207"/>
                  </a:lnTo>
                  <a:lnTo>
                    <a:pt x="805" y="207"/>
                  </a:lnTo>
                  <a:lnTo>
                    <a:pt x="810" y="204"/>
                  </a:lnTo>
                  <a:lnTo>
                    <a:pt x="812" y="200"/>
                  </a:lnTo>
                  <a:lnTo>
                    <a:pt x="814" y="198"/>
                  </a:lnTo>
                  <a:lnTo>
                    <a:pt x="816" y="198"/>
                  </a:lnTo>
                  <a:lnTo>
                    <a:pt x="816" y="194"/>
                  </a:lnTo>
                  <a:lnTo>
                    <a:pt x="818" y="190"/>
                  </a:lnTo>
                  <a:lnTo>
                    <a:pt x="822" y="190"/>
                  </a:lnTo>
                  <a:lnTo>
                    <a:pt x="824" y="185"/>
                  </a:lnTo>
                  <a:lnTo>
                    <a:pt x="826" y="183"/>
                  </a:lnTo>
                  <a:lnTo>
                    <a:pt x="826" y="181"/>
                  </a:lnTo>
                  <a:lnTo>
                    <a:pt x="829" y="181"/>
                  </a:lnTo>
                  <a:lnTo>
                    <a:pt x="831" y="181"/>
                  </a:lnTo>
                  <a:lnTo>
                    <a:pt x="835" y="179"/>
                  </a:lnTo>
                  <a:lnTo>
                    <a:pt x="841" y="179"/>
                  </a:lnTo>
                  <a:lnTo>
                    <a:pt x="841" y="177"/>
                  </a:lnTo>
                  <a:lnTo>
                    <a:pt x="839" y="173"/>
                  </a:lnTo>
                  <a:lnTo>
                    <a:pt x="841" y="171"/>
                  </a:lnTo>
                  <a:lnTo>
                    <a:pt x="850" y="164"/>
                  </a:lnTo>
                  <a:lnTo>
                    <a:pt x="856" y="167"/>
                  </a:lnTo>
                  <a:lnTo>
                    <a:pt x="858" y="169"/>
                  </a:lnTo>
                  <a:lnTo>
                    <a:pt x="864" y="171"/>
                  </a:lnTo>
                  <a:lnTo>
                    <a:pt x="871" y="173"/>
                  </a:lnTo>
                  <a:lnTo>
                    <a:pt x="875" y="175"/>
                  </a:lnTo>
                  <a:lnTo>
                    <a:pt x="879" y="177"/>
                  </a:lnTo>
                  <a:lnTo>
                    <a:pt x="883" y="177"/>
                  </a:lnTo>
                  <a:lnTo>
                    <a:pt x="896" y="183"/>
                  </a:lnTo>
                  <a:lnTo>
                    <a:pt x="898" y="183"/>
                  </a:lnTo>
                  <a:lnTo>
                    <a:pt x="902" y="183"/>
                  </a:lnTo>
                  <a:lnTo>
                    <a:pt x="906" y="183"/>
                  </a:lnTo>
                  <a:lnTo>
                    <a:pt x="911" y="183"/>
                  </a:lnTo>
                  <a:lnTo>
                    <a:pt x="913" y="185"/>
                  </a:lnTo>
                  <a:lnTo>
                    <a:pt x="913" y="188"/>
                  </a:lnTo>
                  <a:lnTo>
                    <a:pt x="913" y="190"/>
                  </a:lnTo>
                  <a:lnTo>
                    <a:pt x="915" y="192"/>
                  </a:lnTo>
                  <a:lnTo>
                    <a:pt x="919" y="190"/>
                  </a:lnTo>
                  <a:lnTo>
                    <a:pt x="919" y="190"/>
                  </a:lnTo>
                  <a:lnTo>
                    <a:pt x="919" y="190"/>
                  </a:lnTo>
                  <a:close/>
                  <a:moveTo>
                    <a:pt x="681" y="135"/>
                  </a:moveTo>
                  <a:lnTo>
                    <a:pt x="689" y="139"/>
                  </a:lnTo>
                  <a:lnTo>
                    <a:pt x="689" y="141"/>
                  </a:lnTo>
                  <a:lnTo>
                    <a:pt x="683" y="137"/>
                  </a:lnTo>
                  <a:lnTo>
                    <a:pt x="681" y="135"/>
                  </a:lnTo>
                  <a:lnTo>
                    <a:pt x="681" y="135"/>
                  </a:lnTo>
                  <a:close/>
                  <a:moveTo>
                    <a:pt x="721" y="143"/>
                  </a:moveTo>
                  <a:lnTo>
                    <a:pt x="723" y="143"/>
                  </a:lnTo>
                  <a:lnTo>
                    <a:pt x="727" y="143"/>
                  </a:lnTo>
                  <a:lnTo>
                    <a:pt x="725" y="139"/>
                  </a:lnTo>
                  <a:lnTo>
                    <a:pt x="721" y="137"/>
                  </a:lnTo>
                  <a:lnTo>
                    <a:pt x="715" y="137"/>
                  </a:lnTo>
                  <a:lnTo>
                    <a:pt x="710" y="139"/>
                  </a:lnTo>
                  <a:lnTo>
                    <a:pt x="708" y="139"/>
                  </a:lnTo>
                  <a:lnTo>
                    <a:pt x="706" y="139"/>
                  </a:lnTo>
                  <a:lnTo>
                    <a:pt x="708" y="141"/>
                  </a:lnTo>
                  <a:lnTo>
                    <a:pt x="704" y="141"/>
                  </a:lnTo>
                  <a:lnTo>
                    <a:pt x="710" y="143"/>
                  </a:lnTo>
                  <a:lnTo>
                    <a:pt x="715" y="145"/>
                  </a:lnTo>
                  <a:lnTo>
                    <a:pt x="717" y="143"/>
                  </a:lnTo>
                  <a:lnTo>
                    <a:pt x="717" y="141"/>
                  </a:lnTo>
                  <a:lnTo>
                    <a:pt x="715" y="141"/>
                  </a:lnTo>
                  <a:lnTo>
                    <a:pt x="715" y="139"/>
                  </a:lnTo>
                  <a:lnTo>
                    <a:pt x="715" y="139"/>
                  </a:lnTo>
                  <a:lnTo>
                    <a:pt x="721" y="143"/>
                  </a:lnTo>
                  <a:lnTo>
                    <a:pt x="721" y="143"/>
                  </a:lnTo>
                  <a:close/>
                  <a:moveTo>
                    <a:pt x="715" y="154"/>
                  </a:moveTo>
                  <a:lnTo>
                    <a:pt x="710" y="154"/>
                  </a:lnTo>
                  <a:lnTo>
                    <a:pt x="706" y="154"/>
                  </a:lnTo>
                  <a:lnTo>
                    <a:pt x="710" y="156"/>
                  </a:lnTo>
                  <a:lnTo>
                    <a:pt x="715" y="154"/>
                  </a:lnTo>
                  <a:lnTo>
                    <a:pt x="715" y="154"/>
                  </a:lnTo>
                  <a:close/>
                  <a:moveTo>
                    <a:pt x="717" y="152"/>
                  </a:moveTo>
                  <a:lnTo>
                    <a:pt x="717" y="154"/>
                  </a:lnTo>
                  <a:lnTo>
                    <a:pt x="715" y="152"/>
                  </a:lnTo>
                  <a:lnTo>
                    <a:pt x="717" y="152"/>
                  </a:lnTo>
                  <a:lnTo>
                    <a:pt x="717" y="152"/>
                  </a:lnTo>
                  <a:close/>
                  <a:moveTo>
                    <a:pt x="717" y="154"/>
                  </a:moveTo>
                  <a:lnTo>
                    <a:pt x="713" y="158"/>
                  </a:lnTo>
                  <a:lnTo>
                    <a:pt x="713" y="162"/>
                  </a:lnTo>
                  <a:lnTo>
                    <a:pt x="717" y="164"/>
                  </a:lnTo>
                  <a:lnTo>
                    <a:pt x="719" y="162"/>
                  </a:lnTo>
                  <a:lnTo>
                    <a:pt x="719" y="156"/>
                  </a:lnTo>
                  <a:lnTo>
                    <a:pt x="717" y="154"/>
                  </a:lnTo>
                  <a:lnTo>
                    <a:pt x="717" y="154"/>
                  </a:lnTo>
                  <a:close/>
                  <a:moveTo>
                    <a:pt x="605" y="57"/>
                  </a:moveTo>
                  <a:lnTo>
                    <a:pt x="609" y="61"/>
                  </a:lnTo>
                  <a:lnTo>
                    <a:pt x="611" y="65"/>
                  </a:lnTo>
                  <a:lnTo>
                    <a:pt x="609" y="67"/>
                  </a:lnTo>
                  <a:lnTo>
                    <a:pt x="605" y="65"/>
                  </a:lnTo>
                  <a:lnTo>
                    <a:pt x="605" y="59"/>
                  </a:lnTo>
                  <a:lnTo>
                    <a:pt x="605" y="57"/>
                  </a:lnTo>
                  <a:lnTo>
                    <a:pt x="605" y="57"/>
                  </a:lnTo>
                  <a:close/>
                  <a:moveTo>
                    <a:pt x="630" y="42"/>
                  </a:moveTo>
                  <a:lnTo>
                    <a:pt x="630" y="48"/>
                  </a:lnTo>
                  <a:lnTo>
                    <a:pt x="632" y="51"/>
                  </a:lnTo>
                  <a:lnTo>
                    <a:pt x="635" y="51"/>
                  </a:lnTo>
                  <a:lnTo>
                    <a:pt x="635" y="46"/>
                  </a:lnTo>
                  <a:lnTo>
                    <a:pt x="635" y="44"/>
                  </a:lnTo>
                  <a:lnTo>
                    <a:pt x="632" y="42"/>
                  </a:lnTo>
                  <a:lnTo>
                    <a:pt x="630" y="42"/>
                  </a:lnTo>
                  <a:lnTo>
                    <a:pt x="630" y="42"/>
                  </a:lnTo>
                  <a:close/>
                  <a:moveTo>
                    <a:pt x="630" y="53"/>
                  </a:moveTo>
                  <a:lnTo>
                    <a:pt x="632" y="53"/>
                  </a:lnTo>
                  <a:lnTo>
                    <a:pt x="632" y="57"/>
                  </a:lnTo>
                  <a:lnTo>
                    <a:pt x="632" y="57"/>
                  </a:lnTo>
                  <a:lnTo>
                    <a:pt x="632" y="57"/>
                  </a:lnTo>
                  <a:lnTo>
                    <a:pt x="630" y="53"/>
                  </a:lnTo>
                  <a:lnTo>
                    <a:pt x="630" y="53"/>
                  </a:lnTo>
                  <a:close/>
                  <a:moveTo>
                    <a:pt x="662" y="89"/>
                  </a:moveTo>
                  <a:lnTo>
                    <a:pt x="662" y="95"/>
                  </a:lnTo>
                  <a:lnTo>
                    <a:pt x="666" y="95"/>
                  </a:lnTo>
                  <a:lnTo>
                    <a:pt x="668" y="95"/>
                  </a:lnTo>
                  <a:lnTo>
                    <a:pt x="670" y="91"/>
                  </a:lnTo>
                  <a:lnTo>
                    <a:pt x="670" y="89"/>
                  </a:lnTo>
                  <a:lnTo>
                    <a:pt x="668" y="86"/>
                  </a:lnTo>
                  <a:lnTo>
                    <a:pt x="664" y="89"/>
                  </a:lnTo>
                  <a:lnTo>
                    <a:pt x="662" y="89"/>
                  </a:lnTo>
                  <a:lnTo>
                    <a:pt x="662" y="89"/>
                  </a:lnTo>
                  <a:close/>
                  <a:moveTo>
                    <a:pt x="658" y="143"/>
                  </a:moveTo>
                  <a:lnTo>
                    <a:pt x="660" y="148"/>
                  </a:lnTo>
                  <a:lnTo>
                    <a:pt x="664" y="154"/>
                  </a:lnTo>
                  <a:lnTo>
                    <a:pt x="666" y="154"/>
                  </a:lnTo>
                  <a:lnTo>
                    <a:pt x="664" y="156"/>
                  </a:lnTo>
                  <a:lnTo>
                    <a:pt x="664" y="158"/>
                  </a:lnTo>
                  <a:lnTo>
                    <a:pt x="664" y="154"/>
                  </a:lnTo>
                  <a:lnTo>
                    <a:pt x="660" y="154"/>
                  </a:lnTo>
                  <a:lnTo>
                    <a:pt x="656" y="148"/>
                  </a:lnTo>
                  <a:lnTo>
                    <a:pt x="651" y="143"/>
                  </a:lnTo>
                  <a:lnTo>
                    <a:pt x="649" y="139"/>
                  </a:lnTo>
                  <a:lnTo>
                    <a:pt x="651" y="135"/>
                  </a:lnTo>
                  <a:lnTo>
                    <a:pt x="651" y="133"/>
                  </a:lnTo>
                  <a:lnTo>
                    <a:pt x="651" y="131"/>
                  </a:lnTo>
                  <a:lnTo>
                    <a:pt x="647" y="129"/>
                  </a:lnTo>
                  <a:lnTo>
                    <a:pt x="647" y="124"/>
                  </a:lnTo>
                  <a:lnTo>
                    <a:pt x="649" y="120"/>
                  </a:lnTo>
                  <a:lnTo>
                    <a:pt x="647" y="116"/>
                  </a:lnTo>
                  <a:lnTo>
                    <a:pt x="645" y="114"/>
                  </a:lnTo>
                  <a:lnTo>
                    <a:pt x="647" y="110"/>
                  </a:lnTo>
                  <a:lnTo>
                    <a:pt x="649" y="107"/>
                  </a:lnTo>
                  <a:lnTo>
                    <a:pt x="649" y="103"/>
                  </a:lnTo>
                  <a:lnTo>
                    <a:pt x="649" y="97"/>
                  </a:lnTo>
                  <a:lnTo>
                    <a:pt x="656" y="91"/>
                  </a:lnTo>
                  <a:lnTo>
                    <a:pt x="658" y="91"/>
                  </a:lnTo>
                  <a:lnTo>
                    <a:pt x="658" y="93"/>
                  </a:lnTo>
                  <a:lnTo>
                    <a:pt x="656" y="97"/>
                  </a:lnTo>
                  <a:lnTo>
                    <a:pt x="656" y="99"/>
                  </a:lnTo>
                  <a:lnTo>
                    <a:pt x="658" y="101"/>
                  </a:lnTo>
                  <a:lnTo>
                    <a:pt x="658" y="107"/>
                  </a:lnTo>
                  <a:lnTo>
                    <a:pt x="658" y="112"/>
                  </a:lnTo>
                  <a:lnTo>
                    <a:pt x="654" y="112"/>
                  </a:lnTo>
                  <a:lnTo>
                    <a:pt x="651" y="114"/>
                  </a:lnTo>
                  <a:lnTo>
                    <a:pt x="654" y="118"/>
                  </a:lnTo>
                  <a:lnTo>
                    <a:pt x="656" y="118"/>
                  </a:lnTo>
                  <a:lnTo>
                    <a:pt x="656" y="114"/>
                  </a:lnTo>
                  <a:lnTo>
                    <a:pt x="660" y="112"/>
                  </a:lnTo>
                  <a:lnTo>
                    <a:pt x="662" y="110"/>
                  </a:lnTo>
                  <a:lnTo>
                    <a:pt x="660" y="110"/>
                  </a:lnTo>
                  <a:lnTo>
                    <a:pt x="660" y="107"/>
                  </a:lnTo>
                  <a:lnTo>
                    <a:pt x="666" y="105"/>
                  </a:lnTo>
                  <a:lnTo>
                    <a:pt x="673" y="103"/>
                  </a:lnTo>
                  <a:lnTo>
                    <a:pt x="675" y="105"/>
                  </a:lnTo>
                  <a:lnTo>
                    <a:pt x="675" y="107"/>
                  </a:lnTo>
                  <a:lnTo>
                    <a:pt x="673" y="114"/>
                  </a:lnTo>
                  <a:lnTo>
                    <a:pt x="664" y="118"/>
                  </a:lnTo>
                  <a:lnTo>
                    <a:pt x="662" y="120"/>
                  </a:lnTo>
                  <a:lnTo>
                    <a:pt x="664" y="122"/>
                  </a:lnTo>
                  <a:lnTo>
                    <a:pt x="666" y="122"/>
                  </a:lnTo>
                  <a:lnTo>
                    <a:pt x="670" y="126"/>
                  </a:lnTo>
                  <a:lnTo>
                    <a:pt x="673" y="131"/>
                  </a:lnTo>
                  <a:lnTo>
                    <a:pt x="675" y="131"/>
                  </a:lnTo>
                  <a:lnTo>
                    <a:pt x="670" y="131"/>
                  </a:lnTo>
                  <a:lnTo>
                    <a:pt x="668" y="129"/>
                  </a:lnTo>
                  <a:lnTo>
                    <a:pt x="662" y="129"/>
                  </a:lnTo>
                  <a:lnTo>
                    <a:pt x="658" y="129"/>
                  </a:lnTo>
                  <a:lnTo>
                    <a:pt x="656" y="129"/>
                  </a:lnTo>
                  <a:lnTo>
                    <a:pt x="656" y="137"/>
                  </a:lnTo>
                  <a:lnTo>
                    <a:pt x="658" y="143"/>
                  </a:lnTo>
                  <a:lnTo>
                    <a:pt x="658" y="143"/>
                  </a:lnTo>
                  <a:close/>
                  <a:moveTo>
                    <a:pt x="643" y="152"/>
                  </a:moveTo>
                  <a:lnTo>
                    <a:pt x="643" y="154"/>
                  </a:lnTo>
                  <a:lnTo>
                    <a:pt x="639" y="154"/>
                  </a:lnTo>
                  <a:lnTo>
                    <a:pt x="641" y="152"/>
                  </a:lnTo>
                  <a:lnTo>
                    <a:pt x="643" y="152"/>
                  </a:lnTo>
                  <a:lnTo>
                    <a:pt x="643" y="152"/>
                  </a:lnTo>
                  <a:close/>
                  <a:moveTo>
                    <a:pt x="641" y="143"/>
                  </a:moveTo>
                  <a:lnTo>
                    <a:pt x="639" y="143"/>
                  </a:lnTo>
                  <a:lnTo>
                    <a:pt x="639" y="148"/>
                  </a:lnTo>
                  <a:lnTo>
                    <a:pt x="641" y="148"/>
                  </a:lnTo>
                  <a:lnTo>
                    <a:pt x="643" y="145"/>
                  </a:lnTo>
                  <a:lnTo>
                    <a:pt x="641" y="143"/>
                  </a:lnTo>
                  <a:lnTo>
                    <a:pt x="641" y="143"/>
                  </a:lnTo>
                  <a:close/>
                  <a:moveTo>
                    <a:pt x="645" y="145"/>
                  </a:moveTo>
                  <a:lnTo>
                    <a:pt x="643" y="148"/>
                  </a:lnTo>
                  <a:lnTo>
                    <a:pt x="645" y="150"/>
                  </a:lnTo>
                  <a:lnTo>
                    <a:pt x="647" y="154"/>
                  </a:lnTo>
                  <a:lnTo>
                    <a:pt x="649" y="152"/>
                  </a:lnTo>
                  <a:lnTo>
                    <a:pt x="651" y="154"/>
                  </a:lnTo>
                  <a:lnTo>
                    <a:pt x="654" y="154"/>
                  </a:lnTo>
                  <a:lnTo>
                    <a:pt x="654" y="152"/>
                  </a:lnTo>
                  <a:lnTo>
                    <a:pt x="649" y="150"/>
                  </a:lnTo>
                  <a:lnTo>
                    <a:pt x="649" y="148"/>
                  </a:lnTo>
                  <a:lnTo>
                    <a:pt x="647" y="145"/>
                  </a:lnTo>
                  <a:lnTo>
                    <a:pt x="645" y="145"/>
                  </a:lnTo>
                  <a:lnTo>
                    <a:pt x="645" y="145"/>
                  </a:lnTo>
                  <a:close/>
                  <a:moveTo>
                    <a:pt x="645" y="169"/>
                  </a:moveTo>
                  <a:lnTo>
                    <a:pt x="649" y="164"/>
                  </a:lnTo>
                  <a:lnTo>
                    <a:pt x="656" y="164"/>
                  </a:lnTo>
                  <a:lnTo>
                    <a:pt x="660" y="171"/>
                  </a:lnTo>
                  <a:lnTo>
                    <a:pt x="658" y="173"/>
                  </a:lnTo>
                  <a:lnTo>
                    <a:pt x="656" y="173"/>
                  </a:lnTo>
                  <a:lnTo>
                    <a:pt x="654" y="173"/>
                  </a:lnTo>
                  <a:lnTo>
                    <a:pt x="649" y="173"/>
                  </a:lnTo>
                  <a:lnTo>
                    <a:pt x="647" y="171"/>
                  </a:lnTo>
                  <a:lnTo>
                    <a:pt x="645" y="169"/>
                  </a:lnTo>
                  <a:lnTo>
                    <a:pt x="645" y="169"/>
                  </a:lnTo>
                  <a:close/>
                  <a:moveTo>
                    <a:pt x="702" y="171"/>
                  </a:moveTo>
                  <a:lnTo>
                    <a:pt x="696" y="173"/>
                  </a:lnTo>
                  <a:lnTo>
                    <a:pt x="692" y="175"/>
                  </a:lnTo>
                  <a:lnTo>
                    <a:pt x="694" y="177"/>
                  </a:lnTo>
                  <a:lnTo>
                    <a:pt x="700" y="179"/>
                  </a:lnTo>
                  <a:lnTo>
                    <a:pt x="706" y="177"/>
                  </a:lnTo>
                  <a:lnTo>
                    <a:pt x="704" y="175"/>
                  </a:lnTo>
                  <a:lnTo>
                    <a:pt x="704" y="173"/>
                  </a:lnTo>
                  <a:lnTo>
                    <a:pt x="702" y="171"/>
                  </a:lnTo>
                  <a:lnTo>
                    <a:pt x="702" y="171"/>
                  </a:lnTo>
                  <a:close/>
                  <a:moveTo>
                    <a:pt x="668" y="211"/>
                  </a:moveTo>
                  <a:lnTo>
                    <a:pt x="670" y="209"/>
                  </a:lnTo>
                  <a:lnTo>
                    <a:pt x="670" y="211"/>
                  </a:lnTo>
                  <a:lnTo>
                    <a:pt x="668" y="211"/>
                  </a:lnTo>
                  <a:lnTo>
                    <a:pt x="668" y="211"/>
                  </a:lnTo>
                  <a:lnTo>
                    <a:pt x="668" y="211"/>
                  </a:lnTo>
                  <a:close/>
                  <a:moveTo>
                    <a:pt x="664" y="211"/>
                  </a:moveTo>
                  <a:lnTo>
                    <a:pt x="666" y="211"/>
                  </a:lnTo>
                  <a:lnTo>
                    <a:pt x="666" y="213"/>
                  </a:lnTo>
                  <a:lnTo>
                    <a:pt x="664" y="213"/>
                  </a:lnTo>
                  <a:lnTo>
                    <a:pt x="664" y="211"/>
                  </a:lnTo>
                  <a:lnTo>
                    <a:pt x="664" y="211"/>
                  </a:lnTo>
                  <a:close/>
                  <a:moveTo>
                    <a:pt x="654" y="213"/>
                  </a:moveTo>
                  <a:lnTo>
                    <a:pt x="658" y="211"/>
                  </a:lnTo>
                  <a:lnTo>
                    <a:pt x="660" y="209"/>
                  </a:lnTo>
                  <a:lnTo>
                    <a:pt x="662" y="211"/>
                  </a:lnTo>
                  <a:lnTo>
                    <a:pt x="660" y="215"/>
                  </a:lnTo>
                  <a:lnTo>
                    <a:pt x="660" y="213"/>
                  </a:lnTo>
                  <a:lnTo>
                    <a:pt x="656" y="215"/>
                  </a:lnTo>
                  <a:lnTo>
                    <a:pt x="654" y="213"/>
                  </a:lnTo>
                  <a:lnTo>
                    <a:pt x="654" y="213"/>
                  </a:lnTo>
                  <a:close/>
                  <a:moveTo>
                    <a:pt x="651" y="200"/>
                  </a:moveTo>
                  <a:lnTo>
                    <a:pt x="649" y="202"/>
                  </a:lnTo>
                  <a:lnTo>
                    <a:pt x="651" y="202"/>
                  </a:lnTo>
                  <a:lnTo>
                    <a:pt x="651" y="200"/>
                  </a:lnTo>
                  <a:lnTo>
                    <a:pt x="651" y="200"/>
                  </a:lnTo>
                  <a:close/>
                  <a:moveTo>
                    <a:pt x="656" y="196"/>
                  </a:moveTo>
                  <a:lnTo>
                    <a:pt x="654" y="196"/>
                  </a:lnTo>
                  <a:lnTo>
                    <a:pt x="654" y="198"/>
                  </a:lnTo>
                  <a:lnTo>
                    <a:pt x="656" y="198"/>
                  </a:lnTo>
                  <a:lnTo>
                    <a:pt x="656" y="196"/>
                  </a:lnTo>
                  <a:lnTo>
                    <a:pt x="656" y="196"/>
                  </a:lnTo>
                  <a:close/>
                  <a:moveTo>
                    <a:pt x="658" y="207"/>
                  </a:moveTo>
                  <a:lnTo>
                    <a:pt x="662" y="202"/>
                  </a:lnTo>
                  <a:lnTo>
                    <a:pt x="664" y="204"/>
                  </a:lnTo>
                  <a:lnTo>
                    <a:pt x="666" y="207"/>
                  </a:lnTo>
                  <a:lnTo>
                    <a:pt x="670" y="207"/>
                  </a:lnTo>
                  <a:lnTo>
                    <a:pt x="673" y="202"/>
                  </a:lnTo>
                  <a:lnTo>
                    <a:pt x="677" y="202"/>
                  </a:lnTo>
                  <a:lnTo>
                    <a:pt x="679" y="207"/>
                  </a:lnTo>
                  <a:lnTo>
                    <a:pt x="687" y="209"/>
                  </a:lnTo>
                  <a:lnTo>
                    <a:pt x="687" y="204"/>
                  </a:lnTo>
                  <a:lnTo>
                    <a:pt x="692" y="204"/>
                  </a:lnTo>
                  <a:lnTo>
                    <a:pt x="700" y="211"/>
                  </a:lnTo>
                  <a:lnTo>
                    <a:pt x="704" y="211"/>
                  </a:lnTo>
                  <a:lnTo>
                    <a:pt x="708" y="215"/>
                  </a:lnTo>
                  <a:lnTo>
                    <a:pt x="713" y="215"/>
                  </a:lnTo>
                  <a:lnTo>
                    <a:pt x="715" y="213"/>
                  </a:lnTo>
                  <a:lnTo>
                    <a:pt x="713" y="204"/>
                  </a:lnTo>
                  <a:lnTo>
                    <a:pt x="702" y="198"/>
                  </a:lnTo>
                  <a:lnTo>
                    <a:pt x="694" y="198"/>
                  </a:lnTo>
                  <a:lnTo>
                    <a:pt x="689" y="194"/>
                  </a:lnTo>
                  <a:lnTo>
                    <a:pt x="685" y="194"/>
                  </a:lnTo>
                  <a:lnTo>
                    <a:pt x="683" y="196"/>
                  </a:lnTo>
                  <a:lnTo>
                    <a:pt x="679" y="196"/>
                  </a:lnTo>
                  <a:lnTo>
                    <a:pt x="675" y="196"/>
                  </a:lnTo>
                  <a:lnTo>
                    <a:pt x="668" y="196"/>
                  </a:lnTo>
                  <a:lnTo>
                    <a:pt x="660" y="196"/>
                  </a:lnTo>
                  <a:lnTo>
                    <a:pt x="660" y="198"/>
                  </a:lnTo>
                  <a:lnTo>
                    <a:pt x="660" y="200"/>
                  </a:lnTo>
                  <a:lnTo>
                    <a:pt x="656" y="200"/>
                  </a:lnTo>
                  <a:lnTo>
                    <a:pt x="654" y="204"/>
                  </a:lnTo>
                  <a:lnTo>
                    <a:pt x="656" y="207"/>
                  </a:lnTo>
                  <a:lnTo>
                    <a:pt x="658" y="207"/>
                  </a:lnTo>
                  <a:lnTo>
                    <a:pt x="658" y="207"/>
                  </a:lnTo>
                  <a:close/>
                  <a:moveTo>
                    <a:pt x="618" y="200"/>
                  </a:moveTo>
                  <a:lnTo>
                    <a:pt x="622" y="202"/>
                  </a:lnTo>
                  <a:lnTo>
                    <a:pt x="626" y="200"/>
                  </a:lnTo>
                  <a:lnTo>
                    <a:pt x="632" y="200"/>
                  </a:lnTo>
                  <a:lnTo>
                    <a:pt x="639" y="202"/>
                  </a:lnTo>
                  <a:lnTo>
                    <a:pt x="639" y="204"/>
                  </a:lnTo>
                  <a:lnTo>
                    <a:pt x="643" y="209"/>
                  </a:lnTo>
                  <a:lnTo>
                    <a:pt x="641" y="211"/>
                  </a:lnTo>
                  <a:lnTo>
                    <a:pt x="639" y="211"/>
                  </a:lnTo>
                  <a:lnTo>
                    <a:pt x="635" y="215"/>
                  </a:lnTo>
                  <a:lnTo>
                    <a:pt x="630" y="215"/>
                  </a:lnTo>
                  <a:lnTo>
                    <a:pt x="626" y="215"/>
                  </a:lnTo>
                  <a:lnTo>
                    <a:pt x="624" y="213"/>
                  </a:lnTo>
                  <a:lnTo>
                    <a:pt x="618" y="213"/>
                  </a:lnTo>
                  <a:lnTo>
                    <a:pt x="614" y="209"/>
                  </a:lnTo>
                  <a:lnTo>
                    <a:pt x="616" y="202"/>
                  </a:lnTo>
                  <a:lnTo>
                    <a:pt x="618" y="200"/>
                  </a:lnTo>
                  <a:lnTo>
                    <a:pt x="618" y="200"/>
                  </a:lnTo>
                  <a:close/>
                  <a:moveTo>
                    <a:pt x="508" y="282"/>
                  </a:moveTo>
                  <a:lnTo>
                    <a:pt x="506" y="282"/>
                  </a:lnTo>
                  <a:lnTo>
                    <a:pt x="504" y="282"/>
                  </a:lnTo>
                  <a:lnTo>
                    <a:pt x="506" y="285"/>
                  </a:lnTo>
                  <a:lnTo>
                    <a:pt x="508" y="282"/>
                  </a:lnTo>
                  <a:lnTo>
                    <a:pt x="508" y="282"/>
                  </a:lnTo>
                  <a:close/>
                  <a:moveTo>
                    <a:pt x="504" y="255"/>
                  </a:moveTo>
                  <a:lnTo>
                    <a:pt x="508" y="261"/>
                  </a:lnTo>
                  <a:lnTo>
                    <a:pt x="506" y="263"/>
                  </a:lnTo>
                  <a:lnTo>
                    <a:pt x="504" y="268"/>
                  </a:lnTo>
                  <a:lnTo>
                    <a:pt x="504" y="266"/>
                  </a:lnTo>
                  <a:lnTo>
                    <a:pt x="502" y="263"/>
                  </a:lnTo>
                  <a:lnTo>
                    <a:pt x="504" y="261"/>
                  </a:lnTo>
                  <a:lnTo>
                    <a:pt x="504" y="257"/>
                  </a:lnTo>
                  <a:lnTo>
                    <a:pt x="504" y="255"/>
                  </a:lnTo>
                  <a:lnTo>
                    <a:pt x="504" y="255"/>
                  </a:lnTo>
                  <a:close/>
                  <a:moveTo>
                    <a:pt x="616" y="179"/>
                  </a:moveTo>
                  <a:lnTo>
                    <a:pt x="616" y="181"/>
                  </a:lnTo>
                  <a:lnTo>
                    <a:pt x="618" y="185"/>
                  </a:lnTo>
                  <a:lnTo>
                    <a:pt x="618" y="188"/>
                  </a:lnTo>
                  <a:lnTo>
                    <a:pt x="616" y="188"/>
                  </a:lnTo>
                  <a:lnTo>
                    <a:pt x="614" y="183"/>
                  </a:lnTo>
                  <a:lnTo>
                    <a:pt x="614" y="179"/>
                  </a:lnTo>
                  <a:lnTo>
                    <a:pt x="616" y="179"/>
                  </a:lnTo>
                  <a:lnTo>
                    <a:pt x="616" y="179"/>
                  </a:lnTo>
                  <a:close/>
                  <a:moveTo>
                    <a:pt x="603" y="173"/>
                  </a:moveTo>
                  <a:lnTo>
                    <a:pt x="605" y="173"/>
                  </a:lnTo>
                  <a:lnTo>
                    <a:pt x="609" y="173"/>
                  </a:lnTo>
                  <a:lnTo>
                    <a:pt x="611" y="173"/>
                  </a:lnTo>
                  <a:lnTo>
                    <a:pt x="620" y="173"/>
                  </a:lnTo>
                  <a:lnTo>
                    <a:pt x="624" y="175"/>
                  </a:lnTo>
                  <a:lnTo>
                    <a:pt x="618" y="175"/>
                  </a:lnTo>
                  <a:lnTo>
                    <a:pt x="609" y="177"/>
                  </a:lnTo>
                  <a:lnTo>
                    <a:pt x="605" y="177"/>
                  </a:lnTo>
                  <a:lnTo>
                    <a:pt x="605" y="175"/>
                  </a:lnTo>
                  <a:lnTo>
                    <a:pt x="603" y="173"/>
                  </a:lnTo>
                  <a:lnTo>
                    <a:pt x="603" y="173"/>
                  </a:lnTo>
                  <a:close/>
                  <a:moveTo>
                    <a:pt x="584" y="173"/>
                  </a:moveTo>
                  <a:lnTo>
                    <a:pt x="586" y="171"/>
                  </a:lnTo>
                  <a:lnTo>
                    <a:pt x="588" y="173"/>
                  </a:lnTo>
                  <a:lnTo>
                    <a:pt x="590" y="171"/>
                  </a:lnTo>
                  <a:lnTo>
                    <a:pt x="595" y="173"/>
                  </a:lnTo>
                  <a:lnTo>
                    <a:pt x="597" y="173"/>
                  </a:lnTo>
                  <a:lnTo>
                    <a:pt x="601" y="171"/>
                  </a:lnTo>
                  <a:lnTo>
                    <a:pt x="603" y="173"/>
                  </a:lnTo>
                  <a:lnTo>
                    <a:pt x="603" y="175"/>
                  </a:lnTo>
                  <a:lnTo>
                    <a:pt x="599" y="175"/>
                  </a:lnTo>
                  <a:lnTo>
                    <a:pt x="597" y="177"/>
                  </a:lnTo>
                  <a:lnTo>
                    <a:pt x="592" y="177"/>
                  </a:lnTo>
                  <a:lnTo>
                    <a:pt x="588" y="179"/>
                  </a:lnTo>
                  <a:lnTo>
                    <a:pt x="584" y="177"/>
                  </a:lnTo>
                  <a:lnTo>
                    <a:pt x="584" y="175"/>
                  </a:lnTo>
                  <a:lnTo>
                    <a:pt x="584" y="173"/>
                  </a:lnTo>
                  <a:lnTo>
                    <a:pt x="584" y="173"/>
                  </a:lnTo>
                  <a:close/>
                  <a:moveTo>
                    <a:pt x="548" y="247"/>
                  </a:moveTo>
                  <a:lnTo>
                    <a:pt x="552" y="242"/>
                  </a:lnTo>
                  <a:lnTo>
                    <a:pt x="555" y="236"/>
                  </a:lnTo>
                  <a:lnTo>
                    <a:pt x="555" y="230"/>
                  </a:lnTo>
                  <a:lnTo>
                    <a:pt x="557" y="228"/>
                  </a:lnTo>
                  <a:lnTo>
                    <a:pt x="559" y="228"/>
                  </a:lnTo>
                  <a:lnTo>
                    <a:pt x="559" y="230"/>
                  </a:lnTo>
                  <a:lnTo>
                    <a:pt x="561" y="234"/>
                  </a:lnTo>
                  <a:lnTo>
                    <a:pt x="561" y="236"/>
                  </a:lnTo>
                  <a:lnTo>
                    <a:pt x="559" y="234"/>
                  </a:lnTo>
                  <a:lnTo>
                    <a:pt x="559" y="236"/>
                  </a:lnTo>
                  <a:lnTo>
                    <a:pt x="557" y="238"/>
                  </a:lnTo>
                  <a:lnTo>
                    <a:pt x="555" y="238"/>
                  </a:lnTo>
                  <a:lnTo>
                    <a:pt x="557" y="242"/>
                  </a:lnTo>
                  <a:lnTo>
                    <a:pt x="559" y="242"/>
                  </a:lnTo>
                  <a:lnTo>
                    <a:pt x="559" y="244"/>
                  </a:lnTo>
                  <a:lnTo>
                    <a:pt x="559" y="247"/>
                  </a:lnTo>
                  <a:lnTo>
                    <a:pt x="557" y="247"/>
                  </a:lnTo>
                  <a:lnTo>
                    <a:pt x="555" y="251"/>
                  </a:lnTo>
                  <a:lnTo>
                    <a:pt x="550" y="251"/>
                  </a:lnTo>
                  <a:lnTo>
                    <a:pt x="548" y="251"/>
                  </a:lnTo>
                  <a:lnTo>
                    <a:pt x="548" y="247"/>
                  </a:lnTo>
                  <a:lnTo>
                    <a:pt x="548" y="247"/>
                  </a:lnTo>
                  <a:close/>
                  <a:moveTo>
                    <a:pt x="540" y="242"/>
                  </a:moveTo>
                  <a:lnTo>
                    <a:pt x="540" y="242"/>
                  </a:lnTo>
                  <a:lnTo>
                    <a:pt x="540" y="244"/>
                  </a:lnTo>
                  <a:lnTo>
                    <a:pt x="542" y="247"/>
                  </a:lnTo>
                  <a:lnTo>
                    <a:pt x="544" y="247"/>
                  </a:lnTo>
                  <a:lnTo>
                    <a:pt x="546" y="244"/>
                  </a:lnTo>
                  <a:lnTo>
                    <a:pt x="546" y="244"/>
                  </a:lnTo>
                  <a:lnTo>
                    <a:pt x="548" y="240"/>
                  </a:lnTo>
                  <a:lnTo>
                    <a:pt x="550" y="238"/>
                  </a:lnTo>
                  <a:lnTo>
                    <a:pt x="550" y="236"/>
                  </a:lnTo>
                  <a:lnTo>
                    <a:pt x="548" y="232"/>
                  </a:lnTo>
                  <a:lnTo>
                    <a:pt x="544" y="234"/>
                  </a:lnTo>
                  <a:lnTo>
                    <a:pt x="542" y="236"/>
                  </a:lnTo>
                  <a:lnTo>
                    <a:pt x="544" y="240"/>
                  </a:lnTo>
                  <a:lnTo>
                    <a:pt x="540" y="242"/>
                  </a:lnTo>
                  <a:lnTo>
                    <a:pt x="540" y="242"/>
                  </a:lnTo>
                  <a:close/>
                  <a:moveTo>
                    <a:pt x="531" y="240"/>
                  </a:moveTo>
                  <a:lnTo>
                    <a:pt x="531" y="242"/>
                  </a:lnTo>
                  <a:lnTo>
                    <a:pt x="529" y="244"/>
                  </a:lnTo>
                  <a:lnTo>
                    <a:pt x="531" y="249"/>
                  </a:lnTo>
                  <a:lnTo>
                    <a:pt x="533" y="249"/>
                  </a:lnTo>
                  <a:lnTo>
                    <a:pt x="536" y="247"/>
                  </a:lnTo>
                  <a:lnTo>
                    <a:pt x="536" y="242"/>
                  </a:lnTo>
                  <a:lnTo>
                    <a:pt x="531" y="240"/>
                  </a:lnTo>
                  <a:lnTo>
                    <a:pt x="531" y="240"/>
                  </a:lnTo>
                  <a:lnTo>
                    <a:pt x="531" y="240"/>
                  </a:lnTo>
                  <a:lnTo>
                    <a:pt x="531" y="240"/>
                  </a:lnTo>
                  <a:close/>
                  <a:moveTo>
                    <a:pt x="561" y="175"/>
                  </a:moveTo>
                  <a:lnTo>
                    <a:pt x="557" y="177"/>
                  </a:lnTo>
                  <a:lnTo>
                    <a:pt x="559" y="177"/>
                  </a:lnTo>
                  <a:lnTo>
                    <a:pt x="559" y="177"/>
                  </a:lnTo>
                  <a:lnTo>
                    <a:pt x="561" y="175"/>
                  </a:lnTo>
                  <a:lnTo>
                    <a:pt x="561" y="175"/>
                  </a:lnTo>
                  <a:close/>
                  <a:moveTo>
                    <a:pt x="565" y="173"/>
                  </a:moveTo>
                  <a:lnTo>
                    <a:pt x="563" y="175"/>
                  </a:lnTo>
                  <a:lnTo>
                    <a:pt x="565" y="175"/>
                  </a:lnTo>
                  <a:lnTo>
                    <a:pt x="565" y="173"/>
                  </a:lnTo>
                  <a:lnTo>
                    <a:pt x="565" y="173"/>
                  </a:lnTo>
                  <a:close/>
                  <a:moveTo>
                    <a:pt x="569" y="169"/>
                  </a:moveTo>
                  <a:lnTo>
                    <a:pt x="567" y="171"/>
                  </a:lnTo>
                  <a:lnTo>
                    <a:pt x="569" y="171"/>
                  </a:lnTo>
                  <a:lnTo>
                    <a:pt x="569" y="169"/>
                  </a:lnTo>
                  <a:lnTo>
                    <a:pt x="569" y="169"/>
                  </a:lnTo>
                  <a:close/>
                  <a:moveTo>
                    <a:pt x="552" y="164"/>
                  </a:moveTo>
                  <a:lnTo>
                    <a:pt x="557" y="162"/>
                  </a:lnTo>
                  <a:lnTo>
                    <a:pt x="563" y="162"/>
                  </a:lnTo>
                  <a:lnTo>
                    <a:pt x="563" y="164"/>
                  </a:lnTo>
                  <a:lnTo>
                    <a:pt x="561" y="167"/>
                  </a:lnTo>
                  <a:lnTo>
                    <a:pt x="565" y="164"/>
                  </a:lnTo>
                  <a:lnTo>
                    <a:pt x="567" y="162"/>
                  </a:lnTo>
                  <a:lnTo>
                    <a:pt x="569" y="164"/>
                  </a:lnTo>
                  <a:lnTo>
                    <a:pt x="569" y="169"/>
                  </a:lnTo>
                  <a:lnTo>
                    <a:pt x="565" y="169"/>
                  </a:lnTo>
                  <a:lnTo>
                    <a:pt x="563" y="167"/>
                  </a:lnTo>
                  <a:lnTo>
                    <a:pt x="561" y="171"/>
                  </a:lnTo>
                  <a:lnTo>
                    <a:pt x="559" y="169"/>
                  </a:lnTo>
                  <a:lnTo>
                    <a:pt x="557" y="171"/>
                  </a:lnTo>
                  <a:lnTo>
                    <a:pt x="552" y="169"/>
                  </a:lnTo>
                  <a:lnTo>
                    <a:pt x="552" y="164"/>
                  </a:lnTo>
                  <a:lnTo>
                    <a:pt x="552" y="164"/>
                  </a:lnTo>
                  <a:close/>
                  <a:moveTo>
                    <a:pt x="531" y="145"/>
                  </a:moveTo>
                  <a:lnTo>
                    <a:pt x="536" y="145"/>
                  </a:lnTo>
                  <a:lnTo>
                    <a:pt x="536" y="143"/>
                  </a:lnTo>
                  <a:lnTo>
                    <a:pt x="536" y="143"/>
                  </a:lnTo>
                  <a:lnTo>
                    <a:pt x="531" y="145"/>
                  </a:lnTo>
                  <a:lnTo>
                    <a:pt x="531" y="145"/>
                  </a:lnTo>
                  <a:close/>
                  <a:moveTo>
                    <a:pt x="529" y="145"/>
                  </a:moveTo>
                  <a:lnTo>
                    <a:pt x="531" y="145"/>
                  </a:lnTo>
                  <a:lnTo>
                    <a:pt x="533" y="148"/>
                  </a:lnTo>
                  <a:lnTo>
                    <a:pt x="531" y="148"/>
                  </a:lnTo>
                  <a:lnTo>
                    <a:pt x="529" y="145"/>
                  </a:lnTo>
                  <a:lnTo>
                    <a:pt x="529" y="145"/>
                  </a:lnTo>
                  <a:close/>
                  <a:moveTo>
                    <a:pt x="504" y="129"/>
                  </a:moveTo>
                  <a:lnTo>
                    <a:pt x="508" y="126"/>
                  </a:lnTo>
                  <a:lnTo>
                    <a:pt x="514" y="129"/>
                  </a:lnTo>
                  <a:lnTo>
                    <a:pt x="521" y="129"/>
                  </a:lnTo>
                  <a:lnTo>
                    <a:pt x="527" y="126"/>
                  </a:lnTo>
                  <a:lnTo>
                    <a:pt x="531" y="126"/>
                  </a:lnTo>
                  <a:lnTo>
                    <a:pt x="533" y="129"/>
                  </a:lnTo>
                  <a:lnTo>
                    <a:pt x="538" y="129"/>
                  </a:lnTo>
                  <a:lnTo>
                    <a:pt x="540" y="126"/>
                  </a:lnTo>
                  <a:lnTo>
                    <a:pt x="548" y="129"/>
                  </a:lnTo>
                  <a:lnTo>
                    <a:pt x="555" y="129"/>
                  </a:lnTo>
                  <a:lnTo>
                    <a:pt x="555" y="126"/>
                  </a:lnTo>
                  <a:lnTo>
                    <a:pt x="559" y="126"/>
                  </a:lnTo>
                  <a:lnTo>
                    <a:pt x="563" y="129"/>
                  </a:lnTo>
                  <a:lnTo>
                    <a:pt x="563" y="131"/>
                  </a:lnTo>
                  <a:lnTo>
                    <a:pt x="567" y="133"/>
                  </a:lnTo>
                  <a:lnTo>
                    <a:pt x="582" y="129"/>
                  </a:lnTo>
                  <a:lnTo>
                    <a:pt x="588" y="124"/>
                  </a:lnTo>
                  <a:lnTo>
                    <a:pt x="590" y="120"/>
                  </a:lnTo>
                  <a:lnTo>
                    <a:pt x="592" y="120"/>
                  </a:lnTo>
                  <a:lnTo>
                    <a:pt x="595" y="118"/>
                  </a:lnTo>
                  <a:lnTo>
                    <a:pt x="599" y="116"/>
                  </a:lnTo>
                  <a:lnTo>
                    <a:pt x="599" y="112"/>
                  </a:lnTo>
                  <a:lnTo>
                    <a:pt x="601" y="110"/>
                  </a:lnTo>
                  <a:lnTo>
                    <a:pt x="603" y="107"/>
                  </a:lnTo>
                  <a:lnTo>
                    <a:pt x="601" y="105"/>
                  </a:lnTo>
                  <a:lnTo>
                    <a:pt x="601" y="103"/>
                  </a:lnTo>
                  <a:lnTo>
                    <a:pt x="595" y="103"/>
                  </a:lnTo>
                  <a:lnTo>
                    <a:pt x="590" y="103"/>
                  </a:lnTo>
                  <a:lnTo>
                    <a:pt x="590" y="107"/>
                  </a:lnTo>
                  <a:lnTo>
                    <a:pt x="588" y="110"/>
                  </a:lnTo>
                  <a:lnTo>
                    <a:pt x="586" y="112"/>
                  </a:lnTo>
                  <a:lnTo>
                    <a:pt x="582" y="116"/>
                  </a:lnTo>
                  <a:lnTo>
                    <a:pt x="580" y="116"/>
                  </a:lnTo>
                  <a:lnTo>
                    <a:pt x="578" y="118"/>
                  </a:lnTo>
                  <a:lnTo>
                    <a:pt x="573" y="120"/>
                  </a:lnTo>
                  <a:lnTo>
                    <a:pt x="563" y="118"/>
                  </a:lnTo>
                  <a:lnTo>
                    <a:pt x="555" y="118"/>
                  </a:lnTo>
                  <a:lnTo>
                    <a:pt x="555" y="120"/>
                  </a:lnTo>
                  <a:lnTo>
                    <a:pt x="552" y="120"/>
                  </a:lnTo>
                  <a:lnTo>
                    <a:pt x="548" y="116"/>
                  </a:lnTo>
                  <a:lnTo>
                    <a:pt x="546" y="116"/>
                  </a:lnTo>
                  <a:lnTo>
                    <a:pt x="542" y="116"/>
                  </a:lnTo>
                  <a:lnTo>
                    <a:pt x="538" y="116"/>
                  </a:lnTo>
                  <a:lnTo>
                    <a:pt x="533" y="114"/>
                  </a:lnTo>
                  <a:lnTo>
                    <a:pt x="529" y="116"/>
                  </a:lnTo>
                  <a:lnTo>
                    <a:pt x="527" y="114"/>
                  </a:lnTo>
                  <a:lnTo>
                    <a:pt x="523" y="110"/>
                  </a:lnTo>
                  <a:lnTo>
                    <a:pt x="517" y="110"/>
                  </a:lnTo>
                  <a:lnTo>
                    <a:pt x="514" y="110"/>
                  </a:lnTo>
                  <a:lnTo>
                    <a:pt x="514" y="114"/>
                  </a:lnTo>
                  <a:lnTo>
                    <a:pt x="510" y="116"/>
                  </a:lnTo>
                  <a:lnTo>
                    <a:pt x="508" y="120"/>
                  </a:lnTo>
                  <a:lnTo>
                    <a:pt x="506" y="122"/>
                  </a:lnTo>
                  <a:lnTo>
                    <a:pt x="502" y="120"/>
                  </a:lnTo>
                  <a:lnTo>
                    <a:pt x="498" y="122"/>
                  </a:lnTo>
                  <a:lnTo>
                    <a:pt x="495" y="124"/>
                  </a:lnTo>
                  <a:lnTo>
                    <a:pt x="495" y="124"/>
                  </a:lnTo>
                  <a:lnTo>
                    <a:pt x="489" y="131"/>
                  </a:lnTo>
                  <a:lnTo>
                    <a:pt x="489" y="135"/>
                  </a:lnTo>
                  <a:lnTo>
                    <a:pt x="491" y="139"/>
                  </a:lnTo>
                  <a:lnTo>
                    <a:pt x="491" y="145"/>
                  </a:lnTo>
                  <a:lnTo>
                    <a:pt x="489" y="148"/>
                  </a:lnTo>
                  <a:lnTo>
                    <a:pt x="491" y="152"/>
                  </a:lnTo>
                  <a:lnTo>
                    <a:pt x="493" y="156"/>
                  </a:lnTo>
                  <a:lnTo>
                    <a:pt x="491" y="154"/>
                  </a:lnTo>
                  <a:lnTo>
                    <a:pt x="489" y="152"/>
                  </a:lnTo>
                  <a:lnTo>
                    <a:pt x="487" y="152"/>
                  </a:lnTo>
                  <a:lnTo>
                    <a:pt x="485" y="156"/>
                  </a:lnTo>
                  <a:lnTo>
                    <a:pt x="481" y="156"/>
                  </a:lnTo>
                  <a:lnTo>
                    <a:pt x="481" y="160"/>
                  </a:lnTo>
                  <a:lnTo>
                    <a:pt x="481" y="164"/>
                  </a:lnTo>
                  <a:lnTo>
                    <a:pt x="481" y="169"/>
                  </a:lnTo>
                  <a:lnTo>
                    <a:pt x="481" y="177"/>
                  </a:lnTo>
                  <a:lnTo>
                    <a:pt x="481" y="179"/>
                  </a:lnTo>
                  <a:lnTo>
                    <a:pt x="479" y="181"/>
                  </a:lnTo>
                  <a:lnTo>
                    <a:pt x="477" y="183"/>
                  </a:lnTo>
                  <a:lnTo>
                    <a:pt x="477" y="188"/>
                  </a:lnTo>
                  <a:lnTo>
                    <a:pt x="472" y="192"/>
                  </a:lnTo>
                  <a:lnTo>
                    <a:pt x="470" y="196"/>
                  </a:lnTo>
                  <a:lnTo>
                    <a:pt x="472" y="198"/>
                  </a:lnTo>
                  <a:lnTo>
                    <a:pt x="470" y="200"/>
                  </a:lnTo>
                  <a:lnTo>
                    <a:pt x="472" y="207"/>
                  </a:lnTo>
                  <a:lnTo>
                    <a:pt x="474" y="211"/>
                  </a:lnTo>
                  <a:lnTo>
                    <a:pt x="477" y="209"/>
                  </a:lnTo>
                  <a:lnTo>
                    <a:pt x="479" y="209"/>
                  </a:lnTo>
                  <a:lnTo>
                    <a:pt x="481" y="209"/>
                  </a:lnTo>
                  <a:lnTo>
                    <a:pt x="483" y="209"/>
                  </a:lnTo>
                  <a:lnTo>
                    <a:pt x="485" y="215"/>
                  </a:lnTo>
                  <a:lnTo>
                    <a:pt x="487" y="223"/>
                  </a:lnTo>
                  <a:lnTo>
                    <a:pt x="487" y="226"/>
                  </a:lnTo>
                  <a:lnTo>
                    <a:pt x="485" y="230"/>
                  </a:lnTo>
                  <a:lnTo>
                    <a:pt x="483" y="234"/>
                  </a:lnTo>
                  <a:lnTo>
                    <a:pt x="481" y="244"/>
                  </a:lnTo>
                  <a:lnTo>
                    <a:pt x="483" y="251"/>
                  </a:lnTo>
                  <a:lnTo>
                    <a:pt x="485" y="251"/>
                  </a:lnTo>
                  <a:lnTo>
                    <a:pt x="487" y="253"/>
                  </a:lnTo>
                  <a:lnTo>
                    <a:pt x="491" y="253"/>
                  </a:lnTo>
                  <a:lnTo>
                    <a:pt x="493" y="249"/>
                  </a:lnTo>
                  <a:lnTo>
                    <a:pt x="498" y="251"/>
                  </a:lnTo>
                  <a:lnTo>
                    <a:pt x="500" y="251"/>
                  </a:lnTo>
                  <a:lnTo>
                    <a:pt x="502" y="253"/>
                  </a:lnTo>
                  <a:lnTo>
                    <a:pt x="504" y="249"/>
                  </a:lnTo>
                  <a:lnTo>
                    <a:pt x="504" y="244"/>
                  </a:lnTo>
                  <a:lnTo>
                    <a:pt x="500" y="242"/>
                  </a:lnTo>
                  <a:lnTo>
                    <a:pt x="500" y="238"/>
                  </a:lnTo>
                  <a:lnTo>
                    <a:pt x="502" y="234"/>
                  </a:lnTo>
                  <a:lnTo>
                    <a:pt x="502" y="228"/>
                  </a:lnTo>
                  <a:lnTo>
                    <a:pt x="502" y="221"/>
                  </a:lnTo>
                  <a:lnTo>
                    <a:pt x="500" y="219"/>
                  </a:lnTo>
                  <a:lnTo>
                    <a:pt x="504" y="213"/>
                  </a:lnTo>
                  <a:lnTo>
                    <a:pt x="506" y="209"/>
                  </a:lnTo>
                  <a:lnTo>
                    <a:pt x="504" y="202"/>
                  </a:lnTo>
                  <a:lnTo>
                    <a:pt x="502" y="200"/>
                  </a:lnTo>
                  <a:lnTo>
                    <a:pt x="502" y="198"/>
                  </a:lnTo>
                  <a:lnTo>
                    <a:pt x="506" y="196"/>
                  </a:lnTo>
                  <a:lnTo>
                    <a:pt x="508" y="194"/>
                  </a:lnTo>
                  <a:lnTo>
                    <a:pt x="512" y="192"/>
                  </a:lnTo>
                  <a:lnTo>
                    <a:pt x="517" y="194"/>
                  </a:lnTo>
                  <a:lnTo>
                    <a:pt x="514" y="196"/>
                  </a:lnTo>
                  <a:lnTo>
                    <a:pt x="517" y="198"/>
                  </a:lnTo>
                  <a:lnTo>
                    <a:pt x="517" y="202"/>
                  </a:lnTo>
                  <a:lnTo>
                    <a:pt x="514" y="207"/>
                  </a:lnTo>
                  <a:lnTo>
                    <a:pt x="512" y="211"/>
                  </a:lnTo>
                  <a:lnTo>
                    <a:pt x="514" y="215"/>
                  </a:lnTo>
                  <a:lnTo>
                    <a:pt x="519" y="215"/>
                  </a:lnTo>
                  <a:lnTo>
                    <a:pt x="521" y="217"/>
                  </a:lnTo>
                  <a:lnTo>
                    <a:pt x="525" y="219"/>
                  </a:lnTo>
                  <a:lnTo>
                    <a:pt x="525" y="223"/>
                  </a:lnTo>
                  <a:lnTo>
                    <a:pt x="525" y="223"/>
                  </a:lnTo>
                  <a:lnTo>
                    <a:pt x="523" y="232"/>
                  </a:lnTo>
                  <a:lnTo>
                    <a:pt x="525" y="234"/>
                  </a:lnTo>
                  <a:lnTo>
                    <a:pt x="527" y="236"/>
                  </a:lnTo>
                  <a:lnTo>
                    <a:pt x="529" y="236"/>
                  </a:lnTo>
                  <a:lnTo>
                    <a:pt x="533" y="236"/>
                  </a:lnTo>
                  <a:lnTo>
                    <a:pt x="538" y="236"/>
                  </a:lnTo>
                  <a:lnTo>
                    <a:pt x="538" y="236"/>
                  </a:lnTo>
                  <a:lnTo>
                    <a:pt x="536" y="232"/>
                  </a:lnTo>
                  <a:lnTo>
                    <a:pt x="540" y="230"/>
                  </a:lnTo>
                  <a:lnTo>
                    <a:pt x="544" y="228"/>
                  </a:lnTo>
                  <a:lnTo>
                    <a:pt x="548" y="226"/>
                  </a:lnTo>
                  <a:lnTo>
                    <a:pt x="555" y="226"/>
                  </a:lnTo>
                  <a:lnTo>
                    <a:pt x="557" y="223"/>
                  </a:lnTo>
                  <a:lnTo>
                    <a:pt x="557" y="223"/>
                  </a:lnTo>
                  <a:lnTo>
                    <a:pt x="561" y="223"/>
                  </a:lnTo>
                  <a:lnTo>
                    <a:pt x="563" y="221"/>
                  </a:lnTo>
                  <a:lnTo>
                    <a:pt x="561" y="219"/>
                  </a:lnTo>
                  <a:lnTo>
                    <a:pt x="557" y="219"/>
                  </a:lnTo>
                  <a:lnTo>
                    <a:pt x="555" y="219"/>
                  </a:lnTo>
                  <a:lnTo>
                    <a:pt x="552" y="219"/>
                  </a:lnTo>
                  <a:lnTo>
                    <a:pt x="548" y="219"/>
                  </a:lnTo>
                  <a:lnTo>
                    <a:pt x="548" y="217"/>
                  </a:lnTo>
                  <a:lnTo>
                    <a:pt x="546" y="217"/>
                  </a:lnTo>
                  <a:lnTo>
                    <a:pt x="546" y="215"/>
                  </a:lnTo>
                  <a:lnTo>
                    <a:pt x="546" y="215"/>
                  </a:lnTo>
                  <a:lnTo>
                    <a:pt x="544" y="215"/>
                  </a:lnTo>
                  <a:lnTo>
                    <a:pt x="544" y="213"/>
                  </a:lnTo>
                  <a:lnTo>
                    <a:pt x="540" y="213"/>
                  </a:lnTo>
                  <a:lnTo>
                    <a:pt x="540" y="211"/>
                  </a:lnTo>
                  <a:lnTo>
                    <a:pt x="542" y="209"/>
                  </a:lnTo>
                  <a:lnTo>
                    <a:pt x="542" y="207"/>
                  </a:lnTo>
                  <a:lnTo>
                    <a:pt x="544" y="207"/>
                  </a:lnTo>
                  <a:lnTo>
                    <a:pt x="542" y="204"/>
                  </a:lnTo>
                  <a:lnTo>
                    <a:pt x="544" y="204"/>
                  </a:lnTo>
                  <a:lnTo>
                    <a:pt x="544" y="202"/>
                  </a:lnTo>
                  <a:lnTo>
                    <a:pt x="544" y="200"/>
                  </a:lnTo>
                  <a:lnTo>
                    <a:pt x="540" y="198"/>
                  </a:lnTo>
                  <a:lnTo>
                    <a:pt x="542" y="196"/>
                  </a:lnTo>
                  <a:lnTo>
                    <a:pt x="542" y="194"/>
                  </a:lnTo>
                  <a:lnTo>
                    <a:pt x="538" y="192"/>
                  </a:lnTo>
                  <a:lnTo>
                    <a:pt x="536" y="192"/>
                  </a:lnTo>
                  <a:lnTo>
                    <a:pt x="533" y="190"/>
                  </a:lnTo>
                  <a:lnTo>
                    <a:pt x="529" y="183"/>
                  </a:lnTo>
                  <a:lnTo>
                    <a:pt x="525" y="181"/>
                  </a:lnTo>
                  <a:lnTo>
                    <a:pt x="523" y="177"/>
                  </a:lnTo>
                  <a:lnTo>
                    <a:pt x="525" y="175"/>
                  </a:lnTo>
                  <a:lnTo>
                    <a:pt x="525" y="175"/>
                  </a:lnTo>
                  <a:lnTo>
                    <a:pt x="527" y="177"/>
                  </a:lnTo>
                  <a:lnTo>
                    <a:pt x="529" y="177"/>
                  </a:lnTo>
                  <a:lnTo>
                    <a:pt x="533" y="175"/>
                  </a:lnTo>
                  <a:lnTo>
                    <a:pt x="533" y="173"/>
                  </a:lnTo>
                  <a:lnTo>
                    <a:pt x="542" y="169"/>
                  </a:lnTo>
                  <a:lnTo>
                    <a:pt x="548" y="164"/>
                  </a:lnTo>
                  <a:lnTo>
                    <a:pt x="550" y="160"/>
                  </a:lnTo>
                  <a:lnTo>
                    <a:pt x="555" y="158"/>
                  </a:lnTo>
                  <a:lnTo>
                    <a:pt x="555" y="156"/>
                  </a:lnTo>
                  <a:lnTo>
                    <a:pt x="559" y="156"/>
                  </a:lnTo>
                  <a:lnTo>
                    <a:pt x="563" y="156"/>
                  </a:lnTo>
                  <a:lnTo>
                    <a:pt x="565" y="158"/>
                  </a:lnTo>
                  <a:lnTo>
                    <a:pt x="569" y="152"/>
                  </a:lnTo>
                  <a:lnTo>
                    <a:pt x="569" y="150"/>
                  </a:lnTo>
                  <a:lnTo>
                    <a:pt x="565" y="148"/>
                  </a:lnTo>
                  <a:lnTo>
                    <a:pt x="555" y="148"/>
                  </a:lnTo>
                  <a:lnTo>
                    <a:pt x="552" y="152"/>
                  </a:lnTo>
                  <a:lnTo>
                    <a:pt x="546" y="152"/>
                  </a:lnTo>
                  <a:lnTo>
                    <a:pt x="542" y="152"/>
                  </a:lnTo>
                  <a:lnTo>
                    <a:pt x="540" y="156"/>
                  </a:lnTo>
                  <a:lnTo>
                    <a:pt x="536" y="156"/>
                  </a:lnTo>
                  <a:lnTo>
                    <a:pt x="533" y="156"/>
                  </a:lnTo>
                  <a:lnTo>
                    <a:pt x="529" y="154"/>
                  </a:lnTo>
                  <a:lnTo>
                    <a:pt x="525" y="154"/>
                  </a:lnTo>
                  <a:lnTo>
                    <a:pt x="521" y="158"/>
                  </a:lnTo>
                  <a:lnTo>
                    <a:pt x="519" y="164"/>
                  </a:lnTo>
                  <a:lnTo>
                    <a:pt x="514" y="167"/>
                  </a:lnTo>
                  <a:lnTo>
                    <a:pt x="510" y="167"/>
                  </a:lnTo>
                  <a:lnTo>
                    <a:pt x="510" y="164"/>
                  </a:lnTo>
                  <a:lnTo>
                    <a:pt x="504" y="158"/>
                  </a:lnTo>
                  <a:lnTo>
                    <a:pt x="500" y="154"/>
                  </a:lnTo>
                  <a:lnTo>
                    <a:pt x="498" y="148"/>
                  </a:lnTo>
                  <a:lnTo>
                    <a:pt x="498" y="139"/>
                  </a:lnTo>
                  <a:lnTo>
                    <a:pt x="500" y="131"/>
                  </a:lnTo>
                  <a:lnTo>
                    <a:pt x="504" y="129"/>
                  </a:lnTo>
                  <a:lnTo>
                    <a:pt x="504" y="129"/>
                  </a:lnTo>
                  <a:close/>
                  <a:moveTo>
                    <a:pt x="508" y="0"/>
                  </a:moveTo>
                  <a:lnTo>
                    <a:pt x="506" y="2"/>
                  </a:lnTo>
                  <a:lnTo>
                    <a:pt x="508" y="2"/>
                  </a:lnTo>
                  <a:lnTo>
                    <a:pt x="508" y="2"/>
                  </a:lnTo>
                  <a:lnTo>
                    <a:pt x="508" y="0"/>
                  </a:lnTo>
                  <a:lnTo>
                    <a:pt x="508" y="0"/>
                  </a:lnTo>
                  <a:close/>
                  <a:moveTo>
                    <a:pt x="512" y="13"/>
                  </a:moveTo>
                  <a:lnTo>
                    <a:pt x="517" y="13"/>
                  </a:lnTo>
                  <a:lnTo>
                    <a:pt x="519" y="11"/>
                  </a:lnTo>
                  <a:lnTo>
                    <a:pt x="519" y="13"/>
                  </a:lnTo>
                  <a:lnTo>
                    <a:pt x="523" y="11"/>
                  </a:lnTo>
                  <a:lnTo>
                    <a:pt x="523" y="8"/>
                  </a:lnTo>
                  <a:lnTo>
                    <a:pt x="519" y="8"/>
                  </a:lnTo>
                  <a:lnTo>
                    <a:pt x="512" y="8"/>
                  </a:lnTo>
                  <a:lnTo>
                    <a:pt x="512" y="11"/>
                  </a:lnTo>
                  <a:lnTo>
                    <a:pt x="512" y="13"/>
                  </a:lnTo>
                  <a:lnTo>
                    <a:pt x="512" y="13"/>
                  </a:lnTo>
                  <a:close/>
                  <a:moveTo>
                    <a:pt x="483" y="34"/>
                  </a:moveTo>
                  <a:lnTo>
                    <a:pt x="481" y="36"/>
                  </a:lnTo>
                  <a:lnTo>
                    <a:pt x="483" y="40"/>
                  </a:lnTo>
                  <a:lnTo>
                    <a:pt x="483" y="36"/>
                  </a:lnTo>
                  <a:lnTo>
                    <a:pt x="483" y="34"/>
                  </a:lnTo>
                  <a:lnTo>
                    <a:pt x="483" y="34"/>
                  </a:lnTo>
                  <a:close/>
                  <a:moveTo>
                    <a:pt x="489" y="30"/>
                  </a:moveTo>
                  <a:lnTo>
                    <a:pt x="495" y="23"/>
                  </a:lnTo>
                  <a:lnTo>
                    <a:pt x="500" y="23"/>
                  </a:lnTo>
                  <a:lnTo>
                    <a:pt x="500" y="25"/>
                  </a:lnTo>
                  <a:lnTo>
                    <a:pt x="495" y="30"/>
                  </a:lnTo>
                  <a:lnTo>
                    <a:pt x="491" y="30"/>
                  </a:lnTo>
                  <a:lnTo>
                    <a:pt x="489" y="30"/>
                  </a:lnTo>
                  <a:lnTo>
                    <a:pt x="489" y="30"/>
                  </a:lnTo>
                  <a:close/>
                  <a:moveTo>
                    <a:pt x="449" y="51"/>
                  </a:moveTo>
                  <a:lnTo>
                    <a:pt x="449" y="53"/>
                  </a:lnTo>
                  <a:lnTo>
                    <a:pt x="447" y="53"/>
                  </a:lnTo>
                  <a:lnTo>
                    <a:pt x="449" y="51"/>
                  </a:lnTo>
                  <a:lnTo>
                    <a:pt x="449" y="51"/>
                  </a:lnTo>
                  <a:close/>
                  <a:moveTo>
                    <a:pt x="449" y="48"/>
                  </a:moveTo>
                  <a:lnTo>
                    <a:pt x="449" y="48"/>
                  </a:lnTo>
                  <a:lnTo>
                    <a:pt x="449" y="51"/>
                  </a:lnTo>
                  <a:lnTo>
                    <a:pt x="453" y="51"/>
                  </a:lnTo>
                  <a:lnTo>
                    <a:pt x="453" y="51"/>
                  </a:lnTo>
                  <a:lnTo>
                    <a:pt x="449" y="48"/>
                  </a:lnTo>
                  <a:lnTo>
                    <a:pt x="449" y="48"/>
                  </a:lnTo>
                  <a:close/>
                  <a:moveTo>
                    <a:pt x="451" y="59"/>
                  </a:moveTo>
                  <a:lnTo>
                    <a:pt x="447" y="61"/>
                  </a:lnTo>
                  <a:lnTo>
                    <a:pt x="449" y="61"/>
                  </a:lnTo>
                  <a:lnTo>
                    <a:pt x="451" y="59"/>
                  </a:lnTo>
                  <a:lnTo>
                    <a:pt x="451" y="59"/>
                  </a:lnTo>
                  <a:close/>
                  <a:moveTo>
                    <a:pt x="447" y="63"/>
                  </a:moveTo>
                  <a:lnTo>
                    <a:pt x="449" y="65"/>
                  </a:lnTo>
                  <a:lnTo>
                    <a:pt x="449" y="67"/>
                  </a:lnTo>
                  <a:lnTo>
                    <a:pt x="447" y="67"/>
                  </a:lnTo>
                  <a:lnTo>
                    <a:pt x="447" y="63"/>
                  </a:lnTo>
                  <a:lnTo>
                    <a:pt x="447" y="63"/>
                  </a:lnTo>
                  <a:close/>
                  <a:moveTo>
                    <a:pt x="422" y="207"/>
                  </a:moveTo>
                  <a:lnTo>
                    <a:pt x="422" y="209"/>
                  </a:lnTo>
                  <a:lnTo>
                    <a:pt x="422" y="213"/>
                  </a:lnTo>
                  <a:lnTo>
                    <a:pt x="422" y="213"/>
                  </a:lnTo>
                  <a:lnTo>
                    <a:pt x="422" y="209"/>
                  </a:lnTo>
                  <a:lnTo>
                    <a:pt x="422" y="207"/>
                  </a:lnTo>
                  <a:lnTo>
                    <a:pt x="422" y="207"/>
                  </a:lnTo>
                  <a:close/>
                  <a:moveTo>
                    <a:pt x="420" y="207"/>
                  </a:moveTo>
                  <a:lnTo>
                    <a:pt x="420" y="215"/>
                  </a:lnTo>
                  <a:lnTo>
                    <a:pt x="420" y="219"/>
                  </a:lnTo>
                  <a:lnTo>
                    <a:pt x="415" y="221"/>
                  </a:lnTo>
                  <a:lnTo>
                    <a:pt x="415" y="219"/>
                  </a:lnTo>
                  <a:lnTo>
                    <a:pt x="415" y="213"/>
                  </a:lnTo>
                  <a:lnTo>
                    <a:pt x="418" y="207"/>
                  </a:lnTo>
                  <a:lnTo>
                    <a:pt x="420" y="207"/>
                  </a:lnTo>
                  <a:lnTo>
                    <a:pt x="420" y="207"/>
                  </a:lnTo>
                  <a:lnTo>
                    <a:pt x="420" y="207"/>
                  </a:lnTo>
                  <a:close/>
                  <a:moveTo>
                    <a:pt x="283" y="145"/>
                  </a:moveTo>
                  <a:lnTo>
                    <a:pt x="287" y="145"/>
                  </a:lnTo>
                  <a:lnTo>
                    <a:pt x="287" y="148"/>
                  </a:lnTo>
                  <a:lnTo>
                    <a:pt x="285" y="148"/>
                  </a:lnTo>
                  <a:lnTo>
                    <a:pt x="283" y="148"/>
                  </a:lnTo>
                  <a:lnTo>
                    <a:pt x="281" y="145"/>
                  </a:lnTo>
                  <a:lnTo>
                    <a:pt x="283" y="145"/>
                  </a:lnTo>
                  <a:lnTo>
                    <a:pt x="283" y="145"/>
                  </a:lnTo>
                  <a:close/>
                  <a:moveTo>
                    <a:pt x="285" y="154"/>
                  </a:moveTo>
                  <a:lnTo>
                    <a:pt x="289" y="154"/>
                  </a:lnTo>
                  <a:lnTo>
                    <a:pt x="291" y="156"/>
                  </a:lnTo>
                  <a:lnTo>
                    <a:pt x="293" y="156"/>
                  </a:lnTo>
                  <a:lnTo>
                    <a:pt x="293" y="158"/>
                  </a:lnTo>
                  <a:lnTo>
                    <a:pt x="289" y="158"/>
                  </a:lnTo>
                  <a:lnTo>
                    <a:pt x="287" y="158"/>
                  </a:lnTo>
                  <a:lnTo>
                    <a:pt x="283" y="154"/>
                  </a:lnTo>
                  <a:lnTo>
                    <a:pt x="285" y="154"/>
                  </a:lnTo>
                  <a:lnTo>
                    <a:pt x="285" y="154"/>
                  </a:lnTo>
                  <a:close/>
                  <a:moveTo>
                    <a:pt x="289" y="160"/>
                  </a:moveTo>
                  <a:lnTo>
                    <a:pt x="293" y="160"/>
                  </a:lnTo>
                  <a:lnTo>
                    <a:pt x="295" y="162"/>
                  </a:lnTo>
                  <a:lnTo>
                    <a:pt x="291" y="167"/>
                  </a:lnTo>
                  <a:lnTo>
                    <a:pt x="289" y="167"/>
                  </a:lnTo>
                  <a:lnTo>
                    <a:pt x="289" y="164"/>
                  </a:lnTo>
                  <a:lnTo>
                    <a:pt x="289" y="162"/>
                  </a:lnTo>
                  <a:lnTo>
                    <a:pt x="289" y="162"/>
                  </a:lnTo>
                  <a:lnTo>
                    <a:pt x="289" y="160"/>
                  </a:lnTo>
                  <a:lnTo>
                    <a:pt x="289" y="160"/>
                  </a:lnTo>
                  <a:close/>
                  <a:moveTo>
                    <a:pt x="278" y="112"/>
                  </a:moveTo>
                  <a:lnTo>
                    <a:pt x="283" y="105"/>
                  </a:lnTo>
                  <a:lnTo>
                    <a:pt x="287" y="99"/>
                  </a:lnTo>
                  <a:lnTo>
                    <a:pt x="289" y="97"/>
                  </a:lnTo>
                  <a:lnTo>
                    <a:pt x="291" y="97"/>
                  </a:lnTo>
                  <a:lnTo>
                    <a:pt x="295" y="103"/>
                  </a:lnTo>
                  <a:lnTo>
                    <a:pt x="302" y="107"/>
                  </a:lnTo>
                  <a:lnTo>
                    <a:pt x="304" y="110"/>
                  </a:lnTo>
                  <a:lnTo>
                    <a:pt x="308" y="114"/>
                  </a:lnTo>
                  <a:lnTo>
                    <a:pt x="308" y="118"/>
                  </a:lnTo>
                  <a:lnTo>
                    <a:pt x="312" y="118"/>
                  </a:lnTo>
                  <a:lnTo>
                    <a:pt x="318" y="116"/>
                  </a:lnTo>
                  <a:lnTo>
                    <a:pt x="318" y="114"/>
                  </a:lnTo>
                  <a:lnTo>
                    <a:pt x="323" y="114"/>
                  </a:lnTo>
                  <a:lnTo>
                    <a:pt x="327" y="112"/>
                  </a:lnTo>
                  <a:lnTo>
                    <a:pt x="337" y="114"/>
                  </a:lnTo>
                  <a:lnTo>
                    <a:pt x="348" y="110"/>
                  </a:lnTo>
                  <a:lnTo>
                    <a:pt x="350" y="105"/>
                  </a:lnTo>
                  <a:lnTo>
                    <a:pt x="361" y="105"/>
                  </a:lnTo>
                  <a:lnTo>
                    <a:pt x="365" y="107"/>
                  </a:lnTo>
                  <a:lnTo>
                    <a:pt x="367" y="110"/>
                  </a:lnTo>
                  <a:lnTo>
                    <a:pt x="371" y="110"/>
                  </a:lnTo>
                  <a:lnTo>
                    <a:pt x="380" y="105"/>
                  </a:lnTo>
                  <a:lnTo>
                    <a:pt x="390" y="105"/>
                  </a:lnTo>
                  <a:lnTo>
                    <a:pt x="388" y="101"/>
                  </a:lnTo>
                  <a:lnTo>
                    <a:pt x="396" y="91"/>
                  </a:lnTo>
                  <a:lnTo>
                    <a:pt x="401" y="82"/>
                  </a:lnTo>
                  <a:lnTo>
                    <a:pt x="407" y="72"/>
                  </a:lnTo>
                  <a:lnTo>
                    <a:pt x="411" y="57"/>
                  </a:lnTo>
                  <a:lnTo>
                    <a:pt x="411" y="53"/>
                  </a:lnTo>
                  <a:lnTo>
                    <a:pt x="413" y="51"/>
                  </a:lnTo>
                  <a:lnTo>
                    <a:pt x="411" y="48"/>
                  </a:lnTo>
                  <a:lnTo>
                    <a:pt x="415" y="42"/>
                  </a:lnTo>
                  <a:lnTo>
                    <a:pt x="420" y="44"/>
                  </a:lnTo>
                  <a:lnTo>
                    <a:pt x="426" y="44"/>
                  </a:lnTo>
                  <a:lnTo>
                    <a:pt x="434" y="44"/>
                  </a:lnTo>
                  <a:lnTo>
                    <a:pt x="436" y="44"/>
                  </a:lnTo>
                  <a:lnTo>
                    <a:pt x="443" y="44"/>
                  </a:lnTo>
                  <a:lnTo>
                    <a:pt x="447" y="46"/>
                  </a:lnTo>
                  <a:lnTo>
                    <a:pt x="447" y="48"/>
                  </a:lnTo>
                  <a:lnTo>
                    <a:pt x="445" y="48"/>
                  </a:lnTo>
                  <a:lnTo>
                    <a:pt x="445" y="51"/>
                  </a:lnTo>
                  <a:lnTo>
                    <a:pt x="443" y="53"/>
                  </a:lnTo>
                  <a:lnTo>
                    <a:pt x="447" y="53"/>
                  </a:lnTo>
                  <a:lnTo>
                    <a:pt x="451" y="59"/>
                  </a:lnTo>
                  <a:lnTo>
                    <a:pt x="447" y="59"/>
                  </a:lnTo>
                  <a:lnTo>
                    <a:pt x="443" y="59"/>
                  </a:lnTo>
                  <a:lnTo>
                    <a:pt x="441" y="59"/>
                  </a:lnTo>
                  <a:lnTo>
                    <a:pt x="445" y="63"/>
                  </a:lnTo>
                  <a:lnTo>
                    <a:pt x="445" y="63"/>
                  </a:lnTo>
                  <a:lnTo>
                    <a:pt x="447" y="67"/>
                  </a:lnTo>
                  <a:lnTo>
                    <a:pt x="445" y="67"/>
                  </a:lnTo>
                  <a:lnTo>
                    <a:pt x="443" y="70"/>
                  </a:lnTo>
                  <a:lnTo>
                    <a:pt x="447" y="74"/>
                  </a:lnTo>
                  <a:lnTo>
                    <a:pt x="447" y="76"/>
                  </a:lnTo>
                  <a:lnTo>
                    <a:pt x="453" y="84"/>
                  </a:lnTo>
                  <a:lnTo>
                    <a:pt x="458" y="86"/>
                  </a:lnTo>
                  <a:lnTo>
                    <a:pt x="455" y="91"/>
                  </a:lnTo>
                  <a:lnTo>
                    <a:pt x="449" y="91"/>
                  </a:lnTo>
                  <a:lnTo>
                    <a:pt x="449" y="95"/>
                  </a:lnTo>
                  <a:lnTo>
                    <a:pt x="451" y="95"/>
                  </a:lnTo>
                  <a:lnTo>
                    <a:pt x="451" y="99"/>
                  </a:lnTo>
                  <a:lnTo>
                    <a:pt x="455" y="101"/>
                  </a:lnTo>
                  <a:lnTo>
                    <a:pt x="464" y="107"/>
                  </a:lnTo>
                  <a:lnTo>
                    <a:pt x="466" y="107"/>
                  </a:lnTo>
                  <a:lnTo>
                    <a:pt x="470" y="112"/>
                  </a:lnTo>
                  <a:lnTo>
                    <a:pt x="470" y="114"/>
                  </a:lnTo>
                  <a:lnTo>
                    <a:pt x="474" y="116"/>
                  </a:lnTo>
                  <a:lnTo>
                    <a:pt x="472" y="118"/>
                  </a:lnTo>
                  <a:lnTo>
                    <a:pt x="470" y="120"/>
                  </a:lnTo>
                  <a:lnTo>
                    <a:pt x="468" y="118"/>
                  </a:lnTo>
                  <a:lnTo>
                    <a:pt x="464" y="120"/>
                  </a:lnTo>
                  <a:lnTo>
                    <a:pt x="460" y="120"/>
                  </a:lnTo>
                  <a:lnTo>
                    <a:pt x="453" y="114"/>
                  </a:lnTo>
                  <a:lnTo>
                    <a:pt x="455" y="120"/>
                  </a:lnTo>
                  <a:lnTo>
                    <a:pt x="453" y="122"/>
                  </a:lnTo>
                  <a:lnTo>
                    <a:pt x="451" y="118"/>
                  </a:lnTo>
                  <a:lnTo>
                    <a:pt x="447" y="122"/>
                  </a:lnTo>
                  <a:lnTo>
                    <a:pt x="447" y="126"/>
                  </a:lnTo>
                  <a:lnTo>
                    <a:pt x="445" y="129"/>
                  </a:lnTo>
                  <a:lnTo>
                    <a:pt x="445" y="135"/>
                  </a:lnTo>
                  <a:lnTo>
                    <a:pt x="443" y="139"/>
                  </a:lnTo>
                  <a:lnTo>
                    <a:pt x="443" y="145"/>
                  </a:lnTo>
                  <a:lnTo>
                    <a:pt x="436" y="150"/>
                  </a:lnTo>
                  <a:lnTo>
                    <a:pt x="439" y="154"/>
                  </a:lnTo>
                  <a:lnTo>
                    <a:pt x="436" y="158"/>
                  </a:lnTo>
                  <a:lnTo>
                    <a:pt x="432" y="162"/>
                  </a:lnTo>
                  <a:lnTo>
                    <a:pt x="430" y="158"/>
                  </a:lnTo>
                  <a:lnTo>
                    <a:pt x="430" y="158"/>
                  </a:lnTo>
                  <a:lnTo>
                    <a:pt x="430" y="160"/>
                  </a:lnTo>
                  <a:lnTo>
                    <a:pt x="430" y="164"/>
                  </a:lnTo>
                  <a:lnTo>
                    <a:pt x="426" y="169"/>
                  </a:lnTo>
                  <a:lnTo>
                    <a:pt x="426" y="171"/>
                  </a:lnTo>
                  <a:lnTo>
                    <a:pt x="422" y="173"/>
                  </a:lnTo>
                  <a:lnTo>
                    <a:pt x="420" y="173"/>
                  </a:lnTo>
                  <a:lnTo>
                    <a:pt x="420" y="175"/>
                  </a:lnTo>
                  <a:lnTo>
                    <a:pt x="420" y="177"/>
                  </a:lnTo>
                  <a:lnTo>
                    <a:pt x="424" y="177"/>
                  </a:lnTo>
                  <a:lnTo>
                    <a:pt x="424" y="177"/>
                  </a:lnTo>
                  <a:lnTo>
                    <a:pt x="424" y="181"/>
                  </a:lnTo>
                  <a:lnTo>
                    <a:pt x="422" y="181"/>
                  </a:lnTo>
                  <a:lnTo>
                    <a:pt x="424" y="183"/>
                  </a:lnTo>
                  <a:lnTo>
                    <a:pt x="426" y="183"/>
                  </a:lnTo>
                  <a:lnTo>
                    <a:pt x="426" y="185"/>
                  </a:lnTo>
                  <a:lnTo>
                    <a:pt x="424" y="190"/>
                  </a:lnTo>
                  <a:lnTo>
                    <a:pt x="422" y="188"/>
                  </a:lnTo>
                  <a:lnTo>
                    <a:pt x="420" y="188"/>
                  </a:lnTo>
                  <a:lnTo>
                    <a:pt x="420" y="188"/>
                  </a:lnTo>
                  <a:lnTo>
                    <a:pt x="422" y="190"/>
                  </a:lnTo>
                  <a:lnTo>
                    <a:pt x="424" y="192"/>
                  </a:lnTo>
                  <a:lnTo>
                    <a:pt x="420" y="198"/>
                  </a:lnTo>
                  <a:lnTo>
                    <a:pt x="418" y="198"/>
                  </a:lnTo>
                  <a:lnTo>
                    <a:pt x="418" y="196"/>
                  </a:lnTo>
                  <a:lnTo>
                    <a:pt x="415" y="200"/>
                  </a:lnTo>
                  <a:lnTo>
                    <a:pt x="415" y="204"/>
                  </a:lnTo>
                  <a:lnTo>
                    <a:pt x="411" y="211"/>
                  </a:lnTo>
                  <a:lnTo>
                    <a:pt x="405" y="217"/>
                  </a:lnTo>
                  <a:lnTo>
                    <a:pt x="401" y="217"/>
                  </a:lnTo>
                  <a:lnTo>
                    <a:pt x="392" y="221"/>
                  </a:lnTo>
                  <a:lnTo>
                    <a:pt x="388" y="221"/>
                  </a:lnTo>
                  <a:lnTo>
                    <a:pt x="386" y="217"/>
                  </a:lnTo>
                  <a:lnTo>
                    <a:pt x="388" y="213"/>
                  </a:lnTo>
                  <a:lnTo>
                    <a:pt x="386" y="211"/>
                  </a:lnTo>
                  <a:lnTo>
                    <a:pt x="384" y="209"/>
                  </a:lnTo>
                  <a:lnTo>
                    <a:pt x="382" y="209"/>
                  </a:lnTo>
                  <a:lnTo>
                    <a:pt x="380" y="207"/>
                  </a:lnTo>
                  <a:lnTo>
                    <a:pt x="380" y="209"/>
                  </a:lnTo>
                  <a:lnTo>
                    <a:pt x="375" y="207"/>
                  </a:lnTo>
                  <a:lnTo>
                    <a:pt x="373" y="204"/>
                  </a:lnTo>
                  <a:lnTo>
                    <a:pt x="373" y="207"/>
                  </a:lnTo>
                  <a:lnTo>
                    <a:pt x="373" y="209"/>
                  </a:lnTo>
                  <a:lnTo>
                    <a:pt x="369" y="209"/>
                  </a:lnTo>
                  <a:lnTo>
                    <a:pt x="369" y="207"/>
                  </a:lnTo>
                  <a:lnTo>
                    <a:pt x="369" y="202"/>
                  </a:lnTo>
                  <a:lnTo>
                    <a:pt x="367" y="202"/>
                  </a:lnTo>
                  <a:lnTo>
                    <a:pt x="365" y="202"/>
                  </a:lnTo>
                  <a:lnTo>
                    <a:pt x="361" y="200"/>
                  </a:lnTo>
                  <a:lnTo>
                    <a:pt x="358" y="200"/>
                  </a:lnTo>
                  <a:lnTo>
                    <a:pt x="354" y="204"/>
                  </a:lnTo>
                  <a:lnTo>
                    <a:pt x="350" y="204"/>
                  </a:lnTo>
                  <a:lnTo>
                    <a:pt x="350" y="207"/>
                  </a:lnTo>
                  <a:lnTo>
                    <a:pt x="346" y="207"/>
                  </a:lnTo>
                  <a:lnTo>
                    <a:pt x="344" y="204"/>
                  </a:lnTo>
                  <a:lnTo>
                    <a:pt x="342" y="207"/>
                  </a:lnTo>
                  <a:lnTo>
                    <a:pt x="337" y="211"/>
                  </a:lnTo>
                  <a:lnTo>
                    <a:pt x="335" y="211"/>
                  </a:lnTo>
                  <a:lnTo>
                    <a:pt x="335" y="209"/>
                  </a:lnTo>
                  <a:lnTo>
                    <a:pt x="335" y="202"/>
                  </a:lnTo>
                  <a:lnTo>
                    <a:pt x="333" y="196"/>
                  </a:lnTo>
                  <a:lnTo>
                    <a:pt x="333" y="194"/>
                  </a:lnTo>
                  <a:lnTo>
                    <a:pt x="333" y="192"/>
                  </a:lnTo>
                  <a:lnTo>
                    <a:pt x="333" y="194"/>
                  </a:lnTo>
                  <a:lnTo>
                    <a:pt x="331" y="196"/>
                  </a:lnTo>
                  <a:lnTo>
                    <a:pt x="329" y="198"/>
                  </a:lnTo>
                  <a:lnTo>
                    <a:pt x="327" y="196"/>
                  </a:lnTo>
                  <a:lnTo>
                    <a:pt x="323" y="200"/>
                  </a:lnTo>
                  <a:lnTo>
                    <a:pt x="318" y="200"/>
                  </a:lnTo>
                  <a:lnTo>
                    <a:pt x="314" y="198"/>
                  </a:lnTo>
                  <a:lnTo>
                    <a:pt x="310" y="198"/>
                  </a:lnTo>
                  <a:lnTo>
                    <a:pt x="310" y="196"/>
                  </a:lnTo>
                  <a:lnTo>
                    <a:pt x="306" y="198"/>
                  </a:lnTo>
                  <a:lnTo>
                    <a:pt x="304" y="198"/>
                  </a:lnTo>
                  <a:lnTo>
                    <a:pt x="302" y="192"/>
                  </a:lnTo>
                  <a:lnTo>
                    <a:pt x="302" y="188"/>
                  </a:lnTo>
                  <a:lnTo>
                    <a:pt x="299" y="179"/>
                  </a:lnTo>
                  <a:lnTo>
                    <a:pt x="297" y="177"/>
                  </a:lnTo>
                  <a:lnTo>
                    <a:pt x="295" y="175"/>
                  </a:lnTo>
                  <a:lnTo>
                    <a:pt x="297" y="173"/>
                  </a:lnTo>
                  <a:lnTo>
                    <a:pt x="302" y="169"/>
                  </a:lnTo>
                  <a:lnTo>
                    <a:pt x="299" y="164"/>
                  </a:lnTo>
                  <a:lnTo>
                    <a:pt x="299" y="160"/>
                  </a:lnTo>
                  <a:lnTo>
                    <a:pt x="293" y="156"/>
                  </a:lnTo>
                  <a:lnTo>
                    <a:pt x="289" y="152"/>
                  </a:lnTo>
                  <a:lnTo>
                    <a:pt x="283" y="152"/>
                  </a:lnTo>
                  <a:lnTo>
                    <a:pt x="283" y="150"/>
                  </a:lnTo>
                  <a:lnTo>
                    <a:pt x="287" y="150"/>
                  </a:lnTo>
                  <a:lnTo>
                    <a:pt x="289" y="145"/>
                  </a:lnTo>
                  <a:lnTo>
                    <a:pt x="297" y="145"/>
                  </a:lnTo>
                  <a:lnTo>
                    <a:pt x="302" y="141"/>
                  </a:lnTo>
                  <a:lnTo>
                    <a:pt x="306" y="141"/>
                  </a:lnTo>
                  <a:lnTo>
                    <a:pt x="302" y="141"/>
                  </a:lnTo>
                  <a:lnTo>
                    <a:pt x="295" y="143"/>
                  </a:lnTo>
                  <a:lnTo>
                    <a:pt x="291" y="145"/>
                  </a:lnTo>
                  <a:lnTo>
                    <a:pt x="287" y="145"/>
                  </a:lnTo>
                  <a:lnTo>
                    <a:pt x="283" y="143"/>
                  </a:lnTo>
                  <a:lnTo>
                    <a:pt x="281" y="139"/>
                  </a:lnTo>
                  <a:lnTo>
                    <a:pt x="283" y="139"/>
                  </a:lnTo>
                  <a:lnTo>
                    <a:pt x="285" y="139"/>
                  </a:lnTo>
                  <a:lnTo>
                    <a:pt x="283" y="137"/>
                  </a:lnTo>
                  <a:lnTo>
                    <a:pt x="276" y="129"/>
                  </a:lnTo>
                  <a:lnTo>
                    <a:pt x="276" y="122"/>
                  </a:lnTo>
                  <a:lnTo>
                    <a:pt x="278" y="120"/>
                  </a:lnTo>
                  <a:lnTo>
                    <a:pt x="278" y="118"/>
                  </a:lnTo>
                  <a:lnTo>
                    <a:pt x="278" y="114"/>
                  </a:lnTo>
                  <a:lnTo>
                    <a:pt x="278" y="112"/>
                  </a:lnTo>
                  <a:lnTo>
                    <a:pt x="278" y="112"/>
                  </a:lnTo>
                  <a:close/>
                  <a:moveTo>
                    <a:pt x="795" y="154"/>
                  </a:moveTo>
                  <a:lnTo>
                    <a:pt x="793" y="156"/>
                  </a:lnTo>
                  <a:lnTo>
                    <a:pt x="795" y="158"/>
                  </a:lnTo>
                  <a:lnTo>
                    <a:pt x="797" y="158"/>
                  </a:lnTo>
                  <a:lnTo>
                    <a:pt x="795" y="154"/>
                  </a:lnTo>
                  <a:lnTo>
                    <a:pt x="795" y="154"/>
                  </a:lnTo>
                  <a:close/>
                  <a:moveTo>
                    <a:pt x="803" y="167"/>
                  </a:moveTo>
                  <a:lnTo>
                    <a:pt x="799" y="167"/>
                  </a:lnTo>
                  <a:lnTo>
                    <a:pt x="801" y="169"/>
                  </a:lnTo>
                  <a:lnTo>
                    <a:pt x="803" y="167"/>
                  </a:lnTo>
                  <a:lnTo>
                    <a:pt x="803" y="167"/>
                  </a:lnTo>
                  <a:close/>
                  <a:moveTo>
                    <a:pt x="805" y="169"/>
                  </a:moveTo>
                  <a:lnTo>
                    <a:pt x="805" y="169"/>
                  </a:lnTo>
                  <a:lnTo>
                    <a:pt x="807" y="171"/>
                  </a:lnTo>
                  <a:lnTo>
                    <a:pt x="814" y="173"/>
                  </a:lnTo>
                  <a:lnTo>
                    <a:pt x="822" y="175"/>
                  </a:lnTo>
                  <a:lnTo>
                    <a:pt x="831" y="173"/>
                  </a:lnTo>
                  <a:lnTo>
                    <a:pt x="833" y="171"/>
                  </a:lnTo>
                  <a:lnTo>
                    <a:pt x="826" y="171"/>
                  </a:lnTo>
                  <a:lnTo>
                    <a:pt x="824" y="171"/>
                  </a:lnTo>
                  <a:lnTo>
                    <a:pt x="818" y="169"/>
                  </a:lnTo>
                  <a:lnTo>
                    <a:pt x="814" y="171"/>
                  </a:lnTo>
                  <a:lnTo>
                    <a:pt x="805" y="169"/>
                  </a:lnTo>
                  <a:lnTo>
                    <a:pt x="805" y="169"/>
                  </a:lnTo>
                  <a:close/>
                  <a:moveTo>
                    <a:pt x="805" y="150"/>
                  </a:moveTo>
                  <a:lnTo>
                    <a:pt x="810" y="154"/>
                  </a:lnTo>
                  <a:lnTo>
                    <a:pt x="810" y="150"/>
                  </a:lnTo>
                  <a:lnTo>
                    <a:pt x="812" y="150"/>
                  </a:lnTo>
                  <a:lnTo>
                    <a:pt x="816" y="156"/>
                  </a:lnTo>
                  <a:lnTo>
                    <a:pt x="814" y="158"/>
                  </a:lnTo>
                  <a:lnTo>
                    <a:pt x="818" y="158"/>
                  </a:lnTo>
                  <a:lnTo>
                    <a:pt x="818" y="158"/>
                  </a:lnTo>
                  <a:lnTo>
                    <a:pt x="820" y="160"/>
                  </a:lnTo>
                  <a:lnTo>
                    <a:pt x="824" y="158"/>
                  </a:lnTo>
                  <a:lnTo>
                    <a:pt x="822" y="156"/>
                  </a:lnTo>
                  <a:lnTo>
                    <a:pt x="820" y="156"/>
                  </a:lnTo>
                  <a:lnTo>
                    <a:pt x="818" y="152"/>
                  </a:lnTo>
                  <a:lnTo>
                    <a:pt x="814" y="150"/>
                  </a:lnTo>
                  <a:lnTo>
                    <a:pt x="812" y="150"/>
                  </a:lnTo>
                  <a:lnTo>
                    <a:pt x="805" y="148"/>
                  </a:lnTo>
                  <a:lnTo>
                    <a:pt x="805" y="150"/>
                  </a:lnTo>
                  <a:lnTo>
                    <a:pt x="805" y="150"/>
                  </a:lnTo>
                  <a:close/>
                  <a:moveTo>
                    <a:pt x="748" y="249"/>
                  </a:moveTo>
                  <a:lnTo>
                    <a:pt x="751" y="253"/>
                  </a:lnTo>
                  <a:lnTo>
                    <a:pt x="751" y="257"/>
                  </a:lnTo>
                  <a:lnTo>
                    <a:pt x="751" y="257"/>
                  </a:lnTo>
                  <a:lnTo>
                    <a:pt x="751" y="253"/>
                  </a:lnTo>
                  <a:lnTo>
                    <a:pt x="748" y="249"/>
                  </a:lnTo>
                  <a:lnTo>
                    <a:pt x="748" y="249"/>
                  </a:lnTo>
                  <a:close/>
                  <a:moveTo>
                    <a:pt x="759" y="244"/>
                  </a:moveTo>
                  <a:lnTo>
                    <a:pt x="755" y="247"/>
                  </a:lnTo>
                  <a:lnTo>
                    <a:pt x="753" y="255"/>
                  </a:lnTo>
                  <a:lnTo>
                    <a:pt x="753" y="257"/>
                  </a:lnTo>
                  <a:lnTo>
                    <a:pt x="755" y="257"/>
                  </a:lnTo>
                  <a:lnTo>
                    <a:pt x="757" y="249"/>
                  </a:lnTo>
                  <a:lnTo>
                    <a:pt x="759" y="244"/>
                  </a:lnTo>
                  <a:lnTo>
                    <a:pt x="759" y="244"/>
                  </a:lnTo>
                  <a:close/>
                  <a:moveTo>
                    <a:pt x="791" y="272"/>
                  </a:moveTo>
                  <a:lnTo>
                    <a:pt x="788" y="274"/>
                  </a:lnTo>
                  <a:lnTo>
                    <a:pt x="791" y="274"/>
                  </a:lnTo>
                  <a:lnTo>
                    <a:pt x="791" y="274"/>
                  </a:lnTo>
                  <a:lnTo>
                    <a:pt x="791" y="272"/>
                  </a:lnTo>
                  <a:lnTo>
                    <a:pt x="791" y="272"/>
                  </a:lnTo>
                  <a:close/>
                  <a:moveTo>
                    <a:pt x="778" y="266"/>
                  </a:moveTo>
                  <a:lnTo>
                    <a:pt x="778" y="263"/>
                  </a:lnTo>
                  <a:lnTo>
                    <a:pt x="778" y="266"/>
                  </a:lnTo>
                  <a:lnTo>
                    <a:pt x="778" y="270"/>
                  </a:lnTo>
                  <a:lnTo>
                    <a:pt x="780" y="272"/>
                  </a:lnTo>
                  <a:lnTo>
                    <a:pt x="780" y="274"/>
                  </a:lnTo>
                  <a:lnTo>
                    <a:pt x="778" y="272"/>
                  </a:lnTo>
                  <a:lnTo>
                    <a:pt x="778" y="272"/>
                  </a:lnTo>
                  <a:lnTo>
                    <a:pt x="778" y="276"/>
                  </a:lnTo>
                  <a:lnTo>
                    <a:pt x="780" y="278"/>
                  </a:lnTo>
                  <a:lnTo>
                    <a:pt x="782" y="276"/>
                  </a:lnTo>
                  <a:lnTo>
                    <a:pt x="784" y="274"/>
                  </a:lnTo>
                  <a:lnTo>
                    <a:pt x="786" y="272"/>
                  </a:lnTo>
                  <a:lnTo>
                    <a:pt x="784" y="270"/>
                  </a:lnTo>
                  <a:lnTo>
                    <a:pt x="782" y="268"/>
                  </a:lnTo>
                  <a:lnTo>
                    <a:pt x="778" y="266"/>
                  </a:lnTo>
                  <a:lnTo>
                    <a:pt x="778" y="266"/>
                  </a:lnTo>
                  <a:close/>
                  <a:moveTo>
                    <a:pt x="786" y="266"/>
                  </a:moveTo>
                  <a:lnTo>
                    <a:pt x="786" y="266"/>
                  </a:lnTo>
                  <a:lnTo>
                    <a:pt x="784" y="268"/>
                  </a:lnTo>
                  <a:lnTo>
                    <a:pt x="784" y="270"/>
                  </a:lnTo>
                  <a:lnTo>
                    <a:pt x="786" y="270"/>
                  </a:lnTo>
                  <a:lnTo>
                    <a:pt x="788" y="270"/>
                  </a:lnTo>
                  <a:lnTo>
                    <a:pt x="788" y="268"/>
                  </a:lnTo>
                  <a:lnTo>
                    <a:pt x="786" y="266"/>
                  </a:lnTo>
                  <a:lnTo>
                    <a:pt x="786" y="266"/>
                  </a:lnTo>
                  <a:close/>
                  <a:moveTo>
                    <a:pt x="780" y="261"/>
                  </a:moveTo>
                  <a:lnTo>
                    <a:pt x="778" y="259"/>
                  </a:lnTo>
                  <a:lnTo>
                    <a:pt x="778" y="261"/>
                  </a:lnTo>
                  <a:lnTo>
                    <a:pt x="780" y="266"/>
                  </a:lnTo>
                  <a:lnTo>
                    <a:pt x="784" y="266"/>
                  </a:lnTo>
                  <a:lnTo>
                    <a:pt x="784" y="266"/>
                  </a:lnTo>
                  <a:lnTo>
                    <a:pt x="782" y="263"/>
                  </a:lnTo>
                  <a:lnTo>
                    <a:pt x="780" y="261"/>
                  </a:lnTo>
                  <a:lnTo>
                    <a:pt x="780" y="261"/>
                  </a:lnTo>
                  <a:close/>
                  <a:moveTo>
                    <a:pt x="788" y="257"/>
                  </a:moveTo>
                  <a:lnTo>
                    <a:pt x="784" y="259"/>
                  </a:lnTo>
                  <a:lnTo>
                    <a:pt x="782" y="261"/>
                  </a:lnTo>
                  <a:lnTo>
                    <a:pt x="782" y="261"/>
                  </a:lnTo>
                  <a:lnTo>
                    <a:pt x="786" y="263"/>
                  </a:lnTo>
                  <a:lnTo>
                    <a:pt x="788" y="266"/>
                  </a:lnTo>
                  <a:lnTo>
                    <a:pt x="791" y="263"/>
                  </a:lnTo>
                  <a:lnTo>
                    <a:pt x="791" y="261"/>
                  </a:lnTo>
                  <a:lnTo>
                    <a:pt x="791" y="261"/>
                  </a:lnTo>
                  <a:lnTo>
                    <a:pt x="791" y="259"/>
                  </a:lnTo>
                  <a:lnTo>
                    <a:pt x="788" y="257"/>
                  </a:lnTo>
                  <a:lnTo>
                    <a:pt x="788" y="257"/>
                  </a:lnTo>
                  <a:lnTo>
                    <a:pt x="788" y="257"/>
                  </a:lnTo>
                  <a:close/>
                  <a:moveTo>
                    <a:pt x="780" y="253"/>
                  </a:moveTo>
                  <a:lnTo>
                    <a:pt x="780" y="253"/>
                  </a:lnTo>
                  <a:lnTo>
                    <a:pt x="778" y="255"/>
                  </a:lnTo>
                  <a:lnTo>
                    <a:pt x="780" y="255"/>
                  </a:lnTo>
                  <a:lnTo>
                    <a:pt x="780" y="253"/>
                  </a:lnTo>
                  <a:lnTo>
                    <a:pt x="780" y="253"/>
                  </a:lnTo>
                  <a:close/>
                  <a:moveTo>
                    <a:pt x="786" y="247"/>
                  </a:moveTo>
                  <a:lnTo>
                    <a:pt x="788" y="249"/>
                  </a:lnTo>
                  <a:lnTo>
                    <a:pt x="791" y="249"/>
                  </a:lnTo>
                  <a:lnTo>
                    <a:pt x="788" y="247"/>
                  </a:lnTo>
                  <a:lnTo>
                    <a:pt x="786" y="247"/>
                  </a:lnTo>
                  <a:lnTo>
                    <a:pt x="786" y="247"/>
                  </a:lnTo>
                  <a:close/>
                  <a:moveTo>
                    <a:pt x="786" y="249"/>
                  </a:moveTo>
                  <a:lnTo>
                    <a:pt x="784" y="249"/>
                  </a:lnTo>
                  <a:lnTo>
                    <a:pt x="782" y="251"/>
                  </a:lnTo>
                  <a:lnTo>
                    <a:pt x="780" y="251"/>
                  </a:lnTo>
                  <a:lnTo>
                    <a:pt x="782" y="253"/>
                  </a:lnTo>
                  <a:lnTo>
                    <a:pt x="782" y="255"/>
                  </a:lnTo>
                  <a:lnTo>
                    <a:pt x="784" y="253"/>
                  </a:lnTo>
                  <a:lnTo>
                    <a:pt x="782" y="255"/>
                  </a:lnTo>
                  <a:lnTo>
                    <a:pt x="782" y="257"/>
                  </a:lnTo>
                  <a:lnTo>
                    <a:pt x="784" y="257"/>
                  </a:lnTo>
                  <a:lnTo>
                    <a:pt x="786" y="255"/>
                  </a:lnTo>
                  <a:lnTo>
                    <a:pt x="788" y="255"/>
                  </a:lnTo>
                  <a:lnTo>
                    <a:pt x="791" y="255"/>
                  </a:lnTo>
                  <a:lnTo>
                    <a:pt x="791" y="251"/>
                  </a:lnTo>
                  <a:lnTo>
                    <a:pt x="788" y="251"/>
                  </a:lnTo>
                  <a:lnTo>
                    <a:pt x="786" y="249"/>
                  </a:lnTo>
                  <a:lnTo>
                    <a:pt x="786" y="249"/>
                  </a:lnTo>
                  <a:close/>
                  <a:moveTo>
                    <a:pt x="734" y="280"/>
                  </a:moveTo>
                  <a:lnTo>
                    <a:pt x="736" y="278"/>
                  </a:lnTo>
                  <a:lnTo>
                    <a:pt x="736" y="278"/>
                  </a:lnTo>
                  <a:lnTo>
                    <a:pt x="734" y="280"/>
                  </a:lnTo>
                  <a:lnTo>
                    <a:pt x="734" y="280"/>
                  </a:lnTo>
                  <a:close/>
                  <a:moveTo>
                    <a:pt x="729" y="282"/>
                  </a:moveTo>
                  <a:lnTo>
                    <a:pt x="736" y="285"/>
                  </a:lnTo>
                  <a:lnTo>
                    <a:pt x="734" y="282"/>
                  </a:lnTo>
                  <a:lnTo>
                    <a:pt x="729" y="282"/>
                  </a:lnTo>
                  <a:lnTo>
                    <a:pt x="729" y="282"/>
                  </a:lnTo>
                  <a:close/>
                  <a:moveTo>
                    <a:pt x="713" y="291"/>
                  </a:moveTo>
                  <a:lnTo>
                    <a:pt x="710" y="291"/>
                  </a:lnTo>
                  <a:lnTo>
                    <a:pt x="713" y="291"/>
                  </a:lnTo>
                  <a:lnTo>
                    <a:pt x="713" y="291"/>
                  </a:lnTo>
                  <a:lnTo>
                    <a:pt x="713" y="291"/>
                  </a:lnTo>
                  <a:lnTo>
                    <a:pt x="713" y="291"/>
                  </a:lnTo>
                  <a:close/>
                  <a:moveTo>
                    <a:pt x="719" y="289"/>
                  </a:moveTo>
                  <a:lnTo>
                    <a:pt x="713" y="289"/>
                  </a:lnTo>
                  <a:lnTo>
                    <a:pt x="715" y="289"/>
                  </a:lnTo>
                  <a:lnTo>
                    <a:pt x="717" y="289"/>
                  </a:lnTo>
                  <a:lnTo>
                    <a:pt x="719" y="289"/>
                  </a:lnTo>
                  <a:lnTo>
                    <a:pt x="719" y="289"/>
                  </a:lnTo>
                  <a:close/>
                  <a:moveTo>
                    <a:pt x="719" y="301"/>
                  </a:moveTo>
                  <a:lnTo>
                    <a:pt x="717" y="301"/>
                  </a:lnTo>
                  <a:lnTo>
                    <a:pt x="713" y="304"/>
                  </a:lnTo>
                  <a:lnTo>
                    <a:pt x="713" y="306"/>
                  </a:lnTo>
                  <a:lnTo>
                    <a:pt x="715" y="306"/>
                  </a:lnTo>
                  <a:lnTo>
                    <a:pt x="717" y="304"/>
                  </a:lnTo>
                  <a:lnTo>
                    <a:pt x="719" y="301"/>
                  </a:lnTo>
                  <a:lnTo>
                    <a:pt x="719" y="301"/>
                  </a:lnTo>
                  <a:close/>
                  <a:moveTo>
                    <a:pt x="725" y="287"/>
                  </a:moveTo>
                  <a:lnTo>
                    <a:pt x="719" y="291"/>
                  </a:lnTo>
                  <a:lnTo>
                    <a:pt x="719" y="293"/>
                  </a:lnTo>
                  <a:lnTo>
                    <a:pt x="719" y="293"/>
                  </a:lnTo>
                  <a:lnTo>
                    <a:pt x="717" y="295"/>
                  </a:lnTo>
                  <a:lnTo>
                    <a:pt x="717" y="299"/>
                  </a:lnTo>
                  <a:lnTo>
                    <a:pt x="721" y="301"/>
                  </a:lnTo>
                  <a:lnTo>
                    <a:pt x="723" y="301"/>
                  </a:lnTo>
                  <a:lnTo>
                    <a:pt x="727" y="295"/>
                  </a:lnTo>
                  <a:lnTo>
                    <a:pt x="729" y="291"/>
                  </a:lnTo>
                  <a:lnTo>
                    <a:pt x="727" y="287"/>
                  </a:lnTo>
                  <a:lnTo>
                    <a:pt x="729" y="285"/>
                  </a:lnTo>
                  <a:lnTo>
                    <a:pt x="729" y="282"/>
                  </a:lnTo>
                  <a:lnTo>
                    <a:pt x="727" y="282"/>
                  </a:lnTo>
                  <a:lnTo>
                    <a:pt x="725" y="285"/>
                  </a:lnTo>
                  <a:lnTo>
                    <a:pt x="725" y="287"/>
                  </a:lnTo>
                  <a:lnTo>
                    <a:pt x="725" y="287"/>
                  </a:lnTo>
                  <a:close/>
                  <a:moveTo>
                    <a:pt x="694" y="266"/>
                  </a:moveTo>
                  <a:lnTo>
                    <a:pt x="698" y="266"/>
                  </a:lnTo>
                  <a:lnTo>
                    <a:pt x="696" y="263"/>
                  </a:lnTo>
                  <a:lnTo>
                    <a:pt x="694" y="266"/>
                  </a:lnTo>
                  <a:lnTo>
                    <a:pt x="694" y="266"/>
                  </a:lnTo>
                  <a:close/>
                  <a:moveTo>
                    <a:pt x="685" y="272"/>
                  </a:moveTo>
                  <a:lnTo>
                    <a:pt x="683" y="274"/>
                  </a:lnTo>
                  <a:lnTo>
                    <a:pt x="685" y="274"/>
                  </a:lnTo>
                  <a:lnTo>
                    <a:pt x="685" y="272"/>
                  </a:lnTo>
                  <a:lnTo>
                    <a:pt x="685" y="272"/>
                  </a:lnTo>
                  <a:close/>
                  <a:moveTo>
                    <a:pt x="694" y="301"/>
                  </a:moveTo>
                  <a:lnTo>
                    <a:pt x="689" y="304"/>
                  </a:lnTo>
                  <a:lnTo>
                    <a:pt x="692" y="304"/>
                  </a:lnTo>
                  <a:lnTo>
                    <a:pt x="694" y="301"/>
                  </a:lnTo>
                  <a:lnTo>
                    <a:pt x="694" y="301"/>
                  </a:lnTo>
                  <a:close/>
                  <a:moveTo>
                    <a:pt x="685" y="297"/>
                  </a:moveTo>
                  <a:lnTo>
                    <a:pt x="689" y="295"/>
                  </a:lnTo>
                  <a:lnTo>
                    <a:pt x="692" y="297"/>
                  </a:lnTo>
                  <a:lnTo>
                    <a:pt x="692" y="299"/>
                  </a:lnTo>
                  <a:lnTo>
                    <a:pt x="689" y="301"/>
                  </a:lnTo>
                  <a:lnTo>
                    <a:pt x="685" y="299"/>
                  </a:lnTo>
                  <a:lnTo>
                    <a:pt x="685" y="297"/>
                  </a:lnTo>
                  <a:lnTo>
                    <a:pt x="685" y="297"/>
                  </a:lnTo>
                  <a:close/>
                  <a:moveTo>
                    <a:pt x="664" y="282"/>
                  </a:moveTo>
                  <a:lnTo>
                    <a:pt x="666" y="282"/>
                  </a:lnTo>
                  <a:lnTo>
                    <a:pt x="668" y="282"/>
                  </a:lnTo>
                  <a:lnTo>
                    <a:pt x="668" y="285"/>
                  </a:lnTo>
                  <a:lnTo>
                    <a:pt x="666" y="285"/>
                  </a:lnTo>
                  <a:lnTo>
                    <a:pt x="664" y="282"/>
                  </a:lnTo>
                  <a:lnTo>
                    <a:pt x="664" y="282"/>
                  </a:lnTo>
                  <a:close/>
                  <a:moveTo>
                    <a:pt x="668" y="306"/>
                  </a:moveTo>
                  <a:lnTo>
                    <a:pt x="673" y="306"/>
                  </a:lnTo>
                  <a:lnTo>
                    <a:pt x="675" y="308"/>
                  </a:lnTo>
                  <a:lnTo>
                    <a:pt x="670" y="308"/>
                  </a:lnTo>
                  <a:lnTo>
                    <a:pt x="668" y="306"/>
                  </a:lnTo>
                  <a:lnTo>
                    <a:pt x="668" y="306"/>
                  </a:lnTo>
                  <a:close/>
                  <a:moveTo>
                    <a:pt x="639" y="293"/>
                  </a:moveTo>
                  <a:lnTo>
                    <a:pt x="643" y="291"/>
                  </a:lnTo>
                  <a:lnTo>
                    <a:pt x="639" y="289"/>
                  </a:lnTo>
                  <a:lnTo>
                    <a:pt x="639" y="291"/>
                  </a:lnTo>
                  <a:lnTo>
                    <a:pt x="639" y="293"/>
                  </a:lnTo>
                  <a:lnTo>
                    <a:pt x="639" y="293"/>
                  </a:lnTo>
                  <a:close/>
                  <a:moveTo>
                    <a:pt x="649" y="304"/>
                  </a:moveTo>
                  <a:lnTo>
                    <a:pt x="656" y="304"/>
                  </a:lnTo>
                  <a:lnTo>
                    <a:pt x="658" y="304"/>
                  </a:lnTo>
                  <a:lnTo>
                    <a:pt x="658" y="306"/>
                  </a:lnTo>
                  <a:lnTo>
                    <a:pt x="654" y="308"/>
                  </a:lnTo>
                  <a:lnTo>
                    <a:pt x="649" y="306"/>
                  </a:lnTo>
                  <a:lnTo>
                    <a:pt x="649" y="304"/>
                  </a:lnTo>
                  <a:lnTo>
                    <a:pt x="649" y="304"/>
                  </a:lnTo>
                  <a:close/>
                  <a:moveTo>
                    <a:pt x="643" y="306"/>
                  </a:moveTo>
                  <a:lnTo>
                    <a:pt x="645" y="306"/>
                  </a:lnTo>
                  <a:lnTo>
                    <a:pt x="645" y="308"/>
                  </a:lnTo>
                  <a:lnTo>
                    <a:pt x="643" y="306"/>
                  </a:lnTo>
                  <a:lnTo>
                    <a:pt x="643" y="306"/>
                  </a:lnTo>
                  <a:close/>
                  <a:moveTo>
                    <a:pt x="635" y="304"/>
                  </a:moveTo>
                  <a:lnTo>
                    <a:pt x="637" y="304"/>
                  </a:lnTo>
                  <a:lnTo>
                    <a:pt x="639" y="304"/>
                  </a:lnTo>
                  <a:lnTo>
                    <a:pt x="637" y="306"/>
                  </a:lnTo>
                  <a:lnTo>
                    <a:pt x="635" y="304"/>
                  </a:lnTo>
                  <a:lnTo>
                    <a:pt x="635" y="304"/>
                  </a:lnTo>
                  <a:close/>
                  <a:moveTo>
                    <a:pt x="561" y="346"/>
                  </a:moveTo>
                  <a:lnTo>
                    <a:pt x="559" y="350"/>
                  </a:lnTo>
                  <a:lnTo>
                    <a:pt x="561" y="352"/>
                  </a:lnTo>
                  <a:lnTo>
                    <a:pt x="567" y="352"/>
                  </a:lnTo>
                  <a:lnTo>
                    <a:pt x="573" y="348"/>
                  </a:lnTo>
                  <a:lnTo>
                    <a:pt x="576" y="346"/>
                  </a:lnTo>
                  <a:lnTo>
                    <a:pt x="580" y="348"/>
                  </a:lnTo>
                  <a:lnTo>
                    <a:pt x="584" y="344"/>
                  </a:lnTo>
                  <a:lnTo>
                    <a:pt x="586" y="341"/>
                  </a:lnTo>
                  <a:lnTo>
                    <a:pt x="592" y="335"/>
                  </a:lnTo>
                  <a:lnTo>
                    <a:pt x="595" y="333"/>
                  </a:lnTo>
                  <a:lnTo>
                    <a:pt x="597" y="331"/>
                  </a:lnTo>
                  <a:lnTo>
                    <a:pt x="592" y="327"/>
                  </a:lnTo>
                  <a:lnTo>
                    <a:pt x="588" y="322"/>
                  </a:lnTo>
                  <a:lnTo>
                    <a:pt x="586" y="322"/>
                  </a:lnTo>
                  <a:lnTo>
                    <a:pt x="584" y="325"/>
                  </a:lnTo>
                  <a:lnTo>
                    <a:pt x="582" y="329"/>
                  </a:lnTo>
                  <a:lnTo>
                    <a:pt x="580" y="331"/>
                  </a:lnTo>
                  <a:lnTo>
                    <a:pt x="576" y="333"/>
                  </a:lnTo>
                  <a:lnTo>
                    <a:pt x="571" y="329"/>
                  </a:lnTo>
                  <a:lnTo>
                    <a:pt x="571" y="329"/>
                  </a:lnTo>
                  <a:lnTo>
                    <a:pt x="567" y="333"/>
                  </a:lnTo>
                  <a:lnTo>
                    <a:pt x="565" y="337"/>
                  </a:lnTo>
                  <a:lnTo>
                    <a:pt x="563" y="341"/>
                  </a:lnTo>
                  <a:lnTo>
                    <a:pt x="561" y="344"/>
                  </a:lnTo>
                  <a:lnTo>
                    <a:pt x="563" y="346"/>
                  </a:lnTo>
                  <a:lnTo>
                    <a:pt x="563" y="348"/>
                  </a:lnTo>
                  <a:lnTo>
                    <a:pt x="561" y="348"/>
                  </a:lnTo>
                  <a:lnTo>
                    <a:pt x="561" y="346"/>
                  </a:lnTo>
                  <a:lnTo>
                    <a:pt x="561" y="346"/>
                  </a:lnTo>
                  <a:close/>
                  <a:moveTo>
                    <a:pt x="557" y="350"/>
                  </a:moveTo>
                  <a:lnTo>
                    <a:pt x="557" y="346"/>
                  </a:lnTo>
                  <a:lnTo>
                    <a:pt x="557" y="346"/>
                  </a:lnTo>
                  <a:lnTo>
                    <a:pt x="555" y="350"/>
                  </a:lnTo>
                  <a:lnTo>
                    <a:pt x="557" y="350"/>
                  </a:lnTo>
                  <a:lnTo>
                    <a:pt x="557" y="350"/>
                  </a:lnTo>
                  <a:close/>
                  <a:moveTo>
                    <a:pt x="557" y="354"/>
                  </a:moveTo>
                  <a:lnTo>
                    <a:pt x="552" y="354"/>
                  </a:lnTo>
                  <a:lnTo>
                    <a:pt x="552" y="356"/>
                  </a:lnTo>
                  <a:lnTo>
                    <a:pt x="548" y="358"/>
                  </a:lnTo>
                  <a:lnTo>
                    <a:pt x="544" y="363"/>
                  </a:lnTo>
                  <a:lnTo>
                    <a:pt x="546" y="363"/>
                  </a:lnTo>
                  <a:lnTo>
                    <a:pt x="557" y="358"/>
                  </a:lnTo>
                  <a:lnTo>
                    <a:pt x="557" y="356"/>
                  </a:lnTo>
                  <a:lnTo>
                    <a:pt x="557" y="354"/>
                  </a:lnTo>
                  <a:lnTo>
                    <a:pt x="557" y="354"/>
                  </a:lnTo>
                  <a:close/>
                  <a:moveTo>
                    <a:pt x="527" y="352"/>
                  </a:moveTo>
                  <a:lnTo>
                    <a:pt x="529" y="354"/>
                  </a:lnTo>
                  <a:lnTo>
                    <a:pt x="529" y="356"/>
                  </a:lnTo>
                  <a:lnTo>
                    <a:pt x="527" y="356"/>
                  </a:lnTo>
                  <a:lnTo>
                    <a:pt x="523" y="356"/>
                  </a:lnTo>
                  <a:lnTo>
                    <a:pt x="525" y="354"/>
                  </a:lnTo>
                  <a:lnTo>
                    <a:pt x="527" y="352"/>
                  </a:lnTo>
                  <a:lnTo>
                    <a:pt x="527" y="352"/>
                  </a:lnTo>
                  <a:close/>
                  <a:moveTo>
                    <a:pt x="470" y="331"/>
                  </a:moveTo>
                  <a:lnTo>
                    <a:pt x="479" y="327"/>
                  </a:lnTo>
                  <a:lnTo>
                    <a:pt x="483" y="331"/>
                  </a:lnTo>
                  <a:lnTo>
                    <a:pt x="487" y="331"/>
                  </a:lnTo>
                  <a:lnTo>
                    <a:pt x="491" y="329"/>
                  </a:lnTo>
                  <a:lnTo>
                    <a:pt x="495" y="331"/>
                  </a:lnTo>
                  <a:lnTo>
                    <a:pt x="495" y="335"/>
                  </a:lnTo>
                  <a:lnTo>
                    <a:pt x="500" y="335"/>
                  </a:lnTo>
                  <a:lnTo>
                    <a:pt x="504" y="339"/>
                  </a:lnTo>
                  <a:lnTo>
                    <a:pt x="506" y="344"/>
                  </a:lnTo>
                  <a:lnTo>
                    <a:pt x="506" y="346"/>
                  </a:lnTo>
                  <a:lnTo>
                    <a:pt x="502" y="348"/>
                  </a:lnTo>
                  <a:lnTo>
                    <a:pt x="495" y="348"/>
                  </a:lnTo>
                  <a:lnTo>
                    <a:pt x="491" y="348"/>
                  </a:lnTo>
                  <a:lnTo>
                    <a:pt x="489" y="341"/>
                  </a:lnTo>
                  <a:lnTo>
                    <a:pt x="485" y="341"/>
                  </a:lnTo>
                  <a:lnTo>
                    <a:pt x="483" y="337"/>
                  </a:lnTo>
                  <a:lnTo>
                    <a:pt x="477" y="337"/>
                  </a:lnTo>
                  <a:lnTo>
                    <a:pt x="472" y="337"/>
                  </a:lnTo>
                  <a:lnTo>
                    <a:pt x="468" y="335"/>
                  </a:lnTo>
                  <a:lnTo>
                    <a:pt x="470" y="331"/>
                  </a:lnTo>
                  <a:lnTo>
                    <a:pt x="470" y="331"/>
                  </a:lnTo>
                  <a:close/>
                  <a:moveTo>
                    <a:pt x="407" y="285"/>
                  </a:moveTo>
                  <a:lnTo>
                    <a:pt x="411" y="287"/>
                  </a:lnTo>
                  <a:lnTo>
                    <a:pt x="411" y="285"/>
                  </a:lnTo>
                  <a:lnTo>
                    <a:pt x="411" y="287"/>
                  </a:lnTo>
                  <a:lnTo>
                    <a:pt x="409" y="287"/>
                  </a:lnTo>
                  <a:lnTo>
                    <a:pt x="407" y="285"/>
                  </a:lnTo>
                  <a:lnTo>
                    <a:pt x="407" y="285"/>
                  </a:lnTo>
                  <a:close/>
                  <a:moveTo>
                    <a:pt x="396" y="280"/>
                  </a:moveTo>
                  <a:lnTo>
                    <a:pt x="399" y="282"/>
                  </a:lnTo>
                  <a:lnTo>
                    <a:pt x="401" y="280"/>
                  </a:lnTo>
                  <a:lnTo>
                    <a:pt x="403" y="280"/>
                  </a:lnTo>
                  <a:lnTo>
                    <a:pt x="405" y="280"/>
                  </a:lnTo>
                  <a:lnTo>
                    <a:pt x="403" y="278"/>
                  </a:lnTo>
                  <a:lnTo>
                    <a:pt x="401" y="278"/>
                  </a:lnTo>
                  <a:lnTo>
                    <a:pt x="399" y="276"/>
                  </a:lnTo>
                  <a:lnTo>
                    <a:pt x="396" y="278"/>
                  </a:lnTo>
                  <a:lnTo>
                    <a:pt x="396" y="280"/>
                  </a:lnTo>
                  <a:lnTo>
                    <a:pt x="396" y="280"/>
                  </a:lnTo>
                  <a:close/>
                  <a:moveTo>
                    <a:pt x="609" y="299"/>
                  </a:moveTo>
                  <a:lnTo>
                    <a:pt x="614" y="297"/>
                  </a:lnTo>
                  <a:lnTo>
                    <a:pt x="620" y="299"/>
                  </a:lnTo>
                  <a:lnTo>
                    <a:pt x="622" y="299"/>
                  </a:lnTo>
                  <a:lnTo>
                    <a:pt x="624" y="299"/>
                  </a:lnTo>
                  <a:lnTo>
                    <a:pt x="626" y="297"/>
                  </a:lnTo>
                  <a:lnTo>
                    <a:pt x="630" y="295"/>
                  </a:lnTo>
                  <a:lnTo>
                    <a:pt x="628" y="293"/>
                  </a:lnTo>
                  <a:lnTo>
                    <a:pt x="626" y="291"/>
                  </a:lnTo>
                  <a:lnTo>
                    <a:pt x="622" y="293"/>
                  </a:lnTo>
                  <a:lnTo>
                    <a:pt x="616" y="293"/>
                  </a:lnTo>
                  <a:lnTo>
                    <a:pt x="614" y="293"/>
                  </a:lnTo>
                  <a:lnTo>
                    <a:pt x="611" y="293"/>
                  </a:lnTo>
                  <a:lnTo>
                    <a:pt x="609" y="297"/>
                  </a:lnTo>
                  <a:lnTo>
                    <a:pt x="609" y="299"/>
                  </a:lnTo>
                  <a:lnTo>
                    <a:pt x="609" y="299"/>
                  </a:lnTo>
                  <a:close/>
                  <a:moveTo>
                    <a:pt x="603" y="306"/>
                  </a:moveTo>
                  <a:lnTo>
                    <a:pt x="603" y="308"/>
                  </a:lnTo>
                  <a:lnTo>
                    <a:pt x="603" y="308"/>
                  </a:lnTo>
                  <a:lnTo>
                    <a:pt x="605" y="306"/>
                  </a:lnTo>
                  <a:lnTo>
                    <a:pt x="603" y="306"/>
                  </a:lnTo>
                  <a:lnTo>
                    <a:pt x="603" y="306"/>
                  </a:lnTo>
                  <a:close/>
                  <a:moveTo>
                    <a:pt x="586" y="306"/>
                  </a:moveTo>
                  <a:lnTo>
                    <a:pt x="582" y="306"/>
                  </a:lnTo>
                  <a:lnTo>
                    <a:pt x="584" y="308"/>
                  </a:lnTo>
                  <a:lnTo>
                    <a:pt x="582" y="310"/>
                  </a:lnTo>
                  <a:lnTo>
                    <a:pt x="582" y="310"/>
                  </a:lnTo>
                  <a:lnTo>
                    <a:pt x="586" y="312"/>
                  </a:lnTo>
                  <a:lnTo>
                    <a:pt x="592" y="310"/>
                  </a:lnTo>
                  <a:lnTo>
                    <a:pt x="595" y="306"/>
                  </a:lnTo>
                  <a:lnTo>
                    <a:pt x="592" y="306"/>
                  </a:lnTo>
                  <a:lnTo>
                    <a:pt x="588" y="306"/>
                  </a:lnTo>
                  <a:lnTo>
                    <a:pt x="586" y="306"/>
                  </a:lnTo>
                  <a:lnTo>
                    <a:pt x="586" y="306"/>
                  </a:lnTo>
                  <a:close/>
                  <a:moveTo>
                    <a:pt x="571" y="312"/>
                  </a:moveTo>
                  <a:lnTo>
                    <a:pt x="573" y="312"/>
                  </a:lnTo>
                  <a:lnTo>
                    <a:pt x="576" y="314"/>
                  </a:lnTo>
                  <a:lnTo>
                    <a:pt x="580" y="310"/>
                  </a:lnTo>
                  <a:lnTo>
                    <a:pt x="578" y="308"/>
                  </a:lnTo>
                  <a:lnTo>
                    <a:pt x="576" y="310"/>
                  </a:lnTo>
                  <a:lnTo>
                    <a:pt x="573" y="310"/>
                  </a:lnTo>
                  <a:lnTo>
                    <a:pt x="571" y="312"/>
                  </a:lnTo>
                  <a:lnTo>
                    <a:pt x="571" y="312"/>
                  </a:lnTo>
                  <a:close/>
                  <a:moveTo>
                    <a:pt x="559" y="314"/>
                  </a:moveTo>
                  <a:lnTo>
                    <a:pt x="563" y="310"/>
                  </a:lnTo>
                  <a:lnTo>
                    <a:pt x="563" y="308"/>
                  </a:lnTo>
                  <a:lnTo>
                    <a:pt x="563" y="308"/>
                  </a:lnTo>
                  <a:lnTo>
                    <a:pt x="567" y="308"/>
                  </a:lnTo>
                  <a:lnTo>
                    <a:pt x="569" y="308"/>
                  </a:lnTo>
                  <a:lnTo>
                    <a:pt x="571" y="308"/>
                  </a:lnTo>
                  <a:lnTo>
                    <a:pt x="567" y="312"/>
                  </a:lnTo>
                  <a:lnTo>
                    <a:pt x="565" y="314"/>
                  </a:lnTo>
                  <a:lnTo>
                    <a:pt x="561" y="314"/>
                  </a:lnTo>
                  <a:lnTo>
                    <a:pt x="559" y="314"/>
                  </a:lnTo>
                  <a:lnTo>
                    <a:pt x="559" y="314"/>
                  </a:lnTo>
                  <a:close/>
                  <a:moveTo>
                    <a:pt x="555" y="312"/>
                  </a:moveTo>
                  <a:lnTo>
                    <a:pt x="552" y="312"/>
                  </a:lnTo>
                  <a:lnTo>
                    <a:pt x="550" y="316"/>
                  </a:lnTo>
                  <a:lnTo>
                    <a:pt x="552" y="314"/>
                  </a:lnTo>
                  <a:lnTo>
                    <a:pt x="555" y="312"/>
                  </a:lnTo>
                  <a:lnTo>
                    <a:pt x="555" y="312"/>
                  </a:lnTo>
                  <a:close/>
                  <a:moveTo>
                    <a:pt x="557" y="306"/>
                  </a:moveTo>
                  <a:lnTo>
                    <a:pt x="555" y="308"/>
                  </a:lnTo>
                  <a:lnTo>
                    <a:pt x="557" y="310"/>
                  </a:lnTo>
                  <a:lnTo>
                    <a:pt x="559" y="308"/>
                  </a:lnTo>
                  <a:lnTo>
                    <a:pt x="557" y="306"/>
                  </a:lnTo>
                  <a:lnTo>
                    <a:pt x="557" y="306"/>
                  </a:lnTo>
                  <a:close/>
                  <a:moveTo>
                    <a:pt x="487" y="314"/>
                  </a:moveTo>
                  <a:lnTo>
                    <a:pt x="487" y="314"/>
                  </a:lnTo>
                  <a:lnTo>
                    <a:pt x="487" y="310"/>
                  </a:lnTo>
                  <a:lnTo>
                    <a:pt x="493" y="308"/>
                  </a:lnTo>
                  <a:lnTo>
                    <a:pt x="504" y="306"/>
                  </a:lnTo>
                  <a:lnTo>
                    <a:pt x="508" y="308"/>
                  </a:lnTo>
                  <a:lnTo>
                    <a:pt x="510" y="308"/>
                  </a:lnTo>
                  <a:lnTo>
                    <a:pt x="517" y="308"/>
                  </a:lnTo>
                  <a:lnTo>
                    <a:pt x="523" y="312"/>
                  </a:lnTo>
                  <a:lnTo>
                    <a:pt x="525" y="310"/>
                  </a:lnTo>
                  <a:lnTo>
                    <a:pt x="531" y="310"/>
                  </a:lnTo>
                  <a:lnTo>
                    <a:pt x="533" y="312"/>
                  </a:lnTo>
                  <a:lnTo>
                    <a:pt x="540" y="312"/>
                  </a:lnTo>
                  <a:lnTo>
                    <a:pt x="542" y="310"/>
                  </a:lnTo>
                  <a:lnTo>
                    <a:pt x="544" y="308"/>
                  </a:lnTo>
                  <a:lnTo>
                    <a:pt x="546" y="306"/>
                  </a:lnTo>
                  <a:lnTo>
                    <a:pt x="546" y="304"/>
                  </a:lnTo>
                  <a:lnTo>
                    <a:pt x="548" y="301"/>
                  </a:lnTo>
                  <a:lnTo>
                    <a:pt x="552" y="304"/>
                  </a:lnTo>
                  <a:lnTo>
                    <a:pt x="552" y="308"/>
                  </a:lnTo>
                  <a:lnTo>
                    <a:pt x="552" y="310"/>
                  </a:lnTo>
                  <a:lnTo>
                    <a:pt x="548" y="312"/>
                  </a:lnTo>
                  <a:lnTo>
                    <a:pt x="546" y="316"/>
                  </a:lnTo>
                  <a:lnTo>
                    <a:pt x="542" y="316"/>
                  </a:lnTo>
                  <a:lnTo>
                    <a:pt x="540" y="318"/>
                  </a:lnTo>
                  <a:lnTo>
                    <a:pt x="538" y="316"/>
                  </a:lnTo>
                  <a:lnTo>
                    <a:pt x="531" y="316"/>
                  </a:lnTo>
                  <a:lnTo>
                    <a:pt x="525" y="318"/>
                  </a:lnTo>
                  <a:lnTo>
                    <a:pt x="519" y="318"/>
                  </a:lnTo>
                  <a:lnTo>
                    <a:pt x="514" y="320"/>
                  </a:lnTo>
                  <a:lnTo>
                    <a:pt x="514" y="320"/>
                  </a:lnTo>
                  <a:lnTo>
                    <a:pt x="510" y="320"/>
                  </a:lnTo>
                  <a:lnTo>
                    <a:pt x="508" y="320"/>
                  </a:lnTo>
                  <a:lnTo>
                    <a:pt x="506" y="320"/>
                  </a:lnTo>
                  <a:lnTo>
                    <a:pt x="504" y="318"/>
                  </a:lnTo>
                  <a:lnTo>
                    <a:pt x="500" y="318"/>
                  </a:lnTo>
                  <a:lnTo>
                    <a:pt x="498" y="318"/>
                  </a:lnTo>
                  <a:lnTo>
                    <a:pt x="493" y="318"/>
                  </a:lnTo>
                  <a:lnTo>
                    <a:pt x="491" y="318"/>
                  </a:lnTo>
                  <a:lnTo>
                    <a:pt x="487" y="318"/>
                  </a:lnTo>
                  <a:lnTo>
                    <a:pt x="487" y="314"/>
                  </a:lnTo>
                  <a:lnTo>
                    <a:pt x="487" y="314"/>
                  </a:lnTo>
                  <a:close/>
                  <a:moveTo>
                    <a:pt x="485" y="314"/>
                  </a:moveTo>
                  <a:lnTo>
                    <a:pt x="483" y="318"/>
                  </a:lnTo>
                  <a:lnTo>
                    <a:pt x="485" y="318"/>
                  </a:lnTo>
                  <a:lnTo>
                    <a:pt x="485" y="316"/>
                  </a:lnTo>
                  <a:lnTo>
                    <a:pt x="485" y="314"/>
                  </a:lnTo>
                  <a:lnTo>
                    <a:pt x="485" y="314"/>
                  </a:lnTo>
                  <a:close/>
                  <a:moveTo>
                    <a:pt x="483" y="312"/>
                  </a:moveTo>
                  <a:lnTo>
                    <a:pt x="479" y="312"/>
                  </a:lnTo>
                  <a:lnTo>
                    <a:pt x="477" y="316"/>
                  </a:lnTo>
                  <a:lnTo>
                    <a:pt x="479" y="318"/>
                  </a:lnTo>
                  <a:lnTo>
                    <a:pt x="481" y="314"/>
                  </a:lnTo>
                  <a:lnTo>
                    <a:pt x="483" y="312"/>
                  </a:lnTo>
                  <a:lnTo>
                    <a:pt x="483" y="312"/>
                  </a:lnTo>
                  <a:close/>
                  <a:moveTo>
                    <a:pt x="426" y="314"/>
                  </a:moveTo>
                  <a:lnTo>
                    <a:pt x="424" y="318"/>
                  </a:lnTo>
                  <a:lnTo>
                    <a:pt x="426" y="318"/>
                  </a:lnTo>
                  <a:lnTo>
                    <a:pt x="426" y="320"/>
                  </a:lnTo>
                  <a:lnTo>
                    <a:pt x="426" y="322"/>
                  </a:lnTo>
                  <a:lnTo>
                    <a:pt x="430" y="325"/>
                  </a:lnTo>
                  <a:lnTo>
                    <a:pt x="436" y="322"/>
                  </a:lnTo>
                  <a:lnTo>
                    <a:pt x="439" y="325"/>
                  </a:lnTo>
                  <a:lnTo>
                    <a:pt x="443" y="322"/>
                  </a:lnTo>
                  <a:lnTo>
                    <a:pt x="445" y="320"/>
                  </a:lnTo>
                  <a:lnTo>
                    <a:pt x="447" y="322"/>
                  </a:lnTo>
                  <a:lnTo>
                    <a:pt x="453" y="320"/>
                  </a:lnTo>
                  <a:lnTo>
                    <a:pt x="455" y="320"/>
                  </a:lnTo>
                  <a:lnTo>
                    <a:pt x="460" y="316"/>
                  </a:lnTo>
                  <a:lnTo>
                    <a:pt x="462" y="320"/>
                  </a:lnTo>
                  <a:lnTo>
                    <a:pt x="466" y="318"/>
                  </a:lnTo>
                  <a:lnTo>
                    <a:pt x="472" y="320"/>
                  </a:lnTo>
                  <a:lnTo>
                    <a:pt x="468" y="318"/>
                  </a:lnTo>
                  <a:lnTo>
                    <a:pt x="474" y="318"/>
                  </a:lnTo>
                  <a:lnTo>
                    <a:pt x="474" y="314"/>
                  </a:lnTo>
                  <a:lnTo>
                    <a:pt x="472" y="314"/>
                  </a:lnTo>
                  <a:lnTo>
                    <a:pt x="472" y="312"/>
                  </a:lnTo>
                  <a:lnTo>
                    <a:pt x="472" y="308"/>
                  </a:lnTo>
                  <a:lnTo>
                    <a:pt x="468" y="308"/>
                  </a:lnTo>
                  <a:lnTo>
                    <a:pt x="468" y="310"/>
                  </a:lnTo>
                  <a:lnTo>
                    <a:pt x="466" y="312"/>
                  </a:lnTo>
                  <a:lnTo>
                    <a:pt x="466" y="308"/>
                  </a:lnTo>
                  <a:lnTo>
                    <a:pt x="462" y="306"/>
                  </a:lnTo>
                  <a:lnTo>
                    <a:pt x="458" y="308"/>
                  </a:lnTo>
                  <a:lnTo>
                    <a:pt x="453" y="304"/>
                  </a:lnTo>
                  <a:lnTo>
                    <a:pt x="451" y="304"/>
                  </a:lnTo>
                  <a:lnTo>
                    <a:pt x="447" y="306"/>
                  </a:lnTo>
                  <a:lnTo>
                    <a:pt x="447" y="308"/>
                  </a:lnTo>
                  <a:lnTo>
                    <a:pt x="453" y="312"/>
                  </a:lnTo>
                  <a:lnTo>
                    <a:pt x="458" y="314"/>
                  </a:lnTo>
                  <a:lnTo>
                    <a:pt x="451" y="314"/>
                  </a:lnTo>
                  <a:lnTo>
                    <a:pt x="449" y="316"/>
                  </a:lnTo>
                  <a:lnTo>
                    <a:pt x="445" y="314"/>
                  </a:lnTo>
                  <a:lnTo>
                    <a:pt x="443" y="310"/>
                  </a:lnTo>
                  <a:lnTo>
                    <a:pt x="441" y="310"/>
                  </a:lnTo>
                  <a:lnTo>
                    <a:pt x="436" y="310"/>
                  </a:lnTo>
                  <a:lnTo>
                    <a:pt x="434" y="310"/>
                  </a:lnTo>
                  <a:lnTo>
                    <a:pt x="428" y="312"/>
                  </a:lnTo>
                  <a:lnTo>
                    <a:pt x="428" y="312"/>
                  </a:lnTo>
                  <a:lnTo>
                    <a:pt x="426" y="314"/>
                  </a:lnTo>
                  <a:lnTo>
                    <a:pt x="426" y="314"/>
                  </a:lnTo>
                  <a:close/>
                  <a:moveTo>
                    <a:pt x="413" y="310"/>
                  </a:moveTo>
                  <a:lnTo>
                    <a:pt x="418" y="308"/>
                  </a:lnTo>
                  <a:lnTo>
                    <a:pt x="424" y="310"/>
                  </a:lnTo>
                  <a:lnTo>
                    <a:pt x="424" y="314"/>
                  </a:lnTo>
                  <a:lnTo>
                    <a:pt x="422" y="316"/>
                  </a:lnTo>
                  <a:lnTo>
                    <a:pt x="422" y="320"/>
                  </a:lnTo>
                  <a:lnTo>
                    <a:pt x="420" y="318"/>
                  </a:lnTo>
                  <a:lnTo>
                    <a:pt x="415" y="320"/>
                  </a:lnTo>
                  <a:lnTo>
                    <a:pt x="409" y="318"/>
                  </a:lnTo>
                  <a:lnTo>
                    <a:pt x="407" y="316"/>
                  </a:lnTo>
                  <a:lnTo>
                    <a:pt x="409" y="314"/>
                  </a:lnTo>
                  <a:lnTo>
                    <a:pt x="413" y="316"/>
                  </a:lnTo>
                  <a:lnTo>
                    <a:pt x="413" y="310"/>
                  </a:lnTo>
                  <a:lnTo>
                    <a:pt x="413" y="310"/>
                  </a:lnTo>
                  <a:close/>
                  <a:moveTo>
                    <a:pt x="401" y="316"/>
                  </a:moveTo>
                  <a:lnTo>
                    <a:pt x="403" y="314"/>
                  </a:lnTo>
                  <a:lnTo>
                    <a:pt x="405" y="316"/>
                  </a:lnTo>
                  <a:lnTo>
                    <a:pt x="403" y="318"/>
                  </a:lnTo>
                  <a:lnTo>
                    <a:pt x="401" y="316"/>
                  </a:lnTo>
                  <a:lnTo>
                    <a:pt x="401" y="316"/>
                  </a:lnTo>
                  <a:close/>
                  <a:moveTo>
                    <a:pt x="382" y="304"/>
                  </a:moveTo>
                  <a:lnTo>
                    <a:pt x="382" y="308"/>
                  </a:lnTo>
                  <a:lnTo>
                    <a:pt x="384" y="310"/>
                  </a:lnTo>
                  <a:lnTo>
                    <a:pt x="390" y="310"/>
                  </a:lnTo>
                  <a:lnTo>
                    <a:pt x="394" y="314"/>
                  </a:lnTo>
                  <a:lnTo>
                    <a:pt x="394" y="316"/>
                  </a:lnTo>
                  <a:lnTo>
                    <a:pt x="396" y="314"/>
                  </a:lnTo>
                  <a:lnTo>
                    <a:pt x="401" y="312"/>
                  </a:lnTo>
                  <a:lnTo>
                    <a:pt x="401" y="312"/>
                  </a:lnTo>
                  <a:lnTo>
                    <a:pt x="405" y="310"/>
                  </a:lnTo>
                  <a:lnTo>
                    <a:pt x="405" y="308"/>
                  </a:lnTo>
                  <a:lnTo>
                    <a:pt x="401" y="304"/>
                  </a:lnTo>
                  <a:lnTo>
                    <a:pt x="396" y="301"/>
                  </a:lnTo>
                  <a:lnTo>
                    <a:pt x="390" y="304"/>
                  </a:lnTo>
                  <a:lnTo>
                    <a:pt x="386" y="304"/>
                  </a:lnTo>
                  <a:lnTo>
                    <a:pt x="382" y="304"/>
                  </a:lnTo>
                  <a:lnTo>
                    <a:pt x="382" y="304"/>
                  </a:lnTo>
                  <a:close/>
                  <a:moveTo>
                    <a:pt x="866" y="308"/>
                  </a:moveTo>
                  <a:lnTo>
                    <a:pt x="866" y="308"/>
                  </a:lnTo>
                  <a:lnTo>
                    <a:pt x="871" y="308"/>
                  </a:lnTo>
                  <a:lnTo>
                    <a:pt x="873" y="308"/>
                  </a:lnTo>
                  <a:lnTo>
                    <a:pt x="871" y="304"/>
                  </a:lnTo>
                  <a:lnTo>
                    <a:pt x="869" y="301"/>
                  </a:lnTo>
                  <a:lnTo>
                    <a:pt x="866" y="304"/>
                  </a:lnTo>
                  <a:lnTo>
                    <a:pt x="866" y="308"/>
                  </a:lnTo>
                  <a:lnTo>
                    <a:pt x="866" y="308"/>
                  </a:lnTo>
                  <a:close/>
                  <a:moveTo>
                    <a:pt x="845" y="308"/>
                  </a:moveTo>
                  <a:lnTo>
                    <a:pt x="845" y="308"/>
                  </a:lnTo>
                  <a:lnTo>
                    <a:pt x="854" y="308"/>
                  </a:lnTo>
                  <a:lnTo>
                    <a:pt x="856" y="306"/>
                  </a:lnTo>
                  <a:lnTo>
                    <a:pt x="860" y="308"/>
                  </a:lnTo>
                  <a:lnTo>
                    <a:pt x="864" y="306"/>
                  </a:lnTo>
                  <a:lnTo>
                    <a:pt x="866" y="301"/>
                  </a:lnTo>
                  <a:lnTo>
                    <a:pt x="871" y="301"/>
                  </a:lnTo>
                  <a:lnTo>
                    <a:pt x="871" y="299"/>
                  </a:lnTo>
                  <a:lnTo>
                    <a:pt x="871" y="297"/>
                  </a:lnTo>
                  <a:lnTo>
                    <a:pt x="873" y="297"/>
                  </a:lnTo>
                  <a:lnTo>
                    <a:pt x="873" y="293"/>
                  </a:lnTo>
                  <a:lnTo>
                    <a:pt x="875" y="291"/>
                  </a:lnTo>
                  <a:lnTo>
                    <a:pt x="871" y="289"/>
                  </a:lnTo>
                  <a:lnTo>
                    <a:pt x="871" y="289"/>
                  </a:lnTo>
                  <a:lnTo>
                    <a:pt x="862" y="287"/>
                  </a:lnTo>
                  <a:lnTo>
                    <a:pt x="858" y="289"/>
                  </a:lnTo>
                  <a:lnTo>
                    <a:pt x="856" y="295"/>
                  </a:lnTo>
                  <a:lnTo>
                    <a:pt x="854" y="299"/>
                  </a:lnTo>
                  <a:lnTo>
                    <a:pt x="845" y="308"/>
                  </a:lnTo>
                  <a:lnTo>
                    <a:pt x="845" y="308"/>
                  </a:lnTo>
                  <a:close/>
                  <a:moveTo>
                    <a:pt x="352" y="278"/>
                  </a:moveTo>
                  <a:lnTo>
                    <a:pt x="348" y="280"/>
                  </a:lnTo>
                  <a:lnTo>
                    <a:pt x="352" y="285"/>
                  </a:lnTo>
                  <a:lnTo>
                    <a:pt x="356" y="287"/>
                  </a:lnTo>
                  <a:lnTo>
                    <a:pt x="358" y="285"/>
                  </a:lnTo>
                  <a:lnTo>
                    <a:pt x="365" y="285"/>
                  </a:lnTo>
                  <a:lnTo>
                    <a:pt x="369" y="282"/>
                  </a:lnTo>
                  <a:lnTo>
                    <a:pt x="373" y="282"/>
                  </a:lnTo>
                  <a:lnTo>
                    <a:pt x="375" y="280"/>
                  </a:lnTo>
                  <a:lnTo>
                    <a:pt x="373" y="278"/>
                  </a:lnTo>
                  <a:lnTo>
                    <a:pt x="367" y="280"/>
                  </a:lnTo>
                  <a:lnTo>
                    <a:pt x="365" y="278"/>
                  </a:lnTo>
                  <a:lnTo>
                    <a:pt x="354" y="278"/>
                  </a:lnTo>
                  <a:lnTo>
                    <a:pt x="352" y="278"/>
                  </a:lnTo>
                  <a:lnTo>
                    <a:pt x="352" y="278"/>
                  </a:lnTo>
                  <a:close/>
                  <a:moveTo>
                    <a:pt x="200" y="270"/>
                  </a:moveTo>
                  <a:lnTo>
                    <a:pt x="203" y="272"/>
                  </a:lnTo>
                  <a:lnTo>
                    <a:pt x="203" y="272"/>
                  </a:lnTo>
                  <a:lnTo>
                    <a:pt x="203" y="270"/>
                  </a:lnTo>
                  <a:lnTo>
                    <a:pt x="200" y="270"/>
                  </a:lnTo>
                  <a:lnTo>
                    <a:pt x="200" y="270"/>
                  </a:lnTo>
                  <a:close/>
                  <a:moveTo>
                    <a:pt x="205" y="274"/>
                  </a:moveTo>
                  <a:lnTo>
                    <a:pt x="207" y="276"/>
                  </a:lnTo>
                  <a:lnTo>
                    <a:pt x="209" y="274"/>
                  </a:lnTo>
                  <a:lnTo>
                    <a:pt x="209" y="270"/>
                  </a:lnTo>
                  <a:lnTo>
                    <a:pt x="213" y="270"/>
                  </a:lnTo>
                  <a:lnTo>
                    <a:pt x="215" y="266"/>
                  </a:lnTo>
                  <a:lnTo>
                    <a:pt x="215" y="261"/>
                  </a:lnTo>
                  <a:lnTo>
                    <a:pt x="219" y="257"/>
                  </a:lnTo>
                  <a:lnTo>
                    <a:pt x="221" y="259"/>
                  </a:lnTo>
                  <a:lnTo>
                    <a:pt x="226" y="259"/>
                  </a:lnTo>
                  <a:lnTo>
                    <a:pt x="232" y="259"/>
                  </a:lnTo>
                  <a:lnTo>
                    <a:pt x="234" y="261"/>
                  </a:lnTo>
                  <a:lnTo>
                    <a:pt x="236" y="259"/>
                  </a:lnTo>
                  <a:lnTo>
                    <a:pt x="238" y="259"/>
                  </a:lnTo>
                  <a:lnTo>
                    <a:pt x="245" y="259"/>
                  </a:lnTo>
                  <a:lnTo>
                    <a:pt x="249" y="261"/>
                  </a:lnTo>
                  <a:lnTo>
                    <a:pt x="255" y="263"/>
                  </a:lnTo>
                  <a:lnTo>
                    <a:pt x="264" y="263"/>
                  </a:lnTo>
                  <a:lnTo>
                    <a:pt x="266" y="268"/>
                  </a:lnTo>
                  <a:lnTo>
                    <a:pt x="266" y="272"/>
                  </a:lnTo>
                  <a:lnTo>
                    <a:pt x="268" y="274"/>
                  </a:lnTo>
                  <a:lnTo>
                    <a:pt x="274" y="278"/>
                  </a:lnTo>
                  <a:lnTo>
                    <a:pt x="287" y="276"/>
                  </a:lnTo>
                  <a:lnTo>
                    <a:pt x="297" y="278"/>
                  </a:lnTo>
                  <a:lnTo>
                    <a:pt x="306" y="278"/>
                  </a:lnTo>
                  <a:lnTo>
                    <a:pt x="308" y="274"/>
                  </a:lnTo>
                  <a:lnTo>
                    <a:pt x="310" y="266"/>
                  </a:lnTo>
                  <a:lnTo>
                    <a:pt x="314" y="266"/>
                  </a:lnTo>
                  <a:lnTo>
                    <a:pt x="318" y="272"/>
                  </a:lnTo>
                  <a:lnTo>
                    <a:pt x="321" y="272"/>
                  </a:lnTo>
                  <a:lnTo>
                    <a:pt x="325" y="270"/>
                  </a:lnTo>
                  <a:lnTo>
                    <a:pt x="327" y="272"/>
                  </a:lnTo>
                  <a:lnTo>
                    <a:pt x="331" y="276"/>
                  </a:lnTo>
                  <a:lnTo>
                    <a:pt x="335" y="276"/>
                  </a:lnTo>
                  <a:lnTo>
                    <a:pt x="337" y="278"/>
                  </a:lnTo>
                  <a:lnTo>
                    <a:pt x="342" y="278"/>
                  </a:lnTo>
                  <a:lnTo>
                    <a:pt x="346" y="278"/>
                  </a:lnTo>
                  <a:lnTo>
                    <a:pt x="346" y="282"/>
                  </a:lnTo>
                  <a:lnTo>
                    <a:pt x="350" y="289"/>
                  </a:lnTo>
                  <a:lnTo>
                    <a:pt x="350" y="291"/>
                  </a:lnTo>
                  <a:lnTo>
                    <a:pt x="352" y="293"/>
                  </a:lnTo>
                  <a:lnTo>
                    <a:pt x="358" y="295"/>
                  </a:lnTo>
                  <a:lnTo>
                    <a:pt x="363" y="295"/>
                  </a:lnTo>
                  <a:lnTo>
                    <a:pt x="365" y="295"/>
                  </a:lnTo>
                  <a:lnTo>
                    <a:pt x="369" y="295"/>
                  </a:lnTo>
                  <a:lnTo>
                    <a:pt x="371" y="295"/>
                  </a:lnTo>
                  <a:lnTo>
                    <a:pt x="373" y="295"/>
                  </a:lnTo>
                  <a:lnTo>
                    <a:pt x="375" y="295"/>
                  </a:lnTo>
                  <a:lnTo>
                    <a:pt x="377" y="295"/>
                  </a:lnTo>
                  <a:lnTo>
                    <a:pt x="382" y="299"/>
                  </a:lnTo>
                  <a:lnTo>
                    <a:pt x="380" y="308"/>
                  </a:lnTo>
                  <a:lnTo>
                    <a:pt x="377" y="310"/>
                  </a:lnTo>
                  <a:lnTo>
                    <a:pt x="380" y="312"/>
                  </a:lnTo>
                  <a:lnTo>
                    <a:pt x="382" y="318"/>
                  </a:lnTo>
                  <a:lnTo>
                    <a:pt x="377" y="318"/>
                  </a:lnTo>
                  <a:lnTo>
                    <a:pt x="375" y="314"/>
                  </a:lnTo>
                  <a:lnTo>
                    <a:pt x="371" y="316"/>
                  </a:lnTo>
                  <a:lnTo>
                    <a:pt x="367" y="312"/>
                  </a:lnTo>
                  <a:lnTo>
                    <a:pt x="363" y="310"/>
                  </a:lnTo>
                  <a:lnTo>
                    <a:pt x="358" y="306"/>
                  </a:lnTo>
                  <a:lnTo>
                    <a:pt x="354" y="306"/>
                  </a:lnTo>
                  <a:lnTo>
                    <a:pt x="350" y="310"/>
                  </a:lnTo>
                  <a:lnTo>
                    <a:pt x="344" y="310"/>
                  </a:lnTo>
                  <a:lnTo>
                    <a:pt x="337" y="306"/>
                  </a:lnTo>
                  <a:lnTo>
                    <a:pt x="333" y="306"/>
                  </a:lnTo>
                  <a:lnTo>
                    <a:pt x="329" y="310"/>
                  </a:lnTo>
                  <a:lnTo>
                    <a:pt x="323" y="306"/>
                  </a:lnTo>
                  <a:lnTo>
                    <a:pt x="316" y="306"/>
                  </a:lnTo>
                  <a:lnTo>
                    <a:pt x="312" y="308"/>
                  </a:lnTo>
                  <a:lnTo>
                    <a:pt x="302" y="304"/>
                  </a:lnTo>
                  <a:lnTo>
                    <a:pt x="291" y="297"/>
                  </a:lnTo>
                  <a:lnTo>
                    <a:pt x="285" y="297"/>
                  </a:lnTo>
                  <a:lnTo>
                    <a:pt x="281" y="295"/>
                  </a:lnTo>
                  <a:lnTo>
                    <a:pt x="278" y="295"/>
                  </a:lnTo>
                  <a:lnTo>
                    <a:pt x="276" y="297"/>
                  </a:lnTo>
                  <a:lnTo>
                    <a:pt x="272" y="297"/>
                  </a:lnTo>
                  <a:lnTo>
                    <a:pt x="268" y="293"/>
                  </a:lnTo>
                  <a:lnTo>
                    <a:pt x="266" y="293"/>
                  </a:lnTo>
                  <a:lnTo>
                    <a:pt x="262" y="297"/>
                  </a:lnTo>
                  <a:lnTo>
                    <a:pt x="253" y="295"/>
                  </a:lnTo>
                  <a:lnTo>
                    <a:pt x="247" y="291"/>
                  </a:lnTo>
                  <a:lnTo>
                    <a:pt x="240" y="291"/>
                  </a:lnTo>
                  <a:lnTo>
                    <a:pt x="238" y="289"/>
                  </a:lnTo>
                  <a:lnTo>
                    <a:pt x="234" y="291"/>
                  </a:lnTo>
                  <a:lnTo>
                    <a:pt x="230" y="289"/>
                  </a:lnTo>
                  <a:lnTo>
                    <a:pt x="226" y="289"/>
                  </a:lnTo>
                  <a:lnTo>
                    <a:pt x="224" y="287"/>
                  </a:lnTo>
                  <a:lnTo>
                    <a:pt x="226" y="282"/>
                  </a:lnTo>
                  <a:lnTo>
                    <a:pt x="228" y="280"/>
                  </a:lnTo>
                  <a:lnTo>
                    <a:pt x="226" y="280"/>
                  </a:lnTo>
                  <a:lnTo>
                    <a:pt x="224" y="280"/>
                  </a:lnTo>
                  <a:lnTo>
                    <a:pt x="219" y="280"/>
                  </a:lnTo>
                  <a:lnTo>
                    <a:pt x="217" y="276"/>
                  </a:lnTo>
                  <a:lnTo>
                    <a:pt x="213" y="278"/>
                  </a:lnTo>
                  <a:lnTo>
                    <a:pt x="207" y="278"/>
                  </a:lnTo>
                  <a:lnTo>
                    <a:pt x="203" y="276"/>
                  </a:lnTo>
                  <a:lnTo>
                    <a:pt x="203" y="274"/>
                  </a:lnTo>
                  <a:lnTo>
                    <a:pt x="205" y="274"/>
                  </a:lnTo>
                  <a:lnTo>
                    <a:pt x="205" y="274"/>
                  </a:lnTo>
                  <a:close/>
                  <a:moveTo>
                    <a:pt x="255" y="48"/>
                  </a:moveTo>
                  <a:lnTo>
                    <a:pt x="259" y="53"/>
                  </a:lnTo>
                  <a:lnTo>
                    <a:pt x="262" y="53"/>
                  </a:lnTo>
                  <a:lnTo>
                    <a:pt x="262" y="57"/>
                  </a:lnTo>
                  <a:lnTo>
                    <a:pt x="264" y="57"/>
                  </a:lnTo>
                  <a:lnTo>
                    <a:pt x="266" y="51"/>
                  </a:lnTo>
                  <a:lnTo>
                    <a:pt x="262" y="44"/>
                  </a:lnTo>
                  <a:lnTo>
                    <a:pt x="257" y="46"/>
                  </a:lnTo>
                  <a:lnTo>
                    <a:pt x="255" y="48"/>
                  </a:lnTo>
                  <a:lnTo>
                    <a:pt x="255" y="48"/>
                  </a:lnTo>
                  <a:close/>
                  <a:moveTo>
                    <a:pt x="224" y="74"/>
                  </a:moveTo>
                  <a:lnTo>
                    <a:pt x="224" y="78"/>
                  </a:lnTo>
                  <a:lnTo>
                    <a:pt x="226" y="76"/>
                  </a:lnTo>
                  <a:lnTo>
                    <a:pt x="224" y="74"/>
                  </a:lnTo>
                  <a:lnTo>
                    <a:pt x="224" y="74"/>
                  </a:lnTo>
                  <a:close/>
                  <a:moveTo>
                    <a:pt x="224" y="65"/>
                  </a:moveTo>
                  <a:lnTo>
                    <a:pt x="226" y="63"/>
                  </a:lnTo>
                  <a:lnTo>
                    <a:pt x="224" y="61"/>
                  </a:lnTo>
                  <a:lnTo>
                    <a:pt x="224" y="65"/>
                  </a:lnTo>
                  <a:lnTo>
                    <a:pt x="224" y="65"/>
                  </a:lnTo>
                  <a:close/>
                  <a:moveTo>
                    <a:pt x="224" y="67"/>
                  </a:moveTo>
                  <a:lnTo>
                    <a:pt x="221" y="70"/>
                  </a:lnTo>
                  <a:lnTo>
                    <a:pt x="226" y="70"/>
                  </a:lnTo>
                  <a:lnTo>
                    <a:pt x="224" y="67"/>
                  </a:lnTo>
                  <a:lnTo>
                    <a:pt x="224" y="67"/>
                  </a:lnTo>
                  <a:close/>
                  <a:moveTo>
                    <a:pt x="211" y="72"/>
                  </a:moveTo>
                  <a:lnTo>
                    <a:pt x="211" y="74"/>
                  </a:lnTo>
                  <a:lnTo>
                    <a:pt x="213" y="76"/>
                  </a:lnTo>
                  <a:lnTo>
                    <a:pt x="217" y="72"/>
                  </a:lnTo>
                  <a:lnTo>
                    <a:pt x="213" y="70"/>
                  </a:lnTo>
                  <a:lnTo>
                    <a:pt x="211" y="72"/>
                  </a:lnTo>
                  <a:lnTo>
                    <a:pt x="211" y="72"/>
                  </a:lnTo>
                  <a:close/>
                  <a:moveTo>
                    <a:pt x="177" y="116"/>
                  </a:moveTo>
                  <a:lnTo>
                    <a:pt x="181" y="116"/>
                  </a:lnTo>
                  <a:lnTo>
                    <a:pt x="184" y="112"/>
                  </a:lnTo>
                  <a:lnTo>
                    <a:pt x="181" y="110"/>
                  </a:lnTo>
                  <a:lnTo>
                    <a:pt x="177" y="116"/>
                  </a:lnTo>
                  <a:lnTo>
                    <a:pt x="177" y="116"/>
                  </a:lnTo>
                  <a:close/>
                  <a:moveTo>
                    <a:pt x="186" y="112"/>
                  </a:moveTo>
                  <a:lnTo>
                    <a:pt x="186" y="116"/>
                  </a:lnTo>
                  <a:lnTo>
                    <a:pt x="190" y="116"/>
                  </a:lnTo>
                  <a:lnTo>
                    <a:pt x="190" y="122"/>
                  </a:lnTo>
                  <a:lnTo>
                    <a:pt x="192" y="120"/>
                  </a:lnTo>
                  <a:lnTo>
                    <a:pt x="194" y="114"/>
                  </a:lnTo>
                  <a:lnTo>
                    <a:pt x="192" y="112"/>
                  </a:lnTo>
                  <a:lnTo>
                    <a:pt x="194" y="110"/>
                  </a:lnTo>
                  <a:lnTo>
                    <a:pt x="192" y="110"/>
                  </a:lnTo>
                  <a:lnTo>
                    <a:pt x="190" y="112"/>
                  </a:lnTo>
                  <a:lnTo>
                    <a:pt x="186" y="112"/>
                  </a:lnTo>
                  <a:lnTo>
                    <a:pt x="186" y="112"/>
                  </a:lnTo>
                  <a:close/>
                  <a:moveTo>
                    <a:pt x="274" y="171"/>
                  </a:moveTo>
                  <a:lnTo>
                    <a:pt x="274" y="173"/>
                  </a:lnTo>
                  <a:lnTo>
                    <a:pt x="278" y="175"/>
                  </a:lnTo>
                  <a:lnTo>
                    <a:pt x="278" y="173"/>
                  </a:lnTo>
                  <a:lnTo>
                    <a:pt x="278" y="171"/>
                  </a:lnTo>
                  <a:lnTo>
                    <a:pt x="274" y="171"/>
                  </a:lnTo>
                  <a:lnTo>
                    <a:pt x="274" y="171"/>
                  </a:lnTo>
                  <a:close/>
                  <a:moveTo>
                    <a:pt x="249" y="190"/>
                  </a:moveTo>
                  <a:lnTo>
                    <a:pt x="251" y="192"/>
                  </a:lnTo>
                  <a:lnTo>
                    <a:pt x="249" y="194"/>
                  </a:lnTo>
                  <a:lnTo>
                    <a:pt x="247" y="196"/>
                  </a:lnTo>
                  <a:lnTo>
                    <a:pt x="245" y="198"/>
                  </a:lnTo>
                  <a:lnTo>
                    <a:pt x="247" y="198"/>
                  </a:lnTo>
                  <a:lnTo>
                    <a:pt x="247" y="196"/>
                  </a:lnTo>
                  <a:lnTo>
                    <a:pt x="251" y="196"/>
                  </a:lnTo>
                  <a:lnTo>
                    <a:pt x="251" y="200"/>
                  </a:lnTo>
                  <a:lnTo>
                    <a:pt x="253" y="204"/>
                  </a:lnTo>
                  <a:lnTo>
                    <a:pt x="257" y="198"/>
                  </a:lnTo>
                  <a:lnTo>
                    <a:pt x="259" y="202"/>
                  </a:lnTo>
                  <a:lnTo>
                    <a:pt x="262" y="202"/>
                  </a:lnTo>
                  <a:lnTo>
                    <a:pt x="264" y="200"/>
                  </a:lnTo>
                  <a:lnTo>
                    <a:pt x="266" y="198"/>
                  </a:lnTo>
                  <a:lnTo>
                    <a:pt x="264" y="194"/>
                  </a:lnTo>
                  <a:lnTo>
                    <a:pt x="257" y="190"/>
                  </a:lnTo>
                  <a:lnTo>
                    <a:pt x="251" y="190"/>
                  </a:lnTo>
                  <a:lnTo>
                    <a:pt x="249" y="190"/>
                  </a:lnTo>
                  <a:lnTo>
                    <a:pt x="249" y="190"/>
                  </a:lnTo>
                  <a:close/>
                  <a:moveTo>
                    <a:pt x="236" y="196"/>
                  </a:moveTo>
                  <a:lnTo>
                    <a:pt x="236" y="200"/>
                  </a:lnTo>
                  <a:lnTo>
                    <a:pt x="238" y="198"/>
                  </a:lnTo>
                  <a:lnTo>
                    <a:pt x="236" y="196"/>
                  </a:lnTo>
                  <a:lnTo>
                    <a:pt x="236" y="196"/>
                  </a:lnTo>
                  <a:close/>
                  <a:moveTo>
                    <a:pt x="207" y="171"/>
                  </a:moveTo>
                  <a:lnTo>
                    <a:pt x="207" y="175"/>
                  </a:lnTo>
                  <a:lnTo>
                    <a:pt x="203" y="177"/>
                  </a:lnTo>
                  <a:lnTo>
                    <a:pt x="207" y="181"/>
                  </a:lnTo>
                  <a:lnTo>
                    <a:pt x="213" y="181"/>
                  </a:lnTo>
                  <a:lnTo>
                    <a:pt x="215" y="183"/>
                  </a:lnTo>
                  <a:lnTo>
                    <a:pt x="215" y="188"/>
                  </a:lnTo>
                  <a:lnTo>
                    <a:pt x="217" y="188"/>
                  </a:lnTo>
                  <a:lnTo>
                    <a:pt x="219" y="194"/>
                  </a:lnTo>
                  <a:lnTo>
                    <a:pt x="224" y="196"/>
                  </a:lnTo>
                  <a:lnTo>
                    <a:pt x="228" y="196"/>
                  </a:lnTo>
                  <a:lnTo>
                    <a:pt x="228" y="200"/>
                  </a:lnTo>
                  <a:lnTo>
                    <a:pt x="230" y="202"/>
                  </a:lnTo>
                  <a:lnTo>
                    <a:pt x="232" y="198"/>
                  </a:lnTo>
                  <a:lnTo>
                    <a:pt x="230" y="194"/>
                  </a:lnTo>
                  <a:lnTo>
                    <a:pt x="232" y="190"/>
                  </a:lnTo>
                  <a:lnTo>
                    <a:pt x="226" y="188"/>
                  </a:lnTo>
                  <a:lnTo>
                    <a:pt x="221" y="183"/>
                  </a:lnTo>
                  <a:lnTo>
                    <a:pt x="221" y="175"/>
                  </a:lnTo>
                  <a:lnTo>
                    <a:pt x="219" y="173"/>
                  </a:lnTo>
                  <a:lnTo>
                    <a:pt x="219" y="171"/>
                  </a:lnTo>
                  <a:lnTo>
                    <a:pt x="215" y="169"/>
                  </a:lnTo>
                  <a:lnTo>
                    <a:pt x="213" y="169"/>
                  </a:lnTo>
                  <a:lnTo>
                    <a:pt x="213" y="173"/>
                  </a:lnTo>
                  <a:lnTo>
                    <a:pt x="215" y="175"/>
                  </a:lnTo>
                  <a:lnTo>
                    <a:pt x="211" y="173"/>
                  </a:lnTo>
                  <a:lnTo>
                    <a:pt x="209" y="171"/>
                  </a:lnTo>
                  <a:lnTo>
                    <a:pt x="207" y="171"/>
                  </a:lnTo>
                  <a:lnTo>
                    <a:pt x="207" y="171"/>
                  </a:lnTo>
                  <a:close/>
                  <a:moveTo>
                    <a:pt x="188" y="148"/>
                  </a:moveTo>
                  <a:lnTo>
                    <a:pt x="186" y="150"/>
                  </a:lnTo>
                  <a:lnTo>
                    <a:pt x="190" y="152"/>
                  </a:lnTo>
                  <a:lnTo>
                    <a:pt x="192" y="150"/>
                  </a:lnTo>
                  <a:lnTo>
                    <a:pt x="192" y="148"/>
                  </a:lnTo>
                  <a:lnTo>
                    <a:pt x="188" y="148"/>
                  </a:lnTo>
                  <a:lnTo>
                    <a:pt x="188" y="148"/>
                  </a:lnTo>
                  <a:close/>
                  <a:moveTo>
                    <a:pt x="192" y="139"/>
                  </a:moveTo>
                  <a:lnTo>
                    <a:pt x="190" y="141"/>
                  </a:lnTo>
                  <a:lnTo>
                    <a:pt x="192" y="145"/>
                  </a:lnTo>
                  <a:lnTo>
                    <a:pt x="194" y="143"/>
                  </a:lnTo>
                  <a:lnTo>
                    <a:pt x="198" y="145"/>
                  </a:lnTo>
                  <a:lnTo>
                    <a:pt x="200" y="145"/>
                  </a:lnTo>
                  <a:lnTo>
                    <a:pt x="194" y="139"/>
                  </a:lnTo>
                  <a:lnTo>
                    <a:pt x="192" y="139"/>
                  </a:lnTo>
                  <a:lnTo>
                    <a:pt x="192" y="139"/>
                  </a:lnTo>
                  <a:close/>
                  <a:moveTo>
                    <a:pt x="152" y="112"/>
                  </a:moveTo>
                  <a:lnTo>
                    <a:pt x="148" y="116"/>
                  </a:lnTo>
                  <a:lnTo>
                    <a:pt x="150" y="120"/>
                  </a:lnTo>
                  <a:lnTo>
                    <a:pt x="156" y="120"/>
                  </a:lnTo>
                  <a:lnTo>
                    <a:pt x="160" y="124"/>
                  </a:lnTo>
                  <a:lnTo>
                    <a:pt x="162" y="122"/>
                  </a:lnTo>
                  <a:lnTo>
                    <a:pt x="160" y="116"/>
                  </a:lnTo>
                  <a:lnTo>
                    <a:pt x="156" y="112"/>
                  </a:lnTo>
                  <a:lnTo>
                    <a:pt x="152" y="112"/>
                  </a:lnTo>
                  <a:lnTo>
                    <a:pt x="152" y="112"/>
                  </a:lnTo>
                  <a:close/>
                  <a:moveTo>
                    <a:pt x="139" y="105"/>
                  </a:moveTo>
                  <a:lnTo>
                    <a:pt x="141" y="105"/>
                  </a:lnTo>
                  <a:lnTo>
                    <a:pt x="148" y="107"/>
                  </a:lnTo>
                  <a:lnTo>
                    <a:pt x="150" y="110"/>
                  </a:lnTo>
                  <a:lnTo>
                    <a:pt x="148" y="114"/>
                  </a:lnTo>
                  <a:lnTo>
                    <a:pt x="146" y="114"/>
                  </a:lnTo>
                  <a:lnTo>
                    <a:pt x="139" y="105"/>
                  </a:lnTo>
                  <a:lnTo>
                    <a:pt x="139" y="105"/>
                  </a:lnTo>
                  <a:close/>
                  <a:moveTo>
                    <a:pt x="127" y="95"/>
                  </a:moveTo>
                  <a:lnTo>
                    <a:pt x="129" y="101"/>
                  </a:lnTo>
                  <a:lnTo>
                    <a:pt x="133" y="101"/>
                  </a:lnTo>
                  <a:lnTo>
                    <a:pt x="135" y="97"/>
                  </a:lnTo>
                  <a:lnTo>
                    <a:pt x="133" y="93"/>
                  </a:lnTo>
                  <a:lnTo>
                    <a:pt x="129" y="95"/>
                  </a:lnTo>
                  <a:lnTo>
                    <a:pt x="127" y="95"/>
                  </a:lnTo>
                  <a:lnTo>
                    <a:pt x="127" y="95"/>
                  </a:lnTo>
                  <a:close/>
                  <a:moveTo>
                    <a:pt x="139" y="244"/>
                  </a:moveTo>
                  <a:lnTo>
                    <a:pt x="146" y="249"/>
                  </a:lnTo>
                  <a:lnTo>
                    <a:pt x="146" y="247"/>
                  </a:lnTo>
                  <a:lnTo>
                    <a:pt x="144" y="244"/>
                  </a:lnTo>
                  <a:lnTo>
                    <a:pt x="139" y="244"/>
                  </a:lnTo>
                  <a:lnTo>
                    <a:pt x="139" y="244"/>
                  </a:lnTo>
                  <a:close/>
                  <a:moveTo>
                    <a:pt x="103" y="194"/>
                  </a:moveTo>
                  <a:lnTo>
                    <a:pt x="101" y="198"/>
                  </a:lnTo>
                  <a:lnTo>
                    <a:pt x="108" y="204"/>
                  </a:lnTo>
                  <a:lnTo>
                    <a:pt x="108" y="202"/>
                  </a:lnTo>
                  <a:lnTo>
                    <a:pt x="108" y="198"/>
                  </a:lnTo>
                  <a:lnTo>
                    <a:pt x="103" y="194"/>
                  </a:lnTo>
                  <a:lnTo>
                    <a:pt x="103" y="194"/>
                  </a:lnTo>
                  <a:close/>
                  <a:moveTo>
                    <a:pt x="97" y="192"/>
                  </a:moveTo>
                  <a:lnTo>
                    <a:pt x="101" y="192"/>
                  </a:lnTo>
                  <a:lnTo>
                    <a:pt x="97" y="196"/>
                  </a:lnTo>
                  <a:lnTo>
                    <a:pt x="97" y="192"/>
                  </a:lnTo>
                  <a:lnTo>
                    <a:pt x="97" y="192"/>
                  </a:lnTo>
                  <a:close/>
                  <a:moveTo>
                    <a:pt x="91" y="179"/>
                  </a:moveTo>
                  <a:lnTo>
                    <a:pt x="89" y="181"/>
                  </a:lnTo>
                  <a:lnTo>
                    <a:pt x="91" y="183"/>
                  </a:lnTo>
                  <a:lnTo>
                    <a:pt x="95" y="185"/>
                  </a:lnTo>
                  <a:lnTo>
                    <a:pt x="91" y="179"/>
                  </a:lnTo>
                  <a:lnTo>
                    <a:pt x="91" y="179"/>
                  </a:lnTo>
                  <a:close/>
                  <a:moveTo>
                    <a:pt x="68" y="160"/>
                  </a:moveTo>
                  <a:lnTo>
                    <a:pt x="68" y="164"/>
                  </a:lnTo>
                  <a:lnTo>
                    <a:pt x="72" y="164"/>
                  </a:lnTo>
                  <a:lnTo>
                    <a:pt x="78" y="173"/>
                  </a:lnTo>
                  <a:lnTo>
                    <a:pt x="82" y="175"/>
                  </a:lnTo>
                  <a:lnTo>
                    <a:pt x="82" y="167"/>
                  </a:lnTo>
                  <a:lnTo>
                    <a:pt x="76" y="158"/>
                  </a:lnTo>
                  <a:lnTo>
                    <a:pt x="72" y="156"/>
                  </a:lnTo>
                  <a:lnTo>
                    <a:pt x="68" y="160"/>
                  </a:lnTo>
                  <a:lnTo>
                    <a:pt x="68" y="160"/>
                  </a:lnTo>
                  <a:close/>
                  <a:moveTo>
                    <a:pt x="66" y="145"/>
                  </a:moveTo>
                  <a:lnTo>
                    <a:pt x="63" y="150"/>
                  </a:lnTo>
                  <a:lnTo>
                    <a:pt x="66" y="152"/>
                  </a:lnTo>
                  <a:lnTo>
                    <a:pt x="70" y="150"/>
                  </a:lnTo>
                  <a:lnTo>
                    <a:pt x="70" y="148"/>
                  </a:lnTo>
                  <a:lnTo>
                    <a:pt x="66" y="145"/>
                  </a:lnTo>
                  <a:lnTo>
                    <a:pt x="66" y="145"/>
                  </a:lnTo>
                  <a:close/>
                  <a:moveTo>
                    <a:pt x="68" y="135"/>
                  </a:moveTo>
                  <a:lnTo>
                    <a:pt x="74" y="135"/>
                  </a:lnTo>
                  <a:lnTo>
                    <a:pt x="74" y="135"/>
                  </a:lnTo>
                  <a:lnTo>
                    <a:pt x="76" y="133"/>
                  </a:lnTo>
                  <a:lnTo>
                    <a:pt x="70" y="131"/>
                  </a:lnTo>
                  <a:lnTo>
                    <a:pt x="68" y="135"/>
                  </a:lnTo>
                  <a:lnTo>
                    <a:pt x="68" y="135"/>
                  </a:lnTo>
                  <a:close/>
                  <a:moveTo>
                    <a:pt x="40" y="107"/>
                  </a:moveTo>
                  <a:lnTo>
                    <a:pt x="44" y="107"/>
                  </a:lnTo>
                  <a:lnTo>
                    <a:pt x="47" y="105"/>
                  </a:lnTo>
                  <a:lnTo>
                    <a:pt x="49" y="107"/>
                  </a:lnTo>
                  <a:lnTo>
                    <a:pt x="51" y="112"/>
                  </a:lnTo>
                  <a:lnTo>
                    <a:pt x="55" y="116"/>
                  </a:lnTo>
                  <a:lnTo>
                    <a:pt x="55" y="118"/>
                  </a:lnTo>
                  <a:lnTo>
                    <a:pt x="53" y="124"/>
                  </a:lnTo>
                  <a:lnTo>
                    <a:pt x="53" y="124"/>
                  </a:lnTo>
                  <a:lnTo>
                    <a:pt x="49" y="118"/>
                  </a:lnTo>
                  <a:lnTo>
                    <a:pt x="47" y="116"/>
                  </a:lnTo>
                  <a:lnTo>
                    <a:pt x="44" y="112"/>
                  </a:lnTo>
                  <a:lnTo>
                    <a:pt x="40" y="107"/>
                  </a:lnTo>
                  <a:lnTo>
                    <a:pt x="40" y="107"/>
                  </a:lnTo>
                  <a:close/>
                  <a:moveTo>
                    <a:pt x="40" y="93"/>
                  </a:moveTo>
                  <a:lnTo>
                    <a:pt x="44" y="95"/>
                  </a:lnTo>
                  <a:lnTo>
                    <a:pt x="42" y="91"/>
                  </a:lnTo>
                  <a:lnTo>
                    <a:pt x="40" y="93"/>
                  </a:lnTo>
                  <a:lnTo>
                    <a:pt x="40" y="93"/>
                  </a:lnTo>
                  <a:close/>
                  <a:moveTo>
                    <a:pt x="13" y="76"/>
                  </a:moveTo>
                  <a:lnTo>
                    <a:pt x="11" y="76"/>
                  </a:lnTo>
                  <a:lnTo>
                    <a:pt x="11" y="80"/>
                  </a:lnTo>
                  <a:lnTo>
                    <a:pt x="13" y="82"/>
                  </a:lnTo>
                  <a:lnTo>
                    <a:pt x="19" y="80"/>
                  </a:lnTo>
                  <a:lnTo>
                    <a:pt x="15" y="78"/>
                  </a:lnTo>
                  <a:lnTo>
                    <a:pt x="13" y="76"/>
                  </a:lnTo>
                  <a:lnTo>
                    <a:pt x="13" y="76"/>
                  </a:lnTo>
                  <a:close/>
                  <a:moveTo>
                    <a:pt x="2" y="19"/>
                  </a:moveTo>
                  <a:lnTo>
                    <a:pt x="0" y="21"/>
                  </a:lnTo>
                  <a:lnTo>
                    <a:pt x="2" y="27"/>
                  </a:lnTo>
                  <a:lnTo>
                    <a:pt x="7" y="38"/>
                  </a:lnTo>
                  <a:lnTo>
                    <a:pt x="9" y="40"/>
                  </a:lnTo>
                  <a:lnTo>
                    <a:pt x="19" y="48"/>
                  </a:lnTo>
                  <a:lnTo>
                    <a:pt x="21" y="48"/>
                  </a:lnTo>
                  <a:lnTo>
                    <a:pt x="25" y="55"/>
                  </a:lnTo>
                  <a:lnTo>
                    <a:pt x="30" y="57"/>
                  </a:lnTo>
                  <a:lnTo>
                    <a:pt x="32" y="55"/>
                  </a:lnTo>
                  <a:lnTo>
                    <a:pt x="38" y="61"/>
                  </a:lnTo>
                  <a:lnTo>
                    <a:pt x="44" y="72"/>
                  </a:lnTo>
                  <a:lnTo>
                    <a:pt x="53" y="78"/>
                  </a:lnTo>
                  <a:lnTo>
                    <a:pt x="55" y="78"/>
                  </a:lnTo>
                  <a:lnTo>
                    <a:pt x="55" y="84"/>
                  </a:lnTo>
                  <a:lnTo>
                    <a:pt x="57" y="86"/>
                  </a:lnTo>
                  <a:lnTo>
                    <a:pt x="57" y="91"/>
                  </a:lnTo>
                  <a:lnTo>
                    <a:pt x="59" y="93"/>
                  </a:lnTo>
                  <a:lnTo>
                    <a:pt x="63" y="93"/>
                  </a:lnTo>
                  <a:lnTo>
                    <a:pt x="70" y="99"/>
                  </a:lnTo>
                  <a:lnTo>
                    <a:pt x="72" y="101"/>
                  </a:lnTo>
                  <a:lnTo>
                    <a:pt x="74" y="101"/>
                  </a:lnTo>
                  <a:lnTo>
                    <a:pt x="74" y="103"/>
                  </a:lnTo>
                  <a:lnTo>
                    <a:pt x="74" y="105"/>
                  </a:lnTo>
                  <a:lnTo>
                    <a:pt x="76" y="110"/>
                  </a:lnTo>
                  <a:lnTo>
                    <a:pt x="78" y="114"/>
                  </a:lnTo>
                  <a:lnTo>
                    <a:pt x="78" y="116"/>
                  </a:lnTo>
                  <a:lnTo>
                    <a:pt x="82" y="126"/>
                  </a:lnTo>
                  <a:lnTo>
                    <a:pt x="82" y="131"/>
                  </a:lnTo>
                  <a:lnTo>
                    <a:pt x="89" y="133"/>
                  </a:lnTo>
                  <a:lnTo>
                    <a:pt x="95" y="137"/>
                  </a:lnTo>
                  <a:lnTo>
                    <a:pt x="95" y="141"/>
                  </a:lnTo>
                  <a:lnTo>
                    <a:pt x="99" y="150"/>
                  </a:lnTo>
                  <a:lnTo>
                    <a:pt x="103" y="152"/>
                  </a:lnTo>
                  <a:lnTo>
                    <a:pt x="106" y="162"/>
                  </a:lnTo>
                  <a:lnTo>
                    <a:pt x="112" y="177"/>
                  </a:lnTo>
                  <a:lnTo>
                    <a:pt x="112" y="181"/>
                  </a:lnTo>
                  <a:lnTo>
                    <a:pt x="114" y="188"/>
                  </a:lnTo>
                  <a:lnTo>
                    <a:pt x="120" y="192"/>
                  </a:lnTo>
                  <a:lnTo>
                    <a:pt x="129" y="200"/>
                  </a:lnTo>
                  <a:lnTo>
                    <a:pt x="131" y="207"/>
                  </a:lnTo>
                  <a:lnTo>
                    <a:pt x="135" y="207"/>
                  </a:lnTo>
                  <a:lnTo>
                    <a:pt x="137" y="209"/>
                  </a:lnTo>
                  <a:lnTo>
                    <a:pt x="144" y="213"/>
                  </a:lnTo>
                  <a:lnTo>
                    <a:pt x="144" y="219"/>
                  </a:lnTo>
                  <a:lnTo>
                    <a:pt x="148" y="221"/>
                  </a:lnTo>
                  <a:lnTo>
                    <a:pt x="152" y="228"/>
                  </a:lnTo>
                  <a:lnTo>
                    <a:pt x="162" y="232"/>
                  </a:lnTo>
                  <a:lnTo>
                    <a:pt x="165" y="236"/>
                  </a:lnTo>
                  <a:lnTo>
                    <a:pt x="169" y="238"/>
                  </a:lnTo>
                  <a:lnTo>
                    <a:pt x="181" y="249"/>
                  </a:lnTo>
                  <a:lnTo>
                    <a:pt x="181" y="253"/>
                  </a:lnTo>
                  <a:lnTo>
                    <a:pt x="186" y="253"/>
                  </a:lnTo>
                  <a:lnTo>
                    <a:pt x="188" y="259"/>
                  </a:lnTo>
                  <a:lnTo>
                    <a:pt x="190" y="257"/>
                  </a:lnTo>
                  <a:lnTo>
                    <a:pt x="190" y="253"/>
                  </a:lnTo>
                  <a:lnTo>
                    <a:pt x="188" y="251"/>
                  </a:lnTo>
                  <a:lnTo>
                    <a:pt x="188" y="249"/>
                  </a:lnTo>
                  <a:lnTo>
                    <a:pt x="192" y="249"/>
                  </a:lnTo>
                  <a:lnTo>
                    <a:pt x="198" y="257"/>
                  </a:lnTo>
                  <a:lnTo>
                    <a:pt x="200" y="255"/>
                  </a:lnTo>
                  <a:lnTo>
                    <a:pt x="200" y="251"/>
                  </a:lnTo>
                  <a:lnTo>
                    <a:pt x="203" y="247"/>
                  </a:lnTo>
                  <a:lnTo>
                    <a:pt x="205" y="249"/>
                  </a:lnTo>
                  <a:lnTo>
                    <a:pt x="209" y="253"/>
                  </a:lnTo>
                  <a:lnTo>
                    <a:pt x="211" y="255"/>
                  </a:lnTo>
                  <a:lnTo>
                    <a:pt x="215" y="253"/>
                  </a:lnTo>
                  <a:lnTo>
                    <a:pt x="213" y="242"/>
                  </a:lnTo>
                  <a:lnTo>
                    <a:pt x="215" y="232"/>
                  </a:lnTo>
                  <a:lnTo>
                    <a:pt x="213" y="226"/>
                  </a:lnTo>
                  <a:lnTo>
                    <a:pt x="217" y="217"/>
                  </a:lnTo>
                  <a:lnTo>
                    <a:pt x="215" y="215"/>
                  </a:lnTo>
                  <a:lnTo>
                    <a:pt x="215" y="209"/>
                  </a:lnTo>
                  <a:lnTo>
                    <a:pt x="219" y="207"/>
                  </a:lnTo>
                  <a:lnTo>
                    <a:pt x="221" y="202"/>
                  </a:lnTo>
                  <a:lnTo>
                    <a:pt x="219" y="200"/>
                  </a:lnTo>
                  <a:lnTo>
                    <a:pt x="217" y="198"/>
                  </a:lnTo>
                  <a:lnTo>
                    <a:pt x="213" y="196"/>
                  </a:lnTo>
                  <a:lnTo>
                    <a:pt x="211" y="190"/>
                  </a:lnTo>
                  <a:lnTo>
                    <a:pt x="209" y="190"/>
                  </a:lnTo>
                  <a:lnTo>
                    <a:pt x="209" y="185"/>
                  </a:lnTo>
                  <a:lnTo>
                    <a:pt x="205" y="185"/>
                  </a:lnTo>
                  <a:lnTo>
                    <a:pt x="198" y="185"/>
                  </a:lnTo>
                  <a:lnTo>
                    <a:pt x="194" y="185"/>
                  </a:lnTo>
                  <a:lnTo>
                    <a:pt x="194" y="179"/>
                  </a:lnTo>
                  <a:lnTo>
                    <a:pt x="192" y="175"/>
                  </a:lnTo>
                  <a:lnTo>
                    <a:pt x="188" y="177"/>
                  </a:lnTo>
                  <a:lnTo>
                    <a:pt x="190" y="173"/>
                  </a:lnTo>
                  <a:lnTo>
                    <a:pt x="190" y="169"/>
                  </a:lnTo>
                  <a:lnTo>
                    <a:pt x="188" y="158"/>
                  </a:lnTo>
                  <a:lnTo>
                    <a:pt x="184" y="160"/>
                  </a:lnTo>
                  <a:lnTo>
                    <a:pt x="181" y="158"/>
                  </a:lnTo>
                  <a:lnTo>
                    <a:pt x="173" y="158"/>
                  </a:lnTo>
                  <a:lnTo>
                    <a:pt x="167" y="154"/>
                  </a:lnTo>
                  <a:lnTo>
                    <a:pt x="167" y="150"/>
                  </a:lnTo>
                  <a:lnTo>
                    <a:pt x="171" y="150"/>
                  </a:lnTo>
                  <a:lnTo>
                    <a:pt x="175" y="145"/>
                  </a:lnTo>
                  <a:lnTo>
                    <a:pt x="173" y="145"/>
                  </a:lnTo>
                  <a:lnTo>
                    <a:pt x="169" y="145"/>
                  </a:lnTo>
                  <a:lnTo>
                    <a:pt x="167" y="143"/>
                  </a:lnTo>
                  <a:lnTo>
                    <a:pt x="162" y="145"/>
                  </a:lnTo>
                  <a:lnTo>
                    <a:pt x="165" y="143"/>
                  </a:lnTo>
                  <a:lnTo>
                    <a:pt x="169" y="139"/>
                  </a:lnTo>
                  <a:lnTo>
                    <a:pt x="175" y="139"/>
                  </a:lnTo>
                  <a:lnTo>
                    <a:pt x="175" y="135"/>
                  </a:lnTo>
                  <a:lnTo>
                    <a:pt x="169" y="129"/>
                  </a:lnTo>
                  <a:lnTo>
                    <a:pt x="165" y="126"/>
                  </a:lnTo>
                  <a:lnTo>
                    <a:pt x="160" y="131"/>
                  </a:lnTo>
                  <a:lnTo>
                    <a:pt x="156" y="133"/>
                  </a:lnTo>
                  <a:lnTo>
                    <a:pt x="152" y="133"/>
                  </a:lnTo>
                  <a:lnTo>
                    <a:pt x="154" y="133"/>
                  </a:lnTo>
                  <a:lnTo>
                    <a:pt x="156" y="131"/>
                  </a:lnTo>
                  <a:lnTo>
                    <a:pt x="158" y="131"/>
                  </a:lnTo>
                  <a:lnTo>
                    <a:pt x="160" y="129"/>
                  </a:lnTo>
                  <a:lnTo>
                    <a:pt x="158" y="124"/>
                  </a:lnTo>
                  <a:lnTo>
                    <a:pt x="154" y="122"/>
                  </a:lnTo>
                  <a:lnTo>
                    <a:pt x="148" y="122"/>
                  </a:lnTo>
                  <a:lnTo>
                    <a:pt x="141" y="118"/>
                  </a:lnTo>
                  <a:lnTo>
                    <a:pt x="141" y="116"/>
                  </a:lnTo>
                  <a:lnTo>
                    <a:pt x="141" y="112"/>
                  </a:lnTo>
                  <a:lnTo>
                    <a:pt x="133" y="103"/>
                  </a:lnTo>
                  <a:lnTo>
                    <a:pt x="131" y="103"/>
                  </a:lnTo>
                  <a:lnTo>
                    <a:pt x="129" y="103"/>
                  </a:lnTo>
                  <a:lnTo>
                    <a:pt x="125" y="101"/>
                  </a:lnTo>
                  <a:lnTo>
                    <a:pt x="125" y="93"/>
                  </a:lnTo>
                  <a:lnTo>
                    <a:pt x="118" y="89"/>
                  </a:lnTo>
                  <a:lnTo>
                    <a:pt x="110" y="84"/>
                  </a:lnTo>
                  <a:lnTo>
                    <a:pt x="106" y="82"/>
                  </a:lnTo>
                  <a:lnTo>
                    <a:pt x="106" y="84"/>
                  </a:lnTo>
                  <a:lnTo>
                    <a:pt x="103" y="84"/>
                  </a:lnTo>
                  <a:lnTo>
                    <a:pt x="101" y="78"/>
                  </a:lnTo>
                  <a:lnTo>
                    <a:pt x="99" y="80"/>
                  </a:lnTo>
                  <a:lnTo>
                    <a:pt x="97" y="78"/>
                  </a:lnTo>
                  <a:lnTo>
                    <a:pt x="97" y="72"/>
                  </a:lnTo>
                  <a:lnTo>
                    <a:pt x="93" y="67"/>
                  </a:lnTo>
                  <a:lnTo>
                    <a:pt x="89" y="67"/>
                  </a:lnTo>
                  <a:lnTo>
                    <a:pt x="87" y="63"/>
                  </a:lnTo>
                  <a:lnTo>
                    <a:pt x="76" y="57"/>
                  </a:lnTo>
                  <a:lnTo>
                    <a:pt x="72" y="57"/>
                  </a:lnTo>
                  <a:lnTo>
                    <a:pt x="68" y="51"/>
                  </a:lnTo>
                  <a:lnTo>
                    <a:pt x="61" y="51"/>
                  </a:lnTo>
                  <a:lnTo>
                    <a:pt x="61" y="46"/>
                  </a:lnTo>
                  <a:lnTo>
                    <a:pt x="59" y="40"/>
                  </a:lnTo>
                  <a:lnTo>
                    <a:pt x="55" y="38"/>
                  </a:lnTo>
                  <a:lnTo>
                    <a:pt x="53" y="34"/>
                  </a:lnTo>
                  <a:lnTo>
                    <a:pt x="51" y="34"/>
                  </a:lnTo>
                  <a:lnTo>
                    <a:pt x="49" y="27"/>
                  </a:lnTo>
                  <a:lnTo>
                    <a:pt x="44" y="25"/>
                  </a:lnTo>
                  <a:lnTo>
                    <a:pt x="40" y="25"/>
                  </a:lnTo>
                  <a:lnTo>
                    <a:pt x="38" y="27"/>
                  </a:lnTo>
                  <a:lnTo>
                    <a:pt x="36" y="25"/>
                  </a:lnTo>
                  <a:lnTo>
                    <a:pt x="30" y="25"/>
                  </a:lnTo>
                  <a:lnTo>
                    <a:pt x="23" y="27"/>
                  </a:lnTo>
                  <a:lnTo>
                    <a:pt x="21" y="25"/>
                  </a:lnTo>
                  <a:lnTo>
                    <a:pt x="13" y="19"/>
                  </a:lnTo>
                  <a:lnTo>
                    <a:pt x="4" y="17"/>
                  </a:lnTo>
                  <a:lnTo>
                    <a:pt x="2" y="1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0" name="Freeform 28">
              <a:extLst>
                <a:ext uri="{FF2B5EF4-FFF2-40B4-BE49-F238E27FC236}">
                  <a16:creationId xmlns:a16="http://schemas.microsoft.com/office/drawing/2014/main" id="{1EAE9B2E-2FB7-481C-A46B-6ADC161B660E}"/>
                </a:ext>
              </a:extLst>
            </p:cNvPr>
            <p:cNvSpPr>
              <a:spLocks noEditPoints="1"/>
            </p:cNvSpPr>
            <p:nvPr/>
          </p:nvSpPr>
          <p:spPr bwMode="auto">
            <a:xfrm>
              <a:off x="6283107" y="3588787"/>
              <a:ext cx="53204" cy="15899"/>
            </a:xfrm>
            <a:custGeom>
              <a:avLst/>
              <a:gdLst>
                <a:gd name="T0" fmla="*/ 0 w 66"/>
                <a:gd name="T1" fmla="*/ 17 h 21"/>
                <a:gd name="T2" fmla="*/ 5 w 66"/>
                <a:gd name="T3" fmla="*/ 21 h 21"/>
                <a:gd name="T4" fmla="*/ 9 w 66"/>
                <a:gd name="T5" fmla="*/ 19 h 21"/>
                <a:gd name="T6" fmla="*/ 11 w 66"/>
                <a:gd name="T7" fmla="*/ 17 h 21"/>
                <a:gd name="T8" fmla="*/ 13 w 66"/>
                <a:gd name="T9" fmla="*/ 13 h 21"/>
                <a:gd name="T10" fmla="*/ 9 w 66"/>
                <a:gd name="T11" fmla="*/ 13 h 21"/>
                <a:gd name="T12" fmla="*/ 5 w 66"/>
                <a:gd name="T13" fmla="*/ 15 h 21"/>
                <a:gd name="T14" fmla="*/ 0 w 66"/>
                <a:gd name="T15" fmla="*/ 17 h 21"/>
                <a:gd name="T16" fmla="*/ 0 w 66"/>
                <a:gd name="T17" fmla="*/ 17 h 21"/>
                <a:gd name="T18" fmla="*/ 17 w 66"/>
                <a:gd name="T19" fmla="*/ 10 h 21"/>
                <a:gd name="T20" fmla="*/ 21 w 66"/>
                <a:gd name="T21" fmla="*/ 15 h 21"/>
                <a:gd name="T22" fmla="*/ 26 w 66"/>
                <a:gd name="T23" fmla="*/ 19 h 21"/>
                <a:gd name="T24" fmla="*/ 28 w 66"/>
                <a:gd name="T25" fmla="*/ 19 h 21"/>
                <a:gd name="T26" fmla="*/ 30 w 66"/>
                <a:gd name="T27" fmla="*/ 17 h 21"/>
                <a:gd name="T28" fmla="*/ 34 w 66"/>
                <a:gd name="T29" fmla="*/ 15 h 21"/>
                <a:gd name="T30" fmla="*/ 38 w 66"/>
                <a:gd name="T31" fmla="*/ 15 h 21"/>
                <a:gd name="T32" fmla="*/ 45 w 66"/>
                <a:gd name="T33" fmla="*/ 13 h 21"/>
                <a:gd name="T34" fmla="*/ 51 w 66"/>
                <a:gd name="T35" fmla="*/ 10 h 21"/>
                <a:gd name="T36" fmla="*/ 57 w 66"/>
                <a:gd name="T37" fmla="*/ 8 h 21"/>
                <a:gd name="T38" fmla="*/ 59 w 66"/>
                <a:gd name="T39" fmla="*/ 6 h 21"/>
                <a:gd name="T40" fmla="*/ 61 w 66"/>
                <a:gd name="T41" fmla="*/ 6 h 21"/>
                <a:gd name="T42" fmla="*/ 66 w 66"/>
                <a:gd name="T43" fmla="*/ 4 h 21"/>
                <a:gd name="T44" fmla="*/ 66 w 66"/>
                <a:gd name="T45" fmla="*/ 2 h 21"/>
                <a:gd name="T46" fmla="*/ 64 w 66"/>
                <a:gd name="T47" fmla="*/ 0 h 21"/>
                <a:gd name="T48" fmla="*/ 55 w 66"/>
                <a:gd name="T49" fmla="*/ 2 h 21"/>
                <a:gd name="T50" fmla="*/ 51 w 66"/>
                <a:gd name="T51" fmla="*/ 2 h 21"/>
                <a:gd name="T52" fmla="*/ 47 w 66"/>
                <a:gd name="T53" fmla="*/ 2 h 21"/>
                <a:gd name="T54" fmla="*/ 43 w 66"/>
                <a:gd name="T55" fmla="*/ 2 h 21"/>
                <a:gd name="T56" fmla="*/ 36 w 66"/>
                <a:gd name="T57" fmla="*/ 2 h 21"/>
                <a:gd name="T58" fmla="*/ 28 w 66"/>
                <a:gd name="T59" fmla="*/ 2 h 21"/>
                <a:gd name="T60" fmla="*/ 21 w 66"/>
                <a:gd name="T61" fmla="*/ 8 h 21"/>
                <a:gd name="T62" fmla="*/ 17 w 66"/>
                <a:gd name="T6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21">
                  <a:moveTo>
                    <a:pt x="0" y="17"/>
                  </a:moveTo>
                  <a:lnTo>
                    <a:pt x="5" y="21"/>
                  </a:lnTo>
                  <a:lnTo>
                    <a:pt x="9" y="19"/>
                  </a:lnTo>
                  <a:lnTo>
                    <a:pt x="11" y="17"/>
                  </a:lnTo>
                  <a:lnTo>
                    <a:pt x="13" y="13"/>
                  </a:lnTo>
                  <a:lnTo>
                    <a:pt x="9" y="13"/>
                  </a:lnTo>
                  <a:lnTo>
                    <a:pt x="5" y="15"/>
                  </a:lnTo>
                  <a:lnTo>
                    <a:pt x="0" y="17"/>
                  </a:lnTo>
                  <a:lnTo>
                    <a:pt x="0" y="17"/>
                  </a:lnTo>
                  <a:close/>
                  <a:moveTo>
                    <a:pt x="17" y="10"/>
                  </a:moveTo>
                  <a:lnTo>
                    <a:pt x="21" y="15"/>
                  </a:lnTo>
                  <a:lnTo>
                    <a:pt x="26" y="19"/>
                  </a:lnTo>
                  <a:lnTo>
                    <a:pt x="28" y="19"/>
                  </a:lnTo>
                  <a:lnTo>
                    <a:pt x="30" y="17"/>
                  </a:lnTo>
                  <a:lnTo>
                    <a:pt x="34" y="15"/>
                  </a:lnTo>
                  <a:lnTo>
                    <a:pt x="38" y="15"/>
                  </a:lnTo>
                  <a:lnTo>
                    <a:pt x="45" y="13"/>
                  </a:lnTo>
                  <a:lnTo>
                    <a:pt x="51" y="10"/>
                  </a:lnTo>
                  <a:lnTo>
                    <a:pt x="57" y="8"/>
                  </a:lnTo>
                  <a:lnTo>
                    <a:pt x="59" y="6"/>
                  </a:lnTo>
                  <a:lnTo>
                    <a:pt x="61" y="6"/>
                  </a:lnTo>
                  <a:lnTo>
                    <a:pt x="66" y="4"/>
                  </a:lnTo>
                  <a:lnTo>
                    <a:pt x="66" y="2"/>
                  </a:lnTo>
                  <a:lnTo>
                    <a:pt x="64" y="0"/>
                  </a:lnTo>
                  <a:lnTo>
                    <a:pt x="55" y="2"/>
                  </a:lnTo>
                  <a:lnTo>
                    <a:pt x="51" y="2"/>
                  </a:lnTo>
                  <a:lnTo>
                    <a:pt x="47" y="2"/>
                  </a:lnTo>
                  <a:lnTo>
                    <a:pt x="43" y="2"/>
                  </a:lnTo>
                  <a:lnTo>
                    <a:pt x="36" y="2"/>
                  </a:lnTo>
                  <a:lnTo>
                    <a:pt x="28" y="2"/>
                  </a:lnTo>
                  <a:lnTo>
                    <a:pt x="21" y="8"/>
                  </a:lnTo>
                  <a:lnTo>
                    <a:pt x="17" y="1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1" name="Freeform 29">
              <a:extLst>
                <a:ext uri="{FF2B5EF4-FFF2-40B4-BE49-F238E27FC236}">
                  <a16:creationId xmlns:a16="http://schemas.microsoft.com/office/drawing/2014/main" id="{6EAA885A-E6B2-49F4-A78C-CB3882C10AF0}"/>
                </a:ext>
              </a:extLst>
            </p:cNvPr>
            <p:cNvSpPr>
              <a:spLocks noEditPoints="1"/>
            </p:cNvSpPr>
            <p:nvPr/>
          </p:nvSpPr>
          <p:spPr bwMode="auto">
            <a:xfrm>
              <a:off x="5901009" y="3339709"/>
              <a:ext cx="309547" cy="102206"/>
            </a:xfrm>
            <a:custGeom>
              <a:avLst/>
              <a:gdLst>
                <a:gd name="T0" fmla="*/ 232 w 384"/>
                <a:gd name="T1" fmla="*/ 97 h 135"/>
                <a:gd name="T2" fmla="*/ 4 w 384"/>
                <a:gd name="T3" fmla="*/ 42 h 135"/>
                <a:gd name="T4" fmla="*/ 0 w 384"/>
                <a:gd name="T5" fmla="*/ 36 h 135"/>
                <a:gd name="T6" fmla="*/ 211 w 384"/>
                <a:gd name="T7" fmla="*/ 131 h 135"/>
                <a:gd name="T8" fmla="*/ 226 w 384"/>
                <a:gd name="T9" fmla="*/ 131 h 135"/>
                <a:gd name="T10" fmla="*/ 264 w 384"/>
                <a:gd name="T11" fmla="*/ 122 h 135"/>
                <a:gd name="T12" fmla="*/ 293 w 384"/>
                <a:gd name="T13" fmla="*/ 122 h 135"/>
                <a:gd name="T14" fmla="*/ 314 w 384"/>
                <a:gd name="T15" fmla="*/ 74 h 135"/>
                <a:gd name="T16" fmla="*/ 323 w 384"/>
                <a:gd name="T17" fmla="*/ 61 h 135"/>
                <a:gd name="T18" fmla="*/ 350 w 384"/>
                <a:gd name="T19" fmla="*/ 63 h 135"/>
                <a:gd name="T20" fmla="*/ 367 w 384"/>
                <a:gd name="T21" fmla="*/ 63 h 135"/>
                <a:gd name="T22" fmla="*/ 373 w 384"/>
                <a:gd name="T23" fmla="*/ 49 h 135"/>
                <a:gd name="T24" fmla="*/ 375 w 384"/>
                <a:gd name="T25" fmla="*/ 40 h 135"/>
                <a:gd name="T26" fmla="*/ 356 w 384"/>
                <a:gd name="T27" fmla="*/ 36 h 135"/>
                <a:gd name="T28" fmla="*/ 352 w 384"/>
                <a:gd name="T29" fmla="*/ 32 h 135"/>
                <a:gd name="T30" fmla="*/ 352 w 384"/>
                <a:gd name="T31" fmla="*/ 19 h 135"/>
                <a:gd name="T32" fmla="*/ 339 w 384"/>
                <a:gd name="T33" fmla="*/ 6 h 135"/>
                <a:gd name="T34" fmla="*/ 333 w 384"/>
                <a:gd name="T35" fmla="*/ 11 h 135"/>
                <a:gd name="T36" fmla="*/ 321 w 384"/>
                <a:gd name="T37" fmla="*/ 28 h 135"/>
                <a:gd name="T38" fmla="*/ 302 w 384"/>
                <a:gd name="T39" fmla="*/ 44 h 135"/>
                <a:gd name="T40" fmla="*/ 306 w 384"/>
                <a:gd name="T41" fmla="*/ 49 h 135"/>
                <a:gd name="T42" fmla="*/ 304 w 384"/>
                <a:gd name="T43" fmla="*/ 63 h 135"/>
                <a:gd name="T44" fmla="*/ 299 w 384"/>
                <a:gd name="T45" fmla="*/ 53 h 135"/>
                <a:gd name="T46" fmla="*/ 291 w 384"/>
                <a:gd name="T47" fmla="*/ 63 h 135"/>
                <a:gd name="T48" fmla="*/ 280 w 384"/>
                <a:gd name="T49" fmla="*/ 63 h 135"/>
                <a:gd name="T50" fmla="*/ 261 w 384"/>
                <a:gd name="T51" fmla="*/ 87 h 135"/>
                <a:gd name="T52" fmla="*/ 240 w 384"/>
                <a:gd name="T53" fmla="*/ 103 h 135"/>
                <a:gd name="T54" fmla="*/ 228 w 384"/>
                <a:gd name="T55" fmla="*/ 112 h 135"/>
                <a:gd name="T56" fmla="*/ 207 w 384"/>
                <a:gd name="T57" fmla="*/ 120 h 135"/>
                <a:gd name="T58" fmla="*/ 194 w 384"/>
                <a:gd name="T59" fmla="*/ 114 h 135"/>
                <a:gd name="T60" fmla="*/ 337 w 384"/>
                <a:gd name="T61" fmla="*/ 0 h 135"/>
                <a:gd name="T62" fmla="*/ 344 w 384"/>
                <a:gd name="T63" fmla="*/ 2 h 135"/>
                <a:gd name="T64" fmla="*/ 228 w 384"/>
                <a:gd name="T65" fmla="*/ 106 h 135"/>
                <a:gd name="T66" fmla="*/ 232 w 384"/>
                <a:gd name="T67" fmla="*/ 103 h 135"/>
                <a:gd name="T68" fmla="*/ 236 w 384"/>
                <a:gd name="T69" fmla="*/ 97 h 135"/>
                <a:gd name="T70" fmla="*/ 234 w 384"/>
                <a:gd name="T71" fmla="*/ 97 h 135"/>
                <a:gd name="T72" fmla="*/ 2 w 384"/>
                <a:gd name="T73" fmla="*/ 15 h 135"/>
                <a:gd name="T74" fmla="*/ 19 w 384"/>
                <a:gd name="T75" fmla="*/ 17 h 135"/>
                <a:gd name="T76" fmla="*/ 23 w 384"/>
                <a:gd name="T77" fmla="*/ 34 h 135"/>
                <a:gd name="T78" fmla="*/ 38 w 384"/>
                <a:gd name="T79" fmla="*/ 25 h 135"/>
                <a:gd name="T80" fmla="*/ 44 w 384"/>
                <a:gd name="T81" fmla="*/ 21 h 135"/>
                <a:gd name="T82" fmla="*/ 68 w 384"/>
                <a:gd name="T83" fmla="*/ 59 h 135"/>
                <a:gd name="T84" fmla="*/ 68 w 384"/>
                <a:gd name="T85" fmla="*/ 87 h 135"/>
                <a:gd name="T86" fmla="*/ 78 w 384"/>
                <a:gd name="T87" fmla="*/ 99 h 135"/>
                <a:gd name="T88" fmla="*/ 82 w 384"/>
                <a:gd name="T89" fmla="*/ 110 h 135"/>
                <a:gd name="T90" fmla="*/ 84 w 384"/>
                <a:gd name="T91" fmla="*/ 118 h 135"/>
                <a:gd name="T92" fmla="*/ 82 w 384"/>
                <a:gd name="T93" fmla="*/ 122 h 135"/>
                <a:gd name="T94" fmla="*/ 72 w 384"/>
                <a:gd name="T95" fmla="*/ 122 h 135"/>
                <a:gd name="T96" fmla="*/ 53 w 384"/>
                <a:gd name="T97" fmla="*/ 110 h 135"/>
                <a:gd name="T98" fmla="*/ 36 w 384"/>
                <a:gd name="T99" fmla="*/ 97 h 135"/>
                <a:gd name="T100" fmla="*/ 28 w 384"/>
                <a:gd name="T101" fmla="*/ 82 h 135"/>
                <a:gd name="T102" fmla="*/ 13 w 384"/>
                <a:gd name="T103" fmla="*/ 68 h 135"/>
                <a:gd name="T104" fmla="*/ 11 w 384"/>
                <a:gd name="T105"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4" h="135">
                  <a:moveTo>
                    <a:pt x="232" y="97"/>
                  </a:moveTo>
                  <a:lnTo>
                    <a:pt x="232" y="101"/>
                  </a:lnTo>
                  <a:lnTo>
                    <a:pt x="230" y="101"/>
                  </a:lnTo>
                  <a:lnTo>
                    <a:pt x="230" y="99"/>
                  </a:lnTo>
                  <a:lnTo>
                    <a:pt x="232" y="97"/>
                  </a:lnTo>
                  <a:lnTo>
                    <a:pt x="232" y="97"/>
                  </a:lnTo>
                  <a:lnTo>
                    <a:pt x="232" y="97"/>
                  </a:lnTo>
                  <a:close/>
                  <a:moveTo>
                    <a:pt x="0" y="36"/>
                  </a:moveTo>
                  <a:lnTo>
                    <a:pt x="0" y="40"/>
                  </a:lnTo>
                  <a:lnTo>
                    <a:pt x="4" y="42"/>
                  </a:lnTo>
                  <a:lnTo>
                    <a:pt x="4" y="42"/>
                  </a:lnTo>
                  <a:lnTo>
                    <a:pt x="4" y="38"/>
                  </a:lnTo>
                  <a:lnTo>
                    <a:pt x="2" y="36"/>
                  </a:lnTo>
                  <a:lnTo>
                    <a:pt x="0" y="36"/>
                  </a:lnTo>
                  <a:lnTo>
                    <a:pt x="0" y="36"/>
                  </a:lnTo>
                  <a:close/>
                  <a:moveTo>
                    <a:pt x="194" y="114"/>
                  </a:moveTo>
                  <a:lnTo>
                    <a:pt x="198" y="120"/>
                  </a:lnTo>
                  <a:lnTo>
                    <a:pt x="205" y="124"/>
                  </a:lnTo>
                  <a:lnTo>
                    <a:pt x="207" y="127"/>
                  </a:lnTo>
                  <a:lnTo>
                    <a:pt x="211" y="131"/>
                  </a:lnTo>
                  <a:lnTo>
                    <a:pt x="211" y="135"/>
                  </a:lnTo>
                  <a:lnTo>
                    <a:pt x="215" y="135"/>
                  </a:lnTo>
                  <a:lnTo>
                    <a:pt x="221" y="133"/>
                  </a:lnTo>
                  <a:lnTo>
                    <a:pt x="221" y="131"/>
                  </a:lnTo>
                  <a:lnTo>
                    <a:pt x="226" y="131"/>
                  </a:lnTo>
                  <a:lnTo>
                    <a:pt x="230" y="129"/>
                  </a:lnTo>
                  <a:lnTo>
                    <a:pt x="240" y="131"/>
                  </a:lnTo>
                  <a:lnTo>
                    <a:pt x="251" y="127"/>
                  </a:lnTo>
                  <a:lnTo>
                    <a:pt x="253" y="122"/>
                  </a:lnTo>
                  <a:lnTo>
                    <a:pt x="264" y="122"/>
                  </a:lnTo>
                  <a:lnTo>
                    <a:pt x="268" y="124"/>
                  </a:lnTo>
                  <a:lnTo>
                    <a:pt x="270" y="127"/>
                  </a:lnTo>
                  <a:lnTo>
                    <a:pt x="274" y="127"/>
                  </a:lnTo>
                  <a:lnTo>
                    <a:pt x="283" y="122"/>
                  </a:lnTo>
                  <a:lnTo>
                    <a:pt x="293" y="122"/>
                  </a:lnTo>
                  <a:lnTo>
                    <a:pt x="291" y="118"/>
                  </a:lnTo>
                  <a:lnTo>
                    <a:pt x="299" y="108"/>
                  </a:lnTo>
                  <a:lnTo>
                    <a:pt x="304" y="99"/>
                  </a:lnTo>
                  <a:lnTo>
                    <a:pt x="310" y="89"/>
                  </a:lnTo>
                  <a:lnTo>
                    <a:pt x="314" y="74"/>
                  </a:lnTo>
                  <a:lnTo>
                    <a:pt x="314" y="70"/>
                  </a:lnTo>
                  <a:lnTo>
                    <a:pt x="316" y="68"/>
                  </a:lnTo>
                  <a:lnTo>
                    <a:pt x="314" y="65"/>
                  </a:lnTo>
                  <a:lnTo>
                    <a:pt x="318" y="59"/>
                  </a:lnTo>
                  <a:lnTo>
                    <a:pt x="323" y="61"/>
                  </a:lnTo>
                  <a:lnTo>
                    <a:pt x="329" y="61"/>
                  </a:lnTo>
                  <a:lnTo>
                    <a:pt x="337" y="61"/>
                  </a:lnTo>
                  <a:lnTo>
                    <a:pt x="339" y="61"/>
                  </a:lnTo>
                  <a:lnTo>
                    <a:pt x="346" y="61"/>
                  </a:lnTo>
                  <a:lnTo>
                    <a:pt x="350" y="63"/>
                  </a:lnTo>
                  <a:lnTo>
                    <a:pt x="350" y="61"/>
                  </a:lnTo>
                  <a:lnTo>
                    <a:pt x="354" y="65"/>
                  </a:lnTo>
                  <a:lnTo>
                    <a:pt x="358" y="65"/>
                  </a:lnTo>
                  <a:lnTo>
                    <a:pt x="363" y="63"/>
                  </a:lnTo>
                  <a:lnTo>
                    <a:pt x="367" y="63"/>
                  </a:lnTo>
                  <a:lnTo>
                    <a:pt x="367" y="59"/>
                  </a:lnTo>
                  <a:lnTo>
                    <a:pt x="363" y="55"/>
                  </a:lnTo>
                  <a:lnTo>
                    <a:pt x="363" y="51"/>
                  </a:lnTo>
                  <a:lnTo>
                    <a:pt x="365" y="49"/>
                  </a:lnTo>
                  <a:lnTo>
                    <a:pt x="373" y="49"/>
                  </a:lnTo>
                  <a:lnTo>
                    <a:pt x="380" y="49"/>
                  </a:lnTo>
                  <a:lnTo>
                    <a:pt x="384" y="44"/>
                  </a:lnTo>
                  <a:lnTo>
                    <a:pt x="382" y="42"/>
                  </a:lnTo>
                  <a:lnTo>
                    <a:pt x="380" y="42"/>
                  </a:lnTo>
                  <a:lnTo>
                    <a:pt x="375" y="40"/>
                  </a:lnTo>
                  <a:lnTo>
                    <a:pt x="371" y="38"/>
                  </a:lnTo>
                  <a:lnTo>
                    <a:pt x="367" y="38"/>
                  </a:lnTo>
                  <a:lnTo>
                    <a:pt x="363" y="34"/>
                  </a:lnTo>
                  <a:lnTo>
                    <a:pt x="361" y="34"/>
                  </a:lnTo>
                  <a:lnTo>
                    <a:pt x="356" y="36"/>
                  </a:lnTo>
                  <a:lnTo>
                    <a:pt x="354" y="34"/>
                  </a:lnTo>
                  <a:lnTo>
                    <a:pt x="361" y="32"/>
                  </a:lnTo>
                  <a:lnTo>
                    <a:pt x="356" y="28"/>
                  </a:lnTo>
                  <a:lnTo>
                    <a:pt x="356" y="30"/>
                  </a:lnTo>
                  <a:lnTo>
                    <a:pt x="352" y="32"/>
                  </a:lnTo>
                  <a:lnTo>
                    <a:pt x="352" y="30"/>
                  </a:lnTo>
                  <a:lnTo>
                    <a:pt x="350" y="30"/>
                  </a:lnTo>
                  <a:lnTo>
                    <a:pt x="350" y="23"/>
                  </a:lnTo>
                  <a:lnTo>
                    <a:pt x="354" y="23"/>
                  </a:lnTo>
                  <a:lnTo>
                    <a:pt x="352" y="19"/>
                  </a:lnTo>
                  <a:lnTo>
                    <a:pt x="348" y="17"/>
                  </a:lnTo>
                  <a:lnTo>
                    <a:pt x="346" y="17"/>
                  </a:lnTo>
                  <a:lnTo>
                    <a:pt x="344" y="15"/>
                  </a:lnTo>
                  <a:lnTo>
                    <a:pt x="344" y="9"/>
                  </a:lnTo>
                  <a:lnTo>
                    <a:pt x="339" y="6"/>
                  </a:lnTo>
                  <a:lnTo>
                    <a:pt x="337" y="6"/>
                  </a:lnTo>
                  <a:lnTo>
                    <a:pt x="337" y="11"/>
                  </a:lnTo>
                  <a:lnTo>
                    <a:pt x="333" y="15"/>
                  </a:lnTo>
                  <a:lnTo>
                    <a:pt x="331" y="15"/>
                  </a:lnTo>
                  <a:lnTo>
                    <a:pt x="333" y="11"/>
                  </a:lnTo>
                  <a:lnTo>
                    <a:pt x="333" y="9"/>
                  </a:lnTo>
                  <a:lnTo>
                    <a:pt x="329" y="9"/>
                  </a:lnTo>
                  <a:lnTo>
                    <a:pt x="327" y="17"/>
                  </a:lnTo>
                  <a:lnTo>
                    <a:pt x="325" y="17"/>
                  </a:lnTo>
                  <a:lnTo>
                    <a:pt x="321" y="28"/>
                  </a:lnTo>
                  <a:lnTo>
                    <a:pt x="321" y="32"/>
                  </a:lnTo>
                  <a:lnTo>
                    <a:pt x="312" y="40"/>
                  </a:lnTo>
                  <a:lnTo>
                    <a:pt x="308" y="40"/>
                  </a:lnTo>
                  <a:lnTo>
                    <a:pt x="304" y="42"/>
                  </a:lnTo>
                  <a:lnTo>
                    <a:pt x="302" y="44"/>
                  </a:lnTo>
                  <a:lnTo>
                    <a:pt x="304" y="44"/>
                  </a:lnTo>
                  <a:lnTo>
                    <a:pt x="302" y="47"/>
                  </a:lnTo>
                  <a:lnTo>
                    <a:pt x="304" y="47"/>
                  </a:lnTo>
                  <a:lnTo>
                    <a:pt x="308" y="47"/>
                  </a:lnTo>
                  <a:lnTo>
                    <a:pt x="306" y="49"/>
                  </a:lnTo>
                  <a:lnTo>
                    <a:pt x="304" y="51"/>
                  </a:lnTo>
                  <a:lnTo>
                    <a:pt x="304" y="51"/>
                  </a:lnTo>
                  <a:lnTo>
                    <a:pt x="304" y="53"/>
                  </a:lnTo>
                  <a:lnTo>
                    <a:pt x="306" y="59"/>
                  </a:lnTo>
                  <a:lnTo>
                    <a:pt x="304" y="63"/>
                  </a:lnTo>
                  <a:lnTo>
                    <a:pt x="302" y="61"/>
                  </a:lnTo>
                  <a:lnTo>
                    <a:pt x="302" y="57"/>
                  </a:lnTo>
                  <a:lnTo>
                    <a:pt x="299" y="53"/>
                  </a:lnTo>
                  <a:lnTo>
                    <a:pt x="299" y="53"/>
                  </a:lnTo>
                  <a:lnTo>
                    <a:pt x="299" y="53"/>
                  </a:lnTo>
                  <a:lnTo>
                    <a:pt x="297" y="53"/>
                  </a:lnTo>
                  <a:lnTo>
                    <a:pt x="295" y="55"/>
                  </a:lnTo>
                  <a:lnTo>
                    <a:pt x="297" y="65"/>
                  </a:lnTo>
                  <a:lnTo>
                    <a:pt x="295" y="65"/>
                  </a:lnTo>
                  <a:lnTo>
                    <a:pt x="291" y="63"/>
                  </a:lnTo>
                  <a:lnTo>
                    <a:pt x="287" y="57"/>
                  </a:lnTo>
                  <a:lnTo>
                    <a:pt x="285" y="57"/>
                  </a:lnTo>
                  <a:lnTo>
                    <a:pt x="283" y="55"/>
                  </a:lnTo>
                  <a:lnTo>
                    <a:pt x="280" y="59"/>
                  </a:lnTo>
                  <a:lnTo>
                    <a:pt x="280" y="63"/>
                  </a:lnTo>
                  <a:lnTo>
                    <a:pt x="274" y="68"/>
                  </a:lnTo>
                  <a:lnTo>
                    <a:pt x="272" y="72"/>
                  </a:lnTo>
                  <a:lnTo>
                    <a:pt x="268" y="78"/>
                  </a:lnTo>
                  <a:lnTo>
                    <a:pt x="266" y="80"/>
                  </a:lnTo>
                  <a:lnTo>
                    <a:pt x="261" y="87"/>
                  </a:lnTo>
                  <a:lnTo>
                    <a:pt x="255" y="91"/>
                  </a:lnTo>
                  <a:lnTo>
                    <a:pt x="238" y="95"/>
                  </a:lnTo>
                  <a:lnTo>
                    <a:pt x="238" y="97"/>
                  </a:lnTo>
                  <a:lnTo>
                    <a:pt x="238" y="101"/>
                  </a:lnTo>
                  <a:lnTo>
                    <a:pt x="240" y="103"/>
                  </a:lnTo>
                  <a:lnTo>
                    <a:pt x="238" y="103"/>
                  </a:lnTo>
                  <a:lnTo>
                    <a:pt x="234" y="103"/>
                  </a:lnTo>
                  <a:lnTo>
                    <a:pt x="230" y="106"/>
                  </a:lnTo>
                  <a:lnTo>
                    <a:pt x="228" y="108"/>
                  </a:lnTo>
                  <a:lnTo>
                    <a:pt x="228" y="112"/>
                  </a:lnTo>
                  <a:lnTo>
                    <a:pt x="228" y="118"/>
                  </a:lnTo>
                  <a:lnTo>
                    <a:pt x="224" y="122"/>
                  </a:lnTo>
                  <a:lnTo>
                    <a:pt x="224" y="124"/>
                  </a:lnTo>
                  <a:lnTo>
                    <a:pt x="215" y="122"/>
                  </a:lnTo>
                  <a:lnTo>
                    <a:pt x="207" y="120"/>
                  </a:lnTo>
                  <a:lnTo>
                    <a:pt x="202" y="120"/>
                  </a:lnTo>
                  <a:lnTo>
                    <a:pt x="200" y="116"/>
                  </a:lnTo>
                  <a:lnTo>
                    <a:pt x="196" y="112"/>
                  </a:lnTo>
                  <a:lnTo>
                    <a:pt x="194" y="114"/>
                  </a:lnTo>
                  <a:lnTo>
                    <a:pt x="194" y="114"/>
                  </a:lnTo>
                  <a:close/>
                  <a:moveTo>
                    <a:pt x="337" y="0"/>
                  </a:moveTo>
                  <a:lnTo>
                    <a:pt x="331" y="2"/>
                  </a:lnTo>
                  <a:lnTo>
                    <a:pt x="333" y="2"/>
                  </a:lnTo>
                  <a:lnTo>
                    <a:pt x="337" y="0"/>
                  </a:lnTo>
                  <a:lnTo>
                    <a:pt x="337" y="0"/>
                  </a:lnTo>
                  <a:lnTo>
                    <a:pt x="337" y="0"/>
                  </a:lnTo>
                  <a:close/>
                  <a:moveTo>
                    <a:pt x="342" y="0"/>
                  </a:moveTo>
                  <a:lnTo>
                    <a:pt x="337" y="2"/>
                  </a:lnTo>
                  <a:lnTo>
                    <a:pt x="339" y="4"/>
                  </a:lnTo>
                  <a:lnTo>
                    <a:pt x="344" y="2"/>
                  </a:lnTo>
                  <a:lnTo>
                    <a:pt x="344" y="0"/>
                  </a:lnTo>
                  <a:lnTo>
                    <a:pt x="342" y="0"/>
                  </a:lnTo>
                  <a:lnTo>
                    <a:pt x="342" y="0"/>
                  </a:lnTo>
                  <a:close/>
                  <a:moveTo>
                    <a:pt x="232" y="103"/>
                  </a:moveTo>
                  <a:lnTo>
                    <a:pt x="228" y="106"/>
                  </a:lnTo>
                  <a:lnTo>
                    <a:pt x="230" y="101"/>
                  </a:lnTo>
                  <a:lnTo>
                    <a:pt x="232" y="103"/>
                  </a:lnTo>
                  <a:lnTo>
                    <a:pt x="232" y="103"/>
                  </a:lnTo>
                  <a:close/>
                  <a:moveTo>
                    <a:pt x="234" y="103"/>
                  </a:moveTo>
                  <a:lnTo>
                    <a:pt x="232" y="103"/>
                  </a:lnTo>
                  <a:lnTo>
                    <a:pt x="232" y="101"/>
                  </a:lnTo>
                  <a:lnTo>
                    <a:pt x="232" y="101"/>
                  </a:lnTo>
                  <a:lnTo>
                    <a:pt x="234" y="103"/>
                  </a:lnTo>
                  <a:lnTo>
                    <a:pt x="234" y="103"/>
                  </a:lnTo>
                  <a:close/>
                  <a:moveTo>
                    <a:pt x="236" y="97"/>
                  </a:moveTo>
                  <a:lnTo>
                    <a:pt x="238" y="101"/>
                  </a:lnTo>
                  <a:lnTo>
                    <a:pt x="234" y="101"/>
                  </a:lnTo>
                  <a:lnTo>
                    <a:pt x="232" y="99"/>
                  </a:lnTo>
                  <a:lnTo>
                    <a:pt x="232" y="97"/>
                  </a:lnTo>
                  <a:lnTo>
                    <a:pt x="234" y="97"/>
                  </a:lnTo>
                  <a:lnTo>
                    <a:pt x="234" y="97"/>
                  </a:lnTo>
                  <a:lnTo>
                    <a:pt x="236" y="97"/>
                  </a:lnTo>
                  <a:lnTo>
                    <a:pt x="236" y="97"/>
                  </a:lnTo>
                  <a:close/>
                  <a:moveTo>
                    <a:pt x="0" y="19"/>
                  </a:moveTo>
                  <a:lnTo>
                    <a:pt x="2" y="15"/>
                  </a:lnTo>
                  <a:lnTo>
                    <a:pt x="4" y="11"/>
                  </a:lnTo>
                  <a:lnTo>
                    <a:pt x="9" y="15"/>
                  </a:lnTo>
                  <a:lnTo>
                    <a:pt x="15" y="15"/>
                  </a:lnTo>
                  <a:lnTo>
                    <a:pt x="15" y="17"/>
                  </a:lnTo>
                  <a:lnTo>
                    <a:pt x="19" y="17"/>
                  </a:lnTo>
                  <a:lnTo>
                    <a:pt x="21" y="21"/>
                  </a:lnTo>
                  <a:lnTo>
                    <a:pt x="21" y="25"/>
                  </a:lnTo>
                  <a:lnTo>
                    <a:pt x="19" y="30"/>
                  </a:lnTo>
                  <a:lnTo>
                    <a:pt x="19" y="32"/>
                  </a:lnTo>
                  <a:lnTo>
                    <a:pt x="23" y="34"/>
                  </a:lnTo>
                  <a:lnTo>
                    <a:pt x="30" y="30"/>
                  </a:lnTo>
                  <a:lnTo>
                    <a:pt x="32" y="30"/>
                  </a:lnTo>
                  <a:lnTo>
                    <a:pt x="36" y="32"/>
                  </a:lnTo>
                  <a:lnTo>
                    <a:pt x="38" y="30"/>
                  </a:lnTo>
                  <a:lnTo>
                    <a:pt x="38" y="25"/>
                  </a:lnTo>
                  <a:lnTo>
                    <a:pt x="38" y="25"/>
                  </a:lnTo>
                  <a:lnTo>
                    <a:pt x="38" y="25"/>
                  </a:lnTo>
                  <a:lnTo>
                    <a:pt x="42" y="25"/>
                  </a:lnTo>
                  <a:lnTo>
                    <a:pt x="44" y="23"/>
                  </a:lnTo>
                  <a:lnTo>
                    <a:pt x="44" y="21"/>
                  </a:lnTo>
                  <a:lnTo>
                    <a:pt x="49" y="28"/>
                  </a:lnTo>
                  <a:lnTo>
                    <a:pt x="63" y="42"/>
                  </a:lnTo>
                  <a:lnTo>
                    <a:pt x="68" y="49"/>
                  </a:lnTo>
                  <a:lnTo>
                    <a:pt x="70" y="57"/>
                  </a:lnTo>
                  <a:lnTo>
                    <a:pt x="68" y="59"/>
                  </a:lnTo>
                  <a:lnTo>
                    <a:pt x="68" y="70"/>
                  </a:lnTo>
                  <a:lnTo>
                    <a:pt x="68" y="72"/>
                  </a:lnTo>
                  <a:lnTo>
                    <a:pt x="68" y="74"/>
                  </a:lnTo>
                  <a:lnTo>
                    <a:pt x="68" y="76"/>
                  </a:lnTo>
                  <a:lnTo>
                    <a:pt x="68" y="87"/>
                  </a:lnTo>
                  <a:lnTo>
                    <a:pt x="72" y="93"/>
                  </a:lnTo>
                  <a:lnTo>
                    <a:pt x="76" y="97"/>
                  </a:lnTo>
                  <a:lnTo>
                    <a:pt x="78" y="97"/>
                  </a:lnTo>
                  <a:lnTo>
                    <a:pt x="80" y="97"/>
                  </a:lnTo>
                  <a:lnTo>
                    <a:pt x="78" y="99"/>
                  </a:lnTo>
                  <a:lnTo>
                    <a:pt x="80" y="106"/>
                  </a:lnTo>
                  <a:lnTo>
                    <a:pt x="80" y="108"/>
                  </a:lnTo>
                  <a:lnTo>
                    <a:pt x="82" y="108"/>
                  </a:lnTo>
                  <a:lnTo>
                    <a:pt x="82" y="110"/>
                  </a:lnTo>
                  <a:lnTo>
                    <a:pt x="82" y="110"/>
                  </a:lnTo>
                  <a:lnTo>
                    <a:pt x="87" y="118"/>
                  </a:lnTo>
                  <a:lnTo>
                    <a:pt x="87" y="122"/>
                  </a:lnTo>
                  <a:lnTo>
                    <a:pt x="84" y="122"/>
                  </a:lnTo>
                  <a:lnTo>
                    <a:pt x="84" y="120"/>
                  </a:lnTo>
                  <a:lnTo>
                    <a:pt x="84" y="118"/>
                  </a:lnTo>
                  <a:lnTo>
                    <a:pt x="82" y="118"/>
                  </a:lnTo>
                  <a:lnTo>
                    <a:pt x="82" y="118"/>
                  </a:lnTo>
                  <a:lnTo>
                    <a:pt x="82" y="120"/>
                  </a:lnTo>
                  <a:lnTo>
                    <a:pt x="80" y="122"/>
                  </a:lnTo>
                  <a:lnTo>
                    <a:pt x="82" y="122"/>
                  </a:lnTo>
                  <a:lnTo>
                    <a:pt x="82" y="122"/>
                  </a:lnTo>
                  <a:lnTo>
                    <a:pt x="78" y="124"/>
                  </a:lnTo>
                  <a:lnTo>
                    <a:pt x="78" y="122"/>
                  </a:lnTo>
                  <a:lnTo>
                    <a:pt x="76" y="124"/>
                  </a:lnTo>
                  <a:lnTo>
                    <a:pt x="72" y="122"/>
                  </a:lnTo>
                  <a:lnTo>
                    <a:pt x="70" y="120"/>
                  </a:lnTo>
                  <a:lnTo>
                    <a:pt x="63" y="118"/>
                  </a:lnTo>
                  <a:lnTo>
                    <a:pt x="57" y="116"/>
                  </a:lnTo>
                  <a:lnTo>
                    <a:pt x="55" y="112"/>
                  </a:lnTo>
                  <a:lnTo>
                    <a:pt x="53" y="110"/>
                  </a:lnTo>
                  <a:lnTo>
                    <a:pt x="49" y="110"/>
                  </a:lnTo>
                  <a:lnTo>
                    <a:pt x="47" y="110"/>
                  </a:lnTo>
                  <a:lnTo>
                    <a:pt x="42" y="106"/>
                  </a:lnTo>
                  <a:lnTo>
                    <a:pt x="42" y="101"/>
                  </a:lnTo>
                  <a:lnTo>
                    <a:pt x="36" y="97"/>
                  </a:lnTo>
                  <a:lnTo>
                    <a:pt x="30" y="95"/>
                  </a:lnTo>
                  <a:lnTo>
                    <a:pt x="25" y="93"/>
                  </a:lnTo>
                  <a:lnTo>
                    <a:pt x="28" y="89"/>
                  </a:lnTo>
                  <a:lnTo>
                    <a:pt x="30" y="87"/>
                  </a:lnTo>
                  <a:lnTo>
                    <a:pt x="28" y="82"/>
                  </a:lnTo>
                  <a:lnTo>
                    <a:pt x="23" y="80"/>
                  </a:lnTo>
                  <a:lnTo>
                    <a:pt x="21" y="76"/>
                  </a:lnTo>
                  <a:lnTo>
                    <a:pt x="15" y="72"/>
                  </a:lnTo>
                  <a:lnTo>
                    <a:pt x="13" y="68"/>
                  </a:lnTo>
                  <a:lnTo>
                    <a:pt x="13" y="68"/>
                  </a:lnTo>
                  <a:lnTo>
                    <a:pt x="11" y="63"/>
                  </a:lnTo>
                  <a:lnTo>
                    <a:pt x="11" y="59"/>
                  </a:lnTo>
                  <a:lnTo>
                    <a:pt x="11" y="59"/>
                  </a:lnTo>
                  <a:lnTo>
                    <a:pt x="13" y="53"/>
                  </a:lnTo>
                  <a:lnTo>
                    <a:pt x="11" y="47"/>
                  </a:lnTo>
                  <a:lnTo>
                    <a:pt x="6" y="42"/>
                  </a:lnTo>
                  <a:lnTo>
                    <a:pt x="4" y="25"/>
                  </a:lnTo>
                  <a:lnTo>
                    <a:pt x="0" y="19"/>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2" name="Freeform 30">
              <a:extLst>
                <a:ext uri="{FF2B5EF4-FFF2-40B4-BE49-F238E27FC236}">
                  <a16:creationId xmlns:a16="http://schemas.microsoft.com/office/drawing/2014/main" id="{5513E01D-84DA-455E-A43A-50EEF7680DCF}"/>
                </a:ext>
              </a:extLst>
            </p:cNvPr>
            <p:cNvSpPr>
              <a:spLocks noEditPoints="1"/>
            </p:cNvSpPr>
            <p:nvPr/>
          </p:nvSpPr>
          <p:spPr bwMode="auto">
            <a:xfrm>
              <a:off x="6129139" y="3375292"/>
              <a:ext cx="18541" cy="13626"/>
            </a:xfrm>
            <a:custGeom>
              <a:avLst/>
              <a:gdLst>
                <a:gd name="T0" fmla="*/ 0 w 23"/>
                <a:gd name="T1" fmla="*/ 8 h 18"/>
                <a:gd name="T2" fmla="*/ 2 w 23"/>
                <a:gd name="T3" fmla="*/ 10 h 18"/>
                <a:gd name="T4" fmla="*/ 4 w 23"/>
                <a:gd name="T5" fmla="*/ 10 h 18"/>
                <a:gd name="T6" fmla="*/ 8 w 23"/>
                <a:gd name="T7" fmla="*/ 16 h 18"/>
                <a:gd name="T8" fmla="*/ 12 w 23"/>
                <a:gd name="T9" fmla="*/ 18 h 18"/>
                <a:gd name="T10" fmla="*/ 14 w 23"/>
                <a:gd name="T11" fmla="*/ 18 h 18"/>
                <a:gd name="T12" fmla="*/ 12 w 23"/>
                <a:gd name="T13" fmla="*/ 8 h 18"/>
                <a:gd name="T14" fmla="*/ 14 w 23"/>
                <a:gd name="T15" fmla="*/ 6 h 18"/>
                <a:gd name="T16" fmla="*/ 16 w 23"/>
                <a:gd name="T17" fmla="*/ 6 h 18"/>
                <a:gd name="T18" fmla="*/ 16 w 23"/>
                <a:gd name="T19" fmla="*/ 4 h 18"/>
                <a:gd name="T20" fmla="*/ 16 w 23"/>
                <a:gd name="T21" fmla="*/ 0 h 18"/>
                <a:gd name="T22" fmla="*/ 12 w 23"/>
                <a:gd name="T23" fmla="*/ 2 h 18"/>
                <a:gd name="T24" fmla="*/ 8 w 23"/>
                <a:gd name="T25" fmla="*/ 6 h 18"/>
                <a:gd name="T26" fmla="*/ 0 w 23"/>
                <a:gd name="T27" fmla="*/ 8 h 18"/>
                <a:gd name="T28" fmla="*/ 0 w 23"/>
                <a:gd name="T29" fmla="*/ 8 h 18"/>
                <a:gd name="T30" fmla="*/ 0 w 23"/>
                <a:gd name="T31" fmla="*/ 8 h 18"/>
                <a:gd name="T32" fmla="*/ 16 w 23"/>
                <a:gd name="T33" fmla="*/ 6 h 18"/>
                <a:gd name="T34" fmla="*/ 19 w 23"/>
                <a:gd name="T35" fmla="*/ 10 h 18"/>
                <a:gd name="T36" fmla="*/ 19 w 23"/>
                <a:gd name="T37" fmla="*/ 14 h 18"/>
                <a:gd name="T38" fmla="*/ 21 w 23"/>
                <a:gd name="T39" fmla="*/ 16 h 18"/>
                <a:gd name="T40" fmla="*/ 23 w 23"/>
                <a:gd name="T41" fmla="*/ 12 h 18"/>
                <a:gd name="T42" fmla="*/ 21 w 23"/>
                <a:gd name="T43" fmla="*/ 6 h 18"/>
                <a:gd name="T44" fmla="*/ 21 w 23"/>
                <a:gd name="T45" fmla="*/ 4 h 18"/>
                <a:gd name="T46" fmla="*/ 19 w 23"/>
                <a:gd name="T47" fmla="*/ 6 h 18"/>
                <a:gd name="T48" fmla="*/ 16 w 23"/>
                <a:gd name="T4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18">
                  <a:moveTo>
                    <a:pt x="0" y="8"/>
                  </a:moveTo>
                  <a:lnTo>
                    <a:pt x="2" y="10"/>
                  </a:lnTo>
                  <a:lnTo>
                    <a:pt x="4" y="10"/>
                  </a:lnTo>
                  <a:lnTo>
                    <a:pt x="8" y="16"/>
                  </a:lnTo>
                  <a:lnTo>
                    <a:pt x="12" y="18"/>
                  </a:lnTo>
                  <a:lnTo>
                    <a:pt x="14" y="18"/>
                  </a:lnTo>
                  <a:lnTo>
                    <a:pt x="12" y="8"/>
                  </a:lnTo>
                  <a:lnTo>
                    <a:pt x="14" y="6"/>
                  </a:lnTo>
                  <a:lnTo>
                    <a:pt x="16" y="6"/>
                  </a:lnTo>
                  <a:lnTo>
                    <a:pt x="16" y="4"/>
                  </a:lnTo>
                  <a:lnTo>
                    <a:pt x="16" y="0"/>
                  </a:lnTo>
                  <a:lnTo>
                    <a:pt x="12" y="2"/>
                  </a:lnTo>
                  <a:lnTo>
                    <a:pt x="8" y="6"/>
                  </a:lnTo>
                  <a:lnTo>
                    <a:pt x="0" y="8"/>
                  </a:lnTo>
                  <a:lnTo>
                    <a:pt x="0" y="8"/>
                  </a:lnTo>
                  <a:lnTo>
                    <a:pt x="0" y="8"/>
                  </a:lnTo>
                  <a:close/>
                  <a:moveTo>
                    <a:pt x="16" y="6"/>
                  </a:moveTo>
                  <a:lnTo>
                    <a:pt x="19" y="10"/>
                  </a:lnTo>
                  <a:lnTo>
                    <a:pt x="19" y="14"/>
                  </a:lnTo>
                  <a:lnTo>
                    <a:pt x="21" y="16"/>
                  </a:lnTo>
                  <a:lnTo>
                    <a:pt x="23" y="12"/>
                  </a:lnTo>
                  <a:lnTo>
                    <a:pt x="21" y="6"/>
                  </a:lnTo>
                  <a:lnTo>
                    <a:pt x="21" y="4"/>
                  </a:lnTo>
                  <a:lnTo>
                    <a:pt x="19" y="6"/>
                  </a:lnTo>
                  <a:lnTo>
                    <a:pt x="16"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3" name="Freeform 31">
              <a:extLst>
                <a:ext uri="{FF2B5EF4-FFF2-40B4-BE49-F238E27FC236}">
                  <a16:creationId xmlns:a16="http://schemas.microsoft.com/office/drawing/2014/main" id="{97C24F0A-B68B-47DD-80C2-73E287C2AC98}"/>
                </a:ext>
              </a:extLst>
            </p:cNvPr>
            <p:cNvSpPr>
              <a:spLocks noEditPoints="1"/>
            </p:cNvSpPr>
            <p:nvPr/>
          </p:nvSpPr>
          <p:spPr bwMode="auto">
            <a:xfrm>
              <a:off x="5914714" y="3077759"/>
              <a:ext cx="132203" cy="241507"/>
            </a:xfrm>
            <a:custGeom>
              <a:avLst/>
              <a:gdLst>
                <a:gd name="T0" fmla="*/ 6 w 164"/>
                <a:gd name="T1" fmla="*/ 15 h 319"/>
                <a:gd name="T2" fmla="*/ 17 w 164"/>
                <a:gd name="T3" fmla="*/ 19 h 319"/>
                <a:gd name="T4" fmla="*/ 30 w 164"/>
                <a:gd name="T5" fmla="*/ 15 h 319"/>
                <a:gd name="T6" fmla="*/ 44 w 164"/>
                <a:gd name="T7" fmla="*/ 13 h 319"/>
                <a:gd name="T8" fmla="*/ 63 w 164"/>
                <a:gd name="T9" fmla="*/ 0 h 319"/>
                <a:gd name="T10" fmla="*/ 82 w 164"/>
                <a:gd name="T11" fmla="*/ 9 h 319"/>
                <a:gd name="T12" fmla="*/ 89 w 164"/>
                <a:gd name="T13" fmla="*/ 15 h 319"/>
                <a:gd name="T14" fmla="*/ 99 w 164"/>
                <a:gd name="T15" fmla="*/ 34 h 319"/>
                <a:gd name="T16" fmla="*/ 116 w 164"/>
                <a:gd name="T17" fmla="*/ 36 h 319"/>
                <a:gd name="T18" fmla="*/ 116 w 164"/>
                <a:gd name="T19" fmla="*/ 43 h 319"/>
                <a:gd name="T20" fmla="*/ 103 w 164"/>
                <a:gd name="T21" fmla="*/ 49 h 319"/>
                <a:gd name="T22" fmla="*/ 97 w 164"/>
                <a:gd name="T23" fmla="*/ 53 h 319"/>
                <a:gd name="T24" fmla="*/ 91 w 164"/>
                <a:gd name="T25" fmla="*/ 55 h 319"/>
                <a:gd name="T26" fmla="*/ 89 w 164"/>
                <a:gd name="T27" fmla="*/ 66 h 319"/>
                <a:gd name="T28" fmla="*/ 82 w 164"/>
                <a:gd name="T29" fmla="*/ 76 h 319"/>
                <a:gd name="T30" fmla="*/ 76 w 164"/>
                <a:gd name="T31" fmla="*/ 83 h 319"/>
                <a:gd name="T32" fmla="*/ 76 w 164"/>
                <a:gd name="T33" fmla="*/ 97 h 319"/>
                <a:gd name="T34" fmla="*/ 84 w 164"/>
                <a:gd name="T35" fmla="*/ 108 h 319"/>
                <a:gd name="T36" fmla="*/ 93 w 164"/>
                <a:gd name="T37" fmla="*/ 123 h 319"/>
                <a:gd name="T38" fmla="*/ 110 w 164"/>
                <a:gd name="T39" fmla="*/ 140 h 319"/>
                <a:gd name="T40" fmla="*/ 143 w 164"/>
                <a:gd name="T41" fmla="*/ 167 h 319"/>
                <a:gd name="T42" fmla="*/ 150 w 164"/>
                <a:gd name="T43" fmla="*/ 180 h 319"/>
                <a:gd name="T44" fmla="*/ 156 w 164"/>
                <a:gd name="T45" fmla="*/ 196 h 319"/>
                <a:gd name="T46" fmla="*/ 158 w 164"/>
                <a:gd name="T47" fmla="*/ 213 h 319"/>
                <a:gd name="T48" fmla="*/ 162 w 164"/>
                <a:gd name="T49" fmla="*/ 226 h 319"/>
                <a:gd name="T50" fmla="*/ 162 w 164"/>
                <a:gd name="T51" fmla="*/ 230 h 319"/>
                <a:gd name="T52" fmla="*/ 160 w 164"/>
                <a:gd name="T53" fmla="*/ 239 h 319"/>
                <a:gd name="T54" fmla="*/ 160 w 164"/>
                <a:gd name="T55" fmla="*/ 253 h 319"/>
                <a:gd name="T56" fmla="*/ 148 w 164"/>
                <a:gd name="T57" fmla="*/ 266 h 319"/>
                <a:gd name="T58" fmla="*/ 133 w 164"/>
                <a:gd name="T59" fmla="*/ 277 h 319"/>
                <a:gd name="T60" fmla="*/ 114 w 164"/>
                <a:gd name="T61" fmla="*/ 281 h 319"/>
                <a:gd name="T62" fmla="*/ 110 w 164"/>
                <a:gd name="T63" fmla="*/ 279 h 319"/>
                <a:gd name="T64" fmla="*/ 112 w 164"/>
                <a:gd name="T65" fmla="*/ 285 h 319"/>
                <a:gd name="T66" fmla="*/ 110 w 164"/>
                <a:gd name="T67" fmla="*/ 291 h 319"/>
                <a:gd name="T68" fmla="*/ 101 w 164"/>
                <a:gd name="T69" fmla="*/ 293 h 319"/>
                <a:gd name="T70" fmla="*/ 101 w 164"/>
                <a:gd name="T71" fmla="*/ 302 h 319"/>
                <a:gd name="T72" fmla="*/ 89 w 164"/>
                <a:gd name="T73" fmla="*/ 308 h 319"/>
                <a:gd name="T74" fmla="*/ 76 w 164"/>
                <a:gd name="T75" fmla="*/ 319 h 319"/>
                <a:gd name="T76" fmla="*/ 78 w 164"/>
                <a:gd name="T77" fmla="*/ 315 h 319"/>
                <a:gd name="T78" fmla="*/ 76 w 164"/>
                <a:gd name="T79" fmla="*/ 302 h 319"/>
                <a:gd name="T80" fmla="*/ 82 w 164"/>
                <a:gd name="T81" fmla="*/ 287 h 319"/>
                <a:gd name="T82" fmla="*/ 67 w 164"/>
                <a:gd name="T83" fmla="*/ 285 h 319"/>
                <a:gd name="T84" fmla="*/ 76 w 164"/>
                <a:gd name="T85" fmla="*/ 274 h 319"/>
                <a:gd name="T86" fmla="*/ 97 w 164"/>
                <a:gd name="T87" fmla="*/ 270 h 319"/>
                <a:gd name="T88" fmla="*/ 101 w 164"/>
                <a:gd name="T89" fmla="*/ 262 h 319"/>
                <a:gd name="T90" fmla="*/ 107 w 164"/>
                <a:gd name="T91" fmla="*/ 247 h 319"/>
                <a:gd name="T92" fmla="*/ 126 w 164"/>
                <a:gd name="T93" fmla="*/ 232 h 319"/>
                <a:gd name="T94" fmla="*/ 122 w 164"/>
                <a:gd name="T95" fmla="*/ 205 h 319"/>
                <a:gd name="T96" fmla="*/ 120 w 164"/>
                <a:gd name="T97" fmla="*/ 188 h 319"/>
                <a:gd name="T98" fmla="*/ 120 w 164"/>
                <a:gd name="T99" fmla="*/ 171 h 319"/>
                <a:gd name="T100" fmla="*/ 118 w 164"/>
                <a:gd name="T101" fmla="*/ 159 h 319"/>
                <a:gd name="T102" fmla="*/ 107 w 164"/>
                <a:gd name="T103" fmla="*/ 150 h 319"/>
                <a:gd name="T104" fmla="*/ 97 w 164"/>
                <a:gd name="T105" fmla="*/ 140 h 319"/>
                <a:gd name="T106" fmla="*/ 82 w 164"/>
                <a:gd name="T107" fmla="*/ 123 h 319"/>
                <a:gd name="T108" fmla="*/ 59 w 164"/>
                <a:gd name="T109" fmla="*/ 104 h 319"/>
                <a:gd name="T110" fmla="*/ 48 w 164"/>
                <a:gd name="T111" fmla="*/ 93 h 319"/>
                <a:gd name="T112" fmla="*/ 55 w 164"/>
                <a:gd name="T113" fmla="*/ 83 h 319"/>
                <a:gd name="T114" fmla="*/ 57 w 164"/>
                <a:gd name="T115" fmla="*/ 66 h 319"/>
                <a:gd name="T116" fmla="*/ 42 w 164"/>
                <a:gd name="T117" fmla="*/ 55 h 319"/>
                <a:gd name="T118" fmla="*/ 15 w 164"/>
                <a:gd name="T119" fmla="*/ 43 h 319"/>
                <a:gd name="T120" fmla="*/ 2 w 164"/>
                <a:gd name="T121" fmla="*/ 24 h 319"/>
                <a:gd name="T122" fmla="*/ 57 w 164"/>
                <a:gd name="T123" fmla="*/ 287 h 319"/>
                <a:gd name="T124" fmla="*/ 59 w 164"/>
                <a:gd name="T125" fmla="*/ 27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4" h="319">
                  <a:moveTo>
                    <a:pt x="0" y="22"/>
                  </a:moveTo>
                  <a:lnTo>
                    <a:pt x="2" y="19"/>
                  </a:lnTo>
                  <a:lnTo>
                    <a:pt x="4" y="19"/>
                  </a:lnTo>
                  <a:lnTo>
                    <a:pt x="4" y="17"/>
                  </a:lnTo>
                  <a:lnTo>
                    <a:pt x="6" y="15"/>
                  </a:lnTo>
                  <a:lnTo>
                    <a:pt x="11" y="15"/>
                  </a:lnTo>
                  <a:lnTo>
                    <a:pt x="13" y="15"/>
                  </a:lnTo>
                  <a:lnTo>
                    <a:pt x="13" y="17"/>
                  </a:lnTo>
                  <a:lnTo>
                    <a:pt x="15" y="19"/>
                  </a:lnTo>
                  <a:lnTo>
                    <a:pt x="17" y="19"/>
                  </a:lnTo>
                  <a:lnTo>
                    <a:pt x="19" y="15"/>
                  </a:lnTo>
                  <a:lnTo>
                    <a:pt x="21" y="13"/>
                  </a:lnTo>
                  <a:lnTo>
                    <a:pt x="25" y="17"/>
                  </a:lnTo>
                  <a:lnTo>
                    <a:pt x="27" y="15"/>
                  </a:lnTo>
                  <a:lnTo>
                    <a:pt x="30" y="15"/>
                  </a:lnTo>
                  <a:lnTo>
                    <a:pt x="32" y="17"/>
                  </a:lnTo>
                  <a:lnTo>
                    <a:pt x="36" y="15"/>
                  </a:lnTo>
                  <a:lnTo>
                    <a:pt x="36" y="13"/>
                  </a:lnTo>
                  <a:lnTo>
                    <a:pt x="40" y="11"/>
                  </a:lnTo>
                  <a:lnTo>
                    <a:pt x="44" y="13"/>
                  </a:lnTo>
                  <a:lnTo>
                    <a:pt x="51" y="11"/>
                  </a:lnTo>
                  <a:lnTo>
                    <a:pt x="51" y="5"/>
                  </a:lnTo>
                  <a:lnTo>
                    <a:pt x="55" y="3"/>
                  </a:lnTo>
                  <a:lnTo>
                    <a:pt x="61" y="3"/>
                  </a:lnTo>
                  <a:lnTo>
                    <a:pt x="63" y="0"/>
                  </a:lnTo>
                  <a:lnTo>
                    <a:pt x="67" y="3"/>
                  </a:lnTo>
                  <a:lnTo>
                    <a:pt x="67" y="5"/>
                  </a:lnTo>
                  <a:lnTo>
                    <a:pt x="72" y="7"/>
                  </a:lnTo>
                  <a:lnTo>
                    <a:pt x="74" y="9"/>
                  </a:lnTo>
                  <a:lnTo>
                    <a:pt x="82" y="9"/>
                  </a:lnTo>
                  <a:lnTo>
                    <a:pt x="84" y="11"/>
                  </a:lnTo>
                  <a:lnTo>
                    <a:pt x="89" y="9"/>
                  </a:lnTo>
                  <a:lnTo>
                    <a:pt x="93" y="11"/>
                  </a:lnTo>
                  <a:lnTo>
                    <a:pt x="93" y="15"/>
                  </a:lnTo>
                  <a:lnTo>
                    <a:pt x="89" y="15"/>
                  </a:lnTo>
                  <a:lnTo>
                    <a:pt x="86" y="24"/>
                  </a:lnTo>
                  <a:lnTo>
                    <a:pt x="89" y="24"/>
                  </a:lnTo>
                  <a:lnTo>
                    <a:pt x="91" y="28"/>
                  </a:lnTo>
                  <a:lnTo>
                    <a:pt x="99" y="30"/>
                  </a:lnTo>
                  <a:lnTo>
                    <a:pt x="99" y="34"/>
                  </a:lnTo>
                  <a:lnTo>
                    <a:pt x="103" y="36"/>
                  </a:lnTo>
                  <a:lnTo>
                    <a:pt x="107" y="38"/>
                  </a:lnTo>
                  <a:lnTo>
                    <a:pt x="112" y="36"/>
                  </a:lnTo>
                  <a:lnTo>
                    <a:pt x="114" y="38"/>
                  </a:lnTo>
                  <a:lnTo>
                    <a:pt x="116" y="36"/>
                  </a:lnTo>
                  <a:lnTo>
                    <a:pt x="120" y="38"/>
                  </a:lnTo>
                  <a:lnTo>
                    <a:pt x="120" y="38"/>
                  </a:lnTo>
                  <a:lnTo>
                    <a:pt x="120" y="41"/>
                  </a:lnTo>
                  <a:lnTo>
                    <a:pt x="118" y="43"/>
                  </a:lnTo>
                  <a:lnTo>
                    <a:pt x="116" y="43"/>
                  </a:lnTo>
                  <a:lnTo>
                    <a:pt x="114" y="43"/>
                  </a:lnTo>
                  <a:lnTo>
                    <a:pt x="112" y="45"/>
                  </a:lnTo>
                  <a:lnTo>
                    <a:pt x="107" y="45"/>
                  </a:lnTo>
                  <a:lnTo>
                    <a:pt x="103" y="47"/>
                  </a:lnTo>
                  <a:lnTo>
                    <a:pt x="103" y="49"/>
                  </a:lnTo>
                  <a:lnTo>
                    <a:pt x="103" y="51"/>
                  </a:lnTo>
                  <a:lnTo>
                    <a:pt x="101" y="53"/>
                  </a:lnTo>
                  <a:lnTo>
                    <a:pt x="101" y="53"/>
                  </a:lnTo>
                  <a:lnTo>
                    <a:pt x="99" y="53"/>
                  </a:lnTo>
                  <a:lnTo>
                    <a:pt x="97" y="53"/>
                  </a:lnTo>
                  <a:lnTo>
                    <a:pt x="95" y="55"/>
                  </a:lnTo>
                  <a:lnTo>
                    <a:pt x="93" y="55"/>
                  </a:lnTo>
                  <a:lnTo>
                    <a:pt x="93" y="53"/>
                  </a:lnTo>
                  <a:lnTo>
                    <a:pt x="91" y="53"/>
                  </a:lnTo>
                  <a:lnTo>
                    <a:pt x="91" y="55"/>
                  </a:lnTo>
                  <a:lnTo>
                    <a:pt x="89" y="57"/>
                  </a:lnTo>
                  <a:lnTo>
                    <a:pt x="91" y="59"/>
                  </a:lnTo>
                  <a:lnTo>
                    <a:pt x="89" y="62"/>
                  </a:lnTo>
                  <a:lnTo>
                    <a:pt x="89" y="66"/>
                  </a:lnTo>
                  <a:lnTo>
                    <a:pt x="89" y="66"/>
                  </a:lnTo>
                  <a:lnTo>
                    <a:pt x="91" y="68"/>
                  </a:lnTo>
                  <a:lnTo>
                    <a:pt x="89" y="70"/>
                  </a:lnTo>
                  <a:lnTo>
                    <a:pt x="86" y="70"/>
                  </a:lnTo>
                  <a:lnTo>
                    <a:pt x="84" y="76"/>
                  </a:lnTo>
                  <a:lnTo>
                    <a:pt x="82" y="76"/>
                  </a:lnTo>
                  <a:lnTo>
                    <a:pt x="80" y="74"/>
                  </a:lnTo>
                  <a:lnTo>
                    <a:pt x="80" y="76"/>
                  </a:lnTo>
                  <a:lnTo>
                    <a:pt x="80" y="76"/>
                  </a:lnTo>
                  <a:lnTo>
                    <a:pt x="78" y="81"/>
                  </a:lnTo>
                  <a:lnTo>
                    <a:pt x="76" y="83"/>
                  </a:lnTo>
                  <a:lnTo>
                    <a:pt x="76" y="85"/>
                  </a:lnTo>
                  <a:lnTo>
                    <a:pt x="78" y="85"/>
                  </a:lnTo>
                  <a:lnTo>
                    <a:pt x="80" y="87"/>
                  </a:lnTo>
                  <a:lnTo>
                    <a:pt x="78" y="95"/>
                  </a:lnTo>
                  <a:lnTo>
                    <a:pt x="76" y="97"/>
                  </a:lnTo>
                  <a:lnTo>
                    <a:pt x="80" y="102"/>
                  </a:lnTo>
                  <a:lnTo>
                    <a:pt x="78" y="104"/>
                  </a:lnTo>
                  <a:lnTo>
                    <a:pt x="76" y="104"/>
                  </a:lnTo>
                  <a:lnTo>
                    <a:pt x="78" y="106"/>
                  </a:lnTo>
                  <a:lnTo>
                    <a:pt x="84" y="108"/>
                  </a:lnTo>
                  <a:lnTo>
                    <a:pt x="91" y="114"/>
                  </a:lnTo>
                  <a:lnTo>
                    <a:pt x="93" y="114"/>
                  </a:lnTo>
                  <a:lnTo>
                    <a:pt x="95" y="119"/>
                  </a:lnTo>
                  <a:lnTo>
                    <a:pt x="95" y="121"/>
                  </a:lnTo>
                  <a:lnTo>
                    <a:pt x="93" y="123"/>
                  </a:lnTo>
                  <a:lnTo>
                    <a:pt x="95" y="127"/>
                  </a:lnTo>
                  <a:lnTo>
                    <a:pt x="97" y="129"/>
                  </a:lnTo>
                  <a:lnTo>
                    <a:pt x="103" y="135"/>
                  </a:lnTo>
                  <a:lnTo>
                    <a:pt x="107" y="137"/>
                  </a:lnTo>
                  <a:lnTo>
                    <a:pt x="110" y="140"/>
                  </a:lnTo>
                  <a:lnTo>
                    <a:pt x="120" y="146"/>
                  </a:lnTo>
                  <a:lnTo>
                    <a:pt x="129" y="152"/>
                  </a:lnTo>
                  <a:lnTo>
                    <a:pt x="131" y="156"/>
                  </a:lnTo>
                  <a:lnTo>
                    <a:pt x="139" y="163"/>
                  </a:lnTo>
                  <a:lnTo>
                    <a:pt x="143" y="167"/>
                  </a:lnTo>
                  <a:lnTo>
                    <a:pt x="143" y="171"/>
                  </a:lnTo>
                  <a:lnTo>
                    <a:pt x="145" y="171"/>
                  </a:lnTo>
                  <a:lnTo>
                    <a:pt x="145" y="173"/>
                  </a:lnTo>
                  <a:lnTo>
                    <a:pt x="150" y="178"/>
                  </a:lnTo>
                  <a:lnTo>
                    <a:pt x="150" y="180"/>
                  </a:lnTo>
                  <a:lnTo>
                    <a:pt x="150" y="182"/>
                  </a:lnTo>
                  <a:lnTo>
                    <a:pt x="150" y="184"/>
                  </a:lnTo>
                  <a:lnTo>
                    <a:pt x="154" y="188"/>
                  </a:lnTo>
                  <a:lnTo>
                    <a:pt x="154" y="194"/>
                  </a:lnTo>
                  <a:lnTo>
                    <a:pt x="156" y="196"/>
                  </a:lnTo>
                  <a:lnTo>
                    <a:pt x="156" y="203"/>
                  </a:lnTo>
                  <a:lnTo>
                    <a:pt x="158" y="205"/>
                  </a:lnTo>
                  <a:lnTo>
                    <a:pt x="158" y="207"/>
                  </a:lnTo>
                  <a:lnTo>
                    <a:pt x="158" y="209"/>
                  </a:lnTo>
                  <a:lnTo>
                    <a:pt x="158" y="213"/>
                  </a:lnTo>
                  <a:lnTo>
                    <a:pt x="158" y="215"/>
                  </a:lnTo>
                  <a:lnTo>
                    <a:pt x="160" y="220"/>
                  </a:lnTo>
                  <a:lnTo>
                    <a:pt x="160" y="222"/>
                  </a:lnTo>
                  <a:lnTo>
                    <a:pt x="162" y="222"/>
                  </a:lnTo>
                  <a:lnTo>
                    <a:pt x="162" y="226"/>
                  </a:lnTo>
                  <a:lnTo>
                    <a:pt x="164" y="230"/>
                  </a:lnTo>
                  <a:lnTo>
                    <a:pt x="164" y="232"/>
                  </a:lnTo>
                  <a:lnTo>
                    <a:pt x="162" y="232"/>
                  </a:lnTo>
                  <a:lnTo>
                    <a:pt x="162" y="230"/>
                  </a:lnTo>
                  <a:lnTo>
                    <a:pt x="162" y="230"/>
                  </a:lnTo>
                  <a:lnTo>
                    <a:pt x="160" y="230"/>
                  </a:lnTo>
                  <a:lnTo>
                    <a:pt x="160" y="234"/>
                  </a:lnTo>
                  <a:lnTo>
                    <a:pt x="162" y="237"/>
                  </a:lnTo>
                  <a:lnTo>
                    <a:pt x="162" y="237"/>
                  </a:lnTo>
                  <a:lnTo>
                    <a:pt x="160" y="239"/>
                  </a:lnTo>
                  <a:lnTo>
                    <a:pt x="160" y="241"/>
                  </a:lnTo>
                  <a:lnTo>
                    <a:pt x="156" y="243"/>
                  </a:lnTo>
                  <a:lnTo>
                    <a:pt x="160" y="247"/>
                  </a:lnTo>
                  <a:lnTo>
                    <a:pt x="158" y="251"/>
                  </a:lnTo>
                  <a:lnTo>
                    <a:pt x="160" y="253"/>
                  </a:lnTo>
                  <a:lnTo>
                    <a:pt x="156" y="256"/>
                  </a:lnTo>
                  <a:lnTo>
                    <a:pt x="154" y="256"/>
                  </a:lnTo>
                  <a:lnTo>
                    <a:pt x="154" y="262"/>
                  </a:lnTo>
                  <a:lnTo>
                    <a:pt x="152" y="262"/>
                  </a:lnTo>
                  <a:lnTo>
                    <a:pt x="148" y="266"/>
                  </a:lnTo>
                  <a:lnTo>
                    <a:pt x="143" y="268"/>
                  </a:lnTo>
                  <a:lnTo>
                    <a:pt x="141" y="270"/>
                  </a:lnTo>
                  <a:lnTo>
                    <a:pt x="139" y="274"/>
                  </a:lnTo>
                  <a:lnTo>
                    <a:pt x="137" y="274"/>
                  </a:lnTo>
                  <a:lnTo>
                    <a:pt x="133" y="277"/>
                  </a:lnTo>
                  <a:lnTo>
                    <a:pt x="124" y="283"/>
                  </a:lnTo>
                  <a:lnTo>
                    <a:pt x="120" y="283"/>
                  </a:lnTo>
                  <a:lnTo>
                    <a:pt x="118" y="281"/>
                  </a:lnTo>
                  <a:lnTo>
                    <a:pt x="114" y="283"/>
                  </a:lnTo>
                  <a:lnTo>
                    <a:pt x="114" y="281"/>
                  </a:lnTo>
                  <a:lnTo>
                    <a:pt x="114" y="279"/>
                  </a:lnTo>
                  <a:lnTo>
                    <a:pt x="114" y="277"/>
                  </a:lnTo>
                  <a:lnTo>
                    <a:pt x="112" y="279"/>
                  </a:lnTo>
                  <a:lnTo>
                    <a:pt x="112" y="281"/>
                  </a:lnTo>
                  <a:lnTo>
                    <a:pt x="110" y="279"/>
                  </a:lnTo>
                  <a:lnTo>
                    <a:pt x="112" y="281"/>
                  </a:lnTo>
                  <a:lnTo>
                    <a:pt x="112" y="283"/>
                  </a:lnTo>
                  <a:lnTo>
                    <a:pt x="110" y="283"/>
                  </a:lnTo>
                  <a:lnTo>
                    <a:pt x="107" y="283"/>
                  </a:lnTo>
                  <a:lnTo>
                    <a:pt x="112" y="285"/>
                  </a:lnTo>
                  <a:lnTo>
                    <a:pt x="112" y="287"/>
                  </a:lnTo>
                  <a:lnTo>
                    <a:pt x="112" y="289"/>
                  </a:lnTo>
                  <a:lnTo>
                    <a:pt x="110" y="291"/>
                  </a:lnTo>
                  <a:lnTo>
                    <a:pt x="105" y="289"/>
                  </a:lnTo>
                  <a:lnTo>
                    <a:pt x="110" y="291"/>
                  </a:lnTo>
                  <a:lnTo>
                    <a:pt x="107" y="293"/>
                  </a:lnTo>
                  <a:lnTo>
                    <a:pt x="107" y="296"/>
                  </a:lnTo>
                  <a:lnTo>
                    <a:pt x="105" y="296"/>
                  </a:lnTo>
                  <a:lnTo>
                    <a:pt x="103" y="293"/>
                  </a:lnTo>
                  <a:lnTo>
                    <a:pt x="101" y="293"/>
                  </a:lnTo>
                  <a:lnTo>
                    <a:pt x="101" y="298"/>
                  </a:lnTo>
                  <a:lnTo>
                    <a:pt x="101" y="298"/>
                  </a:lnTo>
                  <a:lnTo>
                    <a:pt x="103" y="300"/>
                  </a:lnTo>
                  <a:lnTo>
                    <a:pt x="101" y="300"/>
                  </a:lnTo>
                  <a:lnTo>
                    <a:pt x="101" y="302"/>
                  </a:lnTo>
                  <a:lnTo>
                    <a:pt x="99" y="302"/>
                  </a:lnTo>
                  <a:lnTo>
                    <a:pt x="95" y="304"/>
                  </a:lnTo>
                  <a:lnTo>
                    <a:pt x="93" y="306"/>
                  </a:lnTo>
                  <a:lnTo>
                    <a:pt x="91" y="306"/>
                  </a:lnTo>
                  <a:lnTo>
                    <a:pt x="89" y="308"/>
                  </a:lnTo>
                  <a:lnTo>
                    <a:pt x="89" y="312"/>
                  </a:lnTo>
                  <a:lnTo>
                    <a:pt x="86" y="315"/>
                  </a:lnTo>
                  <a:lnTo>
                    <a:pt x="84" y="315"/>
                  </a:lnTo>
                  <a:lnTo>
                    <a:pt x="86" y="315"/>
                  </a:lnTo>
                  <a:lnTo>
                    <a:pt x="76" y="319"/>
                  </a:lnTo>
                  <a:lnTo>
                    <a:pt x="72" y="319"/>
                  </a:lnTo>
                  <a:lnTo>
                    <a:pt x="76" y="317"/>
                  </a:lnTo>
                  <a:lnTo>
                    <a:pt x="78" y="315"/>
                  </a:lnTo>
                  <a:lnTo>
                    <a:pt x="80" y="312"/>
                  </a:lnTo>
                  <a:lnTo>
                    <a:pt x="78" y="315"/>
                  </a:lnTo>
                  <a:lnTo>
                    <a:pt x="76" y="312"/>
                  </a:lnTo>
                  <a:lnTo>
                    <a:pt x="76" y="306"/>
                  </a:lnTo>
                  <a:lnTo>
                    <a:pt x="76" y="306"/>
                  </a:lnTo>
                  <a:lnTo>
                    <a:pt x="76" y="306"/>
                  </a:lnTo>
                  <a:lnTo>
                    <a:pt x="76" y="302"/>
                  </a:lnTo>
                  <a:lnTo>
                    <a:pt x="76" y="296"/>
                  </a:lnTo>
                  <a:lnTo>
                    <a:pt x="78" y="291"/>
                  </a:lnTo>
                  <a:lnTo>
                    <a:pt x="84" y="287"/>
                  </a:lnTo>
                  <a:lnTo>
                    <a:pt x="86" y="285"/>
                  </a:lnTo>
                  <a:lnTo>
                    <a:pt x="82" y="287"/>
                  </a:lnTo>
                  <a:lnTo>
                    <a:pt x="78" y="285"/>
                  </a:lnTo>
                  <a:lnTo>
                    <a:pt x="76" y="287"/>
                  </a:lnTo>
                  <a:lnTo>
                    <a:pt x="74" y="285"/>
                  </a:lnTo>
                  <a:lnTo>
                    <a:pt x="72" y="287"/>
                  </a:lnTo>
                  <a:lnTo>
                    <a:pt x="67" y="285"/>
                  </a:lnTo>
                  <a:lnTo>
                    <a:pt x="70" y="285"/>
                  </a:lnTo>
                  <a:lnTo>
                    <a:pt x="70" y="281"/>
                  </a:lnTo>
                  <a:lnTo>
                    <a:pt x="67" y="281"/>
                  </a:lnTo>
                  <a:lnTo>
                    <a:pt x="72" y="277"/>
                  </a:lnTo>
                  <a:lnTo>
                    <a:pt x="76" y="274"/>
                  </a:lnTo>
                  <a:lnTo>
                    <a:pt x="78" y="270"/>
                  </a:lnTo>
                  <a:lnTo>
                    <a:pt x="82" y="268"/>
                  </a:lnTo>
                  <a:lnTo>
                    <a:pt x="84" y="270"/>
                  </a:lnTo>
                  <a:lnTo>
                    <a:pt x="93" y="268"/>
                  </a:lnTo>
                  <a:lnTo>
                    <a:pt x="97" y="270"/>
                  </a:lnTo>
                  <a:lnTo>
                    <a:pt x="99" y="272"/>
                  </a:lnTo>
                  <a:lnTo>
                    <a:pt x="105" y="272"/>
                  </a:lnTo>
                  <a:lnTo>
                    <a:pt x="103" y="268"/>
                  </a:lnTo>
                  <a:lnTo>
                    <a:pt x="103" y="266"/>
                  </a:lnTo>
                  <a:lnTo>
                    <a:pt x="101" y="262"/>
                  </a:lnTo>
                  <a:lnTo>
                    <a:pt x="95" y="262"/>
                  </a:lnTo>
                  <a:lnTo>
                    <a:pt x="95" y="253"/>
                  </a:lnTo>
                  <a:lnTo>
                    <a:pt x="99" y="251"/>
                  </a:lnTo>
                  <a:lnTo>
                    <a:pt x="105" y="251"/>
                  </a:lnTo>
                  <a:lnTo>
                    <a:pt x="107" y="247"/>
                  </a:lnTo>
                  <a:lnTo>
                    <a:pt x="114" y="243"/>
                  </a:lnTo>
                  <a:lnTo>
                    <a:pt x="120" y="243"/>
                  </a:lnTo>
                  <a:lnTo>
                    <a:pt x="120" y="239"/>
                  </a:lnTo>
                  <a:lnTo>
                    <a:pt x="124" y="239"/>
                  </a:lnTo>
                  <a:lnTo>
                    <a:pt x="126" y="232"/>
                  </a:lnTo>
                  <a:lnTo>
                    <a:pt x="126" y="228"/>
                  </a:lnTo>
                  <a:lnTo>
                    <a:pt x="126" y="222"/>
                  </a:lnTo>
                  <a:lnTo>
                    <a:pt x="126" y="220"/>
                  </a:lnTo>
                  <a:lnTo>
                    <a:pt x="126" y="213"/>
                  </a:lnTo>
                  <a:lnTo>
                    <a:pt x="122" y="205"/>
                  </a:lnTo>
                  <a:lnTo>
                    <a:pt x="120" y="203"/>
                  </a:lnTo>
                  <a:lnTo>
                    <a:pt x="116" y="196"/>
                  </a:lnTo>
                  <a:lnTo>
                    <a:pt x="118" y="196"/>
                  </a:lnTo>
                  <a:lnTo>
                    <a:pt x="122" y="194"/>
                  </a:lnTo>
                  <a:lnTo>
                    <a:pt x="120" y="188"/>
                  </a:lnTo>
                  <a:lnTo>
                    <a:pt x="120" y="186"/>
                  </a:lnTo>
                  <a:lnTo>
                    <a:pt x="118" y="180"/>
                  </a:lnTo>
                  <a:lnTo>
                    <a:pt x="124" y="175"/>
                  </a:lnTo>
                  <a:lnTo>
                    <a:pt x="124" y="171"/>
                  </a:lnTo>
                  <a:lnTo>
                    <a:pt x="120" y="171"/>
                  </a:lnTo>
                  <a:lnTo>
                    <a:pt x="120" y="169"/>
                  </a:lnTo>
                  <a:lnTo>
                    <a:pt x="120" y="163"/>
                  </a:lnTo>
                  <a:lnTo>
                    <a:pt x="122" y="161"/>
                  </a:lnTo>
                  <a:lnTo>
                    <a:pt x="122" y="156"/>
                  </a:lnTo>
                  <a:lnTo>
                    <a:pt x="118" y="159"/>
                  </a:lnTo>
                  <a:lnTo>
                    <a:pt x="116" y="159"/>
                  </a:lnTo>
                  <a:lnTo>
                    <a:pt x="114" y="154"/>
                  </a:lnTo>
                  <a:lnTo>
                    <a:pt x="110" y="154"/>
                  </a:lnTo>
                  <a:lnTo>
                    <a:pt x="107" y="152"/>
                  </a:lnTo>
                  <a:lnTo>
                    <a:pt x="107" y="150"/>
                  </a:lnTo>
                  <a:lnTo>
                    <a:pt x="105" y="148"/>
                  </a:lnTo>
                  <a:lnTo>
                    <a:pt x="103" y="148"/>
                  </a:lnTo>
                  <a:lnTo>
                    <a:pt x="101" y="146"/>
                  </a:lnTo>
                  <a:lnTo>
                    <a:pt x="99" y="142"/>
                  </a:lnTo>
                  <a:lnTo>
                    <a:pt x="97" y="140"/>
                  </a:lnTo>
                  <a:lnTo>
                    <a:pt x="93" y="140"/>
                  </a:lnTo>
                  <a:lnTo>
                    <a:pt x="91" y="137"/>
                  </a:lnTo>
                  <a:lnTo>
                    <a:pt x="89" y="133"/>
                  </a:lnTo>
                  <a:lnTo>
                    <a:pt x="82" y="127"/>
                  </a:lnTo>
                  <a:lnTo>
                    <a:pt x="82" y="123"/>
                  </a:lnTo>
                  <a:lnTo>
                    <a:pt x="78" y="116"/>
                  </a:lnTo>
                  <a:lnTo>
                    <a:pt x="74" y="114"/>
                  </a:lnTo>
                  <a:lnTo>
                    <a:pt x="67" y="108"/>
                  </a:lnTo>
                  <a:lnTo>
                    <a:pt x="63" y="108"/>
                  </a:lnTo>
                  <a:lnTo>
                    <a:pt x="59" y="104"/>
                  </a:lnTo>
                  <a:lnTo>
                    <a:pt x="53" y="104"/>
                  </a:lnTo>
                  <a:lnTo>
                    <a:pt x="48" y="97"/>
                  </a:lnTo>
                  <a:lnTo>
                    <a:pt x="46" y="97"/>
                  </a:lnTo>
                  <a:lnTo>
                    <a:pt x="44" y="95"/>
                  </a:lnTo>
                  <a:lnTo>
                    <a:pt x="48" y="93"/>
                  </a:lnTo>
                  <a:lnTo>
                    <a:pt x="44" y="89"/>
                  </a:lnTo>
                  <a:lnTo>
                    <a:pt x="42" y="85"/>
                  </a:lnTo>
                  <a:lnTo>
                    <a:pt x="46" y="85"/>
                  </a:lnTo>
                  <a:lnTo>
                    <a:pt x="53" y="83"/>
                  </a:lnTo>
                  <a:lnTo>
                    <a:pt x="55" y="83"/>
                  </a:lnTo>
                  <a:lnTo>
                    <a:pt x="57" y="81"/>
                  </a:lnTo>
                  <a:lnTo>
                    <a:pt x="61" y="72"/>
                  </a:lnTo>
                  <a:lnTo>
                    <a:pt x="63" y="70"/>
                  </a:lnTo>
                  <a:lnTo>
                    <a:pt x="63" y="68"/>
                  </a:lnTo>
                  <a:lnTo>
                    <a:pt x="57" y="66"/>
                  </a:lnTo>
                  <a:lnTo>
                    <a:pt x="57" y="64"/>
                  </a:lnTo>
                  <a:lnTo>
                    <a:pt x="57" y="59"/>
                  </a:lnTo>
                  <a:lnTo>
                    <a:pt x="53" y="57"/>
                  </a:lnTo>
                  <a:lnTo>
                    <a:pt x="48" y="55"/>
                  </a:lnTo>
                  <a:lnTo>
                    <a:pt x="42" y="55"/>
                  </a:lnTo>
                  <a:lnTo>
                    <a:pt x="38" y="57"/>
                  </a:lnTo>
                  <a:lnTo>
                    <a:pt x="34" y="55"/>
                  </a:lnTo>
                  <a:lnTo>
                    <a:pt x="25" y="55"/>
                  </a:lnTo>
                  <a:lnTo>
                    <a:pt x="21" y="49"/>
                  </a:lnTo>
                  <a:lnTo>
                    <a:pt x="15" y="43"/>
                  </a:lnTo>
                  <a:lnTo>
                    <a:pt x="17" y="38"/>
                  </a:lnTo>
                  <a:lnTo>
                    <a:pt x="15" y="34"/>
                  </a:lnTo>
                  <a:lnTo>
                    <a:pt x="13" y="32"/>
                  </a:lnTo>
                  <a:lnTo>
                    <a:pt x="8" y="28"/>
                  </a:lnTo>
                  <a:lnTo>
                    <a:pt x="2" y="24"/>
                  </a:lnTo>
                  <a:lnTo>
                    <a:pt x="0" y="22"/>
                  </a:lnTo>
                  <a:lnTo>
                    <a:pt x="0" y="22"/>
                  </a:lnTo>
                  <a:close/>
                  <a:moveTo>
                    <a:pt x="55" y="283"/>
                  </a:moveTo>
                  <a:lnTo>
                    <a:pt x="57" y="285"/>
                  </a:lnTo>
                  <a:lnTo>
                    <a:pt x="57" y="287"/>
                  </a:lnTo>
                  <a:lnTo>
                    <a:pt x="59" y="289"/>
                  </a:lnTo>
                  <a:lnTo>
                    <a:pt x="61" y="289"/>
                  </a:lnTo>
                  <a:lnTo>
                    <a:pt x="61" y="283"/>
                  </a:lnTo>
                  <a:lnTo>
                    <a:pt x="61" y="283"/>
                  </a:lnTo>
                  <a:lnTo>
                    <a:pt x="59" y="279"/>
                  </a:lnTo>
                  <a:lnTo>
                    <a:pt x="55" y="283"/>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4" name="Freeform 32">
              <a:extLst>
                <a:ext uri="{FF2B5EF4-FFF2-40B4-BE49-F238E27FC236}">
                  <a16:creationId xmlns:a16="http://schemas.microsoft.com/office/drawing/2014/main" id="{2D27CAC9-F152-450B-8DF4-ABC78314AF73}"/>
                </a:ext>
              </a:extLst>
            </p:cNvPr>
            <p:cNvSpPr>
              <a:spLocks/>
            </p:cNvSpPr>
            <p:nvPr/>
          </p:nvSpPr>
          <p:spPr bwMode="auto">
            <a:xfrm>
              <a:off x="5931641" y="3221605"/>
              <a:ext cx="84642" cy="68895"/>
            </a:xfrm>
            <a:custGeom>
              <a:avLst/>
              <a:gdLst>
                <a:gd name="T0" fmla="*/ 51 w 105"/>
                <a:gd name="T1" fmla="*/ 87 h 91"/>
                <a:gd name="T2" fmla="*/ 57 w 105"/>
                <a:gd name="T3" fmla="*/ 80 h 91"/>
                <a:gd name="T4" fmla="*/ 63 w 105"/>
                <a:gd name="T5" fmla="*/ 80 h 91"/>
                <a:gd name="T6" fmla="*/ 76 w 105"/>
                <a:gd name="T7" fmla="*/ 80 h 91"/>
                <a:gd name="T8" fmla="*/ 84 w 105"/>
                <a:gd name="T9" fmla="*/ 82 h 91"/>
                <a:gd name="T10" fmla="*/ 82 w 105"/>
                <a:gd name="T11" fmla="*/ 76 h 91"/>
                <a:gd name="T12" fmla="*/ 74 w 105"/>
                <a:gd name="T13" fmla="*/ 72 h 91"/>
                <a:gd name="T14" fmla="*/ 78 w 105"/>
                <a:gd name="T15" fmla="*/ 61 h 91"/>
                <a:gd name="T16" fmla="*/ 86 w 105"/>
                <a:gd name="T17" fmla="*/ 57 h 91"/>
                <a:gd name="T18" fmla="*/ 99 w 105"/>
                <a:gd name="T19" fmla="*/ 53 h 91"/>
                <a:gd name="T20" fmla="*/ 103 w 105"/>
                <a:gd name="T21" fmla="*/ 49 h 91"/>
                <a:gd name="T22" fmla="*/ 105 w 105"/>
                <a:gd name="T23" fmla="*/ 38 h 91"/>
                <a:gd name="T24" fmla="*/ 105 w 105"/>
                <a:gd name="T25" fmla="*/ 30 h 91"/>
                <a:gd name="T26" fmla="*/ 101 w 105"/>
                <a:gd name="T27" fmla="*/ 15 h 91"/>
                <a:gd name="T28" fmla="*/ 95 w 105"/>
                <a:gd name="T29" fmla="*/ 6 h 91"/>
                <a:gd name="T30" fmla="*/ 89 w 105"/>
                <a:gd name="T31" fmla="*/ 4 h 91"/>
                <a:gd name="T32" fmla="*/ 84 w 105"/>
                <a:gd name="T33" fmla="*/ 0 h 91"/>
                <a:gd name="T34" fmla="*/ 74 w 105"/>
                <a:gd name="T35" fmla="*/ 4 h 91"/>
                <a:gd name="T36" fmla="*/ 78 w 105"/>
                <a:gd name="T37" fmla="*/ 13 h 91"/>
                <a:gd name="T38" fmla="*/ 78 w 105"/>
                <a:gd name="T39" fmla="*/ 19 h 91"/>
                <a:gd name="T40" fmla="*/ 70 w 105"/>
                <a:gd name="T41" fmla="*/ 11 h 91"/>
                <a:gd name="T42" fmla="*/ 61 w 105"/>
                <a:gd name="T43" fmla="*/ 9 h 91"/>
                <a:gd name="T44" fmla="*/ 55 w 105"/>
                <a:gd name="T45" fmla="*/ 6 h 91"/>
                <a:gd name="T46" fmla="*/ 44 w 105"/>
                <a:gd name="T47" fmla="*/ 4 h 91"/>
                <a:gd name="T48" fmla="*/ 36 w 105"/>
                <a:gd name="T49" fmla="*/ 2 h 91"/>
                <a:gd name="T50" fmla="*/ 30 w 105"/>
                <a:gd name="T51" fmla="*/ 2 h 91"/>
                <a:gd name="T52" fmla="*/ 15 w 105"/>
                <a:gd name="T53" fmla="*/ 6 h 91"/>
                <a:gd name="T54" fmla="*/ 6 w 105"/>
                <a:gd name="T55" fmla="*/ 13 h 91"/>
                <a:gd name="T56" fmla="*/ 2 w 105"/>
                <a:gd name="T57" fmla="*/ 21 h 91"/>
                <a:gd name="T58" fmla="*/ 2 w 105"/>
                <a:gd name="T59" fmla="*/ 38 h 91"/>
                <a:gd name="T60" fmla="*/ 9 w 105"/>
                <a:gd name="T61" fmla="*/ 44 h 91"/>
                <a:gd name="T62" fmla="*/ 6 w 105"/>
                <a:gd name="T63" fmla="*/ 55 h 91"/>
                <a:gd name="T64" fmla="*/ 11 w 105"/>
                <a:gd name="T65" fmla="*/ 57 h 91"/>
                <a:gd name="T66" fmla="*/ 13 w 105"/>
                <a:gd name="T67" fmla="*/ 63 h 91"/>
                <a:gd name="T68" fmla="*/ 15 w 105"/>
                <a:gd name="T69" fmla="*/ 72 h 91"/>
                <a:gd name="T70" fmla="*/ 19 w 105"/>
                <a:gd name="T71" fmla="*/ 74 h 91"/>
                <a:gd name="T72" fmla="*/ 19 w 105"/>
                <a:gd name="T73" fmla="*/ 78 h 91"/>
                <a:gd name="T74" fmla="*/ 23 w 105"/>
                <a:gd name="T75" fmla="*/ 82 h 91"/>
                <a:gd name="T76" fmla="*/ 25 w 105"/>
                <a:gd name="T77" fmla="*/ 78 h 91"/>
                <a:gd name="T78" fmla="*/ 30 w 105"/>
                <a:gd name="T79" fmla="*/ 76 h 91"/>
                <a:gd name="T80" fmla="*/ 32 w 105"/>
                <a:gd name="T81" fmla="*/ 80 h 91"/>
                <a:gd name="T82" fmla="*/ 27 w 105"/>
                <a:gd name="T83" fmla="*/ 87 h 91"/>
                <a:gd name="T84" fmla="*/ 30 w 105"/>
                <a:gd name="T85" fmla="*/ 89 h 91"/>
                <a:gd name="T86" fmla="*/ 36 w 105"/>
                <a:gd name="T87" fmla="*/ 87 h 91"/>
                <a:gd name="T88" fmla="*/ 38 w 105"/>
                <a:gd name="T89" fmla="*/ 87 h 91"/>
                <a:gd name="T90" fmla="*/ 42 w 105"/>
                <a:gd name="T91" fmla="*/ 8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 h="91">
                  <a:moveTo>
                    <a:pt x="46" y="91"/>
                  </a:moveTo>
                  <a:lnTo>
                    <a:pt x="51" y="87"/>
                  </a:lnTo>
                  <a:lnTo>
                    <a:pt x="55" y="84"/>
                  </a:lnTo>
                  <a:lnTo>
                    <a:pt x="57" y="80"/>
                  </a:lnTo>
                  <a:lnTo>
                    <a:pt x="61" y="78"/>
                  </a:lnTo>
                  <a:lnTo>
                    <a:pt x="63" y="80"/>
                  </a:lnTo>
                  <a:lnTo>
                    <a:pt x="72" y="78"/>
                  </a:lnTo>
                  <a:lnTo>
                    <a:pt x="76" y="80"/>
                  </a:lnTo>
                  <a:lnTo>
                    <a:pt x="78" y="82"/>
                  </a:lnTo>
                  <a:lnTo>
                    <a:pt x="84" y="82"/>
                  </a:lnTo>
                  <a:lnTo>
                    <a:pt x="82" y="78"/>
                  </a:lnTo>
                  <a:lnTo>
                    <a:pt x="82" y="76"/>
                  </a:lnTo>
                  <a:lnTo>
                    <a:pt x="80" y="72"/>
                  </a:lnTo>
                  <a:lnTo>
                    <a:pt x="74" y="72"/>
                  </a:lnTo>
                  <a:lnTo>
                    <a:pt x="74" y="63"/>
                  </a:lnTo>
                  <a:lnTo>
                    <a:pt x="78" y="61"/>
                  </a:lnTo>
                  <a:lnTo>
                    <a:pt x="84" y="61"/>
                  </a:lnTo>
                  <a:lnTo>
                    <a:pt x="86" y="57"/>
                  </a:lnTo>
                  <a:lnTo>
                    <a:pt x="93" y="53"/>
                  </a:lnTo>
                  <a:lnTo>
                    <a:pt x="99" y="53"/>
                  </a:lnTo>
                  <a:lnTo>
                    <a:pt x="99" y="49"/>
                  </a:lnTo>
                  <a:lnTo>
                    <a:pt x="103" y="49"/>
                  </a:lnTo>
                  <a:lnTo>
                    <a:pt x="105" y="42"/>
                  </a:lnTo>
                  <a:lnTo>
                    <a:pt x="105" y="38"/>
                  </a:lnTo>
                  <a:lnTo>
                    <a:pt x="105" y="32"/>
                  </a:lnTo>
                  <a:lnTo>
                    <a:pt x="105" y="30"/>
                  </a:lnTo>
                  <a:lnTo>
                    <a:pt x="105" y="23"/>
                  </a:lnTo>
                  <a:lnTo>
                    <a:pt x="101" y="15"/>
                  </a:lnTo>
                  <a:lnTo>
                    <a:pt x="99" y="13"/>
                  </a:lnTo>
                  <a:lnTo>
                    <a:pt x="95" y="6"/>
                  </a:lnTo>
                  <a:lnTo>
                    <a:pt x="93" y="6"/>
                  </a:lnTo>
                  <a:lnTo>
                    <a:pt x="89" y="4"/>
                  </a:lnTo>
                  <a:lnTo>
                    <a:pt x="86" y="2"/>
                  </a:lnTo>
                  <a:lnTo>
                    <a:pt x="84" y="0"/>
                  </a:lnTo>
                  <a:lnTo>
                    <a:pt x="78" y="2"/>
                  </a:lnTo>
                  <a:lnTo>
                    <a:pt x="74" y="4"/>
                  </a:lnTo>
                  <a:lnTo>
                    <a:pt x="78" y="9"/>
                  </a:lnTo>
                  <a:lnTo>
                    <a:pt x="78" y="13"/>
                  </a:lnTo>
                  <a:lnTo>
                    <a:pt x="78" y="17"/>
                  </a:lnTo>
                  <a:lnTo>
                    <a:pt x="78" y="19"/>
                  </a:lnTo>
                  <a:lnTo>
                    <a:pt x="72" y="17"/>
                  </a:lnTo>
                  <a:lnTo>
                    <a:pt x="70" y="11"/>
                  </a:lnTo>
                  <a:lnTo>
                    <a:pt x="63" y="11"/>
                  </a:lnTo>
                  <a:lnTo>
                    <a:pt x="61" y="9"/>
                  </a:lnTo>
                  <a:lnTo>
                    <a:pt x="57" y="4"/>
                  </a:lnTo>
                  <a:lnTo>
                    <a:pt x="55" y="6"/>
                  </a:lnTo>
                  <a:lnTo>
                    <a:pt x="51" y="2"/>
                  </a:lnTo>
                  <a:lnTo>
                    <a:pt x="44" y="4"/>
                  </a:lnTo>
                  <a:lnTo>
                    <a:pt x="40" y="2"/>
                  </a:lnTo>
                  <a:lnTo>
                    <a:pt x="36" y="2"/>
                  </a:lnTo>
                  <a:lnTo>
                    <a:pt x="32" y="4"/>
                  </a:lnTo>
                  <a:lnTo>
                    <a:pt x="30" y="2"/>
                  </a:lnTo>
                  <a:lnTo>
                    <a:pt x="23" y="2"/>
                  </a:lnTo>
                  <a:lnTo>
                    <a:pt x="15" y="6"/>
                  </a:lnTo>
                  <a:lnTo>
                    <a:pt x="11" y="6"/>
                  </a:lnTo>
                  <a:lnTo>
                    <a:pt x="6" y="13"/>
                  </a:lnTo>
                  <a:lnTo>
                    <a:pt x="4" y="17"/>
                  </a:lnTo>
                  <a:lnTo>
                    <a:pt x="2" y="21"/>
                  </a:lnTo>
                  <a:lnTo>
                    <a:pt x="0" y="30"/>
                  </a:lnTo>
                  <a:lnTo>
                    <a:pt x="2" y="38"/>
                  </a:lnTo>
                  <a:lnTo>
                    <a:pt x="6" y="40"/>
                  </a:lnTo>
                  <a:lnTo>
                    <a:pt x="9" y="44"/>
                  </a:lnTo>
                  <a:lnTo>
                    <a:pt x="9" y="51"/>
                  </a:lnTo>
                  <a:lnTo>
                    <a:pt x="6" y="55"/>
                  </a:lnTo>
                  <a:lnTo>
                    <a:pt x="6" y="55"/>
                  </a:lnTo>
                  <a:lnTo>
                    <a:pt x="11" y="57"/>
                  </a:lnTo>
                  <a:lnTo>
                    <a:pt x="11" y="61"/>
                  </a:lnTo>
                  <a:lnTo>
                    <a:pt x="13" y="63"/>
                  </a:lnTo>
                  <a:lnTo>
                    <a:pt x="13" y="68"/>
                  </a:lnTo>
                  <a:lnTo>
                    <a:pt x="15" y="72"/>
                  </a:lnTo>
                  <a:lnTo>
                    <a:pt x="17" y="70"/>
                  </a:lnTo>
                  <a:lnTo>
                    <a:pt x="19" y="74"/>
                  </a:lnTo>
                  <a:lnTo>
                    <a:pt x="19" y="76"/>
                  </a:lnTo>
                  <a:lnTo>
                    <a:pt x="19" y="78"/>
                  </a:lnTo>
                  <a:lnTo>
                    <a:pt x="21" y="82"/>
                  </a:lnTo>
                  <a:lnTo>
                    <a:pt x="23" y="82"/>
                  </a:lnTo>
                  <a:lnTo>
                    <a:pt x="25" y="82"/>
                  </a:lnTo>
                  <a:lnTo>
                    <a:pt x="25" y="78"/>
                  </a:lnTo>
                  <a:lnTo>
                    <a:pt x="27" y="76"/>
                  </a:lnTo>
                  <a:lnTo>
                    <a:pt x="30" y="76"/>
                  </a:lnTo>
                  <a:lnTo>
                    <a:pt x="30" y="78"/>
                  </a:lnTo>
                  <a:lnTo>
                    <a:pt x="32" y="80"/>
                  </a:lnTo>
                  <a:lnTo>
                    <a:pt x="32" y="82"/>
                  </a:lnTo>
                  <a:lnTo>
                    <a:pt x="27" y="87"/>
                  </a:lnTo>
                  <a:lnTo>
                    <a:pt x="30" y="89"/>
                  </a:lnTo>
                  <a:lnTo>
                    <a:pt x="30" y="89"/>
                  </a:lnTo>
                  <a:lnTo>
                    <a:pt x="32" y="89"/>
                  </a:lnTo>
                  <a:lnTo>
                    <a:pt x="36" y="87"/>
                  </a:lnTo>
                  <a:lnTo>
                    <a:pt x="36" y="84"/>
                  </a:lnTo>
                  <a:lnTo>
                    <a:pt x="38" y="87"/>
                  </a:lnTo>
                  <a:lnTo>
                    <a:pt x="42" y="89"/>
                  </a:lnTo>
                  <a:lnTo>
                    <a:pt x="42" y="87"/>
                  </a:lnTo>
                  <a:lnTo>
                    <a:pt x="46" y="9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5" name="Freeform 33">
              <a:extLst>
                <a:ext uri="{FF2B5EF4-FFF2-40B4-BE49-F238E27FC236}">
                  <a16:creationId xmlns:a16="http://schemas.microsoft.com/office/drawing/2014/main" id="{BBAC9861-E4AE-4CD2-A6D0-28EA4C6E1AA9}"/>
                </a:ext>
              </a:extLst>
            </p:cNvPr>
            <p:cNvSpPr>
              <a:spLocks/>
            </p:cNvSpPr>
            <p:nvPr/>
          </p:nvSpPr>
          <p:spPr bwMode="auto">
            <a:xfrm>
              <a:off x="5884080" y="3094416"/>
              <a:ext cx="130591" cy="141573"/>
            </a:xfrm>
            <a:custGeom>
              <a:avLst/>
              <a:gdLst>
                <a:gd name="T0" fmla="*/ 23 w 162"/>
                <a:gd name="T1" fmla="*/ 25 h 187"/>
                <a:gd name="T2" fmla="*/ 30 w 162"/>
                <a:gd name="T3" fmla="*/ 21 h 187"/>
                <a:gd name="T4" fmla="*/ 27 w 162"/>
                <a:gd name="T5" fmla="*/ 4 h 187"/>
                <a:gd name="T6" fmla="*/ 38 w 162"/>
                <a:gd name="T7" fmla="*/ 0 h 187"/>
                <a:gd name="T8" fmla="*/ 51 w 162"/>
                <a:gd name="T9" fmla="*/ 10 h 187"/>
                <a:gd name="T10" fmla="*/ 53 w 162"/>
                <a:gd name="T11" fmla="*/ 21 h 187"/>
                <a:gd name="T12" fmla="*/ 72 w 162"/>
                <a:gd name="T13" fmla="*/ 33 h 187"/>
                <a:gd name="T14" fmla="*/ 86 w 162"/>
                <a:gd name="T15" fmla="*/ 33 h 187"/>
                <a:gd name="T16" fmla="*/ 95 w 162"/>
                <a:gd name="T17" fmla="*/ 42 h 187"/>
                <a:gd name="T18" fmla="*/ 101 w 162"/>
                <a:gd name="T19" fmla="*/ 48 h 187"/>
                <a:gd name="T20" fmla="*/ 93 w 162"/>
                <a:gd name="T21" fmla="*/ 61 h 187"/>
                <a:gd name="T22" fmla="*/ 80 w 162"/>
                <a:gd name="T23" fmla="*/ 63 h 187"/>
                <a:gd name="T24" fmla="*/ 82 w 162"/>
                <a:gd name="T25" fmla="*/ 73 h 187"/>
                <a:gd name="T26" fmla="*/ 91 w 162"/>
                <a:gd name="T27" fmla="*/ 82 h 187"/>
                <a:gd name="T28" fmla="*/ 105 w 162"/>
                <a:gd name="T29" fmla="*/ 86 h 187"/>
                <a:gd name="T30" fmla="*/ 120 w 162"/>
                <a:gd name="T31" fmla="*/ 101 h 187"/>
                <a:gd name="T32" fmla="*/ 129 w 162"/>
                <a:gd name="T33" fmla="*/ 115 h 187"/>
                <a:gd name="T34" fmla="*/ 137 w 162"/>
                <a:gd name="T35" fmla="*/ 120 h 187"/>
                <a:gd name="T36" fmla="*/ 143 w 162"/>
                <a:gd name="T37" fmla="*/ 126 h 187"/>
                <a:gd name="T38" fmla="*/ 148 w 162"/>
                <a:gd name="T39" fmla="*/ 132 h 187"/>
                <a:gd name="T40" fmla="*/ 156 w 162"/>
                <a:gd name="T41" fmla="*/ 137 h 187"/>
                <a:gd name="T42" fmla="*/ 158 w 162"/>
                <a:gd name="T43" fmla="*/ 141 h 187"/>
                <a:gd name="T44" fmla="*/ 162 w 162"/>
                <a:gd name="T45" fmla="*/ 149 h 187"/>
                <a:gd name="T46" fmla="*/ 158 w 162"/>
                <a:gd name="T47" fmla="*/ 164 h 187"/>
                <a:gd name="T48" fmla="*/ 156 w 162"/>
                <a:gd name="T49" fmla="*/ 174 h 187"/>
                <a:gd name="T50" fmla="*/ 145 w 162"/>
                <a:gd name="T51" fmla="*/ 170 h 187"/>
                <a:gd name="T52" fmla="*/ 133 w 162"/>
                <a:gd name="T53" fmla="*/ 172 h 187"/>
                <a:gd name="T54" fmla="*/ 137 w 162"/>
                <a:gd name="T55" fmla="*/ 185 h 187"/>
                <a:gd name="T56" fmla="*/ 129 w 162"/>
                <a:gd name="T57" fmla="*/ 179 h 187"/>
                <a:gd name="T58" fmla="*/ 116 w 162"/>
                <a:gd name="T59" fmla="*/ 172 h 187"/>
                <a:gd name="T60" fmla="*/ 120 w 162"/>
                <a:gd name="T61" fmla="*/ 162 h 187"/>
                <a:gd name="T62" fmla="*/ 120 w 162"/>
                <a:gd name="T63" fmla="*/ 151 h 187"/>
                <a:gd name="T64" fmla="*/ 116 w 162"/>
                <a:gd name="T65" fmla="*/ 141 h 187"/>
                <a:gd name="T66" fmla="*/ 110 w 162"/>
                <a:gd name="T67" fmla="*/ 139 h 187"/>
                <a:gd name="T68" fmla="*/ 103 w 162"/>
                <a:gd name="T69" fmla="*/ 128 h 187"/>
                <a:gd name="T70" fmla="*/ 103 w 162"/>
                <a:gd name="T71" fmla="*/ 115 h 187"/>
                <a:gd name="T72" fmla="*/ 97 w 162"/>
                <a:gd name="T73" fmla="*/ 103 h 187"/>
                <a:gd name="T74" fmla="*/ 76 w 162"/>
                <a:gd name="T75" fmla="*/ 90 h 187"/>
                <a:gd name="T76" fmla="*/ 57 w 162"/>
                <a:gd name="T77" fmla="*/ 101 h 187"/>
                <a:gd name="T78" fmla="*/ 42 w 162"/>
                <a:gd name="T79" fmla="*/ 92 h 187"/>
                <a:gd name="T80" fmla="*/ 32 w 162"/>
                <a:gd name="T81" fmla="*/ 101 h 187"/>
                <a:gd name="T82" fmla="*/ 25 w 162"/>
                <a:gd name="T83" fmla="*/ 86 h 187"/>
                <a:gd name="T84" fmla="*/ 25 w 162"/>
                <a:gd name="T85" fmla="*/ 75 h 187"/>
                <a:gd name="T86" fmla="*/ 25 w 162"/>
                <a:gd name="T87" fmla="*/ 63 h 187"/>
                <a:gd name="T88" fmla="*/ 13 w 162"/>
                <a:gd name="T89" fmla="*/ 65 h 187"/>
                <a:gd name="T90" fmla="*/ 11 w 162"/>
                <a:gd name="T91" fmla="*/ 50 h 187"/>
                <a:gd name="T92" fmla="*/ 0 w 162"/>
                <a:gd name="T93" fmla="*/ 44 h 187"/>
                <a:gd name="T94" fmla="*/ 8 w 162"/>
                <a:gd name="T95" fmla="*/ 35 h 187"/>
                <a:gd name="T96" fmla="*/ 8 w 162"/>
                <a:gd name="T97" fmla="*/ 2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2" h="187">
                  <a:moveTo>
                    <a:pt x="19" y="21"/>
                  </a:moveTo>
                  <a:lnTo>
                    <a:pt x="21" y="23"/>
                  </a:lnTo>
                  <a:lnTo>
                    <a:pt x="23" y="25"/>
                  </a:lnTo>
                  <a:lnTo>
                    <a:pt x="27" y="25"/>
                  </a:lnTo>
                  <a:lnTo>
                    <a:pt x="32" y="25"/>
                  </a:lnTo>
                  <a:lnTo>
                    <a:pt x="30" y="21"/>
                  </a:lnTo>
                  <a:lnTo>
                    <a:pt x="30" y="14"/>
                  </a:lnTo>
                  <a:lnTo>
                    <a:pt x="27" y="10"/>
                  </a:lnTo>
                  <a:lnTo>
                    <a:pt x="27" y="4"/>
                  </a:lnTo>
                  <a:lnTo>
                    <a:pt x="32" y="2"/>
                  </a:lnTo>
                  <a:lnTo>
                    <a:pt x="32" y="0"/>
                  </a:lnTo>
                  <a:lnTo>
                    <a:pt x="38" y="0"/>
                  </a:lnTo>
                  <a:lnTo>
                    <a:pt x="40" y="2"/>
                  </a:lnTo>
                  <a:lnTo>
                    <a:pt x="46" y="6"/>
                  </a:lnTo>
                  <a:lnTo>
                    <a:pt x="51" y="10"/>
                  </a:lnTo>
                  <a:lnTo>
                    <a:pt x="53" y="12"/>
                  </a:lnTo>
                  <a:lnTo>
                    <a:pt x="55" y="16"/>
                  </a:lnTo>
                  <a:lnTo>
                    <a:pt x="53" y="21"/>
                  </a:lnTo>
                  <a:lnTo>
                    <a:pt x="59" y="27"/>
                  </a:lnTo>
                  <a:lnTo>
                    <a:pt x="63" y="33"/>
                  </a:lnTo>
                  <a:lnTo>
                    <a:pt x="72" y="33"/>
                  </a:lnTo>
                  <a:lnTo>
                    <a:pt x="76" y="35"/>
                  </a:lnTo>
                  <a:lnTo>
                    <a:pt x="80" y="33"/>
                  </a:lnTo>
                  <a:lnTo>
                    <a:pt x="86" y="33"/>
                  </a:lnTo>
                  <a:lnTo>
                    <a:pt x="91" y="35"/>
                  </a:lnTo>
                  <a:lnTo>
                    <a:pt x="95" y="37"/>
                  </a:lnTo>
                  <a:lnTo>
                    <a:pt x="95" y="42"/>
                  </a:lnTo>
                  <a:lnTo>
                    <a:pt x="95" y="44"/>
                  </a:lnTo>
                  <a:lnTo>
                    <a:pt x="101" y="46"/>
                  </a:lnTo>
                  <a:lnTo>
                    <a:pt x="101" y="48"/>
                  </a:lnTo>
                  <a:lnTo>
                    <a:pt x="99" y="50"/>
                  </a:lnTo>
                  <a:lnTo>
                    <a:pt x="95" y="59"/>
                  </a:lnTo>
                  <a:lnTo>
                    <a:pt x="93" y="61"/>
                  </a:lnTo>
                  <a:lnTo>
                    <a:pt x="91" y="61"/>
                  </a:lnTo>
                  <a:lnTo>
                    <a:pt x="84" y="63"/>
                  </a:lnTo>
                  <a:lnTo>
                    <a:pt x="80" y="63"/>
                  </a:lnTo>
                  <a:lnTo>
                    <a:pt x="82" y="67"/>
                  </a:lnTo>
                  <a:lnTo>
                    <a:pt x="86" y="71"/>
                  </a:lnTo>
                  <a:lnTo>
                    <a:pt x="82" y="73"/>
                  </a:lnTo>
                  <a:lnTo>
                    <a:pt x="84" y="75"/>
                  </a:lnTo>
                  <a:lnTo>
                    <a:pt x="86" y="75"/>
                  </a:lnTo>
                  <a:lnTo>
                    <a:pt x="91" y="82"/>
                  </a:lnTo>
                  <a:lnTo>
                    <a:pt x="97" y="82"/>
                  </a:lnTo>
                  <a:lnTo>
                    <a:pt x="101" y="86"/>
                  </a:lnTo>
                  <a:lnTo>
                    <a:pt x="105" y="86"/>
                  </a:lnTo>
                  <a:lnTo>
                    <a:pt x="112" y="92"/>
                  </a:lnTo>
                  <a:lnTo>
                    <a:pt x="116" y="94"/>
                  </a:lnTo>
                  <a:lnTo>
                    <a:pt x="120" y="101"/>
                  </a:lnTo>
                  <a:lnTo>
                    <a:pt x="120" y="105"/>
                  </a:lnTo>
                  <a:lnTo>
                    <a:pt x="127" y="111"/>
                  </a:lnTo>
                  <a:lnTo>
                    <a:pt x="129" y="115"/>
                  </a:lnTo>
                  <a:lnTo>
                    <a:pt x="131" y="118"/>
                  </a:lnTo>
                  <a:lnTo>
                    <a:pt x="135" y="118"/>
                  </a:lnTo>
                  <a:lnTo>
                    <a:pt x="137" y="120"/>
                  </a:lnTo>
                  <a:lnTo>
                    <a:pt x="139" y="124"/>
                  </a:lnTo>
                  <a:lnTo>
                    <a:pt x="141" y="126"/>
                  </a:lnTo>
                  <a:lnTo>
                    <a:pt x="143" y="126"/>
                  </a:lnTo>
                  <a:lnTo>
                    <a:pt x="145" y="128"/>
                  </a:lnTo>
                  <a:lnTo>
                    <a:pt x="145" y="130"/>
                  </a:lnTo>
                  <a:lnTo>
                    <a:pt x="148" y="132"/>
                  </a:lnTo>
                  <a:lnTo>
                    <a:pt x="152" y="132"/>
                  </a:lnTo>
                  <a:lnTo>
                    <a:pt x="154" y="137"/>
                  </a:lnTo>
                  <a:lnTo>
                    <a:pt x="156" y="137"/>
                  </a:lnTo>
                  <a:lnTo>
                    <a:pt x="160" y="134"/>
                  </a:lnTo>
                  <a:lnTo>
                    <a:pt x="160" y="139"/>
                  </a:lnTo>
                  <a:lnTo>
                    <a:pt x="158" y="141"/>
                  </a:lnTo>
                  <a:lnTo>
                    <a:pt x="158" y="147"/>
                  </a:lnTo>
                  <a:lnTo>
                    <a:pt x="158" y="149"/>
                  </a:lnTo>
                  <a:lnTo>
                    <a:pt x="162" y="149"/>
                  </a:lnTo>
                  <a:lnTo>
                    <a:pt x="162" y="153"/>
                  </a:lnTo>
                  <a:lnTo>
                    <a:pt x="156" y="158"/>
                  </a:lnTo>
                  <a:lnTo>
                    <a:pt x="158" y="164"/>
                  </a:lnTo>
                  <a:lnTo>
                    <a:pt x="158" y="166"/>
                  </a:lnTo>
                  <a:lnTo>
                    <a:pt x="160" y="172"/>
                  </a:lnTo>
                  <a:lnTo>
                    <a:pt x="156" y="174"/>
                  </a:lnTo>
                  <a:lnTo>
                    <a:pt x="152" y="174"/>
                  </a:lnTo>
                  <a:lnTo>
                    <a:pt x="148" y="172"/>
                  </a:lnTo>
                  <a:lnTo>
                    <a:pt x="145" y="170"/>
                  </a:lnTo>
                  <a:lnTo>
                    <a:pt x="143" y="168"/>
                  </a:lnTo>
                  <a:lnTo>
                    <a:pt x="137" y="170"/>
                  </a:lnTo>
                  <a:lnTo>
                    <a:pt x="133" y="172"/>
                  </a:lnTo>
                  <a:lnTo>
                    <a:pt x="137" y="177"/>
                  </a:lnTo>
                  <a:lnTo>
                    <a:pt x="137" y="181"/>
                  </a:lnTo>
                  <a:lnTo>
                    <a:pt x="137" y="185"/>
                  </a:lnTo>
                  <a:lnTo>
                    <a:pt x="137" y="187"/>
                  </a:lnTo>
                  <a:lnTo>
                    <a:pt x="131" y="185"/>
                  </a:lnTo>
                  <a:lnTo>
                    <a:pt x="129" y="179"/>
                  </a:lnTo>
                  <a:lnTo>
                    <a:pt x="122" y="179"/>
                  </a:lnTo>
                  <a:lnTo>
                    <a:pt x="120" y="177"/>
                  </a:lnTo>
                  <a:lnTo>
                    <a:pt x="116" y="172"/>
                  </a:lnTo>
                  <a:lnTo>
                    <a:pt x="118" y="172"/>
                  </a:lnTo>
                  <a:lnTo>
                    <a:pt x="120" y="168"/>
                  </a:lnTo>
                  <a:lnTo>
                    <a:pt x="120" y="162"/>
                  </a:lnTo>
                  <a:lnTo>
                    <a:pt x="120" y="158"/>
                  </a:lnTo>
                  <a:lnTo>
                    <a:pt x="120" y="156"/>
                  </a:lnTo>
                  <a:lnTo>
                    <a:pt x="120" y="151"/>
                  </a:lnTo>
                  <a:lnTo>
                    <a:pt x="122" y="147"/>
                  </a:lnTo>
                  <a:lnTo>
                    <a:pt x="120" y="145"/>
                  </a:lnTo>
                  <a:lnTo>
                    <a:pt x="116" y="141"/>
                  </a:lnTo>
                  <a:lnTo>
                    <a:pt x="118" y="139"/>
                  </a:lnTo>
                  <a:lnTo>
                    <a:pt x="114" y="139"/>
                  </a:lnTo>
                  <a:lnTo>
                    <a:pt x="110" y="139"/>
                  </a:lnTo>
                  <a:lnTo>
                    <a:pt x="105" y="132"/>
                  </a:lnTo>
                  <a:lnTo>
                    <a:pt x="101" y="130"/>
                  </a:lnTo>
                  <a:lnTo>
                    <a:pt x="103" y="128"/>
                  </a:lnTo>
                  <a:lnTo>
                    <a:pt x="103" y="122"/>
                  </a:lnTo>
                  <a:lnTo>
                    <a:pt x="101" y="118"/>
                  </a:lnTo>
                  <a:lnTo>
                    <a:pt x="103" y="115"/>
                  </a:lnTo>
                  <a:lnTo>
                    <a:pt x="103" y="111"/>
                  </a:lnTo>
                  <a:lnTo>
                    <a:pt x="101" y="107"/>
                  </a:lnTo>
                  <a:lnTo>
                    <a:pt x="97" y="103"/>
                  </a:lnTo>
                  <a:lnTo>
                    <a:pt x="89" y="97"/>
                  </a:lnTo>
                  <a:lnTo>
                    <a:pt x="84" y="92"/>
                  </a:lnTo>
                  <a:lnTo>
                    <a:pt x="76" y="90"/>
                  </a:lnTo>
                  <a:lnTo>
                    <a:pt x="70" y="90"/>
                  </a:lnTo>
                  <a:lnTo>
                    <a:pt x="65" y="99"/>
                  </a:lnTo>
                  <a:lnTo>
                    <a:pt x="57" y="101"/>
                  </a:lnTo>
                  <a:lnTo>
                    <a:pt x="53" y="97"/>
                  </a:lnTo>
                  <a:lnTo>
                    <a:pt x="49" y="97"/>
                  </a:lnTo>
                  <a:lnTo>
                    <a:pt x="42" y="92"/>
                  </a:lnTo>
                  <a:lnTo>
                    <a:pt x="36" y="97"/>
                  </a:lnTo>
                  <a:lnTo>
                    <a:pt x="36" y="101"/>
                  </a:lnTo>
                  <a:lnTo>
                    <a:pt x="32" y="101"/>
                  </a:lnTo>
                  <a:lnTo>
                    <a:pt x="25" y="103"/>
                  </a:lnTo>
                  <a:lnTo>
                    <a:pt x="25" y="94"/>
                  </a:lnTo>
                  <a:lnTo>
                    <a:pt x="25" y="86"/>
                  </a:lnTo>
                  <a:lnTo>
                    <a:pt x="23" y="82"/>
                  </a:lnTo>
                  <a:lnTo>
                    <a:pt x="25" y="80"/>
                  </a:lnTo>
                  <a:lnTo>
                    <a:pt x="25" y="75"/>
                  </a:lnTo>
                  <a:lnTo>
                    <a:pt x="23" y="71"/>
                  </a:lnTo>
                  <a:lnTo>
                    <a:pt x="25" y="67"/>
                  </a:lnTo>
                  <a:lnTo>
                    <a:pt x="25" y="63"/>
                  </a:lnTo>
                  <a:lnTo>
                    <a:pt x="19" y="63"/>
                  </a:lnTo>
                  <a:lnTo>
                    <a:pt x="15" y="67"/>
                  </a:lnTo>
                  <a:lnTo>
                    <a:pt x="13" y="65"/>
                  </a:lnTo>
                  <a:lnTo>
                    <a:pt x="8" y="61"/>
                  </a:lnTo>
                  <a:lnTo>
                    <a:pt x="13" y="59"/>
                  </a:lnTo>
                  <a:lnTo>
                    <a:pt x="11" y="50"/>
                  </a:lnTo>
                  <a:lnTo>
                    <a:pt x="6" y="46"/>
                  </a:lnTo>
                  <a:lnTo>
                    <a:pt x="2" y="48"/>
                  </a:lnTo>
                  <a:lnTo>
                    <a:pt x="0" y="44"/>
                  </a:lnTo>
                  <a:lnTo>
                    <a:pt x="2" y="37"/>
                  </a:lnTo>
                  <a:lnTo>
                    <a:pt x="4" y="37"/>
                  </a:lnTo>
                  <a:lnTo>
                    <a:pt x="8" y="35"/>
                  </a:lnTo>
                  <a:lnTo>
                    <a:pt x="6" y="31"/>
                  </a:lnTo>
                  <a:lnTo>
                    <a:pt x="8" y="29"/>
                  </a:lnTo>
                  <a:lnTo>
                    <a:pt x="8" y="25"/>
                  </a:lnTo>
                  <a:lnTo>
                    <a:pt x="15" y="25"/>
                  </a:lnTo>
                  <a:lnTo>
                    <a:pt x="19" y="2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6" name="Freeform 34">
              <a:extLst>
                <a:ext uri="{FF2B5EF4-FFF2-40B4-BE49-F238E27FC236}">
                  <a16:creationId xmlns:a16="http://schemas.microsoft.com/office/drawing/2014/main" id="{4A475CF9-C2A7-4FFE-9240-F82B080317A0}"/>
                </a:ext>
              </a:extLst>
            </p:cNvPr>
            <p:cNvSpPr>
              <a:spLocks noEditPoints="1"/>
            </p:cNvSpPr>
            <p:nvPr/>
          </p:nvSpPr>
          <p:spPr bwMode="auto">
            <a:xfrm>
              <a:off x="5845387" y="3127727"/>
              <a:ext cx="137039" cy="237723"/>
            </a:xfrm>
            <a:custGeom>
              <a:avLst/>
              <a:gdLst>
                <a:gd name="T0" fmla="*/ 61 w 170"/>
                <a:gd name="T1" fmla="*/ 15 h 314"/>
                <a:gd name="T2" fmla="*/ 73 w 170"/>
                <a:gd name="T3" fmla="*/ 19 h 314"/>
                <a:gd name="T4" fmla="*/ 71 w 170"/>
                <a:gd name="T5" fmla="*/ 38 h 314"/>
                <a:gd name="T6" fmla="*/ 84 w 170"/>
                <a:gd name="T7" fmla="*/ 57 h 314"/>
                <a:gd name="T8" fmla="*/ 105 w 170"/>
                <a:gd name="T9" fmla="*/ 57 h 314"/>
                <a:gd name="T10" fmla="*/ 137 w 170"/>
                <a:gd name="T11" fmla="*/ 53 h 314"/>
                <a:gd name="T12" fmla="*/ 149 w 170"/>
                <a:gd name="T13" fmla="*/ 74 h 314"/>
                <a:gd name="T14" fmla="*/ 158 w 170"/>
                <a:gd name="T15" fmla="*/ 95 h 314"/>
                <a:gd name="T16" fmla="*/ 170 w 170"/>
                <a:gd name="T17" fmla="*/ 103 h 314"/>
                <a:gd name="T18" fmla="*/ 168 w 170"/>
                <a:gd name="T19" fmla="*/ 124 h 314"/>
                <a:gd name="T20" fmla="*/ 147 w 170"/>
                <a:gd name="T21" fmla="*/ 126 h 314"/>
                <a:gd name="T22" fmla="*/ 122 w 170"/>
                <a:gd name="T23" fmla="*/ 130 h 314"/>
                <a:gd name="T24" fmla="*/ 107 w 170"/>
                <a:gd name="T25" fmla="*/ 154 h 314"/>
                <a:gd name="T26" fmla="*/ 113 w 170"/>
                <a:gd name="T27" fmla="*/ 179 h 314"/>
                <a:gd name="T28" fmla="*/ 107 w 170"/>
                <a:gd name="T29" fmla="*/ 177 h 314"/>
                <a:gd name="T30" fmla="*/ 94 w 170"/>
                <a:gd name="T31" fmla="*/ 166 h 314"/>
                <a:gd name="T32" fmla="*/ 86 w 170"/>
                <a:gd name="T33" fmla="*/ 168 h 314"/>
                <a:gd name="T34" fmla="*/ 80 w 170"/>
                <a:gd name="T35" fmla="*/ 164 h 314"/>
                <a:gd name="T36" fmla="*/ 73 w 170"/>
                <a:gd name="T37" fmla="*/ 152 h 314"/>
                <a:gd name="T38" fmla="*/ 65 w 170"/>
                <a:gd name="T39" fmla="*/ 152 h 314"/>
                <a:gd name="T40" fmla="*/ 59 w 170"/>
                <a:gd name="T41" fmla="*/ 152 h 314"/>
                <a:gd name="T42" fmla="*/ 61 w 170"/>
                <a:gd name="T43" fmla="*/ 168 h 314"/>
                <a:gd name="T44" fmla="*/ 56 w 170"/>
                <a:gd name="T45" fmla="*/ 185 h 314"/>
                <a:gd name="T46" fmla="*/ 46 w 170"/>
                <a:gd name="T47" fmla="*/ 219 h 314"/>
                <a:gd name="T48" fmla="*/ 48 w 170"/>
                <a:gd name="T49" fmla="*/ 227 h 314"/>
                <a:gd name="T50" fmla="*/ 54 w 170"/>
                <a:gd name="T51" fmla="*/ 242 h 314"/>
                <a:gd name="T52" fmla="*/ 61 w 170"/>
                <a:gd name="T53" fmla="*/ 240 h 314"/>
                <a:gd name="T54" fmla="*/ 67 w 170"/>
                <a:gd name="T55" fmla="*/ 257 h 314"/>
                <a:gd name="T56" fmla="*/ 73 w 170"/>
                <a:gd name="T57" fmla="*/ 259 h 314"/>
                <a:gd name="T58" fmla="*/ 75 w 170"/>
                <a:gd name="T59" fmla="*/ 274 h 314"/>
                <a:gd name="T60" fmla="*/ 78 w 170"/>
                <a:gd name="T61" fmla="*/ 278 h 314"/>
                <a:gd name="T62" fmla="*/ 90 w 170"/>
                <a:gd name="T63" fmla="*/ 291 h 314"/>
                <a:gd name="T64" fmla="*/ 103 w 170"/>
                <a:gd name="T65" fmla="*/ 301 h 314"/>
                <a:gd name="T66" fmla="*/ 105 w 170"/>
                <a:gd name="T67" fmla="*/ 312 h 314"/>
                <a:gd name="T68" fmla="*/ 88 w 170"/>
                <a:gd name="T69" fmla="*/ 310 h 314"/>
                <a:gd name="T70" fmla="*/ 84 w 170"/>
                <a:gd name="T71" fmla="*/ 295 h 314"/>
                <a:gd name="T72" fmla="*/ 69 w 170"/>
                <a:gd name="T73" fmla="*/ 295 h 314"/>
                <a:gd name="T74" fmla="*/ 59 w 170"/>
                <a:gd name="T75" fmla="*/ 284 h 314"/>
                <a:gd name="T76" fmla="*/ 46 w 170"/>
                <a:gd name="T77" fmla="*/ 272 h 314"/>
                <a:gd name="T78" fmla="*/ 40 w 170"/>
                <a:gd name="T79" fmla="*/ 257 h 314"/>
                <a:gd name="T80" fmla="*/ 29 w 170"/>
                <a:gd name="T81" fmla="*/ 253 h 314"/>
                <a:gd name="T82" fmla="*/ 35 w 170"/>
                <a:gd name="T83" fmla="*/ 236 h 314"/>
                <a:gd name="T84" fmla="*/ 38 w 170"/>
                <a:gd name="T85" fmla="*/ 223 h 314"/>
                <a:gd name="T86" fmla="*/ 40 w 170"/>
                <a:gd name="T87" fmla="*/ 204 h 314"/>
                <a:gd name="T88" fmla="*/ 50 w 170"/>
                <a:gd name="T89" fmla="*/ 177 h 314"/>
                <a:gd name="T90" fmla="*/ 46 w 170"/>
                <a:gd name="T91" fmla="*/ 156 h 314"/>
                <a:gd name="T92" fmla="*/ 31 w 170"/>
                <a:gd name="T93" fmla="*/ 128 h 314"/>
                <a:gd name="T94" fmla="*/ 29 w 170"/>
                <a:gd name="T95" fmla="*/ 107 h 314"/>
                <a:gd name="T96" fmla="*/ 27 w 170"/>
                <a:gd name="T97" fmla="*/ 86 h 314"/>
                <a:gd name="T98" fmla="*/ 10 w 170"/>
                <a:gd name="T99" fmla="*/ 61 h 314"/>
                <a:gd name="T100" fmla="*/ 0 w 170"/>
                <a:gd name="T101" fmla="*/ 46 h 314"/>
                <a:gd name="T102" fmla="*/ 10 w 170"/>
                <a:gd name="T103" fmla="*/ 29 h 314"/>
                <a:gd name="T104" fmla="*/ 29 w 170"/>
                <a:gd name="T105" fmla="*/ 17 h 314"/>
                <a:gd name="T106" fmla="*/ 40 w 170"/>
                <a:gd name="T107" fmla="*/ 6 h 314"/>
                <a:gd name="T108" fmla="*/ 48 w 170"/>
                <a:gd name="T109" fmla="*/ 0 h 314"/>
                <a:gd name="T110" fmla="*/ 61 w 170"/>
                <a:gd name="T111" fmla="*/ 293 h 314"/>
                <a:gd name="T112" fmla="*/ 46 w 170"/>
                <a:gd name="T113" fmla="*/ 278 h 314"/>
                <a:gd name="T114" fmla="*/ 31 w 170"/>
                <a:gd name="T115" fmla="*/ 263 h 314"/>
                <a:gd name="T116" fmla="*/ 33 w 170"/>
                <a:gd name="T117" fmla="*/ 263 h 314"/>
                <a:gd name="T118" fmla="*/ 105 w 170"/>
                <a:gd name="T119" fmla="*/ 181 h 314"/>
                <a:gd name="T120" fmla="*/ 65 w 170"/>
                <a:gd name="T121" fmla="*/ 227 h 314"/>
                <a:gd name="T122" fmla="*/ 67 w 170"/>
                <a:gd name="T123" fmla="*/ 232 h 314"/>
                <a:gd name="T124" fmla="*/ 67 w 170"/>
                <a:gd name="T125" fmla="*/ 232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 h="314">
                  <a:moveTo>
                    <a:pt x="48" y="0"/>
                  </a:moveTo>
                  <a:lnTo>
                    <a:pt x="50" y="4"/>
                  </a:lnTo>
                  <a:lnTo>
                    <a:pt x="54" y="2"/>
                  </a:lnTo>
                  <a:lnTo>
                    <a:pt x="59" y="6"/>
                  </a:lnTo>
                  <a:lnTo>
                    <a:pt x="61" y="15"/>
                  </a:lnTo>
                  <a:lnTo>
                    <a:pt x="56" y="17"/>
                  </a:lnTo>
                  <a:lnTo>
                    <a:pt x="61" y="21"/>
                  </a:lnTo>
                  <a:lnTo>
                    <a:pt x="63" y="23"/>
                  </a:lnTo>
                  <a:lnTo>
                    <a:pt x="67" y="19"/>
                  </a:lnTo>
                  <a:lnTo>
                    <a:pt x="73" y="19"/>
                  </a:lnTo>
                  <a:lnTo>
                    <a:pt x="73" y="23"/>
                  </a:lnTo>
                  <a:lnTo>
                    <a:pt x="71" y="27"/>
                  </a:lnTo>
                  <a:lnTo>
                    <a:pt x="73" y="31"/>
                  </a:lnTo>
                  <a:lnTo>
                    <a:pt x="73" y="36"/>
                  </a:lnTo>
                  <a:lnTo>
                    <a:pt x="71" y="38"/>
                  </a:lnTo>
                  <a:lnTo>
                    <a:pt x="73" y="42"/>
                  </a:lnTo>
                  <a:lnTo>
                    <a:pt x="73" y="50"/>
                  </a:lnTo>
                  <a:lnTo>
                    <a:pt x="73" y="59"/>
                  </a:lnTo>
                  <a:lnTo>
                    <a:pt x="80" y="57"/>
                  </a:lnTo>
                  <a:lnTo>
                    <a:pt x="84" y="57"/>
                  </a:lnTo>
                  <a:lnTo>
                    <a:pt x="84" y="53"/>
                  </a:lnTo>
                  <a:lnTo>
                    <a:pt x="90" y="48"/>
                  </a:lnTo>
                  <a:lnTo>
                    <a:pt x="97" y="53"/>
                  </a:lnTo>
                  <a:lnTo>
                    <a:pt x="101" y="53"/>
                  </a:lnTo>
                  <a:lnTo>
                    <a:pt x="105" y="57"/>
                  </a:lnTo>
                  <a:lnTo>
                    <a:pt x="113" y="55"/>
                  </a:lnTo>
                  <a:lnTo>
                    <a:pt x="118" y="46"/>
                  </a:lnTo>
                  <a:lnTo>
                    <a:pt x="124" y="46"/>
                  </a:lnTo>
                  <a:lnTo>
                    <a:pt x="132" y="48"/>
                  </a:lnTo>
                  <a:lnTo>
                    <a:pt x="137" y="53"/>
                  </a:lnTo>
                  <a:lnTo>
                    <a:pt x="145" y="59"/>
                  </a:lnTo>
                  <a:lnTo>
                    <a:pt x="149" y="63"/>
                  </a:lnTo>
                  <a:lnTo>
                    <a:pt x="151" y="67"/>
                  </a:lnTo>
                  <a:lnTo>
                    <a:pt x="151" y="71"/>
                  </a:lnTo>
                  <a:lnTo>
                    <a:pt x="149" y="74"/>
                  </a:lnTo>
                  <a:lnTo>
                    <a:pt x="151" y="78"/>
                  </a:lnTo>
                  <a:lnTo>
                    <a:pt x="151" y="84"/>
                  </a:lnTo>
                  <a:lnTo>
                    <a:pt x="149" y="86"/>
                  </a:lnTo>
                  <a:lnTo>
                    <a:pt x="153" y="88"/>
                  </a:lnTo>
                  <a:lnTo>
                    <a:pt x="158" y="95"/>
                  </a:lnTo>
                  <a:lnTo>
                    <a:pt x="162" y="95"/>
                  </a:lnTo>
                  <a:lnTo>
                    <a:pt x="166" y="95"/>
                  </a:lnTo>
                  <a:lnTo>
                    <a:pt x="164" y="97"/>
                  </a:lnTo>
                  <a:lnTo>
                    <a:pt x="168" y="101"/>
                  </a:lnTo>
                  <a:lnTo>
                    <a:pt x="170" y="103"/>
                  </a:lnTo>
                  <a:lnTo>
                    <a:pt x="168" y="107"/>
                  </a:lnTo>
                  <a:lnTo>
                    <a:pt x="168" y="112"/>
                  </a:lnTo>
                  <a:lnTo>
                    <a:pt x="168" y="114"/>
                  </a:lnTo>
                  <a:lnTo>
                    <a:pt x="168" y="118"/>
                  </a:lnTo>
                  <a:lnTo>
                    <a:pt x="168" y="124"/>
                  </a:lnTo>
                  <a:lnTo>
                    <a:pt x="166" y="128"/>
                  </a:lnTo>
                  <a:lnTo>
                    <a:pt x="162" y="130"/>
                  </a:lnTo>
                  <a:lnTo>
                    <a:pt x="158" y="126"/>
                  </a:lnTo>
                  <a:lnTo>
                    <a:pt x="151" y="128"/>
                  </a:lnTo>
                  <a:lnTo>
                    <a:pt x="147" y="126"/>
                  </a:lnTo>
                  <a:lnTo>
                    <a:pt x="143" y="126"/>
                  </a:lnTo>
                  <a:lnTo>
                    <a:pt x="139" y="128"/>
                  </a:lnTo>
                  <a:lnTo>
                    <a:pt x="137" y="126"/>
                  </a:lnTo>
                  <a:lnTo>
                    <a:pt x="130" y="126"/>
                  </a:lnTo>
                  <a:lnTo>
                    <a:pt x="122" y="130"/>
                  </a:lnTo>
                  <a:lnTo>
                    <a:pt x="118" y="130"/>
                  </a:lnTo>
                  <a:lnTo>
                    <a:pt x="113" y="137"/>
                  </a:lnTo>
                  <a:lnTo>
                    <a:pt x="111" y="141"/>
                  </a:lnTo>
                  <a:lnTo>
                    <a:pt x="109" y="145"/>
                  </a:lnTo>
                  <a:lnTo>
                    <a:pt x="107" y="154"/>
                  </a:lnTo>
                  <a:lnTo>
                    <a:pt x="109" y="162"/>
                  </a:lnTo>
                  <a:lnTo>
                    <a:pt x="113" y="164"/>
                  </a:lnTo>
                  <a:lnTo>
                    <a:pt x="116" y="168"/>
                  </a:lnTo>
                  <a:lnTo>
                    <a:pt x="116" y="175"/>
                  </a:lnTo>
                  <a:lnTo>
                    <a:pt x="113" y="179"/>
                  </a:lnTo>
                  <a:lnTo>
                    <a:pt x="111" y="177"/>
                  </a:lnTo>
                  <a:lnTo>
                    <a:pt x="111" y="181"/>
                  </a:lnTo>
                  <a:lnTo>
                    <a:pt x="111" y="181"/>
                  </a:lnTo>
                  <a:lnTo>
                    <a:pt x="111" y="179"/>
                  </a:lnTo>
                  <a:lnTo>
                    <a:pt x="107" y="177"/>
                  </a:lnTo>
                  <a:lnTo>
                    <a:pt x="105" y="177"/>
                  </a:lnTo>
                  <a:lnTo>
                    <a:pt x="105" y="175"/>
                  </a:lnTo>
                  <a:lnTo>
                    <a:pt x="103" y="173"/>
                  </a:lnTo>
                  <a:lnTo>
                    <a:pt x="97" y="168"/>
                  </a:lnTo>
                  <a:lnTo>
                    <a:pt x="94" y="166"/>
                  </a:lnTo>
                  <a:lnTo>
                    <a:pt x="92" y="168"/>
                  </a:lnTo>
                  <a:lnTo>
                    <a:pt x="92" y="171"/>
                  </a:lnTo>
                  <a:lnTo>
                    <a:pt x="92" y="171"/>
                  </a:lnTo>
                  <a:lnTo>
                    <a:pt x="90" y="168"/>
                  </a:lnTo>
                  <a:lnTo>
                    <a:pt x="86" y="168"/>
                  </a:lnTo>
                  <a:lnTo>
                    <a:pt x="82" y="168"/>
                  </a:lnTo>
                  <a:lnTo>
                    <a:pt x="80" y="168"/>
                  </a:lnTo>
                  <a:lnTo>
                    <a:pt x="75" y="168"/>
                  </a:lnTo>
                  <a:lnTo>
                    <a:pt x="78" y="166"/>
                  </a:lnTo>
                  <a:lnTo>
                    <a:pt x="80" y="164"/>
                  </a:lnTo>
                  <a:lnTo>
                    <a:pt x="78" y="160"/>
                  </a:lnTo>
                  <a:lnTo>
                    <a:pt x="78" y="156"/>
                  </a:lnTo>
                  <a:lnTo>
                    <a:pt x="78" y="154"/>
                  </a:lnTo>
                  <a:lnTo>
                    <a:pt x="78" y="152"/>
                  </a:lnTo>
                  <a:lnTo>
                    <a:pt x="73" y="152"/>
                  </a:lnTo>
                  <a:lnTo>
                    <a:pt x="73" y="152"/>
                  </a:lnTo>
                  <a:lnTo>
                    <a:pt x="71" y="152"/>
                  </a:lnTo>
                  <a:lnTo>
                    <a:pt x="71" y="149"/>
                  </a:lnTo>
                  <a:lnTo>
                    <a:pt x="67" y="152"/>
                  </a:lnTo>
                  <a:lnTo>
                    <a:pt x="65" y="152"/>
                  </a:lnTo>
                  <a:lnTo>
                    <a:pt x="63" y="149"/>
                  </a:lnTo>
                  <a:lnTo>
                    <a:pt x="63" y="152"/>
                  </a:lnTo>
                  <a:lnTo>
                    <a:pt x="61" y="152"/>
                  </a:lnTo>
                  <a:lnTo>
                    <a:pt x="59" y="152"/>
                  </a:lnTo>
                  <a:lnTo>
                    <a:pt x="59" y="152"/>
                  </a:lnTo>
                  <a:lnTo>
                    <a:pt x="59" y="156"/>
                  </a:lnTo>
                  <a:lnTo>
                    <a:pt x="61" y="156"/>
                  </a:lnTo>
                  <a:lnTo>
                    <a:pt x="63" y="160"/>
                  </a:lnTo>
                  <a:lnTo>
                    <a:pt x="61" y="164"/>
                  </a:lnTo>
                  <a:lnTo>
                    <a:pt x="61" y="168"/>
                  </a:lnTo>
                  <a:lnTo>
                    <a:pt x="59" y="171"/>
                  </a:lnTo>
                  <a:lnTo>
                    <a:pt x="61" y="173"/>
                  </a:lnTo>
                  <a:lnTo>
                    <a:pt x="61" y="177"/>
                  </a:lnTo>
                  <a:lnTo>
                    <a:pt x="56" y="181"/>
                  </a:lnTo>
                  <a:lnTo>
                    <a:pt x="56" y="185"/>
                  </a:lnTo>
                  <a:lnTo>
                    <a:pt x="54" y="190"/>
                  </a:lnTo>
                  <a:lnTo>
                    <a:pt x="52" y="204"/>
                  </a:lnTo>
                  <a:lnTo>
                    <a:pt x="48" y="211"/>
                  </a:lnTo>
                  <a:lnTo>
                    <a:pt x="48" y="215"/>
                  </a:lnTo>
                  <a:lnTo>
                    <a:pt x="46" y="219"/>
                  </a:lnTo>
                  <a:lnTo>
                    <a:pt x="48" y="219"/>
                  </a:lnTo>
                  <a:lnTo>
                    <a:pt x="48" y="219"/>
                  </a:lnTo>
                  <a:lnTo>
                    <a:pt x="46" y="223"/>
                  </a:lnTo>
                  <a:lnTo>
                    <a:pt x="48" y="223"/>
                  </a:lnTo>
                  <a:lnTo>
                    <a:pt x="48" y="227"/>
                  </a:lnTo>
                  <a:lnTo>
                    <a:pt x="48" y="232"/>
                  </a:lnTo>
                  <a:lnTo>
                    <a:pt x="52" y="236"/>
                  </a:lnTo>
                  <a:lnTo>
                    <a:pt x="50" y="240"/>
                  </a:lnTo>
                  <a:lnTo>
                    <a:pt x="52" y="242"/>
                  </a:lnTo>
                  <a:lnTo>
                    <a:pt x="54" y="242"/>
                  </a:lnTo>
                  <a:lnTo>
                    <a:pt x="54" y="240"/>
                  </a:lnTo>
                  <a:lnTo>
                    <a:pt x="56" y="238"/>
                  </a:lnTo>
                  <a:lnTo>
                    <a:pt x="56" y="238"/>
                  </a:lnTo>
                  <a:lnTo>
                    <a:pt x="61" y="238"/>
                  </a:lnTo>
                  <a:lnTo>
                    <a:pt x="61" y="240"/>
                  </a:lnTo>
                  <a:lnTo>
                    <a:pt x="63" y="244"/>
                  </a:lnTo>
                  <a:lnTo>
                    <a:pt x="65" y="246"/>
                  </a:lnTo>
                  <a:lnTo>
                    <a:pt x="63" y="251"/>
                  </a:lnTo>
                  <a:lnTo>
                    <a:pt x="65" y="253"/>
                  </a:lnTo>
                  <a:lnTo>
                    <a:pt x="67" y="257"/>
                  </a:lnTo>
                  <a:lnTo>
                    <a:pt x="69" y="257"/>
                  </a:lnTo>
                  <a:lnTo>
                    <a:pt x="69" y="255"/>
                  </a:lnTo>
                  <a:lnTo>
                    <a:pt x="69" y="253"/>
                  </a:lnTo>
                  <a:lnTo>
                    <a:pt x="71" y="255"/>
                  </a:lnTo>
                  <a:lnTo>
                    <a:pt x="73" y="259"/>
                  </a:lnTo>
                  <a:lnTo>
                    <a:pt x="73" y="263"/>
                  </a:lnTo>
                  <a:lnTo>
                    <a:pt x="75" y="263"/>
                  </a:lnTo>
                  <a:lnTo>
                    <a:pt x="78" y="272"/>
                  </a:lnTo>
                  <a:lnTo>
                    <a:pt x="75" y="272"/>
                  </a:lnTo>
                  <a:lnTo>
                    <a:pt x="75" y="274"/>
                  </a:lnTo>
                  <a:lnTo>
                    <a:pt x="75" y="274"/>
                  </a:lnTo>
                  <a:lnTo>
                    <a:pt x="71" y="276"/>
                  </a:lnTo>
                  <a:lnTo>
                    <a:pt x="71" y="278"/>
                  </a:lnTo>
                  <a:lnTo>
                    <a:pt x="78" y="280"/>
                  </a:lnTo>
                  <a:lnTo>
                    <a:pt x="78" y="278"/>
                  </a:lnTo>
                  <a:lnTo>
                    <a:pt x="78" y="278"/>
                  </a:lnTo>
                  <a:lnTo>
                    <a:pt x="80" y="282"/>
                  </a:lnTo>
                  <a:lnTo>
                    <a:pt x="82" y="284"/>
                  </a:lnTo>
                  <a:lnTo>
                    <a:pt x="88" y="289"/>
                  </a:lnTo>
                  <a:lnTo>
                    <a:pt x="90" y="291"/>
                  </a:lnTo>
                  <a:lnTo>
                    <a:pt x="90" y="291"/>
                  </a:lnTo>
                  <a:lnTo>
                    <a:pt x="94" y="291"/>
                  </a:lnTo>
                  <a:lnTo>
                    <a:pt x="99" y="291"/>
                  </a:lnTo>
                  <a:lnTo>
                    <a:pt x="101" y="297"/>
                  </a:lnTo>
                  <a:lnTo>
                    <a:pt x="103" y="301"/>
                  </a:lnTo>
                  <a:lnTo>
                    <a:pt x="107" y="303"/>
                  </a:lnTo>
                  <a:lnTo>
                    <a:pt x="107" y="305"/>
                  </a:lnTo>
                  <a:lnTo>
                    <a:pt x="107" y="305"/>
                  </a:lnTo>
                  <a:lnTo>
                    <a:pt x="107" y="310"/>
                  </a:lnTo>
                  <a:lnTo>
                    <a:pt x="105" y="312"/>
                  </a:lnTo>
                  <a:lnTo>
                    <a:pt x="101" y="310"/>
                  </a:lnTo>
                  <a:lnTo>
                    <a:pt x="99" y="310"/>
                  </a:lnTo>
                  <a:lnTo>
                    <a:pt x="92" y="314"/>
                  </a:lnTo>
                  <a:lnTo>
                    <a:pt x="88" y="312"/>
                  </a:lnTo>
                  <a:lnTo>
                    <a:pt x="88" y="310"/>
                  </a:lnTo>
                  <a:lnTo>
                    <a:pt x="90" y="305"/>
                  </a:lnTo>
                  <a:lnTo>
                    <a:pt x="90" y="301"/>
                  </a:lnTo>
                  <a:lnTo>
                    <a:pt x="88" y="297"/>
                  </a:lnTo>
                  <a:lnTo>
                    <a:pt x="84" y="297"/>
                  </a:lnTo>
                  <a:lnTo>
                    <a:pt x="84" y="295"/>
                  </a:lnTo>
                  <a:lnTo>
                    <a:pt x="78" y="295"/>
                  </a:lnTo>
                  <a:lnTo>
                    <a:pt x="73" y="291"/>
                  </a:lnTo>
                  <a:lnTo>
                    <a:pt x="71" y="295"/>
                  </a:lnTo>
                  <a:lnTo>
                    <a:pt x="69" y="299"/>
                  </a:lnTo>
                  <a:lnTo>
                    <a:pt x="69" y="295"/>
                  </a:lnTo>
                  <a:lnTo>
                    <a:pt x="61" y="289"/>
                  </a:lnTo>
                  <a:lnTo>
                    <a:pt x="61" y="289"/>
                  </a:lnTo>
                  <a:lnTo>
                    <a:pt x="61" y="286"/>
                  </a:lnTo>
                  <a:lnTo>
                    <a:pt x="61" y="284"/>
                  </a:lnTo>
                  <a:lnTo>
                    <a:pt x="59" y="284"/>
                  </a:lnTo>
                  <a:lnTo>
                    <a:pt x="59" y="280"/>
                  </a:lnTo>
                  <a:lnTo>
                    <a:pt x="54" y="280"/>
                  </a:lnTo>
                  <a:lnTo>
                    <a:pt x="54" y="278"/>
                  </a:lnTo>
                  <a:lnTo>
                    <a:pt x="50" y="272"/>
                  </a:lnTo>
                  <a:lnTo>
                    <a:pt x="46" y="272"/>
                  </a:lnTo>
                  <a:lnTo>
                    <a:pt x="44" y="263"/>
                  </a:lnTo>
                  <a:lnTo>
                    <a:pt x="42" y="263"/>
                  </a:lnTo>
                  <a:lnTo>
                    <a:pt x="42" y="259"/>
                  </a:lnTo>
                  <a:lnTo>
                    <a:pt x="38" y="259"/>
                  </a:lnTo>
                  <a:lnTo>
                    <a:pt x="40" y="257"/>
                  </a:lnTo>
                  <a:lnTo>
                    <a:pt x="35" y="259"/>
                  </a:lnTo>
                  <a:lnTo>
                    <a:pt x="35" y="261"/>
                  </a:lnTo>
                  <a:lnTo>
                    <a:pt x="33" y="261"/>
                  </a:lnTo>
                  <a:lnTo>
                    <a:pt x="31" y="259"/>
                  </a:lnTo>
                  <a:lnTo>
                    <a:pt x="29" y="253"/>
                  </a:lnTo>
                  <a:lnTo>
                    <a:pt x="31" y="251"/>
                  </a:lnTo>
                  <a:lnTo>
                    <a:pt x="29" y="244"/>
                  </a:lnTo>
                  <a:lnTo>
                    <a:pt x="33" y="244"/>
                  </a:lnTo>
                  <a:lnTo>
                    <a:pt x="33" y="236"/>
                  </a:lnTo>
                  <a:lnTo>
                    <a:pt x="35" y="236"/>
                  </a:lnTo>
                  <a:lnTo>
                    <a:pt x="35" y="234"/>
                  </a:lnTo>
                  <a:lnTo>
                    <a:pt x="33" y="234"/>
                  </a:lnTo>
                  <a:lnTo>
                    <a:pt x="38" y="230"/>
                  </a:lnTo>
                  <a:lnTo>
                    <a:pt x="35" y="227"/>
                  </a:lnTo>
                  <a:lnTo>
                    <a:pt x="38" y="223"/>
                  </a:lnTo>
                  <a:lnTo>
                    <a:pt x="35" y="223"/>
                  </a:lnTo>
                  <a:lnTo>
                    <a:pt x="38" y="217"/>
                  </a:lnTo>
                  <a:lnTo>
                    <a:pt x="38" y="213"/>
                  </a:lnTo>
                  <a:lnTo>
                    <a:pt x="40" y="211"/>
                  </a:lnTo>
                  <a:lnTo>
                    <a:pt x="40" y="204"/>
                  </a:lnTo>
                  <a:lnTo>
                    <a:pt x="44" y="202"/>
                  </a:lnTo>
                  <a:lnTo>
                    <a:pt x="50" y="190"/>
                  </a:lnTo>
                  <a:lnTo>
                    <a:pt x="52" y="187"/>
                  </a:lnTo>
                  <a:lnTo>
                    <a:pt x="52" y="181"/>
                  </a:lnTo>
                  <a:lnTo>
                    <a:pt x="50" y="177"/>
                  </a:lnTo>
                  <a:lnTo>
                    <a:pt x="50" y="171"/>
                  </a:lnTo>
                  <a:lnTo>
                    <a:pt x="48" y="168"/>
                  </a:lnTo>
                  <a:lnTo>
                    <a:pt x="48" y="162"/>
                  </a:lnTo>
                  <a:lnTo>
                    <a:pt x="44" y="160"/>
                  </a:lnTo>
                  <a:lnTo>
                    <a:pt x="46" y="156"/>
                  </a:lnTo>
                  <a:lnTo>
                    <a:pt x="44" y="152"/>
                  </a:lnTo>
                  <a:lnTo>
                    <a:pt x="46" y="147"/>
                  </a:lnTo>
                  <a:lnTo>
                    <a:pt x="44" y="139"/>
                  </a:lnTo>
                  <a:lnTo>
                    <a:pt x="38" y="135"/>
                  </a:lnTo>
                  <a:lnTo>
                    <a:pt x="31" y="128"/>
                  </a:lnTo>
                  <a:lnTo>
                    <a:pt x="27" y="122"/>
                  </a:lnTo>
                  <a:lnTo>
                    <a:pt x="27" y="120"/>
                  </a:lnTo>
                  <a:lnTo>
                    <a:pt x="23" y="112"/>
                  </a:lnTo>
                  <a:lnTo>
                    <a:pt x="27" y="109"/>
                  </a:lnTo>
                  <a:lnTo>
                    <a:pt x="29" y="107"/>
                  </a:lnTo>
                  <a:lnTo>
                    <a:pt x="27" y="97"/>
                  </a:lnTo>
                  <a:lnTo>
                    <a:pt x="27" y="95"/>
                  </a:lnTo>
                  <a:lnTo>
                    <a:pt x="31" y="93"/>
                  </a:lnTo>
                  <a:lnTo>
                    <a:pt x="31" y="88"/>
                  </a:lnTo>
                  <a:lnTo>
                    <a:pt x="27" y="86"/>
                  </a:lnTo>
                  <a:lnTo>
                    <a:pt x="27" y="82"/>
                  </a:lnTo>
                  <a:lnTo>
                    <a:pt x="23" y="76"/>
                  </a:lnTo>
                  <a:lnTo>
                    <a:pt x="21" y="76"/>
                  </a:lnTo>
                  <a:lnTo>
                    <a:pt x="16" y="65"/>
                  </a:lnTo>
                  <a:lnTo>
                    <a:pt x="10" y="61"/>
                  </a:lnTo>
                  <a:lnTo>
                    <a:pt x="10" y="59"/>
                  </a:lnTo>
                  <a:lnTo>
                    <a:pt x="6" y="55"/>
                  </a:lnTo>
                  <a:lnTo>
                    <a:pt x="4" y="50"/>
                  </a:lnTo>
                  <a:lnTo>
                    <a:pt x="0" y="48"/>
                  </a:lnTo>
                  <a:lnTo>
                    <a:pt x="0" y="46"/>
                  </a:lnTo>
                  <a:lnTo>
                    <a:pt x="6" y="44"/>
                  </a:lnTo>
                  <a:lnTo>
                    <a:pt x="8" y="42"/>
                  </a:lnTo>
                  <a:lnTo>
                    <a:pt x="8" y="38"/>
                  </a:lnTo>
                  <a:lnTo>
                    <a:pt x="8" y="31"/>
                  </a:lnTo>
                  <a:lnTo>
                    <a:pt x="10" y="29"/>
                  </a:lnTo>
                  <a:lnTo>
                    <a:pt x="10" y="23"/>
                  </a:lnTo>
                  <a:lnTo>
                    <a:pt x="12" y="19"/>
                  </a:lnTo>
                  <a:lnTo>
                    <a:pt x="21" y="21"/>
                  </a:lnTo>
                  <a:lnTo>
                    <a:pt x="25" y="17"/>
                  </a:lnTo>
                  <a:lnTo>
                    <a:pt x="29" y="17"/>
                  </a:lnTo>
                  <a:lnTo>
                    <a:pt x="29" y="15"/>
                  </a:lnTo>
                  <a:lnTo>
                    <a:pt x="31" y="10"/>
                  </a:lnTo>
                  <a:lnTo>
                    <a:pt x="33" y="8"/>
                  </a:lnTo>
                  <a:lnTo>
                    <a:pt x="38" y="8"/>
                  </a:lnTo>
                  <a:lnTo>
                    <a:pt x="40" y="6"/>
                  </a:lnTo>
                  <a:lnTo>
                    <a:pt x="38" y="4"/>
                  </a:lnTo>
                  <a:lnTo>
                    <a:pt x="38" y="2"/>
                  </a:lnTo>
                  <a:lnTo>
                    <a:pt x="42" y="0"/>
                  </a:lnTo>
                  <a:lnTo>
                    <a:pt x="48" y="0"/>
                  </a:lnTo>
                  <a:lnTo>
                    <a:pt x="48" y="0"/>
                  </a:lnTo>
                  <a:lnTo>
                    <a:pt x="48" y="0"/>
                  </a:lnTo>
                  <a:close/>
                  <a:moveTo>
                    <a:pt x="59" y="293"/>
                  </a:moveTo>
                  <a:lnTo>
                    <a:pt x="61" y="295"/>
                  </a:lnTo>
                  <a:lnTo>
                    <a:pt x="61" y="295"/>
                  </a:lnTo>
                  <a:lnTo>
                    <a:pt x="61" y="293"/>
                  </a:lnTo>
                  <a:lnTo>
                    <a:pt x="59" y="293"/>
                  </a:lnTo>
                  <a:lnTo>
                    <a:pt x="59" y="293"/>
                  </a:lnTo>
                  <a:lnTo>
                    <a:pt x="59" y="293"/>
                  </a:lnTo>
                  <a:close/>
                  <a:moveTo>
                    <a:pt x="46" y="274"/>
                  </a:moveTo>
                  <a:lnTo>
                    <a:pt x="46" y="278"/>
                  </a:lnTo>
                  <a:lnTo>
                    <a:pt x="48" y="276"/>
                  </a:lnTo>
                  <a:lnTo>
                    <a:pt x="48" y="274"/>
                  </a:lnTo>
                  <a:lnTo>
                    <a:pt x="46" y="274"/>
                  </a:lnTo>
                  <a:lnTo>
                    <a:pt x="46" y="274"/>
                  </a:lnTo>
                  <a:close/>
                  <a:moveTo>
                    <a:pt x="31" y="263"/>
                  </a:moveTo>
                  <a:lnTo>
                    <a:pt x="31" y="265"/>
                  </a:lnTo>
                  <a:lnTo>
                    <a:pt x="31" y="267"/>
                  </a:lnTo>
                  <a:lnTo>
                    <a:pt x="31" y="272"/>
                  </a:lnTo>
                  <a:lnTo>
                    <a:pt x="33" y="267"/>
                  </a:lnTo>
                  <a:lnTo>
                    <a:pt x="33" y="263"/>
                  </a:lnTo>
                  <a:lnTo>
                    <a:pt x="33" y="263"/>
                  </a:lnTo>
                  <a:lnTo>
                    <a:pt x="31" y="263"/>
                  </a:lnTo>
                  <a:lnTo>
                    <a:pt x="31" y="263"/>
                  </a:lnTo>
                  <a:close/>
                  <a:moveTo>
                    <a:pt x="105" y="177"/>
                  </a:moveTo>
                  <a:lnTo>
                    <a:pt x="105" y="181"/>
                  </a:lnTo>
                  <a:lnTo>
                    <a:pt x="107" y="183"/>
                  </a:lnTo>
                  <a:lnTo>
                    <a:pt x="109" y="183"/>
                  </a:lnTo>
                  <a:lnTo>
                    <a:pt x="105" y="177"/>
                  </a:lnTo>
                  <a:lnTo>
                    <a:pt x="105" y="177"/>
                  </a:lnTo>
                  <a:close/>
                  <a:moveTo>
                    <a:pt x="65" y="227"/>
                  </a:moveTo>
                  <a:lnTo>
                    <a:pt x="61" y="227"/>
                  </a:lnTo>
                  <a:lnTo>
                    <a:pt x="65" y="230"/>
                  </a:lnTo>
                  <a:lnTo>
                    <a:pt x="65" y="227"/>
                  </a:lnTo>
                  <a:lnTo>
                    <a:pt x="65" y="227"/>
                  </a:lnTo>
                  <a:close/>
                  <a:moveTo>
                    <a:pt x="67" y="232"/>
                  </a:moveTo>
                  <a:lnTo>
                    <a:pt x="63" y="234"/>
                  </a:lnTo>
                  <a:lnTo>
                    <a:pt x="63" y="236"/>
                  </a:lnTo>
                  <a:lnTo>
                    <a:pt x="67" y="238"/>
                  </a:lnTo>
                  <a:lnTo>
                    <a:pt x="67" y="234"/>
                  </a:lnTo>
                  <a:lnTo>
                    <a:pt x="67" y="23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7" name="Freeform 35">
              <a:extLst>
                <a:ext uri="{FF2B5EF4-FFF2-40B4-BE49-F238E27FC236}">
                  <a16:creationId xmlns:a16="http://schemas.microsoft.com/office/drawing/2014/main" id="{9D9FD957-641B-4219-9428-21160DCB6149}"/>
                </a:ext>
              </a:extLst>
            </p:cNvPr>
            <p:cNvSpPr>
              <a:spLocks noEditPoints="1"/>
            </p:cNvSpPr>
            <p:nvPr/>
          </p:nvSpPr>
          <p:spPr bwMode="auto">
            <a:xfrm>
              <a:off x="5756715" y="2996753"/>
              <a:ext cx="144295" cy="301316"/>
            </a:xfrm>
            <a:custGeom>
              <a:avLst/>
              <a:gdLst>
                <a:gd name="T0" fmla="*/ 99 w 179"/>
                <a:gd name="T1" fmla="*/ 6 h 398"/>
                <a:gd name="T2" fmla="*/ 114 w 179"/>
                <a:gd name="T3" fmla="*/ 32 h 398"/>
                <a:gd name="T4" fmla="*/ 107 w 179"/>
                <a:gd name="T5" fmla="*/ 59 h 398"/>
                <a:gd name="T6" fmla="*/ 101 w 179"/>
                <a:gd name="T7" fmla="*/ 70 h 398"/>
                <a:gd name="T8" fmla="*/ 103 w 179"/>
                <a:gd name="T9" fmla="*/ 86 h 398"/>
                <a:gd name="T10" fmla="*/ 122 w 179"/>
                <a:gd name="T11" fmla="*/ 95 h 398"/>
                <a:gd name="T12" fmla="*/ 131 w 179"/>
                <a:gd name="T13" fmla="*/ 110 h 398"/>
                <a:gd name="T14" fmla="*/ 148 w 179"/>
                <a:gd name="T15" fmla="*/ 114 h 398"/>
                <a:gd name="T16" fmla="*/ 137 w 179"/>
                <a:gd name="T17" fmla="*/ 137 h 398"/>
                <a:gd name="T18" fmla="*/ 152 w 179"/>
                <a:gd name="T19" fmla="*/ 143 h 398"/>
                <a:gd name="T20" fmla="*/ 179 w 179"/>
                <a:gd name="T21" fmla="*/ 143 h 398"/>
                <a:gd name="T22" fmla="*/ 166 w 179"/>
                <a:gd name="T23" fmla="*/ 164 h 398"/>
                <a:gd name="T24" fmla="*/ 148 w 179"/>
                <a:gd name="T25" fmla="*/ 177 h 398"/>
                <a:gd name="T26" fmla="*/ 139 w 179"/>
                <a:gd name="T27" fmla="*/ 190 h 398"/>
                <a:gd name="T28" fmla="*/ 118 w 179"/>
                <a:gd name="T29" fmla="*/ 204 h 398"/>
                <a:gd name="T30" fmla="*/ 114 w 179"/>
                <a:gd name="T31" fmla="*/ 223 h 398"/>
                <a:gd name="T32" fmla="*/ 133 w 179"/>
                <a:gd name="T33" fmla="*/ 249 h 398"/>
                <a:gd name="T34" fmla="*/ 137 w 179"/>
                <a:gd name="T35" fmla="*/ 270 h 398"/>
                <a:gd name="T36" fmla="*/ 141 w 179"/>
                <a:gd name="T37" fmla="*/ 301 h 398"/>
                <a:gd name="T38" fmla="*/ 154 w 179"/>
                <a:gd name="T39" fmla="*/ 333 h 398"/>
                <a:gd name="T40" fmla="*/ 162 w 179"/>
                <a:gd name="T41" fmla="*/ 360 h 398"/>
                <a:gd name="T42" fmla="*/ 148 w 179"/>
                <a:gd name="T43" fmla="*/ 390 h 398"/>
                <a:gd name="T44" fmla="*/ 141 w 179"/>
                <a:gd name="T45" fmla="*/ 384 h 398"/>
                <a:gd name="T46" fmla="*/ 145 w 179"/>
                <a:gd name="T47" fmla="*/ 373 h 398"/>
                <a:gd name="T48" fmla="*/ 145 w 179"/>
                <a:gd name="T49" fmla="*/ 354 h 398"/>
                <a:gd name="T50" fmla="*/ 141 w 179"/>
                <a:gd name="T51" fmla="*/ 327 h 398"/>
                <a:gd name="T52" fmla="*/ 133 w 179"/>
                <a:gd name="T53" fmla="*/ 320 h 398"/>
                <a:gd name="T54" fmla="*/ 124 w 179"/>
                <a:gd name="T55" fmla="*/ 295 h 398"/>
                <a:gd name="T56" fmla="*/ 120 w 179"/>
                <a:gd name="T57" fmla="*/ 268 h 398"/>
                <a:gd name="T58" fmla="*/ 114 w 179"/>
                <a:gd name="T59" fmla="*/ 259 h 398"/>
                <a:gd name="T60" fmla="*/ 101 w 179"/>
                <a:gd name="T61" fmla="*/ 242 h 398"/>
                <a:gd name="T62" fmla="*/ 101 w 179"/>
                <a:gd name="T63" fmla="*/ 247 h 398"/>
                <a:gd name="T64" fmla="*/ 89 w 179"/>
                <a:gd name="T65" fmla="*/ 255 h 398"/>
                <a:gd name="T66" fmla="*/ 84 w 179"/>
                <a:gd name="T67" fmla="*/ 263 h 398"/>
                <a:gd name="T68" fmla="*/ 67 w 179"/>
                <a:gd name="T69" fmla="*/ 272 h 398"/>
                <a:gd name="T70" fmla="*/ 57 w 179"/>
                <a:gd name="T71" fmla="*/ 276 h 398"/>
                <a:gd name="T72" fmla="*/ 53 w 179"/>
                <a:gd name="T73" fmla="*/ 268 h 398"/>
                <a:gd name="T74" fmla="*/ 57 w 179"/>
                <a:gd name="T75" fmla="*/ 242 h 398"/>
                <a:gd name="T76" fmla="*/ 48 w 179"/>
                <a:gd name="T77" fmla="*/ 221 h 398"/>
                <a:gd name="T78" fmla="*/ 36 w 179"/>
                <a:gd name="T79" fmla="*/ 200 h 398"/>
                <a:gd name="T80" fmla="*/ 23 w 179"/>
                <a:gd name="T81" fmla="*/ 198 h 398"/>
                <a:gd name="T82" fmla="*/ 32 w 179"/>
                <a:gd name="T83" fmla="*/ 200 h 398"/>
                <a:gd name="T84" fmla="*/ 32 w 179"/>
                <a:gd name="T85" fmla="*/ 188 h 398"/>
                <a:gd name="T86" fmla="*/ 17 w 179"/>
                <a:gd name="T87" fmla="*/ 183 h 398"/>
                <a:gd name="T88" fmla="*/ 13 w 179"/>
                <a:gd name="T89" fmla="*/ 181 h 398"/>
                <a:gd name="T90" fmla="*/ 2 w 179"/>
                <a:gd name="T91" fmla="*/ 158 h 398"/>
                <a:gd name="T92" fmla="*/ 13 w 179"/>
                <a:gd name="T93" fmla="*/ 141 h 398"/>
                <a:gd name="T94" fmla="*/ 19 w 179"/>
                <a:gd name="T95" fmla="*/ 118 h 398"/>
                <a:gd name="T96" fmla="*/ 29 w 179"/>
                <a:gd name="T97" fmla="*/ 99 h 398"/>
                <a:gd name="T98" fmla="*/ 40 w 179"/>
                <a:gd name="T99" fmla="*/ 57 h 398"/>
                <a:gd name="T100" fmla="*/ 57 w 179"/>
                <a:gd name="T101" fmla="*/ 25 h 398"/>
                <a:gd name="T102" fmla="*/ 78 w 179"/>
                <a:gd name="T103" fmla="*/ 15 h 398"/>
                <a:gd name="T104" fmla="*/ 27 w 179"/>
                <a:gd name="T105" fmla="*/ 21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9" h="398">
                  <a:moveTo>
                    <a:pt x="80" y="2"/>
                  </a:moveTo>
                  <a:lnTo>
                    <a:pt x="84" y="0"/>
                  </a:lnTo>
                  <a:lnTo>
                    <a:pt x="89" y="2"/>
                  </a:lnTo>
                  <a:lnTo>
                    <a:pt x="91" y="0"/>
                  </a:lnTo>
                  <a:lnTo>
                    <a:pt x="97" y="0"/>
                  </a:lnTo>
                  <a:lnTo>
                    <a:pt x="99" y="6"/>
                  </a:lnTo>
                  <a:lnTo>
                    <a:pt x="103" y="8"/>
                  </a:lnTo>
                  <a:lnTo>
                    <a:pt x="103" y="15"/>
                  </a:lnTo>
                  <a:lnTo>
                    <a:pt x="107" y="15"/>
                  </a:lnTo>
                  <a:lnTo>
                    <a:pt x="112" y="19"/>
                  </a:lnTo>
                  <a:lnTo>
                    <a:pt x="112" y="25"/>
                  </a:lnTo>
                  <a:lnTo>
                    <a:pt x="114" y="32"/>
                  </a:lnTo>
                  <a:lnTo>
                    <a:pt x="114" y="38"/>
                  </a:lnTo>
                  <a:lnTo>
                    <a:pt x="114" y="46"/>
                  </a:lnTo>
                  <a:lnTo>
                    <a:pt x="114" y="51"/>
                  </a:lnTo>
                  <a:lnTo>
                    <a:pt x="112" y="53"/>
                  </a:lnTo>
                  <a:lnTo>
                    <a:pt x="110" y="55"/>
                  </a:lnTo>
                  <a:lnTo>
                    <a:pt x="107" y="59"/>
                  </a:lnTo>
                  <a:lnTo>
                    <a:pt x="107" y="59"/>
                  </a:lnTo>
                  <a:lnTo>
                    <a:pt x="105" y="61"/>
                  </a:lnTo>
                  <a:lnTo>
                    <a:pt x="107" y="65"/>
                  </a:lnTo>
                  <a:lnTo>
                    <a:pt x="105" y="67"/>
                  </a:lnTo>
                  <a:lnTo>
                    <a:pt x="103" y="67"/>
                  </a:lnTo>
                  <a:lnTo>
                    <a:pt x="101" y="70"/>
                  </a:lnTo>
                  <a:lnTo>
                    <a:pt x="99" y="74"/>
                  </a:lnTo>
                  <a:lnTo>
                    <a:pt x="101" y="76"/>
                  </a:lnTo>
                  <a:lnTo>
                    <a:pt x="99" y="78"/>
                  </a:lnTo>
                  <a:lnTo>
                    <a:pt x="99" y="82"/>
                  </a:lnTo>
                  <a:lnTo>
                    <a:pt x="101" y="82"/>
                  </a:lnTo>
                  <a:lnTo>
                    <a:pt x="103" y="86"/>
                  </a:lnTo>
                  <a:lnTo>
                    <a:pt x="105" y="89"/>
                  </a:lnTo>
                  <a:lnTo>
                    <a:pt x="105" y="93"/>
                  </a:lnTo>
                  <a:lnTo>
                    <a:pt x="107" y="97"/>
                  </a:lnTo>
                  <a:lnTo>
                    <a:pt x="112" y="95"/>
                  </a:lnTo>
                  <a:lnTo>
                    <a:pt x="122" y="93"/>
                  </a:lnTo>
                  <a:lnTo>
                    <a:pt x="122" y="95"/>
                  </a:lnTo>
                  <a:lnTo>
                    <a:pt x="120" y="97"/>
                  </a:lnTo>
                  <a:lnTo>
                    <a:pt x="124" y="99"/>
                  </a:lnTo>
                  <a:lnTo>
                    <a:pt x="129" y="99"/>
                  </a:lnTo>
                  <a:lnTo>
                    <a:pt x="129" y="101"/>
                  </a:lnTo>
                  <a:lnTo>
                    <a:pt x="129" y="105"/>
                  </a:lnTo>
                  <a:lnTo>
                    <a:pt x="131" y="110"/>
                  </a:lnTo>
                  <a:lnTo>
                    <a:pt x="135" y="110"/>
                  </a:lnTo>
                  <a:lnTo>
                    <a:pt x="135" y="112"/>
                  </a:lnTo>
                  <a:lnTo>
                    <a:pt x="137" y="114"/>
                  </a:lnTo>
                  <a:lnTo>
                    <a:pt x="137" y="114"/>
                  </a:lnTo>
                  <a:lnTo>
                    <a:pt x="143" y="112"/>
                  </a:lnTo>
                  <a:lnTo>
                    <a:pt x="148" y="114"/>
                  </a:lnTo>
                  <a:lnTo>
                    <a:pt x="148" y="118"/>
                  </a:lnTo>
                  <a:lnTo>
                    <a:pt x="145" y="120"/>
                  </a:lnTo>
                  <a:lnTo>
                    <a:pt x="145" y="124"/>
                  </a:lnTo>
                  <a:lnTo>
                    <a:pt x="141" y="131"/>
                  </a:lnTo>
                  <a:lnTo>
                    <a:pt x="137" y="135"/>
                  </a:lnTo>
                  <a:lnTo>
                    <a:pt x="137" y="137"/>
                  </a:lnTo>
                  <a:lnTo>
                    <a:pt x="141" y="135"/>
                  </a:lnTo>
                  <a:lnTo>
                    <a:pt x="148" y="137"/>
                  </a:lnTo>
                  <a:lnTo>
                    <a:pt x="148" y="137"/>
                  </a:lnTo>
                  <a:lnTo>
                    <a:pt x="152" y="135"/>
                  </a:lnTo>
                  <a:lnTo>
                    <a:pt x="154" y="139"/>
                  </a:lnTo>
                  <a:lnTo>
                    <a:pt x="152" y="143"/>
                  </a:lnTo>
                  <a:lnTo>
                    <a:pt x="154" y="148"/>
                  </a:lnTo>
                  <a:lnTo>
                    <a:pt x="158" y="150"/>
                  </a:lnTo>
                  <a:lnTo>
                    <a:pt x="160" y="148"/>
                  </a:lnTo>
                  <a:lnTo>
                    <a:pt x="164" y="148"/>
                  </a:lnTo>
                  <a:lnTo>
                    <a:pt x="175" y="143"/>
                  </a:lnTo>
                  <a:lnTo>
                    <a:pt x="179" y="143"/>
                  </a:lnTo>
                  <a:lnTo>
                    <a:pt x="177" y="148"/>
                  </a:lnTo>
                  <a:lnTo>
                    <a:pt x="173" y="154"/>
                  </a:lnTo>
                  <a:lnTo>
                    <a:pt x="166" y="154"/>
                  </a:lnTo>
                  <a:lnTo>
                    <a:pt x="166" y="158"/>
                  </a:lnTo>
                  <a:lnTo>
                    <a:pt x="164" y="160"/>
                  </a:lnTo>
                  <a:lnTo>
                    <a:pt x="166" y="164"/>
                  </a:lnTo>
                  <a:lnTo>
                    <a:pt x="162" y="166"/>
                  </a:lnTo>
                  <a:lnTo>
                    <a:pt x="160" y="166"/>
                  </a:lnTo>
                  <a:lnTo>
                    <a:pt x="158" y="173"/>
                  </a:lnTo>
                  <a:lnTo>
                    <a:pt x="152" y="173"/>
                  </a:lnTo>
                  <a:lnTo>
                    <a:pt x="148" y="175"/>
                  </a:lnTo>
                  <a:lnTo>
                    <a:pt x="148" y="177"/>
                  </a:lnTo>
                  <a:lnTo>
                    <a:pt x="150" y="179"/>
                  </a:lnTo>
                  <a:lnTo>
                    <a:pt x="148" y="181"/>
                  </a:lnTo>
                  <a:lnTo>
                    <a:pt x="143" y="181"/>
                  </a:lnTo>
                  <a:lnTo>
                    <a:pt x="141" y="183"/>
                  </a:lnTo>
                  <a:lnTo>
                    <a:pt x="139" y="188"/>
                  </a:lnTo>
                  <a:lnTo>
                    <a:pt x="139" y="190"/>
                  </a:lnTo>
                  <a:lnTo>
                    <a:pt x="135" y="190"/>
                  </a:lnTo>
                  <a:lnTo>
                    <a:pt x="131" y="194"/>
                  </a:lnTo>
                  <a:lnTo>
                    <a:pt x="122" y="192"/>
                  </a:lnTo>
                  <a:lnTo>
                    <a:pt x="120" y="196"/>
                  </a:lnTo>
                  <a:lnTo>
                    <a:pt x="120" y="202"/>
                  </a:lnTo>
                  <a:lnTo>
                    <a:pt x="118" y="204"/>
                  </a:lnTo>
                  <a:lnTo>
                    <a:pt x="118" y="211"/>
                  </a:lnTo>
                  <a:lnTo>
                    <a:pt x="118" y="215"/>
                  </a:lnTo>
                  <a:lnTo>
                    <a:pt x="116" y="217"/>
                  </a:lnTo>
                  <a:lnTo>
                    <a:pt x="110" y="219"/>
                  </a:lnTo>
                  <a:lnTo>
                    <a:pt x="110" y="221"/>
                  </a:lnTo>
                  <a:lnTo>
                    <a:pt x="114" y="223"/>
                  </a:lnTo>
                  <a:lnTo>
                    <a:pt x="116" y="228"/>
                  </a:lnTo>
                  <a:lnTo>
                    <a:pt x="120" y="232"/>
                  </a:lnTo>
                  <a:lnTo>
                    <a:pt x="120" y="234"/>
                  </a:lnTo>
                  <a:lnTo>
                    <a:pt x="126" y="238"/>
                  </a:lnTo>
                  <a:lnTo>
                    <a:pt x="131" y="249"/>
                  </a:lnTo>
                  <a:lnTo>
                    <a:pt x="133" y="249"/>
                  </a:lnTo>
                  <a:lnTo>
                    <a:pt x="137" y="255"/>
                  </a:lnTo>
                  <a:lnTo>
                    <a:pt x="137" y="259"/>
                  </a:lnTo>
                  <a:lnTo>
                    <a:pt x="141" y="261"/>
                  </a:lnTo>
                  <a:lnTo>
                    <a:pt x="141" y="266"/>
                  </a:lnTo>
                  <a:lnTo>
                    <a:pt x="137" y="268"/>
                  </a:lnTo>
                  <a:lnTo>
                    <a:pt x="137" y="270"/>
                  </a:lnTo>
                  <a:lnTo>
                    <a:pt x="139" y="280"/>
                  </a:lnTo>
                  <a:lnTo>
                    <a:pt x="137" y="282"/>
                  </a:lnTo>
                  <a:lnTo>
                    <a:pt x="133" y="285"/>
                  </a:lnTo>
                  <a:lnTo>
                    <a:pt x="137" y="293"/>
                  </a:lnTo>
                  <a:lnTo>
                    <a:pt x="137" y="295"/>
                  </a:lnTo>
                  <a:lnTo>
                    <a:pt x="141" y="301"/>
                  </a:lnTo>
                  <a:lnTo>
                    <a:pt x="148" y="308"/>
                  </a:lnTo>
                  <a:lnTo>
                    <a:pt x="154" y="312"/>
                  </a:lnTo>
                  <a:lnTo>
                    <a:pt x="156" y="320"/>
                  </a:lnTo>
                  <a:lnTo>
                    <a:pt x="154" y="325"/>
                  </a:lnTo>
                  <a:lnTo>
                    <a:pt x="156" y="329"/>
                  </a:lnTo>
                  <a:lnTo>
                    <a:pt x="154" y="333"/>
                  </a:lnTo>
                  <a:lnTo>
                    <a:pt x="158" y="335"/>
                  </a:lnTo>
                  <a:lnTo>
                    <a:pt x="158" y="341"/>
                  </a:lnTo>
                  <a:lnTo>
                    <a:pt x="160" y="344"/>
                  </a:lnTo>
                  <a:lnTo>
                    <a:pt x="160" y="350"/>
                  </a:lnTo>
                  <a:lnTo>
                    <a:pt x="162" y="354"/>
                  </a:lnTo>
                  <a:lnTo>
                    <a:pt x="162" y="360"/>
                  </a:lnTo>
                  <a:lnTo>
                    <a:pt x="160" y="363"/>
                  </a:lnTo>
                  <a:lnTo>
                    <a:pt x="154" y="375"/>
                  </a:lnTo>
                  <a:lnTo>
                    <a:pt x="150" y="377"/>
                  </a:lnTo>
                  <a:lnTo>
                    <a:pt x="150" y="384"/>
                  </a:lnTo>
                  <a:lnTo>
                    <a:pt x="148" y="386"/>
                  </a:lnTo>
                  <a:lnTo>
                    <a:pt x="148" y="390"/>
                  </a:lnTo>
                  <a:lnTo>
                    <a:pt x="148" y="388"/>
                  </a:lnTo>
                  <a:lnTo>
                    <a:pt x="145" y="392"/>
                  </a:lnTo>
                  <a:lnTo>
                    <a:pt x="145" y="398"/>
                  </a:lnTo>
                  <a:lnTo>
                    <a:pt x="143" y="392"/>
                  </a:lnTo>
                  <a:lnTo>
                    <a:pt x="143" y="388"/>
                  </a:lnTo>
                  <a:lnTo>
                    <a:pt x="141" y="384"/>
                  </a:lnTo>
                  <a:lnTo>
                    <a:pt x="141" y="381"/>
                  </a:lnTo>
                  <a:lnTo>
                    <a:pt x="143" y="384"/>
                  </a:lnTo>
                  <a:lnTo>
                    <a:pt x="143" y="381"/>
                  </a:lnTo>
                  <a:lnTo>
                    <a:pt x="145" y="377"/>
                  </a:lnTo>
                  <a:lnTo>
                    <a:pt x="145" y="375"/>
                  </a:lnTo>
                  <a:lnTo>
                    <a:pt x="145" y="373"/>
                  </a:lnTo>
                  <a:lnTo>
                    <a:pt x="145" y="369"/>
                  </a:lnTo>
                  <a:lnTo>
                    <a:pt x="148" y="367"/>
                  </a:lnTo>
                  <a:lnTo>
                    <a:pt x="148" y="365"/>
                  </a:lnTo>
                  <a:lnTo>
                    <a:pt x="145" y="360"/>
                  </a:lnTo>
                  <a:lnTo>
                    <a:pt x="150" y="358"/>
                  </a:lnTo>
                  <a:lnTo>
                    <a:pt x="145" y="354"/>
                  </a:lnTo>
                  <a:lnTo>
                    <a:pt x="143" y="352"/>
                  </a:lnTo>
                  <a:lnTo>
                    <a:pt x="143" y="346"/>
                  </a:lnTo>
                  <a:lnTo>
                    <a:pt x="145" y="344"/>
                  </a:lnTo>
                  <a:lnTo>
                    <a:pt x="143" y="341"/>
                  </a:lnTo>
                  <a:lnTo>
                    <a:pt x="141" y="339"/>
                  </a:lnTo>
                  <a:lnTo>
                    <a:pt x="141" y="327"/>
                  </a:lnTo>
                  <a:lnTo>
                    <a:pt x="139" y="325"/>
                  </a:lnTo>
                  <a:lnTo>
                    <a:pt x="137" y="320"/>
                  </a:lnTo>
                  <a:lnTo>
                    <a:pt x="135" y="316"/>
                  </a:lnTo>
                  <a:lnTo>
                    <a:pt x="133" y="322"/>
                  </a:lnTo>
                  <a:lnTo>
                    <a:pt x="133" y="322"/>
                  </a:lnTo>
                  <a:lnTo>
                    <a:pt x="133" y="320"/>
                  </a:lnTo>
                  <a:lnTo>
                    <a:pt x="131" y="316"/>
                  </a:lnTo>
                  <a:lnTo>
                    <a:pt x="131" y="308"/>
                  </a:lnTo>
                  <a:lnTo>
                    <a:pt x="129" y="303"/>
                  </a:lnTo>
                  <a:lnTo>
                    <a:pt x="129" y="299"/>
                  </a:lnTo>
                  <a:lnTo>
                    <a:pt x="129" y="297"/>
                  </a:lnTo>
                  <a:lnTo>
                    <a:pt x="124" y="295"/>
                  </a:lnTo>
                  <a:lnTo>
                    <a:pt x="124" y="289"/>
                  </a:lnTo>
                  <a:lnTo>
                    <a:pt x="122" y="289"/>
                  </a:lnTo>
                  <a:lnTo>
                    <a:pt x="122" y="274"/>
                  </a:lnTo>
                  <a:lnTo>
                    <a:pt x="118" y="272"/>
                  </a:lnTo>
                  <a:lnTo>
                    <a:pt x="118" y="268"/>
                  </a:lnTo>
                  <a:lnTo>
                    <a:pt x="120" y="268"/>
                  </a:lnTo>
                  <a:lnTo>
                    <a:pt x="120" y="266"/>
                  </a:lnTo>
                  <a:lnTo>
                    <a:pt x="118" y="259"/>
                  </a:lnTo>
                  <a:lnTo>
                    <a:pt x="118" y="259"/>
                  </a:lnTo>
                  <a:lnTo>
                    <a:pt x="118" y="257"/>
                  </a:lnTo>
                  <a:lnTo>
                    <a:pt x="118" y="259"/>
                  </a:lnTo>
                  <a:lnTo>
                    <a:pt x="114" y="259"/>
                  </a:lnTo>
                  <a:lnTo>
                    <a:pt x="112" y="259"/>
                  </a:lnTo>
                  <a:lnTo>
                    <a:pt x="110" y="255"/>
                  </a:lnTo>
                  <a:lnTo>
                    <a:pt x="107" y="253"/>
                  </a:lnTo>
                  <a:lnTo>
                    <a:pt x="103" y="244"/>
                  </a:lnTo>
                  <a:lnTo>
                    <a:pt x="103" y="242"/>
                  </a:lnTo>
                  <a:lnTo>
                    <a:pt x="101" y="242"/>
                  </a:lnTo>
                  <a:lnTo>
                    <a:pt x="101" y="240"/>
                  </a:lnTo>
                  <a:lnTo>
                    <a:pt x="97" y="238"/>
                  </a:lnTo>
                  <a:lnTo>
                    <a:pt x="101" y="240"/>
                  </a:lnTo>
                  <a:lnTo>
                    <a:pt x="99" y="242"/>
                  </a:lnTo>
                  <a:lnTo>
                    <a:pt x="99" y="244"/>
                  </a:lnTo>
                  <a:lnTo>
                    <a:pt x="101" y="247"/>
                  </a:lnTo>
                  <a:lnTo>
                    <a:pt x="101" y="251"/>
                  </a:lnTo>
                  <a:lnTo>
                    <a:pt x="99" y="253"/>
                  </a:lnTo>
                  <a:lnTo>
                    <a:pt x="99" y="255"/>
                  </a:lnTo>
                  <a:lnTo>
                    <a:pt x="95" y="259"/>
                  </a:lnTo>
                  <a:lnTo>
                    <a:pt x="91" y="259"/>
                  </a:lnTo>
                  <a:lnTo>
                    <a:pt x="89" y="255"/>
                  </a:lnTo>
                  <a:lnTo>
                    <a:pt x="89" y="255"/>
                  </a:lnTo>
                  <a:lnTo>
                    <a:pt x="89" y="259"/>
                  </a:lnTo>
                  <a:lnTo>
                    <a:pt x="89" y="259"/>
                  </a:lnTo>
                  <a:lnTo>
                    <a:pt x="93" y="261"/>
                  </a:lnTo>
                  <a:lnTo>
                    <a:pt x="89" y="263"/>
                  </a:lnTo>
                  <a:lnTo>
                    <a:pt x="84" y="263"/>
                  </a:lnTo>
                  <a:lnTo>
                    <a:pt x="82" y="261"/>
                  </a:lnTo>
                  <a:lnTo>
                    <a:pt x="82" y="266"/>
                  </a:lnTo>
                  <a:lnTo>
                    <a:pt x="74" y="272"/>
                  </a:lnTo>
                  <a:lnTo>
                    <a:pt x="70" y="270"/>
                  </a:lnTo>
                  <a:lnTo>
                    <a:pt x="70" y="272"/>
                  </a:lnTo>
                  <a:lnTo>
                    <a:pt x="67" y="272"/>
                  </a:lnTo>
                  <a:lnTo>
                    <a:pt x="67" y="270"/>
                  </a:lnTo>
                  <a:lnTo>
                    <a:pt x="67" y="272"/>
                  </a:lnTo>
                  <a:lnTo>
                    <a:pt x="65" y="272"/>
                  </a:lnTo>
                  <a:lnTo>
                    <a:pt x="63" y="270"/>
                  </a:lnTo>
                  <a:lnTo>
                    <a:pt x="57" y="272"/>
                  </a:lnTo>
                  <a:lnTo>
                    <a:pt x="57" y="276"/>
                  </a:lnTo>
                  <a:lnTo>
                    <a:pt x="55" y="276"/>
                  </a:lnTo>
                  <a:lnTo>
                    <a:pt x="55" y="270"/>
                  </a:lnTo>
                  <a:lnTo>
                    <a:pt x="59" y="266"/>
                  </a:lnTo>
                  <a:lnTo>
                    <a:pt x="59" y="259"/>
                  </a:lnTo>
                  <a:lnTo>
                    <a:pt x="57" y="266"/>
                  </a:lnTo>
                  <a:lnTo>
                    <a:pt x="53" y="268"/>
                  </a:lnTo>
                  <a:lnTo>
                    <a:pt x="51" y="274"/>
                  </a:lnTo>
                  <a:lnTo>
                    <a:pt x="51" y="272"/>
                  </a:lnTo>
                  <a:lnTo>
                    <a:pt x="51" y="270"/>
                  </a:lnTo>
                  <a:lnTo>
                    <a:pt x="48" y="266"/>
                  </a:lnTo>
                  <a:lnTo>
                    <a:pt x="53" y="247"/>
                  </a:lnTo>
                  <a:lnTo>
                    <a:pt x="57" y="242"/>
                  </a:lnTo>
                  <a:lnTo>
                    <a:pt x="55" y="240"/>
                  </a:lnTo>
                  <a:lnTo>
                    <a:pt x="51" y="232"/>
                  </a:lnTo>
                  <a:lnTo>
                    <a:pt x="51" y="226"/>
                  </a:lnTo>
                  <a:lnTo>
                    <a:pt x="48" y="223"/>
                  </a:lnTo>
                  <a:lnTo>
                    <a:pt x="48" y="221"/>
                  </a:lnTo>
                  <a:lnTo>
                    <a:pt x="48" y="221"/>
                  </a:lnTo>
                  <a:lnTo>
                    <a:pt x="46" y="219"/>
                  </a:lnTo>
                  <a:lnTo>
                    <a:pt x="44" y="213"/>
                  </a:lnTo>
                  <a:lnTo>
                    <a:pt x="42" y="211"/>
                  </a:lnTo>
                  <a:lnTo>
                    <a:pt x="40" y="207"/>
                  </a:lnTo>
                  <a:lnTo>
                    <a:pt x="40" y="202"/>
                  </a:lnTo>
                  <a:lnTo>
                    <a:pt x="36" y="200"/>
                  </a:lnTo>
                  <a:lnTo>
                    <a:pt x="38" y="204"/>
                  </a:lnTo>
                  <a:lnTo>
                    <a:pt x="38" y="211"/>
                  </a:lnTo>
                  <a:lnTo>
                    <a:pt x="32" y="209"/>
                  </a:lnTo>
                  <a:lnTo>
                    <a:pt x="27" y="204"/>
                  </a:lnTo>
                  <a:lnTo>
                    <a:pt x="27" y="202"/>
                  </a:lnTo>
                  <a:lnTo>
                    <a:pt x="23" y="198"/>
                  </a:lnTo>
                  <a:lnTo>
                    <a:pt x="23" y="196"/>
                  </a:lnTo>
                  <a:lnTo>
                    <a:pt x="27" y="196"/>
                  </a:lnTo>
                  <a:lnTo>
                    <a:pt x="27" y="200"/>
                  </a:lnTo>
                  <a:lnTo>
                    <a:pt x="32" y="200"/>
                  </a:lnTo>
                  <a:lnTo>
                    <a:pt x="32" y="200"/>
                  </a:lnTo>
                  <a:lnTo>
                    <a:pt x="32" y="200"/>
                  </a:lnTo>
                  <a:lnTo>
                    <a:pt x="29" y="196"/>
                  </a:lnTo>
                  <a:lnTo>
                    <a:pt x="32" y="194"/>
                  </a:lnTo>
                  <a:lnTo>
                    <a:pt x="34" y="196"/>
                  </a:lnTo>
                  <a:lnTo>
                    <a:pt x="36" y="196"/>
                  </a:lnTo>
                  <a:lnTo>
                    <a:pt x="36" y="192"/>
                  </a:lnTo>
                  <a:lnTo>
                    <a:pt x="32" y="188"/>
                  </a:lnTo>
                  <a:lnTo>
                    <a:pt x="25" y="185"/>
                  </a:lnTo>
                  <a:lnTo>
                    <a:pt x="25" y="183"/>
                  </a:lnTo>
                  <a:lnTo>
                    <a:pt x="21" y="183"/>
                  </a:lnTo>
                  <a:lnTo>
                    <a:pt x="19" y="179"/>
                  </a:lnTo>
                  <a:lnTo>
                    <a:pt x="19" y="183"/>
                  </a:lnTo>
                  <a:lnTo>
                    <a:pt x="17" y="183"/>
                  </a:lnTo>
                  <a:lnTo>
                    <a:pt x="15" y="181"/>
                  </a:lnTo>
                  <a:lnTo>
                    <a:pt x="19" y="177"/>
                  </a:lnTo>
                  <a:lnTo>
                    <a:pt x="15" y="179"/>
                  </a:lnTo>
                  <a:lnTo>
                    <a:pt x="13" y="175"/>
                  </a:lnTo>
                  <a:lnTo>
                    <a:pt x="13" y="177"/>
                  </a:lnTo>
                  <a:lnTo>
                    <a:pt x="13" y="181"/>
                  </a:lnTo>
                  <a:lnTo>
                    <a:pt x="4" y="173"/>
                  </a:lnTo>
                  <a:lnTo>
                    <a:pt x="4" y="169"/>
                  </a:lnTo>
                  <a:lnTo>
                    <a:pt x="2" y="164"/>
                  </a:lnTo>
                  <a:lnTo>
                    <a:pt x="2" y="164"/>
                  </a:lnTo>
                  <a:lnTo>
                    <a:pt x="0" y="162"/>
                  </a:lnTo>
                  <a:lnTo>
                    <a:pt x="2" y="158"/>
                  </a:lnTo>
                  <a:lnTo>
                    <a:pt x="6" y="154"/>
                  </a:lnTo>
                  <a:lnTo>
                    <a:pt x="6" y="156"/>
                  </a:lnTo>
                  <a:lnTo>
                    <a:pt x="8" y="150"/>
                  </a:lnTo>
                  <a:lnTo>
                    <a:pt x="8" y="143"/>
                  </a:lnTo>
                  <a:lnTo>
                    <a:pt x="11" y="139"/>
                  </a:lnTo>
                  <a:lnTo>
                    <a:pt x="13" y="141"/>
                  </a:lnTo>
                  <a:lnTo>
                    <a:pt x="15" y="139"/>
                  </a:lnTo>
                  <a:lnTo>
                    <a:pt x="17" y="133"/>
                  </a:lnTo>
                  <a:lnTo>
                    <a:pt x="15" y="129"/>
                  </a:lnTo>
                  <a:lnTo>
                    <a:pt x="17" y="124"/>
                  </a:lnTo>
                  <a:lnTo>
                    <a:pt x="15" y="118"/>
                  </a:lnTo>
                  <a:lnTo>
                    <a:pt x="19" y="118"/>
                  </a:lnTo>
                  <a:lnTo>
                    <a:pt x="19" y="112"/>
                  </a:lnTo>
                  <a:lnTo>
                    <a:pt x="19" y="107"/>
                  </a:lnTo>
                  <a:lnTo>
                    <a:pt x="17" y="97"/>
                  </a:lnTo>
                  <a:lnTo>
                    <a:pt x="21" y="97"/>
                  </a:lnTo>
                  <a:lnTo>
                    <a:pt x="25" y="99"/>
                  </a:lnTo>
                  <a:lnTo>
                    <a:pt x="29" y="99"/>
                  </a:lnTo>
                  <a:lnTo>
                    <a:pt x="34" y="91"/>
                  </a:lnTo>
                  <a:lnTo>
                    <a:pt x="36" y="82"/>
                  </a:lnTo>
                  <a:lnTo>
                    <a:pt x="40" y="72"/>
                  </a:lnTo>
                  <a:lnTo>
                    <a:pt x="36" y="70"/>
                  </a:lnTo>
                  <a:lnTo>
                    <a:pt x="36" y="67"/>
                  </a:lnTo>
                  <a:lnTo>
                    <a:pt x="40" y="57"/>
                  </a:lnTo>
                  <a:lnTo>
                    <a:pt x="42" y="48"/>
                  </a:lnTo>
                  <a:lnTo>
                    <a:pt x="40" y="46"/>
                  </a:lnTo>
                  <a:lnTo>
                    <a:pt x="42" y="42"/>
                  </a:lnTo>
                  <a:lnTo>
                    <a:pt x="48" y="32"/>
                  </a:lnTo>
                  <a:lnTo>
                    <a:pt x="53" y="29"/>
                  </a:lnTo>
                  <a:lnTo>
                    <a:pt x="57" y="25"/>
                  </a:lnTo>
                  <a:lnTo>
                    <a:pt x="59" y="19"/>
                  </a:lnTo>
                  <a:lnTo>
                    <a:pt x="65" y="17"/>
                  </a:lnTo>
                  <a:lnTo>
                    <a:pt x="72" y="13"/>
                  </a:lnTo>
                  <a:lnTo>
                    <a:pt x="76" y="17"/>
                  </a:lnTo>
                  <a:lnTo>
                    <a:pt x="80" y="19"/>
                  </a:lnTo>
                  <a:lnTo>
                    <a:pt x="78" y="15"/>
                  </a:lnTo>
                  <a:lnTo>
                    <a:pt x="78" y="8"/>
                  </a:lnTo>
                  <a:lnTo>
                    <a:pt x="82" y="6"/>
                  </a:lnTo>
                  <a:lnTo>
                    <a:pt x="82" y="2"/>
                  </a:lnTo>
                  <a:lnTo>
                    <a:pt x="80" y="2"/>
                  </a:lnTo>
                  <a:lnTo>
                    <a:pt x="80" y="2"/>
                  </a:lnTo>
                  <a:close/>
                  <a:moveTo>
                    <a:pt x="27" y="213"/>
                  </a:moveTo>
                  <a:lnTo>
                    <a:pt x="27" y="215"/>
                  </a:lnTo>
                  <a:lnTo>
                    <a:pt x="32" y="217"/>
                  </a:lnTo>
                  <a:lnTo>
                    <a:pt x="34" y="213"/>
                  </a:lnTo>
                  <a:lnTo>
                    <a:pt x="29" y="211"/>
                  </a:lnTo>
                  <a:lnTo>
                    <a:pt x="27" y="21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8" name="Freeform 36">
              <a:extLst>
                <a:ext uri="{FF2B5EF4-FFF2-40B4-BE49-F238E27FC236}">
                  <a16:creationId xmlns:a16="http://schemas.microsoft.com/office/drawing/2014/main" id="{CD7A1426-5CF0-4212-A906-33855A52CDB2}"/>
                </a:ext>
              </a:extLst>
            </p:cNvPr>
            <p:cNvSpPr>
              <a:spLocks noEditPoints="1"/>
            </p:cNvSpPr>
            <p:nvPr/>
          </p:nvSpPr>
          <p:spPr bwMode="auto">
            <a:xfrm>
              <a:off x="5571308" y="3299583"/>
              <a:ext cx="33857" cy="62838"/>
            </a:xfrm>
            <a:custGeom>
              <a:avLst/>
              <a:gdLst>
                <a:gd name="T0" fmla="*/ 0 w 42"/>
                <a:gd name="T1" fmla="*/ 36 h 83"/>
                <a:gd name="T2" fmla="*/ 2 w 42"/>
                <a:gd name="T3" fmla="*/ 32 h 83"/>
                <a:gd name="T4" fmla="*/ 0 w 42"/>
                <a:gd name="T5" fmla="*/ 34 h 83"/>
                <a:gd name="T6" fmla="*/ 0 w 42"/>
                <a:gd name="T7" fmla="*/ 40 h 83"/>
                <a:gd name="T8" fmla="*/ 7 w 42"/>
                <a:gd name="T9" fmla="*/ 7 h 83"/>
                <a:gd name="T10" fmla="*/ 2 w 42"/>
                <a:gd name="T11" fmla="*/ 3 h 83"/>
                <a:gd name="T12" fmla="*/ 9 w 42"/>
                <a:gd name="T13" fmla="*/ 3 h 83"/>
                <a:gd name="T14" fmla="*/ 7 w 42"/>
                <a:gd name="T15" fmla="*/ 5 h 83"/>
                <a:gd name="T16" fmla="*/ 7 w 42"/>
                <a:gd name="T17" fmla="*/ 7 h 83"/>
                <a:gd name="T18" fmla="*/ 15 w 42"/>
                <a:gd name="T19" fmla="*/ 3 h 83"/>
                <a:gd name="T20" fmla="*/ 19 w 42"/>
                <a:gd name="T21" fmla="*/ 9 h 83"/>
                <a:gd name="T22" fmla="*/ 19 w 42"/>
                <a:gd name="T23" fmla="*/ 9 h 83"/>
                <a:gd name="T24" fmla="*/ 13 w 42"/>
                <a:gd name="T25" fmla="*/ 9 h 83"/>
                <a:gd name="T26" fmla="*/ 9 w 42"/>
                <a:gd name="T27" fmla="*/ 5 h 83"/>
                <a:gd name="T28" fmla="*/ 11 w 42"/>
                <a:gd name="T29" fmla="*/ 5 h 83"/>
                <a:gd name="T30" fmla="*/ 11 w 42"/>
                <a:gd name="T31" fmla="*/ 3 h 83"/>
                <a:gd name="T32" fmla="*/ 9 w 42"/>
                <a:gd name="T33" fmla="*/ 9 h 83"/>
                <a:gd name="T34" fmla="*/ 9 w 42"/>
                <a:gd name="T35" fmla="*/ 11 h 83"/>
                <a:gd name="T36" fmla="*/ 7 w 42"/>
                <a:gd name="T37" fmla="*/ 13 h 83"/>
                <a:gd name="T38" fmla="*/ 4 w 42"/>
                <a:gd name="T39" fmla="*/ 19 h 83"/>
                <a:gd name="T40" fmla="*/ 2 w 42"/>
                <a:gd name="T41" fmla="*/ 17 h 83"/>
                <a:gd name="T42" fmla="*/ 0 w 42"/>
                <a:gd name="T43" fmla="*/ 17 h 83"/>
                <a:gd name="T44" fmla="*/ 2 w 42"/>
                <a:gd name="T45" fmla="*/ 22 h 83"/>
                <a:gd name="T46" fmla="*/ 4 w 42"/>
                <a:gd name="T47" fmla="*/ 26 h 83"/>
                <a:gd name="T48" fmla="*/ 2 w 42"/>
                <a:gd name="T49" fmla="*/ 32 h 83"/>
                <a:gd name="T50" fmla="*/ 2 w 42"/>
                <a:gd name="T51" fmla="*/ 45 h 83"/>
                <a:gd name="T52" fmla="*/ 2 w 42"/>
                <a:gd name="T53" fmla="*/ 53 h 83"/>
                <a:gd name="T54" fmla="*/ 4 w 42"/>
                <a:gd name="T55" fmla="*/ 66 h 83"/>
                <a:gd name="T56" fmla="*/ 11 w 42"/>
                <a:gd name="T57" fmla="*/ 81 h 83"/>
                <a:gd name="T58" fmla="*/ 19 w 42"/>
                <a:gd name="T59" fmla="*/ 83 h 83"/>
                <a:gd name="T60" fmla="*/ 32 w 42"/>
                <a:gd name="T61" fmla="*/ 78 h 83"/>
                <a:gd name="T62" fmla="*/ 40 w 42"/>
                <a:gd name="T63" fmla="*/ 68 h 83"/>
                <a:gd name="T64" fmla="*/ 42 w 42"/>
                <a:gd name="T65" fmla="*/ 59 h 83"/>
                <a:gd name="T66" fmla="*/ 42 w 42"/>
                <a:gd name="T67" fmla="*/ 53 h 83"/>
                <a:gd name="T68" fmla="*/ 42 w 42"/>
                <a:gd name="T69" fmla="*/ 49 h 83"/>
                <a:gd name="T70" fmla="*/ 36 w 42"/>
                <a:gd name="T71" fmla="*/ 36 h 83"/>
                <a:gd name="T72" fmla="*/ 30 w 42"/>
                <a:gd name="T73" fmla="*/ 30 h 83"/>
                <a:gd name="T74" fmla="*/ 28 w 42"/>
                <a:gd name="T75" fmla="*/ 30 h 83"/>
                <a:gd name="T76" fmla="*/ 30 w 42"/>
                <a:gd name="T77" fmla="*/ 26 h 83"/>
                <a:gd name="T78" fmla="*/ 26 w 42"/>
                <a:gd name="T79" fmla="*/ 19 h 83"/>
                <a:gd name="T80" fmla="*/ 23 w 42"/>
                <a:gd name="T81" fmla="*/ 17 h 83"/>
                <a:gd name="T82" fmla="*/ 21 w 42"/>
                <a:gd name="T83" fmla="*/ 13 h 83"/>
                <a:gd name="T84" fmla="*/ 15 w 42"/>
                <a:gd name="T85" fmla="*/ 13 h 83"/>
                <a:gd name="T86" fmla="*/ 13 w 42"/>
                <a:gd name="T87" fmla="*/ 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83">
                  <a:moveTo>
                    <a:pt x="0" y="40"/>
                  </a:moveTo>
                  <a:lnTo>
                    <a:pt x="0" y="36"/>
                  </a:lnTo>
                  <a:lnTo>
                    <a:pt x="0" y="32"/>
                  </a:lnTo>
                  <a:lnTo>
                    <a:pt x="2" y="32"/>
                  </a:lnTo>
                  <a:lnTo>
                    <a:pt x="2" y="32"/>
                  </a:lnTo>
                  <a:lnTo>
                    <a:pt x="0" y="34"/>
                  </a:lnTo>
                  <a:lnTo>
                    <a:pt x="2" y="36"/>
                  </a:lnTo>
                  <a:lnTo>
                    <a:pt x="0" y="40"/>
                  </a:lnTo>
                  <a:lnTo>
                    <a:pt x="0" y="40"/>
                  </a:lnTo>
                  <a:close/>
                  <a:moveTo>
                    <a:pt x="7" y="7"/>
                  </a:moveTo>
                  <a:lnTo>
                    <a:pt x="2" y="5"/>
                  </a:lnTo>
                  <a:lnTo>
                    <a:pt x="2" y="3"/>
                  </a:lnTo>
                  <a:lnTo>
                    <a:pt x="9" y="0"/>
                  </a:lnTo>
                  <a:lnTo>
                    <a:pt x="9" y="3"/>
                  </a:lnTo>
                  <a:lnTo>
                    <a:pt x="9" y="5"/>
                  </a:lnTo>
                  <a:lnTo>
                    <a:pt x="7" y="5"/>
                  </a:lnTo>
                  <a:lnTo>
                    <a:pt x="7" y="7"/>
                  </a:lnTo>
                  <a:lnTo>
                    <a:pt x="7" y="7"/>
                  </a:lnTo>
                  <a:close/>
                  <a:moveTo>
                    <a:pt x="11" y="3"/>
                  </a:moveTo>
                  <a:lnTo>
                    <a:pt x="15" y="3"/>
                  </a:lnTo>
                  <a:lnTo>
                    <a:pt x="15" y="7"/>
                  </a:lnTo>
                  <a:lnTo>
                    <a:pt x="19" y="9"/>
                  </a:lnTo>
                  <a:lnTo>
                    <a:pt x="21" y="11"/>
                  </a:lnTo>
                  <a:lnTo>
                    <a:pt x="19" y="9"/>
                  </a:lnTo>
                  <a:lnTo>
                    <a:pt x="15" y="9"/>
                  </a:lnTo>
                  <a:lnTo>
                    <a:pt x="13" y="9"/>
                  </a:lnTo>
                  <a:lnTo>
                    <a:pt x="9" y="7"/>
                  </a:lnTo>
                  <a:lnTo>
                    <a:pt x="9" y="5"/>
                  </a:lnTo>
                  <a:lnTo>
                    <a:pt x="13" y="5"/>
                  </a:lnTo>
                  <a:lnTo>
                    <a:pt x="11" y="5"/>
                  </a:lnTo>
                  <a:lnTo>
                    <a:pt x="11" y="3"/>
                  </a:lnTo>
                  <a:lnTo>
                    <a:pt x="11" y="3"/>
                  </a:lnTo>
                  <a:close/>
                  <a:moveTo>
                    <a:pt x="9" y="9"/>
                  </a:moveTo>
                  <a:lnTo>
                    <a:pt x="9" y="9"/>
                  </a:lnTo>
                  <a:lnTo>
                    <a:pt x="9" y="11"/>
                  </a:lnTo>
                  <a:lnTo>
                    <a:pt x="9" y="11"/>
                  </a:lnTo>
                  <a:lnTo>
                    <a:pt x="7" y="13"/>
                  </a:lnTo>
                  <a:lnTo>
                    <a:pt x="7" y="13"/>
                  </a:lnTo>
                  <a:lnTo>
                    <a:pt x="7" y="15"/>
                  </a:lnTo>
                  <a:lnTo>
                    <a:pt x="4" y="19"/>
                  </a:lnTo>
                  <a:lnTo>
                    <a:pt x="4" y="19"/>
                  </a:lnTo>
                  <a:lnTo>
                    <a:pt x="2" y="17"/>
                  </a:lnTo>
                  <a:lnTo>
                    <a:pt x="0" y="17"/>
                  </a:lnTo>
                  <a:lnTo>
                    <a:pt x="0" y="17"/>
                  </a:lnTo>
                  <a:lnTo>
                    <a:pt x="2" y="19"/>
                  </a:lnTo>
                  <a:lnTo>
                    <a:pt x="2" y="22"/>
                  </a:lnTo>
                  <a:lnTo>
                    <a:pt x="2" y="22"/>
                  </a:lnTo>
                  <a:lnTo>
                    <a:pt x="4" y="26"/>
                  </a:lnTo>
                  <a:lnTo>
                    <a:pt x="4" y="30"/>
                  </a:lnTo>
                  <a:lnTo>
                    <a:pt x="2" y="32"/>
                  </a:lnTo>
                  <a:lnTo>
                    <a:pt x="0" y="43"/>
                  </a:lnTo>
                  <a:lnTo>
                    <a:pt x="2" y="45"/>
                  </a:lnTo>
                  <a:lnTo>
                    <a:pt x="0" y="45"/>
                  </a:lnTo>
                  <a:lnTo>
                    <a:pt x="2" y="53"/>
                  </a:lnTo>
                  <a:lnTo>
                    <a:pt x="2" y="55"/>
                  </a:lnTo>
                  <a:lnTo>
                    <a:pt x="4" y="66"/>
                  </a:lnTo>
                  <a:lnTo>
                    <a:pt x="7" y="76"/>
                  </a:lnTo>
                  <a:lnTo>
                    <a:pt x="11" y="81"/>
                  </a:lnTo>
                  <a:lnTo>
                    <a:pt x="15" y="83"/>
                  </a:lnTo>
                  <a:lnTo>
                    <a:pt x="19" y="83"/>
                  </a:lnTo>
                  <a:lnTo>
                    <a:pt x="26" y="81"/>
                  </a:lnTo>
                  <a:lnTo>
                    <a:pt x="32" y="78"/>
                  </a:lnTo>
                  <a:lnTo>
                    <a:pt x="38" y="72"/>
                  </a:lnTo>
                  <a:lnTo>
                    <a:pt x="40" y="68"/>
                  </a:lnTo>
                  <a:lnTo>
                    <a:pt x="42" y="64"/>
                  </a:lnTo>
                  <a:lnTo>
                    <a:pt x="42" y="59"/>
                  </a:lnTo>
                  <a:lnTo>
                    <a:pt x="42" y="59"/>
                  </a:lnTo>
                  <a:lnTo>
                    <a:pt x="42" y="53"/>
                  </a:lnTo>
                  <a:lnTo>
                    <a:pt x="42" y="51"/>
                  </a:lnTo>
                  <a:lnTo>
                    <a:pt x="42" y="49"/>
                  </a:lnTo>
                  <a:lnTo>
                    <a:pt x="40" y="45"/>
                  </a:lnTo>
                  <a:lnTo>
                    <a:pt x="36" y="36"/>
                  </a:lnTo>
                  <a:lnTo>
                    <a:pt x="34" y="30"/>
                  </a:lnTo>
                  <a:lnTo>
                    <a:pt x="30" y="30"/>
                  </a:lnTo>
                  <a:lnTo>
                    <a:pt x="30" y="30"/>
                  </a:lnTo>
                  <a:lnTo>
                    <a:pt x="28" y="30"/>
                  </a:lnTo>
                  <a:lnTo>
                    <a:pt x="32" y="28"/>
                  </a:lnTo>
                  <a:lnTo>
                    <a:pt x="30" y="26"/>
                  </a:lnTo>
                  <a:lnTo>
                    <a:pt x="28" y="26"/>
                  </a:lnTo>
                  <a:lnTo>
                    <a:pt x="26" y="19"/>
                  </a:lnTo>
                  <a:lnTo>
                    <a:pt x="23" y="22"/>
                  </a:lnTo>
                  <a:lnTo>
                    <a:pt x="23" y="17"/>
                  </a:lnTo>
                  <a:lnTo>
                    <a:pt x="21" y="15"/>
                  </a:lnTo>
                  <a:lnTo>
                    <a:pt x="21" y="13"/>
                  </a:lnTo>
                  <a:lnTo>
                    <a:pt x="15" y="11"/>
                  </a:lnTo>
                  <a:lnTo>
                    <a:pt x="15" y="13"/>
                  </a:lnTo>
                  <a:lnTo>
                    <a:pt x="13" y="11"/>
                  </a:lnTo>
                  <a:lnTo>
                    <a:pt x="13" y="9"/>
                  </a:lnTo>
                  <a:lnTo>
                    <a:pt x="9" y="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9" name="Freeform 37">
              <a:extLst>
                <a:ext uri="{FF2B5EF4-FFF2-40B4-BE49-F238E27FC236}">
                  <a16:creationId xmlns:a16="http://schemas.microsoft.com/office/drawing/2014/main" id="{B68B8A3F-370C-4D0E-B5B4-41C2648D560F}"/>
                </a:ext>
              </a:extLst>
            </p:cNvPr>
            <p:cNvSpPr>
              <a:spLocks noEditPoints="1"/>
            </p:cNvSpPr>
            <p:nvPr/>
          </p:nvSpPr>
          <p:spPr bwMode="auto">
            <a:xfrm>
              <a:off x="5371392" y="2913474"/>
              <a:ext cx="451424" cy="414878"/>
            </a:xfrm>
            <a:custGeom>
              <a:avLst/>
              <a:gdLst>
                <a:gd name="T0" fmla="*/ 191 w 560"/>
                <a:gd name="T1" fmla="*/ 47 h 548"/>
                <a:gd name="T2" fmla="*/ 221 w 560"/>
                <a:gd name="T3" fmla="*/ 64 h 548"/>
                <a:gd name="T4" fmla="*/ 227 w 560"/>
                <a:gd name="T5" fmla="*/ 106 h 548"/>
                <a:gd name="T6" fmla="*/ 290 w 560"/>
                <a:gd name="T7" fmla="*/ 133 h 548"/>
                <a:gd name="T8" fmla="*/ 364 w 560"/>
                <a:gd name="T9" fmla="*/ 150 h 548"/>
                <a:gd name="T10" fmla="*/ 392 w 560"/>
                <a:gd name="T11" fmla="*/ 121 h 548"/>
                <a:gd name="T12" fmla="*/ 423 w 560"/>
                <a:gd name="T13" fmla="*/ 148 h 548"/>
                <a:gd name="T14" fmla="*/ 451 w 560"/>
                <a:gd name="T15" fmla="*/ 125 h 548"/>
                <a:gd name="T16" fmla="*/ 478 w 560"/>
                <a:gd name="T17" fmla="*/ 104 h 548"/>
                <a:gd name="T18" fmla="*/ 520 w 560"/>
                <a:gd name="T19" fmla="*/ 89 h 548"/>
                <a:gd name="T20" fmla="*/ 541 w 560"/>
                <a:gd name="T21" fmla="*/ 91 h 548"/>
                <a:gd name="T22" fmla="*/ 560 w 560"/>
                <a:gd name="T23" fmla="*/ 112 h 548"/>
                <a:gd name="T24" fmla="*/ 531 w 560"/>
                <a:gd name="T25" fmla="*/ 139 h 548"/>
                <a:gd name="T26" fmla="*/ 512 w 560"/>
                <a:gd name="T27" fmla="*/ 201 h 548"/>
                <a:gd name="T28" fmla="*/ 493 w 560"/>
                <a:gd name="T29" fmla="*/ 239 h 548"/>
                <a:gd name="T30" fmla="*/ 484 w 560"/>
                <a:gd name="T31" fmla="*/ 249 h 548"/>
                <a:gd name="T32" fmla="*/ 470 w 560"/>
                <a:gd name="T33" fmla="*/ 213 h 548"/>
                <a:gd name="T34" fmla="*/ 457 w 560"/>
                <a:gd name="T35" fmla="*/ 222 h 548"/>
                <a:gd name="T36" fmla="*/ 463 w 560"/>
                <a:gd name="T37" fmla="*/ 203 h 548"/>
                <a:gd name="T38" fmla="*/ 459 w 560"/>
                <a:gd name="T39" fmla="*/ 180 h 548"/>
                <a:gd name="T40" fmla="*/ 419 w 560"/>
                <a:gd name="T41" fmla="*/ 167 h 548"/>
                <a:gd name="T42" fmla="*/ 406 w 560"/>
                <a:gd name="T43" fmla="*/ 156 h 548"/>
                <a:gd name="T44" fmla="*/ 392 w 560"/>
                <a:gd name="T45" fmla="*/ 154 h 548"/>
                <a:gd name="T46" fmla="*/ 398 w 560"/>
                <a:gd name="T47" fmla="*/ 180 h 548"/>
                <a:gd name="T48" fmla="*/ 406 w 560"/>
                <a:gd name="T49" fmla="*/ 224 h 548"/>
                <a:gd name="T50" fmla="*/ 411 w 560"/>
                <a:gd name="T51" fmla="*/ 260 h 548"/>
                <a:gd name="T52" fmla="*/ 398 w 560"/>
                <a:gd name="T53" fmla="*/ 255 h 548"/>
                <a:gd name="T54" fmla="*/ 392 w 560"/>
                <a:gd name="T55" fmla="*/ 255 h 548"/>
                <a:gd name="T56" fmla="*/ 370 w 560"/>
                <a:gd name="T57" fmla="*/ 285 h 548"/>
                <a:gd name="T58" fmla="*/ 347 w 560"/>
                <a:gd name="T59" fmla="*/ 300 h 548"/>
                <a:gd name="T60" fmla="*/ 309 w 560"/>
                <a:gd name="T61" fmla="*/ 348 h 548"/>
                <a:gd name="T62" fmla="*/ 271 w 560"/>
                <a:gd name="T63" fmla="*/ 382 h 548"/>
                <a:gd name="T64" fmla="*/ 250 w 560"/>
                <a:gd name="T65" fmla="*/ 422 h 548"/>
                <a:gd name="T66" fmla="*/ 246 w 560"/>
                <a:gd name="T67" fmla="*/ 504 h 548"/>
                <a:gd name="T68" fmla="*/ 240 w 560"/>
                <a:gd name="T69" fmla="*/ 527 h 548"/>
                <a:gd name="T70" fmla="*/ 215 w 560"/>
                <a:gd name="T71" fmla="*/ 542 h 548"/>
                <a:gd name="T72" fmla="*/ 172 w 560"/>
                <a:gd name="T73" fmla="*/ 494 h 548"/>
                <a:gd name="T74" fmla="*/ 145 w 560"/>
                <a:gd name="T75" fmla="*/ 443 h 548"/>
                <a:gd name="T76" fmla="*/ 124 w 560"/>
                <a:gd name="T77" fmla="*/ 397 h 548"/>
                <a:gd name="T78" fmla="*/ 105 w 560"/>
                <a:gd name="T79" fmla="*/ 338 h 548"/>
                <a:gd name="T80" fmla="*/ 92 w 560"/>
                <a:gd name="T81" fmla="*/ 293 h 548"/>
                <a:gd name="T82" fmla="*/ 90 w 560"/>
                <a:gd name="T83" fmla="*/ 262 h 548"/>
                <a:gd name="T84" fmla="*/ 88 w 560"/>
                <a:gd name="T85" fmla="*/ 245 h 548"/>
                <a:gd name="T86" fmla="*/ 71 w 560"/>
                <a:gd name="T87" fmla="*/ 276 h 548"/>
                <a:gd name="T88" fmla="*/ 12 w 560"/>
                <a:gd name="T89" fmla="*/ 249 h 548"/>
                <a:gd name="T90" fmla="*/ 29 w 560"/>
                <a:gd name="T91" fmla="*/ 249 h 548"/>
                <a:gd name="T92" fmla="*/ 33 w 560"/>
                <a:gd name="T93" fmla="*/ 239 h 548"/>
                <a:gd name="T94" fmla="*/ 0 w 560"/>
                <a:gd name="T95" fmla="*/ 220 h 548"/>
                <a:gd name="T96" fmla="*/ 44 w 560"/>
                <a:gd name="T97" fmla="*/ 201 h 548"/>
                <a:gd name="T98" fmla="*/ 40 w 560"/>
                <a:gd name="T99" fmla="*/ 173 h 548"/>
                <a:gd name="T100" fmla="*/ 12 w 560"/>
                <a:gd name="T101" fmla="*/ 146 h 548"/>
                <a:gd name="T102" fmla="*/ 46 w 560"/>
                <a:gd name="T103" fmla="*/ 125 h 548"/>
                <a:gd name="T104" fmla="*/ 92 w 560"/>
                <a:gd name="T105" fmla="*/ 70 h 548"/>
                <a:gd name="T106" fmla="*/ 111 w 560"/>
                <a:gd name="T107" fmla="*/ 26 h 548"/>
                <a:gd name="T108" fmla="*/ 164 w 560"/>
                <a:gd name="T109" fmla="*/ 7 h 548"/>
                <a:gd name="T110" fmla="*/ 406 w 560"/>
                <a:gd name="T111" fmla="*/ 260 h 548"/>
                <a:gd name="T112" fmla="*/ 400 w 560"/>
                <a:gd name="T113" fmla="*/ 264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0" h="548">
                  <a:moveTo>
                    <a:pt x="179" y="17"/>
                  </a:moveTo>
                  <a:lnTo>
                    <a:pt x="181" y="19"/>
                  </a:lnTo>
                  <a:lnTo>
                    <a:pt x="181" y="24"/>
                  </a:lnTo>
                  <a:lnTo>
                    <a:pt x="187" y="26"/>
                  </a:lnTo>
                  <a:lnTo>
                    <a:pt x="185" y="34"/>
                  </a:lnTo>
                  <a:lnTo>
                    <a:pt x="187" y="36"/>
                  </a:lnTo>
                  <a:lnTo>
                    <a:pt x="187" y="40"/>
                  </a:lnTo>
                  <a:lnTo>
                    <a:pt x="189" y="40"/>
                  </a:lnTo>
                  <a:lnTo>
                    <a:pt x="191" y="45"/>
                  </a:lnTo>
                  <a:lnTo>
                    <a:pt x="191" y="47"/>
                  </a:lnTo>
                  <a:lnTo>
                    <a:pt x="193" y="49"/>
                  </a:lnTo>
                  <a:lnTo>
                    <a:pt x="193" y="53"/>
                  </a:lnTo>
                  <a:lnTo>
                    <a:pt x="198" y="55"/>
                  </a:lnTo>
                  <a:lnTo>
                    <a:pt x="202" y="51"/>
                  </a:lnTo>
                  <a:lnTo>
                    <a:pt x="206" y="51"/>
                  </a:lnTo>
                  <a:lnTo>
                    <a:pt x="208" y="53"/>
                  </a:lnTo>
                  <a:lnTo>
                    <a:pt x="212" y="53"/>
                  </a:lnTo>
                  <a:lnTo>
                    <a:pt x="217" y="57"/>
                  </a:lnTo>
                  <a:lnTo>
                    <a:pt x="219" y="59"/>
                  </a:lnTo>
                  <a:lnTo>
                    <a:pt x="221" y="64"/>
                  </a:lnTo>
                  <a:lnTo>
                    <a:pt x="225" y="64"/>
                  </a:lnTo>
                  <a:lnTo>
                    <a:pt x="225" y="68"/>
                  </a:lnTo>
                  <a:lnTo>
                    <a:pt x="227" y="68"/>
                  </a:lnTo>
                  <a:lnTo>
                    <a:pt x="227" y="74"/>
                  </a:lnTo>
                  <a:lnTo>
                    <a:pt x="223" y="85"/>
                  </a:lnTo>
                  <a:lnTo>
                    <a:pt x="223" y="91"/>
                  </a:lnTo>
                  <a:lnTo>
                    <a:pt x="219" y="97"/>
                  </a:lnTo>
                  <a:lnTo>
                    <a:pt x="221" y="104"/>
                  </a:lnTo>
                  <a:lnTo>
                    <a:pt x="225" y="104"/>
                  </a:lnTo>
                  <a:lnTo>
                    <a:pt x="227" y="106"/>
                  </a:lnTo>
                  <a:lnTo>
                    <a:pt x="231" y="106"/>
                  </a:lnTo>
                  <a:lnTo>
                    <a:pt x="236" y="110"/>
                  </a:lnTo>
                  <a:lnTo>
                    <a:pt x="242" y="112"/>
                  </a:lnTo>
                  <a:lnTo>
                    <a:pt x="250" y="116"/>
                  </a:lnTo>
                  <a:lnTo>
                    <a:pt x="257" y="125"/>
                  </a:lnTo>
                  <a:lnTo>
                    <a:pt x="265" y="127"/>
                  </a:lnTo>
                  <a:lnTo>
                    <a:pt x="269" y="129"/>
                  </a:lnTo>
                  <a:lnTo>
                    <a:pt x="274" y="129"/>
                  </a:lnTo>
                  <a:lnTo>
                    <a:pt x="280" y="133"/>
                  </a:lnTo>
                  <a:lnTo>
                    <a:pt x="290" y="133"/>
                  </a:lnTo>
                  <a:lnTo>
                    <a:pt x="295" y="135"/>
                  </a:lnTo>
                  <a:lnTo>
                    <a:pt x="305" y="133"/>
                  </a:lnTo>
                  <a:lnTo>
                    <a:pt x="314" y="135"/>
                  </a:lnTo>
                  <a:lnTo>
                    <a:pt x="316" y="139"/>
                  </a:lnTo>
                  <a:lnTo>
                    <a:pt x="320" y="146"/>
                  </a:lnTo>
                  <a:lnTo>
                    <a:pt x="330" y="148"/>
                  </a:lnTo>
                  <a:lnTo>
                    <a:pt x="335" y="146"/>
                  </a:lnTo>
                  <a:lnTo>
                    <a:pt x="341" y="146"/>
                  </a:lnTo>
                  <a:lnTo>
                    <a:pt x="360" y="152"/>
                  </a:lnTo>
                  <a:lnTo>
                    <a:pt x="364" y="150"/>
                  </a:lnTo>
                  <a:lnTo>
                    <a:pt x="370" y="154"/>
                  </a:lnTo>
                  <a:lnTo>
                    <a:pt x="383" y="150"/>
                  </a:lnTo>
                  <a:lnTo>
                    <a:pt x="385" y="142"/>
                  </a:lnTo>
                  <a:lnTo>
                    <a:pt x="381" y="133"/>
                  </a:lnTo>
                  <a:lnTo>
                    <a:pt x="383" y="125"/>
                  </a:lnTo>
                  <a:lnTo>
                    <a:pt x="381" y="121"/>
                  </a:lnTo>
                  <a:lnTo>
                    <a:pt x="381" y="121"/>
                  </a:lnTo>
                  <a:lnTo>
                    <a:pt x="385" y="116"/>
                  </a:lnTo>
                  <a:lnTo>
                    <a:pt x="389" y="116"/>
                  </a:lnTo>
                  <a:lnTo>
                    <a:pt x="392" y="121"/>
                  </a:lnTo>
                  <a:lnTo>
                    <a:pt x="392" y="125"/>
                  </a:lnTo>
                  <a:lnTo>
                    <a:pt x="396" y="129"/>
                  </a:lnTo>
                  <a:lnTo>
                    <a:pt x="396" y="129"/>
                  </a:lnTo>
                  <a:lnTo>
                    <a:pt x="396" y="133"/>
                  </a:lnTo>
                  <a:lnTo>
                    <a:pt x="396" y="135"/>
                  </a:lnTo>
                  <a:lnTo>
                    <a:pt x="398" y="142"/>
                  </a:lnTo>
                  <a:lnTo>
                    <a:pt x="406" y="144"/>
                  </a:lnTo>
                  <a:lnTo>
                    <a:pt x="408" y="142"/>
                  </a:lnTo>
                  <a:lnTo>
                    <a:pt x="417" y="148"/>
                  </a:lnTo>
                  <a:lnTo>
                    <a:pt x="423" y="148"/>
                  </a:lnTo>
                  <a:lnTo>
                    <a:pt x="427" y="144"/>
                  </a:lnTo>
                  <a:lnTo>
                    <a:pt x="432" y="142"/>
                  </a:lnTo>
                  <a:lnTo>
                    <a:pt x="436" y="144"/>
                  </a:lnTo>
                  <a:lnTo>
                    <a:pt x="442" y="142"/>
                  </a:lnTo>
                  <a:lnTo>
                    <a:pt x="448" y="142"/>
                  </a:lnTo>
                  <a:lnTo>
                    <a:pt x="457" y="139"/>
                  </a:lnTo>
                  <a:lnTo>
                    <a:pt x="457" y="137"/>
                  </a:lnTo>
                  <a:lnTo>
                    <a:pt x="457" y="131"/>
                  </a:lnTo>
                  <a:lnTo>
                    <a:pt x="451" y="129"/>
                  </a:lnTo>
                  <a:lnTo>
                    <a:pt x="451" y="125"/>
                  </a:lnTo>
                  <a:lnTo>
                    <a:pt x="451" y="121"/>
                  </a:lnTo>
                  <a:lnTo>
                    <a:pt x="453" y="118"/>
                  </a:lnTo>
                  <a:lnTo>
                    <a:pt x="461" y="118"/>
                  </a:lnTo>
                  <a:lnTo>
                    <a:pt x="463" y="116"/>
                  </a:lnTo>
                  <a:lnTo>
                    <a:pt x="465" y="112"/>
                  </a:lnTo>
                  <a:lnTo>
                    <a:pt x="470" y="110"/>
                  </a:lnTo>
                  <a:lnTo>
                    <a:pt x="472" y="112"/>
                  </a:lnTo>
                  <a:lnTo>
                    <a:pt x="472" y="108"/>
                  </a:lnTo>
                  <a:lnTo>
                    <a:pt x="476" y="108"/>
                  </a:lnTo>
                  <a:lnTo>
                    <a:pt x="478" y="104"/>
                  </a:lnTo>
                  <a:lnTo>
                    <a:pt x="482" y="99"/>
                  </a:lnTo>
                  <a:lnTo>
                    <a:pt x="486" y="99"/>
                  </a:lnTo>
                  <a:lnTo>
                    <a:pt x="493" y="97"/>
                  </a:lnTo>
                  <a:lnTo>
                    <a:pt x="497" y="91"/>
                  </a:lnTo>
                  <a:lnTo>
                    <a:pt x="497" y="87"/>
                  </a:lnTo>
                  <a:lnTo>
                    <a:pt x="499" y="87"/>
                  </a:lnTo>
                  <a:lnTo>
                    <a:pt x="503" y="83"/>
                  </a:lnTo>
                  <a:lnTo>
                    <a:pt x="507" y="89"/>
                  </a:lnTo>
                  <a:lnTo>
                    <a:pt x="514" y="87"/>
                  </a:lnTo>
                  <a:lnTo>
                    <a:pt x="520" y="89"/>
                  </a:lnTo>
                  <a:lnTo>
                    <a:pt x="522" y="87"/>
                  </a:lnTo>
                  <a:lnTo>
                    <a:pt x="522" y="85"/>
                  </a:lnTo>
                  <a:lnTo>
                    <a:pt x="531" y="78"/>
                  </a:lnTo>
                  <a:lnTo>
                    <a:pt x="535" y="80"/>
                  </a:lnTo>
                  <a:lnTo>
                    <a:pt x="537" y="83"/>
                  </a:lnTo>
                  <a:lnTo>
                    <a:pt x="539" y="83"/>
                  </a:lnTo>
                  <a:lnTo>
                    <a:pt x="539" y="85"/>
                  </a:lnTo>
                  <a:lnTo>
                    <a:pt x="537" y="89"/>
                  </a:lnTo>
                  <a:lnTo>
                    <a:pt x="539" y="93"/>
                  </a:lnTo>
                  <a:lnTo>
                    <a:pt x="541" y="91"/>
                  </a:lnTo>
                  <a:lnTo>
                    <a:pt x="543" y="91"/>
                  </a:lnTo>
                  <a:lnTo>
                    <a:pt x="543" y="93"/>
                  </a:lnTo>
                  <a:lnTo>
                    <a:pt x="548" y="97"/>
                  </a:lnTo>
                  <a:lnTo>
                    <a:pt x="548" y="102"/>
                  </a:lnTo>
                  <a:lnTo>
                    <a:pt x="543" y="104"/>
                  </a:lnTo>
                  <a:lnTo>
                    <a:pt x="545" y="108"/>
                  </a:lnTo>
                  <a:lnTo>
                    <a:pt x="550" y="108"/>
                  </a:lnTo>
                  <a:lnTo>
                    <a:pt x="552" y="108"/>
                  </a:lnTo>
                  <a:lnTo>
                    <a:pt x="556" y="108"/>
                  </a:lnTo>
                  <a:lnTo>
                    <a:pt x="560" y="112"/>
                  </a:lnTo>
                  <a:lnTo>
                    <a:pt x="560" y="116"/>
                  </a:lnTo>
                  <a:lnTo>
                    <a:pt x="556" y="118"/>
                  </a:lnTo>
                  <a:lnTo>
                    <a:pt x="556" y="125"/>
                  </a:lnTo>
                  <a:lnTo>
                    <a:pt x="558" y="129"/>
                  </a:lnTo>
                  <a:lnTo>
                    <a:pt x="554" y="127"/>
                  </a:lnTo>
                  <a:lnTo>
                    <a:pt x="550" y="123"/>
                  </a:lnTo>
                  <a:lnTo>
                    <a:pt x="543" y="127"/>
                  </a:lnTo>
                  <a:lnTo>
                    <a:pt x="537" y="129"/>
                  </a:lnTo>
                  <a:lnTo>
                    <a:pt x="535" y="135"/>
                  </a:lnTo>
                  <a:lnTo>
                    <a:pt x="531" y="139"/>
                  </a:lnTo>
                  <a:lnTo>
                    <a:pt x="526" y="142"/>
                  </a:lnTo>
                  <a:lnTo>
                    <a:pt x="520" y="152"/>
                  </a:lnTo>
                  <a:lnTo>
                    <a:pt x="518" y="156"/>
                  </a:lnTo>
                  <a:lnTo>
                    <a:pt x="520" y="158"/>
                  </a:lnTo>
                  <a:lnTo>
                    <a:pt x="518" y="167"/>
                  </a:lnTo>
                  <a:lnTo>
                    <a:pt x="514" y="177"/>
                  </a:lnTo>
                  <a:lnTo>
                    <a:pt x="514" y="180"/>
                  </a:lnTo>
                  <a:lnTo>
                    <a:pt x="518" y="182"/>
                  </a:lnTo>
                  <a:lnTo>
                    <a:pt x="514" y="192"/>
                  </a:lnTo>
                  <a:lnTo>
                    <a:pt x="512" y="201"/>
                  </a:lnTo>
                  <a:lnTo>
                    <a:pt x="507" y="209"/>
                  </a:lnTo>
                  <a:lnTo>
                    <a:pt x="503" y="209"/>
                  </a:lnTo>
                  <a:lnTo>
                    <a:pt x="499" y="207"/>
                  </a:lnTo>
                  <a:lnTo>
                    <a:pt x="495" y="207"/>
                  </a:lnTo>
                  <a:lnTo>
                    <a:pt x="497" y="217"/>
                  </a:lnTo>
                  <a:lnTo>
                    <a:pt x="497" y="222"/>
                  </a:lnTo>
                  <a:lnTo>
                    <a:pt x="497" y="228"/>
                  </a:lnTo>
                  <a:lnTo>
                    <a:pt x="493" y="228"/>
                  </a:lnTo>
                  <a:lnTo>
                    <a:pt x="495" y="234"/>
                  </a:lnTo>
                  <a:lnTo>
                    <a:pt x="493" y="239"/>
                  </a:lnTo>
                  <a:lnTo>
                    <a:pt x="495" y="243"/>
                  </a:lnTo>
                  <a:lnTo>
                    <a:pt x="493" y="249"/>
                  </a:lnTo>
                  <a:lnTo>
                    <a:pt x="491" y="251"/>
                  </a:lnTo>
                  <a:lnTo>
                    <a:pt x="489" y="249"/>
                  </a:lnTo>
                  <a:lnTo>
                    <a:pt x="486" y="253"/>
                  </a:lnTo>
                  <a:lnTo>
                    <a:pt x="486" y="255"/>
                  </a:lnTo>
                  <a:lnTo>
                    <a:pt x="486" y="255"/>
                  </a:lnTo>
                  <a:lnTo>
                    <a:pt x="484" y="253"/>
                  </a:lnTo>
                  <a:lnTo>
                    <a:pt x="484" y="251"/>
                  </a:lnTo>
                  <a:lnTo>
                    <a:pt x="484" y="249"/>
                  </a:lnTo>
                  <a:lnTo>
                    <a:pt x="482" y="247"/>
                  </a:lnTo>
                  <a:lnTo>
                    <a:pt x="482" y="241"/>
                  </a:lnTo>
                  <a:lnTo>
                    <a:pt x="480" y="232"/>
                  </a:lnTo>
                  <a:lnTo>
                    <a:pt x="478" y="230"/>
                  </a:lnTo>
                  <a:lnTo>
                    <a:pt x="478" y="226"/>
                  </a:lnTo>
                  <a:lnTo>
                    <a:pt x="478" y="220"/>
                  </a:lnTo>
                  <a:lnTo>
                    <a:pt x="476" y="217"/>
                  </a:lnTo>
                  <a:lnTo>
                    <a:pt x="474" y="215"/>
                  </a:lnTo>
                  <a:lnTo>
                    <a:pt x="472" y="215"/>
                  </a:lnTo>
                  <a:lnTo>
                    <a:pt x="470" y="213"/>
                  </a:lnTo>
                  <a:lnTo>
                    <a:pt x="467" y="215"/>
                  </a:lnTo>
                  <a:lnTo>
                    <a:pt x="467" y="217"/>
                  </a:lnTo>
                  <a:lnTo>
                    <a:pt x="467" y="220"/>
                  </a:lnTo>
                  <a:lnTo>
                    <a:pt x="467" y="222"/>
                  </a:lnTo>
                  <a:lnTo>
                    <a:pt x="465" y="224"/>
                  </a:lnTo>
                  <a:lnTo>
                    <a:pt x="465" y="226"/>
                  </a:lnTo>
                  <a:lnTo>
                    <a:pt x="465" y="228"/>
                  </a:lnTo>
                  <a:lnTo>
                    <a:pt x="463" y="228"/>
                  </a:lnTo>
                  <a:lnTo>
                    <a:pt x="461" y="224"/>
                  </a:lnTo>
                  <a:lnTo>
                    <a:pt x="457" y="222"/>
                  </a:lnTo>
                  <a:lnTo>
                    <a:pt x="457" y="220"/>
                  </a:lnTo>
                  <a:lnTo>
                    <a:pt x="455" y="217"/>
                  </a:lnTo>
                  <a:lnTo>
                    <a:pt x="453" y="213"/>
                  </a:lnTo>
                  <a:lnTo>
                    <a:pt x="453" y="209"/>
                  </a:lnTo>
                  <a:lnTo>
                    <a:pt x="455" y="209"/>
                  </a:lnTo>
                  <a:lnTo>
                    <a:pt x="455" y="207"/>
                  </a:lnTo>
                  <a:lnTo>
                    <a:pt x="459" y="203"/>
                  </a:lnTo>
                  <a:lnTo>
                    <a:pt x="461" y="205"/>
                  </a:lnTo>
                  <a:lnTo>
                    <a:pt x="463" y="205"/>
                  </a:lnTo>
                  <a:lnTo>
                    <a:pt x="463" y="203"/>
                  </a:lnTo>
                  <a:lnTo>
                    <a:pt x="463" y="201"/>
                  </a:lnTo>
                  <a:lnTo>
                    <a:pt x="467" y="199"/>
                  </a:lnTo>
                  <a:lnTo>
                    <a:pt x="470" y="192"/>
                  </a:lnTo>
                  <a:lnTo>
                    <a:pt x="470" y="188"/>
                  </a:lnTo>
                  <a:lnTo>
                    <a:pt x="472" y="184"/>
                  </a:lnTo>
                  <a:lnTo>
                    <a:pt x="470" y="184"/>
                  </a:lnTo>
                  <a:lnTo>
                    <a:pt x="467" y="180"/>
                  </a:lnTo>
                  <a:lnTo>
                    <a:pt x="463" y="180"/>
                  </a:lnTo>
                  <a:lnTo>
                    <a:pt x="463" y="180"/>
                  </a:lnTo>
                  <a:lnTo>
                    <a:pt x="459" y="180"/>
                  </a:lnTo>
                  <a:lnTo>
                    <a:pt x="453" y="180"/>
                  </a:lnTo>
                  <a:lnTo>
                    <a:pt x="446" y="180"/>
                  </a:lnTo>
                  <a:lnTo>
                    <a:pt x="438" y="180"/>
                  </a:lnTo>
                  <a:lnTo>
                    <a:pt x="434" y="180"/>
                  </a:lnTo>
                  <a:lnTo>
                    <a:pt x="430" y="177"/>
                  </a:lnTo>
                  <a:lnTo>
                    <a:pt x="425" y="177"/>
                  </a:lnTo>
                  <a:lnTo>
                    <a:pt x="421" y="175"/>
                  </a:lnTo>
                  <a:lnTo>
                    <a:pt x="421" y="173"/>
                  </a:lnTo>
                  <a:lnTo>
                    <a:pt x="421" y="169"/>
                  </a:lnTo>
                  <a:lnTo>
                    <a:pt x="419" y="167"/>
                  </a:lnTo>
                  <a:lnTo>
                    <a:pt x="419" y="163"/>
                  </a:lnTo>
                  <a:lnTo>
                    <a:pt x="417" y="156"/>
                  </a:lnTo>
                  <a:lnTo>
                    <a:pt x="415" y="158"/>
                  </a:lnTo>
                  <a:lnTo>
                    <a:pt x="415" y="158"/>
                  </a:lnTo>
                  <a:lnTo>
                    <a:pt x="411" y="158"/>
                  </a:lnTo>
                  <a:lnTo>
                    <a:pt x="408" y="156"/>
                  </a:lnTo>
                  <a:lnTo>
                    <a:pt x="404" y="152"/>
                  </a:lnTo>
                  <a:lnTo>
                    <a:pt x="404" y="152"/>
                  </a:lnTo>
                  <a:lnTo>
                    <a:pt x="402" y="154"/>
                  </a:lnTo>
                  <a:lnTo>
                    <a:pt x="406" y="156"/>
                  </a:lnTo>
                  <a:lnTo>
                    <a:pt x="404" y="158"/>
                  </a:lnTo>
                  <a:lnTo>
                    <a:pt x="400" y="158"/>
                  </a:lnTo>
                  <a:lnTo>
                    <a:pt x="396" y="154"/>
                  </a:lnTo>
                  <a:lnTo>
                    <a:pt x="396" y="152"/>
                  </a:lnTo>
                  <a:lnTo>
                    <a:pt x="394" y="148"/>
                  </a:lnTo>
                  <a:lnTo>
                    <a:pt x="392" y="146"/>
                  </a:lnTo>
                  <a:lnTo>
                    <a:pt x="392" y="150"/>
                  </a:lnTo>
                  <a:lnTo>
                    <a:pt x="389" y="150"/>
                  </a:lnTo>
                  <a:lnTo>
                    <a:pt x="389" y="152"/>
                  </a:lnTo>
                  <a:lnTo>
                    <a:pt x="392" y="154"/>
                  </a:lnTo>
                  <a:lnTo>
                    <a:pt x="389" y="158"/>
                  </a:lnTo>
                  <a:lnTo>
                    <a:pt x="385" y="163"/>
                  </a:lnTo>
                  <a:lnTo>
                    <a:pt x="385" y="169"/>
                  </a:lnTo>
                  <a:lnTo>
                    <a:pt x="394" y="171"/>
                  </a:lnTo>
                  <a:lnTo>
                    <a:pt x="398" y="169"/>
                  </a:lnTo>
                  <a:lnTo>
                    <a:pt x="404" y="171"/>
                  </a:lnTo>
                  <a:lnTo>
                    <a:pt x="402" y="173"/>
                  </a:lnTo>
                  <a:lnTo>
                    <a:pt x="404" y="177"/>
                  </a:lnTo>
                  <a:lnTo>
                    <a:pt x="400" y="180"/>
                  </a:lnTo>
                  <a:lnTo>
                    <a:pt x="398" y="180"/>
                  </a:lnTo>
                  <a:lnTo>
                    <a:pt x="396" y="182"/>
                  </a:lnTo>
                  <a:lnTo>
                    <a:pt x="394" y="186"/>
                  </a:lnTo>
                  <a:lnTo>
                    <a:pt x="389" y="188"/>
                  </a:lnTo>
                  <a:lnTo>
                    <a:pt x="389" y="194"/>
                  </a:lnTo>
                  <a:lnTo>
                    <a:pt x="394" y="201"/>
                  </a:lnTo>
                  <a:lnTo>
                    <a:pt x="400" y="203"/>
                  </a:lnTo>
                  <a:lnTo>
                    <a:pt x="404" y="209"/>
                  </a:lnTo>
                  <a:lnTo>
                    <a:pt x="404" y="215"/>
                  </a:lnTo>
                  <a:lnTo>
                    <a:pt x="406" y="220"/>
                  </a:lnTo>
                  <a:lnTo>
                    <a:pt x="406" y="224"/>
                  </a:lnTo>
                  <a:lnTo>
                    <a:pt x="406" y="230"/>
                  </a:lnTo>
                  <a:lnTo>
                    <a:pt x="413" y="239"/>
                  </a:lnTo>
                  <a:lnTo>
                    <a:pt x="413" y="243"/>
                  </a:lnTo>
                  <a:lnTo>
                    <a:pt x="415" y="247"/>
                  </a:lnTo>
                  <a:lnTo>
                    <a:pt x="415" y="253"/>
                  </a:lnTo>
                  <a:lnTo>
                    <a:pt x="413" y="253"/>
                  </a:lnTo>
                  <a:lnTo>
                    <a:pt x="415" y="258"/>
                  </a:lnTo>
                  <a:lnTo>
                    <a:pt x="413" y="262"/>
                  </a:lnTo>
                  <a:lnTo>
                    <a:pt x="411" y="258"/>
                  </a:lnTo>
                  <a:lnTo>
                    <a:pt x="411" y="260"/>
                  </a:lnTo>
                  <a:lnTo>
                    <a:pt x="408" y="260"/>
                  </a:lnTo>
                  <a:lnTo>
                    <a:pt x="406" y="255"/>
                  </a:lnTo>
                  <a:lnTo>
                    <a:pt x="406" y="251"/>
                  </a:lnTo>
                  <a:lnTo>
                    <a:pt x="406" y="253"/>
                  </a:lnTo>
                  <a:lnTo>
                    <a:pt x="404" y="255"/>
                  </a:lnTo>
                  <a:lnTo>
                    <a:pt x="404" y="255"/>
                  </a:lnTo>
                  <a:lnTo>
                    <a:pt x="404" y="258"/>
                  </a:lnTo>
                  <a:lnTo>
                    <a:pt x="400" y="258"/>
                  </a:lnTo>
                  <a:lnTo>
                    <a:pt x="400" y="258"/>
                  </a:lnTo>
                  <a:lnTo>
                    <a:pt x="398" y="255"/>
                  </a:lnTo>
                  <a:lnTo>
                    <a:pt x="396" y="251"/>
                  </a:lnTo>
                  <a:lnTo>
                    <a:pt x="398" y="249"/>
                  </a:lnTo>
                  <a:lnTo>
                    <a:pt x="394" y="245"/>
                  </a:lnTo>
                  <a:lnTo>
                    <a:pt x="389" y="245"/>
                  </a:lnTo>
                  <a:lnTo>
                    <a:pt x="392" y="247"/>
                  </a:lnTo>
                  <a:lnTo>
                    <a:pt x="394" y="247"/>
                  </a:lnTo>
                  <a:lnTo>
                    <a:pt x="394" y="249"/>
                  </a:lnTo>
                  <a:lnTo>
                    <a:pt x="394" y="249"/>
                  </a:lnTo>
                  <a:lnTo>
                    <a:pt x="392" y="253"/>
                  </a:lnTo>
                  <a:lnTo>
                    <a:pt x="392" y="255"/>
                  </a:lnTo>
                  <a:lnTo>
                    <a:pt x="389" y="260"/>
                  </a:lnTo>
                  <a:lnTo>
                    <a:pt x="377" y="264"/>
                  </a:lnTo>
                  <a:lnTo>
                    <a:pt x="375" y="266"/>
                  </a:lnTo>
                  <a:lnTo>
                    <a:pt x="375" y="268"/>
                  </a:lnTo>
                  <a:lnTo>
                    <a:pt x="373" y="272"/>
                  </a:lnTo>
                  <a:lnTo>
                    <a:pt x="373" y="274"/>
                  </a:lnTo>
                  <a:lnTo>
                    <a:pt x="375" y="279"/>
                  </a:lnTo>
                  <a:lnTo>
                    <a:pt x="375" y="281"/>
                  </a:lnTo>
                  <a:lnTo>
                    <a:pt x="375" y="281"/>
                  </a:lnTo>
                  <a:lnTo>
                    <a:pt x="370" y="285"/>
                  </a:lnTo>
                  <a:lnTo>
                    <a:pt x="370" y="289"/>
                  </a:lnTo>
                  <a:lnTo>
                    <a:pt x="368" y="289"/>
                  </a:lnTo>
                  <a:lnTo>
                    <a:pt x="368" y="291"/>
                  </a:lnTo>
                  <a:lnTo>
                    <a:pt x="362" y="295"/>
                  </a:lnTo>
                  <a:lnTo>
                    <a:pt x="362" y="300"/>
                  </a:lnTo>
                  <a:lnTo>
                    <a:pt x="349" y="304"/>
                  </a:lnTo>
                  <a:lnTo>
                    <a:pt x="349" y="302"/>
                  </a:lnTo>
                  <a:lnTo>
                    <a:pt x="349" y="300"/>
                  </a:lnTo>
                  <a:lnTo>
                    <a:pt x="347" y="300"/>
                  </a:lnTo>
                  <a:lnTo>
                    <a:pt x="347" y="300"/>
                  </a:lnTo>
                  <a:lnTo>
                    <a:pt x="343" y="302"/>
                  </a:lnTo>
                  <a:lnTo>
                    <a:pt x="341" y="302"/>
                  </a:lnTo>
                  <a:lnTo>
                    <a:pt x="341" y="308"/>
                  </a:lnTo>
                  <a:lnTo>
                    <a:pt x="343" y="306"/>
                  </a:lnTo>
                  <a:lnTo>
                    <a:pt x="345" y="306"/>
                  </a:lnTo>
                  <a:lnTo>
                    <a:pt x="347" y="306"/>
                  </a:lnTo>
                  <a:lnTo>
                    <a:pt x="333" y="319"/>
                  </a:lnTo>
                  <a:lnTo>
                    <a:pt x="328" y="327"/>
                  </a:lnTo>
                  <a:lnTo>
                    <a:pt x="311" y="342"/>
                  </a:lnTo>
                  <a:lnTo>
                    <a:pt x="309" y="348"/>
                  </a:lnTo>
                  <a:lnTo>
                    <a:pt x="305" y="350"/>
                  </a:lnTo>
                  <a:lnTo>
                    <a:pt x="297" y="354"/>
                  </a:lnTo>
                  <a:lnTo>
                    <a:pt x="293" y="359"/>
                  </a:lnTo>
                  <a:lnTo>
                    <a:pt x="290" y="363"/>
                  </a:lnTo>
                  <a:lnTo>
                    <a:pt x="293" y="367"/>
                  </a:lnTo>
                  <a:lnTo>
                    <a:pt x="288" y="371"/>
                  </a:lnTo>
                  <a:lnTo>
                    <a:pt x="284" y="376"/>
                  </a:lnTo>
                  <a:lnTo>
                    <a:pt x="276" y="373"/>
                  </a:lnTo>
                  <a:lnTo>
                    <a:pt x="271" y="378"/>
                  </a:lnTo>
                  <a:lnTo>
                    <a:pt x="271" y="382"/>
                  </a:lnTo>
                  <a:lnTo>
                    <a:pt x="265" y="388"/>
                  </a:lnTo>
                  <a:lnTo>
                    <a:pt x="263" y="388"/>
                  </a:lnTo>
                  <a:lnTo>
                    <a:pt x="261" y="386"/>
                  </a:lnTo>
                  <a:lnTo>
                    <a:pt x="259" y="386"/>
                  </a:lnTo>
                  <a:lnTo>
                    <a:pt x="252" y="392"/>
                  </a:lnTo>
                  <a:lnTo>
                    <a:pt x="250" y="395"/>
                  </a:lnTo>
                  <a:lnTo>
                    <a:pt x="250" y="403"/>
                  </a:lnTo>
                  <a:lnTo>
                    <a:pt x="255" y="411"/>
                  </a:lnTo>
                  <a:lnTo>
                    <a:pt x="250" y="416"/>
                  </a:lnTo>
                  <a:lnTo>
                    <a:pt x="250" y="422"/>
                  </a:lnTo>
                  <a:lnTo>
                    <a:pt x="250" y="437"/>
                  </a:lnTo>
                  <a:lnTo>
                    <a:pt x="257" y="439"/>
                  </a:lnTo>
                  <a:lnTo>
                    <a:pt x="257" y="447"/>
                  </a:lnTo>
                  <a:lnTo>
                    <a:pt x="252" y="462"/>
                  </a:lnTo>
                  <a:lnTo>
                    <a:pt x="246" y="470"/>
                  </a:lnTo>
                  <a:lnTo>
                    <a:pt x="246" y="479"/>
                  </a:lnTo>
                  <a:lnTo>
                    <a:pt x="248" y="481"/>
                  </a:lnTo>
                  <a:lnTo>
                    <a:pt x="250" y="498"/>
                  </a:lnTo>
                  <a:lnTo>
                    <a:pt x="250" y="502"/>
                  </a:lnTo>
                  <a:lnTo>
                    <a:pt x="246" y="504"/>
                  </a:lnTo>
                  <a:lnTo>
                    <a:pt x="244" y="502"/>
                  </a:lnTo>
                  <a:lnTo>
                    <a:pt x="240" y="504"/>
                  </a:lnTo>
                  <a:lnTo>
                    <a:pt x="238" y="508"/>
                  </a:lnTo>
                  <a:lnTo>
                    <a:pt x="238" y="508"/>
                  </a:lnTo>
                  <a:lnTo>
                    <a:pt x="233" y="517"/>
                  </a:lnTo>
                  <a:lnTo>
                    <a:pt x="231" y="519"/>
                  </a:lnTo>
                  <a:lnTo>
                    <a:pt x="231" y="521"/>
                  </a:lnTo>
                  <a:lnTo>
                    <a:pt x="238" y="523"/>
                  </a:lnTo>
                  <a:lnTo>
                    <a:pt x="240" y="525"/>
                  </a:lnTo>
                  <a:lnTo>
                    <a:pt x="240" y="527"/>
                  </a:lnTo>
                  <a:lnTo>
                    <a:pt x="238" y="525"/>
                  </a:lnTo>
                  <a:lnTo>
                    <a:pt x="236" y="523"/>
                  </a:lnTo>
                  <a:lnTo>
                    <a:pt x="227" y="527"/>
                  </a:lnTo>
                  <a:lnTo>
                    <a:pt x="225" y="527"/>
                  </a:lnTo>
                  <a:lnTo>
                    <a:pt x="219" y="529"/>
                  </a:lnTo>
                  <a:lnTo>
                    <a:pt x="217" y="534"/>
                  </a:lnTo>
                  <a:lnTo>
                    <a:pt x="217" y="536"/>
                  </a:lnTo>
                  <a:lnTo>
                    <a:pt x="215" y="536"/>
                  </a:lnTo>
                  <a:lnTo>
                    <a:pt x="217" y="538"/>
                  </a:lnTo>
                  <a:lnTo>
                    <a:pt x="215" y="542"/>
                  </a:lnTo>
                  <a:lnTo>
                    <a:pt x="206" y="548"/>
                  </a:lnTo>
                  <a:lnTo>
                    <a:pt x="200" y="546"/>
                  </a:lnTo>
                  <a:lnTo>
                    <a:pt x="193" y="542"/>
                  </a:lnTo>
                  <a:lnTo>
                    <a:pt x="187" y="536"/>
                  </a:lnTo>
                  <a:lnTo>
                    <a:pt x="181" y="521"/>
                  </a:lnTo>
                  <a:lnTo>
                    <a:pt x="181" y="513"/>
                  </a:lnTo>
                  <a:lnTo>
                    <a:pt x="179" y="506"/>
                  </a:lnTo>
                  <a:lnTo>
                    <a:pt x="174" y="498"/>
                  </a:lnTo>
                  <a:lnTo>
                    <a:pt x="174" y="494"/>
                  </a:lnTo>
                  <a:lnTo>
                    <a:pt x="172" y="494"/>
                  </a:lnTo>
                  <a:lnTo>
                    <a:pt x="170" y="487"/>
                  </a:lnTo>
                  <a:lnTo>
                    <a:pt x="168" y="481"/>
                  </a:lnTo>
                  <a:lnTo>
                    <a:pt x="162" y="475"/>
                  </a:lnTo>
                  <a:lnTo>
                    <a:pt x="160" y="468"/>
                  </a:lnTo>
                  <a:lnTo>
                    <a:pt x="158" y="468"/>
                  </a:lnTo>
                  <a:lnTo>
                    <a:pt x="151" y="462"/>
                  </a:lnTo>
                  <a:lnTo>
                    <a:pt x="149" y="458"/>
                  </a:lnTo>
                  <a:lnTo>
                    <a:pt x="147" y="456"/>
                  </a:lnTo>
                  <a:lnTo>
                    <a:pt x="147" y="447"/>
                  </a:lnTo>
                  <a:lnTo>
                    <a:pt x="145" y="443"/>
                  </a:lnTo>
                  <a:lnTo>
                    <a:pt x="141" y="435"/>
                  </a:lnTo>
                  <a:lnTo>
                    <a:pt x="141" y="428"/>
                  </a:lnTo>
                  <a:lnTo>
                    <a:pt x="139" y="424"/>
                  </a:lnTo>
                  <a:lnTo>
                    <a:pt x="137" y="422"/>
                  </a:lnTo>
                  <a:lnTo>
                    <a:pt x="137" y="413"/>
                  </a:lnTo>
                  <a:lnTo>
                    <a:pt x="134" y="413"/>
                  </a:lnTo>
                  <a:lnTo>
                    <a:pt x="130" y="407"/>
                  </a:lnTo>
                  <a:lnTo>
                    <a:pt x="130" y="405"/>
                  </a:lnTo>
                  <a:lnTo>
                    <a:pt x="128" y="405"/>
                  </a:lnTo>
                  <a:lnTo>
                    <a:pt x="124" y="397"/>
                  </a:lnTo>
                  <a:lnTo>
                    <a:pt x="124" y="395"/>
                  </a:lnTo>
                  <a:lnTo>
                    <a:pt x="122" y="392"/>
                  </a:lnTo>
                  <a:lnTo>
                    <a:pt x="120" y="386"/>
                  </a:lnTo>
                  <a:lnTo>
                    <a:pt x="115" y="384"/>
                  </a:lnTo>
                  <a:lnTo>
                    <a:pt x="113" y="376"/>
                  </a:lnTo>
                  <a:lnTo>
                    <a:pt x="113" y="365"/>
                  </a:lnTo>
                  <a:lnTo>
                    <a:pt x="105" y="348"/>
                  </a:lnTo>
                  <a:lnTo>
                    <a:pt x="105" y="344"/>
                  </a:lnTo>
                  <a:lnTo>
                    <a:pt x="101" y="338"/>
                  </a:lnTo>
                  <a:lnTo>
                    <a:pt x="105" y="338"/>
                  </a:lnTo>
                  <a:lnTo>
                    <a:pt x="99" y="329"/>
                  </a:lnTo>
                  <a:lnTo>
                    <a:pt x="99" y="325"/>
                  </a:lnTo>
                  <a:lnTo>
                    <a:pt x="103" y="325"/>
                  </a:lnTo>
                  <a:lnTo>
                    <a:pt x="101" y="323"/>
                  </a:lnTo>
                  <a:lnTo>
                    <a:pt x="99" y="319"/>
                  </a:lnTo>
                  <a:lnTo>
                    <a:pt x="94" y="308"/>
                  </a:lnTo>
                  <a:lnTo>
                    <a:pt x="92" y="300"/>
                  </a:lnTo>
                  <a:lnTo>
                    <a:pt x="97" y="300"/>
                  </a:lnTo>
                  <a:lnTo>
                    <a:pt x="92" y="298"/>
                  </a:lnTo>
                  <a:lnTo>
                    <a:pt x="92" y="293"/>
                  </a:lnTo>
                  <a:lnTo>
                    <a:pt x="94" y="289"/>
                  </a:lnTo>
                  <a:lnTo>
                    <a:pt x="94" y="283"/>
                  </a:lnTo>
                  <a:lnTo>
                    <a:pt x="92" y="279"/>
                  </a:lnTo>
                  <a:lnTo>
                    <a:pt x="90" y="276"/>
                  </a:lnTo>
                  <a:lnTo>
                    <a:pt x="88" y="266"/>
                  </a:lnTo>
                  <a:lnTo>
                    <a:pt x="92" y="264"/>
                  </a:lnTo>
                  <a:lnTo>
                    <a:pt x="94" y="262"/>
                  </a:lnTo>
                  <a:lnTo>
                    <a:pt x="99" y="262"/>
                  </a:lnTo>
                  <a:lnTo>
                    <a:pt x="94" y="262"/>
                  </a:lnTo>
                  <a:lnTo>
                    <a:pt x="90" y="262"/>
                  </a:lnTo>
                  <a:lnTo>
                    <a:pt x="86" y="262"/>
                  </a:lnTo>
                  <a:lnTo>
                    <a:pt x="88" y="258"/>
                  </a:lnTo>
                  <a:lnTo>
                    <a:pt x="86" y="255"/>
                  </a:lnTo>
                  <a:lnTo>
                    <a:pt x="86" y="251"/>
                  </a:lnTo>
                  <a:lnTo>
                    <a:pt x="88" y="249"/>
                  </a:lnTo>
                  <a:lnTo>
                    <a:pt x="90" y="251"/>
                  </a:lnTo>
                  <a:lnTo>
                    <a:pt x="92" y="247"/>
                  </a:lnTo>
                  <a:lnTo>
                    <a:pt x="94" y="245"/>
                  </a:lnTo>
                  <a:lnTo>
                    <a:pt x="92" y="247"/>
                  </a:lnTo>
                  <a:lnTo>
                    <a:pt x="88" y="245"/>
                  </a:lnTo>
                  <a:lnTo>
                    <a:pt x="84" y="247"/>
                  </a:lnTo>
                  <a:lnTo>
                    <a:pt x="82" y="243"/>
                  </a:lnTo>
                  <a:lnTo>
                    <a:pt x="82" y="245"/>
                  </a:lnTo>
                  <a:lnTo>
                    <a:pt x="82" y="249"/>
                  </a:lnTo>
                  <a:lnTo>
                    <a:pt x="80" y="258"/>
                  </a:lnTo>
                  <a:lnTo>
                    <a:pt x="82" y="262"/>
                  </a:lnTo>
                  <a:lnTo>
                    <a:pt x="82" y="268"/>
                  </a:lnTo>
                  <a:lnTo>
                    <a:pt x="78" y="270"/>
                  </a:lnTo>
                  <a:lnTo>
                    <a:pt x="78" y="272"/>
                  </a:lnTo>
                  <a:lnTo>
                    <a:pt x="71" y="276"/>
                  </a:lnTo>
                  <a:lnTo>
                    <a:pt x="61" y="283"/>
                  </a:lnTo>
                  <a:lnTo>
                    <a:pt x="56" y="285"/>
                  </a:lnTo>
                  <a:lnTo>
                    <a:pt x="48" y="283"/>
                  </a:lnTo>
                  <a:lnTo>
                    <a:pt x="33" y="270"/>
                  </a:lnTo>
                  <a:lnTo>
                    <a:pt x="27" y="262"/>
                  </a:lnTo>
                  <a:lnTo>
                    <a:pt x="27" y="262"/>
                  </a:lnTo>
                  <a:lnTo>
                    <a:pt x="25" y="262"/>
                  </a:lnTo>
                  <a:lnTo>
                    <a:pt x="23" y="260"/>
                  </a:lnTo>
                  <a:lnTo>
                    <a:pt x="14" y="251"/>
                  </a:lnTo>
                  <a:lnTo>
                    <a:pt x="12" y="249"/>
                  </a:lnTo>
                  <a:lnTo>
                    <a:pt x="14" y="247"/>
                  </a:lnTo>
                  <a:lnTo>
                    <a:pt x="16" y="245"/>
                  </a:lnTo>
                  <a:lnTo>
                    <a:pt x="16" y="247"/>
                  </a:lnTo>
                  <a:lnTo>
                    <a:pt x="19" y="247"/>
                  </a:lnTo>
                  <a:lnTo>
                    <a:pt x="19" y="251"/>
                  </a:lnTo>
                  <a:lnTo>
                    <a:pt x="23" y="251"/>
                  </a:lnTo>
                  <a:lnTo>
                    <a:pt x="25" y="249"/>
                  </a:lnTo>
                  <a:lnTo>
                    <a:pt x="27" y="249"/>
                  </a:lnTo>
                  <a:lnTo>
                    <a:pt x="29" y="251"/>
                  </a:lnTo>
                  <a:lnTo>
                    <a:pt x="29" y="249"/>
                  </a:lnTo>
                  <a:lnTo>
                    <a:pt x="37" y="243"/>
                  </a:lnTo>
                  <a:lnTo>
                    <a:pt x="40" y="243"/>
                  </a:lnTo>
                  <a:lnTo>
                    <a:pt x="44" y="236"/>
                  </a:lnTo>
                  <a:lnTo>
                    <a:pt x="44" y="236"/>
                  </a:lnTo>
                  <a:lnTo>
                    <a:pt x="46" y="232"/>
                  </a:lnTo>
                  <a:lnTo>
                    <a:pt x="42" y="232"/>
                  </a:lnTo>
                  <a:lnTo>
                    <a:pt x="42" y="232"/>
                  </a:lnTo>
                  <a:lnTo>
                    <a:pt x="42" y="232"/>
                  </a:lnTo>
                  <a:lnTo>
                    <a:pt x="42" y="234"/>
                  </a:lnTo>
                  <a:lnTo>
                    <a:pt x="33" y="239"/>
                  </a:lnTo>
                  <a:lnTo>
                    <a:pt x="27" y="239"/>
                  </a:lnTo>
                  <a:lnTo>
                    <a:pt x="25" y="241"/>
                  </a:lnTo>
                  <a:lnTo>
                    <a:pt x="12" y="234"/>
                  </a:lnTo>
                  <a:lnTo>
                    <a:pt x="6" y="228"/>
                  </a:lnTo>
                  <a:lnTo>
                    <a:pt x="2" y="228"/>
                  </a:lnTo>
                  <a:lnTo>
                    <a:pt x="4" y="224"/>
                  </a:lnTo>
                  <a:lnTo>
                    <a:pt x="6" y="217"/>
                  </a:lnTo>
                  <a:lnTo>
                    <a:pt x="10" y="215"/>
                  </a:lnTo>
                  <a:lnTo>
                    <a:pt x="6" y="217"/>
                  </a:lnTo>
                  <a:lnTo>
                    <a:pt x="0" y="220"/>
                  </a:lnTo>
                  <a:lnTo>
                    <a:pt x="0" y="215"/>
                  </a:lnTo>
                  <a:lnTo>
                    <a:pt x="4" y="213"/>
                  </a:lnTo>
                  <a:lnTo>
                    <a:pt x="8" y="211"/>
                  </a:lnTo>
                  <a:lnTo>
                    <a:pt x="8" y="207"/>
                  </a:lnTo>
                  <a:lnTo>
                    <a:pt x="12" y="207"/>
                  </a:lnTo>
                  <a:lnTo>
                    <a:pt x="14" y="205"/>
                  </a:lnTo>
                  <a:lnTo>
                    <a:pt x="29" y="207"/>
                  </a:lnTo>
                  <a:lnTo>
                    <a:pt x="37" y="203"/>
                  </a:lnTo>
                  <a:lnTo>
                    <a:pt x="37" y="203"/>
                  </a:lnTo>
                  <a:lnTo>
                    <a:pt x="44" y="201"/>
                  </a:lnTo>
                  <a:lnTo>
                    <a:pt x="42" y="203"/>
                  </a:lnTo>
                  <a:lnTo>
                    <a:pt x="44" y="205"/>
                  </a:lnTo>
                  <a:lnTo>
                    <a:pt x="48" y="203"/>
                  </a:lnTo>
                  <a:lnTo>
                    <a:pt x="52" y="201"/>
                  </a:lnTo>
                  <a:lnTo>
                    <a:pt x="50" y="201"/>
                  </a:lnTo>
                  <a:lnTo>
                    <a:pt x="50" y="196"/>
                  </a:lnTo>
                  <a:lnTo>
                    <a:pt x="46" y="184"/>
                  </a:lnTo>
                  <a:lnTo>
                    <a:pt x="42" y="180"/>
                  </a:lnTo>
                  <a:lnTo>
                    <a:pt x="44" y="177"/>
                  </a:lnTo>
                  <a:lnTo>
                    <a:pt x="40" y="173"/>
                  </a:lnTo>
                  <a:lnTo>
                    <a:pt x="35" y="175"/>
                  </a:lnTo>
                  <a:lnTo>
                    <a:pt x="29" y="171"/>
                  </a:lnTo>
                  <a:lnTo>
                    <a:pt x="29" y="163"/>
                  </a:lnTo>
                  <a:lnTo>
                    <a:pt x="29" y="158"/>
                  </a:lnTo>
                  <a:lnTo>
                    <a:pt x="27" y="152"/>
                  </a:lnTo>
                  <a:lnTo>
                    <a:pt x="23" y="152"/>
                  </a:lnTo>
                  <a:lnTo>
                    <a:pt x="21" y="152"/>
                  </a:lnTo>
                  <a:lnTo>
                    <a:pt x="16" y="152"/>
                  </a:lnTo>
                  <a:lnTo>
                    <a:pt x="12" y="152"/>
                  </a:lnTo>
                  <a:lnTo>
                    <a:pt x="12" y="146"/>
                  </a:lnTo>
                  <a:lnTo>
                    <a:pt x="16" y="137"/>
                  </a:lnTo>
                  <a:lnTo>
                    <a:pt x="19" y="137"/>
                  </a:lnTo>
                  <a:lnTo>
                    <a:pt x="25" y="129"/>
                  </a:lnTo>
                  <a:lnTo>
                    <a:pt x="25" y="127"/>
                  </a:lnTo>
                  <a:lnTo>
                    <a:pt x="29" y="125"/>
                  </a:lnTo>
                  <a:lnTo>
                    <a:pt x="31" y="123"/>
                  </a:lnTo>
                  <a:lnTo>
                    <a:pt x="35" y="125"/>
                  </a:lnTo>
                  <a:lnTo>
                    <a:pt x="35" y="129"/>
                  </a:lnTo>
                  <a:lnTo>
                    <a:pt x="40" y="129"/>
                  </a:lnTo>
                  <a:lnTo>
                    <a:pt x="46" y="125"/>
                  </a:lnTo>
                  <a:lnTo>
                    <a:pt x="56" y="125"/>
                  </a:lnTo>
                  <a:lnTo>
                    <a:pt x="63" y="118"/>
                  </a:lnTo>
                  <a:lnTo>
                    <a:pt x="67" y="106"/>
                  </a:lnTo>
                  <a:lnTo>
                    <a:pt x="78" y="99"/>
                  </a:lnTo>
                  <a:lnTo>
                    <a:pt x="80" y="95"/>
                  </a:lnTo>
                  <a:lnTo>
                    <a:pt x="80" y="89"/>
                  </a:lnTo>
                  <a:lnTo>
                    <a:pt x="84" y="83"/>
                  </a:lnTo>
                  <a:lnTo>
                    <a:pt x="90" y="78"/>
                  </a:lnTo>
                  <a:lnTo>
                    <a:pt x="92" y="74"/>
                  </a:lnTo>
                  <a:lnTo>
                    <a:pt x="92" y="70"/>
                  </a:lnTo>
                  <a:lnTo>
                    <a:pt x="90" y="68"/>
                  </a:lnTo>
                  <a:lnTo>
                    <a:pt x="97" y="62"/>
                  </a:lnTo>
                  <a:lnTo>
                    <a:pt x="99" y="59"/>
                  </a:lnTo>
                  <a:lnTo>
                    <a:pt x="99" y="55"/>
                  </a:lnTo>
                  <a:lnTo>
                    <a:pt x="101" y="45"/>
                  </a:lnTo>
                  <a:lnTo>
                    <a:pt x="99" y="38"/>
                  </a:lnTo>
                  <a:lnTo>
                    <a:pt x="97" y="36"/>
                  </a:lnTo>
                  <a:lnTo>
                    <a:pt x="103" y="30"/>
                  </a:lnTo>
                  <a:lnTo>
                    <a:pt x="107" y="28"/>
                  </a:lnTo>
                  <a:lnTo>
                    <a:pt x="111" y="26"/>
                  </a:lnTo>
                  <a:lnTo>
                    <a:pt x="113" y="26"/>
                  </a:lnTo>
                  <a:lnTo>
                    <a:pt x="120" y="21"/>
                  </a:lnTo>
                  <a:lnTo>
                    <a:pt x="124" y="11"/>
                  </a:lnTo>
                  <a:lnTo>
                    <a:pt x="130" y="7"/>
                  </a:lnTo>
                  <a:lnTo>
                    <a:pt x="137" y="5"/>
                  </a:lnTo>
                  <a:lnTo>
                    <a:pt x="139" y="0"/>
                  </a:lnTo>
                  <a:lnTo>
                    <a:pt x="143" y="0"/>
                  </a:lnTo>
                  <a:lnTo>
                    <a:pt x="153" y="9"/>
                  </a:lnTo>
                  <a:lnTo>
                    <a:pt x="160" y="5"/>
                  </a:lnTo>
                  <a:lnTo>
                    <a:pt x="164" y="7"/>
                  </a:lnTo>
                  <a:lnTo>
                    <a:pt x="166" y="13"/>
                  </a:lnTo>
                  <a:lnTo>
                    <a:pt x="172" y="13"/>
                  </a:lnTo>
                  <a:lnTo>
                    <a:pt x="179" y="17"/>
                  </a:lnTo>
                  <a:lnTo>
                    <a:pt x="179" y="17"/>
                  </a:lnTo>
                  <a:lnTo>
                    <a:pt x="179" y="17"/>
                  </a:lnTo>
                  <a:close/>
                  <a:moveTo>
                    <a:pt x="406" y="260"/>
                  </a:moveTo>
                  <a:lnTo>
                    <a:pt x="406" y="262"/>
                  </a:lnTo>
                  <a:lnTo>
                    <a:pt x="406" y="262"/>
                  </a:lnTo>
                  <a:lnTo>
                    <a:pt x="406" y="260"/>
                  </a:lnTo>
                  <a:lnTo>
                    <a:pt x="406" y="260"/>
                  </a:lnTo>
                  <a:close/>
                  <a:moveTo>
                    <a:pt x="404" y="258"/>
                  </a:moveTo>
                  <a:lnTo>
                    <a:pt x="402" y="260"/>
                  </a:lnTo>
                  <a:lnTo>
                    <a:pt x="402" y="262"/>
                  </a:lnTo>
                  <a:lnTo>
                    <a:pt x="404" y="262"/>
                  </a:lnTo>
                  <a:lnTo>
                    <a:pt x="404" y="260"/>
                  </a:lnTo>
                  <a:lnTo>
                    <a:pt x="404" y="258"/>
                  </a:lnTo>
                  <a:lnTo>
                    <a:pt x="404" y="258"/>
                  </a:lnTo>
                  <a:close/>
                  <a:moveTo>
                    <a:pt x="398" y="260"/>
                  </a:moveTo>
                  <a:lnTo>
                    <a:pt x="398" y="262"/>
                  </a:lnTo>
                  <a:lnTo>
                    <a:pt x="400" y="264"/>
                  </a:lnTo>
                  <a:lnTo>
                    <a:pt x="400" y="260"/>
                  </a:lnTo>
                  <a:lnTo>
                    <a:pt x="398" y="260"/>
                  </a:lnTo>
                  <a:lnTo>
                    <a:pt x="398" y="260"/>
                  </a:lnTo>
                  <a:close/>
                  <a:moveTo>
                    <a:pt x="392" y="260"/>
                  </a:moveTo>
                  <a:lnTo>
                    <a:pt x="394" y="262"/>
                  </a:lnTo>
                  <a:lnTo>
                    <a:pt x="394" y="262"/>
                  </a:lnTo>
                  <a:lnTo>
                    <a:pt x="396" y="255"/>
                  </a:lnTo>
                  <a:lnTo>
                    <a:pt x="396" y="255"/>
                  </a:lnTo>
                  <a:lnTo>
                    <a:pt x="392" y="26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0" name="Freeform 38">
              <a:extLst>
                <a:ext uri="{FF2B5EF4-FFF2-40B4-BE49-F238E27FC236}">
                  <a16:creationId xmlns:a16="http://schemas.microsoft.com/office/drawing/2014/main" id="{1076C0F6-BC7C-4A82-B367-0FCEAAF33E60}"/>
                </a:ext>
              </a:extLst>
            </p:cNvPr>
            <p:cNvSpPr>
              <a:spLocks noEditPoints="1"/>
            </p:cNvSpPr>
            <p:nvPr/>
          </p:nvSpPr>
          <p:spPr bwMode="auto">
            <a:xfrm>
              <a:off x="5681745" y="3024008"/>
              <a:ext cx="81418" cy="100691"/>
            </a:xfrm>
            <a:custGeom>
              <a:avLst/>
              <a:gdLst>
                <a:gd name="T0" fmla="*/ 99 w 101"/>
                <a:gd name="T1" fmla="*/ 120 h 133"/>
                <a:gd name="T2" fmla="*/ 93 w 101"/>
                <a:gd name="T3" fmla="*/ 126 h 133"/>
                <a:gd name="T4" fmla="*/ 95 w 101"/>
                <a:gd name="T5" fmla="*/ 133 h 133"/>
                <a:gd name="T6" fmla="*/ 87 w 101"/>
                <a:gd name="T7" fmla="*/ 122 h 133"/>
                <a:gd name="T8" fmla="*/ 87 w 101"/>
                <a:gd name="T9" fmla="*/ 114 h 133"/>
                <a:gd name="T10" fmla="*/ 82 w 101"/>
                <a:gd name="T11" fmla="*/ 116 h 133"/>
                <a:gd name="T12" fmla="*/ 85 w 101"/>
                <a:gd name="T13" fmla="*/ 105 h 133"/>
                <a:gd name="T14" fmla="*/ 76 w 101"/>
                <a:gd name="T15" fmla="*/ 86 h 133"/>
                <a:gd name="T16" fmla="*/ 72 w 101"/>
                <a:gd name="T17" fmla="*/ 88 h 133"/>
                <a:gd name="T18" fmla="*/ 61 w 101"/>
                <a:gd name="T19" fmla="*/ 84 h 133"/>
                <a:gd name="T20" fmla="*/ 53 w 101"/>
                <a:gd name="T21" fmla="*/ 76 h 133"/>
                <a:gd name="T22" fmla="*/ 57 w 101"/>
                <a:gd name="T23" fmla="*/ 88 h 133"/>
                <a:gd name="T24" fmla="*/ 57 w 101"/>
                <a:gd name="T25" fmla="*/ 97 h 133"/>
                <a:gd name="T26" fmla="*/ 51 w 101"/>
                <a:gd name="T27" fmla="*/ 109 h 133"/>
                <a:gd name="T28" fmla="*/ 51 w 101"/>
                <a:gd name="T29" fmla="*/ 103 h 133"/>
                <a:gd name="T30" fmla="*/ 47 w 101"/>
                <a:gd name="T31" fmla="*/ 105 h 133"/>
                <a:gd name="T32" fmla="*/ 45 w 101"/>
                <a:gd name="T33" fmla="*/ 95 h 133"/>
                <a:gd name="T34" fmla="*/ 42 w 101"/>
                <a:gd name="T35" fmla="*/ 97 h 133"/>
                <a:gd name="T36" fmla="*/ 45 w 101"/>
                <a:gd name="T37" fmla="*/ 105 h 133"/>
                <a:gd name="T38" fmla="*/ 40 w 101"/>
                <a:gd name="T39" fmla="*/ 109 h 133"/>
                <a:gd name="T40" fmla="*/ 36 w 101"/>
                <a:gd name="T41" fmla="*/ 112 h 133"/>
                <a:gd name="T42" fmla="*/ 32 w 101"/>
                <a:gd name="T43" fmla="*/ 105 h 133"/>
                <a:gd name="T44" fmla="*/ 28 w 101"/>
                <a:gd name="T45" fmla="*/ 97 h 133"/>
                <a:gd name="T46" fmla="*/ 21 w 101"/>
                <a:gd name="T47" fmla="*/ 78 h 133"/>
                <a:gd name="T48" fmla="*/ 19 w 101"/>
                <a:gd name="T49" fmla="*/ 63 h 133"/>
                <a:gd name="T50" fmla="*/ 4 w 101"/>
                <a:gd name="T51" fmla="*/ 48 h 133"/>
                <a:gd name="T52" fmla="*/ 11 w 101"/>
                <a:gd name="T53" fmla="*/ 36 h 133"/>
                <a:gd name="T54" fmla="*/ 19 w 101"/>
                <a:gd name="T55" fmla="*/ 31 h 133"/>
                <a:gd name="T56" fmla="*/ 13 w 101"/>
                <a:gd name="T57" fmla="*/ 23 h 133"/>
                <a:gd name="T58" fmla="*/ 0 w 101"/>
                <a:gd name="T59" fmla="*/ 17 h 133"/>
                <a:gd name="T60" fmla="*/ 4 w 101"/>
                <a:gd name="T61" fmla="*/ 6 h 133"/>
                <a:gd name="T62" fmla="*/ 7 w 101"/>
                <a:gd name="T63" fmla="*/ 0 h 133"/>
                <a:gd name="T64" fmla="*/ 11 w 101"/>
                <a:gd name="T65" fmla="*/ 8 h 133"/>
                <a:gd name="T66" fmla="*/ 21 w 101"/>
                <a:gd name="T67" fmla="*/ 10 h 133"/>
                <a:gd name="T68" fmla="*/ 19 w 101"/>
                <a:gd name="T69" fmla="*/ 6 h 133"/>
                <a:gd name="T70" fmla="*/ 30 w 101"/>
                <a:gd name="T71" fmla="*/ 12 h 133"/>
                <a:gd name="T72" fmla="*/ 34 w 101"/>
                <a:gd name="T73" fmla="*/ 17 h 133"/>
                <a:gd name="T74" fmla="*/ 36 w 101"/>
                <a:gd name="T75" fmla="*/ 27 h 133"/>
                <a:gd name="T76" fmla="*/ 45 w 101"/>
                <a:gd name="T77" fmla="*/ 31 h 133"/>
                <a:gd name="T78" fmla="*/ 61 w 101"/>
                <a:gd name="T79" fmla="*/ 34 h 133"/>
                <a:gd name="T80" fmla="*/ 78 w 101"/>
                <a:gd name="T81" fmla="*/ 34 h 133"/>
                <a:gd name="T82" fmla="*/ 85 w 101"/>
                <a:gd name="T83" fmla="*/ 38 h 133"/>
                <a:gd name="T84" fmla="*/ 85 w 101"/>
                <a:gd name="T85" fmla="*/ 46 h 133"/>
                <a:gd name="T86" fmla="*/ 78 w 101"/>
                <a:gd name="T87" fmla="*/ 57 h 133"/>
                <a:gd name="T88" fmla="*/ 74 w 101"/>
                <a:gd name="T89" fmla="*/ 57 h 133"/>
                <a:gd name="T90" fmla="*/ 68 w 101"/>
                <a:gd name="T91" fmla="*/ 63 h 133"/>
                <a:gd name="T92" fmla="*/ 72 w 101"/>
                <a:gd name="T93" fmla="*/ 74 h 133"/>
                <a:gd name="T94" fmla="*/ 78 w 101"/>
                <a:gd name="T95" fmla="*/ 82 h 133"/>
                <a:gd name="T96" fmla="*/ 80 w 101"/>
                <a:gd name="T97" fmla="*/ 78 h 133"/>
                <a:gd name="T98" fmla="*/ 82 w 101"/>
                <a:gd name="T99" fmla="*/ 71 h 133"/>
                <a:gd name="T100" fmla="*/ 87 w 101"/>
                <a:gd name="T101" fmla="*/ 69 h 133"/>
                <a:gd name="T102" fmla="*/ 93 w 101"/>
                <a:gd name="T103" fmla="*/ 74 h 133"/>
                <a:gd name="T104" fmla="*/ 95 w 101"/>
                <a:gd name="T105" fmla="*/ 86 h 133"/>
                <a:gd name="T106" fmla="*/ 99 w 101"/>
                <a:gd name="T107" fmla="*/ 103 h 133"/>
                <a:gd name="T108" fmla="*/ 101 w 101"/>
                <a:gd name="T109" fmla="*/ 109 h 133"/>
                <a:gd name="T110" fmla="*/ 76 w 101"/>
                <a:gd name="T111" fmla="*/ 93 h 133"/>
                <a:gd name="T112" fmla="*/ 72 w 101"/>
                <a:gd name="T113" fmla="*/ 97 h 133"/>
                <a:gd name="T114" fmla="*/ 76 w 101"/>
                <a:gd name="T115" fmla="*/ 93 h 133"/>
                <a:gd name="T116" fmla="*/ 66 w 101"/>
                <a:gd name="T117" fmla="*/ 99 h 133"/>
                <a:gd name="T118" fmla="*/ 70 w 101"/>
                <a:gd name="T119" fmla="*/ 95 h 133"/>
                <a:gd name="T120" fmla="*/ 66 w 101"/>
                <a:gd name="T121" fmla="*/ 93 h 133"/>
                <a:gd name="T122" fmla="*/ 57 w 101"/>
                <a:gd name="T123" fmla="*/ 90 h 133"/>
                <a:gd name="T124" fmla="*/ 63 w 101"/>
                <a:gd name="T125" fmla="*/ 9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 h="133">
                  <a:moveTo>
                    <a:pt x="101" y="109"/>
                  </a:moveTo>
                  <a:lnTo>
                    <a:pt x="101" y="114"/>
                  </a:lnTo>
                  <a:lnTo>
                    <a:pt x="99" y="120"/>
                  </a:lnTo>
                  <a:lnTo>
                    <a:pt x="99" y="118"/>
                  </a:lnTo>
                  <a:lnTo>
                    <a:pt x="95" y="122"/>
                  </a:lnTo>
                  <a:lnTo>
                    <a:pt x="93" y="126"/>
                  </a:lnTo>
                  <a:lnTo>
                    <a:pt x="95" y="128"/>
                  </a:lnTo>
                  <a:lnTo>
                    <a:pt x="93" y="128"/>
                  </a:lnTo>
                  <a:lnTo>
                    <a:pt x="95" y="133"/>
                  </a:lnTo>
                  <a:lnTo>
                    <a:pt x="95" y="133"/>
                  </a:lnTo>
                  <a:lnTo>
                    <a:pt x="91" y="126"/>
                  </a:lnTo>
                  <a:lnTo>
                    <a:pt x="87" y="122"/>
                  </a:lnTo>
                  <a:lnTo>
                    <a:pt x="87" y="120"/>
                  </a:lnTo>
                  <a:lnTo>
                    <a:pt x="87" y="116"/>
                  </a:lnTo>
                  <a:lnTo>
                    <a:pt x="87" y="114"/>
                  </a:lnTo>
                  <a:lnTo>
                    <a:pt x="87" y="116"/>
                  </a:lnTo>
                  <a:lnTo>
                    <a:pt x="85" y="118"/>
                  </a:lnTo>
                  <a:lnTo>
                    <a:pt x="82" y="116"/>
                  </a:lnTo>
                  <a:lnTo>
                    <a:pt x="85" y="109"/>
                  </a:lnTo>
                  <a:lnTo>
                    <a:pt x="82" y="109"/>
                  </a:lnTo>
                  <a:lnTo>
                    <a:pt x="85" y="105"/>
                  </a:lnTo>
                  <a:lnTo>
                    <a:pt x="85" y="103"/>
                  </a:lnTo>
                  <a:lnTo>
                    <a:pt x="82" y="101"/>
                  </a:lnTo>
                  <a:lnTo>
                    <a:pt x="76" y="86"/>
                  </a:lnTo>
                  <a:lnTo>
                    <a:pt x="74" y="86"/>
                  </a:lnTo>
                  <a:lnTo>
                    <a:pt x="74" y="88"/>
                  </a:lnTo>
                  <a:lnTo>
                    <a:pt x="72" y="88"/>
                  </a:lnTo>
                  <a:lnTo>
                    <a:pt x="68" y="90"/>
                  </a:lnTo>
                  <a:lnTo>
                    <a:pt x="61" y="86"/>
                  </a:lnTo>
                  <a:lnTo>
                    <a:pt x="61" y="84"/>
                  </a:lnTo>
                  <a:lnTo>
                    <a:pt x="59" y="84"/>
                  </a:lnTo>
                  <a:lnTo>
                    <a:pt x="55" y="82"/>
                  </a:lnTo>
                  <a:lnTo>
                    <a:pt x="53" y="76"/>
                  </a:lnTo>
                  <a:lnTo>
                    <a:pt x="55" y="82"/>
                  </a:lnTo>
                  <a:lnTo>
                    <a:pt x="57" y="86"/>
                  </a:lnTo>
                  <a:lnTo>
                    <a:pt x="57" y="88"/>
                  </a:lnTo>
                  <a:lnTo>
                    <a:pt x="53" y="90"/>
                  </a:lnTo>
                  <a:lnTo>
                    <a:pt x="55" y="93"/>
                  </a:lnTo>
                  <a:lnTo>
                    <a:pt x="57" y="97"/>
                  </a:lnTo>
                  <a:lnTo>
                    <a:pt x="57" y="101"/>
                  </a:lnTo>
                  <a:lnTo>
                    <a:pt x="53" y="103"/>
                  </a:lnTo>
                  <a:lnTo>
                    <a:pt x="51" y="109"/>
                  </a:lnTo>
                  <a:lnTo>
                    <a:pt x="47" y="107"/>
                  </a:lnTo>
                  <a:lnTo>
                    <a:pt x="49" y="103"/>
                  </a:lnTo>
                  <a:lnTo>
                    <a:pt x="51" y="103"/>
                  </a:lnTo>
                  <a:lnTo>
                    <a:pt x="51" y="101"/>
                  </a:lnTo>
                  <a:lnTo>
                    <a:pt x="49" y="103"/>
                  </a:lnTo>
                  <a:lnTo>
                    <a:pt x="47" y="105"/>
                  </a:lnTo>
                  <a:lnTo>
                    <a:pt x="42" y="103"/>
                  </a:lnTo>
                  <a:lnTo>
                    <a:pt x="45" y="95"/>
                  </a:lnTo>
                  <a:lnTo>
                    <a:pt x="45" y="95"/>
                  </a:lnTo>
                  <a:lnTo>
                    <a:pt x="45" y="93"/>
                  </a:lnTo>
                  <a:lnTo>
                    <a:pt x="45" y="95"/>
                  </a:lnTo>
                  <a:lnTo>
                    <a:pt x="42" y="97"/>
                  </a:lnTo>
                  <a:lnTo>
                    <a:pt x="42" y="101"/>
                  </a:lnTo>
                  <a:lnTo>
                    <a:pt x="42" y="101"/>
                  </a:lnTo>
                  <a:lnTo>
                    <a:pt x="45" y="105"/>
                  </a:lnTo>
                  <a:lnTo>
                    <a:pt x="45" y="109"/>
                  </a:lnTo>
                  <a:lnTo>
                    <a:pt x="42" y="112"/>
                  </a:lnTo>
                  <a:lnTo>
                    <a:pt x="40" y="109"/>
                  </a:lnTo>
                  <a:lnTo>
                    <a:pt x="38" y="107"/>
                  </a:lnTo>
                  <a:lnTo>
                    <a:pt x="36" y="109"/>
                  </a:lnTo>
                  <a:lnTo>
                    <a:pt x="36" y="112"/>
                  </a:lnTo>
                  <a:lnTo>
                    <a:pt x="34" y="112"/>
                  </a:lnTo>
                  <a:lnTo>
                    <a:pt x="34" y="109"/>
                  </a:lnTo>
                  <a:lnTo>
                    <a:pt x="32" y="105"/>
                  </a:lnTo>
                  <a:lnTo>
                    <a:pt x="30" y="107"/>
                  </a:lnTo>
                  <a:lnTo>
                    <a:pt x="30" y="101"/>
                  </a:lnTo>
                  <a:lnTo>
                    <a:pt x="28" y="97"/>
                  </a:lnTo>
                  <a:lnTo>
                    <a:pt x="28" y="93"/>
                  </a:lnTo>
                  <a:lnTo>
                    <a:pt x="21" y="84"/>
                  </a:lnTo>
                  <a:lnTo>
                    <a:pt x="21" y="78"/>
                  </a:lnTo>
                  <a:lnTo>
                    <a:pt x="21" y="74"/>
                  </a:lnTo>
                  <a:lnTo>
                    <a:pt x="19" y="69"/>
                  </a:lnTo>
                  <a:lnTo>
                    <a:pt x="19" y="63"/>
                  </a:lnTo>
                  <a:lnTo>
                    <a:pt x="15" y="57"/>
                  </a:lnTo>
                  <a:lnTo>
                    <a:pt x="9" y="55"/>
                  </a:lnTo>
                  <a:lnTo>
                    <a:pt x="4" y="48"/>
                  </a:lnTo>
                  <a:lnTo>
                    <a:pt x="4" y="42"/>
                  </a:lnTo>
                  <a:lnTo>
                    <a:pt x="9" y="40"/>
                  </a:lnTo>
                  <a:lnTo>
                    <a:pt x="11" y="36"/>
                  </a:lnTo>
                  <a:lnTo>
                    <a:pt x="13" y="34"/>
                  </a:lnTo>
                  <a:lnTo>
                    <a:pt x="15" y="34"/>
                  </a:lnTo>
                  <a:lnTo>
                    <a:pt x="19" y="31"/>
                  </a:lnTo>
                  <a:lnTo>
                    <a:pt x="17" y="27"/>
                  </a:lnTo>
                  <a:lnTo>
                    <a:pt x="19" y="25"/>
                  </a:lnTo>
                  <a:lnTo>
                    <a:pt x="13" y="23"/>
                  </a:lnTo>
                  <a:lnTo>
                    <a:pt x="9" y="25"/>
                  </a:lnTo>
                  <a:lnTo>
                    <a:pt x="0" y="23"/>
                  </a:lnTo>
                  <a:lnTo>
                    <a:pt x="0" y="17"/>
                  </a:lnTo>
                  <a:lnTo>
                    <a:pt x="4" y="12"/>
                  </a:lnTo>
                  <a:lnTo>
                    <a:pt x="7" y="8"/>
                  </a:lnTo>
                  <a:lnTo>
                    <a:pt x="4" y="6"/>
                  </a:lnTo>
                  <a:lnTo>
                    <a:pt x="4" y="4"/>
                  </a:lnTo>
                  <a:lnTo>
                    <a:pt x="7" y="4"/>
                  </a:lnTo>
                  <a:lnTo>
                    <a:pt x="7" y="0"/>
                  </a:lnTo>
                  <a:lnTo>
                    <a:pt x="9" y="2"/>
                  </a:lnTo>
                  <a:lnTo>
                    <a:pt x="11" y="6"/>
                  </a:lnTo>
                  <a:lnTo>
                    <a:pt x="11" y="8"/>
                  </a:lnTo>
                  <a:lnTo>
                    <a:pt x="15" y="12"/>
                  </a:lnTo>
                  <a:lnTo>
                    <a:pt x="19" y="12"/>
                  </a:lnTo>
                  <a:lnTo>
                    <a:pt x="21" y="10"/>
                  </a:lnTo>
                  <a:lnTo>
                    <a:pt x="17" y="8"/>
                  </a:lnTo>
                  <a:lnTo>
                    <a:pt x="19" y="6"/>
                  </a:lnTo>
                  <a:lnTo>
                    <a:pt x="19" y="6"/>
                  </a:lnTo>
                  <a:lnTo>
                    <a:pt x="23" y="10"/>
                  </a:lnTo>
                  <a:lnTo>
                    <a:pt x="26" y="12"/>
                  </a:lnTo>
                  <a:lnTo>
                    <a:pt x="30" y="12"/>
                  </a:lnTo>
                  <a:lnTo>
                    <a:pt x="30" y="12"/>
                  </a:lnTo>
                  <a:lnTo>
                    <a:pt x="32" y="10"/>
                  </a:lnTo>
                  <a:lnTo>
                    <a:pt x="34" y="17"/>
                  </a:lnTo>
                  <a:lnTo>
                    <a:pt x="34" y="21"/>
                  </a:lnTo>
                  <a:lnTo>
                    <a:pt x="36" y="23"/>
                  </a:lnTo>
                  <a:lnTo>
                    <a:pt x="36" y="27"/>
                  </a:lnTo>
                  <a:lnTo>
                    <a:pt x="36" y="29"/>
                  </a:lnTo>
                  <a:lnTo>
                    <a:pt x="40" y="31"/>
                  </a:lnTo>
                  <a:lnTo>
                    <a:pt x="45" y="31"/>
                  </a:lnTo>
                  <a:lnTo>
                    <a:pt x="49" y="34"/>
                  </a:lnTo>
                  <a:lnTo>
                    <a:pt x="53" y="34"/>
                  </a:lnTo>
                  <a:lnTo>
                    <a:pt x="61" y="34"/>
                  </a:lnTo>
                  <a:lnTo>
                    <a:pt x="68" y="34"/>
                  </a:lnTo>
                  <a:lnTo>
                    <a:pt x="74" y="34"/>
                  </a:lnTo>
                  <a:lnTo>
                    <a:pt x="78" y="34"/>
                  </a:lnTo>
                  <a:lnTo>
                    <a:pt x="78" y="34"/>
                  </a:lnTo>
                  <a:lnTo>
                    <a:pt x="82" y="34"/>
                  </a:lnTo>
                  <a:lnTo>
                    <a:pt x="85" y="38"/>
                  </a:lnTo>
                  <a:lnTo>
                    <a:pt x="87" y="38"/>
                  </a:lnTo>
                  <a:lnTo>
                    <a:pt x="85" y="42"/>
                  </a:lnTo>
                  <a:lnTo>
                    <a:pt x="85" y="46"/>
                  </a:lnTo>
                  <a:lnTo>
                    <a:pt x="82" y="53"/>
                  </a:lnTo>
                  <a:lnTo>
                    <a:pt x="78" y="55"/>
                  </a:lnTo>
                  <a:lnTo>
                    <a:pt x="78" y="57"/>
                  </a:lnTo>
                  <a:lnTo>
                    <a:pt x="78" y="59"/>
                  </a:lnTo>
                  <a:lnTo>
                    <a:pt x="76" y="59"/>
                  </a:lnTo>
                  <a:lnTo>
                    <a:pt x="74" y="57"/>
                  </a:lnTo>
                  <a:lnTo>
                    <a:pt x="70" y="61"/>
                  </a:lnTo>
                  <a:lnTo>
                    <a:pt x="70" y="63"/>
                  </a:lnTo>
                  <a:lnTo>
                    <a:pt x="68" y="63"/>
                  </a:lnTo>
                  <a:lnTo>
                    <a:pt x="68" y="67"/>
                  </a:lnTo>
                  <a:lnTo>
                    <a:pt x="70" y="71"/>
                  </a:lnTo>
                  <a:lnTo>
                    <a:pt x="72" y="74"/>
                  </a:lnTo>
                  <a:lnTo>
                    <a:pt x="72" y="76"/>
                  </a:lnTo>
                  <a:lnTo>
                    <a:pt x="76" y="78"/>
                  </a:lnTo>
                  <a:lnTo>
                    <a:pt x="78" y="82"/>
                  </a:lnTo>
                  <a:lnTo>
                    <a:pt x="80" y="82"/>
                  </a:lnTo>
                  <a:lnTo>
                    <a:pt x="80" y="80"/>
                  </a:lnTo>
                  <a:lnTo>
                    <a:pt x="80" y="78"/>
                  </a:lnTo>
                  <a:lnTo>
                    <a:pt x="82" y="76"/>
                  </a:lnTo>
                  <a:lnTo>
                    <a:pt x="82" y="74"/>
                  </a:lnTo>
                  <a:lnTo>
                    <a:pt x="82" y="71"/>
                  </a:lnTo>
                  <a:lnTo>
                    <a:pt x="82" y="69"/>
                  </a:lnTo>
                  <a:lnTo>
                    <a:pt x="85" y="67"/>
                  </a:lnTo>
                  <a:lnTo>
                    <a:pt x="87" y="69"/>
                  </a:lnTo>
                  <a:lnTo>
                    <a:pt x="89" y="69"/>
                  </a:lnTo>
                  <a:lnTo>
                    <a:pt x="91" y="71"/>
                  </a:lnTo>
                  <a:lnTo>
                    <a:pt x="93" y="74"/>
                  </a:lnTo>
                  <a:lnTo>
                    <a:pt x="93" y="80"/>
                  </a:lnTo>
                  <a:lnTo>
                    <a:pt x="93" y="84"/>
                  </a:lnTo>
                  <a:lnTo>
                    <a:pt x="95" y="86"/>
                  </a:lnTo>
                  <a:lnTo>
                    <a:pt x="97" y="95"/>
                  </a:lnTo>
                  <a:lnTo>
                    <a:pt x="97" y="101"/>
                  </a:lnTo>
                  <a:lnTo>
                    <a:pt x="99" y="103"/>
                  </a:lnTo>
                  <a:lnTo>
                    <a:pt x="99" y="105"/>
                  </a:lnTo>
                  <a:lnTo>
                    <a:pt x="99" y="107"/>
                  </a:lnTo>
                  <a:lnTo>
                    <a:pt x="101" y="109"/>
                  </a:lnTo>
                  <a:lnTo>
                    <a:pt x="101" y="109"/>
                  </a:lnTo>
                  <a:lnTo>
                    <a:pt x="101" y="109"/>
                  </a:lnTo>
                  <a:close/>
                  <a:moveTo>
                    <a:pt x="76" y="93"/>
                  </a:moveTo>
                  <a:lnTo>
                    <a:pt x="74" y="93"/>
                  </a:lnTo>
                  <a:lnTo>
                    <a:pt x="72" y="93"/>
                  </a:lnTo>
                  <a:lnTo>
                    <a:pt x="72" y="97"/>
                  </a:lnTo>
                  <a:lnTo>
                    <a:pt x="74" y="97"/>
                  </a:lnTo>
                  <a:lnTo>
                    <a:pt x="76" y="93"/>
                  </a:lnTo>
                  <a:lnTo>
                    <a:pt x="76" y="93"/>
                  </a:lnTo>
                  <a:close/>
                  <a:moveTo>
                    <a:pt x="66" y="93"/>
                  </a:moveTo>
                  <a:lnTo>
                    <a:pt x="68" y="97"/>
                  </a:lnTo>
                  <a:lnTo>
                    <a:pt x="66" y="99"/>
                  </a:lnTo>
                  <a:lnTo>
                    <a:pt x="68" y="103"/>
                  </a:lnTo>
                  <a:lnTo>
                    <a:pt x="70" y="97"/>
                  </a:lnTo>
                  <a:lnTo>
                    <a:pt x="70" y="95"/>
                  </a:lnTo>
                  <a:lnTo>
                    <a:pt x="66" y="90"/>
                  </a:lnTo>
                  <a:lnTo>
                    <a:pt x="66" y="90"/>
                  </a:lnTo>
                  <a:lnTo>
                    <a:pt x="66" y="93"/>
                  </a:lnTo>
                  <a:lnTo>
                    <a:pt x="66" y="93"/>
                  </a:lnTo>
                  <a:close/>
                  <a:moveTo>
                    <a:pt x="61" y="90"/>
                  </a:moveTo>
                  <a:lnTo>
                    <a:pt x="57" y="90"/>
                  </a:lnTo>
                  <a:lnTo>
                    <a:pt x="57" y="93"/>
                  </a:lnTo>
                  <a:lnTo>
                    <a:pt x="59" y="99"/>
                  </a:lnTo>
                  <a:lnTo>
                    <a:pt x="63" y="99"/>
                  </a:lnTo>
                  <a:lnTo>
                    <a:pt x="63" y="93"/>
                  </a:lnTo>
                  <a:lnTo>
                    <a:pt x="61" y="9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1" name="Freeform 39">
              <a:extLst>
                <a:ext uri="{FF2B5EF4-FFF2-40B4-BE49-F238E27FC236}">
                  <a16:creationId xmlns:a16="http://schemas.microsoft.com/office/drawing/2014/main" id="{0BFA1D7F-A27D-48C4-BE4E-F3B3B2561140}"/>
                </a:ext>
              </a:extLst>
            </p:cNvPr>
            <p:cNvSpPr>
              <a:spLocks/>
            </p:cNvSpPr>
            <p:nvPr/>
          </p:nvSpPr>
          <p:spPr bwMode="auto">
            <a:xfrm>
              <a:off x="5690613" y="2998267"/>
              <a:ext cx="49172" cy="27255"/>
            </a:xfrm>
            <a:custGeom>
              <a:avLst/>
              <a:gdLst>
                <a:gd name="T0" fmla="*/ 0 w 61"/>
                <a:gd name="T1" fmla="*/ 17 h 36"/>
                <a:gd name="T2" fmla="*/ 4 w 61"/>
                <a:gd name="T3" fmla="*/ 15 h 36"/>
                <a:gd name="T4" fmla="*/ 8 w 61"/>
                <a:gd name="T5" fmla="*/ 6 h 36"/>
                <a:gd name="T6" fmla="*/ 19 w 61"/>
                <a:gd name="T7" fmla="*/ 0 h 36"/>
                <a:gd name="T8" fmla="*/ 25 w 61"/>
                <a:gd name="T9" fmla="*/ 0 h 36"/>
                <a:gd name="T10" fmla="*/ 27 w 61"/>
                <a:gd name="T11" fmla="*/ 2 h 36"/>
                <a:gd name="T12" fmla="*/ 38 w 61"/>
                <a:gd name="T13" fmla="*/ 4 h 36"/>
                <a:gd name="T14" fmla="*/ 40 w 61"/>
                <a:gd name="T15" fmla="*/ 4 h 36"/>
                <a:gd name="T16" fmla="*/ 46 w 61"/>
                <a:gd name="T17" fmla="*/ 2 h 36"/>
                <a:gd name="T18" fmla="*/ 50 w 61"/>
                <a:gd name="T19" fmla="*/ 2 h 36"/>
                <a:gd name="T20" fmla="*/ 55 w 61"/>
                <a:gd name="T21" fmla="*/ 9 h 36"/>
                <a:gd name="T22" fmla="*/ 55 w 61"/>
                <a:gd name="T23" fmla="*/ 9 h 36"/>
                <a:gd name="T24" fmla="*/ 55 w 61"/>
                <a:gd name="T25" fmla="*/ 13 h 36"/>
                <a:gd name="T26" fmla="*/ 55 w 61"/>
                <a:gd name="T27" fmla="*/ 17 h 36"/>
                <a:gd name="T28" fmla="*/ 61 w 61"/>
                <a:gd name="T29" fmla="*/ 19 h 36"/>
                <a:gd name="T30" fmla="*/ 61 w 61"/>
                <a:gd name="T31" fmla="*/ 25 h 36"/>
                <a:gd name="T32" fmla="*/ 61 w 61"/>
                <a:gd name="T33" fmla="*/ 27 h 36"/>
                <a:gd name="T34" fmla="*/ 52 w 61"/>
                <a:gd name="T35" fmla="*/ 30 h 36"/>
                <a:gd name="T36" fmla="*/ 46 w 61"/>
                <a:gd name="T37" fmla="*/ 30 h 36"/>
                <a:gd name="T38" fmla="*/ 40 w 61"/>
                <a:gd name="T39" fmla="*/ 32 h 36"/>
                <a:gd name="T40" fmla="*/ 36 w 61"/>
                <a:gd name="T41" fmla="*/ 30 h 36"/>
                <a:gd name="T42" fmla="*/ 31 w 61"/>
                <a:gd name="T43" fmla="*/ 32 h 36"/>
                <a:gd name="T44" fmla="*/ 27 w 61"/>
                <a:gd name="T45" fmla="*/ 36 h 36"/>
                <a:gd name="T46" fmla="*/ 21 w 61"/>
                <a:gd name="T47" fmla="*/ 36 h 36"/>
                <a:gd name="T48" fmla="*/ 12 w 61"/>
                <a:gd name="T49" fmla="*/ 30 h 36"/>
                <a:gd name="T50" fmla="*/ 10 w 61"/>
                <a:gd name="T51" fmla="*/ 32 h 36"/>
                <a:gd name="T52" fmla="*/ 2 w 61"/>
                <a:gd name="T53" fmla="*/ 30 h 36"/>
                <a:gd name="T54" fmla="*/ 0 w 61"/>
                <a:gd name="T55" fmla="*/ 23 h 36"/>
                <a:gd name="T56" fmla="*/ 0 w 61"/>
                <a:gd name="T57" fmla="*/ 21 h 36"/>
                <a:gd name="T58" fmla="*/ 0 w 61"/>
                <a:gd name="T59"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36">
                  <a:moveTo>
                    <a:pt x="0" y="17"/>
                  </a:moveTo>
                  <a:lnTo>
                    <a:pt x="4" y="15"/>
                  </a:lnTo>
                  <a:lnTo>
                    <a:pt x="8" y="6"/>
                  </a:lnTo>
                  <a:lnTo>
                    <a:pt x="19" y="0"/>
                  </a:lnTo>
                  <a:lnTo>
                    <a:pt x="25" y="0"/>
                  </a:lnTo>
                  <a:lnTo>
                    <a:pt x="27" y="2"/>
                  </a:lnTo>
                  <a:lnTo>
                    <a:pt x="38" y="4"/>
                  </a:lnTo>
                  <a:lnTo>
                    <a:pt x="40" y="4"/>
                  </a:lnTo>
                  <a:lnTo>
                    <a:pt x="46" y="2"/>
                  </a:lnTo>
                  <a:lnTo>
                    <a:pt x="50" y="2"/>
                  </a:lnTo>
                  <a:lnTo>
                    <a:pt x="55" y="9"/>
                  </a:lnTo>
                  <a:lnTo>
                    <a:pt x="55" y="9"/>
                  </a:lnTo>
                  <a:lnTo>
                    <a:pt x="55" y="13"/>
                  </a:lnTo>
                  <a:lnTo>
                    <a:pt x="55" y="17"/>
                  </a:lnTo>
                  <a:lnTo>
                    <a:pt x="61" y="19"/>
                  </a:lnTo>
                  <a:lnTo>
                    <a:pt x="61" y="25"/>
                  </a:lnTo>
                  <a:lnTo>
                    <a:pt x="61" y="27"/>
                  </a:lnTo>
                  <a:lnTo>
                    <a:pt x="52" y="30"/>
                  </a:lnTo>
                  <a:lnTo>
                    <a:pt x="46" y="30"/>
                  </a:lnTo>
                  <a:lnTo>
                    <a:pt x="40" y="32"/>
                  </a:lnTo>
                  <a:lnTo>
                    <a:pt x="36" y="30"/>
                  </a:lnTo>
                  <a:lnTo>
                    <a:pt x="31" y="32"/>
                  </a:lnTo>
                  <a:lnTo>
                    <a:pt x="27" y="36"/>
                  </a:lnTo>
                  <a:lnTo>
                    <a:pt x="21" y="36"/>
                  </a:lnTo>
                  <a:lnTo>
                    <a:pt x="12" y="30"/>
                  </a:lnTo>
                  <a:lnTo>
                    <a:pt x="10" y="32"/>
                  </a:lnTo>
                  <a:lnTo>
                    <a:pt x="2" y="30"/>
                  </a:lnTo>
                  <a:lnTo>
                    <a:pt x="0" y="23"/>
                  </a:lnTo>
                  <a:lnTo>
                    <a:pt x="0" y="21"/>
                  </a:lnTo>
                  <a:lnTo>
                    <a:pt x="0" y="1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2" name="Freeform 40">
              <a:extLst>
                <a:ext uri="{FF2B5EF4-FFF2-40B4-BE49-F238E27FC236}">
                  <a16:creationId xmlns:a16="http://schemas.microsoft.com/office/drawing/2014/main" id="{CCEFC3D5-533D-4E62-8DB7-9D8127A8713D}"/>
                </a:ext>
              </a:extLst>
            </p:cNvPr>
            <p:cNvSpPr>
              <a:spLocks/>
            </p:cNvSpPr>
            <p:nvPr/>
          </p:nvSpPr>
          <p:spPr bwMode="auto">
            <a:xfrm>
              <a:off x="5547931" y="2963442"/>
              <a:ext cx="133815" cy="66622"/>
            </a:xfrm>
            <a:custGeom>
              <a:avLst/>
              <a:gdLst>
                <a:gd name="T0" fmla="*/ 8 w 166"/>
                <a:gd name="T1" fmla="*/ 0 h 88"/>
                <a:gd name="T2" fmla="*/ 14 w 166"/>
                <a:gd name="T3" fmla="*/ 6 h 88"/>
                <a:gd name="T4" fmla="*/ 21 w 166"/>
                <a:gd name="T5" fmla="*/ 6 h 88"/>
                <a:gd name="T6" fmla="*/ 29 w 166"/>
                <a:gd name="T7" fmla="*/ 2 h 88"/>
                <a:gd name="T8" fmla="*/ 38 w 166"/>
                <a:gd name="T9" fmla="*/ 6 h 88"/>
                <a:gd name="T10" fmla="*/ 46 w 166"/>
                <a:gd name="T11" fmla="*/ 8 h 88"/>
                <a:gd name="T12" fmla="*/ 57 w 166"/>
                <a:gd name="T13" fmla="*/ 14 h 88"/>
                <a:gd name="T14" fmla="*/ 63 w 166"/>
                <a:gd name="T15" fmla="*/ 21 h 88"/>
                <a:gd name="T16" fmla="*/ 67 w 166"/>
                <a:gd name="T17" fmla="*/ 29 h 88"/>
                <a:gd name="T18" fmla="*/ 69 w 166"/>
                <a:gd name="T19" fmla="*/ 23 h 88"/>
                <a:gd name="T20" fmla="*/ 74 w 166"/>
                <a:gd name="T21" fmla="*/ 21 h 88"/>
                <a:gd name="T22" fmla="*/ 82 w 166"/>
                <a:gd name="T23" fmla="*/ 25 h 88"/>
                <a:gd name="T24" fmla="*/ 88 w 166"/>
                <a:gd name="T25" fmla="*/ 33 h 88"/>
                <a:gd name="T26" fmla="*/ 99 w 166"/>
                <a:gd name="T27" fmla="*/ 33 h 88"/>
                <a:gd name="T28" fmla="*/ 101 w 166"/>
                <a:gd name="T29" fmla="*/ 46 h 88"/>
                <a:gd name="T30" fmla="*/ 109 w 166"/>
                <a:gd name="T31" fmla="*/ 48 h 88"/>
                <a:gd name="T32" fmla="*/ 116 w 166"/>
                <a:gd name="T33" fmla="*/ 44 h 88"/>
                <a:gd name="T34" fmla="*/ 126 w 166"/>
                <a:gd name="T35" fmla="*/ 42 h 88"/>
                <a:gd name="T36" fmla="*/ 133 w 166"/>
                <a:gd name="T37" fmla="*/ 48 h 88"/>
                <a:gd name="T38" fmla="*/ 143 w 166"/>
                <a:gd name="T39" fmla="*/ 57 h 88"/>
                <a:gd name="T40" fmla="*/ 151 w 166"/>
                <a:gd name="T41" fmla="*/ 55 h 88"/>
                <a:gd name="T42" fmla="*/ 158 w 166"/>
                <a:gd name="T43" fmla="*/ 55 h 88"/>
                <a:gd name="T44" fmla="*/ 164 w 166"/>
                <a:gd name="T45" fmla="*/ 59 h 88"/>
                <a:gd name="T46" fmla="*/ 166 w 166"/>
                <a:gd name="T47" fmla="*/ 76 h 88"/>
                <a:gd name="T48" fmla="*/ 151 w 166"/>
                <a:gd name="T49" fmla="*/ 88 h 88"/>
                <a:gd name="T50" fmla="*/ 141 w 166"/>
                <a:gd name="T51" fmla="*/ 86 h 88"/>
                <a:gd name="T52" fmla="*/ 116 w 166"/>
                <a:gd name="T53" fmla="*/ 80 h 88"/>
                <a:gd name="T54" fmla="*/ 101 w 166"/>
                <a:gd name="T55" fmla="*/ 80 h 88"/>
                <a:gd name="T56" fmla="*/ 95 w 166"/>
                <a:gd name="T57" fmla="*/ 69 h 88"/>
                <a:gd name="T58" fmla="*/ 76 w 166"/>
                <a:gd name="T59" fmla="*/ 69 h 88"/>
                <a:gd name="T60" fmla="*/ 61 w 166"/>
                <a:gd name="T61" fmla="*/ 67 h 88"/>
                <a:gd name="T62" fmla="*/ 50 w 166"/>
                <a:gd name="T63" fmla="*/ 63 h 88"/>
                <a:gd name="T64" fmla="*/ 38 w 166"/>
                <a:gd name="T65" fmla="*/ 59 h 88"/>
                <a:gd name="T66" fmla="*/ 23 w 166"/>
                <a:gd name="T67" fmla="*/ 46 h 88"/>
                <a:gd name="T68" fmla="*/ 12 w 166"/>
                <a:gd name="T69" fmla="*/ 40 h 88"/>
                <a:gd name="T70" fmla="*/ 6 w 166"/>
                <a:gd name="T71" fmla="*/ 38 h 88"/>
                <a:gd name="T72" fmla="*/ 0 w 166"/>
                <a:gd name="T73" fmla="*/ 31 h 88"/>
                <a:gd name="T74" fmla="*/ 4 w 166"/>
                <a:gd name="T75" fmla="*/ 19 h 88"/>
                <a:gd name="T76" fmla="*/ 8 w 166"/>
                <a:gd name="T7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6" h="88">
                  <a:moveTo>
                    <a:pt x="8" y="2"/>
                  </a:moveTo>
                  <a:lnTo>
                    <a:pt x="8" y="0"/>
                  </a:lnTo>
                  <a:lnTo>
                    <a:pt x="14" y="4"/>
                  </a:lnTo>
                  <a:lnTo>
                    <a:pt x="14" y="6"/>
                  </a:lnTo>
                  <a:lnTo>
                    <a:pt x="19" y="6"/>
                  </a:lnTo>
                  <a:lnTo>
                    <a:pt x="21" y="6"/>
                  </a:lnTo>
                  <a:lnTo>
                    <a:pt x="25" y="2"/>
                  </a:lnTo>
                  <a:lnTo>
                    <a:pt x="29" y="2"/>
                  </a:lnTo>
                  <a:lnTo>
                    <a:pt x="36" y="4"/>
                  </a:lnTo>
                  <a:lnTo>
                    <a:pt x="38" y="6"/>
                  </a:lnTo>
                  <a:lnTo>
                    <a:pt x="44" y="6"/>
                  </a:lnTo>
                  <a:lnTo>
                    <a:pt x="46" y="8"/>
                  </a:lnTo>
                  <a:lnTo>
                    <a:pt x="52" y="14"/>
                  </a:lnTo>
                  <a:lnTo>
                    <a:pt x="57" y="14"/>
                  </a:lnTo>
                  <a:lnTo>
                    <a:pt x="61" y="19"/>
                  </a:lnTo>
                  <a:lnTo>
                    <a:pt x="63" y="21"/>
                  </a:lnTo>
                  <a:lnTo>
                    <a:pt x="65" y="25"/>
                  </a:lnTo>
                  <a:lnTo>
                    <a:pt x="67" y="29"/>
                  </a:lnTo>
                  <a:lnTo>
                    <a:pt x="69" y="27"/>
                  </a:lnTo>
                  <a:lnTo>
                    <a:pt x="69" y="23"/>
                  </a:lnTo>
                  <a:lnTo>
                    <a:pt x="71" y="21"/>
                  </a:lnTo>
                  <a:lnTo>
                    <a:pt x="74" y="21"/>
                  </a:lnTo>
                  <a:lnTo>
                    <a:pt x="78" y="21"/>
                  </a:lnTo>
                  <a:lnTo>
                    <a:pt x="82" y="25"/>
                  </a:lnTo>
                  <a:lnTo>
                    <a:pt x="82" y="29"/>
                  </a:lnTo>
                  <a:lnTo>
                    <a:pt x="88" y="33"/>
                  </a:lnTo>
                  <a:lnTo>
                    <a:pt x="95" y="31"/>
                  </a:lnTo>
                  <a:lnTo>
                    <a:pt x="99" y="33"/>
                  </a:lnTo>
                  <a:lnTo>
                    <a:pt x="99" y="42"/>
                  </a:lnTo>
                  <a:lnTo>
                    <a:pt x="101" y="46"/>
                  </a:lnTo>
                  <a:lnTo>
                    <a:pt x="103" y="44"/>
                  </a:lnTo>
                  <a:lnTo>
                    <a:pt x="109" y="48"/>
                  </a:lnTo>
                  <a:lnTo>
                    <a:pt x="111" y="46"/>
                  </a:lnTo>
                  <a:lnTo>
                    <a:pt x="116" y="44"/>
                  </a:lnTo>
                  <a:lnTo>
                    <a:pt x="120" y="40"/>
                  </a:lnTo>
                  <a:lnTo>
                    <a:pt x="126" y="42"/>
                  </a:lnTo>
                  <a:lnTo>
                    <a:pt x="133" y="44"/>
                  </a:lnTo>
                  <a:lnTo>
                    <a:pt x="133" y="48"/>
                  </a:lnTo>
                  <a:lnTo>
                    <a:pt x="139" y="50"/>
                  </a:lnTo>
                  <a:lnTo>
                    <a:pt x="143" y="57"/>
                  </a:lnTo>
                  <a:lnTo>
                    <a:pt x="145" y="57"/>
                  </a:lnTo>
                  <a:lnTo>
                    <a:pt x="151" y="55"/>
                  </a:lnTo>
                  <a:lnTo>
                    <a:pt x="154" y="55"/>
                  </a:lnTo>
                  <a:lnTo>
                    <a:pt x="158" y="55"/>
                  </a:lnTo>
                  <a:lnTo>
                    <a:pt x="162" y="55"/>
                  </a:lnTo>
                  <a:lnTo>
                    <a:pt x="164" y="59"/>
                  </a:lnTo>
                  <a:lnTo>
                    <a:pt x="162" y="67"/>
                  </a:lnTo>
                  <a:lnTo>
                    <a:pt x="166" y="76"/>
                  </a:lnTo>
                  <a:lnTo>
                    <a:pt x="164" y="84"/>
                  </a:lnTo>
                  <a:lnTo>
                    <a:pt x="151" y="88"/>
                  </a:lnTo>
                  <a:lnTo>
                    <a:pt x="145" y="84"/>
                  </a:lnTo>
                  <a:lnTo>
                    <a:pt x="141" y="86"/>
                  </a:lnTo>
                  <a:lnTo>
                    <a:pt x="122" y="80"/>
                  </a:lnTo>
                  <a:lnTo>
                    <a:pt x="116" y="80"/>
                  </a:lnTo>
                  <a:lnTo>
                    <a:pt x="111" y="82"/>
                  </a:lnTo>
                  <a:lnTo>
                    <a:pt x="101" y="80"/>
                  </a:lnTo>
                  <a:lnTo>
                    <a:pt x="97" y="73"/>
                  </a:lnTo>
                  <a:lnTo>
                    <a:pt x="95" y="69"/>
                  </a:lnTo>
                  <a:lnTo>
                    <a:pt x="86" y="67"/>
                  </a:lnTo>
                  <a:lnTo>
                    <a:pt x="76" y="69"/>
                  </a:lnTo>
                  <a:lnTo>
                    <a:pt x="71" y="67"/>
                  </a:lnTo>
                  <a:lnTo>
                    <a:pt x="61" y="67"/>
                  </a:lnTo>
                  <a:lnTo>
                    <a:pt x="55" y="63"/>
                  </a:lnTo>
                  <a:lnTo>
                    <a:pt x="50" y="63"/>
                  </a:lnTo>
                  <a:lnTo>
                    <a:pt x="46" y="61"/>
                  </a:lnTo>
                  <a:lnTo>
                    <a:pt x="38" y="59"/>
                  </a:lnTo>
                  <a:lnTo>
                    <a:pt x="31" y="50"/>
                  </a:lnTo>
                  <a:lnTo>
                    <a:pt x="23" y="46"/>
                  </a:lnTo>
                  <a:lnTo>
                    <a:pt x="17" y="44"/>
                  </a:lnTo>
                  <a:lnTo>
                    <a:pt x="12" y="40"/>
                  </a:lnTo>
                  <a:lnTo>
                    <a:pt x="8" y="40"/>
                  </a:lnTo>
                  <a:lnTo>
                    <a:pt x="6" y="38"/>
                  </a:lnTo>
                  <a:lnTo>
                    <a:pt x="2" y="38"/>
                  </a:lnTo>
                  <a:lnTo>
                    <a:pt x="0" y="31"/>
                  </a:lnTo>
                  <a:lnTo>
                    <a:pt x="4" y="25"/>
                  </a:lnTo>
                  <a:lnTo>
                    <a:pt x="4" y="19"/>
                  </a:lnTo>
                  <a:lnTo>
                    <a:pt x="8" y="8"/>
                  </a:lnTo>
                  <a:lnTo>
                    <a:pt x="8" y="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3" name="Freeform 41">
              <a:extLst>
                <a:ext uri="{FF2B5EF4-FFF2-40B4-BE49-F238E27FC236}">
                  <a16:creationId xmlns:a16="http://schemas.microsoft.com/office/drawing/2014/main" id="{093D4E39-6BB2-4EDF-A677-BC7E31B46FF8}"/>
                </a:ext>
              </a:extLst>
            </p:cNvPr>
            <p:cNvSpPr>
              <a:spLocks/>
            </p:cNvSpPr>
            <p:nvPr/>
          </p:nvSpPr>
          <p:spPr bwMode="auto">
            <a:xfrm>
              <a:off x="5241608" y="2851394"/>
              <a:ext cx="224906" cy="230151"/>
            </a:xfrm>
            <a:custGeom>
              <a:avLst/>
              <a:gdLst>
                <a:gd name="T0" fmla="*/ 169 w 279"/>
                <a:gd name="T1" fmla="*/ 293 h 304"/>
                <a:gd name="T2" fmla="*/ 190 w 279"/>
                <a:gd name="T3" fmla="*/ 289 h 304"/>
                <a:gd name="T4" fmla="*/ 203 w 279"/>
                <a:gd name="T5" fmla="*/ 285 h 304"/>
                <a:gd name="T6" fmla="*/ 211 w 279"/>
                <a:gd name="T7" fmla="*/ 283 h 304"/>
                <a:gd name="T8" fmla="*/ 205 w 279"/>
                <a:gd name="T9" fmla="*/ 259 h 304"/>
                <a:gd name="T10" fmla="*/ 190 w 279"/>
                <a:gd name="T11" fmla="*/ 245 h 304"/>
                <a:gd name="T12" fmla="*/ 182 w 279"/>
                <a:gd name="T13" fmla="*/ 234 h 304"/>
                <a:gd name="T14" fmla="*/ 177 w 279"/>
                <a:gd name="T15" fmla="*/ 219 h 304"/>
                <a:gd name="T16" fmla="*/ 190 w 279"/>
                <a:gd name="T17" fmla="*/ 207 h 304"/>
                <a:gd name="T18" fmla="*/ 201 w 279"/>
                <a:gd name="T19" fmla="*/ 211 h 304"/>
                <a:gd name="T20" fmla="*/ 228 w 279"/>
                <a:gd name="T21" fmla="*/ 188 h 304"/>
                <a:gd name="T22" fmla="*/ 245 w 279"/>
                <a:gd name="T23" fmla="*/ 165 h 304"/>
                <a:gd name="T24" fmla="*/ 251 w 279"/>
                <a:gd name="T25" fmla="*/ 150 h 304"/>
                <a:gd name="T26" fmla="*/ 262 w 279"/>
                <a:gd name="T27" fmla="*/ 127 h 304"/>
                <a:gd name="T28" fmla="*/ 268 w 279"/>
                <a:gd name="T29" fmla="*/ 110 h 304"/>
                <a:gd name="T30" fmla="*/ 279 w 279"/>
                <a:gd name="T31" fmla="*/ 99 h 304"/>
                <a:gd name="T32" fmla="*/ 260 w 279"/>
                <a:gd name="T33" fmla="*/ 95 h 304"/>
                <a:gd name="T34" fmla="*/ 236 w 279"/>
                <a:gd name="T35" fmla="*/ 76 h 304"/>
                <a:gd name="T36" fmla="*/ 234 w 279"/>
                <a:gd name="T37" fmla="*/ 51 h 304"/>
                <a:gd name="T38" fmla="*/ 234 w 279"/>
                <a:gd name="T39" fmla="*/ 36 h 304"/>
                <a:gd name="T40" fmla="*/ 217 w 279"/>
                <a:gd name="T41" fmla="*/ 19 h 304"/>
                <a:gd name="T42" fmla="*/ 207 w 279"/>
                <a:gd name="T43" fmla="*/ 11 h 304"/>
                <a:gd name="T44" fmla="*/ 205 w 279"/>
                <a:gd name="T45" fmla="*/ 0 h 304"/>
                <a:gd name="T46" fmla="*/ 186 w 279"/>
                <a:gd name="T47" fmla="*/ 13 h 304"/>
                <a:gd name="T48" fmla="*/ 182 w 279"/>
                <a:gd name="T49" fmla="*/ 49 h 304"/>
                <a:gd name="T50" fmla="*/ 173 w 279"/>
                <a:gd name="T51" fmla="*/ 68 h 304"/>
                <a:gd name="T52" fmla="*/ 167 w 279"/>
                <a:gd name="T53" fmla="*/ 76 h 304"/>
                <a:gd name="T54" fmla="*/ 161 w 279"/>
                <a:gd name="T55" fmla="*/ 87 h 304"/>
                <a:gd name="T56" fmla="*/ 156 w 279"/>
                <a:gd name="T57" fmla="*/ 103 h 304"/>
                <a:gd name="T58" fmla="*/ 148 w 279"/>
                <a:gd name="T59" fmla="*/ 116 h 304"/>
                <a:gd name="T60" fmla="*/ 139 w 279"/>
                <a:gd name="T61" fmla="*/ 118 h 304"/>
                <a:gd name="T62" fmla="*/ 129 w 279"/>
                <a:gd name="T63" fmla="*/ 127 h 304"/>
                <a:gd name="T64" fmla="*/ 112 w 279"/>
                <a:gd name="T65" fmla="*/ 133 h 304"/>
                <a:gd name="T66" fmla="*/ 104 w 279"/>
                <a:gd name="T67" fmla="*/ 144 h 304"/>
                <a:gd name="T68" fmla="*/ 106 w 279"/>
                <a:gd name="T69" fmla="*/ 162 h 304"/>
                <a:gd name="T70" fmla="*/ 85 w 279"/>
                <a:gd name="T71" fmla="*/ 171 h 304"/>
                <a:gd name="T72" fmla="*/ 57 w 279"/>
                <a:gd name="T73" fmla="*/ 175 h 304"/>
                <a:gd name="T74" fmla="*/ 0 w 279"/>
                <a:gd name="T75" fmla="*/ 171 h 304"/>
                <a:gd name="T76" fmla="*/ 24 w 279"/>
                <a:gd name="T77" fmla="*/ 196 h 304"/>
                <a:gd name="T78" fmla="*/ 36 w 279"/>
                <a:gd name="T79" fmla="*/ 203 h 304"/>
                <a:gd name="T80" fmla="*/ 43 w 279"/>
                <a:gd name="T81" fmla="*/ 219 h 304"/>
                <a:gd name="T82" fmla="*/ 55 w 279"/>
                <a:gd name="T83" fmla="*/ 234 h 304"/>
                <a:gd name="T84" fmla="*/ 36 w 279"/>
                <a:gd name="T85" fmla="*/ 240 h 304"/>
                <a:gd name="T86" fmla="*/ 26 w 279"/>
                <a:gd name="T87" fmla="*/ 255 h 304"/>
                <a:gd name="T88" fmla="*/ 28 w 279"/>
                <a:gd name="T89" fmla="*/ 270 h 304"/>
                <a:gd name="T90" fmla="*/ 40 w 279"/>
                <a:gd name="T91" fmla="*/ 270 h 304"/>
                <a:gd name="T92" fmla="*/ 49 w 279"/>
                <a:gd name="T93" fmla="*/ 268 h 304"/>
                <a:gd name="T94" fmla="*/ 59 w 279"/>
                <a:gd name="T95" fmla="*/ 268 h 304"/>
                <a:gd name="T96" fmla="*/ 68 w 279"/>
                <a:gd name="T97" fmla="*/ 266 h 304"/>
                <a:gd name="T98" fmla="*/ 76 w 279"/>
                <a:gd name="T99" fmla="*/ 268 h 304"/>
                <a:gd name="T100" fmla="*/ 91 w 279"/>
                <a:gd name="T101" fmla="*/ 266 h 304"/>
                <a:gd name="T102" fmla="*/ 102 w 279"/>
                <a:gd name="T103" fmla="*/ 264 h 304"/>
                <a:gd name="T104" fmla="*/ 118 w 279"/>
                <a:gd name="T105" fmla="*/ 264 h 304"/>
                <a:gd name="T106" fmla="*/ 125 w 279"/>
                <a:gd name="T107" fmla="*/ 274 h 304"/>
                <a:gd name="T108" fmla="*/ 133 w 279"/>
                <a:gd name="T109" fmla="*/ 274 h 304"/>
                <a:gd name="T110" fmla="*/ 139 w 279"/>
                <a:gd name="T111" fmla="*/ 291 h 304"/>
                <a:gd name="T112" fmla="*/ 139 w 279"/>
                <a:gd name="T113" fmla="*/ 295 h 304"/>
                <a:gd name="T114" fmla="*/ 158 w 279"/>
                <a:gd name="T115" fmla="*/ 30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9" h="304">
                  <a:moveTo>
                    <a:pt x="161" y="302"/>
                  </a:moveTo>
                  <a:lnTo>
                    <a:pt x="161" y="297"/>
                  </a:lnTo>
                  <a:lnTo>
                    <a:pt x="165" y="295"/>
                  </a:lnTo>
                  <a:lnTo>
                    <a:pt x="169" y="293"/>
                  </a:lnTo>
                  <a:lnTo>
                    <a:pt x="169" y="289"/>
                  </a:lnTo>
                  <a:lnTo>
                    <a:pt x="173" y="289"/>
                  </a:lnTo>
                  <a:lnTo>
                    <a:pt x="175" y="287"/>
                  </a:lnTo>
                  <a:lnTo>
                    <a:pt x="190" y="289"/>
                  </a:lnTo>
                  <a:lnTo>
                    <a:pt x="198" y="285"/>
                  </a:lnTo>
                  <a:lnTo>
                    <a:pt x="198" y="285"/>
                  </a:lnTo>
                  <a:lnTo>
                    <a:pt x="205" y="283"/>
                  </a:lnTo>
                  <a:lnTo>
                    <a:pt x="203" y="285"/>
                  </a:lnTo>
                  <a:lnTo>
                    <a:pt x="205" y="287"/>
                  </a:lnTo>
                  <a:lnTo>
                    <a:pt x="209" y="285"/>
                  </a:lnTo>
                  <a:lnTo>
                    <a:pt x="213" y="283"/>
                  </a:lnTo>
                  <a:lnTo>
                    <a:pt x="211" y="283"/>
                  </a:lnTo>
                  <a:lnTo>
                    <a:pt x="211" y="278"/>
                  </a:lnTo>
                  <a:lnTo>
                    <a:pt x="207" y="266"/>
                  </a:lnTo>
                  <a:lnTo>
                    <a:pt x="203" y="262"/>
                  </a:lnTo>
                  <a:lnTo>
                    <a:pt x="205" y="259"/>
                  </a:lnTo>
                  <a:lnTo>
                    <a:pt x="201" y="255"/>
                  </a:lnTo>
                  <a:lnTo>
                    <a:pt x="196" y="257"/>
                  </a:lnTo>
                  <a:lnTo>
                    <a:pt x="190" y="253"/>
                  </a:lnTo>
                  <a:lnTo>
                    <a:pt x="190" y="245"/>
                  </a:lnTo>
                  <a:lnTo>
                    <a:pt x="190" y="240"/>
                  </a:lnTo>
                  <a:lnTo>
                    <a:pt x="188" y="234"/>
                  </a:lnTo>
                  <a:lnTo>
                    <a:pt x="184" y="234"/>
                  </a:lnTo>
                  <a:lnTo>
                    <a:pt x="182" y="234"/>
                  </a:lnTo>
                  <a:lnTo>
                    <a:pt x="177" y="234"/>
                  </a:lnTo>
                  <a:lnTo>
                    <a:pt x="173" y="234"/>
                  </a:lnTo>
                  <a:lnTo>
                    <a:pt x="173" y="228"/>
                  </a:lnTo>
                  <a:lnTo>
                    <a:pt x="177" y="219"/>
                  </a:lnTo>
                  <a:lnTo>
                    <a:pt x="180" y="219"/>
                  </a:lnTo>
                  <a:lnTo>
                    <a:pt x="186" y="211"/>
                  </a:lnTo>
                  <a:lnTo>
                    <a:pt x="186" y="209"/>
                  </a:lnTo>
                  <a:lnTo>
                    <a:pt x="190" y="207"/>
                  </a:lnTo>
                  <a:lnTo>
                    <a:pt x="192" y="205"/>
                  </a:lnTo>
                  <a:lnTo>
                    <a:pt x="196" y="207"/>
                  </a:lnTo>
                  <a:lnTo>
                    <a:pt x="196" y="211"/>
                  </a:lnTo>
                  <a:lnTo>
                    <a:pt x="201" y="211"/>
                  </a:lnTo>
                  <a:lnTo>
                    <a:pt x="207" y="207"/>
                  </a:lnTo>
                  <a:lnTo>
                    <a:pt x="217" y="207"/>
                  </a:lnTo>
                  <a:lnTo>
                    <a:pt x="224" y="200"/>
                  </a:lnTo>
                  <a:lnTo>
                    <a:pt x="228" y="188"/>
                  </a:lnTo>
                  <a:lnTo>
                    <a:pt x="239" y="181"/>
                  </a:lnTo>
                  <a:lnTo>
                    <a:pt x="241" y="177"/>
                  </a:lnTo>
                  <a:lnTo>
                    <a:pt x="241" y="171"/>
                  </a:lnTo>
                  <a:lnTo>
                    <a:pt x="245" y="165"/>
                  </a:lnTo>
                  <a:lnTo>
                    <a:pt x="251" y="160"/>
                  </a:lnTo>
                  <a:lnTo>
                    <a:pt x="253" y="156"/>
                  </a:lnTo>
                  <a:lnTo>
                    <a:pt x="253" y="152"/>
                  </a:lnTo>
                  <a:lnTo>
                    <a:pt x="251" y="150"/>
                  </a:lnTo>
                  <a:lnTo>
                    <a:pt x="258" y="144"/>
                  </a:lnTo>
                  <a:lnTo>
                    <a:pt x="260" y="141"/>
                  </a:lnTo>
                  <a:lnTo>
                    <a:pt x="260" y="137"/>
                  </a:lnTo>
                  <a:lnTo>
                    <a:pt x="262" y="127"/>
                  </a:lnTo>
                  <a:lnTo>
                    <a:pt x="260" y="120"/>
                  </a:lnTo>
                  <a:lnTo>
                    <a:pt x="258" y="118"/>
                  </a:lnTo>
                  <a:lnTo>
                    <a:pt x="264" y="112"/>
                  </a:lnTo>
                  <a:lnTo>
                    <a:pt x="268" y="110"/>
                  </a:lnTo>
                  <a:lnTo>
                    <a:pt x="272" y="108"/>
                  </a:lnTo>
                  <a:lnTo>
                    <a:pt x="274" y="108"/>
                  </a:lnTo>
                  <a:lnTo>
                    <a:pt x="279" y="103"/>
                  </a:lnTo>
                  <a:lnTo>
                    <a:pt x="279" y="99"/>
                  </a:lnTo>
                  <a:lnTo>
                    <a:pt x="272" y="99"/>
                  </a:lnTo>
                  <a:lnTo>
                    <a:pt x="268" y="101"/>
                  </a:lnTo>
                  <a:lnTo>
                    <a:pt x="262" y="99"/>
                  </a:lnTo>
                  <a:lnTo>
                    <a:pt x="260" y="95"/>
                  </a:lnTo>
                  <a:lnTo>
                    <a:pt x="253" y="91"/>
                  </a:lnTo>
                  <a:lnTo>
                    <a:pt x="245" y="89"/>
                  </a:lnTo>
                  <a:lnTo>
                    <a:pt x="239" y="82"/>
                  </a:lnTo>
                  <a:lnTo>
                    <a:pt x="236" y="76"/>
                  </a:lnTo>
                  <a:lnTo>
                    <a:pt x="234" y="63"/>
                  </a:lnTo>
                  <a:lnTo>
                    <a:pt x="230" y="57"/>
                  </a:lnTo>
                  <a:lnTo>
                    <a:pt x="230" y="51"/>
                  </a:lnTo>
                  <a:lnTo>
                    <a:pt x="234" y="51"/>
                  </a:lnTo>
                  <a:lnTo>
                    <a:pt x="234" y="47"/>
                  </a:lnTo>
                  <a:lnTo>
                    <a:pt x="241" y="42"/>
                  </a:lnTo>
                  <a:lnTo>
                    <a:pt x="239" y="38"/>
                  </a:lnTo>
                  <a:lnTo>
                    <a:pt x="234" y="36"/>
                  </a:lnTo>
                  <a:lnTo>
                    <a:pt x="232" y="32"/>
                  </a:lnTo>
                  <a:lnTo>
                    <a:pt x="228" y="28"/>
                  </a:lnTo>
                  <a:lnTo>
                    <a:pt x="222" y="23"/>
                  </a:lnTo>
                  <a:lnTo>
                    <a:pt x="217" y="19"/>
                  </a:lnTo>
                  <a:lnTo>
                    <a:pt x="213" y="21"/>
                  </a:lnTo>
                  <a:lnTo>
                    <a:pt x="211" y="21"/>
                  </a:lnTo>
                  <a:lnTo>
                    <a:pt x="209" y="19"/>
                  </a:lnTo>
                  <a:lnTo>
                    <a:pt x="207" y="11"/>
                  </a:lnTo>
                  <a:lnTo>
                    <a:pt x="217" y="4"/>
                  </a:lnTo>
                  <a:lnTo>
                    <a:pt x="215" y="0"/>
                  </a:lnTo>
                  <a:lnTo>
                    <a:pt x="209" y="2"/>
                  </a:lnTo>
                  <a:lnTo>
                    <a:pt x="205" y="0"/>
                  </a:lnTo>
                  <a:lnTo>
                    <a:pt x="198" y="2"/>
                  </a:lnTo>
                  <a:lnTo>
                    <a:pt x="194" y="7"/>
                  </a:lnTo>
                  <a:lnTo>
                    <a:pt x="188" y="7"/>
                  </a:lnTo>
                  <a:lnTo>
                    <a:pt x="186" y="13"/>
                  </a:lnTo>
                  <a:lnTo>
                    <a:pt x="182" y="17"/>
                  </a:lnTo>
                  <a:lnTo>
                    <a:pt x="190" y="30"/>
                  </a:lnTo>
                  <a:lnTo>
                    <a:pt x="190" y="38"/>
                  </a:lnTo>
                  <a:lnTo>
                    <a:pt x="182" y="49"/>
                  </a:lnTo>
                  <a:lnTo>
                    <a:pt x="186" y="55"/>
                  </a:lnTo>
                  <a:lnTo>
                    <a:pt x="186" y="59"/>
                  </a:lnTo>
                  <a:lnTo>
                    <a:pt x="182" y="68"/>
                  </a:lnTo>
                  <a:lnTo>
                    <a:pt x="173" y="68"/>
                  </a:lnTo>
                  <a:lnTo>
                    <a:pt x="167" y="66"/>
                  </a:lnTo>
                  <a:lnTo>
                    <a:pt x="161" y="68"/>
                  </a:lnTo>
                  <a:lnTo>
                    <a:pt x="163" y="74"/>
                  </a:lnTo>
                  <a:lnTo>
                    <a:pt x="167" y="76"/>
                  </a:lnTo>
                  <a:lnTo>
                    <a:pt x="171" y="80"/>
                  </a:lnTo>
                  <a:lnTo>
                    <a:pt x="169" y="84"/>
                  </a:lnTo>
                  <a:lnTo>
                    <a:pt x="165" y="87"/>
                  </a:lnTo>
                  <a:lnTo>
                    <a:pt x="161" y="87"/>
                  </a:lnTo>
                  <a:lnTo>
                    <a:pt x="158" y="91"/>
                  </a:lnTo>
                  <a:lnTo>
                    <a:pt x="158" y="97"/>
                  </a:lnTo>
                  <a:lnTo>
                    <a:pt x="156" y="101"/>
                  </a:lnTo>
                  <a:lnTo>
                    <a:pt x="156" y="103"/>
                  </a:lnTo>
                  <a:lnTo>
                    <a:pt x="154" y="106"/>
                  </a:lnTo>
                  <a:lnTo>
                    <a:pt x="156" y="114"/>
                  </a:lnTo>
                  <a:lnTo>
                    <a:pt x="152" y="120"/>
                  </a:lnTo>
                  <a:lnTo>
                    <a:pt x="148" y="116"/>
                  </a:lnTo>
                  <a:lnTo>
                    <a:pt x="146" y="116"/>
                  </a:lnTo>
                  <a:lnTo>
                    <a:pt x="146" y="118"/>
                  </a:lnTo>
                  <a:lnTo>
                    <a:pt x="142" y="118"/>
                  </a:lnTo>
                  <a:lnTo>
                    <a:pt x="139" y="118"/>
                  </a:lnTo>
                  <a:lnTo>
                    <a:pt x="133" y="118"/>
                  </a:lnTo>
                  <a:lnTo>
                    <a:pt x="133" y="120"/>
                  </a:lnTo>
                  <a:lnTo>
                    <a:pt x="125" y="127"/>
                  </a:lnTo>
                  <a:lnTo>
                    <a:pt x="129" y="127"/>
                  </a:lnTo>
                  <a:lnTo>
                    <a:pt x="127" y="131"/>
                  </a:lnTo>
                  <a:lnTo>
                    <a:pt x="118" y="133"/>
                  </a:lnTo>
                  <a:lnTo>
                    <a:pt x="116" y="131"/>
                  </a:lnTo>
                  <a:lnTo>
                    <a:pt x="112" y="133"/>
                  </a:lnTo>
                  <a:lnTo>
                    <a:pt x="110" y="135"/>
                  </a:lnTo>
                  <a:lnTo>
                    <a:pt x="110" y="139"/>
                  </a:lnTo>
                  <a:lnTo>
                    <a:pt x="106" y="139"/>
                  </a:lnTo>
                  <a:lnTo>
                    <a:pt x="104" y="144"/>
                  </a:lnTo>
                  <a:lnTo>
                    <a:pt x="104" y="150"/>
                  </a:lnTo>
                  <a:lnTo>
                    <a:pt x="104" y="156"/>
                  </a:lnTo>
                  <a:lnTo>
                    <a:pt x="104" y="160"/>
                  </a:lnTo>
                  <a:lnTo>
                    <a:pt x="106" y="162"/>
                  </a:lnTo>
                  <a:lnTo>
                    <a:pt x="106" y="167"/>
                  </a:lnTo>
                  <a:lnTo>
                    <a:pt x="97" y="171"/>
                  </a:lnTo>
                  <a:lnTo>
                    <a:pt x="91" y="171"/>
                  </a:lnTo>
                  <a:lnTo>
                    <a:pt x="85" y="171"/>
                  </a:lnTo>
                  <a:lnTo>
                    <a:pt x="74" y="171"/>
                  </a:lnTo>
                  <a:lnTo>
                    <a:pt x="66" y="173"/>
                  </a:lnTo>
                  <a:lnTo>
                    <a:pt x="64" y="175"/>
                  </a:lnTo>
                  <a:lnTo>
                    <a:pt x="57" y="175"/>
                  </a:lnTo>
                  <a:lnTo>
                    <a:pt x="51" y="177"/>
                  </a:lnTo>
                  <a:lnTo>
                    <a:pt x="28" y="177"/>
                  </a:lnTo>
                  <a:lnTo>
                    <a:pt x="0" y="171"/>
                  </a:lnTo>
                  <a:lnTo>
                    <a:pt x="0" y="171"/>
                  </a:lnTo>
                  <a:lnTo>
                    <a:pt x="11" y="184"/>
                  </a:lnTo>
                  <a:lnTo>
                    <a:pt x="13" y="188"/>
                  </a:lnTo>
                  <a:lnTo>
                    <a:pt x="19" y="194"/>
                  </a:lnTo>
                  <a:lnTo>
                    <a:pt x="24" y="196"/>
                  </a:lnTo>
                  <a:lnTo>
                    <a:pt x="26" y="198"/>
                  </a:lnTo>
                  <a:lnTo>
                    <a:pt x="32" y="198"/>
                  </a:lnTo>
                  <a:lnTo>
                    <a:pt x="36" y="200"/>
                  </a:lnTo>
                  <a:lnTo>
                    <a:pt x="36" y="203"/>
                  </a:lnTo>
                  <a:lnTo>
                    <a:pt x="40" y="203"/>
                  </a:lnTo>
                  <a:lnTo>
                    <a:pt x="43" y="211"/>
                  </a:lnTo>
                  <a:lnTo>
                    <a:pt x="43" y="215"/>
                  </a:lnTo>
                  <a:lnTo>
                    <a:pt x="43" y="219"/>
                  </a:lnTo>
                  <a:lnTo>
                    <a:pt x="45" y="224"/>
                  </a:lnTo>
                  <a:lnTo>
                    <a:pt x="49" y="224"/>
                  </a:lnTo>
                  <a:lnTo>
                    <a:pt x="55" y="228"/>
                  </a:lnTo>
                  <a:lnTo>
                    <a:pt x="55" y="234"/>
                  </a:lnTo>
                  <a:lnTo>
                    <a:pt x="53" y="236"/>
                  </a:lnTo>
                  <a:lnTo>
                    <a:pt x="47" y="236"/>
                  </a:lnTo>
                  <a:lnTo>
                    <a:pt x="38" y="238"/>
                  </a:lnTo>
                  <a:lnTo>
                    <a:pt x="36" y="240"/>
                  </a:lnTo>
                  <a:lnTo>
                    <a:pt x="30" y="243"/>
                  </a:lnTo>
                  <a:lnTo>
                    <a:pt x="28" y="247"/>
                  </a:lnTo>
                  <a:lnTo>
                    <a:pt x="28" y="251"/>
                  </a:lnTo>
                  <a:lnTo>
                    <a:pt x="26" y="255"/>
                  </a:lnTo>
                  <a:lnTo>
                    <a:pt x="28" y="259"/>
                  </a:lnTo>
                  <a:lnTo>
                    <a:pt x="26" y="266"/>
                  </a:lnTo>
                  <a:lnTo>
                    <a:pt x="26" y="270"/>
                  </a:lnTo>
                  <a:lnTo>
                    <a:pt x="28" y="270"/>
                  </a:lnTo>
                  <a:lnTo>
                    <a:pt x="28" y="272"/>
                  </a:lnTo>
                  <a:lnTo>
                    <a:pt x="30" y="272"/>
                  </a:lnTo>
                  <a:lnTo>
                    <a:pt x="36" y="270"/>
                  </a:lnTo>
                  <a:lnTo>
                    <a:pt x="40" y="270"/>
                  </a:lnTo>
                  <a:lnTo>
                    <a:pt x="40" y="272"/>
                  </a:lnTo>
                  <a:lnTo>
                    <a:pt x="43" y="270"/>
                  </a:lnTo>
                  <a:lnTo>
                    <a:pt x="45" y="268"/>
                  </a:lnTo>
                  <a:lnTo>
                    <a:pt x="49" y="268"/>
                  </a:lnTo>
                  <a:lnTo>
                    <a:pt x="51" y="270"/>
                  </a:lnTo>
                  <a:lnTo>
                    <a:pt x="55" y="268"/>
                  </a:lnTo>
                  <a:lnTo>
                    <a:pt x="57" y="268"/>
                  </a:lnTo>
                  <a:lnTo>
                    <a:pt x="59" y="268"/>
                  </a:lnTo>
                  <a:lnTo>
                    <a:pt x="59" y="266"/>
                  </a:lnTo>
                  <a:lnTo>
                    <a:pt x="61" y="264"/>
                  </a:lnTo>
                  <a:lnTo>
                    <a:pt x="66" y="266"/>
                  </a:lnTo>
                  <a:lnTo>
                    <a:pt x="68" y="266"/>
                  </a:lnTo>
                  <a:lnTo>
                    <a:pt x="70" y="266"/>
                  </a:lnTo>
                  <a:lnTo>
                    <a:pt x="72" y="266"/>
                  </a:lnTo>
                  <a:lnTo>
                    <a:pt x="72" y="268"/>
                  </a:lnTo>
                  <a:lnTo>
                    <a:pt x="76" y="268"/>
                  </a:lnTo>
                  <a:lnTo>
                    <a:pt x="78" y="270"/>
                  </a:lnTo>
                  <a:lnTo>
                    <a:pt x="80" y="270"/>
                  </a:lnTo>
                  <a:lnTo>
                    <a:pt x="87" y="266"/>
                  </a:lnTo>
                  <a:lnTo>
                    <a:pt x="91" y="266"/>
                  </a:lnTo>
                  <a:lnTo>
                    <a:pt x="95" y="266"/>
                  </a:lnTo>
                  <a:lnTo>
                    <a:pt x="97" y="264"/>
                  </a:lnTo>
                  <a:lnTo>
                    <a:pt x="99" y="264"/>
                  </a:lnTo>
                  <a:lnTo>
                    <a:pt x="102" y="264"/>
                  </a:lnTo>
                  <a:lnTo>
                    <a:pt x="102" y="264"/>
                  </a:lnTo>
                  <a:lnTo>
                    <a:pt x="108" y="264"/>
                  </a:lnTo>
                  <a:lnTo>
                    <a:pt x="112" y="264"/>
                  </a:lnTo>
                  <a:lnTo>
                    <a:pt x="118" y="264"/>
                  </a:lnTo>
                  <a:lnTo>
                    <a:pt x="123" y="266"/>
                  </a:lnTo>
                  <a:lnTo>
                    <a:pt x="125" y="270"/>
                  </a:lnTo>
                  <a:lnTo>
                    <a:pt x="125" y="274"/>
                  </a:lnTo>
                  <a:lnTo>
                    <a:pt x="125" y="274"/>
                  </a:lnTo>
                  <a:lnTo>
                    <a:pt x="125" y="274"/>
                  </a:lnTo>
                  <a:lnTo>
                    <a:pt x="125" y="276"/>
                  </a:lnTo>
                  <a:lnTo>
                    <a:pt x="127" y="276"/>
                  </a:lnTo>
                  <a:lnTo>
                    <a:pt x="133" y="274"/>
                  </a:lnTo>
                  <a:lnTo>
                    <a:pt x="133" y="278"/>
                  </a:lnTo>
                  <a:lnTo>
                    <a:pt x="137" y="283"/>
                  </a:lnTo>
                  <a:lnTo>
                    <a:pt x="139" y="289"/>
                  </a:lnTo>
                  <a:lnTo>
                    <a:pt x="139" y="291"/>
                  </a:lnTo>
                  <a:lnTo>
                    <a:pt x="139" y="293"/>
                  </a:lnTo>
                  <a:lnTo>
                    <a:pt x="137" y="295"/>
                  </a:lnTo>
                  <a:lnTo>
                    <a:pt x="139" y="295"/>
                  </a:lnTo>
                  <a:lnTo>
                    <a:pt x="139" y="295"/>
                  </a:lnTo>
                  <a:lnTo>
                    <a:pt x="142" y="299"/>
                  </a:lnTo>
                  <a:lnTo>
                    <a:pt x="146" y="299"/>
                  </a:lnTo>
                  <a:lnTo>
                    <a:pt x="152" y="299"/>
                  </a:lnTo>
                  <a:lnTo>
                    <a:pt x="158" y="302"/>
                  </a:lnTo>
                  <a:lnTo>
                    <a:pt x="158" y="304"/>
                  </a:lnTo>
                  <a:lnTo>
                    <a:pt x="161" y="30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4" name="Freeform 42">
              <a:extLst>
                <a:ext uri="{FF2B5EF4-FFF2-40B4-BE49-F238E27FC236}">
                  <a16:creationId xmlns:a16="http://schemas.microsoft.com/office/drawing/2014/main" id="{8D7A7D61-AA81-4A6E-BBE8-780C64617CBB}"/>
                </a:ext>
              </a:extLst>
            </p:cNvPr>
            <p:cNvSpPr>
              <a:spLocks/>
            </p:cNvSpPr>
            <p:nvPr/>
          </p:nvSpPr>
          <p:spPr bwMode="auto">
            <a:xfrm>
              <a:off x="5408474" y="2838523"/>
              <a:ext cx="116887" cy="90850"/>
            </a:xfrm>
            <a:custGeom>
              <a:avLst/>
              <a:gdLst>
                <a:gd name="T0" fmla="*/ 74 w 145"/>
                <a:gd name="T1" fmla="*/ 120 h 120"/>
                <a:gd name="T2" fmla="*/ 84 w 145"/>
                <a:gd name="T3" fmla="*/ 106 h 120"/>
                <a:gd name="T4" fmla="*/ 93 w 145"/>
                <a:gd name="T5" fmla="*/ 99 h 120"/>
                <a:gd name="T6" fmla="*/ 107 w 145"/>
                <a:gd name="T7" fmla="*/ 108 h 120"/>
                <a:gd name="T8" fmla="*/ 118 w 145"/>
                <a:gd name="T9" fmla="*/ 106 h 120"/>
                <a:gd name="T10" fmla="*/ 126 w 145"/>
                <a:gd name="T11" fmla="*/ 112 h 120"/>
                <a:gd name="T12" fmla="*/ 139 w 145"/>
                <a:gd name="T13" fmla="*/ 110 h 120"/>
                <a:gd name="T14" fmla="*/ 143 w 145"/>
                <a:gd name="T15" fmla="*/ 114 h 120"/>
                <a:gd name="T16" fmla="*/ 145 w 145"/>
                <a:gd name="T17" fmla="*/ 104 h 120"/>
                <a:gd name="T18" fmla="*/ 137 w 145"/>
                <a:gd name="T19" fmla="*/ 93 h 120"/>
                <a:gd name="T20" fmla="*/ 133 w 145"/>
                <a:gd name="T21" fmla="*/ 74 h 120"/>
                <a:gd name="T22" fmla="*/ 124 w 145"/>
                <a:gd name="T23" fmla="*/ 66 h 120"/>
                <a:gd name="T24" fmla="*/ 116 w 145"/>
                <a:gd name="T25" fmla="*/ 51 h 120"/>
                <a:gd name="T26" fmla="*/ 101 w 145"/>
                <a:gd name="T27" fmla="*/ 45 h 120"/>
                <a:gd name="T28" fmla="*/ 97 w 145"/>
                <a:gd name="T29" fmla="*/ 38 h 120"/>
                <a:gd name="T30" fmla="*/ 80 w 145"/>
                <a:gd name="T31" fmla="*/ 38 h 120"/>
                <a:gd name="T32" fmla="*/ 76 w 145"/>
                <a:gd name="T33" fmla="*/ 32 h 120"/>
                <a:gd name="T34" fmla="*/ 69 w 145"/>
                <a:gd name="T35" fmla="*/ 24 h 120"/>
                <a:gd name="T36" fmla="*/ 59 w 145"/>
                <a:gd name="T37" fmla="*/ 5 h 120"/>
                <a:gd name="T38" fmla="*/ 53 w 145"/>
                <a:gd name="T39" fmla="*/ 0 h 120"/>
                <a:gd name="T40" fmla="*/ 48 w 145"/>
                <a:gd name="T41" fmla="*/ 5 h 120"/>
                <a:gd name="T42" fmla="*/ 44 w 145"/>
                <a:gd name="T43" fmla="*/ 7 h 120"/>
                <a:gd name="T44" fmla="*/ 38 w 145"/>
                <a:gd name="T45" fmla="*/ 2 h 120"/>
                <a:gd name="T46" fmla="*/ 36 w 145"/>
                <a:gd name="T47" fmla="*/ 5 h 120"/>
                <a:gd name="T48" fmla="*/ 23 w 145"/>
                <a:gd name="T49" fmla="*/ 15 h 120"/>
                <a:gd name="T50" fmla="*/ 10 w 145"/>
                <a:gd name="T51" fmla="*/ 21 h 120"/>
                <a:gd name="T52" fmla="*/ 2 w 145"/>
                <a:gd name="T53" fmla="*/ 36 h 120"/>
                <a:gd name="T54" fmla="*/ 6 w 145"/>
                <a:gd name="T55" fmla="*/ 38 h 120"/>
                <a:gd name="T56" fmla="*/ 15 w 145"/>
                <a:gd name="T57" fmla="*/ 40 h 120"/>
                <a:gd name="T58" fmla="*/ 25 w 145"/>
                <a:gd name="T59" fmla="*/ 49 h 120"/>
                <a:gd name="T60" fmla="*/ 32 w 145"/>
                <a:gd name="T61" fmla="*/ 55 h 120"/>
                <a:gd name="T62" fmla="*/ 27 w 145"/>
                <a:gd name="T63" fmla="*/ 64 h 120"/>
                <a:gd name="T64" fmla="*/ 23 w 145"/>
                <a:gd name="T65" fmla="*/ 68 h 120"/>
                <a:gd name="T66" fmla="*/ 27 w 145"/>
                <a:gd name="T67" fmla="*/ 80 h 120"/>
                <a:gd name="T68" fmla="*/ 32 w 145"/>
                <a:gd name="T69" fmla="*/ 99 h 120"/>
                <a:gd name="T70" fmla="*/ 46 w 145"/>
                <a:gd name="T71" fmla="*/ 108 h 120"/>
                <a:gd name="T72" fmla="*/ 55 w 145"/>
                <a:gd name="T73" fmla="*/ 116 h 120"/>
                <a:gd name="T74" fmla="*/ 65 w 145"/>
                <a:gd name="T75" fmla="*/ 116 h 120"/>
                <a:gd name="T76" fmla="*/ 72 w 145"/>
                <a:gd name="T77"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5" h="120">
                  <a:moveTo>
                    <a:pt x="72" y="120"/>
                  </a:moveTo>
                  <a:lnTo>
                    <a:pt x="74" y="120"/>
                  </a:lnTo>
                  <a:lnTo>
                    <a:pt x="78" y="110"/>
                  </a:lnTo>
                  <a:lnTo>
                    <a:pt x="84" y="106"/>
                  </a:lnTo>
                  <a:lnTo>
                    <a:pt x="91" y="104"/>
                  </a:lnTo>
                  <a:lnTo>
                    <a:pt x="93" y="99"/>
                  </a:lnTo>
                  <a:lnTo>
                    <a:pt x="97" y="99"/>
                  </a:lnTo>
                  <a:lnTo>
                    <a:pt x="107" y="108"/>
                  </a:lnTo>
                  <a:lnTo>
                    <a:pt x="114" y="104"/>
                  </a:lnTo>
                  <a:lnTo>
                    <a:pt x="118" y="106"/>
                  </a:lnTo>
                  <a:lnTo>
                    <a:pt x="120" y="112"/>
                  </a:lnTo>
                  <a:lnTo>
                    <a:pt x="126" y="112"/>
                  </a:lnTo>
                  <a:lnTo>
                    <a:pt x="133" y="116"/>
                  </a:lnTo>
                  <a:lnTo>
                    <a:pt x="139" y="110"/>
                  </a:lnTo>
                  <a:lnTo>
                    <a:pt x="143" y="112"/>
                  </a:lnTo>
                  <a:lnTo>
                    <a:pt x="143" y="114"/>
                  </a:lnTo>
                  <a:lnTo>
                    <a:pt x="145" y="110"/>
                  </a:lnTo>
                  <a:lnTo>
                    <a:pt x="145" y="104"/>
                  </a:lnTo>
                  <a:lnTo>
                    <a:pt x="143" y="93"/>
                  </a:lnTo>
                  <a:lnTo>
                    <a:pt x="137" y="93"/>
                  </a:lnTo>
                  <a:lnTo>
                    <a:pt x="133" y="85"/>
                  </a:lnTo>
                  <a:lnTo>
                    <a:pt x="133" y="74"/>
                  </a:lnTo>
                  <a:lnTo>
                    <a:pt x="131" y="70"/>
                  </a:lnTo>
                  <a:lnTo>
                    <a:pt x="124" y="66"/>
                  </a:lnTo>
                  <a:lnTo>
                    <a:pt x="118" y="59"/>
                  </a:lnTo>
                  <a:lnTo>
                    <a:pt x="116" y="51"/>
                  </a:lnTo>
                  <a:lnTo>
                    <a:pt x="110" y="47"/>
                  </a:lnTo>
                  <a:lnTo>
                    <a:pt x="101" y="45"/>
                  </a:lnTo>
                  <a:lnTo>
                    <a:pt x="101" y="40"/>
                  </a:lnTo>
                  <a:lnTo>
                    <a:pt x="97" y="38"/>
                  </a:lnTo>
                  <a:lnTo>
                    <a:pt x="88" y="38"/>
                  </a:lnTo>
                  <a:lnTo>
                    <a:pt x="80" y="38"/>
                  </a:lnTo>
                  <a:lnTo>
                    <a:pt x="78" y="34"/>
                  </a:lnTo>
                  <a:lnTo>
                    <a:pt x="76" y="32"/>
                  </a:lnTo>
                  <a:lnTo>
                    <a:pt x="76" y="28"/>
                  </a:lnTo>
                  <a:lnTo>
                    <a:pt x="69" y="24"/>
                  </a:lnTo>
                  <a:lnTo>
                    <a:pt x="61" y="11"/>
                  </a:lnTo>
                  <a:lnTo>
                    <a:pt x="59" y="5"/>
                  </a:lnTo>
                  <a:lnTo>
                    <a:pt x="55" y="0"/>
                  </a:lnTo>
                  <a:lnTo>
                    <a:pt x="53" y="0"/>
                  </a:lnTo>
                  <a:lnTo>
                    <a:pt x="51" y="2"/>
                  </a:lnTo>
                  <a:lnTo>
                    <a:pt x="48" y="5"/>
                  </a:lnTo>
                  <a:lnTo>
                    <a:pt x="46" y="5"/>
                  </a:lnTo>
                  <a:lnTo>
                    <a:pt x="44" y="7"/>
                  </a:lnTo>
                  <a:lnTo>
                    <a:pt x="40" y="2"/>
                  </a:lnTo>
                  <a:lnTo>
                    <a:pt x="38" y="2"/>
                  </a:lnTo>
                  <a:lnTo>
                    <a:pt x="36" y="5"/>
                  </a:lnTo>
                  <a:lnTo>
                    <a:pt x="36" y="5"/>
                  </a:lnTo>
                  <a:lnTo>
                    <a:pt x="32" y="11"/>
                  </a:lnTo>
                  <a:lnTo>
                    <a:pt x="23" y="15"/>
                  </a:lnTo>
                  <a:lnTo>
                    <a:pt x="8" y="17"/>
                  </a:lnTo>
                  <a:lnTo>
                    <a:pt x="10" y="21"/>
                  </a:lnTo>
                  <a:lnTo>
                    <a:pt x="0" y="28"/>
                  </a:lnTo>
                  <a:lnTo>
                    <a:pt x="2" y="36"/>
                  </a:lnTo>
                  <a:lnTo>
                    <a:pt x="4" y="38"/>
                  </a:lnTo>
                  <a:lnTo>
                    <a:pt x="6" y="38"/>
                  </a:lnTo>
                  <a:lnTo>
                    <a:pt x="10" y="36"/>
                  </a:lnTo>
                  <a:lnTo>
                    <a:pt x="15" y="40"/>
                  </a:lnTo>
                  <a:lnTo>
                    <a:pt x="21" y="45"/>
                  </a:lnTo>
                  <a:lnTo>
                    <a:pt x="25" y="49"/>
                  </a:lnTo>
                  <a:lnTo>
                    <a:pt x="27" y="53"/>
                  </a:lnTo>
                  <a:lnTo>
                    <a:pt x="32" y="55"/>
                  </a:lnTo>
                  <a:lnTo>
                    <a:pt x="34" y="59"/>
                  </a:lnTo>
                  <a:lnTo>
                    <a:pt x="27" y="64"/>
                  </a:lnTo>
                  <a:lnTo>
                    <a:pt x="27" y="68"/>
                  </a:lnTo>
                  <a:lnTo>
                    <a:pt x="23" y="68"/>
                  </a:lnTo>
                  <a:lnTo>
                    <a:pt x="23" y="74"/>
                  </a:lnTo>
                  <a:lnTo>
                    <a:pt x="27" y="80"/>
                  </a:lnTo>
                  <a:lnTo>
                    <a:pt x="29" y="93"/>
                  </a:lnTo>
                  <a:lnTo>
                    <a:pt x="32" y="99"/>
                  </a:lnTo>
                  <a:lnTo>
                    <a:pt x="38" y="106"/>
                  </a:lnTo>
                  <a:lnTo>
                    <a:pt x="46" y="108"/>
                  </a:lnTo>
                  <a:lnTo>
                    <a:pt x="53" y="112"/>
                  </a:lnTo>
                  <a:lnTo>
                    <a:pt x="55" y="116"/>
                  </a:lnTo>
                  <a:lnTo>
                    <a:pt x="61" y="118"/>
                  </a:lnTo>
                  <a:lnTo>
                    <a:pt x="65" y="116"/>
                  </a:lnTo>
                  <a:lnTo>
                    <a:pt x="72" y="116"/>
                  </a:lnTo>
                  <a:lnTo>
                    <a:pt x="72" y="12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5" name="Freeform 43">
              <a:extLst>
                <a:ext uri="{FF2B5EF4-FFF2-40B4-BE49-F238E27FC236}">
                  <a16:creationId xmlns:a16="http://schemas.microsoft.com/office/drawing/2014/main" id="{A3EA17FB-9CC4-400F-AF83-E09C979456DF}"/>
                </a:ext>
              </a:extLst>
            </p:cNvPr>
            <p:cNvSpPr>
              <a:spLocks/>
            </p:cNvSpPr>
            <p:nvPr/>
          </p:nvSpPr>
          <p:spPr bwMode="auto">
            <a:xfrm>
              <a:off x="5226291" y="2819597"/>
              <a:ext cx="212814" cy="165800"/>
            </a:xfrm>
            <a:custGeom>
              <a:avLst/>
              <a:gdLst>
                <a:gd name="T0" fmla="*/ 245 w 264"/>
                <a:gd name="T1" fmla="*/ 19 h 219"/>
                <a:gd name="T2" fmla="*/ 255 w 264"/>
                <a:gd name="T3" fmla="*/ 21 h 219"/>
                <a:gd name="T4" fmla="*/ 258 w 264"/>
                <a:gd name="T5" fmla="*/ 30 h 219"/>
                <a:gd name="T6" fmla="*/ 249 w 264"/>
                <a:gd name="T7" fmla="*/ 40 h 219"/>
                <a:gd name="T8" fmla="*/ 217 w 264"/>
                <a:gd name="T9" fmla="*/ 44 h 219"/>
                <a:gd name="T10" fmla="*/ 205 w 264"/>
                <a:gd name="T11" fmla="*/ 55 h 219"/>
                <a:gd name="T12" fmla="*/ 209 w 264"/>
                <a:gd name="T13" fmla="*/ 80 h 219"/>
                <a:gd name="T14" fmla="*/ 205 w 264"/>
                <a:gd name="T15" fmla="*/ 101 h 219"/>
                <a:gd name="T16" fmla="*/ 186 w 264"/>
                <a:gd name="T17" fmla="*/ 108 h 219"/>
                <a:gd name="T18" fmla="*/ 186 w 264"/>
                <a:gd name="T19" fmla="*/ 118 h 219"/>
                <a:gd name="T20" fmla="*/ 184 w 264"/>
                <a:gd name="T21" fmla="*/ 129 h 219"/>
                <a:gd name="T22" fmla="*/ 177 w 264"/>
                <a:gd name="T23" fmla="*/ 139 h 219"/>
                <a:gd name="T24" fmla="*/ 173 w 264"/>
                <a:gd name="T25" fmla="*/ 148 h 219"/>
                <a:gd name="T26" fmla="*/ 167 w 264"/>
                <a:gd name="T27" fmla="*/ 158 h 219"/>
                <a:gd name="T28" fmla="*/ 161 w 264"/>
                <a:gd name="T29" fmla="*/ 160 h 219"/>
                <a:gd name="T30" fmla="*/ 152 w 264"/>
                <a:gd name="T31" fmla="*/ 162 h 219"/>
                <a:gd name="T32" fmla="*/ 146 w 264"/>
                <a:gd name="T33" fmla="*/ 173 h 219"/>
                <a:gd name="T34" fmla="*/ 131 w 264"/>
                <a:gd name="T35" fmla="*/ 175 h 219"/>
                <a:gd name="T36" fmla="*/ 125 w 264"/>
                <a:gd name="T37" fmla="*/ 181 h 219"/>
                <a:gd name="T38" fmla="*/ 123 w 264"/>
                <a:gd name="T39" fmla="*/ 198 h 219"/>
                <a:gd name="T40" fmla="*/ 125 w 264"/>
                <a:gd name="T41" fmla="*/ 209 h 219"/>
                <a:gd name="T42" fmla="*/ 104 w 264"/>
                <a:gd name="T43" fmla="*/ 213 h 219"/>
                <a:gd name="T44" fmla="*/ 83 w 264"/>
                <a:gd name="T45" fmla="*/ 217 h 219"/>
                <a:gd name="T46" fmla="*/ 47 w 264"/>
                <a:gd name="T47" fmla="*/ 219 h 219"/>
                <a:gd name="T48" fmla="*/ 36 w 264"/>
                <a:gd name="T49" fmla="*/ 190 h 219"/>
                <a:gd name="T50" fmla="*/ 32 w 264"/>
                <a:gd name="T51" fmla="*/ 169 h 219"/>
                <a:gd name="T52" fmla="*/ 11 w 264"/>
                <a:gd name="T53" fmla="*/ 158 h 219"/>
                <a:gd name="T54" fmla="*/ 5 w 264"/>
                <a:gd name="T55" fmla="*/ 135 h 219"/>
                <a:gd name="T56" fmla="*/ 11 w 264"/>
                <a:gd name="T57" fmla="*/ 122 h 219"/>
                <a:gd name="T58" fmla="*/ 3 w 264"/>
                <a:gd name="T59" fmla="*/ 110 h 219"/>
                <a:gd name="T60" fmla="*/ 0 w 264"/>
                <a:gd name="T61" fmla="*/ 101 h 219"/>
                <a:gd name="T62" fmla="*/ 9 w 264"/>
                <a:gd name="T63" fmla="*/ 95 h 219"/>
                <a:gd name="T64" fmla="*/ 7 w 264"/>
                <a:gd name="T65" fmla="*/ 86 h 219"/>
                <a:gd name="T66" fmla="*/ 9 w 264"/>
                <a:gd name="T67" fmla="*/ 76 h 219"/>
                <a:gd name="T68" fmla="*/ 15 w 264"/>
                <a:gd name="T69" fmla="*/ 76 h 219"/>
                <a:gd name="T70" fmla="*/ 24 w 264"/>
                <a:gd name="T71" fmla="*/ 76 h 219"/>
                <a:gd name="T72" fmla="*/ 32 w 264"/>
                <a:gd name="T73" fmla="*/ 82 h 219"/>
                <a:gd name="T74" fmla="*/ 43 w 264"/>
                <a:gd name="T75" fmla="*/ 80 h 219"/>
                <a:gd name="T76" fmla="*/ 49 w 264"/>
                <a:gd name="T77" fmla="*/ 72 h 219"/>
                <a:gd name="T78" fmla="*/ 62 w 264"/>
                <a:gd name="T79" fmla="*/ 65 h 219"/>
                <a:gd name="T80" fmla="*/ 68 w 264"/>
                <a:gd name="T81" fmla="*/ 59 h 219"/>
                <a:gd name="T82" fmla="*/ 74 w 264"/>
                <a:gd name="T83" fmla="*/ 44 h 219"/>
                <a:gd name="T84" fmla="*/ 72 w 264"/>
                <a:gd name="T85" fmla="*/ 36 h 219"/>
                <a:gd name="T86" fmla="*/ 83 w 264"/>
                <a:gd name="T87" fmla="*/ 32 h 219"/>
                <a:gd name="T88" fmla="*/ 95 w 264"/>
                <a:gd name="T89" fmla="*/ 25 h 219"/>
                <a:gd name="T90" fmla="*/ 104 w 264"/>
                <a:gd name="T91" fmla="*/ 30 h 219"/>
                <a:gd name="T92" fmla="*/ 116 w 264"/>
                <a:gd name="T93" fmla="*/ 34 h 219"/>
                <a:gd name="T94" fmla="*/ 127 w 264"/>
                <a:gd name="T95" fmla="*/ 30 h 219"/>
                <a:gd name="T96" fmla="*/ 142 w 264"/>
                <a:gd name="T97" fmla="*/ 36 h 219"/>
                <a:gd name="T98" fmla="*/ 150 w 264"/>
                <a:gd name="T99" fmla="*/ 30 h 219"/>
                <a:gd name="T100" fmla="*/ 156 w 264"/>
                <a:gd name="T101" fmla="*/ 32 h 219"/>
                <a:gd name="T102" fmla="*/ 161 w 264"/>
                <a:gd name="T103" fmla="*/ 27 h 219"/>
                <a:gd name="T104" fmla="*/ 167 w 264"/>
                <a:gd name="T105" fmla="*/ 21 h 219"/>
                <a:gd name="T106" fmla="*/ 173 w 264"/>
                <a:gd name="T107" fmla="*/ 23 h 219"/>
                <a:gd name="T108" fmla="*/ 177 w 264"/>
                <a:gd name="T109" fmla="*/ 11 h 219"/>
                <a:gd name="T110" fmla="*/ 182 w 264"/>
                <a:gd name="T111" fmla="*/ 0 h 219"/>
                <a:gd name="T112" fmla="*/ 194 w 264"/>
                <a:gd name="T113" fmla="*/ 4 h 219"/>
                <a:gd name="T114" fmla="*/ 194 w 264"/>
                <a:gd name="T115" fmla="*/ 15 h 219"/>
                <a:gd name="T116" fmla="*/ 199 w 264"/>
                <a:gd name="T117" fmla="*/ 23 h 219"/>
                <a:gd name="T118" fmla="*/ 203 w 264"/>
                <a:gd name="T119" fmla="*/ 40 h 219"/>
                <a:gd name="T120" fmla="*/ 211 w 264"/>
                <a:gd name="T121" fmla="*/ 44 h 219"/>
                <a:gd name="T122" fmla="*/ 222 w 264"/>
                <a:gd name="T123" fmla="*/ 36 h 219"/>
                <a:gd name="T124" fmla="*/ 230 w 264"/>
                <a:gd name="T125" fmla="*/ 2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219">
                  <a:moveTo>
                    <a:pt x="230" y="27"/>
                  </a:moveTo>
                  <a:lnTo>
                    <a:pt x="239" y="21"/>
                  </a:lnTo>
                  <a:lnTo>
                    <a:pt x="245" y="19"/>
                  </a:lnTo>
                  <a:lnTo>
                    <a:pt x="245" y="23"/>
                  </a:lnTo>
                  <a:lnTo>
                    <a:pt x="253" y="23"/>
                  </a:lnTo>
                  <a:lnTo>
                    <a:pt x="255" y="21"/>
                  </a:lnTo>
                  <a:lnTo>
                    <a:pt x="264" y="21"/>
                  </a:lnTo>
                  <a:lnTo>
                    <a:pt x="264" y="23"/>
                  </a:lnTo>
                  <a:lnTo>
                    <a:pt x="258" y="30"/>
                  </a:lnTo>
                  <a:lnTo>
                    <a:pt x="262" y="30"/>
                  </a:lnTo>
                  <a:lnTo>
                    <a:pt x="258" y="36"/>
                  </a:lnTo>
                  <a:lnTo>
                    <a:pt x="249" y="40"/>
                  </a:lnTo>
                  <a:lnTo>
                    <a:pt x="228" y="44"/>
                  </a:lnTo>
                  <a:lnTo>
                    <a:pt x="224" y="42"/>
                  </a:lnTo>
                  <a:lnTo>
                    <a:pt x="217" y="44"/>
                  </a:lnTo>
                  <a:lnTo>
                    <a:pt x="213" y="49"/>
                  </a:lnTo>
                  <a:lnTo>
                    <a:pt x="207" y="49"/>
                  </a:lnTo>
                  <a:lnTo>
                    <a:pt x="205" y="55"/>
                  </a:lnTo>
                  <a:lnTo>
                    <a:pt x="201" y="59"/>
                  </a:lnTo>
                  <a:lnTo>
                    <a:pt x="209" y="72"/>
                  </a:lnTo>
                  <a:lnTo>
                    <a:pt x="209" y="80"/>
                  </a:lnTo>
                  <a:lnTo>
                    <a:pt x="201" y="91"/>
                  </a:lnTo>
                  <a:lnTo>
                    <a:pt x="205" y="97"/>
                  </a:lnTo>
                  <a:lnTo>
                    <a:pt x="205" y="101"/>
                  </a:lnTo>
                  <a:lnTo>
                    <a:pt x="201" y="110"/>
                  </a:lnTo>
                  <a:lnTo>
                    <a:pt x="192" y="110"/>
                  </a:lnTo>
                  <a:lnTo>
                    <a:pt x="186" y="108"/>
                  </a:lnTo>
                  <a:lnTo>
                    <a:pt x="180" y="110"/>
                  </a:lnTo>
                  <a:lnTo>
                    <a:pt x="182" y="116"/>
                  </a:lnTo>
                  <a:lnTo>
                    <a:pt x="186" y="118"/>
                  </a:lnTo>
                  <a:lnTo>
                    <a:pt x="190" y="122"/>
                  </a:lnTo>
                  <a:lnTo>
                    <a:pt x="188" y="126"/>
                  </a:lnTo>
                  <a:lnTo>
                    <a:pt x="184" y="129"/>
                  </a:lnTo>
                  <a:lnTo>
                    <a:pt x="180" y="129"/>
                  </a:lnTo>
                  <a:lnTo>
                    <a:pt x="177" y="133"/>
                  </a:lnTo>
                  <a:lnTo>
                    <a:pt x="177" y="139"/>
                  </a:lnTo>
                  <a:lnTo>
                    <a:pt x="175" y="143"/>
                  </a:lnTo>
                  <a:lnTo>
                    <a:pt x="175" y="145"/>
                  </a:lnTo>
                  <a:lnTo>
                    <a:pt x="173" y="148"/>
                  </a:lnTo>
                  <a:lnTo>
                    <a:pt x="175" y="156"/>
                  </a:lnTo>
                  <a:lnTo>
                    <a:pt x="171" y="162"/>
                  </a:lnTo>
                  <a:lnTo>
                    <a:pt x="167" y="158"/>
                  </a:lnTo>
                  <a:lnTo>
                    <a:pt x="165" y="158"/>
                  </a:lnTo>
                  <a:lnTo>
                    <a:pt x="165" y="160"/>
                  </a:lnTo>
                  <a:lnTo>
                    <a:pt x="161" y="160"/>
                  </a:lnTo>
                  <a:lnTo>
                    <a:pt x="158" y="160"/>
                  </a:lnTo>
                  <a:lnTo>
                    <a:pt x="152" y="160"/>
                  </a:lnTo>
                  <a:lnTo>
                    <a:pt x="152" y="162"/>
                  </a:lnTo>
                  <a:lnTo>
                    <a:pt x="144" y="169"/>
                  </a:lnTo>
                  <a:lnTo>
                    <a:pt x="148" y="169"/>
                  </a:lnTo>
                  <a:lnTo>
                    <a:pt x="146" y="173"/>
                  </a:lnTo>
                  <a:lnTo>
                    <a:pt x="137" y="175"/>
                  </a:lnTo>
                  <a:lnTo>
                    <a:pt x="135" y="173"/>
                  </a:lnTo>
                  <a:lnTo>
                    <a:pt x="131" y="175"/>
                  </a:lnTo>
                  <a:lnTo>
                    <a:pt x="129" y="177"/>
                  </a:lnTo>
                  <a:lnTo>
                    <a:pt x="129" y="181"/>
                  </a:lnTo>
                  <a:lnTo>
                    <a:pt x="125" y="181"/>
                  </a:lnTo>
                  <a:lnTo>
                    <a:pt x="123" y="186"/>
                  </a:lnTo>
                  <a:lnTo>
                    <a:pt x="123" y="192"/>
                  </a:lnTo>
                  <a:lnTo>
                    <a:pt x="123" y="198"/>
                  </a:lnTo>
                  <a:lnTo>
                    <a:pt x="123" y="202"/>
                  </a:lnTo>
                  <a:lnTo>
                    <a:pt x="125" y="204"/>
                  </a:lnTo>
                  <a:lnTo>
                    <a:pt x="125" y="209"/>
                  </a:lnTo>
                  <a:lnTo>
                    <a:pt x="116" y="213"/>
                  </a:lnTo>
                  <a:lnTo>
                    <a:pt x="110" y="213"/>
                  </a:lnTo>
                  <a:lnTo>
                    <a:pt x="104" y="213"/>
                  </a:lnTo>
                  <a:lnTo>
                    <a:pt x="93" y="213"/>
                  </a:lnTo>
                  <a:lnTo>
                    <a:pt x="85" y="215"/>
                  </a:lnTo>
                  <a:lnTo>
                    <a:pt x="83" y="217"/>
                  </a:lnTo>
                  <a:lnTo>
                    <a:pt x="76" y="217"/>
                  </a:lnTo>
                  <a:lnTo>
                    <a:pt x="70" y="219"/>
                  </a:lnTo>
                  <a:lnTo>
                    <a:pt x="47" y="219"/>
                  </a:lnTo>
                  <a:lnTo>
                    <a:pt x="19" y="213"/>
                  </a:lnTo>
                  <a:lnTo>
                    <a:pt x="34" y="192"/>
                  </a:lnTo>
                  <a:lnTo>
                    <a:pt x="36" y="190"/>
                  </a:lnTo>
                  <a:lnTo>
                    <a:pt x="34" y="181"/>
                  </a:lnTo>
                  <a:lnTo>
                    <a:pt x="34" y="175"/>
                  </a:lnTo>
                  <a:lnTo>
                    <a:pt x="32" y="169"/>
                  </a:lnTo>
                  <a:lnTo>
                    <a:pt x="13" y="169"/>
                  </a:lnTo>
                  <a:lnTo>
                    <a:pt x="13" y="162"/>
                  </a:lnTo>
                  <a:lnTo>
                    <a:pt x="11" y="158"/>
                  </a:lnTo>
                  <a:lnTo>
                    <a:pt x="13" y="156"/>
                  </a:lnTo>
                  <a:lnTo>
                    <a:pt x="11" y="145"/>
                  </a:lnTo>
                  <a:lnTo>
                    <a:pt x="5" y="135"/>
                  </a:lnTo>
                  <a:lnTo>
                    <a:pt x="5" y="131"/>
                  </a:lnTo>
                  <a:lnTo>
                    <a:pt x="11" y="122"/>
                  </a:lnTo>
                  <a:lnTo>
                    <a:pt x="11" y="122"/>
                  </a:lnTo>
                  <a:lnTo>
                    <a:pt x="3" y="120"/>
                  </a:lnTo>
                  <a:lnTo>
                    <a:pt x="3" y="118"/>
                  </a:lnTo>
                  <a:lnTo>
                    <a:pt x="3" y="110"/>
                  </a:lnTo>
                  <a:lnTo>
                    <a:pt x="0" y="110"/>
                  </a:lnTo>
                  <a:lnTo>
                    <a:pt x="5" y="103"/>
                  </a:lnTo>
                  <a:lnTo>
                    <a:pt x="0" y="101"/>
                  </a:lnTo>
                  <a:lnTo>
                    <a:pt x="0" y="99"/>
                  </a:lnTo>
                  <a:lnTo>
                    <a:pt x="5" y="97"/>
                  </a:lnTo>
                  <a:lnTo>
                    <a:pt x="9" y="95"/>
                  </a:lnTo>
                  <a:lnTo>
                    <a:pt x="9" y="91"/>
                  </a:lnTo>
                  <a:lnTo>
                    <a:pt x="11" y="91"/>
                  </a:lnTo>
                  <a:lnTo>
                    <a:pt x="7" y="86"/>
                  </a:lnTo>
                  <a:lnTo>
                    <a:pt x="9" y="84"/>
                  </a:lnTo>
                  <a:lnTo>
                    <a:pt x="9" y="80"/>
                  </a:lnTo>
                  <a:lnTo>
                    <a:pt x="9" y="76"/>
                  </a:lnTo>
                  <a:lnTo>
                    <a:pt x="9" y="76"/>
                  </a:lnTo>
                  <a:lnTo>
                    <a:pt x="11" y="74"/>
                  </a:lnTo>
                  <a:lnTo>
                    <a:pt x="15" y="76"/>
                  </a:lnTo>
                  <a:lnTo>
                    <a:pt x="17" y="78"/>
                  </a:lnTo>
                  <a:lnTo>
                    <a:pt x="21" y="78"/>
                  </a:lnTo>
                  <a:lnTo>
                    <a:pt x="24" y="76"/>
                  </a:lnTo>
                  <a:lnTo>
                    <a:pt x="28" y="76"/>
                  </a:lnTo>
                  <a:lnTo>
                    <a:pt x="32" y="78"/>
                  </a:lnTo>
                  <a:lnTo>
                    <a:pt x="32" y="82"/>
                  </a:lnTo>
                  <a:lnTo>
                    <a:pt x="34" y="82"/>
                  </a:lnTo>
                  <a:lnTo>
                    <a:pt x="36" y="80"/>
                  </a:lnTo>
                  <a:lnTo>
                    <a:pt x="43" y="80"/>
                  </a:lnTo>
                  <a:lnTo>
                    <a:pt x="45" y="76"/>
                  </a:lnTo>
                  <a:lnTo>
                    <a:pt x="47" y="74"/>
                  </a:lnTo>
                  <a:lnTo>
                    <a:pt x="49" y="72"/>
                  </a:lnTo>
                  <a:lnTo>
                    <a:pt x="47" y="70"/>
                  </a:lnTo>
                  <a:lnTo>
                    <a:pt x="53" y="65"/>
                  </a:lnTo>
                  <a:lnTo>
                    <a:pt x="62" y="65"/>
                  </a:lnTo>
                  <a:lnTo>
                    <a:pt x="62" y="63"/>
                  </a:lnTo>
                  <a:lnTo>
                    <a:pt x="66" y="59"/>
                  </a:lnTo>
                  <a:lnTo>
                    <a:pt x="68" y="59"/>
                  </a:lnTo>
                  <a:lnTo>
                    <a:pt x="70" y="55"/>
                  </a:lnTo>
                  <a:lnTo>
                    <a:pt x="70" y="49"/>
                  </a:lnTo>
                  <a:lnTo>
                    <a:pt x="74" y="44"/>
                  </a:lnTo>
                  <a:lnTo>
                    <a:pt x="74" y="40"/>
                  </a:lnTo>
                  <a:lnTo>
                    <a:pt x="72" y="38"/>
                  </a:lnTo>
                  <a:lnTo>
                    <a:pt x="72" y="36"/>
                  </a:lnTo>
                  <a:lnTo>
                    <a:pt x="74" y="36"/>
                  </a:lnTo>
                  <a:lnTo>
                    <a:pt x="76" y="34"/>
                  </a:lnTo>
                  <a:lnTo>
                    <a:pt x="83" y="32"/>
                  </a:lnTo>
                  <a:lnTo>
                    <a:pt x="85" y="32"/>
                  </a:lnTo>
                  <a:lnTo>
                    <a:pt x="89" y="27"/>
                  </a:lnTo>
                  <a:lnTo>
                    <a:pt x="95" y="25"/>
                  </a:lnTo>
                  <a:lnTo>
                    <a:pt x="97" y="30"/>
                  </a:lnTo>
                  <a:lnTo>
                    <a:pt x="104" y="27"/>
                  </a:lnTo>
                  <a:lnTo>
                    <a:pt x="104" y="30"/>
                  </a:lnTo>
                  <a:lnTo>
                    <a:pt x="110" y="27"/>
                  </a:lnTo>
                  <a:lnTo>
                    <a:pt x="114" y="30"/>
                  </a:lnTo>
                  <a:lnTo>
                    <a:pt x="116" y="34"/>
                  </a:lnTo>
                  <a:lnTo>
                    <a:pt x="121" y="34"/>
                  </a:lnTo>
                  <a:lnTo>
                    <a:pt x="123" y="30"/>
                  </a:lnTo>
                  <a:lnTo>
                    <a:pt x="127" y="30"/>
                  </a:lnTo>
                  <a:lnTo>
                    <a:pt x="131" y="36"/>
                  </a:lnTo>
                  <a:lnTo>
                    <a:pt x="133" y="38"/>
                  </a:lnTo>
                  <a:lnTo>
                    <a:pt x="142" y="36"/>
                  </a:lnTo>
                  <a:lnTo>
                    <a:pt x="146" y="34"/>
                  </a:lnTo>
                  <a:lnTo>
                    <a:pt x="148" y="30"/>
                  </a:lnTo>
                  <a:lnTo>
                    <a:pt x="150" y="30"/>
                  </a:lnTo>
                  <a:lnTo>
                    <a:pt x="152" y="27"/>
                  </a:lnTo>
                  <a:lnTo>
                    <a:pt x="154" y="30"/>
                  </a:lnTo>
                  <a:lnTo>
                    <a:pt x="156" y="32"/>
                  </a:lnTo>
                  <a:lnTo>
                    <a:pt x="163" y="32"/>
                  </a:lnTo>
                  <a:lnTo>
                    <a:pt x="163" y="30"/>
                  </a:lnTo>
                  <a:lnTo>
                    <a:pt x="161" y="27"/>
                  </a:lnTo>
                  <a:lnTo>
                    <a:pt x="161" y="25"/>
                  </a:lnTo>
                  <a:lnTo>
                    <a:pt x="165" y="23"/>
                  </a:lnTo>
                  <a:lnTo>
                    <a:pt x="167" y="21"/>
                  </a:lnTo>
                  <a:lnTo>
                    <a:pt x="169" y="21"/>
                  </a:lnTo>
                  <a:lnTo>
                    <a:pt x="169" y="23"/>
                  </a:lnTo>
                  <a:lnTo>
                    <a:pt x="173" y="23"/>
                  </a:lnTo>
                  <a:lnTo>
                    <a:pt x="177" y="19"/>
                  </a:lnTo>
                  <a:lnTo>
                    <a:pt x="175" y="13"/>
                  </a:lnTo>
                  <a:lnTo>
                    <a:pt x="177" y="11"/>
                  </a:lnTo>
                  <a:lnTo>
                    <a:pt x="180" y="8"/>
                  </a:lnTo>
                  <a:lnTo>
                    <a:pt x="180" y="2"/>
                  </a:lnTo>
                  <a:lnTo>
                    <a:pt x="182" y="0"/>
                  </a:lnTo>
                  <a:lnTo>
                    <a:pt x="188" y="0"/>
                  </a:lnTo>
                  <a:lnTo>
                    <a:pt x="190" y="2"/>
                  </a:lnTo>
                  <a:lnTo>
                    <a:pt x="194" y="4"/>
                  </a:lnTo>
                  <a:lnTo>
                    <a:pt x="194" y="6"/>
                  </a:lnTo>
                  <a:lnTo>
                    <a:pt x="194" y="11"/>
                  </a:lnTo>
                  <a:lnTo>
                    <a:pt x="194" y="15"/>
                  </a:lnTo>
                  <a:lnTo>
                    <a:pt x="199" y="15"/>
                  </a:lnTo>
                  <a:lnTo>
                    <a:pt x="199" y="19"/>
                  </a:lnTo>
                  <a:lnTo>
                    <a:pt x="199" y="23"/>
                  </a:lnTo>
                  <a:lnTo>
                    <a:pt x="199" y="27"/>
                  </a:lnTo>
                  <a:lnTo>
                    <a:pt x="201" y="36"/>
                  </a:lnTo>
                  <a:lnTo>
                    <a:pt x="203" y="40"/>
                  </a:lnTo>
                  <a:lnTo>
                    <a:pt x="203" y="42"/>
                  </a:lnTo>
                  <a:lnTo>
                    <a:pt x="207" y="44"/>
                  </a:lnTo>
                  <a:lnTo>
                    <a:pt x="211" y="44"/>
                  </a:lnTo>
                  <a:lnTo>
                    <a:pt x="215" y="42"/>
                  </a:lnTo>
                  <a:lnTo>
                    <a:pt x="215" y="40"/>
                  </a:lnTo>
                  <a:lnTo>
                    <a:pt x="222" y="36"/>
                  </a:lnTo>
                  <a:lnTo>
                    <a:pt x="226" y="34"/>
                  </a:lnTo>
                  <a:lnTo>
                    <a:pt x="226" y="30"/>
                  </a:lnTo>
                  <a:lnTo>
                    <a:pt x="230" y="2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6" name="Freeform 44">
              <a:extLst>
                <a:ext uri="{FF2B5EF4-FFF2-40B4-BE49-F238E27FC236}">
                  <a16:creationId xmlns:a16="http://schemas.microsoft.com/office/drawing/2014/main" id="{734FBAFC-20F2-478A-AF06-3D83A50AEA2D}"/>
                </a:ext>
              </a:extLst>
            </p:cNvPr>
            <p:cNvSpPr>
              <a:spLocks noEditPoints="1"/>
            </p:cNvSpPr>
            <p:nvPr/>
          </p:nvSpPr>
          <p:spPr bwMode="auto">
            <a:xfrm>
              <a:off x="4392769" y="2460742"/>
              <a:ext cx="101571" cy="74951"/>
            </a:xfrm>
            <a:custGeom>
              <a:avLst/>
              <a:gdLst>
                <a:gd name="T0" fmla="*/ 99 w 126"/>
                <a:gd name="T1" fmla="*/ 95 h 99"/>
                <a:gd name="T2" fmla="*/ 101 w 126"/>
                <a:gd name="T3" fmla="*/ 88 h 99"/>
                <a:gd name="T4" fmla="*/ 92 w 126"/>
                <a:gd name="T5" fmla="*/ 88 h 99"/>
                <a:gd name="T6" fmla="*/ 92 w 126"/>
                <a:gd name="T7" fmla="*/ 93 h 99"/>
                <a:gd name="T8" fmla="*/ 118 w 126"/>
                <a:gd name="T9" fmla="*/ 74 h 99"/>
                <a:gd name="T10" fmla="*/ 122 w 126"/>
                <a:gd name="T11" fmla="*/ 71 h 99"/>
                <a:gd name="T12" fmla="*/ 80 w 126"/>
                <a:gd name="T13" fmla="*/ 63 h 99"/>
                <a:gd name="T14" fmla="*/ 71 w 126"/>
                <a:gd name="T15" fmla="*/ 80 h 99"/>
                <a:gd name="T16" fmla="*/ 67 w 126"/>
                <a:gd name="T17" fmla="*/ 74 h 99"/>
                <a:gd name="T18" fmla="*/ 59 w 126"/>
                <a:gd name="T19" fmla="*/ 65 h 99"/>
                <a:gd name="T20" fmla="*/ 59 w 126"/>
                <a:gd name="T21" fmla="*/ 57 h 99"/>
                <a:gd name="T22" fmla="*/ 67 w 126"/>
                <a:gd name="T23" fmla="*/ 61 h 99"/>
                <a:gd name="T24" fmla="*/ 67 w 126"/>
                <a:gd name="T25" fmla="*/ 57 h 99"/>
                <a:gd name="T26" fmla="*/ 78 w 126"/>
                <a:gd name="T27" fmla="*/ 50 h 99"/>
                <a:gd name="T28" fmla="*/ 73 w 126"/>
                <a:gd name="T29" fmla="*/ 65 h 99"/>
                <a:gd name="T30" fmla="*/ 75 w 126"/>
                <a:gd name="T31" fmla="*/ 71 h 99"/>
                <a:gd name="T32" fmla="*/ 71 w 126"/>
                <a:gd name="T33" fmla="*/ 80 h 99"/>
                <a:gd name="T34" fmla="*/ 78 w 126"/>
                <a:gd name="T35" fmla="*/ 78 h 99"/>
                <a:gd name="T36" fmla="*/ 73 w 126"/>
                <a:gd name="T37" fmla="*/ 80 h 99"/>
                <a:gd name="T38" fmla="*/ 65 w 126"/>
                <a:gd name="T39" fmla="*/ 84 h 99"/>
                <a:gd name="T40" fmla="*/ 71 w 126"/>
                <a:gd name="T41" fmla="*/ 84 h 99"/>
                <a:gd name="T42" fmla="*/ 69 w 126"/>
                <a:gd name="T43" fmla="*/ 86 h 99"/>
                <a:gd name="T44" fmla="*/ 54 w 126"/>
                <a:gd name="T45" fmla="*/ 84 h 99"/>
                <a:gd name="T46" fmla="*/ 59 w 126"/>
                <a:gd name="T47" fmla="*/ 80 h 99"/>
                <a:gd name="T48" fmla="*/ 46 w 126"/>
                <a:gd name="T49" fmla="*/ 50 h 99"/>
                <a:gd name="T50" fmla="*/ 44 w 126"/>
                <a:gd name="T51" fmla="*/ 59 h 99"/>
                <a:gd name="T52" fmla="*/ 42 w 126"/>
                <a:gd name="T53" fmla="*/ 80 h 99"/>
                <a:gd name="T54" fmla="*/ 48 w 126"/>
                <a:gd name="T55" fmla="*/ 84 h 99"/>
                <a:gd name="T56" fmla="*/ 52 w 126"/>
                <a:gd name="T57" fmla="*/ 78 h 99"/>
                <a:gd name="T58" fmla="*/ 37 w 126"/>
                <a:gd name="T59" fmla="*/ 63 h 99"/>
                <a:gd name="T60" fmla="*/ 48 w 126"/>
                <a:gd name="T61" fmla="*/ 74 h 99"/>
                <a:gd name="T62" fmla="*/ 37 w 126"/>
                <a:gd name="T63" fmla="*/ 78 h 99"/>
                <a:gd name="T64" fmla="*/ 33 w 126"/>
                <a:gd name="T65" fmla="*/ 65 h 99"/>
                <a:gd name="T66" fmla="*/ 52 w 126"/>
                <a:gd name="T67" fmla="*/ 15 h 99"/>
                <a:gd name="T68" fmla="*/ 12 w 126"/>
                <a:gd name="T69" fmla="*/ 29 h 99"/>
                <a:gd name="T70" fmla="*/ 14 w 126"/>
                <a:gd name="T71" fmla="*/ 31 h 99"/>
                <a:gd name="T72" fmla="*/ 10 w 126"/>
                <a:gd name="T73" fmla="*/ 29 h 99"/>
                <a:gd name="T74" fmla="*/ 23 w 126"/>
                <a:gd name="T75" fmla="*/ 23 h 99"/>
                <a:gd name="T76" fmla="*/ 37 w 126"/>
                <a:gd name="T77" fmla="*/ 25 h 99"/>
                <a:gd name="T78" fmla="*/ 42 w 126"/>
                <a:gd name="T79" fmla="*/ 10 h 99"/>
                <a:gd name="T80" fmla="*/ 40 w 126"/>
                <a:gd name="T81" fmla="*/ 6 h 99"/>
                <a:gd name="T82" fmla="*/ 25 w 126"/>
                <a:gd name="T83" fmla="*/ 17 h 99"/>
                <a:gd name="T84" fmla="*/ 10 w 126"/>
                <a:gd name="T85" fmla="*/ 23 h 99"/>
                <a:gd name="T86" fmla="*/ 6 w 126"/>
                <a:gd name="T87" fmla="*/ 31 h 99"/>
                <a:gd name="T88" fmla="*/ 29 w 126"/>
                <a:gd name="T89" fmla="*/ 82 h 99"/>
                <a:gd name="T90" fmla="*/ 25 w 126"/>
                <a:gd name="T91" fmla="*/ 78 h 99"/>
                <a:gd name="T92" fmla="*/ 27 w 126"/>
                <a:gd name="T93" fmla="*/ 69 h 99"/>
                <a:gd name="T94" fmla="*/ 35 w 126"/>
                <a:gd name="T95" fmla="*/ 57 h 99"/>
                <a:gd name="T96" fmla="*/ 40 w 126"/>
                <a:gd name="T97" fmla="*/ 48 h 99"/>
                <a:gd name="T98" fmla="*/ 48 w 126"/>
                <a:gd name="T99" fmla="*/ 46 h 99"/>
                <a:gd name="T100" fmla="*/ 50 w 126"/>
                <a:gd name="T101" fmla="*/ 38 h 99"/>
                <a:gd name="T102" fmla="*/ 37 w 126"/>
                <a:gd name="T103" fmla="*/ 34 h 99"/>
                <a:gd name="T104" fmla="*/ 33 w 126"/>
                <a:gd name="T105" fmla="*/ 25 h 99"/>
                <a:gd name="T106" fmla="*/ 21 w 126"/>
                <a:gd name="T107" fmla="*/ 27 h 99"/>
                <a:gd name="T108" fmla="*/ 27 w 126"/>
                <a:gd name="T109" fmla="*/ 38 h 99"/>
                <a:gd name="T110" fmla="*/ 21 w 126"/>
                <a:gd name="T111" fmla="*/ 34 h 99"/>
                <a:gd name="T112" fmla="*/ 16 w 126"/>
                <a:gd name="T113" fmla="*/ 38 h 99"/>
                <a:gd name="T114" fmla="*/ 6 w 126"/>
                <a:gd name="T115" fmla="*/ 36 h 99"/>
                <a:gd name="T116" fmla="*/ 4 w 126"/>
                <a:gd name="T117" fmla="*/ 44 h 99"/>
                <a:gd name="T118" fmla="*/ 6 w 126"/>
                <a:gd name="T119" fmla="*/ 55 h 99"/>
                <a:gd name="T120" fmla="*/ 2 w 126"/>
                <a:gd name="T121" fmla="*/ 67 h 99"/>
                <a:gd name="T122" fmla="*/ 10 w 126"/>
                <a:gd name="T123" fmla="*/ 78 h 99"/>
                <a:gd name="T124" fmla="*/ 25 w 126"/>
                <a:gd name="T125" fmla="*/ 8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99">
                  <a:moveTo>
                    <a:pt x="90" y="97"/>
                  </a:moveTo>
                  <a:lnTo>
                    <a:pt x="92" y="97"/>
                  </a:lnTo>
                  <a:lnTo>
                    <a:pt x="96" y="99"/>
                  </a:lnTo>
                  <a:lnTo>
                    <a:pt x="99" y="95"/>
                  </a:lnTo>
                  <a:lnTo>
                    <a:pt x="101" y="97"/>
                  </a:lnTo>
                  <a:lnTo>
                    <a:pt x="101" y="95"/>
                  </a:lnTo>
                  <a:lnTo>
                    <a:pt x="99" y="90"/>
                  </a:lnTo>
                  <a:lnTo>
                    <a:pt x="101" y="88"/>
                  </a:lnTo>
                  <a:lnTo>
                    <a:pt x="96" y="86"/>
                  </a:lnTo>
                  <a:lnTo>
                    <a:pt x="96" y="88"/>
                  </a:lnTo>
                  <a:lnTo>
                    <a:pt x="94" y="86"/>
                  </a:lnTo>
                  <a:lnTo>
                    <a:pt x="92" y="88"/>
                  </a:lnTo>
                  <a:lnTo>
                    <a:pt x="92" y="90"/>
                  </a:lnTo>
                  <a:lnTo>
                    <a:pt x="94" y="90"/>
                  </a:lnTo>
                  <a:lnTo>
                    <a:pt x="94" y="93"/>
                  </a:lnTo>
                  <a:lnTo>
                    <a:pt x="92" y="93"/>
                  </a:lnTo>
                  <a:lnTo>
                    <a:pt x="90" y="97"/>
                  </a:lnTo>
                  <a:lnTo>
                    <a:pt x="90" y="97"/>
                  </a:lnTo>
                  <a:close/>
                  <a:moveTo>
                    <a:pt x="120" y="67"/>
                  </a:moveTo>
                  <a:lnTo>
                    <a:pt x="118" y="74"/>
                  </a:lnTo>
                  <a:lnTo>
                    <a:pt x="120" y="78"/>
                  </a:lnTo>
                  <a:lnTo>
                    <a:pt x="126" y="80"/>
                  </a:lnTo>
                  <a:lnTo>
                    <a:pt x="126" y="76"/>
                  </a:lnTo>
                  <a:lnTo>
                    <a:pt x="122" y="71"/>
                  </a:lnTo>
                  <a:lnTo>
                    <a:pt x="120" y="67"/>
                  </a:lnTo>
                  <a:lnTo>
                    <a:pt x="120" y="67"/>
                  </a:lnTo>
                  <a:close/>
                  <a:moveTo>
                    <a:pt x="80" y="59"/>
                  </a:moveTo>
                  <a:lnTo>
                    <a:pt x="80" y="63"/>
                  </a:lnTo>
                  <a:lnTo>
                    <a:pt x="82" y="65"/>
                  </a:lnTo>
                  <a:lnTo>
                    <a:pt x="80" y="59"/>
                  </a:lnTo>
                  <a:lnTo>
                    <a:pt x="80" y="59"/>
                  </a:lnTo>
                  <a:close/>
                  <a:moveTo>
                    <a:pt x="71" y="80"/>
                  </a:moveTo>
                  <a:lnTo>
                    <a:pt x="67" y="80"/>
                  </a:lnTo>
                  <a:lnTo>
                    <a:pt x="65" y="78"/>
                  </a:lnTo>
                  <a:lnTo>
                    <a:pt x="67" y="76"/>
                  </a:lnTo>
                  <a:lnTo>
                    <a:pt x="67" y="74"/>
                  </a:lnTo>
                  <a:lnTo>
                    <a:pt x="63" y="71"/>
                  </a:lnTo>
                  <a:lnTo>
                    <a:pt x="61" y="71"/>
                  </a:lnTo>
                  <a:lnTo>
                    <a:pt x="56" y="69"/>
                  </a:lnTo>
                  <a:lnTo>
                    <a:pt x="59" y="65"/>
                  </a:lnTo>
                  <a:lnTo>
                    <a:pt x="56" y="63"/>
                  </a:lnTo>
                  <a:lnTo>
                    <a:pt x="56" y="59"/>
                  </a:lnTo>
                  <a:lnTo>
                    <a:pt x="59" y="59"/>
                  </a:lnTo>
                  <a:lnTo>
                    <a:pt x="59" y="57"/>
                  </a:lnTo>
                  <a:lnTo>
                    <a:pt x="61" y="55"/>
                  </a:lnTo>
                  <a:lnTo>
                    <a:pt x="63" y="57"/>
                  </a:lnTo>
                  <a:lnTo>
                    <a:pt x="63" y="59"/>
                  </a:lnTo>
                  <a:lnTo>
                    <a:pt x="67" y="61"/>
                  </a:lnTo>
                  <a:lnTo>
                    <a:pt x="67" y="61"/>
                  </a:lnTo>
                  <a:lnTo>
                    <a:pt x="69" y="61"/>
                  </a:lnTo>
                  <a:lnTo>
                    <a:pt x="69" y="59"/>
                  </a:lnTo>
                  <a:lnTo>
                    <a:pt x="67" y="57"/>
                  </a:lnTo>
                  <a:lnTo>
                    <a:pt x="65" y="55"/>
                  </a:lnTo>
                  <a:lnTo>
                    <a:pt x="67" y="50"/>
                  </a:lnTo>
                  <a:lnTo>
                    <a:pt x="73" y="50"/>
                  </a:lnTo>
                  <a:lnTo>
                    <a:pt x="78" y="50"/>
                  </a:lnTo>
                  <a:lnTo>
                    <a:pt x="78" y="52"/>
                  </a:lnTo>
                  <a:lnTo>
                    <a:pt x="80" y="57"/>
                  </a:lnTo>
                  <a:lnTo>
                    <a:pt x="78" y="63"/>
                  </a:lnTo>
                  <a:lnTo>
                    <a:pt x="73" y="65"/>
                  </a:lnTo>
                  <a:lnTo>
                    <a:pt x="73" y="65"/>
                  </a:lnTo>
                  <a:lnTo>
                    <a:pt x="78" y="67"/>
                  </a:lnTo>
                  <a:lnTo>
                    <a:pt x="78" y="71"/>
                  </a:lnTo>
                  <a:lnTo>
                    <a:pt x="75" y="71"/>
                  </a:lnTo>
                  <a:lnTo>
                    <a:pt x="71" y="74"/>
                  </a:lnTo>
                  <a:lnTo>
                    <a:pt x="71" y="78"/>
                  </a:lnTo>
                  <a:lnTo>
                    <a:pt x="71" y="80"/>
                  </a:lnTo>
                  <a:lnTo>
                    <a:pt x="71" y="80"/>
                  </a:lnTo>
                  <a:close/>
                  <a:moveTo>
                    <a:pt x="73" y="80"/>
                  </a:moveTo>
                  <a:lnTo>
                    <a:pt x="73" y="82"/>
                  </a:lnTo>
                  <a:lnTo>
                    <a:pt x="75" y="80"/>
                  </a:lnTo>
                  <a:lnTo>
                    <a:pt x="78" y="78"/>
                  </a:lnTo>
                  <a:lnTo>
                    <a:pt x="78" y="76"/>
                  </a:lnTo>
                  <a:lnTo>
                    <a:pt x="73" y="78"/>
                  </a:lnTo>
                  <a:lnTo>
                    <a:pt x="73" y="80"/>
                  </a:lnTo>
                  <a:lnTo>
                    <a:pt x="73" y="80"/>
                  </a:lnTo>
                  <a:close/>
                  <a:moveTo>
                    <a:pt x="59" y="80"/>
                  </a:moveTo>
                  <a:lnTo>
                    <a:pt x="61" y="84"/>
                  </a:lnTo>
                  <a:lnTo>
                    <a:pt x="65" y="84"/>
                  </a:lnTo>
                  <a:lnTo>
                    <a:pt x="65" y="84"/>
                  </a:lnTo>
                  <a:lnTo>
                    <a:pt x="67" y="80"/>
                  </a:lnTo>
                  <a:lnTo>
                    <a:pt x="71" y="82"/>
                  </a:lnTo>
                  <a:lnTo>
                    <a:pt x="71" y="80"/>
                  </a:lnTo>
                  <a:lnTo>
                    <a:pt x="71" y="84"/>
                  </a:lnTo>
                  <a:lnTo>
                    <a:pt x="69" y="86"/>
                  </a:lnTo>
                  <a:lnTo>
                    <a:pt x="69" y="90"/>
                  </a:lnTo>
                  <a:lnTo>
                    <a:pt x="69" y="90"/>
                  </a:lnTo>
                  <a:lnTo>
                    <a:pt x="69" y="86"/>
                  </a:lnTo>
                  <a:lnTo>
                    <a:pt x="67" y="88"/>
                  </a:lnTo>
                  <a:lnTo>
                    <a:pt x="61" y="88"/>
                  </a:lnTo>
                  <a:lnTo>
                    <a:pt x="54" y="88"/>
                  </a:lnTo>
                  <a:lnTo>
                    <a:pt x="54" y="84"/>
                  </a:lnTo>
                  <a:lnTo>
                    <a:pt x="56" y="84"/>
                  </a:lnTo>
                  <a:lnTo>
                    <a:pt x="54" y="82"/>
                  </a:lnTo>
                  <a:lnTo>
                    <a:pt x="56" y="80"/>
                  </a:lnTo>
                  <a:lnTo>
                    <a:pt x="59" y="80"/>
                  </a:lnTo>
                  <a:lnTo>
                    <a:pt x="59" y="80"/>
                  </a:lnTo>
                  <a:close/>
                  <a:moveTo>
                    <a:pt x="44" y="59"/>
                  </a:moveTo>
                  <a:lnTo>
                    <a:pt x="46" y="57"/>
                  </a:lnTo>
                  <a:lnTo>
                    <a:pt x="46" y="50"/>
                  </a:lnTo>
                  <a:lnTo>
                    <a:pt x="48" y="57"/>
                  </a:lnTo>
                  <a:lnTo>
                    <a:pt x="46" y="59"/>
                  </a:lnTo>
                  <a:lnTo>
                    <a:pt x="44" y="59"/>
                  </a:lnTo>
                  <a:lnTo>
                    <a:pt x="44" y="59"/>
                  </a:lnTo>
                  <a:close/>
                  <a:moveTo>
                    <a:pt x="42" y="80"/>
                  </a:moveTo>
                  <a:lnTo>
                    <a:pt x="44" y="84"/>
                  </a:lnTo>
                  <a:lnTo>
                    <a:pt x="46" y="82"/>
                  </a:lnTo>
                  <a:lnTo>
                    <a:pt x="42" y="80"/>
                  </a:lnTo>
                  <a:lnTo>
                    <a:pt x="42" y="80"/>
                  </a:lnTo>
                  <a:close/>
                  <a:moveTo>
                    <a:pt x="50" y="74"/>
                  </a:moveTo>
                  <a:lnTo>
                    <a:pt x="50" y="80"/>
                  </a:lnTo>
                  <a:lnTo>
                    <a:pt x="48" y="84"/>
                  </a:lnTo>
                  <a:lnTo>
                    <a:pt x="48" y="84"/>
                  </a:lnTo>
                  <a:lnTo>
                    <a:pt x="50" y="82"/>
                  </a:lnTo>
                  <a:lnTo>
                    <a:pt x="52" y="78"/>
                  </a:lnTo>
                  <a:lnTo>
                    <a:pt x="52" y="78"/>
                  </a:lnTo>
                  <a:lnTo>
                    <a:pt x="50" y="74"/>
                  </a:lnTo>
                  <a:lnTo>
                    <a:pt x="50" y="74"/>
                  </a:lnTo>
                  <a:close/>
                  <a:moveTo>
                    <a:pt x="33" y="65"/>
                  </a:moveTo>
                  <a:lnTo>
                    <a:pt x="37" y="63"/>
                  </a:lnTo>
                  <a:lnTo>
                    <a:pt x="42" y="65"/>
                  </a:lnTo>
                  <a:lnTo>
                    <a:pt x="46" y="65"/>
                  </a:lnTo>
                  <a:lnTo>
                    <a:pt x="48" y="71"/>
                  </a:lnTo>
                  <a:lnTo>
                    <a:pt x="48" y="74"/>
                  </a:lnTo>
                  <a:lnTo>
                    <a:pt x="46" y="78"/>
                  </a:lnTo>
                  <a:lnTo>
                    <a:pt x="42" y="80"/>
                  </a:lnTo>
                  <a:lnTo>
                    <a:pt x="40" y="78"/>
                  </a:lnTo>
                  <a:lnTo>
                    <a:pt x="37" y="78"/>
                  </a:lnTo>
                  <a:lnTo>
                    <a:pt x="33" y="74"/>
                  </a:lnTo>
                  <a:lnTo>
                    <a:pt x="31" y="69"/>
                  </a:lnTo>
                  <a:lnTo>
                    <a:pt x="33" y="65"/>
                  </a:lnTo>
                  <a:lnTo>
                    <a:pt x="33" y="65"/>
                  </a:lnTo>
                  <a:close/>
                  <a:moveTo>
                    <a:pt x="48" y="15"/>
                  </a:moveTo>
                  <a:lnTo>
                    <a:pt x="50" y="12"/>
                  </a:lnTo>
                  <a:lnTo>
                    <a:pt x="54" y="12"/>
                  </a:lnTo>
                  <a:lnTo>
                    <a:pt x="52" y="15"/>
                  </a:lnTo>
                  <a:lnTo>
                    <a:pt x="48" y="15"/>
                  </a:lnTo>
                  <a:lnTo>
                    <a:pt x="48" y="15"/>
                  </a:lnTo>
                  <a:close/>
                  <a:moveTo>
                    <a:pt x="12" y="34"/>
                  </a:moveTo>
                  <a:lnTo>
                    <a:pt x="12" y="29"/>
                  </a:lnTo>
                  <a:lnTo>
                    <a:pt x="16" y="27"/>
                  </a:lnTo>
                  <a:lnTo>
                    <a:pt x="19" y="25"/>
                  </a:lnTo>
                  <a:lnTo>
                    <a:pt x="19" y="29"/>
                  </a:lnTo>
                  <a:lnTo>
                    <a:pt x="14" y="31"/>
                  </a:lnTo>
                  <a:lnTo>
                    <a:pt x="12" y="34"/>
                  </a:lnTo>
                  <a:lnTo>
                    <a:pt x="12" y="34"/>
                  </a:lnTo>
                  <a:close/>
                  <a:moveTo>
                    <a:pt x="12" y="36"/>
                  </a:moveTo>
                  <a:lnTo>
                    <a:pt x="10" y="29"/>
                  </a:lnTo>
                  <a:lnTo>
                    <a:pt x="12" y="27"/>
                  </a:lnTo>
                  <a:lnTo>
                    <a:pt x="19" y="23"/>
                  </a:lnTo>
                  <a:lnTo>
                    <a:pt x="19" y="23"/>
                  </a:lnTo>
                  <a:lnTo>
                    <a:pt x="23" y="23"/>
                  </a:lnTo>
                  <a:lnTo>
                    <a:pt x="27" y="25"/>
                  </a:lnTo>
                  <a:lnTo>
                    <a:pt x="29" y="23"/>
                  </a:lnTo>
                  <a:lnTo>
                    <a:pt x="33" y="23"/>
                  </a:lnTo>
                  <a:lnTo>
                    <a:pt x="37" y="25"/>
                  </a:lnTo>
                  <a:lnTo>
                    <a:pt x="40" y="23"/>
                  </a:lnTo>
                  <a:lnTo>
                    <a:pt x="42" y="17"/>
                  </a:lnTo>
                  <a:lnTo>
                    <a:pt x="42" y="12"/>
                  </a:lnTo>
                  <a:lnTo>
                    <a:pt x="42" y="10"/>
                  </a:lnTo>
                  <a:lnTo>
                    <a:pt x="42" y="6"/>
                  </a:lnTo>
                  <a:lnTo>
                    <a:pt x="44" y="2"/>
                  </a:lnTo>
                  <a:lnTo>
                    <a:pt x="44" y="0"/>
                  </a:lnTo>
                  <a:lnTo>
                    <a:pt x="40" y="6"/>
                  </a:lnTo>
                  <a:lnTo>
                    <a:pt x="33" y="8"/>
                  </a:lnTo>
                  <a:lnTo>
                    <a:pt x="29" y="8"/>
                  </a:lnTo>
                  <a:lnTo>
                    <a:pt x="27" y="12"/>
                  </a:lnTo>
                  <a:lnTo>
                    <a:pt x="25" y="17"/>
                  </a:lnTo>
                  <a:lnTo>
                    <a:pt x="23" y="19"/>
                  </a:lnTo>
                  <a:lnTo>
                    <a:pt x="16" y="19"/>
                  </a:lnTo>
                  <a:lnTo>
                    <a:pt x="12" y="23"/>
                  </a:lnTo>
                  <a:lnTo>
                    <a:pt x="10" y="23"/>
                  </a:lnTo>
                  <a:lnTo>
                    <a:pt x="8" y="23"/>
                  </a:lnTo>
                  <a:lnTo>
                    <a:pt x="6" y="27"/>
                  </a:lnTo>
                  <a:lnTo>
                    <a:pt x="4" y="29"/>
                  </a:lnTo>
                  <a:lnTo>
                    <a:pt x="6" y="31"/>
                  </a:lnTo>
                  <a:lnTo>
                    <a:pt x="8" y="31"/>
                  </a:lnTo>
                  <a:lnTo>
                    <a:pt x="12" y="36"/>
                  </a:lnTo>
                  <a:lnTo>
                    <a:pt x="12" y="36"/>
                  </a:lnTo>
                  <a:close/>
                  <a:moveTo>
                    <a:pt x="29" y="82"/>
                  </a:moveTo>
                  <a:lnTo>
                    <a:pt x="29" y="82"/>
                  </a:lnTo>
                  <a:lnTo>
                    <a:pt x="29" y="80"/>
                  </a:lnTo>
                  <a:lnTo>
                    <a:pt x="27" y="78"/>
                  </a:lnTo>
                  <a:lnTo>
                    <a:pt x="25" y="78"/>
                  </a:lnTo>
                  <a:lnTo>
                    <a:pt x="25" y="74"/>
                  </a:lnTo>
                  <a:lnTo>
                    <a:pt x="27" y="71"/>
                  </a:lnTo>
                  <a:lnTo>
                    <a:pt x="29" y="69"/>
                  </a:lnTo>
                  <a:lnTo>
                    <a:pt x="27" y="69"/>
                  </a:lnTo>
                  <a:lnTo>
                    <a:pt x="27" y="65"/>
                  </a:lnTo>
                  <a:lnTo>
                    <a:pt x="33" y="61"/>
                  </a:lnTo>
                  <a:lnTo>
                    <a:pt x="33" y="61"/>
                  </a:lnTo>
                  <a:lnTo>
                    <a:pt x="35" y="57"/>
                  </a:lnTo>
                  <a:lnTo>
                    <a:pt x="37" y="59"/>
                  </a:lnTo>
                  <a:lnTo>
                    <a:pt x="42" y="57"/>
                  </a:lnTo>
                  <a:lnTo>
                    <a:pt x="42" y="50"/>
                  </a:lnTo>
                  <a:lnTo>
                    <a:pt x="40" y="48"/>
                  </a:lnTo>
                  <a:lnTo>
                    <a:pt x="42" y="46"/>
                  </a:lnTo>
                  <a:lnTo>
                    <a:pt x="44" y="44"/>
                  </a:lnTo>
                  <a:lnTo>
                    <a:pt x="48" y="48"/>
                  </a:lnTo>
                  <a:lnTo>
                    <a:pt x="48" y="46"/>
                  </a:lnTo>
                  <a:lnTo>
                    <a:pt x="50" y="46"/>
                  </a:lnTo>
                  <a:lnTo>
                    <a:pt x="52" y="46"/>
                  </a:lnTo>
                  <a:lnTo>
                    <a:pt x="52" y="42"/>
                  </a:lnTo>
                  <a:lnTo>
                    <a:pt x="50" y="38"/>
                  </a:lnTo>
                  <a:lnTo>
                    <a:pt x="48" y="40"/>
                  </a:lnTo>
                  <a:lnTo>
                    <a:pt x="42" y="40"/>
                  </a:lnTo>
                  <a:lnTo>
                    <a:pt x="40" y="38"/>
                  </a:lnTo>
                  <a:lnTo>
                    <a:pt x="37" y="34"/>
                  </a:lnTo>
                  <a:lnTo>
                    <a:pt x="35" y="34"/>
                  </a:lnTo>
                  <a:lnTo>
                    <a:pt x="37" y="31"/>
                  </a:lnTo>
                  <a:lnTo>
                    <a:pt x="37" y="27"/>
                  </a:lnTo>
                  <a:lnTo>
                    <a:pt x="33" y="25"/>
                  </a:lnTo>
                  <a:lnTo>
                    <a:pt x="29" y="25"/>
                  </a:lnTo>
                  <a:lnTo>
                    <a:pt x="25" y="27"/>
                  </a:lnTo>
                  <a:lnTo>
                    <a:pt x="23" y="25"/>
                  </a:lnTo>
                  <a:lnTo>
                    <a:pt x="21" y="27"/>
                  </a:lnTo>
                  <a:lnTo>
                    <a:pt x="25" y="31"/>
                  </a:lnTo>
                  <a:lnTo>
                    <a:pt x="23" y="34"/>
                  </a:lnTo>
                  <a:lnTo>
                    <a:pt x="27" y="38"/>
                  </a:lnTo>
                  <a:lnTo>
                    <a:pt x="27" y="38"/>
                  </a:lnTo>
                  <a:lnTo>
                    <a:pt x="23" y="38"/>
                  </a:lnTo>
                  <a:lnTo>
                    <a:pt x="21" y="38"/>
                  </a:lnTo>
                  <a:lnTo>
                    <a:pt x="19" y="36"/>
                  </a:lnTo>
                  <a:lnTo>
                    <a:pt x="21" y="34"/>
                  </a:lnTo>
                  <a:lnTo>
                    <a:pt x="19" y="29"/>
                  </a:lnTo>
                  <a:lnTo>
                    <a:pt x="19" y="29"/>
                  </a:lnTo>
                  <a:lnTo>
                    <a:pt x="14" y="36"/>
                  </a:lnTo>
                  <a:lnTo>
                    <a:pt x="16" y="38"/>
                  </a:lnTo>
                  <a:lnTo>
                    <a:pt x="12" y="40"/>
                  </a:lnTo>
                  <a:lnTo>
                    <a:pt x="10" y="38"/>
                  </a:lnTo>
                  <a:lnTo>
                    <a:pt x="8" y="38"/>
                  </a:lnTo>
                  <a:lnTo>
                    <a:pt x="6" y="36"/>
                  </a:lnTo>
                  <a:lnTo>
                    <a:pt x="2" y="40"/>
                  </a:lnTo>
                  <a:lnTo>
                    <a:pt x="6" y="42"/>
                  </a:lnTo>
                  <a:lnTo>
                    <a:pt x="6" y="46"/>
                  </a:lnTo>
                  <a:lnTo>
                    <a:pt x="4" y="44"/>
                  </a:lnTo>
                  <a:lnTo>
                    <a:pt x="2" y="44"/>
                  </a:lnTo>
                  <a:lnTo>
                    <a:pt x="4" y="50"/>
                  </a:lnTo>
                  <a:lnTo>
                    <a:pt x="6" y="50"/>
                  </a:lnTo>
                  <a:lnTo>
                    <a:pt x="6" y="55"/>
                  </a:lnTo>
                  <a:lnTo>
                    <a:pt x="8" y="57"/>
                  </a:lnTo>
                  <a:lnTo>
                    <a:pt x="2" y="61"/>
                  </a:lnTo>
                  <a:lnTo>
                    <a:pt x="0" y="65"/>
                  </a:lnTo>
                  <a:lnTo>
                    <a:pt x="2" y="67"/>
                  </a:lnTo>
                  <a:lnTo>
                    <a:pt x="6" y="65"/>
                  </a:lnTo>
                  <a:lnTo>
                    <a:pt x="10" y="69"/>
                  </a:lnTo>
                  <a:lnTo>
                    <a:pt x="12" y="76"/>
                  </a:lnTo>
                  <a:lnTo>
                    <a:pt x="10" y="78"/>
                  </a:lnTo>
                  <a:lnTo>
                    <a:pt x="10" y="80"/>
                  </a:lnTo>
                  <a:lnTo>
                    <a:pt x="16" y="80"/>
                  </a:lnTo>
                  <a:lnTo>
                    <a:pt x="23" y="82"/>
                  </a:lnTo>
                  <a:lnTo>
                    <a:pt x="25" y="82"/>
                  </a:lnTo>
                  <a:lnTo>
                    <a:pt x="29" y="82"/>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7" name="Freeform 45">
              <a:extLst>
                <a:ext uri="{FF2B5EF4-FFF2-40B4-BE49-F238E27FC236}">
                  <a16:creationId xmlns:a16="http://schemas.microsoft.com/office/drawing/2014/main" id="{DF54435C-0799-4E64-8DE8-32ECC67409BA}"/>
                </a:ext>
              </a:extLst>
            </p:cNvPr>
            <p:cNvSpPr>
              <a:spLocks noEditPoints="1"/>
            </p:cNvSpPr>
            <p:nvPr/>
          </p:nvSpPr>
          <p:spPr bwMode="auto">
            <a:xfrm>
              <a:off x="4341178" y="2104916"/>
              <a:ext cx="328089" cy="352797"/>
            </a:xfrm>
            <a:custGeom>
              <a:avLst/>
              <a:gdLst>
                <a:gd name="T0" fmla="*/ 390 w 407"/>
                <a:gd name="T1" fmla="*/ 59 h 466"/>
                <a:gd name="T2" fmla="*/ 403 w 407"/>
                <a:gd name="T3" fmla="*/ 31 h 466"/>
                <a:gd name="T4" fmla="*/ 373 w 407"/>
                <a:gd name="T5" fmla="*/ 21 h 466"/>
                <a:gd name="T6" fmla="*/ 356 w 407"/>
                <a:gd name="T7" fmla="*/ 21 h 466"/>
                <a:gd name="T8" fmla="*/ 344 w 407"/>
                <a:gd name="T9" fmla="*/ 0 h 466"/>
                <a:gd name="T10" fmla="*/ 331 w 407"/>
                <a:gd name="T11" fmla="*/ 29 h 466"/>
                <a:gd name="T12" fmla="*/ 306 w 407"/>
                <a:gd name="T13" fmla="*/ 42 h 466"/>
                <a:gd name="T14" fmla="*/ 293 w 407"/>
                <a:gd name="T15" fmla="*/ 15 h 466"/>
                <a:gd name="T16" fmla="*/ 283 w 407"/>
                <a:gd name="T17" fmla="*/ 48 h 466"/>
                <a:gd name="T18" fmla="*/ 257 w 407"/>
                <a:gd name="T19" fmla="*/ 52 h 466"/>
                <a:gd name="T20" fmla="*/ 232 w 407"/>
                <a:gd name="T21" fmla="*/ 78 h 466"/>
                <a:gd name="T22" fmla="*/ 222 w 407"/>
                <a:gd name="T23" fmla="*/ 86 h 466"/>
                <a:gd name="T24" fmla="*/ 201 w 407"/>
                <a:gd name="T25" fmla="*/ 86 h 466"/>
                <a:gd name="T26" fmla="*/ 179 w 407"/>
                <a:gd name="T27" fmla="*/ 114 h 466"/>
                <a:gd name="T28" fmla="*/ 177 w 407"/>
                <a:gd name="T29" fmla="*/ 126 h 466"/>
                <a:gd name="T30" fmla="*/ 158 w 407"/>
                <a:gd name="T31" fmla="*/ 141 h 466"/>
                <a:gd name="T32" fmla="*/ 160 w 407"/>
                <a:gd name="T33" fmla="*/ 158 h 466"/>
                <a:gd name="T34" fmla="*/ 139 w 407"/>
                <a:gd name="T35" fmla="*/ 181 h 466"/>
                <a:gd name="T36" fmla="*/ 137 w 407"/>
                <a:gd name="T37" fmla="*/ 198 h 466"/>
                <a:gd name="T38" fmla="*/ 129 w 407"/>
                <a:gd name="T39" fmla="*/ 223 h 466"/>
                <a:gd name="T40" fmla="*/ 108 w 407"/>
                <a:gd name="T41" fmla="*/ 251 h 466"/>
                <a:gd name="T42" fmla="*/ 83 w 407"/>
                <a:gd name="T43" fmla="*/ 282 h 466"/>
                <a:gd name="T44" fmla="*/ 112 w 407"/>
                <a:gd name="T45" fmla="*/ 280 h 466"/>
                <a:gd name="T46" fmla="*/ 74 w 407"/>
                <a:gd name="T47" fmla="*/ 291 h 466"/>
                <a:gd name="T48" fmla="*/ 64 w 407"/>
                <a:gd name="T49" fmla="*/ 310 h 466"/>
                <a:gd name="T50" fmla="*/ 47 w 407"/>
                <a:gd name="T51" fmla="*/ 314 h 466"/>
                <a:gd name="T52" fmla="*/ 38 w 407"/>
                <a:gd name="T53" fmla="*/ 331 h 466"/>
                <a:gd name="T54" fmla="*/ 7 w 407"/>
                <a:gd name="T55" fmla="*/ 335 h 466"/>
                <a:gd name="T56" fmla="*/ 13 w 407"/>
                <a:gd name="T57" fmla="*/ 356 h 466"/>
                <a:gd name="T58" fmla="*/ 32 w 407"/>
                <a:gd name="T59" fmla="*/ 362 h 466"/>
                <a:gd name="T60" fmla="*/ 38 w 407"/>
                <a:gd name="T61" fmla="*/ 371 h 466"/>
                <a:gd name="T62" fmla="*/ 11 w 407"/>
                <a:gd name="T63" fmla="*/ 381 h 466"/>
                <a:gd name="T64" fmla="*/ 38 w 407"/>
                <a:gd name="T65" fmla="*/ 388 h 466"/>
                <a:gd name="T66" fmla="*/ 17 w 407"/>
                <a:gd name="T67" fmla="*/ 415 h 466"/>
                <a:gd name="T68" fmla="*/ 30 w 407"/>
                <a:gd name="T69" fmla="*/ 436 h 466"/>
                <a:gd name="T70" fmla="*/ 49 w 407"/>
                <a:gd name="T71" fmla="*/ 466 h 466"/>
                <a:gd name="T72" fmla="*/ 85 w 407"/>
                <a:gd name="T73" fmla="*/ 432 h 466"/>
                <a:gd name="T74" fmla="*/ 101 w 407"/>
                <a:gd name="T75" fmla="*/ 419 h 466"/>
                <a:gd name="T76" fmla="*/ 127 w 407"/>
                <a:gd name="T77" fmla="*/ 434 h 466"/>
                <a:gd name="T78" fmla="*/ 127 w 407"/>
                <a:gd name="T79" fmla="*/ 329 h 466"/>
                <a:gd name="T80" fmla="*/ 154 w 407"/>
                <a:gd name="T81" fmla="*/ 196 h 466"/>
                <a:gd name="T82" fmla="*/ 205 w 407"/>
                <a:gd name="T83" fmla="*/ 122 h 466"/>
                <a:gd name="T84" fmla="*/ 241 w 407"/>
                <a:gd name="T85" fmla="*/ 90 h 466"/>
                <a:gd name="T86" fmla="*/ 310 w 407"/>
                <a:gd name="T87" fmla="*/ 99 h 466"/>
                <a:gd name="T88" fmla="*/ 356 w 407"/>
                <a:gd name="T89" fmla="*/ 46 h 466"/>
                <a:gd name="T90" fmla="*/ 11 w 407"/>
                <a:gd name="T91" fmla="*/ 407 h 466"/>
                <a:gd name="T92" fmla="*/ 5 w 407"/>
                <a:gd name="T93" fmla="*/ 385 h 466"/>
                <a:gd name="T94" fmla="*/ 5 w 407"/>
                <a:gd name="T95" fmla="*/ 345 h 466"/>
                <a:gd name="T96" fmla="*/ 57 w 407"/>
                <a:gd name="T97" fmla="*/ 297 h 466"/>
                <a:gd name="T98" fmla="*/ 68 w 407"/>
                <a:gd name="T99" fmla="*/ 286 h 466"/>
                <a:gd name="T100" fmla="*/ 108 w 407"/>
                <a:gd name="T101" fmla="*/ 246 h 466"/>
                <a:gd name="T102" fmla="*/ 148 w 407"/>
                <a:gd name="T103" fmla="*/ 162 h 466"/>
                <a:gd name="T104" fmla="*/ 135 w 407"/>
                <a:gd name="T105" fmla="*/ 126 h 466"/>
                <a:gd name="T106" fmla="*/ 158 w 407"/>
                <a:gd name="T107" fmla="*/ 93 h 466"/>
                <a:gd name="T108" fmla="*/ 173 w 407"/>
                <a:gd name="T109" fmla="*/ 82 h 466"/>
                <a:gd name="T110" fmla="*/ 167 w 407"/>
                <a:gd name="T111" fmla="*/ 107 h 466"/>
                <a:gd name="T112" fmla="*/ 201 w 407"/>
                <a:gd name="T113" fmla="*/ 84 h 466"/>
                <a:gd name="T114" fmla="*/ 201 w 407"/>
                <a:gd name="T115" fmla="*/ 67 h 466"/>
                <a:gd name="T116" fmla="*/ 213 w 407"/>
                <a:gd name="T117" fmla="*/ 48 h 466"/>
                <a:gd name="T118" fmla="*/ 224 w 407"/>
                <a:gd name="T119" fmla="*/ 48 h 466"/>
                <a:gd name="T120" fmla="*/ 266 w 407"/>
                <a:gd name="T121" fmla="*/ 33 h 466"/>
                <a:gd name="T122" fmla="*/ 276 w 407"/>
                <a:gd name="T123" fmla="*/ 17 h 466"/>
                <a:gd name="T124" fmla="*/ 297 w 407"/>
                <a:gd name="T125" fmla="*/ 4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466">
                  <a:moveTo>
                    <a:pt x="378" y="84"/>
                  </a:moveTo>
                  <a:lnTo>
                    <a:pt x="380" y="82"/>
                  </a:lnTo>
                  <a:lnTo>
                    <a:pt x="380" y="76"/>
                  </a:lnTo>
                  <a:lnTo>
                    <a:pt x="386" y="71"/>
                  </a:lnTo>
                  <a:lnTo>
                    <a:pt x="390" y="69"/>
                  </a:lnTo>
                  <a:lnTo>
                    <a:pt x="392" y="65"/>
                  </a:lnTo>
                  <a:lnTo>
                    <a:pt x="392" y="61"/>
                  </a:lnTo>
                  <a:lnTo>
                    <a:pt x="397" y="61"/>
                  </a:lnTo>
                  <a:lnTo>
                    <a:pt x="401" y="61"/>
                  </a:lnTo>
                  <a:lnTo>
                    <a:pt x="403" y="59"/>
                  </a:lnTo>
                  <a:lnTo>
                    <a:pt x="403" y="55"/>
                  </a:lnTo>
                  <a:lnTo>
                    <a:pt x="401" y="55"/>
                  </a:lnTo>
                  <a:lnTo>
                    <a:pt x="399" y="52"/>
                  </a:lnTo>
                  <a:lnTo>
                    <a:pt x="397" y="52"/>
                  </a:lnTo>
                  <a:lnTo>
                    <a:pt x="394" y="52"/>
                  </a:lnTo>
                  <a:lnTo>
                    <a:pt x="394" y="55"/>
                  </a:lnTo>
                  <a:lnTo>
                    <a:pt x="394" y="55"/>
                  </a:lnTo>
                  <a:lnTo>
                    <a:pt x="392" y="52"/>
                  </a:lnTo>
                  <a:lnTo>
                    <a:pt x="390" y="52"/>
                  </a:lnTo>
                  <a:lnTo>
                    <a:pt x="390" y="55"/>
                  </a:lnTo>
                  <a:lnTo>
                    <a:pt x="390" y="59"/>
                  </a:lnTo>
                  <a:lnTo>
                    <a:pt x="388" y="57"/>
                  </a:lnTo>
                  <a:lnTo>
                    <a:pt x="388" y="55"/>
                  </a:lnTo>
                  <a:lnTo>
                    <a:pt x="384" y="57"/>
                  </a:lnTo>
                  <a:lnTo>
                    <a:pt x="384" y="59"/>
                  </a:lnTo>
                  <a:lnTo>
                    <a:pt x="382" y="55"/>
                  </a:lnTo>
                  <a:lnTo>
                    <a:pt x="382" y="50"/>
                  </a:lnTo>
                  <a:lnTo>
                    <a:pt x="380" y="50"/>
                  </a:lnTo>
                  <a:lnTo>
                    <a:pt x="378" y="46"/>
                  </a:lnTo>
                  <a:lnTo>
                    <a:pt x="378" y="46"/>
                  </a:lnTo>
                  <a:lnTo>
                    <a:pt x="373" y="46"/>
                  </a:lnTo>
                  <a:lnTo>
                    <a:pt x="371" y="44"/>
                  </a:lnTo>
                  <a:lnTo>
                    <a:pt x="365" y="44"/>
                  </a:lnTo>
                  <a:lnTo>
                    <a:pt x="363" y="42"/>
                  </a:lnTo>
                  <a:lnTo>
                    <a:pt x="365" y="40"/>
                  </a:lnTo>
                  <a:lnTo>
                    <a:pt x="369" y="42"/>
                  </a:lnTo>
                  <a:lnTo>
                    <a:pt x="375" y="42"/>
                  </a:lnTo>
                  <a:lnTo>
                    <a:pt x="380" y="42"/>
                  </a:lnTo>
                  <a:lnTo>
                    <a:pt x="386" y="42"/>
                  </a:lnTo>
                  <a:lnTo>
                    <a:pt x="392" y="42"/>
                  </a:lnTo>
                  <a:lnTo>
                    <a:pt x="397" y="33"/>
                  </a:lnTo>
                  <a:lnTo>
                    <a:pt x="403" y="31"/>
                  </a:lnTo>
                  <a:lnTo>
                    <a:pt x="407" y="29"/>
                  </a:lnTo>
                  <a:lnTo>
                    <a:pt x="407" y="27"/>
                  </a:lnTo>
                  <a:lnTo>
                    <a:pt x="405" y="27"/>
                  </a:lnTo>
                  <a:lnTo>
                    <a:pt x="403" y="25"/>
                  </a:lnTo>
                  <a:lnTo>
                    <a:pt x="401" y="25"/>
                  </a:lnTo>
                  <a:lnTo>
                    <a:pt x="397" y="25"/>
                  </a:lnTo>
                  <a:lnTo>
                    <a:pt x="392" y="21"/>
                  </a:lnTo>
                  <a:lnTo>
                    <a:pt x="390" y="21"/>
                  </a:lnTo>
                  <a:lnTo>
                    <a:pt x="386" y="25"/>
                  </a:lnTo>
                  <a:lnTo>
                    <a:pt x="384" y="25"/>
                  </a:lnTo>
                  <a:lnTo>
                    <a:pt x="384" y="23"/>
                  </a:lnTo>
                  <a:lnTo>
                    <a:pt x="388" y="21"/>
                  </a:lnTo>
                  <a:lnTo>
                    <a:pt x="388" y="19"/>
                  </a:lnTo>
                  <a:lnTo>
                    <a:pt x="384" y="17"/>
                  </a:lnTo>
                  <a:lnTo>
                    <a:pt x="384" y="17"/>
                  </a:lnTo>
                  <a:lnTo>
                    <a:pt x="380" y="17"/>
                  </a:lnTo>
                  <a:lnTo>
                    <a:pt x="378" y="21"/>
                  </a:lnTo>
                  <a:lnTo>
                    <a:pt x="375" y="21"/>
                  </a:lnTo>
                  <a:lnTo>
                    <a:pt x="378" y="19"/>
                  </a:lnTo>
                  <a:lnTo>
                    <a:pt x="375" y="19"/>
                  </a:lnTo>
                  <a:lnTo>
                    <a:pt x="373" y="21"/>
                  </a:lnTo>
                  <a:lnTo>
                    <a:pt x="371" y="21"/>
                  </a:lnTo>
                  <a:lnTo>
                    <a:pt x="371" y="19"/>
                  </a:lnTo>
                  <a:lnTo>
                    <a:pt x="373" y="17"/>
                  </a:lnTo>
                  <a:lnTo>
                    <a:pt x="373" y="15"/>
                  </a:lnTo>
                  <a:lnTo>
                    <a:pt x="369" y="12"/>
                  </a:lnTo>
                  <a:lnTo>
                    <a:pt x="365" y="12"/>
                  </a:lnTo>
                  <a:lnTo>
                    <a:pt x="363" y="12"/>
                  </a:lnTo>
                  <a:lnTo>
                    <a:pt x="363" y="19"/>
                  </a:lnTo>
                  <a:lnTo>
                    <a:pt x="361" y="19"/>
                  </a:lnTo>
                  <a:lnTo>
                    <a:pt x="361" y="21"/>
                  </a:lnTo>
                  <a:lnTo>
                    <a:pt x="363" y="27"/>
                  </a:lnTo>
                  <a:lnTo>
                    <a:pt x="363" y="29"/>
                  </a:lnTo>
                  <a:lnTo>
                    <a:pt x="361" y="31"/>
                  </a:lnTo>
                  <a:lnTo>
                    <a:pt x="359" y="27"/>
                  </a:lnTo>
                  <a:lnTo>
                    <a:pt x="356" y="27"/>
                  </a:lnTo>
                  <a:lnTo>
                    <a:pt x="354" y="29"/>
                  </a:lnTo>
                  <a:lnTo>
                    <a:pt x="352" y="29"/>
                  </a:lnTo>
                  <a:lnTo>
                    <a:pt x="348" y="31"/>
                  </a:lnTo>
                  <a:lnTo>
                    <a:pt x="350" y="25"/>
                  </a:lnTo>
                  <a:lnTo>
                    <a:pt x="354" y="25"/>
                  </a:lnTo>
                  <a:lnTo>
                    <a:pt x="356" y="21"/>
                  </a:lnTo>
                  <a:lnTo>
                    <a:pt x="354" y="19"/>
                  </a:lnTo>
                  <a:lnTo>
                    <a:pt x="354" y="19"/>
                  </a:lnTo>
                  <a:lnTo>
                    <a:pt x="350" y="23"/>
                  </a:lnTo>
                  <a:lnTo>
                    <a:pt x="348" y="21"/>
                  </a:lnTo>
                  <a:lnTo>
                    <a:pt x="348" y="21"/>
                  </a:lnTo>
                  <a:lnTo>
                    <a:pt x="350" y="19"/>
                  </a:lnTo>
                  <a:lnTo>
                    <a:pt x="350" y="17"/>
                  </a:lnTo>
                  <a:lnTo>
                    <a:pt x="348" y="15"/>
                  </a:lnTo>
                  <a:lnTo>
                    <a:pt x="346" y="15"/>
                  </a:lnTo>
                  <a:lnTo>
                    <a:pt x="350" y="12"/>
                  </a:lnTo>
                  <a:lnTo>
                    <a:pt x="350" y="15"/>
                  </a:lnTo>
                  <a:lnTo>
                    <a:pt x="354" y="15"/>
                  </a:lnTo>
                  <a:lnTo>
                    <a:pt x="356" y="8"/>
                  </a:lnTo>
                  <a:lnTo>
                    <a:pt x="356" y="6"/>
                  </a:lnTo>
                  <a:lnTo>
                    <a:pt x="352" y="6"/>
                  </a:lnTo>
                  <a:lnTo>
                    <a:pt x="350" y="6"/>
                  </a:lnTo>
                  <a:lnTo>
                    <a:pt x="352" y="2"/>
                  </a:lnTo>
                  <a:lnTo>
                    <a:pt x="350" y="0"/>
                  </a:lnTo>
                  <a:lnTo>
                    <a:pt x="348" y="2"/>
                  </a:lnTo>
                  <a:lnTo>
                    <a:pt x="346" y="2"/>
                  </a:lnTo>
                  <a:lnTo>
                    <a:pt x="344" y="0"/>
                  </a:lnTo>
                  <a:lnTo>
                    <a:pt x="342" y="2"/>
                  </a:lnTo>
                  <a:lnTo>
                    <a:pt x="342" y="4"/>
                  </a:lnTo>
                  <a:lnTo>
                    <a:pt x="344" y="8"/>
                  </a:lnTo>
                  <a:lnTo>
                    <a:pt x="342" y="10"/>
                  </a:lnTo>
                  <a:lnTo>
                    <a:pt x="340" y="10"/>
                  </a:lnTo>
                  <a:lnTo>
                    <a:pt x="338" y="6"/>
                  </a:lnTo>
                  <a:lnTo>
                    <a:pt x="335" y="8"/>
                  </a:lnTo>
                  <a:lnTo>
                    <a:pt x="335" y="10"/>
                  </a:lnTo>
                  <a:lnTo>
                    <a:pt x="335" y="12"/>
                  </a:lnTo>
                  <a:lnTo>
                    <a:pt x="338" y="12"/>
                  </a:lnTo>
                  <a:lnTo>
                    <a:pt x="340" y="15"/>
                  </a:lnTo>
                  <a:lnTo>
                    <a:pt x="340" y="15"/>
                  </a:lnTo>
                  <a:lnTo>
                    <a:pt x="338" y="17"/>
                  </a:lnTo>
                  <a:lnTo>
                    <a:pt x="338" y="19"/>
                  </a:lnTo>
                  <a:lnTo>
                    <a:pt x="335" y="21"/>
                  </a:lnTo>
                  <a:lnTo>
                    <a:pt x="335" y="23"/>
                  </a:lnTo>
                  <a:lnTo>
                    <a:pt x="335" y="23"/>
                  </a:lnTo>
                  <a:lnTo>
                    <a:pt x="333" y="25"/>
                  </a:lnTo>
                  <a:lnTo>
                    <a:pt x="335" y="29"/>
                  </a:lnTo>
                  <a:lnTo>
                    <a:pt x="333" y="31"/>
                  </a:lnTo>
                  <a:lnTo>
                    <a:pt x="331" y="29"/>
                  </a:lnTo>
                  <a:lnTo>
                    <a:pt x="329" y="31"/>
                  </a:lnTo>
                  <a:lnTo>
                    <a:pt x="327" y="31"/>
                  </a:lnTo>
                  <a:lnTo>
                    <a:pt x="325" y="33"/>
                  </a:lnTo>
                  <a:lnTo>
                    <a:pt x="325" y="29"/>
                  </a:lnTo>
                  <a:lnTo>
                    <a:pt x="329" y="23"/>
                  </a:lnTo>
                  <a:lnTo>
                    <a:pt x="325" y="23"/>
                  </a:lnTo>
                  <a:lnTo>
                    <a:pt x="325" y="21"/>
                  </a:lnTo>
                  <a:lnTo>
                    <a:pt x="327" y="19"/>
                  </a:lnTo>
                  <a:lnTo>
                    <a:pt x="327" y="12"/>
                  </a:lnTo>
                  <a:lnTo>
                    <a:pt x="327" y="10"/>
                  </a:lnTo>
                  <a:lnTo>
                    <a:pt x="325" y="10"/>
                  </a:lnTo>
                  <a:lnTo>
                    <a:pt x="321" y="19"/>
                  </a:lnTo>
                  <a:lnTo>
                    <a:pt x="321" y="23"/>
                  </a:lnTo>
                  <a:lnTo>
                    <a:pt x="314" y="29"/>
                  </a:lnTo>
                  <a:lnTo>
                    <a:pt x="314" y="36"/>
                  </a:lnTo>
                  <a:lnTo>
                    <a:pt x="314" y="38"/>
                  </a:lnTo>
                  <a:lnTo>
                    <a:pt x="314" y="40"/>
                  </a:lnTo>
                  <a:lnTo>
                    <a:pt x="308" y="46"/>
                  </a:lnTo>
                  <a:lnTo>
                    <a:pt x="306" y="48"/>
                  </a:lnTo>
                  <a:lnTo>
                    <a:pt x="306" y="44"/>
                  </a:lnTo>
                  <a:lnTo>
                    <a:pt x="306" y="42"/>
                  </a:lnTo>
                  <a:lnTo>
                    <a:pt x="308" y="36"/>
                  </a:lnTo>
                  <a:lnTo>
                    <a:pt x="308" y="33"/>
                  </a:lnTo>
                  <a:lnTo>
                    <a:pt x="308" y="29"/>
                  </a:lnTo>
                  <a:lnTo>
                    <a:pt x="308" y="27"/>
                  </a:lnTo>
                  <a:lnTo>
                    <a:pt x="312" y="21"/>
                  </a:lnTo>
                  <a:lnTo>
                    <a:pt x="314" y="17"/>
                  </a:lnTo>
                  <a:lnTo>
                    <a:pt x="314" y="17"/>
                  </a:lnTo>
                  <a:lnTo>
                    <a:pt x="314" y="15"/>
                  </a:lnTo>
                  <a:lnTo>
                    <a:pt x="312" y="15"/>
                  </a:lnTo>
                  <a:lnTo>
                    <a:pt x="308" y="10"/>
                  </a:lnTo>
                  <a:lnTo>
                    <a:pt x="306" y="10"/>
                  </a:lnTo>
                  <a:lnTo>
                    <a:pt x="308" y="15"/>
                  </a:lnTo>
                  <a:lnTo>
                    <a:pt x="306" y="17"/>
                  </a:lnTo>
                  <a:lnTo>
                    <a:pt x="306" y="12"/>
                  </a:lnTo>
                  <a:lnTo>
                    <a:pt x="302" y="10"/>
                  </a:lnTo>
                  <a:lnTo>
                    <a:pt x="300" y="10"/>
                  </a:lnTo>
                  <a:lnTo>
                    <a:pt x="297" y="12"/>
                  </a:lnTo>
                  <a:lnTo>
                    <a:pt x="297" y="17"/>
                  </a:lnTo>
                  <a:lnTo>
                    <a:pt x="295" y="19"/>
                  </a:lnTo>
                  <a:lnTo>
                    <a:pt x="295" y="17"/>
                  </a:lnTo>
                  <a:lnTo>
                    <a:pt x="293" y="15"/>
                  </a:lnTo>
                  <a:lnTo>
                    <a:pt x="291" y="17"/>
                  </a:lnTo>
                  <a:lnTo>
                    <a:pt x="291" y="19"/>
                  </a:lnTo>
                  <a:lnTo>
                    <a:pt x="295" y="21"/>
                  </a:lnTo>
                  <a:lnTo>
                    <a:pt x="297" y="25"/>
                  </a:lnTo>
                  <a:lnTo>
                    <a:pt x="295" y="25"/>
                  </a:lnTo>
                  <a:lnTo>
                    <a:pt x="293" y="23"/>
                  </a:lnTo>
                  <a:lnTo>
                    <a:pt x="291" y="27"/>
                  </a:lnTo>
                  <a:lnTo>
                    <a:pt x="291" y="29"/>
                  </a:lnTo>
                  <a:lnTo>
                    <a:pt x="291" y="29"/>
                  </a:lnTo>
                  <a:lnTo>
                    <a:pt x="291" y="31"/>
                  </a:lnTo>
                  <a:lnTo>
                    <a:pt x="287" y="29"/>
                  </a:lnTo>
                  <a:lnTo>
                    <a:pt x="285" y="29"/>
                  </a:lnTo>
                  <a:lnTo>
                    <a:pt x="283" y="33"/>
                  </a:lnTo>
                  <a:lnTo>
                    <a:pt x="281" y="33"/>
                  </a:lnTo>
                  <a:lnTo>
                    <a:pt x="281" y="36"/>
                  </a:lnTo>
                  <a:lnTo>
                    <a:pt x="283" y="38"/>
                  </a:lnTo>
                  <a:lnTo>
                    <a:pt x="279" y="40"/>
                  </a:lnTo>
                  <a:lnTo>
                    <a:pt x="279" y="42"/>
                  </a:lnTo>
                  <a:lnTo>
                    <a:pt x="281" y="46"/>
                  </a:lnTo>
                  <a:lnTo>
                    <a:pt x="279" y="48"/>
                  </a:lnTo>
                  <a:lnTo>
                    <a:pt x="283" y="48"/>
                  </a:lnTo>
                  <a:lnTo>
                    <a:pt x="283" y="50"/>
                  </a:lnTo>
                  <a:lnTo>
                    <a:pt x="281" y="52"/>
                  </a:lnTo>
                  <a:lnTo>
                    <a:pt x="276" y="52"/>
                  </a:lnTo>
                  <a:lnTo>
                    <a:pt x="274" y="46"/>
                  </a:lnTo>
                  <a:lnTo>
                    <a:pt x="272" y="46"/>
                  </a:lnTo>
                  <a:lnTo>
                    <a:pt x="274" y="44"/>
                  </a:lnTo>
                  <a:lnTo>
                    <a:pt x="272" y="42"/>
                  </a:lnTo>
                  <a:lnTo>
                    <a:pt x="268" y="42"/>
                  </a:lnTo>
                  <a:lnTo>
                    <a:pt x="264" y="42"/>
                  </a:lnTo>
                  <a:lnTo>
                    <a:pt x="257" y="38"/>
                  </a:lnTo>
                  <a:lnTo>
                    <a:pt x="257" y="38"/>
                  </a:lnTo>
                  <a:lnTo>
                    <a:pt x="255" y="40"/>
                  </a:lnTo>
                  <a:lnTo>
                    <a:pt x="253" y="38"/>
                  </a:lnTo>
                  <a:lnTo>
                    <a:pt x="249" y="40"/>
                  </a:lnTo>
                  <a:lnTo>
                    <a:pt x="247" y="40"/>
                  </a:lnTo>
                  <a:lnTo>
                    <a:pt x="247" y="42"/>
                  </a:lnTo>
                  <a:lnTo>
                    <a:pt x="251" y="46"/>
                  </a:lnTo>
                  <a:lnTo>
                    <a:pt x="253" y="46"/>
                  </a:lnTo>
                  <a:lnTo>
                    <a:pt x="255" y="48"/>
                  </a:lnTo>
                  <a:lnTo>
                    <a:pt x="260" y="50"/>
                  </a:lnTo>
                  <a:lnTo>
                    <a:pt x="257" y="52"/>
                  </a:lnTo>
                  <a:lnTo>
                    <a:pt x="257" y="57"/>
                  </a:lnTo>
                  <a:lnTo>
                    <a:pt x="262" y="61"/>
                  </a:lnTo>
                  <a:lnTo>
                    <a:pt x="262" y="63"/>
                  </a:lnTo>
                  <a:lnTo>
                    <a:pt x="257" y="61"/>
                  </a:lnTo>
                  <a:lnTo>
                    <a:pt x="255" y="57"/>
                  </a:lnTo>
                  <a:lnTo>
                    <a:pt x="251" y="55"/>
                  </a:lnTo>
                  <a:lnTo>
                    <a:pt x="249" y="52"/>
                  </a:lnTo>
                  <a:lnTo>
                    <a:pt x="249" y="57"/>
                  </a:lnTo>
                  <a:lnTo>
                    <a:pt x="247" y="59"/>
                  </a:lnTo>
                  <a:lnTo>
                    <a:pt x="245" y="55"/>
                  </a:lnTo>
                  <a:lnTo>
                    <a:pt x="243" y="57"/>
                  </a:lnTo>
                  <a:lnTo>
                    <a:pt x="243" y="59"/>
                  </a:lnTo>
                  <a:lnTo>
                    <a:pt x="238" y="61"/>
                  </a:lnTo>
                  <a:lnTo>
                    <a:pt x="238" y="65"/>
                  </a:lnTo>
                  <a:lnTo>
                    <a:pt x="243" y="67"/>
                  </a:lnTo>
                  <a:lnTo>
                    <a:pt x="245" y="71"/>
                  </a:lnTo>
                  <a:lnTo>
                    <a:pt x="243" y="69"/>
                  </a:lnTo>
                  <a:lnTo>
                    <a:pt x="241" y="67"/>
                  </a:lnTo>
                  <a:lnTo>
                    <a:pt x="236" y="71"/>
                  </a:lnTo>
                  <a:lnTo>
                    <a:pt x="236" y="76"/>
                  </a:lnTo>
                  <a:lnTo>
                    <a:pt x="232" y="78"/>
                  </a:lnTo>
                  <a:lnTo>
                    <a:pt x="232" y="76"/>
                  </a:lnTo>
                  <a:lnTo>
                    <a:pt x="234" y="74"/>
                  </a:lnTo>
                  <a:lnTo>
                    <a:pt x="234" y="71"/>
                  </a:lnTo>
                  <a:lnTo>
                    <a:pt x="236" y="65"/>
                  </a:lnTo>
                  <a:lnTo>
                    <a:pt x="234" y="55"/>
                  </a:lnTo>
                  <a:lnTo>
                    <a:pt x="232" y="57"/>
                  </a:lnTo>
                  <a:lnTo>
                    <a:pt x="228" y="63"/>
                  </a:lnTo>
                  <a:lnTo>
                    <a:pt x="228" y="69"/>
                  </a:lnTo>
                  <a:lnTo>
                    <a:pt x="228" y="71"/>
                  </a:lnTo>
                  <a:lnTo>
                    <a:pt x="224" y="76"/>
                  </a:lnTo>
                  <a:lnTo>
                    <a:pt x="224" y="71"/>
                  </a:lnTo>
                  <a:lnTo>
                    <a:pt x="226" y="67"/>
                  </a:lnTo>
                  <a:lnTo>
                    <a:pt x="224" y="61"/>
                  </a:lnTo>
                  <a:lnTo>
                    <a:pt x="224" y="61"/>
                  </a:lnTo>
                  <a:lnTo>
                    <a:pt x="219" y="63"/>
                  </a:lnTo>
                  <a:lnTo>
                    <a:pt x="215" y="69"/>
                  </a:lnTo>
                  <a:lnTo>
                    <a:pt x="217" y="71"/>
                  </a:lnTo>
                  <a:lnTo>
                    <a:pt x="217" y="76"/>
                  </a:lnTo>
                  <a:lnTo>
                    <a:pt x="224" y="80"/>
                  </a:lnTo>
                  <a:lnTo>
                    <a:pt x="224" y="82"/>
                  </a:lnTo>
                  <a:lnTo>
                    <a:pt x="222" y="86"/>
                  </a:lnTo>
                  <a:lnTo>
                    <a:pt x="222" y="82"/>
                  </a:lnTo>
                  <a:lnTo>
                    <a:pt x="217" y="80"/>
                  </a:lnTo>
                  <a:lnTo>
                    <a:pt x="213" y="71"/>
                  </a:lnTo>
                  <a:lnTo>
                    <a:pt x="213" y="71"/>
                  </a:lnTo>
                  <a:lnTo>
                    <a:pt x="207" y="74"/>
                  </a:lnTo>
                  <a:lnTo>
                    <a:pt x="207" y="76"/>
                  </a:lnTo>
                  <a:lnTo>
                    <a:pt x="213" y="80"/>
                  </a:lnTo>
                  <a:lnTo>
                    <a:pt x="215" y="80"/>
                  </a:lnTo>
                  <a:lnTo>
                    <a:pt x="215" y="82"/>
                  </a:lnTo>
                  <a:lnTo>
                    <a:pt x="213" y="82"/>
                  </a:lnTo>
                  <a:lnTo>
                    <a:pt x="209" y="82"/>
                  </a:lnTo>
                  <a:lnTo>
                    <a:pt x="211" y="86"/>
                  </a:lnTo>
                  <a:lnTo>
                    <a:pt x="207" y="84"/>
                  </a:lnTo>
                  <a:lnTo>
                    <a:pt x="207" y="78"/>
                  </a:lnTo>
                  <a:lnTo>
                    <a:pt x="205" y="78"/>
                  </a:lnTo>
                  <a:lnTo>
                    <a:pt x="205" y="76"/>
                  </a:lnTo>
                  <a:lnTo>
                    <a:pt x="203" y="76"/>
                  </a:lnTo>
                  <a:lnTo>
                    <a:pt x="203" y="82"/>
                  </a:lnTo>
                  <a:lnTo>
                    <a:pt x="203" y="84"/>
                  </a:lnTo>
                  <a:lnTo>
                    <a:pt x="203" y="88"/>
                  </a:lnTo>
                  <a:lnTo>
                    <a:pt x="201" y="86"/>
                  </a:lnTo>
                  <a:lnTo>
                    <a:pt x="196" y="88"/>
                  </a:lnTo>
                  <a:lnTo>
                    <a:pt x="192" y="93"/>
                  </a:lnTo>
                  <a:lnTo>
                    <a:pt x="194" y="93"/>
                  </a:lnTo>
                  <a:lnTo>
                    <a:pt x="196" y="93"/>
                  </a:lnTo>
                  <a:lnTo>
                    <a:pt x="198" y="95"/>
                  </a:lnTo>
                  <a:lnTo>
                    <a:pt x="196" y="95"/>
                  </a:lnTo>
                  <a:lnTo>
                    <a:pt x="194" y="97"/>
                  </a:lnTo>
                  <a:lnTo>
                    <a:pt x="196" y="99"/>
                  </a:lnTo>
                  <a:lnTo>
                    <a:pt x="194" y="101"/>
                  </a:lnTo>
                  <a:lnTo>
                    <a:pt x="192" y="101"/>
                  </a:lnTo>
                  <a:lnTo>
                    <a:pt x="192" y="103"/>
                  </a:lnTo>
                  <a:lnTo>
                    <a:pt x="192" y="103"/>
                  </a:lnTo>
                  <a:lnTo>
                    <a:pt x="190" y="103"/>
                  </a:lnTo>
                  <a:lnTo>
                    <a:pt x="188" y="101"/>
                  </a:lnTo>
                  <a:lnTo>
                    <a:pt x="186" y="103"/>
                  </a:lnTo>
                  <a:lnTo>
                    <a:pt x="184" y="105"/>
                  </a:lnTo>
                  <a:lnTo>
                    <a:pt x="184" y="107"/>
                  </a:lnTo>
                  <a:lnTo>
                    <a:pt x="184" y="109"/>
                  </a:lnTo>
                  <a:lnTo>
                    <a:pt x="179" y="109"/>
                  </a:lnTo>
                  <a:lnTo>
                    <a:pt x="177" y="114"/>
                  </a:lnTo>
                  <a:lnTo>
                    <a:pt x="179" y="114"/>
                  </a:lnTo>
                  <a:lnTo>
                    <a:pt x="188" y="111"/>
                  </a:lnTo>
                  <a:lnTo>
                    <a:pt x="190" y="114"/>
                  </a:lnTo>
                  <a:lnTo>
                    <a:pt x="194" y="111"/>
                  </a:lnTo>
                  <a:lnTo>
                    <a:pt x="196" y="111"/>
                  </a:lnTo>
                  <a:lnTo>
                    <a:pt x="196" y="114"/>
                  </a:lnTo>
                  <a:lnTo>
                    <a:pt x="194" y="116"/>
                  </a:lnTo>
                  <a:lnTo>
                    <a:pt x="194" y="122"/>
                  </a:lnTo>
                  <a:lnTo>
                    <a:pt x="192" y="122"/>
                  </a:lnTo>
                  <a:lnTo>
                    <a:pt x="190" y="120"/>
                  </a:lnTo>
                  <a:lnTo>
                    <a:pt x="190" y="118"/>
                  </a:lnTo>
                  <a:lnTo>
                    <a:pt x="188" y="120"/>
                  </a:lnTo>
                  <a:lnTo>
                    <a:pt x="186" y="118"/>
                  </a:lnTo>
                  <a:lnTo>
                    <a:pt x="182" y="118"/>
                  </a:lnTo>
                  <a:lnTo>
                    <a:pt x="184" y="118"/>
                  </a:lnTo>
                  <a:lnTo>
                    <a:pt x="182" y="120"/>
                  </a:lnTo>
                  <a:lnTo>
                    <a:pt x="179" y="120"/>
                  </a:lnTo>
                  <a:lnTo>
                    <a:pt x="177" y="120"/>
                  </a:lnTo>
                  <a:lnTo>
                    <a:pt x="179" y="122"/>
                  </a:lnTo>
                  <a:lnTo>
                    <a:pt x="182" y="124"/>
                  </a:lnTo>
                  <a:lnTo>
                    <a:pt x="179" y="124"/>
                  </a:lnTo>
                  <a:lnTo>
                    <a:pt x="177" y="126"/>
                  </a:lnTo>
                  <a:lnTo>
                    <a:pt x="179" y="130"/>
                  </a:lnTo>
                  <a:lnTo>
                    <a:pt x="177" y="133"/>
                  </a:lnTo>
                  <a:lnTo>
                    <a:pt x="175" y="128"/>
                  </a:lnTo>
                  <a:lnTo>
                    <a:pt x="175" y="126"/>
                  </a:lnTo>
                  <a:lnTo>
                    <a:pt x="173" y="122"/>
                  </a:lnTo>
                  <a:lnTo>
                    <a:pt x="171" y="124"/>
                  </a:lnTo>
                  <a:lnTo>
                    <a:pt x="169" y="126"/>
                  </a:lnTo>
                  <a:lnTo>
                    <a:pt x="167" y="124"/>
                  </a:lnTo>
                  <a:lnTo>
                    <a:pt x="167" y="122"/>
                  </a:lnTo>
                  <a:lnTo>
                    <a:pt x="165" y="122"/>
                  </a:lnTo>
                  <a:lnTo>
                    <a:pt x="163" y="124"/>
                  </a:lnTo>
                  <a:lnTo>
                    <a:pt x="165" y="128"/>
                  </a:lnTo>
                  <a:lnTo>
                    <a:pt x="169" y="128"/>
                  </a:lnTo>
                  <a:lnTo>
                    <a:pt x="173" y="130"/>
                  </a:lnTo>
                  <a:lnTo>
                    <a:pt x="171" y="133"/>
                  </a:lnTo>
                  <a:lnTo>
                    <a:pt x="163" y="135"/>
                  </a:lnTo>
                  <a:lnTo>
                    <a:pt x="163" y="133"/>
                  </a:lnTo>
                  <a:lnTo>
                    <a:pt x="158" y="133"/>
                  </a:lnTo>
                  <a:lnTo>
                    <a:pt x="158" y="137"/>
                  </a:lnTo>
                  <a:lnTo>
                    <a:pt x="160" y="139"/>
                  </a:lnTo>
                  <a:lnTo>
                    <a:pt x="158" y="141"/>
                  </a:lnTo>
                  <a:lnTo>
                    <a:pt x="160" y="141"/>
                  </a:lnTo>
                  <a:lnTo>
                    <a:pt x="165" y="137"/>
                  </a:lnTo>
                  <a:lnTo>
                    <a:pt x="167" y="137"/>
                  </a:lnTo>
                  <a:lnTo>
                    <a:pt x="169" y="139"/>
                  </a:lnTo>
                  <a:lnTo>
                    <a:pt x="165" y="141"/>
                  </a:lnTo>
                  <a:lnTo>
                    <a:pt x="163" y="143"/>
                  </a:lnTo>
                  <a:lnTo>
                    <a:pt x="165" y="147"/>
                  </a:lnTo>
                  <a:lnTo>
                    <a:pt x="169" y="149"/>
                  </a:lnTo>
                  <a:lnTo>
                    <a:pt x="169" y="152"/>
                  </a:lnTo>
                  <a:lnTo>
                    <a:pt x="167" y="149"/>
                  </a:lnTo>
                  <a:lnTo>
                    <a:pt x="165" y="152"/>
                  </a:lnTo>
                  <a:lnTo>
                    <a:pt x="160" y="147"/>
                  </a:lnTo>
                  <a:lnTo>
                    <a:pt x="158" y="147"/>
                  </a:lnTo>
                  <a:lnTo>
                    <a:pt x="156" y="149"/>
                  </a:lnTo>
                  <a:lnTo>
                    <a:pt x="158" y="152"/>
                  </a:lnTo>
                  <a:lnTo>
                    <a:pt x="156" y="152"/>
                  </a:lnTo>
                  <a:lnTo>
                    <a:pt x="152" y="154"/>
                  </a:lnTo>
                  <a:lnTo>
                    <a:pt x="152" y="158"/>
                  </a:lnTo>
                  <a:lnTo>
                    <a:pt x="156" y="158"/>
                  </a:lnTo>
                  <a:lnTo>
                    <a:pt x="158" y="156"/>
                  </a:lnTo>
                  <a:lnTo>
                    <a:pt x="160" y="158"/>
                  </a:lnTo>
                  <a:lnTo>
                    <a:pt x="165" y="158"/>
                  </a:lnTo>
                  <a:lnTo>
                    <a:pt x="165" y="160"/>
                  </a:lnTo>
                  <a:lnTo>
                    <a:pt x="169" y="162"/>
                  </a:lnTo>
                  <a:lnTo>
                    <a:pt x="169" y="164"/>
                  </a:lnTo>
                  <a:lnTo>
                    <a:pt x="163" y="160"/>
                  </a:lnTo>
                  <a:lnTo>
                    <a:pt x="158" y="160"/>
                  </a:lnTo>
                  <a:lnTo>
                    <a:pt x="156" y="162"/>
                  </a:lnTo>
                  <a:lnTo>
                    <a:pt x="152" y="162"/>
                  </a:lnTo>
                  <a:lnTo>
                    <a:pt x="152" y="166"/>
                  </a:lnTo>
                  <a:lnTo>
                    <a:pt x="148" y="168"/>
                  </a:lnTo>
                  <a:lnTo>
                    <a:pt x="146" y="166"/>
                  </a:lnTo>
                  <a:lnTo>
                    <a:pt x="142" y="168"/>
                  </a:lnTo>
                  <a:lnTo>
                    <a:pt x="139" y="168"/>
                  </a:lnTo>
                  <a:lnTo>
                    <a:pt x="139" y="170"/>
                  </a:lnTo>
                  <a:lnTo>
                    <a:pt x="142" y="173"/>
                  </a:lnTo>
                  <a:lnTo>
                    <a:pt x="144" y="175"/>
                  </a:lnTo>
                  <a:lnTo>
                    <a:pt x="142" y="177"/>
                  </a:lnTo>
                  <a:lnTo>
                    <a:pt x="139" y="175"/>
                  </a:lnTo>
                  <a:lnTo>
                    <a:pt x="139" y="177"/>
                  </a:lnTo>
                  <a:lnTo>
                    <a:pt x="142" y="179"/>
                  </a:lnTo>
                  <a:lnTo>
                    <a:pt x="139" y="181"/>
                  </a:lnTo>
                  <a:lnTo>
                    <a:pt x="137" y="179"/>
                  </a:lnTo>
                  <a:lnTo>
                    <a:pt x="135" y="179"/>
                  </a:lnTo>
                  <a:lnTo>
                    <a:pt x="135" y="179"/>
                  </a:lnTo>
                  <a:lnTo>
                    <a:pt x="137" y="181"/>
                  </a:lnTo>
                  <a:lnTo>
                    <a:pt x="135" y="183"/>
                  </a:lnTo>
                  <a:lnTo>
                    <a:pt x="137" y="185"/>
                  </a:lnTo>
                  <a:lnTo>
                    <a:pt x="139" y="185"/>
                  </a:lnTo>
                  <a:lnTo>
                    <a:pt x="137" y="187"/>
                  </a:lnTo>
                  <a:lnTo>
                    <a:pt x="133" y="187"/>
                  </a:lnTo>
                  <a:lnTo>
                    <a:pt x="133" y="185"/>
                  </a:lnTo>
                  <a:lnTo>
                    <a:pt x="133" y="187"/>
                  </a:lnTo>
                  <a:lnTo>
                    <a:pt x="131" y="189"/>
                  </a:lnTo>
                  <a:lnTo>
                    <a:pt x="133" y="192"/>
                  </a:lnTo>
                  <a:lnTo>
                    <a:pt x="139" y="194"/>
                  </a:lnTo>
                  <a:lnTo>
                    <a:pt x="139" y="196"/>
                  </a:lnTo>
                  <a:lnTo>
                    <a:pt x="142" y="196"/>
                  </a:lnTo>
                  <a:lnTo>
                    <a:pt x="144" y="194"/>
                  </a:lnTo>
                  <a:lnTo>
                    <a:pt x="142" y="196"/>
                  </a:lnTo>
                  <a:lnTo>
                    <a:pt x="142" y="198"/>
                  </a:lnTo>
                  <a:lnTo>
                    <a:pt x="139" y="198"/>
                  </a:lnTo>
                  <a:lnTo>
                    <a:pt x="137" y="198"/>
                  </a:lnTo>
                  <a:lnTo>
                    <a:pt x="131" y="198"/>
                  </a:lnTo>
                  <a:lnTo>
                    <a:pt x="129" y="200"/>
                  </a:lnTo>
                  <a:lnTo>
                    <a:pt x="129" y="202"/>
                  </a:lnTo>
                  <a:lnTo>
                    <a:pt x="133" y="202"/>
                  </a:lnTo>
                  <a:lnTo>
                    <a:pt x="133" y="204"/>
                  </a:lnTo>
                  <a:lnTo>
                    <a:pt x="135" y="206"/>
                  </a:lnTo>
                  <a:lnTo>
                    <a:pt x="135" y="208"/>
                  </a:lnTo>
                  <a:lnTo>
                    <a:pt x="133" y="206"/>
                  </a:lnTo>
                  <a:lnTo>
                    <a:pt x="131" y="206"/>
                  </a:lnTo>
                  <a:lnTo>
                    <a:pt x="129" y="208"/>
                  </a:lnTo>
                  <a:lnTo>
                    <a:pt x="129" y="213"/>
                  </a:lnTo>
                  <a:lnTo>
                    <a:pt x="129" y="213"/>
                  </a:lnTo>
                  <a:lnTo>
                    <a:pt x="131" y="215"/>
                  </a:lnTo>
                  <a:lnTo>
                    <a:pt x="131" y="217"/>
                  </a:lnTo>
                  <a:lnTo>
                    <a:pt x="129" y="217"/>
                  </a:lnTo>
                  <a:lnTo>
                    <a:pt x="127" y="215"/>
                  </a:lnTo>
                  <a:lnTo>
                    <a:pt x="127" y="217"/>
                  </a:lnTo>
                  <a:lnTo>
                    <a:pt x="127" y="219"/>
                  </a:lnTo>
                  <a:lnTo>
                    <a:pt x="129" y="221"/>
                  </a:lnTo>
                  <a:lnTo>
                    <a:pt x="129" y="221"/>
                  </a:lnTo>
                  <a:lnTo>
                    <a:pt x="129" y="223"/>
                  </a:lnTo>
                  <a:lnTo>
                    <a:pt x="125" y="221"/>
                  </a:lnTo>
                  <a:lnTo>
                    <a:pt x="123" y="223"/>
                  </a:lnTo>
                  <a:lnTo>
                    <a:pt x="123" y="225"/>
                  </a:lnTo>
                  <a:lnTo>
                    <a:pt x="125" y="225"/>
                  </a:lnTo>
                  <a:lnTo>
                    <a:pt x="125" y="230"/>
                  </a:lnTo>
                  <a:lnTo>
                    <a:pt x="127" y="232"/>
                  </a:lnTo>
                  <a:lnTo>
                    <a:pt x="129" y="232"/>
                  </a:lnTo>
                  <a:lnTo>
                    <a:pt x="129" y="230"/>
                  </a:lnTo>
                  <a:lnTo>
                    <a:pt x="131" y="230"/>
                  </a:lnTo>
                  <a:lnTo>
                    <a:pt x="129" y="234"/>
                  </a:lnTo>
                  <a:lnTo>
                    <a:pt x="127" y="234"/>
                  </a:lnTo>
                  <a:lnTo>
                    <a:pt x="125" y="238"/>
                  </a:lnTo>
                  <a:lnTo>
                    <a:pt x="120" y="238"/>
                  </a:lnTo>
                  <a:lnTo>
                    <a:pt x="118" y="238"/>
                  </a:lnTo>
                  <a:lnTo>
                    <a:pt x="118" y="240"/>
                  </a:lnTo>
                  <a:lnTo>
                    <a:pt x="116" y="242"/>
                  </a:lnTo>
                  <a:lnTo>
                    <a:pt x="112" y="244"/>
                  </a:lnTo>
                  <a:lnTo>
                    <a:pt x="116" y="246"/>
                  </a:lnTo>
                  <a:lnTo>
                    <a:pt x="114" y="246"/>
                  </a:lnTo>
                  <a:lnTo>
                    <a:pt x="110" y="248"/>
                  </a:lnTo>
                  <a:lnTo>
                    <a:pt x="108" y="251"/>
                  </a:lnTo>
                  <a:lnTo>
                    <a:pt x="108" y="253"/>
                  </a:lnTo>
                  <a:lnTo>
                    <a:pt x="112" y="253"/>
                  </a:lnTo>
                  <a:lnTo>
                    <a:pt x="108" y="255"/>
                  </a:lnTo>
                  <a:lnTo>
                    <a:pt x="108" y="259"/>
                  </a:lnTo>
                  <a:lnTo>
                    <a:pt x="104" y="259"/>
                  </a:lnTo>
                  <a:lnTo>
                    <a:pt x="104" y="255"/>
                  </a:lnTo>
                  <a:lnTo>
                    <a:pt x="101" y="255"/>
                  </a:lnTo>
                  <a:lnTo>
                    <a:pt x="101" y="257"/>
                  </a:lnTo>
                  <a:lnTo>
                    <a:pt x="97" y="257"/>
                  </a:lnTo>
                  <a:lnTo>
                    <a:pt x="99" y="259"/>
                  </a:lnTo>
                  <a:lnTo>
                    <a:pt x="97" y="261"/>
                  </a:lnTo>
                  <a:lnTo>
                    <a:pt x="97" y="263"/>
                  </a:lnTo>
                  <a:lnTo>
                    <a:pt x="97" y="265"/>
                  </a:lnTo>
                  <a:lnTo>
                    <a:pt x="93" y="265"/>
                  </a:lnTo>
                  <a:lnTo>
                    <a:pt x="91" y="265"/>
                  </a:lnTo>
                  <a:lnTo>
                    <a:pt x="91" y="270"/>
                  </a:lnTo>
                  <a:lnTo>
                    <a:pt x="89" y="272"/>
                  </a:lnTo>
                  <a:lnTo>
                    <a:pt x="89" y="274"/>
                  </a:lnTo>
                  <a:lnTo>
                    <a:pt x="89" y="278"/>
                  </a:lnTo>
                  <a:lnTo>
                    <a:pt x="85" y="280"/>
                  </a:lnTo>
                  <a:lnTo>
                    <a:pt x="83" y="282"/>
                  </a:lnTo>
                  <a:lnTo>
                    <a:pt x="83" y="284"/>
                  </a:lnTo>
                  <a:lnTo>
                    <a:pt x="87" y="282"/>
                  </a:lnTo>
                  <a:lnTo>
                    <a:pt x="89" y="282"/>
                  </a:lnTo>
                  <a:lnTo>
                    <a:pt x="89" y="284"/>
                  </a:lnTo>
                  <a:lnTo>
                    <a:pt x="87" y="284"/>
                  </a:lnTo>
                  <a:lnTo>
                    <a:pt x="87" y="289"/>
                  </a:lnTo>
                  <a:lnTo>
                    <a:pt x="89" y="293"/>
                  </a:lnTo>
                  <a:lnTo>
                    <a:pt x="93" y="291"/>
                  </a:lnTo>
                  <a:lnTo>
                    <a:pt x="97" y="289"/>
                  </a:lnTo>
                  <a:lnTo>
                    <a:pt x="104" y="282"/>
                  </a:lnTo>
                  <a:lnTo>
                    <a:pt x="104" y="280"/>
                  </a:lnTo>
                  <a:lnTo>
                    <a:pt x="99" y="282"/>
                  </a:lnTo>
                  <a:lnTo>
                    <a:pt x="101" y="278"/>
                  </a:lnTo>
                  <a:lnTo>
                    <a:pt x="104" y="274"/>
                  </a:lnTo>
                  <a:lnTo>
                    <a:pt x="104" y="274"/>
                  </a:lnTo>
                  <a:lnTo>
                    <a:pt x="106" y="272"/>
                  </a:lnTo>
                  <a:lnTo>
                    <a:pt x="110" y="272"/>
                  </a:lnTo>
                  <a:lnTo>
                    <a:pt x="112" y="272"/>
                  </a:lnTo>
                  <a:lnTo>
                    <a:pt x="106" y="276"/>
                  </a:lnTo>
                  <a:lnTo>
                    <a:pt x="106" y="278"/>
                  </a:lnTo>
                  <a:lnTo>
                    <a:pt x="112" y="280"/>
                  </a:lnTo>
                  <a:lnTo>
                    <a:pt x="110" y="282"/>
                  </a:lnTo>
                  <a:lnTo>
                    <a:pt x="108" y="282"/>
                  </a:lnTo>
                  <a:lnTo>
                    <a:pt x="101" y="289"/>
                  </a:lnTo>
                  <a:lnTo>
                    <a:pt x="106" y="291"/>
                  </a:lnTo>
                  <a:lnTo>
                    <a:pt x="104" y="293"/>
                  </a:lnTo>
                  <a:lnTo>
                    <a:pt x="104" y="297"/>
                  </a:lnTo>
                  <a:lnTo>
                    <a:pt x="99" y="297"/>
                  </a:lnTo>
                  <a:lnTo>
                    <a:pt x="97" y="293"/>
                  </a:lnTo>
                  <a:lnTo>
                    <a:pt x="93" y="293"/>
                  </a:lnTo>
                  <a:lnTo>
                    <a:pt x="91" y="295"/>
                  </a:lnTo>
                  <a:lnTo>
                    <a:pt x="91" y="299"/>
                  </a:lnTo>
                  <a:lnTo>
                    <a:pt x="87" y="301"/>
                  </a:lnTo>
                  <a:lnTo>
                    <a:pt x="85" y="301"/>
                  </a:lnTo>
                  <a:lnTo>
                    <a:pt x="87" y="299"/>
                  </a:lnTo>
                  <a:lnTo>
                    <a:pt x="87" y="299"/>
                  </a:lnTo>
                  <a:lnTo>
                    <a:pt x="85" y="295"/>
                  </a:lnTo>
                  <a:lnTo>
                    <a:pt x="85" y="291"/>
                  </a:lnTo>
                  <a:lnTo>
                    <a:pt x="83" y="289"/>
                  </a:lnTo>
                  <a:lnTo>
                    <a:pt x="80" y="289"/>
                  </a:lnTo>
                  <a:lnTo>
                    <a:pt x="78" y="291"/>
                  </a:lnTo>
                  <a:lnTo>
                    <a:pt x="74" y="291"/>
                  </a:lnTo>
                  <a:lnTo>
                    <a:pt x="74" y="293"/>
                  </a:lnTo>
                  <a:lnTo>
                    <a:pt x="80" y="293"/>
                  </a:lnTo>
                  <a:lnTo>
                    <a:pt x="74" y="297"/>
                  </a:lnTo>
                  <a:lnTo>
                    <a:pt x="72" y="295"/>
                  </a:lnTo>
                  <a:lnTo>
                    <a:pt x="68" y="297"/>
                  </a:lnTo>
                  <a:lnTo>
                    <a:pt x="64" y="299"/>
                  </a:lnTo>
                  <a:lnTo>
                    <a:pt x="66" y="299"/>
                  </a:lnTo>
                  <a:lnTo>
                    <a:pt x="68" y="299"/>
                  </a:lnTo>
                  <a:lnTo>
                    <a:pt x="70" y="301"/>
                  </a:lnTo>
                  <a:lnTo>
                    <a:pt x="66" y="303"/>
                  </a:lnTo>
                  <a:lnTo>
                    <a:pt x="64" y="305"/>
                  </a:lnTo>
                  <a:lnTo>
                    <a:pt x="61" y="303"/>
                  </a:lnTo>
                  <a:lnTo>
                    <a:pt x="59" y="303"/>
                  </a:lnTo>
                  <a:lnTo>
                    <a:pt x="59" y="305"/>
                  </a:lnTo>
                  <a:lnTo>
                    <a:pt x="64" y="308"/>
                  </a:lnTo>
                  <a:lnTo>
                    <a:pt x="68" y="308"/>
                  </a:lnTo>
                  <a:lnTo>
                    <a:pt x="68" y="310"/>
                  </a:lnTo>
                  <a:lnTo>
                    <a:pt x="70" y="312"/>
                  </a:lnTo>
                  <a:lnTo>
                    <a:pt x="70" y="314"/>
                  </a:lnTo>
                  <a:lnTo>
                    <a:pt x="66" y="312"/>
                  </a:lnTo>
                  <a:lnTo>
                    <a:pt x="64" y="310"/>
                  </a:lnTo>
                  <a:lnTo>
                    <a:pt x="61" y="310"/>
                  </a:lnTo>
                  <a:lnTo>
                    <a:pt x="57" y="308"/>
                  </a:lnTo>
                  <a:lnTo>
                    <a:pt x="57" y="303"/>
                  </a:lnTo>
                  <a:lnTo>
                    <a:pt x="55" y="303"/>
                  </a:lnTo>
                  <a:lnTo>
                    <a:pt x="55" y="308"/>
                  </a:lnTo>
                  <a:lnTo>
                    <a:pt x="57" y="312"/>
                  </a:lnTo>
                  <a:lnTo>
                    <a:pt x="61" y="314"/>
                  </a:lnTo>
                  <a:lnTo>
                    <a:pt x="66" y="316"/>
                  </a:lnTo>
                  <a:lnTo>
                    <a:pt x="66" y="316"/>
                  </a:lnTo>
                  <a:lnTo>
                    <a:pt x="64" y="318"/>
                  </a:lnTo>
                  <a:lnTo>
                    <a:pt x="57" y="316"/>
                  </a:lnTo>
                  <a:lnTo>
                    <a:pt x="53" y="310"/>
                  </a:lnTo>
                  <a:lnTo>
                    <a:pt x="51" y="312"/>
                  </a:lnTo>
                  <a:lnTo>
                    <a:pt x="47" y="308"/>
                  </a:lnTo>
                  <a:lnTo>
                    <a:pt x="42" y="308"/>
                  </a:lnTo>
                  <a:lnTo>
                    <a:pt x="40" y="308"/>
                  </a:lnTo>
                  <a:lnTo>
                    <a:pt x="40" y="308"/>
                  </a:lnTo>
                  <a:lnTo>
                    <a:pt x="40" y="312"/>
                  </a:lnTo>
                  <a:lnTo>
                    <a:pt x="38" y="314"/>
                  </a:lnTo>
                  <a:lnTo>
                    <a:pt x="40" y="316"/>
                  </a:lnTo>
                  <a:lnTo>
                    <a:pt x="47" y="314"/>
                  </a:lnTo>
                  <a:lnTo>
                    <a:pt x="49" y="316"/>
                  </a:lnTo>
                  <a:lnTo>
                    <a:pt x="47" y="318"/>
                  </a:lnTo>
                  <a:lnTo>
                    <a:pt x="47" y="318"/>
                  </a:lnTo>
                  <a:lnTo>
                    <a:pt x="53" y="316"/>
                  </a:lnTo>
                  <a:lnTo>
                    <a:pt x="55" y="316"/>
                  </a:lnTo>
                  <a:lnTo>
                    <a:pt x="53" y="318"/>
                  </a:lnTo>
                  <a:lnTo>
                    <a:pt x="47" y="320"/>
                  </a:lnTo>
                  <a:lnTo>
                    <a:pt x="45" y="324"/>
                  </a:lnTo>
                  <a:lnTo>
                    <a:pt x="40" y="322"/>
                  </a:lnTo>
                  <a:lnTo>
                    <a:pt x="38" y="318"/>
                  </a:lnTo>
                  <a:lnTo>
                    <a:pt x="36" y="318"/>
                  </a:lnTo>
                  <a:lnTo>
                    <a:pt x="34" y="320"/>
                  </a:lnTo>
                  <a:lnTo>
                    <a:pt x="32" y="318"/>
                  </a:lnTo>
                  <a:lnTo>
                    <a:pt x="30" y="320"/>
                  </a:lnTo>
                  <a:lnTo>
                    <a:pt x="28" y="318"/>
                  </a:lnTo>
                  <a:lnTo>
                    <a:pt x="23" y="320"/>
                  </a:lnTo>
                  <a:lnTo>
                    <a:pt x="26" y="322"/>
                  </a:lnTo>
                  <a:lnTo>
                    <a:pt x="32" y="322"/>
                  </a:lnTo>
                  <a:lnTo>
                    <a:pt x="36" y="324"/>
                  </a:lnTo>
                  <a:lnTo>
                    <a:pt x="40" y="329"/>
                  </a:lnTo>
                  <a:lnTo>
                    <a:pt x="38" y="331"/>
                  </a:lnTo>
                  <a:lnTo>
                    <a:pt x="40" y="333"/>
                  </a:lnTo>
                  <a:lnTo>
                    <a:pt x="38" y="335"/>
                  </a:lnTo>
                  <a:lnTo>
                    <a:pt x="36" y="333"/>
                  </a:lnTo>
                  <a:lnTo>
                    <a:pt x="36" y="329"/>
                  </a:lnTo>
                  <a:lnTo>
                    <a:pt x="32" y="326"/>
                  </a:lnTo>
                  <a:lnTo>
                    <a:pt x="30" y="329"/>
                  </a:lnTo>
                  <a:lnTo>
                    <a:pt x="30" y="331"/>
                  </a:lnTo>
                  <a:lnTo>
                    <a:pt x="30" y="333"/>
                  </a:lnTo>
                  <a:lnTo>
                    <a:pt x="26" y="329"/>
                  </a:lnTo>
                  <a:lnTo>
                    <a:pt x="21" y="333"/>
                  </a:lnTo>
                  <a:lnTo>
                    <a:pt x="26" y="337"/>
                  </a:lnTo>
                  <a:lnTo>
                    <a:pt x="23" y="337"/>
                  </a:lnTo>
                  <a:lnTo>
                    <a:pt x="21" y="337"/>
                  </a:lnTo>
                  <a:lnTo>
                    <a:pt x="19" y="333"/>
                  </a:lnTo>
                  <a:lnTo>
                    <a:pt x="13" y="333"/>
                  </a:lnTo>
                  <a:lnTo>
                    <a:pt x="15" y="337"/>
                  </a:lnTo>
                  <a:lnTo>
                    <a:pt x="13" y="339"/>
                  </a:lnTo>
                  <a:lnTo>
                    <a:pt x="13" y="335"/>
                  </a:lnTo>
                  <a:lnTo>
                    <a:pt x="9" y="333"/>
                  </a:lnTo>
                  <a:lnTo>
                    <a:pt x="7" y="333"/>
                  </a:lnTo>
                  <a:lnTo>
                    <a:pt x="7" y="335"/>
                  </a:lnTo>
                  <a:lnTo>
                    <a:pt x="11" y="339"/>
                  </a:lnTo>
                  <a:lnTo>
                    <a:pt x="9" y="341"/>
                  </a:lnTo>
                  <a:lnTo>
                    <a:pt x="11" y="341"/>
                  </a:lnTo>
                  <a:lnTo>
                    <a:pt x="15" y="341"/>
                  </a:lnTo>
                  <a:lnTo>
                    <a:pt x="21" y="341"/>
                  </a:lnTo>
                  <a:lnTo>
                    <a:pt x="26" y="345"/>
                  </a:lnTo>
                  <a:lnTo>
                    <a:pt x="32" y="345"/>
                  </a:lnTo>
                  <a:lnTo>
                    <a:pt x="32" y="343"/>
                  </a:lnTo>
                  <a:lnTo>
                    <a:pt x="36" y="343"/>
                  </a:lnTo>
                  <a:lnTo>
                    <a:pt x="32" y="348"/>
                  </a:lnTo>
                  <a:lnTo>
                    <a:pt x="28" y="345"/>
                  </a:lnTo>
                  <a:lnTo>
                    <a:pt x="26" y="348"/>
                  </a:lnTo>
                  <a:lnTo>
                    <a:pt x="19" y="343"/>
                  </a:lnTo>
                  <a:lnTo>
                    <a:pt x="15" y="345"/>
                  </a:lnTo>
                  <a:lnTo>
                    <a:pt x="13" y="343"/>
                  </a:lnTo>
                  <a:lnTo>
                    <a:pt x="11" y="348"/>
                  </a:lnTo>
                  <a:lnTo>
                    <a:pt x="7" y="348"/>
                  </a:lnTo>
                  <a:lnTo>
                    <a:pt x="5" y="350"/>
                  </a:lnTo>
                  <a:lnTo>
                    <a:pt x="11" y="352"/>
                  </a:lnTo>
                  <a:lnTo>
                    <a:pt x="9" y="354"/>
                  </a:lnTo>
                  <a:lnTo>
                    <a:pt x="13" y="356"/>
                  </a:lnTo>
                  <a:lnTo>
                    <a:pt x="15" y="354"/>
                  </a:lnTo>
                  <a:lnTo>
                    <a:pt x="19" y="354"/>
                  </a:lnTo>
                  <a:lnTo>
                    <a:pt x="15" y="356"/>
                  </a:lnTo>
                  <a:lnTo>
                    <a:pt x="11" y="356"/>
                  </a:lnTo>
                  <a:lnTo>
                    <a:pt x="9" y="358"/>
                  </a:lnTo>
                  <a:lnTo>
                    <a:pt x="7" y="356"/>
                  </a:lnTo>
                  <a:lnTo>
                    <a:pt x="7" y="358"/>
                  </a:lnTo>
                  <a:lnTo>
                    <a:pt x="11" y="360"/>
                  </a:lnTo>
                  <a:lnTo>
                    <a:pt x="13" y="360"/>
                  </a:lnTo>
                  <a:lnTo>
                    <a:pt x="9" y="362"/>
                  </a:lnTo>
                  <a:lnTo>
                    <a:pt x="7" y="362"/>
                  </a:lnTo>
                  <a:lnTo>
                    <a:pt x="9" y="364"/>
                  </a:lnTo>
                  <a:lnTo>
                    <a:pt x="9" y="364"/>
                  </a:lnTo>
                  <a:lnTo>
                    <a:pt x="11" y="367"/>
                  </a:lnTo>
                  <a:lnTo>
                    <a:pt x="15" y="367"/>
                  </a:lnTo>
                  <a:lnTo>
                    <a:pt x="17" y="364"/>
                  </a:lnTo>
                  <a:lnTo>
                    <a:pt x="23" y="364"/>
                  </a:lnTo>
                  <a:lnTo>
                    <a:pt x="28" y="364"/>
                  </a:lnTo>
                  <a:lnTo>
                    <a:pt x="30" y="367"/>
                  </a:lnTo>
                  <a:lnTo>
                    <a:pt x="32" y="364"/>
                  </a:lnTo>
                  <a:lnTo>
                    <a:pt x="32" y="362"/>
                  </a:lnTo>
                  <a:lnTo>
                    <a:pt x="34" y="362"/>
                  </a:lnTo>
                  <a:lnTo>
                    <a:pt x="36" y="364"/>
                  </a:lnTo>
                  <a:lnTo>
                    <a:pt x="38" y="364"/>
                  </a:lnTo>
                  <a:lnTo>
                    <a:pt x="42" y="360"/>
                  </a:lnTo>
                  <a:lnTo>
                    <a:pt x="45" y="360"/>
                  </a:lnTo>
                  <a:lnTo>
                    <a:pt x="45" y="362"/>
                  </a:lnTo>
                  <a:lnTo>
                    <a:pt x="42" y="364"/>
                  </a:lnTo>
                  <a:lnTo>
                    <a:pt x="47" y="364"/>
                  </a:lnTo>
                  <a:lnTo>
                    <a:pt x="47" y="362"/>
                  </a:lnTo>
                  <a:lnTo>
                    <a:pt x="47" y="360"/>
                  </a:lnTo>
                  <a:lnTo>
                    <a:pt x="49" y="356"/>
                  </a:lnTo>
                  <a:lnTo>
                    <a:pt x="49" y="360"/>
                  </a:lnTo>
                  <a:lnTo>
                    <a:pt x="53" y="364"/>
                  </a:lnTo>
                  <a:lnTo>
                    <a:pt x="49" y="367"/>
                  </a:lnTo>
                  <a:lnTo>
                    <a:pt x="45" y="369"/>
                  </a:lnTo>
                  <a:lnTo>
                    <a:pt x="42" y="371"/>
                  </a:lnTo>
                  <a:lnTo>
                    <a:pt x="42" y="371"/>
                  </a:lnTo>
                  <a:lnTo>
                    <a:pt x="42" y="375"/>
                  </a:lnTo>
                  <a:lnTo>
                    <a:pt x="36" y="375"/>
                  </a:lnTo>
                  <a:lnTo>
                    <a:pt x="36" y="373"/>
                  </a:lnTo>
                  <a:lnTo>
                    <a:pt x="38" y="371"/>
                  </a:lnTo>
                  <a:lnTo>
                    <a:pt x="38" y="367"/>
                  </a:lnTo>
                  <a:lnTo>
                    <a:pt x="34" y="367"/>
                  </a:lnTo>
                  <a:lnTo>
                    <a:pt x="32" y="371"/>
                  </a:lnTo>
                  <a:lnTo>
                    <a:pt x="30" y="373"/>
                  </a:lnTo>
                  <a:lnTo>
                    <a:pt x="28" y="369"/>
                  </a:lnTo>
                  <a:lnTo>
                    <a:pt x="23" y="369"/>
                  </a:lnTo>
                  <a:lnTo>
                    <a:pt x="19" y="369"/>
                  </a:lnTo>
                  <a:lnTo>
                    <a:pt x="17" y="369"/>
                  </a:lnTo>
                  <a:lnTo>
                    <a:pt x="13" y="371"/>
                  </a:lnTo>
                  <a:lnTo>
                    <a:pt x="11" y="371"/>
                  </a:lnTo>
                  <a:lnTo>
                    <a:pt x="7" y="369"/>
                  </a:lnTo>
                  <a:lnTo>
                    <a:pt x="7" y="369"/>
                  </a:lnTo>
                  <a:lnTo>
                    <a:pt x="9" y="373"/>
                  </a:lnTo>
                  <a:lnTo>
                    <a:pt x="7" y="375"/>
                  </a:lnTo>
                  <a:lnTo>
                    <a:pt x="9" y="377"/>
                  </a:lnTo>
                  <a:lnTo>
                    <a:pt x="11" y="375"/>
                  </a:lnTo>
                  <a:lnTo>
                    <a:pt x="13" y="373"/>
                  </a:lnTo>
                  <a:lnTo>
                    <a:pt x="15" y="375"/>
                  </a:lnTo>
                  <a:lnTo>
                    <a:pt x="13" y="377"/>
                  </a:lnTo>
                  <a:lnTo>
                    <a:pt x="13" y="379"/>
                  </a:lnTo>
                  <a:lnTo>
                    <a:pt x="11" y="381"/>
                  </a:lnTo>
                  <a:lnTo>
                    <a:pt x="9" y="379"/>
                  </a:lnTo>
                  <a:lnTo>
                    <a:pt x="11" y="383"/>
                  </a:lnTo>
                  <a:lnTo>
                    <a:pt x="13" y="385"/>
                  </a:lnTo>
                  <a:lnTo>
                    <a:pt x="17" y="379"/>
                  </a:lnTo>
                  <a:lnTo>
                    <a:pt x="21" y="381"/>
                  </a:lnTo>
                  <a:lnTo>
                    <a:pt x="19" y="383"/>
                  </a:lnTo>
                  <a:lnTo>
                    <a:pt x="21" y="385"/>
                  </a:lnTo>
                  <a:lnTo>
                    <a:pt x="15" y="390"/>
                  </a:lnTo>
                  <a:lnTo>
                    <a:pt x="17" y="390"/>
                  </a:lnTo>
                  <a:lnTo>
                    <a:pt x="19" y="390"/>
                  </a:lnTo>
                  <a:lnTo>
                    <a:pt x="17" y="394"/>
                  </a:lnTo>
                  <a:lnTo>
                    <a:pt x="19" y="396"/>
                  </a:lnTo>
                  <a:lnTo>
                    <a:pt x="19" y="400"/>
                  </a:lnTo>
                  <a:lnTo>
                    <a:pt x="19" y="400"/>
                  </a:lnTo>
                  <a:lnTo>
                    <a:pt x="23" y="396"/>
                  </a:lnTo>
                  <a:lnTo>
                    <a:pt x="26" y="394"/>
                  </a:lnTo>
                  <a:lnTo>
                    <a:pt x="26" y="390"/>
                  </a:lnTo>
                  <a:lnTo>
                    <a:pt x="34" y="388"/>
                  </a:lnTo>
                  <a:lnTo>
                    <a:pt x="36" y="388"/>
                  </a:lnTo>
                  <a:lnTo>
                    <a:pt x="40" y="385"/>
                  </a:lnTo>
                  <a:lnTo>
                    <a:pt x="38" y="388"/>
                  </a:lnTo>
                  <a:lnTo>
                    <a:pt x="34" y="390"/>
                  </a:lnTo>
                  <a:lnTo>
                    <a:pt x="34" y="396"/>
                  </a:lnTo>
                  <a:lnTo>
                    <a:pt x="36" y="398"/>
                  </a:lnTo>
                  <a:lnTo>
                    <a:pt x="32" y="396"/>
                  </a:lnTo>
                  <a:lnTo>
                    <a:pt x="32" y="392"/>
                  </a:lnTo>
                  <a:lnTo>
                    <a:pt x="30" y="392"/>
                  </a:lnTo>
                  <a:lnTo>
                    <a:pt x="28" y="396"/>
                  </a:lnTo>
                  <a:lnTo>
                    <a:pt x="26" y="396"/>
                  </a:lnTo>
                  <a:lnTo>
                    <a:pt x="30" y="398"/>
                  </a:lnTo>
                  <a:lnTo>
                    <a:pt x="26" y="402"/>
                  </a:lnTo>
                  <a:lnTo>
                    <a:pt x="23" y="402"/>
                  </a:lnTo>
                  <a:lnTo>
                    <a:pt x="21" y="404"/>
                  </a:lnTo>
                  <a:lnTo>
                    <a:pt x="23" y="407"/>
                  </a:lnTo>
                  <a:lnTo>
                    <a:pt x="30" y="407"/>
                  </a:lnTo>
                  <a:lnTo>
                    <a:pt x="30" y="409"/>
                  </a:lnTo>
                  <a:lnTo>
                    <a:pt x="28" y="409"/>
                  </a:lnTo>
                  <a:lnTo>
                    <a:pt x="26" y="411"/>
                  </a:lnTo>
                  <a:lnTo>
                    <a:pt x="26" y="413"/>
                  </a:lnTo>
                  <a:lnTo>
                    <a:pt x="21" y="411"/>
                  </a:lnTo>
                  <a:lnTo>
                    <a:pt x="19" y="411"/>
                  </a:lnTo>
                  <a:lnTo>
                    <a:pt x="17" y="415"/>
                  </a:lnTo>
                  <a:lnTo>
                    <a:pt x="17" y="411"/>
                  </a:lnTo>
                  <a:lnTo>
                    <a:pt x="15" y="413"/>
                  </a:lnTo>
                  <a:lnTo>
                    <a:pt x="11" y="417"/>
                  </a:lnTo>
                  <a:lnTo>
                    <a:pt x="13" y="421"/>
                  </a:lnTo>
                  <a:lnTo>
                    <a:pt x="17" y="426"/>
                  </a:lnTo>
                  <a:lnTo>
                    <a:pt x="19" y="423"/>
                  </a:lnTo>
                  <a:lnTo>
                    <a:pt x="19" y="426"/>
                  </a:lnTo>
                  <a:lnTo>
                    <a:pt x="23" y="423"/>
                  </a:lnTo>
                  <a:lnTo>
                    <a:pt x="21" y="421"/>
                  </a:lnTo>
                  <a:lnTo>
                    <a:pt x="23" y="417"/>
                  </a:lnTo>
                  <a:lnTo>
                    <a:pt x="28" y="421"/>
                  </a:lnTo>
                  <a:lnTo>
                    <a:pt x="26" y="421"/>
                  </a:lnTo>
                  <a:lnTo>
                    <a:pt x="28" y="426"/>
                  </a:lnTo>
                  <a:lnTo>
                    <a:pt x="28" y="428"/>
                  </a:lnTo>
                  <a:lnTo>
                    <a:pt x="26" y="430"/>
                  </a:lnTo>
                  <a:lnTo>
                    <a:pt x="28" y="436"/>
                  </a:lnTo>
                  <a:lnTo>
                    <a:pt x="30" y="434"/>
                  </a:lnTo>
                  <a:lnTo>
                    <a:pt x="34" y="432"/>
                  </a:lnTo>
                  <a:lnTo>
                    <a:pt x="36" y="434"/>
                  </a:lnTo>
                  <a:lnTo>
                    <a:pt x="32" y="434"/>
                  </a:lnTo>
                  <a:lnTo>
                    <a:pt x="30" y="436"/>
                  </a:lnTo>
                  <a:lnTo>
                    <a:pt x="32" y="440"/>
                  </a:lnTo>
                  <a:lnTo>
                    <a:pt x="32" y="440"/>
                  </a:lnTo>
                  <a:lnTo>
                    <a:pt x="23" y="436"/>
                  </a:lnTo>
                  <a:lnTo>
                    <a:pt x="21" y="436"/>
                  </a:lnTo>
                  <a:lnTo>
                    <a:pt x="19" y="436"/>
                  </a:lnTo>
                  <a:lnTo>
                    <a:pt x="17" y="436"/>
                  </a:lnTo>
                  <a:lnTo>
                    <a:pt x="17" y="438"/>
                  </a:lnTo>
                  <a:lnTo>
                    <a:pt x="15" y="440"/>
                  </a:lnTo>
                  <a:lnTo>
                    <a:pt x="19" y="449"/>
                  </a:lnTo>
                  <a:lnTo>
                    <a:pt x="23" y="449"/>
                  </a:lnTo>
                  <a:lnTo>
                    <a:pt x="30" y="455"/>
                  </a:lnTo>
                  <a:lnTo>
                    <a:pt x="36" y="457"/>
                  </a:lnTo>
                  <a:lnTo>
                    <a:pt x="38" y="459"/>
                  </a:lnTo>
                  <a:lnTo>
                    <a:pt x="36" y="461"/>
                  </a:lnTo>
                  <a:lnTo>
                    <a:pt x="38" y="463"/>
                  </a:lnTo>
                  <a:lnTo>
                    <a:pt x="40" y="461"/>
                  </a:lnTo>
                  <a:lnTo>
                    <a:pt x="40" y="459"/>
                  </a:lnTo>
                  <a:lnTo>
                    <a:pt x="42" y="457"/>
                  </a:lnTo>
                  <a:lnTo>
                    <a:pt x="45" y="459"/>
                  </a:lnTo>
                  <a:lnTo>
                    <a:pt x="45" y="461"/>
                  </a:lnTo>
                  <a:lnTo>
                    <a:pt x="49" y="466"/>
                  </a:lnTo>
                  <a:lnTo>
                    <a:pt x="51" y="463"/>
                  </a:lnTo>
                  <a:lnTo>
                    <a:pt x="51" y="466"/>
                  </a:lnTo>
                  <a:lnTo>
                    <a:pt x="55" y="463"/>
                  </a:lnTo>
                  <a:lnTo>
                    <a:pt x="59" y="459"/>
                  </a:lnTo>
                  <a:lnTo>
                    <a:pt x="61" y="459"/>
                  </a:lnTo>
                  <a:lnTo>
                    <a:pt x="64" y="457"/>
                  </a:lnTo>
                  <a:lnTo>
                    <a:pt x="64" y="457"/>
                  </a:lnTo>
                  <a:lnTo>
                    <a:pt x="66" y="459"/>
                  </a:lnTo>
                  <a:lnTo>
                    <a:pt x="68" y="461"/>
                  </a:lnTo>
                  <a:lnTo>
                    <a:pt x="74" y="453"/>
                  </a:lnTo>
                  <a:lnTo>
                    <a:pt x="74" y="451"/>
                  </a:lnTo>
                  <a:lnTo>
                    <a:pt x="70" y="447"/>
                  </a:lnTo>
                  <a:lnTo>
                    <a:pt x="76" y="451"/>
                  </a:lnTo>
                  <a:lnTo>
                    <a:pt x="80" y="447"/>
                  </a:lnTo>
                  <a:lnTo>
                    <a:pt x="78" y="445"/>
                  </a:lnTo>
                  <a:lnTo>
                    <a:pt x="83" y="442"/>
                  </a:lnTo>
                  <a:lnTo>
                    <a:pt x="80" y="440"/>
                  </a:lnTo>
                  <a:lnTo>
                    <a:pt x="85" y="438"/>
                  </a:lnTo>
                  <a:lnTo>
                    <a:pt x="87" y="438"/>
                  </a:lnTo>
                  <a:lnTo>
                    <a:pt x="89" y="436"/>
                  </a:lnTo>
                  <a:lnTo>
                    <a:pt x="85" y="432"/>
                  </a:lnTo>
                  <a:lnTo>
                    <a:pt x="87" y="430"/>
                  </a:lnTo>
                  <a:lnTo>
                    <a:pt x="83" y="426"/>
                  </a:lnTo>
                  <a:lnTo>
                    <a:pt x="80" y="423"/>
                  </a:lnTo>
                  <a:lnTo>
                    <a:pt x="80" y="419"/>
                  </a:lnTo>
                  <a:lnTo>
                    <a:pt x="83" y="421"/>
                  </a:lnTo>
                  <a:lnTo>
                    <a:pt x="87" y="426"/>
                  </a:lnTo>
                  <a:lnTo>
                    <a:pt x="87" y="430"/>
                  </a:lnTo>
                  <a:lnTo>
                    <a:pt x="89" y="432"/>
                  </a:lnTo>
                  <a:lnTo>
                    <a:pt x="91" y="432"/>
                  </a:lnTo>
                  <a:lnTo>
                    <a:pt x="91" y="434"/>
                  </a:lnTo>
                  <a:lnTo>
                    <a:pt x="93" y="436"/>
                  </a:lnTo>
                  <a:lnTo>
                    <a:pt x="97" y="434"/>
                  </a:lnTo>
                  <a:lnTo>
                    <a:pt x="95" y="432"/>
                  </a:lnTo>
                  <a:lnTo>
                    <a:pt x="93" y="432"/>
                  </a:lnTo>
                  <a:lnTo>
                    <a:pt x="95" y="430"/>
                  </a:lnTo>
                  <a:lnTo>
                    <a:pt x="97" y="432"/>
                  </a:lnTo>
                  <a:lnTo>
                    <a:pt x="99" y="434"/>
                  </a:lnTo>
                  <a:lnTo>
                    <a:pt x="104" y="428"/>
                  </a:lnTo>
                  <a:lnTo>
                    <a:pt x="104" y="423"/>
                  </a:lnTo>
                  <a:lnTo>
                    <a:pt x="104" y="421"/>
                  </a:lnTo>
                  <a:lnTo>
                    <a:pt x="101" y="419"/>
                  </a:lnTo>
                  <a:lnTo>
                    <a:pt x="99" y="417"/>
                  </a:lnTo>
                  <a:lnTo>
                    <a:pt x="101" y="415"/>
                  </a:lnTo>
                  <a:lnTo>
                    <a:pt x="101" y="415"/>
                  </a:lnTo>
                  <a:lnTo>
                    <a:pt x="104" y="415"/>
                  </a:lnTo>
                  <a:lnTo>
                    <a:pt x="106" y="413"/>
                  </a:lnTo>
                  <a:lnTo>
                    <a:pt x="104" y="411"/>
                  </a:lnTo>
                  <a:lnTo>
                    <a:pt x="104" y="407"/>
                  </a:lnTo>
                  <a:lnTo>
                    <a:pt x="106" y="404"/>
                  </a:lnTo>
                  <a:lnTo>
                    <a:pt x="110" y="407"/>
                  </a:lnTo>
                  <a:lnTo>
                    <a:pt x="106" y="411"/>
                  </a:lnTo>
                  <a:lnTo>
                    <a:pt x="108" y="415"/>
                  </a:lnTo>
                  <a:lnTo>
                    <a:pt x="106" y="419"/>
                  </a:lnTo>
                  <a:lnTo>
                    <a:pt x="108" y="421"/>
                  </a:lnTo>
                  <a:lnTo>
                    <a:pt x="110" y="426"/>
                  </a:lnTo>
                  <a:lnTo>
                    <a:pt x="114" y="430"/>
                  </a:lnTo>
                  <a:lnTo>
                    <a:pt x="118" y="428"/>
                  </a:lnTo>
                  <a:lnTo>
                    <a:pt x="120" y="430"/>
                  </a:lnTo>
                  <a:lnTo>
                    <a:pt x="118" y="432"/>
                  </a:lnTo>
                  <a:lnTo>
                    <a:pt x="120" y="434"/>
                  </a:lnTo>
                  <a:lnTo>
                    <a:pt x="125" y="438"/>
                  </a:lnTo>
                  <a:lnTo>
                    <a:pt x="127" y="434"/>
                  </a:lnTo>
                  <a:lnTo>
                    <a:pt x="125" y="421"/>
                  </a:lnTo>
                  <a:lnTo>
                    <a:pt x="123" y="415"/>
                  </a:lnTo>
                  <a:lnTo>
                    <a:pt x="125" y="413"/>
                  </a:lnTo>
                  <a:lnTo>
                    <a:pt x="127" y="411"/>
                  </a:lnTo>
                  <a:lnTo>
                    <a:pt x="125" y="407"/>
                  </a:lnTo>
                  <a:lnTo>
                    <a:pt x="125" y="404"/>
                  </a:lnTo>
                  <a:lnTo>
                    <a:pt x="131" y="404"/>
                  </a:lnTo>
                  <a:lnTo>
                    <a:pt x="133" y="400"/>
                  </a:lnTo>
                  <a:lnTo>
                    <a:pt x="133" y="396"/>
                  </a:lnTo>
                  <a:lnTo>
                    <a:pt x="135" y="390"/>
                  </a:lnTo>
                  <a:lnTo>
                    <a:pt x="133" y="385"/>
                  </a:lnTo>
                  <a:lnTo>
                    <a:pt x="131" y="377"/>
                  </a:lnTo>
                  <a:lnTo>
                    <a:pt x="129" y="371"/>
                  </a:lnTo>
                  <a:lnTo>
                    <a:pt x="129" y="367"/>
                  </a:lnTo>
                  <a:lnTo>
                    <a:pt x="137" y="364"/>
                  </a:lnTo>
                  <a:lnTo>
                    <a:pt x="137" y="358"/>
                  </a:lnTo>
                  <a:lnTo>
                    <a:pt x="139" y="352"/>
                  </a:lnTo>
                  <a:lnTo>
                    <a:pt x="133" y="345"/>
                  </a:lnTo>
                  <a:lnTo>
                    <a:pt x="127" y="343"/>
                  </a:lnTo>
                  <a:lnTo>
                    <a:pt x="127" y="335"/>
                  </a:lnTo>
                  <a:lnTo>
                    <a:pt x="127" y="329"/>
                  </a:lnTo>
                  <a:lnTo>
                    <a:pt x="127" y="320"/>
                  </a:lnTo>
                  <a:lnTo>
                    <a:pt x="125" y="314"/>
                  </a:lnTo>
                  <a:lnTo>
                    <a:pt x="127" y="308"/>
                  </a:lnTo>
                  <a:lnTo>
                    <a:pt x="125" y="297"/>
                  </a:lnTo>
                  <a:lnTo>
                    <a:pt x="123" y="286"/>
                  </a:lnTo>
                  <a:lnTo>
                    <a:pt x="125" y="278"/>
                  </a:lnTo>
                  <a:lnTo>
                    <a:pt x="129" y="270"/>
                  </a:lnTo>
                  <a:lnTo>
                    <a:pt x="133" y="267"/>
                  </a:lnTo>
                  <a:lnTo>
                    <a:pt x="139" y="270"/>
                  </a:lnTo>
                  <a:lnTo>
                    <a:pt x="146" y="270"/>
                  </a:lnTo>
                  <a:lnTo>
                    <a:pt x="150" y="265"/>
                  </a:lnTo>
                  <a:lnTo>
                    <a:pt x="148" y="257"/>
                  </a:lnTo>
                  <a:lnTo>
                    <a:pt x="146" y="255"/>
                  </a:lnTo>
                  <a:lnTo>
                    <a:pt x="148" y="248"/>
                  </a:lnTo>
                  <a:lnTo>
                    <a:pt x="154" y="234"/>
                  </a:lnTo>
                  <a:lnTo>
                    <a:pt x="154" y="223"/>
                  </a:lnTo>
                  <a:lnTo>
                    <a:pt x="156" y="215"/>
                  </a:lnTo>
                  <a:lnTo>
                    <a:pt x="158" y="208"/>
                  </a:lnTo>
                  <a:lnTo>
                    <a:pt x="158" y="204"/>
                  </a:lnTo>
                  <a:lnTo>
                    <a:pt x="154" y="200"/>
                  </a:lnTo>
                  <a:lnTo>
                    <a:pt x="154" y="196"/>
                  </a:lnTo>
                  <a:lnTo>
                    <a:pt x="160" y="194"/>
                  </a:lnTo>
                  <a:lnTo>
                    <a:pt x="169" y="192"/>
                  </a:lnTo>
                  <a:lnTo>
                    <a:pt x="171" y="189"/>
                  </a:lnTo>
                  <a:lnTo>
                    <a:pt x="171" y="185"/>
                  </a:lnTo>
                  <a:lnTo>
                    <a:pt x="177" y="175"/>
                  </a:lnTo>
                  <a:lnTo>
                    <a:pt x="184" y="168"/>
                  </a:lnTo>
                  <a:lnTo>
                    <a:pt x="184" y="162"/>
                  </a:lnTo>
                  <a:lnTo>
                    <a:pt x="182" y="158"/>
                  </a:lnTo>
                  <a:lnTo>
                    <a:pt x="179" y="154"/>
                  </a:lnTo>
                  <a:lnTo>
                    <a:pt x="179" y="145"/>
                  </a:lnTo>
                  <a:lnTo>
                    <a:pt x="182" y="143"/>
                  </a:lnTo>
                  <a:lnTo>
                    <a:pt x="186" y="141"/>
                  </a:lnTo>
                  <a:lnTo>
                    <a:pt x="186" y="135"/>
                  </a:lnTo>
                  <a:lnTo>
                    <a:pt x="188" y="135"/>
                  </a:lnTo>
                  <a:lnTo>
                    <a:pt x="192" y="128"/>
                  </a:lnTo>
                  <a:lnTo>
                    <a:pt x="196" y="124"/>
                  </a:lnTo>
                  <a:lnTo>
                    <a:pt x="201" y="126"/>
                  </a:lnTo>
                  <a:lnTo>
                    <a:pt x="203" y="128"/>
                  </a:lnTo>
                  <a:lnTo>
                    <a:pt x="205" y="128"/>
                  </a:lnTo>
                  <a:lnTo>
                    <a:pt x="207" y="126"/>
                  </a:lnTo>
                  <a:lnTo>
                    <a:pt x="205" y="122"/>
                  </a:lnTo>
                  <a:lnTo>
                    <a:pt x="207" y="120"/>
                  </a:lnTo>
                  <a:lnTo>
                    <a:pt x="207" y="118"/>
                  </a:lnTo>
                  <a:lnTo>
                    <a:pt x="209" y="116"/>
                  </a:lnTo>
                  <a:lnTo>
                    <a:pt x="205" y="109"/>
                  </a:lnTo>
                  <a:lnTo>
                    <a:pt x="207" y="109"/>
                  </a:lnTo>
                  <a:lnTo>
                    <a:pt x="213" y="109"/>
                  </a:lnTo>
                  <a:lnTo>
                    <a:pt x="217" y="107"/>
                  </a:lnTo>
                  <a:lnTo>
                    <a:pt x="224" y="107"/>
                  </a:lnTo>
                  <a:lnTo>
                    <a:pt x="228" y="111"/>
                  </a:lnTo>
                  <a:lnTo>
                    <a:pt x="232" y="111"/>
                  </a:lnTo>
                  <a:lnTo>
                    <a:pt x="236" y="114"/>
                  </a:lnTo>
                  <a:lnTo>
                    <a:pt x="238" y="114"/>
                  </a:lnTo>
                  <a:lnTo>
                    <a:pt x="238" y="114"/>
                  </a:lnTo>
                  <a:lnTo>
                    <a:pt x="238" y="109"/>
                  </a:lnTo>
                  <a:lnTo>
                    <a:pt x="236" y="105"/>
                  </a:lnTo>
                  <a:lnTo>
                    <a:pt x="238" y="99"/>
                  </a:lnTo>
                  <a:lnTo>
                    <a:pt x="241" y="99"/>
                  </a:lnTo>
                  <a:lnTo>
                    <a:pt x="241" y="95"/>
                  </a:lnTo>
                  <a:lnTo>
                    <a:pt x="236" y="93"/>
                  </a:lnTo>
                  <a:lnTo>
                    <a:pt x="236" y="88"/>
                  </a:lnTo>
                  <a:lnTo>
                    <a:pt x="241" y="90"/>
                  </a:lnTo>
                  <a:lnTo>
                    <a:pt x="245" y="88"/>
                  </a:lnTo>
                  <a:lnTo>
                    <a:pt x="247" y="88"/>
                  </a:lnTo>
                  <a:lnTo>
                    <a:pt x="247" y="88"/>
                  </a:lnTo>
                  <a:lnTo>
                    <a:pt x="247" y="86"/>
                  </a:lnTo>
                  <a:lnTo>
                    <a:pt x="249" y="88"/>
                  </a:lnTo>
                  <a:lnTo>
                    <a:pt x="251" y="86"/>
                  </a:lnTo>
                  <a:lnTo>
                    <a:pt x="249" y="84"/>
                  </a:lnTo>
                  <a:lnTo>
                    <a:pt x="251" y="80"/>
                  </a:lnTo>
                  <a:lnTo>
                    <a:pt x="253" y="78"/>
                  </a:lnTo>
                  <a:lnTo>
                    <a:pt x="257" y="78"/>
                  </a:lnTo>
                  <a:lnTo>
                    <a:pt x="260" y="82"/>
                  </a:lnTo>
                  <a:lnTo>
                    <a:pt x="268" y="90"/>
                  </a:lnTo>
                  <a:lnTo>
                    <a:pt x="270" y="95"/>
                  </a:lnTo>
                  <a:lnTo>
                    <a:pt x="272" y="99"/>
                  </a:lnTo>
                  <a:lnTo>
                    <a:pt x="279" y="101"/>
                  </a:lnTo>
                  <a:lnTo>
                    <a:pt x="289" y="101"/>
                  </a:lnTo>
                  <a:lnTo>
                    <a:pt x="293" y="97"/>
                  </a:lnTo>
                  <a:lnTo>
                    <a:pt x="295" y="93"/>
                  </a:lnTo>
                  <a:lnTo>
                    <a:pt x="300" y="93"/>
                  </a:lnTo>
                  <a:lnTo>
                    <a:pt x="306" y="99"/>
                  </a:lnTo>
                  <a:lnTo>
                    <a:pt x="310" y="99"/>
                  </a:lnTo>
                  <a:lnTo>
                    <a:pt x="312" y="95"/>
                  </a:lnTo>
                  <a:lnTo>
                    <a:pt x="316" y="93"/>
                  </a:lnTo>
                  <a:lnTo>
                    <a:pt x="319" y="90"/>
                  </a:lnTo>
                  <a:lnTo>
                    <a:pt x="323" y="90"/>
                  </a:lnTo>
                  <a:lnTo>
                    <a:pt x="325" y="88"/>
                  </a:lnTo>
                  <a:lnTo>
                    <a:pt x="327" y="86"/>
                  </a:lnTo>
                  <a:lnTo>
                    <a:pt x="325" y="82"/>
                  </a:lnTo>
                  <a:lnTo>
                    <a:pt x="325" y="76"/>
                  </a:lnTo>
                  <a:lnTo>
                    <a:pt x="325" y="65"/>
                  </a:lnTo>
                  <a:lnTo>
                    <a:pt x="327" y="63"/>
                  </a:lnTo>
                  <a:lnTo>
                    <a:pt x="325" y="59"/>
                  </a:lnTo>
                  <a:lnTo>
                    <a:pt x="327" y="59"/>
                  </a:lnTo>
                  <a:lnTo>
                    <a:pt x="329" y="55"/>
                  </a:lnTo>
                  <a:lnTo>
                    <a:pt x="329" y="50"/>
                  </a:lnTo>
                  <a:lnTo>
                    <a:pt x="333" y="50"/>
                  </a:lnTo>
                  <a:lnTo>
                    <a:pt x="340" y="50"/>
                  </a:lnTo>
                  <a:lnTo>
                    <a:pt x="342" y="50"/>
                  </a:lnTo>
                  <a:lnTo>
                    <a:pt x="342" y="48"/>
                  </a:lnTo>
                  <a:lnTo>
                    <a:pt x="344" y="44"/>
                  </a:lnTo>
                  <a:lnTo>
                    <a:pt x="352" y="44"/>
                  </a:lnTo>
                  <a:lnTo>
                    <a:pt x="356" y="46"/>
                  </a:lnTo>
                  <a:lnTo>
                    <a:pt x="363" y="52"/>
                  </a:lnTo>
                  <a:lnTo>
                    <a:pt x="365" y="57"/>
                  </a:lnTo>
                  <a:lnTo>
                    <a:pt x="369" y="57"/>
                  </a:lnTo>
                  <a:lnTo>
                    <a:pt x="375" y="59"/>
                  </a:lnTo>
                  <a:lnTo>
                    <a:pt x="378" y="61"/>
                  </a:lnTo>
                  <a:lnTo>
                    <a:pt x="380" y="65"/>
                  </a:lnTo>
                  <a:lnTo>
                    <a:pt x="380" y="69"/>
                  </a:lnTo>
                  <a:lnTo>
                    <a:pt x="378" y="76"/>
                  </a:lnTo>
                  <a:lnTo>
                    <a:pt x="378" y="84"/>
                  </a:lnTo>
                  <a:lnTo>
                    <a:pt x="378" y="84"/>
                  </a:lnTo>
                  <a:close/>
                  <a:moveTo>
                    <a:pt x="19" y="430"/>
                  </a:moveTo>
                  <a:lnTo>
                    <a:pt x="21" y="432"/>
                  </a:lnTo>
                  <a:lnTo>
                    <a:pt x="19" y="432"/>
                  </a:lnTo>
                  <a:lnTo>
                    <a:pt x="19" y="430"/>
                  </a:lnTo>
                  <a:lnTo>
                    <a:pt x="19" y="430"/>
                  </a:lnTo>
                  <a:close/>
                  <a:moveTo>
                    <a:pt x="11" y="407"/>
                  </a:moveTo>
                  <a:lnTo>
                    <a:pt x="11" y="407"/>
                  </a:lnTo>
                  <a:lnTo>
                    <a:pt x="13" y="407"/>
                  </a:lnTo>
                  <a:lnTo>
                    <a:pt x="15" y="409"/>
                  </a:lnTo>
                  <a:lnTo>
                    <a:pt x="13" y="411"/>
                  </a:lnTo>
                  <a:lnTo>
                    <a:pt x="11" y="407"/>
                  </a:lnTo>
                  <a:lnTo>
                    <a:pt x="11" y="407"/>
                  </a:lnTo>
                  <a:close/>
                  <a:moveTo>
                    <a:pt x="17" y="398"/>
                  </a:moveTo>
                  <a:lnTo>
                    <a:pt x="17" y="402"/>
                  </a:lnTo>
                  <a:lnTo>
                    <a:pt x="15" y="402"/>
                  </a:lnTo>
                  <a:lnTo>
                    <a:pt x="17" y="398"/>
                  </a:lnTo>
                  <a:lnTo>
                    <a:pt x="17" y="398"/>
                  </a:lnTo>
                  <a:close/>
                  <a:moveTo>
                    <a:pt x="13" y="398"/>
                  </a:moveTo>
                  <a:lnTo>
                    <a:pt x="13" y="400"/>
                  </a:lnTo>
                  <a:lnTo>
                    <a:pt x="9" y="400"/>
                  </a:lnTo>
                  <a:lnTo>
                    <a:pt x="13" y="398"/>
                  </a:lnTo>
                  <a:lnTo>
                    <a:pt x="13" y="398"/>
                  </a:lnTo>
                  <a:close/>
                  <a:moveTo>
                    <a:pt x="7" y="381"/>
                  </a:moveTo>
                  <a:lnTo>
                    <a:pt x="2" y="379"/>
                  </a:lnTo>
                  <a:lnTo>
                    <a:pt x="7" y="377"/>
                  </a:lnTo>
                  <a:lnTo>
                    <a:pt x="7" y="377"/>
                  </a:lnTo>
                  <a:lnTo>
                    <a:pt x="7" y="381"/>
                  </a:lnTo>
                  <a:lnTo>
                    <a:pt x="7" y="381"/>
                  </a:lnTo>
                  <a:close/>
                  <a:moveTo>
                    <a:pt x="5" y="385"/>
                  </a:moveTo>
                  <a:lnTo>
                    <a:pt x="9" y="385"/>
                  </a:lnTo>
                  <a:lnTo>
                    <a:pt x="7" y="388"/>
                  </a:lnTo>
                  <a:lnTo>
                    <a:pt x="5" y="385"/>
                  </a:lnTo>
                  <a:lnTo>
                    <a:pt x="5" y="385"/>
                  </a:lnTo>
                  <a:close/>
                  <a:moveTo>
                    <a:pt x="13" y="390"/>
                  </a:moveTo>
                  <a:lnTo>
                    <a:pt x="13" y="390"/>
                  </a:lnTo>
                  <a:lnTo>
                    <a:pt x="15" y="392"/>
                  </a:lnTo>
                  <a:lnTo>
                    <a:pt x="15" y="396"/>
                  </a:lnTo>
                  <a:lnTo>
                    <a:pt x="13" y="390"/>
                  </a:lnTo>
                  <a:lnTo>
                    <a:pt x="13" y="390"/>
                  </a:lnTo>
                  <a:close/>
                  <a:moveTo>
                    <a:pt x="7" y="394"/>
                  </a:moveTo>
                  <a:lnTo>
                    <a:pt x="5" y="390"/>
                  </a:lnTo>
                  <a:lnTo>
                    <a:pt x="9" y="390"/>
                  </a:lnTo>
                  <a:lnTo>
                    <a:pt x="7" y="394"/>
                  </a:lnTo>
                  <a:lnTo>
                    <a:pt x="7" y="394"/>
                  </a:lnTo>
                  <a:close/>
                  <a:moveTo>
                    <a:pt x="5" y="371"/>
                  </a:moveTo>
                  <a:lnTo>
                    <a:pt x="0" y="373"/>
                  </a:lnTo>
                  <a:lnTo>
                    <a:pt x="2" y="375"/>
                  </a:lnTo>
                  <a:lnTo>
                    <a:pt x="5" y="373"/>
                  </a:lnTo>
                  <a:lnTo>
                    <a:pt x="5" y="371"/>
                  </a:lnTo>
                  <a:lnTo>
                    <a:pt x="5" y="371"/>
                  </a:lnTo>
                  <a:close/>
                  <a:moveTo>
                    <a:pt x="2" y="343"/>
                  </a:moveTo>
                  <a:lnTo>
                    <a:pt x="7" y="345"/>
                  </a:lnTo>
                  <a:lnTo>
                    <a:pt x="5" y="345"/>
                  </a:lnTo>
                  <a:lnTo>
                    <a:pt x="2" y="343"/>
                  </a:lnTo>
                  <a:lnTo>
                    <a:pt x="2" y="343"/>
                  </a:lnTo>
                  <a:close/>
                  <a:moveTo>
                    <a:pt x="5" y="337"/>
                  </a:moveTo>
                  <a:lnTo>
                    <a:pt x="9" y="339"/>
                  </a:lnTo>
                  <a:lnTo>
                    <a:pt x="7" y="341"/>
                  </a:lnTo>
                  <a:lnTo>
                    <a:pt x="5" y="337"/>
                  </a:lnTo>
                  <a:lnTo>
                    <a:pt x="5" y="337"/>
                  </a:lnTo>
                  <a:close/>
                  <a:moveTo>
                    <a:pt x="15" y="329"/>
                  </a:moveTo>
                  <a:lnTo>
                    <a:pt x="17" y="331"/>
                  </a:lnTo>
                  <a:lnTo>
                    <a:pt x="13" y="331"/>
                  </a:lnTo>
                  <a:lnTo>
                    <a:pt x="15" y="329"/>
                  </a:lnTo>
                  <a:lnTo>
                    <a:pt x="15" y="329"/>
                  </a:lnTo>
                  <a:close/>
                  <a:moveTo>
                    <a:pt x="19" y="326"/>
                  </a:moveTo>
                  <a:lnTo>
                    <a:pt x="21" y="326"/>
                  </a:lnTo>
                  <a:lnTo>
                    <a:pt x="23" y="329"/>
                  </a:lnTo>
                  <a:lnTo>
                    <a:pt x="19" y="331"/>
                  </a:lnTo>
                  <a:lnTo>
                    <a:pt x="19" y="326"/>
                  </a:lnTo>
                  <a:lnTo>
                    <a:pt x="19" y="326"/>
                  </a:lnTo>
                  <a:close/>
                  <a:moveTo>
                    <a:pt x="55" y="301"/>
                  </a:moveTo>
                  <a:lnTo>
                    <a:pt x="55" y="301"/>
                  </a:lnTo>
                  <a:lnTo>
                    <a:pt x="57" y="297"/>
                  </a:lnTo>
                  <a:lnTo>
                    <a:pt x="59" y="301"/>
                  </a:lnTo>
                  <a:lnTo>
                    <a:pt x="57" y="303"/>
                  </a:lnTo>
                  <a:lnTo>
                    <a:pt x="55" y="301"/>
                  </a:lnTo>
                  <a:lnTo>
                    <a:pt x="55" y="301"/>
                  </a:lnTo>
                  <a:close/>
                  <a:moveTo>
                    <a:pt x="55" y="295"/>
                  </a:moveTo>
                  <a:lnTo>
                    <a:pt x="55" y="295"/>
                  </a:lnTo>
                  <a:lnTo>
                    <a:pt x="53" y="295"/>
                  </a:lnTo>
                  <a:lnTo>
                    <a:pt x="51" y="291"/>
                  </a:lnTo>
                  <a:lnTo>
                    <a:pt x="55" y="291"/>
                  </a:lnTo>
                  <a:lnTo>
                    <a:pt x="55" y="295"/>
                  </a:lnTo>
                  <a:lnTo>
                    <a:pt x="55" y="295"/>
                  </a:lnTo>
                  <a:close/>
                  <a:moveTo>
                    <a:pt x="59" y="286"/>
                  </a:moveTo>
                  <a:lnTo>
                    <a:pt x="66" y="280"/>
                  </a:lnTo>
                  <a:lnTo>
                    <a:pt x="68" y="282"/>
                  </a:lnTo>
                  <a:lnTo>
                    <a:pt x="64" y="286"/>
                  </a:lnTo>
                  <a:lnTo>
                    <a:pt x="59" y="286"/>
                  </a:lnTo>
                  <a:lnTo>
                    <a:pt x="59" y="286"/>
                  </a:lnTo>
                  <a:close/>
                  <a:moveTo>
                    <a:pt x="59" y="293"/>
                  </a:moveTo>
                  <a:lnTo>
                    <a:pt x="64" y="289"/>
                  </a:lnTo>
                  <a:lnTo>
                    <a:pt x="68" y="289"/>
                  </a:lnTo>
                  <a:lnTo>
                    <a:pt x="68" y="286"/>
                  </a:lnTo>
                  <a:lnTo>
                    <a:pt x="72" y="286"/>
                  </a:lnTo>
                  <a:lnTo>
                    <a:pt x="72" y="289"/>
                  </a:lnTo>
                  <a:lnTo>
                    <a:pt x="70" y="293"/>
                  </a:lnTo>
                  <a:lnTo>
                    <a:pt x="66" y="293"/>
                  </a:lnTo>
                  <a:lnTo>
                    <a:pt x="64" y="293"/>
                  </a:lnTo>
                  <a:lnTo>
                    <a:pt x="59" y="293"/>
                  </a:lnTo>
                  <a:lnTo>
                    <a:pt x="59" y="293"/>
                  </a:lnTo>
                  <a:close/>
                  <a:moveTo>
                    <a:pt x="112" y="236"/>
                  </a:moveTo>
                  <a:lnTo>
                    <a:pt x="114" y="234"/>
                  </a:lnTo>
                  <a:lnTo>
                    <a:pt x="118" y="234"/>
                  </a:lnTo>
                  <a:lnTo>
                    <a:pt x="114" y="238"/>
                  </a:lnTo>
                  <a:lnTo>
                    <a:pt x="112" y="236"/>
                  </a:lnTo>
                  <a:lnTo>
                    <a:pt x="112" y="236"/>
                  </a:lnTo>
                  <a:close/>
                  <a:moveTo>
                    <a:pt x="108" y="246"/>
                  </a:moveTo>
                  <a:lnTo>
                    <a:pt x="106" y="244"/>
                  </a:lnTo>
                  <a:lnTo>
                    <a:pt x="104" y="244"/>
                  </a:lnTo>
                  <a:lnTo>
                    <a:pt x="106" y="240"/>
                  </a:lnTo>
                  <a:lnTo>
                    <a:pt x="112" y="240"/>
                  </a:lnTo>
                  <a:lnTo>
                    <a:pt x="114" y="240"/>
                  </a:lnTo>
                  <a:lnTo>
                    <a:pt x="110" y="244"/>
                  </a:lnTo>
                  <a:lnTo>
                    <a:pt x="108" y="246"/>
                  </a:lnTo>
                  <a:lnTo>
                    <a:pt x="108" y="246"/>
                  </a:lnTo>
                  <a:close/>
                  <a:moveTo>
                    <a:pt x="118" y="213"/>
                  </a:moveTo>
                  <a:lnTo>
                    <a:pt x="118" y="215"/>
                  </a:lnTo>
                  <a:lnTo>
                    <a:pt x="118" y="217"/>
                  </a:lnTo>
                  <a:lnTo>
                    <a:pt x="118" y="219"/>
                  </a:lnTo>
                  <a:lnTo>
                    <a:pt x="116" y="217"/>
                  </a:lnTo>
                  <a:lnTo>
                    <a:pt x="118" y="213"/>
                  </a:lnTo>
                  <a:lnTo>
                    <a:pt x="118" y="213"/>
                  </a:lnTo>
                  <a:close/>
                  <a:moveTo>
                    <a:pt x="125" y="206"/>
                  </a:moveTo>
                  <a:lnTo>
                    <a:pt x="127" y="204"/>
                  </a:lnTo>
                  <a:lnTo>
                    <a:pt x="131" y="204"/>
                  </a:lnTo>
                  <a:lnTo>
                    <a:pt x="127" y="208"/>
                  </a:lnTo>
                  <a:lnTo>
                    <a:pt x="125" y="206"/>
                  </a:lnTo>
                  <a:lnTo>
                    <a:pt x="125" y="206"/>
                  </a:lnTo>
                  <a:close/>
                  <a:moveTo>
                    <a:pt x="123" y="198"/>
                  </a:moveTo>
                  <a:lnTo>
                    <a:pt x="127" y="194"/>
                  </a:lnTo>
                  <a:lnTo>
                    <a:pt x="127" y="198"/>
                  </a:lnTo>
                  <a:lnTo>
                    <a:pt x="125" y="204"/>
                  </a:lnTo>
                  <a:lnTo>
                    <a:pt x="123" y="198"/>
                  </a:lnTo>
                  <a:lnTo>
                    <a:pt x="123" y="198"/>
                  </a:lnTo>
                  <a:close/>
                  <a:moveTo>
                    <a:pt x="148" y="162"/>
                  </a:moveTo>
                  <a:lnTo>
                    <a:pt x="148" y="160"/>
                  </a:lnTo>
                  <a:lnTo>
                    <a:pt x="150" y="160"/>
                  </a:lnTo>
                  <a:lnTo>
                    <a:pt x="150" y="164"/>
                  </a:lnTo>
                  <a:lnTo>
                    <a:pt x="148" y="162"/>
                  </a:lnTo>
                  <a:lnTo>
                    <a:pt x="148" y="162"/>
                  </a:lnTo>
                  <a:close/>
                  <a:moveTo>
                    <a:pt x="123" y="141"/>
                  </a:moveTo>
                  <a:lnTo>
                    <a:pt x="125" y="143"/>
                  </a:lnTo>
                  <a:lnTo>
                    <a:pt x="125" y="145"/>
                  </a:lnTo>
                  <a:lnTo>
                    <a:pt x="123" y="145"/>
                  </a:lnTo>
                  <a:lnTo>
                    <a:pt x="123" y="141"/>
                  </a:lnTo>
                  <a:lnTo>
                    <a:pt x="123" y="141"/>
                  </a:lnTo>
                  <a:close/>
                  <a:moveTo>
                    <a:pt x="129" y="133"/>
                  </a:moveTo>
                  <a:lnTo>
                    <a:pt x="125" y="137"/>
                  </a:lnTo>
                  <a:lnTo>
                    <a:pt x="125" y="133"/>
                  </a:lnTo>
                  <a:lnTo>
                    <a:pt x="129" y="126"/>
                  </a:lnTo>
                  <a:lnTo>
                    <a:pt x="129" y="133"/>
                  </a:lnTo>
                  <a:lnTo>
                    <a:pt x="129" y="133"/>
                  </a:lnTo>
                  <a:close/>
                  <a:moveTo>
                    <a:pt x="133" y="128"/>
                  </a:moveTo>
                  <a:lnTo>
                    <a:pt x="131" y="126"/>
                  </a:lnTo>
                  <a:lnTo>
                    <a:pt x="133" y="124"/>
                  </a:lnTo>
                  <a:lnTo>
                    <a:pt x="135" y="126"/>
                  </a:lnTo>
                  <a:lnTo>
                    <a:pt x="133" y="128"/>
                  </a:lnTo>
                  <a:lnTo>
                    <a:pt x="133" y="128"/>
                  </a:lnTo>
                  <a:close/>
                  <a:moveTo>
                    <a:pt x="144" y="120"/>
                  </a:moveTo>
                  <a:lnTo>
                    <a:pt x="144" y="124"/>
                  </a:lnTo>
                  <a:lnTo>
                    <a:pt x="137" y="128"/>
                  </a:lnTo>
                  <a:lnTo>
                    <a:pt x="137" y="122"/>
                  </a:lnTo>
                  <a:lnTo>
                    <a:pt x="144" y="120"/>
                  </a:lnTo>
                  <a:lnTo>
                    <a:pt x="144" y="120"/>
                  </a:lnTo>
                  <a:close/>
                  <a:moveTo>
                    <a:pt x="150" y="111"/>
                  </a:moveTo>
                  <a:lnTo>
                    <a:pt x="152" y="107"/>
                  </a:lnTo>
                  <a:lnTo>
                    <a:pt x="156" y="111"/>
                  </a:lnTo>
                  <a:lnTo>
                    <a:pt x="150" y="111"/>
                  </a:lnTo>
                  <a:lnTo>
                    <a:pt x="150" y="111"/>
                  </a:lnTo>
                  <a:close/>
                  <a:moveTo>
                    <a:pt x="156" y="114"/>
                  </a:moveTo>
                  <a:lnTo>
                    <a:pt x="156" y="120"/>
                  </a:lnTo>
                  <a:lnTo>
                    <a:pt x="152" y="118"/>
                  </a:lnTo>
                  <a:lnTo>
                    <a:pt x="146" y="122"/>
                  </a:lnTo>
                  <a:lnTo>
                    <a:pt x="148" y="118"/>
                  </a:lnTo>
                  <a:lnTo>
                    <a:pt x="156" y="114"/>
                  </a:lnTo>
                  <a:lnTo>
                    <a:pt x="156" y="114"/>
                  </a:lnTo>
                  <a:close/>
                  <a:moveTo>
                    <a:pt x="158" y="93"/>
                  </a:moveTo>
                  <a:lnTo>
                    <a:pt x="160" y="99"/>
                  </a:lnTo>
                  <a:lnTo>
                    <a:pt x="160" y="105"/>
                  </a:lnTo>
                  <a:lnTo>
                    <a:pt x="154" y="107"/>
                  </a:lnTo>
                  <a:lnTo>
                    <a:pt x="152" y="105"/>
                  </a:lnTo>
                  <a:lnTo>
                    <a:pt x="158" y="101"/>
                  </a:lnTo>
                  <a:lnTo>
                    <a:pt x="154" y="101"/>
                  </a:lnTo>
                  <a:lnTo>
                    <a:pt x="150" y="105"/>
                  </a:lnTo>
                  <a:lnTo>
                    <a:pt x="148" y="103"/>
                  </a:lnTo>
                  <a:lnTo>
                    <a:pt x="150" y="99"/>
                  </a:lnTo>
                  <a:lnTo>
                    <a:pt x="154" y="99"/>
                  </a:lnTo>
                  <a:lnTo>
                    <a:pt x="156" y="97"/>
                  </a:lnTo>
                  <a:lnTo>
                    <a:pt x="156" y="95"/>
                  </a:lnTo>
                  <a:lnTo>
                    <a:pt x="158" y="93"/>
                  </a:lnTo>
                  <a:lnTo>
                    <a:pt x="158" y="93"/>
                  </a:lnTo>
                  <a:close/>
                  <a:moveTo>
                    <a:pt x="163" y="97"/>
                  </a:moveTo>
                  <a:lnTo>
                    <a:pt x="160" y="95"/>
                  </a:lnTo>
                  <a:lnTo>
                    <a:pt x="160" y="88"/>
                  </a:lnTo>
                  <a:lnTo>
                    <a:pt x="167" y="84"/>
                  </a:lnTo>
                  <a:lnTo>
                    <a:pt x="167" y="80"/>
                  </a:lnTo>
                  <a:lnTo>
                    <a:pt x="171" y="78"/>
                  </a:lnTo>
                  <a:lnTo>
                    <a:pt x="173" y="82"/>
                  </a:lnTo>
                  <a:lnTo>
                    <a:pt x="169" y="86"/>
                  </a:lnTo>
                  <a:lnTo>
                    <a:pt x="169" y="90"/>
                  </a:lnTo>
                  <a:lnTo>
                    <a:pt x="163" y="97"/>
                  </a:lnTo>
                  <a:lnTo>
                    <a:pt x="163" y="97"/>
                  </a:lnTo>
                  <a:close/>
                  <a:moveTo>
                    <a:pt x="175" y="99"/>
                  </a:moveTo>
                  <a:lnTo>
                    <a:pt x="182" y="103"/>
                  </a:lnTo>
                  <a:lnTo>
                    <a:pt x="175" y="109"/>
                  </a:lnTo>
                  <a:lnTo>
                    <a:pt x="169" y="114"/>
                  </a:lnTo>
                  <a:lnTo>
                    <a:pt x="169" y="116"/>
                  </a:lnTo>
                  <a:lnTo>
                    <a:pt x="165" y="116"/>
                  </a:lnTo>
                  <a:lnTo>
                    <a:pt x="165" y="111"/>
                  </a:lnTo>
                  <a:lnTo>
                    <a:pt x="160" y="118"/>
                  </a:lnTo>
                  <a:lnTo>
                    <a:pt x="158" y="118"/>
                  </a:lnTo>
                  <a:lnTo>
                    <a:pt x="158" y="111"/>
                  </a:lnTo>
                  <a:lnTo>
                    <a:pt x="160" y="111"/>
                  </a:lnTo>
                  <a:lnTo>
                    <a:pt x="160" y="107"/>
                  </a:lnTo>
                  <a:lnTo>
                    <a:pt x="163" y="105"/>
                  </a:lnTo>
                  <a:lnTo>
                    <a:pt x="163" y="101"/>
                  </a:lnTo>
                  <a:lnTo>
                    <a:pt x="169" y="93"/>
                  </a:lnTo>
                  <a:lnTo>
                    <a:pt x="167" y="103"/>
                  </a:lnTo>
                  <a:lnTo>
                    <a:pt x="167" y="107"/>
                  </a:lnTo>
                  <a:lnTo>
                    <a:pt x="169" y="103"/>
                  </a:lnTo>
                  <a:lnTo>
                    <a:pt x="175" y="103"/>
                  </a:lnTo>
                  <a:lnTo>
                    <a:pt x="173" y="99"/>
                  </a:lnTo>
                  <a:lnTo>
                    <a:pt x="173" y="97"/>
                  </a:lnTo>
                  <a:lnTo>
                    <a:pt x="175" y="99"/>
                  </a:lnTo>
                  <a:lnTo>
                    <a:pt x="175" y="99"/>
                  </a:lnTo>
                  <a:close/>
                  <a:moveTo>
                    <a:pt x="175" y="95"/>
                  </a:moveTo>
                  <a:lnTo>
                    <a:pt x="173" y="93"/>
                  </a:lnTo>
                  <a:lnTo>
                    <a:pt x="177" y="90"/>
                  </a:lnTo>
                  <a:lnTo>
                    <a:pt x="182" y="93"/>
                  </a:lnTo>
                  <a:lnTo>
                    <a:pt x="182" y="97"/>
                  </a:lnTo>
                  <a:lnTo>
                    <a:pt x="175" y="95"/>
                  </a:lnTo>
                  <a:lnTo>
                    <a:pt x="175" y="95"/>
                  </a:lnTo>
                  <a:close/>
                  <a:moveTo>
                    <a:pt x="186" y="99"/>
                  </a:moveTo>
                  <a:lnTo>
                    <a:pt x="188" y="95"/>
                  </a:lnTo>
                  <a:lnTo>
                    <a:pt x="190" y="99"/>
                  </a:lnTo>
                  <a:lnTo>
                    <a:pt x="186" y="99"/>
                  </a:lnTo>
                  <a:lnTo>
                    <a:pt x="186" y="99"/>
                  </a:lnTo>
                  <a:close/>
                  <a:moveTo>
                    <a:pt x="201" y="78"/>
                  </a:moveTo>
                  <a:lnTo>
                    <a:pt x="198" y="80"/>
                  </a:lnTo>
                  <a:lnTo>
                    <a:pt x="201" y="84"/>
                  </a:lnTo>
                  <a:lnTo>
                    <a:pt x="196" y="84"/>
                  </a:lnTo>
                  <a:lnTo>
                    <a:pt x="194" y="86"/>
                  </a:lnTo>
                  <a:lnTo>
                    <a:pt x="190" y="86"/>
                  </a:lnTo>
                  <a:lnTo>
                    <a:pt x="188" y="90"/>
                  </a:lnTo>
                  <a:lnTo>
                    <a:pt x="186" y="90"/>
                  </a:lnTo>
                  <a:lnTo>
                    <a:pt x="186" y="88"/>
                  </a:lnTo>
                  <a:lnTo>
                    <a:pt x="184" y="86"/>
                  </a:lnTo>
                  <a:lnTo>
                    <a:pt x="186" y="82"/>
                  </a:lnTo>
                  <a:lnTo>
                    <a:pt x="182" y="82"/>
                  </a:lnTo>
                  <a:lnTo>
                    <a:pt x="184" y="78"/>
                  </a:lnTo>
                  <a:lnTo>
                    <a:pt x="190" y="78"/>
                  </a:lnTo>
                  <a:lnTo>
                    <a:pt x="184" y="76"/>
                  </a:lnTo>
                  <a:lnTo>
                    <a:pt x="188" y="71"/>
                  </a:lnTo>
                  <a:lnTo>
                    <a:pt x="190" y="74"/>
                  </a:lnTo>
                  <a:lnTo>
                    <a:pt x="190" y="69"/>
                  </a:lnTo>
                  <a:lnTo>
                    <a:pt x="194" y="69"/>
                  </a:lnTo>
                  <a:lnTo>
                    <a:pt x="196" y="74"/>
                  </a:lnTo>
                  <a:lnTo>
                    <a:pt x="198" y="74"/>
                  </a:lnTo>
                  <a:lnTo>
                    <a:pt x="201" y="78"/>
                  </a:lnTo>
                  <a:lnTo>
                    <a:pt x="201" y="78"/>
                  </a:lnTo>
                  <a:close/>
                  <a:moveTo>
                    <a:pt x="201" y="67"/>
                  </a:moveTo>
                  <a:lnTo>
                    <a:pt x="205" y="65"/>
                  </a:lnTo>
                  <a:lnTo>
                    <a:pt x="205" y="63"/>
                  </a:lnTo>
                  <a:lnTo>
                    <a:pt x="209" y="63"/>
                  </a:lnTo>
                  <a:lnTo>
                    <a:pt x="213" y="59"/>
                  </a:lnTo>
                  <a:lnTo>
                    <a:pt x="215" y="63"/>
                  </a:lnTo>
                  <a:lnTo>
                    <a:pt x="213" y="67"/>
                  </a:lnTo>
                  <a:lnTo>
                    <a:pt x="213" y="69"/>
                  </a:lnTo>
                  <a:lnTo>
                    <a:pt x="207" y="69"/>
                  </a:lnTo>
                  <a:lnTo>
                    <a:pt x="205" y="71"/>
                  </a:lnTo>
                  <a:lnTo>
                    <a:pt x="201" y="67"/>
                  </a:lnTo>
                  <a:lnTo>
                    <a:pt x="201" y="67"/>
                  </a:lnTo>
                  <a:close/>
                  <a:moveTo>
                    <a:pt x="215" y="44"/>
                  </a:moveTo>
                  <a:lnTo>
                    <a:pt x="215" y="42"/>
                  </a:lnTo>
                  <a:lnTo>
                    <a:pt x="217" y="40"/>
                  </a:lnTo>
                  <a:lnTo>
                    <a:pt x="215" y="44"/>
                  </a:lnTo>
                  <a:lnTo>
                    <a:pt x="215" y="44"/>
                  </a:lnTo>
                  <a:close/>
                  <a:moveTo>
                    <a:pt x="209" y="52"/>
                  </a:moveTo>
                  <a:lnTo>
                    <a:pt x="209" y="48"/>
                  </a:lnTo>
                  <a:lnTo>
                    <a:pt x="213" y="46"/>
                  </a:lnTo>
                  <a:lnTo>
                    <a:pt x="213" y="48"/>
                  </a:lnTo>
                  <a:lnTo>
                    <a:pt x="213" y="48"/>
                  </a:lnTo>
                  <a:lnTo>
                    <a:pt x="209" y="52"/>
                  </a:lnTo>
                  <a:lnTo>
                    <a:pt x="209" y="52"/>
                  </a:lnTo>
                  <a:close/>
                  <a:moveTo>
                    <a:pt x="222" y="59"/>
                  </a:moveTo>
                  <a:lnTo>
                    <a:pt x="224" y="55"/>
                  </a:lnTo>
                  <a:lnTo>
                    <a:pt x="226" y="57"/>
                  </a:lnTo>
                  <a:lnTo>
                    <a:pt x="222" y="59"/>
                  </a:lnTo>
                  <a:lnTo>
                    <a:pt x="222" y="59"/>
                  </a:lnTo>
                  <a:close/>
                  <a:moveTo>
                    <a:pt x="219" y="59"/>
                  </a:moveTo>
                  <a:lnTo>
                    <a:pt x="219" y="59"/>
                  </a:lnTo>
                  <a:lnTo>
                    <a:pt x="215" y="59"/>
                  </a:lnTo>
                  <a:lnTo>
                    <a:pt x="211" y="55"/>
                  </a:lnTo>
                  <a:lnTo>
                    <a:pt x="217" y="50"/>
                  </a:lnTo>
                  <a:lnTo>
                    <a:pt x="219" y="52"/>
                  </a:lnTo>
                  <a:lnTo>
                    <a:pt x="222" y="50"/>
                  </a:lnTo>
                  <a:lnTo>
                    <a:pt x="222" y="52"/>
                  </a:lnTo>
                  <a:lnTo>
                    <a:pt x="219" y="55"/>
                  </a:lnTo>
                  <a:lnTo>
                    <a:pt x="219" y="59"/>
                  </a:lnTo>
                  <a:lnTo>
                    <a:pt x="219" y="59"/>
                  </a:lnTo>
                  <a:close/>
                  <a:moveTo>
                    <a:pt x="230" y="48"/>
                  </a:moveTo>
                  <a:lnTo>
                    <a:pt x="228" y="50"/>
                  </a:lnTo>
                  <a:lnTo>
                    <a:pt x="224" y="48"/>
                  </a:lnTo>
                  <a:lnTo>
                    <a:pt x="224" y="44"/>
                  </a:lnTo>
                  <a:lnTo>
                    <a:pt x="222" y="40"/>
                  </a:lnTo>
                  <a:lnTo>
                    <a:pt x="226" y="38"/>
                  </a:lnTo>
                  <a:lnTo>
                    <a:pt x="226" y="44"/>
                  </a:lnTo>
                  <a:lnTo>
                    <a:pt x="230" y="46"/>
                  </a:lnTo>
                  <a:lnTo>
                    <a:pt x="230" y="48"/>
                  </a:lnTo>
                  <a:lnTo>
                    <a:pt x="230" y="48"/>
                  </a:lnTo>
                  <a:close/>
                  <a:moveTo>
                    <a:pt x="241" y="55"/>
                  </a:moveTo>
                  <a:lnTo>
                    <a:pt x="238" y="50"/>
                  </a:lnTo>
                  <a:lnTo>
                    <a:pt x="236" y="50"/>
                  </a:lnTo>
                  <a:lnTo>
                    <a:pt x="236" y="44"/>
                  </a:lnTo>
                  <a:lnTo>
                    <a:pt x="238" y="42"/>
                  </a:lnTo>
                  <a:lnTo>
                    <a:pt x="243" y="44"/>
                  </a:lnTo>
                  <a:lnTo>
                    <a:pt x="241" y="48"/>
                  </a:lnTo>
                  <a:lnTo>
                    <a:pt x="243" y="50"/>
                  </a:lnTo>
                  <a:lnTo>
                    <a:pt x="241" y="55"/>
                  </a:lnTo>
                  <a:lnTo>
                    <a:pt x="241" y="55"/>
                  </a:lnTo>
                  <a:close/>
                  <a:moveTo>
                    <a:pt x="272" y="40"/>
                  </a:moveTo>
                  <a:lnTo>
                    <a:pt x="268" y="38"/>
                  </a:lnTo>
                  <a:lnTo>
                    <a:pt x="264" y="36"/>
                  </a:lnTo>
                  <a:lnTo>
                    <a:pt x="266" y="33"/>
                  </a:lnTo>
                  <a:lnTo>
                    <a:pt x="270" y="33"/>
                  </a:lnTo>
                  <a:lnTo>
                    <a:pt x="272" y="36"/>
                  </a:lnTo>
                  <a:lnTo>
                    <a:pt x="272" y="40"/>
                  </a:lnTo>
                  <a:lnTo>
                    <a:pt x="272" y="40"/>
                  </a:lnTo>
                  <a:close/>
                  <a:moveTo>
                    <a:pt x="276" y="36"/>
                  </a:moveTo>
                  <a:lnTo>
                    <a:pt x="272" y="31"/>
                  </a:lnTo>
                  <a:lnTo>
                    <a:pt x="279" y="25"/>
                  </a:lnTo>
                  <a:lnTo>
                    <a:pt x="281" y="29"/>
                  </a:lnTo>
                  <a:lnTo>
                    <a:pt x="276" y="33"/>
                  </a:lnTo>
                  <a:lnTo>
                    <a:pt x="276" y="36"/>
                  </a:lnTo>
                  <a:lnTo>
                    <a:pt x="276" y="36"/>
                  </a:lnTo>
                  <a:close/>
                  <a:moveTo>
                    <a:pt x="268" y="29"/>
                  </a:moveTo>
                  <a:lnTo>
                    <a:pt x="266" y="29"/>
                  </a:lnTo>
                  <a:lnTo>
                    <a:pt x="260" y="27"/>
                  </a:lnTo>
                  <a:lnTo>
                    <a:pt x="257" y="23"/>
                  </a:lnTo>
                  <a:lnTo>
                    <a:pt x="262" y="25"/>
                  </a:lnTo>
                  <a:lnTo>
                    <a:pt x="264" y="21"/>
                  </a:lnTo>
                  <a:lnTo>
                    <a:pt x="266" y="25"/>
                  </a:lnTo>
                  <a:lnTo>
                    <a:pt x="268" y="21"/>
                  </a:lnTo>
                  <a:lnTo>
                    <a:pt x="270" y="21"/>
                  </a:lnTo>
                  <a:lnTo>
                    <a:pt x="276" y="17"/>
                  </a:lnTo>
                  <a:lnTo>
                    <a:pt x="279" y="19"/>
                  </a:lnTo>
                  <a:lnTo>
                    <a:pt x="268" y="29"/>
                  </a:lnTo>
                  <a:lnTo>
                    <a:pt x="268" y="29"/>
                  </a:lnTo>
                  <a:close/>
                  <a:moveTo>
                    <a:pt x="281" y="21"/>
                  </a:moveTo>
                  <a:lnTo>
                    <a:pt x="281" y="21"/>
                  </a:lnTo>
                  <a:lnTo>
                    <a:pt x="285" y="19"/>
                  </a:lnTo>
                  <a:lnTo>
                    <a:pt x="291" y="23"/>
                  </a:lnTo>
                  <a:lnTo>
                    <a:pt x="289" y="25"/>
                  </a:lnTo>
                  <a:lnTo>
                    <a:pt x="283" y="27"/>
                  </a:lnTo>
                  <a:lnTo>
                    <a:pt x="283" y="23"/>
                  </a:lnTo>
                  <a:lnTo>
                    <a:pt x="281" y="21"/>
                  </a:lnTo>
                  <a:lnTo>
                    <a:pt x="281" y="21"/>
                  </a:lnTo>
                  <a:close/>
                  <a:moveTo>
                    <a:pt x="291" y="10"/>
                  </a:moveTo>
                  <a:lnTo>
                    <a:pt x="289" y="12"/>
                  </a:lnTo>
                  <a:lnTo>
                    <a:pt x="289" y="15"/>
                  </a:lnTo>
                  <a:lnTo>
                    <a:pt x="285" y="10"/>
                  </a:lnTo>
                  <a:lnTo>
                    <a:pt x="289" y="8"/>
                  </a:lnTo>
                  <a:lnTo>
                    <a:pt x="291" y="10"/>
                  </a:lnTo>
                  <a:lnTo>
                    <a:pt x="291" y="10"/>
                  </a:lnTo>
                  <a:close/>
                  <a:moveTo>
                    <a:pt x="300" y="4"/>
                  </a:moveTo>
                  <a:lnTo>
                    <a:pt x="297" y="4"/>
                  </a:lnTo>
                  <a:lnTo>
                    <a:pt x="297" y="2"/>
                  </a:lnTo>
                  <a:lnTo>
                    <a:pt x="302" y="2"/>
                  </a:lnTo>
                  <a:lnTo>
                    <a:pt x="300" y="4"/>
                  </a:lnTo>
                  <a:lnTo>
                    <a:pt x="300" y="4"/>
                  </a:lnTo>
                  <a:close/>
                  <a:moveTo>
                    <a:pt x="306" y="6"/>
                  </a:moveTo>
                  <a:lnTo>
                    <a:pt x="306" y="4"/>
                  </a:lnTo>
                  <a:lnTo>
                    <a:pt x="308" y="4"/>
                  </a:lnTo>
                  <a:lnTo>
                    <a:pt x="310" y="4"/>
                  </a:lnTo>
                  <a:lnTo>
                    <a:pt x="312" y="2"/>
                  </a:lnTo>
                  <a:lnTo>
                    <a:pt x="312" y="0"/>
                  </a:lnTo>
                  <a:lnTo>
                    <a:pt x="314" y="2"/>
                  </a:lnTo>
                  <a:lnTo>
                    <a:pt x="316" y="2"/>
                  </a:lnTo>
                  <a:lnTo>
                    <a:pt x="314" y="6"/>
                  </a:lnTo>
                  <a:lnTo>
                    <a:pt x="319" y="6"/>
                  </a:lnTo>
                  <a:lnTo>
                    <a:pt x="319" y="10"/>
                  </a:lnTo>
                  <a:lnTo>
                    <a:pt x="314" y="10"/>
                  </a:lnTo>
                  <a:lnTo>
                    <a:pt x="310" y="8"/>
                  </a:lnTo>
                  <a:lnTo>
                    <a:pt x="306"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8" name="Freeform 46">
              <a:extLst>
                <a:ext uri="{FF2B5EF4-FFF2-40B4-BE49-F238E27FC236}">
                  <a16:creationId xmlns:a16="http://schemas.microsoft.com/office/drawing/2014/main" id="{6D585017-D046-4999-9E19-458256F3DF40}"/>
                </a:ext>
              </a:extLst>
            </p:cNvPr>
            <p:cNvSpPr>
              <a:spLocks noEditPoints="1"/>
            </p:cNvSpPr>
            <p:nvPr/>
          </p:nvSpPr>
          <p:spPr bwMode="auto">
            <a:xfrm>
              <a:off x="4434686" y="2171539"/>
              <a:ext cx="159611" cy="339927"/>
            </a:xfrm>
            <a:custGeom>
              <a:avLst/>
              <a:gdLst>
                <a:gd name="T0" fmla="*/ 9 w 198"/>
                <a:gd name="T1" fmla="*/ 325 h 449"/>
                <a:gd name="T2" fmla="*/ 19 w 198"/>
                <a:gd name="T3" fmla="*/ 302 h 449"/>
                <a:gd name="T4" fmla="*/ 23 w 198"/>
                <a:gd name="T5" fmla="*/ 264 h 449"/>
                <a:gd name="T6" fmla="*/ 11 w 198"/>
                <a:gd name="T7" fmla="*/ 220 h 449"/>
                <a:gd name="T8" fmla="*/ 30 w 198"/>
                <a:gd name="T9" fmla="*/ 182 h 449"/>
                <a:gd name="T10" fmla="*/ 40 w 198"/>
                <a:gd name="T11" fmla="*/ 127 h 449"/>
                <a:gd name="T12" fmla="*/ 55 w 198"/>
                <a:gd name="T13" fmla="*/ 101 h 449"/>
                <a:gd name="T14" fmla="*/ 63 w 198"/>
                <a:gd name="T15" fmla="*/ 57 h 449"/>
                <a:gd name="T16" fmla="*/ 85 w 198"/>
                <a:gd name="T17" fmla="*/ 38 h 449"/>
                <a:gd name="T18" fmla="*/ 93 w 198"/>
                <a:gd name="T19" fmla="*/ 28 h 449"/>
                <a:gd name="T20" fmla="*/ 116 w 198"/>
                <a:gd name="T21" fmla="*/ 23 h 449"/>
                <a:gd name="T22" fmla="*/ 125 w 198"/>
                <a:gd name="T23" fmla="*/ 11 h 449"/>
                <a:gd name="T24" fmla="*/ 135 w 198"/>
                <a:gd name="T25" fmla="*/ 5 h 449"/>
                <a:gd name="T26" fmla="*/ 169 w 198"/>
                <a:gd name="T27" fmla="*/ 26 h 449"/>
                <a:gd name="T28" fmla="*/ 179 w 198"/>
                <a:gd name="T29" fmla="*/ 40 h 449"/>
                <a:gd name="T30" fmla="*/ 186 w 198"/>
                <a:gd name="T31" fmla="*/ 68 h 449"/>
                <a:gd name="T32" fmla="*/ 190 w 198"/>
                <a:gd name="T33" fmla="*/ 101 h 449"/>
                <a:gd name="T34" fmla="*/ 192 w 198"/>
                <a:gd name="T35" fmla="*/ 118 h 449"/>
                <a:gd name="T36" fmla="*/ 173 w 198"/>
                <a:gd name="T37" fmla="*/ 120 h 449"/>
                <a:gd name="T38" fmla="*/ 158 w 198"/>
                <a:gd name="T39" fmla="*/ 120 h 449"/>
                <a:gd name="T40" fmla="*/ 158 w 198"/>
                <a:gd name="T41" fmla="*/ 137 h 449"/>
                <a:gd name="T42" fmla="*/ 158 w 198"/>
                <a:gd name="T43" fmla="*/ 142 h 449"/>
                <a:gd name="T44" fmla="*/ 158 w 198"/>
                <a:gd name="T45" fmla="*/ 160 h 449"/>
                <a:gd name="T46" fmla="*/ 152 w 198"/>
                <a:gd name="T47" fmla="*/ 179 h 449"/>
                <a:gd name="T48" fmla="*/ 135 w 198"/>
                <a:gd name="T49" fmla="*/ 196 h 449"/>
                <a:gd name="T50" fmla="*/ 122 w 198"/>
                <a:gd name="T51" fmla="*/ 209 h 449"/>
                <a:gd name="T52" fmla="*/ 112 w 198"/>
                <a:gd name="T53" fmla="*/ 215 h 449"/>
                <a:gd name="T54" fmla="*/ 101 w 198"/>
                <a:gd name="T55" fmla="*/ 232 h 449"/>
                <a:gd name="T56" fmla="*/ 97 w 198"/>
                <a:gd name="T57" fmla="*/ 255 h 449"/>
                <a:gd name="T58" fmla="*/ 97 w 198"/>
                <a:gd name="T59" fmla="*/ 272 h 449"/>
                <a:gd name="T60" fmla="*/ 101 w 198"/>
                <a:gd name="T61" fmla="*/ 289 h 449"/>
                <a:gd name="T62" fmla="*/ 120 w 198"/>
                <a:gd name="T63" fmla="*/ 302 h 449"/>
                <a:gd name="T64" fmla="*/ 120 w 198"/>
                <a:gd name="T65" fmla="*/ 329 h 449"/>
                <a:gd name="T66" fmla="*/ 103 w 198"/>
                <a:gd name="T67" fmla="*/ 325 h 449"/>
                <a:gd name="T68" fmla="*/ 85 w 198"/>
                <a:gd name="T69" fmla="*/ 327 h 449"/>
                <a:gd name="T70" fmla="*/ 99 w 198"/>
                <a:gd name="T71" fmla="*/ 331 h 449"/>
                <a:gd name="T72" fmla="*/ 120 w 198"/>
                <a:gd name="T73" fmla="*/ 335 h 449"/>
                <a:gd name="T74" fmla="*/ 110 w 198"/>
                <a:gd name="T75" fmla="*/ 342 h 449"/>
                <a:gd name="T76" fmla="*/ 99 w 198"/>
                <a:gd name="T77" fmla="*/ 354 h 449"/>
                <a:gd name="T78" fmla="*/ 93 w 198"/>
                <a:gd name="T79" fmla="*/ 363 h 449"/>
                <a:gd name="T80" fmla="*/ 95 w 198"/>
                <a:gd name="T81" fmla="*/ 378 h 449"/>
                <a:gd name="T82" fmla="*/ 95 w 198"/>
                <a:gd name="T83" fmla="*/ 403 h 449"/>
                <a:gd name="T84" fmla="*/ 78 w 198"/>
                <a:gd name="T85" fmla="*/ 428 h 449"/>
                <a:gd name="T86" fmla="*/ 57 w 198"/>
                <a:gd name="T87" fmla="*/ 441 h 449"/>
                <a:gd name="T88" fmla="*/ 36 w 198"/>
                <a:gd name="T89" fmla="*/ 443 h 449"/>
                <a:gd name="T90" fmla="*/ 36 w 198"/>
                <a:gd name="T91" fmla="*/ 420 h 449"/>
                <a:gd name="T92" fmla="*/ 17 w 198"/>
                <a:gd name="T93" fmla="*/ 394 h 449"/>
                <a:gd name="T94" fmla="*/ 9 w 198"/>
                <a:gd name="T95" fmla="*/ 375 h 449"/>
                <a:gd name="T96" fmla="*/ 7 w 198"/>
                <a:gd name="T97" fmla="*/ 365 h 449"/>
                <a:gd name="T98" fmla="*/ 0 w 198"/>
                <a:gd name="T99" fmla="*/ 354 h 449"/>
                <a:gd name="T100" fmla="*/ 125 w 198"/>
                <a:gd name="T101" fmla="*/ 338 h 449"/>
                <a:gd name="T102" fmla="*/ 4 w 198"/>
                <a:gd name="T103" fmla="*/ 371 h 449"/>
                <a:gd name="T104" fmla="*/ 139 w 198"/>
                <a:gd name="T105" fmla="*/ 363 h 449"/>
                <a:gd name="T106" fmla="*/ 141 w 198"/>
                <a:gd name="T107" fmla="*/ 378 h 449"/>
                <a:gd name="T108" fmla="*/ 129 w 198"/>
                <a:gd name="T109" fmla="*/ 407 h 449"/>
                <a:gd name="T110" fmla="*/ 137 w 198"/>
                <a:gd name="T111" fmla="*/ 390 h 449"/>
                <a:gd name="T112" fmla="*/ 131 w 198"/>
                <a:gd name="T113" fmla="*/ 380 h 449"/>
                <a:gd name="T114" fmla="*/ 129 w 198"/>
                <a:gd name="T115" fmla="*/ 401 h 449"/>
                <a:gd name="T116" fmla="*/ 95 w 198"/>
                <a:gd name="T117" fmla="*/ 426 h 449"/>
                <a:gd name="T118" fmla="*/ 101 w 198"/>
                <a:gd name="T119" fmla="*/ 397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449">
                  <a:moveTo>
                    <a:pt x="2" y="344"/>
                  </a:moveTo>
                  <a:lnTo>
                    <a:pt x="4" y="346"/>
                  </a:lnTo>
                  <a:lnTo>
                    <a:pt x="9" y="350"/>
                  </a:lnTo>
                  <a:lnTo>
                    <a:pt x="11" y="346"/>
                  </a:lnTo>
                  <a:lnTo>
                    <a:pt x="9" y="333"/>
                  </a:lnTo>
                  <a:lnTo>
                    <a:pt x="7" y="327"/>
                  </a:lnTo>
                  <a:lnTo>
                    <a:pt x="9" y="325"/>
                  </a:lnTo>
                  <a:lnTo>
                    <a:pt x="11" y="323"/>
                  </a:lnTo>
                  <a:lnTo>
                    <a:pt x="9" y="319"/>
                  </a:lnTo>
                  <a:lnTo>
                    <a:pt x="9" y="316"/>
                  </a:lnTo>
                  <a:lnTo>
                    <a:pt x="15" y="316"/>
                  </a:lnTo>
                  <a:lnTo>
                    <a:pt x="17" y="312"/>
                  </a:lnTo>
                  <a:lnTo>
                    <a:pt x="17" y="308"/>
                  </a:lnTo>
                  <a:lnTo>
                    <a:pt x="19" y="302"/>
                  </a:lnTo>
                  <a:lnTo>
                    <a:pt x="17" y="297"/>
                  </a:lnTo>
                  <a:lnTo>
                    <a:pt x="15" y="289"/>
                  </a:lnTo>
                  <a:lnTo>
                    <a:pt x="13" y="283"/>
                  </a:lnTo>
                  <a:lnTo>
                    <a:pt x="13" y="279"/>
                  </a:lnTo>
                  <a:lnTo>
                    <a:pt x="21" y="276"/>
                  </a:lnTo>
                  <a:lnTo>
                    <a:pt x="21" y="270"/>
                  </a:lnTo>
                  <a:lnTo>
                    <a:pt x="23" y="264"/>
                  </a:lnTo>
                  <a:lnTo>
                    <a:pt x="17" y="257"/>
                  </a:lnTo>
                  <a:lnTo>
                    <a:pt x="11" y="255"/>
                  </a:lnTo>
                  <a:lnTo>
                    <a:pt x="11" y="247"/>
                  </a:lnTo>
                  <a:lnTo>
                    <a:pt x="11" y="241"/>
                  </a:lnTo>
                  <a:lnTo>
                    <a:pt x="11" y="232"/>
                  </a:lnTo>
                  <a:lnTo>
                    <a:pt x="9" y="226"/>
                  </a:lnTo>
                  <a:lnTo>
                    <a:pt x="11" y="220"/>
                  </a:lnTo>
                  <a:lnTo>
                    <a:pt x="9" y="209"/>
                  </a:lnTo>
                  <a:lnTo>
                    <a:pt x="7" y="198"/>
                  </a:lnTo>
                  <a:lnTo>
                    <a:pt x="9" y="190"/>
                  </a:lnTo>
                  <a:lnTo>
                    <a:pt x="13" y="182"/>
                  </a:lnTo>
                  <a:lnTo>
                    <a:pt x="17" y="179"/>
                  </a:lnTo>
                  <a:lnTo>
                    <a:pt x="23" y="182"/>
                  </a:lnTo>
                  <a:lnTo>
                    <a:pt x="30" y="182"/>
                  </a:lnTo>
                  <a:lnTo>
                    <a:pt x="34" y="177"/>
                  </a:lnTo>
                  <a:lnTo>
                    <a:pt x="32" y="169"/>
                  </a:lnTo>
                  <a:lnTo>
                    <a:pt x="30" y="167"/>
                  </a:lnTo>
                  <a:lnTo>
                    <a:pt x="32" y="160"/>
                  </a:lnTo>
                  <a:lnTo>
                    <a:pt x="38" y="146"/>
                  </a:lnTo>
                  <a:lnTo>
                    <a:pt x="38" y="135"/>
                  </a:lnTo>
                  <a:lnTo>
                    <a:pt x="40" y="127"/>
                  </a:lnTo>
                  <a:lnTo>
                    <a:pt x="42" y="120"/>
                  </a:lnTo>
                  <a:lnTo>
                    <a:pt x="42" y="116"/>
                  </a:lnTo>
                  <a:lnTo>
                    <a:pt x="38" y="112"/>
                  </a:lnTo>
                  <a:lnTo>
                    <a:pt x="38" y="108"/>
                  </a:lnTo>
                  <a:lnTo>
                    <a:pt x="44" y="106"/>
                  </a:lnTo>
                  <a:lnTo>
                    <a:pt x="53" y="104"/>
                  </a:lnTo>
                  <a:lnTo>
                    <a:pt x="55" y="101"/>
                  </a:lnTo>
                  <a:lnTo>
                    <a:pt x="55" y="97"/>
                  </a:lnTo>
                  <a:lnTo>
                    <a:pt x="61" y="87"/>
                  </a:lnTo>
                  <a:lnTo>
                    <a:pt x="68" y="80"/>
                  </a:lnTo>
                  <a:lnTo>
                    <a:pt x="68" y="74"/>
                  </a:lnTo>
                  <a:lnTo>
                    <a:pt x="66" y="70"/>
                  </a:lnTo>
                  <a:lnTo>
                    <a:pt x="63" y="66"/>
                  </a:lnTo>
                  <a:lnTo>
                    <a:pt x="63" y="57"/>
                  </a:lnTo>
                  <a:lnTo>
                    <a:pt x="66" y="55"/>
                  </a:lnTo>
                  <a:lnTo>
                    <a:pt x="70" y="53"/>
                  </a:lnTo>
                  <a:lnTo>
                    <a:pt x="70" y="47"/>
                  </a:lnTo>
                  <a:lnTo>
                    <a:pt x="72" y="47"/>
                  </a:lnTo>
                  <a:lnTo>
                    <a:pt x="76" y="40"/>
                  </a:lnTo>
                  <a:lnTo>
                    <a:pt x="80" y="36"/>
                  </a:lnTo>
                  <a:lnTo>
                    <a:pt x="85" y="38"/>
                  </a:lnTo>
                  <a:lnTo>
                    <a:pt x="87" y="40"/>
                  </a:lnTo>
                  <a:lnTo>
                    <a:pt x="89" y="40"/>
                  </a:lnTo>
                  <a:lnTo>
                    <a:pt x="91" y="38"/>
                  </a:lnTo>
                  <a:lnTo>
                    <a:pt x="89" y="34"/>
                  </a:lnTo>
                  <a:lnTo>
                    <a:pt x="91" y="32"/>
                  </a:lnTo>
                  <a:lnTo>
                    <a:pt x="91" y="30"/>
                  </a:lnTo>
                  <a:lnTo>
                    <a:pt x="93" y="28"/>
                  </a:lnTo>
                  <a:lnTo>
                    <a:pt x="89" y="21"/>
                  </a:lnTo>
                  <a:lnTo>
                    <a:pt x="91" y="21"/>
                  </a:lnTo>
                  <a:lnTo>
                    <a:pt x="97" y="21"/>
                  </a:lnTo>
                  <a:lnTo>
                    <a:pt x="101" y="19"/>
                  </a:lnTo>
                  <a:lnTo>
                    <a:pt x="108" y="19"/>
                  </a:lnTo>
                  <a:lnTo>
                    <a:pt x="112" y="23"/>
                  </a:lnTo>
                  <a:lnTo>
                    <a:pt x="116" y="23"/>
                  </a:lnTo>
                  <a:lnTo>
                    <a:pt x="120" y="26"/>
                  </a:lnTo>
                  <a:lnTo>
                    <a:pt x="122" y="26"/>
                  </a:lnTo>
                  <a:lnTo>
                    <a:pt x="122" y="26"/>
                  </a:lnTo>
                  <a:lnTo>
                    <a:pt x="122" y="21"/>
                  </a:lnTo>
                  <a:lnTo>
                    <a:pt x="120" y="17"/>
                  </a:lnTo>
                  <a:lnTo>
                    <a:pt x="122" y="11"/>
                  </a:lnTo>
                  <a:lnTo>
                    <a:pt x="125" y="11"/>
                  </a:lnTo>
                  <a:lnTo>
                    <a:pt x="125" y="7"/>
                  </a:lnTo>
                  <a:lnTo>
                    <a:pt x="120" y="5"/>
                  </a:lnTo>
                  <a:lnTo>
                    <a:pt x="120" y="0"/>
                  </a:lnTo>
                  <a:lnTo>
                    <a:pt x="125" y="2"/>
                  </a:lnTo>
                  <a:lnTo>
                    <a:pt x="129" y="0"/>
                  </a:lnTo>
                  <a:lnTo>
                    <a:pt x="131" y="0"/>
                  </a:lnTo>
                  <a:lnTo>
                    <a:pt x="135" y="5"/>
                  </a:lnTo>
                  <a:lnTo>
                    <a:pt x="139" y="7"/>
                  </a:lnTo>
                  <a:lnTo>
                    <a:pt x="146" y="15"/>
                  </a:lnTo>
                  <a:lnTo>
                    <a:pt x="152" y="19"/>
                  </a:lnTo>
                  <a:lnTo>
                    <a:pt x="160" y="19"/>
                  </a:lnTo>
                  <a:lnTo>
                    <a:pt x="163" y="21"/>
                  </a:lnTo>
                  <a:lnTo>
                    <a:pt x="165" y="21"/>
                  </a:lnTo>
                  <a:lnTo>
                    <a:pt x="169" y="26"/>
                  </a:lnTo>
                  <a:lnTo>
                    <a:pt x="171" y="30"/>
                  </a:lnTo>
                  <a:lnTo>
                    <a:pt x="173" y="30"/>
                  </a:lnTo>
                  <a:lnTo>
                    <a:pt x="173" y="30"/>
                  </a:lnTo>
                  <a:lnTo>
                    <a:pt x="177" y="34"/>
                  </a:lnTo>
                  <a:lnTo>
                    <a:pt x="179" y="34"/>
                  </a:lnTo>
                  <a:lnTo>
                    <a:pt x="181" y="38"/>
                  </a:lnTo>
                  <a:lnTo>
                    <a:pt x="179" y="40"/>
                  </a:lnTo>
                  <a:lnTo>
                    <a:pt x="181" y="47"/>
                  </a:lnTo>
                  <a:lnTo>
                    <a:pt x="179" y="51"/>
                  </a:lnTo>
                  <a:lnTo>
                    <a:pt x="179" y="55"/>
                  </a:lnTo>
                  <a:lnTo>
                    <a:pt x="186" y="55"/>
                  </a:lnTo>
                  <a:lnTo>
                    <a:pt x="186" y="59"/>
                  </a:lnTo>
                  <a:lnTo>
                    <a:pt x="184" y="64"/>
                  </a:lnTo>
                  <a:lnTo>
                    <a:pt x="186" y="68"/>
                  </a:lnTo>
                  <a:lnTo>
                    <a:pt x="188" y="72"/>
                  </a:lnTo>
                  <a:lnTo>
                    <a:pt x="188" y="78"/>
                  </a:lnTo>
                  <a:lnTo>
                    <a:pt x="188" y="82"/>
                  </a:lnTo>
                  <a:lnTo>
                    <a:pt x="188" y="85"/>
                  </a:lnTo>
                  <a:lnTo>
                    <a:pt x="188" y="93"/>
                  </a:lnTo>
                  <a:lnTo>
                    <a:pt x="188" y="95"/>
                  </a:lnTo>
                  <a:lnTo>
                    <a:pt x="190" y="101"/>
                  </a:lnTo>
                  <a:lnTo>
                    <a:pt x="192" y="104"/>
                  </a:lnTo>
                  <a:lnTo>
                    <a:pt x="196" y="110"/>
                  </a:lnTo>
                  <a:lnTo>
                    <a:pt x="198" y="112"/>
                  </a:lnTo>
                  <a:lnTo>
                    <a:pt x="198" y="116"/>
                  </a:lnTo>
                  <a:lnTo>
                    <a:pt x="198" y="116"/>
                  </a:lnTo>
                  <a:lnTo>
                    <a:pt x="196" y="118"/>
                  </a:lnTo>
                  <a:lnTo>
                    <a:pt x="192" y="118"/>
                  </a:lnTo>
                  <a:lnTo>
                    <a:pt x="190" y="116"/>
                  </a:lnTo>
                  <a:lnTo>
                    <a:pt x="186" y="118"/>
                  </a:lnTo>
                  <a:lnTo>
                    <a:pt x="181" y="116"/>
                  </a:lnTo>
                  <a:lnTo>
                    <a:pt x="179" y="120"/>
                  </a:lnTo>
                  <a:lnTo>
                    <a:pt x="177" y="118"/>
                  </a:lnTo>
                  <a:lnTo>
                    <a:pt x="175" y="116"/>
                  </a:lnTo>
                  <a:lnTo>
                    <a:pt x="173" y="120"/>
                  </a:lnTo>
                  <a:lnTo>
                    <a:pt x="169" y="114"/>
                  </a:lnTo>
                  <a:lnTo>
                    <a:pt x="167" y="116"/>
                  </a:lnTo>
                  <a:lnTo>
                    <a:pt x="167" y="120"/>
                  </a:lnTo>
                  <a:lnTo>
                    <a:pt x="167" y="125"/>
                  </a:lnTo>
                  <a:lnTo>
                    <a:pt x="163" y="125"/>
                  </a:lnTo>
                  <a:lnTo>
                    <a:pt x="160" y="123"/>
                  </a:lnTo>
                  <a:lnTo>
                    <a:pt x="158" y="120"/>
                  </a:lnTo>
                  <a:lnTo>
                    <a:pt x="160" y="127"/>
                  </a:lnTo>
                  <a:lnTo>
                    <a:pt x="165" y="129"/>
                  </a:lnTo>
                  <a:lnTo>
                    <a:pt x="160" y="131"/>
                  </a:lnTo>
                  <a:lnTo>
                    <a:pt x="156" y="131"/>
                  </a:lnTo>
                  <a:lnTo>
                    <a:pt x="154" y="133"/>
                  </a:lnTo>
                  <a:lnTo>
                    <a:pt x="158" y="133"/>
                  </a:lnTo>
                  <a:lnTo>
                    <a:pt x="158" y="137"/>
                  </a:lnTo>
                  <a:lnTo>
                    <a:pt x="156" y="137"/>
                  </a:lnTo>
                  <a:lnTo>
                    <a:pt x="154" y="135"/>
                  </a:lnTo>
                  <a:lnTo>
                    <a:pt x="152" y="135"/>
                  </a:lnTo>
                  <a:lnTo>
                    <a:pt x="152" y="135"/>
                  </a:lnTo>
                  <a:lnTo>
                    <a:pt x="154" y="139"/>
                  </a:lnTo>
                  <a:lnTo>
                    <a:pt x="156" y="139"/>
                  </a:lnTo>
                  <a:lnTo>
                    <a:pt x="158" y="142"/>
                  </a:lnTo>
                  <a:lnTo>
                    <a:pt x="156" y="144"/>
                  </a:lnTo>
                  <a:lnTo>
                    <a:pt x="154" y="150"/>
                  </a:lnTo>
                  <a:lnTo>
                    <a:pt x="154" y="152"/>
                  </a:lnTo>
                  <a:lnTo>
                    <a:pt x="150" y="154"/>
                  </a:lnTo>
                  <a:lnTo>
                    <a:pt x="154" y="156"/>
                  </a:lnTo>
                  <a:lnTo>
                    <a:pt x="156" y="158"/>
                  </a:lnTo>
                  <a:lnTo>
                    <a:pt x="158" y="160"/>
                  </a:lnTo>
                  <a:lnTo>
                    <a:pt x="156" y="160"/>
                  </a:lnTo>
                  <a:lnTo>
                    <a:pt x="158" y="165"/>
                  </a:lnTo>
                  <a:lnTo>
                    <a:pt x="160" y="165"/>
                  </a:lnTo>
                  <a:lnTo>
                    <a:pt x="156" y="169"/>
                  </a:lnTo>
                  <a:lnTo>
                    <a:pt x="154" y="169"/>
                  </a:lnTo>
                  <a:lnTo>
                    <a:pt x="152" y="173"/>
                  </a:lnTo>
                  <a:lnTo>
                    <a:pt x="152" y="179"/>
                  </a:lnTo>
                  <a:lnTo>
                    <a:pt x="148" y="186"/>
                  </a:lnTo>
                  <a:lnTo>
                    <a:pt x="146" y="186"/>
                  </a:lnTo>
                  <a:lnTo>
                    <a:pt x="141" y="190"/>
                  </a:lnTo>
                  <a:lnTo>
                    <a:pt x="139" y="188"/>
                  </a:lnTo>
                  <a:lnTo>
                    <a:pt x="139" y="190"/>
                  </a:lnTo>
                  <a:lnTo>
                    <a:pt x="141" y="194"/>
                  </a:lnTo>
                  <a:lnTo>
                    <a:pt x="135" y="196"/>
                  </a:lnTo>
                  <a:lnTo>
                    <a:pt x="133" y="201"/>
                  </a:lnTo>
                  <a:lnTo>
                    <a:pt x="131" y="201"/>
                  </a:lnTo>
                  <a:lnTo>
                    <a:pt x="131" y="198"/>
                  </a:lnTo>
                  <a:lnTo>
                    <a:pt x="129" y="198"/>
                  </a:lnTo>
                  <a:lnTo>
                    <a:pt x="127" y="203"/>
                  </a:lnTo>
                  <a:lnTo>
                    <a:pt x="127" y="207"/>
                  </a:lnTo>
                  <a:lnTo>
                    <a:pt x="122" y="209"/>
                  </a:lnTo>
                  <a:lnTo>
                    <a:pt x="122" y="207"/>
                  </a:lnTo>
                  <a:lnTo>
                    <a:pt x="120" y="207"/>
                  </a:lnTo>
                  <a:lnTo>
                    <a:pt x="118" y="211"/>
                  </a:lnTo>
                  <a:lnTo>
                    <a:pt x="116" y="211"/>
                  </a:lnTo>
                  <a:lnTo>
                    <a:pt x="116" y="209"/>
                  </a:lnTo>
                  <a:lnTo>
                    <a:pt x="112" y="211"/>
                  </a:lnTo>
                  <a:lnTo>
                    <a:pt x="112" y="215"/>
                  </a:lnTo>
                  <a:lnTo>
                    <a:pt x="114" y="215"/>
                  </a:lnTo>
                  <a:lnTo>
                    <a:pt x="114" y="217"/>
                  </a:lnTo>
                  <a:lnTo>
                    <a:pt x="108" y="222"/>
                  </a:lnTo>
                  <a:lnTo>
                    <a:pt x="106" y="222"/>
                  </a:lnTo>
                  <a:lnTo>
                    <a:pt x="103" y="224"/>
                  </a:lnTo>
                  <a:lnTo>
                    <a:pt x="106" y="228"/>
                  </a:lnTo>
                  <a:lnTo>
                    <a:pt x="101" y="232"/>
                  </a:lnTo>
                  <a:lnTo>
                    <a:pt x="97" y="232"/>
                  </a:lnTo>
                  <a:lnTo>
                    <a:pt x="93" y="232"/>
                  </a:lnTo>
                  <a:lnTo>
                    <a:pt x="97" y="238"/>
                  </a:lnTo>
                  <a:lnTo>
                    <a:pt x="99" y="243"/>
                  </a:lnTo>
                  <a:lnTo>
                    <a:pt x="97" y="245"/>
                  </a:lnTo>
                  <a:lnTo>
                    <a:pt x="97" y="249"/>
                  </a:lnTo>
                  <a:lnTo>
                    <a:pt x="97" y="255"/>
                  </a:lnTo>
                  <a:lnTo>
                    <a:pt x="99" y="257"/>
                  </a:lnTo>
                  <a:lnTo>
                    <a:pt x="99" y="262"/>
                  </a:lnTo>
                  <a:lnTo>
                    <a:pt x="97" y="260"/>
                  </a:lnTo>
                  <a:lnTo>
                    <a:pt x="97" y="260"/>
                  </a:lnTo>
                  <a:lnTo>
                    <a:pt x="97" y="266"/>
                  </a:lnTo>
                  <a:lnTo>
                    <a:pt x="95" y="270"/>
                  </a:lnTo>
                  <a:lnTo>
                    <a:pt x="97" y="272"/>
                  </a:lnTo>
                  <a:lnTo>
                    <a:pt x="97" y="274"/>
                  </a:lnTo>
                  <a:lnTo>
                    <a:pt x="95" y="274"/>
                  </a:lnTo>
                  <a:lnTo>
                    <a:pt x="97" y="279"/>
                  </a:lnTo>
                  <a:lnTo>
                    <a:pt x="95" y="283"/>
                  </a:lnTo>
                  <a:lnTo>
                    <a:pt x="97" y="285"/>
                  </a:lnTo>
                  <a:lnTo>
                    <a:pt x="99" y="287"/>
                  </a:lnTo>
                  <a:lnTo>
                    <a:pt x="101" y="289"/>
                  </a:lnTo>
                  <a:lnTo>
                    <a:pt x="101" y="293"/>
                  </a:lnTo>
                  <a:lnTo>
                    <a:pt x="103" y="291"/>
                  </a:lnTo>
                  <a:lnTo>
                    <a:pt x="106" y="295"/>
                  </a:lnTo>
                  <a:lnTo>
                    <a:pt x="110" y="291"/>
                  </a:lnTo>
                  <a:lnTo>
                    <a:pt x="112" y="293"/>
                  </a:lnTo>
                  <a:lnTo>
                    <a:pt x="114" y="295"/>
                  </a:lnTo>
                  <a:lnTo>
                    <a:pt x="120" y="302"/>
                  </a:lnTo>
                  <a:lnTo>
                    <a:pt x="118" y="304"/>
                  </a:lnTo>
                  <a:lnTo>
                    <a:pt x="125" y="308"/>
                  </a:lnTo>
                  <a:lnTo>
                    <a:pt x="125" y="310"/>
                  </a:lnTo>
                  <a:lnTo>
                    <a:pt x="129" y="314"/>
                  </a:lnTo>
                  <a:lnTo>
                    <a:pt x="127" y="321"/>
                  </a:lnTo>
                  <a:lnTo>
                    <a:pt x="122" y="325"/>
                  </a:lnTo>
                  <a:lnTo>
                    <a:pt x="120" y="329"/>
                  </a:lnTo>
                  <a:lnTo>
                    <a:pt x="114" y="331"/>
                  </a:lnTo>
                  <a:lnTo>
                    <a:pt x="112" y="329"/>
                  </a:lnTo>
                  <a:lnTo>
                    <a:pt x="112" y="327"/>
                  </a:lnTo>
                  <a:lnTo>
                    <a:pt x="108" y="325"/>
                  </a:lnTo>
                  <a:lnTo>
                    <a:pt x="106" y="323"/>
                  </a:lnTo>
                  <a:lnTo>
                    <a:pt x="106" y="325"/>
                  </a:lnTo>
                  <a:lnTo>
                    <a:pt x="103" y="325"/>
                  </a:lnTo>
                  <a:lnTo>
                    <a:pt x="101" y="323"/>
                  </a:lnTo>
                  <a:lnTo>
                    <a:pt x="97" y="323"/>
                  </a:lnTo>
                  <a:lnTo>
                    <a:pt x="97" y="325"/>
                  </a:lnTo>
                  <a:lnTo>
                    <a:pt x="93" y="327"/>
                  </a:lnTo>
                  <a:lnTo>
                    <a:pt x="91" y="325"/>
                  </a:lnTo>
                  <a:lnTo>
                    <a:pt x="89" y="329"/>
                  </a:lnTo>
                  <a:lnTo>
                    <a:pt x="85" y="327"/>
                  </a:lnTo>
                  <a:lnTo>
                    <a:pt x="82" y="329"/>
                  </a:lnTo>
                  <a:lnTo>
                    <a:pt x="82" y="329"/>
                  </a:lnTo>
                  <a:lnTo>
                    <a:pt x="89" y="331"/>
                  </a:lnTo>
                  <a:lnTo>
                    <a:pt x="91" y="331"/>
                  </a:lnTo>
                  <a:lnTo>
                    <a:pt x="91" y="329"/>
                  </a:lnTo>
                  <a:lnTo>
                    <a:pt x="95" y="329"/>
                  </a:lnTo>
                  <a:lnTo>
                    <a:pt x="99" y="331"/>
                  </a:lnTo>
                  <a:lnTo>
                    <a:pt x="103" y="331"/>
                  </a:lnTo>
                  <a:lnTo>
                    <a:pt x="106" y="335"/>
                  </a:lnTo>
                  <a:lnTo>
                    <a:pt x="108" y="333"/>
                  </a:lnTo>
                  <a:lnTo>
                    <a:pt x="110" y="333"/>
                  </a:lnTo>
                  <a:lnTo>
                    <a:pt x="114" y="333"/>
                  </a:lnTo>
                  <a:lnTo>
                    <a:pt x="118" y="333"/>
                  </a:lnTo>
                  <a:lnTo>
                    <a:pt x="120" y="335"/>
                  </a:lnTo>
                  <a:lnTo>
                    <a:pt x="122" y="340"/>
                  </a:lnTo>
                  <a:lnTo>
                    <a:pt x="118" y="342"/>
                  </a:lnTo>
                  <a:lnTo>
                    <a:pt x="116" y="342"/>
                  </a:lnTo>
                  <a:lnTo>
                    <a:pt x="112" y="348"/>
                  </a:lnTo>
                  <a:lnTo>
                    <a:pt x="110" y="346"/>
                  </a:lnTo>
                  <a:lnTo>
                    <a:pt x="112" y="344"/>
                  </a:lnTo>
                  <a:lnTo>
                    <a:pt x="110" y="342"/>
                  </a:lnTo>
                  <a:lnTo>
                    <a:pt x="108" y="344"/>
                  </a:lnTo>
                  <a:lnTo>
                    <a:pt x="110" y="346"/>
                  </a:lnTo>
                  <a:lnTo>
                    <a:pt x="106" y="346"/>
                  </a:lnTo>
                  <a:lnTo>
                    <a:pt x="103" y="350"/>
                  </a:lnTo>
                  <a:lnTo>
                    <a:pt x="103" y="354"/>
                  </a:lnTo>
                  <a:lnTo>
                    <a:pt x="99" y="350"/>
                  </a:lnTo>
                  <a:lnTo>
                    <a:pt x="99" y="354"/>
                  </a:lnTo>
                  <a:lnTo>
                    <a:pt x="97" y="357"/>
                  </a:lnTo>
                  <a:lnTo>
                    <a:pt x="97" y="354"/>
                  </a:lnTo>
                  <a:lnTo>
                    <a:pt x="95" y="354"/>
                  </a:lnTo>
                  <a:lnTo>
                    <a:pt x="93" y="357"/>
                  </a:lnTo>
                  <a:lnTo>
                    <a:pt x="95" y="359"/>
                  </a:lnTo>
                  <a:lnTo>
                    <a:pt x="99" y="363"/>
                  </a:lnTo>
                  <a:lnTo>
                    <a:pt x="93" y="363"/>
                  </a:lnTo>
                  <a:lnTo>
                    <a:pt x="99" y="365"/>
                  </a:lnTo>
                  <a:lnTo>
                    <a:pt x="99" y="367"/>
                  </a:lnTo>
                  <a:lnTo>
                    <a:pt x="97" y="371"/>
                  </a:lnTo>
                  <a:lnTo>
                    <a:pt x="101" y="375"/>
                  </a:lnTo>
                  <a:lnTo>
                    <a:pt x="97" y="375"/>
                  </a:lnTo>
                  <a:lnTo>
                    <a:pt x="91" y="375"/>
                  </a:lnTo>
                  <a:lnTo>
                    <a:pt x="95" y="378"/>
                  </a:lnTo>
                  <a:lnTo>
                    <a:pt x="93" y="382"/>
                  </a:lnTo>
                  <a:lnTo>
                    <a:pt x="97" y="384"/>
                  </a:lnTo>
                  <a:lnTo>
                    <a:pt x="93" y="388"/>
                  </a:lnTo>
                  <a:lnTo>
                    <a:pt x="97" y="392"/>
                  </a:lnTo>
                  <a:lnTo>
                    <a:pt x="93" y="397"/>
                  </a:lnTo>
                  <a:lnTo>
                    <a:pt x="93" y="399"/>
                  </a:lnTo>
                  <a:lnTo>
                    <a:pt x="95" y="403"/>
                  </a:lnTo>
                  <a:lnTo>
                    <a:pt x="95" y="405"/>
                  </a:lnTo>
                  <a:lnTo>
                    <a:pt x="93" y="416"/>
                  </a:lnTo>
                  <a:lnTo>
                    <a:pt x="91" y="420"/>
                  </a:lnTo>
                  <a:lnTo>
                    <a:pt x="89" y="426"/>
                  </a:lnTo>
                  <a:lnTo>
                    <a:pt x="85" y="432"/>
                  </a:lnTo>
                  <a:lnTo>
                    <a:pt x="82" y="430"/>
                  </a:lnTo>
                  <a:lnTo>
                    <a:pt x="78" y="428"/>
                  </a:lnTo>
                  <a:lnTo>
                    <a:pt x="74" y="430"/>
                  </a:lnTo>
                  <a:lnTo>
                    <a:pt x="68" y="428"/>
                  </a:lnTo>
                  <a:lnTo>
                    <a:pt x="66" y="426"/>
                  </a:lnTo>
                  <a:lnTo>
                    <a:pt x="66" y="432"/>
                  </a:lnTo>
                  <a:lnTo>
                    <a:pt x="59" y="432"/>
                  </a:lnTo>
                  <a:lnTo>
                    <a:pt x="55" y="439"/>
                  </a:lnTo>
                  <a:lnTo>
                    <a:pt x="57" y="441"/>
                  </a:lnTo>
                  <a:lnTo>
                    <a:pt x="59" y="445"/>
                  </a:lnTo>
                  <a:lnTo>
                    <a:pt x="55" y="449"/>
                  </a:lnTo>
                  <a:lnTo>
                    <a:pt x="49" y="447"/>
                  </a:lnTo>
                  <a:lnTo>
                    <a:pt x="40" y="449"/>
                  </a:lnTo>
                  <a:lnTo>
                    <a:pt x="36" y="449"/>
                  </a:lnTo>
                  <a:lnTo>
                    <a:pt x="34" y="447"/>
                  </a:lnTo>
                  <a:lnTo>
                    <a:pt x="36" y="443"/>
                  </a:lnTo>
                  <a:lnTo>
                    <a:pt x="34" y="434"/>
                  </a:lnTo>
                  <a:lnTo>
                    <a:pt x="30" y="432"/>
                  </a:lnTo>
                  <a:lnTo>
                    <a:pt x="30" y="430"/>
                  </a:lnTo>
                  <a:lnTo>
                    <a:pt x="26" y="428"/>
                  </a:lnTo>
                  <a:lnTo>
                    <a:pt x="28" y="426"/>
                  </a:lnTo>
                  <a:lnTo>
                    <a:pt x="32" y="426"/>
                  </a:lnTo>
                  <a:lnTo>
                    <a:pt x="36" y="420"/>
                  </a:lnTo>
                  <a:lnTo>
                    <a:pt x="34" y="416"/>
                  </a:lnTo>
                  <a:lnTo>
                    <a:pt x="30" y="418"/>
                  </a:lnTo>
                  <a:lnTo>
                    <a:pt x="26" y="413"/>
                  </a:lnTo>
                  <a:lnTo>
                    <a:pt x="26" y="409"/>
                  </a:lnTo>
                  <a:lnTo>
                    <a:pt x="21" y="407"/>
                  </a:lnTo>
                  <a:lnTo>
                    <a:pt x="21" y="403"/>
                  </a:lnTo>
                  <a:lnTo>
                    <a:pt x="17" y="394"/>
                  </a:lnTo>
                  <a:lnTo>
                    <a:pt x="15" y="394"/>
                  </a:lnTo>
                  <a:lnTo>
                    <a:pt x="13" y="388"/>
                  </a:lnTo>
                  <a:lnTo>
                    <a:pt x="9" y="388"/>
                  </a:lnTo>
                  <a:lnTo>
                    <a:pt x="7" y="384"/>
                  </a:lnTo>
                  <a:lnTo>
                    <a:pt x="9" y="382"/>
                  </a:lnTo>
                  <a:lnTo>
                    <a:pt x="11" y="378"/>
                  </a:lnTo>
                  <a:lnTo>
                    <a:pt x="9" y="375"/>
                  </a:lnTo>
                  <a:lnTo>
                    <a:pt x="9" y="371"/>
                  </a:lnTo>
                  <a:lnTo>
                    <a:pt x="13" y="369"/>
                  </a:lnTo>
                  <a:lnTo>
                    <a:pt x="13" y="367"/>
                  </a:lnTo>
                  <a:lnTo>
                    <a:pt x="9" y="365"/>
                  </a:lnTo>
                  <a:lnTo>
                    <a:pt x="11" y="363"/>
                  </a:lnTo>
                  <a:lnTo>
                    <a:pt x="9" y="363"/>
                  </a:lnTo>
                  <a:lnTo>
                    <a:pt x="7" y="365"/>
                  </a:lnTo>
                  <a:lnTo>
                    <a:pt x="11" y="369"/>
                  </a:lnTo>
                  <a:lnTo>
                    <a:pt x="7" y="371"/>
                  </a:lnTo>
                  <a:lnTo>
                    <a:pt x="7" y="367"/>
                  </a:lnTo>
                  <a:lnTo>
                    <a:pt x="4" y="365"/>
                  </a:lnTo>
                  <a:lnTo>
                    <a:pt x="2" y="363"/>
                  </a:lnTo>
                  <a:lnTo>
                    <a:pt x="2" y="357"/>
                  </a:lnTo>
                  <a:lnTo>
                    <a:pt x="0" y="354"/>
                  </a:lnTo>
                  <a:lnTo>
                    <a:pt x="0" y="346"/>
                  </a:lnTo>
                  <a:lnTo>
                    <a:pt x="2" y="344"/>
                  </a:lnTo>
                  <a:lnTo>
                    <a:pt x="2" y="344"/>
                  </a:lnTo>
                  <a:lnTo>
                    <a:pt x="2" y="344"/>
                  </a:lnTo>
                  <a:close/>
                  <a:moveTo>
                    <a:pt x="120" y="331"/>
                  </a:moveTo>
                  <a:lnTo>
                    <a:pt x="122" y="335"/>
                  </a:lnTo>
                  <a:lnTo>
                    <a:pt x="125" y="338"/>
                  </a:lnTo>
                  <a:lnTo>
                    <a:pt x="125" y="333"/>
                  </a:lnTo>
                  <a:lnTo>
                    <a:pt x="129" y="329"/>
                  </a:lnTo>
                  <a:lnTo>
                    <a:pt x="129" y="327"/>
                  </a:lnTo>
                  <a:lnTo>
                    <a:pt x="125" y="327"/>
                  </a:lnTo>
                  <a:lnTo>
                    <a:pt x="120" y="331"/>
                  </a:lnTo>
                  <a:lnTo>
                    <a:pt x="120" y="331"/>
                  </a:lnTo>
                  <a:close/>
                  <a:moveTo>
                    <a:pt x="4" y="371"/>
                  </a:moveTo>
                  <a:lnTo>
                    <a:pt x="4" y="375"/>
                  </a:lnTo>
                  <a:lnTo>
                    <a:pt x="7" y="375"/>
                  </a:lnTo>
                  <a:lnTo>
                    <a:pt x="9" y="371"/>
                  </a:lnTo>
                  <a:lnTo>
                    <a:pt x="4" y="371"/>
                  </a:lnTo>
                  <a:lnTo>
                    <a:pt x="4" y="371"/>
                  </a:lnTo>
                  <a:close/>
                  <a:moveTo>
                    <a:pt x="137" y="359"/>
                  </a:moveTo>
                  <a:lnTo>
                    <a:pt x="139" y="363"/>
                  </a:lnTo>
                  <a:lnTo>
                    <a:pt x="141" y="361"/>
                  </a:lnTo>
                  <a:lnTo>
                    <a:pt x="139" y="359"/>
                  </a:lnTo>
                  <a:lnTo>
                    <a:pt x="137" y="359"/>
                  </a:lnTo>
                  <a:lnTo>
                    <a:pt x="137" y="359"/>
                  </a:lnTo>
                  <a:close/>
                  <a:moveTo>
                    <a:pt x="139" y="378"/>
                  </a:moveTo>
                  <a:lnTo>
                    <a:pt x="139" y="380"/>
                  </a:lnTo>
                  <a:lnTo>
                    <a:pt x="141" y="378"/>
                  </a:lnTo>
                  <a:lnTo>
                    <a:pt x="146" y="375"/>
                  </a:lnTo>
                  <a:lnTo>
                    <a:pt x="146" y="375"/>
                  </a:lnTo>
                  <a:lnTo>
                    <a:pt x="141" y="375"/>
                  </a:lnTo>
                  <a:lnTo>
                    <a:pt x="139" y="378"/>
                  </a:lnTo>
                  <a:lnTo>
                    <a:pt x="139" y="378"/>
                  </a:lnTo>
                  <a:close/>
                  <a:moveTo>
                    <a:pt x="125" y="409"/>
                  </a:moveTo>
                  <a:lnTo>
                    <a:pt x="129" y="407"/>
                  </a:lnTo>
                  <a:lnTo>
                    <a:pt x="131" y="405"/>
                  </a:lnTo>
                  <a:lnTo>
                    <a:pt x="129" y="403"/>
                  </a:lnTo>
                  <a:lnTo>
                    <a:pt x="131" y="401"/>
                  </a:lnTo>
                  <a:lnTo>
                    <a:pt x="135" y="399"/>
                  </a:lnTo>
                  <a:lnTo>
                    <a:pt x="135" y="394"/>
                  </a:lnTo>
                  <a:lnTo>
                    <a:pt x="137" y="392"/>
                  </a:lnTo>
                  <a:lnTo>
                    <a:pt x="137" y="390"/>
                  </a:lnTo>
                  <a:lnTo>
                    <a:pt x="135" y="388"/>
                  </a:lnTo>
                  <a:lnTo>
                    <a:pt x="137" y="384"/>
                  </a:lnTo>
                  <a:lnTo>
                    <a:pt x="137" y="382"/>
                  </a:lnTo>
                  <a:lnTo>
                    <a:pt x="139" y="380"/>
                  </a:lnTo>
                  <a:lnTo>
                    <a:pt x="137" y="380"/>
                  </a:lnTo>
                  <a:lnTo>
                    <a:pt x="135" y="380"/>
                  </a:lnTo>
                  <a:lnTo>
                    <a:pt x="131" y="380"/>
                  </a:lnTo>
                  <a:lnTo>
                    <a:pt x="127" y="384"/>
                  </a:lnTo>
                  <a:lnTo>
                    <a:pt x="125" y="386"/>
                  </a:lnTo>
                  <a:lnTo>
                    <a:pt x="122" y="390"/>
                  </a:lnTo>
                  <a:lnTo>
                    <a:pt x="125" y="394"/>
                  </a:lnTo>
                  <a:lnTo>
                    <a:pt x="122" y="394"/>
                  </a:lnTo>
                  <a:lnTo>
                    <a:pt x="127" y="401"/>
                  </a:lnTo>
                  <a:lnTo>
                    <a:pt x="129" y="401"/>
                  </a:lnTo>
                  <a:lnTo>
                    <a:pt x="127" y="403"/>
                  </a:lnTo>
                  <a:lnTo>
                    <a:pt x="125" y="407"/>
                  </a:lnTo>
                  <a:lnTo>
                    <a:pt x="125" y="409"/>
                  </a:lnTo>
                  <a:lnTo>
                    <a:pt x="125" y="409"/>
                  </a:lnTo>
                  <a:close/>
                  <a:moveTo>
                    <a:pt x="95" y="420"/>
                  </a:moveTo>
                  <a:lnTo>
                    <a:pt x="95" y="424"/>
                  </a:lnTo>
                  <a:lnTo>
                    <a:pt x="95" y="426"/>
                  </a:lnTo>
                  <a:lnTo>
                    <a:pt x="97" y="428"/>
                  </a:lnTo>
                  <a:lnTo>
                    <a:pt x="99" y="424"/>
                  </a:lnTo>
                  <a:lnTo>
                    <a:pt x="101" y="418"/>
                  </a:lnTo>
                  <a:lnTo>
                    <a:pt x="101" y="411"/>
                  </a:lnTo>
                  <a:lnTo>
                    <a:pt x="103" y="405"/>
                  </a:lnTo>
                  <a:lnTo>
                    <a:pt x="103" y="399"/>
                  </a:lnTo>
                  <a:lnTo>
                    <a:pt x="101" y="397"/>
                  </a:lnTo>
                  <a:lnTo>
                    <a:pt x="99" y="401"/>
                  </a:lnTo>
                  <a:lnTo>
                    <a:pt x="99" y="403"/>
                  </a:lnTo>
                  <a:lnTo>
                    <a:pt x="99" y="409"/>
                  </a:lnTo>
                  <a:lnTo>
                    <a:pt x="97" y="409"/>
                  </a:lnTo>
                  <a:lnTo>
                    <a:pt x="95" y="42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9" name="Freeform 47">
              <a:extLst>
                <a:ext uri="{FF2B5EF4-FFF2-40B4-BE49-F238E27FC236}">
                  <a16:creationId xmlns:a16="http://schemas.microsoft.com/office/drawing/2014/main" id="{C705994A-5701-41E7-A175-1A4402747886}"/>
                </a:ext>
              </a:extLst>
            </p:cNvPr>
            <p:cNvSpPr>
              <a:spLocks noEditPoints="1"/>
            </p:cNvSpPr>
            <p:nvPr/>
          </p:nvSpPr>
          <p:spPr bwMode="auto">
            <a:xfrm>
              <a:off x="4540288" y="2138228"/>
              <a:ext cx="161222" cy="271034"/>
            </a:xfrm>
            <a:custGeom>
              <a:avLst/>
              <a:gdLst>
                <a:gd name="T0" fmla="*/ 181 w 200"/>
                <a:gd name="T1" fmla="*/ 297 h 358"/>
                <a:gd name="T2" fmla="*/ 185 w 200"/>
                <a:gd name="T3" fmla="*/ 242 h 358"/>
                <a:gd name="T4" fmla="*/ 173 w 200"/>
                <a:gd name="T5" fmla="*/ 202 h 358"/>
                <a:gd name="T6" fmla="*/ 164 w 200"/>
                <a:gd name="T7" fmla="*/ 179 h 358"/>
                <a:gd name="T8" fmla="*/ 158 w 200"/>
                <a:gd name="T9" fmla="*/ 137 h 358"/>
                <a:gd name="T10" fmla="*/ 154 w 200"/>
                <a:gd name="T11" fmla="*/ 89 h 358"/>
                <a:gd name="T12" fmla="*/ 128 w 200"/>
                <a:gd name="T13" fmla="*/ 70 h 358"/>
                <a:gd name="T14" fmla="*/ 124 w 200"/>
                <a:gd name="T15" fmla="*/ 42 h 358"/>
                <a:gd name="T16" fmla="*/ 128 w 200"/>
                <a:gd name="T17" fmla="*/ 15 h 358"/>
                <a:gd name="T18" fmla="*/ 97 w 200"/>
                <a:gd name="T19" fmla="*/ 0 h 358"/>
                <a:gd name="T20" fmla="*/ 82 w 200"/>
                <a:gd name="T21" fmla="*/ 11 h 358"/>
                <a:gd name="T22" fmla="*/ 78 w 200"/>
                <a:gd name="T23" fmla="*/ 38 h 358"/>
                <a:gd name="T24" fmla="*/ 65 w 200"/>
                <a:gd name="T25" fmla="*/ 51 h 358"/>
                <a:gd name="T26" fmla="*/ 42 w 200"/>
                <a:gd name="T27" fmla="*/ 57 h 358"/>
                <a:gd name="T28" fmla="*/ 10 w 200"/>
                <a:gd name="T29" fmla="*/ 34 h 358"/>
                <a:gd name="T30" fmla="*/ 0 w 200"/>
                <a:gd name="T31" fmla="*/ 42 h 358"/>
                <a:gd name="T32" fmla="*/ 29 w 200"/>
                <a:gd name="T33" fmla="*/ 63 h 358"/>
                <a:gd name="T34" fmla="*/ 42 w 200"/>
                <a:gd name="T35" fmla="*/ 74 h 358"/>
                <a:gd name="T36" fmla="*/ 48 w 200"/>
                <a:gd name="T37" fmla="*/ 95 h 358"/>
                <a:gd name="T38" fmla="*/ 57 w 200"/>
                <a:gd name="T39" fmla="*/ 116 h 358"/>
                <a:gd name="T40" fmla="*/ 59 w 200"/>
                <a:gd name="T41" fmla="*/ 145 h 358"/>
                <a:gd name="T42" fmla="*/ 72 w 200"/>
                <a:gd name="T43" fmla="*/ 162 h 358"/>
                <a:gd name="T44" fmla="*/ 88 w 200"/>
                <a:gd name="T45" fmla="*/ 181 h 358"/>
                <a:gd name="T46" fmla="*/ 93 w 200"/>
                <a:gd name="T47" fmla="*/ 194 h 358"/>
                <a:gd name="T48" fmla="*/ 72 w 200"/>
                <a:gd name="T49" fmla="*/ 204 h 358"/>
                <a:gd name="T50" fmla="*/ 59 w 200"/>
                <a:gd name="T51" fmla="*/ 217 h 358"/>
                <a:gd name="T52" fmla="*/ 57 w 200"/>
                <a:gd name="T53" fmla="*/ 236 h 358"/>
                <a:gd name="T54" fmla="*/ 44 w 200"/>
                <a:gd name="T55" fmla="*/ 238 h 358"/>
                <a:gd name="T56" fmla="*/ 40 w 200"/>
                <a:gd name="T57" fmla="*/ 251 h 358"/>
                <a:gd name="T58" fmla="*/ 29 w 200"/>
                <a:gd name="T59" fmla="*/ 255 h 358"/>
                <a:gd name="T60" fmla="*/ 29 w 200"/>
                <a:gd name="T61" fmla="*/ 270 h 358"/>
                <a:gd name="T62" fmla="*/ 32 w 200"/>
                <a:gd name="T63" fmla="*/ 285 h 358"/>
                <a:gd name="T64" fmla="*/ 40 w 200"/>
                <a:gd name="T65" fmla="*/ 306 h 358"/>
                <a:gd name="T66" fmla="*/ 36 w 200"/>
                <a:gd name="T67" fmla="*/ 329 h 358"/>
                <a:gd name="T68" fmla="*/ 50 w 200"/>
                <a:gd name="T69" fmla="*/ 337 h 358"/>
                <a:gd name="T70" fmla="*/ 63 w 200"/>
                <a:gd name="T71" fmla="*/ 341 h 358"/>
                <a:gd name="T72" fmla="*/ 72 w 200"/>
                <a:gd name="T73" fmla="*/ 358 h 358"/>
                <a:gd name="T74" fmla="*/ 84 w 200"/>
                <a:gd name="T75" fmla="*/ 352 h 358"/>
                <a:gd name="T76" fmla="*/ 109 w 200"/>
                <a:gd name="T77" fmla="*/ 341 h 358"/>
                <a:gd name="T78" fmla="*/ 118 w 200"/>
                <a:gd name="T79" fmla="*/ 337 h 358"/>
                <a:gd name="T80" fmla="*/ 126 w 200"/>
                <a:gd name="T81" fmla="*/ 337 h 358"/>
                <a:gd name="T82" fmla="*/ 139 w 200"/>
                <a:gd name="T83" fmla="*/ 333 h 358"/>
                <a:gd name="T84" fmla="*/ 152 w 200"/>
                <a:gd name="T85" fmla="*/ 331 h 358"/>
                <a:gd name="T86" fmla="*/ 84 w 200"/>
                <a:gd name="T87" fmla="*/ 188 h 358"/>
                <a:gd name="T88" fmla="*/ 84 w 200"/>
                <a:gd name="T89" fmla="*/ 183 h 358"/>
                <a:gd name="T90" fmla="*/ 29 w 200"/>
                <a:gd name="T91" fmla="*/ 242 h 358"/>
                <a:gd name="T92" fmla="*/ 29 w 200"/>
                <a:gd name="T93" fmla="*/ 247 h 358"/>
                <a:gd name="T94" fmla="*/ 67 w 200"/>
                <a:gd name="T95" fmla="*/ 350 h 358"/>
                <a:gd name="T96" fmla="*/ 67 w 200"/>
                <a:gd name="T97" fmla="*/ 350 h 358"/>
                <a:gd name="T98" fmla="*/ 61 w 200"/>
                <a:gd name="T99" fmla="*/ 346 h 358"/>
                <a:gd name="T100" fmla="*/ 53 w 200"/>
                <a:gd name="T101" fmla="*/ 341 h 358"/>
                <a:gd name="T102" fmla="*/ 44 w 200"/>
                <a:gd name="T103" fmla="*/ 335 h 358"/>
                <a:gd name="T104" fmla="*/ 36 w 200"/>
                <a:gd name="T105" fmla="*/ 337 h 358"/>
                <a:gd name="T106" fmla="*/ 13 w 200"/>
                <a:gd name="T107" fmla="*/ 337 h 358"/>
                <a:gd name="T108" fmla="*/ 19 w 200"/>
                <a:gd name="T109" fmla="*/ 350 h 358"/>
                <a:gd name="T110" fmla="*/ 10 w 200"/>
                <a:gd name="T111" fmla="*/ 346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0" h="358">
                  <a:moveTo>
                    <a:pt x="158" y="331"/>
                  </a:moveTo>
                  <a:lnTo>
                    <a:pt x="158" y="327"/>
                  </a:lnTo>
                  <a:lnTo>
                    <a:pt x="166" y="316"/>
                  </a:lnTo>
                  <a:lnTo>
                    <a:pt x="171" y="314"/>
                  </a:lnTo>
                  <a:lnTo>
                    <a:pt x="177" y="306"/>
                  </a:lnTo>
                  <a:lnTo>
                    <a:pt x="181" y="297"/>
                  </a:lnTo>
                  <a:lnTo>
                    <a:pt x="185" y="287"/>
                  </a:lnTo>
                  <a:lnTo>
                    <a:pt x="194" y="274"/>
                  </a:lnTo>
                  <a:lnTo>
                    <a:pt x="200" y="259"/>
                  </a:lnTo>
                  <a:lnTo>
                    <a:pt x="198" y="253"/>
                  </a:lnTo>
                  <a:lnTo>
                    <a:pt x="190" y="242"/>
                  </a:lnTo>
                  <a:lnTo>
                    <a:pt x="185" y="242"/>
                  </a:lnTo>
                  <a:lnTo>
                    <a:pt x="175" y="228"/>
                  </a:lnTo>
                  <a:lnTo>
                    <a:pt x="177" y="223"/>
                  </a:lnTo>
                  <a:lnTo>
                    <a:pt x="181" y="217"/>
                  </a:lnTo>
                  <a:lnTo>
                    <a:pt x="181" y="211"/>
                  </a:lnTo>
                  <a:lnTo>
                    <a:pt x="175" y="207"/>
                  </a:lnTo>
                  <a:lnTo>
                    <a:pt x="173" y="202"/>
                  </a:lnTo>
                  <a:lnTo>
                    <a:pt x="173" y="196"/>
                  </a:lnTo>
                  <a:lnTo>
                    <a:pt x="173" y="194"/>
                  </a:lnTo>
                  <a:lnTo>
                    <a:pt x="173" y="190"/>
                  </a:lnTo>
                  <a:lnTo>
                    <a:pt x="166" y="190"/>
                  </a:lnTo>
                  <a:lnTo>
                    <a:pt x="164" y="186"/>
                  </a:lnTo>
                  <a:lnTo>
                    <a:pt x="164" y="179"/>
                  </a:lnTo>
                  <a:lnTo>
                    <a:pt x="166" y="175"/>
                  </a:lnTo>
                  <a:lnTo>
                    <a:pt x="162" y="175"/>
                  </a:lnTo>
                  <a:lnTo>
                    <a:pt x="162" y="171"/>
                  </a:lnTo>
                  <a:lnTo>
                    <a:pt x="164" y="158"/>
                  </a:lnTo>
                  <a:lnTo>
                    <a:pt x="169" y="158"/>
                  </a:lnTo>
                  <a:lnTo>
                    <a:pt x="158" y="137"/>
                  </a:lnTo>
                  <a:lnTo>
                    <a:pt x="150" y="122"/>
                  </a:lnTo>
                  <a:lnTo>
                    <a:pt x="150" y="116"/>
                  </a:lnTo>
                  <a:lnTo>
                    <a:pt x="143" y="112"/>
                  </a:lnTo>
                  <a:lnTo>
                    <a:pt x="147" y="101"/>
                  </a:lnTo>
                  <a:lnTo>
                    <a:pt x="152" y="95"/>
                  </a:lnTo>
                  <a:lnTo>
                    <a:pt x="154" y="89"/>
                  </a:lnTo>
                  <a:lnTo>
                    <a:pt x="152" y="86"/>
                  </a:lnTo>
                  <a:lnTo>
                    <a:pt x="141" y="80"/>
                  </a:lnTo>
                  <a:lnTo>
                    <a:pt x="139" y="78"/>
                  </a:lnTo>
                  <a:lnTo>
                    <a:pt x="137" y="74"/>
                  </a:lnTo>
                  <a:lnTo>
                    <a:pt x="131" y="70"/>
                  </a:lnTo>
                  <a:lnTo>
                    <a:pt x="128" y="70"/>
                  </a:lnTo>
                  <a:lnTo>
                    <a:pt x="126" y="61"/>
                  </a:lnTo>
                  <a:lnTo>
                    <a:pt x="122" y="57"/>
                  </a:lnTo>
                  <a:lnTo>
                    <a:pt x="124" y="51"/>
                  </a:lnTo>
                  <a:lnTo>
                    <a:pt x="124" y="44"/>
                  </a:lnTo>
                  <a:lnTo>
                    <a:pt x="122" y="44"/>
                  </a:lnTo>
                  <a:lnTo>
                    <a:pt x="124" y="42"/>
                  </a:lnTo>
                  <a:lnTo>
                    <a:pt x="131" y="40"/>
                  </a:lnTo>
                  <a:lnTo>
                    <a:pt x="131" y="32"/>
                  </a:lnTo>
                  <a:lnTo>
                    <a:pt x="133" y="25"/>
                  </a:lnTo>
                  <a:lnTo>
                    <a:pt x="133" y="21"/>
                  </a:lnTo>
                  <a:lnTo>
                    <a:pt x="131" y="17"/>
                  </a:lnTo>
                  <a:lnTo>
                    <a:pt x="128" y="15"/>
                  </a:lnTo>
                  <a:lnTo>
                    <a:pt x="122" y="13"/>
                  </a:lnTo>
                  <a:lnTo>
                    <a:pt x="118" y="13"/>
                  </a:lnTo>
                  <a:lnTo>
                    <a:pt x="116" y="8"/>
                  </a:lnTo>
                  <a:lnTo>
                    <a:pt x="109" y="2"/>
                  </a:lnTo>
                  <a:lnTo>
                    <a:pt x="105" y="0"/>
                  </a:lnTo>
                  <a:lnTo>
                    <a:pt x="97" y="0"/>
                  </a:lnTo>
                  <a:lnTo>
                    <a:pt x="95" y="4"/>
                  </a:lnTo>
                  <a:lnTo>
                    <a:pt x="95" y="6"/>
                  </a:lnTo>
                  <a:lnTo>
                    <a:pt x="93" y="6"/>
                  </a:lnTo>
                  <a:lnTo>
                    <a:pt x="86" y="6"/>
                  </a:lnTo>
                  <a:lnTo>
                    <a:pt x="82" y="6"/>
                  </a:lnTo>
                  <a:lnTo>
                    <a:pt x="82" y="11"/>
                  </a:lnTo>
                  <a:lnTo>
                    <a:pt x="80" y="15"/>
                  </a:lnTo>
                  <a:lnTo>
                    <a:pt x="78" y="15"/>
                  </a:lnTo>
                  <a:lnTo>
                    <a:pt x="80" y="19"/>
                  </a:lnTo>
                  <a:lnTo>
                    <a:pt x="78" y="21"/>
                  </a:lnTo>
                  <a:lnTo>
                    <a:pt x="78" y="32"/>
                  </a:lnTo>
                  <a:lnTo>
                    <a:pt x="78" y="38"/>
                  </a:lnTo>
                  <a:lnTo>
                    <a:pt x="80" y="42"/>
                  </a:lnTo>
                  <a:lnTo>
                    <a:pt x="78" y="44"/>
                  </a:lnTo>
                  <a:lnTo>
                    <a:pt x="76" y="46"/>
                  </a:lnTo>
                  <a:lnTo>
                    <a:pt x="72" y="46"/>
                  </a:lnTo>
                  <a:lnTo>
                    <a:pt x="69" y="49"/>
                  </a:lnTo>
                  <a:lnTo>
                    <a:pt x="65" y="51"/>
                  </a:lnTo>
                  <a:lnTo>
                    <a:pt x="63" y="55"/>
                  </a:lnTo>
                  <a:lnTo>
                    <a:pt x="59" y="55"/>
                  </a:lnTo>
                  <a:lnTo>
                    <a:pt x="53" y="49"/>
                  </a:lnTo>
                  <a:lnTo>
                    <a:pt x="48" y="49"/>
                  </a:lnTo>
                  <a:lnTo>
                    <a:pt x="46" y="53"/>
                  </a:lnTo>
                  <a:lnTo>
                    <a:pt x="42" y="57"/>
                  </a:lnTo>
                  <a:lnTo>
                    <a:pt x="32" y="57"/>
                  </a:lnTo>
                  <a:lnTo>
                    <a:pt x="25" y="55"/>
                  </a:lnTo>
                  <a:lnTo>
                    <a:pt x="23" y="51"/>
                  </a:lnTo>
                  <a:lnTo>
                    <a:pt x="21" y="46"/>
                  </a:lnTo>
                  <a:lnTo>
                    <a:pt x="13" y="38"/>
                  </a:lnTo>
                  <a:lnTo>
                    <a:pt x="10" y="34"/>
                  </a:lnTo>
                  <a:lnTo>
                    <a:pt x="6" y="34"/>
                  </a:lnTo>
                  <a:lnTo>
                    <a:pt x="4" y="36"/>
                  </a:lnTo>
                  <a:lnTo>
                    <a:pt x="2" y="40"/>
                  </a:lnTo>
                  <a:lnTo>
                    <a:pt x="4" y="42"/>
                  </a:lnTo>
                  <a:lnTo>
                    <a:pt x="2" y="44"/>
                  </a:lnTo>
                  <a:lnTo>
                    <a:pt x="0" y="42"/>
                  </a:lnTo>
                  <a:lnTo>
                    <a:pt x="0" y="44"/>
                  </a:lnTo>
                  <a:lnTo>
                    <a:pt x="4" y="49"/>
                  </a:lnTo>
                  <a:lnTo>
                    <a:pt x="8" y="51"/>
                  </a:lnTo>
                  <a:lnTo>
                    <a:pt x="15" y="59"/>
                  </a:lnTo>
                  <a:lnTo>
                    <a:pt x="21" y="63"/>
                  </a:lnTo>
                  <a:lnTo>
                    <a:pt x="29" y="63"/>
                  </a:lnTo>
                  <a:lnTo>
                    <a:pt x="32" y="65"/>
                  </a:lnTo>
                  <a:lnTo>
                    <a:pt x="34" y="65"/>
                  </a:lnTo>
                  <a:lnTo>
                    <a:pt x="38" y="70"/>
                  </a:lnTo>
                  <a:lnTo>
                    <a:pt x="40" y="74"/>
                  </a:lnTo>
                  <a:lnTo>
                    <a:pt x="42" y="74"/>
                  </a:lnTo>
                  <a:lnTo>
                    <a:pt x="42" y="74"/>
                  </a:lnTo>
                  <a:lnTo>
                    <a:pt x="46" y="78"/>
                  </a:lnTo>
                  <a:lnTo>
                    <a:pt x="48" y="78"/>
                  </a:lnTo>
                  <a:lnTo>
                    <a:pt x="50" y="82"/>
                  </a:lnTo>
                  <a:lnTo>
                    <a:pt x="48" y="84"/>
                  </a:lnTo>
                  <a:lnTo>
                    <a:pt x="50" y="91"/>
                  </a:lnTo>
                  <a:lnTo>
                    <a:pt x="48" y="95"/>
                  </a:lnTo>
                  <a:lnTo>
                    <a:pt x="48" y="99"/>
                  </a:lnTo>
                  <a:lnTo>
                    <a:pt x="55" y="99"/>
                  </a:lnTo>
                  <a:lnTo>
                    <a:pt x="55" y="103"/>
                  </a:lnTo>
                  <a:lnTo>
                    <a:pt x="53" y="108"/>
                  </a:lnTo>
                  <a:lnTo>
                    <a:pt x="55" y="112"/>
                  </a:lnTo>
                  <a:lnTo>
                    <a:pt x="57" y="116"/>
                  </a:lnTo>
                  <a:lnTo>
                    <a:pt x="57" y="122"/>
                  </a:lnTo>
                  <a:lnTo>
                    <a:pt x="57" y="126"/>
                  </a:lnTo>
                  <a:lnTo>
                    <a:pt x="57" y="129"/>
                  </a:lnTo>
                  <a:lnTo>
                    <a:pt x="57" y="137"/>
                  </a:lnTo>
                  <a:lnTo>
                    <a:pt x="57" y="139"/>
                  </a:lnTo>
                  <a:lnTo>
                    <a:pt x="59" y="145"/>
                  </a:lnTo>
                  <a:lnTo>
                    <a:pt x="61" y="148"/>
                  </a:lnTo>
                  <a:lnTo>
                    <a:pt x="65" y="154"/>
                  </a:lnTo>
                  <a:lnTo>
                    <a:pt x="67" y="156"/>
                  </a:lnTo>
                  <a:lnTo>
                    <a:pt x="67" y="160"/>
                  </a:lnTo>
                  <a:lnTo>
                    <a:pt x="69" y="162"/>
                  </a:lnTo>
                  <a:lnTo>
                    <a:pt x="72" y="162"/>
                  </a:lnTo>
                  <a:lnTo>
                    <a:pt x="76" y="167"/>
                  </a:lnTo>
                  <a:lnTo>
                    <a:pt x="84" y="167"/>
                  </a:lnTo>
                  <a:lnTo>
                    <a:pt x="88" y="171"/>
                  </a:lnTo>
                  <a:lnTo>
                    <a:pt x="86" y="173"/>
                  </a:lnTo>
                  <a:lnTo>
                    <a:pt x="88" y="175"/>
                  </a:lnTo>
                  <a:lnTo>
                    <a:pt x="88" y="181"/>
                  </a:lnTo>
                  <a:lnTo>
                    <a:pt x="86" y="183"/>
                  </a:lnTo>
                  <a:lnTo>
                    <a:pt x="93" y="188"/>
                  </a:lnTo>
                  <a:lnTo>
                    <a:pt x="88" y="188"/>
                  </a:lnTo>
                  <a:lnTo>
                    <a:pt x="86" y="188"/>
                  </a:lnTo>
                  <a:lnTo>
                    <a:pt x="93" y="192"/>
                  </a:lnTo>
                  <a:lnTo>
                    <a:pt x="93" y="194"/>
                  </a:lnTo>
                  <a:lnTo>
                    <a:pt x="86" y="192"/>
                  </a:lnTo>
                  <a:lnTo>
                    <a:pt x="82" y="192"/>
                  </a:lnTo>
                  <a:lnTo>
                    <a:pt x="76" y="194"/>
                  </a:lnTo>
                  <a:lnTo>
                    <a:pt x="76" y="198"/>
                  </a:lnTo>
                  <a:lnTo>
                    <a:pt x="72" y="202"/>
                  </a:lnTo>
                  <a:lnTo>
                    <a:pt x="72" y="204"/>
                  </a:lnTo>
                  <a:lnTo>
                    <a:pt x="72" y="207"/>
                  </a:lnTo>
                  <a:lnTo>
                    <a:pt x="65" y="213"/>
                  </a:lnTo>
                  <a:lnTo>
                    <a:pt x="63" y="219"/>
                  </a:lnTo>
                  <a:lnTo>
                    <a:pt x="63" y="219"/>
                  </a:lnTo>
                  <a:lnTo>
                    <a:pt x="61" y="217"/>
                  </a:lnTo>
                  <a:lnTo>
                    <a:pt x="59" y="217"/>
                  </a:lnTo>
                  <a:lnTo>
                    <a:pt x="61" y="221"/>
                  </a:lnTo>
                  <a:lnTo>
                    <a:pt x="59" y="226"/>
                  </a:lnTo>
                  <a:lnTo>
                    <a:pt x="55" y="226"/>
                  </a:lnTo>
                  <a:lnTo>
                    <a:pt x="53" y="228"/>
                  </a:lnTo>
                  <a:lnTo>
                    <a:pt x="55" y="234"/>
                  </a:lnTo>
                  <a:lnTo>
                    <a:pt x="57" y="236"/>
                  </a:lnTo>
                  <a:lnTo>
                    <a:pt x="53" y="234"/>
                  </a:lnTo>
                  <a:lnTo>
                    <a:pt x="50" y="232"/>
                  </a:lnTo>
                  <a:lnTo>
                    <a:pt x="48" y="234"/>
                  </a:lnTo>
                  <a:lnTo>
                    <a:pt x="46" y="238"/>
                  </a:lnTo>
                  <a:lnTo>
                    <a:pt x="46" y="240"/>
                  </a:lnTo>
                  <a:lnTo>
                    <a:pt x="44" y="238"/>
                  </a:lnTo>
                  <a:lnTo>
                    <a:pt x="44" y="240"/>
                  </a:lnTo>
                  <a:lnTo>
                    <a:pt x="46" y="242"/>
                  </a:lnTo>
                  <a:lnTo>
                    <a:pt x="46" y="245"/>
                  </a:lnTo>
                  <a:lnTo>
                    <a:pt x="44" y="247"/>
                  </a:lnTo>
                  <a:lnTo>
                    <a:pt x="42" y="249"/>
                  </a:lnTo>
                  <a:lnTo>
                    <a:pt x="40" y="251"/>
                  </a:lnTo>
                  <a:lnTo>
                    <a:pt x="38" y="251"/>
                  </a:lnTo>
                  <a:lnTo>
                    <a:pt x="38" y="249"/>
                  </a:lnTo>
                  <a:lnTo>
                    <a:pt x="34" y="247"/>
                  </a:lnTo>
                  <a:lnTo>
                    <a:pt x="32" y="249"/>
                  </a:lnTo>
                  <a:lnTo>
                    <a:pt x="32" y="253"/>
                  </a:lnTo>
                  <a:lnTo>
                    <a:pt x="29" y="255"/>
                  </a:lnTo>
                  <a:lnTo>
                    <a:pt x="32" y="257"/>
                  </a:lnTo>
                  <a:lnTo>
                    <a:pt x="29" y="261"/>
                  </a:lnTo>
                  <a:lnTo>
                    <a:pt x="29" y="261"/>
                  </a:lnTo>
                  <a:lnTo>
                    <a:pt x="27" y="266"/>
                  </a:lnTo>
                  <a:lnTo>
                    <a:pt x="27" y="270"/>
                  </a:lnTo>
                  <a:lnTo>
                    <a:pt x="29" y="270"/>
                  </a:lnTo>
                  <a:lnTo>
                    <a:pt x="27" y="274"/>
                  </a:lnTo>
                  <a:lnTo>
                    <a:pt x="29" y="276"/>
                  </a:lnTo>
                  <a:lnTo>
                    <a:pt x="32" y="276"/>
                  </a:lnTo>
                  <a:lnTo>
                    <a:pt x="34" y="278"/>
                  </a:lnTo>
                  <a:lnTo>
                    <a:pt x="34" y="282"/>
                  </a:lnTo>
                  <a:lnTo>
                    <a:pt x="32" y="285"/>
                  </a:lnTo>
                  <a:lnTo>
                    <a:pt x="34" y="289"/>
                  </a:lnTo>
                  <a:lnTo>
                    <a:pt x="32" y="289"/>
                  </a:lnTo>
                  <a:lnTo>
                    <a:pt x="36" y="295"/>
                  </a:lnTo>
                  <a:lnTo>
                    <a:pt x="38" y="297"/>
                  </a:lnTo>
                  <a:lnTo>
                    <a:pt x="36" y="299"/>
                  </a:lnTo>
                  <a:lnTo>
                    <a:pt x="40" y="306"/>
                  </a:lnTo>
                  <a:lnTo>
                    <a:pt x="36" y="306"/>
                  </a:lnTo>
                  <a:lnTo>
                    <a:pt x="38" y="312"/>
                  </a:lnTo>
                  <a:lnTo>
                    <a:pt x="36" y="314"/>
                  </a:lnTo>
                  <a:lnTo>
                    <a:pt x="36" y="323"/>
                  </a:lnTo>
                  <a:lnTo>
                    <a:pt x="38" y="325"/>
                  </a:lnTo>
                  <a:lnTo>
                    <a:pt x="36" y="329"/>
                  </a:lnTo>
                  <a:lnTo>
                    <a:pt x="36" y="333"/>
                  </a:lnTo>
                  <a:lnTo>
                    <a:pt x="38" y="335"/>
                  </a:lnTo>
                  <a:lnTo>
                    <a:pt x="42" y="333"/>
                  </a:lnTo>
                  <a:lnTo>
                    <a:pt x="44" y="333"/>
                  </a:lnTo>
                  <a:lnTo>
                    <a:pt x="46" y="331"/>
                  </a:lnTo>
                  <a:lnTo>
                    <a:pt x="50" y="337"/>
                  </a:lnTo>
                  <a:lnTo>
                    <a:pt x="53" y="335"/>
                  </a:lnTo>
                  <a:lnTo>
                    <a:pt x="55" y="339"/>
                  </a:lnTo>
                  <a:lnTo>
                    <a:pt x="61" y="337"/>
                  </a:lnTo>
                  <a:lnTo>
                    <a:pt x="63" y="339"/>
                  </a:lnTo>
                  <a:lnTo>
                    <a:pt x="61" y="341"/>
                  </a:lnTo>
                  <a:lnTo>
                    <a:pt x="63" y="341"/>
                  </a:lnTo>
                  <a:lnTo>
                    <a:pt x="67" y="337"/>
                  </a:lnTo>
                  <a:lnTo>
                    <a:pt x="67" y="341"/>
                  </a:lnTo>
                  <a:lnTo>
                    <a:pt x="65" y="344"/>
                  </a:lnTo>
                  <a:lnTo>
                    <a:pt x="72" y="352"/>
                  </a:lnTo>
                  <a:lnTo>
                    <a:pt x="72" y="354"/>
                  </a:lnTo>
                  <a:lnTo>
                    <a:pt x="72" y="358"/>
                  </a:lnTo>
                  <a:lnTo>
                    <a:pt x="72" y="358"/>
                  </a:lnTo>
                  <a:lnTo>
                    <a:pt x="74" y="352"/>
                  </a:lnTo>
                  <a:lnTo>
                    <a:pt x="76" y="352"/>
                  </a:lnTo>
                  <a:lnTo>
                    <a:pt x="78" y="354"/>
                  </a:lnTo>
                  <a:lnTo>
                    <a:pt x="80" y="352"/>
                  </a:lnTo>
                  <a:lnTo>
                    <a:pt x="84" y="352"/>
                  </a:lnTo>
                  <a:lnTo>
                    <a:pt x="91" y="348"/>
                  </a:lnTo>
                  <a:lnTo>
                    <a:pt x="93" y="348"/>
                  </a:lnTo>
                  <a:lnTo>
                    <a:pt x="101" y="341"/>
                  </a:lnTo>
                  <a:lnTo>
                    <a:pt x="101" y="339"/>
                  </a:lnTo>
                  <a:lnTo>
                    <a:pt x="107" y="341"/>
                  </a:lnTo>
                  <a:lnTo>
                    <a:pt x="109" y="341"/>
                  </a:lnTo>
                  <a:lnTo>
                    <a:pt x="114" y="337"/>
                  </a:lnTo>
                  <a:lnTo>
                    <a:pt x="114" y="337"/>
                  </a:lnTo>
                  <a:lnTo>
                    <a:pt x="112" y="341"/>
                  </a:lnTo>
                  <a:lnTo>
                    <a:pt x="114" y="341"/>
                  </a:lnTo>
                  <a:lnTo>
                    <a:pt x="116" y="337"/>
                  </a:lnTo>
                  <a:lnTo>
                    <a:pt x="118" y="337"/>
                  </a:lnTo>
                  <a:lnTo>
                    <a:pt x="116" y="333"/>
                  </a:lnTo>
                  <a:lnTo>
                    <a:pt x="118" y="333"/>
                  </a:lnTo>
                  <a:lnTo>
                    <a:pt x="120" y="335"/>
                  </a:lnTo>
                  <a:lnTo>
                    <a:pt x="122" y="337"/>
                  </a:lnTo>
                  <a:lnTo>
                    <a:pt x="124" y="333"/>
                  </a:lnTo>
                  <a:lnTo>
                    <a:pt x="126" y="337"/>
                  </a:lnTo>
                  <a:lnTo>
                    <a:pt x="128" y="337"/>
                  </a:lnTo>
                  <a:lnTo>
                    <a:pt x="128" y="335"/>
                  </a:lnTo>
                  <a:lnTo>
                    <a:pt x="131" y="335"/>
                  </a:lnTo>
                  <a:lnTo>
                    <a:pt x="131" y="337"/>
                  </a:lnTo>
                  <a:lnTo>
                    <a:pt x="135" y="335"/>
                  </a:lnTo>
                  <a:lnTo>
                    <a:pt x="139" y="333"/>
                  </a:lnTo>
                  <a:lnTo>
                    <a:pt x="141" y="337"/>
                  </a:lnTo>
                  <a:lnTo>
                    <a:pt x="147" y="335"/>
                  </a:lnTo>
                  <a:lnTo>
                    <a:pt x="150" y="333"/>
                  </a:lnTo>
                  <a:lnTo>
                    <a:pt x="147" y="331"/>
                  </a:lnTo>
                  <a:lnTo>
                    <a:pt x="150" y="331"/>
                  </a:lnTo>
                  <a:lnTo>
                    <a:pt x="152" y="331"/>
                  </a:lnTo>
                  <a:lnTo>
                    <a:pt x="152" y="333"/>
                  </a:lnTo>
                  <a:lnTo>
                    <a:pt x="156" y="335"/>
                  </a:lnTo>
                  <a:lnTo>
                    <a:pt x="156" y="335"/>
                  </a:lnTo>
                  <a:lnTo>
                    <a:pt x="158" y="331"/>
                  </a:lnTo>
                  <a:lnTo>
                    <a:pt x="158" y="331"/>
                  </a:lnTo>
                  <a:close/>
                  <a:moveTo>
                    <a:pt x="84" y="188"/>
                  </a:moveTo>
                  <a:lnTo>
                    <a:pt x="82" y="188"/>
                  </a:lnTo>
                  <a:lnTo>
                    <a:pt x="78" y="188"/>
                  </a:lnTo>
                  <a:lnTo>
                    <a:pt x="76" y="183"/>
                  </a:lnTo>
                  <a:lnTo>
                    <a:pt x="80" y="181"/>
                  </a:lnTo>
                  <a:lnTo>
                    <a:pt x="86" y="183"/>
                  </a:lnTo>
                  <a:lnTo>
                    <a:pt x="84" y="183"/>
                  </a:lnTo>
                  <a:lnTo>
                    <a:pt x="82" y="183"/>
                  </a:lnTo>
                  <a:lnTo>
                    <a:pt x="84" y="188"/>
                  </a:lnTo>
                  <a:lnTo>
                    <a:pt x="84" y="188"/>
                  </a:lnTo>
                  <a:close/>
                  <a:moveTo>
                    <a:pt x="27" y="242"/>
                  </a:moveTo>
                  <a:lnTo>
                    <a:pt x="27" y="240"/>
                  </a:lnTo>
                  <a:lnTo>
                    <a:pt x="29" y="242"/>
                  </a:lnTo>
                  <a:lnTo>
                    <a:pt x="29" y="245"/>
                  </a:lnTo>
                  <a:lnTo>
                    <a:pt x="27" y="242"/>
                  </a:lnTo>
                  <a:lnTo>
                    <a:pt x="27" y="242"/>
                  </a:lnTo>
                  <a:close/>
                  <a:moveTo>
                    <a:pt x="25" y="247"/>
                  </a:moveTo>
                  <a:lnTo>
                    <a:pt x="27" y="247"/>
                  </a:lnTo>
                  <a:lnTo>
                    <a:pt x="29" y="247"/>
                  </a:lnTo>
                  <a:lnTo>
                    <a:pt x="29" y="249"/>
                  </a:lnTo>
                  <a:lnTo>
                    <a:pt x="27" y="251"/>
                  </a:lnTo>
                  <a:lnTo>
                    <a:pt x="25" y="249"/>
                  </a:lnTo>
                  <a:lnTo>
                    <a:pt x="25" y="247"/>
                  </a:lnTo>
                  <a:lnTo>
                    <a:pt x="25" y="247"/>
                  </a:lnTo>
                  <a:close/>
                  <a:moveTo>
                    <a:pt x="67" y="350"/>
                  </a:moveTo>
                  <a:lnTo>
                    <a:pt x="67" y="354"/>
                  </a:lnTo>
                  <a:lnTo>
                    <a:pt x="65" y="354"/>
                  </a:lnTo>
                  <a:lnTo>
                    <a:pt x="63" y="354"/>
                  </a:lnTo>
                  <a:lnTo>
                    <a:pt x="65" y="352"/>
                  </a:lnTo>
                  <a:lnTo>
                    <a:pt x="67" y="350"/>
                  </a:lnTo>
                  <a:lnTo>
                    <a:pt x="67" y="350"/>
                  </a:lnTo>
                  <a:close/>
                  <a:moveTo>
                    <a:pt x="61" y="346"/>
                  </a:moveTo>
                  <a:lnTo>
                    <a:pt x="61" y="346"/>
                  </a:lnTo>
                  <a:lnTo>
                    <a:pt x="63" y="348"/>
                  </a:lnTo>
                  <a:lnTo>
                    <a:pt x="61" y="350"/>
                  </a:lnTo>
                  <a:lnTo>
                    <a:pt x="61" y="346"/>
                  </a:lnTo>
                  <a:lnTo>
                    <a:pt x="61" y="346"/>
                  </a:lnTo>
                  <a:close/>
                  <a:moveTo>
                    <a:pt x="53" y="341"/>
                  </a:moveTo>
                  <a:lnTo>
                    <a:pt x="59" y="341"/>
                  </a:lnTo>
                  <a:lnTo>
                    <a:pt x="59" y="344"/>
                  </a:lnTo>
                  <a:lnTo>
                    <a:pt x="55" y="346"/>
                  </a:lnTo>
                  <a:lnTo>
                    <a:pt x="53" y="344"/>
                  </a:lnTo>
                  <a:lnTo>
                    <a:pt x="53" y="341"/>
                  </a:lnTo>
                  <a:lnTo>
                    <a:pt x="53" y="341"/>
                  </a:lnTo>
                  <a:close/>
                  <a:moveTo>
                    <a:pt x="44" y="335"/>
                  </a:moveTo>
                  <a:lnTo>
                    <a:pt x="48" y="339"/>
                  </a:lnTo>
                  <a:lnTo>
                    <a:pt x="46" y="341"/>
                  </a:lnTo>
                  <a:lnTo>
                    <a:pt x="44" y="339"/>
                  </a:lnTo>
                  <a:lnTo>
                    <a:pt x="44" y="335"/>
                  </a:lnTo>
                  <a:lnTo>
                    <a:pt x="44" y="335"/>
                  </a:lnTo>
                  <a:close/>
                  <a:moveTo>
                    <a:pt x="36" y="337"/>
                  </a:moveTo>
                  <a:lnTo>
                    <a:pt x="40" y="337"/>
                  </a:lnTo>
                  <a:lnTo>
                    <a:pt x="38" y="339"/>
                  </a:lnTo>
                  <a:lnTo>
                    <a:pt x="38" y="339"/>
                  </a:lnTo>
                  <a:lnTo>
                    <a:pt x="36" y="337"/>
                  </a:lnTo>
                  <a:lnTo>
                    <a:pt x="36" y="337"/>
                  </a:lnTo>
                  <a:close/>
                  <a:moveTo>
                    <a:pt x="10" y="344"/>
                  </a:moveTo>
                  <a:lnTo>
                    <a:pt x="15" y="344"/>
                  </a:lnTo>
                  <a:lnTo>
                    <a:pt x="15" y="344"/>
                  </a:lnTo>
                  <a:lnTo>
                    <a:pt x="13" y="341"/>
                  </a:lnTo>
                  <a:lnTo>
                    <a:pt x="13" y="337"/>
                  </a:lnTo>
                  <a:lnTo>
                    <a:pt x="15" y="337"/>
                  </a:lnTo>
                  <a:lnTo>
                    <a:pt x="21" y="341"/>
                  </a:lnTo>
                  <a:lnTo>
                    <a:pt x="21" y="344"/>
                  </a:lnTo>
                  <a:lnTo>
                    <a:pt x="19" y="344"/>
                  </a:lnTo>
                  <a:lnTo>
                    <a:pt x="17" y="346"/>
                  </a:lnTo>
                  <a:lnTo>
                    <a:pt x="19" y="350"/>
                  </a:lnTo>
                  <a:lnTo>
                    <a:pt x="21" y="348"/>
                  </a:lnTo>
                  <a:lnTo>
                    <a:pt x="23" y="352"/>
                  </a:lnTo>
                  <a:lnTo>
                    <a:pt x="21" y="354"/>
                  </a:lnTo>
                  <a:lnTo>
                    <a:pt x="17" y="350"/>
                  </a:lnTo>
                  <a:lnTo>
                    <a:pt x="13" y="350"/>
                  </a:lnTo>
                  <a:lnTo>
                    <a:pt x="10" y="346"/>
                  </a:lnTo>
                  <a:lnTo>
                    <a:pt x="8" y="346"/>
                  </a:lnTo>
                  <a:lnTo>
                    <a:pt x="10" y="344"/>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0" name="Freeform 48">
              <a:extLst>
                <a:ext uri="{FF2B5EF4-FFF2-40B4-BE49-F238E27FC236}">
                  <a16:creationId xmlns:a16="http://schemas.microsoft.com/office/drawing/2014/main" id="{21A4A04E-E5A4-431F-8930-5C6B73F09AA4}"/>
                </a:ext>
              </a:extLst>
            </p:cNvPr>
            <p:cNvSpPr>
              <a:spLocks noEditPoints="1"/>
            </p:cNvSpPr>
            <p:nvPr/>
          </p:nvSpPr>
          <p:spPr bwMode="auto">
            <a:xfrm>
              <a:off x="4584624" y="2410775"/>
              <a:ext cx="84642" cy="54509"/>
            </a:xfrm>
            <a:custGeom>
              <a:avLst/>
              <a:gdLst>
                <a:gd name="T0" fmla="*/ 103 w 105"/>
                <a:gd name="T1" fmla="*/ 66 h 72"/>
                <a:gd name="T2" fmla="*/ 105 w 105"/>
                <a:gd name="T3" fmla="*/ 59 h 72"/>
                <a:gd name="T4" fmla="*/ 97 w 105"/>
                <a:gd name="T5" fmla="*/ 38 h 72"/>
                <a:gd name="T6" fmla="*/ 101 w 105"/>
                <a:gd name="T7" fmla="*/ 24 h 72"/>
                <a:gd name="T8" fmla="*/ 105 w 105"/>
                <a:gd name="T9" fmla="*/ 13 h 72"/>
                <a:gd name="T10" fmla="*/ 105 w 105"/>
                <a:gd name="T11" fmla="*/ 11 h 72"/>
                <a:gd name="T12" fmla="*/ 103 w 105"/>
                <a:gd name="T13" fmla="*/ 9 h 72"/>
                <a:gd name="T14" fmla="*/ 80 w 105"/>
                <a:gd name="T15" fmla="*/ 5 h 72"/>
                <a:gd name="T16" fmla="*/ 67 w 105"/>
                <a:gd name="T17" fmla="*/ 3 h 72"/>
                <a:gd name="T18" fmla="*/ 61 w 105"/>
                <a:gd name="T19" fmla="*/ 0 h 72"/>
                <a:gd name="T20" fmla="*/ 59 w 105"/>
                <a:gd name="T21" fmla="*/ 3 h 72"/>
                <a:gd name="T22" fmla="*/ 61 w 105"/>
                <a:gd name="T23" fmla="*/ 7 h 72"/>
                <a:gd name="T24" fmla="*/ 54 w 105"/>
                <a:gd name="T25" fmla="*/ 7 h 72"/>
                <a:gd name="T26" fmla="*/ 46 w 105"/>
                <a:gd name="T27" fmla="*/ 5 h 72"/>
                <a:gd name="T28" fmla="*/ 42 w 105"/>
                <a:gd name="T29" fmla="*/ 9 h 72"/>
                <a:gd name="T30" fmla="*/ 38 w 105"/>
                <a:gd name="T31" fmla="*/ 13 h 72"/>
                <a:gd name="T32" fmla="*/ 27 w 105"/>
                <a:gd name="T33" fmla="*/ 15 h 72"/>
                <a:gd name="T34" fmla="*/ 25 w 105"/>
                <a:gd name="T35" fmla="*/ 32 h 72"/>
                <a:gd name="T36" fmla="*/ 29 w 105"/>
                <a:gd name="T37" fmla="*/ 32 h 72"/>
                <a:gd name="T38" fmla="*/ 31 w 105"/>
                <a:gd name="T39" fmla="*/ 34 h 72"/>
                <a:gd name="T40" fmla="*/ 29 w 105"/>
                <a:gd name="T41" fmla="*/ 41 h 72"/>
                <a:gd name="T42" fmla="*/ 38 w 105"/>
                <a:gd name="T43" fmla="*/ 51 h 72"/>
                <a:gd name="T44" fmla="*/ 40 w 105"/>
                <a:gd name="T45" fmla="*/ 47 h 72"/>
                <a:gd name="T46" fmla="*/ 46 w 105"/>
                <a:gd name="T47" fmla="*/ 47 h 72"/>
                <a:gd name="T48" fmla="*/ 44 w 105"/>
                <a:gd name="T49" fmla="*/ 59 h 72"/>
                <a:gd name="T50" fmla="*/ 52 w 105"/>
                <a:gd name="T51" fmla="*/ 55 h 72"/>
                <a:gd name="T52" fmla="*/ 61 w 105"/>
                <a:gd name="T53" fmla="*/ 57 h 72"/>
                <a:gd name="T54" fmla="*/ 65 w 105"/>
                <a:gd name="T55" fmla="*/ 53 h 72"/>
                <a:gd name="T56" fmla="*/ 69 w 105"/>
                <a:gd name="T57" fmla="*/ 57 h 72"/>
                <a:gd name="T58" fmla="*/ 78 w 105"/>
                <a:gd name="T59" fmla="*/ 62 h 72"/>
                <a:gd name="T60" fmla="*/ 84 w 105"/>
                <a:gd name="T61" fmla="*/ 68 h 72"/>
                <a:gd name="T62" fmla="*/ 95 w 105"/>
                <a:gd name="T63" fmla="*/ 70 h 72"/>
                <a:gd name="T64" fmla="*/ 101 w 105"/>
                <a:gd name="T65" fmla="*/ 70 h 72"/>
                <a:gd name="T66" fmla="*/ 23 w 105"/>
                <a:gd name="T67" fmla="*/ 24 h 72"/>
                <a:gd name="T68" fmla="*/ 21 w 105"/>
                <a:gd name="T69" fmla="*/ 26 h 72"/>
                <a:gd name="T70" fmla="*/ 19 w 105"/>
                <a:gd name="T71" fmla="*/ 24 h 72"/>
                <a:gd name="T72" fmla="*/ 10 w 105"/>
                <a:gd name="T73" fmla="*/ 30 h 72"/>
                <a:gd name="T74" fmla="*/ 4 w 105"/>
                <a:gd name="T75" fmla="*/ 32 h 72"/>
                <a:gd name="T76" fmla="*/ 8 w 105"/>
                <a:gd name="T77" fmla="*/ 28 h 72"/>
                <a:gd name="T78" fmla="*/ 10 w 105"/>
                <a:gd name="T79" fmla="*/ 24 h 72"/>
                <a:gd name="T80" fmla="*/ 14 w 105"/>
                <a:gd name="T81" fmla="*/ 26 h 72"/>
                <a:gd name="T82" fmla="*/ 19 w 105"/>
                <a:gd name="T83" fmla="*/ 30 h 72"/>
                <a:gd name="T84" fmla="*/ 14 w 105"/>
                <a:gd name="T85" fmla="*/ 32 h 72"/>
                <a:gd name="T86" fmla="*/ 12 w 105"/>
                <a:gd name="T87" fmla="*/ 34 h 72"/>
                <a:gd name="T88" fmla="*/ 19 w 105"/>
                <a:gd name="T89" fmla="*/ 34 h 72"/>
                <a:gd name="T90" fmla="*/ 27 w 105"/>
                <a:gd name="T91" fmla="*/ 38 h 72"/>
                <a:gd name="T92" fmla="*/ 19 w 105"/>
                <a:gd name="T93" fmla="*/ 36 h 72"/>
                <a:gd name="T94" fmla="*/ 2 w 105"/>
                <a:gd name="T95" fmla="*/ 59 h 72"/>
                <a:gd name="T96" fmla="*/ 6 w 105"/>
                <a:gd name="T97" fmla="*/ 57 h 72"/>
                <a:gd name="T98" fmla="*/ 8 w 105"/>
                <a:gd name="T99" fmla="*/ 49 h 72"/>
                <a:gd name="T100" fmla="*/ 17 w 105"/>
                <a:gd name="T101" fmla="*/ 47 h 72"/>
                <a:gd name="T102" fmla="*/ 23 w 105"/>
                <a:gd name="T103" fmla="*/ 43 h 72"/>
                <a:gd name="T104" fmla="*/ 23 w 105"/>
                <a:gd name="T105" fmla="*/ 41 h 72"/>
                <a:gd name="T106" fmla="*/ 17 w 105"/>
                <a:gd name="T107" fmla="*/ 38 h 72"/>
                <a:gd name="T108" fmla="*/ 10 w 105"/>
                <a:gd name="T109" fmla="*/ 36 h 72"/>
                <a:gd name="T110" fmla="*/ 6 w 105"/>
                <a:gd name="T111" fmla="*/ 38 h 72"/>
                <a:gd name="T112" fmla="*/ 4 w 105"/>
                <a:gd name="T113" fmla="*/ 41 h 72"/>
                <a:gd name="T114" fmla="*/ 2 w 105"/>
                <a:gd name="T115" fmla="*/ 41 h 72"/>
                <a:gd name="T116" fmla="*/ 2 w 105"/>
                <a:gd name="T117" fmla="*/ 43 h 72"/>
                <a:gd name="T118" fmla="*/ 0 w 105"/>
                <a:gd name="T119" fmla="*/ 45 h 72"/>
                <a:gd name="T120" fmla="*/ 4 w 105"/>
                <a:gd name="T121" fmla="*/ 49 h 72"/>
                <a:gd name="T122" fmla="*/ 4 w 105"/>
                <a:gd name="T123" fmla="*/ 55 h 72"/>
                <a:gd name="T124" fmla="*/ 2 w 105"/>
                <a:gd name="T125" fmla="*/ 5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72">
                  <a:moveTo>
                    <a:pt x="101" y="70"/>
                  </a:moveTo>
                  <a:lnTo>
                    <a:pt x="103" y="66"/>
                  </a:lnTo>
                  <a:lnTo>
                    <a:pt x="103" y="64"/>
                  </a:lnTo>
                  <a:lnTo>
                    <a:pt x="105" y="59"/>
                  </a:lnTo>
                  <a:lnTo>
                    <a:pt x="105" y="55"/>
                  </a:lnTo>
                  <a:lnTo>
                    <a:pt x="97" y="38"/>
                  </a:lnTo>
                  <a:lnTo>
                    <a:pt x="97" y="24"/>
                  </a:lnTo>
                  <a:lnTo>
                    <a:pt x="101" y="24"/>
                  </a:lnTo>
                  <a:lnTo>
                    <a:pt x="101" y="17"/>
                  </a:lnTo>
                  <a:lnTo>
                    <a:pt x="105" y="13"/>
                  </a:lnTo>
                  <a:lnTo>
                    <a:pt x="105" y="11"/>
                  </a:lnTo>
                  <a:lnTo>
                    <a:pt x="105" y="11"/>
                  </a:lnTo>
                  <a:lnTo>
                    <a:pt x="103" y="9"/>
                  </a:lnTo>
                  <a:lnTo>
                    <a:pt x="103" y="9"/>
                  </a:lnTo>
                  <a:lnTo>
                    <a:pt x="86" y="9"/>
                  </a:lnTo>
                  <a:lnTo>
                    <a:pt x="80" y="5"/>
                  </a:lnTo>
                  <a:lnTo>
                    <a:pt x="71" y="5"/>
                  </a:lnTo>
                  <a:lnTo>
                    <a:pt x="67" y="3"/>
                  </a:lnTo>
                  <a:lnTo>
                    <a:pt x="65" y="5"/>
                  </a:lnTo>
                  <a:lnTo>
                    <a:pt x="61" y="0"/>
                  </a:lnTo>
                  <a:lnTo>
                    <a:pt x="61" y="3"/>
                  </a:lnTo>
                  <a:lnTo>
                    <a:pt x="59" y="3"/>
                  </a:lnTo>
                  <a:lnTo>
                    <a:pt x="59" y="5"/>
                  </a:lnTo>
                  <a:lnTo>
                    <a:pt x="61" y="7"/>
                  </a:lnTo>
                  <a:lnTo>
                    <a:pt x="57" y="9"/>
                  </a:lnTo>
                  <a:lnTo>
                    <a:pt x="54" y="7"/>
                  </a:lnTo>
                  <a:lnTo>
                    <a:pt x="48" y="7"/>
                  </a:lnTo>
                  <a:lnTo>
                    <a:pt x="46" y="5"/>
                  </a:lnTo>
                  <a:lnTo>
                    <a:pt x="46" y="9"/>
                  </a:lnTo>
                  <a:lnTo>
                    <a:pt x="42" y="9"/>
                  </a:lnTo>
                  <a:lnTo>
                    <a:pt x="38" y="11"/>
                  </a:lnTo>
                  <a:lnTo>
                    <a:pt x="38" y="13"/>
                  </a:lnTo>
                  <a:lnTo>
                    <a:pt x="33" y="13"/>
                  </a:lnTo>
                  <a:lnTo>
                    <a:pt x="27" y="15"/>
                  </a:lnTo>
                  <a:lnTo>
                    <a:pt x="25" y="19"/>
                  </a:lnTo>
                  <a:lnTo>
                    <a:pt x="25" y="32"/>
                  </a:lnTo>
                  <a:lnTo>
                    <a:pt x="29" y="32"/>
                  </a:lnTo>
                  <a:lnTo>
                    <a:pt x="29" y="32"/>
                  </a:lnTo>
                  <a:lnTo>
                    <a:pt x="33" y="32"/>
                  </a:lnTo>
                  <a:lnTo>
                    <a:pt x="31" y="34"/>
                  </a:lnTo>
                  <a:lnTo>
                    <a:pt x="29" y="34"/>
                  </a:lnTo>
                  <a:lnTo>
                    <a:pt x="29" y="41"/>
                  </a:lnTo>
                  <a:lnTo>
                    <a:pt x="33" y="45"/>
                  </a:lnTo>
                  <a:lnTo>
                    <a:pt x="38" y="51"/>
                  </a:lnTo>
                  <a:lnTo>
                    <a:pt x="40" y="49"/>
                  </a:lnTo>
                  <a:lnTo>
                    <a:pt x="40" y="47"/>
                  </a:lnTo>
                  <a:lnTo>
                    <a:pt x="44" y="43"/>
                  </a:lnTo>
                  <a:lnTo>
                    <a:pt x="46" y="47"/>
                  </a:lnTo>
                  <a:lnTo>
                    <a:pt x="44" y="57"/>
                  </a:lnTo>
                  <a:lnTo>
                    <a:pt x="44" y="59"/>
                  </a:lnTo>
                  <a:lnTo>
                    <a:pt x="46" y="57"/>
                  </a:lnTo>
                  <a:lnTo>
                    <a:pt x="52" y="55"/>
                  </a:lnTo>
                  <a:lnTo>
                    <a:pt x="57" y="53"/>
                  </a:lnTo>
                  <a:lnTo>
                    <a:pt x="61" y="57"/>
                  </a:lnTo>
                  <a:lnTo>
                    <a:pt x="65" y="57"/>
                  </a:lnTo>
                  <a:lnTo>
                    <a:pt x="65" y="53"/>
                  </a:lnTo>
                  <a:lnTo>
                    <a:pt x="67" y="55"/>
                  </a:lnTo>
                  <a:lnTo>
                    <a:pt x="69" y="57"/>
                  </a:lnTo>
                  <a:lnTo>
                    <a:pt x="71" y="57"/>
                  </a:lnTo>
                  <a:lnTo>
                    <a:pt x="78" y="62"/>
                  </a:lnTo>
                  <a:lnTo>
                    <a:pt x="80" y="66"/>
                  </a:lnTo>
                  <a:lnTo>
                    <a:pt x="84" y="68"/>
                  </a:lnTo>
                  <a:lnTo>
                    <a:pt x="86" y="72"/>
                  </a:lnTo>
                  <a:lnTo>
                    <a:pt x="95" y="70"/>
                  </a:lnTo>
                  <a:lnTo>
                    <a:pt x="101" y="70"/>
                  </a:lnTo>
                  <a:lnTo>
                    <a:pt x="101" y="70"/>
                  </a:lnTo>
                  <a:close/>
                  <a:moveTo>
                    <a:pt x="19" y="24"/>
                  </a:moveTo>
                  <a:lnTo>
                    <a:pt x="23" y="24"/>
                  </a:lnTo>
                  <a:lnTo>
                    <a:pt x="23" y="26"/>
                  </a:lnTo>
                  <a:lnTo>
                    <a:pt x="21" y="26"/>
                  </a:lnTo>
                  <a:lnTo>
                    <a:pt x="19" y="24"/>
                  </a:lnTo>
                  <a:lnTo>
                    <a:pt x="19" y="24"/>
                  </a:lnTo>
                  <a:close/>
                  <a:moveTo>
                    <a:pt x="12" y="34"/>
                  </a:moveTo>
                  <a:lnTo>
                    <a:pt x="10" y="30"/>
                  </a:lnTo>
                  <a:lnTo>
                    <a:pt x="6" y="30"/>
                  </a:lnTo>
                  <a:lnTo>
                    <a:pt x="4" y="32"/>
                  </a:lnTo>
                  <a:lnTo>
                    <a:pt x="2" y="30"/>
                  </a:lnTo>
                  <a:lnTo>
                    <a:pt x="8" y="28"/>
                  </a:lnTo>
                  <a:lnTo>
                    <a:pt x="10" y="26"/>
                  </a:lnTo>
                  <a:lnTo>
                    <a:pt x="10" y="24"/>
                  </a:lnTo>
                  <a:lnTo>
                    <a:pt x="12" y="24"/>
                  </a:lnTo>
                  <a:lnTo>
                    <a:pt x="14" y="26"/>
                  </a:lnTo>
                  <a:lnTo>
                    <a:pt x="17" y="26"/>
                  </a:lnTo>
                  <a:lnTo>
                    <a:pt x="19" y="30"/>
                  </a:lnTo>
                  <a:lnTo>
                    <a:pt x="17" y="30"/>
                  </a:lnTo>
                  <a:lnTo>
                    <a:pt x="14" y="32"/>
                  </a:lnTo>
                  <a:lnTo>
                    <a:pt x="12" y="34"/>
                  </a:lnTo>
                  <a:lnTo>
                    <a:pt x="12" y="34"/>
                  </a:lnTo>
                  <a:close/>
                  <a:moveTo>
                    <a:pt x="19" y="36"/>
                  </a:moveTo>
                  <a:lnTo>
                    <a:pt x="19" y="34"/>
                  </a:lnTo>
                  <a:lnTo>
                    <a:pt x="25" y="34"/>
                  </a:lnTo>
                  <a:lnTo>
                    <a:pt x="27" y="38"/>
                  </a:lnTo>
                  <a:lnTo>
                    <a:pt x="25" y="41"/>
                  </a:lnTo>
                  <a:lnTo>
                    <a:pt x="19" y="36"/>
                  </a:lnTo>
                  <a:lnTo>
                    <a:pt x="19" y="36"/>
                  </a:lnTo>
                  <a:close/>
                  <a:moveTo>
                    <a:pt x="2" y="59"/>
                  </a:moveTo>
                  <a:lnTo>
                    <a:pt x="4" y="59"/>
                  </a:lnTo>
                  <a:lnTo>
                    <a:pt x="6" y="57"/>
                  </a:lnTo>
                  <a:lnTo>
                    <a:pt x="6" y="55"/>
                  </a:lnTo>
                  <a:lnTo>
                    <a:pt x="8" y="49"/>
                  </a:lnTo>
                  <a:lnTo>
                    <a:pt x="14" y="49"/>
                  </a:lnTo>
                  <a:lnTo>
                    <a:pt x="17" y="47"/>
                  </a:lnTo>
                  <a:lnTo>
                    <a:pt x="19" y="43"/>
                  </a:lnTo>
                  <a:lnTo>
                    <a:pt x="23" y="43"/>
                  </a:lnTo>
                  <a:lnTo>
                    <a:pt x="23" y="43"/>
                  </a:lnTo>
                  <a:lnTo>
                    <a:pt x="23" y="41"/>
                  </a:lnTo>
                  <a:lnTo>
                    <a:pt x="21" y="41"/>
                  </a:lnTo>
                  <a:lnTo>
                    <a:pt x="17" y="38"/>
                  </a:lnTo>
                  <a:lnTo>
                    <a:pt x="10" y="38"/>
                  </a:lnTo>
                  <a:lnTo>
                    <a:pt x="10" y="36"/>
                  </a:lnTo>
                  <a:lnTo>
                    <a:pt x="8" y="38"/>
                  </a:lnTo>
                  <a:lnTo>
                    <a:pt x="6" y="38"/>
                  </a:lnTo>
                  <a:lnTo>
                    <a:pt x="4" y="43"/>
                  </a:lnTo>
                  <a:lnTo>
                    <a:pt x="4" y="41"/>
                  </a:lnTo>
                  <a:lnTo>
                    <a:pt x="2" y="38"/>
                  </a:lnTo>
                  <a:lnTo>
                    <a:pt x="2" y="41"/>
                  </a:lnTo>
                  <a:lnTo>
                    <a:pt x="0" y="41"/>
                  </a:lnTo>
                  <a:lnTo>
                    <a:pt x="2" y="43"/>
                  </a:lnTo>
                  <a:lnTo>
                    <a:pt x="2" y="45"/>
                  </a:lnTo>
                  <a:lnTo>
                    <a:pt x="0" y="45"/>
                  </a:lnTo>
                  <a:lnTo>
                    <a:pt x="0" y="49"/>
                  </a:lnTo>
                  <a:lnTo>
                    <a:pt x="4" y="49"/>
                  </a:lnTo>
                  <a:lnTo>
                    <a:pt x="6" y="51"/>
                  </a:lnTo>
                  <a:lnTo>
                    <a:pt x="4" y="55"/>
                  </a:lnTo>
                  <a:lnTo>
                    <a:pt x="4" y="55"/>
                  </a:lnTo>
                  <a:lnTo>
                    <a:pt x="2" y="59"/>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1" name="Freeform 49">
              <a:extLst>
                <a:ext uri="{FF2B5EF4-FFF2-40B4-BE49-F238E27FC236}">
                  <a16:creationId xmlns:a16="http://schemas.microsoft.com/office/drawing/2014/main" id="{B769D4F0-85DD-49AD-A16F-EAC92754AEB8}"/>
                </a:ext>
              </a:extLst>
            </p:cNvPr>
            <p:cNvSpPr>
              <a:spLocks/>
            </p:cNvSpPr>
            <p:nvPr/>
          </p:nvSpPr>
          <p:spPr bwMode="auto">
            <a:xfrm>
              <a:off x="4575758" y="2450900"/>
              <a:ext cx="102377" cy="52996"/>
            </a:xfrm>
            <a:custGeom>
              <a:avLst/>
              <a:gdLst>
                <a:gd name="T0" fmla="*/ 127 w 127"/>
                <a:gd name="T1" fmla="*/ 47 h 70"/>
                <a:gd name="T2" fmla="*/ 120 w 127"/>
                <a:gd name="T3" fmla="*/ 38 h 70"/>
                <a:gd name="T4" fmla="*/ 116 w 127"/>
                <a:gd name="T5" fmla="*/ 32 h 70"/>
                <a:gd name="T6" fmla="*/ 116 w 127"/>
                <a:gd name="T7" fmla="*/ 25 h 70"/>
                <a:gd name="T8" fmla="*/ 116 w 127"/>
                <a:gd name="T9" fmla="*/ 21 h 70"/>
                <a:gd name="T10" fmla="*/ 106 w 127"/>
                <a:gd name="T11" fmla="*/ 17 h 70"/>
                <a:gd name="T12" fmla="*/ 95 w 127"/>
                <a:gd name="T13" fmla="*/ 15 h 70"/>
                <a:gd name="T14" fmla="*/ 89 w 127"/>
                <a:gd name="T15" fmla="*/ 9 h 70"/>
                <a:gd name="T16" fmla="*/ 80 w 127"/>
                <a:gd name="T17" fmla="*/ 4 h 70"/>
                <a:gd name="T18" fmla="*/ 76 w 127"/>
                <a:gd name="T19" fmla="*/ 0 h 70"/>
                <a:gd name="T20" fmla="*/ 72 w 127"/>
                <a:gd name="T21" fmla="*/ 4 h 70"/>
                <a:gd name="T22" fmla="*/ 63 w 127"/>
                <a:gd name="T23" fmla="*/ 2 h 70"/>
                <a:gd name="T24" fmla="*/ 55 w 127"/>
                <a:gd name="T25" fmla="*/ 6 h 70"/>
                <a:gd name="T26" fmla="*/ 57 w 127"/>
                <a:gd name="T27" fmla="*/ 19 h 70"/>
                <a:gd name="T28" fmla="*/ 49 w 127"/>
                <a:gd name="T29" fmla="*/ 34 h 70"/>
                <a:gd name="T30" fmla="*/ 38 w 127"/>
                <a:gd name="T31" fmla="*/ 30 h 70"/>
                <a:gd name="T32" fmla="*/ 28 w 127"/>
                <a:gd name="T33" fmla="*/ 15 h 70"/>
                <a:gd name="T34" fmla="*/ 28 w 127"/>
                <a:gd name="T35" fmla="*/ 9 h 70"/>
                <a:gd name="T36" fmla="*/ 17 w 127"/>
                <a:gd name="T37" fmla="*/ 15 h 70"/>
                <a:gd name="T38" fmla="*/ 11 w 127"/>
                <a:gd name="T39" fmla="*/ 17 h 70"/>
                <a:gd name="T40" fmla="*/ 9 w 127"/>
                <a:gd name="T41" fmla="*/ 25 h 70"/>
                <a:gd name="T42" fmla="*/ 6 w 127"/>
                <a:gd name="T43" fmla="*/ 32 h 70"/>
                <a:gd name="T44" fmla="*/ 2 w 127"/>
                <a:gd name="T45" fmla="*/ 42 h 70"/>
                <a:gd name="T46" fmla="*/ 0 w 127"/>
                <a:gd name="T47" fmla="*/ 49 h 70"/>
                <a:gd name="T48" fmla="*/ 4 w 127"/>
                <a:gd name="T49" fmla="*/ 59 h 70"/>
                <a:gd name="T50" fmla="*/ 6 w 127"/>
                <a:gd name="T51" fmla="*/ 59 h 70"/>
                <a:gd name="T52" fmla="*/ 15 w 127"/>
                <a:gd name="T53" fmla="*/ 51 h 70"/>
                <a:gd name="T54" fmla="*/ 30 w 127"/>
                <a:gd name="T55" fmla="*/ 49 h 70"/>
                <a:gd name="T56" fmla="*/ 38 w 127"/>
                <a:gd name="T57" fmla="*/ 51 h 70"/>
                <a:gd name="T58" fmla="*/ 47 w 127"/>
                <a:gd name="T59" fmla="*/ 47 h 70"/>
                <a:gd name="T60" fmla="*/ 51 w 127"/>
                <a:gd name="T61" fmla="*/ 49 h 70"/>
                <a:gd name="T62" fmla="*/ 59 w 127"/>
                <a:gd name="T63" fmla="*/ 53 h 70"/>
                <a:gd name="T64" fmla="*/ 68 w 127"/>
                <a:gd name="T65" fmla="*/ 51 h 70"/>
                <a:gd name="T66" fmla="*/ 80 w 127"/>
                <a:gd name="T67" fmla="*/ 55 h 70"/>
                <a:gd name="T68" fmla="*/ 91 w 127"/>
                <a:gd name="T69" fmla="*/ 61 h 70"/>
                <a:gd name="T70" fmla="*/ 101 w 127"/>
                <a:gd name="T71" fmla="*/ 68 h 70"/>
                <a:gd name="T72" fmla="*/ 103 w 127"/>
                <a:gd name="T73" fmla="*/ 70 h 70"/>
                <a:gd name="T74" fmla="*/ 118 w 127"/>
                <a:gd name="T75" fmla="*/ 65 h 70"/>
                <a:gd name="T76" fmla="*/ 122 w 127"/>
                <a:gd name="T77" fmla="*/ 57 h 70"/>
                <a:gd name="T78" fmla="*/ 127 w 127"/>
                <a:gd name="T79" fmla="*/ 5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70">
                  <a:moveTo>
                    <a:pt x="127" y="53"/>
                  </a:moveTo>
                  <a:lnTo>
                    <a:pt x="127" y="47"/>
                  </a:lnTo>
                  <a:lnTo>
                    <a:pt x="122" y="44"/>
                  </a:lnTo>
                  <a:lnTo>
                    <a:pt x="120" y="38"/>
                  </a:lnTo>
                  <a:lnTo>
                    <a:pt x="120" y="36"/>
                  </a:lnTo>
                  <a:lnTo>
                    <a:pt x="116" y="32"/>
                  </a:lnTo>
                  <a:lnTo>
                    <a:pt x="118" y="30"/>
                  </a:lnTo>
                  <a:lnTo>
                    <a:pt x="116" y="25"/>
                  </a:lnTo>
                  <a:lnTo>
                    <a:pt x="114" y="23"/>
                  </a:lnTo>
                  <a:lnTo>
                    <a:pt x="116" y="21"/>
                  </a:lnTo>
                  <a:lnTo>
                    <a:pt x="114" y="19"/>
                  </a:lnTo>
                  <a:lnTo>
                    <a:pt x="106" y="17"/>
                  </a:lnTo>
                  <a:lnTo>
                    <a:pt x="97" y="19"/>
                  </a:lnTo>
                  <a:lnTo>
                    <a:pt x="95" y="15"/>
                  </a:lnTo>
                  <a:lnTo>
                    <a:pt x="91" y="13"/>
                  </a:lnTo>
                  <a:lnTo>
                    <a:pt x="89" y="9"/>
                  </a:lnTo>
                  <a:lnTo>
                    <a:pt x="82" y="4"/>
                  </a:lnTo>
                  <a:lnTo>
                    <a:pt x="80" y="4"/>
                  </a:lnTo>
                  <a:lnTo>
                    <a:pt x="78" y="2"/>
                  </a:lnTo>
                  <a:lnTo>
                    <a:pt x="76" y="0"/>
                  </a:lnTo>
                  <a:lnTo>
                    <a:pt x="76" y="4"/>
                  </a:lnTo>
                  <a:lnTo>
                    <a:pt x="72" y="4"/>
                  </a:lnTo>
                  <a:lnTo>
                    <a:pt x="68" y="0"/>
                  </a:lnTo>
                  <a:lnTo>
                    <a:pt x="63" y="2"/>
                  </a:lnTo>
                  <a:lnTo>
                    <a:pt x="57" y="4"/>
                  </a:lnTo>
                  <a:lnTo>
                    <a:pt x="55" y="6"/>
                  </a:lnTo>
                  <a:lnTo>
                    <a:pt x="55" y="11"/>
                  </a:lnTo>
                  <a:lnTo>
                    <a:pt x="57" y="19"/>
                  </a:lnTo>
                  <a:lnTo>
                    <a:pt x="55" y="25"/>
                  </a:lnTo>
                  <a:lnTo>
                    <a:pt x="49" y="34"/>
                  </a:lnTo>
                  <a:lnTo>
                    <a:pt x="42" y="34"/>
                  </a:lnTo>
                  <a:lnTo>
                    <a:pt x="38" y="30"/>
                  </a:lnTo>
                  <a:lnTo>
                    <a:pt x="38" y="25"/>
                  </a:lnTo>
                  <a:lnTo>
                    <a:pt x="28" y="15"/>
                  </a:lnTo>
                  <a:lnTo>
                    <a:pt x="28" y="9"/>
                  </a:lnTo>
                  <a:lnTo>
                    <a:pt x="28" y="9"/>
                  </a:lnTo>
                  <a:lnTo>
                    <a:pt x="23" y="13"/>
                  </a:lnTo>
                  <a:lnTo>
                    <a:pt x="17" y="15"/>
                  </a:lnTo>
                  <a:lnTo>
                    <a:pt x="15" y="17"/>
                  </a:lnTo>
                  <a:lnTo>
                    <a:pt x="11" y="17"/>
                  </a:lnTo>
                  <a:lnTo>
                    <a:pt x="9" y="21"/>
                  </a:lnTo>
                  <a:lnTo>
                    <a:pt x="9" y="25"/>
                  </a:lnTo>
                  <a:lnTo>
                    <a:pt x="6" y="25"/>
                  </a:lnTo>
                  <a:lnTo>
                    <a:pt x="6" y="32"/>
                  </a:lnTo>
                  <a:lnTo>
                    <a:pt x="2" y="38"/>
                  </a:lnTo>
                  <a:lnTo>
                    <a:pt x="2" y="42"/>
                  </a:lnTo>
                  <a:lnTo>
                    <a:pt x="2" y="44"/>
                  </a:lnTo>
                  <a:lnTo>
                    <a:pt x="0" y="49"/>
                  </a:lnTo>
                  <a:lnTo>
                    <a:pt x="2" y="57"/>
                  </a:lnTo>
                  <a:lnTo>
                    <a:pt x="4" y="59"/>
                  </a:lnTo>
                  <a:lnTo>
                    <a:pt x="4" y="61"/>
                  </a:lnTo>
                  <a:lnTo>
                    <a:pt x="6" y="59"/>
                  </a:lnTo>
                  <a:lnTo>
                    <a:pt x="9" y="55"/>
                  </a:lnTo>
                  <a:lnTo>
                    <a:pt x="15" y="51"/>
                  </a:lnTo>
                  <a:lnTo>
                    <a:pt x="23" y="49"/>
                  </a:lnTo>
                  <a:lnTo>
                    <a:pt x="30" y="49"/>
                  </a:lnTo>
                  <a:lnTo>
                    <a:pt x="36" y="49"/>
                  </a:lnTo>
                  <a:lnTo>
                    <a:pt x="38" y="51"/>
                  </a:lnTo>
                  <a:lnTo>
                    <a:pt x="42" y="47"/>
                  </a:lnTo>
                  <a:lnTo>
                    <a:pt x="47" y="47"/>
                  </a:lnTo>
                  <a:lnTo>
                    <a:pt x="47" y="49"/>
                  </a:lnTo>
                  <a:lnTo>
                    <a:pt x="51" y="49"/>
                  </a:lnTo>
                  <a:lnTo>
                    <a:pt x="53" y="53"/>
                  </a:lnTo>
                  <a:lnTo>
                    <a:pt x="59" y="53"/>
                  </a:lnTo>
                  <a:lnTo>
                    <a:pt x="61" y="55"/>
                  </a:lnTo>
                  <a:lnTo>
                    <a:pt x="68" y="51"/>
                  </a:lnTo>
                  <a:lnTo>
                    <a:pt x="74" y="53"/>
                  </a:lnTo>
                  <a:lnTo>
                    <a:pt x="80" y="55"/>
                  </a:lnTo>
                  <a:lnTo>
                    <a:pt x="87" y="59"/>
                  </a:lnTo>
                  <a:lnTo>
                    <a:pt x="91" y="61"/>
                  </a:lnTo>
                  <a:lnTo>
                    <a:pt x="95" y="68"/>
                  </a:lnTo>
                  <a:lnTo>
                    <a:pt x="101" y="68"/>
                  </a:lnTo>
                  <a:lnTo>
                    <a:pt x="103" y="70"/>
                  </a:lnTo>
                  <a:lnTo>
                    <a:pt x="103" y="70"/>
                  </a:lnTo>
                  <a:lnTo>
                    <a:pt x="110" y="65"/>
                  </a:lnTo>
                  <a:lnTo>
                    <a:pt x="118" y="65"/>
                  </a:lnTo>
                  <a:lnTo>
                    <a:pt x="118" y="59"/>
                  </a:lnTo>
                  <a:lnTo>
                    <a:pt x="122" y="57"/>
                  </a:lnTo>
                  <a:lnTo>
                    <a:pt x="122" y="55"/>
                  </a:lnTo>
                  <a:lnTo>
                    <a:pt x="127" y="53"/>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2" name="Freeform 50">
              <a:extLst>
                <a:ext uri="{FF2B5EF4-FFF2-40B4-BE49-F238E27FC236}">
                  <a16:creationId xmlns:a16="http://schemas.microsoft.com/office/drawing/2014/main" id="{59BB2544-B647-4237-B162-0384AAFCB1DD}"/>
                </a:ext>
              </a:extLst>
            </p:cNvPr>
            <p:cNvSpPr>
              <a:spLocks/>
            </p:cNvSpPr>
            <p:nvPr/>
          </p:nvSpPr>
          <p:spPr bwMode="auto">
            <a:xfrm>
              <a:off x="4578981" y="2486483"/>
              <a:ext cx="79806" cy="55267"/>
            </a:xfrm>
            <a:custGeom>
              <a:avLst/>
              <a:gdLst>
                <a:gd name="T0" fmla="*/ 32 w 99"/>
                <a:gd name="T1" fmla="*/ 52 h 73"/>
                <a:gd name="T2" fmla="*/ 32 w 99"/>
                <a:gd name="T3" fmla="*/ 46 h 73"/>
                <a:gd name="T4" fmla="*/ 34 w 99"/>
                <a:gd name="T5" fmla="*/ 42 h 73"/>
                <a:gd name="T6" fmla="*/ 32 w 99"/>
                <a:gd name="T7" fmla="*/ 40 h 73"/>
                <a:gd name="T8" fmla="*/ 30 w 99"/>
                <a:gd name="T9" fmla="*/ 40 h 73"/>
                <a:gd name="T10" fmla="*/ 28 w 99"/>
                <a:gd name="T11" fmla="*/ 35 h 73"/>
                <a:gd name="T12" fmla="*/ 26 w 99"/>
                <a:gd name="T13" fmla="*/ 35 h 73"/>
                <a:gd name="T14" fmla="*/ 17 w 99"/>
                <a:gd name="T15" fmla="*/ 35 h 73"/>
                <a:gd name="T16" fmla="*/ 13 w 99"/>
                <a:gd name="T17" fmla="*/ 33 h 73"/>
                <a:gd name="T18" fmla="*/ 7 w 99"/>
                <a:gd name="T19" fmla="*/ 27 h 73"/>
                <a:gd name="T20" fmla="*/ 0 w 99"/>
                <a:gd name="T21" fmla="*/ 27 h 73"/>
                <a:gd name="T22" fmla="*/ 0 w 99"/>
                <a:gd name="T23" fmla="*/ 27 h 73"/>
                <a:gd name="T24" fmla="*/ 2 w 99"/>
                <a:gd name="T25" fmla="*/ 25 h 73"/>
                <a:gd name="T26" fmla="*/ 0 w 99"/>
                <a:gd name="T27" fmla="*/ 18 h 73"/>
                <a:gd name="T28" fmla="*/ 0 w 99"/>
                <a:gd name="T29" fmla="*/ 14 h 73"/>
                <a:gd name="T30" fmla="*/ 2 w 99"/>
                <a:gd name="T31" fmla="*/ 12 h 73"/>
                <a:gd name="T32" fmla="*/ 5 w 99"/>
                <a:gd name="T33" fmla="*/ 8 h 73"/>
                <a:gd name="T34" fmla="*/ 11 w 99"/>
                <a:gd name="T35" fmla="*/ 4 h 73"/>
                <a:gd name="T36" fmla="*/ 19 w 99"/>
                <a:gd name="T37" fmla="*/ 2 h 73"/>
                <a:gd name="T38" fmla="*/ 26 w 99"/>
                <a:gd name="T39" fmla="*/ 2 h 73"/>
                <a:gd name="T40" fmla="*/ 32 w 99"/>
                <a:gd name="T41" fmla="*/ 2 h 73"/>
                <a:gd name="T42" fmla="*/ 34 w 99"/>
                <a:gd name="T43" fmla="*/ 4 h 73"/>
                <a:gd name="T44" fmla="*/ 38 w 99"/>
                <a:gd name="T45" fmla="*/ 0 h 73"/>
                <a:gd name="T46" fmla="*/ 43 w 99"/>
                <a:gd name="T47" fmla="*/ 0 h 73"/>
                <a:gd name="T48" fmla="*/ 43 w 99"/>
                <a:gd name="T49" fmla="*/ 2 h 73"/>
                <a:gd name="T50" fmla="*/ 47 w 99"/>
                <a:gd name="T51" fmla="*/ 2 h 73"/>
                <a:gd name="T52" fmla="*/ 49 w 99"/>
                <a:gd name="T53" fmla="*/ 6 h 73"/>
                <a:gd name="T54" fmla="*/ 55 w 99"/>
                <a:gd name="T55" fmla="*/ 6 h 73"/>
                <a:gd name="T56" fmla="*/ 57 w 99"/>
                <a:gd name="T57" fmla="*/ 8 h 73"/>
                <a:gd name="T58" fmla="*/ 64 w 99"/>
                <a:gd name="T59" fmla="*/ 4 h 73"/>
                <a:gd name="T60" fmla="*/ 70 w 99"/>
                <a:gd name="T61" fmla="*/ 6 h 73"/>
                <a:gd name="T62" fmla="*/ 76 w 99"/>
                <a:gd name="T63" fmla="*/ 8 h 73"/>
                <a:gd name="T64" fmla="*/ 83 w 99"/>
                <a:gd name="T65" fmla="*/ 12 h 73"/>
                <a:gd name="T66" fmla="*/ 87 w 99"/>
                <a:gd name="T67" fmla="*/ 14 h 73"/>
                <a:gd name="T68" fmla="*/ 91 w 99"/>
                <a:gd name="T69" fmla="*/ 21 h 73"/>
                <a:gd name="T70" fmla="*/ 97 w 99"/>
                <a:gd name="T71" fmla="*/ 21 h 73"/>
                <a:gd name="T72" fmla="*/ 99 w 99"/>
                <a:gd name="T73" fmla="*/ 23 h 73"/>
                <a:gd name="T74" fmla="*/ 93 w 99"/>
                <a:gd name="T75" fmla="*/ 27 h 73"/>
                <a:gd name="T76" fmla="*/ 97 w 99"/>
                <a:gd name="T77" fmla="*/ 29 h 73"/>
                <a:gd name="T78" fmla="*/ 97 w 99"/>
                <a:gd name="T79" fmla="*/ 33 h 73"/>
                <a:gd name="T80" fmla="*/ 91 w 99"/>
                <a:gd name="T81" fmla="*/ 37 h 73"/>
                <a:gd name="T82" fmla="*/ 87 w 99"/>
                <a:gd name="T83" fmla="*/ 44 h 73"/>
                <a:gd name="T84" fmla="*/ 85 w 99"/>
                <a:gd name="T85" fmla="*/ 44 h 73"/>
                <a:gd name="T86" fmla="*/ 83 w 99"/>
                <a:gd name="T87" fmla="*/ 50 h 73"/>
                <a:gd name="T88" fmla="*/ 87 w 99"/>
                <a:gd name="T89" fmla="*/ 52 h 73"/>
                <a:gd name="T90" fmla="*/ 87 w 99"/>
                <a:gd name="T91" fmla="*/ 56 h 73"/>
                <a:gd name="T92" fmla="*/ 83 w 99"/>
                <a:gd name="T93" fmla="*/ 56 h 73"/>
                <a:gd name="T94" fmla="*/ 83 w 99"/>
                <a:gd name="T95" fmla="*/ 54 h 73"/>
                <a:gd name="T96" fmla="*/ 78 w 99"/>
                <a:gd name="T97" fmla="*/ 56 h 73"/>
                <a:gd name="T98" fmla="*/ 76 w 99"/>
                <a:gd name="T99" fmla="*/ 61 h 73"/>
                <a:gd name="T100" fmla="*/ 70 w 99"/>
                <a:gd name="T101" fmla="*/ 61 h 73"/>
                <a:gd name="T102" fmla="*/ 72 w 99"/>
                <a:gd name="T103" fmla="*/ 67 h 73"/>
                <a:gd name="T104" fmla="*/ 70 w 99"/>
                <a:gd name="T105" fmla="*/ 67 h 73"/>
                <a:gd name="T106" fmla="*/ 64 w 99"/>
                <a:gd name="T107" fmla="*/ 69 h 73"/>
                <a:gd name="T108" fmla="*/ 59 w 99"/>
                <a:gd name="T109" fmla="*/ 67 h 73"/>
                <a:gd name="T110" fmla="*/ 51 w 99"/>
                <a:gd name="T111" fmla="*/ 69 h 73"/>
                <a:gd name="T112" fmla="*/ 47 w 99"/>
                <a:gd name="T113" fmla="*/ 73 h 73"/>
                <a:gd name="T114" fmla="*/ 45 w 99"/>
                <a:gd name="T115" fmla="*/ 69 h 73"/>
                <a:gd name="T116" fmla="*/ 45 w 99"/>
                <a:gd name="T117" fmla="*/ 63 h 73"/>
                <a:gd name="T118" fmla="*/ 43 w 99"/>
                <a:gd name="T119" fmla="*/ 56 h 73"/>
                <a:gd name="T120" fmla="*/ 40 w 99"/>
                <a:gd name="T121" fmla="*/ 56 h 73"/>
                <a:gd name="T122" fmla="*/ 36 w 99"/>
                <a:gd name="T123" fmla="*/ 52 h 73"/>
                <a:gd name="T124" fmla="*/ 32 w 99"/>
                <a:gd name="T125" fmla="*/ 5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73">
                  <a:moveTo>
                    <a:pt x="32" y="52"/>
                  </a:moveTo>
                  <a:lnTo>
                    <a:pt x="32" y="46"/>
                  </a:lnTo>
                  <a:lnTo>
                    <a:pt x="34" y="42"/>
                  </a:lnTo>
                  <a:lnTo>
                    <a:pt x="32" y="40"/>
                  </a:lnTo>
                  <a:lnTo>
                    <a:pt x="30" y="40"/>
                  </a:lnTo>
                  <a:lnTo>
                    <a:pt x="28" y="35"/>
                  </a:lnTo>
                  <a:lnTo>
                    <a:pt x="26" y="35"/>
                  </a:lnTo>
                  <a:lnTo>
                    <a:pt x="17" y="35"/>
                  </a:lnTo>
                  <a:lnTo>
                    <a:pt x="13" y="33"/>
                  </a:lnTo>
                  <a:lnTo>
                    <a:pt x="7" y="27"/>
                  </a:lnTo>
                  <a:lnTo>
                    <a:pt x="0" y="27"/>
                  </a:lnTo>
                  <a:lnTo>
                    <a:pt x="0" y="27"/>
                  </a:lnTo>
                  <a:lnTo>
                    <a:pt x="2" y="25"/>
                  </a:lnTo>
                  <a:lnTo>
                    <a:pt x="0" y="18"/>
                  </a:lnTo>
                  <a:lnTo>
                    <a:pt x="0" y="14"/>
                  </a:lnTo>
                  <a:lnTo>
                    <a:pt x="2" y="12"/>
                  </a:lnTo>
                  <a:lnTo>
                    <a:pt x="5" y="8"/>
                  </a:lnTo>
                  <a:lnTo>
                    <a:pt x="11" y="4"/>
                  </a:lnTo>
                  <a:lnTo>
                    <a:pt x="19" y="2"/>
                  </a:lnTo>
                  <a:lnTo>
                    <a:pt x="26" y="2"/>
                  </a:lnTo>
                  <a:lnTo>
                    <a:pt x="32" y="2"/>
                  </a:lnTo>
                  <a:lnTo>
                    <a:pt x="34" y="4"/>
                  </a:lnTo>
                  <a:lnTo>
                    <a:pt x="38" y="0"/>
                  </a:lnTo>
                  <a:lnTo>
                    <a:pt x="43" y="0"/>
                  </a:lnTo>
                  <a:lnTo>
                    <a:pt x="43" y="2"/>
                  </a:lnTo>
                  <a:lnTo>
                    <a:pt x="47" y="2"/>
                  </a:lnTo>
                  <a:lnTo>
                    <a:pt x="49" y="6"/>
                  </a:lnTo>
                  <a:lnTo>
                    <a:pt x="55" y="6"/>
                  </a:lnTo>
                  <a:lnTo>
                    <a:pt x="57" y="8"/>
                  </a:lnTo>
                  <a:lnTo>
                    <a:pt x="64" y="4"/>
                  </a:lnTo>
                  <a:lnTo>
                    <a:pt x="70" y="6"/>
                  </a:lnTo>
                  <a:lnTo>
                    <a:pt x="76" y="8"/>
                  </a:lnTo>
                  <a:lnTo>
                    <a:pt x="83" y="12"/>
                  </a:lnTo>
                  <a:lnTo>
                    <a:pt x="87" y="14"/>
                  </a:lnTo>
                  <a:lnTo>
                    <a:pt x="91" y="21"/>
                  </a:lnTo>
                  <a:lnTo>
                    <a:pt x="97" y="21"/>
                  </a:lnTo>
                  <a:lnTo>
                    <a:pt x="99" y="23"/>
                  </a:lnTo>
                  <a:lnTo>
                    <a:pt x="93" y="27"/>
                  </a:lnTo>
                  <a:lnTo>
                    <a:pt x="97" y="29"/>
                  </a:lnTo>
                  <a:lnTo>
                    <a:pt x="97" y="33"/>
                  </a:lnTo>
                  <a:lnTo>
                    <a:pt x="91" y="37"/>
                  </a:lnTo>
                  <a:lnTo>
                    <a:pt x="87" y="44"/>
                  </a:lnTo>
                  <a:lnTo>
                    <a:pt x="85" y="44"/>
                  </a:lnTo>
                  <a:lnTo>
                    <a:pt x="83" y="50"/>
                  </a:lnTo>
                  <a:lnTo>
                    <a:pt x="87" y="52"/>
                  </a:lnTo>
                  <a:lnTo>
                    <a:pt x="87" y="56"/>
                  </a:lnTo>
                  <a:lnTo>
                    <a:pt x="83" y="56"/>
                  </a:lnTo>
                  <a:lnTo>
                    <a:pt x="83" y="54"/>
                  </a:lnTo>
                  <a:lnTo>
                    <a:pt x="78" y="56"/>
                  </a:lnTo>
                  <a:lnTo>
                    <a:pt x="76" y="61"/>
                  </a:lnTo>
                  <a:lnTo>
                    <a:pt x="70" y="61"/>
                  </a:lnTo>
                  <a:lnTo>
                    <a:pt x="72" y="67"/>
                  </a:lnTo>
                  <a:lnTo>
                    <a:pt x="70" y="67"/>
                  </a:lnTo>
                  <a:lnTo>
                    <a:pt x="64" y="69"/>
                  </a:lnTo>
                  <a:lnTo>
                    <a:pt x="59" y="67"/>
                  </a:lnTo>
                  <a:lnTo>
                    <a:pt x="51" y="69"/>
                  </a:lnTo>
                  <a:lnTo>
                    <a:pt x="47" y="73"/>
                  </a:lnTo>
                  <a:lnTo>
                    <a:pt x="45" y="69"/>
                  </a:lnTo>
                  <a:lnTo>
                    <a:pt x="45" y="63"/>
                  </a:lnTo>
                  <a:lnTo>
                    <a:pt x="43" y="56"/>
                  </a:lnTo>
                  <a:lnTo>
                    <a:pt x="40" y="56"/>
                  </a:lnTo>
                  <a:lnTo>
                    <a:pt x="36" y="52"/>
                  </a:lnTo>
                  <a:lnTo>
                    <a:pt x="32" y="52"/>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3" name="Freeform 51">
              <a:extLst>
                <a:ext uri="{FF2B5EF4-FFF2-40B4-BE49-F238E27FC236}">
                  <a16:creationId xmlns:a16="http://schemas.microsoft.com/office/drawing/2014/main" id="{F6DF058E-2A3C-48A6-956F-37BA96A8E119}"/>
                </a:ext>
              </a:extLst>
            </p:cNvPr>
            <p:cNvSpPr>
              <a:spLocks/>
            </p:cNvSpPr>
            <p:nvPr/>
          </p:nvSpPr>
          <p:spPr bwMode="auto">
            <a:xfrm>
              <a:off x="4616868" y="2491025"/>
              <a:ext cx="133815" cy="96905"/>
            </a:xfrm>
            <a:custGeom>
              <a:avLst/>
              <a:gdLst>
                <a:gd name="T0" fmla="*/ 4 w 166"/>
                <a:gd name="T1" fmla="*/ 63 h 128"/>
                <a:gd name="T2" fmla="*/ 17 w 166"/>
                <a:gd name="T3" fmla="*/ 63 h 128"/>
                <a:gd name="T4" fmla="*/ 25 w 166"/>
                <a:gd name="T5" fmla="*/ 61 h 128"/>
                <a:gd name="T6" fmla="*/ 29 w 166"/>
                <a:gd name="T7" fmla="*/ 55 h 128"/>
                <a:gd name="T8" fmla="*/ 36 w 166"/>
                <a:gd name="T9" fmla="*/ 48 h 128"/>
                <a:gd name="T10" fmla="*/ 40 w 166"/>
                <a:gd name="T11" fmla="*/ 50 h 128"/>
                <a:gd name="T12" fmla="*/ 36 w 166"/>
                <a:gd name="T13" fmla="*/ 44 h 128"/>
                <a:gd name="T14" fmla="*/ 40 w 166"/>
                <a:gd name="T15" fmla="*/ 38 h 128"/>
                <a:gd name="T16" fmla="*/ 50 w 166"/>
                <a:gd name="T17" fmla="*/ 27 h 128"/>
                <a:gd name="T18" fmla="*/ 46 w 166"/>
                <a:gd name="T19" fmla="*/ 21 h 128"/>
                <a:gd name="T20" fmla="*/ 59 w 166"/>
                <a:gd name="T21" fmla="*/ 12 h 128"/>
                <a:gd name="T22" fmla="*/ 67 w 166"/>
                <a:gd name="T23" fmla="*/ 6 h 128"/>
                <a:gd name="T24" fmla="*/ 71 w 166"/>
                <a:gd name="T25" fmla="*/ 2 h 128"/>
                <a:gd name="T26" fmla="*/ 80 w 166"/>
                <a:gd name="T27" fmla="*/ 2 h 128"/>
                <a:gd name="T28" fmla="*/ 88 w 166"/>
                <a:gd name="T29" fmla="*/ 6 h 128"/>
                <a:gd name="T30" fmla="*/ 99 w 166"/>
                <a:gd name="T31" fmla="*/ 4 h 128"/>
                <a:gd name="T32" fmla="*/ 107 w 166"/>
                <a:gd name="T33" fmla="*/ 6 h 128"/>
                <a:gd name="T34" fmla="*/ 116 w 166"/>
                <a:gd name="T35" fmla="*/ 8 h 128"/>
                <a:gd name="T36" fmla="*/ 126 w 166"/>
                <a:gd name="T37" fmla="*/ 10 h 128"/>
                <a:gd name="T38" fmla="*/ 126 w 166"/>
                <a:gd name="T39" fmla="*/ 21 h 128"/>
                <a:gd name="T40" fmla="*/ 130 w 166"/>
                <a:gd name="T41" fmla="*/ 31 h 128"/>
                <a:gd name="T42" fmla="*/ 137 w 166"/>
                <a:gd name="T43" fmla="*/ 42 h 128"/>
                <a:gd name="T44" fmla="*/ 145 w 166"/>
                <a:gd name="T45" fmla="*/ 50 h 128"/>
                <a:gd name="T46" fmla="*/ 154 w 166"/>
                <a:gd name="T47" fmla="*/ 59 h 128"/>
                <a:gd name="T48" fmla="*/ 162 w 166"/>
                <a:gd name="T49" fmla="*/ 69 h 128"/>
                <a:gd name="T50" fmla="*/ 164 w 166"/>
                <a:gd name="T51" fmla="*/ 76 h 128"/>
                <a:gd name="T52" fmla="*/ 151 w 166"/>
                <a:gd name="T53" fmla="*/ 84 h 128"/>
                <a:gd name="T54" fmla="*/ 145 w 166"/>
                <a:gd name="T55" fmla="*/ 82 h 128"/>
                <a:gd name="T56" fmla="*/ 149 w 166"/>
                <a:gd name="T57" fmla="*/ 95 h 128"/>
                <a:gd name="T58" fmla="*/ 154 w 166"/>
                <a:gd name="T59" fmla="*/ 105 h 128"/>
                <a:gd name="T60" fmla="*/ 151 w 166"/>
                <a:gd name="T61" fmla="*/ 109 h 128"/>
                <a:gd name="T62" fmla="*/ 139 w 166"/>
                <a:gd name="T63" fmla="*/ 112 h 128"/>
                <a:gd name="T64" fmla="*/ 135 w 166"/>
                <a:gd name="T65" fmla="*/ 126 h 128"/>
                <a:gd name="T66" fmla="*/ 126 w 166"/>
                <a:gd name="T67" fmla="*/ 124 h 128"/>
                <a:gd name="T68" fmla="*/ 118 w 166"/>
                <a:gd name="T69" fmla="*/ 124 h 128"/>
                <a:gd name="T70" fmla="*/ 109 w 166"/>
                <a:gd name="T71" fmla="*/ 128 h 128"/>
                <a:gd name="T72" fmla="*/ 105 w 166"/>
                <a:gd name="T73" fmla="*/ 124 h 128"/>
                <a:gd name="T74" fmla="*/ 95 w 166"/>
                <a:gd name="T75" fmla="*/ 126 h 128"/>
                <a:gd name="T76" fmla="*/ 86 w 166"/>
                <a:gd name="T77" fmla="*/ 124 h 128"/>
                <a:gd name="T78" fmla="*/ 82 w 166"/>
                <a:gd name="T79" fmla="*/ 126 h 128"/>
                <a:gd name="T80" fmla="*/ 71 w 166"/>
                <a:gd name="T81" fmla="*/ 126 h 128"/>
                <a:gd name="T82" fmla="*/ 65 w 166"/>
                <a:gd name="T83" fmla="*/ 122 h 128"/>
                <a:gd name="T84" fmla="*/ 48 w 166"/>
                <a:gd name="T85" fmla="*/ 116 h 128"/>
                <a:gd name="T86" fmla="*/ 42 w 166"/>
                <a:gd name="T87" fmla="*/ 120 h 128"/>
                <a:gd name="T88" fmla="*/ 21 w 166"/>
                <a:gd name="T89" fmla="*/ 122 h 128"/>
                <a:gd name="T90" fmla="*/ 12 w 166"/>
                <a:gd name="T91" fmla="*/ 120 h 128"/>
                <a:gd name="T92" fmla="*/ 8 w 166"/>
                <a:gd name="T93" fmla="*/ 120 h 128"/>
                <a:gd name="T94" fmla="*/ 4 w 166"/>
                <a:gd name="T95" fmla="*/ 107 h 128"/>
                <a:gd name="T96" fmla="*/ 10 w 166"/>
                <a:gd name="T97" fmla="*/ 101 h 128"/>
                <a:gd name="T98" fmla="*/ 8 w 166"/>
                <a:gd name="T99" fmla="*/ 86 h 128"/>
                <a:gd name="T100" fmla="*/ 4 w 166"/>
                <a:gd name="T101" fmla="*/ 78 h 128"/>
                <a:gd name="T102" fmla="*/ 0 w 166"/>
                <a:gd name="T103" fmla="*/ 6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6" h="128">
                  <a:moveTo>
                    <a:pt x="0" y="67"/>
                  </a:moveTo>
                  <a:lnTo>
                    <a:pt x="4" y="63"/>
                  </a:lnTo>
                  <a:lnTo>
                    <a:pt x="12" y="61"/>
                  </a:lnTo>
                  <a:lnTo>
                    <a:pt x="17" y="63"/>
                  </a:lnTo>
                  <a:lnTo>
                    <a:pt x="23" y="61"/>
                  </a:lnTo>
                  <a:lnTo>
                    <a:pt x="25" y="61"/>
                  </a:lnTo>
                  <a:lnTo>
                    <a:pt x="23" y="55"/>
                  </a:lnTo>
                  <a:lnTo>
                    <a:pt x="29" y="55"/>
                  </a:lnTo>
                  <a:lnTo>
                    <a:pt x="31" y="50"/>
                  </a:lnTo>
                  <a:lnTo>
                    <a:pt x="36" y="48"/>
                  </a:lnTo>
                  <a:lnTo>
                    <a:pt x="36" y="50"/>
                  </a:lnTo>
                  <a:lnTo>
                    <a:pt x="40" y="50"/>
                  </a:lnTo>
                  <a:lnTo>
                    <a:pt x="40" y="46"/>
                  </a:lnTo>
                  <a:lnTo>
                    <a:pt x="36" y="44"/>
                  </a:lnTo>
                  <a:lnTo>
                    <a:pt x="38" y="38"/>
                  </a:lnTo>
                  <a:lnTo>
                    <a:pt x="40" y="38"/>
                  </a:lnTo>
                  <a:lnTo>
                    <a:pt x="44" y="31"/>
                  </a:lnTo>
                  <a:lnTo>
                    <a:pt x="50" y="27"/>
                  </a:lnTo>
                  <a:lnTo>
                    <a:pt x="50" y="23"/>
                  </a:lnTo>
                  <a:lnTo>
                    <a:pt x="46" y="21"/>
                  </a:lnTo>
                  <a:lnTo>
                    <a:pt x="52" y="17"/>
                  </a:lnTo>
                  <a:lnTo>
                    <a:pt x="59" y="12"/>
                  </a:lnTo>
                  <a:lnTo>
                    <a:pt x="67" y="12"/>
                  </a:lnTo>
                  <a:lnTo>
                    <a:pt x="67" y="6"/>
                  </a:lnTo>
                  <a:lnTo>
                    <a:pt x="71" y="4"/>
                  </a:lnTo>
                  <a:lnTo>
                    <a:pt x="71" y="2"/>
                  </a:lnTo>
                  <a:lnTo>
                    <a:pt x="78" y="0"/>
                  </a:lnTo>
                  <a:lnTo>
                    <a:pt x="80" y="2"/>
                  </a:lnTo>
                  <a:lnTo>
                    <a:pt x="84" y="0"/>
                  </a:lnTo>
                  <a:lnTo>
                    <a:pt x="88" y="6"/>
                  </a:lnTo>
                  <a:lnTo>
                    <a:pt x="95" y="4"/>
                  </a:lnTo>
                  <a:lnTo>
                    <a:pt x="99" y="4"/>
                  </a:lnTo>
                  <a:lnTo>
                    <a:pt x="101" y="10"/>
                  </a:lnTo>
                  <a:lnTo>
                    <a:pt x="107" y="6"/>
                  </a:lnTo>
                  <a:lnTo>
                    <a:pt x="114" y="4"/>
                  </a:lnTo>
                  <a:lnTo>
                    <a:pt x="116" y="8"/>
                  </a:lnTo>
                  <a:lnTo>
                    <a:pt x="118" y="8"/>
                  </a:lnTo>
                  <a:lnTo>
                    <a:pt x="126" y="10"/>
                  </a:lnTo>
                  <a:lnTo>
                    <a:pt x="128" y="15"/>
                  </a:lnTo>
                  <a:lnTo>
                    <a:pt x="126" y="21"/>
                  </a:lnTo>
                  <a:lnTo>
                    <a:pt x="130" y="25"/>
                  </a:lnTo>
                  <a:lnTo>
                    <a:pt x="130" y="31"/>
                  </a:lnTo>
                  <a:lnTo>
                    <a:pt x="135" y="36"/>
                  </a:lnTo>
                  <a:lnTo>
                    <a:pt x="137" y="42"/>
                  </a:lnTo>
                  <a:lnTo>
                    <a:pt x="141" y="48"/>
                  </a:lnTo>
                  <a:lnTo>
                    <a:pt x="145" y="50"/>
                  </a:lnTo>
                  <a:lnTo>
                    <a:pt x="147" y="59"/>
                  </a:lnTo>
                  <a:lnTo>
                    <a:pt x="154" y="59"/>
                  </a:lnTo>
                  <a:lnTo>
                    <a:pt x="162" y="65"/>
                  </a:lnTo>
                  <a:lnTo>
                    <a:pt x="162" y="69"/>
                  </a:lnTo>
                  <a:lnTo>
                    <a:pt x="166" y="74"/>
                  </a:lnTo>
                  <a:lnTo>
                    <a:pt x="164" y="76"/>
                  </a:lnTo>
                  <a:lnTo>
                    <a:pt x="160" y="82"/>
                  </a:lnTo>
                  <a:lnTo>
                    <a:pt x="151" y="84"/>
                  </a:lnTo>
                  <a:lnTo>
                    <a:pt x="145" y="80"/>
                  </a:lnTo>
                  <a:lnTo>
                    <a:pt x="145" y="82"/>
                  </a:lnTo>
                  <a:lnTo>
                    <a:pt x="145" y="88"/>
                  </a:lnTo>
                  <a:lnTo>
                    <a:pt x="149" y="95"/>
                  </a:lnTo>
                  <a:lnTo>
                    <a:pt x="147" y="99"/>
                  </a:lnTo>
                  <a:lnTo>
                    <a:pt x="154" y="105"/>
                  </a:lnTo>
                  <a:lnTo>
                    <a:pt x="154" y="109"/>
                  </a:lnTo>
                  <a:lnTo>
                    <a:pt x="151" y="109"/>
                  </a:lnTo>
                  <a:lnTo>
                    <a:pt x="143" y="112"/>
                  </a:lnTo>
                  <a:lnTo>
                    <a:pt x="139" y="112"/>
                  </a:lnTo>
                  <a:lnTo>
                    <a:pt x="135" y="120"/>
                  </a:lnTo>
                  <a:lnTo>
                    <a:pt x="135" y="126"/>
                  </a:lnTo>
                  <a:lnTo>
                    <a:pt x="130" y="126"/>
                  </a:lnTo>
                  <a:lnTo>
                    <a:pt x="126" y="124"/>
                  </a:lnTo>
                  <a:lnTo>
                    <a:pt x="122" y="126"/>
                  </a:lnTo>
                  <a:lnTo>
                    <a:pt x="118" y="124"/>
                  </a:lnTo>
                  <a:lnTo>
                    <a:pt x="114" y="124"/>
                  </a:lnTo>
                  <a:lnTo>
                    <a:pt x="109" y="128"/>
                  </a:lnTo>
                  <a:lnTo>
                    <a:pt x="107" y="126"/>
                  </a:lnTo>
                  <a:lnTo>
                    <a:pt x="105" y="124"/>
                  </a:lnTo>
                  <a:lnTo>
                    <a:pt x="101" y="122"/>
                  </a:lnTo>
                  <a:lnTo>
                    <a:pt x="95" y="126"/>
                  </a:lnTo>
                  <a:lnTo>
                    <a:pt x="90" y="124"/>
                  </a:lnTo>
                  <a:lnTo>
                    <a:pt x="86" y="124"/>
                  </a:lnTo>
                  <a:lnTo>
                    <a:pt x="84" y="126"/>
                  </a:lnTo>
                  <a:lnTo>
                    <a:pt x="82" y="126"/>
                  </a:lnTo>
                  <a:lnTo>
                    <a:pt x="78" y="124"/>
                  </a:lnTo>
                  <a:lnTo>
                    <a:pt x="71" y="126"/>
                  </a:lnTo>
                  <a:lnTo>
                    <a:pt x="69" y="124"/>
                  </a:lnTo>
                  <a:lnTo>
                    <a:pt x="65" y="122"/>
                  </a:lnTo>
                  <a:lnTo>
                    <a:pt x="55" y="120"/>
                  </a:lnTo>
                  <a:lnTo>
                    <a:pt x="48" y="116"/>
                  </a:lnTo>
                  <a:lnTo>
                    <a:pt x="46" y="116"/>
                  </a:lnTo>
                  <a:lnTo>
                    <a:pt x="42" y="120"/>
                  </a:lnTo>
                  <a:lnTo>
                    <a:pt x="36" y="120"/>
                  </a:lnTo>
                  <a:lnTo>
                    <a:pt x="21" y="122"/>
                  </a:lnTo>
                  <a:lnTo>
                    <a:pt x="19" y="124"/>
                  </a:lnTo>
                  <a:lnTo>
                    <a:pt x="12" y="120"/>
                  </a:lnTo>
                  <a:lnTo>
                    <a:pt x="8" y="122"/>
                  </a:lnTo>
                  <a:lnTo>
                    <a:pt x="8" y="120"/>
                  </a:lnTo>
                  <a:lnTo>
                    <a:pt x="4" y="114"/>
                  </a:lnTo>
                  <a:lnTo>
                    <a:pt x="4" y="107"/>
                  </a:lnTo>
                  <a:lnTo>
                    <a:pt x="6" y="101"/>
                  </a:lnTo>
                  <a:lnTo>
                    <a:pt x="10" y="101"/>
                  </a:lnTo>
                  <a:lnTo>
                    <a:pt x="10" y="88"/>
                  </a:lnTo>
                  <a:lnTo>
                    <a:pt x="8" y="86"/>
                  </a:lnTo>
                  <a:lnTo>
                    <a:pt x="6" y="82"/>
                  </a:lnTo>
                  <a:lnTo>
                    <a:pt x="4" y="78"/>
                  </a:lnTo>
                  <a:lnTo>
                    <a:pt x="2" y="67"/>
                  </a:lnTo>
                  <a:lnTo>
                    <a:pt x="0" y="6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4" name="Freeform 52">
              <a:extLst>
                <a:ext uri="{FF2B5EF4-FFF2-40B4-BE49-F238E27FC236}">
                  <a16:creationId xmlns:a16="http://schemas.microsoft.com/office/drawing/2014/main" id="{A4295ED9-B973-44FB-8F0B-F20C1A4AB039}"/>
                </a:ext>
              </a:extLst>
            </p:cNvPr>
            <p:cNvSpPr>
              <a:spLocks/>
            </p:cNvSpPr>
            <p:nvPr/>
          </p:nvSpPr>
          <p:spPr bwMode="auto">
            <a:xfrm>
              <a:off x="4608001" y="2569005"/>
              <a:ext cx="263601" cy="152929"/>
            </a:xfrm>
            <a:custGeom>
              <a:avLst/>
              <a:gdLst>
                <a:gd name="T0" fmla="*/ 47 w 327"/>
                <a:gd name="T1" fmla="*/ 17 h 202"/>
                <a:gd name="T2" fmla="*/ 76 w 327"/>
                <a:gd name="T3" fmla="*/ 19 h 202"/>
                <a:gd name="T4" fmla="*/ 95 w 327"/>
                <a:gd name="T5" fmla="*/ 23 h 202"/>
                <a:gd name="T6" fmla="*/ 116 w 327"/>
                <a:gd name="T7" fmla="*/ 21 h 202"/>
                <a:gd name="T8" fmla="*/ 133 w 327"/>
                <a:gd name="T9" fmla="*/ 23 h 202"/>
                <a:gd name="T10" fmla="*/ 150 w 327"/>
                <a:gd name="T11" fmla="*/ 9 h 202"/>
                <a:gd name="T12" fmla="*/ 171 w 327"/>
                <a:gd name="T13" fmla="*/ 2 h 202"/>
                <a:gd name="T14" fmla="*/ 205 w 327"/>
                <a:gd name="T15" fmla="*/ 0 h 202"/>
                <a:gd name="T16" fmla="*/ 226 w 327"/>
                <a:gd name="T17" fmla="*/ 23 h 202"/>
                <a:gd name="T18" fmla="*/ 236 w 327"/>
                <a:gd name="T19" fmla="*/ 42 h 202"/>
                <a:gd name="T20" fmla="*/ 264 w 327"/>
                <a:gd name="T21" fmla="*/ 51 h 202"/>
                <a:gd name="T22" fmla="*/ 285 w 327"/>
                <a:gd name="T23" fmla="*/ 61 h 202"/>
                <a:gd name="T24" fmla="*/ 308 w 327"/>
                <a:gd name="T25" fmla="*/ 63 h 202"/>
                <a:gd name="T26" fmla="*/ 327 w 327"/>
                <a:gd name="T27" fmla="*/ 70 h 202"/>
                <a:gd name="T28" fmla="*/ 325 w 327"/>
                <a:gd name="T29" fmla="*/ 93 h 202"/>
                <a:gd name="T30" fmla="*/ 310 w 327"/>
                <a:gd name="T31" fmla="*/ 114 h 202"/>
                <a:gd name="T32" fmla="*/ 297 w 327"/>
                <a:gd name="T33" fmla="*/ 131 h 202"/>
                <a:gd name="T34" fmla="*/ 283 w 327"/>
                <a:gd name="T35" fmla="*/ 139 h 202"/>
                <a:gd name="T36" fmla="*/ 266 w 327"/>
                <a:gd name="T37" fmla="*/ 146 h 202"/>
                <a:gd name="T38" fmla="*/ 247 w 327"/>
                <a:gd name="T39" fmla="*/ 146 h 202"/>
                <a:gd name="T40" fmla="*/ 245 w 327"/>
                <a:gd name="T41" fmla="*/ 158 h 202"/>
                <a:gd name="T42" fmla="*/ 245 w 327"/>
                <a:gd name="T43" fmla="*/ 152 h 202"/>
                <a:gd name="T44" fmla="*/ 232 w 327"/>
                <a:gd name="T45" fmla="*/ 162 h 202"/>
                <a:gd name="T46" fmla="*/ 217 w 327"/>
                <a:gd name="T47" fmla="*/ 162 h 202"/>
                <a:gd name="T48" fmla="*/ 234 w 327"/>
                <a:gd name="T49" fmla="*/ 167 h 202"/>
                <a:gd name="T50" fmla="*/ 236 w 327"/>
                <a:gd name="T51" fmla="*/ 173 h 202"/>
                <a:gd name="T52" fmla="*/ 245 w 327"/>
                <a:gd name="T53" fmla="*/ 181 h 202"/>
                <a:gd name="T54" fmla="*/ 236 w 327"/>
                <a:gd name="T55" fmla="*/ 162 h 202"/>
                <a:gd name="T56" fmla="*/ 253 w 327"/>
                <a:gd name="T57" fmla="*/ 181 h 202"/>
                <a:gd name="T58" fmla="*/ 270 w 327"/>
                <a:gd name="T59" fmla="*/ 175 h 202"/>
                <a:gd name="T60" fmla="*/ 272 w 327"/>
                <a:gd name="T61" fmla="*/ 188 h 202"/>
                <a:gd name="T62" fmla="*/ 243 w 327"/>
                <a:gd name="T63" fmla="*/ 194 h 202"/>
                <a:gd name="T64" fmla="*/ 217 w 327"/>
                <a:gd name="T65" fmla="*/ 198 h 202"/>
                <a:gd name="T66" fmla="*/ 207 w 327"/>
                <a:gd name="T67" fmla="*/ 181 h 202"/>
                <a:gd name="T68" fmla="*/ 217 w 327"/>
                <a:gd name="T69" fmla="*/ 171 h 202"/>
                <a:gd name="T70" fmla="*/ 213 w 327"/>
                <a:gd name="T71" fmla="*/ 165 h 202"/>
                <a:gd name="T72" fmla="*/ 192 w 327"/>
                <a:gd name="T73" fmla="*/ 162 h 202"/>
                <a:gd name="T74" fmla="*/ 184 w 327"/>
                <a:gd name="T75" fmla="*/ 154 h 202"/>
                <a:gd name="T76" fmla="*/ 190 w 327"/>
                <a:gd name="T77" fmla="*/ 152 h 202"/>
                <a:gd name="T78" fmla="*/ 184 w 327"/>
                <a:gd name="T79" fmla="*/ 148 h 202"/>
                <a:gd name="T80" fmla="*/ 177 w 327"/>
                <a:gd name="T81" fmla="*/ 148 h 202"/>
                <a:gd name="T82" fmla="*/ 162 w 327"/>
                <a:gd name="T83" fmla="*/ 158 h 202"/>
                <a:gd name="T84" fmla="*/ 148 w 327"/>
                <a:gd name="T85" fmla="*/ 175 h 202"/>
                <a:gd name="T86" fmla="*/ 146 w 327"/>
                <a:gd name="T87" fmla="*/ 183 h 202"/>
                <a:gd name="T88" fmla="*/ 127 w 327"/>
                <a:gd name="T89" fmla="*/ 183 h 202"/>
                <a:gd name="T90" fmla="*/ 125 w 327"/>
                <a:gd name="T91" fmla="*/ 173 h 202"/>
                <a:gd name="T92" fmla="*/ 135 w 327"/>
                <a:gd name="T93" fmla="*/ 154 h 202"/>
                <a:gd name="T94" fmla="*/ 146 w 327"/>
                <a:gd name="T95" fmla="*/ 150 h 202"/>
                <a:gd name="T96" fmla="*/ 135 w 327"/>
                <a:gd name="T97" fmla="*/ 133 h 202"/>
                <a:gd name="T98" fmla="*/ 118 w 327"/>
                <a:gd name="T99" fmla="*/ 110 h 202"/>
                <a:gd name="T100" fmla="*/ 99 w 327"/>
                <a:gd name="T101" fmla="*/ 106 h 202"/>
                <a:gd name="T102" fmla="*/ 85 w 327"/>
                <a:gd name="T103" fmla="*/ 101 h 202"/>
                <a:gd name="T104" fmla="*/ 80 w 327"/>
                <a:gd name="T105" fmla="*/ 114 h 202"/>
                <a:gd name="T106" fmla="*/ 51 w 327"/>
                <a:gd name="T107" fmla="*/ 124 h 202"/>
                <a:gd name="T108" fmla="*/ 28 w 327"/>
                <a:gd name="T109" fmla="*/ 118 h 202"/>
                <a:gd name="T110" fmla="*/ 9 w 327"/>
                <a:gd name="T111" fmla="*/ 114 h 202"/>
                <a:gd name="T112" fmla="*/ 4 w 327"/>
                <a:gd name="T113" fmla="*/ 91 h 202"/>
                <a:gd name="T114" fmla="*/ 21 w 327"/>
                <a:gd name="T115" fmla="*/ 59 h 202"/>
                <a:gd name="T116" fmla="*/ 28 w 327"/>
                <a:gd name="T117" fmla="*/ 44 h 202"/>
                <a:gd name="T118" fmla="*/ 19 w 327"/>
                <a:gd name="T119" fmla="*/ 2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7" h="202">
                  <a:moveTo>
                    <a:pt x="19" y="19"/>
                  </a:moveTo>
                  <a:lnTo>
                    <a:pt x="23" y="17"/>
                  </a:lnTo>
                  <a:lnTo>
                    <a:pt x="30" y="21"/>
                  </a:lnTo>
                  <a:lnTo>
                    <a:pt x="32" y="19"/>
                  </a:lnTo>
                  <a:lnTo>
                    <a:pt x="47" y="17"/>
                  </a:lnTo>
                  <a:lnTo>
                    <a:pt x="53" y="17"/>
                  </a:lnTo>
                  <a:lnTo>
                    <a:pt x="57" y="13"/>
                  </a:lnTo>
                  <a:lnTo>
                    <a:pt x="59" y="13"/>
                  </a:lnTo>
                  <a:lnTo>
                    <a:pt x="66" y="17"/>
                  </a:lnTo>
                  <a:lnTo>
                    <a:pt x="76" y="19"/>
                  </a:lnTo>
                  <a:lnTo>
                    <a:pt x="80" y="21"/>
                  </a:lnTo>
                  <a:lnTo>
                    <a:pt x="82" y="23"/>
                  </a:lnTo>
                  <a:lnTo>
                    <a:pt x="89" y="21"/>
                  </a:lnTo>
                  <a:lnTo>
                    <a:pt x="93" y="23"/>
                  </a:lnTo>
                  <a:lnTo>
                    <a:pt x="95" y="23"/>
                  </a:lnTo>
                  <a:lnTo>
                    <a:pt x="97" y="21"/>
                  </a:lnTo>
                  <a:lnTo>
                    <a:pt x="101" y="21"/>
                  </a:lnTo>
                  <a:lnTo>
                    <a:pt x="106" y="23"/>
                  </a:lnTo>
                  <a:lnTo>
                    <a:pt x="112" y="19"/>
                  </a:lnTo>
                  <a:lnTo>
                    <a:pt x="116" y="21"/>
                  </a:lnTo>
                  <a:lnTo>
                    <a:pt x="118" y="23"/>
                  </a:lnTo>
                  <a:lnTo>
                    <a:pt x="120" y="25"/>
                  </a:lnTo>
                  <a:lnTo>
                    <a:pt x="125" y="21"/>
                  </a:lnTo>
                  <a:lnTo>
                    <a:pt x="129" y="21"/>
                  </a:lnTo>
                  <a:lnTo>
                    <a:pt x="133" y="23"/>
                  </a:lnTo>
                  <a:lnTo>
                    <a:pt x="137" y="21"/>
                  </a:lnTo>
                  <a:lnTo>
                    <a:pt x="141" y="23"/>
                  </a:lnTo>
                  <a:lnTo>
                    <a:pt x="146" y="23"/>
                  </a:lnTo>
                  <a:lnTo>
                    <a:pt x="146" y="17"/>
                  </a:lnTo>
                  <a:lnTo>
                    <a:pt x="150" y="9"/>
                  </a:lnTo>
                  <a:lnTo>
                    <a:pt x="154" y="9"/>
                  </a:lnTo>
                  <a:lnTo>
                    <a:pt x="162" y="6"/>
                  </a:lnTo>
                  <a:lnTo>
                    <a:pt x="167" y="6"/>
                  </a:lnTo>
                  <a:lnTo>
                    <a:pt x="171" y="6"/>
                  </a:lnTo>
                  <a:lnTo>
                    <a:pt x="171" y="2"/>
                  </a:lnTo>
                  <a:lnTo>
                    <a:pt x="175" y="0"/>
                  </a:lnTo>
                  <a:lnTo>
                    <a:pt x="184" y="2"/>
                  </a:lnTo>
                  <a:lnTo>
                    <a:pt x="194" y="2"/>
                  </a:lnTo>
                  <a:lnTo>
                    <a:pt x="198" y="0"/>
                  </a:lnTo>
                  <a:lnTo>
                    <a:pt x="205" y="0"/>
                  </a:lnTo>
                  <a:lnTo>
                    <a:pt x="207" y="9"/>
                  </a:lnTo>
                  <a:lnTo>
                    <a:pt x="211" y="13"/>
                  </a:lnTo>
                  <a:lnTo>
                    <a:pt x="209" y="17"/>
                  </a:lnTo>
                  <a:lnTo>
                    <a:pt x="215" y="25"/>
                  </a:lnTo>
                  <a:lnTo>
                    <a:pt x="226" y="23"/>
                  </a:lnTo>
                  <a:lnTo>
                    <a:pt x="230" y="25"/>
                  </a:lnTo>
                  <a:lnTo>
                    <a:pt x="230" y="30"/>
                  </a:lnTo>
                  <a:lnTo>
                    <a:pt x="234" y="32"/>
                  </a:lnTo>
                  <a:lnTo>
                    <a:pt x="234" y="36"/>
                  </a:lnTo>
                  <a:lnTo>
                    <a:pt x="236" y="42"/>
                  </a:lnTo>
                  <a:lnTo>
                    <a:pt x="245" y="51"/>
                  </a:lnTo>
                  <a:lnTo>
                    <a:pt x="249" y="49"/>
                  </a:lnTo>
                  <a:lnTo>
                    <a:pt x="253" y="51"/>
                  </a:lnTo>
                  <a:lnTo>
                    <a:pt x="259" y="49"/>
                  </a:lnTo>
                  <a:lnTo>
                    <a:pt x="264" y="51"/>
                  </a:lnTo>
                  <a:lnTo>
                    <a:pt x="270" y="44"/>
                  </a:lnTo>
                  <a:lnTo>
                    <a:pt x="272" y="44"/>
                  </a:lnTo>
                  <a:lnTo>
                    <a:pt x="276" y="55"/>
                  </a:lnTo>
                  <a:lnTo>
                    <a:pt x="283" y="59"/>
                  </a:lnTo>
                  <a:lnTo>
                    <a:pt x="285" y="61"/>
                  </a:lnTo>
                  <a:lnTo>
                    <a:pt x="289" y="59"/>
                  </a:lnTo>
                  <a:lnTo>
                    <a:pt x="295" y="61"/>
                  </a:lnTo>
                  <a:lnTo>
                    <a:pt x="299" y="61"/>
                  </a:lnTo>
                  <a:lnTo>
                    <a:pt x="304" y="63"/>
                  </a:lnTo>
                  <a:lnTo>
                    <a:pt x="308" y="63"/>
                  </a:lnTo>
                  <a:lnTo>
                    <a:pt x="314" y="65"/>
                  </a:lnTo>
                  <a:lnTo>
                    <a:pt x="321" y="68"/>
                  </a:lnTo>
                  <a:lnTo>
                    <a:pt x="323" y="63"/>
                  </a:lnTo>
                  <a:lnTo>
                    <a:pt x="325" y="70"/>
                  </a:lnTo>
                  <a:lnTo>
                    <a:pt x="327" y="70"/>
                  </a:lnTo>
                  <a:lnTo>
                    <a:pt x="327" y="76"/>
                  </a:lnTo>
                  <a:lnTo>
                    <a:pt x="325" y="80"/>
                  </a:lnTo>
                  <a:lnTo>
                    <a:pt x="321" y="80"/>
                  </a:lnTo>
                  <a:lnTo>
                    <a:pt x="318" y="89"/>
                  </a:lnTo>
                  <a:lnTo>
                    <a:pt x="325" y="93"/>
                  </a:lnTo>
                  <a:lnTo>
                    <a:pt x="325" y="99"/>
                  </a:lnTo>
                  <a:lnTo>
                    <a:pt x="323" y="108"/>
                  </a:lnTo>
                  <a:lnTo>
                    <a:pt x="323" y="112"/>
                  </a:lnTo>
                  <a:lnTo>
                    <a:pt x="321" y="114"/>
                  </a:lnTo>
                  <a:lnTo>
                    <a:pt x="310" y="114"/>
                  </a:lnTo>
                  <a:lnTo>
                    <a:pt x="306" y="122"/>
                  </a:lnTo>
                  <a:lnTo>
                    <a:pt x="304" y="122"/>
                  </a:lnTo>
                  <a:lnTo>
                    <a:pt x="302" y="133"/>
                  </a:lnTo>
                  <a:lnTo>
                    <a:pt x="299" y="133"/>
                  </a:lnTo>
                  <a:lnTo>
                    <a:pt x="297" y="131"/>
                  </a:lnTo>
                  <a:lnTo>
                    <a:pt x="295" y="131"/>
                  </a:lnTo>
                  <a:lnTo>
                    <a:pt x="291" y="133"/>
                  </a:lnTo>
                  <a:lnTo>
                    <a:pt x="287" y="133"/>
                  </a:lnTo>
                  <a:lnTo>
                    <a:pt x="283" y="135"/>
                  </a:lnTo>
                  <a:lnTo>
                    <a:pt x="283" y="139"/>
                  </a:lnTo>
                  <a:lnTo>
                    <a:pt x="278" y="139"/>
                  </a:lnTo>
                  <a:lnTo>
                    <a:pt x="276" y="141"/>
                  </a:lnTo>
                  <a:lnTo>
                    <a:pt x="272" y="146"/>
                  </a:lnTo>
                  <a:lnTo>
                    <a:pt x="270" y="146"/>
                  </a:lnTo>
                  <a:lnTo>
                    <a:pt x="266" y="146"/>
                  </a:lnTo>
                  <a:lnTo>
                    <a:pt x="262" y="148"/>
                  </a:lnTo>
                  <a:lnTo>
                    <a:pt x="257" y="148"/>
                  </a:lnTo>
                  <a:lnTo>
                    <a:pt x="253" y="150"/>
                  </a:lnTo>
                  <a:lnTo>
                    <a:pt x="251" y="150"/>
                  </a:lnTo>
                  <a:lnTo>
                    <a:pt x="247" y="146"/>
                  </a:lnTo>
                  <a:lnTo>
                    <a:pt x="247" y="146"/>
                  </a:lnTo>
                  <a:lnTo>
                    <a:pt x="247" y="148"/>
                  </a:lnTo>
                  <a:lnTo>
                    <a:pt x="249" y="150"/>
                  </a:lnTo>
                  <a:lnTo>
                    <a:pt x="249" y="154"/>
                  </a:lnTo>
                  <a:lnTo>
                    <a:pt x="245" y="158"/>
                  </a:lnTo>
                  <a:lnTo>
                    <a:pt x="243" y="160"/>
                  </a:lnTo>
                  <a:lnTo>
                    <a:pt x="240" y="158"/>
                  </a:lnTo>
                  <a:lnTo>
                    <a:pt x="243" y="158"/>
                  </a:lnTo>
                  <a:lnTo>
                    <a:pt x="247" y="154"/>
                  </a:lnTo>
                  <a:lnTo>
                    <a:pt x="245" y="152"/>
                  </a:lnTo>
                  <a:lnTo>
                    <a:pt x="243" y="150"/>
                  </a:lnTo>
                  <a:lnTo>
                    <a:pt x="243" y="152"/>
                  </a:lnTo>
                  <a:lnTo>
                    <a:pt x="236" y="158"/>
                  </a:lnTo>
                  <a:lnTo>
                    <a:pt x="234" y="160"/>
                  </a:lnTo>
                  <a:lnTo>
                    <a:pt x="232" y="162"/>
                  </a:lnTo>
                  <a:lnTo>
                    <a:pt x="228" y="162"/>
                  </a:lnTo>
                  <a:lnTo>
                    <a:pt x="226" y="160"/>
                  </a:lnTo>
                  <a:lnTo>
                    <a:pt x="224" y="162"/>
                  </a:lnTo>
                  <a:lnTo>
                    <a:pt x="219" y="160"/>
                  </a:lnTo>
                  <a:lnTo>
                    <a:pt x="217" y="162"/>
                  </a:lnTo>
                  <a:lnTo>
                    <a:pt x="222" y="165"/>
                  </a:lnTo>
                  <a:lnTo>
                    <a:pt x="228" y="165"/>
                  </a:lnTo>
                  <a:lnTo>
                    <a:pt x="230" y="167"/>
                  </a:lnTo>
                  <a:lnTo>
                    <a:pt x="232" y="169"/>
                  </a:lnTo>
                  <a:lnTo>
                    <a:pt x="234" y="167"/>
                  </a:lnTo>
                  <a:lnTo>
                    <a:pt x="236" y="169"/>
                  </a:lnTo>
                  <a:lnTo>
                    <a:pt x="234" y="171"/>
                  </a:lnTo>
                  <a:lnTo>
                    <a:pt x="234" y="173"/>
                  </a:lnTo>
                  <a:lnTo>
                    <a:pt x="236" y="173"/>
                  </a:lnTo>
                  <a:lnTo>
                    <a:pt x="236" y="173"/>
                  </a:lnTo>
                  <a:lnTo>
                    <a:pt x="236" y="175"/>
                  </a:lnTo>
                  <a:lnTo>
                    <a:pt x="238" y="173"/>
                  </a:lnTo>
                  <a:lnTo>
                    <a:pt x="240" y="175"/>
                  </a:lnTo>
                  <a:lnTo>
                    <a:pt x="243" y="179"/>
                  </a:lnTo>
                  <a:lnTo>
                    <a:pt x="245" y="181"/>
                  </a:lnTo>
                  <a:lnTo>
                    <a:pt x="249" y="183"/>
                  </a:lnTo>
                  <a:lnTo>
                    <a:pt x="251" y="181"/>
                  </a:lnTo>
                  <a:lnTo>
                    <a:pt x="245" y="175"/>
                  </a:lnTo>
                  <a:lnTo>
                    <a:pt x="236" y="167"/>
                  </a:lnTo>
                  <a:lnTo>
                    <a:pt x="236" y="162"/>
                  </a:lnTo>
                  <a:lnTo>
                    <a:pt x="236" y="160"/>
                  </a:lnTo>
                  <a:lnTo>
                    <a:pt x="240" y="165"/>
                  </a:lnTo>
                  <a:lnTo>
                    <a:pt x="240" y="171"/>
                  </a:lnTo>
                  <a:lnTo>
                    <a:pt x="251" y="181"/>
                  </a:lnTo>
                  <a:lnTo>
                    <a:pt x="253" y="181"/>
                  </a:lnTo>
                  <a:lnTo>
                    <a:pt x="257" y="179"/>
                  </a:lnTo>
                  <a:lnTo>
                    <a:pt x="259" y="179"/>
                  </a:lnTo>
                  <a:lnTo>
                    <a:pt x="264" y="181"/>
                  </a:lnTo>
                  <a:lnTo>
                    <a:pt x="264" y="177"/>
                  </a:lnTo>
                  <a:lnTo>
                    <a:pt x="270" y="175"/>
                  </a:lnTo>
                  <a:lnTo>
                    <a:pt x="276" y="177"/>
                  </a:lnTo>
                  <a:lnTo>
                    <a:pt x="274" y="179"/>
                  </a:lnTo>
                  <a:lnTo>
                    <a:pt x="272" y="181"/>
                  </a:lnTo>
                  <a:lnTo>
                    <a:pt x="274" y="183"/>
                  </a:lnTo>
                  <a:lnTo>
                    <a:pt x="272" y="188"/>
                  </a:lnTo>
                  <a:lnTo>
                    <a:pt x="266" y="188"/>
                  </a:lnTo>
                  <a:lnTo>
                    <a:pt x="257" y="186"/>
                  </a:lnTo>
                  <a:lnTo>
                    <a:pt x="253" y="188"/>
                  </a:lnTo>
                  <a:lnTo>
                    <a:pt x="249" y="194"/>
                  </a:lnTo>
                  <a:lnTo>
                    <a:pt x="243" y="194"/>
                  </a:lnTo>
                  <a:lnTo>
                    <a:pt x="234" y="200"/>
                  </a:lnTo>
                  <a:lnTo>
                    <a:pt x="226" y="202"/>
                  </a:lnTo>
                  <a:lnTo>
                    <a:pt x="219" y="202"/>
                  </a:lnTo>
                  <a:lnTo>
                    <a:pt x="215" y="200"/>
                  </a:lnTo>
                  <a:lnTo>
                    <a:pt x="217" y="198"/>
                  </a:lnTo>
                  <a:lnTo>
                    <a:pt x="219" y="192"/>
                  </a:lnTo>
                  <a:lnTo>
                    <a:pt x="219" y="190"/>
                  </a:lnTo>
                  <a:lnTo>
                    <a:pt x="213" y="183"/>
                  </a:lnTo>
                  <a:lnTo>
                    <a:pt x="211" y="183"/>
                  </a:lnTo>
                  <a:lnTo>
                    <a:pt x="207" y="181"/>
                  </a:lnTo>
                  <a:lnTo>
                    <a:pt x="203" y="183"/>
                  </a:lnTo>
                  <a:lnTo>
                    <a:pt x="200" y="183"/>
                  </a:lnTo>
                  <a:lnTo>
                    <a:pt x="205" y="177"/>
                  </a:lnTo>
                  <a:lnTo>
                    <a:pt x="211" y="173"/>
                  </a:lnTo>
                  <a:lnTo>
                    <a:pt x="217" y="171"/>
                  </a:lnTo>
                  <a:lnTo>
                    <a:pt x="219" y="171"/>
                  </a:lnTo>
                  <a:lnTo>
                    <a:pt x="217" y="167"/>
                  </a:lnTo>
                  <a:lnTo>
                    <a:pt x="215" y="162"/>
                  </a:lnTo>
                  <a:lnTo>
                    <a:pt x="213" y="162"/>
                  </a:lnTo>
                  <a:lnTo>
                    <a:pt x="213" y="165"/>
                  </a:lnTo>
                  <a:lnTo>
                    <a:pt x="209" y="162"/>
                  </a:lnTo>
                  <a:lnTo>
                    <a:pt x="205" y="160"/>
                  </a:lnTo>
                  <a:lnTo>
                    <a:pt x="200" y="162"/>
                  </a:lnTo>
                  <a:lnTo>
                    <a:pt x="196" y="165"/>
                  </a:lnTo>
                  <a:lnTo>
                    <a:pt x="192" y="162"/>
                  </a:lnTo>
                  <a:lnTo>
                    <a:pt x="190" y="162"/>
                  </a:lnTo>
                  <a:lnTo>
                    <a:pt x="186" y="158"/>
                  </a:lnTo>
                  <a:lnTo>
                    <a:pt x="188" y="158"/>
                  </a:lnTo>
                  <a:lnTo>
                    <a:pt x="190" y="156"/>
                  </a:lnTo>
                  <a:lnTo>
                    <a:pt x="184" y="154"/>
                  </a:lnTo>
                  <a:lnTo>
                    <a:pt x="175" y="154"/>
                  </a:lnTo>
                  <a:lnTo>
                    <a:pt x="175" y="152"/>
                  </a:lnTo>
                  <a:lnTo>
                    <a:pt x="179" y="152"/>
                  </a:lnTo>
                  <a:lnTo>
                    <a:pt x="186" y="152"/>
                  </a:lnTo>
                  <a:lnTo>
                    <a:pt x="190" y="152"/>
                  </a:lnTo>
                  <a:lnTo>
                    <a:pt x="192" y="150"/>
                  </a:lnTo>
                  <a:lnTo>
                    <a:pt x="196" y="148"/>
                  </a:lnTo>
                  <a:lnTo>
                    <a:pt x="190" y="150"/>
                  </a:lnTo>
                  <a:lnTo>
                    <a:pt x="188" y="148"/>
                  </a:lnTo>
                  <a:lnTo>
                    <a:pt x="184" y="148"/>
                  </a:lnTo>
                  <a:lnTo>
                    <a:pt x="184" y="143"/>
                  </a:lnTo>
                  <a:lnTo>
                    <a:pt x="181" y="148"/>
                  </a:lnTo>
                  <a:lnTo>
                    <a:pt x="179" y="150"/>
                  </a:lnTo>
                  <a:lnTo>
                    <a:pt x="177" y="150"/>
                  </a:lnTo>
                  <a:lnTo>
                    <a:pt x="177" y="148"/>
                  </a:lnTo>
                  <a:lnTo>
                    <a:pt x="175" y="146"/>
                  </a:lnTo>
                  <a:lnTo>
                    <a:pt x="171" y="152"/>
                  </a:lnTo>
                  <a:lnTo>
                    <a:pt x="165" y="152"/>
                  </a:lnTo>
                  <a:lnTo>
                    <a:pt x="162" y="154"/>
                  </a:lnTo>
                  <a:lnTo>
                    <a:pt x="162" y="158"/>
                  </a:lnTo>
                  <a:lnTo>
                    <a:pt x="158" y="165"/>
                  </a:lnTo>
                  <a:lnTo>
                    <a:pt x="156" y="165"/>
                  </a:lnTo>
                  <a:lnTo>
                    <a:pt x="158" y="167"/>
                  </a:lnTo>
                  <a:lnTo>
                    <a:pt x="150" y="175"/>
                  </a:lnTo>
                  <a:lnTo>
                    <a:pt x="148" y="175"/>
                  </a:lnTo>
                  <a:lnTo>
                    <a:pt x="146" y="173"/>
                  </a:lnTo>
                  <a:lnTo>
                    <a:pt x="146" y="175"/>
                  </a:lnTo>
                  <a:lnTo>
                    <a:pt x="146" y="179"/>
                  </a:lnTo>
                  <a:lnTo>
                    <a:pt x="148" y="181"/>
                  </a:lnTo>
                  <a:lnTo>
                    <a:pt x="146" y="183"/>
                  </a:lnTo>
                  <a:lnTo>
                    <a:pt x="146" y="183"/>
                  </a:lnTo>
                  <a:lnTo>
                    <a:pt x="144" y="181"/>
                  </a:lnTo>
                  <a:lnTo>
                    <a:pt x="137" y="181"/>
                  </a:lnTo>
                  <a:lnTo>
                    <a:pt x="133" y="183"/>
                  </a:lnTo>
                  <a:lnTo>
                    <a:pt x="127" y="183"/>
                  </a:lnTo>
                  <a:lnTo>
                    <a:pt x="120" y="183"/>
                  </a:lnTo>
                  <a:lnTo>
                    <a:pt x="118" y="177"/>
                  </a:lnTo>
                  <a:lnTo>
                    <a:pt x="120" y="175"/>
                  </a:lnTo>
                  <a:lnTo>
                    <a:pt x="125" y="177"/>
                  </a:lnTo>
                  <a:lnTo>
                    <a:pt x="125" y="173"/>
                  </a:lnTo>
                  <a:lnTo>
                    <a:pt x="129" y="167"/>
                  </a:lnTo>
                  <a:lnTo>
                    <a:pt x="131" y="167"/>
                  </a:lnTo>
                  <a:lnTo>
                    <a:pt x="129" y="162"/>
                  </a:lnTo>
                  <a:lnTo>
                    <a:pt x="131" y="154"/>
                  </a:lnTo>
                  <a:lnTo>
                    <a:pt x="135" y="154"/>
                  </a:lnTo>
                  <a:lnTo>
                    <a:pt x="139" y="152"/>
                  </a:lnTo>
                  <a:lnTo>
                    <a:pt x="141" y="154"/>
                  </a:lnTo>
                  <a:lnTo>
                    <a:pt x="148" y="154"/>
                  </a:lnTo>
                  <a:lnTo>
                    <a:pt x="150" y="152"/>
                  </a:lnTo>
                  <a:lnTo>
                    <a:pt x="146" y="150"/>
                  </a:lnTo>
                  <a:lnTo>
                    <a:pt x="148" y="146"/>
                  </a:lnTo>
                  <a:lnTo>
                    <a:pt x="148" y="141"/>
                  </a:lnTo>
                  <a:lnTo>
                    <a:pt x="141" y="139"/>
                  </a:lnTo>
                  <a:lnTo>
                    <a:pt x="135" y="135"/>
                  </a:lnTo>
                  <a:lnTo>
                    <a:pt x="135" y="133"/>
                  </a:lnTo>
                  <a:lnTo>
                    <a:pt x="131" y="131"/>
                  </a:lnTo>
                  <a:lnTo>
                    <a:pt x="131" y="124"/>
                  </a:lnTo>
                  <a:lnTo>
                    <a:pt x="131" y="118"/>
                  </a:lnTo>
                  <a:lnTo>
                    <a:pt x="125" y="116"/>
                  </a:lnTo>
                  <a:lnTo>
                    <a:pt x="118" y="110"/>
                  </a:lnTo>
                  <a:lnTo>
                    <a:pt x="116" y="110"/>
                  </a:lnTo>
                  <a:lnTo>
                    <a:pt x="116" y="112"/>
                  </a:lnTo>
                  <a:lnTo>
                    <a:pt x="110" y="112"/>
                  </a:lnTo>
                  <a:lnTo>
                    <a:pt x="103" y="106"/>
                  </a:lnTo>
                  <a:lnTo>
                    <a:pt x="99" y="106"/>
                  </a:lnTo>
                  <a:lnTo>
                    <a:pt x="95" y="101"/>
                  </a:lnTo>
                  <a:lnTo>
                    <a:pt x="93" y="103"/>
                  </a:lnTo>
                  <a:lnTo>
                    <a:pt x="89" y="103"/>
                  </a:lnTo>
                  <a:lnTo>
                    <a:pt x="89" y="103"/>
                  </a:lnTo>
                  <a:lnTo>
                    <a:pt x="85" y="101"/>
                  </a:lnTo>
                  <a:lnTo>
                    <a:pt x="85" y="103"/>
                  </a:lnTo>
                  <a:lnTo>
                    <a:pt x="80" y="101"/>
                  </a:lnTo>
                  <a:lnTo>
                    <a:pt x="80" y="108"/>
                  </a:lnTo>
                  <a:lnTo>
                    <a:pt x="80" y="110"/>
                  </a:lnTo>
                  <a:lnTo>
                    <a:pt x="80" y="114"/>
                  </a:lnTo>
                  <a:lnTo>
                    <a:pt x="76" y="116"/>
                  </a:lnTo>
                  <a:lnTo>
                    <a:pt x="72" y="118"/>
                  </a:lnTo>
                  <a:lnTo>
                    <a:pt x="59" y="120"/>
                  </a:lnTo>
                  <a:lnTo>
                    <a:pt x="55" y="124"/>
                  </a:lnTo>
                  <a:lnTo>
                    <a:pt x="51" y="124"/>
                  </a:lnTo>
                  <a:lnTo>
                    <a:pt x="44" y="127"/>
                  </a:lnTo>
                  <a:lnTo>
                    <a:pt x="40" y="124"/>
                  </a:lnTo>
                  <a:lnTo>
                    <a:pt x="38" y="122"/>
                  </a:lnTo>
                  <a:lnTo>
                    <a:pt x="34" y="120"/>
                  </a:lnTo>
                  <a:lnTo>
                    <a:pt x="28" y="118"/>
                  </a:lnTo>
                  <a:lnTo>
                    <a:pt x="21" y="114"/>
                  </a:lnTo>
                  <a:lnTo>
                    <a:pt x="17" y="114"/>
                  </a:lnTo>
                  <a:lnTo>
                    <a:pt x="15" y="118"/>
                  </a:lnTo>
                  <a:lnTo>
                    <a:pt x="11" y="118"/>
                  </a:lnTo>
                  <a:lnTo>
                    <a:pt x="9" y="114"/>
                  </a:lnTo>
                  <a:lnTo>
                    <a:pt x="4" y="110"/>
                  </a:lnTo>
                  <a:lnTo>
                    <a:pt x="0" y="106"/>
                  </a:lnTo>
                  <a:lnTo>
                    <a:pt x="0" y="106"/>
                  </a:lnTo>
                  <a:lnTo>
                    <a:pt x="0" y="99"/>
                  </a:lnTo>
                  <a:lnTo>
                    <a:pt x="4" y="91"/>
                  </a:lnTo>
                  <a:lnTo>
                    <a:pt x="9" y="91"/>
                  </a:lnTo>
                  <a:lnTo>
                    <a:pt x="9" y="84"/>
                  </a:lnTo>
                  <a:lnTo>
                    <a:pt x="9" y="78"/>
                  </a:lnTo>
                  <a:lnTo>
                    <a:pt x="21" y="65"/>
                  </a:lnTo>
                  <a:lnTo>
                    <a:pt x="21" y="59"/>
                  </a:lnTo>
                  <a:lnTo>
                    <a:pt x="25" y="57"/>
                  </a:lnTo>
                  <a:lnTo>
                    <a:pt x="28" y="55"/>
                  </a:lnTo>
                  <a:lnTo>
                    <a:pt x="30" y="51"/>
                  </a:lnTo>
                  <a:lnTo>
                    <a:pt x="28" y="46"/>
                  </a:lnTo>
                  <a:lnTo>
                    <a:pt x="28" y="44"/>
                  </a:lnTo>
                  <a:lnTo>
                    <a:pt x="30" y="42"/>
                  </a:lnTo>
                  <a:lnTo>
                    <a:pt x="25" y="40"/>
                  </a:lnTo>
                  <a:lnTo>
                    <a:pt x="21" y="34"/>
                  </a:lnTo>
                  <a:lnTo>
                    <a:pt x="19" y="32"/>
                  </a:lnTo>
                  <a:lnTo>
                    <a:pt x="19" y="21"/>
                  </a:lnTo>
                  <a:lnTo>
                    <a:pt x="19" y="19"/>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5" name="Freeform 53">
              <a:extLst>
                <a:ext uri="{FF2B5EF4-FFF2-40B4-BE49-F238E27FC236}">
                  <a16:creationId xmlns:a16="http://schemas.microsoft.com/office/drawing/2014/main" id="{47CCCD02-F5A1-4722-B26D-A2691EC62311}"/>
                </a:ext>
              </a:extLst>
            </p:cNvPr>
            <p:cNvSpPr>
              <a:spLocks/>
            </p:cNvSpPr>
            <p:nvPr/>
          </p:nvSpPr>
          <p:spPr bwMode="auto">
            <a:xfrm>
              <a:off x="4672491" y="2645469"/>
              <a:ext cx="56428" cy="57537"/>
            </a:xfrm>
            <a:custGeom>
              <a:avLst/>
              <a:gdLst>
                <a:gd name="T0" fmla="*/ 0 w 70"/>
                <a:gd name="T1" fmla="*/ 13 h 76"/>
                <a:gd name="T2" fmla="*/ 0 w 70"/>
                <a:gd name="T3" fmla="*/ 9 h 76"/>
                <a:gd name="T4" fmla="*/ 0 w 70"/>
                <a:gd name="T5" fmla="*/ 7 h 76"/>
                <a:gd name="T6" fmla="*/ 0 w 70"/>
                <a:gd name="T7" fmla="*/ 0 h 76"/>
                <a:gd name="T8" fmla="*/ 5 w 70"/>
                <a:gd name="T9" fmla="*/ 2 h 76"/>
                <a:gd name="T10" fmla="*/ 5 w 70"/>
                <a:gd name="T11" fmla="*/ 0 h 76"/>
                <a:gd name="T12" fmla="*/ 9 w 70"/>
                <a:gd name="T13" fmla="*/ 2 h 76"/>
                <a:gd name="T14" fmla="*/ 9 w 70"/>
                <a:gd name="T15" fmla="*/ 2 h 76"/>
                <a:gd name="T16" fmla="*/ 13 w 70"/>
                <a:gd name="T17" fmla="*/ 2 h 76"/>
                <a:gd name="T18" fmla="*/ 15 w 70"/>
                <a:gd name="T19" fmla="*/ 0 h 76"/>
                <a:gd name="T20" fmla="*/ 19 w 70"/>
                <a:gd name="T21" fmla="*/ 5 h 76"/>
                <a:gd name="T22" fmla="*/ 23 w 70"/>
                <a:gd name="T23" fmla="*/ 5 h 76"/>
                <a:gd name="T24" fmla="*/ 30 w 70"/>
                <a:gd name="T25" fmla="*/ 11 h 76"/>
                <a:gd name="T26" fmla="*/ 36 w 70"/>
                <a:gd name="T27" fmla="*/ 11 h 76"/>
                <a:gd name="T28" fmla="*/ 36 w 70"/>
                <a:gd name="T29" fmla="*/ 9 h 76"/>
                <a:gd name="T30" fmla="*/ 38 w 70"/>
                <a:gd name="T31" fmla="*/ 9 h 76"/>
                <a:gd name="T32" fmla="*/ 45 w 70"/>
                <a:gd name="T33" fmla="*/ 15 h 76"/>
                <a:gd name="T34" fmla="*/ 51 w 70"/>
                <a:gd name="T35" fmla="*/ 17 h 76"/>
                <a:gd name="T36" fmla="*/ 51 w 70"/>
                <a:gd name="T37" fmla="*/ 23 h 76"/>
                <a:gd name="T38" fmla="*/ 51 w 70"/>
                <a:gd name="T39" fmla="*/ 30 h 76"/>
                <a:gd name="T40" fmla="*/ 55 w 70"/>
                <a:gd name="T41" fmla="*/ 32 h 76"/>
                <a:gd name="T42" fmla="*/ 55 w 70"/>
                <a:gd name="T43" fmla="*/ 34 h 76"/>
                <a:gd name="T44" fmla="*/ 61 w 70"/>
                <a:gd name="T45" fmla="*/ 38 h 76"/>
                <a:gd name="T46" fmla="*/ 68 w 70"/>
                <a:gd name="T47" fmla="*/ 40 h 76"/>
                <a:gd name="T48" fmla="*/ 68 w 70"/>
                <a:gd name="T49" fmla="*/ 45 h 76"/>
                <a:gd name="T50" fmla="*/ 66 w 70"/>
                <a:gd name="T51" fmla="*/ 49 h 76"/>
                <a:gd name="T52" fmla="*/ 70 w 70"/>
                <a:gd name="T53" fmla="*/ 51 h 76"/>
                <a:gd name="T54" fmla="*/ 68 w 70"/>
                <a:gd name="T55" fmla="*/ 53 h 76"/>
                <a:gd name="T56" fmla="*/ 61 w 70"/>
                <a:gd name="T57" fmla="*/ 53 h 76"/>
                <a:gd name="T58" fmla="*/ 59 w 70"/>
                <a:gd name="T59" fmla="*/ 51 h 76"/>
                <a:gd name="T60" fmla="*/ 55 w 70"/>
                <a:gd name="T61" fmla="*/ 53 h 76"/>
                <a:gd name="T62" fmla="*/ 51 w 70"/>
                <a:gd name="T63" fmla="*/ 53 h 76"/>
                <a:gd name="T64" fmla="*/ 49 w 70"/>
                <a:gd name="T65" fmla="*/ 61 h 76"/>
                <a:gd name="T66" fmla="*/ 51 w 70"/>
                <a:gd name="T67" fmla="*/ 66 h 76"/>
                <a:gd name="T68" fmla="*/ 49 w 70"/>
                <a:gd name="T69" fmla="*/ 66 h 76"/>
                <a:gd name="T70" fmla="*/ 45 w 70"/>
                <a:gd name="T71" fmla="*/ 72 h 76"/>
                <a:gd name="T72" fmla="*/ 45 w 70"/>
                <a:gd name="T73" fmla="*/ 76 h 76"/>
                <a:gd name="T74" fmla="*/ 40 w 70"/>
                <a:gd name="T75" fmla="*/ 74 h 76"/>
                <a:gd name="T76" fmla="*/ 38 w 70"/>
                <a:gd name="T77" fmla="*/ 76 h 76"/>
                <a:gd name="T78" fmla="*/ 38 w 70"/>
                <a:gd name="T79" fmla="*/ 76 h 76"/>
                <a:gd name="T80" fmla="*/ 34 w 70"/>
                <a:gd name="T81" fmla="*/ 70 h 76"/>
                <a:gd name="T82" fmla="*/ 36 w 70"/>
                <a:gd name="T83" fmla="*/ 53 h 76"/>
                <a:gd name="T84" fmla="*/ 32 w 70"/>
                <a:gd name="T85" fmla="*/ 47 h 76"/>
                <a:gd name="T86" fmla="*/ 32 w 70"/>
                <a:gd name="T87" fmla="*/ 40 h 76"/>
                <a:gd name="T88" fmla="*/ 19 w 70"/>
                <a:gd name="T89" fmla="*/ 32 h 76"/>
                <a:gd name="T90" fmla="*/ 19 w 70"/>
                <a:gd name="T91" fmla="*/ 28 h 76"/>
                <a:gd name="T92" fmla="*/ 11 w 70"/>
                <a:gd name="T93" fmla="*/ 21 h 76"/>
                <a:gd name="T94" fmla="*/ 9 w 70"/>
                <a:gd name="T95" fmla="*/ 13 h 76"/>
                <a:gd name="T96" fmla="*/ 0 w 70"/>
                <a:gd name="T97" fmla="*/ 1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76">
                  <a:moveTo>
                    <a:pt x="0" y="13"/>
                  </a:moveTo>
                  <a:lnTo>
                    <a:pt x="0" y="9"/>
                  </a:lnTo>
                  <a:lnTo>
                    <a:pt x="0" y="7"/>
                  </a:lnTo>
                  <a:lnTo>
                    <a:pt x="0" y="0"/>
                  </a:lnTo>
                  <a:lnTo>
                    <a:pt x="5" y="2"/>
                  </a:lnTo>
                  <a:lnTo>
                    <a:pt x="5" y="0"/>
                  </a:lnTo>
                  <a:lnTo>
                    <a:pt x="9" y="2"/>
                  </a:lnTo>
                  <a:lnTo>
                    <a:pt x="9" y="2"/>
                  </a:lnTo>
                  <a:lnTo>
                    <a:pt x="13" y="2"/>
                  </a:lnTo>
                  <a:lnTo>
                    <a:pt x="15" y="0"/>
                  </a:lnTo>
                  <a:lnTo>
                    <a:pt x="19" y="5"/>
                  </a:lnTo>
                  <a:lnTo>
                    <a:pt x="23" y="5"/>
                  </a:lnTo>
                  <a:lnTo>
                    <a:pt x="30" y="11"/>
                  </a:lnTo>
                  <a:lnTo>
                    <a:pt x="36" y="11"/>
                  </a:lnTo>
                  <a:lnTo>
                    <a:pt x="36" y="9"/>
                  </a:lnTo>
                  <a:lnTo>
                    <a:pt x="38" y="9"/>
                  </a:lnTo>
                  <a:lnTo>
                    <a:pt x="45" y="15"/>
                  </a:lnTo>
                  <a:lnTo>
                    <a:pt x="51" y="17"/>
                  </a:lnTo>
                  <a:lnTo>
                    <a:pt x="51" y="23"/>
                  </a:lnTo>
                  <a:lnTo>
                    <a:pt x="51" y="30"/>
                  </a:lnTo>
                  <a:lnTo>
                    <a:pt x="55" y="32"/>
                  </a:lnTo>
                  <a:lnTo>
                    <a:pt x="55" y="34"/>
                  </a:lnTo>
                  <a:lnTo>
                    <a:pt x="61" y="38"/>
                  </a:lnTo>
                  <a:lnTo>
                    <a:pt x="68" y="40"/>
                  </a:lnTo>
                  <a:lnTo>
                    <a:pt x="68" y="45"/>
                  </a:lnTo>
                  <a:lnTo>
                    <a:pt x="66" y="49"/>
                  </a:lnTo>
                  <a:lnTo>
                    <a:pt x="70" y="51"/>
                  </a:lnTo>
                  <a:lnTo>
                    <a:pt x="68" y="53"/>
                  </a:lnTo>
                  <a:lnTo>
                    <a:pt x="61" y="53"/>
                  </a:lnTo>
                  <a:lnTo>
                    <a:pt x="59" y="51"/>
                  </a:lnTo>
                  <a:lnTo>
                    <a:pt x="55" y="53"/>
                  </a:lnTo>
                  <a:lnTo>
                    <a:pt x="51" y="53"/>
                  </a:lnTo>
                  <a:lnTo>
                    <a:pt x="49" y="61"/>
                  </a:lnTo>
                  <a:lnTo>
                    <a:pt x="51" y="66"/>
                  </a:lnTo>
                  <a:lnTo>
                    <a:pt x="49" y="66"/>
                  </a:lnTo>
                  <a:lnTo>
                    <a:pt x="45" y="72"/>
                  </a:lnTo>
                  <a:lnTo>
                    <a:pt x="45" y="76"/>
                  </a:lnTo>
                  <a:lnTo>
                    <a:pt x="40" y="74"/>
                  </a:lnTo>
                  <a:lnTo>
                    <a:pt x="38" y="76"/>
                  </a:lnTo>
                  <a:lnTo>
                    <a:pt x="38" y="76"/>
                  </a:lnTo>
                  <a:lnTo>
                    <a:pt x="34" y="70"/>
                  </a:lnTo>
                  <a:lnTo>
                    <a:pt x="36" y="53"/>
                  </a:lnTo>
                  <a:lnTo>
                    <a:pt x="32" y="47"/>
                  </a:lnTo>
                  <a:lnTo>
                    <a:pt x="32" y="40"/>
                  </a:lnTo>
                  <a:lnTo>
                    <a:pt x="19" y="32"/>
                  </a:lnTo>
                  <a:lnTo>
                    <a:pt x="19" y="28"/>
                  </a:lnTo>
                  <a:lnTo>
                    <a:pt x="11" y="21"/>
                  </a:lnTo>
                  <a:lnTo>
                    <a:pt x="9" y="13"/>
                  </a:lnTo>
                  <a:lnTo>
                    <a:pt x="0" y="1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6" name="Freeform 54">
              <a:extLst>
                <a:ext uri="{FF2B5EF4-FFF2-40B4-BE49-F238E27FC236}">
                  <a16:creationId xmlns:a16="http://schemas.microsoft.com/office/drawing/2014/main" id="{ACC438A4-6179-4D4B-AED5-9AAA373B3DD0}"/>
                </a:ext>
              </a:extLst>
            </p:cNvPr>
            <p:cNvSpPr>
              <a:spLocks/>
            </p:cNvSpPr>
            <p:nvPr/>
          </p:nvSpPr>
          <p:spPr bwMode="auto">
            <a:xfrm>
              <a:off x="4584624" y="2655311"/>
              <a:ext cx="141069" cy="84792"/>
            </a:xfrm>
            <a:custGeom>
              <a:avLst/>
              <a:gdLst>
                <a:gd name="T0" fmla="*/ 44 w 175"/>
                <a:gd name="T1" fmla="*/ 4 h 112"/>
                <a:gd name="T2" fmla="*/ 50 w 175"/>
                <a:gd name="T3" fmla="*/ 0 h 112"/>
                <a:gd name="T4" fmla="*/ 63 w 175"/>
                <a:gd name="T5" fmla="*/ 6 h 112"/>
                <a:gd name="T6" fmla="*/ 69 w 175"/>
                <a:gd name="T7" fmla="*/ 10 h 112"/>
                <a:gd name="T8" fmla="*/ 80 w 175"/>
                <a:gd name="T9" fmla="*/ 10 h 112"/>
                <a:gd name="T10" fmla="*/ 88 w 175"/>
                <a:gd name="T11" fmla="*/ 6 h 112"/>
                <a:gd name="T12" fmla="*/ 105 w 175"/>
                <a:gd name="T13" fmla="*/ 2 h 112"/>
                <a:gd name="T14" fmla="*/ 120 w 175"/>
                <a:gd name="T15" fmla="*/ 8 h 112"/>
                <a:gd name="T16" fmla="*/ 128 w 175"/>
                <a:gd name="T17" fmla="*/ 19 h 112"/>
                <a:gd name="T18" fmla="*/ 141 w 175"/>
                <a:gd name="T19" fmla="*/ 34 h 112"/>
                <a:gd name="T20" fmla="*/ 143 w 175"/>
                <a:gd name="T21" fmla="*/ 57 h 112"/>
                <a:gd name="T22" fmla="*/ 149 w 175"/>
                <a:gd name="T23" fmla="*/ 69 h 112"/>
                <a:gd name="T24" fmla="*/ 162 w 175"/>
                <a:gd name="T25" fmla="*/ 69 h 112"/>
                <a:gd name="T26" fmla="*/ 173 w 175"/>
                <a:gd name="T27" fmla="*/ 67 h 112"/>
                <a:gd name="T28" fmla="*/ 173 w 175"/>
                <a:gd name="T29" fmla="*/ 72 h 112"/>
                <a:gd name="T30" fmla="*/ 175 w 175"/>
                <a:gd name="T31" fmla="*/ 78 h 112"/>
                <a:gd name="T32" fmla="*/ 168 w 175"/>
                <a:gd name="T33" fmla="*/ 82 h 112"/>
                <a:gd name="T34" fmla="*/ 160 w 175"/>
                <a:gd name="T35" fmla="*/ 88 h 112"/>
                <a:gd name="T36" fmla="*/ 160 w 175"/>
                <a:gd name="T37" fmla="*/ 93 h 112"/>
                <a:gd name="T38" fmla="*/ 158 w 175"/>
                <a:gd name="T39" fmla="*/ 103 h 112"/>
                <a:gd name="T40" fmla="*/ 154 w 175"/>
                <a:gd name="T41" fmla="*/ 107 h 112"/>
                <a:gd name="T42" fmla="*/ 147 w 175"/>
                <a:gd name="T43" fmla="*/ 103 h 112"/>
                <a:gd name="T44" fmla="*/ 141 w 175"/>
                <a:gd name="T45" fmla="*/ 101 h 112"/>
                <a:gd name="T46" fmla="*/ 128 w 175"/>
                <a:gd name="T47" fmla="*/ 99 h 112"/>
                <a:gd name="T48" fmla="*/ 111 w 175"/>
                <a:gd name="T49" fmla="*/ 105 h 112"/>
                <a:gd name="T50" fmla="*/ 105 w 175"/>
                <a:gd name="T51" fmla="*/ 110 h 112"/>
                <a:gd name="T52" fmla="*/ 97 w 175"/>
                <a:gd name="T53" fmla="*/ 110 h 112"/>
                <a:gd name="T54" fmla="*/ 88 w 175"/>
                <a:gd name="T55" fmla="*/ 110 h 112"/>
                <a:gd name="T56" fmla="*/ 82 w 175"/>
                <a:gd name="T57" fmla="*/ 110 h 112"/>
                <a:gd name="T58" fmla="*/ 69 w 175"/>
                <a:gd name="T59" fmla="*/ 110 h 112"/>
                <a:gd name="T60" fmla="*/ 65 w 175"/>
                <a:gd name="T61" fmla="*/ 107 h 112"/>
                <a:gd name="T62" fmla="*/ 54 w 175"/>
                <a:gd name="T63" fmla="*/ 110 h 112"/>
                <a:gd name="T64" fmla="*/ 52 w 175"/>
                <a:gd name="T65" fmla="*/ 105 h 112"/>
                <a:gd name="T66" fmla="*/ 50 w 175"/>
                <a:gd name="T67" fmla="*/ 99 h 112"/>
                <a:gd name="T68" fmla="*/ 44 w 175"/>
                <a:gd name="T69" fmla="*/ 95 h 112"/>
                <a:gd name="T70" fmla="*/ 48 w 175"/>
                <a:gd name="T71" fmla="*/ 88 h 112"/>
                <a:gd name="T72" fmla="*/ 38 w 175"/>
                <a:gd name="T73" fmla="*/ 91 h 112"/>
                <a:gd name="T74" fmla="*/ 29 w 175"/>
                <a:gd name="T75" fmla="*/ 91 h 112"/>
                <a:gd name="T76" fmla="*/ 21 w 175"/>
                <a:gd name="T77" fmla="*/ 84 h 112"/>
                <a:gd name="T78" fmla="*/ 23 w 175"/>
                <a:gd name="T79" fmla="*/ 78 h 112"/>
                <a:gd name="T80" fmla="*/ 12 w 175"/>
                <a:gd name="T81" fmla="*/ 72 h 112"/>
                <a:gd name="T82" fmla="*/ 4 w 175"/>
                <a:gd name="T83" fmla="*/ 59 h 112"/>
                <a:gd name="T84" fmla="*/ 0 w 175"/>
                <a:gd name="T85" fmla="*/ 57 h 112"/>
                <a:gd name="T86" fmla="*/ 8 w 175"/>
                <a:gd name="T87" fmla="*/ 51 h 112"/>
                <a:gd name="T88" fmla="*/ 14 w 175"/>
                <a:gd name="T89" fmla="*/ 48 h 112"/>
                <a:gd name="T90" fmla="*/ 19 w 175"/>
                <a:gd name="T91" fmla="*/ 40 h 112"/>
                <a:gd name="T92" fmla="*/ 29 w 175"/>
                <a:gd name="T93" fmla="*/ 17 h 112"/>
                <a:gd name="T94" fmla="*/ 38 w 175"/>
                <a:gd name="T95" fmla="*/ 8 h 112"/>
                <a:gd name="T96" fmla="*/ 40 w 175"/>
                <a:gd name="T97"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112">
                  <a:moveTo>
                    <a:pt x="40" y="4"/>
                  </a:moveTo>
                  <a:lnTo>
                    <a:pt x="44" y="4"/>
                  </a:lnTo>
                  <a:lnTo>
                    <a:pt x="46" y="0"/>
                  </a:lnTo>
                  <a:lnTo>
                    <a:pt x="50" y="0"/>
                  </a:lnTo>
                  <a:lnTo>
                    <a:pt x="57" y="4"/>
                  </a:lnTo>
                  <a:lnTo>
                    <a:pt x="63" y="6"/>
                  </a:lnTo>
                  <a:lnTo>
                    <a:pt x="67" y="8"/>
                  </a:lnTo>
                  <a:lnTo>
                    <a:pt x="69" y="10"/>
                  </a:lnTo>
                  <a:lnTo>
                    <a:pt x="73" y="13"/>
                  </a:lnTo>
                  <a:lnTo>
                    <a:pt x="80" y="10"/>
                  </a:lnTo>
                  <a:lnTo>
                    <a:pt x="84" y="10"/>
                  </a:lnTo>
                  <a:lnTo>
                    <a:pt x="88" y="6"/>
                  </a:lnTo>
                  <a:lnTo>
                    <a:pt x="101" y="4"/>
                  </a:lnTo>
                  <a:lnTo>
                    <a:pt x="105" y="2"/>
                  </a:lnTo>
                  <a:lnTo>
                    <a:pt x="118" y="0"/>
                  </a:lnTo>
                  <a:lnTo>
                    <a:pt x="120" y="8"/>
                  </a:lnTo>
                  <a:lnTo>
                    <a:pt x="128" y="15"/>
                  </a:lnTo>
                  <a:lnTo>
                    <a:pt x="128" y="19"/>
                  </a:lnTo>
                  <a:lnTo>
                    <a:pt x="141" y="27"/>
                  </a:lnTo>
                  <a:lnTo>
                    <a:pt x="141" y="34"/>
                  </a:lnTo>
                  <a:lnTo>
                    <a:pt x="145" y="40"/>
                  </a:lnTo>
                  <a:lnTo>
                    <a:pt x="143" y="57"/>
                  </a:lnTo>
                  <a:lnTo>
                    <a:pt x="147" y="63"/>
                  </a:lnTo>
                  <a:lnTo>
                    <a:pt x="149" y="69"/>
                  </a:lnTo>
                  <a:lnTo>
                    <a:pt x="156" y="69"/>
                  </a:lnTo>
                  <a:lnTo>
                    <a:pt x="162" y="69"/>
                  </a:lnTo>
                  <a:lnTo>
                    <a:pt x="166" y="67"/>
                  </a:lnTo>
                  <a:lnTo>
                    <a:pt x="173" y="67"/>
                  </a:lnTo>
                  <a:lnTo>
                    <a:pt x="175" y="69"/>
                  </a:lnTo>
                  <a:lnTo>
                    <a:pt x="173" y="72"/>
                  </a:lnTo>
                  <a:lnTo>
                    <a:pt x="175" y="74"/>
                  </a:lnTo>
                  <a:lnTo>
                    <a:pt x="175" y="78"/>
                  </a:lnTo>
                  <a:lnTo>
                    <a:pt x="173" y="82"/>
                  </a:lnTo>
                  <a:lnTo>
                    <a:pt x="168" y="82"/>
                  </a:lnTo>
                  <a:lnTo>
                    <a:pt x="162" y="84"/>
                  </a:lnTo>
                  <a:lnTo>
                    <a:pt x="160" y="88"/>
                  </a:lnTo>
                  <a:lnTo>
                    <a:pt x="158" y="91"/>
                  </a:lnTo>
                  <a:lnTo>
                    <a:pt x="160" y="93"/>
                  </a:lnTo>
                  <a:lnTo>
                    <a:pt x="160" y="99"/>
                  </a:lnTo>
                  <a:lnTo>
                    <a:pt x="158" y="103"/>
                  </a:lnTo>
                  <a:lnTo>
                    <a:pt x="158" y="107"/>
                  </a:lnTo>
                  <a:lnTo>
                    <a:pt x="154" y="107"/>
                  </a:lnTo>
                  <a:lnTo>
                    <a:pt x="154" y="105"/>
                  </a:lnTo>
                  <a:lnTo>
                    <a:pt x="147" y="103"/>
                  </a:lnTo>
                  <a:lnTo>
                    <a:pt x="143" y="105"/>
                  </a:lnTo>
                  <a:lnTo>
                    <a:pt x="141" y="101"/>
                  </a:lnTo>
                  <a:lnTo>
                    <a:pt x="135" y="99"/>
                  </a:lnTo>
                  <a:lnTo>
                    <a:pt x="128" y="99"/>
                  </a:lnTo>
                  <a:lnTo>
                    <a:pt x="124" y="99"/>
                  </a:lnTo>
                  <a:lnTo>
                    <a:pt x="111" y="105"/>
                  </a:lnTo>
                  <a:lnTo>
                    <a:pt x="111" y="107"/>
                  </a:lnTo>
                  <a:lnTo>
                    <a:pt x="105" y="110"/>
                  </a:lnTo>
                  <a:lnTo>
                    <a:pt x="103" y="112"/>
                  </a:lnTo>
                  <a:lnTo>
                    <a:pt x="97" y="110"/>
                  </a:lnTo>
                  <a:lnTo>
                    <a:pt x="92" y="110"/>
                  </a:lnTo>
                  <a:lnTo>
                    <a:pt x="88" y="110"/>
                  </a:lnTo>
                  <a:lnTo>
                    <a:pt x="84" y="110"/>
                  </a:lnTo>
                  <a:lnTo>
                    <a:pt x="82" y="110"/>
                  </a:lnTo>
                  <a:lnTo>
                    <a:pt x="76" y="112"/>
                  </a:lnTo>
                  <a:lnTo>
                    <a:pt x="69" y="110"/>
                  </a:lnTo>
                  <a:lnTo>
                    <a:pt x="67" y="110"/>
                  </a:lnTo>
                  <a:lnTo>
                    <a:pt x="65" y="107"/>
                  </a:lnTo>
                  <a:lnTo>
                    <a:pt x="59" y="107"/>
                  </a:lnTo>
                  <a:lnTo>
                    <a:pt x="54" y="110"/>
                  </a:lnTo>
                  <a:lnTo>
                    <a:pt x="52" y="107"/>
                  </a:lnTo>
                  <a:lnTo>
                    <a:pt x="52" y="105"/>
                  </a:lnTo>
                  <a:lnTo>
                    <a:pt x="54" y="101"/>
                  </a:lnTo>
                  <a:lnTo>
                    <a:pt x="50" y="99"/>
                  </a:lnTo>
                  <a:lnTo>
                    <a:pt x="46" y="99"/>
                  </a:lnTo>
                  <a:lnTo>
                    <a:pt x="44" y="95"/>
                  </a:lnTo>
                  <a:lnTo>
                    <a:pt x="44" y="93"/>
                  </a:lnTo>
                  <a:lnTo>
                    <a:pt x="48" y="88"/>
                  </a:lnTo>
                  <a:lnTo>
                    <a:pt x="40" y="86"/>
                  </a:lnTo>
                  <a:lnTo>
                    <a:pt x="38" y="91"/>
                  </a:lnTo>
                  <a:lnTo>
                    <a:pt x="33" y="88"/>
                  </a:lnTo>
                  <a:lnTo>
                    <a:pt x="29" y="91"/>
                  </a:lnTo>
                  <a:lnTo>
                    <a:pt x="27" y="86"/>
                  </a:lnTo>
                  <a:lnTo>
                    <a:pt x="21" y="84"/>
                  </a:lnTo>
                  <a:lnTo>
                    <a:pt x="21" y="82"/>
                  </a:lnTo>
                  <a:lnTo>
                    <a:pt x="23" y="78"/>
                  </a:lnTo>
                  <a:lnTo>
                    <a:pt x="17" y="74"/>
                  </a:lnTo>
                  <a:lnTo>
                    <a:pt x="12" y="72"/>
                  </a:lnTo>
                  <a:lnTo>
                    <a:pt x="10" y="67"/>
                  </a:lnTo>
                  <a:lnTo>
                    <a:pt x="4" y="59"/>
                  </a:lnTo>
                  <a:lnTo>
                    <a:pt x="4" y="57"/>
                  </a:lnTo>
                  <a:lnTo>
                    <a:pt x="0" y="57"/>
                  </a:lnTo>
                  <a:lnTo>
                    <a:pt x="4" y="53"/>
                  </a:lnTo>
                  <a:lnTo>
                    <a:pt x="8" y="51"/>
                  </a:lnTo>
                  <a:lnTo>
                    <a:pt x="8" y="48"/>
                  </a:lnTo>
                  <a:lnTo>
                    <a:pt x="14" y="48"/>
                  </a:lnTo>
                  <a:lnTo>
                    <a:pt x="19" y="44"/>
                  </a:lnTo>
                  <a:lnTo>
                    <a:pt x="19" y="40"/>
                  </a:lnTo>
                  <a:lnTo>
                    <a:pt x="25" y="29"/>
                  </a:lnTo>
                  <a:lnTo>
                    <a:pt x="29" y="17"/>
                  </a:lnTo>
                  <a:lnTo>
                    <a:pt x="33" y="10"/>
                  </a:lnTo>
                  <a:lnTo>
                    <a:pt x="38" y="8"/>
                  </a:lnTo>
                  <a:lnTo>
                    <a:pt x="40" y="4"/>
                  </a:lnTo>
                  <a:lnTo>
                    <a:pt x="40" y="4"/>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7" name="Freeform 55">
              <a:extLst>
                <a:ext uri="{FF2B5EF4-FFF2-40B4-BE49-F238E27FC236}">
                  <a16:creationId xmlns:a16="http://schemas.microsoft.com/office/drawing/2014/main" id="{C344F66A-6C3D-42DE-81D9-DCA22B177151}"/>
                </a:ext>
              </a:extLst>
            </p:cNvPr>
            <p:cNvSpPr>
              <a:spLocks/>
            </p:cNvSpPr>
            <p:nvPr/>
          </p:nvSpPr>
          <p:spPr bwMode="auto">
            <a:xfrm>
              <a:off x="4524972" y="2649254"/>
              <a:ext cx="91897" cy="56780"/>
            </a:xfrm>
            <a:custGeom>
              <a:avLst/>
              <a:gdLst>
                <a:gd name="T0" fmla="*/ 74 w 114"/>
                <a:gd name="T1" fmla="*/ 65 h 75"/>
                <a:gd name="T2" fmla="*/ 78 w 114"/>
                <a:gd name="T3" fmla="*/ 61 h 75"/>
                <a:gd name="T4" fmla="*/ 82 w 114"/>
                <a:gd name="T5" fmla="*/ 59 h 75"/>
                <a:gd name="T6" fmla="*/ 82 w 114"/>
                <a:gd name="T7" fmla="*/ 56 h 75"/>
                <a:gd name="T8" fmla="*/ 88 w 114"/>
                <a:gd name="T9" fmla="*/ 56 h 75"/>
                <a:gd name="T10" fmla="*/ 93 w 114"/>
                <a:gd name="T11" fmla="*/ 52 h 75"/>
                <a:gd name="T12" fmla="*/ 93 w 114"/>
                <a:gd name="T13" fmla="*/ 48 h 75"/>
                <a:gd name="T14" fmla="*/ 99 w 114"/>
                <a:gd name="T15" fmla="*/ 37 h 75"/>
                <a:gd name="T16" fmla="*/ 103 w 114"/>
                <a:gd name="T17" fmla="*/ 25 h 75"/>
                <a:gd name="T18" fmla="*/ 107 w 114"/>
                <a:gd name="T19" fmla="*/ 18 h 75"/>
                <a:gd name="T20" fmla="*/ 112 w 114"/>
                <a:gd name="T21" fmla="*/ 16 h 75"/>
                <a:gd name="T22" fmla="*/ 114 w 114"/>
                <a:gd name="T23" fmla="*/ 12 h 75"/>
                <a:gd name="T24" fmla="*/ 112 w 114"/>
                <a:gd name="T25" fmla="*/ 8 h 75"/>
                <a:gd name="T26" fmla="*/ 107 w 114"/>
                <a:gd name="T27" fmla="*/ 4 h 75"/>
                <a:gd name="T28" fmla="*/ 103 w 114"/>
                <a:gd name="T29" fmla="*/ 0 h 75"/>
                <a:gd name="T30" fmla="*/ 97 w 114"/>
                <a:gd name="T31" fmla="*/ 4 h 75"/>
                <a:gd name="T32" fmla="*/ 91 w 114"/>
                <a:gd name="T33" fmla="*/ 2 h 75"/>
                <a:gd name="T34" fmla="*/ 84 w 114"/>
                <a:gd name="T35" fmla="*/ 2 h 75"/>
                <a:gd name="T36" fmla="*/ 78 w 114"/>
                <a:gd name="T37" fmla="*/ 2 h 75"/>
                <a:gd name="T38" fmla="*/ 72 w 114"/>
                <a:gd name="T39" fmla="*/ 2 h 75"/>
                <a:gd name="T40" fmla="*/ 69 w 114"/>
                <a:gd name="T41" fmla="*/ 6 h 75"/>
                <a:gd name="T42" fmla="*/ 65 w 114"/>
                <a:gd name="T43" fmla="*/ 10 h 75"/>
                <a:gd name="T44" fmla="*/ 65 w 114"/>
                <a:gd name="T45" fmla="*/ 14 h 75"/>
                <a:gd name="T46" fmla="*/ 59 w 114"/>
                <a:gd name="T47" fmla="*/ 8 h 75"/>
                <a:gd name="T48" fmla="*/ 53 w 114"/>
                <a:gd name="T49" fmla="*/ 12 h 75"/>
                <a:gd name="T50" fmla="*/ 46 w 114"/>
                <a:gd name="T51" fmla="*/ 14 h 75"/>
                <a:gd name="T52" fmla="*/ 46 w 114"/>
                <a:gd name="T53" fmla="*/ 18 h 75"/>
                <a:gd name="T54" fmla="*/ 36 w 114"/>
                <a:gd name="T55" fmla="*/ 21 h 75"/>
                <a:gd name="T56" fmla="*/ 29 w 114"/>
                <a:gd name="T57" fmla="*/ 23 h 75"/>
                <a:gd name="T58" fmla="*/ 23 w 114"/>
                <a:gd name="T59" fmla="*/ 21 h 75"/>
                <a:gd name="T60" fmla="*/ 8 w 114"/>
                <a:gd name="T61" fmla="*/ 12 h 75"/>
                <a:gd name="T62" fmla="*/ 8 w 114"/>
                <a:gd name="T63" fmla="*/ 16 h 75"/>
                <a:gd name="T64" fmla="*/ 10 w 114"/>
                <a:gd name="T65" fmla="*/ 21 h 75"/>
                <a:gd name="T66" fmla="*/ 8 w 114"/>
                <a:gd name="T67" fmla="*/ 23 h 75"/>
                <a:gd name="T68" fmla="*/ 0 w 114"/>
                <a:gd name="T69" fmla="*/ 23 h 75"/>
                <a:gd name="T70" fmla="*/ 0 w 114"/>
                <a:gd name="T71" fmla="*/ 25 h 75"/>
                <a:gd name="T72" fmla="*/ 4 w 114"/>
                <a:gd name="T73" fmla="*/ 29 h 75"/>
                <a:gd name="T74" fmla="*/ 2 w 114"/>
                <a:gd name="T75" fmla="*/ 33 h 75"/>
                <a:gd name="T76" fmla="*/ 2 w 114"/>
                <a:gd name="T77" fmla="*/ 37 h 75"/>
                <a:gd name="T78" fmla="*/ 4 w 114"/>
                <a:gd name="T79" fmla="*/ 42 h 75"/>
                <a:gd name="T80" fmla="*/ 0 w 114"/>
                <a:gd name="T81" fmla="*/ 46 h 75"/>
                <a:gd name="T82" fmla="*/ 0 w 114"/>
                <a:gd name="T83" fmla="*/ 46 h 75"/>
                <a:gd name="T84" fmla="*/ 4 w 114"/>
                <a:gd name="T85" fmla="*/ 52 h 75"/>
                <a:gd name="T86" fmla="*/ 4 w 114"/>
                <a:gd name="T87" fmla="*/ 59 h 75"/>
                <a:gd name="T88" fmla="*/ 8 w 114"/>
                <a:gd name="T89" fmla="*/ 59 h 75"/>
                <a:gd name="T90" fmla="*/ 17 w 114"/>
                <a:gd name="T91" fmla="*/ 67 h 75"/>
                <a:gd name="T92" fmla="*/ 21 w 114"/>
                <a:gd name="T93" fmla="*/ 67 h 75"/>
                <a:gd name="T94" fmla="*/ 23 w 114"/>
                <a:gd name="T95" fmla="*/ 71 h 75"/>
                <a:gd name="T96" fmla="*/ 34 w 114"/>
                <a:gd name="T97" fmla="*/ 71 h 75"/>
                <a:gd name="T98" fmla="*/ 42 w 114"/>
                <a:gd name="T99" fmla="*/ 75 h 75"/>
                <a:gd name="T100" fmla="*/ 44 w 114"/>
                <a:gd name="T101" fmla="*/ 71 h 75"/>
                <a:gd name="T102" fmla="*/ 46 w 114"/>
                <a:gd name="T103" fmla="*/ 71 h 75"/>
                <a:gd name="T104" fmla="*/ 51 w 114"/>
                <a:gd name="T105" fmla="*/ 69 h 75"/>
                <a:gd name="T106" fmla="*/ 55 w 114"/>
                <a:gd name="T107" fmla="*/ 67 h 75"/>
                <a:gd name="T108" fmla="*/ 57 w 114"/>
                <a:gd name="T109" fmla="*/ 67 h 75"/>
                <a:gd name="T110" fmla="*/ 59 w 114"/>
                <a:gd name="T111" fmla="*/ 65 h 75"/>
                <a:gd name="T112" fmla="*/ 63 w 114"/>
                <a:gd name="T113" fmla="*/ 61 h 75"/>
                <a:gd name="T114" fmla="*/ 67 w 114"/>
                <a:gd name="T115" fmla="*/ 63 h 75"/>
                <a:gd name="T116" fmla="*/ 72 w 114"/>
                <a:gd name="T117" fmla="*/ 63 h 75"/>
                <a:gd name="T118" fmla="*/ 74 w 114"/>
                <a:gd name="T119"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75">
                  <a:moveTo>
                    <a:pt x="74" y="65"/>
                  </a:moveTo>
                  <a:lnTo>
                    <a:pt x="78" y="61"/>
                  </a:lnTo>
                  <a:lnTo>
                    <a:pt x="82" y="59"/>
                  </a:lnTo>
                  <a:lnTo>
                    <a:pt x="82" y="56"/>
                  </a:lnTo>
                  <a:lnTo>
                    <a:pt x="88" y="56"/>
                  </a:lnTo>
                  <a:lnTo>
                    <a:pt x="93" y="52"/>
                  </a:lnTo>
                  <a:lnTo>
                    <a:pt x="93" y="48"/>
                  </a:lnTo>
                  <a:lnTo>
                    <a:pt x="99" y="37"/>
                  </a:lnTo>
                  <a:lnTo>
                    <a:pt x="103" y="25"/>
                  </a:lnTo>
                  <a:lnTo>
                    <a:pt x="107" y="18"/>
                  </a:lnTo>
                  <a:lnTo>
                    <a:pt x="112" y="16"/>
                  </a:lnTo>
                  <a:lnTo>
                    <a:pt x="114" y="12"/>
                  </a:lnTo>
                  <a:lnTo>
                    <a:pt x="112" y="8"/>
                  </a:lnTo>
                  <a:lnTo>
                    <a:pt x="107" y="4"/>
                  </a:lnTo>
                  <a:lnTo>
                    <a:pt x="103" y="0"/>
                  </a:lnTo>
                  <a:lnTo>
                    <a:pt x="97" y="4"/>
                  </a:lnTo>
                  <a:lnTo>
                    <a:pt x="91" y="2"/>
                  </a:lnTo>
                  <a:lnTo>
                    <a:pt x="84" y="2"/>
                  </a:lnTo>
                  <a:lnTo>
                    <a:pt x="78" y="2"/>
                  </a:lnTo>
                  <a:lnTo>
                    <a:pt x="72" y="2"/>
                  </a:lnTo>
                  <a:lnTo>
                    <a:pt x="69" y="6"/>
                  </a:lnTo>
                  <a:lnTo>
                    <a:pt x="65" y="10"/>
                  </a:lnTo>
                  <a:lnTo>
                    <a:pt x="65" y="14"/>
                  </a:lnTo>
                  <a:lnTo>
                    <a:pt x="59" y="8"/>
                  </a:lnTo>
                  <a:lnTo>
                    <a:pt x="53" y="12"/>
                  </a:lnTo>
                  <a:lnTo>
                    <a:pt x="46" y="14"/>
                  </a:lnTo>
                  <a:lnTo>
                    <a:pt x="46" y="18"/>
                  </a:lnTo>
                  <a:lnTo>
                    <a:pt x="36" y="21"/>
                  </a:lnTo>
                  <a:lnTo>
                    <a:pt x="29" y="23"/>
                  </a:lnTo>
                  <a:lnTo>
                    <a:pt x="23" y="21"/>
                  </a:lnTo>
                  <a:lnTo>
                    <a:pt x="8" y="12"/>
                  </a:lnTo>
                  <a:lnTo>
                    <a:pt x="8" y="16"/>
                  </a:lnTo>
                  <a:lnTo>
                    <a:pt x="10" y="21"/>
                  </a:lnTo>
                  <a:lnTo>
                    <a:pt x="8" y="23"/>
                  </a:lnTo>
                  <a:lnTo>
                    <a:pt x="0" y="23"/>
                  </a:lnTo>
                  <a:lnTo>
                    <a:pt x="0" y="25"/>
                  </a:lnTo>
                  <a:lnTo>
                    <a:pt x="4" y="29"/>
                  </a:lnTo>
                  <a:lnTo>
                    <a:pt x="2" y="33"/>
                  </a:lnTo>
                  <a:lnTo>
                    <a:pt x="2" y="37"/>
                  </a:lnTo>
                  <a:lnTo>
                    <a:pt x="4" y="42"/>
                  </a:lnTo>
                  <a:lnTo>
                    <a:pt x="0" y="46"/>
                  </a:lnTo>
                  <a:lnTo>
                    <a:pt x="0" y="46"/>
                  </a:lnTo>
                  <a:lnTo>
                    <a:pt x="4" y="52"/>
                  </a:lnTo>
                  <a:lnTo>
                    <a:pt x="4" y="59"/>
                  </a:lnTo>
                  <a:lnTo>
                    <a:pt x="8" y="59"/>
                  </a:lnTo>
                  <a:lnTo>
                    <a:pt x="17" y="67"/>
                  </a:lnTo>
                  <a:lnTo>
                    <a:pt x="21" y="67"/>
                  </a:lnTo>
                  <a:lnTo>
                    <a:pt x="23" y="71"/>
                  </a:lnTo>
                  <a:lnTo>
                    <a:pt x="34" y="71"/>
                  </a:lnTo>
                  <a:lnTo>
                    <a:pt x="42" y="75"/>
                  </a:lnTo>
                  <a:lnTo>
                    <a:pt x="44" y="71"/>
                  </a:lnTo>
                  <a:lnTo>
                    <a:pt x="46" y="71"/>
                  </a:lnTo>
                  <a:lnTo>
                    <a:pt x="51" y="69"/>
                  </a:lnTo>
                  <a:lnTo>
                    <a:pt x="55" y="67"/>
                  </a:lnTo>
                  <a:lnTo>
                    <a:pt x="57" y="67"/>
                  </a:lnTo>
                  <a:lnTo>
                    <a:pt x="59" y="65"/>
                  </a:lnTo>
                  <a:lnTo>
                    <a:pt x="63" y="61"/>
                  </a:lnTo>
                  <a:lnTo>
                    <a:pt x="67" y="63"/>
                  </a:lnTo>
                  <a:lnTo>
                    <a:pt x="72" y="63"/>
                  </a:lnTo>
                  <a:lnTo>
                    <a:pt x="74" y="6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8" name="Freeform 56">
              <a:extLst>
                <a:ext uri="{FF2B5EF4-FFF2-40B4-BE49-F238E27FC236}">
                  <a16:creationId xmlns:a16="http://schemas.microsoft.com/office/drawing/2014/main" id="{70EED0E0-9AF1-459B-8F55-D8C6D2E19CF6}"/>
                </a:ext>
              </a:extLst>
            </p:cNvPr>
            <p:cNvSpPr>
              <a:spLocks/>
            </p:cNvSpPr>
            <p:nvPr/>
          </p:nvSpPr>
          <p:spPr bwMode="auto">
            <a:xfrm>
              <a:off x="4531421" y="2632599"/>
              <a:ext cx="79806" cy="34068"/>
            </a:xfrm>
            <a:custGeom>
              <a:avLst/>
              <a:gdLst>
                <a:gd name="T0" fmla="*/ 0 w 99"/>
                <a:gd name="T1" fmla="*/ 34 h 45"/>
                <a:gd name="T2" fmla="*/ 15 w 99"/>
                <a:gd name="T3" fmla="*/ 43 h 45"/>
                <a:gd name="T4" fmla="*/ 21 w 99"/>
                <a:gd name="T5" fmla="*/ 45 h 45"/>
                <a:gd name="T6" fmla="*/ 28 w 99"/>
                <a:gd name="T7" fmla="*/ 43 h 45"/>
                <a:gd name="T8" fmla="*/ 38 w 99"/>
                <a:gd name="T9" fmla="*/ 40 h 45"/>
                <a:gd name="T10" fmla="*/ 38 w 99"/>
                <a:gd name="T11" fmla="*/ 36 h 45"/>
                <a:gd name="T12" fmla="*/ 45 w 99"/>
                <a:gd name="T13" fmla="*/ 34 h 45"/>
                <a:gd name="T14" fmla="*/ 51 w 99"/>
                <a:gd name="T15" fmla="*/ 30 h 45"/>
                <a:gd name="T16" fmla="*/ 57 w 99"/>
                <a:gd name="T17" fmla="*/ 36 h 45"/>
                <a:gd name="T18" fmla="*/ 57 w 99"/>
                <a:gd name="T19" fmla="*/ 32 h 45"/>
                <a:gd name="T20" fmla="*/ 61 w 99"/>
                <a:gd name="T21" fmla="*/ 28 h 45"/>
                <a:gd name="T22" fmla="*/ 64 w 99"/>
                <a:gd name="T23" fmla="*/ 24 h 45"/>
                <a:gd name="T24" fmla="*/ 70 w 99"/>
                <a:gd name="T25" fmla="*/ 24 h 45"/>
                <a:gd name="T26" fmla="*/ 76 w 99"/>
                <a:gd name="T27" fmla="*/ 24 h 45"/>
                <a:gd name="T28" fmla="*/ 83 w 99"/>
                <a:gd name="T29" fmla="*/ 24 h 45"/>
                <a:gd name="T30" fmla="*/ 89 w 99"/>
                <a:gd name="T31" fmla="*/ 26 h 45"/>
                <a:gd name="T32" fmla="*/ 95 w 99"/>
                <a:gd name="T33" fmla="*/ 22 h 45"/>
                <a:gd name="T34" fmla="*/ 95 w 99"/>
                <a:gd name="T35" fmla="*/ 15 h 45"/>
                <a:gd name="T36" fmla="*/ 99 w 99"/>
                <a:gd name="T37" fmla="*/ 7 h 45"/>
                <a:gd name="T38" fmla="*/ 99 w 99"/>
                <a:gd name="T39" fmla="*/ 7 h 45"/>
                <a:gd name="T40" fmla="*/ 91 w 99"/>
                <a:gd name="T41" fmla="*/ 0 h 45"/>
                <a:gd name="T42" fmla="*/ 85 w 99"/>
                <a:gd name="T43" fmla="*/ 0 h 45"/>
                <a:gd name="T44" fmla="*/ 80 w 99"/>
                <a:gd name="T45" fmla="*/ 3 h 45"/>
                <a:gd name="T46" fmla="*/ 78 w 99"/>
                <a:gd name="T47" fmla="*/ 0 h 45"/>
                <a:gd name="T48" fmla="*/ 74 w 99"/>
                <a:gd name="T49" fmla="*/ 0 h 45"/>
                <a:gd name="T50" fmla="*/ 72 w 99"/>
                <a:gd name="T51" fmla="*/ 5 h 45"/>
                <a:gd name="T52" fmla="*/ 70 w 99"/>
                <a:gd name="T53" fmla="*/ 3 h 45"/>
                <a:gd name="T54" fmla="*/ 66 w 99"/>
                <a:gd name="T55" fmla="*/ 3 h 45"/>
                <a:gd name="T56" fmla="*/ 61 w 99"/>
                <a:gd name="T57" fmla="*/ 0 h 45"/>
                <a:gd name="T58" fmla="*/ 59 w 99"/>
                <a:gd name="T59" fmla="*/ 3 h 45"/>
                <a:gd name="T60" fmla="*/ 55 w 99"/>
                <a:gd name="T61" fmla="*/ 7 h 45"/>
                <a:gd name="T62" fmla="*/ 53 w 99"/>
                <a:gd name="T63" fmla="*/ 7 h 45"/>
                <a:gd name="T64" fmla="*/ 51 w 99"/>
                <a:gd name="T65" fmla="*/ 5 h 45"/>
                <a:gd name="T66" fmla="*/ 51 w 99"/>
                <a:gd name="T67" fmla="*/ 7 h 45"/>
                <a:gd name="T68" fmla="*/ 43 w 99"/>
                <a:gd name="T69" fmla="*/ 5 h 45"/>
                <a:gd name="T70" fmla="*/ 38 w 99"/>
                <a:gd name="T71" fmla="*/ 9 h 45"/>
                <a:gd name="T72" fmla="*/ 32 w 99"/>
                <a:gd name="T73" fmla="*/ 9 h 45"/>
                <a:gd name="T74" fmla="*/ 28 w 99"/>
                <a:gd name="T75" fmla="*/ 15 h 45"/>
                <a:gd name="T76" fmla="*/ 19 w 99"/>
                <a:gd name="T77" fmla="*/ 15 h 45"/>
                <a:gd name="T78" fmla="*/ 13 w 99"/>
                <a:gd name="T79" fmla="*/ 19 h 45"/>
                <a:gd name="T80" fmla="*/ 11 w 99"/>
                <a:gd name="T81" fmla="*/ 17 h 45"/>
                <a:gd name="T82" fmla="*/ 7 w 99"/>
                <a:gd name="T83" fmla="*/ 17 h 45"/>
                <a:gd name="T84" fmla="*/ 0 w 99"/>
                <a:gd name="T85" fmla="*/ 19 h 45"/>
                <a:gd name="T86" fmla="*/ 0 w 99"/>
                <a:gd name="T87" fmla="*/ 19 h 45"/>
                <a:gd name="T88" fmla="*/ 0 w 99"/>
                <a:gd name="T89" fmla="*/ 26 h 45"/>
                <a:gd name="T90" fmla="*/ 0 w 99"/>
                <a:gd name="T91"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45">
                  <a:moveTo>
                    <a:pt x="0" y="34"/>
                  </a:moveTo>
                  <a:lnTo>
                    <a:pt x="15" y="43"/>
                  </a:lnTo>
                  <a:lnTo>
                    <a:pt x="21" y="45"/>
                  </a:lnTo>
                  <a:lnTo>
                    <a:pt x="28" y="43"/>
                  </a:lnTo>
                  <a:lnTo>
                    <a:pt x="38" y="40"/>
                  </a:lnTo>
                  <a:lnTo>
                    <a:pt x="38" y="36"/>
                  </a:lnTo>
                  <a:lnTo>
                    <a:pt x="45" y="34"/>
                  </a:lnTo>
                  <a:lnTo>
                    <a:pt x="51" y="30"/>
                  </a:lnTo>
                  <a:lnTo>
                    <a:pt x="57" y="36"/>
                  </a:lnTo>
                  <a:lnTo>
                    <a:pt x="57" y="32"/>
                  </a:lnTo>
                  <a:lnTo>
                    <a:pt x="61" y="28"/>
                  </a:lnTo>
                  <a:lnTo>
                    <a:pt x="64" y="24"/>
                  </a:lnTo>
                  <a:lnTo>
                    <a:pt x="70" y="24"/>
                  </a:lnTo>
                  <a:lnTo>
                    <a:pt x="76" y="24"/>
                  </a:lnTo>
                  <a:lnTo>
                    <a:pt x="83" y="24"/>
                  </a:lnTo>
                  <a:lnTo>
                    <a:pt x="89" y="26"/>
                  </a:lnTo>
                  <a:lnTo>
                    <a:pt x="95" y="22"/>
                  </a:lnTo>
                  <a:lnTo>
                    <a:pt x="95" y="15"/>
                  </a:lnTo>
                  <a:lnTo>
                    <a:pt x="99" y="7"/>
                  </a:lnTo>
                  <a:lnTo>
                    <a:pt x="99" y="7"/>
                  </a:lnTo>
                  <a:lnTo>
                    <a:pt x="91" y="0"/>
                  </a:lnTo>
                  <a:lnTo>
                    <a:pt x="85" y="0"/>
                  </a:lnTo>
                  <a:lnTo>
                    <a:pt x="80" y="3"/>
                  </a:lnTo>
                  <a:lnTo>
                    <a:pt x="78" y="0"/>
                  </a:lnTo>
                  <a:lnTo>
                    <a:pt x="74" y="0"/>
                  </a:lnTo>
                  <a:lnTo>
                    <a:pt x="72" y="5"/>
                  </a:lnTo>
                  <a:lnTo>
                    <a:pt x="70" y="3"/>
                  </a:lnTo>
                  <a:lnTo>
                    <a:pt x="66" y="3"/>
                  </a:lnTo>
                  <a:lnTo>
                    <a:pt x="61" y="0"/>
                  </a:lnTo>
                  <a:lnTo>
                    <a:pt x="59" y="3"/>
                  </a:lnTo>
                  <a:lnTo>
                    <a:pt x="55" y="7"/>
                  </a:lnTo>
                  <a:lnTo>
                    <a:pt x="53" y="7"/>
                  </a:lnTo>
                  <a:lnTo>
                    <a:pt x="51" y="5"/>
                  </a:lnTo>
                  <a:lnTo>
                    <a:pt x="51" y="7"/>
                  </a:lnTo>
                  <a:lnTo>
                    <a:pt x="43" y="5"/>
                  </a:lnTo>
                  <a:lnTo>
                    <a:pt x="38" y="9"/>
                  </a:lnTo>
                  <a:lnTo>
                    <a:pt x="32" y="9"/>
                  </a:lnTo>
                  <a:lnTo>
                    <a:pt x="28" y="15"/>
                  </a:lnTo>
                  <a:lnTo>
                    <a:pt x="19" y="15"/>
                  </a:lnTo>
                  <a:lnTo>
                    <a:pt x="13" y="19"/>
                  </a:lnTo>
                  <a:lnTo>
                    <a:pt x="11" y="17"/>
                  </a:lnTo>
                  <a:lnTo>
                    <a:pt x="7" y="17"/>
                  </a:lnTo>
                  <a:lnTo>
                    <a:pt x="0" y="19"/>
                  </a:lnTo>
                  <a:lnTo>
                    <a:pt x="0" y="19"/>
                  </a:lnTo>
                  <a:lnTo>
                    <a:pt x="0" y="26"/>
                  </a:lnTo>
                  <a:lnTo>
                    <a:pt x="0" y="34"/>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9" name="Freeform 57">
              <a:extLst>
                <a:ext uri="{FF2B5EF4-FFF2-40B4-BE49-F238E27FC236}">
                  <a16:creationId xmlns:a16="http://schemas.microsoft.com/office/drawing/2014/main" id="{07996A0F-5C42-4BAB-9987-9937509CFDC2}"/>
                </a:ext>
              </a:extLst>
            </p:cNvPr>
            <p:cNvSpPr>
              <a:spLocks/>
            </p:cNvSpPr>
            <p:nvPr/>
          </p:nvSpPr>
          <p:spPr bwMode="auto">
            <a:xfrm>
              <a:off x="4620094" y="2730261"/>
              <a:ext cx="93510" cy="56023"/>
            </a:xfrm>
            <a:custGeom>
              <a:avLst/>
              <a:gdLst>
                <a:gd name="T0" fmla="*/ 6 w 116"/>
                <a:gd name="T1" fmla="*/ 0 h 74"/>
                <a:gd name="T2" fmla="*/ 8 w 116"/>
                <a:gd name="T3" fmla="*/ 6 h 74"/>
                <a:gd name="T4" fmla="*/ 10 w 116"/>
                <a:gd name="T5" fmla="*/ 11 h 74"/>
                <a:gd name="T6" fmla="*/ 21 w 116"/>
                <a:gd name="T7" fmla="*/ 8 h 74"/>
                <a:gd name="T8" fmla="*/ 25 w 116"/>
                <a:gd name="T9" fmla="*/ 11 h 74"/>
                <a:gd name="T10" fmla="*/ 38 w 116"/>
                <a:gd name="T11" fmla="*/ 11 h 74"/>
                <a:gd name="T12" fmla="*/ 44 w 116"/>
                <a:gd name="T13" fmla="*/ 11 h 74"/>
                <a:gd name="T14" fmla="*/ 53 w 116"/>
                <a:gd name="T15" fmla="*/ 11 h 74"/>
                <a:gd name="T16" fmla="*/ 61 w 116"/>
                <a:gd name="T17" fmla="*/ 11 h 74"/>
                <a:gd name="T18" fmla="*/ 67 w 116"/>
                <a:gd name="T19" fmla="*/ 6 h 74"/>
                <a:gd name="T20" fmla="*/ 84 w 116"/>
                <a:gd name="T21" fmla="*/ 0 h 74"/>
                <a:gd name="T22" fmla="*/ 97 w 116"/>
                <a:gd name="T23" fmla="*/ 2 h 74"/>
                <a:gd name="T24" fmla="*/ 103 w 116"/>
                <a:gd name="T25" fmla="*/ 4 h 74"/>
                <a:gd name="T26" fmla="*/ 110 w 116"/>
                <a:gd name="T27" fmla="*/ 8 h 74"/>
                <a:gd name="T28" fmla="*/ 116 w 116"/>
                <a:gd name="T29" fmla="*/ 11 h 74"/>
                <a:gd name="T30" fmla="*/ 112 w 116"/>
                <a:gd name="T31" fmla="*/ 19 h 74"/>
                <a:gd name="T32" fmla="*/ 103 w 116"/>
                <a:gd name="T33" fmla="*/ 23 h 74"/>
                <a:gd name="T34" fmla="*/ 101 w 116"/>
                <a:gd name="T35" fmla="*/ 36 h 74"/>
                <a:gd name="T36" fmla="*/ 97 w 116"/>
                <a:gd name="T37" fmla="*/ 42 h 74"/>
                <a:gd name="T38" fmla="*/ 105 w 116"/>
                <a:gd name="T39" fmla="*/ 48 h 74"/>
                <a:gd name="T40" fmla="*/ 107 w 116"/>
                <a:gd name="T41" fmla="*/ 55 h 74"/>
                <a:gd name="T42" fmla="*/ 101 w 116"/>
                <a:gd name="T43" fmla="*/ 55 h 74"/>
                <a:gd name="T44" fmla="*/ 88 w 116"/>
                <a:gd name="T45" fmla="*/ 51 h 74"/>
                <a:gd name="T46" fmla="*/ 84 w 116"/>
                <a:gd name="T47" fmla="*/ 55 h 74"/>
                <a:gd name="T48" fmla="*/ 80 w 116"/>
                <a:gd name="T49" fmla="*/ 57 h 74"/>
                <a:gd name="T50" fmla="*/ 74 w 116"/>
                <a:gd name="T51" fmla="*/ 61 h 74"/>
                <a:gd name="T52" fmla="*/ 74 w 116"/>
                <a:gd name="T53" fmla="*/ 70 h 74"/>
                <a:gd name="T54" fmla="*/ 63 w 116"/>
                <a:gd name="T55" fmla="*/ 72 h 74"/>
                <a:gd name="T56" fmla="*/ 57 w 116"/>
                <a:gd name="T57" fmla="*/ 70 h 74"/>
                <a:gd name="T58" fmla="*/ 51 w 116"/>
                <a:gd name="T59" fmla="*/ 74 h 74"/>
                <a:gd name="T60" fmla="*/ 44 w 116"/>
                <a:gd name="T61" fmla="*/ 70 h 74"/>
                <a:gd name="T62" fmla="*/ 36 w 116"/>
                <a:gd name="T63" fmla="*/ 67 h 74"/>
                <a:gd name="T64" fmla="*/ 27 w 116"/>
                <a:gd name="T65" fmla="*/ 74 h 74"/>
                <a:gd name="T66" fmla="*/ 19 w 116"/>
                <a:gd name="T67" fmla="*/ 72 h 74"/>
                <a:gd name="T68" fmla="*/ 17 w 116"/>
                <a:gd name="T69" fmla="*/ 67 h 74"/>
                <a:gd name="T70" fmla="*/ 10 w 116"/>
                <a:gd name="T71" fmla="*/ 55 h 74"/>
                <a:gd name="T72" fmla="*/ 4 w 116"/>
                <a:gd name="T73" fmla="*/ 48 h 74"/>
                <a:gd name="T74" fmla="*/ 2 w 116"/>
                <a:gd name="T75" fmla="*/ 40 h 74"/>
                <a:gd name="T76" fmla="*/ 8 w 116"/>
                <a:gd name="T77" fmla="*/ 30 h 74"/>
                <a:gd name="T78" fmla="*/ 6 w 116"/>
                <a:gd name="T79" fmla="*/ 21 h 74"/>
                <a:gd name="T80" fmla="*/ 0 w 116"/>
                <a:gd name="T81" fmla="*/ 6 h 74"/>
                <a:gd name="T82" fmla="*/ 2 w 116"/>
                <a:gd name="T8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74">
                  <a:moveTo>
                    <a:pt x="2" y="0"/>
                  </a:moveTo>
                  <a:lnTo>
                    <a:pt x="6" y="0"/>
                  </a:lnTo>
                  <a:lnTo>
                    <a:pt x="10" y="2"/>
                  </a:lnTo>
                  <a:lnTo>
                    <a:pt x="8" y="6"/>
                  </a:lnTo>
                  <a:lnTo>
                    <a:pt x="8" y="8"/>
                  </a:lnTo>
                  <a:lnTo>
                    <a:pt x="10" y="11"/>
                  </a:lnTo>
                  <a:lnTo>
                    <a:pt x="15" y="8"/>
                  </a:lnTo>
                  <a:lnTo>
                    <a:pt x="21" y="8"/>
                  </a:lnTo>
                  <a:lnTo>
                    <a:pt x="23" y="11"/>
                  </a:lnTo>
                  <a:lnTo>
                    <a:pt x="25" y="11"/>
                  </a:lnTo>
                  <a:lnTo>
                    <a:pt x="32" y="13"/>
                  </a:lnTo>
                  <a:lnTo>
                    <a:pt x="38" y="11"/>
                  </a:lnTo>
                  <a:lnTo>
                    <a:pt x="40" y="11"/>
                  </a:lnTo>
                  <a:lnTo>
                    <a:pt x="44" y="11"/>
                  </a:lnTo>
                  <a:lnTo>
                    <a:pt x="48" y="11"/>
                  </a:lnTo>
                  <a:lnTo>
                    <a:pt x="53" y="11"/>
                  </a:lnTo>
                  <a:lnTo>
                    <a:pt x="59" y="13"/>
                  </a:lnTo>
                  <a:lnTo>
                    <a:pt x="61" y="11"/>
                  </a:lnTo>
                  <a:lnTo>
                    <a:pt x="67" y="8"/>
                  </a:lnTo>
                  <a:lnTo>
                    <a:pt x="67" y="6"/>
                  </a:lnTo>
                  <a:lnTo>
                    <a:pt x="80" y="0"/>
                  </a:lnTo>
                  <a:lnTo>
                    <a:pt x="84" y="0"/>
                  </a:lnTo>
                  <a:lnTo>
                    <a:pt x="91" y="0"/>
                  </a:lnTo>
                  <a:lnTo>
                    <a:pt x="97" y="2"/>
                  </a:lnTo>
                  <a:lnTo>
                    <a:pt x="99" y="6"/>
                  </a:lnTo>
                  <a:lnTo>
                    <a:pt x="103" y="4"/>
                  </a:lnTo>
                  <a:lnTo>
                    <a:pt x="110" y="6"/>
                  </a:lnTo>
                  <a:lnTo>
                    <a:pt x="110" y="8"/>
                  </a:lnTo>
                  <a:lnTo>
                    <a:pt x="114" y="8"/>
                  </a:lnTo>
                  <a:lnTo>
                    <a:pt x="116" y="11"/>
                  </a:lnTo>
                  <a:lnTo>
                    <a:pt x="114" y="17"/>
                  </a:lnTo>
                  <a:lnTo>
                    <a:pt x="112" y="19"/>
                  </a:lnTo>
                  <a:lnTo>
                    <a:pt x="107" y="19"/>
                  </a:lnTo>
                  <a:lnTo>
                    <a:pt x="103" y="23"/>
                  </a:lnTo>
                  <a:lnTo>
                    <a:pt x="103" y="32"/>
                  </a:lnTo>
                  <a:lnTo>
                    <a:pt x="101" y="36"/>
                  </a:lnTo>
                  <a:lnTo>
                    <a:pt x="97" y="40"/>
                  </a:lnTo>
                  <a:lnTo>
                    <a:pt x="97" y="42"/>
                  </a:lnTo>
                  <a:lnTo>
                    <a:pt x="101" y="44"/>
                  </a:lnTo>
                  <a:lnTo>
                    <a:pt x="105" y="48"/>
                  </a:lnTo>
                  <a:lnTo>
                    <a:pt x="107" y="55"/>
                  </a:lnTo>
                  <a:lnTo>
                    <a:pt x="107" y="55"/>
                  </a:lnTo>
                  <a:lnTo>
                    <a:pt x="103" y="53"/>
                  </a:lnTo>
                  <a:lnTo>
                    <a:pt x="101" y="55"/>
                  </a:lnTo>
                  <a:lnTo>
                    <a:pt x="95" y="51"/>
                  </a:lnTo>
                  <a:lnTo>
                    <a:pt x="88" y="51"/>
                  </a:lnTo>
                  <a:lnTo>
                    <a:pt x="86" y="53"/>
                  </a:lnTo>
                  <a:lnTo>
                    <a:pt x="84" y="55"/>
                  </a:lnTo>
                  <a:lnTo>
                    <a:pt x="80" y="57"/>
                  </a:lnTo>
                  <a:lnTo>
                    <a:pt x="80" y="57"/>
                  </a:lnTo>
                  <a:lnTo>
                    <a:pt x="78" y="57"/>
                  </a:lnTo>
                  <a:lnTo>
                    <a:pt x="74" y="61"/>
                  </a:lnTo>
                  <a:lnTo>
                    <a:pt x="74" y="65"/>
                  </a:lnTo>
                  <a:lnTo>
                    <a:pt x="74" y="70"/>
                  </a:lnTo>
                  <a:lnTo>
                    <a:pt x="72" y="72"/>
                  </a:lnTo>
                  <a:lnTo>
                    <a:pt x="63" y="72"/>
                  </a:lnTo>
                  <a:lnTo>
                    <a:pt x="59" y="72"/>
                  </a:lnTo>
                  <a:lnTo>
                    <a:pt x="57" y="70"/>
                  </a:lnTo>
                  <a:lnTo>
                    <a:pt x="53" y="70"/>
                  </a:lnTo>
                  <a:lnTo>
                    <a:pt x="51" y="74"/>
                  </a:lnTo>
                  <a:lnTo>
                    <a:pt x="46" y="72"/>
                  </a:lnTo>
                  <a:lnTo>
                    <a:pt x="44" y="70"/>
                  </a:lnTo>
                  <a:lnTo>
                    <a:pt x="40" y="70"/>
                  </a:lnTo>
                  <a:lnTo>
                    <a:pt x="36" y="67"/>
                  </a:lnTo>
                  <a:lnTo>
                    <a:pt x="32" y="72"/>
                  </a:lnTo>
                  <a:lnTo>
                    <a:pt x="27" y="74"/>
                  </a:lnTo>
                  <a:lnTo>
                    <a:pt x="21" y="74"/>
                  </a:lnTo>
                  <a:lnTo>
                    <a:pt x="19" y="72"/>
                  </a:lnTo>
                  <a:lnTo>
                    <a:pt x="19" y="72"/>
                  </a:lnTo>
                  <a:lnTo>
                    <a:pt x="17" y="67"/>
                  </a:lnTo>
                  <a:lnTo>
                    <a:pt x="17" y="63"/>
                  </a:lnTo>
                  <a:lnTo>
                    <a:pt x="10" y="55"/>
                  </a:lnTo>
                  <a:lnTo>
                    <a:pt x="4" y="48"/>
                  </a:lnTo>
                  <a:lnTo>
                    <a:pt x="4" y="48"/>
                  </a:lnTo>
                  <a:lnTo>
                    <a:pt x="4" y="44"/>
                  </a:lnTo>
                  <a:lnTo>
                    <a:pt x="2" y="40"/>
                  </a:lnTo>
                  <a:lnTo>
                    <a:pt x="2" y="36"/>
                  </a:lnTo>
                  <a:lnTo>
                    <a:pt x="8" y="30"/>
                  </a:lnTo>
                  <a:lnTo>
                    <a:pt x="10" y="25"/>
                  </a:lnTo>
                  <a:lnTo>
                    <a:pt x="6" y="21"/>
                  </a:lnTo>
                  <a:lnTo>
                    <a:pt x="2" y="15"/>
                  </a:lnTo>
                  <a:lnTo>
                    <a:pt x="0" y="6"/>
                  </a:lnTo>
                  <a:lnTo>
                    <a:pt x="2" y="4"/>
                  </a:lnTo>
                  <a:lnTo>
                    <a:pt x="2" y="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70" name="Freeform 58">
              <a:extLst>
                <a:ext uri="{FF2B5EF4-FFF2-40B4-BE49-F238E27FC236}">
                  <a16:creationId xmlns:a16="http://schemas.microsoft.com/office/drawing/2014/main" id="{72FBE7D4-318D-4E3F-94C6-CB0DD78326E1}"/>
                </a:ext>
              </a:extLst>
            </p:cNvPr>
            <p:cNvSpPr>
              <a:spLocks/>
            </p:cNvSpPr>
            <p:nvPr/>
          </p:nvSpPr>
          <p:spPr bwMode="auto">
            <a:xfrm>
              <a:off x="4594297" y="2766602"/>
              <a:ext cx="41113" cy="31040"/>
            </a:xfrm>
            <a:custGeom>
              <a:avLst/>
              <a:gdLst>
                <a:gd name="T0" fmla="*/ 36 w 51"/>
                <a:gd name="T1" fmla="*/ 0 h 41"/>
                <a:gd name="T2" fmla="*/ 42 w 51"/>
                <a:gd name="T3" fmla="*/ 7 h 41"/>
                <a:gd name="T4" fmla="*/ 49 w 51"/>
                <a:gd name="T5" fmla="*/ 15 h 41"/>
                <a:gd name="T6" fmla="*/ 49 w 51"/>
                <a:gd name="T7" fmla="*/ 19 h 41"/>
                <a:gd name="T8" fmla="*/ 51 w 51"/>
                <a:gd name="T9" fmla="*/ 24 h 41"/>
                <a:gd name="T10" fmla="*/ 47 w 51"/>
                <a:gd name="T11" fmla="*/ 26 h 41"/>
                <a:gd name="T12" fmla="*/ 45 w 51"/>
                <a:gd name="T13" fmla="*/ 26 h 41"/>
                <a:gd name="T14" fmla="*/ 38 w 51"/>
                <a:gd name="T15" fmla="*/ 30 h 41"/>
                <a:gd name="T16" fmla="*/ 30 w 51"/>
                <a:gd name="T17" fmla="*/ 28 h 41"/>
                <a:gd name="T18" fmla="*/ 26 w 51"/>
                <a:gd name="T19" fmla="*/ 32 h 41"/>
                <a:gd name="T20" fmla="*/ 26 w 51"/>
                <a:gd name="T21" fmla="*/ 32 h 41"/>
                <a:gd name="T22" fmla="*/ 19 w 51"/>
                <a:gd name="T23" fmla="*/ 34 h 41"/>
                <a:gd name="T24" fmla="*/ 11 w 51"/>
                <a:gd name="T25" fmla="*/ 41 h 41"/>
                <a:gd name="T26" fmla="*/ 11 w 51"/>
                <a:gd name="T27" fmla="*/ 41 h 41"/>
                <a:gd name="T28" fmla="*/ 7 w 51"/>
                <a:gd name="T29" fmla="*/ 36 h 41"/>
                <a:gd name="T30" fmla="*/ 5 w 51"/>
                <a:gd name="T31" fmla="*/ 32 h 41"/>
                <a:gd name="T32" fmla="*/ 2 w 51"/>
                <a:gd name="T33" fmla="*/ 26 h 41"/>
                <a:gd name="T34" fmla="*/ 0 w 51"/>
                <a:gd name="T35" fmla="*/ 19 h 41"/>
                <a:gd name="T36" fmla="*/ 0 w 51"/>
                <a:gd name="T37" fmla="*/ 13 h 41"/>
                <a:gd name="T38" fmla="*/ 2 w 51"/>
                <a:gd name="T39" fmla="*/ 13 h 41"/>
                <a:gd name="T40" fmla="*/ 2 w 51"/>
                <a:gd name="T41" fmla="*/ 11 h 41"/>
                <a:gd name="T42" fmla="*/ 2 w 51"/>
                <a:gd name="T43" fmla="*/ 9 h 41"/>
                <a:gd name="T44" fmla="*/ 9 w 51"/>
                <a:gd name="T45" fmla="*/ 7 h 41"/>
                <a:gd name="T46" fmla="*/ 11 w 51"/>
                <a:gd name="T47" fmla="*/ 5 h 41"/>
                <a:gd name="T48" fmla="*/ 15 w 51"/>
                <a:gd name="T49" fmla="*/ 3 h 41"/>
                <a:gd name="T50" fmla="*/ 24 w 51"/>
                <a:gd name="T51" fmla="*/ 0 h 41"/>
                <a:gd name="T52" fmla="*/ 26 w 51"/>
                <a:gd name="T53" fmla="*/ 0 h 41"/>
                <a:gd name="T54" fmla="*/ 32 w 51"/>
                <a:gd name="T55" fmla="*/ 0 h 41"/>
                <a:gd name="T56" fmla="*/ 36 w 51"/>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41">
                  <a:moveTo>
                    <a:pt x="36" y="0"/>
                  </a:moveTo>
                  <a:lnTo>
                    <a:pt x="42" y="7"/>
                  </a:lnTo>
                  <a:lnTo>
                    <a:pt x="49" y="15"/>
                  </a:lnTo>
                  <a:lnTo>
                    <a:pt x="49" y="19"/>
                  </a:lnTo>
                  <a:lnTo>
                    <a:pt x="51" y="24"/>
                  </a:lnTo>
                  <a:lnTo>
                    <a:pt x="47" y="26"/>
                  </a:lnTo>
                  <a:lnTo>
                    <a:pt x="45" y="26"/>
                  </a:lnTo>
                  <a:lnTo>
                    <a:pt x="38" y="30"/>
                  </a:lnTo>
                  <a:lnTo>
                    <a:pt x="30" y="28"/>
                  </a:lnTo>
                  <a:lnTo>
                    <a:pt x="26" y="32"/>
                  </a:lnTo>
                  <a:lnTo>
                    <a:pt x="26" y="32"/>
                  </a:lnTo>
                  <a:lnTo>
                    <a:pt x="19" y="34"/>
                  </a:lnTo>
                  <a:lnTo>
                    <a:pt x="11" y="41"/>
                  </a:lnTo>
                  <a:lnTo>
                    <a:pt x="11" y="41"/>
                  </a:lnTo>
                  <a:lnTo>
                    <a:pt x="7" y="36"/>
                  </a:lnTo>
                  <a:lnTo>
                    <a:pt x="5" y="32"/>
                  </a:lnTo>
                  <a:lnTo>
                    <a:pt x="2" y="26"/>
                  </a:lnTo>
                  <a:lnTo>
                    <a:pt x="0" y="19"/>
                  </a:lnTo>
                  <a:lnTo>
                    <a:pt x="0" y="13"/>
                  </a:lnTo>
                  <a:lnTo>
                    <a:pt x="2" y="13"/>
                  </a:lnTo>
                  <a:lnTo>
                    <a:pt x="2" y="11"/>
                  </a:lnTo>
                  <a:lnTo>
                    <a:pt x="2" y="9"/>
                  </a:lnTo>
                  <a:lnTo>
                    <a:pt x="9" y="7"/>
                  </a:lnTo>
                  <a:lnTo>
                    <a:pt x="11" y="5"/>
                  </a:lnTo>
                  <a:lnTo>
                    <a:pt x="15" y="3"/>
                  </a:lnTo>
                  <a:lnTo>
                    <a:pt x="24" y="0"/>
                  </a:lnTo>
                  <a:lnTo>
                    <a:pt x="26" y="0"/>
                  </a:lnTo>
                  <a:lnTo>
                    <a:pt x="32" y="0"/>
                  </a:lnTo>
                  <a:lnTo>
                    <a:pt x="36"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71" name="Freeform 59">
              <a:extLst>
                <a:ext uri="{FF2B5EF4-FFF2-40B4-BE49-F238E27FC236}">
                  <a16:creationId xmlns:a16="http://schemas.microsoft.com/office/drawing/2014/main" id="{A8E4DABE-D089-460A-82EC-81327386EE96}"/>
                </a:ext>
              </a:extLst>
            </p:cNvPr>
            <p:cNvSpPr>
              <a:spLocks/>
            </p:cNvSpPr>
            <p:nvPr/>
          </p:nvSpPr>
          <p:spPr bwMode="auto">
            <a:xfrm>
              <a:off x="4574145" y="2760544"/>
              <a:ext cx="29021" cy="56023"/>
            </a:xfrm>
            <a:custGeom>
              <a:avLst/>
              <a:gdLst>
                <a:gd name="T0" fmla="*/ 25 w 36"/>
                <a:gd name="T1" fmla="*/ 21 h 74"/>
                <a:gd name="T2" fmla="*/ 25 w 36"/>
                <a:gd name="T3" fmla="*/ 27 h 74"/>
                <a:gd name="T4" fmla="*/ 27 w 36"/>
                <a:gd name="T5" fmla="*/ 34 h 74"/>
                <a:gd name="T6" fmla="*/ 30 w 36"/>
                <a:gd name="T7" fmla="*/ 40 h 74"/>
                <a:gd name="T8" fmla="*/ 32 w 36"/>
                <a:gd name="T9" fmla="*/ 44 h 74"/>
                <a:gd name="T10" fmla="*/ 36 w 36"/>
                <a:gd name="T11" fmla="*/ 49 h 74"/>
                <a:gd name="T12" fmla="*/ 36 w 36"/>
                <a:gd name="T13" fmla="*/ 53 h 74"/>
                <a:gd name="T14" fmla="*/ 32 w 36"/>
                <a:gd name="T15" fmla="*/ 59 h 74"/>
                <a:gd name="T16" fmla="*/ 25 w 36"/>
                <a:gd name="T17" fmla="*/ 61 h 74"/>
                <a:gd name="T18" fmla="*/ 23 w 36"/>
                <a:gd name="T19" fmla="*/ 65 h 74"/>
                <a:gd name="T20" fmla="*/ 21 w 36"/>
                <a:gd name="T21" fmla="*/ 72 h 74"/>
                <a:gd name="T22" fmla="*/ 19 w 36"/>
                <a:gd name="T23" fmla="*/ 74 h 74"/>
                <a:gd name="T24" fmla="*/ 15 w 36"/>
                <a:gd name="T25" fmla="*/ 72 h 74"/>
                <a:gd name="T26" fmla="*/ 13 w 36"/>
                <a:gd name="T27" fmla="*/ 61 h 74"/>
                <a:gd name="T28" fmla="*/ 4 w 36"/>
                <a:gd name="T29" fmla="*/ 61 h 74"/>
                <a:gd name="T30" fmla="*/ 2 w 36"/>
                <a:gd name="T31" fmla="*/ 59 h 74"/>
                <a:gd name="T32" fmla="*/ 4 w 36"/>
                <a:gd name="T33" fmla="*/ 55 h 74"/>
                <a:gd name="T34" fmla="*/ 2 w 36"/>
                <a:gd name="T35" fmla="*/ 51 h 74"/>
                <a:gd name="T36" fmla="*/ 2 w 36"/>
                <a:gd name="T37" fmla="*/ 46 h 74"/>
                <a:gd name="T38" fmla="*/ 4 w 36"/>
                <a:gd name="T39" fmla="*/ 42 h 74"/>
                <a:gd name="T40" fmla="*/ 2 w 36"/>
                <a:gd name="T41" fmla="*/ 36 h 74"/>
                <a:gd name="T42" fmla="*/ 2 w 36"/>
                <a:gd name="T43" fmla="*/ 27 h 74"/>
                <a:gd name="T44" fmla="*/ 4 w 36"/>
                <a:gd name="T45" fmla="*/ 25 h 74"/>
                <a:gd name="T46" fmla="*/ 6 w 36"/>
                <a:gd name="T47" fmla="*/ 23 h 74"/>
                <a:gd name="T48" fmla="*/ 0 w 36"/>
                <a:gd name="T49" fmla="*/ 19 h 74"/>
                <a:gd name="T50" fmla="*/ 0 w 36"/>
                <a:gd name="T51" fmla="*/ 13 h 74"/>
                <a:gd name="T52" fmla="*/ 2 w 36"/>
                <a:gd name="T53" fmla="*/ 6 h 74"/>
                <a:gd name="T54" fmla="*/ 6 w 36"/>
                <a:gd name="T55" fmla="*/ 2 h 74"/>
                <a:gd name="T56" fmla="*/ 8 w 36"/>
                <a:gd name="T57" fmla="*/ 2 h 74"/>
                <a:gd name="T58" fmla="*/ 11 w 36"/>
                <a:gd name="T59" fmla="*/ 6 h 74"/>
                <a:gd name="T60" fmla="*/ 15 w 36"/>
                <a:gd name="T61" fmla="*/ 2 h 74"/>
                <a:gd name="T62" fmla="*/ 15 w 36"/>
                <a:gd name="T63" fmla="*/ 0 h 74"/>
                <a:gd name="T64" fmla="*/ 15 w 36"/>
                <a:gd name="T65" fmla="*/ 2 h 74"/>
                <a:gd name="T66" fmla="*/ 19 w 36"/>
                <a:gd name="T67" fmla="*/ 6 h 74"/>
                <a:gd name="T68" fmla="*/ 21 w 36"/>
                <a:gd name="T69" fmla="*/ 6 h 74"/>
                <a:gd name="T70" fmla="*/ 25 w 36"/>
                <a:gd name="T71" fmla="*/ 11 h 74"/>
                <a:gd name="T72" fmla="*/ 25 w 36"/>
                <a:gd name="T73" fmla="*/ 13 h 74"/>
                <a:gd name="T74" fmla="*/ 25 w 36"/>
                <a:gd name="T75" fmla="*/ 19 h 74"/>
                <a:gd name="T76" fmla="*/ 25 w 36"/>
                <a:gd name="T77"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74">
                  <a:moveTo>
                    <a:pt x="25" y="21"/>
                  </a:moveTo>
                  <a:lnTo>
                    <a:pt x="25" y="27"/>
                  </a:lnTo>
                  <a:lnTo>
                    <a:pt x="27" y="34"/>
                  </a:lnTo>
                  <a:lnTo>
                    <a:pt x="30" y="40"/>
                  </a:lnTo>
                  <a:lnTo>
                    <a:pt x="32" y="44"/>
                  </a:lnTo>
                  <a:lnTo>
                    <a:pt x="36" y="49"/>
                  </a:lnTo>
                  <a:lnTo>
                    <a:pt x="36" y="53"/>
                  </a:lnTo>
                  <a:lnTo>
                    <a:pt x="32" y="59"/>
                  </a:lnTo>
                  <a:lnTo>
                    <a:pt x="25" y="61"/>
                  </a:lnTo>
                  <a:lnTo>
                    <a:pt x="23" y="65"/>
                  </a:lnTo>
                  <a:lnTo>
                    <a:pt x="21" y="72"/>
                  </a:lnTo>
                  <a:lnTo>
                    <a:pt x="19" y="74"/>
                  </a:lnTo>
                  <a:lnTo>
                    <a:pt x="15" y="72"/>
                  </a:lnTo>
                  <a:lnTo>
                    <a:pt x="13" y="61"/>
                  </a:lnTo>
                  <a:lnTo>
                    <a:pt x="4" y="61"/>
                  </a:lnTo>
                  <a:lnTo>
                    <a:pt x="2" y="59"/>
                  </a:lnTo>
                  <a:lnTo>
                    <a:pt x="4" y="55"/>
                  </a:lnTo>
                  <a:lnTo>
                    <a:pt x="2" y="51"/>
                  </a:lnTo>
                  <a:lnTo>
                    <a:pt x="2" y="46"/>
                  </a:lnTo>
                  <a:lnTo>
                    <a:pt x="4" y="42"/>
                  </a:lnTo>
                  <a:lnTo>
                    <a:pt x="2" y="36"/>
                  </a:lnTo>
                  <a:lnTo>
                    <a:pt x="2" y="27"/>
                  </a:lnTo>
                  <a:lnTo>
                    <a:pt x="4" y="25"/>
                  </a:lnTo>
                  <a:lnTo>
                    <a:pt x="6" y="23"/>
                  </a:lnTo>
                  <a:lnTo>
                    <a:pt x="0" y="19"/>
                  </a:lnTo>
                  <a:lnTo>
                    <a:pt x="0" y="13"/>
                  </a:lnTo>
                  <a:lnTo>
                    <a:pt x="2" y="6"/>
                  </a:lnTo>
                  <a:lnTo>
                    <a:pt x="6" y="2"/>
                  </a:lnTo>
                  <a:lnTo>
                    <a:pt x="8" y="2"/>
                  </a:lnTo>
                  <a:lnTo>
                    <a:pt x="11" y="6"/>
                  </a:lnTo>
                  <a:lnTo>
                    <a:pt x="15" y="2"/>
                  </a:lnTo>
                  <a:lnTo>
                    <a:pt x="15" y="0"/>
                  </a:lnTo>
                  <a:lnTo>
                    <a:pt x="15" y="2"/>
                  </a:lnTo>
                  <a:lnTo>
                    <a:pt x="19" y="6"/>
                  </a:lnTo>
                  <a:lnTo>
                    <a:pt x="21" y="6"/>
                  </a:lnTo>
                  <a:lnTo>
                    <a:pt x="25" y="11"/>
                  </a:lnTo>
                  <a:lnTo>
                    <a:pt x="25" y="13"/>
                  </a:lnTo>
                  <a:lnTo>
                    <a:pt x="25" y="19"/>
                  </a:lnTo>
                  <a:lnTo>
                    <a:pt x="25" y="2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72" name="Freeform 60">
              <a:extLst>
                <a:ext uri="{FF2B5EF4-FFF2-40B4-BE49-F238E27FC236}">
                  <a16:creationId xmlns:a16="http://schemas.microsoft.com/office/drawing/2014/main" id="{C8871759-F3D6-4B8E-99CE-28CEEF96F5DD}"/>
                </a:ext>
              </a:extLst>
            </p:cNvPr>
            <p:cNvSpPr>
              <a:spLocks/>
            </p:cNvSpPr>
            <p:nvPr/>
          </p:nvSpPr>
          <p:spPr bwMode="auto">
            <a:xfrm>
              <a:off x="4562054" y="2695437"/>
              <a:ext cx="66102" cy="81008"/>
            </a:xfrm>
            <a:custGeom>
              <a:avLst/>
              <a:gdLst>
                <a:gd name="T0" fmla="*/ 5 w 82"/>
                <a:gd name="T1" fmla="*/ 8 h 107"/>
                <a:gd name="T2" fmla="*/ 11 w 82"/>
                <a:gd name="T3" fmla="*/ 6 h 107"/>
                <a:gd name="T4" fmla="*/ 17 w 82"/>
                <a:gd name="T5" fmla="*/ 0 h 107"/>
                <a:gd name="T6" fmla="*/ 26 w 82"/>
                <a:gd name="T7" fmla="*/ 2 h 107"/>
                <a:gd name="T8" fmla="*/ 32 w 82"/>
                <a:gd name="T9" fmla="*/ 6 h 107"/>
                <a:gd name="T10" fmla="*/ 40 w 82"/>
                <a:gd name="T11" fmla="*/ 19 h 107"/>
                <a:gd name="T12" fmla="*/ 51 w 82"/>
                <a:gd name="T13" fmla="*/ 25 h 107"/>
                <a:gd name="T14" fmla="*/ 49 w 82"/>
                <a:gd name="T15" fmla="*/ 31 h 107"/>
                <a:gd name="T16" fmla="*/ 57 w 82"/>
                <a:gd name="T17" fmla="*/ 38 h 107"/>
                <a:gd name="T18" fmla="*/ 66 w 82"/>
                <a:gd name="T19" fmla="*/ 38 h 107"/>
                <a:gd name="T20" fmla="*/ 76 w 82"/>
                <a:gd name="T21" fmla="*/ 35 h 107"/>
                <a:gd name="T22" fmla="*/ 72 w 82"/>
                <a:gd name="T23" fmla="*/ 42 h 107"/>
                <a:gd name="T24" fmla="*/ 72 w 82"/>
                <a:gd name="T25" fmla="*/ 52 h 107"/>
                <a:gd name="T26" fmla="*/ 78 w 82"/>
                <a:gd name="T27" fmla="*/ 67 h 107"/>
                <a:gd name="T28" fmla="*/ 80 w 82"/>
                <a:gd name="T29" fmla="*/ 76 h 107"/>
                <a:gd name="T30" fmla="*/ 74 w 82"/>
                <a:gd name="T31" fmla="*/ 86 h 107"/>
                <a:gd name="T32" fmla="*/ 76 w 82"/>
                <a:gd name="T33" fmla="*/ 94 h 107"/>
                <a:gd name="T34" fmla="*/ 66 w 82"/>
                <a:gd name="T35" fmla="*/ 94 h 107"/>
                <a:gd name="T36" fmla="*/ 55 w 82"/>
                <a:gd name="T37" fmla="*/ 97 h 107"/>
                <a:gd name="T38" fmla="*/ 49 w 82"/>
                <a:gd name="T39" fmla="*/ 101 h 107"/>
                <a:gd name="T40" fmla="*/ 42 w 82"/>
                <a:gd name="T41" fmla="*/ 105 h 107"/>
                <a:gd name="T42" fmla="*/ 40 w 82"/>
                <a:gd name="T43" fmla="*/ 105 h 107"/>
                <a:gd name="T44" fmla="*/ 40 w 82"/>
                <a:gd name="T45" fmla="*/ 97 h 107"/>
                <a:gd name="T46" fmla="*/ 34 w 82"/>
                <a:gd name="T47" fmla="*/ 92 h 107"/>
                <a:gd name="T48" fmla="*/ 30 w 82"/>
                <a:gd name="T49" fmla="*/ 86 h 107"/>
                <a:gd name="T50" fmla="*/ 32 w 82"/>
                <a:gd name="T51" fmla="*/ 82 h 107"/>
                <a:gd name="T52" fmla="*/ 28 w 82"/>
                <a:gd name="T53" fmla="*/ 78 h 107"/>
                <a:gd name="T54" fmla="*/ 19 w 82"/>
                <a:gd name="T55" fmla="*/ 73 h 107"/>
                <a:gd name="T56" fmla="*/ 17 w 82"/>
                <a:gd name="T57" fmla="*/ 69 h 107"/>
                <a:gd name="T58" fmla="*/ 15 w 82"/>
                <a:gd name="T59" fmla="*/ 63 h 107"/>
                <a:gd name="T60" fmla="*/ 11 w 82"/>
                <a:gd name="T61" fmla="*/ 54 h 107"/>
                <a:gd name="T62" fmla="*/ 15 w 82"/>
                <a:gd name="T63" fmla="*/ 54 h 107"/>
                <a:gd name="T64" fmla="*/ 15 w 82"/>
                <a:gd name="T65" fmla="*/ 50 h 107"/>
                <a:gd name="T66" fmla="*/ 7 w 82"/>
                <a:gd name="T67" fmla="*/ 46 h 107"/>
                <a:gd name="T68" fmla="*/ 11 w 82"/>
                <a:gd name="T69" fmla="*/ 35 h 107"/>
                <a:gd name="T70" fmla="*/ 9 w 82"/>
                <a:gd name="T71" fmla="*/ 31 h 107"/>
                <a:gd name="T72" fmla="*/ 7 w 82"/>
                <a:gd name="T73" fmla="*/ 31 h 107"/>
                <a:gd name="T74" fmla="*/ 9 w 82"/>
                <a:gd name="T75" fmla="*/ 27 h 107"/>
                <a:gd name="T76" fmla="*/ 11 w 82"/>
                <a:gd name="T77" fmla="*/ 25 h 107"/>
                <a:gd name="T78" fmla="*/ 5 w 82"/>
                <a:gd name="T79" fmla="*/ 23 h 107"/>
                <a:gd name="T80" fmla="*/ 2 w 82"/>
                <a:gd name="T81" fmla="*/ 1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2" h="107">
                  <a:moveTo>
                    <a:pt x="0" y="10"/>
                  </a:moveTo>
                  <a:lnTo>
                    <a:pt x="5" y="8"/>
                  </a:lnTo>
                  <a:lnTo>
                    <a:pt x="9" y="6"/>
                  </a:lnTo>
                  <a:lnTo>
                    <a:pt x="11" y="6"/>
                  </a:lnTo>
                  <a:lnTo>
                    <a:pt x="13" y="4"/>
                  </a:lnTo>
                  <a:lnTo>
                    <a:pt x="17" y="0"/>
                  </a:lnTo>
                  <a:lnTo>
                    <a:pt x="21" y="2"/>
                  </a:lnTo>
                  <a:lnTo>
                    <a:pt x="26" y="2"/>
                  </a:lnTo>
                  <a:lnTo>
                    <a:pt x="32" y="4"/>
                  </a:lnTo>
                  <a:lnTo>
                    <a:pt x="32" y="6"/>
                  </a:lnTo>
                  <a:lnTo>
                    <a:pt x="38" y="14"/>
                  </a:lnTo>
                  <a:lnTo>
                    <a:pt x="40" y="19"/>
                  </a:lnTo>
                  <a:lnTo>
                    <a:pt x="45" y="21"/>
                  </a:lnTo>
                  <a:lnTo>
                    <a:pt x="51" y="25"/>
                  </a:lnTo>
                  <a:lnTo>
                    <a:pt x="49" y="29"/>
                  </a:lnTo>
                  <a:lnTo>
                    <a:pt x="49" y="31"/>
                  </a:lnTo>
                  <a:lnTo>
                    <a:pt x="55" y="33"/>
                  </a:lnTo>
                  <a:lnTo>
                    <a:pt x="57" y="38"/>
                  </a:lnTo>
                  <a:lnTo>
                    <a:pt x="61" y="35"/>
                  </a:lnTo>
                  <a:lnTo>
                    <a:pt x="66" y="38"/>
                  </a:lnTo>
                  <a:lnTo>
                    <a:pt x="68" y="33"/>
                  </a:lnTo>
                  <a:lnTo>
                    <a:pt x="76" y="35"/>
                  </a:lnTo>
                  <a:lnTo>
                    <a:pt x="72" y="40"/>
                  </a:lnTo>
                  <a:lnTo>
                    <a:pt x="72" y="42"/>
                  </a:lnTo>
                  <a:lnTo>
                    <a:pt x="74" y="50"/>
                  </a:lnTo>
                  <a:lnTo>
                    <a:pt x="72" y="52"/>
                  </a:lnTo>
                  <a:lnTo>
                    <a:pt x="74" y="61"/>
                  </a:lnTo>
                  <a:lnTo>
                    <a:pt x="78" y="67"/>
                  </a:lnTo>
                  <a:lnTo>
                    <a:pt x="82" y="71"/>
                  </a:lnTo>
                  <a:lnTo>
                    <a:pt x="80" y="76"/>
                  </a:lnTo>
                  <a:lnTo>
                    <a:pt x="74" y="82"/>
                  </a:lnTo>
                  <a:lnTo>
                    <a:pt x="74" y="86"/>
                  </a:lnTo>
                  <a:lnTo>
                    <a:pt x="76" y="90"/>
                  </a:lnTo>
                  <a:lnTo>
                    <a:pt x="76" y="94"/>
                  </a:lnTo>
                  <a:lnTo>
                    <a:pt x="72" y="94"/>
                  </a:lnTo>
                  <a:lnTo>
                    <a:pt x="66" y="94"/>
                  </a:lnTo>
                  <a:lnTo>
                    <a:pt x="64" y="94"/>
                  </a:lnTo>
                  <a:lnTo>
                    <a:pt x="55" y="97"/>
                  </a:lnTo>
                  <a:lnTo>
                    <a:pt x="51" y="99"/>
                  </a:lnTo>
                  <a:lnTo>
                    <a:pt x="49" y="101"/>
                  </a:lnTo>
                  <a:lnTo>
                    <a:pt x="42" y="103"/>
                  </a:lnTo>
                  <a:lnTo>
                    <a:pt x="42" y="105"/>
                  </a:lnTo>
                  <a:lnTo>
                    <a:pt x="42" y="107"/>
                  </a:lnTo>
                  <a:lnTo>
                    <a:pt x="40" y="105"/>
                  </a:lnTo>
                  <a:lnTo>
                    <a:pt x="40" y="99"/>
                  </a:lnTo>
                  <a:lnTo>
                    <a:pt x="40" y="97"/>
                  </a:lnTo>
                  <a:lnTo>
                    <a:pt x="36" y="92"/>
                  </a:lnTo>
                  <a:lnTo>
                    <a:pt x="34" y="92"/>
                  </a:lnTo>
                  <a:lnTo>
                    <a:pt x="30" y="88"/>
                  </a:lnTo>
                  <a:lnTo>
                    <a:pt x="30" y="86"/>
                  </a:lnTo>
                  <a:lnTo>
                    <a:pt x="30" y="86"/>
                  </a:lnTo>
                  <a:lnTo>
                    <a:pt x="32" y="82"/>
                  </a:lnTo>
                  <a:lnTo>
                    <a:pt x="32" y="78"/>
                  </a:lnTo>
                  <a:lnTo>
                    <a:pt x="28" y="78"/>
                  </a:lnTo>
                  <a:lnTo>
                    <a:pt x="23" y="73"/>
                  </a:lnTo>
                  <a:lnTo>
                    <a:pt x="19" y="73"/>
                  </a:lnTo>
                  <a:lnTo>
                    <a:pt x="17" y="71"/>
                  </a:lnTo>
                  <a:lnTo>
                    <a:pt x="17" y="69"/>
                  </a:lnTo>
                  <a:lnTo>
                    <a:pt x="13" y="65"/>
                  </a:lnTo>
                  <a:lnTo>
                    <a:pt x="15" y="63"/>
                  </a:lnTo>
                  <a:lnTo>
                    <a:pt x="11" y="59"/>
                  </a:lnTo>
                  <a:lnTo>
                    <a:pt x="11" y="54"/>
                  </a:lnTo>
                  <a:lnTo>
                    <a:pt x="13" y="52"/>
                  </a:lnTo>
                  <a:lnTo>
                    <a:pt x="15" y="54"/>
                  </a:lnTo>
                  <a:lnTo>
                    <a:pt x="17" y="52"/>
                  </a:lnTo>
                  <a:lnTo>
                    <a:pt x="15" y="50"/>
                  </a:lnTo>
                  <a:lnTo>
                    <a:pt x="13" y="50"/>
                  </a:lnTo>
                  <a:lnTo>
                    <a:pt x="7" y="46"/>
                  </a:lnTo>
                  <a:lnTo>
                    <a:pt x="7" y="42"/>
                  </a:lnTo>
                  <a:lnTo>
                    <a:pt x="11" y="35"/>
                  </a:lnTo>
                  <a:lnTo>
                    <a:pt x="11" y="31"/>
                  </a:lnTo>
                  <a:lnTo>
                    <a:pt x="9" y="31"/>
                  </a:lnTo>
                  <a:lnTo>
                    <a:pt x="7" y="33"/>
                  </a:lnTo>
                  <a:lnTo>
                    <a:pt x="7" y="31"/>
                  </a:lnTo>
                  <a:lnTo>
                    <a:pt x="5" y="27"/>
                  </a:lnTo>
                  <a:lnTo>
                    <a:pt x="9" y="27"/>
                  </a:lnTo>
                  <a:lnTo>
                    <a:pt x="11" y="27"/>
                  </a:lnTo>
                  <a:lnTo>
                    <a:pt x="11" y="25"/>
                  </a:lnTo>
                  <a:lnTo>
                    <a:pt x="7" y="23"/>
                  </a:lnTo>
                  <a:lnTo>
                    <a:pt x="5" y="23"/>
                  </a:lnTo>
                  <a:lnTo>
                    <a:pt x="5" y="16"/>
                  </a:lnTo>
                  <a:lnTo>
                    <a:pt x="2" y="10"/>
                  </a:lnTo>
                  <a:lnTo>
                    <a:pt x="0" y="1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73" name="Freeform 61">
              <a:extLst>
                <a:ext uri="{FF2B5EF4-FFF2-40B4-BE49-F238E27FC236}">
                  <a16:creationId xmlns:a16="http://schemas.microsoft.com/office/drawing/2014/main" id="{2DB6CC8C-D263-4D26-B860-BF204C9A36FE}"/>
                </a:ext>
              </a:extLst>
            </p:cNvPr>
            <p:cNvSpPr>
              <a:spLocks/>
            </p:cNvSpPr>
            <p:nvPr/>
          </p:nvSpPr>
          <p:spPr bwMode="auto">
            <a:xfrm>
              <a:off x="4558828" y="2741618"/>
              <a:ext cx="29021" cy="33311"/>
            </a:xfrm>
            <a:custGeom>
              <a:avLst/>
              <a:gdLst>
                <a:gd name="T0" fmla="*/ 19 w 36"/>
                <a:gd name="T1" fmla="*/ 44 h 44"/>
                <a:gd name="T2" fmla="*/ 19 w 36"/>
                <a:gd name="T3" fmla="*/ 38 h 44"/>
                <a:gd name="T4" fmla="*/ 21 w 36"/>
                <a:gd name="T5" fmla="*/ 31 h 44"/>
                <a:gd name="T6" fmla="*/ 25 w 36"/>
                <a:gd name="T7" fmla="*/ 27 h 44"/>
                <a:gd name="T8" fmla="*/ 27 w 36"/>
                <a:gd name="T9" fmla="*/ 27 h 44"/>
                <a:gd name="T10" fmla="*/ 30 w 36"/>
                <a:gd name="T11" fmla="*/ 31 h 44"/>
                <a:gd name="T12" fmla="*/ 34 w 36"/>
                <a:gd name="T13" fmla="*/ 27 h 44"/>
                <a:gd name="T14" fmla="*/ 34 w 36"/>
                <a:gd name="T15" fmla="*/ 25 h 44"/>
                <a:gd name="T16" fmla="*/ 36 w 36"/>
                <a:gd name="T17" fmla="*/ 21 h 44"/>
                <a:gd name="T18" fmla="*/ 36 w 36"/>
                <a:gd name="T19" fmla="*/ 17 h 44"/>
                <a:gd name="T20" fmla="*/ 32 w 36"/>
                <a:gd name="T21" fmla="*/ 17 h 44"/>
                <a:gd name="T22" fmla="*/ 27 w 36"/>
                <a:gd name="T23" fmla="*/ 12 h 44"/>
                <a:gd name="T24" fmla="*/ 23 w 36"/>
                <a:gd name="T25" fmla="*/ 12 h 44"/>
                <a:gd name="T26" fmla="*/ 21 w 36"/>
                <a:gd name="T27" fmla="*/ 10 h 44"/>
                <a:gd name="T28" fmla="*/ 21 w 36"/>
                <a:gd name="T29" fmla="*/ 8 h 44"/>
                <a:gd name="T30" fmla="*/ 17 w 36"/>
                <a:gd name="T31" fmla="*/ 4 h 44"/>
                <a:gd name="T32" fmla="*/ 17 w 36"/>
                <a:gd name="T33" fmla="*/ 4 h 44"/>
                <a:gd name="T34" fmla="*/ 15 w 36"/>
                <a:gd name="T35" fmla="*/ 4 h 44"/>
                <a:gd name="T36" fmla="*/ 11 w 36"/>
                <a:gd name="T37" fmla="*/ 0 h 44"/>
                <a:gd name="T38" fmla="*/ 9 w 36"/>
                <a:gd name="T39" fmla="*/ 2 h 44"/>
                <a:gd name="T40" fmla="*/ 9 w 36"/>
                <a:gd name="T41" fmla="*/ 6 h 44"/>
                <a:gd name="T42" fmla="*/ 11 w 36"/>
                <a:gd name="T43" fmla="*/ 8 h 44"/>
                <a:gd name="T44" fmla="*/ 13 w 36"/>
                <a:gd name="T45" fmla="*/ 10 h 44"/>
                <a:gd name="T46" fmla="*/ 11 w 36"/>
                <a:gd name="T47" fmla="*/ 12 h 44"/>
                <a:gd name="T48" fmla="*/ 6 w 36"/>
                <a:gd name="T49" fmla="*/ 12 h 44"/>
                <a:gd name="T50" fmla="*/ 4 w 36"/>
                <a:gd name="T51" fmla="*/ 17 h 44"/>
                <a:gd name="T52" fmla="*/ 4 w 36"/>
                <a:gd name="T53" fmla="*/ 21 h 44"/>
                <a:gd name="T54" fmla="*/ 2 w 36"/>
                <a:gd name="T55" fmla="*/ 25 h 44"/>
                <a:gd name="T56" fmla="*/ 0 w 36"/>
                <a:gd name="T57" fmla="*/ 27 h 44"/>
                <a:gd name="T58" fmla="*/ 2 w 36"/>
                <a:gd name="T59" fmla="*/ 29 h 44"/>
                <a:gd name="T60" fmla="*/ 6 w 36"/>
                <a:gd name="T61" fmla="*/ 29 h 44"/>
                <a:gd name="T62" fmla="*/ 13 w 36"/>
                <a:gd name="T63" fmla="*/ 40 h 44"/>
                <a:gd name="T64" fmla="*/ 15 w 36"/>
                <a:gd name="T65" fmla="*/ 42 h 44"/>
                <a:gd name="T66" fmla="*/ 19 w 36"/>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4">
                  <a:moveTo>
                    <a:pt x="19" y="44"/>
                  </a:moveTo>
                  <a:lnTo>
                    <a:pt x="19" y="38"/>
                  </a:lnTo>
                  <a:lnTo>
                    <a:pt x="21" y="31"/>
                  </a:lnTo>
                  <a:lnTo>
                    <a:pt x="25" y="27"/>
                  </a:lnTo>
                  <a:lnTo>
                    <a:pt x="27" y="27"/>
                  </a:lnTo>
                  <a:lnTo>
                    <a:pt x="30" y="31"/>
                  </a:lnTo>
                  <a:lnTo>
                    <a:pt x="34" y="27"/>
                  </a:lnTo>
                  <a:lnTo>
                    <a:pt x="34" y="25"/>
                  </a:lnTo>
                  <a:lnTo>
                    <a:pt x="36" y="21"/>
                  </a:lnTo>
                  <a:lnTo>
                    <a:pt x="36" y="17"/>
                  </a:lnTo>
                  <a:lnTo>
                    <a:pt x="32" y="17"/>
                  </a:lnTo>
                  <a:lnTo>
                    <a:pt x="27" y="12"/>
                  </a:lnTo>
                  <a:lnTo>
                    <a:pt x="23" y="12"/>
                  </a:lnTo>
                  <a:lnTo>
                    <a:pt x="21" y="10"/>
                  </a:lnTo>
                  <a:lnTo>
                    <a:pt x="21" y="8"/>
                  </a:lnTo>
                  <a:lnTo>
                    <a:pt x="17" y="4"/>
                  </a:lnTo>
                  <a:lnTo>
                    <a:pt x="17" y="4"/>
                  </a:lnTo>
                  <a:lnTo>
                    <a:pt x="15" y="4"/>
                  </a:lnTo>
                  <a:lnTo>
                    <a:pt x="11" y="0"/>
                  </a:lnTo>
                  <a:lnTo>
                    <a:pt x="9" y="2"/>
                  </a:lnTo>
                  <a:lnTo>
                    <a:pt x="9" y="6"/>
                  </a:lnTo>
                  <a:lnTo>
                    <a:pt x="11" y="8"/>
                  </a:lnTo>
                  <a:lnTo>
                    <a:pt x="13" y="10"/>
                  </a:lnTo>
                  <a:lnTo>
                    <a:pt x="11" y="12"/>
                  </a:lnTo>
                  <a:lnTo>
                    <a:pt x="6" y="12"/>
                  </a:lnTo>
                  <a:lnTo>
                    <a:pt x="4" y="17"/>
                  </a:lnTo>
                  <a:lnTo>
                    <a:pt x="4" y="21"/>
                  </a:lnTo>
                  <a:lnTo>
                    <a:pt x="2" y="25"/>
                  </a:lnTo>
                  <a:lnTo>
                    <a:pt x="0" y="27"/>
                  </a:lnTo>
                  <a:lnTo>
                    <a:pt x="2" y="29"/>
                  </a:lnTo>
                  <a:lnTo>
                    <a:pt x="6" y="29"/>
                  </a:lnTo>
                  <a:lnTo>
                    <a:pt x="13" y="40"/>
                  </a:lnTo>
                  <a:lnTo>
                    <a:pt x="15" y="42"/>
                  </a:lnTo>
                  <a:lnTo>
                    <a:pt x="19" y="4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74" name="Freeform 62">
              <a:extLst>
                <a:ext uri="{FF2B5EF4-FFF2-40B4-BE49-F238E27FC236}">
                  <a16:creationId xmlns:a16="http://schemas.microsoft.com/office/drawing/2014/main" id="{8A917211-0D47-436C-996C-330479E6E042}"/>
                </a:ext>
              </a:extLst>
            </p:cNvPr>
            <p:cNvSpPr>
              <a:spLocks noEditPoints="1"/>
            </p:cNvSpPr>
            <p:nvPr/>
          </p:nvSpPr>
          <p:spPr bwMode="auto">
            <a:xfrm>
              <a:off x="4483860" y="2693922"/>
              <a:ext cx="87060" cy="63594"/>
            </a:xfrm>
            <a:custGeom>
              <a:avLst/>
              <a:gdLst>
                <a:gd name="T0" fmla="*/ 106 w 108"/>
                <a:gd name="T1" fmla="*/ 29 h 84"/>
                <a:gd name="T2" fmla="*/ 104 w 108"/>
                <a:gd name="T3" fmla="*/ 25 h 84"/>
                <a:gd name="T4" fmla="*/ 99 w 108"/>
                <a:gd name="T5" fmla="*/ 12 h 84"/>
                <a:gd name="T6" fmla="*/ 85 w 108"/>
                <a:gd name="T7" fmla="*/ 12 h 84"/>
                <a:gd name="T8" fmla="*/ 68 w 108"/>
                <a:gd name="T9" fmla="*/ 8 h 84"/>
                <a:gd name="T10" fmla="*/ 55 w 108"/>
                <a:gd name="T11" fmla="*/ 0 h 84"/>
                <a:gd name="T12" fmla="*/ 34 w 108"/>
                <a:gd name="T13" fmla="*/ 12 h 84"/>
                <a:gd name="T14" fmla="*/ 24 w 108"/>
                <a:gd name="T15" fmla="*/ 21 h 84"/>
                <a:gd name="T16" fmla="*/ 7 w 108"/>
                <a:gd name="T17" fmla="*/ 23 h 84"/>
                <a:gd name="T18" fmla="*/ 0 w 108"/>
                <a:gd name="T19" fmla="*/ 31 h 84"/>
                <a:gd name="T20" fmla="*/ 7 w 108"/>
                <a:gd name="T21" fmla="*/ 40 h 84"/>
                <a:gd name="T22" fmla="*/ 15 w 108"/>
                <a:gd name="T23" fmla="*/ 23 h 84"/>
                <a:gd name="T24" fmla="*/ 26 w 108"/>
                <a:gd name="T25" fmla="*/ 31 h 84"/>
                <a:gd name="T26" fmla="*/ 34 w 108"/>
                <a:gd name="T27" fmla="*/ 48 h 84"/>
                <a:gd name="T28" fmla="*/ 36 w 108"/>
                <a:gd name="T29" fmla="*/ 50 h 84"/>
                <a:gd name="T30" fmla="*/ 34 w 108"/>
                <a:gd name="T31" fmla="*/ 59 h 84"/>
                <a:gd name="T32" fmla="*/ 47 w 108"/>
                <a:gd name="T33" fmla="*/ 63 h 84"/>
                <a:gd name="T34" fmla="*/ 55 w 108"/>
                <a:gd name="T35" fmla="*/ 69 h 84"/>
                <a:gd name="T36" fmla="*/ 78 w 108"/>
                <a:gd name="T37" fmla="*/ 82 h 84"/>
                <a:gd name="T38" fmla="*/ 74 w 108"/>
                <a:gd name="T39" fmla="*/ 82 h 84"/>
                <a:gd name="T40" fmla="*/ 78 w 108"/>
                <a:gd name="T41" fmla="*/ 80 h 84"/>
                <a:gd name="T42" fmla="*/ 49 w 108"/>
                <a:gd name="T43" fmla="*/ 48 h 84"/>
                <a:gd name="T44" fmla="*/ 47 w 108"/>
                <a:gd name="T45" fmla="*/ 40 h 84"/>
                <a:gd name="T46" fmla="*/ 40 w 108"/>
                <a:gd name="T47" fmla="*/ 33 h 84"/>
                <a:gd name="T48" fmla="*/ 42 w 108"/>
                <a:gd name="T49" fmla="*/ 25 h 84"/>
                <a:gd name="T50" fmla="*/ 51 w 108"/>
                <a:gd name="T51" fmla="*/ 29 h 84"/>
                <a:gd name="T52" fmla="*/ 57 w 108"/>
                <a:gd name="T53" fmla="*/ 27 h 84"/>
                <a:gd name="T54" fmla="*/ 66 w 108"/>
                <a:gd name="T55" fmla="*/ 25 h 84"/>
                <a:gd name="T56" fmla="*/ 72 w 108"/>
                <a:gd name="T57" fmla="*/ 27 h 84"/>
                <a:gd name="T58" fmla="*/ 80 w 108"/>
                <a:gd name="T59" fmla="*/ 29 h 84"/>
                <a:gd name="T60" fmla="*/ 93 w 108"/>
                <a:gd name="T61" fmla="*/ 29 h 84"/>
                <a:gd name="T62" fmla="*/ 104 w 108"/>
                <a:gd name="T63" fmla="*/ 33 h 84"/>
                <a:gd name="T64" fmla="*/ 61 w 108"/>
                <a:gd name="T65" fmla="*/ 80 h 84"/>
                <a:gd name="T66" fmla="*/ 64 w 108"/>
                <a:gd name="T67" fmla="*/ 82 h 84"/>
                <a:gd name="T68" fmla="*/ 57 w 108"/>
                <a:gd name="T69" fmla="*/ 75 h 84"/>
                <a:gd name="T70" fmla="*/ 57 w 108"/>
                <a:gd name="T71" fmla="*/ 75 h 84"/>
                <a:gd name="T72" fmla="*/ 64 w 108"/>
                <a:gd name="T73" fmla="*/ 71 h 84"/>
                <a:gd name="T74" fmla="*/ 59 w 108"/>
                <a:gd name="T75" fmla="*/ 73 h 84"/>
                <a:gd name="T76" fmla="*/ 28 w 108"/>
                <a:gd name="T77" fmla="*/ 46 h 84"/>
                <a:gd name="T78" fmla="*/ 32 w 108"/>
                <a:gd name="T79" fmla="*/ 50 h 84"/>
                <a:gd name="T80" fmla="*/ 26 w 108"/>
                <a:gd name="T81" fmla="*/ 40 h 84"/>
                <a:gd name="T82" fmla="*/ 26 w 108"/>
                <a:gd name="T83" fmla="*/ 40 h 84"/>
                <a:gd name="T84" fmla="*/ 30 w 108"/>
                <a:gd name="T85" fmla="*/ 56 h 84"/>
                <a:gd name="T86" fmla="*/ 26 w 108"/>
                <a:gd name="T87" fmla="*/ 52 h 84"/>
                <a:gd name="T88" fmla="*/ 24 w 108"/>
                <a:gd name="T89" fmla="*/ 50 h 84"/>
                <a:gd name="T90" fmla="*/ 13 w 108"/>
                <a:gd name="T91" fmla="*/ 35 h 84"/>
                <a:gd name="T92" fmla="*/ 19 w 108"/>
                <a:gd name="T93" fmla="*/ 44 h 84"/>
                <a:gd name="T94" fmla="*/ 13 w 108"/>
                <a:gd name="T95" fmla="*/ 35 h 84"/>
                <a:gd name="T96" fmla="*/ 24 w 108"/>
                <a:gd name="T97" fmla="*/ 35 h 84"/>
                <a:gd name="T98" fmla="*/ 15 w 108"/>
                <a:gd name="T99" fmla="*/ 33 h 84"/>
                <a:gd name="T100" fmla="*/ 17 w 108"/>
                <a:gd name="T101" fmla="*/ 2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8" h="84">
                  <a:moveTo>
                    <a:pt x="104" y="33"/>
                  </a:moveTo>
                  <a:lnTo>
                    <a:pt x="102" y="29"/>
                  </a:lnTo>
                  <a:lnTo>
                    <a:pt x="106" y="29"/>
                  </a:lnTo>
                  <a:lnTo>
                    <a:pt x="108" y="29"/>
                  </a:lnTo>
                  <a:lnTo>
                    <a:pt x="108" y="27"/>
                  </a:lnTo>
                  <a:lnTo>
                    <a:pt x="104" y="25"/>
                  </a:lnTo>
                  <a:lnTo>
                    <a:pt x="102" y="25"/>
                  </a:lnTo>
                  <a:lnTo>
                    <a:pt x="102" y="18"/>
                  </a:lnTo>
                  <a:lnTo>
                    <a:pt x="99" y="12"/>
                  </a:lnTo>
                  <a:lnTo>
                    <a:pt x="95" y="12"/>
                  </a:lnTo>
                  <a:lnTo>
                    <a:pt x="93" y="16"/>
                  </a:lnTo>
                  <a:lnTo>
                    <a:pt x="85" y="12"/>
                  </a:lnTo>
                  <a:lnTo>
                    <a:pt x="74" y="12"/>
                  </a:lnTo>
                  <a:lnTo>
                    <a:pt x="72" y="8"/>
                  </a:lnTo>
                  <a:lnTo>
                    <a:pt x="68" y="8"/>
                  </a:lnTo>
                  <a:lnTo>
                    <a:pt x="59" y="0"/>
                  </a:lnTo>
                  <a:lnTo>
                    <a:pt x="55" y="0"/>
                  </a:lnTo>
                  <a:lnTo>
                    <a:pt x="55" y="0"/>
                  </a:lnTo>
                  <a:lnTo>
                    <a:pt x="47" y="0"/>
                  </a:lnTo>
                  <a:lnTo>
                    <a:pt x="36" y="6"/>
                  </a:lnTo>
                  <a:lnTo>
                    <a:pt x="34" y="12"/>
                  </a:lnTo>
                  <a:lnTo>
                    <a:pt x="28" y="14"/>
                  </a:lnTo>
                  <a:lnTo>
                    <a:pt x="28" y="21"/>
                  </a:lnTo>
                  <a:lnTo>
                    <a:pt x="24" y="21"/>
                  </a:lnTo>
                  <a:lnTo>
                    <a:pt x="15" y="18"/>
                  </a:lnTo>
                  <a:lnTo>
                    <a:pt x="11" y="18"/>
                  </a:lnTo>
                  <a:lnTo>
                    <a:pt x="7" y="23"/>
                  </a:lnTo>
                  <a:lnTo>
                    <a:pt x="0" y="23"/>
                  </a:lnTo>
                  <a:lnTo>
                    <a:pt x="0" y="25"/>
                  </a:lnTo>
                  <a:lnTo>
                    <a:pt x="0" y="31"/>
                  </a:lnTo>
                  <a:lnTo>
                    <a:pt x="5" y="35"/>
                  </a:lnTo>
                  <a:lnTo>
                    <a:pt x="5" y="37"/>
                  </a:lnTo>
                  <a:lnTo>
                    <a:pt x="7" y="40"/>
                  </a:lnTo>
                  <a:lnTo>
                    <a:pt x="11" y="31"/>
                  </a:lnTo>
                  <a:lnTo>
                    <a:pt x="13" y="27"/>
                  </a:lnTo>
                  <a:lnTo>
                    <a:pt x="15" y="23"/>
                  </a:lnTo>
                  <a:lnTo>
                    <a:pt x="19" y="23"/>
                  </a:lnTo>
                  <a:lnTo>
                    <a:pt x="21" y="27"/>
                  </a:lnTo>
                  <a:lnTo>
                    <a:pt x="26" y="31"/>
                  </a:lnTo>
                  <a:lnTo>
                    <a:pt x="26" y="35"/>
                  </a:lnTo>
                  <a:lnTo>
                    <a:pt x="30" y="42"/>
                  </a:lnTo>
                  <a:lnTo>
                    <a:pt x="34" y="48"/>
                  </a:lnTo>
                  <a:lnTo>
                    <a:pt x="36" y="48"/>
                  </a:lnTo>
                  <a:lnTo>
                    <a:pt x="40" y="52"/>
                  </a:lnTo>
                  <a:lnTo>
                    <a:pt x="36" y="50"/>
                  </a:lnTo>
                  <a:lnTo>
                    <a:pt x="34" y="50"/>
                  </a:lnTo>
                  <a:lnTo>
                    <a:pt x="32" y="54"/>
                  </a:lnTo>
                  <a:lnTo>
                    <a:pt x="34" y="59"/>
                  </a:lnTo>
                  <a:lnTo>
                    <a:pt x="38" y="59"/>
                  </a:lnTo>
                  <a:lnTo>
                    <a:pt x="42" y="63"/>
                  </a:lnTo>
                  <a:lnTo>
                    <a:pt x="47" y="63"/>
                  </a:lnTo>
                  <a:lnTo>
                    <a:pt x="49" y="67"/>
                  </a:lnTo>
                  <a:lnTo>
                    <a:pt x="51" y="69"/>
                  </a:lnTo>
                  <a:lnTo>
                    <a:pt x="55" y="69"/>
                  </a:lnTo>
                  <a:lnTo>
                    <a:pt x="64" y="69"/>
                  </a:lnTo>
                  <a:lnTo>
                    <a:pt x="68" y="71"/>
                  </a:lnTo>
                  <a:lnTo>
                    <a:pt x="78" y="82"/>
                  </a:lnTo>
                  <a:lnTo>
                    <a:pt x="76" y="82"/>
                  </a:lnTo>
                  <a:lnTo>
                    <a:pt x="72" y="80"/>
                  </a:lnTo>
                  <a:lnTo>
                    <a:pt x="74" y="82"/>
                  </a:lnTo>
                  <a:lnTo>
                    <a:pt x="78" y="84"/>
                  </a:lnTo>
                  <a:lnTo>
                    <a:pt x="78" y="84"/>
                  </a:lnTo>
                  <a:lnTo>
                    <a:pt x="78" y="80"/>
                  </a:lnTo>
                  <a:lnTo>
                    <a:pt x="66" y="65"/>
                  </a:lnTo>
                  <a:lnTo>
                    <a:pt x="49" y="50"/>
                  </a:lnTo>
                  <a:lnTo>
                    <a:pt x="49" y="48"/>
                  </a:lnTo>
                  <a:lnTo>
                    <a:pt x="49" y="46"/>
                  </a:lnTo>
                  <a:lnTo>
                    <a:pt x="47" y="44"/>
                  </a:lnTo>
                  <a:lnTo>
                    <a:pt x="47" y="40"/>
                  </a:lnTo>
                  <a:lnTo>
                    <a:pt x="42" y="35"/>
                  </a:lnTo>
                  <a:lnTo>
                    <a:pt x="40" y="35"/>
                  </a:lnTo>
                  <a:lnTo>
                    <a:pt x="40" y="33"/>
                  </a:lnTo>
                  <a:lnTo>
                    <a:pt x="40" y="31"/>
                  </a:lnTo>
                  <a:lnTo>
                    <a:pt x="40" y="25"/>
                  </a:lnTo>
                  <a:lnTo>
                    <a:pt x="42" y="25"/>
                  </a:lnTo>
                  <a:lnTo>
                    <a:pt x="47" y="27"/>
                  </a:lnTo>
                  <a:lnTo>
                    <a:pt x="49" y="31"/>
                  </a:lnTo>
                  <a:lnTo>
                    <a:pt x="51" y="29"/>
                  </a:lnTo>
                  <a:lnTo>
                    <a:pt x="51" y="27"/>
                  </a:lnTo>
                  <a:lnTo>
                    <a:pt x="55" y="27"/>
                  </a:lnTo>
                  <a:lnTo>
                    <a:pt x="57" y="27"/>
                  </a:lnTo>
                  <a:lnTo>
                    <a:pt x="59" y="25"/>
                  </a:lnTo>
                  <a:lnTo>
                    <a:pt x="64" y="27"/>
                  </a:lnTo>
                  <a:lnTo>
                    <a:pt x="66" y="25"/>
                  </a:lnTo>
                  <a:lnTo>
                    <a:pt x="68" y="25"/>
                  </a:lnTo>
                  <a:lnTo>
                    <a:pt x="70" y="29"/>
                  </a:lnTo>
                  <a:lnTo>
                    <a:pt x="72" y="27"/>
                  </a:lnTo>
                  <a:lnTo>
                    <a:pt x="76" y="29"/>
                  </a:lnTo>
                  <a:lnTo>
                    <a:pt x="80" y="27"/>
                  </a:lnTo>
                  <a:lnTo>
                    <a:pt x="80" y="29"/>
                  </a:lnTo>
                  <a:lnTo>
                    <a:pt x="87" y="27"/>
                  </a:lnTo>
                  <a:lnTo>
                    <a:pt x="89" y="29"/>
                  </a:lnTo>
                  <a:lnTo>
                    <a:pt x="93" y="29"/>
                  </a:lnTo>
                  <a:lnTo>
                    <a:pt x="97" y="31"/>
                  </a:lnTo>
                  <a:lnTo>
                    <a:pt x="102" y="33"/>
                  </a:lnTo>
                  <a:lnTo>
                    <a:pt x="104" y="33"/>
                  </a:lnTo>
                  <a:lnTo>
                    <a:pt x="104" y="33"/>
                  </a:lnTo>
                  <a:close/>
                  <a:moveTo>
                    <a:pt x="61" y="80"/>
                  </a:moveTo>
                  <a:lnTo>
                    <a:pt x="61" y="80"/>
                  </a:lnTo>
                  <a:lnTo>
                    <a:pt x="68" y="80"/>
                  </a:lnTo>
                  <a:lnTo>
                    <a:pt x="70" y="82"/>
                  </a:lnTo>
                  <a:lnTo>
                    <a:pt x="64" y="82"/>
                  </a:lnTo>
                  <a:lnTo>
                    <a:pt x="61" y="80"/>
                  </a:lnTo>
                  <a:lnTo>
                    <a:pt x="61" y="80"/>
                  </a:lnTo>
                  <a:close/>
                  <a:moveTo>
                    <a:pt x="57" y="75"/>
                  </a:moveTo>
                  <a:lnTo>
                    <a:pt x="68" y="75"/>
                  </a:lnTo>
                  <a:lnTo>
                    <a:pt x="64" y="78"/>
                  </a:lnTo>
                  <a:lnTo>
                    <a:pt x="57" y="75"/>
                  </a:lnTo>
                  <a:lnTo>
                    <a:pt x="57" y="75"/>
                  </a:lnTo>
                  <a:close/>
                  <a:moveTo>
                    <a:pt x="57" y="71"/>
                  </a:moveTo>
                  <a:lnTo>
                    <a:pt x="64" y="71"/>
                  </a:lnTo>
                  <a:lnTo>
                    <a:pt x="66" y="73"/>
                  </a:lnTo>
                  <a:lnTo>
                    <a:pt x="61" y="73"/>
                  </a:lnTo>
                  <a:lnTo>
                    <a:pt x="59" y="73"/>
                  </a:lnTo>
                  <a:lnTo>
                    <a:pt x="57" y="71"/>
                  </a:lnTo>
                  <a:lnTo>
                    <a:pt x="57" y="71"/>
                  </a:lnTo>
                  <a:close/>
                  <a:moveTo>
                    <a:pt x="28" y="46"/>
                  </a:moveTo>
                  <a:lnTo>
                    <a:pt x="30" y="46"/>
                  </a:lnTo>
                  <a:lnTo>
                    <a:pt x="34" y="50"/>
                  </a:lnTo>
                  <a:lnTo>
                    <a:pt x="32" y="50"/>
                  </a:lnTo>
                  <a:lnTo>
                    <a:pt x="28" y="46"/>
                  </a:lnTo>
                  <a:lnTo>
                    <a:pt x="28" y="46"/>
                  </a:lnTo>
                  <a:close/>
                  <a:moveTo>
                    <a:pt x="26" y="40"/>
                  </a:moveTo>
                  <a:lnTo>
                    <a:pt x="28" y="44"/>
                  </a:lnTo>
                  <a:lnTo>
                    <a:pt x="26" y="44"/>
                  </a:lnTo>
                  <a:lnTo>
                    <a:pt x="26" y="40"/>
                  </a:lnTo>
                  <a:lnTo>
                    <a:pt x="26" y="40"/>
                  </a:lnTo>
                  <a:close/>
                  <a:moveTo>
                    <a:pt x="26" y="52"/>
                  </a:moveTo>
                  <a:lnTo>
                    <a:pt x="30" y="56"/>
                  </a:lnTo>
                  <a:lnTo>
                    <a:pt x="32" y="59"/>
                  </a:lnTo>
                  <a:lnTo>
                    <a:pt x="26" y="52"/>
                  </a:lnTo>
                  <a:lnTo>
                    <a:pt x="26" y="52"/>
                  </a:lnTo>
                  <a:close/>
                  <a:moveTo>
                    <a:pt x="21" y="46"/>
                  </a:moveTo>
                  <a:lnTo>
                    <a:pt x="24" y="48"/>
                  </a:lnTo>
                  <a:lnTo>
                    <a:pt x="24" y="50"/>
                  </a:lnTo>
                  <a:lnTo>
                    <a:pt x="21" y="46"/>
                  </a:lnTo>
                  <a:lnTo>
                    <a:pt x="21" y="46"/>
                  </a:lnTo>
                  <a:close/>
                  <a:moveTo>
                    <a:pt x="13" y="35"/>
                  </a:moveTo>
                  <a:lnTo>
                    <a:pt x="19" y="40"/>
                  </a:lnTo>
                  <a:lnTo>
                    <a:pt x="21" y="44"/>
                  </a:lnTo>
                  <a:lnTo>
                    <a:pt x="19" y="44"/>
                  </a:lnTo>
                  <a:lnTo>
                    <a:pt x="15" y="40"/>
                  </a:lnTo>
                  <a:lnTo>
                    <a:pt x="17" y="40"/>
                  </a:lnTo>
                  <a:lnTo>
                    <a:pt x="13" y="35"/>
                  </a:lnTo>
                  <a:lnTo>
                    <a:pt x="13" y="35"/>
                  </a:lnTo>
                  <a:close/>
                  <a:moveTo>
                    <a:pt x="17" y="27"/>
                  </a:moveTo>
                  <a:lnTo>
                    <a:pt x="24" y="35"/>
                  </a:lnTo>
                  <a:lnTo>
                    <a:pt x="19" y="37"/>
                  </a:lnTo>
                  <a:lnTo>
                    <a:pt x="19" y="35"/>
                  </a:lnTo>
                  <a:lnTo>
                    <a:pt x="15" y="33"/>
                  </a:lnTo>
                  <a:lnTo>
                    <a:pt x="15" y="29"/>
                  </a:lnTo>
                  <a:lnTo>
                    <a:pt x="15" y="29"/>
                  </a:lnTo>
                  <a:lnTo>
                    <a:pt x="17" y="27"/>
                  </a:lnTo>
                  <a:lnTo>
                    <a:pt x="17" y="27"/>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75" name="Freeform 63">
              <a:extLst>
                <a:ext uri="{FF2B5EF4-FFF2-40B4-BE49-F238E27FC236}">
                  <a16:creationId xmlns:a16="http://schemas.microsoft.com/office/drawing/2014/main" id="{CEAC1EB5-72D0-4A1D-BF05-3DE5E15A671C}"/>
                </a:ext>
              </a:extLst>
            </p:cNvPr>
            <p:cNvSpPr>
              <a:spLocks/>
            </p:cNvSpPr>
            <p:nvPr/>
          </p:nvSpPr>
          <p:spPr bwMode="auto">
            <a:xfrm>
              <a:off x="4516104" y="2712849"/>
              <a:ext cx="59653" cy="49210"/>
            </a:xfrm>
            <a:custGeom>
              <a:avLst/>
              <a:gdLst>
                <a:gd name="T0" fmla="*/ 38 w 74"/>
                <a:gd name="T1" fmla="*/ 55 h 65"/>
                <a:gd name="T2" fmla="*/ 9 w 74"/>
                <a:gd name="T3" fmla="*/ 25 h 65"/>
                <a:gd name="T4" fmla="*/ 9 w 74"/>
                <a:gd name="T5" fmla="*/ 21 h 65"/>
                <a:gd name="T6" fmla="*/ 7 w 74"/>
                <a:gd name="T7" fmla="*/ 15 h 65"/>
                <a:gd name="T8" fmla="*/ 0 w 74"/>
                <a:gd name="T9" fmla="*/ 10 h 65"/>
                <a:gd name="T10" fmla="*/ 0 w 74"/>
                <a:gd name="T11" fmla="*/ 6 h 65"/>
                <a:gd name="T12" fmla="*/ 2 w 74"/>
                <a:gd name="T13" fmla="*/ 0 h 65"/>
                <a:gd name="T14" fmla="*/ 9 w 74"/>
                <a:gd name="T15" fmla="*/ 6 h 65"/>
                <a:gd name="T16" fmla="*/ 11 w 74"/>
                <a:gd name="T17" fmla="*/ 2 h 65"/>
                <a:gd name="T18" fmla="*/ 17 w 74"/>
                <a:gd name="T19" fmla="*/ 2 h 65"/>
                <a:gd name="T20" fmla="*/ 24 w 74"/>
                <a:gd name="T21" fmla="*/ 2 h 65"/>
                <a:gd name="T22" fmla="*/ 28 w 74"/>
                <a:gd name="T23" fmla="*/ 0 h 65"/>
                <a:gd name="T24" fmla="*/ 32 w 74"/>
                <a:gd name="T25" fmla="*/ 2 h 65"/>
                <a:gd name="T26" fmla="*/ 40 w 74"/>
                <a:gd name="T27" fmla="*/ 2 h 65"/>
                <a:gd name="T28" fmla="*/ 47 w 74"/>
                <a:gd name="T29" fmla="*/ 2 h 65"/>
                <a:gd name="T30" fmla="*/ 53 w 74"/>
                <a:gd name="T31" fmla="*/ 4 h 65"/>
                <a:gd name="T32" fmla="*/ 62 w 74"/>
                <a:gd name="T33" fmla="*/ 8 h 65"/>
                <a:gd name="T34" fmla="*/ 66 w 74"/>
                <a:gd name="T35" fmla="*/ 8 h 65"/>
                <a:gd name="T36" fmla="*/ 68 w 74"/>
                <a:gd name="T37" fmla="*/ 12 h 65"/>
                <a:gd name="T38" fmla="*/ 64 w 74"/>
                <a:gd name="T39" fmla="*/ 23 h 65"/>
                <a:gd name="T40" fmla="*/ 72 w 74"/>
                <a:gd name="T41" fmla="*/ 27 h 65"/>
                <a:gd name="T42" fmla="*/ 72 w 74"/>
                <a:gd name="T43" fmla="*/ 31 h 65"/>
                <a:gd name="T44" fmla="*/ 68 w 74"/>
                <a:gd name="T45" fmla="*/ 31 h 65"/>
                <a:gd name="T46" fmla="*/ 72 w 74"/>
                <a:gd name="T47" fmla="*/ 40 h 65"/>
                <a:gd name="T48" fmla="*/ 68 w 74"/>
                <a:gd name="T49" fmla="*/ 42 h 65"/>
                <a:gd name="T50" fmla="*/ 62 w 74"/>
                <a:gd name="T51" fmla="*/ 40 h 65"/>
                <a:gd name="T52" fmla="*/ 64 w 74"/>
                <a:gd name="T53" fmla="*/ 46 h 65"/>
                <a:gd name="T54" fmla="*/ 64 w 74"/>
                <a:gd name="T55" fmla="*/ 50 h 65"/>
                <a:gd name="T56" fmla="*/ 57 w 74"/>
                <a:gd name="T57" fmla="*/ 55 h 65"/>
                <a:gd name="T58" fmla="*/ 55 w 74"/>
                <a:gd name="T59" fmla="*/ 63 h 65"/>
                <a:gd name="T60" fmla="*/ 49 w 74"/>
                <a:gd name="T61" fmla="*/ 59 h 65"/>
                <a:gd name="T62" fmla="*/ 40 w 74"/>
                <a:gd name="T63" fmla="*/ 59 h 65"/>
                <a:gd name="T64" fmla="*/ 38 w 74"/>
                <a:gd name="T65"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5">
                  <a:moveTo>
                    <a:pt x="38" y="59"/>
                  </a:moveTo>
                  <a:lnTo>
                    <a:pt x="38" y="55"/>
                  </a:lnTo>
                  <a:lnTo>
                    <a:pt x="26" y="40"/>
                  </a:lnTo>
                  <a:lnTo>
                    <a:pt x="9" y="25"/>
                  </a:lnTo>
                  <a:lnTo>
                    <a:pt x="9" y="23"/>
                  </a:lnTo>
                  <a:lnTo>
                    <a:pt x="9" y="21"/>
                  </a:lnTo>
                  <a:lnTo>
                    <a:pt x="7" y="19"/>
                  </a:lnTo>
                  <a:lnTo>
                    <a:pt x="7" y="15"/>
                  </a:lnTo>
                  <a:lnTo>
                    <a:pt x="2" y="10"/>
                  </a:lnTo>
                  <a:lnTo>
                    <a:pt x="0" y="10"/>
                  </a:lnTo>
                  <a:lnTo>
                    <a:pt x="0" y="8"/>
                  </a:lnTo>
                  <a:lnTo>
                    <a:pt x="0" y="6"/>
                  </a:lnTo>
                  <a:lnTo>
                    <a:pt x="0" y="0"/>
                  </a:lnTo>
                  <a:lnTo>
                    <a:pt x="2" y="0"/>
                  </a:lnTo>
                  <a:lnTo>
                    <a:pt x="7" y="2"/>
                  </a:lnTo>
                  <a:lnTo>
                    <a:pt x="9" y="6"/>
                  </a:lnTo>
                  <a:lnTo>
                    <a:pt x="11" y="4"/>
                  </a:lnTo>
                  <a:lnTo>
                    <a:pt x="11" y="2"/>
                  </a:lnTo>
                  <a:lnTo>
                    <a:pt x="15" y="2"/>
                  </a:lnTo>
                  <a:lnTo>
                    <a:pt x="17" y="2"/>
                  </a:lnTo>
                  <a:lnTo>
                    <a:pt x="19" y="0"/>
                  </a:lnTo>
                  <a:lnTo>
                    <a:pt x="24" y="2"/>
                  </a:lnTo>
                  <a:lnTo>
                    <a:pt x="26" y="0"/>
                  </a:lnTo>
                  <a:lnTo>
                    <a:pt x="28" y="0"/>
                  </a:lnTo>
                  <a:lnTo>
                    <a:pt x="30" y="4"/>
                  </a:lnTo>
                  <a:lnTo>
                    <a:pt x="32" y="2"/>
                  </a:lnTo>
                  <a:lnTo>
                    <a:pt x="36" y="4"/>
                  </a:lnTo>
                  <a:lnTo>
                    <a:pt x="40" y="2"/>
                  </a:lnTo>
                  <a:lnTo>
                    <a:pt x="40" y="4"/>
                  </a:lnTo>
                  <a:lnTo>
                    <a:pt x="47" y="2"/>
                  </a:lnTo>
                  <a:lnTo>
                    <a:pt x="49" y="4"/>
                  </a:lnTo>
                  <a:lnTo>
                    <a:pt x="53" y="4"/>
                  </a:lnTo>
                  <a:lnTo>
                    <a:pt x="57" y="6"/>
                  </a:lnTo>
                  <a:lnTo>
                    <a:pt x="62" y="8"/>
                  </a:lnTo>
                  <a:lnTo>
                    <a:pt x="64" y="10"/>
                  </a:lnTo>
                  <a:lnTo>
                    <a:pt x="66" y="8"/>
                  </a:lnTo>
                  <a:lnTo>
                    <a:pt x="68" y="8"/>
                  </a:lnTo>
                  <a:lnTo>
                    <a:pt x="68" y="12"/>
                  </a:lnTo>
                  <a:lnTo>
                    <a:pt x="64" y="19"/>
                  </a:lnTo>
                  <a:lnTo>
                    <a:pt x="64" y="23"/>
                  </a:lnTo>
                  <a:lnTo>
                    <a:pt x="70" y="27"/>
                  </a:lnTo>
                  <a:lnTo>
                    <a:pt x="72" y="27"/>
                  </a:lnTo>
                  <a:lnTo>
                    <a:pt x="74" y="29"/>
                  </a:lnTo>
                  <a:lnTo>
                    <a:pt x="72" y="31"/>
                  </a:lnTo>
                  <a:lnTo>
                    <a:pt x="70" y="29"/>
                  </a:lnTo>
                  <a:lnTo>
                    <a:pt x="68" y="31"/>
                  </a:lnTo>
                  <a:lnTo>
                    <a:pt x="68" y="36"/>
                  </a:lnTo>
                  <a:lnTo>
                    <a:pt x="72" y="40"/>
                  </a:lnTo>
                  <a:lnTo>
                    <a:pt x="70" y="42"/>
                  </a:lnTo>
                  <a:lnTo>
                    <a:pt x="68" y="42"/>
                  </a:lnTo>
                  <a:lnTo>
                    <a:pt x="64" y="38"/>
                  </a:lnTo>
                  <a:lnTo>
                    <a:pt x="62" y="40"/>
                  </a:lnTo>
                  <a:lnTo>
                    <a:pt x="62" y="44"/>
                  </a:lnTo>
                  <a:lnTo>
                    <a:pt x="64" y="46"/>
                  </a:lnTo>
                  <a:lnTo>
                    <a:pt x="66" y="48"/>
                  </a:lnTo>
                  <a:lnTo>
                    <a:pt x="64" y="50"/>
                  </a:lnTo>
                  <a:lnTo>
                    <a:pt x="59" y="50"/>
                  </a:lnTo>
                  <a:lnTo>
                    <a:pt x="57" y="55"/>
                  </a:lnTo>
                  <a:lnTo>
                    <a:pt x="57" y="59"/>
                  </a:lnTo>
                  <a:lnTo>
                    <a:pt x="55" y="63"/>
                  </a:lnTo>
                  <a:lnTo>
                    <a:pt x="53" y="65"/>
                  </a:lnTo>
                  <a:lnTo>
                    <a:pt x="49" y="59"/>
                  </a:lnTo>
                  <a:lnTo>
                    <a:pt x="47" y="61"/>
                  </a:lnTo>
                  <a:lnTo>
                    <a:pt x="40" y="59"/>
                  </a:lnTo>
                  <a:lnTo>
                    <a:pt x="38" y="59"/>
                  </a:lnTo>
                  <a:lnTo>
                    <a:pt x="38" y="59"/>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76" name="Freeform 64">
              <a:extLst>
                <a:ext uri="{FF2B5EF4-FFF2-40B4-BE49-F238E27FC236}">
                  <a16:creationId xmlns:a16="http://schemas.microsoft.com/office/drawing/2014/main" id="{1373997C-6F78-4F42-AF2D-C25F356ECA76}"/>
                </a:ext>
              </a:extLst>
            </p:cNvPr>
            <p:cNvSpPr>
              <a:spLocks/>
            </p:cNvSpPr>
            <p:nvPr/>
          </p:nvSpPr>
          <p:spPr bwMode="auto">
            <a:xfrm>
              <a:off x="4482247" y="2684079"/>
              <a:ext cx="45949" cy="27255"/>
            </a:xfrm>
            <a:custGeom>
              <a:avLst/>
              <a:gdLst>
                <a:gd name="T0" fmla="*/ 2 w 57"/>
                <a:gd name="T1" fmla="*/ 36 h 36"/>
                <a:gd name="T2" fmla="*/ 9 w 57"/>
                <a:gd name="T3" fmla="*/ 36 h 36"/>
                <a:gd name="T4" fmla="*/ 13 w 57"/>
                <a:gd name="T5" fmla="*/ 31 h 36"/>
                <a:gd name="T6" fmla="*/ 17 w 57"/>
                <a:gd name="T7" fmla="*/ 31 h 36"/>
                <a:gd name="T8" fmla="*/ 26 w 57"/>
                <a:gd name="T9" fmla="*/ 34 h 36"/>
                <a:gd name="T10" fmla="*/ 30 w 57"/>
                <a:gd name="T11" fmla="*/ 34 h 36"/>
                <a:gd name="T12" fmla="*/ 30 w 57"/>
                <a:gd name="T13" fmla="*/ 27 h 36"/>
                <a:gd name="T14" fmla="*/ 36 w 57"/>
                <a:gd name="T15" fmla="*/ 25 h 36"/>
                <a:gd name="T16" fmla="*/ 38 w 57"/>
                <a:gd name="T17" fmla="*/ 19 h 36"/>
                <a:gd name="T18" fmla="*/ 49 w 57"/>
                <a:gd name="T19" fmla="*/ 13 h 36"/>
                <a:gd name="T20" fmla="*/ 57 w 57"/>
                <a:gd name="T21" fmla="*/ 13 h 36"/>
                <a:gd name="T22" fmla="*/ 57 w 57"/>
                <a:gd name="T23" fmla="*/ 6 h 36"/>
                <a:gd name="T24" fmla="*/ 53 w 57"/>
                <a:gd name="T25" fmla="*/ 0 h 36"/>
                <a:gd name="T26" fmla="*/ 47 w 57"/>
                <a:gd name="T27" fmla="*/ 2 h 36"/>
                <a:gd name="T28" fmla="*/ 38 w 57"/>
                <a:gd name="T29" fmla="*/ 6 h 36"/>
                <a:gd name="T30" fmla="*/ 36 w 57"/>
                <a:gd name="T31" fmla="*/ 6 h 36"/>
                <a:gd name="T32" fmla="*/ 34 w 57"/>
                <a:gd name="T33" fmla="*/ 6 h 36"/>
                <a:gd name="T34" fmla="*/ 30 w 57"/>
                <a:gd name="T35" fmla="*/ 8 h 36"/>
                <a:gd name="T36" fmla="*/ 26 w 57"/>
                <a:gd name="T37" fmla="*/ 8 h 36"/>
                <a:gd name="T38" fmla="*/ 19 w 57"/>
                <a:gd name="T39" fmla="*/ 10 h 36"/>
                <a:gd name="T40" fmla="*/ 17 w 57"/>
                <a:gd name="T41" fmla="*/ 6 h 36"/>
                <a:gd name="T42" fmla="*/ 9 w 57"/>
                <a:gd name="T43" fmla="*/ 6 h 36"/>
                <a:gd name="T44" fmla="*/ 7 w 57"/>
                <a:gd name="T45" fmla="*/ 6 h 36"/>
                <a:gd name="T46" fmla="*/ 0 w 57"/>
                <a:gd name="T47" fmla="*/ 13 h 36"/>
                <a:gd name="T48" fmla="*/ 2 w 57"/>
                <a:gd name="T49" fmla="*/ 17 h 36"/>
                <a:gd name="T50" fmla="*/ 0 w 57"/>
                <a:gd name="T51" fmla="*/ 21 h 36"/>
                <a:gd name="T52" fmla="*/ 0 w 57"/>
                <a:gd name="T53" fmla="*/ 27 h 36"/>
                <a:gd name="T54" fmla="*/ 0 w 57"/>
                <a:gd name="T55" fmla="*/ 27 h 36"/>
                <a:gd name="T56" fmla="*/ 4 w 57"/>
                <a:gd name="T57" fmla="*/ 29 h 36"/>
                <a:gd name="T58" fmla="*/ 4 w 57"/>
                <a:gd name="T59" fmla="*/ 31 h 36"/>
                <a:gd name="T60" fmla="*/ 2 w 57"/>
                <a:gd name="T61" fmla="*/ 34 h 36"/>
                <a:gd name="T62" fmla="*/ 2 w 57"/>
                <a:gd name="T6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36">
                  <a:moveTo>
                    <a:pt x="2" y="36"/>
                  </a:moveTo>
                  <a:lnTo>
                    <a:pt x="9" y="36"/>
                  </a:lnTo>
                  <a:lnTo>
                    <a:pt x="13" y="31"/>
                  </a:lnTo>
                  <a:lnTo>
                    <a:pt x="17" y="31"/>
                  </a:lnTo>
                  <a:lnTo>
                    <a:pt x="26" y="34"/>
                  </a:lnTo>
                  <a:lnTo>
                    <a:pt x="30" y="34"/>
                  </a:lnTo>
                  <a:lnTo>
                    <a:pt x="30" y="27"/>
                  </a:lnTo>
                  <a:lnTo>
                    <a:pt x="36" y="25"/>
                  </a:lnTo>
                  <a:lnTo>
                    <a:pt x="38" y="19"/>
                  </a:lnTo>
                  <a:lnTo>
                    <a:pt x="49" y="13"/>
                  </a:lnTo>
                  <a:lnTo>
                    <a:pt x="57" y="13"/>
                  </a:lnTo>
                  <a:lnTo>
                    <a:pt x="57" y="6"/>
                  </a:lnTo>
                  <a:lnTo>
                    <a:pt x="53" y="0"/>
                  </a:lnTo>
                  <a:lnTo>
                    <a:pt x="47" y="2"/>
                  </a:lnTo>
                  <a:lnTo>
                    <a:pt x="38" y="6"/>
                  </a:lnTo>
                  <a:lnTo>
                    <a:pt x="36" y="6"/>
                  </a:lnTo>
                  <a:lnTo>
                    <a:pt x="34" y="6"/>
                  </a:lnTo>
                  <a:lnTo>
                    <a:pt x="30" y="8"/>
                  </a:lnTo>
                  <a:lnTo>
                    <a:pt x="26" y="8"/>
                  </a:lnTo>
                  <a:lnTo>
                    <a:pt x="19" y="10"/>
                  </a:lnTo>
                  <a:lnTo>
                    <a:pt x="17" y="6"/>
                  </a:lnTo>
                  <a:lnTo>
                    <a:pt x="9" y="6"/>
                  </a:lnTo>
                  <a:lnTo>
                    <a:pt x="7" y="6"/>
                  </a:lnTo>
                  <a:lnTo>
                    <a:pt x="0" y="13"/>
                  </a:lnTo>
                  <a:lnTo>
                    <a:pt x="2" y="17"/>
                  </a:lnTo>
                  <a:lnTo>
                    <a:pt x="0" y="21"/>
                  </a:lnTo>
                  <a:lnTo>
                    <a:pt x="0" y="27"/>
                  </a:lnTo>
                  <a:lnTo>
                    <a:pt x="0" y="27"/>
                  </a:lnTo>
                  <a:lnTo>
                    <a:pt x="4" y="29"/>
                  </a:lnTo>
                  <a:lnTo>
                    <a:pt x="4" y="31"/>
                  </a:lnTo>
                  <a:lnTo>
                    <a:pt x="2" y="34"/>
                  </a:lnTo>
                  <a:lnTo>
                    <a:pt x="2" y="3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77" name="Freeform 65">
              <a:extLst>
                <a:ext uri="{FF2B5EF4-FFF2-40B4-BE49-F238E27FC236}">
                  <a16:creationId xmlns:a16="http://schemas.microsoft.com/office/drawing/2014/main" id="{FD719DCD-DDCC-4766-9B58-88E1676AA1CE}"/>
                </a:ext>
              </a:extLst>
            </p:cNvPr>
            <p:cNvSpPr>
              <a:spLocks/>
            </p:cNvSpPr>
            <p:nvPr/>
          </p:nvSpPr>
          <p:spPr bwMode="auto">
            <a:xfrm>
              <a:off x="4420984" y="2640926"/>
              <a:ext cx="112050" cy="50725"/>
            </a:xfrm>
            <a:custGeom>
              <a:avLst/>
              <a:gdLst>
                <a:gd name="T0" fmla="*/ 85 w 139"/>
                <a:gd name="T1" fmla="*/ 63 h 67"/>
                <a:gd name="T2" fmla="*/ 95 w 139"/>
                <a:gd name="T3" fmla="*/ 67 h 67"/>
                <a:gd name="T4" fmla="*/ 106 w 139"/>
                <a:gd name="T5" fmla="*/ 65 h 67"/>
                <a:gd name="T6" fmla="*/ 112 w 139"/>
                <a:gd name="T7" fmla="*/ 63 h 67"/>
                <a:gd name="T8" fmla="*/ 123 w 139"/>
                <a:gd name="T9" fmla="*/ 59 h 67"/>
                <a:gd name="T10" fmla="*/ 133 w 139"/>
                <a:gd name="T11" fmla="*/ 53 h 67"/>
                <a:gd name="T12" fmla="*/ 131 w 139"/>
                <a:gd name="T13" fmla="*/ 44 h 67"/>
                <a:gd name="T14" fmla="*/ 129 w 139"/>
                <a:gd name="T15" fmla="*/ 36 h 67"/>
                <a:gd name="T16" fmla="*/ 137 w 139"/>
                <a:gd name="T17" fmla="*/ 34 h 67"/>
                <a:gd name="T18" fmla="*/ 137 w 139"/>
                <a:gd name="T19" fmla="*/ 27 h 67"/>
                <a:gd name="T20" fmla="*/ 137 w 139"/>
                <a:gd name="T21" fmla="*/ 8 h 67"/>
                <a:gd name="T22" fmla="*/ 127 w 139"/>
                <a:gd name="T23" fmla="*/ 4 h 67"/>
                <a:gd name="T24" fmla="*/ 114 w 139"/>
                <a:gd name="T25" fmla="*/ 6 h 67"/>
                <a:gd name="T26" fmla="*/ 104 w 139"/>
                <a:gd name="T27" fmla="*/ 2 h 67"/>
                <a:gd name="T28" fmla="*/ 97 w 139"/>
                <a:gd name="T29" fmla="*/ 4 h 67"/>
                <a:gd name="T30" fmla="*/ 95 w 139"/>
                <a:gd name="T31" fmla="*/ 8 h 67"/>
                <a:gd name="T32" fmla="*/ 87 w 139"/>
                <a:gd name="T33" fmla="*/ 11 h 67"/>
                <a:gd name="T34" fmla="*/ 74 w 139"/>
                <a:gd name="T35" fmla="*/ 6 h 67"/>
                <a:gd name="T36" fmla="*/ 74 w 139"/>
                <a:gd name="T37" fmla="*/ 13 h 67"/>
                <a:gd name="T38" fmla="*/ 70 w 139"/>
                <a:gd name="T39" fmla="*/ 17 h 67"/>
                <a:gd name="T40" fmla="*/ 59 w 139"/>
                <a:gd name="T41" fmla="*/ 25 h 67"/>
                <a:gd name="T42" fmla="*/ 64 w 139"/>
                <a:gd name="T43" fmla="*/ 32 h 67"/>
                <a:gd name="T44" fmla="*/ 61 w 139"/>
                <a:gd name="T45" fmla="*/ 36 h 67"/>
                <a:gd name="T46" fmla="*/ 53 w 139"/>
                <a:gd name="T47" fmla="*/ 34 h 67"/>
                <a:gd name="T48" fmla="*/ 47 w 139"/>
                <a:gd name="T49" fmla="*/ 34 h 67"/>
                <a:gd name="T50" fmla="*/ 36 w 139"/>
                <a:gd name="T51" fmla="*/ 38 h 67"/>
                <a:gd name="T52" fmla="*/ 30 w 139"/>
                <a:gd name="T53" fmla="*/ 38 h 67"/>
                <a:gd name="T54" fmla="*/ 21 w 139"/>
                <a:gd name="T55" fmla="*/ 36 h 67"/>
                <a:gd name="T56" fmla="*/ 15 w 139"/>
                <a:gd name="T57" fmla="*/ 40 h 67"/>
                <a:gd name="T58" fmla="*/ 11 w 139"/>
                <a:gd name="T59" fmla="*/ 40 h 67"/>
                <a:gd name="T60" fmla="*/ 5 w 139"/>
                <a:gd name="T61" fmla="*/ 38 h 67"/>
                <a:gd name="T62" fmla="*/ 0 w 139"/>
                <a:gd name="T63" fmla="*/ 40 h 67"/>
                <a:gd name="T64" fmla="*/ 2 w 139"/>
                <a:gd name="T65" fmla="*/ 44 h 67"/>
                <a:gd name="T66" fmla="*/ 5 w 139"/>
                <a:gd name="T67" fmla="*/ 48 h 67"/>
                <a:gd name="T68" fmla="*/ 11 w 139"/>
                <a:gd name="T69" fmla="*/ 48 h 67"/>
                <a:gd name="T70" fmla="*/ 17 w 139"/>
                <a:gd name="T71" fmla="*/ 48 h 67"/>
                <a:gd name="T72" fmla="*/ 24 w 139"/>
                <a:gd name="T73" fmla="*/ 53 h 67"/>
                <a:gd name="T74" fmla="*/ 30 w 139"/>
                <a:gd name="T75" fmla="*/ 55 h 67"/>
                <a:gd name="T76" fmla="*/ 45 w 139"/>
                <a:gd name="T77" fmla="*/ 51 h 67"/>
                <a:gd name="T78" fmla="*/ 51 w 139"/>
                <a:gd name="T79" fmla="*/ 53 h 67"/>
                <a:gd name="T80" fmla="*/ 72 w 139"/>
                <a:gd name="T81" fmla="*/ 61 h 67"/>
                <a:gd name="T82" fmla="*/ 83 w 139"/>
                <a:gd name="T83"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 h="67">
                  <a:moveTo>
                    <a:pt x="83" y="63"/>
                  </a:moveTo>
                  <a:lnTo>
                    <a:pt x="85" y="63"/>
                  </a:lnTo>
                  <a:lnTo>
                    <a:pt x="93" y="63"/>
                  </a:lnTo>
                  <a:lnTo>
                    <a:pt x="95" y="67"/>
                  </a:lnTo>
                  <a:lnTo>
                    <a:pt x="102" y="65"/>
                  </a:lnTo>
                  <a:lnTo>
                    <a:pt x="106" y="65"/>
                  </a:lnTo>
                  <a:lnTo>
                    <a:pt x="110" y="63"/>
                  </a:lnTo>
                  <a:lnTo>
                    <a:pt x="112" y="63"/>
                  </a:lnTo>
                  <a:lnTo>
                    <a:pt x="114" y="63"/>
                  </a:lnTo>
                  <a:lnTo>
                    <a:pt x="123" y="59"/>
                  </a:lnTo>
                  <a:lnTo>
                    <a:pt x="129" y="57"/>
                  </a:lnTo>
                  <a:lnTo>
                    <a:pt x="133" y="53"/>
                  </a:lnTo>
                  <a:lnTo>
                    <a:pt x="131" y="48"/>
                  </a:lnTo>
                  <a:lnTo>
                    <a:pt x="131" y="44"/>
                  </a:lnTo>
                  <a:lnTo>
                    <a:pt x="133" y="40"/>
                  </a:lnTo>
                  <a:lnTo>
                    <a:pt x="129" y="36"/>
                  </a:lnTo>
                  <a:lnTo>
                    <a:pt x="129" y="34"/>
                  </a:lnTo>
                  <a:lnTo>
                    <a:pt x="137" y="34"/>
                  </a:lnTo>
                  <a:lnTo>
                    <a:pt x="139" y="32"/>
                  </a:lnTo>
                  <a:lnTo>
                    <a:pt x="137" y="27"/>
                  </a:lnTo>
                  <a:lnTo>
                    <a:pt x="137" y="15"/>
                  </a:lnTo>
                  <a:lnTo>
                    <a:pt x="137" y="8"/>
                  </a:lnTo>
                  <a:lnTo>
                    <a:pt x="129" y="6"/>
                  </a:lnTo>
                  <a:lnTo>
                    <a:pt x="127" y="4"/>
                  </a:lnTo>
                  <a:lnTo>
                    <a:pt x="120" y="6"/>
                  </a:lnTo>
                  <a:lnTo>
                    <a:pt x="114" y="6"/>
                  </a:lnTo>
                  <a:lnTo>
                    <a:pt x="110" y="2"/>
                  </a:lnTo>
                  <a:lnTo>
                    <a:pt x="104" y="2"/>
                  </a:lnTo>
                  <a:lnTo>
                    <a:pt x="99" y="0"/>
                  </a:lnTo>
                  <a:lnTo>
                    <a:pt x="97" y="4"/>
                  </a:lnTo>
                  <a:lnTo>
                    <a:pt x="95" y="6"/>
                  </a:lnTo>
                  <a:lnTo>
                    <a:pt x="95" y="8"/>
                  </a:lnTo>
                  <a:lnTo>
                    <a:pt x="89" y="8"/>
                  </a:lnTo>
                  <a:lnTo>
                    <a:pt x="87" y="11"/>
                  </a:lnTo>
                  <a:lnTo>
                    <a:pt x="78" y="6"/>
                  </a:lnTo>
                  <a:lnTo>
                    <a:pt x="74" y="6"/>
                  </a:lnTo>
                  <a:lnTo>
                    <a:pt x="74" y="8"/>
                  </a:lnTo>
                  <a:lnTo>
                    <a:pt x="74" y="13"/>
                  </a:lnTo>
                  <a:lnTo>
                    <a:pt x="72" y="13"/>
                  </a:lnTo>
                  <a:lnTo>
                    <a:pt x="70" y="17"/>
                  </a:lnTo>
                  <a:lnTo>
                    <a:pt x="64" y="19"/>
                  </a:lnTo>
                  <a:lnTo>
                    <a:pt x="59" y="25"/>
                  </a:lnTo>
                  <a:lnTo>
                    <a:pt x="59" y="27"/>
                  </a:lnTo>
                  <a:lnTo>
                    <a:pt x="64" y="32"/>
                  </a:lnTo>
                  <a:lnTo>
                    <a:pt x="64" y="34"/>
                  </a:lnTo>
                  <a:lnTo>
                    <a:pt x="61" y="36"/>
                  </a:lnTo>
                  <a:lnTo>
                    <a:pt x="57" y="34"/>
                  </a:lnTo>
                  <a:lnTo>
                    <a:pt x="53" y="34"/>
                  </a:lnTo>
                  <a:lnTo>
                    <a:pt x="49" y="34"/>
                  </a:lnTo>
                  <a:lnTo>
                    <a:pt x="47" y="34"/>
                  </a:lnTo>
                  <a:lnTo>
                    <a:pt x="40" y="38"/>
                  </a:lnTo>
                  <a:lnTo>
                    <a:pt x="36" y="38"/>
                  </a:lnTo>
                  <a:lnTo>
                    <a:pt x="32" y="38"/>
                  </a:lnTo>
                  <a:lnTo>
                    <a:pt x="30" y="38"/>
                  </a:lnTo>
                  <a:lnTo>
                    <a:pt x="26" y="36"/>
                  </a:lnTo>
                  <a:lnTo>
                    <a:pt x="21" y="36"/>
                  </a:lnTo>
                  <a:lnTo>
                    <a:pt x="15" y="36"/>
                  </a:lnTo>
                  <a:lnTo>
                    <a:pt x="15" y="40"/>
                  </a:lnTo>
                  <a:lnTo>
                    <a:pt x="15" y="40"/>
                  </a:lnTo>
                  <a:lnTo>
                    <a:pt x="11" y="40"/>
                  </a:lnTo>
                  <a:lnTo>
                    <a:pt x="7" y="36"/>
                  </a:lnTo>
                  <a:lnTo>
                    <a:pt x="5" y="38"/>
                  </a:lnTo>
                  <a:lnTo>
                    <a:pt x="0" y="40"/>
                  </a:lnTo>
                  <a:lnTo>
                    <a:pt x="0" y="40"/>
                  </a:lnTo>
                  <a:lnTo>
                    <a:pt x="2" y="40"/>
                  </a:lnTo>
                  <a:lnTo>
                    <a:pt x="2" y="44"/>
                  </a:lnTo>
                  <a:lnTo>
                    <a:pt x="5" y="46"/>
                  </a:lnTo>
                  <a:lnTo>
                    <a:pt x="5" y="48"/>
                  </a:lnTo>
                  <a:lnTo>
                    <a:pt x="7" y="48"/>
                  </a:lnTo>
                  <a:lnTo>
                    <a:pt x="11" y="48"/>
                  </a:lnTo>
                  <a:lnTo>
                    <a:pt x="15" y="53"/>
                  </a:lnTo>
                  <a:lnTo>
                    <a:pt x="17" y="48"/>
                  </a:lnTo>
                  <a:lnTo>
                    <a:pt x="21" y="48"/>
                  </a:lnTo>
                  <a:lnTo>
                    <a:pt x="24" y="53"/>
                  </a:lnTo>
                  <a:lnTo>
                    <a:pt x="24" y="53"/>
                  </a:lnTo>
                  <a:lnTo>
                    <a:pt x="30" y="55"/>
                  </a:lnTo>
                  <a:lnTo>
                    <a:pt x="40" y="48"/>
                  </a:lnTo>
                  <a:lnTo>
                    <a:pt x="45" y="51"/>
                  </a:lnTo>
                  <a:lnTo>
                    <a:pt x="51" y="51"/>
                  </a:lnTo>
                  <a:lnTo>
                    <a:pt x="51" y="53"/>
                  </a:lnTo>
                  <a:lnTo>
                    <a:pt x="59" y="59"/>
                  </a:lnTo>
                  <a:lnTo>
                    <a:pt x="72" y="61"/>
                  </a:lnTo>
                  <a:lnTo>
                    <a:pt x="78" y="61"/>
                  </a:lnTo>
                  <a:lnTo>
                    <a:pt x="83" y="63"/>
                  </a:lnTo>
                  <a:lnTo>
                    <a:pt x="83" y="6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78" name="Freeform 66">
              <a:extLst>
                <a:ext uri="{FF2B5EF4-FFF2-40B4-BE49-F238E27FC236}">
                  <a16:creationId xmlns:a16="http://schemas.microsoft.com/office/drawing/2014/main" id="{87AD371D-045F-4864-9F9A-18FCB7BAF17A}"/>
                </a:ext>
              </a:extLst>
            </p:cNvPr>
            <p:cNvSpPr>
              <a:spLocks/>
            </p:cNvSpPr>
            <p:nvPr/>
          </p:nvSpPr>
          <p:spPr bwMode="auto">
            <a:xfrm>
              <a:off x="4483860" y="2519794"/>
              <a:ext cx="148325" cy="118104"/>
            </a:xfrm>
            <a:custGeom>
              <a:avLst/>
              <a:gdLst>
                <a:gd name="T0" fmla="*/ 112 w 184"/>
                <a:gd name="T1" fmla="*/ 156 h 156"/>
                <a:gd name="T2" fmla="*/ 118 w 184"/>
                <a:gd name="T3" fmla="*/ 152 h 156"/>
                <a:gd name="T4" fmla="*/ 125 w 184"/>
                <a:gd name="T5" fmla="*/ 152 h 156"/>
                <a:gd name="T6" fmla="*/ 131 w 184"/>
                <a:gd name="T7" fmla="*/ 154 h 156"/>
                <a:gd name="T8" fmla="*/ 137 w 184"/>
                <a:gd name="T9" fmla="*/ 149 h 156"/>
                <a:gd name="T10" fmla="*/ 144 w 184"/>
                <a:gd name="T11" fmla="*/ 149 h 156"/>
                <a:gd name="T12" fmla="*/ 158 w 184"/>
                <a:gd name="T13" fmla="*/ 156 h 156"/>
                <a:gd name="T14" fmla="*/ 163 w 184"/>
                <a:gd name="T15" fmla="*/ 149 h 156"/>
                <a:gd name="T16" fmla="*/ 175 w 184"/>
                <a:gd name="T17" fmla="*/ 130 h 156"/>
                <a:gd name="T18" fmla="*/ 179 w 184"/>
                <a:gd name="T19" fmla="*/ 122 h 156"/>
                <a:gd name="T20" fmla="*/ 184 w 184"/>
                <a:gd name="T21" fmla="*/ 116 h 156"/>
                <a:gd name="T22" fmla="*/ 182 w 184"/>
                <a:gd name="T23" fmla="*/ 109 h 156"/>
                <a:gd name="T24" fmla="*/ 179 w 184"/>
                <a:gd name="T25" fmla="*/ 105 h 156"/>
                <a:gd name="T26" fmla="*/ 173 w 184"/>
                <a:gd name="T27" fmla="*/ 97 h 156"/>
                <a:gd name="T28" fmla="*/ 173 w 184"/>
                <a:gd name="T29" fmla="*/ 82 h 156"/>
                <a:gd name="T30" fmla="*/ 169 w 184"/>
                <a:gd name="T31" fmla="*/ 69 h 156"/>
                <a:gd name="T32" fmla="*/ 175 w 184"/>
                <a:gd name="T33" fmla="*/ 63 h 156"/>
                <a:gd name="T34" fmla="*/ 173 w 184"/>
                <a:gd name="T35" fmla="*/ 48 h 156"/>
                <a:gd name="T36" fmla="*/ 169 w 184"/>
                <a:gd name="T37" fmla="*/ 40 h 156"/>
                <a:gd name="T38" fmla="*/ 163 w 184"/>
                <a:gd name="T39" fmla="*/ 25 h 156"/>
                <a:gd name="T40" fmla="*/ 161 w 184"/>
                <a:gd name="T41" fmla="*/ 12 h 156"/>
                <a:gd name="T42" fmla="*/ 154 w 184"/>
                <a:gd name="T43" fmla="*/ 8 h 156"/>
                <a:gd name="T44" fmla="*/ 102 w 184"/>
                <a:gd name="T45" fmla="*/ 10 h 156"/>
                <a:gd name="T46" fmla="*/ 93 w 184"/>
                <a:gd name="T47" fmla="*/ 17 h 156"/>
                <a:gd name="T48" fmla="*/ 87 w 184"/>
                <a:gd name="T49" fmla="*/ 17 h 156"/>
                <a:gd name="T50" fmla="*/ 97 w 184"/>
                <a:gd name="T51" fmla="*/ 8 h 156"/>
                <a:gd name="T52" fmla="*/ 91 w 184"/>
                <a:gd name="T53" fmla="*/ 12 h 156"/>
                <a:gd name="T54" fmla="*/ 74 w 184"/>
                <a:gd name="T55" fmla="*/ 12 h 156"/>
                <a:gd name="T56" fmla="*/ 74 w 184"/>
                <a:gd name="T57" fmla="*/ 6 h 156"/>
                <a:gd name="T58" fmla="*/ 80 w 184"/>
                <a:gd name="T59" fmla="*/ 8 h 156"/>
                <a:gd name="T60" fmla="*/ 76 w 184"/>
                <a:gd name="T61" fmla="*/ 4 h 156"/>
                <a:gd name="T62" fmla="*/ 57 w 184"/>
                <a:gd name="T63" fmla="*/ 4 h 156"/>
                <a:gd name="T64" fmla="*/ 47 w 184"/>
                <a:gd name="T65" fmla="*/ 6 h 156"/>
                <a:gd name="T66" fmla="*/ 36 w 184"/>
                <a:gd name="T67" fmla="*/ 12 h 156"/>
                <a:gd name="T68" fmla="*/ 34 w 184"/>
                <a:gd name="T69" fmla="*/ 19 h 156"/>
                <a:gd name="T70" fmla="*/ 17 w 184"/>
                <a:gd name="T71" fmla="*/ 25 h 156"/>
                <a:gd name="T72" fmla="*/ 9 w 184"/>
                <a:gd name="T73" fmla="*/ 29 h 156"/>
                <a:gd name="T74" fmla="*/ 7 w 184"/>
                <a:gd name="T75" fmla="*/ 36 h 156"/>
                <a:gd name="T76" fmla="*/ 5 w 184"/>
                <a:gd name="T77" fmla="*/ 38 h 156"/>
                <a:gd name="T78" fmla="*/ 7 w 184"/>
                <a:gd name="T79" fmla="*/ 52 h 156"/>
                <a:gd name="T80" fmla="*/ 0 w 184"/>
                <a:gd name="T81" fmla="*/ 59 h 156"/>
                <a:gd name="T82" fmla="*/ 7 w 184"/>
                <a:gd name="T83" fmla="*/ 69 h 156"/>
                <a:gd name="T84" fmla="*/ 9 w 184"/>
                <a:gd name="T85" fmla="*/ 76 h 156"/>
                <a:gd name="T86" fmla="*/ 9 w 184"/>
                <a:gd name="T87" fmla="*/ 84 h 156"/>
                <a:gd name="T88" fmla="*/ 15 w 184"/>
                <a:gd name="T89" fmla="*/ 93 h 156"/>
                <a:gd name="T90" fmla="*/ 17 w 184"/>
                <a:gd name="T91" fmla="*/ 107 h 156"/>
                <a:gd name="T92" fmla="*/ 17 w 184"/>
                <a:gd name="T93" fmla="*/ 111 h 156"/>
                <a:gd name="T94" fmla="*/ 24 w 184"/>
                <a:gd name="T95" fmla="*/ 109 h 156"/>
                <a:gd name="T96" fmla="*/ 34 w 184"/>
                <a:gd name="T97" fmla="*/ 109 h 156"/>
                <a:gd name="T98" fmla="*/ 36 w 184"/>
                <a:gd name="T99" fmla="*/ 116 h 156"/>
                <a:gd name="T100" fmla="*/ 42 w 184"/>
                <a:gd name="T101" fmla="*/ 118 h 156"/>
                <a:gd name="T102" fmla="*/ 42 w 184"/>
                <a:gd name="T103" fmla="*/ 124 h 156"/>
                <a:gd name="T104" fmla="*/ 45 w 184"/>
                <a:gd name="T105" fmla="*/ 130 h 156"/>
                <a:gd name="T106" fmla="*/ 49 w 184"/>
                <a:gd name="T107" fmla="*/ 128 h 156"/>
                <a:gd name="T108" fmla="*/ 47 w 184"/>
                <a:gd name="T109" fmla="*/ 122 h 156"/>
                <a:gd name="T110" fmla="*/ 57 w 184"/>
                <a:gd name="T111" fmla="*/ 126 h 156"/>
                <a:gd name="T112" fmla="*/ 61 w 184"/>
                <a:gd name="T113" fmla="*/ 128 h 156"/>
                <a:gd name="T114" fmla="*/ 74 w 184"/>
                <a:gd name="T115" fmla="*/ 130 h 156"/>
                <a:gd name="T116" fmla="*/ 93 w 184"/>
                <a:gd name="T117" fmla="*/ 141 h 156"/>
                <a:gd name="T118" fmla="*/ 99 w 184"/>
                <a:gd name="T119" fmla="*/ 147 h 156"/>
                <a:gd name="T120" fmla="*/ 106 w 184"/>
                <a:gd name="T121" fmla="*/ 147 h 156"/>
                <a:gd name="T122" fmla="*/ 110 w 184"/>
                <a:gd name="T123" fmla="*/ 1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 h="156">
                  <a:moveTo>
                    <a:pt x="110" y="154"/>
                  </a:moveTo>
                  <a:lnTo>
                    <a:pt x="112" y="156"/>
                  </a:lnTo>
                  <a:lnTo>
                    <a:pt x="114" y="156"/>
                  </a:lnTo>
                  <a:lnTo>
                    <a:pt x="118" y="152"/>
                  </a:lnTo>
                  <a:lnTo>
                    <a:pt x="120" y="149"/>
                  </a:lnTo>
                  <a:lnTo>
                    <a:pt x="125" y="152"/>
                  </a:lnTo>
                  <a:lnTo>
                    <a:pt x="129" y="152"/>
                  </a:lnTo>
                  <a:lnTo>
                    <a:pt x="131" y="154"/>
                  </a:lnTo>
                  <a:lnTo>
                    <a:pt x="133" y="149"/>
                  </a:lnTo>
                  <a:lnTo>
                    <a:pt x="137" y="149"/>
                  </a:lnTo>
                  <a:lnTo>
                    <a:pt x="139" y="152"/>
                  </a:lnTo>
                  <a:lnTo>
                    <a:pt x="144" y="149"/>
                  </a:lnTo>
                  <a:lnTo>
                    <a:pt x="150" y="149"/>
                  </a:lnTo>
                  <a:lnTo>
                    <a:pt x="158" y="156"/>
                  </a:lnTo>
                  <a:lnTo>
                    <a:pt x="163" y="156"/>
                  </a:lnTo>
                  <a:lnTo>
                    <a:pt x="163" y="149"/>
                  </a:lnTo>
                  <a:lnTo>
                    <a:pt x="163" y="143"/>
                  </a:lnTo>
                  <a:lnTo>
                    <a:pt x="175" y="130"/>
                  </a:lnTo>
                  <a:lnTo>
                    <a:pt x="175" y="124"/>
                  </a:lnTo>
                  <a:lnTo>
                    <a:pt x="179" y="122"/>
                  </a:lnTo>
                  <a:lnTo>
                    <a:pt x="182" y="120"/>
                  </a:lnTo>
                  <a:lnTo>
                    <a:pt x="184" y="116"/>
                  </a:lnTo>
                  <a:lnTo>
                    <a:pt x="182" y="111"/>
                  </a:lnTo>
                  <a:lnTo>
                    <a:pt x="182" y="109"/>
                  </a:lnTo>
                  <a:lnTo>
                    <a:pt x="184" y="107"/>
                  </a:lnTo>
                  <a:lnTo>
                    <a:pt x="179" y="105"/>
                  </a:lnTo>
                  <a:lnTo>
                    <a:pt x="175" y="99"/>
                  </a:lnTo>
                  <a:lnTo>
                    <a:pt x="173" y="97"/>
                  </a:lnTo>
                  <a:lnTo>
                    <a:pt x="173" y="86"/>
                  </a:lnTo>
                  <a:lnTo>
                    <a:pt x="173" y="82"/>
                  </a:lnTo>
                  <a:lnTo>
                    <a:pt x="169" y="76"/>
                  </a:lnTo>
                  <a:lnTo>
                    <a:pt x="169" y="69"/>
                  </a:lnTo>
                  <a:lnTo>
                    <a:pt x="171" y="63"/>
                  </a:lnTo>
                  <a:lnTo>
                    <a:pt x="175" y="63"/>
                  </a:lnTo>
                  <a:lnTo>
                    <a:pt x="175" y="50"/>
                  </a:lnTo>
                  <a:lnTo>
                    <a:pt x="173" y="48"/>
                  </a:lnTo>
                  <a:lnTo>
                    <a:pt x="171" y="44"/>
                  </a:lnTo>
                  <a:lnTo>
                    <a:pt x="169" y="40"/>
                  </a:lnTo>
                  <a:lnTo>
                    <a:pt x="167" y="29"/>
                  </a:lnTo>
                  <a:lnTo>
                    <a:pt x="163" y="25"/>
                  </a:lnTo>
                  <a:lnTo>
                    <a:pt x="163" y="19"/>
                  </a:lnTo>
                  <a:lnTo>
                    <a:pt x="161" y="12"/>
                  </a:lnTo>
                  <a:lnTo>
                    <a:pt x="158" y="12"/>
                  </a:lnTo>
                  <a:lnTo>
                    <a:pt x="154" y="8"/>
                  </a:lnTo>
                  <a:lnTo>
                    <a:pt x="127" y="10"/>
                  </a:lnTo>
                  <a:lnTo>
                    <a:pt x="102" y="10"/>
                  </a:lnTo>
                  <a:lnTo>
                    <a:pt x="99" y="10"/>
                  </a:lnTo>
                  <a:lnTo>
                    <a:pt x="93" y="17"/>
                  </a:lnTo>
                  <a:lnTo>
                    <a:pt x="87" y="19"/>
                  </a:lnTo>
                  <a:lnTo>
                    <a:pt x="87" y="17"/>
                  </a:lnTo>
                  <a:lnTo>
                    <a:pt x="91" y="12"/>
                  </a:lnTo>
                  <a:lnTo>
                    <a:pt x="97" y="8"/>
                  </a:lnTo>
                  <a:lnTo>
                    <a:pt x="95" y="8"/>
                  </a:lnTo>
                  <a:lnTo>
                    <a:pt x="91" y="12"/>
                  </a:lnTo>
                  <a:lnTo>
                    <a:pt x="83" y="17"/>
                  </a:lnTo>
                  <a:lnTo>
                    <a:pt x="74" y="12"/>
                  </a:lnTo>
                  <a:lnTo>
                    <a:pt x="74" y="8"/>
                  </a:lnTo>
                  <a:lnTo>
                    <a:pt x="74" y="6"/>
                  </a:lnTo>
                  <a:lnTo>
                    <a:pt x="78" y="6"/>
                  </a:lnTo>
                  <a:lnTo>
                    <a:pt x="80" y="8"/>
                  </a:lnTo>
                  <a:lnTo>
                    <a:pt x="80" y="6"/>
                  </a:lnTo>
                  <a:lnTo>
                    <a:pt x="76" y="4"/>
                  </a:lnTo>
                  <a:lnTo>
                    <a:pt x="66" y="0"/>
                  </a:lnTo>
                  <a:lnTo>
                    <a:pt x="57" y="4"/>
                  </a:lnTo>
                  <a:lnTo>
                    <a:pt x="53" y="4"/>
                  </a:lnTo>
                  <a:lnTo>
                    <a:pt x="47" y="6"/>
                  </a:lnTo>
                  <a:lnTo>
                    <a:pt x="42" y="12"/>
                  </a:lnTo>
                  <a:lnTo>
                    <a:pt x="36" y="12"/>
                  </a:lnTo>
                  <a:lnTo>
                    <a:pt x="34" y="17"/>
                  </a:lnTo>
                  <a:lnTo>
                    <a:pt x="34" y="19"/>
                  </a:lnTo>
                  <a:lnTo>
                    <a:pt x="28" y="19"/>
                  </a:lnTo>
                  <a:lnTo>
                    <a:pt x="17" y="25"/>
                  </a:lnTo>
                  <a:lnTo>
                    <a:pt x="11" y="25"/>
                  </a:lnTo>
                  <a:lnTo>
                    <a:pt x="9" y="29"/>
                  </a:lnTo>
                  <a:lnTo>
                    <a:pt x="7" y="34"/>
                  </a:lnTo>
                  <a:lnTo>
                    <a:pt x="7" y="36"/>
                  </a:lnTo>
                  <a:lnTo>
                    <a:pt x="7" y="38"/>
                  </a:lnTo>
                  <a:lnTo>
                    <a:pt x="5" y="38"/>
                  </a:lnTo>
                  <a:lnTo>
                    <a:pt x="7" y="46"/>
                  </a:lnTo>
                  <a:lnTo>
                    <a:pt x="7" y="52"/>
                  </a:lnTo>
                  <a:lnTo>
                    <a:pt x="0" y="55"/>
                  </a:lnTo>
                  <a:lnTo>
                    <a:pt x="0" y="59"/>
                  </a:lnTo>
                  <a:lnTo>
                    <a:pt x="7" y="65"/>
                  </a:lnTo>
                  <a:lnTo>
                    <a:pt x="7" y="69"/>
                  </a:lnTo>
                  <a:lnTo>
                    <a:pt x="9" y="74"/>
                  </a:lnTo>
                  <a:lnTo>
                    <a:pt x="9" y="76"/>
                  </a:lnTo>
                  <a:lnTo>
                    <a:pt x="11" y="80"/>
                  </a:lnTo>
                  <a:lnTo>
                    <a:pt x="9" y="84"/>
                  </a:lnTo>
                  <a:lnTo>
                    <a:pt x="13" y="90"/>
                  </a:lnTo>
                  <a:lnTo>
                    <a:pt x="15" y="93"/>
                  </a:lnTo>
                  <a:lnTo>
                    <a:pt x="17" y="97"/>
                  </a:lnTo>
                  <a:lnTo>
                    <a:pt x="17" y="107"/>
                  </a:lnTo>
                  <a:lnTo>
                    <a:pt x="17" y="107"/>
                  </a:lnTo>
                  <a:lnTo>
                    <a:pt x="17" y="111"/>
                  </a:lnTo>
                  <a:lnTo>
                    <a:pt x="19" y="109"/>
                  </a:lnTo>
                  <a:lnTo>
                    <a:pt x="24" y="109"/>
                  </a:lnTo>
                  <a:lnTo>
                    <a:pt x="26" y="109"/>
                  </a:lnTo>
                  <a:lnTo>
                    <a:pt x="34" y="109"/>
                  </a:lnTo>
                  <a:lnTo>
                    <a:pt x="34" y="111"/>
                  </a:lnTo>
                  <a:lnTo>
                    <a:pt x="36" y="116"/>
                  </a:lnTo>
                  <a:lnTo>
                    <a:pt x="40" y="116"/>
                  </a:lnTo>
                  <a:lnTo>
                    <a:pt x="42" y="118"/>
                  </a:lnTo>
                  <a:lnTo>
                    <a:pt x="40" y="122"/>
                  </a:lnTo>
                  <a:lnTo>
                    <a:pt x="42" y="124"/>
                  </a:lnTo>
                  <a:lnTo>
                    <a:pt x="45" y="126"/>
                  </a:lnTo>
                  <a:lnTo>
                    <a:pt x="45" y="130"/>
                  </a:lnTo>
                  <a:lnTo>
                    <a:pt x="47" y="130"/>
                  </a:lnTo>
                  <a:lnTo>
                    <a:pt x="49" y="128"/>
                  </a:lnTo>
                  <a:lnTo>
                    <a:pt x="51" y="128"/>
                  </a:lnTo>
                  <a:lnTo>
                    <a:pt x="47" y="122"/>
                  </a:lnTo>
                  <a:lnTo>
                    <a:pt x="49" y="122"/>
                  </a:lnTo>
                  <a:lnTo>
                    <a:pt x="57" y="126"/>
                  </a:lnTo>
                  <a:lnTo>
                    <a:pt x="64" y="126"/>
                  </a:lnTo>
                  <a:lnTo>
                    <a:pt x="61" y="128"/>
                  </a:lnTo>
                  <a:lnTo>
                    <a:pt x="66" y="133"/>
                  </a:lnTo>
                  <a:lnTo>
                    <a:pt x="74" y="130"/>
                  </a:lnTo>
                  <a:lnTo>
                    <a:pt x="80" y="133"/>
                  </a:lnTo>
                  <a:lnTo>
                    <a:pt x="93" y="141"/>
                  </a:lnTo>
                  <a:lnTo>
                    <a:pt x="95" y="147"/>
                  </a:lnTo>
                  <a:lnTo>
                    <a:pt x="99" y="147"/>
                  </a:lnTo>
                  <a:lnTo>
                    <a:pt x="102" y="145"/>
                  </a:lnTo>
                  <a:lnTo>
                    <a:pt x="106" y="147"/>
                  </a:lnTo>
                  <a:lnTo>
                    <a:pt x="110" y="149"/>
                  </a:lnTo>
                  <a:lnTo>
                    <a:pt x="110" y="154"/>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79" name="Freeform 67">
              <a:extLst>
                <a:ext uri="{FF2B5EF4-FFF2-40B4-BE49-F238E27FC236}">
                  <a16:creationId xmlns:a16="http://schemas.microsoft.com/office/drawing/2014/main" id="{4DA9779E-1659-4C13-BEEE-F5997EE2889F}"/>
                </a:ext>
              </a:extLst>
            </p:cNvPr>
            <p:cNvSpPr>
              <a:spLocks/>
            </p:cNvSpPr>
            <p:nvPr/>
          </p:nvSpPr>
          <p:spPr bwMode="auto">
            <a:xfrm>
              <a:off x="4455647" y="2600800"/>
              <a:ext cx="116887" cy="48453"/>
            </a:xfrm>
            <a:custGeom>
              <a:avLst/>
              <a:gdLst>
                <a:gd name="T0" fmla="*/ 52 w 145"/>
                <a:gd name="T1" fmla="*/ 4 h 64"/>
                <a:gd name="T2" fmla="*/ 59 w 145"/>
                <a:gd name="T3" fmla="*/ 2 h 64"/>
                <a:gd name="T4" fmla="*/ 69 w 145"/>
                <a:gd name="T5" fmla="*/ 2 h 64"/>
                <a:gd name="T6" fmla="*/ 71 w 145"/>
                <a:gd name="T7" fmla="*/ 9 h 64"/>
                <a:gd name="T8" fmla="*/ 77 w 145"/>
                <a:gd name="T9" fmla="*/ 11 h 64"/>
                <a:gd name="T10" fmla="*/ 77 w 145"/>
                <a:gd name="T11" fmla="*/ 17 h 64"/>
                <a:gd name="T12" fmla="*/ 80 w 145"/>
                <a:gd name="T13" fmla="*/ 23 h 64"/>
                <a:gd name="T14" fmla="*/ 84 w 145"/>
                <a:gd name="T15" fmla="*/ 21 h 64"/>
                <a:gd name="T16" fmla="*/ 82 w 145"/>
                <a:gd name="T17" fmla="*/ 15 h 64"/>
                <a:gd name="T18" fmla="*/ 92 w 145"/>
                <a:gd name="T19" fmla="*/ 19 h 64"/>
                <a:gd name="T20" fmla="*/ 96 w 145"/>
                <a:gd name="T21" fmla="*/ 21 h 64"/>
                <a:gd name="T22" fmla="*/ 109 w 145"/>
                <a:gd name="T23" fmla="*/ 23 h 64"/>
                <a:gd name="T24" fmla="*/ 128 w 145"/>
                <a:gd name="T25" fmla="*/ 34 h 64"/>
                <a:gd name="T26" fmla="*/ 134 w 145"/>
                <a:gd name="T27" fmla="*/ 40 h 64"/>
                <a:gd name="T28" fmla="*/ 141 w 145"/>
                <a:gd name="T29" fmla="*/ 40 h 64"/>
                <a:gd name="T30" fmla="*/ 145 w 145"/>
                <a:gd name="T31" fmla="*/ 49 h 64"/>
                <a:gd name="T32" fmla="*/ 132 w 145"/>
                <a:gd name="T33" fmla="*/ 51 h 64"/>
                <a:gd name="T34" fmla="*/ 122 w 145"/>
                <a:gd name="T35" fmla="*/ 57 h 64"/>
                <a:gd name="T36" fmla="*/ 107 w 145"/>
                <a:gd name="T37" fmla="*/ 61 h 64"/>
                <a:gd name="T38" fmla="*/ 101 w 145"/>
                <a:gd name="T39" fmla="*/ 59 h 64"/>
                <a:gd name="T40" fmla="*/ 86 w 145"/>
                <a:gd name="T41" fmla="*/ 59 h 64"/>
                <a:gd name="T42" fmla="*/ 77 w 145"/>
                <a:gd name="T43" fmla="*/ 59 h 64"/>
                <a:gd name="T44" fmla="*/ 67 w 145"/>
                <a:gd name="T45" fmla="*/ 55 h 64"/>
                <a:gd name="T46" fmla="*/ 56 w 145"/>
                <a:gd name="T47" fmla="*/ 53 h 64"/>
                <a:gd name="T48" fmla="*/ 52 w 145"/>
                <a:gd name="T49" fmla="*/ 59 h 64"/>
                <a:gd name="T50" fmla="*/ 46 w 145"/>
                <a:gd name="T51" fmla="*/ 61 h 64"/>
                <a:gd name="T52" fmla="*/ 35 w 145"/>
                <a:gd name="T53" fmla="*/ 59 h 64"/>
                <a:gd name="T54" fmla="*/ 31 w 145"/>
                <a:gd name="T55" fmla="*/ 57 h 64"/>
                <a:gd name="T56" fmla="*/ 21 w 145"/>
                <a:gd name="T57" fmla="*/ 47 h 64"/>
                <a:gd name="T58" fmla="*/ 10 w 145"/>
                <a:gd name="T59" fmla="*/ 40 h 64"/>
                <a:gd name="T60" fmla="*/ 8 w 145"/>
                <a:gd name="T61" fmla="*/ 32 h 64"/>
                <a:gd name="T62" fmla="*/ 0 w 145"/>
                <a:gd name="T63" fmla="*/ 21 h 64"/>
                <a:gd name="T64" fmla="*/ 0 w 145"/>
                <a:gd name="T65" fmla="*/ 17 h 64"/>
                <a:gd name="T66" fmla="*/ 6 w 145"/>
                <a:gd name="T67" fmla="*/ 21 h 64"/>
                <a:gd name="T68" fmla="*/ 16 w 145"/>
                <a:gd name="T69" fmla="*/ 15 h 64"/>
                <a:gd name="T70" fmla="*/ 25 w 145"/>
                <a:gd name="T71" fmla="*/ 9 h 64"/>
                <a:gd name="T72" fmla="*/ 33 w 145"/>
                <a:gd name="T73" fmla="*/ 7 h 64"/>
                <a:gd name="T74" fmla="*/ 40 w 145"/>
                <a:gd name="T75" fmla="*/ 4 h 64"/>
                <a:gd name="T76" fmla="*/ 46 w 145"/>
                <a:gd name="T77" fmla="*/ 2 h 64"/>
                <a:gd name="T78" fmla="*/ 50 w 145"/>
                <a:gd name="T79"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64">
                  <a:moveTo>
                    <a:pt x="52" y="0"/>
                  </a:moveTo>
                  <a:lnTo>
                    <a:pt x="52" y="4"/>
                  </a:lnTo>
                  <a:lnTo>
                    <a:pt x="54" y="2"/>
                  </a:lnTo>
                  <a:lnTo>
                    <a:pt x="59" y="2"/>
                  </a:lnTo>
                  <a:lnTo>
                    <a:pt x="61" y="2"/>
                  </a:lnTo>
                  <a:lnTo>
                    <a:pt x="69" y="2"/>
                  </a:lnTo>
                  <a:lnTo>
                    <a:pt x="69" y="4"/>
                  </a:lnTo>
                  <a:lnTo>
                    <a:pt x="71" y="9"/>
                  </a:lnTo>
                  <a:lnTo>
                    <a:pt x="75" y="9"/>
                  </a:lnTo>
                  <a:lnTo>
                    <a:pt x="77" y="11"/>
                  </a:lnTo>
                  <a:lnTo>
                    <a:pt x="75" y="15"/>
                  </a:lnTo>
                  <a:lnTo>
                    <a:pt x="77" y="17"/>
                  </a:lnTo>
                  <a:lnTo>
                    <a:pt x="80" y="19"/>
                  </a:lnTo>
                  <a:lnTo>
                    <a:pt x="80" y="23"/>
                  </a:lnTo>
                  <a:lnTo>
                    <a:pt x="82" y="23"/>
                  </a:lnTo>
                  <a:lnTo>
                    <a:pt x="84" y="21"/>
                  </a:lnTo>
                  <a:lnTo>
                    <a:pt x="86" y="21"/>
                  </a:lnTo>
                  <a:lnTo>
                    <a:pt x="82" y="15"/>
                  </a:lnTo>
                  <a:lnTo>
                    <a:pt x="84" y="15"/>
                  </a:lnTo>
                  <a:lnTo>
                    <a:pt x="92" y="19"/>
                  </a:lnTo>
                  <a:lnTo>
                    <a:pt x="99" y="19"/>
                  </a:lnTo>
                  <a:lnTo>
                    <a:pt x="96" y="21"/>
                  </a:lnTo>
                  <a:lnTo>
                    <a:pt x="101" y="26"/>
                  </a:lnTo>
                  <a:lnTo>
                    <a:pt x="109" y="23"/>
                  </a:lnTo>
                  <a:lnTo>
                    <a:pt x="115" y="26"/>
                  </a:lnTo>
                  <a:lnTo>
                    <a:pt x="128" y="34"/>
                  </a:lnTo>
                  <a:lnTo>
                    <a:pt x="130" y="40"/>
                  </a:lnTo>
                  <a:lnTo>
                    <a:pt x="134" y="40"/>
                  </a:lnTo>
                  <a:lnTo>
                    <a:pt x="137" y="38"/>
                  </a:lnTo>
                  <a:lnTo>
                    <a:pt x="141" y="40"/>
                  </a:lnTo>
                  <a:lnTo>
                    <a:pt x="145" y="42"/>
                  </a:lnTo>
                  <a:lnTo>
                    <a:pt x="145" y="49"/>
                  </a:lnTo>
                  <a:lnTo>
                    <a:pt x="137" y="47"/>
                  </a:lnTo>
                  <a:lnTo>
                    <a:pt x="132" y="51"/>
                  </a:lnTo>
                  <a:lnTo>
                    <a:pt x="126" y="51"/>
                  </a:lnTo>
                  <a:lnTo>
                    <a:pt x="122" y="57"/>
                  </a:lnTo>
                  <a:lnTo>
                    <a:pt x="113" y="57"/>
                  </a:lnTo>
                  <a:lnTo>
                    <a:pt x="107" y="61"/>
                  </a:lnTo>
                  <a:lnTo>
                    <a:pt x="105" y="59"/>
                  </a:lnTo>
                  <a:lnTo>
                    <a:pt x="101" y="59"/>
                  </a:lnTo>
                  <a:lnTo>
                    <a:pt x="94" y="61"/>
                  </a:lnTo>
                  <a:lnTo>
                    <a:pt x="86" y="59"/>
                  </a:lnTo>
                  <a:lnTo>
                    <a:pt x="84" y="57"/>
                  </a:lnTo>
                  <a:lnTo>
                    <a:pt x="77" y="59"/>
                  </a:lnTo>
                  <a:lnTo>
                    <a:pt x="71" y="59"/>
                  </a:lnTo>
                  <a:lnTo>
                    <a:pt x="67" y="55"/>
                  </a:lnTo>
                  <a:lnTo>
                    <a:pt x="61" y="55"/>
                  </a:lnTo>
                  <a:lnTo>
                    <a:pt x="56" y="53"/>
                  </a:lnTo>
                  <a:lnTo>
                    <a:pt x="54" y="57"/>
                  </a:lnTo>
                  <a:lnTo>
                    <a:pt x="52" y="59"/>
                  </a:lnTo>
                  <a:lnTo>
                    <a:pt x="52" y="61"/>
                  </a:lnTo>
                  <a:lnTo>
                    <a:pt x="46" y="61"/>
                  </a:lnTo>
                  <a:lnTo>
                    <a:pt x="44" y="64"/>
                  </a:lnTo>
                  <a:lnTo>
                    <a:pt x="35" y="59"/>
                  </a:lnTo>
                  <a:lnTo>
                    <a:pt x="31" y="59"/>
                  </a:lnTo>
                  <a:lnTo>
                    <a:pt x="31" y="57"/>
                  </a:lnTo>
                  <a:lnTo>
                    <a:pt x="25" y="49"/>
                  </a:lnTo>
                  <a:lnTo>
                    <a:pt x="21" y="47"/>
                  </a:lnTo>
                  <a:lnTo>
                    <a:pt x="12" y="42"/>
                  </a:lnTo>
                  <a:lnTo>
                    <a:pt x="10" y="40"/>
                  </a:lnTo>
                  <a:lnTo>
                    <a:pt x="8" y="36"/>
                  </a:lnTo>
                  <a:lnTo>
                    <a:pt x="8" y="32"/>
                  </a:lnTo>
                  <a:lnTo>
                    <a:pt x="4" y="26"/>
                  </a:lnTo>
                  <a:lnTo>
                    <a:pt x="0" y="21"/>
                  </a:lnTo>
                  <a:lnTo>
                    <a:pt x="0" y="19"/>
                  </a:lnTo>
                  <a:lnTo>
                    <a:pt x="0" y="17"/>
                  </a:lnTo>
                  <a:lnTo>
                    <a:pt x="2" y="19"/>
                  </a:lnTo>
                  <a:lnTo>
                    <a:pt x="6" y="21"/>
                  </a:lnTo>
                  <a:lnTo>
                    <a:pt x="12" y="15"/>
                  </a:lnTo>
                  <a:lnTo>
                    <a:pt x="16" y="15"/>
                  </a:lnTo>
                  <a:lnTo>
                    <a:pt x="21" y="9"/>
                  </a:lnTo>
                  <a:lnTo>
                    <a:pt x="25" y="9"/>
                  </a:lnTo>
                  <a:lnTo>
                    <a:pt x="27" y="7"/>
                  </a:lnTo>
                  <a:lnTo>
                    <a:pt x="33" y="7"/>
                  </a:lnTo>
                  <a:lnTo>
                    <a:pt x="35" y="7"/>
                  </a:lnTo>
                  <a:lnTo>
                    <a:pt x="40" y="4"/>
                  </a:lnTo>
                  <a:lnTo>
                    <a:pt x="40" y="0"/>
                  </a:lnTo>
                  <a:lnTo>
                    <a:pt x="46" y="2"/>
                  </a:lnTo>
                  <a:lnTo>
                    <a:pt x="48" y="0"/>
                  </a:lnTo>
                  <a:lnTo>
                    <a:pt x="50" y="2"/>
                  </a:lnTo>
                  <a:lnTo>
                    <a:pt x="52" y="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80" name="Freeform 68">
              <a:extLst>
                <a:ext uri="{FF2B5EF4-FFF2-40B4-BE49-F238E27FC236}">
                  <a16:creationId xmlns:a16="http://schemas.microsoft.com/office/drawing/2014/main" id="{1DC71CF9-41E3-4750-9089-94166BE3A2DE}"/>
                </a:ext>
              </a:extLst>
            </p:cNvPr>
            <p:cNvSpPr>
              <a:spLocks/>
            </p:cNvSpPr>
            <p:nvPr/>
          </p:nvSpPr>
          <p:spPr bwMode="auto">
            <a:xfrm>
              <a:off x="4363749" y="2521308"/>
              <a:ext cx="133815" cy="149901"/>
            </a:xfrm>
            <a:custGeom>
              <a:avLst/>
              <a:gdLst>
                <a:gd name="T0" fmla="*/ 61 w 166"/>
                <a:gd name="T1" fmla="*/ 2 h 198"/>
                <a:gd name="T2" fmla="*/ 71 w 166"/>
                <a:gd name="T3" fmla="*/ 10 h 198"/>
                <a:gd name="T4" fmla="*/ 73 w 166"/>
                <a:gd name="T5" fmla="*/ 19 h 198"/>
                <a:gd name="T6" fmla="*/ 82 w 166"/>
                <a:gd name="T7" fmla="*/ 17 h 198"/>
                <a:gd name="T8" fmla="*/ 92 w 166"/>
                <a:gd name="T9" fmla="*/ 17 h 198"/>
                <a:gd name="T10" fmla="*/ 84 w 166"/>
                <a:gd name="T11" fmla="*/ 25 h 198"/>
                <a:gd name="T12" fmla="*/ 95 w 166"/>
                <a:gd name="T13" fmla="*/ 29 h 198"/>
                <a:gd name="T14" fmla="*/ 109 w 166"/>
                <a:gd name="T15" fmla="*/ 21 h 198"/>
                <a:gd name="T16" fmla="*/ 116 w 166"/>
                <a:gd name="T17" fmla="*/ 15 h 198"/>
                <a:gd name="T18" fmla="*/ 116 w 166"/>
                <a:gd name="T19" fmla="*/ 17 h 198"/>
                <a:gd name="T20" fmla="*/ 124 w 166"/>
                <a:gd name="T21" fmla="*/ 17 h 198"/>
                <a:gd name="T22" fmla="*/ 135 w 166"/>
                <a:gd name="T23" fmla="*/ 25 h 198"/>
                <a:gd name="T24" fmla="*/ 145 w 166"/>
                <a:gd name="T25" fmla="*/ 34 h 198"/>
                <a:gd name="T26" fmla="*/ 156 w 166"/>
                <a:gd name="T27" fmla="*/ 44 h 198"/>
                <a:gd name="T28" fmla="*/ 156 w 166"/>
                <a:gd name="T29" fmla="*/ 63 h 198"/>
                <a:gd name="T30" fmla="*/ 160 w 166"/>
                <a:gd name="T31" fmla="*/ 78 h 198"/>
                <a:gd name="T32" fmla="*/ 166 w 166"/>
                <a:gd name="T33" fmla="*/ 95 h 198"/>
                <a:gd name="T34" fmla="*/ 160 w 166"/>
                <a:gd name="T35" fmla="*/ 107 h 198"/>
                <a:gd name="T36" fmla="*/ 147 w 166"/>
                <a:gd name="T37" fmla="*/ 112 h 198"/>
                <a:gd name="T38" fmla="*/ 130 w 166"/>
                <a:gd name="T39" fmla="*/ 120 h 198"/>
                <a:gd name="T40" fmla="*/ 114 w 166"/>
                <a:gd name="T41" fmla="*/ 122 h 198"/>
                <a:gd name="T42" fmla="*/ 122 w 166"/>
                <a:gd name="T43" fmla="*/ 137 h 198"/>
                <a:gd name="T44" fmla="*/ 135 w 166"/>
                <a:gd name="T45" fmla="*/ 152 h 198"/>
                <a:gd name="T46" fmla="*/ 145 w 166"/>
                <a:gd name="T47" fmla="*/ 171 h 198"/>
                <a:gd name="T48" fmla="*/ 130 w 166"/>
                <a:gd name="T49" fmla="*/ 183 h 198"/>
                <a:gd name="T50" fmla="*/ 132 w 166"/>
                <a:gd name="T51" fmla="*/ 194 h 198"/>
                <a:gd name="T52" fmla="*/ 118 w 166"/>
                <a:gd name="T53" fmla="*/ 192 h 198"/>
                <a:gd name="T54" fmla="*/ 101 w 166"/>
                <a:gd name="T55" fmla="*/ 196 h 198"/>
                <a:gd name="T56" fmla="*/ 86 w 166"/>
                <a:gd name="T57" fmla="*/ 198 h 198"/>
                <a:gd name="T58" fmla="*/ 76 w 166"/>
                <a:gd name="T59" fmla="*/ 196 h 198"/>
                <a:gd name="T60" fmla="*/ 63 w 166"/>
                <a:gd name="T61" fmla="*/ 192 h 198"/>
                <a:gd name="T62" fmla="*/ 55 w 166"/>
                <a:gd name="T63" fmla="*/ 190 h 198"/>
                <a:gd name="T64" fmla="*/ 46 w 166"/>
                <a:gd name="T65" fmla="*/ 194 h 198"/>
                <a:gd name="T66" fmla="*/ 38 w 166"/>
                <a:gd name="T67" fmla="*/ 190 h 198"/>
                <a:gd name="T68" fmla="*/ 38 w 166"/>
                <a:gd name="T69" fmla="*/ 173 h 198"/>
                <a:gd name="T70" fmla="*/ 40 w 166"/>
                <a:gd name="T71" fmla="*/ 158 h 198"/>
                <a:gd name="T72" fmla="*/ 25 w 166"/>
                <a:gd name="T73" fmla="*/ 156 h 198"/>
                <a:gd name="T74" fmla="*/ 17 w 166"/>
                <a:gd name="T75" fmla="*/ 152 h 198"/>
                <a:gd name="T76" fmla="*/ 10 w 166"/>
                <a:gd name="T77" fmla="*/ 139 h 198"/>
                <a:gd name="T78" fmla="*/ 6 w 166"/>
                <a:gd name="T79" fmla="*/ 124 h 198"/>
                <a:gd name="T80" fmla="*/ 2 w 166"/>
                <a:gd name="T81" fmla="*/ 109 h 198"/>
                <a:gd name="T82" fmla="*/ 2 w 166"/>
                <a:gd name="T83" fmla="*/ 93 h 198"/>
                <a:gd name="T84" fmla="*/ 19 w 166"/>
                <a:gd name="T85" fmla="*/ 84 h 198"/>
                <a:gd name="T86" fmla="*/ 23 w 166"/>
                <a:gd name="T87" fmla="*/ 74 h 198"/>
                <a:gd name="T88" fmla="*/ 17 w 166"/>
                <a:gd name="T89" fmla="*/ 67 h 198"/>
                <a:gd name="T90" fmla="*/ 25 w 166"/>
                <a:gd name="T91" fmla="*/ 59 h 198"/>
                <a:gd name="T92" fmla="*/ 27 w 166"/>
                <a:gd name="T93" fmla="*/ 50 h 198"/>
                <a:gd name="T94" fmla="*/ 21 w 166"/>
                <a:gd name="T95" fmla="*/ 42 h 198"/>
                <a:gd name="T96" fmla="*/ 38 w 166"/>
                <a:gd name="T97" fmla="*/ 38 h 198"/>
                <a:gd name="T98" fmla="*/ 40 w 166"/>
                <a:gd name="T99" fmla="*/ 40 h 198"/>
                <a:gd name="T100" fmla="*/ 44 w 166"/>
                <a:gd name="T101" fmla="*/ 44 h 198"/>
                <a:gd name="T102" fmla="*/ 46 w 166"/>
                <a:gd name="T103" fmla="*/ 36 h 198"/>
                <a:gd name="T104" fmla="*/ 59 w 166"/>
                <a:gd name="T105" fmla="*/ 32 h 198"/>
                <a:gd name="T106" fmla="*/ 61 w 166"/>
                <a:gd name="T107" fmla="*/ 32 h 198"/>
                <a:gd name="T108" fmla="*/ 57 w 166"/>
                <a:gd name="T109" fmla="*/ 23 h 198"/>
                <a:gd name="T110" fmla="*/ 48 w 166"/>
                <a:gd name="T111" fmla="*/ 15 h 198"/>
                <a:gd name="T112" fmla="*/ 50 w 166"/>
                <a:gd name="T113" fmla="*/ 6 h 198"/>
                <a:gd name="T114" fmla="*/ 46 w 166"/>
                <a:gd name="T11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8">
                  <a:moveTo>
                    <a:pt x="46" y="0"/>
                  </a:moveTo>
                  <a:lnTo>
                    <a:pt x="52" y="0"/>
                  </a:lnTo>
                  <a:lnTo>
                    <a:pt x="59" y="2"/>
                  </a:lnTo>
                  <a:lnTo>
                    <a:pt x="61" y="2"/>
                  </a:lnTo>
                  <a:lnTo>
                    <a:pt x="65" y="2"/>
                  </a:lnTo>
                  <a:lnTo>
                    <a:pt x="69" y="6"/>
                  </a:lnTo>
                  <a:lnTo>
                    <a:pt x="73" y="6"/>
                  </a:lnTo>
                  <a:lnTo>
                    <a:pt x="71" y="10"/>
                  </a:lnTo>
                  <a:lnTo>
                    <a:pt x="69" y="13"/>
                  </a:lnTo>
                  <a:lnTo>
                    <a:pt x="69" y="15"/>
                  </a:lnTo>
                  <a:lnTo>
                    <a:pt x="73" y="17"/>
                  </a:lnTo>
                  <a:lnTo>
                    <a:pt x="73" y="19"/>
                  </a:lnTo>
                  <a:lnTo>
                    <a:pt x="78" y="17"/>
                  </a:lnTo>
                  <a:lnTo>
                    <a:pt x="78" y="15"/>
                  </a:lnTo>
                  <a:lnTo>
                    <a:pt x="80" y="15"/>
                  </a:lnTo>
                  <a:lnTo>
                    <a:pt x="82" y="17"/>
                  </a:lnTo>
                  <a:lnTo>
                    <a:pt x="86" y="21"/>
                  </a:lnTo>
                  <a:lnTo>
                    <a:pt x="88" y="19"/>
                  </a:lnTo>
                  <a:lnTo>
                    <a:pt x="90" y="17"/>
                  </a:lnTo>
                  <a:lnTo>
                    <a:pt x="92" y="17"/>
                  </a:lnTo>
                  <a:lnTo>
                    <a:pt x="92" y="21"/>
                  </a:lnTo>
                  <a:lnTo>
                    <a:pt x="90" y="23"/>
                  </a:lnTo>
                  <a:lnTo>
                    <a:pt x="88" y="23"/>
                  </a:lnTo>
                  <a:lnTo>
                    <a:pt x="84" y="25"/>
                  </a:lnTo>
                  <a:lnTo>
                    <a:pt x="88" y="27"/>
                  </a:lnTo>
                  <a:lnTo>
                    <a:pt x="90" y="27"/>
                  </a:lnTo>
                  <a:lnTo>
                    <a:pt x="95" y="27"/>
                  </a:lnTo>
                  <a:lnTo>
                    <a:pt x="95" y="29"/>
                  </a:lnTo>
                  <a:lnTo>
                    <a:pt x="99" y="29"/>
                  </a:lnTo>
                  <a:lnTo>
                    <a:pt x="101" y="25"/>
                  </a:lnTo>
                  <a:lnTo>
                    <a:pt x="103" y="21"/>
                  </a:lnTo>
                  <a:lnTo>
                    <a:pt x="109" y="21"/>
                  </a:lnTo>
                  <a:lnTo>
                    <a:pt x="111" y="19"/>
                  </a:lnTo>
                  <a:lnTo>
                    <a:pt x="114" y="17"/>
                  </a:lnTo>
                  <a:lnTo>
                    <a:pt x="116" y="15"/>
                  </a:lnTo>
                  <a:lnTo>
                    <a:pt x="116" y="15"/>
                  </a:lnTo>
                  <a:lnTo>
                    <a:pt x="122" y="15"/>
                  </a:lnTo>
                  <a:lnTo>
                    <a:pt x="118" y="17"/>
                  </a:lnTo>
                  <a:lnTo>
                    <a:pt x="116" y="17"/>
                  </a:lnTo>
                  <a:lnTo>
                    <a:pt x="116" y="17"/>
                  </a:lnTo>
                  <a:lnTo>
                    <a:pt x="114" y="19"/>
                  </a:lnTo>
                  <a:lnTo>
                    <a:pt x="116" y="21"/>
                  </a:lnTo>
                  <a:lnTo>
                    <a:pt x="120" y="19"/>
                  </a:lnTo>
                  <a:lnTo>
                    <a:pt x="124" y="17"/>
                  </a:lnTo>
                  <a:lnTo>
                    <a:pt x="126" y="17"/>
                  </a:lnTo>
                  <a:lnTo>
                    <a:pt x="126" y="19"/>
                  </a:lnTo>
                  <a:lnTo>
                    <a:pt x="130" y="19"/>
                  </a:lnTo>
                  <a:lnTo>
                    <a:pt x="135" y="25"/>
                  </a:lnTo>
                  <a:lnTo>
                    <a:pt x="139" y="23"/>
                  </a:lnTo>
                  <a:lnTo>
                    <a:pt x="141" y="27"/>
                  </a:lnTo>
                  <a:lnTo>
                    <a:pt x="141" y="32"/>
                  </a:lnTo>
                  <a:lnTo>
                    <a:pt x="145" y="34"/>
                  </a:lnTo>
                  <a:lnTo>
                    <a:pt x="147" y="34"/>
                  </a:lnTo>
                  <a:lnTo>
                    <a:pt x="149" y="36"/>
                  </a:lnTo>
                  <a:lnTo>
                    <a:pt x="154" y="36"/>
                  </a:lnTo>
                  <a:lnTo>
                    <a:pt x="156" y="44"/>
                  </a:lnTo>
                  <a:lnTo>
                    <a:pt x="156" y="50"/>
                  </a:lnTo>
                  <a:lnTo>
                    <a:pt x="149" y="53"/>
                  </a:lnTo>
                  <a:lnTo>
                    <a:pt x="149" y="57"/>
                  </a:lnTo>
                  <a:lnTo>
                    <a:pt x="156" y="63"/>
                  </a:lnTo>
                  <a:lnTo>
                    <a:pt x="156" y="67"/>
                  </a:lnTo>
                  <a:lnTo>
                    <a:pt x="158" y="72"/>
                  </a:lnTo>
                  <a:lnTo>
                    <a:pt x="158" y="74"/>
                  </a:lnTo>
                  <a:lnTo>
                    <a:pt x="160" y="78"/>
                  </a:lnTo>
                  <a:lnTo>
                    <a:pt x="158" y="82"/>
                  </a:lnTo>
                  <a:lnTo>
                    <a:pt x="162" y="88"/>
                  </a:lnTo>
                  <a:lnTo>
                    <a:pt x="164" y="91"/>
                  </a:lnTo>
                  <a:lnTo>
                    <a:pt x="166" y="95"/>
                  </a:lnTo>
                  <a:lnTo>
                    <a:pt x="166" y="105"/>
                  </a:lnTo>
                  <a:lnTo>
                    <a:pt x="164" y="107"/>
                  </a:lnTo>
                  <a:lnTo>
                    <a:pt x="162" y="105"/>
                  </a:lnTo>
                  <a:lnTo>
                    <a:pt x="160" y="107"/>
                  </a:lnTo>
                  <a:lnTo>
                    <a:pt x="154" y="105"/>
                  </a:lnTo>
                  <a:lnTo>
                    <a:pt x="154" y="109"/>
                  </a:lnTo>
                  <a:lnTo>
                    <a:pt x="149" y="112"/>
                  </a:lnTo>
                  <a:lnTo>
                    <a:pt x="147" y="112"/>
                  </a:lnTo>
                  <a:lnTo>
                    <a:pt x="141" y="112"/>
                  </a:lnTo>
                  <a:lnTo>
                    <a:pt x="139" y="114"/>
                  </a:lnTo>
                  <a:lnTo>
                    <a:pt x="135" y="114"/>
                  </a:lnTo>
                  <a:lnTo>
                    <a:pt x="130" y="120"/>
                  </a:lnTo>
                  <a:lnTo>
                    <a:pt x="126" y="120"/>
                  </a:lnTo>
                  <a:lnTo>
                    <a:pt x="120" y="126"/>
                  </a:lnTo>
                  <a:lnTo>
                    <a:pt x="116" y="124"/>
                  </a:lnTo>
                  <a:lnTo>
                    <a:pt x="114" y="122"/>
                  </a:lnTo>
                  <a:lnTo>
                    <a:pt x="114" y="124"/>
                  </a:lnTo>
                  <a:lnTo>
                    <a:pt x="114" y="126"/>
                  </a:lnTo>
                  <a:lnTo>
                    <a:pt x="118" y="131"/>
                  </a:lnTo>
                  <a:lnTo>
                    <a:pt x="122" y="137"/>
                  </a:lnTo>
                  <a:lnTo>
                    <a:pt x="122" y="141"/>
                  </a:lnTo>
                  <a:lnTo>
                    <a:pt x="124" y="145"/>
                  </a:lnTo>
                  <a:lnTo>
                    <a:pt x="126" y="147"/>
                  </a:lnTo>
                  <a:lnTo>
                    <a:pt x="135" y="152"/>
                  </a:lnTo>
                  <a:lnTo>
                    <a:pt x="139" y="154"/>
                  </a:lnTo>
                  <a:lnTo>
                    <a:pt x="145" y="162"/>
                  </a:lnTo>
                  <a:lnTo>
                    <a:pt x="145" y="166"/>
                  </a:lnTo>
                  <a:lnTo>
                    <a:pt x="145" y="171"/>
                  </a:lnTo>
                  <a:lnTo>
                    <a:pt x="143" y="171"/>
                  </a:lnTo>
                  <a:lnTo>
                    <a:pt x="141" y="175"/>
                  </a:lnTo>
                  <a:lnTo>
                    <a:pt x="135" y="177"/>
                  </a:lnTo>
                  <a:lnTo>
                    <a:pt x="130" y="183"/>
                  </a:lnTo>
                  <a:lnTo>
                    <a:pt x="130" y="185"/>
                  </a:lnTo>
                  <a:lnTo>
                    <a:pt x="135" y="190"/>
                  </a:lnTo>
                  <a:lnTo>
                    <a:pt x="135" y="192"/>
                  </a:lnTo>
                  <a:lnTo>
                    <a:pt x="132" y="194"/>
                  </a:lnTo>
                  <a:lnTo>
                    <a:pt x="128" y="192"/>
                  </a:lnTo>
                  <a:lnTo>
                    <a:pt x="124" y="192"/>
                  </a:lnTo>
                  <a:lnTo>
                    <a:pt x="120" y="192"/>
                  </a:lnTo>
                  <a:lnTo>
                    <a:pt x="118" y="192"/>
                  </a:lnTo>
                  <a:lnTo>
                    <a:pt x="111" y="196"/>
                  </a:lnTo>
                  <a:lnTo>
                    <a:pt x="107" y="196"/>
                  </a:lnTo>
                  <a:lnTo>
                    <a:pt x="103" y="196"/>
                  </a:lnTo>
                  <a:lnTo>
                    <a:pt x="101" y="196"/>
                  </a:lnTo>
                  <a:lnTo>
                    <a:pt x="97" y="194"/>
                  </a:lnTo>
                  <a:lnTo>
                    <a:pt x="92" y="194"/>
                  </a:lnTo>
                  <a:lnTo>
                    <a:pt x="86" y="194"/>
                  </a:lnTo>
                  <a:lnTo>
                    <a:pt x="86" y="198"/>
                  </a:lnTo>
                  <a:lnTo>
                    <a:pt x="86" y="198"/>
                  </a:lnTo>
                  <a:lnTo>
                    <a:pt x="82" y="198"/>
                  </a:lnTo>
                  <a:lnTo>
                    <a:pt x="78" y="194"/>
                  </a:lnTo>
                  <a:lnTo>
                    <a:pt x="76" y="196"/>
                  </a:lnTo>
                  <a:lnTo>
                    <a:pt x="71" y="198"/>
                  </a:lnTo>
                  <a:lnTo>
                    <a:pt x="71" y="198"/>
                  </a:lnTo>
                  <a:lnTo>
                    <a:pt x="69" y="196"/>
                  </a:lnTo>
                  <a:lnTo>
                    <a:pt x="63" y="192"/>
                  </a:lnTo>
                  <a:lnTo>
                    <a:pt x="61" y="192"/>
                  </a:lnTo>
                  <a:lnTo>
                    <a:pt x="59" y="194"/>
                  </a:lnTo>
                  <a:lnTo>
                    <a:pt x="57" y="192"/>
                  </a:lnTo>
                  <a:lnTo>
                    <a:pt x="55" y="190"/>
                  </a:lnTo>
                  <a:lnTo>
                    <a:pt x="50" y="190"/>
                  </a:lnTo>
                  <a:lnTo>
                    <a:pt x="52" y="192"/>
                  </a:lnTo>
                  <a:lnTo>
                    <a:pt x="50" y="196"/>
                  </a:lnTo>
                  <a:lnTo>
                    <a:pt x="46" y="194"/>
                  </a:lnTo>
                  <a:lnTo>
                    <a:pt x="42" y="196"/>
                  </a:lnTo>
                  <a:lnTo>
                    <a:pt x="38" y="194"/>
                  </a:lnTo>
                  <a:lnTo>
                    <a:pt x="38" y="194"/>
                  </a:lnTo>
                  <a:lnTo>
                    <a:pt x="38" y="190"/>
                  </a:lnTo>
                  <a:lnTo>
                    <a:pt x="33" y="187"/>
                  </a:lnTo>
                  <a:lnTo>
                    <a:pt x="33" y="183"/>
                  </a:lnTo>
                  <a:lnTo>
                    <a:pt x="36" y="175"/>
                  </a:lnTo>
                  <a:lnTo>
                    <a:pt x="38" y="173"/>
                  </a:lnTo>
                  <a:lnTo>
                    <a:pt x="38" y="171"/>
                  </a:lnTo>
                  <a:lnTo>
                    <a:pt x="40" y="164"/>
                  </a:lnTo>
                  <a:lnTo>
                    <a:pt x="44" y="160"/>
                  </a:lnTo>
                  <a:lnTo>
                    <a:pt x="40" y="158"/>
                  </a:lnTo>
                  <a:lnTo>
                    <a:pt x="38" y="158"/>
                  </a:lnTo>
                  <a:lnTo>
                    <a:pt x="31" y="154"/>
                  </a:lnTo>
                  <a:lnTo>
                    <a:pt x="29" y="156"/>
                  </a:lnTo>
                  <a:lnTo>
                    <a:pt x="25" y="156"/>
                  </a:lnTo>
                  <a:lnTo>
                    <a:pt x="23" y="156"/>
                  </a:lnTo>
                  <a:lnTo>
                    <a:pt x="19" y="156"/>
                  </a:lnTo>
                  <a:lnTo>
                    <a:pt x="17" y="154"/>
                  </a:lnTo>
                  <a:lnTo>
                    <a:pt x="17" y="152"/>
                  </a:lnTo>
                  <a:lnTo>
                    <a:pt x="12" y="147"/>
                  </a:lnTo>
                  <a:lnTo>
                    <a:pt x="12" y="147"/>
                  </a:lnTo>
                  <a:lnTo>
                    <a:pt x="12" y="141"/>
                  </a:lnTo>
                  <a:lnTo>
                    <a:pt x="10" y="139"/>
                  </a:lnTo>
                  <a:lnTo>
                    <a:pt x="8" y="135"/>
                  </a:lnTo>
                  <a:lnTo>
                    <a:pt x="4" y="131"/>
                  </a:lnTo>
                  <a:lnTo>
                    <a:pt x="4" y="131"/>
                  </a:lnTo>
                  <a:lnTo>
                    <a:pt x="6" y="124"/>
                  </a:lnTo>
                  <a:lnTo>
                    <a:pt x="4" y="120"/>
                  </a:lnTo>
                  <a:lnTo>
                    <a:pt x="4" y="118"/>
                  </a:lnTo>
                  <a:lnTo>
                    <a:pt x="0" y="112"/>
                  </a:lnTo>
                  <a:lnTo>
                    <a:pt x="2" y="109"/>
                  </a:lnTo>
                  <a:lnTo>
                    <a:pt x="2" y="109"/>
                  </a:lnTo>
                  <a:lnTo>
                    <a:pt x="2" y="105"/>
                  </a:lnTo>
                  <a:lnTo>
                    <a:pt x="4" y="97"/>
                  </a:lnTo>
                  <a:lnTo>
                    <a:pt x="2" y="93"/>
                  </a:lnTo>
                  <a:lnTo>
                    <a:pt x="6" y="88"/>
                  </a:lnTo>
                  <a:lnTo>
                    <a:pt x="8" y="84"/>
                  </a:lnTo>
                  <a:lnTo>
                    <a:pt x="12" y="84"/>
                  </a:lnTo>
                  <a:lnTo>
                    <a:pt x="19" y="84"/>
                  </a:lnTo>
                  <a:lnTo>
                    <a:pt x="21" y="82"/>
                  </a:lnTo>
                  <a:lnTo>
                    <a:pt x="19" y="80"/>
                  </a:lnTo>
                  <a:lnTo>
                    <a:pt x="21" y="78"/>
                  </a:lnTo>
                  <a:lnTo>
                    <a:pt x="23" y="74"/>
                  </a:lnTo>
                  <a:lnTo>
                    <a:pt x="23" y="72"/>
                  </a:lnTo>
                  <a:lnTo>
                    <a:pt x="21" y="69"/>
                  </a:lnTo>
                  <a:lnTo>
                    <a:pt x="17" y="69"/>
                  </a:lnTo>
                  <a:lnTo>
                    <a:pt x="17" y="67"/>
                  </a:lnTo>
                  <a:lnTo>
                    <a:pt x="17" y="63"/>
                  </a:lnTo>
                  <a:lnTo>
                    <a:pt x="21" y="65"/>
                  </a:lnTo>
                  <a:lnTo>
                    <a:pt x="25" y="63"/>
                  </a:lnTo>
                  <a:lnTo>
                    <a:pt x="25" y="59"/>
                  </a:lnTo>
                  <a:lnTo>
                    <a:pt x="25" y="55"/>
                  </a:lnTo>
                  <a:lnTo>
                    <a:pt x="25" y="53"/>
                  </a:lnTo>
                  <a:lnTo>
                    <a:pt x="27" y="50"/>
                  </a:lnTo>
                  <a:lnTo>
                    <a:pt x="27" y="50"/>
                  </a:lnTo>
                  <a:lnTo>
                    <a:pt x="27" y="50"/>
                  </a:lnTo>
                  <a:lnTo>
                    <a:pt x="27" y="46"/>
                  </a:lnTo>
                  <a:lnTo>
                    <a:pt x="23" y="46"/>
                  </a:lnTo>
                  <a:lnTo>
                    <a:pt x="21" y="42"/>
                  </a:lnTo>
                  <a:lnTo>
                    <a:pt x="21" y="38"/>
                  </a:lnTo>
                  <a:lnTo>
                    <a:pt x="29" y="36"/>
                  </a:lnTo>
                  <a:lnTo>
                    <a:pt x="33" y="36"/>
                  </a:lnTo>
                  <a:lnTo>
                    <a:pt x="38" y="38"/>
                  </a:lnTo>
                  <a:lnTo>
                    <a:pt x="38" y="42"/>
                  </a:lnTo>
                  <a:lnTo>
                    <a:pt x="40" y="46"/>
                  </a:lnTo>
                  <a:lnTo>
                    <a:pt x="42" y="44"/>
                  </a:lnTo>
                  <a:lnTo>
                    <a:pt x="40" y="40"/>
                  </a:lnTo>
                  <a:lnTo>
                    <a:pt x="40" y="38"/>
                  </a:lnTo>
                  <a:lnTo>
                    <a:pt x="42" y="38"/>
                  </a:lnTo>
                  <a:lnTo>
                    <a:pt x="46" y="40"/>
                  </a:lnTo>
                  <a:lnTo>
                    <a:pt x="44" y="44"/>
                  </a:lnTo>
                  <a:lnTo>
                    <a:pt x="50" y="48"/>
                  </a:lnTo>
                  <a:lnTo>
                    <a:pt x="48" y="46"/>
                  </a:lnTo>
                  <a:lnTo>
                    <a:pt x="48" y="40"/>
                  </a:lnTo>
                  <a:lnTo>
                    <a:pt x="46" y="36"/>
                  </a:lnTo>
                  <a:lnTo>
                    <a:pt x="48" y="34"/>
                  </a:lnTo>
                  <a:lnTo>
                    <a:pt x="52" y="32"/>
                  </a:lnTo>
                  <a:lnTo>
                    <a:pt x="55" y="34"/>
                  </a:lnTo>
                  <a:lnTo>
                    <a:pt x="59" y="32"/>
                  </a:lnTo>
                  <a:lnTo>
                    <a:pt x="65" y="40"/>
                  </a:lnTo>
                  <a:lnTo>
                    <a:pt x="73" y="40"/>
                  </a:lnTo>
                  <a:lnTo>
                    <a:pt x="67" y="38"/>
                  </a:lnTo>
                  <a:lnTo>
                    <a:pt x="61" y="32"/>
                  </a:lnTo>
                  <a:lnTo>
                    <a:pt x="55" y="29"/>
                  </a:lnTo>
                  <a:lnTo>
                    <a:pt x="52" y="29"/>
                  </a:lnTo>
                  <a:lnTo>
                    <a:pt x="52" y="25"/>
                  </a:lnTo>
                  <a:lnTo>
                    <a:pt x="57" y="23"/>
                  </a:lnTo>
                  <a:lnTo>
                    <a:pt x="52" y="21"/>
                  </a:lnTo>
                  <a:lnTo>
                    <a:pt x="52" y="17"/>
                  </a:lnTo>
                  <a:lnTo>
                    <a:pt x="48" y="19"/>
                  </a:lnTo>
                  <a:lnTo>
                    <a:pt x="48" y="15"/>
                  </a:lnTo>
                  <a:lnTo>
                    <a:pt x="52" y="15"/>
                  </a:lnTo>
                  <a:lnTo>
                    <a:pt x="55" y="13"/>
                  </a:lnTo>
                  <a:lnTo>
                    <a:pt x="50" y="8"/>
                  </a:lnTo>
                  <a:lnTo>
                    <a:pt x="50" y="6"/>
                  </a:lnTo>
                  <a:lnTo>
                    <a:pt x="48" y="6"/>
                  </a:lnTo>
                  <a:lnTo>
                    <a:pt x="46" y="4"/>
                  </a:lnTo>
                  <a:lnTo>
                    <a:pt x="46" y="2"/>
                  </a:lnTo>
                  <a:lnTo>
                    <a:pt x="46" y="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81" name="Freeform 69">
              <a:extLst>
                <a:ext uri="{FF2B5EF4-FFF2-40B4-BE49-F238E27FC236}">
                  <a16:creationId xmlns:a16="http://schemas.microsoft.com/office/drawing/2014/main" id="{02E252BF-2128-45C8-BD0E-7EBA2E29D980}"/>
                </a:ext>
              </a:extLst>
            </p:cNvPr>
            <p:cNvSpPr>
              <a:spLocks/>
            </p:cNvSpPr>
            <p:nvPr/>
          </p:nvSpPr>
          <p:spPr bwMode="auto">
            <a:xfrm>
              <a:off x="4420984" y="2674239"/>
              <a:ext cx="4031" cy="3028"/>
            </a:xfrm>
            <a:custGeom>
              <a:avLst/>
              <a:gdLst>
                <a:gd name="T0" fmla="*/ 2 w 5"/>
                <a:gd name="T1" fmla="*/ 0 h 4"/>
                <a:gd name="T2" fmla="*/ 5 w 5"/>
                <a:gd name="T3" fmla="*/ 2 h 4"/>
                <a:gd name="T4" fmla="*/ 5 w 5"/>
                <a:gd name="T5" fmla="*/ 4 h 4"/>
                <a:gd name="T6" fmla="*/ 2 w 5"/>
                <a:gd name="T7" fmla="*/ 4 h 4"/>
                <a:gd name="T8" fmla="*/ 0 w 5"/>
                <a:gd name="T9" fmla="*/ 2 h 4"/>
                <a:gd name="T10" fmla="*/ 2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lnTo>
                    <a:pt x="5" y="2"/>
                  </a:lnTo>
                  <a:lnTo>
                    <a:pt x="5" y="4"/>
                  </a:lnTo>
                  <a:lnTo>
                    <a:pt x="2" y="4"/>
                  </a:lnTo>
                  <a:lnTo>
                    <a:pt x="0" y="2"/>
                  </a:lnTo>
                  <a:lnTo>
                    <a:pt x="2" y="0"/>
                  </a:lnTo>
                  <a:lnTo>
                    <a:pt x="2"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82" name="Freeform 70">
              <a:extLst>
                <a:ext uri="{FF2B5EF4-FFF2-40B4-BE49-F238E27FC236}">
                  <a16:creationId xmlns:a16="http://schemas.microsoft.com/office/drawing/2014/main" id="{ECC523DC-BF0C-4D3D-8710-30EFC11B0B4A}"/>
                </a:ext>
              </a:extLst>
            </p:cNvPr>
            <p:cNvSpPr>
              <a:spLocks/>
            </p:cNvSpPr>
            <p:nvPr/>
          </p:nvSpPr>
          <p:spPr bwMode="auto">
            <a:xfrm>
              <a:off x="4366974" y="2665152"/>
              <a:ext cx="73357" cy="37854"/>
            </a:xfrm>
            <a:custGeom>
              <a:avLst/>
              <a:gdLst>
                <a:gd name="T0" fmla="*/ 38 w 91"/>
                <a:gd name="T1" fmla="*/ 6 h 50"/>
                <a:gd name="T2" fmla="*/ 46 w 91"/>
                <a:gd name="T3" fmla="*/ 6 h 50"/>
                <a:gd name="T4" fmla="*/ 46 w 91"/>
                <a:gd name="T5" fmla="*/ 0 h 50"/>
                <a:gd name="T6" fmla="*/ 53 w 91"/>
                <a:gd name="T7" fmla="*/ 2 h 50"/>
                <a:gd name="T8" fmla="*/ 57 w 91"/>
                <a:gd name="T9" fmla="*/ 2 h 50"/>
                <a:gd name="T10" fmla="*/ 65 w 91"/>
                <a:gd name="T11" fmla="*/ 6 h 50"/>
                <a:gd name="T12" fmla="*/ 69 w 91"/>
                <a:gd name="T13" fmla="*/ 12 h 50"/>
                <a:gd name="T14" fmla="*/ 69 w 91"/>
                <a:gd name="T15" fmla="*/ 16 h 50"/>
                <a:gd name="T16" fmla="*/ 78 w 91"/>
                <a:gd name="T17" fmla="*/ 16 h 50"/>
                <a:gd name="T18" fmla="*/ 84 w 91"/>
                <a:gd name="T19" fmla="*/ 16 h 50"/>
                <a:gd name="T20" fmla="*/ 91 w 91"/>
                <a:gd name="T21" fmla="*/ 21 h 50"/>
                <a:gd name="T22" fmla="*/ 88 w 91"/>
                <a:gd name="T23" fmla="*/ 31 h 50"/>
                <a:gd name="T24" fmla="*/ 80 w 91"/>
                <a:gd name="T25" fmla="*/ 40 h 50"/>
                <a:gd name="T26" fmla="*/ 72 w 91"/>
                <a:gd name="T27" fmla="*/ 38 h 50"/>
                <a:gd name="T28" fmla="*/ 63 w 91"/>
                <a:gd name="T29" fmla="*/ 42 h 50"/>
                <a:gd name="T30" fmla="*/ 57 w 91"/>
                <a:gd name="T31" fmla="*/ 44 h 50"/>
                <a:gd name="T32" fmla="*/ 53 w 91"/>
                <a:gd name="T33" fmla="*/ 38 h 50"/>
                <a:gd name="T34" fmla="*/ 40 w 91"/>
                <a:gd name="T35" fmla="*/ 46 h 50"/>
                <a:gd name="T36" fmla="*/ 27 w 91"/>
                <a:gd name="T37" fmla="*/ 50 h 50"/>
                <a:gd name="T38" fmla="*/ 21 w 91"/>
                <a:gd name="T39" fmla="*/ 44 h 50"/>
                <a:gd name="T40" fmla="*/ 19 w 91"/>
                <a:gd name="T41" fmla="*/ 38 h 50"/>
                <a:gd name="T42" fmla="*/ 10 w 91"/>
                <a:gd name="T43" fmla="*/ 33 h 50"/>
                <a:gd name="T44" fmla="*/ 10 w 91"/>
                <a:gd name="T45" fmla="*/ 42 h 50"/>
                <a:gd name="T46" fmla="*/ 0 w 91"/>
                <a:gd name="T47" fmla="*/ 42 h 50"/>
                <a:gd name="T48" fmla="*/ 2 w 91"/>
                <a:gd name="T49" fmla="*/ 38 h 50"/>
                <a:gd name="T50" fmla="*/ 4 w 91"/>
                <a:gd name="T51" fmla="*/ 35 h 50"/>
                <a:gd name="T52" fmla="*/ 10 w 91"/>
                <a:gd name="T53" fmla="*/ 21 h 50"/>
                <a:gd name="T54" fmla="*/ 17 w 91"/>
                <a:gd name="T55" fmla="*/ 14 h 50"/>
                <a:gd name="T56" fmla="*/ 21 w 91"/>
                <a:gd name="T57" fmla="*/ 8 h 50"/>
                <a:gd name="T58" fmla="*/ 19 w 91"/>
                <a:gd name="T59" fmla="*/ 4 h 50"/>
                <a:gd name="T60" fmla="*/ 25 w 91"/>
                <a:gd name="T61" fmla="*/ 6 h 50"/>
                <a:gd name="T62" fmla="*/ 34 w 91"/>
                <a:gd name="T63"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50">
                  <a:moveTo>
                    <a:pt x="34" y="4"/>
                  </a:moveTo>
                  <a:lnTo>
                    <a:pt x="38" y="6"/>
                  </a:lnTo>
                  <a:lnTo>
                    <a:pt x="42" y="4"/>
                  </a:lnTo>
                  <a:lnTo>
                    <a:pt x="46" y="6"/>
                  </a:lnTo>
                  <a:lnTo>
                    <a:pt x="48" y="2"/>
                  </a:lnTo>
                  <a:lnTo>
                    <a:pt x="46" y="0"/>
                  </a:lnTo>
                  <a:lnTo>
                    <a:pt x="51" y="0"/>
                  </a:lnTo>
                  <a:lnTo>
                    <a:pt x="53" y="2"/>
                  </a:lnTo>
                  <a:lnTo>
                    <a:pt x="55" y="4"/>
                  </a:lnTo>
                  <a:lnTo>
                    <a:pt x="57" y="2"/>
                  </a:lnTo>
                  <a:lnTo>
                    <a:pt x="59" y="2"/>
                  </a:lnTo>
                  <a:lnTo>
                    <a:pt x="65" y="6"/>
                  </a:lnTo>
                  <a:lnTo>
                    <a:pt x="69" y="8"/>
                  </a:lnTo>
                  <a:lnTo>
                    <a:pt x="69" y="12"/>
                  </a:lnTo>
                  <a:lnTo>
                    <a:pt x="67" y="14"/>
                  </a:lnTo>
                  <a:lnTo>
                    <a:pt x="69" y="16"/>
                  </a:lnTo>
                  <a:lnTo>
                    <a:pt x="74" y="16"/>
                  </a:lnTo>
                  <a:lnTo>
                    <a:pt x="78" y="16"/>
                  </a:lnTo>
                  <a:lnTo>
                    <a:pt x="82" y="21"/>
                  </a:lnTo>
                  <a:lnTo>
                    <a:pt x="84" y="16"/>
                  </a:lnTo>
                  <a:lnTo>
                    <a:pt x="88" y="16"/>
                  </a:lnTo>
                  <a:lnTo>
                    <a:pt x="91" y="21"/>
                  </a:lnTo>
                  <a:lnTo>
                    <a:pt x="86" y="25"/>
                  </a:lnTo>
                  <a:lnTo>
                    <a:pt x="88" y="31"/>
                  </a:lnTo>
                  <a:lnTo>
                    <a:pt x="80" y="33"/>
                  </a:lnTo>
                  <a:lnTo>
                    <a:pt x="80" y="40"/>
                  </a:lnTo>
                  <a:lnTo>
                    <a:pt x="76" y="38"/>
                  </a:lnTo>
                  <a:lnTo>
                    <a:pt x="72" y="38"/>
                  </a:lnTo>
                  <a:lnTo>
                    <a:pt x="63" y="35"/>
                  </a:lnTo>
                  <a:lnTo>
                    <a:pt x="63" y="42"/>
                  </a:lnTo>
                  <a:lnTo>
                    <a:pt x="59" y="48"/>
                  </a:lnTo>
                  <a:lnTo>
                    <a:pt x="57" y="44"/>
                  </a:lnTo>
                  <a:lnTo>
                    <a:pt x="51" y="42"/>
                  </a:lnTo>
                  <a:lnTo>
                    <a:pt x="53" y="38"/>
                  </a:lnTo>
                  <a:lnTo>
                    <a:pt x="46" y="33"/>
                  </a:lnTo>
                  <a:lnTo>
                    <a:pt x="40" y="46"/>
                  </a:lnTo>
                  <a:lnTo>
                    <a:pt x="36" y="44"/>
                  </a:lnTo>
                  <a:lnTo>
                    <a:pt x="27" y="50"/>
                  </a:lnTo>
                  <a:lnTo>
                    <a:pt x="23" y="48"/>
                  </a:lnTo>
                  <a:lnTo>
                    <a:pt x="21" y="44"/>
                  </a:lnTo>
                  <a:lnTo>
                    <a:pt x="19" y="42"/>
                  </a:lnTo>
                  <a:lnTo>
                    <a:pt x="19" y="38"/>
                  </a:lnTo>
                  <a:lnTo>
                    <a:pt x="17" y="33"/>
                  </a:lnTo>
                  <a:lnTo>
                    <a:pt x="10" y="33"/>
                  </a:lnTo>
                  <a:lnTo>
                    <a:pt x="8" y="35"/>
                  </a:lnTo>
                  <a:lnTo>
                    <a:pt x="10" y="42"/>
                  </a:lnTo>
                  <a:lnTo>
                    <a:pt x="4" y="44"/>
                  </a:lnTo>
                  <a:lnTo>
                    <a:pt x="0" y="42"/>
                  </a:lnTo>
                  <a:lnTo>
                    <a:pt x="0" y="40"/>
                  </a:lnTo>
                  <a:lnTo>
                    <a:pt x="2" y="38"/>
                  </a:lnTo>
                  <a:lnTo>
                    <a:pt x="4" y="38"/>
                  </a:lnTo>
                  <a:lnTo>
                    <a:pt x="4" y="35"/>
                  </a:lnTo>
                  <a:lnTo>
                    <a:pt x="6" y="29"/>
                  </a:lnTo>
                  <a:lnTo>
                    <a:pt x="10" y="21"/>
                  </a:lnTo>
                  <a:lnTo>
                    <a:pt x="13" y="19"/>
                  </a:lnTo>
                  <a:lnTo>
                    <a:pt x="17" y="14"/>
                  </a:lnTo>
                  <a:lnTo>
                    <a:pt x="21" y="12"/>
                  </a:lnTo>
                  <a:lnTo>
                    <a:pt x="21" y="8"/>
                  </a:lnTo>
                  <a:lnTo>
                    <a:pt x="17" y="6"/>
                  </a:lnTo>
                  <a:lnTo>
                    <a:pt x="19" y="4"/>
                  </a:lnTo>
                  <a:lnTo>
                    <a:pt x="23" y="4"/>
                  </a:lnTo>
                  <a:lnTo>
                    <a:pt x="25" y="6"/>
                  </a:lnTo>
                  <a:lnTo>
                    <a:pt x="27" y="6"/>
                  </a:lnTo>
                  <a:lnTo>
                    <a:pt x="34" y="4"/>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83" name="Freeform 71">
              <a:extLst>
                <a:ext uri="{FF2B5EF4-FFF2-40B4-BE49-F238E27FC236}">
                  <a16:creationId xmlns:a16="http://schemas.microsoft.com/office/drawing/2014/main" id="{CD99F158-83E4-41EE-8377-BDEBBC5E2DC3}"/>
                </a:ext>
              </a:extLst>
            </p:cNvPr>
            <p:cNvSpPr>
              <a:spLocks noEditPoints="1"/>
            </p:cNvSpPr>
            <p:nvPr/>
          </p:nvSpPr>
          <p:spPr bwMode="auto">
            <a:xfrm>
              <a:off x="4327474" y="2554619"/>
              <a:ext cx="58040" cy="49210"/>
            </a:xfrm>
            <a:custGeom>
              <a:avLst/>
              <a:gdLst>
                <a:gd name="T0" fmla="*/ 47 w 72"/>
                <a:gd name="T1" fmla="*/ 61 h 65"/>
                <a:gd name="T2" fmla="*/ 47 w 72"/>
                <a:gd name="T3" fmla="*/ 49 h 65"/>
                <a:gd name="T4" fmla="*/ 53 w 72"/>
                <a:gd name="T5" fmla="*/ 40 h 65"/>
                <a:gd name="T6" fmla="*/ 64 w 72"/>
                <a:gd name="T7" fmla="*/ 40 h 65"/>
                <a:gd name="T8" fmla="*/ 64 w 72"/>
                <a:gd name="T9" fmla="*/ 36 h 65"/>
                <a:gd name="T10" fmla="*/ 68 w 72"/>
                <a:gd name="T11" fmla="*/ 30 h 65"/>
                <a:gd name="T12" fmla="*/ 66 w 72"/>
                <a:gd name="T13" fmla="*/ 25 h 65"/>
                <a:gd name="T14" fmla="*/ 62 w 72"/>
                <a:gd name="T15" fmla="*/ 23 h 65"/>
                <a:gd name="T16" fmla="*/ 66 w 72"/>
                <a:gd name="T17" fmla="*/ 21 h 65"/>
                <a:gd name="T18" fmla="*/ 70 w 72"/>
                <a:gd name="T19" fmla="*/ 15 h 65"/>
                <a:gd name="T20" fmla="*/ 70 w 72"/>
                <a:gd name="T21" fmla="*/ 9 h 65"/>
                <a:gd name="T22" fmla="*/ 72 w 72"/>
                <a:gd name="T23" fmla="*/ 6 h 65"/>
                <a:gd name="T24" fmla="*/ 66 w 72"/>
                <a:gd name="T25" fmla="*/ 2 h 65"/>
                <a:gd name="T26" fmla="*/ 53 w 72"/>
                <a:gd name="T27" fmla="*/ 0 h 65"/>
                <a:gd name="T28" fmla="*/ 47 w 72"/>
                <a:gd name="T29" fmla="*/ 2 h 65"/>
                <a:gd name="T30" fmla="*/ 40 w 72"/>
                <a:gd name="T31" fmla="*/ 4 h 65"/>
                <a:gd name="T32" fmla="*/ 28 w 72"/>
                <a:gd name="T33" fmla="*/ 13 h 65"/>
                <a:gd name="T34" fmla="*/ 24 w 72"/>
                <a:gd name="T35" fmla="*/ 13 h 65"/>
                <a:gd name="T36" fmla="*/ 19 w 72"/>
                <a:gd name="T37" fmla="*/ 21 h 65"/>
                <a:gd name="T38" fmla="*/ 19 w 72"/>
                <a:gd name="T39" fmla="*/ 30 h 65"/>
                <a:gd name="T40" fmla="*/ 15 w 72"/>
                <a:gd name="T41" fmla="*/ 36 h 65"/>
                <a:gd name="T42" fmla="*/ 13 w 72"/>
                <a:gd name="T43" fmla="*/ 40 h 65"/>
                <a:gd name="T44" fmla="*/ 22 w 72"/>
                <a:gd name="T45" fmla="*/ 47 h 65"/>
                <a:gd name="T46" fmla="*/ 15 w 72"/>
                <a:gd name="T47" fmla="*/ 49 h 65"/>
                <a:gd name="T48" fmla="*/ 15 w 72"/>
                <a:gd name="T49" fmla="*/ 51 h 65"/>
                <a:gd name="T50" fmla="*/ 17 w 72"/>
                <a:gd name="T51" fmla="*/ 53 h 65"/>
                <a:gd name="T52" fmla="*/ 11 w 72"/>
                <a:gd name="T53" fmla="*/ 51 h 65"/>
                <a:gd name="T54" fmla="*/ 5 w 72"/>
                <a:gd name="T55" fmla="*/ 51 h 65"/>
                <a:gd name="T56" fmla="*/ 9 w 72"/>
                <a:gd name="T57" fmla="*/ 53 h 65"/>
                <a:gd name="T58" fmla="*/ 13 w 72"/>
                <a:gd name="T59" fmla="*/ 55 h 65"/>
                <a:gd name="T60" fmla="*/ 13 w 72"/>
                <a:gd name="T61" fmla="*/ 55 h 65"/>
                <a:gd name="T62" fmla="*/ 5 w 72"/>
                <a:gd name="T63" fmla="*/ 55 h 65"/>
                <a:gd name="T64" fmla="*/ 0 w 72"/>
                <a:gd name="T65" fmla="*/ 55 h 65"/>
                <a:gd name="T66" fmla="*/ 5 w 72"/>
                <a:gd name="T67" fmla="*/ 59 h 65"/>
                <a:gd name="T68" fmla="*/ 11 w 72"/>
                <a:gd name="T69" fmla="*/ 61 h 65"/>
                <a:gd name="T70" fmla="*/ 17 w 72"/>
                <a:gd name="T71" fmla="*/ 57 h 65"/>
                <a:gd name="T72" fmla="*/ 19 w 72"/>
                <a:gd name="T73" fmla="*/ 55 h 65"/>
                <a:gd name="T74" fmla="*/ 28 w 72"/>
                <a:gd name="T75" fmla="*/ 53 h 65"/>
                <a:gd name="T76" fmla="*/ 34 w 72"/>
                <a:gd name="T77" fmla="*/ 55 h 65"/>
                <a:gd name="T78" fmla="*/ 40 w 72"/>
                <a:gd name="T79" fmla="*/ 57 h 65"/>
                <a:gd name="T80" fmla="*/ 43 w 72"/>
                <a:gd name="T81" fmla="*/ 63 h 65"/>
                <a:gd name="T82" fmla="*/ 47 w 72"/>
                <a:gd name="T83" fmla="*/ 65 h 65"/>
                <a:gd name="T84" fmla="*/ 11 w 72"/>
                <a:gd name="T85" fmla="*/ 47 h 65"/>
                <a:gd name="T86" fmla="*/ 11 w 72"/>
                <a:gd name="T87" fmla="*/ 49 h 65"/>
                <a:gd name="T88" fmla="*/ 7 w 72"/>
                <a:gd name="T89" fmla="*/ 47 h 65"/>
                <a:gd name="T90" fmla="*/ 9 w 72"/>
                <a:gd name="T91" fmla="*/ 44 h 65"/>
                <a:gd name="T92" fmla="*/ 15 w 72"/>
                <a:gd name="T93" fmla="*/ 44 h 65"/>
                <a:gd name="T94" fmla="*/ 13 w 72"/>
                <a:gd name="T95" fmla="*/ 47 h 65"/>
                <a:gd name="T96" fmla="*/ 11 w 72"/>
                <a:gd name="T97"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65">
                  <a:moveTo>
                    <a:pt x="47" y="65"/>
                  </a:moveTo>
                  <a:lnTo>
                    <a:pt x="47" y="61"/>
                  </a:lnTo>
                  <a:lnTo>
                    <a:pt x="49" y="53"/>
                  </a:lnTo>
                  <a:lnTo>
                    <a:pt x="47" y="49"/>
                  </a:lnTo>
                  <a:lnTo>
                    <a:pt x="51" y="44"/>
                  </a:lnTo>
                  <a:lnTo>
                    <a:pt x="53" y="40"/>
                  </a:lnTo>
                  <a:lnTo>
                    <a:pt x="57" y="40"/>
                  </a:lnTo>
                  <a:lnTo>
                    <a:pt x="64" y="40"/>
                  </a:lnTo>
                  <a:lnTo>
                    <a:pt x="66" y="38"/>
                  </a:lnTo>
                  <a:lnTo>
                    <a:pt x="64" y="36"/>
                  </a:lnTo>
                  <a:lnTo>
                    <a:pt x="66" y="34"/>
                  </a:lnTo>
                  <a:lnTo>
                    <a:pt x="68" y="30"/>
                  </a:lnTo>
                  <a:lnTo>
                    <a:pt x="68" y="28"/>
                  </a:lnTo>
                  <a:lnTo>
                    <a:pt x="66" y="25"/>
                  </a:lnTo>
                  <a:lnTo>
                    <a:pt x="62" y="25"/>
                  </a:lnTo>
                  <a:lnTo>
                    <a:pt x="62" y="23"/>
                  </a:lnTo>
                  <a:lnTo>
                    <a:pt x="62" y="19"/>
                  </a:lnTo>
                  <a:lnTo>
                    <a:pt x="66" y="21"/>
                  </a:lnTo>
                  <a:lnTo>
                    <a:pt x="70" y="19"/>
                  </a:lnTo>
                  <a:lnTo>
                    <a:pt x="70" y="15"/>
                  </a:lnTo>
                  <a:lnTo>
                    <a:pt x="70" y="11"/>
                  </a:lnTo>
                  <a:lnTo>
                    <a:pt x="70" y="9"/>
                  </a:lnTo>
                  <a:lnTo>
                    <a:pt x="72" y="6"/>
                  </a:lnTo>
                  <a:lnTo>
                    <a:pt x="72" y="6"/>
                  </a:lnTo>
                  <a:lnTo>
                    <a:pt x="68" y="4"/>
                  </a:lnTo>
                  <a:lnTo>
                    <a:pt x="66" y="2"/>
                  </a:lnTo>
                  <a:lnTo>
                    <a:pt x="59" y="0"/>
                  </a:lnTo>
                  <a:lnTo>
                    <a:pt x="53" y="0"/>
                  </a:lnTo>
                  <a:lnTo>
                    <a:pt x="51" y="4"/>
                  </a:lnTo>
                  <a:lnTo>
                    <a:pt x="47" y="2"/>
                  </a:lnTo>
                  <a:lnTo>
                    <a:pt x="45" y="4"/>
                  </a:lnTo>
                  <a:lnTo>
                    <a:pt x="40" y="4"/>
                  </a:lnTo>
                  <a:lnTo>
                    <a:pt x="36" y="9"/>
                  </a:lnTo>
                  <a:lnTo>
                    <a:pt x="28" y="13"/>
                  </a:lnTo>
                  <a:lnTo>
                    <a:pt x="28" y="11"/>
                  </a:lnTo>
                  <a:lnTo>
                    <a:pt x="24" y="13"/>
                  </a:lnTo>
                  <a:lnTo>
                    <a:pt x="22" y="17"/>
                  </a:lnTo>
                  <a:lnTo>
                    <a:pt x="19" y="21"/>
                  </a:lnTo>
                  <a:lnTo>
                    <a:pt x="19" y="25"/>
                  </a:lnTo>
                  <a:lnTo>
                    <a:pt x="19" y="30"/>
                  </a:lnTo>
                  <a:lnTo>
                    <a:pt x="17" y="34"/>
                  </a:lnTo>
                  <a:lnTo>
                    <a:pt x="15" y="36"/>
                  </a:lnTo>
                  <a:lnTo>
                    <a:pt x="13" y="38"/>
                  </a:lnTo>
                  <a:lnTo>
                    <a:pt x="13" y="40"/>
                  </a:lnTo>
                  <a:lnTo>
                    <a:pt x="17" y="44"/>
                  </a:lnTo>
                  <a:lnTo>
                    <a:pt x="22" y="47"/>
                  </a:lnTo>
                  <a:lnTo>
                    <a:pt x="17" y="47"/>
                  </a:lnTo>
                  <a:lnTo>
                    <a:pt x="15" y="49"/>
                  </a:lnTo>
                  <a:lnTo>
                    <a:pt x="13" y="49"/>
                  </a:lnTo>
                  <a:lnTo>
                    <a:pt x="15" y="51"/>
                  </a:lnTo>
                  <a:lnTo>
                    <a:pt x="17" y="53"/>
                  </a:lnTo>
                  <a:lnTo>
                    <a:pt x="17" y="53"/>
                  </a:lnTo>
                  <a:lnTo>
                    <a:pt x="15" y="55"/>
                  </a:lnTo>
                  <a:lnTo>
                    <a:pt x="11" y="51"/>
                  </a:lnTo>
                  <a:lnTo>
                    <a:pt x="7" y="49"/>
                  </a:lnTo>
                  <a:lnTo>
                    <a:pt x="5" y="51"/>
                  </a:lnTo>
                  <a:lnTo>
                    <a:pt x="5" y="53"/>
                  </a:lnTo>
                  <a:lnTo>
                    <a:pt x="9" y="53"/>
                  </a:lnTo>
                  <a:lnTo>
                    <a:pt x="11" y="55"/>
                  </a:lnTo>
                  <a:lnTo>
                    <a:pt x="13" y="55"/>
                  </a:lnTo>
                  <a:lnTo>
                    <a:pt x="15" y="57"/>
                  </a:lnTo>
                  <a:lnTo>
                    <a:pt x="13" y="55"/>
                  </a:lnTo>
                  <a:lnTo>
                    <a:pt x="11" y="55"/>
                  </a:lnTo>
                  <a:lnTo>
                    <a:pt x="5" y="55"/>
                  </a:lnTo>
                  <a:lnTo>
                    <a:pt x="0" y="55"/>
                  </a:lnTo>
                  <a:lnTo>
                    <a:pt x="0" y="55"/>
                  </a:lnTo>
                  <a:lnTo>
                    <a:pt x="3" y="55"/>
                  </a:lnTo>
                  <a:lnTo>
                    <a:pt x="5" y="59"/>
                  </a:lnTo>
                  <a:lnTo>
                    <a:pt x="9" y="59"/>
                  </a:lnTo>
                  <a:lnTo>
                    <a:pt x="11" y="61"/>
                  </a:lnTo>
                  <a:lnTo>
                    <a:pt x="13" y="59"/>
                  </a:lnTo>
                  <a:lnTo>
                    <a:pt x="17" y="57"/>
                  </a:lnTo>
                  <a:lnTo>
                    <a:pt x="17" y="57"/>
                  </a:lnTo>
                  <a:lnTo>
                    <a:pt x="19" y="55"/>
                  </a:lnTo>
                  <a:lnTo>
                    <a:pt x="22" y="53"/>
                  </a:lnTo>
                  <a:lnTo>
                    <a:pt x="28" y="53"/>
                  </a:lnTo>
                  <a:lnTo>
                    <a:pt x="30" y="55"/>
                  </a:lnTo>
                  <a:lnTo>
                    <a:pt x="34" y="55"/>
                  </a:lnTo>
                  <a:lnTo>
                    <a:pt x="36" y="59"/>
                  </a:lnTo>
                  <a:lnTo>
                    <a:pt x="40" y="57"/>
                  </a:lnTo>
                  <a:lnTo>
                    <a:pt x="43" y="61"/>
                  </a:lnTo>
                  <a:lnTo>
                    <a:pt x="43" y="63"/>
                  </a:lnTo>
                  <a:lnTo>
                    <a:pt x="47" y="65"/>
                  </a:lnTo>
                  <a:lnTo>
                    <a:pt x="47" y="65"/>
                  </a:lnTo>
                  <a:close/>
                  <a:moveTo>
                    <a:pt x="7" y="47"/>
                  </a:moveTo>
                  <a:lnTo>
                    <a:pt x="11" y="47"/>
                  </a:lnTo>
                  <a:lnTo>
                    <a:pt x="13" y="49"/>
                  </a:lnTo>
                  <a:lnTo>
                    <a:pt x="11" y="49"/>
                  </a:lnTo>
                  <a:lnTo>
                    <a:pt x="11" y="49"/>
                  </a:lnTo>
                  <a:lnTo>
                    <a:pt x="7" y="47"/>
                  </a:lnTo>
                  <a:lnTo>
                    <a:pt x="7" y="47"/>
                  </a:lnTo>
                  <a:close/>
                  <a:moveTo>
                    <a:pt x="9" y="44"/>
                  </a:moveTo>
                  <a:lnTo>
                    <a:pt x="13" y="44"/>
                  </a:lnTo>
                  <a:lnTo>
                    <a:pt x="15" y="44"/>
                  </a:lnTo>
                  <a:lnTo>
                    <a:pt x="15" y="47"/>
                  </a:lnTo>
                  <a:lnTo>
                    <a:pt x="13" y="47"/>
                  </a:lnTo>
                  <a:lnTo>
                    <a:pt x="13" y="44"/>
                  </a:lnTo>
                  <a:lnTo>
                    <a:pt x="11" y="44"/>
                  </a:lnTo>
                  <a:lnTo>
                    <a:pt x="9" y="44"/>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84" name="Freeform 72">
              <a:extLst>
                <a:ext uri="{FF2B5EF4-FFF2-40B4-BE49-F238E27FC236}">
                  <a16:creationId xmlns:a16="http://schemas.microsoft.com/office/drawing/2014/main" id="{939C0031-0E95-466D-A2BC-4026DE479008}"/>
                </a:ext>
              </a:extLst>
            </p:cNvPr>
            <p:cNvSpPr>
              <a:spLocks/>
            </p:cNvSpPr>
            <p:nvPr/>
          </p:nvSpPr>
          <p:spPr bwMode="auto">
            <a:xfrm>
              <a:off x="4322638" y="2594746"/>
              <a:ext cx="45949" cy="36339"/>
            </a:xfrm>
            <a:custGeom>
              <a:avLst/>
              <a:gdLst>
                <a:gd name="T0" fmla="*/ 55 w 57"/>
                <a:gd name="T1" fmla="*/ 34 h 48"/>
                <a:gd name="T2" fmla="*/ 57 w 57"/>
                <a:gd name="T3" fmla="*/ 27 h 48"/>
                <a:gd name="T4" fmla="*/ 55 w 57"/>
                <a:gd name="T5" fmla="*/ 23 h 48"/>
                <a:gd name="T6" fmla="*/ 55 w 57"/>
                <a:gd name="T7" fmla="*/ 21 h 48"/>
                <a:gd name="T8" fmla="*/ 51 w 57"/>
                <a:gd name="T9" fmla="*/ 15 h 48"/>
                <a:gd name="T10" fmla="*/ 53 w 57"/>
                <a:gd name="T11" fmla="*/ 12 h 48"/>
                <a:gd name="T12" fmla="*/ 49 w 57"/>
                <a:gd name="T13" fmla="*/ 10 h 48"/>
                <a:gd name="T14" fmla="*/ 49 w 57"/>
                <a:gd name="T15" fmla="*/ 8 h 48"/>
                <a:gd name="T16" fmla="*/ 46 w 57"/>
                <a:gd name="T17" fmla="*/ 4 h 48"/>
                <a:gd name="T18" fmla="*/ 42 w 57"/>
                <a:gd name="T19" fmla="*/ 6 h 48"/>
                <a:gd name="T20" fmla="*/ 40 w 57"/>
                <a:gd name="T21" fmla="*/ 2 h 48"/>
                <a:gd name="T22" fmla="*/ 36 w 57"/>
                <a:gd name="T23" fmla="*/ 2 h 48"/>
                <a:gd name="T24" fmla="*/ 34 w 57"/>
                <a:gd name="T25" fmla="*/ 0 h 48"/>
                <a:gd name="T26" fmla="*/ 28 w 57"/>
                <a:gd name="T27" fmla="*/ 0 h 48"/>
                <a:gd name="T28" fmla="*/ 25 w 57"/>
                <a:gd name="T29" fmla="*/ 2 h 48"/>
                <a:gd name="T30" fmla="*/ 23 w 57"/>
                <a:gd name="T31" fmla="*/ 4 h 48"/>
                <a:gd name="T32" fmla="*/ 23 w 57"/>
                <a:gd name="T33" fmla="*/ 4 h 48"/>
                <a:gd name="T34" fmla="*/ 19 w 57"/>
                <a:gd name="T35" fmla="*/ 6 h 48"/>
                <a:gd name="T36" fmla="*/ 17 w 57"/>
                <a:gd name="T37" fmla="*/ 8 h 48"/>
                <a:gd name="T38" fmla="*/ 15 w 57"/>
                <a:gd name="T39" fmla="*/ 6 h 48"/>
                <a:gd name="T40" fmla="*/ 11 w 57"/>
                <a:gd name="T41" fmla="*/ 6 h 48"/>
                <a:gd name="T42" fmla="*/ 9 w 57"/>
                <a:gd name="T43" fmla="*/ 2 h 48"/>
                <a:gd name="T44" fmla="*/ 6 w 57"/>
                <a:gd name="T45" fmla="*/ 2 h 48"/>
                <a:gd name="T46" fmla="*/ 2 w 57"/>
                <a:gd name="T47" fmla="*/ 4 h 48"/>
                <a:gd name="T48" fmla="*/ 0 w 57"/>
                <a:gd name="T49" fmla="*/ 8 h 48"/>
                <a:gd name="T50" fmla="*/ 2 w 57"/>
                <a:gd name="T51" fmla="*/ 10 h 48"/>
                <a:gd name="T52" fmla="*/ 4 w 57"/>
                <a:gd name="T53" fmla="*/ 19 h 48"/>
                <a:gd name="T54" fmla="*/ 9 w 57"/>
                <a:gd name="T55" fmla="*/ 19 h 48"/>
                <a:gd name="T56" fmla="*/ 9 w 57"/>
                <a:gd name="T57" fmla="*/ 23 h 48"/>
                <a:gd name="T58" fmla="*/ 15 w 57"/>
                <a:gd name="T59" fmla="*/ 27 h 48"/>
                <a:gd name="T60" fmla="*/ 17 w 57"/>
                <a:gd name="T61" fmla="*/ 27 h 48"/>
                <a:gd name="T62" fmla="*/ 19 w 57"/>
                <a:gd name="T63" fmla="*/ 29 h 48"/>
                <a:gd name="T64" fmla="*/ 21 w 57"/>
                <a:gd name="T65" fmla="*/ 31 h 48"/>
                <a:gd name="T66" fmla="*/ 23 w 57"/>
                <a:gd name="T67" fmla="*/ 36 h 48"/>
                <a:gd name="T68" fmla="*/ 28 w 57"/>
                <a:gd name="T69" fmla="*/ 38 h 48"/>
                <a:gd name="T70" fmla="*/ 30 w 57"/>
                <a:gd name="T71" fmla="*/ 38 h 48"/>
                <a:gd name="T72" fmla="*/ 32 w 57"/>
                <a:gd name="T73" fmla="*/ 38 h 48"/>
                <a:gd name="T74" fmla="*/ 34 w 57"/>
                <a:gd name="T75" fmla="*/ 40 h 48"/>
                <a:gd name="T76" fmla="*/ 36 w 57"/>
                <a:gd name="T77" fmla="*/ 40 h 48"/>
                <a:gd name="T78" fmla="*/ 40 w 57"/>
                <a:gd name="T79" fmla="*/ 46 h 48"/>
                <a:gd name="T80" fmla="*/ 44 w 57"/>
                <a:gd name="T81" fmla="*/ 46 h 48"/>
                <a:gd name="T82" fmla="*/ 49 w 57"/>
                <a:gd name="T83" fmla="*/ 48 h 48"/>
                <a:gd name="T84" fmla="*/ 49 w 57"/>
                <a:gd name="T85" fmla="*/ 46 h 48"/>
                <a:gd name="T86" fmla="*/ 53 w 57"/>
                <a:gd name="T87" fmla="*/ 46 h 48"/>
                <a:gd name="T88" fmla="*/ 53 w 57"/>
                <a:gd name="T89" fmla="*/ 44 h 48"/>
                <a:gd name="T90" fmla="*/ 51 w 57"/>
                <a:gd name="T91" fmla="*/ 44 h 48"/>
                <a:gd name="T92" fmla="*/ 51 w 57"/>
                <a:gd name="T93" fmla="*/ 40 h 48"/>
                <a:gd name="T94" fmla="*/ 49 w 57"/>
                <a:gd name="T95" fmla="*/ 40 h 48"/>
                <a:gd name="T96" fmla="*/ 51 w 57"/>
                <a:gd name="T97" fmla="*/ 36 h 48"/>
                <a:gd name="T98" fmla="*/ 53 w 57"/>
                <a:gd name="T99" fmla="*/ 34 h 48"/>
                <a:gd name="T100" fmla="*/ 55 w 57"/>
                <a:gd name="T10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8">
                  <a:moveTo>
                    <a:pt x="55" y="34"/>
                  </a:moveTo>
                  <a:lnTo>
                    <a:pt x="57" y="27"/>
                  </a:lnTo>
                  <a:lnTo>
                    <a:pt x="55" y="23"/>
                  </a:lnTo>
                  <a:lnTo>
                    <a:pt x="55" y="21"/>
                  </a:lnTo>
                  <a:lnTo>
                    <a:pt x="51" y="15"/>
                  </a:lnTo>
                  <a:lnTo>
                    <a:pt x="53" y="12"/>
                  </a:lnTo>
                  <a:lnTo>
                    <a:pt x="49" y="10"/>
                  </a:lnTo>
                  <a:lnTo>
                    <a:pt x="49" y="8"/>
                  </a:lnTo>
                  <a:lnTo>
                    <a:pt x="46" y="4"/>
                  </a:lnTo>
                  <a:lnTo>
                    <a:pt x="42" y="6"/>
                  </a:lnTo>
                  <a:lnTo>
                    <a:pt x="40" y="2"/>
                  </a:lnTo>
                  <a:lnTo>
                    <a:pt x="36" y="2"/>
                  </a:lnTo>
                  <a:lnTo>
                    <a:pt x="34" y="0"/>
                  </a:lnTo>
                  <a:lnTo>
                    <a:pt x="28" y="0"/>
                  </a:lnTo>
                  <a:lnTo>
                    <a:pt x="25" y="2"/>
                  </a:lnTo>
                  <a:lnTo>
                    <a:pt x="23" y="4"/>
                  </a:lnTo>
                  <a:lnTo>
                    <a:pt x="23" y="4"/>
                  </a:lnTo>
                  <a:lnTo>
                    <a:pt x="19" y="6"/>
                  </a:lnTo>
                  <a:lnTo>
                    <a:pt x="17" y="8"/>
                  </a:lnTo>
                  <a:lnTo>
                    <a:pt x="15" y="6"/>
                  </a:lnTo>
                  <a:lnTo>
                    <a:pt x="11" y="6"/>
                  </a:lnTo>
                  <a:lnTo>
                    <a:pt x="9" y="2"/>
                  </a:lnTo>
                  <a:lnTo>
                    <a:pt x="6" y="2"/>
                  </a:lnTo>
                  <a:lnTo>
                    <a:pt x="2" y="4"/>
                  </a:lnTo>
                  <a:lnTo>
                    <a:pt x="0" y="8"/>
                  </a:lnTo>
                  <a:lnTo>
                    <a:pt x="2" y="10"/>
                  </a:lnTo>
                  <a:lnTo>
                    <a:pt x="4" y="19"/>
                  </a:lnTo>
                  <a:lnTo>
                    <a:pt x="9" y="19"/>
                  </a:lnTo>
                  <a:lnTo>
                    <a:pt x="9" y="23"/>
                  </a:lnTo>
                  <a:lnTo>
                    <a:pt x="15" y="27"/>
                  </a:lnTo>
                  <a:lnTo>
                    <a:pt x="17" y="27"/>
                  </a:lnTo>
                  <a:lnTo>
                    <a:pt x="19" y="29"/>
                  </a:lnTo>
                  <a:lnTo>
                    <a:pt x="21" y="31"/>
                  </a:lnTo>
                  <a:lnTo>
                    <a:pt x="23" y="36"/>
                  </a:lnTo>
                  <a:lnTo>
                    <a:pt x="28" y="38"/>
                  </a:lnTo>
                  <a:lnTo>
                    <a:pt x="30" y="38"/>
                  </a:lnTo>
                  <a:lnTo>
                    <a:pt x="32" y="38"/>
                  </a:lnTo>
                  <a:lnTo>
                    <a:pt x="34" y="40"/>
                  </a:lnTo>
                  <a:lnTo>
                    <a:pt x="36" y="40"/>
                  </a:lnTo>
                  <a:lnTo>
                    <a:pt x="40" y="46"/>
                  </a:lnTo>
                  <a:lnTo>
                    <a:pt x="44" y="46"/>
                  </a:lnTo>
                  <a:lnTo>
                    <a:pt x="49" y="48"/>
                  </a:lnTo>
                  <a:lnTo>
                    <a:pt x="49" y="46"/>
                  </a:lnTo>
                  <a:lnTo>
                    <a:pt x="53" y="46"/>
                  </a:lnTo>
                  <a:lnTo>
                    <a:pt x="53" y="44"/>
                  </a:lnTo>
                  <a:lnTo>
                    <a:pt x="51" y="44"/>
                  </a:lnTo>
                  <a:lnTo>
                    <a:pt x="51" y="40"/>
                  </a:lnTo>
                  <a:lnTo>
                    <a:pt x="49" y="40"/>
                  </a:lnTo>
                  <a:lnTo>
                    <a:pt x="51" y="36"/>
                  </a:lnTo>
                  <a:lnTo>
                    <a:pt x="53" y="34"/>
                  </a:lnTo>
                  <a:lnTo>
                    <a:pt x="55" y="34"/>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85" name="Freeform 73">
              <a:extLst>
                <a:ext uri="{FF2B5EF4-FFF2-40B4-BE49-F238E27FC236}">
                  <a16:creationId xmlns:a16="http://schemas.microsoft.com/office/drawing/2014/main" id="{ED7F8EE4-793A-4E20-B09A-CC97DCD02B0C}"/>
                </a:ext>
              </a:extLst>
            </p:cNvPr>
            <p:cNvSpPr>
              <a:spLocks/>
            </p:cNvSpPr>
            <p:nvPr/>
          </p:nvSpPr>
          <p:spPr bwMode="auto">
            <a:xfrm>
              <a:off x="4362137" y="2620485"/>
              <a:ext cx="11286" cy="14384"/>
            </a:xfrm>
            <a:custGeom>
              <a:avLst/>
              <a:gdLst>
                <a:gd name="T0" fmla="*/ 4 w 14"/>
                <a:gd name="T1" fmla="*/ 12 h 19"/>
                <a:gd name="T2" fmla="*/ 4 w 14"/>
                <a:gd name="T3" fmla="*/ 10 h 19"/>
                <a:gd name="T4" fmla="*/ 2 w 14"/>
                <a:gd name="T5" fmla="*/ 10 h 19"/>
                <a:gd name="T6" fmla="*/ 2 w 14"/>
                <a:gd name="T7" fmla="*/ 6 h 19"/>
                <a:gd name="T8" fmla="*/ 0 w 14"/>
                <a:gd name="T9" fmla="*/ 6 h 19"/>
                <a:gd name="T10" fmla="*/ 2 w 14"/>
                <a:gd name="T11" fmla="*/ 2 h 19"/>
                <a:gd name="T12" fmla="*/ 4 w 14"/>
                <a:gd name="T13" fmla="*/ 0 h 19"/>
                <a:gd name="T14" fmla="*/ 6 w 14"/>
                <a:gd name="T15" fmla="*/ 0 h 19"/>
                <a:gd name="T16" fmla="*/ 10 w 14"/>
                <a:gd name="T17" fmla="*/ 4 h 19"/>
                <a:gd name="T18" fmla="*/ 12 w 14"/>
                <a:gd name="T19" fmla="*/ 8 h 19"/>
                <a:gd name="T20" fmla="*/ 14 w 14"/>
                <a:gd name="T21" fmla="*/ 10 h 19"/>
                <a:gd name="T22" fmla="*/ 14 w 14"/>
                <a:gd name="T23" fmla="*/ 16 h 19"/>
                <a:gd name="T24" fmla="*/ 10 w 14"/>
                <a:gd name="T25" fmla="*/ 19 h 19"/>
                <a:gd name="T26" fmla="*/ 6 w 14"/>
                <a:gd name="T27" fmla="*/ 16 h 19"/>
                <a:gd name="T28" fmla="*/ 4 w 14"/>
                <a:gd name="T29" fmla="*/ 12 h 19"/>
                <a:gd name="T30" fmla="*/ 4 w 14"/>
                <a:gd name="T3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9">
                  <a:moveTo>
                    <a:pt x="4" y="12"/>
                  </a:moveTo>
                  <a:lnTo>
                    <a:pt x="4" y="10"/>
                  </a:lnTo>
                  <a:lnTo>
                    <a:pt x="2" y="10"/>
                  </a:lnTo>
                  <a:lnTo>
                    <a:pt x="2" y="6"/>
                  </a:lnTo>
                  <a:lnTo>
                    <a:pt x="0" y="6"/>
                  </a:lnTo>
                  <a:lnTo>
                    <a:pt x="2" y="2"/>
                  </a:lnTo>
                  <a:lnTo>
                    <a:pt x="4" y="0"/>
                  </a:lnTo>
                  <a:lnTo>
                    <a:pt x="6" y="0"/>
                  </a:lnTo>
                  <a:lnTo>
                    <a:pt x="10" y="4"/>
                  </a:lnTo>
                  <a:lnTo>
                    <a:pt x="12" y="8"/>
                  </a:lnTo>
                  <a:lnTo>
                    <a:pt x="14" y="10"/>
                  </a:lnTo>
                  <a:lnTo>
                    <a:pt x="14" y="16"/>
                  </a:lnTo>
                  <a:lnTo>
                    <a:pt x="10" y="19"/>
                  </a:lnTo>
                  <a:lnTo>
                    <a:pt x="6" y="16"/>
                  </a:lnTo>
                  <a:lnTo>
                    <a:pt x="4" y="12"/>
                  </a:lnTo>
                  <a:lnTo>
                    <a:pt x="4" y="1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86" name="Freeform 74">
              <a:extLst>
                <a:ext uri="{FF2B5EF4-FFF2-40B4-BE49-F238E27FC236}">
                  <a16:creationId xmlns:a16="http://schemas.microsoft.com/office/drawing/2014/main" id="{0B208C1C-291F-4918-A8EF-DB091480CBFB}"/>
                </a:ext>
              </a:extLst>
            </p:cNvPr>
            <p:cNvSpPr>
              <a:spLocks noEditPoints="1"/>
            </p:cNvSpPr>
            <p:nvPr/>
          </p:nvSpPr>
          <p:spPr bwMode="auto">
            <a:xfrm>
              <a:off x="4183179" y="2351723"/>
              <a:ext cx="12092" cy="24227"/>
            </a:xfrm>
            <a:custGeom>
              <a:avLst/>
              <a:gdLst>
                <a:gd name="T0" fmla="*/ 7 w 15"/>
                <a:gd name="T1" fmla="*/ 26 h 32"/>
                <a:gd name="T2" fmla="*/ 11 w 15"/>
                <a:gd name="T3" fmla="*/ 32 h 32"/>
                <a:gd name="T4" fmla="*/ 11 w 15"/>
                <a:gd name="T5" fmla="*/ 28 h 32"/>
                <a:gd name="T6" fmla="*/ 11 w 15"/>
                <a:gd name="T7" fmla="*/ 28 h 32"/>
                <a:gd name="T8" fmla="*/ 7 w 15"/>
                <a:gd name="T9" fmla="*/ 26 h 32"/>
                <a:gd name="T10" fmla="*/ 7 w 15"/>
                <a:gd name="T11" fmla="*/ 26 h 32"/>
                <a:gd name="T12" fmla="*/ 11 w 15"/>
                <a:gd name="T13" fmla="*/ 15 h 32"/>
                <a:gd name="T14" fmla="*/ 9 w 15"/>
                <a:gd name="T15" fmla="*/ 17 h 32"/>
                <a:gd name="T16" fmla="*/ 11 w 15"/>
                <a:gd name="T17" fmla="*/ 22 h 32"/>
                <a:gd name="T18" fmla="*/ 11 w 15"/>
                <a:gd name="T19" fmla="*/ 17 h 32"/>
                <a:gd name="T20" fmla="*/ 11 w 15"/>
                <a:gd name="T21" fmla="*/ 15 h 32"/>
                <a:gd name="T22" fmla="*/ 11 w 15"/>
                <a:gd name="T23" fmla="*/ 15 h 32"/>
                <a:gd name="T24" fmla="*/ 0 w 15"/>
                <a:gd name="T25" fmla="*/ 5 h 32"/>
                <a:gd name="T26" fmla="*/ 0 w 15"/>
                <a:gd name="T27" fmla="*/ 9 h 32"/>
                <a:gd name="T28" fmla="*/ 5 w 15"/>
                <a:gd name="T29" fmla="*/ 9 h 32"/>
                <a:gd name="T30" fmla="*/ 0 w 15"/>
                <a:gd name="T31" fmla="*/ 5 h 32"/>
                <a:gd name="T32" fmla="*/ 0 w 15"/>
                <a:gd name="T33" fmla="*/ 5 h 32"/>
                <a:gd name="T34" fmla="*/ 13 w 15"/>
                <a:gd name="T35" fmla="*/ 0 h 32"/>
                <a:gd name="T36" fmla="*/ 15 w 15"/>
                <a:gd name="T37" fmla="*/ 3 h 32"/>
                <a:gd name="T38" fmla="*/ 13 w 15"/>
                <a:gd name="T39" fmla="*/ 0 h 32"/>
                <a:gd name="T40" fmla="*/ 13 w 15"/>
                <a:gd name="T41" fmla="*/ 0 h 32"/>
                <a:gd name="T42" fmla="*/ 13 w 15"/>
                <a:gd name="T43" fmla="*/ 0 h 32"/>
                <a:gd name="T44" fmla="*/ 7 w 15"/>
                <a:gd name="T45" fmla="*/ 0 h 32"/>
                <a:gd name="T46" fmla="*/ 7 w 15"/>
                <a:gd name="T47" fmla="*/ 0 h 32"/>
                <a:gd name="T48" fmla="*/ 9 w 15"/>
                <a:gd name="T49" fmla="*/ 0 h 32"/>
                <a:gd name="T50" fmla="*/ 13 w 15"/>
                <a:gd name="T51" fmla="*/ 3 h 32"/>
                <a:gd name="T52" fmla="*/ 13 w 15"/>
                <a:gd name="T53" fmla="*/ 7 h 32"/>
                <a:gd name="T54" fmla="*/ 9 w 15"/>
                <a:gd name="T55" fmla="*/ 5 h 32"/>
                <a:gd name="T56" fmla="*/ 7 w 15"/>
                <a:gd name="T57" fmla="*/ 0 h 32"/>
                <a:gd name="T58" fmla="*/ 7 w 15"/>
                <a:gd name="T59" fmla="*/ 0 h 32"/>
                <a:gd name="T60" fmla="*/ 5 w 15"/>
                <a:gd name="T61" fmla="*/ 0 h 32"/>
                <a:gd name="T62" fmla="*/ 9 w 15"/>
                <a:gd name="T63" fmla="*/ 9 h 32"/>
                <a:gd name="T64" fmla="*/ 13 w 15"/>
                <a:gd name="T65" fmla="*/ 13 h 32"/>
                <a:gd name="T66" fmla="*/ 11 w 15"/>
                <a:gd name="T67" fmla="*/ 13 h 32"/>
                <a:gd name="T68" fmla="*/ 5 w 15"/>
                <a:gd name="T69" fmla="*/ 7 h 32"/>
                <a:gd name="T70" fmla="*/ 2 w 15"/>
                <a:gd name="T71" fmla="*/ 3 h 32"/>
                <a:gd name="T72" fmla="*/ 5 w 15"/>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32">
                  <a:moveTo>
                    <a:pt x="7" y="26"/>
                  </a:moveTo>
                  <a:lnTo>
                    <a:pt x="11" y="32"/>
                  </a:lnTo>
                  <a:lnTo>
                    <a:pt x="11" y="28"/>
                  </a:lnTo>
                  <a:lnTo>
                    <a:pt x="11" y="28"/>
                  </a:lnTo>
                  <a:lnTo>
                    <a:pt x="7" y="26"/>
                  </a:lnTo>
                  <a:lnTo>
                    <a:pt x="7" y="26"/>
                  </a:lnTo>
                  <a:close/>
                  <a:moveTo>
                    <a:pt x="11" y="15"/>
                  </a:moveTo>
                  <a:lnTo>
                    <a:pt x="9" y="17"/>
                  </a:lnTo>
                  <a:lnTo>
                    <a:pt x="11" y="22"/>
                  </a:lnTo>
                  <a:lnTo>
                    <a:pt x="11" y="17"/>
                  </a:lnTo>
                  <a:lnTo>
                    <a:pt x="11" y="15"/>
                  </a:lnTo>
                  <a:lnTo>
                    <a:pt x="11" y="15"/>
                  </a:lnTo>
                  <a:close/>
                  <a:moveTo>
                    <a:pt x="0" y="5"/>
                  </a:moveTo>
                  <a:lnTo>
                    <a:pt x="0" y="9"/>
                  </a:lnTo>
                  <a:lnTo>
                    <a:pt x="5" y="9"/>
                  </a:lnTo>
                  <a:lnTo>
                    <a:pt x="0" y="5"/>
                  </a:lnTo>
                  <a:lnTo>
                    <a:pt x="0" y="5"/>
                  </a:lnTo>
                  <a:close/>
                  <a:moveTo>
                    <a:pt x="13" y="0"/>
                  </a:moveTo>
                  <a:lnTo>
                    <a:pt x="15" y="3"/>
                  </a:lnTo>
                  <a:lnTo>
                    <a:pt x="13" y="0"/>
                  </a:lnTo>
                  <a:lnTo>
                    <a:pt x="13" y="0"/>
                  </a:lnTo>
                  <a:lnTo>
                    <a:pt x="13" y="0"/>
                  </a:lnTo>
                  <a:close/>
                  <a:moveTo>
                    <a:pt x="7" y="0"/>
                  </a:moveTo>
                  <a:lnTo>
                    <a:pt x="7" y="0"/>
                  </a:lnTo>
                  <a:lnTo>
                    <a:pt x="9" y="0"/>
                  </a:lnTo>
                  <a:lnTo>
                    <a:pt x="13" y="3"/>
                  </a:lnTo>
                  <a:lnTo>
                    <a:pt x="13" y="7"/>
                  </a:lnTo>
                  <a:lnTo>
                    <a:pt x="9" y="5"/>
                  </a:lnTo>
                  <a:lnTo>
                    <a:pt x="7" y="0"/>
                  </a:lnTo>
                  <a:lnTo>
                    <a:pt x="7" y="0"/>
                  </a:lnTo>
                  <a:close/>
                  <a:moveTo>
                    <a:pt x="5" y="0"/>
                  </a:moveTo>
                  <a:lnTo>
                    <a:pt x="9" y="9"/>
                  </a:lnTo>
                  <a:lnTo>
                    <a:pt x="13" y="13"/>
                  </a:lnTo>
                  <a:lnTo>
                    <a:pt x="11" y="13"/>
                  </a:lnTo>
                  <a:lnTo>
                    <a:pt x="5" y="7"/>
                  </a:lnTo>
                  <a:lnTo>
                    <a:pt x="2" y="3"/>
                  </a:lnTo>
                  <a:lnTo>
                    <a:pt x="5"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87" name="Freeform 75">
              <a:extLst>
                <a:ext uri="{FF2B5EF4-FFF2-40B4-BE49-F238E27FC236}">
                  <a16:creationId xmlns:a16="http://schemas.microsoft.com/office/drawing/2014/main" id="{AEBDC182-4ABC-4382-9888-E4ED2FF164E1}"/>
                </a:ext>
              </a:extLst>
            </p:cNvPr>
            <p:cNvSpPr>
              <a:spLocks/>
            </p:cNvSpPr>
            <p:nvPr/>
          </p:nvSpPr>
          <p:spPr bwMode="auto">
            <a:xfrm>
              <a:off x="4132395" y="2511467"/>
              <a:ext cx="66102" cy="80250"/>
            </a:xfrm>
            <a:custGeom>
              <a:avLst/>
              <a:gdLst>
                <a:gd name="T0" fmla="*/ 34 w 82"/>
                <a:gd name="T1" fmla="*/ 104 h 106"/>
                <a:gd name="T2" fmla="*/ 42 w 82"/>
                <a:gd name="T3" fmla="*/ 97 h 106"/>
                <a:gd name="T4" fmla="*/ 49 w 82"/>
                <a:gd name="T5" fmla="*/ 95 h 106"/>
                <a:gd name="T6" fmla="*/ 63 w 82"/>
                <a:gd name="T7" fmla="*/ 91 h 106"/>
                <a:gd name="T8" fmla="*/ 68 w 82"/>
                <a:gd name="T9" fmla="*/ 89 h 106"/>
                <a:gd name="T10" fmla="*/ 72 w 82"/>
                <a:gd name="T11" fmla="*/ 85 h 106"/>
                <a:gd name="T12" fmla="*/ 78 w 82"/>
                <a:gd name="T13" fmla="*/ 76 h 106"/>
                <a:gd name="T14" fmla="*/ 80 w 82"/>
                <a:gd name="T15" fmla="*/ 59 h 106"/>
                <a:gd name="T16" fmla="*/ 80 w 82"/>
                <a:gd name="T17" fmla="*/ 51 h 106"/>
                <a:gd name="T18" fmla="*/ 76 w 82"/>
                <a:gd name="T19" fmla="*/ 42 h 106"/>
                <a:gd name="T20" fmla="*/ 76 w 82"/>
                <a:gd name="T21" fmla="*/ 36 h 106"/>
                <a:gd name="T22" fmla="*/ 63 w 82"/>
                <a:gd name="T23" fmla="*/ 26 h 106"/>
                <a:gd name="T24" fmla="*/ 57 w 82"/>
                <a:gd name="T25" fmla="*/ 34 h 106"/>
                <a:gd name="T26" fmla="*/ 57 w 82"/>
                <a:gd name="T27" fmla="*/ 17 h 106"/>
                <a:gd name="T28" fmla="*/ 61 w 82"/>
                <a:gd name="T29" fmla="*/ 9 h 106"/>
                <a:gd name="T30" fmla="*/ 68 w 82"/>
                <a:gd name="T31" fmla="*/ 4 h 106"/>
                <a:gd name="T32" fmla="*/ 61 w 82"/>
                <a:gd name="T33" fmla="*/ 2 h 106"/>
                <a:gd name="T34" fmla="*/ 55 w 82"/>
                <a:gd name="T35" fmla="*/ 11 h 106"/>
                <a:gd name="T36" fmla="*/ 55 w 82"/>
                <a:gd name="T37" fmla="*/ 2 h 106"/>
                <a:gd name="T38" fmla="*/ 51 w 82"/>
                <a:gd name="T39" fmla="*/ 7 h 106"/>
                <a:gd name="T40" fmla="*/ 44 w 82"/>
                <a:gd name="T41" fmla="*/ 9 h 106"/>
                <a:gd name="T42" fmla="*/ 44 w 82"/>
                <a:gd name="T43" fmla="*/ 13 h 106"/>
                <a:gd name="T44" fmla="*/ 40 w 82"/>
                <a:gd name="T45" fmla="*/ 17 h 106"/>
                <a:gd name="T46" fmla="*/ 42 w 82"/>
                <a:gd name="T47" fmla="*/ 19 h 106"/>
                <a:gd name="T48" fmla="*/ 46 w 82"/>
                <a:gd name="T49" fmla="*/ 21 h 106"/>
                <a:gd name="T50" fmla="*/ 40 w 82"/>
                <a:gd name="T51" fmla="*/ 30 h 106"/>
                <a:gd name="T52" fmla="*/ 27 w 82"/>
                <a:gd name="T53" fmla="*/ 32 h 106"/>
                <a:gd name="T54" fmla="*/ 17 w 82"/>
                <a:gd name="T55" fmla="*/ 28 h 106"/>
                <a:gd name="T56" fmla="*/ 15 w 82"/>
                <a:gd name="T57" fmla="*/ 30 h 106"/>
                <a:gd name="T58" fmla="*/ 17 w 82"/>
                <a:gd name="T59" fmla="*/ 36 h 106"/>
                <a:gd name="T60" fmla="*/ 11 w 82"/>
                <a:gd name="T61" fmla="*/ 36 h 106"/>
                <a:gd name="T62" fmla="*/ 21 w 82"/>
                <a:gd name="T63" fmla="*/ 42 h 106"/>
                <a:gd name="T64" fmla="*/ 17 w 82"/>
                <a:gd name="T65" fmla="*/ 47 h 106"/>
                <a:gd name="T66" fmla="*/ 11 w 82"/>
                <a:gd name="T67" fmla="*/ 51 h 106"/>
                <a:gd name="T68" fmla="*/ 15 w 82"/>
                <a:gd name="T69" fmla="*/ 53 h 106"/>
                <a:gd name="T70" fmla="*/ 30 w 82"/>
                <a:gd name="T71" fmla="*/ 57 h 106"/>
                <a:gd name="T72" fmla="*/ 21 w 82"/>
                <a:gd name="T73" fmla="*/ 66 h 106"/>
                <a:gd name="T74" fmla="*/ 13 w 82"/>
                <a:gd name="T75" fmla="*/ 76 h 106"/>
                <a:gd name="T76" fmla="*/ 21 w 82"/>
                <a:gd name="T77" fmla="*/ 74 h 106"/>
                <a:gd name="T78" fmla="*/ 30 w 82"/>
                <a:gd name="T79" fmla="*/ 72 h 106"/>
                <a:gd name="T80" fmla="*/ 17 w 82"/>
                <a:gd name="T81" fmla="*/ 76 h 106"/>
                <a:gd name="T82" fmla="*/ 13 w 82"/>
                <a:gd name="T83" fmla="*/ 82 h 106"/>
                <a:gd name="T84" fmla="*/ 11 w 82"/>
                <a:gd name="T85" fmla="*/ 85 h 106"/>
                <a:gd name="T86" fmla="*/ 6 w 82"/>
                <a:gd name="T87" fmla="*/ 82 h 106"/>
                <a:gd name="T88" fmla="*/ 15 w 82"/>
                <a:gd name="T89" fmla="*/ 87 h 106"/>
                <a:gd name="T90" fmla="*/ 2 w 82"/>
                <a:gd name="T91" fmla="*/ 95 h 106"/>
                <a:gd name="T92" fmla="*/ 17 w 82"/>
                <a:gd name="T93" fmla="*/ 95 h 106"/>
                <a:gd name="T94" fmla="*/ 11 w 82"/>
                <a:gd name="T95" fmla="*/ 101 h 106"/>
                <a:gd name="T96" fmla="*/ 13 w 82"/>
                <a:gd name="T97" fmla="*/ 104 h 106"/>
                <a:gd name="T98" fmla="*/ 19 w 82"/>
                <a:gd name="T99"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106">
                  <a:moveTo>
                    <a:pt x="21" y="106"/>
                  </a:moveTo>
                  <a:lnTo>
                    <a:pt x="27" y="106"/>
                  </a:lnTo>
                  <a:lnTo>
                    <a:pt x="34" y="104"/>
                  </a:lnTo>
                  <a:lnTo>
                    <a:pt x="40" y="99"/>
                  </a:lnTo>
                  <a:lnTo>
                    <a:pt x="38" y="95"/>
                  </a:lnTo>
                  <a:lnTo>
                    <a:pt x="42" y="97"/>
                  </a:lnTo>
                  <a:lnTo>
                    <a:pt x="40" y="99"/>
                  </a:lnTo>
                  <a:lnTo>
                    <a:pt x="44" y="99"/>
                  </a:lnTo>
                  <a:lnTo>
                    <a:pt x="49" y="95"/>
                  </a:lnTo>
                  <a:lnTo>
                    <a:pt x="51" y="95"/>
                  </a:lnTo>
                  <a:lnTo>
                    <a:pt x="51" y="91"/>
                  </a:lnTo>
                  <a:lnTo>
                    <a:pt x="63" y="91"/>
                  </a:lnTo>
                  <a:lnTo>
                    <a:pt x="63" y="87"/>
                  </a:lnTo>
                  <a:lnTo>
                    <a:pt x="65" y="91"/>
                  </a:lnTo>
                  <a:lnTo>
                    <a:pt x="68" y="89"/>
                  </a:lnTo>
                  <a:lnTo>
                    <a:pt x="70" y="89"/>
                  </a:lnTo>
                  <a:lnTo>
                    <a:pt x="76" y="89"/>
                  </a:lnTo>
                  <a:lnTo>
                    <a:pt x="72" y="85"/>
                  </a:lnTo>
                  <a:lnTo>
                    <a:pt x="74" y="82"/>
                  </a:lnTo>
                  <a:lnTo>
                    <a:pt x="78" y="78"/>
                  </a:lnTo>
                  <a:lnTo>
                    <a:pt x="78" y="76"/>
                  </a:lnTo>
                  <a:lnTo>
                    <a:pt x="80" y="72"/>
                  </a:lnTo>
                  <a:lnTo>
                    <a:pt x="82" y="68"/>
                  </a:lnTo>
                  <a:lnTo>
                    <a:pt x="80" y="59"/>
                  </a:lnTo>
                  <a:lnTo>
                    <a:pt x="78" y="57"/>
                  </a:lnTo>
                  <a:lnTo>
                    <a:pt x="80" y="55"/>
                  </a:lnTo>
                  <a:lnTo>
                    <a:pt x="80" y="51"/>
                  </a:lnTo>
                  <a:lnTo>
                    <a:pt x="78" y="49"/>
                  </a:lnTo>
                  <a:lnTo>
                    <a:pt x="78" y="45"/>
                  </a:lnTo>
                  <a:lnTo>
                    <a:pt x="76" y="42"/>
                  </a:lnTo>
                  <a:lnTo>
                    <a:pt x="76" y="40"/>
                  </a:lnTo>
                  <a:lnTo>
                    <a:pt x="80" y="40"/>
                  </a:lnTo>
                  <a:lnTo>
                    <a:pt x="76" y="36"/>
                  </a:lnTo>
                  <a:lnTo>
                    <a:pt x="72" y="36"/>
                  </a:lnTo>
                  <a:lnTo>
                    <a:pt x="68" y="30"/>
                  </a:lnTo>
                  <a:lnTo>
                    <a:pt x="63" y="26"/>
                  </a:lnTo>
                  <a:lnTo>
                    <a:pt x="61" y="28"/>
                  </a:lnTo>
                  <a:lnTo>
                    <a:pt x="59" y="34"/>
                  </a:lnTo>
                  <a:lnTo>
                    <a:pt x="57" y="34"/>
                  </a:lnTo>
                  <a:lnTo>
                    <a:pt x="49" y="26"/>
                  </a:lnTo>
                  <a:lnTo>
                    <a:pt x="53" y="17"/>
                  </a:lnTo>
                  <a:lnTo>
                    <a:pt x="57" y="17"/>
                  </a:lnTo>
                  <a:lnTo>
                    <a:pt x="57" y="13"/>
                  </a:lnTo>
                  <a:lnTo>
                    <a:pt x="59" y="11"/>
                  </a:lnTo>
                  <a:lnTo>
                    <a:pt x="61" y="9"/>
                  </a:lnTo>
                  <a:lnTo>
                    <a:pt x="61" y="11"/>
                  </a:lnTo>
                  <a:lnTo>
                    <a:pt x="63" y="7"/>
                  </a:lnTo>
                  <a:lnTo>
                    <a:pt x="68" y="4"/>
                  </a:lnTo>
                  <a:lnTo>
                    <a:pt x="63" y="2"/>
                  </a:lnTo>
                  <a:lnTo>
                    <a:pt x="61" y="0"/>
                  </a:lnTo>
                  <a:lnTo>
                    <a:pt x="61" y="2"/>
                  </a:lnTo>
                  <a:lnTo>
                    <a:pt x="57" y="2"/>
                  </a:lnTo>
                  <a:lnTo>
                    <a:pt x="59" y="7"/>
                  </a:lnTo>
                  <a:lnTo>
                    <a:pt x="55" y="11"/>
                  </a:lnTo>
                  <a:lnTo>
                    <a:pt x="57" y="9"/>
                  </a:lnTo>
                  <a:lnTo>
                    <a:pt x="57" y="7"/>
                  </a:lnTo>
                  <a:lnTo>
                    <a:pt x="55" y="2"/>
                  </a:lnTo>
                  <a:lnTo>
                    <a:pt x="53" y="4"/>
                  </a:lnTo>
                  <a:lnTo>
                    <a:pt x="55" y="7"/>
                  </a:lnTo>
                  <a:lnTo>
                    <a:pt x="51" y="7"/>
                  </a:lnTo>
                  <a:lnTo>
                    <a:pt x="51" y="4"/>
                  </a:lnTo>
                  <a:lnTo>
                    <a:pt x="44" y="7"/>
                  </a:lnTo>
                  <a:lnTo>
                    <a:pt x="44" y="9"/>
                  </a:lnTo>
                  <a:lnTo>
                    <a:pt x="42" y="9"/>
                  </a:lnTo>
                  <a:lnTo>
                    <a:pt x="42" y="11"/>
                  </a:lnTo>
                  <a:lnTo>
                    <a:pt x="44" y="13"/>
                  </a:lnTo>
                  <a:lnTo>
                    <a:pt x="44" y="15"/>
                  </a:lnTo>
                  <a:lnTo>
                    <a:pt x="40" y="15"/>
                  </a:lnTo>
                  <a:lnTo>
                    <a:pt x="40" y="17"/>
                  </a:lnTo>
                  <a:lnTo>
                    <a:pt x="36" y="17"/>
                  </a:lnTo>
                  <a:lnTo>
                    <a:pt x="38" y="19"/>
                  </a:lnTo>
                  <a:lnTo>
                    <a:pt x="42" y="19"/>
                  </a:lnTo>
                  <a:lnTo>
                    <a:pt x="42" y="21"/>
                  </a:lnTo>
                  <a:lnTo>
                    <a:pt x="44" y="19"/>
                  </a:lnTo>
                  <a:lnTo>
                    <a:pt x="46" y="21"/>
                  </a:lnTo>
                  <a:lnTo>
                    <a:pt x="42" y="26"/>
                  </a:lnTo>
                  <a:lnTo>
                    <a:pt x="38" y="28"/>
                  </a:lnTo>
                  <a:lnTo>
                    <a:pt x="40" y="30"/>
                  </a:lnTo>
                  <a:lnTo>
                    <a:pt x="34" y="30"/>
                  </a:lnTo>
                  <a:lnTo>
                    <a:pt x="32" y="30"/>
                  </a:lnTo>
                  <a:lnTo>
                    <a:pt x="27" y="32"/>
                  </a:lnTo>
                  <a:lnTo>
                    <a:pt x="27" y="28"/>
                  </a:lnTo>
                  <a:lnTo>
                    <a:pt x="17" y="26"/>
                  </a:lnTo>
                  <a:lnTo>
                    <a:pt x="17" y="28"/>
                  </a:lnTo>
                  <a:lnTo>
                    <a:pt x="13" y="28"/>
                  </a:lnTo>
                  <a:lnTo>
                    <a:pt x="13" y="32"/>
                  </a:lnTo>
                  <a:lnTo>
                    <a:pt x="15" y="30"/>
                  </a:lnTo>
                  <a:lnTo>
                    <a:pt x="15" y="34"/>
                  </a:lnTo>
                  <a:lnTo>
                    <a:pt x="17" y="34"/>
                  </a:lnTo>
                  <a:lnTo>
                    <a:pt x="17" y="36"/>
                  </a:lnTo>
                  <a:lnTo>
                    <a:pt x="15" y="38"/>
                  </a:lnTo>
                  <a:lnTo>
                    <a:pt x="15" y="36"/>
                  </a:lnTo>
                  <a:lnTo>
                    <a:pt x="11" y="36"/>
                  </a:lnTo>
                  <a:lnTo>
                    <a:pt x="15" y="40"/>
                  </a:lnTo>
                  <a:lnTo>
                    <a:pt x="19" y="38"/>
                  </a:lnTo>
                  <a:lnTo>
                    <a:pt x="21" y="42"/>
                  </a:lnTo>
                  <a:lnTo>
                    <a:pt x="15" y="42"/>
                  </a:lnTo>
                  <a:lnTo>
                    <a:pt x="15" y="45"/>
                  </a:lnTo>
                  <a:lnTo>
                    <a:pt x="17" y="47"/>
                  </a:lnTo>
                  <a:lnTo>
                    <a:pt x="11" y="47"/>
                  </a:lnTo>
                  <a:lnTo>
                    <a:pt x="13" y="51"/>
                  </a:lnTo>
                  <a:lnTo>
                    <a:pt x="11" y="51"/>
                  </a:lnTo>
                  <a:lnTo>
                    <a:pt x="13" y="53"/>
                  </a:lnTo>
                  <a:lnTo>
                    <a:pt x="15" y="53"/>
                  </a:lnTo>
                  <a:lnTo>
                    <a:pt x="15" y="53"/>
                  </a:lnTo>
                  <a:lnTo>
                    <a:pt x="19" y="53"/>
                  </a:lnTo>
                  <a:lnTo>
                    <a:pt x="19" y="57"/>
                  </a:lnTo>
                  <a:lnTo>
                    <a:pt x="30" y="57"/>
                  </a:lnTo>
                  <a:lnTo>
                    <a:pt x="27" y="61"/>
                  </a:lnTo>
                  <a:lnTo>
                    <a:pt x="25" y="59"/>
                  </a:lnTo>
                  <a:lnTo>
                    <a:pt x="21" y="66"/>
                  </a:lnTo>
                  <a:lnTo>
                    <a:pt x="23" y="66"/>
                  </a:lnTo>
                  <a:lnTo>
                    <a:pt x="19" y="70"/>
                  </a:lnTo>
                  <a:lnTo>
                    <a:pt x="13" y="76"/>
                  </a:lnTo>
                  <a:lnTo>
                    <a:pt x="15" y="76"/>
                  </a:lnTo>
                  <a:lnTo>
                    <a:pt x="19" y="74"/>
                  </a:lnTo>
                  <a:lnTo>
                    <a:pt x="21" y="74"/>
                  </a:lnTo>
                  <a:lnTo>
                    <a:pt x="25" y="74"/>
                  </a:lnTo>
                  <a:lnTo>
                    <a:pt x="30" y="72"/>
                  </a:lnTo>
                  <a:lnTo>
                    <a:pt x="30" y="72"/>
                  </a:lnTo>
                  <a:lnTo>
                    <a:pt x="34" y="74"/>
                  </a:lnTo>
                  <a:lnTo>
                    <a:pt x="23" y="76"/>
                  </a:lnTo>
                  <a:lnTo>
                    <a:pt x="17" y="76"/>
                  </a:lnTo>
                  <a:lnTo>
                    <a:pt x="17" y="78"/>
                  </a:lnTo>
                  <a:lnTo>
                    <a:pt x="13" y="80"/>
                  </a:lnTo>
                  <a:lnTo>
                    <a:pt x="13" y="82"/>
                  </a:lnTo>
                  <a:lnTo>
                    <a:pt x="13" y="85"/>
                  </a:lnTo>
                  <a:lnTo>
                    <a:pt x="15" y="85"/>
                  </a:lnTo>
                  <a:lnTo>
                    <a:pt x="11" y="85"/>
                  </a:lnTo>
                  <a:lnTo>
                    <a:pt x="8" y="82"/>
                  </a:lnTo>
                  <a:lnTo>
                    <a:pt x="6" y="85"/>
                  </a:lnTo>
                  <a:lnTo>
                    <a:pt x="6" y="82"/>
                  </a:lnTo>
                  <a:lnTo>
                    <a:pt x="0" y="87"/>
                  </a:lnTo>
                  <a:lnTo>
                    <a:pt x="2" y="87"/>
                  </a:lnTo>
                  <a:lnTo>
                    <a:pt x="15" y="87"/>
                  </a:lnTo>
                  <a:lnTo>
                    <a:pt x="11" y="91"/>
                  </a:lnTo>
                  <a:lnTo>
                    <a:pt x="4" y="91"/>
                  </a:lnTo>
                  <a:lnTo>
                    <a:pt x="2" y="95"/>
                  </a:lnTo>
                  <a:lnTo>
                    <a:pt x="6" y="95"/>
                  </a:lnTo>
                  <a:lnTo>
                    <a:pt x="6" y="97"/>
                  </a:lnTo>
                  <a:lnTo>
                    <a:pt x="17" y="95"/>
                  </a:lnTo>
                  <a:lnTo>
                    <a:pt x="8" y="99"/>
                  </a:lnTo>
                  <a:lnTo>
                    <a:pt x="6" y="101"/>
                  </a:lnTo>
                  <a:lnTo>
                    <a:pt x="11" y="101"/>
                  </a:lnTo>
                  <a:lnTo>
                    <a:pt x="17" y="99"/>
                  </a:lnTo>
                  <a:lnTo>
                    <a:pt x="17" y="101"/>
                  </a:lnTo>
                  <a:lnTo>
                    <a:pt x="13" y="104"/>
                  </a:lnTo>
                  <a:lnTo>
                    <a:pt x="15" y="104"/>
                  </a:lnTo>
                  <a:lnTo>
                    <a:pt x="15" y="106"/>
                  </a:lnTo>
                  <a:lnTo>
                    <a:pt x="19" y="104"/>
                  </a:lnTo>
                  <a:lnTo>
                    <a:pt x="21" y="10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88" name="Freeform 76">
              <a:extLst>
                <a:ext uri="{FF2B5EF4-FFF2-40B4-BE49-F238E27FC236}">
                  <a16:creationId xmlns:a16="http://schemas.microsoft.com/office/drawing/2014/main" id="{33DA70A2-B4E5-4DD5-81C6-13E47FAFE7DD}"/>
                </a:ext>
              </a:extLst>
            </p:cNvPr>
            <p:cNvSpPr>
              <a:spLocks noEditPoints="1"/>
            </p:cNvSpPr>
            <p:nvPr/>
          </p:nvSpPr>
          <p:spPr bwMode="auto">
            <a:xfrm>
              <a:off x="4171893" y="2387306"/>
              <a:ext cx="137039" cy="239236"/>
            </a:xfrm>
            <a:custGeom>
              <a:avLst/>
              <a:gdLst>
                <a:gd name="T0" fmla="*/ 8 w 170"/>
                <a:gd name="T1" fmla="*/ 181 h 316"/>
                <a:gd name="T2" fmla="*/ 40 w 170"/>
                <a:gd name="T3" fmla="*/ 183 h 316"/>
                <a:gd name="T4" fmla="*/ 35 w 170"/>
                <a:gd name="T5" fmla="*/ 198 h 316"/>
                <a:gd name="T6" fmla="*/ 122 w 170"/>
                <a:gd name="T7" fmla="*/ 6 h 316"/>
                <a:gd name="T8" fmla="*/ 113 w 170"/>
                <a:gd name="T9" fmla="*/ 15 h 316"/>
                <a:gd name="T10" fmla="*/ 109 w 170"/>
                <a:gd name="T11" fmla="*/ 21 h 316"/>
                <a:gd name="T12" fmla="*/ 118 w 170"/>
                <a:gd name="T13" fmla="*/ 21 h 316"/>
                <a:gd name="T14" fmla="*/ 113 w 170"/>
                <a:gd name="T15" fmla="*/ 297 h 316"/>
                <a:gd name="T16" fmla="*/ 48 w 170"/>
                <a:gd name="T17" fmla="*/ 154 h 316"/>
                <a:gd name="T18" fmla="*/ 19 w 170"/>
                <a:gd name="T19" fmla="*/ 133 h 316"/>
                <a:gd name="T20" fmla="*/ 31 w 170"/>
                <a:gd name="T21" fmla="*/ 122 h 316"/>
                <a:gd name="T22" fmla="*/ 82 w 170"/>
                <a:gd name="T23" fmla="*/ 59 h 316"/>
                <a:gd name="T24" fmla="*/ 78 w 170"/>
                <a:gd name="T25" fmla="*/ 63 h 316"/>
                <a:gd name="T26" fmla="*/ 19 w 170"/>
                <a:gd name="T27" fmla="*/ 90 h 316"/>
                <a:gd name="T28" fmla="*/ 27 w 170"/>
                <a:gd name="T29" fmla="*/ 93 h 316"/>
                <a:gd name="T30" fmla="*/ 19 w 170"/>
                <a:gd name="T31" fmla="*/ 97 h 316"/>
                <a:gd name="T32" fmla="*/ 12 w 170"/>
                <a:gd name="T33" fmla="*/ 105 h 316"/>
                <a:gd name="T34" fmla="*/ 14 w 170"/>
                <a:gd name="T35" fmla="*/ 114 h 316"/>
                <a:gd name="T36" fmla="*/ 31 w 170"/>
                <a:gd name="T37" fmla="*/ 116 h 316"/>
                <a:gd name="T38" fmla="*/ 31 w 170"/>
                <a:gd name="T39" fmla="*/ 101 h 316"/>
                <a:gd name="T40" fmla="*/ 35 w 170"/>
                <a:gd name="T41" fmla="*/ 139 h 316"/>
                <a:gd name="T42" fmla="*/ 29 w 170"/>
                <a:gd name="T43" fmla="*/ 141 h 316"/>
                <a:gd name="T44" fmla="*/ 27 w 170"/>
                <a:gd name="T45" fmla="*/ 158 h 316"/>
                <a:gd name="T46" fmla="*/ 56 w 170"/>
                <a:gd name="T47" fmla="*/ 223 h 316"/>
                <a:gd name="T48" fmla="*/ 61 w 170"/>
                <a:gd name="T49" fmla="*/ 192 h 316"/>
                <a:gd name="T50" fmla="*/ 52 w 170"/>
                <a:gd name="T51" fmla="*/ 310 h 316"/>
                <a:gd name="T52" fmla="*/ 75 w 170"/>
                <a:gd name="T53" fmla="*/ 308 h 316"/>
                <a:gd name="T54" fmla="*/ 103 w 170"/>
                <a:gd name="T55" fmla="*/ 297 h 316"/>
                <a:gd name="T56" fmla="*/ 130 w 170"/>
                <a:gd name="T57" fmla="*/ 291 h 316"/>
                <a:gd name="T58" fmla="*/ 164 w 170"/>
                <a:gd name="T59" fmla="*/ 282 h 316"/>
                <a:gd name="T60" fmla="*/ 153 w 170"/>
                <a:gd name="T61" fmla="*/ 272 h 316"/>
                <a:gd name="T62" fmla="*/ 160 w 170"/>
                <a:gd name="T63" fmla="*/ 263 h 316"/>
                <a:gd name="T64" fmla="*/ 168 w 170"/>
                <a:gd name="T65" fmla="*/ 249 h 316"/>
                <a:gd name="T66" fmla="*/ 145 w 170"/>
                <a:gd name="T67" fmla="*/ 227 h 316"/>
                <a:gd name="T68" fmla="*/ 128 w 170"/>
                <a:gd name="T69" fmla="*/ 211 h 316"/>
                <a:gd name="T70" fmla="*/ 130 w 170"/>
                <a:gd name="T71" fmla="*/ 196 h 316"/>
                <a:gd name="T72" fmla="*/ 103 w 170"/>
                <a:gd name="T73" fmla="*/ 160 h 316"/>
                <a:gd name="T74" fmla="*/ 73 w 170"/>
                <a:gd name="T75" fmla="*/ 147 h 316"/>
                <a:gd name="T76" fmla="*/ 82 w 170"/>
                <a:gd name="T77" fmla="*/ 135 h 316"/>
                <a:gd name="T78" fmla="*/ 103 w 170"/>
                <a:gd name="T79" fmla="*/ 107 h 316"/>
                <a:gd name="T80" fmla="*/ 71 w 170"/>
                <a:gd name="T81" fmla="*/ 103 h 316"/>
                <a:gd name="T82" fmla="*/ 75 w 170"/>
                <a:gd name="T83" fmla="*/ 88 h 316"/>
                <a:gd name="T84" fmla="*/ 67 w 170"/>
                <a:gd name="T85" fmla="*/ 76 h 316"/>
                <a:gd name="T86" fmla="*/ 50 w 170"/>
                <a:gd name="T87" fmla="*/ 82 h 316"/>
                <a:gd name="T88" fmla="*/ 42 w 170"/>
                <a:gd name="T89" fmla="*/ 95 h 316"/>
                <a:gd name="T90" fmla="*/ 37 w 170"/>
                <a:gd name="T91" fmla="*/ 105 h 316"/>
                <a:gd name="T92" fmla="*/ 42 w 170"/>
                <a:gd name="T93" fmla="*/ 114 h 316"/>
                <a:gd name="T94" fmla="*/ 35 w 170"/>
                <a:gd name="T95" fmla="*/ 126 h 316"/>
                <a:gd name="T96" fmla="*/ 48 w 170"/>
                <a:gd name="T97" fmla="*/ 126 h 316"/>
                <a:gd name="T98" fmla="*/ 42 w 170"/>
                <a:gd name="T99" fmla="*/ 154 h 316"/>
                <a:gd name="T100" fmla="*/ 44 w 170"/>
                <a:gd name="T101" fmla="*/ 147 h 316"/>
                <a:gd name="T102" fmla="*/ 54 w 170"/>
                <a:gd name="T103" fmla="*/ 143 h 316"/>
                <a:gd name="T104" fmla="*/ 48 w 170"/>
                <a:gd name="T105" fmla="*/ 177 h 316"/>
                <a:gd name="T106" fmla="*/ 69 w 170"/>
                <a:gd name="T107" fmla="*/ 179 h 316"/>
                <a:gd name="T108" fmla="*/ 86 w 170"/>
                <a:gd name="T109" fmla="*/ 202 h 316"/>
                <a:gd name="T110" fmla="*/ 82 w 170"/>
                <a:gd name="T111" fmla="*/ 221 h 316"/>
                <a:gd name="T112" fmla="*/ 56 w 170"/>
                <a:gd name="T113" fmla="*/ 238 h 316"/>
                <a:gd name="T114" fmla="*/ 59 w 170"/>
                <a:gd name="T115" fmla="*/ 257 h 316"/>
                <a:gd name="T116" fmla="*/ 54 w 170"/>
                <a:gd name="T117" fmla="*/ 270 h 316"/>
                <a:gd name="T118" fmla="*/ 78 w 170"/>
                <a:gd name="T119" fmla="*/ 276 h 316"/>
                <a:gd name="T120" fmla="*/ 82 w 170"/>
                <a:gd name="T121" fmla="*/ 282 h 316"/>
                <a:gd name="T122" fmla="*/ 48 w 170"/>
                <a:gd name="T123" fmla="*/ 30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 h="316">
                  <a:moveTo>
                    <a:pt x="31" y="204"/>
                  </a:moveTo>
                  <a:lnTo>
                    <a:pt x="27" y="200"/>
                  </a:lnTo>
                  <a:lnTo>
                    <a:pt x="23" y="200"/>
                  </a:lnTo>
                  <a:lnTo>
                    <a:pt x="19" y="194"/>
                  </a:lnTo>
                  <a:lnTo>
                    <a:pt x="14" y="190"/>
                  </a:lnTo>
                  <a:lnTo>
                    <a:pt x="12" y="192"/>
                  </a:lnTo>
                  <a:lnTo>
                    <a:pt x="10" y="198"/>
                  </a:lnTo>
                  <a:lnTo>
                    <a:pt x="8" y="198"/>
                  </a:lnTo>
                  <a:lnTo>
                    <a:pt x="0" y="190"/>
                  </a:lnTo>
                  <a:lnTo>
                    <a:pt x="4" y="181"/>
                  </a:lnTo>
                  <a:lnTo>
                    <a:pt x="8" y="181"/>
                  </a:lnTo>
                  <a:lnTo>
                    <a:pt x="8" y="177"/>
                  </a:lnTo>
                  <a:lnTo>
                    <a:pt x="10" y="175"/>
                  </a:lnTo>
                  <a:lnTo>
                    <a:pt x="12" y="173"/>
                  </a:lnTo>
                  <a:lnTo>
                    <a:pt x="16" y="173"/>
                  </a:lnTo>
                  <a:lnTo>
                    <a:pt x="19" y="171"/>
                  </a:lnTo>
                  <a:lnTo>
                    <a:pt x="21" y="171"/>
                  </a:lnTo>
                  <a:lnTo>
                    <a:pt x="25" y="168"/>
                  </a:lnTo>
                  <a:lnTo>
                    <a:pt x="29" y="168"/>
                  </a:lnTo>
                  <a:lnTo>
                    <a:pt x="33" y="171"/>
                  </a:lnTo>
                  <a:lnTo>
                    <a:pt x="33" y="175"/>
                  </a:lnTo>
                  <a:lnTo>
                    <a:pt x="40" y="183"/>
                  </a:lnTo>
                  <a:lnTo>
                    <a:pt x="35" y="185"/>
                  </a:lnTo>
                  <a:lnTo>
                    <a:pt x="42" y="185"/>
                  </a:lnTo>
                  <a:lnTo>
                    <a:pt x="44" y="194"/>
                  </a:lnTo>
                  <a:lnTo>
                    <a:pt x="40" y="187"/>
                  </a:lnTo>
                  <a:lnTo>
                    <a:pt x="37" y="187"/>
                  </a:lnTo>
                  <a:lnTo>
                    <a:pt x="40" y="190"/>
                  </a:lnTo>
                  <a:lnTo>
                    <a:pt x="37" y="194"/>
                  </a:lnTo>
                  <a:lnTo>
                    <a:pt x="42" y="194"/>
                  </a:lnTo>
                  <a:lnTo>
                    <a:pt x="40" y="196"/>
                  </a:lnTo>
                  <a:lnTo>
                    <a:pt x="35" y="196"/>
                  </a:lnTo>
                  <a:lnTo>
                    <a:pt x="35" y="198"/>
                  </a:lnTo>
                  <a:lnTo>
                    <a:pt x="33" y="202"/>
                  </a:lnTo>
                  <a:lnTo>
                    <a:pt x="31" y="200"/>
                  </a:lnTo>
                  <a:lnTo>
                    <a:pt x="31" y="204"/>
                  </a:lnTo>
                  <a:lnTo>
                    <a:pt x="31" y="204"/>
                  </a:lnTo>
                  <a:lnTo>
                    <a:pt x="31" y="204"/>
                  </a:lnTo>
                  <a:close/>
                  <a:moveTo>
                    <a:pt x="113" y="29"/>
                  </a:moveTo>
                  <a:lnTo>
                    <a:pt x="115" y="25"/>
                  </a:lnTo>
                  <a:lnTo>
                    <a:pt x="118" y="27"/>
                  </a:lnTo>
                  <a:lnTo>
                    <a:pt x="113" y="29"/>
                  </a:lnTo>
                  <a:lnTo>
                    <a:pt x="113" y="29"/>
                  </a:lnTo>
                  <a:close/>
                  <a:moveTo>
                    <a:pt x="122" y="6"/>
                  </a:moveTo>
                  <a:lnTo>
                    <a:pt x="120" y="4"/>
                  </a:lnTo>
                  <a:lnTo>
                    <a:pt x="122" y="0"/>
                  </a:lnTo>
                  <a:lnTo>
                    <a:pt x="122" y="6"/>
                  </a:lnTo>
                  <a:lnTo>
                    <a:pt x="122" y="6"/>
                  </a:lnTo>
                  <a:close/>
                  <a:moveTo>
                    <a:pt x="113" y="15"/>
                  </a:moveTo>
                  <a:lnTo>
                    <a:pt x="113" y="10"/>
                  </a:lnTo>
                  <a:lnTo>
                    <a:pt x="111" y="10"/>
                  </a:lnTo>
                  <a:lnTo>
                    <a:pt x="109" y="12"/>
                  </a:lnTo>
                  <a:lnTo>
                    <a:pt x="109" y="12"/>
                  </a:lnTo>
                  <a:lnTo>
                    <a:pt x="113" y="15"/>
                  </a:lnTo>
                  <a:lnTo>
                    <a:pt x="113" y="15"/>
                  </a:lnTo>
                  <a:close/>
                  <a:moveTo>
                    <a:pt x="118" y="12"/>
                  </a:moveTo>
                  <a:lnTo>
                    <a:pt x="115" y="10"/>
                  </a:lnTo>
                  <a:lnTo>
                    <a:pt x="118" y="8"/>
                  </a:lnTo>
                  <a:lnTo>
                    <a:pt x="118" y="4"/>
                  </a:lnTo>
                  <a:lnTo>
                    <a:pt x="120" y="6"/>
                  </a:lnTo>
                  <a:lnTo>
                    <a:pt x="120" y="10"/>
                  </a:lnTo>
                  <a:lnTo>
                    <a:pt x="118" y="12"/>
                  </a:lnTo>
                  <a:lnTo>
                    <a:pt x="118" y="12"/>
                  </a:lnTo>
                  <a:close/>
                  <a:moveTo>
                    <a:pt x="115" y="23"/>
                  </a:moveTo>
                  <a:lnTo>
                    <a:pt x="113" y="21"/>
                  </a:lnTo>
                  <a:lnTo>
                    <a:pt x="109" y="21"/>
                  </a:lnTo>
                  <a:lnTo>
                    <a:pt x="107" y="19"/>
                  </a:lnTo>
                  <a:lnTo>
                    <a:pt x="109" y="17"/>
                  </a:lnTo>
                  <a:lnTo>
                    <a:pt x="113" y="17"/>
                  </a:lnTo>
                  <a:lnTo>
                    <a:pt x="115" y="17"/>
                  </a:lnTo>
                  <a:lnTo>
                    <a:pt x="113" y="15"/>
                  </a:lnTo>
                  <a:lnTo>
                    <a:pt x="115" y="12"/>
                  </a:lnTo>
                  <a:lnTo>
                    <a:pt x="118" y="15"/>
                  </a:lnTo>
                  <a:lnTo>
                    <a:pt x="120" y="15"/>
                  </a:lnTo>
                  <a:lnTo>
                    <a:pt x="118" y="17"/>
                  </a:lnTo>
                  <a:lnTo>
                    <a:pt x="118" y="19"/>
                  </a:lnTo>
                  <a:lnTo>
                    <a:pt x="118" y="21"/>
                  </a:lnTo>
                  <a:lnTo>
                    <a:pt x="118" y="25"/>
                  </a:lnTo>
                  <a:lnTo>
                    <a:pt x="115" y="23"/>
                  </a:lnTo>
                  <a:lnTo>
                    <a:pt x="115" y="23"/>
                  </a:lnTo>
                  <a:close/>
                  <a:moveTo>
                    <a:pt x="153" y="274"/>
                  </a:moveTo>
                  <a:lnTo>
                    <a:pt x="156" y="274"/>
                  </a:lnTo>
                  <a:lnTo>
                    <a:pt x="158" y="274"/>
                  </a:lnTo>
                  <a:lnTo>
                    <a:pt x="158" y="272"/>
                  </a:lnTo>
                  <a:lnTo>
                    <a:pt x="156" y="272"/>
                  </a:lnTo>
                  <a:lnTo>
                    <a:pt x="153" y="274"/>
                  </a:lnTo>
                  <a:lnTo>
                    <a:pt x="153" y="274"/>
                  </a:lnTo>
                  <a:close/>
                  <a:moveTo>
                    <a:pt x="113" y="297"/>
                  </a:moveTo>
                  <a:lnTo>
                    <a:pt x="118" y="293"/>
                  </a:lnTo>
                  <a:lnTo>
                    <a:pt x="120" y="295"/>
                  </a:lnTo>
                  <a:lnTo>
                    <a:pt x="122" y="295"/>
                  </a:lnTo>
                  <a:lnTo>
                    <a:pt x="122" y="297"/>
                  </a:lnTo>
                  <a:lnTo>
                    <a:pt x="122" y="299"/>
                  </a:lnTo>
                  <a:lnTo>
                    <a:pt x="118" y="299"/>
                  </a:lnTo>
                  <a:lnTo>
                    <a:pt x="115" y="297"/>
                  </a:lnTo>
                  <a:lnTo>
                    <a:pt x="113" y="297"/>
                  </a:lnTo>
                  <a:lnTo>
                    <a:pt x="113" y="297"/>
                  </a:lnTo>
                  <a:close/>
                  <a:moveTo>
                    <a:pt x="48" y="152"/>
                  </a:moveTo>
                  <a:lnTo>
                    <a:pt x="48" y="154"/>
                  </a:lnTo>
                  <a:lnTo>
                    <a:pt x="50" y="156"/>
                  </a:lnTo>
                  <a:lnTo>
                    <a:pt x="50" y="154"/>
                  </a:lnTo>
                  <a:lnTo>
                    <a:pt x="48" y="152"/>
                  </a:lnTo>
                  <a:lnTo>
                    <a:pt x="48" y="152"/>
                  </a:lnTo>
                  <a:close/>
                  <a:moveTo>
                    <a:pt x="31" y="147"/>
                  </a:moveTo>
                  <a:lnTo>
                    <a:pt x="31" y="143"/>
                  </a:lnTo>
                  <a:lnTo>
                    <a:pt x="31" y="145"/>
                  </a:lnTo>
                  <a:lnTo>
                    <a:pt x="31" y="147"/>
                  </a:lnTo>
                  <a:lnTo>
                    <a:pt x="31" y="147"/>
                  </a:lnTo>
                  <a:close/>
                  <a:moveTo>
                    <a:pt x="19" y="135"/>
                  </a:moveTo>
                  <a:lnTo>
                    <a:pt x="19" y="133"/>
                  </a:lnTo>
                  <a:lnTo>
                    <a:pt x="23" y="133"/>
                  </a:lnTo>
                  <a:lnTo>
                    <a:pt x="19" y="135"/>
                  </a:lnTo>
                  <a:lnTo>
                    <a:pt x="19" y="135"/>
                  </a:lnTo>
                  <a:close/>
                  <a:moveTo>
                    <a:pt x="25" y="133"/>
                  </a:moveTo>
                  <a:lnTo>
                    <a:pt x="27" y="128"/>
                  </a:lnTo>
                  <a:lnTo>
                    <a:pt x="27" y="131"/>
                  </a:lnTo>
                  <a:lnTo>
                    <a:pt x="25" y="133"/>
                  </a:lnTo>
                  <a:lnTo>
                    <a:pt x="25" y="133"/>
                  </a:lnTo>
                  <a:close/>
                  <a:moveTo>
                    <a:pt x="31" y="124"/>
                  </a:moveTo>
                  <a:lnTo>
                    <a:pt x="33" y="122"/>
                  </a:lnTo>
                  <a:lnTo>
                    <a:pt x="31" y="122"/>
                  </a:lnTo>
                  <a:lnTo>
                    <a:pt x="31" y="124"/>
                  </a:lnTo>
                  <a:lnTo>
                    <a:pt x="31" y="124"/>
                  </a:lnTo>
                  <a:close/>
                  <a:moveTo>
                    <a:pt x="29" y="118"/>
                  </a:moveTo>
                  <a:lnTo>
                    <a:pt x="29" y="122"/>
                  </a:lnTo>
                  <a:lnTo>
                    <a:pt x="31" y="120"/>
                  </a:lnTo>
                  <a:lnTo>
                    <a:pt x="31" y="118"/>
                  </a:lnTo>
                  <a:lnTo>
                    <a:pt x="29" y="118"/>
                  </a:lnTo>
                  <a:lnTo>
                    <a:pt x="29" y="118"/>
                  </a:lnTo>
                  <a:close/>
                  <a:moveTo>
                    <a:pt x="80" y="59"/>
                  </a:moveTo>
                  <a:lnTo>
                    <a:pt x="82" y="61"/>
                  </a:lnTo>
                  <a:lnTo>
                    <a:pt x="82" y="59"/>
                  </a:lnTo>
                  <a:lnTo>
                    <a:pt x="80" y="59"/>
                  </a:lnTo>
                  <a:lnTo>
                    <a:pt x="80" y="59"/>
                  </a:lnTo>
                  <a:close/>
                  <a:moveTo>
                    <a:pt x="75" y="61"/>
                  </a:moveTo>
                  <a:lnTo>
                    <a:pt x="80" y="61"/>
                  </a:lnTo>
                  <a:lnTo>
                    <a:pt x="82" y="63"/>
                  </a:lnTo>
                  <a:lnTo>
                    <a:pt x="80" y="65"/>
                  </a:lnTo>
                  <a:lnTo>
                    <a:pt x="84" y="65"/>
                  </a:lnTo>
                  <a:lnTo>
                    <a:pt x="84" y="67"/>
                  </a:lnTo>
                  <a:lnTo>
                    <a:pt x="82" y="65"/>
                  </a:lnTo>
                  <a:lnTo>
                    <a:pt x="78" y="67"/>
                  </a:lnTo>
                  <a:lnTo>
                    <a:pt x="78" y="63"/>
                  </a:lnTo>
                  <a:lnTo>
                    <a:pt x="78" y="65"/>
                  </a:lnTo>
                  <a:lnTo>
                    <a:pt x="75" y="65"/>
                  </a:lnTo>
                  <a:lnTo>
                    <a:pt x="75" y="61"/>
                  </a:lnTo>
                  <a:lnTo>
                    <a:pt x="75" y="61"/>
                  </a:lnTo>
                  <a:close/>
                  <a:moveTo>
                    <a:pt x="75" y="67"/>
                  </a:moveTo>
                  <a:lnTo>
                    <a:pt x="78" y="72"/>
                  </a:lnTo>
                  <a:lnTo>
                    <a:pt x="80" y="69"/>
                  </a:lnTo>
                  <a:lnTo>
                    <a:pt x="78" y="67"/>
                  </a:lnTo>
                  <a:lnTo>
                    <a:pt x="75" y="67"/>
                  </a:lnTo>
                  <a:lnTo>
                    <a:pt x="75" y="67"/>
                  </a:lnTo>
                  <a:close/>
                  <a:moveTo>
                    <a:pt x="19" y="90"/>
                  </a:moveTo>
                  <a:lnTo>
                    <a:pt x="21" y="90"/>
                  </a:lnTo>
                  <a:lnTo>
                    <a:pt x="19" y="88"/>
                  </a:lnTo>
                  <a:lnTo>
                    <a:pt x="21" y="84"/>
                  </a:lnTo>
                  <a:lnTo>
                    <a:pt x="25" y="86"/>
                  </a:lnTo>
                  <a:lnTo>
                    <a:pt x="23" y="84"/>
                  </a:lnTo>
                  <a:lnTo>
                    <a:pt x="33" y="78"/>
                  </a:lnTo>
                  <a:lnTo>
                    <a:pt x="33" y="82"/>
                  </a:lnTo>
                  <a:lnTo>
                    <a:pt x="29" y="86"/>
                  </a:lnTo>
                  <a:lnTo>
                    <a:pt x="29" y="88"/>
                  </a:lnTo>
                  <a:lnTo>
                    <a:pt x="29" y="90"/>
                  </a:lnTo>
                  <a:lnTo>
                    <a:pt x="27" y="93"/>
                  </a:lnTo>
                  <a:lnTo>
                    <a:pt x="25" y="93"/>
                  </a:lnTo>
                  <a:lnTo>
                    <a:pt x="21" y="93"/>
                  </a:lnTo>
                  <a:lnTo>
                    <a:pt x="19" y="90"/>
                  </a:lnTo>
                  <a:lnTo>
                    <a:pt x="19" y="90"/>
                  </a:lnTo>
                  <a:close/>
                  <a:moveTo>
                    <a:pt x="19" y="97"/>
                  </a:moveTo>
                  <a:lnTo>
                    <a:pt x="21" y="99"/>
                  </a:lnTo>
                  <a:lnTo>
                    <a:pt x="25" y="95"/>
                  </a:lnTo>
                  <a:lnTo>
                    <a:pt x="23" y="95"/>
                  </a:lnTo>
                  <a:lnTo>
                    <a:pt x="21" y="95"/>
                  </a:lnTo>
                  <a:lnTo>
                    <a:pt x="21" y="97"/>
                  </a:lnTo>
                  <a:lnTo>
                    <a:pt x="19" y="97"/>
                  </a:lnTo>
                  <a:lnTo>
                    <a:pt x="19" y="97"/>
                  </a:lnTo>
                  <a:close/>
                  <a:moveTo>
                    <a:pt x="19" y="103"/>
                  </a:moveTo>
                  <a:lnTo>
                    <a:pt x="14" y="105"/>
                  </a:lnTo>
                  <a:lnTo>
                    <a:pt x="12" y="101"/>
                  </a:lnTo>
                  <a:lnTo>
                    <a:pt x="12" y="101"/>
                  </a:lnTo>
                  <a:lnTo>
                    <a:pt x="19" y="101"/>
                  </a:lnTo>
                  <a:lnTo>
                    <a:pt x="19" y="103"/>
                  </a:lnTo>
                  <a:lnTo>
                    <a:pt x="19" y="103"/>
                  </a:lnTo>
                  <a:close/>
                  <a:moveTo>
                    <a:pt x="16" y="107"/>
                  </a:moveTo>
                  <a:lnTo>
                    <a:pt x="12" y="107"/>
                  </a:lnTo>
                  <a:lnTo>
                    <a:pt x="12" y="105"/>
                  </a:lnTo>
                  <a:lnTo>
                    <a:pt x="16" y="105"/>
                  </a:lnTo>
                  <a:lnTo>
                    <a:pt x="16" y="107"/>
                  </a:lnTo>
                  <a:lnTo>
                    <a:pt x="16" y="107"/>
                  </a:lnTo>
                  <a:close/>
                  <a:moveTo>
                    <a:pt x="12" y="118"/>
                  </a:moveTo>
                  <a:lnTo>
                    <a:pt x="12" y="120"/>
                  </a:lnTo>
                  <a:lnTo>
                    <a:pt x="10" y="122"/>
                  </a:lnTo>
                  <a:lnTo>
                    <a:pt x="10" y="120"/>
                  </a:lnTo>
                  <a:lnTo>
                    <a:pt x="12" y="118"/>
                  </a:lnTo>
                  <a:lnTo>
                    <a:pt x="12" y="118"/>
                  </a:lnTo>
                  <a:close/>
                  <a:moveTo>
                    <a:pt x="16" y="116"/>
                  </a:moveTo>
                  <a:lnTo>
                    <a:pt x="14" y="114"/>
                  </a:lnTo>
                  <a:lnTo>
                    <a:pt x="16" y="112"/>
                  </a:lnTo>
                  <a:lnTo>
                    <a:pt x="16" y="109"/>
                  </a:lnTo>
                  <a:lnTo>
                    <a:pt x="14" y="109"/>
                  </a:lnTo>
                  <a:lnTo>
                    <a:pt x="14" y="112"/>
                  </a:lnTo>
                  <a:lnTo>
                    <a:pt x="12" y="114"/>
                  </a:lnTo>
                  <a:lnTo>
                    <a:pt x="12" y="116"/>
                  </a:lnTo>
                  <a:lnTo>
                    <a:pt x="16" y="116"/>
                  </a:lnTo>
                  <a:lnTo>
                    <a:pt x="16" y="116"/>
                  </a:lnTo>
                  <a:close/>
                  <a:moveTo>
                    <a:pt x="35" y="118"/>
                  </a:moveTo>
                  <a:lnTo>
                    <a:pt x="35" y="116"/>
                  </a:lnTo>
                  <a:lnTo>
                    <a:pt x="31" y="116"/>
                  </a:lnTo>
                  <a:lnTo>
                    <a:pt x="27" y="112"/>
                  </a:lnTo>
                  <a:lnTo>
                    <a:pt x="29" y="109"/>
                  </a:lnTo>
                  <a:lnTo>
                    <a:pt x="27" y="107"/>
                  </a:lnTo>
                  <a:lnTo>
                    <a:pt x="27" y="109"/>
                  </a:lnTo>
                  <a:lnTo>
                    <a:pt x="23" y="107"/>
                  </a:lnTo>
                  <a:lnTo>
                    <a:pt x="25" y="105"/>
                  </a:lnTo>
                  <a:lnTo>
                    <a:pt x="25" y="107"/>
                  </a:lnTo>
                  <a:lnTo>
                    <a:pt x="25" y="103"/>
                  </a:lnTo>
                  <a:lnTo>
                    <a:pt x="29" y="105"/>
                  </a:lnTo>
                  <a:lnTo>
                    <a:pt x="29" y="101"/>
                  </a:lnTo>
                  <a:lnTo>
                    <a:pt x="31" y="101"/>
                  </a:lnTo>
                  <a:lnTo>
                    <a:pt x="33" y="103"/>
                  </a:lnTo>
                  <a:lnTo>
                    <a:pt x="33" y="112"/>
                  </a:lnTo>
                  <a:lnTo>
                    <a:pt x="37" y="114"/>
                  </a:lnTo>
                  <a:lnTo>
                    <a:pt x="40" y="112"/>
                  </a:lnTo>
                  <a:lnTo>
                    <a:pt x="40" y="114"/>
                  </a:lnTo>
                  <a:lnTo>
                    <a:pt x="37" y="116"/>
                  </a:lnTo>
                  <a:lnTo>
                    <a:pt x="37" y="118"/>
                  </a:lnTo>
                  <a:lnTo>
                    <a:pt x="35" y="118"/>
                  </a:lnTo>
                  <a:lnTo>
                    <a:pt x="35" y="118"/>
                  </a:lnTo>
                  <a:close/>
                  <a:moveTo>
                    <a:pt x="29" y="141"/>
                  </a:moveTo>
                  <a:lnTo>
                    <a:pt x="35" y="139"/>
                  </a:lnTo>
                  <a:lnTo>
                    <a:pt x="37" y="139"/>
                  </a:lnTo>
                  <a:lnTo>
                    <a:pt x="40" y="137"/>
                  </a:lnTo>
                  <a:lnTo>
                    <a:pt x="40" y="135"/>
                  </a:lnTo>
                  <a:lnTo>
                    <a:pt x="35" y="133"/>
                  </a:lnTo>
                  <a:lnTo>
                    <a:pt x="33" y="131"/>
                  </a:lnTo>
                  <a:lnTo>
                    <a:pt x="29" y="133"/>
                  </a:lnTo>
                  <a:lnTo>
                    <a:pt x="35" y="135"/>
                  </a:lnTo>
                  <a:lnTo>
                    <a:pt x="31" y="137"/>
                  </a:lnTo>
                  <a:lnTo>
                    <a:pt x="33" y="137"/>
                  </a:lnTo>
                  <a:lnTo>
                    <a:pt x="29" y="141"/>
                  </a:lnTo>
                  <a:lnTo>
                    <a:pt x="29" y="141"/>
                  </a:lnTo>
                  <a:close/>
                  <a:moveTo>
                    <a:pt x="35" y="154"/>
                  </a:moveTo>
                  <a:lnTo>
                    <a:pt x="33" y="149"/>
                  </a:lnTo>
                  <a:lnTo>
                    <a:pt x="40" y="143"/>
                  </a:lnTo>
                  <a:lnTo>
                    <a:pt x="37" y="152"/>
                  </a:lnTo>
                  <a:lnTo>
                    <a:pt x="35" y="154"/>
                  </a:lnTo>
                  <a:lnTo>
                    <a:pt x="35" y="154"/>
                  </a:lnTo>
                  <a:close/>
                  <a:moveTo>
                    <a:pt x="29" y="158"/>
                  </a:moveTo>
                  <a:lnTo>
                    <a:pt x="33" y="156"/>
                  </a:lnTo>
                  <a:lnTo>
                    <a:pt x="31" y="149"/>
                  </a:lnTo>
                  <a:lnTo>
                    <a:pt x="27" y="152"/>
                  </a:lnTo>
                  <a:lnTo>
                    <a:pt x="27" y="158"/>
                  </a:lnTo>
                  <a:lnTo>
                    <a:pt x="29" y="156"/>
                  </a:lnTo>
                  <a:lnTo>
                    <a:pt x="29" y="158"/>
                  </a:lnTo>
                  <a:lnTo>
                    <a:pt x="29" y="158"/>
                  </a:lnTo>
                  <a:close/>
                  <a:moveTo>
                    <a:pt x="44" y="158"/>
                  </a:moveTo>
                  <a:lnTo>
                    <a:pt x="46" y="164"/>
                  </a:lnTo>
                  <a:lnTo>
                    <a:pt x="48" y="166"/>
                  </a:lnTo>
                  <a:lnTo>
                    <a:pt x="50" y="162"/>
                  </a:lnTo>
                  <a:lnTo>
                    <a:pt x="48" y="156"/>
                  </a:lnTo>
                  <a:lnTo>
                    <a:pt x="44" y="158"/>
                  </a:lnTo>
                  <a:lnTo>
                    <a:pt x="44" y="158"/>
                  </a:lnTo>
                  <a:close/>
                  <a:moveTo>
                    <a:pt x="56" y="223"/>
                  </a:moveTo>
                  <a:lnTo>
                    <a:pt x="63" y="225"/>
                  </a:lnTo>
                  <a:lnTo>
                    <a:pt x="67" y="223"/>
                  </a:lnTo>
                  <a:lnTo>
                    <a:pt x="65" y="223"/>
                  </a:lnTo>
                  <a:lnTo>
                    <a:pt x="63" y="219"/>
                  </a:lnTo>
                  <a:lnTo>
                    <a:pt x="59" y="221"/>
                  </a:lnTo>
                  <a:lnTo>
                    <a:pt x="59" y="221"/>
                  </a:lnTo>
                  <a:lnTo>
                    <a:pt x="56" y="223"/>
                  </a:lnTo>
                  <a:lnTo>
                    <a:pt x="56" y="223"/>
                  </a:lnTo>
                  <a:close/>
                  <a:moveTo>
                    <a:pt x="54" y="202"/>
                  </a:moveTo>
                  <a:lnTo>
                    <a:pt x="54" y="198"/>
                  </a:lnTo>
                  <a:lnTo>
                    <a:pt x="61" y="192"/>
                  </a:lnTo>
                  <a:lnTo>
                    <a:pt x="61" y="196"/>
                  </a:lnTo>
                  <a:lnTo>
                    <a:pt x="61" y="198"/>
                  </a:lnTo>
                  <a:lnTo>
                    <a:pt x="56" y="202"/>
                  </a:lnTo>
                  <a:lnTo>
                    <a:pt x="54" y="202"/>
                  </a:lnTo>
                  <a:lnTo>
                    <a:pt x="54" y="202"/>
                  </a:lnTo>
                  <a:close/>
                  <a:moveTo>
                    <a:pt x="46" y="316"/>
                  </a:moveTo>
                  <a:lnTo>
                    <a:pt x="48" y="314"/>
                  </a:lnTo>
                  <a:lnTo>
                    <a:pt x="48" y="312"/>
                  </a:lnTo>
                  <a:lnTo>
                    <a:pt x="50" y="310"/>
                  </a:lnTo>
                  <a:lnTo>
                    <a:pt x="50" y="312"/>
                  </a:lnTo>
                  <a:lnTo>
                    <a:pt x="52" y="310"/>
                  </a:lnTo>
                  <a:lnTo>
                    <a:pt x="54" y="310"/>
                  </a:lnTo>
                  <a:lnTo>
                    <a:pt x="54" y="305"/>
                  </a:lnTo>
                  <a:lnTo>
                    <a:pt x="59" y="308"/>
                  </a:lnTo>
                  <a:lnTo>
                    <a:pt x="63" y="305"/>
                  </a:lnTo>
                  <a:lnTo>
                    <a:pt x="65" y="305"/>
                  </a:lnTo>
                  <a:lnTo>
                    <a:pt x="65" y="305"/>
                  </a:lnTo>
                  <a:lnTo>
                    <a:pt x="67" y="308"/>
                  </a:lnTo>
                  <a:lnTo>
                    <a:pt x="69" y="308"/>
                  </a:lnTo>
                  <a:lnTo>
                    <a:pt x="71" y="310"/>
                  </a:lnTo>
                  <a:lnTo>
                    <a:pt x="75" y="310"/>
                  </a:lnTo>
                  <a:lnTo>
                    <a:pt x="75" y="308"/>
                  </a:lnTo>
                  <a:lnTo>
                    <a:pt x="78" y="305"/>
                  </a:lnTo>
                  <a:lnTo>
                    <a:pt x="78" y="303"/>
                  </a:lnTo>
                  <a:lnTo>
                    <a:pt x="78" y="301"/>
                  </a:lnTo>
                  <a:lnTo>
                    <a:pt x="80" y="299"/>
                  </a:lnTo>
                  <a:lnTo>
                    <a:pt x="82" y="297"/>
                  </a:lnTo>
                  <a:lnTo>
                    <a:pt x="82" y="297"/>
                  </a:lnTo>
                  <a:lnTo>
                    <a:pt x="90" y="295"/>
                  </a:lnTo>
                  <a:lnTo>
                    <a:pt x="92" y="295"/>
                  </a:lnTo>
                  <a:lnTo>
                    <a:pt x="96" y="299"/>
                  </a:lnTo>
                  <a:lnTo>
                    <a:pt x="99" y="297"/>
                  </a:lnTo>
                  <a:lnTo>
                    <a:pt x="103" y="297"/>
                  </a:lnTo>
                  <a:lnTo>
                    <a:pt x="105" y="299"/>
                  </a:lnTo>
                  <a:lnTo>
                    <a:pt x="107" y="295"/>
                  </a:lnTo>
                  <a:lnTo>
                    <a:pt x="111" y="293"/>
                  </a:lnTo>
                  <a:lnTo>
                    <a:pt x="113" y="295"/>
                  </a:lnTo>
                  <a:lnTo>
                    <a:pt x="118" y="291"/>
                  </a:lnTo>
                  <a:lnTo>
                    <a:pt x="122" y="293"/>
                  </a:lnTo>
                  <a:lnTo>
                    <a:pt x="124" y="293"/>
                  </a:lnTo>
                  <a:lnTo>
                    <a:pt x="124" y="291"/>
                  </a:lnTo>
                  <a:lnTo>
                    <a:pt x="126" y="293"/>
                  </a:lnTo>
                  <a:lnTo>
                    <a:pt x="128" y="293"/>
                  </a:lnTo>
                  <a:lnTo>
                    <a:pt x="130" y="291"/>
                  </a:lnTo>
                  <a:lnTo>
                    <a:pt x="137" y="291"/>
                  </a:lnTo>
                  <a:lnTo>
                    <a:pt x="141" y="291"/>
                  </a:lnTo>
                  <a:lnTo>
                    <a:pt x="145" y="293"/>
                  </a:lnTo>
                  <a:lnTo>
                    <a:pt x="147" y="293"/>
                  </a:lnTo>
                  <a:lnTo>
                    <a:pt x="149" y="291"/>
                  </a:lnTo>
                  <a:lnTo>
                    <a:pt x="153" y="289"/>
                  </a:lnTo>
                  <a:lnTo>
                    <a:pt x="156" y="286"/>
                  </a:lnTo>
                  <a:lnTo>
                    <a:pt x="158" y="286"/>
                  </a:lnTo>
                  <a:lnTo>
                    <a:pt x="160" y="286"/>
                  </a:lnTo>
                  <a:lnTo>
                    <a:pt x="160" y="284"/>
                  </a:lnTo>
                  <a:lnTo>
                    <a:pt x="164" y="282"/>
                  </a:lnTo>
                  <a:lnTo>
                    <a:pt x="168" y="280"/>
                  </a:lnTo>
                  <a:lnTo>
                    <a:pt x="168" y="278"/>
                  </a:lnTo>
                  <a:lnTo>
                    <a:pt x="166" y="276"/>
                  </a:lnTo>
                  <a:lnTo>
                    <a:pt x="168" y="274"/>
                  </a:lnTo>
                  <a:lnTo>
                    <a:pt x="162" y="274"/>
                  </a:lnTo>
                  <a:lnTo>
                    <a:pt x="160" y="276"/>
                  </a:lnTo>
                  <a:lnTo>
                    <a:pt x="158" y="276"/>
                  </a:lnTo>
                  <a:lnTo>
                    <a:pt x="153" y="274"/>
                  </a:lnTo>
                  <a:lnTo>
                    <a:pt x="151" y="274"/>
                  </a:lnTo>
                  <a:lnTo>
                    <a:pt x="153" y="274"/>
                  </a:lnTo>
                  <a:lnTo>
                    <a:pt x="153" y="272"/>
                  </a:lnTo>
                  <a:lnTo>
                    <a:pt x="156" y="272"/>
                  </a:lnTo>
                  <a:lnTo>
                    <a:pt x="151" y="272"/>
                  </a:lnTo>
                  <a:lnTo>
                    <a:pt x="149" y="272"/>
                  </a:lnTo>
                  <a:lnTo>
                    <a:pt x="153" y="270"/>
                  </a:lnTo>
                  <a:lnTo>
                    <a:pt x="156" y="270"/>
                  </a:lnTo>
                  <a:lnTo>
                    <a:pt x="158" y="268"/>
                  </a:lnTo>
                  <a:lnTo>
                    <a:pt x="158" y="265"/>
                  </a:lnTo>
                  <a:lnTo>
                    <a:pt x="153" y="265"/>
                  </a:lnTo>
                  <a:lnTo>
                    <a:pt x="156" y="263"/>
                  </a:lnTo>
                  <a:lnTo>
                    <a:pt x="158" y="261"/>
                  </a:lnTo>
                  <a:lnTo>
                    <a:pt x="160" y="263"/>
                  </a:lnTo>
                  <a:lnTo>
                    <a:pt x="162" y="261"/>
                  </a:lnTo>
                  <a:lnTo>
                    <a:pt x="164" y="259"/>
                  </a:lnTo>
                  <a:lnTo>
                    <a:pt x="162" y="259"/>
                  </a:lnTo>
                  <a:lnTo>
                    <a:pt x="164" y="259"/>
                  </a:lnTo>
                  <a:lnTo>
                    <a:pt x="160" y="257"/>
                  </a:lnTo>
                  <a:lnTo>
                    <a:pt x="162" y="255"/>
                  </a:lnTo>
                  <a:lnTo>
                    <a:pt x="164" y="257"/>
                  </a:lnTo>
                  <a:lnTo>
                    <a:pt x="164" y="257"/>
                  </a:lnTo>
                  <a:lnTo>
                    <a:pt x="166" y="255"/>
                  </a:lnTo>
                  <a:lnTo>
                    <a:pt x="168" y="253"/>
                  </a:lnTo>
                  <a:lnTo>
                    <a:pt x="168" y="249"/>
                  </a:lnTo>
                  <a:lnTo>
                    <a:pt x="170" y="242"/>
                  </a:lnTo>
                  <a:lnTo>
                    <a:pt x="170" y="240"/>
                  </a:lnTo>
                  <a:lnTo>
                    <a:pt x="168" y="236"/>
                  </a:lnTo>
                  <a:lnTo>
                    <a:pt x="162" y="230"/>
                  </a:lnTo>
                  <a:lnTo>
                    <a:pt x="153" y="230"/>
                  </a:lnTo>
                  <a:lnTo>
                    <a:pt x="147" y="230"/>
                  </a:lnTo>
                  <a:lnTo>
                    <a:pt x="147" y="234"/>
                  </a:lnTo>
                  <a:lnTo>
                    <a:pt x="145" y="236"/>
                  </a:lnTo>
                  <a:lnTo>
                    <a:pt x="143" y="234"/>
                  </a:lnTo>
                  <a:lnTo>
                    <a:pt x="139" y="232"/>
                  </a:lnTo>
                  <a:lnTo>
                    <a:pt x="145" y="227"/>
                  </a:lnTo>
                  <a:lnTo>
                    <a:pt x="145" y="223"/>
                  </a:lnTo>
                  <a:lnTo>
                    <a:pt x="139" y="217"/>
                  </a:lnTo>
                  <a:lnTo>
                    <a:pt x="139" y="215"/>
                  </a:lnTo>
                  <a:lnTo>
                    <a:pt x="134" y="213"/>
                  </a:lnTo>
                  <a:lnTo>
                    <a:pt x="132" y="211"/>
                  </a:lnTo>
                  <a:lnTo>
                    <a:pt x="130" y="211"/>
                  </a:lnTo>
                  <a:lnTo>
                    <a:pt x="128" y="211"/>
                  </a:lnTo>
                  <a:lnTo>
                    <a:pt x="126" y="211"/>
                  </a:lnTo>
                  <a:lnTo>
                    <a:pt x="124" y="211"/>
                  </a:lnTo>
                  <a:lnTo>
                    <a:pt x="128" y="211"/>
                  </a:lnTo>
                  <a:lnTo>
                    <a:pt x="128" y="211"/>
                  </a:lnTo>
                  <a:lnTo>
                    <a:pt x="132" y="211"/>
                  </a:lnTo>
                  <a:lnTo>
                    <a:pt x="134" y="211"/>
                  </a:lnTo>
                  <a:lnTo>
                    <a:pt x="134" y="213"/>
                  </a:lnTo>
                  <a:lnTo>
                    <a:pt x="137" y="213"/>
                  </a:lnTo>
                  <a:lnTo>
                    <a:pt x="139" y="213"/>
                  </a:lnTo>
                  <a:lnTo>
                    <a:pt x="134" y="206"/>
                  </a:lnTo>
                  <a:lnTo>
                    <a:pt x="132" y="202"/>
                  </a:lnTo>
                  <a:lnTo>
                    <a:pt x="132" y="200"/>
                  </a:lnTo>
                  <a:lnTo>
                    <a:pt x="134" y="200"/>
                  </a:lnTo>
                  <a:lnTo>
                    <a:pt x="132" y="198"/>
                  </a:lnTo>
                  <a:lnTo>
                    <a:pt x="130" y="196"/>
                  </a:lnTo>
                  <a:lnTo>
                    <a:pt x="130" y="196"/>
                  </a:lnTo>
                  <a:lnTo>
                    <a:pt x="126" y="190"/>
                  </a:lnTo>
                  <a:lnTo>
                    <a:pt x="122" y="187"/>
                  </a:lnTo>
                  <a:lnTo>
                    <a:pt x="115" y="185"/>
                  </a:lnTo>
                  <a:lnTo>
                    <a:pt x="115" y="183"/>
                  </a:lnTo>
                  <a:lnTo>
                    <a:pt x="113" y="183"/>
                  </a:lnTo>
                  <a:lnTo>
                    <a:pt x="111" y="175"/>
                  </a:lnTo>
                  <a:lnTo>
                    <a:pt x="109" y="171"/>
                  </a:lnTo>
                  <a:lnTo>
                    <a:pt x="107" y="162"/>
                  </a:lnTo>
                  <a:lnTo>
                    <a:pt x="105" y="160"/>
                  </a:lnTo>
                  <a:lnTo>
                    <a:pt x="103" y="160"/>
                  </a:lnTo>
                  <a:lnTo>
                    <a:pt x="99" y="152"/>
                  </a:lnTo>
                  <a:lnTo>
                    <a:pt x="94" y="149"/>
                  </a:lnTo>
                  <a:lnTo>
                    <a:pt x="92" y="147"/>
                  </a:lnTo>
                  <a:lnTo>
                    <a:pt x="88" y="145"/>
                  </a:lnTo>
                  <a:lnTo>
                    <a:pt x="86" y="147"/>
                  </a:lnTo>
                  <a:lnTo>
                    <a:pt x="82" y="149"/>
                  </a:lnTo>
                  <a:lnTo>
                    <a:pt x="78" y="147"/>
                  </a:lnTo>
                  <a:lnTo>
                    <a:pt x="75" y="149"/>
                  </a:lnTo>
                  <a:lnTo>
                    <a:pt x="71" y="147"/>
                  </a:lnTo>
                  <a:lnTo>
                    <a:pt x="71" y="145"/>
                  </a:lnTo>
                  <a:lnTo>
                    <a:pt x="73" y="147"/>
                  </a:lnTo>
                  <a:lnTo>
                    <a:pt x="78" y="147"/>
                  </a:lnTo>
                  <a:lnTo>
                    <a:pt x="82" y="145"/>
                  </a:lnTo>
                  <a:lnTo>
                    <a:pt x="82" y="143"/>
                  </a:lnTo>
                  <a:lnTo>
                    <a:pt x="86" y="143"/>
                  </a:lnTo>
                  <a:lnTo>
                    <a:pt x="90" y="141"/>
                  </a:lnTo>
                  <a:lnTo>
                    <a:pt x="86" y="139"/>
                  </a:lnTo>
                  <a:lnTo>
                    <a:pt x="86" y="137"/>
                  </a:lnTo>
                  <a:lnTo>
                    <a:pt x="84" y="135"/>
                  </a:lnTo>
                  <a:lnTo>
                    <a:pt x="80" y="139"/>
                  </a:lnTo>
                  <a:lnTo>
                    <a:pt x="80" y="137"/>
                  </a:lnTo>
                  <a:lnTo>
                    <a:pt x="82" y="135"/>
                  </a:lnTo>
                  <a:lnTo>
                    <a:pt x="88" y="135"/>
                  </a:lnTo>
                  <a:lnTo>
                    <a:pt x="90" y="133"/>
                  </a:lnTo>
                  <a:lnTo>
                    <a:pt x="90" y="131"/>
                  </a:lnTo>
                  <a:lnTo>
                    <a:pt x="92" y="128"/>
                  </a:lnTo>
                  <a:lnTo>
                    <a:pt x="94" y="124"/>
                  </a:lnTo>
                  <a:lnTo>
                    <a:pt x="96" y="122"/>
                  </a:lnTo>
                  <a:lnTo>
                    <a:pt x="96" y="120"/>
                  </a:lnTo>
                  <a:lnTo>
                    <a:pt x="99" y="116"/>
                  </a:lnTo>
                  <a:lnTo>
                    <a:pt x="96" y="116"/>
                  </a:lnTo>
                  <a:lnTo>
                    <a:pt x="99" y="109"/>
                  </a:lnTo>
                  <a:lnTo>
                    <a:pt x="103" y="107"/>
                  </a:lnTo>
                  <a:lnTo>
                    <a:pt x="103" y="105"/>
                  </a:lnTo>
                  <a:lnTo>
                    <a:pt x="99" y="101"/>
                  </a:lnTo>
                  <a:lnTo>
                    <a:pt x="96" y="101"/>
                  </a:lnTo>
                  <a:lnTo>
                    <a:pt x="88" y="101"/>
                  </a:lnTo>
                  <a:lnTo>
                    <a:pt x="84" y="101"/>
                  </a:lnTo>
                  <a:lnTo>
                    <a:pt x="82" y="101"/>
                  </a:lnTo>
                  <a:lnTo>
                    <a:pt x="80" y="101"/>
                  </a:lnTo>
                  <a:lnTo>
                    <a:pt x="78" y="101"/>
                  </a:lnTo>
                  <a:lnTo>
                    <a:pt x="75" y="101"/>
                  </a:lnTo>
                  <a:lnTo>
                    <a:pt x="75" y="101"/>
                  </a:lnTo>
                  <a:lnTo>
                    <a:pt x="71" y="103"/>
                  </a:lnTo>
                  <a:lnTo>
                    <a:pt x="69" y="105"/>
                  </a:lnTo>
                  <a:lnTo>
                    <a:pt x="67" y="105"/>
                  </a:lnTo>
                  <a:lnTo>
                    <a:pt x="65" y="105"/>
                  </a:lnTo>
                  <a:lnTo>
                    <a:pt x="65" y="105"/>
                  </a:lnTo>
                  <a:lnTo>
                    <a:pt x="67" y="101"/>
                  </a:lnTo>
                  <a:lnTo>
                    <a:pt x="69" y="97"/>
                  </a:lnTo>
                  <a:lnTo>
                    <a:pt x="67" y="99"/>
                  </a:lnTo>
                  <a:lnTo>
                    <a:pt x="65" y="97"/>
                  </a:lnTo>
                  <a:lnTo>
                    <a:pt x="67" y="97"/>
                  </a:lnTo>
                  <a:lnTo>
                    <a:pt x="67" y="95"/>
                  </a:lnTo>
                  <a:lnTo>
                    <a:pt x="75" y="88"/>
                  </a:lnTo>
                  <a:lnTo>
                    <a:pt x="78" y="84"/>
                  </a:lnTo>
                  <a:lnTo>
                    <a:pt x="80" y="84"/>
                  </a:lnTo>
                  <a:lnTo>
                    <a:pt x="82" y="80"/>
                  </a:lnTo>
                  <a:lnTo>
                    <a:pt x="80" y="78"/>
                  </a:lnTo>
                  <a:lnTo>
                    <a:pt x="82" y="76"/>
                  </a:lnTo>
                  <a:lnTo>
                    <a:pt x="82" y="74"/>
                  </a:lnTo>
                  <a:lnTo>
                    <a:pt x="78" y="74"/>
                  </a:lnTo>
                  <a:lnTo>
                    <a:pt x="75" y="76"/>
                  </a:lnTo>
                  <a:lnTo>
                    <a:pt x="73" y="76"/>
                  </a:lnTo>
                  <a:lnTo>
                    <a:pt x="69" y="78"/>
                  </a:lnTo>
                  <a:lnTo>
                    <a:pt x="67" y="76"/>
                  </a:lnTo>
                  <a:lnTo>
                    <a:pt x="63" y="78"/>
                  </a:lnTo>
                  <a:lnTo>
                    <a:pt x="61" y="78"/>
                  </a:lnTo>
                  <a:lnTo>
                    <a:pt x="61" y="80"/>
                  </a:lnTo>
                  <a:lnTo>
                    <a:pt x="61" y="78"/>
                  </a:lnTo>
                  <a:lnTo>
                    <a:pt x="59" y="78"/>
                  </a:lnTo>
                  <a:lnTo>
                    <a:pt x="54" y="80"/>
                  </a:lnTo>
                  <a:lnTo>
                    <a:pt x="56" y="78"/>
                  </a:lnTo>
                  <a:lnTo>
                    <a:pt x="52" y="76"/>
                  </a:lnTo>
                  <a:lnTo>
                    <a:pt x="50" y="78"/>
                  </a:lnTo>
                  <a:lnTo>
                    <a:pt x="50" y="80"/>
                  </a:lnTo>
                  <a:lnTo>
                    <a:pt x="50" y="82"/>
                  </a:lnTo>
                  <a:lnTo>
                    <a:pt x="50" y="82"/>
                  </a:lnTo>
                  <a:lnTo>
                    <a:pt x="50" y="84"/>
                  </a:lnTo>
                  <a:lnTo>
                    <a:pt x="46" y="86"/>
                  </a:lnTo>
                  <a:lnTo>
                    <a:pt x="48" y="88"/>
                  </a:lnTo>
                  <a:lnTo>
                    <a:pt x="46" y="90"/>
                  </a:lnTo>
                  <a:lnTo>
                    <a:pt x="44" y="90"/>
                  </a:lnTo>
                  <a:lnTo>
                    <a:pt x="48" y="95"/>
                  </a:lnTo>
                  <a:lnTo>
                    <a:pt x="50" y="97"/>
                  </a:lnTo>
                  <a:lnTo>
                    <a:pt x="46" y="95"/>
                  </a:lnTo>
                  <a:lnTo>
                    <a:pt x="44" y="97"/>
                  </a:lnTo>
                  <a:lnTo>
                    <a:pt x="42" y="95"/>
                  </a:lnTo>
                  <a:lnTo>
                    <a:pt x="42" y="95"/>
                  </a:lnTo>
                  <a:lnTo>
                    <a:pt x="42" y="97"/>
                  </a:lnTo>
                  <a:lnTo>
                    <a:pt x="42" y="99"/>
                  </a:lnTo>
                  <a:lnTo>
                    <a:pt x="40" y="97"/>
                  </a:lnTo>
                  <a:lnTo>
                    <a:pt x="37" y="99"/>
                  </a:lnTo>
                  <a:lnTo>
                    <a:pt x="40" y="101"/>
                  </a:lnTo>
                  <a:lnTo>
                    <a:pt x="40" y="103"/>
                  </a:lnTo>
                  <a:lnTo>
                    <a:pt x="42" y="105"/>
                  </a:lnTo>
                  <a:lnTo>
                    <a:pt x="44" y="105"/>
                  </a:lnTo>
                  <a:lnTo>
                    <a:pt x="42" y="105"/>
                  </a:lnTo>
                  <a:lnTo>
                    <a:pt x="37" y="105"/>
                  </a:lnTo>
                  <a:lnTo>
                    <a:pt x="40" y="109"/>
                  </a:lnTo>
                  <a:lnTo>
                    <a:pt x="40" y="109"/>
                  </a:lnTo>
                  <a:lnTo>
                    <a:pt x="44" y="109"/>
                  </a:lnTo>
                  <a:lnTo>
                    <a:pt x="40" y="112"/>
                  </a:lnTo>
                  <a:lnTo>
                    <a:pt x="40" y="112"/>
                  </a:lnTo>
                  <a:lnTo>
                    <a:pt x="42" y="114"/>
                  </a:lnTo>
                  <a:lnTo>
                    <a:pt x="44" y="112"/>
                  </a:lnTo>
                  <a:lnTo>
                    <a:pt x="44" y="112"/>
                  </a:lnTo>
                  <a:lnTo>
                    <a:pt x="44" y="114"/>
                  </a:lnTo>
                  <a:lnTo>
                    <a:pt x="42" y="114"/>
                  </a:lnTo>
                  <a:lnTo>
                    <a:pt x="42" y="114"/>
                  </a:lnTo>
                  <a:lnTo>
                    <a:pt x="42" y="116"/>
                  </a:lnTo>
                  <a:lnTo>
                    <a:pt x="42" y="116"/>
                  </a:lnTo>
                  <a:lnTo>
                    <a:pt x="40" y="118"/>
                  </a:lnTo>
                  <a:lnTo>
                    <a:pt x="40" y="118"/>
                  </a:lnTo>
                  <a:lnTo>
                    <a:pt x="42" y="120"/>
                  </a:lnTo>
                  <a:lnTo>
                    <a:pt x="42" y="122"/>
                  </a:lnTo>
                  <a:lnTo>
                    <a:pt x="37" y="120"/>
                  </a:lnTo>
                  <a:lnTo>
                    <a:pt x="37" y="122"/>
                  </a:lnTo>
                  <a:lnTo>
                    <a:pt x="40" y="124"/>
                  </a:lnTo>
                  <a:lnTo>
                    <a:pt x="37" y="124"/>
                  </a:lnTo>
                  <a:lnTo>
                    <a:pt x="35" y="126"/>
                  </a:lnTo>
                  <a:lnTo>
                    <a:pt x="33" y="126"/>
                  </a:lnTo>
                  <a:lnTo>
                    <a:pt x="31" y="128"/>
                  </a:lnTo>
                  <a:lnTo>
                    <a:pt x="33" y="128"/>
                  </a:lnTo>
                  <a:lnTo>
                    <a:pt x="35" y="128"/>
                  </a:lnTo>
                  <a:lnTo>
                    <a:pt x="37" y="128"/>
                  </a:lnTo>
                  <a:lnTo>
                    <a:pt x="37" y="131"/>
                  </a:lnTo>
                  <a:lnTo>
                    <a:pt x="35" y="131"/>
                  </a:lnTo>
                  <a:lnTo>
                    <a:pt x="37" y="133"/>
                  </a:lnTo>
                  <a:lnTo>
                    <a:pt x="40" y="133"/>
                  </a:lnTo>
                  <a:lnTo>
                    <a:pt x="40" y="135"/>
                  </a:lnTo>
                  <a:lnTo>
                    <a:pt x="48" y="126"/>
                  </a:lnTo>
                  <a:lnTo>
                    <a:pt x="48" y="128"/>
                  </a:lnTo>
                  <a:lnTo>
                    <a:pt x="48" y="128"/>
                  </a:lnTo>
                  <a:lnTo>
                    <a:pt x="46" y="131"/>
                  </a:lnTo>
                  <a:lnTo>
                    <a:pt x="44" y="135"/>
                  </a:lnTo>
                  <a:lnTo>
                    <a:pt x="44" y="135"/>
                  </a:lnTo>
                  <a:lnTo>
                    <a:pt x="42" y="141"/>
                  </a:lnTo>
                  <a:lnTo>
                    <a:pt x="44" y="141"/>
                  </a:lnTo>
                  <a:lnTo>
                    <a:pt x="42" y="147"/>
                  </a:lnTo>
                  <a:lnTo>
                    <a:pt x="42" y="149"/>
                  </a:lnTo>
                  <a:lnTo>
                    <a:pt x="40" y="152"/>
                  </a:lnTo>
                  <a:lnTo>
                    <a:pt x="42" y="154"/>
                  </a:lnTo>
                  <a:lnTo>
                    <a:pt x="42" y="154"/>
                  </a:lnTo>
                  <a:lnTo>
                    <a:pt x="40" y="158"/>
                  </a:lnTo>
                  <a:lnTo>
                    <a:pt x="40" y="164"/>
                  </a:lnTo>
                  <a:lnTo>
                    <a:pt x="37" y="164"/>
                  </a:lnTo>
                  <a:lnTo>
                    <a:pt x="37" y="166"/>
                  </a:lnTo>
                  <a:lnTo>
                    <a:pt x="42" y="166"/>
                  </a:lnTo>
                  <a:lnTo>
                    <a:pt x="42" y="164"/>
                  </a:lnTo>
                  <a:lnTo>
                    <a:pt x="44" y="160"/>
                  </a:lnTo>
                  <a:lnTo>
                    <a:pt x="44" y="156"/>
                  </a:lnTo>
                  <a:lnTo>
                    <a:pt x="46" y="154"/>
                  </a:lnTo>
                  <a:lnTo>
                    <a:pt x="44" y="147"/>
                  </a:lnTo>
                  <a:lnTo>
                    <a:pt x="46" y="147"/>
                  </a:lnTo>
                  <a:lnTo>
                    <a:pt x="50" y="141"/>
                  </a:lnTo>
                  <a:lnTo>
                    <a:pt x="46" y="147"/>
                  </a:lnTo>
                  <a:lnTo>
                    <a:pt x="46" y="152"/>
                  </a:lnTo>
                  <a:lnTo>
                    <a:pt x="48" y="152"/>
                  </a:lnTo>
                  <a:lnTo>
                    <a:pt x="48" y="149"/>
                  </a:lnTo>
                  <a:lnTo>
                    <a:pt x="50" y="147"/>
                  </a:lnTo>
                  <a:lnTo>
                    <a:pt x="50" y="152"/>
                  </a:lnTo>
                  <a:lnTo>
                    <a:pt x="52" y="147"/>
                  </a:lnTo>
                  <a:lnTo>
                    <a:pt x="52" y="143"/>
                  </a:lnTo>
                  <a:lnTo>
                    <a:pt x="54" y="143"/>
                  </a:lnTo>
                  <a:lnTo>
                    <a:pt x="54" y="147"/>
                  </a:lnTo>
                  <a:lnTo>
                    <a:pt x="59" y="149"/>
                  </a:lnTo>
                  <a:lnTo>
                    <a:pt x="54" y="149"/>
                  </a:lnTo>
                  <a:lnTo>
                    <a:pt x="52" y="154"/>
                  </a:lnTo>
                  <a:lnTo>
                    <a:pt x="54" y="158"/>
                  </a:lnTo>
                  <a:lnTo>
                    <a:pt x="56" y="158"/>
                  </a:lnTo>
                  <a:lnTo>
                    <a:pt x="56" y="162"/>
                  </a:lnTo>
                  <a:lnTo>
                    <a:pt x="54" y="166"/>
                  </a:lnTo>
                  <a:lnTo>
                    <a:pt x="50" y="175"/>
                  </a:lnTo>
                  <a:lnTo>
                    <a:pt x="52" y="177"/>
                  </a:lnTo>
                  <a:lnTo>
                    <a:pt x="48" y="177"/>
                  </a:lnTo>
                  <a:lnTo>
                    <a:pt x="48" y="181"/>
                  </a:lnTo>
                  <a:lnTo>
                    <a:pt x="52" y="185"/>
                  </a:lnTo>
                  <a:lnTo>
                    <a:pt x="52" y="181"/>
                  </a:lnTo>
                  <a:lnTo>
                    <a:pt x="54" y="179"/>
                  </a:lnTo>
                  <a:lnTo>
                    <a:pt x="61" y="185"/>
                  </a:lnTo>
                  <a:lnTo>
                    <a:pt x="61" y="181"/>
                  </a:lnTo>
                  <a:lnTo>
                    <a:pt x="59" y="179"/>
                  </a:lnTo>
                  <a:lnTo>
                    <a:pt x="61" y="179"/>
                  </a:lnTo>
                  <a:lnTo>
                    <a:pt x="65" y="181"/>
                  </a:lnTo>
                  <a:lnTo>
                    <a:pt x="69" y="181"/>
                  </a:lnTo>
                  <a:lnTo>
                    <a:pt x="69" y="179"/>
                  </a:lnTo>
                  <a:lnTo>
                    <a:pt x="73" y="179"/>
                  </a:lnTo>
                  <a:lnTo>
                    <a:pt x="75" y="177"/>
                  </a:lnTo>
                  <a:lnTo>
                    <a:pt x="84" y="177"/>
                  </a:lnTo>
                  <a:lnTo>
                    <a:pt x="78" y="179"/>
                  </a:lnTo>
                  <a:lnTo>
                    <a:pt x="73" y="190"/>
                  </a:lnTo>
                  <a:lnTo>
                    <a:pt x="80" y="198"/>
                  </a:lnTo>
                  <a:lnTo>
                    <a:pt x="82" y="196"/>
                  </a:lnTo>
                  <a:lnTo>
                    <a:pt x="82" y="202"/>
                  </a:lnTo>
                  <a:lnTo>
                    <a:pt x="84" y="198"/>
                  </a:lnTo>
                  <a:lnTo>
                    <a:pt x="88" y="198"/>
                  </a:lnTo>
                  <a:lnTo>
                    <a:pt x="86" y="202"/>
                  </a:lnTo>
                  <a:lnTo>
                    <a:pt x="88" y="204"/>
                  </a:lnTo>
                  <a:lnTo>
                    <a:pt x="84" y="206"/>
                  </a:lnTo>
                  <a:lnTo>
                    <a:pt x="86" y="213"/>
                  </a:lnTo>
                  <a:lnTo>
                    <a:pt x="84" y="217"/>
                  </a:lnTo>
                  <a:lnTo>
                    <a:pt x="86" y="219"/>
                  </a:lnTo>
                  <a:lnTo>
                    <a:pt x="88" y="221"/>
                  </a:lnTo>
                  <a:lnTo>
                    <a:pt x="90" y="221"/>
                  </a:lnTo>
                  <a:lnTo>
                    <a:pt x="90" y="223"/>
                  </a:lnTo>
                  <a:lnTo>
                    <a:pt x="86" y="223"/>
                  </a:lnTo>
                  <a:lnTo>
                    <a:pt x="84" y="221"/>
                  </a:lnTo>
                  <a:lnTo>
                    <a:pt x="82" y="221"/>
                  </a:lnTo>
                  <a:lnTo>
                    <a:pt x="84" y="223"/>
                  </a:lnTo>
                  <a:lnTo>
                    <a:pt x="86" y="225"/>
                  </a:lnTo>
                  <a:lnTo>
                    <a:pt x="84" y="225"/>
                  </a:lnTo>
                  <a:lnTo>
                    <a:pt x="80" y="221"/>
                  </a:lnTo>
                  <a:lnTo>
                    <a:pt x="73" y="223"/>
                  </a:lnTo>
                  <a:lnTo>
                    <a:pt x="71" y="223"/>
                  </a:lnTo>
                  <a:lnTo>
                    <a:pt x="65" y="227"/>
                  </a:lnTo>
                  <a:lnTo>
                    <a:pt x="61" y="232"/>
                  </a:lnTo>
                  <a:lnTo>
                    <a:pt x="56" y="234"/>
                  </a:lnTo>
                  <a:lnTo>
                    <a:pt x="54" y="238"/>
                  </a:lnTo>
                  <a:lnTo>
                    <a:pt x="56" y="238"/>
                  </a:lnTo>
                  <a:lnTo>
                    <a:pt x="59" y="238"/>
                  </a:lnTo>
                  <a:lnTo>
                    <a:pt x="59" y="236"/>
                  </a:lnTo>
                  <a:lnTo>
                    <a:pt x="67" y="234"/>
                  </a:lnTo>
                  <a:lnTo>
                    <a:pt x="65" y="238"/>
                  </a:lnTo>
                  <a:lnTo>
                    <a:pt x="67" y="240"/>
                  </a:lnTo>
                  <a:lnTo>
                    <a:pt x="65" y="242"/>
                  </a:lnTo>
                  <a:lnTo>
                    <a:pt x="67" y="244"/>
                  </a:lnTo>
                  <a:lnTo>
                    <a:pt x="69" y="244"/>
                  </a:lnTo>
                  <a:lnTo>
                    <a:pt x="65" y="253"/>
                  </a:lnTo>
                  <a:lnTo>
                    <a:pt x="61" y="255"/>
                  </a:lnTo>
                  <a:lnTo>
                    <a:pt x="59" y="257"/>
                  </a:lnTo>
                  <a:lnTo>
                    <a:pt x="56" y="257"/>
                  </a:lnTo>
                  <a:lnTo>
                    <a:pt x="52" y="259"/>
                  </a:lnTo>
                  <a:lnTo>
                    <a:pt x="50" y="259"/>
                  </a:lnTo>
                  <a:lnTo>
                    <a:pt x="44" y="263"/>
                  </a:lnTo>
                  <a:lnTo>
                    <a:pt x="48" y="263"/>
                  </a:lnTo>
                  <a:lnTo>
                    <a:pt x="48" y="265"/>
                  </a:lnTo>
                  <a:lnTo>
                    <a:pt x="46" y="268"/>
                  </a:lnTo>
                  <a:lnTo>
                    <a:pt x="50" y="268"/>
                  </a:lnTo>
                  <a:lnTo>
                    <a:pt x="50" y="270"/>
                  </a:lnTo>
                  <a:lnTo>
                    <a:pt x="50" y="270"/>
                  </a:lnTo>
                  <a:lnTo>
                    <a:pt x="54" y="270"/>
                  </a:lnTo>
                  <a:lnTo>
                    <a:pt x="56" y="268"/>
                  </a:lnTo>
                  <a:lnTo>
                    <a:pt x="63" y="265"/>
                  </a:lnTo>
                  <a:lnTo>
                    <a:pt x="63" y="268"/>
                  </a:lnTo>
                  <a:lnTo>
                    <a:pt x="67" y="270"/>
                  </a:lnTo>
                  <a:lnTo>
                    <a:pt x="63" y="270"/>
                  </a:lnTo>
                  <a:lnTo>
                    <a:pt x="63" y="272"/>
                  </a:lnTo>
                  <a:lnTo>
                    <a:pt x="69" y="272"/>
                  </a:lnTo>
                  <a:lnTo>
                    <a:pt x="69" y="272"/>
                  </a:lnTo>
                  <a:lnTo>
                    <a:pt x="71" y="270"/>
                  </a:lnTo>
                  <a:lnTo>
                    <a:pt x="73" y="274"/>
                  </a:lnTo>
                  <a:lnTo>
                    <a:pt x="78" y="276"/>
                  </a:lnTo>
                  <a:lnTo>
                    <a:pt x="84" y="276"/>
                  </a:lnTo>
                  <a:lnTo>
                    <a:pt x="84" y="274"/>
                  </a:lnTo>
                  <a:lnTo>
                    <a:pt x="88" y="272"/>
                  </a:lnTo>
                  <a:lnTo>
                    <a:pt x="92" y="272"/>
                  </a:lnTo>
                  <a:lnTo>
                    <a:pt x="94" y="270"/>
                  </a:lnTo>
                  <a:lnTo>
                    <a:pt x="96" y="268"/>
                  </a:lnTo>
                  <a:lnTo>
                    <a:pt x="92" y="272"/>
                  </a:lnTo>
                  <a:lnTo>
                    <a:pt x="88" y="278"/>
                  </a:lnTo>
                  <a:lnTo>
                    <a:pt x="88" y="282"/>
                  </a:lnTo>
                  <a:lnTo>
                    <a:pt x="84" y="282"/>
                  </a:lnTo>
                  <a:lnTo>
                    <a:pt x="82" y="282"/>
                  </a:lnTo>
                  <a:lnTo>
                    <a:pt x="78" y="282"/>
                  </a:lnTo>
                  <a:lnTo>
                    <a:pt x="69" y="280"/>
                  </a:lnTo>
                  <a:lnTo>
                    <a:pt x="65" y="282"/>
                  </a:lnTo>
                  <a:lnTo>
                    <a:pt x="65" y="284"/>
                  </a:lnTo>
                  <a:lnTo>
                    <a:pt x="63" y="289"/>
                  </a:lnTo>
                  <a:lnTo>
                    <a:pt x="59" y="289"/>
                  </a:lnTo>
                  <a:lnTo>
                    <a:pt x="59" y="295"/>
                  </a:lnTo>
                  <a:lnTo>
                    <a:pt x="54" y="297"/>
                  </a:lnTo>
                  <a:lnTo>
                    <a:pt x="54" y="299"/>
                  </a:lnTo>
                  <a:lnTo>
                    <a:pt x="50" y="299"/>
                  </a:lnTo>
                  <a:lnTo>
                    <a:pt x="48" y="303"/>
                  </a:lnTo>
                  <a:lnTo>
                    <a:pt x="48" y="303"/>
                  </a:lnTo>
                  <a:lnTo>
                    <a:pt x="46" y="305"/>
                  </a:lnTo>
                  <a:lnTo>
                    <a:pt x="42" y="310"/>
                  </a:lnTo>
                  <a:lnTo>
                    <a:pt x="40" y="310"/>
                  </a:lnTo>
                  <a:lnTo>
                    <a:pt x="35" y="312"/>
                  </a:lnTo>
                  <a:lnTo>
                    <a:pt x="35" y="314"/>
                  </a:lnTo>
                  <a:lnTo>
                    <a:pt x="40" y="314"/>
                  </a:lnTo>
                  <a:lnTo>
                    <a:pt x="40" y="312"/>
                  </a:lnTo>
                  <a:lnTo>
                    <a:pt x="44" y="312"/>
                  </a:lnTo>
                  <a:lnTo>
                    <a:pt x="46" y="316"/>
                  </a:lnTo>
                  <a:close/>
                </a:path>
              </a:pathLst>
            </a:custGeom>
            <a:solidFill>
              <a:srgbClr val="46B9A0"/>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89" name="Freeform 77">
              <a:extLst>
                <a:ext uri="{FF2B5EF4-FFF2-40B4-BE49-F238E27FC236}">
                  <a16:creationId xmlns:a16="http://schemas.microsoft.com/office/drawing/2014/main" id="{C27A0B37-767A-40FB-81CF-C19F83BB1A9B}"/>
                </a:ext>
              </a:extLst>
            </p:cNvPr>
            <p:cNvSpPr>
              <a:spLocks noEditPoints="1"/>
            </p:cNvSpPr>
            <p:nvPr/>
          </p:nvSpPr>
          <p:spPr bwMode="auto">
            <a:xfrm>
              <a:off x="4215424" y="2600800"/>
              <a:ext cx="209589" cy="183969"/>
            </a:xfrm>
            <a:custGeom>
              <a:avLst/>
              <a:gdLst>
                <a:gd name="T0" fmla="*/ 205 w 260"/>
                <a:gd name="T1" fmla="*/ 118 h 243"/>
                <a:gd name="T2" fmla="*/ 188 w 260"/>
                <a:gd name="T3" fmla="*/ 127 h 243"/>
                <a:gd name="T4" fmla="*/ 194 w 260"/>
                <a:gd name="T5" fmla="*/ 114 h 243"/>
                <a:gd name="T6" fmla="*/ 209 w 260"/>
                <a:gd name="T7" fmla="*/ 93 h 243"/>
                <a:gd name="T8" fmla="*/ 215 w 260"/>
                <a:gd name="T9" fmla="*/ 91 h 243"/>
                <a:gd name="T10" fmla="*/ 220 w 260"/>
                <a:gd name="T11" fmla="*/ 70 h 243"/>
                <a:gd name="T12" fmla="*/ 224 w 260"/>
                <a:gd name="T13" fmla="*/ 53 h 243"/>
                <a:gd name="T14" fmla="*/ 207 w 260"/>
                <a:gd name="T15" fmla="*/ 51 h 243"/>
                <a:gd name="T16" fmla="*/ 192 w 260"/>
                <a:gd name="T17" fmla="*/ 45 h 243"/>
                <a:gd name="T18" fmla="*/ 177 w 260"/>
                <a:gd name="T19" fmla="*/ 38 h 243"/>
                <a:gd name="T20" fmla="*/ 163 w 260"/>
                <a:gd name="T21" fmla="*/ 30 h 243"/>
                <a:gd name="T22" fmla="*/ 150 w 260"/>
                <a:gd name="T23" fmla="*/ 19 h 243"/>
                <a:gd name="T24" fmla="*/ 135 w 260"/>
                <a:gd name="T25" fmla="*/ 2 h 243"/>
                <a:gd name="T26" fmla="*/ 118 w 260"/>
                <a:gd name="T27" fmla="*/ 7 h 243"/>
                <a:gd name="T28" fmla="*/ 112 w 260"/>
                <a:gd name="T29" fmla="*/ 30 h 243"/>
                <a:gd name="T30" fmla="*/ 89 w 260"/>
                <a:gd name="T31" fmla="*/ 38 h 243"/>
                <a:gd name="T32" fmla="*/ 74 w 260"/>
                <a:gd name="T33" fmla="*/ 47 h 243"/>
                <a:gd name="T34" fmla="*/ 66 w 260"/>
                <a:gd name="T35" fmla="*/ 38 h 243"/>
                <a:gd name="T36" fmla="*/ 55 w 260"/>
                <a:gd name="T37" fmla="*/ 40 h 243"/>
                <a:gd name="T38" fmla="*/ 59 w 260"/>
                <a:gd name="T39" fmla="*/ 57 h 243"/>
                <a:gd name="T40" fmla="*/ 49 w 260"/>
                <a:gd name="T41" fmla="*/ 64 h 243"/>
                <a:gd name="T42" fmla="*/ 32 w 260"/>
                <a:gd name="T43" fmla="*/ 57 h 243"/>
                <a:gd name="T44" fmla="*/ 17 w 260"/>
                <a:gd name="T45" fmla="*/ 61 h 243"/>
                <a:gd name="T46" fmla="*/ 2 w 260"/>
                <a:gd name="T47" fmla="*/ 72 h 243"/>
                <a:gd name="T48" fmla="*/ 5 w 260"/>
                <a:gd name="T49" fmla="*/ 72 h 243"/>
                <a:gd name="T50" fmla="*/ 7 w 260"/>
                <a:gd name="T51" fmla="*/ 76 h 243"/>
                <a:gd name="T52" fmla="*/ 9 w 260"/>
                <a:gd name="T53" fmla="*/ 87 h 243"/>
                <a:gd name="T54" fmla="*/ 26 w 260"/>
                <a:gd name="T55" fmla="*/ 89 h 243"/>
                <a:gd name="T56" fmla="*/ 36 w 260"/>
                <a:gd name="T57" fmla="*/ 91 h 243"/>
                <a:gd name="T58" fmla="*/ 45 w 260"/>
                <a:gd name="T59" fmla="*/ 99 h 243"/>
                <a:gd name="T60" fmla="*/ 53 w 260"/>
                <a:gd name="T61" fmla="*/ 99 h 243"/>
                <a:gd name="T62" fmla="*/ 49 w 260"/>
                <a:gd name="T63" fmla="*/ 110 h 243"/>
                <a:gd name="T64" fmla="*/ 68 w 260"/>
                <a:gd name="T65" fmla="*/ 123 h 243"/>
                <a:gd name="T66" fmla="*/ 66 w 260"/>
                <a:gd name="T67" fmla="*/ 137 h 243"/>
                <a:gd name="T68" fmla="*/ 72 w 260"/>
                <a:gd name="T69" fmla="*/ 144 h 243"/>
                <a:gd name="T70" fmla="*/ 68 w 260"/>
                <a:gd name="T71" fmla="*/ 163 h 243"/>
                <a:gd name="T72" fmla="*/ 59 w 260"/>
                <a:gd name="T73" fmla="*/ 194 h 243"/>
                <a:gd name="T74" fmla="*/ 68 w 260"/>
                <a:gd name="T75" fmla="*/ 203 h 243"/>
                <a:gd name="T76" fmla="*/ 95 w 260"/>
                <a:gd name="T77" fmla="*/ 213 h 243"/>
                <a:gd name="T78" fmla="*/ 118 w 260"/>
                <a:gd name="T79" fmla="*/ 211 h 243"/>
                <a:gd name="T80" fmla="*/ 142 w 260"/>
                <a:gd name="T81" fmla="*/ 217 h 243"/>
                <a:gd name="T82" fmla="*/ 154 w 260"/>
                <a:gd name="T83" fmla="*/ 190 h 243"/>
                <a:gd name="T84" fmla="*/ 171 w 260"/>
                <a:gd name="T85" fmla="*/ 194 h 243"/>
                <a:gd name="T86" fmla="*/ 201 w 260"/>
                <a:gd name="T87" fmla="*/ 203 h 243"/>
                <a:gd name="T88" fmla="*/ 222 w 260"/>
                <a:gd name="T89" fmla="*/ 184 h 243"/>
                <a:gd name="T90" fmla="*/ 209 w 260"/>
                <a:gd name="T91" fmla="*/ 158 h 243"/>
                <a:gd name="T92" fmla="*/ 209 w 260"/>
                <a:gd name="T93" fmla="*/ 139 h 243"/>
                <a:gd name="T94" fmla="*/ 253 w 260"/>
                <a:gd name="T95" fmla="*/ 243 h 243"/>
                <a:gd name="T96" fmla="*/ 247 w 260"/>
                <a:gd name="T97" fmla="*/ 234 h 243"/>
                <a:gd name="T98" fmla="*/ 243 w 260"/>
                <a:gd name="T99" fmla="*/ 228 h 243"/>
                <a:gd name="T100" fmla="*/ 243 w 260"/>
                <a:gd name="T101" fmla="*/ 219 h 243"/>
                <a:gd name="T102" fmla="*/ 253 w 260"/>
                <a:gd name="T103" fmla="*/ 211 h 243"/>
                <a:gd name="T104" fmla="*/ 257 w 260"/>
                <a:gd name="T105" fmla="*/ 201 h 243"/>
                <a:gd name="T106" fmla="*/ 257 w 260"/>
                <a:gd name="T107" fmla="*/ 23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0" h="243">
                  <a:moveTo>
                    <a:pt x="211" y="133"/>
                  </a:moveTo>
                  <a:lnTo>
                    <a:pt x="209" y="129"/>
                  </a:lnTo>
                  <a:lnTo>
                    <a:pt x="207" y="127"/>
                  </a:lnTo>
                  <a:lnTo>
                    <a:pt x="207" y="123"/>
                  </a:lnTo>
                  <a:lnTo>
                    <a:pt x="205" y="118"/>
                  </a:lnTo>
                  <a:lnTo>
                    <a:pt x="198" y="118"/>
                  </a:lnTo>
                  <a:lnTo>
                    <a:pt x="196" y="120"/>
                  </a:lnTo>
                  <a:lnTo>
                    <a:pt x="198" y="127"/>
                  </a:lnTo>
                  <a:lnTo>
                    <a:pt x="192" y="129"/>
                  </a:lnTo>
                  <a:lnTo>
                    <a:pt x="188" y="127"/>
                  </a:lnTo>
                  <a:lnTo>
                    <a:pt x="188" y="125"/>
                  </a:lnTo>
                  <a:lnTo>
                    <a:pt x="190" y="123"/>
                  </a:lnTo>
                  <a:lnTo>
                    <a:pt x="192" y="123"/>
                  </a:lnTo>
                  <a:lnTo>
                    <a:pt x="192" y="120"/>
                  </a:lnTo>
                  <a:lnTo>
                    <a:pt x="194" y="114"/>
                  </a:lnTo>
                  <a:lnTo>
                    <a:pt x="198" y="106"/>
                  </a:lnTo>
                  <a:lnTo>
                    <a:pt x="201" y="104"/>
                  </a:lnTo>
                  <a:lnTo>
                    <a:pt x="205" y="99"/>
                  </a:lnTo>
                  <a:lnTo>
                    <a:pt x="209" y="97"/>
                  </a:lnTo>
                  <a:lnTo>
                    <a:pt x="209" y="93"/>
                  </a:lnTo>
                  <a:lnTo>
                    <a:pt x="205" y="91"/>
                  </a:lnTo>
                  <a:lnTo>
                    <a:pt x="207" y="89"/>
                  </a:lnTo>
                  <a:lnTo>
                    <a:pt x="211" y="89"/>
                  </a:lnTo>
                  <a:lnTo>
                    <a:pt x="213" y="91"/>
                  </a:lnTo>
                  <a:lnTo>
                    <a:pt x="215" y="91"/>
                  </a:lnTo>
                  <a:lnTo>
                    <a:pt x="222" y="89"/>
                  </a:lnTo>
                  <a:lnTo>
                    <a:pt x="222" y="85"/>
                  </a:lnTo>
                  <a:lnTo>
                    <a:pt x="217" y="82"/>
                  </a:lnTo>
                  <a:lnTo>
                    <a:pt x="217" y="78"/>
                  </a:lnTo>
                  <a:lnTo>
                    <a:pt x="220" y="70"/>
                  </a:lnTo>
                  <a:lnTo>
                    <a:pt x="222" y="68"/>
                  </a:lnTo>
                  <a:lnTo>
                    <a:pt x="222" y="66"/>
                  </a:lnTo>
                  <a:lnTo>
                    <a:pt x="224" y="59"/>
                  </a:lnTo>
                  <a:lnTo>
                    <a:pt x="228" y="55"/>
                  </a:lnTo>
                  <a:lnTo>
                    <a:pt x="224" y="53"/>
                  </a:lnTo>
                  <a:lnTo>
                    <a:pt x="222" y="53"/>
                  </a:lnTo>
                  <a:lnTo>
                    <a:pt x="215" y="49"/>
                  </a:lnTo>
                  <a:lnTo>
                    <a:pt x="213" y="51"/>
                  </a:lnTo>
                  <a:lnTo>
                    <a:pt x="209" y="51"/>
                  </a:lnTo>
                  <a:lnTo>
                    <a:pt x="207" y="51"/>
                  </a:lnTo>
                  <a:lnTo>
                    <a:pt x="203" y="51"/>
                  </a:lnTo>
                  <a:lnTo>
                    <a:pt x="201" y="49"/>
                  </a:lnTo>
                  <a:lnTo>
                    <a:pt x="201" y="47"/>
                  </a:lnTo>
                  <a:lnTo>
                    <a:pt x="196" y="42"/>
                  </a:lnTo>
                  <a:lnTo>
                    <a:pt x="192" y="45"/>
                  </a:lnTo>
                  <a:lnTo>
                    <a:pt x="188" y="42"/>
                  </a:lnTo>
                  <a:lnTo>
                    <a:pt x="186" y="38"/>
                  </a:lnTo>
                  <a:lnTo>
                    <a:pt x="182" y="38"/>
                  </a:lnTo>
                  <a:lnTo>
                    <a:pt x="182" y="40"/>
                  </a:lnTo>
                  <a:lnTo>
                    <a:pt x="177" y="38"/>
                  </a:lnTo>
                  <a:lnTo>
                    <a:pt x="173" y="38"/>
                  </a:lnTo>
                  <a:lnTo>
                    <a:pt x="169" y="32"/>
                  </a:lnTo>
                  <a:lnTo>
                    <a:pt x="167" y="32"/>
                  </a:lnTo>
                  <a:lnTo>
                    <a:pt x="165" y="30"/>
                  </a:lnTo>
                  <a:lnTo>
                    <a:pt x="163" y="30"/>
                  </a:lnTo>
                  <a:lnTo>
                    <a:pt x="161" y="30"/>
                  </a:lnTo>
                  <a:lnTo>
                    <a:pt x="156" y="28"/>
                  </a:lnTo>
                  <a:lnTo>
                    <a:pt x="154" y="23"/>
                  </a:lnTo>
                  <a:lnTo>
                    <a:pt x="152" y="21"/>
                  </a:lnTo>
                  <a:lnTo>
                    <a:pt x="150" y="19"/>
                  </a:lnTo>
                  <a:lnTo>
                    <a:pt x="148" y="19"/>
                  </a:lnTo>
                  <a:lnTo>
                    <a:pt x="142" y="15"/>
                  </a:lnTo>
                  <a:lnTo>
                    <a:pt x="142" y="11"/>
                  </a:lnTo>
                  <a:lnTo>
                    <a:pt x="137" y="11"/>
                  </a:lnTo>
                  <a:lnTo>
                    <a:pt x="135" y="2"/>
                  </a:lnTo>
                  <a:lnTo>
                    <a:pt x="133" y="0"/>
                  </a:lnTo>
                  <a:lnTo>
                    <a:pt x="133" y="2"/>
                  </a:lnTo>
                  <a:lnTo>
                    <a:pt x="127" y="4"/>
                  </a:lnTo>
                  <a:lnTo>
                    <a:pt x="125" y="4"/>
                  </a:lnTo>
                  <a:lnTo>
                    <a:pt x="118" y="7"/>
                  </a:lnTo>
                  <a:lnTo>
                    <a:pt x="116" y="11"/>
                  </a:lnTo>
                  <a:lnTo>
                    <a:pt x="118" y="15"/>
                  </a:lnTo>
                  <a:lnTo>
                    <a:pt x="116" y="23"/>
                  </a:lnTo>
                  <a:lnTo>
                    <a:pt x="112" y="28"/>
                  </a:lnTo>
                  <a:lnTo>
                    <a:pt x="112" y="30"/>
                  </a:lnTo>
                  <a:lnTo>
                    <a:pt x="106" y="32"/>
                  </a:lnTo>
                  <a:lnTo>
                    <a:pt x="102" y="32"/>
                  </a:lnTo>
                  <a:lnTo>
                    <a:pt x="97" y="32"/>
                  </a:lnTo>
                  <a:lnTo>
                    <a:pt x="91" y="36"/>
                  </a:lnTo>
                  <a:lnTo>
                    <a:pt x="89" y="38"/>
                  </a:lnTo>
                  <a:lnTo>
                    <a:pt x="89" y="42"/>
                  </a:lnTo>
                  <a:lnTo>
                    <a:pt x="93" y="42"/>
                  </a:lnTo>
                  <a:lnTo>
                    <a:pt x="89" y="47"/>
                  </a:lnTo>
                  <a:lnTo>
                    <a:pt x="83" y="47"/>
                  </a:lnTo>
                  <a:lnTo>
                    <a:pt x="74" y="47"/>
                  </a:lnTo>
                  <a:lnTo>
                    <a:pt x="72" y="45"/>
                  </a:lnTo>
                  <a:lnTo>
                    <a:pt x="68" y="47"/>
                  </a:lnTo>
                  <a:lnTo>
                    <a:pt x="68" y="42"/>
                  </a:lnTo>
                  <a:lnTo>
                    <a:pt x="66" y="40"/>
                  </a:lnTo>
                  <a:lnTo>
                    <a:pt x="66" y="38"/>
                  </a:lnTo>
                  <a:lnTo>
                    <a:pt x="64" y="36"/>
                  </a:lnTo>
                  <a:lnTo>
                    <a:pt x="59" y="38"/>
                  </a:lnTo>
                  <a:lnTo>
                    <a:pt x="55" y="38"/>
                  </a:lnTo>
                  <a:lnTo>
                    <a:pt x="53" y="36"/>
                  </a:lnTo>
                  <a:lnTo>
                    <a:pt x="55" y="40"/>
                  </a:lnTo>
                  <a:lnTo>
                    <a:pt x="53" y="42"/>
                  </a:lnTo>
                  <a:lnTo>
                    <a:pt x="59" y="49"/>
                  </a:lnTo>
                  <a:lnTo>
                    <a:pt x="59" y="51"/>
                  </a:lnTo>
                  <a:lnTo>
                    <a:pt x="59" y="55"/>
                  </a:lnTo>
                  <a:lnTo>
                    <a:pt x="59" y="57"/>
                  </a:lnTo>
                  <a:lnTo>
                    <a:pt x="61" y="59"/>
                  </a:lnTo>
                  <a:lnTo>
                    <a:pt x="61" y="64"/>
                  </a:lnTo>
                  <a:lnTo>
                    <a:pt x="55" y="64"/>
                  </a:lnTo>
                  <a:lnTo>
                    <a:pt x="51" y="64"/>
                  </a:lnTo>
                  <a:lnTo>
                    <a:pt x="49" y="64"/>
                  </a:lnTo>
                  <a:lnTo>
                    <a:pt x="45" y="64"/>
                  </a:lnTo>
                  <a:lnTo>
                    <a:pt x="45" y="64"/>
                  </a:lnTo>
                  <a:lnTo>
                    <a:pt x="40" y="66"/>
                  </a:lnTo>
                  <a:lnTo>
                    <a:pt x="34" y="59"/>
                  </a:lnTo>
                  <a:lnTo>
                    <a:pt x="32" y="57"/>
                  </a:lnTo>
                  <a:lnTo>
                    <a:pt x="26" y="59"/>
                  </a:lnTo>
                  <a:lnTo>
                    <a:pt x="24" y="61"/>
                  </a:lnTo>
                  <a:lnTo>
                    <a:pt x="21" y="61"/>
                  </a:lnTo>
                  <a:lnTo>
                    <a:pt x="19" y="64"/>
                  </a:lnTo>
                  <a:lnTo>
                    <a:pt x="17" y="61"/>
                  </a:lnTo>
                  <a:lnTo>
                    <a:pt x="13" y="61"/>
                  </a:lnTo>
                  <a:lnTo>
                    <a:pt x="9" y="66"/>
                  </a:lnTo>
                  <a:lnTo>
                    <a:pt x="5" y="66"/>
                  </a:lnTo>
                  <a:lnTo>
                    <a:pt x="0" y="68"/>
                  </a:lnTo>
                  <a:lnTo>
                    <a:pt x="2" y="72"/>
                  </a:lnTo>
                  <a:lnTo>
                    <a:pt x="7" y="70"/>
                  </a:lnTo>
                  <a:lnTo>
                    <a:pt x="9" y="72"/>
                  </a:lnTo>
                  <a:lnTo>
                    <a:pt x="11" y="72"/>
                  </a:lnTo>
                  <a:lnTo>
                    <a:pt x="7" y="72"/>
                  </a:lnTo>
                  <a:lnTo>
                    <a:pt x="5" y="72"/>
                  </a:lnTo>
                  <a:lnTo>
                    <a:pt x="7" y="76"/>
                  </a:lnTo>
                  <a:lnTo>
                    <a:pt x="7" y="72"/>
                  </a:lnTo>
                  <a:lnTo>
                    <a:pt x="9" y="74"/>
                  </a:lnTo>
                  <a:lnTo>
                    <a:pt x="9" y="76"/>
                  </a:lnTo>
                  <a:lnTo>
                    <a:pt x="7" y="76"/>
                  </a:lnTo>
                  <a:lnTo>
                    <a:pt x="5" y="78"/>
                  </a:lnTo>
                  <a:lnTo>
                    <a:pt x="5" y="80"/>
                  </a:lnTo>
                  <a:lnTo>
                    <a:pt x="7" y="80"/>
                  </a:lnTo>
                  <a:lnTo>
                    <a:pt x="9" y="85"/>
                  </a:lnTo>
                  <a:lnTo>
                    <a:pt x="9" y="87"/>
                  </a:lnTo>
                  <a:lnTo>
                    <a:pt x="13" y="82"/>
                  </a:lnTo>
                  <a:lnTo>
                    <a:pt x="15" y="85"/>
                  </a:lnTo>
                  <a:lnTo>
                    <a:pt x="17" y="85"/>
                  </a:lnTo>
                  <a:lnTo>
                    <a:pt x="24" y="87"/>
                  </a:lnTo>
                  <a:lnTo>
                    <a:pt x="26" y="89"/>
                  </a:lnTo>
                  <a:lnTo>
                    <a:pt x="28" y="89"/>
                  </a:lnTo>
                  <a:lnTo>
                    <a:pt x="32" y="91"/>
                  </a:lnTo>
                  <a:lnTo>
                    <a:pt x="36" y="89"/>
                  </a:lnTo>
                  <a:lnTo>
                    <a:pt x="38" y="89"/>
                  </a:lnTo>
                  <a:lnTo>
                    <a:pt x="36" y="91"/>
                  </a:lnTo>
                  <a:lnTo>
                    <a:pt x="38" y="93"/>
                  </a:lnTo>
                  <a:lnTo>
                    <a:pt x="40" y="91"/>
                  </a:lnTo>
                  <a:lnTo>
                    <a:pt x="42" y="93"/>
                  </a:lnTo>
                  <a:lnTo>
                    <a:pt x="42" y="97"/>
                  </a:lnTo>
                  <a:lnTo>
                    <a:pt x="45" y="99"/>
                  </a:lnTo>
                  <a:lnTo>
                    <a:pt x="47" y="99"/>
                  </a:lnTo>
                  <a:lnTo>
                    <a:pt x="49" y="97"/>
                  </a:lnTo>
                  <a:lnTo>
                    <a:pt x="53" y="97"/>
                  </a:lnTo>
                  <a:lnTo>
                    <a:pt x="57" y="101"/>
                  </a:lnTo>
                  <a:lnTo>
                    <a:pt x="53" y="99"/>
                  </a:lnTo>
                  <a:lnTo>
                    <a:pt x="49" y="99"/>
                  </a:lnTo>
                  <a:lnTo>
                    <a:pt x="47" y="104"/>
                  </a:lnTo>
                  <a:lnTo>
                    <a:pt x="49" y="104"/>
                  </a:lnTo>
                  <a:lnTo>
                    <a:pt x="51" y="108"/>
                  </a:lnTo>
                  <a:lnTo>
                    <a:pt x="49" y="110"/>
                  </a:lnTo>
                  <a:lnTo>
                    <a:pt x="49" y="114"/>
                  </a:lnTo>
                  <a:lnTo>
                    <a:pt x="53" y="114"/>
                  </a:lnTo>
                  <a:lnTo>
                    <a:pt x="57" y="120"/>
                  </a:lnTo>
                  <a:lnTo>
                    <a:pt x="61" y="120"/>
                  </a:lnTo>
                  <a:lnTo>
                    <a:pt x="68" y="123"/>
                  </a:lnTo>
                  <a:lnTo>
                    <a:pt x="68" y="127"/>
                  </a:lnTo>
                  <a:lnTo>
                    <a:pt x="68" y="129"/>
                  </a:lnTo>
                  <a:lnTo>
                    <a:pt x="68" y="133"/>
                  </a:lnTo>
                  <a:lnTo>
                    <a:pt x="66" y="133"/>
                  </a:lnTo>
                  <a:lnTo>
                    <a:pt x="66" y="137"/>
                  </a:lnTo>
                  <a:lnTo>
                    <a:pt x="68" y="137"/>
                  </a:lnTo>
                  <a:lnTo>
                    <a:pt x="74" y="144"/>
                  </a:lnTo>
                  <a:lnTo>
                    <a:pt x="78" y="154"/>
                  </a:lnTo>
                  <a:lnTo>
                    <a:pt x="74" y="150"/>
                  </a:lnTo>
                  <a:lnTo>
                    <a:pt x="72" y="144"/>
                  </a:lnTo>
                  <a:lnTo>
                    <a:pt x="68" y="141"/>
                  </a:lnTo>
                  <a:lnTo>
                    <a:pt x="68" y="144"/>
                  </a:lnTo>
                  <a:lnTo>
                    <a:pt x="66" y="154"/>
                  </a:lnTo>
                  <a:lnTo>
                    <a:pt x="66" y="160"/>
                  </a:lnTo>
                  <a:lnTo>
                    <a:pt x="68" y="163"/>
                  </a:lnTo>
                  <a:lnTo>
                    <a:pt x="66" y="165"/>
                  </a:lnTo>
                  <a:lnTo>
                    <a:pt x="64" y="179"/>
                  </a:lnTo>
                  <a:lnTo>
                    <a:pt x="61" y="190"/>
                  </a:lnTo>
                  <a:lnTo>
                    <a:pt x="57" y="192"/>
                  </a:lnTo>
                  <a:lnTo>
                    <a:pt x="59" y="194"/>
                  </a:lnTo>
                  <a:lnTo>
                    <a:pt x="59" y="196"/>
                  </a:lnTo>
                  <a:lnTo>
                    <a:pt x="64" y="196"/>
                  </a:lnTo>
                  <a:lnTo>
                    <a:pt x="64" y="201"/>
                  </a:lnTo>
                  <a:lnTo>
                    <a:pt x="64" y="205"/>
                  </a:lnTo>
                  <a:lnTo>
                    <a:pt x="68" y="203"/>
                  </a:lnTo>
                  <a:lnTo>
                    <a:pt x="76" y="207"/>
                  </a:lnTo>
                  <a:lnTo>
                    <a:pt x="80" y="211"/>
                  </a:lnTo>
                  <a:lnTo>
                    <a:pt x="85" y="209"/>
                  </a:lnTo>
                  <a:lnTo>
                    <a:pt x="89" y="213"/>
                  </a:lnTo>
                  <a:lnTo>
                    <a:pt x="95" y="213"/>
                  </a:lnTo>
                  <a:lnTo>
                    <a:pt x="97" y="213"/>
                  </a:lnTo>
                  <a:lnTo>
                    <a:pt x="99" y="211"/>
                  </a:lnTo>
                  <a:lnTo>
                    <a:pt x="110" y="211"/>
                  </a:lnTo>
                  <a:lnTo>
                    <a:pt x="112" y="213"/>
                  </a:lnTo>
                  <a:lnTo>
                    <a:pt x="118" y="211"/>
                  </a:lnTo>
                  <a:lnTo>
                    <a:pt x="125" y="215"/>
                  </a:lnTo>
                  <a:lnTo>
                    <a:pt x="133" y="213"/>
                  </a:lnTo>
                  <a:lnTo>
                    <a:pt x="139" y="217"/>
                  </a:lnTo>
                  <a:lnTo>
                    <a:pt x="142" y="219"/>
                  </a:lnTo>
                  <a:lnTo>
                    <a:pt x="142" y="217"/>
                  </a:lnTo>
                  <a:lnTo>
                    <a:pt x="142" y="211"/>
                  </a:lnTo>
                  <a:lnTo>
                    <a:pt x="142" y="205"/>
                  </a:lnTo>
                  <a:lnTo>
                    <a:pt x="144" y="201"/>
                  </a:lnTo>
                  <a:lnTo>
                    <a:pt x="148" y="196"/>
                  </a:lnTo>
                  <a:lnTo>
                    <a:pt x="154" y="190"/>
                  </a:lnTo>
                  <a:lnTo>
                    <a:pt x="156" y="190"/>
                  </a:lnTo>
                  <a:lnTo>
                    <a:pt x="158" y="192"/>
                  </a:lnTo>
                  <a:lnTo>
                    <a:pt x="163" y="192"/>
                  </a:lnTo>
                  <a:lnTo>
                    <a:pt x="169" y="194"/>
                  </a:lnTo>
                  <a:lnTo>
                    <a:pt x="171" y="194"/>
                  </a:lnTo>
                  <a:lnTo>
                    <a:pt x="175" y="192"/>
                  </a:lnTo>
                  <a:lnTo>
                    <a:pt x="177" y="192"/>
                  </a:lnTo>
                  <a:lnTo>
                    <a:pt x="190" y="198"/>
                  </a:lnTo>
                  <a:lnTo>
                    <a:pt x="192" y="203"/>
                  </a:lnTo>
                  <a:lnTo>
                    <a:pt x="201" y="203"/>
                  </a:lnTo>
                  <a:lnTo>
                    <a:pt x="205" y="201"/>
                  </a:lnTo>
                  <a:lnTo>
                    <a:pt x="205" y="198"/>
                  </a:lnTo>
                  <a:lnTo>
                    <a:pt x="209" y="194"/>
                  </a:lnTo>
                  <a:lnTo>
                    <a:pt x="220" y="184"/>
                  </a:lnTo>
                  <a:lnTo>
                    <a:pt x="222" y="184"/>
                  </a:lnTo>
                  <a:lnTo>
                    <a:pt x="220" y="179"/>
                  </a:lnTo>
                  <a:lnTo>
                    <a:pt x="222" y="173"/>
                  </a:lnTo>
                  <a:lnTo>
                    <a:pt x="217" y="173"/>
                  </a:lnTo>
                  <a:lnTo>
                    <a:pt x="209" y="169"/>
                  </a:lnTo>
                  <a:lnTo>
                    <a:pt x="209" y="158"/>
                  </a:lnTo>
                  <a:lnTo>
                    <a:pt x="205" y="154"/>
                  </a:lnTo>
                  <a:lnTo>
                    <a:pt x="207" y="150"/>
                  </a:lnTo>
                  <a:lnTo>
                    <a:pt x="211" y="150"/>
                  </a:lnTo>
                  <a:lnTo>
                    <a:pt x="213" y="144"/>
                  </a:lnTo>
                  <a:lnTo>
                    <a:pt x="209" y="139"/>
                  </a:lnTo>
                  <a:lnTo>
                    <a:pt x="209" y="135"/>
                  </a:lnTo>
                  <a:lnTo>
                    <a:pt x="211" y="133"/>
                  </a:lnTo>
                  <a:lnTo>
                    <a:pt x="211" y="133"/>
                  </a:lnTo>
                  <a:lnTo>
                    <a:pt x="211" y="133"/>
                  </a:lnTo>
                  <a:close/>
                  <a:moveTo>
                    <a:pt x="253" y="243"/>
                  </a:moveTo>
                  <a:lnTo>
                    <a:pt x="247" y="241"/>
                  </a:lnTo>
                  <a:lnTo>
                    <a:pt x="245" y="238"/>
                  </a:lnTo>
                  <a:lnTo>
                    <a:pt x="247" y="236"/>
                  </a:lnTo>
                  <a:lnTo>
                    <a:pt x="249" y="236"/>
                  </a:lnTo>
                  <a:lnTo>
                    <a:pt x="247" y="234"/>
                  </a:lnTo>
                  <a:lnTo>
                    <a:pt x="245" y="234"/>
                  </a:lnTo>
                  <a:lnTo>
                    <a:pt x="245" y="232"/>
                  </a:lnTo>
                  <a:lnTo>
                    <a:pt x="243" y="230"/>
                  </a:lnTo>
                  <a:lnTo>
                    <a:pt x="243" y="228"/>
                  </a:lnTo>
                  <a:lnTo>
                    <a:pt x="243" y="228"/>
                  </a:lnTo>
                  <a:lnTo>
                    <a:pt x="243" y="226"/>
                  </a:lnTo>
                  <a:lnTo>
                    <a:pt x="241" y="224"/>
                  </a:lnTo>
                  <a:lnTo>
                    <a:pt x="241" y="222"/>
                  </a:lnTo>
                  <a:lnTo>
                    <a:pt x="243" y="222"/>
                  </a:lnTo>
                  <a:lnTo>
                    <a:pt x="243" y="219"/>
                  </a:lnTo>
                  <a:lnTo>
                    <a:pt x="241" y="217"/>
                  </a:lnTo>
                  <a:lnTo>
                    <a:pt x="243" y="213"/>
                  </a:lnTo>
                  <a:lnTo>
                    <a:pt x="249" y="211"/>
                  </a:lnTo>
                  <a:lnTo>
                    <a:pt x="251" y="209"/>
                  </a:lnTo>
                  <a:lnTo>
                    <a:pt x="253" y="211"/>
                  </a:lnTo>
                  <a:lnTo>
                    <a:pt x="255" y="211"/>
                  </a:lnTo>
                  <a:lnTo>
                    <a:pt x="255" y="207"/>
                  </a:lnTo>
                  <a:lnTo>
                    <a:pt x="255" y="205"/>
                  </a:lnTo>
                  <a:lnTo>
                    <a:pt x="255" y="201"/>
                  </a:lnTo>
                  <a:lnTo>
                    <a:pt x="257" y="201"/>
                  </a:lnTo>
                  <a:lnTo>
                    <a:pt x="260" y="207"/>
                  </a:lnTo>
                  <a:lnTo>
                    <a:pt x="257" y="211"/>
                  </a:lnTo>
                  <a:lnTo>
                    <a:pt x="260" y="219"/>
                  </a:lnTo>
                  <a:lnTo>
                    <a:pt x="257" y="230"/>
                  </a:lnTo>
                  <a:lnTo>
                    <a:pt x="257" y="234"/>
                  </a:lnTo>
                  <a:lnTo>
                    <a:pt x="255" y="241"/>
                  </a:lnTo>
                  <a:lnTo>
                    <a:pt x="253" y="243"/>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91" name="Freeform 78">
              <a:extLst>
                <a:ext uri="{FF2B5EF4-FFF2-40B4-BE49-F238E27FC236}">
                  <a16:creationId xmlns:a16="http://schemas.microsoft.com/office/drawing/2014/main" id="{74193730-BBAD-43F8-A1A5-CCCF170C5695}"/>
                </a:ext>
              </a:extLst>
            </p:cNvPr>
            <p:cNvSpPr>
              <a:spLocks/>
            </p:cNvSpPr>
            <p:nvPr/>
          </p:nvSpPr>
          <p:spPr bwMode="auto">
            <a:xfrm>
              <a:off x="4503207" y="2883192"/>
              <a:ext cx="4836" cy="5300"/>
            </a:xfrm>
            <a:custGeom>
              <a:avLst/>
              <a:gdLst>
                <a:gd name="T0" fmla="*/ 0 w 6"/>
                <a:gd name="T1" fmla="*/ 0 h 7"/>
                <a:gd name="T2" fmla="*/ 0 w 6"/>
                <a:gd name="T3" fmla="*/ 5 h 7"/>
                <a:gd name="T4" fmla="*/ 4 w 6"/>
                <a:gd name="T5" fmla="*/ 7 h 7"/>
                <a:gd name="T6" fmla="*/ 6 w 6"/>
                <a:gd name="T7" fmla="*/ 5 h 7"/>
                <a:gd name="T8" fmla="*/ 6 w 6"/>
                <a:gd name="T9" fmla="*/ 2 h 7"/>
                <a:gd name="T10" fmla="*/ 0 w 6"/>
                <a:gd name="T11" fmla="*/ 0 h 7"/>
              </a:gdLst>
              <a:ahLst/>
              <a:cxnLst>
                <a:cxn ang="0">
                  <a:pos x="T0" y="T1"/>
                </a:cxn>
                <a:cxn ang="0">
                  <a:pos x="T2" y="T3"/>
                </a:cxn>
                <a:cxn ang="0">
                  <a:pos x="T4" y="T5"/>
                </a:cxn>
                <a:cxn ang="0">
                  <a:pos x="T6" y="T7"/>
                </a:cxn>
                <a:cxn ang="0">
                  <a:pos x="T8" y="T9"/>
                </a:cxn>
                <a:cxn ang="0">
                  <a:pos x="T10" y="T11"/>
                </a:cxn>
              </a:cxnLst>
              <a:rect l="0" t="0" r="r" b="b"/>
              <a:pathLst>
                <a:path w="6" h="7">
                  <a:moveTo>
                    <a:pt x="0" y="0"/>
                  </a:moveTo>
                  <a:lnTo>
                    <a:pt x="0" y="5"/>
                  </a:lnTo>
                  <a:lnTo>
                    <a:pt x="4" y="7"/>
                  </a:lnTo>
                  <a:lnTo>
                    <a:pt x="6" y="5"/>
                  </a:lnTo>
                  <a:lnTo>
                    <a:pt x="6" y="2"/>
                  </a:lnTo>
                  <a:lnTo>
                    <a:pt x="0"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92" name="Freeform 79">
              <a:extLst>
                <a:ext uri="{FF2B5EF4-FFF2-40B4-BE49-F238E27FC236}">
                  <a16:creationId xmlns:a16="http://schemas.microsoft.com/office/drawing/2014/main" id="{5C772803-9271-430C-AD8D-580DF362270B}"/>
                </a:ext>
              </a:extLst>
            </p:cNvPr>
            <p:cNvSpPr>
              <a:spLocks noEditPoints="1"/>
            </p:cNvSpPr>
            <p:nvPr/>
          </p:nvSpPr>
          <p:spPr bwMode="auto">
            <a:xfrm>
              <a:off x="4380678" y="2677267"/>
              <a:ext cx="181375" cy="195325"/>
            </a:xfrm>
            <a:custGeom>
              <a:avLst/>
              <a:gdLst>
                <a:gd name="T0" fmla="*/ 4 w 225"/>
                <a:gd name="T1" fmla="*/ 68 h 258"/>
                <a:gd name="T2" fmla="*/ 8 w 225"/>
                <a:gd name="T3" fmla="*/ 43 h 258"/>
                <a:gd name="T4" fmla="*/ 19 w 225"/>
                <a:gd name="T5" fmla="*/ 28 h 258"/>
                <a:gd name="T6" fmla="*/ 40 w 225"/>
                <a:gd name="T7" fmla="*/ 28 h 258"/>
                <a:gd name="T8" fmla="*/ 59 w 225"/>
                <a:gd name="T9" fmla="*/ 22 h 258"/>
                <a:gd name="T10" fmla="*/ 74 w 225"/>
                <a:gd name="T11" fmla="*/ 5 h 258"/>
                <a:gd name="T12" fmla="*/ 101 w 225"/>
                <a:gd name="T13" fmla="*/ 5 h 258"/>
                <a:gd name="T14" fmla="*/ 126 w 225"/>
                <a:gd name="T15" fmla="*/ 22 h 258"/>
                <a:gd name="T16" fmla="*/ 120 w 225"/>
                <a:gd name="T17" fmla="*/ 36 h 258"/>
                <a:gd name="T18" fmla="*/ 103 w 225"/>
                <a:gd name="T19" fmla="*/ 47 h 258"/>
                <a:gd name="T20" fmla="*/ 105 w 225"/>
                <a:gd name="T21" fmla="*/ 66 h 258"/>
                <a:gd name="T22" fmla="*/ 124 w 225"/>
                <a:gd name="T23" fmla="*/ 85 h 258"/>
                <a:gd name="T24" fmla="*/ 141 w 225"/>
                <a:gd name="T25" fmla="*/ 110 h 258"/>
                <a:gd name="T26" fmla="*/ 160 w 225"/>
                <a:gd name="T27" fmla="*/ 127 h 258"/>
                <a:gd name="T28" fmla="*/ 181 w 225"/>
                <a:gd name="T29" fmla="*/ 129 h 258"/>
                <a:gd name="T30" fmla="*/ 181 w 225"/>
                <a:gd name="T31" fmla="*/ 142 h 258"/>
                <a:gd name="T32" fmla="*/ 221 w 225"/>
                <a:gd name="T33" fmla="*/ 161 h 258"/>
                <a:gd name="T34" fmla="*/ 225 w 225"/>
                <a:gd name="T35" fmla="*/ 177 h 258"/>
                <a:gd name="T36" fmla="*/ 215 w 225"/>
                <a:gd name="T37" fmla="*/ 171 h 258"/>
                <a:gd name="T38" fmla="*/ 202 w 225"/>
                <a:gd name="T39" fmla="*/ 163 h 258"/>
                <a:gd name="T40" fmla="*/ 194 w 225"/>
                <a:gd name="T41" fmla="*/ 173 h 258"/>
                <a:gd name="T42" fmla="*/ 196 w 225"/>
                <a:gd name="T43" fmla="*/ 184 h 258"/>
                <a:gd name="T44" fmla="*/ 200 w 225"/>
                <a:gd name="T45" fmla="*/ 201 h 258"/>
                <a:gd name="T46" fmla="*/ 187 w 225"/>
                <a:gd name="T47" fmla="*/ 224 h 258"/>
                <a:gd name="T48" fmla="*/ 175 w 225"/>
                <a:gd name="T49" fmla="*/ 220 h 258"/>
                <a:gd name="T50" fmla="*/ 181 w 225"/>
                <a:gd name="T51" fmla="*/ 207 h 258"/>
                <a:gd name="T52" fmla="*/ 181 w 225"/>
                <a:gd name="T53" fmla="*/ 190 h 258"/>
                <a:gd name="T54" fmla="*/ 170 w 225"/>
                <a:gd name="T55" fmla="*/ 175 h 258"/>
                <a:gd name="T56" fmla="*/ 160 w 225"/>
                <a:gd name="T57" fmla="*/ 167 h 258"/>
                <a:gd name="T58" fmla="*/ 149 w 225"/>
                <a:gd name="T59" fmla="*/ 156 h 258"/>
                <a:gd name="T60" fmla="*/ 135 w 225"/>
                <a:gd name="T61" fmla="*/ 146 h 258"/>
                <a:gd name="T62" fmla="*/ 120 w 225"/>
                <a:gd name="T63" fmla="*/ 142 h 258"/>
                <a:gd name="T64" fmla="*/ 97 w 225"/>
                <a:gd name="T65" fmla="*/ 121 h 258"/>
                <a:gd name="T66" fmla="*/ 78 w 225"/>
                <a:gd name="T67" fmla="*/ 104 h 258"/>
                <a:gd name="T68" fmla="*/ 67 w 225"/>
                <a:gd name="T69" fmla="*/ 85 h 258"/>
                <a:gd name="T70" fmla="*/ 52 w 225"/>
                <a:gd name="T71" fmla="*/ 72 h 258"/>
                <a:gd name="T72" fmla="*/ 17 w 225"/>
                <a:gd name="T73" fmla="*/ 83 h 258"/>
                <a:gd name="T74" fmla="*/ 34 w 225"/>
                <a:gd name="T75" fmla="*/ 146 h 258"/>
                <a:gd name="T76" fmla="*/ 31 w 225"/>
                <a:gd name="T77" fmla="*/ 150 h 258"/>
                <a:gd name="T78" fmla="*/ 82 w 225"/>
                <a:gd name="T79" fmla="*/ 118 h 258"/>
                <a:gd name="T80" fmla="*/ 74 w 225"/>
                <a:gd name="T81" fmla="*/ 108 h 258"/>
                <a:gd name="T82" fmla="*/ 65 w 225"/>
                <a:gd name="T83" fmla="*/ 106 h 258"/>
                <a:gd name="T84" fmla="*/ 48 w 225"/>
                <a:gd name="T85" fmla="*/ 199 h 258"/>
                <a:gd name="T86" fmla="*/ 59 w 225"/>
                <a:gd name="T87" fmla="*/ 194 h 258"/>
                <a:gd name="T88" fmla="*/ 55 w 225"/>
                <a:gd name="T89" fmla="*/ 165 h 258"/>
                <a:gd name="T90" fmla="*/ 55 w 225"/>
                <a:gd name="T91" fmla="*/ 148 h 258"/>
                <a:gd name="T92" fmla="*/ 36 w 225"/>
                <a:gd name="T93" fmla="*/ 154 h 258"/>
                <a:gd name="T94" fmla="*/ 34 w 225"/>
                <a:gd name="T95" fmla="*/ 165 h 258"/>
                <a:gd name="T96" fmla="*/ 38 w 225"/>
                <a:gd name="T97" fmla="*/ 177 h 258"/>
                <a:gd name="T98" fmla="*/ 38 w 225"/>
                <a:gd name="T99" fmla="*/ 201 h 258"/>
                <a:gd name="T100" fmla="*/ 168 w 225"/>
                <a:gd name="T101" fmla="*/ 249 h 258"/>
                <a:gd name="T102" fmla="*/ 173 w 225"/>
                <a:gd name="T103" fmla="*/ 222 h 258"/>
                <a:gd name="T104" fmla="*/ 154 w 225"/>
                <a:gd name="T105" fmla="*/ 224 h 258"/>
                <a:gd name="T106" fmla="*/ 124 w 225"/>
                <a:gd name="T107" fmla="*/ 222 h 258"/>
                <a:gd name="T108" fmla="*/ 120 w 225"/>
                <a:gd name="T109" fmla="*/ 234 h 258"/>
                <a:gd name="T110" fmla="*/ 147 w 225"/>
                <a:gd name="T111" fmla="*/ 249 h 258"/>
                <a:gd name="T112" fmla="*/ 166 w 225"/>
                <a:gd name="T113" fmla="*/ 25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5" h="258">
                  <a:moveTo>
                    <a:pt x="17" y="83"/>
                  </a:moveTo>
                  <a:lnTo>
                    <a:pt x="15" y="78"/>
                  </a:lnTo>
                  <a:lnTo>
                    <a:pt x="17" y="72"/>
                  </a:lnTo>
                  <a:lnTo>
                    <a:pt x="12" y="72"/>
                  </a:lnTo>
                  <a:lnTo>
                    <a:pt x="4" y="68"/>
                  </a:lnTo>
                  <a:lnTo>
                    <a:pt x="4" y="57"/>
                  </a:lnTo>
                  <a:lnTo>
                    <a:pt x="0" y="53"/>
                  </a:lnTo>
                  <a:lnTo>
                    <a:pt x="2" y="49"/>
                  </a:lnTo>
                  <a:lnTo>
                    <a:pt x="6" y="49"/>
                  </a:lnTo>
                  <a:lnTo>
                    <a:pt x="8" y="43"/>
                  </a:lnTo>
                  <a:lnTo>
                    <a:pt x="4" y="38"/>
                  </a:lnTo>
                  <a:lnTo>
                    <a:pt x="4" y="34"/>
                  </a:lnTo>
                  <a:lnTo>
                    <a:pt x="6" y="32"/>
                  </a:lnTo>
                  <a:lnTo>
                    <a:pt x="10" y="34"/>
                  </a:lnTo>
                  <a:lnTo>
                    <a:pt x="19" y="28"/>
                  </a:lnTo>
                  <a:lnTo>
                    <a:pt x="23" y="30"/>
                  </a:lnTo>
                  <a:lnTo>
                    <a:pt x="29" y="17"/>
                  </a:lnTo>
                  <a:lnTo>
                    <a:pt x="36" y="22"/>
                  </a:lnTo>
                  <a:lnTo>
                    <a:pt x="34" y="26"/>
                  </a:lnTo>
                  <a:lnTo>
                    <a:pt x="40" y="28"/>
                  </a:lnTo>
                  <a:lnTo>
                    <a:pt x="42" y="32"/>
                  </a:lnTo>
                  <a:lnTo>
                    <a:pt x="46" y="26"/>
                  </a:lnTo>
                  <a:lnTo>
                    <a:pt x="46" y="19"/>
                  </a:lnTo>
                  <a:lnTo>
                    <a:pt x="55" y="22"/>
                  </a:lnTo>
                  <a:lnTo>
                    <a:pt x="59" y="22"/>
                  </a:lnTo>
                  <a:lnTo>
                    <a:pt x="63" y="24"/>
                  </a:lnTo>
                  <a:lnTo>
                    <a:pt x="63" y="17"/>
                  </a:lnTo>
                  <a:lnTo>
                    <a:pt x="71" y="15"/>
                  </a:lnTo>
                  <a:lnTo>
                    <a:pt x="69" y="9"/>
                  </a:lnTo>
                  <a:lnTo>
                    <a:pt x="74" y="5"/>
                  </a:lnTo>
                  <a:lnTo>
                    <a:pt x="80" y="7"/>
                  </a:lnTo>
                  <a:lnTo>
                    <a:pt x="90" y="0"/>
                  </a:lnTo>
                  <a:lnTo>
                    <a:pt x="95" y="3"/>
                  </a:lnTo>
                  <a:lnTo>
                    <a:pt x="101" y="3"/>
                  </a:lnTo>
                  <a:lnTo>
                    <a:pt x="101" y="5"/>
                  </a:lnTo>
                  <a:lnTo>
                    <a:pt x="109" y="11"/>
                  </a:lnTo>
                  <a:lnTo>
                    <a:pt x="122" y="13"/>
                  </a:lnTo>
                  <a:lnTo>
                    <a:pt x="128" y="13"/>
                  </a:lnTo>
                  <a:lnTo>
                    <a:pt x="133" y="15"/>
                  </a:lnTo>
                  <a:lnTo>
                    <a:pt x="126" y="22"/>
                  </a:lnTo>
                  <a:lnTo>
                    <a:pt x="128" y="26"/>
                  </a:lnTo>
                  <a:lnTo>
                    <a:pt x="126" y="30"/>
                  </a:lnTo>
                  <a:lnTo>
                    <a:pt x="126" y="36"/>
                  </a:lnTo>
                  <a:lnTo>
                    <a:pt x="122" y="34"/>
                  </a:lnTo>
                  <a:lnTo>
                    <a:pt x="120" y="36"/>
                  </a:lnTo>
                  <a:lnTo>
                    <a:pt x="116" y="38"/>
                  </a:lnTo>
                  <a:lnTo>
                    <a:pt x="111" y="38"/>
                  </a:lnTo>
                  <a:lnTo>
                    <a:pt x="107" y="43"/>
                  </a:lnTo>
                  <a:lnTo>
                    <a:pt x="103" y="43"/>
                  </a:lnTo>
                  <a:lnTo>
                    <a:pt x="103" y="47"/>
                  </a:lnTo>
                  <a:lnTo>
                    <a:pt x="105" y="51"/>
                  </a:lnTo>
                  <a:lnTo>
                    <a:pt x="107" y="55"/>
                  </a:lnTo>
                  <a:lnTo>
                    <a:pt x="105" y="59"/>
                  </a:lnTo>
                  <a:lnTo>
                    <a:pt x="103" y="59"/>
                  </a:lnTo>
                  <a:lnTo>
                    <a:pt x="105" y="66"/>
                  </a:lnTo>
                  <a:lnTo>
                    <a:pt x="105" y="72"/>
                  </a:lnTo>
                  <a:lnTo>
                    <a:pt x="107" y="74"/>
                  </a:lnTo>
                  <a:lnTo>
                    <a:pt x="116" y="78"/>
                  </a:lnTo>
                  <a:lnTo>
                    <a:pt x="120" y="81"/>
                  </a:lnTo>
                  <a:lnTo>
                    <a:pt x="124" y="85"/>
                  </a:lnTo>
                  <a:lnTo>
                    <a:pt x="137" y="97"/>
                  </a:lnTo>
                  <a:lnTo>
                    <a:pt x="137" y="102"/>
                  </a:lnTo>
                  <a:lnTo>
                    <a:pt x="139" y="102"/>
                  </a:lnTo>
                  <a:lnTo>
                    <a:pt x="139" y="106"/>
                  </a:lnTo>
                  <a:lnTo>
                    <a:pt x="141" y="110"/>
                  </a:lnTo>
                  <a:lnTo>
                    <a:pt x="145" y="114"/>
                  </a:lnTo>
                  <a:lnTo>
                    <a:pt x="147" y="118"/>
                  </a:lnTo>
                  <a:lnTo>
                    <a:pt x="154" y="123"/>
                  </a:lnTo>
                  <a:lnTo>
                    <a:pt x="156" y="125"/>
                  </a:lnTo>
                  <a:lnTo>
                    <a:pt x="160" y="127"/>
                  </a:lnTo>
                  <a:lnTo>
                    <a:pt x="162" y="127"/>
                  </a:lnTo>
                  <a:lnTo>
                    <a:pt x="170" y="127"/>
                  </a:lnTo>
                  <a:lnTo>
                    <a:pt x="173" y="129"/>
                  </a:lnTo>
                  <a:lnTo>
                    <a:pt x="179" y="129"/>
                  </a:lnTo>
                  <a:lnTo>
                    <a:pt x="181" y="129"/>
                  </a:lnTo>
                  <a:lnTo>
                    <a:pt x="181" y="133"/>
                  </a:lnTo>
                  <a:lnTo>
                    <a:pt x="177" y="135"/>
                  </a:lnTo>
                  <a:lnTo>
                    <a:pt x="175" y="137"/>
                  </a:lnTo>
                  <a:lnTo>
                    <a:pt x="177" y="142"/>
                  </a:lnTo>
                  <a:lnTo>
                    <a:pt x="181" y="142"/>
                  </a:lnTo>
                  <a:lnTo>
                    <a:pt x="189" y="144"/>
                  </a:lnTo>
                  <a:lnTo>
                    <a:pt x="204" y="152"/>
                  </a:lnTo>
                  <a:lnTo>
                    <a:pt x="211" y="156"/>
                  </a:lnTo>
                  <a:lnTo>
                    <a:pt x="215" y="161"/>
                  </a:lnTo>
                  <a:lnTo>
                    <a:pt x="221" y="161"/>
                  </a:lnTo>
                  <a:lnTo>
                    <a:pt x="225" y="165"/>
                  </a:lnTo>
                  <a:lnTo>
                    <a:pt x="225" y="167"/>
                  </a:lnTo>
                  <a:lnTo>
                    <a:pt x="225" y="171"/>
                  </a:lnTo>
                  <a:lnTo>
                    <a:pt x="223" y="173"/>
                  </a:lnTo>
                  <a:lnTo>
                    <a:pt x="225" y="177"/>
                  </a:lnTo>
                  <a:lnTo>
                    <a:pt x="223" y="177"/>
                  </a:lnTo>
                  <a:lnTo>
                    <a:pt x="223" y="180"/>
                  </a:lnTo>
                  <a:lnTo>
                    <a:pt x="219" y="177"/>
                  </a:lnTo>
                  <a:lnTo>
                    <a:pt x="217" y="175"/>
                  </a:lnTo>
                  <a:lnTo>
                    <a:pt x="215" y="171"/>
                  </a:lnTo>
                  <a:lnTo>
                    <a:pt x="215" y="167"/>
                  </a:lnTo>
                  <a:lnTo>
                    <a:pt x="213" y="167"/>
                  </a:lnTo>
                  <a:lnTo>
                    <a:pt x="208" y="167"/>
                  </a:lnTo>
                  <a:lnTo>
                    <a:pt x="206" y="165"/>
                  </a:lnTo>
                  <a:lnTo>
                    <a:pt x="202" y="163"/>
                  </a:lnTo>
                  <a:lnTo>
                    <a:pt x="200" y="163"/>
                  </a:lnTo>
                  <a:lnTo>
                    <a:pt x="198" y="165"/>
                  </a:lnTo>
                  <a:lnTo>
                    <a:pt x="196" y="169"/>
                  </a:lnTo>
                  <a:lnTo>
                    <a:pt x="194" y="171"/>
                  </a:lnTo>
                  <a:lnTo>
                    <a:pt x="194" y="173"/>
                  </a:lnTo>
                  <a:lnTo>
                    <a:pt x="194" y="177"/>
                  </a:lnTo>
                  <a:lnTo>
                    <a:pt x="192" y="180"/>
                  </a:lnTo>
                  <a:lnTo>
                    <a:pt x="192" y="182"/>
                  </a:lnTo>
                  <a:lnTo>
                    <a:pt x="192" y="184"/>
                  </a:lnTo>
                  <a:lnTo>
                    <a:pt x="196" y="184"/>
                  </a:lnTo>
                  <a:lnTo>
                    <a:pt x="200" y="190"/>
                  </a:lnTo>
                  <a:lnTo>
                    <a:pt x="202" y="192"/>
                  </a:lnTo>
                  <a:lnTo>
                    <a:pt x="202" y="196"/>
                  </a:lnTo>
                  <a:lnTo>
                    <a:pt x="202" y="199"/>
                  </a:lnTo>
                  <a:lnTo>
                    <a:pt x="200" y="201"/>
                  </a:lnTo>
                  <a:lnTo>
                    <a:pt x="198" y="203"/>
                  </a:lnTo>
                  <a:lnTo>
                    <a:pt x="194" y="207"/>
                  </a:lnTo>
                  <a:lnTo>
                    <a:pt x="194" y="215"/>
                  </a:lnTo>
                  <a:lnTo>
                    <a:pt x="187" y="220"/>
                  </a:lnTo>
                  <a:lnTo>
                    <a:pt x="187" y="224"/>
                  </a:lnTo>
                  <a:lnTo>
                    <a:pt x="185" y="228"/>
                  </a:lnTo>
                  <a:lnTo>
                    <a:pt x="179" y="228"/>
                  </a:lnTo>
                  <a:lnTo>
                    <a:pt x="175" y="224"/>
                  </a:lnTo>
                  <a:lnTo>
                    <a:pt x="175" y="222"/>
                  </a:lnTo>
                  <a:lnTo>
                    <a:pt x="175" y="220"/>
                  </a:lnTo>
                  <a:lnTo>
                    <a:pt x="177" y="218"/>
                  </a:lnTo>
                  <a:lnTo>
                    <a:pt x="181" y="215"/>
                  </a:lnTo>
                  <a:lnTo>
                    <a:pt x="181" y="211"/>
                  </a:lnTo>
                  <a:lnTo>
                    <a:pt x="181" y="207"/>
                  </a:lnTo>
                  <a:lnTo>
                    <a:pt x="181" y="207"/>
                  </a:lnTo>
                  <a:lnTo>
                    <a:pt x="183" y="207"/>
                  </a:lnTo>
                  <a:lnTo>
                    <a:pt x="185" y="205"/>
                  </a:lnTo>
                  <a:lnTo>
                    <a:pt x="185" y="201"/>
                  </a:lnTo>
                  <a:lnTo>
                    <a:pt x="183" y="196"/>
                  </a:lnTo>
                  <a:lnTo>
                    <a:pt x="181" y="190"/>
                  </a:lnTo>
                  <a:lnTo>
                    <a:pt x="179" y="188"/>
                  </a:lnTo>
                  <a:lnTo>
                    <a:pt x="179" y="182"/>
                  </a:lnTo>
                  <a:lnTo>
                    <a:pt x="177" y="175"/>
                  </a:lnTo>
                  <a:lnTo>
                    <a:pt x="173" y="173"/>
                  </a:lnTo>
                  <a:lnTo>
                    <a:pt x="170" y="175"/>
                  </a:lnTo>
                  <a:lnTo>
                    <a:pt x="166" y="173"/>
                  </a:lnTo>
                  <a:lnTo>
                    <a:pt x="164" y="171"/>
                  </a:lnTo>
                  <a:lnTo>
                    <a:pt x="160" y="169"/>
                  </a:lnTo>
                  <a:lnTo>
                    <a:pt x="158" y="167"/>
                  </a:lnTo>
                  <a:lnTo>
                    <a:pt x="160" y="167"/>
                  </a:lnTo>
                  <a:lnTo>
                    <a:pt x="160" y="163"/>
                  </a:lnTo>
                  <a:lnTo>
                    <a:pt x="158" y="159"/>
                  </a:lnTo>
                  <a:lnTo>
                    <a:pt x="154" y="159"/>
                  </a:lnTo>
                  <a:lnTo>
                    <a:pt x="149" y="159"/>
                  </a:lnTo>
                  <a:lnTo>
                    <a:pt x="149" y="156"/>
                  </a:lnTo>
                  <a:lnTo>
                    <a:pt x="147" y="154"/>
                  </a:lnTo>
                  <a:lnTo>
                    <a:pt x="145" y="156"/>
                  </a:lnTo>
                  <a:lnTo>
                    <a:pt x="143" y="154"/>
                  </a:lnTo>
                  <a:lnTo>
                    <a:pt x="139" y="146"/>
                  </a:lnTo>
                  <a:lnTo>
                    <a:pt x="135" y="146"/>
                  </a:lnTo>
                  <a:lnTo>
                    <a:pt x="130" y="144"/>
                  </a:lnTo>
                  <a:lnTo>
                    <a:pt x="128" y="146"/>
                  </a:lnTo>
                  <a:lnTo>
                    <a:pt x="124" y="146"/>
                  </a:lnTo>
                  <a:lnTo>
                    <a:pt x="124" y="144"/>
                  </a:lnTo>
                  <a:lnTo>
                    <a:pt x="120" y="142"/>
                  </a:lnTo>
                  <a:lnTo>
                    <a:pt x="116" y="142"/>
                  </a:lnTo>
                  <a:lnTo>
                    <a:pt x="107" y="135"/>
                  </a:lnTo>
                  <a:lnTo>
                    <a:pt x="101" y="125"/>
                  </a:lnTo>
                  <a:lnTo>
                    <a:pt x="97" y="123"/>
                  </a:lnTo>
                  <a:lnTo>
                    <a:pt x="97" y="121"/>
                  </a:lnTo>
                  <a:lnTo>
                    <a:pt x="93" y="116"/>
                  </a:lnTo>
                  <a:lnTo>
                    <a:pt x="88" y="116"/>
                  </a:lnTo>
                  <a:lnTo>
                    <a:pt x="86" y="112"/>
                  </a:lnTo>
                  <a:lnTo>
                    <a:pt x="82" y="106"/>
                  </a:lnTo>
                  <a:lnTo>
                    <a:pt x="78" y="104"/>
                  </a:lnTo>
                  <a:lnTo>
                    <a:pt x="74" y="102"/>
                  </a:lnTo>
                  <a:lnTo>
                    <a:pt x="74" y="95"/>
                  </a:lnTo>
                  <a:lnTo>
                    <a:pt x="71" y="93"/>
                  </a:lnTo>
                  <a:lnTo>
                    <a:pt x="71" y="89"/>
                  </a:lnTo>
                  <a:lnTo>
                    <a:pt x="67" y="85"/>
                  </a:lnTo>
                  <a:lnTo>
                    <a:pt x="65" y="81"/>
                  </a:lnTo>
                  <a:lnTo>
                    <a:pt x="65" y="78"/>
                  </a:lnTo>
                  <a:lnTo>
                    <a:pt x="63" y="76"/>
                  </a:lnTo>
                  <a:lnTo>
                    <a:pt x="57" y="74"/>
                  </a:lnTo>
                  <a:lnTo>
                    <a:pt x="52" y="72"/>
                  </a:lnTo>
                  <a:lnTo>
                    <a:pt x="40" y="68"/>
                  </a:lnTo>
                  <a:lnTo>
                    <a:pt x="29" y="74"/>
                  </a:lnTo>
                  <a:lnTo>
                    <a:pt x="29" y="76"/>
                  </a:lnTo>
                  <a:lnTo>
                    <a:pt x="25" y="81"/>
                  </a:lnTo>
                  <a:lnTo>
                    <a:pt x="17" y="83"/>
                  </a:lnTo>
                  <a:lnTo>
                    <a:pt x="17" y="83"/>
                  </a:lnTo>
                  <a:close/>
                  <a:moveTo>
                    <a:pt x="31" y="150"/>
                  </a:moveTo>
                  <a:lnTo>
                    <a:pt x="31" y="150"/>
                  </a:lnTo>
                  <a:lnTo>
                    <a:pt x="31" y="148"/>
                  </a:lnTo>
                  <a:lnTo>
                    <a:pt x="34" y="146"/>
                  </a:lnTo>
                  <a:lnTo>
                    <a:pt x="34" y="144"/>
                  </a:lnTo>
                  <a:lnTo>
                    <a:pt x="31" y="146"/>
                  </a:lnTo>
                  <a:lnTo>
                    <a:pt x="31" y="148"/>
                  </a:lnTo>
                  <a:lnTo>
                    <a:pt x="31" y="150"/>
                  </a:lnTo>
                  <a:lnTo>
                    <a:pt x="31" y="150"/>
                  </a:lnTo>
                  <a:close/>
                  <a:moveTo>
                    <a:pt x="82" y="118"/>
                  </a:moveTo>
                  <a:lnTo>
                    <a:pt x="84" y="118"/>
                  </a:lnTo>
                  <a:lnTo>
                    <a:pt x="82" y="116"/>
                  </a:lnTo>
                  <a:lnTo>
                    <a:pt x="82" y="118"/>
                  </a:lnTo>
                  <a:lnTo>
                    <a:pt x="82" y="118"/>
                  </a:lnTo>
                  <a:close/>
                  <a:moveTo>
                    <a:pt x="65" y="106"/>
                  </a:moveTo>
                  <a:lnTo>
                    <a:pt x="63" y="108"/>
                  </a:lnTo>
                  <a:lnTo>
                    <a:pt x="65" y="108"/>
                  </a:lnTo>
                  <a:lnTo>
                    <a:pt x="69" y="108"/>
                  </a:lnTo>
                  <a:lnTo>
                    <a:pt x="74" y="108"/>
                  </a:lnTo>
                  <a:lnTo>
                    <a:pt x="74" y="106"/>
                  </a:lnTo>
                  <a:lnTo>
                    <a:pt x="71" y="104"/>
                  </a:lnTo>
                  <a:lnTo>
                    <a:pt x="69" y="104"/>
                  </a:lnTo>
                  <a:lnTo>
                    <a:pt x="65" y="106"/>
                  </a:lnTo>
                  <a:lnTo>
                    <a:pt x="65" y="106"/>
                  </a:lnTo>
                  <a:close/>
                  <a:moveTo>
                    <a:pt x="42" y="203"/>
                  </a:moveTo>
                  <a:lnTo>
                    <a:pt x="42" y="203"/>
                  </a:lnTo>
                  <a:lnTo>
                    <a:pt x="44" y="203"/>
                  </a:lnTo>
                  <a:lnTo>
                    <a:pt x="48" y="203"/>
                  </a:lnTo>
                  <a:lnTo>
                    <a:pt x="48" y="199"/>
                  </a:lnTo>
                  <a:lnTo>
                    <a:pt x="48" y="194"/>
                  </a:lnTo>
                  <a:lnTo>
                    <a:pt x="52" y="194"/>
                  </a:lnTo>
                  <a:lnTo>
                    <a:pt x="55" y="199"/>
                  </a:lnTo>
                  <a:lnTo>
                    <a:pt x="57" y="199"/>
                  </a:lnTo>
                  <a:lnTo>
                    <a:pt x="59" y="194"/>
                  </a:lnTo>
                  <a:lnTo>
                    <a:pt x="59" y="188"/>
                  </a:lnTo>
                  <a:lnTo>
                    <a:pt x="59" y="186"/>
                  </a:lnTo>
                  <a:lnTo>
                    <a:pt x="59" y="177"/>
                  </a:lnTo>
                  <a:lnTo>
                    <a:pt x="61" y="171"/>
                  </a:lnTo>
                  <a:lnTo>
                    <a:pt x="55" y="165"/>
                  </a:lnTo>
                  <a:lnTo>
                    <a:pt x="59" y="163"/>
                  </a:lnTo>
                  <a:lnTo>
                    <a:pt x="61" y="161"/>
                  </a:lnTo>
                  <a:lnTo>
                    <a:pt x="59" y="154"/>
                  </a:lnTo>
                  <a:lnTo>
                    <a:pt x="57" y="152"/>
                  </a:lnTo>
                  <a:lnTo>
                    <a:pt x="55" y="148"/>
                  </a:lnTo>
                  <a:lnTo>
                    <a:pt x="52" y="148"/>
                  </a:lnTo>
                  <a:lnTo>
                    <a:pt x="48" y="146"/>
                  </a:lnTo>
                  <a:lnTo>
                    <a:pt x="46" y="146"/>
                  </a:lnTo>
                  <a:lnTo>
                    <a:pt x="38" y="154"/>
                  </a:lnTo>
                  <a:lnTo>
                    <a:pt x="36" y="154"/>
                  </a:lnTo>
                  <a:lnTo>
                    <a:pt x="31" y="152"/>
                  </a:lnTo>
                  <a:lnTo>
                    <a:pt x="31" y="156"/>
                  </a:lnTo>
                  <a:lnTo>
                    <a:pt x="29" y="159"/>
                  </a:lnTo>
                  <a:lnTo>
                    <a:pt x="34" y="163"/>
                  </a:lnTo>
                  <a:lnTo>
                    <a:pt x="34" y="165"/>
                  </a:lnTo>
                  <a:lnTo>
                    <a:pt x="36" y="167"/>
                  </a:lnTo>
                  <a:lnTo>
                    <a:pt x="36" y="173"/>
                  </a:lnTo>
                  <a:lnTo>
                    <a:pt x="34" y="175"/>
                  </a:lnTo>
                  <a:lnTo>
                    <a:pt x="36" y="177"/>
                  </a:lnTo>
                  <a:lnTo>
                    <a:pt x="38" y="177"/>
                  </a:lnTo>
                  <a:lnTo>
                    <a:pt x="38" y="180"/>
                  </a:lnTo>
                  <a:lnTo>
                    <a:pt x="36" y="182"/>
                  </a:lnTo>
                  <a:lnTo>
                    <a:pt x="34" y="190"/>
                  </a:lnTo>
                  <a:lnTo>
                    <a:pt x="36" y="192"/>
                  </a:lnTo>
                  <a:lnTo>
                    <a:pt x="38" y="201"/>
                  </a:lnTo>
                  <a:lnTo>
                    <a:pt x="42" y="203"/>
                  </a:lnTo>
                  <a:lnTo>
                    <a:pt x="42" y="203"/>
                  </a:lnTo>
                  <a:close/>
                  <a:moveTo>
                    <a:pt x="166" y="255"/>
                  </a:moveTo>
                  <a:lnTo>
                    <a:pt x="166" y="251"/>
                  </a:lnTo>
                  <a:lnTo>
                    <a:pt x="168" y="249"/>
                  </a:lnTo>
                  <a:lnTo>
                    <a:pt x="168" y="245"/>
                  </a:lnTo>
                  <a:lnTo>
                    <a:pt x="164" y="239"/>
                  </a:lnTo>
                  <a:lnTo>
                    <a:pt x="168" y="230"/>
                  </a:lnTo>
                  <a:lnTo>
                    <a:pt x="173" y="226"/>
                  </a:lnTo>
                  <a:lnTo>
                    <a:pt x="173" y="222"/>
                  </a:lnTo>
                  <a:lnTo>
                    <a:pt x="170" y="218"/>
                  </a:lnTo>
                  <a:lnTo>
                    <a:pt x="164" y="222"/>
                  </a:lnTo>
                  <a:lnTo>
                    <a:pt x="162" y="222"/>
                  </a:lnTo>
                  <a:lnTo>
                    <a:pt x="158" y="220"/>
                  </a:lnTo>
                  <a:lnTo>
                    <a:pt x="154" y="224"/>
                  </a:lnTo>
                  <a:lnTo>
                    <a:pt x="145" y="224"/>
                  </a:lnTo>
                  <a:lnTo>
                    <a:pt x="137" y="226"/>
                  </a:lnTo>
                  <a:lnTo>
                    <a:pt x="133" y="224"/>
                  </a:lnTo>
                  <a:lnTo>
                    <a:pt x="128" y="222"/>
                  </a:lnTo>
                  <a:lnTo>
                    <a:pt x="124" y="222"/>
                  </a:lnTo>
                  <a:lnTo>
                    <a:pt x="122" y="224"/>
                  </a:lnTo>
                  <a:lnTo>
                    <a:pt x="120" y="222"/>
                  </a:lnTo>
                  <a:lnTo>
                    <a:pt x="116" y="224"/>
                  </a:lnTo>
                  <a:lnTo>
                    <a:pt x="116" y="232"/>
                  </a:lnTo>
                  <a:lnTo>
                    <a:pt x="120" y="234"/>
                  </a:lnTo>
                  <a:lnTo>
                    <a:pt x="124" y="234"/>
                  </a:lnTo>
                  <a:lnTo>
                    <a:pt x="130" y="239"/>
                  </a:lnTo>
                  <a:lnTo>
                    <a:pt x="135" y="241"/>
                  </a:lnTo>
                  <a:lnTo>
                    <a:pt x="139" y="245"/>
                  </a:lnTo>
                  <a:lnTo>
                    <a:pt x="147" y="249"/>
                  </a:lnTo>
                  <a:lnTo>
                    <a:pt x="149" y="247"/>
                  </a:lnTo>
                  <a:lnTo>
                    <a:pt x="154" y="249"/>
                  </a:lnTo>
                  <a:lnTo>
                    <a:pt x="154" y="253"/>
                  </a:lnTo>
                  <a:lnTo>
                    <a:pt x="164" y="258"/>
                  </a:lnTo>
                  <a:lnTo>
                    <a:pt x="166" y="25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93" name="Freeform 80">
              <a:extLst>
                <a:ext uri="{FF2B5EF4-FFF2-40B4-BE49-F238E27FC236}">
                  <a16:creationId xmlns:a16="http://schemas.microsoft.com/office/drawing/2014/main" id="{268283F0-B494-445A-9F54-2C6C55460EF3}"/>
                </a:ext>
              </a:extLst>
            </p:cNvPr>
            <p:cNvSpPr>
              <a:spLocks noEditPoints="1"/>
            </p:cNvSpPr>
            <p:nvPr/>
          </p:nvSpPr>
          <p:spPr bwMode="auto">
            <a:xfrm>
              <a:off x="4147712" y="2740104"/>
              <a:ext cx="199110" cy="140060"/>
            </a:xfrm>
            <a:custGeom>
              <a:avLst/>
              <a:gdLst>
                <a:gd name="T0" fmla="*/ 143 w 247"/>
                <a:gd name="T1" fmla="*/ 12 h 185"/>
                <a:gd name="T2" fmla="*/ 148 w 247"/>
                <a:gd name="T3" fmla="*/ 21 h 185"/>
                <a:gd name="T4" fmla="*/ 164 w 247"/>
                <a:gd name="T5" fmla="*/ 27 h 185"/>
                <a:gd name="T6" fmla="*/ 179 w 247"/>
                <a:gd name="T7" fmla="*/ 29 h 185"/>
                <a:gd name="T8" fmla="*/ 194 w 247"/>
                <a:gd name="T9" fmla="*/ 27 h 185"/>
                <a:gd name="T10" fmla="*/ 209 w 247"/>
                <a:gd name="T11" fmla="*/ 31 h 185"/>
                <a:gd name="T12" fmla="*/ 226 w 247"/>
                <a:gd name="T13" fmla="*/ 35 h 185"/>
                <a:gd name="T14" fmla="*/ 226 w 247"/>
                <a:gd name="T15" fmla="*/ 46 h 185"/>
                <a:gd name="T16" fmla="*/ 215 w 247"/>
                <a:gd name="T17" fmla="*/ 59 h 185"/>
                <a:gd name="T18" fmla="*/ 211 w 247"/>
                <a:gd name="T19" fmla="*/ 63 h 185"/>
                <a:gd name="T20" fmla="*/ 192 w 247"/>
                <a:gd name="T21" fmla="*/ 69 h 185"/>
                <a:gd name="T22" fmla="*/ 190 w 247"/>
                <a:gd name="T23" fmla="*/ 78 h 185"/>
                <a:gd name="T24" fmla="*/ 186 w 247"/>
                <a:gd name="T25" fmla="*/ 78 h 185"/>
                <a:gd name="T26" fmla="*/ 175 w 247"/>
                <a:gd name="T27" fmla="*/ 88 h 185"/>
                <a:gd name="T28" fmla="*/ 169 w 247"/>
                <a:gd name="T29" fmla="*/ 111 h 185"/>
                <a:gd name="T30" fmla="*/ 177 w 247"/>
                <a:gd name="T31" fmla="*/ 122 h 185"/>
                <a:gd name="T32" fmla="*/ 167 w 247"/>
                <a:gd name="T33" fmla="*/ 132 h 185"/>
                <a:gd name="T34" fmla="*/ 160 w 247"/>
                <a:gd name="T35" fmla="*/ 149 h 185"/>
                <a:gd name="T36" fmla="*/ 139 w 247"/>
                <a:gd name="T37" fmla="*/ 158 h 185"/>
                <a:gd name="T38" fmla="*/ 131 w 247"/>
                <a:gd name="T39" fmla="*/ 168 h 185"/>
                <a:gd name="T40" fmla="*/ 122 w 247"/>
                <a:gd name="T41" fmla="*/ 170 h 185"/>
                <a:gd name="T42" fmla="*/ 114 w 247"/>
                <a:gd name="T43" fmla="*/ 170 h 185"/>
                <a:gd name="T44" fmla="*/ 97 w 247"/>
                <a:gd name="T45" fmla="*/ 168 h 185"/>
                <a:gd name="T46" fmla="*/ 76 w 247"/>
                <a:gd name="T47" fmla="*/ 177 h 185"/>
                <a:gd name="T48" fmla="*/ 67 w 247"/>
                <a:gd name="T49" fmla="*/ 185 h 185"/>
                <a:gd name="T50" fmla="*/ 51 w 247"/>
                <a:gd name="T51" fmla="*/ 168 h 185"/>
                <a:gd name="T52" fmla="*/ 38 w 247"/>
                <a:gd name="T53" fmla="*/ 160 h 185"/>
                <a:gd name="T54" fmla="*/ 32 w 247"/>
                <a:gd name="T55" fmla="*/ 149 h 185"/>
                <a:gd name="T56" fmla="*/ 42 w 247"/>
                <a:gd name="T57" fmla="*/ 132 h 185"/>
                <a:gd name="T58" fmla="*/ 40 w 247"/>
                <a:gd name="T59" fmla="*/ 120 h 185"/>
                <a:gd name="T60" fmla="*/ 30 w 247"/>
                <a:gd name="T61" fmla="*/ 99 h 185"/>
                <a:gd name="T62" fmla="*/ 44 w 247"/>
                <a:gd name="T63" fmla="*/ 92 h 185"/>
                <a:gd name="T64" fmla="*/ 46 w 247"/>
                <a:gd name="T65" fmla="*/ 71 h 185"/>
                <a:gd name="T66" fmla="*/ 55 w 247"/>
                <a:gd name="T67" fmla="*/ 59 h 185"/>
                <a:gd name="T68" fmla="*/ 51 w 247"/>
                <a:gd name="T69" fmla="*/ 44 h 185"/>
                <a:gd name="T70" fmla="*/ 27 w 247"/>
                <a:gd name="T71" fmla="*/ 44 h 185"/>
                <a:gd name="T72" fmla="*/ 19 w 247"/>
                <a:gd name="T73" fmla="*/ 42 h 185"/>
                <a:gd name="T74" fmla="*/ 6 w 247"/>
                <a:gd name="T75" fmla="*/ 40 h 185"/>
                <a:gd name="T76" fmla="*/ 11 w 247"/>
                <a:gd name="T77" fmla="*/ 33 h 185"/>
                <a:gd name="T78" fmla="*/ 6 w 247"/>
                <a:gd name="T79" fmla="*/ 31 h 185"/>
                <a:gd name="T80" fmla="*/ 4 w 247"/>
                <a:gd name="T81" fmla="*/ 23 h 185"/>
                <a:gd name="T82" fmla="*/ 0 w 247"/>
                <a:gd name="T83" fmla="*/ 19 h 185"/>
                <a:gd name="T84" fmla="*/ 13 w 247"/>
                <a:gd name="T85" fmla="*/ 12 h 185"/>
                <a:gd name="T86" fmla="*/ 19 w 247"/>
                <a:gd name="T87" fmla="*/ 8 h 185"/>
                <a:gd name="T88" fmla="*/ 27 w 247"/>
                <a:gd name="T89" fmla="*/ 2 h 185"/>
                <a:gd name="T90" fmla="*/ 40 w 247"/>
                <a:gd name="T91" fmla="*/ 6 h 185"/>
                <a:gd name="T92" fmla="*/ 53 w 247"/>
                <a:gd name="T93" fmla="*/ 6 h 185"/>
                <a:gd name="T94" fmla="*/ 65 w 247"/>
                <a:gd name="T95" fmla="*/ 4 h 185"/>
                <a:gd name="T96" fmla="*/ 91 w 247"/>
                <a:gd name="T97" fmla="*/ 10 h 185"/>
                <a:gd name="T98" fmla="*/ 110 w 247"/>
                <a:gd name="T99" fmla="*/ 10 h 185"/>
                <a:gd name="T100" fmla="*/ 122 w 247"/>
                <a:gd name="T101" fmla="*/ 8 h 185"/>
                <a:gd name="T102" fmla="*/ 139 w 247"/>
                <a:gd name="T103" fmla="*/ 10 h 185"/>
                <a:gd name="T104" fmla="*/ 236 w 247"/>
                <a:gd name="T105" fmla="*/ 97 h 185"/>
                <a:gd name="T106" fmla="*/ 247 w 247"/>
                <a:gd name="T107" fmla="*/ 97 h 185"/>
                <a:gd name="T108" fmla="*/ 236 w 247"/>
                <a:gd name="T109" fmla="*/ 97 h 185"/>
                <a:gd name="T110" fmla="*/ 228 w 247"/>
                <a:gd name="T111" fmla="*/ 105 h 185"/>
                <a:gd name="T112" fmla="*/ 223 w 247"/>
                <a:gd name="T113" fmla="*/ 99 h 185"/>
                <a:gd name="T114" fmla="*/ 221 w 247"/>
                <a:gd name="T115" fmla="*/ 107 h 185"/>
                <a:gd name="T116" fmla="*/ 200 w 247"/>
                <a:gd name="T117" fmla="*/ 122 h 185"/>
                <a:gd name="T118" fmla="*/ 204 w 247"/>
                <a:gd name="T119" fmla="*/ 116 h 185"/>
                <a:gd name="T120" fmla="*/ 200 w 247"/>
                <a:gd name="T121" fmla="*/ 1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 h="185">
                  <a:moveTo>
                    <a:pt x="141" y="8"/>
                  </a:moveTo>
                  <a:lnTo>
                    <a:pt x="143" y="10"/>
                  </a:lnTo>
                  <a:lnTo>
                    <a:pt x="143" y="12"/>
                  </a:lnTo>
                  <a:lnTo>
                    <a:pt x="148" y="12"/>
                  </a:lnTo>
                  <a:lnTo>
                    <a:pt x="148" y="17"/>
                  </a:lnTo>
                  <a:lnTo>
                    <a:pt x="148" y="21"/>
                  </a:lnTo>
                  <a:lnTo>
                    <a:pt x="152" y="19"/>
                  </a:lnTo>
                  <a:lnTo>
                    <a:pt x="160" y="23"/>
                  </a:lnTo>
                  <a:lnTo>
                    <a:pt x="164" y="27"/>
                  </a:lnTo>
                  <a:lnTo>
                    <a:pt x="169" y="25"/>
                  </a:lnTo>
                  <a:lnTo>
                    <a:pt x="173" y="29"/>
                  </a:lnTo>
                  <a:lnTo>
                    <a:pt x="179" y="29"/>
                  </a:lnTo>
                  <a:lnTo>
                    <a:pt x="181" y="29"/>
                  </a:lnTo>
                  <a:lnTo>
                    <a:pt x="183" y="27"/>
                  </a:lnTo>
                  <a:lnTo>
                    <a:pt x="194" y="27"/>
                  </a:lnTo>
                  <a:lnTo>
                    <a:pt x="196" y="29"/>
                  </a:lnTo>
                  <a:lnTo>
                    <a:pt x="202" y="27"/>
                  </a:lnTo>
                  <a:lnTo>
                    <a:pt x="209" y="31"/>
                  </a:lnTo>
                  <a:lnTo>
                    <a:pt x="217" y="29"/>
                  </a:lnTo>
                  <a:lnTo>
                    <a:pt x="223" y="33"/>
                  </a:lnTo>
                  <a:lnTo>
                    <a:pt x="226" y="35"/>
                  </a:lnTo>
                  <a:lnTo>
                    <a:pt x="228" y="38"/>
                  </a:lnTo>
                  <a:lnTo>
                    <a:pt x="223" y="40"/>
                  </a:lnTo>
                  <a:lnTo>
                    <a:pt x="226" y="46"/>
                  </a:lnTo>
                  <a:lnTo>
                    <a:pt x="223" y="50"/>
                  </a:lnTo>
                  <a:lnTo>
                    <a:pt x="221" y="54"/>
                  </a:lnTo>
                  <a:lnTo>
                    <a:pt x="215" y="59"/>
                  </a:lnTo>
                  <a:lnTo>
                    <a:pt x="215" y="59"/>
                  </a:lnTo>
                  <a:lnTo>
                    <a:pt x="211" y="63"/>
                  </a:lnTo>
                  <a:lnTo>
                    <a:pt x="211" y="63"/>
                  </a:lnTo>
                  <a:lnTo>
                    <a:pt x="204" y="65"/>
                  </a:lnTo>
                  <a:lnTo>
                    <a:pt x="198" y="65"/>
                  </a:lnTo>
                  <a:lnTo>
                    <a:pt x="192" y="69"/>
                  </a:lnTo>
                  <a:lnTo>
                    <a:pt x="188" y="71"/>
                  </a:lnTo>
                  <a:lnTo>
                    <a:pt x="190" y="73"/>
                  </a:lnTo>
                  <a:lnTo>
                    <a:pt x="190" y="78"/>
                  </a:lnTo>
                  <a:lnTo>
                    <a:pt x="186" y="80"/>
                  </a:lnTo>
                  <a:lnTo>
                    <a:pt x="186" y="78"/>
                  </a:lnTo>
                  <a:lnTo>
                    <a:pt x="186" y="78"/>
                  </a:lnTo>
                  <a:lnTo>
                    <a:pt x="183" y="78"/>
                  </a:lnTo>
                  <a:lnTo>
                    <a:pt x="179" y="86"/>
                  </a:lnTo>
                  <a:lnTo>
                    <a:pt x="175" y="88"/>
                  </a:lnTo>
                  <a:lnTo>
                    <a:pt x="167" y="101"/>
                  </a:lnTo>
                  <a:lnTo>
                    <a:pt x="164" y="105"/>
                  </a:lnTo>
                  <a:lnTo>
                    <a:pt x="169" y="111"/>
                  </a:lnTo>
                  <a:lnTo>
                    <a:pt x="169" y="113"/>
                  </a:lnTo>
                  <a:lnTo>
                    <a:pt x="171" y="116"/>
                  </a:lnTo>
                  <a:lnTo>
                    <a:pt x="177" y="122"/>
                  </a:lnTo>
                  <a:lnTo>
                    <a:pt x="173" y="126"/>
                  </a:lnTo>
                  <a:lnTo>
                    <a:pt x="167" y="128"/>
                  </a:lnTo>
                  <a:lnTo>
                    <a:pt x="167" y="132"/>
                  </a:lnTo>
                  <a:lnTo>
                    <a:pt x="160" y="143"/>
                  </a:lnTo>
                  <a:lnTo>
                    <a:pt x="158" y="147"/>
                  </a:lnTo>
                  <a:lnTo>
                    <a:pt x="160" y="149"/>
                  </a:lnTo>
                  <a:lnTo>
                    <a:pt x="158" y="151"/>
                  </a:lnTo>
                  <a:lnTo>
                    <a:pt x="152" y="154"/>
                  </a:lnTo>
                  <a:lnTo>
                    <a:pt x="139" y="158"/>
                  </a:lnTo>
                  <a:lnTo>
                    <a:pt x="139" y="162"/>
                  </a:lnTo>
                  <a:lnTo>
                    <a:pt x="135" y="170"/>
                  </a:lnTo>
                  <a:lnTo>
                    <a:pt x="131" y="168"/>
                  </a:lnTo>
                  <a:lnTo>
                    <a:pt x="126" y="164"/>
                  </a:lnTo>
                  <a:lnTo>
                    <a:pt x="124" y="168"/>
                  </a:lnTo>
                  <a:lnTo>
                    <a:pt x="122" y="170"/>
                  </a:lnTo>
                  <a:lnTo>
                    <a:pt x="118" y="168"/>
                  </a:lnTo>
                  <a:lnTo>
                    <a:pt x="116" y="168"/>
                  </a:lnTo>
                  <a:lnTo>
                    <a:pt x="114" y="170"/>
                  </a:lnTo>
                  <a:lnTo>
                    <a:pt x="110" y="168"/>
                  </a:lnTo>
                  <a:lnTo>
                    <a:pt x="101" y="166"/>
                  </a:lnTo>
                  <a:lnTo>
                    <a:pt x="97" y="168"/>
                  </a:lnTo>
                  <a:lnTo>
                    <a:pt x="91" y="170"/>
                  </a:lnTo>
                  <a:lnTo>
                    <a:pt x="84" y="177"/>
                  </a:lnTo>
                  <a:lnTo>
                    <a:pt x="76" y="177"/>
                  </a:lnTo>
                  <a:lnTo>
                    <a:pt x="74" y="179"/>
                  </a:lnTo>
                  <a:lnTo>
                    <a:pt x="74" y="183"/>
                  </a:lnTo>
                  <a:lnTo>
                    <a:pt x="67" y="185"/>
                  </a:lnTo>
                  <a:lnTo>
                    <a:pt x="61" y="185"/>
                  </a:lnTo>
                  <a:lnTo>
                    <a:pt x="55" y="179"/>
                  </a:lnTo>
                  <a:lnTo>
                    <a:pt x="51" y="168"/>
                  </a:lnTo>
                  <a:lnTo>
                    <a:pt x="51" y="168"/>
                  </a:lnTo>
                  <a:lnTo>
                    <a:pt x="44" y="160"/>
                  </a:lnTo>
                  <a:lnTo>
                    <a:pt x="38" y="160"/>
                  </a:lnTo>
                  <a:lnTo>
                    <a:pt x="34" y="158"/>
                  </a:lnTo>
                  <a:lnTo>
                    <a:pt x="34" y="154"/>
                  </a:lnTo>
                  <a:lnTo>
                    <a:pt x="32" y="149"/>
                  </a:lnTo>
                  <a:lnTo>
                    <a:pt x="36" y="141"/>
                  </a:lnTo>
                  <a:lnTo>
                    <a:pt x="40" y="137"/>
                  </a:lnTo>
                  <a:lnTo>
                    <a:pt x="42" y="132"/>
                  </a:lnTo>
                  <a:lnTo>
                    <a:pt x="38" y="132"/>
                  </a:lnTo>
                  <a:lnTo>
                    <a:pt x="34" y="126"/>
                  </a:lnTo>
                  <a:lnTo>
                    <a:pt x="40" y="120"/>
                  </a:lnTo>
                  <a:lnTo>
                    <a:pt x="40" y="111"/>
                  </a:lnTo>
                  <a:lnTo>
                    <a:pt x="36" y="109"/>
                  </a:lnTo>
                  <a:lnTo>
                    <a:pt x="30" y="99"/>
                  </a:lnTo>
                  <a:lnTo>
                    <a:pt x="36" y="99"/>
                  </a:lnTo>
                  <a:lnTo>
                    <a:pt x="38" y="99"/>
                  </a:lnTo>
                  <a:lnTo>
                    <a:pt x="44" y="92"/>
                  </a:lnTo>
                  <a:lnTo>
                    <a:pt x="40" y="88"/>
                  </a:lnTo>
                  <a:lnTo>
                    <a:pt x="44" y="84"/>
                  </a:lnTo>
                  <a:lnTo>
                    <a:pt x="46" y="71"/>
                  </a:lnTo>
                  <a:lnTo>
                    <a:pt x="44" y="67"/>
                  </a:lnTo>
                  <a:lnTo>
                    <a:pt x="53" y="59"/>
                  </a:lnTo>
                  <a:lnTo>
                    <a:pt x="55" y="59"/>
                  </a:lnTo>
                  <a:lnTo>
                    <a:pt x="57" y="54"/>
                  </a:lnTo>
                  <a:lnTo>
                    <a:pt x="53" y="48"/>
                  </a:lnTo>
                  <a:lnTo>
                    <a:pt x="51" y="44"/>
                  </a:lnTo>
                  <a:lnTo>
                    <a:pt x="42" y="44"/>
                  </a:lnTo>
                  <a:lnTo>
                    <a:pt x="38" y="46"/>
                  </a:lnTo>
                  <a:lnTo>
                    <a:pt x="27" y="44"/>
                  </a:lnTo>
                  <a:lnTo>
                    <a:pt x="21" y="48"/>
                  </a:lnTo>
                  <a:lnTo>
                    <a:pt x="19" y="46"/>
                  </a:lnTo>
                  <a:lnTo>
                    <a:pt x="19" y="42"/>
                  </a:lnTo>
                  <a:lnTo>
                    <a:pt x="17" y="40"/>
                  </a:lnTo>
                  <a:lnTo>
                    <a:pt x="6" y="42"/>
                  </a:lnTo>
                  <a:lnTo>
                    <a:pt x="6" y="40"/>
                  </a:lnTo>
                  <a:lnTo>
                    <a:pt x="13" y="35"/>
                  </a:lnTo>
                  <a:lnTo>
                    <a:pt x="8" y="35"/>
                  </a:lnTo>
                  <a:lnTo>
                    <a:pt x="11" y="33"/>
                  </a:lnTo>
                  <a:lnTo>
                    <a:pt x="8" y="31"/>
                  </a:lnTo>
                  <a:lnTo>
                    <a:pt x="11" y="27"/>
                  </a:lnTo>
                  <a:lnTo>
                    <a:pt x="6" y="31"/>
                  </a:lnTo>
                  <a:lnTo>
                    <a:pt x="6" y="29"/>
                  </a:lnTo>
                  <a:lnTo>
                    <a:pt x="6" y="25"/>
                  </a:lnTo>
                  <a:lnTo>
                    <a:pt x="4" y="23"/>
                  </a:lnTo>
                  <a:lnTo>
                    <a:pt x="4" y="21"/>
                  </a:lnTo>
                  <a:lnTo>
                    <a:pt x="2" y="23"/>
                  </a:lnTo>
                  <a:lnTo>
                    <a:pt x="0" y="19"/>
                  </a:lnTo>
                  <a:lnTo>
                    <a:pt x="2" y="14"/>
                  </a:lnTo>
                  <a:lnTo>
                    <a:pt x="11" y="10"/>
                  </a:lnTo>
                  <a:lnTo>
                    <a:pt x="13" y="12"/>
                  </a:lnTo>
                  <a:lnTo>
                    <a:pt x="19" y="12"/>
                  </a:lnTo>
                  <a:lnTo>
                    <a:pt x="23" y="8"/>
                  </a:lnTo>
                  <a:lnTo>
                    <a:pt x="19" y="8"/>
                  </a:lnTo>
                  <a:lnTo>
                    <a:pt x="19" y="4"/>
                  </a:lnTo>
                  <a:lnTo>
                    <a:pt x="27" y="0"/>
                  </a:lnTo>
                  <a:lnTo>
                    <a:pt x="27" y="2"/>
                  </a:lnTo>
                  <a:lnTo>
                    <a:pt x="32" y="0"/>
                  </a:lnTo>
                  <a:lnTo>
                    <a:pt x="36" y="2"/>
                  </a:lnTo>
                  <a:lnTo>
                    <a:pt x="40" y="6"/>
                  </a:lnTo>
                  <a:lnTo>
                    <a:pt x="44" y="4"/>
                  </a:lnTo>
                  <a:lnTo>
                    <a:pt x="49" y="4"/>
                  </a:lnTo>
                  <a:lnTo>
                    <a:pt x="53" y="6"/>
                  </a:lnTo>
                  <a:lnTo>
                    <a:pt x="57" y="4"/>
                  </a:lnTo>
                  <a:lnTo>
                    <a:pt x="63" y="2"/>
                  </a:lnTo>
                  <a:lnTo>
                    <a:pt x="65" y="4"/>
                  </a:lnTo>
                  <a:lnTo>
                    <a:pt x="70" y="6"/>
                  </a:lnTo>
                  <a:lnTo>
                    <a:pt x="84" y="8"/>
                  </a:lnTo>
                  <a:lnTo>
                    <a:pt x="91" y="10"/>
                  </a:lnTo>
                  <a:lnTo>
                    <a:pt x="101" y="6"/>
                  </a:lnTo>
                  <a:lnTo>
                    <a:pt x="108" y="6"/>
                  </a:lnTo>
                  <a:lnTo>
                    <a:pt x="110" y="10"/>
                  </a:lnTo>
                  <a:lnTo>
                    <a:pt x="116" y="10"/>
                  </a:lnTo>
                  <a:lnTo>
                    <a:pt x="120" y="8"/>
                  </a:lnTo>
                  <a:lnTo>
                    <a:pt x="122" y="8"/>
                  </a:lnTo>
                  <a:lnTo>
                    <a:pt x="133" y="12"/>
                  </a:lnTo>
                  <a:lnTo>
                    <a:pt x="135" y="10"/>
                  </a:lnTo>
                  <a:lnTo>
                    <a:pt x="139" y="10"/>
                  </a:lnTo>
                  <a:lnTo>
                    <a:pt x="141" y="8"/>
                  </a:lnTo>
                  <a:lnTo>
                    <a:pt x="141" y="8"/>
                  </a:lnTo>
                  <a:close/>
                  <a:moveTo>
                    <a:pt x="236" y="97"/>
                  </a:moveTo>
                  <a:lnTo>
                    <a:pt x="242" y="97"/>
                  </a:lnTo>
                  <a:lnTo>
                    <a:pt x="247" y="99"/>
                  </a:lnTo>
                  <a:lnTo>
                    <a:pt x="247" y="97"/>
                  </a:lnTo>
                  <a:lnTo>
                    <a:pt x="242" y="92"/>
                  </a:lnTo>
                  <a:lnTo>
                    <a:pt x="238" y="94"/>
                  </a:lnTo>
                  <a:lnTo>
                    <a:pt x="236" y="97"/>
                  </a:lnTo>
                  <a:lnTo>
                    <a:pt x="236" y="97"/>
                  </a:lnTo>
                  <a:close/>
                  <a:moveTo>
                    <a:pt x="226" y="109"/>
                  </a:moveTo>
                  <a:lnTo>
                    <a:pt x="228" y="105"/>
                  </a:lnTo>
                  <a:lnTo>
                    <a:pt x="232" y="101"/>
                  </a:lnTo>
                  <a:lnTo>
                    <a:pt x="228" y="101"/>
                  </a:lnTo>
                  <a:lnTo>
                    <a:pt x="223" y="99"/>
                  </a:lnTo>
                  <a:lnTo>
                    <a:pt x="219" y="103"/>
                  </a:lnTo>
                  <a:lnTo>
                    <a:pt x="217" y="105"/>
                  </a:lnTo>
                  <a:lnTo>
                    <a:pt x="221" y="107"/>
                  </a:lnTo>
                  <a:lnTo>
                    <a:pt x="226" y="109"/>
                  </a:lnTo>
                  <a:lnTo>
                    <a:pt x="226" y="109"/>
                  </a:lnTo>
                  <a:close/>
                  <a:moveTo>
                    <a:pt x="200" y="122"/>
                  </a:moveTo>
                  <a:lnTo>
                    <a:pt x="202" y="120"/>
                  </a:lnTo>
                  <a:lnTo>
                    <a:pt x="204" y="118"/>
                  </a:lnTo>
                  <a:lnTo>
                    <a:pt x="204" y="116"/>
                  </a:lnTo>
                  <a:lnTo>
                    <a:pt x="198" y="116"/>
                  </a:lnTo>
                  <a:lnTo>
                    <a:pt x="198" y="120"/>
                  </a:lnTo>
                  <a:lnTo>
                    <a:pt x="200" y="122"/>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94" name="Freeform 81">
              <a:extLst>
                <a:ext uri="{FF2B5EF4-FFF2-40B4-BE49-F238E27FC236}">
                  <a16:creationId xmlns:a16="http://schemas.microsoft.com/office/drawing/2014/main" id="{7F535BDC-DF7B-4914-A44A-912589524595}"/>
                </a:ext>
              </a:extLst>
            </p:cNvPr>
            <p:cNvSpPr>
              <a:spLocks/>
            </p:cNvSpPr>
            <p:nvPr/>
          </p:nvSpPr>
          <p:spPr bwMode="auto">
            <a:xfrm>
              <a:off x="4142874" y="2770386"/>
              <a:ext cx="50785" cy="93877"/>
            </a:xfrm>
            <a:custGeom>
              <a:avLst/>
              <a:gdLst>
                <a:gd name="T0" fmla="*/ 40 w 63"/>
                <a:gd name="T1" fmla="*/ 114 h 124"/>
                <a:gd name="T2" fmla="*/ 42 w 63"/>
                <a:gd name="T3" fmla="*/ 101 h 124"/>
                <a:gd name="T4" fmla="*/ 48 w 63"/>
                <a:gd name="T5" fmla="*/ 92 h 124"/>
                <a:gd name="T6" fmla="*/ 40 w 63"/>
                <a:gd name="T7" fmla="*/ 86 h 124"/>
                <a:gd name="T8" fmla="*/ 46 w 63"/>
                <a:gd name="T9" fmla="*/ 71 h 124"/>
                <a:gd name="T10" fmla="*/ 36 w 63"/>
                <a:gd name="T11" fmla="*/ 59 h 124"/>
                <a:gd name="T12" fmla="*/ 44 w 63"/>
                <a:gd name="T13" fmla="*/ 59 h 124"/>
                <a:gd name="T14" fmla="*/ 46 w 63"/>
                <a:gd name="T15" fmla="*/ 48 h 124"/>
                <a:gd name="T16" fmla="*/ 52 w 63"/>
                <a:gd name="T17" fmla="*/ 31 h 124"/>
                <a:gd name="T18" fmla="*/ 59 w 63"/>
                <a:gd name="T19" fmla="*/ 19 h 124"/>
                <a:gd name="T20" fmla="*/ 63 w 63"/>
                <a:gd name="T21" fmla="*/ 14 h 124"/>
                <a:gd name="T22" fmla="*/ 57 w 63"/>
                <a:gd name="T23" fmla="*/ 4 h 124"/>
                <a:gd name="T24" fmla="*/ 44 w 63"/>
                <a:gd name="T25" fmla="*/ 6 h 124"/>
                <a:gd name="T26" fmla="*/ 27 w 63"/>
                <a:gd name="T27" fmla="*/ 8 h 124"/>
                <a:gd name="T28" fmla="*/ 25 w 63"/>
                <a:gd name="T29" fmla="*/ 2 h 124"/>
                <a:gd name="T30" fmla="*/ 12 w 63"/>
                <a:gd name="T31" fmla="*/ 2 h 124"/>
                <a:gd name="T32" fmla="*/ 17 w 63"/>
                <a:gd name="T33" fmla="*/ 12 h 124"/>
                <a:gd name="T34" fmla="*/ 17 w 63"/>
                <a:gd name="T35" fmla="*/ 27 h 124"/>
                <a:gd name="T36" fmla="*/ 17 w 63"/>
                <a:gd name="T37" fmla="*/ 36 h 124"/>
                <a:gd name="T38" fmla="*/ 12 w 63"/>
                <a:gd name="T39" fmla="*/ 44 h 124"/>
                <a:gd name="T40" fmla="*/ 8 w 63"/>
                <a:gd name="T41" fmla="*/ 57 h 124"/>
                <a:gd name="T42" fmla="*/ 2 w 63"/>
                <a:gd name="T43" fmla="*/ 67 h 124"/>
                <a:gd name="T44" fmla="*/ 0 w 63"/>
                <a:gd name="T45" fmla="*/ 82 h 124"/>
                <a:gd name="T46" fmla="*/ 6 w 63"/>
                <a:gd name="T47" fmla="*/ 80 h 124"/>
                <a:gd name="T48" fmla="*/ 10 w 63"/>
                <a:gd name="T49" fmla="*/ 80 h 124"/>
                <a:gd name="T50" fmla="*/ 4 w 63"/>
                <a:gd name="T51" fmla="*/ 84 h 124"/>
                <a:gd name="T52" fmla="*/ 6 w 63"/>
                <a:gd name="T53" fmla="*/ 90 h 124"/>
                <a:gd name="T54" fmla="*/ 14 w 63"/>
                <a:gd name="T55" fmla="*/ 88 h 124"/>
                <a:gd name="T56" fmla="*/ 14 w 63"/>
                <a:gd name="T57" fmla="*/ 97 h 124"/>
                <a:gd name="T58" fmla="*/ 12 w 63"/>
                <a:gd name="T59" fmla="*/ 111 h 124"/>
                <a:gd name="T60" fmla="*/ 8 w 63"/>
                <a:gd name="T61" fmla="*/ 120 h 124"/>
                <a:gd name="T62" fmla="*/ 17 w 63"/>
                <a:gd name="T63" fmla="*/ 118 h 124"/>
                <a:gd name="T64" fmla="*/ 27 w 63"/>
                <a:gd name="T65" fmla="*/ 124 h 124"/>
                <a:gd name="T66" fmla="*/ 40 w 63"/>
                <a:gd name="T67" fmla="*/ 120 h 124"/>
                <a:gd name="T68" fmla="*/ 40 w 63"/>
                <a:gd name="T69"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124">
                  <a:moveTo>
                    <a:pt x="40" y="118"/>
                  </a:moveTo>
                  <a:lnTo>
                    <a:pt x="40" y="114"/>
                  </a:lnTo>
                  <a:lnTo>
                    <a:pt x="38" y="109"/>
                  </a:lnTo>
                  <a:lnTo>
                    <a:pt x="42" y="101"/>
                  </a:lnTo>
                  <a:lnTo>
                    <a:pt x="46" y="97"/>
                  </a:lnTo>
                  <a:lnTo>
                    <a:pt x="48" y="92"/>
                  </a:lnTo>
                  <a:lnTo>
                    <a:pt x="44" y="92"/>
                  </a:lnTo>
                  <a:lnTo>
                    <a:pt x="40" y="86"/>
                  </a:lnTo>
                  <a:lnTo>
                    <a:pt x="46" y="80"/>
                  </a:lnTo>
                  <a:lnTo>
                    <a:pt x="46" y="71"/>
                  </a:lnTo>
                  <a:lnTo>
                    <a:pt x="42" y="69"/>
                  </a:lnTo>
                  <a:lnTo>
                    <a:pt x="36" y="59"/>
                  </a:lnTo>
                  <a:lnTo>
                    <a:pt x="42" y="59"/>
                  </a:lnTo>
                  <a:lnTo>
                    <a:pt x="44" y="59"/>
                  </a:lnTo>
                  <a:lnTo>
                    <a:pt x="50" y="52"/>
                  </a:lnTo>
                  <a:lnTo>
                    <a:pt x="46" y="48"/>
                  </a:lnTo>
                  <a:lnTo>
                    <a:pt x="50" y="44"/>
                  </a:lnTo>
                  <a:lnTo>
                    <a:pt x="52" y="31"/>
                  </a:lnTo>
                  <a:lnTo>
                    <a:pt x="50" y="27"/>
                  </a:lnTo>
                  <a:lnTo>
                    <a:pt x="59" y="19"/>
                  </a:lnTo>
                  <a:lnTo>
                    <a:pt x="61" y="19"/>
                  </a:lnTo>
                  <a:lnTo>
                    <a:pt x="63" y="14"/>
                  </a:lnTo>
                  <a:lnTo>
                    <a:pt x="59" y="8"/>
                  </a:lnTo>
                  <a:lnTo>
                    <a:pt x="57" y="4"/>
                  </a:lnTo>
                  <a:lnTo>
                    <a:pt x="48" y="4"/>
                  </a:lnTo>
                  <a:lnTo>
                    <a:pt x="44" y="6"/>
                  </a:lnTo>
                  <a:lnTo>
                    <a:pt x="33" y="4"/>
                  </a:lnTo>
                  <a:lnTo>
                    <a:pt x="27" y="8"/>
                  </a:lnTo>
                  <a:lnTo>
                    <a:pt x="25" y="6"/>
                  </a:lnTo>
                  <a:lnTo>
                    <a:pt x="25" y="2"/>
                  </a:lnTo>
                  <a:lnTo>
                    <a:pt x="23" y="0"/>
                  </a:lnTo>
                  <a:lnTo>
                    <a:pt x="12" y="2"/>
                  </a:lnTo>
                  <a:lnTo>
                    <a:pt x="14" y="6"/>
                  </a:lnTo>
                  <a:lnTo>
                    <a:pt x="17" y="12"/>
                  </a:lnTo>
                  <a:lnTo>
                    <a:pt x="14" y="25"/>
                  </a:lnTo>
                  <a:lnTo>
                    <a:pt x="17" y="27"/>
                  </a:lnTo>
                  <a:lnTo>
                    <a:pt x="14" y="31"/>
                  </a:lnTo>
                  <a:lnTo>
                    <a:pt x="17" y="36"/>
                  </a:lnTo>
                  <a:lnTo>
                    <a:pt x="14" y="38"/>
                  </a:lnTo>
                  <a:lnTo>
                    <a:pt x="12" y="44"/>
                  </a:lnTo>
                  <a:lnTo>
                    <a:pt x="12" y="50"/>
                  </a:lnTo>
                  <a:lnTo>
                    <a:pt x="8" y="57"/>
                  </a:lnTo>
                  <a:lnTo>
                    <a:pt x="8" y="61"/>
                  </a:lnTo>
                  <a:lnTo>
                    <a:pt x="2" y="67"/>
                  </a:lnTo>
                  <a:lnTo>
                    <a:pt x="0" y="80"/>
                  </a:lnTo>
                  <a:lnTo>
                    <a:pt x="0" y="82"/>
                  </a:lnTo>
                  <a:lnTo>
                    <a:pt x="4" y="82"/>
                  </a:lnTo>
                  <a:lnTo>
                    <a:pt x="6" y="80"/>
                  </a:lnTo>
                  <a:lnTo>
                    <a:pt x="10" y="78"/>
                  </a:lnTo>
                  <a:lnTo>
                    <a:pt x="10" y="80"/>
                  </a:lnTo>
                  <a:lnTo>
                    <a:pt x="10" y="82"/>
                  </a:lnTo>
                  <a:lnTo>
                    <a:pt x="4" y="84"/>
                  </a:lnTo>
                  <a:lnTo>
                    <a:pt x="4" y="88"/>
                  </a:lnTo>
                  <a:lnTo>
                    <a:pt x="6" y="90"/>
                  </a:lnTo>
                  <a:lnTo>
                    <a:pt x="10" y="88"/>
                  </a:lnTo>
                  <a:lnTo>
                    <a:pt x="14" y="88"/>
                  </a:lnTo>
                  <a:lnTo>
                    <a:pt x="12" y="90"/>
                  </a:lnTo>
                  <a:lnTo>
                    <a:pt x="14" y="97"/>
                  </a:lnTo>
                  <a:lnTo>
                    <a:pt x="12" y="101"/>
                  </a:lnTo>
                  <a:lnTo>
                    <a:pt x="12" y="111"/>
                  </a:lnTo>
                  <a:lnTo>
                    <a:pt x="10" y="118"/>
                  </a:lnTo>
                  <a:lnTo>
                    <a:pt x="8" y="120"/>
                  </a:lnTo>
                  <a:lnTo>
                    <a:pt x="10" y="122"/>
                  </a:lnTo>
                  <a:lnTo>
                    <a:pt x="17" y="118"/>
                  </a:lnTo>
                  <a:lnTo>
                    <a:pt x="25" y="122"/>
                  </a:lnTo>
                  <a:lnTo>
                    <a:pt x="27" y="124"/>
                  </a:lnTo>
                  <a:lnTo>
                    <a:pt x="33" y="120"/>
                  </a:lnTo>
                  <a:lnTo>
                    <a:pt x="40" y="120"/>
                  </a:lnTo>
                  <a:lnTo>
                    <a:pt x="40" y="118"/>
                  </a:lnTo>
                  <a:lnTo>
                    <a:pt x="40" y="118"/>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95" name="Freeform 82">
              <a:extLst>
                <a:ext uri="{FF2B5EF4-FFF2-40B4-BE49-F238E27FC236}">
                  <a16:creationId xmlns:a16="http://schemas.microsoft.com/office/drawing/2014/main" id="{0953A852-36D6-42BF-BE50-70335F3737B3}"/>
                </a:ext>
              </a:extLst>
            </p:cNvPr>
            <p:cNvSpPr>
              <a:spLocks noEditPoints="1"/>
            </p:cNvSpPr>
            <p:nvPr/>
          </p:nvSpPr>
          <p:spPr bwMode="auto">
            <a:xfrm>
              <a:off x="4580594" y="2773414"/>
              <a:ext cx="139457" cy="125675"/>
            </a:xfrm>
            <a:custGeom>
              <a:avLst/>
              <a:gdLst>
                <a:gd name="T0" fmla="*/ 106 w 173"/>
                <a:gd name="T1" fmla="*/ 13 h 166"/>
                <a:gd name="T2" fmla="*/ 70 w 173"/>
                <a:gd name="T3" fmla="*/ 17 h 166"/>
                <a:gd name="T4" fmla="*/ 28 w 173"/>
                <a:gd name="T5" fmla="*/ 32 h 166"/>
                <a:gd name="T6" fmla="*/ 19 w 173"/>
                <a:gd name="T7" fmla="*/ 67 h 166"/>
                <a:gd name="T8" fmla="*/ 45 w 173"/>
                <a:gd name="T9" fmla="*/ 91 h 166"/>
                <a:gd name="T10" fmla="*/ 66 w 173"/>
                <a:gd name="T11" fmla="*/ 97 h 166"/>
                <a:gd name="T12" fmla="*/ 32 w 173"/>
                <a:gd name="T13" fmla="*/ 97 h 166"/>
                <a:gd name="T14" fmla="*/ 49 w 173"/>
                <a:gd name="T15" fmla="*/ 126 h 166"/>
                <a:gd name="T16" fmla="*/ 62 w 173"/>
                <a:gd name="T17" fmla="*/ 128 h 166"/>
                <a:gd name="T18" fmla="*/ 64 w 173"/>
                <a:gd name="T19" fmla="*/ 112 h 166"/>
                <a:gd name="T20" fmla="*/ 76 w 173"/>
                <a:gd name="T21" fmla="*/ 112 h 166"/>
                <a:gd name="T22" fmla="*/ 83 w 173"/>
                <a:gd name="T23" fmla="*/ 101 h 166"/>
                <a:gd name="T24" fmla="*/ 70 w 173"/>
                <a:gd name="T25" fmla="*/ 82 h 166"/>
                <a:gd name="T26" fmla="*/ 64 w 173"/>
                <a:gd name="T27" fmla="*/ 65 h 166"/>
                <a:gd name="T28" fmla="*/ 62 w 173"/>
                <a:gd name="T29" fmla="*/ 55 h 166"/>
                <a:gd name="T30" fmla="*/ 62 w 173"/>
                <a:gd name="T31" fmla="*/ 36 h 166"/>
                <a:gd name="T32" fmla="*/ 76 w 173"/>
                <a:gd name="T33" fmla="*/ 42 h 166"/>
                <a:gd name="T34" fmla="*/ 89 w 173"/>
                <a:gd name="T35" fmla="*/ 40 h 166"/>
                <a:gd name="T36" fmla="*/ 95 w 173"/>
                <a:gd name="T37" fmla="*/ 25 h 166"/>
                <a:gd name="T38" fmla="*/ 127 w 173"/>
                <a:gd name="T39" fmla="*/ 19 h 166"/>
                <a:gd name="T40" fmla="*/ 83 w 173"/>
                <a:gd name="T41" fmla="*/ 156 h 166"/>
                <a:gd name="T42" fmla="*/ 106 w 173"/>
                <a:gd name="T43" fmla="*/ 166 h 166"/>
                <a:gd name="T44" fmla="*/ 135 w 173"/>
                <a:gd name="T45" fmla="*/ 156 h 166"/>
                <a:gd name="T46" fmla="*/ 123 w 173"/>
                <a:gd name="T47" fmla="*/ 156 h 166"/>
                <a:gd name="T48" fmla="*/ 95 w 173"/>
                <a:gd name="T49" fmla="*/ 154 h 166"/>
                <a:gd name="T50" fmla="*/ 85 w 173"/>
                <a:gd name="T51" fmla="*/ 152 h 166"/>
                <a:gd name="T52" fmla="*/ 9 w 173"/>
                <a:gd name="T53" fmla="*/ 63 h 166"/>
                <a:gd name="T54" fmla="*/ 22 w 173"/>
                <a:gd name="T55" fmla="*/ 82 h 166"/>
                <a:gd name="T56" fmla="*/ 22 w 173"/>
                <a:gd name="T57" fmla="*/ 88 h 166"/>
                <a:gd name="T58" fmla="*/ 24 w 173"/>
                <a:gd name="T59" fmla="*/ 97 h 166"/>
                <a:gd name="T60" fmla="*/ 22 w 173"/>
                <a:gd name="T61" fmla="*/ 88 h 166"/>
                <a:gd name="T62" fmla="*/ 24 w 173"/>
                <a:gd name="T63" fmla="*/ 99 h 166"/>
                <a:gd name="T64" fmla="*/ 152 w 173"/>
                <a:gd name="T65" fmla="*/ 147 h 166"/>
                <a:gd name="T66" fmla="*/ 150 w 173"/>
                <a:gd name="T67" fmla="*/ 158 h 166"/>
                <a:gd name="T68" fmla="*/ 171 w 173"/>
                <a:gd name="T69" fmla="*/ 135 h 166"/>
                <a:gd name="T70" fmla="*/ 161 w 173"/>
                <a:gd name="T71" fmla="*/ 145 h 166"/>
                <a:gd name="T72" fmla="*/ 135 w 173"/>
                <a:gd name="T73" fmla="*/ 133 h 166"/>
                <a:gd name="T74" fmla="*/ 142 w 173"/>
                <a:gd name="T75" fmla="*/ 107 h 166"/>
                <a:gd name="T76" fmla="*/ 127 w 173"/>
                <a:gd name="T77" fmla="*/ 91 h 166"/>
                <a:gd name="T78" fmla="*/ 127 w 173"/>
                <a:gd name="T79" fmla="*/ 82 h 166"/>
                <a:gd name="T80" fmla="*/ 133 w 173"/>
                <a:gd name="T81" fmla="*/ 63 h 166"/>
                <a:gd name="T82" fmla="*/ 129 w 173"/>
                <a:gd name="T83" fmla="*/ 67 h 166"/>
                <a:gd name="T84" fmla="*/ 116 w 173"/>
                <a:gd name="T85" fmla="*/ 34 h 166"/>
                <a:gd name="T86" fmla="*/ 110 w 173"/>
                <a:gd name="T87" fmla="*/ 44 h 166"/>
                <a:gd name="T88" fmla="*/ 104 w 173"/>
                <a:gd name="T89" fmla="*/ 46 h 166"/>
                <a:gd name="T90" fmla="*/ 93 w 173"/>
                <a:gd name="T91" fmla="*/ 29 h 166"/>
                <a:gd name="T92" fmla="*/ 74 w 173"/>
                <a:gd name="T93" fmla="*/ 67 h 166"/>
                <a:gd name="T94" fmla="*/ 100 w 173"/>
                <a:gd name="T95" fmla="*/ 78 h 166"/>
                <a:gd name="T96" fmla="*/ 131 w 173"/>
                <a:gd name="T97" fmla="*/ 107 h 166"/>
                <a:gd name="T98" fmla="*/ 95 w 173"/>
                <a:gd name="T99" fmla="*/ 131 h 166"/>
                <a:gd name="T100" fmla="*/ 97 w 173"/>
                <a:gd name="T101" fmla="*/ 112 h 166"/>
                <a:gd name="T102" fmla="*/ 93 w 173"/>
                <a:gd name="T103" fmla="*/ 110 h 166"/>
                <a:gd name="T104" fmla="*/ 116 w 173"/>
                <a:gd name="T105" fmla="*/ 122 h 166"/>
                <a:gd name="T106" fmla="*/ 116 w 173"/>
                <a:gd name="T107" fmla="*/ 112 h 166"/>
                <a:gd name="T108" fmla="*/ 110 w 173"/>
                <a:gd name="T109" fmla="*/ 107 h 166"/>
                <a:gd name="T110" fmla="*/ 100 w 173"/>
                <a:gd name="T111" fmla="*/ 101 h 166"/>
                <a:gd name="T112" fmla="*/ 83 w 173"/>
                <a:gd name="T113" fmla="*/ 80 h 166"/>
                <a:gd name="T114" fmla="*/ 95 w 173"/>
                <a:gd name="T115" fmla="*/ 95 h 166"/>
                <a:gd name="T116" fmla="*/ 87 w 173"/>
                <a:gd name="T117" fmla="*/ 88 h 166"/>
                <a:gd name="T118" fmla="*/ 68 w 173"/>
                <a:gd name="T119" fmla="*/ 76 h 166"/>
                <a:gd name="T120" fmla="*/ 70 w 173"/>
                <a:gd name="T121" fmla="*/ 14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166">
                  <a:moveTo>
                    <a:pt x="129" y="0"/>
                  </a:moveTo>
                  <a:lnTo>
                    <a:pt x="127" y="0"/>
                  </a:lnTo>
                  <a:lnTo>
                    <a:pt x="123" y="4"/>
                  </a:lnTo>
                  <a:lnTo>
                    <a:pt x="123" y="8"/>
                  </a:lnTo>
                  <a:lnTo>
                    <a:pt x="123" y="13"/>
                  </a:lnTo>
                  <a:lnTo>
                    <a:pt x="121" y="15"/>
                  </a:lnTo>
                  <a:lnTo>
                    <a:pt x="112" y="15"/>
                  </a:lnTo>
                  <a:lnTo>
                    <a:pt x="108" y="15"/>
                  </a:lnTo>
                  <a:lnTo>
                    <a:pt x="106" y="13"/>
                  </a:lnTo>
                  <a:lnTo>
                    <a:pt x="102" y="13"/>
                  </a:lnTo>
                  <a:lnTo>
                    <a:pt x="100" y="17"/>
                  </a:lnTo>
                  <a:lnTo>
                    <a:pt x="95" y="15"/>
                  </a:lnTo>
                  <a:lnTo>
                    <a:pt x="93" y="13"/>
                  </a:lnTo>
                  <a:lnTo>
                    <a:pt x="89" y="13"/>
                  </a:lnTo>
                  <a:lnTo>
                    <a:pt x="85" y="10"/>
                  </a:lnTo>
                  <a:lnTo>
                    <a:pt x="81" y="15"/>
                  </a:lnTo>
                  <a:lnTo>
                    <a:pt x="76" y="17"/>
                  </a:lnTo>
                  <a:lnTo>
                    <a:pt x="70" y="17"/>
                  </a:lnTo>
                  <a:lnTo>
                    <a:pt x="68" y="15"/>
                  </a:lnTo>
                  <a:lnTo>
                    <a:pt x="64" y="17"/>
                  </a:lnTo>
                  <a:lnTo>
                    <a:pt x="62" y="17"/>
                  </a:lnTo>
                  <a:lnTo>
                    <a:pt x="55" y="21"/>
                  </a:lnTo>
                  <a:lnTo>
                    <a:pt x="47" y="19"/>
                  </a:lnTo>
                  <a:lnTo>
                    <a:pt x="43" y="23"/>
                  </a:lnTo>
                  <a:lnTo>
                    <a:pt x="43" y="23"/>
                  </a:lnTo>
                  <a:lnTo>
                    <a:pt x="36" y="25"/>
                  </a:lnTo>
                  <a:lnTo>
                    <a:pt x="28" y="32"/>
                  </a:lnTo>
                  <a:lnTo>
                    <a:pt x="28" y="36"/>
                  </a:lnTo>
                  <a:lnTo>
                    <a:pt x="24" y="42"/>
                  </a:lnTo>
                  <a:lnTo>
                    <a:pt x="17" y="44"/>
                  </a:lnTo>
                  <a:lnTo>
                    <a:pt x="15" y="48"/>
                  </a:lnTo>
                  <a:lnTo>
                    <a:pt x="13" y="55"/>
                  </a:lnTo>
                  <a:lnTo>
                    <a:pt x="11" y="57"/>
                  </a:lnTo>
                  <a:lnTo>
                    <a:pt x="11" y="57"/>
                  </a:lnTo>
                  <a:lnTo>
                    <a:pt x="11" y="63"/>
                  </a:lnTo>
                  <a:lnTo>
                    <a:pt x="19" y="67"/>
                  </a:lnTo>
                  <a:lnTo>
                    <a:pt x="24" y="74"/>
                  </a:lnTo>
                  <a:lnTo>
                    <a:pt x="26" y="74"/>
                  </a:lnTo>
                  <a:lnTo>
                    <a:pt x="24" y="76"/>
                  </a:lnTo>
                  <a:lnTo>
                    <a:pt x="30" y="84"/>
                  </a:lnTo>
                  <a:lnTo>
                    <a:pt x="32" y="88"/>
                  </a:lnTo>
                  <a:lnTo>
                    <a:pt x="34" y="91"/>
                  </a:lnTo>
                  <a:lnTo>
                    <a:pt x="36" y="86"/>
                  </a:lnTo>
                  <a:lnTo>
                    <a:pt x="41" y="91"/>
                  </a:lnTo>
                  <a:lnTo>
                    <a:pt x="45" y="91"/>
                  </a:lnTo>
                  <a:lnTo>
                    <a:pt x="47" y="88"/>
                  </a:lnTo>
                  <a:lnTo>
                    <a:pt x="51" y="88"/>
                  </a:lnTo>
                  <a:lnTo>
                    <a:pt x="55" y="91"/>
                  </a:lnTo>
                  <a:lnTo>
                    <a:pt x="59" y="91"/>
                  </a:lnTo>
                  <a:lnTo>
                    <a:pt x="59" y="93"/>
                  </a:lnTo>
                  <a:lnTo>
                    <a:pt x="62" y="93"/>
                  </a:lnTo>
                  <a:lnTo>
                    <a:pt x="64" y="95"/>
                  </a:lnTo>
                  <a:lnTo>
                    <a:pt x="68" y="95"/>
                  </a:lnTo>
                  <a:lnTo>
                    <a:pt x="66" y="97"/>
                  </a:lnTo>
                  <a:lnTo>
                    <a:pt x="62" y="99"/>
                  </a:lnTo>
                  <a:lnTo>
                    <a:pt x="59" y="97"/>
                  </a:lnTo>
                  <a:lnTo>
                    <a:pt x="55" y="97"/>
                  </a:lnTo>
                  <a:lnTo>
                    <a:pt x="49" y="91"/>
                  </a:lnTo>
                  <a:lnTo>
                    <a:pt x="45" y="93"/>
                  </a:lnTo>
                  <a:lnTo>
                    <a:pt x="41" y="95"/>
                  </a:lnTo>
                  <a:lnTo>
                    <a:pt x="38" y="93"/>
                  </a:lnTo>
                  <a:lnTo>
                    <a:pt x="34" y="97"/>
                  </a:lnTo>
                  <a:lnTo>
                    <a:pt x="32" y="97"/>
                  </a:lnTo>
                  <a:lnTo>
                    <a:pt x="32" y="99"/>
                  </a:lnTo>
                  <a:lnTo>
                    <a:pt x="36" y="105"/>
                  </a:lnTo>
                  <a:lnTo>
                    <a:pt x="41" y="107"/>
                  </a:lnTo>
                  <a:lnTo>
                    <a:pt x="45" y="112"/>
                  </a:lnTo>
                  <a:lnTo>
                    <a:pt x="45" y="114"/>
                  </a:lnTo>
                  <a:lnTo>
                    <a:pt x="43" y="116"/>
                  </a:lnTo>
                  <a:lnTo>
                    <a:pt x="43" y="120"/>
                  </a:lnTo>
                  <a:lnTo>
                    <a:pt x="47" y="124"/>
                  </a:lnTo>
                  <a:lnTo>
                    <a:pt x="49" y="126"/>
                  </a:lnTo>
                  <a:lnTo>
                    <a:pt x="51" y="124"/>
                  </a:lnTo>
                  <a:lnTo>
                    <a:pt x="49" y="122"/>
                  </a:lnTo>
                  <a:lnTo>
                    <a:pt x="51" y="118"/>
                  </a:lnTo>
                  <a:lnTo>
                    <a:pt x="53" y="124"/>
                  </a:lnTo>
                  <a:lnTo>
                    <a:pt x="57" y="126"/>
                  </a:lnTo>
                  <a:lnTo>
                    <a:pt x="59" y="128"/>
                  </a:lnTo>
                  <a:lnTo>
                    <a:pt x="57" y="133"/>
                  </a:lnTo>
                  <a:lnTo>
                    <a:pt x="62" y="135"/>
                  </a:lnTo>
                  <a:lnTo>
                    <a:pt x="62" y="128"/>
                  </a:lnTo>
                  <a:lnTo>
                    <a:pt x="62" y="124"/>
                  </a:lnTo>
                  <a:lnTo>
                    <a:pt x="66" y="124"/>
                  </a:lnTo>
                  <a:lnTo>
                    <a:pt x="68" y="128"/>
                  </a:lnTo>
                  <a:lnTo>
                    <a:pt x="74" y="133"/>
                  </a:lnTo>
                  <a:lnTo>
                    <a:pt x="70" y="128"/>
                  </a:lnTo>
                  <a:lnTo>
                    <a:pt x="72" y="124"/>
                  </a:lnTo>
                  <a:lnTo>
                    <a:pt x="70" y="122"/>
                  </a:lnTo>
                  <a:lnTo>
                    <a:pt x="66" y="114"/>
                  </a:lnTo>
                  <a:lnTo>
                    <a:pt x="64" y="112"/>
                  </a:lnTo>
                  <a:lnTo>
                    <a:pt x="64" y="110"/>
                  </a:lnTo>
                  <a:lnTo>
                    <a:pt x="66" y="110"/>
                  </a:lnTo>
                  <a:lnTo>
                    <a:pt x="72" y="112"/>
                  </a:lnTo>
                  <a:lnTo>
                    <a:pt x="70" y="114"/>
                  </a:lnTo>
                  <a:lnTo>
                    <a:pt x="72" y="114"/>
                  </a:lnTo>
                  <a:lnTo>
                    <a:pt x="74" y="112"/>
                  </a:lnTo>
                  <a:lnTo>
                    <a:pt x="78" y="114"/>
                  </a:lnTo>
                  <a:lnTo>
                    <a:pt x="78" y="112"/>
                  </a:lnTo>
                  <a:lnTo>
                    <a:pt x="76" y="112"/>
                  </a:lnTo>
                  <a:lnTo>
                    <a:pt x="76" y="110"/>
                  </a:lnTo>
                  <a:lnTo>
                    <a:pt x="74" y="110"/>
                  </a:lnTo>
                  <a:lnTo>
                    <a:pt x="70" y="107"/>
                  </a:lnTo>
                  <a:lnTo>
                    <a:pt x="72" y="105"/>
                  </a:lnTo>
                  <a:lnTo>
                    <a:pt x="68" y="101"/>
                  </a:lnTo>
                  <a:lnTo>
                    <a:pt x="72" y="99"/>
                  </a:lnTo>
                  <a:lnTo>
                    <a:pt x="74" y="99"/>
                  </a:lnTo>
                  <a:lnTo>
                    <a:pt x="76" y="99"/>
                  </a:lnTo>
                  <a:lnTo>
                    <a:pt x="83" y="101"/>
                  </a:lnTo>
                  <a:lnTo>
                    <a:pt x="83" y="103"/>
                  </a:lnTo>
                  <a:lnTo>
                    <a:pt x="87" y="103"/>
                  </a:lnTo>
                  <a:lnTo>
                    <a:pt x="87" y="101"/>
                  </a:lnTo>
                  <a:lnTo>
                    <a:pt x="85" y="97"/>
                  </a:lnTo>
                  <a:lnTo>
                    <a:pt x="85" y="93"/>
                  </a:lnTo>
                  <a:lnTo>
                    <a:pt x="85" y="91"/>
                  </a:lnTo>
                  <a:lnTo>
                    <a:pt x="74" y="84"/>
                  </a:lnTo>
                  <a:lnTo>
                    <a:pt x="72" y="84"/>
                  </a:lnTo>
                  <a:lnTo>
                    <a:pt x="70" y="82"/>
                  </a:lnTo>
                  <a:lnTo>
                    <a:pt x="68" y="82"/>
                  </a:lnTo>
                  <a:lnTo>
                    <a:pt x="66" y="80"/>
                  </a:lnTo>
                  <a:lnTo>
                    <a:pt x="62" y="78"/>
                  </a:lnTo>
                  <a:lnTo>
                    <a:pt x="57" y="76"/>
                  </a:lnTo>
                  <a:lnTo>
                    <a:pt x="62" y="74"/>
                  </a:lnTo>
                  <a:lnTo>
                    <a:pt x="66" y="72"/>
                  </a:lnTo>
                  <a:lnTo>
                    <a:pt x="66" y="69"/>
                  </a:lnTo>
                  <a:lnTo>
                    <a:pt x="62" y="69"/>
                  </a:lnTo>
                  <a:lnTo>
                    <a:pt x="64" y="65"/>
                  </a:lnTo>
                  <a:lnTo>
                    <a:pt x="64" y="63"/>
                  </a:lnTo>
                  <a:lnTo>
                    <a:pt x="66" y="65"/>
                  </a:lnTo>
                  <a:lnTo>
                    <a:pt x="68" y="67"/>
                  </a:lnTo>
                  <a:lnTo>
                    <a:pt x="68" y="69"/>
                  </a:lnTo>
                  <a:lnTo>
                    <a:pt x="68" y="72"/>
                  </a:lnTo>
                  <a:lnTo>
                    <a:pt x="70" y="72"/>
                  </a:lnTo>
                  <a:lnTo>
                    <a:pt x="72" y="65"/>
                  </a:lnTo>
                  <a:lnTo>
                    <a:pt x="68" y="63"/>
                  </a:lnTo>
                  <a:lnTo>
                    <a:pt x="62" y="55"/>
                  </a:lnTo>
                  <a:lnTo>
                    <a:pt x="59" y="53"/>
                  </a:lnTo>
                  <a:lnTo>
                    <a:pt x="59" y="50"/>
                  </a:lnTo>
                  <a:lnTo>
                    <a:pt x="55" y="46"/>
                  </a:lnTo>
                  <a:lnTo>
                    <a:pt x="57" y="44"/>
                  </a:lnTo>
                  <a:lnTo>
                    <a:pt x="55" y="38"/>
                  </a:lnTo>
                  <a:lnTo>
                    <a:pt x="57" y="34"/>
                  </a:lnTo>
                  <a:lnTo>
                    <a:pt x="64" y="32"/>
                  </a:lnTo>
                  <a:lnTo>
                    <a:pt x="64" y="36"/>
                  </a:lnTo>
                  <a:lnTo>
                    <a:pt x="62" y="36"/>
                  </a:lnTo>
                  <a:lnTo>
                    <a:pt x="62" y="38"/>
                  </a:lnTo>
                  <a:lnTo>
                    <a:pt x="68" y="40"/>
                  </a:lnTo>
                  <a:lnTo>
                    <a:pt x="68" y="46"/>
                  </a:lnTo>
                  <a:lnTo>
                    <a:pt x="72" y="48"/>
                  </a:lnTo>
                  <a:lnTo>
                    <a:pt x="76" y="48"/>
                  </a:lnTo>
                  <a:lnTo>
                    <a:pt x="74" y="46"/>
                  </a:lnTo>
                  <a:lnTo>
                    <a:pt x="72" y="44"/>
                  </a:lnTo>
                  <a:lnTo>
                    <a:pt x="72" y="40"/>
                  </a:lnTo>
                  <a:lnTo>
                    <a:pt x="76" y="42"/>
                  </a:lnTo>
                  <a:lnTo>
                    <a:pt x="81" y="46"/>
                  </a:lnTo>
                  <a:lnTo>
                    <a:pt x="83" y="48"/>
                  </a:lnTo>
                  <a:lnTo>
                    <a:pt x="85" y="44"/>
                  </a:lnTo>
                  <a:lnTo>
                    <a:pt x="81" y="42"/>
                  </a:lnTo>
                  <a:lnTo>
                    <a:pt x="78" y="42"/>
                  </a:lnTo>
                  <a:lnTo>
                    <a:pt x="78" y="40"/>
                  </a:lnTo>
                  <a:lnTo>
                    <a:pt x="87" y="40"/>
                  </a:lnTo>
                  <a:lnTo>
                    <a:pt x="89" y="42"/>
                  </a:lnTo>
                  <a:lnTo>
                    <a:pt x="89" y="40"/>
                  </a:lnTo>
                  <a:lnTo>
                    <a:pt x="85" y="38"/>
                  </a:lnTo>
                  <a:lnTo>
                    <a:pt x="81" y="36"/>
                  </a:lnTo>
                  <a:lnTo>
                    <a:pt x="78" y="32"/>
                  </a:lnTo>
                  <a:lnTo>
                    <a:pt x="81" y="29"/>
                  </a:lnTo>
                  <a:lnTo>
                    <a:pt x="83" y="32"/>
                  </a:lnTo>
                  <a:lnTo>
                    <a:pt x="87" y="29"/>
                  </a:lnTo>
                  <a:lnTo>
                    <a:pt x="89" y="23"/>
                  </a:lnTo>
                  <a:lnTo>
                    <a:pt x="91" y="23"/>
                  </a:lnTo>
                  <a:lnTo>
                    <a:pt x="95" y="25"/>
                  </a:lnTo>
                  <a:lnTo>
                    <a:pt x="100" y="27"/>
                  </a:lnTo>
                  <a:lnTo>
                    <a:pt x="102" y="23"/>
                  </a:lnTo>
                  <a:lnTo>
                    <a:pt x="104" y="21"/>
                  </a:lnTo>
                  <a:lnTo>
                    <a:pt x="104" y="21"/>
                  </a:lnTo>
                  <a:lnTo>
                    <a:pt x="108" y="23"/>
                  </a:lnTo>
                  <a:lnTo>
                    <a:pt x="114" y="23"/>
                  </a:lnTo>
                  <a:lnTo>
                    <a:pt x="121" y="25"/>
                  </a:lnTo>
                  <a:lnTo>
                    <a:pt x="125" y="25"/>
                  </a:lnTo>
                  <a:lnTo>
                    <a:pt x="127" y="19"/>
                  </a:lnTo>
                  <a:lnTo>
                    <a:pt x="127" y="15"/>
                  </a:lnTo>
                  <a:lnTo>
                    <a:pt x="133" y="13"/>
                  </a:lnTo>
                  <a:lnTo>
                    <a:pt x="133" y="8"/>
                  </a:lnTo>
                  <a:lnTo>
                    <a:pt x="129" y="6"/>
                  </a:lnTo>
                  <a:lnTo>
                    <a:pt x="129" y="0"/>
                  </a:lnTo>
                  <a:lnTo>
                    <a:pt x="129" y="0"/>
                  </a:lnTo>
                  <a:close/>
                  <a:moveTo>
                    <a:pt x="85" y="156"/>
                  </a:moveTo>
                  <a:lnTo>
                    <a:pt x="83" y="152"/>
                  </a:lnTo>
                  <a:lnTo>
                    <a:pt x="83" y="156"/>
                  </a:lnTo>
                  <a:lnTo>
                    <a:pt x="83" y="158"/>
                  </a:lnTo>
                  <a:lnTo>
                    <a:pt x="83" y="160"/>
                  </a:lnTo>
                  <a:lnTo>
                    <a:pt x="85" y="162"/>
                  </a:lnTo>
                  <a:lnTo>
                    <a:pt x="91" y="162"/>
                  </a:lnTo>
                  <a:lnTo>
                    <a:pt x="95" y="162"/>
                  </a:lnTo>
                  <a:lnTo>
                    <a:pt x="97" y="160"/>
                  </a:lnTo>
                  <a:lnTo>
                    <a:pt x="102" y="162"/>
                  </a:lnTo>
                  <a:lnTo>
                    <a:pt x="106" y="164"/>
                  </a:lnTo>
                  <a:lnTo>
                    <a:pt x="106" y="166"/>
                  </a:lnTo>
                  <a:lnTo>
                    <a:pt x="112" y="166"/>
                  </a:lnTo>
                  <a:lnTo>
                    <a:pt x="114" y="164"/>
                  </a:lnTo>
                  <a:lnTo>
                    <a:pt x="121" y="164"/>
                  </a:lnTo>
                  <a:lnTo>
                    <a:pt x="127" y="164"/>
                  </a:lnTo>
                  <a:lnTo>
                    <a:pt x="131" y="164"/>
                  </a:lnTo>
                  <a:lnTo>
                    <a:pt x="135" y="162"/>
                  </a:lnTo>
                  <a:lnTo>
                    <a:pt x="135" y="160"/>
                  </a:lnTo>
                  <a:lnTo>
                    <a:pt x="135" y="158"/>
                  </a:lnTo>
                  <a:lnTo>
                    <a:pt x="135" y="156"/>
                  </a:lnTo>
                  <a:lnTo>
                    <a:pt x="135" y="158"/>
                  </a:lnTo>
                  <a:lnTo>
                    <a:pt x="135" y="160"/>
                  </a:lnTo>
                  <a:lnTo>
                    <a:pt x="131" y="162"/>
                  </a:lnTo>
                  <a:lnTo>
                    <a:pt x="131" y="160"/>
                  </a:lnTo>
                  <a:lnTo>
                    <a:pt x="129" y="160"/>
                  </a:lnTo>
                  <a:lnTo>
                    <a:pt x="127" y="160"/>
                  </a:lnTo>
                  <a:lnTo>
                    <a:pt x="127" y="158"/>
                  </a:lnTo>
                  <a:lnTo>
                    <a:pt x="125" y="156"/>
                  </a:lnTo>
                  <a:lnTo>
                    <a:pt x="123" y="156"/>
                  </a:lnTo>
                  <a:lnTo>
                    <a:pt x="119" y="156"/>
                  </a:lnTo>
                  <a:lnTo>
                    <a:pt x="114" y="154"/>
                  </a:lnTo>
                  <a:lnTo>
                    <a:pt x="108" y="154"/>
                  </a:lnTo>
                  <a:lnTo>
                    <a:pt x="104" y="156"/>
                  </a:lnTo>
                  <a:lnTo>
                    <a:pt x="100" y="158"/>
                  </a:lnTo>
                  <a:lnTo>
                    <a:pt x="97" y="156"/>
                  </a:lnTo>
                  <a:lnTo>
                    <a:pt x="95" y="154"/>
                  </a:lnTo>
                  <a:lnTo>
                    <a:pt x="93" y="154"/>
                  </a:lnTo>
                  <a:lnTo>
                    <a:pt x="95" y="154"/>
                  </a:lnTo>
                  <a:lnTo>
                    <a:pt x="93" y="152"/>
                  </a:lnTo>
                  <a:lnTo>
                    <a:pt x="91" y="152"/>
                  </a:lnTo>
                  <a:lnTo>
                    <a:pt x="91" y="152"/>
                  </a:lnTo>
                  <a:lnTo>
                    <a:pt x="91" y="154"/>
                  </a:lnTo>
                  <a:lnTo>
                    <a:pt x="91" y="154"/>
                  </a:lnTo>
                  <a:lnTo>
                    <a:pt x="87" y="154"/>
                  </a:lnTo>
                  <a:lnTo>
                    <a:pt x="87" y="152"/>
                  </a:lnTo>
                  <a:lnTo>
                    <a:pt x="87" y="152"/>
                  </a:lnTo>
                  <a:lnTo>
                    <a:pt x="85" y="152"/>
                  </a:lnTo>
                  <a:lnTo>
                    <a:pt x="87" y="154"/>
                  </a:lnTo>
                  <a:lnTo>
                    <a:pt x="85" y="156"/>
                  </a:lnTo>
                  <a:lnTo>
                    <a:pt x="85" y="156"/>
                  </a:lnTo>
                  <a:close/>
                  <a:moveTo>
                    <a:pt x="5" y="55"/>
                  </a:moveTo>
                  <a:lnTo>
                    <a:pt x="5" y="59"/>
                  </a:lnTo>
                  <a:lnTo>
                    <a:pt x="7" y="61"/>
                  </a:lnTo>
                  <a:lnTo>
                    <a:pt x="9" y="61"/>
                  </a:lnTo>
                  <a:lnTo>
                    <a:pt x="11" y="63"/>
                  </a:lnTo>
                  <a:lnTo>
                    <a:pt x="9" y="63"/>
                  </a:lnTo>
                  <a:lnTo>
                    <a:pt x="7" y="63"/>
                  </a:lnTo>
                  <a:lnTo>
                    <a:pt x="3" y="59"/>
                  </a:lnTo>
                  <a:lnTo>
                    <a:pt x="3" y="57"/>
                  </a:lnTo>
                  <a:lnTo>
                    <a:pt x="0" y="57"/>
                  </a:lnTo>
                  <a:lnTo>
                    <a:pt x="0" y="55"/>
                  </a:lnTo>
                  <a:lnTo>
                    <a:pt x="3" y="53"/>
                  </a:lnTo>
                  <a:lnTo>
                    <a:pt x="5" y="55"/>
                  </a:lnTo>
                  <a:lnTo>
                    <a:pt x="5" y="55"/>
                  </a:lnTo>
                  <a:close/>
                  <a:moveTo>
                    <a:pt x="22" y="82"/>
                  </a:moveTo>
                  <a:lnTo>
                    <a:pt x="19" y="82"/>
                  </a:lnTo>
                  <a:lnTo>
                    <a:pt x="22" y="78"/>
                  </a:lnTo>
                  <a:lnTo>
                    <a:pt x="24" y="78"/>
                  </a:lnTo>
                  <a:lnTo>
                    <a:pt x="24" y="82"/>
                  </a:lnTo>
                  <a:lnTo>
                    <a:pt x="24" y="82"/>
                  </a:lnTo>
                  <a:lnTo>
                    <a:pt x="22" y="84"/>
                  </a:lnTo>
                  <a:lnTo>
                    <a:pt x="22" y="82"/>
                  </a:lnTo>
                  <a:lnTo>
                    <a:pt x="22" y="82"/>
                  </a:lnTo>
                  <a:close/>
                  <a:moveTo>
                    <a:pt x="22" y="88"/>
                  </a:moveTo>
                  <a:lnTo>
                    <a:pt x="22" y="84"/>
                  </a:lnTo>
                  <a:lnTo>
                    <a:pt x="24" y="86"/>
                  </a:lnTo>
                  <a:lnTo>
                    <a:pt x="24" y="88"/>
                  </a:lnTo>
                  <a:lnTo>
                    <a:pt x="24" y="91"/>
                  </a:lnTo>
                  <a:lnTo>
                    <a:pt x="26" y="93"/>
                  </a:lnTo>
                  <a:lnTo>
                    <a:pt x="26" y="95"/>
                  </a:lnTo>
                  <a:lnTo>
                    <a:pt x="28" y="95"/>
                  </a:lnTo>
                  <a:lnTo>
                    <a:pt x="26" y="97"/>
                  </a:lnTo>
                  <a:lnTo>
                    <a:pt x="24" y="97"/>
                  </a:lnTo>
                  <a:lnTo>
                    <a:pt x="22" y="97"/>
                  </a:lnTo>
                  <a:lnTo>
                    <a:pt x="22" y="93"/>
                  </a:lnTo>
                  <a:lnTo>
                    <a:pt x="19" y="93"/>
                  </a:lnTo>
                  <a:lnTo>
                    <a:pt x="19" y="95"/>
                  </a:lnTo>
                  <a:lnTo>
                    <a:pt x="19" y="95"/>
                  </a:lnTo>
                  <a:lnTo>
                    <a:pt x="17" y="95"/>
                  </a:lnTo>
                  <a:lnTo>
                    <a:pt x="17" y="91"/>
                  </a:lnTo>
                  <a:lnTo>
                    <a:pt x="19" y="88"/>
                  </a:lnTo>
                  <a:lnTo>
                    <a:pt x="22" y="88"/>
                  </a:lnTo>
                  <a:lnTo>
                    <a:pt x="22" y="88"/>
                  </a:lnTo>
                  <a:close/>
                  <a:moveTo>
                    <a:pt x="28" y="103"/>
                  </a:moveTo>
                  <a:lnTo>
                    <a:pt x="30" y="105"/>
                  </a:lnTo>
                  <a:lnTo>
                    <a:pt x="28" y="105"/>
                  </a:lnTo>
                  <a:lnTo>
                    <a:pt x="26" y="105"/>
                  </a:lnTo>
                  <a:lnTo>
                    <a:pt x="24" y="105"/>
                  </a:lnTo>
                  <a:lnTo>
                    <a:pt x="22" y="103"/>
                  </a:lnTo>
                  <a:lnTo>
                    <a:pt x="22" y="101"/>
                  </a:lnTo>
                  <a:lnTo>
                    <a:pt x="24" y="99"/>
                  </a:lnTo>
                  <a:lnTo>
                    <a:pt x="26" y="101"/>
                  </a:lnTo>
                  <a:lnTo>
                    <a:pt x="28" y="103"/>
                  </a:lnTo>
                  <a:lnTo>
                    <a:pt x="28" y="103"/>
                  </a:lnTo>
                  <a:close/>
                  <a:moveTo>
                    <a:pt x="152" y="147"/>
                  </a:moveTo>
                  <a:lnTo>
                    <a:pt x="152" y="145"/>
                  </a:lnTo>
                  <a:lnTo>
                    <a:pt x="152" y="145"/>
                  </a:lnTo>
                  <a:lnTo>
                    <a:pt x="152" y="147"/>
                  </a:lnTo>
                  <a:lnTo>
                    <a:pt x="152" y="147"/>
                  </a:lnTo>
                  <a:lnTo>
                    <a:pt x="152" y="147"/>
                  </a:lnTo>
                  <a:close/>
                  <a:moveTo>
                    <a:pt x="150" y="158"/>
                  </a:moveTo>
                  <a:lnTo>
                    <a:pt x="150" y="154"/>
                  </a:lnTo>
                  <a:lnTo>
                    <a:pt x="150" y="152"/>
                  </a:lnTo>
                  <a:lnTo>
                    <a:pt x="152" y="147"/>
                  </a:lnTo>
                  <a:lnTo>
                    <a:pt x="152" y="150"/>
                  </a:lnTo>
                  <a:lnTo>
                    <a:pt x="154" y="154"/>
                  </a:lnTo>
                  <a:lnTo>
                    <a:pt x="152" y="156"/>
                  </a:lnTo>
                  <a:lnTo>
                    <a:pt x="150" y="158"/>
                  </a:lnTo>
                  <a:lnTo>
                    <a:pt x="150" y="158"/>
                  </a:lnTo>
                  <a:close/>
                  <a:moveTo>
                    <a:pt x="161" y="145"/>
                  </a:moveTo>
                  <a:lnTo>
                    <a:pt x="161" y="143"/>
                  </a:lnTo>
                  <a:lnTo>
                    <a:pt x="161" y="141"/>
                  </a:lnTo>
                  <a:lnTo>
                    <a:pt x="161" y="141"/>
                  </a:lnTo>
                  <a:lnTo>
                    <a:pt x="161" y="139"/>
                  </a:lnTo>
                  <a:lnTo>
                    <a:pt x="165" y="135"/>
                  </a:lnTo>
                  <a:lnTo>
                    <a:pt x="169" y="133"/>
                  </a:lnTo>
                  <a:lnTo>
                    <a:pt x="173" y="133"/>
                  </a:lnTo>
                  <a:lnTo>
                    <a:pt x="171" y="135"/>
                  </a:lnTo>
                  <a:lnTo>
                    <a:pt x="171" y="135"/>
                  </a:lnTo>
                  <a:lnTo>
                    <a:pt x="169" y="137"/>
                  </a:lnTo>
                  <a:lnTo>
                    <a:pt x="169" y="139"/>
                  </a:lnTo>
                  <a:lnTo>
                    <a:pt x="169" y="141"/>
                  </a:lnTo>
                  <a:lnTo>
                    <a:pt x="167" y="141"/>
                  </a:lnTo>
                  <a:lnTo>
                    <a:pt x="165" y="143"/>
                  </a:lnTo>
                  <a:lnTo>
                    <a:pt x="163" y="145"/>
                  </a:lnTo>
                  <a:lnTo>
                    <a:pt x="161" y="145"/>
                  </a:lnTo>
                  <a:lnTo>
                    <a:pt x="161" y="145"/>
                  </a:lnTo>
                  <a:close/>
                  <a:moveTo>
                    <a:pt x="135" y="133"/>
                  </a:moveTo>
                  <a:lnTo>
                    <a:pt x="133" y="131"/>
                  </a:lnTo>
                  <a:lnTo>
                    <a:pt x="133" y="131"/>
                  </a:lnTo>
                  <a:lnTo>
                    <a:pt x="137" y="128"/>
                  </a:lnTo>
                  <a:lnTo>
                    <a:pt x="140" y="128"/>
                  </a:lnTo>
                  <a:lnTo>
                    <a:pt x="137" y="131"/>
                  </a:lnTo>
                  <a:lnTo>
                    <a:pt x="137" y="131"/>
                  </a:lnTo>
                  <a:lnTo>
                    <a:pt x="135" y="133"/>
                  </a:lnTo>
                  <a:lnTo>
                    <a:pt x="135" y="133"/>
                  </a:lnTo>
                  <a:close/>
                  <a:moveTo>
                    <a:pt x="135" y="103"/>
                  </a:moveTo>
                  <a:lnTo>
                    <a:pt x="137" y="101"/>
                  </a:lnTo>
                  <a:lnTo>
                    <a:pt x="140" y="101"/>
                  </a:lnTo>
                  <a:lnTo>
                    <a:pt x="142" y="103"/>
                  </a:lnTo>
                  <a:lnTo>
                    <a:pt x="144" y="103"/>
                  </a:lnTo>
                  <a:lnTo>
                    <a:pt x="144" y="103"/>
                  </a:lnTo>
                  <a:lnTo>
                    <a:pt x="144" y="105"/>
                  </a:lnTo>
                  <a:lnTo>
                    <a:pt x="142" y="105"/>
                  </a:lnTo>
                  <a:lnTo>
                    <a:pt x="142" y="107"/>
                  </a:lnTo>
                  <a:lnTo>
                    <a:pt x="140" y="107"/>
                  </a:lnTo>
                  <a:lnTo>
                    <a:pt x="137" y="105"/>
                  </a:lnTo>
                  <a:lnTo>
                    <a:pt x="135" y="105"/>
                  </a:lnTo>
                  <a:lnTo>
                    <a:pt x="133" y="105"/>
                  </a:lnTo>
                  <a:lnTo>
                    <a:pt x="135" y="103"/>
                  </a:lnTo>
                  <a:lnTo>
                    <a:pt x="135" y="103"/>
                  </a:lnTo>
                  <a:close/>
                  <a:moveTo>
                    <a:pt x="127" y="82"/>
                  </a:moveTo>
                  <a:lnTo>
                    <a:pt x="129" y="88"/>
                  </a:lnTo>
                  <a:lnTo>
                    <a:pt x="127" y="91"/>
                  </a:lnTo>
                  <a:lnTo>
                    <a:pt x="125" y="93"/>
                  </a:lnTo>
                  <a:lnTo>
                    <a:pt x="123" y="91"/>
                  </a:lnTo>
                  <a:lnTo>
                    <a:pt x="123" y="88"/>
                  </a:lnTo>
                  <a:lnTo>
                    <a:pt x="125" y="88"/>
                  </a:lnTo>
                  <a:lnTo>
                    <a:pt x="125" y="86"/>
                  </a:lnTo>
                  <a:lnTo>
                    <a:pt x="123" y="84"/>
                  </a:lnTo>
                  <a:lnTo>
                    <a:pt x="123" y="82"/>
                  </a:lnTo>
                  <a:lnTo>
                    <a:pt x="125" y="82"/>
                  </a:lnTo>
                  <a:lnTo>
                    <a:pt x="127" y="82"/>
                  </a:lnTo>
                  <a:lnTo>
                    <a:pt x="127" y="82"/>
                  </a:lnTo>
                  <a:lnTo>
                    <a:pt x="127" y="82"/>
                  </a:lnTo>
                  <a:close/>
                  <a:moveTo>
                    <a:pt x="123" y="72"/>
                  </a:moveTo>
                  <a:lnTo>
                    <a:pt x="119" y="69"/>
                  </a:lnTo>
                  <a:lnTo>
                    <a:pt x="121" y="65"/>
                  </a:lnTo>
                  <a:lnTo>
                    <a:pt x="125" y="65"/>
                  </a:lnTo>
                  <a:lnTo>
                    <a:pt x="127" y="63"/>
                  </a:lnTo>
                  <a:lnTo>
                    <a:pt x="131" y="63"/>
                  </a:lnTo>
                  <a:lnTo>
                    <a:pt x="133" y="63"/>
                  </a:lnTo>
                  <a:lnTo>
                    <a:pt x="131" y="65"/>
                  </a:lnTo>
                  <a:lnTo>
                    <a:pt x="133" y="65"/>
                  </a:lnTo>
                  <a:lnTo>
                    <a:pt x="133" y="69"/>
                  </a:lnTo>
                  <a:lnTo>
                    <a:pt x="133" y="74"/>
                  </a:lnTo>
                  <a:lnTo>
                    <a:pt x="129" y="74"/>
                  </a:lnTo>
                  <a:lnTo>
                    <a:pt x="127" y="72"/>
                  </a:lnTo>
                  <a:lnTo>
                    <a:pt x="127" y="69"/>
                  </a:lnTo>
                  <a:lnTo>
                    <a:pt x="129" y="69"/>
                  </a:lnTo>
                  <a:lnTo>
                    <a:pt x="129" y="67"/>
                  </a:lnTo>
                  <a:lnTo>
                    <a:pt x="127" y="67"/>
                  </a:lnTo>
                  <a:lnTo>
                    <a:pt x="127" y="69"/>
                  </a:lnTo>
                  <a:lnTo>
                    <a:pt x="125" y="72"/>
                  </a:lnTo>
                  <a:lnTo>
                    <a:pt x="123" y="72"/>
                  </a:lnTo>
                  <a:lnTo>
                    <a:pt x="123" y="72"/>
                  </a:lnTo>
                  <a:lnTo>
                    <a:pt x="123" y="72"/>
                  </a:lnTo>
                  <a:close/>
                  <a:moveTo>
                    <a:pt x="112" y="36"/>
                  </a:moveTo>
                  <a:lnTo>
                    <a:pt x="112" y="34"/>
                  </a:lnTo>
                  <a:lnTo>
                    <a:pt x="116" y="34"/>
                  </a:lnTo>
                  <a:lnTo>
                    <a:pt x="119" y="34"/>
                  </a:lnTo>
                  <a:lnTo>
                    <a:pt x="119" y="36"/>
                  </a:lnTo>
                  <a:lnTo>
                    <a:pt x="116" y="36"/>
                  </a:lnTo>
                  <a:lnTo>
                    <a:pt x="112" y="36"/>
                  </a:lnTo>
                  <a:lnTo>
                    <a:pt x="112" y="36"/>
                  </a:lnTo>
                  <a:close/>
                  <a:moveTo>
                    <a:pt x="104" y="46"/>
                  </a:moveTo>
                  <a:lnTo>
                    <a:pt x="108" y="46"/>
                  </a:lnTo>
                  <a:lnTo>
                    <a:pt x="108" y="46"/>
                  </a:lnTo>
                  <a:lnTo>
                    <a:pt x="110" y="44"/>
                  </a:lnTo>
                  <a:lnTo>
                    <a:pt x="112" y="46"/>
                  </a:lnTo>
                  <a:lnTo>
                    <a:pt x="110" y="48"/>
                  </a:lnTo>
                  <a:lnTo>
                    <a:pt x="110" y="53"/>
                  </a:lnTo>
                  <a:lnTo>
                    <a:pt x="108" y="50"/>
                  </a:lnTo>
                  <a:lnTo>
                    <a:pt x="106" y="53"/>
                  </a:lnTo>
                  <a:lnTo>
                    <a:pt x="104" y="50"/>
                  </a:lnTo>
                  <a:lnTo>
                    <a:pt x="104" y="46"/>
                  </a:lnTo>
                  <a:lnTo>
                    <a:pt x="104" y="46"/>
                  </a:lnTo>
                  <a:lnTo>
                    <a:pt x="104" y="46"/>
                  </a:lnTo>
                  <a:close/>
                  <a:moveTo>
                    <a:pt x="93" y="29"/>
                  </a:moveTo>
                  <a:lnTo>
                    <a:pt x="95" y="27"/>
                  </a:lnTo>
                  <a:lnTo>
                    <a:pt x="97" y="29"/>
                  </a:lnTo>
                  <a:lnTo>
                    <a:pt x="100" y="32"/>
                  </a:lnTo>
                  <a:lnTo>
                    <a:pt x="95" y="32"/>
                  </a:lnTo>
                  <a:lnTo>
                    <a:pt x="95" y="32"/>
                  </a:lnTo>
                  <a:lnTo>
                    <a:pt x="93" y="32"/>
                  </a:lnTo>
                  <a:lnTo>
                    <a:pt x="93" y="29"/>
                  </a:lnTo>
                  <a:lnTo>
                    <a:pt x="93" y="29"/>
                  </a:lnTo>
                  <a:close/>
                  <a:moveTo>
                    <a:pt x="76" y="69"/>
                  </a:moveTo>
                  <a:lnTo>
                    <a:pt x="76" y="67"/>
                  </a:lnTo>
                  <a:lnTo>
                    <a:pt x="78" y="69"/>
                  </a:lnTo>
                  <a:lnTo>
                    <a:pt x="81" y="72"/>
                  </a:lnTo>
                  <a:lnTo>
                    <a:pt x="78" y="74"/>
                  </a:lnTo>
                  <a:lnTo>
                    <a:pt x="76" y="69"/>
                  </a:lnTo>
                  <a:lnTo>
                    <a:pt x="76" y="69"/>
                  </a:lnTo>
                  <a:close/>
                  <a:moveTo>
                    <a:pt x="72" y="69"/>
                  </a:moveTo>
                  <a:lnTo>
                    <a:pt x="74" y="67"/>
                  </a:lnTo>
                  <a:lnTo>
                    <a:pt x="74" y="69"/>
                  </a:lnTo>
                  <a:lnTo>
                    <a:pt x="74" y="69"/>
                  </a:lnTo>
                  <a:lnTo>
                    <a:pt x="72" y="69"/>
                  </a:lnTo>
                  <a:lnTo>
                    <a:pt x="72" y="69"/>
                  </a:lnTo>
                  <a:close/>
                  <a:moveTo>
                    <a:pt x="95" y="74"/>
                  </a:moveTo>
                  <a:lnTo>
                    <a:pt x="97" y="72"/>
                  </a:lnTo>
                  <a:lnTo>
                    <a:pt x="97" y="74"/>
                  </a:lnTo>
                  <a:lnTo>
                    <a:pt x="100" y="76"/>
                  </a:lnTo>
                  <a:lnTo>
                    <a:pt x="100" y="78"/>
                  </a:lnTo>
                  <a:lnTo>
                    <a:pt x="100" y="80"/>
                  </a:lnTo>
                  <a:lnTo>
                    <a:pt x="97" y="76"/>
                  </a:lnTo>
                  <a:lnTo>
                    <a:pt x="97" y="76"/>
                  </a:lnTo>
                  <a:lnTo>
                    <a:pt x="95" y="74"/>
                  </a:lnTo>
                  <a:lnTo>
                    <a:pt x="95" y="74"/>
                  </a:lnTo>
                  <a:close/>
                  <a:moveTo>
                    <a:pt x="127" y="112"/>
                  </a:moveTo>
                  <a:lnTo>
                    <a:pt x="127" y="110"/>
                  </a:lnTo>
                  <a:lnTo>
                    <a:pt x="127" y="107"/>
                  </a:lnTo>
                  <a:lnTo>
                    <a:pt x="131" y="107"/>
                  </a:lnTo>
                  <a:lnTo>
                    <a:pt x="131" y="110"/>
                  </a:lnTo>
                  <a:lnTo>
                    <a:pt x="127" y="112"/>
                  </a:lnTo>
                  <a:lnTo>
                    <a:pt x="127" y="112"/>
                  </a:lnTo>
                  <a:close/>
                  <a:moveTo>
                    <a:pt x="95" y="131"/>
                  </a:moveTo>
                  <a:lnTo>
                    <a:pt x="97" y="128"/>
                  </a:lnTo>
                  <a:lnTo>
                    <a:pt x="100" y="128"/>
                  </a:lnTo>
                  <a:lnTo>
                    <a:pt x="100" y="131"/>
                  </a:lnTo>
                  <a:lnTo>
                    <a:pt x="97" y="131"/>
                  </a:lnTo>
                  <a:lnTo>
                    <a:pt x="95" y="131"/>
                  </a:lnTo>
                  <a:lnTo>
                    <a:pt x="95" y="131"/>
                  </a:lnTo>
                  <a:close/>
                  <a:moveTo>
                    <a:pt x="95" y="118"/>
                  </a:moveTo>
                  <a:lnTo>
                    <a:pt x="97" y="118"/>
                  </a:lnTo>
                  <a:lnTo>
                    <a:pt x="97" y="120"/>
                  </a:lnTo>
                  <a:lnTo>
                    <a:pt x="95" y="118"/>
                  </a:lnTo>
                  <a:lnTo>
                    <a:pt x="95" y="118"/>
                  </a:lnTo>
                  <a:close/>
                  <a:moveTo>
                    <a:pt x="95" y="116"/>
                  </a:moveTo>
                  <a:lnTo>
                    <a:pt x="95" y="112"/>
                  </a:lnTo>
                  <a:lnTo>
                    <a:pt x="97" y="112"/>
                  </a:lnTo>
                  <a:lnTo>
                    <a:pt x="97" y="114"/>
                  </a:lnTo>
                  <a:lnTo>
                    <a:pt x="97" y="114"/>
                  </a:lnTo>
                  <a:lnTo>
                    <a:pt x="95" y="116"/>
                  </a:lnTo>
                  <a:lnTo>
                    <a:pt x="95" y="116"/>
                  </a:lnTo>
                  <a:close/>
                  <a:moveTo>
                    <a:pt x="93" y="110"/>
                  </a:moveTo>
                  <a:lnTo>
                    <a:pt x="93" y="110"/>
                  </a:lnTo>
                  <a:lnTo>
                    <a:pt x="93" y="107"/>
                  </a:lnTo>
                  <a:lnTo>
                    <a:pt x="95" y="110"/>
                  </a:lnTo>
                  <a:lnTo>
                    <a:pt x="93" y="110"/>
                  </a:lnTo>
                  <a:lnTo>
                    <a:pt x="93" y="110"/>
                  </a:lnTo>
                  <a:close/>
                  <a:moveTo>
                    <a:pt x="112" y="122"/>
                  </a:moveTo>
                  <a:lnTo>
                    <a:pt x="110" y="120"/>
                  </a:lnTo>
                  <a:lnTo>
                    <a:pt x="110" y="118"/>
                  </a:lnTo>
                  <a:lnTo>
                    <a:pt x="112" y="118"/>
                  </a:lnTo>
                  <a:lnTo>
                    <a:pt x="114" y="120"/>
                  </a:lnTo>
                  <a:lnTo>
                    <a:pt x="112" y="122"/>
                  </a:lnTo>
                  <a:lnTo>
                    <a:pt x="112" y="122"/>
                  </a:lnTo>
                  <a:close/>
                  <a:moveTo>
                    <a:pt x="116" y="122"/>
                  </a:moveTo>
                  <a:lnTo>
                    <a:pt x="114" y="120"/>
                  </a:lnTo>
                  <a:lnTo>
                    <a:pt x="119" y="116"/>
                  </a:lnTo>
                  <a:lnTo>
                    <a:pt x="121" y="118"/>
                  </a:lnTo>
                  <a:lnTo>
                    <a:pt x="121" y="120"/>
                  </a:lnTo>
                  <a:lnTo>
                    <a:pt x="119" y="122"/>
                  </a:lnTo>
                  <a:lnTo>
                    <a:pt x="116" y="122"/>
                  </a:lnTo>
                  <a:lnTo>
                    <a:pt x="116" y="122"/>
                  </a:lnTo>
                  <a:close/>
                  <a:moveTo>
                    <a:pt x="116" y="114"/>
                  </a:moveTo>
                  <a:lnTo>
                    <a:pt x="116" y="112"/>
                  </a:lnTo>
                  <a:lnTo>
                    <a:pt x="116" y="112"/>
                  </a:lnTo>
                  <a:lnTo>
                    <a:pt x="116" y="114"/>
                  </a:lnTo>
                  <a:lnTo>
                    <a:pt x="116" y="114"/>
                  </a:lnTo>
                  <a:close/>
                  <a:moveTo>
                    <a:pt x="110" y="107"/>
                  </a:moveTo>
                  <a:lnTo>
                    <a:pt x="112" y="107"/>
                  </a:lnTo>
                  <a:lnTo>
                    <a:pt x="112" y="110"/>
                  </a:lnTo>
                  <a:lnTo>
                    <a:pt x="114" y="112"/>
                  </a:lnTo>
                  <a:lnTo>
                    <a:pt x="112" y="110"/>
                  </a:lnTo>
                  <a:lnTo>
                    <a:pt x="110" y="107"/>
                  </a:lnTo>
                  <a:lnTo>
                    <a:pt x="110" y="107"/>
                  </a:lnTo>
                  <a:close/>
                  <a:moveTo>
                    <a:pt x="102" y="99"/>
                  </a:moveTo>
                  <a:lnTo>
                    <a:pt x="102" y="99"/>
                  </a:lnTo>
                  <a:lnTo>
                    <a:pt x="104" y="103"/>
                  </a:lnTo>
                  <a:lnTo>
                    <a:pt x="108" y="105"/>
                  </a:lnTo>
                  <a:lnTo>
                    <a:pt x="108" y="107"/>
                  </a:lnTo>
                  <a:lnTo>
                    <a:pt x="106" y="107"/>
                  </a:lnTo>
                  <a:lnTo>
                    <a:pt x="102" y="103"/>
                  </a:lnTo>
                  <a:lnTo>
                    <a:pt x="100" y="101"/>
                  </a:lnTo>
                  <a:lnTo>
                    <a:pt x="102" y="99"/>
                  </a:lnTo>
                  <a:lnTo>
                    <a:pt x="102" y="99"/>
                  </a:lnTo>
                  <a:close/>
                  <a:moveTo>
                    <a:pt x="64" y="76"/>
                  </a:moveTo>
                  <a:lnTo>
                    <a:pt x="66" y="74"/>
                  </a:lnTo>
                  <a:lnTo>
                    <a:pt x="72" y="72"/>
                  </a:lnTo>
                  <a:lnTo>
                    <a:pt x="74" y="76"/>
                  </a:lnTo>
                  <a:lnTo>
                    <a:pt x="78" y="78"/>
                  </a:lnTo>
                  <a:lnTo>
                    <a:pt x="81" y="78"/>
                  </a:lnTo>
                  <a:lnTo>
                    <a:pt x="83" y="80"/>
                  </a:lnTo>
                  <a:lnTo>
                    <a:pt x="85" y="80"/>
                  </a:lnTo>
                  <a:lnTo>
                    <a:pt x="85" y="80"/>
                  </a:lnTo>
                  <a:lnTo>
                    <a:pt x="89" y="84"/>
                  </a:lnTo>
                  <a:lnTo>
                    <a:pt x="91" y="86"/>
                  </a:lnTo>
                  <a:lnTo>
                    <a:pt x="91" y="88"/>
                  </a:lnTo>
                  <a:lnTo>
                    <a:pt x="91" y="91"/>
                  </a:lnTo>
                  <a:lnTo>
                    <a:pt x="91" y="93"/>
                  </a:lnTo>
                  <a:lnTo>
                    <a:pt x="93" y="97"/>
                  </a:lnTo>
                  <a:lnTo>
                    <a:pt x="95" y="95"/>
                  </a:lnTo>
                  <a:lnTo>
                    <a:pt x="100" y="95"/>
                  </a:lnTo>
                  <a:lnTo>
                    <a:pt x="97" y="99"/>
                  </a:lnTo>
                  <a:lnTo>
                    <a:pt x="95" y="99"/>
                  </a:lnTo>
                  <a:lnTo>
                    <a:pt x="93" y="99"/>
                  </a:lnTo>
                  <a:lnTo>
                    <a:pt x="91" y="97"/>
                  </a:lnTo>
                  <a:lnTo>
                    <a:pt x="89" y="95"/>
                  </a:lnTo>
                  <a:lnTo>
                    <a:pt x="91" y="93"/>
                  </a:lnTo>
                  <a:lnTo>
                    <a:pt x="89" y="93"/>
                  </a:lnTo>
                  <a:lnTo>
                    <a:pt x="87" y="88"/>
                  </a:lnTo>
                  <a:lnTo>
                    <a:pt x="85" y="86"/>
                  </a:lnTo>
                  <a:lnTo>
                    <a:pt x="83" y="86"/>
                  </a:lnTo>
                  <a:lnTo>
                    <a:pt x="78" y="84"/>
                  </a:lnTo>
                  <a:lnTo>
                    <a:pt x="76" y="82"/>
                  </a:lnTo>
                  <a:lnTo>
                    <a:pt x="74" y="82"/>
                  </a:lnTo>
                  <a:lnTo>
                    <a:pt x="74" y="80"/>
                  </a:lnTo>
                  <a:lnTo>
                    <a:pt x="72" y="78"/>
                  </a:lnTo>
                  <a:lnTo>
                    <a:pt x="70" y="78"/>
                  </a:lnTo>
                  <a:lnTo>
                    <a:pt x="68" y="76"/>
                  </a:lnTo>
                  <a:lnTo>
                    <a:pt x="66" y="76"/>
                  </a:lnTo>
                  <a:lnTo>
                    <a:pt x="64" y="76"/>
                  </a:lnTo>
                  <a:lnTo>
                    <a:pt x="64" y="76"/>
                  </a:lnTo>
                  <a:close/>
                  <a:moveTo>
                    <a:pt x="70" y="135"/>
                  </a:moveTo>
                  <a:lnTo>
                    <a:pt x="70" y="135"/>
                  </a:lnTo>
                  <a:lnTo>
                    <a:pt x="70" y="137"/>
                  </a:lnTo>
                  <a:lnTo>
                    <a:pt x="72" y="139"/>
                  </a:lnTo>
                  <a:lnTo>
                    <a:pt x="72" y="141"/>
                  </a:lnTo>
                  <a:lnTo>
                    <a:pt x="70" y="141"/>
                  </a:lnTo>
                  <a:lnTo>
                    <a:pt x="70" y="139"/>
                  </a:lnTo>
                  <a:lnTo>
                    <a:pt x="68" y="137"/>
                  </a:lnTo>
                  <a:lnTo>
                    <a:pt x="70" y="135"/>
                  </a:lnTo>
                  <a:lnTo>
                    <a:pt x="70" y="135"/>
                  </a:lnTo>
                  <a:close/>
                  <a:moveTo>
                    <a:pt x="70" y="131"/>
                  </a:moveTo>
                  <a:lnTo>
                    <a:pt x="70" y="133"/>
                  </a:lnTo>
                  <a:lnTo>
                    <a:pt x="68" y="133"/>
                  </a:lnTo>
                  <a:lnTo>
                    <a:pt x="70" y="131"/>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96" name="Freeform 83">
              <a:extLst>
                <a:ext uri="{FF2B5EF4-FFF2-40B4-BE49-F238E27FC236}">
                  <a16:creationId xmlns:a16="http://schemas.microsoft.com/office/drawing/2014/main" id="{D7A28314-6824-49EA-A040-1E2E096A6C5D}"/>
                </a:ext>
              </a:extLst>
            </p:cNvPr>
            <p:cNvSpPr>
              <a:spLocks noEditPoints="1"/>
            </p:cNvSpPr>
            <p:nvPr/>
          </p:nvSpPr>
          <p:spPr bwMode="auto">
            <a:xfrm>
              <a:off x="4965111" y="2765087"/>
              <a:ext cx="86255" cy="68895"/>
            </a:xfrm>
            <a:custGeom>
              <a:avLst/>
              <a:gdLst>
                <a:gd name="T0" fmla="*/ 0 w 107"/>
                <a:gd name="T1" fmla="*/ 17 h 91"/>
                <a:gd name="T2" fmla="*/ 19 w 107"/>
                <a:gd name="T3" fmla="*/ 19 h 91"/>
                <a:gd name="T4" fmla="*/ 34 w 107"/>
                <a:gd name="T5" fmla="*/ 24 h 91"/>
                <a:gd name="T6" fmla="*/ 31 w 107"/>
                <a:gd name="T7" fmla="*/ 13 h 91"/>
                <a:gd name="T8" fmla="*/ 29 w 107"/>
                <a:gd name="T9" fmla="*/ 2 h 91"/>
                <a:gd name="T10" fmla="*/ 44 w 107"/>
                <a:gd name="T11" fmla="*/ 11 h 91"/>
                <a:gd name="T12" fmla="*/ 55 w 107"/>
                <a:gd name="T13" fmla="*/ 15 h 91"/>
                <a:gd name="T14" fmla="*/ 63 w 107"/>
                <a:gd name="T15" fmla="*/ 9 h 91"/>
                <a:gd name="T16" fmla="*/ 74 w 107"/>
                <a:gd name="T17" fmla="*/ 5 h 91"/>
                <a:gd name="T18" fmla="*/ 80 w 107"/>
                <a:gd name="T19" fmla="*/ 15 h 91"/>
                <a:gd name="T20" fmla="*/ 90 w 107"/>
                <a:gd name="T21" fmla="*/ 26 h 91"/>
                <a:gd name="T22" fmla="*/ 95 w 107"/>
                <a:gd name="T23" fmla="*/ 32 h 91"/>
                <a:gd name="T24" fmla="*/ 105 w 107"/>
                <a:gd name="T25" fmla="*/ 34 h 91"/>
                <a:gd name="T26" fmla="*/ 105 w 107"/>
                <a:gd name="T27" fmla="*/ 38 h 91"/>
                <a:gd name="T28" fmla="*/ 97 w 107"/>
                <a:gd name="T29" fmla="*/ 40 h 91"/>
                <a:gd name="T30" fmla="*/ 93 w 107"/>
                <a:gd name="T31" fmla="*/ 51 h 91"/>
                <a:gd name="T32" fmla="*/ 90 w 107"/>
                <a:gd name="T33" fmla="*/ 57 h 91"/>
                <a:gd name="T34" fmla="*/ 90 w 107"/>
                <a:gd name="T35" fmla="*/ 64 h 91"/>
                <a:gd name="T36" fmla="*/ 90 w 107"/>
                <a:gd name="T37" fmla="*/ 68 h 91"/>
                <a:gd name="T38" fmla="*/ 88 w 107"/>
                <a:gd name="T39" fmla="*/ 78 h 91"/>
                <a:gd name="T40" fmla="*/ 88 w 107"/>
                <a:gd name="T41" fmla="*/ 70 h 91"/>
                <a:gd name="T42" fmla="*/ 84 w 107"/>
                <a:gd name="T43" fmla="*/ 70 h 91"/>
                <a:gd name="T44" fmla="*/ 84 w 107"/>
                <a:gd name="T45" fmla="*/ 78 h 91"/>
                <a:gd name="T46" fmla="*/ 84 w 107"/>
                <a:gd name="T47" fmla="*/ 83 h 91"/>
                <a:gd name="T48" fmla="*/ 82 w 107"/>
                <a:gd name="T49" fmla="*/ 91 h 91"/>
                <a:gd name="T50" fmla="*/ 78 w 107"/>
                <a:gd name="T51" fmla="*/ 89 h 91"/>
                <a:gd name="T52" fmla="*/ 69 w 107"/>
                <a:gd name="T53" fmla="*/ 80 h 91"/>
                <a:gd name="T54" fmla="*/ 69 w 107"/>
                <a:gd name="T55" fmla="*/ 72 h 91"/>
                <a:gd name="T56" fmla="*/ 71 w 107"/>
                <a:gd name="T57" fmla="*/ 68 h 91"/>
                <a:gd name="T58" fmla="*/ 67 w 107"/>
                <a:gd name="T59" fmla="*/ 61 h 91"/>
                <a:gd name="T60" fmla="*/ 65 w 107"/>
                <a:gd name="T61" fmla="*/ 61 h 91"/>
                <a:gd name="T62" fmla="*/ 59 w 107"/>
                <a:gd name="T63" fmla="*/ 64 h 91"/>
                <a:gd name="T64" fmla="*/ 55 w 107"/>
                <a:gd name="T65" fmla="*/ 68 h 91"/>
                <a:gd name="T66" fmla="*/ 48 w 107"/>
                <a:gd name="T67" fmla="*/ 74 h 91"/>
                <a:gd name="T68" fmla="*/ 44 w 107"/>
                <a:gd name="T69" fmla="*/ 76 h 91"/>
                <a:gd name="T70" fmla="*/ 40 w 107"/>
                <a:gd name="T71" fmla="*/ 78 h 91"/>
                <a:gd name="T72" fmla="*/ 38 w 107"/>
                <a:gd name="T73" fmla="*/ 78 h 91"/>
                <a:gd name="T74" fmla="*/ 40 w 107"/>
                <a:gd name="T75" fmla="*/ 72 h 91"/>
                <a:gd name="T76" fmla="*/ 42 w 107"/>
                <a:gd name="T77" fmla="*/ 66 h 91"/>
                <a:gd name="T78" fmla="*/ 31 w 107"/>
                <a:gd name="T79" fmla="*/ 61 h 91"/>
                <a:gd name="T80" fmla="*/ 19 w 107"/>
                <a:gd name="T81" fmla="*/ 51 h 91"/>
                <a:gd name="T82" fmla="*/ 21 w 107"/>
                <a:gd name="T83" fmla="*/ 43 h 91"/>
                <a:gd name="T84" fmla="*/ 12 w 107"/>
                <a:gd name="T85" fmla="*/ 32 h 91"/>
                <a:gd name="T86" fmla="*/ 10 w 107"/>
                <a:gd name="T87" fmla="*/ 24 h 91"/>
                <a:gd name="T88" fmla="*/ 0 w 107"/>
                <a:gd name="T89" fmla="*/ 19 h 91"/>
                <a:gd name="T90" fmla="*/ 34 w 107"/>
                <a:gd name="T91" fmla="*/ 78 h 91"/>
                <a:gd name="T92" fmla="*/ 19 w 107"/>
                <a:gd name="T93" fmla="*/ 64 h 91"/>
                <a:gd name="T94" fmla="*/ 12 w 107"/>
                <a:gd name="T95" fmla="*/ 57 h 91"/>
                <a:gd name="T96" fmla="*/ 6 w 107"/>
                <a:gd name="T97" fmla="*/ 55 h 91"/>
                <a:gd name="T98" fmla="*/ 0 w 107"/>
                <a:gd name="T99" fmla="*/ 57 h 91"/>
                <a:gd name="T100" fmla="*/ 0 w 107"/>
                <a:gd name="T101" fmla="*/ 57 h 91"/>
                <a:gd name="T102" fmla="*/ 6 w 107"/>
                <a:gd name="T103" fmla="*/ 61 h 91"/>
                <a:gd name="T104" fmla="*/ 6 w 107"/>
                <a:gd name="T105" fmla="*/ 68 h 91"/>
                <a:gd name="T106" fmla="*/ 17 w 107"/>
                <a:gd name="T107" fmla="*/ 76 h 91"/>
                <a:gd name="T108" fmla="*/ 27 w 107"/>
                <a:gd name="T109" fmla="*/ 78 h 91"/>
                <a:gd name="T110" fmla="*/ 34 w 107"/>
                <a:gd name="T111" fmla="*/ 7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91">
                  <a:moveTo>
                    <a:pt x="0" y="19"/>
                  </a:moveTo>
                  <a:lnTo>
                    <a:pt x="0" y="17"/>
                  </a:lnTo>
                  <a:lnTo>
                    <a:pt x="8" y="13"/>
                  </a:lnTo>
                  <a:lnTo>
                    <a:pt x="19" y="19"/>
                  </a:lnTo>
                  <a:lnTo>
                    <a:pt x="27" y="19"/>
                  </a:lnTo>
                  <a:lnTo>
                    <a:pt x="34" y="24"/>
                  </a:lnTo>
                  <a:lnTo>
                    <a:pt x="36" y="17"/>
                  </a:lnTo>
                  <a:lnTo>
                    <a:pt x="31" y="13"/>
                  </a:lnTo>
                  <a:lnTo>
                    <a:pt x="27" y="9"/>
                  </a:lnTo>
                  <a:lnTo>
                    <a:pt x="29" y="2"/>
                  </a:lnTo>
                  <a:lnTo>
                    <a:pt x="34" y="2"/>
                  </a:lnTo>
                  <a:lnTo>
                    <a:pt x="44" y="11"/>
                  </a:lnTo>
                  <a:lnTo>
                    <a:pt x="46" y="15"/>
                  </a:lnTo>
                  <a:lnTo>
                    <a:pt x="55" y="15"/>
                  </a:lnTo>
                  <a:lnTo>
                    <a:pt x="57" y="13"/>
                  </a:lnTo>
                  <a:lnTo>
                    <a:pt x="63" y="9"/>
                  </a:lnTo>
                  <a:lnTo>
                    <a:pt x="69" y="0"/>
                  </a:lnTo>
                  <a:lnTo>
                    <a:pt x="74" y="5"/>
                  </a:lnTo>
                  <a:lnTo>
                    <a:pt x="80" y="13"/>
                  </a:lnTo>
                  <a:lnTo>
                    <a:pt x="80" y="15"/>
                  </a:lnTo>
                  <a:lnTo>
                    <a:pt x="84" y="21"/>
                  </a:lnTo>
                  <a:lnTo>
                    <a:pt x="90" y="26"/>
                  </a:lnTo>
                  <a:lnTo>
                    <a:pt x="90" y="30"/>
                  </a:lnTo>
                  <a:lnTo>
                    <a:pt x="95" y="32"/>
                  </a:lnTo>
                  <a:lnTo>
                    <a:pt x="101" y="32"/>
                  </a:lnTo>
                  <a:lnTo>
                    <a:pt x="105" y="34"/>
                  </a:lnTo>
                  <a:lnTo>
                    <a:pt x="107" y="38"/>
                  </a:lnTo>
                  <a:lnTo>
                    <a:pt x="105" y="38"/>
                  </a:lnTo>
                  <a:lnTo>
                    <a:pt x="103" y="40"/>
                  </a:lnTo>
                  <a:lnTo>
                    <a:pt x="97" y="40"/>
                  </a:lnTo>
                  <a:lnTo>
                    <a:pt x="90" y="47"/>
                  </a:lnTo>
                  <a:lnTo>
                    <a:pt x="93" y="51"/>
                  </a:lnTo>
                  <a:lnTo>
                    <a:pt x="93" y="55"/>
                  </a:lnTo>
                  <a:lnTo>
                    <a:pt x="90" y="57"/>
                  </a:lnTo>
                  <a:lnTo>
                    <a:pt x="90" y="61"/>
                  </a:lnTo>
                  <a:lnTo>
                    <a:pt x="90" y="64"/>
                  </a:lnTo>
                  <a:lnTo>
                    <a:pt x="90" y="66"/>
                  </a:lnTo>
                  <a:lnTo>
                    <a:pt x="90" y="68"/>
                  </a:lnTo>
                  <a:lnTo>
                    <a:pt x="90" y="74"/>
                  </a:lnTo>
                  <a:lnTo>
                    <a:pt x="88" y="78"/>
                  </a:lnTo>
                  <a:lnTo>
                    <a:pt x="86" y="76"/>
                  </a:lnTo>
                  <a:lnTo>
                    <a:pt x="88" y="70"/>
                  </a:lnTo>
                  <a:lnTo>
                    <a:pt x="86" y="68"/>
                  </a:lnTo>
                  <a:lnTo>
                    <a:pt x="84" y="70"/>
                  </a:lnTo>
                  <a:lnTo>
                    <a:pt x="82" y="72"/>
                  </a:lnTo>
                  <a:lnTo>
                    <a:pt x="84" y="78"/>
                  </a:lnTo>
                  <a:lnTo>
                    <a:pt x="84" y="80"/>
                  </a:lnTo>
                  <a:lnTo>
                    <a:pt x="84" y="83"/>
                  </a:lnTo>
                  <a:lnTo>
                    <a:pt x="84" y="91"/>
                  </a:lnTo>
                  <a:lnTo>
                    <a:pt x="82" y="91"/>
                  </a:lnTo>
                  <a:lnTo>
                    <a:pt x="80" y="91"/>
                  </a:lnTo>
                  <a:lnTo>
                    <a:pt x="78" y="89"/>
                  </a:lnTo>
                  <a:lnTo>
                    <a:pt x="76" y="87"/>
                  </a:lnTo>
                  <a:lnTo>
                    <a:pt x="69" y="80"/>
                  </a:lnTo>
                  <a:lnTo>
                    <a:pt x="76" y="74"/>
                  </a:lnTo>
                  <a:lnTo>
                    <a:pt x="69" y="72"/>
                  </a:lnTo>
                  <a:lnTo>
                    <a:pt x="69" y="70"/>
                  </a:lnTo>
                  <a:lnTo>
                    <a:pt x="71" y="68"/>
                  </a:lnTo>
                  <a:lnTo>
                    <a:pt x="69" y="66"/>
                  </a:lnTo>
                  <a:lnTo>
                    <a:pt x="67" y="61"/>
                  </a:lnTo>
                  <a:lnTo>
                    <a:pt x="65" y="61"/>
                  </a:lnTo>
                  <a:lnTo>
                    <a:pt x="65" y="61"/>
                  </a:lnTo>
                  <a:lnTo>
                    <a:pt x="63" y="61"/>
                  </a:lnTo>
                  <a:lnTo>
                    <a:pt x="59" y="64"/>
                  </a:lnTo>
                  <a:lnTo>
                    <a:pt x="57" y="64"/>
                  </a:lnTo>
                  <a:lnTo>
                    <a:pt x="55" y="68"/>
                  </a:lnTo>
                  <a:lnTo>
                    <a:pt x="53" y="68"/>
                  </a:lnTo>
                  <a:lnTo>
                    <a:pt x="48" y="74"/>
                  </a:lnTo>
                  <a:lnTo>
                    <a:pt x="46" y="74"/>
                  </a:lnTo>
                  <a:lnTo>
                    <a:pt x="44" y="76"/>
                  </a:lnTo>
                  <a:lnTo>
                    <a:pt x="44" y="78"/>
                  </a:lnTo>
                  <a:lnTo>
                    <a:pt x="40" y="78"/>
                  </a:lnTo>
                  <a:lnTo>
                    <a:pt x="38" y="78"/>
                  </a:lnTo>
                  <a:lnTo>
                    <a:pt x="38" y="78"/>
                  </a:lnTo>
                  <a:lnTo>
                    <a:pt x="38" y="74"/>
                  </a:lnTo>
                  <a:lnTo>
                    <a:pt x="40" y="72"/>
                  </a:lnTo>
                  <a:lnTo>
                    <a:pt x="36" y="68"/>
                  </a:lnTo>
                  <a:lnTo>
                    <a:pt x="42" y="66"/>
                  </a:lnTo>
                  <a:lnTo>
                    <a:pt x="38" y="61"/>
                  </a:lnTo>
                  <a:lnTo>
                    <a:pt x="31" y="61"/>
                  </a:lnTo>
                  <a:lnTo>
                    <a:pt x="23" y="57"/>
                  </a:lnTo>
                  <a:lnTo>
                    <a:pt x="19" y="51"/>
                  </a:lnTo>
                  <a:lnTo>
                    <a:pt x="23" y="47"/>
                  </a:lnTo>
                  <a:lnTo>
                    <a:pt x="21" y="43"/>
                  </a:lnTo>
                  <a:lnTo>
                    <a:pt x="15" y="36"/>
                  </a:lnTo>
                  <a:lnTo>
                    <a:pt x="12" y="32"/>
                  </a:lnTo>
                  <a:lnTo>
                    <a:pt x="15" y="28"/>
                  </a:lnTo>
                  <a:lnTo>
                    <a:pt x="10" y="24"/>
                  </a:lnTo>
                  <a:lnTo>
                    <a:pt x="4" y="24"/>
                  </a:lnTo>
                  <a:lnTo>
                    <a:pt x="0" y="19"/>
                  </a:lnTo>
                  <a:lnTo>
                    <a:pt x="0" y="19"/>
                  </a:lnTo>
                  <a:close/>
                  <a:moveTo>
                    <a:pt x="34" y="78"/>
                  </a:moveTo>
                  <a:lnTo>
                    <a:pt x="25" y="66"/>
                  </a:lnTo>
                  <a:lnTo>
                    <a:pt x="19" y="64"/>
                  </a:lnTo>
                  <a:lnTo>
                    <a:pt x="17" y="57"/>
                  </a:lnTo>
                  <a:lnTo>
                    <a:pt x="12" y="57"/>
                  </a:lnTo>
                  <a:lnTo>
                    <a:pt x="10" y="59"/>
                  </a:lnTo>
                  <a:lnTo>
                    <a:pt x="6" y="55"/>
                  </a:lnTo>
                  <a:lnTo>
                    <a:pt x="2" y="57"/>
                  </a:lnTo>
                  <a:lnTo>
                    <a:pt x="0" y="57"/>
                  </a:lnTo>
                  <a:lnTo>
                    <a:pt x="0" y="57"/>
                  </a:lnTo>
                  <a:lnTo>
                    <a:pt x="0" y="57"/>
                  </a:lnTo>
                  <a:lnTo>
                    <a:pt x="4" y="61"/>
                  </a:lnTo>
                  <a:lnTo>
                    <a:pt x="6" y="61"/>
                  </a:lnTo>
                  <a:lnTo>
                    <a:pt x="6" y="66"/>
                  </a:lnTo>
                  <a:lnTo>
                    <a:pt x="6" y="68"/>
                  </a:lnTo>
                  <a:lnTo>
                    <a:pt x="15" y="72"/>
                  </a:lnTo>
                  <a:lnTo>
                    <a:pt x="17" y="76"/>
                  </a:lnTo>
                  <a:lnTo>
                    <a:pt x="21" y="78"/>
                  </a:lnTo>
                  <a:lnTo>
                    <a:pt x="27" y="78"/>
                  </a:lnTo>
                  <a:lnTo>
                    <a:pt x="31" y="83"/>
                  </a:lnTo>
                  <a:lnTo>
                    <a:pt x="34" y="78"/>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97" name="Freeform 84">
              <a:extLst>
                <a:ext uri="{FF2B5EF4-FFF2-40B4-BE49-F238E27FC236}">
                  <a16:creationId xmlns:a16="http://schemas.microsoft.com/office/drawing/2014/main" id="{2951F9BC-53C2-4B1B-9069-3872927C68EE}"/>
                </a:ext>
              </a:extLst>
            </p:cNvPr>
            <p:cNvSpPr>
              <a:spLocks/>
            </p:cNvSpPr>
            <p:nvPr/>
          </p:nvSpPr>
          <p:spPr bwMode="auto">
            <a:xfrm>
              <a:off x="4956244" y="2808240"/>
              <a:ext cx="329702" cy="249079"/>
            </a:xfrm>
            <a:custGeom>
              <a:avLst/>
              <a:gdLst>
                <a:gd name="T0" fmla="*/ 17 w 409"/>
                <a:gd name="T1" fmla="*/ 9 h 329"/>
                <a:gd name="T2" fmla="*/ 38 w 409"/>
                <a:gd name="T3" fmla="*/ 21 h 329"/>
                <a:gd name="T4" fmla="*/ 51 w 409"/>
                <a:gd name="T5" fmla="*/ 21 h 329"/>
                <a:gd name="T6" fmla="*/ 64 w 409"/>
                <a:gd name="T7" fmla="*/ 11 h 329"/>
                <a:gd name="T8" fmla="*/ 76 w 409"/>
                <a:gd name="T9" fmla="*/ 4 h 329"/>
                <a:gd name="T10" fmla="*/ 80 w 409"/>
                <a:gd name="T11" fmla="*/ 13 h 329"/>
                <a:gd name="T12" fmla="*/ 89 w 409"/>
                <a:gd name="T13" fmla="*/ 32 h 329"/>
                <a:gd name="T14" fmla="*/ 99 w 409"/>
                <a:gd name="T15" fmla="*/ 38 h 329"/>
                <a:gd name="T16" fmla="*/ 106 w 409"/>
                <a:gd name="T17" fmla="*/ 55 h 329"/>
                <a:gd name="T18" fmla="*/ 127 w 409"/>
                <a:gd name="T19" fmla="*/ 57 h 329"/>
                <a:gd name="T20" fmla="*/ 158 w 409"/>
                <a:gd name="T21" fmla="*/ 72 h 329"/>
                <a:gd name="T22" fmla="*/ 203 w 409"/>
                <a:gd name="T23" fmla="*/ 70 h 329"/>
                <a:gd name="T24" fmla="*/ 213 w 409"/>
                <a:gd name="T25" fmla="*/ 53 h 329"/>
                <a:gd name="T26" fmla="*/ 236 w 409"/>
                <a:gd name="T27" fmla="*/ 34 h 329"/>
                <a:gd name="T28" fmla="*/ 260 w 409"/>
                <a:gd name="T29" fmla="*/ 32 h 329"/>
                <a:gd name="T30" fmla="*/ 289 w 409"/>
                <a:gd name="T31" fmla="*/ 45 h 329"/>
                <a:gd name="T32" fmla="*/ 310 w 409"/>
                <a:gd name="T33" fmla="*/ 55 h 329"/>
                <a:gd name="T34" fmla="*/ 342 w 409"/>
                <a:gd name="T35" fmla="*/ 76 h 329"/>
                <a:gd name="T36" fmla="*/ 344 w 409"/>
                <a:gd name="T37" fmla="*/ 95 h 329"/>
                <a:gd name="T38" fmla="*/ 344 w 409"/>
                <a:gd name="T39" fmla="*/ 110 h 329"/>
                <a:gd name="T40" fmla="*/ 335 w 409"/>
                <a:gd name="T41" fmla="*/ 125 h 329"/>
                <a:gd name="T42" fmla="*/ 346 w 409"/>
                <a:gd name="T43" fmla="*/ 137 h 329"/>
                <a:gd name="T44" fmla="*/ 346 w 409"/>
                <a:gd name="T45" fmla="*/ 173 h 329"/>
                <a:gd name="T46" fmla="*/ 369 w 409"/>
                <a:gd name="T47" fmla="*/ 196 h 329"/>
                <a:gd name="T48" fmla="*/ 367 w 409"/>
                <a:gd name="T49" fmla="*/ 245 h 329"/>
                <a:gd name="T50" fmla="*/ 390 w 409"/>
                <a:gd name="T51" fmla="*/ 257 h 329"/>
                <a:gd name="T52" fmla="*/ 397 w 409"/>
                <a:gd name="T53" fmla="*/ 276 h 329"/>
                <a:gd name="T54" fmla="*/ 407 w 409"/>
                <a:gd name="T55" fmla="*/ 293 h 329"/>
                <a:gd name="T56" fmla="*/ 382 w 409"/>
                <a:gd name="T57" fmla="*/ 304 h 329"/>
                <a:gd name="T58" fmla="*/ 380 w 409"/>
                <a:gd name="T59" fmla="*/ 327 h 329"/>
                <a:gd name="T60" fmla="*/ 363 w 409"/>
                <a:gd name="T61" fmla="*/ 325 h 329"/>
                <a:gd name="T62" fmla="*/ 354 w 409"/>
                <a:gd name="T63" fmla="*/ 323 h 329"/>
                <a:gd name="T64" fmla="*/ 323 w 409"/>
                <a:gd name="T65" fmla="*/ 321 h 329"/>
                <a:gd name="T66" fmla="*/ 304 w 409"/>
                <a:gd name="T67" fmla="*/ 316 h 329"/>
                <a:gd name="T68" fmla="*/ 285 w 409"/>
                <a:gd name="T69" fmla="*/ 300 h 329"/>
                <a:gd name="T70" fmla="*/ 278 w 409"/>
                <a:gd name="T71" fmla="*/ 285 h 329"/>
                <a:gd name="T72" fmla="*/ 257 w 409"/>
                <a:gd name="T73" fmla="*/ 287 h 329"/>
                <a:gd name="T74" fmla="*/ 228 w 409"/>
                <a:gd name="T75" fmla="*/ 293 h 329"/>
                <a:gd name="T76" fmla="*/ 207 w 409"/>
                <a:gd name="T77" fmla="*/ 287 h 329"/>
                <a:gd name="T78" fmla="*/ 194 w 409"/>
                <a:gd name="T79" fmla="*/ 274 h 329"/>
                <a:gd name="T80" fmla="*/ 173 w 409"/>
                <a:gd name="T81" fmla="*/ 270 h 329"/>
                <a:gd name="T82" fmla="*/ 156 w 409"/>
                <a:gd name="T83" fmla="*/ 249 h 329"/>
                <a:gd name="T84" fmla="*/ 154 w 409"/>
                <a:gd name="T85" fmla="*/ 245 h 329"/>
                <a:gd name="T86" fmla="*/ 139 w 409"/>
                <a:gd name="T87" fmla="*/ 219 h 329"/>
                <a:gd name="T88" fmla="*/ 127 w 409"/>
                <a:gd name="T89" fmla="*/ 222 h 329"/>
                <a:gd name="T90" fmla="*/ 120 w 409"/>
                <a:gd name="T91" fmla="*/ 215 h 329"/>
                <a:gd name="T92" fmla="*/ 116 w 409"/>
                <a:gd name="T93" fmla="*/ 224 h 329"/>
                <a:gd name="T94" fmla="*/ 106 w 409"/>
                <a:gd name="T95" fmla="*/ 217 h 329"/>
                <a:gd name="T96" fmla="*/ 93 w 409"/>
                <a:gd name="T97" fmla="*/ 190 h 329"/>
                <a:gd name="T98" fmla="*/ 82 w 409"/>
                <a:gd name="T99" fmla="*/ 167 h 329"/>
                <a:gd name="T100" fmla="*/ 55 w 409"/>
                <a:gd name="T101" fmla="*/ 156 h 329"/>
                <a:gd name="T102" fmla="*/ 53 w 409"/>
                <a:gd name="T103" fmla="*/ 141 h 329"/>
                <a:gd name="T104" fmla="*/ 45 w 409"/>
                <a:gd name="T105" fmla="*/ 133 h 329"/>
                <a:gd name="T106" fmla="*/ 47 w 409"/>
                <a:gd name="T107" fmla="*/ 114 h 329"/>
                <a:gd name="T108" fmla="*/ 51 w 409"/>
                <a:gd name="T109" fmla="*/ 99 h 329"/>
                <a:gd name="T110" fmla="*/ 53 w 409"/>
                <a:gd name="T111" fmla="*/ 93 h 329"/>
                <a:gd name="T112" fmla="*/ 32 w 409"/>
                <a:gd name="T113" fmla="*/ 87 h 329"/>
                <a:gd name="T114" fmla="*/ 23 w 409"/>
                <a:gd name="T115" fmla="*/ 72 h 329"/>
                <a:gd name="T116" fmla="*/ 17 w 409"/>
                <a:gd name="T117" fmla="*/ 57 h 329"/>
                <a:gd name="T118" fmla="*/ 11 w 409"/>
                <a:gd name="T119" fmla="*/ 34 h 329"/>
                <a:gd name="T120" fmla="*/ 2 w 409"/>
                <a:gd name="T121" fmla="*/ 15 h 329"/>
                <a:gd name="T122" fmla="*/ 11 w 409"/>
                <a:gd name="T12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9" h="329">
                  <a:moveTo>
                    <a:pt x="11" y="0"/>
                  </a:moveTo>
                  <a:lnTo>
                    <a:pt x="11" y="0"/>
                  </a:lnTo>
                  <a:lnTo>
                    <a:pt x="15" y="4"/>
                  </a:lnTo>
                  <a:lnTo>
                    <a:pt x="17" y="4"/>
                  </a:lnTo>
                  <a:lnTo>
                    <a:pt x="17" y="9"/>
                  </a:lnTo>
                  <a:lnTo>
                    <a:pt x="17" y="11"/>
                  </a:lnTo>
                  <a:lnTo>
                    <a:pt x="26" y="15"/>
                  </a:lnTo>
                  <a:lnTo>
                    <a:pt x="28" y="19"/>
                  </a:lnTo>
                  <a:lnTo>
                    <a:pt x="32" y="21"/>
                  </a:lnTo>
                  <a:lnTo>
                    <a:pt x="38" y="21"/>
                  </a:lnTo>
                  <a:lnTo>
                    <a:pt x="42" y="26"/>
                  </a:lnTo>
                  <a:lnTo>
                    <a:pt x="45" y="21"/>
                  </a:lnTo>
                  <a:lnTo>
                    <a:pt x="45" y="21"/>
                  </a:lnTo>
                  <a:lnTo>
                    <a:pt x="49" y="21"/>
                  </a:lnTo>
                  <a:lnTo>
                    <a:pt x="51" y="21"/>
                  </a:lnTo>
                  <a:lnTo>
                    <a:pt x="55" y="21"/>
                  </a:lnTo>
                  <a:lnTo>
                    <a:pt x="55" y="19"/>
                  </a:lnTo>
                  <a:lnTo>
                    <a:pt x="57" y="17"/>
                  </a:lnTo>
                  <a:lnTo>
                    <a:pt x="59" y="17"/>
                  </a:lnTo>
                  <a:lnTo>
                    <a:pt x="64" y="11"/>
                  </a:lnTo>
                  <a:lnTo>
                    <a:pt x="66" y="11"/>
                  </a:lnTo>
                  <a:lnTo>
                    <a:pt x="68" y="7"/>
                  </a:lnTo>
                  <a:lnTo>
                    <a:pt x="70" y="7"/>
                  </a:lnTo>
                  <a:lnTo>
                    <a:pt x="74" y="4"/>
                  </a:lnTo>
                  <a:lnTo>
                    <a:pt x="76" y="4"/>
                  </a:lnTo>
                  <a:lnTo>
                    <a:pt x="76" y="4"/>
                  </a:lnTo>
                  <a:lnTo>
                    <a:pt x="78" y="4"/>
                  </a:lnTo>
                  <a:lnTo>
                    <a:pt x="80" y="9"/>
                  </a:lnTo>
                  <a:lnTo>
                    <a:pt x="82" y="11"/>
                  </a:lnTo>
                  <a:lnTo>
                    <a:pt x="80" y="13"/>
                  </a:lnTo>
                  <a:lnTo>
                    <a:pt x="80" y="15"/>
                  </a:lnTo>
                  <a:lnTo>
                    <a:pt x="87" y="17"/>
                  </a:lnTo>
                  <a:lnTo>
                    <a:pt x="80" y="23"/>
                  </a:lnTo>
                  <a:lnTo>
                    <a:pt x="87" y="30"/>
                  </a:lnTo>
                  <a:lnTo>
                    <a:pt x="89" y="32"/>
                  </a:lnTo>
                  <a:lnTo>
                    <a:pt x="91" y="34"/>
                  </a:lnTo>
                  <a:lnTo>
                    <a:pt x="93" y="34"/>
                  </a:lnTo>
                  <a:lnTo>
                    <a:pt x="95" y="34"/>
                  </a:lnTo>
                  <a:lnTo>
                    <a:pt x="95" y="34"/>
                  </a:lnTo>
                  <a:lnTo>
                    <a:pt x="99" y="38"/>
                  </a:lnTo>
                  <a:lnTo>
                    <a:pt x="99" y="42"/>
                  </a:lnTo>
                  <a:lnTo>
                    <a:pt x="99" y="49"/>
                  </a:lnTo>
                  <a:lnTo>
                    <a:pt x="99" y="49"/>
                  </a:lnTo>
                  <a:lnTo>
                    <a:pt x="104" y="51"/>
                  </a:lnTo>
                  <a:lnTo>
                    <a:pt x="106" y="55"/>
                  </a:lnTo>
                  <a:lnTo>
                    <a:pt x="112" y="55"/>
                  </a:lnTo>
                  <a:lnTo>
                    <a:pt x="114" y="55"/>
                  </a:lnTo>
                  <a:lnTo>
                    <a:pt x="118" y="53"/>
                  </a:lnTo>
                  <a:lnTo>
                    <a:pt x="125" y="57"/>
                  </a:lnTo>
                  <a:lnTo>
                    <a:pt x="127" y="57"/>
                  </a:lnTo>
                  <a:lnTo>
                    <a:pt x="129" y="61"/>
                  </a:lnTo>
                  <a:lnTo>
                    <a:pt x="131" y="66"/>
                  </a:lnTo>
                  <a:lnTo>
                    <a:pt x="141" y="70"/>
                  </a:lnTo>
                  <a:lnTo>
                    <a:pt x="146" y="70"/>
                  </a:lnTo>
                  <a:lnTo>
                    <a:pt x="158" y="72"/>
                  </a:lnTo>
                  <a:lnTo>
                    <a:pt x="163" y="72"/>
                  </a:lnTo>
                  <a:lnTo>
                    <a:pt x="177" y="70"/>
                  </a:lnTo>
                  <a:lnTo>
                    <a:pt x="186" y="68"/>
                  </a:lnTo>
                  <a:lnTo>
                    <a:pt x="198" y="70"/>
                  </a:lnTo>
                  <a:lnTo>
                    <a:pt x="203" y="70"/>
                  </a:lnTo>
                  <a:lnTo>
                    <a:pt x="205" y="66"/>
                  </a:lnTo>
                  <a:lnTo>
                    <a:pt x="201" y="59"/>
                  </a:lnTo>
                  <a:lnTo>
                    <a:pt x="198" y="55"/>
                  </a:lnTo>
                  <a:lnTo>
                    <a:pt x="203" y="53"/>
                  </a:lnTo>
                  <a:lnTo>
                    <a:pt x="213" y="53"/>
                  </a:lnTo>
                  <a:lnTo>
                    <a:pt x="215" y="47"/>
                  </a:lnTo>
                  <a:lnTo>
                    <a:pt x="217" y="42"/>
                  </a:lnTo>
                  <a:lnTo>
                    <a:pt x="219" y="42"/>
                  </a:lnTo>
                  <a:lnTo>
                    <a:pt x="228" y="36"/>
                  </a:lnTo>
                  <a:lnTo>
                    <a:pt x="236" y="34"/>
                  </a:lnTo>
                  <a:lnTo>
                    <a:pt x="245" y="36"/>
                  </a:lnTo>
                  <a:lnTo>
                    <a:pt x="247" y="32"/>
                  </a:lnTo>
                  <a:lnTo>
                    <a:pt x="251" y="30"/>
                  </a:lnTo>
                  <a:lnTo>
                    <a:pt x="253" y="32"/>
                  </a:lnTo>
                  <a:lnTo>
                    <a:pt x="260" y="32"/>
                  </a:lnTo>
                  <a:lnTo>
                    <a:pt x="266" y="38"/>
                  </a:lnTo>
                  <a:lnTo>
                    <a:pt x="272" y="38"/>
                  </a:lnTo>
                  <a:lnTo>
                    <a:pt x="283" y="47"/>
                  </a:lnTo>
                  <a:lnTo>
                    <a:pt x="287" y="47"/>
                  </a:lnTo>
                  <a:lnTo>
                    <a:pt x="289" y="45"/>
                  </a:lnTo>
                  <a:lnTo>
                    <a:pt x="297" y="47"/>
                  </a:lnTo>
                  <a:lnTo>
                    <a:pt x="302" y="49"/>
                  </a:lnTo>
                  <a:lnTo>
                    <a:pt x="304" y="55"/>
                  </a:lnTo>
                  <a:lnTo>
                    <a:pt x="306" y="55"/>
                  </a:lnTo>
                  <a:lnTo>
                    <a:pt x="310" y="55"/>
                  </a:lnTo>
                  <a:lnTo>
                    <a:pt x="316" y="57"/>
                  </a:lnTo>
                  <a:lnTo>
                    <a:pt x="325" y="68"/>
                  </a:lnTo>
                  <a:lnTo>
                    <a:pt x="333" y="68"/>
                  </a:lnTo>
                  <a:lnTo>
                    <a:pt x="338" y="70"/>
                  </a:lnTo>
                  <a:lnTo>
                    <a:pt x="342" y="76"/>
                  </a:lnTo>
                  <a:lnTo>
                    <a:pt x="340" y="78"/>
                  </a:lnTo>
                  <a:lnTo>
                    <a:pt x="342" y="85"/>
                  </a:lnTo>
                  <a:lnTo>
                    <a:pt x="342" y="87"/>
                  </a:lnTo>
                  <a:lnTo>
                    <a:pt x="344" y="91"/>
                  </a:lnTo>
                  <a:lnTo>
                    <a:pt x="344" y="95"/>
                  </a:lnTo>
                  <a:lnTo>
                    <a:pt x="344" y="99"/>
                  </a:lnTo>
                  <a:lnTo>
                    <a:pt x="342" y="101"/>
                  </a:lnTo>
                  <a:lnTo>
                    <a:pt x="346" y="106"/>
                  </a:lnTo>
                  <a:lnTo>
                    <a:pt x="344" y="106"/>
                  </a:lnTo>
                  <a:lnTo>
                    <a:pt x="344" y="110"/>
                  </a:lnTo>
                  <a:lnTo>
                    <a:pt x="340" y="112"/>
                  </a:lnTo>
                  <a:lnTo>
                    <a:pt x="335" y="114"/>
                  </a:lnTo>
                  <a:lnTo>
                    <a:pt x="335" y="116"/>
                  </a:lnTo>
                  <a:lnTo>
                    <a:pt x="340" y="118"/>
                  </a:lnTo>
                  <a:lnTo>
                    <a:pt x="335" y="125"/>
                  </a:lnTo>
                  <a:lnTo>
                    <a:pt x="338" y="125"/>
                  </a:lnTo>
                  <a:lnTo>
                    <a:pt x="338" y="133"/>
                  </a:lnTo>
                  <a:lnTo>
                    <a:pt x="338" y="135"/>
                  </a:lnTo>
                  <a:lnTo>
                    <a:pt x="346" y="137"/>
                  </a:lnTo>
                  <a:lnTo>
                    <a:pt x="346" y="137"/>
                  </a:lnTo>
                  <a:lnTo>
                    <a:pt x="340" y="146"/>
                  </a:lnTo>
                  <a:lnTo>
                    <a:pt x="340" y="150"/>
                  </a:lnTo>
                  <a:lnTo>
                    <a:pt x="346" y="160"/>
                  </a:lnTo>
                  <a:lnTo>
                    <a:pt x="348" y="171"/>
                  </a:lnTo>
                  <a:lnTo>
                    <a:pt x="346" y="173"/>
                  </a:lnTo>
                  <a:lnTo>
                    <a:pt x="348" y="177"/>
                  </a:lnTo>
                  <a:lnTo>
                    <a:pt x="348" y="184"/>
                  </a:lnTo>
                  <a:lnTo>
                    <a:pt x="367" y="184"/>
                  </a:lnTo>
                  <a:lnTo>
                    <a:pt x="369" y="190"/>
                  </a:lnTo>
                  <a:lnTo>
                    <a:pt x="369" y="196"/>
                  </a:lnTo>
                  <a:lnTo>
                    <a:pt x="371" y="205"/>
                  </a:lnTo>
                  <a:lnTo>
                    <a:pt x="369" y="207"/>
                  </a:lnTo>
                  <a:lnTo>
                    <a:pt x="354" y="228"/>
                  </a:lnTo>
                  <a:lnTo>
                    <a:pt x="365" y="241"/>
                  </a:lnTo>
                  <a:lnTo>
                    <a:pt x="367" y="245"/>
                  </a:lnTo>
                  <a:lnTo>
                    <a:pt x="373" y="251"/>
                  </a:lnTo>
                  <a:lnTo>
                    <a:pt x="378" y="253"/>
                  </a:lnTo>
                  <a:lnTo>
                    <a:pt x="380" y="255"/>
                  </a:lnTo>
                  <a:lnTo>
                    <a:pt x="386" y="255"/>
                  </a:lnTo>
                  <a:lnTo>
                    <a:pt x="390" y="257"/>
                  </a:lnTo>
                  <a:lnTo>
                    <a:pt x="390" y="260"/>
                  </a:lnTo>
                  <a:lnTo>
                    <a:pt x="394" y="260"/>
                  </a:lnTo>
                  <a:lnTo>
                    <a:pt x="397" y="268"/>
                  </a:lnTo>
                  <a:lnTo>
                    <a:pt x="397" y="272"/>
                  </a:lnTo>
                  <a:lnTo>
                    <a:pt x="397" y="276"/>
                  </a:lnTo>
                  <a:lnTo>
                    <a:pt x="399" y="281"/>
                  </a:lnTo>
                  <a:lnTo>
                    <a:pt x="403" y="281"/>
                  </a:lnTo>
                  <a:lnTo>
                    <a:pt x="409" y="285"/>
                  </a:lnTo>
                  <a:lnTo>
                    <a:pt x="409" y="291"/>
                  </a:lnTo>
                  <a:lnTo>
                    <a:pt x="407" y="293"/>
                  </a:lnTo>
                  <a:lnTo>
                    <a:pt x="401" y="293"/>
                  </a:lnTo>
                  <a:lnTo>
                    <a:pt x="392" y="295"/>
                  </a:lnTo>
                  <a:lnTo>
                    <a:pt x="390" y="297"/>
                  </a:lnTo>
                  <a:lnTo>
                    <a:pt x="384" y="300"/>
                  </a:lnTo>
                  <a:lnTo>
                    <a:pt x="382" y="304"/>
                  </a:lnTo>
                  <a:lnTo>
                    <a:pt x="382" y="308"/>
                  </a:lnTo>
                  <a:lnTo>
                    <a:pt x="380" y="312"/>
                  </a:lnTo>
                  <a:lnTo>
                    <a:pt x="382" y="316"/>
                  </a:lnTo>
                  <a:lnTo>
                    <a:pt x="380" y="323"/>
                  </a:lnTo>
                  <a:lnTo>
                    <a:pt x="380" y="327"/>
                  </a:lnTo>
                  <a:lnTo>
                    <a:pt x="380" y="327"/>
                  </a:lnTo>
                  <a:lnTo>
                    <a:pt x="378" y="329"/>
                  </a:lnTo>
                  <a:lnTo>
                    <a:pt x="375" y="329"/>
                  </a:lnTo>
                  <a:lnTo>
                    <a:pt x="369" y="327"/>
                  </a:lnTo>
                  <a:lnTo>
                    <a:pt x="363" y="325"/>
                  </a:lnTo>
                  <a:lnTo>
                    <a:pt x="361" y="323"/>
                  </a:lnTo>
                  <a:lnTo>
                    <a:pt x="359" y="323"/>
                  </a:lnTo>
                  <a:lnTo>
                    <a:pt x="359" y="327"/>
                  </a:lnTo>
                  <a:lnTo>
                    <a:pt x="356" y="327"/>
                  </a:lnTo>
                  <a:lnTo>
                    <a:pt x="354" y="323"/>
                  </a:lnTo>
                  <a:lnTo>
                    <a:pt x="352" y="325"/>
                  </a:lnTo>
                  <a:lnTo>
                    <a:pt x="348" y="323"/>
                  </a:lnTo>
                  <a:lnTo>
                    <a:pt x="340" y="323"/>
                  </a:lnTo>
                  <a:lnTo>
                    <a:pt x="333" y="321"/>
                  </a:lnTo>
                  <a:lnTo>
                    <a:pt x="323" y="321"/>
                  </a:lnTo>
                  <a:lnTo>
                    <a:pt x="319" y="316"/>
                  </a:lnTo>
                  <a:lnTo>
                    <a:pt x="316" y="316"/>
                  </a:lnTo>
                  <a:lnTo>
                    <a:pt x="312" y="319"/>
                  </a:lnTo>
                  <a:lnTo>
                    <a:pt x="308" y="316"/>
                  </a:lnTo>
                  <a:lnTo>
                    <a:pt x="304" y="316"/>
                  </a:lnTo>
                  <a:lnTo>
                    <a:pt x="293" y="316"/>
                  </a:lnTo>
                  <a:lnTo>
                    <a:pt x="291" y="314"/>
                  </a:lnTo>
                  <a:lnTo>
                    <a:pt x="289" y="314"/>
                  </a:lnTo>
                  <a:lnTo>
                    <a:pt x="289" y="308"/>
                  </a:lnTo>
                  <a:lnTo>
                    <a:pt x="285" y="300"/>
                  </a:lnTo>
                  <a:lnTo>
                    <a:pt x="283" y="293"/>
                  </a:lnTo>
                  <a:lnTo>
                    <a:pt x="281" y="289"/>
                  </a:lnTo>
                  <a:lnTo>
                    <a:pt x="278" y="287"/>
                  </a:lnTo>
                  <a:lnTo>
                    <a:pt x="278" y="287"/>
                  </a:lnTo>
                  <a:lnTo>
                    <a:pt x="278" y="285"/>
                  </a:lnTo>
                  <a:lnTo>
                    <a:pt x="270" y="285"/>
                  </a:lnTo>
                  <a:lnTo>
                    <a:pt x="266" y="285"/>
                  </a:lnTo>
                  <a:lnTo>
                    <a:pt x="262" y="289"/>
                  </a:lnTo>
                  <a:lnTo>
                    <a:pt x="257" y="289"/>
                  </a:lnTo>
                  <a:lnTo>
                    <a:pt x="257" y="287"/>
                  </a:lnTo>
                  <a:lnTo>
                    <a:pt x="257" y="289"/>
                  </a:lnTo>
                  <a:lnTo>
                    <a:pt x="249" y="295"/>
                  </a:lnTo>
                  <a:lnTo>
                    <a:pt x="241" y="300"/>
                  </a:lnTo>
                  <a:lnTo>
                    <a:pt x="234" y="295"/>
                  </a:lnTo>
                  <a:lnTo>
                    <a:pt x="228" y="293"/>
                  </a:lnTo>
                  <a:lnTo>
                    <a:pt x="222" y="295"/>
                  </a:lnTo>
                  <a:lnTo>
                    <a:pt x="219" y="295"/>
                  </a:lnTo>
                  <a:lnTo>
                    <a:pt x="213" y="289"/>
                  </a:lnTo>
                  <a:lnTo>
                    <a:pt x="209" y="289"/>
                  </a:lnTo>
                  <a:lnTo>
                    <a:pt x="207" y="287"/>
                  </a:lnTo>
                  <a:lnTo>
                    <a:pt x="203" y="285"/>
                  </a:lnTo>
                  <a:lnTo>
                    <a:pt x="196" y="278"/>
                  </a:lnTo>
                  <a:lnTo>
                    <a:pt x="198" y="276"/>
                  </a:lnTo>
                  <a:lnTo>
                    <a:pt x="198" y="276"/>
                  </a:lnTo>
                  <a:lnTo>
                    <a:pt x="194" y="274"/>
                  </a:lnTo>
                  <a:lnTo>
                    <a:pt x="194" y="274"/>
                  </a:lnTo>
                  <a:lnTo>
                    <a:pt x="188" y="274"/>
                  </a:lnTo>
                  <a:lnTo>
                    <a:pt x="186" y="272"/>
                  </a:lnTo>
                  <a:lnTo>
                    <a:pt x="179" y="270"/>
                  </a:lnTo>
                  <a:lnTo>
                    <a:pt x="173" y="270"/>
                  </a:lnTo>
                  <a:lnTo>
                    <a:pt x="169" y="268"/>
                  </a:lnTo>
                  <a:lnTo>
                    <a:pt x="163" y="255"/>
                  </a:lnTo>
                  <a:lnTo>
                    <a:pt x="163" y="251"/>
                  </a:lnTo>
                  <a:lnTo>
                    <a:pt x="160" y="251"/>
                  </a:lnTo>
                  <a:lnTo>
                    <a:pt x="156" y="249"/>
                  </a:lnTo>
                  <a:lnTo>
                    <a:pt x="156" y="249"/>
                  </a:lnTo>
                  <a:lnTo>
                    <a:pt x="158" y="249"/>
                  </a:lnTo>
                  <a:lnTo>
                    <a:pt x="160" y="249"/>
                  </a:lnTo>
                  <a:lnTo>
                    <a:pt x="158" y="245"/>
                  </a:lnTo>
                  <a:lnTo>
                    <a:pt x="154" y="245"/>
                  </a:lnTo>
                  <a:lnTo>
                    <a:pt x="152" y="245"/>
                  </a:lnTo>
                  <a:lnTo>
                    <a:pt x="152" y="238"/>
                  </a:lnTo>
                  <a:lnTo>
                    <a:pt x="146" y="230"/>
                  </a:lnTo>
                  <a:lnTo>
                    <a:pt x="144" y="226"/>
                  </a:lnTo>
                  <a:lnTo>
                    <a:pt x="139" y="219"/>
                  </a:lnTo>
                  <a:lnTo>
                    <a:pt x="137" y="219"/>
                  </a:lnTo>
                  <a:lnTo>
                    <a:pt x="133" y="224"/>
                  </a:lnTo>
                  <a:lnTo>
                    <a:pt x="131" y="224"/>
                  </a:lnTo>
                  <a:lnTo>
                    <a:pt x="129" y="219"/>
                  </a:lnTo>
                  <a:lnTo>
                    <a:pt x="127" y="222"/>
                  </a:lnTo>
                  <a:lnTo>
                    <a:pt x="123" y="219"/>
                  </a:lnTo>
                  <a:lnTo>
                    <a:pt x="123" y="217"/>
                  </a:lnTo>
                  <a:lnTo>
                    <a:pt x="123" y="215"/>
                  </a:lnTo>
                  <a:lnTo>
                    <a:pt x="123" y="215"/>
                  </a:lnTo>
                  <a:lnTo>
                    <a:pt x="120" y="215"/>
                  </a:lnTo>
                  <a:lnTo>
                    <a:pt x="116" y="215"/>
                  </a:lnTo>
                  <a:lnTo>
                    <a:pt x="120" y="217"/>
                  </a:lnTo>
                  <a:lnTo>
                    <a:pt x="120" y="222"/>
                  </a:lnTo>
                  <a:lnTo>
                    <a:pt x="118" y="224"/>
                  </a:lnTo>
                  <a:lnTo>
                    <a:pt x="116" y="224"/>
                  </a:lnTo>
                  <a:lnTo>
                    <a:pt x="112" y="219"/>
                  </a:lnTo>
                  <a:lnTo>
                    <a:pt x="112" y="219"/>
                  </a:lnTo>
                  <a:lnTo>
                    <a:pt x="110" y="219"/>
                  </a:lnTo>
                  <a:lnTo>
                    <a:pt x="110" y="217"/>
                  </a:lnTo>
                  <a:lnTo>
                    <a:pt x="106" y="217"/>
                  </a:lnTo>
                  <a:lnTo>
                    <a:pt x="101" y="213"/>
                  </a:lnTo>
                  <a:lnTo>
                    <a:pt x="99" y="203"/>
                  </a:lnTo>
                  <a:lnTo>
                    <a:pt x="93" y="203"/>
                  </a:lnTo>
                  <a:lnTo>
                    <a:pt x="93" y="196"/>
                  </a:lnTo>
                  <a:lnTo>
                    <a:pt x="93" y="190"/>
                  </a:lnTo>
                  <a:lnTo>
                    <a:pt x="97" y="188"/>
                  </a:lnTo>
                  <a:lnTo>
                    <a:pt x="93" y="177"/>
                  </a:lnTo>
                  <a:lnTo>
                    <a:pt x="89" y="175"/>
                  </a:lnTo>
                  <a:lnTo>
                    <a:pt x="85" y="169"/>
                  </a:lnTo>
                  <a:lnTo>
                    <a:pt x="82" y="167"/>
                  </a:lnTo>
                  <a:lnTo>
                    <a:pt x="80" y="169"/>
                  </a:lnTo>
                  <a:lnTo>
                    <a:pt x="66" y="158"/>
                  </a:lnTo>
                  <a:lnTo>
                    <a:pt x="61" y="158"/>
                  </a:lnTo>
                  <a:lnTo>
                    <a:pt x="59" y="160"/>
                  </a:lnTo>
                  <a:lnTo>
                    <a:pt x="55" y="156"/>
                  </a:lnTo>
                  <a:lnTo>
                    <a:pt x="57" y="154"/>
                  </a:lnTo>
                  <a:lnTo>
                    <a:pt x="55" y="152"/>
                  </a:lnTo>
                  <a:lnTo>
                    <a:pt x="57" y="150"/>
                  </a:lnTo>
                  <a:lnTo>
                    <a:pt x="53" y="146"/>
                  </a:lnTo>
                  <a:lnTo>
                    <a:pt x="53" y="141"/>
                  </a:lnTo>
                  <a:lnTo>
                    <a:pt x="49" y="141"/>
                  </a:lnTo>
                  <a:lnTo>
                    <a:pt x="47" y="139"/>
                  </a:lnTo>
                  <a:lnTo>
                    <a:pt x="42" y="139"/>
                  </a:lnTo>
                  <a:lnTo>
                    <a:pt x="42" y="135"/>
                  </a:lnTo>
                  <a:lnTo>
                    <a:pt x="45" y="133"/>
                  </a:lnTo>
                  <a:lnTo>
                    <a:pt x="42" y="131"/>
                  </a:lnTo>
                  <a:lnTo>
                    <a:pt x="45" y="129"/>
                  </a:lnTo>
                  <a:lnTo>
                    <a:pt x="45" y="120"/>
                  </a:lnTo>
                  <a:lnTo>
                    <a:pt x="47" y="120"/>
                  </a:lnTo>
                  <a:lnTo>
                    <a:pt x="47" y="114"/>
                  </a:lnTo>
                  <a:lnTo>
                    <a:pt x="51" y="114"/>
                  </a:lnTo>
                  <a:lnTo>
                    <a:pt x="53" y="112"/>
                  </a:lnTo>
                  <a:lnTo>
                    <a:pt x="53" y="106"/>
                  </a:lnTo>
                  <a:lnTo>
                    <a:pt x="51" y="104"/>
                  </a:lnTo>
                  <a:lnTo>
                    <a:pt x="51" y="99"/>
                  </a:lnTo>
                  <a:lnTo>
                    <a:pt x="53" y="99"/>
                  </a:lnTo>
                  <a:lnTo>
                    <a:pt x="57" y="97"/>
                  </a:lnTo>
                  <a:lnTo>
                    <a:pt x="57" y="97"/>
                  </a:lnTo>
                  <a:lnTo>
                    <a:pt x="55" y="95"/>
                  </a:lnTo>
                  <a:lnTo>
                    <a:pt x="53" y="93"/>
                  </a:lnTo>
                  <a:lnTo>
                    <a:pt x="49" y="95"/>
                  </a:lnTo>
                  <a:lnTo>
                    <a:pt x="47" y="93"/>
                  </a:lnTo>
                  <a:lnTo>
                    <a:pt x="40" y="91"/>
                  </a:lnTo>
                  <a:lnTo>
                    <a:pt x="36" y="89"/>
                  </a:lnTo>
                  <a:lnTo>
                    <a:pt x="32" y="87"/>
                  </a:lnTo>
                  <a:lnTo>
                    <a:pt x="32" y="82"/>
                  </a:lnTo>
                  <a:lnTo>
                    <a:pt x="30" y="80"/>
                  </a:lnTo>
                  <a:lnTo>
                    <a:pt x="26" y="78"/>
                  </a:lnTo>
                  <a:lnTo>
                    <a:pt x="23" y="74"/>
                  </a:lnTo>
                  <a:lnTo>
                    <a:pt x="23" y="72"/>
                  </a:lnTo>
                  <a:lnTo>
                    <a:pt x="21" y="66"/>
                  </a:lnTo>
                  <a:lnTo>
                    <a:pt x="19" y="66"/>
                  </a:lnTo>
                  <a:lnTo>
                    <a:pt x="19" y="66"/>
                  </a:lnTo>
                  <a:lnTo>
                    <a:pt x="19" y="64"/>
                  </a:lnTo>
                  <a:lnTo>
                    <a:pt x="17" y="57"/>
                  </a:lnTo>
                  <a:lnTo>
                    <a:pt x="13" y="51"/>
                  </a:lnTo>
                  <a:lnTo>
                    <a:pt x="9" y="49"/>
                  </a:lnTo>
                  <a:lnTo>
                    <a:pt x="9" y="47"/>
                  </a:lnTo>
                  <a:lnTo>
                    <a:pt x="9" y="40"/>
                  </a:lnTo>
                  <a:lnTo>
                    <a:pt x="11" y="34"/>
                  </a:lnTo>
                  <a:lnTo>
                    <a:pt x="9" y="32"/>
                  </a:lnTo>
                  <a:lnTo>
                    <a:pt x="4" y="32"/>
                  </a:lnTo>
                  <a:lnTo>
                    <a:pt x="4" y="26"/>
                  </a:lnTo>
                  <a:lnTo>
                    <a:pt x="4" y="21"/>
                  </a:lnTo>
                  <a:lnTo>
                    <a:pt x="2" y="15"/>
                  </a:lnTo>
                  <a:lnTo>
                    <a:pt x="0" y="11"/>
                  </a:lnTo>
                  <a:lnTo>
                    <a:pt x="0" y="9"/>
                  </a:lnTo>
                  <a:lnTo>
                    <a:pt x="7" y="9"/>
                  </a:lnTo>
                  <a:lnTo>
                    <a:pt x="9" y="2"/>
                  </a:lnTo>
                  <a:lnTo>
                    <a:pt x="11" y="0"/>
                  </a:lnTo>
                  <a:lnTo>
                    <a:pt x="11" y="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98" name="Freeform 85">
              <a:extLst>
                <a:ext uri="{FF2B5EF4-FFF2-40B4-BE49-F238E27FC236}">
                  <a16:creationId xmlns:a16="http://schemas.microsoft.com/office/drawing/2014/main" id="{AE134D8C-3312-4DD3-A9A8-C8E996B3C706}"/>
                </a:ext>
              </a:extLst>
            </p:cNvPr>
            <p:cNvSpPr>
              <a:spLocks/>
            </p:cNvSpPr>
            <p:nvPr/>
          </p:nvSpPr>
          <p:spPr bwMode="auto">
            <a:xfrm>
              <a:off x="4940927" y="2779471"/>
              <a:ext cx="58040" cy="44667"/>
            </a:xfrm>
            <a:custGeom>
              <a:avLst/>
              <a:gdLst>
                <a:gd name="T0" fmla="*/ 0 w 72"/>
                <a:gd name="T1" fmla="*/ 5 h 59"/>
                <a:gd name="T2" fmla="*/ 7 w 72"/>
                <a:gd name="T3" fmla="*/ 2 h 59"/>
                <a:gd name="T4" fmla="*/ 15 w 72"/>
                <a:gd name="T5" fmla="*/ 0 h 59"/>
                <a:gd name="T6" fmla="*/ 17 w 72"/>
                <a:gd name="T7" fmla="*/ 0 h 59"/>
                <a:gd name="T8" fmla="*/ 30 w 72"/>
                <a:gd name="T9" fmla="*/ 0 h 59"/>
                <a:gd name="T10" fmla="*/ 34 w 72"/>
                <a:gd name="T11" fmla="*/ 5 h 59"/>
                <a:gd name="T12" fmla="*/ 40 w 72"/>
                <a:gd name="T13" fmla="*/ 5 h 59"/>
                <a:gd name="T14" fmla="*/ 45 w 72"/>
                <a:gd name="T15" fmla="*/ 9 h 59"/>
                <a:gd name="T16" fmla="*/ 42 w 72"/>
                <a:gd name="T17" fmla="*/ 13 h 59"/>
                <a:gd name="T18" fmla="*/ 45 w 72"/>
                <a:gd name="T19" fmla="*/ 17 h 59"/>
                <a:gd name="T20" fmla="*/ 51 w 72"/>
                <a:gd name="T21" fmla="*/ 24 h 59"/>
                <a:gd name="T22" fmla="*/ 53 w 72"/>
                <a:gd name="T23" fmla="*/ 28 h 59"/>
                <a:gd name="T24" fmla="*/ 49 w 72"/>
                <a:gd name="T25" fmla="*/ 32 h 59"/>
                <a:gd name="T26" fmla="*/ 53 w 72"/>
                <a:gd name="T27" fmla="*/ 38 h 59"/>
                <a:gd name="T28" fmla="*/ 61 w 72"/>
                <a:gd name="T29" fmla="*/ 42 h 59"/>
                <a:gd name="T30" fmla="*/ 68 w 72"/>
                <a:gd name="T31" fmla="*/ 42 h 59"/>
                <a:gd name="T32" fmla="*/ 72 w 72"/>
                <a:gd name="T33" fmla="*/ 47 h 59"/>
                <a:gd name="T34" fmla="*/ 66 w 72"/>
                <a:gd name="T35" fmla="*/ 49 h 59"/>
                <a:gd name="T36" fmla="*/ 70 w 72"/>
                <a:gd name="T37" fmla="*/ 53 h 59"/>
                <a:gd name="T38" fmla="*/ 68 w 72"/>
                <a:gd name="T39" fmla="*/ 55 h 59"/>
                <a:gd name="T40" fmla="*/ 68 w 72"/>
                <a:gd name="T41" fmla="*/ 59 h 59"/>
                <a:gd name="T42" fmla="*/ 64 w 72"/>
                <a:gd name="T43" fmla="*/ 59 h 59"/>
                <a:gd name="T44" fmla="*/ 55 w 72"/>
                <a:gd name="T45" fmla="*/ 47 h 59"/>
                <a:gd name="T46" fmla="*/ 49 w 72"/>
                <a:gd name="T47" fmla="*/ 45 h 59"/>
                <a:gd name="T48" fmla="*/ 47 w 72"/>
                <a:gd name="T49" fmla="*/ 38 h 59"/>
                <a:gd name="T50" fmla="*/ 42 w 72"/>
                <a:gd name="T51" fmla="*/ 38 h 59"/>
                <a:gd name="T52" fmla="*/ 40 w 72"/>
                <a:gd name="T53" fmla="*/ 40 h 59"/>
                <a:gd name="T54" fmla="*/ 36 w 72"/>
                <a:gd name="T55" fmla="*/ 36 h 59"/>
                <a:gd name="T56" fmla="*/ 32 w 72"/>
                <a:gd name="T57" fmla="*/ 38 h 59"/>
                <a:gd name="T58" fmla="*/ 30 w 72"/>
                <a:gd name="T59" fmla="*/ 38 h 59"/>
                <a:gd name="T60" fmla="*/ 28 w 72"/>
                <a:gd name="T61" fmla="*/ 36 h 59"/>
                <a:gd name="T62" fmla="*/ 23 w 72"/>
                <a:gd name="T63" fmla="*/ 32 h 59"/>
                <a:gd name="T64" fmla="*/ 19 w 72"/>
                <a:gd name="T65" fmla="*/ 32 h 59"/>
                <a:gd name="T66" fmla="*/ 13 w 72"/>
                <a:gd name="T67" fmla="*/ 32 h 59"/>
                <a:gd name="T68" fmla="*/ 9 w 72"/>
                <a:gd name="T69" fmla="*/ 28 h 59"/>
                <a:gd name="T70" fmla="*/ 9 w 72"/>
                <a:gd name="T71" fmla="*/ 21 h 59"/>
                <a:gd name="T72" fmla="*/ 9 w 72"/>
                <a:gd name="T73" fmla="*/ 15 h 59"/>
                <a:gd name="T74" fmla="*/ 7 w 72"/>
                <a:gd name="T75" fmla="*/ 11 h 59"/>
                <a:gd name="T76" fmla="*/ 2 w 72"/>
                <a:gd name="T77" fmla="*/ 9 h 59"/>
                <a:gd name="T78" fmla="*/ 2 w 72"/>
                <a:gd name="T79" fmla="*/ 7 h 59"/>
                <a:gd name="T80" fmla="*/ 0 w 72"/>
                <a:gd name="T81"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2" h="59">
                  <a:moveTo>
                    <a:pt x="0" y="5"/>
                  </a:moveTo>
                  <a:lnTo>
                    <a:pt x="7" y="2"/>
                  </a:lnTo>
                  <a:lnTo>
                    <a:pt x="15" y="0"/>
                  </a:lnTo>
                  <a:lnTo>
                    <a:pt x="17" y="0"/>
                  </a:lnTo>
                  <a:lnTo>
                    <a:pt x="30" y="0"/>
                  </a:lnTo>
                  <a:lnTo>
                    <a:pt x="34" y="5"/>
                  </a:lnTo>
                  <a:lnTo>
                    <a:pt x="40" y="5"/>
                  </a:lnTo>
                  <a:lnTo>
                    <a:pt x="45" y="9"/>
                  </a:lnTo>
                  <a:lnTo>
                    <a:pt x="42" y="13"/>
                  </a:lnTo>
                  <a:lnTo>
                    <a:pt x="45" y="17"/>
                  </a:lnTo>
                  <a:lnTo>
                    <a:pt x="51" y="24"/>
                  </a:lnTo>
                  <a:lnTo>
                    <a:pt x="53" y="28"/>
                  </a:lnTo>
                  <a:lnTo>
                    <a:pt x="49" y="32"/>
                  </a:lnTo>
                  <a:lnTo>
                    <a:pt x="53" y="38"/>
                  </a:lnTo>
                  <a:lnTo>
                    <a:pt x="61" y="42"/>
                  </a:lnTo>
                  <a:lnTo>
                    <a:pt x="68" y="42"/>
                  </a:lnTo>
                  <a:lnTo>
                    <a:pt x="72" y="47"/>
                  </a:lnTo>
                  <a:lnTo>
                    <a:pt x="66" y="49"/>
                  </a:lnTo>
                  <a:lnTo>
                    <a:pt x="70" y="53"/>
                  </a:lnTo>
                  <a:lnTo>
                    <a:pt x="68" y="55"/>
                  </a:lnTo>
                  <a:lnTo>
                    <a:pt x="68" y="59"/>
                  </a:lnTo>
                  <a:lnTo>
                    <a:pt x="64" y="59"/>
                  </a:lnTo>
                  <a:lnTo>
                    <a:pt x="55" y="47"/>
                  </a:lnTo>
                  <a:lnTo>
                    <a:pt x="49" y="45"/>
                  </a:lnTo>
                  <a:lnTo>
                    <a:pt x="47" y="38"/>
                  </a:lnTo>
                  <a:lnTo>
                    <a:pt x="42" y="38"/>
                  </a:lnTo>
                  <a:lnTo>
                    <a:pt x="40" y="40"/>
                  </a:lnTo>
                  <a:lnTo>
                    <a:pt x="36" y="36"/>
                  </a:lnTo>
                  <a:lnTo>
                    <a:pt x="32" y="38"/>
                  </a:lnTo>
                  <a:lnTo>
                    <a:pt x="30" y="38"/>
                  </a:lnTo>
                  <a:lnTo>
                    <a:pt x="28" y="36"/>
                  </a:lnTo>
                  <a:lnTo>
                    <a:pt x="23" y="32"/>
                  </a:lnTo>
                  <a:lnTo>
                    <a:pt x="19" y="32"/>
                  </a:lnTo>
                  <a:lnTo>
                    <a:pt x="13" y="32"/>
                  </a:lnTo>
                  <a:lnTo>
                    <a:pt x="9" y="28"/>
                  </a:lnTo>
                  <a:lnTo>
                    <a:pt x="9" y="21"/>
                  </a:lnTo>
                  <a:lnTo>
                    <a:pt x="9" y="15"/>
                  </a:lnTo>
                  <a:lnTo>
                    <a:pt x="7" y="11"/>
                  </a:lnTo>
                  <a:lnTo>
                    <a:pt x="2" y="9"/>
                  </a:lnTo>
                  <a:lnTo>
                    <a:pt x="2" y="7"/>
                  </a:lnTo>
                  <a:lnTo>
                    <a:pt x="0" y="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99" name="Freeform 86">
              <a:extLst>
                <a:ext uri="{FF2B5EF4-FFF2-40B4-BE49-F238E27FC236}">
                  <a16:creationId xmlns:a16="http://schemas.microsoft.com/office/drawing/2014/main" id="{B2D686E9-C5AE-413D-9D17-75E156385047}"/>
                </a:ext>
              </a:extLst>
            </p:cNvPr>
            <p:cNvSpPr>
              <a:spLocks noEditPoints="1"/>
            </p:cNvSpPr>
            <p:nvPr/>
          </p:nvSpPr>
          <p:spPr bwMode="auto">
            <a:xfrm>
              <a:off x="4674103" y="2768873"/>
              <a:ext cx="297456" cy="111291"/>
            </a:xfrm>
            <a:custGeom>
              <a:avLst/>
              <a:gdLst>
                <a:gd name="T0" fmla="*/ 17 w 369"/>
                <a:gd name="T1" fmla="*/ 14 h 147"/>
                <a:gd name="T2" fmla="*/ 28 w 369"/>
                <a:gd name="T3" fmla="*/ 0 h 147"/>
                <a:gd name="T4" fmla="*/ 51 w 369"/>
                <a:gd name="T5" fmla="*/ 16 h 147"/>
                <a:gd name="T6" fmla="*/ 49 w 369"/>
                <a:gd name="T7" fmla="*/ 27 h 147"/>
                <a:gd name="T8" fmla="*/ 19 w 369"/>
                <a:gd name="T9" fmla="*/ 42 h 147"/>
                <a:gd name="T10" fmla="*/ 15 w 369"/>
                <a:gd name="T11" fmla="*/ 38 h 147"/>
                <a:gd name="T12" fmla="*/ 5 w 369"/>
                <a:gd name="T13" fmla="*/ 31 h 147"/>
                <a:gd name="T14" fmla="*/ 281 w 369"/>
                <a:gd name="T15" fmla="*/ 23 h 147"/>
                <a:gd name="T16" fmla="*/ 258 w 369"/>
                <a:gd name="T17" fmla="*/ 21 h 147"/>
                <a:gd name="T18" fmla="*/ 224 w 369"/>
                <a:gd name="T19" fmla="*/ 23 h 147"/>
                <a:gd name="T20" fmla="*/ 199 w 369"/>
                <a:gd name="T21" fmla="*/ 16 h 147"/>
                <a:gd name="T22" fmla="*/ 184 w 369"/>
                <a:gd name="T23" fmla="*/ 8 h 147"/>
                <a:gd name="T24" fmla="*/ 161 w 369"/>
                <a:gd name="T25" fmla="*/ 2 h 147"/>
                <a:gd name="T26" fmla="*/ 125 w 369"/>
                <a:gd name="T27" fmla="*/ 6 h 147"/>
                <a:gd name="T28" fmla="*/ 106 w 369"/>
                <a:gd name="T29" fmla="*/ 21 h 147"/>
                <a:gd name="T30" fmla="*/ 80 w 369"/>
                <a:gd name="T31" fmla="*/ 23 h 147"/>
                <a:gd name="T32" fmla="*/ 66 w 369"/>
                <a:gd name="T33" fmla="*/ 31 h 147"/>
                <a:gd name="T34" fmla="*/ 57 w 369"/>
                <a:gd name="T35" fmla="*/ 42 h 147"/>
                <a:gd name="T36" fmla="*/ 47 w 369"/>
                <a:gd name="T37" fmla="*/ 44 h 147"/>
                <a:gd name="T38" fmla="*/ 26 w 369"/>
                <a:gd name="T39" fmla="*/ 42 h 147"/>
                <a:gd name="T40" fmla="*/ 11 w 369"/>
                <a:gd name="T41" fmla="*/ 63 h 147"/>
                <a:gd name="T42" fmla="*/ 26 w 369"/>
                <a:gd name="T43" fmla="*/ 65 h 147"/>
                <a:gd name="T44" fmla="*/ 26 w 369"/>
                <a:gd name="T45" fmla="*/ 80 h 147"/>
                <a:gd name="T46" fmla="*/ 26 w 369"/>
                <a:gd name="T47" fmla="*/ 86 h 147"/>
                <a:gd name="T48" fmla="*/ 15 w 369"/>
                <a:gd name="T49" fmla="*/ 90 h 147"/>
                <a:gd name="T50" fmla="*/ 24 w 369"/>
                <a:gd name="T51" fmla="*/ 101 h 147"/>
                <a:gd name="T52" fmla="*/ 32 w 369"/>
                <a:gd name="T53" fmla="*/ 116 h 147"/>
                <a:gd name="T54" fmla="*/ 36 w 369"/>
                <a:gd name="T55" fmla="*/ 128 h 147"/>
                <a:gd name="T56" fmla="*/ 38 w 369"/>
                <a:gd name="T57" fmla="*/ 130 h 147"/>
                <a:gd name="T58" fmla="*/ 49 w 369"/>
                <a:gd name="T59" fmla="*/ 134 h 147"/>
                <a:gd name="T60" fmla="*/ 62 w 369"/>
                <a:gd name="T61" fmla="*/ 132 h 147"/>
                <a:gd name="T62" fmla="*/ 70 w 369"/>
                <a:gd name="T63" fmla="*/ 137 h 147"/>
                <a:gd name="T64" fmla="*/ 89 w 369"/>
                <a:gd name="T65" fmla="*/ 143 h 147"/>
                <a:gd name="T66" fmla="*/ 99 w 369"/>
                <a:gd name="T67" fmla="*/ 134 h 147"/>
                <a:gd name="T68" fmla="*/ 135 w 369"/>
                <a:gd name="T69" fmla="*/ 143 h 147"/>
                <a:gd name="T70" fmla="*/ 169 w 369"/>
                <a:gd name="T71" fmla="*/ 141 h 147"/>
                <a:gd name="T72" fmla="*/ 201 w 369"/>
                <a:gd name="T73" fmla="*/ 130 h 147"/>
                <a:gd name="T74" fmla="*/ 201 w 369"/>
                <a:gd name="T75" fmla="*/ 139 h 147"/>
                <a:gd name="T76" fmla="*/ 215 w 369"/>
                <a:gd name="T77" fmla="*/ 145 h 147"/>
                <a:gd name="T78" fmla="*/ 228 w 369"/>
                <a:gd name="T79" fmla="*/ 130 h 147"/>
                <a:gd name="T80" fmla="*/ 260 w 369"/>
                <a:gd name="T81" fmla="*/ 126 h 147"/>
                <a:gd name="T82" fmla="*/ 291 w 369"/>
                <a:gd name="T83" fmla="*/ 120 h 147"/>
                <a:gd name="T84" fmla="*/ 325 w 369"/>
                <a:gd name="T85" fmla="*/ 118 h 147"/>
                <a:gd name="T86" fmla="*/ 359 w 369"/>
                <a:gd name="T87" fmla="*/ 111 h 147"/>
                <a:gd name="T88" fmla="*/ 367 w 369"/>
                <a:gd name="T89" fmla="*/ 109 h 147"/>
                <a:gd name="T90" fmla="*/ 359 w 369"/>
                <a:gd name="T91" fmla="*/ 84 h 147"/>
                <a:gd name="T92" fmla="*/ 350 w 369"/>
                <a:gd name="T93" fmla="*/ 61 h 147"/>
                <a:gd name="T94" fmla="*/ 350 w 369"/>
                <a:gd name="T95" fmla="*/ 46 h 147"/>
                <a:gd name="T96" fmla="*/ 333 w 369"/>
                <a:gd name="T97" fmla="*/ 23 h 147"/>
                <a:gd name="T98" fmla="*/ 312 w 369"/>
                <a:gd name="T99" fmla="*/ 10 h 147"/>
                <a:gd name="T100" fmla="*/ 298 w 369"/>
                <a:gd name="T101" fmla="*/ 8 h 147"/>
                <a:gd name="T102" fmla="*/ 45 w 369"/>
                <a:gd name="T103" fmla="*/ 137 h 147"/>
                <a:gd name="T104" fmla="*/ 7 w 369"/>
                <a:gd name="T105" fmla="*/ 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9" h="147">
                  <a:moveTo>
                    <a:pt x="5" y="31"/>
                  </a:moveTo>
                  <a:lnTo>
                    <a:pt x="9" y="31"/>
                  </a:lnTo>
                  <a:lnTo>
                    <a:pt x="11" y="25"/>
                  </a:lnTo>
                  <a:lnTo>
                    <a:pt x="11" y="21"/>
                  </a:lnTo>
                  <a:lnTo>
                    <a:pt x="17" y="19"/>
                  </a:lnTo>
                  <a:lnTo>
                    <a:pt x="17" y="14"/>
                  </a:lnTo>
                  <a:lnTo>
                    <a:pt x="13" y="12"/>
                  </a:lnTo>
                  <a:lnTo>
                    <a:pt x="13" y="6"/>
                  </a:lnTo>
                  <a:lnTo>
                    <a:pt x="17" y="4"/>
                  </a:lnTo>
                  <a:lnTo>
                    <a:pt x="19" y="2"/>
                  </a:lnTo>
                  <a:lnTo>
                    <a:pt x="21" y="0"/>
                  </a:lnTo>
                  <a:lnTo>
                    <a:pt x="28" y="0"/>
                  </a:lnTo>
                  <a:lnTo>
                    <a:pt x="34" y="4"/>
                  </a:lnTo>
                  <a:lnTo>
                    <a:pt x="36" y="2"/>
                  </a:lnTo>
                  <a:lnTo>
                    <a:pt x="40" y="4"/>
                  </a:lnTo>
                  <a:lnTo>
                    <a:pt x="40" y="10"/>
                  </a:lnTo>
                  <a:lnTo>
                    <a:pt x="47" y="16"/>
                  </a:lnTo>
                  <a:lnTo>
                    <a:pt x="51" y="16"/>
                  </a:lnTo>
                  <a:lnTo>
                    <a:pt x="55" y="21"/>
                  </a:lnTo>
                  <a:lnTo>
                    <a:pt x="59" y="23"/>
                  </a:lnTo>
                  <a:lnTo>
                    <a:pt x="59" y="25"/>
                  </a:lnTo>
                  <a:lnTo>
                    <a:pt x="57" y="29"/>
                  </a:lnTo>
                  <a:lnTo>
                    <a:pt x="51" y="29"/>
                  </a:lnTo>
                  <a:lnTo>
                    <a:pt x="49" y="27"/>
                  </a:lnTo>
                  <a:lnTo>
                    <a:pt x="45" y="27"/>
                  </a:lnTo>
                  <a:lnTo>
                    <a:pt x="43" y="29"/>
                  </a:lnTo>
                  <a:lnTo>
                    <a:pt x="36" y="29"/>
                  </a:lnTo>
                  <a:lnTo>
                    <a:pt x="32" y="31"/>
                  </a:lnTo>
                  <a:lnTo>
                    <a:pt x="30" y="35"/>
                  </a:lnTo>
                  <a:lnTo>
                    <a:pt x="19" y="42"/>
                  </a:lnTo>
                  <a:lnTo>
                    <a:pt x="11" y="48"/>
                  </a:lnTo>
                  <a:lnTo>
                    <a:pt x="11" y="46"/>
                  </a:lnTo>
                  <a:lnTo>
                    <a:pt x="13" y="40"/>
                  </a:lnTo>
                  <a:lnTo>
                    <a:pt x="15" y="40"/>
                  </a:lnTo>
                  <a:lnTo>
                    <a:pt x="19" y="38"/>
                  </a:lnTo>
                  <a:lnTo>
                    <a:pt x="15" y="38"/>
                  </a:lnTo>
                  <a:lnTo>
                    <a:pt x="13" y="35"/>
                  </a:lnTo>
                  <a:lnTo>
                    <a:pt x="11" y="38"/>
                  </a:lnTo>
                  <a:lnTo>
                    <a:pt x="7" y="35"/>
                  </a:lnTo>
                  <a:lnTo>
                    <a:pt x="5" y="31"/>
                  </a:lnTo>
                  <a:lnTo>
                    <a:pt x="5" y="31"/>
                  </a:lnTo>
                  <a:lnTo>
                    <a:pt x="5" y="31"/>
                  </a:lnTo>
                  <a:close/>
                  <a:moveTo>
                    <a:pt x="298" y="8"/>
                  </a:moveTo>
                  <a:lnTo>
                    <a:pt x="295" y="8"/>
                  </a:lnTo>
                  <a:lnTo>
                    <a:pt x="293" y="14"/>
                  </a:lnTo>
                  <a:lnTo>
                    <a:pt x="289" y="16"/>
                  </a:lnTo>
                  <a:lnTo>
                    <a:pt x="283" y="21"/>
                  </a:lnTo>
                  <a:lnTo>
                    <a:pt x="281" y="23"/>
                  </a:lnTo>
                  <a:lnTo>
                    <a:pt x="274" y="23"/>
                  </a:lnTo>
                  <a:lnTo>
                    <a:pt x="272" y="25"/>
                  </a:lnTo>
                  <a:lnTo>
                    <a:pt x="264" y="23"/>
                  </a:lnTo>
                  <a:lnTo>
                    <a:pt x="262" y="23"/>
                  </a:lnTo>
                  <a:lnTo>
                    <a:pt x="260" y="23"/>
                  </a:lnTo>
                  <a:lnTo>
                    <a:pt x="258" y="21"/>
                  </a:lnTo>
                  <a:lnTo>
                    <a:pt x="253" y="23"/>
                  </a:lnTo>
                  <a:lnTo>
                    <a:pt x="247" y="23"/>
                  </a:lnTo>
                  <a:lnTo>
                    <a:pt x="239" y="27"/>
                  </a:lnTo>
                  <a:lnTo>
                    <a:pt x="232" y="25"/>
                  </a:lnTo>
                  <a:lnTo>
                    <a:pt x="228" y="23"/>
                  </a:lnTo>
                  <a:lnTo>
                    <a:pt x="224" y="23"/>
                  </a:lnTo>
                  <a:lnTo>
                    <a:pt x="217" y="21"/>
                  </a:lnTo>
                  <a:lnTo>
                    <a:pt x="213" y="19"/>
                  </a:lnTo>
                  <a:lnTo>
                    <a:pt x="207" y="14"/>
                  </a:lnTo>
                  <a:lnTo>
                    <a:pt x="205" y="14"/>
                  </a:lnTo>
                  <a:lnTo>
                    <a:pt x="203" y="16"/>
                  </a:lnTo>
                  <a:lnTo>
                    <a:pt x="199" y="16"/>
                  </a:lnTo>
                  <a:lnTo>
                    <a:pt x="196" y="12"/>
                  </a:lnTo>
                  <a:lnTo>
                    <a:pt x="194" y="6"/>
                  </a:lnTo>
                  <a:lnTo>
                    <a:pt x="192" y="4"/>
                  </a:lnTo>
                  <a:lnTo>
                    <a:pt x="190" y="4"/>
                  </a:lnTo>
                  <a:lnTo>
                    <a:pt x="184" y="10"/>
                  </a:lnTo>
                  <a:lnTo>
                    <a:pt x="184" y="8"/>
                  </a:lnTo>
                  <a:lnTo>
                    <a:pt x="182" y="10"/>
                  </a:lnTo>
                  <a:lnTo>
                    <a:pt x="173" y="4"/>
                  </a:lnTo>
                  <a:lnTo>
                    <a:pt x="173" y="0"/>
                  </a:lnTo>
                  <a:lnTo>
                    <a:pt x="171" y="0"/>
                  </a:lnTo>
                  <a:lnTo>
                    <a:pt x="167" y="2"/>
                  </a:lnTo>
                  <a:lnTo>
                    <a:pt x="161" y="2"/>
                  </a:lnTo>
                  <a:lnTo>
                    <a:pt x="158" y="0"/>
                  </a:lnTo>
                  <a:lnTo>
                    <a:pt x="154" y="2"/>
                  </a:lnTo>
                  <a:lnTo>
                    <a:pt x="144" y="2"/>
                  </a:lnTo>
                  <a:lnTo>
                    <a:pt x="140" y="2"/>
                  </a:lnTo>
                  <a:lnTo>
                    <a:pt x="129" y="6"/>
                  </a:lnTo>
                  <a:lnTo>
                    <a:pt x="125" y="6"/>
                  </a:lnTo>
                  <a:lnTo>
                    <a:pt x="118" y="8"/>
                  </a:lnTo>
                  <a:lnTo>
                    <a:pt x="116" y="10"/>
                  </a:lnTo>
                  <a:lnTo>
                    <a:pt x="112" y="12"/>
                  </a:lnTo>
                  <a:lnTo>
                    <a:pt x="110" y="14"/>
                  </a:lnTo>
                  <a:lnTo>
                    <a:pt x="108" y="16"/>
                  </a:lnTo>
                  <a:lnTo>
                    <a:pt x="106" y="21"/>
                  </a:lnTo>
                  <a:lnTo>
                    <a:pt x="104" y="23"/>
                  </a:lnTo>
                  <a:lnTo>
                    <a:pt x="104" y="25"/>
                  </a:lnTo>
                  <a:lnTo>
                    <a:pt x="97" y="25"/>
                  </a:lnTo>
                  <a:lnTo>
                    <a:pt x="87" y="21"/>
                  </a:lnTo>
                  <a:lnTo>
                    <a:pt x="83" y="21"/>
                  </a:lnTo>
                  <a:lnTo>
                    <a:pt x="80" y="23"/>
                  </a:lnTo>
                  <a:lnTo>
                    <a:pt x="76" y="21"/>
                  </a:lnTo>
                  <a:lnTo>
                    <a:pt x="70" y="23"/>
                  </a:lnTo>
                  <a:lnTo>
                    <a:pt x="68" y="23"/>
                  </a:lnTo>
                  <a:lnTo>
                    <a:pt x="62" y="23"/>
                  </a:lnTo>
                  <a:lnTo>
                    <a:pt x="62" y="27"/>
                  </a:lnTo>
                  <a:lnTo>
                    <a:pt x="66" y="31"/>
                  </a:lnTo>
                  <a:lnTo>
                    <a:pt x="70" y="33"/>
                  </a:lnTo>
                  <a:lnTo>
                    <a:pt x="76" y="33"/>
                  </a:lnTo>
                  <a:lnTo>
                    <a:pt x="74" y="35"/>
                  </a:lnTo>
                  <a:lnTo>
                    <a:pt x="66" y="35"/>
                  </a:lnTo>
                  <a:lnTo>
                    <a:pt x="59" y="38"/>
                  </a:lnTo>
                  <a:lnTo>
                    <a:pt x="57" y="42"/>
                  </a:lnTo>
                  <a:lnTo>
                    <a:pt x="57" y="42"/>
                  </a:lnTo>
                  <a:lnTo>
                    <a:pt x="62" y="42"/>
                  </a:lnTo>
                  <a:lnTo>
                    <a:pt x="64" y="44"/>
                  </a:lnTo>
                  <a:lnTo>
                    <a:pt x="62" y="44"/>
                  </a:lnTo>
                  <a:lnTo>
                    <a:pt x="51" y="46"/>
                  </a:lnTo>
                  <a:lnTo>
                    <a:pt x="47" y="44"/>
                  </a:lnTo>
                  <a:lnTo>
                    <a:pt x="43" y="46"/>
                  </a:lnTo>
                  <a:lnTo>
                    <a:pt x="40" y="42"/>
                  </a:lnTo>
                  <a:lnTo>
                    <a:pt x="38" y="42"/>
                  </a:lnTo>
                  <a:lnTo>
                    <a:pt x="34" y="46"/>
                  </a:lnTo>
                  <a:lnTo>
                    <a:pt x="32" y="46"/>
                  </a:lnTo>
                  <a:lnTo>
                    <a:pt x="26" y="42"/>
                  </a:lnTo>
                  <a:lnTo>
                    <a:pt x="21" y="42"/>
                  </a:lnTo>
                  <a:lnTo>
                    <a:pt x="13" y="48"/>
                  </a:lnTo>
                  <a:lnTo>
                    <a:pt x="11" y="52"/>
                  </a:lnTo>
                  <a:lnTo>
                    <a:pt x="9" y="56"/>
                  </a:lnTo>
                  <a:lnTo>
                    <a:pt x="11" y="59"/>
                  </a:lnTo>
                  <a:lnTo>
                    <a:pt x="11" y="63"/>
                  </a:lnTo>
                  <a:lnTo>
                    <a:pt x="9" y="65"/>
                  </a:lnTo>
                  <a:lnTo>
                    <a:pt x="11" y="67"/>
                  </a:lnTo>
                  <a:lnTo>
                    <a:pt x="17" y="65"/>
                  </a:lnTo>
                  <a:lnTo>
                    <a:pt x="17" y="65"/>
                  </a:lnTo>
                  <a:lnTo>
                    <a:pt x="21" y="65"/>
                  </a:lnTo>
                  <a:lnTo>
                    <a:pt x="26" y="65"/>
                  </a:lnTo>
                  <a:lnTo>
                    <a:pt x="21" y="69"/>
                  </a:lnTo>
                  <a:lnTo>
                    <a:pt x="24" y="71"/>
                  </a:lnTo>
                  <a:lnTo>
                    <a:pt x="24" y="75"/>
                  </a:lnTo>
                  <a:lnTo>
                    <a:pt x="24" y="78"/>
                  </a:lnTo>
                  <a:lnTo>
                    <a:pt x="24" y="80"/>
                  </a:lnTo>
                  <a:lnTo>
                    <a:pt x="26" y="80"/>
                  </a:lnTo>
                  <a:lnTo>
                    <a:pt x="30" y="78"/>
                  </a:lnTo>
                  <a:lnTo>
                    <a:pt x="30" y="80"/>
                  </a:lnTo>
                  <a:lnTo>
                    <a:pt x="28" y="82"/>
                  </a:lnTo>
                  <a:lnTo>
                    <a:pt x="21" y="86"/>
                  </a:lnTo>
                  <a:lnTo>
                    <a:pt x="24" y="86"/>
                  </a:lnTo>
                  <a:lnTo>
                    <a:pt x="26" y="86"/>
                  </a:lnTo>
                  <a:lnTo>
                    <a:pt x="24" y="88"/>
                  </a:lnTo>
                  <a:lnTo>
                    <a:pt x="21" y="92"/>
                  </a:lnTo>
                  <a:lnTo>
                    <a:pt x="19" y="92"/>
                  </a:lnTo>
                  <a:lnTo>
                    <a:pt x="17" y="86"/>
                  </a:lnTo>
                  <a:lnTo>
                    <a:pt x="15" y="86"/>
                  </a:lnTo>
                  <a:lnTo>
                    <a:pt x="15" y="90"/>
                  </a:lnTo>
                  <a:lnTo>
                    <a:pt x="17" y="92"/>
                  </a:lnTo>
                  <a:lnTo>
                    <a:pt x="15" y="94"/>
                  </a:lnTo>
                  <a:lnTo>
                    <a:pt x="15" y="99"/>
                  </a:lnTo>
                  <a:lnTo>
                    <a:pt x="19" y="101"/>
                  </a:lnTo>
                  <a:lnTo>
                    <a:pt x="19" y="99"/>
                  </a:lnTo>
                  <a:lnTo>
                    <a:pt x="24" y="101"/>
                  </a:lnTo>
                  <a:lnTo>
                    <a:pt x="26" y="101"/>
                  </a:lnTo>
                  <a:lnTo>
                    <a:pt x="32" y="103"/>
                  </a:lnTo>
                  <a:lnTo>
                    <a:pt x="32" y="109"/>
                  </a:lnTo>
                  <a:lnTo>
                    <a:pt x="30" y="111"/>
                  </a:lnTo>
                  <a:lnTo>
                    <a:pt x="32" y="113"/>
                  </a:lnTo>
                  <a:lnTo>
                    <a:pt x="32" y="116"/>
                  </a:lnTo>
                  <a:lnTo>
                    <a:pt x="34" y="118"/>
                  </a:lnTo>
                  <a:lnTo>
                    <a:pt x="40" y="122"/>
                  </a:lnTo>
                  <a:lnTo>
                    <a:pt x="38" y="124"/>
                  </a:lnTo>
                  <a:lnTo>
                    <a:pt x="34" y="124"/>
                  </a:lnTo>
                  <a:lnTo>
                    <a:pt x="34" y="126"/>
                  </a:lnTo>
                  <a:lnTo>
                    <a:pt x="36" y="128"/>
                  </a:lnTo>
                  <a:lnTo>
                    <a:pt x="43" y="126"/>
                  </a:lnTo>
                  <a:lnTo>
                    <a:pt x="51" y="126"/>
                  </a:lnTo>
                  <a:lnTo>
                    <a:pt x="51" y="128"/>
                  </a:lnTo>
                  <a:lnTo>
                    <a:pt x="49" y="130"/>
                  </a:lnTo>
                  <a:lnTo>
                    <a:pt x="45" y="130"/>
                  </a:lnTo>
                  <a:lnTo>
                    <a:pt x="38" y="130"/>
                  </a:lnTo>
                  <a:lnTo>
                    <a:pt x="36" y="132"/>
                  </a:lnTo>
                  <a:lnTo>
                    <a:pt x="38" y="134"/>
                  </a:lnTo>
                  <a:lnTo>
                    <a:pt x="43" y="132"/>
                  </a:lnTo>
                  <a:lnTo>
                    <a:pt x="47" y="132"/>
                  </a:lnTo>
                  <a:lnTo>
                    <a:pt x="49" y="132"/>
                  </a:lnTo>
                  <a:lnTo>
                    <a:pt x="49" y="134"/>
                  </a:lnTo>
                  <a:lnTo>
                    <a:pt x="49" y="137"/>
                  </a:lnTo>
                  <a:lnTo>
                    <a:pt x="51" y="132"/>
                  </a:lnTo>
                  <a:lnTo>
                    <a:pt x="55" y="130"/>
                  </a:lnTo>
                  <a:lnTo>
                    <a:pt x="57" y="130"/>
                  </a:lnTo>
                  <a:lnTo>
                    <a:pt x="59" y="132"/>
                  </a:lnTo>
                  <a:lnTo>
                    <a:pt x="62" y="132"/>
                  </a:lnTo>
                  <a:lnTo>
                    <a:pt x="66" y="134"/>
                  </a:lnTo>
                  <a:lnTo>
                    <a:pt x="68" y="132"/>
                  </a:lnTo>
                  <a:lnTo>
                    <a:pt x="70" y="132"/>
                  </a:lnTo>
                  <a:lnTo>
                    <a:pt x="70" y="134"/>
                  </a:lnTo>
                  <a:lnTo>
                    <a:pt x="68" y="134"/>
                  </a:lnTo>
                  <a:lnTo>
                    <a:pt x="70" y="137"/>
                  </a:lnTo>
                  <a:lnTo>
                    <a:pt x="70" y="141"/>
                  </a:lnTo>
                  <a:lnTo>
                    <a:pt x="74" y="143"/>
                  </a:lnTo>
                  <a:lnTo>
                    <a:pt x="76" y="143"/>
                  </a:lnTo>
                  <a:lnTo>
                    <a:pt x="80" y="145"/>
                  </a:lnTo>
                  <a:lnTo>
                    <a:pt x="85" y="143"/>
                  </a:lnTo>
                  <a:lnTo>
                    <a:pt x="89" y="143"/>
                  </a:lnTo>
                  <a:lnTo>
                    <a:pt x="91" y="143"/>
                  </a:lnTo>
                  <a:lnTo>
                    <a:pt x="93" y="141"/>
                  </a:lnTo>
                  <a:lnTo>
                    <a:pt x="97" y="143"/>
                  </a:lnTo>
                  <a:lnTo>
                    <a:pt x="99" y="141"/>
                  </a:lnTo>
                  <a:lnTo>
                    <a:pt x="99" y="137"/>
                  </a:lnTo>
                  <a:lnTo>
                    <a:pt x="99" y="134"/>
                  </a:lnTo>
                  <a:lnTo>
                    <a:pt x="99" y="128"/>
                  </a:lnTo>
                  <a:lnTo>
                    <a:pt x="108" y="128"/>
                  </a:lnTo>
                  <a:lnTo>
                    <a:pt x="114" y="128"/>
                  </a:lnTo>
                  <a:lnTo>
                    <a:pt x="125" y="134"/>
                  </a:lnTo>
                  <a:lnTo>
                    <a:pt x="129" y="134"/>
                  </a:lnTo>
                  <a:lnTo>
                    <a:pt x="135" y="143"/>
                  </a:lnTo>
                  <a:lnTo>
                    <a:pt x="140" y="145"/>
                  </a:lnTo>
                  <a:lnTo>
                    <a:pt x="158" y="143"/>
                  </a:lnTo>
                  <a:lnTo>
                    <a:pt x="163" y="141"/>
                  </a:lnTo>
                  <a:lnTo>
                    <a:pt x="165" y="141"/>
                  </a:lnTo>
                  <a:lnTo>
                    <a:pt x="167" y="143"/>
                  </a:lnTo>
                  <a:lnTo>
                    <a:pt x="169" y="141"/>
                  </a:lnTo>
                  <a:lnTo>
                    <a:pt x="169" y="137"/>
                  </a:lnTo>
                  <a:lnTo>
                    <a:pt x="177" y="128"/>
                  </a:lnTo>
                  <a:lnTo>
                    <a:pt x="180" y="126"/>
                  </a:lnTo>
                  <a:lnTo>
                    <a:pt x="188" y="130"/>
                  </a:lnTo>
                  <a:lnTo>
                    <a:pt x="194" y="132"/>
                  </a:lnTo>
                  <a:lnTo>
                    <a:pt x="201" y="130"/>
                  </a:lnTo>
                  <a:lnTo>
                    <a:pt x="201" y="128"/>
                  </a:lnTo>
                  <a:lnTo>
                    <a:pt x="205" y="126"/>
                  </a:lnTo>
                  <a:lnTo>
                    <a:pt x="207" y="126"/>
                  </a:lnTo>
                  <a:lnTo>
                    <a:pt x="209" y="130"/>
                  </a:lnTo>
                  <a:lnTo>
                    <a:pt x="205" y="134"/>
                  </a:lnTo>
                  <a:lnTo>
                    <a:pt x="201" y="139"/>
                  </a:lnTo>
                  <a:lnTo>
                    <a:pt x="201" y="139"/>
                  </a:lnTo>
                  <a:lnTo>
                    <a:pt x="205" y="143"/>
                  </a:lnTo>
                  <a:lnTo>
                    <a:pt x="205" y="147"/>
                  </a:lnTo>
                  <a:lnTo>
                    <a:pt x="209" y="147"/>
                  </a:lnTo>
                  <a:lnTo>
                    <a:pt x="213" y="147"/>
                  </a:lnTo>
                  <a:lnTo>
                    <a:pt x="215" y="145"/>
                  </a:lnTo>
                  <a:lnTo>
                    <a:pt x="215" y="141"/>
                  </a:lnTo>
                  <a:lnTo>
                    <a:pt x="217" y="139"/>
                  </a:lnTo>
                  <a:lnTo>
                    <a:pt x="220" y="132"/>
                  </a:lnTo>
                  <a:lnTo>
                    <a:pt x="220" y="128"/>
                  </a:lnTo>
                  <a:lnTo>
                    <a:pt x="226" y="130"/>
                  </a:lnTo>
                  <a:lnTo>
                    <a:pt x="228" y="130"/>
                  </a:lnTo>
                  <a:lnTo>
                    <a:pt x="239" y="126"/>
                  </a:lnTo>
                  <a:lnTo>
                    <a:pt x="241" y="126"/>
                  </a:lnTo>
                  <a:lnTo>
                    <a:pt x="243" y="126"/>
                  </a:lnTo>
                  <a:lnTo>
                    <a:pt x="253" y="124"/>
                  </a:lnTo>
                  <a:lnTo>
                    <a:pt x="258" y="126"/>
                  </a:lnTo>
                  <a:lnTo>
                    <a:pt x="260" y="126"/>
                  </a:lnTo>
                  <a:lnTo>
                    <a:pt x="266" y="128"/>
                  </a:lnTo>
                  <a:lnTo>
                    <a:pt x="274" y="128"/>
                  </a:lnTo>
                  <a:lnTo>
                    <a:pt x="277" y="126"/>
                  </a:lnTo>
                  <a:lnTo>
                    <a:pt x="281" y="126"/>
                  </a:lnTo>
                  <a:lnTo>
                    <a:pt x="285" y="122"/>
                  </a:lnTo>
                  <a:lnTo>
                    <a:pt x="291" y="120"/>
                  </a:lnTo>
                  <a:lnTo>
                    <a:pt x="295" y="120"/>
                  </a:lnTo>
                  <a:lnTo>
                    <a:pt x="300" y="120"/>
                  </a:lnTo>
                  <a:lnTo>
                    <a:pt x="310" y="120"/>
                  </a:lnTo>
                  <a:lnTo>
                    <a:pt x="319" y="118"/>
                  </a:lnTo>
                  <a:lnTo>
                    <a:pt x="323" y="118"/>
                  </a:lnTo>
                  <a:lnTo>
                    <a:pt x="325" y="118"/>
                  </a:lnTo>
                  <a:lnTo>
                    <a:pt x="331" y="113"/>
                  </a:lnTo>
                  <a:lnTo>
                    <a:pt x="336" y="113"/>
                  </a:lnTo>
                  <a:lnTo>
                    <a:pt x="338" y="111"/>
                  </a:lnTo>
                  <a:lnTo>
                    <a:pt x="346" y="111"/>
                  </a:lnTo>
                  <a:lnTo>
                    <a:pt x="352" y="113"/>
                  </a:lnTo>
                  <a:lnTo>
                    <a:pt x="359" y="111"/>
                  </a:lnTo>
                  <a:lnTo>
                    <a:pt x="361" y="113"/>
                  </a:lnTo>
                  <a:lnTo>
                    <a:pt x="361" y="118"/>
                  </a:lnTo>
                  <a:lnTo>
                    <a:pt x="363" y="120"/>
                  </a:lnTo>
                  <a:lnTo>
                    <a:pt x="369" y="118"/>
                  </a:lnTo>
                  <a:lnTo>
                    <a:pt x="369" y="116"/>
                  </a:lnTo>
                  <a:lnTo>
                    <a:pt x="367" y="109"/>
                  </a:lnTo>
                  <a:lnTo>
                    <a:pt x="363" y="103"/>
                  </a:lnTo>
                  <a:lnTo>
                    <a:pt x="359" y="101"/>
                  </a:lnTo>
                  <a:lnTo>
                    <a:pt x="359" y="99"/>
                  </a:lnTo>
                  <a:lnTo>
                    <a:pt x="359" y="92"/>
                  </a:lnTo>
                  <a:lnTo>
                    <a:pt x="361" y="86"/>
                  </a:lnTo>
                  <a:lnTo>
                    <a:pt x="359" y="84"/>
                  </a:lnTo>
                  <a:lnTo>
                    <a:pt x="354" y="84"/>
                  </a:lnTo>
                  <a:lnTo>
                    <a:pt x="354" y="78"/>
                  </a:lnTo>
                  <a:lnTo>
                    <a:pt x="354" y="73"/>
                  </a:lnTo>
                  <a:lnTo>
                    <a:pt x="352" y="67"/>
                  </a:lnTo>
                  <a:lnTo>
                    <a:pt x="350" y="63"/>
                  </a:lnTo>
                  <a:lnTo>
                    <a:pt x="350" y="61"/>
                  </a:lnTo>
                  <a:lnTo>
                    <a:pt x="357" y="61"/>
                  </a:lnTo>
                  <a:lnTo>
                    <a:pt x="359" y="54"/>
                  </a:lnTo>
                  <a:lnTo>
                    <a:pt x="361" y="52"/>
                  </a:lnTo>
                  <a:lnTo>
                    <a:pt x="359" y="50"/>
                  </a:lnTo>
                  <a:lnTo>
                    <a:pt x="354" y="46"/>
                  </a:lnTo>
                  <a:lnTo>
                    <a:pt x="350" y="46"/>
                  </a:lnTo>
                  <a:lnTo>
                    <a:pt x="344" y="46"/>
                  </a:lnTo>
                  <a:lnTo>
                    <a:pt x="340" y="42"/>
                  </a:lnTo>
                  <a:lnTo>
                    <a:pt x="340" y="35"/>
                  </a:lnTo>
                  <a:lnTo>
                    <a:pt x="340" y="29"/>
                  </a:lnTo>
                  <a:lnTo>
                    <a:pt x="338" y="25"/>
                  </a:lnTo>
                  <a:lnTo>
                    <a:pt x="333" y="23"/>
                  </a:lnTo>
                  <a:lnTo>
                    <a:pt x="333" y="21"/>
                  </a:lnTo>
                  <a:lnTo>
                    <a:pt x="331" y="16"/>
                  </a:lnTo>
                  <a:lnTo>
                    <a:pt x="327" y="16"/>
                  </a:lnTo>
                  <a:lnTo>
                    <a:pt x="319" y="10"/>
                  </a:lnTo>
                  <a:lnTo>
                    <a:pt x="314" y="8"/>
                  </a:lnTo>
                  <a:lnTo>
                    <a:pt x="312" y="10"/>
                  </a:lnTo>
                  <a:lnTo>
                    <a:pt x="310" y="12"/>
                  </a:lnTo>
                  <a:lnTo>
                    <a:pt x="304" y="10"/>
                  </a:lnTo>
                  <a:lnTo>
                    <a:pt x="304" y="12"/>
                  </a:lnTo>
                  <a:lnTo>
                    <a:pt x="302" y="10"/>
                  </a:lnTo>
                  <a:lnTo>
                    <a:pt x="300" y="8"/>
                  </a:lnTo>
                  <a:lnTo>
                    <a:pt x="298" y="8"/>
                  </a:lnTo>
                  <a:lnTo>
                    <a:pt x="298" y="8"/>
                  </a:lnTo>
                  <a:close/>
                  <a:moveTo>
                    <a:pt x="43" y="137"/>
                  </a:moveTo>
                  <a:lnTo>
                    <a:pt x="45" y="134"/>
                  </a:lnTo>
                  <a:lnTo>
                    <a:pt x="47" y="134"/>
                  </a:lnTo>
                  <a:lnTo>
                    <a:pt x="47" y="137"/>
                  </a:lnTo>
                  <a:lnTo>
                    <a:pt x="45" y="137"/>
                  </a:lnTo>
                  <a:lnTo>
                    <a:pt x="43" y="137"/>
                  </a:lnTo>
                  <a:lnTo>
                    <a:pt x="43" y="137"/>
                  </a:lnTo>
                  <a:close/>
                  <a:moveTo>
                    <a:pt x="0" y="48"/>
                  </a:moveTo>
                  <a:lnTo>
                    <a:pt x="3" y="48"/>
                  </a:lnTo>
                  <a:lnTo>
                    <a:pt x="7" y="48"/>
                  </a:lnTo>
                  <a:lnTo>
                    <a:pt x="7" y="46"/>
                  </a:lnTo>
                  <a:lnTo>
                    <a:pt x="5" y="44"/>
                  </a:lnTo>
                  <a:lnTo>
                    <a:pt x="3" y="46"/>
                  </a:lnTo>
                  <a:lnTo>
                    <a:pt x="0" y="46"/>
                  </a:lnTo>
                  <a:lnTo>
                    <a:pt x="0" y="4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00" name="Freeform 87">
              <a:extLst>
                <a:ext uri="{FF2B5EF4-FFF2-40B4-BE49-F238E27FC236}">
                  <a16:creationId xmlns:a16="http://schemas.microsoft.com/office/drawing/2014/main" id="{F86D6E03-33DD-46B0-BEF3-3C17CD2DDA7D}"/>
                </a:ext>
              </a:extLst>
            </p:cNvPr>
            <p:cNvSpPr>
              <a:spLocks/>
            </p:cNvSpPr>
            <p:nvPr/>
          </p:nvSpPr>
          <p:spPr bwMode="auto">
            <a:xfrm>
              <a:off x="4888530" y="2852909"/>
              <a:ext cx="156386" cy="140816"/>
            </a:xfrm>
            <a:custGeom>
              <a:avLst/>
              <a:gdLst>
                <a:gd name="T0" fmla="*/ 194 w 194"/>
                <a:gd name="T1" fmla="*/ 158 h 186"/>
                <a:gd name="T2" fmla="*/ 185 w 194"/>
                <a:gd name="T3" fmla="*/ 154 h 186"/>
                <a:gd name="T4" fmla="*/ 177 w 194"/>
                <a:gd name="T5" fmla="*/ 144 h 186"/>
                <a:gd name="T6" fmla="*/ 177 w 194"/>
                <a:gd name="T7" fmla="*/ 131 h 186"/>
                <a:gd name="T8" fmla="*/ 177 w 194"/>
                <a:gd name="T9" fmla="*/ 118 h 186"/>
                <a:gd name="T10" fmla="*/ 169 w 194"/>
                <a:gd name="T11" fmla="*/ 110 h 186"/>
                <a:gd name="T12" fmla="*/ 164 w 194"/>
                <a:gd name="T13" fmla="*/ 110 h 186"/>
                <a:gd name="T14" fmla="*/ 145 w 194"/>
                <a:gd name="T15" fmla="*/ 99 h 186"/>
                <a:gd name="T16" fmla="*/ 139 w 194"/>
                <a:gd name="T17" fmla="*/ 97 h 186"/>
                <a:gd name="T18" fmla="*/ 139 w 194"/>
                <a:gd name="T19" fmla="*/ 93 h 186"/>
                <a:gd name="T20" fmla="*/ 137 w 194"/>
                <a:gd name="T21" fmla="*/ 87 h 186"/>
                <a:gd name="T22" fmla="*/ 133 w 194"/>
                <a:gd name="T23" fmla="*/ 82 h 186"/>
                <a:gd name="T24" fmla="*/ 126 w 194"/>
                <a:gd name="T25" fmla="*/ 80 h 186"/>
                <a:gd name="T26" fmla="*/ 129 w 194"/>
                <a:gd name="T27" fmla="*/ 74 h 186"/>
                <a:gd name="T28" fmla="*/ 129 w 194"/>
                <a:gd name="T29" fmla="*/ 70 h 186"/>
                <a:gd name="T30" fmla="*/ 131 w 194"/>
                <a:gd name="T31" fmla="*/ 61 h 186"/>
                <a:gd name="T32" fmla="*/ 135 w 194"/>
                <a:gd name="T33" fmla="*/ 55 h 186"/>
                <a:gd name="T34" fmla="*/ 137 w 194"/>
                <a:gd name="T35" fmla="*/ 47 h 186"/>
                <a:gd name="T36" fmla="*/ 135 w 194"/>
                <a:gd name="T37" fmla="*/ 40 h 186"/>
                <a:gd name="T38" fmla="*/ 141 w 194"/>
                <a:gd name="T39" fmla="*/ 38 h 186"/>
                <a:gd name="T40" fmla="*/ 139 w 194"/>
                <a:gd name="T41" fmla="*/ 36 h 186"/>
                <a:gd name="T42" fmla="*/ 133 w 194"/>
                <a:gd name="T43" fmla="*/ 36 h 186"/>
                <a:gd name="T44" fmla="*/ 124 w 194"/>
                <a:gd name="T45" fmla="*/ 32 h 186"/>
                <a:gd name="T46" fmla="*/ 116 w 194"/>
                <a:gd name="T47" fmla="*/ 28 h 186"/>
                <a:gd name="T48" fmla="*/ 114 w 194"/>
                <a:gd name="T49" fmla="*/ 21 h 186"/>
                <a:gd name="T50" fmla="*/ 107 w 194"/>
                <a:gd name="T51" fmla="*/ 15 h 186"/>
                <a:gd name="T52" fmla="*/ 105 w 194"/>
                <a:gd name="T53" fmla="*/ 7 h 186"/>
                <a:gd name="T54" fmla="*/ 97 w 194"/>
                <a:gd name="T55" fmla="*/ 9 h 186"/>
                <a:gd name="T56" fmla="*/ 95 w 194"/>
                <a:gd name="T57" fmla="*/ 2 h 186"/>
                <a:gd name="T58" fmla="*/ 86 w 194"/>
                <a:gd name="T59" fmla="*/ 2 h 186"/>
                <a:gd name="T60" fmla="*/ 72 w 194"/>
                <a:gd name="T61" fmla="*/ 0 h 186"/>
                <a:gd name="T62" fmla="*/ 65 w 194"/>
                <a:gd name="T63" fmla="*/ 2 h 186"/>
                <a:gd name="T64" fmla="*/ 61 w 194"/>
                <a:gd name="T65" fmla="*/ 9 h 186"/>
                <a:gd name="T66" fmla="*/ 57 w 194"/>
                <a:gd name="T67" fmla="*/ 13 h 186"/>
                <a:gd name="T68" fmla="*/ 44 w 194"/>
                <a:gd name="T69" fmla="*/ 17 h 186"/>
                <a:gd name="T70" fmla="*/ 40 w 194"/>
                <a:gd name="T71" fmla="*/ 30 h 186"/>
                <a:gd name="T72" fmla="*/ 44 w 194"/>
                <a:gd name="T73" fmla="*/ 45 h 186"/>
                <a:gd name="T74" fmla="*/ 42 w 194"/>
                <a:gd name="T75" fmla="*/ 55 h 186"/>
                <a:gd name="T76" fmla="*/ 38 w 194"/>
                <a:gd name="T77" fmla="*/ 64 h 186"/>
                <a:gd name="T78" fmla="*/ 0 w 194"/>
                <a:gd name="T79" fmla="*/ 93 h 186"/>
                <a:gd name="T80" fmla="*/ 0 w 194"/>
                <a:gd name="T81" fmla="*/ 93 h 186"/>
                <a:gd name="T82" fmla="*/ 29 w 194"/>
                <a:gd name="T83" fmla="*/ 120 h 186"/>
                <a:gd name="T84" fmla="*/ 160 w 194"/>
                <a:gd name="T85" fmla="*/ 186 h 186"/>
                <a:gd name="T86" fmla="*/ 169 w 194"/>
                <a:gd name="T87" fmla="*/ 169 h 186"/>
                <a:gd name="T88" fmla="*/ 183 w 194"/>
                <a:gd name="T89" fmla="*/ 167 h 186"/>
                <a:gd name="T90" fmla="*/ 190 w 194"/>
                <a:gd name="T91" fmla="*/ 167 h 186"/>
                <a:gd name="T92" fmla="*/ 194 w 194"/>
                <a:gd name="T93" fmla="*/ 16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4" h="186">
                  <a:moveTo>
                    <a:pt x="194" y="160"/>
                  </a:moveTo>
                  <a:lnTo>
                    <a:pt x="194" y="158"/>
                  </a:lnTo>
                  <a:lnTo>
                    <a:pt x="190" y="158"/>
                  </a:lnTo>
                  <a:lnTo>
                    <a:pt x="185" y="154"/>
                  </a:lnTo>
                  <a:lnTo>
                    <a:pt x="183" y="144"/>
                  </a:lnTo>
                  <a:lnTo>
                    <a:pt x="177" y="144"/>
                  </a:lnTo>
                  <a:lnTo>
                    <a:pt x="177" y="137"/>
                  </a:lnTo>
                  <a:lnTo>
                    <a:pt x="177" y="131"/>
                  </a:lnTo>
                  <a:lnTo>
                    <a:pt x="181" y="129"/>
                  </a:lnTo>
                  <a:lnTo>
                    <a:pt x="177" y="118"/>
                  </a:lnTo>
                  <a:lnTo>
                    <a:pt x="173" y="116"/>
                  </a:lnTo>
                  <a:lnTo>
                    <a:pt x="169" y="110"/>
                  </a:lnTo>
                  <a:lnTo>
                    <a:pt x="166" y="108"/>
                  </a:lnTo>
                  <a:lnTo>
                    <a:pt x="164" y="110"/>
                  </a:lnTo>
                  <a:lnTo>
                    <a:pt x="150" y="99"/>
                  </a:lnTo>
                  <a:lnTo>
                    <a:pt x="145" y="99"/>
                  </a:lnTo>
                  <a:lnTo>
                    <a:pt x="143" y="101"/>
                  </a:lnTo>
                  <a:lnTo>
                    <a:pt x="139" y="97"/>
                  </a:lnTo>
                  <a:lnTo>
                    <a:pt x="141" y="95"/>
                  </a:lnTo>
                  <a:lnTo>
                    <a:pt x="139" y="93"/>
                  </a:lnTo>
                  <a:lnTo>
                    <a:pt x="141" y="91"/>
                  </a:lnTo>
                  <a:lnTo>
                    <a:pt x="137" y="87"/>
                  </a:lnTo>
                  <a:lnTo>
                    <a:pt x="137" y="82"/>
                  </a:lnTo>
                  <a:lnTo>
                    <a:pt x="133" y="82"/>
                  </a:lnTo>
                  <a:lnTo>
                    <a:pt x="131" y="80"/>
                  </a:lnTo>
                  <a:lnTo>
                    <a:pt x="126" y="80"/>
                  </a:lnTo>
                  <a:lnTo>
                    <a:pt x="126" y="76"/>
                  </a:lnTo>
                  <a:lnTo>
                    <a:pt x="129" y="74"/>
                  </a:lnTo>
                  <a:lnTo>
                    <a:pt x="126" y="72"/>
                  </a:lnTo>
                  <a:lnTo>
                    <a:pt x="129" y="70"/>
                  </a:lnTo>
                  <a:lnTo>
                    <a:pt x="129" y="61"/>
                  </a:lnTo>
                  <a:lnTo>
                    <a:pt x="131" y="61"/>
                  </a:lnTo>
                  <a:lnTo>
                    <a:pt x="131" y="55"/>
                  </a:lnTo>
                  <a:lnTo>
                    <a:pt x="135" y="55"/>
                  </a:lnTo>
                  <a:lnTo>
                    <a:pt x="137" y="53"/>
                  </a:lnTo>
                  <a:lnTo>
                    <a:pt x="137" y="47"/>
                  </a:lnTo>
                  <a:lnTo>
                    <a:pt x="135" y="45"/>
                  </a:lnTo>
                  <a:lnTo>
                    <a:pt x="135" y="40"/>
                  </a:lnTo>
                  <a:lnTo>
                    <a:pt x="137" y="40"/>
                  </a:lnTo>
                  <a:lnTo>
                    <a:pt x="141" y="38"/>
                  </a:lnTo>
                  <a:lnTo>
                    <a:pt x="141" y="38"/>
                  </a:lnTo>
                  <a:lnTo>
                    <a:pt x="139" y="36"/>
                  </a:lnTo>
                  <a:lnTo>
                    <a:pt x="137" y="34"/>
                  </a:lnTo>
                  <a:lnTo>
                    <a:pt x="133" y="36"/>
                  </a:lnTo>
                  <a:lnTo>
                    <a:pt x="131" y="34"/>
                  </a:lnTo>
                  <a:lnTo>
                    <a:pt x="124" y="32"/>
                  </a:lnTo>
                  <a:lnTo>
                    <a:pt x="120" y="30"/>
                  </a:lnTo>
                  <a:lnTo>
                    <a:pt x="116" y="28"/>
                  </a:lnTo>
                  <a:lnTo>
                    <a:pt x="116" y="23"/>
                  </a:lnTo>
                  <a:lnTo>
                    <a:pt x="114" y="21"/>
                  </a:lnTo>
                  <a:lnTo>
                    <a:pt x="110" y="19"/>
                  </a:lnTo>
                  <a:lnTo>
                    <a:pt x="107" y="15"/>
                  </a:lnTo>
                  <a:lnTo>
                    <a:pt x="107" y="13"/>
                  </a:lnTo>
                  <a:lnTo>
                    <a:pt x="105" y="7"/>
                  </a:lnTo>
                  <a:lnTo>
                    <a:pt x="103" y="7"/>
                  </a:lnTo>
                  <a:lnTo>
                    <a:pt x="97" y="9"/>
                  </a:lnTo>
                  <a:lnTo>
                    <a:pt x="95" y="7"/>
                  </a:lnTo>
                  <a:lnTo>
                    <a:pt x="95" y="2"/>
                  </a:lnTo>
                  <a:lnTo>
                    <a:pt x="93" y="0"/>
                  </a:lnTo>
                  <a:lnTo>
                    <a:pt x="86" y="2"/>
                  </a:lnTo>
                  <a:lnTo>
                    <a:pt x="80" y="0"/>
                  </a:lnTo>
                  <a:lnTo>
                    <a:pt x="72" y="0"/>
                  </a:lnTo>
                  <a:lnTo>
                    <a:pt x="70" y="2"/>
                  </a:lnTo>
                  <a:lnTo>
                    <a:pt x="65" y="2"/>
                  </a:lnTo>
                  <a:lnTo>
                    <a:pt x="59" y="7"/>
                  </a:lnTo>
                  <a:lnTo>
                    <a:pt x="61" y="9"/>
                  </a:lnTo>
                  <a:lnTo>
                    <a:pt x="57" y="13"/>
                  </a:lnTo>
                  <a:lnTo>
                    <a:pt x="57" y="13"/>
                  </a:lnTo>
                  <a:lnTo>
                    <a:pt x="53" y="15"/>
                  </a:lnTo>
                  <a:lnTo>
                    <a:pt x="44" y="17"/>
                  </a:lnTo>
                  <a:lnTo>
                    <a:pt x="40" y="23"/>
                  </a:lnTo>
                  <a:lnTo>
                    <a:pt x="40" y="30"/>
                  </a:lnTo>
                  <a:lnTo>
                    <a:pt x="44" y="38"/>
                  </a:lnTo>
                  <a:lnTo>
                    <a:pt x="44" y="45"/>
                  </a:lnTo>
                  <a:lnTo>
                    <a:pt x="40" y="51"/>
                  </a:lnTo>
                  <a:lnTo>
                    <a:pt x="42" y="55"/>
                  </a:lnTo>
                  <a:lnTo>
                    <a:pt x="42" y="59"/>
                  </a:lnTo>
                  <a:lnTo>
                    <a:pt x="38" y="64"/>
                  </a:lnTo>
                  <a:lnTo>
                    <a:pt x="36" y="68"/>
                  </a:lnTo>
                  <a:lnTo>
                    <a:pt x="0" y="93"/>
                  </a:lnTo>
                  <a:lnTo>
                    <a:pt x="0" y="93"/>
                  </a:lnTo>
                  <a:lnTo>
                    <a:pt x="0" y="93"/>
                  </a:lnTo>
                  <a:lnTo>
                    <a:pt x="11" y="118"/>
                  </a:lnTo>
                  <a:lnTo>
                    <a:pt x="29" y="120"/>
                  </a:lnTo>
                  <a:lnTo>
                    <a:pt x="122" y="186"/>
                  </a:lnTo>
                  <a:lnTo>
                    <a:pt x="160" y="186"/>
                  </a:lnTo>
                  <a:lnTo>
                    <a:pt x="164" y="177"/>
                  </a:lnTo>
                  <a:lnTo>
                    <a:pt x="169" y="169"/>
                  </a:lnTo>
                  <a:lnTo>
                    <a:pt x="177" y="165"/>
                  </a:lnTo>
                  <a:lnTo>
                    <a:pt x="183" y="167"/>
                  </a:lnTo>
                  <a:lnTo>
                    <a:pt x="188" y="165"/>
                  </a:lnTo>
                  <a:lnTo>
                    <a:pt x="190" y="167"/>
                  </a:lnTo>
                  <a:lnTo>
                    <a:pt x="192" y="160"/>
                  </a:lnTo>
                  <a:lnTo>
                    <a:pt x="194" y="16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01" name="Freeform 88">
              <a:extLst>
                <a:ext uri="{FF2B5EF4-FFF2-40B4-BE49-F238E27FC236}">
                  <a16:creationId xmlns:a16="http://schemas.microsoft.com/office/drawing/2014/main" id="{656F7A9A-938C-4B4B-91F0-B3A3D3202DC3}"/>
                </a:ext>
              </a:extLst>
            </p:cNvPr>
            <p:cNvSpPr>
              <a:spLocks/>
            </p:cNvSpPr>
            <p:nvPr/>
          </p:nvSpPr>
          <p:spPr bwMode="auto">
            <a:xfrm>
              <a:off x="5017508" y="2977826"/>
              <a:ext cx="27409" cy="24984"/>
            </a:xfrm>
            <a:custGeom>
              <a:avLst/>
              <a:gdLst>
                <a:gd name="T0" fmla="*/ 0 w 34"/>
                <a:gd name="T1" fmla="*/ 21 h 33"/>
                <a:gd name="T2" fmla="*/ 4 w 34"/>
                <a:gd name="T3" fmla="*/ 12 h 33"/>
                <a:gd name="T4" fmla="*/ 9 w 34"/>
                <a:gd name="T5" fmla="*/ 4 h 33"/>
                <a:gd name="T6" fmla="*/ 17 w 34"/>
                <a:gd name="T7" fmla="*/ 0 h 33"/>
                <a:gd name="T8" fmla="*/ 23 w 34"/>
                <a:gd name="T9" fmla="*/ 2 h 33"/>
                <a:gd name="T10" fmla="*/ 28 w 34"/>
                <a:gd name="T11" fmla="*/ 0 h 33"/>
                <a:gd name="T12" fmla="*/ 30 w 34"/>
                <a:gd name="T13" fmla="*/ 2 h 33"/>
                <a:gd name="T14" fmla="*/ 30 w 34"/>
                <a:gd name="T15" fmla="*/ 2 h 33"/>
                <a:gd name="T16" fmla="*/ 32 w 34"/>
                <a:gd name="T17" fmla="*/ 10 h 33"/>
                <a:gd name="T18" fmla="*/ 21 w 34"/>
                <a:gd name="T19" fmla="*/ 12 h 33"/>
                <a:gd name="T20" fmla="*/ 28 w 34"/>
                <a:gd name="T21" fmla="*/ 19 h 33"/>
                <a:gd name="T22" fmla="*/ 30 w 34"/>
                <a:gd name="T23" fmla="*/ 17 h 33"/>
                <a:gd name="T24" fmla="*/ 30 w 34"/>
                <a:gd name="T25" fmla="*/ 19 h 33"/>
                <a:gd name="T26" fmla="*/ 30 w 34"/>
                <a:gd name="T27" fmla="*/ 23 h 33"/>
                <a:gd name="T28" fmla="*/ 34 w 34"/>
                <a:gd name="T29" fmla="*/ 25 h 33"/>
                <a:gd name="T30" fmla="*/ 32 w 34"/>
                <a:gd name="T31" fmla="*/ 25 h 33"/>
                <a:gd name="T32" fmla="*/ 32 w 34"/>
                <a:gd name="T33" fmla="*/ 25 h 33"/>
                <a:gd name="T34" fmla="*/ 34 w 34"/>
                <a:gd name="T35" fmla="*/ 29 h 33"/>
                <a:gd name="T36" fmla="*/ 21 w 34"/>
                <a:gd name="T37" fmla="*/ 33 h 33"/>
                <a:gd name="T38" fmla="*/ 19 w 34"/>
                <a:gd name="T39" fmla="*/ 27 h 33"/>
                <a:gd name="T40" fmla="*/ 2 w 34"/>
                <a:gd name="T41" fmla="*/ 21 h 33"/>
                <a:gd name="T42" fmla="*/ 0 w 34"/>
                <a:gd name="T43"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0" y="21"/>
                  </a:moveTo>
                  <a:lnTo>
                    <a:pt x="4" y="12"/>
                  </a:lnTo>
                  <a:lnTo>
                    <a:pt x="9" y="4"/>
                  </a:lnTo>
                  <a:lnTo>
                    <a:pt x="17" y="0"/>
                  </a:lnTo>
                  <a:lnTo>
                    <a:pt x="23" y="2"/>
                  </a:lnTo>
                  <a:lnTo>
                    <a:pt x="28" y="0"/>
                  </a:lnTo>
                  <a:lnTo>
                    <a:pt x="30" y="2"/>
                  </a:lnTo>
                  <a:lnTo>
                    <a:pt x="30" y="2"/>
                  </a:lnTo>
                  <a:lnTo>
                    <a:pt x="32" y="10"/>
                  </a:lnTo>
                  <a:lnTo>
                    <a:pt x="21" y="12"/>
                  </a:lnTo>
                  <a:lnTo>
                    <a:pt x="28" y="19"/>
                  </a:lnTo>
                  <a:lnTo>
                    <a:pt x="30" y="17"/>
                  </a:lnTo>
                  <a:lnTo>
                    <a:pt x="30" y="19"/>
                  </a:lnTo>
                  <a:lnTo>
                    <a:pt x="30" y="23"/>
                  </a:lnTo>
                  <a:lnTo>
                    <a:pt x="34" y="25"/>
                  </a:lnTo>
                  <a:lnTo>
                    <a:pt x="32" y="25"/>
                  </a:lnTo>
                  <a:lnTo>
                    <a:pt x="32" y="25"/>
                  </a:lnTo>
                  <a:lnTo>
                    <a:pt x="34" y="29"/>
                  </a:lnTo>
                  <a:lnTo>
                    <a:pt x="21" y="33"/>
                  </a:lnTo>
                  <a:lnTo>
                    <a:pt x="19" y="27"/>
                  </a:lnTo>
                  <a:lnTo>
                    <a:pt x="2" y="21"/>
                  </a:lnTo>
                  <a:lnTo>
                    <a:pt x="0" y="21"/>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02" name="Freeform 89">
              <a:extLst>
                <a:ext uri="{FF2B5EF4-FFF2-40B4-BE49-F238E27FC236}">
                  <a16:creationId xmlns:a16="http://schemas.microsoft.com/office/drawing/2014/main" id="{24F31C77-7310-4945-850B-8DFC3C2872E0}"/>
                </a:ext>
              </a:extLst>
            </p:cNvPr>
            <p:cNvSpPr>
              <a:spLocks/>
            </p:cNvSpPr>
            <p:nvPr/>
          </p:nvSpPr>
          <p:spPr bwMode="auto">
            <a:xfrm>
              <a:off x="4836132" y="2858208"/>
              <a:ext cx="101571" cy="84036"/>
            </a:xfrm>
            <a:custGeom>
              <a:avLst/>
              <a:gdLst>
                <a:gd name="T0" fmla="*/ 101 w 126"/>
                <a:gd name="T1" fmla="*/ 61 h 111"/>
                <a:gd name="T2" fmla="*/ 107 w 126"/>
                <a:gd name="T3" fmla="*/ 52 h 111"/>
                <a:gd name="T4" fmla="*/ 105 w 126"/>
                <a:gd name="T5" fmla="*/ 44 h 111"/>
                <a:gd name="T6" fmla="*/ 109 w 126"/>
                <a:gd name="T7" fmla="*/ 31 h 111"/>
                <a:gd name="T8" fmla="*/ 105 w 126"/>
                <a:gd name="T9" fmla="*/ 16 h 111"/>
                <a:gd name="T10" fmla="*/ 118 w 126"/>
                <a:gd name="T11" fmla="*/ 8 h 111"/>
                <a:gd name="T12" fmla="*/ 122 w 126"/>
                <a:gd name="T13" fmla="*/ 6 h 111"/>
                <a:gd name="T14" fmla="*/ 122 w 126"/>
                <a:gd name="T15" fmla="*/ 0 h 111"/>
                <a:gd name="T16" fmla="*/ 109 w 126"/>
                <a:gd name="T17" fmla="*/ 2 h 111"/>
                <a:gd name="T18" fmla="*/ 94 w 126"/>
                <a:gd name="T19" fmla="*/ 2 h 111"/>
                <a:gd name="T20" fmla="*/ 84 w 126"/>
                <a:gd name="T21" fmla="*/ 4 h 111"/>
                <a:gd name="T22" fmla="*/ 76 w 126"/>
                <a:gd name="T23" fmla="*/ 8 h 111"/>
                <a:gd name="T24" fmla="*/ 65 w 126"/>
                <a:gd name="T25" fmla="*/ 10 h 111"/>
                <a:gd name="T26" fmla="*/ 57 w 126"/>
                <a:gd name="T27" fmla="*/ 8 h 111"/>
                <a:gd name="T28" fmla="*/ 42 w 126"/>
                <a:gd name="T29" fmla="*/ 8 h 111"/>
                <a:gd name="T30" fmla="*/ 38 w 126"/>
                <a:gd name="T31" fmla="*/ 8 h 111"/>
                <a:gd name="T32" fmla="*/ 25 w 126"/>
                <a:gd name="T33" fmla="*/ 12 h 111"/>
                <a:gd name="T34" fmla="*/ 19 w 126"/>
                <a:gd name="T35" fmla="*/ 14 h 111"/>
                <a:gd name="T36" fmla="*/ 14 w 126"/>
                <a:gd name="T37" fmla="*/ 23 h 111"/>
                <a:gd name="T38" fmla="*/ 12 w 126"/>
                <a:gd name="T39" fmla="*/ 29 h 111"/>
                <a:gd name="T40" fmla="*/ 4 w 126"/>
                <a:gd name="T41" fmla="*/ 29 h 111"/>
                <a:gd name="T42" fmla="*/ 0 w 126"/>
                <a:gd name="T43" fmla="*/ 29 h 111"/>
                <a:gd name="T44" fmla="*/ 4 w 126"/>
                <a:gd name="T45" fmla="*/ 42 h 111"/>
                <a:gd name="T46" fmla="*/ 6 w 126"/>
                <a:gd name="T47" fmla="*/ 52 h 111"/>
                <a:gd name="T48" fmla="*/ 12 w 126"/>
                <a:gd name="T49" fmla="*/ 61 h 111"/>
                <a:gd name="T50" fmla="*/ 19 w 126"/>
                <a:gd name="T51" fmla="*/ 67 h 111"/>
                <a:gd name="T52" fmla="*/ 19 w 126"/>
                <a:gd name="T53" fmla="*/ 75 h 111"/>
                <a:gd name="T54" fmla="*/ 14 w 126"/>
                <a:gd name="T55" fmla="*/ 75 h 111"/>
                <a:gd name="T56" fmla="*/ 10 w 126"/>
                <a:gd name="T57" fmla="*/ 84 h 111"/>
                <a:gd name="T58" fmla="*/ 6 w 126"/>
                <a:gd name="T59" fmla="*/ 88 h 111"/>
                <a:gd name="T60" fmla="*/ 10 w 126"/>
                <a:gd name="T61" fmla="*/ 92 h 111"/>
                <a:gd name="T62" fmla="*/ 10 w 126"/>
                <a:gd name="T63" fmla="*/ 103 h 111"/>
                <a:gd name="T64" fmla="*/ 19 w 126"/>
                <a:gd name="T65" fmla="*/ 105 h 111"/>
                <a:gd name="T66" fmla="*/ 23 w 126"/>
                <a:gd name="T67" fmla="*/ 109 h 111"/>
                <a:gd name="T68" fmla="*/ 65 w 126"/>
                <a:gd name="T69"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11">
                  <a:moveTo>
                    <a:pt x="65" y="86"/>
                  </a:moveTo>
                  <a:lnTo>
                    <a:pt x="101" y="61"/>
                  </a:lnTo>
                  <a:lnTo>
                    <a:pt x="103" y="57"/>
                  </a:lnTo>
                  <a:lnTo>
                    <a:pt x="107" y="52"/>
                  </a:lnTo>
                  <a:lnTo>
                    <a:pt x="107" y="48"/>
                  </a:lnTo>
                  <a:lnTo>
                    <a:pt x="105" y="44"/>
                  </a:lnTo>
                  <a:lnTo>
                    <a:pt x="109" y="38"/>
                  </a:lnTo>
                  <a:lnTo>
                    <a:pt x="109" y="31"/>
                  </a:lnTo>
                  <a:lnTo>
                    <a:pt x="105" y="23"/>
                  </a:lnTo>
                  <a:lnTo>
                    <a:pt x="105" y="16"/>
                  </a:lnTo>
                  <a:lnTo>
                    <a:pt x="109" y="10"/>
                  </a:lnTo>
                  <a:lnTo>
                    <a:pt x="118" y="8"/>
                  </a:lnTo>
                  <a:lnTo>
                    <a:pt x="122" y="6"/>
                  </a:lnTo>
                  <a:lnTo>
                    <a:pt x="122" y="6"/>
                  </a:lnTo>
                  <a:lnTo>
                    <a:pt x="126" y="2"/>
                  </a:lnTo>
                  <a:lnTo>
                    <a:pt x="122" y="0"/>
                  </a:lnTo>
                  <a:lnTo>
                    <a:pt x="118" y="0"/>
                  </a:lnTo>
                  <a:lnTo>
                    <a:pt x="109" y="2"/>
                  </a:lnTo>
                  <a:lnTo>
                    <a:pt x="99" y="2"/>
                  </a:lnTo>
                  <a:lnTo>
                    <a:pt x="94" y="2"/>
                  </a:lnTo>
                  <a:lnTo>
                    <a:pt x="90" y="2"/>
                  </a:lnTo>
                  <a:lnTo>
                    <a:pt x="84" y="4"/>
                  </a:lnTo>
                  <a:lnTo>
                    <a:pt x="80" y="8"/>
                  </a:lnTo>
                  <a:lnTo>
                    <a:pt x="76" y="8"/>
                  </a:lnTo>
                  <a:lnTo>
                    <a:pt x="73" y="10"/>
                  </a:lnTo>
                  <a:lnTo>
                    <a:pt x="65" y="10"/>
                  </a:lnTo>
                  <a:lnTo>
                    <a:pt x="59" y="8"/>
                  </a:lnTo>
                  <a:lnTo>
                    <a:pt x="57" y="8"/>
                  </a:lnTo>
                  <a:lnTo>
                    <a:pt x="52" y="6"/>
                  </a:lnTo>
                  <a:lnTo>
                    <a:pt x="42" y="8"/>
                  </a:lnTo>
                  <a:lnTo>
                    <a:pt x="40" y="8"/>
                  </a:lnTo>
                  <a:lnTo>
                    <a:pt x="38" y="8"/>
                  </a:lnTo>
                  <a:lnTo>
                    <a:pt x="27" y="12"/>
                  </a:lnTo>
                  <a:lnTo>
                    <a:pt x="25" y="12"/>
                  </a:lnTo>
                  <a:lnTo>
                    <a:pt x="19" y="10"/>
                  </a:lnTo>
                  <a:lnTo>
                    <a:pt x="19" y="14"/>
                  </a:lnTo>
                  <a:lnTo>
                    <a:pt x="16" y="21"/>
                  </a:lnTo>
                  <a:lnTo>
                    <a:pt x="14" y="23"/>
                  </a:lnTo>
                  <a:lnTo>
                    <a:pt x="14" y="27"/>
                  </a:lnTo>
                  <a:lnTo>
                    <a:pt x="12" y="29"/>
                  </a:lnTo>
                  <a:lnTo>
                    <a:pt x="8" y="29"/>
                  </a:lnTo>
                  <a:lnTo>
                    <a:pt x="4" y="29"/>
                  </a:lnTo>
                  <a:lnTo>
                    <a:pt x="4" y="29"/>
                  </a:lnTo>
                  <a:lnTo>
                    <a:pt x="0" y="29"/>
                  </a:lnTo>
                  <a:lnTo>
                    <a:pt x="2" y="35"/>
                  </a:lnTo>
                  <a:lnTo>
                    <a:pt x="4" y="42"/>
                  </a:lnTo>
                  <a:lnTo>
                    <a:pt x="6" y="48"/>
                  </a:lnTo>
                  <a:lnTo>
                    <a:pt x="6" y="52"/>
                  </a:lnTo>
                  <a:lnTo>
                    <a:pt x="4" y="61"/>
                  </a:lnTo>
                  <a:lnTo>
                    <a:pt x="12" y="61"/>
                  </a:lnTo>
                  <a:lnTo>
                    <a:pt x="14" y="65"/>
                  </a:lnTo>
                  <a:lnTo>
                    <a:pt x="19" y="67"/>
                  </a:lnTo>
                  <a:lnTo>
                    <a:pt x="19" y="71"/>
                  </a:lnTo>
                  <a:lnTo>
                    <a:pt x="19" y="75"/>
                  </a:lnTo>
                  <a:lnTo>
                    <a:pt x="16" y="75"/>
                  </a:lnTo>
                  <a:lnTo>
                    <a:pt x="14" y="75"/>
                  </a:lnTo>
                  <a:lnTo>
                    <a:pt x="12" y="78"/>
                  </a:lnTo>
                  <a:lnTo>
                    <a:pt x="10" y="84"/>
                  </a:lnTo>
                  <a:lnTo>
                    <a:pt x="8" y="88"/>
                  </a:lnTo>
                  <a:lnTo>
                    <a:pt x="6" y="88"/>
                  </a:lnTo>
                  <a:lnTo>
                    <a:pt x="8" y="90"/>
                  </a:lnTo>
                  <a:lnTo>
                    <a:pt x="10" y="92"/>
                  </a:lnTo>
                  <a:lnTo>
                    <a:pt x="10" y="99"/>
                  </a:lnTo>
                  <a:lnTo>
                    <a:pt x="10" y="103"/>
                  </a:lnTo>
                  <a:lnTo>
                    <a:pt x="12" y="103"/>
                  </a:lnTo>
                  <a:lnTo>
                    <a:pt x="19" y="105"/>
                  </a:lnTo>
                  <a:lnTo>
                    <a:pt x="23" y="109"/>
                  </a:lnTo>
                  <a:lnTo>
                    <a:pt x="23" y="109"/>
                  </a:lnTo>
                  <a:lnTo>
                    <a:pt x="27" y="111"/>
                  </a:lnTo>
                  <a:lnTo>
                    <a:pt x="65" y="86"/>
                  </a:lnTo>
                  <a:lnTo>
                    <a:pt x="65" y="86"/>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03" name="Freeform 90">
              <a:extLst>
                <a:ext uri="{FF2B5EF4-FFF2-40B4-BE49-F238E27FC236}">
                  <a16:creationId xmlns:a16="http://schemas.microsoft.com/office/drawing/2014/main" id="{84641375-1B3B-46CC-870A-72BC766B7AE0}"/>
                </a:ext>
              </a:extLst>
            </p:cNvPr>
            <p:cNvSpPr>
              <a:spLocks/>
            </p:cNvSpPr>
            <p:nvPr/>
          </p:nvSpPr>
          <p:spPr bwMode="auto">
            <a:xfrm>
              <a:off x="4816786" y="2924830"/>
              <a:ext cx="24183" cy="67380"/>
            </a:xfrm>
            <a:custGeom>
              <a:avLst/>
              <a:gdLst>
                <a:gd name="T0" fmla="*/ 19 w 30"/>
                <a:gd name="T1" fmla="*/ 89 h 89"/>
                <a:gd name="T2" fmla="*/ 22 w 30"/>
                <a:gd name="T3" fmla="*/ 84 h 89"/>
                <a:gd name="T4" fmla="*/ 22 w 30"/>
                <a:gd name="T5" fmla="*/ 84 h 89"/>
                <a:gd name="T6" fmla="*/ 22 w 30"/>
                <a:gd name="T7" fmla="*/ 80 h 89"/>
                <a:gd name="T8" fmla="*/ 24 w 30"/>
                <a:gd name="T9" fmla="*/ 78 h 89"/>
                <a:gd name="T10" fmla="*/ 24 w 30"/>
                <a:gd name="T11" fmla="*/ 74 h 89"/>
                <a:gd name="T12" fmla="*/ 24 w 30"/>
                <a:gd name="T13" fmla="*/ 70 h 89"/>
                <a:gd name="T14" fmla="*/ 24 w 30"/>
                <a:gd name="T15" fmla="*/ 63 h 89"/>
                <a:gd name="T16" fmla="*/ 26 w 30"/>
                <a:gd name="T17" fmla="*/ 63 h 89"/>
                <a:gd name="T18" fmla="*/ 26 w 30"/>
                <a:gd name="T19" fmla="*/ 59 h 89"/>
                <a:gd name="T20" fmla="*/ 26 w 30"/>
                <a:gd name="T21" fmla="*/ 53 h 89"/>
                <a:gd name="T22" fmla="*/ 26 w 30"/>
                <a:gd name="T23" fmla="*/ 51 h 89"/>
                <a:gd name="T24" fmla="*/ 28 w 30"/>
                <a:gd name="T25" fmla="*/ 42 h 89"/>
                <a:gd name="T26" fmla="*/ 26 w 30"/>
                <a:gd name="T27" fmla="*/ 42 h 89"/>
                <a:gd name="T28" fmla="*/ 24 w 30"/>
                <a:gd name="T29" fmla="*/ 42 h 89"/>
                <a:gd name="T30" fmla="*/ 19 w 30"/>
                <a:gd name="T31" fmla="*/ 44 h 89"/>
                <a:gd name="T32" fmla="*/ 17 w 30"/>
                <a:gd name="T33" fmla="*/ 42 h 89"/>
                <a:gd name="T34" fmla="*/ 19 w 30"/>
                <a:gd name="T35" fmla="*/ 36 h 89"/>
                <a:gd name="T36" fmla="*/ 19 w 30"/>
                <a:gd name="T37" fmla="*/ 28 h 89"/>
                <a:gd name="T38" fmla="*/ 17 w 30"/>
                <a:gd name="T39" fmla="*/ 25 h 89"/>
                <a:gd name="T40" fmla="*/ 19 w 30"/>
                <a:gd name="T41" fmla="*/ 19 h 89"/>
                <a:gd name="T42" fmla="*/ 24 w 30"/>
                <a:gd name="T43" fmla="*/ 19 h 89"/>
                <a:gd name="T44" fmla="*/ 24 w 30"/>
                <a:gd name="T45" fmla="*/ 23 h 89"/>
                <a:gd name="T46" fmla="*/ 26 w 30"/>
                <a:gd name="T47" fmla="*/ 23 h 89"/>
                <a:gd name="T48" fmla="*/ 28 w 30"/>
                <a:gd name="T49" fmla="*/ 21 h 89"/>
                <a:gd name="T50" fmla="*/ 28 w 30"/>
                <a:gd name="T51" fmla="*/ 19 h 89"/>
                <a:gd name="T52" fmla="*/ 28 w 30"/>
                <a:gd name="T53" fmla="*/ 19 h 89"/>
                <a:gd name="T54" fmla="*/ 28 w 30"/>
                <a:gd name="T55" fmla="*/ 17 h 89"/>
                <a:gd name="T56" fmla="*/ 28 w 30"/>
                <a:gd name="T57" fmla="*/ 13 h 89"/>
                <a:gd name="T58" fmla="*/ 28 w 30"/>
                <a:gd name="T59" fmla="*/ 6 h 89"/>
                <a:gd name="T60" fmla="*/ 30 w 30"/>
                <a:gd name="T61" fmla="*/ 2 h 89"/>
                <a:gd name="T62" fmla="*/ 30 w 30"/>
                <a:gd name="T63" fmla="*/ 0 h 89"/>
                <a:gd name="T64" fmla="*/ 28 w 30"/>
                <a:gd name="T65" fmla="*/ 0 h 89"/>
                <a:gd name="T66" fmla="*/ 26 w 30"/>
                <a:gd name="T67" fmla="*/ 4 h 89"/>
                <a:gd name="T68" fmla="*/ 19 w 30"/>
                <a:gd name="T69" fmla="*/ 4 h 89"/>
                <a:gd name="T70" fmla="*/ 17 w 30"/>
                <a:gd name="T71" fmla="*/ 4 h 89"/>
                <a:gd name="T72" fmla="*/ 13 w 30"/>
                <a:gd name="T73" fmla="*/ 9 h 89"/>
                <a:gd name="T74" fmla="*/ 11 w 30"/>
                <a:gd name="T75" fmla="*/ 23 h 89"/>
                <a:gd name="T76" fmla="*/ 7 w 30"/>
                <a:gd name="T77" fmla="*/ 34 h 89"/>
                <a:gd name="T78" fmla="*/ 0 w 30"/>
                <a:gd name="T79" fmla="*/ 42 h 89"/>
                <a:gd name="T80" fmla="*/ 3 w 30"/>
                <a:gd name="T81" fmla="*/ 44 h 89"/>
                <a:gd name="T82" fmla="*/ 7 w 30"/>
                <a:gd name="T83" fmla="*/ 51 h 89"/>
                <a:gd name="T84" fmla="*/ 9 w 30"/>
                <a:gd name="T85" fmla="*/ 57 h 89"/>
                <a:gd name="T86" fmla="*/ 13 w 30"/>
                <a:gd name="T87" fmla="*/ 65 h 89"/>
                <a:gd name="T88" fmla="*/ 17 w 30"/>
                <a:gd name="T89" fmla="*/ 76 h 89"/>
                <a:gd name="T90" fmla="*/ 15 w 30"/>
                <a:gd name="T91" fmla="*/ 80 h 89"/>
                <a:gd name="T92" fmla="*/ 19 w 30"/>
                <a:gd name="T93"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89">
                  <a:moveTo>
                    <a:pt x="19" y="89"/>
                  </a:moveTo>
                  <a:lnTo>
                    <a:pt x="22" y="84"/>
                  </a:lnTo>
                  <a:lnTo>
                    <a:pt x="22" y="84"/>
                  </a:lnTo>
                  <a:lnTo>
                    <a:pt x="22" y="80"/>
                  </a:lnTo>
                  <a:lnTo>
                    <a:pt x="24" y="78"/>
                  </a:lnTo>
                  <a:lnTo>
                    <a:pt x="24" y="74"/>
                  </a:lnTo>
                  <a:lnTo>
                    <a:pt x="24" y="70"/>
                  </a:lnTo>
                  <a:lnTo>
                    <a:pt x="24" y="63"/>
                  </a:lnTo>
                  <a:lnTo>
                    <a:pt x="26" y="63"/>
                  </a:lnTo>
                  <a:lnTo>
                    <a:pt x="26" y="59"/>
                  </a:lnTo>
                  <a:lnTo>
                    <a:pt x="26" y="53"/>
                  </a:lnTo>
                  <a:lnTo>
                    <a:pt x="26" y="51"/>
                  </a:lnTo>
                  <a:lnTo>
                    <a:pt x="28" y="42"/>
                  </a:lnTo>
                  <a:lnTo>
                    <a:pt x="26" y="42"/>
                  </a:lnTo>
                  <a:lnTo>
                    <a:pt x="24" y="42"/>
                  </a:lnTo>
                  <a:lnTo>
                    <a:pt x="19" y="44"/>
                  </a:lnTo>
                  <a:lnTo>
                    <a:pt x="17" y="42"/>
                  </a:lnTo>
                  <a:lnTo>
                    <a:pt x="19" y="36"/>
                  </a:lnTo>
                  <a:lnTo>
                    <a:pt x="19" y="28"/>
                  </a:lnTo>
                  <a:lnTo>
                    <a:pt x="17" y="25"/>
                  </a:lnTo>
                  <a:lnTo>
                    <a:pt x="19" y="19"/>
                  </a:lnTo>
                  <a:lnTo>
                    <a:pt x="24" y="19"/>
                  </a:lnTo>
                  <a:lnTo>
                    <a:pt x="24" y="23"/>
                  </a:lnTo>
                  <a:lnTo>
                    <a:pt x="26" y="23"/>
                  </a:lnTo>
                  <a:lnTo>
                    <a:pt x="28" y="21"/>
                  </a:lnTo>
                  <a:lnTo>
                    <a:pt x="28" y="19"/>
                  </a:lnTo>
                  <a:lnTo>
                    <a:pt x="28" y="19"/>
                  </a:lnTo>
                  <a:lnTo>
                    <a:pt x="28" y="17"/>
                  </a:lnTo>
                  <a:lnTo>
                    <a:pt x="28" y="13"/>
                  </a:lnTo>
                  <a:lnTo>
                    <a:pt x="28" y="6"/>
                  </a:lnTo>
                  <a:lnTo>
                    <a:pt x="30" y="2"/>
                  </a:lnTo>
                  <a:lnTo>
                    <a:pt x="30" y="0"/>
                  </a:lnTo>
                  <a:lnTo>
                    <a:pt x="28" y="0"/>
                  </a:lnTo>
                  <a:lnTo>
                    <a:pt x="26" y="4"/>
                  </a:lnTo>
                  <a:lnTo>
                    <a:pt x="19" y="4"/>
                  </a:lnTo>
                  <a:lnTo>
                    <a:pt x="17" y="4"/>
                  </a:lnTo>
                  <a:lnTo>
                    <a:pt x="13" y="9"/>
                  </a:lnTo>
                  <a:lnTo>
                    <a:pt x="11" y="23"/>
                  </a:lnTo>
                  <a:lnTo>
                    <a:pt x="7" y="34"/>
                  </a:lnTo>
                  <a:lnTo>
                    <a:pt x="0" y="42"/>
                  </a:lnTo>
                  <a:lnTo>
                    <a:pt x="3" y="44"/>
                  </a:lnTo>
                  <a:lnTo>
                    <a:pt x="7" y="51"/>
                  </a:lnTo>
                  <a:lnTo>
                    <a:pt x="9" y="57"/>
                  </a:lnTo>
                  <a:lnTo>
                    <a:pt x="13" y="65"/>
                  </a:lnTo>
                  <a:lnTo>
                    <a:pt x="17" y="76"/>
                  </a:lnTo>
                  <a:lnTo>
                    <a:pt x="15" y="80"/>
                  </a:lnTo>
                  <a:lnTo>
                    <a:pt x="19" y="89"/>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04" name="Freeform 91">
              <a:extLst>
                <a:ext uri="{FF2B5EF4-FFF2-40B4-BE49-F238E27FC236}">
                  <a16:creationId xmlns:a16="http://schemas.microsoft.com/office/drawing/2014/main" id="{C17ABD8A-FF7A-4550-B1F6-352315C174B7}"/>
                </a:ext>
              </a:extLst>
            </p:cNvPr>
            <p:cNvSpPr>
              <a:spLocks/>
            </p:cNvSpPr>
            <p:nvPr/>
          </p:nvSpPr>
          <p:spPr bwMode="auto">
            <a:xfrm>
              <a:off x="4839356" y="2924830"/>
              <a:ext cx="4836" cy="14384"/>
            </a:xfrm>
            <a:custGeom>
              <a:avLst/>
              <a:gdLst>
                <a:gd name="T0" fmla="*/ 0 w 6"/>
                <a:gd name="T1" fmla="*/ 19 h 19"/>
                <a:gd name="T2" fmla="*/ 0 w 6"/>
                <a:gd name="T3" fmla="*/ 17 h 19"/>
                <a:gd name="T4" fmla="*/ 0 w 6"/>
                <a:gd name="T5" fmla="*/ 13 h 19"/>
                <a:gd name="T6" fmla="*/ 0 w 6"/>
                <a:gd name="T7" fmla="*/ 6 h 19"/>
                <a:gd name="T8" fmla="*/ 2 w 6"/>
                <a:gd name="T9" fmla="*/ 2 h 19"/>
                <a:gd name="T10" fmla="*/ 2 w 6"/>
                <a:gd name="T11" fmla="*/ 0 h 19"/>
                <a:gd name="T12" fmla="*/ 2 w 6"/>
                <a:gd name="T13" fmla="*/ 0 h 19"/>
                <a:gd name="T14" fmla="*/ 4 w 6"/>
                <a:gd name="T15" fmla="*/ 2 h 19"/>
                <a:gd name="T16" fmla="*/ 6 w 6"/>
                <a:gd name="T17" fmla="*/ 4 h 19"/>
                <a:gd name="T18" fmla="*/ 6 w 6"/>
                <a:gd name="T19" fmla="*/ 11 h 19"/>
                <a:gd name="T20" fmla="*/ 6 w 6"/>
                <a:gd name="T21" fmla="*/ 15 h 19"/>
                <a:gd name="T22" fmla="*/ 6 w 6"/>
                <a:gd name="T23" fmla="*/ 15 h 19"/>
                <a:gd name="T24" fmla="*/ 4 w 6"/>
                <a:gd name="T25" fmla="*/ 17 h 19"/>
                <a:gd name="T26" fmla="*/ 2 w 6"/>
                <a:gd name="T27" fmla="*/ 19 h 19"/>
                <a:gd name="T28" fmla="*/ 0 w 6"/>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9">
                  <a:moveTo>
                    <a:pt x="0" y="19"/>
                  </a:moveTo>
                  <a:lnTo>
                    <a:pt x="0" y="17"/>
                  </a:lnTo>
                  <a:lnTo>
                    <a:pt x="0" y="13"/>
                  </a:lnTo>
                  <a:lnTo>
                    <a:pt x="0" y="6"/>
                  </a:lnTo>
                  <a:lnTo>
                    <a:pt x="2" y="2"/>
                  </a:lnTo>
                  <a:lnTo>
                    <a:pt x="2" y="0"/>
                  </a:lnTo>
                  <a:lnTo>
                    <a:pt x="2" y="0"/>
                  </a:lnTo>
                  <a:lnTo>
                    <a:pt x="4" y="2"/>
                  </a:lnTo>
                  <a:lnTo>
                    <a:pt x="6" y="4"/>
                  </a:lnTo>
                  <a:lnTo>
                    <a:pt x="6" y="11"/>
                  </a:lnTo>
                  <a:lnTo>
                    <a:pt x="6" y="15"/>
                  </a:lnTo>
                  <a:lnTo>
                    <a:pt x="6" y="15"/>
                  </a:lnTo>
                  <a:lnTo>
                    <a:pt x="4" y="17"/>
                  </a:lnTo>
                  <a:lnTo>
                    <a:pt x="2" y="19"/>
                  </a:lnTo>
                  <a:lnTo>
                    <a:pt x="0" y="1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05" name="Freeform 92">
              <a:extLst>
                <a:ext uri="{FF2B5EF4-FFF2-40B4-BE49-F238E27FC236}">
                  <a16:creationId xmlns:a16="http://schemas.microsoft.com/office/drawing/2014/main" id="{D06D664E-CD21-43EB-B87A-D39268F6E5DC}"/>
                </a:ext>
              </a:extLst>
            </p:cNvPr>
            <p:cNvSpPr>
              <a:spLocks/>
            </p:cNvSpPr>
            <p:nvPr/>
          </p:nvSpPr>
          <p:spPr bwMode="auto">
            <a:xfrm>
              <a:off x="4830489" y="2939216"/>
              <a:ext cx="8867" cy="18927"/>
            </a:xfrm>
            <a:custGeom>
              <a:avLst/>
              <a:gdLst>
                <a:gd name="T0" fmla="*/ 9 w 11"/>
                <a:gd name="T1" fmla="*/ 23 h 25"/>
                <a:gd name="T2" fmla="*/ 7 w 11"/>
                <a:gd name="T3" fmla="*/ 23 h 25"/>
                <a:gd name="T4" fmla="*/ 2 w 11"/>
                <a:gd name="T5" fmla="*/ 25 h 25"/>
                <a:gd name="T6" fmla="*/ 0 w 11"/>
                <a:gd name="T7" fmla="*/ 23 h 25"/>
                <a:gd name="T8" fmla="*/ 2 w 11"/>
                <a:gd name="T9" fmla="*/ 17 h 25"/>
                <a:gd name="T10" fmla="*/ 2 w 11"/>
                <a:gd name="T11" fmla="*/ 9 h 25"/>
                <a:gd name="T12" fmla="*/ 0 w 11"/>
                <a:gd name="T13" fmla="*/ 6 h 25"/>
                <a:gd name="T14" fmla="*/ 2 w 11"/>
                <a:gd name="T15" fmla="*/ 0 h 25"/>
                <a:gd name="T16" fmla="*/ 7 w 11"/>
                <a:gd name="T17" fmla="*/ 0 h 25"/>
                <a:gd name="T18" fmla="*/ 7 w 11"/>
                <a:gd name="T19" fmla="*/ 4 h 25"/>
                <a:gd name="T20" fmla="*/ 9 w 11"/>
                <a:gd name="T21" fmla="*/ 4 h 25"/>
                <a:gd name="T22" fmla="*/ 11 w 11"/>
                <a:gd name="T23" fmla="*/ 2 h 25"/>
                <a:gd name="T24" fmla="*/ 11 w 11"/>
                <a:gd name="T25" fmla="*/ 2 h 25"/>
                <a:gd name="T26" fmla="*/ 11 w 11"/>
                <a:gd name="T27" fmla="*/ 6 h 25"/>
                <a:gd name="T28" fmla="*/ 11 w 11"/>
                <a:gd name="T29" fmla="*/ 6 h 25"/>
                <a:gd name="T30" fmla="*/ 11 w 11"/>
                <a:gd name="T31" fmla="*/ 13 h 25"/>
                <a:gd name="T32" fmla="*/ 11 w 11"/>
                <a:gd name="T33" fmla="*/ 15 h 25"/>
                <a:gd name="T34" fmla="*/ 11 w 11"/>
                <a:gd name="T35" fmla="*/ 23 h 25"/>
                <a:gd name="T36" fmla="*/ 9 w 11"/>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25">
                  <a:moveTo>
                    <a:pt x="9" y="23"/>
                  </a:moveTo>
                  <a:lnTo>
                    <a:pt x="7" y="23"/>
                  </a:lnTo>
                  <a:lnTo>
                    <a:pt x="2" y="25"/>
                  </a:lnTo>
                  <a:lnTo>
                    <a:pt x="0" y="23"/>
                  </a:lnTo>
                  <a:lnTo>
                    <a:pt x="2" y="17"/>
                  </a:lnTo>
                  <a:lnTo>
                    <a:pt x="2" y="9"/>
                  </a:lnTo>
                  <a:lnTo>
                    <a:pt x="0" y="6"/>
                  </a:lnTo>
                  <a:lnTo>
                    <a:pt x="2" y="0"/>
                  </a:lnTo>
                  <a:lnTo>
                    <a:pt x="7" y="0"/>
                  </a:lnTo>
                  <a:lnTo>
                    <a:pt x="7" y="4"/>
                  </a:lnTo>
                  <a:lnTo>
                    <a:pt x="9" y="4"/>
                  </a:lnTo>
                  <a:lnTo>
                    <a:pt x="11" y="2"/>
                  </a:lnTo>
                  <a:lnTo>
                    <a:pt x="11" y="2"/>
                  </a:lnTo>
                  <a:lnTo>
                    <a:pt x="11" y="6"/>
                  </a:lnTo>
                  <a:lnTo>
                    <a:pt x="11" y="6"/>
                  </a:lnTo>
                  <a:lnTo>
                    <a:pt x="11" y="13"/>
                  </a:lnTo>
                  <a:lnTo>
                    <a:pt x="11" y="15"/>
                  </a:lnTo>
                  <a:lnTo>
                    <a:pt x="11" y="23"/>
                  </a:lnTo>
                  <a:lnTo>
                    <a:pt x="9" y="23"/>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06" name="Freeform 93">
              <a:extLst>
                <a:ext uri="{FF2B5EF4-FFF2-40B4-BE49-F238E27FC236}">
                  <a16:creationId xmlns:a16="http://schemas.microsoft.com/office/drawing/2014/main" id="{459D65F8-2B21-4ED3-9DE7-B6D476053FD1}"/>
                </a:ext>
              </a:extLst>
            </p:cNvPr>
            <p:cNvSpPr>
              <a:spLocks/>
            </p:cNvSpPr>
            <p:nvPr/>
          </p:nvSpPr>
          <p:spPr bwMode="auto">
            <a:xfrm>
              <a:off x="4830489" y="2904390"/>
              <a:ext cx="20960" cy="23469"/>
            </a:xfrm>
            <a:custGeom>
              <a:avLst/>
              <a:gdLst>
                <a:gd name="T0" fmla="*/ 0 w 26"/>
                <a:gd name="T1" fmla="*/ 31 h 31"/>
                <a:gd name="T2" fmla="*/ 2 w 26"/>
                <a:gd name="T3" fmla="*/ 31 h 31"/>
                <a:gd name="T4" fmla="*/ 9 w 26"/>
                <a:gd name="T5" fmla="*/ 31 h 31"/>
                <a:gd name="T6" fmla="*/ 11 w 26"/>
                <a:gd name="T7" fmla="*/ 27 h 31"/>
                <a:gd name="T8" fmla="*/ 15 w 26"/>
                <a:gd name="T9" fmla="*/ 27 h 31"/>
                <a:gd name="T10" fmla="*/ 17 w 26"/>
                <a:gd name="T11" fmla="*/ 23 h 31"/>
                <a:gd name="T12" fmla="*/ 19 w 26"/>
                <a:gd name="T13" fmla="*/ 17 h 31"/>
                <a:gd name="T14" fmla="*/ 21 w 26"/>
                <a:gd name="T15" fmla="*/ 14 h 31"/>
                <a:gd name="T16" fmla="*/ 23 w 26"/>
                <a:gd name="T17" fmla="*/ 14 h 31"/>
                <a:gd name="T18" fmla="*/ 26 w 26"/>
                <a:gd name="T19" fmla="*/ 14 h 31"/>
                <a:gd name="T20" fmla="*/ 26 w 26"/>
                <a:gd name="T21" fmla="*/ 10 h 31"/>
                <a:gd name="T22" fmla="*/ 26 w 26"/>
                <a:gd name="T23" fmla="*/ 6 h 31"/>
                <a:gd name="T24" fmla="*/ 21 w 26"/>
                <a:gd name="T25" fmla="*/ 4 h 31"/>
                <a:gd name="T26" fmla="*/ 19 w 26"/>
                <a:gd name="T27" fmla="*/ 0 h 31"/>
                <a:gd name="T28" fmla="*/ 11 w 26"/>
                <a:gd name="T29" fmla="*/ 0 h 31"/>
                <a:gd name="T30" fmla="*/ 11 w 26"/>
                <a:gd name="T31" fmla="*/ 0 h 31"/>
                <a:gd name="T32" fmla="*/ 9 w 26"/>
                <a:gd name="T33" fmla="*/ 0 h 31"/>
                <a:gd name="T34" fmla="*/ 9 w 26"/>
                <a:gd name="T35" fmla="*/ 14 h 31"/>
                <a:gd name="T36" fmla="*/ 5 w 26"/>
                <a:gd name="T37" fmla="*/ 21 h 31"/>
                <a:gd name="T38" fmla="*/ 0 w 26"/>
                <a:gd name="T39" fmla="*/ 25 h 31"/>
                <a:gd name="T40" fmla="*/ 0 w 26"/>
                <a:gd name="T41" fmla="*/ 31 h 31"/>
                <a:gd name="T42" fmla="*/ 0 w 26"/>
                <a:gd name="T4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1">
                  <a:moveTo>
                    <a:pt x="0" y="31"/>
                  </a:moveTo>
                  <a:lnTo>
                    <a:pt x="2" y="31"/>
                  </a:lnTo>
                  <a:lnTo>
                    <a:pt x="9" y="31"/>
                  </a:lnTo>
                  <a:lnTo>
                    <a:pt x="11" y="27"/>
                  </a:lnTo>
                  <a:lnTo>
                    <a:pt x="15" y="27"/>
                  </a:lnTo>
                  <a:lnTo>
                    <a:pt x="17" y="23"/>
                  </a:lnTo>
                  <a:lnTo>
                    <a:pt x="19" y="17"/>
                  </a:lnTo>
                  <a:lnTo>
                    <a:pt x="21" y="14"/>
                  </a:lnTo>
                  <a:lnTo>
                    <a:pt x="23" y="14"/>
                  </a:lnTo>
                  <a:lnTo>
                    <a:pt x="26" y="14"/>
                  </a:lnTo>
                  <a:lnTo>
                    <a:pt x="26" y="10"/>
                  </a:lnTo>
                  <a:lnTo>
                    <a:pt x="26" y="6"/>
                  </a:lnTo>
                  <a:lnTo>
                    <a:pt x="21" y="4"/>
                  </a:lnTo>
                  <a:lnTo>
                    <a:pt x="19" y="0"/>
                  </a:lnTo>
                  <a:lnTo>
                    <a:pt x="11" y="0"/>
                  </a:lnTo>
                  <a:lnTo>
                    <a:pt x="11" y="0"/>
                  </a:lnTo>
                  <a:lnTo>
                    <a:pt x="9" y="0"/>
                  </a:lnTo>
                  <a:lnTo>
                    <a:pt x="9" y="14"/>
                  </a:lnTo>
                  <a:lnTo>
                    <a:pt x="5" y="21"/>
                  </a:lnTo>
                  <a:lnTo>
                    <a:pt x="0" y="25"/>
                  </a:lnTo>
                  <a:lnTo>
                    <a:pt x="0" y="31"/>
                  </a:lnTo>
                  <a:lnTo>
                    <a:pt x="0" y="31"/>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07" name="Freeform 94">
              <a:extLst>
                <a:ext uri="{FF2B5EF4-FFF2-40B4-BE49-F238E27FC236}">
                  <a16:creationId xmlns:a16="http://schemas.microsoft.com/office/drawing/2014/main" id="{402134A5-390B-46A5-94A1-045E9FDB242C}"/>
                </a:ext>
              </a:extLst>
            </p:cNvPr>
            <p:cNvSpPr>
              <a:spLocks/>
            </p:cNvSpPr>
            <p:nvPr/>
          </p:nvSpPr>
          <p:spPr bwMode="auto">
            <a:xfrm>
              <a:off x="4832102" y="2923317"/>
              <a:ext cx="65296" cy="74951"/>
            </a:xfrm>
            <a:custGeom>
              <a:avLst/>
              <a:gdLst>
                <a:gd name="T0" fmla="*/ 3 w 81"/>
                <a:gd name="T1" fmla="*/ 86 h 99"/>
                <a:gd name="T2" fmla="*/ 3 w 81"/>
                <a:gd name="T3" fmla="*/ 86 h 99"/>
                <a:gd name="T4" fmla="*/ 3 w 81"/>
                <a:gd name="T5" fmla="*/ 82 h 99"/>
                <a:gd name="T6" fmla="*/ 5 w 81"/>
                <a:gd name="T7" fmla="*/ 80 h 99"/>
                <a:gd name="T8" fmla="*/ 5 w 81"/>
                <a:gd name="T9" fmla="*/ 76 h 99"/>
                <a:gd name="T10" fmla="*/ 5 w 81"/>
                <a:gd name="T11" fmla="*/ 72 h 99"/>
                <a:gd name="T12" fmla="*/ 5 w 81"/>
                <a:gd name="T13" fmla="*/ 65 h 99"/>
                <a:gd name="T14" fmla="*/ 7 w 81"/>
                <a:gd name="T15" fmla="*/ 65 h 99"/>
                <a:gd name="T16" fmla="*/ 7 w 81"/>
                <a:gd name="T17" fmla="*/ 61 h 99"/>
                <a:gd name="T18" fmla="*/ 7 w 81"/>
                <a:gd name="T19" fmla="*/ 55 h 99"/>
                <a:gd name="T20" fmla="*/ 7 w 81"/>
                <a:gd name="T21" fmla="*/ 53 h 99"/>
                <a:gd name="T22" fmla="*/ 9 w 81"/>
                <a:gd name="T23" fmla="*/ 36 h 99"/>
                <a:gd name="T24" fmla="*/ 9 w 81"/>
                <a:gd name="T25" fmla="*/ 34 h 99"/>
                <a:gd name="T26" fmla="*/ 9 w 81"/>
                <a:gd name="T27" fmla="*/ 27 h 99"/>
                <a:gd name="T28" fmla="*/ 9 w 81"/>
                <a:gd name="T29" fmla="*/ 27 h 99"/>
                <a:gd name="T30" fmla="*/ 9 w 81"/>
                <a:gd name="T31" fmla="*/ 23 h 99"/>
                <a:gd name="T32" fmla="*/ 9 w 81"/>
                <a:gd name="T33" fmla="*/ 21 h 99"/>
                <a:gd name="T34" fmla="*/ 11 w 81"/>
                <a:gd name="T35" fmla="*/ 21 h 99"/>
                <a:gd name="T36" fmla="*/ 13 w 81"/>
                <a:gd name="T37" fmla="*/ 19 h 99"/>
                <a:gd name="T38" fmla="*/ 15 w 81"/>
                <a:gd name="T39" fmla="*/ 17 h 99"/>
                <a:gd name="T40" fmla="*/ 17 w 81"/>
                <a:gd name="T41" fmla="*/ 17 h 99"/>
                <a:gd name="T42" fmla="*/ 24 w 81"/>
                <a:gd name="T43" fmla="*/ 19 h 99"/>
                <a:gd name="T44" fmla="*/ 28 w 81"/>
                <a:gd name="T45" fmla="*/ 23 h 99"/>
                <a:gd name="T46" fmla="*/ 28 w 81"/>
                <a:gd name="T47" fmla="*/ 23 h 99"/>
                <a:gd name="T48" fmla="*/ 32 w 81"/>
                <a:gd name="T49" fmla="*/ 25 h 99"/>
                <a:gd name="T50" fmla="*/ 70 w 81"/>
                <a:gd name="T51" fmla="*/ 0 h 99"/>
                <a:gd name="T52" fmla="*/ 81 w 81"/>
                <a:gd name="T53" fmla="*/ 25 h 99"/>
                <a:gd name="T54" fmla="*/ 81 w 81"/>
                <a:gd name="T55" fmla="*/ 25 h 99"/>
                <a:gd name="T56" fmla="*/ 72 w 81"/>
                <a:gd name="T57" fmla="*/ 34 h 99"/>
                <a:gd name="T58" fmla="*/ 43 w 81"/>
                <a:gd name="T59" fmla="*/ 42 h 99"/>
                <a:gd name="T60" fmla="*/ 66 w 81"/>
                <a:gd name="T61" fmla="*/ 67 h 99"/>
                <a:gd name="T62" fmla="*/ 57 w 81"/>
                <a:gd name="T63" fmla="*/ 76 h 99"/>
                <a:gd name="T64" fmla="*/ 57 w 81"/>
                <a:gd name="T65" fmla="*/ 82 h 99"/>
                <a:gd name="T66" fmla="*/ 40 w 81"/>
                <a:gd name="T67" fmla="*/ 84 h 99"/>
                <a:gd name="T68" fmla="*/ 28 w 81"/>
                <a:gd name="T69" fmla="*/ 99 h 99"/>
                <a:gd name="T70" fmla="*/ 7 w 81"/>
                <a:gd name="T71" fmla="*/ 93 h 99"/>
                <a:gd name="T72" fmla="*/ 0 w 81"/>
                <a:gd name="T73" fmla="*/ 93 h 99"/>
                <a:gd name="T74" fmla="*/ 0 w 81"/>
                <a:gd name="T75" fmla="*/ 93 h 99"/>
                <a:gd name="T76" fmla="*/ 3 w 81"/>
                <a:gd name="T77" fmla="*/ 89 h 99"/>
                <a:gd name="T78" fmla="*/ 3 w 81"/>
                <a:gd name="T79" fmla="*/ 86 h 99"/>
                <a:gd name="T80" fmla="*/ 3 w 81"/>
                <a:gd name="T81" fmla="*/ 8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99">
                  <a:moveTo>
                    <a:pt x="3" y="86"/>
                  </a:moveTo>
                  <a:lnTo>
                    <a:pt x="3" y="86"/>
                  </a:lnTo>
                  <a:lnTo>
                    <a:pt x="3" y="82"/>
                  </a:lnTo>
                  <a:lnTo>
                    <a:pt x="5" y="80"/>
                  </a:lnTo>
                  <a:lnTo>
                    <a:pt x="5" y="76"/>
                  </a:lnTo>
                  <a:lnTo>
                    <a:pt x="5" y="72"/>
                  </a:lnTo>
                  <a:lnTo>
                    <a:pt x="5" y="65"/>
                  </a:lnTo>
                  <a:lnTo>
                    <a:pt x="7" y="65"/>
                  </a:lnTo>
                  <a:lnTo>
                    <a:pt x="7" y="61"/>
                  </a:lnTo>
                  <a:lnTo>
                    <a:pt x="7" y="55"/>
                  </a:lnTo>
                  <a:lnTo>
                    <a:pt x="7" y="53"/>
                  </a:lnTo>
                  <a:lnTo>
                    <a:pt x="9" y="36"/>
                  </a:lnTo>
                  <a:lnTo>
                    <a:pt x="9" y="34"/>
                  </a:lnTo>
                  <a:lnTo>
                    <a:pt x="9" y="27"/>
                  </a:lnTo>
                  <a:lnTo>
                    <a:pt x="9" y="27"/>
                  </a:lnTo>
                  <a:lnTo>
                    <a:pt x="9" y="23"/>
                  </a:lnTo>
                  <a:lnTo>
                    <a:pt x="9" y="21"/>
                  </a:lnTo>
                  <a:lnTo>
                    <a:pt x="11" y="21"/>
                  </a:lnTo>
                  <a:lnTo>
                    <a:pt x="13" y="19"/>
                  </a:lnTo>
                  <a:lnTo>
                    <a:pt x="15" y="17"/>
                  </a:lnTo>
                  <a:lnTo>
                    <a:pt x="17" y="17"/>
                  </a:lnTo>
                  <a:lnTo>
                    <a:pt x="24" y="19"/>
                  </a:lnTo>
                  <a:lnTo>
                    <a:pt x="28" y="23"/>
                  </a:lnTo>
                  <a:lnTo>
                    <a:pt x="28" y="23"/>
                  </a:lnTo>
                  <a:lnTo>
                    <a:pt x="32" y="25"/>
                  </a:lnTo>
                  <a:lnTo>
                    <a:pt x="70" y="0"/>
                  </a:lnTo>
                  <a:lnTo>
                    <a:pt x="81" y="25"/>
                  </a:lnTo>
                  <a:lnTo>
                    <a:pt x="81" y="25"/>
                  </a:lnTo>
                  <a:lnTo>
                    <a:pt x="72" y="34"/>
                  </a:lnTo>
                  <a:lnTo>
                    <a:pt x="43" y="42"/>
                  </a:lnTo>
                  <a:lnTo>
                    <a:pt x="66" y="67"/>
                  </a:lnTo>
                  <a:lnTo>
                    <a:pt x="57" y="76"/>
                  </a:lnTo>
                  <a:lnTo>
                    <a:pt x="57" y="82"/>
                  </a:lnTo>
                  <a:lnTo>
                    <a:pt x="40" y="84"/>
                  </a:lnTo>
                  <a:lnTo>
                    <a:pt x="28" y="99"/>
                  </a:lnTo>
                  <a:lnTo>
                    <a:pt x="7" y="93"/>
                  </a:lnTo>
                  <a:lnTo>
                    <a:pt x="0" y="93"/>
                  </a:lnTo>
                  <a:lnTo>
                    <a:pt x="0" y="93"/>
                  </a:lnTo>
                  <a:lnTo>
                    <a:pt x="3" y="89"/>
                  </a:lnTo>
                  <a:lnTo>
                    <a:pt x="3" y="86"/>
                  </a:lnTo>
                  <a:lnTo>
                    <a:pt x="3" y="86"/>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08" name="Freeform 95">
              <a:extLst>
                <a:ext uri="{FF2B5EF4-FFF2-40B4-BE49-F238E27FC236}">
                  <a16:creationId xmlns:a16="http://schemas.microsoft.com/office/drawing/2014/main" id="{C305FEAE-BE1E-4BD5-9E4E-7859D3097E20}"/>
                </a:ext>
              </a:extLst>
            </p:cNvPr>
            <p:cNvSpPr>
              <a:spLocks/>
            </p:cNvSpPr>
            <p:nvPr/>
          </p:nvSpPr>
          <p:spPr bwMode="auto">
            <a:xfrm>
              <a:off x="4830489" y="2942244"/>
              <a:ext cx="335344" cy="264977"/>
            </a:xfrm>
            <a:custGeom>
              <a:avLst/>
              <a:gdLst>
                <a:gd name="T0" fmla="*/ 251 w 416"/>
                <a:gd name="T1" fmla="*/ 74 h 350"/>
                <a:gd name="T2" fmla="*/ 101 w 416"/>
                <a:gd name="T3" fmla="*/ 2 h 350"/>
                <a:gd name="T4" fmla="*/ 45 w 416"/>
                <a:gd name="T5" fmla="*/ 17 h 350"/>
                <a:gd name="T6" fmla="*/ 59 w 416"/>
                <a:gd name="T7" fmla="*/ 57 h 350"/>
                <a:gd name="T8" fmla="*/ 9 w 416"/>
                <a:gd name="T9" fmla="*/ 68 h 350"/>
                <a:gd name="T10" fmla="*/ 2 w 416"/>
                <a:gd name="T11" fmla="*/ 85 h 350"/>
                <a:gd name="T12" fmla="*/ 5 w 416"/>
                <a:gd name="T13" fmla="*/ 91 h 350"/>
                <a:gd name="T14" fmla="*/ 11 w 416"/>
                <a:gd name="T15" fmla="*/ 93 h 350"/>
                <a:gd name="T16" fmla="*/ 19 w 416"/>
                <a:gd name="T17" fmla="*/ 108 h 350"/>
                <a:gd name="T18" fmla="*/ 28 w 416"/>
                <a:gd name="T19" fmla="*/ 116 h 350"/>
                <a:gd name="T20" fmla="*/ 36 w 416"/>
                <a:gd name="T21" fmla="*/ 131 h 350"/>
                <a:gd name="T22" fmla="*/ 40 w 416"/>
                <a:gd name="T23" fmla="*/ 139 h 350"/>
                <a:gd name="T24" fmla="*/ 51 w 416"/>
                <a:gd name="T25" fmla="*/ 154 h 350"/>
                <a:gd name="T26" fmla="*/ 53 w 416"/>
                <a:gd name="T27" fmla="*/ 165 h 350"/>
                <a:gd name="T28" fmla="*/ 57 w 416"/>
                <a:gd name="T29" fmla="*/ 173 h 350"/>
                <a:gd name="T30" fmla="*/ 68 w 416"/>
                <a:gd name="T31" fmla="*/ 175 h 350"/>
                <a:gd name="T32" fmla="*/ 80 w 416"/>
                <a:gd name="T33" fmla="*/ 188 h 350"/>
                <a:gd name="T34" fmla="*/ 85 w 416"/>
                <a:gd name="T35" fmla="*/ 194 h 350"/>
                <a:gd name="T36" fmla="*/ 91 w 416"/>
                <a:gd name="T37" fmla="*/ 211 h 350"/>
                <a:gd name="T38" fmla="*/ 89 w 416"/>
                <a:gd name="T39" fmla="*/ 222 h 350"/>
                <a:gd name="T40" fmla="*/ 95 w 416"/>
                <a:gd name="T41" fmla="*/ 241 h 350"/>
                <a:gd name="T42" fmla="*/ 108 w 416"/>
                <a:gd name="T43" fmla="*/ 255 h 350"/>
                <a:gd name="T44" fmla="*/ 118 w 416"/>
                <a:gd name="T45" fmla="*/ 262 h 350"/>
                <a:gd name="T46" fmla="*/ 127 w 416"/>
                <a:gd name="T47" fmla="*/ 270 h 350"/>
                <a:gd name="T48" fmla="*/ 133 w 416"/>
                <a:gd name="T49" fmla="*/ 274 h 350"/>
                <a:gd name="T50" fmla="*/ 144 w 416"/>
                <a:gd name="T51" fmla="*/ 300 h 350"/>
                <a:gd name="T52" fmla="*/ 160 w 416"/>
                <a:gd name="T53" fmla="*/ 323 h 350"/>
                <a:gd name="T54" fmla="*/ 175 w 416"/>
                <a:gd name="T55" fmla="*/ 335 h 350"/>
                <a:gd name="T56" fmla="*/ 186 w 416"/>
                <a:gd name="T57" fmla="*/ 329 h 350"/>
                <a:gd name="T58" fmla="*/ 190 w 416"/>
                <a:gd name="T59" fmla="*/ 312 h 350"/>
                <a:gd name="T60" fmla="*/ 226 w 416"/>
                <a:gd name="T61" fmla="*/ 323 h 350"/>
                <a:gd name="T62" fmla="*/ 281 w 416"/>
                <a:gd name="T63" fmla="*/ 302 h 350"/>
                <a:gd name="T64" fmla="*/ 409 w 416"/>
                <a:gd name="T65" fmla="*/ 203 h 350"/>
                <a:gd name="T66" fmla="*/ 346 w 416"/>
                <a:gd name="T67" fmla="*/ 198 h 350"/>
                <a:gd name="T68" fmla="*/ 335 w 416"/>
                <a:gd name="T69" fmla="*/ 171 h 350"/>
                <a:gd name="T70" fmla="*/ 333 w 416"/>
                <a:gd name="T71" fmla="*/ 169 h 350"/>
                <a:gd name="T72" fmla="*/ 331 w 416"/>
                <a:gd name="T73" fmla="*/ 165 h 350"/>
                <a:gd name="T74" fmla="*/ 321 w 416"/>
                <a:gd name="T75" fmla="*/ 161 h 350"/>
                <a:gd name="T76" fmla="*/ 316 w 416"/>
                <a:gd name="T77" fmla="*/ 154 h 350"/>
                <a:gd name="T78" fmla="*/ 304 w 416"/>
                <a:gd name="T79" fmla="*/ 131 h 350"/>
                <a:gd name="T80" fmla="*/ 302 w 416"/>
                <a:gd name="T81" fmla="*/ 120 h 350"/>
                <a:gd name="T82" fmla="*/ 297 w 416"/>
                <a:gd name="T83" fmla="*/ 114 h 350"/>
                <a:gd name="T84" fmla="*/ 285 w 416"/>
                <a:gd name="T85" fmla="*/ 101 h 350"/>
                <a:gd name="T86" fmla="*/ 289 w 416"/>
                <a:gd name="T87" fmla="*/ 101 h 350"/>
                <a:gd name="T88" fmla="*/ 276 w 416"/>
                <a:gd name="T89" fmla="*/ 97 h 350"/>
                <a:gd name="T90" fmla="*/ 268 w 416"/>
                <a:gd name="T91" fmla="*/ 80 h 350"/>
                <a:gd name="T92" fmla="*/ 266 w 416"/>
                <a:gd name="T93" fmla="*/ 7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50">
                  <a:moveTo>
                    <a:pt x="266" y="76"/>
                  </a:moveTo>
                  <a:lnTo>
                    <a:pt x="253" y="80"/>
                  </a:lnTo>
                  <a:lnTo>
                    <a:pt x="251" y="74"/>
                  </a:lnTo>
                  <a:lnTo>
                    <a:pt x="234" y="68"/>
                  </a:lnTo>
                  <a:lnTo>
                    <a:pt x="194" y="68"/>
                  </a:lnTo>
                  <a:lnTo>
                    <a:pt x="101" y="2"/>
                  </a:lnTo>
                  <a:lnTo>
                    <a:pt x="83" y="0"/>
                  </a:lnTo>
                  <a:lnTo>
                    <a:pt x="74" y="9"/>
                  </a:lnTo>
                  <a:lnTo>
                    <a:pt x="45" y="17"/>
                  </a:lnTo>
                  <a:lnTo>
                    <a:pt x="68" y="42"/>
                  </a:lnTo>
                  <a:lnTo>
                    <a:pt x="59" y="51"/>
                  </a:lnTo>
                  <a:lnTo>
                    <a:pt x="59" y="57"/>
                  </a:lnTo>
                  <a:lnTo>
                    <a:pt x="42" y="59"/>
                  </a:lnTo>
                  <a:lnTo>
                    <a:pt x="30" y="74"/>
                  </a:lnTo>
                  <a:lnTo>
                    <a:pt x="9" y="68"/>
                  </a:lnTo>
                  <a:lnTo>
                    <a:pt x="2" y="68"/>
                  </a:lnTo>
                  <a:lnTo>
                    <a:pt x="2" y="76"/>
                  </a:lnTo>
                  <a:lnTo>
                    <a:pt x="2" y="85"/>
                  </a:lnTo>
                  <a:lnTo>
                    <a:pt x="0" y="91"/>
                  </a:lnTo>
                  <a:lnTo>
                    <a:pt x="0" y="93"/>
                  </a:lnTo>
                  <a:lnTo>
                    <a:pt x="5" y="91"/>
                  </a:lnTo>
                  <a:lnTo>
                    <a:pt x="5" y="93"/>
                  </a:lnTo>
                  <a:lnTo>
                    <a:pt x="7" y="91"/>
                  </a:lnTo>
                  <a:lnTo>
                    <a:pt x="11" y="93"/>
                  </a:lnTo>
                  <a:lnTo>
                    <a:pt x="11" y="93"/>
                  </a:lnTo>
                  <a:lnTo>
                    <a:pt x="19" y="104"/>
                  </a:lnTo>
                  <a:lnTo>
                    <a:pt x="19" y="108"/>
                  </a:lnTo>
                  <a:lnTo>
                    <a:pt x="21" y="110"/>
                  </a:lnTo>
                  <a:lnTo>
                    <a:pt x="23" y="112"/>
                  </a:lnTo>
                  <a:lnTo>
                    <a:pt x="28" y="116"/>
                  </a:lnTo>
                  <a:lnTo>
                    <a:pt x="30" y="116"/>
                  </a:lnTo>
                  <a:lnTo>
                    <a:pt x="34" y="127"/>
                  </a:lnTo>
                  <a:lnTo>
                    <a:pt x="36" y="131"/>
                  </a:lnTo>
                  <a:lnTo>
                    <a:pt x="36" y="133"/>
                  </a:lnTo>
                  <a:lnTo>
                    <a:pt x="40" y="133"/>
                  </a:lnTo>
                  <a:lnTo>
                    <a:pt x="40" y="139"/>
                  </a:lnTo>
                  <a:lnTo>
                    <a:pt x="42" y="142"/>
                  </a:lnTo>
                  <a:lnTo>
                    <a:pt x="47" y="144"/>
                  </a:lnTo>
                  <a:lnTo>
                    <a:pt x="51" y="154"/>
                  </a:lnTo>
                  <a:lnTo>
                    <a:pt x="53" y="156"/>
                  </a:lnTo>
                  <a:lnTo>
                    <a:pt x="55" y="161"/>
                  </a:lnTo>
                  <a:lnTo>
                    <a:pt x="53" y="165"/>
                  </a:lnTo>
                  <a:lnTo>
                    <a:pt x="53" y="167"/>
                  </a:lnTo>
                  <a:lnTo>
                    <a:pt x="57" y="169"/>
                  </a:lnTo>
                  <a:lnTo>
                    <a:pt x="57" y="173"/>
                  </a:lnTo>
                  <a:lnTo>
                    <a:pt x="61" y="175"/>
                  </a:lnTo>
                  <a:lnTo>
                    <a:pt x="64" y="171"/>
                  </a:lnTo>
                  <a:lnTo>
                    <a:pt x="68" y="175"/>
                  </a:lnTo>
                  <a:lnTo>
                    <a:pt x="74" y="177"/>
                  </a:lnTo>
                  <a:lnTo>
                    <a:pt x="78" y="184"/>
                  </a:lnTo>
                  <a:lnTo>
                    <a:pt x="80" y="188"/>
                  </a:lnTo>
                  <a:lnTo>
                    <a:pt x="83" y="188"/>
                  </a:lnTo>
                  <a:lnTo>
                    <a:pt x="83" y="192"/>
                  </a:lnTo>
                  <a:lnTo>
                    <a:pt x="85" y="194"/>
                  </a:lnTo>
                  <a:lnTo>
                    <a:pt x="87" y="201"/>
                  </a:lnTo>
                  <a:lnTo>
                    <a:pt x="91" y="205"/>
                  </a:lnTo>
                  <a:lnTo>
                    <a:pt x="91" y="211"/>
                  </a:lnTo>
                  <a:lnTo>
                    <a:pt x="93" y="213"/>
                  </a:lnTo>
                  <a:lnTo>
                    <a:pt x="91" y="220"/>
                  </a:lnTo>
                  <a:lnTo>
                    <a:pt x="89" y="222"/>
                  </a:lnTo>
                  <a:lnTo>
                    <a:pt x="91" y="226"/>
                  </a:lnTo>
                  <a:lnTo>
                    <a:pt x="93" y="232"/>
                  </a:lnTo>
                  <a:lnTo>
                    <a:pt x="95" y="241"/>
                  </a:lnTo>
                  <a:lnTo>
                    <a:pt x="97" y="243"/>
                  </a:lnTo>
                  <a:lnTo>
                    <a:pt x="99" y="245"/>
                  </a:lnTo>
                  <a:lnTo>
                    <a:pt x="108" y="255"/>
                  </a:lnTo>
                  <a:lnTo>
                    <a:pt x="112" y="257"/>
                  </a:lnTo>
                  <a:lnTo>
                    <a:pt x="116" y="257"/>
                  </a:lnTo>
                  <a:lnTo>
                    <a:pt x="118" y="262"/>
                  </a:lnTo>
                  <a:lnTo>
                    <a:pt x="120" y="262"/>
                  </a:lnTo>
                  <a:lnTo>
                    <a:pt x="127" y="268"/>
                  </a:lnTo>
                  <a:lnTo>
                    <a:pt x="127" y="270"/>
                  </a:lnTo>
                  <a:lnTo>
                    <a:pt x="131" y="270"/>
                  </a:lnTo>
                  <a:lnTo>
                    <a:pt x="131" y="274"/>
                  </a:lnTo>
                  <a:lnTo>
                    <a:pt x="133" y="274"/>
                  </a:lnTo>
                  <a:lnTo>
                    <a:pt x="137" y="291"/>
                  </a:lnTo>
                  <a:lnTo>
                    <a:pt x="142" y="295"/>
                  </a:lnTo>
                  <a:lnTo>
                    <a:pt x="144" y="300"/>
                  </a:lnTo>
                  <a:lnTo>
                    <a:pt x="158" y="314"/>
                  </a:lnTo>
                  <a:lnTo>
                    <a:pt x="160" y="314"/>
                  </a:lnTo>
                  <a:lnTo>
                    <a:pt x="160" y="323"/>
                  </a:lnTo>
                  <a:lnTo>
                    <a:pt x="167" y="325"/>
                  </a:lnTo>
                  <a:lnTo>
                    <a:pt x="171" y="335"/>
                  </a:lnTo>
                  <a:lnTo>
                    <a:pt x="175" y="335"/>
                  </a:lnTo>
                  <a:lnTo>
                    <a:pt x="177" y="338"/>
                  </a:lnTo>
                  <a:lnTo>
                    <a:pt x="179" y="333"/>
                  </a:lnTo>
                  <a:lnTo>
                    <a:pt x="186" y="329"/>
                  </a:lnTo>
                  <a:lnTo>
                    <a:pt x="182" y="323"/>
                  </a:lnTo>
                  <a:lnTo>
                    <a:pt x="184" y="314"/>
                  </a:lnTo>
                  <a:lnTo>
                    <a:pt x="190" y="312"/>
                  </a:lnTo>
                  <a:lnTo>
                    <a:pt x="196" y="316"/>
                  </a:lnTo>
                  <a:lnTo>
                    <a:pt x="209" y="316"/>
                  </a:lnTo>
                  <a:lnTo>
                    <a:pt x="226" y="323"/>
                  </a:lnTo>
                  <a:lnTo>
                    <a:pt x="243" y="331"/>
                  </a:lnTo>
                  <a:lnTo>
                    <a:pt x="245" y="350"/>
                  </a:lnTo>
                  <a:lnTo>
                    <a:pt x="281" y="302"/>
                  </a:lnTo>
                  <a:lnTo>
                    <a:pt x="411" y="262"/>
                  </a:lnTo>
                  <a:lnTo>
                    <a:pt x="416" y="217"/>
                  </a:lnTo>
                  <a:lnTo>
                    <a:pt x="409" y="203"/>
                  </a:lnTo>
                  <a:lnTo>
                    <a:pt x="411" y="203"/>
                  </a:lnTo>
                  <a:lnTo>
                    <a:pt x="403" y="209"/>
                  </a:lnTo>
                  <a:lnTo>
                    <a:pt x="346" y="198"/>
                  </a:lnTo>
                  <a:lnTo>
                    <a:pt x="342" y="184"/>
                  </a:lnTo>
                  <a:lnTo>
                    <a:pt x="335" y="177"/>
                  </a:lnTo>
                  <a:lnTo>
                    <a:pt x="335" y="171"/>
                  </a:lnTo>
                  <a:lnTo>
                    <a:pt x="335" y="171"/>
                  </a:lnTo>
                  <a:lnTo>
                    <a:pt x="335" y="171"/>
                  </a:lnTo>
                  <a:lnTo>
                    <a:pt x="333" y="169"/>
                  </a:lnTo>
                  <a:lnTo>
                    <a:pt x="333" y="167"/>
                  </a:lnTo>
                  <a:lnTo>
                    <a:pt x="335" y="165"/>
                  </a:lnTo>
                  <a:lnTo>
                    <a:pt x="331" y="165"/>
                  </a:lnTo>
                  <a:lnTo>
                    <a:pt x="331" y="163"/>
                  </a:lnTo>
                  <a:lnTo>
                    <a:pt x="329" y="163"/>
                  </a:lnTo>
                  <a:lnTo>
                    <a:pt x="321" y="161"/>
                  </a:lnTo>
                  <a:lnTo>
                    <a:pt x="321" y="158"/>
                  </a:lnTo>
                  <a:lnTo>
                    <a:pt x="321" y="158"/>
                  </a:lnTo>
                  <a:lnTo>
                    <a:pt x="316" y="154"/>
                  </a:lnTo>
                  <a:lnTo>
                    <a:pt x="316" y="150"/>
                  </a:lnTo>
                  <a:lnTo>
                    <a:pt x="306" y="137"/>
                  </a:lnTo>
                  <a:lnTo>
                    <a:pt x="304" y="131"/>
                  </a:lnTo>
                  <a:lnTo>
                    <a:pt x="306" y="133"/>
                  </a:lnTo>
                  <a:lnTo>
                    <a:pt x="306" y="131"/>
                  </a:lnTo>
                  <a:lnTo>
                    <a:pt x="302" y="120"/>
                  </a:lnTo>
                  <a:lnTo>
                    <a:pt x="302" y="118"/>
                  </a:lnTo>
                  <a:lnTo>
                    <a:pt x="300" y="114"/>
                  </a:lnTo>
                  <a:lnTo>
                    <a:pt x="297" y="114"/>
                  </a:lnTo>
                  <a:lnTo>
                    <a:pt x="291" y="106"/>
                  </a:lnTo>
                  <a:lnTo>
                    <a:pt x="289" y="106"/>
                  </a:lnTo>
                  <a:lnTo>
                    <a:pt x="285" y="101"/>
                  </a:lnTo>
                  <a:lnTo>
                    <a:pt x="285" y="99"/>
                  </a:lnTo>
                  <a:lnTo>
                    <a:pt x="287" y="99"/>
                  </a:lnTo>
                  <a:lnTo>
                    <a:pt x="289" y="101"/>
                  </a:lnTo>
                  <a:lnTo>
                    <a:pt x="287" y="99"/>
                  </a:lnTo>
                  <a:lnTo>
                    <a:pt x="283" y="97"/>
                  </a:lnTo>
                  <a:lnTo>
                    <a:pt x="276" y="97"/>
                  </a:lnTo>
                  <a:lnTo>
                    <a:pt x="272" y="87"/>
                  </a:lnTo>
                  <a:lnTo>
                    <a:pt x="270" y="80"/>
                  </a:lnTo>
                  <a:lnTo>
                    <a:pt x="268" y="80"/>
                  </a:lnTo>
                  <a:lnTo>
                    <a:pt x="268" y="76"/>
                  </a:lnTo>
                  <a:lnTo>
                    <a:pt x="268" y="78"/>
                  </a:lnTo>
                  <a:lnTo>
                    <a:pt x="266" y="76"/>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09" name="Freeform 96">
              <a:extLst>
                <a:ext uri="{FF2B5EF4-FFF2-40B4-BE49-F238E27FC236}">
                  <a16:creationId xmlns:a16="http://schemas.microsoft.com/office/drawing/2014/main" id="{8B2781DF-6D12-4C75-9F28-741DF46A1D6E}"/>
                </a:ext>
              </a:extLst>
            </p:cNvPr>
            <p:cNvSpPr>
              <a:spLocks/>
            </p:cNvSpPr>
            <p:nvPr/>
          </p:nvSpPr>
          <p:spPr bwMode="auto">
            <a:xfrm>
              <a:off x="5087639" y="3039906"/>
              <a:ext cx="12897" cy="25741"/>
            </a:xfrm>
            <a:custGeom>
              <a:avLst/>
              <a:gdLst>
                <a:gd name="T0" fmla="*/ 12 w 16"/>
                <a:gd name="T1" fmla="*/ 34 h 34"/>
                <a:gd name="T2" fmla="*/ 10 w 16"/>
                <a:gd name="T3" fmla="*/ 34 h 34"/>
                <a:gd name="T4" fmla="*/ 2 w 16"/>
                <a:gd name="T5" fmla="*/ 32 h 34"/>
                <a:gd name="T6" fmla="*/ 2 w 16"/>
                <a:gd name="T7" fmla="*/ 29 h 34"/>
                <a:gd name="T8" fmla="*/ 4 w 16"/>
                <a:gd name="T9" fmla="*/ 29 h 34"/>
                <a:gd name="T10" fmla="*/ 4 w 16"/>
                <a:gd name="T11" fmla="*/ 25 h 34"/>
                <a:gd name="T12" fmla="*/ 2 w 16"/>
                <a:gd name="T13" fmla="*/ 23 h 34"/>
                <a:gd name="T14" fmla="*/ 0 w 16"/>
                <a:gd name="T15" fmla="*/ 21 h 34"/>
                <a:gd name="T16" fmla="*/ 2 w 16"/>
                <a:gd name="T17" fmla="*/ 15 h 34"/>
                <a:gd name="T18" fmla="*/ 4 w 16"/>
                <a:gd name="T19" fmla="*/ 15 h 34"/>
                <a:gd name="T20" fmla="*/ 4 w 16"/>
                <a:gd name="T21" fmla="*/ 15 h 34"/>
                <a:gd name="T22" fmla="*/ 4 w 16"/>
                <a:gd name="T23" fmla="*/ 8 h 34"/>
                <a:gd name="T24" fmla="*/ 4 w 16"/>
                <a:gd name="T25" fmla="*/ 8 h 34"/>
                <a:gd name="T26" fmla="*/ 4 w 16"/>
                <a:gd name="T27" fmla="*/ 6 h 34"/>
                <a:gd name="T28" fmla="*/ 4 w 16"/>
                <a:gd name="T29" fmla="*/ 4 h 34"/>
                <a:gd name="T30" fmla="*/ 4 w 16"/>
                <a:gd name="T31" fmla="*/ 2 h 34"/>
                <a:gd name="T32" fmla="*/ 6 w 16"/>
                <a:gd name="T33" fmla="*/ 2 h 34"/>
                <a:gd name="T34" fmla="*/ 6 w 16"/>
                <a:gd name="T35" fmla="*/ 0 h 34"/>
                <a:gd name="T36" fmla="*/ 8 w 16"/>
                <a:gd name="T37" fmla="*/ 0 h 34"/>
                <a:gd name="T38" fmla="*/ 12 w 16"/>
                <a:gd name="T39" fmla="*/ 4 h 34"/>
                <a:gd name="T40" fmla="*/ 12 w 16"/>
                <a:gd name="T41" fmla="*/ 6 h 34"/>
                <a:gd name="T42" fmla="*/ 14 w 16"/>
                <a:gd name="T43" fmla="*/ 6 h 34"/>
                <a:gd name="T44" fmla="*/ 14 w 16"/>
                <a:gd name="T45" fmla="*/ 6 h 34"/>
                <a:gd name="T46" fmla="*/ 12 w 16"/>
                <a:gd name="T47" fmla="*/ 13 h 34"/>
                <a:gd name="T48" fmla="*/ 12 w 16"/>
                <a:gd name="T49" fmla="*/ 13 h 34"/>
                <a:gd name="T50" fmla="*/ 12 w 16"/>
                <a:gd name="T51" fmla="*/ 21 h 34"/>
                <a:gd name="T52" fmla="*/ 14 w 16"/>
                <a:gd name="T53" fmla="*/ 21 h 34"/>
                <a:gd name="T54" fmla="*/ 16 w 16"/>
                <a:gd name="T55" fmla="*/ 25 h 34"/>
                <a:gd name="T56" fmla="*/ 14 w 16"/>
                <a:gd name="T57" fmla="*/ 34 h 34"/>
                <a:gd name="T58" fmla="*/ 12 w 16"/>
                <a:gd name="T59" fmla="*/ 34 h 34"/>
                <a:gd name="T60" fmla="*/ 12 w 16"/>
                <a:gd name="T6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34">
                  <a:moveTo>
                    <a:pt x="12" y="34"/>
                  </a:moveTo>
                  <a:lnTo>
                    <a:pt x="10" y="34"/>
                  </a:lnTo>
                  <a:lnTo>
                    <a:pt x="2" y="32"/>
                  </a:lnTo>
                  <a:lnTo>
                    <a:pt x="2" y="29"/>
                  </a:lnTo>
                  <a:lnTo>
                    <a:pt x="4" y="29"/>
                  </a:lnTo>
                  <a:lnTo>
                    <a:pt x="4" y="25"/>
                  </a:lnTo>
                  <a:lnTo>
                    <a:pt x="2" y="23"/>
                  </a:lnTo>
                  <a:lnTo>
                    <a:pt x="0" y="21"/>
                  </a:lnTo>
                  <a:lnTo>
                    <a:pt x="2" y="15"/>
                  </a:lnTo>
                  <a:lnTo>
                    <a:pt x="4" y="15"/>
                  </a:lnTo>
                  <a:lnTo>
                    <a:pt x="4" y="15"/>
                  </a:lnTo>
                  <a:lnTo>
                    <a:pt x="4" y="8"/>
                  </a:lnTo>
                  <a:lnTo>
                    <a:pt x="4" y="8"/>
                  </a:lnTo>
                  <a:lnTo>
                    <a:pt x="4" y="6"/>
                  </a:lnTo>
                  <a:lnTo>
                    <a:pt x="4" y="4"/>
                  </a:lnTo>
                  <a:lnTo>
                    <a:pt x="4" y="2"/>
                  </a:lnTo>
                  <a:lnTo>
                    <a:pt x="6" y="2"/>
                  </a:lnTo>
                  <a:lnTo>
                    <a:pt x="6" y="0"/>
                  </a:lnTo>
                  <a:lnTo>
                    <a:pt x="8" y="0"/>
                  </a:lnTo>
                  <a:lnTo>
                    <a:pt x="12" y="4"/>
                  </a:lnTo>
                  <a:lnTo>
                    <a:pt x="12" y="6"/>
                  </a:lnTo>
                  <a:lnTo>
                    <a:pt x="14" y="6"/>
                  </a:lnTo>
                  <a:lnTo>
                    <a:pt x="14" y="6"/>
                  </a:lnTo>
                  <a:lnTo>
                    <a:pt x="12" y="13"/>
                  </a:lnTo>
                  <a:lnTo>
                    <a:pt x="12" y="13"/>
                  </a:lnTo>
                  <a:lnTo>
                    <a:pt x="12" y="21"/>
                  </a:lnTo>
                  <a:lnTo>
                    <a:pt x="14" y="21"/>
                  </a:lnTo>
                  <a:lnTo>
                    <a:pt x="16" y="25"/>
                  </a:lnTo>
                  <a:lnTo>
                    <a:pt x="14" y="34"/>
                  </a:lnTo>
                  <a:lnTo>
                    <a:pt x="12" y="34"/>
                  </a:lnTo>
                  <a:lnTo>
                    <a:pt x="12" y="34"/>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10" name="Freeform 97">
              <a:extLst>
                <a:ext uri="{FF2B5EF4-FFF2-40B4-BE49-F238E27FC236}">
                  <a16:creationId xmlns:a16="http://schemas.microsoft.com/office/drawing/2014/main" id="{4123FABA-ED38-4C2A-BCCF-909123B7131D}"/>
                </a:ext>
              </a:extLst>
            </p:cNvPr>
            <p:cNvSpPr>
              <a:spLocks/>
            </p:cNvSpPr>
            <p:nvPr/>
          </p:nvSpPr>
          <p:spPr bwMode="auto">
            <a:xfrm>
              <a:off x="5100538" y="3042935"/>
              <a:ext cx="76581" cy="57537"/>
            </a:xfrm>
            <a:custGeom>
              <a:avLst/>
              <a:gdLst>
                <a:gd name="T0" fmla="*/ 0 w 95"/>
                <a:gd name="T1" fmla="*/ 38 h 76"/>
                <a:gd name="T2" fmla="*/ 0 w 95"/>
                <a:gd name="T3" fmla="*/ 44 h 76"/>
                <a:gd name="T4" fmla="*/ 7 w 95"/>
                <a:gd name="T5" fmla="*/ 51 h 76"/>
                <a:gd name="T6" fmla="*/ 11 w 95"/>
                <a:gd name="T7" fmla="*/ 65 h 76"/>
                <a:gd name="T8" fmla="*/ 68 w 95"/>
                <a:gd name="T9" fmla="*/ 76 h 76"/>
                <a:gd name="T10" fmla="*/ 76 w 95"/>
                <a:gd name="T11" fmla="*/ 70 h 76"/>
                <a:gd name="T12" fmla="*/ 93 w 95"/>
                <a:gd name="T13" fmla="*/ 17 h 76"/>
                <a:gd name="T14" fmla="*/ 95 w 95"/>
                <a:gd name="T15" fmla="*/ 17 h 76"/>
                <a:gd name="T16" fmla="*/ 95 w 95"/>
                <a:gd name="T17" fmla="*/ 11 h 76"/>
                <a:gd name="T18" fmla="*/ 95 w 95"/>
                <a:gd name="T19" fmla="*/ 9 h 76"/>
                <a:gd name="T20" fmla="*/ 93 w 95"/>
                <a:gd name="T21" fmla="*/ 9 h 76"/>
                <a:gd name="T22" fmla="*/ 93 w 95"/>
                <a:gd name="T23" fmla="*/ 9 h 76"/>
                <a:gd name="T24" fmla="*/ 93 w 95"/>
                <a:gd name="T25" fmla="*/ 9 h 76"/>
                <a:gd name="T26" fmla="*/ 91 w 95"/>
                <a:gd name="T27" fmla="*/ 6 h 76"/>
                <a:gd name="T28" fmla="*/ 89 w 95"/>
                <a:gd name="T29" fmla="*/ 0 h 76"/>
                <a:gd name="T30" fmla="*/ 87 w 95"/>
                <a:gd name="T31" fmla="*/ 0 h 76"/>
                <a:gd name="T32" fmla="*/ 87 w 95"/>
                <a:gd name="T33" fmla="*/ 2 h 76"/>
                <a:gd name="T34" fmla="*/ 87 w 95"/>
                <a:gd name="T35" fmla="*/ 4 h 76"/>
                <a:gd name="T36" fmla="*/ 74 w 95"/>
                <a:gd name="T37" fmla="*/ 13 h 76"/>
                <a:gd name="T38" fmla="*/ 74 w 95"/>
                <a:gd name="T39" fmla="*/ 17 h 76"/>
                <a:gd name="T40" fmla="*/ 62 w 95"/>
                <a:gd name="T41" fmla="*/ 28 h 76"/>
                <a:gd name="T42" fmla="*/ 62 w 95"/>
                <a:gd name="T43" fmla="*/ 30 h 76"/>
                <a:gd name="T44" fmla="*/ 62 w 95"/>
                <a:gd name="T45" fmla="*/ 30 h 76"/>
                <a:gd name="T46" fmla="*/ 64 w 95"/>
                <a:gd name="T47" fmla="*/ 34 h 76"/>
                <a:gd name="T48" fmla="*/ 57 w 95"/>
                <a:gd name="T49" fmla="*/ 38 h 76"/>
                <a:gd name="T50" fmla="*/ 57 w 95"/>
                <a:gd name="T51" fmla="*/ 36 h 76"/>
                <a:gd name="T52" fmla="*/ 55 w 95"/>
                <a:gd name="T53" fmla="*/ 38 h 76"/>
                <a:gd name="T54" fmla="*/ 53 w 95"/>
                <a:gd name="T55" fmla="*/ 38 h 76"/>
                <a:gd name="T56" fmla="*/ 53 w 95"/>
                <a:gd name="T57" fmla="*/ 40 h 76"/>
                <a:gd name="T58" fmla="*/ 51 w 95"/>
                <a:gd name="T59" fmla="*/ 40 h 76"/>
                <a:gd name="T60" fmla="*/ 51 w 95"/>
                <a:gd name="T61" fmla="*/ 42 h 76"/>
                <a:gd name="T62" fmla="*/ 45 w 95"/>
                <a:gd name="T63" fmla="*/ 44 h 76"/>
                <a:gd name="T64" fmla="*/ 40 w 95"/>
                <a:gd name="T65" fmla="*/ 44 h 76"/>
                <a:gd name="T66" fmla="*/ 38 w 95"/>
                <a:gd name="T67" fmla="*/ 42 h 76"/>
                <a:gd name="T68" fmla="*/ 34 w 95"/>
                <a:gd name="T69" fmla="*/ 42 h 76"/>
                <a:gd name="T70" fmla="*/ 32 w 95"/>
                <a:gd name="T71" fmla="*/ 40 h 76"/>
                <a:gd name="T72" fmla="*/ 30 w 95"/>
                <a:gd name="T73" fmla="*/ 42 h 76"/>
                <a:gd name="T74" fmla="*/ 24 w 95"/>
                <a:gd name="T75" fmla="*/ 40 h 76"/>
                <a:gd name="T76" fmla="*/ 15 w 95"/>
                <a:gd name="T77" fmla="*/ 46 h 76"/>
                <a:gd name="T78" fmla="*/ 11 w 95"/>
                <a:gd name="T79" fmla="*/ 46 h 76"/>
                <a:gd name="T80" fmla="*/ 9 w 95"/>
                <a:gd name="T81" fmla="*/ 44 h 76"/>
                <a:gd name="T82" fmla="*/ 5 w 95"/>
                <a:gd name="T83" fmla="*/ 46 h 76"/>
                <a:gd name="T84" fmla="*/ 5 w 95"/>
                <a:gd name="T85" fmla="*/ 38 h 76"/>
                <a:gd name="T86" fmla="*/ 3 w 95"/>
                <a:gd name="T87" fmla="*/ 40 h 76"/>
                <a:gd name="T88" fmla="*/ 0 w 95"/>
                <a:gd name="T8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5" h="76">
                  <a:moveTo>
                    <a:pt x="0" y="38"/>
                  </a:moveTo>
                  <a:lnTo>
                    <a:pt x="0" y="44"/>
                  </a:lnTo>
                  <a:lnTo>
                    <a:pt x="7" y="51"/>
                  </a:lnTo>
                  <a:lnTo>
                    <a:pt x="11" y="65"/>
                  </a:lnTo>
                  <a:lnTo>
                    <a:pt x="68" y="76"/>
                  </a:lnTo>
                  <a:lnTo>
                    <a:pt x="76" y="70"/>
                  </a:lnTo>
                  <a:lnTo>
                    <a:pt x="93" y="17"/>
                  </a:lnTo>
                  <a:lnTo>
                    <a:pt x="95" y="17"/>
                  </a:lnTo>
                  <a:lnTo>
                    <a:pt x="95" y="11"/>
                  </a:lnTo>
                  <a:lnTo>
                    <a:pt x="95" y="9"/>
                  </a:lnTo>
                  <a:lnTo>
                    <a:pt x="93" y="9"/>
                  </a:lnTo>
                  <a:lnTo>
                    <a:pt x="93" y="9"/>
                  </a:lnTo>
                  <a:lnTo>
                    <a:pt x="93" y="9"/>
                  </a:lnTo>
                  <a:lnTo>
                    <a:pt x="91" y="6"/>
                  </a:lnTo>
                  <a:lnTo>
                    <a:pt x="89" y="0"/>
                  </a:lnTo>
                  <a:lnTo>
                    <a:pt x="87" y="0"/>
                  </a:lnTo>
                  <a:lnTo>
                    <a:pt x="87" y="2"/>
                  </a:lnTo>
                  <a:lnTo>
                    <a:pt x="87" y="4"/>
                  </a:lnTo>
                  <a:lnTo>
                    <a:pt x="74" y="13"/>
                  </a:lnTo>
                  <a:lnTo>
                    <a:pt x="74" y="17"/>
                  </a:lnTo>
                  <a:lnTo>
                    <a:pt x="62" y="28"/>
                  </a:lnTo>
                  <a:lnTo>
                    <a:pt x="62" y="30"/>
                  </a:lnTo>
                  <a:lnTo>
                    <a:pt x="62" y="30"/>
                  </a:lnTo>
                  <a:lnTo>
                    <a:pt x="64" y="34"/>
                  </a:lnTo>
                  <a:lnTo>
                    <a:pt x="57" y="38"/>
                  </a:lnTo>
                  <a:lnTo>
                    <a:pt x="57" y="36"/>
                  </a:lnTo>
                  <a:lnTo>
                    <a:pt x="55" y="38"/>
                  </a:lnTo>
                  <a:lnTo>
                    <a:pt x="53" y="38"/>
                  </a:lnTo>
                  <a:lnTo>
                    <a:pt x="53" y="40"/>
                  </a:lnTo>
                  <a:lnTo>
                    <a:pt x="51" y="40"/>
                  </a:lnTo>
                  <a:lnTo>
                    <a:pt x="51" y="42"/>
                  </a:lnTo>
                  <a:lnTo>
                    <a:pt x="45" y="44"/>
                  </a:lnTo>
                  <a:lnTo>
                    <a:pt x="40" y="44"/>
                  </a:lnTo>
                  <a:lnTo>
                    <a:pt x="38" y="42"/>
                  </a:lnTo>
                  <a:lnTo>
                    <a:pt x="34" y="42"/>
                  </a:lnTo>
                  <a:lnTo>
                    <a:pt x="32" y="40"/>
                  </a:lnTo>
                  <a:lnTo>
                    <a:pt x="30" y="42"/>
                  </a:lnTo>
                  <a:lnTo>
                    <a:pt x="24" y="40"/>
                  </a:lnTo>
                  <a:lnTo>
                    <a:pt x="15" y="46"/>
                  </a:lnTo>
                  <a:lnTo>
                    <a:pt x="11" y="46"/>
                  </a:lnTo>
                  <a:lnTo>
                    <a:pt x="9" y="44"/>
                  </a:lnTo>
                  <a:lnTo>
                    <a:pt x="5" y="46"/>
                  </a:lnTo>
                  <a:lnTo>
                    <a:pt x="5" y="38"/>
                  </a:lnTo>
                  <a:lnTo>
                    <a:pt x="3" y="40"/>
                  </a:lnTo>
                  <a:lnTo>
                    <a:pt x="0" y="38"/>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11" name="Freeform 98">
              <a:extLst>
                <a:ext uri="{FF2B5EF4-FFF2-40B4-BE49-F238E27FC236}">
                  <a16:creationId xmlns:a16="http://schemas.microsoft.com/office/drawing/2014/main" id="{12A8CB00-AF2A-4829-B7A3-ECF17E98EBA8}"/>
                </a:ext>
              </a:extLst>
            </p:cNvPr>
            <p:cNvSpPr>
              <a:spLocks noEditPoints="1"/>
            </p:cNvSpPr>
            <p:nvPr/>
          </p:nvSpPr>
          <p:spPr bwMode="auto">
            <a:xfrm>
              <a:off x="3850254" y="2829438"/>
              <a:ext cx="45949" cy="18927"/>
            </a:xfrm>
            <a:custGeom>
              <a:avLst/>
              <a:gdLst>
                <a:gd name="T0" fmla="*/ 23 w 57"/>
                <a:gd name="T1" fmla="*/ 0 h 25"/>
                <a:gd name="T2" fmla="*/ 25 w 57"/>
                <a:gd name="T3" fmla="*/ 2 h 25"/>
                <a:gd name="T4" fmla="*/ 28 w 57"/>
                <a:gd name="T5" fmla="*/ 2 h 25"/>
                <a:gd name="T6" fmla="*/ 25 w 57"/>
                <a:gd name="T7" fmla="*/ 0 h 25"/>
                <a:gd name="T8" fmla="*/ 23 w 57"/>
                <a:gd name="T9" fmla="*/ 0 h 25"/>
                <a:gd name="T10" fmla="*/ 23 w 57"/>
                <a:gd name="T11" fmla="*/ 0 h 25"/>
                <a:gd name="T12" fmla="*/ 7 w 57"/>
                <a:gd name="T13" fmla="*/ 0 h 25"/>
                <a:gd name="T14" fmla="*/ 11 w 57"/>
                <a:gd name="T15" fmla="*/ 4 h 25"/>
                <a:gd name="T16" fmla="*/ 9 w 57"/>
                <a:gd name="T17" fmla="*/ 2 h 25"/>
                <a:gd name="T18" fmla="*/ 7 w 57"/>
                <a:gd name="T19" fmla="*/ 0 h 25"/>
                <a:gd name="T20" fmla="*/ 7 w 57"/>
                <a:gd name="T21" fmla="*/ 0 h 25"/>
                <a:gd name="T22" fmla="*/ 0 w 57"/>
                <a:gd name="T23" fmla="*/ 4 h 25"/>
                <a:gd name="T24" fmla="*/ 0 w 57"/>
                <a:gd name="T25" fmla="*/ 8 h 25"/>
                <a:gd name="T26" fmla="*/ 4 w 57"/>
                <a:gd name="T27" fmla="*/ 8 h 25"/>
                <a:gd name="T28" fmla="*/ 7 w 57"/>
                <a:gd name="T29" fmla="*/ 8 h 25"/>
                <a:gd name="T30" fmla="*/ 2 w 57"/>
                <a:gd name="T31" fmla="*/ 4 h 25"/>
                <a:gd name="T32" fmla="*/ 0 w 57"/>
                <a:gd name="T33" fmla="*/ 4 h 25"/>
                <a:gd name="T34" fmla="*/ 0 w 57"/>
                <a:gd name="T35" fmla="*/ 4 h 25"/>
                <a:gd name="T36" fmla="*/ 55 w 57"/>
                <a:gd name="T37" fmla="*/ 23 h 25"/>
                <a:gd name="T38" fmla="*/ 51 w 57"/>
                <a:gd name="T39" fmla="*/ 23 h 25"/>
                <a:gd name="T40" fmla="*/ 51 w 57"/>
                <a:gd name="T41" fmla="*/ 25 h 25"/>
                <a:gd name="T42" fmla="*/ 57 w 57"/>
                <a:gd name="T43" fmla="*/ 25 h 25"/>
                <a:gd name="T44" fmla="*/ 57 w 57"/>
                <a:gd name="T45" fmla="*/ 25 h 25"/>
                <a:gd name="T46" fmla="*/ 57 w 57"/>
                <a:gd name="T47" fmla="*/ 23 h 25"/>
                <a:gd name="T48" fmla="*/ 55 w 57"/>
                <a:gd name="T49"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25">
                  <a:moveTo>
                    <a:pt x="23" y="0"/>
                  </a:moveTo>
                  <a:lnTo>
                    <a:pt x="25" y="2"/>
                  </a:lnTo>
                  <a:lnTo>
                    <a:pt x="28" y="2"/>
                  </a:lnTo>
                  <a:lnTo>
                    <a:pt x="25" y="0"/>
                  </a:lnTo>
                  <a:lnTo>
                    <a:pt x="23" y="0"/>
                  </a:lnTo>
                  <a:lnTo>
                    <a:pt x="23" y="0"/>
                  </a:lnTo>
                  <a:close/>
                  <a:moveTo>
                    <a:pt x="7" y="0"/>
                  </a:moveTo>
                  <a:lnTo>
                    <a:pt x="11" y="4"/>
                  </a:lnTo>
                  <a:lnTo>
                    <a:pt x="9" y="2"/>
                  </a:lnTo>
                  <a:lnTo>
                    <a:pt x="7" y="0"/>
                  </a:lnTo>
                  <a:lnTo>
                    <a:pt x="7" y="0"/>
                  </a:lnTo>
                  <a:close/>
                  <a:moveTo>
                    <a:pt x="0" y="4"/>
                  </a:moveTo>
                  <a:lnTo>
                    <a:pt x="0" y="8"/>
                  </a:lnTo>
                  <a:lnTo>
                    <a:pt x="4" y="8"/>
                  </a:lnTo>
                  <a:lnTo>
                    <a:pt x="7" y="8"/>
                  </a:lnTo>
                  <a:lnTo>
                    <a:pt x="2" y="4"/>
                  </a:lnTo>
                  <a:lnTo>
                    <a:pt x="0" y="4"/>
                  </a:lnTo>
                  <a:lnTo>
                    <a:pt x="0" y="4"/>
                  </a:lnTo>
                  <a:close/>
                  <a:moveTo>
                    <a:pt x="55" y="23"/>
                  </a:moveTo>
                  <a:lnTo>
                    <a:pt x="51" y="23"/>
                  </a:lnTo>
                  <a:lnTo>
                    <a:pt x="51" y="25"/>
                  </a:lnTo>
                  <a:lnTo>
                    <a:pt x="57" y="25"/>
                  </a:lnTo>
                  <a:lnTo>
                    <a:pt x="57" y="25"/>
                  </a:lnTo>
                  <a:lnTo>
                    <a:pt x="57" y="23"/>
                  </a:lnTo>
                  <a:lnTo>
                    <a:pt x="55" y="23"/>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12" name="Freeform 99">
              <a:extLst>
                <a:ext uri="{FF2B5EF4-FFF2-40B4-BE49-F238E27FC236}">
                  <a16:creationId xmlns:a16="http://schemas.microsoft.com/office/drawing/2014/main" id="{28CAD058-B98D-43CB-8128-F3400D69643C}"/>
                </a:ext>
              </a:extLst>
            </p:cNvPr>
            <p:cNvSpPr>
              <a:spLocks/>
            </p:cNvSpPr>
            <p:nvPr/>
          </p:nvSpPr>
          <p:spPr bwMode="auto">
            <a:xfrm>
              <a:off x="4021957" y="2934673"/>
              <a:ext cx="4836" cy="3028"/>
            </a:xfrm>
            <a:custGeom>
              <a:avLst/>
              <a:gdLst>
                <a:gd name="T0" fmla="*/ 4 w 6"/>
                <a:gd name="T1" fmla="*/ 4 h 4"/>
                <a:gd name="T2" fmla="*/ 0 w 6"/>
                <a:gd name="T3" fmla="*/ 4 h 4"/>
                <a:gd name="T4" fmla="*/ 0 w 6"/>
                <a:gd name="T5" fmla="*/ 2 h 4"/>
                <a:gd name="T6" fmla="*/ 4 w 6"/>
                <a:gd name="T7" fmla="*/ 0 h 4"/>
                <a:gd name="T8" fmla="*/ 6 w 6"/>
                <a:gd name="T9" fmla="*/ 4 h 4"/>
                <a:gd name="T10" fmla="*/ 6 w 6"/>
                <a:gd name="T11" fmla="*/ 4 h 4"/>
                <a:gd name="T12" fmla="*/ 4 w 6"/>
                <a:gd name="T13" fmla="*/ 4 h 4"/>
                <a:gd name="T14" fmla="*/ 4 w 6"/>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4" y="4"/>
                  </a:moveTo>
                  <a:lnTo>
                    <a:pt x="0" y="4"/>
                  </a:lnTo>
                  <a:lnTo>
                    <a:pt x="0" y="2"/>
                  </a:lnTo>
                  <a:lnTo>
                    <a:pt x="4" y="0"/>
                  </a:lnTo>
                  <a:lnTo>
                    <a:pt x="6" y="4"/>
                  </a:lnTo>
                  <a:lnTo>
                    <a:pt x="6" y="4"/>
                  </a:lnTo>
                  <a:lnTo>
                    <a:pt x="4" y="4"/>
                  </a:lnTo>
                  <a:lnTo>
                    <a:pt x="4" y="4"/>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13" name="Freeform 100">
              <a:extLst>
                <a:ext uri="{FF2B5EF4-FFF2-40B4-BE49-F238E27FC236}">
                  <a16:creationId xmlns:a16="http://schemas.microsoft.com/office/drawing/2014/main" id="{F88494D7-12E6-4F21-B287-83823415F7CE}"/>
                </a:ext>
              </a:extLst>
            </p:cNvPr>
            <p:cNvSpPr>
              <a:spLocks noEditPoints="1"/>
            </p:cNvSpPr>
            <p:nvPr/>
          </p:nvSpPr>
          <p:spPr bwMode="auto">
            <a:xfrm>
              <a:off x="4006640" y="2998267"/>
              <a:ext cx="71745" cy="24227"/>
            </a:xfrm>
            <a:custGeom>
              <a:avLst/>
              <a:gdLst>
                <a:gd name="T0" fmla="*/ 15 w 89"/>
                <a:gd name="T1" fmla="*/ 23 h 32"/>
                <a:gd name="T2" fmla="*/ 13 w 89"/>
                <a:gd name="T3" fmla="*/ 21 h 32"/>
                <a:gd name="T4" fmla="*/ 13 w 89"/>
                <a:gd name="T5" fmla="*/ 19 h 32"/>
                <a:gd name="T6" fmla="*/ 15 w 89"/>
                <a:gd name="T7" fmla="*/ 21 h 32"/>
                <a:gd name="T8" fmla="*/ 15 w 89"/>
                <a:gd name="T9" fmla="*/ 21 h 32"/>
                <a:gd name="T10" fmla="*/ 15 w 89"/>
                <a:gd name="T11" fmla="*/ 21 h 32"/>
                <a:gd name="T12" fmla="*/ 15 w 89"/>
                <a:gd name="T13" fmla="*/ 23 h 32"/>
                <a:gd name="T14" fmla="*/ 15 w 89"/>
                <a:gd name="T15" fmla="*/ 23 h 32"/>
                <a:gd name="T16" fmla="*/ 0 w 89"/>
                <a:gd name="T17" fmla="*/ 32 h 32"/>
                <a:gd name="T18" fmla="*/ 0 w 89"/>
                <a:gd name="T19" fmla="*/ 30 h 32"/>
                <a:gd name="T20" fmla="*/ 2 w 89"/>
                <a:gd name="T21" fmla="*/ 27 h 32"/>
                <a:gd name="T22" fmla="*/ 2 w 89"/>
                <a:gd name="T23" fmla="*/ 27 h 32"/>
                <a:gd name="T24" fmla="*/ 2 w 89"/>
                <a:gd name="T25" fmla="*/ 30 h 32"/>
                <a:gd name="T26" fmla="*/ 0 w 89"/>
                <a:gd name="T27" fmla="*/ 32 h 32"/>
                <a:gd name="T28" fmla="*/ 0 w 89"/>
                <a:gd name="T29" fmla="*/ 32 h 32"/>
                <a:gd name="T30" fmla="*/ 0 w 89"/>
                <a:gd name="T31" fmla="*/ 32 h 32"/>
                <a:gd name="T32" fmla="*/ 4 w 89"/>
                <a:gd name="T33" fmla="*/ 13 h 32"/>
                <a:gd name="T34" fmla="*/ 4 w 89"/>
                <a:gd name="T35" fmla="*/ 9 h 32"/>
                <a:gd name="T36" fmla="*/ 2 w 89"/>
                <a:gd name="T37" fmla="*/ 6 h 32"/>
                <a:gd name="T38" fmla="*/ 2 w 89"/>
                <a:gd name="T39" fmla="*/ 6 h 32"/>
                <a:gd name="T40" fmla="*/ 4 w 89"/>
                <a:gd name="T41" fmla="*/ 4 h 32"/>
                <a:gd name="T42" fmla="*/ 4 w 89"/>
                <a:gd name="T43" fmla="*/ 4 h 32"/>
                <a:gd name="T44" fmla="*/ 6 w 89"/>
                <a:gd name="T45" fmla="*/ 6 h 32"/>
                <a:gd name="T46" fmla="*/ 6 w 89"/>
                <a:gd name="T47" fmla="*/ 13 h 32"/>
                <a:gd name="T48" fmla="*/ 6 w 89"/>
                <a:gd name="T49" fmla="*/ 13 h 32"/>
                <a:gd name="T50" fmla="*/ 4 w 89"/>
                <a:gd name="T51" fmla="*/ 13 h 32"/>
                <a:gd name="T52" fmla="*/ 4 w 89"/>
                <a:gd name="T53" fmla="*/ 13 h 32"/>
                <a:gd name="T54" fmla="*/ 36 w 89"/>
                <a:gd name="T55" fmla="*/ 19 h 32"/>
                <a:gd name="T56" fmla="*/ 32 w 89"/>
                <a:gd name="T57" fmla="*/ 19 h 32"/>
                <a:gd name="T58" fmla="*/ 25 w 89"/>
                <a:gd name="T59" fmla="*/ 23 h 32"/>
                <a:gd name="T60" fmla="*/ 21 w 89"/>
                <a:gd name="T61" fmla="*/ 21 h 32"/>
                <a:gd name="T62" fmla="*/ 19 w 89"/>
                <a:gd name="T63" fmla="*/ 19 h 32"/>
                <a:gd name="T64" fmla="*/ 23 w 89"/>
                <a:gd name="T65" fmla="*/ 17 h 32"/>
                <a:gd name="T66" fmla="*/ 25 w 89"/>
                <a:gd name="T67" fmla="*/ 17 h 32"/>
                <a:gd name="T68" fmla="*/ 30 w 89"/>
                <a:gd name="T69" fmla="*/ 15 h 32"/>
                <a:gd name="T70" fmla="*/ 32 w 89"/>
                <a:gd name="T71" fmla="*/ 13 h 32"/>
                <a:gd name="T72" fmla="*/ 36 w 89"/>
                <a:gd name="T73" fmla="*/ 15 h 32"/>
                <a:gd name="T74" fmla="*/ 36 w 89"/>
                <a:gd name="T75" fmla="*/ 19 h 32"/>
                <a:gd name="T76" fmla="*/ 36 w 89"/>
                <a:gd name="T77" fmla="*/ 19 h 32"/>
                <a:gd name="T78" fmla="*/ 42 w 89"/>
                <a:gd name="T79" fmla="*/ 21 h 32"/>
                <a:gd name="T80" fmla="*/ 42 w 89"/>
                <a:gd name="T81" fmla="*/ 25 h 32"/>
                <a:gd name="T82" fmla="*/ 44 w 89"/>
                <a:gd name="T83" fmla="*/ 30 h 32"/>
                <a:gd name="T84" fmla="*/ 49 w 89"/>
                <a:gd name="T85" fmla="*/ 27 h 32"/>
                <a:gd name="T86" fmla="*/ 51 w 89"/>
                <a:gd name="T87" fmla="*/ 25 h 32"/>
                <a:gd name="T88" fmla="*/ 51 w 89"/>
                <a:gd name="T89" fmla="*/ 21 h 32"/>
                <a:gd name="T90" fmla="*/ 46 w 89"/>
                <a:gd name="T91" fmla="*/ 21 h 32"/>
                <a:gd name="T92" fmla="*/ 42 w 89"/>
                <a:gd name="T93" fmla="*/ 21 h 32"/>
                <a:gd name="T94" fmla="*/ 42 w 89"/>
                <a:gd name="T95" fmla="*/ 21 h 32"/>
                <a:gd name="T96" fmla="*/ 80 w 89"/>
                <a:gd name="T97" fmla="*/ 4 h 32"/>
                <a:gd name="T98" fmla="*/ 82 w 89"/>
                <a:gd name="T99" fmla="*/ 0 h 32"/>
                <a:gd name="T100" fmla="*/ 87 w 89"/>
                <a:gd name="T101" fmla="*/ 0 h 32"/>
                <a:gd name="T102" fmla="*/ 89 w 89"/>
                <a:gd name="T103" fmla="*/ 2 h 32"/>
                <a:gd name="T104" fmla="*/ 84 w 89"/>
                <a:gd name="T105" fmla="*/ 2 h 32"/>
                <a:gd name="T106" fmla="*/ 80 w 89"/>
                <a:gd name="T107" fmla="*/ 4 h 32"/>
                <a:gd name="T108" fmla="*/ 80 w 89"/>
                <a:gd name="T109" fmla="*/ 4 h 32"/>
                <a:gd name="T110" fmla="*/ 68 w 89"/>
                <a:gd name="T111" fmla="*/ 21 h 32"/>
                <a:gd name="T112" fmla="*/ 74 w 89"/>
                <a:gd name="T113" fmla="*/ 17 h 32"/>
                <a:gd name="T114" fmla="*/ 74 w 89"/>
                <a:gd name="T115" fmla="*/ 13 h 32"/>
                <a:gd name="T116" fmla="*/ 80 w 89"/>
                <a:gd name="T117" fmla="*/ 11 h 32"/>
                <a:gd name="T118" fmla="*/ 80 w 89"/>
                <a:gd name="T119" fmla="*/ 15 h 32"/>
                <a:gd name="T120" fmla="*/ 76 w 89"/>
                <a:gd name="T121" fmla="*/ 21 h 32"/>
                <a:gd name="T122" fmla="*/ 72 w 89"/>
                <a:gd name="T123" fmla="*/ 23 h 32"/>
                <a:gd name="T124" fmla="*/ 68 w 89"/>
                <a:gd name="T125"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 h="32">
                  <a:moveTo>
                    <a:pt x="15" y="23"/>
                  </a:moveTo>
                  <a:lnTo>
                    <a:pt x="13" y="21"/>
                  </a:lnTo>
                  <a:lnTo>
                    <a:pt x="13" y="19"/>
                  </a:lnTo>
                  <a:lnTo>
                    <a:pt x="15" y="21"/>
                  </a:lnTo>
                  <a:lnTo>
                    <a:pt x="15" y="21"/>
                  </a:lnTo>
                  <a:lnTo>
                    <a:pt x="15" y="21"/>
                  </a:lnTo>
                  <a:lnTo>
                    <a:pt x="15" y="23"/>
                  </a:lnTo>
                  <a:lnTo>
                    <a:pt x="15" y="23"/>
                  </a:lnTo>
                  <a:close/>
                  <a:moveTo>
                    <a:pt x="0" y="32"/>
                  </a:moveTo>
                  <a:lnTo>
                    <a:pt x="0" y="30"/>
                  </a:lnTo>
                  <a:lnTo>
                    <a:pt x="2" y="27"/>
                  </a:lnTo>
                  <a:lnTo>
                    <a:pt x="2" y="27"/>
                  </a:lnTo>
                  <a:lnTo>
                    <a:pt x="2" y="30"/>
                  </a:lnTo>
                  <a:lnTo>
                    <a:pt x="0" y="32"/>
                  </a:lnTo>
                  <a:lnTo>
                    <a:pt x="0" y="32"/>
                  </a:lnTo>
                  <a:lnTo>
                    <a:pt x="0" y="32"/>
                  </a:lnTo>
                  <a:close/>
                  <a:moveTo>
                    <a:pt x="4" y="13"/>
                  </a:moveTo>
                  <a:lnTo>
                    <a:pt x="4" y="9"/>
                  </a:lnTo>
                  <a:lnTo>
                    <a:pt x="2" y="6"/>
                  </a:lnTo>
                  <a:lnTo>
                    <a:pt x="2" y="6"/>
                  </a:lnTo>
                  <a:lnTo>
                    <a:pt x="4" y="4"/>
                  </a:lnTo>
                  <a:lnTo>
                    <a:pt x="4" y="4"/>
                  </a:lnTo>
                  <a:lnTo>
                    <a:pt x="6" y="6"/>
                  </a:lnTo>
                  <a:lnTo>
                    <a:pt x="6" y="13"/>
                  </a:lnTo>
                  <a:lnTo>
                    <a:pt x="6" y="13"/>
                  </a:lnTo>
                  <a:lnTo>
                    <a:pt x="4" y="13"/>
                  </a:lnTo>
                  <a:lnTo>
                    <a:pt x="4" y="13"/>
                  </a:lnTo>
                  <a:close/>
                  <a:moveTo>
                    <a:pt x="36" y="19"/>
                  </a:moveTo>
                  <a:lnTo>
                    <a:pt x="32" y="19"/>
                  </a:lnTo>
                  <a:lnTo>
                    <a:pt x="25" y="23"/>
                  </a:lnTo>
                  <a:lnTo>
                    <a:pt x="21" y="21"/>
                  </a:lnTo>
                  <a:lnTo>
                    <a:pt x="19" y="19"/>
                  </a:lnTo>
                  <a:lnTo>
                    <a:pt x="23" y="17"/>
                  </a:lnTo>
                  <a:lnTo>
                    <a:pt x="25" y="17"/>
                  </a:lnTo>
                  <a:lnTo>
                    <a:pt x="30" y="15"/>
                  </a:lnTo>
                  <a:lnTo>
                    <a:pt x="32" y="13"/>
                  </a:lnTo>
                  <a:lnTo>
                    <a:pt x="36" y="15"/>
                  </a:lnTo>
                  <a:lnTo>
                    <a:pt x="36" y="19"/>
                  </a:lnTo>
                  <a:lnTo>
                    <a:pt x="36" y="19"/>
                  </a:lnTo>
                  <a:close/>
                  <a:moveTo>
                    <a:pt x="42" y="21"/>
                  </a:moveTo>
                  <a:lnTo>
                    <a:pt x="42" y="25"/>
                  </a:lnTo>
                  <a:lnTo>
                    <a:pt x="44" y="30"/>
                  </a:lnTo>
                  <a:lnTo>
                    <a:pt x="49" y="27"/>
                  </a:lnTo>
                  <a:lnTo>
                    <a:pt x="51" y="25"/>
                  </a:lnTo>
                  <a:lnTo>
                    <a:pt x="51" y="21"/>
                  </a:lnTo>
                  <a:lnTo>
                    <a:pt x="46" y="21"/>
                  </a:lnTo>
                  <a:lnTo>
                    <a:pt x="42" y="21"/>
                  </a:lnTo>
                  <a:lnTo>
                    <a:pt x="42" y="21"/>
                  </a:lnTo>
                  <a:close/>
                  <a:moveTo>
                    <a:pt x="80" y="4"/>
                  </a:moveTo>
                  <a:lnTo>
                    <a:pt x="82" y="0"/>
                  </a:lnTo>
                  <a:lnTo>
                    <a:pt x="87" y="0"/>
                  </a:lnTo>
                  <a:lnTo>
                    <a:pt x="89" y="2"/>
                  </a:lnTo>
                  <a:lnTo>
                    <a:pt x="84" y="2"/>
                  </a:lnTo>
                  <a:lnTo>
                    <a:pt x="80" y="4"/>
                  </a:lnTo>
                  <a:lnTo>
                    <a:pt x="80" y="4"/>
                  </a:lnTo>
                  <a:close/>
                  <a:moveTo>
                    <a:pt x="68" y="21"/>
                  </a:moveTo>
                  <a:lnTo>
                    <a:pt x="74" y="17"/>
                  </a:lnTo>
                  <a:lnTo>
                    <a:pt x="74" y="13"/>
                  </a:lnTo>
                  <a:lnTo>
                    <a:pt x="80" y="11"/>
                  </a:lnTo>
                  <a:lnTo>
                    <a:pt x="80" y="15"/>
                  </a:lnTo>
                  <a:lnTo>
                    <a:pt x="76" y="21"/>
                  </a:lnTo>
                  <a:lnTo>
                    <a:pt x="72" y="23"/>
                  </a:lnTo>
                  <a:lnTo>
                    <a:pt x="68" y="21"/>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14" name="Freeform 101">
              <a:extLst>
                <a:ext uri="{FF2B5EF4-FFF2-40B4-BE49-F238E27FC236}">
                  <a16:creationId xmlns:a16="http://schemas.microsoft.com/office/drawing/2014/main" id="{8EBD618B-4735-48FD-8DB4-C9CEDCBA8291}"/>
                </a:ext>
              </a:extLst>
            </p:cNvPr>
            <p:cNvSpPr>
              <a:spLocks noEditPoints="1"/>
            </p:cNvSpPr>
            <p:nvPr/>
          </p:nvSpPr>
          <p:spPr bwMode="auto">
            <a:xfrm>
              <a:off x="3885723" y="3185264"/>
              <a:ext cx="41113" cy="36339"/>
            </a:xfrm>
            <a:custGeom>
              <a:avLst/>
              <a:gdLst>
                <a:gd name="T0" fmla="*/ 5 w 51"/>
                <a:gd name="T1" fmla="*/ 4 h 48"/>
                <a:gd name="T2" fmla="*/ 9 w 51"/>
                <a:gd name="T3" fmla="*/ 2 h 48"/>
                <a:gd name="T4" fmla="*/ 7 w 51"/>
                <a:gd name="T5" fmla="*/ 0 h 48"/>
                <a:gd name="T6" fmla="*/ 5 w 51"/>
                <a:gd name="T7" fmla="*/ 0 h 48"/>
                <a:gd name="T8" fmla="*/ 3 w 51"/>
                <a:gd name="T9" fmla="*/ 2 h 48"/>
                <a:gd name="T10" fmla="*/ 0 w 51"/>
                <a:gd name="T11" fmla="*/ 2 h 48"/>
                <a:gd name="T12" fmla="*/ 0 w 51"/>
                <a:gd name="T13" fmla="*/ 4 h 48"/>
                <a:gd name="T14" fmla="*/ 0 w 51"/>
                <a:gd name="T15" fmla="*/ 4 h 48"/>
                <a:gd name="T16" fmla="*/ 5 w 51"/>
                <a:gd name="T17" fmla="*/ 4 h 48"/>
                <a:gd name="T18" fmla="*/ 5 w 51"/>
                <a:gd name="T19" fmla="*/ 4 h 48"/>
                <a:gd name="T20" fmla="*/ 9 w 51"/>
                <a:gd name="T21" fmla="*/ 8 h 48"/>
                <a:gd name="T22" fmla="*/ 9 w 51"/>
                <a:gd name="T23" fmla="*/ 6 h 48"/>
                <a:gd name="T24" fmla="*/ 9 w 51"/>
                <a:gd name="T25" fmla="*/ 4 h 48"/>
                <a:gd name="T26" fmla="*/ 11 w 51"/>
                <a:gd name="T27" fmla="*/ 4 h 48"/>
                <a:gd name="T28" fmla="*/ 11 w 51"/>
                <a:gd name="T29" fmla="*/ 6 h 48"/>
                <a:gd name="T30" fmla="*/ 11 w 51"/>
                <a:gd name="T31" fmla="*/ 6 h 48"/>
                <a:gd name="T32" fmla="*/ 9 w 51"/>
                <a:gd name="T33" fmla="*/ 8 h 48"/>
                <a:gd name="T34" fmla="*/ 9 w 51"/>
                <a:gd name="T35" fmla="*/ 8 h 48"/>
                <a:gd name="T36" fmla="*/ 24 w 51"/>
                <a:gd name="T37" fmla="*/ 12 h 48"/>
                <a:gd name="T38" fmla="*/ 24 w 51"/>
                <a:gd name="T39" fmla="*/ 12 h 48"/>
                <a:gd name="T40" fmla="*/ 22 w 51"/>
                <a:gd name="T41" fmla="*/ 12 h 48"/>
                <a:gd name="T42" fmla="*/ 19 w 51"/>
                <a:gd name="T43" fmla="*/ 12 h 48"/>
                <a:gd name="T44" fmla="*/ 22 w 51"/>
                <a:gd name="T45" fmla="*/ 10 h 48"/>
                <a:gd name="T46" fmla="*/ 24 w 51"/>
                <a:gd name="T47" fmla="*/ 10 h 48"/>
                <a:gd name="T48" fmla="*/ 26 w 51"/>
                <a:gd name="T49" fmla="*/ 10 h 48"/>
                <a:gd name="T50" fmla="*/ 26 w 51"/>
                <a:gd name="T51" fmla="*/ 12 h 48"/>
                <a:gd name="T52" fmla="*/ 26 w 51"/>
                <a:gd name="T53" fmla="*/ 12 h 48"/>
                <a:gd name="T54" fmla="*/ 24 w 51"/>
                <a:gd name="T55" fmla="*/ 12 h 48"/>
                <a:gd name="T56" fmla="*/ 24 w 51"/>
                <a:gd name="T57" fmla="*/ 12 h 48"/>
                <a:gd name="T58" fmla="*/ 32 w 51"/>
                <a:gd name="T59" fmla="*/ 12 h 48"/>
                <a:gd name="T60" fmla="*/ 28 w 51"/>
                <a:gd name="T61" fmla="*/ 14 h 48"/>
                <a:gd name="T62" fmla="*/ 28 w 51"/>
                <a:gd name="T63" fmla="*/ 12 h 48"/>
                <a:gd name="T64" fmla="*/ 28 w 51"/>
                <a:gd name="T65" fmla="*/ 10 h 48"/>
                <a:gd name="T66" fmla="*/ 32 w 51"/>
                <a:gd name="T67" fmla="*/ 12 h 48"/>
                <a:gd name="T68" fmla="*/ 32 w 51"/>
                <a:gd name="T69" fmla="*/ 12 h 48"/>
                <a:gd name="T70" fmla="*/ 49 w 51"/>
                <a:gd name="T71" fmla="*/ 10 h 48"/>
                <a:gd name="T72" fmla="*/ 47 w 51"/>
                <a:gd name="T73" fmla="*/ 8 h 48"/>
                <a:gd name="T74" fmla="*/ 49 w 51"/>
                <a:gd name="T75" fmla="*/ 6 h 48"/>
                <a:gd name="T76" fmla="*/ 49 w 51"/>
                <a:gd name="T77" fmla="*/ 8 h 48"/>
                <a:gd name="T78" fmla="*/ 49 w 51"/>
                <a:gd name="T79" fmla="*/ 10 h 48"/>
                <a:gd name="T80" fmla="*/ 49 w 51"/>
                <a:gd name="T81" fmla="*/ 10 h 48"/>
                <a:gd name="T82" fmla="*/ 47 w 51"/>
                <a:gd name="T83" fmla="*/ 25 h 48"/>
                <a:gd name="T84" fmla="*/ 45 w 51"/>
                <a:gd name="T85" fmla="*/ 21 h 48"/>
                <a:gd name="T86" fmla="*/ 47 w 51"/>
                <a:gd name="T87" fmla="*/ 19 h 48"/>
                <a:gd name="T88" fmla="*/ 51 w 51"/>
                <a:gd name="T89" fmla="*/ 21 h 48"/>
                <a:gd name="T90" fmla="*/ 51 w 51"/>
                <a:gd name="T91" fmla="*/ 23 h 48"/>
                <a:gd name="T92" fmla="*/ 49 w 51"/>
                <a:gd name="T93" fmla="*/ 25 h 48"/>
                <a:gd name="T94" fmla="*/ 47 w 51"/>
                <a:gd name="T95" fmla="*/ 25 h 48"/>
                <a:gd name="T96" fmla="*/ 47 w 51"/>
                <a:gd name="T97" fmla="*/ 25 h 48"/>
                <a:gd name="T98" fmla="*/ 43 w 51"/>
                <a:gd name="T99" fmla="*/ 42 h 48"/>
                <a:gd name="T100" fmla="*/ 40 w 51"/>
                <a:gd name="T101" fmla="*/ 40 h 48"/>
                <a:gd name="T102" fmla="*/ 43 w 51"/>
                <a:gd name="T103" fmla="*/ 40 h 48"/>
                <a:gd name="T104" fmla="*/ 45 w 51"/>
                <a:gd name="T105" fmla="*/ 42 h 48"/>
                <a:gd name="T106" fmla="*/ 43 w 51"/>
                <a:gd name="T107" fmla="*/ 42 h 48"/>
                <a:gd name="T108" fmla="*/ 43 w 51"/>
                <a:gd name="T109" fmla="*/ 42 h 48"/>
                <a:gd name="T110" fmla="*/ 32 w 51"/>
                <a:gd name="T111" fmla="*/ 46 h 48"/>
                <a:gd name="T112" fmla="*/ 32 w 51"/>
                <a:gd name="T113" fmla="*/ 42 h 48"/>
                <a:gd name="T114" fmla="*/ 30 w 51"/>
                <a:gd name="T115" fmla="*/ 40 h 48"/>
                <a:gd name="T116" fmla="*/ 34 w 51"/>
                <a:gd name="T117" fmla="*/ 40 h 48"/>
                <a:gd name="T118" fmla="*/ 38 w 51"/>
                <a:gd name="T119" fmla="*/ 44 h 48"/>
                <a:gd name="T120" fmla="*/ 36 w 51"/>
                <a:gd name="T121" fmla="*/ 48 h 48"/>
                <a:gd name="T122" fmla="*/ 32 w 51"/>
                <a:gd name="T123"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 h="48">
                  <a:moveTo>
                    <a:pt x="5" y="4"/>
                  </a:moveTo>
                  <a:lnTo>
                    <a:pt x="9" y="2"/>
                  </a:lnTo>
                  <a:lnTo>
                    <a:pt x="7" y="0"/>
                  </a:lnTo>
                  <a:lnTo>
                    <a:pt x="5" y="0"/>
                  </a:lnTo>
                  <a:lnTo>
                    <a:pt x="3" y="2"/>
                  </a:lnTo>
                  <a:lnTo>
                    <a:pt x="0" y="2"/>
                  </a:lnTo>
                  <a:lnTo>
                    <a:pt x="0" y="4"/>
                  </a:lnTo>
                  <a:lnTo>
                    <a:pt x="0" y="4"/>
                  </a:lnTo>
                  <a:lnTo>
                    <a:pt x="5" y="4"/>
                  </a:lnTo>
                  <a:lnTo>
                    <a:pt x="5" y="4"/>
                  </a:lnTo>
                  <a:close/>
                  <a:moveTo>
                    <a:pt x="9" y="8"/>
                  </a:moveTo>
                  <a:lnTo>
                    <a:pt x="9" y="6"/>
                  </a:lnTo>
                  <a:lnTo>
                    <a:pt x="9" y="4"/>
                  </a:lnTo>
                  <a:lnTo>
                    <a:pt x="11" y="4"/>
                  </a:lnTo>
                  <a:lnTo>
                    <a:pt x="11" y="6"/>
                  </a:lnTo>
                  <a:lnTo>
                    <a:pt x="11" y="6"/>
                  </a:lnTo>
                  <a:lnTo>
                    <a:pt x="9" y="8"/>
                  </a:lnTo>
                  <a:lnTo>
                    <a:pt x="9" y="8"/>
                  </a:lnTo>
                  <a:close/>
                  <a:moveTo>
                    <a:pt x="24" y="12"/>
                  </a:moveTo>
                  <a:lnTo>
                    <a:pt x="24" y="12"/>
                  </a:lnTo>
                  <a:lnTo>
                    <a:pt x="22" y="12"/>
                  </a:lnTo>
                  <a:lnTo>
                    <a:pt x="19" y="12"/>
                  </a:lnTo>
                  <a:lnTo>
                    <a:pt x="22" y="10"/>
                  </a:lnTo>
                  <a:lnTo>
                    <a:pt x="24" y="10"/>
                  </a:lnTo>
                  <a:lnTo>
                    <a:pt x="26" y="10"/>
                  </a:lnTo>
                  <a:lnTo>
                    <a:pt x="26" y="12"/>
                  </a:lnTo>
                  <a:lnTo>
                    <a:pt x="26" y="12"/>
                  </a:lnTo>
                  <a:lnTo>
                    <a:pt x="24" y="12"/>
                  </a:lnTo>
                  <a:lnTo>
                    <a:pt x="24" y="12"/>
                  </a:lnTo>
                  <a:close/>
                  <a:moveTo>
                    <a:pt x="32" y="12"/>
                  </a:moveTo>
                  <a:lnTo>
                    <a:pt x="28" y="14"/>
                  </a:lnTo>
                  <a:lnTo>
                    <a:pt x="28" y="12"/>
                  </a:lnTo>
                  <a:lnTo>
                    <a:pt x="28" y="10"/>
                  </a:lnTo>
                  <a:lnTo>
                    <a:pt x="32" y="12"/>
                  </a:lnTo>
                  <a:lnTo>
                    <a:pt x="32" y="12"/>
                  </a:lnTo>
                  <a:close/>
                  <a:moveTo>
                    <a:pt x="49" y="10"/>
                  </a:moveTo>
                  <a:lnTo>
                    <a:pt x="47" y="8"/>
                  </a:lnTo>
                  <a:lnTo>
                    <a:pt x="49" y="6"/>
                  </a:lnTo>
                  <a:lnTo>
                    <a:pt x="49" y="8"/>
                  </a:lnTo>
                  <a:lnTo>
                    <a:pt x="49" y="10"/>
                  </a:lnTo>
                  <a:lnTo>
                    <a:pt x="49" y="10"/>
                  </a:lnTo>
                  <a:close/>
                  <a:moveTo>
                    <a:pt x="47" y="25"/>
                  </a:moveTo>
                  <a:lnTo>
                    <a:pt x="45" y="21"/>
                  </a:lnTo>
                  <a:lnTo>
                    <a:pt x="47" y="19"/>
                  </a:lnTo>
                  <a:lnTo>
                    <a:pt x="51" y="21"/>
                  </a:lnTo>
                  <a:lnTo>
                    <a:pt x="51" y="23"/>
                  </a:lnTo>
                  <a:lnTo>
                    <a:pt x="49" y="25"/>
                  </a:lnTo>
                  <a:lnTo>
                    <a:pt x="47" y="25"/>
                  </a:lnTo>
                  <a:lnTo>
                    <a:pt x="47" y="25"/>
                  </a:lnTo>
                  <a:close/>
                  <a:moveTo>
                    <a:pt x="43" y="42"/>
                  </a:moveTo>
                  <a:lnTo>
                    <a:pt x="40" y="40"/>
                  </a:lnTo>
                  <a:lnTo>
                    <a:pt x="43" y="40"/>
                  </a:lnTo>
                  <a:lnTo>
                    <a:pt x="45" y="42"/>
                  </a:lnTo>
                  <a:lnTo>
                    <a:pt x="43" y="42"/>
                  </a:lnTo>
                  <a:lnTo>
                    <a:pt x="43" y="42"/>
                  </a:lnTo>
                  <a:close/>
                  <a:moveTo>
                    <a:pt x="32" y="46"/>
                  </a:moveTo>
                  <a:lnTo>
                    <a:pt x="32" y="42"/>
                  </a:lnTo>
                  <a:lnTo>
                    <a:pt x="30" y="40"/>
                  </a:lnTo>
                  <a:lnTo>
                    <a:pt x="34" y="40"/>
                  </a:lnTo>
                  <a:lnTo>
                    <a:pt x="38" y="44"/>
                  </a:lnTo>
                  <a:lnTo>
                    <a:pt x="36" y="48"/>
                  </a:lnTo>
                  <a:lnTo>
                    <a:pt x="32" y="46"/>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15" name="Freeform 102">
              <a:extLst>
                <a:ext uri="{FF2B5EF4-FFF2-40B4-BE49-F238E27FC236}">
                  <a16:creationId xmlns:a16="http://schemas.microsoft.com/office/drawing/2014/main" id="{9E408C18-8AB4-456D-8E47-42087E9B5E64}"/>
                </a:ext>
              </a:extLst>
            </p:cNvPr>
            <p:cNvSpPr>
              <a:spLocks noEditPoints="1"/>
            </p:cNvSpPr>
            <p:nvPr/>
          </p:nvSpPr>
          <p:spPr bwMode="auto">
            <a:xfrm>
              <a:off x="5115853" y="3035363"/>
              <a:ext cx="120916" cy="158985"/>
            </a:xfrm>
            <a:custGeom>
              <a:avLst/>
              <a:gdLst>
                <a:gd name="T0" fmla="*/ 57 w 150"/>
                <a:gd name="T1" fmla="*/ 139 h 210"/>
                <a:gd name="T2" fmla="*/ 55 w 150"/>
                <a:gd name="T3" fmla="*/ 80 h 210"/>
                <a:gd name="T4" fmla="*/ 76 w 150"/>
                <a:gd name="T5" fmla="*/ 27 h 210"/>
                <a:gd name="T6" fmla="*/ 85 w 150"/>
                <a:gd name="T7" fmla="*/ 46 h 210"/>
                <a:gd name="T8" fmla="*/ 97 w 150"/>
                <a:gd name="T9" fmla="*/ 59 h 210"/>
                <a:gd name="T10" fmla="*/ 104 w 150"/>
                <a:gd name="T11" fmla="*/ 59 h 210"/>
                <a:gd name="T12" fmla="*/ 116 w 150"/>
                <a:gd name="T13" fmla="*/ 61 h 210"/>
                <a:gd name="T14" fmla="*/ 125 w 150"/>
                <a:gd name="T15" fmla="*/ 59 h 210"/>
                <a:gd name="T16" fmla="*/ 131 w 150"/>
                <a:gd name="T17" fmla="*/ 71 h 210"/>
                <a:gd name="T18" fmla="*/ 137 w 150"/>
                <a:gd name="T19" fmla="*/ 78 h 210"/>
                <a:gd name="T20" fmla="*/ 148 w 150"/>
                <a:gd name="T21" fmla="*/ 84 h 210"/>
                <a:gd name="T22" fmla="*/ 148 w 150"/>
                <a:gd name="T23" fmla="*/ 90 h 210"/>
                <a:gd name="T24" fmla="*/ 146 w 150"/>
                <a:gd name="T25" fmla="*/ 97 h 210"/>
                <a:gd name="T26" fmla="*/ 140 w 150"/>
                <a:gd name="T27" fmla="*/ 111 h 210"/>
                <a:gd name="T28" fmla="*/ 131 w 150"/>
                <a:gd name="T29" fmla="*/ 122 h 210"/>
                <a:gd name="T30" fmla="*/ 127 w 150"/>
                <a:gd name="T31" fmla="*/ 130 h 210"/>
                <a:gd name="T32" fmla="*/ 123 w 150"/>
                <a:gd name="T33" fmla="*/ 128 h 210"/>
                <a:gd name="T34" fmla="*/ 125 w 150"/>
                <a:gd name="T35" fmla="*/ 124 h 210"/>
                <a:gd name="T36" fmla="*/ 121 w 150"/>
                <a:gd name="T37" fmla="*/ 126 h 210"/>
                <a:gd name="T38" fmla="*/ 116 w 150"/>
                <a:gd name="T39" fmla="*/ 130 h 210"/>
                <a:gd name="T40" fmla="*/ 116 w 150"/>
                <a:gd name="T41" fmla="*/ 134 h 210"/>
                <a:gd name="T42" fmla="*/ 112 w 150"/>
                <a:gd name="T43" fmla="*/ 143 h 210"/>
                <a:gd name="T44" fmla="*/ 112 w 150"/>
                <a:gd name="T45" fmla="*/ 147 h 210"/>
                <a:gd name="T46" fmla="*/ 112 w 150"/>
                <a:gd name="T47" fmla="*/ 151 h 210"/>
                <a:gd name="T48" fmla="*/ 116 w 150"/>
                <a:gd name="T49" fmla="*/ 160 h 210"/>
                <a:gd name="T50" fmla="*/ 106 w 150"/>
                <a:gd name="T51" fmla="*/ 162 h 210"/>
                <a:gd name="T52" fmla="*/ 102 w 150"/>
                <a:gd name="T53" fmla="*/ 162 h 210"/>
                <a:gd name="T54" fmla="*/ 89 w 150"/>
                <a:gd name="T55" fmla="*/ 172 h 210"/>
                <a:gd name="T56" fmla="*/ 89 w 150"/>
                <a:gd name="T57" fmla="*/ 181 h 210"/>
                <a:gd name="T58" fmla="*/ 83 w 150"/>
                <a:gd name="T59" fmla="*/ 183 h 210"/>
                <a:gd name="T60" fmla="*/ 70 w 150"/>
                <a:gd name="T61" fmla="*/ 183 h 210"/>
                <a:gd name="T62" fmla="*/ 66 w 150"/>
                <a:gd name="T63" fmla="*/ 189 h 210"/>
                <a:gd name="T64" fmla="*/ 66 w 150"/>
                <a:gd name="T65" fmla="*/ 193 h 210"/>
                <a:gd name="T66" fmla="*/ 68 w 150"/>
                <a:gd name="T67" fmla="*/ 196 h 210"/>
                <a:gd name="T68" fmla="*/ 66 w 150"/>
                <a:gd name="T69" fmla="*/ 198 h 210"/>
                <a:gd name="T70" fmla="*/ 59 w 150"/>
                <a:gd name="T71" fmla="*/ 204 h 210"/>
                <a:gd name="T72" fmla="*/ 53 w 150"/>
                <a:gd name="T73" fmla="*/ 204 h 210"/>
                <a:gd name="T74" fmla="*/ 43 w 150"/>
                <a:gd name="T75" fmla="*/ 206 h 210"/>
                <a:gd name="T76" fmla="*/ 34 w 150"/>
                <a:gd name="T77" fmla="*/ 210 h 210"/>
                <a:gd name="T78" fmla="*/ 30 w 150"/>
                <a:gd name="T79" fmla="*/ 210 h 210"/>
                <a:gd name="T80" fmla="*/ 15 w 150"/>
                <a:gd name="T81" fmla="*/ 198 h 210"/>
                <a:gd name="T82" fmla="*/ 0 w 150"/>
                <a:gd name="T83" fmla="*/ 166 h 210"/>
                <a:gd name="T84" fmla="*/ 0 w 150"/>
                <a:gd name="T85" fmla="*/ 156 h 210"/>
                <a:gd name="T86" fmla="*/ 74 w 150"/>
                <a:gd name="T87" fmla="*/ 14 h 210"/>
                <a:gd name="T88" fmla="*/ 76 w 150"/>
                <a:gd name="T89" fmla="*/ 6 h 210"/>
                <a:gd name="T90" fmla="*/ 76 w 150"/>
                <a:gd name="T91" fmla="*/ 4 h 210"/>
                <a:gd name="T92" fmla="*/ 74 w 150"/>
                <a:gd name="T93" fmla="*/ 2 h 210"/>
                <a:gd name="T94" fmla="*/ 74 w 150"/>
                <a:gd name="T95" fmla="*/ 0 h 210"/>
                <a:gd name="T96" fmla="*/ 72 w 150"/>
                <a:gd name="T97" fmla="*/ 0 h 210"/>
                <a:gd name="T98" fmla="*/ 70 w 150"/>
                <a:gd name="T99" fmla="*/ 8 h 210"/>
                <a:gd name="T100" fmla="*/ 68 w 150"/>
                <a:gd name="T101" fmla="*/ 8 h 210"/>
                <a:gd name="T102" fmla="*/ 70 w 150"/>
                <a:gd name="T103" fmla="*/ 10 h 210"/>
                <a:gd name="T104" fmla="*/ 74 w 150"/>
                <a:gd name="T105" fmla="*/ 1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 h="210">
                  <a:moveTo>
                    <a:pt x="0" y="156"/>
                  </a:moveTo>
                  <a:lnTo>
                    <a:pt x="57" y="139"/>
                  </a:lnTo>
                  <a:lnTo>
                    <a:pt x="62" y="94"/>
                  </a:lnTo>
                  <a:lnTo>
                    <a:pt x="55" y="80"/>
                  </a:lnTo>
                  <a:lnTo>
                    <a:pt x="74" y="27"/>
                  </a:lnTo>
                  <a:lnTo>
                    <a:pt x="76" y="27"/>
                  </a:lnTo>
                  <a:lnTo>
                    <a:pt x="78" y="38"/>
                  </a:lnTo>
                  <a:lnTo>
                    <a:pt x="85" y="46"/>
                  </a:lnTo>
                  <a:lnTo>
                    <a:pt x="85" y="48"/>
                  </a:lnTo>
                  <a:lnTo>
                    <a:pt x="97" y="59"/>
                  </a:lnTo>
                  <a:lnTo>
                    <a:pt x="102" y="59"/>
                  </a:lnTo>
                  <a:lnTo>
                    <a:pt x="104" y="59"/>
                  </a:lnTo>
                  <a:lnTo>
                    <a:pt x="108" y="59"/>
                  </a:lnTo>
                  <a:lnTo>
                    <a:pt x="116" y="61"/>
                  </a:lnTo>
                  <a:lnTo>
                    <a:pt x="123" y="59"/>
                  </a:lnTo>
                  <a:lnTo>
                    <a:pt x="125" y="59"/>
                  </a:lnTo>
                  <a:lnTo>
                    <a:pt x="129" y="67"/>
                  </a:lnTo>
                  <a:lnTo>
                    <a:pt x="131" y="71"/>
                  </a:lnTo>
                  <a:lnTo>
                    <a:pt x="135" y="75"/>
                  </a:lnTo>
                  <a:lnTo>
                    <a:pt x="137" y="78"/>
                  </a:lnTo>
                  <a:lnTo>
                    <a:pt x="144" y="84"/>
                  </a:lnTo>
                  <a:lnTo>
                    <a:pt x="148" y="84"/>
                  </a:lnTo>
                  <a:lnTo>
                    <a:pt x="150" y="86"/>
                  </a:lnTo>
                  <a:lnTo>
                    <a:pt x="148" y="90"/>
                  </a:lnTo>
                  <a:lnTo>
                    <a:pt x="146" y="94"/>
                  </a:lnTo>
                  <a:lnTo>
                    <a:pt x="146" y="97"/>
                  </a:lnTo>
                  <a:lnTo>
                    <a:pt x="146" y="101"/>
                  </a:lnTo>
                  <a:lnTo>
                    <a:pt x="140" y="111"/>
                  </a:lnTo>
                  <a:lnTo>
                    <a:pt x="133" y="115"/>
                  </a:lnTo>
                  <a:lnTo>
                    <a:pt x="131" y="122"/>
                  </a:lnTo>
                  <a:lnTo>
                    <a:pt x="129" y="122"/>
                  </a:lnTo>
                  <a:lnTo>
                    <a:pt x="127" y="130"/>
                  </a:lnTo>
                  <a:lnTo>
                    <a:pt x="125" y="130"/>
                  </a:lnTo>
                  <a:lnTo>
                    <a:pt x="123" y="128"/>
                  </a:lnTo>
                  <a:lnTo>
                    <a:pt x="123" y="126"/>
                  </a:lnTo>
                  <a:lnTo>
                    <a:pt x="125" y="124"/>
                  </a:lnTo>
                  <a:lnTo>
                    <a:pt x="123" y="124"/>
                  </a:lnTo>
                  <a:lnTo>
                    <a:pt x="121" y="126"/>
                  </a:lnTo>
                  <a:lnTo>
                    <a:pt x="118" y="130"/>
                  </a:lnTo>
                  <a:lnTo>
                    <a:pt x="116" y="130"/>
                  </a:lnTo>
                  <a:lnTo>
                    <a:pt x="118" y="132"/>
                  </a:lnTo>
                  <a:lnTo>
                    <a:pt x="116" y="134"/>
                  </a:lnTo>
                  <a:lnTo>
                    <a:pt x="112" y="141"/>
                  </a:lnTo>
                  <a:lnTo>
                    <a:pt x="112" y="143"/>
                  </a:lnTo>
                  <a:lnTo>
                    <a:pt x="112" y="147"/>
                  </a:lnTo>
                  <a:lnTo>
                    <a:pt x="112" y="147"/>
                  </a:lnTo>
                  <a:lnTo>
                    <a:pt x="114" y="151"/>
                  </a:lnTo>
                  <a:lnTo>
                    <a:pt x="112" y="151"/>
                  </a:lnTo>
                  <a:lnTo>
                    <a:pt x="116" y="158"/>
                  </a:lnTo>
                  <a:lnTo>
                    <a:pt x="116" y="160"/>
                  </a:lnTo>
                  <a:lnTo>
                    <a:pt x="116" y="162"/>
                  </a:lnTo>
                  <a:lnTo>
                    <a:pt x="106" y="162"/>
                  </a:lnTo>
                  <a:lnTo>
                    <a:pt x="104" y="164"/>
                  </a:lnTo>
                  <a:lnTo>
                    <a:pt x="102" y="162"/>
                  </a:lnTo>
                  <a:lnTo>
                    <a:pt x="97" y="164"/>
                  </a:lnTo>
                  <a:lnTo>
                    <a:pt x="89" y="172"/>
                  </a:lnTo>
                  <a:lnTo>
                    <a:pt x="89" y="179"/>
                  </a:lnTo>
                  <a:lnTo>
                    <a:pt x="89" y="181"/>
                  </a:lnTo>
                  <a:lnTo>
                    <a:pt x="85" y="183"/>
                  </a:lnTo>
                  <a:lnTo>
                    <a:pt x="83" y="183"/>
                  </a:lnTo>
                  <a:lnTo>
                    <a:pt x="76" y="183"/>
                  </a:lnTo>
                  <a:lnTo>
                    <a:pt x="70" y="183"/>
                  </a:lnTo>
                  <a:lnTo>
                    <a:pt x="68" y="185"/>
                  </a:lnTo>
                  <a:lnTo>
                    <a:pt x="66" y="189"/>
                  </a:lnTo>
                  <a:lnTo>
                    <a:pt x="66" y="189"/>
                  </a:lnTo>
                  <a:lnTo>
                    <a:pt x="66" y="193"/>
                  </a:lnTo>
                  <a:lnTo>
                    <a:pt x="68" y="193"/>
                  </a:lnTo>
                  <a:lnTo>
                    <a:pt x="68" y="196"/>
                  </a:lnTo>
                  <a:lnTo>
                    <a:pt x="66" y="196"/>
                  </a:lnTo>
                  <a:lnTo>
                    <a:pt x="66" y="198"/>
                  </a:lnTo>
                  <a:lnTo>
                    <a:pt x="62" y="204"/>
                  </a:lnTo>
                  <a:lnTo>
                    <a:pt x="59" y="204"/>
                  </a:lnTo>
                  <a:lnTo>
                    <a:pt x="55" y="202"/>
                  </a:lnTo>
                  <a:lnTo>
                    <a:pt x="53" y="204"/>
                  </a:lnTo>
                  <a:lnTo>
                    <a:pt x="49" y="202"/>
                  </a:lnTo>
                  <a:lnTo>
                    <a:pt x="43" y="206"/>
                  </a:lnTo>
                  <a:lnTo>
                    <a:pt x="38" y="206"/>
                  </a:lnTo>
                  <a:lnTo>
                    <a:pt x="34" y="210"/>
                  </a:lnTo>
                  <a:lnTo>
                    <a:pt x="30" y="210"/>
                  </a:lnTo>
                  <a:lnTo>
                    <a:pt x="30" y="210"/>
                  </a:lnTo>
                  <a:lnTo>
                    <a:pt x="28" y="210"/>
                  </a:lnTo>
                  <a:lnTo>
                    <a:pt x="15" y="198"/>
                  </a:lnTo>
                  <a:lnTo>
                    <a:pt x="17" y="189"/>
                  </a:lnTo>
                  <a:lnTo>
                    <a:pt x="0" y="166"/>
                  </a:lnTo>
                  <a:lnTo>
                    <a:pt x="0" y="156"/>
                  </a:lnTo>
                  <a:lnTo>
                    <a:pt x="0" y="156"/>
                  </a:lnTo>
                  <a:close/>
                  <a:moveTo>
                    <a:pt x="74" y="19"/>
                  </a:moveTo>
                  <a:lnTo>
                    <a:pt x="74" y="14"/>
                  </a:lnTo>
                  <a:lnTo>
                    <a:pt x="74" y="12"/>
                  </a:lnTo>
                  <a:lnTo>
                    <a:pt x="76" y="6"/>
                  </a:lnTo>
                  <a:lnTo>
                    <a:pt x="74" y="6"/>
                  </a:lnTo>
                  <a:lnTo>
                    <a:pt x="76" y="4"/>
                  </a:lnTo>
                  <a:lnTo>
                    <a:pt x="74" y="2"/>
                  </a:lnTo>
                  <a:lnTo>
                    <a:pt x="74" y="2"/>
                  </a:lnTo>
                  <a:lnTo>
                    <a:pt x="76" y="2"/>
                  </a:lnTo>
                  <a:lnTo>
                    <a:pt x="74" y="0"/>
                  </a:lnTo>
                  <a:lnTo>
                    <a:pt x="74" y="2"/>
                  </a:lnTo>
                  <a:lnTo>
                    <a:pt x="72" y="0"/>
                  </a:lnTo>
                  <a:lnTo>
                    <a:pt x="72" y="6"/>
                  </a:lnTo>
                  <a:lnTo>
                    <a:pt x="70" y="8"/>
                  </a:lnTo>
                  <a:lnTo>
                    <a:pt x="70" y="6"/>
                  </a:lnTo>
                  <a:lnTo>
                    <a:pt x="68" y="8"/>
                  </a:lnTo>
                  <a:lnTo>
                    <a:pt x="68" y="10"/>
                  </a:lnTo>
                  <a:lnTo>
                    <a:pt x="70" y="10"/>
                  </a:lnTo>
                  <a:lnTo>
                    <a:pt x="72" y="16"/>
                  </a:lnTo>
                  <a:lnTo>
                    <a:pt x="74" y="19"/>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16" name="Freeform 103">
              <a:extLst>
                <a:ext uri="{FF2B5EF4-FFF2-40B4-BE49-F238E27FC236}">
                  <a16:creationId xmlns:a16="http://schemas.microsoft.com/office/drawing/2014/main" id="{0FD6C951-F0F1-463E-9458-349637B5178E}"/>
                </a:ext>
              </a:extLst>
            </p:cNvPr>
            <p:cNvSpPr>
              <a:spLocks noEditPoints="1"/>
            </p:cNvSpPr>
            <p:nvPr/>
          </p:nvSpPr>
          <p:spPr bwMode="auto">
            <a:xfrm>
              <a:off x="4966723" y="3153468"/>
              <a:ext cx="195079" cy="112804"/>
            </a:xfrm>
            <a:custGeom>
              <a:avLst/>
              <a:gdLst>
                <a:gd name="T0" fmla="*/ 6 w 242"/>
                <a:gd name="T1" fmla="*/ 56 h 149"/>
                <a:gd name="T2" fmla="*/ 10 w 242"/>
                <a:gd name="T3" fmla="*/ 54 h 149"/>
                <a:gd name="T4" fmla="*/ 13 w 242"/>
                <a:gd name="T5" fmla="*/ 44 h 149"/>
                <a:gd name="T6" fmla="*/ 21 w 242"/>
                <a:gd name="T7" fmla="*/ 33 h 149"/>
                <a:gd name="T8" fmla="*/ 40 w 242"/>
                <a:gd name="T9" fmla="*/ 37 h 149"/>
                <a:gd name="T10" fmla="*/ 74 w 242"/>
                <a:gd name="T11" fmla="*/ 52 h 149"/>
                <a:gd name="T12" fmla="*/ 112 w 242"/>
                <a:gd name="T13" fmla="*/ 23 h 149"/>
                <a:gd name="T14" fmla="*/ 185 w 242"/>
                <a:gd name="T15" fmla="*/ 10 h 149"/>
                <a:gd name="T16" fmla="*/ 200 w 242"/>
                <a:gd name="T17" fmla="*/ 42 h 149"/>
                <a:gd name="T18" fmla="*/ 209 w 242"/>
                <a:gd name="T19" fmla="*/ 56 h 149"/>
                <a:gd name="T20" fmla="*/ 194 w 242"/>
                <a:gd name="T21" fmla="*/ 65 h 149"/>
                <a:gd name="T22" fmla="*/ 194 w 242"/>
                <a:gd name="T23" fmla="*/ 73 h 149"/>
                <a:gd name="T24" fmla="*/ 194 w 242"/>
                <a:gd name="T25" fmla="*/ 75 h 149"/>
                <a:gd name="T26" fmla="*/ 181 w 242"/>
                <a:gd name="T27" fmla="*/ 82 h 149"/>
                <a:gd name="T28" fmla="*/ 162 w 242"/>
                <a:gd name="T29" fmla="*/ 88 h 149"/>
                <a:gd name="T30" fmla="*/ 137 w 242"/>
                <a:gd name="T31" fmla="*/ 96 h 149"/>
                <a:gd name="T32" fmla="*/ 133 w 242"/>
                <a:gd name="T33" fmla="*/ 99 h 149"/>
                <a:gd name="T34" fmla="*/ 122 w 242"/>
                <a:gd name="T35" fmla="*/ 109 h 149"/>
                <a:gd name="T36" fmla="*/ 118 w 242"/>
                <a:gd name="T37" fmla="*/ 109 h 149"/>
                <a:gd name="T38" fmla="*/ 114 w 242"/>
                <a:gd name="T39" fmla="*/ 111 h 149"/>
                <a:gd name="T40" fmla="*/ 107 w 242"/>
                <a:gd name="T41" fmla="*/ 109 h 149"/>
                <a:gd name="T42" fmla="*/ 101 w 242"/>
                <a:gd name="T43" fmla="*/ 115 h 149"/>
                <a:gd name="T44" fmla="*/ 91 w 242"/>
                <a:gd name="T45" fmla="*/ 120 h 149"/>
                <a:gd name="T46" fmla="*/ 78 w 242"/>
                <a:gd name="T47" fmla="*/ 122 h 149"/>
                <a:gd name="T48" fmla="*/ 69 w 242"/>
                <a:gd name="T49" fmla="*/ 122 h 149"/>
                <a:gd name="T50" fmla="*/ 65 w 242"/>
                <a:gd name="T51" fmla="*/ 120 h 149"/>
                <a:gd name="T52" fmla="*/ 59 w 242"/>
                <a:gd name="T53" fmla="*/ 124 h 149"/>
                <a:gd name="T54" fmla="*/ 55 w 242"/>
                <a:gd name="T55" fmla="*/ 128 h 149"/>
                <a:gd name="T56" fmla="*/ 46 w 242"/>
                <a:gd name="T57" fmla="*/ 137 h 149"/>
                <a:gd name="T58" fmla="*/ 40 w 242"/>
                <a:gd name="T59" fmla="*/ 134 h 149"/>
                <a:gd name="T60" fmla="*/ 34 w 242"/>
                <a:gd name="T61" fmla="*/ 139 h 149"/>
                <a:gd name="T62" fmla="*/ 27 w 242"/>
                <a:gd name="T63" fmla="*/ 137 h 149"/>
                <a:gd name="T64" fmla="*/ 21 w 242"/>
                <a:gd name="T65" fmla="*/ 134 h 149"/>
                <a:gd name="T66" fmla="*/ 17 w 242"/>
                <a:gd name="T67" fmla="*/ 126 h 149"/>
                <a:gd name="T68" fmla="*/ 17 w 242"/>
                <a:gd name="T69" fmla="*/ 118 h 149"/>
                <a:gd name="T70" fmla="*/ 10 w 242"/>
                <a:gd name="T71" fmla="*/ 109 h 149"/>
                <a:gd name="T72" fmla="*/ 4 w 242"/>
                <a:gd name="T73" fmla="*/ 84 h 149"/>
                <a:gd name="T74" fmla="*/ 0 w 242"/>
                <a:gd name="T75" fmla="*/ 80 h 149"/>
                <a:gd name="T76" fmla="*/ 2 w 242"/>
                <a:gd name="T77" fmla="*/ 78 h 149"/>
                <a:gd name="T78" fmla="*/ 4 w 242"/>
                <a:gd name="T79" fmla="*/ 75 h 149"/>
                <a:gd name="T80" fmla="*/ 4 w 242"/>
                <a:gd name="T81" fmla="*/ 61 h 149"/>
                <a:gd name="T82" fmla="*/ 2 w 242"/>
                <a:gd name="T83" fmla="*/ 56 h 149"/>
                <a:gd name="T84" fmla="*/ 198 w 242"/>
                <a:gd name="T85" fmla="*/ 147 h 149"/>
                <a:gd name="T86" fmla="*/ 198 w 242"/>
                <a:gd name="T87" fmla="*/ 149 h 149"/>
                <a:gd name="T88" fmla="*/ 194 w 242"/>
                <a:gd name="T89" fmla="*/ 147 h 149"/>
                <a:gd name="T90" fmla="*/ 221 w 242"/>
                <a:gd name="T91" fmla="*/ 141 h 149"/>
                <a:gd name="T92" fmla="*/ 223 w 242"/>
                <a:gd name="T93" fmla="*/ 134 h 149"/>
                <a:gd name="T94" fmla="*/ 228 w 242"/>
                <a:gd name="T95" fmla="*/ 139 h 149"/>
                <a:gd name="T96" fmla="*/ 232 w 242"/>
                <a:gd name="T97" fmla="*/ 137 h 149"/>
                <a:gd name="T98" fmla="*/ 238 w 242"/>
                <a:gd name="T99" fmla="*/ 139 h 149"/>
                <a:gd name="T100" fmla="*/ 242 w 242"/>
                <a:gd name="T101" fmla="*/ 141 h 149"/>
                <a:gd name="T102" fmla="*/ 238 w 242"/>
                <a:gd name="T103" fmla="*/ 143 h 149"/>
                <a:gd name="T104" fmla="*/ 228 w 242"/>
                <a:gd name="T105" fmla="*/ 145 h 149"/>
                <a:gd name="T106" fmla="*/ 221 w 242"/>
                <a:gd name="T107" fmla="*/ 14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2" h="149">
                  <a:moveTo>
                    <a:pt x="2" y="56"/>
                  </a:moveTo>
                  <a:lnTo>
                    <a:pt x="6" y="56"/>
                  </a:lnTo>
                  <a:lnTo>
                    <a:pt x="8" y="59"/>
                  </a:lnTo>
                  <a:lnTo>
                    <a:pt x="10" y="54"/>
                  </a:lnTo>
                  <a:lnTo>
                    <a:pt x="17" y="50"/>
                  </a:lnTo>
                  <a:lnTo>
                    <a:pt x="13" y="44"/>
                  </a:lnTo>
                  <a:lnTo>
                    <a:pt x="15" y="35"/>
                  </a:lnTo>
                  <a:lnTo>
                    <a:pt x="21" y="33"/>
                  </a:lnTo>
                  <a:lnTo>
                    <a:pt x="27" y="37"/>
                  </a:lnTo>
                  <a:lnTo>
                    <a:pt x="40" y="37"/>
                  </a:lnTo>
                  <a:lnTo>
                    <a:pt x="57" y="44"/>
                  </a:lnTo>
                  <a:lnTo>
                    <a:pt x="74" y="52"/>
                  </a:lnTo>
                  <a:lnTo>
                    <a:pt x="76" y="71"/>
                  </a:lnTo>
                  <a:lnTo>
                    <a:pt x="112" y="23"/>
                  </a:lnTo>
                  <a:lnTo>
                    <a:pt x="185" y="0"/>
                  </a:lnTo>
                  <a:lnTo>
                    <a:pt x="185" y="10"/>
                  </a:lnTo>
                  <a:lnTo>
                    <a:pt x="202" y="33"/>
                  </a:lnTo>
                  <a:lnTo>
                    <a:pt x="200" y="42"/>
                  </a:lnTo>
                  <a:lnTo>
                    <a:pt x="213" y="54"/>
                  </a:lnTo>
                  <a:lnTo>
                    <a:pt x="209" y="56"/>
                  </a:lnTo>
                  <a:lnTo>
                    <a:pt x="200" y="59"/>
                  </a:lnTo>
                  <a:lnTo>
                    <a:pt x="194" y="65"/>
                  </a:lnTo>
                  <a:lnTo>
                    <a:pt x="192" y="71"/>
                  </a:lnTo>
                  <a:lnTo>
                    <a:pt x="194" y="73"/>
                  </a:lnTo>
                  <a:lnTo>
                    <a:pt x="194" y="73"/>
                  </a:lnTo>
                  <a:lnTo>
                    <a:pt x="194" y="75"/>
                  </a:lnTo>
                  <a:lnTo>
                    <a:pt x="185" y="78"/>
                  </a:lnTo>
                  <a:lnTo>
                    <a:pt x="181" y="82"/>
                  </a:lnTo>
                  <a:lnTo>
                    <a:pt x="175" y="86"/>
                  </a:lnTo>
                  <a:lnTo>
                    <a:pt x="162" y="88"/>
                  </a:lnTo>
                  <a:lnTo>
                    <a:pt x="160" y="90"/>
                  </a:lnTo>
                  <a:lnTo>
                    <a:pt x="137" y="96"/>
                  </a:lnTo>
                  <a:lnTo>
                    <a:pt x="135" y="96"/>
                  </a:lnTo>
                  <a:lnTo>
                    <a:pt x="133" y="99"/>
                  </a:lnTo>
                  <a:lnTo>
                    <a:pt x="128" y="105"/>
                  </a:lnTo>
                  <a:lnTo>
                    <a:pt x="122" y="109"/>
                  </a:lnTo>
                  <a:lnTo>
                    <a:pt x="120" y="109"/>
                  </a:lnTo>
                  <a:lnTo>
                    <a:pt x="118" y="109"/>
                  </a:lnTo>
                  <a:lnTo>
                    <a:pt x="116" y="109"/>
                  </a:lnTo>
                  <a:lnTo>
                    <a:pt x="114" y="111"/>
                  </a:lnTo>
                  <a:lnTo>
                    <a:pt x="112" y="109"/>
                  </a:lnTo>
                  <a:lnTo>
                    <a:pt x="107" y="109"/>
                  </a:lnTo>
                  <a:lnTo>
                    <a:pt x="101" y="113"/>
                  </a:lnTo>
                  <a:lnTo>
                    <a:pt x="101" y="115"/>
                  </a:lnTo>
                  <a:lnTo>
                    <a:pt x="97" y="118"/>
                  </a:lnTo>
                  <a:lnTo>
                    <a:pt x="91" y="120"/>
                  </a:lnTo>
                  <a:lnTo>
                    <a:pt x="80" y="124"/>
                  </a:lnTo>
                  <a:lnTo>
                    <a:pt x="78" y="122"/>
                  </a:lnTo>
                  <a:lnTo>
                    <a:pt x="76" y="120"/>
                  </a:lnTo>
                  <a:lnTo>
                    <a:pt x="69" y="122"/>
                  </a:lnTo>
                  <a:lnTo>
                    <a:pt x="69" y="120"/>
                  </a:lnTo>
                  <a:lnTo>
                    <a:pt x="65" y="120"/>
                  </a:lnTo>
                  <a:lnTo>
                    <a:pt x="63" y="120"/>
                  </a:lnTo>
                  <a:lnTo>
                    <a:pt x="59" y="124"/>
                  </a:lnTo>
                  <a:lnTo>
                    <a:pt x="57" y="128"/>
                  </a:lnTo>
                  <a:lnTo>
                    <a:pt x="55" y="128"/>
                  </a:lnTo>
                  <a:lnTo>
                    <a:pt x="51" y="134"/>
                  </a:lnTo>
                  <a:lnTo>
                    <a:pt x="46" y="137"/>
                  </a:lnTo>
                  <a:lnTo>
                    <a:pt x="44" y="134"/>
                  </a:lnTo>
                  <a:lnTo>
                    <a:pt x="40" y="134"/>
                  </a:lnTo>
                  <a:lnTo>
                    <a:pt x="36" y="137"/>
                  </a:lnTo>
                  <a:lnTo>
                    <a:pt x="34" y="139"/>
                  </a:lnTo>
                  <a:lnTo>
                    <a:pt x="27" y="137"/>
                  </a:lnTo>
                  <a:lnTo>
                    <a:pt x="27" y="137"/>
                  </a:lnTo>
                  <a:lnTo>
                    <a:pt x="23" y="139"/>
                  </a:lnTo>
                  <a:lnTo>
                    <a:pt x="21" y="134"/>
                  </a:lnTo>
                  <a:lnTo>
                    <a:pt x="21" y="130"/>
                  </a:lnTo>
                  <a:lnTo>
                    <a:pt x="17" y="126"/>
                  </a:lnTo>
                  <a:lnTo>
                    <a:pt x="15" y="120"/>
                  </a:lnTo>
                  <a:lnTo>
                    <a:pt x="17" y="118"/>
                  </a:lnTo>
                  <a:lnTo>
                    <a:pt x="15" y="113"/>
                  </a:lnTo>
                  <a:lnTo>
                    <a:pt x="10" y="109"/>
                  </a:lnTo>
                  <a:lnTo>
                    <a:pt x="8" y="90"/>
                  </a:lnTo>
                  <a:lnTo>
                    <a:pt x="4" y="84"/>
                  </a:lnTo>
                  <a:lnTo>
                    <a:pt x="2" y="80"/>
                  </a:lnTo>
                  <a:lnTo>
                    <a:pt x="0" y="80"/>
                  </a:lnTo>
                  <a:lnTo>
                    <a:pt x="0" y="78"/>
                  </a:lnTo>
                  <a:lnTo>
                    <a:pt x="2" y="78"/>
                  </a:lnTo>
                  <a:lnTo>
                    <a:pt x="2" y="75"/>
                  </a:lnTo>
                  <a:lnTo>
                    <a:pt x="4" y="75"/>
                  </a:lnTo>
                  <a:lnTo>
                    <a:pt x="6" y="71"/>
                  </a:lnTo>
                  <a:lnTo>
                    <a:pt x="4" y="61"/>
                  </a:lnTo>
                  <a:lnTo>
                    <a:pt x="2" y="56"/>
                  </a:lnTo>
                  <a:lnTo>
                    <a:pt x="2" y="56"/>
                  </a:lnTo>
                  <a:close/>
                  <a:moveTo>
                    <a:pt x="194" y="147"/>
                  </a:moveTo>
                  <a:lnTo>
                    <a:pt x="198" y="147"/>
                  </a:lnTo>
                  <a:lnTo>
                    <a:pt x="202" y="147"/>
                  </a:lnTo>
                  <a:lnTo>
                    <a:pt x="198" y="149"/>
                  </a:lnTo>
                  <a:lnTo>
                    <a:pt x="194" y="147"/>
                  </a:lnTo>
                  <a:lnTo>
                    <a:pt x="194" y="147"/>
                  </a:lnTo>
                  <a:close/>
                  <a:moveTo>
                    <a:pt x="217" y="141"/>
                  </a:moveTo>
                  <a:lnTo>
                    <a:pt x="221" y="141"/>
                  </a:lnTo>
                  <a:lnTo>
                    <a:pt x="221" y="137"/>
                  </a:lnTo>
                  <a:lnTo>
                    <a:pt x="223" y="134"/>
                  </a:lnTo>
                  <a:lnTo>
                    <a:pt x="225" y="137"/>
                  </a:lnTo>
                  <a:lnTo>
                    <a:pt x="228" y="139"/>
                  </a:lnTo>
                  <a:lnTo>
                    <a:pt x="230" y="139"/>
                  </a:lnTo>
                  <a:lnTo>
                    <a:pt x="232" y="137"/>
                  </a:lnTo>
                  <a:lnTo>
                    <a:pt x="236" y="137"/>
                  </a:lnTo>
                  <a:lnTo>
                    <a:pt x="238" y="139"/>
                  </a:lnTo>
                  <a:lnTo>
                    <a:pt x="242" y="139"/>
                  </a:lnTo>
                  <a:lnTo>
                    <a:pt x="242" y="141"/>
                  </a:lnTo>
                  <a:lnTo>
                    <a:pt x="240" y="143"/>
                  </a:lnTo>
                  <a:lnTo>
                    <a:pt x="238" y="143"/>
                  </a:lnTo>
                  <a:lnTo>
                    <a:pt x="234" y="145"/>
                  </a:lnTo>
                  <a:lnTo>
                    <a:pt x="228" y="145"/>
                  </a:lnTo>
                  <a:lnTo>
                    <a:pt x="223" y="145"/>
                  </a:lnTo>
                  <a:lnTo>
                    <a:pt x="221" y="143"/>
                  </a:lnTo>
                  <a:lnTo>
                    <a:pt x="217" y="141"/>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17" name="Freeform 104">
              <a:extLst>
                <a:ext uri="{FF2B5EF4-FFF2-40B4-BE49-F238E27FC236}">
                  <a16:creationId xmlns:a16="http://schemas.microsoft.com/office/drawing/2014/main" id="{5894C8F7-87C4-4E66-ABF8-EB0D9CFB8C3B}"/>
                </a:ext>
              </a:extLst>
            </p:cNvPr>
            <p:cNvSpPr>
              <a:spLocks/>
            </p:cNvSpPr>
            <p:nvPr/>
          </p:nvSpPr>
          <p:spPr bwMode="auto">
            <a:xfrm>
              <a:off x="4670878" y="2953599"/>
              <a:ext cx="202335" cy="158230"/>
            </a:xfrm>
            <a:custGeom>
              <a:avLst/>
              <a:gdLst>
                <a:gd name="T0" fmla="*/ 198 w 251"/>
                <a:gd name="T1" fmla="*/ 38 h 209"/>
                <a:gd name="T2" fmla="*/ 188 w 251"/>
                <a:gd name="T3" fmla="*/ 13 h 209"/>
                <a:gd name="T4" fmla="*/ 177 w 251"/>
                <a:gd name="T5" fmla="*/ 9 h 209"/>
                <a:gd name="T6" fmla="*/ 150 w 251"/>
                <a:gd name="T7" fmla="*/ 11 h 209"/>
                <a:gd name="T8" fmla="*/ 146 w 251"/>
                <a:gd name="T9" fmla="*/ 13 h 209"/>
                <a:gd name="T10" fmla="*/ 137 w 251"/>
                <a:gd name="T11" fmla="*/ 11 h 209"/>
                <a:gd name="T12" fmla="*/ 137 w 251"/>
                <a:gd name="T13" fmla="*/ 4 h 209"/>
                <a:gd name="T14" fmla="*/ 122 w 251"/>
                <a:gd name="T15" fmla="*/ 0 h 209"/>
                <a:gd name="T16" fmla="*/ 125 w 251"/>
                <a:gd name="T17" fmla="*/ 4 h 209"/>
                <a:gd name="T18" fmla="*/ 114 w 251"/>
                <a:gd name="T19" fmla="*/ 6 h 209"/>
                <a:gd name="T20" fmla="*/ 116 w 251"/>
                <a:gd name="T21" fmla="*/ 4 h 209"/>
                <a:gd name="T22" fmla="*/ 110 w 251"/>
                <a:gd name="T23" fmla="*/ 2 h 209"/>
                <a:gd name="T24" fmla="*/ 99 w 251"/>
                <a:gd name="T25" fmla="*/ 9 h 209"/>
                <a:gd name="T26" fmla="*/ 89 w 251"/>
                <a:gd name="T27" fmla="*/ 17 h 209"/>
                <a:gd name="T28" fmla="*/ 70 w 251"/>
                <a:gd name="T29" fmla="*/ 11 h 209"/>
                <a:gd name="T30" fmla="*/ 55 w 251"/>
                <a:gd name="T31" fmla="*/ 9 h 209"/>
                <a:gd name="T32" fmla="*/ 42 w 251"/>
                <a:gd name="T33" fmla="*/ 4 h 209"/>
                <a:gd name="T34" fmla="*/ 9 w 251"/>
                <a:gd name="T35" fmla="*/ 0 h 209"/>
                <a:gd name="T36" fmla="*/ 4 w 251"/>
                <a:gd name="T37" fmla="*/ 4 h 209"/>
                <a:gd name="T38" fmla="*/ 7 w 251"/>
                <a:gd name="T39" fmla="*/ 23 h 209"/>
                <a:gd name="T40" fmla="*/ 2 w 251"/>
                <a:gd name="T41" fmla="*/ 42 h 209"/>
                <a:gd name="T42" fmla="*/ 251 w 251"/>
                <a:gd name="T43" fmla="*/ 209 h 209"/>
                <a:gd name="T44" fmla="*/ 243 w 251"/>
                <a:gd name="T45" fmla="*/ 202 h 209"/>
                <a:gd name="T46" fmla="*/ 234 w 251"/>
                <a:gd name="T47" fmla="*/ 192 h 209"/>
                <a:gd name="T48" fmla="*/ 221 w 251"/>
                <a:gd name="T49" fmla="*/ 190 h 209"/>
                <a:gd name="T50" fmla="*/ 219 w 251"/>
                <a:gd name="T51" fmla="*/ 171 h 209"/>
                <a:gd name="T52" fmla="*/ 219 w 251"/>
                <a:gd name="T53" fmla="*/ 169 h 209"/>
                <a:gd name="T54" fmla="*/ 221 w 251"/>
                <a:gd name="T55" fmla="*/ 167 h 209"/>
                <a:gd name="T56" fmla="*/ 217 w 251"/>
                <a:gd name="T57" fmla="*/ 160 h 209"/>
                <a:gd name="T58" fmla="*/ 205 w 251"/>
                <a:gd name="T59" fmla="*/ 141 h 209"/>
                <a:gd name="T60" fmla="*/ 188 w 251"/>
                <a:gd name="T61" fmla="*/ 116 h 209"/>
                <a:gd name="T62" fmla="*/ 186 w 251"/>
                <a:gd name="T63" fmla="*/ 99 h 209"/>
                <a:gd name="T64" fmla="*/ 177 w 251"/>
                <a:gd name="T65" fmla="*/ 89 h 209"/>
                <a:gd name="T66" fmla="*/ 175 w 251"/>
                <a:gd name="T67" fmla="*/ 78 h 209"/>
                <a:gd name="T68" fmla="*/ 156 w 251"/>
                <a:gd name="T69" fmla="*/ 57 h 209"/>
                <a:gd name="T70" fmla="*/ 152 w 251"/>
                <a:gd name="T71" fmla="*/ 44 h 209"/>
                <a:gd name="T72" fmla="*/ 152 w 251"/>
                <a:gd name="T73" fmla="*/ 42 h 209"/>
                <a:gd name="T74" fmla="*/ 158 w 251"/>
                <a:gd name="T75" fmla="*/ 49 h 209"/>
                <a:gd name="T76" fmla="*/ 167 w 251"/>
                <a:gd name="T77" fmla="*/ 61 h 209"/>
                <a:gd name="T78" fmla="*/ 175 w 251"/>
                <a:gd name="T79" fmla="*/ 72 h 209"/>
                <a:gd name="T80" fmla="*/ 190 w 251"/>
                <a:gd name="T81" fmla="*/ 86 h 209"/>
                <a:gd name="T82" fmla="*/ 194 w 251"/>
                <a:gd name="T83" fmla="*/ 74 h 209"/>
                <a:gd name="T84" fmla="*/ 196 w 251"/>
                <a:gd name="T85" fmla="*/ 6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 h="209">
                  <a:moveTo>
                    <a:pt x="200" y="51"/>
                  </a:moveTo>
                  <a:lnTo>
                    <a:pt x="196" y="42"/>
                  </a:lnTo>
                  <a:lnTo>
                    <a:pt x="198" y="38"/>
                  </a:lnTo>
                  <a:lnTo>
                    <a:pt x="194" y="27"/>
                  </a:lnTo>
                  <a:lnTo>
                    <a:pt x="190" y="19"/>
                  </a:lnTo>
                  <a:lnTo>
                    <a:pt x="188" y="13"/>
                  </a:lnTo>
                  <a:lnTo>
                    <a:pt x="184" y="6"/>
                  </a:lnTo>
                  <a:lnTo>
                    <a:pt x="181" y="4"/>
                  </a:lnTo>
                  <a:lnTo>
                    <a:pt x="177" y="9"/>
                  </a:lnTo>
                  <a:lnTo>
                    <a:pt x="173" y="11"/>
                  </a:lnTo>
                  <a:lnTo>
                    <a:pt x="160" y="9"/>
                  </a:lnTo>
                  <a:lnTo>
                    <a:pt x="150" y="11"/>
                  </a:lnTo>
                  <a:lnTo>
                    <a:pt x="144" y="6"/>
                  </a:lnTo>
                  <a:lnTo>
                    <a:pt x="141" y="9"/>
                  </a:lnTo>
                  <a:lnTo>
                    <a:pt x="146" y="13"/>
                  </a:lnTo>
                  <a:lnTo>
                    <a:pt x="144" y="17"/>
                  </a:lnTo>
                  <a:lnTo>
                    <a:pt x="141" y="13"/>
                  </a:lnTo>
                  <a:lnTo>
                    <a:pt x="137" y="11"/>
                  </a:lnTo>
                  <a:lnTo>
                    <a:pt x="137" y="6"/>
                  </a:lnTo>
                  <a:lnTo>
                    <a:pt x="139" y="6"/>
                  </a:lnTo>
                  <a:lnTo>
                    <a:pt x="137" y="4"/>
                  </a:lnTo>
                  <a:lnTo>
                    <a:pt x="133" y="4"/>
                  </a:lnTo>
                  <a:lnTo>
                    <a:pt x="129" y="2"/>
                  </a:lnTo>
                  <a:lnTo>
                    <a:pt x="122" y="0"/>
                  </a:lnTo>
                  <a:lnTo>
                    <a:pt x="122" y="2"/>
                  </a:lnTo>
                  <a:lnTo>
                    <a:pt x="125" y="2"/>
                  </a:lnTo>
                  <a:lnTo>
                    <a:pt x="125" y="4"/>
                  </a:lnTo>
                  <a:lnTo>
                    <a:pt x="122" y="4"/>
                  </a:lnTo>
                  <a:lnTo>
                    <a:pt x="118" y="4"/>
                  </a:lnTo>
                  <a:lnTo>
                    <a:pt x="114" y="6"/>
                  </a:lnTo>
                  <a:lnTo>
                    <a:pt x="112" y="4"/>
                  </a:lnTo>
                  <a:lnTo>
                    <a:pt x="112" y="4"/>
                  </a:lnTo>
                  <a:lnTo>
                    <a:pt x="116" y="4"/>
                  </a:lnTo>
                  <a:lnTo>
                    <a:pt x="118" y="2"/>
                  </a:lnTo>
                  <a:lnTo>
                    <a:pt x="116" y="2"/>
                  </a:lnTo>
                  <a:lnTo>
                    <a:pt x="110" y="2"/>
                  </a:lnTo>
                  <a:lnTo>
                    <a:pt x="108" y="4"/>
                  </a:lnTo>
                  <a:lnTo>
                    <a:pt x="101" y="6"/>
                  </a:lnTo>
                  <a:lnTo>
                    <a:pt x="99" y="9"/>
                  </a:lnTo>
                  <a:lnTo>
                    <a:pt x="95" y="11"/>
                  </a:lnTo>
                  <a:lnTo>
                    <a:pt x="91" y="15"/>
                  </a:lnTo>
                  <a:lnTo>
                    <a:pt x="89" y="17"/>
                  </a:lnTo>
                  <a:lnTo>
                    <a:pt x="82" y="17"/>
                  </a:lnTo>
                  <a:lnTo>
                    <a:pt x="76" y="11"/>
                  </a:lnTo>
                  <a:lnTo>
                    <a:pt x="70" y="11"/>
                  </a:lnTo>
                  <a:lnTo>
                    <a:pt x="63" y="11"/>
                  </a:lnTo>
                  <a:lnTo>
                    <a:pt x="59" y="9"/>
                  </a:lnTo>
                  <a:lnTo>
                    <a:pt x="55" y="9"/>
                  </a:lnTo>
                  <a:lnTo>
                    <a:pt x="53" y="9"/>
                  </a:lnTo>
                  <a:lnTo>
                    <a:pt x="49" y="6"/>
                  </a:lnTo>
                  <a:lnTo>
                    <a:pt x="42" y="4"/>
                  </a:lnTo>
                  <a:lnTo>
                    <a:pt x="25" y="2"/>
                  </a:lnTo>
                  <a:lnTo>
                    <a:pt x="19" y="0"/>
                  </a:lnTo>
                  <a:lnTo>
                    <a:pt x="9" y="0"/>
                  </a:lnTo>
                  <a:lnTo>
                    <a:pt x="7" y="2"/>
                  </a:lnTo>
                  <a:lnTo>
                    <a:pt x="7" y="2"/>
                  </a:lnTo>
                  <a:lnTo>
                    <a:pt x="4" y="4"/>
                  </a:lnTo>
                  <a:lnTo>
                    <a:pt x="4" y="13"/>
                  </a:lnTo>
                  <a:lnTo>
                    <a:pt x="7" y="19"/>
                  </a:lnTo>
                  <a:lnTo>
                    <a:pt x="7" y="23"/>
                  </a:lnTo>
                  <a:lnTo>
                    <a:pt x="2" y="30"/>
                  </a:lnTo>
                  <a:lnTo>
                    <a:pt x="0" y="36"/>
                  </a:lnTo>
                  <a:lnTo>
                    <a:pt x="2" y="42"/>
                  </a:lnTo>
                  <a:lnTo>
                    <a:pt x="4" y="51"/>
                  </a:lnTo>
                  <a:lnTo>
                    <a:pt x="13" y="209"/>
                  </a:lnTo>
                  <a:lnTo>
                    <a:pt x="251" y="209"/>
                  </a:lnTo>
                  <a:lnTo>
                    <a:pt x="251" y="207"/>
                  </a:lnTo>
                  <a:lnTo>
                    <a:pt x="247" y="207"/>
                  </a:lnTo>
                  <a:lnTo>
                    <a:pt x="243" y="202"/>
                  </a:lnTo>
                  <a:lnTo>
                    <a:pt x="240" y="198"/>
                  </a:lnTo>
                  <a:lnTo>
                    <a:pt x="236" y="198"/>
                  </a:lnTo>
                  <a:lnTo>
                    <a:pt x="234" y="192"/>
                  </a:lnTo>
                  <a:lnTo>
                    <a:pt x="232" y="194"/>
                  </a:lnTo>
                  <a:lnTo>
                    <a:pt x="228" y="194"/>
                  </a:lnTo>
                  <a:lnTo>
                    <a:pt x="221" y="190"/>
                  </a:lnTo>
                  <a:lnTo>
                    <a:pt x="219" y="179"/>
                  </a:lnTo>
                  <a:lnTo>
                    <a:pt x="219" y="177"/>
                  </a:lnTo>
                  <a:lnTo>
                    <a:pt x="219" y="171"/>
                  </a:lnTo>
                  <a:lnTo>
                    <a:pt x="217" y="169"/>
                  </a:lnTo>
                  <a:lnTo>
                    <a:pt x="217" y="167"/>
                  </a:lnTo>
                  <a:lnTo>
                    <a:pt x="219" y="169"/>
                  </a:lnTo>
                  <a:lnTo>
                    <a:pt x="226" y="169"/>
                  </a:lnTo>
                  <a:lnTo>
                    <a:pt x="224" y="167"/>
                  </a:lnTo>
                  <a:lnTo>
                    <a:pt x="221" y="167"/>
                  </a:lnTo>
                  <a:lnTo>
                    <a:pt x="217" y="160"/>
                  </a:lnTo>
                  <a:lnTo>
                    <a:pt x="217" y="160"/>
                  </a:lnTo>
                  <a:lnTo>
                    <a:pt x="217" y="160"/>
                  </a:lnTo>
                  <a:lnTo>
                    <a:pt x="215" y="158"/>
                  </a:lnTo>
                  <a:lnTo>
                    <a:pt x="213" y="154"/>
                  </a:lnTo>
                  <a:lnTo>
                    <a:pt x="205" y="141"/>
                  </a:lnTo>
                  <a:lnTo>
                    <a:pt x="203" y="139"/>
                  </a:lnTo>
                  <a:lnTo>
                    <a:pt x="200" y="133"/>
                  </a:lnTo>
                  <a:lnTo>
                    <a:pt x="188" y="116"/>
                  </a:lnTo>
                  <a:lnTo>
                    <a:pt x="188" y="112"/>
                  </a:lnTo>
                  <a:lnTo>
                    <a:pt x="186" y="108"/>
                  </a:lnTo>
                  <a:lnTo>
                    <a:pt x="186" y="99"/>
                  </a:lnTo>
                  <a:lnTo>
                    <a:pt x="184" y="97"/>
                  </a:lnTo>
                  <a:lnTo>
                    <a:pt x="184" y="95"/>
                  </a:lnTo>
                  <a:lnTo>
                    <a:pt x="177" y="89"/>
                  </a:lnTo>
                  <a:lnTo>
                    <a:pt x="175" y="84"/>
                  </a:lnTo>
                  <a:lnTo>
                    <a:pt x="177" y="82"/>
                  </a:lnTo>
                  <a:lnTo>
                    <a:pt x="175" y="78"/>
                  </a:lnTo>
                  <a:lnTo>
                    <a:pt x="165" y="70"/>
                  </a:lnTo>
                  <a:lnTo>
                    <a:pt x="162" y="65"/>
                  </a:lnTo>
                  <a:lnTo>
                    <a:pt x="156" y="57"/>
                  </a:lnTo>
                  <a:lnTo>
                    <a:pt x="156" y="53"/>
                  </a:lnTo>
                  <a:lnTo>
                    <a:pt x="152" y="46"/>
                  </a:lnTo>
                  <a:lnTo>
                    <a:pt x="152" y="44"/>
                  </a:lnTo>
                  <a:lnTo>
                    <a:pt x="152" y="42"/>
                  </a:lnTo>
                  <a:lnTo>
                    <a:pt x="152" y="40"/>
                  </a:lnTo>
                  <a:lnTo>
                    <a:pt x="152" y="42"/>
                  </a:lnTo>
                  <a:lnTo>
                    <a:pt x="154" y="42"/>
                  </a:lnTo>
                  <a:lnTo>
                    <a:pt x="156" y="46"/>
                  </a:lnTo>
                  <a:lnTo>
                    <a:pt x="158" y="49"/>
                  </a:lnTo>
                  <a:lnTo>
                    <a:pt x="158" y="51"/>
                  </a:lnTo>
                  <a:lnTo>
                    <a:pt x="167" y="57"/>
                  </a:lnTo>
                  <a:lnTo>
                    <a:pt x="167" y="61"/>
                  </a:lnTo>
                  <a:lnTo>
                    <a:pt x="169" y="65"/>
                  </a:lnTo>
                  <a:lnTo>
                    <a:pt x="173" y="68"/>
                  </a:lnTo>
                  <a:lnTo>
                    <a:pt x="175" y="72"/>
                  </a:lnTo>
                  <a:lnTo>
                    <a:pt x="184" y="82"/>
                  </a:lnTo>
                  <a:lnTo>
                    <a:pt x="190" y="84"/>
                  </a:lnTo>
                  <a:lnTo>
                    <a:pt x="190" y="86"/>
                  </a:lnTo>
                  <a:lnTo>
                    <a:pt x="190" y="84"/>
                  </a:lnTo>
                  <a:lnTo>
                    <a:pt x="194" y="80"/>
                  </a:lnTo>
                  <a:lnTo>
                    <a:pt x="194" y="74"/>
                  </a:lnTo>
                  <a:lnTo>
                    <a:pt x="194" y="72"/>
                  </a:lnTo>
                  <a:lnTo>
                    <a:pt x="196" y="65"/>
                  </a:lnTo>
                  <a:lnTo>
                    <a:pt x="196" y="61"/>
                  </a:lnTo>
                  <a:lnTo>
                    <a:pt x="198" y="51"/>
                  </a:lnTo>
                  <a:lnTo>
                    <a:pt x="200" y="51"/>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18" name="Freeform 105">
              <a:extLst>
                <a:ext uri="{FF2B5EF4-FFF2-40B4-BE49-F238E27FC236}">
                  <a16:creationId xmlns:a16="http://schemas.microsoft.com/office/drawing/2014/main" id="{9BDEBABA-299F-4D01-9A20-DB59E4D8238E}"/>
                </a:ext>
              </a:extLst>
            </p:cNvPr>
            <p:cNvSpPr>
              <a:spLocks/>
            </p:cNvSpPr>
            <p:nvPr/>
          </p:nvSpPr>
          <p:spPr bwMode="auto">
            <a:xfrm>
              <a:off x="4635410" y="3111828"/>
              <a:ext cx="266824" cy="285418"/>
            </a:xfrm>
            <a:custGeom>
              <a:avLst/>
              <a:gdLst>
                <a:gd name="T0" fmla="*/ 295 w 331"/>
                <a:gd name="T1" fmla="*/ 4 h 377"/>
                <a:gd name="T2" fmla="*/ 297 w 331"/>
                <a:gd name="T3" fmla="*/ 12 h 377"/>
                <a:gd name="T4" fmla="*/ 297 w 331"/>
                <a:gd name="T5" fmla="*/ 17 h 377"/>
                <a:gd name="T6" fmla="*/ 301 w 331"/>
                <a:gd name="T7" fmla="*/ 50 h 377"/>
                <a:gd name="T8" fmla="*/ 320 w 331"/>
                <a:gd name="T9" fmla="*/ 76 h 377"/>
                <a:gd name="T10" fmla="*/ 327 w 331"/>
                <a:gd name="T11" fmla="*/ 86 h 377"/>
                <a:gd name="T12" fmla="*/ 312 w 331"/>
                <a:gd name="T13" fmla="*/ 92 h 377"/>
                <a:gd name="T14" fmla="*/ 303 w 331"/>
                <a:gd name="T15" fmla="*/ 99 h 377"/>
                <a:gd name="T16" fmla="*/ 301 w 331"/>
                <a:gd name="T17" fmla="*/ 111 h 377"/>
                <a:gd name="T18" fmla="*/ 293 w 331"/>
                <a:gd name="T19" fmla="*/ 139 h 377"/>
                <a:gd name="T20" fmla="*/ 295 w 331"/>
                <a:gd name="T21" fmla="*/ 158 h 377"/>
                <a:gd name="T22" fmla="*/ 284 w 331"/>
                <a:gd name="T23" fmla="*/ 187 h 377"/>
                <a:gd name="T24" fmla="*/ 274 w 331"/>
                <a:gd name="T25" fmla="*/ 204 h 377"/>
                <a:gd name="T26" fmla="*/ 257 w 331"/>
                <a:gd name="T27" fmla="*/ 227 h 377"/>
                <a:gd name="T28" fmla="*/ 253 w 331"/>
                <a:gd name="T29" fmla="*/ 246 h 377"/>
                <a:gd name="T30" fmla="*/ 244 w 331"/>
                <a:gd name="T31" fmla="*/ 276 h 377"/>
                <a:gd name="T32" fmla="*/ 232 w 331"/>
                <a:gd name="T33" fmla="*/ 276 h 377"/>
                <a:gd name="T34" fmla="*/ 230 w 331"/>
                <a:gd name="T35" fmla="*/ 291 h 377"/>
                <a:gd name="T36" fmla="*/ 247 w 331"/>
                <a:gd name="T37" fmla="*/ 299 h 377"/>
                <a:gd name="T38" fmla="*/ 259 w 331"/>
                <a:gd name="T39" fmla="*/ 312 h 377"/>
                <a:gd name="T40" fmla="*/ 270 w 331"/>
                <a:gd name="T41" fmla="*/ 331 h 377"/>
                <a:gd name="T42" fmla="*/ 253 w 331"/>
                <a:gd name="T43" fmla="*/ 356 h 377"/>
                <a:gd name="T44" fmla="*/ 242 w 331"/>
                <a:gd name="T45" fmla="*/ 364 h 377"/>
                <a:gd name="T46" fmla="*/ 219 w 331"/>
                <a:gd name="T47" fmla="*/ 371 h 377"/>
                <a:gd name="T48" fmla="*/ 211 w 331"/>
                <a:gd name="T49" fmla="*/ 377 h 377"/>
                <a:gd name="T50" fmla="*/ 196 w 331"/>
                <a:gd name="T51" fmla="*/ 373 h 377"/>
                <a:gd name="T52" fmla="*/ 185 w 331"/>
                <a:gd name="T53" fmla="*/ 377 h 377"/>
                <a:gd name="T54" fmla="*/ 177 w 331"/>
                <a:gd name="T55" fmla="*/ 375 h 377"/>
                <a:gd name="T56" fmla="*/ 166 w 331"/>
                <a:gd name="T57" fmla="*/ 362 h 377"/>
                <a:gd name="T58" fmla="*/ 154 w 331"/>
                <a:gd name="T59" fmla="*/ 352 h 377"/>
                <a:gd name="T60" fmla="*/ 145 w 331"/>
                <a:gd name="T61" fmla="*/ 356 h 377"/>
                <a:gd name="T62" fmla="*/ 131 w 331"/>
                <a:gd name="T63" fmla="*/ 360 h 377"/>
                <a:gd name="T64" fmla="*/ 116 w 331"/>
                <a:gd name="T65" fmla="*/ 350 h 377"/>
                <a:gd name="T66" fmla="*/ 110 w 331"/>
                <a:gd name="T67" fmla="*/ 341 h 377"/>
                <a:gd name="T68" fmla="*/ 97 w 331"/>
                <a:gd name="T69" fmla="*/ 329 h 377"/>
                <a:gd name="T70" fmla="*/ 88 w 331"/>
                <a:gd name="T71" fmla="*/ 318 h 377"/>
                <a:gd name="T72" fmla="*/ 76 w 331"/>
                <a:gd name="T73" fmla="*/ 303 h 377"/>
                <a:gd name="T74" fmla="*/ 69 w 331"/>
                <a:gd name="T75" fmla="*/ 297 h 377"/>
                <a:gd name="T76" fmla="*/ 63 w 331"/>
                <a:gd name="T77" fmla="*/ 286 h 377"/>
                <a:gd name="T78" fmla="*/ 48 w 331"/>
                <a:gd name="T79" fmla="*/ 278 h 377"/>
                <a:gd name="T80" fmla="*/ 40 w 331"/>
                <a:gd name="T81" fmla="*/ 272 h 377"/>
                <a:gd name="T82" fmla="*/ 34 w 331"/>
                <a:gd name="T83" fmla="*/ 257 h 377"/>
                <a:gd name="T84" fmla="*/ 23 w 331"/>
                <a:gd name="T85" fmla="*/ 234 h 377"/>
                <a:gd name="T86" fmla="*/ 19 w 331"/>
                <a:gd name="T87" fmla="*/ 223 h 377"/>
                <a:gd name="T88" fmla="*/ 10 w 331"/>
                <a:gd name="T89" fmla="*/ 208 h 377"/>
                <a:gd name="T90" fmla="*/ 10 w 331"/>
                <a:gd name="T91" fmla="*/ 194 h 377"/>
                <a:gd name="T92" fmla="*/ 0 w 331"/>
                <a:gd name="T93" fmla="*/ 187 h 377"/>
                <a:gd name="T94" fmla="*/ 6 w 331"/>
                <a:gd name="T95" fmla="*/ 168 h 377"/>
                <a:gd name="T96" fmla="*/ 13 w 331"/>
                <a:gd name="T97" fmla="*/ 154 h 377"/>
                <a:gd name="T98" fmla="*/ 21 w 331"/>
                <a:gd name="T99" fmla="*/ 133 h 377"/>
                <a:gd name="T100" fmla="*/ 40 w 331"/>
                <a:gd name="T101" fmla="*/ 128 h 377"/>
                <a:gd name="T102" fmla="*/ 57 w 331"/>
                <a:gd name="T103"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1" h="377">
                  <a:moveTo>
                    <a:pt x="57" y="0"/>
                  </a:moveTo>
                  <a:lnTo>
                    <a:pt x="295" y="0"/>
                  </a:lnTo>
                  <a:lnTo>
                    <a:pt x="293" y="0"/>
                  </a:lnTo>
                  <a:lnTo>
                    <a:pt x="293" y="2"/>
                  </a:lnTo>
                  <a:lnTo>
                    <a:pt x="295" y="4"/>
                  </a:lnTo>
                  <a:lnTo>
                    <a:pt x="293" y="4"/>
                  </a:lnTo>
                  <a:lnTo>
                    <a:pt x="295" y="6"/>
                  </a:lnTo>
                  <a:lnTo>
                    <a:pt x="295" y="6"/>
                  </a:lnTo>
                  <a:lnTo>
                    <a:pt x="295" y="8"/>
                  </a:lnTo>
                  <a:lnTo>
                    <a:pt x="297" y="12"/>
                  </a:lnTo>
                  <a:lnTo>
                    <a:pt x="301" y="19"/>
                  </a:lnTo>
                  <a:lnTo>
                    <a:pt x="301" y="21"/>
                  </a:lnTo>
                  <a:lnTo>
                    <a:pt x="299" y="21"/>
                  </a:lnTo>
                  <a:lnTo>
                    <a:pt x="299" y="19"/>
                  </a:lnTo>
                  <a:lnTo>
                    <a:pt x="297" y="17"/>
                  </a:lnTo>
                  <a:lnTo>
                    <a:pt x="297" y="17"/>
                  </a:lnTo>
                  <a:lnTo>
                    <a:pt x="297" y="21"/>
                  </a:lnTo>
                  <a:lnTo>
                    <a:pt x="301" y="36"/>
                  </a:lnTo>
                  <a:lnTo>
                    <a:pt x="303" y="44"/>
                  </a:lnTo>
                  <a:lnTo>
                    <a:pt x="301" y="50"/>
                  </a:lnTo>
                  <a:lnTo>
                    <a:pt x="306" y="59"/>
                  </a:lnTo>
                  <a:lnTo>
                    <a:pt x="308" y="65"/>
                  </a:lnTo>
                  <a:lnTo>
                    <a:pt x="312" y="67"/>
                  </a:lnTo>
                  <a:lnTo>
                    <a:pt x="320" y="71"/>
                  </a:lnTo>
                  <a:lnTo>
                    <a:pt x="320" y="76"/>
                  </a:lnTo>
                  <a:lnTo>
                    <a:pt x="325" y="76"/>
                  </a:lnTo>
                  <a:lnTo>
                    <a:pt x="329" y="78"/>
                  </a:lnTo>
                  <a:lnTo>
                    <a:pt x="329" y="82"/>
                  </a:lnTo>
                  <a:lnTo>
                    <a:pt x="331" y="82"/>
                  </a:lnTo>
                  <a:lnTo>
                    <a:pt x="327" y="86"/>
                  </a:lnTo>
                  <a:lnTo>
                    <a:pt x="325" y="86"/>
                  </a:lnTo>
                  <a:lnTo>
                    <a:pt x="320" y="88"/>
                  </a:lnTo>
                  <a:lnTo>
                    <a:pt x="320" y="90"/>
                  </a:lnTo>
                  <a:lnTo>
                    <a:pt x="314" y="90"/>
                  </a:lnTo>
                  <a:lnTo>
                    <a:pt x="312" y="92"/>
                  </a:lnTo>
                  <a:lnTo>
                    <a:pt x="308" y="92"/>
                  </a:lnTo>
                  <a:lnTo>
                    <a:pt x="308" y="95"/>
                  </a:lnTo>
                  <a:lnTo>
                    <a:pt x="310" y="97"/>
                  </a:lnTo>
                  <a:lnTo>
                    <a:pt x="308" y="99"/>
                  </a:lnTo>
                  <a:lnTo>
                    <a:pt x="303" y="99"/>
                  </a:lnTo>
                  <a:lnTo>
                    <a:pt x="301" y="101"/>
                  </a:lnTo>
                  <a:lnTo>
                    <a:pt x="301" y="105"/>
                  </a:lnTo>
                  <a:lnTo>
                    <a:pt x="299" y="109"/>
                  </a:lnTo>
                  <a:lnTo>
                    <a:pt x="301" y="111"/>
                  </a:lnTo>
                  <a:lnTo>
                    <a:pt x="301" y="111"/>
                  </a:lnTo>
                  <a:lnTo>
                    <a:pt x="301" y="114"/>
                  </a:lnTo>
                  <a:lnTo>
                    <a:pt x="299" y="120"/>
                  </a:lnTo>
                  <a:lnTo>
                    <a:pt x="297" y="130"/>
                  </a:lnTo>
                  <a:lnTo>
                    <a:pt x="293" y="135"/>
                  </a:lnTo>
                  <a:lnTo>
                    <a:pt x="293" y="139"/>
                  </a:lnTo>
                  <a:lnTo>
                    <a:pt x="291" y="141"/>
                  </a:lnTo>
                  <a:lnTo>
                    <a:pt x="291" y="145"/>
                  </a:lnTo>
                  <a:lnTo>
                    <a:pt x="293" y="154"/>
                  </a:lnTo>
                  <a:lnTo>
                    <a:pt x="295" y="158"/>
                  </a:lnTo>
                  <a:lnTo>
                    <a:pt x="295" y="158"/>
                  </a:lnTo>
                  <a:lnTo>
                    <a:pt x="295" y="160"/>
                  </a:lnTo>
                  <a:lnTo>
                    <a:pt x="293" y="166"/>
                  </a:lnTo>
                  <a:lnTo>
                    <a:pt x="293" y="173"/>
                  </a:lnTo>
                  <a:lnTo>
                    <a:pt x="287" y="181"/>
                  </a:lnTo>
                  <a:lnTo>
                    <a:pt x="284" y="187"/>
                  </a:lnTo>
                  <a:lnTo>
                    <a:pt x="282" y="187"/>
                  </a:lnTo>
                  <a:lnTo>
                    <a:pt x="278" y="189"/>
                  </a:lnTo>
                  <a:lnTo>
                    <a:pt x="278" y="192"/>
                  </a:lnTo>
                  <a:lnTo>
                    <a:pt x="274" y="200"/>
                  </a:lnTo>
                  <a:lnTo>
                    <a:pt x="274" y="204"/>
                  </a:lnTo>
                  <a:lnTo>
                    <a:pt x="268" y="208"/>
                  </a:lnTo>
                  <a:lnTo>
                    <a:pt x="265" y="213"/>
                  </a:lnTo>
                  <a:lnTo>
                    <a:pt x="261" y="229"/>
                  </a:lnTo>
                  <a:lnTo>
                    <a:pt x="259" y="227"/>
                  </a:lnTo>
                  <a:lnTo>
                    <a:pt x="257" y="227"/>
                  </a:lnTo>
                  <a:lnTo>
                    <a:pt x="257" y="232"/>
                  </a:lnTo>
                  <a:lnTo>
                    <a:pt x="253" y="236"/>
                  </a:lnTo>
                  <a:lnTo>
                    <a:pt x="251" y="240"/>
                  </a:lnTo>
                  <a:lnTo>
                    <a:pt x="253" y="242"/>
                  </a:lnTo>
                  <a:lnTo>
                    <a:pt x="253" y="246"/>
                  </a:lnTo>
                  <a:lnTo>
                    <a:pt x="249" y="253"/>
                  </a:lnTo>
                  <a:lnTo>
                    <a:pt x="249" y="257"/>
                  </a:lnTo>
                  <a:lnTo>
                    <a:pt x="249" y="265"/>
                  </a:lnTo>
                  <a:lnTo>
                    <a:pt x="247" y="274"/>
                  </a:lnTo>
                  <a:lnTo>
                    <a:pt x="244" y="276"/>
                  </a:lnTo>
                  <a:lnTo>
                    <a:pt x="244" y="278"/>
                  </a:lnTo>
                  <a:lnTo>
                    <a:pt x="240" y="278"/>
                  </a:lnTo>
                  <a:lnTo>
                    <a:pt x="238" y="276"/>
                  </a:lnTo>
                  <a:lnTo>
                    <a:pt x="236" y="278"/>
                  </a:lnTo>
                  <a:lnTo>
                    <a:pt x="232" y="276"/>
                  </a:lnTo>
                  <a:lnTo>
                    <a:pt x="230" y="280"/>
                  </a:lnTo>
                  <a:lnTo>
                    <a:pt x="230" y="282"/>
                  </a:lnTo>
                  <a:lnTo>
                    <a:pt x="225" y="286"/>
                  </a:lnTo>
                  <a:lnTo>
                    <a:pt x="228" y="288"/>
                  </a:lnTo>
                  <a:lnTo>
                    <a:pt x="230" y="291"/>
                  </a:lnTo>
                  <a:lnTo>
                    <a:pt x="238" y="291"/>
                  </a:lnTo>
                  <a:lnTo>
                    <a:pt x="240" y="293"/>
                  </a:lnTo>
                  <a:lnTo>
                    <a:pt x="244" y="297"/>
                  </a:lnTo>
                  <a:lnTo>
                    <a:pt x="244" y="299"/>
                  </a:lnTo>
                  <a:lnTo>
                    <a:pt x="247" y="299"/>
                  </a:lnTo>
                  <a:lnTo>
                    <a:pt x="251" y="307"/>
                  </a:lnTo>
                  <a:lnTo>
                    <a:pt x="253" y="310"/>
                  </a:lnTo>
                  <a:lnTo>
                    <a:pt x="253" y="310"/>
                  </a:lnTo>
                  <a:lnTo>
                    <a:pt x="255" y="312"/>
                  </a:lnTo>
                  <a:lnTo>
                    <a:pt x="259" y="312"/>
                  </a:lnTo>
                  <a:lnTo>
                    <a:pt x="261" y="314"/>
                  </a:lnTo>
                  <a:lnTo>
                    <a:pt x="263" y="318"/>
                  </a:lnTo>
                  <a:lnTo>
                    <a:pt x="265" y="322"/>
                  </a:lnTo>
                  <a:lnTo>
                    <a:pt x="268" y="329"/>
                  </a:lnTo>
                  <a:lnTo>
                    <a:pt x="270" y="331"/>
                  </a:lnTo>
                  <a:lnTo>
                    <a:pt x="270" y="339"/>
                  </a:lnTo>
                  <a:lnTo>
                    <a:pt x="263" y="345"/>
                  </a:lnTo>
                  <a:lnTo>
                    <a:pt x="259" y="354"/>
                  </a:lnTo>
                  <a:lnTo>
                    <a:pt x="257" y="352"/>
                  </a:lnTo>
                  <a:lnTo>
                    <a:pt x="253" y="356"/>
                  </a:lnTo>
                  <a:lnTo>
                    <a:pt x="251" y="358"/>
                  </a:lnTo>
                  <a:lnTo>
                    <a:pt x="251" y="360"/>
                  </a:lnTo>
                  <a:lnTo>
                    <a:pt x="247" y="362"/>
                  </a:lnTo>
                  <a:lnTo>
                    <a:pt x="247" y="362"/>
                  </a:lnTo>
                  <a:lnTo>
                    <a:pt x="242" y="364"/>
                  </a:lnTo>
                  <a:lnTo>
                    <a:pt x="240" y="369"/>
                  </a:lnTo>
                  <a:lnTo>
                    <a:pt x="236" y="371"/>
                  </a:lnTo>
                  <a:lnTo>
                    <a:pt x="232" y="369"/>
                  </a:lnTo>
                  <a:lnTo>
                    <a:pt x="225" y="371"/>
                  </a:lnTo>
                  <a:lnTo>
                    <a:pt x="219" y="371"/>
                  </a:lnTo>
                  <a:lnTo>
                    <a:pt x="217" y="371"/>
                  </a:lnTo>
                  <a:lnTo>
                    <a:pt x="215" y="373"/>
                  </a:lnTo>
                  <a:lnTo>
                    <a:pt x="213" y="373"/>
                  </a:lnTo>
                  <a:lnTo>
                    <a:pt x="211" y="375"/>
                  </a:lnTo>
                  <a:lnTo>
                    <a:pt x="211" y="377"/>
                  </a:lnTo>
                  <a:lnTo>
                    <a:pt x="209" y="377"/>
                  </a:lnTo>
                  <a:lnTo>
                    <a:pt x="204" y="375"/>
                  </a:lnTo>
                  <a:lnTo>
                    <a:pt x="202" y="373"/>
                  </a:lnTo>
                  <a:lnTo>
                    <a:pt x="200" y="373"/>
                  </a:lnTo>
                  <a:lnTo>
                    <a:pt x="196" y="373"/>
                  </a:lnTo>
                  <a:lnTo>
                    <a:pt x="192" y="371"/>
                  </a:lnTo>
                  <a:lnTo>
                    <a:pt x="188" y="369"/>
                  </a:lnTo>
                  <a:lnTo>
                    <a:pt x="185" y="371"/>
                  </a:lnTo>
                  <a:lnTo>
                    <a:pt x="185" y="375"/>
                  </a:lnTo>
                  <a:lnTo>
                    <a:pt x="185" y="377"/>
                  </a:lnTo>
                  <a:lnTo>
                    <a:pt x="185" y="377"/>
                  </a:lnTo>
                  <a:lnTo>
                    <a:pt x="183" y="377"/>
                  </a:lnTo>
                  <a:lnTo>
                    <a:pt x="179" y="377"/>
                  </a:lnTo>
                  <a:lnTo>
                    <a:pt x="177" y="377"/>
                  </a:lnTo>
                  <a:lnTo>
                    <a:pt x="177" y="375"/>
                  </a:lnTo>
                  <a:lnTo>
                    <a:pt x="177" y="371"/>
                  </a:lnTo>
                  <a:lnTo>
                    <a:pt x="175" y="369"/>
                  </a:lnTo>
                  <a:lnTo>
                    <a:pt x="173" y="366"/>
                  </a:lnTo>
                  <a:lnTo>
                    <a:pt x="171" y="364"/>
                  </a:lnTo>
                  <a:lnTo>
                    <a:pt x="166" y="362"/>
                  </a:lnTo>
                  <a:lnTo>
                    <a:pt x="164" y="360"/>
                  </a:lnTo>
                  <a:lnTo>
                    <a:pt x="162" y="358"/>
                  </a:lnTo>
                  <a:lnTo>
                    <a:pt x="160" y="354"/>
                  </a:lnTo>
                  <a:lnTo>
                    <a:pt x="158" y="352"/>
                  </a:lnTo>
                  <a:lnTo>
                    <a:pt x="154" y="352"/>
                  </a:lnTo>
                  <a:lnTo>
                    <a:pt x="152" y="354"/>
                  </a:lnTo>
                  <a:lnTo>
                    <a:pt x="152" y="356"/>
                  </a:lnTo>
                  <a:lnTo>
                    <a:pt x="147" y="358"/>
                  </a:lnTo>
                  <a:lnTo>
                    <a:pt x="145" y="358"/>
                  </a:lnTo>
                  <a:lnTo>
                    <a:pt x="145" y="356"/>
                  </a:lnTo>
                  <a:lnTo>
                    <a:pt x="141" y="356"/>
                  </a:lnTo>
                  <a:lnTo>
                    <a:pt x="137" y="356"/>
                  </a:lnTo>
                  <a:lnTo>
                    <a:pt x="135" y="358"/>
                  </a:lnTo>
                  <a:lnTo>
                    <a:pt x="133" y="360"/>
                  </a:lnTo>
                  <a:lnTo>
                    <a:pt x="131" y="360"/>
                  </a:lnTo>
                  <a:lnTo>
                    <a:pt x="126" y="360"/>
                  </a:lnTo>
                  <a:lnTo>
                    <a:pt x="122" y="356"/>
                  </a:lnTo>
                  <a:lnTo>
                    <a:pt x="120" y="354"/>
                  </a:lnTo>
                  <a:lnTo>
                    <a:pt x="118" y="354"/>
                  </a:lnTo>
                  <a:lnTo>
                    <a:pt x="116" y="350"/>
                  </a:lnTo>
                  <a:lnTo>
                    <a:pt x="116" y="348"/>
                  </a:lnTo>
                  <a:lnTo>
                    <a:pt x="116" y="348"/>
                  </a:lnTo>
                  <a:lnTo>
                    <a:pt x="116" y="345"/>
                  </a:lnTo>
                  <a:lnTo>
                    <a:pt x="114" y="343"/>
                  </a:lnTo>
                  <a:lnTo>
                    <a:pt x="110" y="341"/>
                  </a:lnTo>
                  <a:lnTo>
                    <a:pt x="107" y="339"/>
                  </a:lnTo>
                  <a:lnTo>
                    <a:pt x="107" y="335"/>
                  </a:lnTo>
                  <a:lnTo>
                    <a:pt x="107" y="333"/>
                  </a:lnTo>
                  <a:lnTo>
                    <a:pt x="103" y="329"/>
                  </a:lnTo>
                  <a:lnTo>
                    <a:pt x="97" y="329"/>
                  </a:lnTo>
                  <a:lnTo>
                    <a:pt x="95" y="326"/>
                  </a:lnTo>
                  <a:lnTo>
                    <a:pt x="97" y="322"/>
                  </a:lnTo>
                  <a:lnTo>
                    <a:pt x="95" y="320"/>
                  </a:lnTo>
                  <a:lnTo>
                    <a:pt x="91" y="320"/>
                  </a:lnTo>
                  <a:lnTo>
                    <a:pt x="88" y="318"/>
                  </a:lnTo>
                  <a:lnTo>
                    <a:pt x="88" y="312"/>
                  </a:lnTo>
                  <a:lnTo>
                    <a:pt x="86" y="310"/>
                  </a:lnTo>
                  <a:lnTo>
                    <a:pt x="80" y="305"/>
                  </a:lnTo>
                  <a:lnTo>
                    <a:pt x="80" y="305"/>
                  </a:lnTo>
                  <a:lnTo>
                    <a:pt x="76" y="303"/>
                  </a:lnTo>
                  <a:lnTo>
                    <a:pt x="74" y="305"/>
                  </a:lnTo>
                  <a:lnTo>
                    <a:pt x="72" y="303"/>
                  </a:lnTo>
                  <a:lnTo>
                    <a:pt x="67" y="301"/>
                  </a:lnTo>
                  <a:lnTo>
                    <a:pt x="67" y="299"/>
                  </a:lnTo>
                  <a:lnTo>
                    <a:pt x="69" y="297"/>
                  </a:lnTo>
                  <a:lnTo>
                    <a:pt x="72" y="295"/>
                  </a:lnTo>
                  <a:lnTo>
                    <a:pt x="72" y="293"/>
                  </a:lnTo>
                  <a:lnTo>
                    <a:pt x="72" y="291"/>
                  </a:lnTo>
                  <a:lnTo>
                    <a:pt x="67" y="288"/>
                  </a:lnTo>
                  <a:lnTo>
                    <a:pt x="63" y="286"/>
                  </a:lnTo>
                  <a:lnTo>
                    <a:pt x="63" y="284"/>
                  </a:lnTo>
                  <a:lnTo>
                    <a:pt x="59" y="282"/>
                  </a:lnTo>
                  <a:lnTo>
                    <a:pt x="57" y="282"/>
                  </a:lnTo>
                  <a:lnTo>
                    <a:pt x="51" y="280"/>
                  </a:lnTo>
                  <a:lnTo>
                    <a:pt x="48" y="278"/>
                  </a:lnTo>
                  <a:lnTo>
                    <a:pt x="48" y="274"/>
                  </a:lnTo>
                  <a:lnTo>
                    <a:pt x="48" y="272"/>
                  </a:lnTo>
                  <a:lnTo>
                    <a:pt x="46" y="270"/>
                  </a:lnTo>
                  <a:lnTo>
                    <a:pt x="40" y="270"/>
                  </a:lnTo>
                  <a:lnTo>
                    <a:pt x="40" y="272"/>
                  </a:lnTo>
                  <a:lnTo>
                    <a:pt x="34" y="272"/>
                  </a:lnTo>
                  <a:lnTo>
                    <a:pt x="32" y="270"/>
                  </a:lnTo>
                  <a:lnTo>
                    <a:pt x="32" y="263"/>
                  </a:lnTo>
                  <a:lnTo>
                    <a:pt x="34" y="259"/>
                  </a:lnTo>
                  <a:lnTo>
                    <a:pt x="34" y="257"/>
                  </a:lnTo>
                  <a:lnTo>
                    <a:pt x="36" y="253"/>
                  </a:lnTo>
                  <a:lnTo>
                    <a:pt x="34" y="251"/>
                  </a:lnTo>
                  <a:lnTo>
                    <a:pt x="29" y="242"/>
                  </a:lnTo>
                  <a:lnTo>
                    <a:pt x="25" y="236"/>
                  </a:lnTo>
                  <a:lnTo>
                    <a:pt x="23" y="234"/>
                  </a:lnTo>
                  <a:lnTo>
                    <a:pt x="19" y="229"/>
                  </a:lnTo>
                  <a:lnTo>
                    <a:pt x="21" y="229"/>
                  </a:lnTo>
                  <a:lnTo>
                    <a:pt x="21" y="225"/>
                  </a:lnTo>
                  <a:lnTo>
                    <a:pt x="19" y="223"/>
                  </a:lnTo>
                  <a:lnTo>
                    <a:pt x="19" y="223"/>
                  </a:lnTo>
                  <a:lnTo>
                    <a:pt x="19" y="219"/>
                  </a:lnTo>
                  <a:lnTo>
                    <a:pt x="21" y="217"/>
                  </a:lnTo>
                  <a:lnTo>
                    <a:pt x="19" y="215"/>
                  </a:lnTo>
                  <a:lnTo>
                    <a:pt x="13" y="213"/>
                  </a:lnTo>
                  <a:lnTo>
                    <a:pt x="10" y="208"/>
                  </a:lnTo>
                  <a:lnTo>
                    <a:pt x="10" y="202"/>
                  </a:lnTo>
                  <a:lnTo>
                    <a:pt x="8" y="200"/>
                  </a:lnTo>
                  <a:lnTo>
                    <a:pt x="10" y="198"/>
                  </a:lnTo>
                  <a:lnTo>
                    <a:pt x="8" y="196"/>
                  </a:lnTo>
                  <a:lnTo>
                    <a:pt x="10" y="194"/>
                  </a:lnTo>
                  <a:lnTo>
                    <a:pt x="10" y="192"/>
                  </a:lnTo>
                  <a:lnTo>
                    <a:pt x="8" y="189"/>
                  </a:lnTo>
                  <a:lnTo>
                    <a:pt x="2" y="194"/>
                  </a:lnTo>
                  <a:lnTo>
                    <a:pt x="0" y="192"/>
                  </a:lnTo>
                  <a:lnTo>
                    <a:pt x="0" y="187"/>
                  </a:lnTo>
                  <a:lnTo>
                    <a:pt x="6" y="181"/>
                  </a:lnTo>
                  <a:lnTo>
                    <a:pt x="8" y="177"/>
                  </a:lnTo>
                  <a:lnTo>
                    <a:pt x="8" y="173"/>
                  </a:lnTo>
                  <a:lnTo>
                    <a:pt x="4" y="170"/>
                  </a:lnTo>
                  <a:lnTo>
                    <a:pt x="6" y="168"/>
                  </a:lnTo>
                  <a:lnTo>
                    <a:pt x="8" y="166"/>
                  </a:lnTo>
                  <a:lnTo>
                    <a:pt x="10" y="162"/>
                  </a:lnTo>
                  <a:lnTo>
                    <a:pt x="8" y="160"/>
                  </a:lnTo>
                  <a:lnTo>
                    <a:pt x="8" y="156"/>
                  </a:lnTo>
                  <a:lnTo>
                    <a:pt x="13" y="154"/>
                  </a:lnTo>
                  <a:lnTo>
                    <a:pt x="15" y="154"/>
                  </a:lnTo>
                  <a:lnTo>
                    <a:pt x="21" y="145"/>
                  </a:lnTo>
                  <a:lnTo>
                    <a:pt x="23" y="139"/>
                  </a:lnTo>
                  <a:lnTo>
                    <a:pt x="21" y="137"/>
                  </a:lnTo>
                  <a:lnTo>
                    <a:pt x="21" y="133"/>
                  </a:lnTo>
                  <a:lnTo>
                    <a:pt x="25" y="128"/>
                  </a:lnTo>
                  <a:lnTo>
                    <a:pt x="29" y="128"/>
                  </a:lnTo>
                  <a:lnTo>
                    <a:pt x="34" y="130"/>
                  </a:lnTo>
                  <a:lnTo>
                    <a:pt x="38" y="128"/>
                  </a:lnTo>
                  <a:lnTo>
                    <a:pt x="40" y="128"/>
                  </a:lnTo>
                  <a:lnTo>
                    <a:pt x="38" y="48"/>
                  </a:lnTo>
                  <a:lnTo>
                    <a:pt x="38" y="48"/>
                  </a:lnTo>
                  <a:lnTo>
                    <a:pt x="38" y="42"/>
                  </a:lnTo>
                  <a:lnTo>
                    <a:pt x="57" y="40"/>
                  </a:lnTo>
                  <a:lnTo>
                    <a:pt x="57" y="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19" name="Freeform 106">
              <a:extLst>
                <a:ext uri="{FF2B5EF4-FFF2-40B4-BE49-F238E27FC236}">
                  <a16:creationId xmlns:a16="http://schemas.microsoft.com/office/drawing/2014/main" id="{EC0C127B-3C9C-4C45-AB53-35A8EF405425}"/>
                </a:ext>
              </a:extLst>
            </p:cNvPr>
            <p:cNvSpPr>
              <a:spLocks/>
            </p:cNvSpPr>
            <p:nvPr/>
          </p:nvSpPr>
          <p:spPr bwMode="auto">
            <a:xfrm>
              <a:off x="4816786" y="3221605"/>
              <a:ext cx="245058" cy="175642"/>
            </a:xfrm>
            <a:custGeom>
              <a:avLst/>
              <a:gdLst>
                <a:gd name="T0" fmla="*/ 43 w 304"/>
                <a:gd name="T1" fmla="*/ 184 h 232"/>
                <a:gd name="T2" fmla="*/ 36 w 304"/>
                <a:gd name="T3" fmla="*/ 169 h 232"/>
                <a:gd name="T4" fmla="*/ 28 w 304"/>
                <a:gd name="T5" fmla="*/ 165 h 232"/>
                <a:gd name="T6" fmla="*/ 22 w 304"/>
                <a:gd name="T7" fmla="*/ 154 h 232"/>
                <a:gd name="T8" fmla="*/ 15 w 304"/>
                <a:gd name="T9" fmla="*/ 148 h 232"/>
                <a:gd name="T10" fmla="*/ 3 w 304"/>
                <a:gd name="T11" fmla="*/ 143 h 232"/>
                <a:gd name="T12" fmla="*/ 5 w 304"/>
                <a:gd name="T13" fmla="*/ 135 h 232"/>
                <a:gd name="T14" fmla="*/ 13 w 304"/>
                <a:gd name="T15" fmla="*/ 131 h 232"/>
                <a:gd name="T16" fmla="*/ 19 w 304"/>
                <a:gd name="T17" fmla="*/ 131 h 232"/>
                <a:gd name="T18" fmla="*/ 24 w 304"/>
                <a:gd name="T19" fmla="*/ 112 h 232"/>
                <a:gd name="T20" fmla="*/ 28 w 304"/>
                <a:gd name="T21" fmla="*/ 97 h 232"/>
                <a:gd name="T22" fmla="*/ 32 w 304"/>
                <a:gd name="T23" fmla="*/ 87 h 232"/>
                <a:gd name="T24" fmla="*/ 36 w 304"/>
                <a:gd name="T25" fmla="*/ 84 h 232"/>
                <a:gd name="T26" fmla="*/ 49 w 304"/>
                <a:gd name="T27" fmla="*/ 59 h 232"/>
                <a:gd name="T28" fmla="*/ 53 w 304"/>
                <a:gd name="T29" fmla="*/ 44 h 232"/>
                <a:gd name="T30" fmla="*/ 62 w 304"/>
                <a:gd name="T31" fmla="*/ 36 h 232"/>
                <a:gd name="T32" fmla="*/ 70 w 304"/>
                <a:gd name="T33" fmla="*/ 15 h 232"/>
                <a:gd name="T34" fmla="*/ 76 w 304"/>
                <a:gd name="T35" fmla="*/ 15 h 232"/>
                <a:gd name="T36" fmla="*/ 87 w 304"/>
                <a:gd name="T37" fmla="*/ 0 h 232"/>
                <a:gd name="T38" fmla="*/ 97 w 304"/>
                <a:gd name="T39" fmla="*/ 6 h 232"/>
                <a:gd name="T40" fmla="*/ 110 w 304"/>
                <a:gd name="T41" fmla="*/ 4 h 232"/>
                <a:gd name="T42" fmla="*/ 116 w 304"/>
                <a:gd name="T43" fmla="*/ 4 h 232"/>
                <a:gd name="T44" fmla="*/ 127 w 304"/>
                <a:gd name="T45" fmla="*/ 9 h 232"/>
                <a:gd name="T46" fmla="*/ 137 w 304"/>
                <a:gd name="T47" fmla="*/ 13 h 232"/>
                <a:gd name="T48" fmla="*/ 152 w 304"/>
                <a:gd name="T49" fmla="*/ 23 h 232"/>
                <a:gd name="T50" fmla="*/ 159 w 304"/>
                <a:gd name="T51" fmla="*/ 25 h 232"/>
                <a:gd name="T52" fmla="*/ 171 w 304"/>
                <a:gd name="T53" fmla="*/ 36 h 232"/>
                <a:gd name="T54" fmla="*/ 177 w 304"/>
                <a:gd name="T55" fmla="*/ 47 h 232"/>
                <a:gd name="T56" fmla="*/ 182 w 304"/>
                <a:gd name="T57" fmla="*/ 55 h 232"/>
                <a:gd name="T58" fmla="*/ 180 w 304"/>
                <a:gd name="T59" fmla="*/ 70 h 232"/>
                <a:gd name="T60" fmla="*/ 175 w 304"/>
                <a:gd name="T61" fmla="*/ 80 h 232"/>
                <a:gd name="T62" fmla="*/ 188 w 304"/>
                <a:gd name="T63" fmla="*/ 80 h 232"/>
                <a:gd name="T64" fmla="*/ 196 w 304"/>
                <a:gd name="T65" fmla="*/ 82 h 232"/>
                <a:gd name="T66" fmla="*/ 207 w 304"/>
                <a:gd name="T67" fmla="*/ 103 h 232"/>
                <a:gd name="T68" fmla="*/ 215 w 304"/>
                <a:gd name="T69" fmla="*/ 118 h 232"/>
                <a:gd name="T70" fmla="*/ 304 w 304"/>
                <a:gd name="T71" fmla="*/ 139 h 232"/>
                <a:gd name="T72" fmla="*/ 218 w 304"/>
                <a:gd name="T73" fmla="*/ 200 h 232"/>
                <a:gd name="T74" fmla="*/ 205 w 304"/>
                <a:gd name="T75" fmla="*/ 207 h 232"/>
                <a:gd name="T76" fmla="*/ 194 w 304"/>
                <a:gd name="T77" fmla="*/ 215 h 232"/>
                <a:gd name="T78" fmla="*/ 182 w 304"/>
                <a:gd name="T79" fmla="*/ 224 h 232"/>
                <a:gd name="T80" fmla="*/ 167 w 304"/>
                <a:gd name="T81" fmla="*/ 224 h 232"/>
                <a:gd name="T82" fmla="*/ 159 w 304"/>
                <a:gd name="T83" fmla="*/ 217 h 232"/>
                <a:gd name="T84" fmla="*/ 144 w 304"/>
                <a:gd name="T85" fmla="*/ 219 h 232"/>
                <a:gd name="T86" fmla="*/ 133 w 304"/>
                <a:gd name="T87" fmla="*/ 232 h 232"/>
                <a:gd name="T88" fmla="*/ 123 w 304"/>
                <a:gd name="T89" fmla="*/ 230 h 232"/>
                <a:gd name="T90" fmla="*/ 106 w 304"/>
                <a:gd name="T91" fmla="*/ 230 h 232"/>
                <a:gd name="T92" fmla="*/ 95 w 304"/>
                <a:gd name="T93" fmla="*/ 221 h 232"/>
                <a:gd name="T94" fmla="*/ 72 w 304"/>
                <a:gd name="T95" fmla="*/ 211 h 232"/>
                <a:gd name="T96" fmla="*/ 59 w 304"/>
                <a:gd name="T97" fmla="*/ 211 h 232"/>
                <a:gd name="T98" fmla="*/ 53 w 304"/>
                <a:gd name="T99" fmla="*/ 194 h 232"/>
                <a:gd name="T100" fmla="*/ 45 w 304"/>
                <a:gd name="T101" fmla="*/ 19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4" h="232">
                  <a:moveTo>
                    <a:pt x="45" y="194"/>
                  </a:moveTo>
                  <a:lnTo>
                    <a:pt x="45" y="186"/>
                  </a:lnTo>
                  <a:lnTo>
                    <a:pt x="43" y="184"/>
                  </a:lnTo>
                  <a:lnTo>
                    <a:pt x="40" y="177"/>
                  </a:lnTo>
                  <a:lnTo>
                    <a:pt x="38" y="173"/>
                  </a:lnTo>
                  <a:lnTo>
                    <a:pt x="36" y="169"/>
                  </a:lnTo>
                  <a:lnTo>
                    <a:pt x="34" y="167"/>
                  </a:lnTo>
                  <a:lnTo>
                    <a:pt x="30" y="167"/>
                  </a:lnTo>
                  <a:lnTo>
                    <a:pt x="28" y="165"/>
                  </a:lnTo>
                  <a:lnTo>
                    <a:pt x="28" y="165"/>
                  </a:lnTo>
                  <a:lnTo>
                    <a:pt x="26" y="162"/>
                  </a:lnTo>
                  <a:lnTo>
                    <a:pt x="22" y="154"/>
                  </a:lnTo>
                  <a:lnTo>
                    <a:pt x="19" y="154"/>
                  </a:lnTo>
                  <a:lnTo>
                    <a:pt x="19" y="152"/>
                  </a:lnTo>
                  <a:lnTo>
                    <a:pt x="15" y="148"/>
                  </a:lnTo>
                  <a:lnTo>
                    <a:pt x="13" y="146"/>
                  </a:lnTo>
                  <a:lnTo>
                    <a:pt x="5" y="146"/>
                  </a:lnTo>
                  <a:lnTo>
                    <a:pt x="3" y="143"/>
                  </a:lnTo>
                  <a:lnTo>
                    <a:pt x="0" y="141"/>
                  </a:lnTo>
                  <a:lnTo>
                    <a:pt x="5" y="137"/>
                  </a:lnTo>
                  <a:lnTo>
                    <a:pt x="5" y="135"/>
                  </a:lnTo>
                  <a:lnTo>
                    <a:pt x="7" y="131"/>
                  </a:lnTo>
                  <a:lnTo>
                    <a:pt x="11" y="133"/>
                  </a:lnTo>
                  <a:lnTo>
                    <a:pt x="13" y="131"/>
                  </a:lnTo>
                  <a:lnTo>
                    <a:pt x="15" y="133"/>
                  </a:lnTo>
                  <a:lnTo>
                    <a:pt x="19" y="133"/>
                  </a:lnTo>
                  <a:lnTo>
                    <a:pt x="19" y="131"/>
                  </a:lnTo>
                  <a:lnTo>
                    <a:pt x="22" y="129"/>
                  </a:lnTo>
                  <a:lnTo>
                    <a:pt x="24" y="120"/>
                  </a:lnTo>
                  <a:lnTo>
                    <a:pt x="24" y="112"/>
                  </a:lnTo>
                  <a:lnTo>
                    <a:pt x="24" y="108"/>
                  </a:lnTo>
                  <a:lnTo>
                    <a:pt x="28" y="101"/>
                  </a:lnTo>
                  <a:lnTo>
                    <a:pt x="28" y="97"/>
                  </a:lnTo>
                  <a:lnTo>
                    <a:pt x="26" y="95"/>
                  </a:lnTo>
                  <a:lnTo>
                    <a:pt x="28" y="91"/>
                  </a:lnTo>
                  <a:lnTo>
                    <a:pt x="32" y="87"/>
                  </a:lnTo>
                  <a:lnTo>
                    <a:pt x="32" y="82"/>
                  </a:lnTo>
                  <a:lnTo>
                    <a:pt x="34" y="82"/>
                  </a:lnTo>
                  <a:lnTo>
                    <a:pt x="36" y="84"/>
                  </a:lnTo>
                  <a:lnTo>
                    <a:pt x="40" y="68"/>
                  </a:lnTo>
                  <a:lnTo>
                    <a:pt x="43" y="63"/>
                  </a:lnTo>
                  <a:lnTo>
                    <a:pt x="49" y="59"/>
                  </a:lnTo>
                  <a:lnTo>
                    <a:pt x="49" y="55"/>
                  </a:lnTo>
                  <a:lnTo>
                    <a:pt x="53" y="47"/>
                  </a:lnTo>
                  <a:lnTo>
                    <a:pt x="53" y="44"/>
                  </a:lnTo>
                  <a:lnTo>
                    <a:pt x="57" y="42"/>
                  </a:lnTo>
                  <a:lnTo>
                    <a:pt x="59" y="42"/>
                  </a:lnTo>
                  <a:lnTo>
                    <a:pt x="62" y="36"/>
                  </a:lnTo>
                  <a:lnTo>
                    <a:pt x="68" y="28"/>
                  </a:lnTo>
                  <a:lnTo>
                    <a:pt x="68" y="21"/>
                  </a:lnTo>
                  <a:lnTo>
                    <a:pt x="70" y="15"/>
                  </a:lnTo>
                  <a:lnTo>
                    <a:pt x="70" y="13"/>
                  </a:lnTo>
                  <a:lnTo>
                    <a:pt x="72" y="15"/>
                  </a:lnTo>
                  <a:lnTo>
                    <a:pt x="76" y="15"/>
                  </a:lnTo>
                  <a:lnTo>
                    <a:pt x="78" y="13"/>
                  </a:lnTo>
                  <a:lnTo>
                    <a:pt x="81" y="13"/>
                  </a:lnTo>
                  <a:lnTo>
                    <a:pt x="87" y="0"/>
                  </a:lnTo>
                  <a:lnTo>
                    <a:pt x="89" y="2"/>
                  </a:lnTo>
                  <a:lnTo>
                    <a:pt x="91" y="4"/>
                  </a:lnTo>
                  <a:lnTo>
                    <a:pt x="97" y="6"/>
                  </a:lnTo>
                  <a:lnTo>
                    <a:pt x="102" y="6"/>
                  </a:lnTo>
                  <a:lnTo>
                    <a:pt x="106" y="4"/>
                  </a:lnTo>
                  <a:lnTo>
                    <a:pt x="110" y="4"/>
                  </a:lnTo>
                  <a:lnTo>
                    <a:pt x="112" y="6"/>
                  </a:lnTo>
                  <a:lnTo>
                    <a:pt x="114" y="4"/>
                  </a:lnTo>
                  <a:lnTo>
                    <a:pt x="116" y="4"/>
                  </a:lnTo>
                  <a:lnTo>
                    <a:pt x="123" y="9"/>
                  </a:lnTo>
                  <a:lnTo>
                    <a:pt x="125" y="9"/>
                  </a:lnTo>
                  <a:lnTo>
                    <a:pt x="127" y="9"/>
                  </a:lnTo>
                  <a:lnTo>
                    <a:pt x="131" y="9"/>
                  </a:lnTo>
                  <a:lnTo>
                    <a:pt x="135" y="13"/>
                  </a:lnTo>
                  <a:lnTo>
                    <a:pt x="137" y="13"/>
                  </a:lnTo>
                  <a:lnTo>
                    <a:pt x="146" y="19"/>
                  </a:lnTo>
                  <a:lnTo>
                    <a:pt x="146" y="21"/>
                  </a:lnTo>
                  <a:lnTo>
                    <a:pt x="152" y="23"/>
                  </a:lnTo>
                  <a:lnTo>
                    <a:pt x="152" y="23"/>
                  </a:lnTo>
                  <a:lnTo>
                    <a:pt x="156" y="25"/>
                  </a:lnTo>
                  <a:lnTo>
                    <a:pt x="159" y="25"/>
                  </a:lnTo>
                  <a:lnTo>
                    <a:pt x="163" y="30"/>
                  </a:lnTo>
                  <a:lnTo>
                    <a:pt x="169" y="36"/>
                  </a:lnTo>
                  <a:lnTo>
                    <a:pt x="171" y="36"/>
                  </a:lnTo>
                  <a:lnTo>
                    <a:pt x="175" y="40"/>
                  </a:lnTo>
                  <a:lnTo>
                    <a:pt x="175" y="44"/>
                  </a:lnTo>
                  <a:lnTo>
                    <a:pt x="177" y="47"/>
                  </a:lnTo>
                  <a:lnTo>
                    <a:pt x="180" y="47"/>
                  </a:lnTo>
                  <a:lnTo>
                    <a:pt x="186" y="55"/>
                  </a:lnTo>
                  <a:lnTo>
                    <a:pt x="182" y="55"/>
                  </a:lnTo>
                  <a:lnTo>
                    <a:pt x="182" y="61"/>
                  </a:lnTo>
                  <a:lnTo>
                    <a:pt x="180" y="63"/>
                  </a:lnTo>
                  <a:lnTo>
                    <a:pt x="180" y="70"/>
                  </a:lnTo>
                  <a:lnTo>
                    <a:pt x="177" y="74"/>
                  </a:lnTo>
                  <a:lnTo>
                    <a:pt x="177" y="76"/>
                  </a:lnTo>
                  <a:lnTo>
                    <a:pt x="175" y="80"/>
                  </a:lnTo>
                  <a:lnTo>
                    <a:pt x="175" y="82"/>
                  </a:lnTo>
                  <a:lnTo>
                    <a:pt x="184" y="82"/>
                  </a:lnTo>
                  <a:lnTo>
                    <a:pt x="188" y="80"/>
                  </a:lnTo>
                  <a:lnTo>
                    <a:pt x="194" y="78"/>
                  </a:lnTo>
                  <a:lnTo>
                    <a:pt x="196" y="80"/>
                  </a:lnTo>
                  <a:lnTo>
                    <a:pt x="196" y="82"/>
                  </a:lnTo>
                  <a:lnTo>
                    <a:pt x="196" y="91"/>
                  </a:lnTo>
                  <a:lnTo>
                    <a:pt x="201" y="101"/>
                  </a:lnTo>
                  <a:lnTo>
                    <a:pt x="207" y="103"/>
                  </a:lnTo>
                  <a:lnTo>
                    <a:pt x="205" y="110"/>
                  </a:lnTo>
                  <a:lnTo>
                    <a:pt x="209" y="116"/>
                  </a:lnTo>
                  <a:lnTo>
                    <a:pt x="215" y="118"/>
                  </a:lnTo>
                  <a:lnTo>
                    <a:pt x="220" y="122"/>
                  </a:lnTo>
                  <a:lnTo>
                    <a:pt x="279" y="139"/>
                  </a:lnTo>
                  <a:lnTo>
                    <a:pt x="304" y="139"/>
                  </a:lnTo>
                  <a:lnTo>
                    <a:pt x="243" y="200"/>
                  </a:lnTo>
                  <a:lnTo>
                    <a:pt x="230" y="200"/>
                  </a:lnTo>
                  <a:lnTo>
                    <a:pt x="218" y="200"/>
                  </a:lnTo>
                  <a:lnTo>
                    <a:pt x="213" y="205"/>
                  </a:lnTo>
                  <a:lnTo>
                    <a:pt x="211" y="205"/>
                  </a:lnTo>
                  <a:lnTo>
                    <a:pt x="205" y="207"/>
                  </a:lnTo>
                  <a:lnTo>
                    <a:pt x="205" y="211"/>
                  </a:lnTo>
                  <a:lnTo>
                    <a:pt x="201" y="213"/>
                  </a:lnTo>
                  <a:lnTo>
                    <a:pt x="194" y="215"/>
                  </a:lnTo>
                  <a:lnTo>
                    <a:pt x="188" y="217"/>
                  </a:lnTo>
                  <a:lnTo>
                    <a:pt x="182" y="219"/>
                  </a:lnTo>
                  <a:lnTo>
                    <a:pt x="182" y="224"/>
                  </a:lnTo>
                  <a:lnTo>
                    <a:pt x="180" y="224"/>
                  </a:lnTo>
                  <a:lnTo>
                    <a:pt x="175" y="224"/>
                  </a:lnTo>
                  <a:lnTo>
                    <a:pt x="167" y="224"/>
                  </a:lnTo>
                  <a:lnTo>
                    <a:pt x="165" y="221"/>
                  </a:lnTo>
                  <a:lnTo>
                    <a:pt x="163" y="217"/>
                  </a:lnTo>
                  <a:lnTo>
                    <a:pt x="159" y="217"/>
                  </a:lnTo>
                  <a:lnTo>
                    <a:pt x="150" y="217"/>
                  </a:lnTo>
                  <a:lnTo>
                    <a:pt x="148" y="219"/>
                  </a:lnTo>
                  <a:lnTo>
                    <a:pt x="144" y="219"/>
                  </a:lnTo>
                  <a:lnTo>
                    <a:pt x="140" y="219"/>
                  </a:lnTo>
                  <a:lnTo>
                    <a:pt x="137" y="224"/>
                  </a:lnTo>
                  <a:lnTo>
                    <a:pt x="133" y="232"/>
                  </a:lnTo>
                  <a:lnTo>
                    <a:pt x="129" y="232"/>
                  </a:lnTo>
                  <a:lnTo>
                    <a:pt x="127" y="232"/>
                  </a:lnTo>
                  <a:lnTo>
                    <a:pt x="123" y="230"/>
                  </a:lnTo>
                  <a:lnTo>
                    <a:pt x="118" y="232"/>
                  </a:lnTo>
                  <a:lnTo>
                    <a:pt x="112" y="230"/>
                  </a:lnTo>
                  <a:lnTo>
                    <a:pt x="106" y="230"/>
                  </a:lnTo>
                  <a:lnTo>
                    <a:pt x="104" y="228"/>
                  </a:lnTo>
                  <a:lnTo>
                    <a:pt x="100" y="224"/>
                  </a:lnTo>
                  <a:lnTo>
                    <a:pt x="95" y="221"/>
                  </a:lnTo>
                  <a:lnTo>
                    <a:pt x="87" y="213"/>
                  </a:lnTo>
                  <a:lnTo>
                    <a:pt x="83" y="211"/>
                  </a:lnTo>
                  <a:lnTo>
                    <a:pt x="72" y="211"/>
                  </a:lnTo>
                  <a:lnTo>
                    <a:pt x="68" y="211"/>
                  </a:lnTo>
                  <a:lnTo>
                    <a:pt x="64" y="211"/>
                  </a:lnTo>
                  <a:lnTo>
                    <a:pt x="59" y="211"/>
                  </a:lnTo>
                  <a:lnTo>
                    <a:pt x="55" y="207"/>
                  </a:lnTo>
                  <a:lnTo>
                    <a:pt x="55" y="194"/>
                  </a:lnTo>
                  <a:lnTo>
                    <a:pt x="53" y="194"/>
                  </a:lnTo>
                  <a:lnTo>
                    <a:pt x="49" y="196"/>
                  </a:lnTo>
                  <a:lnTo>
                    <a:pt x="47" y="192"/>
                  </a:lnTo>
                  <a:lnTo>
                    <a:pt x="45" y="19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20" name="Freeform 107">
              <a:extLst>
                <a:ext uri="{FF2B5EF4-FFF2-40B4-BE49-F238E27FC236}">
                  <a16:creationId xmlns:a16="http://schemas.microsoft.com/office/drawing/2014/main" id="{582781D3-CAF0-466F-A817-10D77E227DCE}"/>
                </a:ext>
              </a:extLst>
            </p:cNvPr>
            <p:cNvSpPr>
              <a:spLocks/>
            </p:cNvSpPr>
            <p:nvPr/>
          </p:nvSpPr>
          <p:spPr bwMode="auto">
            <a:xfrm>
              <a:off x="4869990" y="3173909"/>
              <a:ext cx="107214" cy="89336"/>
            </a:xfrm>
            <a:custGeom>
              <a:avLst/>
              <a:gdLst>
                <a:gd name="T0" fmla="*/ 114 w 133"/>
                <a:gd name="T1" fmla="*/ 110 h 118"/>
                <a:gd name="T2" fmla="*/ 109 w 133"/>
                <a:gd name="T3" fmla="*/ 107 h 118"/>
                <a:gd name="T4" fmla="*/ 105 w 133"/>
                <a:gd name="T5" fmla="*/ 99 h 118"/>
                <a:gd name="T6" fmla="*/ 97 w 133"/>
                <a:gd name="T7" fmla="*/ 93 h 118"/>
                <a:gd name="T8" fmla="*/ 90 w 133"/>
                <a:gd name="T9" fmla="*/ 88 h 118"/>
                <a:gd name="T10" fmla="*/ 86 w 133"/>
                <a:gd name="T11" fmla="*/ 86 h 118"/>
                <a:gd name="T12" fmla="*/ 80 w 133"/>
                <a:gd name="T13" fmla="*/ 82 h 118"/>
                <a:gd name="T14" fmla="*/ 69 w 133"/>
                <a:gd name="T15" fmla="*/ 76 h 118"/>
                <a:gd name="T16" fmla="*/ 61 w 133"/>
                <a:gd name="T17" fmla="*/ 72 h 118"/>
                <a:gd name="T18" fmla="*/ 57 w 133"/>
                <a:gd name="T19" fmla="*/ 72 h 118"/>
                <a:gd name="T20" fmla="*/ 48 w 133"/>
                <a:gd name="T21" fmla="*/ 67 h 118"/>
                <a:gd name="T22" fmla="*/ 44 w 133"/>
                <a:gd name="T23" fmla="*/ 67 h 118"/>
                <a:gd name="T24" fmla="*/ 36 w 133"/>
                <a:gd name="T25" fmla="*/ 69 h 118"/>
                <a:gd name="T26" fmla="*/ 25 w 133"/>
                <a:gd name="T27" fmla="*/ 67 h 118"/>
                <a:gd name="T28" fmla="*/ 21 w 133"/>
                <a:gd name="T29" fmla="*/ 63 h 118"/>
                <a:gd name="T30" fmla="*/ 12 w 133"/>
                <a:gd name="T31" fmla="*/ 76 h 118"/>
                <a:gd name="T32" fmla="*/ 6 w 133"/>
                <a:gd name="T33" fmla="*/ 78 h 118"/>
                <a:gd name="T34" fmla="*/ 2 w 133"/>
                <a:gd name="T35" fmla="*/ 72 h 118"/>
                <a:gd name="T36" fmla="*/ 0 w 133"/>
                <a:gd name="T37" fmla="*/ 59 h 118"/>
                <a:gd name="T38" fmla="*/ 2 w 133"/>
                <a:gd name="T39" fmla="*/ 53 h 118"/>
                <a:gd name="T40" fmla="*/ 8 w 133"/>
                <a:gd name="T41" fmla="*/ 38 h 118"/>
                <a:gd name="T42" fmla="*/ 10 w 133"/>
                <a:gd name="T43" fmla="*/ 29 h 118"/>
                <a:gd name="T44" fmla="*/ 8 w 133"/>
                <a:gd name="T45" fmla="*/ 27 h 118"/>
                <a:gd name="T46" fmla="*/ 10 w 133"/>
                <a:gd name="T47" fmla="*/ 19 h 118"/>
                <a:gd name="T48" fmla="*/ 17 w 133"/>
                <a:gd name="T49" fmla="*/ 17 h 118"/>
                <a:gd name="T50" fmla="*/ 17 w 133"/>
                <a:gd name="T51" fmla="*/ 13 h 118"/>
                <a:gd name="T52" fmla="*/ 21 w 133"/>
                <a:gd name="T53" fmla="*/ 10 h 118"/>
                <a:gd name="T54" fmla="*/ 29 w 133"/>
                <a:gd name="T55" fmla="*/ 8 h 118"/>
                <a:gd name="T56" fmla="*/ 34 w 133"/>
                <a:gd name="T57" fmla="*/ 4 h 118"/>
                <a:gd name="T58" fmla="*/ 40 w 133"/>
                <a:gd name="T59" fmla="*/ 0 h 118"/>
                <a:gd name="T60" fmla="*/ 44 w 133"/>
                <a:gd name="T61" fmla="*/ 4 h 118"/>
                <a:gd name="T62" fmla="*/ 55 w 133"/>
                <a:gd name="T63" fmla="*/ 40 h 118"/>
                <a:gd name="T64" fmla="*/ 57 w 133"/>
                <a:gd name="T65" fmla="*/ 46 h 118"/>
                <a:gd name="T66" fmla="*/ 61 w 133"/>
                <a:gd name="T67" fmla="*/ 48 h 118"/>
                <a:gd name="T68" fmla="*/ 63 w 133"/>
                <a:gd name="T69" fmla="*/ 59 h 118"/>
                <a:gd name="T70" fmla="*/ 65 w 133"/>
                <a:gd name="T71" fmla="*/ 55 h 118"/>
                <a:gd name="T72" fmla="*/ 65 w 133"/>
                <a:gd name="T73" fmla="*/ 51 h 118"/>
                <a:gd name="T74" fmla="*/ 71 w 133"/>
                <a:gd name="T75" fmla="*/ 55 h 118"/>
                <a:gd name="T76" fmla="*/ 74 w 133"/>
                <a:gd name="T77" fmla="*/ 61 h 118"/>
                <a:gd name="T78" fmla="*/ 78 w 133"/>
                <a:gd name="T79" fmla="*/ 63 h 118"/>
                <a:gd name="T80" fmla="*/ 82 w 133"/>
                <a:gd name="T81" fmla="*/ 63 h 118"/>
                <a:gd name="T82" fmla="*/ 88 w 133"/>
                <a:gd name="T83" fmla="*/ 65 h 118"/>
                <a:gd name="T84" fmla="*/ 95 w 133"/>
                <a:gd name="T85" fmla="*/ 69 h 118"/>
                <a:gd name="T86" fmla="*/ 103 w 133"/>
                <a:gd name="T87" fmla="*/ 80 h 118"/>
                <a:gd name="T88" fmla="*/ 109 w 133"/>
                <a:gd name="T89" fmla="*/ 86 h 118"/>
                <a:gd name="T90" fmla="*/ 114 w 133"/>
                <a:gd name="T91" fmla="*/ 91 h 118"/>
                <a:gd name="T92" fmla="*/ 116 w 133"/>
                <a:gd name="T93" fmla="*/ 91 h 118"/>
                <a:gd name="T94" fmla="*/ 122 w 133"/>
                <a:gd name="T95" fmla="*/ 99 h 118"/>
                <a:gd name="T96" fmla="*/ 124 w 133"/>
                <a:gd name="T97" fmla="*/ 105 h 118"/>
                <a:gd name="T98" fmla="*/ 128 w 133"/>
                <a:gd name="T99" fmla="*/ 107 h 118"/>
                <a:gd name="T100" fmla="*/ 130 w 133"/>
                <a:gd name="T101" fmla="*/ 107 h 118"/>
                <a:gd name="T102" fmla="*/ 133 w 133"/>
                <a:gd name="T103" fmla="*/ 110 h 118"/>
                <a:gd name="T104" fmla="*/ 126 w 133"/>
                <a:gd name="T105" fmla="*/ 114 h 118"/>
                <a:gd name="T106" fmla="*/ 120 w 133"/>
                <a:gd name="T10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118">
                  <a:moveTo>
                    <a:pt x="120" y="118"/>
                  </a:moveTo>
                  <a:lnTo>
                    <a:pt x="114" y="110"/>
                  </a:lnTo>
                  <a:lnTo>
                    <a:pt x="111" y="110"/>
                  </a:lnTo>
                  <a:lnTo>
                    <a:pt x="109" y="107"/>
                  </a:lnTo>
                  <a:lnTo>
                    <a:pt x="109" y="103"/>
                  </a:lnTo>
                  <a:lnTo>
                    <a:pt x="105" y="99"/>
                  </a:lnTo>
                  <a:lnTo>
                    <a:pt x="103" y="99"/>
                  </a:lnTo>
                  <a:lnTo>
                    <a:pt x="97" y="93"/>
                  </a:lnTo>
                  <a:lnTo>
                    <a:pt x="93" y="88"/>
                  </a:lnTo>
                  <a:lnTo>
                    <a:pt x="90" y="88"/>
                  </a:lnTo>
                  <a:lnTo>
                    <a:pt x="86" y="86"/>
                  </a:lnTo>
                  <a:lnTo>
                    <a:pt x="86" y="86"/>
                  </a:lnTo>
                  <a:lnTo>
                    <a:pt x="80" y="84"/>
                  </a:lnTo>
                  <a:lnTo>
                    <a:pt x="80" y="82"/>
                  </a:lnTo>
                  <a:lnTo>
                    <a:pt x="71" y="76"/>
                  </a:lnTo>
                  <a:lnTo>
                    <a:pt x="69" y="76"/>
                  </a:lnTo>
                  <a:lnTo>
                    <a:pt x="65" y="72"/>
                  </a:lnTo>
                  <a:lnTo>
                    <a:pt x="61" y="72"/>
                  </a:lnTo>
                  <a:lnTo>
                    <a:pt x="59" y="72"/>
                  </a:lnTo>
                  <a:lnTo>
                    <a:pt x="57" y="72"/>
                  </a:lnTo>
                  <a:lnTo>
                    <a:pt x="50" y="67"/>
                  </a:lnTo>
                  <a:lnTo>
                    <a:pt x="48" y="67"/>
                  </a:lnTo>
                  <a:lnTo>
                    <a:pt x="46" y="69"/>
                  </a:lnTo>
                  <a:lnTo>
                    <a:pt x="44" y="67"/>
                  </a:lnTo>
                  <a:lnTo>
                    <a:pt x="40" y="67"/>
                  </a:lnTo>
                  <a:lnTo>
                    <a:pt x="36" y="69"/>
                  </a:lnTo>
                  <a:lnTo>
                    <a:pt x="31" y="69"/>
                  </a:lnTo>
                  <a:lnTo>
                    <a:pt x="25" y="67"/>
                  </a:lnTo>
                  <a:lnTo>
                    <a:pt x="23" y="65"/>
                  </a:lnTo>
                  <a:lnTo>
                    <a:pt x="21" y="63"/>
                  </a:lnTo>
                  <a:lnTo>
                    <a:pt x="15" y="76"/>
                  </a:lnTo>
                  <a:lnTo>
                    <a:pt x="12" y="76"/>
                  </a:lnTo>
                  <a:lnTo>
                    <a:pt x="10" y="78"/>
                  </a:lnTo>
                  <a:lnTo>
                    <a:pt x="6" y="78"/>
                  </a:lnTo>
                  <a:lnTo>
                    <a:pt x="4" y="76"/>
                  </a:lnTo>
                  <a:lnTo>
                    <a:pt x="2" y="72"/>
                  </a:lnTo>
                  <a:lnTo>
                    <a:pt x="0" y="63"/>
                  </a:lnTo>
                  <a:lnTo>
                    <a:pt x="0" y="59"/>
                  </a:lnTo>
                  <a:lnTo>
                    <a:pt x="2" y="57"/>
                  </a:lnTo>
                  <a:lnTo>
                    <a:pt x="2" y="53"/>
                  </a:lnTo>
                  <a:lnTo>
                    <a:pt x="6" y="48"/>
                  </a:lnTo>
                  <a:lnTo>
                    <a:pt x="8" y="38"/>
                  </a:lnTo>
                  <a:lnTo>
                    <a:pt x="10" y="32"/>
                  </a:lnTo>
                  <a:lnTo>
                    <a:pt x="10" y="29"/>
                  </a:lnTo>
                  <a:lnTo>
                    <a:pt x="10" y="29"/>
                  </a:lnTo>
                  <a:lnTo>
                    <a:pt x="8" y="27"/>
                  </a:lnTo>
                  <a:lnTo>
                    <a:pt x="10" y="23"/>
                  </a:lnTo>
                  <a:lnTo>
                    <a:pt x="10" y="19"/>
                  </a:lnTo>
                  <a:lnTo>
                    <a:pt x="12" y="17"/>
                  </a:lnTo>
                  <a:lnTo>
                    <a:pt x="17" y="17"/>
                  </a:lnTo>
                  <a:lnTo>
                    <a:pt x="19" y="15"/>
                  </a:lnTo>
                  <a:lnTo>
                    <a:pt x="17" y="13"/>
                  </a:lnTo>
                  <a:lnTo>
                    <a:pt x="17" y="10"/>
                  </a:lnTo>
                  <a:lnTo>
                    <a:pt x="21" y="10"/>
                  </a:lnTo>
                  <a:lnTo>
                    <a:pt x="23" y="8"/>
                  </a:lnTo>
                  <a:lnTo>
                    <a:pt x="29" y="8"/>
                  </a:lnTo>
                  <a:lnTo>
                    <a:pt x="29" y="6"/>
                  </a:lnTo>
                  <a:lnTo>
                    <a:pt x="34" y="4"/>
                  </a:lnTo>
                  <a:lnTo>
                    <a:pt x="36" y="4"/>
                  </a:lnTo>
                  <a:lnTo>
                    <a:pt x="40" y="0"/>
                  </a:lnTo>
                  <a:lnTo>
                    <a:pt x="40" y="0"/>
                  </a:lnTo>
                  <a:lnTo>
                    <a:pt x="44" y="4"/>
                  </a:lnTo>
                  <a:lnTo>
                    <a:pt x="52" y="25"/>
                  </a:lnTo>
                  <a:lnTo>
                    <a:pt x="55" y="40"/>
                  </a:lnTo>
                  <a:lnTo>
                    <a:pt x="57" y="40"/>
                  </a:lnTo>
                  <a:lnTo>
                    <a:pt x="57" y="46"/>
                  </a:lnTo>
                  <a:lnTo>
                    <a:pt x="57" y="48"/>
                  </a:lnTo>
                  <a:lnTo>
                    <a:pt x="61" y="48"/>
                  </a:lnTo>
                  <a:lnTo>
                    <a:pt x="61" y="53"/>
                  </a:lnTo>
                  <a:lnTo>
                    <a:pt x="63" y="59"/>
                  </a:lnTo>
                  <a:lnTo>
                    <a:pt x="67" y="61"/>
                  </a:lnTo>
                  <a:lnTo>
                    <a:pt x="65" y="55"/>
                  </a:lnTo>
                  <a:lnTo>
                    <a:pt x="65" y="55"/>
                  </a:lnTo>
                  <a:lnTo>
                    <a:pt x="65" y="51"/>
                  </a:lnTo>
                  <a:lnTo>
                    <a:pt x="67" y="51"/>
                  </a:lnTo>
                  <a:lnTo>
                    <a:pt x="71" y="55"/>
                  </a:lnTo>
                  <a:lnTo>
                    <a:pt x="69" y="57"/>
                  </a:lnTo>
                  <a:lnTo>
                    <a:pt x="74" y="61"/>
                  </a:lnTo>
                  <a:lnTo>
                    <a:pt x="76" y="63"/>
                  </a:lnTo>
                  <a:lnTo>
                    <a:pt x="78" y="63"/>
                  </a:lnTo>
                  <a:lnTo>
                    <a:pt x="80" y="63"/>
                  </a:lnTo>
                  <a:lnTo>
                    <a:pt x="82" y="63"/>
                  </a:lnTo>
                  <a:lnTo>
                    <a:pt x="84" y="63"/>
                  </a:lnTo>
                  <a:lnTo>
                    <a:pt x="88" y="65"/>
                  </a:lnTo>
                  <a:lnTo>
                    <a:pt x="88" y="69"/>
                  </a:lnTo>
                  <a:lnTo>
                    <a:pt x="95" y="69"/>
                  </a:lnTo>
                  <a:lnTo>
                    <a:pt x="97" y="72"/>
                  </a:lnTo>
                  <a:lnTo>
                    <a:pt x="103" y="80"/>
                  </a:lnTo>
                  <a:lnTo>
                    <a:pt x="105" y="84"/>
                  </a:lnTo>
                  <a:lnTo>
                    <a:pt x="109" y="86"/>
                  </a:lnTo>
                  <a:lnTo>
                    <a:pt x="114" y="91"/>
                  </a:lnTo>
                  <a:lnTo>
                    <a:pt x="114" y="91"/>
                  </a:lnTo>
                  <a:lnTo>
                    <a:pt x="114" y="88"/>
                  </a:lnTo>
                  <a:lnTo>
                    <a:pt x="116" y="91"/>
                  </a:lnTo>
                  <a:lnTo>
                    <a:pt x="120" y="99"/>
                  </a:lnTo>
                  <a:lnTo>
                    <a:pt x="122" y="99"/>
                  </a:lnTo>
                  <a:lnTo>
                    <a:pt x="124" y="103"/>
                  </a:lnTo>
                  <a:lnTo>
                    <a:pt x="124" y="105"/>
                  </a:lnTo>
                  <a:lnTo>
                    <a:pt x="126" y="107"/>
                  </a:lnTo>
                  <a:lnTo>
                    <a:pt x="128" y="107"/>
                  </a:lnTo>
                  <a:lnTo>
                    <a:pt x="130" y="110"/>
                  </a:lnTo>
                  <a:lnTo>
                    <a:pt x="130" y="107"/>
                  </a:lnTo>
                  <a:lnTo>
                    <a:pt x="133" y="110"/>
                  </a:lnTo>
                  <a:lnTo>
                    <a:pt x="133" y="110"/>
                  </a:lnTo>
                  <a:lnTo>
                    <a:pt x="128" y="114"/>
                  </a:lnTo>
                  <a:lnTo>
                    <a:pt x="126" y="114"/>
                  </a:lnTo>
                  <a:lnTo>
                    <a:pt x="124" y="116"/>
                  </a:lnTo>
                  <a:lnTo>
                    <a:pt x="120" y="11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21" name="Freeform 108">
              <a:extLst>
                <a:ext uri="{FF2B5EF4-FFF2-40B4-BE49-F238E27FC236}">
                  <a16:creationId xmlns:a16="http://schemas.microsoft.com/office/drawing/2014/main" id="{E5BDF157-C2D6-4ACF-A072-5C2279B76644}"/>
                </a:ext>
              </a:extLst>
            </p:cNvPr>
            <p:cNvSpPr>
              <a:spLocks/>
            </p:cNvSpPr>
            <p:nvPr/>
          </p:nvSpPr>
          <p:spPr bwMode="auto">
            <a:xfrm>
              <a:off x="4957855" y="3257187"/>
              <a:ext cx="24183" cy="26499"/>
            </a:xfrm>
            <a:custGeom>
              <a:avLst/>
              <a:gdLst>
                <a:gd name="T0" fmla="*/ 21 w 30"/>
                <a:gd name="T1" fmla="*/ 33 h 35"/>
                <a:gd name="T2" fmla="*/ 19 w 30"/>
                <a:gd name="T3" fmla="*/ 31 h 35"/>
                <a:gd name="T4" fmla="*/ 13 w 30"/>
                <a:gd name="T5" fmla="*/ 33 h 35"/>
                <a:gd name="T6" fmla="*/ 9 w 30"/>
                <a:gd name="T7" fmla="*/ 35 h 35"/>
                <a:gd name="T8" fmla="*/ 0 w 30"/>
                <a:gd name="T9" fmla="*/ 35 h 35"/>
                <a:gd name="T10" fmla="*/ 0 w 30"/>
                <a:gd name="T11" fmla="*/ 33 h 35"/>
                <a:gd name="T12" fmla="*/ 2 w 30"/>
                <a:gd name="T13" fmla="*/ 29 h 35"/>
                <a:gd name="T14" fmla="*/ 2 w 30"/>
                <a:gd name="T15" fmla="*/ 27 h 35"/>
                <a:gd name="T16" fmla="*/ 5 w 30"/>
                <a:gd name="T17" fmla="*/ 23 h 35"/>
                <a:gd name="T18" fmla="*/ 5 w 30"/>
                <a:gd name="T19" fmla="*/ 16 h 35"/>
                <a:gd name="T20" fmla="*/ 7 w 30"/>
                <a:gd name="T21" fmla="*/ 14 h 35"/>
                <a:gd name="T22" fmla="*/ 7 w 30"/>
                <a:gd name="T23" fmla="*/ 8 h 35"/>
                <a:gd name="T24" fmla="*/ 15 w 30"/>
                <a:gd name="T25" fmla="*/ 6 h 35"/>
                <a:gd name="T26" fmla="*/ 17 w 30"/>
                <a:gd name="T27" fmla="*/ 4 h 35"/>
                <a:gd name="T28" fmla="*/ 19 w 30"/>
                <a:gd name="T29" fmla="*/ 4 h 35"/>
                <a:gd name="T30" fmla="*/ 24 w 30"/>
                <a:gd name="T31" fmla="*/ 0 h 35"/>
                <a:gd name="T32" fmla="*/ 24 w 30"/>
                <a:gd name="T33" fmla="*/ 0 h 35"/>
                <a:gd name="T34" fmla="*/ 24 w 30"/>
                <a:gd name="T35" fmla="*/ 2 h 35"/>
                <a:gd name="T36" fmla="*/ 28 w 30"/>
                <a:gd name="T37" fmla="*/ 6 h 35"/>
                <a:gd name="T38" fmla="*/ 30 w 30"/>
                <a:gd name="T39" fmla="*/ 6 h 35"/>
                <a:gd name="T40" fmla="*/ 30 w 30"/>
                <a:gd name="T41" fmla="*/ 8 h 35"/>
                <a:gd name="T42" fmla="*/ 30 w 30"/>
                <a:gd name="T43" fmla="*/ 14 h 35"/>
                <a:gd name="T44" fmla="*/ 28 w 30"/>
                <a:gd name="T45" fmla="*/ 14 h 35"/>
                <a:gd name="T46" fmla="*/ 24 w 30"/>
                <a:gd name="T47" fmla="*/ 19 h 35"/>
                <a:gd name="T48" fmla="*/ 21 w 30"/>
                <a:gd name="T49" fmla="*/ 19 h 35"/>
                <a:gd name="T50" fmla="*/ 19 w 30"/>
                <a:gd name="T51" fmla="*/ 23 h 35"/>
                <a:gd name="T52" fmla="*/ 15 w 30"/>
                <a:gd name="T53" fmla="*/ 23 h 35"/>
                <a:gd name="T54" fmla="*/ 17 w 30"/>
                <a:gd name="T55" fmla="*/ 25 h 35"/>
                <a:gd name="T56" fmla="*/ 19 w 30"/>
                <a:gd name="T57" fmla="*/ 25 h 35"/>
                <a:gd name="T58" fmla="*/ 21 w 30"/>
                <a:gd name="T59" fmla="*/ 23 h 35"/>
                <a:gd name="T60" fmla="*/ 28 w 30"/>
                <a:gd name="T61" fmla="*/ 23 h 35"/>
                <a:gd name="T62" fmla="*/ 28 w 30"/>
                <a:gd name="T63" fmla="*/ 25 h 35"/>
                <a:gd name="T64" fmla="*/ 24 w 30"/>
                <a:gd name="T65" fmla="*/ 33 h 35"/>
                <a:gd name="T66" fmla="*/ 21 w 30"/>
                <a:gd name="T6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5">
                  <a:moveTo>
                    <a:pt x="21" y="33"/>
                  </a:moveTo>
                  <a:lnTo>
                    <a:pt x="19" y="31"/>
                  </a:lnTo>
                  <a:lnTo>
                    <a:pt x="13" y="33"/>
                  </a:lnTo>
                  <a:lnTo>
                    <a:pt x="9" y="35"/>
                  </a:lnTo>
                  <a:lnTo>
                    <a:pt x="0" y="35"/>
                  </a:lnTo>
                  <a:lnTo>
                    <a:pt x="0" y="33"/>
                  </a:lnTo>
                  <a:lnTo>
                    <a:pt x="2" y="29"/>
                  </a:lnTo>
                  <a:lnTo>
                    <a:pt x="2" y="27"/>
                  </a:lnTo>
                  <a:lnTo>
                    <a:pt x="5" y="23"/>
                  </a:lnTo>
                  <a:lnTo>
                    <a:pt x="5" y="16"/>
                  </a:lnTo>
                  <a:lnTo>
                    <a:pt x="7" y="14"/>
                  </a:lnTo>
                  <a:lnTo>
                    <a:pt x="7" y="8"/>
                  </a:lnTo>
                  <a:lnTo>
                    <a:pt x="15" y="6"/>
                  </a:lnTo>
                  <a:lnTo>
                    <a:pt x="17" y="4"/>
                  </a:lnTo>
                  <a:lnTo>
                    <a:pt x="19" y="4"/>
                  </a:lnTo>
                  <a:lnTo>
                    <a:pt x="24" y="0"/>
                  </a:lnTo>
                  <a:lnTo>
                    <a:pt x="24" y="0"/>
                  </a:lnTo>
                  <a:lnTo>
                    <a:pt x="24" y="2"/>
                  </a:lnTo>
                  <a:lnTo>
                    <a:pt x="28" y="6"/>
                  </a:lnTo>
                  <a:lnTo>
                    <a:pt x="30" y="6"/>
                  </a:lnTo>
                  <a:lnTo>
                    <a:pt x="30" y="8"/>
                  </a:lnTo>
                  <a:lnTo>
                    <a:pt x="30" y="14"/>
                  </a:lnTo>
                  <a:lnTo>
                    <a:pt x="28" y="14"/>
                  </a:lnTo>
                  <a:lnTo>
                    <a:pt x="24" y="19"/>
                  </a:lnTo>
                  <a:lnTo>
                    <a:pt x="21" y="19"/>
                  </a:lnTo>
                  <a:lnTo>
                    <a:pt x="19" y="23"/>
                  </a:lnTo>
                  <a:lnTo>
                    <a:pt x="15" y="23"/>
                  </a:lnTo>
                  <a:lnTo>
                    <a:pt x="17" y="25"/>
                  </a:lnTo>
                  <a:lnTo>
                    <a:pt x="19" y="25"/>
                  </a:lnTo>
                  <a:lnTo>
                    <a:pt x="21" y="23"/>
                  </a:lnTo>
                  <a:lnTo>
                    <a:pt x="28" y="23"/>
                  </a:lnTo>
                  <a:lnTo>
                    <a:pt x="28" y="25"/>
                  </a:lnTo>
                  <a:lnTo>
                    <a:pt x="24" y="33"/>
                  </a:lnTo>
                  <a:lnTo>
                    <a:pt x="21" y="3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22" name="Freeform 109">
              <a:extLst>
                <a:ext uri="{FF2B5EF4-FFF2-40B4-BE49-F238E27FC236}">
                  <a16:creationId xmlns:a16="http://schemas.microsoft.com/office/drawing/2014/main" id="{66DD20E9-06DC-473C-9D04-2C7356F85F3C}"/>
                </a:ext>
              </a:extLst>
            </p:cNvPr>
            <p:cNvSpPr>
              <a:spLocks/>
            </p:cNvSpPr>
            <p:nvPr/>
          </p:nvSpPr>
          <p:spPr bwMode="auto">
            <a:xfrm>
              <a:off x="4946570" y="3267787"/>
              <a:ext cx="164447" cy="204411"/>
            </a:xfrm>
            <a:custGeom>
              <a:avLst/>
              <a:gdLst>
                <a:gd name="T0" fmla="*/ 21 w 204"/>
                <a:gd name="T1" fmla="*/ 158 h 270"/>
                <a:gd name="T2" fmla="*/ 40 w 204"/>
                <a:gd name="T3" fmla="*/ 152 h 270"/>
                <a:gd name="T4" fmla="*/ 50 w 204"/>
                <a:gd name="T5" fmla="*/ 144 h 270"/>
                <a:gd name="T6" fmla="*/ 69 w 204"/>
                <a:gd name="T7" fmla="*/ 139 h 270"/>
                <a:gd name="T8" fmla="*/ 118 w 204"/>
                <a:gd name="T9" fmla="*/ 78 h 270"/>
                <a:gd name="T10" fmla="*/ 48 w 204"/>
                <a:gd name="T11" fmla="*/ 55 h 270"/>
                <a:gd name="T12" fmla="*/ 40 w 204"/>
                <a:gd name="T13" fmla="*/ 40 h 270"/>
                <a:gd name="T14" fmla="*/ 38 w 204"/>
                <a:gd name="T15" fmla="*/ 19 h 270"/>
                <a:gd name="T16" fmla="*/ 44 w 204"/>
                <a:gd name="T17" fmla="*/ 13 h 270"/>
                <a:gd name="T18" fmla="*/ 59 w 204"/>
                <a:gd name="T19" fmla="*/ 30 h 270"/>
                <a:gd name="T20" fmla="*/ 76 w 204"/>
                <a:gd name="T21" fmla="*/ 36 h 270"/>
                <a:gd name="T22" fmla="*/ 86 w 204"/>
                <a:gd name="T23" fmla="*/ 30 h 270"/>
                <a:gd name="T24" fmla="*/ 94 w 204"/>
                <a:gd name="T25" fmla="*/ 26 h 270"/>
                <a:gd name="T26" fmla="*/ 107 w 204"/>
                <a:gd name="T27" fmla="*/ 26 h 270"/>
                <a:gd name="T28" fmla="*/ 128 w 204"/>
                <a:gd name="T29" fmla="*/ 17 h 270"/>
                <a:gd name="T30" fmla="*/ 141 w 204"/>
                <a:gd name="T31" fmla="*/ 19 h 270"/>
                <a:gd name="T32" fmla="*/ 153 w 204"/>
                <a:gd name="T33" fmla="*/ 17 h 270"/>
                <a:gd name="T34" fmla="*/ 170 w 204"/>
                <a:gd name="T35" fmla="*/ 11 h 270"/>
                <a:gd name="T36" fmla="*/ 179 w 204"/>
                <a:gd name="T37" fmla="*/ 11 h 270"/>
                <a:gd name="T38" fmla="*/ 187 w 204"/>
                <a:gd name="T39" fmla="*/ 7 h 270"/>
                <a:gd name="T40" fmla="*/ 191 w 204"/>
                <a:gd name="T41" fmla="*/ 0 h 270"/>
                <a:gd name="T42" fmla="*/ 196 w 204"/>
                <a:gd name="T43" fmla="*/ 2 h 270"/>
                <a:gd name="T44" fmla="*/ 204 w 204"/>
                <a:gd name="T45" fmla="*/ 5 h 270"/>
                <a:gd name="T46" fmla="*/ 200 w 204"/>
                <a:gd name="T47" fmla="*/ 13 h 270"/>
                <a:gd name="T48" fmla="*/ 202 w 204"/>
                <a:gd name="T49" fmla="*/ 17 h 270"/>
                <a:gd name="T50" fmla="*/ 200 w 204"/>
                <a:gd name="T51" fmla="*/ 26 h 270"/>
                <a:gd name="T52" fmla="*/ 200 w 204"/>
                <a:gd name="T53" fmla="*/ 34 h 270"/>
                <a:gd name="T54" fmla="*/ 204 w 204"/>
                <a:gd name="T55" fmla="*/ 32 h 270"/>
                <a:gd name="T56" fmla="*/ 204 w 204"/>
                <a:gd name="T57" fmla="*/ 34 h 270"/>
                <a:gd name="T58" fmla="*/ 196 w 204"/>
                <a:gd name="T59" fmla="*/ 40 h 270"/>
                <a:gd name="T60" fmla="*/ 196 w 204"/>
                <a:gd name="T61" fmla="*/ 51 h 270"/>
                <a:gd name="T62" fmla="*/ 185 w 204"/>
                <a:gd name="T63" fmla="*/ 74 h 270"/>
                <a:gd name="T64" fmla="*/ 175 w 204"/>
                <a:gd name="T65" fmla="*/ 82 h 270"/>
                <a:gd name="T66" fmla="*/ 175 w 204"/>
                <a:gd name="T67" fmla="*/ 91 h 270"/>
                <a:gd name="T68" fmla="*/ 156 w 204"/>
                <a:gd name="T69" fmla="*/ 129 h 270"/>
                <a:gd name="T70" fmla="*/ 141 w 204"/>
                <a:gd name="T71" fmla="*/ 154 h 270"/>
                <a:gd name="T72" fmla="*/ 101 w 204"/>
                <a:gd name="T73" fmla="*/ 192 h 270"/>
                <a:gd name="T74" fmla="*/ 80 w 204"/>
                <a:gd name="T75" fmla="*/ 205 h 270"/>
                <a:gd name="T76" fmla="*/ 57 w 204"/>
                <a:gd name="T77" fmla="*/ 226 h 270"/>
                <a:gd name="T78" fmla="*/ 42 w 204"/>
                <a:gd name="T79" fmla="*/ 243 h 270"/>
                <a:gd name="T80" fmla="*/ 31 w 204"/>
                <a:gd name="T81" fmla="*/ 251 h 270"/>
                <a:gd name="T82" fmla="*/ 0 w 204"/>
                <a:gd name="T83" fmla="*/ 257 h 270"/>
                <a:gd name="T84" fmla="*/ 19 w 204"/>
                <a:gd name="T85" fmla="*/ 16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4" h="270">
                  <a:moveTo>
                    <a:pt x="19" y="163"/>
                  </a:moveTo>
                  <a:lnTo>
                    <a:pt x="21" y="163"/>
                  </a:lnTo>
                  <a:lnTo>
                    <a:pt x="21" y="158"/>
                  </a:lnTo>
                  <a:lnTo>
                    <a:pt x="27" y="156"/>
                  </a:lnTo>
                  <a:lnTo>
                    <a:pt x="33" y="154"/>
                  </a:lnTo>
                  <a:lnTo>
                    <a:pt x="40" y="152"/>
                  </a:lnTo>
                  <a:lnTo>
                    <a:pt x="44" y="150"/>
                  </a:lnTo>
                  <a:lnTo>
                    <a:pt x="44" y="146"/>
                  </a:lnTo>
                  <a:lnTo>
                    <a:pt x="50" y="144"/>
                  </a:lnTo>
                  <a:lnTo>
                    <a:pt x="52" y="144"/>
                  </a:lnTo>
                  <a:lnTo>
                    <a:pt x="57" y="139"/>
                  </a:lnTo>
                  <a:lnTo>
                    <a:pt x="69" y="139"/>
                  </a:lnTo>
                  <a:lnTo>
                    <a:pt x="82" y="139"/>
                  </a:lnTo>
                  <a:lnTo>
                    <a:pt x="143" y="78"/>
                  </a:lnTo>
                  <a:lnTo>
                    <a:pt x="118" y="78"/>
                  </a:lnTo>
                  <a:lnTo>
                    <a:pt x="59" y="61"/>
                  </a:lnTo>
                  <a:lnTo>
                    <a:pt x="54" y="57"/>
                  </a:lnTo>
                  <a:lnTo>
                    <a:pt x="48" y="55"/>
                  </a:lnTo>
                  <a:lnTo>
                    <a:pt x="44" y="49"/>
                  </a:lnTo>
                  <a:lnTo>
                    <a:pt x="46" y="42"/>
                  </a:lnTo>
                  <a:lnTo>
                    <a:pt x="40" y="40"/>
                  </a:lnTo>
                  <a:lnTo>
                    <a:pt x="35" y="30"/>
                  </a:lnTo>
                  <a:lnTo>
                    <a:pt x="35" y="21"/>
                  </a:lnTo>
                  <a:lnTo>
                    <a:pt x="38" y="19"/>
                  </a:lnTo>
                  <a:lnTo>
                    <a:pt x="42" y="11"/>
                  </a:lnTo>
                  <a:lnTo>
                    <a:pt x="42" y="13"/>
                  </a:lnTo>
                  <a:lnTo>
                    <a:pt x="44" y="13"/>
                  </a:lnTo>
                  <a:lnTo>
                    <a:pt x="57" y="28"/>
                  </a:lnTo>
                  <a:lnTo>
                    <a:pt x="59" y="30"/>
                  </a:lnTo>
                  <a:lnTo>
                    <a:pt x="59" y="30"/>
                  </a:lnTo>
                  <a:lnTo>
                    <a:pt x="65" y="34"/>
                  </a:lnTo>
                  <a:lnTo>
                    <a:pt x="69" y="36"/>
                  </a:lnTo>
                  <a:lnTo>
                    <a:pt x="76" y="36"/>
                  </a:lnTo>
                  <a:lnTo>
                    <a:pt x="78" y="34"/>
                  </a:lnTo>
                  <a:lnTo>
                    <a:pt x="82" y="30"/>
                  </a:lnTo>
                  <a:lnTo>
                    <a:pt x="86" y="30"/>
                  </a:lnTo>
                  <a:lnTo>
                    <a:pt x="92" y="23"/>
                  </a:lnTo>
                  <a:lnTo>
                    <a:pt x="94" y="23"/>
                  </a:lnTo>
                  <a:lnTo>
                    <a:pt x="94" y="26"/>
                  </a:lnTo>
                  <a:lnTo>
                    <a:pt x="101" y="26"/>
                  </a:lnTo>
                  <a:lnTo>
                    <a:pt x="103" y="26"/>
                  </a:lnTo>
                  <a:lnTo>
                    <a:pt x="107" y="26"/>
                  </a:lnTo>
                  <a:lnTo>
                    <a:pt x="111" y="26"/>
                  </a:lnTo>
                  <a:lnTo>
                    <a:pt x="124" y="19"/>
                  </a:lnTo>
                  <a:lnTo>
                    <a:pt x="128" y="17"/>
                  </a:lnTo>
                  <a:lnTo>
                    <a:pt x="132" y="19"/>
                  </a:lnTo>
                  <a:lnTo>
                    <a:pt x="135" y="19"/>
                  </a:lnTo>
                  <a:lnTo>
                    <a:pt x="141" y="19"/>
                  </a:lnTo>
                  <a:lnTo>
                    <a:pt x="147" y="15"/>
                  </a:lnTo>
                  <a:lnTo>
                    <a:pt x="153" y="15"/>
                  </a:lnTo>
                  <a:lnTo>
                    <a:pt x="153" y="17"/>
                  </a:lnTo>
                  <a:lnTo>
                    <a:pt x="156" y="17"/>
                  </a:lnTo>
                  <a:lnTo>
                    <a:pt x="166" y="15"/>
                  </a:lnTo>
                  <a:lnTo>
                    <a:pt x="170" y="11"/>
                  </a:lnTo>
                  <a:lnTo>
                    <a:pt x="177" y="11"/>
                  </a:lnTo>
                  <a:lnTo>
                    <a:pt x="177" y="13"/>
                  </a:lnTo>
                  <a:lnTo>
                    <a:pt x="179" y="11"/>
                  </a:lnTo>
                  <a:lnTo>
                    <a:pt x="183" y="11"/>
                  </a:lnTo>
                  <a:lnTo>
                    <a:pt x="187" y="7"/>
                  </a:lnTo>
                  <a:lnTo>
                    <a:pt x="187" y="7"/>
                  </a:lnTo>
                  <a:lnTo>
                    <a:pt x="189" y="5"/>
                  </a:lnTo>
                  <a:lnTo>
                    <a:pt x="189" y="5"/>
                  </a:lnTo>
                  <a:lnTo>
                    <a:pt x="191" y="0"/>
                  </a:lnTo>
                  <a:lnTo>
                    <a:pt x="194" y="2"/>
                  </a:lnTo>
                  <a:lnTo>
                    <a:pt x="194" y="0"/>
                  </a:lnTo>
                  <a:lnTo>
                    <a:pt x="196" y="2"/>
                  </a:lnTo>
                  <a:lnTo>
                    <a:pt x="200" y="5"/>
                  </a:lnTo>
                  <a:lnTo>
                    <a:pt x="202" y="5"/>
                  </a:lnTo>
                  <a:lnTo>
                    <a:pt x="204" y="5"/>
                  </a:lnTo>
                  <a:lnTo>
                    <a:pt x="202" y="7"/>
                  </a:lnTo>
                  <a:lnTo>
                    <a:pt x="200" y="11"/>
                  </a:lnTo>
                  <a:lnTo>
                    <a:pt x="200" y="13"/>
                  </a:lnTo>
                  <a:lnTo>
                    <a:pt x="200" y="15"/>
                  </a:lnTo>
                  <a:lnTo>
                    <a:pt x="200" y="17"/>
                  </a:lnTo>
                  <a:lnTo>
                    <a:pt x="202" y="17"/>
                  </a:lnTo>
                  <a:lnTo>
                    <a:pt x="202" y="19"/>
                  </a:lnTo>
                  <a:lnTo>
                    <a:pt x="200" y="21"/>
                  </a:lnTo>
                  <a:lnTo>
                    <a:pt x="200" y="26"/>
                  </a:lnTo>
                  <a:lnTo>
                    <a:pt x="200" y="28"/>
                  </a:lnTo>
                  <a:lnTo>
                    <a:pt x="202" y="30"/>
                  </a:lnTo>
                  <a:lnTo>
                    <a:pt x="200" y="34"/>
                  </a:lnTo>
                  <a:lnTo>
                    <a:pt x="202" y="34"/>
                  </a:lnTo>
                  <a:lnTo>
                    <a:pt x="202" y="32"/>
                  </a:lnTo>
                  <a:lnTo>
                    <a:pt x="204" y="32"/>
                  </a:lnTo>
                  <a:lnTo>
                    <a:pt x="204" y="36"/>
                  </a:lnTo>
                  <a:lnTo>
                    <a:pt x="204" y="36"/>
                  </a:lnTo>
                  <a:lnTo>
                    <a:pt x="204" y="34"/>
                  </a:lnTo>
                  <a:lnTo>
                    <a:pt x="200" y="34"/>
                  </a:lnTo>
                  <a:lnTo>
                    <a:pt x="198" y="36"/>
                  </a:lnTo>
                  <a:lnTo>
                    <a:pt x="196" y="40"/>
                  </a:lnTo>
                  <a:lnTo>
                    <a:pt x="198" y="42"/>
                  </a:lnTo>
                  <a:lnTo>
                    <a:pt x="196" y="49"/>
                  </a:lnTo>
                  <a:lnTo>
                    <a:pt x="196" y="51"/>
                  </a:lnTo>
                  <a:lnTo>
                    <a:pt x="196" y="55"/>
                  </a:lnTo>
                  <a:lnTo>
                    <a:pt x="189" y="66"/>
                  </a:lnTo>
                  <a:lnTo>
                    <a:pt x="185" y="74"/>
                  </a:lnTo>
                  <a:lnTo>
                    <a:pt x="181" y="78"/>
                  </a:lnTo>
                  <a:lnTo>
                    <a:pt x="179" y="78"/>
                  </a:lnTo>
                  <a:lnTo>
                    <a:pt x="175" y="82"/>
                  </a:lnTo>
                  <a:lnTo>
                    <a:pt x="175" y="85"/>
                  </a:lnTo>
                  <a:lnTo>
                    <a:pt x="177" y="89"/>
                  </a:lnTo>
                  <a:lnTo>
                    <a:pt x="175" y="91"/>
                  </a:lnTo>
                  <a:lnTo>
                    <a:pt x="164" y="112"/>
                  </a:lnTo>
                  <a:lnTo>
                    <a:pt x="162" y="118"/>
                  </a:lnTo>
                  <a:lnTo>
                    <a:pt x="156" y="129"/>
                  </a:lnTo>
                  <a:lnTo>
                    <a:pt x="156" y="131"/>
                  </a:lnTo>
                  <a:lnTo>
                    <a:pt x="141" y="150"/>
                  </a:lnTo>
                  <a:lnTo>
                    <a:pt x="141" y="154"/>
                  </a:lnTo>
                  <a:lnTo>
                    <a:pt x="135" y="160"/>
                  </a:lnTo>
                  <a:lnTo>
                    <a:pt x="124" y="173"/>
                  </a:lnTo>
                  <a:lnTo>
                    <a:pt x="101" y="192"/>
                  </a:lnTo>
                  <a:lnTo>
                    <a:pt x="92" y="201"/>
                  </a:lnTo>
                  <a:lnTo>
                    <a:pt x="86" y="203"/>
                  </a:lnTo>
                  <a:lnTo>
                    <a:pt x="80" y="205"/>
                  </a:lnTo>
                  <a:lnTo>
                    <a:pt x="73" y="211"/>
                  </a:lnTo>
                  <a:lnTo>
                    <a:pt x="59" y="226"/>
                  </a:lnTo>
                  <a:lnTo>
                    <a:pt x="57" y="226"/>
                  </a:lnTo>
                  <a:lnTo>
                    <a:pt x="46" y="238"/>
                  </a:lnTo>
                  <a:lnTo>
                    <a:pt x="44" y="238"/>
                  </a:lnTo>
                  <a:lnTo>
                    <a:pt x="42" y="243"/>
                  </a:lnTo>
                  <a:lnTo>
                    <a:pt x="38" y="243"/>
                  </a:lnTo>
                  <a:lnTo>
                    <a:pt x="33" y="247"/>
                  </a:lnTo>
                  <a:lnTo>
                    <a:pt x="31" y="251"/>
                  </a:lnTo>
                  <a:lnTo>
                    <a:pt x="14" y="270"/>
                  </a:lnTo>
                  <a:lnTo>
                    <a:pt x="14" y="270"/>
                  </a:lnTo>
                  <a:lnTo>
                    <a:pt x="0" y="257"/>
                  </a:lnTo>
                  <a:lnTo>
                    <a:pt x="2" y="179"/>
                  </a:lnTo>
                  <a:lnTo>
                    <a:pt x="19" y="163"/>
                  </a:lnTo>
                  <a:lnTo>
                    <a:pt x="19" y="16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23" name="Freeform 110">
              <a:extLst>
                <a:ext uri="{FF2B5EF4-FFF2-40B4-BE49-F238E27FC236}">
                  <a16:creationId xmlns:a16="http://schemas.microsoft.com/office/drawing/2014/main" id="{DD14152A-DAA0-4961-BB4D-8C7A3F24426A}"/>
                </a:ext>
              </a:extLst>
            </p:cNvPr>
            <p:cNvSpPr>
              <a:spLocks noEditPoints="1"/>
            </p:cNvSpPr>
            <p:nvPr/>
          </p:nvSpPr>
          <p:spPr bwMode="auto">
            <a:xfrm>
              <a:off x="4793407" y="3366962"/>
              <a:ext cx="168478" cy="152929"/>
            </a:xfrm>
            <a:custGeom>
              <a:avLst/>
              <a:gdLst>
                <a:gd name="T0" fmla="*/ 55 w 209"/>
                <a:gd name="T1" fmla="*/ 23 h 202"/>
                <a:gd name="T2" fmla="*/ 57 w 209"/>
                <a:gd name="T3" fmla="*/ 19 h 202"/>
                <a:gd name="T4" fmla="*/ 63 w 209"/>
                <a:gd name="T5" fmla="*/ 17 h 202"/>
                <a:gd name="T6" fmla="*/ 76 w 209"/>
                <a:gd name="T7" fmla="*/ 0 h 202"/>
                <a:gd name="T8" fmla="*/ 82 w 209"/>
                <a:gd name="T9" fmla="*/ 2 h 202"/>
                <a:gd name="T10" fmla="*/ 84 w 209"/>
                <a:gd name="T11" fmla="*/ 15 h 202"/>
                <a:gd name="T12" fmla="*/ 93 w 209"/>
                <a:gd name="T13" fmla="*/ 19 h 202"/>
                <a:gd name="T14" fmla="*/ 101 w 209"/>
                <a:gd name="T15" fmla="*/ 19 h 202"/>
                <a:gd name="T16" fmla="*/ 116 w 209"/>
                <a:gd name="T17" fmla="*/ 21 h 202"/>
                <a:gd name="T18" fmla="*/ 129 w 209"/>
                <a:gd name="T19" fmla="*/ 32 h 202"/>
                <a:gd name="T20" fmla="*/ 135 w 209"/>
                <a:gd name="T21" fmla="*/ 38 h 202"/>
                <a:gd name="T22" fmla="*/ 147 w 209"/>
                <a:gd name="T23" fmla="*/ 40 h 202"/>
                <a:gd name="T24" fmla="*/ 156 w 209"/>
                <a:gd name="T25" fmla="*/ 40 h 202"/>
                <a:gd name="T26" fmla="*/ 162 w 209"/>
                <a:gd name="T27" fmla="*/ 40 h 202"/>
                <a:gd name="T28" fmla="*/ 169 w 209"/>
                <a:gd name="T29" fmla="*/ 27 h 202"/>
                <a:gd name="T30" fmla="*/ 177 w 209"/>
                <a:gd name="T31" fmla="*/ 27 h 202"/>
                <a:gd name="T32" fmla="*/ 188 w 209"/>
                <a:gd name="T33" fmla="*/ 25 h 202"/>
                <a:gd name="T34" fmla="*/ 194 w 209"/>
                <a:gd name="T35" fmla="*/ 29 h 202"/>
                <a:gd name="T36" fmla="*/ 204 w 209"/>
                <a:gd name="T37" fmla="*/ 32 h 202"/>
                <a:gd name="T38" fmla="*/ 192 w 209"/>
                <a:gd name="T39" fmla="*/ 48 h 202"/>
                <a:gd name="T40" fmla="*/ 204 w 209"/>
                <a:gd name="T41" fmla="*/ 139 h 202"/>
                <a:gd name="T42" fmla="*/ 198 w 209"/>
                <a:gd name="T43" fmla="*/ 150 h 202"/>
                <a:gd name="T44" fmla="*/ 194 w 209"/>
                <a:gd name="T45" fmla="*/ 152 h 202"/>
                <a:gd name="T46" fmla="*/ 188 w 209"/>
                <a:gd name="T47" fmla="*/ 156 h 202"/>
                <a:gd name="T48" fmla="*/ 179 w 209"/>
                <a:gd name="T49" fmla="*/ 162 h 202"/>
                <a:gd name="T50" fmla="*/ 175 w 209"/>
                <a:gd name="T51" fmla="*/ 164 h 202"/>
                <a:gd name="T52" fmla="*/ 173 w 209"/>
                <a:gd name="T53" fmla="*/ 171 h 202"/>
                <a:gd name="T54" fmla="*/ 171 w 209"/>
                <a:gd name="T55" fmla="*/ 175 h 202"/>
                <a:gd name="T56" fmla="*/ 169 w 209"/>
                <a:gd name="T57" fmla="*/ 183 h 202"/>
                <a:gd name="T58" fmla="*/ 158 w 209"/>
                <a:gd name="T59" fmla="*/ 200 h 202"/>
                <a:gd name="T60" fmla="*/ 152 w 209"/>
                <a:gd name="T61" fmla="*/ 202 h 202"/>
                <a:gd name="T62" fmla="*/ 124 w 209"/>
                <a:gd name="T63" fmla="*/ 183 h 202"/>
                <a:gd name="T64" fmla="*/ 124 w 209"/>
                <a:gd name="T65" fmla="*/ 179 h 202"/>
                <a:gd name="T66" fmla="*/ 48 w 209"/>
                <a:gd name="T67" fmla="*/ 129 h 202"/>
                <a:gd name="T68" fmla="*/ 48 w 209"/>
                <a:gd name="T69" fmla="*/ 110 h 202"/>
                <a:gd name="T70" fmla="*/ 53 w 209"/>
                <a:gd name="T71" fmla="*/ 101 h 202"/>
                <a:gd name="T72" fmla="*/ 57 w 209"/>
                <a:gd name="T73" fmla="*/ 93 h 202"/>
                <a:gd name="T74" fmla="*/ 61 w 209"/>
                <a:gd name="T75" fmla="*/ 88 h 202"/>
                <a:gd name="T76" fmla="*/ 67 w 209"/>
                <a:gd name="T77" fmla="*/ 86 h 202"/>
                <a:gd name="T78" fmla="*/ 69 w 209"/>
                <a:gd name="T79" fmla="*/ 78 h 202"/>
                <a:gd name="T80" fmla="*/ 76 w 209"/>
                <a:gd name="T81" fmla="*/ 70 h 202"/>
                <a:gd name="T82" fmla="*/ 72 w 209"/>
                <a:gd name="T83" fmla="*/ 61 h 202"/>
                <a:gd name="T84" fmla="*/ 69 w 209"/>
                <a:gd name="T85" fmla="*/ 57 h 202"/>
                <a:gd name="T86" fmla="*/ 65 w 209"/>
                <a:gd name="T87" fmla="*/ 51 h 202"/>
                <a:gd name="T88" fmla="*/ 61 w 209"/>
                <a:gd name="T89" fmla="*/ 42 h 202"/>
                <a:gd name="T90" fmla="*/ 57 w 209"/>
                <a:gd name="T91" fmla="*/ 38 h 202"/>
                <a:gd name="T92" fmla="*/ 55 w 209"/>
                <a:gd name="T93" fmla="*/ 32 h 202"/>
                <a:gd name="T94" fmla="*/ 53 w 209"/>
                <a:gd name="T95" fmla="*/ 25 h 202"/>
                <a:gd name="T96" fmla="*/ 51 w 209"/>
                <a:gd name="T97" fmla="*/ 25 h 202"/>
                <a:gd name="T98" fmla="*/ 0 w 209"/>
                <a:gd name="T99" fmla="*/ 131 h 202"/>
                <a:gd name="T100" fmla="*/ 15 w 209"/>
                <a:gd name="T101" fmla="*/ 131 h 202"/>
                <a:gd name="T102" fmla="*/ 0 w 209"/>
                <a:gd name="T103" fmla="*/ 13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 h="202">
                  <a:moveTo>
                    <a:pt x="51" y="25"/>
                  </a:moveTo>
                  <a:lnTo>
                    <a:pt x="55" y="23"/>
                  </a:lnTo>
                  <a:lnTo>
                    <a:pt x="55" y="21"/>
                  </a:lnTo>
                  <a:lnTo>
                    <a:pt x="57" y="19"/>
                  </a:lnTo>
                  <a:lnTo>
                    <a:pt x="61" y="15"/>
                  </a:lnTo>
                  <a:lnTo>
                    <a:pt x="63" y="17"/>
                  </a:lnTo>
                  <a:lnTo>
                    <a:pt x="67" y="8"/>
                  </a:lnTo>
                  <a:lnTo>
                    <a:pt x="76" y="0"/>
                  </a:lnTo>
                  <a:lnTo>
                    <a:pt x="78" y="4"/>
                  </a:lnTo>
                  <a:lnTo>
                    <a:pt x="82" y="2"/>
                  </a:lnTo>
                  <a:lnTo>
                    <a:pt x="84" y="2"/>
                  </a:lnTo>
                  <a:lnTo>
                    <a:pt x="84" y="15"/>
                  </a:lnTo>
                  <a:lnTo>
                    <a:pt x="88" y="19"/>
                  </a:lnTo>
                  <a:lnTo>
                    <a:pt x="93" y="19"/>
                  </a:lnTo>
                  <a:lnTo>
                    <a:pt x="97" y="19"/>
                  </a:lnTo>
                  <a:lnTo>
                    <a:pt x="101" y="19"/>
                  </a:lnTo>
                  <a:lnTo>
                    <a:pt x="112" y="19"/>
                  </a:lnTo>
                  <a:lnTo>
                    <a:pt x="116" y="21"/>
                  </a:lnTo>
                  <a:lnTo>
                    <a:pt x="124" y="29"/>
                  </a:lnTo>
                  <a:lnTo>
                    <a:pt x="129" y="32"/>
                  </a:lnTo>
                  <a:lnTo>
                    <a:pt x="133" y="36"/>
                  </a:lnTo>
                  <a:lnTo>
                    <a:pt x="135" y="38"/>
                  </a:lnTo>
                  <a:lnTo>
                    <a:pt x="141" y="38"/>
                  </a:lnTo>
                  <a:lnTo>
                    <a:pt x="147" y="40"/>
                  </a:lnTo>
                  <a:lnTo>
                    <a:pt x="152" y="38"/>
                  </a:lnTo>
                  <a:lnTo>
                    <a:pt x="156" y="40"/>
                  </a:lnTo>
                  <a:lnTo>
                    <a:pt x="158" y="40"/>
                  </a:lnTo>
                  <a:lnTo>
                    <a:pt x="162" y="40"/>
                  </a:lnTo>
                  <a:lnTo>
                    <a:pt x="166" y="32"/>
                  </a:lnTo>
                  <a:lnTo>
                    <a:pt x="169" y="27"/>
                  </a:lnTo>
                  <a:lnTo>
                    <a:pt x="173" y="27"/>
                  </a:lnTo>
                  <a:lnTo>
                    <a:pt x="177" y="27"/>
                  </a:lnTo>
                  <a:lnTo>
                    <a:pt x="179" y="25"/>
                  </a:lnTo>
                  <a:lnTo>
                    <a:pt x="188" y="25"/>
                  </a:lnTo>
                  <a:lnTo>
                    <a:pt x="192" y="25"/>
                  </a:lnTo>
                  <a:lnTo>
                    <a:pt x="194" y="29"/>
                  </a:lnTo>
                  <a:lnTo>
                    <a:pt x="196" y="32"/>
                  </a:lnTo>
                  <a:lnTo>
                    <a:pt x="204" y="32"/>
                  </a:lnTo>
                  <a:lnTo>
                    <a:pt x="209" y="32"/>
                  </a:lnTo>
                  <a:lnTo>
                    <a:pt x="192" y="48"/>
                  </a:lnTo>
                  <a:lnTo>
                    <a:pt x="190" y="126"/>
                  </a:lnTo>
                  <a:lnTo>
                    <a:pt x="204" y="139"/>
                  </a:lnTo>
                  <a:lnTo>
                    <a:pt x="204" y="141"/>
                  </a:lnTo>
                  <a:lnTo>
                    <a:pt x="198" y="150"/>
                  </a:lnTo>
                  <a:lnTo>
                    <a:pt x="196" y="150"/>
                  </a:lnTo>
                  <a:lnTo>
                    <a:pt x="194" y="152"/>
                  </a:lnTo>
                  <a:lnTo>
                    <a:pt x="196" y="154"/>
                  </a:lnTo>
                  <a:lnTo>
                    <a:pt x="188" y="156"/>
                  </a:lnTo>
                  <a:lnTo>
                    <a:pt x="185" y="162"/>
                  </a:lnTo>
                  <a:lnTo>
                    <a:pt x="179" y="162"/>
                  </a:lnTo>
                  <a:lnTo>
                    <a:pt x="177" y="162"/>
                  </a:lnTo>
                  <a:lnTo>
                    <a:pt x="175" y="164"/>
                  </a:lnTo>
                  <a:lnTo>
                    <a:pt x="173" y="166"/>
                  </a:lnTo>
                  <a:lnTo>
                    <a:pt x="173" y="171"/>
                  </a:lnTo>
                  <a:lnTo>
                    <a:pt x="175" y="171"/>
                  </a:lnTo>
                  <a:lnTo>
                    <a:pt x="171" y="175"/>
                  </a:lnTo>
                  <a:lnTo>
                    <a:pt x="169" y="179"/>
                  </a:lnTo>
                  <a:lnTo>
                    <a:pt x="169" y="183"/>
                  </a:lnTo>
                  <a:lnTo>
                    <a:pt x="164" y="190"/>
                  </a:lnTo>
                  <a:lnTo>
                    <a:pt x="158" y="200"/>
                  </a:lnTo>
                  <a:lnTo>
                    <a:pt x="154" y="202"/>
                  </a:lnTo>
                  <a:lnTo>
                    <a:pt x="152" y="202"/>
                  </a:lnTo>
                  <a:lnTo>
                    <a:pt x="126" y="185"/>
                  </a:lnTo>
                  <a:lnTo>
                    <a:pt x="124" y="183"/>
                  </a:lnTo>
                  <a:lnTo>
                    <a:pt x="124" y="181"/>
                  </a:lnTo>
                  <a:lnTo>
                    <a:pt x="124" y="179"/>
                  </a:lnTo>
                  <a:lnTo>
                    <a:pt x="122" y="173"/>
                  </a:lnTo>
                  <a:lnTo>
                    <a:pt x="48" y="129"/>
                  </a:lnTo>
                  <a:lnTo>
                    <a:pt x="42" y="131"/>
                  </a:lnTo>
                  <a:lnTo>
                    <a:pt x="48" y="110"/>
                  </a:lnTo>
                  <a:lnTo>
                    <a:pt x="48" y="105"/>
                  </a:lnTo>
                  <a:lnTo>
                    <a:pt x="53" y="101"/>
                  </a:lnTo>
                  <a:lnTo>
                    <a:pt x="55" y="97"/>
                  </a:lnTo>
                  <a:lnTo>
                    <a:pt x="57" y="93"/>
                  </a:lnTo>
                  <a:lnTo>
                    <a:pt x="59" y="91"/>
                  </a:lnTo>
                  <a:lnTo>
                    <a:pt x="61" y="88"/>
                  </a:lnTo>
                  <a:lnTo>
                    <a:pt x="61" y="86"/>
                  </a:lnTo>
                  <a:lnTo>
                    <a:pt x="67" y="86"/>
                  </a:lnTo>
                  <a:lnTo>
                    <a:pt x="69" y="82"/>
                  </a:lnTo>
                  <a:lnTo>
                    <a:pt x="69" y="78"/>
                  </a:lnTo>
                  <a:lnTo>
                    <a:pt x="74" y="74"/>
                  </a:lnTo>
                  <a:lnTo>
                    <a:pt x="76" y="70"/>
                  </a:lnTo>
                  <a:lnTo>
                    <a:pt x="74" y="65"/>
                  </a:lnTo>
                  <a:lnTo>
                    <a:pt x="72" y="61"/>
                  </a:lnTo>
                  <a:lnTo>
                    <a:pt x="72" y="59"/>
                  </a:lnTo>
                  <a:lnTo>
                    <a:pt x="69" y="57"/>
                  </a:lnTo>
                  <a:lnTo>
                    <a:pt x="67" y="57"/>
                  </a:lnTo>
                  <a:lnTo>
                    <a:pt x="65" y="51"/>
                  </a:lnTo>
                  <a:lnTo>
                    <a:pt x="61" y="46"/>
                  </a:lnTo>
                  <a:lnTo>
                    <a:pt x="61" y="42"/>
                  </a:lnTo>
                  <a:lnTo>
                    <a:pt x="59" y="38"/>
                  </a:lnTo>
                  <a:lnTo>
                    <a:pt x="57" y="38"/>
                  </a:lnTo>
                  <a:lnTo>
                    <a:pt x="57" y="34"/>
                  </a:lnTo>
                  <a:lnTo>
                    <a:pt x="55" y="32"/>
                  </a:lnTo>
                  <a:lnTo>
                    <a:pt x="53" y="27"/>
                  </a:lnTo>
                  <a:lnTo>
                    <a:pt x="53" y="25"/>
                  </a:lnTo>
                  <a:lnTo>
                    <a:pt x="51" y="25"/>
                  </a:lnTo>
                  <a:lnTo>
                    <a:pt x="51" y="25"/>
                  </a:lnTo>
                  <a:lnTo>
                    <a:pt x="51" y="25"/>
                  </a:lnTo>
                  <a:close/>
                  <a:moveTo>
                    <a:pt x="0" y="131"/>
                  </a:moveTo>
                  <a:lnTo>
                    <a:pt x="6" y="131"/>
                  </a:lnTo>
                  <a:lnTo>
                    <a:pt x="15" y="131"/>
                  </a:lnTo>
                  <a:lnTo>
                    <a:pt x="0" y="131"/>
                  </a:lnTo>
                  <a:lnTo>
                    <a:pt x="0" y="13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24" name="Freeform 111">
              <a:extLst>
                <a:ext uri="{FF2B5EF4-FFF2-40B4-BE49-F238E27FC236}">
                  <a16:creationId xmlns:a16="http://schemas.microsoft.com/office/drawing/2014/main" id="{B351A093-AD90-484F-AFAC-0092F1A4917C}"/>
                </a:ext>
              </a:extLst>
            </p:cNvPr>
            <p:cNvSpPr>
              <a:spLocks/>
            </p:cNvSpPr>
            <p:nvPr/>
          </p:nvSpPr>
          <p:spPr bwMode="auto">
            <a:xfrm>
              <a:off x="4759550" y="3385890"/>
              <a:ext cx="95121" cy="86307"/>
            </a:xfrm>
            <a:custGeom>
              <a:avLst/>
              <a:gdLst>
                <a:gd name="T0" fmla="*/ 90 w 118"/>
                <a:gd name="T1" fmla="*/ 80 h 114"/>
                <a:gd name="T2" fmla="*/ 97 w 118"/>
                <a:gd name="T3" fmla="*/ 72 h 114"/>
                <a:gd name="T4" fmla="*/ 101 w 118"/>
                <a:gd name="T5" fmla="*/ 66 h 114"/>
                <a:gd name="T6" fmla="*/ 103 w 118"/>
                <a:gd name="T7" fmla="*/ 61 h 114"/>
                <a:gd name="T8" fmla="*/ 111 w 118"/>
                <a:gd name="T9" fmla="*/ 57 h 114"/>
                <a:gd name="T10" fmla="*/ 116 w 118"/>
                <a:gd name="T11" fmla="*/ 49 h 114"/>
                <a:gd name="T12" fmla="*/ 116 w 118"/>
                <a:gd name="T13" fmla="*/ 40 h 114"/>
                <a:gd name="T14" fmla="*/ 114 w 118"/>
                <a:gd name="T15" fmla="*/ 34 h 114"/>
                <a:gd name="T16" fmla="*/ 109 w 118"/>
                <a:gd name="T17" fmla="*/ 32 h 114"/>
                <a:gd name="T18" fmla="*/ 103 w 118"/>
                <a:gd name="T19" fmla="*/ 21 h 114"/>
                <a:gd name="T20" fmla="*/ 101 w 118"/>
                <a:gd name="T21" fmla="*/ 13 h 114"/>
                <a:gd name="T22" fmla="*/ 99 w 118"/>
                <a:gd name="T23" fmla="*/ 9 h 114"/>
                <a:gd name="T24" fmla="*/ 95 w 118"/>
                <a:gd name="T25" fmla="*/ 2 h 114"/>
                <a:gd name="T26" fmla="*/ 88 w 118"/>
                <a:gd name="T27" fmla="*/ 2 h 114"/>
                <a:gd name="T28" fmla="*/ 82 w 118"/>
                <a:gd name="T29" fmla="*/ 9 h 114"/>
                <a:gd name="T30" fmla="*/ 71 w 118"/>
                <a:gd name="T31" fmla="*/ 9 h 114"/>
                <a:gd name="T32" fmla="*/ 63 w 118"/>
                <a:gd name="T33" fmla="*/ 9 h 114"/>
                <a:gd name="T34" fmla="*/ 59 w 118"/>
                <a:gd name="T35" fmla="*/ 11 h 114"/>
                <a:gd name="T36" fmla="*/ 57 w 118"/>
                <a:gd name="T37" fmla="*/ 15 h 114"/>
                <a:gd name="T38" fmla="*/ 50 w 118"/>
                <a:gd name="T39" fmla="*/ 13 h 114"/>
                <a:gd name="T40" fmla="*/ 46 w 118"/>
                <a:gd name="T41" fmla="*/ 11 h 114"/>
                <a:gd name="T42" fmla="*/ 38 w 118"/>
                <a:gd name="T43" fmla="*/ 9 h 114"/>
                <a:gd name="T44" fmla="*/ 31 w 118"/>
                <a:gd name="T45" fmla="*/ 9 h 114"/>
                <a:gd name="T46" fmla="*/ 31 w 118"/>
                <a:gd name="T47" fmla="*/ 15 h 114"/>
                <a:gd name="T48" fmla="*/ 31 w 118"/>
                <a:gd name="T49" fmla="*/ 15 h 114"/>
                <a:gd name="T50" fmla="*/ 27 w 118"/>
                <a:gd name="T51" fmla="*/ 21 h 114"/>
                <a:gd name="T52" fmla="*/ 27 w 118"/>
                <a:gd name="T53" fmla="*/ 34 h 114"/>
                <a:gd name="T54" fmla="*/ 29 w 118"/>
                <a:gd name="T55" fmla="*/ 40 h 114"/>
                <a:gd name="T56" fmla="*/ 31 w 118"/>
                <a:gd name="T57" fmla="*/ 47 h 114"/>
                <a:gd name="T58" fmla="*/ 21 w 118"/>
                <a:gd name="T59" fmla="*/ 61 h 114"/>
                <a:gd name="T60" fmla="*/ 15 w 118"/>
                <a:gd name="T61" fmla="*/ 72 h 114"/>
                <a:gd name="T62" fmla="*/ 4 w 118"/>
                <a:gd name="T63" fmla="*/ 89 h 114"/>
                <a:gd name="T64" fmla="*/ 4 w 118"/>
                <a:gd name="T65" fmla="*/ 101 h 114"/>
                <a:gd name="T66" fmla="*/ 2 w 118"/>
                <a:gd name="T67" fmla="*/ 112 h 114"/>
                <a:gd name="T68" fmla="*/ 2 w 118"/>
                <a:gd name="T69" fmla="*/ 114 h 114"/>
                <a:gd name="T70" fmla="*/ 8 w 118"/>
                <a:gd name="T71" fmla="*/ 110 h 114"/>
                <a:gd name="T72" fmla="*/ 12 w 118"/>
                <a:gd name="T73" fmla="*/ 114 h 114"/>
                <a:gd name="T74" fmla="*/ 17 w 118"/>
                <a:gd name="T75" fmla="*/ 112 h 114"/>
                <a:gd name="T76" fmla="*/ 19 w 118"/>
                <a:gd name="T77" fmla="*/ 108 h 114"/>
                <a:gd name="T78" fmla="*/ 21 w 118"/>
                <a:gd name="T79" fmla="*/ 108 h 114"/>
                <a:gd name="T80" fmla="*/ 25 w 118"/>
                <a:gd name="T81" fmla="*/ 108 h 114"/>
                <a:gd name="T82" fmla="*/ 42 w 118"/>
                <a:gd name="T83" fmla="*/ 106 h 114"/>
                <a:gd name="T84" fmla="*/ 84 w 118"/>
                <a:gd name="T85" fmla="*/ 10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114">
                  <a:moveTo>
                    <a:pt x="90" y="85"/>
                  </a:moveTo>
                  <a:lnTo>
                    <a:pt x="90" y="80"/>
                  </a:lnTo>
                  <a:lnTo>
                    <a:pt x="95" y="76"/>
                  </a:lnTo>
                  <a:lnTo>
                    <a:pt x="97" y="72"/>
                  </a:lnTo>
                  <a:lnTo>
                    <a:pt x="99" y="68"/>
                  </a:lnTo>
                  <a:lnTo>
                    <a:pt x="101" y="66"/>
                  </a:lnTo>
                  <a:lnTo>
                    <a:pt x="103" y="63"/>
                  </a:lnTo>
                  <a:lnTo>
                    <a:pt x="103" y="61"/>
                  </a:lnTo>
                  <a:lnTo>
                    <a:pt x="109" y="61"/>
                  </a:lnTo>
                  <a:lnTo>
                    <a:pt x="111" y="57"/>
                  </a:lnTo>
                  <a:lnTo>
                    <a:pt x="111" y="53"/>
                  </a:lnTo>
                  <a:lnTo>
                    <a:pt x="116" y="49"/>
                  </a:lnTo>
                  <a:lnTo>
                    <a:pt x="118" y="45"/>
                  </a:lnTo>
                  <a:lnTo>
                    <a:pt x="116" y="40"/>
                  </a:lnTo>
                  <a:lnTo>
                    <a:pt x="114" y="36"/>
                  </a:lnTo>
                  <a:lnTo>
                    <a:pt x="114" y="34"/>
                  </a:lnTo>
                  <a:lnTo>
                    <a:pt x="111" y="32"/>
                  </a:lnTo>
                  <a:lnTo>
                    <a:pt x="109" y="32"/>
                  </a:lnTo>
                  <a:lnTo>
                    <a:pt x="107" y="26"/>
                  </a:lnTo>
                  <a:lnTo>
                    <a:pt x="103" y="21"/>
                  </a:lnTo>
                  <a:lnTo>
                    <a:pt x="103" y="17"/>
                  </a:lnTo>
                  <a:lnTo>
                    <a:pt x="101" y="13"/>
                  </a:lnTo>
                  <a:lnTo>
                    <a:pt x="99" y="13"/>
                  </a:lnTo>
                  <a:lnTo>
                    <a:pt x="99" y="9"/>
                  </a:lnTo>
                  <a:lnTo>
                    <a:pt x="97" y="7"/>
                  </a:lnTo>
                  <a:lnTo>
                    <a:pt x="95" y="2"/>
                  </a:lnTo>
                  <a:lnTo>
                    <a:pt x="95" y="0"/>
                  </a:lnTo>
                  <a:lnTo>
                    <a:pt x="88" y="2"/>
                  </a:lnTo>
                  <a:lnTo>
                    <a:pt x="86" y="7"/>
                  </a:lnTo>
                  <a:lnTo>
                    <a:pt x="82" y="9"/>
                  </a:lnTo>
                  <a:lnTo>
                    <a:pt x="78" y="7"/>
                  </a:lnTo>
                  <a:lnTo>
                    <a:pt x="71" y="9"/>
                  </a:lnTo>
                  <a:lnTo>
                    <a:pt x="65" y="9"/>
                  </a:lnTo>
                  <a:lnTo>
                    <a:pt x="63" y="9"/>
                  </a:lnTo>
                  <a:lnTo>
                    <a:pt x="61" y="11"/>
                  </a:lnTo>
                  <a:lnTo>
                    <a:pt x="59" y="11"/>
                  </a:lnTo>
                  <a:lnTo>
                    <a:pt x="57" y="13"/>
                  </a:lnTo>
                  <a:lnTo>
                    <a:pt x="57" y="15"/>
                  </a:lnTo>
                  <a:lnTo>
                    <a:pt x="55" y="15"/>
                  </a:lnTo>
                  <a:lnTo>
                    <a:pt x="50" y="13"/>
                  </a:lnTo>
                  <a:lnTo>
                    <a:pt x="48" y="11"/>
                  </a:lnTo>
                  <a:lnTo>
                    <a:pt x="46" y="11"/>
                  </a:lnTo>
                  <a:lnTo>
                    <a:pt x="42" y="11"/>
                  </a:lnTo>
                  <a:lnTo>
                    <a:pt x="38" y="9"/>
                  </a:lnTo>
                  <a:lnTo>
                    <a:pt x="34" y="7"/>
                  </a:lnTo>
                  <a:lnTo>
                    <a:pt x="31" y="9"/>
                  </a:lnTo>
                  <a:lnTo>
                    <a:pt x="31" y="13"/>
                  </a:lnTo>
                  <a:lnTo>
                    <a:pt x="31" y="15"/>
                  </a:lnTo>
                  <a:lnTo>
                    <a:pt x="31" y="15"/>
                  </a:lnTo>
                  <a:lnTo>
                    <a:pt x="31" y="15"/>
                  </a:lnTo>
                  <a:lnTo>
                    <a:pt x="29" y="19"/>
                  </a:lnTo>
                  <a:lnTo>
                    <a:pt x="27" y="21"/>
                  </a:lnTo>
                  <a:lnTo>
                    <a:pt x="27" y="28"/>
                  </a:lnTo>
                  <a:lnTo>
                    <a:pt x="27" y="34"/>
                  </a:lnTo>
                  <a:lnTo>
                    <a:pt x="27" y="38"/>
                  </a:lnTo>
                  <a:lnTo>
                    <a:pt x="29" y="40"/>
                  </a:lnTo>
                  <a:lnTo>
                    <a:pt x="31" y="42"/>
                  </a:lnTo>
                  <a:lnTo>
                    <a:pt x="31" y="47"/>
                  </a:lnTo>
                  <a:lnTo>
                    <a:pt x="31" y="49"/>
                  </a:lnTo>
                  <a:lnTo>
                    <a:pt x="21" y="61"/>
                  </a:lnTo>
                  <a:lnTo>
                    <a:pt x="15" y="70"/>
                  </a:lnTo>
                  <a:lnTo>
                    <a:pt x="15" y="72"/>
                  </a:lnTo>
                  <a:lnTo>
                    <a:pt x="6" y="87"/>
                  </a:lnTo>
                  <a:lnTo>
                    <a:pt x="4" y="89"/>
                  </a:lnTo>
                  <a:lnTo>
                    <a:pt x="4" y="93"/>
                  </a:lnTo>
                  <a:lnTo>
                    <a:pt x="4" y="101"/>
                  </a:lnTo>
                  <a:lnTo>
                    <a:pt x="2" y="108"/>
                  </a:lnTo>
                  <a:lnTo>
                    <a:pt x="2" y="112"/>
                  </a:lnTo>
                  <a:lnTo>
                    <a:pt x="0" y="114"/>
                  </a:lnTo>
                  <a:lnTo>
                    <a:pt x="2" y="114"/>
                  </a:lnTo>
                  <a:lnTo>
                    <a:pt x="4" y="114"/>
                  </a:lnTo>
                  <a:lnTo>
                    <a:pt x="8" y="110"/>
                  </a:lnTo>
                  <a:lnTo>
                    <a:pt x="10" y="112"/>
                  </a:lnTo>
                  <a:lnTo>
                    <a:pt x="12" y="114"/>
                  </a:lnTo>
                  <a:lnTo>
                    <a:pt x="15" y="114"/>
                  </a:lnTo>
                  <a:lnTo>
                    <a:pt x="17" y="112"/>
                  </a:lnTo>
                  <a:lnTo>
                    <a:pt x="17" y="110"/>
                  </a:lnTo>
                  <a:lnTo>
                    <a:pt x="19" y="108"/>
                  </a:lnTo>
                  <a:lnTo>
                    <a:pt x="21" y="110"/>
                  </a:lnTo>
                  <a:lnTo>
                    <a:pt x="21" y="108"/>
                  </a:lnTo>
                  <a:lnTo>
                    <a:pt x="23" y="108"/>
                  </a:lnTo>
                  <a:lnTo>
                    <a:pt x="25" y="108"/>
                  </a:lnTo>
                  <a:lnTo>
                    <a:pt x="42" y="106"/>
                  </a:lnTo>
                  <a:lnTo>
                    <a:pt x="42" y="106"/>
                  </a:lnTo>
                  <a:lnTo>
                    <a:pt x="57" y="106"/>
                  </a:lnTo>
                  <a:lnTo>
                    <a:pt x="84" y="106"/>
                  </a:lnTo>
                  <a:lnTo>
                    <a:pt x="90" y="8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25" name="Freeform 112">
              <a:extLst>
                <a:ext uri="{FF2B5EF4-FFF2-40B4-BE49-F238E27FC236}">
                  <a16:creationId xmlns:a16="http://schemas.microsoft.com/office/drawing/2014/main" id="{11BDD1F1-792A-44D2-AA03-759820E5DC96}"/>
                </a:ext>
              </a:extLst>
            </p:cNvPr>
            <p:cNvSpPr>
              <a:spLocks/>
            </p:cNvSpPr>
            <p:nvPr/>
          </p:nvSpPr>
          <p:spPr bwMode="auto">
            <a:xfrm>
              <a:off x="4517717" y="3280656"/>
              <a:ext cx="211201" cy="132489"/>
            </a:xfrm>
            <a:custGeom>
              <a:avLst/>
              <a:gdLst>
                <a:gd name="T0" fmla="*/ 165 w 262"/>
                <a:gd name="T1" fmla="*/ 6 h 175"/>
                <a:gd name="T2" fmla="*/ 180 w 262"/>
                <a:gd name="T3" fmla="*/ 28 h 175"/>
                <a:gd name="T4" fmla="*/ 178 w 262"/>
                <a:gd name="T5" fmla="*/ 40 h 175"/>
                <a:gd name="T6" fmla="*/ 186 w 262"/>
                <a:gd name="T7" fmla="*/ 47 h 175"/>
                <a:gd name="T8" fmla="*/ 194 w 262"/>
                <a:gd name="T9" fmla="*/ 55 h 175"/>
                <a:gd name="T10" fmla="*/ 209 w 262"/>
                <a:gd name="T11" fmla="*/ 61 h 175"/>
                <a:gd name="T12" fmla="*/ 218 w 262"/>
                <a:gd name="T13" fmla="*/ 70 h 175"/>
                <a:gd name="T14" fmla="*/ 213 w 262"/>
                <a:gd name="T15" fmla="*/ 78 h 175"/>
                <a:gd name="T16" fmla="*/ 226 w 262"/>
                <a:gd name="T17" fmla="*/ 82 h 175"/>
                <a:gd name="T18" fmla="*/ 234 w 262"/>
                <a:gd name="T19" fmla="*/ 95 h 175"/>
                <a:gd name="T20" fmla="*/ 241 w 262"/>
                <a:gd name="T21" fmla="*/ 103 h 175"/>
                <a:gd name="T22" fmla="*/ 253 w 262"/>
                <a:gd name="T23" fmla="*/ 112 h 175"/>
                <a:gd name="T24" fmla="*/ 262 w 262"/>
                <a:gd name="T25" fmla="*/ 122 h 175"/>
                <a:gd name="T26" fmla="*/ 251 w 262"/>
                <a:gd name="T27" fmla="*/ 120 h 175"/>
                <a:gd name="T28" fmla="*/ 234 w 262"/>
                <a:gd name="T29" fmla="*/ 122 h 175"/>
                <a:gd name="T30" fmla="*/ 222 w 262"/>
                <a:gd name="T31" fmla="*/ 120 h 175"/>
                <a:gd name="T32" fmla="*/ 218 w 262"/>
                <a:gd name="T33" fmla="*/ 120 h 175"/>
                <a:gd name="T34" fmla="*/ 207 w 262"/>
                <a:gd name="T35" fmla="*/ 125 h 175"/>
                <a:gd name="T36" fmla="*/ 201 w 262"/>
                <a:gd name="T37" fmla="*/ 125 h 175"/>
                <a:gd name="T38" fmla="*/ 186 w 262"/>
                <a:gd name="T39" fmla="*/ 127 h 175"/>
                <a:gd name="T40" fmla="*/ 171 w 262"/>
                <a:gd name="T41" fmla="*/ 129 h 175"/>
                <a:gd name="T42" fmla="*/ 156 w 262"/>
                <a:gd name="T43" fmla="*/ 135 h 175"/>
                <a:gd name="T44" fmla="*/ 154 w 262"/>
                <a:gd name="T45" fmla="*/ 141 h 175"/>
                <a:gd name="T46" fmla="*/ 142 w 262"/>
                <a:gd name="T47" fmla="*/ 137 h 175"/>
                <a:gd name="T48" fmla="*/ 127 w 262"/>
                <a:gd name="T49" fmla="*/ 137 h 175"/>
                <a:gd name="T50" fmla="*/ 112 w 262"/>
                <a:gd name="T51" fmla="*/ 131 h 175"/>
                <a:gd name="T52" fmla="*/ 100 w 262"/>
                <a:gd name="T53" fmla="*/ 122 h 175"/>
                <a:gd name="T54" fmla="*/ 91 w 262"/>
                <a:gd name="T55" fmla="*/ 127 h 175"/>
                <a:gd name="T56" fmla="*/ 87 w 262"/>
                <a:gd name="T57" fmla="*/ 135 h 175"/>
                <a:gd name="T58" fmla="*/ 85 w 262"/>
                <a:gd name="T59" fmla="*/ 143 h 175"/>
                <a:gd name="T60" fmla="*/ 81 w 262"/>
                <a:gd name="T61" fmla="*/ 152 h 175"/>
                <a:gd name="T62" fmla="*/ 70 w 262"/>
                <a:gd name="T63" fmla="*/ 148 h 175"/>
                <a:gd name="T64" fmla="*/ 53 w 262"/>
                <a:gd name="T65" fmla="*/ 154 h 175"/>
                <a:gd name="T66" fmla="*/ 34 w 262"/>
                <a:gd name="T67" fmla="*/ 175 h 175"/>
                <a:gd name="T68" fmla="*/ 34 w 262"/>
                <a:gd name="T69" fmla="*/ 167 h 175"/>
                <a:gd name="T70" fmla="*/ 17 w 262"/>
                <a:gd name="T71" fmla="*/ 146 h 175"/>
                <a:gd name="T72" fmla="*/ 5 w 262"/>
                <a:gd name="T73" fmla="*/ 135 h 175"/>
                <a:gd name="T74" fmla="*/ 3 w 262"/>
                <a:gd name="T75" fmla="*/ 112 h 175"/>
                <a:gd name="T76" fmla="*/ 5 w 262"/>
                <a:gd name="T77" fmla="*/ 99 h 175"/>
                <a:gd name="T78" fmla="*/ 17 w 262"/>
                <a:gd name="T79" fmla="*/ 78 h 175"/>
                <a:gd name="T80" fmla="*/ 26 w 262"/>
                <a:gd name="T81" fmla="*/ 72 h 175"/>
                <a:gd name="T82" fmla="*/ 38 w 262"/>
                <a:gd name="T83" fmla="*/ 76 h 175"/>
                <a:gd name="T84" fmla="*/ 45 w 262"/>
                <a:gd name="T85" fmla="*/ 65 h 175"/>
                <a:gd name="T86" fmla="*/ 57 w 262"/>
                <a:gd name="T87" fmla="*/ 68 h 175"/>
                <a:gd name="T88" fmla="*/ 85 w 262"/>
                <a:gd name="T89" fmla="*/ 59 h 175"/>
                <a:gd name="T90" fmla="*/ 91 w 262"/>
                <a:gd name="T91" fmla="*/ 51 h 175"/>
                <a:gd name="T92" fmla="*/ 93 w 262"/>
                <a:gd name="T93" fmla="*/ 42 h 175"/>
                <a:gd name="T94" fmla="*/ 112 w 262"/>
                <a:gd name="T95" fmla="*/ 42 h 175"/>
                <a:gd name="T96" fmla="*/ 127 w 262"/>
                <a:gd name="T97" fmla="*/ 34 h 175"/>
                <a:gd name="T98" fmla="*/ 129 w 262"/>
                <a:gd name="T99" fmla="*/ 23 h 175"/>
                <a:gd name="T100" fmla="*/ 140 w 262"/>
                <a:gd name="T101" fmla="*/ 15 h 175"/>
                <a:gd name="T102" fmla="*/ 148 w 262"/>
                <a:gd name="T103" fmla="*/ 6 h 175"/>
                <a:gd name="T104" fmla="*/ 165 w 262"/>
                <a:gd name="T105" fmla="*/ 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2" h="175">
                  <a:moveTo>
                    <a:pt x="165" y="0"/>
                  </a:moveTo>
                  <a:lnTo>
                    <a:pt x="167" y="2"/>
                  </a:lnTo>
                  <a:lnTo>
                    <a:pt x="167" y="6"/>
                  </a:lnTo>
                  <a:lnTo>
                    <a:pt x="165" y="6"/>
                  </a:lnTo>
                  <a:lnTo>
                    <a:pt x="169" y="11"/>
                  </a:lnTo>
                  <a:lnTo>
                    <a:pt x="171" y="13"/>
                  </a:lnTo>
                  <a:lnTo>
                    <a:pt x="175" y="19"/>
                  </a:lnTo>
                  <a:lnTo>
                    <a:pt x="180" y="28"/>
                  </a:lnTo>
                  <a:lnTo>
                    <a:pt x="182" y="30"/>
                  </a:lnTo>
                  <a:lnTo>
                    <a:pt x="180" y="34"/>
                  </a:lnTo>
                  <a:lnTo>
                    <a:pt x="180" y="36"/>
                  </a:lnTo>
                  <a:lnTo>
                    <a:pt x="178" y="40"/>
                  </a:lnTo>
                  <a:lnTo>
                    <a:pt x="178" y="47"/>
                  </a:lnTo>
                  <a:lnTo>
                    <a:pt x="180" y="49"/>
                  </a:lnTo>
                  <a:lnTo>
                    <a:pt x="186" y="49"/>
                  </a:lnTo>
                  <a:lnTo>
                    <a:pt x="186" y="47"/>
                  </a:lnTo>
                  <a:lnTo>
                    <a:pt x="192" y="47"/>
                  </a:lnTo>
                  <a:lnTo>
                    <a:pt x="194" y="49"/>
                  </a:lnTo>
                  <a:lnTo>
                    <a:pt x="194" y="51"/>
                  </a:lnTo>
                  <a:lnTo>
                    <a:pt x="194" y="55"/>
                  </a:lnTo>
                  <a:lnTo>
                    <a:pt x="197" y="57"/>
                  </a:lnTo>
                  <a:lnTo>
                    <a:pt x="203" y="59"/>
                  </a:lnTo>
                  <a:lnTo>
                    <a:pt x="205" y="59"/>
                  </a:lnTo>
                  <a:lnTo>
                    <a:pt x="209" y="61"/>
                  </a:lnTo>
                  <a:lnTo>
                    <a:pt x="209" y="63"/>
                  </a:lnTo>
                  <a:lnTo>
                    <a:pt x="213" y="65"/>
                  </a:lnTo>
                  <a:lnTo>
                    <a:pt x="218" y="68"/>
                  </a:lnTo>
                  <a:lnTo>
                    <a:pt x="218" y="70"/>
                  </a:lnTo>
                  <a:lnTo>
                    <a:pt x="218" y="72"/>
                  </a:lnTo>
                  <a:lnTo>
                    <a:pt x="215" y="74"/>
                  </a:lnTo>
                  <a:lnTo>
                    <a:pt x="213" y="76"/>
                  </a:lnTo>
                  <a:lnTo>
                    <a:pt x="213" y="78"/>
                  </a:lnTo>
                  <a:lnTo>
                    <a:pt x="218" y="80"/>
                  </a:lnTo>
                  <a:lnTo>
                    <a:pt x="220" y="82"/>
                  </a:lnTo>
                  <a:lnTo>
                    <a:pt x="222" y="80"/>
                  </a:lnTo>
                  <a:lnTo>
                    <a:pt x="226" y="82"/>
                  </a:lnTo>
                  <a:lnTo>
                    <a:pt x="226" y="82"/>
                  </a:lnTo>
                  <a:lnTo>
                    <a:pt x="232" y="87"/>
                  </a:lnTo>
                  <a:lnTo>
                    <a:pt x="234" y="89"/>
                  </a:lnTo>
                  <a:lnTo>
                    <a:pt x="234" y="95"/>
                  </a:lnTo>
                  <a:lnTo>
                    <a:pt x="237" y="97"/>
                  </a:lnTo>
                  <a:lnTo>
                    <a:pt x="241" y="97"/>
                  </a:lnTo>
                  <a:lnTo>
                    <a:pt x="243" y="99"/>
                  </a:lnTo>
                  <a:lnTo>
                    <a:pt x="241" y="103"/>
                  </a:lnTo>
                  <a:lnTo>
                    <a:pt x="243" y="106"/>
                  </a:lnTo>
                  <a:lnTo>
                    <a:pt x="249" y="106"/>
                  </a:lnTo>
                  <a:lnTo>
                    <a:pt x="253" y="110"/>
                  </a:lnTo>
                  <a:lnTo>
                    <a:pt x="253" y="112"/>
                  </a:lnTo>
                  <a:lnTo>
                    <a:pt x="253" y="116"/>
                  </a:lnTo>
                  <a:lnTo>
                    <a:pt x="256" y="118"/>
                  </a:lnTo>
                  <a:lnTo>
                    <a:pt x="260" y="120"/>
                  </a:lnTo>
                  <a:lnTo>
                    <a:pt x="262" y="122"/>
                  </a:lnTo>
                  <a:lnTo>
                    <a:pt x="262" y="125"/>
                  </a:lnTo>
                  <a:lnTo>
                    <a:pt x="260" y="125"/>
                  </a:lnTo>
                  <a:lnTo>
                    <a:pt x="256" y="122"/>
                  </a:lnTo>
                  <a:lnTo>
                    <a:pt x="251" y="120"/>
                  </a:lnTo>
                  <a:lnTo>
                    <a:pt x="245" y="125"/>
                  </a:lnTo>
                  <a:lnTo>
                    <a:pt x="245" y="122"/>
                  </a:lnTo>
                  <a:lnTo>
                    <a:pt x="237" y="122"/>
                  </a:lnTo>
                  <a:lnTo>
                    <a:pt x="234" y="122"/>
                  </a:lnTo>
                  <a:lnTo>
                    <a:pt x="232" y="120"/>
                  </a:lnTo>
                  <a:lnTo>
                    <a:pt x="230" y="120"/>
                  </a:lnTo>
                  <a:lnTo>
                    <a:pt x="228" y="120"/>
                  </a:lnTo>
                  <a:lnTo>
                    <a:pt x="222" y="120"/>
                  </a:lnTo>
                  <a:lnTo>
                    <a:pt x="222" y="118"/>
                  </a:lnTo>
                  <a:lnTo>
                    <a:pt x="218" y="118"/>
                  </a:lnTo>
                  <a:lnTo>
                    <a:pt x="218" y="120"/>
                  </a:lnTo>
                  <a:lnTo>
                    <a:pt x="218" y="120"/>
                  </a:lnTo>
                  <a:lnTo>
                    <a:pt x="215" y="125"/>
                  </a:lnTo>
                  <a:lnTo>
                    <a:pt x="213" y="125"/>
                  </a:lnTo>
                  <a:lnTo>
                    <a:pt x="211" y="125"/>
                  </a:lnTo>
                  <a:lnTo>
                    <a:pt x="207" y="125"/>
                  </a:lnTo>
                  <a:lnTo>
                    <a:pt x="203" y="127"/>
                  </a:lnTo>
                  <a:lnTo>
                    <a:pt x="203" y="127"/>
                  </a:lnTo>
                  <a:lnTo>
                    <a:pt x="201" y="125"/>
                  </a:lnTo>
                  <a:lnTo>
                    <a:pt x="201" y="125"/>
                  </a:lnTo>
                  <a:lnTo>
                    <a:pt x="199" y="122"/>
                  </a:lnTo>
                  <a:lnTo>
                    <a:pt x="197" y="122"/>
                  </a:lnTo>
                  <a:lnTo>
                    <a:pt x="188" y="127"/>
                  </a:lnTo>
                  <a:lnTo>
                    <a:pt x="186" y="127"/>
                  </a:lnTo>
                  <a:lnTo>
                    <a:pt x="184" y="129"/>
                  </a:lnTo>
                  <a:lnTo>
                    <a:pt x="175" y="131"/>
                  </a:lnTo>
                  <a:lnTo>
                    <a:pt x="173" y="131"/>
                  </a:lnTo>
                  <a:lnTo>
                    <a:pt x="171" y="129"/>
                  </a:lnTo>
                  <a:lnTo>
                    <a:pt x="167" y="129"/>
                  </a:lnTo>
                  <a:lnTo>
                    <a:pt x="163" y="129"/>
                  </a:lnTo>
                  <a:lnTo>
                    <a:pt x="161" y="131"/>
                  </a:lnTo>
                  <a:lnTo>
                    <a:pt x="156" y="135"/>
                  </a:lnTo>
                  <a:lnTo>
                    <a:pt x="156" y="137"/>
                  </a:lnTo>
                  <a:lnTo>
                    <a:pt x="159" y="139"/>
                  </a:lnTo>
                  <a:lnTo>
                    <a:pt x="159" y="141"/>
                  </a:lnTo>
                  <a:lnTo>
                    <a:pt x="154" y="141"/>
                  </a:lnTo>
                  <a:lnTo>
                    <a:pt x="152" y="141"/>
                  </a:lnTo>
                  <a:lnTo>
                    <a:pt x="148" y="139"/>
                  </a:lnTo>
                  <a:lnTo>
                    <a:pt x="144" y="139"/>
                  </a:lnTo>
                  <a:lnTo>
                    <a:pt x="142" y="137"/>
                  </a:lnTo>
                  <a:lnTo>
                    <a:pt x="137" y="139"/>
                  </a:lnTo>
                  <a:lnTo>
                    <a:pt x="135" y="139"/>
                  </a:lnTo>
                  <a:lnTo>
                    <a:pt x="131" y="139"/>
                  </a:lnTo>
                  <a:lnTo>
                    <a:pt x="127" y="137"/>
                  </a:lnTo>
                  <a:lnTo>
                    <a:pt x="123" y="137"/>
                  </a:lnTo>
                  <a:lnTo>
                    <a:pt x="121" y="135"/>
                  </a:lnTo>
                  <a:lnTo>
                    <a:pt x="116" y="131"/>
                  </a:lnTo>
                  <a:lnTo>
                    <a:pt x="112" y="131"/>
                  </a:lnTo>
                  <a:lnTo>
                    <a:pt x="108" y="125"/>
                  </a:lnTo>
                  <a:lnTo>
                    <a:pt x="104" y="125"/>
                  </a:lnTo>
                  <a:lnTo>
                    <a:pt x="102" y="122"/>
                  </a:lnTo>
                  <a:lnTo>
                    <a:pt x="100" y="122"/>
                  </a:lnTo>
                  <a:lnTo>
                    <a:pt x="100" y="125"/>
                  </a:lnTo>
                  <a:lnTo>
                    <a:pt x="95" y="125"/>
                  </a:lnTo>
                  <a:lnTo>
                    <a:pt x="93" y="127"/>
                  </a:lnTo>
                  <a:lnTo>
                    <a:pt x="91" y="127"/>
                  </a:lnTo>
                  <a:lnTo>
                    <a:pt x="89" y="129"/>
                  </a:lnTo>
                  <a:lnTo>
                    <a:pt x="89" y="131"/>
                  </a:lnTo>
                  <a:lnTo>
                    <a:pt x="87" y="133"/>
                  </a:lnTo>
                  <a:lnTo>
                    <a:pt x="87" y="135"/>
                  </a:lnTo>
                  <a:lnTo>
                    <a:pt x="85" y="137"/>
                  </a:lnTo>
                  <a:lnTo>
                    <a:pt x="83" y="137"/>
                  </a:lnTo>
                  <a:lnTo>
                    <a:pt x="83" y="139"/>
                  </a:lnTo>
                  <a:lnTo>
                    <a:pt x="85" y="143"/>
                  </a:lnTo>
                  <a:lnTo>
                    <a:pt x="85" y="146"/>
                  </a:lnTo>
                  <a:lnTo>
                    <a:pt x="83" y="148"/>
                  </a:lnTo>
                  <a:lnTo>
                    <a:pt x="83" y="152"/>
                  </a:lnTo>
                  <a:lnTo>
                    <a:pt x="81" y="152"/>
                  </a:lnTo>
                  <a:lnTo>
                    <a:pt x="78" y="152"/>
                  </a:lnTo>
                  <a:lnTo>
                    <a:pt x="74" y="150"/>
                  </a:lnTo>
                  <a:lnTo>
                    <a:pt x="74" y="148"/>
                  </a:lnTo>
                  <a:lnTo>
                    <a:pt x="70" y="148"/>
                  </a:lnTo>
                  <a:lnTo>
                    <a:pt x="68" y="148"/>
                  </a:lnTo>
                  <a:lnTo>
                    <a:pt x="66" y="150"/>
                  </a:lnTo>
                  <a:lnTo>
                    <a:pt x="62" y="150"/>
                  </a:lnTo>
                  <a:lnTo>
                    <a:pt x="53" y="154"/>
                  </a:lnTo>
                  <a:lnTo>
                    <a:pt x="53" y="156"/>
                  </a:lnTo>
                  <a:lnTo>
                    <a:pt x="49" y="156"/>
                  </a:lnTo>
                  <a:lnTo>
                    <a:pt x="45" y="160"/>
                  </a:lnTo>
                  <a:lnTo>
                    <a:pt x="34" y="175"/>
                  </a:lnTo>
                  <a:lnTo>
                    <a:pt x="34" y="175"/>
                  </a:lnTo>
                  <a:lnTo>
                    <a:pt x="34" y="173"/>
                  </a:lnTo>
                  <a:lnTo>
                    <a:pt x="34" y="171"/>
                  </a:lnTo>
                  <a:lnTo>
                    <a:pt x="34" y="167"/>
                  </a:lnTo>
                  <a:lnTo>
                    <a:pt x="26" y="162"/>
                  </a:lnTo>
                  <a:lnTo>
                    <a:pt x="24" y="160"/>
                  </a:lnTo>
                  <a:lnTo>
                    <a:pt x="22" y="154"/>
                  </a:lnTo>
                  <a:lnTo>
                    <a:pt x="17" y="146"/>
                  </a:lnTo>
                  <a:lnTo>
                    <a:pt x="15" y="141"/>
                  </a:lnTo>
                  <a:lnTo>
                    <a:pt x="13" y="139"/>
                  </a:lnTo>
                  <a:lnTo>
                    <a:pt x="7" y="135"/>
                  </a:lnTo>
                  <a:lnTo>
                    <a:pt x="5" y="135"/>
                  </a:lnTo>
                  <a:lnTo>
                    <a:pt x="5" y="127"/>
                  </a:lnTo>
                  <a:lnTo>
                    <a:pt x="5" y="122"/>
                  </a:lnTo>
                  <a:lnTo>
                    <a:pt x="3" y="116"/>
                  </a:lnTo>
                  <a:lnTo>
                    <a:pt x="3" y="112"/>
                  </a:lnTo>
                  <a:lnTo>
                    <a:pt x="3" y="106"/>
                  </a:lnTo>
                  <a:lnTo>
                    <a:pt x="0" y="101"/>
                  </a:lnTo>
                  <a:lnTo>
                    <a:pt x="3" y="99"/>
                  </a:lnTo>
                  <a:lnTo>
                    <a:pt x="5" y="99"/>
                  </a:lnTo>
                  <a:lnTo>
                    <a:pt x="9" y="93"/>
                  </a:lnTo>
                  <a:lnTo>
                    <a:pt x="11" y="89"/>
                  </a:lnTo>
                  <a:lnTo>
                    <a:pt x="15" y="82"/>
                  </a:lnTo>
                  <a:lnTo>
                    <a:pt x="17" y="78"/>
                  </a:lnTo>
                  <a:lnTo>
                    <a:pt x="19" y="76"/>
                  </a:lnTo>
                  <a:lnTo>
                    <a:pt x="24" y="72"/>
                  </a:lnTo>
                  <a:lnTo>
                    <a:pt x="24" y="70"/>
                  </a:lnTo>
                  <a:lnTo>
                    <a:pt x="26" y="72"/>
                  </a:lnTo>
                  <a:lnTo>
                    <a:pt x="26" y="76"/>
                  </a:lnTo>
                  <a:lnTo>
                    <a:pt x="30" y="76"/>
                  </a:lnTo>
                  <a:lnTo>
                    <a:pt x="32" y="76"/>
                  </a:lnTo>
                  <a:lnTo>
                    <a:pt x="38" y="76"/>
                  </a:lnTo>
                  <a:lnTo>
                    <a:pt x="41" y="70"/>
                  </a:lnTo>
                  <a:lnTo>
                    <a:pt x="41" y="68"/>
                  </a:lnTo>
                  <a:lnTo>
                    <a:pt x="43" y="65"/>
                  </a:lnTo>
                  <a:lnTo>
                    <a:pt x="45" y="65"/>
                  </a:lnTo>
                  <a:lnTo>
                    <a:pt x="47" y="72"/>
                  </a:lnTo>
                  <a:lnTo>
                    <a:pt x="49" y="72"/>
                  </a:lnTo>
                  <a:lnTo>
                    <a:pt x="51" y="72"/>
                  </a:lnTo>
                  <a:lnTo>
                    <a:pt x="57" y="68"/>
                  </a:lnTo>
                  <a:lnTo>
                    <a:pt x="64" y="65"/>
                  </a:lnTo>
                  <a:lnTo>
                    <a:pt x="68" y="63"/>
                  </a:lnTo>
                  <a:lnTo>
                    <a:pt x="81" y="59"/>
                  </a:lnTo>
                  <a:lnTo>
                    <a:pt x="85" y="59"/>
                  </a:lnTo>
                  <a:lnTo>
                    <a:pt x="87" y="57"/>
                  </a:lnTo>
                  <a:lnTo>
                    <a:pt x="93" y="53"/>
                  </a:lnTo>
                  <a:lnTo>
                    <a:pt x="93" y="51"/>
                  </a:lnTo>
                  <a:lnTo>
                    <a:pt x="91" y="51"/>
                  </a:lnTo>
                  <a:lnTo>
                    <a:pt x="87" y="47"/>
                  </a:lnTo>
                  <a:lnTo>
                    <a:pt x="87" y="42"/>
                  </a:lnTo>
                  <a:lnTo>
                    <a:pt x="89" y="40"/>
                  </a:lnTo>
                  <a:lnTo>
                    <a:pt x="93" y="42"/>
                  </a:lnTo>
                  <a:lnTo>
                    <a:pt x="97" y="42"/>
                  </a:lnTo>
                  <a:lnTo>
                    <a:pt x="102" y="42"/>
                  </a:lnTo>
                  <a:lnTo>
                    <a:pt x="106" y="44"/>
                  </a:lnTo>
                  <a:lnTo>
                    <a:pt x="112" y="42"/>
                  </a:lnTo>
                  <a:lnTo>
                    <a:pt x="119" y="42"/>
                  </a:lnTo>
                  <a:lnTo>
                    <a:pt x="123" y="38"/>
                  </a:lnTo>
                  <a:lnTo>
                    <a:pt x="127" y="38"/>
                  </a:lnTo>
                  <a:lnTo>
                    <a:pt x="127" y="34"/>
                  </a:lnTo>
                  <a:lnTo>
                    <a:pt x="127" y="32"/>
                  </a:lnTo>
                  <a:lnTo>
                    <a:pt x="127" y="28"/>
                  </a:lnTo>
                  <a:lnTo>
                    <a:pt x="131" y="25"/>
                  </a:lnTo>
                  <a:lnTo>
                    <a:pt x="129" y="23"/>
                  </a:lnTo>
                  <a:lnTo>
                    <a:pt x="133" y="19"/>
                  </a:lnTo>
                  <a:lnTo>
                    <a:pt x="135" y="21"/>
                  </a:lnTo>
                  <a:lnTo>
                    <a:pt x="137" y="21"/>
                  </a:lnTo>
                  <a:lnTo>
                    <a:pt x="140" y="15"/>
                  </a:lnTo>
                  <a:lnTo>
                    <a:pt x="142" y="13"/>
                  </a:lnTo>
                  <a:lnTo>
                    <a:pt x="142" y="11"/>
                  </a:lnTo>
                  <a:lnTo>
                    <a:pt x="144" y="9"/>
                  </a:lnTo>
                  <a:lnTo>
                    <a:pt x="148" y="6"/>
                  </a:lnTo>
                  <a:lnTo>
                    <a:pt x="152" y="2"/>
                  </a:lnTo>
                  <a:lnTo>
                    <a:pt x="156" y="2"/>
                  </a:lnTo>
                  <a:lnTo>
                    <a:pt x="159" y="4"/>
                  </a:lnTo>
                  <a:lnTo>
                    <a:pt x="165" y="2"/>
                  </a:lnTo>
                  <a:lnTo>
                    <a:pt x="165"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26" name="Freeform 113">
              <a:extLst>
                <a:ext uri="{FF2B5EF4-FFF2-40B4-BE49-F238E27FC236}">
                  <a16:creationId xmlns:a16="http://schemas.microsoft.com/office/drawing/2014/main" id="{258DCE48-53CE-4A7F-B801-BAE0FA87DF43}"/>
                </a:ext>
              </a:extLst>
            </p:cNvPr>
            <p:cNvSpPr>
              <a:spLocks/>
            </p:cNvSpPr>
            <p:nvPr/>
          </p:nvSpPr>
          <p:spPr bwMode="auto">
            <a:xfrm>
              <a:off x="4431463" y="2931644"/>
              <a:ext cx="249896" cy="216525"/>
            </a:xfrm>
            <a:custGeom>
              <a:avLst/>
              <a:gdLst>
                <a:gd name="T0" fmla="*/ 291 w 310"/>
                <a:gd name="T1" fmla="*/ 280 h 286"/>
                <a:gd name="T2" fmla="*/ 301 w 310"/>
                <a:gd name="T3" fmla="*/ 80 h 286"/>
                <a:gd name="T4" fmla="*/ 297 w 310"/>
                <a:gd name="T5" fmla="*/ 65 h 286"/>
                <a:gd name="T6" fmla="*/ 304 w 310"/>
                <a:gd name="T7" fmla="*/ 52 h 286"/>
                <a:gd name="T8" fmla="*/ 301 w 310"/>
                <a:gd name="T9" fmla="*/ 42 h 286"/>
                <a:gd name="T10" fmla="*/ 304 w 310"/>
                <a:gd name="T11" fmla="*/ 31 h 286"/>
                <a:gd name="T12" fmla="*/ 299 w 310"/>
                <a:gd name="T13" fmla="*/ 23 h 286"/>
                <a:gd name="T14" fmla="*/ 291 w 310"/>
                <a:gd name="T15" fmla="*/ 23 h 286"/>
                <a:gd name="T16" fmla="*/ 276 w 310"/>
                <a:gd name="T17" fmla="*/ 19 h 286"/>
                <a:gd name="T18" fmla="*/ 263 w 310"/>
                <a:gd name="T19" fmla="*/ 14 h 286"/>
                <a:gd name="T20" fmla="*/ 263 w 310"/>
                <a:gd name="T21" fmla="*/ 12 h 286"/>
                <a:gd name="T22" fmla="*/ 255 w 310"/>
                <a:gd name="T23" fmla="*/ 6 h 286"/>
                <a:gd name="T24" fmla="*/ 242 w 310"/>
                <a:gd name="T25" fmla="*/ 4 h 286"/>
                <a:gd name="T26" fmla="*/ 240 w 310"/>
                <a:gd name="T27" fmla="*/ 4 h 286"/>
                <a:gd name="T28" fmla="*/ 234 w 310"/>
                <a:gd name="T29" fmla="*/ 2 h 286"/>
                <a:gd name="T30" fmla="*/ 217 w 310"/>
                <a:gd name="T31" fmla="*/ 6 h 286"/>
                <a:gd name="T32" fmla="*/ 204 w 310"/>
                <a:gd name="T33" fmla="*/ 14 h 286"/>
                <a:gd name="T34" fmla="*/ 200 w 310"/>
                <a:gd name="T35" fmla="*/ 23 h 286"/>
                <a:gd name="T36" fmla="*/ 204 w 310"/>
                <a:gd name="T37" fmla="*/ 38 h 286"/>
                <a:gd name="T38" fmla="*/ 204 w 310"/>
                <a:gd name="T39" fmla="*/ 50 h 286"/>
                <a:gd name="T40" fmla="*/ 198 w 310"/>
                <a:gd name="T41" fmla="*/ 59 h 286"/>
                <a:gd name="T42" fmla="*/ 188 w 310"/>
                <a:gd name="T43" fmla="*/ 65 h 286"/>
                <a:gd name="T44" fmla="*/ 171 w 310"/>
                <a:gd name="T45" fmla="*/ 56 h 286"/>
                <a:gd name="T46" fmla="*/ 156 w 310"/>
                <a:gd name="T47" fmla="*/ 46 h 286"/>
                <a:gd name="T48" fmla="*/ 135 w 310"/>
                <a:gd name="T49" fmla="*/ 40 h 286"/>
                <a:gd name="T50" fmla="*/ 124 w 310"/>
                <a:gd name="T51" fmla="*/ 40 h 286"/>
                <a:gd name="T52" fmla="*/ 112 w 310"/>
                <a:gd name="T53" fmla="*/ 25 h 286"/>
                <a:gd name="T54" fmla="*/ 107 w 310"/>
                <a:gd name="T55" fmla="*/ 12 h 286"/>
                <a:gd name="T56" fmla="*/ 89 w 310"/>
                <a:gd name="T57" fmla="*/ 6 h 286"/>
                <a:gd name="T58" fmla="*/ 70 w 310"/>
                <a:gd name="T59" fmla="*/ 4 h 286"/>
                <a:gd name="T60" fmla="*/ 46 w 310"/>
                <a:gd name="T61" fmla="*/ 4 h 286"/>
                <a:gd name="T62" fmla="*/ 38 w 310"/>
                <a:gd name="T63" fmla="*/ 0 h 286"/>
                <a:gd name="T64" fmla="*/ 40 w 310"/>
                <a:gd name="T65" fmla="*/ 8 h 286"/>
                <a:gd name="T66" fmla="*/ 36 w 310"/>
                <a:gd name="T67" fmla="*/ 16 h 286"/>
                <a:gd name="T68" fmla="*/ 25 w 310"/>
                <a:gd name="T69" fmla="*/ 27 h 286"/>
                <a:gd name="T70" fmla="*/ 17 w 310"/>
                <a:gd name="T71" fmla="*/ 31 h 286"/>
                <a:gd name="T72" fmla="*/ 13 w 310"/>
                <a:gd name="T73" fmla="*/ 35 h 286"/>
                <a:gd name="T74" fmla="*/ 15 w 310"/>
                <a:gd name="T75" fmla="*/ 44 h 286"/>
                <a:gd name="T76" fmla="*/ 15 w 310"/>
                <a:gd name="T77" fmla="*/ 50 h 286"/>
                <a:gd name="T78" fmla="*/ 13 w 310"/>
                <a:gd name="T79" fmla="*/ 54 h 286"/>
                <a:gd name="T80" fmla="*/ 8 w 310"/>
                <a:gd name="T81" fmla="*/ 59 h 286"/>
                <a:gd name="T82" fmla="*/ 4 w 310"/>
                <a:gd name="T83" fmla="*/ 61 h 286"/>
                <a:gd name="T84" fmla="*/ 2 w 310"/>
                <a:gd name="T85" fmla="*/ 63 h 286"/>
                <a:gd name="T86" fmla="*/ 4 w 310"/>
                <a:gd name="T87" fmla="*/ 69 h 286"/>
                <a:gd name="T88" fmla="*/ 6 w 310"/>
                <a:gd name="T89" fmla="*/ 88 h 286"/>
                <a:gd name="T90" fmla="*/ 6 w 310"/>
                <a:gd name="T91" fmla="*/ 97 h 286"/>
                <a:gd name="T92" fmla="*/ 11 w 310"/>
                <a:gd name="T93" fmla="*/ 113 h 286"/>
                <a:gd name="T94" fmla="*/ 8 w 310"/>
                <a:gd name="T95" fmla="*/ 126 h 286"/>
                <a:gd name="T96" fmla="*/ 11 w 310"/>
                <a:gd name="T97" fmla="*/ 139 h 286"/>
                <a:gd name="T98" fmla="*/ 4 w 310"/>
                <a:gd name="T99" fmla="*/ 143 h 286"/>
                <a:gd name="T100" fmla="*/ 0 w 310"/>
                <a:gd name="T101" fmla="*/ 147 h 286"/>
                <a:gd name="T102" fmla="*/ 8 w 310"/>
                <a:gd name="T103" fmla="*/ 158 h 286"/>
                <a:gd name="T104" fmla="*/ 13 w 310"/>
                <a:gd name="T105" fmla="*/ 166 h 286"/>
                <a:gd name="T106" fmla="*/ 15 w 310"/>
                <a:gd name="T107" fmla="*/ 172 h 286"/>
                <a:gd name="T108" fmla="*/ 17 w 310"/>
                <a:gd name="T109" fmla="*/ 181 h 286"/>
                <a:gd name="T110" fmla="*/ 19 w 310"/>
                <a:gd name="T111" fmla="*/ 187 h 286"/>
                <a:gd name="T112" fmla="*/ 36 w 310"/>
                <a:gd name="T113" fmla="*/ 187 h 286"/>
                <a:gd name="T114" fmla="*/ 42 w 310"/>
                <a:gd name="T115" fmla="*/ 193 h 286"/>
                <a:gd name="T116" fmla="*/ 48 w 310"/>
                <a:gd name="T117" fmla="*/ 204 h 286"/>
                <a:gd name="T118" fmla="*/ 53 w 310"/>
                <a:gd name="T119" fmla="*/ 210 h 286"/>
                <a:gd name="T120" fmla="*/ 91 w 310"/>
                <a:gd name="T121" fmla="*/ 223 h 286"/>
                <a:gd name="T122" fmla="*/ 291 w 310"/>
                <a:gd name="T123" fmla="*/ 286 h 286"/>
                <a:gd name="T124" fmla="*/ 291 w 310"/>
                <a:gd name="T125"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0" h="286">
                  <a:moveTo>
                    <a:pt x="291" y="286"/>
                  </a:moveTo>
                  <a:lnTo>
                    <a:pt x="291" y="280"/>
                  </a:lnTo>
                  <a:lnTo>
                    <a:pt x="310" y="278"/>
                  </a:lnTo>
                  <a:lnTo>
                    <a:pt x="301" y="80"/>
                  </a:lnTo>
                  <a:lnTo>
                    <a:pt x="299" y="71"/>
                  </a:lnTo>
                  <a:lnTo>
                    <a:pt x="297" y="65"/>
                  </a:lnTo>
                  <a:lnTo>
                    <a:pt x="299" y="59"/>
                  </a:lnTo>
                  <a:lnTo>
                    <a:pt x="304" y="52"/>
                  </a:lnTo>
                  <a:lnTo>
                    <a:pt x="304" y="48"/>
                  </a:lnTo>
                  <a:lnTo>
                    <a:pt x="301" y="42"/>
                  </a:lnTo>
                  <a:lnTo>
                    <a:pt x="301" y="33"/>
                  </a:lnTo>
                  <a:lnTo>
                    <a:pt x="304" y="31"/>
                  </a:lnTo>
                  <a:lnTo>
                    <a:pt x="301" y="25"/>
                  </a:lnTo>
                  <a:lnTo>
                    <a:pt x="299" y="23"/>
                  </a:lnTo>
                  <a:lnTo>
                    <a:pt x="295" y="21"/>
                  </a:lnTo>
                  <a:lnTo>
                    <a:pt x="291" y="23"/>
                  </a:lnTo>
                  <a:lnTo>
                    <a:pt x="278" y="21"/>
                  </a:lnTo>
                  <a:lnTo>
                    <a:pt x="276" y="19"/>
                  </a:lnTo>
                  <a:lnTo>
                    <a:pt x="270" y="16"/>
                  </a:lnTo>
                  <a:lnTo>
                    <a:pt x="263" y="14"/>
                  </a:lnTo>
                  <a:lnTo>
                    <a:pt x="261" y="12"/>
                  </a:lnTo>
                  <a:lnTo>
                    <a:pt x="263" y="12"/>
                  </a:lnTo>
                  <a:lnTo>
                    <a:pt x="263" y="10"/>
                  </a:lnTo>
                  <a:lnTo>
                    <a:pt x="255" y="6"/>
                  </a:lnTo>
                  <a:lnTo>
                    <a:pt x="251" y="6"/>
                  </a:lnTo>
                  <a:lnTo>
                    <a:pt x="242" y="4"/>
                  </a:lnTo>
                  <a:lnTo>
                    <a:pt x="242" y="2"/>
                  </a:lnTo>
                  <a:lnTo>
                    <a:pt x="240" y="4"/>
                  </a:lnTo>
                  <a:lnTo>
                    <a:pt x="236" y="2"/>
                  </a:lnTo>
                  <a:lnTo>
                    <a:pt x="234" y="2"/>
                  </a:lnTo>
                  <a:lnTo>
                    <a:pt x="228" y="6"/>
                  </a:lnTo>
                  <a:lnTo>
                    <a:pt x="217" y="6"/>
                  </a:lnTo>
                  <a:lnTo>
                    <a:pt x="209" y="10"/>
                  </a:lnTo>
                  <a:lnTo>
                    <a:pt x="204" y="14"/>
                  </a:lnTo>
                  <a:lnTo>
                    <a:pt x="202" y="21"/>
                  </a:lnTo>
                  <a:lnTo>
                    <a:pt x="200" y="23"/>
                  </a:lnTo>
                  <a:lnTo>
                    <a:pt x="200" y="33"/>
                  </a:lnTo>
                  <a:lnTo>
                    <a:pt x="204" y="38"/>
                  </a:lnTo>
                  <a:lnTo>
                    <a:pt x="207" y="46"/>
                  </a:lnTo>
                  <a:lnTo>
                    <a:pt x="204" y="50"/>
                  </a:lnTo>
                  <a:lnTo>
                    <a:pt x="200" y="56"/>
                  </a:lnTo>
                  <a:lnTo>
                    <a:pt x="198" y="59"/>
                  </a:lnTo>
                  <a:lnTo>
                    <a:pt x="192" y="63"/>
                  </a:lnTo>
                  <a:lnTo>
                    <a:pt x="188" y="65"/>
                  </a:lnTo>
                  <a:lnTo>
                    <a:pt x="179" y="63"/>
                  </a:lnTo>
                  <a:lnTo>
                    <a:pt x="171" y="56"/>
                  </a:lnTo>
                  <a:lnTo>
                    <a:pt x="164" y="50"/>
                  </a:lnTo>
                  <a:lnTo>
                    <a:pt x="156" y="46"/>
                  </a:lnTo>
                  <a:lnTo>
                    <a:pt x="141" y="40"/>
                  </a:lnTo>
                  <a:lnTo>
                    <a:pt x="135" y="40"/>
                  </a:lnTo>
                  <a:lnTo>
                    <a:pt x="133" y="40"/>
                  </a:lnTo>
                  <a:lnTo>
                    <a:pt x="124" y="40"/>
                  </a:lnTo>
                  <a:lnTo>
                    <a:pt x="118" y="38"/>
                  </a:lnTo>
                  <a:lnTo>
                    <a:pt x="112" y="25"/>
                  </a:lnTo>
                  <a:lnTo>
                    <a:pt x="112" y="19"/>
                  </a:lnTo>
                  <a:lnTo>
                    <a:pt x="107" y="12"/>
                  </a:lnTo>
                  <a:lnTo>
                    <a:pt x="95" y="10"/>
                  </a:lnTo>
                  <a:lnTo>
                    <a:pt x="89" y="6"/>
                  </a:lnTo>
                  <a:lnTo>
                    <a:pt x="76" y="6"/>
                  </a:lnTo>
                  <a:lnTo>
                    <a:pt x="70" y="4"/>
                  </a:lnTo>
                  <a:lnTo>
                    <a:pt x="57" y="6"/>
                  </a:lnTo>
                  <a:lnTo>
                    <a:pt x="46" y="4"/>
                  </a:lnTo>
                  <a:lnTo>
                    <a:pt x="42" y="0"/>
                  </a:lnTo>
                  <a:lnTo>
                    <a:pt x="38" y="0"/>
                  </a:lnTo>
                  <a:lnTo>
                    <a:pt x="38" y="2"/>
                  </a:lnTo>
                  <a:lnTo>
                    <a:pt x="40" y="8"/>
                  </a:lnTo>
                  <a:lnTo>
                    <a:pt x="40" y="10"/>
                  </a:lnTo>
                  <a:lnTo>
                    <a:pt x="36" y="16"/>
                  </a:lnTo>
                  <a:lnTo>
                    <a:pt x="25" y="25"/>
                  </a:lnTo>
                  <a:lnTo>
                    <a:pt x="25" y="27"/>
                  </a:lnTo>
                  <a:lnTo>
                    <a:pt x="21" y="31"/>
                  </a:lnTo>
                  <a:lnTo>
                    <a:pt x="17" y="31"/>
                  </a:lnTo>
                  <a:lnTo>
                    <a:pt x="13" y="33"/>
                  </a:lnTo>
                  <a:lnTo>
                    <a:pt x="13" y="35"/>
                  </a:lnTo>
                  <a:lnTo>
                    <a:pt x="13" y="38"/>
                  </a:lnTo>
                  <a:lnTo>
                    <a:pt x="15" y="44"/>
                  </a:lnTo>
                  <a:lnTo>
                    <a:pt x="15" y="50"/>
                  </a:lnTo>
                  <a:lnTo>
                    <a:pt x="15" y="50"/>
                  </a:lnTo>
                  <a:lnTo>
                    <a:pt x="15" y="52"/>
                  </a:lnTo>
                  <a:lnTo>
                    <a:pt x="13" y="54"/>
                  </a:lnTo>
                  <a:lnTo>
                    <a:pt x="11" y="56"/>
                  </a:lnTo>
                  <a:lnTo>
                    <a:pt x="8" y="59"/>
                  </a:lnTo>
                  <a:lnTo>
                    <a:pt x="6" y="61"/>
                  </a:lnTo>
                  <a:lnTo>
                    <a:pt x="4" y="61"/>
                  </a:lnTo>
                  <a:lnTo>
                    <a:pt x="4" y="61"/>
                  </a:lnTo>
                  <a:lnTo>
                    <a:pt x="2" y="63"/>
                  </a:lnTo>
                  <a:lnTo>
                    <a:pt x="2" y="69"/>
                  </a:lnTo>
                  <a:lnTo>
                    <a:pt x="4" y="69"/>
                  </a:lnTo>
                  <a:lnTo>
                    <a:pt x="6" y="75"/>
                  </a:lnTo>
                  <a:lnTo>
                    <a:pt x="6" y="88"/>
                  </a:lnTo>
                  <a:lnTo>
                    <a:pt x="6" y="94"/>
                  </a:lnTo>
                  <a:lnTo>
                    <a:pt x="6" y="97"/>
                  </a:lnTo>
                  <a:lnTo>
                    <a:pt x="8" y="107"/>
                  </a:lnTo>
                  <a:lnTo>
                    <a:pt x="11" y="113"/>
                  </a:lnTo>
                  <a:lnTo>
                    <a:pt x="8" y="124"/>
                  </a:lnTo>
                  <a:lnTo>
                    <a:pt x="8" y="126"/>
                  </a:lnTo>
                  <a:lnTo>
                    <a:pt x="11" y="130"/>
                  </a:lnTo>
                  <a:lnTo>
                    <a:pt x="11" y="139"/>
                  </a:lnTo>
                  <a:lnTo>
                    <a:pt x="8" y="141"/>
                  </a:lnTo>
                  <a:lnTo>
                    <a:pt x="4" y="143"/>
                  </a:lnTo>
                  <a:lnTo>
                    <a:pt x="2" y="147"/>
                  </a:lnTo>
                  <a:lnTo>
                    <a:pt x="0" y="147"/>
                  </a:lnTo>
                  <a:lnTo>
                    <a:pt x="4" y="151"/>
                  </a:lnTo>
                  <a:lnTo>
                    <a:pt x="8" y="158"/>
                  </a:lnTo>
                  <a:lnTo>
                    <a:pt x="13" y="164"/>
                  </a:lnTo>
                  <a:lnTo>
                    <a:pt x="13" y="166"/>
                  </a:lnTo>
                  <a:lnTo>
                    <a:pt x="15" y="170"/>
                  </a:lnTo>
                  <a:lnTo>
                    <a:pt x="15" y="172"/>
                  </a:lnTo>
                  <a:lnTo>
                    <a:pt x="15" y="179"/>
                  </a:lnTo>
                  <a:lnTo>
                    <a:pt x="17" y="181"/>
                  </a:lnTo>
                  <a:lnTo>
                    <a:pt x="17" y="185"/>
                  </a:lnTo>
                  <a:lnTo>
                    <a:pt x="19" y="187"/>
                  </a:lnTo>
                  <a:lnTo>
                    <a:pt x="27" y="187"/>
                  </a:lnTo>
                  <a:lnTo>
                    <a:pt x="36" y="187"/>
                  </a:lnTo>
                  <a:lnTo>
                    <a:pt x="38" y="189"/>
                  </a:lnTo>
                  <a:lnTo>
                    <a:pt x="42" y="193"/>
                  </a:lnTo>
                  <a:lnTo>
                    <a:pt x="46" y="202"/>
                  </a:lnTo>
                  <a:lnTo>
                    <a:pt x="48" y="204"/>
                  </a:lnTo>
                  <a:lnTo>
                    <a:pt x="51" y="208"/>
                  </a:lnTo>
                  <a:lnTo>
                    <a:pt x="53" y="210"/>
                  </a:lnTo>
                  <a:lnTo>
                    <a:pt x="86" y="219"/>
                  </a:lnTo>
                  <a:lnTo>
                    <a:pt x="91" y="223"/>
                  </a:lnTo>
                  <a:lnTo>
                    <a:pt x="131" y="206"/>
                  </a:lnTo>
                  <a:lnTo>
                    <a:pt x="291" y="286"/>
                  </a:lnTo>
                  <a:lnTo>
                    <a:pt x="291" y="286"/>
                  </a:lnTo>
                  <a:lnTo>
                    <a:pt x="291" y="286"/>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27" name="Freeform 114">
              <a:extLst>
                <a:ext uri="{FF2B5EF4-FFF2-40B4-BE49-F238E27FC236}">
                  <a16:creationId xmlns:a16="http://schemas.microsoft.com/office/drawing/2014/main" id="{8F430517-1B8B-476C-8A5A-25C07543AC76}"/>
                </a:ext>
              </a:extLst>
            </p:cNvPr>
            <p:cNvSpPr>
              <a:spLocks noEditPoints="1"/>
            </p:cNvSpPr>
            <p:nvPr/>
          </p:nvSpPr>
          <p:spPr bwMode="auto">
            <a:xfrm>
              <a:off x="4400831" y="2859722"/>
              <a:ext cx="62876" cy="118104"/>
            </a:xfrm>
            <a:custGeom>
              <a:avLst/>
              <a:gdLst>
                <a:gd name="T0" fmla="*/ 44 w 78"/>
                <a:gd name="T1" fmla="*/ 156 h 156"/>
                <a:gd name="T2" fmla="*/ 49 w 78"/>
                <a:gd name="T3" fmla="*/ 151 h 156"/>
                <a:gd name="T4" fmla="*/ 53 w 78"/>
                <a:gd name="T5" fmla="*/ 147 h 156"/>
                <a:gd name="T6" fmla="*/ 53 w 78"/>
                <a:gd name="T7" fmla="*/ 145 h 156"/>
                <a:gd name="T8" fmla="*/ 51 w 78"/>
                <a:gd name="T9" fmla="*/ 133 h 156"/>
                <a:gd name="T10" fmla="*/ 51 w 78"/>
                <a:gd name="T11" fmla="*/ 128 h 156"/>
                <a:gd name="T12" fmla="*/ 59 w 78"/>
                <a:gd name="T13" fmla="*/ 126 h 156"/>
                <a:gd name="T14" fmla="*/ 63 w 78"/>
                <a:gd name="T15" fmla="*/ 120 h 156"/>
                <a:gd name="T16" fmla="*/ 78 w 78"/>
                <a:gd name="T17" fmla="*/ 105 h 156"/>
                <a:gd name="T18" fmla="*/ 76 w 78"/>
                <a:gd name="T19" fmla="*/ 97 h 156"/>
                <a:gd name="T20" fmla="*/ 74 w 78"/>
                <a:gd name="T21" fmla="*/ 95 h 156"/>
                <a:gd name="T22" fmla="*/ 68 w 78"/>
                <a:gd name="T23" fmla="*/ 88 h 156"/>
                <a:gd name="T24" fmla="*/ 65 w 78"/>
                <a:gd name="T25" fmla="*/ 84 h 156"/>
                <a:gd name="T26" fmla="*/ 63 w 78"/>
                <a:gd name="T27" fmla="*/ 86 h 156"/>
                <a:gd name="T28" fmla="*/ 59 w 78"/>
                <a:gd name="T29" fmla="*/ 86 h 156"/>
                <a:gd name="T30" fmla="*/ 55 w 78"/>
                <a:gd name="T31" fmla="*/ 84 h 156"/>
                <a:gd name="T32" fmla="*/ 46 w 78"/>
                <a:gd name="T33" fmla="*/ 73 h 156"/>
                <a:gd name="T34" fmla="*/ 57 w 78"/>
                <a:gd name="T35" fmla="*/ 61 h 156"/>
                <a:gd name="T36" fmla="*/ 65 w 78"/>
                <a:gd name="T37" fmla="*/ 52 h 156"/>
                <a:gd name="T38" fmla="*/ 65 w 78"/>
                <a:gd name="T39" fmla="*/ 48 h 156"/>
                <a:gd name="T40" fmla="*/ 63 w 78"/>
                <a:gd name="T41" fmla="*/ 44 h 156"/>
                <a:gd name="T42" fmla="*/ 57 w 78"/>
                <a:gd name="T43" fmla="*/ 36 h 156"/>
                <a:gd name="T44" fmla="*/ 53 w 78"/>
                <a:gd name="T45" fmla="*/ 25 h 156"/>
                <a:gd name="T46" fmla="*/ 59 w 78"/>
                <a:gd name="T47" fmla="*/ 17 h 156"/>
                <a:gd name="T48" fmla="*/ 63 w 78"/>
                <a:gd name="T49" fmla="*/ 8 h 156"/>
                <a:gd name="T50" fmla="*/ 55 w 78"/>
                <a:gd name="T51" fmla="*/ 12 h 156"/>
                <a:gd name="T52" fmla="*/ 49 w 78"/>
                <a:gd name="T53" fmla="*/ 14 h 156"/>
                <a:gd name="T54" fmla="*/ 44 w 78"/>
                <a:gd name="T55" fmla="*/ 6 h 156"/>
                <a:gd name="T56" fmla="*/ 42 w 78"/>
                <a:gd name="T57" fmla="*/ 0 h 156"/>
                <a:gd name="T58" fmla="*/ 38 w 78"/>
                <a:gd name="T59" fmla="*/ 4 h 156"/>
                <a:gd name="T60" fmla="*/ 30 w 78"/>
                <a:gd name="T61" fmla="*/ 2 h 156"/>
                <a:gd name="T62" fmla="*/ 19 w 78"/>
                <a:gd name="T63" fmla="*/ 10 h 156"/>
                <a:gd name="T64" fmla="*/ 17 w 78"/>
                <a:gd name="T65" fmla="*/ 12 h 156"/>
                <a:gd name="T66" fmla="*/ 17 w 78"/>
                <a:gd name="T67" fmla="*/ 21 h 156"/>
                <a:gd name="T68" fmla="*/ 15 w 78"/>
                <a:gd name="T69" fmla="*/ 38 h 156"/>
                <a:gd name="T70" fmla="*/ 17 w 78"/>
                <a:gd name="T71" fmla="*/ 46 h 156"/>
                <a:gd name="T72" fmla="*/ 17 w 78"/>
                <a:gd name="T73" fmla="*/ 48 h 156"/>
                <a:gd name="T74" fmla="*/ 17 w 78"/>
                <a:gd name="T75" fmla="*/ 55 h 156"/>
                <a:gd name="T76" fmla="*/ 15 w 78"/>
                <a:gd name="T77" fmla="*/ 63 h 156"/>
                <a:gd name="T78" fmla="*/ 11 w 78"/>
                <a:gd name="T79" fmla="*/ 67 h 156"/>
                <a:gd name="T80" fmla="*/ 2 w 78"/>
                <a:gd name="T81" fmla="*/ 73 h 156"/>
                <a:gd name="T82" fmla="*/ 2 w 78"/>
                <a:gd name="T83" fmla="*/ 84 h 156"/>
                <a:gd name="T84" fmla="*/ 4 w 78"/>
                <a:gd name="T85" fmla="*/ 90 h 156"/>
                <a:gd name="T86" fmla="*/ 9 w 78"/>
                <a:gd name="T87" fmla="*/ 95 h 156"/>
                <a:gd name="T88" fmla="*/ 15 w 78"/>
                <a:gd name="T89" fmla="*/ 105 h 156"/>
                <a:gd name="T90" fmla="*/ 21 w 78"/>
                <a:gd name="T91" fmla="*/ 109 h 156"/>
                <a:gd name="T92" fmla="*/ 30 w 78"/>
                <a:gd name="T93" fmla="*/ 116 h 156"/>
                <a:gd name="T94" fmla="*/ 42 w 78"/>
                <a:gd name="T95" fmla="*/ 156 h 156"/>
                <a:gd name="T96" fmla="*/ 61 w 78"/>
                <a:gd name="T97" fmla="*/ 78 h 156"/>
                <a:gd name="T98" fmla="*/ 65 w 78"/>
                <a:gd name="T99" fmla="*/ 80 h 156"/>
                <a:gd name="T100" fmla="*/ 59 w 78"/>
                <a:gd name="T101" fmla="*/ 8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 h="156">
                  <a:moveTo>
                    <a:pt x="42" y="156"/>
                  </a:moveTo>
                  <a:lnTo>
                    <a:pt x="44" y="156"/>
                  </a:lnTo>
                  <a:lnTo>
                    <a:pt x="46" y="154"/>
                  </a:lnTo>
                  <a:lnTo>
                    <a:pt x="49" y="151"/>
                  </a:lnTo>
                  <a:lnTo>
                    <a:pt x="51" y="149"/>
                  </a:lnTo>
                  <a:lnTo>
                    <a:pt x="53" y="147"/>
                  </a:lnTo>
                  <a:lnTo>
                    <a:pt x="53" y="145"/>
                  </a:lnTo>
                  <a:lnTo>
                    <a:pt x="53" y="145"/>
                  </a:lnTo>
                  <a:lnTo>
                    <a:pt x="53" y="139"/>
                  </a:lnTo>
                  <a:lnTo>
                    <a:pt x="51" y="133"/>
                  </a:lnTo>
                  <a:lnTo>
                    <a:pt x="51" y="130"/>
                  </a:lnTo>
                  <a:lnTo>
                    <a:pt x="51" y="128"/>
                  </a:lnTo>
                  <a:lnTo>
                    <a:pt x="55" y="126"/>
                  </a:lnTo>
                  <a:lnTo>
                    <a:pt x="59" y="126"/>
                  </a:lnTo>
                  <a:lnTo>
                    <a:pt x="63" y="122"/>
                  </a:lnTo>
                  <a:lnTo>
                    <a:pt x="63" y="120"/>
                  </a:lnTo>
                  <a:lnTo>
                    <a:pt x="74" y="111"/>
                  </a:lnTo>
                  <a:lnTo>
                    <a:pt x="78" y="105"/>
                  </a:lnTo>
                  <a:lnTo>
                    <a:pt x="78" y="103"/>
                  </a:lnTo>
                  <a:lnTo>
                    <a:pt x="76" y="97"/>
                  </a:lnTo>
                  <a:lnTo>
                    <a:pt x="76" y="95"/>
                  </a:lnTo>
                  <a:lnTo>
                    <a:pt x="74" y="95"/>
                  </a:lnTo>
                  <a:lnTo>
                    <a:pt x="68" y="90"/>
                  </a:lnTo>
                  <a:lnTo>
                    <a:pt x="68" y="88"/>
                  </a:lnTo>
                  <a:lnTo>
                    <a:pt x="68" y="86"/>
                  </a:lnTo>
                  <a:lnTo>
                    <a:pt x="65" y="84"/>
                  </a:lnTo>
                  <a:lnTo>
                    <a:pt x="63" y="84"/>
                  </a:lnTo>
                  <a:lnTo>
                    <a:pt x="63" y="86"/>
                  </a:lnTo>
                  <a:lnTo>
                    <a:pt x="61" y="86"/>
                  </a:lnTo>
                  <a:lnTo>
                    <a:pt x="59" y="86"/>
                  </a:lnTo>
                  <a:lnTo>
                    <a:pt x="59" y="82"/>
                  </a:lnTo>
                  <a:lnTo>
                    <a:pt x="55" y="84"/>
                  </a:lnTo>
                  <a:lnTo>
                    <a:pt x="49" y="80"/>
                  </a:lnTo>
                  <a:lnTo>
                    <a:pt x="46" y="73"/>
                  </a:lnTo>
                  <a:lnTo>
                    <a:pt x="49" y="67"/>
                  </a:lnTo>
                  <a:lnTo>
                    <a:pt x="57" y="61"/>
                  </a:lnTo>
                  <a:lnTo>
                    <a:pt x="63" y="55"/>
                  </a:lnTo>
                  <a:lnTo>
                    <a:pt x="65" y="52"/>
                  </a:lnTo>
                  <a:lnTo>
                    <a:pt x="63" y="50"/>
                  </a:lnTo>
                  <a:lnTo>
                    <a:pt x="65" y="48"/>
                  </a:lnTo>
                  <a:lnTo>
                    <a:pt x="65" y="46"/>
                  </a:lnTo>
                  <a:lnTo>
                    <a:pt x="63" y="44"/>
                  </a:lnTo>
                  <a:lnTo>
                    <a:pt x="63" y="38"/>
                  </a:lnTo>
                  <a:lnTo>
                    <a:pt x="57" y="36"/>
                  </a:lnTo>
                  <a:lnTo>
                    <a:pt x="53" y="29"/>
                  </a:lnTo>
                  <a:lnTo>
                    <a:pt x="53" y="25"/>
                  </a:lnTo>
                  <a:lnTo>
                    <a:pt x="59" y="21"/>
                  </a:lnTo>
                  <a:lnTo>
                    <a:pt x="59" y="17"/>
                  </a:lnTo>
                  <a:lnTo>
                    <a:pt x="63" y="12"/>
                  </a:lnTo>
                  <a:lnTo>
                    <a:pt x="63" y="8"/>
                  </a:lnTo>
                  <a:lnTo>
                    <a:pt x="61" y="6"/>
                  </a:lnTo>
                  <a:lnTo>
                    <a:pt x="55" y="12"/>
                  </a:lnTo>
                  <a:lnTo>
                    <a:pt x="51" y="14"/>
                  </a:lnTo>
                  <a:lnTo>
                    <a:pt x="49" y="14"/>
                  </a:lnTo>
                  <a:lnTo>
                    <a:pt x="46" y="8"/>
                  </a:lnTo>
                  <a:lnTo>
                    <a:pt x="44" y="6"/>
                  </a:lnTo>
                  <a:lnTo>
                    <a:pt x="44" y="2"/>
                  </a:lnTo>
                  <a:lnTo>
                    <a:pt x="42" y="0"/>
                  </a:lnTo>
                  <a:lnTo>
                    <a:pt x="38" y="2"/>
                  </a:lnTo>
                  <a:lnTo>
                    <a:pt x="38" y="4"/>
                  </a:lnTo>
                  <a:lnTo>
                    <a:pt x="36" y="2"/>
                  </a:lnTo>
                  <a:lnTo>
                    <a:pt x="30" y="2"/>
                  </a:lnTo>
                  <a:lnTo>
                    <a:pt x="23" y="6"/>
                  </a:lnTo>
                  <a:lnTo>
                    <a:pt x="19" y="10"/>
                  </a:lnTo>
                  <a:lnTo>
                    <a:pt x="19" y="10"/>
                  </a:lnTo>
                  <a:lnTo>
                    <a:pt x="17" y="12"/>
                  </a:lnTo>
                  <a:lnTo>
                    <a:pt x="19" y="14"/>
                  </a:lnTo>
                  <a:lnTo>
                    <a:pt x="17" y="21"/>
                  </a:lnTo>
                  <a:lnTo>
                    <a:pt x="17" y="27"/>
                  </a:lnTo>
                  <a:lnTo>
                    <a:pt x="15" y="38"/>
                  </a:lnTo>
                  <a:lnTo>
                    <a:pt x="15" y="42"/>
                  </a:lnTo>
                  <a:lnTo>
                    <a:pt x="17" y="46"/>
                  </a:lnTo>
                  <a:lnTo>
                    <a:pt x="19" y="46"/>
                  </a:lnTo>
                  <a:lnTo>
                    <a:pt x="17" y="48"/>
                  </a:lnTo>
                  <a:lnTo>
                    <a:pt x="15" y="50"/>
                  </a:lnTo>
                  <a:lnTo>
                    <a:pt x="17" y="55"/>
                  </a:lnTo>
                  <a:lnTo>
                    <a:pt x="15" y="57"/>
                  </a:lnTo>
                  <a:lnTo>
                    <a:pt x="15" y="63"/>
                  </a:lnTo>
                  <a:lnTo>
                    <a:pt x="13" y="65"/>
                  </a:lnTo>
                  <a:lnTo>
                    <a:pt x="11" y="67"/>
                  </a:lnTo>
                  <a:lnTo>
                    <a:pt x="6" y="67"/>
                  </a:lnTo>
                  <a:lnTo>
                    <a:pt x="2" y="73"/>
                  </a:lnTo>
                  <a:lnTo>
                    <a:pt x="0" y="82"/>
                  </a:lnTo>
                  <a:lnTo>
                    <a:pt x="2" y="84"/>
                  </a:lnTo>
                  <a:lnTo>
                    <a:pt x="4" y="88"/>
                  </a:lnTo>
                  <a:lnTo>
                    <a:pt x="4" y="90"/>
                  </a:lnTo>
                  <a:lnTo>
                    <a:pt x="6" y="95"/>
                  </a:lnTo>
                  <a:lnTo>
                    <a:pt x="9" y="95"/>
                  </a:lnTo>
                  <a:lnTo>
                    <a:pt x="13" y="101"/>
                  </a:lnTo>
                  <a:lnTo>
                    <a:pt x="15" y="105"/>
                  </a:lnTo>
                  <a:lnTo>
                    <a:pt x="19" y="107"/>
                  </a:lnTo>
                  <a:lnTo>
                    <a:pt x="21" y="109"/>
                  </a:lnTo>
                  <a:lnTo>
                    <a:pt x="25" y="109"/>
                  </a:lnTo>
                  <a:lnTo>
                    <a:pt x="30" y="116"/>
                  </a:lnTo>
                  <a:lnTo>
                    <a:pt x="42" y="156"/>
                  </a:lnTo>
                  <a:lnTo>
                    <a:pt x="42" y="156"/>
                  </a:lnTo>
                  <a:close/>
                  <a:moveTo>
                    <a:pt x="59" y="80"/>
                  </a:moveTo>
                  <a:lnTo>
                    <a:pt x="61" y="78"/>
                  </a:lnTo>
                  <a:lnTo>
                    <a:pt x="63" y="78"/>
                  </a:lnTo>
                  <a:lnTo>
                    <a:pt x="65" y="80"/>
                  </a:lnTo>
                  <a:lnTo>
                    <a:pt x="63" y="82"/>
                  </a:lnTo>
                  <a:lnTo>
                    <a:pt x="59" y="8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28" name="Freeform 115">
              <a:extLst>
                <a:ext uri="{FF2B5EF4-FFF2-40B4-BE49-F238E27FC236}">
                  <a16:creationId xmlns:a16="http://schemas.microsoft.com/office/drawing/2014/main" id="{78C56816-5EA3-422B-8AD7-75758B76FE34}"/>
                </a:ext>
              </a:extLst>
            </p:cNvPr>
            <p:cNvSpPr>
              <a:spLocks/>
            </p:cNvSpPr>
            <p:nvPr/>
          </p:nvSpPr>
          <p:spPr bwMode="auto">
            <a:xfrm>
              <a:off x="4150935" y="2864265"/>
              <a:ext cx="323252" cy="293745"/>
            </a:xfrm>
            <a:custGeom>
              <a:avLst/>
              <a:gdLst>
                <a:gd name="T0" fmla="*/ 396 w 401"/>
                <a:gd name="T1" fmla="*/ 293 h 388"/>
                <a:gd name="T2" fmla="*/ 386 w 401"/>
                <a:gd name="T3" fmla="*/ 278 h 388"/>
                <a:gd name="T4" fmla="*/ 367 w 401"/>
                <a:gd name="T5" fmla="*/ 276 h 388"/>
                <a:gd name="T6" fmla="*/ 363 w 401"/>
                <a:gd name="T7" fmla="*/ 268 h 388"/>
                <a:gd name="T8" fmla="*/ 361 w 401"/>
                <a:gd name="T9" fmla="*/ 255 h 388"/>
                <a:gd name="T10" fmla="*/ 352 w 401"/>
                <a:gd name="T11" fmla="*/ 240 h 388"/>
                <a:gd name="T12" fmla="*/ 352 w 401"/>
                <a:gd name="T13" fmla="*/ 232 h 388"/>
                <a:gd name="T14" fmla="*/ 359 w 401"/>
                <a:gd name="T15" fmla="*/ 219 h 388"/>
                <a:gd name="T16" fmla="*/ 359 w 401"/>
                <a:gd name="T17" fmla="*/ 202 h 388"/>
                <a:gd name="T18" fmla="*/ 354 w 401"/>
                <a:gd name="T19" fmla="*/ 183 h 388"/>
                <a:gd name="T20" fmla="*/ 352 w 401"/>
                <a:gd name="T21" fmla="*/ 158 h 388"/>
                <a:gd name="T22" fmla="*/ 352 w 401"/>
                <a:gd name="T23" fmla="*/ 150 h 388"/>
                <a:gd name="T24" fmla="*/ 331 w 401"/>
                <a:gd name="T25" fmla="*/ 103 h 388"/>
                <a:gd name="T26" fmla="*/ 323 w 401"/>
                <a:gd name="T27" fmla="*/ 95 h 388"/>
                <a:gd name="T28" fmla="*/ 314 w 401"/>
                <a:gd name="T29" fmla="*/ 84 h 388"/>
                <a:gd name="T30" fmla="*/ 310 w 401"/>
                <a:gd name="T31" fmla="*/ 76 h 388"/>
                <a:gd name="T32" fmla="*/ 321 w 401"/>
                <a:gd name="T33" fmla="*/ 61 h 388"/>
                <a:gd name="T34" fmla="*/ 325 w 401"/>
                <a:gd name="T35" fmla="*/ 51 h 388"/>
                <a:gd name="T36" fmla="*/ 327 w 401"/>
                <a:gd name="T37" fmla="*/ 42 h 388"/>
                <a:gd name="T38" fmla="*/ 325 w 401"/>
                <a:gd name="T39" fmla="*/ 36 h 388"/>
                <a:gd name="T40" fmla="*/ 327 w 401"/>
                <a:gd name="T41" fmla="*/ 15 h 388"/>
                <a:gd name="T42" fmla="*/ 329 w 401"/>
                <a:gd name="T43" fmla="*/ 4 h 388"/>
                <a:gd name="T44" fmla="*/ 319 w 401"/>
                <a:gd name="T45" fmla="*/ 4 h 388"/>
                <a:gd name="T46" fmla="*/ 300 w 401"/>
                <a:gd name="T47" fmla="*/ 0 h 388"/>
                <a:gd name="T48" fmla="*/ 289 w 401"/>
                <a:gd name="T49" fmla="*/ 4 h 388"/>
                <a:gd name="T50" fmla="*/ 283 w 401"/>
                <a:gd name="T51" fmla="*/ 0 h 388"/>
                <a:gd name="T52" fmla="*/ 276 w 401"/>
                <a:gd name="T53" fmla="*/ 6 h 388"/>
                <a:gd name="T54" fmla="*/ 266 w 401"/>
                <a:gd name="T55" fmla="*/ 8 h 388"/>
                <a:gd name="T56" fmla="*/ 253 w 401"/>
                <a:gd name="T57" fmla="*/ 4 h 388"/>
                <a:gd name="T58" fmla="*/ 241 w 401"/>
                <a:gd name="T59" fmla="*/ 4 h 388"/>
                <a:gd name="T60" fmla="*/ 234 w 401"/>
                <a:gd name="T61" fmla="*/ 4 h 388"/>
                <a:gd name="T62" fmla="*/ 224 w 401"/>
                <a:gd name="T63" fmla="*/ 6 h 388"/>
                <a:gd name="T64" fmla="*/ 211 w 401"/>
                <a:gd name="T65" fmla="*/ 8 h 388"/>
                <a:gd name="T66" fmla="*/ 194 w 401"/>
                <a:gd name="T67" fmla="*/ 11 h 388"/>
                <a:gd name="T68" fmla="*/ 177 w 401"/>
                <a:gd name="T69" fmla="*/ 19 h 388"/>
                <a:gd name="T70" fmla="*/ 169 w 401"/>
                <a:gd name="T71" fmla="*/ 27 h 388"/>
                <a:gd name="T72" fmla="*/ 163 w 401"/>
                <a:gd name="T73" fmla="*/ 27 h 388"/>
                <a:gd name="T74" fmla="*/ 154 w 401"/>
                <a:gd name="T75" fmla="*/ 30 h 388"/>
                <a:gd name="T76" fmla="*/ 146 w 401"/>
                <a:gd name="T77" fmla="*/ 38 h 388"/>
                <a:gd name="T78" fmla="*/ 131 w 401"/>
                <a:gd name="T79" fmla="*/ 44 h 388"/>
                <a:gd name="T80" fmla="*/ 135 w 401"/>
                <a:gd name="T81" fmla="*/ 51 h 388"/>
                <a:gd name="T82" fmla="*/ 137 w 401"/>
                <a:gd name="T83" fmla="*/ 63 h 388"/>
                <a:gd name="T84" fmla="*/ 139 w 401"/>
                <a:gd name="T85" fmla="*/ 89 h 388"/>
                <a:gd name="T86" fmla="*/ 146 w 401"/>
                <a:gd name="T87" fmla="*/ 99 h 388"/>
                <a:gd name="T88" fmla="*/ 152 w 401"/>
                <a:gd name="T89" fmla="*/ 101 h 388"/>
                <a:gd name="T90" fmla="*/ 148 w 401"/>
                <a:gd name="T91" fmla="*/ 112 h 388"/>
                <a:gd name="T92" fmla="*/ 114 w 401"/>
                <a:gd name="T93" fmla="*/ 122 h 388"/>
                <a:gd name="T94" fmla="*/ 108 w 401"/>
                <a:gd name="T95" fmla="*/ 135 h 388"/>
                <a:gd name="T96" fmla="*/ 72 w 401"/>
                <a:gd name="T97" fmla="*/ 162 h 388"/>
                <a:gd name="T98" fmla="*/ 40 w 401"/>
                <a:gd name="T99" fmla="*/ 173 h 388"/>
                <a:gd name="T100" fmla="*/ 19 w 401"/>
                <a:gd name="T101" fmla="*/ 175 h 388"/>
                <a:gd name="T102" fmla="*/ 0 w 401"/>
                <a:gd name="T103" fmla="*/ 192 h 388"/>
                <a:gd name="T104" fmla="*/ 0 w 401"/>
                <a:gd name="T105" fmla="*/ 215 h 388"/>
                <a:gd name="T106" fmla="*/ 72 w 401"/>
                <a:gd name="T107" fmla="*/ 264 h 388"/>
                <a:gd name="T108" fmla="*/ 205 w 401"/>
                <a:gd name="T109" fmla="*/ 358 h 388"/>
                <a:gd name="T110" fmla="*/ 224 w 401"/>
                <a:gd name="T111" fmla="*/ 365 h 388"/>
                <a:gd name="T112" fmla="*/ 234 w 401"/>
                <a:gd name="T113" fmla="*/ 373 h 388"/>
                <a:gd name="T114" fmla="*/ 234 w 401"/>
                <a:gd name="T115" fmla="*/ 386 h 388"/>
                <a:gd name="T116" fmla="*/ 255 w 401"/>
                <a:gd name="T117" fmla="*/ 384 h 388"/>
                <a:gd name="T118" fmla="*/ 287 w 401"/>
                <a:gd name="T119" fmla="*/ 377 h 388"/>
                <a:gd name="T120" fmla="*/ 401 w 401"/>
                <a:gd name="T121" fmla="*/ 29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1" h="388">
                  <a:moveTo>
                    <a:pt x="401" y="299"/>
                  </a:moveTo>
                  <a:lnTo>
                    <a:pt x="399" y="297"/>
                  </a:lnTo>
                  <a:lnTo>
                    <a:pt x="396" y="293"/>
                  </a:lnTo>
                  <a:lnTo>
                    <a:pt x="394" y="291"/>
                  </a:lnTo>
                  <a:lnTo>
                    <a:pt x="390" y="282"/>
                  </a:lnTo>
                  <a:lnTo>
                    <a:pt x="386" y="278"/>
                  </a:lnTo>
                  <a:lnTo>
                    <a:pt x="384" y="276"/>
                  </a:lnTo>
                  <a:lnTo>
                    <a:pt x="375" y="276"/>
                  </a:lnTo>
                  <a:lnTo>
                    <a:pt x="367" y="276"/>
                  </a:lnTo>
                  <a:lnTo>
                    <a:pt x="365" y="274"/>
                  </a:lnTo>
                  <a:lnTo>
                    <a:pt x="365" y="270"/>
                  </a:lnTo>
                  <a:lnTo>
                    <a:pt x="363" y="268"/>
                  </a:lnTo>
                  <a:lnTo>
                    <a:pt x="363" y="261"/>
                  </a:lnTo>
                  <a:lnTo>
                    <a:pt x="363" y="259"/>
                  </a:lnTo>
                  <a:lnTo>
                    <a:pt x="361" y="255"/>
                  </a:lnTo>
                  <a:lnTo>
                    <a:pt x="361" y="253"/>
                  </a:lnTo>
                  <a:lnTo>
                    <a:pt x="356" y="247"/>
                  </a:lnTo>
                  <a:lnTo>
                    <a:pt x="352" y="240"/>
                  </a:lnTo>
                  <a:lnTo>
                    <a:pt x="348" y="236"/>
                  </a:lnTo>
                  <a:lnTo>
                    <a:pt x="350" y="236"/>
                  </a:lnTo>
                  <a:lnTo>
                    <a:pt x="352" y="232"/>
                  </a:lnTo>
                  <a:lnTo>
                    <a:pt x="356" y="230"/>
                  </a:lnTo>
                  <a:lnTo>
                    <a:pt x="359" y="228"/>
                  </a:lnTo>
                  <a:lnTo>
                    <a:pt x="359" y="219"/>
                  </a:lnTo>
                  <a:lnTo>
                    <a:pt x="356" y="215"/>
                  </a:lnTo>
                  <a:lnTo>
                    <a:pt x="356" y="213"/>
                  </a:lnTo>
                  <a:lnTo>
                    <a:pt x="359" y="202"/>
                  </a:lnTo>
                  <a:lnTo>
                    <a:pt x="356" y="196"/>
                  </a:lnTo>
                  <a:lnTo>
                    <a:pt x="354" y="186"/>
                  </a:lnTo>
                  <a:lnTo>
                    <a:pt x="354" y="183"/>
                  </a:lnTo>
                  <a:lnTo>
                    <a:pt x="354" y="177"/>
                  </a:lnTo>
                  <a:lnTo>
                    <a:pt x="354" y="164"/>
                  </a:lnTo>
                  <a:lnTo>
                    <a:pt x="352" y="158"/>
                  </a:lnTo>
                  <a:lnTo>
                    <a:pt x="350" y="158"/>
                  </a:lnTo>
                  <a:lnTo>
                    <a:pt x="350" y="152"/>
                  </a:lnTo>
                  <a:lnTo>
                    <a:pt x="352" y="150"/>
                  </a:lnTo>
                  <a:lnTo>
                    <a:pt x="340" y="110"/>
                  </a:lnTo>
                  <a:lnTo>
                    <a:pt x="335" y="103"/>
                  </a:lnTo>
                  <a:lnTo>
                    <a:pt x="331" y="103"/>
                  </a:lnTo>
                  <a:lnTo>
                    <a:pt x="329" y="101"/>
                  </a:lnTo>
                  <a:lnTo>
                    <a:pt x="325" y="99"/>
                  </a:lnTo>
                  <a:lnTo>
                    <a:pt x="323" y="95"/>
                  </a:lnTo>
                  <a:lnTo>
                    <a:pt x="319" y="89"/>
                  </a:lnTo>
                  <a:lnTo>
                    <a:pt x="316" y="89"/>
                  </a:lnTo>
                  <a:lnTo>
                    <a:pt x="314" y="84"/>
                  </a:lnTo>
                  <a:lnTo>
                    <a:pt x="314" y="82"/>
                  </a:lnTo>
                  <a:lnTo>
                    <a:pt x="312" y="78"/>
                  </a:lnTo>
                  <a:lnTo>
                    <a:pt x="310" y="76"/>
                  </a:lnTo>
                  <a:lnTo>
                    <a:pt x="312" y="67"/>
                  </a:lnTo>
                  <a:lnTo>
                    <a:pt x="316" y="61"/>
                  </a:lnTo>
                  <a:lnTo>
                    <a:pt x="321" y="61"/>
                  </a:lnTo>
                  <a:lnTo>
                    <a:pt x="323" y="59"/>
                  </a:lnTo>
                  <a:lnTo>
                    <a:pt x="325" y="57"/>
                  </a:lnTo>
                  <a:lnTo>
                    <a:pt x="325" y="51"/>
                  </a:lnTo>
                  <a:lnTo>
                    <a:pt x="327" y="49"/>
                  </a:lnTo>
                  <a:lnTo>
                    <a:pt x="325" y="44"/>
                  </a:lnTo>
                  <a:lnTo>
                    <a:pt x="327" y="42"/>
                  </a:lnTo>
                  <a:lnTo>
                    <a:pt x="329" y="40"/>
                  </a:lnTo>
                  <a:lnTo>
                    <a:pt x="327" y="40"/>
                  </a:lnTo>
                  <a:lnTo>
                    <a:pt x="325" y="36"/>
                  </a:lnTo>
                  <a:lnTo>
                    <a:pt x="325" y="32"/>
                  </a:lnTo>
                  <a:lnTo>
                    <a:pt x="327" y="21"/>
                  </a:lnTo>
                  <a:lnTo>
                    <a:pt x="327" y="15"/>
                  </a:lnTo>
                  <a:lnTo>
                    <a:pt x="329" y="8"/>
                  </a:lnTo>
                  <a:lnTo>
                    <a:pt x="327" y="6"/>
                  </a:lnTo>
                  <a:lnTo>
                    <a:pt x="329" y="4"/>
                  </a:lnTo>
                  <a:lnTo>
                    <a:pt x="327" y="4"/>
                  </a:lnTo>
                  <a:lnTo>
                    <a:pt x="321" y="4"/>
                  </a:lnTo>
                  <a:lnTo>
                    <a:pt x="319" y="4"/>
                  </a:lnTo>
                  <a:lnTo>
                    <a:pt x="310" y="6"/>
                  </a:lnTo>
                  <a:lnTo>
                    <a:pt x="306" y="2"/>
                  </a:lnTo>
                  <a:lnTo>
                    <a:pt x="300" y="0"/>
                  </a:lnTo>
                  <a:lnTo>
                    <a:pt x="300" y="2"/>
                  </a:lnTo>
                  <a:lnTo>
                    <a:pt x="297" y="6"/>
                  </a:lnTo>
                  <a:lnTo>
                    <a:pt x="289" y="4"/>
                  </a:lnTo>
                  <a:lnTo>
                    <a:pt x="289" y="2"/>
                  </a:lnTo>
                  <a:lnTo>
                    <a:pt x="287" y="0"/>
                  </a:lnTo>
                  <a:lnTo>
                    <a:pt x="283" y="0"/>
                  </a:lnTo>
                  <a:lnTo>
                    <a:pt x="283" y="4"/>
                  </a:lnTo>
                  <a:lnTo>
                    <a:pt x="278" y="4"/>
                  </a:lnTo>
                  <a:lnTo>
                    <a:pt x="276" y="6"/>
                  </a:lnTo>
                  <a:lnTo>
                    <a:pt x="274" y="6"/>
                  </a:lnTo>
                  <a:lnTo>
                    <a:pt x="270" y="6"/>
                  </a:lnTo>
                  <a:lnTo>
                    <a:pt x="266" y="8"/>
                  </a:lnTo>
                  <a:lnTo>
                    <a:pt x="262" y="8"/>
                  </a:lnTo>
                  <a:lnTo>
                    <a:pt x="259" y="6"/>
                  </a:lnTo>
                  <a:lnTo>
                    <a:pt x="253" y="4"/>
                  </a:lnTo>
                  <a:lnTo>
                    <a:pt x="251" y="4"/>
                  </a:lnTo>
                  <a:lnTo>
                    <a:pt x="245" y="4"/>
                  </a:lnTo>
                  <a:lnTo>
                    <a:pt x="241" y="4"/>
                  </a:lnTo>
                  <a:lnTo>
                    <a:pt x="241" y="4"/>
                  </a:lnTo>
                  <a:lnTo>
                    <a:pt x="236" y="4"/>
                  </a:lnTo>
                  <a:lnTo>
                    <a:pt x="234" y="4"/>
                  </a:lnTo>
                  <a:lnTo>
                    <a:pt x="232" y="8"/>
                  </a:lnTo>
                  <a:lnTo>
                    <a:pt x="228" y="8"/>
                  </a:lnTo>
                  <a:lnTo>
                    <a:pt x="224" y="6"/>
                  </a:lnTo>
                  <a:lnTo>
                    <a:pt x="217" y="13"/>
                  </a:lnTo>
                  <a:lnTo>
                    <a:pt x="215" y="13"/>
                  </a:lnTo>
                  <a:lnTo>
                    <a:pt x="211" y="8"/>
                  </a:lnTo>
                  <a:lnTo>
                    <a:pt x="207" y="11"/>
                  </a:lnTo>
                  <a:lnTo>
                    <a:pt x="198" y="11"/>
                  </a:lnTo>
                  <a:lnTo>
                    <a:pt x="194" y="11"/>
                  </a:lnTo>
                  <a:lnTo>
                    <a:pt x="186" y="17"/>
                  </a:lnTo>
                  <a:lnTo>
                    <a:pt x="179" y="19"/>
                  </a:lnTo>
                  <a:lnTo>
                    <a:pt x="177" y="19"/>
                  </a:lnTo>
                  <a:lnTo>
                    <a:pt x="171" y="21"/>
                  </a:lnTo>
                  <a:lnTo>
                    <a:pt x="171" y="25"/>
                  </a:lnTo>
                  <a:lnTo>
                    <a:pt x="169" y="27"/>
                  </a:lnTo>
                  <a:lnTo>
                    <a:pt x="167" y="27"/>
                  </a:lnTo>
                  <a:lnTo>
                    <a:pt x="165" y="27"/>
                  </a:lnTo>
                  <a:lnTo>
                    <a:pt x="163" y="27"/>
                  </a:lnTo>
                  <a:lnTo>
                    <a:pt x="160" y="27"/>
                  </a:lnTo>
                  <a:lnTo>
                    <a:pt x="160" y="30"/>
                  </a:lnTo>
                  <a:lnTo>
                    <a:pt x="154" y="30"/>
                  </a:lnTo>
                  <a:lnTo>
                    <a:pt x="150" y="32"/>
                  </a:lnTo>
                  <a:lnTo>
                    <a:pt x="146" y="36"/>
                  </a:lnTo>
                  <a:lnTo>
                    <a:pt x="146" y="38"/>
                  </a:lnTo>
                  <a:lnTo>
                    <a:pt x="141" y="42"/>
                  </a:lnTo>
                  <a:lnTo>
                    <a:pt x="135" y="44"/>
                  </a:lnTo>
                  <a:lnTo>
                    <a:pt x="131" y="44"/>
                  </a:lnTo>
                  <a:lnTo>
                    <a:pt x="131" y="46"/>
                  </a:lnTo>
                  <a:lnTo>
                    <a:pt x="133" y="49"/>
                  </a:lnTo>
                  <a:lnTo>
                    <a:pt x="135" y="51"/>
                  </a:lnTo>
                  <a:lnTo>
                    <a:pt x="135" y="55"/>
                  </a:lnTo>
                  <a:lnTo>
                    <a:pt x="137" y="57"/>
                  </a:lnTo>
                  <a:lnTo>
                    <a:pt x="137" y="63"/>
                  </a:lnTo>
                  <a:lnTo>
                    <a:pt x="137" y="70"/>
                  </a:lnTo>
                  <a:lnTo>
                    <a:pt x="137" y="74"/>
                  </a:lnTo>
                  <a:lnTo>
                    <a:pt x="139" y="89"/>
                  </a:lnTo>
                  <a:lnTo>
                    <a:pt x="141" y="95"/>
                  </a:lnTo>
                  <a:lnTo>
                    <a:pt x="144" y="97"/>
                  </a:lnTo>
                  <a:lnTo>
                    <a:pt x="146" y="99"/>
                  </a:lnTo>
                  <a:lnTo>
                    <a:pt x="148" y="101"/>
                  </a:lnTo>
                  <a:lnTo>
                    <a:pt x="150" y="101"/>
                  </a:lnTo>
                  <a:lnTo>
                    <a:pt x="152" y="101"/>
                  </a:lnTo>
                  <a:lnTo>
                    <a:pt x="150" y="108"/>
                  </a:lnTo>
                  <a:lnTo>
                    <a:pt x="150" y="110"/>
                  </a:lnTo>
                  <a:lnTo>
                    <a:pt x="148" y="112"/>
                  </a:lnTo>
                  <a:lnTo>
                    <a:pt x="125" y="112"/>
                  </a:lnTo>
                  <a:lnTo>
                    <a:pt x="118" y="114"/>
                  </a:lnTo>
                  <a:lnTo>
                    <a:pt x="114" y="122"/>
                  </a:lnTo>
                  <a:lnTo>
                    <a:pt x="110" y="124"/>
                  </a:lnTo>
                  <a:lnTo>
                    <a:pt x="108" y="129"/>
                  </a:lnTo>
                  <a:lnTo>
                    <a:pt x="108" y="135"/>
                  </a:lnTo>
                  <a:lnTo>
                    <a:pt x="108" y="139"/>
                  </a:lnTo>
                  <a:lnTo>
                    <a:pt x="93" y="150"/>
                  </a:lnTo>
                  <a:lnTo>
                    <a:pt x="72" y="162"/>
                  </a:lnTo>
                  <a:lnTo>
                    <a:pt x="55" y="171"/>
                  </a:lnTo>
                  <a:lnTo>
                    <a:pt x="47" y="173"/>
                  </a:lnTo>
                  <a:lnTo>
                    <a:pt x="40" y="173"/>
                  </a:lnTo>
                  <a:lnTo>
                    <a:pt x="36" y="173"/>
                  </a:lnTo>
                  <a:lnTo>
                    <a:pt x="30" y="173"/>
                  </a:lnTo>
                  <a:lnTo>
                    <a:pt x="19" y="175"/>
                  </a:lnTo>
                  <a:lnTo>
                    <a:pt x="15" y="179"/>
                  </a:lnTo>
                  <a:lnTo>
                    <a:pt x="11" y="186"/>
                  </a:lnTo>
                  <a:lnTo>
                    <a:pt x="0" y="192"/>
                  </a:lnTo>
                  <a:lnTo>
                    <a:pt x="0" y="209"/>
                  </a:lnTo>
                  <a:lnTo>
                    <a:pt x="0" y="209"/>
                  </a:lnTo>
                  <a:lnTo>
                    <a:pt x="0" y="215"/>
                  </a:lnTo>
                  <a:lnTo>
                    <a:pt x="0" y="215"/>
                  </a:lnTo>
                  <a:lnTo>
                    <a:pt x="0" y="215"/>
                  </a:lnTo>
                  <a:lnTo>
                    <a:pt x="72" y="264"/>
                  </a:lnTo>
                  <a:lnTo>
                    <a:pt x="72" y="264"/>
                  </a:lnTo>
                  <a:lnTo>
                    <a:pt x="203" y="350"/>
                  </a:lnTo>
                  <a:lnTo>
                    <a:pt x="205" y="358"/>
                  </a:lnTo>
                  <a:lnTo>
                    <a:pt x="209" y="363"/>
                  </a:lnTo>
                  <a:lnTo>
                    <a:pt x="217" y="363"/>
                  </a:lnTo>
                  <a:lnTo>
                    <a:pt x="224" y="365"/>
                  </a:lnTo>
                  <a:lnTo>
                    <a:pt x="226" y="369"/>
                  </a:lnTo>
                  <a:lnTo>
                    <a:pt x="232" y="371"/>
                  </a:lnTo>
                  <a:lnTo>
                    <a:pt x="234" y="373"/>
                  </a:lnTo>
                  <a:lnTo>
                    <a:pt x="234" y="377"/>
                  </a:lnTo>
                  <a:lnTo>
                    <a:pt x="232" y="384"/>
                  </a:lnTo>
                  <a:lnTo>
                    <a:pt x="234" y="386"/>
                  </a:lnTo>
                  <a:lnTo>
                    <a:pt x="238" y="388"/>
                  </a:lnTo>
                  <a:lnTo>
                    <a:pt x="249" y="386"/>
                  </a:lnTo>
                  <a:lnTo>
                    <a:pt x="255" y="384"/>
                  </a:lnTo>
                  <a:lnTo>
                    <a:pt x="255" y="384"/>
                  </a:lnTo>
                  <a:lnTo>
                    <a:pt x="255" y="384"/>
                  </a:lnTo>
                  <a:lnTo>
                    <a:pt x="287" y="377"/>
                  </a:lnTo>
                  <a:lnTo>
                    <a:pt x="310" y="354"/>
                  </a:lnTo>
                  <a:lnTo>
                    <a:pt x="401" y="299"/>
                  </a:lnTo>
                  <a:lnTo>
                    <a:pt x="401" y="299"/>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29" name="Freeform 116">
              <a:extLst>
                <a:ext uri="{FF2B5EF4-FFF2-40B4-BE49-F238E27FC236}">
                  <a16:creationId xmlns:a16="http://schemas.microsoft.com/office/drawing/2014/main" id="{4A65CFD8-0018-4805-9475-8816C7086177}"/>
                </a:ext>
              </a:extLst>
            </p:cNvPr>
            <p:cNvSpPr>
              <a:spLocks/>
            </p:cNvSpPr>
            <p:nvPr/>
          </p:nvSpPr>
          <p:spPr bwMode="auto">
            <a:xfrm>
              <a:off x="4086446" y="2883192"/>
              <a:ext cx="187019" cy="139302"/>
            </a:xfrm>
            <a:custGeom>
              <a:avLst/>
              <a:gdLst>
                <a:gd name="T0" fmla="*/ 80 w 232"/>
                <a:gd name="T1" fmla="*/ 167 h 184"/>
                <a:gd name="T2" fmla="*/ 95 w 232"/>
                <a:gd name="T3" fmla="*/ 154 h 184"/>
                <a:gd name="T4" fmla="*/ 110 w 232"/>
                <a:gd name="T5" fmla="*/ 148 h 184"/>
                <a:gd name="T6" fmla="*/ 120 w 232"/>
                <a:gd name="T7" fmla="*/ 148 h 184"/>
                <a:gd name="T8" fmla="*/ 135 w 232"/>
                <a:gd name="T9" fmla="*/ 146 h 184"/>
                <a:gd name="T10" fmla="*/ 173 w 232"/>
                <a:gd name="T11" fmla="*/ 125 h 184"/>
                <a:gd name="T12" fmla="*/ 188 w 232"/>
                <a:gd name="T13" fmla="*/ 110 h 184"/>
                <a:gd name="T14" fmla="*/ 190 w 232"/>
                <a:gd name="T15" fmla="*/ 99 h 184"/>
                <a:gd name="T16" fmla="*/ 198 w 232"/>
                <a:gd name="T17" fmla="*/ 89 h 184"/>
                <a:gd name="T18" fmla="*/ 228 w 232"/>
                <a:gd name="T19" fmla="*/ 87 h 184"/>
                <a:gd name="T20" fmla="*/ 230 w 232"/>
                <a:gd name="T21" fmla="*/ 83 h 184"/>
                <a:gd name="T22" fmla="*/ 230 w 232"/>
                <a:gd name="T23" fmla="*/ 76 h 184"/>
                <a:gd name="T24" fmla="*/ 226 w 232"/>
                <a:gd name="T25" fmla="*/ 74 h 184"/>
                <a:gd name="T26" fmla="*/ 221 w 232"/>
                <a:gd name="T27" fmla="*/ 70 h 184"/>
                <a:gd name="T28" fmla="*/ 217 w 232"/>
                <a:gd name="T29" fmla="*/ 49 h 184"/>
                <a:gd name="T30" fmla="*/ 217 w 232"/>
                <a:gd name="T31" fmla="*/ 38 h 184"/>
                <a:gd name="T32" fmla="*/ 215 w 232"/>
                <a:gd name="T33" fmla="*/ 30 h 184"/>
                <a:gd name="T34" fmla="*/ 213 w 232"/>
                <a:gd name="T35" fmla="*/ 24 h 184"/>
                <a:gd name="T36" fmla="*/ 211 w 232"/>
                <a:gd name="T37" fmla="*/ 19 h 184"/>
                <a:gd name="T38" fmla="*/ 196 w 232"/>
                <a:gd name="T39" fmla="*/ 17 h 184"/>
                <a:gd name="T40" fmla="*/ 192 w 232"/>
                <a:gd name="T41" fmla="*/ 11 h 184"/>
                <a:gd name="T42" fmla="*/ 192 w 232"/>
                <a:gd name="T43" fmla="*/ 11 h 184"/>
                <a:gd name="T44" fmla="*/ 181 w 232"/>
                <a:gd name="T45" fmla="*/ 17 h 184"/>
                <a:gd name="T46" fmla="*/ 171 w 232"/>
                <a:gd name="T47" fmla="*/ 15 h 184"/>
                <a:gd name="T48" fmla="*/ 162 w 232"/>
                <a:gd name="T49" fmla="*/ 17 h 184"/>
                <a:gd name="T50" fmla="*/ 152 w 232"/>
                <a:gd name="T51" fmla="*/ 11 h 184"/>
                <a:gd name="T52" fmla="*/ 148 w 232"/>
                <a:gd name="T53" fmla="*/ 7 h 184"/>
                <a:gd name="T54" fmla="*/ 150 w 232"/>
                <a:gd name="T55" fmla="*/ 2 h 184"/>
                <a:gd name="T56" fmla="*/ 143 w 232"/>
                <a:gd name="T57" fmla="*/ 2 h 184"/>
                <a:gd name="T58" fmla="*/ 139 w 232"/>
                <a:gd name="T59" fmla="*/ 2 h 184"/>
                <a:gd name="T60" fmla="*/ 135 w 232"/>
                <a:gd name="T61" fmla="*/ 19 h 184"/>
                <a:gd name="T62" fmla="*/ 129 w 232"/>
                <a:gd name="T63" fmla="*/ 32 h 184"/>
                <a:gd name="T64" fmla="*/ 118 w 232"/>
                <a:gd name="T65" fmla="*/ 47 h 184"/>
                <a:gd name="T66" fmla="*/ 112 w 232"/>
                <a:gd name="T67" fmla="*/ 49 h 184"/>
                <a:gd name="T68" fmla="*/ 99 w 232"/>
                <a:gd name="T69" fmla="*/ 57 h 184"/>
                <a:gd name="T70" fmla="*/ 89 w 232"/>
                <a:gd name="T71" fmla="*/ 64 h 184"/>
                <a:gd name="T72" fmla="*/ 80 w 232"/>
                <a:gd name="T73" fmla="*/ 68 h 184"/>
                <a:gd name="T74" fmla="*/ 76 w 232"/>
                <a:gd name="T75" fmla="*/ 83 h 184"/>
                <a:gd name="T76" fmla="*/ 68 w 232"/>
                <a:gd name="T77" fmla="*/ 95 h 184"/>
                <a:gd name="T78" fmla="*/ 61 w 232"/>
                <a:gd name="T79" fmla="*/ 110 h 184"/>
                <a:gd name="T80" fmla="*/ 61 w 232"/>
                <a:gd name="T81" fmla="*/ 123 h 184"/>
                <a:gd name="T82" fmla="*/ 65 w 232"/>
                <a:gd name="T83" fmla="*/ 127 h 184"/>
                <a:gd name="T84" fmla="*/ 53 w 232"/>
                <a:gd name="T85" fmla="*/ 148 h 184"/>
                <a:gd name="T86" fmla="*/ 44 w 232"/>
                <a:gd name="T87" fmla="*/ 158 h 184"/>
                <a:gd name="T88" fmla="*/ 25 w 232"/>
                <a:gd name="T89" fmla="*/ 173 h 184"/>
                <a:gd name="T90" fmla="*/ 0 w 232"/>
                <a:gd name="T91" fmla="*/ 184 h 184"/>
                <a:gd name="T92" fmla="*/ 80 w 232"/>
                <a:gd name="T9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2" h="184">
                  <a:moveTo>
                    <a:pt x="80" y="184"/>
                  </a:moveTo>
                  <a:lnTo>
                    <a:pt x="80" y="167"/>
                  </a:lnTo>
                  <a:lnTo>
                    <a:pt x="91" y="161"/>
                  </a:lnTo>
                  <a:lnTo>
                    <a:pt x="95" y="154"/>
                  </a:lnTo>
                  <a:lnTo>
                    <a:pt x="99" y="150"/>
                  </a:lnTo>
                  <a:lnTo>
                    <a:pt x="110" y="148"/>
                  </a:lnTo>
                  <a:lnTo>
                    <a:pt x="116" y="148"/>
                  </a:lnTo>
                  <a:lnTo>
                    <a:pt x="120" y="148"/>
                  </a:lnTo>
                  <a:lnTo>
                    <a:pt x="127" y="148"/>
                  </a:lnTo>
                  <a:lnTo>
                    <a:pt x="135" y="146"/>
                  </a:lnTo>
                  <a:lnTo>
                    <a:pt x="152" y="137"/>
                  </a:lnTo>
                  <a:lnTo>
                    <a:pt x="173" y="125"/>
                  </a:lnTo>
                  <a:lnTo>
                    <a:pt x="188" y="114"/>
                  </a:lnTo>
                  <a:lnTo>
                    <a:pt x="188" y="110"/>
                  </a:lnTo>
                  <a:lnTo>
                    <a:pt x="188" y="104"/>
                  </a:lnTo>
                  <a:lnTo>
                    <a:pt x="190" y="99"/>
                  </a:lnTo>
                  <a:lnTo>
                    <a:pt x="194" y="97"/>
                  </a:lnTo>
                  <a:lnTo>
                    <a:pt x="198" y="89"/>
                  </a:lnTo>
                  <a:lnTo>
                    <a:pt x="205" y="87"/>
                  </a:lnTo>
                  <a:lnTo>
                    <a:pt x="228" y="87"/>
                  </a:lnTo>
                  <a:lnTo>
                    <a:pt x="230" y="85"/>
                  </a:lnTo>
                  <a:lnTo>
                    <a:pt x="230" y="83"/>
                  </a:lnTo>
                  <a:lnTo>
                    <a:pt x="232" y="76"/>
                  </a:lnTo>
                  <a:lnTo>
                    <a:pt x="230" y="76"/>
                  </a:lnTo>
                  <a:lnTo>
                    <a:pt x="228" y="76"/>
                  </a:lnTo>
                  <a:lnTo>
                    <a:pt x="226" y="74"/>
                  </a:lnTo>
                  <a:lnTo>
                    <a:pt x="224" y="72"/>
                  </a:lnTo>
                  <a:lnTo>
                    <a:pt x="221" y="70"/>
                  </a:lnTo>
                  <a:lnTo>
                    <a:pt x="219" y="64"/>
                  </a:lnTo>
                  <a:lnTo>
                    <a:pt x="217" y="49"/>
                  </a:lnTo>
                  <a:lnTo>
                    <a:pt x="217" y="45"/>
                  </a:lnTo>
                  <a:lnTo>
                    <a:pt x="217" y="38"/>
                  </a:lnTo>
                  <a:lnTo>
                    <a:pt x="217" y="32"/>
                  </a:lnTo>
                  <a:lnTo>
                    <a:pt x="215" y="30"/>
                  </a:lnTo>
                  <a:lnTo>
                    <a:pt x="215" y="26"/>
                  </a:lnTo>
                  <a:lnTo>
                    <a:pt x="213" y="24"/>
                  </a:lnTo>
                  <a:lnTo>
                    <a:pt x="211" y="21"/>
                  </a:lnTo>
                  <a:lnTo>
                    <a:pt x="211" y="19"/>
                  </a:lnTo>
                  <a:lnTo>
                    <a:pt x="209" y="19"/>
                  </a:lnTo>
                  <a:lnTo>
                    <a:pt x="196" y="17"/>
                  </a:lnTo>
                  <a:lnTo>
                    <a:pt x="194" y="15"/>
                  </a:lnTo>
                  <a:lnTo>
                    <a:pt x="192" y="11"/>
                  </a:lnTo>
                  <a:lnTo>
                    <a:pt x="192" y="11"/>
                  </a:lnTo>
                  <a:lnTo>
                    <a:pt x="192" y="11"/>
                  </a:lnTo>
                  <a:lnTo>
                    <a:pt x="188" y="15"/>
                  </a:lnTo>
                  <a:lnTo>
                    <a:pt x="181" y="17"/>
                  </a:lnTo>
                  <a:lnTo>
                    <a:pt x="175" y="15"/>
                  </a:lnTo>
                  <a:lnTo>
                    <a:pt x="171" y="15"/>
                  </a:lnTo>
                  <a:lnTo>
                    <a:pt x="167" y="17"/>
                  </a:lnTo>
                  <a:lnTo>
                    <a:pt x="162" y="17"/>
                  </a:lnTo>
                  <a:lnTo>
                    <a:pt x="158" y="17"/>
                  </a:lnTo>
                  <a:lnTo>
                    <a:pt x="152" y="11"/>
                  </a:lnTo>
                  <a:lnTo>
                    <a:pt x="150" y="9"/>
                  </a:lnTo>
                  <a:lnTo>
                    <a:pt x="148" y="7"/>
                  </a:lnTo>
                  <a:lnTo>
                    <a:pt x="148" y="5"/>
                  </a:lnTo>
                  <a:lnTo>
                    <a:pt x="150" y="2"/>
                  </a:lnTo>
                  <a:lnTo>
                    <a:pt x="148" y="0"/>
                  </a:lnTo>
                  <a:lnTo>
                    <a:pt x="143" y="2"/>
                  </a:lnTo>
                  <a:lnTo>
                    <a:pt x="143" y="5"/>
                  </a:lnTo>
                  <a:lnTo>
                    <a:pt x="139" y="2"/>
                  </a:lnTo>
                  <a:lnTo>
                    <a:pt x="135" y="7"/>
                  </a:lnTo>
                  <a:lnTo>
                    <a:pt x="135" y="19"/>
                  </a:lnTo>
                  <a:lnTo>
                    <a:pt x="131" y="24"/>
                  </a:lnTo>
                  <a:lnTo>
                    <a:pt x="129" y="32"/>
                  </a:lnTo>
                  <a:lnTo>
                    <a:pt x="127" y="38"/>
                  </a:lnTo>
                  <a:lnTo>
                    <a:pt x="118" y="47"/>
                  </a:lnTo>
                  <a:lnTo>
                    <a:pt x="116" y="47"/>
                  </a:lnTo>
                  <a:lnTo>
                    <a:pt x="112" y="49"/>
                  </a:lnTo>
                  <a:lnTo>
                    <a:pt x="103" y="51"/>
                  </a:lnTo>
                  <a:lnTo>
                    <a:pt x="99" y="57"/>
                  </a:lnTo>
                  <a:lnTo>
                    <a:pt x="97" y="57"/>
                  </a:lnTo>
                  <a:lnTo>
                    <a:pt x="89" y="64"/>
                  </a:lnTo>
                  <a:lnTo>
                    <a:pt x="84" y="64"/>
                  </a:lnTo>
                  <a:lnTo>
                    <a:pt x="80" y="68"/>
                  </a:lnTo>
                  <a:lnTo>
                    <a:pt x="72" y="76"/>
                  </a:lnTo>
                  <a:lnTo>
                    <a:pt x="76" y="83"/>
                  </a:lnTo>
                  <a:lnTo>
                    <a:pt x="74" y="87"/>
                  </a:lnTo>
                  <a:lnTo>
                    <a:pt x="68" y="95"/>
                  </a:lnTo>
                  <a:lnTo>
                    <a:pt x="61" y="106"/>
                  </a:lnTo>
                  <a:lnTo>
                    <a:pt x="61" y="110"/>
                  </a:lnTo>
                  <a:lnTo>
                    <a:pt x="65" y="116"/>
                  </a:lnTo>
                  <a:lnTo>
                    <a:pt x="61" y="123"/>
                  </a:lnTo>
                  <a:lnTo>
                    <a:pt x="63" y="125"/>
                  </a:lnTo>
                  <a:lnTo>
                    <a:pt x="65" y="127"/>
                  </a:lnTo>
                  <a:lnTo>
                    <a:pt x="65" y="133"/>
                  </a:lnTo>
                  <a:lnTo>
                    <a:pt x="53" y="148"/>
                  </a:lnTo>
                  <a:lnTo>
                    <a:pt x="51" y="152"/>
                  </a:lnTo>
                  <a:lnTo>
                    <a:pt x="44" y="158"/>
                  </a:lnTo>
                  <a:lnTo>
                    <a:pt x="38" y="161"/>
                  </a:lnTo>
                  <a:lnTo>
                    <a:pt x="25" y="173"/>
                  </a:lnTo>
                  <a:lnTo>
                    <a:pt x="4" y="175"/>
                  </a:lnTo>
                  <a:lnTo>
                    <a:pt x="0" y="184"/>
                  </a:lnTo>
                  <a:lnTo>
                    <a:pt x="80" y="184"/>
                  </a:lnTo>
                  <a:lnTo>
                    <a:pt x="80" y="184"/>
                  </a:lnTo>
                  <a:lnTo>
                    <a:pt x="80" y="184"/>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30" name="Freeform 117">
              <a:extLst>
                <a:ext uri="{FF2B5EF4-FFF2-40B4-BE49-F238E27FC236}">
                  <a16:creationId xmlns:a16="http://schemas.microsoft.com/office/drawing/2014/main" id="{8AEC60CF-F24E-4801-A1C2-8C66B339783C}"/>
                </a:ext>
              </a:extLst>
            </p:cNvPr>
            <p:cNvSpPr>
              <a:spLocks/>
            </p:cNvSpPr>
            <p:nvPr/>
          </p:nvSpPr>
          <p:spPr bwMode="auto">
            <a:xfrm>
              <a:off x="4020344" y="3022493"/>
              <a:ext cx="130591" cy="98420"/>
            </a:xfrm>
            <a:custGeom>
              <a:avLst/>
              <a:gdLst>
                <a:gd name="T0" fmla="*/ 162 w 162"/>
                <a:gd name="T1" fmla="*/ 6 h 130"/>
                <a:gd name="T2" fmla="*/ 162 w 162"/>
                <a:gd name="T3" fmla="*/ 0 h 130"/>
                <a:gd name="T4" fmla="*/ 82 w 162"/>
                <a:gd name="T5" fmla="*/ 0 h 130"/>
                <a:gd name="T6" fmla="*/ 74 w 162"/>
                <a:gd name="T7" fmla="*/ 10 h 130"/>
                <a:gd name="T8" fmla="*/ 74 w 162"/>
                <a:gd name="T9" fmla="*/ 17 h 130"/>
                <a:gd name="T10" fmla="*/ 72 w 162"/>
                <a:gd name="T11" fmla="*/ 17 h 130"/>
                <a:gd name="T12" fmla="*/ 57 w 162"/>
                <a:gd name="T13" fmla="*/ 25 h 130"/>
                <a:gd name="T14" fmla="*/ 57 w 162"/>
                <a:gd name="T15" fmla="*/ 29 h 130"/>
                <a:gd name="T16" fmla="*/ 51 w 162"/>
                <a:gd name="T17" fmla="*/ 31 h 130"/>
                <a:gd name="T18" fmla="*/ 53 w 162"/>
                <a:gd name="T19" fmla="*/ 38 h 130"/>
                <a:gd name="T20" fmla="*/ 40 w 162"/>
                <a:gd name="T21" fmla="*/ 55 h 130"/>
                <a:gd name="T22" fmla="*/ 40 w 162"/>
                <a:gd name="T23" fmla="*/ 61 h 130"/>
                <a:gd name="T24" fmla="*/ 29 w 162"/>
                <a:gd name="T25" fmla="*/ 69 h 130"/>
                <a:gd name="T26" fmla="*/ 27 w 162"/>
                <a:gd name="T27" fmla="*/ 71 h 130"/>
                <a:gd name="T28" fmla="*/ 21 w 162"/>
                <a:gd name="T29" fmla="*/ 82 h 130"/>
                <a:gd name="T30" fmla="*/ 23 w 162"/>
                <a:gd name="T31" fmla="*/ 84 h 130"/>
                <a:gd name="T32" fmla="*/ 15 w 162"/>
                <a:gd name="T33" fmla="*/ 95 h 130"/>
                <a:gd name="T34" fmla="*/ 15 w 162"/>
                <a:gd name="T35" fmla="*/ 97 h 130"/>
                <a:gd name="T36" fmla="*/ 17 w 162"/>
                <a:gd name="T37" fmla="*/ 99 h 130"/>
                <a:gd name="T38" fmla="*/ 13 w 162"/>
                <a:gd name="T39" fmla="*/ 101 h 130"/>
                <a:gd name="T40" fmla="*/ 6 w 162"/>
                <a:gd name="T41" fmla="*/ 111 h 130"/>
                <a:gd name="T42" fmla="*/ 4 w 162"/>
                <a:gd name="T43" fmla="*/ 111 h 130"/>
                <a:gd name="T44" fmla="*/ 2 w 162"/>
                <a:gd name="T45" fmla="*/ 116 h 130"/>
                <a:gd name="T46" fmla="*/ 2 w 162"/>
                <a:gd name="T47" fmla="*/ 120 h 130"/>
                <a:gd name="T48" fmla="*/ 0 w 162"/>
                <a:gd name="T49" fmla="*/ 124 h 130"/>
                <a:gd name="T50" fmla="*/ 0 w 162"/>
                <a:gd name="T51" fmla="*/ 130 h 130"/>
                <a:gd name="T52" fmla="*/ 80 w 162"/>
                <a:gd name="T53" fmla="*/ 130 h 130"/>
                <a:gd name="T54" fmla="*/ 80 w 162"/>
                <a:gd name="T55" fmla="*/ 95 h 130"/>
                <a:gd name="T56" fmla="*/ 82 w 162"/>
                <a:gd name="T57" fmla="*/ 88 h 130"/>
                <a:gd name="T58" fmla="*/ 86 w 162"/>
                <a:gd name="T59" fmla="*/ 86 h 130"/>
                <a:gd name="T60" fmla="*/ 91 w 162"/>
                <a:gd name="T61" fmla="*/ 84 h 130"/>
                <a:gd name="T62" fmla="*/ 97 w 162"/>
                <a:gd name="T63" fmla="*/ 84 h 130"/>
                <a:gd name="T64" fmla="*/ 99 w 162"/>
                <a:gd name="T65" fmla="*/ 31 h 130"/>
                <a:gd name="T66" fmla="*/ 162 w 162"/>
                <a:gd name="T67" fmla="*/ 33 h 130"/>
                <a:gd name="T68" fmla="*/ 162 w 162"/>
                <a:gd name="T69" fmla="*/ 6 h 130"/>
                <a:gd name="T70" fmla="*/ 162 w 162"/>
                <a:gd name="T71" fmla="*/ 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2" h="130">
                  <a:moveTo>
                    <a:pt x="162" y="6"/>
                  </a:moveTo>
                  <a:lnTo>
                    <a:pt x="162" y="0"/>
                  </a:lnTo>
                  <a:lnTo>
                    <a:pt x="82" y="0"/>
                  </a:lnTo>
                  <a:lnTo>
                    <a:pt x="74" y="10"/>
                  </a:lnTo>
                  <a:lnTo>
                    <a:pt x="74" y="17"/>
                  </a:lnTo>
                  <a:lnTo>
                    <a:pt x="72" y="17"/>
                  </a:lnTo>
                  <a:lnTo>
                    <a:pt x="57" y="25"/>
                  </a:lnTo>
                  <a:lnTo>
                    <a:pt x="57" y="29"/>
                  </a:lnTo>
                  <a:lnTo>
                    <a:pt x="51" y="31"/>
                  </a:lnTo>
                  <a:lnTo>
                    <a:pt x="53" y="38"/>
                  </a:lnTo>
                  <a:lnTo>
                    <a:pt x="40" y="55"/>
                  </a:lnTo>
                  <a:lnTo>
                    <a:pt x="40" y="61"/>
                  </a:lnTo>
                  <a:lnTo>
                    <a:pt x="29" y="69"/>
                  </a:lnTo>
                  <a:lnTo>
                    <a:pt x="27" y="71"/>
                  </a:lnTo>
                  <a:lnTo>
                    <a:pt x="21" y="82"/>
                  </a:lnTo>
                  <a:lnTo>
                    <a:pt x="23" y="84"/>
                  </a:lnTo>
                  <a:lnTo>
                    <a:pt x="15" y="95"/>
                  </a:lnTo>
                  <a:lnTo>
                    <a:pt x="15" y="97"/>
                  </a:lnTo>
                  <a:lnTo>
                    <a:pt x="17" y="99"/>
                  </a:lnTo>
                  <a:lnTo>
                    <a:pt x="13" y="101"/>
                  </a:lnTo>
                  <a:lnTo>
                    <a:pt x="6" y="111"/>
                  </a:lnTo>
                  <a:lnTo>
                    <a:pt x="4" y="111"/>
                  </a:lnTo>
                  <a:lnTo>
                    <a:pt x="2" y="116"/>
                  </a:lnTo>
                  <a:lnTo>
                    <a:pt x="2" y="120"/>
                  </a:lnTo>
                  <a:lnTo>
                    <a:pt x="0" y="124"/>
                  </a:lnTo>
                  <a:lnTo>
                    <a:pt x="0" y="130"/>
                  </a:lnTo>
                  <a:lnTo>
                    <a:pt x="80" y="130"/>
                  </a:lnTo>
                  <a:lnTo>
                    <a:pt x="80" y="95"/>
                  </a:lnTo>
                  <a:lnTo>
                    <a:pt x="82" y="88"/>
                  </a:lnTo>
                  <a:lnTo>
                    <a:pt x="86" y="86"/>
                  </a:lnTo>
                  <a:lnTo>
                    <a:pt x="91" y="84"/>
                  </a:lnTo>
                  <a:lnTo>
                    <a:pt x="97" y="84"/>
                  </a:lnTo>
                  <a:lnTo>
                    <a:pt x="99" y="31"/>
                  </a:lnTo>
                  <a:lnTo>
                    <a:pt x="162" y="33"/>
                  </a:lnTo>
                  <a:lnTo>
                    <a:pt x="162" y="6"/>
                  </a:lnTo>
                  <a:lnTo>
                    <a:pt x="162"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31" name="Freeform 118">
              <a:extLst>
                <a:ext uri="{FF2B5EF4-FFF2-40B4-BE49-F238E27FC236}">
                  <a16:creationId xmlns:a16="http://schemas.microsoft.com/office/drawing/2014/main" id="{4C30BA7B-BBF5-493E-8143-BD49669CCE88}"/>
                </a:ext>
              </a:extLst>
            </p:cNvPr>
            <p:cNvSpPr>
              <a:spLocks/>
            </p:cNvSpPr>
            <p:nvPr/>
          </p:nvSpPr>
          <p:spPr bwMode="auto">
            <a:xfrm>
              <a:off x="4018732" y="3027037"/>
              <a:ext cx="190243" cy="196083"/>
            </a:xfrm>
            <a:custGeom>
              <a:avLst/>
              <a:gdLst>
                <a:gd name="T0" fmla="*/ 82 w 236"/>
                <a:gd name="T1" fmla="*/ 124 h 259"/>
                <a:gd name="T2" fmla="*/ 84 w 236"/>
                <a:gd name="T3" fmla="*/ 82 h 259"/>
                <a:gd name="T4" fmla="*/ 93 w 236"/>
                <a:gd name="T5" fmla="*/ 78 h 259"/>
                <a:gd name="T6" fmla="*/ 101 w 236"/>
                <a:gd name="T7" fmla="*/ 25 h 259"/>
                <a:gd name="T8" fmla="*/ 164 w 236"/>
                <a:gd name="T9" fmla="*/ 0 h 259"/>
                <a:gd name="T10" fmla="*/ 236 w 236"/>
                <a:gd name="T11" fmla="*/ 49 h 259"/>
                <a:gd name="T12" fmla="*/ 213 w 236"/>
                <a:gd name="T13" fmla="*/ 49 h 259"/>
                <a:gd name="T14" fmla="*/ 234 w 236"/>
                <a:gd name="T15" fmla="*/ 228 h 259"/>
                <a:gd name="T16" fmla="*/ 156 w 236"/>
                <a:gd name="T17" fmla="*/ 247 h 259"/>
                <a:gd name="T18" fmla="*/ 152 w 236"/>
                <a:gd name="T19" fmla="*/ 242 h 259"/>
                <a:gd name="T20" fmla="*/ 145 w 236"/>
                <a:gd name="T21" fmla="*/ 247 h 259"/>
                <a:gd name="T22" fmla="*/ 143 w 236"/>
                <a:gd name="T23" fmla="*/ 238 h 259"/>
                <a:gd name="T24" fmla="*/ 128 w 236"/>
                <a:gd name="T25" fmla="*/ 240 h 259"/>
                <a:gd name="T26" fmla="*/ 122 w 236"/>
                <a:gd name="T27" fmla="*/ 249 h 259"/>
                <a:gd name="T28" fmla="*/ 118 w 236"/>
                <a:gd name="T29" fmla="*/ 238 h 259"/>
                <a:gd name="T30" fmla="*/ 107 w 236"/>
                <a:gd name="T31" fmla="*/ 238 h 259"/>
                <a:gd name="T32" fmla="*/ 107 w 236"/>
                <a:gd name="T33" fmla="*/ 249 h 259"/>
                <a:gd name="T34" fmla="*/ 99 w 236"/>
                <a:gd name="T35" fmla="*/ 255 h 259"/>
                <a:gd name="T36" fmla="*/ 95 w 236"/>
                <a:gd name="T37" fmla="*/ 259 h 259"/>
                <a:gd name="T38" fmla="*/ 88 w 236"/>
                <a:gd name="T39" fmla="*/ 253 h 259"/>
                <a:gd name="T40" fmla="*/ 84 w 236"/>
                <a:gd name="T41" fmla="*/ 247 h 259"/>
                <a:gd name="T42" fmla="*/ 80 w 236"/>
                <a:gd name="T43" fmla="*/ 242 h 259"/>
                <a:gd name="T44" fmla="*/ 74 w 236"/>
                <a:gd name="T45" fmla="*/ 234 h 259"/>
                <a:gd name="T46" fmla="*/ 69 w 236"/>
                <a:gd name="T47" fmla="*/ 232 h 259"/>
                <a:gd name="T48" fmla="*/ 65 w 236"/>
                <a:gd name="T49" fmla="*/ 232 h 259"/>
                <a:gd name="T50" fmla="*/ 61 w 236"/>
                <a:gd name="T51" fmla="*/ 230 h 259"/>
                <a:gd name="T52" fmla="*/ 53 w 236"/>
                <a:gd name="T53" fmla="*/ 223 h 259"/>
                <a:gd name="T54" fmla="*/ 40 w 236"/>
                <a:gd name="T55" fmla="*/ 219 h 259"/>
                <a:gd name="T56" fmla="*/ 19 w 236"/>
                <a:gd name="T57" fmla="*/ 226 h 259"/>
                <a:gd name="T58" fmla="*/ 12 w 236"/>
                <a:gd name="T59" fmla="*/ 230 h 259"/>
                <a:gd name="T60" fmla="*/ 8 w 236"/>
                <a:gd name="T61" fmla="*/ 223 h 259"/>
                <a:gd name="T62" fmla="*/ 17 w 236"/>
                <a:gd name="T63" fmla="*/ 204 h 259"/>
                <a:gd name="T64" fmla="*/ 15 w 236"/>
                <a:gd name="T65" fmla="*/ 169 h 259"/>
                <a:gd name="T66" fmla="*/ 10 w 236"/>
                <a:gd name="T67" fmla="*/ 158 h 259"/>
                <a:gd name="T68" fmla="*/ 15 w 236"/>
                <a:gd name="T69" fmla="*/ 152 h 259"/>
                <a:gd name="T70" fmla="*/ 17 w 236"/>
                <a:gd name="T71" fmla="*/ 145 h 259"/>
                <a:gd name="T72" fmla="*/ 8 w 236"/>
                <a:gd name="T73" fmla="*/ 139 h 259"/>
                <a:gd name="T74" fmla="*/ 4 w 236"/>
                <a:gd name="T75" fmla="*/ 133 h 259"/>
                <a:gd name="T76" fmla="*/ 0 w 236"/>
                <a:gd name="T77" fmla="*/ 131 h 259"/>
                <a:gd name="T78" fmla="*/ 2 w 236"/>
                <a:gd name="T79" fmla="*/ 12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6" h="259">
                  <a:moveTo>
                    <a:pt x="2" y="124"/>
                  </a:moveTo>
                  <a:lnTo>
                    <a:pt x="82" y="124"/>
                  </a:lnTo>
                  <a:lnTo>
                    <a:pt x="82" y="89"/>
                  </a:lnTo>
                  <a:lnTo>
                    <a:pt x="84" y="82"/>
                  </a:lnTo>
                  <a:lnTo>
                    <a:pt x="88" y="80"/>
                  </a:lnTo>
                  <a:lnTo>
                    <a:pt x="93" y="78"/>
                  </a:lnTo>
                  <a:lnTo>
                    <a:pt x="99" y="78"/>
                  </a:lnTo>
                  <a:lnTo>
                    <a:pt x="101" y="25"/>
                  </a:lnTo>
                  <a:lnTo>
                    <a:pt x="164" y="27"/>
                  </a:lnTo>
                  <a:lnTo>
                    <a:pt x="164" y="0"/>
                  </a:lnTo>
                  <a:lnTo>
                    <a:pt x="236" y="49"/>
                  </a:lnTo>
                  <a:lnTo>
                    <a:pt x="236" y="49"/>
                  </a:lnTo>
                  <a:lnTo>
                    <a:pt x="236" y="49"/>
                  </a:lnTo>
                  <a:lnTo>
                    <a:pt x="213" y="49"/>
                  </a:lnTo>
                  <a:lnTo>
                    <a:pt x="227" y="223"/>
                  </a:lnTo>
                  <a:lnTo>
                    <a:pt x="234" y="228"/>
                  </a:lnTo>
                  <a:lnTo>
                    <a:pt x="227" y="247"/>
                  </a:lnTo>
                  <a:lnTo>
                    <a:pt x="156" y="247"/>
                  </a:lnTo>
                  <a:lnTo>
                    <a:pt x="154" y="245"/>
                  </a:lnTo>
                  <a:lnTo>
                    <a:pt x="152" y="242"/>
                  </a:lnTo>
                  <a:lnTo>
                    <a:pt x="149" y="242"/>
                  </a:lnTo>
                  <a:lnTo>
                    <a:pt x="145" y="247"/>
                  </a:lnTo>
                  <a:lnTo>
                    <a:pt x="143" y="245"/>
                  </a:lnTo>
                  <a:lnTo>
                    <a:pt x="143" y="238"/>
                  </a:lnTo>
                  <a:lnTo>
                    <a:pt x="139" y="236"/>
                  </a:lnTo>
                  <a:lnTo>
                    <a:pt x="128" y="240"/>
                  </a:lnTo>
                  <a:lnTo>
                    <a:pt x="124" y="251"/>
                  </a:lnTo>
                  <a:lnTo>
                    <a:pt x="122" y="249"/>
                  </a:lnTo>
                  <a:lnTo>
                    <a:pt x="118" y="242"/>
                  </a:lnTo>
                  <a:lnTo>
                    <a:pt x="118" y="238"/>
                  </a:lnTo>
                  <a:lnTo>
                    <a:pt x="114" y="236"/>
                  </a:lnTo>
                  <a:lnTo>
                    <a:pt x="107" y="238"/>
                  </a:lnTo>
                  <a:lnTo>
                    <a:pt x="107" y="247"/>
                  </a:lnTo>
                  <a:lnTo>
                    <a:pt x="107" y="249"/>
                  </a:lnTo>
                  <a:lnTo>
                    <a:pt x="105" y="255"/>
                  </a:lnTo>
                  <a:lnTo>
                    <a:pt x="99" y="255"/>
                  </a:lnTo>
                  <a:lnTo>
                    <a:pt x="95" y="259"/>
                  </a:lnTo>
                  <a:lnTo>
                    <a:pt x="95" y="259"/>
                  </a:lnTo>
                  <a:lnTo>
                    <a:pt x="93" y="255"/>
                  </a:lnTo>
                  <a:lnTo>
                    <a:pt x="88" y="253"/>
                  </a:lnTo>
                  <a:lnTo>
                    <a:pt x="84" y="251"/>
                  </a:lnTo>
                  <a:lnTo>
                    <a:pt x="84" y="247"/>
                  </a:lnTo>
                  <a:lnTo>
                    <a:pt x="80" y="247"/>
                  </a:lnTo>
                  <a:lnTo>
                    <a:pt x="80" y="242"/>
                  </a:lnTo>
                  <a:lnTo>
                    <a:pt x="76" y="238"/>
                  </a:lnTo>
                  <a:lnTo>
                    <a:pt x="74" y="234"/>
                  </a:lnTo>
                  <a:lnTo>
                    <a:pt x="72" y="232"/>
                  </a:lnTo>
                  <a:lnTo>
                    <a:pt x="69" y="232"/>
                  </a:lnTo>
                  <a:lnTo>
                    <a:pt x="67" y="232"/>
                  </a:lnTo>
                  <a:lnTo>
                    <a:pt x="65" y="232"/>
                  </a:lnTo>
                  <a:lnTo>
                    <a:pt x="61" y="232"/>
                  </a:lnTo>
                  <a:lnTo>
                    <a:pt x="61" y="230"/>
                  </a:lnTo>
                  <a:lnTo>
                    <a:pt x="57" y="223"/>
                  </a:lnTo>
                  <a:lnTo>
                    <a:pt x="53" y="223"/>
                  </a:lnTo>
                  <a:lnTo>
                    <a:pt x="42" y="219"/>
                  </a:lnTo>
                  <a:lnTo>
                    <a:pt x="40" y="219"/>
                  </a:lnTo>
                  <a:lnTo>
                    <a:pt x="29" y="223"/>
                  </a:lnTo>
                  <a:lnTo>
                    <a:pt x="19" y="226"/>
                  </a:lnTo>
                  <a:lnTo>
                    <a:pt x="15" y="230"/>
                  </a:lnTo>
                  <a:lnTo>
                    <a:pt x="12" y="230"/>
                  </a:lnTo>
                  <a:lnTo>
                    <a:pt x="8" y="232"/>
                  </a:lnTo>
                  <a:lnTo>
                    <a:pt x="8" y="223"/>
                  </a:lnTo>
                  <a:lnTo>
                    <a:pt x="12" y="211"/>
                  </a:lnTo>
                  <a:lnTo>
                    <a:pt x="17" y="204"/>
                  </a:lnTo>
                  <a:lnTo>
                    <a:pt x="19" y="190"/>
                  </a:lnTo>
                  <a:lnTo>
                    <a:pt x="15" y="169"/>
                  </a:lnTo>
                  <a:lnTo>
                    <a:pt x="8" y="160"/>
                  </a:lnTo>
                  <a:lnTo>
                    <a:pt x="10" y="158"/>
                  </a:lnTo>
                  <a:lnTo>
                    <a:pt x="15" y="158"/>
                  </a:lnTo>
                  <a:lnTo>
                    <a:pt x="15" y="152"/>
                  </a:lnTo>
                  <a:lnTo>
                    <a:pt x="15" y="148"/>
                  </a:lnTo>
                  <a:lnTo>
                    <a:pt x="17" y="145"/>
                  </a:lnTo>
                  <a:lnTo>
                    <a:pt x="10" y="137"/>
                  </a:lnTo>
                  <a:lnTo>
                    <a:pt x="8" y="139"/>
                  </a:lnTo>
                  <a:lnTo>
                    <a:pt x="6" y="137"/>
                  </a:lnTo>
                  <a:lnTo>
                    <a:pt x="4" y="133"/>
                  </a:lnTo>
                  <a:lnTo>
                    <a:pt x="0" y="137"/>
                  </a:lnTo>
                  <a:lnTo>
                    <a:pt x="0" y="131"/>
                  </a:lnTo>
                  <a:lnTo>
                    <a:pt x="2" y="126"/>
                  </a:lnTo>
                  <a:lnTo>
                    <a:pt x="2" y="12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32" name="Freeform 119">
              <a:extLst>
                <a:ext uri="{FF2B5EF4-FFF2-40B4-BE49-F238E27FC236}">
                  <a16:creationId xmlns:a16="http://schemas.microsoft.com/office/drawing/2014/main" id="{651F7252-3292-48E2-AC37-F813E35AFB06}"/>
                </a:ext>
              </a:extLst>
            </p:cNvPr>
            <p:cNvSpPr>
              <a:spLocks/>
            </p:cNvSpPr>
            <p:nvPr/>
          </p:nvSpPr>
          <p:spPr bwMode="auto">
            <a:xfrm>
              <a:off x="4095312" y="3064133"/>
              <a:ext cx="261181" cy="227880"/>
            </a:xfrm>
            <a:custGeom>
              <a:avLst/>
              <a:gdLst>
                <a:gd name="T0" fmla="*/ 10 w 324"/>
                <a:gd name="T1" fmla="*/ 206 h 301"/>
                <a:gd name="T2" fmla="*/ 12 w 324"/>
                <a:gd name="T3" fmla="*/ 189 h 301"/>
                <a:gd name="T4" fmla="*/ 23 w 324"/>
                <a:gd name="T5" fmla="*/ 193 h 301"/>
                <a:gd name="T6" fmla="*/ 33 w 324"/>
                <a:gd name="T7" fmla="*/ 191 h 301"/>
                <a:gd name="T8" fmla="*/ 48 w 324"/>
                <a:gd name="T9" fmla="*/ 196 h 301"/>
                <a:gd name="T10" fmla="*/ 57 w 324"/>
                <a:gd name="T11" fmla="*/ 193 h 301"/>
                <a:gd name="T12" fmla="*/ 132 w 324"/>
                <a:gd name="T13" fmla="*/ 198 h 301"/>
                <a:gd name="T14" fmla="*/ 118 w 324"/>
                <a:gd name="T15" fmla="*/ 0 h 301"/>
                <a:gd name="T16" fmla="*/ 274 w 324"/>
                <a:gd name="T17" fmla="*/ 94 h 301"/>
                <a:gd name="T18" fmla="*/ 293 w 324"/>
                <a:gd name="T19" fmla="*/ 101 h 301"/>
                <a:gd name="T20" fmla="*/ 303 w 324"/>
                <a:gd name="T21" fmla="*/ 109 h 301"/>
                <a:gd name="T22" fmla="*/ 303 w 324"/>
                <a:gd name="T23" fmla="*/ 122 h 301"/>
                <a:gd name="T24" fmla="*/ 324 w 324"/>
                <a:gd name="T25" fmla="*/ 120 h 301"/>
                <a:gd name="T26" fmla="*/ 322 w 324"/>
                <a:gd name="T27" fmla="*/ 177 h 301"/>
                <a:gd name="T28" fmla="*/ 318 w 324"/>
                <a:gd name="T29" fmla="*/ 189 h 301"/>
                <a:gd name="T30" fmla="*/ 295 w 324"/>
                <a:gd name="T31" fmla="*/ 200 h 301"/>
                <a:gd name="T32" fmla="*/ 278 w 324"/>
                <a:gd name="T33" fmla="*/ 202 h 301"/>
                <a:gd name="T34" fmla="*/ 253 w 324"/>
                <a:gd name="T35" fmla="*/ 206 h 301"/>
                <a:gd name="T36" fmla="*/ 246 w 324"/>
                <a:gd name="T37" fmla="*/ 204 h 301"/>
                <a:gd name="T38" fmla="*/ 234 w 324"/>
                <a:gd name="T39" fmla="*/ 204 h 301"/>
                <a:gd name="T40" fmla="*/ 213 w 324"/>
                <a:gd name="T41" fmla="*/ 212 h 301"/>
                <a:gd name="T42" fmla="*/ 185 w 324"/>
                <a:gd name="T43" fmla="*/ 231 h 301"/>
                <a:gd name="T44" fmla="*/ 166 w 324"/>
                <a:gd name="T45" fmla="*/ 236 h 301"/>
                <a:gd name="T46" fmla="*/ 158 w 324"/>
                <a:gd name="T47" fmla="*/ 246 h 301"/>
                <a:gd name="T48" fmla="*/ 147 w 324"/>
                <a:gd name="T49" fmla="*/ 265 h 301"/>
                <a:gd name="T50" fmla="*/ 141 w 324"/>
                <a:gd name="T51" fmla="*/ 276 h 301"/>
                <a:gd name="T52" fmla="*/ 137 w 324"/>
                <a:gd name="T53" fmla="*/ 286 h 301"/>
                <a:gd name="T54" fmla="*/ 135 w 324"/>
                <a:gd name="T55" fmla="*/ 295 h 301"/>
                <a:gd name="T56" fmla="*/ 124 w 324"/>
                <a:gd name="T57" fmla="*/ 297 h 301"/>
                <a:gd name="T58" fmla="*/ 114 w 324"/>
                <a:gd name="T59" fmla="*/ 297 h 301"/>
                <a:gd name="T60" fmla="*/ 103 w 324"/>
                <a:gd name="T61" fmla="*/ 299 h 301"/>
                <a:gd name="T62" fmla="*/ 90 w 324"/>
                <a:gd name="T63" fmla="*/ 301 h 301"/>
                <a:gd name="T64" fmla="*/ 82 w 324"/>
                <a:gd name="T65" fmla="*/ 295 h 301"/>
                <a:gd name="T66" fmla="*/ 80 w 324"/>
                <a:gd name="T67" fmla="*/ 286 h 301"/>
                <a:gd name="T68" fmla="*/ 73 w 324"/>
                <a:gd name="T69" fmla="*/ 290 h 301"/>
                <a:gd name="T70" fmla="*/ 78 w 324"/>
                <a:gd name="T71" fmla="*/ 278 h 301"/>
                <a:gd name="T72" fmla="*/ 73 w 324"/>
                <a:gd name="T73" fmla="*/ 269 h 301"/>
                <a:gd name="T74" fmla="*/ 65 w 324"/>
                <a:gd name="T75" fmla="*/ 259 h 301"/>
                <a:gd name="T76" fmla="*/ 54 w 324"/>
                <a:gd name="T77" fmla="*/ 259 h 301"/>
                <a:gd name="T78" fmla="*/ 44 w 324"/>
                <a:gd name="T79" fmla="*/ 265 h 301"/>
                <a:gd name="T80" fmla="*/ 31 w 324"/>
                <a:gd name="T81" fmla="*/ 265 h 301"/>
                <a:gd name="T82" fmla="*/ 23 w 324"/>
                <a:gd name="T83" fmla="*/ 265 h 301"/>
                <a:gd name="T84" fmla="*/ 23 w 324"/>
                <a:gd name="T85" fmla="*/ 259 h 301"/>
                <a:gd name="T86" fmla="*/ 19 w 324"/>
                <a:gd name="T87" fmla="*/ 250 h 301"/>
                <a:gd name="T88" fmla="*/ 17 w 324"/>
                <a:gd name="T89" fmla="*/ 242 h 301"/>
                <a:gd name="T90" fmla="*/ 8 w 324"/>
                <a:gd name="T91" fmla="*/ 240 h 301"/>
                <a:gd name="T92" fmla="*/ 2 w 324"/>
                <a:gd name="T93" fmla="*/ 227 h 301"/>
                <a:gd name="T94" fmla="*/ 2 w 324"/>
                <a:gd name="T95" fmla="*/ 21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4" h="301">
                  <a:moveTo>
                    <a:pt x="0" y="210"/>
                  </a:moveTo>
                  <a:lnTo>
                    <a:pt x="4" y="206"/>
                  </a:lnTo>
                  <a:lnTo>
                    <a:pt x="10" y="206"/>
                  </a:lnTo>
                  <a:lnTo>
                    <a:pt x="12" y="200"/>
                  </a:lnTo>
                  <a:lnTo>
                    <a:pt x="12" y="198"/>
                  </a:lnTo>
                  <a:lnTo>
                    <a:pt x="12" y="189"/>
                  </a:lnTo>
                  <a:lnTo>
                    <a:pt x="19" y="187"/>
                  </a:lnTo>
                  <a:lnTo>
                    <a:pt x="23" y="189"/>
                  </a:lnTo>
                  <a:lnTo>
                    <a:pt x="23" y="193"/>
                  </a:lnTo>
                  <a:lnTo>
                    <a:pt x="27" y="200"/>
                  </a:lnTo>
                  <a:lnTo>
                    <a:pt x="29" y="202"/>
                  </a:lnTo>
                  <a:lnTo>
                    <a:pt x="33" y="191"/>
                  </a:lnTo>
                  <a:lnTo>
                    <a:pt x="44" y="187"/>
                  </a:lnTo>
                  <a:lnTo>
                    <a:pt x="48" y="189"/>
                  </a:lnTo>
                  <a:lnTo>
                    <a:pt x="48" y="196"/>
                  </a:lnTo>
                  <a:lnTo>
                    <a:pt x="50" y="198"/>
                  </a:lnTo>
                  <a:lnTo>
                    <a:pt x="54" y="193"/>
                  </a:lnTo>
                  <a:lnTo>
                    <a:pt x="57" y="193"/>
                  </a:lnTo>
                  <a:lnTo>
                    <a:pt x="59" y="196"/>
                  </a:lnTo>
                  <a:lnTo>
                    <a:pt x="61" y="198"/>
                  </a:lnTo>
                  <a:lnTo>
                    <a:pt x="132" y="198"/>
                  </a:lnTo>
                  <a:lnTo>
                    <a:pt x="139" y="179"/>
                  </a:lnTo>
                  <a:lnTo>
                    <a:pt x="132" y="174"/>
                  </a:lnTo>
                  <a:lnTo>
                    <a:pt x="118" y="0"/>
                  </a:lnTo>
                  <a:lnTo>
                    <a:pt x="141" y="0"/>
                  </a:lnTo>
                  <a:lnTo>
                    <a:pt x="272" y="86"/>
                  </a:lnTo>
                  <a:lnTo>
                    <a:pt x="274" y="94"/>
                  </a:lnTo>
                  <a:lnTo>
                    <a:pt x="278" y="99"/>
                  </a:lnTo>
                  <a:lnTo>
                    <a:pt x="286" y="99"/>
                  </a:lnTo>
                  <a:lnTo>
                    <a:pt x="293" y="101"/>
                  </a:lnTo>
                  <a:lnTo>
                    <a:pt x="295" y="105"/>
                  </a:lnTo>
                  <a:lnTo>
                    <a:pt x="301" y="107"/>
                  </a:lnTo>
                  <a:lnTo>
                    <a:pt x="303" y="109"/>
                  </a:lnTo>
                  <a:lnTo>
                    <a:pt x="303" y="113"/>
                  </a:lnTo>
                  <a:lnTo>
                    <a:pt x="301" y="120"/>
                  </a:lnTo>
                  <a:lnTo>
                    <a:pt x="303" y="122"/>
                  </a:lnTo>
                  <a:lnTo>
                    <a:pt x="307" y="124"/>
                  </a:lnTo>
                  <a:lnTo>
                    <a:pt x="318" y="122"/>
                  </a:lnTo>
                  <a:lnTo>
                    <a:pt x="324" y="120"/>
                  </a:lnTo>
                  <a:lnTo>
                    <a:pt x="324" y="120"/>
                  </a:lnTo>
                  <a:lnTo>
                    <a:pt x="324" y="158"/>
                  </a:lnTo>
                  <a:lnTo>
                    <a:pt x="322" y="177"/>
                  </a:lnTo>
                  <a:lnTo>
                    <a:pt x="320" y="179"/>
                  </a:lnTo>
                  <a:lnTo>
                    <a:pt x="318" y="185"/>
                  </a:lnTo>
                  <a:lnTo>
                    <a:pt x="318" y="189"/>
                  </a:lnTo>
                  <a:lnTo>
                    <a:pt x="307" y="196"/>
                  </a:lnTo>
                  <a:lnTo>
                    <a:pt x="301" y="198"/>
                  </a:lnTo>
                  <a:lnTo>
                    <a:pt x="295" y="200"/>
                  </a:lnTo>
                  <a:lnTo>
                    <a:pt x="291" y="202"/>
                  </a:lnTo>
                  <a:lnTo>
                    <a:pt x="286" y="202"/>
                  </a:lnTo>
                  <a:lnTo>
                    <a:pt x="278" y="202"/>
                  </a:lnTo>
                  <a:lnTo>
                    <a:pt x="272" y="206"/>
                  </a:lnTo>
                  <a:lnTo>
                    <a:pt x="267" y="204"/>
                  </a:lnTo>
                  <a:lnTo>
                    <a:pt x="253" y="206"/>
                  </a:lnTo>
                  <a:lnTo>
                    <a:pt x="248" y="204"/>
                  </a:lnTo>
                  <a:lnTo>
                    <a:pt x="248" y="206"/>
                  </a:lnTo>
                  <a:lnTo>
                    <a:pt x="246" y="204"/>
                  </a:lnTo>
                  <a:lnTo>
                    <a:pt x="244" y="204"/>
                  </a:lnTo>
                  <a:lnTo>
                    <a:pt x="238" y="202"/>
                  </a:lnTo>
                  <a:lnTo>
                    <a:pt x="234" y="204"/>
                  </a:lnTo>
                  <a:lnTo>
                    <a:pt x="223" y="204"/>
                  </a:lnTo>
                  <a:lnTo>
                    <a:pt x="217" y="208"/>
                  </a:lnTo>
                  <a:lnTo>
                    <a:pt x="213" y="212"/>
                  </a:lnTo>
                  <a:lnTo>
                    <a:pt x="198" y="221"/>
                  </a:lnTo>
                  <a:lnTo>
                    <a:pt x="185" y="227"/>
                  </a:lnTo>
                  <a:lnTo>
                    <a:pt x="185" y="231"/>
                  </a:lnTo>
                  <a:lnTo>
                    <a:pt x="175" y="236"/>
                  </a:lnTo>
                  <a:lnTo>
                    <a:pt x="173" y="233"/>
                  </a:lnTo>
                  <a:lnTo>
                    <a:pt x="166" y="236"/>
                  </a:lnTo>
                  <a:lnTo>
                    <a:pt x="164" y="238"/>
                  </a:lnTo>
                  <a:lnTo>
                    <a:pt x="162" y="238"/>
                  </a:lnTo>
                  <a:lnTo>
                    <a:pt x="158" y="246"/>
                  </a:lnTo>
                  <a:lnTo>
                    <a:pt x="158" y="248"/>
                  </a:lnTo>
                  <a:lnTo>
                    <a:pt x="154" y="255"/>
                  </a:lnTo>
                  <a:lnTo>
                    <a:pt x="147" y="265"/>
                  </a:lnTo>
                  <a:lnTo>
                    <a:pt x="143" y="269"/>
                  </a:lnTo>
                  <a:lnTo>
                    <a:pt x="139" y="271"/>
                  </a:lnTo>
                  <a:lnTo>
                    <a:pt x="141" y="276"/>
                  </a:lnTo>
                  <a:lnTo>
                    <a:pt x="141" y="282"/>
                  </a:lnTo>
                  <a:lnTo>
                    <a:pt x="137" y="282"/>
                  </a:lnTo>
                  <a:lnTo>
                    <a:pt x="137" y="286"/>
                  </a:lnTo>
                  <a:lnTo>
                    <a:pt x="139" y="288"/>
                  </a:lnTo>
                  <a:lnTo>
                    <a:pt x="137" y="295"/>
                  </a:lnTo>
                  <a:lnTo>
                    <a:pt x="135" y="295"/>
                  </a:lnTo>
                  <a:lnTo>
                    <a:pt x="130" y="301"/>
                  </a:lnTo>
                  <a:lnTo>
                    <a:pt x="124" y="299"/>
                  </a:lnTo>
                  <a:lnTo>
                    <a:pt x="124" y="297"/>
                  </a:lnTo>
                  <a:lnTo>
                    <a:pt x="124" y="295"/>
                  </a:lnTo>
                  <a:lnTo>
                    <a:pt x="120" y="295"/>
                  </a:lnTo>
                  <a:lnTo>
                    <a:pt x="114" y="297"/>
                  </a:lnTo>
                  <a:lnTo>
                    <a:pt x="111" y="299"/>
                  </a:lnTo>
                  <a:lnTo>
                    <a:pt x="111" y="299"/>
                  </a:lnTo>
                  <a:lnTo>
                    <a:pt x="103" y="299"/>
                  </a:lnTo>
                  <a:lnTo>
                    <a:pt x="99" y="297"/>
                  </a:lnTo>
                  <a:lnTo>
                    <a:pt x="95" y="297"/>
                  </a:lnTo>
                  <a:lnTo>
                    <a:pt x="90" y="301"/>
                  </a:lnTo>
                  <a:lnTo>
                    <a:pt x="90" y="297"/>
                  </a:lnTo>
                  <a:lnTo>
                    <a:pt x="88" y="295"/>
                  </a:lnTo>
                  <a:lnTo>
                    <a:pt x="82" y="295"/>
                  </a:lnTo>
                  <a:lnTo>
                    <a:pt x="82" y="292"/>
                  </a:lnTo>
                  <a:lnTo>
                    <a:pt x="80" y="290"/>
                  </a:lnTo>
                  <a:lnTo>
                    <a:pt x="80" y="286"/>
                  </a:lnTo>
                  <a:lnTo>
                    <a:pt x="78" y="286"/>
                  </a:lnTo>
                  <a:lnTo>
                    <a:pt x="76" y="288"/>
                  </a:lnTo>
                  <a:lnTo>
                    <a:pt x="73" y="290"/>
                  </a:lnTo>
                  <a:lnTo>
                    <a:pt x="76" y="284"/>
                  </a:lnTo>
                  <a:lnTo>
                    <a:pt x="78" y="280"/>
                  </a:lnTo>
                  <a:lnTo>
                    <a:pt x="78" y="278"/>
                  </a:lnTo>
                  <a:lnTo>
                    <a:pt x="73" y="276"/>
                  </a:lnTo>
                  <a:lnTo>
                    <a:pt x="71" y="274"/>
                  </a:lnTo>
                  <a:lnTo>
                    <a:pt x="73" y="269"/>
                  </a:lnTo>
                  <a:lnTo>
                    <a:pt x="71" y="265"/>
                  </a:lnTo>
                  <a:lnTo>
                    <a:pt x="67" y="261"/>
                  </a:lnTo>
                  <a:lnTo>
                    <a:pt x="65" y="259"/>
                  </a:lnTo>
                  <a:lnTo>
                    <a:pt x="63" y="261"/>
                  </a:lnTo>
                  <a:lnTo>
                    <a:pt x="61" y="261"/>
                  </a:lnTo>
                  <a:lnTo>
                    <a:pt x="54" y="259"/>
                  </a:lnTo>
                  <a:lnTo>
                    <a:pt x="52" y="259"/>
                  </a:lnTo>
                  <a:lnTo>
                    <a:pt x="48" y="265"/>
                  </a:lnTo>
                  <a:lnTo>
                    <a:pt x="44" y="265"/>
                  </a:lnTo>
                  <a:lnTo>
                    <a:pt x="42" y="267"/>
                  </a:lnTo>
                  <a:lnTo>
                    <a:pt x="36" y="267"/>
                  </a:lnTo>
                  <a:lnTo>
                    <a:pt x="31" y="265"/>
                  </a:lnTo>
                  <a:lnTo>
                    <a:pt x="29" y="263"/>
                  </a:lnTo>
                  <a:lnTo>
                    <a:pt x="25" y="265"/>
                  </a:lnTo>
                  <a:lnTo>
                    <a:pt x="23" y="265"/>
                  </a:lnTo>
                  <a:lnTo>
                    <a:pt x="23" y="265"/>
                  </a:lnTo>
                  <a:lnTo>
                    <a:pt x="23" y="263"/>
                  </a:lnTo>
                  <a:lnTo>
                    <a:pt x="23" y="259"/>
                  </a:lnTo>
                  <a:lnTo>
                    <a:pt x="19" y="257"/>
                  </a:lnTo>
                  <a:lnTo>
                    <a:pt x="19" y="252"/>
                  </a:lnTo>
                  <a:lnTo>
                    <a:pt x="19" y="250"/>
                  </a:lnTo>
                  <a:lnTo>
                    <a:pt x="19" y="248"/>
                  </a:lnTo>
                  <a:lnTo>
                    <a:pt x="17" y="244"/>
                  </a:lnTo>
                  <a:lnTo>
                    <a:pt x="17" y="242"/>
                  </a:lnTo>
                  <a:lnTo>
                    <a:pt x="14" y="240"/>
                  </a:lnTo>
                  <a:lnTo>
                    <a:pt x="12" y="242"/>
                  </a:lnTo>
                  <a:lnTo>
                    <a:pt x="8" y="240"/>
                  </a:lnTo>
                  <a:lnTo>
                    <a:pt x="6" y="233"/>
                  </a:lnTo>
                  <a:lnTo>
                    <a:pt x="2" y="229"/>
                  </a:lnTo>
                  <a:lnTo>
                    <a:pt x="2" y="227"/>
                  </a:lnTo>
                  <a:lnTo>
                    <a:pt x="4" y="219"/>
                  </a:lnTo>
                  <a:lnTo>
                    <a:pt x="2" y="217"/>
                  </a:lnTo>
                  <a:lnTo>
                    <a:pt x="2" y="212"/>
                  </a:lnTo>
                  <a:lnTo>
                    <a:pt x="0" y="21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33" name="Freeform 120">
              <a:extLst>
                <a:ext uri="{FF2B5EF4-FFF2-40B4-BE49-F238E27FC236}">
                  <a16:creationId xmlns:a16="http://schemas.microsoft.com/office/drawing/2014/main" id="{8C0128CF-2904-4DD5-9B94-BE2C68A70898}"/>
                </a:ext>
              </a:extLst>
            </p:cNvPr>
            <p:cNvSpPr>
              <a:spLocks/>
            </p:cNvSpPr>
            <p:nvPr/>
          </p:nvSpPr>
          <p:spPr bwMode="auto">
            <a:xfrm>
              <a:off x="4205752" y="3217062"/>
              <a:ext cx="120111" cy="82521"/>
            </a:xfrm>
            <a:custGeom>
              <a:avLst/>
              <a:gdLst>
                <a:gd name="T0" fmla="*/ 2 w 149"/>
                <a:gd name="T1" fmla="*/ 86 h 109"/>
                <a:gd name="T2" fmla="*/ 0 w 149"/>
                <a:gd name="T3" fmla="*/ 80 h 109"/>
                <a:gd name="T4" fmla="*/ 4 w 149"/>
                <a:gd name="T5" fmla="*/ 74 h 109"/>
                <a:gd name="T6" fmla="*/ 6 w 149"/>
                <a:gd name="T7" fmla="*/ 67 h 109"/>
                <a:gd name="T8" fmla="*/ 17 w 149"/>
                <a:gd name="T9" fmla="*/ 53 h 109"/>
                <a:gd name="T10" fmla="*/ 21 w 149"/>
                <a:gd name="T11" fmla="*/ 44 h 109"/>
                <a:gd name="T12" fmla="*/ 27 w 149"/>
                <a:gd name="T13" fmla="*/ 36 h 109"/>
                <a:gd name="T14" fmla="*/ 36 w 149"/>
                <a:gd name="T15" fmla="*/ 31 h 109"/>
                <a:gd name="T16" fmla="*/ 48 w 149"/>
                <a:gd name="T17" fmla="*/ 29 h 109"/>
                <a:gd name="T18" fmla="*/ 61 w 149"/>
                <a:gd name="T19" fmla="*/ 19 h 109"/>
                <a:gd name="T20" fmla="*/ 80 w 149"/>
                <a:gd name="T21" fmla="*/ 6 h 109"/>
                <a:gd name="T22" fmla="*/ 97 w 149"/>
                <a:gd name="T23" fmla="*/ 2 h 109"/>
                <a:gd name="T24" fmla="*/ 107 w 149"/>
                <a:gd name="T25" fmla="*/ 2 h 109"/>
                <a:gd name="T26" fmla="*/ 111 w 149"/>
                <a:gd name="T27" fmla="*/ 4 h 109"/>
                <a:gd name="T28" fmla="*/ 109 w 149"/>
                <a:gd name="T29" fmla="*/ 10 h 109"/>
                <a:gd name="T30" fmla="*/ 107 w 149"/>
                <a:gd name="T31" fmla="*/ 21 h 109"/>
                <a:gd name="T32" fmla="*/ 126 w 149"/>
                <a:gd name="T33" fmla="*/ 42 h 109"/>
                <a:gd name="T34" fmla="*/ 143 w 149"/>
                <a:gd name="T35" fmla="*/ 42 h 109"/>
                <a:gd name="T36" fmla="*/ 145 w 149"/>
                <a:gd name="T37" fmla="*/ 46 h 109"/>
                <a:gd name="T38" fmla="*/ 147 w 149"/>
                <a:gd name="T39" fmla="*/ 50 h 109"/>
                <a:gd name="T40" fmla="*/ 149 w 149"/>
                <a:gd name="T41" fmla="*/ 61 h 109"/>
                <a:gd name="T42" fmla="*/ 149 w 149"/>
                <a:gd name="T43" fmla="*/ 63 h 109"/>
                <a:gd name="T44" fmla="*/ 143 w 149"/>
                <a:gd name="T45" fmla="*/ 69 h 109"/>
                <a:gd name="T46" fmla="*/ 135 w 149"/>
                <a:gd name="T47" fmla="*/ 72 h 109"/>
                <a:gd name="T48" fmla="*/ 130 w 149"/>
                <a:gd name="T49" fmla="*/ 76 h 109"/>
                <a:gd name="T50" fmla="*/ 128 w 149"/>
                <a:gd name="T51" fmla="*/ 82 h 109"/>
                <a:gd name="T52" fmla="*/ 122 w 149"/>
                <a:gd name="T53" fmla="*/ 86 h 109"/>
                <a:gd name="T54" fmla="*/ 99 w 149"/>
                <a:gd name="T55" fmla="*/ 80 h 109"/>
                <a:gd name="T56" fmla="*/ 99 w 149"/>
                <a:gd name="T57" fmla="*/ 80 h 109"/>
                <a:gd name="T58" fmla="*/ 88 w 149"/>
                <a:gd name="T59" fmla="*/ 82 h 109"/>
                <a:gd name="T60" fmla="*/ 71 w 149"/>
                <a:gd name="T61" fmla="*/ 84 h 109"/>
                <a:gd name="T62" fmla="*/ 54 w 149"/>
                <a:gd name="T63" fmla="*/ 84 h 109"/>
                <a:gd name="T64" fmla="*/ 48 w 149"/>
                <a:gd name="T65" fmla="*/ 90 h 109"/>
                <a:gd name="T66" fmla="*/ 50 w 149"/>
                <a:gd name="T67" fmla="*/ 97 h 109"/>
                <a:gd name="T68" fmla="*/ 52 w 149"/>
                <a:gd name="T69" fmla="*/ 109 h 109"/>
                <a:gd name="T70" fmla="*/ 46 w 149"/>
                <a:gd name="T71" fmla="*/ 107 h 109"/>
                <a:gd name="T72" fmla="*/ 40 w 149"/>
                <a:gd name="T73" fmla="*/ 109 h 109"/>
                <a:gd name="T74" fmla="*/ 29 w 149"/>
                <a:gd name="T75" fmla="*/ 107 h 109"/>
                <a:gd name="T76" fmla="*/ 23 w 149"/>
                <a:gd name="T77" fmla="*/ 101 h 109"/>
                <a:gd name="T78" fmla="*/ 17 w 149"/>
                <a:gd name="T79" fmla="*/ 101 h 109"/>
                <a:gd name="T80" fmla="*/ 6 w 149"/>
                <a:gd name="T81" fmla="*/ 97 h 109"/>
                <a:gd name="T82" fmla="*/ 0 w 149"/>
                <a:gd name="T83" fmla="*/ 9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109">
                  <a:moveTo>
                    <a:pt x="0" y="93"/>
                  </a:moveTo>
                  <a:lnTo>
                    <a:pt x="2" y="86"/>
                  </a:lnTo>
                  <a:lnTo>
                    <a:pt x="0" y="84"/>
                  </a:lnTo>
                  <a:lnTo>
                    <a:pt x="0" y="80"/>
                  </a:lnTo>
                  <a:lnTo>
                    <a:pt x="4" y="80"/>
                  </a:lnTo>
                  <a:lnTo>
                    <a:pt x="4" y="74"/>
                  </a:lnTo>
                  <a:lnTo>
                    <a:pt x="2" y="69"/>
                  </a:lnTo>
                  <a:lnTo>
                    <a:pt x="6" y="67"/>
                  </a:lnTo>
                  <a:lnTo>
                    <a:pt x="10" y="63"/>
                  </a:lnTo>
                  <a:lnTo>
                    <a:pt x="17" y="53"/>
                  </a:lnTo>
                  <a:lnTo>
                    <a:pt x="21" y="46"/>
                  </a:lnTo>
                  <a:lnTo>
                    <a:pt x="21" y="44"/>
                  </a:lnTo>
                  <a:lnTo>
                    <a:pt x="25" y="36"/>
                  </a:lnTo>
                  <a:lnTo>
                    <a:pt x="27" y="36"/>
                  </a:lnTo>
                  <a:lnTo>
                    <a:pt x="29" y="34"/>
                  </a:lnTo>
                  <a:lnTo>
                    <a:pt x="36" y="31"/>
                  </a:lnTo>
                  <a:lnTo>
                    <a:pt x="38" y="34"/>
                  </a:lnTo>
                  <a:lnTo>
                    <a:pt x="48" y="29"/>
                  </a:lnTo>
                  <a:lnTo>
                    <a:pt x="48" y="25"/>
                  </a:lnTo>
                  <a:lnTo>
                    <a:pt x="61" y="19"/>
                  </a:lnTo>
                  <a:lnTo>
                    <a:pt x="76" y="10"/>
                  </a:lnTo>
                  <a:lnTo>
                    <a:pt x="80" y="6"/>
                  </a:lnTo>
                  <a:lnTo>
                    <a:pt x="86" y="2"/>
                  </a:lnTo>
                  <a:lnTo>
                    <a:pt x="97" y="2"/>
                  </a:lnTo>
                  <a:lnTo>
                    <a:pt x="101" y="0"/>
                  </a:lnTo>
                  <a:lnTo>
                    <a:pt x="107" y="2"/>
                  </a:lnTo>
                  <a:lnTo>
                    <a:pt x="109" y="2"/>
                  </a:lnTo>
                  <a:lnTo>
                    <a:pt x="111" y="4"/>
                  </a:lnTo>
                  <a:lnTo>
                    <a:pt x="111" y="6"/>
                  </a:lnTo>
                  <a:lnTo>
                    <a:pt x="109" y="10"/>
                  </a:lnTo>
                  <a:lnTo>
                    <a:pt x="107" y="15"/>
                  </a:lnTo>
                  <a:lnTo>
                    <a:pt x="107" y="21"/>
                  </a:lnTo>
                  <a:lnTo>
                    <a:pt x="126" y="34"/>
                  </a:lnTo>
                  <a:lnTo>
                    <a:pt x="126" y="42"/>
                  </a:lnTo>
                  <a:lnTo>
                    <a:pt x="135" y="46"/>
                  </a:lnTo>
                  <a:lnTo>
                    <a:pt x="143" y="42"/>
                  </a:lnTo>
                  <a:lnTo>
                    <a:pt x="145" y="44"/>
                  </a:lnTo>
                  <a:lnTo>
                    <a:pt x="145" y="46"/>
                  </a:lnTo>
                  <a:lnTo>
                    <a:pt x="147" y="48"/>
                  </a:lnTo>
                  <a:lnTo>
                    <a:pt x="147" y="50"/>
                  </a:lnTo>
                  <a:lnTo>
                    <a:pt x="145" y="55"/>
                  </a:lnTo>
                  <a:lnTo>
                    <a:pt x="149" y="61"/>
                  </a:lnTo>
                  <a:lnTo>
                    <a:pt x="149" y="61"/>
                  </a:lnTo>
                  <a:lnTo>
                    <a:pt x="149" y="63"/>
                  </a:lnTo>
                  <a:lnTo>
                    <a:pt x="145" y="67"/>
                  </a:lnTo>
                  <a:lnTo>
                    <a:pt x="143" y="69"/>
                  </a:lnTo>
                  <a:lnTo>
                    <a:pt x="137" y="72"/>
                  </a:lnTo>
                  <a:lnTo>
                    <a:pt x="135" y="72"/>
                  </a:lnTo>
                  <a:lnTo>
                    <a:pt x="130" y="74"/>
                  </a:lnTo>
                  <a:lnTo>
                    <a:pt x="130" y="76"/>
                  </a:lnTo>
                  <a:lnTo>
                    <a:pt x="126" y="78"/>
                  </a:lnTo>
                  <a:lnTo>
                    <a:pt x="128" y="82"/>
                  </a:lnTo>
                  <a:lnTo>
                    <a:pt x="122" y="84"/>
                  </a:lnTo>
                  <a:lnTo>
                    <a:pt x="122" y="86"/>
                  </a:lnTo>
                  <a:lnTo>
                    <a:pt x="101" y="80"/>
                  </a:lnTo>
                  <a:lnTo>
                    <a:pt x="99" y="80"/>
                  </a:lnTo>
                  <a:lnTo>
                    <a:pt x="99" y="80"/>
                  </a:lnTo>
                  <a:lnTo>
                    <a:pt x="99" y="80"/>
                  </a:lnTo>
                  <a:lnTo>
                    <a:pt x="95" y="82"/>
                  </a:lnTo>
                  <a:lnTo>
                    <a:pt x="88" y="82"/>
                  </a:lnTo>
                  <a:lnTo>
                    <a:pt x="82" y="84"/>
                  </a:lnTo>
                  <a:lnTo>
                    <a:pt x="71" y="84"/>
                  </a:lnTo>
                  <a:lnTo>
                    <a:pt x="69" y="84"/>
                  </a:lnTo>
                  <a:lnTo>
                    <a:pt x="54" y="84"/>
                  </a:lnTo>
                  <a:lnTo>
                    <a:pt x="48" y="84"/>
                  </a:lnTo>
                  <a:lnTo>
                    <a:pt x="48" y="90"/>
                  </a:lnTo>
                  <a:lnTo>
                    <a:pt x="48" y="97"/>
                  </a:lnTo>
                  <a:lnTo>
                    <a:pt x="50" y="97"/>
                  </a:lnTo>
                  <a:lnTo>
                    <a:pt x="52" y="103"/>
                  </a:lnTo>
                  <a:lnTo>
                    <a:pt x="52" y="109"/>
                  </a:lnTo>
                  <a:lnTo>
                    <a:pt x="48" y="109"/>
                  </a:lnTo>
                  <a:lnTo>
                    <a:pt x="46" y="107"/>
                  </a:lnTo>
                  <a:lnTo>
                    <a:pt x="44" y="107"/>
                  </a:lnTo>
                  <a:lnTo>
                    <a:pt x="40" y="109"/>
                  </a:lnTo>
                  <a:lnTo>
                    <a:pt x="36" y="109"/>
                  </a:lnTo>
                  <a:lnTo>
                    <a:pt x="29" y="107"/>
                  </a:lnTo>
                  <a:lnTo>
                    <a:pt x="27" y="103"/>
                  </a:lnTo>
                  <a:lnTo>
                    <a:pt x="23" y="101"/>
                  </a:lnTo>
                  <a:lnTo>
                    <a:pt x="19" y="101"/>
                  </a:lnTo>
                  <a:lnTo>
                    <a:pt x="17" y="101"/>
                  </a:lnTo>
                  <a:lnTo>
                    <a:pt x="14" y="101"/>
                  </a:lnTo>
                  <a:lnTo>
                    <a:pt x="6" y="97"/>
                  </a:lnTo>
                  <a:lnTo>
                    <a:pt x="2" y="90"/>
                  </a:lnTo>
                  <a:lnTo>
                    <a:pt x="0" y="9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34" name="Freeform 121">
              <a:extLst>
                <a:ext uri="{FF2B5EF4-FFF2-40B4-BE49-F238E27FC236}">
                  <a16:creationId xmlns:a16="http://schemas.microsoft.com/office/drawing/2014/main" id="{C5777056-EFF6-4F0E-BC09-BFACC3FE3D21}"/>
                </a:ext>
              </a:extLst>
            </p:cNvPr>
            <p:cNvSpPr>
              <a:spLocks/>
            </p:cNvSpPr>
            <p:nvPr/>
          </p:nvSpPr>
          <p:spPr bwMode="auto">
            <a:xfrm>
              <a:off x="4009865" y="3192836"/>
              <a:ext cx="103989" cy="71923"/>
            </a:xfrm>
            <a:custGeom>
              <a:avLst/>
              <a:gdLst>
                <a:gd name="T0" fmla="*/ 23 w 129"/>
                <a:gd name="T1" fmla="*/ 11 h 95"/>
                <a:gd name="T2" fmla="*/ 30 w 129"/>
                <a:gd name="T3" fmla="*/ 7 h 95"/>
                <a:gd name="T4" fmla="*/ 51 w 129"/>
                <a:gd name="T5" fmla="*/ 0 h 95"/>
                <a:gd name="T6" fmla="*/ 64 w 129"/>
                <a:gd name="T7" fmla="*/ 4 h 95"/>
                <a:gd name="T8" fmla="*/ 72 w 129"/>
                <a:gd name="T9" fmla="*/ 11 h 95"/>
                <a:gd name="T10" fmla="*/ 76 w 129"/>
                <a:gd name="T11" fmla="*/ 13 h 95"/>
                <a:gd name="T12" fmla="*/ 80 w 129"/>
                <a:gd name="T13" fmla="*/ 13 h 95"/>
                <a:gd name="T14" fmla="*/ 85 w 129"/>
                <a:gd name="T15" fmla="*/ 15 h 95"/>
                <a:gd name="T16" fmla="*/ 91 w 129"/>
                <a:gd name="T17" fmla="*/ 23 h 95"/>
                <a:gd name="T18" fmla="*/ 95 w 129"/>
                <a:gd name="T19" fmla="*/ 28 h 95"/>
                <a:gd name="T20" fmla="*/ 99 w 129"/>
                <a:gd name="T21" fmla="*/ 34 h 95"/>
                <a:gd name="T22" fmla="*/ 106 w 129"/>
                <a:gd name="T23" fmla="*/ 40 h 95"/>
                <a:gd name="T24" fmla="*/ 108 w 129"/>
                <a:gd name="T25" fmla="*/ 47 h 95"/>
                <a:gd name="T26" fmla="*/ 108 w 129"/>
                <a:gd name="T27" fmla="*/ 57 h 95"/>
                <a:gd name="T28" fmla="*/ 112 w 129"/>
                <a:gd name="T29" fmla="*/ 63 h 95"/>
                <a:gd name="T30" fmla="*/ 118 w 129"/>
                <a:gd name="T31" fmla="*/ 72 h 95"/>
                <a:gd name="T32" fmla="*/ 123 w 129"/>
                <a:gd name="T33" fmla="*/ 72 h 95"/>
                <a:gd name="T34" fmla="*/ 125 w 129"/>
                <a:gd name="T35" fmla="*/ 78 h 95"/>
                <a:gd name="T36" fmla="*/ 125 w 129"/>
                <a:gd name="T37" fmla="*/ 82 h 95"/>
                <a:gd name="T38" fmla="*/ 129 w 129"/>
                <a:gd name="T39" fmla="*/ 89 h 95"/>
                <a:gd name="T40" fmla="*/ 129 w 129"/>
                <a:gd name="T41" fmla="*/ 95 h 95"/>
                <a:gd name="T42" fmla="*/ 125 w 129"/>
                <a:gd name="T43" fmla="*/ 91 h 95"/>
                <a:gd name="T44" fmla="*/ 118 w 129"/>
                <a:gd name="T45" fmla="*/ 89 h 95"/>
                <a:gd name="T46" fmla="*/ 108 w 129"/>
                <a:gd name="T47" fmla="*/ 89 h 95"/>
                <a:gd name="T48" fmla="*/ 99 w 129"/>
                <a:gd name="T49" fmla="*/ 87 h 95"/>
                <a:gd name="T50" fmla="*/ 78 w 129"/>
                <a:gd name="T51" fmla="*/ 82 h 95"/>
                <a:gd name="T52" fmla="*/ 74 w 129"/>
                <a:gd name="T53" fmla="*/ 82 h 95"/>
                <a:gd name="T54" fmla="*/ 51 w 129"/>
                <a:gd name="T55" fmla="*/ 80 h 95"/>
                <a:gd name="T56" fmla="*/ 40 w 129"/>
                <a:gd name="T57" fmla="*/ 89 h 95"/>
                <a:gd name="T58" fmla="*/ 21 w 129"/>
                <a:gd name="T59" fmla="*/ 91 h 95"/>
                <a:gd name="T60" fmla="*/ 15 w 129"/>
                <a:gd name="T61" fmla="*/ 85 h 95"/>
                <a:gd name="T62" fmla="*/ 17 w 129"/>
                <a:gd name="T63" fmla="*/ 85 h 95"/>
                <a:gd name="T64" fmla="*/ 23 w 129"/>
                <a:gd name="T65" fmla="*/ 82 h 95"/>
                <a:gd name="T66" fmla="*/ 13 w 129"/>
                <a:gd name="T67" fmla="*/ 82 h 95"/>
                <a:gd name="T68" fmla="*/ 13 w 129"/>
                <a:gd name="T69" fmla="*/ 80 h 95"/>
                <a:gd name="T70" fmla="*/ 15 w 129"/>
                <a:gd name="T71" fmla="*/ 72 h 95"/>
                <a:gd name="T72" fmla="*/ 32 w 129"/>
                <a:gd name="T73" fmla="*/ 70 h 95"/>
                <a:gd name="T74" fmla="*/ 40 w 129"/>
                <a:gd name="T75" fmla="*/ 66 h 95"/>
                <a:gd name="T76" fmla="*/ 42 w 129"/>
                <a:gd name="T77" fmla="*/ 66 h 95"/>
                <a:gd name="T78" fmla="*/ 49 w 129"/>
                <a:gd name="T79" fmla="*/ 63 h 95"/>
                <a:gd name="T80" fmla="*/ 57 w 129"/>
                <a:gd name="T81" fmla="*/ 66 h 95"/>
                <a:gd name="T82" fmla="*/ 68 w 129"/>
                <a:gd name="T83" fmla="*/ 72 h 95"/>
                <a:gd name="T84" fmla="*/ 74 w 129"/>
                <a:gd name="T85" fmla="*/ 68 h 95"/>
                <a:gd name="T86" fmla="*/ 72 w 129"/>
                <a:gd name="T87" fmla="*/ 66 h 95"/>
                <a:gd name="T88" fmla="*/ 59 w 129"/>
                <a:gd name="T89" fmla="*/ 61 h 95"/>
                <a:gd name="T90" fmla="*/ 47 w 129"/>
                <a:gd name="T91" fmla="*/ 57 h 95"/>
                <a:gd name="T92" fmla="*/ 38 w 129"/>
                <a:gd name="T93" fmla="*/ 57 h 95"/>
                <a:gd name="T94" fmla="*/ 28 w 129"/>
                <a:gd name="T95" fmla="*/ 63 h 95"/>
                <a:gd name="T96" fmla="*/ 17 w 129"/>
                <a:gd name="T97" fmla="*/ 66 h 95"/>
                <a:gd name="T98" fmla="*/ 19 w 129"/>
                <a:gd name="T99" fmla="*/ 61 h 95"/>
                <a:gd name="T100" fmla="*/ 15 w 129"/>
                <a:gd name="T101" fmla="*/ 57 h 95"/>
                <a:gd name="T102" fmla="*/ 11 w 129"/>
                <a:gd name="T103" fmla="*/ 53 h 95"/>
                <a:gd name="T104" fmla="*/ 0 w 129"/>
                <a:gd name="T105" fmla="*/ 40 h 95"/>
                <a:gd name="T106" fmla="*/ 19 w 129"/>
                <a:gd name="T107" fmla="*/ 1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9" h="95">
                  <a:moveTo>
                    <a:pt x="19" y="13"/>
                  </a:moveTo>
                  <a:lnTo>
                    <a:pt x="23" y="11"/>
                  </a:lnTo>
                  <a:lnTo>
                    <a:pt x="26" y="11"/>
                  </a:lnTo>
                  <a:lnTo>
                    <a:pt x="30" y="7"/>
                  </a:lnTo>
                  <a:lnTo>
                    <a:pt x="40" y="4"/>
                  </a:lnTo>
                  <a:lnTo>
                    <a:pt x="51" y="0"/>
                  </a:lnTo>
                  <a:lnTo>
                    <a:pt x="53" y="0"/>
                  </a:lnTo>
                  <a:lnTo>
                    <a:pt x="64" y="4"/>
                  </a:lnTo>
                  <a:lnTo>
                    <a:pt x="68" y="4"/>
                  </a:lnTo>
                  <a:lnTo>
                    <a:pt x="72" y="11"/>
                  </a:lnTo>
                  <a:lnTo>
                    <a:pt x="72" y="13"/>
                  </a:lnTo>
                  <a:lnTo>
                    <a:pt x="76" y="13"/>
                  </a:lnTo>
                  <a:lnTo>
                    <a:pt x="78" y="13"/>
                  </a:lnTo>
                  <a:lnTo>
                    <a:pt x="80" y="13"/>
                  </a:lnTo>
                  <a:lnTo>
                    <a:pt x="83" y="13"/>
                  </a:lnTo>
                  <a:lnTo>
                    <a:pt x="85" y="15"/>
                  </a:lnTo>
                  <a:lnTo>
                    <a:pt x="87" y="19"/>
                  </a:lnTo>
                  <a:lnTo>
                    <a:pt x="91" y="23"/>
                  </a:lnTo>
                  <a:lnTo>
                    <a:pt x="91" y="28"/>
                  </a:lnTo>
                  <a:lnTo>
                    <a:pt x="95" y="28"/>
                  </a:lnTo>
                  <a:lnTo>
                    <a:pt x="95" y="32"/>
                  </a:lnTo>
                  <a:lnTo>
                    <a:pt x="99" y="34"/>
                  </a:lnTo>
                  <a:lnTo>
                    <a:pt x="104" y="36"/>
                  </a:lnTo>
                  <a:lnTo>
                    <a:pt x="106" y="40"/>
                  </a:lnTo>
                  <a:lnTo>
                    <a:pt x="108" y="42"/>
                  </a:lnTo>
                  <a:lnTo>
                    <a:pt x="108" y="47"/>
                  </a:lnTo>
                  <a:lnTo>
                    <a:pt x="110" y="49"/>
                  </a:lnTo>
                  <a:lnTo>
                    <a:pt x="108" y="57"/>
                  </a:lnTo>
                  <a:lnTo>
                    <a:pt x="108" y="59"/>
                  </a:lnTo>
                  <a:lnTo>
                    <a:pt x="112" y="63"/>
                  </a:lnTo>
                  <a:lnTo>
                    <a:pt x="114" y="70"/>
                  </a:lnTo>
                  <a:lnTo>
                    <a:pt x="118" y="72"/>
                  </a:lnTo>
                  <a:lnTo>
                    <a:pt x="120" y="70"/>
                  </a:lnTo>
                  <a:lnTo>
                    <a:pt x="123" y="72"/>
                  </a:lnTo>
                  <a:lnTo>
                    <a:pt x="123" y="74"/>
                  </a:lnTo>
                  <a:lnTo>
                    <a:pt x="125" y="78"/>
                  </a:lnTo>
                  <a:lnTo>
                    <a:pt x="125" y="80"/>
                  </a:lnTo>
                  <a:lnTo>
                    <a:pt x="125" y="82"/>
                  </a:lnTo>
                  <a:lnTo>
                    <a:pt x="125" y="87"/>
                  </a:lnTo>
                  <a:lnTo>
                    <a:pt x="129" y="89"/>
                  </a:lnTo>
                  <a:lnTo>
                    <a:pt x="129" y="93"/>
                  </a:lnTo>
                  <a:lnTo>
                    <a:pt x="129" y="95"/>
                  </a:lnTo>
                  <a:lnTo>
                    <a:pt x="129" y="91"/>
                  </a:lnTo>
                  <a:lnTo>
                    <a:pt x="125" y="91"/>
                  </a:lnTo>
                  <a:lnTo>
                    <a:pt x="123" y="89"/>
                  </a:lnTo>
                  <a:lnTo>
                    <a:pt x="118" y="89"/>
                  </a:lnTo>
                  <a:lnTo>
                    <a:pt x="114" y="91"/>
                  </a:lnTo>
                  <a:lnTo>
                    <a:pt x="108" y="89"/>
                  </a:lnTo>
                  <a:lnTo>
                    <a:pt x="101" y="89"/>
                  </a:lnTo>
                  <a:lnTo>
                    <a:pt x="99" y="87"/>
                  </a:lnTo>
                  <a:lnTo>
                    <a:pt x="91" y="82"/>
                  </a:lnTo>
                  <a:lnTo>
                    <a:pt x="78" y="82"/>
                  </a:lnTo>
                  <a:lnTo>
                    <a:pt x="74" y="82"/>
                  </a:lnTo>
                  <a:lnTo>
                    <a:pt x="74" y="82"/>
                  </a:lnTo>
                  <a:lnTo>
                    <a:pt x="70" y="80"/>
                  </a:lnTo>
                  <a:lnTo>
                    <a:pt x="51" y="80"/>
                  </a:lnTo>
                  <a:lnTo>
                    <a:pt x="45" y="85"/>
                  </a:lnTo>
                  <a:lnTo>
                    <a:pt x="40" y="89"/>
                  </a:lnTo>
                  <a:lnTo>
                    <a:pt x="28" y="87"/>
                  </a:lnTo>
                  <a:lnTo>
                    <a:pt x="21" y="91"/>
                  </a:lnTo>
                  <a:lnTo>
                    <a:pt x="15" y="89"/>
                  </a:lnTo>
                  <a:lnTo>
                    <a:pt x="15" y="85"/>
                  </a:lnTo>
                  <a:lnTo>
                    <a:pt x="15" y="85"/>
                  </a:lnTo>
                  <a:lnTo>
                    <a:pt x="17" y="85"/>
                  </a:lnTo>
                  <a:lnTo>
                    <a:pt x="19" y="87"/>
                  </a:lnTo>
                  <a:lnTo>
                    <a:pt x="23" y="82"/>
                  </a:lnTo>
                  <a:lnTo>
                    <a:pt x="17" y="80"/>
                  </a:lnTo>
                  <a:lnTo>
                    <a:pt x="13" y="82"/>
                  </a:lnTo>
                  <a:lnTo>
                    <a:pt x="11" y="82"/>
                  </a:lnTo>
                  <a:lnTo>
                    <a:pt x="13" y="80"/>
                  </a:lnTo>
                  <a:lnTo>
                    <a:pt x="13" y="74"/>
                  </a:lnTo>
                  <a:lnTo>
                    <a:pt x="15" y="72"/>
                  </a:lnTo>
                  <a:lnTo>
                    <a:pt x="28" y="72"/>
                  </a:lnTo>
                  <a:lnTo>
                    <a:pt x="32" y="70"/>
                  </a:lnTo>
                  <a:lnTo>
                    <a:pt x="34" y="68"/>
                  </a:lnTo>
                  <a:lnTo>
                    <a:pt x="40" y="66"/>
                  </a:lnTo>
                  <a:lnTo>
                    <a:pt x="42" y="66"/>
                  </a:lnTo>
                  <a:lnTo>
                    <a:pt x="42" y="66"/>
                  </a:lnTo>
                  <a:lnTo>
                    <a:pt x="47" y="63"/>
                  </a:lnTo>
                  <a:lnTo>
                    <a:pt x="49" y="63"/>
                  </a:lnTo>
                  <a:lnTo>
                    <a:pt x="53" y="66"/>
                  </a:lnTo>
                  <a:lnTo>
                    <a:pt x="57" y="66"/>
                  </a:lnTo>
                  <a:lnTo>
                    <a:pt x="61" y="68"/>
                  </a:lnTo>
                  <a:lnTo>
                    <a:pt x="68" y="72"/>
                  </a:lnTo>
                  <a:lnTo>
                    <a:pt x="74" y="72"/>
                  </a:lnTo>
                  <a:lnTo>
                    <a:pt x="74" y="68"/>
                  </a:lnTo>
                  <a:lnTo>
                    <a:pt x="72" y="66"/>
                  </a:lnTo>
                  <a:lnTo>
                    <a:pt x="72" y="66"/>
                  </a:lnTo>
                  <a:lnTo>
                    <a:pt x="64" y="61"/>
                  </a:lnTo>
                  <a:lnTo>
                    <a:pt x="59" y="61"/>
                  </a:lnTo>
                  <a:lnTo>
                    <a:pt x="53" y="57"/>
                  </a:lnTo>
                  <a:lnTo>
                    <a:pt x="47" y="57"/>
                  </a:lnTo>
                  <a:lnTo>
                    <a:pt x="45" y="55"/>
                  </a:lnTo>
                  <a:lnTo>
                    <a:pt x="38" y="57"/>
                  </a:lnTo>
                  <a:lnTo>
                    <a:pt x="32" y="63"/>
                  </a:lnTo>
                  <a:lnTo>
                    <a:pt x="28" y="63"/>
                  </a:lnTo>
                  <a:lnTo>
                    <a:pt x="26" y="66"/>
                  </a:lnTo>
                  <a:lnTo>
                    <a:pt x="17" y="66"/>
                  </a:lnTo>
                  <a:lnTo>
                    <a:pt x="17" y="63"/>
                  </a:lnTo>
                  <a:lnTo>
                    <a:pt x="19" y="61"/>
                  </a:lnTo>
                  <a:lnTo>
                    <a:pt x="13" y="57"/>
                  </a:lnTo>
                  <a:lnTo>
                    <a:pt x="15" y="57"/>
                  </a:lnTo>
                  <a:lnTo>
                    <a:pt x="15" y="53"/>
                  </a:lnTo>
                  <a:lnTo>
                    <a:pt x="11" y="53"/>
                  </a:lnTo>
                  <a:lnTo>
                    <a:pt x="7" y="44"/>
                  </a:lnTo>
                  <a:lnTo>
                    <a:pt x="0" y="40"/>
                  </a:lnTo>
                  <a:lnTo>
                    <a:pt x="13" y="28"/>
                  </a:lnTo>
                  <a:lnTo>
                    <a:pt x="19" y="19"/>
                  </a:lnTo>
                  <a:lnTo>
                    <a:pt x="19" y="1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35" name="Freeform 122">
              <a:extLst>
                <a:ext uri="{FF2B5EF4-FFF2-40B4-BE49-F238E27FC236}">
                  <a16:creationId xmlns:a16="http://schemas.microsoft.com/office/drawing/2014/main" id="{208A9063-E76E-4B43-897F-935A049FCD7B}"/>
                </a:ext>
              </a:extLst>
            </p:cNvPr>
            <p:cNvSpPr>
              <a:spLocks/>
            </p:cNvSpPr>
            <p:nvPr/>
          </p:nvSpPr>
          <p:spPr bwMode="auto">
            <a:xfrm>
              <a:off x="4018732" y="3234476"/>
              <a:ext cx="50785" cy="14384"/>
            </a:xfrm>
            <a:custGeom>
              <a:avLst/>
              <a:gdLst>
                <a:gd name="T0" fmla="*/ 2 w 63"/>
                <a:gd name="T1" fmla="*/ 19 h 19"/>
                <a:gd name="T2" fmla="*/ 4 w 63"/>
                <a:gd name="T3" fmla="*/ 17 h 19"/>
                <a:gd name="T4" fmla="*/ 17 w 63"/>
                <a:gd name="T5" fmla="*/ 17 h 19"/>
                <a:gd name="T6" fmla="*/ 21 w 63"/>
                <a:gd name="T7" fmla="*/ 15 h 19"/>
                <a:gd name="T8" fmla="*/ 23 w 63"/>
                <a:gd name="T9" fmla="*/ 13 h 19"/>
                <a:gd name="T10" fmla="*/ 29 w 63"/>
                <a:gd name="T11" fmla="*/ 11 h 19"/>
                <a:gd name="T12" fmla="*/ 31 w 63"/>
                <a:gd name="T13" fmla="*/ 11 h 19"/>
                <a:gd name="T14" fmla="*/ 31 w 63"/>
                <a:gd name="T15" fmla="*/ 11 h 19"/>
                <a:gd name="T16" fmla="*/ 36 w 63"/>
                <a:gd name="T17" fmla="*/ 8 h 19"/>
                <a:gd name="T18" fmla="*/ 38 w 63"/>
                <a:gd name="T19" fmla="*/ 8 h 19"/>
                <a:gd name="T20" fmla="*/ 42 w 63"/>
                <a:gd name="T21" fmla="*/ 11 h 19"/>
                <a:gd name="T22" fmla="*/ 46 w 63"/>
                <a:gd name="T23" fmla="*/ 11 h 19"/>
                <a:gd name="T24" fmla="*/ 50 w 63"/>
                <a:gd name="T25" fmla="*/ 13 h 19"/>
                <a:gd name="T26" fmla="*/ 57 w 63"/>
                <a:gd name="T27" fmla="*/ 17 h 19"/>
                <a:gd name="T28" fmla="*/ 63 w 63"/>
                <a:gd name="T29" fmla="*/ 17 h 19"/>
                <a:gd name="T30" fmla="*/ 63 w 63"/>
                <a:gd name="T31" fmla="*/ 13 h 19"/>
                <a:gd name="T32" fmla="*/ 61 w 63"/>
                <a:gd name="T33" fmla="*/ 11 h 19"/>
                <a:gd name="T34" fmla="*/ 61 w 63"/>
                <a:gd name="T35" fmla="*/ 11 h 19"/>
                <a:gd name="T36" fmla="*/ 53 w 63"/>
                <a:gd name="T37" fmla="*/ 6 h 19"/>
                <a:gd name="T38" fmla="*/ 48 w 63"/>
                <a:gd name="T39" fmla="*/ 6 h 19"/>
                <a:gd name="T40" fmla="*/ 42 w 63"/>
                <a:gd name="T41" fmla="*/ 2 h 19"/>
                <a:gd name="T42" fmla="*/ 36 w 63"/>
                <a:gd name="T43" fmla="*/ 2 h 19"/>
                <a:gd name="T44" fmla="*/ 34 w 63"/>
                <a:gd name="T45" fmla="*/ 0 h 19"/>
                <a:gd name="T46" fmla="*/ 27 w 63"/>
                <a:gd name="T47" fmla="*/ 2 h 19"/>
                <a:gd name="T48" fmla="*/ 21 w 63"/>
                <a:gd name="T49" fmla="*/ 8 h 19"/>
                <a:gd name="T50" fmla="*/ 17 w 63"/>
                <a:gd name="T51" fmla="*/ 8 h 19"/>
                <a:gd name="T52" fmla="*/ 15 w 63"/>
                <a:gd name="T53" fmla="*/ 11 h 19"/>
                <a:gd name="T54" fmla="*/ 6 w 63"/>
                <a:gd name="T55" fmla="*/ 11 h 19"/>
                <a:gd name="T56" fmla="*/ 6 w 63"/>
                <a:gd name="T57" fmla="*/ 13 h 19"/>
                <a:gd name="T58" fmla="*/ 12 w 63"/>
                <a:gd name="T59" fmla="*/ 15 h 19"/>
                <a:gd name="T60" fmla="*/ 17 w 63"/>
                <a:gd name="T61" fmla="*/ 15 h 19"/>
                <a:gd name="T62" fmla="*/ 12 w 63"/>
                <a:gd name="T63" fmla="*/ 17 h 19"/>
                <a:gd name="T64" fmla="*/ 8 w 63"/>
                <a:gd name="T65" fmla="*/ 17 h 19"/>
                <a:gd name="T66" fmla="*/ 4 w 63"/>
                <a:gd name="T67" fmla="*/ 13 h 19"/>
                <a:gd name="T68" fmla="*/ 0 w 63"/>
                <a:gd name="T69" fmla="*/ 15 h 19"/>
                <a:gd name="T70" fmla="*/ 2 w 63"/>
                <a:gd name="T71" fmla="*/ 19 h 19"/>
                <a:gd name="T72" fmla="*/ 2 w 63"/>
                <a:gd name="T7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19">
                  <a:moveTo>
                    <a:pt x="2" y="19"/>
                  </a:moveTo>
                  <a:lnTo>
                    <a:pt x="4" y="17"/>
                  </a:lnTo>
                  <a:lnTo>
                    <a:pt x="17" y="17"/>
                  </a:lnTo>
                  <a:lnTo>
                    <a:pt x="21" y="15"/>
                  </a:lnTo>
                  <a:lnTo>
                    <a:pt x="23" y="13"/>
                  </a:lnTo>
                  <a:lnTo>
                    <a:pt x="29" y="11"/>
                  </a:lnTo>
                  <a:lnTo>
                    <a:pt x="31" y="11"/>
                  </a:lnTo>
                  <a:lnTo>
                    <a:pt x="31" y="11"/>
                  </a:lnTo>
                  <a:lnTo>
                    <a:pt x="36" y="8"/>
                  </a:lnTo>
                  <a:lnTo>
                    <a:pt x="38" y="8"/>
                  </a:lnTo>
                  <a:lnTo>
                    <a:pt x="42" y="11"/>
                  </a:lnTo>
                  <a:lnTo>
                    <a:pt x="46" y="11"/>
                  </a:lnTo>
                  <a:lnTo>
                    <a:pt x="50" y="13"/>
                  </a:lnTo>
                  <a:lnTo>
                    <a:pt x="57" y="17"/>
                  </a:lnTo>
                  <a:lnTo>
                    <a:pt x="63" y="17"/>
                  </a:lnTo>
                  <a:lnTo>
                    <a:pt x="63" y="13"/>
                  </a:lnTo>
                  <a:lnTo>
                    <a:pt x="61" y="11"/>
                  </a:lnTo>
                  <a:lnTo>
                    <a:pt x="61" y="11"/>
                  </a:lnTo>
                  <a:lnTo>
                    <a:pt x="53" y="6"/>
                  </a:lnTo>
                  <a:lnTo>
                    <a:pt x="48" y="6"/>
                  </a:lnTo>
                  <a:lnTo>
                    <a:pt x="42" y="2"/>
                  </a:lnTo>
                  <a:lnTo>
                    <a:pt x="36" y="2"/>
                  </a:lnTo>
                  <a:lnTo>
                    <a:pt x="34" y="0"/>
                  </a:lnTo>
                  <a:lnTo>
                    <a:pt x="27" y="2"/>
                  </a:lnTo>
                  <a:lnTo>
                    <a:pt x="21" y="8"/>
                  </a:lnTo>
                  <a:lnTo>
                    <a:pt x="17" y="8"/>
                  </a:lnTo>
                  <a:lnTo>
                    <a:pt x="15" y="11"/>
                  </a:lnTo>
                  <a:lnTo>
                    <a:pt x="6" y="11"/>
                  </a:lnTo>
                  <a:lnTo>
                    <a:pt x="6" y="13"/>
                  </a:lnTo>
                  <a:lnTo>
                    <a:pt x="12" y="15"/>
                  </a:lnTo>
                  <a:lnTo>
                    <a:pt x="17" y="15"/>
                  </a:lnTo>
                  <a:lnTo>
                    <a:pt x="12" y="17"/>
                  </a:lnTo>
                  <a:lnTo>
                    <a:pt x="8" y="17"/>
                  </a:lnTo>
                  <a:lnTo>
                    <a:pt x="4" y="13"/>
                  </a:lnTo>
                  <a:lnTo>
                    <a:pt x="0" y="15"/>
                  </a:lnTo>
                  <a:lnTo>
                    <a:pt x="2" y="19"/>
                  </a:lnTo>
                  <a:lnTo>
                    <a:pt x="2" y="1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36" name="Freeform 123">
              <a:extLst>
                <a:ext uri="{FF2B5EF4-FFF2-40B4-BE49-F238E27FC236}">
                  <a16:creationId xmlns:a16="http://schemas.microsoft.com/office/drawing/2014/main" id="{A31C6B6D-A104-4D71-8358-7B77F40AC289}"/>
                </a:ext>
              </a:extLst>
            </p:cNvPr>
            <p:cNvSpPr>
              <a:spLocks/>
            </p:cNvSpPr>
            <p:nvPr/>
          </p:nvSpPr>
          <p:spPr bwMode="auto">
            <a:xfrm>
              <a:off x="4021957" y="3253402"/>
              <a:ext cx="49172" cy="28770"/>
            </a:xfrm>
            <a:custGeom>
              <a:avLst/>
              <a:gdLst>
                <a:gd name="T0" fmla="*/ 0 w 61"/>
                <a:gd name="T1" fmla="*/ 9 h 38"/>
                <a:gd name="T2" fmla="*/ 6 w 61"/>
                <a:gd name="T3" fmla="*/ 11 h 38"/>
                <a:gd name="T4" fmla="*/ 13 w 61"/>
                <a:gd name="T5" fmla="*/ 7 h 38"/>
                <a:gd name="T6" fmla="*/ 25 w 61"/>
                <a:gd name="T7" fmla="*/ 9 h 38"/>
                <a:gd name="T8" fmla="*/ 30 w 61"/>
                <a:gd name="T9" fmla="*/ 5 h 38"/>
                <a:gd name="T10" fmla="*/ 36 w 61"/>
                <a:gd name="T11" fmla="*/ 0 h 38"/>
                <a:gd name="T12" fmla="*/ 55 w 61"/>
                <a:gd name="T13" fmla="*/ 0 h 38"/>
                <a:gd name="T14" fmla="*/ 59 w 61"/>
                <a:gd name="T15" fmla="*/ 2 h 38"/>
                <a:gd name="T16" fmla="*/ 59 w 61"/>
                <a:gd name="T17" fmla="*/ 9 h 38"/>
                <a:gd name="T18" fmla="*/ 59 w 61"/>
                <a:gd name="T19" fmla="*/ 11 h 38"/>
                <a:gd name="T20" fmla="*/ 59 w 61"/>
                <a:gd name="T21" fmla="*/ 19 h 38"/>
                <a:gd name="T22" fmla="*/ 61 w 61"/>
                <a:gd name="T23" fmla="*/ 21 h 38"/>
                <a:gd name="T24" fmla="*/ 61 w 61"/>
                <a:gd name="T25" fmla="*/ 24 h 38"/>
                <a:gd name="T26" fmla="*/ 57 w 61"/>
                <a:gd name="T27" fmla="*/ 28 h 38"/>
                <a:gd name="T28" fmla="*/ 51 w 61"/>
                <a:gd name="T29" fmla="*/ 28 h 38"/>
                <a:gd name="T30" fmla="*/ 46 w 61"/>
                <a:gd name="T31" fmla="*/ 32 h 38"/>
                <a:gd name="T32" fmla="*/ 42 w 61"/>
                <a:gd name="T33" fmla="*/ 32 h 38"/>
                <a:gd name="T34" fmla="*/ 40 w 61"/>
                <a:gd name="T35" fmla="*/ 36 h 38"/>
                <a:gd name="T36" fmla="*/ 34 w 61"/>
                <a:gd name="T37" fmla="*/ 38 h 38"/>
                <a:gd name="T38" fmla="*/ 34 w 61"/>
                <a:gd name="T39" fmla="*/ 36 h 38"/>
                <a:gd name="T40" fmla="*/ 34 w 61"/>
                <a:gd name="T41" fmla="*/ 34 h 38"/>
                <a:gd name="T42" fmla="*/ 25 w 61"/>
                <a:gd name="T43" fmla="*/ 34 h 38"/>
                <a:gd name="T44" fmla="*/ 30 w 61"/>
                <a:gd name="T45" fmla="*/ 30 h 38"/>
                <a:gd name="T46" fmla="*/ 27 w 61"/>
                <a:gd name="T47" fmla="*/ 30 h 38"/>
                <a:gd name="T48" fmla="*/ 30 w 61"/>
                <a:gd name="T49" fmla="*/ 28 h 38"/>
                <a:gd name="T50" fmla="*/ 27 w 61"/>
                <a:gd name="T51" fmla="*/ 26 h 38"/>
                <a:gd name="T52" fmla="*/ 23 w 61"/>
                <a:gd name="T53" fmla="*/ 26 h 38"/>
                <a:gd name="T54" fmla="*/ 23 w 61"/>
                <a:gd name="T55" fmla="*/ 24 h 38"/>
                <a:gd name="T56" fmla="*/ 32 w 61"/>
                <a:gd name="T57" fmla="*/ 24 h 38"/>
                <a:gd name="T58" fmla="*/ 34 w 61"/>
                <a:gd name="T59" fmla="*/ 21 h 38"/>
                <a:gd name="T60" fmla="*/ 30 w 61"/>
                <a:gd name="T61" fmla="*/ 19 h 38"/>
                <a:gd name="T62" fmla="*/ 23 w 61"/>
                <a:gd name="T63" fmla="*/ 19 h 38"/>
                <a:gd name="T64" fmla="*/ 19 w 61"/>
                <a:gd name="T65" fmla="*/ 21 h 38"/>
                <a:gd name="T66" fmla="*/ 17 w 61"/>
                <a:gd name="T67" fmla="*/ 21 h 38"/>
                <a:gd name="T68" fmla="*/ 15 w 61"/>
                <a:gd name="T69" fmla="*/ 19 h 38"/>
                <a:gd name="T70" fmla="*/ 11 w 61"/>
                <a:gd name="T71" fmla="*/ 19 h 38"/>
                <a:gd name="T72" fmla="*/ 8 w 61"/>
                <a:gd name="T73" fmla="*/ 15 h 38"/>
                <a:gd name="T74" fmla="*/ 11 w 61"/>
                <a:gd name="T75" fmla="*/ 13 h 38"/>
                <a:gd name="T76" fmla="*/ 8 w 61"/>
                <a:gd name="T77" fmla="*/ 13 h 38"/>
                <a:gd name="T78" fmla="*/ 2 w 61"/>
                <a:gd name="T79" fmla="*/ 13 h 38"/>
                <a:gd name="T80" fmla="*/ 0 w 61"/>
                <a:gd name="T81" fmla="*/ 9 h 38"/>
                <a:gd name="T82" fmla="*/ 0 w 61"/>
                <a:gd name="T83"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 h="38">
                  <a:moveTo>
                    <a:pt x="0" y="9"/>
                  </a:moveTo>
                  <a:lnTo>
                    <a:pt x="6" y="11"/>
                  </a:lnTo>
                  <a:lnTo>
                    <a:pt x="13" y="7"/>
                  </a:lnTo>
                  <a:lnTo>
                    <a:pt x="25" y="9"/>
                  </a:lnTo>
                  <a:lnTo>
                    <a:pt x="30" y="5"/>
                  </a:lnTo>
                  <a:lnTo>
                    <a:pt x="36" y="0"/>
                  </a:lnTo>
                  <a:lnTo>
                    <a:pt x="55" y="0"/>
                  </a:lnTo>
                  <a:lnTo>
                    <a:pt x="59" y="2"/>
                  </a:lnTo>
                  <a:lnTo>
                    <a:pt x="59" y="9"/>
                  </a:lnTo>
                  <a:lnTo>
                    <a:pt x="59" y="11"/>
                  </a:lnTo>
                  <a:lnTo>
                    <a:pt x="59" y="19"/>
                  </a:lnTo>
                  <a:lnTo>
                    <a:pt x="61" y="21"/>
                  </a:lnTo>
                  <a:lnTo>
                    <a:pt x="61" y="24"/>
                  </a:lnTo>
                  <a:lnTo>
                    <a:pt x="57" y="28"/>
                  </a:lnTo>
                  <a:lnTo>
                    <a:pt x="51" y="28"/>
                  </a:lnTo>
                  <a:lnTo>
                    <a:pt x="46" y="32"/>
                  </a:lnTo>
                  <a:lnTo>
                    <a:pt x="42" y="32"/>
                  </a:lnTo>
                  <a:lnTo>
                    <a:pt x="40" y="36"/>
                  </a:lnTo>
                  <a:lnTo>
                    <a:pt x="34" y="38"/>
                  </a:lnTo>
                  <a:lnTo>
                    <a:pt x="34" y="36"/>
                  </a:lnTo>
                  <a:lnTo>
                    <a:pt x="34" y="34"/>
                  </a:lnTo>
                  <a:lnTo>
                    <a:pt x="25" y="34"/>
                  </a:lnTo>
                  <a:lnTo>
                    <a:pt x="30" y="30"/>
                  </a:lnTo>
                  <a:lnTo>
                    <a:pt x="27" y="30"/>
                  </a:lnTo>
                  <a:lnTo>
                    <a:pt x="30" y="28"/>
                  </a:lnTo>
                  <a:lnTo>
                    <a:pt x="27" y="26"/>
                  </a:lnTo>
                  <a:lnTo>
                    <a:pt x="23" y="26"/>
                  </a:lnTo>
                  <a:lnTo>
                    <a:pt x="23" y="24"/>
                  </a:lnTo>
                  <a:lnTo>
                    <a:pt x="32" y="24"/>
                  </a:lnTo>
                  <a:lnTo>
                    <a:pt x="34" y="21"/>
                  </a:lnTo>
                  <a:lnTo>
                    <a:pt x="30" y="19"/>
                  </a:lnTo>
                  <a:lnTo>
                    <a:pt x="23" y="19"/>
                  </a:lnTo>
                  <a:lnTo>
                    <a:pt x="19" y="21"/>
                  </a:lnTo>
                  <a:lnTo>
                    <a:pt x="17" y="21"/>
                  </a:lnTo>
                  <a:lnTo>
                    <a:pt x="15" y="19"/>
                  </a:lnTo>
                  <a:lnTo>
                    <a:pt x="11" y="19"/>
                  </a:lnTo>
                  <a:lnTo>
                    <a:pt x="8" y="15"/>
                  </a:lnTo>
                  <a:lnTo>
                    <a:pt x="11" y="13"/>
                  </a:lnTo>
                  <a:lnTo>
                    <a:pt x="8" y="13"/>
                  </a:lnTo>
                  <a:lnTo>
                    <a:pt x="2" y="13"/>
                  </a:lnTo>
                  <a:lnTo>
                    <a:pt x="0" y="9"/>
                  </a:lnTo>
                  <a:lnTo>
                    <a:pt x="0" y="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37" name="Freeform 124">
              <a:extLst>
                <a:ext uri="{FF2B5EF4-FFF2-40B4-BE49-F238E27FC236}">
                  <a16:creationId xmlns:a16="http://schemas.microsoft.com/office/drawing/2014/main" id="{A44EBA09-CE57-4D3B-9114-A9FD07B44D49}"/>
                </a:ext>
              </a:extLst>
            </p:cNvPr>
            <p:cNvSpPr>
              <a:spLocks/>
            </p:cNvSpPr>
            <p:nvPr/>
          </p:nvSpPr>
          <p:spPr bwMode="auto">
            <a:xfrm>
              <a:off x="4054201" y="3254916"/>
              <a:ext cx="113662" cy="105990"/>
            </a:xfrm>
            <a:custGeom>
              <a:avLst/>
              <a:gdLst>
                <a:gd name="T0" fmla="*/ 2 w 141"/>
                <a:gd name="T1" fmla="*/ 30 h 140"/>
                <a:gd name="T2" fmla="*/ 11 w 141"/>
                <a:gd name="T3" fmla="*/ 26 h 140"/>
                <a:gd name="T4" fmla="*/ 21 w 141"/>
                <a:gd name="T5" fmla="*/ 22 h 140"/>
                <a:gd name="T6" fmla="*/ 19 w 141"/>
                <a:gd name="T7" fmla="*/ 17 h 140"/>
                <a:gd name="T8" fmla="*/ 19 w 141"/>
                <a:gd name="T9" fmla="*/ 7 h 140"/>
                <a:gd name="T10" fmla="*/ 23 w 141"/>
                <a:gd name="T11" fmla="*/ 0 h 140"/>
                <a:gd name="T12" fmla="*/ 44 w 141"/>
                <a:gd name="T13" fmla="*/ 5 h 140"/>
                <a:gd name="T14" fmla="*/ 53 w 141"/>
                <a:gd name="T15" fmla="*/ 7 h 140"/>
                <a:gd name="T16" fmla="*/ 63 w 141"/>
                <a:gd name="T17" fmla="*/ 7 h 140"/>
                <a:gd name="T18" fmla="*/ 70 w 141"/>
                <a:gd name="T19" fmla="*/ 9 h 140"/>
                <a:gd name="T20" fmla="*/ 74 w 141"/>
                <a:gd name="T21" fmla="*/ 13 h 140"/>
                <a:gd name="T22" fmla="*/ 80 w 141"/>
                <a:gd name="T23" fmla="*/ 11 h 140"/>
                <a:gd name="T24" fmla="*/ 87 w 141"/>
                <a:gd name="T25" fmla="*/ 15 h 140"/>
                <a:gd name="T26" fmla="*/ 95 w 141"/>
                <a:gd name="T27" fmla="*/ 13 h 140"/>
                <a:gd name="T28" fmla="*/ 103 w 141"/>
                <a:gd name="T29" fmla="*/ 7 h 140"/>
                <a:gd name="T30" fmla="*/ 112 w 141"/>
                <a:gd name="T31" fmla="*/ 9 h 140"/>
                <a:gd name="T32" fmla="*/ 116 w 141"/>
                <a:gd name="T33" fmla="*/ 7 h 140"/>
                <a:gd name="T34" fmla="*/ 122 w 141"/>
                <a:gd name="T35" fmla="*/ 13 h 140"/>
                <a:gd name="T36" fmla="*/ 122 w 141"/>
                <a:gd name="T37" fmla="*/ 22 h 140"/>
                <a:gd name="T38" fmla="*/ 129 w 141"/>
                <a:gd name="T39" fmla="*/ 26 h 140"/>
                <a:gd name="T40" fmla="*/ 127 w 141"/>
                <a:gd name="T41" fmla="*/ 32 h 140"/>
                <a:gd name="T42" fmla="*/ 127 w 141"/>
                <a:gd name="T43" fmla="*/ 36 h 140"/>
                <a:gd name="T44" fmla="*/ 131 w 141"/>
                <a:gd name="T45" fmla="*/ 34 h 140"/>
                <a:gd name="T46" fmla="*/ 133 w 141"/>
                <a:gd name="T47" fmla="*/ 40 h 140"/>
                <a:gd name="T48" fmla="*/ 139 w 141"/>
                <a:gd name="T49" fmla="*/ 43 h 140"/>
                <a:gd name="T50" fmla="*/ 141 w 141"/>
                <a:gd name="T51" fmla="*/ 49 h 140"/>
                <a:gd name="T52" fmla="*/ 131 w 141"/>
                <a:gd name="T53" fmla="*/ 51 h 140"/>
                <a:gd name="T54" fmla="*/ 133 w 141"/>
                <a:gd name="T55" fmla="*/ 57 h 140"/>
                <a:gd name="T56" fmla="*/ 133 w 141"/>
                <a:gd name="T57" fmla="*/ 68 h 140"/>
                <a:gd name="T58" fmla="*/ 135 w 141"/>
                <a:gd name="T59" fmla="*/ 76 h 140"/>
                <a:gd name="T60" fmla="*/ 137 w 141"/>
                <a:gd name="T61" fmla="*/ 85 h 140"/>
                <a:gd name="T62" fmla="*/ 131 w 141"/>
                <a:gd name="T63" fmla="*/ 85 h 140"/>
                <a:gd name="T64" fmla="*/ 135 w 141"/>
                <a:gd name="T65" fmla="*/ 91 h 140"/>
                <a:gd name="T66" fmla="*/ 137 w 141"/>
                <a:gd name="T67" fmla="*/ 97 h 140"/>
                <a:gd name="T68" fmla="*/ 127 w 141"/>
                <a:gd name="T69" fmla="*/ 110 h 140"/>
                <a:gd name="T70" fmla="*/ 129 w 141"/>
                <a:gd name="T71" fmla="*/ 116 h 140"/>
                <a:gd name="T72" fmla="*/ 122 w 141"/>
                <a:gd name="T73" fmla="*/ 127 h 140"/>
                <a:gd name="T74" fmla="*/ 93 w 141"/>
                <a:gd name="T75" fmla="*/ 140 h 140"/>
                <a:gd name="T76" fmla="*/ 82 w 141"/>
                <a:gd name="T77" fmla="*/ 133 h 140"/>
                <a:gd name="T78" fmla="*/ 74 w 141"/>
                <a:gd name="T79" fmla="*/ 125 h 140"/>
                <a:gd name="T80" fmla="*/ 74 w 141"/>
                <a:gd name="T81" fmla="*/ 123 h 140"/>
                <a:gd name="T82" fmla="*/ 84 w 141"/>
                <a:gd name="T83" fmla="*/ 89 h 140"/>
                <a:gd name="T84" fmla="*/ 82 w 141"/>
                <a:gd name="T85" fmla="*/ 85 h 140"/>
                <a:gd name="T86" fmla="*/ 84 w 141"/>
                <a:gd name="T87" fmla="*/ 81 h 140"/>
                <a:gd name="T88" fmla="*/ 82 w 141"/>
                <a:gd name="T89" fmla="*/ 74 h 140"/>
                <a:gd name="T90" fmla="*/ 78 w 141"/>
                <a:gd name="T91" fmla="*/ 62 h 140"/>
                <a:gd name="T92" fmla="*/ 72 w 141"/>
                <a:gd name="T93" fmla="*/ 53 h 140"/>
                <a:gd name="T94" fmla="*/ 51 w 141"/>
                <a:gd name="T95" fmla="*/ 55 h 140"/>
                <a:gd name="T96" fmla="*/ 42 w 141"/>
                <a:gd name="T97" fmla="*/ 64 h 140"/>
                <a:gd name="T98" fmla="*/ 36 w 141"/>
                <a:gd name="T99" fmla="*/ 70 h 140"/>
                <a:gd name="T100" fmla="*/ 30 w 141"/>
                <a:gd name="T101" fmla="*/ 68 h 140"/>
                <a:gd name="T102" fmla="*/ 23 w 141"/>
                <a:gd name="T103" fmla="*/ 59 h 140"/>
                <a:gd name="T104" fmla="*/ 17 w 141"/>
                <a:gd name="T105" fmla="*/ 57 h 140"/>
                <a:gd name="T106" fmla="*/ 19 w 141"/>
                <a:gd name="T107" fmla="*/ 53 h 140"/>
                <a:gd name="T108" fmla="*/ 13 w 141"/>
                <a:gd name="T109" fmla="*/ 53 h 140"/>
                <a:gd name="T110" fmla="*/ 6 w 141"/>
                <a:gd name="T111" fmla="*/ 51 h 140"/>
                <a:gd name="T112" fmla="*/ 2 w 141"/>
                <a:gd name="T113" fmla="*/ 38 h 140"/>
                <a:gd name="T114" fmla="*/ 0 w 141"/>
                <a:gd name="T115" fmla="*/ 3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1" h="140">
                  <a:moveTo>
                    <a:pt x="0" y="34"/>
                  </a:moveTo>
                  <a:lnTo>
                    <a:pt x="2" y="30"/>
                  </a:lnTo>
                  <a:lnTo>
                    <a:pt x="6" y="30"/>
                  </a:lnTo>
                  <a:lnTo>
                    <a:pt x="11" y="26"/>
                  </a:lnTo>
                  <a:lnTo>
                    <a:pt x="17" y="26"/>
                  </a:lnTo>
                  <a:lnTo>
                    <a:pt x="21" y="22"/>
                  </a:lnTo>
                  <a:lnTo>
                    <a:pt x="21" y="19"/>
                  </a:lnTo>
                  <a:lnTo>
                    <a:pt x="19" y="17"/>
                  </a:lnTo>
                  <a:lnTo>
                    <a:pt x="19" y="9"/>
                  </a:lnTo>
                  <a:lnTo>
                    <a:pt x="19" y="7"/>
                  </a:lnTo>
                  <a:lnTo>
                    <a:pt x="19" y="0"/>
                  </a:lnTo>
                  <a:lnTo>
                    <a:pt x="23" y="0"/>
                  </a:lnTo>
                  <a:lnTo>
                    <a:pt x="36" y="0"/>
                  </a:lnTo>
                  <a:lnTo>
                    <a:pt x="44" y="5"/>
                  </a:lnTo>
                  <a:lnTo>
                    <a:pt x="46" y="7"/>
                  </a:lnTo>
                  <a:lnTo>
                    <a:pt x="53" y="7"/>
                  </a:lnTo>
                  <a:lnTo>
                    <a:pt x="59" y="9"/>
                  </a:lnTo>
                  <a:lnTo>
                    <a:pt x="63" y="7"/>
                  </a:lnTo>
                  <a:lnTo>
                    <a:pt x="68" y="7"/>
                  </a:lnTo>
                  <a:lnTo>
                    <a:pt x="70" y="9"/>
                  </a:lnTo>
                  <a:lnTo>
                    <a:pt x="74" y="9"/>
                  </a:lnTo>
                  <a:lnTo>
                    <a:pt x="74" y="13"/>
                  </a:lnTo>
                  <a:lnTo>
                    <a:pt x="76" y="13"/>
                  </a:lnTo>
                  <a:lnTo>
                    <a:pt x="80" y="11"/>
                  </a:lnTo>
                  <a:lnTo>
                    <a:pt x="82" y="13"/>
                  </a:lnTo>
                  <a:lnTo>
                    <a:pt x="87" y="15"/>
                  </a:lnTo>
                  <a:lnTo>
                    <a:pt x="93" y="15"/>
                  </a:lnTo>
                  <a:lnTo>
                    <a:pt x="95" y="13"/>
                  </a:lnTo>
                  <a:lnTo>
                    <a:pt x="99" y="13"/>
                  </a:lnTo>
                  <a:lnTo>
                    <a:pt x="103" y="7"/>
                  </a:lnTo>
                  <a:lnTo>
                    <a:pt x="105" y="7"/>
                  </a:lnTo>
                  <a:lnTo>
                    <a:pt x="112" y="9"/>
                  </a:lnTo>
                  <a:lnTo>
                    <a:pt x="114" y="9"/>
                  </a:lnTo>
                  <a:lnTo>
                    <a:pt x="116" y="7"/>
                  </a:lnTo>
                  <a:lnTo>
                    <a:pt x="118" y="9"/>
                  </a:lnTo>
                  <a:lnTo>
                    <a:pt x="122" y="13"/>
                  </a:lnTo>
                  <a:lnTo>
                    <a:pt x="124" y="17"/>
                  </a:lnTo>
                  <a:lnTo>
                    <a:pt x="122" y="22"/>
                  </a:lnTo>
                  <a:lnTo>
                    <a:pt x="124" y="24"/>
                  </a:lnTo>
                  <a:lnTo>
                    <a:pt x="129" y="26"/>
                  </a:lnTo>
                  <a:lnTo>
                    <a:pt x="129" y="28"/>
                  </a:lnTo>
                  <a:lnTo>
                    <a:pt x="127" y="32"/>
                  </a:lnTo>
                  <a:lnTo>
                    <a:pt x="124" y="38"/>
                  </a:lnTo>
                  <a:lnTo>
                    <a:pt x="127" y="36"/>
                  </a:lnTo>
                  <a:lnTo>
                    <a:pt x="129" y="34"/>
                  </a:lnTo>
                  <a:lnTo>
                    <a:pt x="131" y="34"/>
                  </a:lnTo>
                  <a:lnTo>
                    <a:pt x="131" y="38"/>
                  </a:lnTo>
                  <a:lnTo>
                    <a:pt x="133" y="40"/>
                  </a:lnTo>
                  <a:lnTo>
                    <a:pt x="133" y="43"/>
                  </a:lnTo>
                  <a:lnTo>
                    <a:pt x="139" y="43"/>
                  </a:lnTo>
                  <a:lnTo>
                    <a:pt x="141" y="45"/>
                  </a:lnTo>
                  <a:lnTo>
                    <a:pt x="141" y="49"/>
                  </a:lnTo>
                  <a:lnTo>
                    <a:pt x="139" y="49"/>
                  </a:lnTo>
                  <a:lnTo>
                    <a:pt x="131" y="51"/>
                  </a:lnTo>
                  <a:lnTo>
                    <a:pt x="131" y="55"/>
                  </a:lnTo>
                  <a:lnTo>
                    <a:pt x="133" y="57"/>
                  </a:lnTo>
                  <a:lnTo>
                    <a:pt x="133" y="66"/>
                  </a:lnTo>
                  <a:lnTo>
                    <a:pt x="133" y="68"/>
                  </a:lnTo>
                  <a:lnTo>
                    <a:pt x="133" y="76"/>
                  </a:lnTo>
                  <a:lnTo>
                    <a:pt x="135" y="76"/>
                  </a:lnTo>
                  <a:lnTo>
                    <a:pt x="137" y="81"/>
                  </a:lnTo>
                  <a:lnTo>
                    <a:pt x="137" y="85"/>
                  </a:lnTo>
                  <a:lnTo>
                    <a:pt x="135" y="83"/>
                  </a:lnTo>
                  <a:lnTo>
                    <a:pt x="131" y="85"/>
                  </a:lnTo>
                  <a:lnTo>
                    <a:pt x="131" y="87"/>
                  </a:lnTo>
                  <a:lnTo>
                    <a:pt x="135" y="91"/>
                  </a:lnTo>
                  <a:lnTo>
                    <a:pt x="137" y="93"/>
                  </a:lnTo>
                  <a:lnTo>
                    <a:pt x="137" y="97"/>
                  </a:lnTo>
                  <a:lnTo>
                    <a:pt x="131" y="110"/>
                  </a:lnTo>
                  <a:lnTo>
                    <a:pt x="127" y="110"/>
                  </a:lnTo>
                  <a:lnTo>
                    <a:pt x="127" y="112"/>
                  </a:lnTo>
                  <a:lnTo>
                    <a:pt x="129" y="116"/>
                  </a:lnTo>
                  <a:lnTo>
                    <a:pt x="124" y="125"/>
                  </a:lnTo>
                  <a:lnTo>
                    <a:pt x="122" y="127"/>
                  </a:lnTo>
                  <a:lnTo>
                    <a:pt x="122" y="129"/>
                  </a:lnTo>
                  <a:lnTo>
                    <a:pt x="93" y="140"/>
                  </a:lnTo>
                  <a:lnTo>
                    <a:pt x="84" y="133"/>
                  </a:lnTo>
                  <a:lnTo>
                    <a:pt x="82" y="133"/>
                  </a:lnTo>
                  <a:lnTo>
                    <a:pt x="76" y="127"/>
                  </a:lnTo>
                  <a:lnTo>
                    <a:pt x="74" y="125"/>
                  </a:lnTo>
                  <a:lnTo>
                    <a:pt x="74" y="123"/>
                  </a:lnTo>
                  <a:lnTo>
                    <a:pt x="74" y="123"/>
                  </a:lnTo>
                  <a:lnTo>
                    <a:pt x="82" y="116"/>
                  </a:lnTo>
                  <a:lnTo>
                    <a:pt x="84" y="89"/>
                  </a:lnTo>
                  <a:lnTo>
                    <a:pt x="84" y="87"/>
                  </a:lnTo>
                  <a:lnTo>
                    <a:pt x="82" y="85"/>
                  </a:lnTo>
                  <a:lnTo>
                    <a:pt x="82" y="83"/>
                  </a:lnTo>
                  <a:lnTo>
                    <a:pt x="84" y="81"/>
                  </a:lnTo>
                  <a:lnTo>
                    <a:pt x="84" y="78"/>
                  </a:lnTo>
                  <a:lnTo>
                    <a:pt x="82" y="74"/>
                  </a:lnTo>
                  <a:lnTo>
                    <a:pt x="82" y="72"/>
                  </a:lnTo>
                  <a:lnTo>
                    <a:pt x="78" y="62"/>
                  </a:lnTo>
                  <a:lnTo>
                    <a:pt x="76" y="59"/>
                  </a:lnTo>
                  <a:lnTo>
                    <a:pt x="72" y="53"/>
                  </a:lnTo>
                  <a:lnTo>
                    <a:pt x="55" y="53"/>
                  </a:lnTo>
                  <a:lnTo>
                    <a:pt x="51" y="55"/>
                  </a:lnTo>
                  <a:lnTo>
                    <a:pt x="46" y="59"/>
                  </a:lnTo>
                  <a:lnTo>
                    <a:pt x="42" y="64"/>
                  </a:lnTo>
                  <a:lnTo>
                    <a:pt x="42" y="66"/>
                  </a:lnTo>
                  <a:lnTo>
                    <a:pt x="36" y="70"/>
                  </a:lnTo>
                  <a:lnTo>
                    <a:pt x="32" y="70"/>
                  </a:lnTo>
                  <a:lnTo>
                    <a:pt x="30" y="68"/>
                  </a:lnTo>
                  <a:lnTo>
                    <a:pt x="23" y="66"/>
                  </a:lnTo>
                  <a:lnTo>
                    <a:pt x="23" y="59"/>
                  </a:lnTo>
                  <a:lnTo>
                    <a:pt x="19" y="59"/>
                  </a:lnTo>
                  <a:lnTo>
                    <a:pt x="17" y="57"/>
                  </a:lnTo>
                  <a:lnTo>
                    <a:pt x="17" y="53"/>
                  </a:lnTo>
                  <a:lnTo>
                    <a:pt x="19" y="53"/>
                  </a:lnTo>
                  <a:lnTo>
                    <a:pt x="15" y="51"/>
                  </a:lnTo>
                  <a:lnTo>
                    <a:pt x="13" y="53"/>
                  </a:lnTo>
                  <a:lnTo>
                    <a:pt x="11" y="53"/>
                  </a:lnTo>
                  <a:lnTo>
                    <a:pt x="6" y="51"/>
                  </a:lnTo>
                  <a:lnTo>
                    <a:pt x="0" y="45"/>
                  </a:lnTo>
                  <a:lnTo>
                    <a:pt x="2" y="38"/>
                  </a:lnTo>
                  <a:lnTo>
                    <a:pt x="0" y="34"/>
                  </a:lnTo>
                  <a:lnTo>
                    <a:pt x="0" y="3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38" name="Freeform 125">
              <a:extLst>
                <a:ext uri="{FF2B5EF4-FFF2-40B4-BE49-F238E27FC236}">
                  <a16:creationId xmlns:a16="http://schemas.microsoft.com/office/drawing/2014/main" id="{FFF8E44B-ABBA-4431-9335-2DB73ADED2C3}"/>
                </a:ext>
              </a:extLst>
            </p:cNvPr>
            <p:cNvSpPr>
              <a:spLocks noEditPoints="1"/>
            </p:cNvSpPr>
            <p:nvPr/>
          </p:nvSpPr>
          <p:spPr bwMode="auto">
            <a:xfrm>
              <a:off x="4078385" y="3295041"/>
              <a:ext cx="43531" cy="52996"/>
            </a:xfrm>
            <a:custGeom>
              <a:avLst/>
              <a:gdLst>
                <a:gd name="T0" fmla="*/ 14 w 54"/>
                <a:gd name="T1" fmla="*/ 59 h 70"/>
                <a:gd name="T2" fmla="*/ 14 w 54"/>
                <a:gd name="T3" fmla="*/ 57 h 70"/>
                <a:gd name="T4" fmla="*/ 12 w 54"/>
                <a:gd name="T5" fmla="*/ 55 h 70"/>
                <a:gd name="T6" fmla="*/ 10 w 54"/>
                <a:gd name="T7" fmla="*/ 53 h 70"/>
                <a:gd name="T8" fmla="*/ 10 w 54"/>
                <a:gd name="T9" fmla="*/ 55 h 70"/>
                <a:gd name="T10" fmla="*/ 10 w 54"/>
                <a:gd name="T11" fmla="*/ 57 h 70"/>
                <a:gd name="T12" fmla="*/ 14 w 54"/>
                <a:gd name="T13" fmla="*/ 59 h 70"/>
                <a:gd name="T14" fmla="*/ 14 w 54"/>
                <a:gd name="T15" fmla="*/ 59 h 70"/>
                <a:gd name="T16" fmla="*/ 14 w 54"/>
                <a:gd name="T17" fmla="*/ 59 h 70"/>
                <a:gd name="T18" fmla="*/ 2 w 54"/>
                <a:gd name="T19" fmla="*/ 17 h 70"/>
                <a:gd name="T20" fmla="*/ 6 w 54"/>
                <a:gd name="T21" fmla="*/ 17 h 70"/>
                <a:gd name="T22" fmla="*/ 12 w 54"/>
                <a:gd name="T23" fmla="*/ 13 h 70"/>
                <a:gd name="T24" fmla="*/ 12 w 54"/>
                <a:gd name="T25" fmla="*/ 11 h 70"/>
                <a:gd name="T26" fmla="*/ 16 w 54"/>
                <a:gd name="T27" fmla="*/ 6 h 70"/>
                <a:gd name="T28" fmla="*/ 21 w 54"/>
                <a:gd name="T29" fmla="*/ 2 h 70"/>
                <a:gd name="T30" fmla="*/ 25 w 54"/>
                <a:gd name="T31" fmla="*/ 0 h 70"/>
                <a:gd name="T32" fmla="*/ 42 w 54"/>
                <a:gd name="T33" fmla="*/ 0 h 70"/>
                <a:gd name="T34" fmla="*/ 46 w 54"/>
                <a:gd name="T35" fmla="*/ 6 h 70"/>
                <a:gd name="T36" fmla="*/ 48 w 54"/>
                <a:gd name="T37" fmla="*/ 9 h 70"/>
                <a:gd name="T38" fmla="*/ 52 w 54"/>
                <a:gd name="T39" fmla="*/ 19 h 70"/>
                <a:gd name="T40" fmla="*/ 52 w 54"/>
                <a:gd name="T41" fmla="*/ 21 h 70"/>
                <a:gd name="T42" fmla="*/ 54 w 54"/>
                <a:gd name="T43" fmla="*/ 25 h 70"/>
                <a:gd name="T44" fmla="*/ 54 w 54"/>
                <a:gd name="T45" fmla="*/ 28 h 70"/>
                <a:gd name="T46" fmla="*/ 52 w 54"/>
                <a:gd name="T47" fmla="*/ 30 h 70"/>
                <a:gd name="T48" fmla="*/ 52 w 54"/>
                <a:gd name="T49" fmla="*/ 32 h 70"/>
                <a:gd name="T50" fmla="*/ 54 w 54"/>
                <a:gd name="T51" fmla="*/ 34 h 70"/>
                <a:gd name="T52" fmla="*/ 54 w 54"/>
                <a:gd name="T53" fmla="*/ 36 h 70"/>
                <a:gd name="T54" fmla="*/ 52 w 54"/>
                <a:gd name="T55" fmla="*/ 63 h 70"/>
                <a:gd name="T56" fmla="*/ 44 w 54"/>
                <a:gd name="T57" fmla="*/ 70 h 70"/>
                <a:gd name="T58" fmla="*/ 42 w 54"/>
                <a:gd name="T59" fmla="*/ 68 h 70"/>
                <a:gd name="T60" fmla="*/ 33 w 54"/>
                <a:gd name="T61" fmla="*/ 68 h 70"/>
                <a:gd name="T62" fmla="*/ 23 w 54"/>
                <a:gd name="T63" fmla="*/ 61 h 70"/>
                <a:gd name="T64" fmla="*/ 19 w 54"/>
                <a:gd name="T65" fmla="*/ 61 h 70"/>
                <a:gd name="T66" fmla="*/ 21 w 54"/>
                <a:gd name="T67" fmla="*/ 59 h 70"/>
                <a:gd name="T68" fmla="*/ 16 w 54"/>
                <a:gd name="T69" fmla="*/ 55 h 70"/>
                <a:gd name="T70" fmla="*/ 14 w 54"/>
                <a:gd name="T71" fmla="*/ 53 h 70"/>
                <a:gd name="T72" fmla="*/ 16 w 54"/>
                <a:gd name="T73" fmla="*/ 49 h 70"/>
                <a:gd name="T74" fmla="*/ 16 w 54"/>
                <a:gd name="T75" fmla="*/ 49 h 70"/>
                <a:gd name="T76" fmla="*/ 12 w 54"/>
                <a:gd name="T77" fmla="*/ 51 h 70"/>
                <a:gd name="T78" fmla="*/ 8 w 54"/>
                <a:gd name="T79" fmla="*/ 44 h 70"/>
                <a:gd name="T80" fmla="*/ 8 w 54"/>
                <a:gd name="T81" fmla="*/ 40 h 70"/>
                <a:gd name="T82" fmla="*/ 6 w 54"/>
                <a:gd name="T83" fmla="*/ 34 h 70"/>
                <a:gd name="T84" fmla="*/ 2 w 54"/>
                <a:gd name="T85" fmla="*/ 34 h 70"/>
                <a:gd name="T86" fmla="*/ 0 w 54"/>
                <a:gd name="T87" fmla="*/ 32 h 70"/>
                <a:gd name="T88" fmla="*/ 4 w 54"/>
                <a:gd name="T89" fmla="*/ 25 h 70"/>
                <a:gd name="T90" fmla="*/ 0 w 54"/>
                <a:gd name="T91" fmla="*/ 23 h 70"/>
                <a:gd name="T92" fmla="*/ 0 w 54"/>
                <a:gd name="T93" fmla="*/ 21 h 70"/>
                <a:gd name="T94" fmla="*/ 2 w 54"/>
                <a:gd name="T95" fmla="*/ 17 h 70"/>
                <a:gd name="T96" fmla="*/ 2 w 54"/>
                <a:gd name="T97" fmla="*/ 1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0">
                  <a:moveTo>
                    <a:pt x="14" y="59"/>
                  </a:moveTo>
                  <a:lnTo>
                    <a:pt x="14" y="57"/>
                  </a:lnTo>
                  <a:lnTo>
                    <a:pt x="12" y="55"/>
                  </a:lnTo>
                  <a:lnTo>
                    <a:pt x="10" y="53"/>
                  </a:lnTo>
                  <a:lnTo>
                    <a:pt x="10" y="55"/>
                  </a:lnTo>
                  <a:lnTo>
                    <a:pt x="10" y="57"/>
                  </a:lnTo>
                  <a:lnTo>
                    <a:pt x="14" y="59"/>
                  </a:lnTo>
                  <a:lnTo>
                    <a:pt x="14" y="59"/>
                  </a:lnTo>
                  <a:lnTo>
                    <a:pt x="14" y="59"/>
                  </a:lnTo>
                  <a:close/>
                  <a:moveTo>
                    <a:pt x="2" y="17"/>
                  </a:moveTo>
                  <a:lnTo>
                    <a:pt x="6" y="17"/>
                  </a:lnTo>
                  <a:lnTo>
                    <a:pt x="12" y="13"/>
                  </a:lnTo>
                  <a:lnTo>
                    <a:pt x="12" y="11"/>
                  </a:lnTo>
                  <a:lnTo>
                    <a:pt x="16" y="6"/>
                  </a:lnTo>
                  <a:lnTo>
                    <a:pt x="21" y="2"/>
                  </a:lnTo>
                  <a:lnTo>
                    <a:pt x="25" y="0"/>
                  </a:lnTo>
                  <a:lnTo>
                    <a:pt x="42" y="0"/>
                  </a:lnTo>
                  <a:lnTo>
                    <a:pt x="46" y="6"/>
                  </a:lnTo>
                  <a:lnTo>
                    <a:pt x="48" y="9"/>
                  </a:lnTo>
                  <a:lnTo>
                    <a:pt x="52" y="19"/>
                  </a:lnTo>
                  <a:lnTo>
                    <a:pt x="52" y="21"/>
                  </a:lnTo>
                  <a:lnTo>
                    <a:pt x="54" y="25"/>
                  </a:lnTo>
                  <a:lnTo>
                    <a:pt x="54" y="28"/>
                  </a:lnTo>
                  <a:lnTo>
                    <a:pt x="52" y="30"/>
                  </a:lnTo>
                  <a:lnTo>
                    <a:pt x="52" y="32"/>
                  </a:lnTo>
                  <a:lnTo>
                    <a:pt x="54" y="34"/>
                  </a:lnTo>
                  <a:lnTo>
                    <a:pt x="54" y="36"/>
                  </a:lnTo>
                  <a:lnTo>
                    <a:pt x="52" y="63"/>
                  </a:lnTo>
                  <a:lnTo>
                    <a:pt x="44" y="70"/>
                  </a:lnTo>
                  <a:lnTo>
                    <a:pt x="42" y="68"/>
                  </a:lnTo>
                  <a:lnTo>
                    <a:pt x="33" y="68"/>
                  </a:lnTo>
                  <a:lnTo>
                    <a:pt x="23" y="61"/>
                  </a:lnTo>
                  <a:lnTo>
                    <a:pt x="19" y="61"/>
                  </a:lnTo>
                  <a:lnTo>
                    <a:pt x="21" y="59"/>
                  </a:lnTo>
                  <a:lnTo>
                    <a:pt x="16" y="55"/>
                  </a:lnTo>
                  <a:lnTo>
                    <a:pt x="14" y="53"/>
                  </a:lnTo>
                  <a:lnTo>
                    <a:pt x="16" y="49"/>
                  </a:lnTo>
                  <a:lnTo>
                    <a:pt x="16" y="49"/>
                  </a:lnTo>
                  <a:lnTo>
                    <a:pt x="12" y="51"/>
                  </a:lnTo>
                  <a:lnTo>
                    <a:pt x="8" y="44"/>
                  </a:lnTo>
                  <a:lnTo>
                    <a:pt x="8" y="40"/>
                  </a:lnTo>
                  <a:lnTo>
                    <a:pt x="6" y="34"/>
                  </a:lnTo>
                  <a:lnTo>
                    <a:pt x="2" y="34"/>
                  </a:lnTo>
                  <a:lnTo>
                    <a:pt x="0" y="32"/>
                  </a:lnTo>
                  <a:lnTo>
                    <a:pt x="4" y="25"/>
                  </a:lnTo>
                  <a:lnTo>
                    <a:pt x="0" y="23"/>
                  </a:lnTo>
                  <a:lnTo>
                    <a:pt x="0" y="21"/>
                  </a:lnTo>
                  <a:lnTo>
                    <a:pt x="2" y="17"/>
                  </a:lnTo>
                  <a:lnTo>
                    <a:pt x="2" y="1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39" name="Freeform 126">
              <a:extLst>
                <a:ext uri="{FF2B5EF4-FFF2-40B4-BE49-F238E27FC236}">
                  <a16:creationId xmlns:a16="http://schemas.microsoft.com/office/drawing/2014/main" id="{ED2E5EE6-F519-4FA1-BFED-929D502862F4}"/>
                </a:ext>
              </a:extLst>
            </p:cNvPr>
            <p:cNvSpPr>
              <a:spLocks/>
            </p:cNvSpPr>
            <p:nvPr/>
          </p:nvSpPr>
          <p:spPr bwMode="auto">
            <a:xfrm>
              <a:off x="4106598" y="3319268"/>
              <a:ext cx="65296" cy="65109"/>
            </a:xfrm>
            <a:custGeom>
              <a:avLst/>
              <a:gdLst>
                <a:gd name="T0" fmla="*/ 0 w 81"/>
                <a:gd name="T1" fmla="*/ 36 h 86"/>
                <a:gd name="T2" fmla="*/ 3 w 81"/>
                <a:gd name="T3" fmla="*/ 33 h 86"/>
                <a:gd name="T4" fmla="*/ 5 w 81"/>
                <a:gd name="T5" fmla="*/ 27 h 86"/>
                <a:gd name="T6" fmla="*/ 9 w 81"/>
                <a:gd name="T7" fmla="*/ 25 h 86"/>
                <a:gd name="T8" fmla="*/ 13 w 81"/>
                <a:gd name="T9" fmla="*/ 21 h 86"/>
                <a:gd name="T10" fmla="*/ 13 w 81"/>
                <a:gd name="T11" fmla="*/ 17 h 86"/>
                <a:gd name="T12" fmla="*/ 15 w 81"/>
                <a:gd name="T13" fmla="*/ 12 h 86"/>
                <a:gd name="T14" fmla="*/ 17 w 81"/>
                <a:gd name="T15" fmla="*/ 10 h 86"/>
                <a:gd name="T16" fmla="*/ 17 w 81"/>
                <a:gd name="T17" fmla="*/ 8 h 86"/>
                <a:gd name="T18" fmla="*/ 19 w 81"/>
                <a:gd name="T19" fmla="*/ 4 h 86"/>
                <a:gd name="T20" fmla="*/ 24 w 81"/>
                <a:gd name="T21" fmla="*/ 2 h 86"/>
                <a:gd name="T22" fmla="*/ 26 w 81"/>
                <a:gd name="T23" fmla="*/ 2 h 86"/>
                <a:gd name="T24" fmla="*/ 34 w 81"/>
                <a:gd name="T25" fmla="*/ 0 h 86"/>
                <a:gd name="T26" fmla="*/ 38 w 81"/>
                <a:gd name="T27" fmla="*/ 2 h 86"/>
                <a:gd name="T28" fmla="*/ 40 w 81"/>
                <a:gd name="T29" fmla="*/ 6 h 86"/>
                <a:gd name="T30" fmla="*/ 45 w 81"/>
                <a:gd name="T31" fmla="*/ 8 h 86"/>
                <a:gd name="T32" fmla="*/ 43 w 81"/>
                <a:gd name="T33" fmla="*/ 17 h 86"/>
                <a:gd name="T34" fmla="*/ 43 w 81"/>
                <a:gd name="T35" fmla="*/ 21 h 86"/>
                <a:gd name="T36" fmla="*/ 49 w 81"/>
                <a:gd name="T37" fmla="*/ 25 h 86"/>
                <a:gd name="T38" fmla="*/ 51 w 81"/>
                <a:gd name="T39" fmla="*/ 25 h 86"/>
                <a:gd name="T40" fmla="*/ 55 w 81"/>
                <a:gd name="T41" fmla="*/ 21 h 86"/>
                <a:gd name="T42" fmla="*/ 57 w 81"/>
                <a:gd name="T43" fmla="*/ 21 h 86"/>
                <a:gd name="T44" fmla="*/ 62 w 81"/>
                <a:gd name="T45" fmla="*/ 25 h 86"/>
                <a:gd name="T46" fmla="*/ 62 w 81"/>
                <a:gd name="T47" fmla="*/ 27 h 86"/>
                <a:gd name="T48" fmla="*/ 62 w 81"/>
                <a:gd name="T49" fmla="*/ 27 h 86"/>
                <a:gd name="T50" fmla="*/ 64 w 81"/>
                <a:gd name="T51" fmla="*/ 31 h 86"/>
                <a:gd name="T52" fmla="*/ 59 w 81"/>
                <a:gd name="T53" fmla="*/ 40 h 86"/>
                <a:gd name="T54" fmla="*/ 57 w 81"/>
                <a:gd name="T55" fmla="*/ 42 h 86"/>
                <a:gd name="T56" fmla="*/ 57 w 81"/>
                <a:gd name="T57" fmla="*/ 46 h 86"/>
                <a:gd name="T58" fmla="*/ 62 w 81"/>
                <a:gd name="T59" fmla="*/ 48 h 86"/>
                <a:gd name="T60" fmla="*/ 64 w 81"/>
                <a:gd name="T61" fmla="*/ 46 h 86"/>
                <a:gd name="T62" fmla="*/ 66 w 81"/>
                <a:gd name="T63" fmla="*/ 46 h 86"/>
                <a:gd name="T64" fmla="*/ 68 w 81"/>
                <a:gd name="T65" fmla="*/ 48 h 86"/>
                <a:gd name="T66" fmla="*/ 70 w 81"/>
                <a:gd name="T67" fmla="*/ 48 h 86"/>
                <a:gd name="T68" fmla="*/ 74 w 81"/>
                <a:gd name="T69" fmla="*/ 50 h 86"/>
                <a:gd name="T70" fmla="*/ 74 w 81"/>
                <a:gd name="T71" fmla="*/ 55 h 86"/>
                <a:gd name="T72" fmla="*/ 78 w 81"/>
                <a:gd name="T73" fmla="*/ 57 h 86"/>
                <a:gd name="T74" fmla="*/ 81 w 81"/>
                <a:gd name="T75" fmla="*/ 57 h 86"/>
                <a:gd name="T76" fmla="*/ 81 w 81"/>
                <a:gd name="T77" fmla="*/ 61 h 86"/>
                <a:gd name="T78" fmla="*/ 78 w 81"/>
                <a:gd name="T79" fmla="*/ 63 h 86"/>
                <a:gd name="T80" fmla="*/ 81 w 81"/>
                <a:gd name="T81" fmla="*/ 65 h 86"/>
                <a:gd name="T82" fmla="*/ 78 w 81"/>
                <a:gd name="T83" fmla="*/ 67 h 86"/>
                <a:gd name="T84" fmla="*/ 78 w 81"/>
                <a:gd name="T85" fmla="*/ 71 h 86"/>
                <a:gd name="T86" fmla="*/ 78 w 81"/>
                <a:gd name="T87" fmla="*/ 74 h 86"/>
                <a:gd name="T88" fmla="*/ 76 w 81"/>
                <a:gd name="T89" fmla="*/ 78 h 86"/>
                <a:gd name="T90" fmla="*/ 78 w 81"/>
                <a:gd name="T91" fmla="*/ 82 h 86"/>
                <a:gd name="T92" fmla="*/ 78 w 81"/>
                <a:gd name="T93" fmla="*/ 86 h 86"/>
                <a:gd name="T94" fmla="*/ 59 w 81"/>
                <a:gd name="T95" fmla="*/ 80 h 86"/>
                <a:gd name="T96" fmla="*/ 45 w 81"/>
                <a:gd name="T97" fmla="*/ 67 h 86"/>
                <a:gd name="T98" fmla="*/ 40 w 81"/>
                <a:gd name="T99" fmla="*/ 67 h 86"/>
                <a:gd name="T100" fmla="*/ 28 w 81"/>
                <a:gd name="T101" fmla="*/ 55 h 86"/>
                <a:gd name="T102" fmla="*/ 19 w 81"/>
                <a:gd name="T103" fmla="*/ 48 h 86"/>
                <a:gd name="T104" fmla="*/ 17 w 81"/>
                <a:gd name="T105" fmla="*/ 48 h 86"/>
                <a:gd name="T106" fmla="*/ 11 w 81"/>
                <a:gd name="T107" fmla="*/ 42 h 86"/>
                <a:gd name="T108" fmla="*/ 9 w 81"/>
                <a:gd name="T109" fmla="*/ 40 h 86"/>
                <a:gd name="T110" fmla="*/ 9 w 81"/>
                <a:gd name="T111" fmla="*/ 38 h 86"/>
                <a:gd name="T112" fmla="*/ 7 w 81"/>
                <a:gd name="T113" fmla="*/ 36 h 86"/>
                <a:gd name="T114" fmla="*/ 0 w 81"/>
                <a:gd name="T115"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 h="86">
                  <a:moveTo>
                    <a:pt x="0" y="36"/>
                  </a:moveTo>
                  <a:lnTo>
                    <a:pt x="3" y="33"/>
                  </a:lnTo>
                  <a:lnTo>
                    <a:pt x="5" y="27"/>
                  </a:lnTo>
                  <a:lnTo>
                    <a:pt x="9" y="25"/>
                  </a:lnTo>
                  <a:lnTo>
                    <a:pt x="13" y="21"/>
                  </a:lnTo>
                  <a:lnTo>
                    <a:pt x="13" y="17"/>
                  </a:lnTo>
                  <a:lnTo>
                    <a:pt x="15" y="12"/>
                  </a:lnTo>
                  <a:lnTo>
                    <a:pt x="17" y="10"/>
                  </a:lnTo>
                  <a:lnTo>
                    <a:pt x="17" y="8"/>
                  </a:lnTo>
                  <a:lnTo>
                    <a:pt x="19" y="4"/>
                  </a:lnTo>
                  <a:lnTo>
                    <a:pt x="24" y="2"/>
                  </a:lnTo>
                  <a:lnTo>
                    <a:pt x="26" y="2"/>
                  </a:lnTo>
                  <a:lnTo>
                    <a:pt x="34" y="0"/>
                  </a:lnTo>
                  <a:lnTo>
                    <a:pt x="38" y="2"/>
                  </a:lnTo>
                  <a:lnTo>
                    <a:pt x="40" y="6"/>
                  </a:lnTo>
                  <a:lnTo>
                    <a:pt x="45" y="8"/>
                  </a:lnTo>
                  <a:lnTo>
                    <a:pt x="43" y="17"/>
                  </a:lnTo>
                  <a:lnTo>
                    <a:pt x="43" y="21"/>
                  </a:lnTo>
                  <a:lnTo>
                    <a:pt x="49" y="25"/>
                  </a:lnTo>
                  <a:lnTo>
                    <a:pt x="51" y="25"/>
                  </a:lnTo>
                  <a:lnTo>
                    <a:pt x="55" y="21"/>
                  </a:lnTo>
                  <a:lnTo>
                    <a:pt x="57" y="21"/>
                  </a:lnTo>
                  <a:lnTo>
                    <a:pt x="62" y="25"/>
                  </a:lnTo>
                  <a:lnTo>
                    <a:pt x="62" y="27"/>
                  </a:lnTo>
                  <a:lnTo>
                    <a:pt x="62" y="27"/>
                  </a:lnTo>
                  <a:lnTo>
                    <a:pt x="64" y="31"/>
                  </a:lnTo>
                  <a:lnTo>
                    <a:pt x="59" y="40"/>
                  </a:lnTo>
                  <a:lnTo>
                    <a:pt x="57" y="42"/>
                  </a:lnTo>
                  <a:lnTo>
                    <a:pt x="57" y="46"/>
                  </a:lnTo>
                  <a:lnTo>
                    <a:pt x="62" y="48"/>
                  </a:lnTo>
                  <a:lnTo>
                    <a:pt x="64" y="46"/>
                  </a:lnTo>
                  <a:lnTo>
                    <a:pt x="66" y="46"/>
                  </a:lnTo>
                  <a:lnTo>
                    <a:pt x="68" y="48"/>
                  </a:lnTo>
                  <a:lnTo>
                    <a:pt x="70" y="48"/>
                  </a:lnTo>
                  <a:lnTo>
                    <a:pt x="74" y="50"/>
                  </a:lnTo>
                  <a:lnTo>
                    <a:pt x="74" y="55"/>
                  </a:lnTo>
                  <a:lnTo>
                    <a:pt x="78" y="57"/>
                  </a:lnTo>
                  <a:lnTo>
                    <a:pt x="81" y="57"/>
                  </a:lnTo>
                  <a:lnTo>
                    <a:pt x="81" y="61"/>
                  </a:lnTo>
                  <a:lnTo>
                    <a:pt x="78" y="63"/>
                  </a:lnTo>
                  <a:lnTo>
                    <a:pt x="81" y="65"/>
                  </a:lnTo>
                  <a:lnTo>
                    <a:pt x="78" y="67"/>
                  </a:lnTo>
                  <a:lnTo>
                    <a:pt x="78" y="71"/>
                  </a:lnTo>
                  <a:lnTo>
                    <a:pt x="78" y="74"/>
                  </a:lnTo>
                  <a:lnTo>
                    <a:pt x="76" y="78"/>
                  </a:lnTo>
                  <a:lnTo>
                    <a:pt x="78" y="82"/>
                  </a:lnTo>
                  <a:lnTo>
                    <a:pt x="78" y="86"/>
                  </a:lnTo>
                  <a:lnTo>
                    <a:pt x="59" y="80"/>
                  </a:lnTo>
                  <a:lnTo>
                    <a:pt x="45" y="67"/>
                  </a:lnTo>
                  <a:lnTo>
                    <a:pt x="40" y="67"/>
                  </a:lnTo>
                  <a:lnTo>
                    <a:pt x="28" y="55"/>
                  </a:lnTo>
                  <a:lnTo>
                    <a:pt x="19" y="48"/>
                  </a:lnTo>
                  <a:lnTo>
                    <a:pt x="17" y="48"/>
                  </a:lnTo>
                  <a:lnTo>
                    <a:pt x="11" y="42"/>
                  </a:lnTo>
                  <a:lnTo>
                    <a:pt x="9" y="40"/>
                  </a:lnTo>
                  <a:lnTo>
                    <a:pt x="9" y="38"/>
                  </a:lnTo>
                  <a:lnTo>
                    <a:pt x="7" y="36"/>
                  </a:lnTo>
                  <a:lnTo>
                    <a:pt x="0" y="3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40" name="Freeform 127">
              <a:extLst>
                <a:ext uri="{FF2B5EF4-FFF2-40B4-BE49-F238E27FC236}">
                  <a16:creationId xmlns:a16="http://schemas.microsoft.com/office/drawing/2014/main" id="{28D6804C-4CDC-45E9-94DD-E53A896436F8}"/>
                </a:ext>
              </a:extLst>
            </p:cNvPr>
            <p:cNvSpPr>
              <a:spLocks/>
            </p:cNvSpPr>
            <p:nvPr/>
          </p:nvSpPr>
          <p:spPr bwMode="auto">
            <a:xfrm>
              <a:off x="4152548" y="3285199"/>
              <a:ext cx="100764" cy="99178"/>
            </a:xfrm>
            <a:custGeom>
              <a:avLst/>
              <a:gdLst>
                <a:gd name="T0" fmla="*/ 21 w 125"/>
                <a:gd name="T1" fmla="*/ 127 h 131"/>
                <a:gd name="T2" fmla="*/ 21 w 125"/>
                <a:gd name="T3" fmla="*/ 119 h 131"/>
                <a:gd name="T4" fmla="*/ 21 w 125"/>
                <a:gd name="T5" fmla="*/ 112 h 131"/>
                <a:gd name="T6" fmla="*/ 21 w 125"/>
                <a:gd name="T7" fmla="*/ 108 h 131"/>
                <a:gd name="T8" fmla="*/ 24 w 125"/>
                <a:gd name="T9" fmla="*/ 102 h 131"/>
                <a:gd name="T10" fmla="*/ 17 w 125"/>
                <a:gd name="T11" fmla="*/ 100 h 131"/>
                <a:gd name="T12" fmla="*/ 13 w 125"/>
                <a:gd name="T13" fmla="*/ 93 h 131"/>
                <a:gd name="T14" fmla="*/ 9 w 125"/>
                <a:gd name="T15" fmla="*/ 91 h 131"/>
                <a:gd name="T16" fmla="*/ 5 w 125"/>
                <a:gd name="T17" fmla="*/ 93 h 131"/>
                <a:gd name="T18" fmla="*/ 0 w 125"/>
                <a:gd name="T19" fmla="*/ 87 h 131"/>
                <a:gd name="T20" fmla="*/ 7 w 125"/>
                <a:gd name="T21" fmla="*/ 76 h 131"/>
                <a:gd name="T22" fmla="*/ 5 w 125"/>
                <a:gd name="T23" fmla="*/ 70 h 131"/>
                <a:gd name="T24" fmla="*/ 15 w 125"/>
                <a:gd name="T25" fmla="*/ 57 h 131"/>
                <a:gd name="T26" fmla="*/ 13 w 125"/>
                <a:gd name="T27" fmla="*/ 51 h 131"/>
                <a:gd name="T28" fmla="*/ 9 w 125"/>
                <a:gd name="T29" fmla="*/ 45 h 131"/>
                <a:gd name="T30" fmla="*/ 15 w 125"/>
                <a:gd name="T31" fmla="*/ 45 h 131"/>
                <a:gd name="T32" fmla="*/ 13 w 125"/>
                <a:gd name="T33" fmla="*/ 36 h 131"/>
                <a:gd name="T34" fmla="*/ 11 w 125"/>
                <a:gd name="T35" fmla="*/ 28 h 131"/>
                <a:gd name="T36" fmla="*/ 11 w 125"/>
                <a:gd name="T37" fmla="*/ 17 h 131"/>
                <a:gd name="T38" fmla="*/ 9 w 125"/>
                <a:gd name="T39" fmla="*/ 11 h 131"/>
                <a:gd name="T40" fmla="*/ 24 w 125"/>
                <a:gd name="T41" fmla="*/ 5 h 131"/>
                <a:gd name="T42" fmla="*/ 32 w 125"/>
                <a:gd name="T43" fmla="*/ 7 h 131"/>
                <a:gd name="T44" fmla="*/ 40 w 125"/>
                <a:gd name="T45" fmla="*/ 7 h 131"/>
                <a:gd name="T46" fmla="*/ 49 w 125"/>
                <a:gd name="T47" fmla="*/ 3 h 131"/>
                <a:gd name="T48" fmla="*/ 53 w 125"/>
                <a:gd name="T49" fmla="*/ 5 h 131"/>
                <a:gd name="T50" fmla="*/ 59 w 125"/>
                <a:gd name="T51" fmla="*/ 9 h 131"/>
                <a:gd name="T52" fmla="*/ 68 w 125"/>
                <a:gd name="T53" fmla="*/ 0 h 131"/>
                <a:gd name="T54" fmla="*/ 80 w 125"/>
                <a:gd name="T55" fmla="*/ 11 h 131"/>
                <a:gd name="T56" fmla="*/ 85 w 125"/>
                <a:gd name="T57" fmla="*/ 11 h 131"/>
                <a:gd name="T58" fmla="*/ 93 w 125"/>
                <a:gd name="T59" fmla="*/ 13 h 131"/>
                <a:gd name="T60" fmla="*/ 102 w 125"/>
                <a:gd name="T61" fmla="*/ 19 h 131"/>
                <a:gd name="T62" fmla="*/ 110 w 125"/>
                <a:gd name="T63" fmla="*/ 17 h 131"/>
                <a:gd name="T64" fmla="*/ 114 w 125"/>
                <a:gd name="T65" fmla="*/ 19 h 131"/>
                <a:gd name="T66" fmla="*/ 118 w 125"/>
                <a:gd name="T67" fmla="*/ 22 h 131"/>
                <a:gd name="T68" fmla="*/ 120 w 125"/>
                <a:gd name="T69" fmla="*/ 32 h 131"/>
                <a:gd name="T70" fmla="*/ 123 w 125"/>
                <a:gd name="T71" fmla="*/ 36 h 131"/>
                <a:gd name="T72" fmla="*/ 123 w 125"/>
                <a:gd name="T73" fmla="*/ 47 h 131"/>
                <a:gd name="T74" fmla="*/ 118 w 125"/>
                <a:gd name="T75" fmla="*/ 53 h 131"/>
                <a:gd name="T76" fmla="*/ 112 w 125"/>
                <a:gd name="T77" fmla="*/ 66 h 131"/>
                <a:gd name="T78" fmla="*/ 110 w 125"/>
                <a:gd name="T79" fmla="*/ 74 h 131"/>
                <a:gd name="T80" fmla="*/ 110 w 125"/>
                <a:gd name="T81" fmla="*/ 85 h 131"/>
                <a:gd name="T82" fmla="*/ 108 w 125"/>
                <a:gd name="T83" fmla="*/ 89 h 131"/>
                <a:gd name="T84" fmla="*/ 112 w 125"/>
                <a:gd name="T85" fmla="*/ 100 h 131"/>
                <a:gd name="T86" fmla="*/ 118 w 125"/>
                <a:gd name="T87" fmla="*/ 106 h 131"/>
                <a:gd name="T88" fmla="*/ 118 w 125"/>
                <a:gd name="T89" fmla="*/ 114 h 131"/>
                <a:gd name="T90" fmla="*/ 112 w 125"/>
                <a:gd name="T91" fmla="*/ 114 h 131"/>
                <a:gd name="T92" fmla="*/ 108 w 125"/>
                <a:gd name="T93" fmla="*/ 110 h 131"/>
                <a:gd name="T94" fmla="*/ 104 w 125"/>
                <a:gd name="T95" fmla="*/ 116 h 131"/>
                <a:gd name="T96" fmla="*/ 85 w 125"/>
                <a:gd name="T97" fmla="*/ 116 h 131"/>
                <a:gd name="T98" fmla="*/ 51 w 125"/>
                <a:gd name="T99" fmla="*/ 116 h 131"/>
                <a:gd name="T100" fmla="*/ 36 w 125"/>
                <a:gd name="T101" fmla="*/ 123 h 131"/>
                <a:gd name="T102" fmla="*/ 32 w 125"/>
                <a:gd name="T103" fmla="*/ 125 h 131"/>
                <a:gd name="T104" fmla="*/ 21 w 125"/>
                <a:gd name="T105"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5" h="131">
                  <a:moveTo>
                    <a:pt x="21" y="131"/>
                  </a:moveTo>
                  <a:lnTo>
                    <a:pt x="21" y="127"/>
                  </a:lnTo>
                  <a:lnTo>
                    <a:pt x="19" y="123"/>
                  </a:lnTo>
                  <a:lnTo>
                    <a:pt x="21" y="119"/>
                  </a:lnTo>
                  <a:lnTo>
                    <a:pt x="21" y="116"/>
                  </a:lnTo>
                  <a:lnTo>
                    <a:pt x="21" y="112"/>
                  </a:lnTo>
                  <a:lnTo>
                    <a:pt x="24" y="110"/>
                  </a:lnTo>
                  <a:lnTo>
                    <a:pt x="21" y="108"/>
                  </a:lnTo>
                  <a:lnTo>
                    <a:pt x="24" y="106"/>
                  </a:lnTo>
                  <a:lnTo>
                    <a:pt x="24" y="102"/>
                  </a:lnTo>
                  <a:lnTo>
                    <a:pt x="21" y="102"/>
                  </a:lnTo>
                  <a:lnTo>
                    <a:pt x="17" y="100"/>
                  </a:lnTo>
                  <a:lnTo>
                    <a:pt x="17" y="95"/>
                  </a:lnTo>
                  <a:lnTo>
                    <a:pt x="13" y="93"/>
                  </a:lnTo>
                  <a:lnTo>
                    <a:pt x="11" y="93"/>
                  </a:lnTo>
                  <a:lnTo>
                    <a:pt x="9" y="91"/>
                  </a:lnTo>
                  <a:lnTo>
                    <a:pt x="7" y="91"/>
                  </a:lnTo>
                  <a:lnTo>
                    <a:pt x="5" y="93"/>
                  </a:lnTo>
                  <a:lnTo>
                    <a:pt x="0" y="91"/>
                  </a:lnTo>
                  <a:lnTo>
                    <a:pt x="0" y="87"/>
                  </a:lnTo>
                  <a:lnTo>
                    <a:pt x="2" y="85"/>
                  </a:lnTo>
                  <a:lnTo>
                    <a:pt x="7" y="76"/>
                  </a:lnTo>
                  <a:lnTo>
                    <a:pt x="5" y="72"/>
                  </a:lnTo>
                  <a:lnTo>
                    <a:pt x="5" y="70"/>
                  </a:lnTo>
                  <a:lnTo>
                    <a:pt x="9" y="70"/>
                  </a:lnTo>
                  <a:lnTo>
                    <a:pt x="15" y="57"/>
                  </a:lnTo>
                  <a:lnTo>
                    <a:pt x="15" y="53"/>
                  </a:lnTo>
                  <a:lnTo>
                    <a:pt x="13" y="51"/>
                  </a:lnTo>
                  <a:lnTo>
                    <a:pt x="9" y="47"/>
                  </a:lnTo>
                  <a:lnTo>
                    <a:pt x="9" y="45"/>
                  </a:lnTo>
                  <a:lnTo>
                    <a:pt x="13" y="43"/>
                  </a:lnTo>
                  <a:lnTo>
                    <a:pt x="15" y="45"/>
                  </a:lnTo>
                  <a:lnTo>
                    <a:pt x="15" y="41"/>
                  </a:lnTo>
                  <a:lnTo>
                    <a:pt x="13" y="36"/>
                  </a:lnTo>
                  <a:lnTo>
                    <a:pt x="11" y="36"/>
                  </a:lnTo>
                  <a:lnTo>
                    <a:pt x="11" y="28"/>
                  </a:lnTo>
                  <a:lnTo>
                    <a:pt x="11" y="26"/>
                  </a:lnTo>
                  <a:lnTo>
                    <a:pt x="11" y="17"/>
                  </a:lnTo>
                  <a:lnTo>
                    <a:pt x="9" y="15"/>
                  </a:lnTo>
                  <a:lnTo>
                    <a:pt x="9" y="11"/>
                  </a:lnTo>
                  <a:lnTo>
                    <a:pt x="17" y="9"/>
                  </a:lnTo>
                  <a:lnTo>
                    <a:pt x="24" y="5"/>
                  </a:lnTo>
                  <a:lnTo>
                    <a:pt x="28" y="5"/>
                  </a:lnTo>
                  <a:lnTo>
                    <a:pt x="32" y="7"/>
                  </a:lnTo>
                  <a:lnTo>
                    <a:pt x="40" y="7"/>
                  </a:lnTo>
                  <a:lnTo>
                    <a:pt x="40" y="7"/>
                  </a:lnTo>
                  <a:lnTo>
                    <a:pt x="43" y="5"/>
                  </a:lnTo>
                  <a:lnTo>
                    <a:pt x="49" y="3"/>
                  </a:lnTo>
                  <a:lnTo>
                    <a:pt x="53" y="3"/>
                  </a:lnTo>
                  <a:lnTo>
                    <a:pt x="53" y="5"/>
                  </a:lnTo>
                  <a:lnTo>
                    <a:pt x="53" y="7"/>
                  </a:lnTo>
                  <a:lnTo>
                    <a:pt x="59" y="9"/>
                  </a:lnTo>
                  <a:lnTo>
                    <a:pt x="64" y="3"/>
                  </a:lnTo>
                  <a:lnTo>
                    <a:pt x="68" y="0"/>
                  </a:lnTo>
                  <a:lnTo>
                    <a:pt x="72" y="7"/>
                  </a:lnTo>
                  <a:lnTo>
                    <a:pt x="80" y="11"/>
                  </a:lnTo>
                  <a:lnTo>
                    <a:pt x="83" y="11"/>
                  </a:lnTo>
                  <a:lnTo>
                    <a:pt x="85" y="11"/>
                  </a:lnTo>
                  <a:lnTo>
                    <a:pt x="89" y="11"/>
                  </a:lnTo>
                  <a:lnTo>
                    <a:pt x="93" y="13"/>
                  </a:lnTo>
                  <a:lnTo>
                    <a:pt x="95" y="17"/>
                  </a:lnTo>
                  <a:lnTo>
                    <a:pt x="102" y="19"/>
                  </a:lnTo>
                  <a:lnTo>
                    <a:pt x="106" y="19"/>
                  </a:lnTo>
                  <a:lnTo>
                    <a:pt x="110" y="17"/>
                  </a:lnTo>
                  <a:lnTo>
                    <a:pt x="112" y="17"/>
                  </a:lnTo>
                  <a:lnTo>
                    <a:pt x="114" y="19"/>
                  </a:lnTo>
                  <a:lnTo>
                    <a:pt x="118" y="19"/>
                  </a:lnTo>
                  <a:lnTo>
                    <a:pt x="118" y="22"/>
                  </a:lnTo>
                  <a:lnTo>
                    <a:pt x="118" y="28"/>
                  </a:lnTo>
                  <a:lnTo>
                    <a:pt x="120" y="32"/>
                  </a:lnTo>
                  <a:lnTo>
                    <a:pt x="120" y="34"/>
                  </a:lnTo>
                  <a:lnTo>
                    <a:pt x="123" y="36"/>
                  </a:lnTo>
                  <a:lnTo>
                    <a:pt x="125" y="43"/>
                  </a:lnTo>
                  <a:lnTo>
                    <a:pt x="123" y="47"/>
                  </a:lnTo>
                  <a:lnTo>
                    <a:pt x="123" y="51"/>
                  </a:lnTo>
                  <a:lnTo>
                    <a:pt x="118" y="53"/>
                  </a:lnTo>
                  <a:lnTo>
                    <a:pt x="112" y="62"/>
                  </a:lnTo>
                  <a:lnTo>
                    <a:pt x="112" y="66"/>
                  </a:lnTo>
                  <a:lnTo>
                    <a:pt x="110" y="70"/>
                  </a:lnTo>
                  <a:lnTo>
                    <a:pt x="110" y="74"/>
                  </a:lnTo>
                  <a:lnTo>
                    <a:pt x="108" y="76"/>
                  </a:lnTo>
                  <a:lnTo>
                    <a:pt x="110" y="85"/>
                  </a:lnTo>
                  <a:lnTo>
                    <a:pt x="108" y="87"/>
                  </a:lnTo>
                  <a:lnTo>
                    <a:pt x="108" y="89"/>
                  </a:lnTo>
                  <a:lnTo>
                    <a:pt x="110" y="91"/>
                  </a:lnTo>
                  <a:lnTo>
                    <a:pt x="112" y="100"/>
                  </a:lnTo>
                  <a:lnTo>
                    <a:pt x="112" y="104"/>
                  </a:lnTo>
                  <a:lnTo>
                    <a:pt x="118" y="106"/>
                  </a:lnTo>
                  <a:lnTo>
                    <a:pt x="118" y="108"/>
                  </a:lnTo>
                  <a:lnTo>
                    <a:pt x="118" y="114"/>
                  </a:lnTo>
                  <a:lnTo>
                    <a:pt x="116" y="114"/>
                  </a:lnTo>
                  <a:lnTo>
                    <a:pt x="112" y="114"/>
                  </a:lnTo>
                  <a:lnTo>
                    <a:pt x="112" y="116"/>
                  </a:lnTo>
                  <a:lnTo>
                    <a:pt x="108" y="110"/>
                  </a:lnTo>
                  <a:lnTo>
                    <a:pt x="104" y="112"/>
                  </a:lnTo>
                  <a:lnTo>
                    <a:pt x="104" y="116"/>
                  </a:lnTo>
                  <a:lnTo>
                    <a:pt x="95" y="112"/>
                  </a:lnTo>
                  <a:lnTo>
                    <a:pt x="85" y="116"/>
                  </a:lnTo>
                  <a:lnTo>
                    <a:pt x="57" y="116"/>
                  </a:lnTo>
                  <a:lnTo>
                    <a:pt x="51" y="116"/>
                  </a:lnTo>
                  <a:lnTo>
                    <a:pt x="51" y="119"/>
                  </a:lnTo>
                  <a:lnTo>
                    <a:pt x="36" y="123"/>
                  </a:lnTo>
                  <a:lnTo>
                    <a:pt x="36" y="125"/>
                  </a:lnTo>
                  <a:lnTo>
                    <a:pt x="32" y="125"/>
                  </a:lnTo>
                  <a:lnTo>
                    <a:pt x="24" y="131"/>
                  </a:lnTo>
                  <a:lnTo>
                    <a:pt x="21" y="13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41" name="Freeform 128">
              <a:extLst>
                <a:ext uri="{FF2B5EF4-FFF2-40B4-BE49-F238E27FC236}">
                  <a16:creationId xmlns:a16="http://schemas.microsoft.com/office/drawing/2014/main" id="{4FE6EC91-357B-49F0-BA72-CC02890F2805}"/>
                </a:ext>
              </a:extLst>
            </p:cNvPr>
            <p:cNvSpPr>
              <a:spLocks/>
            </p:cNvSpPr>
            <p:nvPr/>
          </p:nvSpPr>
          <p:spPr bwMode="auto">
            <a:xfrm>
              <a:off x="4239607" y="3277628"/>
              <a:ext cx="66102" cy="100691"/>
            </a:xfrm>
            <a:custGeom>
              <a:avLst/>
              <a:gdLst>
                <a:gd name="T0" fmla="*/ 4 w 82"/>
                <a:gd name="T1" fmla="*/ 124 h 133"/>
                <a:gd name="T2" fmla="*/ 10 w 82"/>
                <a:gd name="T3" fmla="*/ 124 h 133"/>
                <a:gd name="T4" fmla="*/ 10 w 82"/>
                <a:gd name="T5" fmla="*/ 116 h 133"/>
                <a:gd name="T6" fmla="*/ 4 w 82"/>
                <a:gd name="T7" fmla="*/ 110 h 133"/>
                <a:gd name="T8" fmla="*/ 0 w 82"/>
                <a:gd name="T9" fmla="*/ 99 h 133"/>
                <a:gd name="T10" fmla="*/ 2 w 82"/>
                <a:gd name="T11" fmla="*/ 95 h 133"/>
                <a:gd name="T12" fmla="*/ 2 w 82"/>
                <a:gd name="T13" fmla="*/ 84 h 133"/>
                <a:gd name="T14" fmla="*/ 4 w 82"/>
                <a:gd name="T15" fmla="*/ 76 h 133"/>
                <a:gd name="T16" fmla="*/ 10 w 82"/>
                <a:gd name="T17" fmla="*/ 63 h 133"/>
                <a:gd name="T18" fmla="*/ 15 w 82"/>
                <a:gd name="T19" fmla="*/ 57 h 133"/>
                <a:gd name="T20" fmla="*/ 15 w 82"/>
                <a:gd name="T21" fmla="*/ 46 h 133"/>
                <a:gd name="T22" fmla="*/ 12 w 82"/>
                <a:gd name="T23" fmla="*/ 42 h 133"/>
                <a:gd name="T24" fmla="*/ 10 w 82"/>
                <a:gd name="T25" fmla="*/ 32 h 133"/>
                <a:gd name="T26" fmla="*/ 8 w 82"/>
                <a:gd name="T27" fmla="*/ 17 h 133"/>
                <a:gd name="T28" fmla="*/ 6 w 82"/>
                <a:gd name="T29" fmla="*/ 10 h 133"/>
                <a:gd name="T30" fmla="*/ 12 w 82"/>
                <a:gd name="T31" fmla="*/ 4 h 133"/>
                <a:gd name="T32" fmla="*/ 29 w 82"/>
                <a:gd name="T33" fmla="*/ 4 h 133"/>
                <a:gd name="T34" fmla="*/ 46 w 82"/>
                <a:gd name="T35" fmla="*/ 2 h 133"/>
                <a:gd name="T36" fmla="*/ 57 w 82"/>
                <a:gd name="T37" fmla="*/ 0 h 133"/>
                <a:gd name="T38" fmla="*/ 59 w 82"/>
                <a:gd name="T39" fmla="*/ 6 h 133"/>
                <a:gd name="T40" fmla="*/ 61 w 82"/>
                <a:gd name="T41" fmla="*/ 10 h 133"/>
                <a:gd name="T42" fmla="*/ 67 w 82"/>
                <a:gd name="T43" fmla="*/ 17 h 133"/>
                <a:gd name="T44" fmla="*/ 72 w 82"/>
                <a:gd name="T45" fmla="*/ 25 h 133"/>
                <a:gd name="T46" fmla="*/ 74 w 82"/>
                <a:gd name="T47" fmla="*/ 36 h 133"/>
                <a:gd name="T48" fmla="*/ 76 w 82"/>
                <a:gd name="T49" fmla="*/ 42 h 133"/>
                <a:gd name="T50" fmla="*/ 74 w 82"/>
                <a:gd name="T51" fmla="*/ 48 h 133"/>
                <a:gd name="T52" fmla="*/ 76 w 82"/>
                <a:gd name="T53" fmla="*/ 53 h 133"/>
                <a:gd name="T54" fmla="*/ 76 w 82"/>
                <a:gd name="T55" fmla="*/ 59 h 133"/>
                <a:gd name="T56" fmla="*/ 76 w 82"/>
                <a:gd name="T57" fmla="*/ 69 h 133"/>
                <a:gd name="T58" fmla="*/ 76 w 82"/>
                <a:gd name="T59" fmla="*/ 84 h 133"/>
                <a:gd name="T60" fmla="*/ 74 w 82"/>
                <a:gd name="T61" fmla="*/ 93 h 133"/>
                <a:gd name="T62" fmla="*/ 76 w 82"/>
                <a:gd name="T63" fmla="*/ 103 h 133"/>
                <a:gd name="T64" fmla="*/ 80 w 82"/>
                <a:gd name="T65" fmla="*/ 105 h 133"/>
                <a:gd name="T66" fmla="*/ 72 w 82"/>
                <a:gd name="T67" fmla="*/ 110 h 133"/>
                <a:gd name="T68" fmla="*/ 53 w 82"/>
                <a:gd name="T69" fmla="*/ 124 h 133"/>
                <a:gd name="T70" fmla="*/ 23 w 82"/>
                <a:gd name="T71" fmla="*/ 133 h 133"/>
                <a:gd name="T72" fmla="*/ 4 w 82"/>
                <a:gd name="T73" fmla="*/ 12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2" h="133">
                  <a:moveTo>
                    <a:pt x="4" y="126"/>
                  </a:moveTo>
                  <a:lnTo>
                    <a:pt x="4" y="124"/>
                  </a:lnTo>
                  <a:lnTo>
                    <a:pt x="8" y="124"/>
                  </a:lnTo>
                  <a:lnTo>
                    <a:pt x="10" y="124"/>
                  </a:lnTo>
                  <a:lnTo>
                    <a:pt x="10" y="118"/>
                  </a:lnTo>
                  <a:lnTo>
                    <a:pt x="10" y="116"/>
                  </a:lnTo>
                  <a:lnTo>
                    <a:pt x="4" y="114"/>
                  </a:lnTo>
                  <a:lnTo>
                    <a:pt x="4" y="110"/>
                  </a:lnTo>
                  <a:lnTo>
                    <a:pt x="2" y="101"/>
                  </a:lnTo>
                  <a:lnTo>
                    <a:pt x="0" y="99"/>
                  </a:lnTo>
                  <a:lnTo>
                    <a:pt x="0" y="97"/>
                  </a:lnTo>
                  <a:lnTo>
                    <a:pt x="2" y="95"/>
                  </a:lnTo>
                  <a:lnTo>
                    <a:pt x="0" y="86"/>
                  </a:lnTo>
                  <a:lnTo>
                    <a:pt x="2" y="84"/>
                  </a:lnTo>
                  <a:lnTo>
                    <a:pt x="2" y="80"/>
                  </a:lnTo>
                  <a:lnTo>
                    <a:pt x="4" y="76"/>
                  </a:lnTo>
                  <a:lnTo>
                    <a:pt x="4" y="72"/>
                  </a:lnTo>
                  <a:lnTo>
                    <a:pt x="10" y="63"/>
                  </a:lnTo>
                  <a:lnTo>
                    <a:pt x="15" y="61"/>
                  </a:lnTo>
                  <a:lnTo>
                    <a:pt x="15" y="57"/>
                  </a:lnTo>
                  <a:lnTo>
                    <a:pt x="17" y="53"/>
                  </a:lnTo>
                  <a:lnTo>
                    <a:pt x="15" y="46"/>
                  </a:lnTo>
                  <a:lnTo>
                    <a:pt x="12" y="44"/>
                  </a:lnTo>
                  <a:lnTo>
                    <a:pt x="12" y="42"/>
                  </a:lnTo>
                  <a:lnTo>
                    <a:pt x="10" y="38"/>
                  </a:lnTo>
                  <a:lnTo>
                    <a:pt x="10" y="32"/>
                  </a:lnTo>
                  <a:lnTo>
                    <a:pt x="10" y="23"/>
                  </a:lnTo>
                  <a:lnTo>
                    <a:pt x="8" y="17"/>
                  </a:lnTo>
                  <a:lnTo>
                    <a:pt x="6" y="17"/>
                  </a:lnTo>
                  <a:lnTo>
                    <a:pt x="6" y="10"/>
                  </a:lnTo>
                  <a:lnTo>
                    <a:pt x="6" y="4"/>
                  </a:lnTo>
                  <a:lnTo>
                    <a:pt x="12" y="4"/>
                  </a:lnTo>
                  <a:lnTo>
                    <a:pt x="27" y="4"/>
                  </a:lnTo>
                  <a:lnTo>
                    <a:pt x="29" y="4"/>
                  </a:lnTo>
                  <a:lnTo>
                    <a:pt x="40" y="4"/>
                  </a:lnTo>
                  <a:lnTo>
                    <a:pt x="46" y="2"/>
                  </a:lnTo>
                  <a:lnTo>
                    <a:pt x="53" y="2"/>
                  </a:lnTo>
                  <a:lnTo>
                    <a:pt x="57" y="0"/>
                  </a:lnTo>
                  <a:lnTo>
                    <a:pt x="57" y="0"/>
                  </a:lnTo>
                  <a:lnTo>
                    <a:pt x="59" y="6"/>
                  </a:lnTo>
                  <a:lnTo>
                    <a:pt x="61" y="8"/>
                  </a:lnTo>
                  <a:lnTo>
                    <a:pt x="61" y="10"/>
                  </a:lnTo>
                  <a:lnTo>
                    <a:pt x="65" y="15"/>
                  </a:lnTo>
                  <a:lnTo>
                    <a:pt x="67" y="17"/>
                  </a:lnTo>
                  <a:lnTo>
                    <a:pt x="72" y="21"/>
                  </a:lnTo>
                  <a:lnTo>
                    <a:pt x="72" y="25"/>
                  </a:lnTo>
                  <a:lnTo>
                    <a:pt x="72" y="34"/>
                  </a:lnTo>
                  <a:lnTo>
                    <a:pt x="74" y="36"/>
                  </a:lnTo>
                  <a:lnTo>
                    <a:pt x="74" y="36"/>
                  </a:lnTo>
                  <a:lnTo>
                    <a:pt x="76" y="42"/>
                  </a:lnTo>
                  <a:lnTo>
                    <a:pt x="74" y="44"/>
                  </a:lnTo>
                  <a:lnTo>
                    <a:pt x="74" y="48"/>
                  </a:lnTo>
                  <a:lnTo>
                    <a:pt x="76" y="51"/>
                  </a:lnTo>
                  <a:lnTo>
                    <a:pt x="76" y="53"/>
                  </a:lnTo>
                  <a:lnTo>
                    <a:pt x="74" y="57"/>
                  </a:lnTo>
                  <a:lnTo>
                    <a:pt x="76" y="59"/>
                  </a:lnTo>
                  <a:lnTo>
                    <a:pt x="76" y="65"/>
                  </a:lnTo>
                  <a:lnTo>
                    <a:pt x="76" y="69"/>
                  </a:lnTo>
                  <a:lnTo>
                    <a:pt x="78" y="80"/>
                  </a:lnTo>
                  <a:lnTo>
                    <a:pt x="76" y="84"/>
                  </a:lnTo>
                  <a:lnTo>
                    <a:pt x="74" y="86"/>
                  </a:lnTo>
                  <a:lnTo>
                    <a:pt x="74" y="93"/>
                  </a:lnTo>
                  <a:lnTo>
                    <a:pt x="76" y="97"/>
                  </a:lnTo>
                  <a:lnTo>
                    <a:pt x="76" y="103"/>
                  </a:lnTo>
                  <a:lnTo>
                    <a:pt x="78" y="103"/>
                  </a:lnTo>
                  <a:lnTo>
                    <a:pt x="80" y="105"/>
                  </a:lnTo>
                  <a:lnTo>
                    <a:pt x="82" y="110"/>
                  </a:lnTo>
                  <a:lnTo>
                    <a:pt x="72" y="110"/>
                  </a:lnTo>
                  <a:lnTo>
                    <a:pt x="63" y="114"/>
                  </a:lnTo>
                  <a:lnTo>
                    <a:pt x="53" y="124"/>
                  </a:lnTo>
                  <a:lnTo>
                    <a:pt x="40" y="124"/>
                  </a:lnTo>
                  <a:lnTo>
                    <a:pt x="23" y="133"/>
                  </a:lnTo>
                  <a:lnTo>
                    <a:pt x="15" y="129"/>
                  </a:lnTo>
                  <a:lnTo>
                    <a:pt x="4" y="129"/>
                  </a:lnTo>
                  <a:lnTo>
                    <a:pt x="4" y="12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42" name="Freeform 129">
              <a:extLst>
                <a:ext uri="{FF2B5EF4-FFF2-40B4-BE49-F238E27FC236}">
                  <a16:creationId xmlns:a16="http://schemas.microsoft.com/office/drawing/2014/main" id="{314DDFDF-7C01-4E68-AD80-30EEB4CED012}"/>
                </a:ext>
              </a:extLst>
            </p:cNvPr>
            <p:cNvSpPr>
              <a:spLocks/>
            </p:cNvSpPr>
            <p:nvPr/>
          </p:nvSpPr>
          <p:spPr bwMode="auto">
            <a:xfrm>
              <a:off x="4285556" y="3277628"/>
              <a:ext cx="33857" cy="83279"/>
            </a:xfrm>
            <a:custGeom>
              <a:avLst/>
              <a:gdLst>
                <a:gd name="T0" fmla="*/ 23 w 42"/>
                <a:gd name="T1" fmla="*/ 6 h 110"/>
                <a:gd name="T2" fmla="*/ 2 w 42"/>
                <a:gd name="T3" fmla="*/ 0 h 110"/>
                <a:gd name="T4" fmla="*/ 0 w 42"/>
                <a:gd name="T5" fmla="*/ 0 h 110"/>
                <a:gd name="T6" fmla="*/ 2 w 42"/>
                <a:gd name="T7" fmla="*/ 6 h 110"/>
                <a:gd name="T8" fmla="*/ 4 w 42"/>
                <a:gd name="T9" fmla="*/ 8 h 110"/>
                <a:gd name="T10" fmla="*/ 4 w 42"/>
                <a:gd name="T11" fmla="*/ 10 h 110"/>
                <a:gd name="T12" fmla="*/ 8 w 42"/>
                <a:gd name="T13" fmla="*/ 15 h 110"/>
                <a:gd name="T14" fmla="*/ 10 w 42"/>
                <a:gd name="T15" fmla="*/ 17 h 110"/>
                <a:gd name="T16" fmla="*/ 15 w 42"/>
                <a:gd name="T17" fmla="*/ 21 h 110"/>
                <a:gd name="T18" fmla="*/ 15 w 42"/>
                <a:gd name="T19" fmla="*/ 25 h 110"/>
                <a:gd name="T20" fmla="*/ 15 w 42"/>
                <a:gd name="T21" fmla="*/ 34 h 110"/>
                <a:gd name="T22" fmla="*/ 17 w 42"/>
                <a:gd name="T23" fmla="*/ 36 h 110"/>
                <a:gd name="T24" fmla="*/ 17 w 42"/>
                <a:gd name="T25" fmla="*/ 36 h 110"/>
                <a:gd name="T26" fmla="*/ 19 w 42"/>
                <a:gd name="T27" fmla="*/ 42 h 110"/>
                <a:gd name="T28" fmla="*/ 17 w 42"/>
                <a:gd name="T29" fmla="*/ 44 h 110"/>
                <a:gd name="T30" fmla="*/ 17 w 42"/>
                <a:gd name="T31" fmla="*/ 48 h 110"/>
                <a:gd name="T32" fmla="*/ 19 w 42"/>
                <a:gd name="T33" fmla="*/ 51 h 110"/>
                <a:gd name="T34" fmla="*/ 19 w 42"/>
                <a:gd name="T35" fmla="*/ 53 h 110"/>
                <a:gd name="T36" fmla="*/ 17 w 42"/>
                <a:gd name="T37" fmla="*/ 57 h 110"/>
                <a:gd name="T38" fmla="*/ 19 w 42"/>
                <a:gd name="T39" fmla="*/ 59 h 110"/>
                <a:gd name="T40" fmla="*/ 19 w 42"/>
                <a:gd name="T41" fmla="*/ 65 h 110"/>
                <a:gd name="T42" fmla="*/ 19 w 42"/>
                <a:gd name="T43" fmla="*/ 69 h 110"/>
                <a:gd name="T44" fmla="*/ 21 w 42"/>
                <a:gd name="T45" fmla="*/ 80 h 110"/>
                <a:gd name="T46" fmla="*/ 19 w 42"/>
                <a:gd name="T47" fmla="*/ 84 h 110"/>
                <a:gd name="T48" fmla="*/ 17 w 42"/>
                <a:gd name="T49" fmla="*/ 86 h 110"/>
                <a:gd name="T50" fmla="*/ 17 w 42"/>
                <a:gd name="T51" fmla="*/ 93 h 110"/>
                <a:gd name="T52" fmla="*/ 19 w 42"/>
                <a:gd name="T53" fmla="*/ 97 h 110"/>
                <a:gd name="T54" fmla="*/ 19 w 42"/>
                <a:gd name="T55" fmla="*/ 103 h 110"/>
                <a:gd name="T56" fmla="*/ 21 w 42"/>
                <a:gd name="T57" fmla="*/ 103 h 110"/>
                <a:gd name="T58" fmla="*/ 23 w 42"/>
                <a:gd name="T59" fmla="*/ 105 h 110"/>
                <a:gd name="T60" fmla="*/ 25 w 42"/>
                <a:gd name="T61" fmla="*/ 110 h 110"/>
                <a:gd name="T62" fmla="*/ 27 w 42"/>
                <a:gd name="T63" fmla="*/ 110 h 110"/>
                <a:gd name="T64" fmla="*/ 38 w 42"/>
                <a:gd name="T65" fmla="*/ 101 h 110"/>
                <a:gd name="T66" fmla="*/ 40 w 42"/>
                <a:gd name="T67" fmla="*/ 101 h 110"/>
                <a:gd name="T68" fmla="*/ 42 w 42"/>
                <a:gd name="T69" fmla="*/ 99 h 110"/>
                <a:gd name="T70" fmla="*/ 38 w 42"/>
                <a:gd name="T71" fmla="*/ 95 h 110"/>
                <a:gd name="T72" fmla="*/ 38 w 42"/>
                <a:gd name="T73" fmla="*/ 88 h 110"/>
                <a:gd name="T74" fmla="*/ 38 w 42"/>
                <a:gd name="T75" fmla="*/ 84 h 110"/>
                <a:gd name="T76" fmla="*/ 38 w 42"/>
                <a:gd name="T77" fmla="*/ 59 h 110"/>
                <a:gd name="T78" fmla="*/ 38 w 42"/>
                <a:gd name="T79" fmla="*/ 57 h 110"/>
                <a:gd name="T80" fmla="*/ 40 w 42"/>
                <a:gd name="T81" fmla="*/ 53 h 110"/>
                <a:gd name="T82" fmla="*/ 40 w 42"/>
                <a:gd name="T83" fmla="*/ 48 h 110"/>
                <a:gd name="T84" fmla="*/ 38 w 42"/>
                <a:gd name="T85" fmla="*/ 46 h 110"/>
                <a:gd name="T86" fmla="*/ 38 w 42"/>
                <a:gd name="T87" fmla="*/ 40 h 110"/>
                <a:gd name="T88" fmla="*/ 36 w 42"/>
                <a:gd name="T89" fmla="*/ 32 h 110"/>
                <a:gd name="T90" fmla="*/ 33 w 42"/>
                <a:gd name="T91" fmla="*/ 21 h 110"/>
                <a:gd name="T92" fmla="*/ 31 w 42"/>
                <a:gd name="T93" fmla="*/ 19 h 110"/>
                <a:gd name="T94" fmla="*/ 27 w 42"/>
                <a:gd name="T95" fmla="*/ 17 h 110"/>
                <a:gd name="T96" fmla="*/ 23 w 42"/>
                <a:gd name="T97" fmla="*/ 15 h 110"/>
                <a:gd name="T98" fmla="*/ 21 w 42"/>
                <a:gd name="T99" fmla="*/ 8 h 110"/>
                <a:gd name="T100" fmla="*/ 23 w 42"/>
                <a:gd name="T101" fmla="*/ 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110">
                  <a:moveTo>
                    <a:pt x="23" y="6"/>
                  </a:moveTo>
                  <a:lnTo>
                    <a:pt x="2" y="0"/>
                  </a:lnTo>
                  <a:lnTo>
                    <a:pt x="0" y="0"/>
                  </a:lnTo>
                  <a:lnTo>
                    <a:pt x="2" y="6"/>
                  </a:lnTo>
                  <a:lnTo>
                    <a:pt x="4" y="8"/>
                  </a:lnTo>
                  <a:lnTo>
                    <a:pt x="4" y="10"/>
                  </a:lnTo>
                  <a:lnTo>
                    <a:pt x="8" y="15"/>
                  </a:lnTo>
                  <a:lnTo>
                    <a:pt x="10" y="17"/>
                  </a:lnTo>
                  <a:lnTo>
                    <a:pt x="15" y="21"/>
                  </a:lnTo>
                  <a:lnTo>
                    <a:pt x="15" y="25"/>
                  </a:lnTo>
                  <a:lnTo>
                    <a:pt x="15" y="34"/>
                  </a:lnTo>
                  <a:lnTo>
                    <a:pt x="17" y="36"/>
                  </a:lnTo>
                  <a:lnTo>
                    <a:pt x="17" y="36"/>
                  </a:lnTo>
                  <a:lnTo>
                    <a:pt x="19" y="42"/>
                  </a:lnTo>
                  <a:lnTo>
                    <a:pt x="17" y="44"/>
                  </a:lnTo>
                  <a:lnTo>
                    <a:pt x="17" y="48"/>
                  </a:lnTo>
                  <a:lnTo>
                    <a:pt x="19" y="51"/>
                  </a:lnTo>
                  <a:lnTo>
                    <a:pt x="19" y="53"/>
                  </a:lnTo>
                  <a:lnTo>
                    <a:pt x="17" y="57"/>
                  </a:lnTo>
                  <a:lnTo>
                    <a:pt x="19" y="59"/>
                  </a:lnTo>
                  <a:lnTo>
                    <a:pt x="19" y="65"/>
                  </a:lnTo>
                  <a:lnTo>
                    <a:pt x="19" y="69"/>
                  </a:lnTo>
                  <a:lnTo>
                    <a:pt x="21" y="80"/>
                  </a:lnTo>
                  <a:lnTo>
                    <a:pt x="19" y="84"/>
                  </a:lnTo>
                  <a:lnTo>
                    <a:pt x="17" y="86"/>
                  </a:lnTo>
                  <a:lnTo>
                    <a:pt x="17" y="93"/>
                  </a:lnTo>
                  <a:lnTo>
                    <a:pt x="19" y="97"/>
                  </a:lnTo>
                  <a:lnTo>
                    <a:pt x="19" y="103"/>
                  </a:lnTo>
                  <a:lnTo>
                    <a:pt x="21" y="103"/>
                  </a:lnTo>
                  <a:lnTo>
                    <a:pt x="23" y="105"/>
                  </a:lnTo>
                  <a:lnTo>
                    <a:pt x="25" y="110"/>
                  </a:lnTo>
                  <a:lnTo>
                    <a:pt x="27" y="110"/>
                  </a:lnTo>
                  <a:lnTo>
                    <a:pt x="38" y="101"/>
                  </a:lnTo>
                  <a:lnTo>
                    <a:pt x="40" y="101"/>
                  </a:lnTo>
                  <a:lnTo>
                    <a:pt x="42" y="99"/>
                  </a:lnTo>
                  <a:lnTo>
                    <a:pt x="38" y="95"/>
                  </a:lnTo>
                  <a:lnTo>
                    <a:pt x="38" y="88"/>
                  </a:lnTo>
                  <a:lnTo>
                    <a:pt x="38" y="84"/>
                  </a:lnTo>
                  <a:lnTo>
                    <a:pt x="38" y="59"/>
                  </a:lnTo>
                  <a:lnTo>
                    <a:pt x="38" y="57"/>
                  </a:lnTo>
                  <a:lnTo>
                    <a:pt x="40" y="53"/>
                  </a:lnTo>
                  <a:lnTo>
                    <a:pt x="40" y="48"/>
                  </a:lnTo>
                  <a:lnTo>
                    <a:pt x="38" y="46"/>
                  </a:lnTo>
                  <a:lnTo>
                    <a:pt x="38" y="40"/>
                  </a:lnTo>
                  <a:lnTo>
                    <a:pt x="36" y="32"/>
                  </a:lnTo>
                  <a:lnTo>
                    <a:pt x="33" y="21"/>
                  </a:lnTo>
                  <a:lnTo>
                    <a:pt x="31" y="19"/>
                  </a:lnTo>
                  <a:lnTo>
                    <a:pt x="27" y="17"/>
                  </a:lnTo>
                  <a:lnTo>
                    <a:pt x="23" y="15"/>
                  </a:lnTo>
                  <a:lnTo>
                    <a:pt x="21" y="8"/>
                  </a:lnTo>
                  <a:lnTo>
                    <a:pt x="23"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43" name="Freeform 130">
              <a:extLst>
                <a:ext uri="{FF2B5EF4-FFF2-40B4-BE49-F238E27FC236}">
                  <a16:creationId xmlns:a16="http://schemas.microsoft.com/office/drawing/2014/main" id="{C27916C2-C24F-4293-ACF3-EDC95679FAF6}"/>
                </a:ext>
              </a:extLst>
            </p:cNvPr>
            <p:cNvSpPr>
              <a:spLocks/>
            </p:cNvSpPr>
            <p:nvPr/>
          </p:nvSpPr>
          <p:spPr bwMode="auto">
            <a:xfrm>
              <a:off x="4302485" y="3257187"/>
              <a:ext cx="50785" cy="98420"/>
            </a:xfrm>
            <a:custGeom>
              <a:avLst/>
              <a:gdLst>
                <a:gd name="T0" fmla="*/ 29 w 63"/>
                <a:gd name="T1" fmla="*/ 10 h 130"/>
                <a:gd name="T2" fmla="*/ 23 w 63"/>
                <a:gd name="T3" fmla="*/ 16 h 130"/>
                <a:gd name="T4" fmla="*/ 15 w 63"/>
                <a:gd name="T5" fmla="*/ 19 h 130"/>
                <a:gd name="T6" fmla="*/ 10 w 63"/>
                <a:gd name="T7" fmla="*/ 23 h 130"/>
                <a:gd name="T8" fmla="*/ 8 w 63"/>
                <a:gd name="T9" fmla="*/ 29 h 130"/>
                <a:gd name="T10" fmla="*/ 0 w 63"/>
                <a:gd name="T11" fmla="*/ 35 h 130"/>
                <a:gd name="T12" fmla="*/ 6 w 63"/>
                <a:gd name="T13" fmla="*/ 44 h 130"/>
                <a:gd name="T14" fmla="*/ 12 w 63"/>
                <a:gd name="T15" fmla="*/ 48 h 130"/>
                <a:gd name="T16" fmla="*/ 17 w 63"/>
                <a:gd name="T17" fmla="*/ 67 h 130"/>
                <a:gd name="T18" fmla="*/ 19 w 63"/>
                <a:gd name="T19" fmla="*/ 75 h 130"/>
                <a:gd name="T20" fmla="*/ 17 w 63"/>
                <a:gd name="T21" fmla="*/ 84 h 130"/>
                <a:gd name="T22" fmla="*/ 17 w 63"/>
                <a:gd name="T23" fmla="*/ 111 h 130"/>
                <a:gd name="T24" fmla="*/ 17 w 63"/>
                <a:gd name="T25" fmla="*/ 122 h 130"/>
                <a:gd name="T26" fmla="*/ 19 w 63"/>
                <a:gd name="T27" fmla="*/ 128 h 130"/>
                <a:gd name="T28" fmla="*/ 40 w 63"/>
                <a:gd name="T29" fmla="*/ 126 h 130"/>
                <a:gd name="T30" fmla="*/ 40 w 63"/>
                <a:gd name="T31" fmla="*/ 122 h 130"/>
                <a:gd name="T32" fmla="*/ 40 w 63"/>
                <a:gd name="T33" fmla="*/ 109 h 130"/>
                <a:gd name="T34" fmla="*/ 40 w 63"/>
                <a:gd name="T35" fmla="*/ 96 h 130"/>
                <a:gd name="T36" fmla="*/ 40 w 63"/>
                <a:gd name="T37" fmla="*/ 92 h 130"/>
                <a:gd name="T38" fmla="*/ 40 w 63"/>
                <a:gd name="T39" fmla="*/ 88 h 130"/>
                <a:gd name="T40" fmla="*/ 40 w 63"/>
                <a:gd name="T41" fmla="*/ 84 h 130"/>
                <a:gd name="T42" fmla="*/ 40 w 63"/>
                <a:gd name="T43" fmla="*/ 78 h 130"/>
                <a:gd name="T44" fmla="*/ 42 w 63"/>
                <a:gd name="T45" fmla="*/ 71 h 130"/>
                <a:gd name="T46" fmla="*/ 46 w 63"/>
                <a:gd name="T47" fmla="*/ 69 h 130"/>
                <a:gd name="T48" fmla="*/ 50 w 63"/>
                <a:gd name="T49" fmla="*/ 65 h 130"/>
                <a:gd name="T50" fmla="*/ 55 w 63"/>
                <a:gd name="T51" fmla="*/ 56 h 130"/>
                <a:gd name="T52" fmla="*/ 59 w 63"/>
                <a:gd name="T53" fmla="*/ 54 h 130"/>
                <a:gd name="T54" fmla="*/ 57 w 63"/>
                <a:gd name="T55" fmla="*/ 48 h 130"/>
                <a:gd name="T56" fmla="*/ 59 w 63"/>
                <a:gd name="T57" fmla="*/ 44 h 130"/>
                <a:gd name="T58" fmla="*/ 63 w 63"/>
                <a:gd name="T59" fmla="*/ 40 h 130"/>
                <a:gd name="T60" fmla="*/ 61 w 63"/>
                <a:gd name="T61" fmla="*/ 29 h 130"/>
                <a:gd name="T62" fmla="*/ 55 w 63"/>
                <a:gd name="T63" fmla="*/ 21 h 130"/>
                <a:gd name="T64" fmla="*/ 57 w 63"/>
                <a:gd name="T65" fmla="*/ 16 h 130"/>
                <a:gd name="T66" fmla="*/ 48 w 63"/>
                <a:gd name="T67" fmla="*/ 10 h 130"/>
                <a:gd name="T68" fmla="*/ 38 w 63"/>
                <a:gd name="T69" fmla="*/ 0 h 130"/>
                <a:gd name="T70" fmla="*/ 36 w 63"/>
                <a:gd name="T71" fmla="*/ 6 h 130"/>
                <a:gd name="T72" fmla="*/ 29 w 63"/>
                <a:gd name="T73"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130">
                  <a:moveTo>
                    <a:pt x="29" y="8"/>
                  </a:moveTo>
                  <a:lnTo>
                    <a:pt x="29" y="10"/>
                  </a:lnTo>
                  <a:lnTo>
                    <a:pt x="25" y="14"/>
                  </a:lnTo>
                  <a:lnTo>
                    <a:pt x="23" y="16"/>
                  </a:lnTo>
                  <a:lnTo>
                    <a:pt x="17" y="19"/>
                  </a:lnTo>
                  <a:lnTo>
                    <a:pt x="15" y="19"/>
                  </a:lnTo>
                  <a:lnTo>
                    <a:pt x="10" y="21"/>
                  </a:lnTo>
                  <a:lnTo>
                    <a:pt x="10" y="23"/>
                  </a:lnTo>
                  <a:lnTo>
                    <a:pt x="6" y="25"/>
                  </a:lnTo>
                  <a:lnTo>
                    <a:pt x="8" y="29"/>
                  </a:lnTo>
                  <a:lnTo>
                    <a:pt x="2" y="31"/>
                  </a:lnTo>
                  <a:lnTo>
                    <a:pt x="0" y="35"/>
                  </a:lnTo>
                  <a:lnTo>
                    <a:pt x="2" y="42"/>
                  </a:lnTo>
                  <a:lnTo>
                    <a:pt x="6" y="44"/>
                  </a:lnTo>
                  <a:lnTo>
                    <a:pt x="10" y="46"/>
                  </a:lnTo>
                  <a:lnTo>
                    <a:pt x="12" y="48"/>
                  </a:lnTo>
                  <a:lnTo>
                    <a:pt x="15" y="59"/>
                  </a:lnTo>
                  <a:lnTo>
                    <a:pt x="17" y="67"/>
                  </a:lnTo>
                  <a:lnTo>
                    <a:pt x="17" y="73"/>
                  </a:lnTo>
                  <a:lnTo>
                    <a:pt x="19" y="75"/>
                  </a:lnTo>
                  <a:lnTo>
                    <a:pt x="19" y="80"/>
                  </a:lnTo>
                  <a:lnTo>
                    <a:pt x="17" y="84"/>
                  </a:lnTo>
                  <a:lnTo>
                    <a:pt x="17" y="86"/>
                  </a:lnTo>
                  <a:lnTo>
                    <a:pt x="17" y="111"/>
                  </a:lnTo>
                  <a:lnTo>
                    <a:pt x="17" y="115"/>
                  </a:lnTo>
                  <a:lnTo>
                    <a:pt x="17" y="122"/>
                  </a:lnTo>
                  <a:lnTo>
                    <a:pt x="21" y="126"/>
                  </a:lnTo>
                  <a:lnTo>
                    <a:pt x="19" y="128"/>
                  </a:lnTo>
                  <a:lnTo>
                    <a:pt x="27" y="130"/>
                  </a:lnTo>
                  <a:lnTo>
                    <a:pt x="40" y="126"/>
                  </a:lnTo>
                  <a:lnTo>
                    <a:pt x="42" y="126"/>
                  </a:lnTo>
                  <a:lnTo>
                    <a:pt x="40" y="122"/>
                  </a:lnTo>
                  <a:lnTo>
                    <a:pt x="42" y="111"/>
                  </a:lnTo>
                  <a:lnTo>
                    <a:pt x="40" y="109"/>
                  </a:lnTo>
                  <a:lnTo>
                    <a:pt x="40" y="105"/>
                  </a:lnTo>
                  <a:lnTo>
                    <a:pt x="40" y="96"/>
                  </a:lnTo>
                  <a:lnTo>
                    <a:pt x="40" y="94"/>
                  </a:lnTo>
                  <a:lnTo>
                    <a:pt x="40" y="92"/>
                  </a:lnTo>
                  <a:lnTo>
                    <a:pt x="40" y="90"/>
                  </a:lnTo>
                  <a:lnTo>
                    <a:pt x="40" y="88"/>
                  </a:lnTo>
                  <a:lnTo>
                    <a:pt x="40" y="86"/>
                  </a:lnTo>
                  <a:lnTo>
                    <a:pt x="40" y="84"/>
                  </a:lnTo>
                  <a:lnTo>
                    <a:pt x="40" y="80"/>
                  </a:lnTo>
                  <a:lnTo>
                    <a:pt x="40" y="78"/>
                  </a:lnTo>
                  <a:lnTo>
                    <a:pt x="40" y="73"/>
                  </a:lnTo>
                  <a:lnTo>
                    <a:pt x="42" y="71"/>
                  </a:lnTo>
                  <a:lnTo>
                    <a:pt x="44" y="69"/>
                  </a:lnTo>
                  <a:lnTo>
                    <a:pt x="46" y="69"/>
                  </a:lnTo>
                  <a:lnTo>
                    <a:pt x="48" y="67"/>
                  </a:lnTo>
                  <a:lnTo>
                    <a:pt x="50" y="65"/>
                  </a:lnTo>
                  <a:lnTo>
                    <a:pt x="53" y="59"/>
                  </a:lnTo>
                  <a:lnTo>
                    <a:pt x="55" y="56"/>
                  </a:lnTo>
                  <a:lnTo>
                    <a:pt x="57" y="54"/>
                  </a:lnTo>
                  <a:lnTo>
                    <a:pt x="59" y="54"/>
                  </a:lnTo>
                  <a:lnTo>
                    <a:pt x="61" y="52"/>
                  </a:lnTo>
                  <a:lnTo>
                    <a:pt x="57" y="48"/>
                  </a:lnTo>
                  <a:lnTo>
                    <a:pt x="57" y="46"/>
                  </a:lnTo>
                  <a:lnTo>
                    <a:pt x="59" y="44"/>
                  </a:lnTo>
                  <a:lnTo>
                    <a:pt x="63" y="44"/>
                  </a:lnTo>
                  <a:lnTo>
                    <a:pt x="63" y="40"/>
                  </a:lnTo>
                  <a:lnTo>
                    <a:pt x="61" y="33"/>
                  </a:lnTo>
                  <a:lnTo>
                    <a:pt x="61" y="29"/>
                  </a:lnTo>
                  <a:lnTo>
                    <a:pt x="57" y="25"/>
                  </a:lnTo>
                  <a:lnTo>
                    <a:pt x="55" y="21"/>
                  </a:lnTo>
                  <a:lnTo>
                    <a:pt x="57" y="16"/>
                  </a:lnTo>
                  <a:lnTo>
                    <a:pt x="57" y="16"/>
                  </a:lnTo>
                  <a:lnTo>
                    <a:pt x="53" y="10"/>
                  </a:lnTo>
                  <a:lnTo>
                    <a:pt x="48" y="10"/>
                  </a:lnTo>
                  <a:lnTo>
                    <a:pt x="44" y="6"/>
                  </a:lnTo>
                  <a:lnTo>
                    <a:pt x="38" y="0"/>
                  </a:lnTo>
                  <a:lnTo>
                    <a:pt x="36" y="4"/>
                  </a:lnTo>
                  <a:lnTo>
                    <a:pt x="36" y="6"/>
                  </a:lnTo>
                  <a:lnTo>
                    <a:pt x="31" y="6"/>
                  </a:lnTo>
                  <a:lnTo>
                    <a:pt x="29" y="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44" name="Freeform 131">
              <a:extLst>
                <a:ext uri="{FF2B5EF4-FFF2-40B4-BE49-F238E27FC236}">
                  <a16:creationId xmlns:a16="http://schemas.microsoft.com/office/drawing/2014/main" id="{CA52EFCB-2262-47AB-81F7-99077A5F0313}"/>
                </a:ext>
              </a:extLst>
            </p:cNvPr>
            <p:cNvSpPr>
              <a:spLocks noEditPoints="1"/>
            </p:cNvSpPr>
            <p:nvPr/>
          </p:nvSpPr>
          <p:spPr bwMode="auto">
            <a:xfrm>
              <a:off x="4480635" y="3087602"/>
              <a:ext cx="187019" cy="250593"/>
            </a:xfrm>
            <a:custGeom>
              <a:avLst/>
              <a:gdLst>
                <a:gd name="T0" fmla="*/ 230 w 232"/>
                <a:gd name="T1" fmla="*/ 80 h 331"/>
                <a:gd name="T2" fmla="*/ 226 w 232"/>
                <a:gd name="T3" fmla="*/ 162 h 331"/>
                <a:gd name="T4" fmla="*/ 213 w 232"/>
                <a:gd name="T5" fmla="*/ 165 h 331"/>
                <a:gd name="T6" fmla="*/ 213 w 232"/>
                <a:gd name="T7" fmla="*/ 177 h 331"/>
                <a:gd name="T8" fmla="*/ 200 w 232"/>
                <a:gd name="T9" fmla="*/ 188 h 331"/>
                <a:gd name="T10" fmla="*/ 200 w 232"/>
                <a:gd name="T11" fmla="*/ 198 h 331"/>
                <a:gd name="T12" fmla="*/ 200 w 232"/>
                <a:gd name="T13" fmla="*/ 205 h 331"/>
                <a:gd name="T14" fmla="*/ 192 w 232"/>
                <a:gd name="T15" fmla="*/ 219 h 331"/>
                <a:gd name="T16" fmla="*/ 200 w 232"/>
                <a:gd name="T17" fmla="*/ 221 h 331"/>
                <a:gd name="T18" fmla="*/ 200 w 232"/>
                <a:gd name="T19" fmla="*/ 228 h 331"/>
                <a:gd name="T20" fmla="*/ 202 w 232"/>
                <a:gd name="T21" fmla="*/ 234 h 331"/>
                <a:gd name="T22" fmla="*/ 211 w 232"/>
                <a:gd name="T23" fmla="*/ 247 h 331"/>
                <a:gd name="T24" fmla="*/ 211 w 232"/>
                <a:gd name="T25" fmla="*/ 255 h 331"/>
                <a:gd name="T26" fmla="*/ 202 w 232"/>
                <a:gd name="T27" fmla="*/ 257 h 331"/>
                <a:gd name="T28" fmla="*/ 190 w 232"/>
                <a:gd name="T29" fmla="*/ 264 h 331"/>
                <a:gd name="T30" fmla="*/ 186 w 232"/>
                <a:gd name="T31" fmla="*/ 270 h 331"/>
                <a:gd name="T32" fmla="*/ 179 w 232"/>
                <a:gd name="T33" fmla="*/ 274 h 331"/>
                <a:gd name="T34" fmla="*/ 173 w 232"/>
                <a:gd name="T35" fmla="*/ 283 h 331"/>
                <a:gd name="T36" fmla="*/ 173 w 232"/>
                <a:gd name="T37" fmla="*/ 293 h 331"/>
                <a:gd name="T38" fmla="*/ 158 w 232"/>
                <a:gd name="T39" fmla="*/ 297 h 331"/>
                <a:gd name="T40" fmla="*/ 143 w 232"/>
                <a:gd name="T41" fmla="*/ 297 h 331"/>
                <a:gd name="T42" fmla="*/ 133 w 232"/>
                <a:gd name="T43" fmla="*/ 297 h 331"/>
                <a:gd name="T44" fmla="*/ 139 w 232"/>
                <a:gd name="T45" fmla="*/ 306 h 331"/>
                <a:gd name="T46" fmla="*/ 131 w 232"/>
                <a:gd name="T47" fmla="*/ 314 h 331"/>
                <a:gd name="T48" fmla="*/ 110 w 232"/>
                <a:gd name="T49" fmla="*/ 320 h 331"/>
                <a:gd name="T50" fmla="*/ 95 w 232"/>
                <a:gd name="T51" fmla="*/ 327 h 331"/>
                <a:gd name="T52" fmla="*/ 89 w 232"/>
                <a:gd name="T53" fmla="*/ 320 h 331"/>
                <a:gd name="T54" fmla="*/ 84 w 232"/>
                <a:gd name="T55" fmla="*/ 331 h 331"/>
                <a:gd name="T56" fmla="*/ 72 w 232"/>
                <a:gd name="T57" fmla="*/ 331 h 331"/>
                <a:gd name="T58" fmla="*/ 70 w 232"/>
                <a:gd name="T59" fmla="*/ 320 h 331"/>
                <a:gd name="T60" fmla="*/ 59 w 232"/>
                <a:gd name="T61" fmla="*/ 308 h 331"/>
                <a:gd name="T62" fmla="*/ 42 w 232"/>
                <a:gd name="T63" fmla="*/ 293 h 331"/>
                <a:gd name="T64" fmla="*/ 38 w 232"/>
                <a:gd name="T65" fmla="*/ 287 h 331"/>
                <a:gd name="T66" fmla="*/ 40 w 232"/>
                <a:gd name="T67" fmla="*/ 278 h 331"/>
                <a:gd name="T68" fmla="*/ 49 w 232"/>
                <a:gd name="T69" fmla="*/ 278 h 331"/>
                <a:gd name="T70" fmla="*/ 57 w 232"/>
                <a:gd name="T71" fmla="*/ 278 h 331"/>
                <a:gd name="T72" fmla="*/ 65 w 232"/>
                <a:gd name="T73" fmla="*/ 280 h 331"/>
                <a:gd name="T74" fmla="*/ 61 w 232"/>
                <a:gd name="T75" fmla="*/ 274 h 331"/>
                <a:gd name="T76" fmla="*/ 53 w 232"/>
                <a:gd name="T77" fmla="*/ 264 h 331"/>
                <a:gd name="T78" fmla="*/ 57 w 232"/>
                <a:gd name="T79" fmla="*/ 251 h 331"/>
                <a:gd name="T80" fmla="*/ 57 w 232"/>
                <a:gd name="T81" fmla="*/ 245 h 331"/>
                <a:gd name="T82" fmla="*/ 53 w 232"/>
                <a:gd name="T83" fmla="*/ 234 h 331"/>
                <a:gd name="T84" fmla="*/ 46 w 232"/>
                <a:gd name="T85" fmla="*/ 221 h 331"/>
                <a:gd name="T86" fmla="*/ 34 w 232"/>
                <a:gd name="T87" fmla="*/ 211 h 331"/>
                <a:gd name="T88" fmla="*/ 23 w 232"/>
                <a:gd name="T89" fmla="*/ 179 h 331"/>
                <a:gd name="T90" fmla="*/ 30 w 232"/>
                <a:gd name="T91" fmla="*/ 175 h 331"/>
                <a:gd name="T92" fmla="*/ 61 w 232"/>
                <a:gd name="T93" fmla="*/ 110 h 331"/>
                <a:gd name="T94" fmla="*/ 72 w 232"/>
                <a:gd name="T95" fmla="*/ 63 h 331"/>
                <a:gd name="T96" fmla="*/ 59 w 232"/>
                <a:gd name="T97" fmla="*/ 38 h 331"/>
                <a:gd name="T98" fmla="*/ 46 w 232"/>
                <a:gd name="T99" fmla="*/ 9 h 331"/>
                <a:gd name="T100" fmla="*/ 0 w 232"/>
                <a:gd name="T101" fmla="*/ 21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2" h="331">
                  <a:moveTo>
                    <a:pt x="46" y="9"/>
                  </a:moveTo>
                  <a:lnTo>
                    <a:pt x="70" y="0"/>
                  </a:lnTo>
                  <a:lnTo>
                    <a:pt x="230" y="80"/>
                  </a:lnTo>
                  <a:lnTo>
                    <a:pt x="232" y="160"/>
                  </a:lnTo>
                  <a:lnTo>
                    <a:pt x="230" y="160"/>
                  </a:lnTo>
                  <a:lnTo>
                    <a:pt x="226" y="162"/>
                  </a:lnTo>
                  <a:lnTo>
                    <a:pt x="221" y="160"/>
                  </a:lnTo>
                  <a:lnTo>
                    <a:pt x="217" y="160"/>
                  </a:lnTo>
                  <a:lnTo>
                    <a:pt x="213" y="165"/>
                  </a:lnTo>
                  <a:lnTo>
                    <a:pt x="213" y="169"/>
                  </a:lnTo>
                  <a:lnTo>
                    <a:pt x="215" y="171"/>
                  </a:lnTo>
                  <a:lnTo>
                    <a:pt x="213" y="177"/>
                  </a:lnTo>
                  <a:lnTo>
                    <a:pt x="207" y="186"/>
                  </a:lnTo>
                  <a:lnTo>
                    <a:pt x="205" y="186"/>
                  </a:lnTo>
                  <a:lnTo>
                    <a:pt x="200" y="188"/>
                  </a:lnTo>
                  <a:lnTo>
                    <a:pt x="200" y="192"/>
                  </a:lnTo>
                  <a:lnTo>
                    <a:pt x="202" y="194"/>
                  </a:lnTo>
                  <a:lnTo>
                    <a:pt x="200" y="198"/>
                  </a:lnTo>
                  <a:lnTo>
                    <a:pt x="198" y="200"/>
                  </a:lnTo>
                  <a:lnTo>
                    <a:pt x="196" y="202"/>
                  </a:lnTo>
                  <a:lnTo>
                    <a:pt x="200" y="205"/>
                  </a:lnTo>
                  <a:lnTo>
                    <a:pt x="200" y="209"/>
                  </a:lnTo>
                  <a:lnTo>
                    <a:pt x="198" y="213"/>
                  </a:lnTo>
                  <a:lnTo>
                    <a:pt x="192" y="219"/>
                  </a:lnTo>
                  <a:lnTo>
                    <a:pt x="192" y="224"/>
                  </a:lnTo>
                  <a:lnTo>
                    <a:pt x="194" y="226"/>
                  </a:lnTo>
                  <a:lnTo>
                    <a:pt x="200" y="221"/>
                  </a:lnTo>
                  <a:lnTo>
                    <a:pt x="202" y="224"/>
                  </a:lnTo>
                  <a:lnTo>
                    <a:pt x="202" y="226"/>
                  </a:lnTo>
                  <a:lnTo>
                    <a:pt x="200" y="228"/>
                  </a:lnTo>
                  <a:lnTo>
                    <a:pt x="202" y="230"/>
                  </a:lnTo>
                  <a:lnTo>
                    <a:pt x="200" y="232"/>
                  </a:lnTo>
                  <a:lnTo>
                    <a:pt x="202" y="234"/>
                  </a:lnTo>
                  <a:lnTo>
                    <a:pt x="202" y="240"/>
                  </a:lnTo>
                  <a:lnTo>
                    <a:pt x="205" y="245"/>
                  </a:lnTo>
                  <a:lnTo>
                    <a:pt x="211" y="247"/>
                  </a:lnTo>
                  <a:lnTo>
                    <a:pt x="213" y="249"/>
                  </a:lnTo>
                  <a:lnTo>
                    <a:pt x="211" y="251"/>
                  </a:lnTo>
                  <a:lnTo>
                    <a:pt x="211" y="255"/>
                  </a:lnTo>
                  <a:lnTo>
                    <a:pt x="211" y="257"/>
                  </a:lnTo>
                  <a:lnTo>
                    <a:pt x="205" y="259"/>
                  </a:lnTo>
                  <a:lnTo>
                    <a:pt x="202" y="257"/>
                  </a:lnTo>
                  <a:lnTo>
                    <a:pt x="198" y="257"/>
                  </a:lnTo>
                  <a:lnTo>
                    <a:pt x="194" y="261"/>
                  </a:lnTo>
                  <a:lnTo>
                    <a:pt x="190" y="264"/>
                  </a:lnTo>
                  <a:lnTo>
                    <a:pt x="188" y="266"/>
                  </a:lnTo>
                  <a:lnTo>
                    <a:pt x="188" y="268"/>
                  </a:lnTo>
                  <a:lnTo>
                    <a:pt x="186" y="270"/>
                  </a:lnTo>
                  <a:lnTo>
                    <a:pt x="183" y="276"/>
                  </a:lnTo>
                  <a:lnTo>
                    <a:pt x="181" y="276"/>
                  </a:lnTo>
                  <a:lnTo>
                    <a:pt x="179" y="274"/>
                  </a:lnTo>
                  <a:lnTo>
                    <a:pt x="175" y="278"/>
                  </a:lnTo>
                  <a:lnTo>
                    <a:pt x="177" y="280"/>
                  </a:lnTo>
                  <a:lnTo>
                    <a:pt x="173" y="283"/>
                  </a:lnTo>
                  <a:lnTo>
                    <a:pt x="173" y="287"/>
                  </a:lnTo>
                  <a:lnTo>
                    <a:pt x="173" y="289"/>
                  </a:lnTo>
                  <a:lnTo>
                    <a:pt x="173" y="293"/>
                  </a:lnTo>
                  <a:lnTo>
                    <a:pt x="169" y="293"/>
                  </a:lnTo>
                  <a:lnTo>
                    <a:pt x="165" y="297"/>
                  </a:lnTo>
                  <a:lnTo>
                    <a:pt x="158" y="297"/>
                  </a:lnTo>
                  <a:lnTo>
                    <a:pt x="152" y="299"/>
                  </a:lnTo>
                  <a:lnTo>
                    <a:pt x="148" y="297"/>
                  </a:lnTo>
                  <a:lnTo>
                    <a:pt x="143" y="297"/>
                  </a:lnTo>
                  <a:lnTo>
                    <a:pt x="139" y="297"/>
                  </a:lnTo>
                  <a:lnTo>
                    <a:pt x="135" y="295"/>
                  </a:lnTo>
                  <a:lnTo>
                    <a:pt x="133" y="297"/>
                  </a:lnTo>
                  <a:lnTo>
                    <a:pt x="133" y="302"/>
                  </a:lnTo>
                  <a:lnTo>
                    <a:pt x="137" y="306"/>
                  </a:lnTo>
                  <a:lnTo>
                    <a:pt x="139" y="306"/>
                  </a:lnTo>
                  <a:lnTo>
                    <a:pt x="139" y="308"/>
                  </a:lnTo>
                  <a:lnTo>
                    <a:pt x="133" y="312"/>
                  </a:lnTo>
                  <a:lnTo>
                    <a:pt x="131" y="314"/>
                  </a:lnTo>
                  <a:lnTo>
                    <a:pt x="127" y="314"/>
                  </a:lnTo>
                  <a:lnTo>
                    <a:pt x="114" y="318"/>
                  </a:lnTo>
                  <a:lnTo>
                    <a:pt x="110" y="320"/>
                  </a:lnTo>
                  <a:lnTo>
                    <a:pt x="103" y="323"/>
                  </a:lnTo>
                  <a:lnTo>
                    <a:pt x="97" y="327"/>
                  </a:lnTo>
                  <a:lnTo>
                    <a:pt x="95" y="327"/>
                  </a:lnTo>
                  <a:lnTo>
                    <a:pt x="93" y="327"/>
                  </a:lnTo>
                  <a:lnTo>
                    <a:pt x="91" y="320"/>
                  </a:lnTo>
                  <a:lnTo>
                    <a:pt x="89" y="320"/>
                  </a:lnTo>
                  <a:lnTo>
                    <a:pt x="87" y="323"/>
                  </a:lnTo>
                  <a:lnTo>
                    <a:pt x="87" y="325"/>
                  </a:lnTo>
                  <a:lnTo>
                    <a:pt x="84" y="331"/>
                  </a:lnTo>
                  <a:lnTo>
                    <a:pt x="78" y="331"/>
                  </a:lnTo>
                  <a:lnTo>
                    <a:pt x="76" y="331"/>
                  </a:lnTo>
                  <a:lnTo>
                    <a:pt x="72" y="331"/>
                  </a:lnTo>
                  <a:lnTo>
                    <a:pt x="72" y="327"/>
                  </a:lnTo>
                  <a:lnTo>
                    <a:pt x="70" y="325"/>
                  </a:lnTo>
                  <a:lnTo>
                    <a:pt x="70" y="320"/>
                  </a:lnTo>
                  <a:lnTo>
                    <a:pt x="65" y="316"/>
                  </a:lnTo>
                  <a:lnTo>
                    <a:pt x="63" y="310"/>
                  </a:lnTo>
                  <a:lnTo>
                    <a:pt x="59" y="308"/>
                  </a:lnTo>
                  <a:lnTo>
                    <a:pt x="53" y="302"/>
                  </a:lnTo>
                  <a:lnTo>
                    <a:pt x="44" y="295"/>
                  </a:lnTo>
                  <a:lnTo>
                    <a:pt x="42" y="293"/>
                  </a:lnTo>
                  <a:lnTo>
                    <a:pt x="40" y="291"/>
                  </a:lnTo>
                  <a:lnTo>
                    <a:pt x="38" y="289"/>
                  </a:lnTo>
                  <a:lnTo>
                    <a:pt x="38" y="287"/>
                  </a:lnTo>
                  <a:lnTo>
                    <a:pt x="38" y="285"/>
                  </a:lnTo>
                  <a:lnTo>
                    <a:pt x="40" y="283"/>
                  </a:lnTo>
                  <a:lnTo>
                    <a:pt x="40" y="278"/>
                  </a:lnTo>
                  <a:lnTo>
                    <a:pt x="42" y="278"/>
                  </a:lnTo>
                  <a:lnTo>
                    <a:pt x="46" y="278"/>
                  </a:lnTo>
                  <a:lnTo>
                    <a:pt x="49" y="278"/>
                  </a:lnTo>
                  <a:lnTo>
                    <a:pt x="51" y="278"/>
                  </a:lnTo>
                  <a:lnTo>
                    <a:pt x="55" y="278"/>
                  </a:lnTo>
                  <a:lnTo>
                    <a:pt x="57" y="278"/>
                  </a:lnTo>
                  <a:lnTo>
                    <a:pt x="61" y="278"/>
                  </a:lnTo>
                  <a:lnTo>
                    <a:pt x="63" y="280"/>
                  </a:lnTo>
                  <a:lnTo>
                    <a:pt x="65" y="280"/>
                  </a:lnTo>
                  <a:lnTo>
                    <a:pt x="70" y="278"/>
                  </a:lnTo>
                  <a:lnTo>
                    <a:pt x="68" y="278"/>
                  </a:lnTo>
                  <a:lnTo>
                    <a:pt x="61" y="274"/>
                  </a:lnTo>
                  <a:lnTo>
                    <a:pt x="61" y="270"/>
                  </a:lnTo>
                  <a:lnTo>
                    <a:pt x="57" y="268"/>
                  </a:lnTo>
                  <a:lnTo>
                    <a:pt x="53" y="264"/>
                  </a:lnTo>
                  <a:lnTo>
                    <a:pt x="53" y="259"/>
                  </a:lnTo>
                  <a:lnTo>
                    <a:pt x="57" y="257"/>
                  </a:lnTo>
                  <a:lnTo>
                    <a:pt x="57" y="251"/>
                  </a:lnTo>
                  <a:lnTo>
                    <a:pt x="55" y="249"/>
                  </a:lnTo>
                  <a:lnTo>
                    <a:pt x="55" y="247"/>
                  </a:lnTo>
                  <a:lnTo>
                    <a:pt x="57" y="245"/>
                  </a:lnTo>
                  <a:lnTo>
                    <a:pt x="57" y="243"/>
                  </a:lnTo>
                  <a:lnTo>
                    <a:pt x="55" y="236"/>
                  </a:lnTo>
                  <a:lnTo>
                    <a:pt x="53" y="234"/>
                  </a:lnTo>
                  <a:lnTo>
                    <a:pt x="53" y="232"/>
                  </a:lnTo>
                  <a:lnTo>
                    <a:pt x="51" y="226"/>
                  </a:lnTo>
                  <a:lnTo>
                    <a:pt x="46" y="221"/>
                  </a:lnTo>
                  <a:lnTo>
                    <a:pt x="36" y="217"/>
                  </a:lnTo>
                  <a:lnTo>
                    <a:pt x="36" y="217"/>
                  </a:lnTo>
                  <a:lnTo>
                    <a:pt x="34" y="211"/>
                  </a:lnTo>
                  <a:lnTo>
                    <a:pt x="28" y="205"/>
                  </a:lnTo>
                  <a:lnTo>
                    <a:pt x="25" y="205"/>
                  </a:lnTo>
                  <a:lnTo>
                    <a:pt x="23" y="179"/>
                  </a:lnTo>
                  <a:lnTo>
                    <a:pt x="25" y="177"/>
                  </a:lnTo>
                  <a:lnTo>
                    <a:pt x="28" y="177"/>
                  </a:lnTo>
                  <a:lnTo>
                    <a:pt x="30" y="175"/>
                  </a:lnTo>
                  <a:lnTo>
                    <a:pt x="30" y="173"/>
                  </a:lnTo>
                  <a:lnTo>
                    <a:pt x="63" y="139"/>
                  </a:lnTo>
                  <a:lnTo>
                    <a:pt x="61" y="110"/>
                  </a:lnTo>
                  <a:lnTo>
                    <a:pt x="68" y="72"/>
                  </a:lnTo>
                  <a:lnTo>
                    <a:pt x="70" y="70"/>
                  </a:lnTo>
                  <a:lnTo>
                    <a:pt x="72" y="63"/>
                  </a:lnTo>
                  <a:lnTo>
                    <a:pt x="57" y="46"/>
                  </a:lnTo>
                  <a:lnTo>
                    <a:pt x="59" y="44"/>
                  </a:lnTo>
                  <a:lnTo>
                    <a:pt x="59" y="38"/>
                  </a:lnTo>
                  <a:lnTo>
                    <a:pt x="49" y="11"/>
                  </a:lnTo>
                  <a:lnTo>
                    <a:pt x="46" y="9"/>
                  </a:lnTo>
                  <a:lnTo>
                    <a:pt x="46" y="9"/>
                  </a:lnTo>
                  <a:close/>
                  <a:moveTo>
                    <a:pt x="6" y="213"/>
                  </a:moveTo>
                  <a:lnTo>
                    <a:pt x="4" y="217"/>
                  </a:lnTo>
                  <a:lnTo>
                    <a:pt x="0" y="217"/>
                  </a:lnTo>
                  <a:lnTo>
                    <a:pt x="0" y="215"/>
                  </a:lnTo>
                  <a:lnTo>
                    <a:pt x="6" y="21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45" name="Freeform 132">
              <a:extLst>
                <a:ext uri="{FF2B5EF4-FFF2-40B4-BE49-F238E27FC236}">
                  <a16:creationId xmlns:a16="http://schemas.microsoft.com/office/drawing/2014/main" id="{7E867C7B-6AE2-465D-952E-3E40CAC300DA}"/>
                </a:ext>
              </a:extLst>
            </p:cNvPr>
            <p:cNvSpPr>
              <a:spLocks/>
            </p:cNvSpPr>
            <p:nvPr/>
          </p:nvSpPr>
          <p:spPr bwMode="auto">
            <a:xfrm>
              <a:off x="4292005" y="3090630"/>
              <a:ext cx="246671" cy="178670"/>
            </a:xfrm>
            <a:custGeom>
              <a:avLst/>
              <a:gdLst>
                <a:gd name="T0" fmla="*/ 66 w 306"/>
                <a:gd name="T1" fmla="*/ 230 h 236"/>
                <a:gd name="T2" fmla="*/ 57 w 306"/>
                <a:gd name="T3" fmla="*/ 226 h 236"/>
                <a:gd name="T4" fmla="*/ 49 w 306"/>
                <a:gd name="T5" fmla="*/ 224 h 236"/>
                <a:gd name="T6" fmla="*/ 44 w 306"/>
                <a:gd name="T7" fmla="*/ 226 h 236"/>
                <a:gd name="T8" fmla="*/ 38 w 306"/>
                <a:gd name="T9" fmla="*/ 222 h 236"/>
                <a:gd name="T10" fmla="*/ 40 w 306"/>
                <a:gd name="T11" fmla="*/ 215 h 236"/>
                <a:gd name="T12" fmla="*/ 38 w 306"/>
                <a:gd name="T13" fmla="*/ 211 h 236"/>
                <a:gd name="T14" fmla="*/ 28 w 306"/>
                <a:gd name="T15" fmla="*/ 213 h 236"/>
                <a:gd name="T16" fmla="*/ 19 w 306"/>
                <a:gd name="T17" fmla="*/ 201 h 236"/>
                <a:gd name="T18" fmla="*/ 0 w 306"/>
                <a:gd name="T19" fmla="*/ 182 h 236"/>
                <a:gd name="T20" fmla="*/ 4 w 306"/>
                <a:gd name="T21" fmla="*/ 173 h 236"/>
                <a:gd name="T22" fmla="*/ 9 w 306"/>
                <a:gd name="T23" fmla="*/ 171 h 236"/>
                <a:gd name="T24" fmla="*/ 28 w 306"/>
                <a:gd name="T25" fmla="*/ 171 h 236"/>
                <a:gd name="T26" fmla="*/ 42 w 306"/>
                <a:gd name="T27" fmla="*/ 167 h 236"/>
                <a:gd name="T28" fmla="*/ 51 w 306"/>
                <a:gd name="T29" fmla="*/ 165 h 236"/>
                <a:gd name="T30" fmla="*/ 63 w 306"/>
                <a:gd name="T31" fmla="*/ 161 h 236"/>
                <a:gd name="T32" fmla="*/ 74 w 306"/>
                <a:gd name="T33" fmla="*/ 150 h 236"/>
                <a:gd name="T34" fmla="*/ 78 w 306"/>
                <a:gd name="T35" fmla="*/ 142 h 236"/>
                <a:gd name="T36" fmla="*/ 80 w 306"/>
                <a:gd name="T37" fmla="*/ 85 h 236"/>
                <a:gd name="T38" fmla="*/ 135 w 306"/>
                <a:gd name="T39" fmla="*/ 55 h 236"/>
                <a:gd name="T40" fmla="*/ 259 w 306"/>
                <a:gd name="T41" fmla="*/ 9 h 236"/>
                <a:gd name="T42" fmla="*/ 280 w 306"/>
                <a:gd name="T43" fmla="*/ 5 h 236"/>
                <a:gd name="T44" fmla="*/ 293 w 306"/>
                <a:gd name="T45" fmla="*/ 34 h 236"/>
                <a:gd name="T46" fmla="*/ 291 w 306"/>
                <a:gd name="T47" fmla="*/ 42 h 236"/>
                <a:gd name="T48" fmla="*/ 304 w 306"/>
                <a:gd name="T49" fmla="*/ 66 h 236"/>
                <a:gd name="T50" fmla="*/ 295 w 306"/>
                <a:gd name="T51" fmla="*/ 106 h 236"/>
                <a:gd name="T52" fmla="*/ 264 w 306"/>
                <a:gd name="T53" fmla="*/ 169 h 236"/>
                <a:gd name="T54" fmla="*/ 262 w 306"/>
                <a:gd name="T55" fmla="*/ 173 h 236"/>
                <a:gd name="T56" fmla="*/ 257 w 306"/>
                <a:gd name="T57" fmla="*/ 175 h 236"/>
                <a:gd name="T58" fmla="*/ 255 w 306"/>
                <a:gd name="T59" fmla="*/ 198 h 236"/>
                <a:gd name="T60" fmla="*/ 253 w 306"/>
                <a:gd name="T61" fmla="*/ 205 h 236"/>
                <a:gd name="T62" fmla="*/ 249 w 306"/>
                <a:gd name="T63" fmla="*/ 205 h 236"/>
                <a:gd name="T64" fmla="*/ 245 w 306"/>
                <a:gd name="T65" fmla="*/ 207 h 236"/>
                <a:gd name="T66" fmla="*/ 240 w 306"/>
                <a:gd name="T67" fmla="*/ 209 h 236"/>
                <a:gd name="T68" fmla="*/ 232 w 306"/>
                <a:gd name="T69" fmla="*/ 211 h 236"/>
                <a:gd name="T70" fmla="*/ 219 w 306"/>
                <a:gd name="T71" fmla="*/ 207 h 236"/>
                <a:gd name="T72" fmla="*/ 207 w 306"/>
                <a:gd name="T73" fmla="*/ 209 h 236"/>
                <a:gd name="T74" fmla="*/ 192 w 306"/>
                <a:gd name="T75" fmla="*/ 209 h 236"/>
                <a:gd name="T76" fmla="*/ 181 w 306"/>
                <a:gd name="T77" fmla="*/ 220 h 236"/>
                <a:gd name="T78" fmla="*/ 169 w 306"/>
                <a:gd name="T79" fmla="*/ 215 h 236"/>
                <a:gd name="T80" fmla="*/ 158 w 306"/>
                <a:gd name="T81" fmla="*/ 211 h 236"/>
                <a:gd name="T82" fmla="*/ 154 w 306"/>
                <a:gd name="T83" fmla="*/ 209 h 236"/>
                <a:gd name="T84" fmla="*/ 148 w 306"/>
                <a:gd name="T85" fmla="*/ 205 h 236"/>
                <a:gd name="T86" fmla="*/ 141 w 306"/>
                <a:gd name="T87" fmla="*/ 207 h 236"/>
                <a:gd name="T88" fmla="*/ 135 w 306"/>
                <a:gd name="T89" fmla="*/ 209 h 236"/>
                <a:gd name="T90" fmla="*/ 131 w 306"/>
                <a:gd name="T91" fmla="*/ 213 h 236"/>
                <a:gd name="T92" fmla="*/ 122 w 306"/>
                <a:gd name="T93" fmla="*/ 203 h 236"/>
                <a:gd name="T94" fmla="*/ 116 w 306"/>
                <a:gd name="T95" fmla="*/ 198 h 236"/>
                <a:gd name="T96" fmla="*/ 110 w 306"/>
                <a:gd name="T97" fmla="*/ 196 h 236"/>
                <a:gd name="T98" fmla="*/ 101 w 306"/>
                <a:gd name="T99" fmla="*/ 196 h 236"/>
                <a:gd name="T100" fmla="*/ 97 w 306"/>
                <a:gd name="T101" fmla="*/ 196 h 236"/>
                <a:gd name="T102" fmla="*/ 89 w 306"/>
                <a:gd name="T103" fmla="*/ 196 h 236"/>
                <a:gd name="T104" fmla="*/ 82 w 306"/>
                <a:gd name="T105" fmla="*/ 198 h 236"/>
                <a:gd name="T106" fmla="*/ 78 w 306"/>
                <a:gd name="T107" fmla="*/ 201 h 236"/>
                <a:gd name="T108" fmla="*/ 74 w 306"/>
                <a:gd name="T109" fmla="*/ 205 h 236"/>
                <a:gd name="T110" fmla="*/ 74 w 306"/>
                <a:gd name="T111" fmla="*/ 209 h 236"/>
                <a:gd name="T112" fmla="*/ 74 w 306"/>
                <a:gd name="T113" fmla="*/ 213 h 236"/>
                <a:gd name="T114" fmla="*/ 76 w 306"/>
                <a:gd name="T115" fmla="*/ 217 h 236"/>
                <a:gd name="T116" fmla="*/ 68 w 306"/>
                <a:gd name="T117" fmla="*/ 222 h 236"/>
                <a:gd name="T118" fmla="*/ 68 w 306"/>
                <a:gd name="T119" fmla="*/ 226 h 236"/>
                <a:gd name="T120" fmla="*/ 72 w 306"/>
                <a:gd name="T121" fmla="*/ 232 h 236"/>
                <a:gd name="T122" fmla="*/ 70 w 306"/>
                <a:gd name="T123" fmla="*/ 2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6" h="236">
                  <a:moveTo>
                    <a:pt x="70" y="236"/>
                  </a:moveTo>
                  <a:lnTo>
                    <a:pt x="66" y="230"/>
                  </a:lnTo>
                  <a:lnTo>
                    <a:pt x="61" y="230"/>
                  </a:lnTo>
                  <a:lnTo>
                    <a:pt x="57" y="226"/>
                  </a:lnTo>
                  <a:lnTo>
                    <a:pt x="51" y="220"/>
                  </a:lnTo>
                  <a:lnTo>
                    <a:pt x="49" y="224"/>
                  </a:lnTo>
                  <a:lnTo>
                    <a:pt x="49" y="226"/>
                  </a:lnTo>
                  <a:lnTo>
                    <a:pt x="44" y="226"/>
                  </a:lnTo>
                  <a:lnTo>
                    <a:pt x="42" y="228"/>
                  </a:lnTo>
                  <a:lnTo>
                    <a:pt x="38" y="222"/>
                  </a:lnTo>
                  <a:lnTo>
                    <a:pt x="40" y="217"/>
                  </a:lnTo>
                  <a:lnTo>
                    <a:pt x="40" y="215"/>
                  </a:lnTo>
                  <a:lnTo>
                    <a:pt x="38" y="213"/>
                  </a:lnTo>
                  <a:lnTo>
                    <a:pt x="38" y="211"/>
                  </a:lnTo>
                  <a:lnTo>
                    <a:pt x="36" y="209"/>
                  </a:lnTo>
                  <a:lnTo>
                    <a:pt x="28" y="213"/>
                  </a:lnTo>
                  <a:lnTo>
                    <a:pt x="19" y="209"/>
                  </a:lnTo>
                  <a:lnTo>
                    <a:pt x="19" y="201"/>
                  </a:lnTo>
                  <a:lnTo>
                    <a:pt x="0" y="188"/>
                  </a:lnTo>
                  <a:lnTo>
                    <a:pt x="0" y="182"/>
                  </a:lnTo>
                  <a:lnTo>
                    <a:pt x="2" y="177"/>
                  </a:lnTo>
                  <a:lnTo>
                    <a:pt x="4" y="173"/>
                  </a:lnTo>
                  <a:lnTo>
                    <a:pt x="4" y="169"/>
                  </a:lnTo>
                  <a:lnTo>
                    <a:pt x="9" y="171"/>
                  </a:lnTo>
                  <a:lnTo>
                    <a:pt x="23" y="169"/>
                  </a:lnTo>
                  <a:lnTo>
                    <a:pt x="28" y="171"/>
                  </a:lnTo>
                  <a:lnTo>
                    <a:pt x="34" y="167"/>
                  </a:lnTo>
                  <a:lnTo>
                    <a:pt x="42" y="167"/>
                  </a:lnTo>
                  <a:lnTo>
                    <a:pt x="47" y="167"/>
                  </a:lnTo>
                  <a:lnTo>
                    <a:pt x="51" y="165"/>
                  </a:lnTo>
                  <a:lnTo>
                    <a:pt x="57" y="163"/>
                  </a:lnTo>
                  <a:lnTo>
                    <a:pt x="63" y="161"/>
                  </a:lnTo>
                  <a:lnTo>
                    <a:pt x="74" y="154"/>
                  </a:lnTo>
                  <a:lnTo>
                    <a:pt x="74" y="150"/>
                  </a:lnTo>
                  <a:lnTo>
                    <a:pt x="76" y="144"/>
                  </a:lnTo>
                  <a:lnTo>
                    <a:pt x="78" y="142"/>
                  </a:lnTo>
                  <a:lnTo>
                    <a:pt x="80" y="123"/>
                  </a:lnTo>
                  <a:lnTo>
                    <a:pt x="80" y="85"/>
                  </a:lnTo>
                  <a:lnTo>
                    <a:pt x="112" y="78"/>
                  </a:lnTo>
                  <a:lnTo>
                    <a:pt x="135" y="55"/>
                  </a:lnTo>
                  <a:lnTo>
                    <a:pt x="226" y="0"/>
                  </a:lnTo>
                  <a:lnTo>
                    <a:pt x="259" y="9"/>
                  </a:lnTo>
                  <a:lnTo>
                    <a:pt x="264" y="13"/>
                  </a:lnTo>
                  <a:lnTo>
                    <a:pt x="280" y="5"/>
                  </a:lnTo>
                  <a:lnTo>
                    <a:pt x="283" y="7"/>
                  </a:lnTo>
                  <a:lnTo>
                    <a:pt x="293" y="34"/>
                  </a:lnTo>
                  <a:lnTo>
                    <a:pt x="293" y="40"/>
                  </a:lnTo>
                  <a:lnTo>
                    <a:pt x="291" y="42"/>
                  </a:lnTo>
                  <a:lnTo>
                    <a:pt x="306" y="59"/>
                  </a:lnTo>
                  <a:lnTo>
                    <a:pt x="304" y="66"/>
                  </a:lnTo>
                  <a:lnTo>
                    <a:pt x="302" y="68"/>
                  </a:lnTo>
                  <a:lnTo>
                    <a:pt x="295" y="106"/>
                  </a:lnTo>
                  <a:lnTo>
                    <a:pt x="297" y="135"/>
                  </a:lnTo>
                  <a:lnTo>
                    <a:pt x="264" y="169"/>
                  </a:lnTo>
                  <a:lnTo>
                    <a:pt x="264" y="171"/>
                  </a:lnTo>
                  <a:lnTo>
                    <a:pt x="262" y="173"/>
                  </a:lnTo>
                  <a:lnTo>
                    <a:pt x="259" y="173"/>
                  </a:lnTo>
                  <a:lnTo>
                    <a:pt x="257" y="175"/>
                  </a:lnTo>
                  <a:lnTo>
                    <a:pt x="259" y="201"/>
                  </a:lnTo>
                  <a:lnTo>
                    <a:pt x="255" y="198"/>
                  </a:lnTo>
                  <a:lnTo>
                    <a:pt x="253" y="203"/>
                  </a:lnTo>
                  <a:lnTo>
                    <a:pt x="253" y="205"/>
                  </a:lnTo>
                  <a:lnTo>
                    <a:pt x="251" y="205"/>
                  </a:lnTo>
                  <a:lnTo>
                    <a:pt x="249" y="205"/>
                  </a:lnTo>
                  <a:lnTo>
                    <a:pt x="245" y="205"/>
                  </a:lnTo>
                  <a:lnTo>
                    <a:pt x="245" y="207"/>
                  </a:lnTo>
                  <a:lnTo>
                    <a:pt x="240" y="209"/>
                  </a:lnTo>
                  <a:lnTo>
                    <a:pt x="240" y="209"/>
                  </a:lnTo>
                  <a:lnTo>
                    <a:pt x="234" y="211"/>
                  </a:lnTo>
                  <a:lnTo>
                    <a:pt x="232" y="211"/>
                  </a:lnTo>
                  <a:lnTo>
                    <a:pt x="226" y="211"/>
                  </a:lnTo>
                  <a:lnTo>
                    <a:pt x="219" y="207"/>
                  </a:lnTo>
                  <a:lnTo>
                    <a:pt x="211" y="207"/>
                  </a:lnTo>
                  <a:lnTo>
                    <a:pt x="207" y="209"/>
                  </a:lnTo>
                  <a:lnTo>
                    <a:pt x="196" y="207"/>
                  </a:lnTo>
                  <a:lnTo>
                    <a:pt x="192" y="209"/>
                  </a:lnTo>
                  <a:lnTo>
                    <a:pt x="186" y="215"/>
                  </a:lnTo>
                  <a:lnTo>
                    <a:pt x="181" y="220"/>
                  </a:lnTo>
                  <a:lnTo>
                    <a:pt x="177" y="217"/>
                  </a:lnTo>
                  <a:lnTo>
                    <a:pt x="169" y="215"/>
                  </a:lnTo>
                  <a:lnTo>
                    <a:pt x="165" y="215"/>
                  </a:lnTo>
                  <a:lnTo>
                    <a:pt x="158" y="211"/>
                  </a:lnTo>
                  <a:lnTo>
                    <a:pt x="154" y="209"/>
                  </a:lnTo>
                  <a:lnTo>
                    <a:pt x="154" y="209"/>
                  </a:lnTo>
                  <a:lnTo>
                    <a:pt x="152" y="205"/>
                  </a:lnTo>
                  <a:lnTo>
                    <a:pt x="148" y="205"/>
                  </a:lnTo>
                  <a:lnTo>
                    <a:pt x="148" y="207"/>
                  </a:lnTo>
                  <a:lnTo>
                    <a:pt x="141" y="207"/>
                  </a:lnTo>
                  <a:lnTo>
                    <a:pt x="139" y="209"/>
                  </a:lnTo>
                  <a:lnTo>
                    <a:pt x="135" y="209"/>
                  </a:lnTo>
                  <a:lnTo>
                    <a:pt x="133" y="211"/>
                  </a:lnTo>
                  <a:lnTo>
                    <a:pt x="131" y="213"/>
                  </a:lnTo>
                  <a:lnTo>
                    <a:pt x="129" y="209"/>
                  </a:lnTo>
                  <a:lnTo>
                    <a:pt x="122" y="203"/>
                  </a:lnTo>
                  <a:lnTo>
                    <a:pt x="122" y="201"/>
                  </a:lnTo>
                  <a:lnTo>
                    <a:pt x="116" y="198"/>
                  </a:lnTo>
                  <a:lnTo>
                    <a:pt x="112" y="198"/>
                  </a:lnTo>
                  <a:lnTo>
                    <a:pt x="110" y="196"/>
                  </a:lnTo>
                  <a:lnTo>
                    <a:pt x="106" y="196"/>
                  </a:lnTo>
                  <a:lnTo>
                    <a:pt x="101" y="196"/>
                  </a:lnTo>
                  <a:lnTo>
                    <a:pt x="99" y="196"/>
                  </a:lnTo>
                  <a:lnTo>
                    <a:pt x="97" y="196"/>
                  </a:lnTo>
                  <a:lnTo>
                    <a:pt x="91" y="196"/>
                  </a:lnTo>
                  <a:lnTo>
                    <a:pt x="89" y="196"/>
                  </a:lnTo>
                  <a:lnTo>
                    <a:pt x="87" y="196"/>
                  </a:lnTo>
                  <a:lnTo>
                    <a:pt x="82" y="198"/>
                  </a:lnTo>
                  <a:lnTo>
                    <a:pt x="80" y="198"/>
                  </a:lnTo>
                  <a:lnTo>
                    <a:pt x="78" y="201"/>
                  </a:lnTo>
                  <a:lnTo>
                    <a:pt x="74" y="203"/>
                  </a:lnTo>
                  <a:lnTo>
                    <a:pt x="74" y="205"/>
                  </a:lnTo>
                  <a:lnTo>
                    <a:pt x="74" y="207"/>
                  </a:lnTo>
                  <a:lnTo>
                    <a:pt x="74" y="209"/>
                  </a:lnTo>
                  <a:lnTo>
                    <a:pt x="74" y="209"/>
                  </a:lnTo>
                  <a:lnTo>
                    <a:pt x="74" y="213"/>
                  </a:lnTo>
                  <a:lnTo>
                    <a:pt x="76" y="215"/>
                  </a:lnTo>
                  <a:lnTo>
                    <a:pt x="76" y="217"/>
                  </a:lnTo>
                  <a:lnTo>
                    <a:pt x="72" y="217"/>
                  </a:lnTo>
                  <a:lnTo>
                    <a:pt x="68" y="222"/>
                  </a:lnTo>
                  <a:lnTo>
                    <a:pt x="70" y="224"/>
                  </a:lnTo>
                  <a:lnTo>
                    <a:pt x="68" y="226"/>
                  </a:lnTo>
                  <a:lnTo>
                    <a:pt x="70" y="232"/>
                  </a:lnTo>
                  <a:lnTo>
                    <a:pt x="72" y="232"/>
                  </a:lnTo>
                  <a:lnTo>
                    <a:pt x="72" y="234"/>
                  </a:lnTo>
                  <a:lnTo>
                    <a:pt x="70" y="236"/>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46" name="Freeform 133">
              <a:extLst>
                <a:ext uri="{FF2B5EF4-FFF2-40B4-BE49-F238E27FC236}">
                  <a16:creationId xmlns:a16="http://schemas.microsoft.com/office/drawing/2014/main" id="{2AE96CBE-A3D5-4876-98B9-A3D1EC2B8457}"/>
                </a:ext>
              </a:extLst>
            </p:cNvPr>
            <p:cNvSpPr>
              <a:spLocks/>
            </p:cNvSpPr>
            <p:nvPr/>
          </p:nvSpPr>
          <p:spPr bwMode="auto">
            <a:xfrm>
              <a:off x="4334730" y="3239017"/>
              <a:ext cx="182988" cy="146873"/>
            </a:xfrm>
            <a:custGeom>
              <a:avLst/>
              <a:gdLst>
                <a:gd name="T0" fmla="*/ 215 w 227"/>
                <a:gd name="T1" fmla="*/ 11 h 194"/>
                <a:gd name="T2" fmla="*/ 200 w 227"/>
                <a:gd name="T3" fmla="*/ 7 h 194"/>
                <a:gd name="T4" fmla="*/ 196 w 227"/>
                <a:gd name="T5" fmla="*/ 9 h 194"/>
                <a:gd name="T6" fmla="*/ 187 w 227"/>
                <a:gd name="T7" fmla="*/ 13 h 194"/>
                <a:gd name="T8" fmla="*/ 179 w 227"/>
                <a:gd name="T9" fmla="*/ 15 h 194"/>
                <a:gd name="T10" fmla="*/ 158 w 227"/>
                <a:gd name="T11" fmla="*/ 11 h 194"/>
                <a:gd name="T12" fmla="*/ 139 w 227"/>
                <a:gd name="T13" fmla="*/ 13 h 194"/>
                <a:gd name="T14" fmla="*/ 124 w 227"/>
                <a:gd name="T15" fmla="*/ 21 h 194"/>
                <a:gd name="T16" fmla="*/ 105 w 227"/>
                <a:gd name="T17" fmla="*/ 15 h 194"/>
                <a:gd name="T18" fmla="*/ 99 w 227"/>
                <a:gd name="T19" fmla="*/ 9 h 194"/>
                <a:gd name="T20" fmla="*/ 88 w 227"/>
                <a:gd name="T21" fmla="*/ 11 h 194"/>
                <a:gd name="T22" fmla="*/ 80 w 227"/>
                <a:gd name="T23" fmla="*/ 15 h 194"/>
                <a:gd name="T24" fmla="*/ 69 w 227"/>
                <a:gd name="T25" fmla="*/ 7 h 194"/>
                <a:gd name="T26" fmla="*/ 59 w 227"/>
                <a:gd name="T27" fmla="*/ 2 h 194"/>
                <a:gd name="T28" fmla="*/ 48 w 227"/>
                <a:gd name="T29" fmla="*/ 0 h 194"/>
                <a:gd name="T30" fmla="*/ 38 w 227"/>
                <a:gd name="T31" fmla="*/ 0 h 194"/>
                <a:gd name="T32" fmla="*/ 29 w 227"/>
                <a:gd name="T33" fmla="*/ 2 h 194"/>
                <a:gd name="T34" fmla="*/ 21 w 227"/>
                <a:gd name="T35" fmla="*/ 7 h 194"/>
                <a:gd name="T36" fmla="*/ 21 w 227"/>
                <a:gd name="T37" fmla="*/ 13 h 194"/>
                <a:gd name="T38" fmla="*/ 23 w 227"/>
                <a:gd name="T39" fmla="*/ 19 h 194"/>
                <a:gd name="T40" fmla="*/ 15 w 227"/>
                <a:gd name="T41" fmla="*/ 26 h 194"/>
                <a:gd name="T42" fmla="*/ 17 w 227"/>
                <a:gd name="T43" fmla="*/ 36 h 194"/>
                <a:gd name="T44" fmla="*/ 17 w 227"/>
                <a:gd name="T45" fmla="*/ 40 h 194"/>
                <a:gd name="T46" fmla="*/ 21 w 227"/>
                <a:gd name="T47" fmla="*/ 53 h 194"/>
                <a:gd name="T48" fmla="*/ 23 w 227"/>
                <a:gd name="T49" fmla="*/ 68 h 194"/>
                <a:gd name="T50" fmla="*/ 17 w 227"/>
                <a:gd name="T51" fmla="*/ 72 h 194"/>
                <a:gd name="T52" fmla="*/ 17 w 227"/>
                <a:gd name="T53" fmla="*/ 78 h 194"/>
                <a:gd name="T54" fmla="*/ 10 w 227"/>
                <a:gd name="T55" fmla="*/ 89 h 194"/>
                <a:gd name="T56" fmla="*/ 4 w 227"/>
                <a:gd name="T57" fmla="*/ 93 h 194"/>
                <a:gd name="T58" fmla="*/ 0 w 227"/>
                <a:gd name="T59" fmla="*/ 102 h 194"/>
                <a:gd name="T60" fmla="*/ 0 w 227"/>
                <a:gd name="T61" fmla="*/ 110 h 194"/>
                <a:gd name="T62" fmla="*/ 0 w 227"/>
                <a:gd name="T63" fmla="*/ 116 h 194"/>
                <a:gd name="T64" fmla="*/ 0 w 227"/>
                <a:gd name="T65" fmla="*/ 129 h 194"/>
                <a:gd name="T66" fmla="*/ 0 w 227"/>
                <a:gd name="T67" fmla="*/ 146 h 194"/>
                <a:gd name="T68" fmla="*/ 15 w 227"/>
                <a:gd name="T69" fmla="*/ 148 h 194"/>
                <a:gd name="T70" fmla="*/ 42 w 227"/>
                <a:gd name="T71" fmla="*/ 173 h 194"/>
                <a:gd name="T72" fmla="*/ 48 w 227"/>
                <a:gd name="T73" fmla="*/ 188 h 194"/>
                <a:gd name="T74" fmla="*/ 80 w 227"/>
                <a:gd name="T75" fmla="*/ 194 h 194"/>
                <a:gd name="T76" fmla="*/ 95 w 227"/>
                <a:gd name="T77" fmla="*/ 190 h 194"/>
                <a:gd name="T78" fmla="*/ 105 w 227"/>
                <a:gd name="T79" fmla="*/ 184 h 194"/>
                <a:gd name="T80" fmla="*/ 112 w 227"/>
                <a:gd name="T81" fmla="*/ 188 h 194"/>
                <a:gd name="T82" fmla="*/ 118 w 227"/>
                <a:gd name="T83" fmla="*/ 173 h 194"/>
                <a:gd name="T84" fmla="*/ 120 w 227"/>
                <a:gd name="T85" fmla="*/ 163 h 194"/>
                <a:gd name="T86" fmla="*/ 126 w 227"/>
                <a:gd name="T87" fmla="*/ 154 h 194"/>
                <a:gd name="T88" fmla="*/ 133 w 227"/>
                <a:gd name="T89" fmla="*/ 144 h 194"/>
                <a:gd name="T90" fmla="*/ 141 w 227"/>
                <a:gd name="T91" fmla="*/ 139 h 194"/>
                <a:gd name="T92" fmla="*/ 150 w 227"/>
                <a:gd name="T93" fmla="*/ 142 h 194"/>
                <a:gd name="T94" fmla="*/ 158 w 227"/>
                <a:gd name="T95" fmla="*/ 150 h 194"/>
                <a:gd name="T96" fmla="*/ 168 w 227"/>
                <a:gd name="T97" fmla="*/ 146 h 194"/>
                <a:gd name="T98" fmla="*/ 173 w 227"/>
                <a:gd name="T99" fmla="*/ 139 h 194"/>
                <a:gd name="T100" fmla="*/ 175 w 227"/>
                <a:gd name="T101" fmla="*/ 129 h 194"/>
                <a:gd name="T102" fmla="*/ 181 w 227"/>
                <a:gd name="T103" fmla="*/ 116 h 194"/>
                <a:gd name="T104" fmla="*/ 194 w 227"/>
                <a:gd name="T105" fmla="*/ 106 h 194"/>
                <a:gd name="T106" fmla="*/ 194 w 227"/>
                <a:gd name="T107" fmla="*/ 91 h 194"/>
                <a:gd name="T108" fmla="*/ 206 w 227"/>
                <a:gd name="T109" fmla="*/ 83 h 194"/>
                <a:gd name="T110" fmla="*/ 206 w 227"/>
                <a:gd name="T111" fmla="*/ 70 h 194"/>
                <a:gd name="T112" fmla="*/ 213 w 227"/>
                <a:gd name="T113" fmla="*/ 57 h 194"/>
                <a:gd name="T114" fmla="*/ 221 w 227"/>
                <a:gd name="T115" fmla="*/ 53 h 194"/>
                <a:gd name="T116" fmla="*/ 227 w 227"/>
                <a:gd name="T117" fmla="*/ 47 h 194"/>
                <a:gd name="T118" fmla="*/ 225 w 227"/>
                <a:gd name="T119" fmla="*/ 34 h 194"/>
                <a:gd name="T120" fmla="*/ 219 w 227"/>
                <a:gd name="T121" fmla="*/ 24 h 194"/>
                <a:gd name="T122" fmla="*/ 217 w 227"/>
                <a:gd name="T123" fmla="*/ 1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7" h="194">
                  <a:moveTo>
                    <a:pt x="217" y="17"/>
                  </a:moveTo>
                  <a:lnTo>
                    <a:pt x="217" y="17"/>
                  </a:lnTo>
                  <a:lnTo>
                    <a:pt x="215" y="11"/>
                  </a:lnTo>
                  <a:lnTo>
                    <a:pt x="209" y="5"/>
                  </a:lnTo>
                  <a:lnTo>
                    <a:pt x="202" y="2"/>
                  </a:lnTo>
                  <a:lnTo>
                    <a:pt x="200" y="7"/>
                  </a:lnTo>
                  <a:lnTo>
                    <a:pt x="200" y="9"/>
                  </a:lnTo>
                  <a:lnTo>
                    <a:pt x="198" y="9"/>
                  </a:lnTo>
                  <a:lnTo>
                    <a:pt x="196" y="9"/>
                  </a:lnTo>
                  <a:lnTo>
                    <a:pt x="192" y="9"/>
                  </a:lnTo>
                  <a:lnTo>
                    <a:pt x="192" y="11"/>
                  </a:lnTo>
                  <a:lnTo>
                    <a:pt x="187" y="13"/>
                  </a:lnTo>
                  <a:lnTo>
                    <a:pt x="185" y="17"/>
                  </a:lnTo>
                  <a:lnTo>
                    <a:pt x="181" y="17"/>
                  </a:lnTo>
                  <a:lnTo>
                    <a:pt x="179" y="15"/>
                  </a:lnTo>
                  <a:lnTo>
                    <a:pt x="173" y="15"/>
                  </a:lnTo>
                  <a:lnTo>
                    <a:pt x="166" y="11"/>
                  </a:lnTo>
                  <a:lnTo>
                    <a:pt x="158" y="11"/>
                  </a:lnTo>
                  <a:lnTo>
                    <a:pt x="154" y="13"/>
                  </a:lnTo>
                  <a:lnTo>
                    <a:pt x="143" y="11"/>
                  </a:lnTo>
                  <a:lnTo>
                    <a:pt x="139" y="13"/>
                  </a:lnTo>
                  <a:lnTo>
                    <a:pt x="133" y="19"/>
                  </a:lnTo>
                  <a:lnTo>
                    <a:pt x="128" y="24"/>
                  </a:lnTo>
                  <a:lnTo>
                    <a:pt x="124" y="21"/>
                  </a:lnTo>
                  <a:lnTo>
                    <a:pt x="116" y="19"/>
                  </a:lnTo>
                  <a:lnTo>
                    <a:pt x="112" y="19"/>
                  </a:lnTo>
                  <a:lnTo>
                    <a:pt x="105" y="15"/>
                  </a:lnTo>
                  <a:lnTo>
                    <a:pt x="101" y="13"/>
                  </a:lnTo>
                  <a:lnTo>
                    <a:pt x="101" y="13"/>
                  </a:lnTo>
                  <a:lnTo>
                    <a:pt x="99" y="9"/>
                  </a:lnTo>
                  <a:lnTo>
                    <a:pt x="95" y="9"/>
                  </a:lnTo>
                  <a:lnTo>
                    <a:pt x="95" y="11"/>
                  </a:lnTo>
                  <a:lnTo>
                    <a:pt x="88" y="11"/>
                  </a:lnTo>
                  <a:lnTo>
                    <a:pt x="86" y="13"/>
                  </a:lnTo>
                  <a:lnTo>
                    <a:pt x="82" y="13"/>
                  </a:lnTo>
                  <a:lnTo>
                    <a:pt x="80" y="15"/>
                  </a:lnTo>
                  <a:lnTo>
                    <a:pt x="78" y="17"/>
                  </a:lnTo>
                  <a:lnTo>
                    <a:pt x="76" y="13"/>
                  </a:lnTo>
                  <a:lnTo>
                    <a:pt x="69" y="7"/>
                  </a:lnTo>
                  <a:lnTo>
                    <a:pt x="69" y="5"/>
                  </a:lnTo>
                  <a:lnTo>
                    <a:pt x="63" y="2"/>
                  </a:lnTo>
                  <a:lnTo>
                    <a:pt x="59" y="2"/>
                  </a:lnTo>
                  <a:lnTo>
                    <a:pt x="57" y="0"/>
                  </a:lnTo>
                  <a:lnTo>
                    <a:pt x="53" y="0"/>
                  </a:lnTo>
                  <a:lnTo>
                    <a:pt x="48" y="0"/>
                  </a:lnTo>
                  <a:lnTo>
                    <a:pt x="46" y="0"/>
                  </a:lnTo>
                  <a:lnTo>
                    <a:pt x="44" y="0"/>
                  </a:lnTo>
                  <a:lnTo>
                    <a:pt x="38" y="0"/>
                  </a:lnTo>
                  <a:lnTo>
                    <a:pt x="36" y="0"/>
                  </a:lnTo>
                  <a:lnTo>
                    <a:pt x="34" y="0"/>
                  </a:lnTo>
                  <a:lnTo>
                    <a:pt x="29" y="2"/>
                  </a:lnTo>
                  <a:lnTo>
                    <a:pt x="27" y="2"/>
                  </a:lnTo>
                  <a:lnTo>
                    <a:pt x="25" y="5"/>
                  </a:lnTo>
                  <a:lnTo>
                    <a:pt x="21" y="7"/>
                  </a:lnTo>
                  <a:lnTo>
                    <a:pt x="21" y="9"/>
                  </a:lnTo>
                  <a:lnTo>
                    <a:pt x="21" y="11"/>
                  </a:lnTo>
                  <a:lnTo>
                    <a:pt x="21" y="13"/>
                  </a:lnTo>
                  <a:lnTo>
                    <a:pt x="21" y="13"/>
                  </a:lnTo>
                  <a:lnTo>
                    <a:pt x="21" y="17"/>
                  </a:lnTo>
                  <a:lnTo>
                    <a:pt x="23" y="19"/>
                  </a:lnTo>
                  <a:lnTo>
                    <a:pt x="23" y="21"/>
                  </a:lnTo>
                  <a:lnTo>
                    <a:pt x="19" y="21"/>
                  </a:lnTo>
                  <a:lnTo>
                    <a:pt x="15" y="26"/>
                  </a:lnTo>
                  <a:lnTo>
                    <a:pt x="17" y="28"/>
                  </a:lnTo>
                  <a:lnTo>
                    <a:pt x="15" y="30"/>
                  </a:lnTo>
                  <a:lnTo>
                    <a:pt x="17" y="36"/>
                  </a:lnTo>
                  <a:lnTo>
                    <a:pt x="19" y="36"/>
                  </a:lnTo>
                  <a:lnTo>
                    <a:pt x="19" y="38"/>
                  </a:lnTo>
                  <a:lnTo>
                    <a:pt x="17" y="40"/>
                  </a:lnTo>
                  <a:lnTo>
                    <a:pt x="15" y="45"/>
                  </a:lnTo>
                  <a:lnTo>
                    <a:pt x="17" y="49"/>
                  </a:lnTo>
                  <a:lnTo>
                    <a:pt x="21" y="53"/>
                  </a:lnTo>
                  <a:lnTo>
                    <a:pt x="21" y="57"/>
                  </a:lnTo>
                  <a:lnTo>
                    <a:pt x="23" y="64"/>
                  </a:lnTo>
                  <a:lnTo>
                    <a:pt x="23" y="68"/>
                  </a:lnTo>
                  <a:lnTo>
                    <a:pt x="19" y="68"/>
                  </a:lnTo>
                  <a:lnTo>
                    <a:pt x="17" y="70"/>
                  </a:lnTo>
                  <a:lnTo>
                    <a:pt x="17" y="72"/>
                  </a:lnTo>
                  <a:lnTo>
                    <a:pt x="21" y="76"/>
                  </a:lnTo>
                  <a:lnTo>
                    <a:pt x="19" y="78"/>
                  </a:lnTo>
                  <a:lnTo>
                    <a:pt x="17" y="78"/>
                  </a:lnTo>
                  <a:lnTo>
                    <a:pt x="15" y="80"/>
                  </a:lnTo>
                  <a:lnTo>
                    <a:pt x="13" y="83"/>
                  </a:lnTo>
                  <a:lnTo>
                    <a:pt x="10" y="89"/>
                  </a:lnTo>
                  <a:lnTo>
                    <a:pt x="8" y="91"/>
                  </a:lnTo>
                  <a:lnTo>
                    <a:pt x="6" y="93"/>
                  </a:lnTo>
                  <a:lnTo>
                    <a:pt x="4" y="93"/>
                  </a:lnTo>
                  <a:lnTo>
                    <a:pt x="2" y="95"/>
                  </a:lnTo>
                  <a:lnTo>
                    <a:pt x="0" y="97"/>
                  </a:lnTo>
                  <a:lnTo>
                    <a:pt x="0" y="102"/>
                  </a:lnTo>
                  <a:lnTo>
                    <a:pt x="0" y="104"/>
                  </a:lnTo>
                  <a:lnTo>
                    <a:pt x="0" y="108"/>
                  </a:lnTo>
                  <a:lnTo>
                    <a:pt x="0" y="110"/>
                  </a:lnTo>
                  <a:lnTo>
                    <a:pt x="0" y="112"/>
                  </a:lnTo>
                  <a:lnTo>
                    <a:pt x="0" y="114"/>
                  </a:lnTo>
                  <a:lnTo>
                    <a:pt x="0" y="116"/>
                  </a:lnTo>
                  <a:lnTo>
                    <a:pt x="0" y="118"/>
                  </a:lnTo>
                  <a:lnTo>
                    <a:pt x="0" y="120"/>
                  </a:lnTo>
                  <a:lnTo>
                    <a:pt x="0" y="129"/>
                  </a:lnTo>
                  <a:lnTo>
                    <a:pt x="0" y="133"/>
                  </a:lnTo>
                  <a:lnTo>
                    <a:pt x="2" y="135"/>
                  </a:lnTo>
                  <a:lnTo>
                    <a:pt x="0" y="146"/>
                  </a:lnTo>
                  <a:lnTo>
                    <a:pt x="2" y="150"/>
                  </a:lnTo>
                  <a:lnTo>
                    <a:pt x="8" y="152"/>
                  </a:lnTo>
                  <a:lnTo>
                    <a:pt x="15" y="148"/>
                  </a:lnTo>
                  <a:lnTo>
                    <a:pt x="29" y="156"/>
                  </a:lnTo>
                  <a:lnTo>
                    <a:pt x="38" y="165"/>
                  </a:lnTo>
                  <a:lnTo>
                    <a:pt x="42" y="173"/>
                  </a:lnTo>
                  <a:lnTo>
                    <a:pt x="42" y="180"/>
                  </a:lnTo>
                  <a:lnTo>
                    <a:pt x="46" y="182"/>
                  </a:lnTo>
                  <a:lnTo>
                    <a:pt x="48" y="188"/>
                  </a:lnTo>
                  <a:lnTo>
                    <a:pt x="53" y="194"/>
                  </a:lnTo>
                  <a:lnTo>
                    <a:pt x="59" y="194"/>
                  </a:lnTo>
                  <a:lnTo>
                    <a:pt x="80" y="194"/>
                  </a:lnTo>
                  <a:lnTo>
                    <a:pt x="84" y="192"/>
                  </a:lnTo>
                  <a:lnTo>
                    <a:pt x="86" y="192"/>
                  </a:lnTo>
                  <a:lnTo>
                    <a:pt x="95" y="190"/>
                  </a:lnTo>
                  <a:lnTo>
                    <a:pt x="99" y="190"/>
                  </a:lnTo>
                  <a:lnTo>
                    <a:pt x="103" y="190"/>
                  </a:lnTo>
                  <a:lnTo>
                    <a:pt x="105" y="184"/>
                  </a:lnTo>
                  <a:lnTo>
                    <a:pt x="109" y="188"/>
                  </a:lnTo>
                  <a:lnTo>
                    <a:pt x="109" y="188"/>
                  </a:lnTo>
                  <a:lnTo>
                    <a:pt x="112" y="188"/>
                  </a:lnTo>
                  <a:lnTo>
                    <a:pt x="112" y="186"/>
                  </a:lnTo>
                  <a:lnTo>
                    <a:pt x="116" y="180"/>
                  </a:lnTo>
                  <a:lnTo>
                    <a:pt x="118" y="173"/>
                  </a:lnTo>
                  <a:lnTo>
                    <a:pt x="118" y="169"/>
                  </a:lnTo>
                  <a:lnTo>
                    <a:pt x="118" y="165"/>
                  </a:lnTo>
                  <a:lnTo>
                    <a:pt x="120" y="163"/>
                  </a:lnTo>
                  <a:lnTo>
                    <a:pt x="120" y="161"/>
                  </a:lnTo>
                  <a:lnTo>
                    <a:pt x="122" y="158"/>
                  </a:lnTo>
                  <a:lnTo>
                    <a:pt x="126" y="154"/>
                  </a:lnTo>
                  <a:lnTo>
                    <a:pt x="128" y="152"/>
                  </a:lnTo>
                  <a:lnTo>
                    <a:pt x="133" y="148"/>
                  </a:lnTo>
                  <a:lnTo>
                    <a:pt x="133" y="144"/>
                  </a:lnTo>
                  <a:lnTo>
                    <a:pt x="135" y="142"/>
                  </a:lnTo>
                  <a:lnTo>
                    <a:pt x="139" y="142"/>
                  </a:lnTo>
                  <a:lnTo>
                    <a:pt x="141" y="139"/>
                  </a:lnTo>
                  <a:lnTo>
                    <a:pt x="141" y="142"/>
                  </a:lnTo>
                  <a:lnTo>
                    <a:pt x="147" y="142"/>
                  </a:lnTo>
                  <a:lnTo>
                    <a:pt x="150" y="142"/>
                  </a:lnTo>
                  <a:lnTo>
                    <a:pt x="154" y="144"/>
                  </a:lnTo>
                  <a:lnTo>
                    <a:pt x="156" y="148"/>
                  </a:lnTo>
                  <a:lnTo>
                    <a:pt x="158" y="150"/>
                  </a:lnTo>
                  <a:lnTo>
                    <a:pt x="160" y="152"/>
                  </a:lnTo>
                  <a:lnTo>
                    <a:pt x="164" y="150"/>
                  </a:lnTo>
                  <a:lnTo>
                    <a:pt x="168" y="146"/>
                  </a:lnTo>
                  <a:lnTo>
                    <a:pt x="168" y="144"/>
                  </a:lnTo>
                  <a:lnTo>
                    <a:pt x="168" y="142"/>
                  </a:lnTo>
                  <a:lnTo>
                    <a:pt x="173" y="139"/>
                  </a:lnTo>
                  <a:lnTo>
                    <a:pt x="175" y="135"/>
                  </a:lnTo>
                  <a:lnTo>
                    <a:pt x="175" y="133"/>
                  </a:lnTo>
                  <a:lnTo>
                    <a:pt x="175" y="129"/>
                  </a:lnTo>
                  <a:lnTo>
                    <a:pt x="181" y="123"/>
                  </a:lnTo>
                  <a:lnTo>
                    <a:pt x="183" y="118"/>
                  </a:lnTo>
                  <a:lnTo>
                    <a:pt x="181" y="116"/>
                  </a:lnTo>
                  <a:lnTo>
                    <a:pt x="183" y="114"/>
                  </a:lnTo>
                  <a:lnTo>
                    <a:pt x="190" y="108"/>
                  </a:lnTo>
                  <a:lnTo>
                    <a:pt x="194" y="106"/>
                  </a:lnTo>
                  <a:lnTo>
                    <a:pt x="194" y="102"/>
                  </a:lnTo>
                  <a:lnTo>
                    <a:pt x="194" y="97"/>
                  </a:lnTo>
                  <a:lnTo>
                    <a:pt x="194" y="91"/>
                  </a:lnTo>
                  <a:lnTo>
                    <a:pt x="196" y="89"/>
                  </a:lnTo>
                  <a:lnTo>
                    <a:pt x="202" y="87"/>
                  </a:lnTo>
                  <a:lnTo>
                    <a:pt x="206" y="83"/>
                  </a:lnTo>
                  <a:lnTo>
                    <a:pt x="206" y="78"/>
                  </a:lnTo>
                  <a:lnTo>
                    <a:pt x="206" y="74"/>
                  </a:lnTo>
                  <a:lnTo>
                    <a:pt x="206" y="70"/>
                  </a:lnTo>
                  <a:lnTo>
                    <a:pt x="209" y="66"/>
                  </a:lnTo>
                  <a:lnTo>
                    <a:pt x="211" y="59"/>
                  </a:lnTo>
                  <a:lnTo>
                    <a:pt x="213" y="57"/>
                  </a:lnTo>
                  <a:lnTo>
                    <a:pt x="215" y="57"/>
                  </a:lnTo>
                  <a:lnTo>
                    <a:pt x="217" y="53"/>
                  </a:lnTo>
                  <a:lnTo>
                    <a:pt x="221" y="53"/>
                  </a:lnTo>
                  <a:lnTo>
                    <a:pt x="223" y="51"/>
                  </a:lnTo>
                  <a:lnTo>
                    <a:pt x="227" y="49"/>
                  </a:lnTo>
                  <a:lnTo>
                    <a:pt x="227" y="47"/>
                  </a:lnTo>
                  <a:lnTo>
                    <a:pt x="225" y="40"/>
                  </a:lnTo>
                  <a:lnTo>
                    <a:pt x="225" y="38"/>
                  </a:lnTo>
                  <a:lnTo>
                    <a:pt x="225" y="34"/>
                  </a:lnTo>
                  <a:lnTo>
                    <a:pt x="221" y="34"/>
                  </a:lnTo>
                  <a:lnTo>
                    <a:pt x="219" y="30"/>
                  </a:lnTo>
                  <a:lnTo>
                    <a:pt x="219" y="24"/>
                  </a:lnTo>
                  <a:lnTo>
                    <a:pt x="219" y="21"/>
                  </a:lnTo>
                  <a:lnTo>
                    <a:pt x="217" y="17"/>
                  </a:lnTo>
                  <a:lnTo>
                    <a:pt x="217" y="1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47" name="Freeform 134">
              <a:extLst>
                <a:ext uri="{FF2B5EF4-FFF2-40B4-BE49-F238E27FC236}">
                  <a16:creationId xmlns:a16="http://schemas.microsoft.com/office/drawing/2014/main" id="{C956196F-7AEF-4424-A7B5-32DFC3FBAC3C}"/>
                </a:ext>
              </a:extLst>
            </p:cNvPr>
            <p:cNvSpPr>
              <a:spLocks/>
            </p:cNvSpPr>
            <p:nvPr/>
          </p:nvSpPr>
          <p:spPr bwMode="auto">
            <a:xfrm>
              <a:off x="4388739" y="3444942"/>
              <a:ext cx="5643" cy="5300"/>
            </a:xfrm>
            <a:custGeom>
              <a:avLst/>
              <a:gdLst>
                <a:gd name="T0" fmla="*/ 0 w 7"/>
                <a:gd name="T1" fmla="*/ 7 h 7"/>
                <a:gd name="T2" fmla="*/ 0 w 7"/>
                <a:gd name="T3" fmla="*/ 4 h 7"/>
                <a:gd name="T4" fmla="*/ 2 w 7"/>
                <a:gd name="T5" fmla="*/ 0 h 7"/>
                <a:gd name="T6" fmla="*/ 7 w 7"/>
                <a:gd name="T7" fmla="*/ 2 h 7"/>
                <a:gd name="T8" fmla="*/ 5 w 7"/>
                <a:gd name="T9" fmla="*/ 7 h 7"/>
                <a:gd name="T10" fmla="*/ 2 w 7"/>
                <a:gd name="T11" fmla="*/ 7 h 7"/>
                <a:gd name="T12" fmla="*/ 0 w 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0" y="7"/>
                  </a:moveTo>
                  <a:lnTo>
                    <a:pt x="0" y="4"/>
                  </a:lnTo>
                  <a:lnTo>
                    <a:pt x="2" y="0"/>
                  </a:lnTo>
                  <a:lnTo>
                    <a:pt x="7" y="2"/>
                  </a:lnTo>
                  <a:lnTo>
                    <a:pt x="5" y="7"/>
                  </a:lnTo>
                  <a:lnTo>
                    <a:pt x="2" y="7"/>
                  </a:lnTo>
                  <a:lnTo>
                    <a:pt x="0" y="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48" name="Freeform 135">
              <a:extLst>
                <a:ext uri="{FF2B5EF4-FFF2-40B4-BE49-F238E27FC236}">
                  <a16:creationId xmlns:a16="http://schemas.microsoft.com/office/drawing/2014/main" id="{1BB4BC0B-FA44-431B-878C-7CE0B57086F1}"/>
                </a:ext>
              </a:extLst>
            </p:cNvPr>
            <p:cNvSpPr>
              <a:spLocks/>
            </p:cNvSpPr>
            <p:nvPr/>
          </p:nvSpPr>
          <p:spPr bwMode="auto">
            <a:xfrm>
              <a:off x="4419370" y="3392704"/>
              <a:ext cx="8867" cy="10600"/>
            </a:xfrm>
            <a:custGeom>
              <a:avLst/>
              <a:gdLst>
                <a:gd name="T0" fmla="*/ 0 w 11"/>
                <a:gd name="T1" fmla="*/ 12 h 14"/>
                <a:gd name="T2" fmla="*/ 0 w 11"/>
                <a:gd name="T3" fmla="*/ 8 h 14"/>
                <a:gd name="T4" fmla="*/ 2 w 11"/>
                <a:gd name="T5" fmla="*/ 8 h 14"/>
                <a:gd name="T6" fmla="*/ 4 w 11"/>
                <a:gd name="T7" fmla="*/ 4 h 14"/>
                <a:gd name="T8" fmla="*/ 9 w 11"/>
                <a:gd name="T9" fmla="*/ 0 h 14"/>
                <a:gd name="T10" fmla="*/ 11 w 11"/>
                <a:gd name="T11" fmla="*/ 2 h 14"/>
                <a:gd name="T12" fmla="*/ 11 w 11"/>
                <a:gd name="T13" fmla="*/ 6 h 14"/>
                <a:gd name="T14" fmla="*/ 7 w 11"/>
                <a:gd name="T15" fmla="*/ 14 h 14"/>
                <a:gd name="T16" fmla="*/ 4 w 11"/>
                <a:gd name="T17" fmla="*/ 14 h 14"/>
                <a:gd name="T18" fmla="*/ 0 w 11"/>
                <a:gd name="T1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0" y="12"/>
                  </a:moveTo>
                  <a:lnTo>
                    <a:pt x="0" y="8"/>
                  </a:lnTo>
                  <a:lnTo>
                    <a:pt x="2" y="8"/>
                  </a:lnTo>
                  <a:lnTo>
                    <a:pt x="4" y="4"/>
                  </a:lnTo>
                  <a:lnTo>
                    <a:pt x="9" y="0"/>
                  </a:lnTo>
                  <a:lnTo>
                    <a:pt x="11" y="2"/>
                  </a:lnTo>
                  <a:lnTo>
                    <a:pt x="11" y="6"/>
                  </a:lnTo>
                  <a:lnTo>
                    <a:pt x="7" y="14"/>
                  </a:lnTo>
                  <a:lnTo>
                    <a:pt x="4" y="14"/>
                  </a:lnTo>
                  <a:lnTo>
                    <a:pt x="0" y="1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49" name="Freeform 136">
              <a:extLst>
                <a:ext uri="{FF2B5EF4-FFF2-40B4-BE49-F238E27FC236}">
                  <a16:creationId xmlns:a16="http://schemas.microsoft.com/office/drawing/2014/main" id="{2E2E325E-A876-409E-B2C5-A450494BC42A}"/>
                </a:ext>
              </a:extLst>
            </p:cNvPr>
            <p:cNvSpPr>
              <a:spLocks/>
            </p:cNvSpPr>
            <p:nvPr/>
          </p:nvSpPr>
          <p:spPr bwMode="auto">
            <a:xfrm>
              <a:off x="4425014" y="3251888"/>
              <a:ext cx="120111" cy="172614"/>
            </a:xfrm>
            <a:custGeom>
              <a:avLst/>
              <a:gdLst>
                <a:gd name="T0" fmla="*/ 4 w 149"/>
                <a:gd name="T1" fmla="*/ 163 h 228"/>
                <a:gd name="T2" fmla="*/ 6 w 149"/>
                <a:gd name="T3" fmla="*/ 148 h 228"/>
                <a:gd name="T4" fmla="*/ 10 w 149"/>
                <a:gd name="T5" fmla="*/ 141 h 228"/>
                <a:gd name="T6" fmla="*/ 21 w 149"/>
                <a:gd name="T7" fmla="*/ 131 h 228"/>
                <a:gd name="T8" fmla="*/ 27 w 149"/>
                <a:gd name="T9" fmla="*/ 125 h 228"/>
                <a:gd name="T10" fmla="*/ 35 w 149"/>
                <a:gd name="T11" fmla="*/ 125 h 228"/>
                <a:gd name="T12" fmla="*/ 44 w 149"/>
                <a:gd name="T13" fmla="*/ 131 h 228"/>
                <a:gd name="T14" fmla="*/ 52 w 149"/>
                <a:gd name="T15" fmla="*/ 133 h 228"/>
                <a:gd name="T16" fmla="*/ 56 w 149"/>
                <a:gd name="T17" fmla="*/ 125 h 228"/>
                <a:gd name="T18" fmla="*/ 63 w 149"/>
                <a:gd name="T19" fmla="*/ 116 h 228"/>
                <a:gd name="T20" fmla="*/ 71 w 149"/>
                <a:gd name="T21" fmla="*/ 101 h 228"/>
                <a:gd name="T22" fmla="*/ 78 w 149"/>
                <a:gd name="T23" fmla="*/ 91 h 228"/>
                <a:gd name="T24" fmla="*/ 82 w 149"/>
                <a:gd name="T25" fmla="*/ 80 h 228"/>
                <a:gd name="T26" fmla="*/ 90 w 149"/>
                <a:gd name="T27" fmla="*/ 70 h 228"/>
                <a:gd name="T28" fmla="*/ 94 w 149"/>
                <a:gd name="T29" fmla="*/ 57 h 228"/>
                <a:gd name="T30" fmla="*/ 99 w 149"/>
                <a:gd name="T31" fmla="*/ 42 h 228"/>
                <a:gd name="T32" fmla="*/ 105 w 149"/>
                <a:gd name="T33" fmla="*/ 36 h 228"/>
                <a:gd name="T34" fmla="*/ 115 w 149"/>
                <a:gd name="T35" fmla="*/ 32 h 228"/>
                <a:gd name="T36" fmla="*/ 113 w 149"/>
                <a:gd name="T37" fmla="*/ 21 h 228"/>
                <a:gd name="T38" fmla="*/ 107 w 149"/>
                <a:gd name="T39" fmla="*/ 13 h 228"/>
                <a:gd name="T40" fmla="*/ 105 w 149"/>
                <a:gd name="T41" fmla="*/ 0 h 228"/>
                <a:gd name="T42" fmla="*/ 122 w 149"/>
                <a:gd name="T43" fmla="*/ 15 h 228"/>
                <a:gd name="T44" fmla="*/ 126 w 149"/>
                <a:gd name="T45" fmla="*/ 26 h 228"/>
                <a:gd name="T46" fmla="*/ 124 w 149"/>
                <a:gd name="T47" fmla="*/ 32 h 228"/>
                <a:gd name="T48" fmla="*/ 122 w 149"/>
                <a:gd name="T49" fmla="*/ 42 h 228"/>
                <a:gd name="T50" fmla="*/ 130 w 149"/>
                <a:gd name="T51" fmla="*/ 53 h 228"/>
                <a:gd name="T52" fmla="*/ 139 w 149"/>
                <a:gd name="T53" fmla="*/ 61 h 228"/>
                <a:gd name="T54" fmla="*/ 130 w 149"/>
                <a:gd name="T55" fmla="*/ 61 h 228"/>
                <a:gd name="T56" fmla="*/ 120 w 149"/>
                <a:gd name="T57" fmla="*/ 61 h 228"/>
                <a:gd name="T58" fmla="*/ 111 w 149"/>
                <a:gd name="T59" fmla="*/ 61 h 228"/>
                <a:gd name="T60" fmla="*/ 107 w 149"/>
                <a:gd name="T61" fmla="*/ 68 h 228"/>
                <a:gd name="T62" fmla="*/ 109 w 149"/>
                <a:gd name="T63" fmla="*/ 74 h 228"/>
                <a:gd name="T64" fmla="*/ 122 w 149"/>
                <a:gd name="T65" fmla="*/ 85 h 228"/>
                <a:gd name="T66" fmla="*/ 134 w 149"/>
                <a:gd name="T67" fmla="*/ 99 h 228"/>
                <a:gd name="T68" fmla="*/ 134 w 149"/>
                <a:gd name="T69" fmla="*/ 114 h 228"/>
                <a:gd name="T70" fmla="*/ 126 w 149"/>
                <a:gd name="T71" fmla="*/ 127 h 228"/>
                <a:gd name="T72" fmla="*/ 118 w 149"/>
                <a:gd name="T73" fmla="*/ 137 h 228"/>
                <a:gd name="T74" fmla="*/ 118 w 149"/>
                <a:gd name="T75" fmla="*/ 150 h 228"/>
                <a:gd name="T76" fmla="*/ 120 w 149"/>
                <a:gd name="T77" fmla="*/ 165 h 228"/>
                <a:gd name="T78" fmla="*/ 128 w 149"/>
                <a:gd name="T79" fmla="*/ 177 h 228"/>
                <a:gd name="T80" fmla="*/ 137 w 149"/>
                <a:gd name="T81" fmla="*/ 192 h 228"/>
                <a:gd name="T82" fmla="*/ 149 w 149"/>
                <a:gd name="T83" fmla="*/ 205 h 228"/>
                <a:gd name="T84" fmla="*/ 149 w 149"/>
                <a:gd name="T85" fmla="*/ 213 h 228"/>
                <a:gd name="T86" fmla="*/ 149 w 149"/>
                <a:gd name="T87" fmla="*/ 217 h 228"/>
                <a:gd name="T88" fmla="*/ 147 w 149"/>
                <a:gd name="T89" fmla="*/ 226 h 228"/>
                <a:gd name="T90" fmla="*/ 143 w 149"/>
                <a:gd name="T91" fmla="*/ 226 h 228"/>
                <a:gd name="T92" fmla="*/ 139 w 149"/>
                <a:gd name="T93" fmla="*/ 226 h 228"/>
                <a:gd name="T94" fmla="*/ 130 w 149"/>
                <a:gd name="T95" fmla="*/ 224 h 228"/>
                <a:gd name="T96" fmla="*/ 126 w 149"/>
                <a:gd name="T97" fmla="*/ 226 h 228"/>
                <a:gd name="T98" fmla="*/ 120 w 149"/>
                <a:gd name="T99" fmla="*/ 224 h 228"/>
                <a:gd name="T100" fmla="*/ 115 w 149"/>
                <a:gd name="T101" fmla="*/ 222 h 228"/>
                <a:gd name="T102" fmla="*/ 86 w 149"/>
                <a:gd name="T103" fmla="*/ 219 h 228"/>
                <a:gd name="T104" fmla="*/ 80 w 149"/>
                <a:gd name="T105" fmla="*/ 219 h 228"/>
                <a:gd name="T106" fmla="*/ 73 w 149"/>
                <a:gd name="T107" fmla="*/ 219 h 228"/>
                <a:gd name="T108" fmla="*/ 63 w 149"/>
                <a:gd name="T109" fmla="*/ 219 h 228"/>
                <a:gd name="T110" fmla="*/ 52 w 149"/>
                <a:gd name="T111" fmla="*/ 219 h 228"/>
                <a:gd name="T112" fmla="*/ 50 w 149"/>
                <a:gd name="T113" fmla="*/ 222 h 228"/>
                <a:gd name="T114" fmla="*/ 23 w 149"/>
                <a:gd name="T115" fmla="*/ 222 h 228"/>
                <a:gd name="T116" fmla="*/ 21 w 149"/>
                <a:gd name="T117" fmla="*/ 215 h 228"/>
                <a:gd name="T118" fmla="*/ 21 w 149"/>
                <a:gd name="T119" fmla="*/ 194 h 228"/>
                <a:gd name="T120" fmla="*/ 19 w 149"/>
                <a:gd name="T121" fmla="*/ 181 h 228"/>
                <a:gd name="T122" fmla="*/ 6 w 149"/>
                <a:gd name="T123" fmla="*/ 181 h 228"/>
                <a:gd name="T124" fmla="*/ 0 w 149"/>
                <a:gd name="T125" fmla="*/ 17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9" h="228">
                  <a:moveTo>
                    <a:pt x="0" y="171"/>
                  </a:moveTo>
                  <a:lnTo>
                    <a:pt x="0" y="169"/>
                  </a:lnTo>
                  <a:lnTo>
                    <a:pt x="4" y="163"/>
                  </a:lnTo>
                  <a:lnTo>
                    <a:pt x="6" y="156"/>
                  </a:lnTo>
                  <a:lnTo>
                    <a:pt x="6" y="152"/>
                  </a:lnTo>
                  <a:lnTo>
                    <a:pt x="6" y="148"/>
                  </a:lnTo>
                  <a:lnTo>
                    <a:pt x="8" y="146"/>
                  </a:lnTo>
                  <a:lnTo>
                    <a:pt x="8" y="144"/>
                  </a:lnTo>
                  <a:lnTo>
                    <a:pt x="10" y="141"/>
                  </a:lnTo>
                  <a:lnTo>
                    <a:pt x="14" y="137"/>
                  </a:lnTo>
                  <a:lnTo>
                    <a:pt x="16" y="135"/>
                  </a:lnTo>
                  <a:lnTo>
                    <a:pt x="21" y="131"/>
                  </a:lnTo>
                  <a:lnTo>
                    <a:pt x="21" y="127"/>
                  </a:lnTo>
                  <a:lnTo>
                    <a:pt x="23" y="125"/>
                  </a:lnTo>
                  <a:lnTo>
                    <a:pt x="27" y="125"/>
                  </a:lnTo>
                  <a:lnTo>
                    <a:pt x="29" y="122"/>
                  </a:lnTo>
                  <a:lnTo>
                    <a:pt x="29" y="125"/>
                  </a:lnTo>
                  <a:lnTo>
                    <a:pt x="35" y="125"/>
                  </a:lnTo>
                  <a:lnTo>
                    <a:pt x="38" y="125"/>
                  </a:lnTo>
                  <a:lnTo>
                    <a:pt x="42" y="127"/>
                  </a:lnTo>
                  <a:lnTo>
                    <a:pt x="44" y="131"/>
                  </a:lnTo>
                  <a:lnTo>
                    <a:pt x="46" y="133"/>
                  </a:lnTo>
                  <a:lnTo>
                    <a:pt x="48" y="135"/>
                  </a:lnTo>
                  <a:lnTo>
                    <a:pt x="52" y="133"/>
                  </a:lnTo>
                  <a:lnTo>
                    <a:pt x="56" y="129"/>
                  </a:lnTo>
                  <a:lnTo>
                    <a:pt x="56" y="127"/>
                  </a:lnTo>
                  <a:lnTo>
                    <a:pt x="56" y="125"/>
                  </a:lnTo>
                  <a:lnTo>
                    <a:pt x="61" y="122"/>
                  </a:lnTo>
                  <a:lnTo>
                    <a:pt x="63" y="118"/>
                  </a:lnTo>
                  <a:lnTo>
                    <a:pt x="63" y="116"/>
                  </a:lnTo>
                  <a:lnTo>
                    <a:pt x="63" y="112"/>
                  </a:lnTo>
                  <a:lnTo>
                    <a:pt x="69" y="106"/>
                  </a:lnTo>
                  <a:lnTo>
                    <a:pt x="71" y="101"/>
                  </a:lnTo>
                  <a:lnTo>
                    <a:pt x="69" y="99"/>
                  </a:lnTo>
                  <a:lnTo>
                    <a:pt x="71" y="97"/>
                  </a:lnTo>
                  <a:lnTo>
                    <a:pt x="78" y="91"/>
                  </a:lnTo>
                  <a:lnTo>
                    <a:pt x="82" y="89"/>
                  </a:lnTo>
                  <a:lnTo>
                    <a:pt x="82" y="85"/>
                  </a:lnTo>
                  <a:lnTo>
                    <a:pt x="82" y="80"/>
                  </a:lnTo>
                  <a:lnTo>
                    <a:pt x="82" y="74"/>
                  </a:lnTo>
                  <a:lnTo>
                    <a:pt x="84" y="72"/>
                  </a:lnTo>
                  <a:lnTo>
                    <a:pt x="90" y="70"/>
                  </a:lnTo>
                  <a:lnTo>
                    <a:pt x="94" y="66"/>
                  </a:lnTo>
                  <a:lnTo>
                    <a:pt x="94" y="61"/>
                  </a:lnTo>
                  <a:lnTo>
                    <a:pt x="94" y="57"/>
                  </a:lnTo>
                  <a:lnTo>
                    <a:pt x="94" y="53"/>
                  </a:lnTo>
                  <a:lnTo>
                    <a:pt x="97" y="49"/>
                  </a:lnTo>
                  <a:lnTo>
                    <a:pt x="99" y="42"/>
                  </a:lnTo>
                  <a:lnTo>
                    <a:pt x="101" y="40"/>
                  </a:lnTo>
                  <a:lnTo>
                    <a:pt x="103" y="40"/>
                  </a:lnTo>
                  <a:lnTo>
                    <a:pt x="105" y="36"/>
                  </a:lnTo>
                  <a:lnTo>
                    <a:pt x="109" y="36"/>
                  </a:lnTo>
                  <a:lnTo>
                    <a:pt x="111" y="34"/>
                  </a:lnTo>
                  <a:lnTo>
                    <a:pt x="115" y="32"/>
                  </a:lnTo>
                  <a:lnTo>
                    <a:pt x="115" y="30"/>
                  </a:lnTo>
                  <a:lnTo>
                    <a:pt x="113" y="23"/>
                  </a:lnTo>
                  <a:lnTo>
                    <a:pt x="113" y="21"/>
                  </a:lnTo>
                  <a:lnTo>
                    <a:pt x="113" y="17"/>
                  </a:lnTo>
                  <a:lnTo>
                    <a:pt x="109" y="17"/>
                  </a:lnTo>
                  <a:lnTo>
                    <a:pt x="107" y="13"/>
                  </a:lnTo>
                  <a:lnTo>
                    <a:pt x="107" y="7"/>
                  </a:lnTo>
                  <a:lnTo>
                    <a:pt x="107" y="4"/>
                  </a:lnTo>
                  <a:lnTo>
                    <a:pt x="105" y="0"/>
                  </a:lnTo>
                  <a:lnTo>
                    <a:pt x="115" y="4"/>
                  </a:lnTo>
                  <a:lnTo>
                    <a:pt x="120" y="9"/>
                  </a:lnTo>
                  <a:lnTo>
                    <a:pt x="122" y="15"/>
                  </a:lnTo>
                  <a:lnTo>
                    <a:pt x="122" y="17"/>
                  </a:lnTo>
                  <a:lnTo>
                    <a:pt x="124" y="19"/>
                  </a:lnTo>
                  <a:lnTo>
                    <a:pt x="126" y="26"/>
                  </a:lnTo>
                  <a:lnTo>
                    <a:pt x="126" y="28"/>
                  </a:lnTo>
                  <a:lnTo>
                    <a:pt x="124" y="30"/>
                  </a:lnTo>
                  <a:lnTo>
                    <a:pt x="124" y="32"/>
                  </a:lnTo>
                  <a:lnTo>
                    <a:pt x="126" y="34"/>
                  </a:lnTo>
                  <a:lnTo>
                    <a:pt x="126" y="40"/>
                  </a:lnTo>
                  <a:lnTo>
                    <a:pt x="122" y="42"/>
                  </a:lnTo>
                  <a:lnTo>
                    <a:pt x="122" y="47"/>
                  </a:lnTo>
                  <a:lnTo>
                    <a:pt x="126" y="51"/>
                  </a:lnTo>
                  <a:lnTo>
                    <a:pt x="130" y="53"/>
                  </a:lnTo>
                  <a:lnTo>
                    <a:pt x="130" y="57"/>
                  </a:lnTo>
                  <a:lnTo>
                    <a:pt x="137" y="61"/>
                  </a:lnTo>
                  <a:lnTo>
                    <a:pt x="139" y="61"/>
                  </a:lnTo>
                  <a:lnTo>
                    <a:pt x="134" y="63"/>
                  </a:lnTo>
                  <a:lnTo>
                    <a:pt x="132" y="63"/>
                  </a:lnTo>
                  <a:lnTo>
                    <a:pt x="130" y="61"/>
                  </a:lnTo>
                  <a:lnTo>
                    <a:pt x="126" y="61"/>
                  </a:lnTo>
                  <a:lnTo>
                    <a:pt x="124" y="61"/>
                  </a:lnTo>
                  <a:lnTo>
                    <a:pt x="120" y="61"/>
                  </a:lnTo>
                  <a:lnTo>
                    <a:pt x="118" y="61"/>
                  </a:lnTo>
                  <a:lnTo>
                    <a:pt x="115" y="61"/>
                  </a:lnTo>
                  <a:lnTo>
                    <a:pt x="111" y="61"/>
                  </a:lnTo>
                  <a:lnTo>
                    <a:pt x="109" y="61"/>
                  </a:lnTo>
                  <a:lnTo>
                    <a:pt x="109" y="66"/>
                  </a:lnTo>
                  <a:lnTo>
                    <a:pt x="107" y="68"/>
                  </a:lnTo>
                  <a:lnTo>
                    <a:pt x="107" y="70"/>
                  </a:lnTo>
                  <a:lnTo>
                    <a:pt x="107" y="72"/>
                  </a:lnTo>
                  <a:lnTo>
                    <a:pt x="109" y="74"/>
                  </a:lnTo>
                  <a:lnTo>
                    <a:pt x="111" y="76"/>
                  </a:lnTo>
                  <a:lnTo>
                    <a:pt x="113" y="78"/>
                  </a:lnTo>
                  <a:lnTo>
                    <a:pt x="122" y="85"/>
                  </a:lnTo>
                  <a:lnTo>
                    <a:pt x="128" y="91"/>
                  </a:lnTo>
                  <a:lnTo>
                    <a:pt x="132" y="93"/>
                  </a:lnTo>
                  <a:lnTo>
                    <a:pt x="134" y="99"/>
                  </a:lnTo>
                  <a:lnTo>
                    <a:pt x="139" y="103"/>
                  </a:lnTo>
                  <a:lnTo>
                    <a:pt x="139" y="110"/>
                  </a:lnTo>
                  <a:lnTo>
                    <a:pt x="134" y="114"/>
                  </a:lnTo>
                  <a:lnTo>
                    <a:pt x="132" y="116"/>
                  </a:lnTo>
                  <a:lnTo>
                    <a:pt x="130" y="120"/>
                  </a:lnTo>
                  <a:lnTo>
                    <a:pt x="126" y="127"/>
                  </a:lnTo>
                  <a:lnTo>
                    <a:pt x="124" y="131"/>
                  </a:lnTo>
                  <a:lnTo>
                    <a:pt x="120" y="137"/>
                  </a:lnTo>
                  <a:lnTo>
                    <a:pt x="118" y="137"/>
                  </a:lnTo>
                  <a:lnTo>
                    <a:pt x="115" y="139"/>
                  </a:lnTo>
                  <a:lnTo>
                    <a:pt x="118" y="144"/>
                  </a:lnTo>
                  <a:lnTo>
                    <a:pt x="118" y="150"/>
                  </a:lnTo>
                  <a:lnTo>
                    <a:pt x="118" y="154"/>
                  </a:lnTo>
                  <a:lnTo>
                    <a:pt x="120" y="160"/>
                  </a:lnTo>
                  <a:lnTo>
                    <a:pt x="120" y="165"/>
                  </a:lnTo>
                  <a:lnTo>
                    <a:pt x="120" y="173"/>
                  </a:lnTo>
                  <a:lnTo>
                    <a:pt x="122" y="173"/>
                  </a:lnTo>
                  <a:lnTo>
                    <a:pt x="128" y="177"/>
                  </a:lnTo>
                  <a:lnTo>
                    <a:pt x="130" y="179"/>
                  </a:lnTo>
                  <a:lnTo>
                    <a:pt x="132" y="184"/>
                  </a:lnTo>
                  <a:lnTo>
                    <a:pt x="137" y="192"/>
                  </a:lnTo>
                  <a:lnTo>
                    <a:pt x="139" y="198"/>
                  </a:lnTo>
                  <a:lnTo>
                    <a:pt x="141" y="200"/>
                  </a:lnTo>
                  <a:lnTo>
                    <a:pt x="149" y="205"/>
                  </a:lnTo>
                  <a:lnTo>
                    <a:pt x="149" y="209"/>
                  </a:lnTo>
                  <a:lnTo>
                    <a:pt x="149" y="211"/>
                  </a:lnTo>
                  <a:lnTo>
                    <a:pt x="149" y="213"/>
                  </a:lnTo>
                  <a:lnTo>
                    <a:pt x="149" y="213"/>
                  </a:lnTo>
                  <a:lnTo>
                    <a:pt x="149" y="215"/>
                  </a:lnTo>
                  <a:lnTo>
                    <a:pt x="149" y="217"/>
                  </a:lnTo>
                  <a:lnTo>
                    <a:pt x="147" y="222"/>
                  </a:lnTo>
                  <a:lnTo>
                    <a:pt x="145" y="222"/>
                  </a:lnTo>
                  <a:lnTo>
                    <a:pt x="147" y="226"/>
                  </a:lnTo>
                  <a:lnTo>
                    <a:pt x="147" y="228"/>
                  </a:lnTo>
                  <a:lnTo>
                    <a:pt x="145" y="228"/>
                  </a:lnTo>
                  <a:lnTo>
                    <a:pt x="143" y="226"/>
                  </a:lnTo>
                  <a:lnTo>
                    <a:pt x="143" y="228"/>
                  </a:lnTo>
                  <a:lnTo>
                    <a:pt x="141" y="226"/>
                  </a:lnTo>
                  <a:lnTo>
                    <a:pt x="139" y="226"/>
                  </a:lnTo>
                  <a:lnTo>
                    <a:pt x="134" y="226"/>
                  </a:lnTo>
                  <a:lnTo>
                    <a:pt x="132" y="226"/>
                  </a:lnTo>
                  <a:lnTo>
                    <a:pt x="130" y="224"/>
                  </a:lnTo>
                  <a:lnTo>
                    <a:pt x="128" y="224"/>
                  </a:lnTo>
                  <a:lnTo>
                    <a:pt x="128" y="226"/>
                  </a:lnTo>
                  <a:lnTo>
                    <a:pt x="126" y="226"/>
                  </a:lnTo>
                  <a:lnTo>
                    <a:pt x="124" y="224"/>
                  </a:lnTo>
                  <a:lnTo>
                    <a:pt x="122" y="224"/>
                  </a:lnTo>
                  <a:lnTo>
                    <a:pt x="120" y="224"/>
                  </a:lnTo>
                  <a:lnTo>
                    <a:pt x="118" y="222"/>
                  </a:lnTo>
                  <a:lnTo>
                    <a:pt x="115" y="222"/>
                  </a:lnTo>
                  <a:lnTo>
                    <a:pt x="115" y="222"/>
                  </a:lnTo>
                  <a:lnTo>
                    <a:pt x="113" y="222"/>
                  </a:lnTo>
                  <a:lnTo>
                    <a:pt x="88" y="222"/>
                  </a:lnTo>
                  <a:lnTo>
                    <a:pt x="86" y="219"/>
                  </a:lnTo>
                  <a:lnTo>
                    <a:pt x="86" y="219"/>
                  </a:lnTo>
                  <a:lnTo>
                    <a:pt x="84" y="219"/>
                  </a:lnTo>
                  <a:lnTo>
                    <a:pt x="80" y="219"/>
                  </a:lnTo>
                  <a:lnTo>
                    <a:pt x="78" y="219"/>
                  </a:lnTo>
                  <a:lnTo>
                    <a:pt x="75" y="219"/>
                  </a:lnTo>
                  <a:lnTo>
                    <a:pt x="73" y="219"/>
                  </a:lnTo>
                  <a:lnTo>
                    <a:pt x="71" y="219"/>
                  </a:lnTo>
                  <a:lnTo>
                    <a:pt x="65" y="219"/>
                  </a:lnTo>
                  <a:lnTo>
                    <a:pt x="63" y="219"/>
                  </a:lnTo>
                  <a:lnTo>
                    <a:pt x="56" y="219"/>
                  </a:lnTo>
                  <a:lnTo>
                    <a:pt x="54" y="219"/>
                  </a:lnTo>
                  <a:lnTo>
                    <a:pt x="52" y="219"/>
                  </a:lnTo>
                  <a:lnTo>
                    <a:pt x="52" y="219"/>
                  </a:lnTo>
                  <a:lnTo>
                    <a:pt x="50" y="222"/>
                  </a:lnTo>
                  <a:lnTo>
                    <a:pt x="50" y="222"/>
                  </a:lnTo>
                  <a:lnTo>
                    <a:pt x="27" y="222"/>
                  </a:lnTo>
                  <a:lnTo>
                    <a:pt x="27" y="222"/>
                  </a:lnTo>
                  <a:lnTo>
                    <a:pt x="23" y="222"/>
                  </a:lnTo>
                  <a:lnTo>
                    <a:pt x="21" y="222"/>
                  </a:lnTo>
                  <a:lnTo>
                    <a:pt x="25" y="217"/>
                  </a:lnTo>
                  <a:lnTo>
                    <a:pt x="21" y="215"/>
                  </a:lnTo>
                  <a:lnTo>
                    <a:pt x="25" y="209"/>
                  </a:lnTo>
                  <a:lnTo>
                    <a:pt x="23" y="200"/>
                  </a:lnTo>
                  <a:lnTo>
                    <a:pt x="21" y="194"/>
                  </a:lnTo>
                  <a:lnTo>
                    <a:pt x="21" y="190"/>
                  </a:lnTo>
                  <a:lnTo>
                    <a:pt x="21" y="188"/>
                  </a:lnTo>
                  <a:lnTo>
                    <a:pt x="19" y="181"/>
                  </a:lnTo>
                  <a:lnTo>
                    <a:pt x="12" y="186"/>
                  </a:lnTo>
                  <a:lnTo>
                    <a:pt x="10" y="184"/>
                  </a:lnTo>
                  <a:lnTo>
                    <a:pt x="6" y="181"/>
                  </a:lnTo>
                  <a:lnTo>
                    <a:pt x="4" y="171"/>
                  </a:lnTo>
                  <a:lnTo>
                    <a:pt x="2" y="171"/>
                  </a:lnTo>
                  <a:lnTo>
                    <a:pt x="0" y="17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50" name="Freeform 137">
              <a:extLst>
                <a:ext uri="{FF2B5EF4-FFF2-40B4-BE49-F238E27FC236}">
                  <a16:creationId xmlns:a16="http://schemas.microsoft.com/office/drawing/2014/main" id="{C6387F0A-384C-4D1D-9629-44254F8DD0DB}"/>
                </a:ext>
              </a:extLst>
            </p:cNvPr>
            <p:cNvSpPr>
              <a:spLocks/>
            </p:cNvSpPr>
            <p:nvPr/>
          </p:nvSpPr>
          <p:spPr bwMode="auto">
            <a:xfrm>
              <a:off x="4425014" y="3417688"/>
              <a:ext cx="91090" cy="93121"/>
            </a:xfrm>
            <a:custGeom>
              <a:avLst/>
              <a:gdLst>
                <a:gd name="T0" fmla="*/ 52 w 113"/>
                <a:gd name="T1" fmla="*/ 0 h 123"/>
                <a:gd name="T2" fmla="*/ 54 w 113"/>
                <a:gd name="T3" fmla="*/ 0 h 123"/>
                <a:gd name="T4" fmla="*/ 63 w 113"/>
                <a:gd name="T5" fmla="*/ 0 h 123"/>
                <a:gd name="T6" fmla="*/ 71 w 113"/>
                <a:gd name="T7" fmla="*/ 0 h 123"/>
                <a:gd name="T8" fmla="*/ 75 w 113"/>
                <a:gd name="T9" fmla="*/ 0 h 123"/>
                <a:gd name="T10" fmla="*/ 80 w 113"/>
                <a:gd name="T11" fmla="*/ 0 h 123"/>
                <a:gd name="T12" fmla="*/ 86 w 113"/>
                <a:gd name="T13" fmla="*/ 0 h 123"/>
                <a:gd name="T14" fmla="*/ 88 w 113"/>
                <a:gd name="T15" fmla="*/ 3 h 123"/>
                <a:gd name="T16" fmla="*/ 86 w 113"/>
                <a:gd name="T17" fmla="*/ 7 h 123"/>
                <a:gd name="T18" fmla="*/ 88 w 113"/>
                <a:gd name="T19" fmla="*/ 15 h 123"/>
                <a:gd name="T20" fmla="*/ 88 w 113"/>
                <a:gd name="T21" fmla="*/ 21 h 123"/>
                <a:gd name="T22" fmla="*/ 92 w 113"/>
                <a:gd name="T23" fmla="*/ 19 h 123"/>
                <a:gd name="T24" fmla="*/ 101 w 113"/>
                <a:gd name="T25" fmla="*/ 19 h 123"/>
                <a:gd name="T26" fmla="*/ 111 w 113"/>
                <a:gd name="T27" fmla="*/ 17 h 123"/>
                <a:gd name="T28" fmla="*/ 113 w 113"/>
                <a:gd name="T29" fmla="*/ 26 h 123"/>
                <a:gd name="T30" fmla="*/ 113 w 113"/>
                <a:gd name="T31" fmla="*/ 30 h 123"/>
                <a:gd name="T32" fmla="*/ 109 w 113"/>
                <a:gd name="T33" fmla="*/ 34 h 123"/>
                <a:gd name="T34" fmla="*/ 105 w 113"/>
                <a:gd name="T35" fmla="*/ 40 h 123"/>
                <a:gd name="T36" fmla="*/ 107 w 113"/>
                <a:gd name="T37" fmla="*/ 43 h 123"/>
                <a:gd name="T38" fmla="*/ 105 w 113"/>
                <a:gd name="T39" fmla="*/ 45 h 123"/>
                <a:gd name="T40" fmla="*/ 103 w 113"/>
                <a:gd name="T41" fmla="*/ 47 h 123"/>
                <a:gd name="T42" fmla="*/ 105 w 113"/>
                <a:gd name="T43" fmla="*/ 51 h 123"/>
                <a:gd name="T44" fmla="*/ 107 w 113"/>
                <a:gd name="T45" fmla="*/ 53 h 123"/>
                <a:gd name="T46" fmla="*/ 111 w 113"/>
                <a:gd name="T47" fmla="*/ 57 h 123"/>
                <a:gd name="T48" fmla="*/ 113 w 113"/>
                <a:gd name="T49" fmla="*/ 64 h 123"/>
                <a:gd name="T50" fmla="*/ 107 w 113"/>
                <a:gd name="T51" fmla="*/ 87 h 123"/>
                <a:gd name="T52" fmla="*/ 107 w 113"/>
                <a:gd name="T53" fmla="*/ 95 h 123"/>
                <a:gd name="T54" fmla="*/ 105 w 113"/>
                <a:gd name="T55" fmla="*/ 91 h 123"/>
                <a:gd name="T56" fmla="*/ 97 w 113"/>
                <a:gd name="T57" fmla="*/ 91 h 123"/>
                <a:gd name="T58" fmla="*/ 90 w 113"/>
                <a:gd name="T59" fmla="*/ 91 h 123"/>
                <a:gd name="T60" fmla="*/ 84 w 113"/>
                <a:gd name="T61" fmla="*/ 89 h 123"/>
                <a:gd name="T62" fmla="*/ 75 w 113"/>
                <a:gd name="T63" fmla="*/ 81 h 123"/>
                <a:gd name="T64" fmla="*/ 75 w 113"/>
                <a:gd name="T65" fmla="*/ 87 h 123"/>
                <a:gd name="T66" fmla="*/ 67 w 113"/>
                <a:gd name="T67" fmla="*/ 91 h 123"/>
                <a:gd name="T68" fmla="*/ 63 w 113"/>
                <a:gd name="T69" fmla="*/ 93 h 123"/>
                <a:gd name="T70" fmla="*/ 56 w 113"/>
                <a:gd name="T71" fmla="*/ 93 h 123"/>
                <a:gd name="T72" fmla="*/ 52 w 113"/>
                <a:gd name="T73" fmla="*/ 95 h 123"/>
                <a:gd name="T74" fmla="*/ 52 w 113"/>
                <a:gd name="T75" fmla="*/ 102 h 123"/>
                <a:gd name="T76" fmla="*/ 59 w 113"/>
                <a:gd name="T77" fmla="*/ 99 h 123"/>
                <a:gd name="T78" fmla="*/ 63 w 113"/>
                <a:gd name="T79" fmla="*/ 104 h 123"/>
                <a:gd name="T80" fmla="*/ 65 w 113"/>
                <a:gd name="T81" fmla="*/ 118 h 123"/>
                <a:gd name="T82" fmla="*/ 56 w 113"/>
                <a:gd name="T83" fmla="*/ 114 h 123"/>
                <a:gd name="T84" fmla="*/ 52 w 113"/>
                <a:gd name="T85" fmla="*/ 116 h 123"/>
                <a:gd name="T86" fmla="*/ 50 w 113"/>
                <a:gd name="T87" fmla="*/ 118 h 123"/>
                <a:gd name="T88" fmla="*/ 46 w 113"/>
                <a:gd name="T89" fmla="*/ 123 h 123"/>
                <a:gd name="T90" fmla="*/ 42 w 113"/>
                <a:gd name="T91" fmla="*/ 118 h 123"/>
                <a:gd name="T92" fmla="*/ 33 w 113"/>
                <a:gd name="T93" fmla="*/ 110 h 123"/>
                <a:gd name="T94" fmla="*/ 19 w 113"/>
                <a:gd name="T95" fmla="*/ 97 h 123"/>
                <a:gd name="T96" fmla="*/ 14 w 113"/>
                <a:gd name="T97" fmla="*/ 91 h 123"/>
                <a:gd name="T98" fmla="*/ 10 w 113"/>
                <a:gd name="T99" fmla="*/ 85 h 123"/>
                <a:gd name="T100" fmla="*/ 6 w 113"/>
                <a:gd name="T101" fmla="*/ 74 h 123"/>
                <a:gd name="T102" fmla="*/ 4 w 113"/>
                <a:gd name="T103" fmla="*/ 68 h 123"/>
                <a:gd name="T104" fmla="*/ 0 w 113"/>
                <a:gd name="T105" fmla="*/ 57 h 123"/>
                <a:gd name="T106" fmla="*/ 8 w 113"/>
                <a:gd name="T107" fmla="*/ 55 h 123"/>
                <a:gd name="T108" fmla="*/ 10 w 113"/>
                <a:gd name="T109" fmla="*/ 40 h 123"/>
                <a:gd name="T110" fmla="*/ 21 w 113"/>
                <a:gd name="T111" fmla="*/ 40 h 123"/>
                <a:gd name="T112" fmla="*/ 10 w 113"/>
                <a:gd name="T113" fmla="*/ 32 h 123"/>
                <a:gd name="T114" fmla="*/ 14 w 113"/>
                <a:gd name="T115" fmla="*/ 26 h 123"/>
                <a:gd name="T116" fmla="*/ 21 w 113"/>
                <a:gd name="T117" fmla="*/ 26 h 123"/>
                <a:gd name="T118" fmla="*/ 23 w 113"/>
                <a:gd name="T119" fmla="*/ 26 h 123"/>
                <a:gd name="T120" fmla="*/ 50 w 113"/>
                <a:gd name="T121" fmla="*/ 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 h="123">
                  <a:moveTo>
                    <a:pt x="50" y="3"/>
                  </a:moveTo>
                  <a:lnTo>
                    <a:pt x="52" y="0"/>
                  </a:lnTo>
                  <a:lnTo>
                    <a:pt x="52" y="0"/>
                  </a:lnTo>
                  <a:lnTo>
                    <a:pt x="54" y="0"/>
                  </a:lnTo>
                  <a:lnTo>
                    <a:pt x="56" y="0"/>
                  </a:lnTo>
                  <a:lnTo>
                    <a:pt x="63" y="0"/>
                  </a:lnTo>
                  <a:lnTo>
                    <a:pt x="65" y="0"/>
                  </a:lnTo>
                  <a:lnTo>
                    <a:pt x="71" y="0"/>
                  </a:lnTo>
                  <a:lnTo>
                    <a:pt x="73" y="0"/>
                  </a:lnTo>
                  <a:lnTo>
                    <a:pt x="75" y="0"/>
                  </a:lnTo>
                  <a:lnTo>
                    <a:pt x="78" y="0"/>
                  </a:lnTo>
                  <a:lnTo>
                    <a:pt x="80" y="0"/>
                  </a:lnTo>
                  <a:lnTo>
                    <a:pt x="84" y="0"/>
                  </a:lnTo>
                  <a:lnTo>
                    <a:pt x="86" y="0"/>
                  </a:lnTo>
                  <a:lnTo>
                    <a:pt x="86" y="0"/>
                  </a:lnTo>
                  <a:lnTo>
                    <a:pt x="88" y="3"/>
                  </a:lnTo>
                  <a:lnTo>
                    <a:pt x="88" y="3"/>
                  </a:lnTo>
                  <a:lnTo>
                    <a:pt x="86" y="7"/>
                  </a:lnTo>
                  <a:lnTo>
                    <a:pt x="88" y="9"/>
                  </a:lnTo>
                  <a:lnTo>
                    <a:pt x="88" y="15"/>
                  </a:lnTo>
                  <a:lnTo>
                    <a:pt x="88" y="17"/>
                  </a:lnTo>
                  <a:lnTo>
                    <a:pt x="88" y="21"/>
                  </a:lnTo>
                  <a:lnTo>
                    <a:pt x="90" y="21"/>
                  </a:lnTo>
                  <a:lnTo>
                    <a:pt x="92" y="19"/>
                  </a:lnTo>
                  <a:lnTo>
                    <a:pt x="97" y="21"/>
                  </a:lnTo>
                  <a:lnTo>
                    <a:pt x="101" y="19"/>
                  </a:lnTo>
                  <a:lnTo>
                    <a:pt x="105" y="17"/>
                  </a:lnTo>
                  <a:lnTo>
                    <a:pt x="111" y="17"/>
                  </a:lnTo>
                  <a:lnTo>
                    <a:pt x="113" y="19"/>
                  </a:lnTo>
                  <a:lnTo>
                    <a:pt x="113" y="26"/>
                  </a:lnTo>
                  <a:lnTo>
                    <a:pt x="111" y="28"/>
                  </a:lnTo>
                  <a:lnTo>
                    <a:pt x="113" y="30"/>
                  </a:lnTo>
                  <a:lnTo>
                    <a:pt x="113" y="34"/>
                  </a:lnTo>
                  <a:lnTo>
                    <a:pt x="109" y="34"/>
                  </a:lnTo>
                  <a:lnTo>
                    <a:pt x="105" y="36"/>
                  </a:lnTo>
                  <a:lnTo>
                    <a:pt x="105" y="40"/>
                  </a:lnTo>
                  <a:lnTo>
                    <a:pt x="105" y="40"/>
                  </a:lnTo>
                  <a:lnTo>
                    <a:pt x="107" y="43"/>
                  </a:lnTo>
                  <a:lnTo>
                    <a:pt x="105" y="45"/>
                  </a:lnTo>
                  <a:lnTo>
                    <a:pt x="105" y="45"/>
                  </a:lnTo>
                  <a:lnTo>
                    <a:pt x="103" y="47"/>
                  </a:lnTo>
                  <a:lnTo>
                    <a:pt x="103" y="47"/>
                  </a:lnTo>
                  <a:lnTo>
                    <a:pt x="103" y="49"/>
                  </a:lnTo>
                  <a:lnTo>
                    <a:pt x="105" y="51"/>
                  </a:lnTo>
                  <a:lnTo>
                    <a:pt x="107" y="51"/>
                  </a:lnTo>
                  <a:lnTo>
                    <a:pt x="107" y="53"/>
                  </a:lnTo>
                  <a:lnTo>
                    <a:pt x="111" y="55"/>
                  </a:lnTo>
                  <a:lnTo>
                    <a:pt x="111" y="57"/>
                  </a:lnTo>
                  <a:lnTo>
                    <a:pt x="113" y="59"/>
                  </a:lnTo>
                  <a:lnTo>
                    <a:pt x="113" y="64"/>
                  </a:lnTo>
                  <a:lnTo>
                    <a:pt x="111" y="72"/>
                  </a:lnTo>
                  <a:lnTo>
                    <a:pt x="107" y="87"/>
                  </a:lnTo>
                  <a:lnTo>
                    <a:pt x="107" y="91"/>
                  </a:lnTo>
                  <a:lnTo>
                    <a:pt x="107" y="95"/>
                  </a:lnTo>
                  <a:lnTo>
                    <a:pt x="105" y="95"/>
                  </a:lnTo>
                  <a:lnTo>
                    <a:pt x="105" y="91"/>
                  </a:lnTo>
                  <a:lnTo>
                    <a:pt x="101" y="89"/>
                  </a:lnTo>
                  <a:lnTo>
                    <a:pt x="97" y="91"/>
                  </a:lnTo>
                  <a:lnTo>
                    <a:pt x="94" y="91"/>
                  </a:lnTo>
                  <a:lnTo>
                    <a:pt x="90" y="91"/>
                  </a:lnTo>
                  <a:lnTo>
                    <a:pt x="86" y="93"/>
                  </a:lnTo>
                  <a:lnTo>
                    <a:pt x="84" y="89"/>
                  </a:lnTo>
                  <a:lnTo>
                    <a:pt x="80" y="81"/>
                  </a:lnTo>
                  <a:lnTo>
                    <a:pt x="75" y="81"/>
                  </a:lnTo>
                  <a:lnTo>
                    <a:pt x="75" y="83"/>
                  </a:lnTo>
                  <a:lnTo>
                    <a:pt x="75" y="87"/>
                  </a:lnTo>
                  <a:lnTo>
                    <a:pt x="73" y="91"/>
                  </a:lnTo>
                  <a:lnTo>
                    <a:pt x="67" y="91"/>
                  </a:lnTo>
                  <a:lnTo>
                    <a:pt x="65" y="91"/>
                  </a:lnTo>
                  <a:lnTo>
                    <a:pt x="63" y="93"/>
                  </a:lnTo>
                  <a:lnTo>
                    <a:pt x="61" y="95"/>
                  </a:lnTo>
                  <a:lnTo>
                    <a:pt x="56" y="93"/>
                  </a:lnTo>
                  <a:lnTo>
                    <a:pt x="52" y="93"/>
                  </a:lnTo>
                  <a:lnTo>
                    <a:pt x="52" y="95"/>
                  </a:lnTo>
                  <a:lnTo>
                    <a:pt x="52" y="97"/>
                  </a:lnTo>
                  <a:lnTo>
                    <a:pt x="52" y="102"/>
                  </a:lnTo>
                  <a:lnTo>
                    <a:pt x="54" y="102"/>
                  </a:lnTo>
                  <a:lnTo>
                    <a:pt x="59" y="99"/>
                  </a:lnTo>
                  <a:lnTo>
                    <a:pt x="61" y="102"/>
                  </a:lnTo>
                  <a:lnTo>
                    <a:pt x="63" y="104"/>
                  </a:lnTo>
                  <a:lnTo>
                    <a:pt x="65" y="114"/>
                  </a:lnTo>
                  <a:lnTo>
                    <a:pt x="65" y="118"/>
                  </a:lnTo>
                  <a:lnTo>
                    <a:pt x="59" y="114"/>
                  </a:lnTo>
                  <a:lnTo>
                    <a:pt x="56" y="114"/>
                  </a:lnTo>
                  <a:lnTo>
                    <a:pt x="56" y="116"/>
                  </a:lnTo>
                  <a:lnTo>
                    <a:pt x="52" y="116"/>
                  </a:lnTo>
                  <a:lnTo>
                    <a:pt x="50" y="116"/>
                  </a:lnTo>
                  <a:lnTo>
                    <a:pt x="50" y="118"/>
                  </a:lnTo>
                  <a:lnTo>
                    <a:pt x="46" y="123"/>
                  </a:lnTo>
                  <a:lnTo>
                    <a:pt x="46" y="123"/>
                  </a:lnTo>
                  <a:lnTo>
                    <a:pt x="42" y="121"/>
                  </a:lnTo>
                  <a:lnTo>
                    <a:pt x="42" y="118"/>
                  </a:lnTo>
                  <a:lnTo>
                    <a:pt x="35" y="114"/>
                  </a:lnTo>
                  <a:lnTo>
                    <a:pt x="33" y="110"/>
                  </a:lnTo>
                  <a:lnTo>
                    <a:pt x="25" y="104"/>
                  </a:lnTo>
                  <a:lnTo>
                    <a:pt x="19" y="97"/>
                  </a:lnTo>
                  <a:lnTo>
                    <a:pt x="21" y="95"/>
                  </a:lnTo>
                  <a:lnTo>
                    <a:pt x="14" y="91"/>
                  </a:lnTo>
                  <a:lnTo>
                    <a:pt x="12" y="87"/>
                  </a:lnTo>
                  <a:lnTo>
                    <a:pt x="10" y="85"/>
                  </a:lnTo>
                  <a:lnTo>
                    <a:pt x="10" y="78"/>
                  </a:lnTo>
                  <a:lnTo>
                    <a:pt x="6" y="74"/>
                  </a:lnTo>
                  <a:lnTo>
                    <a:pt x="6" y="70"/>
                  </a:lnTo>
                  <a:lnTo>
                    <a:pt x="4" y="68"/>
                  </a:lnTo>
                  <a:lnTo>
                    <a:pt x="0" y="59"/>
                  </a:lnTo>
                  <a:lnTo>
                    <a:pt x="0" y="57"/>
                  </a:lnTo>
                  <a:lnTo>
                    <a:pt x="4" y="59"/>
                  </a:lnTo>
                  <a:lnTo>
                    <a:pt x="8" y="55"/>
                  </a:lnTo>
                  <a:lnTo>
                    <a:pt x="10" y="45"/>
                  </a:lnTo>
                  <a:lnTo>
                    <a:pt x="10" y="40"/>
                  </a:lnTo>
                  <a:lnTo>
                    <a:pt x="12" y="43"/>
                  </a:lnTo>
                  <a:lnTo>
                    <a:pt x="21" y="40"/>
                  </a:lnTo>
                  <a:lnTo>
                    <a:pt x="14" y="38"/>
                  </a:lnTo>
                  <a:lnTo>
                    <a:pt x="10" y="32"/>
                  </a:lnTo>
                  <a:lnTo>
                    <a:pt x="14" y="32"/>
                  </a:lnTo>
                  <a:lnTo>
                    <a:pt x="14" y="26"/>
                  </a:lnTo>
                  <a:lnTo>
                    <a:pt x="19" y="28"/>
                  </a:lnTo>
                  <a:lnTo>
                    <a:pt x="21" y="26"/>
                  </a:lnTo>
                  <a:lnTo>
                    <a:pt x="23" y="26"/>
                  </a:lnTo>
                  <a:lnTo>
                    <a:pt x="23" y="26"/>
                  </a:lnTo>
                  <a:lnTo>
                    <a:pt x="50" y="26"/>
                  </a:lnTo>
                  <a:lnTo>
                    <a:pt x="50" y="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51" name="Freeform 138">
              <a:extLst>
                <a:ext uri="{FF2B5EF4-FFF2-40B4-BE49-F238E27FC236}">
                  <a16:creationId xmlns:a16="http://schemas.microsoft.com/office/drawing/2014/main" id="{A2B6B6AF-2E1C-4E3F-A82E-5A27295EFCF8}"/>
                </a:ext>
              </a:extLst>
            </p:cNvPr>
            <p:cNvSpPr>
              <a:spLocks/>
            </p:cNvSpPr>
            <p:nvPr/>
          </p:nvSpPr>
          <p:spPr bwMode="auto">
            <a:xfrm>
              <a:off x="4433075" y="3419958"/>
              <a:ext cx="32245" cy="18927"/>
            </a:xfrm>
            <a:custGeom>
              <a:avLst/>
              <a:gdLst>
                <a:gd name="T0" fmla="*/ 4 w 40"/>
                <a:gd name="T1" fmla="*/ 23 h 25"/>
                <a:gd name="T2" fmla="*/ 9 w 40"/>
                <a:gd name="T3" fmla="*/ 25 h 25"/>
                <a:gd name="T4" fmla="*/ 11 w 40"/>
                <a:gd name="T5" fmla="*/ 23 h 25"/>
                <a:gd name="T6" fmla="*/ 13 w 40"/>
                <a:gd name="T7" fmla="*/ 23 h 25"/>
                <a:gd name="T8" fmla="*/ 13 w 40"/>
                <a:gd name="T9" fmla="*/ 23 h 25"/>
                <a:gd name="T10" fmla="*/ 40 w 40"/>
                <a:gd name="T11" fmla="*/ 23 h 25"/>
                <a:gd name="T12" fmla="*/ 40 w 40"/>
                <a:gd name="T13" fmla="*/ 0 h 25"/>
                <a:gd name="T14" fmla="*/ 17 w 40"/>
                <a:gd name="T15" fmla="*/ 0 h 25"/>
                <a:gd name="T16" fmla="*/ 17 w 40"/>
                <a:gd name="T17" fmla="*/ 0 h 25"/>
                <a:gd name="T18" fmla="*/ 13 w 40"/>
                <a:gd name="T19" fmla="*/ 0 h 25"/>
                <a:gd name="T20" fmla="*/ 11 w 40"/>
                <a:gd name="T21" fmla="*/ 0 h 25"/>
                <a:gd name="T22" fmla="*/ 11 w 40"/>
                <a:gd name="T23" fmla="*/ 0 h 25"/>
                <a:gd name="T24" fmla="*/ 13 w 40"/>
                <a:gd name="T25" fmla="*/ 4 h 25"/>
                <a:gd name="T26" fmla="*/ 6 w 40"/>
                <a:gd name="T27" fmla="*/ 10 h 25"/>
                <a:gd name="T28" fmla="*/ 0 w 40"/>
                <a:gd name="T29" fmla="*/ 21 h 25"/>
                <a:gd name="T30" fmla="*/ 6 w 40"/>
                <a:gd name="T31" fmla="*/ 23 h 25"/>
                <a:gd name="T32" fmla="*/ 4 w 40"/>
                <a:gd name="T3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4" y="23"/>
                  </a:moveTo>
                  <a:lnTo>
                    <a:pt x="9" y="25"/>
                  </a:lnTo>
                  <a:lnTo>
                    <a:pt x="11" y="23"/>
                  </a:lnTo>
                  <a:lnTo>
                    <a:pt x="13" y="23"/>
                  </a:lnTo>
                  <a:lnTo>
                    <a:pt x="13" y="23"/>
                  </a:lnTo>
                  <a:lnTo>
                    <a:pt x="40" y="23"/>
                  </a:lnTo>
                  <a:lnTo>
                    <a:pt x="40" y="0"/>
                  </a:lnTo>
                  <a:lnTo>
                    <a:pt x="17" y="0"/>
                  </a:lnTo>
                  <a:lnTo>
                    <a:pt x="17" y="0"/>
                  </a:lnTo>
                  <a:lnTo>
                    <a:pt x="13" y="0"/>
                  </a:lnTo>
                  <a:lnTo>
                    <a:pt x="11" y="0"/>
                  </a:lnTo>
                  <a:lnTo>
                    <a:pt x="11" y="0"/>
                  </a:lnTo>
                  <a:lnTo>
                    <a:pt x="13" y="4"/>
                  </a:lnTo>
                  <a:lnTo>
                    <a:pt x="6" y="10"/>
                  </a:lnTo>
                  <a:lnTo>
                    <a:pt x="0" y="21"/>
                  </a:lnTo>
                  <a:lnTo>
                    <a:pt x="6" y="23"/>
                  </a:lnTo>
                  <a:lnTo>
                    <a:pt x="4" y="2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52" name="Freeform 139">
              <a:extLst>
                <a:ext uri="{FF2B5EF4-FFF2-40B4-BE49-F238E27FC236}">
                  <a16:creationId xmlns:a16="http://schemas.microsoft.com/office/drawing/2014/main" id="{52F2F6E5-BB09-469B-B838-37E63226B7C3}"/>
                </a:ext>
              </a:extLst>
            </p:cNvPr>
            <p:cNvSpPr>
              <a:spLocks/>
            </p:cNvSpPr>
            <p:nvPr/>
          </p:nvSpPr>
          <p:spPr bwMode="auto">
            <a:xfrm>
              <a:off x="4462095" y="3392704"/>
              <a:ext cx="124142" cy="137030"/>
            </a:xfrm>
            <a:custGeom>
              <a:avLst/>
              <a:gdLst>
                <a:gd name="T0" fmla="*/ 4 w 154"/>
                <a:gd name="T1" fmla="*/ 149 h 181"/>
                <a:gd name="T2" fmla="*/ 10 w 154"/>
                <a:gd name="T3" fmla="*/ 147 h 181"/>
                <a:gd name="T4" fmla="*/ 19 w 154"/>
                <a:gd name="T5" fmla="*/ 147 h 181"/>
                <a:gd name="T6" fmla="*/ 13 w 154"/>
                <a:gd name="T7" fmla="*/ 132 h 181"/>
                <a:gd name="T8" fmla="*/ 6 w 154"/>
                <a:gd name="T9" fmla="*/ 130 h 181"/>
                <a:gd name="T10" fmla="*/ 10 w 154"/>
                <a:gd name="T11" fmla="*/ 126 h 181"/>
                <a:gd name="T12" fmla="*/ 19 w 154"/>
                <a:gd name="T13" fmla="*/ 124 h 181"/>
                <a:gd name="T14" fmla="*/ 29 w 154"/>
                <a:gd name="T15" fmla="*/ 120 h 181"/>
                <a:gd name="T16" fmla="*/ 34 w 154"/>
                <a:gd name="T17" fmla="*/ 114 h 181"/>
                <a:gd name="T18" fmla="*/ 44 w 154"/>
                <a:gd name="T19" fmla="*/ 124 h 181"/>
                <a:gd name="T20" fmla="*/ 55 w 154"/>
                <a:gd name="T21" fmla="*/ 122 h 181"/>
                <a:gd name="T22" fmla="*/ 61 w 154"/>
                <a:gd name="T23" fmla="*/ 128 h 181"/>
                <a:gd name="T24" fmla="*/ 65 w 154"/>
                <a:gd name="T25" fmla="*/ 105 h 181"/>
                <a:gd name="T26" fmla="*/ 65 w 154"/>
                <a:gd name="T27" fmla="*/ 90 h 181"/>
                <a:gd name="T28" fmla="*/ 61 w 154"/>
                <a:gd name="T29" fmla="*/ 84 h 181"/>
                <a:gd name="T30" fmla="*/ 57 w 154"/>
                <a:gd name="T31" fmla="*/ 80 h 181"/>
                <a:gd name="T32" fmla="*/ 59 w 154"/>
                <a:gd name="T33" fmla="*/ 78 h 181"/>
                <a:gd name="T34" fmla="*/ 59 w 154"/>
                <a:gd name="T35" fmla="*/ 73 h 181"/>
                <a:gd name="T36" fmla="*/ 67 w 154"/>
                <a:gd name="T37" fmla="*/ 67 h 181"/>
                <a:gd name="T38" fmla="*/ 67 w 154"/>
                <a:gd name="T39" fmla="*/ 59 h 181"/>
                <a:gd name="T40" fmla="*/ 59 w 154"/>
                <a:gd name="T41" fmla="*/ 50 h 181"/>
                <a:gd name="T42" fmla="*/ 46 w 154"/>
                <a:gd name="T43" fmla="*/ 52 h 181"/>
                <a:gd name="T44" fmla="*/ 42 w 154"/>
                <a:gd name="T45" fmla="*/ 50 h 181"/>
                <a:gd name="T46" fmla="*/ 40 w 154"/>
                <a:gd name="T47" fmla="*/ 40 h 181"/>
                <a:gd name="T48" fmla="*/ 69 w 154"/>
                <a:gd name="T49" fmla="*/ 36 h 181"/>
                <a:gd name="T50" fmla="*/ 74 w 154"/>
                <a:gd name="T51" fmla="*/ 38 h 181"/>
                <a:gd name="T52" fmla="*/ 80 w 154"/>
                <a:gd name="T53" fmla="*/ 40 h 181"/>
                <a:gd name="T54" fmla="*/ 84 w 154"/>
                <a:gd name="T55" fmla="*/ 38 h 181"/>
                <a:gd name="T56" fmla="*/ 93 w 154"/>
                <a:gd name="T57" fmla="*/ 40 h 181"/>
                <a:gd name="T58" fmla="*/ 97 w 154"/>
                <a:gd name="T59" fmla="*/ 40 h 181"/>
                <a:gd name="T60" fmla="*/ 101 w 154"/>
                <a:gd name="T61" fmla="*/ 40 h 181"/>
                <a:gd name="T62" fmla="*/ 103 w 154"/>
                <a:gd name="T63" fmla="*/ 31 h 181"/>
                <a:gd name="T64" fmla="*/ 118 w 154"/>
                <a:gd name="T65" fmla="*/ 8 h 181"/>
                <a:gd name="T66" fmla="*/ 131 w 154"/>
                <a:gd name="T67" fmla="*/ 2 h 181"/>
                <a:gd name="T68" fmla="*/ 139 w 154"/>
                <a:gd name="T69" fmla="*/ 0 h 181"/>
                <a:gd name="T70" fmla="*/ 147 w 154"/>
                <a:gd name="T71" fmla="*/ 4 h 181"/>
                <a:gd name="T72" fmla="*/ 152 w 154"/>
                <a:gd name="T73" fmla="*/ 4 h 181"/>
                <a:gd name="T74" fmla="*/ 150 w 154"/>
                <a:gd name="T75" fmla="*/ 19 h 181"/>
                <a:gd name="T76" fmla="*/ 143 w 154"/>
                <a:gd name="T77" fmla="*/ 40 h 181"/>
                <a:gd name="T78" fmla="*/ 139 w 154"/>
                <a:gd name="T79" fmla="*/ 52 h 181"/>
                <a:gd name="T80" fmla="*/ 137 w 154"/>
                <a:gd name="T81" fmla="*/ 67 h 181"/>
                <a:gd name="T82" fmla="*/ 135 w 154"/>
                <a:gd name="T83" fmla="*/ 73 h 181"/>
                <a:gd name="T84" fmla="*/ 126 w 154"/>
                <a:gd name="T85" fmla="*/ 99 h 181"/>
                <a:gd name="T86" fmla="*/ 116 w 154"/>
                <a:gd name="T87" fmla="*/ 101 h 181"/>
                <a:gd name="T88" fmla="*/ 107 w 154"/>
                <a:gd name="T89" fmla="*/ 114 h 181"/>
                <a:gd name="T90" fmla="*/ 101 w 154"/>
                <a:gd name="T91" fmla="*/ 130 h 181"/>
                <a:gd name="T92" fmla="*/ 99 w 154"/>
                <a:gd name="T93" fmla="*/ 147 h 181"/>
                <a:gd name="T94" fmla="*/ 93 w 154"/>
                <a:gd name="T95" fmla="*/ 158 h 181"/>
                <a:gd name="T96" fmla="*/ 80 w 154"/>
                <a:gd name="T97" fmla="*/ 170 h 181"/>
                <a:gd name="T98" fmla="*/ 67 w 154"/>
                <a:gd name="T99" fmla="*/ 175 h 181"/>
                <a:gd name="T100" fmla="*/ 67 w 154"/>
                <a:gd name="T101" fmla="*/ 166 h 181"/>
                <a:gd name="T102" fmla="*/ 57 w 154"/>
                <a:gd name="T103" fmla="*/ 168 h 181"/>
                <a:gd name="T104" fmla="*/ 53 w 154"/>
                <a:gd name="T105" fmla="*/ 173 h 181"/>
                <a:gd name="T106" fmla="*/ 46 w 154"/>
                <a:gd name="T107" fmla="*/ 173 h 181"/>
                <a:gd name="T108" fmla="*/ 40 w 154"/>
                <a:gd name="T109" fmla="*/ 173 h 181"/>
                <a:gd name="T110" fmla="*/ 38 w 154"/>
                <a:gd name="T111" fmla="*/ 168 h 181"/>
                <a:gd name="T112" fmla="*/ 29 w 154"/>
                <a:gd name="T113" fmla="*/ 168 h 181"/>
                <a:gd name="T114" fmla="*/ 23 w 154"/>
                <a:gd name="T115" fmla="*/ 175 h 181"/>
                <a:gd name="T116" fmla="*/ 17 w 154"/>
                <a:gd name="T117" fmla="*/ 181 h 181"/>
                <a:gd name="T118" fmla="*/ 13 w 154"/>
                <a:gd name="T119" fmla="*/ 170 h 181"/>
                <a:gd name="T120" fmla="*/ 4 w 154"/>
                <a:gd name="T121" fmla="*/ 16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 h="181">
                  <a:moveTo>
                    <a:pt x="0" y="156"/>
                  </a:moveTo>
                  <a:lnTo>
                    <a:pt x="4" y="151"/>
                  </a:lnTo>
                  <a:lnTo>
                    <a:pt x="4" y="149"/>
                  </a:lnTo>
                  <a:lnTo>
                    <a:pt x="6" y="149"/>
                  </a:lnTo>
                  <a:lnTo>
                    <a:pt x="10" y="149"/>
                  </a:lnTo>
                  <a:lnTo>
                    <a:pt x="10" y="147"/>
                  </a:lnTo>
                  <a:lnTo>
                    <a:pt x="13" y="147"/>
                  </a:lnTo>
                  <a:lnTo>
                    <a:pt x="19" y="151"/>
                  </a:lnTo>
                  <a:lnTo>
                    <a:pt x="19" y="147"/>
                  </a:lnTo>
                  <a:lnTo>
                    <a:pt x="17" y="137"/>
                  </a:lnTo>
                  <a:lnTo>
                    <a:pt x="15" y="135"/>
                  </a:lnTo>
                  <a:lnTo>
                    <a:pt x="13" y="132"/>
                  </a:lnTo>
                  <a:lnTo>
                    <a:pt x="8" y="135"/>
                  </a:lnTo>
                  <a:lnTo>
                    <a:pt x="6" y="135"/>
                  </a:lnTo>
                  <a:lnTo>
                    <a:pt x="6" y="130"/>
                  </a:lnTo>
                  <a:lnTo>
                    <a:pt x="6" y="128"/>
                  </a:lnTo>
                  <a:lnTo>
                    <a:pt x="6" y="126"/>
                  </a:lnTo>
                  <a:lnTo>
                    <a:pt x="10" y="126"/>
                  </a:lnTo>
                  <a:lnTo>
                    <a:pt x="15" y="128"/>
                  </a:lnTo>
                  <a:lnTo>
                    <a:pt x="17" y="126"/>
                  </a:lnTo>
                  <a:lnTo>
                    <a:pt x="19" y="124"/>
                  </a:lnTo>
                  <a:lnTo>
                    <a:pt x="21" y="124"/>
                  </a:lnTo>
                  <a:lnTo>
                    <a:pt x="27" y="124"/>
                  </a:lnTo>
                  <a:lnTo>
                    <a:pt x="29" y="120"/>
                  </a:lnTo>
                  <a:lnTo>
                    <a:pt x="29" y="116"/>
                  </a:lnTo>
                  <a:lnTo>
                    <a:pt x="29" y="114"/>
                  </a:lnTo>
                  <a:lnTo>
                    <a:pt x="34" y="114"/>
                  </a:lnTo>
                  <a:lnTo>
                    <a:pt x="38" y="122"/>
                  </a:lnTo>
                  <a:lnTo>
                    <a:pt x="40" y="126"/>
                  </a:lnTo>
                  <a:lnTo>
                    <a:pt x="44" y="124"/>
                  </a:lnTo>
                  <a:lnTo>
                    <a:pt x="48" y="124"/>
                  </a:lnTo>
                  <a:lnTo>
                    <a:pt x="51" y="124"/>
                  </a:lnTo>
                  <a:lnTo>
                    <a:pt x="55" y="122"/>
                  </a:lnTo>
                  <a:lnTo>
                    <a:pt x="59" y="124"/>
                  </a:lnTo>
                  <a:lnTo>
                    <a:pt x="59" y="128"/>
                  </a:lnTo>
                  <a:lnTo>
                    <a:pt x="61" y="128"/>
                  </a:lnTo>
                  <a:lnTo>
                    <a:pt x="61" y="124"/>
                  </a:lnTo>
                  <a:lnTo>
                    <a:pt x="61" y="120"/>
                  </a:lnTo>
                  <a:lnTo>
                    <a:pt x="65" y="105"/>
                  </a:lnTo>
                  <a:lnTo>
                    <a:pt x="67" y="97"/>
                  </a:lnTo>
                  <a:lnTo>
                    <a:pt x="67" y="92"/>
                  </a:lnTo>
                  <a:lnTo>
                    <a:pt x="65" y="90"/>
                  </a:lnTo>
                  <a:lnTo>
                    <a:pt x="65" y="88"/>
                  </a:lnTo>
                  <a:lnTo>
                    <a:pt x="61" y="86"/>
                  </a:lnTo>
                  <a:lnTo>
                    <a:pt x="61" y="84"/>
                  </a:lnTo>
                  <a:lnTo>
                    <a:pt x="59" y="84"/>
                  </a:lnTo>
                  <a:lnTo>
                    <a:pt x="57" y="82"/>
                  </a:lnTo>
                  <a:lnTo>
                    <a:pt x="57" y="80"/>
                  </a:lnTo>
                  <a:lnTo>
                    <a:pt x="57" y="80"/>
                  </a:lnTo>
                  <a:lnTo>
                    <a:pt x="59" y="78"/>
                  </a:lnTo>
                  <a:lnTo>
                    <a:pt x="59" y="78"/>
                  </a:lnTo>
                  <a:lnTo>
                    <a:pt x="61" y="76"/>
                  </a:lnTo>
                  <a:lnTo>
                    <a:pt x="59" y="73"/>
                  </a:lnTo>
                  <a:lnTo>
                    <a:pt x="59" y="73"/>
                  </a:lnTo>
                  <a:lnTo>
                    <a:pt x="59" y="69"/>
                  </a:lnTo>
                  <a:lnTo>
                    <a:pt x="63" y="67"/>
                  </a:lnTo>
                  <a:lnTo>
                    <a:pt x="67" y="67"/>
                  </a:lnTo>
                  <a:lnTo>
                    <a:pt x="67" y="63"/>
                  </a:lnTo>
                  <a:lnTo>
                    <a:pt x="65" y="61"/>
                  </a:lnTo>
                  <a:lnTo>
                    <a:pt x="67" y="59"/>
                  </a:lnTo>
                  <a:lnTo>
                    <a:pt x="67" y="52"/>
                  </a:lnTo>
                  <a:lnTo>
                    <a:pt x="65" y="50"/>
                  </a:lnTo>
                  <a:lnTo>
                    <a:pt x="59" y="50"/>
                  </a:lnTo>
                  <a:lnTo>
                    <a:pt x="55" y="52"/>
                  </a:lnTo>
                  <a:lnTo>
                    <a:pt x="51" y="54"/>
                  </a:lnTo>
                  <a:lnTo>
                    <a:pt x="46" y="52"/>
                  </a:lnTo>
                  <a:lnTo>
                    <a:pt x="44" y="54"/>
                  </a:lnTo>
                  <a:lnTo>
                    <a:pt x="42" y="54"/>
                  </a:lnTo>
                  <a:lnTo>
                    <a:pt x="42" y="50"/>
                  </a:lnTo>
                  <a:lnTo>
                    <a:pt x="42" y="48"/>
                  </a:lnTo>
                  <a:lnTo>
                    <a:pt x="42" y="42"/>
                  </a:lnTo>
                  <a:lnTo>
                    <a:pt x="40" y="40"/>
                  </a:lnTo>
                  <a:lnTo>
                    <a:pt x="42" y="36"/>
                  </a:lnTo>
                  <a:lnTo>
                    <a:pt x="67" y="36"/>
                  </a:lnTo>
                  <a:lnTo>
                    <a:pt x="69" y="36"/>
                  </a:lnTo>
                  <a:lnTo>
                    <a:pt x="69" y="36"/>
                  </a:lnTo>
                  <a:lnTo>
                    <a:pt x="72" y="36"/>
                  </a:lnTo>
                  <a:lnTo>
                    <a:pt x="74" y="38"/>
                  </a:lnTo>
                  <a:lnTo>
                    <a:pt x="76" y="38"/>
                  </a:lnTo>
                  <a:lnTo>
                    <a:pt x="78" y="38"/>
                  </a:lnTo>
                  <a:lnTo>
                    <a:pt x="80" y="40"/>
                  </a:lnTo>
                  <a:lnTo>
                    <a:pt x="82" y="40"/>
                  </a:lnTo>
                  <a:lnTo>
                    <a:pt x="82" y="38"/>
                  </a:lnTo>
                  <a:lnTo>
                    <a:pt x="84" y="38"/>
                  </a:lnTo>
                  <a:lnTo>
                    <a:pt x="86" y="40"/>
                  </a:lnTo>
                  <a:lnTo>
                    <a:pt x="88" y="40"/>
                  </a:lnTo>
                  <a:lnTo>
                    <a:pt x="93" y="40"/>
                  </a:lnTo>
                  <a:lnTo>
                    <a:pt x="95" y="40"/>
                  </a:lnTo>
                  <a:lnTo>
                    <a:pt x="97" y="42"/>
                  </a:lnTo>
                  <a:lnTo>
                    <a:pt x="97" y="40"/>
                  </a:lnTo>
                  <a:lnTo>
                    <a:pt x="99" y="42"/>
                  </a:lnTo>
                  <a:lnTo>
                    <a:pt x="101" y="42"/>
                  </a:lnTo>
                  <a:lnTo>
                    <a:pt x="101" y="40"/>
                  </a:lnTo>
                  <a:lnTo>
                    <a:pt x="99" y="36"/>
                  </a:lnTo>
                  <a:lnTo>
                    <a:pt x="101" y="36"/>
                  </a:lnTo>
                  <a:lnTo>
                    <a:pt x="103" y="31"/>
                  </a:lnTo>
                  <a:lnTo>
                    <a:pt x="103" y="29"/>
                  </a:lnTo>
                  <a:lnTo>
                    <a:pt x="114" y="12"/>
                  </a:lnTo>
                  <a:lnTo>
                    <a:pt x="118" y="8"/>
                  </a:lnTo>
                  <a:lnTo>
                    <a:pt x="122" y="8"/>
                  </a:lnTo>
                  <a:lnTo>
                    <a:pt x="122" y="6"/>
                  </a:lnTo>
                  <a:lnTo>
                    <a:pt x="131" y="2"/>
                  </a:lnTo>
                  <a:lnTo>
                    <a:pt x="135" y="2"/>
                  </a:lnTo>
                  <a:lnTo>
                    <a:pt x="137" y="0"/>
                  </a:lnTo>
                  <a:lnTo>
                    <a:pt x="139" y="0"/>
                  </a:lnTo>
                  <a:lnTo>
                    <a:pt x="143" y="0"/>
                  </a:lnTo>
                  <a:lnTo>
                    <a:pt x="143" y="2"/>
                  </a:lnTo>
                  <a:lnTo>
                    <a:pt x="147" y="4"/>
                  </a:lnTo>
                  <a:lnTo>
                    <a:pt x="150" y="4"/>
                  </a:lnTo>
                  <a:lnTo>
                    <a:pt x="152" y="4"/>
                  </a:lnTo>
                  <a:lnTo>
                    <a:pt x="152" y="4"/>
                  </a:lnTo>
                  <a:lnTo>
                    <a:pt x="154" y="8"/>
                  </a:lnTo>
                  <a:lnTo>
                    <a:pt x="154" y="17"/>
                  </a:lnTo>
                  <a:lnTo>
                    <a:pt x="150" y="19"/>
                  </a:lnTo>
                  <a:lnTo>
                    <a:pt x="150" y="21"/>
                  </a:lnTo>
                  <a:lnTo>
                    <a:pt x="141" y="33"/>
                  </a:lnTo>
                  <a:lnTo>
                    <a:pt x="143" y="40"/>
                  </a:lnTo>
                  <a:lnTo>
                    <a:pt x="141" y="44"/>
                  </a:lnTo>
                  <a:lnTo>
                    <a:pt x="141" y="48"/>
                  </a:lnTo>
                  <a:lnTo>
                    <a:pt x="139" y="52"/>
                  </a:lnTo>
                  <a:lnTo>
                    <a:pt x="137" y="59"/>
                  </a:lnTo>
                  <a:lnTo>
                    <a:pt x="139" y="61"/>
                  </a:lnTo>
                  <a:lnTo>
                    <a:pt x="137" y="67"/>
                  </a:lnTo>
                  <a:lnTo>
                    <a:pt x="137" y="67"/>
                  </a:lnTo>
                  <a:lnTo>
                    <a:pt x="137" y="73"/>
                  </a:lnTo>
                  <a:lnTo>
                    <a:pt x="135" y="73"/>
                  </a:lnTo>
                  <a:lnTo>
                    <a:pt x="133" y="82"/>
                  </a:lnTo>
                  <a:lnTo>
                    <a:pt x="133" y="88"/>
                  </a:lnTo>
                  <a:lnTo>
                    <a:pt x="126" y="99"/>
                  </a:lnTo>
                  <a:lnTo>
                    <a:pt x="122" y="99"/>
                  </a:lnTo>
                  <a:lnTo>
                    <a:pt x="118" y="103"/>
                  </a:lnTo>
                  <a:lnTo>
                    <a:pt x="116" y="101"/>
                  </a:lnTo>
                  <a:lnTo>
                    <a:pt x="112" y="105"/>
                  </a:lnTo>
                  <a:lnTo>
                    <a:pt x="107" y="109"/>
                  </a:lnTo>
                  <a:lnTo>
                    <a:pt x="107" y="114"/>
                  </a:lnTo>
                  <a:lnTo>
                    <a:pt x="101" y="120"/>
                  </a:lnTo>
                  <a:lnTo>
                    <a:pt x="99" y="124"/>
                  </a:lnTo>
                  <a:lnTo>
                    <a:pt x="101" y="130"/>
                  </a:lnTo>
                  <a:lnTo>
                    <a:pt x="101" y="130"/>
                  </a:lnTo>
                  <a:lnTo>
                    <a:pt x="101" y="143"/>
                  </a:lnTo>
                  <a:lnTo>
                    <a:pt x="99" y="147"/>
                  </a:lnTo>
                  <a:lnTo>
                    <a:pt x="99" y="151"/>
                  </a:lnTo>
                  <a:lnTo>
                    <a:pt x="97" y="156"/>
                  </a:lnTo>
                  <a:lnTo>
                    <a:pt x="93" y="158"/>
                  </a:lnTo>
                  <a:lnTo>
                    <a:pt x="88" y="160"/>
                  </a:lnTo>
                  <a:lnTo>
                    <a:pt x="88" y="162"/>
                  </a:lnTo>
                  <a:lnTo>
                    <a:pt x="80" y="170"/>
                  </a:lnTo>
                  <a:lnTo>
                    <a:pt x="78" y="175"/>
                  </a:lnTo>
                  <a:lnTo>
                    <a:pt x="72" y="177"/>
                  </a:lnTo>
                  <a:lnTo>
                    <a:pt x="67" y="175"/>
                  </a:lnTo>
                  <a:lnTo>
                    <a:pt x="67" y="170"/>
                  </a:lnTo>
                  <a:lnTo>
                    <a:pt x="65" y="170"/>
                  </a:lnTo>
                  <a:lnTo>
                    <a:pt x="67" y="166"/>
                  </a:lnTo>
                  <a:lnTo>
                    <a:pt x="67" y="164"/>
                  </a:lnTo>
                  <a:lnTo>
                    <a:pt x="61" y="166"/>
                  </a:lnTo>
                  <a:lnTo>
                    <a:pt x="57" y="168"/>
                  </a:lnTo>
                  <a:lnTo>
                    <a:pt x="55" y="168"/>
                  </a:lnTo>
                  <a:lnTo>
                    <a:pt x="53" y="168"/>
                  </a:lnTo>
                  <a:lnTo>
                    <a:pt x="53" y="173"/>
                  </a:lnTo>
                  <a:lnTo>
                    <a:pt x="51" y="175"/>
                  </a:lnTo>
                  <a:lnTo>
                    <a:pt x="46" y="175"/>
                  </a:lnTo>
                  <a:lnTo>
                    <a:pt x="46" y="173"/>
                  </a:lnTo>
                  <a:lnTo>
                    <a:pt x="44" y="170"/>
                  </a:lnTo>
                  <a:lnTo>
                    <a:pt x="42" y="173"/>
                  </a:lnTo>
                  <a:lnTo>
                    <a:pt x="40" y="173"/>
                  </a:lnTo>
                  <a:lnTo>
                    <a:pt x="40" y="173"/>
                  </a:lnTo>
                  <a:lnTo>
                    <a:pt x="40" y="170"/>
                  </a:lnTo>
                  <a:lnTo>
                    <a:pt x="38" y="168"/>
                  </a:lnTo>
                  <a:lnTo>
                    <a:pt x="36" y="166"/>
                  </a:lnTo>
                  <a:lnTo>
                    <a:pt x="34" y="166"/>
                  </a:lnTo>
                  <a:lnTo>
                    <a:pt x="29" y="168"/>
                  </a:lnTo>
                  <a:lnTo>
                    <a:pt x="27" y="168"/>
                  </a:lnTo>
                  <a:lnTo>
                    <a:pt x="25" y="173"/>
                  </a:lnTo>
                  <a:lnTo>
                    <a:pt x="23" y="175"/>
                  </a:lnTo>
                  <a:lnTo>
                    <a:pt x="21" y="175"/>
                  </a:lnTo>
                  <a:lnTo>
                    <a:pt x="19" y="179"/>
                  </a:lnTo>
                  <a:lnTo>
                    <a:pt x="17" y="181"/>
                  </a:lnTo>
                  <a:lnTo>
                    <a:pt x="15" y="177"/>
                  </a:lnTo>
                  <a:lnTo>
                    <a:pt x="15" y="175"/>
                  </a:lnTo>
                  <a:lnTo>
                    <a:pt x="13" y="170"/>
                  </a:lnTo>
                  <a:lnTo>
                    <a:pt x="13" y="166"/>
                  </a:lnTo>
                  <a:lnTo>
                    <a:pt x="6" y="162"/>
                  </a:lnTo>
                  <a:lnTo>
                    <a:pt x="4" y="160"/>
                  </a:lnTo>
                  <a:lnTo>
                    <a:pt x="0" y="15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53" name="Freeform 140">
              <a:extLst>
                <a:ext uri="{FF2B5EF4-FFF2-40B4-BE49-F238E27FC236}">
                  <a16:creationId xmlns:a16="http://schemas.microsoft.com/office/drawing/2014/main" id="{917B87EF-8137-48F3-A575-95323768878C}"/>
                </a:ext>
              </a:extLst>
            </p:cNvPr>
            <p:cNvSpPr>
              <a:spLocks/>
            </p:cNvSpPr>
            <p:nvPr/>
          </p:nvSpPr>
          <p:spPr bwMode="auto">
            <a:xfrm>
              <a:off x="4475799" y="3518379"/>
              <a:ext cx="18541" cy="22711"/>
            </a:xfrm>
            <a:custGeom>
              <a:avLst/>
              <a:gdLst>
                <a:gd name="T0" fmla="*/ 23 w 23"/>
                <a:gd name="T1" fmla="*/ 7 h 30"/>
                <a:gd name="T2" fmla="*/ 23 w 23"/>
                <a:gd name="T3" fmla="*/ 4 h 30"/>
                <a:gd name="T4" fmla="*/ 21 w 23"/>
                <a:gd name="T5" fmla="*/ 2 h 30"/>
                <a:gd name="T6" fmla="*/ 19 w 23"/>
                <a:gd name="T7" fmla="*/ 0 h 30"/>
                <a:gd name="T8" fmla="*/ 17 w 23"/>
                <a:gd name="T9" fmla="*/ 0 h 30"/>
                <a:gd name="T10" fmla="*/ 12 w 23"/>
                <a:gd name="T11" fmla="*/ 2 h 30"/>
                <a:gd name="T12" fmla="*/ 10 w 23"/>
                <a:gd name="T13" fmla="*/ 2 h 30"/>
                <a:gd name="T14" fmla="*/ 8 w 23"/>
                <a:gd name="T15" fmla="*/ 7 h 30"/>
                <a:gd name="T16" fmla="*/ 6 w 23"/>
                <a:gd name="T17" fmla="*/ 9 h 30"/>
                <a:gd name="T18" fmla="*/ 4 w 23"/>
                <a:gd name="T19" fmla="*/ 9 h 30"/>
                <a:gd name="T20" fmla="*/ 2 w 23"/>
                <a:gd name="T21" fmla="*/ 13 h 30"/>
                <a:gd name="T22" fmla="*/ 0 w 23"/>
                <a:gd name="T23" fmla="*/ 15 h 30"/>
                <a:gd name="T24" fmla="*/ 4 w 23"/>
                <a:gd name="T25" fmla="*/ 17 h 30"/>
                <a:gd name="T26" fmla="*/ 4 w 23"/>
                <a:gd name="T27" fmla="*/ 23 h 30"/>
                <a:gd name="T28" fmla="*/ 2 w 23"/>
                <a:gd name="T29" fmla="*/ 28 h 30"/>
                <a:gd name="T30" fmla="*/ 4 w 23"/>
                <a:gd name="T31" fmla="*/ 30 h 30"/>
                <a:gd name="T32" fmla="*/ 6 w 23"/>
                <a:gd name="T33" fmla="*/ 25 h 30"/>
                <a:gd name="T34" fmla="*/ 10 w 23"/>
                <a:gd name="T35" fmla="*/ 25 h 30"/>
                <a:gd name="T36" fmla="*/ 12 w 23"/>
                <a:gd name="T37" fmla="*/ 23 h 30"/>
                <a:gd name="T38" fmla="*/ 12 w 23"/>
                <a:gd name="T39" fmla="*/ 17 h 30"/>
                <a:gd name="T40" fmla="*/ 15 w 23"/>
                <a:gd name="T41" fmla="*/ 15 h 30"/>
                <a:gd name="T42" fmla="*/ 19 w 23"/>
                <a:gd name="T43" fmla="*/ 11 h 30"/>
                <a:gd name="T44" fmla="*/ 23 w 23"/>
                <a:gd name="T45"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30">
                  <a:moveTo>
                    <a:pt x="23" y="7"/>
                  </a:moveTo>
                  <a:lnTo>
                    <a:pt x="23" y="4"/>
                  </a:lnTo>
                  <a:lnTo>
                    <a:pt x="21" y="2"/>
                  </a:lnTo>
                  <a:lnTo>
                    <a:pt x="19" y="0"/>
                  </a:lnTo>
                  <a:lnTo>
                    <a:pt x="17" y="0"/>
                  </a:lnTo>
                  <a:lnTo>
                    <a:pt x="12" y="2"/>
                  </a:lnTo>
                  <a:lnTo>
                    <a:pt x="10" y="2"/>
                  </a:lnTo>
                  <a:lnTo>
                    <a:pt x="8" y="7"/>
                  </a:lnTo>
                  <a:lnTo>
                    <a:pt x="6" y="9"/>
                  </a:lnTo>
                  <a:lnTo>
                    <a:pt x="4" y="9"/>
                  </a:lnTo>
                  <a:lnTo>
                    <a:pt x="2" y="13"/>
                  </a:lnTo>
                  <a:lnTo>
                    <a:pt x="0" y="15"/>
                  </a:lnTo>
                  <a:lnTo>
                    <a:pt x="4" y="17"/>
                  </a:lnTo>
                  <a:lnTo>
                    <a:pt x="4" y="23"/>
                  </a:lnTo>
                  <a:lnTo>
                    <a:pt x="2" y="28"/>
                  </a:lnTo>
                  <a:lnTo>
                    <a:pt x="4" y="30"/>
                  </a:lnTo>
                  <a:lnTo>
                    <a:pt x="6" y="25"/>
                  </a:lnTo>
                  <a:lnTo>
                    <a:pt x="10" y="25"/>
                  </a:lnTo>
                  <a:lnTo>
                    <a:pt x="12" y="23"/>
                  </a:lnTo>
                  <a:lnTo>
                    <a:pt x="12" y="17"/>
                  </a:lnTo>
                  <a:lnTo>
                    <a:pt x="15" y="15"/>
                  </a:lnTo>
                  <a:lnTo>
                    <a:pt x="19" y="11"/>
                  </a:lnTo>
                  <a:lnTo>
                    <a:pt x="23" y="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54" name="Freeform 141">
              <a:extLst>
                <a:ext uri="{FF2B5EF4-FFF2-40B4-BE49-F238E27FC236}">
                  <a16:creationId xmlns:a16="http://schemas.microsoft.com/office/drawing/2014/main" id="{FC65F0F1-1E4C-4E5B-8AB5-1863355BA7BF}"/>
                </a:ext>
              </a:extLst>
            </p:cNvPr>
            <p:cNvSpPr>
              <a:spLocks/>
            </p:cNvSpPr>
            <p:nvPr/>
          </p:nvSpPr>
          <p:spPr bwMode="auto">
            <a:xfrm>
              <a:off x="4756327" y="3464627"/>
              <a:ext cx="179764" cy="173371"/>
            </a:xfrm>
            <a:custGeom>
              <a:avLst/>
              <a:gdLst>
                <a:gd name="T0" fmla="*/ 27 w 223"/>
                <a:gd name="T1" fmla="*/ 4 h 229"/>
                <a:gd name="T2" fmla="*/ 94 w 223"/>
                <a:gd name="T3" fmla="*/ 0 h 229"/>
                <a:gd name="T4" fmla="*/ 170 w 223"/>
                <a:gd name="T5" fmla="*/ 52 h 229"/>
                <a:gd name="T6" fmla="*/ 198 w 223"/>
                <a:gd name="T7" fmla="*/ 73 h 229"/>
                <a:gd name="T8" fmla="*/ 198 w 223"/>
                <a:gd name="T9" fmla="*/ 78 h 229"/>
                <a:gd name="T10" fmla="*/ 189 w 223"/>
                <a:gd name="T11" fmla="*/ 101 h 229"/>
                <a:gd name="T12" fmla="*/ 200 w 223"/>
                <a:gd name="T13" fmla="*/ 115 h 229"/>
                <a:gd name="T14" fmla="*/ 204 w 223"/>
                <a:gd name="T15" fmla="*/ 126 h 229"/>
                <a:gd name="T16" fmla="*/ 198 w 223"/>
                <a:gd name="T17" fmla="*/ 130 h 229"/>
                <a:gd name="T18" fmla="*/ 202 w 223"/>
                <a:gd name="T19" fmla="*/ 145 h 229"/>
                <a:gd name="T20" fmla="*/ 202 w 223"/>
                <a:gd name="T21" fmla="*/ 158 h 229"/>
                <a:gd name="T22" fmla="*/ 202 w 223"/>
                <a:gd name="T23" fmla="*/ 164 h 229"/>
                <a:gd name="T24" fmla="*/ 204 w 223"/>
                <a:gd name="T25" fmla="*/ 172 h 229"/>
                <a:gd name="T26" fmla="*/ 212 w 223"/>
                <a:gd name="T27" fmla="*/ 187 h 229"/>
                <a:gd name="T28" fmla="*/ 223 w 223"/>
                <a:gd name="T29" fmla="*/ 193 h 229"/>
                <a:gd name="T30" fmla="*/ 221 w 223"/>
                <a:gd name="T31" fmla="*/ 198 h 229"/>
                <a:gd name="T32" fmla="*/ 210 w 223"/>
                <a:gd name="T33" fmla="*/ 202 h 229"/>
                <a:gd name="T34" fmla="*/ 200 w 223"/>
                <a:gd name="T35" fmla="*/ 206 h 229"/>
                <a:gd name="T36" fmla="*/ 191 w 223"/>
                <a:gd name="T37" fmla="*/ 206 h 229"/>
                <a:gd name="T38" fmla="*/ 179 w 223"/>
                <a:gd name="T39" fmla="*/ 210 h 229"/>
                <a:gd name="T40" fmla="*/ 170 w 223"/>
                <a:gd name="T41" fmla="*/ 208 h 229"/>
                <a:gd name="T42" fmla="*/ 168 w 223"/>
                <a:gd name="T43" fmla="*/ 215 h 229"/>
                <a:gd name="T44" fmla="*/ 156 w 223"/>
                <a:gd name="T45" fmla="*/ 217 h 229"/>
                <a:gd name="T46" fmla="*/ 151 w 223"/>
                <a:gd name="T47" fmla="*/ 212 h 229"/>
                <a:gd name="T48" fmla="*/ 143 w 223"/>
                <a:gd name="T49" fmla="*/ 219 h 229"/>
                <a:gd name="T50" fmla="*/ 137 w 223"/>
                <a:gd name="T51" fmla="*/ 217 h 229"/>
                <a:gd name="T52" fmla="*/ 128 w 223"/>
                <a:gd name="T53" fmla="*/ 212 h 229"/>
                <a:gd name="T54" fmla="*/ 124 w 223"/>
                <a:gd name="T55" fmla="*/ 215 h 229"/>
                <a:gd name="T56" fmla="*/ 99 w 223"/>
                <a:gd name="T57" fmla="*/ 229 h 229"/>
                <a:gd name="T58" fmla="*/ 90 w 223"/>
                <a:gd name="T59" fmla="*/ 181 h 229"/>
                <a:gd name="T60" fmla="*/ 86 w 223"/>
                <a:gd name="T61" fmla="*/ 174 h 229"/>
                <a:gd name="T62" fmla="*/ 80 w 223"/>
                <a:gd name="T63" fmla="*/ 174 h 229"/>
                <a:gd name="T64" fmla="*/ 75 w 223"/>
                <a:gd name="T65" fmla="*/ 172 h 229"/>
                <a:gd name="T66" fmla="*/ 71 w 223"/>
                <a:gd name="T67" fmla="*/ 170 h 229"/>
                <a:gd name="T68" fmla="*/ 67 w 223"/>
                <a:gd name="T69" fmla="*/ 166 h 229"/>
                <a:gd name="T70" fmla="*/ 61 w 223"/>
                <a:gd name="T71" fmla="*/ 162 h 229"/>
                <a:gd name="T72" fmla="*/ 46 w 223"/>
                <a:gd name="T73" fmla="*/ 158 h 229"/>
                <a:gd name="T74" fmla="*/ 40 w 223"/>
                <a:gd name="T75" fmla="*/ 153 h 229"/>
                <a:gd name="T76" fmla="*/ 33 w 223"/>
                <a:gd name="T77" fmla="*/ 151 h 229"/>
                <a:gd name="T78" fmla="*/ 6 w 223"/>
                <a:gd name="T79" fmla="*/ 113 h 229"/>
                <a:gd name="T80" fmla="*/ 10 w 223"/>
                <a:gd name="T81" fmla="*/ 73 h 229"/>
                <a:gd name="T82" fmla="*/ 25 w 223"/>
                <a:gd name="T83" fmla="*/ 61 h 229"/>
                <a:gd name="T84" fmla="*/ 33 w 223"/>
                <a:gd name="T85" fmla="*/ 52 h 229"/>
                <a:gd name="T86" fmla="*/ 29 w 223"/>
                <a:gd name="T87" fmla="*/ 44 h 229"/>
                <a:gd name="T88" fmla="*/ 27 w 223"/>
                <a:gd name="T89" fmla="*/ 37 h 229"/>
                <a:gd name="T90" fmla="*/ 25 w 223"/>
                <a:gd name="T91" fmla="*/ 33 h 229"/>
                <a:gd name="T92" fmla="*/ 31 w 223"/>
                <a:gd name="T93" fmla="*/ 31 h 229"/>
                <a:gd name="T94" fmla="*/ 33 w 223"/>
                <a:gd name="T95" fmla="*/ 23 h 229"/>
                <a:gd name="T96" fmla="*/ 29 w 223"/>
                <a:gd name="T97" fmla="*/ 1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3" h="229">
                  <a:moveTo>
                    <a:pt x="25" y="6"/>
                  </a:moveTo>
                  <a:lnTo>
                    <a:pt x="25" y="4"/>
                  </a:lnTo>
                  <a:lnTo>
                    <a:pt x="27" y="4"/>
                  </a:lnTo>
                  <a:lnTo>
                    <a:pt x="29" y="4"/>
                  </a:lnTo>
                  <a:lnTo>
                    <a:pt x="52" y="2"/>
                  </a:lnTo>
                  <a:lnTo>
                    <a:pt x="94" y="0"/>
                  </a:lnTo>
                  <a:lnTo>
                    <a:pt x="168" y="44"/>
                  </a:lnTo>
                  <a:lnTo>
                    <a:pt x="170" y="50"/>
                  </a:lnTo>
                  <a:lnTo>
                    <a:pt x="170" y="52"/>
                  </a:lnTo>
                  <a:lnTo>
                    <a:pt x="170" y="54"/>
                  </a:lnTo>
                  <a:lnTo>
                    <a:pt x="172" y="56"/>
                  </a:lnTo>
                  <a:lnTo>
                    <a:pt x="198" y="73"/>
                  </a:lnTo>
                  <a:lnTo>
                    <a:pt x="198" y="73"/>
                  </a:lnTo>
                  <a:lnTo>
                    <a:pt x="198" y="75"/>
                  </a:lnTo>
                  <a:lnTo>
                    <a:pt x="198" y="78"/>
                  </a:lnTo>
                  <a:lnTo>
                    <a:pt x="198" y="80"/>
                  </a:lnTo>
                  <a:lnTo>
                    <a:pt x="193" y="92"/>
                  </a:lnTo>
                  <a:lnTo>
                    <a:pt x="189" y="101"/>
                  </a:lnTo>
                  <a:lnTo>
                    <a:pt x="189" y="107"/>
                  </a:lnTo>
                  <a:lnTo>
                    <a:pt x="196" y="111"/>
                  </a:lnTo>
                  <a:lnTo>
                    <a:pt x="200" y="115"/>
                  </a:lnTo>
                  <a:lnTo>
                    <a:pt x="202" y="115"/>
                  </a:lnTo>
                  <a:lnTo>
                    <a:pt x="204" y="122"/>
                  </a:lnTo>
                  <a:lnTo>
                    <a:pt x="204" y="126"/>
                  </a:lnTo>
                  <a:lnTo>
                    <a:pt x="202" y="124"/>
                  </a:lnTo>
                  <a:lnTo>
                    <a:pt x="200" y="126"/>
                  </a:lnTo>
                  <a:lnTo>
                    <a:pt x="198" y="130"/>
                  </a:lnTo>
                  <a:lnTo>
                    <a:pt x="198" y="139"/>
                  </a:lnTo>
                  <a:lnTo>
                    <a:pt x="202" y="141"/>
                  </a:lnTo>
                  <a:lnTo>
                    <a:pt x="202" y="145"/>
                  </a:lnTo>
                  <a:lnTo>
                    <a:pt x="198" y="147"/>
                  </a:lnTo>
                  <a:lnTo>
                    <a:pt x="200" y="153"/>
                  </a:lnTo>
                  <a:lnTo>
                    <a:pt x="202" y="158"/>
                  </a:lnTo>
                  <a:lnTo>
                    <a:pt x="200" y="158"/>
                  </a:lnTo>
                  <a:lnTo>
                    <a:pt x="202" y="160"/>
                  </a:lnTo>
                  <a:lnTo>
                    <a:pt x="202" y="164"/>
                  </a:lnTo>
                  <a:lnTo>
                    <a:pt x="204" y="166"/>
                  </a:lnTo>
                  <a:lnTo>
                    <a:pt x="202" y="170"/>
                  </a:lnTo>
                  <a:lnTo>
                    <a:pt x="204" y="172"/>
                  </a:lnTo>
                  <a:lnTo>
                    <a:pt x="206" y="179"/>
                  </a:lnTo>
                  <a:lnTo>
                    <a:pt x="206" y="181"/>
                  </a:lnTo>
                  <a:lnTo>
                    <a:pt x="212" y="187"/>
                  </a:lnTo>
                  <a:lnTo>
                    <a:pt x="219" y="189"/>
                  </a:lnTo>
                  <a:lnTo>
                    <a:pt x="223" y="191"/>
                  </a:lnTo>
                  <a:lnTo>
                    <a:pt x="223" y="193"/>
                  </a:lnTo>
                  <a:lnTo>
                    <a:pt x="223" y="193"/>
                  </a:lnTo>
                  <a:lnTo>
                    <a:pt x="223" y="196"/>
                  </a:lnTo>
                  <a:lnTo>
                    <a:pt x="221" y="198"/>
                  </a:lnTo>
                  <a:lnTo>
                    <a:pt x="217" y="196"/>
                  </a:lnTo>
                  <a:lnTo>
                    <a:pt x="215" y="200"/>
                  </a:lnTo>
                  <a:lnTo>
                    <a:pt x="210" y="202"/>
                  </a:lnTo>
                  <a:lnTo>
                    <a:pt x="206" y="202"/>
                  </a:lnTo>
                  <a:lnTo>
                    <a:pt x="204" y="204"/>
                  </a:lnTo>
                  <a:lnTo>
                    <a:pt x="200" y="206"/>
                  </a:lnTo>
                  <a:lnTo>
                    <a:pt x="198" y="206"/>
                  </a:lnTo>
                  <a:lnTo>
                    <a:pt x="196" y="208"/>
                  </a:lnTo>
                  <a:lnTo>
                    <a:pt x="191" y="206"/>
                  </a:lnTo>
                  <a:lnTo>
                    <a:pt x="185" y="208"/>
                  </a:lnTo>
                  <a:lnTo>
                    <a:pt x="183" y="210"/>
                  </a:lnTo>
                  <a:lnTo>
                    <a:pt x="179" y="210"/>
                  </a:lnTo>
                  <a:lnTo>
                    <a:pt x="177" y="208"/>
                  </a:lnTo>
                  <a:lnTo>
                    <a:pt x="175" y="210"/>
                  </a:lnTo>
                  <a:lnTo>
                    <a:pt x="170" y="208"/>
                  </a:lnTo>
                  <a:lnTo>
                    <a:pt x="168" y="210"/>
                  </a:lnTo>
                  <a:lnTo>
                    <a:pt x="170" y="212"/>
                  </a:lnTo>
                  <a:lnTo>
                    <a:pt x="168" y="215"/>
                  </a:lnTo>
                  <a:lnTo>
                    <a:pt x="162" y="217"/>
                  </a:lnTo>
                  <a:lnTo>
                    <a:pt x="160" y="217"/>
                  </a:lnTo>
                  <a:lnTo>
                    <a:pt x="156" y="217"/>
                  </a:lnTo>
                  <a:lnTo>
                    <a:pt x="153" y="215"/>
                  </a:lnTo>
                  <a:lnTo>
                    <a:pt x="153" y="215"/>
                  </a:lnTo>
                  <a:lnTo>
                    <a:pt x="151" y="212"/>
                  </a:lnTo>
                  <a:lnTo>
                    <a:pt x="149" y="215"/>
                  </a:lnTo>
                  <a:lnTo>
                    <a:pt x="147" y="215"/>
                  </a:lnTo>
                  <a:lnTo>
                    <a:pt x="143" y="219"/>
                  </a:lnTo>
                  <a:lnTo>
                    <a:pt x="137" y="221"/>
                  </a:lnTo>
                  <a:lnTo>
                    <a:pt x="139" y="219"/>
                  </a:lnTo>
                  <a:lnTo>
                    <a:pt x="137" y="217"/>
                  </a:lnTo>
                  <a:lnTo>
                    <a:pt x="132" y="217"/>
                  </a:lnTo>
                  <a:lnTo>
                    <a:pt x="130" y="215"/>
                  </a:lnTo>
                  <a:lnTo>
                    <a:pt x="128" y="212"/>
                  </a:lnTo>
                  <a:lnTo>
                    <a:pt x="128" y="212"/>
                  </a:lnTo>
                  <a:lnTo>
                    <a:pt x="126" y="212"/>
                  </a:lnTo>
                  <a:lnTo>
                    <a:pt x="124" y="215"/>
                  </a:lnTo>
                  <a:lnTo>
                    <a:pt x="122" y="215"/>
                  </a:lnTo>
                  <a:lnTo>
                    <a:pt x="103" y="215"/>
                  </a:lnTo>
                  <a:lnTo>
                    <a:pt x="99" y="229"/>
                  </a:lnTo>
                  <a:lnTo>
                    <a:pt x="99" y="196"/>
                  </a:lnTo>
                  <a:lnTo>
                    <a:pt x="97" y="187"/>
                  </a:lnTo>
                  <a:lnTo>
                    <a:pt x="90" y="181"/>
                  </a:lnTo>
                  <a:lnTo>
                    <a:pt x="88" y="179"/>
                  </a:lnTo>
                  <a:lnTo>
                    <a:pt x="86" y="177"/>
                  </a:lnTo>
                  <a:lnTo>
                    <a:pt x="86" y="174"/>
                  </a:lnTo>
                  <a:lnTo>
                    <a:pt x="84" y="174"/>
                  </a:lnTo>
                  <a:lnTo>
                    <a:pt x="82" y="174"/>
                  </a:lnTo>
                  <a:lnTo>
                    <a:pt x="80" y="174"/>
                  </a:lnTo>
                  <a:lnTo>
                    <a:pt x="80" y="174"/>
                  </a:lnTo>
                  <a:lnTo>
                    <a:pt x="78" y="172"/>
                  </a:lnTo>
                  <a:lnTo>
                    <a:pt x="75" y="172"/>
                  </a:lnTo>
                  <a:lnTo>
                    <a:pt x="75" y="170"/>
                  </a:lnTo>
                  <a:lnTo>
                    <a:pt x="73" y="170"/>
                  </a:lnTo>
                  <a:lnTo>
                    <a:pt x="71" y="170"/>
                  </a:lnTo>
                  <a:lnTo>
                    <a:pt x="71" y="170"/>
                  </a:lnTo>
                  <a:lnTo>
                    <a:pt x="69" y="170"/>
                  </a:lnTo>
                  <a:lnTo>
                    <a:pt x="67" y="166"/>
                  </a:lnTo>
                  <a:lnTo>
                    <a:pt x="65" y="164"/>
                  </a:lnTo>
                  <a:lnTo>
                    <a:pt x="63" y="164"/>
                  </a:lnTo>
                  <a:lnTo>
                    <a:pt x="61" y="162"/>
                  </a:lnTo>
                  <a:lnTo>
                    <a:pt x="59" y="162"/>
                  </a:lnTo>
                  <a:lnTo>
                    <a:pt x="50" y="158"/>
                  </a:lnTo>
                  <a:lnTo>
                    <a:pt x="46" y="158"/>
                  </a:lnTo>
                  <a:lnTo>
                    <a:pt x="44" y="156"/>
                  </a:lnTo>
                  <a:lnTo>
                    <a:pt x="44" y="156"/>
                  </a:lnTo>
                  <a:lnTo>
                    <a:pt x="40" y="153"/>
                  </a:lnTo>
                  <a:lnTo>
                    <a:pt x="38" y="153"/>
                  </a:lnTo>
                  <a:lnTo>
                    <a:pt x="35" y="151"/>
                  </a:lnTo>
                  <a:lnTo>
                    <a:pt x="33" y="151"/>
                  </a:lnTo>
                  <a:lnTo>
                    <a:pt x="25" y="147"/>
                  </a:lnTo>
                  <a:lnTo>
                    <a:pt x="21" y="132"/>
                  </a:lnTo>
                  <a:lnTo>
                    <a:pt x="6" y="113"/>
                  </a:lnTo>
                  <a:lnTo>
                    <a:pt x="2" y="90"/>
                  </a:lnTo>
                  <a:lnTo>
                    <a:pt x="0" y="73"/>
                  </a:lnTo>
                  <a:lnTo>
                    <a:pt x="10" y="73"/>
                  </a:lnTo>
                  <a:lnTo>
                    <a:pt x="16" y="71"/>
                  </a:lnTo>
                  <a:lnTo>
                    <a:pt x="21" y="67"/>
                  </a:lnTo>
                  <a:lnTo>
                    <a:pt x="25" y="61"/>
                  </a:lnTo>
                  <a:lnTo>
                    <a:pt x="27" y="59"/>
                  </a:lnTo>
                  <a:lnTo>
                    <a:pt x="29" y="56"/>
                  </a:lnTo>
                  <a:lnTo>
                    <a:pt x="33" y="52"/>
                  </a:lnTo>
                  <a:lnTo>
                    <a:pt x="33" y="50"/>
                  </a:lnTo>
                  <a:lnTo>
                    <a:pt x="33" y="44"/>
                  </a:lnTo>
                  <a:lnTo>
                    <a:pt x="29" y="44"/>
                  </a:lnTo>
                  <a:lnTo>
                    <a:pt x="29" y="42"/>
                  </a:lnTo>
                  <a:lnTo>
                    <a:pt x="27" y="40"/>
                  </a:lnTo>
                  <a:lnTo>
                    <a:pt x="27" y="37"/>
                  </a:lnTo>
                  <a:lnTo>
                    <a:pt x="25" y="35"/>
                  </a:lnTo>
                  <a:lnTo>
                    <a:pt x="25" y="33"/>
                  </a:lnTo>
                  <a:lnTo>
                    <a:pt x="25" y="33"/>
                  </a:lnTo>
                  <a:lnTo>
                    <a:pt x="27" y="33"/>
                  </a:lnTo>
                  <a:lnTo>
                    <a:pt x="29" y="33"/>
                  </a:lnTo>
                  <a:lnTo>
                    <a:pt x="31" y="31"/>
                  </a:lnTo>
                  <a:lnTo>
                    <a:pt x="33" y="29"/>
                  </a:lnTo>
                  <a:lnTo>
                    <a:pt x="33" y="27"/>
                  </a:lnTo>
                  <a:lnTo>
                    <a:pt x="33" y="23"/>
                  </a:lnTo>
                  <a:lnTo>
                    <a:pt x="31" y="16"/>
                  </a:lnTo>
                  <a:lnTo>
                    <a:pt x="29" y="14"/>
                  </a:lnTo>
                  <a:lnTo>
                    <a:pt x="29" y="10"/>
                  </a:lnTo>
                  <a:lnTo>
                    <a:pt x="27" y="10"/>
                  </a:lnTo>
                  <a:lnTo>
                    <a:pt x="25"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55" name="Freeform 142">
              <a:extLst>
                <a:ext uri="{FF2B5EF4-FFF2-40B4-BE49-F238E27FC236}">
                  <a16:creationId xmlns:a16="http://schemas.microsoft.com/office/drawing/2014/main" id="{B5CDEEF7-909C-471C-BF0D-8483F4DE1F7F}"/>
                </a:ext>
              </a:extLst>
            </p:cNvPr>
            <p:cNvSpPr>
              <a:spLocks/>
            </p:cNvSpPr>
            <p:nvPr/>
          </p:nvSpPr>
          <p:spPr bwMode="auto">
            <a:xfrm>
              <a:off x="4750684" y="3467655"/>
              <a:ext cx="32245" cy="24984"/>
            </a:xfrm>
            <a:custGeom>
              <a:avLst/>
              <a:gdLst>
                <a:gd name="T0" fmla="*/ 11 w 40"/>
                <a:gd name="T1" fmla="*/ 6 h 33"/>
                <a:gd name="T2" fmla="*/ 13 w 40"/>
                <a:gd name="T3" fmla="*/ 6 h 33"/>
                <a:gd name="T4" fmla="*/ 15 w 40"/>
                <a:gd name="T5" fmla="*/ 6 h 33"/>
                <a:gd name="T6" fmla="*/ 19 w 40"/>
                <a:gd name="T7" fmla="*/ 2 h 33"/>
                <a:gd name="T8" fmla="*/ 21 w 40"/>
                <a:gd name="T9" fmla="*/ 4 h 33"/>
                <a:gd name="T10" fmla="*/ 23 w 40"/>
                <a:gd name="T11" fmla="*/ 6 h 33"/>
                <a:gd name="T12" fmla="*/ 26 w 40"/>
                <a:gd name="T13" fmla="*/ 6 h 33"/>
                <a:gd name="T14" fmla="*/ 28 w 40"/>
                <a:gd name="T15" fmla="*/ 4 h 33"/>
                <a:gd name="T16" fmla="*/ 28 w 40"/>
                <a:gd name="T17" fmla="*/ 2 h 33"/>
                <a:gd name="T18" fmla="*/ 30 w 40"/>
                <a:gd name="T19" fmla="*/ 0 h 33"/>
                <a:gd name="T20" fmla="*/ 34 w 40"/>
                <a:gd name="T21" fmla="*/ 6 h 33"/>
                <a:gd name="T22" fmla="*/ 36 w 40"/>
                <a:gd name="T23" fmla="*/ 6 h 33"/>
                <a:gd name="T24" fmla="*/ 36 w 40"/>
                <a:gd name="T25" fmla="*/ 10 h 33"/>
                <a:gd name="T26" fmla="*/ 38 w 40"/>
                <a:gd name="T27" fmla="*/ 12 h 33"/>
                <a:gd name="T28" fmla="*/ 40 w 40"/>
                <a:gd name="T29" fmla="*/ 19 h 33"/>
                <a:gd name="T30" fmla="*/ 40 w 40"/>
                <a:gd name="T31" fmla="*/ 23 h 33"/>
                <a:gd name="T32" fmla="*/ 40 w 40"/>
                <a:gd name="T33" fmla="*/ 25 h 33"/>
                <a:gd name="T34" fmla="*/ 38 w 40"/>
                <a:gd name="T35" fmla="*/ 27 h 33"/>
                <a:gd name="T36" fmla="*/ 36 w 40"/>
                <a:gd name="T37" fmla="*/ 29 h 33"/>
                <a:gd name="T38" fmla="*/ 34 w 40"/>
                <a:gd name="T39" fmla="*/ 29 h 33"/>
                <a:gd name="T40" fmla="*/ 32 w 40"/>
                <a:gd name="T41" fmla="*/ 29 h 33"/>
                <a:gd name="T42" fmla="*/ 32 w 40"/>
                <a:gd name="T43" fmla="*/ 29 h 33"/>
                <a:gd name="T44" fmla="*/ 32 w 40"/>
                <a:gd name="T45" fmla="*/ 27 h 33"/>
                <a:gd name="T46" fmla="*/ 30 w 40"/>
                <a:gd name="T47" fmla="*/ 27 h 33"/>
                <a:gd name="T48" fmla="*/ 30 w 40"/>
                <a:gd name="T49" fmla="*/ 23 h 33"/>
                <a:gd name="T50" fmla="*/ 26 w 40"/>
                <a:gd name="T51" fmla="*/ 23 h 33"/>
                <a:gd name="T52" fmla="*/ 26 w 40"/>
                <a:gd name="T53" fmla="*/ 21 h 33"/>
                <a:gd name="T54" fmla="*/ 23 w 40"/>
                <a:gd name="T55" fmla="*/ 21 h 33"/>
                <a:gd name="T56" fmla="*/ 23 w 40"/>
                <a:gd name="T57" fmla="*/ 25 h 33"/>
                <a:gd name="T58" fmla="*/ 21 w 40"/>
                <a:gd name="T59" fmla="*/ 31 h 33"/>
                <a:gd name="T60" fmla="*/ 21 w 40"/>
                <a:gd name="T61" fmla="*/ 33 h 33"/>
                <a:gd name="T62" fmla="*/ 17 w 40"/>
                <a:gd name="T63" fmla="*/ 33 h 33"/>
                <a:gd name="T64" fmla="*/ 15 w 40"/>
                <a:gd name="T65" fmla="*/ 33 h 33"/>
                <a:gd name="T66" fmla="*/ 13 w 40"/>
                <a:gd name="T67" fmla="*/ 33 h 33"/>
                <a:gd name="T68" fmla="*/ 13 w 40"/>
                <a:gd name="T69" fmla="*/ 33 h 33"/>
                <a:gd name="T70" fmla="*/ 9 w 40"/>
                <a:gd name="T71" fmla="*/ 33 h 33"/>
                <a:gd name="T72" fmla="*/ 7 w 40"/>
                <a:gd name="T73" fmla="*/ 29 h 33"/>
                <a:gd name="T74" fmla="*/ 4 w 40"/>
                <a:gd name="T75" fmla="*/ 29 h 33"/>
                <a:gd name="T76" fmla="*/ 2 w 40"/>
                <a:gd name="T77" fmla="*/ 29 h 33"/>
                <a:gd name="T78" fmla="*/ 0 w 40"/>
                <a:gd name="T79" fmla="*/ 29 h 33"/>
                <a:gd name="T80" fmla="*/ 0 w 40"/>
                <a:gd name="T81" fmla="*/ 27 h 33"/>
                <a:gd name="T82" fmla="*/ 4 w 40"/>
                <a:gd name="T83" fmla="*/ 15 h 33"/>
                <a:gd name="T84" fmla="*/ 7 w 40"/>
                <a:gd name="T85" fmla="*/ 10 h 33"/>
                <a:gd name="T86" fmla="*/ 11 w 40"/>
                <a:gd name="T87"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33">
                  <a:moveTo>
                    <a:pt x="11" y="6"/>
                  </a:moveTo>
                  <a:lnTo>
                    <a:pt x="13" y="6"/>
                  </a:lnTo>
                  <a:lnTo>
                    <a:pt x="15" y="6"/>
                  </a:lnTo>
                  <a:lnTo>
                    <a:pt x="19" y="2"/>
                  </a:lnTo>
                  <a:lnTo>
                    <a:pt x="21" y="4"/>
                  </a:lnTo>
                  <a:lnTo>
                    <a:pt x="23" y="6"/>
                  </a:lnTo>
                  <a:lnTo>
                    <a:pt x="26" y="6"/>
                  </a:lnTo>
                  <a:lnTo>
                    <a:pt x="28" y="4"/>
                  </a:lnTo>
                  <a:lnTo>
                    <a:pt x="28" y="2"/>
                  </a:lnTo>
                  <a:lnTo>
                    <a:pt x="30" y="0"/>
                  </a:lnTo>
                  <a:lnTo>
                    <a:pt x="34" y="6"/>
                  </a:lnTo>
                  <a:lnTo>
                    <a:pt x="36" y="6"/>
                  </a:lnTo>
                  <a:lnTo>
                    <a:pt x="36" y="10"/>
                  </a:lnTo>
                  <a:lnTo>
                    <a:pt x="38" y="12"/>
                  </a:lnTo>
                  <a:lnTo>
                    <a:pt x="40" y="19"/>
                  </a:lnTo>
                  <a:lnTo>
                    <a:pt x="40" y="23"/>
                  </a:lnTo>
                  <a:lnTo>
                    <a:pt x="40" y="25"/>
                  </a:lnTo>
                  <a:lnTo>
                    <a:pt x="38" y="27"/>
                  </a:lnTo>
                  <a:lnTo>
                    <a:pt x="36" y="29"/>
                  </a:lnTo>
                  <a:lnTo>
                    <a:pt x="34" y="29"/>
                  </a:lnTo>
                  <a:lnTo>
                    <a:pt x="32" y="29"/>
                  </a:lnTo>
                  <a:lnTo>
                    <a:pt x="32" y="29"/>
                  </a:lnTo>
                  <a:lnTo>
                    <a:pt x="32" y="27"/>
                  </a:lnTo>
                  <a:lnTo>
                    <a:pt x="30" y="27"/>
                  </a:lnTo>
                  <a:lnTo>
                    <a:pt x="30" y="23"/>
                  </a:lnTo>
                  <a:lnTo>
                    <a:pt x="26" y="23"/>
                  </a:lnTo>
                  <a:lnTo>
                    <a:pt x="26" y="21"/>
                  </a:lnTo>
                  <a:lnTo>
                    <a:pt x="23" y="21"/>
                  </a:lnTo>
                  <a:lnTo>
                    <a:pt x="23" y="25"/>
                  </a:lnTo>
                  <a:lnTo>
                    <a:pt x="21" y="31"/>
                  </a:lnTo>
                  <a:lnTo>
                    <a:pt x="21" y="33"/>
                  </a:lnTo>
                  <a:lnTo>
                    <a:pt x="17" y="33"/>
                  </a:lnTo>
                  <a:lnTo>
                    <a:pt x="15" y="33"/>
                  </a:lnTo>
                  <a:lnTo>
                    <a:pt x="13" y="33"/>
                  </a:lnTo>
                  <a:lnTo>
                    <a:pt x="13" y="33"/>
                  </a:lnTo>
                  <a:lnTo>
                    <a:pt x="9" y="33"/>
                  </a:lnTo>
                  <a:lnTo>
                    <a:pt x="7" y="29"/>
                  </a:lnTo>
                  <a:lnTo>
                    <a:pt x="4" y="29"/>
                  </a:lnTo>
                  <a:lnTo>
                    <a:pt x="2" y="29"/>
                  </a:lnTo>
                  <a:lnTo>
                    <a:pt x="0" y="29"/>
                  </a:lnTo>
                  <a:lnTo>
                    <a:pt x="0" y="27"/>
                  </a:lnTo>
                  <a:lnTo>
                    <a:pt x="4" y="15"/>
                  </a:lnTo>
                  <a:lnTo>
                    <a:pt x="7" y="10"/>
                  </a:lnTo>
                  <a:lnTo>
                    <a:pt x="11"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56" name="Freeform 143">
              <a:extLst>
                <a:ext uri="{FF2B5EF4-FFF2-40B4-BE49-F238E27FC236}">
                  <a16:creationId xmlns:a16="http://schemas.microsoft.com/office/drawing/2014/main" id="{DB7AE03D-490A-4AAF-9673-111ADB1EA7C0}"/>
                </a:ext>
              </a:extLst>
            </p:cNvPr>
            <p:cNvSpPr>
              <a:spLocks/>
            </p:cNvSpPr>
            <p:nvPr/>
          </p:nvSpPr>
          <p:spPr bwMode="auto">
            <a:xfrm>
              <a:off x="4750684" y="3483554"/>
              <a:ext cx="32245" cy="36339"/>
            </a:xfrm>
            <a:custGeom>
              <a:avLst/>
              <a:gdLst>
                <a:gd name="T0" fmla="*/ 7 w 40"/>
                <a:gd name="T1" fmla="*/ 48 h 48"/>
                <a:gd name="T2" fmla="*/ 17 w 40"/>
                <a:gd name="T3" fmla="*/ 48 h 48"/>
                <a:gd name="T4" fmla="*/ 23 w 40"/>
                <a:gd name="T5" fmla="*/ 46 h 48"/>
                <a:gd name="T6" fmla="*/ 28 w 40"/>
                <a:gd name="T7" fmla="*/ 42 h 48"/>
                <a:gd name="T8" fmla="*/ 32 w 40"/>
                <a:gd name="T9" fmla="*/ 36 h 48"/>
                <a:gd name="T10" fmla="*/ 34 w 40"/>
                <a:gd name="T11" fmla="*/ 34 h 48"/>
                <a:gd name="T12" fmla="*/ 36 w 40"/>
                <a:gd name="T13" fmla="*/ 31 h 48"/>
                <a:gd name="T14" fmla="*/ 40 w 40"/>
                <a:gd name="T15" fmla="*/ 27 h 48"/>
                <a:gd name="T16" fmla="*/ 40 w 40"/>
                <a:gd name="T17" fmla="*/ 25 h 48"/>
                <a:gd name="T18" fmla="*/ 40 w 40"/>
                <a:gd name="T19" fmla="*/ 19 h 48"/>
                <a:gd name="T20" fmla="*/ 36 w 40"/>
                <a:gd name="T21" fmla="*/ 19 h 48"/>
                <a:gd name="T22" fmla="*/ 36 w 40"/>
                <a:gd name="T23" fmla="*/ 17 h 48"/>
                <a:gd name="T24" fmla="*/ 34 w 40"/>
                <a:gd name="T25" fmla="*/ 15 h 48"/>
                <a:gd name="T26" fmla="*/ 34 w 40"/>
                <a:gd name="T27" fmla="*/ 12 h 48"/>
                <a:gd name="T28" fmla="*/ 32 w 40"/>
                <a:gd name="T29" fmla="*/ 10 h 48"/>
                <a:gd name="T30" fmla="*/ 32 w 40"/>
                <a:gd name="T31" fmla="*/ 6 h 48"/>
                <a:gd name="T32" fmla="*/ 30 w 40"/>
                <a:gd name="T33" fmla="*/ 6 h 48"/>
                <a:gd name="T34" fmla="*/ 30 w 40"/>
                <a:gd name="T35" fmla="*/ 2 h 48"/>
                <a:gd name="T36" fmla="*/ 26 w 40"/>
                <a:gd name="T37" fmla="*/ 2 h 48"/>
                <a:gd name="T38" fmla="*/ 26 w 40"/>
                <a:gd name="T39" fmla="*/ 0 h 48"/>
                <a:gd name="T40" fmla="*/ 23 w 40"/>
                <a:gd name="T41" fmla="*/ 0 h 48"/>
                <a:gd name="T42" fmla="*/ 23 w 40"/>
                <a:gd name="T43" fmla="*/ 4 h 48"/>
                <a:gd name="T44" fmla="*/ 21 w 40"/>
                <a:gd name="T45" fmla="*/ 10 h 48"/>
                <a:gd name="T46" fmla="*/ 21 w 40"/>
                <a:gd name="T47" fmla="*/ 12 h 48"/>
                <a:gd name="T48" fmla="*/ 17 w 40"/>
                <a:gd name="T49" fmla="*/ 12 h 48"/>
                <a:gd name="T50" fmla="*/ 15 w 40"/>
                <a:gd name="T51" fmla="*/ 12 h 48"/>
                <a:gd name="T52" fmla="*/ 13 w 40"/>
                <a:gd name="T53" fmla="*/ 12 h 48"/>
                <a:gd name="T54" fmla="*/ 13 w 40"/>
                <a:gd name="T55" fmla="*/ 12 h 48"/>
                <a:gd name="T56" fmla="*/ 9 w 40"/>
                <a:gd name="T57" fmla="*/ 12 h 48"/>
                <a:gd name="T58" fmla="*/ 7 w 40"/>
                <a:gd name="T59" fmla="*/ 8 h 48"/>
                <a:gd name="T60" fmla="*/ 4 w 40"/>
                <a:gd name="T61" fmla="*/ 8 h 48"/>
                <a:gd name="T62" fmla="*/ 2 w 40"/>
                <a:gd name="T63" fmla="*/ 8 h 48"/>
                <a:gd name="T64" fmla="*/ 0 w 40"/>
                <a:gd name="T65" fmla="*/ 8 h 48"/>
                <a:gd name="T66" fmla="*/ 0 w 40"/>
                <a:gd name="T67" fmla="*/ 10 h 48"/>
                <a:gd name="T68" fmla="*/ 2 w 40"/>
                <a:gd name="T69" fmla="*/ 15 h 48"/>
                <a:gd name="T70" fmla="*/ 2 w 40"/>
                <a:gd name="T71" fmla="*/ 19 h 48"/>
                <a:gd name="T72" fmla="*/ 2 w 40"/>
                <a:gd name="T73" fmla="*/ 25 h 48"/>
                <a:gd name="T74" fmla="*/ 7 w 40"/>
                <a:gd name="T7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8">
                  <a:moveTo>
                    <a:pt x="7" y="48"/>
                  </a:moveTo>
                  <a:lnTo>
                    <a:pt x="17" y="48"/>
                  </a:lnTo>
                  <a:lnTo>
                    <a:pt x="23" y="46"/>
                  </a:lnTo>
                  <a:lnTo>
                    <a:pt x="28" y="42"/>
                  </a:lnTo>
                  <a:lnTo>
                    <a:pt x="32" y="36"/>
                  </a:lnTo>
                  <a:lnTo>
                    <a:pt x="34" y="34"/>
                  </a:lnTo>
                  <a:lnTo>
                    <a:pt x="36" y="31"/>
                  </a:lnTo>
                  <a:lnTo>
                    <a:pt x="40" y="27"/>
                  </a:lnTo>
                  <a:lnTo>
                    <a:pt x="40" y="25"/>
                  </a:lnTo>
                  <a:lnTo>
                    <a:pt x="40" y="19"/>
                  </a:lnTo>
                  <a:lnTo>
                    <a:pt x="36" y="19"/>
                  </a:lnTo>
                  <a:lnTo>
                    <a:pt x="36" y="17"/>
                  </a:lnTo>
                  <a:lnTo>
                    <a:pt x="34" y="15"/>
                  </a:lnTo>
                  <a:lnTo>
                    <a:pt x="34" y="12"/>
                  </a:lnTo>
                  <a:lnTo>
                    <a:pt x="32" y="10"/>
                  </a:lnTo>
                  <a:lnTo>
                    <a:pt x="32" y="6"/>
                  </a:lnTo>
                  <a:lnTo>
                    <a:pt x="30" y="6"/>
                  </a:lnTo>
                  <a:lnTo>
                    <a:pt x="30" y="2"/>
                  </a:lnTo>
                  <a:lnTo>
                    <a:pt x="26" y="2"/>
                  </a:lnTo>
                  <a:lnTo>
                    <a:pt x="26" y="0"/>
                  </a:lnTo>
                  <a:lnTo>
                    <a:pt x="23" y="0"/>
                  </a:lnTo>
                  <a:lnTo>
                    <a:pt x="23" y="4"/>
                  </a:lnTo>
                  <a:lnTo>
                    <a:pt x="21" y="10"/>
                  </a:lnTo>
                  <a:lnTo>
                    <a:pt x="21" y="12"/>
                  </a:lnTo>
                  <a:lnTo>
                    <a:pt x="17" y="12"/>
                  </a:lnTo>
                  <a:lnTo>
                    <a:pt x="15" y="12"/>
                  </a:lnTo>
                  <a:lnTo>
                    <a:pt x="13" y="12"/>
                  </a:lnTo>
                  <a:lnTo>
                    <a:pt x="13" y="12"/>
                  </a:lnTo>
                  <a:lnTo>
                    <a:pt x="9" y="12"/>
                  </a:lnTo>
                  <a:lnTo>
                    <a:pt x="7" y="8"/>
                  </a:lnTo>
                  <a:lnTo>
                    <a:pt x="4" y="8"/>
                  </a:lnTo>
                  <a:lnTo>
                    <a:pt x="2" y="8"/>
                  </a:lnTo>
                  <a:lnTo>
                    <a:pt x="0" y="8"/>
                  </a:lnTo>
                  <a:lnTo>
                    <a:pt x="0" y="10"/>
                  </a:lnTo>
                  <a:lnTo>
                    <a:pt x="2" y="15"/>
                  </a:lnTo>
                  <a:lnTo>
                    <a:pt x="2" y="19"/>
                  </a:lnTo>
                  <a:lnTo>
                    <a:pt x="2" y="25"/>
                  </a:lnTo>
                  <a:lnTo>
                    <a:pt x="7" y="4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57" name="Freeform 144">
              <a:extLst>
                <a:ext uri="{FF2B5EF4-FFF2-40B4-BE49-F238E27FC236}">
                  <a16:creationId xmlns:a16="http://schemas.microsoft.com/office/drawing/2014/main" id="{5329EB6E-6619-4AD4-8F94-F1936F6ADBDB}"/>
                </a:ext>
              </a:extLst>
            </p:cNvPr>
            <p:cNvSpPr>
              <a:spLocks/>
            </p:cNvSpPr>
            <p:nvPr/>
          </p:nvSpPr>
          <p:spPr bwMode="auto">
            <a:xfrm>
              <a:off x="4479024" y="3369991"/>
              <a:ext cx="305517" cy="285418"/>
            </a:xfrm>
            <a:custGeom>
              <a:avLst/>
              <a:gdLst>
                <a:gd name="T0" fmla="*/ 11 w 379"/>
                <a:gd name="T1" fmla="*/ 211 h 377"/>
                <a:gd name="T2" fmla="*/ 25 w 379"/>
                <a:gd name="T3" fmla="*/ 205 h 377"/>
                <a:gd name="T4" fmla="*/ 40 w 379"/>
                <a:gd name="T5" fmla="*/ 196 h 377"/>
                <a:gd name="T6" fmla="*/ 51 w 379"/>
                <a:gd name="T7" fmla="*/ 207 h 377"/>
                <a:gd name="T8" fmla="*/ 76 w 379"/>
                <a:gd name="T9" fmla="*/ 186 h 377"/>
                <a:gd name="T10" fmla="*/ 78 w 379"/>
                <a:gd name="T11" fmla="*/ 154 h 377"/>
                <a:gd name="T12" fmla="*/ 97 w 379"/>
                <a:gd name="T13" fmla="*/ 133 h 377"/>
                <a:gd name="T14" fmla="*/ 116 w 379"/>
                <a:gd name="T15" fmla="*/ 103 h 377"/>
                <a:gd name="T16" fmla="*/ 120 w 379"/>
                <a:gd name="T17" fmla="*/ 78 h 377"/>
                <a:gd name="T18" fmla="*/ 133 w 379"/>
                <a:gd name="T19" fmla="*/ 47 h 377"/>
                <a:gd name="T20" fmla="*/ 131 w 379"/>
                <a:gd name="T21" fmla="*/ 21 h 377"/>
                <a:gd name="T22" fmla="*/ 137 w 379"/>
                <a:gd name="T23" fmla="*/ 11 h 377"/>
                <a:gd name="T24" fmla="*/ 150 w 379"/>
                <a:gd name="T25" fmla="*/ 4 h 377"/>
                <a:gd name="T26" fmla="*/ 171 w 379"/>
                <a:gd name="T27" fmla="*/ 19 h 377"/>
                <a:gd name="T28" fmla="*/ 192 w 379"/>
                <a:gd name="T29" fmla="*/ 21 h 377"/>
                <a:gd name="T30" fmla="*/ 204 w 379"/>
                <a:gd name="T31" fmla="*/ 19 h 377"/>
                <a:gd name="T32" fmla="*/ 221 w 379"/>
                <a:gd name="T33" fmla="*/ 13 h 377"/>
                <a:gd name="T34" fmla="*/ 247 w 379"/>
                <a:gd name="T35" fmla="*/ 4 h 377"/>
                <a:gd name="T36" fmla="*/ 259 w 379"/>
                <a:gd name="T37" fmla="*/ 7 h 377"/>
                <a:gd name="T38" fmla="*/ 270 w 379"/>
                <a:gd name="T39" fmla="*/ 0 h 377"/>
                <a:gd name="T40" fmla="*/ 285 w 379"/>
                <a:gd name="T41" fmla="*/ 4 h 377"/>
                <a:gd name="T42" fmla="*/ 310 w 379"/>
                <a:gd name="T43" fmla="*/ 7 h 377"/>
                <a:gd name="T44" fmla="*/ 325 w 379"/>
                <a:gd name="T45" fmla="*/ 19 h 377"/>
                <a:gd name="T46" fmla="*/ 339 w 379"/>
                <a:gd name="T47" fmla="*/ 17 h 377"/>
                <a:gd name="T48" fmla="*/ 354 w 379"/>
                <a:gd name="T49" fmla="*/ 13 h 377"/>
                <a:gd name="T50" fmla="*/ 369 w 379"/>
                <a:gd name="T51" fmla="*/ 28 h 377"/>
                <a:gd name="T52" fmla="*/ 379 w 379"/>
                <a:gd name="T53" fmla="*/ 36 h 377"/>
                <a:gd name="T54" fmla="*/ 377 w 379"/>
                <a:gd name="T55" fmla="*/ 61 h 377"/>
                <a:gd name="T56" fmla="*/ 363 w 379"/>
                <a:gd name="T57" fmla="*/ 93 h 377"/>
                <a:gd name="T58" fmla="*/ 350 w 379"/>
                <a:gd name="T59" fmla="*/ 133 h 377"/>
                <a:gd name="T60" fmla="*/ 339 w 379"/>
                <a:gd name="T61" fmla="*/ 169 h 377"/>
                <a:gd name="T62" fmla="*/ 367 w 379"/>
                <a:gd name="T63" fmla="*/ 272 h 377"/>
                <a:gd name="T64" fmla="*/ 331 w 379"/>
                <a:gd name="T65" fmla="*/ 306 h 377"/>
                <a:gd name="T66" fmla="*/ 329 w 379"/>
                <a:gd name="T67" fmla="*/ 321 h 377"/>
                <a:gd name="T68" fmla="*/ 325 w 379"/>
                <a:gd name="T69" fmla="*/ 346 h 377"/>
                <a:gd name="T70" fmla="*/ 344 w 379"/>
                <a:gd name="T71" fmla="*/ 358 h 377"/>
                <a:gd name="T72" fmla="*/ 350 w 379"/>
                <a:gd name="T73" fmla="*/ 377 h 377"/>
                <a:gd name="T74" fmla="*/ 335 w 379"/>
                <a:gd name="T75" fmla="*/ 377 h 377"/>
                <a:gd name="T76" fmla="*/ 308 w 379"/>
                <a:gd name="T77" fmla="*/ 354 h 377"/>
                <a:gd name="T78" fmla="*/ 297 w 379"/>
                <a:gd name="T79" fmla="*/ 342 h 377"/>
                <a:gd name="T80" fmla="*/ 282 w 379"/>
                <a:gd name="T81" fmla="*/ 350 h 377"/>
                <a:gd name="T82" fmla="*/ 261 w 379"/>
                <a:gd name="T83" fmla="*/ 344 h 377"/>
                <a:gd name="T84" fmla="*/ 253 w 379"/>
                <a:gd name="T85" fmla="*/ 335 h 377"/>
                <a:gd name="T86" fmla="*/ 242 w 379"/>
                <a:gd name="T87" fmla="*/ 337 h 377"/>
                <a:gd name="T88" fmla="*/ 234 w 379"/>
                <a:gd name="T89" fmla="*/ 329 h 377"/>
                <a:gd name="T90" fmla="*/ 217 w 379"/>
                <a:gd name="T91" fmla="*/ 333 h 377"/>
                <a:gd name="T92" fmla="*/ 202 w 379"/>
                <a:gd name="T93" fmla="*/ 333 h 377"/>
                <a:gd name="T94" fmla="*/ 200 w 379"/>
                <a:gd name="T95" fmla="*/ 327 h 377"/>
                <a:gd name="T96" fmla="*/ 196 w 379"/>
                <a:gd name="T97" fmla="*/ 312 h 377"/>
                <a:gd name="T98" fmla="*/ 194 w 379"/>
                <a:gd name="T99" fmla="*/ 302 h 377"/>
                <a:gd name="T100" fmla="*/ 192 w 379"/>
                <a:gd name="T101" fmla="*/ 281 h 377"/>
                <a:gd name="T102" fmla="*/ 190 w 379"/>
                <a:gd name="T103" fmla="*/ 266 h 377"/>
                <a:gd name="T104" fmla="*/ 169 w 379"/>
                <a:gd name="T105" fmla="*/ 251 h 377"/>
                <a:gd name="T106" fmla="*/ 143 w 379"/>
                <a:gd name="T107" fmla="*/ 253 h 377"/>
                <a:gd name="T108" fmla="*/ 124 w 379"/>
                <a:gd name="T109" fmla="*/ 270 h 377"/>
                <a:gd name="T110" fmla="*/ 101 w 379"/>
                <a:gd name="T111" fmla="*/ 262 h 377"/>
                <a:gd name="T112" fmla="*/ 95 w 379"/>
                <a:gd name="T113" fmla="*/ 245 h 377"/>
                <a:gd name="T114" fmla="*/ 91 w 379"/>
                <a:gd name="T115" fmla="*/ 230 h 377"/>
                <a:gd name="T116" fmla="*/ 42 w 379"/>
                <a:gd name="T117" fmla="*/ 226 h 377"/>
                <a:gd name="T118" fmla="*/ 19 w 379"/>
                <a:gd name="T119" fmla="*/ 226 h 377"/>
                <a:gd name="T120" fmla="*/ 8 w 379"/>
                <a:gd name="T121" fmla="*/ 23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9" h="377">
                  <a:moveTo>
                    <a:pt x="0" y="226"/>
                  </a:moveTo>
                  <a:lnTo>
                    <a:pt x="2" y="221"/>
                  </a:lnTo>
                  <a:lnTo>
                    <a:pt x="6" y="221"/>
                  </a:lnTo>
                  <a:lnTo>
                    <a:pt x="8" y="219"/>
                  </a:lnTo>
                  <a:lnTo>
                    <a:pt x="8" y="213"/>
                  </a:lnTo>
                  <a:lnTo>
                    <a:pt x="11" y="211"/>
                  </a:lnTo>
                  <a:lnTo>
                    <a:pt x="15" y="207"/>
                  </a:lnTo>
                  <a:lnTo>
                    <a:pt x="19" y="203"/>
                  </a:lnTo>
                  <a:lnTo>
                    <a:pt x="21" y="203"/>
                  </a:lnTo>
                  <a:lnTo>
                    <a:pt x="23" y="200"/>
                  </a:lnTo>
                  <a:lnTo>
                    <a:pt x="25" y="203"/>
                  </a:lnTo>
                  <a:lnTo>
                    <a:pt x="25" y="205"/>
                  </a:lnTo>
                  <a:lnTo>
                    <a:pt x="30" y="205"/>
                  </a:lnTo>
                  <a:lnTo>
                    <a:pt x="32" y="203"/>
                  </a:lnTo>
                  <a:lnTo>
                    <a:pt x="32" y="198"/>
                  </a:lnTo>
                  <a:lnTo>
                    <a:pt x="34" y="198"/>
                  </a:lnTo>
                  <a:lnTo>
                    <a:pt x="36" y="198"/>
                  </a:lnTo>
                  <a:lnTo>
                    <a:pt x="40" y="196"/>
                  </a:lnTo>
                  <a:lnTo>
                    <a:pt x="46" y="194"/>
                  </a:lnTo>
                  <a:lnTo>
                    <a:pt x="46" y="196"/>
                  </a:lnTo>
                  <a:lnTo>
                    <a:pt x="44" y="200"/>
                  </a:lnTo>
                  <a:lnTo>
                    <a:pt x="46" y="200"/>
                  </a:lnTo>
                  <a:lnTo>
                    <a:pt x="46" y="205"/>
                  </a:lnTo>
                  <a:lnTo>
                    <a:pt x="51" y="207"/>
                  </a:lnTo>
                  <a:lnTo>
                    <a:pt x="57" y="205"/>
                  </a:lnTo>
                  <a:lnTo>
                    <a:pt x="59" y="200"/>
                  </a:lnTo>
                  <a:lnTo>
                    <a:pt x="67" y="192"/>
                  </a:lnTo>
                  <a:lnTo>
                    <a:pt x="67" y="190"/>
                  </a:lnTo>
                  <a:lnTo>
                    <a:pt x="72" y="188"/>
                  </a:lnTo>
                  <a:lnTo>
                    <a:pt x="76" y="186"/>
                  </a:lnTo>
                  <a:lnTo>
                    <a:pt x="78" y="181"/>
                  </a:lnTo>
                  <a:lnTo>
                    <a:pt x="78" y="177"/>
                  </a:lnTo>
                  <a:lnTo>
                    <a:pt x="80" y="173"/>
                  </a:lnTo>
                  <a:lnTo>
                    <a:pt x="80" y="160"/>
                  </a:lnTo>
                  <a:lnTo>
                    <a:pt x="80" y="160"/>
                  </a:lnTo>
                  <a:lnTo>
                    <a:pt x="78" y="154"/>
                  </a:lnTo>
                  <a:lnTo>
                    <a:pt x="80" y="150"/>
                  </a:lnTo>
                  <a:lnTo>
                    <a:pt x="86" y="144"/>
                  </a:lnTo>
                  <a:lnTo>
                    <a:pt x="86" y="139"/>
                  </a:lnTo>
                  <a:lnTo>
                    <a:pt x="91" y="135"/>
                  </a:lnTo>
                  <a:lnTo>
                    <a:pt x="95" y="131"/>
                  </a:lnTo>
                  <a:lnTo>
                    <a:pt x="97" y="133"/>
                  </a:lnTo>
                  <a:lnTo>
                    <a:pt x="101" y="129"/>
                  </a:lnTo>
                  <a:lnTo>
                    <a:pt x="105" y="129"/>
                  </a:lnTo>
                  <a:lnTo>
                    <a:pt x="112" y="118"/>
                  </a:lnTo>
                  <a:lnTo>
                    <a:pt x="112" y="112"/>
                  </a:lnTo>
                  <a:lnTo>
                    <a:pt x="114" y="103"/>
                  </a:lnTo>
                  <a:lnTo>
                    <a:pt x="116" y="103"/>
                  </a:lnTo>
                  <a:lnTo>
                    <a:pt x="116" y="97"/>
                  </a:lnTo>
                  <a:lnTo>
                    <a:pt x="116" y="97"/>
                  </a:lnTo>
                  <a:lnTo>
                    <a:pt x="118" y="91"/>
                  </a:lnTo>
                  <a:lnTo>
                    <a:pt x="116" y="89"/>
                  </a:lnTo>
                  <a:lnTo>
                    <a:pt x="118" y="82"/>
                  </a:lnTo>
                  <a:lnTo>
                    <a:pt x="120" y="78"/>
                  </a:lnTo>
                  <a:lnTo>
                    <a:pt x="120" y="74"/>
                  </a:lnTo>
                  <a:lnTo>
                    <a:pt x="122" y="70"/>
                  </a:lnTo>
                  <a:lnTo>
                    <a:pt x="120" y="63"/>
                  </a:lnTo>
                  <a:lnTo>
                    <a:pt x="129" y="51"/>
                  </a:lnTo>
                  <a:lnTo>
                    <a:pt x="129" y="49"/>
                  </a:lnTo>
                  <a:lnTo>
                    <a:pt x="133" y="47"/>
                  </a:lnTo>
                  <a:lnTo>
                    <a:pt x="133" y="38"/>
                  </a:lnTo>
                  <a:lnTo>
                    <a:pt x="131" y="34"/>
                  </a:lnTo>
                  <a:lnTo>
                    <a:pt x="131" y="30"/>
                  </a:lnTo>
                  <a:lnTo>
                    <a:pt x="133" y="28"/>
                  </a:lnTo>
                  <a:lnTo>
                    <a:pt x="133" y="25"/>
                  </a:lnTo>
                  <a:lnTo>
                    <a:pt x="131" y="21"/>
                  </a:lnTo>
                  <a:lnTo>
                    <a:pt x="131" y="19"/>
                  </a:lnTo>
                  <a:lnTo>
                    <a:pt x="133" y="19"/>
                  </a:lnTo>
                  <a:lnTo>
                    <a:pt x="135" y="17"/>
                  </a:lnTo>
                  <a:lnTo>
                    <a:pt x="135" y="15"/>
                  </a:lnTo>
                  <a:lnTo>
                    <a:pt x="137" y="13"/>
                  </a:lnTo>
                  <a:lnTo>
                    <a:pt x="137" y="11"/>
                  </a:lnTo>
                  <a:lnTo>
                    <a:pt x="139" y="9"/>
                  </a:lnTo>
                  <a:lnTo>
                    <a:pt x="141" y="9"/>
                  </a:lnTo>
                  <a:lnTo>
                    <a:pt x="143" y="7"/>
                  </a:lnTo>
                  <a:lnTo>
                    <a:pt x="148" y="7"/>
                  </a:lnTo>
                  <a:lnTo>
                    <a:pt x="148" y="4"/>
                  </a:lnTo>
                  <a:lnTo>
                    <a:pt x="150" y="4"/>
                  </a:lnTo>
                  <a:lnTo>
                    <a:pt x="152" y="7"/>
                  </a:lnTo>
                  <a:lnTo>
                    <a:pt x="156" y="7"/>
                  </a:lnTo>
                  <a:lnTo>
                    <a:pt x="160" y="13"/>
                  </a:lnTo>
                  <a:lnTo>
                    <a:pt x="164" y="13"/>
                  </a:lnTo>
                  <a:lnTo>
                    <a:pt x="169" y="17"/>
                  </a:lnTo>
                  <a:lnTo>
                    <a:pt x="171" y="19"/>
                  </a:lnTo>
                  <a:lnTo>
                    <a:pt x="175" y="19"/>
                  </a:lnTo>
                  <a:lnTo>
                    <a:pt x="179" y="21"/>
                  </a:lnTo>
                  <a:lnTo>
                    <a:pt x="183" y="21"/>
                  </a:lnTo>
                  <a:lnTo>
                    <a:pt x="185" y="21"/>
                  </a:lnTo>
                  <a:lnTo>
                    <a:pt x="190" y="19"/>
                  </a:lnTo>
                  <a:lnTo>
                    <a:pt x="192" y="21"/>
                  </a:lnTo>
                  <a:lnTo>
                    <a:pt x="196" y="21"/>
                  </a:lnTo>
                  <a:lnTo>
                    <a:pt x="200" y="23"/>
                  </a:lnTo>
                  <a:lnTo>
                    <a:pt x="202" y="23"/>
                  </a:lnTo>
                  <a:lnTo>
                    <a:pt x="207" y="23"/>
                  </a:lnTo>
                  <a:lnTo>
                    <a:pt x="207" y="21"/>
                  </a:lnTo>
                  <a:lnTo>
                    <a:pt x="204" y="19"/>
                  </a:lnTo>
                  <a:lnTo>
                    <a:pt x="204" y="17"/>
                  </a:lnTo>
                  <a:lnTo>
                    <a:pt x="209" y="13"/>
                  </a:lnTo>
                  <a:lnTo>
                    <a:pt x="211" y="11"/>
                  </a:lnTo>
                  <a:lnTo>
                    <a:pt x="215" y="11"/>
                  </a:lnTo>
                  <a:lnTo>
                    <a:pt x="219" y="11"/>
                  </a:lnTo>
                  <a:lnTo>
                    <a:pt x="221" y="13"/>
                  </a:lnTo>
                  <a:lnTo>
                    <a:pt x="223" y="13"/>
                  </a:lnTo>
                  <a:lnTo>
                    <a:pt x="232" y="11"/>
                  </a:lnTo>
                  <a:lnTo>
                    <a:pt x="234" y="9"/>
                  </a:lnTo>
                  <a:lnTo>
                    <a:pt x="236" y="9"/>
                  </a:lnTo>
                  <a:lnTo>
                    <a:pt x="245" y="4"/>
                  </a:lnTo>
                  <a:lnTo>
                    <a:pt x="247" y="4"/>
                  </a:lnTo>
                  <a:lnTo>
                    <a:pt x="249" y="7"/>
                  </a:lnTo>
                  <a:lnTo>
                    <a:pt x="249" y="7"/>
                  </a:lnTo>
                  <a:lnTo>
                    <a:pt x="251" y="9"/>
                  </a:lnTo>
                  <a:lnTo>
                    <a:pt x="251" y="9"/>
                  </a:lnTo>
                  <a:lnTo>
                    <a:pt x="255" y="7"/>
                  </a:lnTo>
                  <a:lnTo>
                    <a:pt x="259" y="7"/>
                  </a:lnTo>
                  <a:lnTo>
                    <a:pt x="261" y="7"/>
                  </a:lnTo>
                  <a:lnTo>
                    <a:pt x="263" y="7"/>
                  </a:lnTo>
                  <a:lnTo>
                    <a:pt x="266" y="2"/>
                  </a:lnTo>
                  <a:lnTo>
                    <a:pt x="266" y="2"/>
                  </a:lnTo>
                  <a:lnTo>
                    <a:pt x="266" y="0"/>
                  </a:lnTo>
                  <a:lnTo>
                    <a:pt x="270" y="0"/>
                  </a:lnTo>
                  <a:lnTo>
                    <a:pt x="270" y="2"/>
                  </a:lnTo>
                  <a:lnTo>
                    <a:pt x="276" y="2"/>
                  </a:lnTo>
                  <a:lnTo>
                    <a:pt x="278" y="2"/>
                  </a:lnTo>
                  <a:lnTo>
                    <a:pt x="280" y="2"/>
                  </a:lnTo>
                  <a:lnTo>
                    <a:pt x="282" y="4"/>
                  </a:lnTo>
                  <a:lnTo>
                    <a:pt x="285" y="4"/>
                  </a:lnTo>
                  <a:lnTo>
                    <a:pt x="293" y="4"/>
                  </a:lnTo>
                  <a:lnTo>
                    <a:pt x="293" y="7"/>
                  </a:lnTo>
                  <a:lnTo>
                    <a:pt x="299" y="2"/>
                  </a:lnTo>
                  <a:lnTo>
                    <a:pt x="304" y="4"/>
                  </a:lnTo>
                  <a:lnTo>
                    <a:pt x="308" y="7"/>
                  </a:lnTo>
                  <a:lnTo>
                    <a:pt x="310" y="7"/>
                  </a:lnTo>
                  <a:lnTo>
                    <a:pt x="310" y="9"/>
                  </a:lnTo>
                  <a:lnTo>
                    <a:pt x="312" y="13"/>
                  </a:lnTo>
                  <a:lnTo>
                    <a:pt x="314" y="13"/>
                  </a:lnTo>
                  <a:lnTo>
                    <a:pt x="316" y="15"/>
                  </a:lnTo>
                  <a:lnTo>
                    <a:pt x="320" y="19"/>
                  </a:lnTo>
                  <a:lnTo>
                    <a:pt x="325" y="19"/>
                  </a:lnTo>
                  <a:lnTo>
                    <a:pt x="327" y="19"/>
                  </a:lnTo>
                  <a:lnTo>
                    <a:pt x="329" y="17"/>
                  </a:lnTo>
                  <a:lnTo>
                    <a:pt x="331" y="15"/>
                  </a:lnTo>
                  <a:lnTo>
                    <a:pt x="335" y="15"/>
                  </a:lnTo>
                  <a:lnTo>
                    <a:pt x="339" y="15"/>
                  </a:lnTo>
                  <a:lnTo>
                    <a:pt x="339" y="17"/>
                  </a:lnTo>
                  <a:lnTo>
                    <a:pt x="341" y="17"/>
                  </a:lnTo>
                  <a:lnTo>
                    <a:pt x="346" y="15"/>
                  </a:lnTo>
                  <a:lnTo>
                    <a:pt x="346" y="13"/>
                  </a:lnTo>
                  <a:lnTo>
                    <a:pt x="348" y="11"/>
                  </a:lnTo>
                  <a:lnTo>
                    <a:pt x="352" y="11"/>
                  </a:lnTo>
                  <a:lnTo>
                    <a:pt x="354" y="13"/>
                  </a:lnTo>
                  <a:lnTo>
                    <a:pt x="356" y="17"/>
                  </a:lnTo>
                  <a:lnTo>
                    <a:pt x="358" y="19"/>
                  </a:lnTo>
                  <a:lnTo>
                    <a:pt x="360" y="21"/>
                  </a:lnTo>
                  <a:lnTo>
                    <a:pt x="365" y="23"/>
                  </a:lnTo>
                  <a:lnTo>
                    <a:pt x="367" y="25"/>
                  </a:lnTo>
                  <a:lnTo>
                    <a:pt x="369" y="28"/>
                  </a:lnTo>
                  <a:lnTo>
                    <a:pt x="371" y="30"/>
                  </a:lnTo>
                  <a:lnTo>
                    <a:pt x="371" y="34"/>
                  </a:lnTo>
                  <a:lnTo>
                    <a:pt x="371" y="36"/>
                  </a:lnTo>
                  <a:lnTo>
                    <a:pt x="373" y="36"/>
                  </a:lnTo>
                  <a:lnTo>
                    <a:pt x="377" y="36"/>
                  </a:lnTo>
                  <a:lnTo>
                    <a:pt x="379" y="36"/>
                  </a:lnTo>
                  <a:lnTo>
                    <a:pt x="377" y="40"/>
                  </a:lnTo>
                  <a:lnTo>
                    <a:pt x="375" y="42"/>
                  </a:lnTo>
                  <a:lnTo>
                    <a:pt x="375" y="49"/>
                  </a:lnTo>
                  <a:lnTo>
                    <a:pt x="375" y="55"/>
                  </a:lnTo>
                  <a:lnTo>
                    <a:pt x="375" y="59"/>
                  </a:lnTo>
                  <a:lnTo>
                    <a:pt x="377" y="61"/>
                  </a:lnTo>
                  <a:lnTo>
                    <a:pt x="379" y="63"/>
                  </a:lnTo>
                  <a:lnTo>
                    <a:pt x="379" y="68"/>
                  </a:lnTo>
                  <a:lnTo>
                    <a:pt x="379" y="70"/>
                  </a:lnTo>
                  <a:lnTo>
                    <a:pt x="369" y="82"/>
                  </a:lnTo>
                  <a:lnTo>
                    <a:pt x="363" y="91"/>
                  </a:lnTo>
                  <a:lnTo>
                    <a:pt x="363" y="93"/>
                  </a:lnTo>
                  <a:lnTo>
                    <a:pt x="354" y="108"/>
                  </a:lnTo>
                  <a:lnTo>
                    <a:pt x="352" y="110"/>
                  </a:lnTo>
                  <a:lnTo>
                    <a:pt x="352" y="114"/>
                  </a:lnTo>
                  <a:lnTo>
                    <a:pt x="352" y="122"/>
                  </a:lnTo>
                  <a:lnTo>
                    <a:pt x="350" y="129"/>
                  </a:lnTo>
                  <a:lnTo>
                    <a:pt x="350" y="133"/>
                  </a:lnTo>
                  <a:lnTo>
                    <a:pt x="344" y="139"/>
                  </a:lnTo>
                  <a:lnTo>
                    <a:pt x="341" y="144"/>
                  </a:lnTo>
                  <a:lnTo>
                    <a:pt x="337" y="156"/>
                  </a:lnTo>
                  <a:lnTo>
                    <a:pt x="337" y="160"/>
                  </a:lnTo>
                  <a:lnTo>
                    <a:pt x="339" y="165"/>
                  </a:lnTo>
                  <a:lnTo>
                    <a:pt x="339" y="169"/>
                  </a:lnTo>
                  <a:lnTo>
                    <a:pt x="339" y="175"/>
                  </a:lnTo>
                  <a:lnTo>
                    <a:pt x="346" y="215"/>
                  </a:lnTo>
                  <a:lnTo>
                    <a:pt x="350" y="238"/>
                  </a:lnTo>
                  <a:lnTo>
                    <a:pt x="365" y="257"/>
                  </a:lnTo>
                  <a:lnTo>
                    <a:pt x="369" y="272"/>
                  </a:lnTo>
                  <a:lnTo>
                    <a:pt x="367" y="272"/>
                  </a:lnTo>
                  <a:lnTo>
                    <a:pt x="335" y="281"/>
                  </a:lnTo>
                  <a:lnTo>
                    <a:pt x="327" y="295"/>
                  </a:lnTo>
                  <a:lnTo>
                    <a:pt x="327" y="299"/>
                  </a:lnTo>
                  <a:lnTo>
                    <a:pt x="329" y="302"/>
                  </a:lnTo>
                  <a:lnTo>
                    <a:pt x="331" y="304"/>
                  </a:lnTo>
                  <a:lnTo>
                    <a:pt x="331" y="306"/>
                  </a:lnTo>
                  <a:lnTo>
                    <a:pt x="331" y="306"/>
                  </a:lnTo>
                  <a:lnTo>
                    <a:pt x="331" y="310"/>
                  </a:lnTo>
                  <a:lnTo>
                    <a:pt x="331" y="312"/>
                  </a:lnTo>
                  <a:lnTo>
                    <a:pt x="331" y="314"/>
                  </a:lnTo>
                  <a:lnTo>
                    <a:pt x="331" y="318"/>
                  </a:lnTo>
                  <a:lnTo>
                    <a:pt x="329" y="321"/>
                  </a:lnTo>
                  <a:lnTo>
                    <a:pt x="329" y="321"/>
                  </a:lnTo>
                  <a:lnTo>
                    <a:pt x="327" y="323"/>
                  </a:lnTo>
                  <a:lnTo>
                    <a:pt x="325" y="327"/>
                  </a:lnTo>
                  <a:lnTo>
                    <a:pt x="322" y="329"/>
                  </a:lnTo>
                  <a:lnTo>
                    <a:pt x="325" y="340"/>
                  </a:lnTo>
                  <a:lnTo>
                    <a:pt x="325" y="346"/>
                  </a:lnTo>
                  <a:lnTo>
                    <a:pt x="327" y="348"/>
                  </a:lnTo>
                  <a:lnTo>
                    <a:pt x="331" y="354"/>
                  </a:lnTo>
                  <a:lnTo>
                    <a:pt x="333" y="356"/>
                  </a:lnTo>
                  <a:lnTo>
                    <a:pt x="335" y="358"/>
                  </a:lnTo>
                  <a:lnTo>
                    <a:pt x="344" y="358"/>
                  </a:lnTo>
                  <a:lnTo>
                    <a:pt x="344" y="358"/>
                  </a:lnTo>
                  <a:lnTo>
                    <a:pt x="344" y="356"/>
                  </a:lnTo>
                  <a:lnTo>
                    <a:pt x="341" y="354"/>
                  </a:lnTo>
                  <a:lnTo>
                    <a:pt x="348" y="354"/>
                  </a:lnTo>
                  <a:lnTo>
                    <a:pt x="350" y="354"/>
                  </a:lnTo>
                  <a:lnTo>
                    <a:pt x="350" y="375"/>
                  </a:lnTo>
                  <a:lnTo>
                    <a:pt x="350" y="377"/>
                  </a:lnTo>
                  <a:lnTo>
                    <a:pt x="346" y="377"/>
                  </a:lnTo>
                  <a:lnTo>
                    <a:pt x="346" y="375"/>
                  </a:lnTo>
                  <a:lnTo>
                    <a:pt x="344" y="375"/>
                  </a:lnTo>
                  <a:lnTo>
                    <a:pt x="341" y="377"/>
                  </a:lnTo>
                  <a:lnTo>
                    <a:pt x="337" y="377"/>
                  </a:lnTo>
                  <a:lnTo>
                    <a:pt x="335" y="377"/>
                  </a:lnTo>
                  <a:lnTo>
                    <a:pt x="331" y="373"/>
                  </a:lnTo>
                  <a:lnTo>
                    <a:pt x="327" y="369"/>
                  </a:lnTo>
                  <a:lnTo>
                    <a:pt x="325" y="367"/>
                  </a:lnTo>
                  <a:lnTo>
                    <a:pt x="320" y="361"/>
                  </a:lnTo>
                  <a:lnTo>
                    <a:pt x="316" y="356"/>
                  </a:lnTo>
                  <a:lnTo>
                    <a:pt x="308" y="354"/>
                  </a:lnTo>
                  <a:lnTo>
                    <a:pt x="304" y="352"/>
                  </a:lnTo>
                  <a:lnTo>
                    <a:pt x="304" y="350"/>
                  </a:lnTo>
                  <a:lnTo>
                    <a:pt x="299" y="346"/>
                  </a:lnTo>
                  <a:lnTo>
                    <a:pt x="299" y="342"/>
                  </a:lnTo>
                  <a:lnTo>
                    <a:pt x="297" y="340"/>
                  </a:lnTo>
                  <a:lnTo>
                    <a:pt x="297" y="342"/>
                  </a:lnTo>
                  <a:lnTo>
                    <a:pt x="293" y="342"/>
                  </a:lnTo>
                  <a:lnTo>
                    <a:pt x="291" y="348"/>
                  </a:lnTo>
                  <a:lnTo>
                    <a:pt x="291" y="348"/>
                  </a:lnTo>
                  <a:lnTo>
                    <a:pt x="285" y="350"/>
                  </a:lnTo>
                  <a:lnTo>
                    <a:pt x="282" y="350"/>
                  </a:lnTo>
                  <a:lnTo>
                    <a:pt x="282" y="350"/>
                  </a:lnTo>
                  <a:lnTo>
                    <a:pt x="278" y="348"/>
                  </a:lnTo>
                  <a:lnTo>
                    <a:pt x="274" y="348"/>
                  </a:lnTo>
                  <a:lnTo>
                    <a:pt x="268" y="346"/>
                  </a:lnTo>
                  <a:lnTo>
                    <a:pt x="268" y="346"/>
                  </a:lnTo>
                  <a:lnTo>
                    <a:pt x="263" y="344"/>
                  </a:lnTo>
                  <a:lnTo>
                    <a:pt x="261" y="344"/>
                  </a:lnTo>
                  <a:lnTo>
                    <a:pt x="261" y="342"/>
                  </a:lnTo>
                  <a:lnTo>
                    <a:pt x="261" y="340"/>
                  </a:lnTo>
                  <a:lnTo>
                    <a:pt x="259" y="337"/>
                  </a:lnTo>
                  <a:lnTo>
                    <a:pt x="259" y="333"/>
                  </a:lnTo>
                  <a:lnTo>
                    <a:pt x="259" y="333"/>
                  </a:lnTo>
                  <a:lnTo>
                    <a:pt x="253" y="335"/>
                  </a:lnTo>
                  <a:lnTo>
                    <a:pt x="253" y="335"/>
                  </a:lnTo>
                  <a:lnTo>
                    <a:pt x="249" y="335"/>
                  </a:lnTo>
                  <a:lnTo>
                    <a:pt x="247" y="337"/>
                  </a:lnTo>
                  <a:lnTo>
                    <a:pt x="245" y="340"/>
                  </a:lnTo>
                  <a:lnTo>
                    <a:pt x="242" y="337"/>
                  </a:lnTo>
                  <a:lnTo>
                    <a:pt x="242" y="337"/>
                  </a:lnTo>
                  <a:lnTo>
                    <a:pt x="242" y="333"/>
                  </a:lnTo>
                  <a:lnTo>
                    <a:pt x="240" y="333"/>
                  </a:lnTo>
                  <a:lnTo>
                    <a:pt x="238" y="331"/>
                  </a:lnTo>
                  <a:lnTo>
                    <a:pt x="236" y="331"/>
                  </a:lnTo>
                  <a:lnTo>
                    <a:pt x="234" y="329"/>
                  </a:lnTo>
                  <a:lnTo>
                    <a:pt x="234" y="329"/>
                  </a:lnTo>
                  <a:lnTo>
                    <a:pt x="230" y="329"/>
                  </a:lnTo>
                  <a:lnTo>
                    <a:pt x="228" y="331"/>
                  </a:lnTo>
                  <a:lnTo>
                    <a:pt x="223" y="333"/>
                  </a:lnTo>
                  <a:lnTo>
                    <a:pt x="221" y="333"/>
                  </a:lnTo>
                  <a:lnTo>
                    <a:pt x="219" y="333"/>
                  </a:lnTo>
                  <a:lnTo>
                    <a:pt x="217" y="333"/>
                  </a:lnTo>
                  <a:lnTo>
                    <a:pt x="213" y="333"/>
                  </a:lnTo>
                  <a:lnTo>
                    <a:pt x="211" y="333"/>
                  </a:lnTo>
                  <a:lnTo>
                    <a:pt x="209" y="331"/>
                  </a:lnTo>
                  <a:lnTo>
                    <a:pt x="207" y="331"/>
                  </a:lnTo>
                  <a:lnTo>
                    <a:pt x="204" y="331"/>
                  </a:lnTo>
                  <a:lnTo>
                    <a:pt x="202" y="333"/>
                  </a:lnTo>
                  <a:lnTo>
                    <a:pt x="202" y="333"/>
                  </a:lnTo>
                  <a:lnTo>
                    <a:pt x="200" y="333"/>
                  </a:lnTo>
                  <a:lnTo>
                    <a:pt x="198" y="333"/>
                  </a:lnTo>
                  <a:lnTo>
                    <a:pt x="200" y="329"/>
                  </a:lnTo>
                  <a:lnTo>
                    <a:pt x="200" y="327"/>
                  </a:lnTo>
                  <a:lnTo>
                    <a:pt x="200" y="327"/>
                  </a:lnTo>
                  <a:lnTo>
                    <a:pt x="202" y="323"/>
                  </a:lnTo>
                  <a:lnTo>
                    <a:pt x="200" y="321"/>
                  </a:lnTo>
                  <a:lnTo>
                    <a:pt x="198" y="318"/>
                  </a:lnTo>
                  <a:lnTo>
                    <a:pt x="200" y="316"/>
                  </a:lnTo>
                  <a:lnTo>
                    <a:pt x="200" y="314"/>
                  </a:lnTo>
                  <a:lnTo>
                    <a:pt x="196" y="312"/>
                  </a:lnTo>
                  <a:lnTo>
                    <a:pt x="196" y="310"/>
                  </a:lnTo>
                  <a:lnTo>
                    <a:pt x="198" y="306"/>
                  </a:lnTo>
                  <a:lnTo>
                    <a:pt x="198" y="304"/>
                  </a:lnTo>
                  <a:lnTo>
                    <a:pt x="196" y="304"/>
                  </a:lnTo>
                  <a:lnTo>
                    <a:pt x="194" y="302"/>
                  </a:lnTo>
                  <a:lnTo>
                    <a:pt x="194" y="302"/>
                  </a:lnTo>
                  <a:lnTo>
                    <a:pt x="194" y="299"/>
                  </a:lnTo>
                  <a:lnTo>
                    <a:pt x="192" y="295"/>
                  </a:lnTo>
                  <a:lnTo>
                    <a:pt x="192" y="293"/>
                  </a:lnTo>
                  <a:lnTo>
                    <a:pt x="190" y="293"/>
                  </a:lnTo>
                  <a:lnTo>
                    <a:pt x="192" y="289"/>
                  </a:lnTo>
                  <a:lnTo>
                    <a:pt x="192" y="281"/>
                  </a:lnTo>
                  <a:lnTo>
                    <a:pt x="190" y="278"/>
                  </a:lnTo>
                  <a:lnTo>
                    <a:pt x="192" y="276"/>
                  </a:lnTo>
                  <a:lnTo>
                    <a:pt x="192" y="276"/>
                  </a:lnTo>
                  <a:lnTo>
                    <a:pt x="192" y="272"/>
                  </a:lnTo>
                  <a:lnTo>
                    <a:pt x="190" y="270"/>
                  </a:lnTo>
                  <a:lnTo>
                    <a:pt x="190" y="266"/>
                  </a:lnTo>
                  <a:lnTo>
                    <a:pt x="192" y="264"/>
                  </a:lnTo>
                  <a:lnTo>
                    <a:pt x="192" y="259"/>
                  </a:lnTo>
                  <a:lnTo>
                    <a:pt x="192" y="257"/>
                  </a:lnTo>
                  <a:lnTo>
                    <a:pt x="192" y="255"/>
                  </a:lnTo>
                  <a:lnTo>
                    <a:pt x="169" y="253"/>
                  </a:lnTo>
                  <a:lnTo>
                    <a:pt x="169" y="251"/>
                  </a:lnTo>
                  <a:lnTo>
                    <a:pt x="169" y="249"/>
                  </a:lnTo>
                  <a:lnTo>
                    <a:pt x="169" y="247"/>
                  </a:lnTo>
                  <a:lnTo>
                    <a:pt x="164" y="247"/>
                  </a:lnTo>
                  <a:lnTo>
                    <a:pt x="164" y="249"/>
                  </a:lnTo>
                  <a:lnTo>
                    <a:pt x="143" y="249"/>
                  </a:lnTo>
                  <a:lnTo>
                    <a:pt x="143" y="253"/>
                  </a:lnTo>
                  <a:lnTo>
                    <a:pt x="141" y="257"/>
                  </a:lnTo>
                  <a:lnTo>
                    <a:pt x="141" y="257"/>
                  </a:lnTo>
                  <a:lnTo>
                    <a:pt x="141" y="262"/>
                  </a:lnTo>
                  <a:lnTo>
                    <a:pt x="141" y="268"/>
                  </a:lnTo>
                  <a:lnTo>
                    <a:pt x="126" y="268"/>
                  </a:lnTo>
                  <a:lnTo>
                    <a:pt x="124" y="270"/>
                  </a:lnTo>
                  <a:lnTo>
                    <a:pt x="116" y="270"/>
                  </a:lnTo>
                  <a:lnTo>
                    <a:pt x="114" y="268"/>
                  </a:lnTo>
                  <a:lnTo>
                    <a:pt x="112" y="270"/>
                  </a:lnTo>
                  <a:lnTo>
                    <a:pt x="105" y="270"/>
                  </a:lnTo>
                  <a:lnTo>
                    <a:pt x="103" y="268"/>
                  </a:lnTo>
                  <a:lnTo>
                    <a:pt x="101" y="262"/>
                  </a:lnTo>
                  <a:lnTo>
                    <a:pt x="99" y="257"/>
                  </a:lnTo>
                  <a:lnTo>
                    <a:pt x="97" y="255"/>
                  </a:lnTo>
                  <a:lnTo>
                    <a:pt x="97" y="253"/>
                  </a:lnTo>
                  <a:lnTo>
                    <a:pt x="95" y="251"/>
                  </a:lnTo>
                  <a:lnTo>
                    <a:pt x="95" y="249"/>
                  </a:lnTo>
                  <a:lnTo>
                    <a:pt x="95" y="245"/>
                  </a:lnTo>
                  <a:lnTo>
                    <a:pt x="93" y="240"/>
                  </a:lnTo>
                  <a:lnTo>
                    <a:pt x="93" y="238"/>
                  </a:lnTo>
                  <a:lnTo>
                    <a:pt x="93" y="236"/>
                  </a:lnTo>
                  <a:lnTo>
                    <a:pt x="93" y="234"/>
                  </a:lnTo>
                  <a:lnTo>
                    <a:pt x="91" y="232"/>
                  </a:lnTo>
                  <a:lnTo>
                    <a:pt x="91" y="230"/>
                  </a:lnTo>
                  <a:lnTo>
                    <a:pt x="91" y="230"/>
                  </a:lnTo>
                  <a:lnTo>
                    <a:pt x="91" y="226"/>
                  </a:lnTo>
                  <a:lnTo>
                    <a:pt x="70" y="226"/>
                  </a:lnTo>
                  <a:lnTo>
                    <a:pt x="55" y="226"/>
                  </a:lnTo>
                  <a:lnTo>
                    <a:pt x="48" y="226"/>
                  </a:lnTo>
                  <a:lnTo>
                    <a:pt x="42" y="226"/>
                  </a:lnTo>
                  <a:lnTo>
                    <a:pt x="40" y="226"/>
                  </a:lnTo>
                  <a:lnTo>
                    <a:pt x="34" y="226"/>
                  </a:lnTo>
                  <a:lnTo>
                    <a:pt x="30" y="226"/>
                  </a:lnTo>
                  <a:lnTo>
                    <a:pt x="25" y="226"/>
                  </a:lnTo>
                  <a:lnTo>
                    <a:pt x="23" y="226"/>
                  </a:lnTo>
                  <a:lnTo>
                    <a:pt x="19" y="226"/>
                  </a:lnTo>
                  <a:lnTo>
                    <a:pt x="17" y="226"/>
                  </a:lnTo>
                  <a:lnTo>
                    <a:pt x="13" y="228"/>
                  </a:lnTo>
                  <a:lnTo>
                    <a:pt x="11" y="228"/>
                  </a:lnTo>
                  <a:lnTo>
                    <a:pt x="11" y="228"/>
                  </a:lnTo>
                  <a:lnTo>
                    <a:pt x="8" y="230"/>
                  </a:lnTo>
                  <a:lnTo>
                    <a:pt x="8" y="230"/>
                  </a:lnTo>
                  <a:lnTo>
                    <a:pt x="8" y="230"/>
                  </a:lnTo>
                  <a:lnTo>
                    <a:pt x="8" y="230"/>
                  </a:lnTo>
                  <a:lnTo>
                    <a:pt x="6" y="228"/>
                  </a:lnTo>
                  <a:lnTo>
                    <a:pt x="0" y="228"/>
                  </a:lnTo>
                  <a:lnTo>
                    <a:pt x="0" y="22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58" name="Freeform 145">
              <a:extLst>
                <a:ext uri="{FF2B5EF4-FFF2-40B4-BE49-F238E27FC236}">
                  <a16:creationId xmlns:a16="http://schemas.microsoft.com/office/drawing/2014/main" id="{D1ABBF05-C17A-415D-9AC2-B6FCFCBCF0C3}"/>
                </a:ext>
              </a:extLst>
            </p:cNvPr>
            <p:cNvSpPr>
              <a:spLocks/>
            </p:cNvSpPr>
            <p:nvPr/>
          </p:nvSpPr>
          <p:spPr bwMode="auto">
            <a:xfrm>
              <a:off x="4808724" y="3593330"/>
              <a:ext cx="50785" cy="121133"/>
            </a:xfrm>
            <a:custGeom>
              <a:avLst/>
              <a:gdLst>
                <a:gd name="T0" fmla="*/ 8 w 63"/>
                <a:gd name="T1" fmla="*/ 0 h 160"/>
                <a:gd name="T2" fmla="*/ 10 w 63"/>
                <a:gd name="T3" fmla="*/ 2 h 160"/>
                <a:gd name="T4" fmla="*/ 15 w 63"/>
                <a:gd name="T5" fmla="*/ 4 h 160"/>
                <a:gd name="T6" fmla="*/ 17 w 63"/>
                <a:gd name="T7" fmla="*/ 4 h 160"/>
                <a:gd name="T8" fmla="*/ 21 w 63"/>
                <a:gd name="T9" fmla="*/ 4 h 160"/>
                <a:gd name="T10" fmla="*/ 23 w 63"/>
                <a:gd name="T11" fmla="*/ 9 h 160"/>
                <a:gd name="T12" fmla="*/ 32 w 63"/>
                <a:gd name="T13" fmla="*/ 17 h 160"/>
                <a:gd name="T14" fmla="*/ 34 w 63"/>
                <a:gd name="T15" fmla="*/ 59 h 160"/>
                <a:gd name="T16" fmla="*/ 36 w 63"/>
                <a:gd name="T17" fmla="*/ 80 h 160"/>
                <a:gd name="T18" fmla="*/ 44 w 63"/>
                <a:gd name="T19" fmla="*/ 87 h 160"/>
                <a:gd name="T20" fmla="*/ 48 w 63"/>
                <a:gd name="T21" fmla="*/ 89 h 160"/>
                <a:gd name="T22" fmla="*/ 57 w 63"/>
                <a:gd name="T23" fmla="*/ 99 h 160"/>
                <a:gd name="T24" fmla="*/ 63 w 63"/>
                <a:gd name="T25" fmla="*/ 110 h 160"/>
                <a:gd name="T26" fmla="*/ 63 w 63"/>
                <a:gd name="T27" fmla="*/ 114 h 160"/>
                <a:gd name="T28" fmla="*/ 61 w 63"/>
                <a:gd name="T29" fmla="*/ 118 h 160"/>
                <a:gd name="T30" fmla="*/ 57 w 63"/>
                <a:gd name="T31" fmla="*/ 120 h 160"/>
                <a:gd name="T32" fmla="*/ 59 w 63"/>
                <a:gd name="T33" fmla="*/ 123 h 160"/>
                <a:gd name="T34" fmla="*/ 59 w 63"/>
                <a:gd name="T35" fmla="*/ 133 h 160"/>
                <a:gd name="T36" fmla="*/ 57 w 63"/>
                <a:gd name="T37" fmla="*/ 137 h 160"/>
                <a:gd name="T38" fmla="*/ 50 w 63"/>
                <a:gd name="T39" fmla="*/ 144 h 160"/>
                <a:gd name="T40" fmla="*/ 46 w 63"/>
                <a:gd name="T41" fmla="*/ 152 h 160"/>
                <a:gd name="T42" fmla="*/ 48 w 63"/>
                <a:gd name="T43" fmla="*/ 160 h 160"/>
                <a:gd name="T44" fmla="*/ 42 w 63"/>
                <a:gd name="T45" fmla="*/ 158 h 160"/>
                <a:gd name="T46" fmla="*/ 42 w 63"/>
                <a:gd name="T47" fmla="*/ 152 h 160"/>
                <a:gd name="T48" fmla="*/ 36 w 63"/>
                <a:gd name="T49" fmla="*/ 150 h 160"/>
                <a:gd name="T50" fmla="*/ 29 w 63"/>
                <a:gd name="T51" fmla="*/ 141 h 160"/>
                <a:gd name="T52" fmla="*/ 27 w 63"/>
                <a:gd name="T53" fmla="*/ 133 h 160"/>
                <a:gd name="T54" fmla="*/ 29 w 63"/>
                <a:gd name="T55" fmla="*/ 127 h 160"/>
                <a:gd name="T56" fmla="*/ 36 w 63"/>
                <a:gd name="T57" fmla="*/ 118 h 160"/>
                <a:gd name="T58" fmla="*/ 36 w 63"/>
                <a:gd name="T59" fmla="*/ 108 h 160"/>
                <a:gd name="T60" fmla="*/ 29 w 63"/>
                <a:gd name="T61" fmla="*/ 104 h 160"/>
                <a:gd name="T62" fmla="*/ 23 w 63"/>
                <a:gd name="T63" fmla="*/ 106 h 160"/>
                <a:gd name="T64" fmla="*/ 19 w 63"/>
                <a:gd name="T65" fmla="*/ 106 h 160"/>
                <a:gd name="T66" fmla="*/ 15 w 63"/>
                <a:gd name="T67" fmla="*/ 101 h 160"/>
                <a:gd name="T68" fmla="*/ 13 w 63"/>
                <a:gd name="T69" fmla="*/ 97 h 160"/>
                <a:gd name="T70" fmla="*/ 6 w 63"/>
                <a:gd name="T71" fmla="*/ 97 h 160"/>
                <a:gd name="T72" fmla="*/ 4 w 63"/>
                <a:gd name="T73" fmla="*/ 91 h 160"/>
                <a:gd name="T74" fmla="*/ 0 w 63"/>
                <a:gd name="T75" fmla="*/ 87 h 160"/>
                <a:gd name="T76" fmla="*/ 6 w 63"/>
                <a:gd name="T77" fmla="*/ 82 h 160"/>
                <a:gd name="T78" fmla="*/ 6 w 63"/>
                <a:gd name="T79" fmla="*/ 76 h 160"/>
                <a:gd name="T80" fmla="*/ 6 w 63"/>
                <a:gd name="T81" fmla="*/ 72 h 160"/>
                <a:gd name="T82" fmla="*/ 10 w 63"/>
                <a:gd name="T83" fmla="*/ 68 h 160"/>
                <a:gd name="T84" fmla="*/ 15 w 63"/>
                <a:gd name="T85" fmla="*/ 63 h 160"/>
                <a:gd name="T86" fmla="*/ 17 w 63"/>
                <a:gd name="T87" fmla="*/ 61 h 160"/>
                <a:gd name="T88" fmla="*/ 15 w 63"/>
                <a:gd name="T89" fmla="*/ 59 h 160"/>
                <a:gd name="T90" fmla="*/ 15 w 63"/>
                <a:gd name="T91" fmla="*/ 55 h 160"/>
                <a:gd name="T92" fmla="*/ 13 w 63"/>
                <a:gd name="T93" fmla="*/ 51 h 160"/>
                <a:gd name="T94" fmla="*/ 15 w 63"/>
                <a:gd name="T95" fmla="*/ 45 h 160"/>
                <a:gd name="T96" fmla="*/ 13 w 63"/>
                <a:gd name="T97" fmla="*/ 38 h 160"/>
                <a:gd name="T98" fmla="*/ 17 w 63"/>
                <a:gd name="T99" fmla="*/ 32 h 160"/>
                <a:gd name="T100" fmla="*/ 19 w 63"/>
                <a:gd name="T101" fmla="*/ 28 h 160"/>
                <a:gd name="T102" fmla="*/ 17 w 63"/>
                <a:gd name="T103" fmla="*/ 21 h 160"/>
                <a:gd name="T104" fmla="*/ 13 w 63"/>
                <a:gd name="T105" fmla="*/ 17 h 160"/>
                <a:gd name="T106" fmla="*/ 15 w 63"/>
                <a:gd name="T107" fmla="*/ 11 h 160"/>
                <a:gd name="T108" fmla="*/ 10 w 63"/>
                <a:gd name="T109" fmla="*/ 9 h 160"/>
                <a:gd name="T110" fmla="*/ 8 w 63"/>
                <a:gd name="T111"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 h="160">
                  <a:moveTo>
                    <a:pt x="6" y="0"/>
                  </a:moveTo>
                  <a:lnTo>
                    <a:pt x="8" y="0"/>
                  </a:lnTo>
                  <a:lnTo>
                    <a:pt x="10" y="0"/>
                  </a:lnTo>
                  <a:lnTo>
                    <a:pt x="10" y="2"/>
                  </a:lnTo>
                  <a:lnTo>
                    <a:pt x="13" y="2"/>
                  </a:lnTo>
                  <a:lnTo>
                    <a:pt x="15" y="4"/>
                  </a:lnTo>
                  <a:lnTo>
                    <a:pt x="15" y="4"/>
                  </a:lnTo>
                  <a:lnTo>
                    <a:pt x="17" y="4"/>
                  </a:lnTo>
                  <a:lnTo>
                    <a:pt x="19" y="4"/>
                  </a:lnTo>
                  <a:lnTo>
                    <a:pt x="21" y="4"/>
                  </a:lnTo>
                  <a:lnTo>
                    <a:pt x="21" y="7"/>
                  </a:lnTo>
                  <a:lnTo>
                    <a:pt x="23" y="9"/>
                  </a:lnTo>
                  <a:lnTo>
                    <a:pt x="25" y="11"/>
                  </a:lnTo>
                  <a:lnTo>
                    <a:pt x="32" y="17"/>
                  </a:lnTo>
                  <a:lnTo>
                    <a:pt x="34" y="26"/>
                  </a:lnTo>
                  <a:lnTo>
                    <a:pt x="34" y="59"/>
                  </a:lnTo>
                  <a:lnTo>
                    <a:pt x="32" y="61"/>
                  </a:lnTo>
                  <a:lnTo>
                    <a:pt x="36" y="80"/>
                  </a:lnTo>
                  <a:lnTo>
                    <a:pt x="42" y="85"/>
                  </a:lnTo>
                  <a:lnTo>
                    <a:pt x="44" y="87"/>
                  </a:lnTo>
                  <a:lnTo>
                    <a:pt x="46" y="89"/>
                  </a:lnTo>
                  <a:lnTo>
                    <a:pt x="48" y="89"/>
                  </a:lnTo>
                  <a:lnTo>
                    <a:pt x="55" y="95"/>
                  </a:lnTo>
                  <a:lnTo>
                    <a:pt x="57" y="99"/>
                  </a:lnTo>
                  <a:lnTo>
                    <a:pt x="61" y="106"/>
                  </a:lnTo>
                  <a:lnTo>
                    <a:pt x="63" y="110"/>
                  </a:lnTo>
                  <a:lnTo>
                    <a:pt x="63" y="112"/>
                  </a:lnTo>
                  <a:lnTo>
                    <a:pt x="63" y="114"/>
                  </a:lnTo>
                  <a:lnTo>
                    <a:pt x="61" y="116"/>
                  </a:lnTo>
                  <a:lnTo>
                    <a:pt x="61" y="118"/>
                  </a:lnTo>
                  <a:lnTo>
                    <a:pt x="59" y="118"/>
                  </a:lnTo>
                  <a:lnTo>
                    <a:pt x="57" y="120"/>
                  </a:lnTo>
                  <a:lnTo>
                    <a:pt x="59" y="120"/>
                  </a:lnTo>
                  <a:lnTo>
                    <a:pt x="59" y="123"/>
                  </a:lnTo>
                  <a:lnTo>
                    <a:pt x="59" y="125"/>
                  </a:lnTo>
                  <a:lnTo>
                    <a:pt x="59" y="133"/>
                  </a:lnTo>
                  <a:lnTo>
                    <a:pt x="59" y="135"/>
                  </a:lnTo>
                  <a:lnTo>
                    <a:pt x="57" y="137"/>
                  </a:lnTo>
                  <a:lnTo>
                    <a:pt x="53" y="139"/>
                  </a:lnTo>
                  <a:lnTo>
                    <a:pt x="50" y="144"/>
                  </a:lnTo>
                  <a:lnTo>
                    <a:pt x="48" y="148"/>
                  </a:lnTo>
                  <a:lnTo>
                    <a:pt x="46" y="152"/>
                  </a:lnTo>
                  <a:lnTo>
                    <a:pt x="48" y="156"/>
                  </a:lnTo>
                  <a:lnTo>
                    <a:pt x="48" y="160"/>
                  </a:lnTo>
                  <a:lnTo>
                    <a:pt x="44" y="160"/>
                  </a:lnTo>
                  <a:lnTo>
                    <a:pt x="42" y="158"/>
                  </a:lnTo>
                  <a:lnTo>
                    <a:pt x="44" y="156"/>
                  </a:lnTo>
                  <a:lnTo>
                    <a:pt x="42" y="152"/>
                  </a:lnTo>
                  <a:lnTo>
                    <a:pt x="40" y="150"/>
                  </a:lnTo>
                  <a:lnTo>
                    <a:pt x="36" y="150"/>
                  </a:lnTo>
                  <a:lnTo>
                    <a:pt x="34" y="146"/>
                  </a:lnTo>
                  <a:lnTo>
                    <a:pt x="29" y="141"/>
                  </a:lnTo>
                  <a:lnTo>
                    <a:pt x="29" y="139"/>
                  </a:lnTo>
                  <a:lnTo>
                    <a:pt x="27" y="133"/>
                  </a:lnTo>
                  <a:lnTo>
                    <a:pt x="27" y="131"/>
                  </a:lnTo>
                  <a:lnTo>
                    <a:pt x="29" y="127"/>
                  </a:lnTo>
                  <a:lnTo>
                    <a:pt x="32" y="123"/>
                  </a:lnTo>
                  <a:lnTo>
                    <a:pt x="36" y="118"/>
                  </a:lnTo>
                  <a:lnTo>
                    <a:pt x="36" y="114"/>
                  </a:lnTo>
                  <a:lnTo>
                    <a:pt x="36" y="108"/>
                  </a:lnTo>
                  <a:lnTo>
                    <a:pt x="34" y="106"/>
                  </a:lnTo>
                  <a:lnTo>
                    <a:pt x="29" y="104"/>
                  </a:lnTo>
                  <a:lnTo>
                    <a:pt x="25" y="104"/>
                  </a:lnTo>
                  <a:lnTo>
                    <a:pt x="23" y="106"/>
                  </a:lnTo>
                  <a:lnTo>
                    <a:pt x="21" y="106"/>
                  </a:lnTo>
                  <a:lnTo>
                    <a:pt x="19" y="106"/>
                  </a:lnTo>
                  <a:lnTo>
                    <a:pt x="15" y="104"/>
                  </a:lnTo>
                  <a:lnTo>
                    <a:pt x="15" y="101"/>
                  </a:lnTo>
                  <a:lnTo>
                    <a:pt x="13" y="99"/>
                  </a:lnTo>
                  <a:lnTo>
                    <a:pt x="13" y="97"/>
                  </a:lnTo>
                  <a:lnTo>
                    <a:pt x="10" y="95"/>
                  </a:lnTo>
                  <a:lnTo>
                    <a:pt x="6" y="97"/>
                  </a:lnTo>
                  <a:lnTo>
                    <a:pt x="6" y="95"/>
                  </a:lnTo>
                  <a:lnTo>
                    <a:pt x="4" y="91"/>
                  </a:lnTo>
                  <a:lnTo>
                    <a:pt x="2" y="89"/>
                  </a:lnTo>
                  <a:lnTo>
                    <a:pt x="0" y="87"/>
                  </a:lnTo>
                  <a:lnTo>
                    <a:pt x="2" y="85"/>
                  </a:lnTo>
                  <a:lnTo>
                    <a:pt x="6" y="82"/>
                  </a:lnTo>
                  <a:lnTo>
                    <a:pt x="6" y="78"/>
                  </a:lnTo>
                  <a:lnTo>
                    <a:pt x="6" y="76"/>
                  </a:lnTo>
                  <a:lnTo>
                    <a:pt x="6" y="76"/>
                  </a:lnTo>
                  <a:lnTo>
                    <a:pt x="6" y="72"/>
                  </a:lnTo>
                  <a:lnTo>
                    <a:pt x="6" y="70"/>
                  </a:lnTo>
                  <a:lnTo>
                    <a:pt x="10" y="68"/>
                  </a:lnTo>
                  <a:lnTo>
                    <a:pt x="13" y="66"/>
                  </a:lnTo>
                  <a:lnTo>
                    <a:pt x="15" y="63"/>
                  </a:lnTo>
                  <a:lnTo>
                    <a:pt x="17" y="63"/>
                  </a:lnTo>
                  <a:lnTo>
                    <a:pt x="17" y="61"/>
                  </a:lnTo>
                  <a:lnTo>
                    <a:pt x="15" y="61"/>
                  </a:lnTo>
                  <a:lnTo>
                    <a:pt x="15" y="59"/>
                  </a:lnTo>
                  <a:lnTo>
                    <a:pt x="13" y="57"/>
                  </a:lnTo>
                  <a:lnTo>
                    <a:pt x="15" y="55"/>
                  </a:lnTo>
                  <a:lnTo>
                    <a:pt x="15" y="53"/>
                  </a:lnTo>
                  <a:lnTo>
                    <a:pt x="13" y="51"/>
                  </a:lnTo>
                  <a:lnTo>
                    <a:pt x="15" y="47"/>
                  </a:lnTo>
                  <a:lnTo>
                    <a:pt x="15" y="45"/>
                  </a:lnTo>
                  <a:lnTo>
                    <a:pt x="13" y="42"/>
                  </a:lnTo>
                  <a:lnTo>
                    <a:pt x="13" y="38"/>
                  </a:lnTo>
                  <a:lnTo>
                    <a:pt x="13" y="36"/>
                  </a:lnTo>
                  <a:lnTo>
                    <a:pt x="17" y="32"/>
                  </a:lnTo>
                  <a:lnTo>
                    <a:pt x="17" y="30"/>
                  </a:lnTo>
                  <a:lnTo>
                    <a:pt x="19" y="28"/>
                  </a:lnTo>
                  <a:lnTo>
                    <a:pt x="19" y="23"/>
                  </a:lnTo>
                  <a:lnTo>
                    <a:pt x="17" y="21"/>
                  </a:lnTo>
                  <a:lnTo>
                    <a:pt x="13" y="19"/>
                  </a:lnTo>
                  <a:lnTo>
                    <a:pt x="13" y="17"/>
                  </a:lnTo>
                  <a:lnTo>
                    <a:pt x="15" y="11"/>
                  </a:lnTo>
                  <a:lnTo>
                    <a:pt x="15" y="11"/>
                  </a:lnTo>
                  <a:lnTo>
                    <a:pt x="13" y="9"/>
                  </a:lnTo>
                  <a:lnTo>
                    <a:pt x="10" y="9"/>
                  </a:lnTo>
                  <a:lnTo>
                    <a:pt x="8" y="4"/>
                  </a:lnTo>
                  <a:lnTo>
                    <a:pt x="8" y="4"/>
                  </a:lnTo>
                  <a:lnTo>
                    <a:pt x="6"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59" name="Freeform 146">
              <a:extLst>
                <a:ext uri="{FF2B5EF4-FFF2-40B4-BE49-F238E27FC236}">
                  <a16:creationId xmlns:a16="http://schemas.microsoft.com/office/drawing/2014/main" id="{4A22918B-B0C3-4987-8523-42FAE7DF6E30}"/>
                </a:ext>
              </a:extLst>
            </p:cNvPr>
            <p:cNvSpPr>
              <a:spLocks/>
            </p:cNvSpPr>
            <p:nvPr/>
          </p:nvSpPr>
          <p:spPr bwMode="auto">
            <a:xfrm>
              <a:off x="4633798" y="3575916"/>
              <a:ext cx="190243" cy="151416"/>
            </a:xfrm>
            <a:custGeom>
              <a:avLst/>
              <a:gdLst>
                <a:gd name="T0" fmla="*/ 48 w 236"/>
                <a:gd name="T1" fmla="*/ 61 h 200"/>
                <a:gd name="T2" fmla="*/ 53 w 236"/>
                <a:gd name="T3" fmla="*/ 68 h 200"/>
                <a:gd name="T4" fmla="*/ 61 w 236"/>
                <a:gd name="T5" fmla="*/ 63 h 200"/>
                <a:gd name="T6" fmla="*/ 69 w 236"/>
                <a:gd name="T7" fmla="*/ 68 h 200"/>
                <a:gd name="T8" fmla="*/ 76 w 236"/>
                <a:gd name="T9" fmla="*/ 74 h 200"/>
                <a:gd name="T10" fmla="*/ 90 w 236"/>
                <a:gd name="T11" fmla="*/ 78 h 200"/>
                <a:gd name="T12" fmla="*/ 99 w 236"/>
                <a:gd name="T13" fmla="*/ 76 h 200"/>
                <a:gd name="T14" fmla="*/ 107 w 236"/>
                <a:gd name="T15" fmla="*/ 70 h 200"/>
                <a:gd name="T16" fmla="*/ 116 w 236"/>
                <a:gd name="T17" fmla="*/ 82 h 200"/>
                <a:gd name="T18" fmla="*/ 135 w 236"/>
                <a:gd name="T19" fmla="*/ 97 h 200"/>
                <a:gd name="T20" fmla="*/ 149 w 236"/>
                <a:gd name="T21" fmla="*/ 105 h 200"/>
                <a:gd name="T22" fmla="*/ 158 w 236"/>
                <a:gd name="T23" fmla="*/ 105 h 200"/>
                <a:gd name="T24" fmla="*/ 149 w 236"/>
                <a:gd name="T25" fmla="*/ 82 h 200"/>
                <a:gd name="T26" fmla="*/ 143 w 236"/>
                <a:gd name="T27" fmla="*/ 86 h 200"/>
                <a:gd name="T28" fmla="*/ 133 w 236"/>
                <a:gd name="T29" fmla="*/ 74 h 200"/>
                <a:gd name="T30" fmla="*/ 135 w 236"/>
                <a:gd name="T31" fmla="*/ 51 h 200"/>
                <a:gd name="T32" fmla="*/ 139 w 236"/>
                <a:gd name="T33" fmla="*/ 42 h 200"/>
                <a:gd name="T34" fmla="*/ 139 w 236"/>
                <a:gd name="T35" fmla="*/ 34 h 200"/>
                <a:gd name="T36" fmla="*/ 135 w 236"/>
                <a:gd name="T37" fmla="*/ 23 h 200"/>
                <a:gd name="T38" fmla="*/ 187 w 236"/>
                <a:gd name="T39" fmla="*/ 4 h 200"/>
                <a:gd name="T40" fmla="*/ 196 w 236"/>
                <a:gd name="T41" fmla="*/ 9 h 200"/>
                <a:gd name="T42" fmla="*/ 213 w 236"/>
                <a:gd name="T43" fmla="*/ 15 h 200"/>
                <a:gd name="T44" fmla="*/ 221 w 236"/>
                <a:gd name="T45" fmla="*/ 23 h 200"/>
                <a:gd name="T46" fmla="*/ 227 w 236"/>
                <a:gd name="T47" fmla="*/ 32 h 200"/>
                <a:gd name="T48" fmla="*/ 230 w 236"/>
                <a:gd name="T49" fmla="*/ 40 h 200"/>
                <a:gd name="T50" fmla="*/ 236 w 236"/>
                <a:gd name="T51" fmla="*/ 51 h 200"/>
                <a:gd name="T52" fmla="*/ 230 w 236"/>
                <a:gd name="T53" fmla="*/ 61 h 200"/>
                <a:gd name="T54" fmla="*/ 230 w 236"/>
                <a:gd name="T55" fmla="*/ 74 h 200"/>
                <a:gd name="T56" fmla="*/ 232 w 236"/>
                <a:gd name="T57" fmla="*/ 82 h 200"/>
                <a:gd name="T58" fmla="*/ 232 w 236"/>
                <a:gd name="T59" fmla="*/ 86 h 200"/>
                <a:gd name="T60" fmla="*/ 223 w 236"/>
                <a:gd name="T61" fmla="*/ 95 h 200"/>
                <a:gd name="T62" fmla="*/ 223 w 236"/>
                <a:gd name="T63" fmla="*/ 105 h 200"/>
                <a:gd name="T64" fmla="*/ 221 w 236"/>
                <a:gd name="T65" fmla="*/ 114 h 200"/>
                <a:gd name="T66" fmla="*/ 217 w 236"/>
                <a:gd name="T67" fmla="*/ 122 h 200"/>
                <a:gd name="T68" fmla="*/ 177 w 236"/>
                <a:gd name="T69" fmla="*/ 137 h 200"/>
                <a:gd name="T70" fmla="*/ 168 w 236"/>
                <a:gd name="T71" fmla="*/ 152 h 200"/>
                <a:gd name="T72" fmla="*/ 160 w 236"/>
                <a:gd name="T73" fmla="*/ 152 h 200"/>
                <a:gd name="T74" fmla="*/ 147 w 236"/>
                <a:gd name="T75" fmla="*/ 154 h 200"/>
                <a:gd name="T76" fmla="*/ 137 w 236"/>
                <a:gd name="T77" fmla="*/ 162 h 200"/>
                <a:gd name="T78" fmla="*/ 135 w 236"/>
                <a:gd name="T79" fmla="*/ 169 h 200"/>
                <a:gd name="T80" fmla="*/ 101 w 236"/>
                <a:gd name="T81" fmla="*/ 198 h 200"/>
                <a:gd name="T82" fmla="*/ 88 w 236"/>
                <a:gd name="T83" fmla="*/ 196 h 200"/>
                <a:gd name="T84" fmla="*/ 80 w 236"/>
                <a:gd name="T85" fmla="*/ 196 h 200"/>
                <a:gd name="T86" fmla="*/ 69 w 236"/>
                <a:gd name="T87" fmla="*/ 196 h 200"/>
                <a:gd name="T88" fmla="*/ 59 w 236"/>
                <a:gd name="T89" fmla="*/ 190 h 200"/>
                <a:gd name="T90" fmla="*/ 53 w 236"/>
                <a:gd name="T91" fmla="*/ 190 h 200"/>
                <a:gd name="T92" fmla="*/ 27 w 236"/>
                <a:gd name="T93" fmla="*/ 194 h 200"/>
                <a:gd name="T94" fmla="*/ 19 w 236"/>
                <a:gd name="T95" fmla="*/ 183 h 200"/>
                <a:gd name="T96" fmla="*/ 6 w 236"/>
                <a:gd name="T97" fmla="*/ 175 h 200"/>
                <a:gd name="T98" fmla="*/ 0 w 236"/>
                <a:gd name="T99" fmla="*/ 164 h 200"/>
                <a:gd name="T100" fmla="*/ 42 w 236"/>
                <a:gd name="T101" fmla="*/ 91 h 200"/>
                <a:gd name="T102" fmla="*/ 42 w 236"/>
                <a:gd name="T103" fmla="*/ 78 h 200"/>
                <a:gd name="T104" fmla="*/ 42 w 236"/>
                <a:gd name="T105" fmla="*/ 5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6" h="200">
                  <a:moveTo>
                    <a:pt x="42" y="57"/>
                  </a:moveTo>
                  <a:lnTo>
                    <a:pt x="44" y="59"/>
                  </a:lnTo>
                  <a:lnTo>
                    <a:pt x="46" y="59"/>
                  </a:lnTo>
                  <a:lnTo>
                    <a:pt x="48" y="61"/>
                  </a:lnTo>
                  <a:lnTo>
                    <a:pt x="50" y="61"/>
                  </a:lnTo>
                  <a:lnTo>
                    <a:pt x="50" y="65"/>
                  </a:lnTo>
                  <a:lnTo>
                    <a:pt x="50" y="65"/>
                  </a:lnTo>
                  <a:lnTo>
                    <a:pt x="53" y="68"/>
                  </a:lnTo>
                  <a:lnTo>
                    <a:pt x="55" y="65"/>
                  </a:lnTo>
                  <a:lnTo>
                    <a:pt x="57" y="63"/>
                  </a:lnTo>
                  <a:lnTo>
                    <a:pt x="61" y="63"/>
                  </a:lnTo>
                  <a:lnTo>
                    <a:pt x="61" y="63"/>
                  </a:lnTo>
                  <a:lnTo>
                    <a:pt x="67" y="61"/>
                  </a:lnTo>
                  <a:lnTo>
                    <a:pt x="67" y="61"/>
                  </a:lnTo>
                  <a:lnTo>
                    <a:pt x="67" y="65"/>
                  </a:lnTo>
                  <a:lnTo>
                    <a:pt x="69" y="68"/>
                  </a:lnTo>
                  <a:lnTo>
                    <a:pt x="69" y="70"/>
                  </a:lnTo>
                  <a:lnTo>
                    <a:pt x="69" y="72"/>
                  </a:lnTo>
                  <a:lnTo>
                    <a:pt x="71" y="72"/>
                  </a:lnTo>
                  <a:lnTo>
                    <a:pt x="76" y="74"/>
                  </a:lnTo>
                  <a:lnTo>
                    <a:pt x="76" y="74"/>
                  </a:lnTo>
                  <a:lnTo>
                    <a:pt x="82" y="76"/>
                  </a:lnTo>
                  <a:lnTo>
                    <a:pt x="86" y="76"/>
                  </a:lnTo>
                  <a:lnTo>
                    <a:pt x="90" y="78"/>
                  </a:lnTo>
                  <a:lnTo>
                    <a:pt x="90" y="78"/>
                  </a:lnTo>
                  <a:lnTo>
                    <a:pt x="93" y="78"/>
                  </a:lnTo>
                  <a:lnTo>
                    <a:pt x="99" y="76"/>
                  </a:lnTo>
                  <a:lnTo>
                    <a:pt x="99" y="76"/>
                  </a:lnTo>
                  <a:lnTo>
                    <a:pt x="101" y="70"/>
                  </a:lnTo>
                  <a:lnTo>
                    <a:pt x="105" y="70"/>
                  </a:lnTo>
                  <a:lnTo>
                    <a:pt x="105" y="68"/>
                  </a:lnTo>
                  <a:lnTo>
                    <a:pt x="107" y="70"/>
                  </a:lnTo>
                  <a:lnTo>
                    <a:pt x="107" y="74"/>
                  </a:lnTo>
                  <a:lnTo>
                    <a:pt x="112" y="78"/>
                  </a:lnTo>
                  <a:lnTo>
                    <a:pt x="112" y="80"/>
                  </a:lnTo>
                  <a:lnTo>
                    <a:pt x="116" y="82"/>
                  </a:lnTo>
                  <a:lnTo>
                    <a:pt x="124" y="84"/>
                  </a:lnTo>
                  <a:lnTo>
                    <a:pt x="128" y="89"/>
                  </a:lnTo>
                  <a:lnTo>
                    <a:pt x="133" y="95"/>
                  </a:lnTo>
                  <a:lnTo>
                    <a:pt x="135" y="97"/>
                  </a:lnTo>
                  <a:lnTo>
                    <a:pt x="139" y="101"/>
                  </a:lnTo>
                  <a:lnTo>
                    <a:pt x="143" y="105"/>
                  </a:lnTo>
                  <a:lnTo>
                    <a:pt x="145" y="105"/>
                  </a:lnTo>
                  <a:lnTo>
                    <a:pt x="149" y="105"/>
                  </a:lnTo>
                  <a:lnTo>
                    <a:pt x="152" y="103"/>
                  </a:lnTo>
                  <a:lnTo>
                    <a:pt x="154" y="103"/>
                  </a:lnTo>
                  <a:lnTo>
                    <a:pt x="154" y="105"/>
                  </a:lnTo>
                  <a:lnTo>
                    <a:pt x="158" y="105"/>
                  </a:lnTo>
                  <a:lnTo>
                    <a:pt x="158" y="103"/>
                  </a:lnTo>
                  <a:lnTo>
                    <a:pt x="158" y="82"/>
                  </a:lnTo>
                  <a:lnTo>
                    <a:pt x="156" y="82"/>
                  </a:lnTo>
                  <a:lnTo>
                    <a:pt x="149" y="82"/>
                  </a:lnTo>
                  <a:lnTo>
                    <a:pt x="152" y="84"/>
                  </a:lnTo>
                  <a:lnTo>
                    <a:pt x="152" y="86"/>
                  </a:lnTo>
                  <a:lnTo>
                    <a:pt x="152" y="86"/>
                  </a:lnTo>
                  <a:lnTo>
                    <a:pt x="143" y="86"/>
                  </a:lnTo>
                  <a:lnTo>
                    <a:pt x="141" y="84"/>
                  </a:lnTo>
                  <a:lnTo>
                    <a:pt x="139" y="82"/>
                  </a:lnTo>
                  <a:lnTo>
                    <a:pt x="135" y="76"/>
                  </a:lnTo>
                  <a:lnTo>
                    <a:pt x="133" y="74"/>
                  </a:lnTo>
                  <a:lnTo>
                    <a:pt x="133" y="68"/>
                  </a:lnTo>
                  <a:lnTo>
                    <a:pt x="130" y="57"/>
                  </a:lnTo>
                  <a:lnTo>
                    <a:pt x="133" y="55"/>
                  </a:lnTo>
                  <a:lnTo>
                    <a:pt x="135" y="51"/>
                  </a:lnTo>
                  <a:lnTo>
                    <a:pt x="137" y="49"/>
                  </a:lnTo>
                  <a:lnTo>
                    <a:pt x="137" y="49"/>
                  </a:lnTo>
                  <a:lnTo>
                    <a:pt x="139" y="46"/>
                  </a:lnTo>
                  <a:lnTo>
                    <a:pt x="139" y="42"/>
                  </a:lnTo>
                  <a:lnTo>
                    <a:pt x="139" y="40"/>
                  </a:lnTo>
                  <a:lnTo>
                    <a:pt x="139" y="38"/>
                  </a:lnTo>
                  <a:lnTo>
                    <a:pt x="139" y="34"/>
                  </a:lnTo>
                  <a:lnTo>
                    <a:pt x="139" y="34"/>
                  </a:lnTo>
                  <a:lnTo>
                    <a:pt x="139" y="32"/>
                  </a:lnTo>
                  <a:lnTo>
                    <a:pt x="137" y="30"/>
                  </a:lnTo>
                  <a:lnTo>
                    <a:pt x="135" y="27"/>
                  </a:lnTo>
                  <a:lnTo>
                    <a:pt x="135" y="23"/>
                  </a:lnTo>
                  <a:lnTo>
                    <a:pt x="143" y="9"/>
                  </a:lnTo>
                  <a:lnTo>
                    <a:pt x="175" y="0"/>
                  </a:lnTo>
                  <a:lnTo>
                    <a:pt x="185" y="4"/>
                  </a:lnTo>
                  <a:lnTo>
                    <a:pt x="187" y="4"/>
                  </a:lnTo>
                  <a:lnTo>
                    <a:pt x="190" y="6"/>
                  </a:lnTo>
                  <a:lnTo>
                    <a:pt x="192" y="6"/>
                  </a:lnTo>
                  <a:lnTo>
                    <a:pt x="196" y="9"/>
                  </a:lnTo>
                  <a:lnTo>
                    <a:pt x="196" y="9"/>
                  </a:lnTo>
                  <a:lnTo>
                    <a:pt x="198" y="11"/>
                  </a:lnTo>
                  <a:lnTo>
                    <a:pt x="202" y="11"/>
                  </a:lnTo>
                  <a:lnTo>
                    <a:pt x="211" y="15"/>
                  </a:lnTo>
                  <a:lnTo>
                    <a:pt x="213" y="15"/>
                  </a:lnTo>
                  <a:lnTo>
                    <a:pt x="215" y="17"/>
                  </a:lnTo>
                  <a:lnTo>
                    <a:pt x="217" y="17"/>
                  </a:lnTo>
                  <a:lnTo>
                    <a:pt x="219" y="19"/>
                  </a:lnTo>
                  <a:lnTo>
                    <a:pt x="221" y="23"/>
                  </a:lnTo>
                  <a:lnTo>
                    <a:pt x="223" y="23"/>
                  </a:lnTo>
                  <a:lnTo>
                    <a:pt x="225" y="27"/>
                  </a:lnTo>
                  <a:lnTo>
                    <a:pt x="225" y="27"/>
                  </a:lnTo>
                  <a:lnTo>
                    <a:pt x="227" y="32"/>
                  </a:lnTo>
                  <a:lnTo>
                    <a:pt x="230" y="32"/>
                  </a:lnTo>
                  <a:lnTo>
                    <a:pt x="232" y="34"/>
                  </a:lnTo>
                  <a:lnTo>
                    <a:pt x="232" y="34"/>
                  </a:lnTo>
                  <a:lnTo>
                    <a:pt x="230" y="40"/>
                  </a:lnTo>
                  <a:lnTo>
                    <a:pt x="230" y="42"/>
                  </a:lnTo>
                  <a:lnTo>
                    <a:pt x="234" y="44"/>
                  </a:lnTo>
                  <a:lnTo>
                    <a:pt x="236" y="46"/>
                  </a:lnTo>
                  <a:lnTo>
                    <a:pt x="236" y="51"/>
                  </a:lnTo>
                  <a:lnTo>
                    <a:pt x="234" y="53"/>
                  </a:lnTo>
                  <a:lnTo>
                    <a:pt x="234" y="55"/>
                  </a:lnTo>
                  <a:lnTo>
                    <a:pt x="230" y="59"/>
                  </a:lnTo>
                  <a:lnTo>
                    <a:pt x="230" y="61"/>
                  </a:lnTo>
                  <a:lnTo>
                    <a:pt x="230" y="65"/>
                  </a:lnTo>
                  <a:lnTo>
                    <a:pt x="232" y="68"/>
                  </a:lnTo>
                  <a:lnTo>
                    <a:pt x="232" y="70"/>
                  </a:lnTo>
                  <a:lnTo>
                    <a:pt x="230" y="74"/>
                  </a:lnTo>
                  <a:lnTo>
                    <a:pt x="232" y="76"/>
                  </a:lnTo>
                  <a:lnTo>
                    <a:pt x="232" y="78"/>
                  </a:lnTo>
                  <a:lnTo>
                    <a:pt x="230" y="80"/>
                  </a:lnTo>
                  <a:lnTo>
                    <a:pt x="232" y="82"/>
                  </a:lnTo>
                  <a:lnTo>
                    <a:pt x="232" y="84"/>
                  </a:lnTo>
                  <a:lnTo>
                    <a:pt x="234" y="84"/>
                  </a:lnTo>
                  <a:lnTo>
                    <a:pt x="234" y="86"/>
                  </a:lnTo>
                  <a:lnTo>
                    <a:pt x="232" y="86"/>
                  </a:lnTo>
                  <a:lnTo>
                    <a:pt x="230" y="89"/>
                  </a:lnTo>
                  <a:lnTo>
                    <a:pt x="227" y="91"/>
                  </a:lnTo>
                  <a:lnTo>
                    <a:pt x="223" y="93"/>
                  </a:lnTo>
                  <a:lnTo>
                    <a:pt x="223" y="95"/>
                  </a:lnTo>
                  <a:lnTo>
                    <a:pt x="223" y="99"/>
                  </a:lnTo>
                  <a:lnTo>
                    <a:pt x="223" y="99"/>
                  </a:lnTo>
                  <a:lnTo>
                    <a:pt x="223" y="101"/>
                  </a:lnTo>
                  <a:lnTo>
                    <a:pt x="223" y="105"/>
                  </a:lnTo>
                  <a:lnTo>
                    <a:pt x="219" y="108"/>
                  </a:lnTo>
                  <a:lnTo>
                    <a:pt x="217" y="110"/>
                  </a:lnTo>
                  <a:lnTo>
                    <a:pt x="219" y="112"/>
                  </a:lnTo>
                  <a:lnTo>
                    <a:pt x="221" y="114"/>
                  </a:lnTo>
                  <a:lnTo>
                    <a:pt x="223" y="118"/>
                  </a:lnTo>
                  <a:lnTo>
                    <a:pt x="223" y="120"/>
                  </a:lnTo>
                  <a:lnTo>
                    <a:pt x="223" y="120"/>
                  </a:lnTo>
                  <a:lnTo>
                    <a:pt x="217" y="122"/>
                  </a:lnTo>
                  <a:lnTo>
                    <a:pt x="204" y="127"/>
                  </a:lnTo>
                  <a:lnTo>
                    <a:pt x="202" y="129"/>
                  </a:lnTo>
                  <a:lnTo>
                    <a:pt x="181" y="137"/>
                  </a:lnTo>
                  <a:lnTo>
                    <a:pt x="177" y="137"/>
                  </a:lnTo>
                  <a:lnTo>
                    <a:pt x="168" y="141"/>
                  </a:lnTo>
                  <a:lnTo>
                    <a:pt x="168" y="143"/>
                  </a:lnTo>
                  <a:lnTo>
                    <a:pt x="168" y="150"/>
                  </a:lnTo>
                  <a:lnTo>
                    <a:pt x="168" y="152"/>
                  </a:lnTo>
                  <a:lnTo>
                    <a:pt x="168" y="152"/>
                  </a:lnTo>
                  <a:lnTo>
                    <a:pt x="166" y="152"/>
                  </a:lnTo>
                  <a:lnTo>
                    <a:pt x="162" y="152"/>
                  </a:lnTo>
                  <a:lnTo>
                    <a:pt x="160" y="152"/>
                  </a:lnTo>
                  <a:lnTo>
                    <a:pt x="160" y="150"/>
                  </a:lnTo>
                  <a:lnTo>
                    <a:pt x="154" y="150"/>
                  </a:lnTo>
                  <a:lnTo>
                    <a:pt x="149" y="152"/>
                  </a:lnTo>
                  <a:lnTo>
                    <a:pt x="147" y="154"/>
                  </a:lnTo>
                  <a:lnTo>
                    <a:pt x="145" y="154"/>
                  </a:lnTo>
                  <a:lnTo>
                    <a:pt x="139" y="156"/>
                  </a:lnTo>
                  <a:lnTo>
                    <a:pt x="137" y="160"/>
                  </a:lnTo>
                  <a:lnTo>
                    <a:pt x="137" y="162"/>
                  </a:lnTo>
                  <a:lnTo>
                    <a:pt x="137" y="164"/>
                  </a:lnTo>
                  <a:lnTo>
                    <a:pt x="137" y="164"/>
                  </a:lnTo>
                  <a:lnTo>
                    <a:pt x="137" y="167"/>
                  </a:lnTo>
                  <a:lnTo>
                    <a:pt x="135" y="169"/>
                  </a:lnTo>
                  <a:lnTo>
                    <a:pt x="128" y="171"/>
                  </a:lnTo>
                  <a:lnTo>
                    <a:pt x="116" y="179"/>
                  </a:lnTo>
                  <a:lnTo>
                    <a:pt x="107" y="190"/>
                  </a:lnTo>
                  <a:lnTo>
                    <a:pt x="101" y="198"/>
                  </a:lnTo>
                  <a:lnTo>
                    <a:pt x="97" y="200"/>
                  </a:lnTo>
                  <a:lnTo>
                    <a:pt x="93" y="200"/>
                  </a:lnTo>
                  <a:lnTo>
                    <a:pt x="88" y="198"/>
                  </a:lnTo>
                  <a:lnTo>
                    <a:pt x="88" y="196"/>
                  </a:lnTo>
                  <a:lnTo>
                    <a:pt x="88" y="196"/>
                  </a:lnTo>
                  <a:lnTo>
                    <a:pt x="86" y="196"/>
                  </a:lnTo>
                  <a:lnTo>
                    <a:pt x="84" y="196"/>
                  </a:lnTo>
                  <a:lnTo>
                    <a:pt x="80" y="196"/>
                  </a:lnTo>
                  <a:lnTo>
                    <a:pt x="76" y="198"/>
                  </a:lnTo>
                  <a:lnTo>
                    <a:pt x="74" y="198"/>
                  </a:lnTo>
                  <a:lnTo>
                    <a:pt x="74" y="196"/>
                  </a:lnTo>
                  <a:lnTo>
                    <a:pt x="69" y="196"/>
                  </a:lnTo>
                  <a:lnTo>
                    <a:pt x="65" y="194"/>
                  </a:lnTo>
                  <a:lnTo>
                    <a:pt x="63" y="194"/>
                  </a:lnTo>
                  <a:lnTo>
                    <a:pt x="59" y="192"/>
                  </a:lnTo>
                  <a:lnTo>
                    <a:pt x="59" y="190"/>
                  </a:lnTo>
                  <a:lnTo>
                    <a:pt x="57" y="190"/>
                  </a:lnTo>
                  <a:lnTo>
                    <a:pt x="55" y="190"/>
                  </a:lnTo>
                  <a:lnTo>
                    <a:pt x="55" y="190"/>
                  </a:lnTo>
                  <a:lnTo>
                    <a:pt x="53" y="190"/>
                  </a:lnTo>
                  <a:lnTo>
                    <a:pt x="53" y="188"/>
                  </a:lnTo>
                  <a:lnTo>
                    <a:pt x="46" y="190"/>
                  </a:lnTo>
                  <a:lnTo>
                    <a:pt x="44" y="190"/>
                  </a:lnTo>
                  <a:lnTo>
                    <a:pt x="27" y="194"/>
                  </a:lnTo>
                  <a:lnTo>
                    <a:pt x="25" y="190"/>
                  </a:lnTo>
                  <a:lnTo>
                    <a:pt x="23" y="190"/>
                  </a:lnTo>
                  <a:lnTo>
                    <a:pt x="21" y="186"/>
                  </a:lnTo>
                  <a:lnTo>
                    <a:pt x="19" y="183"/>
                  </a:lnTo>
                  <a:lnTo>
                    <a:pt x="17" y="183"/>
                  </a:lnTo>
                  <a:lnTo>
                    <a:pt x="12" y="181"/>
                  </a:lnTo>
                  <a:lnTo>
                    <a:pt x="8" y="175"/>
                  </a:lnTo>
                  <a:lnTo>
                    <a:pt x="6" y="175"/>
                  </a:lnTo>
                  <a:lnTo>
                    <a:pt x="4" y="173"/>
                  </a:lnTo>
                  <a:lnTo>
                    <a:pt x="2" y="171"/>
                  </a:lnTo>
                  <a:lnTo>
                    <a:pt x="0" y="167"/>
                  </a:lnTo>
                  <a:lnTo>
                    <a:pt x="0" y="164"/>
                  </a:lnTo>
                  <a:lnTo>
                    <a:pt x="0" y="97"/>
                  </a:lnTo>
                  <a:lnTo>
                    <a:pt x="44" y="97"/>
                  </a:lnTo>
                  <a:lnTo>
                    <a:pt x="42" y="95"/>
                  </a:lnTo>
                  <a:lnTo>
                    <a:pt x="42" y="91"/>
                  </a:lnTo>
                  <a:lnTo>
                    <a:pt x="44" y="89"/>
                  </a:lnTo>
                  <a:lnTo>
                    <a:pt x="44" y="84"/>
                  </a:lnTo>
                  <a:lnTo>
                    <a:pt x="42" y="82"/>
                  </a:lnTo>
                  <a:lnTo>
                    <a:pt x="42" y="78"/>
                  </a:lnTo>
                  <a:lnTo>
                    <a:pt x="42" y="70"/>
                  </a:lnTo>
                  <a:lnTo>
                    <a:pt x="42" y="61"/>
                  </a:lnTo>
                  <a:lnTo>
                    <a:pt x="42" y="61"/>
                  </a:lnTo>
                  <a:lnTo>
                    <a:pt x="42" y="59"/>
                  </a:lnTo>
                  <a:lnTo>
                    <a:pt x="42" y="5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60" name="Freeform 147">
              <a:extLst>
                <a:ext uri="{FF2B5EF4-FFF2-40B4-BE49-F238E27FC236}">
                  <a16:creationId xmlns:a16="http://schemas.microsoft.com/office/drawing/2014/main" id="{785B7C96-EF8C-4F70-9285-5CE3BB1D8FB1}"/>
                </a:ext>
              </a:extLst>
            </p:cNvPr>
            <p:cNvSpPr>
              <a:spLocks/>
            </p:cNvSpPr>
            <p:nvPr/>
          </p:nvSpPr>
          <p:spPr bwMode="auto">
            <a:xfrm>
              <a:off x="4466932" y="3541091"/>
              <a:ext cx="202335" cy="186242"/>
            </a:xfrm>
            <a:custGeom>
              <a:avLst/>
              <a:gdLst>
                <a:gd name="T0" fmla="*/ 228 w 251"/>
                <a:gd name="T1" fmla="*/ 232 h 246"/>
                <a:gd name="T2" fmla="*/ 215 w 251"/>
                <a:gd name="T3" fmla="*/ 221 h 246"/>
                <a:gd name="T4" fmla="*/ 207 w 251"/>
                <a:gd name="T5" fmla="*/ 213 h 246"/>
                <a:gd name="T6" fmla="*/ 249 w 251"/>
                <a:gd name="T7" fmla="*/ 141 h 246"/>
                <a:gd name="T8" fmla="*/ 249 w 251"/>
                <a:gd name="T9" fmla="*/ 128 h 246"/>
                <a:gd name="T10" fmla="*/ 249 w 251"/>
                <a:gd name="T11" fmla="*/ 107 h 246"/>
                <a:gd name="T12" fmla="*/ 243 w 251"/>
                <a:gd name="T13" fmla="*/ 105 h 246"/>
                <a:gd name="T14" fmla="*/ 232 w 251"/>
                <a:gd name="T15" fmla="*/ 107 h 246"/>
                <a:gd name="T16" fmla="*/ 222 w 251"/>
                <a:gd name="T17" fmla="*/ 105 h 246"/>
                <a:gd name="T18" fmla="*/ 215 w 251"/>
                <a:gd name="T19" fmla="*/ 107 h 246"/>
                <a:gd name="T20" fmla="*/ 215 w 251"/>
                <a:gd name="T21" fmla="*/ 101 h 246"/>
                <a:gd name="T22" fmla="*/ 215 w 251"/>
                <a:gd name="T23" fmla="*/ 90 h 246"/>
                <a:gd name="T24" fmla="*/ 213 w 251"/>
                <a:gd name="T25" fmla="*/ 80 h 246"/>
                <a:gd name="T26" fmla="*/ 209 w 251"/>
                <a:gd name="T27" fmla="*/ 76 h 246"/>
                <a:gd name="T28" fmla="*/ 205 w 251"/>
                <a:gd name="T29" fmla="*/ 67 h 246"/>
                <a:gd name="T30" fmla="*/ 207 w 251"/>
                <a:gd name="T31" fmla="*/ 50 h 246"/>
                <a:gd name="T32" fmla="*/ 205 w 251"/>
                <a:gd name="T33" fmla="*/ 40 h 246"/>
                <a:gd name="T34" fmla="*/ 207 w 251"/>
                <a:gd name="T35" fmla="*/ 29 h 246"/>
                <a:gd name="T36" fmla="*/ 184 w 251"/>
                <a:gd name="T37" fmla="*/ 21 h 246"/>
                <a:gd name="T38" fmla="*/ 158 w 251"/>
                <a:gd name="T39" fmla="*/ 27 h 246"/>
                <a:gd name="T40" fmla="*/ 156 w 251"/>
                <a:gd name="T41" fmla="*/ 42 h 246"/>
                <a:gd name="T42" fmla="*/ 129 w 251"/>
                <a:gd name="T43" fmla="*/ 42 h 246"/>
                <a:gd name="T44" fmla="*/ 116 w 251"/>
                <a:gd name="T45" fmla="*/ 36 h 246"/>
                <a:gd name="T46" fmla="*/ 110 w 251"/>
                <a:gd name="T47" fmla="*/ 25 h 246"/>
                <a:gd name="T48" fmla="*/ 108 w 251"/>
                <a:gd name="T49" fmla="*/ 12 h 246"/>
                <a:gd name="T50" fmla="*/ 106 w 251"/>
                <a:gd name="T51" fmla="*/ 4 h 246"/>
                <a:gd name="T52" fmla="*/ 70 w 251"/>
                <a:gd name="T53" fmla="*/ 0 h 246"/>
                <a:gd name="T54" fmla="*/ 49 w 251"/>
                <a:gd name="T55" fmla="*/ 0 h 246"/>
                <a:gd name="T56" fmla="*/ 34 w 251"/>
                <a:gd name="T57" fmla="*/ 0 h 246"/>
                <a:gd name="T58" fmla="*/ 26 w 251"/>
                <a:gd name="T59" fmla="*/ 2 h 246"/>
                <a:gd name="T60" fmla="*/ 17 w 251"/>
                <a:gd name="T61" fmla="*/ 6 h 246"/>
                <a:gd name="T62" fmla="*/ 32 w 251"/>
                <a:gd name="T63" fmla="*/ 40 h 246"/>
                <a:gd name="T64" fmla="*/ 34 w 251"/>
                <a:gd name="T65" fmla="*/ 65 h 246"/>
                <a:gd name="T66" fmla="*/ 45 w 251"/>
                <a:gd name="T67" fmla="*/ 95 h 246"/>
                <a:gd name="T68" fmla="*/ 38 w 251"/>
                <a:gd name="T69" fmla="*/ 135 h 246"/>
                <a:gd name="T70" fmla="*/ 17 w 251"/>
                <a:gd name="T71" fmla="*/ 156 h 246"/>
                <a:gd name="T72" fmla="*/ 9 w 251"/>
                <a:gd name="T73" fmla="*/ 185 h 246"/>
                <a:gd name="T74" fmla="*/ 2 w 251"/>
                <a:gd name="T75" fmla="*/ 213 h 246"/>
                <a:gd name="T76" fmla="*/ 0 w 251"/>
                <a:gd name="T77" fmla="*/ 232 h 246"/>
                <a:gd name="T78" fmla="*/ 9 w 251"/>
                <a:gd name="T79" fmla="*/ 229 h 246"/>
                <a:gd name="T80" fmla="*/ 19 w 251"/>
                <a:gd name="T81" fmla="*/ 229 h 246"/>
                <a:gd name="T82" fmla="*/ 30 w 251"/>
                <a:gd name="T83" fmla="*/ 225 h 246"/>
                <a:gd name="T84" fmla="*/ 36 w 251"/>
                <a:gd name="T85" fmla="*/ 225 h 246"/>
                <a:gd name="T86" fmla="*/ 40 w 251"/>
                <a:gd name="T87" fmla="*/ 229 h 246"/>
                <a:gd name="T88" fmla="*/ 53 w 251"/>
                <a:gd name="T89" fmla="*/ 234 h 246"/>
                <a:gd name="T90" fmla="*/ 133 w 251"/>
                <a:gd name="T91" fmla="*/ 232 h 246"/>
                <a:gd name="T92" fmla="*/ 141 w 251"/>
                <a:gd name="T93" fmla="*/ 240 h 246"/>
                <a:gd name="T94" fmla="*/ 152 w 251"/>
                <a:gd name="T95" fmla="*/ 242 h 246"/>
                <a:gd name="T96" fmla="*/ 167 w 251"/>
                <a:gd name="T97" fmla="*/ 242 h 246"/>
                <a:gd name="T98" fmla="*/ 173 w 251"/>
                <a:gd name="T99" fmla="*/ 240 h 246"/>
                <a:gd name="T100" fmla="*/ 186 w 251"/>
                <a:gd name="T101" fmla="*/ 246 h 246"/>
                <a:gd name="T102" fmla="*/ 192 w 251"/>
                <a:gd name="T103" fmla="*/ 244 h 246"/>
                <a:gd name="T104" fmla="*/ 196 w 251"/>
                <a:gd name="T105" fmla="*/ 246 h 246"/>
                <a:gd name="T106" fmla="*/ 234 w 251"/>
                <a:gd name="T107" fmla="*/ 24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 h="246">
                  <a:moveTo>
                    <a:pt x="234" y="240"/>
                  </a:moveTo>
                  <a:lnTo>
                    <a:pt x="232" y="236"/>
                  </a:lnTo>
                  <a:lnTo>
                    <a:pt x="230" y="236"/>
                  </a:lnTo>
                  <a:lnTo>
                    <a:pt x="228" y="232"/>
                  </a:lnTo>
                  <a:lnTo>
                    <a:pt x="226" y="229"/>
                  </a:lnTo>
                  <a:lnTo>
                    <a:pt x="224" y="229"/>
                  </a:lnTo>
                  <a:lnTo>
                    <a:pt x="219" y="227"/>
                  </a:lnTo>
                  <a:lnTo>
                    <a:pt x="215" y="221"/>
                  </a:lnTo>
                  <a:lnTo>
                    <a:pt x="213" y="221"/>
                  </a:lnTo>
                  <a:lnTo>
                    <a:pt x="211" y="219"/>
                  </a:lnTo>
                  <a:lnTo>
                    <a:pt x="209" y="217"/>
                  </a:lnTo>
                  <a:lnTo>
                    <a:pt x="207" y="213"/>
                  </a:lnTo>
                  <a:lnTo>
                    <a:pt x="207" y="210"/>
                  </a:lnTo>
                  <a:lnTo>
                    <a:pt x="207" y="143"/>
                  </a:lnTo>
                  <a:lnTo>
                    <a:pt x="251" y="143"/>
                  </a:lnTo>
                  <a:lnTo>
                    <a:pt x="249" y="141"/>
                  </a:lnTo>
                  <a:lnTo>
                    <a:pt x="249" y="137"/>
                  </a:lnTo>
                  <a:lnTo>
                    <a:pt x="251" y="135"/>
                  </a:lnTo>
                  <a:lnTo>
                    <a:pt x="251" y="130"/>
                  </a:lnTo>
                  <a:lnTo>
                    <a:pt x="249" y="128"/>
                  </a:lnTo>
                  <a:lnTo>
                    <a:pt x="249" y="124"/>
                  </a:lnTo>
                  <a:lnTo>
                    <a:pt x="249" y="116"/>
                  </a:lnTo>
                  <a:lnTo>
                    <a:pt x="249" y="107"/>
                  </a:lnTo>
                  <a:lnTo>
                    <a:pt x="249" y="107"/>
                  </a:lnTo>
                  <a:lnTo>
                    <a:pt x="249" y="105"/>
                  </a:lnTo>
                  <a:lnTo>
                    <a:pt x="249" y="103"/>
                  </a:lnTo>
                  <a:lnTo>
                    <a:pt x="245" y="103"/>
                  </a:lnTo>
                  <a:lnTo>
                    <a:pt x="243" y="105"/>
                  </a:lnTo>
                  <a:lnTo>
                    <a:pt x="238" y="107"/>
                  </a:lnTo>
                  <a:lnTo>
                    <a:pt x="236" y="107"/>
                  </a:lnTo>
                  <a:lnTo>
                    <a:pt x="234" y="107"/>
                  </a:lnTo>
                  <a:lnTo>
                    <a:pt x="232" y="107"/>
                  </a:lnTo>
                  <a:lnTo>
                    <a:pt x="228" y="107"/>
                  </a:lnTo>
                  <a:lnTo>
                    <a:pt x="226" y="107"/>
                  </a:lnTo>
                  <a:lnTo>
                    <a:pt x="224" y="105"/>
                  </a:lnTo>
                  <a:lnTo>
                    <a:pt x="222" y="105"/>
                  </a:lnTo>
                  <a:lnTo>
                    <a:pt x="219" y="105"/>
                  </a:lnTo>
                  <a:lnTo>
                    <a:pt x="217" y="107"/>
                  </a:lnTo>
                  <a:lnTo>
                    <a:pt x="217" y="107"/>
                  </a:lnTo>
                  <a:lnTo>
                    <a:pt x="215" y="107"/>
                  </a:lnTo>
                  <a:lnTo>
                    <a:pt x="213" y="107"/>
                  </a:lnTo>
                  <a:lnTo>
                    <a:pt x="215" y="103"/>
                  </a:lnTo>
                  <a:lnTo>
                    <a:pt x="215" y="101"/>
                  </a:lnTo>
                  <a:lnTo>
                    <a:pt x="215" y="101"/>
                  </a:lnTo>
                  <a:lnTo>
                    <a:pt x="217" y="97"/>
                  </a:lnTo>
                  <a:lnTo>
                    <a:pt x="215" y="95"/>
                  </a:lnTo>
                  <a:lnTo>
                    <a:pt x="213" y="92"/>
                  </a:lnTo>
                  <a:lnTo>
                    <a:pt x="215" y="90"/>
                  </a:lnTo>
                  <a:lnTo>
                    <a:pt x="215" y="88"/>
                  </a:lnTo>
                  <a:lnTo>
                    <a:pt x="211" y="86"/>
                  </a:lnTo>
                  <a:lnTo>
                    <a:pt x="211" y="84"/>
                  </a:lnTo>
                  <a:lnTo>
                    <a:pt x="213" y="80"/>
                  </a:lnTo>
                  <a:lnTo>
                    <a:pt x="213" y="78"/>
                  </a:lnTo>
                  <a:lnTo>
                    <a:pt x="211" y="78"/>
                  </a:lnTo>
                  <a:lnTo>
                    <a:pt x="209" y="76"/>
                  </a:lnTo>
                  <a:lnTo>
                    <a:pt x="209" y="76"/>
                  </a:lnTo>
                  <a:lnTo>
                    <a:pt x="209" y="73"/>
                  </a:lnTo>
                  <a:lnTo>
                    <a:pt x="207" y="69"/>
                  </a:lnTo>
                  <a:lnTo>
                    <a:pt x="207" y="67"/>
                  </a:lnTo>
                  <a:lnTo>
                    <a:pt x="205" y="67"/>
                  </a:lnTo>
                  <a:lnTo>
                    <a:pt x="207" y="63"/>
                  </a:lnTo>
                  <a:lnTo>
                    <a:pt x="207" y="55"/>
                  </a:lnTo>
                  <a:lnTo>
                    <a:pt x="205" y="52"/>
                  </a:lnTo>
                  <a:lnTo>
                    <a:pt x="207" y="50"/>
                  </a:lnTo>
                  <a:lnTo>
                    <a:pt x="207" y="50"/>
                  </a:lnTo>
                  <a:lnTo>
                    <a:pt x="207" y="46"/>
                  </a:lnTo>
                  <a:lnTo>
                    <a:pt x="205" y="44"/>
                  </a:lnTo>
                  <a:lnTo>
                    <a:pt x="205" y="40"/>
                  </a:lnTo>
                  <a:lnTo>
                    <a:pt x="207" y="38"/>
                  </a:lnTo>
                  <a:lnTo>
                    <a:pt x="207" y="33"/>
                  </a:lnTo>
                  <a:lnTo>
                    <a:pt x="207" y="31"/>
                  </a:lnTo>
                  <a:lnTo>
                    <a:pt x="207" y="29"/>
                  </a:lnTo>
                  <a:lnTo>
                    <a:pt x="184" y="27"/>
                  </a:lnTo>
                  <a:lnTo>
                    <a:pt x="184" y="25"/>
                  </a:lnTo>
                  <a:lnTo>
                    <a:pt x="184" y="23"/>
                  </a:lnTo>
                  <a:lnTo>
                    <a:pt x="184" y="21"/>
                  </a:lnTo>
                  <a:lnTo>
                    <a:pt x="179" y="21"/>
                  </a:lnTo>
                  <a:lnTo>
                    <a:pt x="179" y="23"/>
                  </a:lnTo>
                  <a:lnTo>
                    <a:pt x="158" y="23"/>
                  </a:lnTo>
                  <a:lnTo>
                    <a:pt x="158" y="27"/>
                  </a:lnTo>
                  <a:lnTo>
                    <a:pt x="156" y="31"/>
                  </a:lnTo>
                  <a:lnTo>
                    <a:pt x="156" y="31"/>
                  </a:lnTo>
                  <a:lnTo>
                    <a:pt x="156" y="36"/>
                  </a:lnTo>
                  <a:lnTo>
                    <a:pt x="156" y="42"/>
                  </a:lnTo>
                  <a:lnTo>
                    <a:pt x="141" y="42"/>
                  </a:lnTo>
                  <a:lnTo>
                    <a:pt x="139" y="44"/>
                  </a:lnTo>
                  <a:lnTo>
                    <a:pt x="131" y="44"/>
                  </a:lnTo>
                  <a:lnTo>
                    <a:pt x="129" y="42"/>
                  </a:lnTo>
                  <a:lnTo>
                    <a:pt x="127" y="44"/>
                  </a:lnTo>
                  <a:lnTo>
                    <a:pt x="120" y="44"/>
                  </a:lnTo>
                  <a:lnTo>
                    <a:pt x="118" y="42"/>
                  </a:lnTo>
                  <a:lnTo>
                    <a:pt x="116" y="36"/>
                  </a:lnTo>
                  <a:lnTo>
                    <a:pt x="114" y="31"/>
                  </a:lnTo>
                  <a:lnTo>
                    <a:pt x="112" y="29"/>
                  </a:lnTo>
                  <a:lnTo>
                    <a:pt x="112" y="27"/>
                  </a:lnTo>
                  <a:lnTo>
                    <a:pt x="110" y="25"/>
                  </a:lnTo>
                  <a:lnTo>
                    <a:pt x="110" y="23"/>
                  </a:lnTo>
                  <a:lnTo>
                    <a:pt x="110" y="19"/>
                  </a:lnTo>
                  <a:lnTo>
                    <a:pt x="108" y="14"/>
                  </a:lnTo>
                  <a:lnTo>
                    <a:pt x="108" y="12"/>
                  </a:lnTo>
                  <a:lnTo>
                    <a:pt x="108" y="10"/>
                  </a:lnTo>
                  <a:lnTo>
                    <a:pt x="108" y="8"/>
                  </a:lnTo>
                  <a:lnTo>
                    <a:pt x="106" y="6"/>
                  </a:lnTo>
                  <a:lnTo>
                    <a:pt x="106" y="4"/>
                  </a:lnTo>
                  <a:lnTo>
                    <a:pt x="106" y="4"/>
                  </a:lnTo>
                  <a:lnTo>
                    <a:pt x="106" y="0"/>
                  </a:lnTo>
                  <a:lnTo>
                    <a:pt x="85" y="0"/>
                  </a:lnTo>
                  <a:lnTo>
                    <a:pt x="70" y="0"/>
                  </a:lnTo>
                  <a:lnTo>
                    <a:pt x="63" y="0"/>
                  </a:lnTo>
                  <a:lnTo>
                    <a:pt x="57" y="0"/>
                  </a:lnTo>
                  <a:lnTo>
                    <a:pt x="55" y="0"/>
                  </a:lnTo>
                  <a:lnTo>
                    <a:pt x="49" y="0"/>
                  </a:lnTo>
                  <a:lnTo>
                    <a:pt x="45" y="0"/>
                  </a:lnTo>
                  <a:lnTo>
                    <a:pt x="40" y="0"/>
                  </a:lnTo>
                  <a:lnTo>
                    <a:pt x="38" y="0"/>
                  </a:lnTo>
                  <a:lnTo>
                    <a:pt x="34" y="0"/>
                  </a:lnTo>
                  <a:lnTo>
                    <a:pt x="32" y="0"/>
                  </a:lnTo>
                  <a:lnTo>
                    <a:pt x="28" y="2"/>
                  </a:lnTo>
                  <a:lnTo>
                    <a:pt x="26" y="2"/>
                  </a:lnTo>
                  <a:lnTo>
                    <a:pt x="26" y="2"/>
                  </a:lnTo>
                  <a:lnTo>
                    <a:pt x="23" y="4"/>
                  </a:lnTo>
                  <a:lnTo>
                    <a:pt x="23" y="4"/>
                  </a:lnTo>
                  <a:lnTo>
                    <a:pt x="23" y="4"/>
                  </a:lnTo>
                  <a:lnTo>
                    <a:pt x="17" y="6"/>
                  </a:lnTo>
                  <a:lnTo>
                    <a:pt x="19" y="8"/>
                  </a:lnTo>
                  <a:lnTo>
                    <a:pt x="19" y="12"/>
                  </a:lnTo>
                  <a:lnTo>
                    <a:pt x="30" y="25"/>
                  </a:lnTo>
                  <a:lnTo>
                    <a:pt x="32" y="40"/>
                  </a:lnTo>
                  <a:lnTo>
                    <a:pt x="38" y="48"/>
                  </a:lnTo>
                  <a:lnTo>
                    <a:pt x="36" y="57"/>
                  </a:lnTo>
                  <a:lnTo>
                    <a:pt x="30" y="65"/>
                  </a:lnTo>
                  <a:lnTo>
                    <a:pt x="34" y="65"/>
                  </a:lnTo>
                  <a:lnTo>
                    <a:pt x="34" y="73"/>
                  </a:lnTo>
                  <a:lnTo>
                    <a:pt x="36" y="78"/>
                  </a:lnTo>
                  <a:lnTo>
                    <a:pt x="36" y="84"/>
                  </a:lnTo>
                  <a:lnTo>
                    <a:pt x="45" y="95"/>
                  </a:lnTo>
                  <a:lnTo>
                    <a:pt x="45" y="99"/>
                  </a:lnTo>
                  <a:lnTo>
                    <a:pt x="47" y="101"/>
                  </a:lnTo>
                  <a:lnTo>
                    <a:pt x="47" y="120"/>
                  </a:lnTo>
                  <a:lnTo>
                    <a:pt x="38" y="135"/>
                  </a:lnTo>
                  <a:lnTo>
                    <a:pt x="36" y="135"/>
                  </a:lnTo>
                  <a:lnTo>
                    <a:pt x="28" y="141"/>
                  </a:lnTo>
                  <a:lnTo>
                    <a:pt x="28" y="145"/>
                  </a:lnTo>
                  <a:lnTo>
                    <a:pt x="17" y="156"/>
                  </a:lnTo>
                  <a:lnTo>
                    <a:pt x="15" y="162"/>
                  </a:lnTo>
                  <a:lnTo>
                    <a:pt x="15" y="164"/>
                  </a:lnTo>
                  <a:lnTo>
                    <a:pt x="15" y="179"/>
                  </a:lnTo>
                  <a:lnTo>
                    <a:pt x="9" y="185"/>
                  </a:lnTo>
                  <a:lnTo>
                    <a:pt x="9" y="194"/>
                  </a:lnTo>
                  <a:lnTo>
                    <a:pt x="2" y="200"/>
                  </a:lnTo>
                  <a:lnTo>
                    <a:pt x="2" y="206"/>
                  </a:lnTo>
                  <a:lnTo>
                    <a:pt x="2" y="213"/>
                  </a:lnTo>
                  <a:lnTo>
                    <a:pt x="2" y="223"/>
                  </a:lnTo>
                  <a:lnTo>
                    <a:pt x="0" y="229"/>
                  </a:lnTo>
                  <a:lnTo>
                    <a:pt x="0" y="232"/>
                  </a:lnTo>
                  <a:lnTo>
                    <a:pt x="0" y="232"/>
                  </a:lnTo>
                  <a:lnTo>
                    <a:pt x="4" y="232"/>
                  </a:lnTo>
                  <a:lnTo>
                    <a:pt x="4" y="234"/>
                  </a:lnTo>
                  <a:lnTo>
                    <a:pt x="7" y="232"/>
                  </a:lnTo>
                  <a:lnTo>
                    <a:pt x="9" y="229"/>
                  </a:lnTo>
                  <a:lnTo>
                    <a:pt x="9" y="229"/>
                  </a:lnTo>
                  <a:lnTo>
                    <a:pt x="13" y="229"/>
                  </a:lnTo>
                  <a:lnTo>
                    <a:pt x="17" y="232"/>
                  </a:lnTo>
                  <a:lnTo>
                    <a:pt x="19" y="229"/>
                  </a:lnTo>
                  <a:lnTo>
                    <a:pt x="19" y="227"/>
                  </a:lnTo>
                  <a:lnTo>
                    <a:pt x="26" y="223"/>
                  </a:lnTo>
                  <a:lnTo>
                    <a:pt x="28" y="223"/>
                  </a:lnTo>
                  <a:lnTo>
                    <a:pt x="30" y="225"/>
                  </a:lnTo>
                  <a:lnTo>
                    <a:pt x="32" y="225"/>
                  </a:lnTo>
                  <a:lnTo>
                    <a:pt x="32" y="225"/>
                  </a:lnTo>
                  <a:lnTo>
                    <a:pt x="34" y="223"/>
                  </a:lnTo>
                  <a:lnTo>
                    <a:pt x="36" y="225"/>
                  </a:lnTo>
                  <a:lnTo>
                    <a:pt x="36" y="227"/>
                  </a:lnTo>
                  <a:lnTo>
                    <a:pt x="38" y="227"/>
                  </a:lnTo>
                  <a:lnTo>
                    <a:pt x="38" y="229"/>
                  </a:lnTo>
                  <a:lnTo>
                    <a:pt x="40" y="229"/>
                  </a:lnTo>
                  <a:lnTo>
                    <a:pt x="45" y="234"/>
                  </a:lnTo>
                  <a:lnTo>
                    <a:pt x="49" y="236"/>
                  </a:lnTo>
                  <a:lnTo>
                    <a:pt x="53" y="234"/>
                  </a:lnTo>
                  <a:lnTo>
                    <a:pt x="53" y="234"/>
                  </a:lnTo>
                  <a:lnTo>
                    <a:pt x="55" y="232"/>
                  </a:lnTo>
                  <a:lnTo>
                    <a:pt x="57" y="232"/>
                  </a:lnTo>
                  <a:lnTo>
                    <a:pt x="59" y="232"/>
                  </a:lnTo>
                  <a:lnTo>
                    <a:pt x="133" y="232"/>
                  </a:lnTo>
                  <a:lnTo>
                    <a:pt x="135" y="234"/>
                  </a:lnTo>
                  <a:lnTo>
                    <a:pt x="137" y="238"/>
                  </a:lnTo>
                  <a:lnTo>
                    <a:pt x="137" y="238"/>
                  </a:lnTo>
                  <a:lnTo>
                    <a:pt x="141" y="240"/>
                  </a:lnTo>
                  <a:lnTo>
                    <a:pt x="146" y="242"/>
                  </a:lnTo>
                  <a:lnTo>
                    <a:pt x="150" y="240"/>
                  </a:lnTo>
                  <a:lnTo>
                    <a:pt x="152" y="242"/>
                  </a:lnTo>
                  <a:lnTo>
                    <a:pt x="152" y="242"/>
                  </a:lnTo>
                  <a:lnTo>
                    <a:pt x="154" y="244"/>
                  </a:lnTo>
                  <a:lnTo>
                    <a:pt x="158" y="242"/>
                  </a:lnTo>
                  <a:lnTo>
                    <a:pt x="160" y="242"/>
                  </a:lnTo>
                  <a:lnTo>
                    <a:pt x="167" y="242"/>
                  </a:lnTo>
                  <a:lnTo>
                    <a:pt x="169" y="242"/>
                  </a:lnTo>
                  <a:lnTo>
                    <a:pt x="169" y="240"/>
                  </a:lnTo>
                  <a:lnTo>
                    <a:pt x="171" y="240"/>
                  </a:lnTo>
                  <a:lnTo>
                    <a:pt x="173" y="240"/>
                  </a:lnTo>
                  <a:lnTo>
                    <a:pt x="177" y="244"/>
                  </a:lnTo>
                  <a:lnTo>
                    <a:pt x="182" y="246"/>
                  </a:lnTo>
                  <a:lnTo>
                    <a:pt x="184" y="246"/>
                  </a:lnTo>
                  <a:lnTo>
                    <a:pt x="186" y="246"/>
                  </a:lnTo>
                  <a:lnTo>
                    <a:pt x="186" y="244"/>
                  </a:lnTo>
                  <a:lnTo>
                    <a:pt x="188" y="244"/>
                  </a:lnTo>
                  <a:lnTo>
                    <a:pt x="190" y="244"/>
                  </a:lnTo>
                  <a:lnTo>
                    <a:pt x="192" y="244"/>
                  </a:lnTo>
                  <a:lnTo>
                    <a:pt x="194" y="244"/>
                  </a:lnTo>
                  <a:lnTo>
                    <a:pt x="194" y="246"/>
                  </a:lnTo>
                  <a:lnTo>
                    <a:pt x="196" y="246"/>
                  </a:lnTo>
                  <a:lnTo>
                    <a:pt x="196" y="246"/>
                  </a:lnTo>
                  <a:lnTo>
                    <a:pt x="198" y="246"/>
                  </a:lnTo>
                  <a:lnTo>
                    <a:pt x="200" y="246"/>
                  </a:lnTo>
                  <a:lnTo>
                    <a:pt x="203" y="246"/>
                  </a:lnTo>
                  <a:lnTo>
                    <a:pt x="234" y="24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61" name="Freeform 148">
              <a:extLst>
                <a:ext uri="{FF2B5EF4-FFF2-40B4-BE49-F238E27FC236}">
                  <a16:creationId xmlns:a16="http://schemas.microsoft.com/office/drawing/2014/main" id="{2195D842-2AB3-4A8F-A3C4-EA58BDD1D65A}"/>
                </a:ext>
              </a:extLst>
            </p:cNvPr>
            <p:cNvSpPr>
              <a:spLocks/>
            </p:cNvSpPr>
            <p:nvPr/>
          </p:nvSpPr>
          <p:spPr bwMode="auto">
            <a:xfrm>
              <a:off x="4684582" y="3689479"/>
              <a:ext cx="125754" cy="108263"/>
            </a:xfrm>
            <a:custGeom>
              <a:avLst/>
              <a:gdLst>
                <a:gd name="T0" fmla="*/ 6 w 156"/>
                <a:gd name="T1" fmla="*/ 46 h 143"/>
                <a:gd name="T2" fmla="*/ 13 w 156"/>
                <a:gd name="T3" fmla="*/ 48 h 143"/>
                <a:gd name="T4" fmla="*/ 23 w 156"/>
                <a:gd name="T5" fmla="*/ 46 h 143"/>
                <a:gd name="T6" fmla="*/ 25 w 156"/>
                <a:gd name="T7" fmla="*/ 48 h 143"/>
                <a:gd name="T8" fmla="*/ 38 w 156"/>
                <a:gd name="T9" fmla="*/ 48 h 143"/>
                <a:gd name="T10" fmla="*/ 65 w 156"/>
                <a:gd name="T11" fmla="*/ 21 h 143"/>
                <a:gd name="T12" fmla="*/ 74 w 156"/>
                <a:gd name="T13" fmla="*/ 14 h 143"/>
                <a:gd name="T14" fmla="*/ 74 w 156"/>
                <a:gd name="T15" fmla="*/ 10 h 143"/>
                <a:gd name="T16" fmla="*/ 84 w 156"/>
                <a:gd name="T17" fmla="*/ 4 h 143"/>
                <a:gd name="T18" fmla="*/ 97 w 156"/>
                <a:gd name="T19" fmla="*/ 0 h 143"/>
                <a:gd name="T20" fmla="*/ 103 w 156"/>
                <a:gd name="T21" fmla="*/ 2 h 143"/>
                <a:gd name="T22" fmla="*/ 108 w 156"/>
                <a:gd name="T23" fmla="*/ 8 h 143"/>
                <a:gd name="T24" fmla="*/ 118 w 156"/>
                <a:gd name="T25" fmla="*/ 12 h 143"/>
                <a:gd name="T26" fmla="*/ 127 w 156"/>
                <a:gd name="T27" fmla="*/ 10 h 143"/>
                <a:gd name="T28" fmla="*/ 139 w 156"/>
                <a:gd name="T29" fmla="*/ 19 h 143"/>
                <a:gd name="T30" fmla="*/ 152 w 156"/>
                <a:gd name="T31" fmla="*/ 25 h 143"/>
                <a:gd name="T32" fmla="*/ 154 w 156"/>
                <a:gd name="T33" fmla="*/ 31 h 143"/>
                <a:gd name="T34" fmla="*/ 154 w 156"/>
                <a:gd name="T35" fmla="*/ 40 h 143"/>
                <a:gd name="T36" fmla="*/ 152 w 156"/>
                <a:gd name="T37" fmla="*/ 50 h 143"/>
                <a:gd name="T38" fmla="*/ 156 w 156"/>
                <a:gd name="T39" fmla="*/ 57 h 143"/>
                <a:gd name="T40" fmla="*/ 150 w 156"/>
                <a:gd name="T41" fmla="*/ 65 h 143"/>
                <a:gd name="T42" fmla="*/ 148 w 156"/>
                <a:gd name="T43" fmla="*/ 71 h 143"/>
                <a:gd name="T44" fmla="*/ 150 w 156"/>
                <a:gd name="T45" fmla="*/ 80 h 143"/>
                <a:gd name="T46" fmla="*/ 154 w 156"/>
                <a:gd name="T47" fmla="*/ 88 h 143"/>
                <a:gd name="T48" fmla="*/ 145 w 156"/>
                <a:gd name="T49" fmla="*/ 97 h 143"/>
                <a:gd name="T50" fmla="*/ 143 w 156"/>
                <a:gd name="T51" fmla="*/ 103 h 143"/>
                <a:gd name="T52" fmla="*/ 141 w 156"/>
                <a:gd name="T53" fmla="*/ 114 h 143"/>
                <a:gd name="T54" fmla="*/ 116 w 156"/>
                <a:gd name="T55" fmla="*/ 141 h 143"/>
                <a:gd name="T56" fmla="*/ 99 w 156"/>
                <a:gd name="T57" fmla="*/ 141 h 143"/>
                <a:gd name="T58" fmla="*/ 91 w 156"/>
                <a:gd name="T59" fmla="*/ 137 h 143"/>
                <a:gd name="T60" fmla="*/ 78 w 156"/>
                <a:gd name="T61" fmla="*/ 135 h 143"/>
                <a:gd name="T62" fmla="*/ 76 w 156"/>
                <a:gd name="T63" fmla="*/ 128 h 143"/>
                <a:gd name="T64" fmla="*/ 67 w 156"/>
                <a:gd name="T65" fmla="*/ 124 h 143"/>
                <a:gd name="T66" fmla="*/ 57 w 156"/>
                <a:gd name="T67" fmla="*/ 124 h 143"/>
                <a:gd name="T68" fmla="*/ 46 w 156"/>
                <a:gd name="T69" fmla="*/ 118 h 143"/>
                <a:gd name="T70" fmla="*/ 44 w 156"/>
                <a:gd name="T71" fmla="*/ 105 h 143"/>
                <a:gd name="T72" fmla="*/ 38 w 156"/>
                <a:gd name="T73" fmla="*/ 99 h 143"/>
                <a:gd name="T74" fmla="*/ 38 w 156"/>
                <a:gd name="T75" fmla="*/ 95 h 143"/>
                <a:gd name="T76" fmla="*/ 30 w 156"/>
                <a:gd name="T77" fmla="*/ 88 h 143"/>
                <a:gd name="T78" fmla="*/ 19 w 156"/>
                <a:gd name="T79" fmla="*/ 76 h 143"/>
                <a:gd name="T80" fmla="*/ 15 w 156"/>
                <a:gd name="T81" fmla="*/ 71 h 143"/>
                <a:gd name="T82" fmla="*/ 11 w 156"/>
                <a:gd name="T83" fmla="*/ 63 h 143"/>
                <a:gd name="T84" fmla="*/ 6 w 156"/>
                <a:gd name="T85" fmla="*/ 57 h 143"/>
                <a:gd name="T86" fmla="*/ 0 w 156"/>
                <a:gd name="T87" fmla="*/ 52 h 143"/>
                <a:gd name="T88" fmla="*/ 0 w 156"/>
                <a:gd name="T89" fmla="*/ 46 h 143"/>
                <a:gd name="T90" fmla="*/ 0 w 156"/>
                <a:gd name="T91" fmla="*/ 4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 h="143">
                  <a:moveTo>
                    <a:pt x="0" y="44"/>
                  </a:moveTo>
                  <a:lnTo>
                    <a:pt x="2" y="44"/>
                  </a:lnTo>
                  <a:lnTo>
                    <a:pt x="6" y="46"/>
                  </a:lnTo>
                  <a:lnTo>
                    <a:pt x="11" y="46"/>
                  </a:lnTo>
                  <a:lnTo>
                    <a:pt x="11" y="48"/>
                  </a:lnTo>
                  <a:lnTo>
                    <a:pt x="13" y="48"/>
                  </a:lnTo>
                  <a:lnTo>
                    <a:pt x="17" y="46"/>
                  </a:lnTo>
                  <a:lnTo>
                    <a:pt x="21" y="46"/>
                  </a:lnTo>
                  <a:lnTo>
                    <a:pt x="23" y="46"/>
                  </a:lnTo>
                  <a:lnTo>
                    <a:pt x="25" y="46"/>
                  </a:lnTo>
                  <a:lnTo>
                    <a:pt x="25" y="46"/>
                  </a:lnTo>
                  <a:lnTo>
                    <a:pt x="25" y="48"/>
                  </a:lnTo>
                  <a:lnTo>
                    <a:pt x="30" y="50"/>
                  </a:lnTo>
                  <a:lnTo>
                    <a:pt x="34" y="50"/>
                  </a:lnTo>
                  <a:lnTo>
                    <a:pt x="38" y="48"/>
                  </a:lnTo>
                  <a:lnTo>
                    <a:pt x="44" y="40"/>
                  </a:lnTo>
                  <a:lnTo>
                    <a:pt x="53" y="29"/>
                  </a:lnTo>
                  <a:lnTo>
                    <a:pt x="65" y="21"/>
                  </a:lnTo>
                  <a:lnTo>
                    <a:pt x="72" y="19"/>
                  </a:lnTo>
                  <a:lnTo>
                    <a:pt x="74" y="17"/>
                  </a:lnTo>
                  <a:lnTo>
                    <a:pt x="74" y="14"/>
                  </a:lnTo>
                  <a:lnTo>
                    <a:pt x="74" y="14"/>
                  </a:lnTo>
                  <a:lnTo>
                    <a:pt x="74" y="12"/>
                  </a:lnTo>
                  <a:lnTo>
                    <a:pt x="74" y="10"/>
                  </a:lnTo>
                  <a:lnTo>
                    <a:pt x="76" y="6"/>
                  </a:lnTo>
                  <a:lnTo>
                    <a:pt x="82" y="4"/>
                  </a:lnTo>
                  <a:lnTo>
                    <a:pt x="84" y="4"/>
                  </a:lnTo>
                  <a:lnTo>
                    <a:pt x="86" y="2"/>
                  </a:lnTo>
                  <a:lnTo>
                    <a:pt x="91" y="0"/>
                  </a:lnTo>
                  <a:lnTo>
                    <a:pt x="97" y="0"/>
                  </a:lnTo>
                  <a:lnTo>
                    <a:pt x="97" y="2"/>
                  </a:lnTo>
                  <a:lnTo>
                    <a:pt x="99" y="2"/>
                  </a:lnTo>
                  <a:lnTo>
                    <a:pt x="103" y="2"/>
                  </a:lnTo>
                  <a:lnTo>
                    <a:pt x="105" y="2"/>
                  </a:lnTo>
                  <a:lnTo>
                    <a:pt x="105" y="2"/>
                  </a:lnTo>
                  <a:lnTo>
                    <a:pt x="108" y="8"/>
                  </a:lnTo>
                  <a:lnTo>
                    <a:pt x="114" y="8"/>
                  </a:lnTo>
                  <a:lnTo>
                    <a:pt x="116" y="10"/>
                  </a:lnTo>
                  <a:lnTo>
                    <a:pt x="118" y="12"/>
                  </a:lnTo>
                  <a:lnTo>
                    <a:pt x="120" y="10"/>
                  </a:lnTo>
                  <a:lnTo>
                    <a:pt x="120" y="8"/>
                  </a:lnTo>
                  <a:lnTo>
                    <a:pt x="127" y="10"/>
                  </a:lnTo>
                  <a:lnTo>
                    <a:pt x="133" y="14"/>
                  </a:lnTo>
                  <a:lnTo>
                    <a:pt x="135" y="19"/>
                  </a:lnTo>
                  <a:lnTo>
                    <a:pt x="139" y="19"/>
                  </a:lnTo>
                  <a:lnTo>
                    <a:pt x="145" y="19"/>
                  </a:lnTo>
                  <a:lnTo>
                    <a:pt x="150" y="23"/>
                  </a:lnTo>
                  <a:lnTo>
                    <a:pt x="152" y="25"/>
                  </a:lnTo>
                  <a:lnTo>
                    <a:pt x="156" y="25"/>
                  </a:lnTo>
                  <a:lnTo>
                    <a:pt x="156" y="29"/>
                  </a:lnTo>
                  <a:lnTo>
                    <a:pt x="154" y="31"/>
                  </a:lnTo>
                  <a:lnTo>
                    <a:pt x="154" y="33"/>
                  </a:lnTo>
                  <a:lnTo>
                    <a:pt x="154" y="38"/>
                  </a:lnTo>
                  <a:lnTo>
                    <a:pt x="154" y="40"/>
                  </a:lnTo>
                  <a:lnTo>
                    <a:pt x="154" y="42"/>
                  </a:lnTo>
                  <a:lnTo>
                    <a:pt x="152" y="46"/>
                  </a:lnTo>
                  <a:lnTo>
                    <a:pt x="152" y="50"/>
                  </a:lnTo>
                  <a:lnTo>
                    <a:pt x="150" y="55"/>
                  </a:lnTo>
                  <a:lnTo>
                    <a:pt x="152" y="57"/>
                  </a:lnTo>
                  <a:lnTo>
                    <a:pt x="156" y="57"/>
                  </a:lnTo>
                  <a:lnTo>
                    <a:pt x="154" y="59"/>
                  </a:lnTo>
                  <a:lnTo>
                    <a:pt x="150" y="61"/>
                  </a:lnTo>
                  <a:lnTo>
                    <a:pt x="150" y="65"/>
                  </a:lnTo>
                  <a:lnTo>
                    <a:pt x="150" y="69"/>
                  </a:lnTo>
                  <a:lnTo>
                    <a:pt x="148" y="69"/>
                  </a:lnTo>
                  <a:lnTo>
                    <a:pt x="148" y="71"/>
                  </a:lnTo>
                  <a:lnTo>
                    <a:pt x="152" y="76"/>
                  </a:lnTo>
                  <a:lnTo>
                    <a:pt x="152" y="78"/>
                  </a:lnTo>
                  <a:lnTo>
                    <a:pt x="150" y="80"/>
                  </a:lnTo>
                  <a:lnTo>
                    <a:pt x="150" y="84"/>
                  </a:lnTo>
                  <a:lnTo>
                    <a:pt x="152" y="86"/>
                  </a:lnTo>
                  <a:lnTo>
                    <a:pt x="154" y="88"/>
                  </a:lnTo>
                  <a:lnTo>
                    <a:pt x="150" y="92"/>
                  </a:lnTo>
                  <a:lnTo>
                    <a:pt x="145" y="95"/>
                  </a:lnTo>
                  <a:lnTo>
                    <a:pt x="145" y="97"/>
                  </a:lnTo>
                  <a:lnTo>
                    <a:pt x="143" y="97"/>
                  </a:lnTo>
                  <a:lnTo>
                    <a:pt x="141" y="101"/>
                  </a:lnTo>
                  <a:lnTo>
                    <a:pt x="143" y="103"/>
                  </a:lnTo>
                  <a:lnTo>
                    <a:pt x="141" y="105"/>
                  </a:lnTo>
                  <a:lnTo>
                    <a:pt x="141" y="111"/>
                  </a:lnTo>
                  <a:lnTo>
                    <a:pt x="141" y="114"/>
                  </a:lnTo>
                  <a:lnTo>
                    <a:pt x="139" y="120"/>
                  </a:lnTo>
                  <a:lnTo>
                    <a:pt x="118" y="143"/>
                  </a:lnTo>
                  <a:lnTo>
                    <a:pt x="116" y="141"/>
                  </a:lnTo>
                  <a:lnTo>
                    <a:pt x="108" y="139"/>
                  </a:lnTo>
                  <a:lnTo>
                    <a:pt x="103" y="139"/>
                  </a:lnTo>
                  <a:lnTo>
                    <a:pt x="99" y="141"/>
                  </a:lnTo>
                  <a:lnTo>
                    <a:pt x="99" y="139"/>
                  </a:lnTo>
                  <a:lnTo>
                    <a:pt x="95" y="137"/>
                  </a:lnTo>
                  <a:lnTo>
                    <a:pt x="91" y="137"/>
                  </a:lnTo>
                  <a:lnTo>
                    <a:pt x="91" y="135"/>
                  </a:lnTo>
                  <a:lnTo>
                    <a:pt x="84" y="135"/>
                  </a:lnTo>
                  <a:lnTo>
                    <a:pt x="78" y="135"/>
                  </a:lnTo>
                  <a:lnTo>
                    <a:pt x="76" y="133"/>
                  </a:lnTo>
                  <a:lnTo>
                    <a:pt x="76" y="130"/>
                  </a:lnTo>
                  <a:lnTo>
                    <a:pt x="76" y="128"/>
                  </a:lnTo>
                  <a:lnTo>
                    <a:pt x="74" y="128"/>
                  </a:lnTo>
                  <a:lnTo>
                    <a:pt x="72" y="128"/>
                  </a:lnTo>
                  <a:lnTo>
                    <a:pt x="67" y="124"/>
                  </a:lnTo>
                  <a:lnTo>
                    <a:pt x="65" y="124"/>
                  </a:lnTo>
                  <a:lnTo>
                    <a:pt x="59" y="124"/>
                  </a:lnTo>
                  <a:lnTo>
                    <a:pt x="57" y="124"/>
                  </a:lnTo>
                  <a:lnTo>
                    <a:pt x="53" y="124"/>
                  </a:lnTo>
                  <a:lnTo>
                    <a:pt x="51" y="120"/>
                  </a:lnTo>
                  <a:lnTo>
                    <a:pt x="46" y="118"/>
                  </a:lnTo>
                  <a:lnTo>
                    <a:pt x="46" y="114"/>
                  </a:lnTo>
                  <a:lnTo>
                    <a:pt x="44" y="111"/>
                  </a:lnTo>
                  <a:lnTo>
                    <a:pt x="44" y="105"/>
                  </a:lnTo>
                  <a:lnTo>
                    <a:pt x="46" y="103"/>
                  </a:lnTo>
                  <a:lnTo>
                    <a:pt x="42" y="101"/>
                  </a:lnTo>
                  <a:lnTo>
                    <a:pt x="38" y="99"/>
                  </a:lnTo>
                  <a:lnTo>
                    <a:pt x="38" y="97"/>
                  </a:lnTo>
                  <a:lnTo>
                    <a:pt x="38" y="97"/>
                  </a:lnTo>
                  <a:lnTo>
                    <a:pt x="38" y="95"/>
                  </a:lnTo>
                  <a:lnTo>
                    <a:pt x="36" y="95"/>
                  </a:lnTo>
                  <a:lnTo>
                    <a:pt x="34" y="92"/>
                  </a:lnTo>
                  <a:lnTo>
                    <a:pt x="30" y="88"/>
                  </a:lnTo>
                  <a:lnTo>
                    <a:pt x="25" y="86"/>
                  </a:lnTo>
                  <a:lnTo>
                    <a:pt x="21" y="78"/>
                  </a:lnTo>
                  <a:lnTo>
                    <a:pt x="19" y="76"/>
                  </a:lnTo>
                  <a:lnTo>
                    <a:pt x="19" y="76"/>
                  </a:lnTo>
                  <a:lnTo>
                    <a:pt x="15" y="73"/>
                  </a:lnTo>
                  <a:lnTo>
                    <a:pt x="15" y="71"/>
                  </a:lnTo>
                  <a:lnTo>
                    <a:pt x="13" y="69"/>
                  </a:lnTo>
                  <a:lnTo>
                    <a:pt x="13" y="65"/>
                  </a:lnTo>
                  <a:lnTo>
                    <a:pt x="11" y="63"/>
                  </a:lnTo>
                  <a:lnTo>
                    <a:pt x="8" y="61"/>
                  </a:lnTo>
                  <a:lnTo>
                    <a:pt x="8" y="59"/>
                  </a:lnTo>
                  <a:lnTo>
                    <a:pt x="6" y="57"/>
                  </a:lnTo>
                  <a:lnTo>
                    <a:pt x="4" y="55"/>
                  </a:lnTo>
                  <a:lnTo>
                    <a:pt x="2" y="55"/>
                  </a:lnTo>
                  <a:lnTo>
                    <a:pt x="0" y="52"/>
                  </a:lnTo>
                  <a:lnTo>
                    <a:pt x="0" y="50"/>
                  </a:lnTo>
                  <a:lnTo>
                    <a:pt x="0" y="48"/>
                  </a:lnTo>
                  <a:lnTo>
                    <a:pt x="0" y="46"/>
                  </a:lnTo>
                  <a:lnTo>
                    <a:pt x="0" y="44"/>
                  </a:lnTo>
                  <a:lnTo>
                    <a:pt x="0" y="44"/>
                  </a:lnTo>
                  <a:lnTo>
                    <a:pt x="0" y="4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62" name="Freeform 149">
              <a:extLst>
                <a:ext uri="{FF2B5EF4-FFF2-40B4-BE49-F238E27FC236}">
                  <a16:creationId xmlns:a16="http://schemas.microsoft.com/office/drawing/2014/main" id="{2B63BB2A-3249-48D4-B232-CE0336902879}"/>
                </a:ext>
              </a:extLst>
            </p:cNvPr>
            <p:cNvSpPr>
              <a:spLocks/>
            </p:cNvSpPr>
            <p:nvPr/>
          </p:nvSpPr>
          <p:spPr bwMode="auto">
            <a:xfrm>
              <a:off x="4598328" y="3722790"/>
              <a:ext cx="149131" cy="142331"/>
            </a:xfrm>
            <a:custGeom>
              <a:avLst/>
              <a:gdLst>
                <a:gd name="T0" fmla="*/ 107 w 185"/>
                <a:gd name="T1" fmla="*/ 4 h 188"/>
                <a:gd name="T2" fmla="*/ 109 w 185"/>
                <a:gd name="T3" fmla="*/ 11 h 188"/>
                <a:gd name="T4" fmla="*/ 115 w 185"/>
                <a:gd name="T5" fmla="*/ 15 h 188"/>
                <a:gd name="T6" fmla="*/ 120 w 185"/>
                <a:gd name="T7" fmla="*/ 21 h 188"/>
                <a:gd name="T8" fmla="*/ 122 w 185"/>
                <a:gd name="T9" fmla="*/ 29 h 188"/>
                <a:gd name="T10" fmla="*/ 128 w 185"/>
                <a:gd name="T11" fmla="*/ 34 h 188"/>
                <a:gd name="T12" fmla="*/ 141 w 185"/>
                <a:gd name="T13" fmla="*/ 48 h 188"/>
                <a:gd name="T14" fmla="*/ 145 w 185"/>
                <a:gd name="T15" fmla="*/ 53 h 188"/>
                <a:gd name="T16" fmla="*/ 149 w 185"/>
                <a:gd name="T17" fmla="*/ 57 h 188"/>
                <a:gd name="T18" fmla="*/ 151 w 185"/>
                <a:gd name="T19" fmla="*/ 67 h 188"/>
                <a:gd name="T20" fmla="*/ 158 w 185"/>
                <a:gd name="T21" fmla="*/ 76 h 188"/>
                <a:gd name="T22" fmla="*/ 166 w 185"/>
                <a:gd name="T23" fmla="*/ 80 h 188"/>
                <a:gd name="T24" fmla="*/ 179 w 185"/>
                <a:gd name="T25" fmla="*/ 84 h 188"/>
                <a:gd name="T26" fmla="*/ 183 w 185"/>
                <a:gd name="T27" fmla="*/ 86 h 188"/>
                <a:gd name="T28" fmla="*/ 183 w 185"/>
                <a:gd name="T29" fmla="*/ 91 h 188"/>
                <a:gd name="T30" fmla="*/ 177 w 185"/>
                <a:gd name="T31" fmla="*/ 95 h 188"/>
                <a:gd name="T32" fmla="*/ 172 w 185"/>
                <a:gd name="T33" fmla="*/ 101 h 188"/>
                <a:gd name="T34" fmla="*/ 164 w 185"/>
                <a:gd name="T35" fmla="*/ 103 h 188"/>
                <a:gd name="T36" fmla="*/ 156 w 185"/>
                <a:gd name="T37" fmla="*/ 107 h 188"/>
                <a:gd name="T38" fmla="*/ 149 w 185"/>
                <a:gd name="T39" fmla="*/ 112 h 188"/>
                <a:gd name="T40" fmla="*/ 143 w 185"/>
                <a:gd name="T41" fmla="*/ 116 h 188"/>
                <a:gd name="T42" fmla="*/ 134 w 185"/>
                <a:gd name="T43" fmla="*/ 129 h 188"/>
                <a:gd name="T44" fmla="*/ 132 w 185"/>
                <a:gd name="T45" fmla="*/ 135 h 188"/>
                <a:gd name="T46" fmla="*/ 126 w 185"/>
                <a:gd name="T47" fmla="*/ 139 h 188"/>
                <a:gd name="T48" fmla="*/ 122 w 185"/>
                <a:gd name="T49" fmla="*/ 143 h 188"/>
                <a:gd name="T50" fmla="*/ 113 w 185"/>
                <a:gd name="T51" fmla="*/ 148 h 188"/>
                <a:gd name="T52" fmla="*/ 109 w 185"/>
                <a:gd name="T53" fmla="*/ 158 h 188"/>
                <a:gd name="T54" fmla="*/ 109 w 185"/>
                <a:gd name="T55" fmla="*/ 164 h 188"/>
                <a:gd name="T56" fmla="*/ 101 w 185"/>
                <a:gd name="T57" fmla="*/ 164 h 188"/>
                <a:gd name="T58" fmla="*/ 90 w 185"/>
                <a:gd name="T59" fmla="*/ 167 h 188"/>
                <a:gd name="T60" fmla="*/ 75 w 185"/>
                <a:gd name="T61" fmla="*/ 162 h 188"/>
                <a:gd name="T62" fmla="*/ 65 w 185"/>
                <a:gd name="T63" fmla="*/ 158 h 188"/>
                <a:gd name="T64" fmla="*/ 50 w 185"/>
                <a:gd name="T65" fmla="*/ 171 h 188"/>
                <a:gd name="T66" fmla="*/ 40 w 185"/>
                <a:gd name="T67" fmla="*/ 181 h 188"/>
                <a:gd name="T68" fmla="*/ 27 w 185"/>
                <a:gd name="T69" fmla="*/ 185 h 188"/>
                <a:gd name="T70" fmla="*/ 14 w 185"/>
                <a:gd name="T71" fmla="*/ 185 h 188"/>
                <a:gd name="T72" fmla="*/ 12 w 185"/>
                <a:gd name="T73" fmla="*/ 177 h 188"/>
                <a:gd name="T74" fmla="*/ 6 w 185"/>
                <a:gd name="T75" fmla="*/ 154 h 188"/>
                <a:gd name="T76" fmla="*/ 0 w 185"/>
                <a:gd name="T77" fmla="*/ 150 h 188"/>
                <a:gd name="T78" fmla="*/ 21 w 185"/>
                <a:gd name="T79" fmla="*/ 86 h 188"/>
                <a:gd name="T80" fmla="*/ 59 w 185"/>
                <a:gd name="T81" fmla="*/ 11 h 188"/>
                <a:gd name="T82" fmla="*/ 67 w 185"/>
                <a:gd name="T83" fmla="*/ 8 h 188"/>
                <a:gd name="T84" fmla="*/ 71 w 185"/>
                <a:gd name="T85" fmla="*/ 13 h 188"/>
                <a:gd name="T86" fmla="*/ 71 w 185"/>
                <a:gd name="T87" fmla="*/ 17 h 188"/>
                <a:gd name="T88" fmla="*/ 86 w 185"/>
                <a:gd name="T89" fmla="*/ 4 h 188"/>
                <a:gd name="T90" fmla="*/ 92 w 185"/>
                <a:gd name="T91" fmla="*/ 6 h 188"/>
                <a:gd name="T92" fmla="*/ 107 w 185"/>
                <a:gd name="T93"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5" h="188">
                  <a:moveTo>
                    <a:pt x="107" y="0"/>
                  </a:moveTo>
                  <a:lnTo>
                    <a:pt x="107" y="2"/>
                  </a:lnTo>
                  <a:lnTo>
                    <a:pt x="107" y="4"/>
                  </a:lnTo>
                  <a:lnTo>
                    <a:pt x="107" y="6"/>
                  </a:lnTo>
                  <a:lnTo>
                    <a:pt x="107" y="8"/>
                  </a:lnTo>
                  <a:lnTo>
                    <a:pt x="109" y="11"/>
                  </a:lnTo>
                  <a:lnTo>
                    <a:pt x="111" y="11"/>
                  </a:lnTo>
                  <a:lnTo>
                    <a:pt x="113" y="13"/>
                  </a:lnTo>
                  <a:lnTo>
                    <a:pt x="115" y="15"/>
                  </a:lnTo>
                  <a:lnTo>
                    <a:pt x="115" y="17"/>
                  </a:lnTo>
                  <a:lnTo>
                    <a:pt x="118" y="19"/>
                  </a:lnTo>
                  <a:lnTo>
                    <a:pt x="120" y="21"/>
                  </a:lnTo>
                  <a:lnTo>
                    <a:pt x="120" y="25"/>
                  </a:lnTo>
                  <a:lnTo>
                    <a:pt x="122" y="27"/>
                  </a:lnTo>
                  <a:lnTo>
                    <a:pt x="122" y="29"/>
                  </a:lnTo>
                  <a:lnTo>
                    <a:pt x="126" y="32"/>
                  </a:lnTo>
                  <a:lnTo>
                    <a:pt x="126" y="32"/>
                  </a:lnTo>
                  <a:lnTo>
                    <a:pt x="128" y="34"/>
                  </a:lnTo>
                  <a:lnTo>
                    <a:pt x="132" y="42"/>
                  </a:lnTo>
                  <a:lnTo>
                    <a:pt x="137" y="44"/>
                  </a:lnTo>
                  <a:lnTo>
                    <a:pt x="141" y="48"/>
                  </a:lnTo>
                  <a:lnTo>
                    <a:pt x="143" y="51"/>
                  </a:lnTo>
                  <a:lnTo>
                    <a:pt x="145" y="51"/>
                  </a:lnTo>
                  <a:lnTo>
                    <a:pt x="145" y="53"/>
                  </a:lnTo>
                  <a:lnTo>
                    <a:pt x="145" y="53"/>
                  </a:lnTo>
                  <a:lnTo>
                    <a:pt x="145" y="55"/>
                  </a:lnTo>
                  <a:lnTo>
                    <a:pt x="149" y="57"/>
                  </a:lnTo>
                  <a:lnTo>
                    <a:pt x="153" y="59"/>
                  </a:lnTo>
                  <a:lnTo>
                    <a:pt x="151" y="61"/>
                  </a:lnTo>
                  <a:lnTo>
                    <a:pt x="151" y="67"/>
                  </a:lnTo>
                  <a:lnTo>
                    <a:pt x="153" y="70"/>
                  </a:lnTo>
                  <a:lnTo>
                    <a:pt x="153" y="74"/>
                  </a:lnTo>
                  <a:lnTo>
                    <a:pt x="158" y="76"/>
                  </a:lnTo>
                  <a:lnTo>
                    <a:pt x="160" y="80"/>
                  </a:lnTo>
                  <a:lnTo>
                    <a:pt x="164" y="80"/>
                  </a:lnTo>
                  <a:lnTo>
                    <a:pt x="166" y="80"/>
                  </a:lnTo>
                  <a:lnTo>
                    <a:pt x="172" y="80"/>
                  </a:lnTo>
                  <a:lnTo>
                    <a:pt x="174" y="80"/>
                  </a:lnTo>
                  <a:lnTo>
                    <a:pt x="179" y="84"/>
                  </a:lnTo>
                  <a:lnTo>
                    <a:pt x="181" y="84"/>
                  </a:lnTo>
                  <a:lnTo>
                    <a:pt x="183" y="84"/>
                  </a:lnTo>
                  <a:lnTo>
                    <a:pt x="183" y="86"/>
                  </a:lnTo>
                  <a:lnTo>
                    <a:pt x="183" y="89"/>
                  </a:lnTo>
                  <a:lnTo>
                    <a:pt x="185" y="91"/>
                  </a:lnTo>
                  <a:lnTo>
                    <a:pt x="183" y="91"/>
                  </a:lnTo>
                  <a:lnTo>
                    <a:pt x="181" y="93"/>
                  </a:lnTo>
                  <a:lnTo>
                    <a:pt x="179" y="93"/>
                  </a:lnTo>
                  <a:lnTo>
                    <a:pt x="177" y="95"/>
                  </a:lnTo>
                  <a:lnTo>
                    <a:pt x="177" y="97"/>
                  </a:lnTo>
                  <a:lnTo>
                    <a:pt x="174" y="99"/>
                  </a:lnTo>
                  <a:lnTo>
                    <a:pt x="172" y="101"/>
                  </a:lnTo>
                  <a:lnTo>
                    <a:pt x="170" y="103"/>
                  </a:lnTo>
                  <a:lnTo>
                    <a:pt x="166" y="103"/>
                  </a:lnTo>
                  <a:lnTo>
                    <a:pt x="164" y="103"/>
                  </a:lnTo>
                  <a:lnTo>
                    <a:pt x="164" y="103"/>
                  </a:lnTo>
                  <a:lnTo>
                    <a:pt x="160" y="103"/>
                  </a:lnTo>
                  <a:lnTo>
                    <a:pt x="156" y="107"/>
                  </a:lnTo>
                  <a:lnTo>
                    <a:pt x="153" y="110"/>
                  </a:lnTo>
                  <a:lnTo>
                    <a:pt x="149" y="110"/>
                  </a:lnTo>
                  <a:lnTo>
                    <a:pt x="149" y="112"/>
                  </a:lnTo>
                  <a:lnTo>
                    <a:pt x="147" y="114"/>
                  </a:lnTo>
                  <a:lnTo>
                    <a:pt x="145" y="116"/>
                  </a:lnTo>
                  <a:lnTo>
                    <a:pt x="143" y="116"/>
                  </a:lnTo>
                  <a:lnTo>
                    <a:pt x="141" y="116"/>
                  </a:lnTo>
                  <a:lnTo>
                    <a:pt x="134" y="124"/>
                  </a:lnTo>
                  <a:lnTo>
                    <a:pt x="134" y="129"/>
                  </a:lnTo>
                  <a:lnTo>
                    <a:pt x="134" y="131"/>
                  </a:lnTo>
                  <a:lnTo>
                    <a:pt x="134" y="133"/>
                  </a:lnTo>
                  <a:lnTo>
                    <a:pt x="132" y="135"/>
                  </a:lnTo>
                  <a:lnTo>
                    <a:pt x="130" y="137"/>
                  </a:lnTo>
                  <a:lnTo>
                    <a:pt x="128" y="137"/>
                  </a:lnTo>
                  <a:lnTo>
                    <a:pt x="126" y="139"/>
                  </a:lnTo>
                  <a:lnTo>
                    <a:pt x="126" y="141"/>
                  </a:lnTo>
                  <a:lnTo>
                    <a:pt x="124" y="143"/>
                  </a:lnTo>
                  <a:lnTo>
                    <a:pt x="122" y="143"/>
                  </a:lnTo>
                  <a:lnTo>
                    <a:pt x="120" y="145"/>
                  </a:lnTo>
                  <a:lnTo>
                    <a:pt x="118" y="145"/>
                  </a:lnTo>
                  <a:lnTo>
                    <a:pt x="113" y="148"/>
                  </a:lnTo>
                  <a:lnTo>
                    <a:pt x="111" y="150"/>
                  </a:lnTo>
                  <a:lnTo>
                    <a:pt x="111" y="156"/>
                  </a:lnTo>
                  <a:lnTo>
                    <a:pt x="109" y="158"/>
                  </a:lnTo>
                  <a:lnTo>
                    <a:pt x="109" y="160"/>
                  </a:lnTo>
                  <a:lnTo>
                    <a:pt x="109" y="164"/>
                  </a:lnTo>
                  <a:lnTo>
                    <a:pt x="109" y="164"/>
                  </a:lnTo>
                  <a:lnTo>
                    <a:pt x="105" y="169"/>
                  </a:lnTo>
                  <a:lnTo>
                    <a:pt x="103" y="167"/>
                  </a:lnTo>
                  <a:lnTo>
                    <a:pt x="101" y="164"/>
                  </a:lnTo>
                  <a:lnTo>
                    <a:pt x="99" y="167"/>
                  </a:lnTo>
                  <a:lnTo>
                    <a:pt x="92" y="167"/>
                  </a:lnTo>
                  <a:lnTo>
                    <a:pt x="90" y="167"/>
                  </a:lnTo>
                  <a:lnTo>
                    <a:pt x="86" y="167"/>
                  </a:lnTo>
                  <a:lnTo>
                    <a:pt x="82" y="167"/>
                  </a:lnTo>
                  <a:lnTo>
                    <a:pt x="75" y="162"/>
                  </a:lnTo>
                  <a:lnTo>
                    <a:pt x="73" y="162"/>
                  </a:lnTo>
                  <a:lnTo>
                    <a:pt x="71" y="160"/>
                  </a:lnTo>
                  <a:lnTo>
                    <a:pt x="65" y="158"/>
                  </a:lnTo>
                  <a:lnTo>
                    <a:pt x="59" y="158"/>
                  </a:lnTo>
                  <a:lnTo>
                    <a:pt x="54" y="164"/>
                  </a:lnTo>
                  <a:lnTo>
                    <a:pt x="50" y="171"/>
                  </a:lnTo>
                  <a:lnTo>
                    <a:pt x="48" y="175"/>
                  </a:lnTo>
                  <a:lnTo>
                    <a:pt x="40" y="177"/>
                  </a:lnTo>
                  <a:lnTo>
                    <a:pt x="40" y="181"/>
                  </a:lnTo>
                  <a:lnTo>
                    <a:pt x="35" y="183"/>
                  </a:lnTo>
                  <a:lnTo>
                    <a:pt x="31" y="183"/>
                  </a:lnTo>
                  <a:lnTo>
                    <a:pt x="27" y="185"/>
                  </a:lnTo>
                  <a:lnTo>
                    <a:pt x="23" y="185"/>
                  </a:lnTo>
                  <a:lnTo>
                    <a:pt x="21" y="188"/>
                  </a:lnTo>
                  <a:lnTo>
                    <a:pt x="14" y="185"/>
                  </a:lnTo>
                  <a:lnTo>
                    <a:pt x="10" y="188"/>
                  </a:lnTo>
                  <a:lnTo>
                    <a:pt x="10" y="183"/>
                  </a:lnTo>
                  <a:lnTo>
                    <a:pt x="12" y="177"/>
                  </a:lnTo>
                  <a:lnTo>
                    <a:pt x="12" y="171"/>
                  </a:lnTo>
                  <a:lnTo>
                    <a:pt x="8" y="160"/>
                  </a:lnTo>
                  <a:lnTo>
                    <a:pt x="6" y="154"/>
                  </a:lnTo>
                  <a:lnTo>
                    <a:pt x="0" y="150"/>
                  </a:lnTo>
                  <a:lnTo>
                    <a:pt x="0" y="150"/>
                  </a:lnTo>
                  <a:lnTo>
                    <a:pt x="0" y="150"/>
                  </a:lnTo>
                  <a:lnTo>
                    <a:pt x="0" y="150"/>
                  </a:lnTo>
                  <a:lnTo>
                    <a:pt x="2" y="86"/>
                  </a:lnTo>
                  <a:lnTo>
                    <a:pt x="21" y="86"/>
                  </a:lnTo>
                  <a:lnTo>
                    <a:pt x="23" y="15"/>
                  </a:lnTo>
                  <a:lnTo>
                    <a:pt x="37" y="15"/>
                  </a:lnTo>
                  <a:lnTo>
                    <a:pt x="59" y="11"/>
                  </a:lnTo>
                  <a:lnTo>
                    <a:pt x="63" y="8"/>
                  </a:lnTo>
                  <a:lnTo>
                    <a:pt x="67" y="8"/>
                  </a:lnTo>
                  <a:lnTo>
                    <a:pt x="67" y="8"/>
                  </a:lnTo>
                  <a:lnTo>
                    <a:pt x="69" y="8"/>
                  </a:lnTo>
                  <a:lnTo>
                    <a:pt x="69" y="13"/>
                  </a:lnTo>
                  <a:lnTo>
                    <a:pt x="71" y="13"/>
                  </a:lnTo>
                  <a:lnTo>
                    <a:pt x="69" y="15"/>
                  </a:lnTo>
                  <a:lnTo>
                    <a:pt x="69" y="17"/>
                  </a:lnTo>
                  <a:lnTo>
                    <a:pt x="71" y="17"/>
                  </a:lnTo>
                  <a:lnTo>
                    <a:pt x="78" y="13"/>
                  </a:lnTo>
                  <a:lnTo>
                    <a:pt x="82" y="8"/>
                  </a:lnTo>
                  <a:lnTo>
                    <a:pt x="86" y="4"/>
                  </a:lnTo>
                  <a:lnTo>
                    <a:pt x="90" y="4"/>
                  </a:lnTo>
                  <a:lnTo>
                    <a:pt x="90" y="6"/>
                  </a:lnTo>
                  <a:lnTo>
                    <a:pt x="92" y="6"/>
                  </a:lnTo>
                  <a:lnTo>
                    <a:pt x="97" y="4"/>
                  </a:lnTo>
                  <a:lnTo>
                    <a:pt x="103" y="2"/>
                  </a:lnTo>
                  <a:lnTo>
                    <a:pt x="107" y="0"/>
                  </a:lnTo>
                  <a:lnTo>
                    <a:pt x="107" y="0"/>
                  </a:lnTo>
                  <a:lnTo>
                    <a:pt x="107"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63" name="Freeform 150">
              <a:extLst>
                <a:ext uri="{FF2B5EF4-FFF2-40B4-BE49-F238E27FC236}">
                  <a16:creationId xmlns:a16="http://schemas.microsoft.com/office/drawing/2014/main" id="{A5AD99AF-2BB7-4A3C-A37A-2ED3BACDE49C}"/>
                </a:ext>
              </a:extLst>
            </p:cNvPr>
            <p:cNvSpPr>
              <a:spLocks/>
            </p:cNvSpPr>
            <p:nvPr/>
          </p:nvSpPr>
          <p:spPr bwMode="auto">
            <a:xfrm>
              <a:off x="4466932" y="3709920"/>
              <a:ext cx="217650" cy="190026"/>
            </a:xfrm>
            <a:custGeom>
              <a:avLst/>
              <a:gdLst>
                <a:gd name="T0" fmla="*/ 165 w 270"/>
                <a:gd name="T1" fmla="*/ 103 h 251"/>
                <a:gd name="T2" fmla="*/ 200 w 270"/>
                <a:gd name="T3" fmla="*/ 32 h 251"/>
                <a:gd name="T4" fmla="*/ 230 w 270"/>
                <a:gd name="T5" fmla="*/ 25 h 251"/>
                <a:gd name="T6" fmla="*/ 232 w 270"/>
                <a:gd name="T7" fmla="*/ 30 h 251"/>
                <a:gd name="T8" fmla="*/ 232 w 270"/>
                <a:gd name="T9" fmla="*/ 34 h 251"/>
                <a:gd name="T10" fmla="*/ 245 w 270"/>
                <a:gd name="T11" fmla="*/ 25 h 251"/>
                <a:gd name="T12" fmla="*/ 253 w 270"/>
                <a:gd name="T13" fmla="*/ 23 h 251"/>
                <a:gd name="T14" fmla="*/ 266 w 270"/>
                <a:gd name="T15" fmla="*/ 19 h 251"/>
                <a:gd name="T16" fmla="*/ 266 w 270"/>
                <a:gd name="T17" fmla="*/ 13 h 251"/>
                <a:gd name="T18" fmla="*/ 262 w 270"/>
                <a:gd name="T19" fmla="*/ 13 h 251"/>
                <a:gd name="T20" fmla="*/ 253 w 270"/>
                <a:gd name="T21" fmla="*/ 13 h 251"/>
                <a:gd name="T22" fmla="*/ 200 w 270"/>
                <a:gd name="T23" fmla="*/ 23 h 251"/>
                <a:gd name="T24" fmla="*/ 196 w 270"/>
                <a:gd name="T25" fmla="*/ 23 h 251"/>
                <a:gd name="T26" fmla="*/ 192 w 270"/>
                <a:gd name="T27" fmla="*/ 21 h 251"/>
                <a:gd name="T28" fmla="*/ 186 w 270"/>
                <a:gd name="T29" fmla="*/ 21 h 251"/>
                <a:gd name="T30" fmla="*/ 182 w 270"/>
                <a:gd name="T31" fmla="*/ 23 h 251"/>
                <a:gd name="T32" fmla="*/ 171 w 270"/>
                <a:gd name="T33" fmla="*/ 17 h 251"/>
                <a:gd name="T34" fmla="*/ 167 w 270"/>
                <a:gd name="T35" fmla="*/ 19 h 251"/>
                <a:gd name="T36" fmla="*/ 154 w 270"/>
                <a:gd name="T37" fmla="*/ 21 h 251"/>
                <a:gd name="T38" fmla="*/ 150 w 270"/>
                <a:gd name="T39" fmla="*/ 17 h 251"/>
                <a:gd name="T40" fmla="*/ 137 w 270"/>
                <a:gd name="T41" fmla="*/ 15 h 251"/>
                <a:gd name="T42" fmla="*/ 133 w 270"/>
                <a:gd name="T43" fmla="*/ 9 h 251"/>
                <a:gd name="T44" fmla="*/ 55 w 270"/>
                <a:gd name="T45" fmla="*/ 9 h 251"/>
                <a:gd name="T46" fmla="*/ 49 w 270"/>
                <a:gd name="T47" fmla="*/ 13 h 251"/>
                <a:gd name="T48" fmla="*/ 38 w 270"/>
                <a:gd name="T49" fmla="*/ 6 h 251"/>
                <a:gd name="T50" fmla="*/ 36 w 270"/>
                <a:gd name="T51" fmla="*/ 2 h 251"/>
                <a:gd name="T52" fmla="*/ 32 w 270"/>
                <a:gd name="T53" fmla="*/ 2 h 251"/>
                <a:gd name="T54" fmla="*/ 26 w 270"/>
                <a:gd name="T55" fmla="*/ 0 h 251"/>
                <a:gd name="T56" fmla="*/ 17 w 270"/>
                <a:gd name="T57" fmla="*/ 9 h 251"/>
                <a:gd name="T58" fmla="*/ 9 w 270"/>
                <a:gd name="T59" fmla="*/ 6 h 251"/>
                <a:gd name="T60" fmla="*/ 4 w 270"/>
                <a:gd name="T61" fmla="*/ 9 h 251"/>
                <a:gd name="T62" fmla="*/ 2 w 270"/>
                <a:gd name="T63" fmla="*/ 25 h 251"/>
                <a:gd name="T64" fmla="*/ 30 w 270"/>
                <a:gd name="T65" fmla="*/ 70 h 251"/>
                <a:gd name="T66" fmla="*/ 42 w 270"/>
                <a:gd name="T67" fmla="*/ 99 h 251"/>
                <a:gd name="T68" fmla="*/ 49 w 270"/>
                <a:gd name="T69" fmla="*/ 124 h 251"/>
                <a:gd name="T70" fmla="*/ 59 w 270"/>
                <a:gd name="T71" fmla="*/ 165 h 251"/>
                <a:gd name="T72" fmla="*/ 57 w 270"/>
                <a:gd name="T73" fmla="*/ 181 h 251"/>
                <a:gd name="T74" fmla="*/ 63 w 270"/>
                <a:gd name="T75" fmla="*/ 196 h 251"/>
                <a:gd name="T76" fmla="*/ 63 w 270"/>
                <a:gd name="T77" fmla="*/ 205 h 251"/>
                <a:gd name="T78" fmla="*/ 70 w 270"/>
                <a:gd name="T79" fmla="*/ 221 h 251"/>
                <a:gd name="T80" fmla="*/ 80 w 270"/>
                <a:gd name="T81" fmla="*/ 238 h 251"/>
                <a:gd name="T82" fmla="*/ 95 w 270"/>
                <a:gd name="T83" fmla="*/ 240 h 251"/>
                <a:gd name="T84" fmla="*/ 95 w 270"/>
                <a:gd name="T85" fmla="*/ 234 h 251"/>
                <a:gd name="T86" fmla="*/ 108 w 270"/>
                <a:gd name="T87" fmla="*/ 236 h 251"/>
                <a:gd name="T88" fmla="*/ 114 w 270"/>
                <a:gd name="T89" fmla="*/ 247 h 251"/>
                <a:gd name="T90" fmla="*/ 125 w 270"/>
                <a:gd name="T91" fmla="*/ 251 h 251"/>
                <a:gd name="T92" fmla="*/ 133 w 270"/>
                <a:gd name="T93" fmla="*/ 249 h 251"/>
                <a:gd name="T94" fmla="*/ 139 w 270"/>
                <a:gd name="T95" fmla="*/ 251 h 251"/>
                <a:gd name="T96" fmla="*/ 144 w 270"/>
                <a:gd name="T97" fmla="*/ 245 h 251"/>
                <a:gd name="T98" fmla="*/ 156 w 270"/>
                <a:gd name="T99" fmla="*/ 238 h 251"/>
                <a:gd name="T100" fmla="*/ 163 w 270"/>
                <a:gd name="T101" fmla="*/ 16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0" h="251">
                  <a:moveTo>
                    <a:pt x="163" y="167"/>
                  </a:moveTo>
                  <a:lnTo>
                    <a:pt x="163" y="167"/>
                  </a:lnTo>
                  <a:lnTo>
                    <a:pt x="165" y="103"/>
                  </a:lnTo>
                  <a:lnTo>
                    <a:pt x="184" y="103"/>
                  </a:lnTo>
                  <a:lnTo>
                    <a:pt x="186" y="32"/>
                  </a:lnTo>
                  <a:lnTo>
                    <a:pt x="200" y="32"/>
                  </a:lnTo>
                  <a:lnTo>
                    <a:pt x="222" y="28"/>
                  </a:lnTo>
                  <a:lnTo>
                    <a:pt x="226" y="25"/>
                  </a:lnTo>
                  <a:lnTo>
                    <a:pt x="230" y="25"/>
                  </a:lnTo>
                  <a:lnTo>
                    <a:pt x="230" y="25"/>
                  </a:lnTo>
                  <a:lnTo>
                    <a:pt x="232" y="25"/>
                  </a:lnTo>
                  <a:lnTo>
                    <a:pt x="232" y="30"/>
                  </a:lnTo>
                  <a:lnTo>
                    <a:pt x="234" y="30"/>
                  </a:lnTo>
                  <a:lnTo>
                    <a:pt x="232" y="32"/>
                  </a:lnTo>
                  <a:lnTo>
                    <a:pt x="232" y="34"/>
                  </a:lnTo>
                  <a:lnTo>
                    <a:pt x="234" y="34"/>
                  </a:lnTo>
                  <a:lnTo>
                    <a:pt x="241" y="30"/>
                  </a:lnTo>
                  <a:lnTo>
                    <a:pt x="245" y="25"/>
                  </a:lnTo>
                  <a:lnTo>
                    <a:pt x="249" y="21"/>
                  </a:lnTo>
                  <a:lnTo>
                    <a:pt x="253" y="21"/>
                  </a:lnTo>
                  <a:lnTo>
                    <a:pt x="253" y="23"/>
                  </a:lnTo>
                  <a:lnTo>
                    <a:pt x="255" y="23"/>
                  </a:lnTo>
                  <a:lnTo>
                    <a:pt x="260" y="21"/>
                  </a:lnTo>
                  <a:lnTo>
                    <a:pt x="266" y="19"/>
                  </a:lnTo>
                  <a:lnTo>
                    <a:pt x="270" y="17"/>
                  </a:lnTo>
                  <a:lnTo>
                    <a:pt x="266" y="15"/>
                  </a:lnTo>
                  <a:lnTo>
                    <a:pt x="266" y="13"/>
                  </a:lnTo>
                  <a:lnTo>
                    <a:pt x="264" y="13"/>
                  </a:lnTo>
                  <a:lnTo>
                    <a:pt x="262" y="13"/>
                  </a:lnTo>
                  <a:lnTo>
                    <a:pt x="262" y="13"/>
                  </a:lnTo>
                  <a:lnTo>
                    <a:pt x="260" y="13"/>
                  </a:lnTo>
                  <a:lnTo>
                    <a:pt x="260" y="11"/>
                  </a:lnTo>
                  <a:lnTo>
                    <a:pt x="253" y="13"/>
                  </a:lnTo>
                  <a:lnTo>
                    <a:pt x="251" y="13"/>
                  </a:lnTo>
                  <a:lnTo>
                    <a:pt x="203" y="23"/>
                  </a:lnTo>
                  <a:lnTo>
                    <a:pt x="200" y="23"/>
                  </a:lnTo>
                  <a:lnTo>
                    <a:pt x="198" y="23"/>
                  </a:lnTo>
                  <a:lnTo>
                    <a:pt x="196" y="23"/>
                  </a:lnTo>
                  <a:lnTo>
                    <a:pt x="196" y="23"/>
                  </a:lnTo>
                  <a:lnTo>
                    <a:pt x="194" y="23"/>
                  </a:lnTo>
                  <a:lnTo>
                    <a:pt x="194" y="21"/>
                  </a:lnTo>
                  <a:lnTo>
                    <a:pt x="192" y="21"/>
                  </a:lnTo>
                  <a:lnTo>
                    <a:pt x="190" y="21"/>
                  </a:lnTo>
                  <a:lnTo>
                    <a:pt x="188" y="21"/>
                  </a:lnTo>
                  <a:lnTo>
                    <a:pt x="186" y="21"/>
                  </a:lnTo>
                  <a:lnTo>
                    <a:pt x="186" y="23"/>
                  </a:lnTo>
                  <a:lnTo>
                    <a:pt x="184" y="23"/>
                  </a:lnTo>
                  <a:lnTo>
                    <a:pt x="182" y="23"/>
                  </a:lnTo>
                  <a:lnTo>
                    <a:pt x="177" y="21"/>
                  </a:lnTo>
                  <a:lnTo>
                    <a:pt x="173" y="17"/>
                  </a:lnTo>
                  <a:lnTo>
                    <a:pt x="171" y="17"/>
                  </a:lnTo>
                  <a:lnTo>
                    <a:pt x="169" y="17"/>
                  </a:lnTo>
                  <a:lnTo>
                    <a:pt x="169" y="19"/>
                  </a:lnTo>
                  <a:lnTo>
                    <a:pt x="167" y="19"/>
                  </a:lnTo>
                  <a:lnTo>
                    <a:pt x="160" y="19"/>
                  </a:lnTo>
                  <a:lnTo>
                    <a:pt x="158" y="19"/>
                  </a:lnTo>
                  <a:lnTo>
                    <a:pt x="154" y="21"/>
                  </a:lnTo>
                  <a:lnTo>
                    <a:pt x="152" y="19"/>
                  </a:lnTo>
                  <a:lnTo>
                    <a:pt x="152" y="19"/>
                  </a:lnTo>
                  <a:lnTo>
                    <a:pt x="150" y="17"/>
                  </a:lnTo>
                  <a:lnTo>
                    <a:pt x="146" y="19"/>
                  </a:lnTo>
                  <a:lnTo>
                    <a:pt x="141" y="17"/>
                  </a:lnTo>
                  <a:lnTo>
                    <a:pt x="137" y="15"/>
                  </a:lnTo>
                  <a:lnTo>
                    <a:pt x="137" y="15"/>
                  </a:lnTo>
                  <a:lnTo>
                    <a:pt x="135" y="11"/>
                  </a:lnTo>
                  <a:lnTo>
                    <a:pt x="133" y="9"/>
                  </a:lnTo>
                  <a:lnTo>
                    <a:pt x="59" y="9"/>
                  </a:lnTo>
                  <a:lnTo>
                    <a:pt x="57" y="9"/>
                  </a:lnTo>
                  <a:lnTo>
                    <a:pt x="55" y="9"/>
                  </a:lnTo>
                  <a:lnTo>
                    <a:pt x="53" y="11"/>
                  </a:lnTo>
                  <a:lnTo>
                    <a:pt x="53" y="11"/>
                  </a:lnTo>
                  <a:lnTo>
                    <a:pt x="49" y="13"/>
                  </a:lnTo>
                  <a:lnTo>
                    <a:pt x="45" y="11"/>
                  </a:lnTo>
                  <a:lnTo>
                    <a:pt x="40" y="6"/>
                  </a:lnTo>
                  <a:lnTo>
                    <a:pt x="38" y="6"/>
                  </a:lnTo>
                  <a:lnTo>
                    <a:pt x="38" y="4"/>
                  </a:lnTo>
                  <a:lnTo>
                    <a:pt x="36" y="4"/>
                  </a:lnTo>
                  <a:lnTo>
                    <a:pt x="36" y="2"/>
                  </a:lnTo>
                  <a:lnTo>
                    <a:pt x="34" y="0"/>
                  </a:lnTo>
                  <a:lnTo>
                    <a:pt x="32" y="2"/>
                  </a:lnTo>
                  <a:lnTo>
                    <a:pt x="32" y="2"/>
                  </a:lnTo>
                  <a:lnTo>
                    <a:pt x="30" y="2"/>
                  </a:lnTo>
                  <a:lnTo>
                    <a:pt x="28" y="0"/>
                  </a:lnTo>
                  <a:lnTo>
                    <a:pt x="26" y="0"/>
                  </a:lnTo>
                  <a:lnTo>
                    <a:pt x="19" y="4"/>
                  </a:lnTo>
                  <a:lnTo>
                    <a:pt x="19" y="6"/>
                  </a:lnTo>
                  <a:lnTo>
                    <a:pt x="17" y="9"/>
                  </a:lnTo>
                  <a:lnTo>
                    <a:pt x="13" y="6"/>
                  </a:lnTo>
                  <a:lnTo>
                    <a:pt x="9" y="6"/>
                  </a:lnTo>
                  <a:lnTo>
                    <a:pt x="9" y="6"/>
                  </a:lnTo>
                  <a:lnTo>
                    <a:pt x="7" y="9"/>
                  </a:lnTo>
                  <a:lnTo>
                    <a:pt x="4" y="11"/>
                  </a:lnTo>
                  <a:lnTo>
                    <a:pt x="4" y="9"/>
                  </a:lnTo>
                  <a:lnTo>
                    <a:pt x="0" y="9"/>
                  </a:lnTo>
                  <a:lnTo>
                    <a:pt x="0" y="9"/>
                  </a:lnTo>
                  <a:lnTo>
                    <a:pt x="2" y="25"/>
                  </a:lnTo>
                  <a:lnTo>
                    <a:pt x="15" y="38"/>
                  </a:lnTo>
                  <a:lnTo>
                    <a:pt x="21" y="49"/>
                  </a:lnTo>
                  <a:lnTo>
                    <a:pt x="30" y="70"/>
                  </a:lnTo>
                  <a:lnTo>
                    <a:pt x="32" y="80"/>
                  </a:lnTo>
                  <a:lnTo>
                    <a:pt x="42" y="93"/>
                  </a:lnTo>
                  <a:lnTo>
                    <a:pt x="42" y="99"/>
                  </a:lnTo>
                  <a:lnTo>
                    <a:pt x="53" y="114"/>
                  </a:lnTo>
                  <a:lnTo>
                    <a:pt x="53" y="122"/>
                  </a:lnTo>
                  <a:lnTo>
                    <a:pt x="49" y="124"/>
                  </a:lnTo>
                  <a:lnTo>
                    <a:pt x="53" y="135"/>
                  </a:lnTo>
                  <a:lnTo>
                    <a:pt x="53" y="150"/>
                  </a:lnTo>
                  <a:lnTo>
                    <a:pt x="59" y="165"/>
                  </a:lnTo>
                  <a:lnTo>
                    <a:pt x="59" y="173"/>
                  </a:lnTo>
                  <a:lnTo>
                    <a:pt x="59" y="179"/>
                  </a:lnTo>
                  <a:lnTo>
                    <a:pt x="57" y="181"/>
                  </a:lnTo>
                  <a:lnTo>
                    <a:pt x="59" y="184"/>
                  </a:lnTo>
                  <a:lnTo>
                    <a:pt x="61" y="194"/>
                  </a:lnTo>
                  <a:lnTo>
                    <a:pt x="63" y="196"/>
                  </a:lnTo>
                  <a:lnTo>
                    <a:pt x="66" y="200"/>
                  </a:lnTo>
                  <a:lnTo>
                    <a:pt x="63" y="200"/>
                  </a:lnTo>
                  <a:lnTo>
                    <a:pt x="63" y="205"/>
                  </a:lnTo>
                  <a:lnTo>
                    <a:pt x="68" y="209"/>
                  </a:lnTo>
                  <a:lnTo>
                    <a:pt x="68" y="217"/>
                  </a:lnTo>
                  <a:lnTo>
                    <a:pt x="70" y="221"/>
                  </a:lnTo>
                  <a:lnTo>
                    <a:pt x="76" y="230"/>
                  </a:lnTo>
                  <a:lnTo>
                    <a:pt x="80" y="236"/>
                  </a:lnTo>
                  <a:lnTo>
                    <a:pt x="80" y="238"/>
                  </a:lnTo>
                  <a:lnTo>
                    <a:pt x="89" y="243"/>
                  </a:lnTo>
                  <a:lnTo>
                    <a:pt x="91" y="243"/>
                  </a:lnTo>
                  <a:lnTo>
                    <a:pt x="95" y="240"/>
                  </a:lnTo>
                  <a:lnTo>
                    <a:pt x="95" y="238"/>
                  </a:lnTo>
                  <a:lnTo>
                    <a:pt x="93" y="236"/>
                  </a:lnTo>
                  <a:lnTo>
                    <a:pt x="95" y="234"/>
                  </a:lnTo>
                  <a:lnTo>
                    <a:pt x="101" y="232"/>
                  </a:lnTo>
                  <a:lnTo>
                    <a:pt x="104" y="236"/>
                  </a:lnTo>
                  <a:lnTo>
                    <a:pt x="108" y="236"/>
                  </a:lnTo>
                  <a:lnTo>
                    <a:pt x="106" y="240"/>
                  </a:lnTo>
                  <a:lnTo>
                    <a:pt x="108" y="247"/>
                  </a:lnTo>
                  <a:lnTo>
                    <a:pt x="114" y="247"/>
                  </a:lnTo>
                  <a:lnTo>
                    <a:pt x="118" y="249"/>
                  </a:lnTo>
                  <a:lnTo>
                    <a:pt x="123" y="249"/>
                  </a:lnTo>
                  <a:lnTo>
                    <a:pt x="125" y="251"/>
                  </a:lnTo>
                  <a:lnTo>
                    <a:pt x="129" y="251"/>
                  </a:lnTo>
                  <a:lnTo>
                    <a:pt x="129" y="249"/>
                  </a:lnTo>
                  <a:lnTo>
                    <a:pt x="133" y="249"/>
                  </a:lnTo>
                  <a:lnTo>
                    <a:pt x="133" y="251"/>
                  </a:lnTo>
                  <a:lnTo>
                    <a:pt x="137" y="251"/>
                  </a:lnTo>
                  <a:lnTo>
                    <a:pt x="139" y="251"/>
                  </a:lnTo>
                  <a:lnTo>
                    <a:pt x="139" y="247"/>
                  </a:lnTo>
                  <a:lnTo>
                    <a:pt x="141" y="247"/>
                  </a:lnTo>
                  <a:lnTo>
                    <a:pt x="144" y="245"/>
                  </a:lnTo>
                  <a:lnTo>
                    <a:pt x="146" y="240"/>
                  </a:lnTo>
                  <a:lnTo>
                    <a:pt x="150" y="238"/>
                  </a:lnTo>
                  <a:lnTo>
                    <a:pt x="156" y="238"/>
                  </a:lnTo>
                  <a:lnTo>
                    <a:pt x="158" y="238"/>
                  </a:lnTo>
                  <a:lnTo>
                    <a:pt x="163" y="167"/>
                  </a:lnTo>
                  <a:lnTo>
                    <a:pt x="163" y="16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64" name="Freeform 151">
              <a:extLst>
                <a:ext uri="{FF2B5EF4-FFF2-40B4-BE49-F238E27FC236}">
                  <a16:creationId xmlns:a16="http://schemas.microsoft.com/office/drawing/2014/main" id="{81860CA2-7BB9-4C60-8B2C-B42B553D1F8A}"/>
                </a:ext>
              </a:extLst>
            </p:cNvPr>
            <p:cNvSpPr>
              <a:spLocks noEditPoints="1"/>
            </p:cNvSpPr>
            <p:nvPr/>
          </p:nvSpPr>
          <p:spPr bwMode="auto">
            <a:xfrm>
              <a:off x="6911876" y="3787897"/>
              <a:ext cx="64489" cy="43154"/>
            </a:xfrm>
            <a:custGeom>
              <a:avLst/>
              <a:gdLst>
                <a:gd name="T0" fmla="*/ 7 w 80"/>
                <a:gd name="T1" fmla="*/ 7 h 57"/>
                <a:gd name="T2" fmla="*/ 11 w 80"/>
                <a:gd name="T3" fmla="*/ 7 h 57"/>
                <a:gd name="T4" fmla="*/ 17 w 80"/>
                <a:gd name="T5" fmla="*/ 13 h 57"/>
                <a:gd name="T6" fmla="*/ 21 w 80"/>
                <a:gd name="T7" fmla="*/ 17 h 57"/>
                <a:gd name="T8" fmla="*/ 32 w 80"/>
                <a:gd name="T9" fmla="*/ 36 h 57"/>
                <a:gd name="T10" fmla="*/ 38 w 80"/>
                <a:gd name="T11" fmla="*/ 38 h 57"/>
                <a:gd name="T12" fmla="*/ 51 w 80"/>
                <a:gd name="T13" fmla="*/ 51 h 57"/>
                <a:gd name="T14" fmla="*/ 53 w 80"/>
                <a:gd name="T15" fmla="*/ 57 h 57"/>
                <a:gd name="T16" fmla="*/ 49 w 80"/>
                <a:gd name="T17" fmla="*/ 57 h 57"/>
                <a:gd name="T18" fmla="*/ 40 w 80"/>
                <a:gd name="T19" fmla="*/ 55 h 57"/>
                <a:gd name="T20" fmla="*/ 36 w 80"/>
                <a:gd name="T21" fmla="*/ 49 h 57"/>
                <a:gd name="T22" fmla="*/ 30 w 80"/>
                <a:gd name="T23" fmla="*/ 43 h 57"/>
                <a:gd name="T24" fmla="*/ 25 w 80"/>
                <a:gd name="T25" fmla="*/ 43 h 57"/>
                <a:gd name="T26" fmla="*/ 19 w 80"/>
                <a:gd name="T27" fmla="*/ 34 h 57"/>
                <a:gd name="T28" fmla="*/ 15 w 80"/>
                <a:gd name="T29" fmla="*/ 30 h 57"/>
                <a:gd name="T30" fmla="*/ 13 w 80"/>
                <a:gd name="T31" fmla="*/ 24 h 57"/>
                <a:gd name="T32" fmla="*/ 2 w 80"/>
                <a:gd name="T33" fmla="*/ 11 h 57"/>
                <a:gd name="T34" fmla="*/ 0 w 80"/>
                <a:gd name="T35" fmla="*/ 5 h 57"/>
                <a:gd name="T36" fmla="*/ 2 w 80"/>
                <a:gd name="T37" fmla="*/ 0 h 57"/>
                <a:gd name="T38" fmla="*/ 76 w 80"/>
                <a:gd name="T39" fmla="*/ 34 h 57"/>
                <a:gd name="T40" fmla="*/ 80 w 80"/>
                <a:gd name="T41" fmla="*/ 40 h 57"/>
                <a:gd name="T42" fmla="*/ 76 w 80"/>
                <a:gd name="T43" fmla="*/ 43 h 57"/>
                <a:gd name="T44" fmla="*/ 72 w 80"/>
                <a:gd name="T45" fmla="*/ 34 h 57"/>
                <a:gd name="T46" fmla="*/ 63 w 80"/>
                <a:gd name="T47" fmla="*/ 15 h 57"/>
                <a:gd name="T48" fmla="*/ 59 w 80"/>
                <a:gd name="T49" fmla="*/ 19 h 57"/>
                <a:gd name="T50" fmla="*/ 61 w 80"/>
                <a:gd name="T51" fmla="*/ 26 h 57"/>
                <a:gd name="T52" fmla="*/ 68 w 80"/>
                <a:gd name="T53" fmla="*/ 26 h 57"/>
                <a:gd name="T54" fmla="*/ 66 w 80"/>
                <a:gd name="T55" fmla="*/ 19 h 57"/>
                <a:gd name="T56" fmla="*/ 63 w 80"/>
                <a:gd name="T57" fmla="*/ 15 h 57"/>
                <a:gd name="T58" fmla="*/ 51 w 80"/>
                <a:gd name="T59" fmla="*/ 11 h 57"/>
                <a:gd name="T60" fmla="*/ 47 w 80"/>
                <a:gd name="T61" fmla="*/ 15 h 57"/>
                <a:gd name="T62" fmla="*/ 53 w 80"/>
                <a:gd name="T63" fmla="*/ 13 h 57"/>
                <a:gd name="T64" fmla="*/ 51 w 80"/>
                <a:gd name="T65" fmla="*/ 1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57">
                  <a:moveTo>
                    <a:pt x="2" y="0"/>
                  </a:moveTo>
                  <a:lnTo>
                    <a:pt x="7" y="7"/>
                  </a:lnTo>
                  <a:lnTo>
                    <a:pt x="9" y="5"/>
                  </a:lnTo>
                  <a:lnTo>
                    <a:pt x="11" y="7"/>
                  </a:lnTo>
                  <a:lnTo>
                    <a:pt x="11" y="11"/>
                  </a:lnTo>
                  <a:lnTo>
                    <a:pt x="17" y="13"/>
                  </a:lnTo>
                  <a:lnTo>
                    <a:pt x="19" y="17"/>
                  </a:lnTo>
                  <a:lnTo>
                    <a:pt x="21" y="17"/>
                  </a:lnTo>
                  <a:lnTo>
                    <a:pt x="30" y="28"/>
                  </a:lnTo>
                  <a:lnTo>
                    <a:pt x="32" y="36"/>
                  </a:lnTo>
                  <a:lnTo>
                    <a:pt x="34" y="34"/>
                  </a:lnTo>
                  <a:lnTo>
                    <a:pt x="38" y="38"/>
                  </a:lnTo>
                  <a:lnTo>
                    <a:pt x="42" y="47"/>
                  </a:lnTo>
                  <a:lnTo>
                    <a:pt x="51" y="51"/>
                  </a:lnTo>
                  <a:lnTo>
                    <a:pt x="53" y="51"/>
                  </a:lnTo>
                  <a:lnTo>
                    <a:pt x="53" y="57"/>
                  </a:lnTo>
                  <a:lnTo>
                    <a:pt x="51" y="55"/>
                  </a:lnTo>
                  <a:lnTo>
                    <a:pt x="49" y="57"/>
                  </a:lnTo>
                  <a:lnTo>
                    <a:pt x="44" y="53"/>
                  </a:lnTo>
                  <a:lnTo>
                    <a:pt x="40" y="55"/>
                  </a:lnTo>
                  <a:lnTo>
                    <a:pt x="36" y="53"/>
                  </a:lnTo>
                  <a:lnTo>
                    <a:pt x="36" y="49"/>
                  </a:lnTo>
                  <a:lnTo>
                    <a:pt x="32" y="47"/>
                  </a:lnTo>
                  <a:lnTo>
                    <a:pt x="30" y="43"/>
                  </a:lnTo>
                  <a:lnTo>
                    <a:pt x="28" y="43"/>
                  </a:lnTo>
                  <a:lnTo>
                    <a:pt x="25" y="43"/>
                  </a:lnTo>
                  <a:lnTo>
                    <a:pt x="23" y="38"/>
                  </a:lnTo>
                  <a:lnTo>
                    <a:pt x="19" y="34"/>
                  </a:lnTo>
                  <a:lnTo>
                    <a:pt x="17" y="30"/>
                  </a:lnTo>
                  <a:lnTo>
                    <a:pt x="15" y="30"/>
                  </a:lnTo>
                  <a:lnTo>
                    <a:pt x="13" y="28"/>
                  </a:lnTo>
                  <a:lnTo>
                    <a:pt x="13" y="24"/>
                  </a:lnTo>
                  <a:lnTo>
                    <a:pt x="9" y="21"/>
                  </a:lnTo>
                  <a:lnTo>
                    <a:pt x="2" y="11"/>
                  </a:lnTo>
                  <a:lnTo>
                    <a:pt x="2" y="7"/>
                  </a:lnTo>
                  <a:lnTo>
                    <a:pt x="0" y="5"/>
                  </a:lnTo>
                  <a:lnTo>
                    <a:pt x="2" y="0"/>
                  </a:lnTo>
                  <a:lnTo>
                    <a:pt x="2" y="0"/>
                  </a:lnTo>
                  <a:close/>
                  <a:moveTo>
                    <a:pt x="72" y="34"/>
                  </a:moveTo>
                  <a:lnTo>
                    <a:pt x="76" y="34"/>
                  </a:lnTo>
                  <a:lnTo>
                    <a:pt x="80" y="36"/>
                  </a:lnTo>
                  <a:lnTo>
                    <a:pt x="80" y="40"/>
                  </a:lnTo>
                  <a:lnTo>
                    <a:pt x="78" y="40"/>
                  </a:lnTo>
                  <a:lnTo>
                    <a:pt x="76" y="43"/>
                  </a:lnTo>
                  <a:lnTo>
                    <a:pt x="72" y="38"/>
                  </a:lnTo>
                  <a:lnTo>
                    <a:pt x="72" y="34"/>
                  </a:lnTo>
                  <a:lnTo>
                    <a:pt x="72" y="34"/>
                  </a:lnTo>
                  <a:close/>
                  <a:moveTo>
                    <a:pt x="63" y="15"/>
                  </a:moveTo>
                  <a:lnTo>
                    <a:pt x="59" y="17"/>
                  </a:lnTo>
                  <a:lnTo>
                    <a:pt x="59" y="19"/>
                  </a:lnTo>
                  <a:lnTo>
                    <a:pt x="59" y="21"/>
                  </a:lnTo>
                  <a:lnTo>
                    <a:pt x="61" y="26"/>
                  </a:lnTo>
                  <a:lnTo>
                    <a:pt x="66" y="28"/>
                  </a:lnTo>
                  <a:lnTo>
                    <a:pt x="68" y="26"/>
                  </a:lnTo>
                  <a:lnTo>
                    <a:pt x="63" y="24"/>
                  </a:lnTo>
                  <a:lnTo>
                    <a:pt x="66" y="19"/>
                  </a:lnTo>
                  <a:lnTo>
                    <a:pt x="66" y="15"/>
                  </a:lnTo>
                  <a:lnTo>
                    <a:pt x="63" y="15"/>
                  </a:lnTo>
                  <a:lnTo>
                    <a:pt x="63" y="15"/>
                  </a:lnTo>
                  <a:close/>
                  <a:moveTo>
                    <a:pt x="51" y="11"/>
                  </a:moveTo>
                  <a:lnTo>
                    <a:pt x="51" y="13"/>
                  </a:lnTo>
                  <a:lnTo>
                    <a:pt x="47" y="15"/>
                  </a:lnTo>
                  <a:lnTo>
                    <a:pt x="51" y="17"/>
                  </a:lnTo>
                  <a:lnTo>
                    <a:pt x="53" y="13"/>
                  </a:lnTo>
                  <a:lnTo>
                    <a:pt x="53" y="11"/>
                  </a:lnTo>
                  <a:lnTo>
                    <a:pt x="51" y="11"/>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65" name="Freeform 152">
              <a:extLst>
                <a:ext uri="{FF2B5EF4-FFF2-40B4-BE49-F238E27FC236}">
                  <a16:creationId xmlns:a16="http://schemas.microsoft.com/office/drawing/2014/main" id="{CFBFBF9C-3B03-43EC-A12F-4C6045ED9B7D}"/>
                </a:ext>
              </a:extLst>
            </p:cNvPr>
            <p:cNvSpPr>
              <a:spLocks/>
            </p:cNvSpPr>
            <p:nvPr/>
          </p:nvSpPr>
          <p:spPr bwMode="auto">
            <a:xfrm>
              <a:off x="5339148" y="4376904"/>
              <a:ext cx="6448" cy="6815"/>
            </a:xfrm>
            <a:custGeom>
              <a:avLst/>
              <a:gdLst>
                <a:gd name="T0" fmla="*/ 0 w 8"/>
                <a:gd name="T1" fmla="*/ 2 h 9"/>
                <a:gd name="T2" fmla="*/ 2 w 8"/>
                <a:gd name="T3" fmla="*/ 4 h 9"/>
                <a:gd name="T4" fmla="*/ 2 w 8"/>
                <a:gd name="T5" fmla="*/ 6 h 9"/>
                <a:gd name="T6" fmla="*/ 4 w 8"/>
                <a:gd name="T7" fmla="*/ 6 h 9"/>
                <a:gd name="T8" fmla="*/ 6 w 8"/>
                <a:gd name="T9" fmla="*/ 9 h 9"/>
                <a:gd name="T10" fmla="*/ 8 w 8"/>
                <a:gd name="T11" fmla="*/ 9 h 9"/>
                <a:gd name="T12" fmla="*/ 4 w 8"/>
                <a:gd name="T13" fmla="*/ 2 h 9"/>
                <a:gd name="T14" fmla="*/ 2 w 8"/>
                <a:gd name="T15" fmla="*/ 0 h 9"/>
                <a:gd name="T16" fmla="*/ 0 w 8"/>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0" y="2"/>
                  </a:moveTo>
                  <a:lnTo>
                    <a:pt x="2" y="4"/>
                  </a:lnTo>
                  <a:lnTo>
                    <a:pt x="2" y="6"/>
                  </a:lnTo>
                  <a:lnTo>
                    <a:pt x="4" y="6"/>
                  </a:lnTo>
                  <a:lnTo>
                    <a:pt x="6" y="9"/>
                  </a:lnTo>
                  <a:lnTo>
                    <a:pt x="8" y="9"/>
                  </a:lnTo>
                  <a:lnTo>
                    <a:pt x="4" y="2"/>
                  </a:lnTo>
                  <a:lnTo>
                    <a:pt x="2" y="0"/>
                  </a:lnTo>
                  <a:lnTo>
                    <a:pt x="0" y="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66" name="Freeform 153">
              <a:extLst>
                <a:ext uri="{FF2B5EF4-FFF2-40B4-BE49-F238E27FC236}">
                  <a16:creationId xmlns:a16="http://schemas.microsoft.com/office/drawing/2014/main" id="{BEF2D089-7764-48AD-8949-3AEF58CE77D3}"/>
                </a:ext>
              </a:extLst>
            </p:cNvPr>
            <p:cNvSpPr>
              <a:spLocks noEditPoints="1"/>
            </p:cNvSpPr>
            <p:nvPr/>
          </p:nvSpPr>
          <p:spPr bwMode="auto">
            <a:xfrm>
              <a:off x="5293199" y="4283025"/>
              <a:ext cx="24991" cy="18927"/>
            </a:xfrm>
            <a:custGeom>
              <a:avLst/>
              <a:gdLst>
                <a:gd name="T0" fmla="*/ 10 w 31"/>
                <a:gd name="T1" fmla="*/ 8 h 25"/>
                <a:gd name="T2" fmla="*/ 10 w 31"/>
                <a:gd name="T3" fmla="*/ 6 h 25"/>
                <a:gd name="T4" fmla="*/ 14 w 31"/>
                <a:gd name="T5" fmla="*/ 4 h 25"/>
                <a:gd name="T6" fmla="*/ 14 w 31"/>
                <a:gd name="T7" fmla="*/ 6 h 25"/>
                <a:gd name="T8" fmla="*/ 12 w 31"/>
                <a:gd name="T9" fmla="*/ 8 h 25"/>
                <a:gd name="T10" fmla="*/ 10 w 31"/>
                <a:gd name="T11" fmla="*/ 8 h 25"/>
                <a:gd name="T12" fmla="*/ 10 w 31"/>
                <a:gd name="T13" fmla="*/ 8 h 25"/>
                <a:gd name="T14" fmla="*/ 10 w 31"/>
                <a:gd name="T15" fmla="*/ 8 h 25"/>
                <a:gd name="T16" fmla="*/ 0 w 31"/>
                <a:gd name="T17" fmla="*/ 23 h 25"/>
                <a:gd name="T18" fmla="*/ 2 w 31"/>
                <a:gd name="T19" fmla="*/ 23 h 25"/>
                <a:gd name="T20" fmla="*/ 6 w 31"/>
                <a:gd name="T21" fmla="*/ 21 h 25"/>
                <a:gd name="T22" fmla="*/ 10 w 31"/>
                <a:gd name="T23" fmla="*/ 21 h 25"/>
                <a:gd name="T24" fmla="*/ 10 w 31"/>
                <a:gd name="T25" fmla="*/ 21 h 25"/>
                <a:gd name="T26" fmla="*/ 12 w 31"/>
                <a:gd name="T27" fmla="*/ 25 h 25"/>
                <a:gd name="T28" fmla="*/ 16 w 31"/>
                <a:gd name="T29" fmla="*/ 23 h 25"/>
                <a:gd name="T30" fmla="*/ 16 w 31"/>
                <a:gd name="T31" fmla="*/ 21 h 25"/>
                <a:gd name="T32" fmla="*/ 19 w 31"/>
                <a:gd name="T33" fmla="*/ 21 h 25"/>
                <a:gd name="T34" fmla="*/ 19 w 31"/>
                <a:gd name="T35" fmla="*/ 25 h 25"/>
                <a:gd name="T36" fmla="*/ 21 w 31"/>
                <a:gd name="T37" fmla="*/ 25 h 25"/>
                <a:gd name="T38" fmla="*/ 25 w 31"/>
                <a:gd name="T39" fmla="*/ 25 h 25"/>
                <a:gd name="T40" fmla="*/ 29 w 31"/>
                <a:gd name="T41" fmla="*/ 23 h 25"/>
                <a:gd name="T42" fmla="*/ 27 w 31"/>
                <a:gd name="T43" fmla="*/ 23 h 25"/>
                <a:gd name="T44" fmla="*/ 23 w 31"/>
                <a:gd name="T45" fmla="*/ 23 h 25"/>
                <a:gd name="T46" fmla="*/ 21 w 31"/>
                <a:gd name="T47" fmla="*/ 21 h 25"/>
                <a:gd name="T48" fmla="*/ 23 w 31"/>
                <a:gd name="T49" fmla="*/ 17 h 25"/>
                <a:gd name="T50" fmla="*/ 25 w 31"/>
                <a:gd name="T51" fmla="*/ 17 h 25"/>
                <a:gd name="T52" fmla="*/ 29 w 31"/>
                <a:gd name="T53" fmla="*/ 17 h 25"/>
                <a:gd name="T54" fmla="*/ 31 w 31"/>
                <a:gd name="T55" fmla="*/ 15 h 25"/>
                <a:gd name="T56" fmla="*/ 29 w 31"/>
                <a:gd name="T57" fmla="*/ 12 h 25"/>
                <a:gd name="T58" fmla="*/ 27 w 31"/>
                <a:gd name="T59" fmla="*/ 12 h 25"/>
                <a:gd name="T60" fmla="*/ 25 w 31"/>
                <a:gd name="T61" fmla="*/ 12 h 25"/>
                <a:gd name="T62" fmla="*/ 21 w 31"/>
                <a:gd name="T63" fmla="*/ 15 h 25"/>
                <a:gd name="T64" fmla="*/ 19 w 31"/>
                <a:gd name="T65" fmla="*/ 17 h 25"/>
                <a:gd name="T66" fmla="*/ 16 w 31"/>
                <a:gd name="T67" fmla="*/ 10 h 25"/>
                <a:gd name="T68" fmla="*/ 19 w 31"/>
                <a:gd name="T69" fmla="*/ 10 h 25"/>
                <a:gd name="T70" fmla="*/ 19 w 31"/>
                <a:gd name="T71" fmla="*/ 6 h 25"/>
                <a:gd name="T72" fmla="*/ 16 w 31"/>
                <a:gd name="T73" fmla="*/ 8 h 25"/>
                <a:gd name="T74" fmla="*/ 16 w 31"/>
                <a:gd name="T75" fmla="*/ 10 h 25"/>
                <a:gd name="T76" fmla="*/ 14 w 31"/>
                <a:gd name="T77" fmla="*/ 12 h 25"/>
                <a:gd name="T78" fmla="*/ 10 w 31"/>
                <a:gd name="T79" fmla="*/ 10 h 25"/>
                <a:gd name="T80" fmla="*/ 8 w 31"/>
                <a:gd name="T81" fmla="*/ 10 h 25"/>
                <a:gd name="T82" fmla="*/ 6 w 31"/>
                <a:gd name="T83" fmla="*/ 8 h 25"/>
                <a:gd name="T84" fmla="*/ 6 w 31"/>
                <a:gd name="T85" fmla="*/ 4 h 25"/>
                <a:gd name="T86" fmla="*/ 6 w 31"/>
                <a:gd name="T87" fmla="*/ 2 h 25"/>
                <a:gd name="T88" fmla="*/ 6 w 31"/>
                <a:gd name="T89" fmla="*/ 2 h 25"/>
                <a:gd name="T90" fmla="*/ 6 w 31"/>
                <a:gd name="T91" fmla="*/ 0 h 25"/>
                <a:gd name="T92" fmla="*/ 4 w 31"/>
                <a:gd name="T93" fmla="*/ 2 h 25"/>
                <a:gd name="T94" fmla="*/ 4 w 31"/>
                <a:gd name="T95" fmla="*/ 4 h 25"/>
                <a:gd name="T96" fmla="*/ 4 w 31"/>
                <a:gd name="T97" fmla="*/ 6 h 25"/>
                <a:gd name="T98" fmla="*/ 4 w 31"/>
                <a:gd name="T99" fmla="*/ 10 h 25"/>
                <a:gd name="T100" fmla="*/ 4 w 31"/>
                <a:gd name="T101" fmla="*/ 12 h 25"/>
                <a:gd name="T102" fmla="*/ 6 w 31"/>
                <a:gd name="T103" fmla="*/ 12 h 25"/>
                <a:gd name="T104" fmla="*/ 2 w 31"/>
                <a:gd name="T105" fmla="*/ 17 h 25"/>
                <a:gd name="T106" fmla="*/ 0 w 31"/>
                <a:gd name="T107" fmla="*/ 21 h 25"/>
                <a:gd name="T108" fmla="*/ 0 w 31"/>
                <a:gd name="T109"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25">
                  <a:moveTo>
                    <a:pt x="10" y="8"/>
                  </a:moveTo>
                  <a:lnTo>
                    <a:pt x="10" y="6"/>
                  </a:lnTo>
                  <a:lnTo>
                    <a:pt x="14" y="4"/>
                  </a:lnTo>
                  <a:lnTo>
                    <a:pt x="14" y="6"/>
                  </a:lnTo>
                  <a:lnTo>
                    <a:pt x="12" y="8"/>
                  </a:lnTo>
                  <a:lnTo>
                    <a:pt x="10" y="8"/>
                  </a:lnTo>
                  <a:lnTo>
                    <a:pt x="10" y="8"/>
                  </a:lnTo>
                  <a:lnTo>
                    <a:pt x="10" y="8"/>
                  </a:lnTo>
                  <a:close/>
                  <a:moveTo>
                    <a:pt x="0" y="23"/>
                  </a:moveTo>
                  <a:lnTo>
                    <a:pt x="2" y="23"/>
                  </a:lnTo>
                  <a:lnTo>
                    <a:pt x="6" y="21"/>
                  </a:lnTo>
                  <a:lnTo>
                    <a:pt x="10" y="21"/>
                  </a:lnTo>
                  <a:lnTo>
                    <a:pt x="10" y="21"/>
                  </a:lnTo>
                  <a:lnTo>
                    <a:pt x="12" y="25"/>
                  </a:lnTo>
                  <a:lnTo>
                    <a:pt x="16" y="23"/>
                  </a:lnTo>
                  <a:lnTo>
                    <a:pt x="16" y="21"/>
                  </a:lnTo>
                  <a:lnTo>
                    <a:pt x="19" y="21"/>
                  </a:lnTo>
                  <a:lnTo>
                    <a:pt x="19" y="25"/>
                  </a:lnTo>
                  <a:lnTo>
                    <a:pt x="21" y="25"/>
                  </a:lnTo>
                  <a:lnTo>
                    <a:pt x="25" y="25"/>
                  </a:lnTo>
                  <a:lnTo>
                    <a:pt x="29" y="23"/>
                  </a:lnTo>
                  <a:lnTo>
                    <a:pt x="27" y="23"/>
                  </a:lnTo>
                  <a:lnTo>
                    <a:pt x="23" y="23"/>
                  </a:lnTo>
                  <a:lnTo>
                    <a:pt x="21" y="21"/>
                  </a:lnTo>
                  <a:lnTo>
                    <a:pt x="23" y="17"/>
                  </a:lnTo>
                  <a:lnTo>
                    <a:pt x="25" y="17"/>
                  </a:lnTo>
                  <a:lnTo>
                    <a:pt x="29" y="17"/>
                  </a:lnTo>
                  <a:lnTo>
                    <a:pt x="31" y="15"/>
                  </a:lnTo>
                  <a:lnTo>
                    <a:pt x="29" y="12"/>
                  </a:lnTo>
                  <a:lnTo>
                    <a:pt x="27" y="12"/>
                  </a:lnTo>
                  <a:lnTo>
                    <a:pt x="25" y="12"/>
                  </a:lnTo>
                  <a:lnTo>
                    <a:pt x="21" y="15"/>
                  </a:lnTo>
                  <a:lnTo>
                    <a:pt x="19" y="17"/>
                  </a:lnTo>
                  <a:lnTo>
                    <a:pt x="16" y="10"/>
                  </a:lnTo>
                  <a:lnTo>
                    <a:pt x="19" y="10"/>
                  </a:lnTo>
                  <a:lnTo>
                    <a:pt x="19" y="6"/>
                  </a:lnTo>
                  <a:lnTo>
                    <a:pt x="16" y="8"/>
                  </a:lnTo>
                  <a:lnTo>
                    <a:pt x="16" y="10"/>
                  </a:lnTo>
                  <a:lnTo>
                    <a:pt x="14" y="12"/>
                  </a:lnTo>
                  <a:lnTo>
                    <a:pt x="10" y="10"/>
                  </a:lnTo>
                  <a:lnTo>
                    <a:pt x="8" y="10"/>
                  </a:lnTo>
                  <a:lnTo>
                    <a:pt x="6" y="8"/>
                  </a:lnTo>
                  <a:lnTo>
                    <a:pt x="6" y="4"/>
                  </a:lnTo>
                  <a:lnTo>
                    <a:pt x="6" y="2"/>
                  </a:lnTo>
                  <a:lnTo>
                    <a:pt x="6" y="2"/>
                  </a:lnTo>
                  <a:lnTo>
                    <a:pt x="6" y="0"/>
                  </a:lnTo>
                  <a:lnTo>
                    <a:pt x="4" y="2"/>
                  </a:lnTo>
                  <a:lnTo>
                    <a:pt x="4" y="4"/>
                  </a:lnTo>
                  <a:lnTo>
                    <a:pt x="4" y="6"/>
                  </a:lnTo>
                  <a:lnTo>
                    <a:pt x="4" y="10"/>
                  </a:lnTo>
                  <a:lnTo>
                    <a:pt x="4" y="12"/>
                  </a:lnTo>
                  <a:lnTo>
                    <a:pt x="6" y="12"/>
                  </a:lnTo>
                  <a:lnTo>
                    <a:pt x="2" y="17"/>
                  </a:lnTo>
                  <a:lnTo>
                    <a:pt x="0" y="21"/>
                  </a:lnTo>
                  <a:lnTo>
                    <a:pt x="0" y="2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67" name="Freeform 154">
              <a:extLst>
                <a:ext uri="{FF2B5EF4-FFF2-40B4-BE49-F238E27FC236}">
                  <a16:creationId xmlns:a16="http://schemas.microsoft.com/office/drawing/2014/main" id="{AB1B678D-028F-4C29-8240-B33D7C5145EC}"/>
                </a:ext>
              </a:extLst>
            </p:cNvPr>
            <p:cNvSpPr>
              <a:spLocks/>
            </p:cNvSpPr>
            <p:nvPr/>
          </p:nvSpPr>
          <p:spPr bwMode="auto">
            <a:xfrm>
              <a:off x="5198077" y="3761400"/>
              <a:ext cx="8061" cy="9085"/>
            </a:xfrm>
            <a:custGeom>
              <a:avLst/>
              <a:gdLst>
                <a:gd name="T0" fmla="*/ 4 w 10"/>
                <a:gd name="T1" fmla="*/ 0 h 12"/>
                <a:gd name="T2" fmla="*/ 2 w 10"/>
                <a:gd name="T3" fmla="*/ 4 h 12"/>
                <a:gd name="T4" fmla="*/ 0 w 10"/>
                <a:gd name="T5" fmla="*/ 6 h 12"/>
                <a:gd name="T6" fmla="*/ 6 w 10"/>
                <a:gd name="T7" fmla="*/ 12 h 12"/>
                <a:gd name="T8" fmla="*/ 10 w 10"/>
                <a:gd name="T9" fmla="*/ 8 h 12"/>
                <a:gd name="T10" fmla="*/ 8 w 10"/>
                <a:gd name="T11" fmla="*/ 6 h 12"/>
                <a:gd name="T12" fmla="*/ 10 w 10"/>
                <a:gd name="T13" fmla="*/ 4 h 12"/>
                <a:gd name="T14" fmla="*/ 10 w 10"/>
                <a:gd name="T15" fmla="*/ 0 h 12"/>
                <a:gd name="T16" fmla="*/ 8 w 10"/>
                <a:gd name="T17" fmla="*/ 0 h 12"/>
                <a:gd name="T18" fmla="*/ 6 w 10"/>
                <a:gd name="T19" fmla="*/ 0 h 12"/>
                <a:gd name="T20" fmla="*/ 4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4" y="0"/>
                  </a:moveTo>
                  <a:lnTo>
                    <a:pt x="2" y="4"/>
                  </a:lnTo>
                  <a:lnTo>
                    <a:pt x="0" y="6"/>
                  </a:lnTo>
                  <a:lnTo>
                    <a:pt x="6" y="12"/>
                  </a:lnTo>
                  <a:lnTo>
                    <a:pt x="10" y="8"/>
                  </a:lnTo>
                  <a:lnTo>
                    <a:pt x="8" y="6"/>
                  </a:lnTo>
                  <a:lnTo>
                    <a:pt x="10" y="4"/>
                  </a:lnTo>
                  <a:lnTo>
                    <a:pt x="10" y="0"/>
                  </a:lnTo>
                  <a:lnTo>
                    <a:pt x="8" y="0"/>
                  </a:lnTo>
                  <a:lnTo>
                    <a:pt x="6" y="0"/>
                  </a:lnTo>
                  <a:lnTo>
                    <a:pt x="4"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68" name="Freeform 155">
              <a:extLst>
                <a:ext uri="{FF2B5EF4-FFF2-40B4-BE49-F238E27FC236}">
                  <a16:creationId xmlns:a16="http://schemas.microsoft.com/office/drawing/2014/main" id="{F5779341-85EB-4615-9BE6-EC2CE970B268}"/>
                </a:ext>
              </a:extLst>
            </p:cNvPr>
            <p:cNvSpPr>
              <a:spLocks/>
            </p:cNvSpPr>
            <p:nvPr/>
          </p:nvSpPr>
          <p:spPr bwMode="auto">
            <a:xfrm>
              <a:off x="5165833" y="3772000"/>
              <a:ext cx="8061" cy="9842"/>
            </a:xfrm>
            <a:custGeom>
              <a:avLst/>
              <a:gdLst>
                <a:gd name="T0" fmla="*/ 0 w 10"/>
                <a:gd name="T1" fmla="*/ 0 h 13"/>
                <a:gd name="T2" fmla="*/ 0 w 10"/>
                <a:gd name="T3" fmla="*/ 7 h 13"/>
                <a:gd name="T4" fmla="*/ 4 w 10"/>
                <a:gd name="T5" fmla="*/ 13 h 13"/>
                <a:gd name="T6" fmla="*/ 6 w 10"/>
                <a:gd name="T7" fmla="*/ 13 h 13"/>
                <a:gd name="T8" fmla="*/ 10 w 10"/>
                <a:gd name="T9" fmla="*/ 9 h 13"/>
                <a:gd name="T10" fmla="*/ 8 w 10"/>
                <a:gd name="T11" fmla="*/ 9 h 13"/>
                <a:gd name="T12" fmla="*/ 6 w 10"/>
                <a:gd name="T13" fmla="*/ 2 h 13"/>
                <a:gd name="T14" fmla="*/ 2 w 10"/>
                <a:gd name="T15" fmla="*/ 0 h 13"/>
                <a:gd name="T16" fmla="*/ 0 w 10"/>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0" y="0"/>
                  </a:moveTo>
                  <a:lnTo>
                    <a:pt x="0" y="7"/>
                  </a:lnTo>
                  <a:lnTo>
                    <a:pt x="4" y="13"/>
                  </a:lnTo>
                  <a:lnTo>
                    <a:pt x="6" y="13"/>
                  </a:lnTo>
                  <a:lnTo>
                    <a:pt x="10" y="9"/>
                  </a:lnTo>
                  <a:lnTo>
                    <a:pt x="8" y="9"/>
                  </a:lnTo>
                  <a:lnTo>
                    <a:pt x="6" y="2"/>
                  </a:lnTo>
                  <a:lnTo>
                    <a:pt x="2" y="0"/>
                  </a:lnTo>
                  <a:lnTo>
                    <a:pt x="0"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69" name="Freeform 156">
              <a:extLst>
                <a:ext uri="{FF2B5EF4-FFF2-40B4-BE49-F238E27FC236}">
                  <a16:creationId xmlns:a16="http://schemas.microsoft.com/office/drawing/2014/main" id="{75D1A375-26CA-4264-85FA-00710B9504A9}"/>
                </a:ext>
              </a:extLst>
            </p:cNvPr>
            <p:cNvSpPr>
              <a:spLocks noEditPoints="1"/>
            </p:cNvSpPr>
            <p:nvPr/>
          </p:nvSpPr>
          <p:spPr bwMode="auto">
            <a:xfrm>
              <a:off x="4966723" y="3634968"/>
              <a:ext cx="122529" cy="214253"/>
            </a:xfrm>
            <a:custGeom>
              <a:avLst/>
              <a:gdLst>
                <a:gd name="T0" fmla="*/ 44 w 152"/>
                <a:gd name="T1" fmla="*/ 278 h 283"/>
                <a:gd name="T2" fmla="*/ 72 w 152"/>
                <a:gd name="T3" fmla="*/ 272 h 283"/>
                <a:gd name="T4" fmla="*/ 82 w 152"/>
                <a:gd name="T5" fmla="*/ 255 h 283"/>
                <a:gd name="T6" fmla="*/ 84 w 152"/>
                <a:gd name="T7" fmla="*/ 242 h 283"/>
                <a:gd name="T8" fmla="*/ 88 w 152"/>
                <a:gd name="T9" fmla="*/ 234 h 283"/>
                <a:gd name="T10" fmla="*/ 101 w 152"/>
                <a:gd name="T11" fmla="*/ 202 h 283"/>
                <a:gd name="T12" fmla="*/ 118 w 152"/>
                <a:gd name="T13" fmla="*/ 164 h 283"/>
                <a:gd name="T14" fmla="*/ 126 w 152"/>
                <a:gd name="T15" fmla="*/ 139 h 283"/>
                <a:gd name="T16" fmla="*/ 133 w 152"/>
                <a:gd name="T17" fmla="*/ 112 h 283"/>
                <a:gd name="T18" fmla="*/ 137 w 152"/>
                <a:gd name="T19" fmla="*/ 95 h 283"/>
                <a:gd name="T20" fmla="*/ 139 w 152"/>
                <a:gd name="T21" fmla="*/ 82 h 283"/>
                <a:gd name="T22" fmla="*/ 139 w 152"/>
                <a:gd name="T23" fmla="*/ 72 h 283"/>
                <a:gd name="T24" fmla="*/ 147 w 152"/>
                <a:gd name="T25" fmla="*/ 82 h 283"/>
                <a:gd name="T26" fmla="*/ 152 w 152"/>
                <a:gd name="T27" fmla="*/ 70 h 283"/>
                <a:gd name="T28" fmla="*/ 147 w 152"/>
                <a:gd name="T29" fmla="*/ 57 h 283"/>
                <a:gd name="T30" fmla="*/ 147 w 152"/>
                <a:gd name="T31" fmla="*/ 42 h 283"/>
                <a:gd name="T32" fmla="*/ 143 w 152"/>
                <a:gd name="T33" fmla="*/ 17 h 283"/>
                <a:gd name="T34" fmla="*/ 135 w 152"/>
                <a:gd name="T35" fmla="*/ 6 h 283"/>
                <a:gd name="T36" fmla="*/ 131 w 152"/>
                <a:gd name="T37" fmla="*/ 6 h 283"/>
                <a:gd name="T38" fmla="*/ 126 w 152"/>
                <a:gd name="T39" fmla="*/ 11 h 283"/>
                <a:gd name="T40" fmla="*/ 124 w 152"/>
                <a:gd name="T41" fmla="*/ 21 h 283"/>
                <a:gd name="T42" fmla="*/ 116 w 152"/>
                <a:gd name="T43" fmla="*/ 34 h 283"/>
                <a:gd name="T44" fmla="*/ 110 w 152"/>
                <a:gd name="T45" fmla="*/ 34 h 283"/>
                <a:gd name="T46" fmla="*/ 110 w 152"/>
                <a:gd name="T47" fmla="*/ 44 h 283"/>
                <a:gd name="T48" fmla="*/ 103 w 152"/>
                <a:gd name="T49" fmla="*/ 46 h 283"/>
                <a:gd name="T50" fmla="*/ 105 w 152"/>
                <a:gd name="T51" fmla="*/ 57 h 283"/>
                <a:gd name="T52" fmla="*/ 95 w 152"/>
                <a:gd name="T53" fmla="*/ 63 h 283"/>
                <a:gd name="T54" fmla="*/ 91 w 152"/>
                <a:gd name="T55" fmla="*/ 57 h 283"/>
                <a:gd name="T56" fmla="*/ 88 w 152"/>
                <a:gd name="T57" fmla="*/ 68 h 283"/>
                <a:gd name="T58" fmla="*/ 86 w 152"/>
                <a:gd name="T59" fmla="*/ 74 h 283"/>
                <a:gd name="T60" fmla="*/ 84 w 152"/>
                <a:gd name="T61" fmla="*/ 65 h 283"/>
                <a:gd name="T62" fmla="*/ 76 w 152"/>
                <a:gd name="T63" fmla="*/ 82 h 283"/>
                <a:gd name="T64" fmla="*/ 69 w 152"/>
                <a:gd name="T65" fmla="*/ 74 h 283"/>
                <a:gd name="T66" fmla="*/ 57 w 152"/>
                <a:gd name="T67" fmla="*/ 78 h 283"/>
                <a:gd name="T68" fmla="*/ 55 w 152"/>
                <a:gd name="T69" fmla="*/ 80 h 283"/>
                <a:gd name="T70" fmla="*/ 40 w 152"/>
                <a:gd name="T71" fmla="*/ 86 h 283"/>
                <a:gd name="T72" fmla="*/ 32 w 152"/>
                <a:gd name="T73" fmla="*/ 89 h 283"/>
                <a:gd name="T74" fmla="*/ 21 w 152"/>
                <a:gd name="T75" fmla="*/ 112 h 283"/>
                <a:gd name="T76" fmla="*/ 23 w 152"/>
                <a:gd name="T77" fmla="*/ 127 h 283"/>
                <a:gd name="T78" fmla="*/ 32 w 152"/>
                <a:gd name="T79" fmla="*/ 148 h 283"/>
                <a:gd name="T80" fmla="*/ 27 w 152"/>
                <a:gd name="T81" fmla="*/ 164 h 283"/>
                <a:gd name="T82" fmla="*/ 19 w 152"/>
                <a:gd name="T83" fmla="*/ 177 h 283"/>
                <a:gd name="T84" fmla="*/ 6 w 152"/>
                <a:gd name="T85" fmla="*/ 190 h 283"/>
                <a:gd name="T86" fmla="*/ 2 w 152"/>
                <a:gd name="T87" fmla="*/ 209 h 283"/>
                <a:gd name="T88" fmla="*/ 6 w 152"/>
                <a:gd name="T89" fmla="*/ 228 h 283"/>
                <a:gd name="T90" fmla="*/ 10 w 152"/>
                <a:gd name="T91" fmla="*/ 236 h 283"/>
                <a:gd name="T92" fmla="*/ 6 w 152"/>
                <a:gd name="T93" fmla="*/ 249 h 283"/>
                <a:gd name="T94" fmla="*/ 10 w 152"/>
                <a:gd name="T95" fmla="*/ 264 h 283"/>
                <a:gd name="T96" fmla="*/ 19 w 152"/>
                <a:gd name="T97" fmla="*/ 274 h 283"/>
                <a:gd name="T98" fmla="*/ 29 w 152"/>
                <a:gd name="T99" fmla="*/ 278 h 283"/>
                <a:gd name="T100" fmla="*/ 34 w 152"/>
                <a:gd name="T101" fmla="*/ 283 h 283"/>
                <a:gd name="T102" fmla="*/ 122 w 152"/>
                <a:gd name="T103" fmla="*/ 17 h 283"/>
                <a:gd name="T104" fmla="*/ 118 w 152"/>
                <a:gd name="T105" fmla="*/ 25 h 283"/>
                <a:gd name="T106" fmla="*/ 118 w 152"/>
                <a:gd name="T107" fmla="*/ 25 h 283"/>
                <a:gd name="T108" fmla="*/ 116 w 152"/>
                <a:gd name="T109" fmla="*/ 25 h 283"/>
                <a:gd name="T110" fmla="*/ 112 w 152"/>
                <a:gd name="T111" fmla="*/ 25 h 283"/>
                <a:gd name="T112" fmla="*/ 139 w 152"/>
                <a:gd name="T113" fmla="*/ 99 h 283"/>
                <a:gd name="T114" fmla="*/ 141 w 152"/>
                <a:gd name="T115" fmla="*/ 99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283">
                  <a:moveTo>
                    <a:pt x="34" y="283"/>
                  </a:moveTo>
                  <a:lnTo>
                    <a:pt x="36" y="280"/>
                  </a:lnTo>
                  <a:lnTo>
                    <a:pt x="40" y="280"/>
                  </a:lnTo>
                  <a:lnTo>
                    <a:pt x="44" y="278"/>
                  </a:lnTo>
                  <a:lnTo>
                    <a:pt x="48" y="274"/>
                  </a:lnTo>
                  <a:lnTo>
                    <a:pt x="61" y="272"/>
                  </a:lnTo>
                  <a:lnTo>
                    <a:pt x="65" y="274"/>
                  </a:lnTo>
                  <a:lnTo>
                    <a:pt x="72" y="272"/>
                  </a:lnTo>
                  <a:lnTo>
                    <a:pt x="74" y="268"/>
                  </a:lnTo>
                  <a:lnTo>
                    <a:pt x="76" y="268"/>
                  </a:lnTo>
                  <a:lnTo>
                    <a:pt x="78" y="261"/>
                  </a:lnTo>
                  <a:lnTo>
                    <a:pt x="82" y="255"/>
                  </a:lnTo>
                  <a:lnTo>
                    <a:pt x="82" y="253"/>
                  </a:lnTo>
                  <a:lnTo>
                    <a:pt x="84" y="249"/>
                  </a:lnTo>
                  <a:lnTo>
                    <a:pt x="84" y="245"/>
                  </a:lnTo>
                  <a:lnTo>
                    <a:pt x="84" y="242"/>
                  </a:lnTo>
                  <a:lnTo>
                    <a:pt x="86" y="240"/>
                  </a:lnTo>
                  <a:lnTo>
                    <a:pt x="88" y="234"/>
                  </a:lnTo>
                  <a:lnTo>
                    <a:pt x="88" y="234"/>
                  </a:lnTo>
                  <a:lnTo>
                    <a:pt x="88" y="234"/>
                  </a:lnTo>
                  <a:lnTo>
                    <a:pt x="93" y="228"/>
                  </a:lnTo>
                  <a:lnTo>
                    <a:pt x="97" y="213"/>
                  </a:lnTo>
                  <a:lnTo>
                    <a:pt x="99" y="207"/>
                  </a:lnTo>
                  <a:lnTo>
                    <a:pt x="101" y="202"/>
                  </a:lnTo>
                  <a:lnTo>
                    <a:pt x="103" y="196"/>
                  </a:lnTo>
                  <a:lnTo>
                    <a:pt x="107" y="186"/>
                  </a:lnTo>
                  <a:lnTo>
                    <a:pt x="114" y="169"/>
                  </a:lnTo>
                  <a:lnTo>
                    <a:pt x="118" y="164"/>
                  </a:lnTo>
                  <a:lnTo>
                    <a:pt x="118" y="156"/>
                  </a:lnTo>
                  <a:lnTo>
                    <a:pt x="120" y="150"/>
                  </a:lnTo>
                  <a:lnTo>
                    <a:pt x="122" y="148"/>
                  </a:lnTo>
                  <a:lnTo>
                    <a:pt x="126" y="139"/>
                  </a:lnTo>
                  <a:lnTo>
                    <a:pt x="128" y="129"/>
                  </a:lnTo>
                  <a:lnTo>
                    <a:pt x="131" y="120"/>
                  </a:lnTo>
                  <a:lnTo>
                    <a:pt x="133" y="118"/>
                  </a:lnTo>
                  <a:lnTo>
                    <a:pt x="133" y="112"/>
                  </a:lnTo>
                  <a:lnTo>
                    <a:pt x="131" y="110"/>
                  </a:lnTo>
                  <a:lnTo>
                    <a:pt x="133" y="103"/>
                  </a:lnTo>
                  <a:lnTo>
                    <a:pt x="137" y="99"/>
                  </a:lnTo>
                  <a:lnTo>
                    <a:pt x="137" y="95"/>
                  </a:lnTo>
                  <a:lnTo>
                    <a:pt x="139" y="93"/>
                  </a:lnTo>
                  <a:lnTo>
                    <a:pt x="139" y="89"/>
                  </a:lnTo>
                  <a:lnTo>
                    <a:pt x="137" y="86"/>
                  </a:lnTo>
                  <a:lnTo>
                    <a:pt x="139" y="82"/>
                  </a:lnTo>
                  <a:lnTo>
                    <a:pt x="139" y="78"/>
                  </a:lnTo>
                  <a:lnTo>
                    <a:pt x="137" y="76"/>
                  </a:lnTo>
                  <a:lnTo>
                    <a:pt x="137" y="72"/>
                  </a:lnTo>
                  <a:lnTo>
                    <a:pt x="139" y="72"/>
                  </a:lnTo>
                  <a:lnTo>
                    <a:pt x="141" y="72"/>
                  </a:lnTo>
                  <a:lnTo>
                    <a:pt x="141" y="76"/>
                  </a:lnTo>
                  <a:lnTo>
                    <a:pt x="145" y="80"/>
                  </a:lnTo>
                  <a:lnTo>
                    <a:pt x="147" y="82"/>
                  </a:lnTo>
                  <a:lnTo>
                    <a:pt x="150" y="78"/>
                  </a:lnTo>
                  <a:lnTo>
                    <a:pt x="150" y="76"/>
                  </a:lnTo>
                  <a:lnTo>
                    <a:pt x="150" y="74"/>
                  </a:lnTo>
                  <a:lnTo>
                    <a:pt x="152" y="70"/>
                  </a:lnTo>
                  <a:lnTo>
                    <a:pt x="152" y="70"/>
                  </a:lnTo>
                  <a:lnTo>
                    <a:pt x="152" y="65"/>
                  </a:lnTo>
                  <a:lnTo>
                    <a:pt x="147" y="59"/>
                  </a:lnTo>
                  <a:lnTo>
                    <a:pt x="147" y="57"/>
                  </a:lnTo>
                  <a:lnTo>
                    <a:pt x="147" y="55"/>
                  </a:lnTo>
                  <a:lnTo>
                    <a:pt x="147" y="51"/>
                  </a:lnTo>
                  <a:lnTo>
                    <a:pt x="147" y="44"/>
                  </a:lnTo>
                  <a:lnTo>
                    <a:pt x="147" y="42"/>
                  </a:lnTo>
                  <a:lnTo>
                    <a:pt x="150" y="32"/>
                  </a:lnTo>
                  <a:lnTo>
                    <a:pt x="145" y="30"/>
                  </a:lnTo>
                  <a:lnTo>
                    <a:pt x="145" y="19"/>
                  </a:lnTo>
                  <a:lnTo>
                    <a:pt x="143" y="17"/>
                  </a:lnTo>
                  <a:lnTo>
                    <a:pt x="141" y="17"/>
                  </a:lnTo>
                  <a:lnTo>
                    <a:pt x="139" y="13"/>
                  </a:lnTo>
                  <a:lnTo>
                    <a:pt x="139" y="8"/>
                  </a:lnTo>
                  <a:lnTo>
                    <a:pt x="135" y="6"/>
                  </a:lnTo>
                  <a:lnTo>
                    <a:pt x="137" y="4"/>
                  </a:lnTo>
                  <a:lnTo>
                    <a:pt x="135" y="0"/>
                  </a:lnTo>
                  <a:lnTo>
                    <a:pt x="131" y="4"/>
                  </a:lnTo>
                  <a:lnTo>
                    <a:pt x="131" y="6"/>
                  </a:lnTo>
                  <a:lnTo>
                    <a:pt x="128" y="8"/>
                  </a:lnTo>
                  <a:lnTo>
                    <a:pt x="124" y="6"/>
                  </a:lnTo>
                  <a:lnTo>
                    <a:pt x="122" y="6"/>
                  </a:lnTo>
                  <a:lnTo>
                    <a:pt x="126" y="11"/>
                  </a:lnTo>
                  <a:lnTo>
                    <a:pt x="126" y="13"/>
                  </a:lnTo>
                  <a:lnTo>
                    <a:pt x="128" y="17"/>
                  </a:lnTo>
                  <a:lnTo>
                    <a:pt x="128" y="17"/>
                  </a:lnTo>
                  <a:lnTo>
                    <a:pt x="124" y="21"/>
                  </a:lnTo>
                  <a:lnTo>
                    <a:pt x="124" y="27"/>
                  </a:lnTo>
                  <a:lnTo>
                    <a:pt x="122" y="32"/>
                  </a:lnTo>
                  <a:lnTo>
                    <a:pt x="120" y="30"/>
                  </a:lnTo>
                  <a:lnTo>
                    <a:pt x="116" y="34"/>
                  </a:lnTo>
                  <a:lnTo>
                    <a:pt x="116" y="38"/>
                  </a:lnTo>
                  <a:lnTo>
                    <a:pt x="114" y="38"/>
                  </a:lnTo>
                  <a:lnTo>
                    <a:pt x="112" y="38"/>
                  </a:lnTo>
                  <a:lnTo>
                    <a:pt x="110" y="34"/>
                  </a:lnTo>
                  <a:lnTo>
                    <a:pt x="107" y="32"/>
                  </a:lnTo>
                  <a:lnTo>
                    <a:pt x="105" y="36"/>
                  </a:lnTo>
                  <a:lnTo>
                    <a:pt x="105" y="40"/>
                  </a:lnTo>
                  <a:lnTo>
                    <a:pt x="110" y="44"/>
                  </a:lnTo>
                  <a:lnTo>
                    <a:pt x="110" y="44"/>
                  </a:lnTo>
                  <a:lnTo>
                    <a:pt x="110" y="46"/>
                  </a:lnTo>
                  <a:lnTo>
                    <a:pt x="107" y="46"/>
                  </a:lnTo>
                  <a:lnTo>
                    <a:pt x="103" y="46"/>
                  </a:lnTo>
                  <a:lnTo>
                    <a:pt x="103" y="51"/>
                  </a:lnTo>
                  <a:lnTo>
                    <a:pt x="107" y="53"/>
                  </a:lnTo>
                  <a:lnTo>
                    <a:pt x="107" y="55"/>
                  </a:lnTo>
                  <a:lnTo>
                    <a:pt x="105" y="57"/>
                  </a:lnTo>
                  <a:lnTo>
                    <a:pt x="105" y="55"/>
                  </a:lnTo>
                  <a:lnTo>
                    <a:pt x="101" y="55"/>
                  </a:lnTo>
                  <a:lnTo>
                    <a:pt x="101" y="57"/>
                  </a:lnTo>
                  <a:lnTo>
                    <a:pt x="95" y="63"/>
                  </a:lnTo>
                  <a:lnTo>
                    <a:pt x="95" y="59"/>
                  </a:lnTo>
                  <a:lnTo>
                    <a:pt x="97" y="57"/>
                  </a:lnTo>
                  <a:lnTo>
                    <a:pt x="95" y="55"/>
                  </a:lnTo>
                  <a:lnTo>
                    <a:pt x="91" y="57"/>
                  </a:lnTo>
                  <a:lnTo>
                    <a:pt x="93" y="59"/>
                  </a:lnTo>
                  <a:lnTo>
                    <a:pt x="93" y="61"/>
                  </a:lnTo>
                  <a:lnTo>
                    <a:pt x="88" y="63"/>
                  </a:lnTo>
                  <a:lnTo>
                    <a:pt x="88" y="68"/>
                  </a:lnTo>
                  <a:lnTo>
                    <a:pt x="93" y="68"/>
                  </a:lnTo>
                  <a:lnTo>
                    <a:pt x="93" y="70"/>
                  </a:lnTo>
                  <a:lnTo>
                    <a:pt x="88" y="72"/>
                  </a:lnTo>
                  <a:lnTo>
                    <a:pt x="86" y="74"/>
                  </a:lnTo>
                  <a:lnTo>
                    <a:pt x="86" y="70"/>
                  </a:lnTo>
                  <a:lnTo>
                    <a:pt x="84" y="70"/>
                  </a:lnTo>
                  <a:lnTo>
                    <a:pt x="86" y="68"/>
                  </a:lnTo>
                  <a:lnTo>
                    <a:pt x="84" y="65"/>
                  </a:lnTo>
                  <a:lnTo>
                    <a:pt x="76" y="72"/>
                  </a:lnTo>
                  <a:lnTo>
                    <a:pt x="76" y="78"/>
                  </a:lnTo>
                  <a:lnTo>
                    <a:pt x="76" y="80"/>
                  </a:lnTo>
                  <a:lnTo>
                    <a:pt x="76" y="82"/>
                  </a:lnTo>
                  <a:lnTo>
                    <a:pt x="74" y="82"/>
                  </a:lnTo>
                  <a:lnTo>
                    <a:pt x="72" y="80"/>
                  </a:lnTo>
                  <a:lnTo>
                    <a:pt x="72" y="76"/>
                  </a:lnTo>
                  <a:lnTo>
                    <a:pt x="69" y="74"/>
                  </a:lnTo>
                  <a:lnTo>
                    <a:pt x="65" y="80"/>
                  </a:lnTo>
                  <a:lnTo>
                    <a:pt x="59" y="76"/>
                  </a:lnTo>
                  <a:lnTo>
                    <a:pt x="59" y="78"/>
                  </a:lnTo>
                  <a:lnTo>
                    <a:pt x="57" y="78"/>
                  </a:lnTo>
                  <a:lnTo>
                    <a:pt x="57" y="84"/>
                  </a:lnTo>
                  <a:lnTo>
                    <a:pt x="57" y="82"/>
                  </a:lnTo>
                  <a:lnTo>
                    <a:pt x="55" y="84"/>
                  </a:lnTo>
                  <a:lnTo>
                    <a:pt x="55" y="80"/>
                  </a:lnTo>
                  <a:lnTo>
                    <a:pt x="53" y="80"/>
                  </a:lnTo>
                  <a:lnTo>
                    <a:pt x="51" y="82"/>
                  </a:lnTo>
                  <a:lnTo>
                    <a:pt x="48" y="80"/>
                  </a:lnTo>
                  <a:lnTo>
                    <a:pt x="40" y="86"/>
                  </a:lnTo>
                  <a:lnTo>
                    <a:pt x="38" y="86"/>
                  </a:lnTo>
                  <a:lnTo>
                    <a:pt x="36" y="86"/>
                  </a:lnTo>
                  <a:lnTo>
                    <a:pt x="34" y="84"/>
                  </a:lnTo>
                  <a:lnTo>
                    <a:pt x="32" y="89"/>
                  </a:lnTo>
                  <a:lnTo>
                    <a:pt x="32" y="95"/>
                  </a:lnTo>
                  <a:lnTo>
                    <a:pt x="25" y="103"/>
                  </a:lnTo>
                  <a:lnTo>
                    <a:pt x="25" y="105"/>
                  </a:lnTo>
                  <a:lnTo>
                    <a:pt x="21" y="112"/>
                  </a:lnTo>
                  <a:lnTo>
                    <a:pt x="21" y="114"/>
                  </a:lnTo>
                  <a:lnTo>
                    <a:pt x="23" y="116"/>
                  </a:lnTo>
                  <a:lnTo>
                    <a:pt x="21" y="120"/>
                  </a:lnTo>
                  <a:lnTo>
                    <a:pt x="23" y="127"/>
                  </a:lnTo>
                  <a:lnTo>
                    <a:pt x="23" y="131"/>
                  </a:lnTo>
                  <a:lnTo>
                    <a:pt x="27" y="141"/>
                  </a:lnTo>
                  <a:lnTo>
                    <a:pt x="27" y="145"/>
                  </a:lnTo>
                  <a:lnTo>
                    <a:pt x="32" y="148"/>
                  </a:lnTo>
                  <a:lnTo>
                    <a:pt x="32" y="150"/>
                  </a:lnTo>
                  <a:lnTo>
                    <a:pt x="27" y="154"/>
                  </a:lnTo>
                  <a:lnTo>
                    <a:pt x="29" y="156"/>
                  </a:lnTo>
                  <a:lnTo>
                    <a:pt x="27" y="164"/>
                  </a:lnTo>
                  <a:lnTo>
                    <a:pt x="23" y="167"/>
                  </a:lnTo>
                  <a:lnTo>
                    <a:pt x="23" y="173"/>
                  </a:lnTo>
                  <a:lnTo>
                    <a:pt x="21" y="173"/>
                  </a:lnTo>
                  <a:lnTo>
                    <a:pt x="19" y="177"/>
                  </a:lnTo>
                  <a:lnTo>
                    <a:pt x="15" y="179"/>
                  </a:lnTo>
                  <a:lnTo>
                    <a:pt x="15" y="188"/>
                  </a:lnTo>
                  <a:lnTo>
                    <a:pt x="13" y="190"/>
                  </a:lnTo>
                  <a:lnTo>
                    <a:pt x="6" y="190"/>
                  </a:lnTo>
                  <a:lnTo>
                    <a:pt x="6" y="192"/>
                  </a:lnTo>
                  <a:lnTo>
                    <a:pt x="6" y="198"/>
                  </a:lnTo>
                  <a:lnTo>
                    <a:pt x="2" y="205"/>
                  </a:lnTo>
                  <a:lnTo>
                    <a:pt x="2" y="209"/>
                  </a:lnTo>
                  <a:lnTo>
                    <a:pt x="0" y="213"/>
                  </a:lnTo>
                  <a:lnTo>
                    <a:pt x="2" y="215"/>
                  </a:lnTo>
                  <a:lnTo>
                    <a:pt x="2" y="221"/>
                  </a:lnTo>
                  <a:lnTo>
                    <a:pt x="6" y="228"/>
                  </a:lnTo>
                  <a:lnTo>
                    <a:pt x="6" y="232"/>
                  </a:lnTo>
                  <a:lnTo>
                    <a:pt x="6" y="234"/>
                  </a:lnTo>
                  <a:lnTo>
                    <a:pt x="8" y="236"/>
                  </a:lnTo>
                  <a:lnTo>
                    <a:pt x="10" y="236"/>
                  </a:lnTo>
                  <a:lnTo>
                    <a:pt x="10" y="236"/>
                  </a:lnTo>
                  <a:lnTo>
                    <a:pt x="6" y="238"/>
                  </a:lnTo>
                  <a:lnTo>
                    <a:pt x="6" y="242"/>
                  </a:lnTo>
                  <a:lnTo>
                    <a:pt x="6" y="249"/>
                  </a:lnTo>
                  <a:lnTo>
                    <a:pt x="6" y="257"/>
                  </a:lnTo>
                  <a:lnTo>
                    <a:pt x="6" y="259"/>
                  </a:lnTo>
                  <a:lnTo>
                    <a:pt x="8" y="261"/>
                  </a:lnTo>
                  <a:lnTo>
                    <a:pt x="10" y="264"/>
                  </a:lnTo>
                  <a:lnTo>
                    <a:pt x="13" y="266"/>
                  </a:lnTo>
                  <a:lnTo>
                    <a:pt x="15" y="268"/>
                  </a:lnTo>
                  <a:lnTo>
                    <a:pt x="17" y="270"/>
                  </a:lnTo>
                  <a:lnTo>
                    <a:pt x="19" y="274"/>
                  </a:lnTo>
                  <a:lnTo>
                    <a:pt x="21" y="272"/>
                  </a:lnTo>
                  <a:lnTo>
                    <a:pt x="23" y="274"/>
                  </a:lnTo>
                  <a:lnTo>
                    <a:pt x="25" y="274"/>
                  </a:lnTo>
                  <a:lnTo>
                    <a:pt x="29" y="278"/>
                  </a:lnTo>
                  <a:lnTo>
                    <a:pt x="32" y="280"/>
                  </a:lnTo>
                  <a:lnTo>
                    <a:pt x="32" y="280"/>
                  </a:lnTo>
                  <a:lnTo>
                    <a:pt x="34" y="283"/>
                  </a:lnTo>
                  <a:lnTo>
                    <a:pt x="34" y="283"/>
                  </a:lnTo>
                  <a:close/>
                  <a:moveTo>
                    <a:pt x="120" y="19"/>
                  </a:moveTo>
                  <a:lnTo>
                    <a:pt x="118" y="19"/>
                  </a:lnTo>
                  <a:lnTo>
                    <a:pt x="122" y="15"/>
                  </a:lnTo>
                  <a:lnTo>
                    <a:pt x="122" y="17"/>
                  </a:lnTo>
                  <a:lnTo>
                    <a:pt x="120" y="19"/>
                  </a:lnTo>
                  <a:lnTo>
                    <a:pt x="120" y="19"/>
                  </a:lnTo>
                  <a:close/>
                  <a:moveTo>
                    <a:pt x="118" y="25"/>
                  </a:moveTo>
                  <a:lnTo>
                    <a:pt x="118" y="25"/>
                  </a:lnTo>
                  <a:lnTo>
                    <a:pt x="120" y="27"/>
                  </a:lnTo>
                  <a:lnTo>
                    <a:pt x="118" y="27"/>
                  </a:lnTo>
                  <a:lnTo>
                    <a:pt x="118" y="25"/>
                  </a:lnTo>
                  <a:lnTo>
                    <a:pt x="118" y="25"/>
                  </a:lnTo>
                  <a:close/>
                  <a:moveTo>
                    <a:pt x="112" y="25"/>
                  </a:moveTo>
                  <a:lnTo>
                    <a:pt x="112" y="23"/>
                  </a:lnTo>
                  <a:lnTo>
                    <a:pt x="114" y="25"/>
                  </a:lnTo>
                  <a:lnTo>
                    <a:pt x="116" y="25"/>
                  </a:lnTo>
                  <a:lnTo>
                    <a:pt x="114" y="30"/>
                  </a:lnTo>
                  <a:lnTo>
                    <a:pt x="112" y="27"/>
                  </a:lnTo>
                  <a:lnTo>
                    <a:pt x="110" y="27"/>
                  </a:lnTo>
                  <a:lnTo>
                    <a:pt x="112" y="25"/>
                  </a:lnTo>
                  <a:lnTo>
                    <a:pt x="112" y="25"/>
                  </a:lnTo>
                  <a:close/>
                  <a:moveTo>
                    <a:pt x="139" y="105"/>
                  </a:moveTo>
                  <a:lnTo>
                    <a:pt x="139" y="101"/>
                  </a:lnTo>
                  <a:lnTo>
                    <a:pt x="139" y="99"/>
                  </a:lnTo>
                  <a:lnTo>
                    <a:pt x="141" y="97"/>
                  </a:lnTo>
                  <a:lnTo>
                    <a:pt x="141" y="97"/>
                  </a:lnTo>
                  <a:lnTo>
                    <a:pt x="143" y="95"/>
                  </a:lnTo>
                  <a:lnTo>
                    <a:pt x="141" y="99"/>
                  </a:lnTo>
                  <a:lnTo>
                    <a:pt x="141" y="101"/>
                  </a:lnTo>
                  <a:lnTo>
                    <a:pt x="139" y="10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70" name="Freeform 157">
              <a:extLst>
                <a:ext uri="{FF2B5EF4-FFF2-40B4-BE49-F238E27FC236}">
                  <a16:creationId xmlns:a16="http://schemas.microsoft.com/office/drawing/2014/main" id="{5C235D64-F38C-4852-9B38-50B097C77F47}"/>
                </a:ext>
              </a:extLst>
            </p:cNvPr>
            <p:cNvSpPr>
              <a:spLocks/>
            </p:cNvSpPr>
            <p:nvPr/>
          </p:nvSpPr>
          <p:spPr bwMode="auto">
            <a:xfrm>
              <a:off x="4769224" y="3610742"/>
              <a:ext cx="168478" cy="254378"/>
            </a:xfrm>
            <a:custGeom>
              <a:avLst/>
              <a:gdLst>
                <a:gd name="T0" fmla="*/ 36 w 209"/>
                <a:gd name="T1" fmla="*/ 209 h 336"/>
                <a:gd name="T2" fmla="*/ 40 w 209"/>
                <a:gd name="T3" fmla="*/ 199 h 336"/>
                <a:gd name="T4" fmla="*/ 45 w 209"/>
                <a:gd name="T5" fmla="*/ 184 h 336"/>
                <a:gd name="T6" fmla="*/ 45 w 209"/>
                <a:gd name="T7" fmla="*/ 173 h 336"/>
                <a:gd name="T8" fmla="*/ 47 w 209"/>
                <a:gd name="T9" fmla="*/ 161 h 336"/>
                <a:gd name="T10" fmla="*/ 49 w 209"/>
                <a:gd name="T11" fmla="*/ 144 h 336"/>
                <a:gd name="T12" fmla="*/ 51 w 209"/>
                <a:gd name="T13" fmla="*/ 129 h 336"/>
                <a:gd name="T14" fmla="*/ 30 w 209"/>
                <a:gd name="T15" fmla="*/ 123 h 336"/>
                <a:gd name="T16" fmla="*/ 13 w 209"/>
                <a:gd name="T17" fmla="*/ 116 h 336"/>
                <a:gd name="T18" fmla="*/ 0 w 209"/>
                <a:gd name="T19" fmla="*/ 97 h 336"/>
                <a:gd name="T20" fmla="*/ 36 w 209"/>
                <a:gd name="T21" fmla="*/ 81 h 336"/>
                <a:gd name="T22" fmla="*/ 62 w 209"/>
                <a:gd name="T23" fmla="*/ 76 h 336"/>
                <a:gd name="T24" fmla="*/ 72 w 209"/>
                <a:gd name="T25" fmla="*/ 83 h 336"/>
                <a:gd name="T26" fmla="*/ 85 w 209"/>
                <a:gd name="T27" fmla="*/ 91 h 336"/>
                <a:gd name="T28" fmla="*/ 76 w 209"/>
                <a:gd name="T29" fmla="*/ 110 h 336"/>
                <a:gd name="T30" fmla="*/ 89 w 209"/>
                <a:gd name="T31" fmla="*/ 127 h 336"/>
                <a:gd name="T32" fmla="*/ 97 w 209"/>
                <a:gd name="T33" fmla="*/ 137 h 336"/>
                <a:gd name="T34" fmla="*/ 102 w 209"/>
                <a:gd name="T35" fmla="*/ 116 h 336"/>
                <a:gd name="T36" fmla="*/ 108 w 209"/>
                <a:gd name="T37" fmla="*/ 100 h 336"/>
                <a:gd name="T38" fmla="*/ 110 w 209"/>
                <a:gd name="T39" fmla="*/ 93 h 336"/>
                <a:gd name="T40" fmla="*/ 106 w 209"/>
                <a:gd name="T41" fmla="*/ 76 h 336"/>
                <a:gd name="T42" fmla="*/ 91 w 209"/>
                <a:gd name="T43" fmla="*/ 62 h 336"/>
                <a:gd name="T44" fmla="*/ 108 w 209"/>
                <a:gd name="T45" fmla="*/ 22 h 336"/>
                <a:gd name="T46" fmla="*/ 116 w 209"/>
                <a:gd name="T47" fmla="*/ 24 h 336"/>
                <a:gd name="T48" fmla="*/ 131 w 209"/>
                <a:gd name="T49" fmla="*/ 22 h 336"/>
                <a:gd name="T50" fmla="*/ 140 w 209"/>
                <a:gd name="T51" fmla="*/ 24 h 336"/>
                <a:gd name="T52" fmla="*/ 152 w 209"/>
                <a:gd name="T53" fmla="*/ 17 h 336"/>
                <a:gd name="T54" fmla="*/ 167 w 209"/>
                <a:gd name="T55" fmla="*/ 17 h 336"/>
                <a:gd name="T56" fmla="*/ 184 w 209"/>
                <a:gd name="T57" fmla="*/ 13 h 336"/>
                <a:gd name="T58" fmla="*/ 201 w 209"/>
                <a:gd name="T59" fmla="*/ 3 h 336"/>
                <a:gd name="T60" fmla="*/ 207 w 209"/>
                <a:gd name="T61" fmla="*/ 7 h 336"/>
                <a:gd name="T62" fmla="*/ 203 w 209"/>
                <a:gd name="T63" fmla="*/ 19 h 336"/>
                <a:gd name="T64" fmla="*/ 205 w 209"/>
                <a:gd name="T65" fmla="*/ 34 h 336"/>
                <a:gd name="T66" fmla="*/ 205 w 209"/>
                <a:gd name="T67" fmla="*/ 53 h 336"/>
                <a:gd name="T68" fmla="*/ 201 w 209"/>
                <a:gd name="T69" fmla="*/ 74 h 336"/>
                <a:gd name="T70" fmla="*/ 207 w 209"/>
                <a:gd name="T71" fmla="*/ 87 h 336"/>
                <a:gd name="T72" fmla="*/ 201 w 209"/>
                <a:gd name="T73" fmla="*/ 93 h 336"/>
                <a:gd name="T74" fmla="*/ 201 w 209"/>
                <a:gd name="T75" fmla="*/ 100 h 336"/>
                <a:gd name="T76" fmla="*/ 190 w 209"/>
                <a:gd name="T77" fmla="*/ 118 h 336"/>
                <a:gd name="T78" fmla="*/ 169 w 209"/>
                <a:gd name="T79" fmla="*/ 131 h 336"/>
                <a:gd name="T80" fmla="*/ 137 w 209"/>
                <a:gd name="T81" fmla="*/ 148 h 336"/>
                <a:gd name="T82" fmla="*/ 127 w 209"/>
                <a:gd name="T83" fmla="*/ 152 h 336"/>
                <a:gd name="T84" fmla="*/ 116 w 209"/>
                <a:gd name="T85" fmla="*/ 167 h 336"/>
                <a:gd name="T86" fmla="*/ 97 w 209"/>
                <a:gd name="T87" fmla="*/ 180 h 336"/>
                <a:gd name="T88" fmla="*/ 83 w 209"/>
                <a:gd name="T89" fmla="*/ 188 h 336"/>
                <a:gd name="T90" fmla="*/ 81 w 209"/>
                <a:gd name="T91" fmla="*/ 196 h 336"/>
                <a:gd name="T92" fmla="*/ 83 w 209"/>
                <a:gd name="T93" fmla="*/ 215 h 336"/>
                <a:gd name="T94" fmla="*/ 89 w 209"/>
                <a:gd name="T95" fmla="*/ 241 h 336"/>
                <a:gd name="T96" fmla="*/ 93 w 209"/>
                <a:gd name="T97" fmla="*/ 241 h 336"/>
                <a:gd name="T98" fmla="*/ 93 w 209"/>
                <a:gd name="T99" fmla="*/ 255 h 336"/>
                <a:gd name="T100" fmla="*/ 87 w 209"/>
                <a:gd name="T101" fmla="*/ 270 h 336"/>
                <a:gd name="T102" fmla="*/ 89 w 209"/>
                <a:gd name="T103" fmla="*/ 283 h 336"/>
                <a:gd name="T104" fmla="*/ 38 w 209"/>
                <a:gd name="T105" fmla="*/ 308 h 336"/>
                <a:gd name="T106" fmla="*/ 30 w 209"/>
                <a:gd name="T107" fmla="*/ 319 h 336"/>
                <a:gd name="T108" fmla="*/ 36 w 209"/>
                <a:gd name="T109" fmla="*/ 325 h 336"/>
                <a:gd name="T110" fmla="*/ 36 w 209"/>
                <a:gd name="T111" fmla="*/ 333 h 336"/>
                <a:gd name="T112" fmla="*/ 24 w 209"/>
                <a:gd name="T113" fmla="*/ 333 h 336"/>
                <a:gd name="T114" fmla="*/ 22 w 209"/>
                <a:gd name="T115" fmla="*/ 321 h 336"/>
                <a:gd name="T116" fmla="*/ 22 w 209"/>
                <a:gd name="T117" fmla="*/ 302 h 336"/>
                <a:gd name="T118" fmla="*/ 19 w 209"/>
                <a:gd name="T119" fmla="*/ 272 h 336"/>
                <a:gd name="T120" fmla="*/ 13 w 209"/>
                <a:gd name="T121" fmla="*/ 24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 h="336">
                  <a:moveTo>
                    <a:pt x="13" y="247"/>
                  </a:moveTo>
                  <a:lnTo>
                    <a:pt x="34" y="224"/>
                  </a:lnTo>
                  <a:lnTo>
                    <a:pt x="36" y="218"/>
                  </a:lnTo>
                  <a:lnTo>
                    <a:pt x="36" y="215"/>
                  </a:lnTo>
                  <a:lnTo>
                    <a:pt x="36" y="209"/>
                  </a:lnTo>
                  <a:lnTo>
                    <a:pt x="38" y="207"/>
                  </a:lnTo>
                  <a:lnTo>
                    <a:pt x="36" y="205"/>
                  </a:lnTo>
                  <a:lnTo>
                    <a:pt x="38" y="201"/>
                  </a:lnTo>
                  <a:lnTo>
                    <a:pt x="40" y="201"/>
                  </a:lnTo>
                  <a:lnTo>
                    <a:pt x="40" y="199"/>
                  </a:lnTo>
                  <a:lnTo>
                    <a:pt x="45" y="196"/>
                  </a:lnTo>
                  <a:lnTo>
                    <a:pt x="49" y="192"/>
                  </a:lnTo>
                  <a:lnTo>
                    <a:pt x="47" y="190"/>
                  </a:lnTo>
                  <a:lnTo>
                    <a:pt x="45" y="188"/>
                  </a:lnTo>
                  <a:lnTo>
                    <a:pt x="45" y="184"/>
                  </a:lnTo>
                  <a:lnTo>
                    <a:pt x="47" y="182"/>
                  </a:lnTo>
                  <a:lnTo>
                    <a:pt x="47" y="180"/>
                  </a:lnTo>
                  <a:lnTo>
                    <a:pt x="43" y="175"/>
                  </a:lnTo>
                  <a:lnTo>
                    <a:pt x="43" y="173"/>
                  </a:lnTo>
                  <a:lnTo>
                    <a:pt x="45" y="173"/>
                  </a:lnTo>
                  <a:lnTo>
                    <a:pt x="45" y="169"/>
                  </a:lnTo>
                  <a:lnTo>
                    <a:pt x="45" y="165"/>
                  </a:lnTo>
                  <a:lnTo>
                    <a:pt x="49" y="163"/>
                  </a:lnTo>
                  <a:lnTo>
                    <a:pt x="51" y="161"/>
                  </a:lnTo>
                  <a:lnTo>
                    <a:pt x="47" y="161"/>
                  </a:lnTo>
                  <a:lnTo>
                    <a:pt x="45" y="159"/>
                  </a:lnTo>
                  <a:lnTo>
                    <a:pt x="47" y="154"/>
                  </a:lnTo>
                  <a:lnTo>
                    <a:pt x="47" y="150"/>
                  </a:lnTo>
                  <a:lnTo>
                    <a:pt x="49" y="146"/>
                  </a:lnTo>
                  <a:lnTo>
                    <a:pt x="49" y="144"/>
                  </a:lnTo>
                  <a:lnTo>
                    <a:pt x="49" y="142"/>
                  </a:lnTo>
                  <a:lnTo>
                    <a:pt x="49" y="137"/>
                  </a:lnTo>
                  <a:lnTo>
                    <a:pt x="49" y="135"/>
                  </a:lnTo>
                  <a:lnTo>
                    <a:pt x="51" y="133"/>
                  </a:lnTo>
                  <a:lnTo>
                    <a:pt x="51" y="129"/>
                  </a:lnTo>
                  <a:lnTo>
                    <a:pt x="47" y="129"/>
                  </a:lnTo>
                  <a:lnTo>
                    <a:pt x="45" y="127"/>
                  </a:lnTo>
                  <a:lnTo>
                    <a:pt x="40" y="123"/>
                  </a:lnTo>
                  <a:lnTo>
                    <a:pt x="34" y="123"/>
                  </a:lnTo>
                  <a:lnTo>
                    <a:pt x="30" y="123"/>
                  </a:lnTo>
                  <a:lnTo>
                    <a:pt x="28" y="118"/>
                  </a:lnTo>
                  <a:lnTo>
                    <a:pt x="22" y="114"/>
                  </a:lnTo>
                  <a:lnTo>
                    <a:pt x="15" y="112"/>
                  </a:lnTo>
                  <a:lnTo>
                    <a:pt x="15" y="114"/>
                  </a:lnTo>
                  <a:lnTo>
                    <a:pt x="13" y="116"/>
                  </a:lnTo>
                  <a:lnTo>
                    <a:pt x="11" y="114"/>
                  </a:lnTo>
                  <a:lnTo>
                    <a:pt x="9" y="112"/>
                  </a:lnTo>
                  <a:lnTo>
                    <a:pt x="3" y="112"/>
                  </a:lnTo>
                  <a:lnTo>
                    <a:pt x="0" y="104"/>
                  </a:lnTo>
                  <a:lnTo>
                    <a:pt x="0" y="97"/>
                  </a:lnTo>
                  <a:lnTo>
                    <a:pt x="0" y="95"/>
                  </a:lnTo>
                  <a:lnTo>
                    <a:pt x="9" y="91"/>
                  </a:lnTo>
                  <a:lnTo>
                    <a:pt x="13" y="91"/>
                  </a:lnTo>
                  <a:lnTo>
                    <a:pt x="34" y="83"/>
                  </a:lnTo>
                  <a:lnTo>
                    <a:pt x="36" y="81"/>
                  </a:lnTo>
                  <a:lnTo>
                    <a:pt x="49" y="76"/>
                  </a:lnTo>
                  <a:lnTo>
                    <a:pt x="55" y="74"/>
                  </a:lnTo>
                  <a:lnTo>
                    <a:pt x="59" y="72"/>
                  </a:lnTo>
                  <a:lnTo>
                    <a:pt x="62" y="74"/>
                  </a:lnTo>
                  <a:lnTo>
                    <a:pt x="62" y="76"/>
                  </a:lnTo>
                  <a:lnTo>
                    <a:pt x="64" y="78"/>
                  </a:lnTo>
                  <a:lnTo>
                    <a:pt x="64" y="81"/>
                  </a:lnTo>
                  <a:lnTo>
                    <a:pt x="68" y="83"/>
                  </a:lnTo>
                  <a:lnTo>
                    <a:pt x="70" y="83"/>
                  </a:lnTo>
                  <a:lnTo>
                    <a:pt x="72" y="83"/>
                  </a:lnTo>
                  <a:lnTo>
                    <a:pt x="74" y="81"/>
                  </a:lnTo>
                  <a:lnTo>
                    <a:pt x="78" y="81"/>
                  </a:lnTo>
                  <a:lnTo>
                    <a:pt x="83" y="83"/>
                  </a:lnTo>
                  <a:lnTo>
                    <a:pt x="85" y="85"/>
                  </a:lnTo>
                  <a:lnTo>
                    <a:pt x="85" y="91"/>
                  </a:lnTo>
                  <a:lnTo>
                    <a:pt x="85" y="95"/>
                  </a:lnTo>
                  <a:lnTo>
                    <a:pt x="81" y="100"/>
                  </a:lnTo>
                  <a:lnTo>
                    <a:pt x="78" y="104"/>
                  </a:lnTo>
                  <a:lnTo>
                    <a:pt x="76" y="108"/>
                  </a:lnTo>
                  <a:lnTo>
                    <a:pt x="76" y="110"/>
                  </a:lnTo>
                  <a:lnTo>
                    <a:pt x="78" y="116"/>
                  </a:lnTo>
                  <a:lnTo>
                    <a:pt x="78" y="118"/>
                  </a:lnTo>
                  <a:lnTo>
                    <a:pt x="83" y="123"/>
                  </a:lnTo>
                  <a:lnTo>
                    <a:pt x="85" y="127"/>
                  </a:lnTo>
                  <a:lnTo>
                    <a:pt x="89" y="127"/>
                  </a:lnTo>
                  <a:lnTo>
                    <a:pt x="91" y="129"/>
                  </a:lnTo>
                  <a:lnTo>
                    <a:pt x="93" y="133"/>
                  </a:lnTo>
                  <a:lnTo>
                    <a:pt x="91" y="135"/>
                  </a:lnTo>
                  <a:lnTo>
                    <a:pt x="93" y="137"/>
                  </a:lnTo>
                  <a:lnTo>
                    <a:pt x="97" y="137"/>
                  </a:lnTo>
                  <a:lnTo>
                    <a:pt x="97" y="133"/>
                  </a:lnTo>
                  <a:lnTo>
                    <a:pt x="95" y="129"/>
                  </a:lnTo>
                  <a:lnTo>
                    <a:pt x="97" y="125"/>
                  </a:lnTo>
                  <a:lnTo>
                    <a:pt x="99" y="121"/>
                  </a:lnTo>
                  <a:lnTo>
                    <a:pt x="102" y="116"/>
                  </a:lnTo>
                  <a:lnTo>
                    <a:pt x="106" y="114"/>
                  </a:lnTo>
                  <a:lnTo>
                    <a:pt x="108" y="112"/>
                  </a:lnTo>
                  <a:lnTo>
                    <a:pt x="108" y="110"/>
                  </a:lnTo>
                  <a:lnTo>
                    <a:pt x="108" y="102"/>
                  </a:lnTo>
                  <a:lnTo>
                    <a:pt x="108" y="100"/>
                  </a:lnTo>
                  <a:lnTo>
                    <a:pt x="108" y="97"/>
                  </a:lnTo>
                  <a:lnTo>
                    <a:pt x="106" y="97"/>
                  </a:lnTo>
                  <a:lnTo>
                    <a:pt x="108" y="95"/>
                  </a:lnTo>
                  <a:lnTo>
                    <a:pt x="110" y="95"/>
                  </a:lnTo>
                  <a:lnTo>
                    <a:pt x="110" y="93"/>
                  </a:lnTo>
                  <a:lnTo>
                    <a:pt x="112" y="91"/>
                  </a:lnTo>
                  <a:lnTo>
                    <a:pt x="112" y="89"/>
                  </a:lnTo>
                  <a:lnTo>
                    <a:pt x="112" y="87"/>
                  </a:lnTo>
                  <a:lnTo>
                    <a:pt x="110" y="83"/>
                  </a:lnTo>
                  <a:lnTo>
                    <a:pt x="106" y="76"/>
                  </a:lnTo>
                  <a:lnTo>
                    <a:pt x="104" y="72"/>
                  </a:lnTo>
                  <a:lnTo>
                    <a:pt x="97" y="66"/>
                  </a:lnTo>
                  <a:lnTo>
                    <a:pt x="95" y="66"/>
                  </a:lnTo>
                  <a:lnTo>
                    <a:pt x="93" y="64"/>
                  </a:lnTo>
                  <a:lnTo>
                    <a:pt x="91" y="62"/>
                  </a:lnTo>
                  <a:lnTo>
                    <a:pt x="85" y="57"/>
                  </a:lnTo>
                  <a:lnTo>
                    <a:pt x="81" y="38"/>
                  </a:lnTo>
                  <a:lnTo>
                    <a:pt x="87" y="22"/>
                  </a:lnTo>
                  <a:lnTo>
                    <a:pt x="106" y="22"/>
                  </a:lnTo>
                  <a:lnTo>
                    <a:pt x="108" y="22"/>
                  </a:lnTo>
                  <a:lnTo>
                    <a:pt x="110" y="19"/>
                  </a:lnTo>
                  <a:lnTo>
                    <a:pt x="112" y="19"/>
                  </a:lnTo>
                  <a:lnTo>
                    <a:pt x="112" y="19"/>
                  </a:lnTo>
                  <a:lnTo>
                    <a:pt x="114" y="22"/>
                  </a:lnTo>
                  <a:lnTo>
                    <a:pt x="116" y="24"/>
                  </a:lnTo>
                  <a:lnTo>
                    <a:pt x="121" y="24"/>
                  </a:lnTo>
                  <a:lnTo>
                    <a:pt x="123" y="26"/>
                  </a:lnTo>
                  <a:lnTo>
                    <a:pt x="121" y="28"/>
                  </a:lnTo>
                  <a:lnTo>
                    <a:pt x="127" y="26"/>
                  </a:lnTo>
                  <a:lnTo>
                    <a:pt x="131" y="22"/>
                  </a:lnTo>
                  <a:lnTo>
                    <a:pt x="133" y="22"/>
                  </a:lnTo>
                  <a:lnTo>
                    <a:pt x="135" y="19"/>
                  </a:lnTo>
                  <a:lnTo>
                    <a:pt x="137" y="22"/>
                  </a:lnTo>
                  <a:lnTo>
                    <a:pt x="137" y="22"/>
                  </a:lnTo>
                  <a:lnTo>
                    <a:pt x="140" y="24"/>
                  </a:lnTo>
                  <a:lnTo>
                    <a:pt x="144" y="24"/>
                  </a:lnTo>
                  <a:lnTo>
                    <a:pt x="146" y="24"/>
                  </a:lnTo>
                  <a:lnTo>
                    <a:pt x="152" y="22"/>
                  </a:lnTo>
                  <a:lnTo>
                    <a:pt x="154" y="19"/>
                  </a:lnTo>
                  <a:lnTo>
                    <a:pt x="152" y="17"/>
                  </a:lnTo>
                  <a:lnTo>
                    <a:pt x="154" y="15"/>
                  </a:lnTo>
                  <a:lnTo>
                    <a:pt x="159" y="17"/>
                  </a:lnTo>
                  <a:lnTo>
                    <a:pt x="161" y="15"/>
                  </a:lnTo>
                  <a:lnTo>
                    <a:pt x="163" y="17"/>
                  </a:lnTo>
                  <a:lnTo>
                    <a:pt x="167" y="17"/>
                  </a:lnTo>
                  <a:lnTo>
                    <a:pt x="169" y="15"/>
                  </a:lnTo>
                  <a:lnTo>
                    <a:pt x="175" y="13"/>
                  </a:lnTo>
                  <a:lnTo>
                    <a:pt x="180" y="15"/>
                  </a:lnTo>
                  <a:lnTo>
                    <a:pt x="182" y="13"/>
                  </a:lnTo>
                  <a:lnTo>
                    <a:pt x="184" y="13"/>
                  </a:lnTo>
                  <a:lnTo>
                    <a:pt x="188" y="11"/>
                  </a:lnTo>
                  <a:lnTo>
                    <a:pt x="190" y="9"/>
                  </a:lnTo>
                  <a:lnTo>
                    <a:pt x="194" y="9"/>
                  </a:lnTo>
                  <a:lnTo>
                    <a:pt x="199" y="7"/>
                  </a:lnTo>
                  <a:lnTo>
                    <a:pt x="201" y="3"/>
                  </a:lnTo>
                  <a:lnTo>
                    <a:pt x="205" y="5"/>
                  </a:lnTo>
                  <a:lnTo>
                    <a:pt x="207" y="3"/>
                  </a:lnTo>
                  <a:lnTo>
                    <a:pt x="207" y="0"/>
                  </a:lnTo>
                  <a:lnTo>
                    <a:pt x="209" y="3"/>
                  </a:lnTo>
                  <a:lnTo>
                    <a:pt x="207" y="7"/>
                  </a:lnTo>
                  <a:lnTo>
                    <a:pt x="207" y="9"/>
                  </a:lnTo>
                  <a:lnTo>
                    <a:pt x="207" y="11"/>
                  </a:lnTo>
                  <a:lnTo>
                    <a:pt x="203" y="15"/>
                  </a:lnTo>
                  <a:lnTo>
                    <a:pt x="203" y="17"/>
                  </a:lnTo>
                  <a:lnTo>
                    <a:pt x="203" y="19"/>
                  </a:lnTo>
                  <a:lnTo>
                    <a:pt x="205" y="22"/>
                  </a:lnTo>
                  <a:lnTo>
                    <a:pt x="203" y="22"/>
                  </a:lnTo>
                  <a:lnTo>
                    <a:pt x="203" y="30"/>
                  </a:lnTo>
                  <a:lnTo>
                    <a:pt x="205" y="34"/>
                  </a:lnTo>
                  <a:lnTo>
                    <a:pt x="205" y="34"/>
                  </a:lnTo>
                  <a:lnTo>
                    <a:pt x="205" y="40"/>
                  </a:lnTo>
                  <a:lnTo>
                    <a:pt x="205" y="40"/>
                  </a:lnTo>
                  <a:lnTo>
                    <a:pt x="205" y="47"/>
                  </a:lnTo>
                  <a:lnTo>
                    <a:pt x="203" y="49"/>
                  </a:lnTo>
                  <a:lnTo>
                    <a:pt x="205" y="53"/>
                  </a:lnTo>
                  <a:lnTo>
                    <a:pt x="203" y="64"/>
                  </a:lnTo>
                  <a:lnTo>
                    <a:pt x="203" y="64"/>
                  </a:lnTo>
                  <a:lnTo>
                    <a:pt x="203" y="66"/>
                  </a:lnTo>
                  <a:lnTo>
                    <a:pt x="203" y="74"/>
                  </a:lnTo>
                  <a:lnTo>
                    <a:pt x="201" y="74"/>
                  </a:lnTo>
                  <a:lnTo>
                    <a:pt x="201" y="76"/>
                  </a:lnTo>
                  <a:lnTo>
                    <a:pt x="201" y="76"/>
                  </a:lnTo>
                  <a:lnTo>
                    <a:pt x="205" y="76"/>
                  </a:lnTo>
                  <a:lnTo>
                    <a:pt x="207" y="78"/>
                  </a:lnTo>
                  <a:lnTo>
                    <a:pt x="207" y="87"/>
                  </a:lnTo>
                  <a:lnTo>
                    <a:pt x="205" y="89"/>
                  </a:lnTo>
                  <a:lnTo>
                    <a:pt x="203" y="89"/>
                  </a:lnTo>
                  <a:lnTo>
                    <a:pt x="205" y="91"/>
                  </a:lnTo>
                  <a:lnTo>
                    <a:pt x="203" y="93"/>
                  </a:lnTo>
                  <a:lnTo>
                    <a:pt x="201" y="93"/>
                  </a:lnTo>
                  <a:lnTo>
                    <a:pt x="199" y="97"/>
                  </a:lnTo>
                  <a:lnTo>
                    <a:pt x="199" y="97"/>
                  </a:lnTo>
                  <a:lnTo>
                    <a:pt x="201" y="97"/>
                  </a:lnTo>
                  <a:lnTo>
                    <a:pt x="203" y="97"/>
                  </a:lnTo>
                  <a:lnTo>
                    <a:pt x="201" y="100"/>
                  </a:lnTo>
                  <a:lnTo>
                    <a:pt x="201" y="104"/>
                  </a:lnTo>
                  <a:lnTo>
                    <a:pt x="199" y="104"/>
                  </a:lnTo>
                  <a:lnTo>
                    <a:pt x="192" y="110"/>
                  </a:lnTo>
                  <a:lnTo>
                    <a:pt x="192" y="112"/>
                  </a:lnTo>
                  <a:lnTo>
                    <a:pt x="190" y="118"/>
                  </a:lnTo>
                  <a:lnTo>
                    <a:pt x="186" y="118"/>
                  </a:lnTo>
                  <a:lnTo>
                    <a:pt x="186" y="123"/>
                  </a:lnTo>
                  <a:lnTo>
                    <a:pt x="173" y="129"/>
                  </a:lnTo>
                  <a:lnTo>
                    <a:pt x="171" y="129"/>
                  </a:lnTo>
                  <a:lnTo>
                    <a:pt x="169" y="131"/>
                  </a:lnTo>
                  <a:lnTo>
                    <a:pt x="156" y="140"/>
                  </a:lnTo>
                  <a:lnTo>
                    <a:pt x="152" y="137"/>
                  </a:lnTo>
                  <a:lnTo>
                    <a:pt x="152" y="140"/>
                  </a:lnTo>
                  <a:lnTo>
                    <a:pt x="146" y="142"/>
                  </a:lnTo>
                  <a:lnTo>
                    <a:pt x="137" y="148"/>
                  </a:lnTo>
                  <a:lnTo>
                    <a:pt x="137" y="146"/>
                  </a:lnTo>
                  <a:lnTo>
                    <a:pt x="137" y="148"/>
                  </a:lnTo>
                  <a:lnTo>
                    <a:pt x="131" y="154"/>
                  </a:lnTo>
                  <a:lnTo>
                    <a:pt x="129" y="154"/>
                  </a:lnTo>
                  <a:lnTo>
                    <a:pt x="127" y="152"/>
                  </a:lnTo>
                  <a:lnTo>
                    <a:pt x="127" y="156"/>
                  </a:lnTo>
                  <a:lnTo>
                    <a:pt x="125" y="159"/>
                  </a:lnTo>
                  <a:lnTo>
                    <a:pt x="125" y="161"/>
                  </a:lnTo>
                  <a:lnTo>
                    <a:pt x="116" y="165"/>
                  </a:lnTo>
                  <a:lnTo>
                    <a:pt x="116" y="167"/>
                  </a:lnTo>
                  <a:lnTo>
                    <a:pt x="114" y="169"/>
                  </a:lnTo>
                  <a:lnTo>
                    <a:pt x="112" y="171"/>
                  </a:lnTo>
                  <a:lnTo>
                    <a:pt x="112" y="173"/>
                  </a:lnTo>
                  <a:lnTo>
                    <a:pt x="108" y="173"/>
                  </a:lnTo>
                  <a:lnTo>
                    <a:pt x="97" y="180"/>
                  </a:lnTo>
                  <a:lnTo>
                    <a:pt x="97" y="184"/>
                  </a:lnTo>
                  <a:lnTo>
                    <a:pt x="93" y="188"/>
                  </a:lnTo>
                  <a:lnTo>
                    <a:pt x="89" y="188"/>
                  </a:lnTo>
                  <a:lnTo>
                    <a:pt x="87" y="190"/>
                  </a:lnTo>
                  <a:lnTo>
                    <a:pt x="83" y="188"/>
                  </a:lnTo>
                  <a:lnTo>
                    <a:pt x="81" y="188"/>
                  </a:lnTo>
                  <a:lnTo>
                    <a:pt x="81" y="190"/>
                  </a:lnTo>
                  <a:lnTo>
                    <a:pt x="83" y="192"/>
                  </a:lnTo>
                  <a:lnTo>
                    <a:pt x="83" y="194"/>
                  </a:lnTo>
                  <a:lnTo>
                    <a:pt x="81" y="196"/>
                  </a:lnTo>
                  <a:lnTo>
                    <a:pt x="83" y="201"/>
                  </a:lnTo>
                  <a:lnTo>
                    <a:pt x="81" y="203"/>
                  </a:lnTo>
                  <a:lnTo>
                    <a:pt x="85" y="211"/>
                  </a:lnTo>
                  <a:lnTo>
                    <a:pt x="85" y="213"/>
                  </a:lnTo>
                  <a:lnTo>
                    <a:pt x="83" y="215"/>
                  </a:lnTo>
                  <a:lnTo>
                    <a:pt x="85" y="215"/>
                  </a:lnTo>
                  <a:lnTo>
                    <a:pt x="87" y="220"/>
                  </a:lnTo>
                  <a:lnTo>
                    <a:pt x="87" y="224"/>
                  </a:lnTo>
                  <a:lnTo>
                    <a:pt x="89" y="228"/>
                  </a:lnTo>
                  <a:lnTo>
                    <a:pt x="89" y="241"/>
                  </a:lnTo>
                  <a:lnTo>
                    <a:pt x="89" y="245"/>
                  </a:lnTo>
                  <a:lnTo>
                    <a:pt x="91" y="245"/>
                  </a:lnTo>
                  <a:lnTo>
                    <a:pt x="91" y="243"/>
                  </a:lnTo>
                  <a:lnTo>
                    <a:pt x="93" y="237"/>
                  </a:lnTo>
                  <a:lnTo>
                    <a:pt x="93" y="241"/>
                  </a:lnTo>
                  <a:lnTo>
                    <a:pt x="95" y="241"/>
                  </a:lnTo>
                  <a:lnTo>
                    <a:pt x="95" y="247"/>
                  </a:lnTo>
                  <a:lnTo>
                    <a:pt x="93" y="249"/>
                  </a:lnTo>
                  <a:lnTo>
                    <a:pt x="93" y="253"/>
                  </a:lnTo>
                  <a:lnTo>
                    <a:pt x="93" y="255"/>
                  </a:lnTo>
                  <a:lnTo>
                    <a:pt x="91" y="262"/>
                  </a:lnTo>
                  <a:lnTo>
                    <a:pt x="91" y="264"/>
                  </a:lnTo>
                  <a:lnTo>
                    <a:pt x="89" y="266"/>
                  </a:lnTo>
                  <a:lnTo>
                    <a:pt x="89" y="270"/>
                  </a:lnTo>
                  <a:lnTo>
                    <a:pt x="87" y="270"/>
                  </a:lnTo>
                  <a:lnTo>
                    <a:pt x="89" y="274"/>
                  </a:lnTo>
                  <a:lnTo>
                    <a:pt x="91" y="272"/>
                  </a:lnTo>
                  <a:lnTo>
                    <a:pt x="93" y="274"/>
                  </a:lnTo>
                  <a:lnTo>
                    <a:pt x="89" y="279"/>
                  </a:lnTo>
                  <a:lnTo>
                    <a:pt x="89" y="283"/>
                  </a:lnTo>
                  <a:lnTo>
                    <a:pt x="81" y="291"/>
                  </a:lnTo>
                  <a:lnTo>
                    <a:pt x="68" y="298"/>
                  </a:lnTo>
                  <a:lnTo>
                    <a:pt x="51" y="300"/>
                  </a:lnTo>
                  <a:lnTo>
                    <a:pt x="45" y="308"/>
                  </a:lnTo>
                  <a:lnTo>
                    <a:pt x="38" y="308"/>
                  </a:lnTo>
                  <a:lnTo>
                    <a:pt x="38" y="310"/>
                  </a:lnTo>
                  <a:lnTo>
                    <a:pt x="34" y="312"/>
                  </a:lnTo>
                  <a:lnTo>
                    <a:pt x="34" y="319"/>
                  </a:lnTo>
                  <a:lnTo>
                    <a:pt x="32" y="319"/>
                  </a:lnTo>
                  <a:lnTo>
                    <a:pt x="30" y="319"/>
                  </a:lnTo>
                  <a:lnTo>
                    <a:pt x="30" y="321"/>
                  </a:lnTo>
                  <a:lnTo>
                    <a:pt x="32" y="323"/>
                  </a:lnTo>
                  <a:lnTo>
                    <a:pt x="32" y="327"/>
                  </a:lnTo>
                  <a:lnTo>
                    <a:pt x="34" y="325"/>
                  </a:lnTo>
                  <a:lnTo>
                    <a:pt x="36" y="325"/>
                  </a:lnTo>
                  <a:lnTo>
                    <a:pt x="38" y="323"/>
                  </a:lnTo>
                  <a:lnTo>
                    <a:pt x="38" y="323"/>
                  </a:lnTo>
                  <a:lnTo>
                    <a:pt x="38" y="325"/>
                  </a:lnTo>
                  <a:lnTo>
                    <a:pt x="38" y="329"/>
                  </a:lnTo>
                  <a:lnTo>
                    <a:pt x="36" y="333"/>
                  </a:lnTo>
                  <a:lnTo>
                    <a:pt x="36" y="336"/>
                  </a:lnTo>
                  <a:lnTo>
                    <a:pt x="32" y="336"/>
                  </a:lnTo>
                  <a:lnTo>
                    <a:pt x="26" y="333"/>
                  </a:lnTo>
                  <a:lnTo>
                    <a:pt x="24" y="336"/>
                  </a:lnTo>
                  <a:lnTo>
                    <a:pt x="24" y="333"/>
                  </a:lnTo>
                  <a:lnTo>
                    <a:pt x="24" y="329"/>
                  </a:lnTo>
                  <a:lnTo>
                    <a:pt x="24" y="327"/>
                  </a:lnTo>
                  <a:lnTo>
                    <a:pt x="26" y="325"/>
                  </a:lnTo>
                  <a:lnTo>
                    <a:pt x="24" y="323"/>
                  </a:lnTo>
                  <a:lnTo>
                    <a:pt x="22" y="321"/>
                  </a:lnTo>
                  <a:lnTo>
                    <a:pt x="19" y="321"/>
                  </a:lnTo>
                  <a:lnTo>
                    <a:pt x="19" y="319"/>
                  </a:lnTo>
                  <a:lnTo>
                    <a:pt x="19" y="312"/>
                  </a:lnTo>
                  <a:lnTo>
                    <a:pt x="19" y="306"/>
                  </a:lnTo>
                  <a:lnTo>
                    <a:pt x="22" y="302"/>
                  </a:lnTo>
                  <a:lnTo>
                    <a:pt x="22" y="285"/>
                  </a:lnTo>
                  <a:lnTo>
                    <a:pt x="19" y="281"/>
                  </a:lnTo>
                  <a:lnTo>
                    <a:pt x="19" y="277"/>
                  </a:lnTo>
                  <a:lnTo>
                    <a:pt x="17" y="272"/>
                  </a:lnTo>
                  <a:lnTo>
                    <a:pt x="19" y="272"/>
                  </a:lnTo>
                  <a:lnTo>
                    <a:pt x="19" y="262"/>
                  </a:lnTo>
                  <a:lnTo>
                    <a:pt x="15" y="258"/>
                  </a:lnTo>
                  <a:lnTo>
                    <a:pt x="15" y="253"/>
                  </a:lnTo>
                  <a:lnTo>
                    <a:pt x="13" y="247"/>
                  </a:lnTo>
                  <a:lnTo>
                    <a:pt x="13" y="24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71" name="Freeform 158">
              <a:extLst>
                <a:ext uri="{FF2B5EF4-FFF2-40B4-BE49-F238E27FC236}">
                  <a16:creationId xmlns:a16="http://schemas.microsoft.com/office/drawing/2014/main" id="{5B8D743E-9850-42E4-A684-B80204CAA25B}"/>
                </a:ext>
              </a:extLst>
            </p:cNvPr>
            <p:cNvSpPr>
              <a:spLocks/>
            </p:cNvSpPr>
            <p:nvPr/>
          </p:nvSpPr>
          <p:spPr bwMode="auto">
            <a:xfrm>
              <a:off x="4766000" y="3846949"/>
              <a:ext cx="24183" cy="24227"/>
            </a:xfrm>
            <a:custGeom>
              <a:avLst/>
              <a:gdLst>
                <a:gd name="T0" fmla="*/ 23 w 30"/>
                <a:gd name="T1" fmla="*/ 7 h 32"/>
                <a:gd name="T2" fmla="*/ 23 w 30"/>
                <a:gd name="T3" fmla="*/ 9 h 32"/>
                <a:gd name="T4" fmla="*/ 26 w 30"/>
                <a:gd name="T5" fmla="*/ 9 h 32"/>
                <a:gd name="T6" fmla="*/ 28 w 30"/>
                <a:gd name="T7" fmla="*/ 11 h 32"/>
                <a:gd name="T8" fmla="*/ 30 w 30"/>
                <a:gd name="T9" fmla="*/ 13 h 32"/>
                <a:gd name="T10" fmla="*/ 28 w 30"/>
                <a:gd name="T11" fmla="*/ 15 h 32"/>
                <a:gd name="T12" fmla="*/ 28 w 30"/>
                <a:gd name="T13" fmla="*/ 17 h 32"/>
                <a:gd name="T14" fmla="*/ 28 w 30"/>
                <a:gd name="T15" fmla="*/ 21 h 32"/>
                <a:gd name="T16" fmla="*/ 28 w 30"/>
                <a:gd name="T17" fmla="*/ 24 h 32"/>
                <a:gd name="T18" fmla="*/ 26 w 30"/>
                <a:gd name="T19" fmla="*/ 24 h 32"/>
                <a:gd name="T20" fmla="*/ 23 w 30"/>
                <a:gd name="T21" fmla="*/ 26 h 32"/>
                <a:gd name="T22" fmla="*/ 23 w 30"/>
                <a:gd name="T23" fmla="*/ 28 h 32"/>
                <a:gd name="T24" fmla="*/ 23 w 30"/>
                <a:gd name="T25" fmla="*/ 32 h 32"/>
                <a:gd name="T26" fmla="*/ 19 w 30"/>
                <a:gd name="T27" fmla="*/ 32 h 32"/>
                <a:gd name="T28" fmla="*/ 13 w 30"/>
                <a:gd name="T29" fmla="*/ 32 h 32"/>
                <a:gd name="T30" fmla="*/ 7 w 30"/>
                <a:gd name="T31" fmla="*/ 28 h 32"/>
                <a:gd name="T32" fmla="*/ 4 w 30"/>
                <a:gd name="T33" fmla="*/ 24 h 32"/>
                <a:gd name="T34" fmla="*/ 2 w 30"/>
                <a:gd name="T35" fmla="*/ 21 h 32"/>
                <a:gd name="T36" fmla="*/ 0 w 30"/>
                <a:gd name="T37" fmla="*/ 19 h 32"/>
                <a:gd name="T38" fmla="*/ 2 w 30"/>
                <a:gd name="T39" fmla="*/ 15 h 32"/>
                <a:gd name="T40" fmla="*/ 7 w 30"/>
                <a:gd name="T41" fmla="*/ 7 h 32"/>
                <a:gd name="T42" fmla="*/ 9 w 30"/>
                <a:gd name="T43" fmla="*/ 3 h 32"/>
                <a:gd name="T44" fmla="*/ 11 w 30"/>
                <a:gd name="T45" fmla="*/ 0 h 32"/>
                <a:gd name="T46" fmla="*/ 17 w 30"/>
                <a:gd name="T47" fmla="*/ 3 h 32"/>
                <a:gd name="T48" fmla="*/ 19 w 30"/>
                <a:gd name="T49" fmla="*/ 7 h 32"/>
                <a:gd name="T50" fmla="*/ 23 w 30"/>
                <a:gd name="T51" fmla="*/ 7 h 32"/>
                <a:gd name="T52" fmla="*/ 23 w 30"/>
                <a:gd name="T53"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32">
                  <a:moveTo>
                    <a:pt x="23" y="7"/>
                  </a:moveTo>
                  <a:lnTo>
                    <a:pt x="23" y="9"/>
                  </a:lnTo>
                  <a:lnTo>
                    <a:pt x="26" y="9"/>
                  </a:lnTo>
                  <a:lnTo>
                    <a:pt x="28" y="11"/>
                  </a:lnTo>
                  <a:lnTo>
                    <a:pt x="30" y="13"/>
                  </a:lnTo>
                  <a:lnTo>
                    <a:pt x="28" y="15"/>
                  </a:lnTo>
                  <a:lnTo>
                    <a:pt x="28" y="17"/>
                  </a:lnTo>
                  <a:lnTo>
                    <a:pt x="28" y="21"/>
                  </a:lnTo>
                  <a:lnTo>
                    <a:pt x="28" y="24"/>
                  </a:lnTo>
                  <a:lnTo>
                    <a:pt x="26" y="24"/>
                  </a:lnTo>
                  <a:lnTo>
                    <a:pt x="23" y="26"/>
                  </a:lnTo>
                  <a:lnTo>
                    <a:pt x="23" y="28"/>
                  </a:lnTo>
                  <a:lnTo>
                    <a:pt x="23" y="32"/>
                  </a:lnTo>
                  <a:lnTo>
                    <a:pt x="19" y="32"/>
                  </a:lnTo>
                  <a:lnTo>
                    <a:pt x="13" y="32"/>
                  </a:lnTo>
                  <a:lnTo>
                    <a:pt x="7" y="28"/>
                  </a:lnTo>
                  <a:lnTo>
                    <a:pt x="4" y="24"/>
                  </a:lnTo>
                  <a:lnTo>
                    <a:pt x="2" y="21"/>
                  </a:lnTo>
                  <a:lnTo>
                    <a:pt x="0" y="19"/>
                  </a:lnTo>
                  <a:lnTo>
                    <a:pt x="2" y="15"/>
                  </a:lnTo>
                  <a:lnTo>
                    <a:pt x="7" y="7"/>
                  </a:lnTo>
                  <a:lnTo>
                    <a:pt x="9" y="3"/>
                  </a:lnTo>
                  <a:lnTo>
                    <a:pt x="11" y="0"/>
                  </a:lnTo>
                  <a:lnTo>
                    <a:pt x="17" y="3"/>
                  </a:lnTo>
                  <a:lnTo>
                    <a:pt x="19" y="7"/>
                  </a:lnTo>
                  <a:lnTo>
                    <a:pt x="23" y="7"/>
                  </a:lnTo>
                  <a:lnTo>
                    <a:pt x="23" y="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72" name="Freeform 159">
              <a:extLst>
                <a:ext uri="{FF2B5EF4-FFF2-40B4-BE49-F238E27FC236}">
                  <a16:creationId xmlns:a16="http://schemas.microsoft.com/office/drawing/2014/main" id="{CC396358-1BE5-4D83-A4DE-2CA60E7CFC61}"/>
                </a:ext>
              </a:extLst>
            </p:cNvPr>
            <p:cNvSpPr>
              <a:spLocks noEditPoints="1"/>
            </p:cNvSpPr>
            <p:nvPr/>
          </p:nvSpPr>
          <p:spPr bwMode="auto">
            <a:xfrm>
              <a:off x="4538675" y="3791684"/>
              <a:ext cx="259570" cy="207438"/>
            </a:xfrm>
            <a:custGeom>
              <a:avLst/>
              <a:gdLst>
                <a:gd name="T0" fmla="*/ 4 w 322"/>
                <a:gd name="T1" fmla="*/ 128 h 274"/>
                <a:gd name="T2" fmla="*/ 17 w 322"/>
                <a:gd name="T3" fmla="*/ 132 h 274"/>
                <a:gd name="T4" fmla="*/ 36 w 322"/>
                <a:gd name="T5" fmla="*/ 143 h 274"/>
                <a:gd name="T6" fmla="*/ 48 w 322"/>
                <a:gd name="T7" fmla="*/ 143 h 274"/>
                <a:gd name="T8" fmla="*/ 57 w 322"/>
                <a:gd name="T9" fmla="*/ 132 h 274"/>
                <a:gd name="T10" fmla="*/ 80 w 322"/>
                <a:gd name="T11" fmla="*/ 63 h 274"/>
                <a:gd name="T12" fmla="*/ 84 w 322"/>
                <a:gd name="T13" fmla="*/ 97 h 274"/>
                <a:gd name="T14" fmla="*/ 105 w 322"/>
                <a:gd name="T15" fmla="*/ 92 h 274"/>
                <a:gd name="T16" fmla="*/ 124 w 322"/>
                <a:gd name="T17" fmla="*/ 80 h 274"/>
                <a:gd name="T18" fmla="*/ 147 w 322"/>
                <a:gd name="T19" fmla="*/ 71 h 274"/>
                <a:gd name="T20" fmla="*/ 166 w 322"/>
                <a:gd name="T21" fmla="*/ 76 h 274"/>
                <a:gd name="T22" fmla="*/ 183 w 322"/>
                <a:gd name="T23" fmla="*/ 73 h 274"/>
                <a:gd name="T24" fmla="*/ 185 w 322"/>
                <a:gd name="T25" fmla="*/ 59 h 274"/>
                <a:gd name="T26" fmla="*/ 198 w 322"/>
                <a:gd name="T27" fmla="*/ 52 h 274"/>
                <a:gd name="T28" fmla="*/ 206 w 322"/>
                <a:gd name="T29" fmla="*/ 44 h 274"/>
                <a:gd name="T30" fmla="*/ 215 w 322"/>
                <a:gd name="T31" fmla="*/ 25 h 274"/>
                <a:gd name="T32" fmla="*/ 223 w 322"/>
                <a:gd name="T33" fmla="*/ 19 h 274"/>
                <a:gd name="T34" fmla="*/ 238 w 322"/>
                <a:gd name="T35" fmla="*/ 12 h 274"/>
                <a:gd name="T36" fmla="*/ 251 w 322"/>
                <a:gd name="T37" fmla="*/ 6 h 274"/>
                <a:gd name="T38" fmla="*/ 265 w 322"/>
                <a:gd name="T39" fmla="*/ 0 h 274"/>
                <a:gd name="T40" fmla="*/ 280 w 322"/>
                <a:gd name="T41" fmla="*/ 6 h 274"/>
                <a:gd name="T42" fmla="*/ 301 w 322"/>
                <a:gd name="T43" fmla="*/ 14 h 274"/>
                <a:gd name="T44" fmla="*/ 305 w 322"/>
                <a:gd name="T45" fmla="*/ 38 h 274"/>
                <a:gd name="T46" fmla="*/ 305 w 322"/>
                <a:gd name="T47" fmla="*/ 73 h 274"/>
                <a:gd name="T48" fmla="*/ 291 w 322"/>
                <a:gd name="T49" fmla="*/ 76 h 274"/>
                <a:gd name="T50" fmla="*/ 286 w 322"/>
                <a:gd name="T51" fmla="*/ 97 h 274"/>
                <a:gd name="T52" fmla="*/ 305 w 322"/>
                <a:gd name="T53" fmla="*/ 101 h 274"/>
                <a:gd name="T54" fmla="*/ 322 w 322"/>
                <a:gd name="T55" fmla="*/ 97 h 274"/>
                <a:gd name="T56" fmla="*/ 318 w 322"/>
                <a:gd name="T57" fmla="*/ 116 h 274"/>
                <a:gd name="T58" fmla="*/ 303 w 322"/>
                <a:gd name="T59" fmla="*/ 143 h 274"/>
                <a:gd name="T60" fmla="*/ 291 w 322"/>
                <a:gd name="T61" fmla="*/ 151 h 274"/>
                <a:gd name="T62" fmla="*/ 278 w 322"/>
                <a:gd name="T63" fmla="*/ 166 h 274"/>
                <a:gd name="T64" fmla="*/ 255 w 322"/>
                <a:gd name="T65" fmla="*/ 200 h 274"/>
                <a:gd name="T66" fmla="*/ 225 w 322"/>
                <a:gd name="T67" fmla="*/ 227 h 274"/>
                <a:gd name="T68" fmla="*/ 200 w 322"/>
                <a:gd name="T69" fmla="*/ 244 h 274"/>
                <a:gd name="T70" fmla="*/ 183 w 322"/>
                <a:gd name="T71" fmla="*/ 250 h 274"/>
                <a:gd name="T72" fmla="*/ 173 w 322"/>
                <a:gd name="T73" fmla="*/ 259 h 274"/>
                <a:gd name="T74" fmla="*/ 156 w 322"/>
                <a:gd name="T75" fmla="*/ 261 h 274"/>
                <a:gd name="T76" fmla="*/ 126 w 322"/>
                <a:gd name="T77" fmla="*/ 257 h 274"/>
                <a:gd name="T78" fmla="*/ 105 w 322"/>
                <a:gd name="T79" fmla="*/ 259 h 274"/>
                <a:gd name="T80" fmla="*/ 97 w 322"/>
                <a:gd name="T81" fmla="*/ 265 h 274"/>
                <a:gd name="T82" fmla="*/ 78 w 322"/>
                <a:gd name="T83" fmla="*/ 267 h 274"/>
                <a:gd name="T84" fmla="*/ 61 w 322"/>
                <a:gd name="T85" fmla="*/ 274 h 274"/>
                <a:gd name="T86" fmla="*/ 44 w 322"/>
                <a:gd name="T87" fmla="*/ 263 h 274"/>
                <a:gd name="T88" fmla="*/ 34 w 322"/>
                <a:gd name="T89" fmla="*/ 259 h 274"/>
                <a:gd name="T90" fmla="*/ 29 w 322"/>
                <a:gd name="T91" fmla="*/ 255 h 274"/>
                <a:gd name="T92" fmla="*/ 21 w 322"/>
                <a:gd name="T93" fmla="*/ 231 h 274"/>
                <a:gd name="T94" fmla="*/ 29 w 322"/>
                <a:gd name="T95" fmla="*/ 223 h 274"/>
                <a:gd name="T96" fmla="*/ 23 w 322"/>
                <a:gd name="T97" fmla="*/ 194 h 274"/>
                <a:gd name="T98" fmla="*/ 6 w 322"/>
                <a:gd name="T99" fmla="*/ 147 h 274"/>
                <a:gd name="T100" fmla="*/ 213 w 322"/>
                <a:gd name="T101" fmla="*/ 175 h 274"/>
                <a:gd name="T102" fmla="*/ 225 w 322"/>
                <a:gd name="T103" fmla="*/ 179 h 274"/>
                <a:gd name="T104" fmla="*/ 238 w 322"/>
                <a:gd name="T105" fmla="*/ 168 h 274"/>
                <a:gd name="T106" fmla="*/ 244 w 322"/>
                <a:gd name="T107" fmla="*/ 160 h 274"/>
                <a:gd name="T108" fmla="*/ 244 w 322"/>
                <a:gd name="T109" fmla="*/ 139 h 274"/>
                <a:gd name="T110" fmla="*/ 232 w 322"/>
                <a:gd name="T111" fmla="*/ 137 h 274"/>
                <a:gd name="T112" fmla="*/ 215 w 322"/>
                <a:gd name="T113" fmla="*/ 147 h 274"/>
                <a:gd name="T114" fmla="*/ 208 w 322"/>
                <a:gd name="T115" fmla="*/ 16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 h="274">
                  <a:moveTo>
                    <a:pt x="0" y="135"/>
                  </a:moveTo>
                  <a:lnTo>
                    <a:pt x="2" y="135"/>
                  </a:lnTo>
                  <a:lnTo>
                    <a:pt x="6" y="132"/>
                  </a:lnTo>
                  <a:lnTo>
                    <a:pt x="6" y="130"/>
                  </a:lnTo>
                  <a:lnTo>
                    <a:pt x="4" y="128"/>
                  </a:lnTo>
                  <a:lnTo>
                    <a:pt x="6" y="126"/>
                  </a:lnTo>
                  <a:lnTo>
                    <a:pt x="12" y="124"/>
                  </a:lnTo>
                  <a:lnTo>
                    <a:pt x="15" y="128"/>
                  </a:lnTo>
                  <a:lnTo>
                    <a:pt x="19" y="128"/>
                  </a:lnTo>
                  <a:lnTo>
                    <a:pt x="17" y="132"/>
                  </a:lnTo>
                  <a:lnTo>
                    <a:pt x="19" y="139"/>
                  </a:lnTo>
                  <a:lnTo>
                    <a:pt x="25" y="139"/>
                  </a:lnTo>
                  <a:lnTo>
                    <a:pt x="29" y="141"/>
                  </a:lnTo>
                  <a:lnTo>
                    <a:pt x="34" y="141"/>
                  </a:lnTo>
                  <a:lnTo>
                    <a:pt x="36" y="143"/>
                  </a:lnTo>
                  <a:lnTo>
                    <a:pt x="40" y="143"/>
                  </a:lnTo>
                  <a:lnTo>
                    <a:pt x="40" y="141"/>
                  </a:lnTo>
                  <a:lnTo>
                    <a:pt x="44" y="141"/>
                  </a:lnTo>
                  <a:lnTo>
                    <a:pt x="44" y="143"/>
                  </a:lnTo>
                  <a:lnTo>
                    <a:pt x="48" y="143"/>
                  </a:lnTo>
                  <a:lnTo>
                    <a:pt x="50" y="143"/>
                  </a:lnTo>
                  <a:lnTo>
                    <a:pt x="50" y="139"/>
                  </a:lnTo>
                  <a:lnTo>
                    <a:pt x="52" y="139"/>
                  </a:lnTo>
                  <a:lnTo>
                    <a:pt x="55" y="137"/>
                  </a:lnTo>
                  <a:lnTo>
                    <a:pt x="57" y="132"/>
                  </a:lnTo>
                  <a:lnTo>
                    <a:pt x="61" y="130"/>
                  </a:lnTo>
                  <a:lnTo>
                    <a:pt x="67" y="130"/>
                  </a:lnTo>
                  <a:lnTo>
                    <a:pt x="69" y="130"/>
                  </a:lnTo>
                  <a:lnTo>
                    <a:pt x="74" y="59"/>
                  </a:lnTo>
                  <a:lnTo>
                    <a:pt x="80" y="63"/>
                  </a:lnTo>
                  <a:lnTo>
                    <a:pt x="82" y="69"/>
                  </a:lnTo>
                  <a:lnTo>
                    <a:pt x="86" y="80"/>
                  </a:lnTo>
                  <a:lnTo>
                    <a:pt x="86" y="86"/>
                  </a:lnTo>
                  <a:lnTo>
                    <a:pt x="84" y="92"/>
                  </a:lnTo>
                  <a:lnTo>
                    <a:pt x="84" y="97"/>
                  </a:lnTo>
                  <a:lnTo>
                    <a:pt x="88" y="94"/>
                  </a:lnTo>
                  <a:lnTo>
                    <a:pt x="95" y="97"/>
                  </a:lnTo>
                  <a:lnTo>
                    <a:pt x="97" y="94"/>
                  </a:lnTo>
                  <a:lnTo>
                    <a:pt x="101" y="94"/>
                  </a:lnTo>
                  <a:lnTo>
                    <a:pt x="105" y="92"/>
                  </a:lnTo>
                  <a:lnTo>
                    <a:pt x="109" y="92"/>
                  </a:lnTo>
                  <a:lnTo>
                    <a:pt x="114" y="90"/>
                  </a:lnTo>
                  <a:lnTo>
                    <a:pt x="114" y="86"/>
                  </a:lnTo>
                  <a:lnTo>
                    <a:pt x="122" y="84"/>
                  </a:lnTo>
                  <a:lnTo>
                    <a:pt x="124" y="80"/>
                  </a:lnTo>
                  <a:lnTo>
                    <a:pt x="128" y="73"/>
                  </a:lnTo>
                  <a:lnTo>
                    <a:pt x="133" y="67"/>
                  </a:lnTo>
                  <a:lnTo>
                    <a:pt x="139" y="67"/>
                  </a:lnTo>
                  <a:lnTo>
                    <a:pt x="145" y="69"/>
                  </a:lnTo>
                  <a:lnTo>
                    <a:pt x="147" y="71"/>
                  </a:lnTo>
                  <a:lnTo>
                    <a:pt x="149" y="71"/>
                  </a:lnTo>
                  <a:lnTo>
                    <a:pt x="156" y="76"/>
                  </a:lnTo>
                  <a:lnTo>
                    <a:pt x="160" y="76"/>
                  </a:lnTo>
                  <a:lnTo>
                    <a:pt x="164" y="76"/>
                  </a:lnTo>
                  <a:lnTo>
                    <a:pt x="166" y="76"/>
                  </a:lnTo>
                  <a:lnTo>
                    <a:pt x="173" y="76"/>
                  </a:lnTo>
                  <a:lnTo>
                    <a:pt x="175" y="73"/>
                  </a:lnTo>
                  <a:lnTo>
                    <a:pt x="177" y="76"/>
                  </a:lnTo>
                  <a:lnTo>
                    <a:pt x="179" y="78"/>
                  </a:lnTo>
                  <a:lnTo>
                    <a:pt x="183" y="73"/>
                  </a:lnTo>
                  <a:lnTo>
                    <a:pt x="183" y="73"/>
                  </a:lnTo>
                  <a:lnTo>
                    <a:pt x="183" y="69"/>
                  </a:lnTo>
                  <a:lnTo>
                    <a:pt x="183" y="67"/>
                  </a:lnTo>
                  <a:lnTo>
                    <a:pt x="185" y="65"/>
                  </a:lnTo>
                  <a:lnTo>
                    <a:pt x="185" y="59"/>
                  </a:lnTo>
                  <a:lnTo>
                    <a:pt x="187" y="57"/>
                  </a:lnTo>
                  <a:lnTo>
                    <a:pt x="192" y="54"/>
                  </a:lnTo>
                  <a:lnTo>
                    <a:pt x="194" y="54"/>
                  </a:lnTo>
                  <a:lnTo>
                    <a:pt x="196" y="52"/>
                  </a:lnTo>
                  <a:lnTo>
                    <a:pt x="198" y="52"/>
                  </a:lnTo>
                  <a:lnTo>
                    <a:pt x="200" y="50"/>
                  </a:lnTo>
                  <a:lnTo>
                    <a:pt x="200" y="48"/>
                  </a:lnTo>
                  <a:lnTo>
                    <a:pt x="202" y="46"/>
                  </a:lnTo>
                  <a:lnTo>
                    <a:pt x="204" y="46"/>
                  </a:lnTo>
                  <a:lnTo>
                    <a:pt x="206" y="44"/>
                  </a:lnTo>
                  <a:lnTo>
                    <a:pt x="208" y="42"/>
                  </a:lnTo>
                  <a:lnTo>
                    <a:pt x="208" y="40"/>
                  </a:lnTo>
                  <a:lnTo>
                    <a:pt x="208" y="38"/>
                  </a:lnTo>
                  <a:lnTo>
                    <a:pt x="208" y="33"/>
                  </a:lnTo>
                  <a:lnTo>
                    <a:pt x="215" y="25"/>
                  </a:lnTo>
                  <a:lnTo>
                    <a:pt x="217" y="25"/>
                  </a:lnTo>
                  <a:lnTo>
                    <a:pt x="219" y="25"/>
                  </a:lnTo>
                  <a:lnTo>
                    <a:pt x="221" y="23"/>
                  </a:lnTo>
                  <a:lnTo>
                    <a:pt x="223" y="21"/>
                  </a:lnTo>
                  <a:lnTo>
                    <a:pt x="223" y="19"/>
                  </a:lnTo>
                  <a:lnTo>
                    <a:pt x="227" y="19"/>
                  </a:lnTo>
                  <a:lnTo>
                    <a:pt x="230" y="16"/>
                  </a:lnTo>
                  <a:lnTo>
                    <a:pt x="234" y="12"/>
                  </a:lnTo>
                  <a:lnTo>
                    <a:pt x="238" y="12"/>
                  </a:lnTo>
                  <a:lnTo>
                    <a:pt x="238" y="12"/>
                  </a:lnTo>
                  <a:lnTo>
                    <a:pt x="240" y="12"/>
                  </a:lnTo>
                  <a:lnTo>
                    <a:pt x="244" y="12"/>
                  </a:lnTo>
                  <a:lnTo>
                    <a:pt x="246" y="10"/>
                  </a:lnTo>
                  <a:lnTo>
                    <a:pt x="248" y="8"/>
                  </a:lnTo>
                  <a:lnTo>
                    <a:pt x="251" y="6"/>
                  </a:lnTo>
                  <a:lnTo>
                    <a:pt x="251" y="4"/>
                  </a:lnTo>
                  <a:lnTo>
                    <a:pt x="253" y="2"/>
                  </a:lnTo>
                  <a:lnTo>
                    <a:pt x="255" y="2"/>
                  </a:lnTo>
                  <a:lnTo>
                    <a:pt x="257" y="0"/>
                  </a:lnTo>
                  <a:lnTo>
                    <a:pt x="265" y="0"/>
                  </a:lnTo>
                  <a:lnTo>
                    <a:pt x="272" y="0"/>
                  </a:lnTo>
                  <a:lnTo>
                    <a:pt x="272" y="2"/>
                  </a:lnTo>
                  <a:lnTo>
                    <a:pt x="276" y="2"/>
                  </a:lnTo>
                  <a:lnTo>
                    <a:pt x="280" y="4"/>
                  </a:lnTo>
                  <a:lnTo>
                    <a:pt x="280" y="6"/>
                  </a:lnTo>
                  <a:lnTo>
                    <a:pt x="284" y="4"/>
                  </a:lnTo>
                  <a:lnTo>
                    <a:pt x="289" y="4"/>
                  </a:lnTo>
                  <a:lnTo>
                    <a:pt x="297" y="6"/>
                  </a:lnTo>
                  <a:lnTo>
                    <a:pt x="299" y="8"/>
                  </a:lnTo>
                  <a:lnTo>
                    <a:pt x="301" y="14"/>
                  </a:lnTo>
                  <a:lnTo>
                    <a:pt x="301" y="19"/>
                  </a:lnTo>
                  <a:lnTo>
                    <a:pt x="305" y="23"/>
                  </a:lnTo>
                  <a:lnTo>
                    <a:pt x="305" y="33"/>
                  </a:lnTo>
                  <a:lnTo>
                    <a:pt x="303" y="33"/>
                  </a:lnTo>
                  <a:lnTo>
                    <a:pt x="305" y="38"/>
                  </a:lnTo>
                  <a:lnTo>
                    <a:pt x="305" y="42"/>
                  </a:lnTo>
                  <a:lnTo>
                    <a:pt x="308" y="46"/>
                  </a:lnTo>
                  <a:lnTo>
                    <a:pt x="308" y="63"/>
                  </a:lnTo>
                  <a:lnTo>
                    <a:pt x="305" y="67"/>
                  </a:lnTo>
                  <a:lnTo>
                    <a:pt x="305" y="73"/>
                  </a:lnTo>
                  <a:lnTo>
                    <a:pt x="305" y="80"/>
                  </a:lnTo>
                  <a:lnTo>
                    <a:pt x="301" y="80"/>
                  </a:lnTo>
                  <a:lnTo>
                    <a:pt x="299" y="76"/>
                  </a:lnTo>
                  <a:lnTo>
                    <a:pt x="293" y="73"/>
                  </a:lnTo>
                  <a:lnTo>
                    <a:pt x="291" y="76"/>
                  </a:lnTo>
                  <a:lnTo>
                    <a:pt x="289" y="80"/>
                  </a:lnTo>
                  <a:lnTo>
                    <a:pt x="284" y="88"/>
                  </a:lnTo>
                  <a:lnTo>
                    <a:pt x="282" y="92"/>
                  </a:lnTo>
                  <a:lnTo>
                    <a:pt x="284" y="94"/>
                  </a:lnTo>
                  <a:lnTo>
                    <a:pt x="286" y="97"/>
                  </a:lnTo>
                  <a:lnTo>
                    <a:pt x="289" y="101"/>
                  </a:lnTo>
                  <a:lnTo>
                    <a:pt x="295" y="105"/>
                  </a:lnTo>
                  <a:lnTo>
                    <a:pt x="301" y="105"/>
                  </a:lnTo>
                  <a:lnTo>
                    <a:pt x="305" y="105"/>
                  </a:lnTo>
                  <a:lnTo>
                    <a:pt x="305" y="101"/>
                  </a:lnTo>
                  <a:lnTo>
                    <a:pt x="305" y="99"/>
                  </a:lnTo>
                  <a:lnTo>
                    <a:pt x="308" y="97"/>
                  </a:lnTo>
                  <a:lnTo>
                    <a:pt x="312" y="94"/>
                  </a:lnTo>
                  <a:lnTo>
                    <a:pt x="318" y="97"/>
                  </a:lnTo>
                  <a:lnTo>
                    <a:pt x="322" y="97"/>
                  </a:lnTo>
                  <a:lnTo>
                    <a:pt x="322" y="99"/>
                  </a:lnTo>
                  <a:lnTo>
                    <a:pt x="320" y="101"/>
                  </a:lnTo>
                  <a:lnTo>
                    <a:pt x="320" y="101"/>
                  </a:lnTo>
                  <a:lnTo>
                    <a:pt x="318" y="109"/>
                  </a:lnTo>
                  <a:lnTo>
                    <a:pt x="318" y="116"/>
                  </a:lnTo>
                  <a:lnTo>
                    <a:pt x="316" y="122"/>
                  </a:lnTo>
                  <a:lnTo>
                    <a:pt x="314" y="128"/>
                  </a:lnTo>
                  <a:lnTo>
                    <a:pt x="310" y="132"/>
                  </a:lnTo>
                  <a:lnTo>
                    <a:pt x="310" y="137"/>
                  </a:lnTo>
                  <a:lnTo>
                    <a:pt x="303" y="143"/>
                  </a:lnTo>
                  <a:lnTo>
                    <a:pt x="303" y="143"/>
                  </a:lnTo>
                  <a:lnTo>
                    <a:pt x="301" y="143"/>
                  </a:lnTo>
                  <a:lnTo>
                    <a:pt x="297" y="145"/>
                  </a:lnTo>
                  <a:lnTo>
                    <a:pt x="295" y="147"/>
                  </a:lnTo>
                  <a:lnTo>
                    <a:pt x="291" y="151"/>
                  </a:lnTo>
                  <a:lnTo>
                    <a:pt x="289" y="156"/>
                  </a:lnTo>
                  <a:lnTo>
                    <a:pt x="284" y="160"/>
                  </a:lnTo>
                  <a:lnTo>
                    <a:pt x="284" y="162"/>
                  </a:lnTo>
                  <a:lnTo>
                    <a:pt x="282" y="166"/>
                  </a:lnTo>
                  <a:lnTo>
                    <a:pt x="278" y="166"/>
                  </a:lnTo>
                  <a:lnTo>
                    <a:pt x="276" y="172"/>
                  </a:lnTo>
                  <a:lnTo>
                    <a:pt x="267" y="187"/>
                  </a:lnTo>
                  <a:lnTo>
                    <a:pt x="261" y="194"/>
                  </a:lnTo>
                  <a:lnTo>
                    <a:pt x="259" y="198"/>
                  </a:lnTo>
                  <a:lnTo>
                    <a:pt x="255" y="200"/>
                  </a:lnTo>
                  <a:lnTo>
                    <a:pt x="253" y="204"/>
                  </a:lnTo>
                  <a:lnTo>
                    <a:pt x="251" y="204"/>
                  </a:lnTo>
                  <a:lnTo>
                    <a:pt x="248" y="206"/>
                  </a:lnTo>
                  <a:lnTo>
                    <a:pt x="227" y="225"/>
                  </a:lnTo>
                  <a:lnTo>
                    <a:pt x="225" y="227"/>
                  </a:lnTo>
                  <a:lnTo>
                    <a:pt x="225" y="227"/>
                  </a:lnTo>
                  <a:lnTo>
                    <a:pt x="223" y="231"/>
                  </a:lnTo>
                  <a:lnTo>
                    <a:pt x="208" y="240"/>
                  </a:lnTo>
                  <a:lnTo>
                    <a:pt x="206" y="244"/>
                  </a:lnTo>
                  <a:lnTo>
                    <a:pt x="200" y="244"/>
                  </a:lnTo>
                  <a:lnTo>
                    <a:pt x="200" y="246"/>
                  </a:lnTo>
                  <a:lnTo>
                    <a:pt x="194" y="248"/>
                  </a:lnTo>
                  <a:lnTo>
                    <a:pt x="189" y="250"/>
                  </a:lnTo>
                  <a:lnTo>
                    <a:pt x="185" y="250"/>
                  </a:lnTo>
                  <a:lnTo>
                    <a:pt x="183" y="250"/>
                  </a:lnTo>
                  <a:lnTo>
                    <a:pt x="177" y="250"/>
                  </a:lnTo>
                  <a:lnTo>
                    <a:pt x="171" y="250"/>
                  </a:lnTo>
                  <a:lnTo>
                    <a:pt x="168" y="255"/>
                  </a:lnTo>
                  <a:lnTo>
                    <a:pt x="173" y="257"/>
                  </a:lnTo>
                  <a:lnTo>
                    <a:pt x="173" y="259"/>
                  </a:lnTo>
                  <a:lnTo>
                    <a:pt x="164" y="259"/>
                  </a:lnTo>
                  <a:lnTo>
                    <a:pt x="160" y="257"/>
                  </a:lnTo>
                  <a:lnTo>
                    <a:pt x="158" y="257"/>
                  </a:lnTo>
                  <a:lnTo>
                    <a:pt x="156" y="259"/>
                  </a:lnTo>
                  <a:lnTo>
                    <a:pt x="156" y="261"/>
                  </a:lnTo>
                  <a:lnTo>
                    <a:pt x="154" y="263"/>
                  </a:lnTo>
                  <a:lnTo>
                    <a:pt x="145" y="261"/>
                  </a:lnTo>
                  <a:lnTo>
                    <a:pt x="143" y="259"/>
                  </a:lnTo>
                  <a:lnTo>
                    <a:pt x="133" y="257"/>
                  </a:lnTo>
                  <a:lnTo>
                    <a:pt x="126" y="257"/>
                  </a:lnTo>
                  <a:lnTo>
                    <a:pt x="126" y="259"/>
                  </a:lnTo>
                  <a:lnTo>
                    <a:pt x="124" y="261"/>
                  </a:lnTo>
                  <a:lnTo>
                    <a:pt x="120" y="257"/>
                  </a:lnTo>
                  <a:lnTo>
                    <a:pt x="109" y="257"/>
                  </a:lnTo>
                  <a:lnTo>
                    <a:pt x="105" y="259"/>
                  </a:lnTo>
                  <a:lnTo>
                    <a:pt x="105" y="263"/>
                  </a:lnTo>
                  <a:lnTo>
                    <a:pt x="103" y="261"/>
                  </a:lnTo>
                  <a:lnTo>
                    <a:pt x="101" y="261"/>
                  </a:lnTo>
                  <a:lnTo>
                    <a:pt x="97" y="263"/>
                  </a:lnTo>
                  <a:lnTo>
                    <a:pt x="97" y="265"/>
                  </a:lnTo>
                  <a:lnTo>
                    <a:pt x="93" y="265"/>
                  </a:lnTo>
                  <a:lnTo>
                    <a:pt x="88" y="267"/>
                  </a:lnTo>
                  <a:lnTo>
                    <a:pt x="82" y="265"/>
                  </a:lnTo>
                  <a:lnTo>
                    <a:pt x="78" y="265"/>
                  </a:lnTo>
                  <a:lnTo>
                    <a:pt x="78" y="267"/>
                  </a:lnTo>
                  <a:lnTo>
                    <a:pt x="71" y="265"/>
                  </a:lnTo>
                  <a:lnTo>
                    <a:pt x="67" y="272"/>
                  </a:lnTo>
                  <a:lnTo>
                    <a:pt x="65" y="272"/>
                  </a:lnTo>
                  <a:lnTo>
                    <a:pt x="63" y="274"/>
                  </a:lnTo>
                  <a:lnTo>
                    <a:pt x="61" y="274"/>
                  </a:lnTo>
                  <a:lnTo>
                    <a:pt x="59" y="274"/>
                  </a:lnTo>
                  <a:lnTo>
                    <a:pt x="48" y="269"/>
                  </a:lnTo>
                  <a:lnTo>
                    <a:pt x="46" y="272"/>
                  </a:lnTo>
                  <a:lnTo>
                    <a:pt x="46" y="265"/>
                  </a:lnTo>
                  <a:lnTo>
                    <a:pt x="44" y="263"/>
                  </a:lnTo>
                  <a:lnTo>
                    <a:pt x="40" y="265"/>
                  </a:lnTo>
                  <a:lnTo>
                    <a:pt x="38" y="265"/>
                  </a:lnTo>
                  <a:lnTo>
                    <a:pt x="40" y="263"/>
                  </a:lnTo>
                  <a:lnTo>
                    <a:pt x="40" y="259"/>
                  </a:lnTo>
                  <a:lnTo>
                    <a:pt x="34" y="259"/>
                  </a:lnTo>
                  <a:lnTo>
                    <a:pt x="31" y="261"/>
                  </a:lnTo>
                  <a:lnTo>
                    <a:pt x="31" y="265"/>
                  </a:lnTo>
                  <a:lnTo>
                    <a:pt x="29" y="263"/>
                  </a:lnTo>
                  <a:lnTo>
                    <a:pt x="29" y="259"/>
                  </a:lnTo>
                  <a:lnTo>
                    <a:pt x="29" y="255"/>
                  </a:lnTo>
                  <a:lnTo>
                    <a:pt x="29" y="250"/>
                  </a:lnTo>
                  <a:lnTo>
                    <a:pt x="31" y="246"/>
                  </a:lnTo>
                  <a:lnTo>
                    <a:pt x="27" y="240"/>
                  </a:lnTo>
                  <a:lnTo>
                    <a:pt x="25" y="236"/>
                  </a:lnTo>
                  <a:lnTo>
                    <a:pt x="21" y="231"/>
                  </a:lnTo>
                  <a:lnTo>
                    <a:pt x="21" y="227"/>
                  </a:lnTo>
                  <a:lnTo>
                    <a:pt x="23" y="225"/>
                  </a:lnTo>
                  <a:lnTo>
                    <a:pt x="25" y="227"/>
                  </a:lnTo>
                  <a:lnTo>
                    <a:pt x="27" y="227"/>
                  </a:lnTo>
                  <a:lnTo>
                    <a:pt x="29" y="223"/>
                  </a:lnTo>
                  <a:lnTo>
                    <a:pt x="31" y="217"/>
                  </a:lnTo>
                  <a:lnTo>
                    <a:pt x="29" y="210"/>
                  </a:lnTo>
                  <a:lnTo>
                    <a:pt x="29" y="208"/>
                  </a:lnTo>
                  <a:lnTo>
                    <a:pt x="23" y="198"/>
                  </a:lnTo>
                  <a:lnTo>
                    <a:pt x="23" y="194"/>
                  </a:lnTo>
                  <a:lnTo>
                    <a:pt x="19" y="187"/>
                  </a:lnTo>
                  <a:lnTo>
                    <a:pt x="15" y="175"/>
                  </a:lnTo>
                  <a:lnTo>
                    <a:pt x="10" y="164"/>
                  </a:lnTo>
                  <a:lnTo>
                    <a:pt x="10" y="158"/>
                  </a:lnTo>
                  <a:lnTo>
                    <a:pt x="6" y="147"/>
                  </a:lnTo>
                  <a:lnTo>
                    <a:pt x="0" y="141"/>
                  </a:lnTo>
                  <a:lnTo>
                    <a:pt x="0" y="135"/>
                  </a:lnTo>
                  <a:lnTo>
                    <a:pt x="0" y="135"/>
                  </a:lnTo>
                  <a:lnTo>
                    <a:pt x="0" y="135"/>
                  </a:lnTo>
                  <a:close/>
                  <a:moveTo>
                    <a:pt x="213" y="175"/>
                  </a:moveTo>
                  <a:lnTo>
                    <a:pt x="215" y="177"/>
                  </a:lnTo>
                  <a:lnTo>
                    <a:pt x="217" y="179"/>
                  </a:lnTo>
                  <a:lnTo>
                    <a:pt x="221" y="181"/>
                  </a:lnTo>
                  <a:lnTo>
                    <a:pt x="225" y="181"/>
                  </a:lnTo>
                  <a:lnTo>
                    <a:pt x="225" y="179"/>
                  </a:lnTo>
                  <a:lnTo>
                    <a:pt x="227" y="177"/>
                  </a:lnTo>
                  <a:lnTo>
                    <a:pt x="230" y="172"/>
                  </a:lnTo>
                  <a:lnTo>
                    <a:pt x="234" y="170"/>
                  </a:lnTo>
                  <a:lnTo>
                    <a:pt x="236" y="170"/>
                  </a:lnTo>
                  <a:lnTo>
                    <a:pt x="238" y="168"/>
                  </a:lnTo>
                  <a:lnTo>
                    <a:pt x="242" y="170"/>
                  </a:lnTo>
                  <a:lnTo>
                    <a:pt x="244" y="168"/>
                  </a:lnTo>
                  <a:lnTo>
                    <a:pt x="246" y="164"/>
                  </a:lnTo>
                  <a:lnTo>
                    <a:pt x="244" y="162"/>
                  </a:lnTo>
                  <a:lnTo>
                    <a:pt x="244" y="160"/>
                  </a:lnTo>
                  <a:lnTo>
                    <a:pt x="246" y="158"/>
                  </a:lnTo>
                  <a:lnTo>
                    <a:pt x="251" y="156"/>
                  </a:lnTo>
                  <a:lnTo>
                    <a:pt x="251" y="151"/>
                  </a:lnTo>
                  <a:lnTo>
                    <a:pt x="248" y="143"/>
                  </a:lnTo>
                  <a:lnTo>
                    <a:pt x="244" y="139"/>
                  </a:lnTo>
                  <a:lnTo>
                    <a:pt x="240" y="141"/>
                  </a:lnTo>
                  <a:lnTo>
                    <a:pt x="238" y="139"/>
                  </a:lnTo>
                  <a:lnTo>
                    <a:pt x="236" y="139"/>
                  </a:lnTo>
                  <a:lnTo>
                    <a:pt x="234" y="139"/>
                  </a:lnTo>
                  <a:lnTo>
                    <a:pt x="232" y="137"/>
                  </a:lnTo>
                  <a:lnTo>
                    <a:pt x="232" y="139"/>
                  </a:lnTo>
                  <a:lnTo>
                    <a:pt x="227" y="141"/>
                  </a:lnTo>
                  <a:lnTo>
                    <a:pt x="227" y="143"/>
                  </a:lnTo>
                  <a:lnTo>
                    <a:pt x="219" y="143"/>
                  </a:lnTo>
                  <a:lnTo>
                    <a:pt x="215" y="147"/>
                  </a:lnTo>
                  <a:lnTo>
                    <a:pt x="213" y="153"/>
                  </a:lnTo>
                  <a:lnTo>
                    <a:pt x="208" y="158"/>
                  </a:lnTo>
                  <a:lnTo>
                    <a:pt x="204" y="160"/>
                  </a:lnTo>
                  <a:lnTo>
                    <a:pt x="206" y="162"/>
                  </a:lnTo>
                  <a:lnTo>
                    <a:pt x="208" y="166"/>
                  </a:lnTo>
                  <a:lnTo>
                    <a:pt x="208" y="166"/>
                  </a:lnTo>
                  <a:lnTo>
                    <a:pt x="213" y="170"/>
                  </a:lnTo>
                  <a:lnTo>
                    <a:pt x="213" y="17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73" name="Freeform 160">
              <a:extLst>
                <a:ext uri="{FF2B5EF4-FFF2-40B4-BE49-F238E27FC236}">
                  <a16:creationId xmlns:a16="http://schemas.microsoft.com/office/drawing/2014/main" id="{E70A7EBC-FD1B-48B0-AF72-F6DB63547B22}"/>
                </a:ext>
              </a:extLst>
            </p:cNvPr>
            <p:cNvSpPr>
              <a:spLocks/>
            </p:cNvSpPr>
            <p:nvPr/>
          </p:nvSpPr>
          <p:spPr bwMode="auto">
            <a:xfrm>
              <a:off x="4703122" y="3895403"/>
              <a:ext cx="37887" cy="33311"/>
            </a:xfrm>
            <a:custGeom>
              <a:avLst/>
              <a:gdLst>
                <a:gd name="T0" fmla="*/ 9 w 47"/>
                <a:gd name="T1" fmla="*/ 38 h 44"/>
                <a:gd name="T2" fmla="*/ 9 w 47"/>
                <a:gd name="T3" fmla="*/ 33 h 44"/>
                <a:gd name="T4" fmla="*/ 4 w 47"/>
                <a:gd name="T5" fmla="*/ 29 h 44"/>
                <a:gd name="T6" fmla="*/ 4 w 47"/>
                <a:gd name="T7" fmla="*/ 29 h 44"/>
                <a:gd name="T8" fmla="*/ 2 w 47"/>
                <a:gd name="T9" fmla="*/ 25 h 44"/>
                <a:gd name="T10" fmla="*/ 0 w 47"/>
                <a:gd name="T11" fmla="*/ 23 h 44"/>
                <a:gd name="T12" fmla="*/ 4 w 47"/>
                <a:gd name="T13" fmla="*/ 21 h 44"/>
                <a:gd name="T14" fmla="*/ 9 w 47"/>
                <a:gd name="T15" fmla="*/ 16 h 44"/>
                <a:gd name="T16" fmla="*/ 11 w 47"/>
                <a:gd name="T17" fmla="*/ 10 h 44"/>
                <a:gd name="T18" fmla="*/ 15 w 47"/>
                <a:gd name="T19" fmla="*/ 6 h 44"/>
                <a:gd name="T20" fmla="*/ 23 w 47"/>
                <a:gd name="T21" fmla="*/ 6 h 44"/>
                <a:gd name="T22" fmla="*/ 23 w 47"/>
                <a:gd name="T23" fmla="*/ 4 h 44"/>
                <a:gd name="T24" fmla="*/ 28 w 47"/>
                <a:gd name="T25" fmla="*/ 2 h 44"/>
                <a:gd name="T26" fmla="*/ 28 w 47"/>
                <a:gd name="T27" fmla="*/ 0 h 44"/>
                <a:gd name="T28" fmla="*/ 30 w 47"/>
                <a:gd name="T29" fmla="*/ 2 h 44"/>
                <a:gd name="T30" fmla="*/ 32 w 47"/>
                <a:gd name="T31" fmla="*/ 2 h 44"/>
                <a:gd name="T32" fmla="*/ 34 w 47"/>
                <a:gd name="T33" fmla="*/ 2 h 44"/>
                <a:gd name="T34" fmla="*/ 36 w 47"/>
                <a:gd name="T35" fmla="*/ 4 h 44"/>
                <a:gd name="T36" fmla="*/ 40 w 47"/>
                <a:gd name="T37" fmla="*/ 2 h 44"/>
                <a:gd name="T38" fmla="*/ 44 w 47"/>
                <a:gd name="T39" fmla="*/ 6 h 44"/>
                <a:gd name="T40" fmla="*/ 47 w 47"/>
                <a:gd name="T41" fmla="*/ 14 h 44"/>
                <a:gd name="T42" fmla="*/ 47 w 47"/>
                <a:gd name="T43" fmla="*/ 19 h 44"/>
                <a:gd name="T44" fmla="*/ 42 w 47"/>
                <a:gd name="T45" fmla="*/ 21 h 44"/>
                <a:gd name="T46" fmla="*/ 40 w 47"/>
                <a:gd name="T47" fmla="*/ 23 h 44"/>
                <a:gd name="T48" fmla="*/ 40 w 47"/>
                <a:gd name="T49" fmla="*/ 25 h 44"/>
                <a:gd name="T50" fmla="*/ 42 w 47"/>
                <a:gd name="T51" fmla="*/ 27 h 44"/>
                <a:gd name="T52" fmla="*/ 40 w 47"/>
                <a:gd name="T53" fmla="*/ 31 h 44"/>
                <a:gd name="T54" fmla="*/ 38 w 47"/>
                <a:gd name="T55" fmla="*/ 33 h 44"/>
                <a:gd name="T56" fmla="*/ 34 w 47"/>
                <a:gd name="T57" fmla="*/ 31 h 44"/>
                <a:gd name="T58" fmla="*/ 32 w 47"/>
                <a:gd name="T59" fmla="*/ 33 h 44"/>
                <a:gd name="T60" fmla="*/ 30 w 47"/>
                <a:gd name="T61" fmla="*/ 33 h 44"/>
                <a:gd name="T62" fmla="*/ 26 w 47"/>
                <a:gd name="T63" fmla="*/ 35 h 44"/>
                <a:gd name="T64" fmla="*/ 23 w 47"/>
                <a:gd name="T65" fmla="*/ 40 h 44"/>
                <a:gd name="T66" fmla="*/ 21 w 47"/>
                <a:gd name="T67" fmla="*/ 42 h 44"/>
                <a:gd name="T68" fmla="*/ 21 w 47"/>
                <a:gd name="T69" fmla="*/ 44 h 44"/>
                <a:gd name="T70" fmla="*/ 17 w 47"/>
                <a:gd name="T71" fmla="*/ 44 h 44"/>
                <a:gd name="T72" fmla="*/ 13 w 47"/>
                <a:gd name="T73" fmla="*/ 42 h 44"/>
                <a:gd name="T74" fmla="*/ 11 w 47"/>
                <a:gd name="T75" fmla="*/ 40 h 44"/>
                <a:gd name="T76" fmla="*/ 9 w 47"/>
                <a:gd name="T7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 h="44">
                  <a:moveTo>
                    <a:pt x="9" y="38"/>
                  </a:moveTo>
                  <a:lnTo>
                    <a:pt x="9" y="33"/>
                  </a:lnTo>
                  <a:lnTo>
                    <a:pt x="4" y="29"/>
                  </a:lnTo>
                  <a:lnTo>
                    <a:pt x="4" y="29"/>
                  </a:lnTo>
                  <a:lnTo>
                    <a:pt x="2" y="25"/>
                  </a:lnTo>
                  <a:lnTo>
                    <a:pt x="0" y="23"/>
                  </a:lnTo>
                  <a:lnTo>
                    <a:pt x="4" y="21"/>
                  </a:lnTo>
                  <a:lnTo>
                    <a:pt x="9" y="16"/>
                  </a:lnTo>
                  <a:lnTo>
                    <a:pt x="11" y="10"/>
                  </a:lnTo>
                  <a:lnTo>
                    <a:pt x="15" y="6"/>
                  </a:lnTo>
                  <a:lnTo>
                    <a:pt x="23" y="6"/>
                  </a:lnTo>
                  <a:lnTo>
                    <a:pt x="23" y="4"/>
                  </a:lnTo>
                  <a:lnTo>
                    <a:pt x="28" y="2"/>
                  </a:lnTo>
                  <a:lnTo>
                    <a:pt x="28" y="0"/>
                  </a:lnTo>
                  <a:lnTo>
                    <a:pt x="30" y="2"/>
                  </a:lnTo>
                  <a:lnTo>
                    <a:pt x="32" y="2"/>
                  </a:lnTo>
                  <a:lnTo>
                    <a:pt x="34" y="2"/>
                  </a:lnTo>
                  <a:lnTo>
                    <a:pt x="36" y="4"/>
                  </a:lnTo>
                  <a:lnTo>
                    <a:pt x="40" y="2"/>
                  </a:lnTo>
                  <a:lnTo>
                    <a:pt x="44" y="6"/>
                  </a:lnTo>
                  <a:lnTo>
                    <a:pt x="47" y="14"/>
                  </a:lnTo>
                  <a:lnTo>
                    <a:pt x="47" y="19"/>
                  </a:lnTo>
                  <a:lnTo>
                    <a:pt x="42" y="21"/>
                  </a:lnTo>
                  <a:lnTo>
                    <a:pt x="40" y="23"/>
                  </a:lnTo>
                  <a:lnTo>
                    <a:pt x="40" y="25"/>
                  </a:lnTo>
                  <a:lnTo>
                    <a:pt x="42" y="27"/>
                  </a:lnTo>
                  <a:lnTo>
                    <a:pt x="40" y="31"/>
                  </a:lnTo>
                  <a:lnTo>
                    <a:pt x="38" y="33"/>
                  </a:lnTo>
                  <a:lnTo>
                    <a:pt x="34" y="31"/>
                  </a:lnTo>
                  <a:lnTo>
                    <a:pt x="32" y="33"/>
                  </a:lnTo>
                  <a:lnTo>
                    <a:pt x="30" y="33"/>
                  </a:lnTo>
                  <a:lnTo>
                    <a:pt x="26" y="35"/>
                  </a:lnTo>
                  <a:lnTo>
                    <a:pt x="23" y="40"/>
                  </a:lnTo>
                  <a:lnTo>
                    <a:pt x="21" y="42"/>
                  </a:lnTo>
                  <a:lnTo>
                    <a:pt x="21" y="44"/>
                  </a:lnTo>
                  <a:lnTo>
                    <a:pt x="17" y="44"/>
                  </a:lnTo>
                  <a:lnTo>
                    <a:pt x="13" y="42"/>
                  </a:lnTo>
                  <a:lnTo>
                    <a:pt x="11" y="40"/>
                  </a:lnTo>
                  <a:lnTo>
                    <a:pt x="9" y="3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74" name="Freeform 161">
              <a:extLst>
                <a:ext uri="{FF2B5EF4-FFF2-40B4-BE49-F238E27FC236}">
                  <a16:creationId xmlns:a16="http://schemas.microsoft.com/office/drawing/2014/main" id="{2D89F3AF-A7BB-450C-B174-C89627BFFF1B}"/>
                </a:ext>
              </a:extLst>
            </p:cNvPr>
            <p:cNvSpPr>
              <a:spLocks noEditPoints="1"/>
            </p:cNvSpPr>
            <p:nvPr/>
          </p:nvSpPr>
          <p:spPr bwMode="auto">
            <a:xfrm>
              <a:off x="6075936" y="3614527"/>
              <a:ext cx="652953" cy="657142"/>
            </a:xfrm>
            <a:custGeom>
              <a:avLst/>
              <a:gdLst>
                <a:gd name="T0" fmla="*/ 801 w 810"/>
                <a:gd name="T1" fmla="*/ 364 h 868"/>
                <a:gd name="T2" fmla="*/ 689 w 810"/>
                <a:gd name="T3" fmla="*/ 181 h 868"/>
                <a:gd name="T4" fmla="*/ 559 w 810"/>
                <a:gd name="T5" fmla="*/ 154 h 868"/>
                <a:gd name="T6" fmla="*/ 510 w 810"/>
                <a:gd name="T7" fmla="*/ 126 h 868"/>
                <a:gd name="T8" fmla="*/ 506 w 810"/>
                <a:gd name="T9" fmla="*/ 82 h 868"/>
                <a:gd name="T10" fmla="*/ 500 w 810"/>
                <a:gd name="T11" fmla="*/ 29 h 868"/>
                <a:gd name="T12" fmla="*/ 479 w 810"/>
                <a:gd name="T13" fmla="*/ 42 h 868"/>
                <a:gd name="T14" fmla="*/ 405 w 810"/>
                <a:gd name="T15" fmla="*/ 29 h 868"/>
                <a:gd name="T16" fmla="*/ 382 w 810"/>
                <a:gd name="T17" fmla="*/ 33 h 868"/>
                <a:gd name="T18" fmla="*/ 253 w 810"/>
                <a:gd name="T19" fmla="*/ 118 h 868"/>
                <a:gd name="T20" fmla="*/ 2 w 810"/>
                <a:gd name="T21" fmla="*/ 335 h 868"/>
                <a:gd name="T22" fmla="*/ 441 w 810"/>
                <a:gd name="T23" fmla="*/ 621 h 868"/>
                <a:gd name="T24" fmla="*/ 595 w 810"/>
                <a:gd name="T25" fmla="*/ 716 h 868"/>
                <a:gd name="T26" fmla="*/ 544 w 810"/>
                <a:gd name="T27" fmla="*/ 763 h 868"/>
                <a:gd name="T28" fmla="*/ 611 w 810"/>
                <a:gd name="T29" fmla="*/ 763 h 868"/>
                <a:gd name="T30" fmla="*/ 609 w 810"/>
                <a:gd name="T31" fmla="*/ 775 h 868"/>
                <a:gd name="T32" fmla="*/ 544 w 810"/>
                <a:gd name="T33" fmla="*/ 855 h 868"/>
                <a:gd name="T34" fmla="*/ 538 w 810"/>
                <a:gd name="T35" fmla="*/ 777 h 868"/>
                <a:gd name="T36" fmla="*/ 599 w 810"/>
                <a:gd name="T37" fmla="*/ 784 h 868"/>
                <a:gd name="T38" fmla="*/ 590 w 810"/>
                <a:gd name="T39" fmla="*/ 836 h 868"/>
                <a:gd name="T40" fmla="*/ 563 w 810"/>
                <a:gd name="T41" fmla="*/ 851 h 868"/>
                <a:gd name="T42" fmla="*/ 32 w 810"/>
                <a:gd name="T43" fmla="*/ 569 h 868"/>
                <a:gd name="T44" fmla="*/ 93 w 810"/>
                <a:gd name="T45" fmla="*/ 558 h 868"/>
                <a:gd name="T46" fmla="*/ 167 w 810"/>
                <a:gd name="T47" fmla="*/ 550 h 868"/>
                <a:gd name="T48" fmla="*/ 262 w 810"/>
                <a:gd name="T49" fmla="*/ 508 h 868"/>
                <a:gd name="T50" fmla="*/ 375 w 810"/>
                <a:gd name="T51" fmla="*/ 512 h 868"/>
                <a:gd name="T52" fmla="*/ 403 w 810"/>
                <a:gd name="T53" fmla="*/ 577 h 868"/>
                <a:gd name="T54" fmla="*/ 451 w 810"/>
                <a:gd name="T55" fmla="*/ 548 h 868"/>
                <a:gd name="T56" fmla="*/ 430 w 810"/>
                <a:gd name="T57" fmla="*/ 598 h 868"/>
                <a:gd name="T58" fmla="*/ 474 w 810"/>
                <a:gd name="T59" fmla="*/ 605 h 868"/>
                <a:gd name="T60" fmla="*/ 498 w 810"/>
                <a:gd name="T61" fmla="*/ 689 h 868"/>
                <a:gd name="T62" fmla="*/ 563 w 810"/>
                <a:gd name="T63" fmla="*/ 695 h 868"/>
                <a:gd name="T64" fmla="*/ 590 w 810"/>
                <a:gd name="T65" fmla="*/ 729 h 868"/>
                <a:gd name="T66" fmla="*/ 660 w 810"/>
                <a:gd name="T67" fmla="*/ 693 h 868"/>
                <a:gd name="T68" fmla="*/ 719 w 810"/>
                <a:gd name="T69" fmla="*/ 581 h 868"/>
                <a:gd name="T70" fmla="*/ 774 w 810"/>
                <a:gd name="T71" fmla="*/ 510 h 868"/>
                <a:gd name="T72" fmla="*/ 797 w 810"/>
                <a:gd name="T73" fmla="*/ 394 h 868"/>
                <a:gd name="T74" fmla="*/ 774 w 810"/>
                <a:gd name="T75" fmla="*/ 316 h 868"/>
                <a:gd name="T76" fmla="*/ 751 w 810"/>
                <a:gd name="T77" fmla="*/ 284 h 868"/>
                <a:gd name="T78" fmla="*/ 723 w 810"/>
                <a:gd name="T79" fmla="*/ 219 h 868"/>
                <a:gd name="T80" fmla="*/ 685 w 810"/>
                <a:gd name="T81" fmla="*/ 177 h 868"/>
                <a:gd name="T82" fmla="*/ 662 w 810"/>
                <a:gd name="T83" fmla="*/ 88 h 868"/>
                <a:gd name="T84" fmla="*/ 633 w 810"/>
                <a:gd name="T85" fmla="*/ 38 h 868"/>
                <a:gd name="T86" fmla="*/ 607 w 810"/>
                <a:gd name="T87" fmla="*/ 65 h 868"/>
                <a:gd name="T88" fmla="*/ 569 w 810"/>
                <a:gd name="T89" fmla="*/ 170 h 868"/>
                <a:gd name="T90" fmla="*/ 500 w 810"/>
                <a:gd name="T91" fmla="*/ 126 h 868"/>
                <a:gd name="T92" fmla="*/ 500 w 810"/>
                <a:gd name="T93" fmla="*/ 69 h 868"/>
                <a:gd name="T94" fmla="*/ 493 w 810"/>
                <a:gd name="T95" fmla="*/ 46 h 868"/>
                <a:gd name="T96" fmla="*/ 458 w 810"/>
                <a:gd name="T97" fmla="*/ 38 h 868"/>
                <a:gd name="T98" fmla="*/ 422 w 810"/>
                <a:gd name="T99" fmla="*/ 27 h 868"/>
                <a:gd name="T100" fmla="*/ 386 w 810"/>
                <a:gd name="T101" fmla="*/ 57 h 868"/>
                <a:gd name="T102" fmla="*/ 361 w 810"/>
                <a:gd name="T103" fmla="*/ 99 h 868"/>
                <a:gd name="T104" fmla="*/ 333 w 810"/>
                <a:gd name="T105" fmla="*/ 103 h 868"/>
                <a:gd name="T106" fmla="*/ 308 w 810"/>
                <a:gd name="T107" fmla="*/ 82 h 868"/>
                <a:gd name="T108" fmla="*/ 278 w 810"/>
                <a:gd name="T109" fmla="*/ 92 h 868"/>
                <a:gd name="T110" fmla="*/ 259 w 810"/>
                <a:gd name="T111" fmla="*/ 130 h 868"/>
                <a:gd name="T112" fmla="*/ 241 w 810"/>
                <a:gd name="T113" fmla="*/ 149 h 868"/>
                <a:gd name="T114" fmla="*/ 209 w 810"/>
                <a:gd name="T115" fmla="*/ 172 h 868"/>
                <a:gd name="T116" fmla="*/ 114 w 810"/>
                <a:gd name="T117" fmla="*/ 225 h 868"/>
                <a:gd name="T118" fmla="*/ 38 w 810"/>
                <a:gd name="T119" fmla="*/ 253 h 868"/>
                <a:gd name="T120" fmla="*/ 17 w 810"/>
                <a:gd name="T121" fmla="*/ 354 h 868"/>
                <a:gd name="T122" fmla="*/ 28 w 810"/>
                <a:gd name="T123" fmla="*/ 43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0" h="868">
                  <a:moveTo>
                    <a:pt x="801" y="413"/>
                  </a:moveTo>
                  <a:lnTo>
                    <a:pt x="801" y="406"/>
                  </a:lnTo>
                  <a:lnTo>
                    <a:pt x="803" y="411"/>
                  </a:lnTo>
                  <a:lnTo>
                    <a:pt x="801" y="413"/>
                  </a:lnTo>
                  <a:lnTo>
                    <a:pt x="801" y="413"/>
                  </a:lnTo>
                  <a:close/>
                  <a:moveTo>
                    <a:pt x="801" y="364"/>
                  </a:moveTo>
                  <a:lnTo>
                    <a:pt x="799" y="358"/>
                  </a:lnTo>
                  <a:lnTo>
                    <a:pt x="801" y="354"/>
                  </a:lnTo>
                  <a:lnTo>
                    <a:pt x="801" y="350"/>
                  </a:lnTo>
                  <a:lnTo>
                    <a:pt x="805" y="347"/>
                  </a:lnTo>
                  <a:lnTo>
                    <a:pt x="807" y="341"/>
                  </a:lnTo>
                  <a:lnTo>
                    <a:pt x="805" y="339"/>
                  </a:lnTo>
                  <a:lnTo>
                    <a:pt x="807" y="337"/>
                  </a:lnTo>
                  <a:lnTo>
                    <a:pt x="810" y="337"/>
                  </a:lnTo>
                  <a:lnTo>
                    <a:pt x="810" y="341"/>
                  </a:lnTo>
                  <a:lnTo>
                    <a:pt x="810" y="347"/>
                  </a:lnTo>
                  <a:lnTo>
                    <a:pt x="803" y="354"/>
                  </a:lnTo>
                  <a:lnTo>
                    <a:pt x="803" y="360"/>
                  </a:lnTo>
                  <a:lnTo>
                    <a:pt x="803" y="364"/>
                  </a:lnTo>
                  <a:lnTo>
                    <a:pt x="801" y="364"/>
                  </a:lnTo>
                  <a:lnTo>
                    <a:pt x="801" y="364"/>
                  </a:lnTo>
                  <a:close/>
                  <a:moveTo>
                    <a:pt x="770" y="305"/>
                  </a:moveTo>
                  <a:lnTo>
                    <a:pt x="772" y="310"/>
                  </a:lnTo>
                  <a:lnTo>
                    <a:pt x="774" y="314"/>
                  </a:lnTo>
                  <a:lnTo>
                    <a:pt x="776" y="310"/>
                  </a:lnTo>
                  <a:lnTo>
                    <a:pt x="774" y="307"/>
                  </a:lnTo>
                  <a:lnTo>
                    <a:pt x="774" y="305"/>
                  </a:lnTo>
                  <a:lnTo>
                    <a:pt x="772" y="305"/>
                  </a:lnTo>
                  <a:lnTo>
                    <a:pt x="770" y="303"/>
                  </a:lnTo>
                  <a:lnTo>
                    <a:pt x="770" y="305"/>
                  </a:lnTo>
                  <a:lnTo>
                    <a:pt x="770" y="305"/>
                  </a:lnTo>
                  <a:close/>
                  <a:moveTo>
                    <a:pt x="763" y="276"/>
                  </a:moveTo>
                  <a:lnTo>
                    <a:pt x="763" y="274"/>
                  </a:lnTo>
                  <a:lnTo>
                    <a:pt x="761" y="276"/>
                  </a:lnTo>
                  <a:lnTo>
                    <a:pt x="763" y="276"/>
                  </a:lnTo>
                  <a:lnTo>
                    <a:pt x="763" y="276"/>
                  </a:lnTo>
                  <a:close/>
                  <a:moveTo>
                    <a:pt x="687" y="189"/>
                  </a:moveTo>
                  <a:lnTo>
                    <a:pt x="689" y="185"/>
                  </a:lnTo>
                  <a:lnTo>
                    <a:pt x="685" y="183"/>
                  </a:lnTo>
                  <a:lnTo>
                    <a:pt x="689" y="181"/>
                  </a:lnTo>
                  <a:lnTo>
                    <a:pt x="692" y="181"/>
                  </a:lnTo>
                  <a:lnTo>
                    <a:pt x="692" y="187"/>
                  </a:lnTo>
                  <a:lnTo>
                    <a:pt x="689" y="191"/>
                  </a:lnTo>
                  <a:lnTo>
                    <a:pt x="687" y="189"/>
                  </a:lnTo>
                  <a:lnTo>
                    <a:pt x="687" y="189"/>
                  </a:lnTo>
                  <a:close/>
                  <a:moveTo>
                    <a:pt x="622" y="0"/>
                  </a:moveTo>
                  <a:lnTo>
                    <a:pt x="624" y="2"/>
                  </a:lnTo>
                  <a:lnTo>
                    <a:pt x="624" y="0"/>
                  </a:lnTo>
                  <a:lnTo>
                    <a:pt x="622" y="0"/>
                  </a:lnTo>
                  <a:lnTo>
                    <a:pt x="622" y="0"/>
                  </a:lnTo>
                  <a:close/>
                  <a:moveTo>
                    <a:pt x="620" y="10"/>
                  </a:moveTo>
                  <a:lnTo>
                    <a:pt x="620" y="14"/>
                  </a:lnTo>
                  <a:lnTo>
                    <a:pt x="622" y="14"/>
                  </a:lnTo>
                  <a:lnTo>
                    <a:pt x="624" y="12"/>
                  </a:lnTo>
                  <a:lnTo>
                    <a:pt x="622" y="10"/>
                  </a:lnTo>
                  <a:lnTo>
                    <a:pt x="620" y="10"/>
                  </a:lnTo>
                  <a:lnTo>
                    <a:pt x="620" y="10"/>
                  </a:lnTo>
                  <a:close/>
                  <a:moveTo>
                    <a:pt x="555" y="154"/>
                  </a:moveTo>
                  <a:lnTo>
                    <a:pt x="557" y="156"/>
                  </a:lnTo>
                  <a:lnTo>
                    <a:pt x="559" y="154"/>
                  </a:lnTo>
                  <a:lnTo>
                    <a:pt x="559" y="151"/>
                  </a:lnTo>
                  <a:lnTo>
                    <a:pt x="555" y="154"/>
                  </a:lnTo>
                  <a:lnTo>
                    <a:pt x="555" y="154"/>
                  </a:lnTo>
                  <a:close/>
                  <a:moveTo>
                    <a:pt x="550" y="145"/>
                  </a:moveTo>
                  <a:lnTo>
                    <a:pt x="552" y="147"/>
                  </a:lnTo>
                  <a:lnTo>
                    <a:pt x="555" y="145"/>
                  </a:lnTo>
                  <a:lnTo>
                    <a:pt x="557" y="143"/>
                  </a:lnTo>
                  <a:lnTo>
                    <a:pt x="561" y="141"/>
                  </a:lnTo>
                  <a:lnTo>
                    <a:pt x="561" y="141"/>
                  </a:lnTo>
                  <a:lnTo>
                    <a:pt x="557" y="139"/>
                  </a:lnTo>
                  <a:lnTo>
                    <a:pt x="552" y="141"/>
                  </a:lnTo>
                  <a:lnTo>
                    <a:pt x="552" y="141"/>
                  </a:lnTo>
                  <a:lnTo>
                    <a:pt x="550" y="145"/>
                  </a:lnTo>
                  <a:lnTo>
                    <a:pt x="550" y="145"/>
                  </a:lnTo>
                  <a:close/>
                  <a:moveTo>
                    <a:pt x="510" y="126"/>
                  </a:moveTo>
                  <a:lnTo>
                    <a:pt x="508" y="122"/>
                  </a:lnTo>
                  <a:lnTo>
                    <a:pt x="510" y="120"/>
                  </a:lnTo>
                  <a:lnTo>
                    <a:pt x="512" y="122"/>
                  </a:lnTo>
                  <a:lnTo>
                    <a:pt x="510" y="126"/>
                  </a:lnTo>
                  <a:lnTo>
                    <a:pt x="510" y="126"/>
                  </a:lnTo>
                  <a:close/>
                  <a:moveTo>
                    <a:pt x="498" y="82"/>
                  </a:moveTo>
                  <a:lnTo>
                    <a:pt x="496" y="80"/>
                  </a:lnTo>
                  <a:lnTo>
                    <a:pt x="496" y="82"/>
                  </a:lnTo>
                  <a:lnTo>
                    <a:pt x="496" y="80"/>
                  </a:lnTo>
                  <a:lnTo>
                    <a:pt x="498" y="78"/>
                  </a:lnTo>
                  <a:lnTo>
                    <a:pt x="500" y="80"/>
                  </a:lnTo>
                  <a:lnTo>
                    <a:pt x="498" y="82"/>
                  </a:lnTo>
                  <a:lnTo>
                    <a:pt x="498" y="82"/>
                  </a:lnTo>
                  <a:close/>
                  <a:moveTo>
                    <a:pt x="502" y="88"/>
                  </a:moveTo>
                  <a:lnTo>
                    <a:pt x="500" y="88"/>
                  </a:lnTo>
                  <a:lnTo>
                    <a:pt x="502" y="90"/>
                  </a:lnTo>
                  <a:lnTo>
                    <a:pt x="504" y="88"/>
                  </a:lnTo>
                  <a:lnTo>
                    <a:pt x="510" y="88"/>
                  </a:lnTo>
                  <a:lnTo>
                    <a:pt x="510" y="86"/>
                  </a:lnTo>
                  <a:lnTo>
                    <a:pt x="510" y="86"/>
                  </a:lnTo>
                  <a:lnTo>
                    <a:pt x="508" y="86"/>
                  </a:lnTo>
                  <a:lnTo>
                    <a:pt x="508" y="84"/>
                  </a:lnTo>
                  <a:lnTo>
                    <a:pt x="510" y="82"/>
                  </a:lnTo>
                  <a:lnTo>
                    <a:pt x="510" y="80"/>
                  </a:lnTo>
                  <a:lnTo>
                    <a:pt x="506" y="82"/>
                  </a:lnTo>
                  <a:lnTo>
                    <a:pt x="506" y="78"/>
                  </a:lnTo>
                  <a:lnTo>
                    <a:pt x="504" y="80"/>
                  </a:lnTo>
                  <a:lnTo>
                    <a:pt x="504" y="82"/>
                  </a:lnTo>
                  <a:lnTo>
                    <a:pt x="500" y="82"/>
                  </a:lnTo>
                  <a:lnTo>
                    <a:pt x="502" y="82"/>
                  </a:lnTo>
                  <a:lnTo>
                    <a:pt x="502" y="82"/>
                  </a:lnTo>
                  <a:lnTo>
                    <a:pt x="502" y="88"/>
                  </a:lnTo>
                  <a:lnTo>
                    <a:pt x="502" y="88"/>
                  </a:lnTo>
                  <a:close/>
                  <a:moveTo>
                    <a:pt x="504" y="27"/>
                  </a:moveTo>
                  <a:lnTo>
                    <a:pt x="508" y="27"/>
                  </a:lnTo>
                  <a:lnTo>
                    <a:pt x="508" y="25"/>
                  </a:lnTo>
                  <a:lnTo>
                    <a:pt x="512" y="21"/>
                  </a:lnTo>
                  <a:lnTo>
                    <a:pt x="510" y="19"/>
                  </a:lnTo>
                  <a:lnTo>
                    <a:pt x="506" y="23"/>
                  </a:lnTo>
                  <a:lnTo>
                    <a:pt x="504" y="27"/>
                  </a:lnTo>
                  <a:lnTo>
                    <a:pt x="504" y="27"/>
                  </a:lnTo>
                  <a:close/>
                  <a:moveTo>
                    <a:pt x="500" y="29"/>
                  </a:moveTo>
                  <a:lnTo>
                    <a:pt x="502" y="31"/>
                  </a:lnTo>
                  <a:lnTo>
                    <a:pt x="502" y="29"/>
                  </a:lnTo>
                  <a:lnTo>
                    <a:pt x="500" y="29"/>
                  </a:lnTo>
                  <a:lnTo>
                    <a:pt x="500" y="29"/>
                  </a:lnTo>
                  <a:close/>
                  <a:moveTo>
                    <a:pt x="498" y="31"/>
                  </a:moveTo>
                  <a:lnTo>
                    <a:pt x="500" y="33"/>
                  </a:lnTo>
                  <a:lnTo>
                    <a:pt x="500" y="31"/>
                  </a:lnTo>
                  <a:lnTo>
                    <a:pt x="498" y="31"/>
                  </a:lnTo>
                  <a:lnTo>
                    <a:pt x="498" y="31"/>
                  </a:lnTo>
                  <a:close/>
                  <a:moveTo>
                    <a:pt x="491" y="35"/>
                  </a:moveTo>
                  <a:lnTo>
                    <a:pt x="493" y="35"/>
                  </a:lnTo>
                  <a:lnTo>
                    <a:pt x="493" y="33"/>
                  </a:lnTo>
                  <a:lnTo>
                    <a:pt x="491" y="35"/>
                  </a:lnTo>
                  <a:lnTo>
                    <a:pt x="491" y="35"/>
                  </a:lnTo>
                  <a:close/>
                  <a:moveTo>
                    <a:pt x="485" y="40"/>
                  </a:moveTo>
                  <a:lnTo>
                    <a:pt x="485" y="38"/>
                  </a:lnTo>
                  <a:lnTo>
                    <a:pt x="489" y="35"/>
                  </a:lnTo>
                  <a:lnTo>
                    <a:pt x="491" y="35"/>
                  </a:lnTo>
                  <a:lnTo>
                    <a:pt x="491" y="38"/>
                  </a:lnTo>
                  <a:lnTo>
                    <a:pt x="487" y="38"/>
                  </a:lnTo>
                  <a:lnTo>
                    <a:pt x="485" y="40"/>
                  </a:lnTo>
                  <a:lnTo>
                    <a:pt x="485" y="40"/>
                  </a:lnTo>
                  <a:close/>
                  <a:moveTo>
                    <a:pt x="479" y="42"/>
                  </a:moveTo>
                  <a:lnTo>
                    <a:pt x="481" y="44"/>
                  </a:lnTo>
                  <a:lnTo>
                    <a:pt x="485" y="42"/>
                  </a:lnTo>
                  <a:lnTo>
                    <a:pt x="483" y="40"/>
                  </a:lnTo>
                  <a:lnTo>
                    <a:pt x="479" y="42"/>
                  </a:lnTo>
                  <a:lnTo>
                    <a:pt x="479" y="42"/>
                  </a:lnTo>
                  <a:close/>
                  <a:moveTo>
                    <a:pt x="428" y="25"/>
                  </a:moveTo>
                  <a:lnTo>
                    <a:pt x="426" y="23"/>
                  </a:lnTo>
                  <a:lnTo>
                    <a:pt x="426" y="19"/>
                  </a:lnTo>
                  <a:lnTo>
                    <a:pt x="430" y="19"/>
                  </a:lnTo>
                  <a:lnTo>
                    <a:pt x="428" y="23"/>
                  </a:lnTo>
                  <a:lnTo>
                    <a:pt x="428" y="25"/>
                  </a:lnTo>
                  <a:lnTo>
                    <a:pt x="428" y="25"/>
                  </a:lnTo>
                  <a:close/>
                  <a:moveTo>
                    <a:pt x="384" y="23"/>
                  </a:moveTo>
                  <a:lnTo>
                    <a:pt x="384" y="29"/>
                  </a:lnTo>
                  <a:lnTo>
                    <a:pt x="388" y="33"/>
                  </a:lnTo>
                  <a:lnTo>
                    <a:pt x="390" y="35"/>
                  </a:lnTo>
                  <a:lnTo>
                    <a:pt x="396" y="38"/>
                  </a:lnTo>
                  <a:lnTo>
                    <a:pt x="403" y="31"/>
                  </a:lnTo>
                  <a:lnTo>
                    <a:pt x="405" y="31"/>
                  </a:lnTo>
                  <a:lnTo>
                    <a:pt x="405" y="29"/>
                  </a:lnTo>
                  <a:lnTo>
                    <a:pt x="407" y="27"/>
                  </a:lnTo>
                  <a:lnTo>
                    <a:pt x="405" y="27"/>
                  </a:lnTo>
                  <a:lnTo>
                    <a:pt x="405" y="23"/>
                  </a:lnTo>
                  <a:lnTo>
                    <a:pt x="403" y="23"/>
                  </a:lnTo>
                  <a:lnTo>
                    <a:pt x="401" y="25"/>
                  </a:lnTo>
                  <a:lnTo>
                    <a:pt x="394" y="25"/>
                  </a:lnTo>
                  <a:lnTo>
                    <a:pt x="392" y="27"/>
                  </a:lnTo>
                  <a:lnTo>
                    <a:pt x="390" y="27"/>
                  </a:lnTo>
                  <a:lnTo>
                    <a:pt x="390" y="25"/>
                  </a:lnTo>
                  <a:lnTo>
                    <a:pt x="388" y="25"/>
                  </a:lnTo>
                  <a:lnTo>
                    <a:pt x="384" y="23"/>
                  </a:lnTo>
                  <a:lnTo>
                    <a:pt x="384" y="23"/>
                  </a:lnTo>
                  <a:lnTo>
                    <a:pt x="384" y="23"/>
                  </a:lnTo>
                  <a:lnTo>
                    <a:pt x="384" y="23"/>
                  </a:lnTo>
                  <a:close/>
                  <a:moveTo>
                    <a:pt x="384" y="25"/>
                  </a:moveTo>
                  <a:lnTo>
                    <a:pt x="384" y="31"/>
                  </a:lnTo>
                  <a:lnTo>
                    <a:pt x="388" y="33"/>
                  </a:lnTo>
                  <a:lnTo>
                    <a:pt x="388" y="33"/>
                  </a:lnTo>
                  <a:lnTo>
                    <a:pt x="384" y="33"/>
                  </a:lnTo>
                  <a:lnTo>
                    <a:pt x="382" y="33"/>
                  </a:lnTo>
                  <a:lnTo>
                    <a:pt x="378" y="33"/>
                  </a:lnTo>
                  <a:lnTo>
                    <a:pt x="378" y="29"/>
                  </a:lnTo>
                  <a:lnTo>
                    <a:pt x="380" y="29"/>
                  </a:lnTo>
                  <a:lnTo>
                    <a:pt x="382" y="31"/>
                  </a:lnTo>
                  <a:lnTo>
                    <a:pt x="382" y="29"/>
                  </a:lnTo>
                  <a:lnTo>
                    <a:pt x="380" y="29"/>
                  </a:lnTo>
                  <a:lnTo>
                    <a:pt x="380" y="27"/>
                  </a:lnTo>
                  <a:lnTo>
                    <a:pt x="380" y="27"/>
                  </a:lnTo>
                  <a:lnTo>
                    <a:pt x="384" y="25"/>
                  </a:lnTo>
                  <a:lnTo>
                    <a:pt x="384" y="25"/>
                  </a:lnTo>
                  <a:close/>
                  <a:moveTo>
                    <a:pt x="255" y="111"/>
                  </a:moveTo>
                  <a:lnTo>
                    <a:pt x="257" y="113"/>
                  </a:lnTo>
                  <a:lnTo>
                    <a:pt x="259" y="111"/>
                  </a:lnTo>
                  <a:lnTo>
                    <a:pt x="257" y="109"/>
                  </a:lnTo>
                  <a:lnTo>
                    <a:pt x="257" y="109"/>
                  </a:lnTo>
                  <a:lnTo>
                    <a:pt x="255" y="111"/>
                  </a:lnTo>
                  <a:lnTo>
                    <a:pt x="255" y="111"/>
                  </a:lnTo>
                  <a:close/>
                  <a:moveTo>
                    <a:pt x="257" y="124"/>
                  </a:moveTo>
                  <a:lnTo>
                    <a:pt x="255" y="120"/>
                  </a:lnTo>
                  <a:lnTo>
                    <a:pt x="253" y="118"/>
                  </a:lnTo>
                  <a:lnTo>
                    <a:pt x="255" y="124"/>
                  </a:lnTo>
                  <a:lnTo>
                    <a:pt x="257" y="124"/>
                  </a:lnTo>
                  <a:lnTo>
                    <a:pt x="257" y="124"/>
                  </a:lnTo>
                  <a:close/>
                  <a:moveTo>
                    <a:pt x="272" y="95"/>
                  </a:moveTo>
                  <a:lnTo>
                    <a:pt x="270" y="95"/>
                  </a:lnTo>
                  <a:lnTo>
                    <a:pt x="272" y="92"/>
                  </a:lnTo>
                  <a:lnTo>
                    <a:pt x="274" y="92"/>
                  </a:lnTo>
                  <a:lnTo>
                    <a:pt x="272" y="95"/>
                  </a:lnTo>
                  <a:lnTo>
                    <a:pt x="272" y="95"/>
                  </a:lnTo>
                  <a:close/>
                  <a:moveTo>
                    <a:pt x="61" y="232"/>
                  </a:moveTo>
                  <a:lnTo>
                    <a:pt x="61" y="229"/>
                  </a:lnTo>
                  <a:lnTo>
                    <a:pt x="66" y="225"/>
                  </a:lnTo>
                  <a:lnTo>
                    <a:pt x="63" y="229"/>
                  </a:lnTo>
                  <a:lnTo>
                    <a:pt x="61" y="232"/>
                  </a:lnTo>
                  <a:lnTo>
                    <a:pt x="61" y="232"/>
                  </a:lnTo>
                  <a:close/>
                  <a:moveTo>
                    <a:pt x="2" y="335"/>
                  </a:moveTo>
                  <a:lnTo>
                    <a:pt x="4" y="326"/>
                  </a:lnTo>
                  <a:lnTo>
                    <a:pt x="4" y="333"/>
                  </a:lnTo>
                  <a:lnTo>
                    <a:pt x="4" y="333"/>
                  </a:lnTo>
                  <a:lnTo>
                    <a:pt x="2" y="335"/>
                  </a:lnTo>
                  <a:lnTo>
                    <a:pt x="2" y="335"/>
                  </a:lnTo>
                  <a:close/>
                  <a:moveTo>
                    <a:pt x="2" y="352"/>
                  </a:moveTo>
                  <a:lnTo>
                    <a:pt x="0" y="343"/>
                  </a:lnTo>
                  <a:lnTo>
                    <a:pt x="2" y="339"/>
                  </a:lnTo>
                  <a:lnTo>
                    <a:pt x="4" y="345"/>
                  </a:lnTo>
                  <a:lnTo>
                    <a:pt x="2" y="352"/>
                  </a:lnTo>
                  <a:lnTo>
                    <a:pt x="2" y="352"/>
                  </a:lnTo>
                  <a:close/>
                  <a:moveTo>
                    <a:pt x="443" y="609"/>
                  </a:moveTo>
                  <a:lnTo>
                    <a:pt x="443" y="613"/>
                  </a:lnTo>
                  <a:lnTo>
                    <a:pt x="445" y="615"/>
                  </a:lnTo>
                  <a:lnTo>
                    <a:pt x="447" y="615"/>
                  </a:lnTo>
                  <a:lnTo>
                    <a:pt x="445" y="615"/>
                  </a:lnTo>
                  <a:lnTo>
                    <a:pt x="449" y="615"/>
                  </a:lnTo>
                  <a:lnTo>
                    <a:pt x="451" y="615"/>
                  </a:lnTo>
                  <a:lnTo>
                    <a:pt x="453" y="617"/>
                  </a:lnTo>
                  <a:lnTo>
                    <a:pt x="451" y="619"/>
                  </a:lnTo>
                  <a:lnTo>
                    <a:pt x="443" y="617"/>
                  </a:lnTo>
                  <a:lnTo>
                    <a:pt x="443" y="619"/>
                  </a:lnTo>
                  <a:lnTo>
                    <a:pt x="441" y="619"/>
                  </a:lnTo>
                  <a:lnTo>
                    <a:pt x="441" y="621"/>
                  </a:lnTo>
                  <a:lnTo>
                    <a:pt x="439" y="621"/>
                  </a:lnTo>
                  <a:lnTo>
                    <a:pt x="437" y="619"/>
                  </a:lnTo>
                  <a:lnTo>
                    <a:pt x="434" y="619"/>
                  </a:lnTo>
                  <a:lnTo>
                    <a:pt x="430" y="619"/>
                  </a:lnTo>
                  <a:lnTo>
                    <a:pt x="428" y="619"/>
                  </a:lnTo>
                  <a:lnTo>
                    <a:pt x="424" y="619"/>
                  </a:lnTo>
                  <a:lnTo>
                    <a:pt x="422" y="617"/>
                  </a:lnTo>
                  <a:lnTo>
                    <a:pt x="422" y="615"/>
                  </a:lnTo>
                  <a:lnTo>
                    <a:pt x="426" y="613"/>
                  </a:lnTo>
                  <a:lnTo>
                    <a:pt x="437" y="609"/>
                  </a:lnTo>
                  <a:lnTo>
                    <a:pt x="441" y="611"/>
                  </a:lnTo>
                  <a:lnTo>
                    <a:pt x="443" y="609"/>
                  </a:lnTo>
                  <a:lnTo>
                    <a:pt x="443" y="609"/>
                  </a:lnTo>
                  <a:close/>
                  <a:moveTo>
                    <a:pt x="574" y="704"/>
                  </a:moveTo>
                  <a:lnTo>
                    <a:pt x="576" y="704"/>
                  </a:lnTo>
                  <a:lnTo>
                    <a:pt x="578" y="704"/>
                  </a:lnTo>
                  <a:lnTo>
                    <a:pt x="576" y="706"/>
                  </a:lnTo>
                  <a:lnTo>
                    <a:pt x="574" y="704"/>
                  </a:lnTo>
                  <a:lnTo>
                    <a:pt x="574" y="704"/>
                  </a:lnTo>
                  <a:close/>
                  <a:moveTo>
                    <a:pt x="595" y="716"/>
                  </a:moveTo>
                  <a:lnTo>
                    <a:pt x="597" y="718"/>
                  </a:lnTo>
                  <a:lnTo>
                    <a:pt x="597" y="716"/>
                  </a:lnTo>
                  <a:lnTo>
                    <a:pt x="595" y="716"/>
                  </a:lnTo>
                  <a:lnTo>
                    <a:pt x="595" y="716"/>
                  </a:lnTo>
                  <a:close/>
                  <a:moveTo>
                    <a:pt x="546" y="771"/>
                  </a:moveTo>
                  <a:lnTo>
                    <a:pt x="546" y="773"/>
                  </a:lnTo>
                  <a:lnTo>
                    <a:pt x="550" y="773"/>
                  </a:lnTo>
                  <a:lnTo>
                    <a:pt x="552" y="771"/>
                  </a:lnTo>
                  <a:lnTo>
                    <a:pt x="548" y="769"/>
                  </a:lnTo>
                  <a:lnTo>
                    <a:pt x="546" y="771"/>
                  </a:lnTo>
                  <a:lnTo>
                    <a:pt x="546" y="771"/>
                  </a:lnTo>
                  <a:close/>
                  <a:moveTo>
                    <a:pt x="548" y="763"/>
                  </a:moveTo>
                  <a:lnTo>
                    <a:pt x="548" y="765"/>
                  </a:lnTo>
                  <a:lnTo>
                    <a:pt x="550" y="765"/>
                  </a:lnTo>
                  <a:lnTo>
                    <a:pt x="550" y="763"/>
                  </a:lnTo>
                  <a:lnTo>
                    <a:pt x="548" y="763"/>
                  </a:lnTo>
                  <a:lnTo>
                    <a:pt x="548" y="763"/>
                  </a:lnTo>
                  <a:close/>
                  <a:moveTo>
                    <a:pt x="546" y="767"/>
                  </a:moveTo>
                  <a:lnTo>
                    <a:pt x="542" y="767"/>
                  </a:lnTo>
                  <a:lnTo>
                    <a:pt x="544" y="763"/>
                  </a:lnTo>
                  <a:lnTo>
                    <a:pt x="546" y="761"/>
                  </a:lnTo>
                  <a:lnTo>
                    <a:pt x="546" y="765"/>
                  </a:lnTo>
                  <a:lnTo>
                    <a:pt x="546" y="767"/>
                  </a:lnTo>
                  <a:lnTo>
                    <a:pt x="546" y="767"/>
                  </a:lnTo>
                  <a:close/>
                  <a:moveTo>
                    <a:pt x="531" y="752"/>
                  </a:moveTo>
                  <a:lnTo>
                    <a:pt x="533" y="750"/>
                  </a:lnTo>
                  <a:lnTo>
                    <a:pt x="531" y="748"/>
                  </a:lnTo>
                  <a:lnTo>
                    <a:pt x="533" y="744"/>
                  </a:lnTo>
                  <a:lnTo>
                    <a:pt x="533" y="739"/>
                  </a:lnTo>
                  <a:lnTo>
                    <a:pt x="536" y="737"/>
                  </a:lnTo>
                  <a:lnTo>
                    <a:pt x="540" y="735"/>
                  </a:lnTo>
                  <a:lnTo>
                    <a:pt x="542" y="737"/>
                  </a:lnTo>
                  <a:lnTo>
                    <a:pt x="540" y="744"/>
                  </a:lnTo>
                  <a:lnTo>
                    <a:pt x="542" y="746"/>
                  </a:lnTo>
                  <a:lnTo>
                    <a:pt x="540" y="750"/>
                  </a:lnTo>
                  <a:lnTo>
                    <a:pt x="538" y="752"/>
                  </a:lnTo>
                  <a:lnTo>
                    <a:pt x="536" y="754"/>
                  </a:lnTo>
                  <a:lnTo>
                    <a:pt x="531" y="752"/>
                  </a:lnTo>
                  <a:lnTo>
                    <a:pt x="531" y="752"/>
                  </a:lnTo>
                  <a:close/>
                  <a:moveTo>
                    <a:pt x="611" y="763"/>
                  </a:moveTo>
                  <a:lnTo>
                    <a:pt x="618" y="761"/>
                  </a:lnTo>
                  <a:lnTo>
                    <a:pt x="618" y="756"/>
                  </a:lnTo>
                  <a:lnTo>
                    <a:pt x="611" y="750"/>
                  </a:lnTo>
                  <a:lnTo>
                    <a:pt x="609" y="750"/>
                  </a:lnTo>
                  <a:lnTo>
                    <a:pt x="609" y="754"/>
                  </a:lnTo>
                  <a:lnTo>
                    <a:pt x="609" y="758"/>
                  </a:lnTo>
                  <a:lnTo>
                    <a:pt x="609" y="761"/>
                  </a:lnTo>
                  <a:lnTo>
                    <a:pt x="611" y="763"/>
                  </a:lnTo>
                  <a:lnTo>
                    <a:pt x="611" y="763"/>
                  </a:lnTo>
                  <a:close/>
                  <a:moveTo>
                    <a:pt x="607" y="767"/>
                  </a:moveTo>
                  <a:lnTo>
                    <a:pt x="609" y="769"/>
                  </a:lnTo>
                  <a:lnTo>
                    <a:pt x="616" y="771"/>
                  </a:lnTo>
                  <a:lnTo>
                    <a:pt x="618" y="771"/>
                  </a:lnTo>
                  <a:lnTo>
                    <a:pt x="618" y="769"/>
                  </a:lnTo>
                  <a:lnTo>
                    <a:pt x="614" y="765"/>
                  </a:lnTo>
                  <a:lnTo>
                    <a:pt x="609" y="767"/>
                  </a:lnTo>
                  <a:lnTo>
                    <a:pt x="607" y="767"/>
                  </a:lnTo>
                  <a:lnTo>
                    <a:pt x="607" y="767"/>
                  </a:lnTo>
                  <a:close/>
                  <a:moveTo>
                    <a:pt x="611" y="777"/>
                  </a:moveTo>
                  <a:lnTo>
                    <a:pt x="609" y="775"/>
                  </a:lnTo>
                  <a:lnTo>
                    <a:pt x="611" y="773"/>
                  </a:lnTo>
                  <a:lnTo>
                    <a:pt x="611" y="777"/>
                  </a:lnTo>
                  <a:lnTo>
                    <a:pt x="611" y="777"/>
                  </a:lnTo>
                  <a:close/>
                  <a:moveTo>
                    <a:pt x="590" y="841"/>
                  </a:moveTo>
                  <a:lnTo>
                    <a:pt x="590" y="839"/>
                  </a:lnTo>
                  <a:lnTo>
                    <a:pt x="592" y="841"/>
                  </a:lnTo>
                  <a:lnTo>
                    <a:pt x="590" y="841"/>
                  </a:lnTo>
                  <a:lnTo>
                    <a:pt x="590" y="841"/>
                  </a:lnTo>
                  <a:close/>
                  <a:moveTo>
                    <a:pt x="567" y="864"/>
                  </a:moveTo>
                  <a:lnTo>
                    <a:pt x="565" y="864"/>
                  </a:lnTo>
                  <a:lnTo>
                    <a:pt x="567" y="860"/>
                  </a:lnTo>
                  <a:lnTo>
                    <a:pt x="567" y="855"/>
                  </a:lnTo>
                  <a:lnTo>
                    <a:pt x="569" y="853"/>
                  </a:lnTo>
                  <a:lnTo>
                    <a:pt x="569" y="855"/>
                  </a:lnTo>
                  <a:lnTo>
                    <a:pt x="569" y="860"/>
                  </a:lnTo>
                  <a:lnTo>
                    <a:pt x="567" y="864"/>
                  </a:lnTo>
                  <a:lnTo>
                    <a:pt x="567" y="864"/>
                  </a:lnTo>
                  <a:close/>
                  <a:moveTo>
                    <a:pt x="542" y="862"/>
                  </a:moveTo>
                  <a:lnTo>
                    <a:pt x="542" y="858"/>
                  </a:lnTo>
                  <a:lnTo>
                    <a:pt x="544" y="855"/>
                  </a:lnTo>
                  <a:lnTo>
                    <a:pt x="540" y="855"/>
                  </a:lnTo>
                  <a:lnTo>
                    <a:pt x="538" y="849"/>
                  </a:lnTo>
                  <a:lnTo>
                    <a:pt x="540" y="847"/>
                  </a:lnTo>
                  <a:lnTo>
                    <a:pt x="538" y="847"/>
                  </a:lnTo>
                  <a:lnTo>
                    <a:pt x="538" y="834"/>
                  </a:lnTo>
                  <a:lnTo>
                    <a:pt x="538" y="832"/>
                  </a:lnTo>
                  <a:lnTo>
                    <a:pt x="536" y="830"/>
                  </a:lnTo>
                  <a:lnTo>
                    <a:pt x="536" y="824"/>
                  </a:lnTo>
                  <a:lnTo>
                    <a:pt x="538" y="820"/>
                  </a:lnTo>
                  <a:lnTo>
                    <a:pt x="540" y="824"/>
                  </a:lnTo>
                  <a:lnTo>
                    <a:pt x="544" y="824"/>
                  </a:lnTo>
                  <a:lnTo>
                    <a:pt x="540" y="820"/>
                  </a:lnTo>
                  <a:lnTo>
                    <a:pt x="540" y="817"/>
                  </a:lnTo>
                  <a:lnTo>
                    <a:pt x="538" y="815"/>
                  </a:lnTo>
                  <a:lnTo>
                    <a:pt x="540" y="811"/>
                  </a:lnTo>
                  <a:lnTo>
                    <a:pt x="540" y="803"/>
                  </a:lnTo>
                  <a:lnTo>
                    <a:pt x="538" y="794"/>
                  </a:lnTo>
                  <a:lnTo>
                    <a:pt x="540" y="790"/>
                  </a:lnTo>
                  <a:lnTo>
                    <a:pt x="538" y="782"/>
                  </a:lnTo>
                  <a:lnTo>
                    <a:pt x="538" y="777"/>
                  </a:lnTo>
                  <a:lnTo>
                    <a:pt x="540" y="777"/>
                  </a:lnTo>
                  <a:lnTo>
                    <a:pt x="540" y="773"/>
                  </a:lnTo>
                  <a:lnTo>
                    <a:pt x="542" y="771"/>
                  </a:lnTo>
                  <a:lnTo>
                    <a:pt x="546" y="773"/>
                  </a:lnTo>
                  <a:lnTo>
                    <a:pt x="548" y="775"/>
                  </a:lnTo>
                  <a:lnTo>
                    <a:pt x="552" y="777"/>
                  </a:lnTo>
                  <a:lnTo>
                    <a:pt x="552" y="775"/>
                  </a:lnTo>
                  <a:lnTo>
                    <a:pt x="555" y="773"/>
                  </a:lnTo>
                  <a:lnTo>
                    <a:pt x="555" y="780"/>
                  </a:lnTo>
                  <a:lnTo>
                    <a:pt x="561" y="784"/>
                  </a:lnTo>
                  <a:lnTo>
                    <a:pt x="567" y="788"/>
                  </a:lnTo>
                  <a:lnTo>
                    <a:pt x="569" y="790"/>
                  </a:lnTo>
                  <a:lnTo>
                    <a:pt x="574" y="788"/>
                  </a:lnTo>
                  <a:lnTo>
                    <a:pt x="576" y="788"/>
                  </a:lnTo>
                  <a:lnTo>
                    <a:pt x="580" y="792"/>
                  </a:lnTo>
                  <a:lnTo>
                    <a:pt x="580" y="788"/>
                  </a:lnTo>
                  <a:lnTo>
                    <a:pt x="582" y="786"/>
                  </a:lnTo>
                  <a:lnTo>
                    <a:pt x="595" y="788"/>
                  </a:lnTo>
                  <a:lnTo>
                    <a:pt x="597" y="786"/>
                  </a:lnTo>
                  <a:lnTo>
                    <a:pt x="599" y="784"/>
                  </a:lnTo>
                  <a:lnTo>
                    <a:pt x="601" y="784"/>
                  </a:lnTo>
                  <a:lnTo>
                    <a:pt x="601" y="784"/>
                  </a:lnTo>
                  <a:lnTo>
                    <a:pt x="605" y="782"/>
                  </a:lnTo>
                  <a:lnTo>
                    <a:pt x="605" y="782"/>
                  </a:lnTo>
                  <a:lnTo>
                    <a:pt x="611" y="784"/>
                  </a:lnTo>
                  <a:lnTo>
                    <a:pt x="609" y="788"/>
                  </a:lnTo>
                  <a:lnTo>
                    <a:pt x="607" y="798"/>
                  </a:lnTo>
                  <a:lnTo>
                    <a:pt x="603" y="803"/>
                  </a:lnTo>
                  <a:lnTo>
                    <a:pt x="603" y="809"/>
                  </a:lnTo>
                  <a:lnTo>
                    <a:pt x="601" y="813"/>
                  </a:lnTo>
                  <a:lnTo>
                    <a:pt x="601" y="820"/>
                  </a:lnTo>
                  <a:lnTo>
                    <a:pt x="601" y="820"/>
                  </a:lnTo>
                  <a:lnTo>
                    <a:pt x="601" y="824"/>
                  </a:lnTo>
                  <a:lnTo>
                    <a:pt x="599" y="828"/>
                  </a:lnTo>
                  <a:lnTo>
                    <a:pt x="599" y="826"/>
                  </a:lnTo>
                  <a:lnTo>
                    <a:pt x="597" y="820"/>
                  </a:lnTo>
                  <a:lnTo>
                    <a:pt x="595" y="824"/>
                  </a:lnTo>
                  <a:lnTo>
                    <a:pt x="592" y="826"/>
                  </a:lnTo>
                  <a:lnTo>
                    <a:pt x="592" y="834"/>
                  </a:lnTo>
                  <a:lnTo>
                    <a:pt x="590" y="836"/>
                  </a:lnTo>
                  <a:lnTo>
                    <a:pt x="586" y="836"/>
                  </a:lnTo>
                  <a:lnTo>
                    <a:pt x="588" y="841"/>
                  </a:lnTo>
                  <a:lnTo>
                    <a:pt x="584" y="845"/>
                  </a:lnTo>
                  <a:lnTo>
                    <a:pt x="588" y="847"/>
                  </a:lnTo>
                  <a:lnTo>
                    <a:pt x="588" y="849"/>
                  </a:lnTo>
                  <a:lnTo>
                    <a:pt x="584" y="855"/>
                  </a:lnTo>
                  <a:lnTo>
                    <a:pt x="582" y="855"/>
                  </a:lnTo>
                  <a:lnTo>
                    <a:pt x="578" y="855"/>
                  </a:lnTo>
                  <a:lnTo>
                    <a:pt x="578" y="851"/>
                  </a:lnTo>
                  <a:lnTo>
                    <a:pt x="582" y="851"/>
                  </a:lnTo>
                  <a:lnTo>
                    <a:pt x="582" y="849"/>
                  </a:lnTo>
                  <a:lnTo>
                    <a:pt x="580" y="847"/>
                  </a:lnTo>
                  <a:lnTo>
                    <a:pt x="578" y="847"/>
                  </a:lnTo>
                  <a:lnTo>
                    <a:pt x="576" y="851"/>
                  </a:lnTo>
                  <a:lnTo>
                    <a:pt x="571" y="849"/>
                  </a:lnTo>
                  <a:lnTo>
                    <a:pt x="571" y="845"/>
                  </a:lnTo>
                  <a:lnTo>
                    <a:pt x="571" y="849"/>
                  </a:lnTo>
                  <a:lnTo>
                    <a:pt x="567" y="853"/>
                  </a:lnTo>
                  <a:lnTo>
                    <a:pt x="565" y="855"/>
                  </a:lnTo>
                  <a:lnTo>
                    <a:pt x="563" y="851"/>
                  </a:lnTo>
                  <a:lnTo>
                    <a:pt x="561" y="860"/>
                  </a:lnTo>
                  <a:lnTo>
                    <a:pt x="561" y="862"/>
                  </a:lnTo>
                  <a:lnTo>
                    <a:pt x="557" y="868"/>
                  </a:lnTo>
                  <a:lnTo>
                    <a:pt x="555" y="868"/>
                  </a:lnTo>
                  <a:lnTo>
                    <a:pt x="552" y="864"/>
                  </a:lnTo>
                  <a:lnTo>
                    <a:pt x="552" y="862"/>
                  </a:lnTo>
                  <a:lnTo>
                    <a:pt x="548" y="866"/>
                  </a:lnTo>
                  <a:lnTo>
                    <a:pt x="546" y="862"/>
                  </a:lnTo>
                  <a:lnTo>
                    <a:pt x="542" y="864"/>
                  </a:lnTo>
                  <a:lnTo>
                    <a:pt x="542" y="864"/>
                  </a:lnTo>
                  <a:lnTo>
                    <a:pt x="542" y="862"/>
                  </a:lnTo>
                  <a:lnTo>
                    <a:pt x="542" y="862"/>
                  </a:lnTo>
                  <a:close/>
                  <a:moveTo>
                    <a:pt x="9" y="550"/>
                  </a:moveTo>
                  <a:lnTo>
                    <a:pt x="11" y="552"/>
                  </a:lnTo>
                  <a:lnTo>
                    <a:pt x="15" y="552"/>
                  </a:lnTo>
                  <a:lnTo>
                    <a:pt x="23" y="562"/>
                  </a:lnTo>
                  <a:lnTo>
                    <a:pt x="23" y="565"/>
                  </a:lnTo>
                  <a:lnTo>
                    <a:pt x="26" y="567"/>
                  </a:lnTo>
                  <a:lnTo>
                    <a:pt x="30" y="567"/>
                  </a:lnTo>
                  <a:lnTo>
                    <a:pt x="32" y="569"/>
                  </a:lnTo>
                  <a:lnTo>
                    <a:pt x="36" y="571"/>
                  </a:lnTo>
                  <a:lnTo>
                    <a:pt x="38" y="571"/>
                  </a:lnTo>
                  <a:lnTo>
                    <a:pt x="40" y="571"/>
                  </a:lnTo>
                  <a:lnTo>
                    <a:pt x="44" y="573"/>
                  </a:lnTo>
                  <a:lnTo>
                    <a:pt x="49" y="571"/>
                  </a:lnTo>
                  <a:lnTo>
                    <a:pt x="51" y="575"/>
                  </a:lnTo>
                  <a:lnTo>
                    <a:pt x="53" y="573"/>
                  </a:lnTo>
                  <a:lnTo>
                    <a:pt x="55" y="573"/>
                  </a:lnTo>
                  <a:lnTo>
                    <a:pt x="59" y="573"/>
                  </a:lnTo>
                  <a:lnTo>
                    <a:pt x="66" y="571"/>
                  </a:lnTo>
                  <a:lnTo>
                    <a:pt x="66" y="569"/>
                  </a:lnTo>
                  <a:lnTo>
                    <a:pt x="68" y="569"/>
                  </a:lnTo>
                  <a:lnTo>
                    <a:pt x="72" y="565"/>
                  </a:lnTo>
                  <a:lnTo>
                    <a:pt x="78" y="565"/>
                  </a:lnTo>
                  <a:lnTo>
                    <a:pt x="78" y="560"/>
                  </a:lnTo>
                  <a:lnTo>
                    <a:pt x="82" y="558"/>
                  </a:lnTo>
                  <a:lnTo>
                    <a:pt x="85" y="558"/>
                  </a:lnTo>
                  <a:lnTo>
                    <a:pt x="87" y="562"/>
                  </a:lnTo>
                  <a:lnTo>
                    <a:pt x="91" y="558"/>
                  </a:lnTo>
                  <a:lnTo>
                    <a:pt x="93" y="558"/>
                  </a:lnTo>
                  <a:lnTo>
                    <a:pt x="95" y="558"/>
                  </a:lnTo>
                  <a:lnTo>
                    <a:pt x="95" y="552"/>
                  </a:lnTo>
                  <a:lnTo>
                    <a:pt x="106" y="546"/>
                  </a:lnTo>
                  <a:lnTo>
                    <a:pt x="110" y="546"/>
                  </a:lnTo>
                  <a:lnTo>
                    <a:pt x="114" y="548"/>
                  </a:lnTo>
                  <a:lnTo>
                    <a:pt x="116" y="546"/>
                  </a:lnTo>
                  <a:lnTo>
                    <a:pt x="127" y="543"/>
                  </a:lnTo>
                  <a:lnTo>
                    <a:pt x="129" y="546"/>
                  </a:lnTo>
                  <a:lnTo>
                    <a:pt x="135" y="543"/>
                  </a:lnTo>
                  <a:lnTo>
                    <a:pt x="137" y="546"/>
                  </a:lnTo>
                  <a:lnTo>
                    <a:pt x="141" y="546"/>
                  </a:lnTo>
                  <a:lnTo>
                    <a:pt x="146" y="543"/>
                  </a:lnTo>
                  <a:lnTo>
                    <a:pt x="146" y="548"/>
                  </a:lnTo>
                  <a:lnTo>
                    <a:pt x="150" y="548"/>
                  </a:lnTo>
                  <a:lnTo>
                    <a:pt x="152" y="548"/>
                  </a:lnTo>
                  <a:lnTo>
                    <a:pt x="154" y="550"/>
                  </a:lnTo>
                  <a:lnTo>
                    <a:pt x="156" y="548"/>
                  </a:lnTo>
                  <a:lnTo>
                    <a:pt x="165" y="548"/>
                  </a:lnTo>
                  <a:lnTo>
                    <a:pt x="165" y="550"/>
                  </a:lnTo>
                  <a:lnTo>
                    <a:pt x="167" y="550"/>
                  </a:lnTo>
                  <a:lnTo>
                    <a:pt x="171" y="546"/>
                  </a:lnTo>
                  <a:lnTo>
                    <a:pt x="175" y="548"/>
                  </a:lnTo>
                  <a:lnTo>
                    <a:pt x="179" y="543"/>
                  </a:lnTo>
                  <a:lnTo>
                    <a:pt x="181" y="539"/>
                  </a:lnTo>
                  <a:lnTo>
                    <a:pt x="184" y="539"/>
                  </a:lnTo>
                  <a:lnTo>
                    <a:pt x="188" y="535"/>
                  </a:lnTo>
                  <a:lnTo>
                    <a:pt x="190" y="527"/>
                  </a:lnTo>
                  <a:lnTo>
                    <a:pt x="194" y="524"/>
                  </a:lnTo>
                  <a:lnTo>
                    <a:pt x="200" y="522"/>
                  </a:lnTo>
                  <a:lnTo>
                    <a:pt x="203" y="522"/>
                  </a:lnTo>
                  <a:lnTo>
                    <a:pt x="211" y="520"/>
                  </a:lnTo>
                  <a:lnTo>
                    <a:pt x="222" y="514"/>
                  </a:lnTo>
                  <a:lnTo>
                    <a:pt x="228" y="508"/>
                  </a:lnTo>
                  <a:lnTo>
                    <a:pt x="232" y="508"/>
                  </a:lnTo>
                  <a:lnTo>
                    <a:pt x="234" y="508"/>
                  </a:lnTo>
                  <a:lnTo>
                    <a:pt x="238" y="508"/>
                  </a:lnTo>
                  <a:lnTo>
                    <a:pt x="243" y="510"/>
                  </a:lnTo>
                  <a:lnTo>
                    <a:pt x="249" y="510"/>
                  </a:lnTo>
                  <a:lnTo>
                    <a:pt x="253" y="508"/>
                  </a:lnTo>
                  <a:lnTo>
                    <a:pt x="262" y="508"/>
                  </a:lnTo>
                  <a:lnTo>
                    <a:pt x="272" y="506"/>
                  </a:lnTo>
                  <a:lnTo>
                    <a:pt x="278" y="503"/>
                  </a:lnTo>
                  <a:lnTo>
                    <a:pt x="283" y="499"/>
                  </a:lnTo>
                  <a:lnTo>
                    <a:pt x="287" y="499"/>
                  </a:lnTo>
                  <a:lnTo>
                    <a:pt x="291" y="495"/>
                  </a:lnTo>
                  <a:lnTo>
                    <a:pt x="300" y="495"/>
                  </a:lnTo>
                  <a:lnTo>
                    <a:pt x="323" y="493"/>
                  </a:lnTo>
                  <a:lnTo>
                    <a:pt x="329" y="495"/>
                  </a:lnTo>
                  <a:lnTo>
                    <a:pt x="333" y="495"/>
                  </a:lnTo>
                  <a:lnTo>
                    <a:pt x="340" y="493"/>
                  </a:lnTo>
                  <a:lnTo>
                    <a:pt x="344" y="495"/>
                  </a:lnTo>
                  <a:lnTo>
                    <a:pt x="350" y="499"/>
                  </a:lnTo>
                  <a:lnTo>
                    <a:pt x="354" y="508"/>
                  </a:lnTo>
                  <a:lnTo>
                    <a:pt x="359" y="510"/>
                  </a:lnTo>
                  <a:lnTo>
                    <a:pt x="361" y="508"/>
                  </a:lnTo>
                  <a:lnTo>
                    <a:pt x="363" y="506"/>
                  </a:lnTo>
                  <a:lnTo>
                    <a:pt x="365" y="508"/>
                  </a:lnTo>
                  <a:lnTo>
                    <a:pt x="367" y="508"/>
                  </a:lnTo>
                  <a:lnTo>
                    <a:pt x="371" y="508"/>
                  </a:lnTo>
                  <a:lnTo>
                    <a:pt x="375" y="512"/>
                  </a:lnTo>
                  <a:lnTo>
                    <a:pt x="382" y="514"/>
                  </a:lnTo>
                  <a:lnTo>
                    <a:pt x="384" y="512"/>
                  </a:lnTo>
                  <a:lnTo>
                    <a:pt x="392" y="518"/>
                  </a:lnTo>
                  <a:lnTo>
                    <a:pt x="390" y="522"/>
                  </a:lnTo>
                  <a:lnTo>
                    <a:pt x="394" y="522"/>
                  </a:lnTo>
                  <a:lnTo>
                    <a:pt x="396" y="527"/>
                  </a:lnTo>
                  <a:lnTo>
                    <a:pt x="396" y="529"/>
                  </a:lnTo>
                  <a:lnTo>
                    <a:pt x="392" y="529"/>
                  </a:lnTo>
                  <a:lnTo>
                    <a:pt x="392" y="531"/>
                  </a:lnTo>
                  <a:lnTo>
                    <a:pt x="394" y="539"/>
                  </a:lnTo>
                  <a:lnTo>
                    <a:pt x="399" y="539"/>
                  </a:lnTo>
                  <a:lnTo>
                    <a:pt x="403" y="543"/>
                  </a:lnTo>
                  <a:lnTo>
                    <a:pt x="405" y="550"/>
                  </a:lnTo>
                  <a:lnTo>
                    <a:pt x="403" y="554"/>
                  </a:lnTo>
                  <a:lnTo>
                    <a:pt x="407" y="562"/>
                  </a:lnTo>
                  <a:lnTo>
                    <a:pt x="407" y="567"/>
                  </a:lnTo>
                  <a:lnTo>
                    <a:pt x="407" y="569"/>
                  </a:lnTo>
                  <a:lnTo>
                    <a:pt x="407" y="575"/>
                  </a:lnTo>
                  <a:lnTo>
                    <a:pt x="405" y="577"/>
                  </a:lnTo>
                  <a:lnTo>
                    <a:pt x="403" y="577"/>
                  </a:lnTo>
                  <a:lnTo>
                    <a:pt x="403" y="577"/>
                  </a:lnTo>
                  <a:lnTo>
                    <a:pt x="405" y="581"/>
                  </a:lnTo>
                  <a:lnTo>
                    <a:pt x="407" y="584"/>
                  </a:lnTo>
                  <a:lnTo>
                    <a:pt x="409" y="588"/>
                  </a:lnTo>
                  <a:lnTo>
                    <a:pt x="413" y="586"/>
                  </a:lnTo>
                  <a:lnTo>
                    <a:pt x="415" y="590"/>
                  </a:lnTo>
                  <a:lnTo>
                    <a:pt x="415" y="586"/>
                  </a:lnTo>
                  <a:lnTo>
                    <a:pt x="415" y="581"/>
                  </a:lnTo>
                  <a:lnTo>
                    <a:pt x="418" y="579"/>
                  </a:lnTo>
                  <a:lnTo>
                    <a:pt x="420" y="575"/>
                  </a:lnTo>
                  <a:lnTo>
                    <a:pt x="422" y="575"/>
                  </a:lnTo>
                  <a:lnTo>
                    <a:pt x="424" y="573"/>
                  </a:lnTo>
                  <a:lnTo>
                    <a:pt x="428" y="571"/>
                  </a:lnTo>
                  <a:lnTo>
                    <a:pt x="428" y="567"/>
                  </a:lnTo>
                  <a:lnTo>
                    <a:pt x="432" y="562"/>
                  </a:lnTo>
                  <a:lnTo>
                    <a:pt x="441" y="558"/>
                  </a:lnTo>
                  <a:lnTo>
                    <a:pt x="441" y="556"/>
                  </a:lnTo>
                  <a:lnTo>
                    <a:pt x="443" y="556"/>
                  </a:lnTo>
                  <a:lnTo>
                    <a:pt x="449" y="552"/>
                  </a:lnTo>
                  <a:lnTo>
                    <a:pt x="451" y="548"/>
                  </a:lnTo>
                  <a:lnTo>
                    <a:pt x="455" y="539"/>
                  </a:lnTo>
                  <a:lnTo>
                    <a:pt x="462" y="537"/>
                  </a:lnTo>
                  <a:lnTo>
                    <a:pt x="464" y="535"/>
                  </a:lnTo>
                  <a:lnTo>
                    <a:pt x="462" y="531"/>
                  </a:lnTo>
                  <a:lnTo>
                    <a:pt x="464" y="524"/>
                  </a:lnTo>
                  <a:lnTo>
                    <a:pt x="466" y="531"/>
                  </a:lnTo>
                  <a:lnTo>
                    <a:pt x="466" y="535"/>
                  </a:lnTo>
                  <a:lnTo>
                    <a:pt x="466" y="541"/>
                  </a:lnTo>
                  <a:lnTo>
                    <a:pt x="464" y="543"/>
                  </a:lnTo>
                  <a:lnTo>
                    <a:pt x="462" y="554"/>
                  </a:lnTo>
                  <a:lnTo>
                    <a:pt x="453" y="560"/>
                  </a:lnTo>
                  <a:lnTo>
                    <a:pt x="453" y="565"/>
                  </a:lnTo>
                  <a:lnTo>
                    <a:pt x="451" y="567"/>
                  </a:lnTo>
                  <a:lnTo>
                    <a:pt x="451" y="571"/>
                  </a:lnTo>
                  <a:lnTo>
                    <a:pt x="447" y="579"/>
                  </a:lnTo>
                  <a:lnTo>
                    <a:pt x="447" y="579"/>
                  </a:lnTo>
                  <a:lnTo>
                    <a:pt x="445" y="590"/>
                  </a:lnTo>
                  <a:lnTo>
                    <a:pt x="434" y="590"/>
                  </a:lnTo>
                  <a:lnTo>
                    <a:pt x="432" y="594"/>
                  </a:lnTo>
                  <a:lnTo>
                    <a:pt x="430" y="598"/>
                  </a:lnTo>
                  <a:lnTo>
                    <a:pt x="430" y="600"/>
                  </a:lnTo>
                  <a:lnTo>
                    <a:pt x="437" y="598"/>
                  </a:lnTo>
                  <a:lnTo>
                    <a:pt x="443" y="596"/>
                  </a:lnTo>
                  <a:lnTo>
                    <a:pt x="449" y="598"/>
                  </a:lnTo>
                  <a:lnTo>
                    <a:pt x="455" y="588"/>
                  </a:lnTo>
                  <a:lnTo>
                    <a:pt x="458" y="577"/>
                  </a:lnTo>
                  <a:lnTo>
                    <a:pt x="462" y="571"/>
                  </a:lnTo>
                  <a:lnTo>
                    <a:pt x="464" y="573"/>
                  </a:lnTo>
                  <a:lnTo>
                    <a:pt x="464" y="581"/>
                  </a:lnTo>
                  <a:lnTo>
                    <a:pt x="466" y="588"/>
                  </a:lnTo>
                  <a:lnTo>
                    <a:pt x="464" y="588"/>
                  </a:lnTo>
                  <a:lnTo>
                    <a:pt x="466" y="598"/>
                  </a:lnTo>
                  <a:lnTo>
                    <a:pt x="462" y="607"/>
                  </a:lnTo>
                  <a:lnTo>
                    <a:pt x="453" y="609"/>
                  </a:lnTo>
                  <a:lnTo>
                    <a:pt x="455" y="611"/>
                  </a:lnTo>
                  <a:lnTo>
                    <a:pt x="460" y="611"/>
                  </a:lnTo>
                  <a:lnTo>
                    <a:pt x="464" y="611"/>
                  </a:lnTo>
                  <a:lnTo>
                    <a:pt x="466" y="609"/>
                  </a:lnTo>
                  <a:lnTo>
                    <a:pt x="470" y="609"/>
                  </a:lnTo>
                  <a:lnTo>
                    <a:pt x="474" y="605"/>
                  </a:lnTo>
                  <a:lnTo>
                    <a:pt x="479" y="607"/>
                  </a:lnTo>
                  <a:lnTo>
                    <a:pt x="481" y="605"/>
                  </a:lnTo>
                  <a:lnTo>
                    <a:pt x="479" y="609"/>
                  </a:lnTo>
                  <a:lnTo>
                    <a:pt x="477" y="613"/>
                  </a:lnTo>
                  <a:lnTo>
                    <a:pt x="472" y="611"/>
                  </a:lnTo>
                  <a:lnTo>
                    <a:pt x="472" y="613"/>
                  </a:lnTo>
                  <a:lnTo>
                    <a:pt x="477" y="619"/>
                  </a:lnTo>
                  <a:lnTo>
                    <a:pt x="477" y="624"/>
                  </a:lnTo>
                  <a:lnTo>
                    <a:pt x="479" y="630"/>
                  </a:lnTo>
                  <a:lnTo>
                    <a:pt x="481" y="636"/>
                  </a:lnTo>
                  <a:lnTo>
                    <a:pt x="479" y="647"/>
                  </a:lnTo>
                  <a:lnTo>
                    <a:pt x="474" y="651"/>
                  </a:lnTo>
                  <a:lnTo>
                    <a:pt x="474" y="655"/>
                  </a:lnTo>
                  <a:lnTo>
                    <a:pt x="474" y="661"/>
                  </a:lnTo>
                  <a:lnTo>
                    <a:pt x="479" y="664"/>
                  </a:lnTo>
                  <a:lnTo>
                    <a:pt x="481" y="670"/>
                  </a:lnTo>
                  <a:lnTo>
                    <a:pt x="481" y="676"/>
                  </a:lnTo>
                  <a:lnTo>
                    <a:pt x="489" y="685"/>
                  </a:lnTo>
                  <a:lnTo>
                    <a:pt x="493" y="687"/>
                  </a:lnTo>
                  <a:lnTo>
                    <a:pt x="498" y="689"/>
                  </a:lnTo>
                  <a:lnTo>
                    <a:pt x="500" y="695"/>
                  </a:lnTo>
                  <a:lnTo>
                    <a:pt x="504" y="695"/>
                  </a:lnTo>
                  <a:lnTo>
                    <a:pt x="504" y="693"/>
                  </a:lnTo>
                  <a:lnTo>
                    <a:pt x="508" y="691"/>
                  </a:lnTo>
                  <a:lnTo>
                    <a:pt x="512" y="693"/>
                  </a:lnTo>
                  <a:lnTo>
                    <a:pt x="517" y="699"/>
                  </a:lnTo>
                  <a:lnTo>
                    <a:pt x="521" y="699"/>
                  </a:lnTo>
                  <a:lnTo>
                    <a:pt x="527" y="704"/>
                  </a:lnTo>
                  <a:lnTo>
                    <a:pt x="527" y="708"/>
                  </a:lnTo>
                  <a:lnTo>
                    <a:pt x="531" y="710"/>
                  </a:lnTo>
                  <a:lnTo>
                    <a:pt x="536" y="714"/>
                  </a:lnTo>
                  <a:lnTo>
                    <a:pt x="538" y="714"/>
                  </a:lnTo>
                  <a:lnTo>
                    <a:pt x="540" y="712"/>
                  </a:lnTo>
                  <a:lnTo>
                    <a:pt x="546" y="708"/>
                  </a:lnTo>
                  <a:lnTo>
                    <a:pt x="548" y="704"/>
                  </a:lnTo>
                  <a:lnTo>
                    <a:pt x="555" y="704"/>
                  </a:lnTo>
                  <a:lnTo>
                    <a:pt x="559" y="699"/>
                  </a:lnTo>
                  <a:lnTo>
                    <a:pt x="563" y="699"/>
                  </a:lnTo>
                  <a:lnTo>
                    <a:pt x="565" y="697"/>
                  </a:lnTo>
                  <a:lnTo>
                    <a:pt x="563" y="695"/>
                  </a:lnTo>
                  <a:lnTo>
                    <a:pt x="559" y="695"/>
                  </a:lnTo>
                  <a:lnTo>
                    <a:pt x="561" y="691"/>
                  </a:lnTo>
                  <a:lnTo>
                    <a:pt x="569" y="687"/>
                  </a:lnTo>
                  <a:lnTo>
                    <a:pt x="576" y="691"/>
                  </a:lnTo>
                  <a:lnTo>
                    <a:pt x="576" y="695"/>
                  </a:lnTo>
                  <a:lnTo>
                    <a:pt x="567" y="699"/>
                  </a:lnTo>
                  <a:lnTo>
                    <a:pt x="569" y="704"/>
                  </a:lnTo>
                  <a:lnTo>
                    <a:pt x="571" y="704"/>
                  </a:lnTo>
                  <a:lnTo>
                    <a:pt x="574" y="702"/>
                  </a:lnTo>
                  <a:lnTo>
                    <a:pt x="578" y="699"/>
                  </a:lnTo>
                  <a:lnTo>
                    <a:pt x="582" y="702"/>
                  </a:lnTo>
                  <a:lnTo>
                    <a:pt x="580" y="706"/>
                  </a:lnTo>
                  <a:lnTo>
                    <a:pt x="578" y="706"/>
                  </a:lnTo>
                  <a:lnTo>
                    <a:pt x="576" y="708"/>
                  </a:lnTo>
                  <a:lnTo>
                    <a:pt x="580" y="714"/>
                  </a:lnTo>
                  <a:lnTo>
                    <a:pt x="582" y="721"/>
                  </a:lnTo>
                  <a:lnTo>
                    <a:pt x="584" y="721"/>
                  </a:lnTo>
                  <a:lnTo>
                    <a:pt x="586" y="721"/>
                  </a:lnTo>
                  <a:lnTo>
                    <a:pt x="586" y="725"/>
                  </a:lnTo>
                  <a:lnTo>
                    <a:pt x="590" y="729"/>
                  </a:lnTo>
                  <a:lnTo>
                    <a:pt x="592" y="723"/>
                  </a:lnTo>
                  <a:lnTo>
                    <a:pt x="592" y="718"/>
                  </a:lnTo>
                  <a:lnTo>
                    <a:pt x="588" y="721"/>
                  </a:lnTo>
                  <a:lnTo>
                    <a:pt x="588" y="718"/>
                  </a:lnTo>
                  <a:lnTo>
                    <a:pt x="590" y="716"/>
                  </a:lnTo>
                  <a:lnTo>
                    <a:pt x="601" y="716"/>
                  </a:lnTo>
                  <a:lnTo>
                    <a:pt x="601" y="718"/>
                  </a:lnTo>
                  <a:lnTo>
                    <a:pt x="603" y="716"/>
                  </a:lnTo>
                  <a:lnTo>
                    <a:pt x="607" y="708"/>
                  </a:lnTo>
                  <a:lnTo>
                    <a:pt x="618" y="702"/>
                  </a:lnTo>
                  <a:lnTo>
                    <a:pt x="624" y="697"/>
                  </a:lnTo>
                  <a:lnTo>
                    <a:pt x="620" y="697"/>
                  </a:lnTo>
                  <a:lnTo>
                    <a:pt x="618" y="699"/>
                  </a:lnTo>
                  <a:lnTo>
                    <a:pt x="620" y="697"/>
                  </a:lnTo>
                  <a:lnTo>
                    <a:pt x="616" y="697"/>
                  </a:lnTo>
                  <a:lnTo>
                    <a:pt x="620" y="695"/>
                  </a:lnTo>
                  <a:lnTo>
                    <a:pt x="624" y="695"/>
                  </a:lnTo>
                  <a:lnTo>
                    <a:pt x="633" y="693"/>
                  </a:lnTo>
                  <a:lnTo>
                    <a:pt x="647" y="691"/>
                  </a:lnTo>
                  <a:lnTo>
                    <a:pt x="660" y="693"/>
                  </a:lnTo>
                  <a:lnTo>
                    <a:pt x="664" y="691"/>
                  </a:lnTo>
                  <a:lnTo>
                    <a:pt x="664" y="687"/>
                  </a:lnTo>
                  <a:lnTo>
                    <a:pt x="668" y="687"/>
                  </a:lnTo>
                  <a:lnTo>
                    <a:pt x="673" y="685"/>
                  </a:lnTo>
                  <a:lnTo>
                    <a:pt x="677" y="676"/>
                  </a:lnTo>
                  <a:lnTo>
                    <a:pt x="675" y="670"/>
                  </a:lnTo>
                  <a:lnTo>
                    <a:pt x="675" y="666"/>
                  </a:lnTo>
                  <a:lnTo>
                    <a:pt x="681" y="657"/>
                  </a:lnTo>
                  <a:lnTo>
                    <a:pt x="681" y="647"/>
                  </a:lnTo>
                  <a:lnTo>
                    <a:pt x="685" y="643"/>
                  </a:lnTo>
                  <a:lnTo>
                    <a:pt x="685" y="634"/>
                  </a:lnTo>
                  <a:lnTo>
                    <a:pt x="689" y="632"/>
                  </a:lnTo>
                  <a:lnTo>
                    <a:pt x="689" y="628"/>
                  </a:lnTo>
                  <a:lnTo>
                    <a:pt x="702" y="613"/>
                  </a:lnTo>
                  <a:lnTo>
                    <a:pt x="704" y="613"/>
                  </a:lnTo>
                  <a:lnTo>
                    <a:pt x="706" y="605"/>
                  </a:lnTo>
                  <a:lnTo>
                    <a:pt x="713" y="598"/>
                  </a:lnTo>
                  <a:lnTo>
                    <a:pt x="715" y="590"/>
                  </a:lnTo>
                  <a:lnTo>
                    <a:pt x="719" y="586"/>
                  </a:lnTo>
                  <a:lnTo>
                    <a:pt x="719" y="581"/>
                  </a:lnTo>
                  <a:lnTo>
                    <a:pt x="723" y="579"/>
                  </a:lnTo>
                  <a:lnTo>
                    <a:pt x="725" y="571"/>
                  </a:lnTo>
                  <a:lnTo>
                    <a:pt x="723" y="569"/>
                  </a:lnTo>
                  <a:lnTo>
                    <a:pt x="729" y="567"/>
                  </a:lnTo>
                  <a:lnTo>
                    <a:pt x="734" y="560"/>
                  </a:lnTo>
                  <a:lnTo>
                    <a:pt x="736" y="556"/>
                  </a:lnTo>
                  <a:lnTo>
                    <a:pt x="740" y="550"/>
                  </a:lnTo>
                  <a:lnTo>
                    <a:pt x="744" y="548"/>
                  </a:lnTo>
                  <a:lnTo>
                    <a:pt x="748" y="548"/>
                  </a:lnTo>
                  <a:lnTo>
                    <a:pt x="742" y="548"/>
                  </a:lnTo>
                  <a:lnTo>
                    <a:pt x="744" y="546"/>
                  </a:lnTo>
                  <a:lnTo>
                    <a:pt x="751" y="543"/>
                  </a:lnTo>
                  <a:lnTo>
                    <a:pt x="757" y="539"/>
                  </a:lnTo>
                  <a:lnTo>
                    <a:pt x="759" y="535"/>
                  </a:lnTo>
                  <a:lnTo>
                    <a:pt x="757" y="533"/>
                  </a:lnTo>
                  <a:lnTo>
                    <a:pt x="759" y="529"/>
                  </a:lnTo>
                  <a:lnTo>
                    <a:pt x="765" y="524"/>
                  </a:lnTo>
                  <a:lnTo>
                    <a:pt x="765" y="520"/>
                  </a:lnTo>
                  <a:lnTo>
                    <a:pt x="770" y="518"/>
                  </a:lnTo>
                  <a:lnTo>
                    <a:pt x="774" y="510"/>
                  </a:lnTo>
                  <a:lnTo>
                    <a:pt x="774" y="508"/>
                  </a:lnTo>
                  <a:lnTo>
                    <a:pt x="776" y="501"/>
                  </a:lnTo>
                  <a:lnTo>
                    <a:pt x="774" y="499"/>
                  </a:lnTo>
                  <a:lnTo>
                    <a:pt x="776" y="495"/>
                  </a:lnTo>
                  <a:lnTo>
                    <a:pt x="780" y="482"/>
                  </a:lnTo>
                  <a:lnTo>
                    <a:pt x="782" y="476"/>
                  </a:lnTo>
                  <a:lnTo>
                    <a:pt x="788" y="463"/>
                  </a:lnTo>
                  <a:lnTo>
                    <a:pt x="788" y="457"/>
                  </a:lnTo>
                  <a:lnTo>
                    <a:pt x="793" y="449"/>
                  </a:lnTo>
                  <a:lnTo>
                    <a:pt x="797" y="444"/>
                  </a:lnTo>
                  <a:lnTo>
                    <a:pt x="799" y="438"/>
                  </a:lnTo>
                  <a:lnTo>
                    <a:pt x="799" y="432"/>
                  </a:lnTo>
                  <a:lnTo>
                    <a:pt x="801" y="428"/>
                  </a:lnTo>
                  <a:lnTo>
                    <a:pt x="799" y="419"/>
                  </a:lnTo>
                  <a:lnTo>
                    <a:pt x="799" y="415"/>
                  </a:lnTo>
                  <a:lnTo>
                    <a:pt x="797" y="406"/>
                  </a:lnTo>
                  <a:lnTo>
                    <a:pt x="795" y="404"/>
                  </a:lnTo>
                  <a:lnTo>
                    <a:pt x="795" y="400"/>
                  </a:lnTo>
                  <a:lnTo>
                    <a:pt x="797" y="398"/>
                  </a:lnTo>
                  <a:lnTo>
                    <a:pt x="797" y="394"/>
                  </a:lnTo>
                  <a:lnTo>
                    <a:pt x="799" y="387"/>
                  </a:lnTo>
                  <a:lnTo>
                    <a:pt x="799" y="385"/>
                  </a:lnTo>
                  <a:lnTo>
                    <a:pt x="799" y="375"/>
                  </a:lnTo>
                  <a:lnTo>
                    <a:pt x="801" y="371"/>
                  </a:lnTo>
                  <a:lnTo>
                    <a:pt x="799" y="369"/>
                  </a:lnTo>
                  <a:lnTo>
                    <a:pt x="799" y="364"/>
                  </a:lnTo>
                  <a:lnTo>
                    <a:pt x="799" y="356"/>
                  </a:lnTo>
                  <a:lnTo>
                    <a:pt x="797" y="356"/>
                  </a:lnTo>
                  <a:lnTo>
                    <a:pt x="799" y="352"/>
                  </a:lnTo>
                  <a:lnTo>
                    <a:pt x="795" y="350"/>
                  </a:lnTo>
                  <a:lnTo>
                    <a:pt x="793" y="345"/>
                  </a:lnTo>
                  <a:lnTo>
                    <a:pt x="793" y="341"/>
                  </a:lnTo>
                  <a:lnTo>
                    <a:pt x="788" y="337"/>
                  </a:lnTo>
                  <a:lnTo>
                    <a:pt x="786" y="333"/>
                  </a:lnTo>
                  <a:lnTo>
                    <a:pt x="784" y="326"/>
                  </a:lnTo>
                  <a:lnTo>
                    <a:pt x="782" y="322"/>
                  </a:lnTo>
                  <a:lnTo>
                    <a:pt x="780" y="322"/>
                  </a:lnTo>
                  <a:lnTo>
                    <a:pt x="778" y="322"/>
                  </a:lnTo>
                  <a:lnTo>
                    <a:pt x="774" y="320"/>
                  </a:lnTo>
                  <a:lnTo>
                    <a:pt x="774" y="316"/>
                  </a:lnTo>
                  <a:lnTo>
                    <a:pt x="772" y="314"/>
                  </a:lnTo>
                  <a:lnTo>
                    <a:pt x="772" y="312"/>
                  </a:lnTo>
                  <a:lnTo>
                    <a:pt x="767" y="307"/>
                  </a:lnTo>
                  <a:lnTo>
                    <a:pt x="763" y="305"/>
                  </a:lnTo>
                  <a:lnTo>
                    <a:pt x="765" y="301"/>
                  </a:lnTo>
                  <a:lnTo>
                    <a:pt x="763" y="297"/>
                  </a:lnTo>
                  <a:lnTo>
                    <a:pt x="765" y="293"/>
                  </a:lnTo>
                  <a:lnTo>
                    <a:pt x="767" y="286"/>
                  </a:lnTo>
                  <a:lnTo>
                    <a:pt x="765" y="284"/>
                  </a:lnTo>
                  <a:lnTo>
                    <a:pt x="767" y="280"/>
                  </a:lnTo>
                  <a:lnTo>
                    <a:pt x="763" y="278"/>
                  </a:lnTo>
                  <a:lnTo>
                    <a:pt x="763" y="280"/>
                  </a:lnTo>
                  <a:lnTo>
                    <a:pt x="765" y="282"/>
                  </a:lnTo>
                  <a:lnTo>
                    <a:pt x="763" y="284"/>
                  </a:lnTo>
                  <a:lnTo>
                    <a:pt x="755" y="276"/>
                  </a:lnTo>
                  <a:lnTo>
                    <a:pt x="753" y="272"/>
                  </a:lnTo>
                  <a:lnTo>
                    <a:pt x="751" y="272"/>
                  </a:lnTo>
                  <a:lnTo>
                    <a:pt x="751" y="276"/>
                  </a:lnTo>
                  <a:lnTo>
                    <a:pt x="748" y="278"/>
                  </a:lnTo>
                  <a:lnTo>
                    <a:pt x="751" y="284"/>
                  </a:lnTo>
                  <a:lnTo>
                    <a:pt x="746" y="278"/>
                  </a:lnTo>
                  <a:lnTo>
                    <a:pt x="744" y="282"/>
                  </a:lnTo>
                  <a:lnTo>
                    <a:pt x="744" y="278"/>
                  </a:lnTo>
                  <a:lnTo>
                    <a:pt x="744" y="274"/>
                  </a:lnTo>
                  <a:lnTo>
                    <a:pt x="742" y="263"/>
                  </a:lnTo>
                  <a:lnTo>
                    <a:pt x="744" y="261"/>
                  </a:lnTo>
                  <a:lnTo>
                    <a:pt x="744" y="259"/>
                  </a:lnTo>
                  <a:lnTo>
                    <a:pt x="740" y="257"/>
                  </a:lnTo>
                  <a:lnTo>
                    <a:pt x="742" y="253"/>
                  </a:lnTo>
                  <a:lnTo>
                    <a:pt x="738" y="250"/>
                  </a:lnTo>
                  <a:lnTo>
                    <a:pt x="740" y="248"/>
                  </a:lnTo>
                  <a:lnTo>
                    <a:pt x="734" y="242"/>
                  </a:lnTo>
                  <a:lnTo>
                    <a:pt x="732" y="238"/>
                  </a:lnTo>
                  <a:lnTo>
                    <a:pt x="732" y="234"/>
                  </a:lnTo>
                  <a:lnTo>
                    <a:pt x="734" y="234"/>
                  </a:lnTo>
                  <a:lnTo>
                    <a:pt x="734" y="232"/>
                  </a:lnTo>
                  <a:lnTo>
                    <a:pt x="732" y="225"/>
                  </a:lnTo>
                  <a:lnTo>
                    <a:pt x="729" y="225"/>
                  </a:lnTo>
                  <a:lnTo>
                    <a:pt x="725" y="225"/>
                  </a:lnTo>
                  <a:lnTo>
                    <a:pt x="723" y="219"/>
                  </a:lnTo>
                  <a:lnTo>
                    <a:pt x="719" y="219"/>
                  </a:lnTo>
                  <a:lnTo>
                    <a:pt x="715" y="217"/>
                  </a:lnTo>
                  <a:lnTo>
                    <a:pt x="713" y="219"/>
                  </a:lnTo>
                  <a:lnTo>
                    <a:pt x="713" y="217"/>
                  </a:lnTo>
                  <a:lnTo>
                    <a:pt x="708" y="215"/>
                  </a:lnTo>
                  <a:lnTo>
                    <a:pt x="704" y="217"/>
                  </a:lnTo>
                  <a:lnTo>
                    <a:pt x="706" y="215"/>
                  </a:lnTo>
                  <a:lnTo>
                    <a:pt x="711" y="213"/>
                  </a:lnTo>
                  <a:lnTo>
                    <a:pt x="711" y="210"/>
                  </a:lnTo>
                  <a:lnTo>
                    <a:pt x="711" y="208"/>
                  </a:lnTo>
                  <a:lnTo>
                    <a:pt x="706" y="208"/>
                  </a:lnTo>
                  <a:lnTo>
                    <a:pt x="702" y="208"/>
                  </a:lnTo>
                  <a:lnTo>
                    <a:pt x="702" y="206"/>
                  </a:lnTo>
                  <a:lnTo>
                    <a:pt x="700" y="206"/>
                  </a:lnTo>
                  <a:lnTo>
                    <a:pt x="692" y="200"/>
                  </a:lnTo>
                  <a:lnTo>
                    <a:pt x="687" y="194"/>
                  </a:lnTo>
                  <a:lnTo>
                    <a:pt x="687" y="187"/>
                  </a:lnTo>
                  <a:lnTo>
                    <a:pt x="683" y="181"/>
                  </a:lnTo>
                  <a:lnTo>
                    <a:pt x="685" y="179"/>
                  </a:lnTo>
                  <a:lnTo>
                    <a:pt x="685" y="177"/>
                  </a:lnTo>
                  <a:lnTo>
                    <a:pt x="687" y="168"/>
                  </a:lnTo>
                  <a:lnTo>
                    <a:pt x="685" y="158"/>
                  </a:lnTo>
                  <a:lnTo>
                    <a:pt x="683" y="154"/>
                  </a:lnTo>
                  <a:lnTo>
                    <a:pt x="685" y="154"/>
                  </a:lnTo>
                  <a:lnTo>
                    <a:pt x="683" y="149"/>
                  </a:lnTo>
                  <a:lnTo>
                    <a:pt x="679" y="149"/>
                  </a:lnTo>
                  <a:lnTo>
                    <a:pt x="677" y="143"/>
                  </a:lnTo>
                  <a:lnTo>
                    <a:pt x="677" y="132"/>
                  </a:lnTo>
                  <a:lnTo>
                    <a:pt x="677" y="132"/>
                  </a:lnTo>
                  <a:lnTo>
                    <a:pt x="677" y="130"/>
                  </a:lnTo>
                  <a:lnTo>
                    <a:pt x="675" y="126"/>
                  </a:lnTo>
                  <a:lnTo>
                    <a:pt x="675" y="116"/>
                  </a:lnTo>
                  <a:lnTo>
                    <a:pt x="677" y="111"/>
                  </a:lnTo>
                  <a:lnTo>
                    <a:pt x="675" y="107"/>
                  </a:lnTo>
                  <a:lnTo>
                    <a:pt x="677" y="107"/>
                  </a:lnTo>
                  <a:lnTo>
                    <a:pt x="677" y="103"/>
                  </a:lnTo>
                  <a:lnTo>
                    <a:pt x="670" y="97"/>
                  </a:lnTo>
                  <a:lnTo>
                    <a:pt x="666" y="95"/>
                  </a:lnTo>
                  <a:lnTo>
                    <a:pt x="666" y="92"/>
                  </a:lnTo>
                  <a:lnTo>
                    <a:pt x="662" y="88"/>
                  </a:lnTo>
                  <a:lnTo>
                    <a:pt x="658" y="90"/>
                  </a:lnTo>
                  <a:lnTo>
                    <a:pt x="656" y="88"/>
                  </a:lnTo>
                  <a:lnTo>
                    <a:pt x="654" y="95"/>
                  </a:lnTo>
                  <a:lnTo>
                    <a:pt x="649" y="95"/>
                  </a:lnTo>
                  <a:lnTo>
                    <a:pt x="647" y="88"/>
                  </a:lnTo>
                  <a:lnTo>
                    <a:pt x="647" y="84"/>
                  </a:lnTo>
                  <a:lnTo>
                    <a:pt x="645" y="78"/>
                  </a:lnTo>
                  <a:lnTo>
                    <a:pt x="645" y="71"/>
                  </a:lnTo>
                  <a:lnTo>
                    <a:pt x="645" y="63"/>
                  </a:lnTo>
                  <a:lnTo>
                    <a:pt x="643" y="63"/>
                  </a:lnTo>
                  <a:lnTo>
                    <a:pt x="641" y="59"/>
                  </a:lnTo>
                  <a:lnTo>
                    <a:pt x="643" y="57"/>
                  </a:lnTo>
                  <a:lnTo>
                    <a:pt x="641" y="52"/>
                  </a:lnTo>
                  <a:lnTo>
                    <a:pt x="641" y="48"/>
                  </a:lnTo>
                  <a:lnTo>
                    <a:pt x="639" y="48"/>
                  </a:lnTo>
                  <a:lnTo>
                    <a:pt x="639" y="42"/>
                  </a:lnTo>
                  <a:lnTo>
                    <a:pt x="641" y="40"/>
                  </a:lnTo>
                  <a:lnTo>
                    <a:pt x="639" y="38"/>
                  </a:lnTo>
                  <a:lnTo>
                    <a:pt x="635" y="40"/>
                  </a:lnTo>
                  <a:lnTo>
                    <a:pt x="633" y="38"/>
                  </a:lnTo>
                  <a:lnTo>
                    <a:pt x="635" y="27"/>
                  </a:lnTo>
                  <a:lnTo>
                    <a:pt x="633" y="25"/>
                  </a:lnTo>
                  <a:lnTo>
                    <a:pt x="630" y="19"/>
                  </a:lnTo>
                  <a:lnTo>
                    <a:pt x="626" y="19"/>
                  </a:lnTo>
                  <a:lnTo>
                    <a:pt x="626" y="17"/>
                  </a:lnTo>
                  <a:lnTo>
                    <a:pt x="622" y="19"/>
                  </a:lnTo>
                  <a:lnTo>
                    <a:pt x="620" y="21"/>
                  </a:lnTo>
                  <a:lnTo>
                    <a:pt x="620" y="27"/>
                  </a:lnTo>
                  <a:lnTo>
                    <a:pt x="618" y="33"/>
                  </a:lnTo>
                  <a:lnTo>
                    <a:pt x="618" y="35"/>
                  </a:lnTo>
                  <a:lnTo>
                    <a:pt x="618" y="40"/>
                  </a:lnTo>
                  <a:lnTo>
                    <a:pt x="616" y="40"/>
                  </a:lnTo>
                  <a:lnTo>
                    <a:pt x="611" y="46"/>
                  </a:lnTo>
                  <a:lnTo>
                    <a:pt x="609" y="50"/>
                  </a:lnTo>
                  <a:lnTo>
                    <a:pt x="611" y="54"/>
                  </a:lnTo>
                  <a:lnTo>
                    <a:pt x="616" y="57"/>
                  </a:lnTo>
                  <a:lnTo>
                    <a:pt x="614" y="59"/>
                  </a:lnTo>
                  <a:lnTo>
                    <a:pt x="611" y="59"/>
                  </a:lnTo>
                  <a:lnTo>
                    <a:pt x="609" y="61"/>
                  </a:lnTo>
                  <a:lnTo>
                    <a:pt x="607" y="65"/>
                  </a:lnTo>
                  <a:lnTo>
                    <a:pt x="609" y="71"/>
                  </a:lnTo>
                  <a:lnTo>
                    <a:pt x="609" y="73"/>
                  </a:lnTo>
                  <a:lnTo>
                    <a:pt x="607" y="73"/>
                  </a:lnTo>
                  <a:lnTo>
                    <a:pt x="605" y="73"/>
                  </a:lnTo>
                  <a:lnTo>
                    <a:pt x="603" y="84"/>
                  </a:lnTo>
                  <a:lnTo>
                    <a:pt x="605" y="90"/>
                  </a:lnTo>
                  <a:lnTo>
                    <a:pt x="603" y="99"/>
                  </a:lnTo>
                  <a:lnTo>
                    <a:pt x="605" y="103"/>
                  </a:lnTo>
                  <a:lnTo>
                    <a:pt x="605" y="109"/>
                  </a:lnTo>
                  <a:lnTo>
                    <a:pt x="601" y="111"/>
                  </a:lnTo>
                  <a:lnTo>
                    <a:pt x="601" y="116"/>
                  </a:lnTo>
                  <a:lnTo>
                    <a:pt x="597" y="124"/>
                  </a:lnTo>
                  <a:lnTo>
                    <a:pt x="597" y="135"/>
                  </a:lnTo>
                  <a:lnTo>
                    <a:pt x="592" y="139"/>
                  </a:lnTo>
                  <a:lnTo>
                    <a:pt x="595" y="143"/>
                  </a:lnTo>
                  <a:lnTo>
                    <a:pt x="592" y="149"/>
                  </a:lnTo>
                  <a:lnTo>
                    <a:pt x="588" y="151"/>
                  </a:lnTo>
                  <a:lnTo>
                    <a:pt x="588" y="160"/>
                  </a:lnTo>
                  <a:lnTo>
                    <a:pt x="582" y="164"/>
                  </a:lnTo>
                  <a:lnTo>
                    <a:pt x="569" y="170"/>
                  </a:lnTo>
                  <a:lnTo>
                    <a:pt x="565" y="166"/>
                  </a:lnTo>
                  <a:lnTo>
                    <a:pt x="559" y="166"/>
                  </a:lnTo>
                  <a:lnTo>
                    <a:pt x="557" y="162"/>
                  </a:lnTo>
                  <a:lnTo>
                    <a:pt x="550" y="158"/>
                  </a:lnTo>
                  <a:lnTo>
                    <a:pt x="550" y="156"/>
                  </a:lnTo>
                  <a:lnTo>
                    <a:pt x="550" y="154"/>
                  </a:lnTo>
                  <a:lnTo>
                    <a:pt x="548" y="149"/>
                  </a:lnTo>
                  <a:lnTo>
                    <a:pt x="544" y="149"/>
                  </a:lnTo>
                  <a:lnTo>
                    <a:pt x="540" y="147"/>
                  </a:lnTo>
                  <a:lnTo>
                    <a:pt x="533" y="147"/>
                  </a:lnTo>
                  <a:lnTo>
                    <a:pt x="527" y="143"/>
                  </a:lnTo>
                  <a:lnTo>
                    <a:pt x="527" y="139"/>
                  </a:lnTo>
                  <a:lnTo>
                    <a:pt x="523" y="135"/>
                  </a:lnTo>
                  <a:lnTo>
                    <a:pt x="517" y="135"/>
                  </a:lnTo>
                  <a:lnTo>
                    <a:pt x="512" y="130"/>
                  </a:lnTo>
                  <a:lnTo>
                    <a:pt x="512" y="128"/>
                  </a:lnTo>
                  <a:lnTo>
                    <a:pt x="510" y="128"/>
                  </a:lnTo>
                  <a:lnTo>
                    <a:pt x="508" y="126"/>
                  </a:lnTo>
                  <a:lnTo>
                    <a:pt x="504" y="126"/>
                  </a:lnTo>
                  <a:lnTo>
                    <a:pt x="500" y="126"/>
                  </a:lnTo>
                  <a:lnTo>
                    <a:pt x="500" y="124"/>
                  </a:lnTo>
                  <a:lnTo>
                    <a:pt x="496" y="120"/>
                  </a:lnTo>
                  <a:lnTo>
                    <a:pt x="496" y="116"/>
                  </a:lnTo>
                  <a:lnTo>
                    <a:pt x="489" y="109"/>
                  </a:lnTo>
                  <a:lnTo>
                    <a:pt x="487" y="109"/>
                  </a:lnTo>
                  <a:lnTo>
                    <a:pt x="483" y="105"/>
                  </a:lnTo>
                  <a:lnTo>
                    <a:pt x="481" y="99"/>
                  </a:lnTo>
                  <a:lnTo>
                    <a:pt x="485" y="95"/>
                  </a:lnTo>
                  <a:lnTo>
                    <a:pt x="487" y="88"/>
                  </a:lnTo>
                  <a:lnTo>
                    <a:pt x="491" y="86"/>
                  </a:lnTo>
                  <a:lnTo>
                    <a:pt x="491" y="80"/>
                  </a:lnTo>
                  <a:lnTo>
                    <a:pt x="493" y="78"/>
                  </a:lnTo>
                  <a:lnTo>
                    <a:pt x="489" y="80"/>
                  </a:lnTo>
                  <a:lnTo>
                    <a:pt x="487" y="73"/>
                  </a:lnTo>
                  <a:lnTo>
                    <a:pt x="491" y="71"/>
                  </a:lnTo>
                  <a:lnTo>
                    <a:pt x="491" y="67"/>
                  </a:lnTo>
                  <a:lnTo>
                    <a:pt x="493" y="67"/>
                  </a:lnTo>
                  <a:lnTo>
                    <a:pt x="496" y="67"/>
                  </a:lnTo>
                  <a:lnTo>
                    <a:pt x="496" y="67"/>
                  </a:lnTo>
                  <a:lnTo>
                    <a:pt x="500" y="69"/>
                  </a:lnTo>
                  <a:lnTo>
                    <a:pt x="504" y="67"/>
                  </a:lnTo>
                  <a:lnTo>
                    <a:pt x="506" y="61"/>
                  </a:lnTo>
                  <a:lnTo>
                    <a:pt x="502" y="59"/>
                  </a:lnTo>
                  <a:lnTo>
                    <a:pt x="506" y="57"/>
                  </a:lnTo>
                  <a:lnTo>
                    <a:pt x="508" y="57"/>
                  </a:lnTo>
                  <a:lnTo>
                    <a:pt x="510" y="50"/>
                  </a:lnTo>
                  <a:lnTo>
                    <a:pt x="512" y="50"/>
                  </a:lnTo>
                  <a:lnTo>
                    <a:pt x="515" y="46"/>
                  </a:lnTo>
                  <a:lnTo>
                    <a:pt x="517" y="44"/>
                  </a:lnTo>
                  <a:lnTo>
                    <a:pt x="512" y="42"/>
                  </a:lnTo>
                  <a:lnTo>
                    <a:pt x="508" y="44"/>
                  </a:lnTo>
                  <a:lnTo>
                    <a:pt x="506" y="44"/>
                  </a:lnTo>
                  <a:lnTo>
                    <a:pt x="506" y="38"/>
                  </a:lnTo>
                  <a:lnTo>
                    <a:pt x="502" y="38"/>
                  </a:lnTo>
                  <a:lnTo>
                    <a:pt x="498" y="44"/>
                  </a:lnTo>
                  <a:lnTo>
                    <a:pt x="500" y="46"/>
                  </a:lnTo>
                  <a:lnTo>
                    <a:pt x="500" y="48"/>
                  </a:lnTo>
                  <a:lnTo>
                    <a:pt x="498" y="50"/>
                  </a:lnTo>
                  <a:lnTo>
                    <a:pt x="493" y="48"/>
                  </a:lnTo>
                  <a:lnTo>
                    <a:pt x="493" y="46"/>
                  </a:lnTo>
                  <a:lnTo>
                    <a:pt x="491" y="44"/>
                  </a:lnTo>
                  <a:lnTo>
                    <a:pt x="489" y="46"/>
                  </a:lnTo>
                  <a:lnTo>
                    <a:pt x="487" y="46"/>
                  </a:lnTo>
                  <a:lnTo>
                    <a:pt x="487" y="44"/>
                  </a:lnTo>
                  <a:lnTo>
                    <a:pt x="489" y="42"/>
                  </a:lnTo>
                  <a:lnTo>
                    <a:pt x="491" y="40"/>
                  </a:lnTo>
                  <a:lnTo>
                    <a:pt x="487" y="40"/>
                  </a:lnTo>
                  <a:lnTo>
                    <a:pt x="485" y="44"/>
                  </a:lnTo>
                  <a:lnTo>
                    <a:pt x="481" y="44"/>
                  </a:lnTo>
                  <a:lnTo>
                    <a:pt x="481" y="46"/>
                  </a:lnTo>
                  <a:lnTo>
                    <a:pt x="479" y="46"/>
                  </a:lnTo>
                  <a:lnTo>
                    <a:pt x="477" y="44"/>
                  </a:lnTo>
                  <a:lnTo>
                    <a:pt x="472" y="44"/>
                  </a:lnTo>
                  <a:lnTo>
                    <a:pt x="472" y="42"/>
                  </a:lnTo>
                  <a:lnTo>
                    <a:pt x="470" y="38"/>
                  </a:lnTo>
                  <a:lnTo>
                    <a:pt x="468" y="38"/>
                  </a:lnTo>
                  <a:lnTo>
                    <a:pt x="464" y="40"/>
                  </a:lnTo>
                  <a:lnTo>
                    <a:pt x="460" y="40"/>
                  </a:lnTo>
                  <a:lnTo>
                    <a:pt x="458" y="40"/>
                  </a:lnTo>
                  <a:lnTo>
                    <a:pt x="458" y="38"/>
                  </a:lnTo>
                  <a:lnTo>
                    <a:pt x="455" y="38"/>
                  </a:lnTo>
                  <a:lnTo>
                    <a:pt x="453" y="33"/>
                  </a:lnTo>
                  <a:lnTo>
                    <a:pt x="449" y="35"/>
                  </a:lnTo>
                  <a:lnTo>
                    <a:pt x="443" y="33"/>
                  </a:lnTo>
                  <a:lnTo>
                    <a:pt x="439" y="33"/>
                  </a:lnTo>
                  <a:lnTo>
                    <a:pt x="439" y="29"/>
                  </a:lnTo>
                  <a:lnTo>
                    <a:pt x="437" y="25"/>
                  </a:lnTo>
                  <a:lnTo>
                    <a:pt x="434" y="27"/>
                  </a:lnTo>
                  <a:lnTo>
                    <a:pt x="434" y="27"/>
                  </a:lnTo>
                  <a:lnTo>
                    <a:pt x="428" y="29"/>
                  </a:lnTo>
                  <a:lnTo>
                    <a:pt x="428" y="27"/>
                  </a:lnTo>
                  <a:lnTo>
                    <a:pt x="424" y="25"/>
                  </a:lnTo>
                  <a:lnTo>
                    <a:pt x="420" y="23"/>
                  </a:lnTo>
                  <a:lnTo>
                    <a:pt x="418" y="23"/>
                  </a:lnTo>
                  <a:lnTo>
                    <a:pt x="415" y="21"/>
                  </a:lnTo>
                  <a:lnTo>
                    <a:pt x="411" y="25"/>
                  </a:lnTo>
                  <a:lnTo>
                    <a:pt x="415" y="27"/>
                  </a:lnTo>
                  <a:lnTo>
                    <a:pt x="415" y="27"/>
                  </a:lnTo>
                  <a:lnTo>
                    <a:pt x="418" y="29"/>
                  </a:lnTo>
                  <a:lnTo>
                    <a:pt x="422" y="27"/>
                  </a:lnTo>
                  <a:lnTo>
                    <a:pt x="428" y="31"/>
                  </a:lnTo>
                  <a:lnTo>
                    <a:pt x="428" y="35"/>
                  </a:lnTo>
                  <a:lnTo>
                    <a:pt x="428" y="42"/>
                  </a:lnTo>
                  <a:lnTo>
                    <a:pt x="424" y="42"/>
                  </a:lnTo>
                  <a:lnTo>
                    <a:pt x="422" y="46"/>
                  </a:lnTo>
                  <a:lnTo>
                    <a:pt x="422" y="44"/>
                  </a:lnTo>
                  <a:lnTo>
                    <a:pt x="418" y="42"/>
                  </a:lnTo>
                  <a:lnTo>
                    <a:pt x="415" y="44"/>
                  </a:lnTo>
                  <a:lnTo>
                    <a:pt x="403" y="46"/>
                  </a:lnTo>
                  <a:lnTo>
                    <a:pt x="399" y="42"/>
                  </a:lnTo>
                  <a:lnTo>
                    <a:pt x="399" y="44"/>
                  </a:lnTo>
                  <a:lnTo>
                    <a:pt x="394" y="44"/>
                  </a:lnTo>
                  <a:lnTo>
                    <a:pt x="394" y="48"/>
                  </a:lnTo>
                  <a:lnTo>
                    <a:pt x="390" y="48"/>
                  </a:lnTo>
                  <a:lnTo>
                    <a:pt x="392" y="52"/>
                  </a:lnTo>
                  <a:lnTo>
                    <a:pt x="390" y="50"/>
                  </a:lnTo>
                  <a:lnTo>
                    <a:pt x="386" y="50"/>
                  </a:lnTo>
                  <a:lnTo>
                    <a:pt x="384" y="52"/>
                  </a:lnTo>
                  <a:lnTo>
                    <a:pt x="386" y="54"/>
                  </a:lnTo>
                  <a:lnTo>
                    <a:pt x="386" y="57"/>
                  </a:lnTo>
                  <a:lnTo>
                    <a:pt x="382" y="54"/>
                  </a:lnTo>
                  <a:lnTo>
                    <a:pt x="378" y="57"/>
                  </a:lnTo>
                  <a:lnTo>
                    <a:pt x="380" y="59"/>
                  </a:lnTo>
                  <a:lnTo>
                    <a:pt x="378" y="61"/>
                  </a:lnTo>
                  <a:lnTo>
                    <a:pt x="375" y="63"/>
                  </a:lnTo>
                  <a:lnTo>
                    <a:pt x="375" y="65"/>
                  </a:lnTo>
                  <a:lnTo>
                    <a:pt x="378" y="69"/>
                  </a:lnTo>
                  <a:lnTo>
                    <a:pt x="380" y="71"/>
                  </a:lnTo>
                  <a:lnTo>
                    <a:pt x="375" y="69"/>
                  </a:lnTo>
                  <a:lnTo>
                    <a:pt x="373" y="71"/>
                  </a:lnTo>
                  <a:lnTo>
                    <a:pt x="369" y="71"/>
                  </a:lnTo>
                  <a:lnTo>
                    <a:pt x="365" y="76"/>
                  </a:lnTo>
                  <a:lnTo>
                    <a:pt x="363" y="82"/>
                  </a:lnTo>
                  <a:lnTo>
                    <a:pt x="361" y="84"/>
                  </a:lnTo>
                  <a:lnTo>
                    <a:pt x="359" y="88"/>
                  </a:lnTo>
                  <a:lnTo>
                    <a:pt x="356" y="90"/>
                  </a:lnTo>
                  <a:lnTo>
                    <a:pt x="359" y="95"/>
                  </a:lnTo>
                  <a:lnTo>
                    <a:pt x="365" y="95"/>
                  </a:lnTo>
                  <a:lnTo>
                    <a:pt x="363" y="95"/>
                  </a:lnTo>
                  <a:lnTo>
                    <a:pt x="361" y="99"/>
                  </a:lnTo>
                  <a:lnTo>
                    <a:pt x="369" y="101"/>
                  </a:lnTo>
                  <a:lnTo>
                    <a:pt x="367" y="103"/>
                  </a:lnTo>
                  <a:lnTo>
                    <a:pt x="361" y="101"/>
                  </a:lnTo>
                  <a:lnTo>
                    <a:pt x="359" y="99"/>
                  </a:lnTo>
                  <a:lnTo>
                    <a:pt x="359" y="101"/>
                  </a:lnTo>
                  <a:lnTo>
                    <a:pt x="363" y="105"/>
                  </a:lnTo>
                  <a:lnTo>
                    <a:pt x="363" y="109"/>
                  </a:lnTo>
                  <a:lnTo>
                    <a:pt x="367" y="113"/>
                  </a:lnTo>
                  <a:lnTo>
                    <a:pt x="361" y="109"/>
                  </a:lnTo>
                  <a:lnTo>
                    <a:pt x="359" y="103"/>
                  </a:lnTo>
                  <a:lnTo>
                    <a:pt x="354" y="103"/>
                  </a:lnTo>
                  <a:lnTo>
                    <a:pt x="354" y="105"/>
                  </a:lnTo>
                  <a:lnTo>
                    <a:pt x="352" y="107"/>
                  </a:lnTo>
                  <a:lnTo>
                    <a:pt x="352" y="105"/>
                  </a:lnTo>
                  <a:lnTo>
                    <a:pt x="344" y="99"/>
                  </a:lnTo>
                  <a:lnTo>
                    <a:pt x="337" y="101"/>
                  </a:lnTo>
                  <a:lnTo>
                    <a:pt x="340" y="103"/>
                  </a:lnTo>
                  <a:lnTo>
                    <a:pt x="337" y="105"/>
                  </a:lnTo>
                  <a:lnTo>
                    <a:pt x="335" y="103"/>
                  </a:lnTo>
                  <a:lnTo>
                    <a:pt x="333" y="103"/>
                  </a:lnTo>
                  <a:lnTo>
                    <a:pt x="331" y="105"/>
                  </a:lnTo>
                  <a:lnTo>
                    <a:pt x="335" y="109"/>
                  </a:lnTo>
                  <a:lnTo>
                    <a:pt x="333" y="111"/>
                  </a:lnTo>
                  <a:lnTo>
                    <a:pt x="333" y="109"/>
                  </a:lnTo>
                  <a:lnTo>
                    <a:pt x="331" y="111"/>
                  </a:lnTo>
                  <a:lnTo>
                    <a:pt x="331" y="113"/>
                  </a:lnTo>
                  <a:lnTo>
                    <a:pt x="327" y="116"/>
                  </a:lnTo>
                  <a:lnTo>
                    <a:pt x="321" y="116"/>
                  </a:lnTo>
                  <a:lnTo>
                    <a:pt x="327" y="113"/>
                  </a:lnTo>
                  <a:lnTo>
                    <a:pt x="329" y="109"/>
                  </a:lnTo>
                  <a:lnTo>
                    <a:pt x="329" y="103"/>
                  </a:lnTo>
                  <a:lnTo>
                    <a:pt x="331" y="99"/>
                  </a:lnTo>
                  <a:lnTo>
                    <a:pt x="329" y="97"/>
                  </a:lnTo>
                  <a:lnTo>
                    <a:pt x="327" y="97"/>
                  </a:lnTo>
                  <a:lnTo>
                    <a:pt x="321" y="86"/>
                  </a:lnTo>
                  <a:lnTo>
                    <a:pt x="318" y="82"/>
                  </a:lnTo>
                  <a:lnTo>
                    <a:pt x="312" y="80"/>
                  </a:lnTo>
                  <a:lnTo>
                    <a:pt x="308" y="78"/>
                  </a:lnTo>
                  <a:lnTo>
                    <a:pt x="306" y="80"/>
                  </a:lnTo>
                  <a:lnTo>
                    <a:pt x="308" y="82"/>
                  </a:lnTo>
                  <a:lnTo>
                    <a:pt x="306" y="82"/>
                  </a:lnTo>
                  <a:lnTo>
                    <a:pt x="304" y="86"/>
                  </a:lnTo>
                  <a:lnTo>
                    <a:pt x="300" y="86"/>
                  </a:lnTo>
                  <a:lnTo>
                    <a:pt x="302" y="84"/>
                  </a:lnTo>
                  <a:lnTo>
                    <a:pt x="297" y="84"/>
                  </a:lnTo>
                  <a:lnTo>
                    <a:pt x="297" y="86"/>
                  </a:lnTo>
                  <a:lnTo>
                    <a:pt x="293" y="82"/>
                  </a:lnTo>
                  <a:lnTo>
                    <a:pt x="291" y="80"/>
                  </a:lnTo>
                  <a:lnTo>
                    <a:pt x="291" y="84"/>
                  </a:lnTo>
                  <a:lnTo>
                    <a:pt x="293" y="86"/>
                  </a:lnTo>
                  <a:lnTo>
                    <a:pt x="289" y="88"/>
                  </a:lnTo>
                  <a:lnTo>
                    <a:pt x="289" y="92"/>
                  </a:lnTo>
                  <a:lnTo>
                    <a:pt x="289" y="95"/>
                  </a:lnTo>
                  <a:lnTo>
                    <a:pt x="287" y="97"/>
                  </a:lnTo>
                  <a:lnTo>
                    <a:pt x="285" y="95"/>
                  </a:lnTo>
                  <a:lnTo>
                    <a:pt x="283" y="95"/>
                  </a:lnTo>
                  <a:lnTo>
                    <a:pt x="281" y="92"/>
                  </a:lnTo>
                  <a:lnTo>
                    <a:pt x="285" y="88"/>
                  </a:lnTo>
                  <a:lnTo>
                    <a:pt x="281" y="88"/>
                  </a:lnTo>
                  <a:lnTo>
                    <a:pt x="278" y="92"/>
                  </a:lnTo>
                  <a:lnTo>
                    <a:pt x="274" y="95"/>
                  </a:lnTo>
                  <a:lnTo>
                    <a:pt x="274" y="97"/>
                  </a:lnTo>
                  <a:lnTo>
                    <a:pt x="272" y="101"/>
                  </a:lnTo>
                  <a:lnTo>
                    <a:pt x="278" y="103"/>
                  </a:lnTo>
                  <a:lnTo>
                    <a:pt x="274" y="107"/>
                  </a:lnTo>
                  <a:lnTo>
                    <a:pt x="270" y="105"/>
                  </a:lnTo>
                  <a:lnTo>
                    <a:pt x="266" y="107"/>
                  </a:lnTo>
                  <a:lnTo>
                    <a:pt x="266" y="111"/>
                  </a:lnTo>
                  <a:lnTo>
                    <a:pt x="272" y="111"/>
                  </a:lnTo>
                  <a:lnTo>
                    <a:pt x="270" y="116"/>
                  </a:lnTo>
                  <a:lnTo>
                    <a:pt x="268" y="116"/>
                  </a:lnTo>
                  <a:lnTo>
                    <a:pt x="264" y="111"/>
                  </a:lnTo>
                  <a:lnTo>
                    <a:pt x="259" y="116"/>
                  </a:lnTo>
                  <a:lnTo>
                    <a:pt x="255" y="116"/>
                  </a:lnTo>
                  <a:lnTo>
                    <a:pt x="257" y="118"/>
                  </a:lnTo>
                  <a:lnTo>
                    <a:pt x="257" y="122"/>
                  </a:lnTo>
                  <a:lnTo>
                    <a:pt x="257" y="124"/>
                  </a:lnTo>
                  <a:lnTo>
                    <a:pt x="259" y="122"/>
                  </a:lnTo>
                  <a:lnTo>
                    <a:pt x="257" y="126"/>
                  </a:lnTo>
                  <a:lnTo>
                    <a:pt x="259" y="130"/>
                  </a:lnTo>
                  <a:lnTo>
                    <a:pt x="255" y="130"/>
                  </a:lnTo>
                  <a:lnTo>
                    <a:pt x="253" y="135"/>
                  </a:lnTo>
                  <a:lnTo>
                    <a:pt x="262" y="135"/>
                  </a:lnTo>
                  <a:lnTo>
                    <a:pt x="255" y="137"/>
                  </a:lnTo>
                  <a:lnTo>
                    <a:pt x="255" y="139"/>
                  </a:lnTo>
                  <a:lnTo>
                    <a:pt x="251" y="139"/>
                  </a:lnTo>
                  <a:lnTo>
                    <a:pt x="249" y="135"/>
                  </a:lnTo>
                  <a:lnTo>
                    <a:pt x="247" y="132"/>
                  </a:lnTo>
                  <a:lnTo>
                    <a:pt x="243" y="137"/>
                  </a:lnTo>
                  <a:lnTo>
                    <a:pt x="243" y="132"/>
                  </a:lnTo>
                  <a:lnTo>
                    <a:pt x="238" y="130"/>
                  </a:lnTo>
                  <a:lnTo>
                    <a:pt x="236" y="132"/>
                  </a:lnTo>
                  <a:lnTo>
                    <a:pt x="241" y="137"/>
                  </a:lnTo>
                  <a:lnTo>
                    <a:pt x="238" y="137"/>
                  </a:lnTo>
                  <a:lnTo>
                    <a:pt x="236" y="141"/>
                  </a:lnTo>
                  <a:lnTo>
                    <a:pt x="241" y="145"/>
                  </a:lnTo>
                  <a:lnTo>
                    <a:pt x="245" y="145"/>
                  </a:lnTo>
                  <a:lnTo>
                    <a:pt x="243" y="147"/>
                  </a:lnTo>
                  <a:lnTo>
                    <a:pt x="243" y="151"/>
                  </a:lnTo>
                  <a:lnTo>
                    <a:pt x="241" y="149"/>
                  </a:lnTo>
                  <a:lnTo>
                    <a:pt x="238" y="149"/>
                  </a:lnTo>
                  <a:lnTo>
                    <a:pt x="241" y="154"/>
                  </a:lnTo>
                  <a:lnTo>
                    <a:pt x="238" y="158"/>
                  </a:lnTo>
                  <a:lnTo>
                    <a:pt x="238" y="164"/>
                  </a:lnTo>
                  <a:lnTo>
                    <a:pt x="232" y="149"/>
                  </a:lnTo>
                  <a:lnTo>
                    <a:pt x="228" y="141"/>
                  </a:lnTo>
                  <a:lnTo>
                    <a:pt x="224" y="139"/>
                  </a:lnTo>
                  <a:lnTo>
                    <a:pt x="226" y="135"/>
                  </a:lnTo>
                  <a:lnTo>
                    <a:pt x="224" y="137"/>
                  </a:lnTo>
                  <a:lnTo>
                    <a:pt x="219" y="139"/>
                  </a:lnTo>
                  <a:lnTo>
                    <a:pt x="219" y="145"/>
                  </a:lnTo>
                  <a:lnTo>
                    <a:pt x="215" y="145"/>
                  </a:lnTo>
                  <a:lnTo>
                    <a:pt x="215" y="147"/>
                  </a:lnTo>
                  <a:lnTo>
                    <a:pt x="211" y="147"/>
                  </a:lnTo>
                  <a:lnTo>
                    <a:pt x="209" y="149"/>
                  </a:lnTo>
                  <a:lnTo>
                    <a:pt x="207" y="154"/>
                  </a:lnTo>
                  <a:lnTo>
                    <a:pt x="207" y="158"/>
                  </a:lnTo>
                  <a:lnTo>
                    <a:pt x="207" y="168"/>
                  </a:lnTo>
                  <a:lnTo>
                    <a:pt x="209" y="170"/>
                  </a:lnTo>
                  <a:lnTo>
                    <a:pt x="209" y="172"/>
                  </a:lnTo>
                  <a:lnTo>
                    <a:pt x="205" y="175"/>
                  </a:lnTo>
                  <a:lnTo>
                    <a:pt x="203" y="179"/>
                  </a:lnTo>
                  <a:lnTo>
                    <a:pt x="198" y="181"/>
                  </a:lnTo>
                  <a:lnTo>
                    <a:pt x="198" y="183"/>
                  </a:lnTo>
                  <a:lnTo>
                    <a:pt x="194" y="185"/>
                  </a:lnTo>
                  <a:lnTo>
                    <a:pt x="194" y="191"/>
                  </a:lnTo>
                  <a:lnTo>
                    <a:pt x="190" y="194"/>
                  </a:lnTo>
                  <a:lnTo>
                    <a:pt x="184" y="202"/>
                  </a:lnTo>
                  <a:lnTo>
                    <a:pt x="173" y="208"/>
                  </a:lnTo>
                  <a:lnTo>
                    <a:pt x="163" y="210"/>
                  </a:lnTo>
                  <a:lnTo>
                    <a:pt x="158" y="213"/>
                  </a:lnTo>
                  <a:lnTo>
                    <a:pt x="152" y="213"/>
                  </a:lnTo>
                  <a:lnTo>
                    <a:pt x="148" y="213"/>
                  </a:lnTo>
                  <a:lnTo>
                    <a:pt x="144" y="213"/>
                  </a:lnTo>
                  <a:lnTo>
                    <a:pt x="137" y="215"/>
                  </a:lnTo>
                  <a:lnTo>
                    <a:pt x="135" y="219"/>
                  </a:lnTo>
                  <a:lnTo>
                    <a:pt x="131" y="221"/>
                  </a:lnTo>
                  <a:lnTo>
                    <a:pt x="118" y="219"/>
                  </a:lnTo>
                  <a:lnTo>
                    <a:pt x="116" y="221"/>
                  </a:lnTo>
                  <a:lnTo>
                    <a:pt x="114" y="225"/>
                  </a:lnTo>
                  <a:lnTo>
                    <a:pt x="106" y="227"/>
                  </a:lnTo>
                  <a:lnTo>
                    <a:pt x="99" y="227"/>
                  </a:lnTo>
                  <a:lnTo>
                    <a:pt x="97" y="227"/>
                  </a:lnTo>
                  <a:lnTo>
                    <a:pt x="93" y="227"/>
                  </a:lnTo>
                  <a:lnTo>
                    <a:pt x="93" y="225"/>
                  </a:lnTo>
                  <a:lnTo>
                    <a:pt x="89" y="227"/>
                  </a:lnTo>
                  <a:lnTo>
                    <a:pt x="87" y="232"/>
                  </a:lnTo>
                  <a:lnTo>
                    <a:pt x="78" y="234"/>
                  </a:lnTo>
                  <a:lnTo>
                    <a:pt x="76" y="236"/>
                  </a:lnTo>
                  <a:lnTo>
                    <a:pt x="74" y="236"/>
                  </a:lnTo>
                  <a:lnTo>
                    <a:pt x="68" y="240"/>
                  </a:lnTo>
                  <a:lnTo>
                    <a:pt x="59" y="244"/>
                  </a:lnTo>
                  <a:lnTo>
                    <a:pt x="49" y="248"/>
                  </a:lnTo>
                  <a:lnTo>
                    <a:pt x="42" y="255"/>
                  </a:lnTo>
                  <a:lnTo>
                    <a:pt x="42" y="261"/>
                  </a:lnTo>
                  <a:lnTo>
                    <a:pt x="38" y="265"/>
                  </a:lnTo>
                  <a:lnTo>
                    <a:pt x="34" y="263"/>
                  </a:lnTo>
                  <a:lnTo>
                    <a:pt x="36" y="261"/>
                  </a:lnTo>
                  <a:lnTo>
                    <a:pt x="36" y="257"/>
                  </a:lnTo>
                  <a:lnTo>
                    <a:pt x="38" y="253"/>
                  </a:lnTo>
                  <a:lnTo>
                    <a:pt x="38" y="248"/>
                  </a:lnTo>
                  <a:lnTo>
                    <a:pt x="32" y="255"/>
                  </a:lnTo>
                  <a:lnTo>
                    <a:pt x="30" y="259"/>
                  </a:lnTo>
                  <a:lnTo>
                    <a:pt x="26" y="269"/>
                  </a:lnTo>
                  <a:lnTo>
                    <a:pt x="28" y="274"/>
                  </a:lnTo>
                  <a:lnTo>
                    <a:pt x="26" y="280"/>
                  </a:lnTo>
                  <a:lnTo>
                    <a:pt x="28" y="288"/>
                  </a:lnTo>
                  <a:lnTo>
                    <a:pt x="19" y="299"/>
                  </a:lnTo>
                  <a:lnTo>
                    <a:pt x="15" y="312"/>
                  </a:lnTo>
                  <a:lnTo>
                    <a:pt x="17" y="318"/>
                  </a:lnTo>
                  <a:lnTo>
                    <a:pt x="17" y="328"/>
                  </a:lnTo>
                  <a:lnTo>
                    <a:pt x="23" y="339"/>
                  </a:lnTo>
                  <a:lnTo>
                    <a:pt x="23" y="343"/>
                  </a:lnTo>
                  <a:lnTo>
                    <a:pt x="28" y="347"/>
                  </a:lnTo>
                  <a:lnTo>
                    <a:pt x="26" y="354"/>
                  </a:lnTo>
                  <a:lnTo>
                    <a:pt x="26" y="358"/>
                  </a:lnTo>
                  <a:lnTo>
                    <a:pt x="21" y="360"/>
                  </a:lnTo>
                  <a:lnTo>
                    <a:pt x="19" y="358"/>
                  </a:lnTo>
                  <a:lnTo>
                    <a:pt x="19" y="350"/>
                  </a:lnTo>
                  <a:lnTo>
                    <a:pt x="17" y="354"/>
                  </a:lnTo>
                  <a:lnTo>
                    <a:pt x="15" y="352"/>
                  </a:lnTo>
                  <a:lnTo>
                    <a:pt x="17" y="345"/>
                  </a:lnTo>
                  <a:lnTo>
                    <a:pt x="13" y="337"/>
                  </a:lnTo>
                  <a:lnTo>
                    <a:pt x="9" y="341"/>
                  </a:lnTo>
                  <a:lnTo>
                    <a:pt x="11" y="350"/>
                  </a:lnTo>
                  <a:lnTo>
                    <a:pt x="15" y="356"/>
                  </a:lnTo>
                  <a:lnTo>
                    <a:pt x="19" y="364"/>
                  </a:lnTo>
                  <a:lnTo>
                    <a:pt x="15" y="364"/>
                  </a:lnTo>
                  <a:lnTo>
                    <a:pt x="9" y="358"/>
                  </a:lnTo>
                  <a:lnTo>
                    <a:pt x="9" y="352"/>
                  </a:lnTo>
                  <a:lnTo>
                    <a:pt x="7" y="354"/>
                  </a:lnTo>
                  <a:lnTo>
                    <a:pt x="4" y="356"/>
                  </a:lnTo>
                  <a:lnTo>
                    <a:pt x="9" y="362"/>
                  </a:lnTo>
                  <a:lnTo>
                    <a:pt x="15" y="371"/>
                  </a:lnTo>
                  <a:lnTo>
                    <a:pt x="19" y="381"/>
                  </a:lnTo>
                  <a:lnTo>
                    <a:pt x="19" y="402"/>
                  </a:lnTo>
                  <a:lnTo>
                    <a:pt x="21" y="406"/>
                  </a:lnTo>
                  <a:lnTo>
                    <a:pt x="23" y="417"/>
                  </a:lnTo>
                  <a:lnTo>
                    <a:pt x="30" y="432"/>
                  </a:lnTo>
                  <a:lnTo>
                    <a:pt x="28" y="438"/>
                  </a:lnTo>
                  <a:lnTo>
                    <a:pt x="28" y="459"/>
                  </a:lnTo>
                  <a:lnTo>
                    <a:pt x="28" y="463"/>
                  </a:lnTo>
                  <a:lnTo>
                    <a:pt x="30" y="470"/>
                  </a:lnTo>
                  <a:lnTo>
                    <a:pt x="30" y="476"/>
                  </a:lnTo>
                  <a:lnTo>
                    <a:pt x="34" y="487"/>
                  </a:lnTo>
                  <a:lnTo>
                    <a:pt x="34" y="491"/>
                  </a:lnTo>
                  <a:lnTo>
                    <a:pt x="30" y="493"/>
                  </a:lnTo>
                  <a:lnTo>
                    <a:pt x="32" y="495"/>
                  </a:lnTo>
                  <a:lnTo>
                    <a:pt x="30" y="501"/>
                  </a:lnTo>
                  <a:lnTo>
                    <a:pt x="30" y="510"/>
                  </a:lnTo>
                  <a:lnTo>
                    <a:pt x="26" y="512"/>
                  </a:lnTo>
                  <a:lnTo>
                    <a:pt x="28" y="516"/>
                  </a:lnTo>
                  <a:lnTo>
                    <a:pt x="26" y="520"/>
                  </a:lnTo>
                  <a:lnTo>
                    <a:pt x="21" y="522"/>
                  </a:lnTo>
                  <a:lnTo>
                    <a:pt x="23" y="529"/>
                  </a:lnTo>
                  <a:lnTo>
                    <a:pt x="17" y="533"/>
                  </a:lnTo>
                  <a:lnTo>
                    <a:pt x="13" y="531"/>
                  </a:lnTo>
                  <a:lnTo>
                    <a:pt x="9" y="537"/>
                  </a:lnTo>
                  <a:lnTo>
                    <a:pt x="9" y="550"/>
                  </a:lnTo>
                  <a:close/>
                </a:path>
              </a:pathLst>
            </a:custGeom>
            <a:solidFill>
              <a:srgbClr val="46B9A0"/>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75" name="Freeform 162">
              <a:extLst>
                <a:ext uri="{FF2B5EF4-FFF2-40B4-BE49-F238E27FC236}">
                  <a16:creationId xmlns:a16="http://schemas.microsoft.com/office/drawing/2014/main" id="{161C6130-BEC3-4275-9CC9-13ED7111DF93}"/>
                </a:ext>
              </a:extLst>
            </p:cNvPr>
            <p:cNvSpPr>
              <a:spLocks noEditPoints="1"/>
            </p:cNvSpPr>
            <p:nvPr/>
          </p:nvSpPr>
          <p:spPr bwMode="auto">
            <a:xfrm>
              <a:off x="6740174" y="4086943"/>
              <a:ext cx="326477" cy="465603"/>
            </a:xfrm>
            <a:custGeom>
              <a:avLst/>
              <a:gdLst>
                <a:gd name="T0" fmla="*/ 28 w 405"/>
                <a:gd name="T1" fmla="*/ 613 h 615"/>
                <a:gd name="T2" fmla="*/ 0 w 405"/>
                <a:gd name="T3" fmla="*/ 535 h 615"/>
                <a:gd name="T4" fmla="*/ 0 w 405"/>
                <a:gd name="T5" fmla="*/ 535 h 615"/>
                <a:gd name="T6" fmla="*/ 348 w 405"/>
                <a:gd name="T7" fmla="*/ 69 h 615"/>
                <a:gd name="T8" fmla="*/ 354 w 405"/>
                <a:gd name="T9" fmla="*/ 69 h 615"/>
                <a:gd name="T10" fmla="*/ 298 w 405"/>
                <a:gd name="T11" fmla="*/ 231 h 615"/>
                <a:gd name="T12" fmla="*/ 323 w 405"/>
                <a:gd name="T13" fmla="*/ 221 h 615"/>
                <a:gd name="T14" fmla="*/ 352 w 405"/>
                <a:gd name="T15" fmla="*/ 185 h 615"/>
                <a:gd name="T16" fmla="*/ 363 w 405"/>
                <a:gd name="T17" fmla="*/ 162 h 615"/>
                <a:gd name="T18" fmla="*/ 378 w 405"/>
                <a:gd name="T19" fmla="*/ 156 h 615"/>
                <a:gd name="T20" fmla="*/ 397 w 405"/>
                <a:gd name="T21" fmla="*/ 130 h 615"/>
                <a:gd name="T22" fmla="*/ 394 w 405"/>
                <a:gd name="T23" fmla="*/ 111 h 615"/>
                <a:gd name="T24" fmla="*/ 357 w 405"/>
                <a:gd name="T25" fmla="*/ 107 h 615"/>
                <a:gd name="T26" fmla="*/ 354 w 405"/>
                <a:gd name="T27" fmla="*/ 78 h 615"/>
                <a:gd name="T28" fmla="*/ 348 w 405"/>
                <a:gd name="T29" fmla="*/ 90 h 615"/>
                <a:gd name="T30" fmla="*/ 335 w 405"/>
                <a:gd name="T31" fmla="*/ 88 h 615"/>
                <a:gd name="T32" fmla="*/ 342 w 405"/>
                <a:gd name="T33" fmla="*/ 65 h 615"/>
                <a:gd name="T34" fmla="*/ 346 w 405"/>
                <a:gd name="T35" fmla="*/ 40 h 615"/>
                <a:gd name="T36" fmla="*/ 333 w 405"/>
                <a:gd name="T37" fmla="*/ 25 h 615"/>
                <a:gd name="T38" fmla="*/ 329 w 405"/>
                <a:gd name="T39" fmla="*/ 12 h 615"/>
                <a:gd name="T40" fmla="*/ 321 w 405"/>
                <a:gd name="T41" fmla="*/ 2 h 615"/>
                <a:gd name="T42" fmla="*/ 319 w 405"/>
                <a:gd name="T43" fmla="*/ 25 h 615"/>
                <a:gd name="T44" fmla="*/ 321 w 405"/>
                <a:gd name="T45" fmla="*/ 40 h 615"/>
                <a:gd name="T46" fmla="*/ 327 w 405"/>
                <a:gd name="T47" fmla="*/ 63 h 615"/>
                <a:gd name="T48" fmla="*/ 329 w 405"/>
                <a:gd name="T49" fmla="*/ 75 h 615"/>
                <a:gd name="T50" fmla="*/ 333 w 405"/>
                <a:gd name="T51" fmla="*/ 90 h 615"/>
                <a:gd name="T52" fmla="*/ 327 w 405"/>
                <a:gd name="T53" fmla="*/ 113 h 615"/>
                <a:gd name="T54" fmla="*/ 321 w 405"/>
                <a:gd name="T55" fmla="*/ 130 h 615"/>
                <a:gd name="T56" fmla="*/ 293 w 405"/>
                <a:gd name="T57" fmla="*/ 162 h 615"/>
                <a:gd name="T58" fmla="*/ 312 w 405"/>
                <a:gd name="T59" fmla="*/ 193 h 615"/>
                <a:gd name="T60" fmla="*/ 276 w 405"/>
                <a:gd name="T61" fmla="*/ 212 h 615"/>
                <a:gd name="T62" fmla="*/ 276 w 405"/>
                <a:gd name="T63" fmla="*/ 212 h 615"/>
                <a:gd name="T64" fmla="*/ 276 w 405"/>
                <a:gd name="T65" fmla="*/ 217 h 615"/>
                <a:gd name="T66" fmla="*/ 91 w 405"/>
                <a:gd name="T67" fmla="*/ 408 h 615"/>
                <a:gd name="T68" fmla="*/ 95 w 405"/>
                <a:gd name="T69" fmla="*/ 396 h 615"/>
                <a:gd name="T70" fmla="*/ 99 w 405"/>
                <a:gd name="T71" fmla="*/ 402 h 615"/>
                <a:gd name="T72" fmla="*/ 93 w 405"/>
                <a:gd name="T73" fmla="*/ 411 h 615"/>
                <a:gd name="T74" fmla="*/ 83 w 405"/>
                <a:gd name="T75" fmla="*/ 366 h 615"/>
                <a:gd name="T76" fmla="*/ 97 w 405"/>
                <a:gd name="T77" fmla="*/ 345 h 615"/>
                <a:gd name="T78" fmla="*/ 114 w 405"/>
                <a:gd name="T79" fmla="*/ 330 h 615"/>
                <a:gd name="T80" fmla="*/ 131 w 405"/>
                <a:gd name="T81" fmla="*/ 316 h 615"/>
                <a:gd name="T82" fmla="*/ 161 w 405"/>
                <a:gd name="T83" fmla="*/ 305 h 615"/>
                <a:gd name="T84" fmla="*/ 188 w 405"/>
                <a:gd name="T85" fmla="*/ 278 h 615"/>
                <a:gd name="T86" fmla="*/ 220 w 405"/>
                <a:gd name="T87" fmla="*/ 246 h 615"/>
                <a:gd name="T88" fmla="*/ 243 w 405"/>
                <a:gd name="T89" fmla="*/ 221 h 615"/>
                <a:gd name="T90" fmla="*/ 262 w 405"/>
                <a:gd name="T91" fmla="*/ 208 h 615"/>
                <a:gd name="T92" fmla="*/ 264 w 405"/>
                <a:gd name="T93" fmla="*/ 223 h 615"/>
                <a:gd name="T94" fmla="*/ 279 w 405"/>
                <a:gd name="T95" fmla="*/ 221 h 615"/>
                <a:gd name="T96" fmla="*/ 285 w 405"/>
                <a:gd name="T97" fmla="*/ 223 h 615"/>
                <a:gd name="T98" fmla="*/ 268 w 405"/>
                <a:gd name="T99" fmla="*/ 255 h 615"/>
                <a:gd name="T100" fmla="*/ 243 w 405"/>
                <a:gd name="T101" fmla="*/ 284 h 615"/>
                <a:gd name="T102" fmla="*/ 234 w 405"/>
                <a:gd name="T103" fmla="*/ 309 h 615"/>
                <a:gd name="T104" fmla="*/ 226 w 405"/>
                <a:gd name="T105" fmla="*/ 307 h 615"/>
                <a:gd name="T106" fmla="*/ 215 w 405"/>
                <a:gd name="T107" fmla="*/ 305 h 615"/>
                <a:gd name="T108" fmla="*/ 196 w 405"/>
                <a:gd name="T109" fmla="*/ 318 h 615"/>
                <a:gd name="T110" fmla="*/ 171 w 405"/>
                <a:gd name="T111" fmla="*/ 358 h 615"/>
                <a:gd name="T112" fmla="*/ 158 w 405"/>
                <a:gd name="T113" fmla="*/ 375 h 615"/>
                <a:gd name="T114" fmla="*/ 139 w 405"/>
                <a:gd name="T115" fmla="*/ 389 h 615"/>
                <a:gd name="T116" fmla="*/ 114 w 405"/>
                <a:gd name="T117" fmla="*/ 392 h 615"/>
                <a:gd name="T118" fmla="*/ 97 w 405"/>
                <a:gd name="T119" fmla="*/ 377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5" h="615">
                  <a:moveTo>
                    <a:pt x="87" y="358"/>
                  </a:moveTo>
                  <a:lnTo>
                    <a:pt x="89" y="358"/>
                  </a:lnTo>
                  <a:lnTo>
                    <a:pt x="89" y="358"/>
                  </a:lnTo>
                  <a:lnTo>
                    <a:pt x="89" y="356"/>
                  </a:lnTo>
                  <a:lnTo>
                    <a:pt x="87" y="356"/>
                  </a:lnTo>
                  <a:lnTo>
                    <a:pt x="87" y="356"/>
                  </a:lnTo>
                  <a:lnTo>
                    <a:pt x="87" y="358"/>
                  </a:lnTo>
                  <a:lnTo>
                    <a:pt x="87" y="358"/>
                  </a:lnTo>
                  <a:close/>
                  <a:moveTo>
                    <a:pt x="28" y="613"/>
                  </a:moveTo>
                  <a:lnTo>
                    <a:pt x="32" y="615"/>
                  </a:lnTo>
                  <a:lnTo>
                    <a:pt x="36" y="615"/>
                  </a:lnTo>
                  <a:lnTo>
                    <a:pt x="38" y="609"/>
                  </a:lnTo>
                  <a:lnTo>
                    <a:pt x="36" y="607"/>
                  </a:lnTo>
                  <a:lnTo>
                    <a:pt x="34" y="611"/>
                  </a:lnTo>
                  <a:lnTo>
                    <a:pt x="30" y="611"/>
                  </a:lnTo>
                  <a:lnTo>
                    <a:pt x="28" y="613"/>
                  </a:lnTo>
                  <a:lnTo>
                    <a:pt x="28" y="613"/>
                  </a:lnTo>
                  <a:close/>
                  <a:moveTo>
                    <a:pt x="0" y="535"/>
                  </a:moveTo>
                  <a:lnTo>
                    <a:pt x="11" y="526"/>
                  </a:lnTo>
                  <a:lnTo>
                    <a:pt x="13" y="526"/>
                  </a:lnTo>
                  <a:lnTo>
                    <a:pt x="13" y="531"/>
                  </a:lnTo>
                  <a:lnTo>
                    <a:pt x="9" y="533"/>
                  </a:lnTo>
                  <a:lnTo>
                    <a:pt x="11" y="537"/>
                  </a:lnTo>
                  <a:lnTo>
                    <a:pt x="11" y="539"/>
                  </a:lnTo>
                  <a:lnTo>
                    <a:pt x="7" y="537"/>
                  </a:lnTo>
                  <a:lnTo>
                    <a:pt x="2" y="539"/>
                  </a:lnTo>
                  <a:lnTo>
                    <a:pt x="0" y="535"/>
                  </a:lnTo>
                  <a:lnTo>
                    <a:pt x="0" y="535"/>
                  </a:lnTo>
                  <a:close/>
                  <a:moveTo>
                    <a:pt x="342" y="86"/>
                  </a:moveTo>
                  <a:lnTo>
                    <a:pt x="346" y="86"/>
                  </a:lnTo>
                  <a:lnTo>
                    <a:pt x="346" y="88"/>
                  </a:lnTo>
                  <a:lnTo>
                    <a:pt x="344" y="88"/>
                  </a:lnTo>
                  <a:lnTo>
                    <a:pt x="342" y="86"/>
                  </a:lnTo>
                  <a:lnTo>
                    <a:pt x="342" y="86"/>
                  </a:lnTo>
                  <a:close/>
                  <a:moveTo>
                    <a:pt x="348" y="69"/>
                  </a:moveTo>
                  <a:lnTo>
                    <a:pt x="348" y="69"/>
                  </a:lnTo>
                  <a:lnTo>
                    <a:pt x="348" y="67"/>
                  </a:lnTo>
                  <a:lnTo>
                    <a:pt x="348" y="69"/>
                  </a:lnTo>
                  <a:lnTo>
                    <a:pt x="348" y="69"/>
                  </a:lnTo>
                  <a:close/>
                  <a:moveTo>
                    <a:pt x="354" y="71"/>
                  </a:moveTo>
                  <a:lnTo>
                    <a:pt x="352" y="69"/>
                  </a:lnTo>
                  <a:lnTo>
                    <a:pt x="354" y="63"/>
                  </a:lnTo>
                  <a:lnTo>
                    <a:pt x="354" y="67"/>
                  </a:lnTo>
                  <a:lnTo>
                    <a:pt x="357" y="69"/>
                  </a:lnTo>
                  <a:lnTo>
                    <a:pt x="354" y="69"/>
                  </a:lnTo>
                  <a:lnTo>
                    <a:pt x="357" y="71"/>
                  </a:lnTo>
                  <a:lnTo>
                    <a:pt x="354" y="71"/>
                  </a:lnTo>
                  <a:lnTo>
                    <a:pt x="354" y="71"/>
                  </a:lnTo>
                  <a:close/>
                  <a:moveTo>
                    <a:pt x="291" y="227"/>
                  </a:moveTo>
                  <a:lnTo>
                    <a:pt x="293" y="229"/>
                  </a:lnTo>
                  <a:lnTo>
                    <a:pt x="295" y="227"/>
                  </a:lnTo>
                  <a:lnTo>
                    <a:pt x="298" y="227"/>
                  </a:lnTo>
                  <a:lnTo>
                    <a:pt x="298" y="229"/>
                  </a:lnTo>
                  <a:lnTo>
                    <a:pt x="298" y="231"/>
                  </a:lnTo>
                  <a:lnTo>
                    <a:pt x="298" y="231"/>
                  </a:lnTo>
                  <a:lnTo>
                    <a:pt x="300" y="231"/>
                  </a:lnTo>
                  <a:lnTo>
                    <a:pt x="300" y="234"/>
                  </a:lnTo>
                  <a:lnTo>
                    <a:pt x="300" y="236"/>
                  </a:lnTo>
                  <a:lnTo>
                    <a:pt x="302" y="238"/>
                  </a:lnTo>
                  <a:lnTo>
                    <a:pt x="304" y="236"/>
                  </a:lnTo>
                  <a:lnTo>
                    <a:pt x="312" y="231"/>
                  </a:lnTo>
                  <a:lnTo>
                    <a:pt x="319" y="225"/>
                  </a:lnTo>
                  <a:lnTo>
                    <a:pt x="323" y="221"/>
                  </a:lnTo>
                  <a:lnTo>
                    <a:pt x="329" y="215"/>
                  </a:lnTo>
                  <a:lnTo>
                    <a:pt x="335" y="206"/>
                  </a:lnTo>
                  <a:lnTo>
                    <a:pt x="340" y="202"/>
                  </a:lnTo>
                  <a:lnTo>
                    <a:pt x="342" y="202"/>
                  </a:lnTo>
                  <a:lnTo>
                    <a:pt x="344" y="200"/>
                  </a:lnTo>
                  <a:lnTo>
                    <a:pt x="344" y="198"/>
                  </a:lnTo>
                  <a:lnTo>
                    <a:pt x="346" y="196"/>
                  </a:lnTo>
                  <a:lnTo>
                    <a:pt x="350" y="193"/>
                  </a:lnTo>
                  <a:lnTo>
                    <a:pt x="352" y="185"/>
                  </a:lnTo>
                  <a:lnTo>
                    <a:pt x="357" y="181"/>
                  </a:lnTo>
                  <a:lnTo>
                    <a:pt x="357" y="179"/>
                  </a:lnTo>
                  <a:lnTo>
                    <a:pt x="359" y="177"/>
                  </a:lnTo>
                  <a:lnTo>
                    <a:pt x="354" y="174"/>
                  </a:lnTo>
                  <a:lnTo>
                    <a:pt x="352" y="172"/>
                  </a:lnTo>
                  <a:lnTo>
                    <a:pt x="348" y="172"/>
                  </a:lnTo>
                  <a:lnTo>
                    <a:pt x="352" y="170"/>
                  </a:lnTo>
                  <a:lnTo>
                    <a:pt x="354" y="170"/>
                  </a:lnTo>
                  <a:lnTo>
                    <a:pt x="363" y="162"/>
                  </a:lnTo>
                  <a:lnTo>
                    <a:pt x="367" y="160"/>
                  </a:lnTo>
                  <a:lnTo>
                    <a:pt x="373" y="160"/>
                  </a:lnTo>
                  <a:lnTo>
                    <a:pt x="378" y="160"/>
                  </a:lnTo>
                  <a:lnTo>
                    <a:pt x="375" y="164"/>
                  </a:lnTo>
                  <a:lnTo>
                    <a:pt x="378" y="166"/>
                  </a:lnTo>
                  <a:lnTo>
                    <a:pt x="380" y="162"/>
                  </a:lnTo>
                  <a:lnTo>
                    <a:pt x="382" y="162"/>
                  </a:lnTo>
                  <a:lnTo>
                    <a:pt x="378" y="160"/>
                  </a:lnTo>
                  <a:lnTo>
                    <a:pt x="378" y="156"/>
                  </a:lnTo>
                  <a:lnTo>
                    <a:pt x="380" y="149"/>
                  </a:lnTo>
                  <a:lnTo>
                    <a:pt x="384" y="147"/>
                  </a:lnTo>
                  <a:lnTo>
                    <a:pt x="386" y="147"/>
                  </a:lnTo>
                  <a:lnTo>
                    <a:pt x="388" y="149"/>
                  </a:lnTo>
                  <a:lnTo>
                    <a:pt x="388" y="147"/>
                  </a:lnTo>
                  <a:lnTo>
                    <a:pt x="390" y="143"/>
                  </a:lnTo>
                  <a:lnTo>
                    <a:pt x="397" y="134"/>
                  </a:lnTo>
                  <a:lnTo>
                    <a:pt x="397" y="132"/>
                  </a:lnTo>
                  <a:lnTo>
                    <a:pt x="397" y="130"/>
                  </a:lnTo>
                  <a:lnTo>
                    <a:pt x="397" y="126"/>
                  </a:lnTo>
                  <a:lnTo>
                    <a:pt x="401" y="122"/>
                  </a:lnTo>
                  <a:lnTo>
                    <a:pt x="405" y="120"/>
                  </a:lnTo>
                  <a:lnTo>
                    <a:pt x="403" y="118"/>
                  </a:lnTo>
                  <a:lnTo>
                    <a:pt x="399" y="118"/>
                  </a:lnTo>
                  <a:lnTo>
                    <a:pt x="397" y="115"/>
                  </a:lnTo>
                  <a:lnTo>
                    <a:pt x="399" y="113"/>
                  </a:lnTo>
                  <a:lnTo>
                    <a:pt x="399" y="113"/>
                  </a:lnTo>
                  <a:lnTo>
                    <a:pt x="394" y="111"/>
                  </a:lnTo>
                  <a:lnTo>
                    <a:pt x="390" y="115"/>
                  </a:lnTo>
                  <a:lnTo>
                    <a:pt x="382" y="122"/>
                  </a:lnTo>
                  <a:lnTo>
                    <a:pt x="378" y="122"/>
                  </a:lnTo>
                  <a:lnTo>
                    <a:pt x="375" y="124"/>
                  </a:lnTo>
                  <a:lnTo>
                    <a:pt x="371" y="122"/>
                  </a:lnTo>
                  <a:lnTo>
                    <a:pt x="363" y="113"/>
                  </a:lnTo>
                  <a:lnTo>
                    <a:pt x="361" y="115"/>
                  </a:lnTo>
                  <a:lnTo>
                    <a:pt x="359" y="111"/>
                  </a:lnTo>
                  <a:lnTo>
                    <a:pt x="357" y="107"/>
                  </a:lnTo>
                  <a:lnTo>
                    <a:pt x="359" y="105"/>
                  </a:lnTo>
                  <a:lnTo>
                    <a:pt x="361" y="101"/>
                  </a:lnTo>
                  <a:lnTo>
                    <a:pt x="357" y="94"/>
                  </a:lnTo>
                  <a:lnTo>
                    <a:pt x="357" y="92"/>
                  </a:lnTo>
                  <a:lnTo>
                    <a:pt x="357" y="90"/>
                  </a:lnTo>
                  <a:lnTo>
                    <a:pt x="357" y="86"/>
                  </a:lnTo>
                  <a:lnTo>
                    <a:pt x="357" y="84"/>
                  </a:lnTo>
                  <a:lnTo>
                    <a:pt x="354" y="82"/>
                  </a:lnTo>
                  <a:lnTo>
                    <a:pt x="354" y="78"/>
                  </a:lnTo>
                  <a:lnTo>
                    <a:pt x="354" y="75"/>
                  </a:lnTo>
                  <a:lnTo>
                    <a:pt x="352" y="78"/>
                  </a:lnTo>
                  <a:lnTo>
                    <a:pt x="348" y="75"/>
                  </a:lnTo>
                  <a:lnTo>
                    <a:pt x="348" y="75"/>
                  </a:lnTo>
                  <a:lnTo>
                    <a:pt x="350" y="80"/>
                  </a:lnTo>
                  <a:lnTo>
                    <a:pt x="350" y="84"/>
                  </a:lnTo>
                  <a:lnTo>
                    <a:pt x="350" y="84"/>
                  </a:lnTo>
                  <a:lnTo>
                    <a:pt x="348" y="88"/>
                  </a:lnTo>
                  <a:lnTo>
                    <a:pt x="348" y="90"/>
                  </a:lnTo>
                  <a:lnTo>
                    <a:pt x="350" y="94"/>
                  </a:lnTo>
                  <a:lnTo>
                    <a:pt x="350" y="97"/>
                  </a:lnTo>
                  <a:lnTo>
                    <a:pt x="348" y="97"/>
                  </a:lnTo>
                  <a:lnTo>
                    <a:pt x="346" y="94"/>
                  </a:lnTo>
                  <a:lnTo>
                    <a:pt x="346" y="90"/>
                  </a:lnTo>
                  <a:lnTo>
                    <a:pt x="342" y="90"/>
                  </a:lnTo>
                  <a:lnTo>
                    <a:pt x="342" y="88"/>
                  </a:lnTo>
                  <a:lnTo>
                    <a:pt x="338" y="86"/>
                  </a:lnTo>
                  <a:lnTo>
                    <a:pt x="335" y="88"/>
                  </a:lnTo>
                  <a:lnTo>
                    <a:pt x="335" y="86"/>
                  </a:lnTo>
                  <a:lnTo>
                    <a:pt x="338" y="84"/>
                  </a:lnTo>
                  <a:lnTo>
                    <a:pt x="340" y="82"/>
                  </a:lnTo>
                  <a:lnTo>
                    <a:pt x="335" y="78"/>
                  </a:lnTo>
                  <a:lnTo>
                    <a:pt x="338" y="73"/>
                  </a:lnTo>
                  <a:lnTo>
                    <a:pt x="342" y="73"/>
                  </a:lnTo>
                  <a:lnTo>
                    <a:pt x="342" y="69"/>
                  </a:lnTo>
                  <a:lnTo>
                    <a:pt x="342" y="67"/>
                  </a:lnTo>
                  <a:lnTo>
                    <a:pt x="342" y="65"/>
                  </a:lnTo>
                  <a:lnTo>
                    <a:pt x="340" y="61"/>
                  </a:lnTo>
                  <a:lnTo>
                    <a:pt x="342" y="56"/>
                  </a:lnTo>
                  <a:lnTo>
                    <a:pt x="338" y="52"/>
                  </a:lnTo>
                  <a:lnTo>
                    <a:pt x="338" y="52"/>
                  </a:lnTo>
                  <a:lnTo>
                    <a:pt x="340" y="52"/>
                  </a:lnTo>
                  <a:lnTo>
                    <a:pt x="344" y="52"/>
                  </a:lnTo>
                  <a:lnTo>
                    <a:pt x="344" y="48"/>
                  </a:lnTo>
                  <a:lnTo>
                    <a:pt x="346" y="46"/>
                  </a:lnTo>
                  <a:lnTo>
                    <a:pt x="346" y="40"/>
                  </a:lnTo>
                  <a:lnTo>
                    <a:pt x="344" y="35"/>
                  </a:lnTo>
                  <a:lnTo>
                    <a:pt x="344" y="31"/>
                  </a:lnTo>
                  <a:lnTo>
                    <a:pt x="342" y="33"/>
                  </a:lnTo>
                  <a:lnTo>
                    <a:pt x="338" y="35"/>
                  </a:lnTo>
                  <a:lnTo>
                    <a:pt x="333" y="31"/>
                  </a:lnTo>
                  <a:lnTo>
                    <a:pt x="335" y="29"/>
                  </a:lnTo>
                  <a:lnTo>
                    <a:pt x="333" y="27"/>
                  </a:lnTo>
                  <a:lnTo>
                    <a:pt x="333" y="27"/>
                  </a:lnTo>
                  <a:lnTo>
                    <a:pt x="333" y="25"/>
                  </a:lnTo>
                  <a:lnTo>
                    <a:pt x="338" y="23"/>
                  </a:lnTo>
                  <a:lnTo>
                    <a:pt x="338" y="21"/>
                  </a:lnTo>
                  <a:lnTo>
                    <a:pt x="333" y="21"/>
                  </a:lnTo>
                  <a:lnTo>
                    <a:pt x="331" y="19"/>
                  </a:lnTo>
                  <a:lnTo>
                    <a:pt x="327" y="19"/>
                  </a:lnTo>
                  <a:lnTo>
                    <a:pt x="327" y="16"/>
                  </a:lnTo>
                  <a:lnTo>
                    <a:pt x="329" y="16"/>
                  </a:lnTo>
                  <a:lnTo>
                    <a:pt x="331" y="14"/>
                  </a:lnTo>
                  <a:lnTo>
                    <a:pt x="329" y="12"/>
                  </a:lnTo>
                  <a:lnTo>
                    <a:pt x="327" y="14"/>
                  </a:lnTo>
                  <a:lnTo>
                    <a:pt x="327" y="16"/>
                  </a:lnTo>
                  <a:lnTo>
                    <a:pt x="325" y="19"/>
                  </a:lnTo>
                  <a:lnTo>
                    <a:pt x="323" y="19"/>
                  </a:lnTo>
                  <a:lnTo>
                    <a:pt x="323" y="14"/>
                  </a:lnTo>
                  <a:lnTo>
                    <a:pt x="321" y="12"/>
                  </a:lnTo>
                  <a:lnTo>
                    <a:pt x="321" y="8"/>
                  </a:lnTo>
                  <a:lnTo>
                    <a:pt x="321" y="4"/>
                  </a:lnTo>
                  <a:lnTo>
                    <a:pt x="321" y="2"/>
                  </a:lnTo>
                  <a:lnTo>
                    <a:pt x="323" y="2"/>
                  </a:lnTo>
                  <a:lnTo>
                    <a:pt x="321" y="0"/>
                  </a:lnTo>
                  <a:lnTo>
                    <a:pt x="319" y="2"/>
                  </a:lnTo>
                  <a:lnTo>
                    <a:pt x="312" y="2"/>
                  </a:lnTo>
                  <a:lnTo>
                    <a:pt x="312" y="2"/>
                  </a:lnTo>
                  <a:lnTo>
                    <a:pt x="314" y="6"/>
                  </a:lnTo>
                  <a:lnTo>
                    <a:pt x="319" y="16"/>
                  </a:lnTo>
                  <a:lnTo>
                    <a:pt x="321" y="19"/>
                  </a:lnTo>
                  <a:lnTo>
                    <a:pt x="319" y="25"/>
                  </a:lnTo>
                  <a:lnTo>
                    <a:pt x="319" y="27"/>
                  </a:lnTo>
                  <a:lnTo>
                    <a:pt x="316" y="27"/>
                  </a:lnTo>
                  <a:lnTo>
                    <a:pt x="316" y="29"/>
                  </a:lnTo>
                  <a:lnTo>
                    <a:pt x="319" y="37"/>
                  </a:lnTo>
                  <a:lnTo>
                    <a:pt x="319" y="37"/>
                  </a:lnTo>
                  <a:lnTo>
                    <a:pt x="323" y="35"/>
                  </a:lnTo>
                  <a:lnTo>
                    <a:pt x="327" y="35"/>
                  </a:lnTo>
                  <a:lnTo>
                    <a:pt x="323" y="37"/>
                  </a:lnTo>
                  <a:lnTo>
                    <a:pt x="321" y="40"/>
                  </a:lnTo>
                  <a:lnTo>
                    <a:pt x="321" y="44"/>
                  </a:lnTo>
                  <a:lnTo>
                    <a:pt x="323" y="50"/>
                  </a:lnTo>
                  <a:lnTo>
                    <a:pt x="325" y="61"/>
                  </a:lnTo>
                  <a:lnTo>
                    <a:pt x="325" y="67"/>
                  </a:lnTo>
                  <a:lnTo>
                    <a:pt x="325" y="71"/>
                  </a:lnTo>
                  <a:lnTo>
                    <a:pt x="327" y="69"/>
                  </a:lnTo>
                  <a:lnTo>
                    <a:pt x="327" y="67"/>
                  </a:lnTo>
                  <a:lnTo>
                    <a:pt x="327" y="63"/>
                  </a:lnTo>
                  <a:lnTo>
                    <a:pt x="327" y="63"/>
                  </a:lnTo>
                  <a:lnTo>
                    <a:pt x="329" y="65"/>
                  </a:lnTo>
                  <a:lnTo>
                    <a:pt x="329" y="69"/>
                  </a:lnTo>
                  <a:lnTo>
                    <a:pt x="331" y="67"/>
                  </a:lnTo>
                  <a:lnTo>
                    <a:pt x="331" y="67"/>
                  </a:lnTo>
                  <a:lnTo>
                    <a:pt x="331" y="65"/>
                  </a:lnTo>
                  <a:lnTo>
                    <a:pt x="333" y="65"/>
                  </a:lnTo>
                  <a:lnTo>
                    <a:pt x="333" y="67"/>
                  </a:lnTo>
                  <a:lnTo>
                    <a:pt x="331" y="71"/>
                  </a:lnTo>
                  <a:lnTo>
                    <a:pt x="329" y="75"/>
                  </a:lnTo>
                  <a:lnTo>
                    <a:pt x="329" y="75"/>
                  </a:lnTo>
                  <a:lnTo>
                    <a:pt x="329" y="78"/>
                  </a:lnTo>
                  <a:lnTo>
                    <a:pt x="327" y="75"/>
                  </a:lnTo>
                  <a:lnTo>
                    <a:pt x="325" y="75"/>
                  </a:lnTo>
                  <a:lnTo>
                    <a:pt x="325" y="80"/>
                  </a:lnTo>
                  <a:lnTo>
                    <a:pt x="329" y="88"/>
                  </a:lnTo>
                  <a:lnTo>
                    <a:pt x="331" y="88"/>
                  </a:lnTo>
                  <a:lnTo>
                    <a:pt x="331" y="88"/>
                  </a:lnTo>
                  <a:lnTo>
                    <a:pt x="333" y="90"/>
                  </a:lnTo>
                  <a:lnTo>
                    <a:pt x="333" y="92"/>
                  </a:lnTo>
                  <a:lnTo>
                    <a:pt x="335" y="94"/>
                  </a:lnTo>
                  <a:lnTo>
                    <a:pt x="331" y="97"/>
                  </a:lnTo>
                  <a:lnTo>
                    <a:pt x="331" y="99"/>
                  </a:lnTo>
                  <a:lnTo>
                    <a:pt x="333" y="99"/>
                  </a:lnTo>
                  <a:lnTo>
                    <a:pt x="331" y="103"/>
                  </a:lnTo>
                  <a:lnTo>
                    <a:pt x="329" y="109"/>
                  </a:lnTo>
                  <a:lnTo>
                    <a:pt x="329" y="113"/>
                  </a:lnTo>
                  <a:lnTo>
                    <a:pt x="327" y="113"/>
                  </a:lnTo>
                  <a:lnTo>
                    <a:pt x="329" y="115"/>
                  </a:lnTo>
                  <a:lnTo>
                    <a:pt x="329" y="118"/>
                  </a:lnTo>
                  <a:lnTo>
                    <a:pt x="327" y="118"/>
                  </a:lnTo>
                  <a:lnTo>
                    <a:pt x="325" y="120"/>
                  </a:lnTo>
                  <a:lnTo>
                    <a:pt x="325" y="122"/>
                  </a:lnTo>
                  <a:lnTo>
                    <a:pt x="327" y="124"/>
                  </a:lnTo>
                  <a:lnTo>
                    <a:pt x="325" y="126"/>
                  </a:lnTo>
                  <a:lnTo>
                    <a:pt x="323" y="126"/>
                  </a:lnTo>
                  <a:lnTo>
                    <a:pt x="321" y="130"/>
                  </a:lnTo>
                  <a:lnTo>
                    <a:pt x="319" y="145"/>
                  </a:lnTo>
                  <a:lnTo>
                    <a:pt x="316" y="147"/>
                  </a:lnTo>
                  <a:lnTo>
                    <a:pt x="314" y="149"/>
                  </a:lnTo>
                  <a:lnTo>
                    <a:pt x="312" y="151"/>
                  </a:lnTo>
                  <a:lnTo>
                    <a:pt x="308" y="149"/>
                  </a:lnTo>
                  <a:lnTo>
                    <a:pt x="304" y="149"/>
                  </a:lnTo>
                  <a:lnTo>
                    <a:pt x="298" y="153"/>
                  </a:lnTo>
                  <a:lnTo>
                    <a:pt x="293" y="158"/>
                  </a:lnTo>
                  <a:lnTo>
                    <a:pt x="293" y="162"/>
                  </a:lnTo>
                  <a:lnTo>
                    <a:pt x="293" y="168"/>
                  </a:lnTo>
                  <a:lnTo>
                    <a:pt x="298" y="170"/>
                  </a:lnTo>
                  <a:lnTo>
                    <a:pt x="302" y="174"/>
                  </a:lnTo>
                  <a:lnTo>
                    <a:pt x="306" y="179"/>
                  </a:lnTo>
                  <a:lnTo>
                    <a:pt x="310" y="181"/>
                  </a:lnTo>
                  <a:lnTo>
                    <a:pt x="312" y="183"/>
                  </a:lnTo>
                  <a:lnTo>
                    <a:pt x="314" y="191"/>
                  </a:lnTo>
                  <a:lnTo>
                    <a:pt x="314" y="193"/>
                  </a:lnTo>
                  <a:lnTo>
                    <a:pt x="312" y="193"/>
                  </a:lnTo>
                  <a:lnTo>
                    <a:pt x="312" y="198"/>
                  </a:lnTo>
                  <a:lnTo>
                    <a:pt x="310" y="202"/>
                  </a:lnTo>
                  <a:lnTo>
                    <a:pt x="304" y="212"/>
                  </a:lnTo>
                  <a:lnTo>
                    <a:pt x="298" y="219"/>
                  </a:lnTo>
                  <a:lnTo>
                    <a:pt x="291" y="223"/>
                  </a:lnTo>
                  <a:lnTo>
                    <a:pt x="289" y="225"/>
                  </a:lnTo>
                  <a:lnTo>
                    <a:pt x="291" y="227"/>
                  </a:lnTo>
                  <a:lnTo>
                    <a:pt x="291" y="227"/>
                  </a:lnTo>
                  <a:close/>
                  <a:moveTo>
                    <a:pt x="276" y="212"/>
                  </a:moveTo>
                  <a:lnTo>
                    <a:pt x="276" y="210"/>
                  </a:lnTo>
                  <a:lnTo>
                    <a:pt x="281" y="206"/>
                  </a:lnTo>
                  <a:lnTo>
                    <a:pt x="283" y="206"/>
                  </a:lnTo>
                  <a:lnTo>
                    <a:pt x="283" y="208"/>
                  </a:lnTo>
                  <a:lnTo>
                    <a:pt x="279" y="210"/>
                  </a:lnTo>
                  <a:lnTo>
                    <a:pt x="279" y="212"/>
                  </a:lnTo>
                  <a:lnTo>
                    <a:pt x="276" y="212"/>
                  </a:lnTo>
                  <a:lnTo>
                    <a:pt x="276" y="212"/>
                  </a:lnTo>
                  <a:lnTo>
                    <a:pt x="276" y="212"/>
                  </a:lnTo>
                  <a:close/>
                  <a:moveTo>
                    <a:pt x="276" y="217"/>
                  </a:moveTo>
                  <a:lnTo>
                    <a:pt x="279" y="217"/>
                  </a:lnTo>
                  <a:lnTo>
                    <a:pt x="279" y="215"/>
                  </a:lnTo>
                  <a:lnTo>
                    <a:pt x="279" y="217"/>
                  </a:lnTo>
                  <a:lnTo>
                    <a:pt x="276" y="217"/>
                  </a:lnTo>
                  <a:lnTo>
                    <a:pt x="276" y="217"/>
                  </a:lnTo>
                  <a:close/>
                  <a:moveTo>
                    <a:pt x="272" y="217"/>
                  </a:moveTo>
                  <a:lnTo>
                    <a:pt x="274" y="217"/>
                  </a:lnTo>
                  <a:lnTo>
                    <a:pt x="276" y="217"/>
                  </a:lnTo>
                  <a:lnTo>
                    <a:pt x="276" y="215"/>
                  </a:lnTo>
                  <a:lnTo>
                    <a:pt x="272" y="217"/>
                  </a:lnTo>
                  <a:lnTo>
                    <a:pt x="272" y="217"/>
                  </a:lnTo>
                  <a:close/>
                  <a:moveTo>
                    <a:pt x="110" y="402"/>
                  </a:moveTo>
                  <a:lnTo>
                    <a:pt x="112" y="400"/>
                  </a:lnTo>
                  <a:lnTo>
                    <a:pt x="112" y="402"/>
                  </a:lnTo>
                  <a:lnTo>
                    <a:pt x="110" y="402"/>
                  </a:lnTo>
                  <a:lnTo>
                    <a:pt x="110" y="402"/>
                  </a:lnTo>
                  <a:close/>
                  <a:moveTo>
                    <a:pt x="91" y="408"/>
                  </a:moveTo>
                  <a:lnTo>
                    <a:pt x="87" y="413"/>
                  </a:lnTo>
                  <a:lnTo>
                    <a:pt x="87" y="413"/>
                  </a:lnTo>
                  <a:lnTo>
                    <a:pt x="85" y="411"/>
                  </a:lnTo>
                  <a:lnTo>
                    <a:pt x="89" y="406"/>
                  </a:lnTo>
                  <a:lnTo>
                    <a:pt x="91" y="406"/>
                  </a:lnTo>
                  <a:lnTo>
                    <a:pt x="91" y="404"/>
                  </a:lnTo>
                  <a:lnTo>
                    <a:pt x="93" y="402"/>
                  </a:lnTo>
                  <a:lnTo>
                    <a:pt x="95" y="400"/>
                  </a:lnTo>
                  <a:lnTo>
                    <a:pt x="95" y="396"/>
                  </a:lnTo>
                  <a:lnTo>
                    <a:pt x="95" y="392"/>
                  </a:lnTo>
                  <a:lnTo>
                    <a:pt x="99" y="392"/>
                  </a:lnTo>
                  <a:lnTo>
                    <a:pt x="101" y="396"/>
                  </a:lnTo>
                  <a:lnTo>
                    <a:pt x="104" y="400"/>
                  </a:lnTo>
                  <a:lnTo>
                    <a:pt x="104" y="400"/>
                  </a:lnTo>
                  <a:lnTo>
                    <a:pt x="104" y="402"/>
                  </a:lnTo>
                  <a:lnTo>
                    <a:pt x="101" y="402"/>
                  </a:lnTo>
                  <a:lnTo>
                    <a:pt x="101" y="400"/>
                  </a:lnTo>
                  <a:lnTo>
                    <a:pt x="99" y="402"/>
                  </a:lnTo>
                  <a:lnTo>
                    <a:pt x="101" y="402"/>
                  </a:lnTo>
                  <a:lnTo>
                    <a:pt x="101" y="404"/>
                  </a:lnTo>
                  <a:lnTo>
                    <a:pt x="104" y="404"/>
                  </a:lnTo>
                  <a:lnTo>
                    <a:pt x="104" y="406"/>
                  </a:lnTo>
                  <a:lnTo>
                    <a:pt x="104" y="408"/>
                  </a:lnTo>
                  <a:lnTo>
                    <a:pt x="101" y="406"/>
                  </a:lnTo>
                  <a:lnTo>
                    <a:pt x="97" y="408"/>
                  </a:lnTo>
                  <a:lnTo>
                    <a:pt x="95" y="411"/>
                  </a:lnTo>
                  <a:lnTo>
                    <a:pt x="93" y="411"/>
                  </a:lnTo>
                  <a:lnTo>
                    <a:pt x="91" y="408"/>
                  </a:lnTo>
                  <a:lnTo>
                    <a:pt x="91" y="408"/>
                  </a:lnTo>
                  <a:lnTo>
                    <a:pt x="91" y="408"/>
                  </a:lnTo>
                  <a:close/>
                  <a:moveTo>
                    <a:pt x="87" y="375"/>
                  </a:moveTo>
                  <a:lnTo>
                    <a:pt x="85" y="373"/>
                  </a:lnTo>
                  <a:lnTo>
                    <a:pt x="85" y="368"/>
                  </a:lnTo>
                  <a:lnTo>
                    <a:pt x="87" y="368"/>
                  </a:lnTo>
                  <a:lnTo>
                    <a:pt x="87" y="366"/>
                  </a:lnTo>
                  <a:lnTo>
                    <a:pt x="83" y="366"/>
                  </a:lnTo>
                  <a:lnTo>
                    <a:pt x="89" y="362"/>
                  </a:lnTo>
                  <a:lnTo>
                    <a:pt x="93" y="362"/>
                  </a:lnTo>
                  <a:lnTo>
                    <a:pt x="95" y="362"/>
                  </a:lnTo>
                  <a:lnTo>
                    <a:pt x="97" y="360"/>
                  </a:lnTo>
                  <a:lnTo>
                    <a:pt x="95" y="358"/>
                  </a:lnTo>
                  <a:lnTo>
                    <a:pt x="93" y="356"/>
                  </a:lnTo>
                  <a:lnTo>
                    <a:pt x="93" y="354"/>
                  </a:lnTo>
                  <a:lnTo>
                    <a:pt x="95" y="347"/>
                  </a:lnTo>
                  <a:lnTo>
                    <a:pt x="97" y="345"/>
                  </a:lnTo>
                  <a:lnTo>
                    <a:pt x="99" y="343"/>
                  </a:lnTo>
                  <a:lnTo>
                    <a:pt x="99" y="345"/>
                  </a:lnTo>
                  <a:lnTo>
                    <a:pt x="101" y="347"/>
                  </a:lnTo>
                  <a:lnTo>
                    <a:pt x="104" y="345"/>
                  </a:lnTo>
                  <a:lnTo>
                    <a:pt x="104" y="339"/>
                  </a:lnTo>
                  <a:lnTo>
                    <a:pt x="106" y="337"/>
                  </a:lnTo>
                  <a:lnTo>
                    <a:pt x="108" y="337"/>
                  </a:lnTo>
                  <a:lnTo>
                    <a:pt x="112" y="330"/>
                  </a:lnTo>
                  <a:lnTo>
                    <a:pt x="114" y="330"/>
                  </a:lnTo>
                  <a:lnTo>
                    <a:pt x="116" y="328"/>
                  </a:lnTo>
                  <a:lnTo>
                    <a:pt x="116" y="324"/>
                  </a:lnTo>
                  <a:lnTo>
                    <a:pt x="118" y="322"/>
                  </a:lnTo>
                  <a:lnTo>
                    <a:pt x="120" y="320"/>
                  </a:lnTo>
                  <a:lnTo>
                    <a:pt x="123" y="322"/>
                  </a:lnTo>
                  <a:lnTo>
                    <a:pt x="123" y="324"/>
                  </a:lnTo>
                  <a:lnTo>
                    <a:pt x="125" y="320"/>
                  </a:lnTo>
                  <a:lnTo>
                    <a:pt x="127" y="316"/>
                  </a:lnTo>
                  <a:lnTo>
                    <a:pt x="131" y="316"/>
                  </a:lnTo>
                  <a:lnTo>
                    <a:pt x="135" y="311"/>
                  </a:lnTo>
                  <a:lnTo>
                    <a:pt x="137" y="307"/>
                  </a:lnTo>
                  <a:lnTo>
                    <a:pt x="144" y="303"/>
                  </a:lnTo>
                  <a:lnTo>
                    <a:pt x="148" y="303"/>
                  </a:lnTo>
                  <a:lnTo>
                    <a:pt x="148" y="303"/>
                  </a:lnTo>
                  <a:lnTo>
                    <a:pt x="152" y="303"/>
                  </a:lnTo>
                  <a:lnTo>
                    <a:pt x="156" y="301"/>
                  </a:lnTo>
                  <a:lnTo>
                    <a:pt x="156" y="303"/>
                  </a:lnTo>
                  <a:lnTo>
                    <a:pt x="161" y="305"/>
                  </a:lnTo>
                  <a:lnTo>
                    <a:pt x="161" y="301"/>
                  </a:lnTo>
                  <a:lnTo>
                    <a:pt x="158" y="299"/>
                  </a:lnTo>
                  <a:lnTo>
                    <a:pt x="158" y="297"/>
                  </a:lnTo>
                  <a:lnTo>
                    <a:pt x="167" y="293"/>
                  </a:lnTo>
                  <a:lnTo>
                    <a:pt x="171" y="290"/>
                  </a:lnTo>
                  <a:lnTo>
                    <a:pt x="177" y="284"/>
                  </a:lnTo>
                  <a:lnTo>
                    <a:pt x="184" y="282"/>
                  </a:lnTo>
                  <a:lnTo>
                    <a:pt x="188" y="282"/>
                  </a:lnTo>
                  <a:lnTo>
                    <a:pt x="188" y="278"/>
                  </a:lnTo>
                  <a:lnTo>
                    <a:pt x="192" y="276"/>
                  </a:lnTo>
                  <a:lnTo>
                    <a:pt x="196" y="276"/>
                  </a:lnTo>
                  <a:lnTo>
                    <a:pt x="205" y="269"/>
                  </a:lnTo>
                  <a:lnTo>
                    <a:pt x="213" y="261"/>
                  </a:lnTo>
                  <a:lnTo>
                    <a:pt x="213" y="259"/>
                  </a:lnTo>
                  <a:lnTo>
                    <a:pt x="215" y="255"/>
                  </a:lnTo>
                  <a:lnTo>
                    <a:pt x="215" y="250"/>
                  </a:lnTo>
                  <a:lnTo>
                    <a:pt x="217" y="248"/>
                  </a:lnTo>
                  <a:lnTo>
                    <a:pt x="220" y="246"/>
                  </a:lnTo>
                  <a:lnTo>
                    <a:pt x="220" y="242"/>
                  </a:lnTo>
                  <a:lnTo>
                    <a:pt x="222" y="240"/>
                  </a:lnTo>
                  <a:lnTo>
                    <a:pt x="224" y="236"/>
                  </a:lnTo>
                  <a:lnTo>
                    <a:pt x="228" y="238"/>
                  </a:lnTo>
                  <a:lnTo>
                    <a:pt x="232" y="236"/>
                  </a:lnTo>
                  <a:lnTo>
                    <a:pt x="234" y="234"/>
                  </a:lnTo>
                  <a:lnTo>
                    <a:pt x="238" y="227"/>
                  </a:lnTo>
                  <a:lnTo>
                    <a:pt x="241" y="227"/>
                  </a:lnTo>
                  <a:lnTo>
                    <a:pt x="243" y="221"/>
                  </a:lnTo>
                  <a:lnTo>
                    <a:pt x="247" y="212"/>
                  </a:lnTo>
                  <a:lnTo>
                    <a:pt x="247" y="208"/>
                  </a:lnTo>
                  <a:lnTo>
                    <a:pt x="251" y="204"/>
                  </a:lnTo>
                  <a:lnTo>
                    <a:pt x="253" y="204"/>
                  </a:lnTo>
                  <a:lnTo>
                    <a:pt x="260" y="200"/>
                  </a:lnTo>
                  <a:lnTo>
                    <a:pt x="262" y="200"/>
                  </a:lnTo>
                  <a:lnTo>
                    <a:pt x="260" y="204"/>
                  </a:lnTo>
                  <a:lnTo>
                    <a:pt x="260" y="206"/>
                  </a:lnTo>
                  <a:lnTo>
                    <a:pt x="262" y="208"/>
                  </a:lnTo>
                  <a:lnTo>
                    <a:pt x="262" y="210"/>
                  </a:lnTo>
                  <a:lnTo>
                    <a:pt x="264" y="208"/>
                  </a:lnTo>
                  <a:lnTo>
                    <a:pt x="266" y="208"/>
                  </a:lnTo>
                  <a:lnTo>
                    <a:pt x="266" y="210"/>
                  </a:lnTo>
                  <a:lnTo>
                    <a:pt x="266" y="210"/>
                  </a:lnTo>
                  <a:lnTo>
                    <a:pt x="266" y="212"/>
                  </a:lnTo>
                  <a:lnTo>
                    <a:pt x="264" y="215"/>
                  </a:lnTo>
                  <a:lnTo>
                    <a:pt x="262" y="217"/>
                  </a:lnTo>
                  <a:lnTo>
                    <a:pt x="264" y="223"/>
                  </a:lnTo>
                  <a:lnTo>
                    <a:pt x="266" y="223"/>
                  </a:lnTo>
                  <a:lnTo>
                    <a:pt x="270" y="219"/>
                  </a:lnTo>
                  <a:lnTo>
                    <a:pt x="272" y="219"/>
                  </a:lnTo>
                  <a:lnTo>
                    <a:pt x="274" y="219"/>
                  </a:lnTo>
                  <a:lnTo>
                    <a:pt x="276" y="219"/>
                  </a:lnTo>
                  <a:lnTo>
                    <a:pt x="276" y="221"/>
                  </a:lnTo>
                  <a:lnTo>
                    <a:pt x="279" y="223"/>
                  </a:lnTo>
                  <a:lnTo>
                    <a:pt x="281" y="221"/>
                  </a:lnTo>
                  <a:lnTo>
                    <a:pt x="279" y="221"/>
                  </a:lnTo>
                  <a:lnTo>
                    <a:pt x="279" y="219"/>
                  </a:lnTo>
                  <a:lnTo>
                    <a:pt x="281" y="215"/>
                  </a:lnTo>
                  <a:lnTo>
                    <a:pt x="285" y="215"/>
                  </a:lnTo>
                  <a:lnTo>
                    <a:pt x="285" y="217"/>
                  </a:lnTo>
                  <a:lnTo>
                    <a:pt x="285" y="217"/>
                  </a:lnTo>
                  <a:lnTo>
                    <a:pt x="283" y="221"/>
                  </a:lnTo>
                  <a:lnTo>
                    <a:pt x="279" y="225"/>
                  </a:lnTo>
                  <a:lnTo>
                    <a:pt x="281" y="223"/>
                  </a:lnTo>
                  <a:lnTo>
                    <a:pt x="285" y="223"/>
                  </a:lnTo>
                  <a:lnTo>
                    <a:pt x="281" y="227"/>
                  </a:lnTo>
                  <a:lnTo>
                    <a:pt x="279" y="227"/>
                  </a:lnTo>
                  <a:lnTo>
                    <a:pt x="279" y="231"/>
                  </a:lnTo>
                  <a:lnTo>
                    <a:pt x="279" y="234"/>
                  </a:lnTo>
                  <a:lnTo>
                    <a:pt x="281" y="238"/>
                  </a:lnTo>
                  <a:lnTo>
                    <a:pt x="281" y="242"/>
                  </a:lnTo>
                  <a:lnTo>
                    <a:pt x="283" y="242"/>
                  </a:lnTo>
                  <a:lnTo>
                    <a:pt x="279" y="244"/>
                  </a:lnTo>
                  <a:lnTo>
                    <a:pt x="268" y="255"/>
                  </a:lnTo>
                  <a:lnTo>
                    <a:pt x="268" y="257"/>
                  </a:lnTo>
                  <a:lnTo>
                    <a:pt x="262" y="263"/>
                  </a:lnTo>
                  <a:lnTo>
                    <a:pt x="262" y="265"/>
                  </a:lnTo>
                  <a:lnTo>
                    <a:pt x="257" y="265"/>
                  </a:lnTo>
                  <a:lnTo>
                    <a:pt x="253" y="269"/>
                  </a:lnTo>
                  <a:lnTo>
                    <a:pt x="253" y="274"/>
                  </a:lnTo>
                  <a:lnTo>
                    <a:pt x="249" y="278"/>
                  </a:lnTo>
                  <a:lnTo>
                    <a:pt x="247" y="280"/>
                  </a:lnTo>
                  <a:lnTo>
                    <a:pt x="243" y="284"/>
                  </a:lnTo>
                  <a:lnTo>
                    <a:pt x="236" y="286"/>
                  </a:lnTo>
                  <a:lnTo>
                    <a:pt x="234" y="286"/>
                  </a:lnTo>
                  <a:lnTo>
                    <a:pt x="232" y="293"/>
                  </a:lnTo>
                  <a:lnTo>
                    <a:pt x="232" y="297"/>
                  </a:lnTo>
                  <a:lnTo>
                    <a:pt x="232" y="299"/>
                  </a:lnTo>
                  <a:lnTo>
                    <a:pt x="234" y="301"/>
                  </a:lnTo>
                  <a:lnTo>
                    <a:pt x="236" y="303"/>
                  </a:lnTo>
                  <a:lnTo>
                    <a:pt x="236" y="307"/>
                  </a:lnTo>
                  <a:lnTo>
                    <a:pt x="234" y="309"/>
                  </a:lnTo>
                  <a:lnTo>
                    <a:pt x="232" y="309"/>
                  </a:lnTo>
                  <a:lnTo>
                    <a:pt x="232" y="305"/>
                  </a:lnTo>
                  <a:lnTo>
                    <a:pt x="232" y="303"/>
                  </a:lnTo>
                  <a:lnTo>
                    <a:pt x="230" y="305"/>
                  </a:lnTo>
                  <a:lnTo>
                    <a:pt x="230" y="307"/>
                  </a:lnTo>
                  <a:lnTo>
                    <a:pt x="230" y="309"/>
                  </a:lnTo>
                  <a:lnTo>
                    <a:pt x="226" y="309"/>
                  </a:lnTo>
                  <a:lnTo>
                    <a:pt x="222" y="307"/>
                  </a:lnTo>
                  <a:lnTo>
                    <a:pt x="226" y="307"/>
                  </a:lnTo>
                  <a:lnTo>
                    <a:pt x="226" y="305"/>
                  </a:lnTo>
                  <a:lnTo>
                    <a:pt x="224" y="305"/>
                  </a:lnTo>
                  <a:lnTo>
                    <a:pt x="222" y="305"/>
                  </a:lnTo>
                  <a:lnTo>
                    <a:pt x="220" y="307"/>
                  </a:lnTo>
                  <a:lnTo>
                    <a:pt x="217" y="309"/>
                  </a:lnTo>
                  <a:lnTo>
                    <a:pt x="217" y="307"/>
                  </a:lnTo>
                  <a:lnTo>
                    <a:pt x="215" y="305"/>
                  </a:lnTo>
                  <a:lnTo>
                    <a:pt x="211" y="303"/>
                  </a:lnTo>
                  <a:lnTo>
                    <a:pt x="215" y="305"/>
                  </a:lnTo>
                  <a:lnTo>
                    <a:pt x="215" y="309"/>
                  </a:lnTo>
                  <a:lnTo>
                    <a:pt x="213" y="311"/>
                  </a:lnTo>
                  <a:lnTo>
                    <a:pt x="211" y="311"/>
                  </a:lnTo>
                  <a:lnTo>
                    <a:pt x="207" y="314"/>
                  </a:lnTo>
                  <a:lnTo>
                    <a:pt x="205" y="316"/>
                  </a:lnTo>
                  <a:lnTo>
                    <a:pt x="203" y="316"/>
                  </a:lnTo>
                  <a:lnTo>
                    <a:pt x="201" y="314"/>
                  </a:lnTo>
                  <a:lnTo>
                    <a:pt x="201" y="318"/>
                  </a:lnTo>
                  <a:lnTo>
                    <a:pt x="196" y="318"/>
                  </a:lnTo>
                  <a:lnTo>
                    <a:pt x="194" y="322"/>
                  </a:lnTo>
                  <a:lnTo>
                    <a:pt x="194" y="326"/>
                  </a:lnTo>
                  <a:lnTo>
                    <a:pt x="192" y="328"/>
                  </a:lnTo>
                  <a:lnTo>
                    <a:pt x="188" y="335"/>
                  </a:lnTo>
                  <a:lnTo>
                    <a:pt x="186" y="339"/>
                  </a:lnTo>
                  <a:lnTo>
                    <a:pt x="184" y="343"/>
                  </a:lnTo>
                  <a:lnTo>
                    <a:pt x="175" y="349"/>
                  </a:lnTo>
                  <a:lnTo>
                    <a:pt x="173" y="354"/>
                  </a:lnTo>
                  <a:lnTo>
                    <a:pt x="171" y="358"/>
                  </a:lnTo>
                  <a:lnTo>
                    <a:pt x="169" y="364"/>
                  </a:lnTo>
                  <a:lnTo>
                    <a:pt x="165" y="368"/>
                  </a:lnTo>
                  <a:lnTo>
                    <a:pt x="165" y="371"/>
                  </a:lnTo>
                  <a:lnTo>
                    <a:pt x="165" y="371"/>
                  </a:lnTo>
                  <a:lnTo>
                    <a:pt x="163" y="373"/>
                  </a:lnTo>
                  <a:lnTo>
                    <a:pt x="165" y="373"/>
                  </a:lnTo>
                  <a:lnTo>
                    <a:pt x="167" y="373"/>
                  </a:lnTo>
                  <a:lnTo>
                    <a:pt x="165" y="375"/>
                  </a:lnTo>
                  <a:lnTo>
                    <a:pt x="158" y="375"/>
                  </a:lnTo>
                  <a:lnTo>
                    <a:pt x="154" y="377"/>
                  </a:lnTo>
                  <a:lnTo>
                    <a:pt x="150" y="381"/>
                  </a:lnTo>
                  <a:lnTo>
                    <a:pt x="150" y="385"/>
                  </a:lnTo>
                  <a:lnTo>
                    <a:pt x="146" y="387"/>
                  </a:lnTo>
                  <a:lnTo>
                    <a:pt x="146" y="383"/>
                  </a:lnTo>
                  <a:lnTo>
                    <a:pt x="144" y="381"/>
                  </a:lnTo>
                  <a:lnTo>
                    <a:pt x="144" y="385"/>
                  </a:lnTo>
                  <a:lnTo>
                    <a:pt x="144" y="387"/>
                  </a:lnTo>
                  <a:lnTo>
                    <a:pt x="139" y="389"/>
                  </a:lnTo>
                  <a:lnTo>
                    <a:pt x="135" y="394"/>
                  </a:lnTo>
                  <a:lnTo>
                    <a:pt x="127" y="396"/>
                  </a:lnTo>
                  <a:lnTo>
                    <a:pt x="123" y="398"/>
                  </a:lnTo>
                  <a:lnTo>
                    <a:pt x="118" y="396"/>
                  </a:lnTo>
                  <a:lnTo>
                    <a:pt x="118" y="394"/>
                  </a:lnTo>
                  <a:lnTo>
                    <a:pt x="114" y="396"/>
                  </a:lnTo>
                  <a:lnTo>
                    <a:pt x="112" y="396"/>
                  </a:lnTo>
                  <a:lnTo>
                    <a:pt x="116" y="394"/>
                  </a:lnTo>
                  <a:lnTo>
                    <a:pt x="114" y="392"/>
                  </a:lnTo>
                  <a:lnTo>
                    <a:pt x="110" y="389"/>
                  </a:lnTo>
                  <a:lnTo>
                    <a:pt x="110" y="385"/>
                  </a:lnTo>
                  <a:lnTo>
                    <a:pt x="108" y="383"/>
                  </a:lnTo>
                  <a:lnTo>
                    <a:pt x="104" y="383"/>
                  </a:lnTo>
                  <a:lnTo>
                    <a:pt x="101" y="381"/>
                  </a:lnTo>
                  <a:lnTo>
                    <a:pt x="104" y="381"/>
                  </a:lnTo>
                  <a:lnTo>
                    <a:pt x="101" y="377"/>
                  </a:lnTo>
                  <a:lnTo>
                    <a:pt x="99" y="375"/>
                  </a:lnTo>
                  <a:lnTo>
                    <a:pt x="97" y="377"/>
                  </a:lnTo>
                  <a:lnTo>
                    <a:pt x="97" y="379"/>
                  </a:lnTo>
                  <a:lnTo>
                    <a:pt x="95" y="379"/>
                  </a:lnTo>
                  <a:lnTo>
                    <a:pt x="95" y="377"/>
                  </a:lnTo>
                  <a:lnTo>
                    <a:pt x="89" y="377"/>
                  </a:lnTo>
                  <a:lnTo>
                    <a:pt x="87" y="375"/>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76" name="Freeform 163">
              <a:extLst>
                <a:ext uri="{FF2B5EF4-FFF2-40B4-BE49-F238E27FC236}">
                  <a16:creationId xmlns:a16="http://schemas.microsoft.com/office/drawing/2014/main" id="{41DBAE27-51B0-4C07-AE94-CB2D1F39EAE7}"/>
                </a:ext>
              </a:extLst>
            </p:cNvPr>
            <p:cNvSpPr>
              <a:spLocks noEditPoints="1"/>
            </p:cNvSpPr>
            <p:nvPr/>
          </p:nvSpPr>
          <p:spPr bwMode="auto">
            <a:xfrm>
              <a:off x="3962304" y="2241947"/>
              <a:ext cx="142682" cy="84792"/>
            </a:xfrm>
            <a:custGeom>
              <a:avLst/>
              <a:gdLst>
                <a:gd name="T0" fmla="*/ 66 w 177"/>
                <a:gd name="T1" fmla="*/ 110 h 112"/>
                <a:gd name="T2" fmla="*/ 57 w 177"/>
                <a:gd name="T3" fmla="*/ 97 h 112"/>
                <a:gd name="T4" fmla="*/ 78 w 177"/>
                <a:gd name="T5" fmla="*/ 105 h 112"/>
                <a:gd name="T6" fmla="*/ 95 w 177"/>
                <a:gd name="T7" fmla="*/ 99 h 112"/>
                <a:gd name="T8" fmla="*/ 110 w 177"/>
                <a:gd name="T9" fmla="*/ 93 h 112"/>
                <a:gd name="T10" fmla="*/ 118 w 177"/>
                <a:gd name="T11" fmla="*/ 91 h 112"/>
                <a:gd name="T12" fmla="*/ 127 w 177"/>
                <a:gd name="T13" fmla="*/ 91 h 112"/>
                <a:gd name="T14" fmla="*/ 148 w 177"/>
                <a:gd name="T15" fmla="*/ 74 h 112"/>
                <a:gd name="T16" fmla="*/ 160 w 177"/>
                <a:gd name="T17" fmla="*/ 72 h 112"/>
                <a:gd name="T18" fmla="*/ 160 w 177"/>
                <a:gd name="T19" fmla="*/ 61 h 112"/>
                <a:gd name="T20" fmla="*/ 171 w 177"/>
                <a:gd name="T21" fmla="*/ 59 h 112"/>
                <a:gd name="T22" fmla="*/ 169 w 177"/>
                <a:gd name="T23" fmla="*/ 42 h 112"/>
                <a:gd name="T24" fmla="*/ 165 w 177"/>
                <a:gd name="T25" fmla="*/ 34 h 112"/>
                <a:gd name="T26" fmla="*/ 158 w 177"/>
                <a:gd name="T27" fmla="*/ 30 h 112"/>
                <a:gd name="T28" fmla="*/ 160 w 177"/>
                <a:gd name="T29" fmla="*/ 15 h 112"/>
                <a:gd name="T30" fmla="*/ 156 w 177"/>
                <a:gd name="T31" fmla="*/ 8 h 112"/>
                <a:gd name="T32" fmla="*/ 150 w 177"/>
                <a:gd name="T33" fmla="*/ 11 h 112"/>
                <a:gd name="T34" fmla="*/ 144 w 177"/>
                <a:gd name="T35" fmla="*/ 6 h 112"/>
                <a:gd name="T36" fmla="*/ 131 w 177"/>
                <a:gd name="T37" fmla="*/ 6 h 112"/>
                <a:gd name="T38" fmla="*/ 123 w 177"/>
                <a:gd name="T39" fmla="*/ 11 h 112"/>
                <a:gd name="T40" fmla="*/ 110 w 177"/>
                <a:gd name="T41" fmla="*/ 11 h 112"/>
                <a:gd name="T42" fmla="*/ 104 w 177"/>
                <a:gd name="T43" fmla="*/ 25 h 112"/>
                <a:gd name="T44" fmla="*/ 97 w 177"/>
                <a:gd name="T45" fmla="*/ 17 h 112"/>
                <a:gd name="T46" fmla="*/ 85 w 177"/>
                <a:gd name="T47" fmla="*/ 21 h 112"/>
                <a:gd name="T48" fmla="*/ 74 w 177"/>
                <a:gd name="T49" fmla="*/ 13 h 112"/>
                <a:gd name="T50" fmla="*/ 70 w 177"/>
                <a:gd name="T51" fmla="*/ 32 h 112"/>
                <a:gd name="T52" fmla="*/ 57 w 177"/>
                <a:gd name="T53" fmla="*/ 38 h 112"/>
                <a:gd name="T54" fmla="*/ 51 w 177"/>
                <a:gd name="T55" fmla="*/ 36 h 112"/>
                <a:gd name="T56" fmla="*/ 49 w 177"/>
                <a:gd name="T57" fmla="*/ 21 h 112"/>
                <a:gd name="T58" fmla="*/ 53 w 177"/>
                <a:gd name="T59" fmla="*/ 15 h 112"/>
                <a:gd name="T60" fmla="*/ 40 w 177"/>
                <a:gd name="T61" fmla="*/ 4 h 112"/>
                <a:gd name="T62" fmla="*/ 26 w 177"/>
                <a:gd name="T63" fmla="*/ 2 h 112"/>
                <a:gd name="T64" fmla="*/ 34 w 177"/>
                <a:gd name="T65" fmla="*/ 4 h 112"/>
                <a:gd name="T66" fmla="*/ 30 w 177"/>
                <a:gd name="T67" fmla="*/ 6 h 112"/>
                <a:gd name="T68" fmla="*/ 36 w 177"/>
                <a:gd name="T69" fmla="*/ 15 h 112"/>
                <a:gd name="T70" fmla="*/ 26 w 177"/>
                <a:gd name="T71" fmla="*/ 8 h 112"/>
                <a:gd name="T72" fmla="*/ 17 w 177"/>
                <a:gd name="T73" fmla="*/ 11 h 112"/>
                <a:gd name="T74" fmla="*/ 19 w 177"/>
                <a:gd name="T75" fmla="*/ 19 h 112"/>
                <a:gd name="T76" fmla="*/ 17 w 177"/>
                <a:gd name="T77" fmla="*/ 23 h 112"/>
                <a:gd name="T78" fmla="*/ 9 w 177"/>
                <a:gd name="T79" fmla="*/ 21 h 112"/>
                <a:gd name="T80" fmla="*/ 7 w 177"/>
                <a:gd name="T81" fmla="*/ 27 h 112"/>
                <a:gd name="T82" fmla="*/ 13 w 177"/>
                <a:gd name="T83" fmla="*/ 36 h 112"/>
                <a:gd name="T84" fmla="*/ 23 w 177"/>
                <a:gd name="T85" fmla="*/ 32 h 112"/>
                <a:gd name="T86" fmla="*/ 34 w 177"/>
                <a:gd name="T87" fmla="*/ 32 h 112"/>
                <a:gd name="T88" fmla="*/ 40 w 177"/>
                <a:gd name="T89" fmla="*/ 32 h 112"/>
                <a:gd name="T90" fmla="*/ 45 w 177"/>
                <a:gd name="T91" fmla="*/ 36 h 112"/>
                <a:gd name="T92" fmla="*/ 30 w 177"/>
                <a:gd name="T93" fmla="*/ 42 h 112"/>
                <a:gd name="T94" fmla="*/ 45 w 177"/>
                <a:gd name="T95" fmla="*/ 44 h 112"/>
                <a:gd name="T96" fmla="*/ 28 w 177"/>
                <a:gd name="T97" fmla="*/ 49 h 112"/>
                <a:gd name="T98" fmla="*/ 26 w 177"/>
                <a:gd name="T99" fmla="*/ 46 h 112"/>
                <a:gd name="T100" fmla="*/ 9 w 177"/>
                <a:gd name="T101" fmla="*/ 49 h 112"/>
                <a:gd name="T102" fmla="*/ 13 w 177"/>
                <a:gd name="T103" fmla="*/ 57 h 112"/>
                <a:gd name="T104" fmla="*/ 32 w 177"/>
                <a:gd name="T105" fmla="*/ 59 h 112"/>
                <a:gd name="T106" fmla="*/ 36 w 177"/>
                <a:gd name="T107" fmla="*/ 67 h 112"/>
                <a:gd name="T108" fmla="*/ 38 w 177"/>
                <a:gd name="T109" fmla="*/ 76 h 112"/>
                <a:gd name="T110" fmla="*/ 40 w 177"/>
                <a:gd name="T111" fmla="*/ 74 h 112"/>
                <a:gd name="T112" fmla="*/ 30 w 177"/>
                <a:gd name="T113" fmla="*/ 82 h 112"/>
                <a:gd name="T114" fmla="*/ 21 w 177"/>
                <a:gd name="T115" fmla="*/ 80 h 112"/>
                <a:gd name="T116" fmla="*/ 28 w 177"/>
                <a:gd name="T117" fmla="*/ 93 h 112"/>
                <a:gd name="T118" fmla="*/ 47 w 177"/>
                <a:gd name="T119" fmla="*/ 9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7" h="112">
                  <a:moveTo>
                    <a:pt x="61" y="112"/>
                  </a:moveTo>
                  <a:lnTo>
                    <a:pt x="61" y="108"/>
                  </a:lnTo>
                  <a:lnTo>
                    <a:pt x="61" y="105"/>
                  </a:lnTo>
                  <a:lnTo>
                    <a:pt x="64" y="105"/>
                  </a:lnTo>
                  <a:lnTo>
                    <a:pt x="66" y="110"/>
                  </a:lnTo>
                  <a:lnTo>
                    <a:pt x="61" y="112"/>
                  </a:lnTo>
                  <a:lnTo>
                    <a:pt x="61" y="112"/>
                  </a:lnTo>
                  <a:close/>
                  <a:moveTo>
                    <a:pt x="53" y="93"/>
                  </a:moveTo>
                  <a:lnTo>
                    <a:pt x="57" y="93"/>
                  </a:lnTo>
                  <a:lnTo>
                    <a:pt x="57" y="97"/>
                  </a:lnTo>
                  <a:lnTo>
                    <a:pt x="61" y="101"/>
                  </a:lnTo>
                  <a:lnTo>
                    <a:pt x="64" y="101"/>
                  </a:lnTo>
                  <a:lnTo>
                    <a:pt x="68" y="99"/>
                  </a:lnTo>
                  <a:lnTo>
                    <a:pt x="72" y="99"/>
                  </a:lnTo>
                  <a:lnTo>
                    <a:pt x="78" y="105"/>
                  </a:lnTo>
                  <a:lnTo>
                    <a:pt x="87" y="105"/>
                  </a:lnTo>
                  <a:lnTo>
                    <a:pt x="89" y="108"/>
                  </a:lnTo>
                  <a:lnTo>
                    <a:pt x="95" y="105"/>
                  </a:lnTo>
                  <a:lnTo>
                    <a:pt x="93" y="101"/>
                  </a:lnTo>
                  <a:lnTo>
                    <a:pt x="95" y="99"/>
                  </a:lnTo>
                  <a:lnTo>
                    <a:pt x="97" y="101"/>
                  </a:lnTo>
                  <a:lnTo>
                    <a:pt x="101" y="103"/>
                  </a:lnTo>
                  <a:lnTo>
                    <a:pt x="106" y="99"/>
                  </a:lnTo>
                  <a:lnTo>
                    <a:pt x="106" y="93"/>
                  </a:lnTo>
                  <a:lnTo>
                    <a:pt x="110" y="93"/>
                  </a:lnTo>
                  <a:lnTo>
                    <a:pt x="108" y="95"/>
                  </a:lnTo>
                  <a:lnTo>
                    <a:pt x="110" y="97"/>
                  </a:lnTo>
                  <a:lnTo>
                    <a:pt x="112" y="95"/>
                  </a:lnTo>
                  <a:lnTo>
                    <a:pt x="114" y="95"/>
                  </a:lnTo>
                  <a:lnTo>
                    <a:pt x="118" y="91"/>
                  </a:lnTo>
                  <a:lnTo>
                    <a:pt x="120" y="91"/>
                  </a:lnTo>
                  <a:lnTo>
                    <a:pt x="120" y="91"/>
                  </a:lnTo>
                  <a:lnTo>
                    <a:pt x="125" y="91"/>
                  </a:lnTo>
                  <a:lnTo>
                    <a:pt x="125" y="93"/>
                  </a:lnTo>
                  <a:lnTo>
                    <a:pt x="127" y="91"/>
                  </a:lnTo>
                  <a:lnTo>
                    <a:pt x="135" y="84"/>
                  </a:lnTo>
                  <a:lnTo>
                    <a:pt x="137" y="80"/>
                  </a:lnTo>
                  <a:lnTo>
                    <a:pt x="148" y="78"/>
                  </a:lnTo>
                  <a:lnTo>
                    <a:pt x="150" y="76"/>
                  </a:lnTo>
                  <a:lnTo>
                    <a:pt x="148" y="74"/>
                  </a:lnTo>
                  <a:lnTo>
                    <a:pt x="150" y="70"/>
                  </a:lnTo>
                  <a:lnTo>
                    <a:pt x="152" y="72"/>
                  </a:lnTo>
                  <a:lnTo>
                    <a:pt x="152" y="74"/>
                  </a:lnTo>
                  <a:lnTo>
                    <a:pt x="156" y="76"/>
                  </a:lnTo>
                  <a:lnTo>
                    <a:pt x="160" y="72"/>
                  </a:lnTo>
                  <a:lnTo>
                    <a:pt x="160" y="70"/>
                  </a:lnTo>
                  <a:lnTo>
                    <a:pt x="158" y="67"/>
                  </a:lnTo>
                  <a:lnTo>
                    <a:pt x="160" y="65"/>
                  </a:lnTo>
                  <a:lnTo>
                    <a:pt x="163" y="65"/>
                  </a:lnTo>
                  <a:lnTo>
                    <a:pt x="160" y="61"/>
                  </a:lnTo>
                  <a:lnTo>
                    <a:pt x="163" y="59"/>
                  </a:lnTo>
                  <a:lnTo>
                    <a:pt x="165" y="61"/>
                  </a:lnTo>
                  <a:lnTo>
                    <a:pt x="167" y="63"/>
                  </a:lnTo>
                  <a:lnTo>
                    <a:pt x="169" y="63"/>
                  </a:lnTo>
                  <a:lnTo>
                    <a:pt x="171" y="59"/>
                  </a:lnTo>
                  <a:lnTo>
                    <a:pt x="171" y="55"/>
                  </a:lnTo>
                  <a:lnTo>
                    <a:pt x="167" y="53"/>
                  </a:lnTo>
                  <a:lnTo>
                    <a:pt x="167" y="49"/>
                  </a:lnTo>
                  <a:lnTo>
                    <a:pt x="169" y="46"/>
                  </a:lnTo>
                  <a:lnTo>
                    <a:pt x="169" y="42"/>
                  </a:lnTo>
                  <a:lnTo>
                    <a:pt x="171" y="40"/>
                  </a:lnTo>
                  <a:lnTo>
                    <a:pt x="175" y="40"/>
                  </a:lnTo>
                  <a:lnTo>
                    <a:pt x="177" y="38"/>
                  </a:lnTo>
                  <a:lnTo>
                    <a:pt x="173" y="34"/>
                  </a:lnTo>
                  <a:lnTo>
                    <a:pt x="165" y="34"/>
                  </a:lnTo>
                  <a:lnTo>
                    <a:pt x="163" y="36"/>
                  </a:lnTo>
                  <a:lnTo>
                    <a:pt x="165" y="32"/>
                  </a:lnTo>
                  <a:lnTo>
                    <a:pt x="165" y="30"/>
                  </a:lnTo>
                  <a:lnTo>
                    <a:pt x="160" y="30"/>
                  </a:lnTo>
                  <a:lnTo>
                    <a:pt x="158" y="30"/>
                  </a:lnTo>
                  <a:lnTo>
                    <a:pt x="158" y="25"/>
                  </a:lnTo>
                  <a:lnTo>
                    <a:pt x="160" y="23"/>
                  </a:lnTo>
                  <a:lnTo>
                    <a:pt x="163" y="21"/>
                  </a:lnTo>
                  <a:lnTo>
                    <a:pt x="163" y="17"/>
                  </a:lnTo>
                  <a:lnTo>
                    <a:pt x="160" y="15"/>
                  </a:lnTo>
                  <a:lnTo>
                    <a:pt x="158" y="17"/>
                  </a:lnTo>
                  <a:lnTo>
                    <a:pt x="154" y="17"/>
                  </a:lnTo>
                  <a:lnTo>
                    <a:pt x="154" y="13"/>
                  </a:lnTo>
                  <a:lnTo>
                    <a:pt x="156" y="11"/>
                  </a:lnTo>
                  <a:lnTo>
                    <a:pt x="156" y="8"/>
                  </a:lnTo>
                  <a:lnTo>
                    <a:pt x="158" y="6"/>
                  </a:lnTo>
                  <a:lnTo>
                    <a:pt x="163" y="6"/>
                  </a:lnTo>
                  <a:lnTo>
                    <a:pt x="158" y="4"/>
                  </a:lnTo>
                  <a:lnTo>
                    <a:pt x="156" y="4"/>
                  </a:lnTo>
                  <a:lnTo>
                    <a:pt x="150" y="11"/>
                  </a:lnTo>
                  <a:lnTo>
                    <a:pt x="148" y="15"/>
                  </a:lnTo>
                  <a:lnTo>
                    <a:pt x="146" y="15"/>
                  </a:lnTo>
                  <a:lnTo>
                    <a:pt x="144" y="11"/>
                  </a:lnTo>
                  <a:lnTo>
                    <a:pt x="146" y="8"/>
                  </a:lnTo>
                  <a:lnTo>
                    <a:pt x="144" y="6"/>
                  </a:lnTo>
                  <a:lnTo>
                    <a:pt x="142" y="2"/>
                  </a:lnTo>
                  <a:lnTo>
                    <a:pt x="139" y="2"/>
                  </a:lnTo>
                  <a:lnTo>
                    <a:pt x="135" y="4"/>
                  </a:lnTo>
                  <a:lnTo>
                    <a:pt x="133" y="2"/>
                  </a:lnTo>
                  <a:lnTo>
                    <a:pt x="131" y="6"/>
                  </a:lnTo>
                  <a:lnTo>
                    <a:pt x="133" y="11"/>
                  </a:lnTo>
                  <a:lnTo>
                    <a:pt x="131" y="13"/>
                  </a:lnTo>
                  <a:lnTo>
                    <a:pt x="127" y="13"/>
                  </a:lnTo>
                  <a:lnTo>
                    <a:pt x="123" y="15"/>
                  </a:lnTo>
                  <a:lnTo>
                    <a:pt x="123" y="11"/>
                  </a:lnTo>
                  <a:lnTo>
                    <a:pt x="120" y="11"/>
                  </a:lnTo>
                  <a:lnTo>
                    <a:pt x="118" y="13"/>
                  </a:lnTo>
                  <a:lnTo>
                    <a:pt x="116" y="19"/>
                  </a:lnTo>
                  <a:lnTo>
                    <a:pt x="112" y="17"/>
                  </a:lnTo>
                  <a:lnTo>
                    <a:pt x="110" y="11"/>
                  </a:lnTo>
                  <a:lnTo>
                    <a:pt x="106" y="13"/>
                  </a:lnTo>
                  <a:lnTo>
                    <a:pt x="106" y="11"/>
                  </a:lnTo>
                  <a:lnTo>
                    <a:pt x="101" y="11"/>
                  </a:lnTo>
                  <a:lnTo>
                    <a:pt x="101" y="19"/>
                  </a:lnTo>
                  <a:lnTo>
                    <a:pt x="104" y="25"/>
                  </a:lnTo>
                  <a:lnTo>
                    <a:pt x="99" y="36"/>
                  </a:lnTo>
                  <a:lnTo>
                    <a:pt x="101" y="27"/>
                  </a:lnTo>
                  <a:lnTo>
                    <a:pt x="97" y="21"/>
                  </a:lnTo>
                  <a:lnTo>
                    <a:pt x="97" y="17"/>
                  </a:lnTo>
                  <a:lnTo>
                    <a:pt x="97" y="17"/>
                  </a:lnTo>
                  <a:lnTo>
                    <a:pt x="97" y="13"/>
                  </a:lnTo>
                  <a:lnTo>
                    <a:pt x="93" y="8"/>
                  </a:lnTo>
                  <a:lnTo>
                    <a:pt x="85" y="15"/>
                  </a:lnTo>
                  <a:lnTo>
                    <a:pt x="85" y="19"/>
                  </a:lnTo>
                  <a:lnTo>
                    <a:pt x="85" y="21"/>
                  </a:lnTo>
                  <a:lnTo>
                    <a:pt x="82" y="27"/>
                  </a:lnTo>
                  <a:lnTo>
                    <a:pt x="78" y="27"/>
                  </a:lnTo>
                  <a:lnTo>
                    <a:pt x="78" y="21"/>
                  </a:lnTo>
                  <a:lnTo>
                    <a:pt x="76" y="21"/>
                  </a:lnTo>
                  <a:lnTo>
                    <a:pt x="74" y="13"/>
                  </a:lnTo>
                  <a:lnTo>
                    <a:pt x="72" y="11"/>
                  </a:lnTo>
                  <a:lnTo>
                    <a:pt x="68" y="15"/>
                  </a:lnTo>
                  <a:lnTo>
                    <a:pt x="68" y="23"/>
                  </a:lnTo>
                  <a:lnTo>
                    <a:pt x="70" y="25"/>
                  </a:lnTo>
                  <a:lnTo>
                    <a:pt x="70" y="32"/>
                  </a:lnTo>
                  <a:lnTo>
                    <a:pt x="68" y="36"/>
                  </a:lnTo>
                  <a:lnTo>
                    <a:pt x="64" y="36"/>
                  </a:lnTo>
                  <a:lnTo>
                    <a:pt x="64" y="32"/>
                  </a:lnTo>
                  <a:lnTo>
                    <a:pt x="59" y="34"/>
                  </a:lnTo>
                  <a:lnTo>
                    <a:pt x="57" y="38"/>
                  </a:lnTo>
                  <a:lnTo>
                    <a:pt x="55" y="40"/>
                  </a:lnTo>
                  <a:lnTo>
                    <a:pt x="55" y="46"/>
                  </a:lnTo>
                  <a:lnTo>
                    <a:pt x="53" y="40"/>
                  </a:lnTo>
                  <a:lnTo>
                    <a:pt x="51" y="38"/>
                  </a:lnTo>
                  <a:lnTo>
                    <a:pt x="51" y="36"/>
                  </a:lnTo>
                  <a:lnTo>
                    <a:pt x="53" y="32"/>
                  </a:lnTo>
                  <a:lnTo>
                    <a:pt x="53" y="30"/>
                  </a:lnTo>
                  <a:lnTo>
                    <a:pt x="49" y="30"/>
                  </a:lnTo>
                  <a:lnTo>
                    <a:pt x="51" y="27"/>
                  </a:lnTo>
                  <a:lnTo>
                    <a:pt x="49" y="21"/>
                  </a:lnTo>
                  <a:lnTo>
                    <a:pt x="51" y="23"/>
                  </a:lnTo>
                  <a:lnTo>
                    <a:pt x="55" y="21"/>
                  </a:lnTo>
                  <a:lnTo>
                    <a:pt x="53" y="19"/>
                  </a:lnTo>
                  <a:lnTo>
                    <a:pt x="51" y="17"/>
                  </a:lnTo>
                  <a:lnTo>
                    <a:pt x="53" y="15"/>
                  </a:lnTo>
                  <a:lnTo>
                    <a:pt x="51" y="11"/>
                  </a:lnTo>
                  <a:lnTo>
                    <a:pt x="49" y="13"/>
                  </a:lnTo>
                  <a:lnTo>
                    <a:pt x="47" y="11"/>
                  </a:lnTo>
                  <a:lnTo>
                    <a:pt x="40" y="6"/>
                  </a:lnTo>
                  <a:lnTo>
                    <a:pt x="40" y="4"/>
                  </a:lnTo>
                  <a:lnTo>
                    <a:pt x="40" y="0"/>
                  </a:lnTo>
                  <a:lnTo>
                    <a:pt x="36" y="0"/>
                  </a:lnTo>
                  <a:lnTo>
                    <a:pt x="32" y="0"/>
                  </a:lnTo>
                  <a:lnTo>
                    <a:pt x="26" y="0"/>
                  </a:lnTo>
                  <a:lnTo>
                    <a:pt x="26" y="2"/>
                  </a:lnTo>
                  <a:lnTo>
                    <a:pt x="28" y="4"/>
                  </a:lnTo>
                  <a:lnTo>
                    <a:pt x="30" y="4"/>
                  </a:lnTo>
                  <a:lnTo>
                    <a:pt x="30" y="2"/>
                  </a:lnTo>
                  <a:lnTo>
                    <a:pt x="32" y="2"/>
                  </a:lnTo>
                  <a:lnTo>
                    <a:pt x="34" y="4"/>
                  </a:lnTo>
                  <a:lnTo>
                    <a:pt x="38" y="4"/>
                  </a:lnTo>
                  <a:lnTo>
                    <a:pt x="36" y="6"/>
                  </a:lnTo>
                  <a:lnTo>
                    <a:pt x="32" y="6"/>
                  </a:lnTo>
                  <a:lnTo>
                    <a:pt x="30" y="6"/>
                  </a:lnTo>
                  <a:lnTo>
                    <a:pt x="30" y="6"/>
                  </a:lnTo>
                  <a:lnTo>
                    <a:pt x="36" y="11"/>
                  </a:lnTo>
                  <a:lnTo>
                    <a:pt x="38" y="15"/>
                  </a:lnTo>
                  <a:lnTo>
                    <a:pt x="38" y="17"/>
                  </a:lnTo>
                  <a:lnTo>
                    <a:pt x="36" y="17"/>
                  </a:lnTo>
                  <a:lnTo>
                    <a:pt x="36" y="15"/>
                  </a:lnTo>
                  <a:lnTo>
                    <a:pt x="32" y="13"/>
                  </a:lnTo>
                  <a:lnTo>
                    <a:pt x="30" y="15"/>
                  </a:lnTo>
                  <a:lnTo>
                    <a:pt x="28" y="15"/>
                  </a:lnTo>
                  <a:lnTo>
                    <a:pt x="28" y="13"/>
                  </a:lnTo>
                  <a:lnTo>
                    <a:pt x="26" y="8"/>
                  </a:lnTo>
                  <a:lnTo>
                    <a:pt x="21" y="6"/>
                  </a:lnTo>
                  <a:lnTo>
                    <a:pt x="19" y="8"/>
                  </a:lnTo>
                  <a:lnTo>
                    <a:pt x="21" y="13"/>
                  </a:lnTo>
                  <a:lnTo>
                    <a:pt x="19" y="15"/>
                  </a:lnTo>
                  <a:lnTo>
                    <a:pt x="17" y="11"/>
                  </a:lnTo>
                  <a:lnTo>
                    <a:pt x="15" y="8"/>
                  </a:lnTo>
                  <a:lnTo>
                    <a:pt x="13" y="13"/>
                  </a:lnTo>
                  <a:lnTo>
                    <a:pt x="15" y="15"/>
                  </a:lnTo>
                  <a:lnTo>
                    <a:pt x="19" y="17"/>
                  </a:lnTo>
                  <a:lnTo>
                    <a:pt x="19" y="19"/>
                  </a:lnTo>
                  <a:lnTo>
                    <a:pt x="15" y="17"/>
                  </a:lnTo>
                  <a:lnTo>
                    <a:pt x="13" y="19"/>
                  </a:lnTo>
                  <a:lnTo>
                    <a:pt x="15" y="21"/>
                  </a:lnTo>
                  <a:lnTo>
                    <a:pt x="19" y="23"/>
                  </a:lnTo>
                  <a:lnTo>
                    <a:pt x="17" y="23"/>
                  </a:lnTo>
                  <a:lnTo>
                    <a:pt x="17" y="23"/>
                  </a:lnTo>
                  <a:lnTo>
                    <a:pt x="17" y="25"/>
                  </a:lnTo>
                  <a:lnTo>
                    <a:pt x="15" y="27"/>
                  </a:lnTo>
                  <a:lnTo>
                    <a:pt x="11" y="21"/>
                  </a:lnTo>
                  <a:lnTo>
                    <a:pt x="9" y="21"/>
                  </a:lnTo>
                  <a:lnTo>
                    <a:pt x="7" y="23"/>
                  </a:lnTo>
                  <a:lnTo>
                    <a:pt x="9" y="27"/>
                  </a:lnTo>
                  <a:lnTo>
                    <a:pt x="11" y="30"/>
                  </a:lnTo>
                  <a:lnTo>
                    <a:pt x="9" y="32"/>
                  </a:lnTo>
                  <a:lnTo>
                    <a:pt x="7" y="27"/>
                  </a:lnTo>
                  <a:lnTo>
                    <a:pt x="2" y="25"/>
                  </a:lnTo>
                  <a:lnTo>
                    <a:pt x="0" y="30"/>
                  </a:lnTo>
                  <a:lnTo>
                    <a:pt x="5" y="32"/>
                  </a:lnTo>
                  <a:lnTo>
                    <a:pt x="9" y="34"/>
                  </a:lnTo>
                  <a:lnTo>
                    <a:pt x="13" y="36"/>
                  </a:lnTo>
                  <a:lnTo>
                    <a:pt x="15" y="32"/>
                  </a:lnTo>
                  <a:lnTo>
                    <a:pt x="19" y="30"/>
                  </a:lnTo>
                  <a:lnTo>
                    <a:pt x="21" y="27"/>
                  </a:lnTo>
                  <a:lnTo>
                    <a:pt x="23" y="30"/>
                  </a:lnTo>
                  <a:lnTo>
                    <a:pt x="23" y="32"/>
                  </a:lnTo>
                  <a:lnTo>
                    <a:pt x="26" y="32"/>
                  </a:lnTo>
                  <a:lnTo>
                    <a:pt x="28" y="30"/>
                  </a:lnTo>
                  <a:lnTo>
                    <a:pt x="28" y="34"/>
                  </a:lnTo>
                  <a:lnTo>
                    <a:pt x="30" y="34"/>
                  </a:lnTo>
                  <a:lnTo>
                    <a:pt x="34" y="32"/>
                  </a:lnTo>
                  <a:lnTo>
                    <a:pt x="34" y="30"/>
                  </a:lnTo>
                  <a:lnTo>
                    <a:pt x="34" y="32"/>
                  </a:lnTo>
                  <a:lnTo>
                    <a:pt x="36" y="32"/>
                  </a:lnTo>
                  <a:lnTo>
                    <a:pt x="40" y="30"/>
                  </a:lnTo>
                  <a:lnTo>
                    <a:pt x="40" y="32"/>
                  </a:lnTo>
                  <a:lnTo>
                    <a:pt x="38" y="34"/>
                  </a:lnTo>
                  <a:lnTo>
                    <a:pt x="40" y="36"/>
                  </a:lnTo>
                  <a:lnTo>
                    <a:pt x="42" y="34"/>
                  </a:lnTo>
                  <a:lnTo>
                    <a:pt x="47" y="36"/>
                  </a:lnTo>
                  <a:lnTo>
                    <a:pt x="45" y="36"/>
                  </a:lnTo>
                  <a:lnTo>
                    <a:pt x="42" y="36"/>
                  </a:lnTo>
                  <a:lnTo>
                    <a:pt x="40" y="38"/>
                  </a:lnTo>
                  <a:lnTo>
                    <a:pt x="36" y="40"/>
                  </a:lnTo>
                  <a:lnTo>
                    <a:pt x="32" y="42"/>
                  </a:lnTo>
                  <a:lnTo>
                    <a:pt x="30" y="42"/>
                  </a:lnTo>
                  <a:lnTo>
                    <a:pt x="36" y="44"/>
                  </a:lnTo>
                  <a:lnTo>
                    <a:pt x="40" y="44"/>
                  </a:lnTo>
                  <a:lnTo>
                    <a:pt x="42" y="42"/>
                  </a:lnTo>
                  <a:lnTo>
                    <a:pt x="45" y="40"/>
                  </a:lnTo>
                  <a:lnTo>
                    <a:pt x="45" y="44"/>
                  </a:lnTo>
                  <a:lnTo>
                    <a:pt x="42" y="46"/>
                  </a:lnTo>
                  <a:lnTo>
                    <a:pt x="36" y="49"/>
                  </a:lnTo>
                  <a:lnTo>
                    <a:pt x="32" y="46"/>
                  </a:lnTo>
                  <a:lnTo>
                    <a:pt x="30" y="51"/>
                  </a:lnTo>
                  <a:lnTo>
                    <a:pt x="28" y="49"/>
                  </a:lnTo>
                  <a:lnTo>
                    <a:pt x="28" y="46"/>
                  </a:lnTo>
                  <a:lnTo>
                    <a:pt x="28" y="46"/>
                  </a:lnTo>
                  <a:lnTo>
                    <a:pt x="26" y="44"/>
                  </a:lnTo>
                  <a:lnTo>
                    <a:pt x="23" y="46"/>
                  </a:lnTo>
                  <a:lnTo>
                    <a:pt x="26" y="46"/>
                  </a:lnTo>
                  <a:lnTo>
                    <a:pt x="21" y="51"/>
                  </a:lnTo>
                  <a:lnTo>
                    <a:pt x="19" y="49"/>
                  </a:lnTo>
                  <a:lnTo>
                    <a:pt x="17" y="49"/>
                  </a:lnTo>
                  <a:lnTo>
                    <a:pt x="13" y="51"/>
                  </a:lnTo>
                  <a:lnTo>
                    <a:pt x="9" y="49"/>
                  </a:lnTo>
                  <a:lnTo>
                    <a:pt x="7" y="51"/>
                  </a:lnTo>
                  <a:lnTo>
                    <a:pt x="5" y="51"/>
                  </a:lnTo>
                  <a:lnTo>
                    <a:pt x="7" y="55"/>
                  </a:lnTo>
                  <a:lnTo>
                    <a:pt x="9" y="57"/>
                  </a:lnTo>
                  <a:lnTo>
                    <a:pt x="13" y="57"/>
                  </a:lnTo>
                  <a:lnTo>
                    <a:pt x="13" y="57"/>
                  </a:lnTo>
                  <a:lnTo>
                    <a:pt x="19" y="59"/>
                  </a:lnTo>
                  <a:lnTo>
                    <a:pt x="28" y="57"/>
                  </a:lnTo>
                  <a:lnTo>
                    <a:pt x="32" y="59"/>
                  </a:lnTo>
                  <a:lnTo>
                    <a:pt x="32" y="59"/>
                  </a:lnTo>
                  <a:lnTo>
                    <a:pt x="30" y="61"/>
                  </a:lnTo>
                  <a:lnTo>
                    <a:pt x="28" y="63"/>
                  </a:lnTo>
                  <a:lnTo>
                    <a:pt x="32" y="65"/>
                  </a:lnTo>
                  <a:lnTo>
                    <a:pt x="34" y="70"/>
                  </a:lnTo>
                  <a:lnTo>
                    <a:pt x="36" y="67"/>
                  </a:lnTo>
                  <a:lnTo>
                    <a:pt x="40" y="65"/>
                  </a:lnTo>
                  <a:lnTo>
                    <a:pt x="40" y="67"/>
                  </a:lnTo>
                  <a:lnTo>
                    <a:pt x="36" y="70"/>
                  </a:lnTo>
                  <a:lnTo>
                    <a:pt x="34" y="74"/>
                  </a:lnTo>
                  <a:lnTo>
                    <a:pt x="38" y="76"/>
                  </a:lnTo>
                  <a:lnTo>
                    <a:pt x="42" y="72"/>
                  </a:lnTo>
                  <a:lnTo>
                    <a:pt x="47" y="72"/>
                  </a:lnTo>
                  <a:lnTo>
                    <a:pt x="49" y="74"/>
                  </a:lnTo>
                  <a:lnTo>
                    <a:pt x="45" y="74"/>
                  </a:lnTo>
                  <a:lnTo>
                    <a:pt x="40" y="74"/>
                  </a:lnTo>
                  <a:lnTo>
                    <a:pt x="38" y="76"/>
                  </a:lnTo>
                  <a:lnTo>
                    <a:pt x="34" y="76"/>
                  </a:lnTo>
                  <a:lnTo>
                    <a:pt x="34" y="80"/>
                  </a:lnTo>
                  <a:lnTo>
                    <a:pt x="32" y="82"/>
                  </a:lnTo>
                  <a:lnTo>
                    <a:pt x="30" y="82"/>
                  </a:lnTo>
                  <a:lnTo>
                    <a:pt x="28" y="82"/>
                  </a:lnTo>
                  <a:lnTo>
                    <a:pt x="28" y="80"/>
                  </a:lnTo>
                  <a:lnTo>
                    <a:pt x="23" y="78"/>
                  </a:lnTo>
                  <a:lnTo>
                    <a:pt x="23" y="80"/>
                  </a:lnTo>
                  <a:lnTo>
                    <a:pt x="21" y="80"/>
                  </a:lnTo>
                  <a:lnTo>
                    <a:pt x="23" y="84"/>
                  </a:lnTo>
                  <a:lnTo>
                    <a:pt x="26" y="84"/>
                  </a:lnTo>
                  <a:lnTo>
                    <a:pt x="23" y="86"/>
                  </a:lnTo>
                  <a:lnTo>
                    <a:pt x="23" y="93"/>
                  </a:lnTo>
                  <a:lnTo>
                    <a:pt x="28" y="93"/>
                  </a:lnTo>
                  <a:lnTo>
                    <a:pt x="30" y="91"/>
                  </a:lnTo>
                  <a:lnTo>
                    <a:pt x="32" y="93"/>
                  </a:lnTo>
                  <a:lnTo>
                    <a:pt x="38" y="93"/>
                  </a:lnTo>
                  <a:lnTo>
                    <a:pt x="42" y="91"/>
                  </a:lnTo>
                  <a:lnTo>
                    <a:pt x="47" y="93"/>
                  </a:lnTo>
                  <a:lnTo>
                    <a:pt x="51" y="91"/>
                  </a:lnTo>
                  <a:lnTo>
                    <a:pt x="51" y="93"/>
                  </a:lnTo>
                  <a:lnTo>
                    <a:pt x="53" y="93"/>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77" name="Freeform 165">
              <a:extLst>
                <a:ext uri="{FF2B5EF4-FFF2-40B4-BE49-F238E27FC236}">
                  <a16:creationId xmlns:a16="http://schemas.microsoft.com/office/drawing/2014/main" id="{767679C6-3A9D-41C9-B56D-6F87FA952181}"/>
                </a:ext>
              </a:extLst>
            </p:cNvPr>
            <p:cNvSpPr>
              <a:spLocks noEditPoints="1"/>
            </p:cNvSpPr>
            <p:nvPr/>
          </p:nvSpPr>
          <p:spPr bwMode="auto">
            <a:xfrm>
              <a:off x="2825683" y="3453269"/>
              <a:ext cx="33857" cy="20441"/>
            </a:xfrm>
            <a:custGeom>
              <a:avLst/>
              <a:gdLst>
                <a:gd name="T0" fmla="*/ 40 w 42"/>
                <a:gd name="T1" fmla="*/ 21 h 27"/>
                <a:gd name="T2" fmla="*/ 36 w 42"/>
                <a:gd name="T3" fmla="*/ 23 h 27"/>
                <a:gd name="T4" fmla="*/ 36 w 42"/>
                <a:gd name="T5" fmla="*/ 27 h 27"/>
                <a:gd name="T6" fmla="*/ 42 w 42"/>
                <a:gd name="T7" fmla="*/ 23 h 27"/>
                <a:gd name="T8" fmla="*/ 40 w 42"/>
                <a:gd name="T9" fmla="*/ 21 h 27"/>
                <a:gd name="T10" fmla="*/ 40 w 42"/>
                <a:gd name="T11" fmla="*/ 21 h 27"/>
                <a:gd name="T12" fmla="*/ 40 w 42"/>
                <a:gd name="T13" fmla="*/ 21 h 27"/>
                <a:gd name="T14" fmla="*/ 21 w 42"/>
                <a:gd name="T15" fmla="*/ 17 h 27"/>
                <a:gd name="T16" fmla="*/ 26 w 42"/>
                <a:gd name="T17" fmla="*/ 15 h 27"/>
                <a:gd name="T18" fmla="*/ 28 w 42"/>
                <a:gd name="T19" fmla="*/ 17 h 27"/>
                <a:gd name="T20" fmla="*/ 26 w 42"/>
                <a:gd name="T21" fmla="*/ 19 h 27"/>
                <a:gd name="T22" fmla="*/ 21 w 42"/>
                <a:gd name="T23" fmla="*/ 17 h 27"/>
                <a:gd name="T24" fmla="*/ 21 w 42"/>
                <a:gd name="T25" fmla="*/ 17 h 27"/>
                <a:gd name="T26" fmla="*/ 17 w 42"/>
                <a:gd name="T27" fmla="*/ 6 h 27"/>
                <a:gd name="T28" fmla="*/ 15 w 42"/>
                <a:gd name="T29" fmla="*/ 10 h 27"/>
                <a:gd name="T30" fmla="*/ 19 w 42"/>
                <a:gd name="T31" fmla="*/ 10 h 27"/>
                <a:gd name="T32" fmla="*/ 17 w 42"/>
                <a:gd name="T33" fmla="*/ 6 h 27"/>
                <a:gd name="T34" fmla="*/ 17 w 42"/>
                <a:gd name="T35" fmla="*/ 6 h 27"/>
                <a:gd name="T36" fmla="*/ 0 w 42"/>
                <a:gd name="T37" fmla="*/ 10 h 27"/>
                <a:gd name="T38" fmla="*/ 4 w 42"/>
                <a:gd name="T39" fmla="*/ 12 h 27"/>
                <a:gd name="T40" fmla="*/ 4 w 42"/>
                <a:gd name="T41" fmla="*/ 17 h 27"/>
                <a:gd name="T42" fmla="*/ 0 w 42"/>
                <a:gd name="T43" fmla="*/ 15 h 27"/>
                <a:gd name="T44" fmla="*/ 0 w 42"/>
                <a:gd name="T45" fmla="*/ 12 h 27"/>
                <a:gd name="T46" fmla="*/ 0 w 42"/>
                <a:gd name="T47" fmla="*/ 10 h 27"/>
                <a:gd name="T48" fmla="*/ 0 w 42"/>
                <a:gd name="T49" fmla="*/ 10 h 27"/>
                <a:gd name="T50" fmla="*/ 2 w 42"/>
                <a:gd name="T51" fmla="*/ 4 h 27"/>
                <a:gd name="T52" fmla="*/ 7 w 42"/>
                <a:gd name="T53" fmla="*/ 6 h 27"/>
                <a:gd name="T54" fmla="*/ 7 w 42"/>
                <a:gd name="T55" fmla="*/ 10 h 27"/>
                <a:gd name="T56" fmla="*/ 11 w 42"/>
                <a:gd name="T57" fmla="*/ 17 h 27"/>
                <a:gd name="T58" fmla="*/ 7 w 42"/>
                <a:gd name="T59" fmla="*/ 19 h 27"/>
                <a:gd name="T60" fmla="*/ 4 w 42"/>
                <a:gd name="T61" fmla="*/ 23 h 27"/>
                <a:gd name="T62" fmla="*/ 7 w 42"/>
                <a:gd name="T63" fmla="*/ 25 h 27"/>
                <a:gd name="T64" fmla="*/ 13 w 42"/>
                <a:gd name="T65" fmla="*/ 23 h 27"/>
                <a:gd name="T66" fmla="*/ 15 w 42"/>
                <a:gd name="T67" fmla="*/ 19 h 27"/>
                <a:gd name="T68" fmla="*/ 11 w 42"/>
                <a:gd name="T69" fmla="*/ 15 h 27"/>
                <a:gd name="T70" fmla="*/ 11 w 42"/>
                <a:gd name="T71" fmla="*/ 12 h 27"/>
                <a:gd name="T72" fmla="*/ 9 w 42"/>
                <a:gd name="T73" fmla="*/ 8 h 27"/>
                <a:gd name="T74" fmla="*/ 9 w 42"/>
                <a:gd name="T75" fmla="*/ 2 h 27"/>
                <a:gd name="T76" fmla="*/ 7 w 42"/>
                <a:gd name="T77" fmla="*/ 0 h 27"/>
                <a:gd name="T78" fmla="*/ 2 w 42"/>
                <a:gd name="T79" fmla="*/ 2 h 27"/>
                <a:gd name="T80" fmla="*/ 2 w 42"/>
                <a:gd name="T81"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 h="27">
                  <a:moveTo>
                    <a:pt x="40" y="21"/>
                  </a:moveTo>
                  <a:lnTo>
                    <a:pt x="36" y="23"/>
                  </a:lnTo>
                  <a:lnTo>
                    <a:pt x="36" y="27"/>
                  </a:lnTo>
                  <a:lnTo>
                    <a:pt x="42" y="23"/>
                  </a:lnTo>
                  <a:lnTo>
                    <a:pt x="40" y="21"/>
                  </a:lnTo>
                  <a:lnTo>
                    <a:pt x="40" y="21"/>
                  </a:lnTo>
                  <a:lnTo>
                    <a:pt x="40" y="21"/>
                  </a:lnTo>
                  <a:close/>
                  <a:moveTo>
                    <a:pt x="21" y="17"/>
                  </a:moveTo>
                  <a:lnTo>
                    <a:pt x="26" y="15"/>
                  </a:lnTo>
                  <a:lnTo>
                    <a:pt x="28" y="17"/>
                  </a:lnTo>
                  <a:lnTo>
                    <a:pt x="26" y="19"/>
                  </a:lnTo>
                  <a:lnTo>
                    <a:pt x="21" y="17"/>
                  </a:lnTo>
                  <a:lnTo>
                    <a:pt x="21" y="17"/>
                  </a:lnTo>
                  <a:close/>
                  <a:moveTo>
                    <a:pt x="17" y="6"/>
                  </a:moveTo>
                  <a:lnTo>
                    <a:pt x="15" y="10"/>
                  </a:lnTo>
                  <a:lnTo>
                    <a:pt x="19" y="10"/>
                  </a:lnTo>
                  <a:lnTo>
                    <a:pt x="17" y="6"/>
                  </a:lnTo>
                  <a:lnTo>
                    <a:pt x="17" y="6"/>
                  </a:lnTo>
                  <a:close/>
                  <a:moveTo>
                    <a:pt x="0" y="10"/>
                  </a:moveTo>
                  <a:lnTo>
                    <a:pt x="4" y="12"/>
                  </a:lnTo>
                  <a:lnTo>
                    <a:pt x="4" y="17"/>
                  </a:lnTo>
                  <a:lnTo>
                    <a:pt x="0" y="15"/>
                  </a:lnTo>
                  <a:lnTo>
                    <a:pt x="0" y="12"/>
                  </a:lnTo>
                  <a:lnTo>
                    <a:pt x="0" y="10"/>
                  </a:lnTo>
                  <a:lnTo>
                    <a:pt x="0" y="10"/>
                  </a:lnTo>
                  <a:close/>
                  <a:moveTo>
                    <a:pt x="2" y="4"/>
                  </a:moveTo>
                  <a:lnTo>
                    <a:pt x="7" y="6"/>
                  </a:lnTo>
                  <a:lnTo>
                    <a:pt x="7" y="10"/>
                  </a:lnTo>
                  <a:lnTo>
                    <a:pt x="11" y="17"/>
                  </a:lnTo>
                  <a:lnTo>
                    <a:pt x="7" y="19"/>
                  </a:lnTo>
                  <a:lnTo>
                    <a:pt x="4" y="23"/>
                  </a:lnTo>
                  <a:lnTo>
                    <a:pt x="7" y="25"/>
                  </a:lnTo>
                  <a:lnTo>
                    <a:pt x="13" y="23"/>
                  </a:lnTo>
                  <a:lnTo>
                    <a:pt x="15" y="19"/>
                  </a:lnTo>
                  <a:lnTo>
                    <a:pt x="11" y="15"/>
                  </a:lnTo>
                  <a:lnTo>
                    <a:pt x="11" y="12"/>
                  </a:lnTo>
                  <a:lnTo>
                    <a:pt x="9" y="8"/>
                  </a:lnTo>
                  <a:lnTo>
                    <a:pt x="9" y="2"/>
                  </a:lnTo>
                  <a:lnTo>
                    <a:pt x="7" y="0"/>
                  </a:lnTo>
                  <a:lnTo>
                    <a:pt x="2" y="2"/>
                  </a:lnTo>
                  <a:lnTo>
                    <a:pt x="2" y="4"/>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78" name="Freeform 166">
              <a:extLst>
                <a:ext uri="{FF2B5EF4-FFF2-40B4-BE49-F238E27FC236}">
                  <a16:creationId xmlns:a16="http://schemas.microsoft.com/office/drawing/2014/main" id="{E1405994-2356-4A02-9C5D-8D78FC28395E}"/>
                </a:ext>
              </a:extLst>
            </p:cNvPr>
            <p:cNvSpPr>
              <a:spLocks noEditPoints="1"/>
            </p:cNvSpPr>
            <p:nvPr/>
          </p:nvSpPr>
          <p:spPr bwMode="auto">
            <a:xfrm>
              <a:off x="3262597" y="3167852"/>
              <a:ext cx="49172" cy="18927"/>
            </a:xfrm>
            <a:custGeom>
              <a:avLst/>
              <a:gdLst>
                <a:gd name="T0" fmla="*/ 55 w 61"/>
                <a:gd name="T1" fmla="*/ 21 h 25"/>
                <a:gd name="T2" fmla="*/ 61 w 61"/>
                <a:gd name="T3" fmla="*/ 25 h 25"/>
                <a:gd name="T4" fmla="*/ 57 w 61"/>
                <a:gd name="T5" fmla="*/ 25 h 25"/>
                <a:gd name="T6" fmla="*/ 55 w 61"/>
                <a:gd name="T7" fmla="*/ 23 h 25"/>
                <a:gd name="T8" fmla="*/ 55 w 61"/>
                <a:gd name="T9" fmla="*/ 21 h 25"/>
                <a:gd name="T10" fmla="*/ 55 w 61"/>
                <a:gd name="T11" fmla="*/ 21 h 25"/>
                <a:gd name="T12" fmla="*/ 59 w 61"/>
                <a:gd name="T13" fmla="*/ 8 h 25"/>
                <a:gd name="T14" fmla="*/ 55 w 61"/>
                <a:gd name="T15" fmla="*/ 12 h 25"/>
                <a:gd name="T16" fmla="*/ 59 w 61"/>
                <a:gd name="T17" fmla="*/ 16 h 25"/>
                <a:gd name="T18" fmla="*/ 61 w 61"/>
                <a:gd name="T19" fmla="*/ 12 h 25"/>
                <a:gd name="T20" fmla="*/ 59 w 61"/>
                <a:gd name="T21" fmla="*/ 8 h 25"/>
                <a:gd name="T22" fmla="*/ 59 w 61"/>
                <a:gd name="T23" fmla="*/ 8 h 25"/>
                <a:gd name="T24" fmla="*/ 40 w 61"/>
                <a:gd name="T25" fmla="*/ 16 h 25"/>
                <a:gd name="T26" fmla="*/ 36 w 61"/>
                <a:gd name="T27" fmla="*/ 16 h 25"/>
                <a:gd name="T28" fmla="*/ 38 w 61"/>
                <a:gd name="T29" fmla="*/ 21 h 25"/>
                <a:gd name="T30" fmla="*/ 42 w 61"/>
                <a:gd name="T31" fmla="*/ 21 h 25"/>
                <a:gd name="T32" fmla="*/ 40 w 61"/>
                <a:gd name="T33" fmla="*/ 16 h 25"/>
                <a:gd name="T34" fmla="*/ 40 w 61"/>
                <a:gd name="T35" fmla="*/ 16 h 25"/>
                <a:gd name="T36" fmla="*/ 29 w 61"/>
                <a:gd name="T37" fmla="*/ 2 h 25"/>
                <a:gd name="T38" fmla="*/ 34 w 61"/>
                <a:gd name="T39" fmla="*/ 0 h 25"/>
                <a:gd name="T40" fmla="*/ 38 w 61"/>
                <a:gd name="T41" fmla="*/ 0 h 25"/>
                <a:gd name="T42" fmla="*/ 36 w 61"/>
                <a:gd name="T43" fmla="*/ 4 h 25"/>
                <a:gd name="T44" fmla="*/ 36 w 61"/>
                <a:gd name="T45" fmla="*/ 8 h 25"/>
                <a:gd name="T46" fmla="*/ 29 w 61"/>
                <a:gd name="T47" fmla="*/ 4 h 25"/>
                <a:gd name="T48" fmla="*/ 29 w 61"/>
                <a:gd name="T49" fmla="*/ 2 h 25"/>
                <a:gd name="T50" fmla="*/ 29 w 61"/>
                <a:gd name="T51" fmla="*/ 2 h 25"/>
                <a:gd name="T52" fmla="*/ 4 w 61"/>
                <a:gd name="T53" fmla="*/ 8 h 25"/>
                <a:gd name="T54" fmla="*/ 6 w 61"/>
                <a:gd name="T55" fmla="*/ 10 h 25"/>
                <a:gd name="T56" fmla="*/ 0 w 61"/>
                <a:gd name="T57" fmla="*/ 12 h 25"/>
                <a:gd name="T58" fmla="*/ 4 w 61"/>
                <a:gd name="T59"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25">
                  <a:moveTo>
                    <a:pt x="55" y="21"/>
                  </a:moveTo>
                  <a:lnTo>
                    <a:pt x="61" y="25"/>
                  </a:lnTo>
                  <a:lnTo>
                    <a:pt x="57" y="25"/>
                  </a:lnTo>
                  <a:lnTo>
                    <a:pt x="55" y="23"/>
                  </a:lnTo>
                  <a:lnTo>
                    <a:pt x="55" y="21"/>
                  </a:lnTo>
                  <a:lnTo>
                    <a:pt x="55" y="21"/>
                  </a:lnTo>
                  <a:close/>
                  <a:moveTo>
                    <a:pt x="59" y="8"/>
                  </a:moveTo>
                  <a:lnTo>
                    <a:pt x="55" y="12"/>
                  </a:lnTo>
                  <a:lnTo>
                    <a:pt x="59" y="16"/>
                  </a:lnTo>
                  <a:lnTo>
                    <a:pt x="61" y="12"/>
                  </a:lnTo>
                  <a:lnTo>
                    <a:pt x="59" y="8"/>
                  </a:lnTo>
                  <a:lnTo>
                    <a:pt x="59" y="8"/>
                  </a:lnTo>
                  <a:close/>
                  <a:moveTo>
                    <a:pt x="40" y="16"/>
                  </a:moveTo>
                  <a:lnTo>
                    <a:pt x="36" y="16"/>
                  </a:lnTo>
                  <a:lnTo>
                    <a:pt x="38" y="21"/>
                  </a:lnTo>
                  <a:lnTo>
                    <a:pt x="42" y="21"/>
                  </a:lnTo>
                  <a:lnTo>
                    <a:pt x="40" y="16"/>
                  </a:lnTo>
                  <a:lnTo>
                    <a:pt x="40" y="16"/>
                  </a:lnTo>
                  <a:close/>
                  <a:moveTo>
                    <a:pt x="29" y="2"/>
                  </a:moveTo>
                  <a:lnTo>
                    <a:pt x="34" y="0"/>
                  </a:lnTo>
                  <a:lnTo>
                    <a:pt x="38" y="0"/>
                  </a:lnTo>
                  <a:lnTo>
                    <a:pt x="36" y="4"/>
                  </a:lnTo>
                  <a:lnTo>
                    <a:pt x="36" y="8"/>
                  </a:lnTo>
                  <a:lnTo>
                    <a:pt x="29" y="4"/>
                  </a:lnTo>
                  <a:lnTo>
                    <a:pt x="29" y="2"/>
                  </a:lnTo>
                  <a:lnTo>
                    <a:pt x="29" y="2"/>
                  </a:lnTo>
                  <a:close/>
                  <a:moveTo>
                    <a:pt x="4" y="8"/>
                  </a:moveTo>
                  <a:lnTo>
                    <a:pt x="6" y="10"/>
                  </a:lnTo>
                  <a:lnTo>
                    <a:pt x="0" y="12"/>
                  </a:lnTo>
                  <a:lnTo>
                    <a:pt x="4" y="8"/>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79" name="Freeform 167">
              <a:extLst>
                <a:ext uri="{FF2B5EF4-FFF2-40B4-BE49-F238E27FC236}">
                  <a16:creationId xmlns:a16="http://schemas.microsoft.com/office/drawing/2014/main" id="{C9E7A53E-0CC6-4A8B-8A9F-74D04E2A8228}"/>
                </a:ext>
              </a:extLst>
            </p:cNvPr>
            <p:cNvSpPr>
              <a:spLocks noEditPoints="1"/>
            </p:cNvSpPr>
            <p:nvPr/>
          </p:nvSpPr>
          <p:spPr bwMode="auto">
            <a:xfrm>
              <a:off x="3223097" y="3164066"/>
              <a:ext cx="36275" cy="11356"/>
            </a:xfrm>
            <a:custGeom>
              <a:avLst/>
              <a:gdLst>
                <a:gd name="T0" fmla="*/ 34 w 45"/>
                <a:gd name="T1" fmla="*/ 11 h 15"/>
                <a:gd name="T2" fmla="*/ 38 w 45"/>
                <a:gd name="T3" fmla="*/ 9 h 15"/>
                <a:gd name="T4" fmla="*/ 45 w 45"/>
                <a:gd name="T5" fmla="*/ 11 h 15"/>
                <a:gd name="T6" fmla="*/ 43 w 45"/>
                <a:gd name="T7" fmla="*/ 11 h 15"/>
                <a:gd name="T8" fmla="*/ 34 w 45"/>
                <a:gd name="T9" fmla="*/ 11 h 15"/>
                <a:gd name="T10" fmla="*/ 34 w 45"/>
                <a:gd name="T11" fmla="*/ 11 h 15"/>
                <a:gd name="T12" fmla="*/ 30 w 45"/>
                <a:gd name="T13" fmla="*/ 2 h 15"/>
                <a:gd name="T14" fmla="*/ 28 w 45"/>
                <a:gd name="T15" fmla="*/ 0 h 15"/>
                <a:gd name="T16" fmla="*/ 19 w 45"/>
                <a:gd name="T17" fmla="*/ 2 h 15"/>
                <a:gd name="T18" fmla="*/ 7 w 45"/>
                <a:gd name="T19" fmla="*/ 0 h 15"/>
                <a:gd name="T20" fmla="*/ 5 w 45"/>
                <a:gd name="T21" fmla="*/ 2 h 15"/>
                <a:gd name="T22" fmla="*/ 0 w 45"/>
                <a:gd name="T23" fmla="*/ 5 h 15"/>
                <a:gd name="T24" fmla="*/ 0 w 45"/>
                <a:gd name="T25" fmla="*/ 7 h 15"/>
                <a:gd name="T26" fmla="*/ 0 w 45"/>
                <a:gd name="T27" fmla="*/ 9 h 15"/>
                <a:gd name="T28" fmla="*/ 3 w 45"/>
                <a:gd name="T29" fmla="*/ 13 h 15"/>
                <a:gd name="T30" fmla="*/ 11 w 45"/>
                <a:gd name="T31" fmla="*/ 13 h 15"/>
                <a:gd name="T32" fmla="*/ 15 w 45"/>
                <a:gd name="T33" fmla="*/ 15 h 15"/>
                <a:gd name="T34" fmla="*/ 22 w 45"/>
                <a:gd name="T35" fmla="*/ 13 h 15"/>
                <a:gd name="T36" fmla="*/ 24 w 45"/>
                <a:gd name="T37" fmla="*/ 13 h 15"/>
                <a:gd name="T38" fmla="*/ 30 w 45"/>
                <a:gd name="T39" fmla="*/ 11 h 15"/>
                <a:gd name="T40" fmla="*/ 36 w 45"/>
                <a:gd name="T41" fmla="*/ 5 h 15"/>
                <a:gd name="T42" fmla="*/ 32 w 45"/>
                <a:gd name="T43" fmla="*/ 5 h 15"/>
                <a:gd name="T44" fmla="*/ 30 w 45"/>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15">
                  <a:moveTo>
                    <a:pt x="34" y="11"/>
                  </a:moveTo>
                  <a:lnTo>
                    <a:pt x="38" y="9"/>
                  </a:lnTo>
                  <a:lnTo>
                    <a:pt x="45" y="11"/>
                  </a:lnTo>
                  <a:lnTo>
                    <a:pt x="43" y="11"/>
                  </a:lnTo>
                  <a:lnTo>
                    <a:pt x="34" y="11"/>
                  </a:lnTo>
                  <a:lnTo>
                    <a:pt x="34" y="11"/>
                  </a:lnTo>
                  <a:close/>
                  <a:moveTo>
                    <a:pt x="30" y="2"/>
                  </a:moveTo>
                  <a:lnTo>
                    <a:pt x="28" y="0"/>
                  </a:lnTo>
                  <a:lnTo>
                    <a:pt x="19" y="2"/>
                  </a:lnTo>
                  <a:lnTo>
                    <a:pt x="7" y="0"/>
                  </a:lnTo>
                  <a:lnTo>
                    <a:pt x="5" y="2"/>
                  </a:lnTo>
                  <a:lnTo>
                    <a:pt x="0" y="5"/>
                  </a:lnTo>
                  <a:lnTo>
                    <a:pt x="0" y="7"/>
                  </a:lnTo>
                  <a:lnTo>
                    <a:pt x="0" y="9"/>
                  </a:lnTo>
                  <a:lnTo>
                    <a:pt x="3" y="13"/>
                  </a:lnTo>
                  <a:lnTo>
                    <a:pt x="11" y="13"/>
                  </a:lnTo>
                  <a:lnTo>
                    <a:pt x="15" y="15"/>
                  </a:lnTo>
                  <a:lnTo>
                    <a:pt x="22" y="13"/>
                  </a:lnTo>
                  <a:lnTo>
                    <a:pt x="24" y="13"/>
                  </a:lnTo>
                  <a:lnTo>
                    <a:pt x="30" y="11"/>
                  </a:lnTo>
                  <a:lnTo>
                    <a:pt x="36" y="5"/>
                  </a:lnTo>
                  <a:lnTo>
                    <a:pt x="32" y="5"/>
                  </a:lnTo>
                  <a:lnTo>
                    <a:pt x="30" y="2"/>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80" name="Freeform 168">
              <a:extLst>
                <a:ext uri="{FF2B5EF4-FFF2-40B4-BE49-F238E27FC236}">
                  <a16:creationId xmlns:a16="http://schemas.microsoft.com/office/drawing/2014/main" id="{9DF08CD1-1EA1-43A3-87C8-CB938E57553F}"/>
                </a:ext>
              </a:extLst>
            </p:cNvPr>
            <p:cNvSpPr>
              <a:spLocks noEditPoints="1"/>
            </p:cNvSpPr>
            <p:nvPr/>
          </p:nvSpPr>
          <p:spPr bwMode="auto">
            <a:xfrm>
              <a:off x="3147323" y="3142111"/>
              <a:ext cx="62876" cy="37854"/>
            </a:xfrm>
            <a:custGeom>
              <a:avLst/>
              <a:gdLst>
                <a:gd name="T0" fmla="*/ 71 w 78"/>
                <a:gd name="T1" fmla="*/ 38 h 50"/>
                <a:gd name="T2" fmla="*/ 71 w 78"/>
                <a:gd name="T3" fmla="*/ 40 h 50"/>
                <a:gd name="T4" fmla="*/ 67 w 78"/>
                <a:gd name="T5" fmla="*/ 36 h 50"/>
                <a:gd name="T6" fmla="*/ 69 w 78"/>
                <a:gd name="T7" fmla="*/ 36 h 50"/>
                <a:gd name="T8" fmla="*/ 8 w 78"/>
                <a:gd name="T9" fmla="*/ 6 h 50"/>
                <a:gd name="T10" fmla="*/ 8 w 78"/>
                <a:gd name="T11" fmla="*/ 12 h 50"/>
                <a:gd name="T12" fmla="*/ 4 w 78"/>
                <a:gd name="T13" fmla="*/ 19 h 50"/>
                <a:gd name="T14" fmla="*/ 6 w 78"/>
                <a:gd name="T15" fmla="*/ 25 h 50"/>
                <a:gd name="T16" fmla="*/ 4 w 78"/>
                <a:gd name="T17" fmla="*/ 29 h 50"/>
                <a:gd name="T18" fmla="*/ 0 w 78"/>
                <a:gd name="T19" fmla="*/ 38 h 50"/>
                <a:gd name="T20" fmla="*/ 4 w 78"/>
                <a:gd name="T21" fmla="*/ 42 h 50"/>
                <a:gd name="T22" fmla="*/ 8 w 78"/>
                <a:gd name="T23" fmla="*/ 46 h 50"/>
                <a:gd name="T24" fmla="*/ 10 w 78"/>
                <a:gd name="T25" fmla="*/ 50 h 50"/>
                <a:gd name="T26" fmla="*/ 19 w 78"/>
                <a:gd name="T27" fmla="*/ 38 h 50"/>
                <a:gd name="T28" fmla="*/ 19 w 78"/>
                <a:gd name="T29" fmla="*/ 34 h 50"/>
                <a:gd name="T30" fmla="*/ 25 w 78"/>
                <a:gd name="T31" fmla="*/ 36 h 50"/>
                <a:gd name="T32" fmla="*/ 29 w 78"/>
                <a:gd name="T33" fmla="*/ 31 h 50"/>
                <a:gd name="T34" fmla="*/ 31 w 78"/>
                <a:gd name="T35" fmla="*/ 38 h 50"/>
                <a:gd name="T36" fmla="*/ 42 w 78"/>
                <a:gd name="T37" fmla="*/ 31 h 50"/>
                <a:gd name="T38" fmla="*/ 54 w 78"/>
                <a:gd name="T39" fmla="*/ 31 h 50"/>
                <a:gd name="T40" fmla="*/ 61 w 78"/>
                <a:gd name="T41" fmla="*/ 31 h 50"/>
                <a:gd name="T42" fmla="*/ 71 w 78"/>
                <a:gd name="T43" fmla="*/ 34 h 50"/>
                <a:gd name="T44" fmla="*/ 75 w 78"/>
                <a:gd name="T45" fmla="*/ 31 h 50"/>
                <a:gd name="T46" fmla="*/ 75 w 78"/>
                <a:gd name="T47" fmla="*/ 25 h 50"/>
                <a:gd name="T48" fmla="*/ 65 w 78"/>
                <a:gd name="T49" fmla="*/ 19 h 50"/>
                <a:gd name="T50" fmla="*/ 57 w 78"/>
                <a:gd name="T51" fmla="*/ 19 h 50"/>
                <a:gd name="T52" fmla="*/ 46 w 78"/>
                <a:gd name="T53" fmla="*/ 12 h 50"/>
                <a:gd name="T54" fmla="*/ 44 w 78"/>
                <a:gd name="T55" fmla="*/ 12 h 50"/>
                <a:gd name="T56" fmla="*/ 59 w 78"/>
                <a:gd name="T57" fmla="*/ 15 h 50"/>
                <a:gd name="T58" fmla="*/ 59 w 78"/>
                <a:gd name="T59" fmla="*/ 10 h 50"/>
                <a:gd name="T60" fmla="*/ 50 w 78"/>
                <a:gd name="T61" fmla="*/ 10 h 50"/>
                <a:gd name="T62" fmla="*/ 44 w 78"/>
                <a:gd name="T63" fmla="*/ 4 h 50"/>
                <a:gd name="T64" fmla="*/ 40 w 78"/>
                <a:gd name="T65" fmla="*/ 2 h 50"/>
                <a:gd name="T66" fmla="*/ 21 w 78"/>
                <a:gd name="T67" fmla="*/ 0 h 50"/>
                <a:gd name="T68" fmla="*/ 10 w 78"/>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50">
                  <a:moveTo>
                    <a:pt x="69" y="36"/>
                  </a:moveTo>
                  <a:lnTo>
                    <a:pt x="71" y="38"/>
                  </a:lnTo>
                  <a:lnTo>
                    <a:pt x="73" y="38"/>
                  </a:lnTo>
                  <a:lnTo>
                    <a:pt x="71" y="40"/>
                  </a:lnTo>
                  <a:lnTo>
                    <a:pt x="69" y="38"/>
                  </a:lnTo>
                  <a:lnTo>
                    <a:pt x="67" y="36"/>
                  </a:lnTo>
                  <a:lnTo>
                    <a:pt x="69" y="36"/>
                  </a:lnTo>
                  <a:lnTo>
                    <a:pt x="69" y="36"/>
                  </a:lnTo>
                  <a:close/>
                  <a:moveTo>
                    <a:pt x="8" y="4"/>
                  </a:moveTo>
                  <a:lnTo>
                    <a:pt x="8" y="6"/>
                  </a:lnTo>
                  <a:lnTo>
                    <a:pt x="6" y="10"/>
                  </a:lnTo>
                  <a:lnTo>
                    <a:pt x="8" y="12"/>
                  </a:lnTo>
                  <a:lnTo>
                    <a:pt x="8" y="17"/>
                  </a:lnTo>
                  <a:lnTo>
                    <a:pt x="4" y="19"/>
                  </a:lnTo>
                  <a:lnTo>
                    <a:pt x="4" y="21"/>
                  </a:lnTo>
                  <a:lnTo>
                    <a:pt x="6" y="25"/>
                  </a:lnTo>
                  <a:lnTo>
                    <a:pt x="6" y="27"/>
                  </a:lnTo>
                  <a:lnTo>
                    <a:pt x="4" y="29"/>
                  </a:lnTo>
                  <a:lnTo>
                    <a:pt x="0" y="36"/>
                  </a:lnTo>
                  <a:lnTo>
                    <a:pt x="0" y="38"/>
                  </a:lnTo>
                  <a:lnTo>
                    <a:pt x="2" y="38"/>
                  </a:lnTo>
                  <a:lnTo>
                    <a:pt x="4" y="42"/>
                  </a:lnTo>
                  <a:lnTo>
                    <a:pt x="4" y="46"/>
                  </a:lnTo>
                  <a:lnTo>
                    <a:pt x="8" y="46"/>
                  </a:lnTo>
                  <a:lnTo>
                    <a:pt x="8" y="48"/>
                  </a:lnTo>
                  <a:lnTo>
                    <a:pt x="10" y="50"/>
                  </a:lnTo>
                  <a:lnTo>
                    <a:pt x="12" y="44"/>
                  </a:lnTo>
                  <a:lnTo>
                    <a:pt x="19" y="38"/>
                  </a:lnTo>
                  <a:lnTo>
                    <a:pt x="16" y="36"/>
                  </a:lnTo>
                  <a:lnTo>
                    <a:pt x="19" y="34"/>
                  </a:lnTo>
                  <a:lnTo>
                    <a:pt x="21" y="36"/>
                  </a:lnTo>
                  <a:lnTo>
                    <a:pt x="25" y="36"/>
                  </a:lnTo>
                  <a:lnTo>
                    <a:pt x="27" y="31"/>
                  </a:lnTo>
                  <a:lnTo>
                    <a:pt x="29" y="31"/>
                  </a:lnTo>
                  <a:lnTo>
                    <a:pt x="29" y="36"/>
                  </a:lnTo>
                  <a:lnTo>
                    <a:pt x="31" y="38"/>
                  </a:lnTo>
                  <a:lnTo>
                    <a:pt x="38" y="36"/>
                  </a:lnTo>
                  <a:lnTo>
                    <a:pt x="42" y="31"/>
                  </a:lnTo>
                  <a:lnTo>
                    <a:pt x="48" y="29"/>
                  </a:lnTo>
                  <a:lnTo>
                    <a:pt x="54" y="31"/>
                  </a:lnTo>
                  <a:lnTo>
                    <a:pt x="59" y="29"/>
                  </a:lnTo>
                  <a:lnTo>
                    <a:pt x="61" y="31"/>
                  </a:lnTo>
                  <a:lnTo>
                    <a:pt x="65" y="31"/>
                  </a:lnTo>
                  <a:lnTo>
                    <a:pt x="71" y="34"/>
                  </a:lnTo>
                  <a:lnTo>
                    <a:pt x="73" y="31"/>
                  </a:lnTo>
                  <a:lnTo>
                    <a:pt x="75" y="31"/>
                  </a:lnTo>
                  <a:lnTo>
                    <a:pt x="78" y="27"/>
                  </a:lnTo>
                  <a:lnTo>
                    <a:pt x="75" y="25"/>
                  </a:lnTo>
                  <a:lnTo>
                    <a:pt x="67" y="19"/>
                  </a:lnTo>
                  <a:lnTo>
                    <a:pt x="65" y="19"/>
                  </a:lnTo>
                  <a:lnTo>
                    <a:pt x="59" y="19"/>
                  </a:lnTo>
                  <a:lnTo>
                    <a:pt x="57" y="19"/>
                  </a:lnTo>
                  <a:lnTo>
                    <a:pt x="50" y="17"/>
                  </a:lnTo>
                  <a:lnTo>
                    <a:pt x="46" y="12"/>
                  </a:lnTo>
                  <a:lnTo>
                    <a:pt x="42" y="12"/>
                  </a:lnTo>
                  <a:lnTo>
                    <a:pt x="44" y="12"/>
                  </a:lnTo>
                  <a:lnTo>
                    <a:pt x="50" y="12"/>
                  </a:lnTo>
                  <a:lnTo>
                    <a:pt x="59" y="15"/>
                  </a:lnTo>
                  <a:lnTo>
                    <a:pt x="61" y="12"/>
                  </a:lnTo>
                  <a:lnTo>
                    <a:pt x="59" y="10"/>
                  </a:lnTo>
                  <a:lnTo>
                    <a:pt x="57" y="10"/>
                  </a:lnTo>
                  <a:lnTo>
                    <a:pt x="50" y="10"/>
                  </a:lnTo>
                  <a:lnTo>
                    <a:pt x="48" y="4"/>
                  </a:lnTo>
                  <a:lnTo>
                    <a:pt x="44" y="4"/>
                  </a:lnTo>
                  <a:lnTo>
                    <a:pt x="42" y="4"/>
                  </a:lnTo>
                  <a:lnTo>
                    <a:pt x="40" y="2"/>
                  </a:lnTo>
                  <a:lnTo>
                    <a:pt x="23" y="0"/>
                  </a:lnTo>
                  <a:lnTo>
                    <a:pt x="21" y="0"/>
                  </a:lnTo>
                  <a:lnTo>
                    <a:pt x="16" y="0"/>
                  </a:lnTo>
                  <a:lnTo>
                    <a:pt x="10" y="0"/>
                  </a:lnTo>
                  <a:lnTo>
                    <a:pt x="8" y="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81" name="Freeform 169">
              <a:extLst>
                <a:ext uri="{FF2B5EF4-FFF2-40B4-BE49-F238E27FC236}">
                  <a16:creationId xmlns:a16="http://schemas.microsoft.com/office/drawing/2014/main" id="{850DF8F8-231A-4AC2-86B6-CE20B6DF591D}"/>
                </a:ext>
              </a:extLst>
            </p:cNvPr>
            <p:cNvSpPr>
              <a:spLocks noEditPoints="1"/>
            </p:cNvSpPr>
            <p:nvPr/>
          </p:nvSpPr>
          <p:spPr bwMode="auto">
            <a:xfrm>
              <a:off x="3486697" y="1576476"/>
              <a:ext cx="679555" cy="818400"/>
            </a:xfrm>
            <a:custGeom>
              <a:avLst/>
              <a:gdLst>
                <a:gd name="T0" fmla="*/ 215 w 843"/>
                <a:gd name="T1" fmla="*/ 1031 h 1081"/>
                <a:gd name="T2" fmla="*/ 154 w 843"/>
                <a:gd name="T3" fmla="*/ 1001 h 1081"/>
                <a:gd name="T4" fmla="*/ 141 w 843"/>
                <a:gd name="T5" fmla="*/ 938 h 1081"/>
                <a:gd name="T6" fmla="*/ 143 w 843"/>
                <a:gd name="T7" fmla="*/ 902 h 1081"/>
                <a:gd name="T8" fmla="*/ 124 w 843"/>
                <a:gd name="T9" fmla="*/ 860 h 1081"/>
                <a:gd name="T10" fmla="*/ 124 w 843"/>
                <a:gd name="T11" fmla="*/ 818 h 1081"/>
                <a:gd name="T12" fmla="*/ 167 w 843"/>
                <a:gd name="T13" fmla="*/ 799 h 1081"/>
                <a:gd name="T14" fmla="*/ 167 w 843"/>
                <a:gd name="T15" fmla="*/ 776 h 1081"/>
                <a:gd name="T16" fmla="*/ 202 w 843"/>
                <a:gd name="T17" fmla="*/ 721 h 1081"/>
                <a:gd name="T18" fmla="*/ 200 w 843"/>
                <a:gd name="T19" fmla="*/ 681 h 1081"/>
                <a:gd name="T20" fmla="*/ 184 w 843"/>
                <a:gd name="T21" fmla="*/ 632 h 1081"/>
                <a:gd name="T22" fmla="*/ 167 w 843"/>
                <a:gd name="T23" fmla="*/ 603 h 1081"/>
                <a:gd name="T24" fmla="*/ 169 w 843"/>
                <a:gd name="T25" fmla="*/ 493 h 1081"/>
                <a:gd name="T26" fmla="*/ 72 w 843"/>
                <a:gd name="T27" fmla="*/ 398 h 1081"/>
                <a:gd name="T28" fmla="*/ 11 w 843"/>
                <a:gd name="T29" fmla="*/ 339 h 1081"/>
                <a:gd name="T30" fmla="*/ 34 w 843"/>
                <a:gd name="T31" fmla="*/ 299 h 1081"/>
                <a:gd name="T32" fmla="*/ 127 w 843"/>
                <a:gd name="T33" fmla="*/ 236 h 1081"/>
                <a:gd name="T34" fmla="*/ 173 w 843"/>
                <a:gd name="T35" fmla="*/ 143 h 1081"/>
                <a:gd name="T36" fmla="*/ 276 w 843"/>
                <a:gd name="T37" fmla="*/ 114 h 1081"/>
                <a:gd name="T38" fmla="*/ 344 w 843"/>
                <a:gd name="T39" fmla="*/ 118 h 1081"/>
                <a:gd name="T40" fmla="*/ 439 w 843"/>
                <a:gd name="T41" fmla="*/ 139 h 1081"/>
                <a:gd name="T42" fmla="*/ 508 w 843"/>
                <a:gd name="T43" fmla="*/ 95 h 1081"/>
                <a:gd name="T44" fmla="*/ 544 w 843"/>
                <a:gd name="T45" fmla="*/ 44 h 1081"/>
                <a:gd name="T46" fmla="*/ 696 w 843"/>
                <a:gd name="T47" fmla="*/ 38 h 1081"/>
                <a:gd name="T48" fmla="*/ 599 w 843"/>
                <a:gd name="T49" fmla="*/ 53 h 1081"/>
                <a:gd name="T50" fmla="*/ 723 w 843"/>
                <a:gd name="T51" fmla="*/ 78 h 1081"/>
                <a:gd name="T52" fmla="*/ 611 w 843"/>
                <a:gd name="T53" fmla="*/ 118 h 1081"/>
                <a:gd name="T54" fmla="*/ 660 w 843"/>
                <a:gd name="T55" fmla="*/ 165 h 1081"/>
                <a:gd name="T56" fmla="*/ 681 w 843"/>
                <a:gd name="T57" fmla="*/ 217 h 1081"/>
                <a:gd name="T58" fmla="*/ 841 w 843"/>
                <a:gd name="T59" fmla="*/ 183 h 1081"/>
                <a:gd name="T60" fmla="*/ 782 w 843"/>
                <a:gd name="T61" fmla="*/ 253 h 1081"/>
                <a:gd name="T62" fmla="*/ 715 w 843"/>
                <a:gd name="T63" fmla="*/ 375 h 1081"/>
                <a:gd name="T64" fmla="*/ 715 w 843"/>
                <a:gd name="T65" fmla="*/ 445 h 1081"/>
                <a:gd name="T66" fmla="*/ 685 w 843"/>
                <a:gd name="T67" fmla="*/ 485 h 1081"/>
                <a:gd name="T68" fmla="*/ 672 w 843"/>
                <a:gd name="T69" fmla="*/ 529 h 1081"/>
                <a:gd name="T70" fmla="*/ 677 w 843"/>
                <a:gd name="T71" fmla="*/ 580 h 1081"/>
                <a:gd name="T72" fmla="*/ 622 w 843"/>
                <a:gd name="T73" fmla="*/ 590 h 1081"/>
                <a:gd name="T74" fmla="*/ 595 w 843"/>
                <a:gd name="T75" fmla="*/ 622 h 1081"/>
                <a:gd name="T76" fmla="*/ 656 w 843"/>
                <a:gd name="T77" fmla="*/ 679 h 1081"/>
                <a:gd name="T78" fmla="*/ 613 w 843"/>
                <a:gd name="T79" fmla="*/ 694 h 1081"/>
                <a:gd name="T80" fmla="*/ 559 w 843"/>
                <a:gd name="T81" fmla="*/ 704 h 1081"/>
                <a:gd name="T82" fmla="*/ 626 w 843"/>
                <a:gd name="T83" fmla="*/ 742 h 1081"/>
                <a:gd name="T84" fmla="*/ 554 w 843"/>
                <a:gd name="T85" fmla="*/ 795 h 1081"/>
                <a:gd name="T86" fmla="*/ 470 w 843"/>
                <a:gd name="T87" fmla="*/ 820 h 1081"/>
                <a:gd name="T88" fmla="*/ 386 w 843"/>
                <a:gd name="T89" fmla="*/ 879 h 1081"/>
                <a:gd name="T90" fmla="*/ 316 w 843"/>
                <a:gd name="T91" fmla="*/ 904 h 1081"/>
                <a:gd name="T92" fmla="*/ 297 w 843"/>
                <a:gd name="T93" fmla="*/ 972 h 1081"/>
                <a:gd name="T94" fmla="*/ 264 w 843"/>
                <a:gd name="T95" fmla="*/ 1022 h 1081"/>
                <a:gd name="T96" fmla="*/ 240 w 843"/>
                <a:gd name="T97" fmla="*/ 1069 h 1081"/>
                <a:gd name="T98" fmla="*/ 297 w 843"/>
                <a:gd name="T99" fmla="*/ 984 h 1081"/>
                <a:gd name="T100" fmla="*/ 584 w 843"/>
                <a:gd name="T101" fmla="*/ 725 h 1081"/>
                <a:gd name="T102" fmla="*/ 651 w 843"/>
                <a:gd name="T103" fmla="*/ 628 h 1081"/>
                <a:gd name="T104" fmla="*/ 710 w 843"/>
                <a:gd name="T105" fmla="*/ 552 h 1081"/>
                <a:gd name="T106" fmla="*/ 694 w 843"/>
                <a:gd name="T107" fmla="*/ 464 h 1081"/>
                <a:gd name="T108" fmla="*/ 738 w 843"/>
                <a:gd name="T109" fmla="*/ 257 h 1081"/>
                <a:gd name="T110" fmla="*/ 523 w 843"/>
                <a:gd name="T111" fmla="*/ 25 h 1081"/>
                <a:gd name="T112" fmla="*/ 434 w 843"/>
                <a:gd name="T113" fmla="*/ 120 h 1081"/>
                <a:gd name="T114" fmla="*/ 156 w 843"/>
                <a:gd name="T115" fmla="*/ 481 h 1081"/>
                <a:gd name="T116" fmla="*/ 158 w 843"/>
                <a:gd name="T117" fmla="*/ 563 h 1081"/>
                <a:gd name="T118" fmla="*/ 146 w 843"/>
                <a:gd name="T119" fmla="*/ 622 h 1081"/>
                <a:gd name="T120" fmla="*/ 127 w 843"/>
                <a:gd name="T121" fmla="*/ 877 h 1081"/>
                <a:gd name="T122" fmla="*/ 192 w 843"/>
                <a:gd name="T123" fmla="*/ 681 h 1081"/>
                <a:gd name="T124" fmla="*/ 167 w 843"/>
                <a:gd name="T125" fmla="*/ 731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3" h="1081">
                  <a:moveTo>
                    <a:pt x="251" y="1071"/>
                  </a:moveTo>
                  <a:lnTo>
                    <a:pt x="243" y="1067"/>
                  </a:lnTo>
                  <a:lnTo>
                    <a:pt x="236" y="1067"/>
                  </a:lnTo>
                  <a:lnTo>
                    <a:pt x="236" y="1065"/>
                  </a:lnTo>
                  <a:lnTo>
                    <a:pt x="236" y="1062"/>
                  </a:lnTo>
                  <a:lnTo>
                    <a:pt x="238" y="1062"/>
                  </a:lnTo>
                  <a:lnTo>
                    <a:pt x="238" y="1060"/>
                  </a:lnTo>
                  <a:lnTo>
                    <a:pt x="236" y="1060"/>
                  </a:lnTo>
                  <a:lnTo>
                    <a:pt x="234" y="1062"/>
                  </a:lnTo>
                  <a:lnTo>
                    <a:pt x="232" y="1062"/>
                  </a:lnTo>
                  <a:lnTo>
                    <a:pt x="232" y="1067"/>
                  </a:lnTo>
                  <a:lnTo>
                    <a:pt x="230" y="1067"/>
                  </a:lnTo>
                  <a:lnTo>
                    <a:pt x="228" y="1067"/>
                  </a:lnTo>
                  <a:lnTo>
                    <a:pt x="228" y="1069"/>
                  </a:lnTo>
                  <a:lnTo>
                    <a:pt x="228" y="1071"/>
                  </a:lnTo>
                  <a:lnTo>
                    <a:pt x="226" y="1073"/>
                  </a:lnTo>
                  <a:lnTo>
                    <a:pt x="224" y="1071"/>
                  </a:lnTo>
                  <a:lnTo>
                    <a:pt x="226" y="1069"/>
                  </a:lnTo>
                  <a:lnTo>
                    <a:pt x="228" y="1067"/>
                  </a:lnTo>
                  <a:lnTo>
                    <a:pt x="226" y="1062"/>
                  </a:lnTo>
                  <a:lnTo>
                    <a:pt x="230" y="1058"/>
                  </a:lnTo>
                  <a:lnTo>
                    <a:pt x="230" y="1056"/>
                  </a:lnTo>
                  <a:lnTo>
                    <a:pt x="228" y="1058"/>
                  </a:lnTo>
                  <a:lnTo>
                    <a:pt x="224" y="1065"/>
                  </a:lnTo>
                  <a:lnTo>
                    <a:pt x="221" y="1069"/>
                  </a:lnTo>
                  <a:lnTo>
                    <a:pt x="219" y="1067"/>
                  </a:lnTo>
                  <a:lnTo>
                    <a:pt x="219" y="1065"/>
                  </a:lnTo>
                  <a:lnTo>
                    <a:pt x="224" y="1062"/>
                  </a:lnTo>
                  <a:lnTo>
                    <a:pt x="224" y="1058"/>
                  </a:lnTo>
                  <a:lnTo>
                    <a:pt x="226" y="1054"/>
                  </a:lnTo>
                  <a:lnTo>
                    <a:pt x="224" y="1054"/>
                  </a:lnTo>
                  <a:lnTo>
                    <a:pt x="224" y="1054"/>
                  </a:lnTo>
                  <a:lnTo>
                    <a:pt x="221" y="1058"/>
                  </a:lnTo>
                  <a:lnTo>
                    <a:pt x="219" y="1058"/>
                  </a:lnTo>
                  <a:lnTo>
                    <a:pt x="217" y="1058"/>
                  </a:lnTo>
                  <a:lnTo>
                    <a:pt x="219" y="1054"/>
                  </a:lnTo>
                  <a:lnTo>
                    <a:pt x="221" y="1052"/>
                  </a:lnTo>
                  <a:lnTo>
                    <a:pt x="221" y="1052"/>
                  </a:lnTo>
                  <a:lnTo>
                    <a:pt x="219" y="1052"/>
                  </a:lnTo>
                  <a:lnTo>
                    <a:pt x="217" y="1054"/>
                  </a:lnTo>
                  <a:lnTo>
                    <a:pt x="215" y="1056"/>
                  </a:lnTo>
                  <a:lnTo>
                    <a:pt x="215" y="1058"/>
                  </a:lnTo>
                  <a:lnTo>
                    <a:pt x="213" y="1054"/>
                  </a:lnTo>
                  <a:lnTo>
                    <a:pt x="213" y="1054"/>
                  </a:lnTo>
                  <a:lnTo>
                    <a:pt x="211" y="1054"/>
                  </a:lnTo>
                  <a:lnTo>
                    <a:pt x="209" y="1054"/>
                  </a:lnTo>
                  <a:lnTo>
                    <a:pt x="207" y="1054"/>
                  </a:lnTo>
                  <a:lnTo>
                    <a:pt x="209" y="1054"/>
                  </a:lnTo>
                  <a:lnTo>
                    <a:pt x="213" y="1050"/>
                  </a:lnTo>
                  <a:lnTo>
                    <a:pt x="215" y="1046"/>
                  </a:lnTo>
                  <a:lnTo>
                    <a:pt x="217" y="1046"/>
                  </a:lnTo>
                  <a:lnTo>
                    <a:pt x="221" y="1041"/>
                  </a:lnTo>
                  <a:lnTo>
                    <a:pt x="219" y="1041"/>
                  </a:lnTo>
                  <a:lnTo>
                    <a:pt x="215" y="1043"/>
                  </a:lnTo>
                  <a:lnTo>
                    <a:pt x="213" y="1046"/>
                  </a:lnTo>
                  <a:lnTo>
                    <a:pt x="211" y="1043"/>
                  </a:lnTo>
                  <a:lnTo>
                    <a:pt x="213" y="1043"/>
                  </a:lnTo>
                  <a:lnTo>
                    <a:pt x="215" y="1041"/>
                  </a:lnTo>
                  <a:lnTo>
                    <a:pt x="219" y="1039"/>
                  </a:lnTo>
                  <a:lnTo>
                    <a:pt x="221" y="1037"/>
                  </a:lnTo>
                  <a:lnTo>
                    <a:pt x="226" y="1037"/>
                  </a:lnTo>
                  <a:lnTo>
                    <a:pt x="226" y="1033"/>
                  </a:lnTo>
                  <a:lnTo>
                    <a:pt x="224" y="1031"/>
                  </a:lnTo>
                  <a:lnTo>
                    <a:pt x="221" y="1031"/>
                  </a:lnTo>
                  <a:lnTo>
                    <a:pt x="217" y="1037"/>
                  </a:lnTo>
                  <a:lnTo>
                    <a:pt x="213" y="1039"/>
                  </a:lnTo>
                  <a:lnTo>
                    <a:pt x="209" y="1041"/>
                  </a:lnTo>
                  <a:lnTo>
                    <a:pt x="207" y="1039"/>
                  </a:lnTo>
                  <a:lnTo>
                    <a:pt x="209" y="1039"/>
                  </a:lnTo>
                  <a:lnTo>
                    <a:pt x="211" y="1037"/>
                  </a:lnTo>
                  <a:lnTo>
                    <a:pt x="215" y="1035"/>
                  </a:lnTo>
                  <a:lnTo>
                    <a:pt x="215" y="1031"/>
                  </a:lnTo>
                  <a:lnTo>
                    <a:pt x="213" y="1029"/>
                  </a:lnTo>
                  <a:lnTo>
                    <a:pt x="211" y="1027"/>
                  </a:lnTo>
                  <a:lnTo>
                    <a:pt x="209" y="1029"/>
                  </a:lnTo>
                  <a:lnTo>
                    <a:pt x="209" y="1031"/>
                  </a:lnTo>
                  <a:lnTo>
                    <a:pt x="211" y="1033"/>
                  </a:lnTo>
                  <a:lnTo>
                    <a:pt x="211" y="1035"/>
                  </a:lnTo>
                  <a:lnTo>
                    <a:pt x="209" y="1035"/>
                  </a:lnTo>
                  <a:lnTo>
                    <a:pt x="207" y="1035"/>
                  </a:lnTo>
                  <a:lnTo>
                    <a:pt x="202" y="1035"/>
                  </a:lnTo>
                  <a:lnTo>
                    <a:pt x="200" y="1035"/>
                  </a:lnTo>
                  <a:lnTo>
                    <a:pt x="198" y="1037"/>
                  </a:lnTo>
                  <a:lnTo>
                    <a:pt x="198" y="1039"/>
                  </a:lnTo>
                  <a:lnTo>
                    <a:pt x="196" y="1041"/>
                  </a:lnTo>
                  <a:lnTo>
                    <a:pt x="194" y="1039"/>
                  </a:lnTo>
                  <a:lnTo>
                    <a:pt x="192" y="1037"/>
                  </a:lnTo>
                  <a:lnTo>
                    <a:pt x="188" y="1039"/>
                  </a:lnTo>
                  <a:lnTo>
                    <a:pt x="186" y="1041"/>
                  </a:lnTo>
                  <a:lnTo>
                    <a:pt x="184" y="1039"/>
                  </a:lnTo>
                  <a:lnTo>
                    <a:pt x="181" y="1041"/>
                  </a:lnTo>
                  <a:lnTo>
                    <a:pt x="181" y="1041"/>
                  </a:lnTo>
                  <a:lnTo>
                    <a:pt x="184" y="1043"/>
                  </a:lnTo>
                  <a:lnTo>
                    <a:pt x="181" y="1046"/>
                  </a:lnTo>
                  <a:lnTo>
                    <a:pt x="175" y="1043"/>
                  </a:lnTo>
                  <a:lnTo>
                    <a:pt x="175" y="1041"/>
                  </a:lnTo>
                  <a:lnTo>
                    <a:pt x="177" y="1039"/>
                  </a:lnTo>
                  <a:lnTo>
                    <a:pt x="179" y="1039"/>
                  </a:lnTo>
                  <a:lnTo>
                    <a:pt x="181" y="1037"/>
                  </a:lnTo>
                  <a:lnTo>
                    <a:pt x="181" y="1035"/>
                  </a:lnTo>
                  <a:lnTo>
                    <a:pt x="179" y="1033"/>
                  </a:lnTo>
                  <a:lnTo>
                    <a:pt x="177" y="1031"/>
                  </a:lnTo>
                  <a:lnTo>
                    <a:pt x="175" y="1027"/>
                  </a:lnTo>
                  <a:lnTo>
                    <a:pt x="175" y="1027"/>
                  </a:lnTo>
                  <a:lnTo>
                    <a:pt x="173" y="1027"/>
                  </a:lnTo>
                  <a:lnTo>
                    <a:pt x="167" y="1031"/>
                  </a:lnTo>
                  <a:lnTo>
                    <a:pt x="165" y="1029"/>
                  </a:lnTo>
                  <a:lnTo>
                    <a:pt x="165" y="1027"/>
                  </a:lnTo>
                  <a:lnTo>
                    <a:pt x="167" y="1024"/>
                  </a:lnTo>
                  <a:lnTo>
                    <a:pt x="167" y="1022"/>
                  </a:lnTo>
                  <a:lnTo>
                    <a:pt x="162" y="1022"/>
                  </a:lnTo>
                  <a:lnTo>
                    <a:pt x="162" y="1020"/>
                  </a:lnTo>
                  <a:lnTo>
                    <a:pt x="167" y="1018"/>
                  </a:lnTo>
                  <a:lnTo>
                    <a:pt x="171" y="1018"/>
                  </a:lnTo>
                  <a:lnTo>
                    <a:pt x="171" y="1018"/>
                  </a:lnTo>
                  <a:lnTo>
                    <a:pt x="171" y="1016"/>
                  </a:lnTo>
                  <a:lnTo>
                    <a:pt x="169" y="1016"/>
                  </a:lnTo>
                  <a:lnTo>
                    <a:pt x="165" y="1016"/>
                  </a:lnTo>
                  <a:lnTo>
                    <a:pt x="162" y="1018"/>
                  </a:lnTo>
                  <a:lnTo>
                    <a:pt x="158" y="1020"/>
                  </a:lnTo>
                  <a:lnTo>
                    <a:pt x="154" y="1018"/>
                  </a:lnTo>
                  <a:lnTo>
                    <a:pt x="154" y="1016"/>
                  </a:lnTo>
                  <a:lnTo>
                    <a:pt x="158" y="1016"/>
                  </a:lnTo>
                  <a:lnTo>
                    <a:pt x="160" y="1014"/>
                  </a:lnTo>
                  <a:lnTo>
                    <a:pt x="160" y="1010"/>
                  </a:lnTo>
                  <a:lnTo>
                    <a:pt x="165" y="1008"/>
                  </a:lnTo>
                  <a:lnTo>
                    <a:pt x="165" y="1008"/>
                  </a:lnTo>
                  <a:lnTo>
                    <a:pt x="165" y="1006"/>
                  </a:lnTo>
                  <a:lnTo>
                    <a:pt x="160" y="1006"/>
                  </a:lnTo>
                  <a:lnTo>
                    <a:pt x="158" y="1008"/>
                  </a:lnTo>
                  <a:lnTo>
                    <a:pt x="156" y="1008"/>
                  </a:lnTo>
                  <a:lnTo>
                    <a:pt x="154" y="1006"/>
                  </a:lnTo>
                  <a:lnTo>
                    <a:pt x="156" y="1003"/>
                  </a:lnTo>
                  <a:lnTo>
                    <a:pt x="158" y="1003"/>
                  </a:lnTo>
                  <a:lnTo>
                    <a:pt x="160" y="1003"/>
                  </a:lnTo>
                  <a:lnTo>
                    <a:pt x="162" y="1001"/>
                  </a:lnTo>
                  <a:lnTo>
                    <a:pt x="165" y="999"/>
                  </a:lnTo>
                  <a:lnTo>
                    <a:pt x="165" y="999"/>
                  </a:lnTo>
                  <a:lnTo>
                    <a:pt x="167" y="997"/>
                  </a:lnTo>
                  <a:lnTo>
                    <a:pt x="165" y="995"/>
                  </a:lnTo>
                  <a:lnTo>
                    <a:pt x="160" y="997"/>
                  </a:lnTo>
                  <a:lnTo>
                    <a:pt x="158" y="999"/>
                  </a:lnTo>
                  <a:lnTo>
                    <a:pt x="156" y="1001"/>
                  </a:lnTo>
                  <a:lnTo>
                    <a:pt x="154" y="1001"/>
                  </a:lnTo>
                  <a:lnTo>
                    <a:pt x="154" y="999"/>
                  </a:lnTo>
                  <a:lnTo>
                    <a:pt x="158" y="997"/>
                  </a:lnTo>
                  <a:lnTo>
                    <a:pt x="158" y="995"/>
                  </a:lnTo>
                  <a:lnTo>
                    <a:pt x="156" y="993"/>
                  </a:lnTo>
                  <a:lnTo>
                    <a:pt x="158" y="993"/>
                  </a:lnTo>
                  <a:lnTo>
                    <a:pt x="158" y="991"/>
                  </a:lnTo>
                  <a:lnTo>
                    <a:pt x="156" y="989"/>
                  </a:lnTo>
                  <a:lnTo>
                    <a:pt x="154" y="989"/>
                  </a:lnTo>
                  <a:lnTo>
                    <a:pt x="154" y="989"/>
                  </a:lnTo>
                  <a:lnTo>
                    <a:pt x="154" y="987"/>
                  </a:lnTo>
                  <a:lnTo>
                    <a:pt x="154" y="984"/>
                  </a:lnTo>
                  <a:lnTo>
                    <a:pt x="152" y="984"/>
                  </a:lnTo>
                  <a:lnTo>
                    <a:pt x="150" y="984"/>
                  </a:lnTo>
                  <a:lnTo>
                    <a:pt x="148" y="984"/>
                  </a:lnTo>
                  <a:lnTo>
                    <a:pt x="148" y="984"/>
                  </a:lnTo>
                  <a:lnTo>
                    <a:pt x="150" y="980"/>
                  </a:lnTo>
                  <a:lnTo>
                    <a:pt x="152" y="978"/>
                  </a:lnTo>
                  <a:lnTo>
                    <a:pt x="152" y="978"/>
                  </a:lnTo>
                  <a:lnTo>
                    <a:pt x="156" y="974"/>
                  </a:lnTo>
                  <a:lnTo>
                    <a:pt x="154" y="972"/>
                  </a:lnTo>
                  <a:lnTo>
                    <a:pt x="154" y="970"/>
                  </a:lnTo>
                  <a:lnTo>
                    <a:pt x="156" y="968"/>
                  </a:lnTo>
                  <a:lnTo>
                    <a:pt x="154" y="968"/>
                  </a:lnTo>
                  <a:lnTo>
                    <a:pt x="154" y="968"/>
                  </a:lnTo>
                  <a:lnTo>
                    <a:pt x="152" y="970"/>
                  </a:lnTo>
                  <a:lnTo>
                    <a:pt x="152" y="968"/>
                  </a:lnTo>
                  <a:lnTo>
                    <a:pt x="148" y="968"/>
                  </a:lnTo>
                  <a:lnTo>
                    <a:pt x="148" y="968"/>
                  </a:lnTo>
                  <a:lnTo>
                    <a:pt x="146" y="968"/>
                  </a:lnTo>
                  <a:lnTo>
                    <a:pt x="143" y="965"/>
                  </a:lnTo>
                  <a:lnTo>
                    <a:pt x="146" y="963"/>
                  </a:lnTo>
                  <a:lnTo>
                    <a:pt x="150" y="961"/>
                  </a:lnTo>
                  <a:lnTo>
                    <a:pt x="150" y="959"/>
                  </a:lnTo>
                  <a:lnTo>
                    <a:pt x="148" y="957"/>
                  </a:lnTo>
                  <a:lnTo>
                    <a:pt x="146" y="957"/>
                  </a:lnTo>
                  <a:lnTo>
                    <a:pt x="141" y="959"/>
                  </a:lnTo>
                  <a:lnTo>
                    <a:pt x="139" y="959"/>
                  </a:lnTo>
                  <a:lnTo>
                    <a:pt x="139" y="957"/>
                  </a:lnTo>
                  <a:lnTo>
                    <a:pt x="139" y="955"/>
                  </a:lnTo>
                  <a:lnTo>
                    <a:pt x="141" y="955"/>
                  </a:lnTo>
                  <a:lnTo>
                    <a:pt x="146" y="955"/>
                  </a:lnTo>
                  <a:lnTo>
                    <a:pt x="150" y="955"/>
                  </a:lnTo>
                  <a:lnTo>
                    <a:pt x="152" y="953"/>
                  </a:lnTo>
                  <a:lnTo>
                    <a:pt x="150" y="953"/>
                  </a:lnTo>
                  <a:lnTo>
                    <a:pt x="148" y="951"/>
                  </a:lnTo>
                  <a:lnTo>
                    <a:pt x="143" y="953"/>
                  </a:lnTo>
                  <a:lnTo>
                    <a:pt x="141" y="953"/>
                  </a:lnTo>
                  <a:lnTo>
                    <a:pt x="139" y="953"/>
                  </a:lnTo>
                  <a:lnTo>
                    <a:pt x="137" y="951"/>
                  </a:lnTo>
                  <a:lnTo>
                    <a:pt x="141" y="949"/>
                  </a:lnTo>
                  <a:lnTo>
                    <a:pt x="146" y="949"/>
                  </a:lnTo>
                  <a:lnTo>
                    <a:pt x="148" y="946"/>
                  </a:lnTo>
                  <a:lnTo>
                    <a:pt x="148" y="946"/>
                  </a:lnTo>
                  <a:lnTo>
                    <a:pt x="143" y="946"/>
                  </a:lnTo>
                  <a:lnTo>
                    <a:pt x="141" y="944"/>
                  </a:lnTo>
                  <a:lnTo>
                    <a:pt x="143" y="944"/>
                  </a:lnTo>
                  <a:lnTo>
                    <a:pt x="146" y="944"/>
                  </a:lnTo>
                  <a:lnTo>
                    <a:pt x="148" y="944"/>
                  </a:lnTo>
                  <a:lnTo>
                    <a:pt x="152" y="944"/>
                  </a:lnTo>
                  <a:lnTo>
                    <a:pt x="154" y="942"/>
                  </a:lnTo>
                  <a:lnTo>
                    <a:pt x="154" y="940"/>
                  </a:lnTo>
                  <a:lnTo>
                    <a:pt x="152" y="942"/>
                  </a:lnTo>
                  <a:lnTo>
                    <a:pt x="150" y="942"/>
                  </a:lnTo>
                  <a:lnTo>
                    <a:pt x="146" y="942"/>
                  </a:lnTo>
                  <a:lnTo>
                    <a:pt x="146" y="942"/>
                  </a:lnTo>
                  <a:lnTo>
                    <a:pt x="141" y="942"/>
                  </a:lnTo>
                  <a:lnTo>
                    <a:pt x="141" y="944"/>
                  </a:lnTo>
                  <a:lnTo>
                    <a:pt x="139" y="944"/>
                  </a:lnTo>
                  <a:lnTo>
                    <a:pt x="135" y="942"/>
                  </a:lnTo>
                  <a:lnTo>
                    <a:pt x="135" y="940"/>
                  </a:lnTo>
                  <a:lnTo>
                    <a:pt x="137" y="938"/>
                  </a:lnTo>
                  <a:lnTo>
                    <a:pt x="141" y="938"/>
                  </a:lnTo>
                  <a:lnTo>
                    <a:pt x="143" y="936"/>
                  </a:lnTo>
                  <a:lnTo>
                    <a:pt x="143" y="934"/>
                  </a:lnTo>
                  <a:lnTo>
                    <a:pt x="139" y="936"/>
                  </a:lnTo>
                  <a:lnTo>
                    <a:pt x="137" y="936"/>
                  </a:lnTo>
                  <a:lnTo>
                    <a:pt x="135" y="932"/>
                  </a:lnTo>
                  <a:lnTo>
                    <a:pt x="137" y="930"/>
                  </a:lnTo>
                  <a:lnTo>
                    <a:pt x="139" y="930"/>
                  </a:lnTo>
                  <a:lnTo>
                    <a:pt x="148" y="930"/>
                  </a:lnTo>
                  <a:lnTo>
                    <a:pt x="152" y="928"/>
                  </a:lnTo>
                  <a:lnTo>
                    <a:pt x="156" y="928"/>
                  </a:lnTo>
                  <a:lnTo>
                    <a:pt x="160" y="925"/>
                  </a:lnTo>
                  <a:lnTo>
                    <a:pt x="160" y="923"/>
                  </a:lnTo>
                  <a:lnTo>
                    <a:pt x="156" y="925"/>
                  </a:lnTo>
                  <a:lnTo>
                    <a:pt x="154" y="923"/>
                  </a:lnTo>
                  <a:lnTo>
                    <a:pt x="150" y="925"/>
                  </a:lnTo>
                  <a:lnTo>
                    <a:pt x="146" y="928"/>
                  </a:lnTo>
                  <a:lnTo>
                    <a:pt x="141" y="928"/>
                  </a:lnTo>
                  <a:lnTo>
                    <a:pt x="139" y="928"/>
                  </a:lnTo>
                  <a:lnTo>
                    <a:pt x="137" y="925"/>
                  </a:lnTo>
                  <a:lnTo>
                    <a:pt x="137" y="925"/>
                  </a:lnTo>
                  <a:lnTo>
                    <a:pt x="143" y="925"/>
                  </a:lnTo>
                  <a:lnTo>
                    <a:pt x="148" y="923"/>
                  </a:lnTo>
                  <a:lnTo>
                    <a:pt x="150" y="919"/>
                  </a:lnTo>
                  <a:lnTo>
                    <a:pt x="154" y="919"/>
                  </a:lnTo>
                  <a:lnTo>
                    <a:pt x="154" y="919"/>
                  </a:lnTo>
                  <a:lnTo>
                    <a:pt x="158" y="921"/>
                  </a:lnTo>
                  <a:lnTo>
                    <a:pt x="160" y="921"/>
                  </a:lnTo>
                  <a:lnTo>
                    <a:pt x="160" y="921"/>
                  </a:lnTo>
                  <a:lnTo>
                    <a:pt x="158" y="919"/>
                  </a:lnTo>
                  <a:lnTo>
                    <a:pt x="156" y="917"/>
                  </a:lnTo>
                  <a:lnTo>
                    <a:pt x="154" y="917"/>
                  </a:lnTo>
                  <a:lnTo>
                    <a:pt x="152" y="915"/>
                  </a:lnTo>
                  <a:lnTo>
                    <a:pt x="154" y="913"/>
                  </a:lnTo>
                  <a:lnTo>
                    <a:pt x="156" y="913"/>
                  </a:lnTo>
                  <a:lnTo>
                    <a:pt x="156" y="913"/>
                  </a:lnTo>
                  <a:lnTo>
                    <a:pt x="158" y="913"/>
                  </a:lnTo>
                  <a:lnTo>
                    <a:pt x="160" y="915"/>
                  </a:lnTo>
                  <a:lnTo>
                    <a:pt x="162" y="919"/>
                  </a:lnTo>
                  <a:lnTo>
                    <a:pt x="165" y="919"/>
                  </a:lnTo>
                  <a:lnTo>
                    <a:pt x="167" y="919"/>
                  </a:lnTo>
                  <a:lnTo>
                    <a:pt x="165" y="917"/>
                  </a:lnTo>
                  <a:lnTo>
                    <a:pt x="162" y="915"/>
                  </a:lnTo>
                  <a:lnTo>
                    <a:pt x="162" y="909"/>
                  </a:lnTo>
                  <a:lnTo>
                    <a:pt x="165" y="906"/>
                  </a:lnTo>
                  <a:lnTo>
                    <a:pt x="165" y="904"/>
                  </a:lnTo>
                  <a:lnTo>
                    <a:pt x="162" y="904"/>
                  </a:lnTo>
                  <a:lnTo>
                    <a:pt x="160" y="906"/>
                  </a:lnTo>
                  <a:lnTo>
                    <a:pt x="158" y="906"/>
                  </a:lnTo>
                  <a:lnTo>
                    <a:pt x="158" y="904"/>
                  </a:lnTo>
                  <a:lnTo>
                    <a:pt x="156" y="906"/>
                  </a:lnTo>
                  <a:lnTo>
                    <a:pt x="152" y="911"/>
                  </a:lnTo>
                  <a:lnTo>
                    <a:pt x="150" y="913"/>
                  </a:lnTo>
                  <a:lnTo>
                    <a:pt x="148" y="911"/>
                  </a:lnTo>
                  <a:lnTo>
                    <a:pt x="148" y="909"/>
                  </a:lnTo>
                  <a:lnTo>
                    <a:pt x="150" y="909"/>
                  </a:lnTo>
                  <a:lnTo>
                    <a:pt x="150" y="906"/>
                  </a:lnTo>
                  <a:lnTo>
                    <a:pt x="148" y="909"/>
                  </a:lnTo>
                  <a:lnTo>
                    <a:pt x="146" y="911"/>
                  </a:lnTo>
                  <a:lnTo>
                    <a:pt x="143" y="911"/>
                  </a:lnTo>
                  <a:lnTo>
                    <a:pt x="139" y="915"/>
                  </a:lnTo>
                  <a:lnTo>
                    <a:pt x="137" y="917"/>
                  </a:lnTo>
                  <a:lnTo>
                    <a:pt x="135" y="921"/>
                  </a:lnTo>
                  <a:lnTo>
                    <a:pt x="133" y="921"/>
                  </a:lnTo>
                  <a:lnTo>
                    <a:pt x="131" y="917"/>
                  </a:lnTo>
                  <a:lnTo>
                    <a:pt x="133" y="913"/>
                  </a:lnTo>
                  <a:lnTo>
                    <a:pt x="135" y="911"/>
                  </a:lnTo>
                  <a:lnTo>
                    <a:pt x="131" y="909"/>
                  </a:lnTo>
                  <a:lnTo>
                    <a:pt x="133" y="906"/>
                  </a:lnTo>
                  <a:lnTo>
                    <a:pt x="133" y="904"/>
                  </a:lnTo>
                  <a:lnTo>
                    <a:pt x="135" y="902"/>
                  </a:lnTo>
                  <a:lnTo>
                    <a:pt x="141" y="900"/>
                  </a:lnTo>
                  <a:lnTo>
                    <a:pt x="143" y="902"/>
                  </a:lnTo>
                  <a:lnTo>
                    <a:pt x="146" y="898"/>
                  </a:lnTo>
                  <a:lnTo>
                    <a:pt x="148" y="898"/>
                  </a:lnTo>
                  <a:lnTo>
                    <a:pt x="146" y="896"/>
                  </a:lnTo>
                  <a:lnTo>
                    <a:pt x="143" y="896"/>
                  </a:lnTo>
                  <a:lnTo>
                    <a:pt x="141" y="898"/>
                  </a:lnTo>
                  <a:lnTo>
                    <a:pt x="139" y="898"/>
                  </a:lnTo>
                  <a:lnTo>
                    <a:pt x="139" y="900"/>
                  </a:lnTo>
                  <a:lnTo>
                    <a:pt x="137" y="902"/>
                  </a:lnTo>
                  <a:lnTo>
                    <a:pt x="133" y="900"/>
                  </a:lnTo>
                  <a:lnTo>
                    <a:pt x="133" y="898"/>
                  </a:lnTo>
                  <a:lnTo>
                    <a:pt x="133" y="894"/>
                  </a:lnTo>
                  <a:lnTo>
                    <a:pt x="135" y="892"/>
                  </a:lnTo>
                  <a:lnTo>
                    <a:pt x="135" y="890"/>
                  </a:lnTo>
                  <a:lnTo>
                    <a:pt x="133" y="885"/>
                  </a:lnTo>
                  <a:lnTo>
                    <a:pt x="133" y="885"/>
                  </a:lnTo>
                  <a:lnTo>
                    <a:pt x="131" y="887"/>
                  </a:lnTo>
                  <a:lnTo>
                    <a:pt x="129" y="887"/>
                  </a:lnTo>
                  <a:lnTo>
                    <a:pt x="129" y="885"/>
                  </a:lnTo>
                  <a:lnTo>
                    <a:pt x="131" y="883"/>
                  </a:lnTo>
                  <a:lnTo>
                    <a:pt x="135" y="881"/>
                  </a:lnTo>
                  <a:lnTo>
                    <a:pt x="137" y="879"/>
                  </a:lnTo>
                  <a:lnTo>
                    <a:pt x="141" y="879"/>
                  </a:lnTo>
                  <a:lnTo>
                    <a:pt x="143" y="877"/>
                  </a:lnTo>
                  <a:lnTo>
                    <a:pt x="146" y="877"/>
                  </a:lnTo>
                  <a:lnTo>
                    <a:pt x="146" y="873"/>
                  </a:lnTo>
                  <a:lnTo>
                    <a:pt x="148" y="873"/>
                  </a:lnTo>
                  <a:lnTo>
                    <a:pt x="150" y="873"/>
                  </a:lnTo>
                  <a:lnTo>
                    <a:pt x="150" y="873"/>
                  </a:lnTo>
                  <a:lnTo>
                    <a:pt x="156" y="871"/>
                  </a:lnTo>
                  <a:lnTo>
                    <a:pt x="158" y="873"/>
                  </a:lnTo>
                  <a:lnTo>
                    <a:pt x="162" y="873"/>
                  </a:lnTo>
                  <a:lnTo>
                    <a:pt x="160" y="871"/>
                  </a:lnTo>
                  <a:lnTo>
                    <a:pt x="158" y="871"/>
                  </a:lnTo>
                  <a:lnTo>
                    <a:pt x="156" y="866"/>
                  </a:lnTo>
                  <a:lnTo>
                    <a:pt x="154" y="866"/>
                  </a:lnTo>
                  <a:lnTo>
                    <a:pt x="146" y="871"/>
                  </a:lnTo>
                  <a:lnTo>
                    <a:pt x="143" y="871"/>
                  </a:lnTo>
                  <a:lnTo>
                    <a:pt x="143" y="873"/>
                  </a:lnTo>
                  <a:lnTo>
                    <a:pt x="141" y="875"/>
                  </a:lnTo>
                  <a:lnTo>
                    <a:pt x="139" y="877"/>
                  </a:lnTo>
                  <a:lnTo>
                    <a:pt x="137" y="877"/>
                  </a:lnTo>
                  <a:lnTo>
                    <a:pt x="133" y="881"/>
                  </a:lnTo>
                  <a:lnTo>
                    <a:pt x="133" y="881"/>
                  </a:lnTo>
                  <a:lnTo>
                    <a:pt x="131" y="879"/>
                  </a:lnTo>
                  <a:lnTo>
                    <a:pt x="133" y="877"/>
                  </a:lnTo>
                  <a:lnTo>
                    <a:pt x="129" y="877"/>
                  </a:lnTo>
                  <a:lnTo>
                    <a:pt x="131" y="875"/>
                  </a:lnTo>
                  <a:lnTo>
                    <a:pt x="133" y="873"/>
                  </a:lnTo>
                  <a:lnTo>
                    <a:pt x="129" y="871"/>
                  </a:lnTo>
                  <a:lnTo>
                    <a:pt x="127" y="871"/>
                  </a:lnTo>
                  <a:lnTo>
                    <a:pt x="124" y="868"/>
                  </a:lnTo>
                  <a:lnTo>
                    <a:pt x="124" y="866"/>
                  </a:lnTo>
                  <a:lnTo>
                    <a:pt x="129" y="864"/>
                  </a:lnTo>
                  <a:lnTo>
                    <a:pt x="131" y="862"/>
                  </a:lnTo>
                  <a:lnTo>
                    <a:pt x="133" y="862"/>
                  </a:lnTo>
                  <a:lnTo>
                    <a:pt x="135" y="864"/>
                  </a:lnTo>
                  <a:lnTo>
                    <a:pt x="139" y="864"/>
                  </a:lnTo>
                  <a:lnTo>
                    <a:pt x="141" y="862"/>
                  </a:lnTo>
                  <a:lnTo>
                    <a:pt x="143" y="860"/>
                  </a:lnTo>
                  <a:lnTo>
                    <a:pt x="148" y="860"/>
                  </a:lnTo>
                  <a:lnTo>
                    <a:pt x="148" y="858"/>
                  </a:lnTo>
                  <a:lnTo>
                    <a:pt x="148" y="858"/>
                  </a:lnTo>
                  <a:lnTo>
                    <a:pt x="143" y="856"/>
                  </a:lnTo>
                  <a:lnTo>
                    <a:pt x="141" y="860"/>
                  </a:lnTo>
                  <a:lnTo>
                    <a:pt x="137" y="860"/>
                  </a:lnTo>
                  <a:lnTo>
                    <a:pt x="137" y="860"/>
                  </a:lnTo>
                  <a:lnTo>
                    <a:pt x="133" y="858"/>
                  </a:lnTo>
                  <a:lnTo>
                    <a:pt x="133" y="858"/>
                  </a:lnTo>
                  <a:lnTo>
                    <a:pt x="131" y="860"/>
                  </a:lnTo>
                  <a:lnTo>
                    <a:pt x="127" y="862"/>
                  </a:lnTo>
                  <a:lnTo>
                    <a:pt x="127" y="860"/>
                  </a:lnTo>
                  <a:lnTo>
                    <a:pt x="124" y="860"/>
                  </a:lnTo>
                  <a:lnTo>
                    <a:pt x="122" y="860"/>
                  </a:lnTo>
                  <a:lnTo>
                    <a:pt x="120" y="860"/>
                  </a:lnTo>
                  <a:lnTo>
                    <a:pt x="122" y="858"/>
                  </a:lnTo>
                  <a:lnTo>
                    <a:pt x="124" y="858"/>
                  </a:lnTo>
                  <a:lnTo>
                    <a:pt x="129" y="856"/>
                  </a:lnTo>
                  <a:lnTo>
                    <a:pt x="135" y="854"/>
                  </a:lnTo>
                  <a:lnTo>
                    <a:pt x="137" y="852"/>
                  </a:lnTo>
                  <a:lnTo>
                    <a:pt x="143" y="852"/>
                  </a:lnTo>
                  <a:lnTo>
                    <a:pt x="146" y="847"/>
                  </a:lnTo>
                  <a:lnTo>
                    <a:pt x="152" y="841"/>
                  </a:lnTo>
                  <a:lnTo>
                    <a:pt x="158" y="837"/>
                  </a:lnTo>
                  <a:lnTo>
                    <a:pt x="165" y="835"/>
                  </a:lnTo>
                  <a:lnTo>
                    <a:pt x="167" y="835"/>
                  </a:lnTo>
                  <a:lnTo>
                    <a:pt x="169" y="835"/>
                  </a:lnTo>
                  <a:lnTo>
                    <a:pt x="169" y="833"/>
                  </a:lnTo>
                  <a:lnTo>
                    <a:pt x="165" y="833"/>
                  </a:lnTo>
                  <a:lnTo>
                    <a:pt x="160" y="833"/>
                  </a:lnTo>
                  <a:lnTo>
                    <a:pt x="150" y="837"/>
                  </a:lnTo>
                  <a:lnTo>
                    <a:pt x="146" y="843"/>
                  </a:lnTo>
                  <a:lnTo>
                    <a:pt x="143" y="847"/>
                  </a:lnTo>
                  <a:lnTo>
                    <a:pt x="139" y="850"/>
                  </a:lnTo>
                  <a:lnTo>
                    <a:pt x="133" y="850"/>
                  </a:lnTo>
                  <a:lnTo>
                    <a:pt x="131" y="852"/>
                  </a:lnTo>
                  <a:lnTo>
                    <a:pt x="122" y="856"/>
                  </a:lnTo>
                  <a:lnTo>
                    <a:pt x="120" y="856"/>
                  </a:lnTo>
                  <a:lnTo>
                    <a:pt x="120" y="854"/>
                  </a:lnTo>
                  <a:lnTo>
                    <a:pt x="120" y="852"/>
                  </a:lnTo>
                  <a:lnTo>
                    <a:pt x="120" y="845"/>
                  </a:lnTo>
                  <a:lnTo>
                    <a:pt x="122" y="841"/>
                  </a:lnTo>
                  <a:lnTo>
                    <a:pt x="124" y="841"/>
                  </a:lnTo>
                  <a:lnTo>
                    <a:pt x="129" y="843"/>
                  </a:lnTo>
                  <a:lnTo>
                    <a:pt x="131" y="843"/>
                  </a:lnTo>
                  <a:lnTo>
                    <a:pt x="135" y="843"/>
                  </a:lnTo>
                  <a:lnTo>
                    <a:pt x="137" y="843"/>
                  </a:lnTo>
                  <a:lnTo>
                    <a:pt x="137" y="841"/>
                  </a:lnTo>
                  <a:lnTo>
                    <a:pt x="135" y="839"/>
                  </a:lnTo>
                  <a:lnTo>
                    <a:pt x="131" y="839"/>
                  </a:lnTo>
                  <a:lnTo>
                    <a:pt x="129" y="841"/>
                  </a:lnTo>
                  <a:lnTo>
                    <a:pt x="127" y="841"/>
                  </a:lnTo>
                  <a:lnTo>
                    <a:pt x="127" y="839"/>
                  </a:lnTo>
                  <a:lnTo>
                    <a:pt x="127" y="837"/>
                  </a:lnTo>
                  <a:lnTo>
                    <a:pt x="129" y="835"/>
                  </a:lnTo>
                  <a:lnTo>
                    <a:pt x="133" y="837"/>
                  </a:lnTo>
                  <a:lnTo>
                    <a:pt x="135" y="839"/>
                  </a:lnTo>
                  <a:lnTo>
                    <a:pt x="139" y="837"/>
                  </a:lnTo>
                  <a:lnTo>
                    <a:pt x="139" y="835"/>
                  </a:lnTo>
                  <a:lnTo>
                    <a:pt x="137" y="835"/>
                  </a:lnTo>
                  <a:lnTo>
                    <a:pt x="135" y="835"/>
                  </a:lnTo>
                  <a:lnTo>
                    <a:pt x="135" y="835"/>
                  </a:lnTo>
                  <a:lnTo>
                    <a:pt x="135" y="833"/>
                  </a:lnTo>
                  <a:lnTo>
                    <a:pt x="137" y="831"/>
                  </a:lnTo>
                  <a:lnTo>
                    <a:pt x="139" y="833"/>
                  </a:lnTo>
                  <a:lnTo>
                    <a:pt x="139" y="831"/>
                  </a:lnTo>
                  <a:lnTo>
                    <a:pt x="143" y="833"/>
                  </a:lnTo>
                  <a:lnTo>
                    <a:pt x="143" y="831"/>
                  </a:lnTo>
                  <a:lnTo>
                    <a:pt x="143" y="828"/>
                  </a:lnTo>
                  <a:lnTo>
                    <a:pt x="143" y="826"/>
                  </a:lnTo>
                  <a:lnTo>
                    <a:pt x="143" y="826"/>
                  </a:lnTo>
                  <a:lnTo>
                    <a:pt x="141" y="826"/>
                  </a:lnTo>
                  <a:lnTo>
                    <a:pt x="139" y="826"/>
                  </a:lnTo>
                  <a:lnTo>
                    <a:pt x="137" y="826"/>
                  </a:lnTo>
                  <a:lnTo>
                    <a:pt x="129" y="824"/>
                  </a:lnTo>
                  <a:lnTo>
                    <a:pt x="124" y="824"/>
                  </a:lnTo>
                  <a:lnTo>
                    <a:pt x="122" y="822"/>
                  </a:lnTo>
                  <a:lnTo>
                    <a:pt x="122" y="822"/>
                  </a:lnTo>
                  <a:lnTo>
                    <a:pt x="127" y="822"/>
                  </a:lnTo>
                  <a:lnTo>
                    <a:pt x="129" y="822"/>
                  </a:lnTo>
                  <a:lnTo>
                    <a:pt x="131" y="822"/>
                  </a:lnTo>
                  <a:lnTo>
                    <a:pt x="129" y="820"/>
                  </a:lnTo>
                  <a:lnTo>
                    <a:pt x="127" y="820"/>
                  </a:lnTo>
                  <a:lnTo>
                    <a:pt x="124" y="818"/>
                  </a:lnTo>
                  <a:lnTo>
                    <a:pt x="124" y="818"/>
                  </a:lnTo>
                  <a:lnTo>
                    <a:pt x="131" y="816"/>
                  </a:lnTo>
                  <a:lnTo>
                    <a:pt x="131" y="816"/>
                  </a:lnTo>
                  <a:lnTo>
                    <a:pt x="135" y="816"/>
                  </a:lnTo>
                  <a:lnTo>
                    <a:pt x="148" y="816"/>
                  </a:lnTo>
                  <a:lnTo>
                    <a:pt x="152" y="816"/>
                  </a:lnTo>
                  <a:lnTo>
                    <a:pt x="156" y="816"/>
                  </a:lnTo>
                  <a:lnTo>
                    <a:pt x="158" y="816"/>
                  </a:lnTo>
                  <a:lnTo>
                    <a:pt x="158" y="814"/>
                  </a:lnTo>
                  <a:lnTo>
                    <a:pt x="152" y="812"/>
                  </a:lnTo>
                  <a:lnTo>
                    <a:pt x="146" y="812"/>
                  </a:lnTo>
                  <a:lnTo>
                    <a:pt x="139" y="814"/>
                  </a:lnTo>
                  <a:lnTo>
                    <a:pt x="135" y="814"/>
                  </a:lnTo>
                  <a:lnTo>
                    <a:pt x="135" y="812"/>
                  </a:lnTo>
                  <a:lnTo>
                    <a:pt x="133" y="812"/>
                  </a:lnTo>
                  <a:lnTo>
                    <a:pt x="129" y="814"/>
                  </a:lnTo>
                  <a:lnTo>
                    <a:pt x="127" y="816"/>
                  </a:lnTo>
                  <a:lnTo>
                    <a:pt x="127" y="814"/>
                  </a:lnTo>
                  <a:lnTo>
                    <a:pt x="127" y="812"/>
                  </a:lnTo>
                  <a:lnTo>
                    <a:pt x="129" y="807"/>
                  </a:lnTo>
                  <a:lnTo>
                    <a:pt x="131" y="807"/>
                  </a:lnTo>
                  <a:lnTo>
                    <a:pt x="135" y="805"/>
                  </a:lnTo>
                  <a:lnTo>
                    <a:pt x="137" y="803"/>
                  </a:lnTo>
                  <a:lnTo>
                    <a:pt x="139" y="799"/>
                  </a:lnTo>
                  <a:lnTo>
                    <a:pt x="143" y="797"/>
                  </a:lnTo>
                  <a:lnTo>
                    <a:pt x="146" y="797"/>
                  </a:lnTo>
                  <a:lnTo>
                    <a:pt x="146" y="799"/>
                  </a:lnTo>
                  <a:lnTo>
                    <a:pt x="150" y="799"/>
                  </a:lnTo>
                  <a:lnTo>
                    <a:pt x="152" y="797"/>
                  </a:lnTo>
                  <a:lnTo>
                    <a:pt x="154" y="797"/>
                  </a:lnTo>
                  <a:lnTo>
                    <a:pt x="154" y="799"/>
                  </a:lnTo>
                  <a:lnTo>
                    <a:pt x="158" y="799"/>
                  </a:lnTo>
                  <a:lnTo>
                    <a:pt x="162" y="803"/>
                  </a:lnTo>
                  <a:lnTo>
                    <a:pt x="167" y="803"/>
                  </a:lnTo>
                  <a:lnTo>
                    <a:pt x="171" y="805"/>
                  </a:lnTo>
                  <a:lnTo>
                    <a:pt x="175" y="809"/>
                  </a:lnTo>
                  <a:lnTo>
                    <a:pt x="179" y="812"/>
                  </a:lnTo>
                  <a:lnTo>
                    <a:pt x="184" y="812"/>
                  </a:lnTo>
                  <a:lnTo>
                    <a:pt x="186" y="812"/>
                  </a:lnTo>
                  <a:lnTo>
                    <a:pt x="188" y="812"/>
                  </a:lnTo>
                  <a:lnTo>
                    <a:pt x="188" y="809"/>
                  </a:lnTo>
                  <a:lnTo>
                    <a:pt x="188" y="807"/>
                  </a:lnTo>
                  <a:lnTo>
                    <a:pt x="186" y="809"/>
                  </a:lnTo>
                  <a:lnTo>
                    <a:pt x="184" y="809"/>
                  </a:lnTo>
                  <a:lnTo>
                    <a:pt x="181" y="809"/>
                  </a:lnTo>
                  <a:lnTo>
                    <a:pt x="177" y="807"/>
                  </a:lnTo>
                  <a:lnTo>
                    <a:pt x="173" y="801"/>
                  </a:lnTo>
                  <a:lnTo>
                    <a:pt x="173" y="801"/>
                  </a:lnTo>
                  <a:lnTo>
                    <a:pt x="175" y="801"/>
                  </a:lnTo>
                  <a:lnTo>
                    <a:pt x="181" y="801"/>
                  </a:lnTo>
                  <a:lnTo>
                    <a:pt x="186" y="799"/>
                  </a:lnTo>
                  <a:lnTo>
                    <a:pt x="188" y="797"/>
                  </a:lnTo>
                  <a:lnTo>
                    <a:pt x="186" y="795"/>
                  </a:lnTo>
                  <a:lnTo>
                    <a:pt x="181" y="793"/>
                  </a:lnTo>
                  <a:lnTo>
                    <a:pt x="179" y="795"/>
                  </a:lnTo>
                  <a:lnTo>
                    <a:pt x="179" y="795"/>
                  </a:lnTo>
                  <a:lnTo>
                    <a:pt x="181" y="797"/>
                  </a:lnTo>
                  <a:lnTo>
                    <a:pt x="179" y="797"/>
                  </a:lnTo>
                  <a:lnTo>
                    <a:pt x="175" y="797"/>
                  </a:lnTo>
                  <a:lnTo>
                    <a:pt x="173" y="797"/>
                  </a:lnTo>
                  <a:lnTo>
                    <a:pt x="171" y="795"/>
                  </a:lnTo>
                  <a:lnTo>
                    <a:pt x="173" y="793"/>
                  </a:lnTo>
                  <a:lnTo>
                    <a:pt x="175" y="793"/>
                  </a:lnTo>
                  <a:lnTo>
                    <a:pt x="177" y="793"/>
                  </a:lnTo>
                  <a:lnTo>
                    <a:pt x="175" y="791"/>
                  </a:lnTo>
                  <a:lnTo>
                    <a:pt x="173" y="791"/>
                  </a:lnTo>
                  <a:lnTo>
                    <a:pt x="173" y="791"/>
                  </a:lnTo>
                  <a:lnTo>
                    <a:pt x="171" y="791"/>
                  </a:lnTo>
                  <a:lnTo>
                    <a:pt x="169" y="791"/>
                  </a:lnTo>
                  <a:lnTo>
                    <a:pt x="169" y="793"/>
                  </a:lnTo>
                  <a:lnTo>
                    <a:pt x="169" y="795"/>
                  </a:lnTo>
                  <a:lnTo>
                    <a:pt x="169" y="797"/>
                  </a:lnTo>
                  <a:lnTo>
                    <a:pt x="167" y="799"/>
                  </a:lnTo>
                  <a:lnTo>
                    <a:pt x="165" y="801"/>
                  </a:lnTo>
                  <a:lnTo>
                    <a:pt x="162" y="799"/>
                  </a:lnTo>
                  <a:lnTo>
                    <a:pt x="158" y="795"/>
                  </a:lnTo>
                  <a:lnTo>
                    <a:pt x="156" y="795"/>
                  </a:lnTo>
                  <a:lnTo>
                    <a:pt x="154" y="793"/>
                  </a:lnTo>
                  <a:lnTo>
                    <a:pt x="152" y="793"/>
                  </a:lnTo>
                  <a:lnTo>
                    <a:pt x="152" y="793"/>
                  </a:lnTo>
                  <a:lnTo>
                    <a:pt x="150" y="795"/>
                  </a:lnTo>
                  <a:lnTo>
                    <a:pt x="146" y="795"/>
                  </a:lnTo>
                  <a:lnTo>
                    <a:pt x="141" y="795"/>
                  </a:lnTo>
                  <a:lnTo>
                    <a:pt x="139" y="797"/>
                  </a:lnTo>
                  <a:lnTo>
                    <a:pt x="135" y="801"/>
                  </a:lnTo>
                  <a:lnTo>
                    <a:pt x="133" y="801"/>
                  </a:lnTo>
                  <a:lnTo>
                    <a:pt x="131" y="801"/>
                  </a:lnTo>
                  <a:lnTo>
                    <a:pt x="131" y="799"/>
                  </a:lnTo>
                  <a:lnTo>
                    <a:pt x="135" y="795"/>
                  </a:lnTo>
                  <a:lnTo>
                    <a:pt x="137" y="793"/>
                  </a:lnTo>
                  <a:lnTo>
                    <a:pt x="139" y="793"/>
                  </a:lnTo>
                  <a:lnTo>
                    <a:pt x="139" y="791"/>
                  </a:lnTo>
                  <a:lnTo>
                    <a:pt x="139" y="791"/>
                  </a:lnTo>
                  <a:lnTo>
                    <a:pt x="143" y="788"/>
                  </a:lnTo>
                  <a:lnTo>
                    <a:pt x="143" y="786"/>
                  </a:lnTo>
                  <a:lnTo>
                    <a:pt x="143" y="784"/>
                  </a:lnTo>
                  <a:lnTo>
                    <a:pt x="146" y="784"/>
                  </a:lnTo>
                  <a:lnTo>
                    <a:pt x="148" y="786"/>
                  </a:lnTo>
                  <a:lnTo>
                    <a:pt x="152" y="788"/>
                  </a:lnTo>
                  <a:lnTo>
                    <a:pt x="158" y="788"/>
                  </a:lnTo>
                  <a:lnTo>
                    <a:pt x="156" y="786"/>
                  </a:lnTo>
                  <a:lnTo>
                    <a:pt x="154" y="786"/>
                  </a:lnTo>
                  <a:lnTo>
                    <a:pt x="152" y="786"/>
                  </a:lnTo>
                  <a:lnTo>
                    <a:pt x="150" y="784"/>
                  </a:lnTo>
                  <a:lnTo>
                    <a:pt x="146" y="780"/>
                  </a:lnTo>
                  <a:lnTo>
                    <a:pt x="146" y="778"/>
                  </a:lnTo>
                  <a:lnTo>
                    <a:pt x="143" y="776"/>
                  </a:lnTo>
                  <a:lnTo>
                    <a:pt x="141" y="776"/>
                  </a:lnTo>
                  <a:lnTo>
                    <a:pt x="143" y="774"/>
                  </a:lnTo>
                  <a:lnTo>
                    <a:pt x="148" y="776"/>
                  </a:lnTo>
                  <a:lnTo>
                    <a:pt x="152" y="780"/>
                  </a:lnTo>
                  <a:lnTo>
                    <a:pt x="156" y="784"/>
                  </a:lnTo>
                  <a:lnTo>
                    <a:pt x="156" y="782"/>
                  </a:lnTo>
                  <a:lnTo>
                    <a:pt x="154" y="780"/>
                  </a:lnTo>
                  <a:lnTo>
                    <a:pt x="154" y="776"/>
                  </a:lnTo>
                  <a:lnTo>
                    <a:pt x="154" y="778"/>
                  </a:lnTo>
                  <a:lnTo>
                    <a:pt x="156" y="780"/>
                  </a:lnTo>
                  <a:lnTo>
                    <a:pt x="158" y="782"/>
                  </a:lnTo>
                  <a:lnTo>
                    <a:pt x="165" y="786"/>
                  </a:lnTo>
                  <a:lnTo>
                    <a:pt x="167" y="786"/>
                  </a:lnTo>
                  <a:lnTo>
                    <a:pt x="169" y="784"/>
                  </a:lnTo>
                  <a:lnTo>
                    <a:pt x="173" y="784"/>
                  </a:lnTo>
                  <a:lnTo>
                    <a:pt x="175" y="786"/>
                  </a:lnTo>
                  <a:lnTo>
                    <a:pt x="179" y="788"/>
                  </a:lnTo>
                  <a:lnTo>
                    <a:pt x="181" y="791"/>
                  </a:lnTo>
                  <a:lnTo>
                    <a:pt x="184" y="791"/>
                  </a:lnTo>
                  <a:lnTo>
                    <a:pt x="186" y="791"/>
                  </a:lnTo>
                  <a:lnTo>
                    <a:pt x="186" y="791"/>
                  </a:lnTo>
                  <a:lnTo>
                    <a:pt x="181" y="786"/>
                  </a:lnTo>
                  <a:lnTo>
                    <a:pt x="175" y="780"/>
                  </a:lnTo>
                  <a:lnTo>
                    <a:pt x="173" y="778"/>
                  </a:lnTo>
                  <a:lnTo>
                    <a:pt x="173" y="778"/>
                  </a:lnTo>
                  <a:lnTo>
                    <a:pt x="179" y="776"/>
                  </a:lnTo>
                  <a:lnTo>
                    <a:pt x="179" y="774"/>
                  </a:lnTo>
                  <a:lnTo>
                    <a:pt x="179" y="772"/>
                  </a:lnTo>
                  <a:lnTo>
                    <a:pt x="181" y="769"/>
                  </a:lnTo>
                  <a:lnTo>
                    <a:pt x="181" y="769"/>
                  </a:lnTo>
                  <a:lnTo>
                    <a:pt x="179" y="769"/>
                  </a:lnTo>
                  <a:lnTo>
                    <a:pt x="177" y="769"/>
                  </a:lnTo>
                  <a:lnTo>
                    <a:pt x="171" y="769"/>
                  </a:lnTo>
                  <a:lnTo>
                    <a:pt x="169" y="772"/>
                  </a:lnTo>
                  <a:lnTo>
                    <a:pt x="171" y="772"/>
                  </a:lnTo>
                  <a:lnTo>
                    <a:pt x="173" y="774"/>
                  </a:lnTo>
                  <a:lnTo>
                    <a:pt x="173" y="776"/>
                  </a:lnTo>
                  <a:lnTo>
                    <a:pt x="167" y="776"/>
                  </a:lnTo>
                  <a:lnTo>
                    <a:pt x="167" y="776"/>
                  </a:lnTo>
                  <a:lnTo>
                    <a:pt x="162" y="776"/>
                  </a:lnTo>
                  <a:lnTo>
                    <a:pt x="160" y="776"/>
                  </a:lnTo>
                  <a:lnTo>
                    <a:pt x="158" y="774"/>
                  </a:lnTo>
                  <a:lnTo>
                    <a:pt x="154" y="774"/>
                  </a:lnTo>
                  <a:lnTo>
                    <a:pt x="154" y="772"/>
                  </a:lnTo>
                  <a:lnTo>
                    <a:pt x="156" y="769"/>
                  </a:lnTo>
                  <a:lnTo>
                    <a:pt x="158" y="767"/>
                  </a:lnTo>
                  <a:lnTo>
                    <a:pt x="156" y="769"/>
                  </a:lnTo>
                  <a:lnTo>
                    <a:pt x="152" y="769"/>
                  </a:lnTo>
                  <a:lnTo>
                    <a:pt x="152" y="769"/>
                  </a:lnTo>
                  <a:lnTo>
                    <a:pt x="156" y="767"/>
                  </a:lnTo>
                  <a:lnTo>
                    <a:pt x="160" y="765"/>
                  </a:lnTo>
                  <a:lnTo>
                    <a:pt x="162" y="763"/>
                  </a:lnTo>
                  <a:lnTo>
                    <a:pt x="169" y="763"/>
                  </a:lnTo>
                  <a:lnTo>
                    <a:pt x="169" y="765"/>
                  </a:lnTo>
                  <a:lnTo>
                    <a:pt x="173" y="765"/>
                  </a:lnTo>
                  <a:lnTo>
                    <a:pt x="175" y="765"/>
                  </a:lnTo>
                  <a:lnTo>
                    <a:pt x="179" y="765"/>
                  </a:lnTo>
                  <a:lnTo>
                    <a:pt x="179" y="763"/>
                  </a:lnTo>
                  <a:lnTo>
                    <a:pt x="181" y="761"/>
                  </a:lnTo>
                  <a:lnTo>
                    <a:pt x="184" y="761"/>
                  </a:lnTo>
                  <a:lnTo>
                    <a:pt x="186" y="759"/>
                  </a:lnTo>
                  <a:lnTo>
                    <a:pt x="188" y="757"/>
                  </a:lnTo>
                  <a:lnTo>
                    <a:pt x="186" y="757"/>
                  </a:lnTo>
                  <a:lnTo>
                    <a:pt x="184" y="759"/>
                  </a:lnTo>
                  <a:lnTo>
                    <a:pt x="181" y="759"/>
                  </a:lnTo>
                  <a:lnTo>
                    <a:pt x="181" y="757"/>
                  </a:lnTo>
                  <a:lnTo>
                    <a:pt x="184" y="753"/>
                  </a:lnTo>
                  <a:lnTo>
                    <a:pt x="186" y="746"/>
                  </a:lnTo>
                  <a:lnTo>
                    <a:pt x="186" y="742"/>
                  </a:lnTo>
                  <a:lnTo>
                    <a:pt x="186" y="742"/>
                  </a:lnTo>
                  <a:lnTo>
                    <a:pt x="188" y="742"/>
                  </a:lnTo>
                  <a:lnTo>
                    <a:pt x="190" y="746"/>
                  </a:lnTo>
                  <a:lnTo>
                    <a:pt x="188" y="748"/>
                  </a:lnTo>
                  <a:lnTo>
                    <a:pt x="188" y="748"/>
                  </a:lnTo>
                  <a:lnTo>
                    <a:pt x="192" y="750"/>
                  </a:lnTo>
                  <a:lnTo>
                    <a:pt x="194" y="750"/>
                  </a:lnTo>
                  <a:lnTo>
                    <a:pt x="196" y="750"/>
                  </a:lnTo>
                  <a:lnTo>
                    <a:pt x="198" y="750"/>
                  </a:lnTo>
                  <a:lnTo>
                    <a:pt x="198" y="750"/>
                  </a:lnTo>
                  <a:lnTo>
                    <a:pt x="200" y="750"/>
                  </a:lnTo>
                  <a:lnTo>
                    <a:pt x="202" y="750"/>
                  </a:lnTo>
                  <a:lnTo>
                    <a:pt x="202" y="748"/>
                  </a:lnTo>
                  <a:lnTo>
                    <a:pt x="200" y="748"/>
                  </a:lnTo>
                  <a:lnTo>
                    <a:pt x="194" y="746"/>
                  </a:lnTo>
                  <a:lnTo>
                    <a:pt x="194" y="746"/>
                  </a:lnTo>
                  <a:lnTo>
                    <a:pt x="198" y="746"/>
                  </a:lnTo>
                  <a:lnTo>
                    <a:pt x="202" y="744"/>
                  </a:lnTo>
                  <a:lnTo>
                    <a:pt x="200" y="744"/>
                  </a:lnTo>
                  <a:lnTo>
                    <a:pt x="200" y="742"/>
                  </a:lnTo>
                  <a:lnTo>
                    <a:pt x="198" y="742"/>
                  </a:lnTo>
                  <a:lnTo>
                    <a:pt x="196" y="740"/>
                  </a:lnTo>
                  <a:lnTo>
                    <a:pt x="196" y="740"/>
                  </a:lnTo>
                  <a:lnTo>
                    <a:pt x="194" y="740"/>
                  </a:lnTo>
                  <a:lnTo>
                    <a:pt x="192" y="740"/>
                  </a:lnTo>
                  <a:lnTo>
                    <a:pt x="190" y="740"/>
                  </a:lnTo>
                  <a:lnTo>
                    <a:pt x="190" y="738"/>
                  </a:lnTo>
                  <a:lnTo>
                    <a:pt x="190" y="736"/>
                  </a:lnTo>
                  <a:lnTo>
                    <a:pt x="192" y="736"/>
                  </a:lnTo>
                  <a:lnTo>
                    <a:pt x="196" y="731"/>
                  </a:lnTo>
                  <a:lnTo>
                    <a:pt x="198" y="729"/>
                  </a:lnTo>
                  <a:lnTo>
                    <a:pt x="198" y="731"/>
                  </a:lnTo>
                  <a:lnTo>
                    <a:pt x="200" y="729"/>
                  </a:lnTo>
                  <a:lnTo>
                    <a:pt x="202" y="729"/>
                  </a:lnTo>
                  <a:lnTo>
                    <a:pt x="202" y="729"/>
                  </a:lnTo>
                  <a:lnTo>
                    <a:pt x="200" y="727"/>
                  </a:lnTo>
                  <a:lnTo>
                    <a:pt x="196" y="727"/>
                  </a:lnTo>
                  <a:lnTo>
                    <a:pt x="196" y="727"/>
                  </a:lnTo>
                  <a:lnTo>
                    <a:pt x="196" y="725"/>
                  </a:lnTo>
                  <a:lnTo>
                    <a:pt x="200" y="723"/>
                  </a:lnTo>
                  <a:lnTo>
                    <a:pt x="202" y="721"/>
                  </a:lnTo>
                  <a:lnTo>
                    <a:pt x="205" y="721"/>
                  </a:lnTo>
                  <a:lnTo>
                    <a:pt x="205" y="719"/>
                  </a:lnTo>
                  <a:lnTo>
                    <a:pt x="209" y="717"/>
                  </a:lnTo>
                  <a:lnTo>
                    <a:pt x="207" y="715"/>
                  </a:lnTo>
                  <a:lnTo>
                    <a:pt x="205" y="715"/>
                  </a:lnTo>
                  <a:lnTo>
                    <a:pt x="205" y="713"/>
                  </a:lnTo>
                  <a:lnTo>
                    <a:pt x="207" y="713"/>
                  </a:lnTo>
                  <a:lnTo>
                    <a:pt x="209" y="713"/>
                  </a:lnTo>
                  <a:lnTo>
                    <a:pt x="209" y="710"/>
                  </a:lnTo>
                  <a:lnTo>
                    <a:pt x="207" y="708"/>
                  </a:lnTo>
                  <a:lnTo>
                    <a:pt x="202" y="708"/>
                  </a:lnTo>
                  <a:lnTo>
                    <a:pt x="200" y="713"/>
                  </a:lnTo>
                  <a:lnTo>
                    <a:pt x="196" y="713"/>
                  </a:lnTo>
                  <a:lnTo>
                    <a:pt x="194" y="708"/>
                  </a:lnTo>
                  <a:lnTo>
                    <a:pt x="192" y="710"/>
                  </a:lnTo>
                  <a:lnTo>
                    <a:pt x="190" y="710"/>
                  </a:lnTo>
                  <a:lnTo>
                    <a:pt x="188" y="708"/>
                  </a:lnTo>
                  <a:lnTo>
                    <a:pt x="186" y="708"/>
                  </a:lnTo>
                  <a:lnTo>
                    <a:pt x="181" y="708"/>
                  </a:lnTo>
                  <a:lnTo>
                    <a:pt x="179" y="706"/>
                  </a:lnTo>
                  <a:lnTo>
                    <a:pt x="177" y="706"/>
                  </a:lnTo>
                  <a:lnTo>
                    <a:pt x="175" y="704"/>
                  </a:lnTo>
                  <a:lnTo>
                    <a:pt x="175" y="702"/>
                  </a:lnTo>
                  <a:lnTo>
                    <a:pt x="173" y="700"/>
                  </a:lnTo>
                  <a:lnTo>
                    <a:pt x="169" y="696"/>
                  </a:lnTo>
                  <a:lnTo>
                    <a:pt x="162" y="694"/>
                  </a:lnTo>
                  <a:lnTo>
                    <a:pt x="156" y="691"/>
                  </a:lnTo>
                  <a:lnTo>
                    <a:pt x="152" y="687"/>
                  </a:lnTo>
                  <a:lnTo>
                    <a:pt x="152" y="685"/>
                  </a:lnTo>
                  <a:lnTo>
                    <a:pt x="152" y="681"/>
                  </a:lnTo>
                  <a:lnTo>
                    <a:pt x="150" y="677"/>
                  </a:lnTo>
                  <a:lnTo>
                    <a:pt x="148" y="677"/>
                  </a:lnTo>
                  <a:lnTo>
                    <a:pt x="148" y="675"/>
                  </a:lnTo>
                  <a:lnTo>
                    <a:pt x="152" y="670"/>
                  </a:lnTo>
                  <a:lnTo>
                    <a:pt x="154" y="670"/>
                  </a:lnTo>
                  <a:lnTo>
                    <a:pt x="156" y="668"/>
                  </a:lnTo>
                  <a:lnTo>
                    <a:pt x="158" y="670"/>
                  </a:lnTo>
                  <a:lnTo>
                    <a:pt x="162" y="670"/>
                  </a:lnTo>
                  <a:lnTo>
                    <a:pt x="167" y="675"/>
                  </a:lnTo>
                  <a:lnTo>
                    <a:pt x="171" y="675"/>
                  </a:lnTo>
                  <a:lnTo>
                    <a:pt x="173" y="675"/>
                  </a:lnTo>
                  <a:lnTo>
                    <a:pt x="175" y="677"/>
                  </a:lnTo>
                  <a:lnTo>
                    <a:pt x="177" y="677"/>
                  </a:lnTo>
                  <a:lnTo>
                    <a:pt x="181" y="677"/>
                  </a:lnTo>
                  <a:lnTo>
                    <a:pt x="184" y="679"/>
                  </a:lnTo>
                  <a:lnTo>
                    <a:pt x="186" y="679"/>
                  </a:lnTo>
                  <a:lnTo>
                    <a:pt x="188" y="681"/>
                  </a:lnTo>
                  <a:lnTo>
                    <a:pt x="190" y="689"/>
                  </a:lnTo>
                  <a:lnTo>
                    <a:pt x="192" y="691"/>
                  </a:lnTo>
                  <a:lnTo>
                    <a:pt x="196" y="696"/>
                  </a:lnTo>
                  <a:lnTo>
                    <a:pt x="200" y="698"/>
                  </a:lnTo>
                  <a:lnTo>
                    <a:pt x="202" y="698"/>
                  </a:lnTo>
                  <a:lnTo>
                    <a:pt x="205" y="698"/>
                  </a:lnTo>
                  <a:lnTo>
                    <a:pt x="207" y="696"/>
                  </a:lnTo>
                  <a:lnTo>
                    <a:pt x="207" y="694"/>
                  </a:lnTo>
                  <a:lnTo>
                    <a:pt x="205" y="696"/>
                  </a:lnTo>
                  <a:lnTo>
                    <a:pt x="202" y="696"/>
                  </a:lnTo>
                  <a:lnTo>
                    <a:pt x="200" y="694"/>
                  </a:lnTo>
                  <a:lnTo>
                    <a:pt x="196" y="689"/>
                  </a:lnTo>
                  <a:lnTo>
                    <a:pt x="196" y="687"/>
                  </a:lnTo>
                  <a:lnTo>
                    <a:pt x="196" y="687"/>
                  </a:lnTo>
                  <a:lnTo>
                    <a:pt x="200" y="691"/>
                  </a:lnTo>
                  <a:lnTo>
                    <a:pt x="202" y="691"/>
                  </a:lnTo>
                  <a:lnTo>
                    <a:pt x="202" y="689"/>
                  </a:lnTo>
                  <a:lnTo>
                    <a:pt x="205" y="689"/>
                  </a:lnTo>
                  <a:lnTo>
                    <a:pt x="205" y="687"/>
                  </a:lnTo>
                  <a:lnTo>
                    <a:pt x="200" y="685"/>
                  </a:lnTo>
                  <a:lnTo>
                    <a:pt x="196" y="681"/>
                  </a:lnTo>
                  <a:lnTo>
                    <a:pt x="194" y="679"/>
                  </a:lnTo>
                  <a:lnTo>
                    <a:pt x="196" y="677"/>
                  </a:lnTo>
                  <a:lnTo>
                    <a:pt x="196" y="677"/>
                  </a:lnTo>
                  <a:lnTo>
                    <a:pt x="200" y="681"/>
                  </a:lnTo>
                  <a:lnTo>
                    <a:pt x="202" y="681"/>
                  </a:lnTo>
                  <a:lnTo>
                    <a:pt x="200" y="677"/>
                  </a:lnTo>
                  <a:lnTo>
                    <a:pt x="196" y="672"/>
                  </a:lnTo>
                  <a:lnTo>
                    <a:pt x="192" y="670"/>
                  </a:lnTo>
                  <a:lnTo>
                    <a:pt x="192" y="668"/>
                  </a:lnTo>
                  <a:lnTo>
                    <a:pt x="192" y="666"/>
                  </a:lnTo>
                  <a:lnTo>
                    <a:pt x="196" y="668"/>
                  </a:lnTo>
                  <a:lnTo>
                    <a:pt x="205" y="670"/>
                  </a:lnTo>
                  <a:lnTo>
                    <a:pt x="207" y="670"/>
                  </a:lnTo>
                  <a:lnTo>
                    <a:pt x="207" y="668"/>
                  </a:lnTo>
                  <a:lnTo>
                    <a:pt x="202" y="664"/>
                  </a:lnTo>
                  <a:lnTo>
                    <a:pt x="202" y="664"/>
                  </a:lnTo>
                  <a:lnTo>
                    <a:pt x="198" y="664"/>
                  </a:lnTo>
                  <a:lnTo>
                    <a:pt x="196" y="666"/>
                  </a:lnTo>
                  <a:lnTo>
                    <a:pt x="192" y="664"/>
                  </a:lnTo>
                  <a:lnTo>
                    <a:pt x="192" y="664"/>
                  </a:lnTo>
                  <a:lnTo>
                    <a:pt x="194" y="662"/>
                  </a:lnTo>
                  <a:lnTo>
                    <a:pt x="198" y="660"/>
                  </a:lnTo>
                  <a:lnTo>
                    <a:pt x="198" y="660"/>
                  </a:lnTo>
                  <a:lnTo>
                    <a:pt x="202" y="662"/>
                  </a:lnTo>
                  <a:lnTo>
                    <a:pt x="202" y="660"/>
                  </a:lnTo>
                  <a:lnTo>
                    <a:pt x="202" y="658"/>
                  </a:lnTo>
                  <a:lnTo>
                    <a:pt x="200" y="656"/>
                  </a:lnTo>
                  <a:lnTo>
                    <a:pt x="198" y="656"/>
                  </a:lnTo>
                  <a:lnTo>
                    <a:pt x="198" y="656"/>
                  </a:lnTo>
                  <a:lnTo>
                    <a:pt x="194" y="656"/>
                  </a:lnTo>
                  <a:lnTo>
                    <a:pt x="194" y="658"/>
                  </a:lnTo>
                  <a:lnTo>
                    <a:pt x="188" y="662"/>
                  </a:lnTo>
                  <a:lnTo>
                    <a:pt x="186" y="662"/>
                  </a:lnTo>
                  <a:lnTo>
                    <a:pt x="186" y="660"/>
                  </a:lnTo>
                  <a:lnTo>
                    <a:pt x="188" y="658"/>
                  </a:lnTo>
                  <a:lnTo>
                    <a:pt x="190" y="656"/>
                  </a:lnTo>
                  <a:lnTo>
                    <a:pt x="192" y="654"/>
                  </a:lnTo>
                  <a:lnTo>
                    <a:pt x="194" y="654"/>
                  </a:lnTo>
                  <a:lnTo>
                    <a:pt x="196" y="654"/>
                  </a:lnTo>
                  <a:lnTo>
                    <a:pt x="198" y="651"/>
                  </a:lnTo>
                  <a:lnTo>
                    <a:pt x="200" y="649"/>
                  </a:lnTo>
                  <a:lnTo>
                    <a:pt x="202" y="649"/>
                  </a:lnTo>
                  <a:lnTo>
                    <a:pt x="200" y="647"/>
                  </a:lnTo>
                  <a:lnTo>
                    <a:pt x="196" y="647"/>
                  </a:lnTo>
                  <a:lnTo>
                    <a:pt x="194" y="649"/>
                  </a:lnTo>
                  <a:lnTo>
                    <a:pt x="192" y="649"/>
                  </a:lnTo>
                  <a:lnTo>
                    <a:pt x="190" y="649"/>
                  </a:lnTo>
                  <a:lnTo>
                    <a:pt x="186" y="649"/>
                  </a:lnTo>
                  <a:lnTo>
                    <a:pt x="184" y="649"/>
                  </a:lnTo>
                  <a:lnTo>
                    <a:pt x="184" y="647"/>
                  </a:lnTo>
                  <a:lnTo>
                    <a:pt x="186" y="645"/>
                  </a:lnTo>
                  <a:lnTo>
                    <a:pt x="188" y="643"/>
                  </a:lnTo>
                  <a:lnTo>
                    <a:pt x="194" y="643"/>
                  </a:lnTo>
                  <a:lnTo>
                    <a:pt x="200" y="641"/>
                  </a:lnTo>
                  <a:lnTo>
                    <a:pt x="205" y="639"/>
                  </a:lnTo>
                  <a:lnTo>
                    <a:pt x="205" y="637"/>
                  </a:lnTo>
                  <a:lnTo>
                    <a:pt x="205" y="637"/>
                  </a:lnTo>
                  <a:lnTo>
                    <a:pt x="202" y="637"/>
                  </a:lnTo>
                  <a:lnTo>
                    <a:pt x="198" y="639"/>
                  </a:lnTo>
                  <a:lnTo>
                    <a:pt x="196" y="639"/>
                  </a:lnTo>
                  <a:lnTo>
                    <a:pt x="194" y="639"/>
                  </a:lnTo>
                  <a:lnTo>
                    <a:pt x="192" y="637"/>
                  </a:lnTo>
                  <a:lnTo>
                    <a:pt x="190" y="635"/>
                  </a:lnTo>
                  <a:lnTo>
                    <a:pt x="188" y="637"/>
                  </a:lnTo>
                  <a:lnTo>
                    <a:pt x="186" y="635"/>
                  </a:lnTo>
                  <a:lnTo>
                    <a:pt x="186" y="632"/>
                  </a:lnTo>
                  <a:lnTo>
                    <a:pt x="188" y="630"/>
                  </a:lnTo>
                  <a:lnTo>
                    <a:pt x="190" y="626"/>
                  </a:lnTo>
                  <a:lnTo>
                    <a:pt x="192" y="624"/>
                  </a:lnTo>
                  <a:lnTo>
                    <a:pt x="194" y="624"/>
                  </a:lnTo>
                  <a:lnTo>
                    <a:pt x="194" y="622"/>
                  </a:lnTo>
                  <a:lnTo>
                    <a:pt x="192" y="622"/>
                  </a:lnTo>
                  <a:lnTo>
                    <a:pt x="190" y="624"/>
                  </a:lnTo>
                  <a:lnTo>
                    <a:pt x="186" y="628"/>
                  </a:lnTo>
                  <a:lnTo>
                    <a:pt x="186" y="630"/>
                  </a:lnTo>
                  <a:lnTo>
                    <a:pt x="184" y="632"/>
                  </a:lnTo>
                  <a:lnTo>
                    <a:pt x="181" y="632"/>
                  </a:lnTo>
                  <a:lnTo>
                    <a:pt x="179" y="632"/>
                  </a:lnTo>
                  <a:lnTo>
                    <a:pt x="181" y="630"/>
                  </a:lnTo>
                  <a:lnTo>
                    <a:pt x="181" y="626"/>
                  </a:lnTo>
                  <a:lnTo>
                    <a:pt x="181" y="620"/>
                  </a:lnTo>
                  <a:lnTo>
                    <a:pt x="179" y="618"/>
                  </a:lnTo>
                  <a:lnTo>
                    <a:pt x="179" y="613"/>
                  </a:lnTo>
                  <a:lnTo>
                    <a:pt x="181" y="609"/>
                  </a:lnTo>
                  <a:lnTo>
                    <a:pt x="181" y="607"/>
                  </a:lnTo>
                  <a:lnTo>
                    <a:pt x="179" y="607"/>
                  </a:lnTo>
                  <a:lnTo>
                    <a:pt x="179" y="609"/>
                  </a:lnTo>
                  <a:lnTo>
                    <a:pt x="177" y="616"/>
                  </a:lnTo>
                  <a:lnTo>
                    <a:pt x="179" y="618"/>
                  </a:lnTo>
                  <a:lnTo>
                    <a:pt x="179" y="622"/>
                  </a:lnTo>
                  <a:lnTo>
                    <a:pt x="179" y="626"/>
                  </a:lnTo>
                  <a:lnTo>
                    <a:pt x="179" y="630"/>
                  </a:lnTo>
                  <a:lnTo>
                    <a:pt x="177" y="635"/>
                  </a:lnTo>
                  <a:lnTo>
                    <a:pt x="177" y="635"/>
                  </a:lnTo>
                  <a:lnTo>
                    <a:pt x="175" y="632"/>
                  </a:lnTo>
                  <a:lnTo>
                    <a:pt x="173" y="630"/>
                  </a:lnTo>
                  <a:lnTo>
                    <a:pt x="171" y="635"/>
                  </a:lnTo>
                  <a:lnTo>
                    <a:pt x="171" y="637"/>
                  </a:lnTo>
                  <a:lnTo>
                    <a:pt x="169" y="637"/>
                  </a:lnTo>
                  <a:lnTo>
                    <a:pt x="169" y="637"/>
                  </a:lnTo>
                  <a:lnTo>
                    <a:pt x="169" y="637"/>
                  </a:lnTo>
                  <a:lnTo>
                    <a:pt x="171" y="641"/>
                  </a:lnTo>
                  <a:lnTo>
                    <a:pt x="169" y="643"/>
                  </a:lnTo>
                  <a:lnTo>
                    <a:pt x="167" y="645"/>
                  </a:lnTo>
                  <a:lnTo>
                    <a:pt x="165" y="645"/>
                  </a:lnTo>
                  <a:lnTo>
                    <a:pt x="162" y="645"/>
                  </a:lnTo>
                  <a:lnTo>
                    <a:pt x="162" y="647"/>
                  </a:lnTo>
                  <a:lnTo>
                    <a:pt x="158" y="649"/>
                  </a:lnTo>
                  <a:lnTo>
                    <a:pt x="154" y="649"/>
                  </a:lnTo>
                  <a:lnTo>
                    <a:pt x="152" y="647"/>
                  </a:lnTo>
                  <a:lnTo>
                    <a:pt x="152" y="643"/>
                  </a:lnTo>
                  <a:lnTo>
                    <a:pt x="152" y="641"/>
                  </a:lnTo>
                  <a:lnTo>
                    <a:pt x="150" y="641"/>
                  </a:lnTo>
                  <a:lnTo>
                    <a:pt x="148" y="641"/>
                  </a:lnTo>
                  <a:lnTo>
                    <a:pt x="148" y="643"/>
                  </a:lnTo>
                  <a:lnTo>
                    <a:pt x="146" y="643"/>
                  </a:lnTo>
                  <a:lnTo>
                    <a:pt x="146" y="639"/>
                  </a:lnTo>
                  <a:lnTo>
                    <a:pt x="146" y="635"/>
                  </a:lnTo>
                  <a:lnTo>
                    <a:pt x="146" y="632"/>
                  </a:lnTo>
                  <a:lnTo>
                    <a:pt x="143" y="632"/>
                  </a:lnTo>
                  <a:lnTo>
                    <a:pt x="143" y="630"/>
                  </a:lnTo>
                  <a:lnTo>
                    <a:pt x="148" y="628"/>
                  </a:lnTo>
                  <a:lnTo>
                    <a:pt x="150" y="628"/>
                  </a:lnTo>
                  <a:lnTo>
                    <a:pt x="152" y="628"/>
                  </a:lnTo>
                  <a:lnTo>
                    <a:pt x="154" y="626"/>
                  </a:lnTo>
                  <a:lnTo>
                    <a:pt x="156" y="624"/>
                  </a:lnTo>
                  <a:lnTo>
                    <a:pt x="162" y="624"/>
                  </a:lnTo>
                  <a:lnTo>
                    <a:pt x="162" y="624"/>
                  </a:lnTo>
                  <a:lnTo>
                    <a:pt x="169" y="620"/>
                  </a:lnTo>
                  <a:lnTo>
                    <a:pt x="171" y="613"/>
                  </a:lnTo>
                  <a:lnTo>
                    <a:pt x="171" y="613"/>
                  </a:lnTo>
                  <a:lnTo>
                    <a:pt x="171" y="611"/>
                  </a:lnTo>
                  <a:lnTo>
                    <a:pt x="169" y="613"/>
                  </a:lnTo>
                  <a:lnTo>
                    <a:pt x="167" y="618"/>
                  </a:lnTo>
                  <a:lnTo>
                    <a:pt x="162" y="622"/>
                  </a:lnTo>
                  <a:lnTo>
                    <a:pt x="158" y="622"/>
                  </a:lnTo>
                  <a:lnTo>
                    <a:pt x="154" y="622"/>
                  </a:lnTo>
                  <a:lnTo>
                    <a:pt x="152" y="618"/>
                  </a:lnTo>
                  <a:lnTo>
                    <a:pt x="152" y="616"/>
                  </a:lnTo>
                  <a:lnTo>
                    <a:pt x="154" y="613"/>
                  </a:lnTo>
                  <a:lnTo>
                    <a:pt x="158" y="611"/>
                  </a:lnTo>
                  <a:lnTo>
                    <a:pt x="162" y="609"/>
                  </a:lnTo>
                  <a:lnTo>
                    <a:pt x="162" y="609"/>
                  </a:lnTo>
                  <a:lnTo>
                    <a:pt x="162" y="607"/>
                  </a:lnTo>
                  <a:lnTo>
                    <a:pt x="162" y="605"/>
                  </a:lnTo>
                  <a:lnTo>
                    <a:pt x="165" y="605"/>
                  </a:lnTo>
                  <a:lnTo>
                    <a:pt x="167" y="603"/>
                  </a:lnTo>
                  <a:lnTo>
                    <a:pt x="167" y="603"/>
                  </a:lnTo>
                  <a:lnTo>
                    <a:pt x="165" y="601"/>
                  </a:lnTo>
                  <a:lnTo>
                    <a:pt x="165" y="601"/>
                  </a:lnTo>
                  <a:lnTo>
                    <a:pt x="162" y="601"/>
                  </a:lnTo>
                  <a:lnTo>
                    <a:pt x="162" y="603"/>
                  </a:lnTo>
                  <a:lnTo>
                    <a:pt x="156" y="601"/>
                  </a:lnTo>
                  <a:lnTo>
                    <a:pt x="154" y="601"/>
                  </a:lnTo>
                  <a:lnTo>
                    <a:pt x="154" y="601"/>
                  </a:lnTo>
                  <a:lnTo>
                    <a:pt x="154" y="599"/>
                  </a:lnTo>
                  <a:lnTo>
                    <a:pt x="158" y="597"/>
                  </a:lnTo>
                  <a:lnTo>
                    <a:pt x="160" y="597"/>
                  </a:lnTo>
                  <a:lnTo>
                    <a:pt x="162" y="597"/>
                  </a:lnTo>
                  <a:lnTo>
                    <a:pt x="167" y="597"/>
                  </a:lnTo>
                  <a:lnTo>
                    <a:pt x="169" y="594"/>
                  </a:lnTo>
                  <a:lnTo>
                    <a:pt x="171" y="590"/>
                  </a:lnTo>
                  <a:lnTo>
                    <a:pt x="171" y="588"/>
                  </a:lnTo>
                  <a:lnTo>
                    <a:pt x="171" y="586"/>
                  </a:lnTo>
                  <a:lnTo>
                    <a:pt x="175" y="582"/>
                  </a:lnTo>
                  <a:lnTo>
                    <a:pt x="173" y="578"/>
                  </a:lnTo>
                  <a:lnTo>
                    <a:pt x="175" y="573"/>
                  </a:lnTo>
                  <a:lnTo>
                    <a:pt x="173" y="571"/>
                  </a:lnTo>
                  <a:lnTo>
                    <a:pt x="171" y="571"/>
                  </a:lnTo>
                  <a:lnTo>
                    <a:pt x="169" y="571"/>
                  </a:lnTo>
                  <a:lnTo>
                    <a:pt x="167" y="569"/>
                  </a:lnTo>
                  <a:lnTo>
                    <a:pt x="165" y="569"/>
                  </a:lnTo>
                  <a:lnTo>
                    <a:pt x="162" y="567"/>
                  </a:lnTo>
                  <a:lnTo>
                    <a:pt x="162" y="567"/>
                  </a:lnTo>
                  <a:lnTo>
                    <a:pt x="165" y="565"/>
                  </a:lnTo>
                  <a:lnTo>
                    <a:pt x="167" y="565"/>
                  </a:lnTo>
                  <a:lnTo>
                    <a:pt x="169" y="565"/>
                  </a:lnTo>
                  <a:lnTo>
                    <a:pt x="171" y="563"/>
                  </a:lnTo>
                  <a:lnTo>
                    <a:pt x="171" y="559"/>
                  </a:lnTo>
                  <a:lnTo>
                    <a:pt x="173" y="557"/>
                  </a:lnTo>
                  <a:lnTo>
                    <a:pt x="173" y="554"/>
                  </a:lnTo>
                  <a:lnTo>
                    <a:pt x="171" y="552"/>
                  </a:lnTo>
                  <a:lnTo>
                    <a:pt x="169" y="552"/>
                  </a:lnTo>
                  <a:lnTo>
                    <a:pt x="169" y="552"/>
                  </a:lnTo>
                  <a:lnTo>
                    <a:pt x="167" y="548"/>
                  </a:lnTo>
                  <a:lnTo>
                    <a:pt x="169" y="548"/>
                  </a:lnTo>
                  <a:lnTo>
                    <a:pt x="171" y="548"/>
                  </a:lnTo>
                  <a:lnTo>
                    <a:pt x="171" y="546"/>
                  </a:lnTo>
                  <a:lnTo>
                    <a:pt x="169" y="542"/>
                  </a:lnTo>
                  <a:lnTo>
                    <a:pt x="167" y="538"/>
                  </a:lnTo>
                  <a:lnTo>
                    <a:pt x="169" y="538"/>
                  </a:lnTo>
                  <a:lnTo>
                    <a:pt x="171" y="540"/>
                  </a:lnTo>
                  <a:lnTo>
                    <a:pt x="171" y="540"/>
                  </a:lnTo>
                  <a:lnTo>
                    <a:pt x="169" y="535"/>
                  </a:lnTo>
                  <a:lnTo>
                    <a:pt x="169" y="535"/>
                  </a:lnTo>
                  <a:lnTo>
                    <a:pt x="171" y="531"/>
                  </a:lnTo>
                  <a:lnTo>
                    <a:pt x="171" y="527"/>
                  </a:lnTo>
                  <a:lnTo>
                    <a:pt x="169" y="525"/>
                  </a:lnTo>
                  <a:lnTo>
                    <a:pt x="169" y="523"/>
                  </a:lnTo>
                  <a:lnTo>
                    <a:pt x="169" y="519"/>
                  </a:lnTo>
                  <a:lnTo>
                    <a:pt x="169" y="517"/>
                  </a:lnTo>
                  <a:lnTo>
                    <a:pt x="171" y="512"/>
                  </a:lnTo>
                  <a:lnTo>
                    <a:pt x="169" y="512"/>
                  </a:lnTo>
                  <a:lnTo>
                    <a:pt x="167" y="512"/>
                  </a:lnTo>
                  <a:lnTo>
                    <a:pt x="165" y="517"/>
                  </a:lnTo>
                  <a:lnTo>
                    <a:pt x="162" y="517"/>
                  </a:lnTo>
                  <a:lnTo>
                    <a:pt x="160" y="519"/>
                  </a:lnTo>
                  <a:lnTo>
                    <a:pt x="158" y="519"/>
                  </a:lnTo>
                  <a:lnTo>
                    <a:pt x="156" y="519"/>
                  </a:lnTo>
                  <a:lnTo>
                    <a:pt x="158" y="517"/>
                  </a:lnTo>
                  <a:lnTo>
                    <a:pt x="160" y="514"/>
                  </a:lnTo>
                  <a:lnTo>
                    <a:pt x="162" y="514"/>
                  </a:lnTo>
                  <a:lnTo>
                    <a:pt x="165" y="512"/>
                  </a:lnTo>
                  <a:lnTo>
                    <a:pt x="167" y="508"/>
                  </a:lnTo>
                  <a:lnTo>
                    <a:pt x="169" y="506"/>
                  </a:lnTo>
                  <a:lnTo>
                    <a:pt x="173" y="504"/>
                  </a:lnTo>
                  <a:lnTo>
                    <a:pt x="173" y="502"/>
                  </a:lnTo>
                  <a:lnTo>
                    <a:pt x="173" y="500"/>
                  </a:lnTo>
                  <a:lnTo>
                    <a:pt x="171" y="498"/>
                  </a:lnTo>
                  <a:lnTo>
                    <a:pt x="169" y="493"/>
                  </a:lnTo>
                  <a:lnTo>
                    <a:pt x="167" y="491"/>
                  </a:lnTo>
                  <a:lnTo>
                    <a:pt x="167" y="489"/>
                  </a:lnTo>
                  <a:lnTo>
                    <a:pt x="165" y="489"/>
                  </a:lnTo>
                  <a:lnTo>
                    <a:pt x="162" y="487"/>
                  </a:lnTo>
                  <a:lnTo>
                    <a:pt x="162" y="485"/>
                  </a:lnTo>
                  <a:lnTo>
                    <a:pt x="165" y="483"/>
                  </a:lnTo>
                  <a:lnTo>
                    <a:pt x="165" y="481"/>
                  </a:lnTo>
                  <a:lnTo>
                    <a:pt x="165" y="476"/>
                  </a:lnTo>
                  <a:lnTo>
                    <a:pt x="162" y="474"/>
                  </a:lnTo>
                  <a:lnTo>
                    <a:pt x="156" y="468"/>
                  </a:lnTo>
                  <a:lnTo>
                    <a:pt x="156" y="468"/>
                  </a:lnTo>
                  <a:lnTo>
                    <a:pt x="154" y="464"/>
                  </a:lnTo>
                  <a:lnTo>
                    <a:pt x="152" y="464"/>
                  </a:lnTo>
                  <a:lnTo>
                    <a:pt x="152" y="462"/>
                  </a:lnTo>
                  <a:lnTo>
                    <a:pt x="154" y="462"/>
                  </a:lnTo>
                  <a:lnTo>
                    <a:pt x="158" y="457"/>
                  </a:lnTo>
                  <a:lnTo>
                    <a:pt x="160" y="455"/>
                  </a:lnTo>
                  <a:lnTo>
                    <a:pt x="160" y="453"/>
                  </a:lnTo>
                  <a:lnTo>
                    <a:pt x="160" y="453"/>
                  </a:lnTo>
                  <a:lnTo>
                    <a:pt x="156" y="453"/>
                  </a:lnTo>
                  <a:lnTo>
                    <a:pt x="156" y="451"/>
                  </a:lnTo>
                  <a:lnTo>
                    <a:pt x="158" y="449"/>
                  </a:lnTo>
                  <a:lnTo>
                    <a:pt x="160" y="447"/>
                  </a:lnTo>
                  <a:lnTo>
                    <a:pt x="162" y="445"/>
                  </a:lnTo>
                  <a:lnTo>
                    <a:pt x="162" y="443"/>
                  </a:lnTo>
                  <a:lnTo>
                    <a:pt x="162" y="441"/>
                  </a:lnTo>
                  <a:lnTo>
                    <a:pt x="162" y="439"/>
                  </a:lnTo>
                  <a:lnTo>
                    <a:pt x="162" y="436"/>
                  </a:lnTo>
                  <a:lnTo>
                    <a:pt x="160" y="436"/>
                  </a:lnTo>
                  <a:lnTo>
                    <a:pt x="156" y="432"/>
                  </a:lnTo>
                  <a:lnTo>
                    <a:pt x="152" y="430"/>
                  </a:lnTo>
                  <a:lnTo>
                    <a:pt x="152" y="426"/>
                  </a:lnTo>
                  <a:lnTo>
                    <a:pt x="150" y="426"/>
                  </a:lnTo>
                  <a:lnTo>
                    <a:pt x="148" y="426"/>
                  </a:lnTo>
                  <a:lnTo>
                    <a:pt x="148" y="428"/>
                  </a:lnTo>
                  <a:lnTo>
                    <a:pt x="146" y="428"/>
                  </a:lnTo>
                  <a:lnTo>
                    <a:pt x="146" y="426"/>
                  </a:lnTo>
                  <a:lnTo>
                    <a:pt x="143" y="424"/>
                  </a:lnTo>
                  <a:lnTo>
                    <a:pt x="141" y="422"/>
                  </a:lnTo>
                  <a:lnTo>
                    <a:pt x="139" y="420"/>
                  </a:lnTo>
                  <a:lnTo>
                    <a:pt x="137" y="417"/>
                  </a:lnTo>
                  <a:lnTo>
                    <a:pt x="135" y="417"/>
                  </a:lnTo>
                  <a:lnTo>
                    <a:pt x="135" y="417"/>
                  </a:lnTo>
                  <a:lnTo>
                    <a:pt x="133" y="417"/>
                  </a:lnTo>
                  <a:lnTo>
                    <a:pt x="133" y="417"/>
                  </a:lnTo>
                  <a:lnTo>
                    <a:pt x="133" y="413"/>
                  </a:lnTo>
                  <a:lnTo>
                    <a:pt x="129" y="409"/>
                  </a:lnTo>
                  <a:lnTo>
                    <a:pt x="124" y="407"/>
                  </a:lnTo>
                  <a:lnTo>
                    <a:pt x="124" y="407"/>
                  </a:lnTo>
                  <a:lnTo>
                    <a:pt x="122" y="409"/>
                  </a:lnTo>
                  <a:lnTo>
                    <a:pt x="118" y="407"/>
                  </a:lnTo>
                  <a:lnTo>
                    <a:pt x="114" y="403"/>
                  </a:lnTo>
                  <a:lnTo>
                    <a:pt x="110" y="401"/>
                  </a:lnTo>
                  <a:lnTo>
                    <a:pt x="106" y="398"/>
                  </a:lnTo>
                  <a:lnTo>
                    <a:pt x="103" y="396"/>
                  </a:lnTo>
                  <a:lnTo>
                    <a:pt x="99" y="396"/>
                  </a:lnTo>
                  <a:lnTo>
                    <a:pt x="95" y="401"/>
                  </a:lnTo>
                  <a:lnTo>
                    <a:pt x="93" y="405"/>
                  </a:lnTo>
                  <a:lnTo>
                    <a:pt x="91" y="407"/>
                  </a:lnTo>
                  <a:lnTo>
                    <a:pt x="89" y="409"/>
                  </a:lnTo>
                  <a:lnTo>
                    <a:pt x="89" y="405"/>
                  </a:lnTo>
                  <a:lnTo>
                    <a:pt x="91" y="401"/>
                  </a:lnTo>
                  <a:lnTo>
                    <a:pt x="91" y="398"/>
                  </a:lnTo>
                  <a:lnTo>
                    <a:pt x="89" y="396"/>
                  </a:lnTo>
                  <a:lnTo>
                    <a:pt x="84" y="396"/>
                  </a:lnTo>
                  <a:lnTo>
                    <a:pt x="82" y="398"/>
                  </a:lnTo>
                  <a:lnTo>
                    <a:pt x="82" y="401"/>
                  </a:lnTo>
                  <a:lnTo>
                    <a:pt x="80" y="403"/>
                  </a:lnTo>
                  <a:lnTo>
                    <a:pt x="78" y="403"/>
                  </a:lnTo>
                  <a:lnTo>
                    <a:pt x="76" y="396"/>
                  </a:lnTo>
                  <a:lnTo>
                    <a:pt x="74" y="396"/>
                  </a:lnTo>
                  <a:lnTo>
                    <a:pt x="72" y="398"/>
                  </a:lnTo>
                  <a:lnTo>
                    <a:pt x="72" y="405"/>
                  </a:lnTo>
                  <a:lnTo>
                    <a:pt x="70" y="407"/>
                  </a:lnTo>
                  <a:lnTo>
                    <a:pt x="68" y="405"/>
                  </a:lnTo>
                  <a:lnTo>
                    <a:pt x="65" y="401"/>
                  </a:lnTo>
                  <a:lnTo>
                    <a:pt x="68" y="398"/>
                  </a:lnTo>
                  <a:lnTo>
                    <a:pt x="72" y="396"/>
                  </a:lnTo>
                  <a:lnTo>
                    <a:pt x="70" y="394"/>
                  </a:lnTo>
                  <a:lnTo>
                    <a:pt x="68" y="394"/>
                  </a:lnTo>
                  <a:lnTo>
                    <a:pt x="68" y="394"/>
                  </a:lnTo>
                  <a:lnTo>
                    <a:pt x="63" y="396"/>
                  </a:lnTo>
                  <a:lnTo>
                    <a:pt x="59" y="396"/>
                  </a:lnTo>
                  <a:lnTo>
                    <a:pt x="59" y="398"/>
                  </a:lnTo>
                  <a:lnTo>
                    <a:pt x="57" y="398"/>
                  </a:lnTo>
                  <a:lnTo>
                    <a:pt x="57" y="396"/>
                  </a:lnTo>
                  <a:lnTo>
                    <a:pt x="57" y="394"/>
                  </a:lnTo>
                  <a:lnTo>
                    <a:pt x="55" y="390"/>
                  </a:lnTo>
                  <a:lnTo>
                    <a:pt x="55" y="388"/>
                  </a:lnTo>
                  <a:lnTo>
                    <a:pt x="53" y="388"/>
                  </a:lnTo>
                  <a:lnTo>
                    <a:pt x="53" y="388"/>
                  </a:lnTo>
                  <a:lnTo>
                    <a:pt x="51" y="390"/>
                  </a:lnTo>
                  <a:lnTo>
                    <a:pt x="51" y="394"/>
                  </a:lnTo>
                  <a:lnTo>
                    <a:pt x="49" y="396"/>
                  </a:lnTo>
                  <a:lnTo>
                    <a:pt x="49" y="398"/>
                  </a:lnTo>
                  <a:lnTo>
                    <a:pt x="49" y="405"/>
                  </a:lnTo>
                  <a:lnTo>
                    <a:pt x="49" y="407"/>
                  </a:lnTo>
                  <a:lnTo>
                    <a:pt x="49" y="409"/>
                  </a:lnTo>
                  <a:lnTo>
                    <a:pt x="44" y="407"/>
                  </a:lnTo>
                  <a:lnTo>
                    <a:pt x="42" y="403"/>
                  </a:lnTo>
                  <a:lnTo>
                    <a:pt x="38" y="401"/>
                  </a:lnTo>
                  <a:lnTo>
                    <a:pt x="34" y="398"/>
                  </a:lnTo>
                  <a:lnTo>
                    <a:pt x="32" y="394"/>
                  </a:lnTo>
                  <a:lnTo>
                    <a:pt x="30" y="394"/>
                  </a:lnTo>
                  <a:lnTo>
                    <a:pt x="30" y="392"/>
                  </a:lnTo>
                  <a:lnTo>
                    <a:pt x="30" y="392"/>
                  </a:lnTo>
                  <a:lnTo>
                    <a:pt x="25" y="390"/>
                  </a:lnTo>
                  <a:lnTo>
                    <a:pt x="23" y="384"/>
                  </a:lnTo>
                  <a:lnTo>
                    <a:pt x="21" y="382"/>
                  </a:lnTo>
                  <a:lnTo>
                    <a:pt x="19" y="377"/>
                  </a:lnTo>
                  <a:lnTo>
                    <a:pt x="19" y="373"/>
                  </a:lnTo>
                  <a:lnTo>
                    <a:pt x="19" y="371"/>
                  </a:lnTo>
                  <a:lnTo>
                    <a:pt x="25" y="371"/>
                  </a:lnTo>
                  <a:lnTo>
                    <a:pt x="28" y="369"/>
                  </a:lnTo>
                  <a:lnTo>
                    <a:pt x="32" y="367"/>
                  </a:lnTo>
                  <a:lnTo>
                    <a:pt x="36" y="367"/>
                  </a:lnTo>
                  <a:lnTo>
                    <a:pt x="38" y="369"/>
                  </a:lnTo>
                  <a:lnTo>
                    <a:pt x="40" y="367"/>
                  </a:lnTo>
                  <a:lnTo>
                    <a:pt x="42" y="365"/>
                  </a:lnTo>
                  <a:lnTo>
                    <a:pt x="42" y="363"/>
                  </a:lnTo>
                  <a:lnTo>
                    <a:pt x="38" y="363"/>
                  </a:lnTo>
                  <a:lnTo>
                    <a:pt x="32" y="361"/>
                  </a:lnTo>
                  <a:lnTo>
                    <a:pt x="30" y="361"/>
                  </a:lnTo>
                  <a:lnTo>
                    <a:pt x="30" y="363"/>
                  </a:lnTo>
                  <a:lnTo>
                    <a:pt x="23" y="356"/>
                  </a:lnTo>
                  <a:lnTo>
                    <a:pt x="23" y="352"/>
                  </a:lnTo>
                  <a:lnTo>
                    <a:pt x="25" y="350"/>
                  </a:lnTo>
                  <a:lnTo>
                    <a:pt x="28" y="348"/>
                  </a:lnTo>
                  <a:lnTo>
                    <a:pt x="30" y="344"/>
                  </a:lnTo>
                  <a:lnTo>
                    <a:pt x="30" y="342"/>
                  </a:lnTo>
                  <a:lnTo>
                    <a:pt x="28" y="342"/>
                  </a:lnTo>
                  <a:lnTo>
                    <a:pt x="25" y="344"/>
                  </a:lnTo>
                  <a:lnTo>
                    <a:pt x="23" y="348"/>
                  </a:lnTo>
                  <a:lnTo>
                    <a:pt x="21" y="348"/>
                  </a:lnTo>
                  <a:lnTo>
                    <a:pt x="19" y="348"/>
                  </a:lnTo>
                  <a:lnTo>
                    <a:pt x="17" y="352"/>
                  </a:lnTo>
                  <a:lnTo>
                    <a:pt x="13" y="350"/>
                  </a:lnTo>
                  <a:lnTo>
                    <a:pt x="13" y="346"/>
                  </a:lnTo>
                  <a:lnTo>
                    <a:pt x="13" y="344"/>
                  </a:lnTo>
                  <a:lnTo>
                    <a:pt x="15" y="342"/>
                  </a:lnTo>
                  <a:lnTo>
                    <a:pt x="15" y="339"/>
                  </a:lnTo>
                  <a:lnTo>
                    <a:pt x="13" y="339"/>
                  </a:lnTo>
                  <a:lnTo>
                    <a:pt x="11" y="342"/>
                  </a:lnTo>
                  <a:lnTo>
                    <a:pt x="11" y="339"/>
                  </a:lnTo>
                  <a:lnTo>
                    <a:pt x="11" y="335"/>
                  </a:lnTo>
                  <a:lnTo>
                    <a:pt x="13" y="333"/>
                  </a:lnTo>
                  <a:lnTo>
                    <a:pt x="15" y="333"/>
                  </a:lnTo>
                  <a:lnTo>
                    <a:pt x="15" y="331"/>
                  </a:lnTo>
                  <a:lnTo>
                    <a:pt x="19" y="331"/>
                  </a:lnTo>
                  <a:lnTo>
                    <a:pt x="21" y="333"/>
                  </a:lnTo>
                  <a:lnTo>
                    <a:pt x="19" y="329"/>
                  </a:lnTo>
                  <a:lnTo>
                    <a:pt x="28" y="327"/>
                  </a:lnTo>
                  <a:lnTo>
                    <a:pt x="34" y="327"/>
                  </a:lnTo>
                  <a:lnTo>
                    <a:pt x="38" y="331"/>
                  </a:lnTo>
                  <a:lnTo>
                    <a:pt x="44" y="331"/>
                  </a:lnTo>
                  <a:lnTo>
                    <a:pt x="51" y="335"/>
                  </a:lnTo>
                  <a:lnTo>
                    <a:pt x="57" y="335"/>
                  </a:lnTo>
                  <a:lnTo>
                    <a:pt x="59" y="337"/>
                  </a:lnTo>
                  <a:lnTo>
                    <a:pt x="68" y="342"/>
                  </a:lnTo>
                  <a:lnTo>
                    <a:pt x="70" y="342"/>
                  </a:lnTo>
                  <a:lnTo>
                    <a:pt x="72" y="342"/>
                  </a:lnTo>
                  <a:lnTo>
                    <a:pt x="76" y="339"/>
                  </a:lnTo>
                  <a:lnTo>
                    <a:pt x="74" y="339"/>
                  </a:lnTo>
                  <a:lnTo>
                    <a:pt x="70" y="339"/>
                  </a:lnTo>
                  <a:lnTo>
                    <a:pt x="63" y="335"/>
                  </a:lnTo>
                  <a:lnTo>
                    <a:pt x="59" y="331"/>
                  </a:lnTo>
                  <a:lnTo>
                    <a:pt x="55" y="331"/>
                  </a:lnTo>
                  <a:lnTo>
                    <a:pt x="49" y="331"/>
                  </a:lnTo>
                  <a:lnTo>
                    <a:pt x="44" y="327"/>
                  </a:lnTo>
                  <a:lnTo>
                    <a:pt x="47" y="325"/>
                  </a:lnTo>
                  <a:lnTo>
                    <a:pt x="53" y="325"/>
                  </a:lnTo>
                  <a:lnTo>
                    <a:pt x="57" y="325"/>
                  </a:lnTo>
                  <a:lnTo>
                    <a:pt x="65" y="325"/>
                  </a:lnTo>
                  <a:lnTo>
                    <a:pt x="72" y="327"/>
                  </a:lnTo>
                  <a:lnTo>
                    <a:pt x="76" y="331"/>
                  </a:lnTo>
                  <a:lnTo>
                    <a:pt x="78" y="331"/>
                  </a:lnTo>
                  <a:lnTo>
                    <a:pt x="78" y="333"/>
                  </a:lnTo>
                  <a:lnTo>
                    <a:pt x="82" y="333"/>
                  </a:lnTo>
                  <a:lnTo>
                    <a:pt x="82" y="331"/>
                  </a:lnTo>
                  <a:lnTo>
                    <a:pt x="80" y="331"/>
                  </a:lnTo>
                  <a:lnTo>
                    <a:pt x="80" y="327"/>
                  </a:lnTo>
                  <a:lnTo>
                    <a:pt x="84" y="325"/>
                  </a:lnTo>
                  <a:lnTo>
                    <a:pt x="87" y="325"/>
                  </a:lnTo>
                  <a:lnTo>
                    <a:pt x="87" y="318"/>
                  </a:lnTo>
                  <a:lnTo>
                    <a:pt x="84" y="318"/>
                  </a:lnTo>
                  <a:lnTo>
                    <a:pt x="82" y="318"/>
                  </a:lnTo>
                  <a:lnTo>
                    <a:pt x="80" y="316"/>
                  </a:lnTo>
                  <a:lnTo>
                    <a:pt x="80" y="314"/>
                  </a:lnTo>
                  <a:lnTo>
                    <a:pt x="78" y="312"/>
                  </a:lnTo>
                  <a:lnTo>
                    <a:pt x="76" y="314"/>
                  </a:lnTo>
                  <a:lnTo>
                    <a:pt x="72" y="316"/>
                  </a:lnTo>
                  <a:lnTo>
                    <a:pt x="68" y="316"/>
                  </a:lnTo>
                  <a:lnTo>
                    <a:pt x="61" y="316"/>
                  </a:lnTo>
                  <a:lnTo>
                    <a:pt x="59" y="314"/>
                  </a:lnTo>
                  <a:lnTo>
                    <a:pt x="59" y="312"/>
                  </a:lnTo>
                  <a:lnTo>
                    <a:pt x="57" y="310"/>
                  </a:lnTo>
                  <a:lnTo>
                    <a:pt x="55" y="308"/>
                  </a:lnTo>
                  <a:lnTo>
                    <a:pt x="53" y="308"/>
                  </a:lnTo>
                  <a:lnTo>
                    <a:pt x="53" y="308"/>
                  </a:lnTo>
                  <a:lnTo>
                    <a:pt x="53" y="310"/>
                  </a:lnTo>
                  <a:lnTo>
                    <a:pt x="55" y="312"/>
                  </a:lnTo>
                  <a:lnTo>
                    <a:pt x="53" y="316"/>
                  </a:lnTo>
                  <a:lnTo>
                    <a:pt x="53" y="318"/>
                  </a:lnTo>
                  <a:lnTo>
                    <a:pt x="47" y="318"/>
                  </a:lnTo>
                  <a:lnTo>
                    <a:pt x="42" y="316"/>
                  </a:lnTo>
                  <a:lnTo>
                    <a:pt x="36" y="310"/>
                  </a:lnTo>
                  <a:lnTo>
                    <a:pt x="36" y="308"/>
                  </a:lnTo>
                  <a:lnTo>
                    <a:pt x="40" y="308"/>
                  </a:lnTo>
                  <a:lnTo>
                    <a:pt x="47" y="304"/>
                  </a:lnTo>
                  <a:lnTo>
                    <a:pt x="47" y="304"/>
                  </a:lnTo>
                  <a:lnTo>
                    <a:pt x="44" y="302"/>
                  </a:lnTo>
                  <a:lnTo>
                    <a:pt x="40" y="304"/>
                  </a:lnTo>
                  <a:lnTo>
                    <a:pt x="38" y="306"/>
                  </a:lnTo>
                  <a:lnTo>
                    <a:pt x="34" y="304"/>
                  </a:lnTo>
                  <a:lnTo>
                    <a:pt x="34" y="302"/>
                  </a:lnTo>
                  <a:lnTo>
                    <a:pt x="34" y="299"/>
                  </a:lnTo>
                  <a:lnTo>
                    <a:pt x="38" y="299"/>
                  </a:lnTo>
                  <a:lnTo>
                    <a:pt x="42" y="297"/>
                  </a:lnTo>
                  <a:lnTo>
                    <a:pt x="44" y="293"/>
                  </a:lnTo>
                  <a:lnTo>
                    <a:pt x="44" y="291"/>
                  </a:lnTo>
                  <a:lnTo>
                    <a:pt x="42" y="289"/>
                  </a:lnTo>
                  <a:lnTo>
                    <a:pt x="40" y="291"/>
                  </a:lnTo>
                  <a:lnTo>
                    <a:pt x="38" y="293"/>
                  </a:lnTo>
                  <a:lnTo>
                    <a:pt x="36" y="295"/>
                  </a:lnTo>
                  <a:lnTo>
                    <a:pt x="30" y="295"/>
                  </a:lnTo>
                  <a:lnTo>
                    <a:pt x="28" y="295"/>
                  </a:lnTo>
                  <a:lnTo>
                    <a:pt x="25" y="293"/>
                  </a:lnTo>
                  <a:lnTo>
                    <a:pt x="28" y="291"/>
                  </a:lnTo>
                  <a:lnTo>
                    <a:pt x="28" y="289"/>
                  </a:lnTo>
                  <a:lnTo>
                    <a:pt x="30" y="287"/>
                  </a:lnTo>
                  <a:lnTo>
                    <a:pt x="30" y="287"/>
                  </a:lnTo>
                  <a:lnTo>
                    <a:pt x="28" y="285"/>
                  </a:lnTo>
                  <a:lnTo>
                    <a:pt x="25" y="285"/>
                  </a:lnTo>
                  <a:lnTo>
                    <a:pt x="23" y="283"/>
                  </a:lnTo>
                  <a:lnTo>
                    <a:pt x="19" y="276"/>
                  </a:lnTo>
                  <a:lnTo>
                    <a:pt x="17" y="272"/>
                  </a:lnTo>
                  <a:lnTo>
                    <a:pt x="13" y="272"/>
                  </a:lnTo>
                  <a:lnTo>
                    <a:pt x="13" y="270"/>
                  </a:lnTo>
                  <a:lnTo>
                    <a:pt x="15" y="268"/>
                  </a:lnTo>
                  <a:lnTo>
                    <a:pt x="17" y="266"/>
                  </a:lnTo>
                  <a:lnTo>
                    <a:pt x="19" y="264"/>
                  </a:lnTo>
                  <a:lnTo>
                    <a:pt x="21" y="261"/>
                  </a:lnTo>
                  <a:lnTo>
                    <a:pt x="21" y="264"/>
                  </a:lnTo>
                  <a:lnTo>
                    <a:pt x="23" y="264"/>
                  </a:lnTo>
                  <a:lnTo>
                    <a:pt x="23" y="261"/>
                  </a:lnTo>
                  <a:lnTo>
                    <a:pt x="21" y="261"/>
                  </a:lnTo>
                  <a:lnTo>
                    <a:pt x="19" y="259"/>
                  </a:lnTo>
                  <a:lnTo>
                    <a:pt x="17" y="257"/>
                  </a:lnTo>
                  <a:lnTo>
                    <a:pt x="19" y="257"/>
                  </a:lnTo>
                  <a:lnTo>
                    <a:pt x="21" y="257"/>
                  </a:lnTo>
                  <a:lnTo>
                    <a:pt x="28" y="253"/>
                  </a:lnTo>
                  <a:lnTo>
                    <a:pt x="28" y="253"/>
                  </a:lnTo>
                  <a:lnTo>
                    <a:pt x="28" y="249"/>
                  </a:lnTo>
                  <a:lnTo>
                    <a:pt x="32" y="249"/>
                  </a:lnTo>
                  <a:lnTo>
                    <a:pt x="34" y="247"/>
                  </a:lnTo>
                  <a:lnTo>
                    <a:pt x="36" y="247"/>
                  </a:lnTo>
                  <a:lnTo>
                    <a:pt x="38" y="249"/>
                  </a:lnTo>
                  <a:lnTo>
                    <a:pt x="40" y="247"/>
                  </a:lnTo>
                  <a:lnTo>
                    <a:pt x="42" y="247"/>
                  </a:lnTo>
                  <a:lnTo>
                    <a:pt x="44" y="247"/>
                  </a:lnTo>
                  <a:lnTo>
                    <a:pt x="49" y="247"/>
                  </a:lnTo>
                  <a:lnTo>
                    <a:pt x="49" y="249"/>
                  </a:lnTo>
                  <a:lnTo>
                    <a:pt x="49" y="249"/>
                  </a:lnTo>
                  <a:lnTo>
                    <a:pt x="53" y="249"/>
                  </a:lnTo>
                  <a:lnTo>
                    <a:pt x="53" y="247"/>
                  </a:lnTo>
                  <a:lnTo>
                    <a:pt x="55" y="245"/>
                  </a:lnTo>
                  <a:lnTo>
                    <a:pt x="59" y="245"/>
                  </a:lnTo>
                  <a:lnTo>
                    <a:pt x="59" y="245"/>
                  </a:lnTo>
                  <a:lnTo>
                    <a:pt x="61" y="243"/>
                  </a:lnTo>
                  <a:lnTo>
                    <a:pt x="63" y="243"/>
                  </a:lnTo>
                  <a:lnTo>
                    <a:pt x="65" y="243"/>
                  </a:lnTo>
                  <a:lnTo>
                    <a:pt x="80" y="240"/>
                  </a:lnTo>
                  <a:lnTo>
                    <a:pt x="84" y="238"/>
                  </a:lnTo>
                  <a:lnTo>
                    <a:pt x="84" y="240"/>
                  </a:lnTo>
                  <a:lnTo>
                    <a:pt x="87" y="238"/>
                  </a:lnTo>
                  <a:lnTo>
                    <a:pt x="84" y="236"/>
                  </a:lnTo>
                  <a:lnTo>
                    <a:pt x="87" y="234"/>
                  </a:lnTo>
                  <a:lnTo>
                    <a:pt x="91" y="232"/>
                  </a:lnTo>
                  <a:lnTo>
                    <a:pt x="97" y="232"/>
                  </a:lnTo>
                  <a:lnTo>
                    <a:pt x="101" y="232"/>
                  </a:lnTo>
                  <a:lnTo>
                    <a:pt x="103" y="232"/>
                  </a:lnTo>
                  <a:lnTo>
                    <a:pt x="108" y="234"/>
                  </a:lnTo>
                  <a:lnTo>
                    <a:pt x="110" y="232"/>
                  </a:lnTo>
                  <a:lnTo>
                    <a:pt x="114" y="230"/>
                  </a:lnTo>
                  <a:lnTo>
                    <a:pt x="120" y="232"/>
                  </a:lnTo>
                  <a:lnTo>
                    <a:pt x="120" y="234"/>
                  </a:lnTo>
                  <a:lnTo>
                    <a:pt x="124" y="234"/>
                  </a:lnTo>
                  <a:lnTo>
                    <a:pt x="127" y="236"/>
                  </a:lnTo>
                  <a:lnTo>
                    <a:pt x="131" y="238"/>
                  </a:lnTo>
                  <a:lnTo>
                    <a:pt x="133" y="238"/>
                  </a:lnTo>
                  <a:lnTo>
                    <a:pt x="135" y="238"/>
                  </a:lnTo>
                  <a:lnTo>
                    <a:pt x="135" y="236"/>
                  </a:lnTo>
                  <a:lnTo>
                    <a:pt x="139" y="232"/>
                  </a:lnTo>
                  <a:lnTo>
                    <a:pt x="141" y="228"/>
                  </a:lnTo>
                  <a:lnTo>
                    <a:pt x="146" y="224"/>
                  </a:lnTo>
                  <a:lnTo>
                    <a:pt x="150" y="221"/>
                  </a:lnTo>
                  <a:lnTo>
                    <a:pt x="150" y="219"/>
                  </a:lnTo>
                  <a:lnTo>
                    <a:pt x="154" y="215"/>
                  </a:lnTo>
                  <a:lnTo>
                    <a:pt x="158" y="213"/>
                  </a:lnTo>
                  <a:lnTo>
                    <a:pt x="158" y="209"/>
                  </a:lnTo>
                  <a:lnTo>
                    <a:pt x="156" y="209"/>
                  </a:lnTo>
                  <a:lnTo>
                    <a:pt x="156" y="205"/>
                  </a:lnTo>
                  <a:lnTo>
                    <a:pt x="158" y="200"/>
                  </a:lnTo>
                  <a:lnTo>
                    <a:pt x="162" y="200"/>
                  </a:lnTo>
                  <a:lnTo>
                    <a:pt x="167" y="200"/>
                  </a:lnTo>
                  <a:lnTo>
                    <a:pt x="171" y="198"/>
                  </a:lnTo>
                  <a:lnTo>
                    <a:pt x="173" y="196"/>
                  </a:lnTo>
                  <a:lnTo>
                    <a:pt x="171" y="194"/>
                  </a:lnTo>
                  <a:lnTo>
                    <a:pt x="167" y="194"/>
                  </a:lnTo>
                  <a:lnTo>
                    <a:pt x="165" y="192"/>
                  </a:lnTo>
                  <a:lnTo>
                    <a:pt x="162" y="190"/>
                  </a:lnTo>
                  <a:lnTo>
                    <a:pt x="165" y="188"/>
                  </a:lnTo>
                  <a:lnTo>
                    <a:pt x="167" y="188"/>
                  </a:lnTo>
                  <a:lnTo>
                    <a:pt x="173" y="188"/>
                  </a:lnTo>
                  <a:lnTo>
                    <a:pt x="177" y="186"/>
                  </a:lnTo>
                  <a:lnTo>
                    <a:pt x="181" y="183"/>
                  </a:lnTo>
                  <a:lnTo>
                    <a:pt x="181" y="181"/>
                  </a:lnTo>
                  <a:lnTo>
                    <a:pt x="181" y="181"/>
                  </a:lnTo>
                  <a:lnTo>
                    <a:pt x="181" y="177"/>
                  </a:lnTo>
                  <a:lnTo>
                    <a:pt x="179" y="177"/>
                  </a:lnTo>
                  <a:lnTo>
                    <a:pt x="177" y="179"/>
                  </a:lnTo>
                  <a:lnTo>
                    <a:pt x="177" y="183"/>
                  </a:lnTo>
                  <a:lnTo>
                    <a:pt x="175" y="183"/>
                  </a:lnTo>
                  <a:lnTo>
                    <a:pt x="169" y="183"/>
                  </a:lnTo>
                  <a:lnTo>
                    <a:pt x="165" y="183"/>
                  </a:lnTo>
                  <a:lnTo>
                    <a:pt x="165" y="183"/>
                  </a:lnTo>
                  <a:lnTo>
                    <a:pt x="160" y="186"/>
                  </a:lnTo>
                  <a:lnTo>
                    <a:pt x="156" y="186"/>
                  </a:lnTo>
                  <a:lnTo>
                    <a:pt x="156" y="183"/>
                  </a:lnTo>
                  <a:lnTo>
                    <a:pt x="152" y="181"/>
                  </a:lnTo>
                  <a:lnTo>
                    <a:pt x="150" y="181"/>
                  </a:lnTo>
                  <a:lnTo>
                    <a:pt x="148" y="183"/>
                  </a:lnTo>
                  <a:lnTo>
                    <a:pt x="146" y="183"/>
                  </a:lnTo>
                  <a:lnTo>
                    <a:pt x="143" y="181"/>
                  </a:lnTo>
                  <a:lnTo>
                    <a:pt x="141" y="181"/>
                  </a:lnTo>
                  <a:lnTo>
                    <a:pt x="139" y="181"/>
                  </a:lnTo>
                  <a:lnTo>
                    <a:pt x="139" y="179"/>
                  </a:lnTo>
                  <a:lnTo>
                    <a:pt x="139" y="177"/>
                  </a:lnTo>
                  <a:lnTo>
                    <a:pt x="139" y="177"/>
                  </a:lnTo>
                  <a:lnTo>
                    <a:pt x="139" y="175"/>
                  </a:lnTo>
                  <a:lnTo>
                    <a:pt x="139" y="171"/>
                  </a:lnTo>
                  <a:lnTo>
                    <a:pt x="141" y="171"/>
                  </a:lnTo>
                  <a:lnTo>
                    <a:pt x="143" y="169"/>
                  </a:lnTo>
                  <a:lnTo>
                    <a:pt x="146" y="167"/>
                  </a:lnTo>
                  <a:lnTo>
                    <a:pt x="148" y="165"/>
                  </a:lnTo>
                  <a:lnTo>
                    <a:pt x="148" y="162"/>
                  </a:lnTo>
                  <a:lnTo>
                    <a:pt x="148" y="160"/>
                  </a:lnTo>
                  <a:lnTo>
                    <a:pt x="146" y="158"/>
                  </a:lnTo>
                  <a:lnTo>
                    <a:pt x="148" y="158"/>
                  </a:lnTo>
                  <a:lnTo>
                    <a:pt x="150" y="156"/>
                  </a:lnTo>
                  <a:lnTo>
                    <a:pt x="154" y="156"/>
                  </a:lnTo>
                  <a:lnTo>
                    <a:pt x="156" y="154"/>
                  </a:lnTo>
                  <a:lnTo>
                    <a:pt x="156" y="152"/>
                  </a:lnTo>
                  <a:lnTo>
                    <a:pt x="162" y="150"/>
                  </a:lnTo>
                  <a:lnTo>
                    <a:pt x="165" y="146"/>
                  </a:lnTo>
                  <a:lnTo>
                    <a:pt x="167" y="146"/>
                  </a:lnTo>
                  <a:lnTo>
                    <a:pt x="173" y="146"/>
                  </a:lnTo>
                  <a:lnTo>
                    <a:pt x="175" y="146"/>
                  </a:lnTo>
                  <a:lnTo>
                    <a:pt x="175" y="143"/>
                  </a:lnTo>
                  <a:lnTo>
                    <a:pt x="173" y="143"/>
                  </a:lnTo>
                  <a:lnTo>
                    <a:pt x="173" y="141"/>
                  </a:lnTo>
                  <a:lnTo>
                    <a:pt x="175" y="139"/>
                  </a:lnTo>
                  <a:lnTo>
                    <a:pt x="179" y="139"/>
                  </a:lnTo>
                  <a:lnTo>
                    <a:pt x="179" y="141"/>
                  </a:lnTo>
                  <a:lnTo>
                    <a:pt x="181" y="141"/>
                  </a:lnTo>
                  <a:lnTo>
                    <a:pt x="186" y="137"/>
                  </a:lnTo>
                  <a:lnTo>
                    <a:pt x="186" y="133"/>
                  </a:lnTo>
                  <a:lnTo>
                    <a:pt x="186" y="131"/>
                  </a:lnTo>
                  <a:lnTo>
                    <a:pt x="190" y="129"/>
                  </a:lnTo>
                  <a:lnTo>
                    <a:pt x="194" y="127"/>
                  </a:lnTo>
                  <a:lnTo>
                    <a:pt x="196" y="124"/>
                  </a:lnTo>
                  <a:lnTo>
                    <a:pt x="198" y="124"/>
                  </a:lnTo>
                  <a:lnTo>
                    <a:pt x="200" y="122"/>
                  </a:lnTo>
                  <a:lnTo>
                    <a:pt x="202" y="124"/>
                  </a:lnTo>
                  <a:lnTo>
                    <a:pt x="202" y="129"/>
                  </a:lnTo>
                  <a:lnTo>
                    <a:pt x="202" y="135"/>
                  </a:lnTo>
                  <a:lnTo>
                    <a:pt x="202" y="137"/>
                  </a:lnTo>
                  <a:lnTo>
                    <a:pt x="205" y="143"/>
                  </a:lnTo>
                  <a:lnTo>
                    <a:pt x="202" y="150"/>
                  </a:lnTo>
                  <a:lnTo>
                    <a:pt x="205" y="150"/>
                  </a:lnTo>
                  <a:lnTo>
                    <a:pt x="207" y="148"/>
                  </a:lnTo>
                  <a:lnTo>
                    <a:pt x="207" y="141"/>
                  </a:lnTo>
                  <a:lnTo>
                    <a:pt x="205" y="135"/>
                  </a:lnTo>
                  <a:lnTo>
                    <a:pt x="205" y="133"/>
                  </a:lnTo>
                  <a:lnTo>
                    <a:pt x="205" y="129"/>
                  </a:lnTo>
                  <a:lnTo>
                    <a:pt x="205" y="124"/>
                  </a:lnTo>
                  <a:lnTo>
                    <a:pt x="207" y="122"/>
                  </a:lnTo>
                  <a:lnTo>
                    <a:pt x="209" y="122"/>
                  </a:lnTo>
                  <a:lnTo>
                    <a:pt x="211" y="122"/>
                  </a:lnTo>
                  <a:lnTo>
                    <a:pt x="213" y="120"/>
                  </a:lnTo>
                  <a:lnTo>
                    <a:pt x="213" y="120"/>
                  </a:lnTo>
                  <a:lnTo>
                    <a:pt x="215" y="122"/>
                  </a:lnTo>
                  <a:lnTo>
                    <a:pt x="215" y="124"/>
                  </a:lnTo>
                  <a:lnTo>
                    <a:pt x="217" y="124"/>
                  </a:lnTo>
                  <a:lnTo>
                    <a:pt x="219" y="124"/>
                  </a:lnTo>
                  <a:lnTo>
                    <a:pt x="219" y="129"/>
                  </a:lnTo>
                  <a:lnTo>
                    <a:pt x="219" y="131"/>
                  </a:lnTo>
                  <a:lnTo>
                    <a:pt x="224" y="131"/>
                  </a:lnTo>
                  <a:lnTo>
                    <a:pt x="228" y="131"/>
                  </a:lnTo>
                  <a:lnTo>
                    <a:pt x="230" y="131"/>
                  </a:lnTo>
                  <a:lnTo>
                    <a:pt x="232" y="131"/>
                  </a:lnTo>
                  <a:lnTo>
                    <a:pt x="232" y="129"/>
                  </a:lnTo>
                  <a:lnTo>
                    <a:pt x="232" y="127"/>
                  </a:lnTo>
                  <a:lnTo>
                    <a:pt x="232" y="124"/>
                  </a:lnTo>
                  <a:lnTo>
                    <a:pt x="234" y="122"/>
                  </a:lnTo>
                  <a:lnTo>
                    <a:pt x="236" y="118"/>
                  </a:lnTo>
                  <a:lnTo>
                    <a:pt x="236" y="116"/>
                  </a:lnTo>
                  <a:lnTo>
                    <a:pt x="240" y="116"/>
                  </a:lnTo>
                  <a:lnTo>
                    <a:pt x="245" y="114"/>
                  </a:lnTo>
                  <a:lnTo>
                    <a:pt x="247" y="110"/>
                  </a:lnTo>
                  <a:lnTo>
                    <a:pt x="247" y="106"/>
                  </a:lnTo>
                  <a:lnTo>
                    <a:pt x="245" y="106"/>
                  </a:lnTo>
                  <a:lnTo>
                    <a:pt x="245" y="106"/>
                  </a:lnTo>
                  <a:lnTo>
                    <a:pt x="243" y="103"/>
                  </a:lnTo>
                  <a:lnTo>
                    <a:pt x="245" y="101"/>
                  </a:lnTo>
                  <a:lnTo>
                    <a:pt x="247" y="97"/>
                  </a:lnTo>
                  <a:lnTo>
                    <a:pt x="247" y="93"/>
                  </a:lnTo>
                  <a:lnTo>
                    <a:pt x="247" y="91"/>
                  </a:lnTo>
                  <a:lnTo>
                    <a:pt x="249" y="84"/>
                  </a:lnTo>
                  <a:lnTo>
                    <a:pt x="251" y="82"/>
                  </a:lnTo>
                  <a:lnTo>
                    <a:pt x="255" y="82"/>
                  </a:lnTo>
                  <a:lnTo>
                    <a:pt x="261" y="80"/>
                  </a:lnTo>
                  <a:lnTo>
                    <a:pt x="266" y="78"/>
                  </a:lnTo>
                  <a:lnTo>
                    <a:pt x="266" y="78"/>
                  </a:lnTo>
                  <a:lnTo>
                    <a:pt x="268" y="80"/>
                  </a:lnTo>
                  <a:lnTo>
                    <a:pt x="268" y="84"/>
                  </a:lnTo>
                  <a:lnTo>
                    <a:pt x="272" y="91"/>
                  </a:lnTo>
                  <a:lnTo>
                    <a:pt x="272" y="93"/>
                  </a:lnTo>
                  <a:lnTo>
                    <a:pt x="270" y="101"/>
                  </a:lnTo>
                  <a:lnTo>
                    <a:pt x="270" y="108"/>
                  </a:lnTo>
                  <a:lnTo>
                    <a:pt x="272" y="110"/>
                  </a:lnTo>
                  <a:lnTo>
                    <a:pt x="276" y="114"/>
                  </a:lnTo>
                  <a:lnTo>
                    <a:pt x="278" y="118"/>
                  </a:lnTo>
                  <a:lnTo>
                    <a:pt x="280" y="118"/>
                  </a:lnTo>
                  <a:lnTo>
                    <a:pt x="283" y="118"/>
                  </a:lnTo>
                  <a:lnTo>
                    <a:pt x="280" y="112"/>
                  </a:lnTo>
                  <a:lnTo>
                    <a:pt x="280" y="108"/>
                  </a:lnTo>
                  <a:lnTo>
                    <a:pt x="276" y="101"/>
                  </a:lnTo>
                  <a:lnTo>
                    <a:pt x="276" y="95"/>
                  </a:lnTo>
                  <a:lnTo>
                    <a:pt x="278" y="91"/>
                  </a:lnTo>
                  <a:lnTo>
                    <a:pt x="278" y="87"/>
                  </a:lnTo>
                  <a:lnTo>
                    <a:pt x="276" y="84"/>
                  </a:lnTo>
                  <a:lnTo>
                    <a:pt x="276" y="82"/>
                  </a:lnTo>
                  <a:lnTo>
                    <a:pt x="276" y="78"/>
                  </a:lnTo>
                  <a:lnTo>
                    <a:pt x="274" y="76"/>
                  </a:lnTo>
                  <a:lnTo>
                    <a:pt x="274" y="74"/>
                  </a:lnTo>
                  <a:lnTo>
                    <a:pt x="278" y="72"/>
                  </a:lnTo>
                  <a:lnTo>
                    <a:pt x="283" y="72"/>
                  </a:lnTo>
                  <a:lnTo>
                    <a:pt x="285" y="72"/>
                  </a:lnTo>
                  <a:lnTo>
                    <a:pt x="287" y="70"/>
                  </a:lnTo>
                  <a:lnTo>
                    <a:pt x="291" y="70"/>
                  </a:lnTo>
                  <a:lnTo>
                    <a:pt x="295" y="72"/>
                  </a:lnTo>
                  <a:lnTo>
                    <a:pt x="304" y="72"/>
                  </a:lnTo>
                  <a:lnTo>
                    <a:pt x="312" y="68"/>
                  </a:lnTo>
                  <a:lnTo>
                    <a:pt x="318" y="68"/>
                  </a:lnTo>
                  <a:lnTo>
                    <a:pt x="321" y="70"/>
                  </a:lnTo>
                  <a:lnTo>
                    <a:pt x="323" y="74"/>
                  </a:lnTo>
                  <a:lnTo>
                    <a:pt x="323" y="78"/>
                  </a:lnTo>
                  <a:lnTo>
                    <a:pt x="323" y="78"/>
                  </a:lnTo>
                  <a:lnTo>
                    <a:pt x="325" y="78"/>
                  </a:lnTo>
                  <a:lnTo>
                    <a:pt x="327" y="76"/>
                  </a:lnTo>
                  <a:lnTo>
                    <a:pt x="325" y="74"/>
                  </a:lnTo>
                  <a:lnTo>
                    <a:pt x="325" y="70"/>
                  </a:lnTo>
                  <a:lnTo>
                    <a:pt x="331" y="65"/>
                  </a:lnTo>
                  <a:lnTo>
                    <a:pt x="333" y="65"/>
                  </a:lnTo>
                  <a:lnTo>
                    <a:pt x="335" y="68"/>
                  </a:lnTo>
                  <a:lnTo>
                    <a:pt x="337" y="74"/>
                  </a:lnTo>
                  <a:lnTo>
                    <a:pt x="339" y="76"/>
                  </a:lnTo>
                  <a:lnTo>
                    <a:pt x="339" y="72"/>
                  </a:lnTo>
                  <a:lnTo>
                    <a:pt x="339" y="68"/>
                  </a:lnTo>
                  <a:lnTo>
                    <a:pt x="337" y="63"/>
                  </a:lnTo>
                  <a:lnTo>
                    <a:pt x="335" y="61"/>
                  </a:lnTo>
                  <a:lnTo>
                    <a:pt x="337" y="61"/>
                  </a:lnTo>
                  <a:lnTo>
                    <a:pt x="339" y="61"/>
                  </a:lnTo>
                  <a:lnTo>
                    <a:pt x="344" y="63"/>
                  </a:lnTo>
                  <a:lnTo>
                    <a:pt x="348" y="59"/>
                  </a:lnTo>
                  <a:lnTo>
                    <a:pt x="350" y="59"/>
                  </a:lnTo>
                  <a:lnTo>
                    <a:pt x="356" y="59"/>
                  </a:lnTo>
                  <a:lnTo>
                    <a:pt x="358" y="63"/>
                  </a:lnTo>
                  <a:lnTo>
                    <a:pt x="356" y="72"/>
                  </a:lnTo>
                  <a:lnTo>
                    <a:pt x="354" y="78"/>
                  </a:lnTo>
                  <a:lnTo>
                    <a:pt x="354" y="80"/>
                  </a:lnTo>
                  <a:lnTo>
                    <a:pt x="352" y="87"/>
                  </a:lnTo>
                  <a:lnTo>
                    <a:pt x="350" y="91"/>
                  </a:lnTo>
                  <a:lnTo>
                    <a:pt x="350" y="93"/>
                  </a:lnTo>
                  <a:lnTo>
                    <a:pt x="350" y="95"/>
                  </a:lnTo>
                  <a:lnTo>
                    <a:pt x="348" y="97"/>
                  </a:lnTo>
                  <a:lnTo>
                    <a:pt x="346" y="99"/>
                  </a:lnTo>
                  <a:lnTo>
                    <a:pt x="348" y="101"/>
                  </a:lnTo>
                  <a:lnTo>
                    <a:pt x="348" y="103"/>
                  </a:lnTo>
                  <a:lnTo>
                    <a:pt x="348" y="106"/>
                  </a:lnTo>
                  <a:lnTo>
                    <a:pt x="344" y="110"/>
                  </a:lnTo>
                  <a:lnTo>
                    <a:pt x="342" y="114"/>
                  </a:lnTo>
                  <a:lnTo>
                    <a:pt x="339" y="116"/>
                  </a:lnTo>
                  <a:lnTo>
                    <a:pt x="337" y="118"/>
                  </a:lnTo>
                  <a:lnTo>
                    <a:pt x="337" y="122"/>
                  </a:lnTo>
                  <a:lnTo>
                    <a:pt x="335" y="124"/>
                  </a:lnTo>
                  <a:lnTo>
                    <a:pt x="333" y="129"/>
                  </a:lnTo>
                  <a:lnTo>
                    <a:pt x="333" y="131"/>
                  </a:lnTo>
                  <a:lnTo>
                    <a:pt x="337" y="131"/>
                  </a:lnTo>
                  <a:lnTo>
                    <a:pt x="339" y="127"/>
                  </a:lnTo>
                  <a:lnTo>
                    <a:pt x="342" y="124"/>
                  </a:lnTo>
                  <a:lnTo>
                    <a:pt x="342" y="122"/>
                  </a:lnTo>
                  <a:lnTo>
                    <a:pt x="344" y="118"/>
                  </a:lnTo>
                  <a:lnTo>
                    <a:pt x="348" y="114"/>
                  </a:lnTo>
                  <a:lnTo>
                    <a:pt x="350" y="110"/>
                  </a:lnTo>
                  <a:lnTo>
                    <a:pt x="352" y="110"/>
                  </a:lnTo>
                  <a:lnTo>
                    <a:pt x="354" y="108"/>
                  </a:lnTo>
                  <a:lnTo>
                    <a:pt x="354" y="106"/>
                  </a:lnTo>
                  <a:lnTo>
                    <a:pt x="354" y="101"/>
                  </a:lnTo>
                  <a:lnTo>
                    <a:pt x="356" y="101"/>
                  </a:lnTo>
                  <a:lnTo>
                    <a:pt x="358" y="97"/>
                  </a:lnTo>
                  <a:lnTo>
                    <a:pt x="361" y="95"/>
                  </a:lnTo>
                  <a:lnTo>
                    <a:pt x="363" y="97"/>
                  </a:lnTo>
                  <a:lnTo>
                    <a:pt x="363" y="99"/>
                  </a:lnTo>
                  <a:lnTo>
                    <a:pt x="365" y="103"/>
                  </a:lnTo>
                  <a:lnTo>
                    <a:pt x="365" y="106"/>
                  </a:lnTo>
                  <a:lnTo>
                    <a:pt x="367" y="110"/>
                  </a:lnTo>
                  <a:lnTo>
                    <a:pt x="369" y="114"/>
                  </a:lnTo>
                  <a:lnTo>
                    <a:pt x="369" y="120"/>
                  </a:lnTo>
                  <a:lnTo>
                    <a:pt x="371" y="120"/>
                  </a:lnTo>
                  <a:lnTo>
                    <a:pt x="375" y="122"/>
                  </a:lnTo>
                  <a:lnTo>
                    <a:pt x="375" y="122"/>
                  </a:lnTo>
                  <a:lnTo>
                    <a:pt x="377" y="122"/>
                  </a:lnTo>
                  <a:lnTo>
                    <a:pt x="377" y="120"/>
                  </a:lnTo>
                  <a:lnTo>
                    <a:pt x="380" y="120"/>
                  </a:lnTo>
                  <a:lnTo>
                    <a:pt x="380" y="118"/>
                  </a:lnTo>
                  <a:lnTo>
                    <a:pt x="375" y="116"/>
                  </a:lnTo>
                  <a:lnTo>
                    <a:pt x="375" y="112"/>
                  </a:lnTo>
                  <a:lnTo>
                    <a:pt x="375" y="112"/>
                  </a:lnTo>
                  <a:lnTo>
                    <a:pt x="377" y="112"/>
                  </a:lnTo>
                  <a:lnTo>
                    <a:pt x="380" y="114"/>
                  </a:lnTo>
                  <a:lnTo>
                    <a:pt x="384" y="114"/>
                  </a:lnTo>
                  <a:lnTo>
                    <a:pt x="388" y="116"/>
                  </a:lnTo>
                  <a:lnTo>
                    <a:pt x="388" y="116"/>
                  </a:lnTo>
                  <a:lnTo>
                    <a:pt x="390" y="118"/>
                  </a:lnTo>
                  <a:lnTo>
                    <a:pt x="392" y="116"/>
                  </a:lnTo>
                  <a:lnTo>
                    <a:pt x="394" y="116"/>
                  </a:lnTo>
                  <a:lnTo>
                    <a:pt x="394" y="118"/>
                  </a:lnTo>
                  <a:lnTo>
                    <a:pt x="396" y="116"/>
                  </a:lnTo>
                  <a:lnTo>
                    <a:pt x="396" y="110"/>
                  </a:lnTo>
                  <a:lnTo>
                    <a:pt x="396" y="108"/>
                  </a:lnTo>
                  <a:lnTo>
                    <a:pt x="396" y="101"/>
                  </a:lnTo>
                  <a:lnTo>
                    <a:pt x="398" y="95"/>
                  </a:lnTo>
                  <a:lnTo>
                    <a:pt x="396" y="93"/>
                  </a:lnTo>
                  <a:lnTo>
                    <a:pt x="394" y="89"/>
                  </a:lnTo>
                  <a:lnTo>
                    <a:pt x="394" y="84"/>
                  </a:lnTo>
                  <a:lnTo>
                    <a:pt x="398" y="76"/>
                  </a:lnTo>
                  <a:lnTo>
                    <a:pt x="398" y="74"/>
                  </a:lnTo>
                  <a:lnTo>
                    <a:pt x="398" y="72"/>
                  </a:lnTo>
                  <a:lnTo>
                    <a:pt x="398" y="70"/>
                  </a:lnTo>
                  <a:lnTo>
                    <a:pt x="398" y="65"/>
                  </a:lnTo>
                  <a:lnTo>
                    <a:pt x="401" y="63"/>
                  </a:lnTo>
                  <a:lnTo>
                    <a:pt x="405" y="63"/>
                  </a:lnTo>
                  <a:lnTo>
                    <a:pt x="407" y="65"/>
                  </a:lnTo>
                  <a:lnTo>
                    <a:pt x="409" y="65"/>
                  </a:lnTo>
                  <a:lnTo>
                    <a:pt x="411" y="65"/>
                  </a:lnTo>
                  <a:lnTo>
                    <a:pt x="413" y="68"/>
                  </a:lnTo>
                  <a:lnTo>
                    <a:pt x="415" y="70"/>
                  </a:lnTo>
                  <a:lnTo>
                    <a:pt x="417" y="74"/>
                  </a:lnTo>
                  <a:lnTo>
                    <a:pt x="422" y="82"/>
                  </a:lnTo>
                  <a:lnTo>
                    <a:pt x="422" y="84"/>
                  </a:lnTo>
                  <a:lnTo>
                    <a:pt x="424" y="91"/>
                  </a:lnTo>
                  <a:lnTo>
                    <a:pt x="428" y="95"/>
                  </a:lnTo>
                  <a:lnTo>
                    <a:pt x="428" y="106"/>
                  </a:lnTo>
                  <a:lnTo>
                    <a:pt x="428" y="106"/>
                  </a:lnTo>
                  <a:lnTo>
                    <a:pt x="426" y="110"/>
                  </a:lnTo>
                  <a:lnTo>
                    <a:pt x="426" y="112"/>
                  </a:lnTo>
                  <a:lnTo>
                    <a:pt x="426" y="116"/>
                  </a:lnTo>
                  <a:lnTo>
                    <a:pt x="428" y="118"/>
                  </a:lnTo>
                  <a:lnTo>
                    <a:pt x="430" y="124"/>
                  </a:lnTo>
                  <a:lnTo>
                    <a:pt x="430" y="129"/>
                  </a:lnTo>
                  <a:lnTo>
                    <a:pt x="430" y="133"/>
                  </a:lnTo>
                  <a:lnTo>
                    <a:pt x="432" y="135"/>
                  </a:lnTo>
                  <a:lnTo>
                    <a:pt x="434" y="135"/>
                  </a:lnTo>
                  <a:lnTo>
                    <a:pt x="439" y="139"/>
                  </a:lnTo>
                  <a:lnTo>
                    <a:pt x="443" y="139"/>
                  </a:lnTo>
                  <a:lnTo>
                    <a:pt x="447" y="137"/>
                  </a:lnTo>
                  <a:lnTo>
                    <a:pt x="449" y="131"/>
                  </a:lnTo>
                  <a:lnTo>
                    <a:pt x="451" y="129"/>
                  </a:lnTo>
                  <a:lnTo>
                    <a:pt x="451" y="131"/>
                  </a:lnTo>
                  <a:lnTo>
                    <a:pt x="451" y="133"/>
                  </a:lnTo>
                  <a:lnTo>
                    <a:pt x="453" y="135"/>
                  </a:lnTo>
                  <a:lnTo>
                    <a:pt x="453" y="135"/>
                  </a:lnTo>
                  <a:lnTo>
                    <a:pt x="455" y="135"/>
                  </a:lnTo>
                  <a:lnTo>
                    <a:pt x="460" y="135"/>
                  </a:lnTo>
                  <a:lnTo>
                    <a:pt x="460" y="137"/>
                  </a:lnTo>
                  <a:lnTo>
                    <a:pt x="460" y="141"/>
                  </a:lnTo>
                  <a:lnTo>
                    <a:pt x="462" y="143"/>
                  </a:lnTo>
                  <a:lnTo>
                    <a:pt x="464" y="143"/>
                  </a:lnTo>
                  <a:lnTo>
                    <a:pt x="466" y="143"/>
                  </a:lnTo>
                  <a:lnTo>
                    <a:pt x="470" y="143"/>
                  </a:lnTo>
                  <a:lnTo>
                    <a:pt x="472" y="141"/>
                  </a:lnTo>
                  <a:lnTo>
                    <a:pt x="470" y="141"/>
                  </a:lnTo>
                  <a:lnTo>
                    <a:pt x="466" y="139"/>
                  </a:lnTo>
                  <a:lnTo>
                    <a:pt x="466" y="137"/>
                  </a:lnTo>
                  <a:lnTo>
                    <a:pt x="466" y="135"/>
                  </a:lnTo>
                  <a:lnTo>
                    <a:pt x="462" y="135"/>
                  </a:lnTo>
                  <a:lnTo>
                    <a:pt x="462" y="133"/>
                  </a:lnTo>
                  <a:lnTo>
                    <a:pt x="462" y="129"/>
                  </a:lnTo>
                  <a:lnTo>
                    <a:pt x="460" y="127"/>
                  </a:lnTo>
                  <a:lnTo>
                    <a:pt x="455" y="122"/>
                  </a:lnTo>
                  <a:lnTo>
                    <a:pt x="455" y="120"/>
                  </a:lnTo>
                  <a:lnTo>
                    <a:pt x="453" y="116"/>
                  </a:lnTo>
                  <a:lnTo>
                    <a:pt x="451" y="112"/>
                  </a:lnTo>
                  <a:lnTo>
                    <a:pt x="451" y="110"/>
                  </a:lnTo>
                  <a:lnTo>
                    <a:pt x="453" y="106"/>
                  </a:lnTo>
                  <a:lnTo>
                    <a:pt x="451" y="101"/>
                  </a:lnTo>
                  <a:lnTo>
                    <a:pt x="449" y="95"/>
                  </a:lnTo>
                  <a:lnTo>
                    <a:pt x="449" y="93"/>
                  </a:lnTo>
                  <a:lnTo>
                    <a:pt x="449" y="91"/>
                  </a:lnTo>
                  <a:lnTo>
                    <a:pt x="449" y="87"/>
                  </a:lnTo>
                  <a:lnTo>
                    <a:pt x="447" y="84"/>
                  </a:lnTo>
                  <a:lnTo>
                    <a:pt x="449" y="80"/>
                  </a:lnTo>
                  <a:lnTo>
                    <a:pt x="445" y="74"/>
                  </a:lnTo>
                  <a:lnTo>
                    <a:pt x="445" y="70"/>
                  </a:lnTo>
                  <a:lnTo>
                    <a:pt x="445" y="68"/>
                  </a:lnTo>
                  <a:lnTo>
                    <a:pt x="443" y="63"/>
                  </a:lnTo>
                  <a:lnTo>
                    <a:pt x="443" y="59"/>
                  </a:lnTo>
                  <a:lnTo>
                    <a:pt x="445" y="57"/>
                  </a:lnTo>
                  <a:lnTo>
                    <a:pt x="451" y="59"/>
                  </a:lnTo>
                  <a:lnTo>
                    <a:pt x="453" y="61"/>
                  </a:lnTo>
                  <a:lnTo>
                    <a:pt x="455" y="61"/>
                  </a:lnTo>
                  <a:lnTo>
                    <a:pt x="455" y="59"/>
                  </a:lnTo>
                  <a:lnTo>
                    <a:pt x="458" y="59"/>
                  </a:lnTo>
                  <a:lnTo>
                    <a:pt x="464" y="68"/>
                  </a:lnTo>
                  <a:lnTo>
                    <a:pt x="470" y="70"/>
                  </a:lnTo>
                  <a:lnTo>
                    <a:pt x="472" y="68"/>
                  </a:lnTo>
                  <a:lnTo>
                    <a:pt x="472" y="63"/>
                  </a:lnTo>
                  <a:lnTo>
                    <a:pt x="470" y="61"/>
                  </a:lnTo>
                  <a:lnTo>
                    <a:pt x="472" y="57"/>
                  </a:lnTo>
                  <a:lnTo>
                    <a:pt x="474" y="57"/>
                  </a:lnTo>
                  <a:lnTo>
                    <a:pt x="476" y="57"/>
                  </a:lnTo>
                  <a:lnTo>
                    <a:pt x="483" y="57"/>
                  </a:lnTo>
                  <a:lnTo>
                    <a:pt x="485" y="55"/>
                  </a:lnTo>
                  <a:lnTo>
                    <a:pt x="489" y="55"/>
                  </a:lnTo>
                  <a:lnTo>
                    <a:pt x="491" y="57"/>
                  </a:lnTo>
                  <a:lnTo>
                    <a:pt x="495" y="57"/>
                  </a:lnTo>
                  <a:lnTo>
                    <a:pt x="498" y="59"/>
                  </a:lnTo>
                  <a:lnTo>
                    <a:pt x="498" y="65"/>
                  </a:lnTo>
                  <a:lnTo>
                    <a:pt x="500" y="68"/>
                  </a:lnTo>
                  <a:lnTo>
                    <a:pt x="502" y="72"/>
                  </a:lnTo>
                  <a:lnTo>
                    <a:pt x="502" y="76"/>
                  </a:lnTo>
                  <a:lnTo>
                    <a:pt x="502" y="78"/>
                  </a:lnTo>
                  <a:lnTo>
                    <a:pt x="504" y="87"/>
                  </a:lnTo>
                  <a:lnTo>
                    <a:pt x="504" y="91"/>
                  </a:lnTo>
                  <a:lnTo>
                    <a:pt x="504" y="93"/>
                  </a:lnTo>
                  <a:lnTo>
                    <a:pt x="508" y="95"/>
                  </a:lnTo>
                  <a:lnTo>
                    <a:pt x="512" y="95"/>
                  </a:lnTo>
                  <a:lnTo>
                    <a:pt x="517" y="97"/>
                  </a:lnTo>
                  <a:lnTo>
                    <a:pt x="523" y="101"/>
                  </a:lnTo>
                  <a:lnTo>
                    <a:pt x="521" y="99"/>
                  </a:lnTo>
                  <a:lnTo>
                    <a:pt x="521" y="97"/>
                  </a:lnTo>
                  <a:lnTo>
                    <a:pt x="517" y="95"/>
                  </a:lnTo>
                  <a:lnTo>
                    <a:pt x="514" y="91"/>
                  </a:lnTo>
                  <a:lnTo>
                    <a:pt x="512" y="91"/>
                  </a:lnTo>
                  <a:lnTo>
                    <a:pt x="508" y="89"/>
                  </a:lnTo>
                  <a:lnTo>
                    <a:pt x="506" y="87"/>
                  </a:lnTo>
                  <a:lnTo>
                    <a:pt x="506" y="82"/>
                  </a:lnTo>
                  <a:lnTo>
                    <a:pt x="504" y="78"/>
                  </a:lnTo>
                  <a:lnTo>
                    <a:pt x="504" y="76"/>
                  </a:lnTo>
                  <a:lnTo>
                    <a:pt x="506" y="70"/>
                  </a:lnTo>
                  <a:lnTo>
                    <a:pt x="506" y="65"/>
                  </a:lnTo>
                  <a:lnTo>
                    <a:pt x="506" y="63"/>
                  </a:lnTo>
                  <a:lnTo>
                    <a:pt x="506" y="61"/>
                  </a:lnTo>
                  <a:lnTo>
                    <a:pt x="506" y="59"/>
                  </a:lnTo>
                  <a:lnTo>
                    <a:pt x="502" y="57"/>
                  </a:lnTo>
                  <a:lnTo>
                    <a:pt x="498" y="51"/>
                  </a:lnTo>
                  <a:lnTo>
                    <a:pt x="495" y="51"/>
                  </a:lnTo>
                  <a:lnTo>
                    <a:pt x="491" y="51"/>
                  </a:lnTo>
                  <a:lnTo>
                    <a:pt x="489" y="53"/>
                  </a:lnTo>
                  <a:lnTo>
                    <a:pt x="485" y="53"/>
                  </a:lnTo>
                  <a:lnTo>
                    <a:pt x="481" y="51"/>
                  </a:lnTo>
                  <a:lnTo>
                    <a:pt x="481" y="46"/>
                  </a:lnTo>
                  <a:lnTo>
                    <a:pt x="483" y="42"/>
                  </a:lnTo>
                  <a:lnTo>
                    <a:pt x="487" y="42"/>
                  </a:lnTo>
                  <a:lnTo>
                    <a:pt x="487" y="40"/>
                  </a:lnTo>
                  <a:lnTo>
                    <a:pt x="481" y="36"/>
                  </a:lnTo>
                  <a:lnTo>
                    <a:pt x="481" y="32"/>
                  </a:lnTo>
                  <a:lnTo>
                    <a:pt x="481" y="28"/>
                  </a:lnTo>
                  <a:lnTo>
                    <a:pt x="483" y="25"/>
                  </a:lnTo>
                  <a:lnTo>
                    <a:pt x="485" y="25"/>
                  </a:lnTo>
                  <a:lnTo>
                    <a:pt x="487" y="28"/>
                  </a:lnTo>
                  <a:lnTo>
                    <a:pt x="489" y="32"/>
                  </a:lnTo>
                  <a:lnTo>
                    <a:pt x="491" y="32"/>
                  </a:lnTo>
                  <a:lnTo>
                    <a:pt x="493" y="25"/>
                  </a:lnTo>
                  <a:lnTo>
                    <a:pt x="498" y="25"/>
                  </a:lnTo>
                  <a:lnTo>
                    <a:pt x="502" y="23"/>
                  </a:lnTo>
                  <a:lnTo>
                    <a:pt x="502" y="21"/>
                  </a:lnTo>
                  <a:lnTo>
                    <a:pt x="506" y="17"/>
                  </a:lnTo>
                  <a:lnTo>
                    <a:pt x="508" y="17"/>
                  </a:lnTo>
                  <a:lnTo>
                    <a:pt x="506" y="19"/>
                  </a:lnTo>
                  <a:lnTo>
                    <a:pt x="506" y="21"/>
                  </a:lnTo>
                  <a:lnTo>
                    <a:pt x="506" y="23"/>
                  </a:lnTo>
                  <a:lnTo>
                    <a:pt x="508" y="21"/>
                  </a:lnTo>
                  <a:lnTo>
                    <a:pt x="512" y="21"/>
                  </a:lnTo>
                  <a:lnTo>
                    <a:pt x="514" y="23"/>
                  </a:lnTo>
                  <a:lnTo>
                    <a:pt x="514" y="25"/>
                  </a:lnTo>
                  <a:lnTo>
                    <a:pt x="517" y="28"/>
                  </a:lnTo>
                  <a:lnTo>
                    <a:pt x="517" y="30"/>
                  </a:lnTo>
                  <a:lnTo>
                    <a:pt x="514" y="32"/>
                  </a:lnTo>
                  <a:lnTo>
                    <a:pt x="517" y="34"/>
                  </a:lnTo>
                  <a:lnTo>
                    <a:pt x="519" y="32"/>
                  </a:lnTo>
                  <a:lnTo>
                    <a:pt x="521" y="28"/>
                  </a:lnTo>
                  <a:lnTo>
                    <a:pt x="525" y="30"/>
                  </a:lnTo>
                  <a:lnTo>
                    <a:pt x="527" y="32"/>
                  </a:lnTo>
                  <a:lnTo>
                    <a:pt x="527" y="36"/>
                  </a:lnTo>
                  <a:lnTo>
                    <a:pt x="529" y="40"/>
                  </a:lnTo>
                  <a:lnTo>
                    <a:pt x="531" y="46"/>
                  </a:lnTo>
                  <a:lnTo>
                    <a:pt x="531" y="51"/>
                  </a:lnTo>
                  <a:lnTo>
                    <a:pt x="533" y="49"/>
                  </a:lnTo>
                  <a:lnTo>
                    <a:pt x="533" y="42"/>
                  </a:lnTo>
                  <a:lnTo>
                    <a:pt x="533" y="40"/>
                  </a:lnTo>
                  <a:lnTo>
                    <a:pt x="531" y="38"/>
                  </a:lnTo>
                  <a:lnTo>
                    <a:pt x="531" y="34"/>
                  </a:lnTo>
                  <a:lnTo>
                    <a:pt x="531" y="32"/>
                  </a:lnTo>
                  <a:lnTo>
                    <a:pt x="531" y="32"/>
                  </a:lnTo>
                  <a:lnTo>
                    <a:pt x="533" y="34"/>
                  </a:lnTo>
                  <a:lnTo>
                    <a:pt x="540" y="38"/>
                  </a:lnTo>
                  <a:lnTo>
                    <a:pt x="544" y="44"/>
                  </a:lnTo>
                  <a:lnTo>
                    <a:pt x="548" y="46"/>
                  </a:lnTo>
                  <a:lnTo>
                    <a:pt x="552" y="46"/>
                  </a:lnTo>
                  <a:lnTo>
                    <a:pt x="552" y="46"/>
                  </a:lnTo>
                  <a:lnTo>
                    <a:pt x="550" y="44"/>
                  </a:lnTo>
                  <a:lnTo>
                    <a:pt x="546" y="42"/>
                  </a:lnTo>
                  <a:lnTo>
                    <a:pt x="542" y="36"/>
                  </a:lnTo>
                  <a:lnTo>
                    <a:pt x="542" y="32"/>
                  </a:lnTo>
                  <a:lnTo>
                    <a:pt x="544" y="25"/>
                  </a:lnTo>
                  <a:lnTo>
                    <a:pt x="546" y="25"/>
                  </a:lnTo>
                  <a:lnTo>
                    <a:pt x="550" y="25"/>
                  </a:lnTo>
                  <a:lnTo>
                    <a:pt x="557" y="30"/>
                  </a:lnTo>
                  <a:lnTo>
                    <a:pt x="559" y="30"/>
                  </a:lnTo>
                  <a:lnTo>
                    <a:pt x="561" y="28"/>
                  </a:lnTo>
                  <a:lnTo>
                    <a:pt x="559" y="25"/>
                  </a:lnTo>
                  <a:lnTo>
                    <a:pt x="557" y="23"/>
                  </a:lnTo>
                  <a:lnTo>
                    <a:pt x="557" y="21"/>
                  </a:lnTo>
                  <a:lnTo>
                    <a:pt x="561" y="17"/>
                  </a:lnTo>
                  <a:lnTo>
                    <a:pt x="563" y="15"/>
                  </a:lnTo>
                  <a:lnTo>
                    <a:pt x="563" y="13"/>
                  </a:lnTo>
                  <a:lnTo>
                    <a:pt x="561" y="11"/>
                  </a:lnTo>
                  <a:lnTo>
                    <a:pt x="561" y="9"/>
                  </a:lnTo>
                  <a:lnTo>
                    <a:pt x="565" y="6"/>
                  </a:lnTo>
                  <a:lnTo>
                    <a:pt x="567" y="9"/>
                  </a:lnTo>
                  <a:lnTo>
                    <a:pt x="569" y="6"/>
                  </a:lnTo>
                  <a:lnTo>
                    <a:pt x="569" y="2"/>
                  </a:lnTo>
                  <a:lnTo>
                    <a:pt x="571" y="0"/>
                  </a:lnTo>
                  <a:lnTo>
                    <a:pt x="573" y="0"/>
                  </a:lnTo>
                  <a:lnTo>
                    <a:pt x="573" y="2"/>
                  </a:lnTo>
                  <a:lnTo>
                    <a:pt x="576" y="2"/>
                  </a:lnTo>
                  <a:lnTo>
                    <a:pt x="578" y="6"/>
                  </a:lnTo>
                  <a:lnTo>
                    <a:pt x="580" y="11"/>
                  </a:lnTo>
                  <a:lnTo>
                    <a:pt x="580" y="11"/>
                  </a:lnTo>
                  <a:lnTo>
                    <a:pt x="582" y="11"/>
                  </a:lnTo>
                  <a:lnTo>
                    <a:pt x="582" y="9"/>
                  </a:lnTo>
                  <a:lnTo>
                    <a:pt x="582" y="4"/>
                  </a:lnTo>
                  <a:lnTo>
                    <a:pt x="582" y="2"/>
                  </a:lnTo>
                  <a:lnTo>
                    <a:pt x="584" y="0"/>
                  </a:lnTo>
                  <a:lnTo>
                    <a:pt x="586" y="0"/>
                  </a:lnTo>
                  <a:lnTo>
                    <a:pt x="590" y="0"/>
                  </a:lnTo>
                  <a:lnTo>
                    <a:pt x="597" y="0"/>
                  </a:lnTo>
                  <a:lnTo>
                    <a:pt x="599" y="2"/>
                  </a:lnTo>
                  <a:lnTo>
                    <a:pt x="601" y="2"/>
                  </a:lnTo>
                  <a:lnTo>
                    <a:pt x="601" y="2"/>
                  </a:lnTo>
                  <a:lnTo>
                    <a:pt x="605" y="0"/>
                  </a:lnTo>
                  <a:lnTo>
                    <a:pt x="607" y="2"/>
                  </a:lnTo>
                  <a:lnTo>
                    <a:pt x="616" y="2"/>
                  </a:lnTo>
                  <a:lnTo>
                    <a:pt x="618" y="4"/>
                  </a:lnTo>
                  <a:lnTo>
                    <a:pt x="620" y="4"/>
                  </a:lnTo>
                  <a:lnTo>
                    <a:pt x="622" y="2"/>
                  </a:lnTo>
                  <a:lnTo>
                    <a:pt x="624" y="4"/>
                  </a:lnTo>
                  <a:lnTo>
                    <a:pt x="626" y="6"/>
                  </a:lnTo>
                  <a:lnTo>
                    <a:pt x="630" y="11"/>
                  </a:lnTo>
                  <a:lnTo>
                    <a:pt x="632" y="9"/>
                  </a:lnTo>
                  <a:lnTo>
                    <a:pt x="632" y="9"/>
                  </a:lnTo>
                  <a:lnTo>
                    <a:pt x="635" y="9"/>
                  </a:lnTo>
                  <a:lnTo>
                    <a:pt x="641" y="13"/>
                  </a:lnTo>
                  <a:lnTo>
                    <a:pt x="643" y="13"/>
                  </a:lnTo>
                  <a:lnTo>
                    <a:pt x="647" y="17"/>
                  </a:lnTo>
                  <a:lnTo>
                    <a:pt x="656" y="17"/>
                  </a:lnTo>
                  <a:lnTo>
                    <a:pt x="658" y="17"/>
                  </a:lnTo>
                  <a:lnTo>
                    <a:pt x="662" y="17"/>
                  </a:lnTo>
                  <a:lnTo>
                    <a:pt x="664" y="19"/>
                  </a:lnTo>
                  <a:lnTo>
                    <a:pt x="664" y="21"/>
                  </a:lnTo>
                  <a:lnTo>
                    <a:pt x="668" y="19"/>
                  </a:lnTo>
                  <a:lnTo>
                    <a:pt x="672" y="19"/>
                  </a:lnTo>
                  <a:lnTo>
                    <a:pt x="675" y="23"/>
                  </a:lnTo>
                  <a:lnTo>
                    <a:pt x="681" y="25"/>
                  </a:lnTo>
                  <a:lnTo>
                    <a:pt x="685" y="28"/>
                  </a:lnTo>
                  <a:lnTo>
                    <a:pt x="687" y="32"/>
                  </a:lnTo>
                  <a:lnTo>
                    <a:pt x="689" y="34"/>
                  </a:lnTo>
                  <a:lnTo>
                    <a:pt x="696" y="36"/>
                  </a:lnTo>
                  <a:lnTo>
                    <a:pt x="696" y="38"/>
                  </a:lnTo>
                  <a:lnTo>
                    <a:pt x="694" y="42"/>
                  </a:lnTo>
                  <a:lnTo>
                    <a:pt x="689" y="42"/>
                  </a:lnTo>
                  <a:lnTo>
                    <a:pt x="687" y="40"/>
                  </a:lnTo>
                  <a:lnTo>
                    <a:pt x="683" y="42"/>
                  </a:lnTo>
                  <a:lnTo>
                    <a:pt x="681" y="44"/>
                  </a:lnTo>
                  <a:lnTo>
                    <a:pt x="679" y="44"/>
                  </a:lnTo>
                  <a:lnTo>
                    <a:pt x="677" y="44"/>
                  </a:lnTo>
                  <a:lnTo>
                    <a:pt x="672" y="44"/>
                  </a:lnTo>
                  <a:lnTo>
                    <a:pt x="668" y="44"/>
                  </a:lnTo>
                  <a:lnTo>
                    <a:pt x="662" y="42"/>
                  </a:lnTo>
                  <a:lnTo>
                    <a:pt x="658" y="40"/>
                  </a:lnTo>
                  <a:lnTo>
                    <a:pt x="656" y="40"/>
                  </a:lnTo>
                  <a:lnTo>
                    <a:pt x="651" y="38"/>
                  </a:lnTo>
                  <a:lnTo>
                    <a:pt x="647" y="38"/>
                  </a:lnTo>
                  <a:lnTo>
                    <a:pt x="645" y="40"/>
                  </a:lnTo>
                  <a:lnTo>
                    <a:pt x="643" y="40"/>
                  </a:lnTo>
                  <a:lnTo>
                    <a:pt x="643" y="40"/>
                  </a:lnTo>
                  <a:lnTo>
                    <a:pt x="639" y="40"/>
                  </a:lnTo>
                  <a:lnTo>
                    <a:pt x="632" y="42"/>
                  </a:lnTo>
                  <a:lnTo>
                    <a:pt x="630" y="42"/>
                  </a:lnTo>
                  <a:lnTo>
                    <a:pt x="626" y="42"/>
                  </a:lnTo>
                  <a:lnTo>
                    <a:pt x="624" y="42"/>
                  </a:lnTo>
                  <a:lnTo>
                    <a:pt x="618" y="44"/>
                  </a:lnTo>
                  <a:lnTo>
                    <a:pt x="613" y="44"/>
                  </a:lnTo>
                  <a:lnTo>
                    <a:pt x="611" y="40"/>
                  </a:lnTo>
                  <a:lnTo>
                    <a:pt x="611" y="38"/>
                  </a:lnTo>
                  <a:lnTo>
                    <a:pt x="613" y="36"/>
                  </a:lnTo>
                  <a:lnTo>
                    <a:pt x="613" y="36"/>
                  </a:lnTo>
                  <a:lnTo>
                    <a:pt x="616" y="34"/>
                  </a:lnTo>
                  <a:lnTo>
                    <a:pt x="613" y="32"/>
                  </a:lnTo>
                  <a:lnTo>
                    <a:pt x="611" y="32"/>
                  </a:lnTo>
                  <a:lnTo>
                    <a:pt x="607" y="32"/>
                  </a:lnTo>
                  <a:lnTo>
                    <a:pt x="605" y="36"/>
                  </a:lnTo>
                  <a:lnTo>
                    <a:pt x="605" y="38"/>
                  </a:lnTo>
                  <a:lnTo>
                    <a:pt x="607" y="42"/>
                  </a:lnTo>
                  <a:lnTo>
                    <a:pt x="609" y="42"/>
                  </a:lnTo>
                  <a:lnTo>
                    <a:pt x="609" y="44"/>
                  </a:lnTo>
                  <a:lnTo>
                    <a:pt x="605" y="46"/>
                  </a:lnTo>
                  <a:lnTo>
                    <a:pt x="603" y="46"/>
                  </a:lnTo>
                  <a:lnTo>
                    <a:pt x="601" y="46"/>
                  </a:lnTo>
                  <a:lnTo>
                    <a:pt x="597" y="46"/>
                  </a:lnTo>
                  <a:lnTo>
                    <a:pt x="595" y="49"/>
                  </a:lnTo>
                  <a:lnTo>
                    <a:pt x="592" y="49"/>
                  </a:lnTo>
                  <a:lnTo>
                    <a:pt x="588" y="46"/>
                  </a:lnTo>
                  <a:lnTo>
                    <a:pt x="582" y="46"/>
                  </a:lnTo>
                  <a:lnTo>
                    <a:pt x="578" y="49"/>
                  </a:lnTo>
                  <a:lnTo>
                    <a:pt x="569" y="53"/>
                  </a:lnTo>
                  <a:lnTo>
                    <a:pt x="569" y="57"/>
                  </a:lnTo>
                  <a:lnTo>
                    <a:pt x="569" y="61"/>
                  </a:lnTo>
                  <a:lnTo>
                    <a:pt x="567" y="65"/>
                  </a:lnTo>
                  <a:lnTo>
                    <a:pt x="567" y="68"/>
                  </a:lnTo>
                  <a:lnTo>
                    <a:pt x="569" y="68"/>
                  </a:lnTo>
                  <a:lnTo>
                    <a:pt x="571" y="68"/>
                  </a:lnTo>
                  <a:lnTo>
                    <a:pt x="571" y="63"/>
                  </a:lnTo>
                  <a:lnTo>
                    <a:pt x="573" y="61"/>
                  </a:lnTo>
                  <a:lnTo>
                    <a:pt x="573" y="59"/>
                  </a:lnTo>
                  <a:lnTo>
                    <a:pt x="576" y="59"/>
                  </a:lnTo>
                  <a:lnTo>
                    <a:pt x="580" y="57"/>
                  </a:lnTo>
                  <a:lnTo>
                    <a:pt x="582" y="57"/>
                  </a:lnTo>
                  <a:lnTo>
                    <a:pt x="582" y="59"/>
                  </a:lnTo>
                  <a:lnTo>
                    <a:pt x="582" y="61"/>
                  </a:lnTo>
                  <a:lnTo>
                    <a:pt x="580" y="65"/>
                  </a:lnTo>
                  <a:lnTo>
                    <a:pt x="580" y="65"/>
                  </a:lnTo>
                  <a:lnTo>
                    <a:pt x="582" y="65"/>
                  </a:lnTo>
                  <a:lnTo>
                    <a:pt x="584" y="63"/>
                  </a:lnTo>
                  <a:lnTo>
                    <a:pt x="584" y="57"/>
                  </a:lnTo>
                  <a:lnTo>
                    <a:pt x="584" y="57"/>
                  </a:lnTo>
                  <a:lnTo>
                    <a:pt x="586" y="55"/>
                  </a:lnTo>
                  <a:lnTo>
                    <a:pt x="586" y="55"/>
                  </a:lnTo>
                  <a:lnTo>
                    <a:pt x="590" y="53"/>
                  </a:lnTo>
                  <a:lnTo>
                    <a:pt x="595" y="53"/>
                  </a:lnTo>
                  <a:lnTo>
                    <a:pt x="599" y="53"/>
                  </a:lnTo>
                  <a:lnTo>
                    <a:pt x="603" y="53"/>
                  </a:lnTo>
                  <a:lnTo>
                    <a:pt x="605" y="51"/>
                  </a:lnTo>
                  <a:lnTo>
                    <a:pt x="607" y="51"/>
                  </a:lnTo>
                  <a:lnTo>
                    <a:pt x="607" y="53"/>
                  </a:lnTo>
                  <a:lnTo>
                    <a:pt x="609" y="59"/>
                  </a:lnTo>
                  <a:lnTo>
                    <a:pt x="611" y="59"/>
                  </a:lnTo>
                  <a:lnTo>
                    <a:pt x="613" y="59"/>
                  </a:lnTo>
                  <a:lnTo>
                    <a:pt x="613" y="57"/>
                  </a:lnTo>
                  <a:lnTo>
                    <a:pt x="611" y="53"/>
                  </a:lnTo>
                  <a:lnTo>
                    <a:pt x="613" y="51"/>
                  </a:lnTo>
                  <a:lnTo>
                    <a:pt x="618" y="51"/>
                  </a:lnTo>
                  <a:lnTo>
                    <a:pt x="620" y="51"/>
                  </a:lnTo>
                  <a:lnTo>
                    <a:pt x="626" y="51"/>
                  </a:lnTo>
                  <a:lnTo>
                    <a:pt x="630" y="51"/>
                  </a:lnTo>
                  <a:lnTo>
                    <a:pt x="637" y="49"/>
                  </a:lnTo>
                  <a:lnTo>
                    <a:pt x="639" y="46"/>
                  </a:lnTo>
                  <a:lnTo>
                    <a:pt x="647" y="46"/>
                  </a:lnTo>
                  <a:lnTo>
                    <a:pt x="651" y="46"/>
                  </a:lnTo>
                  <a:lnTo>
                    <a:pt x="656" y="49"/>
                  </a:lnTo>
                  <a:lnTo>
                    <a:pt x="660" y="51"/>
                  </a:lnTo>
                  <a:lnTo>
                    <a:pt x="662" y="53"/>
                  </a:lnTo>
                  <a:lnTo>
                    <a:pt x="666" y="53"/>
                  </a:lnTo>
                  <a:lnTo>
                    <a:pt x="668" y="55"/>
                  </a:lnTo>
                  <a:lnTo>
                    <a:pt x="670" y="57"/>
                  </a:lnTo>
                  <a:lnTo>
                    <a:pt x="672" y="55"/>
                  </a:lnTo>
                  <a:lnTo>
                    <a:pt x="677" y="55"/>
                  </a:lnTo>
                  <a:lnTo>
                    <a:pt x="679" y="55"/>
                  </a:lnTo>
                  <a:lnTo>
                    <a:pt x="679" y="57"/>
                  </a:lnTo>
                  <a:lnTo>
                    <a:pt x="681" y="57"/>
                  </a:lnTo>
                  <a:lnTo>
                    <a:pt x="685" y="55"/>
                  </a:lnTo>
                  <a:lnTo>
                    <a:pt x="687" y="55"/>
                  </a:lnTo>
                  <a:lnTo>
                    <a:pt x="691" y="55"/>
                  </a:lnTo>
                  <a:lnTo>
                    <a:pt x="696" y="51"/>
                  </a:lnTo>
                  <a:lnTo>
                    <a:pt x="700" y="49"/>
                  </a:lnTo>
                  <a:lnTo>
                    <a:pt x="702" y="49"/>
                  </a:lnTo>
                  <a:lnTo>
                    <a:pt x="702" y="49"/>
                  </a:lnTo>
                  <a:lnTo>
                    <a:pt x="706" y="53"/>
                  </a:lnTo>
                  <a:lnTo>
                    <a:pt x="708" y="55"/>
                  </a:lnTo>
                  <a:lnTo>
                    <a:pt x="708" y="55"/>
                  </a:lnTo>
                  <a:lnTo>
                    <a:pt x="706" y="57"/>
                  </a:lnTo>
                  <a:lnTo>
                    <a:pt x="706" y="59"/>
                  </a:lnTo>
                  <a:lnTo>
                    <a:pt x="708" y="61"/>
                  </a:lnTo>
                  <a:lnTo>
                    <a:pt x="710" y="63"/>
                  </a:lnTo>
                  <a:lnTo>
                    <a:pt x="710" y="65"/>
                  </a:lnTo>
                  <a:lnTo>
                    <a:pt x="704" y="70"/>
                  </a:lnTo>
                  <a:lnTo>
                    <a:pt x="698" y="72"/>
                  </a:lnTo>
                  <a:lnTo>
                    <a:pt x="696" y="70"/>
                  </a:lnTo>
                  <a:lnTo>
                    <a:pt x="691" y="68"/>
                  </a:lnTo>
                  <a:lnTo>
                    <a:pt x="689" y="65"/>
                  </a:lnTo>
                  <a:lnTo>
                    <a:pt x="689" y="68"/>
                  </a:lnTo>
                  <a:lnTo>
                    <a:pt x="689" y="70"/>
                  </a:lnTo>
                  <a:lnTo>
                    <a:pt x="691" y="72"/>
                  </a:lnTo>
                  <a:lnTo>
                    <a:pt x="694" y="74"/>
                  </a:lnTo>
                  <a:lnTo>
                    <a:pt x="691" y="76"/>
                  </a:lnTo>
                  <a:lnTo>
                    <a:pt x="687" y="74"/>
                  </a:lnTo>
                  <a:lnTo>
                    <a:pt x="687" y="72"/>
                  </a:lnTo>
                  <a:lnTo>
                    <a:pt x="685" y="72"/>
                  </a:lnTo>
                  <a:lnTo>
                    <a:pt x="683" y="74"/>
                  </a:lnTo>
                  <a:lnTo>
                    <a:pt x="685" y="76"/>
                  </a:lnTo>
                  <a:lnTo>
                    <a:pt x="689" y="78"/>
                  </a:lnTo>
                  <a:lnTo>
                    <a:pt x="691" y="78"/>
                  </a:lnTo>
                  <a:lnTo>
                    <a:pt x="696" y="80"/>
                  </a:lnTo>
                  <a:lnTo>
                    <a:pt x="700" y="80"/>
                  </a:lnTo>
                  <a:lnTo>
                    <a:pt x="706" y="76"/>
                  </a:lnTo>
                  <a:lnTo>
                    <a:pt x="708" y="76"/>
                  </a:lnTo>
                  <a:lnTo>
                    <a:pt x="708" y="78"/>
                  </a:lnTo>
                  <a:lnTo>
                    <a:pt x="708" y="76"/>
                  </a:lnTo>
                  <a:lnTo>
                    <a:pt x="708" y="74"/>
                  </a:lnTo>
                  <a:lnTo>
                    <a:pt x="713" y="74"/>
                  </a:lnTo>
                  <a:lnTo>
                    <a:pt x="721" y="74"/>
                  </a:lnTo>
                  <a:lnTo>
                    <a:pt x="723" y="76"/>
                  </a:lnTo>
                  <a:lnTo>
                    <a:pt x="723" y="78"/>
                  </a:lnTo>
                  <a:lnTo>
                    <a:pt x="725" y="78"/>
                  </a:lnTo>
                  <a:lnTo>
                    <a:pt x="727" y="78"/>
                  </a:lnTo>
                  <a:lnTo>
                    <a:pt x="727" y="76"/>
                  </a:lnTo>
                  <a:lnTo>
                    <a:pt x="729" y="78"/>
                  </a:lnTo>
                  <a:lnTo>
                    <a:pt x="732" y="80"/>
                  </a:lnTo>
                  <a:lnTo>
                    <a:pt x="734" y="82"/>
                  </a:lnTo>
                  <a:lnTo>
                    <a:pt x="738" y="84"/>
                  </a:lnTo>
                  <a:lnTo>
                    <a:pt x="740" y="84"/>
                  </a:lnTo>
                  <a:lnTo>
                    <a:pt x="742" y="89"/>
                  </a:lnTo>
                  <a:lnTo>
                    <a:pt x="746" y="91"/>
                  </a:lnTo>
                  <a:lnTo>
                    <a:pt x="750" y="93"/>
                  </a:lnTo>
                  <a:lnTo>
                    <a:pt x="755" y="95"/>
                  </a:lnTo>
                  <a:lnTo>
                    <a:pt x="755" y="97"/>
                  </a:lnTo>
                  <a:lnTo>
                    <a:pt x="755" y="101"/>
                  </a:lnTo>
                  <a:lnTo>
                    <a:pt x="753" y="103"/>
                  </a:lnTo>
                  <a:lnTo>
                    <a:pt x="753" y="106"/>
                  </a:lnTo>
                  <a:lnTo>
                    <a:pt x="753" y="108"/>
                  </a:lnTo>
                  <a:lnTo>
                    <a:pt x="750" y="108"/>
                  </a:lnTo>
                  <a:lnTo>
                    <a:pt x="746" y="112"/>
                  </a:lnTo>
                  <a:lnTo>
                    <a:pt x="744" y="112"/>
                  </a:lnTo>
                  <a:lnTo>
                    <a:pt x="742" y="112"/>
                  </a:lnTo>
                  <a:lnTo>
                    <a:pt x="740" y="112"/>
                  </a:lnTo>
                  <a:lnTo>
                    <a:pt x="740" y="114"/>
                  </a:lnTo>
                  <a:lnTo>
                    <a:pt x="740" y="116"/>
                  </a:lnTo>
                  <a:lnTo>
                    <a:pt x="736" y="118"/>
                  </a:lnTo>
                  <a:lnTo>
                    <a:pt x="729" y="120"/>
                  </a:lnTo>
                  <a:lnTo>
                    <a:pt x="723" y="120"/>
                  </a:lnTo>
                  <a:lnTo>
                    <a:pt x="723" y="122"/>
                  </a:lnTo>
                  <a:lnTo>
                    <a:pt x="719" y="122"/>
                  </a:lnTo>
                  <a:lnTo>
                    <a:pt x="717" y="118"/>
                  </a:lnTo>
                  <a:lnTo>
                    <a:pt x="717" y="118"/>
                  </a:lnTo>
                  <a:lnTo>
                    <a:pt x="715" y="118"/>
                  </a:lnTo>
                  <a:lnTo>
                    <a:pt x="715" y="120"/>
                  </a:lnTo>
                  <a:lnTo>
                    <a:pt x="717" y="122"/>
                  </a:lnTo>
                  <a:lnTo>
                    <a:pt x="717" y="122"/>
                  </a:lnTo>
                  <a:lnTo>
                    <a:pt x="713" y="122"/>
                  </a:lnTo>
                  <a:lnTo>
                    <a:pt x="708" y="122"/>
                  </a:lnTo>
                  <a:lnTo>
                    <a:pt x="706" y="124"/>
                  </a:lnTo>
                  <a:lnTo>
                    <a:pt x="704" y="124"/>
                  </a:lnTo>
                  <a:lnTo>
                    <a:pt x="702" y="122"/>
                  </a:lnTo>
                  <a:lnTo>
                    <a:pt x="698" y="122"/>
                  </a:lnTo>
                  <a:lnTo>
                    <a:pt x="696" y="124"/>
                  </a:lnTo>
                  <a:lnTo>
                    <a:pt x="689" y="127"/>
                  </a:lnTo>
                  <a:lnTo>
                    <a:pt x="687" y="127"/>
                  </a:lnTo>
                  <a:lnTo>
                    <a:pt x="685" y="124"/>
                  </a:lnTo>
                  <a:lnTo>
                    <a:pt x="683" y="124"/>
                  </a:lnTo>
                  <a:lnTo>
                    <a:pt x="679" y="124"/>
                  </a:lnTo>
                  <a:lnTo>
                    <a:pt x="677" y="122"/>
                  </a:lnTo>
                  <a:lnTo>
                    <a:pt x="675" y="124"/>
                  </a:lnTo>
                  <a:lnTo>
                    <a:pt x="670" y="124"/>
                  </a:lnTo>
                  <a:lnTo>
                    <a:pt x="668" y="124"/>
                  </a:lnTo>
                  <a:lnTo>
                    <a:pt x="664" y="120"/>
                  </a:lnTo>
                  <a:lnTo>
                    <a:pt x="662" y="120"/>
                  </a:lnTo>
                  <a:lnTo>
                    <a:pt x="660" y="120"/>
                  </a:lnTo>
                  <a:lnTo>
                    <a:pt x="656" y="120"/>
                  </a:lnTo>
                  <a:lnTo>
                    <a:pt x="651" y="118"/>
                  </a:lnTo>
                  <a:lnTo>
                    <a:pt x="649" y="118"/>
                  </a:lnTo>
                  <a:lnTo>
                    <a:pt x="647" y="120"/>
                  </a:lnTo>
                  <a:lnTo>
                    <a:pt x="643" y="118"/>
                  </a:lnTo>
                  <a:lnTo>
                    <a:pt x="639" y="118"/>
                  </a:lnTo>
                  <a:lnTo>
                    <a:pt x="637" y="118"/>
                  </a:lnTo>
                  <a:lnTo>
                    <a:pt x="635" y="120"/>
                  </a:lnTo>
                  <a:lnTo>
                    <a:pt x="632" y="122"/>
                  </a:lnTo>
                  <a:lnTo>
                    <a:pt x="626" y="120"/>
                  </a:lnTo>
                  <a:lnTo>
                    <a:pt x="624" y="122"/>
                  </a:lnTo>
                  <a:lnTo>
                    <a:pt x="624" y="124"/>
                  </a:lnTo>
                  <a:lnTo>
                    <a:pt x="622" y="124"/>
                  </a:lnTo>
                  <a:lnTo>
                    <a:pt x="622" y="120"/>
                  </a:lnTo>
                  <a:lnTo>
                    <a:pt x="620" y="120"/>
                  </a:lnTo>
                  <a:lnTo>
                    <a:pt x="616" y="120"/>
                  </a:lnTo>
                  <a:lnTo>
                    <a:pt x="616" y="118"/>
                  </a:lnTo>
                  <a:lnTo>
                    <a:pt x="611" y="118"/>
                  </a:lnTo>
                  <a:lnTo>
                    <a:pt x="611" y="120"/>
                  </a:lnTo>
                  <a:lnTo>
                    <a:pt x="613" y="120"/>
                  </a:lnTo>
                  <a:lnTo>
                    <a:pt x="618" y="120"/>
                  </a:lnTo>
                  <a:lnTo>
                    <a:pt x="620" y="122"/>
                  </a:lnTo>
                  <a:lnTo>
                    <a:pt x="620" y="124"/>
                  </a:lnTo>
                  <a:lnTo>
                    <a:pt x="620" y="127"/>
                  </a:lnTo>
                  <a:lnTo>
                    <a:pt x="616" y="129"/>
                  </a:lnTo>
                  <a:lnTo>
                    <a:pt x="613" y="129"/>
                  </a:lnTo>
                  <a:lnTo>
                    <a:pt x="611" y="129"/>
                  </a:lnTo>
                  <a:lnTo>
                    <a:pt x="609" y="129"/>
                  </a:lnTo>
                  <a:lnTo>
                    <a:pt x="605" y="131"/>
                  </a:lnTo>
                  <a:lnTo>
                    <a:pt x="599" y="133"/>
                  </a:lnTo>
                  <a:lnTo>
                    <a:pt x="597" y="133"/>
                  </a:lnTo>
                  <a:lnTo>
                    <a:pt x="595" y="135"/>
                  </a:lnTo>
                  <a:lnTo>
                    <a:pt x="592" y="135"/>
                  </a:lnTo>
                  <a:lnTo>
                    <a:pt x="588" y="135"/>
                  </a:lnTo>
                  <a:lnTo>
                    <a:pt x="584" y="137"/>
                  </a:lnTo>
                  <a:lnTo>
                    <a:pt x="582" y="139"/>
                  </a:lnTo>
                  <a:lnTo>
                    <a:pt x="580" y="141"/>
                  </a:lnTo>
                  <a:lnTo>
                    <a:pt x="580" y="143"/>
                  </a:lnTo>
                  <a:lnTo>
                    <a:pt x="582" y="146"/>
                  </a:lnTo>
                  <a:lnTo>
                    <a:pt x="582" y="148"/>
                  </a:lnTo>
                  <a:lnTo>
                    <a:pt x="582" y="152"/>
                  </a:lnTo>
                  <a:lnTo>
                    <a:pt x="584" y="154"/>
                  </a:lnTo>
                  <a:lnTo>
                    <a:pt x="586" y="154"/>
                  </a:lnTo>
                  <a:lnTo>
                    <a:pt x="588" y="152"/>
                  </a:lnTo>
                  <a:lnTo>
                    <a:pt x="588" y="148"/>
                  </a:lnTo>
                  <a:lnTo>
                    <a:pt x="590" y="146"/>
                  </a:lnTo>
                  <a:lnTo>
                    <a:pt x="595" y="146"/>
                  </a:lnTo>
                  <a:lnTo>
                    <a:pt x="597" y="143"/>
                  </a:lnTo>
                  <a:lnTo>
                    <a:pt x="601" y="143"/>
                  </a:lnTo>
                  <a:lnTo>
                    <a:pt x="603" y="143"/>
                  </a:lnTo>
                  <a:lnTo>
                    <a:pt x="605" y="141"/>
                  </a:lnTo>
                  <a:lnTo>
                    <a:pt x="607" y="139"/>
                  </a:lnTo>
                  <a:lnTo>
                    <a:pt x="611" y="137"/>
                  </a:lnTo>
                  <a:lnTo>
                    <a:pt x="620" y="135"/>
                  </a:lnTo>
                  <a:lnTo>
                    <a:pt x="622" y="135"/>
                  </a:lnTo>
                  <a:lnTo>
                    <a:pt x="622" y="137"/>
                  </a:lnTo>
                  <a:lnTo>
                    <a:pt x="622" y="139"/>
                  </a:lnTo>
                  <a:lnTo>
                    <a:pt x="624" y="139"/>
                  </a:lnTo>
                  <a:lnTo>
                    <a:pt x="626" y="137"/>
                  </a:lnTo>
                  <a:lnTo>
                    <a:pt x="626" y="133"/>
                  </a:lnTo>
                  <a:lnTo>
                    <a:pt x="628" y="131"/>
                  </a:lnTo>
                  <a:lnTo>
                    <a:pt x="630" y="131"/>
                  </a:lnTo>
                  <a:lnTo>
                    <a:pt x="635" y="131"/>
                  </a:lnTo>
                  <a:lnTo>
                    <a:pt x="637" y="131"/>
                  </a:lnTo>
                  <a:lnTo>
                    <a:pt x="641" y="131"/>
                  </a:lnTo>
                  <a:lnTo>
                    <a:pt x="647" y="131"/>
                  </a:lnTo>
                  <a:lnTo>
                    <a:pt x="649" y="133"/>
                  </a:lnTo>
                  <a:lnTo>
                    <a:pt x="654" y="133"/>
                  </a:lnTo>
                  <a:lnTo>
                    <a:pt x="664" y="133"/>
                  </a:lnTo>
                  <a:lnTo>
                    <a:pt x="666" y="133"/>
                  </a:lnTo>
                  <a:lnTo>
                    <a:pt x="670" y="135"/>
                  </a:lnTo>
                  <a:lnTo>
                    <a:pt x="677" y="135"/>
                  </a:lnTo>
                  <a:lnTo>
                    <a:pt x="683" y="137"/>
                  </a:lnTo>
                  <a:lnTo>
                    <a:pt x="687" y="137"/>
                  </a:lnTo>
                  <a:lnTo>
                    <a:pt x="687" y="139"/>
                  </a:lnTo>
                  <a:lnTo>
                    <a:pt x="689" y="139"/>
                  </a:lnTo>
                  <a:lnTo>
                    <a:pt x="687" y="141"/>
                  </a:lnTo>
                  <a:lnTo>
                    <a:pt x="685" y="143"/>
                  </a:lnTo>
                  <a:lnTo>
                    <a:pt x="685" y="148"/>
                  </a:lnTo>
                  <a:lnTo>
                    <a:pt x="683" y="150"/>
                  </a:lnTo>
                  <a:lnTo>
                    <a:pt x="681" y="152"/>
                  </a:lnTo>
                  <a:lnTo>
                    <a:pt x="670" y="152"/>
                  </a:lnTo>
                  <a:lnTo>
                    <a:pt x="666" y="154"/>
                  </a:lnTo>
                  <a:lnTo>
                    <a:pt x="664" y="154"/>
                  </a:lnTo>
                  <a:lnTo>
                    <a:pt x="664" y="154"/>
                  </a:lnTo>
                  <a:lnTo>
                    <a:pt x="662" y="154"/>
                  </a:lnTo>
                  <a:lnTo>
                    <a:pt x="662" y="158"/>
                  </a:lnTo>
                  <a:lnTo>
                    <a:pt x="662" y="160"/>
                  </a:lnTo>
                  <a:lnTo>
                    <a:pt x="660" y="162"/>
                  </a:lnTo>
                  <a:lnTo>
                    <a:pt x="660" y="165"/>
                  </a:lnTo>
                  <a:lnTo>
                    <a:pt x="662" y="165"/>
                  </a:lnTo>
                  <a:lnTo>
                    <a:pt x="666" y="165"/>
                  </a:lnTo>
                  <a:lnTo>
                    <a:pt x="672" y="162"/>
                  </a:lnTo>
                  <a:lnTo>
                    <a:pt x="677" y="160"/>
                  </a:lnTo>
                  <a:lnTo>
                    <a:pt x="677" y="160"/>
                  </a:lnTo>
                  <a:lnTo>
                    <a:pt x="683" y="160"/>
                  </a:lnTo>
                  <a:lnTo>
                    <a:pt x="683" y="160"/>
                  </a:lnTo>
                  <a:lnTo>
                    <a:pt x="689" y="162"/>
                  </a:lnTo>
                  <a:lnTo>
                    <a:pt x="691" y="162"/>
                  </a:lnTo>
                  <a:lnTo>
                    <a:pt x="696" y="165"/>
                  </a:lnTo>
                  <a:lnTo>
                    <a:pt x="696" y="165"/>
                  </a:lnTo>
                  <a:lnTo>
                    <a:pt x="698" y="162"/>
                  </a:lnTo>
                  <a:lnTo>
                    <a:pt x="700" y="162"/>
                  </a:lnTo>
                  <a:lnTo>
                    <a:pt x="702" y="162"/>
                  </a:lnTo>
                  <a:lnTo>
                    <a:pt x="704" y="165"/>
                  </a:lnTo>
                  <a:lnTo>
                    <a:pt x="706" y="160"/>
                  </a:lnTo>
                  <a:lnTo>
                    <a:pt x="708" y="154"/>
                  </a:lnTo>
                  <a:lnTo>
                    <a:pt x="708" y="148"/>
                  </a:lnTo>
                  <a:lnTo>
                    <a:pt x="710" y="146"/>
                  </a:lnTo>
                  <a:lnTo>
                    <a:pt x="708" y="146"/>
                  </a:lnTo>
                  <a:lnTo>
                    <a:pt x="708" y="141"/>
                  </a:lnTo>
                  <a:lnTo>
                    <a:pt x="713" y="139"/>
                  </a:lnTo>
                  <a:lnTo>
                    <a:pt x="717" y="139"/>
                  </a:lnTo>
                  <a:lnTo>
                    <a:pt x="721" y="141"/>
                  </a:lnTo>
                  <a:lnTo>
                    <a:pt x="725" y="141"/>
                  </a:lnTo>
                  <a:lnTo>
                    <a:pt x="729" y="139"/>
                  </a:lnTo>
                  <a:lnTo>
                    <a:pt x="734" y="141"/>
                  </a:lnTo>
                  <a:lnTo>
                    <a:pt x="734" y="146"/>
                  </a:lnTo>
                  <a:lnTo>
                    <a:pt x="734" y="152"/>
                  </a:lnTo>
                  <a:lnTo>
                    <a:pt x="734" y="156"/>
                  </a:lnTo>
                  <a:lnTo>
                    <a:pt x="729" y="160"/>
                  </a:lnTo>
                  <a:lnTo>
                    <a:pt x="727" y="167"/>
                  </a:lnTo>
                  <a:lnTo>
                    <a:pt x="727" y="171"/>
                  </a:lnTo>
                  <a:lnTo>
                    <a:pt x="725" y="175"/>
                  </a:lnTo>
                  <a:lnTo>
                    <a:pt x="713" y="186"/>
                  </a:lnTo>
                  <a:lnTo>
                    <a:pt x="710" y="186"/>
                  </a:lnTo>
                  <a:lnTo>
                    <a:pt x="710" y="183"/>
                  </a:lnTo>
                  <a:lnTo>
                    <a:pt x="706" y="186"/>
                  </a:lnTo>
                  <a:lnTo>
                    <a:pt x="704" y="188"/>
                  </a:lnTo>
                  <a:lnTo>
                    <a:pt x="702" y="188"/>
                  </a:lnTo>
                  <a:lnTo>
                    <a:pt x="700" y="188"/>
                  </a:lnTo>
                  <a:lnTo>
                    <a:pt x="698" y="192"/>
                  </a:lnTo>
                  <a:lnTo>
                    <a:pt x="698" y="194"/>
                  </a:lnTo>
                  <a:lnTo>
                    <a:pt x="694" y="196"/>
                  </a:lnTo>
                  <a:lnTo>
                    <a:pt x="691" y="198"/>
                  </a:lnTo>
                  <a:lnTo>
                    <a:pt x="689" y="198"/>
                  </a:lnTo>
                  <a:lnTo>
                    <a:pt x="689" y="196"/>
                  </a:lnTo>
                  <a:lnTo>
                    <a:pt x="687" y="198"/>
                  </a:lnTo>
                  <a:lnTo>
                    <a:pt x="689" y="200"/>
                  </a:lnTo>
                  <a:lnTo>
                    <a:pt x="687" y="205"/>
                  </a:lnTo>
                  <a:lnTo>
                    <a:pt x="683" y="209"/>
                  </a:lnTo>
                  <a:lnTo>
                    <a:pt x="681" y="211"/>
                  </a:lnTo>
                  <a:lnTo>
                    <a:pt x="679" y="213"/>
                  </a:lnTo>
                  <a:lnTo>
                    <a:pt x="672" y="219"/>
                  </a:lnTo>
                  <a:lnTo>
                    <a:pt x="670" y="221"/>
                  </a:lnTo>
                  <a:lnTo>
                    <a:pt x="666" y="224"/>
                  </a:lnTo>
                  <a:lnTo>
                    <a:pt x="662" y="226"/>
                  </a:lnTo>
                  <a:lnTo>
                    <a:pt x="662" y="228"/>
                  </a:lnTo>
                  <a:lnTo>
                    <a:pt x="658" y="228"/>
                  </a:lnTo>
                  <a:lnTo>
                    <a:pt x="658" y="232"/>
                  </a:lnTo>
                  <a:lnTo>
                    <a:pt x="658" y="236"/>
                  </a:lnTo>
                  <a:lnTo>
                    <a:pt x="656" y="240"/>
                  </a:lnTo>
                  <a:lnTo>
                    <a:pt x="658" y="240"/>
                  </a:lnTo>
                  <a:lnTo>
                    <a:pt x="658" y="240"/>
                  </a:lnTo>
                  <a:lnTo>
                    <a:pt x="660" y="236"/>
                  </a:lnTo>
                  <a:lnTo>
                    <a:pt x="662" y="232"/>
                  </a:lnTo>
                  <a:lnTo>
                    <a:pt x="666" y="228"/>
                  </a:lnTo>
                  <a:lnTo>
                    <a:pt x="670" y="226"/>
                  </a:lnTo>
                  <a:lnTo>
                    <a:pt x="670" y="226"/>
                  </a:lnTo>
                  <a:lnTo>
                    <a:pt x="672" y="228"/>
                  </a:lnTo>
                  <a:lnTo>
                    <a:pt x="675" y="224"/>
                  </a:lnTo>
                  <a:lnTo>
                    <a:pt x="681" y="217"/>
                  </a:lnTo>
                  <a:lnTo>
                    <a:pt x="683" y="217"/>
                  </a:lnTo>
                  <a:lnTo>
                    <a:pt x="685" y="215"/>
                  </a:lnTo>
                  <a:lnTo>
                    <a:pt x="691" y="209"/>
                  </a:lnTo>
                  <a:lnTo>
                    <a:pt x="696" y="205"/>
                  </a:lnTo>
                  <a:lnTo>
                    <a:pt x="698" y="202"/>
                  </a:lnTo>
                  <a:lnTo>
                    <a:pt x="700" y="202"/>
                  </a:lnTo>
                  <a:lnTo>
                    <a:pt x="704" y="202"/>
                  </a:lnTo>
                  <a:lnTo>
                    <a:pt x="706" y="200"/>
                  </a:lnTo>
                  <a:lnTo>
                    <a:pt x="708" y="198"/>
                  </a:lnTo>
                  <a:lnTo>
                    <a:pt x="710" y="198"/>
                  </a:lnTo>
                  <a:lnTo>
                    <a:pt x="717" y="198"/>
                  </a:lnTo>
                  <a:lnTo>
                    <a:pt x="723" y="196"/>
                  </a:lnTo>
                  <a:lnTo>
                    <a:pt x="725" y="192"/>
                  </a:lnTo>
                  <a:lnTo>
                    <a:pt x="729" y="192"/>
                  </a:lnTo>
                  <a:lnTo>
                    <a:pt x="732" y="190"/>
                  </a:lnTo>
                  <a:lnTo>
                    <a:pt x="734" y="188"/>
                  </a:lnTo>
                  <a:lnTo>
                    <a:pt x="738" y="188"/>
                  </a:lnTo>
                  <a:lnTo>
                    <a:pt x="740" y="186"/>
                  </a:lnTo>
                  <a:lnTo>
                    <a:pt x="744" y="179"/>
                  </a:lnTo>
                  <a:lnTo>
                    <a:pt x="746" y="175"/>
                  </a:lnTo>
                  <a:lnTo>
                    <a:pt x="746" y="173"/>
                  </a:lnTo>
                  <a:lnTo>
                    <a:pt x="748" y="171"/>
                  </a:lnTo>
                  <a:lnTo>
                    <a:pt x="750" y="169"/>
                  </a:lnTo>
                  <a:lnTo>
                    <a:pt x="753" y="167"/>
                  </a:lnTo>
                  <a:lnTo>
                    <a:pt x="753" y="169"/>
                  </a:lnTo>
                  <a:lnTo>
                    <a:pt x="753" y="173"/>
                  </a:lnTo>
                  <a:lnTo>
                    <a:pt x="753" y="175"/>
                  </a:lnTo>
                  <a:lnTo>
                    <a:pt x="753" y="177"/>
                  </a:lnTo>
                  <a:lnTo>
                    <a:pt x="755" y="179"/>
                  </a:lnTo>
                  <a:lnTo>
                    <a:pt x="755" y="186"/>
                  </a:lnTo>
                  <a:lnTo>
                    <a:pt x="755" y="186"/>
                  </a:lnTo>
                  <a:lnTo>
                    <a:pt x="755" y="188"/>
                  </a:lnTo>
                  <a:lnTo>
                    <a:pt x="755" y="188"/>
                  </a:lnTo>
                  <a:lnTo>
                    <a:pt x="757" y="183"/>
                  </a:lnTo>
                  <a:lnTo>
                    <a:pt x="759" y="181"/>
                  </a:lnTo>
                  <a:lnTo>
                    <a:pt x="757" y="179"/>
                  </a:lnTo>
                  <a:lnTo>
                    <a:pt x="757" y="175"/>
                  </a:lnTo>
                  <a:lnTo>
                    <a:pt x="759" y="175"/>
                  </a:lnTo>
                  <a:lnTo>
                    <a:pt x="761" y="175"/>
                  </a:lnTo>
                  <a:lnTo>
                    <a:pt x="761" y="177"/>
                  </a:lnTo>
                  <a:lnTo>
                    <a:pt x="763" y="179"/>
                  </a:lnTo>
                  <a:lnTo>
                    <a:pt x="765" y="179"/>
                  </a:lnTo>
                  <a:lnTo>
                    <a:pt x="769" y="179"/>
                  </a:lnTo>
                  <a:lnTo>
                    <a:pt x="772" y="177"/>
                  </a:lnTo>
                  <a:lnTo>
                    <a:pt x="769" y="175"/>
                  </a:lnTo>
                  <a:lnTo>
                    <a:pt x="769" y="173"/>
                  </a:lnTo>
                  <a:lnTo>
                    <a:pt x="772" y="173"/>
                  </a:lnTo>
                  <a:lnTo>
                    <a:pt x="774" y="171"/>
                  </a:lnTo>
                  <a:lnTo>
                    <a:pt x="774" y="167"/>
                  </a:lnTo>
                  <a:lnTo>
                    <a:pt x="774" y="162"/>
                  </a:lnTo>
                  <a:lnTo>
                    <a:pt x="774" y="160"/>
                  </a:lnTo>
                  <a:lnTo>
                    <a:pt x="776" y="160"/>
                  </a:lnTo>
                  <a:lnTo>
                    <a:pt x="778" y="162"/>
                  </a:lnTo>
                  <a:lnTo>
                    <a:pt x="782" y="165"/>
                  </a:lnTo>
                  <a:lnTo>
                    <a:pt x="784" y="162"/>
                  </a:lnTo>
                  <a:lnTo>
                    <a:pt x="786" y="160"/>
                  </a:lnTo>
                  <a:lnTo>
                    <a:pt x="793" y="158"/>
                  </a:lnTo>
                  <a:lnTo>
                    <a:pt x="797" y="158"/>
                  </a:lnTo>
                  <a:lnTo>
                    <a:pt x="799" y="156"/>
                  </a:lnTo>
                  <a:lnTo>
                    <a:pt x="803" y="158"/>
                  </a:lnTo>
                  <a:lnTo>
                    <a:pt x="809" y="160"/>
                  </a:lnTo>
                  <a:lnTo>
                    <a:pt x="814" y="162"/>
                  </a:lnTo>
                  <a:lnTo>
                    <a:pt x="818" y="162"/>
                  </a:lnTo>
                  <a:lnTo>
                    <a:pt x="822" y="165"/>
                  </a:lnTo>
                  <a:lnTo>
                    <a:pt x="824" y="167"/>
                  </a:lnTo>
                  <a:lnTo>
                    <a:pt x="826" y="167"/>
                  </a:lnTo>
                  <a:lnTo>
                    <a:pt x="831" y="169"/>
                  </a:lnTo>
                  <a:lnTo>
                    <a:pt x="833" y="173"/>
                  </a:lnTo>
                  <a:lnTo>
                    <a:pt x="833" y="175"/>
                  </a:lnTo>
                  <a:lnTo>
                    <a:pt x="839" y="179"/>
                  </a:lnTo>
                  <a:lnTo>
                    <a:pt x="839" y="181"/>
                  </a:lnTo>
                  <a:lnTo>
                    <a:pt x="841" y="183"/>
                  </a:lnTo>
                  <a:lnTo>
                    <a:pt x="843" y="190"/>
                  </a:lnTo>
                  <a:lnTo>
                    <a:pt x="843" y="194"/>
                  </a:lnTo>
                  <a:lnTo>
                    <a:pt x="841" y="196"/>
                  </a:lnTo>
                  <a:lnTo>
                    <a:pt x="837" y="198"/>
                  </a:lnTo>
                  <a:lnTo>
                    <a:pt x="835" y="200"/>
                  </a:lnTo>
                  <a:lnTo>
                    <a:pt x="833" y="202"/>
                  </a:lnTo>
                  <a:lnTo>
                    <a:pt x="831" y="202"/>
                  </a:lnTo>
                  <a:lnTo>
                    <a:pt x="828" y="207"/>
                  </a:lnTo>
                  <a:lnTo>
                    <a:pt x="824" y="211"/>
                  </a:lnTo>
                  <a:lnTo>
                    <a:pt x="822" y="215"/>
                  </a:lnTo>
                  <a:lnTo>
                    <a:pt x="820" y="215"/>
                  </a:lnTo>
                  <a:lnTo>
                    <a:pt x="818" y="213"/>
                  </a:lnTo>
                  <a:lnTo>
                    <a:pt x="812" y="211"/>
                  </a:lnTo>
                  <a:lnTo>
                    <a:pt x="809" y="211"/>
                  </a:lnTo>
                  <a:lnTo>
                    <a:pt x="807" y="213"/>
                  </a:lnTo>
                  <a:lnTo>
                    <a:pt x="805" y="217"/>
                  </a:lnTo>
                  <a:lnTo>
                    <a:pt x="805" y="217"/>
                  </a:lnTo>
                  <a:lnTo>
                    <a:pt x="807" y="219"/>
                  </a:lnTo>
                  <a:lnTo>
                    <a:pt x="807" y="221"/>
                  </a:lnTo>
                  <a:lnTo>
                    <a:pt x="809" y="224"/>
                  </a:lnTo>
                  <a:lnTo>
                    <a:pt x="809" y="226"/>
                  </a:lnTo>
                  <a:lnTo>
                    <a:pt x="809" y="228"/>
                  </a:lnTo>
                  <a:lnTo>
                    <a:pt x="809" y="230"/>
                  </a:lnTo>
                  <a:lnTo>
                    <a:pt x="805" y="230"/>
                  </a:lnTo>
                  <a:lnTo>
                    <a:pt x="803" y="230"/>
                  </a:lnTo>
                  <a:lnTo>
                    <a:pt x="797" y="232"/>
                  </a:lnTo>
                  <a:lnTo>
                    <a:pt x="795" y="236"/>
                  </a:lnTo>
                  <a:lnTo>
                    <a:pt x="791" y="236"/>
                  </a:lnTo>
                  <a:lnTo>
                    <a:pt x="788" y="236"/>
                  </a:lnTo>
                  <a:lnTo>
                    <a:pt x="786" y="234"/>
                  </a:lnTo>
                  <a:lnTo>
                    <a:pt x="782" y="234"/>
                  </a:lnTo>
                  <a:lnTo>
                    <a:pt x="780" y="232"/>
                  </a:lnTo>
                  <a:lnTo>
                    <a:pt x="778" y="232"/>
                  </a:lnTo>
                  <a:lnTo>
                    <a:pt x="776" y="232"/>
                  </a:lnTo>
                  <a:lnTo>
                    <a:pt x="776" y="230"/>
                  </a:lnTo>
                  <a:lnTo>
                    <a:pt x="774" y="230"/>
                  </a:lnTo>
                  <a:lnTo>
                    <a:pt x="772" y="230"/>
                  </a:lnTo>
                  <a:lnTo>
                    <a:pt x="772" y="232"/>
                  </a:lnTo>
                  <a:lnTo>
                    <a:pt x="769" y="232"/>
                  </a:lnTo>
                  <a:lnTo>
                    <a:pt x="767" y="232"/>
                  </a:lnTo>
                  <a:lnTo>
                    <a:pt x="765" y="232"/>
                  </a:lnTo>
                  <a:lnTo>
                    <a:pt x="763" y="234"/>
                  </a:lnTo>
                  <a:lnTo>
                    <a:pt x="761" y="234"/>
                  </a:lnTo>
                  <a:lnTo>
                    <a:pt x="761" y="234"/>
                  </a:lnTo>
                  <a:lnTo>
                    <a:pt x="759" y="236"/>
                  </a:lnTo>
                  <a:lnTo>
                    <a:pt x="757" y="236"/>
                  </a:lnTo>
                  <a:lnTo>
                    <a:pt x="753" y="236"/>
                  </a:lnTo>
                  <a:lnTo>
                    <a:pt x="748" y="234"/>
                  </a:lnTo>
                  <a:lnTo>
                    <a:pt x="744" y="236"/>
                  </a:lnTo>
                  <a:lnTo>
                    <a:pt x="742" y="238"/>
                  </a:lnTo>
                  <a:lnTo>
                    <a:pt x="738" y="236"/>
                  </a:lnTo>
                  <a:lnTo>
                    <a:pt x="736" y="238"/>
                  </a:lnTo>
                  <a:lnTo>
                    <a:pt x="738" y="238"/>
                  </a:lnTo>
                  <a:lnTo>
                    <a:pt x="742" y="238"/>
                  </a:lnTo>
                  <a:lnTo>
                    <a:pt x="748" y="238"/>
                  </a:lnTo>
                  <a:lnTo>
                    <a:pt x="753" y="238"/>
                  </a:lnTo>
                  <a:lnTo>
                    <a:pt x="755" y="238"/>
                  </a:lnTo>
                  <a:lnTo>
                    <a:pt x="759" y="240"/>
                  </a:lnTo>
                  <a:lnTo>
                    <a:pt x="763" y="240"/>
                  </a:lnTo>
                  <a:lnTo>
                    <a:pt x="769" y="240"/>
                  </a:lnTo>
                  <a:lnTo>
                    <a:pt x="774" y="243"/>
                  </a:lnTo>
                  <a:lnTo>
                    <a:pt x="776" y="243"/>
                  </a:lnTo>
                  <a:lnTo>
                    <a:pt x="778" y="240"/>
                  </a:lnTo>
                  <a:lnTo>
                    <a:pt x="780" y="240"/>
                  </a:lnTo>
                  <a:lnTo>
                    <a:pt x="782" y="240"/>
                  </a:lnTo>
                  <a:lnTo>
                    <a:pt x="784" y="243"/>
                  </a:lnTo>
                  <a:lnTo>
                    <a:pt x="786" y="245"/>
                  </a:lnTo>
                  <a:lnTo>
                    <a:pt x="788" y="247"/>
                  </a:lnTo>
                  <a:lnTo>
                    <a:pt x="788" y="249"/>
                  </a:lnTo>
                  <a:lnTo>
                    <a:pt x="786" y="253"/>
                  </a:lnTo>
                  <a:lnTo>
                    <a:pt x="784" y="253"/>
                  </a:lnTo>
                  <a:lnTo>
                    <a:pt x="782" y="253"/>
                  </a:lnTo>
                  <a:lnTo>
                    <a:pt x="782" y="255"/>
                  </a:lnTo>
                  <a:lnTo>
                    <a:pt x="782" y="257"/>
                  </a:lnTo>
                  <a:lnTo>
                    <a:pt x="780" y="259"/>
                  </a:lnTo>
                  <a:lnTo>
                    <a:pt x="772" y="261"/>
                  </a:lnTo>
                  <a:lnTo>
                    <a:pt x="767" y="261"/>
                  </a:lnTo>
                  <a:lnTo>
                    <a:pt x="765" y="261"/>
                  </a:lnTo>
                  <a:lnTo>
                    <a:pt x="757" y="261"/>
                  </a:lnTo>
                  <a:lnTo>
                    <a:pt x="755" y="259"/>
                  </a:lnTo>
                  <a:lnTo>
                    <a:pt x="748" y="253"/>
                  </a:lnTo>
                  <a:lnTo>
                    <a:pt x="742" y="253"/>
                  </a:lnTo>
                  <a:lnTo>
                    <a:pt x="740" y="253"/>
                  </a:lnTo>
                  <a:lnTo>
                    <a:pt x="736" y="255"/>
                  </a:lnTo>
                  <a:lnTo>
                    <a:pt x="734" y="259"/>
                  </a:lnTo>
                  <a:lnTo>
                    <a:pt x="729" y="261"/>
                  </a:lnTo>
                  <a:lnTo>
                    <a:pt x="727" y="264"/>
                  </a:lnTo>
                  <a:lnTo>
                    <a:pt x="725" y="266"/>
                  </a:lnTo>
                  <a:lnTo>
                    <a:pt x="727" y="266"/>
                  </a:lnTo>
                  <a:lnTo>
                    <a:pt x="729" y="266"/>
                  </a:lnTo>
                  <a:lnTo>
                    <a:pt x="732" y="268"/>
                  </a:lnTo>
                  <a:lnTo>
                    <a:pt x="732" y="272"/>
                  </a:lnTo>
                  <a:lnTo>
                    <a:pt x="729" y="272"/>
                  </a:lnTo>
                  <a:lnTo>
                    <a:pt x="727" y="272"/>
                  </a:lnTo>
                  <a:lnTo>
                    <a:pt x="727" y="274"/>
                  </a:lnTo>
                  <a:lnTo>
                    <a:pt x="729" y="276"/>
                  </a:lnTo>
                  <a:lnTo>
                    <a:pt x="732" y="278"/>
                  </a:lnTo>
                  <a:lnTo>
                    <a:pt x="734" y="278"/>
                  </a:lnTo>
                  <a:lnTo>
                    <a:pt x="736" y="276"/>
                  </a:lnTo>
                  <a:lnTo>
                    <a:pt x="740" y="274"/>
                  </a:lnTo>
                  <a:lnTo>
                    <a:pt x="742" y="270"/>
                  </a:lnTo>
                  <a:lnTo>
                    <a:pt x="746" y="268"/>
                  </a:lnTo>
                  <a:lnTo>
                    <a:pt x="753" y="266"/>
                  </a:lnTo>
                  <a:lnTo>
                    <a:pt x="757" y="266"/>
                  </a:lnTo>
                  <a:lnTo>
                    <a:pt x="761" y="264"/>
                  </a:lnTo>
                  <a:lnTo>
                    <a:pt x="761" y="266"/>
                  </a:lnTo>
                  <a:lnTo>
                    <a:pt x="763" y="268"/>
                  </a:lnTo>
                  <a:lnTo>
                    <a:pt x="767" y="268"/>
                  </a:lnTo>
                  <a:lnTo>
                    <a:pt x="769" y="270"/>
                  </a:lnTo>
                  <a:lnTo>
                    <a:pt x="769" y="272"/>
                  </a:lnTo>
                  <a:lnTo>
                    <a:pt x="769" y="272"/>
                  </a:lnTo>
                  <a:lnTo>
                    <a:pt x="765" y="276"/>
                  </a:lnTo>
                  <a:lnTo>
                    <a:pt x="763" y="283"/>
                  </a:lnTo>
                  <a:lnTo>
                    <a:pt x="759" y="285"/>
                  </a:lnTo>
                  <a:lnTo>
                    <a:pt x="759" y="289"/>
                  </a:lnTo>
                  <a:lnTo>
                    <a:pt x="753" y="293"/>
                  </a:lnTo>
                  <a:lnTo>
                    <a:pt x="750" y="297"/>
                  </a:lnTo>
                  <a:lnTo>
                    <a:pt x="744" y="306"/>
                  </a:lnTo>
                  <a:lnTo>
                    <a:pt x="740" y="310"/>
                  </a:lnTo>
                  <a:lnTo>
                    <a:pt x="738" y="312"/>
                  </a:lnTo>
                  <a:lnTo>
                    <a:pt x="738" y="318"/>
                  </a:lnTo>
                  <a:lnTo>
                    <a:pt x="738" y="323"/>
                  </a:lnTo>
                  <a:lnTo>
                    <a:pt x="736" y="325"/>
                  </a:lnTo>
                  <a:lnTo>
                    <a:pt x="734" y="327"/>
                  </a:lnTo>
                  <a:lnTo>
                    <a:pt x="734" y="333"/>
                  </a:lnTo>
                  <a:lnTo>
                    <a:pt x="732" y="339"/>
                  </a:lnTo>
                  <a:lnTo>
                    <a:pt x="729" y="346"/>
                  </a:lnTo>
                  <a:lnTo>
                    <a:pt x="732" y="348"/>
                  </a:lnTo>
                  <a:lnTo>
                    <a:pt x="734" y="352"/>
                  </a:lnTo>
                  <a:lnTo>
                    <a:pt x="732" y="358"/>
                  </a:lnTo>
                  <a:lnTo>
                    <a:pt x="729" y="361"/>
                  </a:lnTo>
                  <a:lnTo>
                    <a:pt x="727" y="363"/>
                  </a:lnTo>
                  <a:lnTo>
                    <a:pt x="727" y="367"/>
                  </a:lnTo>
                  <a:lnTo>
                    <a:pt x="727" y="369"/>
                  </a:lnTo>
                  <a:lnTo>
                    <a:pt x="725" y="371"/>
                  </a:lnTo>
                  <a:lnTo>
                    <a:pt x="725" y="375"/>
                  </a:lnTo>
                  <a:lnTo>
                    <a:pt x="723" y="382"/>
                  </a:lnTo>
                  <a:lnTo>
                    <a:pt x="719" y="384"/>
                  </a:lnTo>
                  <a:lnTo>
                    <a:pt x="717" y="384"/>
                  </a:lnTo>
                  <a:lnTo>
                    <a:pt x="717" y="382"/>
                  </a:lnTo>
                  <a:lnTo>
                    <a:pt x="717" y="377"/>
                  </a:lnTo>
                  <a:lnTo>
                    <a:pt x="713" y="377"/>
                  </a:lnTo>
                  <a:lnTo>
                    <a:pt x="713" y="375"/>
                  </a:lnTo>
                  <a:lnTo>
                    <a:pt x="715" y="375"/>
                  </a:lnTo>
                  <a:lnTo>
                    <a:pt x="713" y="373"/>
                  </a:lnTo>
                  <a:lnTo>
                    <a:pt x="710" y="371"/>
                  </a:lnTo>
                  <a:lnTo>
                    <a:pt x="708" y="373"/>
                  </a:lnTo>
                  <a:lnTo>
                    <a:pt x="706" y="373"/>
                  </a:lnTo>
                  <a:lnTo>
                    <a:pt x="706" y="375"/>
                  </a:lnTo>
                  <a:lnTo>
                    <a:pt x="706" y="375"/>
                  </a:lnTo>
                  <a:lnTo>
                    <a:pt x="706" y="377"/>
                  </a:lnTo>
                  <a:lnTo>
                    <a:pt x="706" y="380"/>
                  </a:lnTo>
                  <a:lnTo>
                    <a:pt x="704" y="382"/>
                  </a:lnTo>
                  <a:lnTo>
                    <a:pt x="704" y="384"/>
                  </a:lnTo>
                  <a:lnTo>
                    <a:pt x="708" y="386"/>
                  </a:lnTo>
                  <a:lnTo>
                    <a:pt x="710" y="386"/>
                  </a:lnTo>
                  <a:lnTo>
                    <a:pt x="713" y="388"/>
                  </a:lnTo>
                  <a:lnTo>
                    <a:pt x="715" y="392"/>
                  </a:lnTo>
                  <a:lnTo>
                    <a:pt x="715" y="396"/>
                  </a:lnTo>
                  <a:lnTo>
                    <a:pt x="719" y="396"/>
                  </a:lnTo>
                  <a:lnTo>
                    <a:pt x="721" y="398"/>
                  </a:lnTo>
                  <a:lnTo>
                    <a:pt x="725" y="403"/>
                  </a:lnTo>
                  <a:lnTo>
                    <a:pt x="727" y="407"/>
                  </a:lnTo>
                  <a:lnTo>
                    <a:pt x="727" y="409"/>
                  </a:lnTo>
                  <a:lnTo>
                    <a:pt x="723" y="409"/>
                  </a:lnTo>
                  <a:lnTo>
                    <a:pt x="721" y="407"/>
                  </a:lnTo>
                  <a:lnTo>
                    <a:pt x="717" y="403"/>
                  </a:lnTo>
                  <a:lnTo>
                    <a:pt x="717" y="401"/>
                  </a:lnTo>
                  <a:lnTo>
                    <a:pt x="715" y="401"/>
                  </a:lnTo>
                  <a:lnTo>
                    <a:pt x="713" y="401"/>
                  </a:lnTo>
                  <a:lnTo>
                    <a:pt x="710" y="401"/>
                  </a:lnTo>
                  <a:lnTo>
                    <a:pt x="710" y="403"/>
                  </a:lnTo>
                  <a:lnTo>
                    <a:pt x="713" y="405"/>
                  </a:lnTo>
                  <a:lnTo>
                    <a:pt x="713" y="407"/>
                  </a:lnTo>
                  <a:lnTo>
                    <a:pt x="713" y="409"/>
                  </a:lnTo>
                  <a:lnTo>
                    <a:pt x="710" y="409"/>
                  </a:lnTo>
                  <a:lnTo>
                    <a:pt x="710" y="409"/>
                  </a:lnTo>
                  <a:lnTo>
                    <a:pt x="708" y="409"/>
                  </a:lnTo>
                  <a:lnTo>
                    <a:pt x="710" y="411"/>
                  </a:lnTo>
                  <a:lnTo>
                    <a:pt x="713" y="413"/>
                  </a:lnTo>
                  <a:lnTo>
                    <a:pt x="713" y="413"/>
                  </a:lnTo>
                  <a:lnTo>
                    <a:pt x="710" y="415"/>
                  </a:lnTo>
                  <a:lnTo>
                    <a:pt x="713" y="415"/>
                  </a:lnTo>
                  <a:lnTo>
                    <a:pt x="715" y="415"/>
                  </a:lnTo>
                  <a:lnTo>
                    <a:pt x="719" y="417"/>
                  </a:lnTo>
                  <a:lnTo>
                    <a:pt x="719" y="420"/>
                  </a:lnTo>
                  <a:lnTo>
                    <a:pt x="719" y="422"/>
                  </a:lnTo>
                  <a:lnTo>
                    <a:pt x="719" y="424"/>
                  </a:lnTo>
                  <a:lnTo>
                    <a:pt x="721" y="424"/>
                  </a:lnTo>
                  <a:lnTo>
                    <a:pt x="723" y="424"/>
                  </a:lnTo>
                  <a:lnTo>
                    <a:pt x="725" y="420"/>
                  </a:lnTo>
                  <a:lnTo>
                    <a:pt x="727" y="417"/>
                  </a:lnTo>
                  <a:lnTo>
                    <a:pt x="729" y="417"/>
                  </a:lnTo>
                  <a:lnTo>
                    <a:pt x="729" y="417"/>
                  </a:lnTo>
                  <a:lnTo>
                    <a:pt x="729" y="420"/>
                  </a:lnTo>
                  <a:lnTo>
                    <a:pt x="732" y="420"/>
                  </a:lnTo>
                  <a:lnTo>
                    <a:pt x="734" y="422"/>
                  </a:lnTo>
                  <a:lnTo>
                    <a:pt x="738" y="424"/>
                  </a:lnTo>
                  <a:lnTo>
                    <a:pt x="738" y="426"/>
                  </a:lnTo>
                  <a:lnTo>
                    <a:pt x="738" y="428"/>
                  </a:lnTo>
                  <a:lnTo>
                    <a:pt x="738" y="430"/>
                  </a:lnTo>
                  <a:lnTo>
                    <a:pt x="736" y="436"/>
                  </a:lnTo>
                  <a:lnTo>
                    <a:pt x="736" y="441"/>
                  </a:lnTo>
                  <a:lnTo>
                    <a:pt x="736" y="443"/>
                  </a:lnTo>
                  <a:lnTo>
                    <a:pt x="734" y="447"/>
                  </a:lnTo>
                  <a:lnTo>
                    <a:pt x="732" y="449"/>
                  </a:lnTo>
                  <a:lnTo>
                    <a:pt x="732" y="453"/>
                  </a:lnTo>
                  <a:lnTo>
                    <a:pt x="732" y="455"/>
                  </a:lnTo>
                  <a:lnTo>
                    <a:pt x="729" y="453"/>
                  </a:lnTo>
                  <a:lnTo>
                    <a:pt x="727" y="451"/>
                  </a:lnTo>
                  <a:lnTo>
                    <a:pt x="723" y="449"/>
                  </a:lnTo>
                  <a:lnTo>
                    <a:pt x="721" y="447"/>
                  </a:lnTo>
                  <a:lnTo>
                    <a:pt x="721" y="447"/>
                  </a:lnTo>
                  <a:lnTo>
                    <a:pt x="719" y="447"/>
                  </a:lnTo>
                  <a:lnTo>
                    <a:pt x="717" y="447"/>
                  </a:lnTo>
                  <a:lnTo>
                    <a:pt x="715" y="445"/>
                  </a:lnTo>
                  <a:lnTo>
                    <a:pt x="717" y="443"/>
                  </a:lnTo>
                  <a:lnTo>
                    <a:pt x="715" y="439"/>
                  </a:lnTo>
                  <a:lnTo>
                    <a:pt x="713" y="439"/>
                  </a:lnTo>
                  <a:lnTo>
                    <a:pt x="710" y="441"/>
                  </a:lnTo>
                  <a:lnTo>
                    <a:pt x="708" y="439"/>
                  </a:lnTo>
                  <a:lnTo>
                    <a:pt x="706" y="436"/>
                  </a:lnTo>
                  <a:lnTo>
                    <a:pt x="702" y="436"/>
                  </a:lnTo>
                  <a:lnTo>
                    <a:pt x="700" y="436"/>
                  </a:lnTo>
                  <a:lnTo>
                    <a:pt x="700" y="439"/>
                  </a:lnTo>
                  <a:lnTo>
                    <a:pt x="700" y="441"/>
                  </a:lnTo>
                  <a:lnTo>
                    <a:pt x="700" y="441"/>
                  </a:lnTo>
                  <a:lnTo>
                    <a:pt x="698" y="439"/>
                  </a:lnTo>
                  <a:lnTo>
                    <a:pt x="694" y="439"/>
                  </a:lnTo>
                  <a:lnTo>
                    <a:pt x="691" y="441"/>
                  </a:lnTo>
                  <a:lnTo>
                    <a:pt x="691" y="441"/>
                  </a:lnTo>
                  <a:lnTo>
                    <a:pt x="696" y="441"/>
                  </a:lnTo>
                  <a:lnTo>
                    <a:pt x="698" y="443"/>
                  </a:lnTo>
                  <a:lnTo>
                    <a:pt x="700" y="443"/>
                  </a:lnTo>
                  <a:lnTo>
                    <a:pt x="700" y="445"/>
                  </a:lnTo>
                  <a:lnTo>
                    <a:pt x="696" y="445"/>
                  </a:lnTo>
                  <a:lnTo>
                    <a:pt x="691" y="449"/>
                  </a:lnTo>
                  <a:lnTo>
                    <a:pt x="689" y="451"/>
                  </a:lnTo>
                  <a:lnTo>
                    <a:pt x="687" y="451"/>
                  </a:lnTo>
                  <a:lnTo>
                    <a:pt x="685" y="449"/>
                  </a:lnTo>
                  <a:lnTo>
                    <a:pt x="685" y="447"/>
                  </a:lnTo>
                  <a:lnTo>
                    <a:pt x="685" y="447"/>
                  </a:lnTo>
                  <a:lnTo>
                    <a:pt x="683" y="447"/>
                  </a:lnTo>
                  <a:lnTo>
                    <a:pt x="683" y="449"/>
                  </a:lnTo>
                  <a:lnTo>
                    <a:pt x="683" y="451"/>
                  </a:lnTo>
                  <a:lnTo>
                    <a:pt x="681" y="453"/>
                  </a:lnTo>
                  <a:lnTo>
                    <a:pt x="683" y="455"/>
                  </a:lnTo>
                  <a:lnTo>
                    <a:pt x="683" y="457"/>
                  </a:lnTo>
                  <a:lnTo>
                    <a:pt x="683" y="460"/>
                  </a:lnTo>
                  <a:lnTo>
                    <a:pt x="683" y="462"/>
                  </a:lnTo>
                  <a:lnTo>
                    <a:pt x="683" y="464"/>
                  </a:lnTo>
                  <a:lnTo>
                    <a:pt x="681" y="464"/>
                  </a:lnTo>
                  <a:lnTo>
                    <a:pt x="679" y="462"/>
                  </a:lnTo>
                  <a:lnTo>
                    <a:pt x="677" y="462"/>
                  </a:lnTo>
                  <a:lnTo>
                    <a:pt x="675" y="464"/>
                  </a:lnTo>
                  <a:lnTo>
                    <a:pt x="677" y="466"/>
                  </a:lnTo>
                  <a:lnTo>
                    <a:pt x="679" y="466"/>
                  </a:lnTo>
                  <a:lnTo>
                    <a:pt x="685" y="466"/>
                  </a:lnTo>
                  <a:lnTo>
                    <a:pt x="685" y="468"/>
                  </a:lnTo>
                  <a:lnTo>
                    <a:pt x="685" y="470"/>
                  </a:lnTo>
                  <a:lnTo>
                    <a:pt x="685" y="472"/>
                  </a:lnTo>
                  <a:lnTo>
                    <a:pt x="685" y="474"/>
                  </a:lnTo>
                  <a:lnTo>
                    <a:pt x="687" y="472"/>
                  </a:lnTo>
                  <a:lnTo>
                    <a:pt x="691" y="470"/>
                  </a:lnTo>
                  <a:lnTo>
                    <a:pt x="696" y="472"/>
                  </a:lnTo>
                  <a:lnTo>
                    <a:pt x="696" y="474"/>
                  </a:lnTo>
                  <a:lnTo>
                    <a:pt x="700" y="474"/>
                  </a:lnTo>
                  <a:lnTo>
                    <a:pt x="704" y="474"/>
                  </a:lnTo>
                  <a:lnTo>
                    <a:pt x="706" y="474"/>
                  </a:lnTo>
                  <a:lnTo>
                    <a:pt x="708" y="472"/>
                  </a:lnTo>
                  <a:lnTo>
                    <a:pt x="708" y="472"/>
                  </a:lnTo>
                  <a:lnTo>
                    <a:pt x="708" y="474"/>
                  </a:lnTo>
                  <a:lnTo>
                    <a:pt x="708" y="479"/>
                  </a:lnTo>
                  <a:lnTo>
                    <a:pt x="710" y="481"/>
                  </a:lnTo>
                  <a:lnTo>
                    <a:pt x="708" y="483"/>
                  </a:lnTo>
                  <a:lnTo>
                    <a:pt x="706" y="483"/>
                  </a:lnTo>
                  <a:lnTo>
                    <a:pt x="704" y="483"/>
                  </a:lnTo>
                  <a:lnTo>
                    <a:pt x="702" y="481"/>
                  </a:lnTo>
                  <a:lnTo>
                    <a:pt x="700" y="483"/>
                  </a:lnTo>
                  <a:lnTo>
                    <a:pt x="698" y="483"/>
                  </a:lnTo>
                  <a:lnTo>
                    <a:pt x="696" y="483"/>
                  </a:lnTo>
                  <a:lnTo>
                    <a:pt x="691" y="483"/>
                  </a:lnTo>
                  <a:lnTo>
                    <a:pt x="687" y="483"/>
                  </a:lnTo>
                  <a:lnTo>
                    <a:pt x="685" y="483"/>
                  </a:lnTo>
                  <a:lnTo>
                    <a:pt x="683" y="481"/>
                  </a:lnTo>
                  <a:lnTo>
                    <a:pt x="683" y="483"/>
                  </a:lnTo>
                  <a:lnTo>
                    <a:pt x="683" y="485"/>
                  </a:lnTo>
                  <a:lnTo>
                    <a:pt x="685" y="485"/>
                  </a:lnTo>
                  <a:lnTo>
                    <a:pt x="687" y="485"/>
                  </a:lnTo>
                  <a:lnTo>
                    <a:pt x="689" y="485"/>
                  </a:lnTo>
                  <a:lnTo>
                    <a:pt x="696" y="485"/>
                  </a:lnTo>
                  <a:lnTo>
                    <a:pt x="698" y="487"/>
                  </a:lnTo>
                  <a:lnTo>
                    <a:pt x="700" y="489"/>
                  </a:lnTo>
                  <a:lnTo>
                    <a:pt x="704" y="489"/>
                  </a:lnTo>
                  <a:lnTo>
                    <a:pt x="706" y="489"/>
                  </a:lnTo>
                  <a:lnTo>
                    <a:pt x="708" y="491"/>
                  </a:lnTo>
                  <a:lnTo>
                    <a:pt x="710" y="495"/>
                  </a:lnTo>
                  <a:lnTo>
                    <a:pt x="713" y="498"/>
                  </a:lnTo>
                  <a:lnTo>
                    <a:pt x="713" y="500"/>
                  </a:lnTo>
                  <a:lnTo>
                    <a:pt x="713" y="500"/>
                  </a:lnTo>
                  <a:lnTo>
                    <a:pt x="710" y="500"/>
                  </a:lnTo>
                  <a:lnTo>
                    <a:pt x="708" y="500"/>
                  </a:lnTo>
                  <a:lnTo>
                    <a:pt x="708" y="500"/>
                  </a:lnTo>
                  <a:lnTo>
                    <a:pt x="708" y="502"/>
                  </a:lnTo>
                  <a:lnTo>
                    <a:pt x="710" y="506"/>
                  </a:lnTo>
                  <a:lnTo>
                    <a:pt x="710" y="510"/>
                  </a:lnTo>
                  <a:lnTo>
                    <a:pt x="710" y="512"/>
                  </a:lnTo>
                  <a:lnTo>
                    <a:pt x="710" y="514"/>
                  </a:lnTo>
                  <a:lnTo>
                    <a:pt x="710" y="517"/>
                  </a:lnTo>
                  <a:lnTo>
                    <a:pt x="708" y="519"/>
                  </a:lnTo>
                  <a:lnTo>
                    <a:pt x="706" y="525"/>
                  </a:lnTo>
                  <a:lnTo>
                    <a:pt x="704" y="527"/>
                  </a:lnTo>
                  <a:lnTo>
                    <a:pt x="702" y="529"/>
                  </a:lnTo>
                  <a:lnTo>
                    <a:pt x="700" y="527"/>
                  </a:lnTo>
                  <a:lnTo>
                    <a:pt x="698" y="523"/>
                  </a:lnTo>
                  <a:lnTo>
                    <a:pt x="702" y="521"/>
                  </a:lnTo>
                  <a:lnTo>
                    <a:pt x="700" y="519"/>
                  </a:lnTo>
                  <a:lnTo>
                    <a:pt x="698" y="519"/>
                  </a:lnTo>
                  <a:lnTo>
                    <a:pt x="696" y="521"/>
                  </a:lnTo>
                  <a:lnTo>
                    <a:pt x="694" y="519"/>
                  </a:lnTo>
                  <a:lnTo>
                    <a:pt x="689" y="514"/>
                  </a:lnTo>
                  <a:lnTo>
                    <a:pt x="687" y="512"/>
                  </a:lnTo>
                  <a:lnTo>
                    <a:pt x="683" y="508"/>
                  </a:lnTo>
                  <a:lnTo>
                    <a:pt x="683" y="506"/>
                  </a:lnTo>
                  <a:lnTo>
                    <a:pt x="681" y="504"/>
                  </a:lnTo>
                  <a:lnTo>
                    <a:pt x="677" y="498"/>
                  </a:lnTo>
                  <a:lnTo>
                    <a:pt x="675" y="498"/>
                  </a:lnTo>
                  <a:lnTo>
                    <a:pt x="675" y="498"/>
                  </a:lnTo>
                  <a:lnTo>
                    <a:pt x="675" y="498"/>
                  </a:lnTo>
                  <a:lnTo>
                    <a:pt x="675" y="500"/>
                  </a:lnTo>
                  <a:lnTo>
                    <a:pt x="679" y="504"/>
                  </a:lnTo>
                  <a:lnTo>
                    <a:pt x="679" y="506"/>
                  </a:lnTo>
                  <a:lnTo>
                    <a:pt x="677" y="506"/>
                  </a:lnTo>
                  <a:lnTo>
                    <a:pt x="672" y="506"/>
                  </a:lnTo>
                  <a:lnTo>
                    <a:pt x="670" y="504"/>
                  </a:lnTo>
                  <a:lnTo>
                    <a:pt x="668" y="502"/>
                  </a:lnTo>
                  <a:lnTo>
                    <a:pt x="666" y="500"/>
                  </a:lnTo>
                  <a:lnTo>
                    <a:pt x="666" y="502"/>
                  </a:lnTo>
                  <a:lnTo>
                    <a:pt x="666" y="504"/>
                  </a:lnTo>
                  <a:lnTo>
                    <a:pt x="670" y="508"/>
                  </a:lnTo>
                  <a:lnTo>
                    <a:pt x="677" y="510"/>
                  </a:lnTo>
                  <a:lnTo>
                    <a:pt x="681" y="510"/>
                  </a:lnTo>
                  <a:lnTo>
                    <a:pt x="687" y="514"/>
                  </a:lnTo>
                  <a:lnTo>
                    <a:pt x="694" y="521"/>
                  </a:lnTo>
                  <a:lnTo>
                    <a:pt x="694" y="523"/>
                  </a:lnTo>
                  <a:lnTo>
                    <a:pt x="694" y="525"/>
                  </a:lnTo>
                  <a:lnTo>
                    <a:pt x="691" y="525"/>
                  </a:lnTo>
                  <a:lnTo>
                    <a:pt x="689" y="523"/>
                  </a:lnTo>
                  <a:lnTo>
                    <a:pt x="685" y="523"/>
                  </a:lnTo>
                  <a:lnTo>
                    <a:pt x="683" y="525"/>
                  </a:lnTo>
                  <a:lnTo>
                    <a:pt x="679" y="529"/>
                  </a:lnTo>
                  <a:lnTo>
                    <a:pt x="677" y="529"/>
                  </a:lnTo>
                  <a:lnTo>
                    <a:pt x="675" y="527"/>
                  </a:lnTo>
                  <a:lnTo>
                    <a:pt x="672" y="525"/>
                  </a:lnTo>
                  <a:lnTo>
                    <a:pt x="675" y="523"/>
                  </a:lnTo>
                  <a:lnTo>
                    <a:pt x="672" y="523"/>
                  </a:lnTo>
                  <a:lnTo>
                    <a:pt x="670" y="521"/>
                  </a:lnTo>
                  <a:lnTo>
                    <a:pt x="670" y="523"/>
                  </a:lnTo>
                  <a:lnTo>
                    <a:pt x="672" y="525"/>
                  </a:lnTo>
                  <a:lnTo>
                    <a:pt x="672" y="529"/>
                  </a:lnTo>
                  <a:lnTo>
                    <a:pt x="675" y="531"/>
                  </a:lnTo>
                  <a:lnTo>
                    <a:pt x="677" y="531"/>
                  </a:lnTo>
                  <a:lnTo>
                    <a:pt x="681" y="531"/>
                  </a:lnTo>
                  <a:lnTo>
                    <a:pt x="685" y="527"/>
                  </a:lnTo>
                  <a:lnTo>
                    <a:pt x="687" y="527"/>
                  </a:lnTo>
                  <a:lnTo>
                    <a:pt x="691" y="529"/>
                  </a:lnTo>
                  <a:lnTo>
                    <a:pt x="691" y="531"/>
                  </a:lnTo>
                  <a:lnTo>
                    <a:pt x="689" y="531"/>
                  </a:lnTo>
                  <a:lnTo>
                    <a:pt x="689" y="540"/>
                  </a:lnTo>
                  <a:lnTo>
                    <a:pt x="687" y="542"/>
                  </a:lnTo>
                  <a:lnTo>
                    <a:pt x="685" y="542"/>
                  </a:lnTo>
                  <a:lnTo>
                    <a:pt x="685" y="544"/>
                  </a:lnTo>
                  <a:lnTo>
                    <a:pt x="687" y="544"/>
                  </a:lnTo>
                  <a:lnTo>
                    <a:pt x="689" y="544"/>
                  </a:lnTo>
                  <a:lnTo>
                    <a:pt x="694" y="544"/>
                  </a:lnTo>
                  <a:lnTo>
                    <a:pt x="698" y="548"/>
                  </a:lnTo>
                  <a:lnTo>
                    <a:pt x="702" y="550"/>
                  </a:lnTo>
                  <a:lnTo>
                    <a:pt x="702" y="548"/>
                  </a:lnTo>
                  <a:lnTo>
                    <a:pt x="706" y="546"/>
                  </a:lnTo>
                  <a:lnTo>
                    <a:pt x="708" y="548"/>
                  </a:lnTo>
                  <a:lnTo>
                    <a:pt x="708" y="548"/>
                  </a:lnTo>
                  <a:lnTo>
                    <a:pt x="708" y="550"/>
                  </a:lnTo>
                  <a:lnTo>
                    <a:pt x="708" y="554"/>
                  </a:lnTo>
                  <a:lnTo>
                    <a:pt x="710" y="557"/>
                  </a:lnTo>
                  <a:lnTo>
                    <a:pt x="708" y="561"/>
                  </a:lnTo>
                  <a:lnTo>
                    <a:pt x="704" y="565"/>
                  </a:lnTo>
                  <a:lnTo>
                    <a:pt x="700" y="567"/>
                  </a:lnTo>
                  <a:lnTo>
                    <a:pt x="698" y="567"/>
                  </a:lnTo>
                  <a:lnTo>
                    <a:pt x="698" y="565"/>
                  </a:lnTo>
                  <a:lnTo>
                    <a:pt x="696" y="563"/>
                  </a:lnTo>
                  <a:lnTo>
                    <a:pt x="694" y="561"/>
                  </a:lnTo>
                  <a:lnTo>
                    <a:pt x="696" y="557"/>
                  </a:lnTo>
                  <a:lnTo>
                    <a:pt x="691" y="554"/>
                  </a:lnTo>
                  <a:lnTo>
                    <a:pt x="687" y="552"/>
                  </a:lnTo>
                  <a:lnTo>
                    <a:pt x="685" y="550"/>
                  </a:lnTo>
                  <a:lnTo>
                    <a:pt x="681" y="550"/>
                  </a:lnTo>
                  <a:lnTo>
                    <a:pt x="679" y="552"/>
                  </a:lnTo>
                  <a:lnTo>
                    <a:pt x="677" y="552"/>
                  </a:lnTo>
                  <a:lnTo>
                    <a:pt x="675" y="552"/>
                  </a:lnTo>
                  <a:lnTo>
                    <a:pt x="672" y="548"/>
                  </a:lnTo>
                  <a:lnTo>
                    <a:pt x="670" y="546"/>
                  </a:lnTo>
                  <a:lnTo>
                    <a:pt x="670" y="546"/>
                  </a:lnTo>
                  <a:lnTo>
                    <a:pt x="670" y="548"/>
                  </a:lnTo>
                  <a:lnTo>
                    <a:pt x="670" y="550"/>
                  </a:lnTo>
                  <a:lnTo>
                    <a:pt x="672" y="554"/>
                  </a:lnTo>
                  <a:lnTo>
                    <a:pt x="670" y="557"/>
                  </a:lnTo>
                  <a:lnTo>
                    <a:pt x="668" y="559"/>
                  </a:lnTo>
                  <a:lnTo>
                    <a:pt x="664" y="559"/>
                  </a:lnTo>
                  <a:lnTo>
                    <a:pt x="664" y="559"/>
                  </a:lnTo>
                  <a:lnTo>
                    <a:pt x="666" y="561"/>
                  </a:lnTo>
                  <a:lnTo>
                    <a:pt x="666" y="561"/>
                  </a:lnTo>
                  <a:lnTo>
                    <a:pt x="666" y="565"/>
                  </a:lnTo>
                  <a:lnTo>
                    <a:pt x="664" y="567"/>
                  </a:lnTo>
                  <a:lnTo>
                    <a:pt x="662" y="569"/>
                  </a:lnTo>
                  <a:lnTo>
                    <a:pt x="662" y="571"/>
                  </a:lnTo>
                  <a:lnTo>
                    <a:pt x="662" y="571"/>
                  </a:lnTo>
                  <a:lnTo>
                    <a:pt x="664" y="573"/>
                  </a:lnTo>
                  <a:lnTo>
                    <a:pt x="666" y="578"/>
                  </a:lnTo>
                  <a:lnTo>
                    <a:pt x="668" y="578"/>
                  </a:lnTo>
                  <a:lnTo>
                    <a:pt x="668" y="582"/>
                  </a:lnTo>
                  <a:lnTo>
                    <a:pt x="668" y="586"/>
                  </a:lnTo>
                  <a:lnTo>
                    <a:pt x="668" y="588"/>
                  </a:lnTo>
                  <a:lnTo>
                    <a:pt x="668" y="586"/>
                  </a:lnTo>
                  <a:lnTo>
                    <a:pt x="670" y="582"/>
                  </a:lnTo>
                  <a:lnTo>
                    <a:pt x="670" y="580"/>
                  </a:lnTo>
                  <a:lnTo>
                    <a:pt x="668" y="580"/>
                  </a:lnTo>
                  <a:lnTo>
                    <a:pt x="668" y="576"/>
                  </a:lnTo>
                  <a:lnTo>
                    <a:pt x="670" y="573"/>
                  </a:lnTo>
                  <a:lnTo>
                    <a:pt x="672" y="573"/>
                  </a:lnTo>
                  <a:lnTo>
                    <a:pt x="672" y="576"/>
                  </a:lnTo>
                  <a:lnTo>
                    <a:pt x="675" y="576"/>
                  </a:lnTo>
                  <a:lnTo>
                    <a:pt x="677" y="580"/>
                  </a:lnTo>
                  <a:lnTo>
                    <a:pt x="679" y="582"/>
                  </a:lnTo>
                  <a:lnTo>
                    <a:pt x="681" y="580"/>
                  </a:lnTo>
                  <a:lnTo>
                    <a:pt x="681" y="580"/>
                  </a:lnTo>
                  <a:lnTo>
                    <a:pt x="683" y="582"/>
                  </a:lnTo>
                  <a:lnTo>
                    <a:pt x="683" y="580"/>
                  </a:lnTo>
                  <a:lnTo>
                    <a:pt x="687" y="580"/>
                  </a:lnTo>
                  <a:lnTo>
                    <a:pt x="689" y="580"/>
                  </a:lnTo>
                  <a:lnTo>
                    <a:pt x="691" y="582"/>
                  </a:lnTo>
                  <a:lnTo>
                    <a:pt x="691" y="584"/>
                  </a:lnTo>
                  <a:lnTo>
                    <a:pt x="687" y="588"/>
                  </a:lnTo>
                  <a:lnTo>
                    <a:pt x="687" y="590"/>
                  </a:lnTo>
                  <a:lnTo>
                    <a:pt x="687" y="594"/>
                  </a:lnTo>
                  <a:lnTo>
                    <a:pt x="687" y="599"/>
                  </a:lnTo>
                  <a:lnTo>
                    <a:pt x="685" y="601"/>
                  </a:lnTo>
                  <a:lnTo>
                    <a:pt x="681" y="601"/>
                  </a:lnTo>
                  <a:lnTo>
                    <a:pt x="679" y="601"/>
                  </a:lnTo>
                  <a:lnTo>
                    <a:pt x="675" y="601"/>
                  </a:lnTo>
                  <a:lnTo>
                    <a:pt x="672" y="599"/>
                  </a:lnTo>
                  <a:lnTo>
                    <a:pt x="670" y="599"/>
                  </a:lnTo>
                  <a:lnTo>
                    <a:pt x="668" y="601"/>
                  </a:lnTo>
                  <a:lnTo>
                    <a:pt x="668" y="603"/>
                  </a:lnTo>
                  <a:lnTo>
                    <a:pt x="666" y="605"/>
                  </a:lnTo>
                  <a:lnTo>
                    <a:pt x="664" y="605"/>
                  </a:lnTo>
                  <a:lnTo>
                    <a:pt x="662" y="605"/>
                  </a:lnTo>
                  <a:lnTo>
                    <a:pt x="660" y="609"/>
                  </a:lnTo>
                  <a:lnTo>
                    <a:pt x="660" y="609"/>
                  </a:lnTo>
                  <a:lnTo>
                    <a:pt x="658" y="611"/>
                  </a:lnTo>
                  <a:lnTo>
                    <a:pt x="656" y="609"/>
                  </a:lnTo>
                  <a:lnTo>
                    <a:pt x="651" y="607"/>
                  </a:lnTo>
                  <a:lnTo>
                    <a:pt x="647" y="605"/>
                  </a:lnTo>
                  <a:lnTo>
                    <a:pt x="643" y="601"/>
                  </a:lnTo>
                  <a:lnTo>
                    <a:pt x="637" y="594"/>
                  </a:lnTo>
                  <a:lnTo>
                    <a:pt x="635" y="590"/>
                  </a:lnTo>
                  <a:lnTo>
                    <a:pt x="635" y="588"/>
                  </a:lnTo>
                  <a:lnTo>
                    <a:pt x="635" y="586"/>
                  </a:lnTo>
                  <a:lnTo>
                    <a:pt x="637" y="586"/>
                  </a:lnTo>
                  <a:lnTo>
                    <a:pt x="639" y="588"/>
                  </a:lnTo>
                  <a:lnTo>
                    <a:pt x="641" y="588"/>
                  </a:lnTo>
                  <a:lnTo>
                    <a:pt x="647" y="592"/>
                  </a:lnTo>
                  <a:lnTo>
                    <a:pt x="651" y="597"/>
                  </a:lnTo>
                  <a:lnTo>
                    <a:pt x="651" y="594"/>
                  </a:lnTo>
                  <a:lnTo>
                    <a:pt x="658" y="594"/>
                  </a:lnTo>
                  <a:lnTo>
                    <a:pt x="658" y="592"/>
                  </a:lnTo>
                  <a:lnTo>
                    <a:pt x="656" y="590"/>
                  </a:lnTo>
                  <a:lnTo>
                    <a:pt x="656" y="592"/>
                  </a:lnTo>
                  <a:lnTo>
                    <a:pt x="654" y="592"/>
                  </a:lnTo>
                  <a:lnTo>
                    <a:pt x="649" y="590"/>
                  </a:lnTo>
                  <a:lnTo>
                    <a:pt x="643" y="588"/>
                  </a:lnTo>
                  <a:lnTo>
                    <a:pt x="637" y="584"/>
                  </a:lnTo>
                  <a:lnTo>
                    <a:pt x="635" y="584"/>
                  </a:lnTo>
                  <a:lnTo>
                    <a:pt x="635" y="582"/>
                  </a:lnTo>
                  <a:lnTo>
                    <a:pt x="635" y="580"/>
                  </a:lnTo>
                  <a:lnTo>
                    <a:pt x="632" y="580"/>
                  </a:lnTo>
                  <a:lnTo>
                    <a:pt x="630" y="580"/>
                  </a:lnTo>
                  <a:lnTo>
                    <a:pt x="630" y="582"/>
                  </a:lnTo>
                  <a:lnTo>
                    <a:pt x="630" y="586"/>
                  </a:lnTo>
                  <a:lnTo>
                    <a:pt x="628" y="590"/>
                  </a:lnTo>
                  <a:lnTo>
                    <a:pt x="628" y="594"/>
                  </a:lnTo>
                  <a:lnTo>
                    <a:pt x="628" y="594"/>
                  </a:lnTo>
                  <a:lnTo>
                    <a:pt x="626" y="594"/>
                  </a:lnTo>
                  <a:lnTo>
                    <a:pt x="620" y="588"/>
                  </a:lnTo>
                  <a:lnTo>
                    <a:pt x="618" y="580"/>
                  </a:lnTo>
                  <a:lnTo>
                    <a:pt x="616" y="578"/>
                  </a:lnTo>
                  <a:lnTo>
                    <a:pt x="616" y="576"/>
                  </a:lnTo>
                  <a:lnTo>
                    <a:pt x="613" y="576"/>
                  </a:lnTo>
                  <a:lnTo>
                    <a:pt x="611" y="576"/>
                  </a:lnTo>
                  <a:lnTo>
                    <a:pt x="611" y="576"/>
                  </a:lnTo>
                  <a:lnTo>
                    <a:pt x="611" y="578"/>
                  </a:lnTo>
                  <a:lnTo>
                    <a:pt x="616" y="580"/>
                  </a:lnTo>
                  <a:lnTo>
                    <a:pt x="620" y="586"/>
                  </a:lnTo>
                  <a:lnTo>
                    <a:pt x="620" y="588"/>
                  </a:lnTo>
                  <a:lnTo>
                    <a:pt x="622" y="590"/>
                  </a:lnTo>
                  <a:lnTo>
                    <a:pt x="622" y="592"/>
                  </a:lnTo>
                  <a:lnTo>
                    <a:pt x="622" y="594"/>
                  </a:lnTo>
                  <a:lnTo>
                    <a:pt x="620" y="594"/>
                  </a:lnTo>
                  <a:lnTo>
                    <a:pt x="618" y="597"/>
                  </a:lnTo>
                  <a:lnTo>
                    <a:pt x="616" y="599"/>
                  </a:lnTo>
                  <a:lnTo>
                    <a:pt x="613" y="601"/>
                  </a:lnTo>
                  <a:lnTo>
                    <a:pt x="611" y="601"/>
                  </a:lnTo>
                  <a:lnTo>
                    <a:pt x="607" y="603"/>
                  </a:lnTo>
                  <a:lnTo>
                    <a:pt x="605" y="605"/>
                  </a:lnTo>
                  <a:lnTo>
                    <a:pt x="601" y="603"/>
                  </a:lnTo>
                  <a:lnTo>
                    <a:pt x="599" y="601"/>
                  </a:lnTo>
                  <a:lnTo>
                    <a:pt x="597" y="601"/>
                  </a:lnTo>
                  <a:lnTo>
                    <a:pt x="595" y="601"/>
                  </a:lnTo>
                  <a:lnTo>
                    <a:pt x="595" y="599"/>
                  </a:lnTo>
                  <a:lnTo>
                    <a:pt x="590" y="594"/>
                  </a:lnTo>
                  <a:lnTo>
                    <a:pt x="588" y="594"/>
                  </a:lnTo>
                  <a:lnTo>
                    <a:pt x="588" y="592"/>
                  </a:lnTo>
                  <a:lnTo>
                    <a:pt x="588" y="590"/>
                  </a:lnTo>
                  <a:lnTo>
                    <a:pt x="586" y="588"/>
                  </a:lnTo>
                  <a:lnTo>
                    <a:pt x="586" y="590"/>
                  </a:lnTo>
                  <a:lnTo>
                    <a:pt x="584" y="592"/>
                  </a:lnTo>
                  <a:lnTo>
                    <a:pt x="586" y="597"/>
                  </a:lnTo>
                  <a:lnTo>
                    <a:pt x="590" y="597"/>
                  </a:lnTo>
                  <a:lnTo>
                    <a:pt x="592" y="601"/>
                  </a:lnTo>
                  <a:lnTo>
                    <a:pt x="595" y="603"/>
                  </a:lnTo>
                  <a:lnTo>
                    <a:pt x="595" y="605"/>
                  </a:lnTo>
                  <a:lnTo>
                    <a:pt x="592" y="607"/>
                  </a:lnTo>
                  <a:lnTo>
                    <a:pt x="588" y="607"/>
                  </a:lnTo>
                  <a:lnTo>
                    <a:pt x="584" y="605"/>
                  </a:lnTo>
                  <a:lnTo>
                    <a:pt x="580" y="607"/>
                  </a:lnTo>
                  <a:lnTo>
                    <a:pt x="578" y="609"/>
                  </a:lnTo>
                  <a:lnTo>
                    <a:pt x="578" y="609"/>
                  </a:lnTo>
                  <a:lnTo>
                    <a:pt x="580" y="611"/>
                  </a:lnTo>
                  <a:lnTo>
                    <a:pt x="582" y="613"/>
                  </a:lnTo>
                  <a:lnTo>
                    <a:pt x="582" y="613"/>
                  </a:lnTo>
                  <a:lnTo>
                    <a:pt x="584" y="611"/>
                  </a:lnTo>
                  <a:lnTo>
                    <a:pt x="584" y="609"/>
                  </a:lnTo>
                  <a:lnTo>
                    <a:pt x="588" y="609"/>
                  </a:lnTo>
                  <a:lnTo>
                    <a:pt x="588" y="609"/>
                  </a:lnTo>
                  <a:lnTo>
                    <a:pt x="590" y="609"/>
                  </a:lnTo>
                  <a:lnTo>
                    <a:pt x="590" y="609"/>
                  </a:lnTo>
                  <a:lnTo>
                    <a:pt x="595" y="611"/>
                  </a:lnTo>
                  <a:lnTo>
                    <a:pt x="597" y="609"/>
                  </a:lnTo>
                  <a:lnTo>
                    <a:pt x="597" y="607"/>
                  </a:lnTo>
                  <a:lnTo>
                    <a:pt x="599" y="607"/>
                  </a:lnTo>
                  <a:lnTo>
                    <a:pt x="603" y="607"/>
                  </a:lnTo>
                  <a:lnTo>
                    <a:pt x="607" y="607"/>
                  </a:lnTo>
                  <a:lnTo>
                    <a:pt x="607" y="609"/>
                  </a:lnTo>
                  <a:lnTo>
                    <a:pt x="609" y="609"/>
                  </a:lnTo>
                  <a:lnTo>
                    <a:pt x="613" y="611"/>
                  </a:lnTo>
                  <a:lnTo>
                    <a:pt x="618" y="613"/>
                  </a:lnTo>
                  <a:lnTo>
                    <a:pt x="618" y="616"/>
                  </a:lnTo>
                  <a:lnTo>
                    <a:pt x="618" y="618"/>
                  </a:lnTo>
                  <a:lnTo>
                    <a:pt x="616" y="618"/>
                  </a:lnTo>
                  <a:lnTo>
                    <a:pt x="613" y="620"/>
                  </a:lnTo>
                  <a:lnTo>
                    <a:pt x="609" y="620"/>
                  </a:lnTo>
                  <a:lnTo>
                    <a:pt x="607" y="620"/>
                  </a:lnTo>
                  <a:lnTo>
                    <a:pt x="605" y="624"/>
                  </a:lnTo>
                  <a:lnTo>
                    <a:pt x="601" y="624"/>
                  </a:lnTo>
                  <a:lnTo>
                    <a:pt x="599" y="624"/>
                  </a:lnTo>
                  <a:lnTo>
                    <a:pt x="595" y="620"/>
                  </a:lnTo>
                  <a:lnTo>
                    <a:pt x="592" y="620"/>
                  </a:lnTo>
                  <a:lnTo>
                    <a:pt x="590" y="620"/>
                  </a:lnTo>
                  <a:lnTo>
                    <a:pt x="590" y="622"/>
                  </a:lnTo>
                  <a:lnTo>
                    <a:pt x="588" y="622"/>
                  </a:lnTo>
                  <a:lnTo>
                    <a:pt x="586" y="620"/>
                  </a:lnTo>
                  <a:lnTo>
                    <a:pt x="584" y="622"/>
                  </a:lnTo>
                  <a:lnTo>
                    <a:pt x="584" y="622"/>
                  </a:lnTo>
                  <a:lnTo>
                    <a:pt x="586" y="622"/>
                  </a:lnTo>
                  <a:lnTo>
                    <a:pt x="590" y="622"/>
                  </a:lnTo>
                  <a:lnTo>
                    <a:pt x="592" y="622"/>
                  </a:lnTo>
                  <a:lnTo>
                    <a:pt x="595" y="622"/>
                  </a:lnTo>
                  <a:lnTo>
                    <a:pt x="595" y="624"/>
                  </a:lnTo>
                  <a:lnTo>
                    <a:pt x="595" y="626"/>
                  </a:lnTo>
                  <a:lnTo>
                    <a:pt x="590" y="626"/>
                  </a:lnTo>
                  <a:lnTo>
                    <a:pt x="586" y="628"/>
                  </a:lnTo>
                  <a:lnTo>
                    <a:pt x="586" y="628"/>
                  </a:lnTo>
                  <a:lnTo>
                    <a:pt x="588" y="628"/>
                  </a:lnTo>
                  <a:lnTo>
                    <a:pt x="590" y="628"/>
                  </a:lnTo>
                  <a:lnTo>
                    <a:pt x="595" y="626"/>
                  </a:lnTo>
                  <a:lnTo>
                    <a:pt x="595" y="626"/>
                  </a:lnTo>
                  <a:lnTo>
                    <a:pt x="597" y="628"/>
                  </a:lnTo>
                  <a:lnTo>
                    <a:pt x="597" y="630"/>
                  </a:lnTo>
                  <a:lnTo>
                    <a:pt x="597" y="630"/>
                  </a:lnTo>
                  <a:lnTo>
                    <a:pt x="599" y="628"/>
                  </a:lnTo>
                  <a:lnTo>
                    <a:pt x="603" y="628"/>
                  </a:lnTo>
                  <a:lnTo>
                    <a:pt x="603" y="628"/>
                  </a:lnTo>
                  <a:lnTo>
                    <a:pt x="607" y="624"/>
                  </a:lnTo>
                  <a:lnTo>
                    <a:pt x="609" y="624"/>
                  </a:lnTo>
                  <a:lnTo>
                    <a:pt x="611" y="626"/>
                  </a:lnTo>
                  <a:lnTo>
                    <a:pt x="616" y="628"/>
                  </a:lnTo>
                  <a:lnTo>
                    <a:pt x="618" y="628"/>
                  </a:lnTo>
                  <a:lnTo>
                    <a:pt x="618" y="630"/>
                  </a:lnTo>
                  <a:lnTo>
                    <a:pt x="618" y="632"/>
                  </a:lnTo>
                  <a:lnTo>
                    <a:pt x="618" y="639"/>
                  </a:lnTo>
                  <a:lnTo>
                    <a:pt x="616" y="641"/>
                  </a:lnTo>
                  <a:lnTo>
                    <a:pt x="611" y="641"/>
                  </a:lnTo>
                  <a:lnTo>
                    <a:pt x="609" y="641"/>
                  </a:lnTo>
                  <a:lnTo>
                    <a:pt x="605" y="639"/>
                  </a:lnTo>
                  <a:lnTo>
                    <a:pt x="599" y="639"/>
                  </a:lnTo>
                  <a:lnTo>
                    <a:pt x="599" y="639"/>
                  </a:lnTo>
                  <a:lnTo>
                    <a:pt x="595" y="641"/>
                  </a:lnTo>
                  <a:lnTo>
                    <a:pt x="597" y="643"/>
                  </a:lnTo>
                  <a:lnTo>
                    <a:pt x="601" y="641"/>
                  </a:lnTo>
                  <a:lnTo>
                    <a:pt x="603" y="641"/>
                  </a:lnTo>
                  <a:lnTo>
                    <a:pt x="609" y="643"/>
                  </a:lnTo>
                  <a:lnTo>
                    <a:pt x="609" y="645"/>
                  </a:lnTo>
                  <a:lnTo>
                    <a:pt x="609" y="647"/>
                  </a:lnTo>
                  <a:lnTo>
                    <a:pt x="613" y="645"/>
                  </a:lnTo>
                  <a:lnTo>
                    <a:pt x="616" y="643"/>
                  </a:lnTo>
                  <a:lnTo>
                    <a:pt x="620" y="643"/>
                  </a:lnTo>
                  <a:lnTo>
                    <a:pt x="624" y="645"/>
                  </a:lnTo>
                  <a:lnTo>
                    <a:pt x="624" y="647"/>
                  </a:lnTo>
                  <a:lnTo>
                    <a:pt x="630" y="651"/>
                  </a:lnTo>
                  <a:lnTo>
                    <a:pt x="630" y="654"/>
                  </a:lnTo>
                  <a:lnTo>
                    <a:pt x="632" y="656"/>
                  </a:lnTo>
                  <a:lnTo>
                    <a:pt x="635" y="656"/>
                  </a:lnTo>
                  <a:lnTo>
                    <a:pt x="635" y="656"/>
                  </a:lnTo>
                  <a:lnTo>
                    <a:pt x="637" y="656"/>
                  </a:lnTo>
                  <a:lnTo>
                    <a:pt x="639" y="658"/>
                  </a:lnTo>
                  <a:lnTo>
                    <a:pt x="641" y="660"/>
                  </a:lnTo>
                  <a:lnTo>
                    <a:pt x="643" y="662"/>
                  </a:lnTo>
                  <a:lnTo>
                    <a:pt x="643" y="664"/>
                  </a:lnTo>
                  <a:lnTo>
                    <a:pt x="645" y="664"/>
                  </a:lnTo>
                  <a:lnTo>
                    <a:pt x="647" y="666"/>
                  </a:lnTo>
                  <a:lnTo>
                    <a:pt x="649" y="668"/>
                  </a:lnTo>
                  <a:lnTo>
                    <a:pt x="647" y="668"/>
                  </a:lnTo>
                  <a:lnTo>
                    <a:pt x="647" y="672"/>
                  </a:lnTo>
                  <a:lnTo>
                    <a:pt x="645" y="675"/>
                  </a:lnTo>
                  <a:lnTo>
                    <a:pt x="643" y="677"/>
                  </a:lnTo>
                  <a:lnTo>
                    <a:pt x="641" y="679"/>
                  </a:lnTo>
                  <a:lnTo>
                    <a:pt x="643" y="679"/>
                  </a:lnTo>
                  <a:lnTo>
                    <a:pt x="645" y="677"/>
                  </a:lnTo>
                  <a:lnTo>
                    <a:pt x="647" y="675"/>
                  </a:lnTo>
                  <a:lnTo>
                    <a:pt x="649" y="672"/>
                  </a:lnTo>
                  <a:lnTo>
                    <a:pt x="651" y="675"/>
                  </a:lnTo>
                  <a:lnTo>
                    <a:pt x="649" y="677"/>
                  </a:lnTo>
                  <a:lnTo>
                    <a:pt x="649" y="679"/>
                  </a:lnTo>
                  <a:lnTo>
                    <a:pt x="649" y="679"/>
                  </a:lnTo>
                  <a:lnTo>
                    <a:pt x="651" y="677"/>
                  </a:lnTo>
                  <a:lnTo>
                    <a:pt x="651" y="675"/>
                  </a:lnTo>
                  <a:lnTo>
                    <a:pt x="654" y="675"/>
                  </a:lnTo>
                  <a:lnTo>
                    <a:pt x="656" y="677"/>
                  </a:lnTo>
                  <a:lnTo>
                    <a:pt x="656" y="679"/>
                  </a:lnTo>
                  <a:lnTo>
                    <a:pt x="651" y="681"/>
                  </a:lnTo>
                  <a:lnTo>
                    <a:pt x="649" y="683"/>
                  </a:lnTo>
                  <a:lnTo>
                    <a:pt x="649" y="685"/>
                  </a:lnTo>
                  <a:lnTo>
                    <a:pt x="649" y="689"/>
                  </a:lnTo>
                  <a:lnTo>
                    <a:pt x="649" y="689"/>
                  </a:lnTo>
                  <a:lnTo>
                    <a:pt x="649" y="691"/>
                  </a:lnTo>
                  <a:lnTo>
                    <a:pt x="649" y="696"/>
                  </a:lnTo>
                  <a:lnTo>
                    <a:pt x="649" y="698"/>
                  </a:lnTo>
                  <a:lnTo>
                    <a:pt x="651" y="696"/>
                  </a:lnTo>
                  <a:lnTo>
                    <a:pt x="651" y="691"/>
                  </a:lnTo>
                  <a:lnTo>
                    <a:pt x="654" y="687"/>
                  </a:lnTo>
                  <a:lnTo>
                    <a:pt x="658" y="685"/>
                  </a:lnTo>
                  <a:lnTo>
                    <a:pt x="658" y="685"/>
                  </a:lnTo>
                  <a:lnTo>
                    <a:pt x="658" y="687"/>
                  </a:lnTo>
                  <a:lnTo>
                    <a:pt x="656" y="691"/>
                  </a:lnTo>
                  <a:lnTo>
                    <a:pt x="656" y="694"/>
                  </a:lnTo>
                  <a:lnTo>
                    <a:pt x="656" y="696"/>
                  </a:lnTo>
                  <a:lnTo>
                    <a:pt x="658" y="696"/>
                  </a:lnTo>
                  <a:lnTo>
                    <a:pt x="658" y="696"/>
                  </a:lnTo>
                  <a:lnTo>
                    <a:pt x="658" y="700"/>
                  </a:lnTo>
                  <a:lnTo>
                    <a:pt x="656" y="702"/>
                  </a:lnTo>
                  <a:lnTo>
                    <a:pt x="654" y="702"/>
                  </a:lnTo>
                  <a:lnTo>
                    <a:pt x="651" y="704"/>
                  </a:lnTo>
                  <a:lnTo>
                    <a:pt x="651" y="706"/>
                  </a:lnTo>
                  <a:lnTo>
                    <a:pt x="656" y="704"/>
                  </a:lnTo>
                  <a:lnTo>
                    <a:pt x="658" y="704"/>
                  </a:lnTo>
                  <a:lnTo>
                    <a:pt x="656" y="706"/>
                  </a:lnTo>
                  <a:lnTo>
                    <a:pt x="656" y="708"/>
                  </a:lnTo>
                  <a:lnTo>
                    <a:pt x="658" y="710"/>
                  </a:lnTo>
                  <a:lnTo>
                    <a:pt x="658" y="713"/>
                  </a:lnTo>
                  <a:lnTo>
                    <a:pt x="658" y="713"/>
                  </a:lnTo>
                  <a:lnTo>
                    <a:pt x="658" y="717"/>
                  </a:lnTo>
                  <a:lnTo>
                    <a:pt x="656" y="719"/>
                  </a:lnTo>
                  <a:lnTo>
                    <a:pt x="656" y="725"/>
                  </a:lnTo>
                  <a:lnTo>
                    <a:pt x="658" y="727"/>
                  </a:lnTo>
                  <a:lnTo>
                    <a:pt x="658" y="731"/>
                  </a:lnTo>
                  <a:lnTo>
                    <a:pt x="656" y="731"/>
                  </a:lnTo>
                  <a:lnTo>
                    <a:pt x="654" y="731"/>
                  </a:lnTo>
                  <a:lnTo>
                    <a:pt x="651" y="731"/>
                  </a:lnTo>
                  <a:lnTo>
                    <a:pt x="651" y="731"/>
                  </a:lnTo>
                  <a:lnTo>
                    <a:pt x="651" y="729"/>
                  </a:lnTo>
                  <a:lnTo>
                    <a:pt x="651" y="727"/>
                  </a:lnTo>
                  <a:lnTo>
                    <a:pt x="649" y="725"/>
                  </a:lnTo>
                  <a:lnTo>
                    <a:pt x="647" y="727"/>
                  </a:lnTo>
                  <a:lnTo>
                    <a:pt x="645" y="727"/>
                  </a:lnTo>
                  <a:lnTo>
                    <a:pt x="643" y="727"/>
                  </a:lnTo>
                  <a:lnTo>
                    <a:pt x="643" y="725"/>
                  </a:lnTo>
                  <a:lnTo>
                    <a:pt x="645" y="721"/>
                  </a:lnTo>
                  <a:lnTo>
                    <a:pt x="643" y="719"/>
                  </a:lnTo>
                  <a:lnTo>
                    <a:pt x="643" y="715"/>
                  </a:lnTo>
                  <a:lnTo>
                    <a:pt x="645" y="713"/>
                  </a:lnTo>
                  <a:lnTo>
                    <a:pt x="643" y="710"/>
                  </a:lnTo>
                  <a:lnTo>
                    <a:pt x="643" y="710"/>
                  </a:lnTo>
                  <a:lnTo>
                    <a:pt x="641" y="713"/>
                  </a:lnTo>
                  <a:lnTo>
                    <a:pt x="641" y="717"/>
                  </a:lnTo>
                  <a:lnTo>
                    <a:pt x="641" y="721"/>
                  </a:lnTo>
                  <a:lnTo>
                    <a:pt x="641" y="725"/>
                  </a:lnTo>
                  <a:lnTo>
                    <a:pt x="641" y="729"/>
                  </a:lnTo>
                  <a:lnTo>
                    <a:pt x="639" y="729"/>
                  </a:lnTo>
                  <a:lnTo>
                    <a:pt x="637" y="729"/>
                  </a:lnTo>
                  <a:lnTo>
                    <a:pt x="635" y="729"/>
                  </a:lnTo>
                  <a:lnTo>
                    <a:pt x="632" y="731"/>
                  </a:lnTo>
                  <a:lnTo>
                    <a:pt x="630" y="729"/>
                  </a:lnTo>
                  <a:lnTo>
                    <a:pt x="624" y="725"/>
                  </a:lnTo>
                  <a:lnTo>
                    <a:pt x="622" y="719"/>
                  </a:lnTo>
                  <a:lnTo>
                    <a:pt x="620" y="717"/>
                  </a:lnTo>
                  <a:lnTo>
                    <a:pt x="618" y="715"/>
                  </a:lnTo>
                  <a:lnTo>
                    <a:pt x="616" y="708"/>
                  </a:lnTo>
                  <a:lnTo>
                    <a:pt x="616" y="704"/>
                  </a:lnTo>
                  <a:lnTo>
                    <a:pt x="613" y="702"/>
                  </a:lnTo>
                  <a:lnTo>
                    <a:pt x="611" y="698"/>
                  </a:lnTo>
                  <a:lnTo>
                    <a:pt x="613" y="694"/>
                  </a:lnTo>
                  <a:lnTo>
                    <a:pt x="613" y="691"/>
                  </a:lnTo>
                  <a:lnTo>
                    <a:pt x="613" y="689"/>
                  </a:lnTo>
                  <a:lnTo>
                    <a:pt x="611" y="689"/>
                  </a:lnTo>
                  <a:lnTo>
                    <a:pt x="607" y="689"/>
                  </a:lnTo>
                  <a:lnTo>
                    <a:pt x="607" y="691"/>
                  </a:lnTo>
                  <a:lnTo>
                    <a:pt x="603" y="689"/>
                  </a:lnTo>
                  <a:lnTo>
                    <a:pt x="597" y="681"/>
                  </a:lnTo>
                  <a:lnTo>
                    <a:pt x="597" y="679"/>
                  </a:lnTo>
                  <a:lnTo>
                    <a:pt x="597" y="677"/>
                  </a:lnTo>
                  <a:lnTo>
                    <a:pt x="592" y="679"/>
                  </a:lnTo>
                  <a:lnTo>
                    <a:pt x="590" y="679"/>
                  </a:lnTo>
                  <a:lnTo>
                    <a:pt x="586" y="677"/>
                  </a:lnTo>
                  <a:lnTo>
                    <a:pt x="584" y="679"/>
                  </a:lnTo>
                  <a:lnTo>
                    <a:pt x="582" y="679"/>
                  </a:lnTo>
                  <a:lnTo>
                    <a:pt x="580" y="679"/>
                  </a:lnTo>
                  <a:lnTo>
                    <a:pt x="578" y="675"/>
                  </a:lnTo>
                  <a:lnTo>
                    <a:pt x="578" y="672"/>
                  </a:lnTo>
                  <a:lnTo>
                    <a:pt x="573" y="668"/>
                  </a:lnTo>
                  <a:lnTo>
                    <a:pt x="573" y="666"/>
                  </a:lnTo>
                  <a:lnTo>
                    <a:pt x="571" y="664"/>
                  </a:lnTo>
                  <a:lnTo>
                    <a:pt x="571" y="660"/>
                  </a:lnTo>
                  <a:lnTo>
                    <a:pt x="569" y="658"/>
                  </a:lnTo>
                  <a:lnTo>
                    <a:pt x="567" y="660"/>
                  </a:lnTo>
                  <a:lnTo>
                    <a:pt x="567" y="664"/>
                  </a:lnTo>
                  <a:lnTo>
                    <a:pt x="567" y="664"/>
                  </a:lnTo>
                  <a:lnTo>
                    <a:pt x="565" y="666"/>
                  </a:lnTo>
                  <a:lnTo>
                    <a:pt x="563" y="668"/>
                  </a:lnTo>
                  <a:lnTo>
                    <a:pt x="567" y="668"/>
                  </a:lnTo>
                  <a:lnTo>
                    <a:pt x="569" y="670"/>
                  </a:lnTo>
                  <a:lnTo>
                    <a:pt x="571" y="672"/>
                  </a:lnTo>
                  <a:lnTo>
                    <a:pt x="573" y="677"/>
                  </a:lnTo>
                  <a:lnTo>
                    <a:pt x="571" y="679"/>
                  </a:lnTo>
                  <a:lnTo>
                    <a:pt x="567" y="677"/>
                  </a:lnTo>
                  <a:lnTo>
                    <a:pt x="565" y="679"/>
                  </a:lnTo>
                  <a:lnTo>
                    <a:pt x="563" y="681"/>
                  </a:lnTo>
                  <a:lnTo>
                    <a:pt x="561" y="679"/>
                  </a:lnTo>
                  <a:lnTo>
                    <a:pt x="561" y="681"/>
                  </a:lnTo>
                  <a:lnTo>
                    <a:pt x="563" y="683"/>
                  </a:lnTo>
                  <a:lnTo>
                    <a:pt x="565" y="683"/>
                  </a:lnTo>
                  <a:lnTo>
                    <a:pt x="569" y="679"/>
                  </a:lnTo>
                  <a:lnTo>
                    <a:pt x="571" y="679"/>
                  </a:lnTo>
                  <a:lnTo>
                    <a:pt x="576" y="679"/>
                  </a:lnTo>
                  <a:lnTo>
                    <a:pt x="578" y="679"/>
                  </a:lnTo>
                  <a:lnTo>
                    <a:pt x="578" y="681"/>
                  </a:lnTo>
                  <a:lnTo>
                    <a:pt x="578" y="683"/>
                  </a:lnTo>
                  <a:lnTo>
                    <a:pt x="582" y="681"/>
                  </a:lnTo>
                  <a:lnTo>
                    <a:pt x="584" y="681"/>
                  </a:lnTo>
                  <a:lnTo>
                    <a:pt x="592" y="685"/>
                  </a:lnTo>
                  <a:lnTo>
                    <a:pt x="597" y="687"/>
                  </a:lnTo>
                  <a:lnTo>
                    <a:pt x="599" y="685"/>
                  </a:lnTo>
                  <a:lnTo>
                    <a:pt x="599" y="689"/>
                  </a:lnTo>
                  <a:lnTo>
                    <a:pt x="601" y="694"/>
                  </a:lnTo>
                  <a:lnTo>
                    <a:pt x="599" y="696"/>
                  </a:lnTo>
                  <a:lnTo>
                    <a:pt x="597" y="698"/>
                  </a:lnTo>
                  <a:lnTo>
                    <a:pt x="595" y="700"/>
                  </a:lnTo>
                  <a:lnTo>
                    <a:pt x="592" y="700"/>
                  </a:lnTo>
                  <a:lnTo>
                    <a:pt x="590" y="700"/>
                  </a:lnTo>
                  <a:lnTo>
                    <a:pt x="580" y="706"/>
                  </a:lnTo>
                  <a:lnTo>
                    <a:pt x="576" y="706"/>
                  </a:lnTo>
                  <a:lnTo>
                    <a:pt x="571" y="706"/>
                  </a:lnTo>
                  <a:lnTo>
                    <a:pt x="569" y="706"/>
                  </a:lnTo>
                  <a:lnTo>
                    <a:pt x="567" y="702"/>
                  </a:lnTo>
                  <a:lnTo>
                    <a:pt x="567" y="700"/>
                  </a:lnTo>
                  <a:lnTo>
                    <a:pt x="565" y="698"/>
                  </a:lnTo>
                  <a:lnTo>
                    <a:pt x="563" y="698"/>
                  </a:lnTo>
                  <a:lnTo>
                    <a:pt x="563" y="700"/>
                  </a:lnTo>
                  <a:lnTo>
                    <a:pt x="565" y="702"/>
                  </a:lnTo>
                  <a:lnTo>
                    <a:pt x="565" y="704"/>
                  </a:lnTo>
                  <a:lnTo>
                    <a:pt x="565" y="704"/>
                  </a:lnTo>
                  <a:lnTo>
                    <a:pt x="561" y="704"/>
                  </a:lnTo>
                  <a:lnTo>
                    <a:pt x="561" y="704"/>
                  </a:lnTo>
                  <a:lnTo>
                    <a:pt x="559" y="704"/>
                  </a:lnTo>
                  <a:lnTo>
                    <a:pt x="557" y="704"/>
                  </a:lnTo>
                  <a:lnTo>
                    <a:pt x="557" y="706"/>
                  </a:lnTo>
                  <a:lnTo>
                    <a:pt x="561" y="706"/>
                  </a:lnTo>
                  <a:lnTo>
                    <a:pt x="563" y="708"/>
                  </a:lnTo>
                  <a:lnTo>
                    <a:pt x="563" y="710"/>
                  </a:lnTo>
                  <a:lnTo>
                    <a:pt x="561" y="713"/>
                  </a:lnTo>
                  <a:lnTo>
                    <a:pt x="559" y="715"/>
                  </a:lnTo>
                  <a:lnTo>
                    <a:pt x="557" y="715"/>
                  </a:lnTo>
                  <a:lnTo>
                    <a:pt x="557" y="717"/>
                  </a:lnTo>
                  <a:lnTo>
                    <a:pt x="557" y="719"/>
                  </a:lnTo>
                  <a:lnTo>
                    <a:pt x="554" y="721"/>
                  </a:lnTo>
                  <a:lnTo>
                    <a:pt x="546" y="723"/>
                  </a:lnTo>
                  <a:lnTo>
                    <a:pt x="544" y="723"/>
                  </a:lnTo>
                  <a:lnTo>
                    <a:pt x="542" y="723"/>
                  </a:lnTo>
                  <a:lnTo>
                    <a:pt x="538" y="725"/>
                  </a:lnTo>
                  <a:lnTo>
                    <a:pt x="538" y="727"/>
                  </a:lnTo>
                  <a:lnTo>
                    <a:pt x="538" y="729"/>
                  </a:lnTo>
                  <a:lnTo>
                    <a:pt x="544" y="725"/>
                  </a:lnTo>
                  <a:lnTo>
                    <a:pt x="548" y="725"/>
                  </a:lnTo>
                  <a:lnTo>
                    <a:pt x="552" y="725"/>
                  </a:lnTo>
                  <a:lnTo>
                    <a:pt x="554" y="725"/>
                  </a:lnTo>
                  <a:lnTo>
                    <a:pt x="554" y="727"/>
                  </a:lnTo>
                  <a:lnTo>
                    <a:pt x="559" y="727"/>
                  </a:lnTo>
                  <a:lnTo>
                    <a:pt x="563" y="727"/>
                  </a:lnTo>
                  <a:lnTo>
                    <a:pt x="567" y="727"/>
                  </a:lnTo>
                  <a:lnTo>
                    <a:pt x="571" y="727"/>
                  </a:lnTo>
                  <a:lnTo>
                    <a:pt x="576" y="729"/>
                  </a:lnTo>
                  <a:lnTo>
                    <a:pt x="578" y="727"/>
                  </a:lnTo>
                  <a:lnTo>
                    <a:pt x="580" y="727"/>
                  </a:lnTo>
                  <a:lnTo>
                    <a:pt x="582" y="729"/>
                  </a:lnTo>
                  <a:lnTo>
                    <a:pt x="584" y="729"/>
                  </a:lnTo>
                  <a:lnTo>
                    <a:pt x="584" y="731"/>
                  </a:lnTo>
                  <a:lnTo>
                    <a:pt x="582" y="734"/>
                  </a:lnTo>
                  <a:lnTo>
                    <a:pt x="580" y="734"/>
                  </a:lnTo>
                  <a:lnTo>
                    <a:pt x="576" y="734"/>
                  </a:lnTo>
                  <a:lnTo>
                    <a:pt x="573" y="734"/>
                  </a:lnTo>
                  <a:lnTo>
                    <a:pt x="569" y="736"/>
                  </a:lnTo>
                  <a:lnTo>
                    <a:pt x="565" y="736"/>
                  </a:lnTo>
                  <a:lnTo>
                    <a:pt x="563" y="738"/>
                  </a:lnTo>
                  <a:lnTo>
                    <a:pt x="559" y="738"/>
                  </a:lnTo>
                  <a:lnTo>
                    <a:pt x="557" y="736"/>
                  </a:lnTo>
                  <a:lnTo>
                    <a:pt x="554" y="736"/>
                  </a:lnTo>
                  <a:lnTo>
                    <a:pt x="552" y="738"/>
                  </a:lnTo>
                  <a:lnTo>
                    <a:pt x="552" y="740"/>
                  </a:lnTo>
                  <a:lnTo>
                    <a:pt x="554" y="738"/>
                  </a:lnTo>
                  <a:lnTo>
                    <a:pt x="557" y="740"/>
                  </a:lnTo>
                  <a:lnTo>
                    <a:pt x="565" y="740"/>
                  </a:lnTo>
                  <a:lnTo>
                    <a:pt x="565" y="742"/>
                  </a:lnTo>
                  <a:lnTo>
                    <a:pt x="567" y="744"/>
                  </a:lnTo>
                  <a:lnTo>
                    <a:pt x="569" y="742"/>
                  </a:lnTo>
                  <a:lnTo>
                    <a:pt x="573" y="736"/>
                  </a:lnTo>
                  <a:lnTo>
                    <a:pt x="573" y="736"/>
                  </a:lnTo>
                  <a:lnTo>
                    <a:pt x="578" y="738"/>
                  </a:lnTo>
                  <a:lnTo>
                    <a:pt x="578" y="738"/>
                  </a:lnTo>
                  <a:lnTo>
                    <a:pt x="580" y="736"/>
                  </a:lnTo>
                  <a:lnTo>
                    <a:pt x="582" y="736"/>
                  </a:lnTo>
                  <a:lnTo>
                    <a:pt x="584" y="738"/>
                  </a:lnTo>
                  <a:lnTo>
                    <a:pt x="586" y="738"/>
                  </a:lnTo>
                  <a:lnTo>
                    <a:pt x="590" y="738"/>
                  </a:lnTo>
                  <a:lnTo>
                    <a:pt x="592" y="736"/>
                  </a:lnTo>
                  <a:lnTo>
                    <a:pt x="599" y="731"/>
                  </a:lnTo>
                  <a:lnTo>
                    <a:pt x="601" y="729"/>
                  </a:lnTo>
                  <a:lnTo>
                    <a:pt x="601" y="731"/>
                  </a:lnTo>
                  <a:lnTo>
                    <a:pt x="601" y="734"/>
                  </a:lnTo>
                  <a:lnTo>
                    <a:pt x="601" y="734"/>
                  </a:lnTo>
                  <a:lnTo>
                    <a:pt x="603" y="731"/>
                  </a:lnTo>
                  <a:lnTo>
                    <a:pt x="605" y="731"/>
                  </a:lnTo>
                  <a:lnTo>
                    <a:pt x="607" y="734"/>
                  </a:lnTo>
                  <a:lnTo>
                    <a:pt x="611" y="738"/>
                  </a:lnTo>
                  <a:lnTo>
                    <a:pt x="618" y="738"/>
                  </a:lnTo>
                  <a:lnTo>
                    <a:pt x="622" y="740"/>
                  </a:lnTo>
                  <a:lnTo>
                    <a:pt x="626" y="742"/>
                  </a:lnTo>
                  <a:lnTo>
                    <a:pt x="630" y="742"/>
                  </a:lnTo>
                  <a:lnTo>
                    <a:pt x="635" y="742"/>
                  </a:lnTo>
                  <a:lnTo>
                    <a:pt x="637" y="742"/>
                  </a:lnTo>
                  <a:lnTo>
                    <a:pt x="641" y="742"/>
                  </a:lnTo>
                  <a:lnTo>
                    <a:pt x="645" y="740"/>
                  </a:lnTo>
                  <a:lnTo>
                    <a:pt x="645" y="742"/>
                  </a:lnTo>
                  <a:lnTo>
                    <a:pt x="643" y="746"/>
                  </a:lnTo>
                  <a:lnTo>
                    <a:pt x="641" y="748"/>
                  </a:lnTo>
                  <a:lnTo>
                    <a:pt x="637" y="748"/>
                  </a:lnTo>
                  <a:lnTo>
                    <a:pt x="635" y="748"/>
                  </a:lnTo>
                  <a:lnTo>
                    <a:pt x="630" y="750"/>
                  </a:lnTo>
                  <a:lnTo>
                    <a:pt x="630" y="753"/>
                  </a:lnTo>
                  <a:lnTo>
                    <a:pt x="632" y="753"/>
                  </a:lnTo>
                  <a:lnTo>
                    <a:pt x="635" y="755"/>
                  </a:lnTo>
                  <a:lnTo>
                    <a:pt x="632" y="757"/>
                  </a:lnTo>
                  <a:lnTo>
                    <a:pt x="630" y="755"/>
                  </a:lnTo>
                  <a:lnTo>
                    <a:pt x="628" y="755"/>
                  </a:lnTo>
                  <a:lnTo>
                    <a:pt x="628" y="753"/>
                  </a:lnTo>
                  <a:lnTo>
                    <a:pt x="626" y="755"/>
                  </a:lnTo>
                  <a:lnTo>
                    <a:pt x="626" y="757"/>
                  </a:lnTo>
                  <a:lnTo>
                    <a:pt x="624" y="757"/>
                  </a:lnTo>
                  <a:lnTo>
                    <a:pt x="620" y="757"/>
                  </a:lnTo>
                  <a:lnTo>
                    <a:pt x="620" y="757"/>
                  </a:lnTo>
                  <a:lnTo>
                    <a:pt x="620" y="759"/>
                  </a:lnTo>
                  <a:lnTo>
                    <a:pt x="622" y="759"/>
                  </a:lnTo>
                  <a:lnTo>
                    <a:pt x="622" y="761"/>
                  </a:lnTo>
                  <a:lnTo>
                    <a:pt x="620" y="763"/>
                  </a:lnTo>
                  <a:lnTo>
                    <a:pt x="618" y="763"/>
                  </a:lnTo>
                  <a:lnTo>
                    <a:pt x="616" y="763"/>
                  </a:lnTo>
                  <a:lnTo>
                    <a:pt x="613" y="761"/>
                  </a:lnTo>
                  <a:lnTo>
                    <a:pt x="613" y="763"/>
                  </a:lnTo>
                  <a:lnTo>
                    <a:pt x="613" y="765"/>
                  </a:lnTo>
                  <a:lnTo>
                    <a:pt x="613" y="767"/>
                  </a:lnTo>
                  <a:lnTo>
                    <a:pt x="611" y="767"/>
                  </a:lnTo>
                  <a:lnTo>
                    <a:pt x="609" y="767"/>
                  </a:lnTo>
                  <a:lnTo>
                    <a:pt x="607" y="769"/>
                  </a:lnTo>
                  <a:lnTo>
                    <a:pt x="605" y="769"/>
                  </a:lnTo>
                  <a:lnTo>
                    <a:pt x="605" y="767"/>
                  </a:lnTo>
                  <a:lnTo>
                    <a:pt x="603" y="767"/>
                  </a:lnTo>
                  <a:lnTo>
                    <a:pt x="603" y="769"/>
                  </a:lnTo>
                  <a:lnTo>
                    <a:pt x="603" y="774"/>
                  </a:lnTo>
                  <a:lnTo>
                    <a:pt x="603" y="776"/>
                  </a:lnTo>
                  <a:lnTo>
                    <a:pt x="599" y="774"/>
                  </a:lnTo>
                  <a:lnTo>
                    <a:pt x="599" y="772"/>
                  </a:lnTo>
                  <a:lnTo>
                    <a:pt x="597" y="774"/>
                  </a:lnTo>
                  <a:lnTo>
                    <a:pt x="597" y="776"/>
                  </a:lnTo>
                  <a:lnTo>
                    <a:pt x="597" y="776"/>
                  </a:lnTo>
                  <a:lnTo>
                    <a:pt x="597" y="780"/>
                  </a:lnTo>
                  <a:lnTo>
                    <a:pt x="595" y="782"/>
                  </a:lnTo>
                  <a:lnTo>
                    <a:pt x="592" y="782"/>
                  </a:lnTo>
                  <a:lnTo>
                    <a:pt x="590" y="780"/>
                  </a:lnTo>
                  <a:lnTo>
                    <a:pt x="588" y="778"/>
                  </a:lnTo>
                  <a:lnTo>
                    <a:pt x="586" y="778"/>
                  </a:lnTo>
                  <a:lnTo>
                    <a:pt x="586" y="780"/>
                  </a:lnTo>
                  <a:lnTo>
                    <a:pt x="588" y="782"/>
                  </a:lnTo>
                  <a:lnTo>
                    <a:pt x="588" y="784"/>
                  </a:lnTo>
                  <a:lnTo>
                    <a:pt x="586" y="786"/>
                  </a:lnTo>
                  <a:lnTo>
                    <a:pt x="582" y="786"/>
                  </a:lnTo>
                  <a:lnTo>
                    <a:pt x="582" y="788"/>
                  </a:lnTo>
                  <a:lnTo>
                    <a:pt x="578" y="788"/>
                  </a:lnTo>
                  <a:lnTo>
                    <a:pt x="576" y="791"/>
                  </a:lnTo>
                  <a:lnTo>
                    <a:pt x="576" y="793"/>
                  </a:lnTo>
                  <a:lnTo>
                    <a:pt x="573" y="793"/>
                  </a:lnTo>
                  <a:lnTo>
                    <a:pt x="571" y="791"/>
                  </a:lnTo>
                  <a:lnTo>
                    <a:pt x="569" y="791"/>
                  </a:lnTo>
                  <a:lnTo>
                    <a:pt x="567" y="793"/>
                  </a:lnTo>
                  <a:lnTo>
                    <a:pt x="563" y="793"/>
                  </a:lnTo>
                  <a:lnTo>
                    <a:pt x="563" y="795"/>
                  </a:lnTo>
                  <a:lnTo>
                    <a:pt x="561" y="797"/>
                  </a:lnTo>
                  <a:lnTo>
                    <a:pt x="559" y="797"/>
                  </a:lnTo>
                  <a:lnTo>
                    <a:pt x="557" y="797"/>
                  </a:lnTo>
                  <a:lnTo>
                    <a:pt x="554" y="795"/>
                  </a:lnTo>
                  <a:lnTo>
                    <a:pt x="554" y="795"/>
                  </a:lnTo>
                  <a:lnTo>
                    <a:pt x="552" y="799"/>
                  </a:lnTo>
                  <a:lnTo>
                    <a:pt x="550" y="797"/>
                  </a:lnTo>
                  <a:lnTo>
                    <a:pt x="548" y="795"/>
                  </a:lnTo>
                  <a:lnTo>
                    <a:pt x="548" y="795"/>
                  </a:lnTo>
                  <a:lnTo>
                    <a:pt x="546" y="797"/>
                  </a:lnTo>
                  <a:lnTo>
                    <a:pt x="546" y="799"/>
                  </a:lnTo>
                  <a:lnTo>
                    <a:pt x="544" y="799"/>
                  </a:lnTo>
                  <a:lnTo>
                    <a:pt x="542" y="797"/>
                  </a:lnTo>
                  <a:lnTo>
                    <a:pt x="542" y="797"/>
                  </a:lnTo>
                  <a:lnTo>
                    <a:pt x="542" y="799"/>
                  </a:lnTo>
                  <a:lnTo>
                    <a:pt x="540" y="799"/>
                  </a:lnTo>
                  <a:lnTo>
                    <a:pt x="538" y="799"/>
                  </a:lnTo>
                  <a:lnTo>
                    <a:pt x="535" y="799"/>
                  </a:lnTo>
                  <a:lnTo>
                    <a:pt x="535" y="801"/>
                  </a:lnTo>
                  <a:lnTo>
                    <a:pt x="535" y="803"/>
                  </a:lnTo>
                  <a:lnTo>
                    <a:pt x="533" y="803"/>
                  </a:lnTo>
                  <a:lnTo>
                    <a:pt x="531" y="803"/>
                  </a:lnTo>
                  <a:lnTo>
                    <a:pt x="529" y="803"/>
                  </a:lnTo>
                  <a:lnTo>
                    <a:pt x="529" y="805"/>
                  </a:lnTo>
                  <a:lnTo>
                    <a:pt x="527" y="805"/>
                  </a:lnTo>
                  <a:lnTo>
                    <a:pt x="527" y="803"/>
                  </a:lnTo>
                  <a:lnTo>
                    <a:pt x="525" y="803"/>
                  </a:lnTo>
                  <a:lnTo>
                    <a:pt x="525" y="807"/>
                  </a:lnTo>
                  <a:lnTo>
                    <a:pt x="523" y="807"/>
                  </a:lnTo>
                  <a:lnTo>
                    <a:pt x="523" y="809"/>
                  </a:lnTo>
                  <a:lnTo>
                    <a:pt x="521" y="809"/>
                  </a:lnTo>
                  <a:lnTo>
                    <a:pt x="519" y="807"/>
                  </a:lnTo>
                  <a:lnTo>
                    <a:pt x="514" y="803"/>
                  </a:lnTo>
                  <a:lnTo>
                    <a:pt x="514" y="803"/>
                  </a:lnTo>
                  <a:lnTo>
                    <a:pt x="512" y="803"/>
                  </a:lnTo>
                  <a:lnTo>
                    <a:pt x="512" y="805"/>
                  </a:lnTo>
                  <a:lnTo>
                    <a:pt x="510" y="805"/>
                  </a:lnTo>
                  <a:lnTo>
                    <a:pt x="510" y="807"/>
                  </a:lnTo>
                  <a:lnTo>
                    <a:pt x="506" y="809"/>
                  </a:lnTo>
                  <a:lnTo>
                    <a:pt x="504" y="809"/>
                  </a:lnTo>
                  <a:lnTo>
                    <a:pt x="504" y="809"/>
                  </a:lnTo>
                  <a:lnTo>
                    <a:pt x="502" y="812"/>
                  </a:lnTo>
                  <a:lnTo>
                    <a:pt x="500" y="812"/>
                  </a:lnTo>
                  <a:lnTo>
                    <a:pt x="495" y="809"/>
                  </a:lnTo>
                  <a:lnTo>
                    <a:pt x="493" y="807"/>
                  </a:lnTo>
                  <a:lnTo>
                    <a:pt x="491" y="807"/>
                  </a:lnTo>
                  <a:lnTo>
                    <a:pt x="491" y="809"/>
                  </a:lnTo>
                  <a:lnTo>
                    <a:pt x="491" y="812"/>
                  </a:lnTo>
                  <a:lnTo>
                    <a:pt x="489" y="812"/>
                  </a:lnTo>
                  <a:lnTo>
                    <a:pt x="485" y="809"/>
                  </a:lnTo>
                  <a:lnTo>
                    <a:pt x="485" y="805"/>
                  </a:lnTo>
                  <a:lnTo>
                    <a:pt x="485" y="803"/>
                  </a:lnTo>
                  <a:lnTo>
                    <a:pt x="483" y="801"/>
                  </a:lnTo>
                  <a:lnTo>
                    <a:pt x="481" y="801"/>
                  </a:lnTo>
                  <a:lnTo>
                    <a:pt x="481" y="797"/>
                  </a:lnTo>
                  <a:lnTo>
                    <a:pt x="481" y="795"/>
                  </a:lnTo>
                  <a:lnTo>
                    <a:pt x="479" y="793"/>
                  </a:lnTo>
                  <a:lnTo>
                    <a:pt x="476" y="788"/>
                  </a:lnTo>
                  <a:lnTo>
                    <a:pt x="476" y="786"/>
                  </a:lnTo>
                  <a:lnTo>
                    <a:pt x="474" y="788"/>
                  </a:lnTo>
                  <a:lnTo>
                    <a:pt x="474" y="791"/>
                  </a:lnTo>
                  <a:lnTo>
                    <a:pt x="474" y="793"/>
                  </a:lnTo>
                  <a:lnTo>
                    <a:pt x="476" y="795"/>
                  </a:lnTo>
                  <a:lnTo>
                    <a:pt x="479" y="797"/>
                  </a:lnTo>
                  <a:lnTo>
                    <a:pt x="479" y="799"/>
                  </a:lnTo>
                  <a:lnTo>
                    <a:pt x="479" y="803"/>
                  </a:lnTo>
                  <a:lnTo>
                    <a:pt x="476" y="805"/>
                  </a:lnTo>
                  <a:lnTo>
                    <a:pt x="479" y="807"/>
                  </a:lnTo>
                  <a:lnTo>
                    <a:pt x="481" y="807"/>
                  </a:lnTo>
                  <a:lnTo>
                    <a:pt x="481" y="812"/>
                  </a:lnTo>
                  <a:lnTo>
                    <a:pt x="481" y="816"/>
                  </a:lnTo>
                  <a:lnTo>
                    <a:pt x="479" y="818"/>
                  </a:lnTo>
                  <a:lnTo>
                    <a:pt x="476" y="820"/>
                  </a:lnTo>
                  <a:lnTo>
                    <a:pt x="474" y="818"/>
                  </a:lnTo>
                  <a:lnTo>
                    <a:pt x="472" y="818"/>
                  </a:lnTo>
                  <a:lnTo>
                    <a:pt x="470" y="820"/>
                  </a:lnTo>
                  <a:lnTo>
                    <a:pt x="468" y="824"/>
                  </a:lnTo>
                  <a:lnTo>
                    <a:pt x="466" y="824"/>
                  </a:lnTo>
                  <a:lnTo>
                    <a:pt x="464" y="824"/>
                  </a:lnTo>
                  <a:lnTo>
                    <a:pt x="462" y="824"/>
                  </a:lnTo>
                  <a:lnTo>
                    <a:pt x="464" y="826"/>
                  </a:lnTo>
                  <a:lnTo>
                    <a:pt x="464" y="828"/>
                  </a:lnTo>
                  <a:lnTo>
                    <a:pt x="460" y="831"/>
                  </a:lnTo>
                  <a:lnTo>
                    <a:pt x="458" y="831"/>
                  </a:lnTo>
                  <a:lnTo>
                    <a:pt x="458" y="833"/>
                  </a:lnTo>
                  <a:lnTo>
                    <a:pt x="458" y="835"/>
                  </a:lnTo>
                  <a:lnTo>
                    <a:pt x="458" y="837"/>
                  </a:lnTo>
                  <a:lnTo>
                    <a:pt x="455" y="835"/>
                  </a:lnTo>
                  <a:lnTo>
                    <a:pt x="453" y="835"/>
                  </a:lnTo>
                  <a:lnTo>
                    <a:pt x="455" y="837"/>
                  </a:lnTo>
                  <a:lnTo>
                    <a:pt x="455" y="837"/>
                  </a:lnTo>
                  <a:lnTo>
                    <a:pt x="455" y="839"/>
                  </a:lnTo>
                  <a:lnTo>
                    <a:pt x="453" y="841"/>
                  </a:lnTo>
                  <a:lnTo>
                    <a:pt x="451" y="839"/>
                  </a:lnTo>
                  <a:lnTo>
                    <a:pt x="449" y="839"/>
                  </a:lnTo>
                  <a:lnTo>
                    <a:pt x="449" y="839"/>
                  </a:lnTo>
                  <a:lnTo>
                    <a:pt x="449" y="841"/>
                  </a:lnTo>
                  <a:lnTo>
                    <a:pt x="451" y="843"/>
                  </a:lnTo>
                  <a:lnTo>
                    <a:pt x="449" y="845"/>
                  </a:lnTo>
                  <a:lnTo>
                    <a:pt x="445" y="845"/>
                  </a:lnTo>
                  <a:lnTo>
                    <a:pt x="441" y="852"/>
                  </a:lnTo>
                  <a:lnTo>
                    <a:pt x="441" y="854"/>
                  </a:lnTo>
                  <a:lnTo>
                    <a:pt x="441" y="856"/>
                  </a:lnTo>
                  <a:lnTo>
                    <a:pt x="441" y="858"/>
                  </a:lnTo>
                  <a:lnTo>
                    <a:pt x="439" y="862"/>
                  </a:lnTo>
                  <a:lnTo>
                    <a:pt x="436" y="864"/>
                  </a:lnTo>
                  <a:lnTo>
                    <a:pt x="434" y="862"/>
                  </a:lnTo>
                  <a:lnTo>
                    <a:pt x="434" y="860"/>
                  </a:lnTo>
                  <a:lnTo>
                    <a:pt x="434" y="860"/>
                  </a:lnTo>
                  <a:lnTo>
                    <a:pt x="432" y="860"/>
                  </a:lnTo>
                  <a:lnTo>
                    <a:pt x="432" y="862"/>
                  </a:lnTo>
                  <a:lnTo>
                    <a:pt x="430" y="864"/>
                  </a:lnTo>
                  <a:lnTo>
                    <a:pt x="432" y="866"/>
                  </a:lnTo>
                  <a:lnTo>
                    <a:pt x="430" y="866"/>
                  </a:lnTo>
                  <a:lnTo>
                    <a:pt x="426" y="871"/>
                  </a:lnTo>
                  <a:lnTo>
                    <a:pt x="424" y="873"/>
                  </a:lnTo>
                  <a:lnTo>
                    <a:pt x="422" y="873"/>
                  </a:lnTo>
                  <a:lnTo>
                    <a:pt x="422" y="868"/>
                  </a:lnTo>
                  <a:lnTo>
                    <a:pt x="422" y="868"/>
                  </a:lnTo>
                  <a:lnTo>
                    <a:pt x="420" y="868"/>
                  </a:lnTo>
                  <a:lnTo>
                    <a:pt x="420" y="871"/>
                  </a:lnTo>
                  <a:lnTo>
                    <a:pt x="417" y="871"/>
                  </a:lnTo>
                  <a:lnTo>
                    <a:pt x="413" y="868"/>
                  </a:lnTo>
                  <a:lnTo>
                    <a:pt x="413" y="866"/>
                  </a:lnTo>
                  <a:lnTo>
                    <a:pt x="411" y="866"/>
                  </a:lnTo>
                  <a:lnTo>
                    <a:pt x="411" y="866"/>
                  </a:lnTo>
                  <a:lnTo>
                    <a:pt x="411" y="868"/>
                  </a:lnTo>
                  <a:lnTo>
                    <a:pt x="413" y="871"/>
                  </a:lnTo>
                  <a:lnTo>
                    <a:pt x="415" y="873"/>
                  </a:lnTo>
                  <a:lnTo>
                    <a:pt x="415" y="875"/>
                  </a:lnTo>
                  <a:lnTo>
                    <a:pt x="413" y="877"/>
                  </a:lnTo>
                  <a:lnTo>
                    <a:pt x="411" y="877"/>
                  </a:lnTo>
                  <a:lnTo>
                    <a:pt x="407" y="881"/>
                  </a:lnTo>
                  <a:lnTo>
                    <a:pt x="403" y="883"/>
                  </a:lnTo>
                  <a:lnTo>
                    <a:pt x="401" y="883"/>
                  </a:lnTo>
                  <a:lnTo>
                    <a:pt x="398" y="883"/>
                  </a:lnTo>
                  <a:lnTo>
                    <a:pt x="398" y="881"/>
                  </a:lnTo>
                  <a:lnTo>
                    <a:pt x="401" y="879"/>
                  </a:lnTo>
                  <a:lnTo>
                    <a:pt x="398" y="877"/>
                  </a:lnTo>
                  <a:lnTo>
                    <a:pt x="398" y="877"/>
                  </a:lnTo>
                  <a:lnTo>
                    <a:pt x="396" y="879"/>
                  </a:lnTo>
                  <a:lnTo>
                    <a:pt x="396" y="881"/>
                  </a:lnTo>
                  <a:lnTo>
                    <a:pt x="396" y="883"/>
                  </a:lnTo>
                  <a:lnTo>
                    <a:pt x="394" y="883"/>
                  </a:lnTo>
                  <a:lnTo>
                    <a:pt x="390" y="885"/>
                  </a:lnTo>
                  <a:lnTo>
                    <a:pt x="388" y="883"/>
                  </a:lnTo>
                  <a:lnTo>
                    <a:pt x="386" y="881"/>
                  </a:lnTo>
                  <a:lnTo>
                    <a:pt x="386" y="879"/>
                  </a:lnTo>
                  <a:lnTo>
                    <a:pt x="388" y="877"/>
                  </a:lnTo>
                  <a:lnTo>
                    <a:pt x="386" y="875"/>
                  </a:lnTo>
                  <a:lnTo>
                    <a:pt x="386" y="875"/>
                  </a:lnTo>
                  <a:lnTo>
                    <a:pt x="386" y="879"/>
                  </a:lnTo>
                  <a:lnTo>
                    <a:pt x="384" y="881"/>
                  </a:lnTo>
                  <a:lnTo>
                    <a:pt x="384" y="883"/>
                  </a:lnTo>
                  <a:lnTo>
                    <a:pt x="384" y="885"/>
                  </a:lnTo>
                  <a:lnTo>
                    <a:pt x="382" y="885"/>
                  </a:lnTo>
                  <a:lnTo>
                    <a:pt x="377" y="879"/>
                  </a:lnTo>
                  <a:lnTo>
                    <a:pt x="377" y="877"/>
                  </a:lnTo>
                  <a:lnTo>
                    <a:pt x="380" y="873"/>
                  </a:lnTo>
                  <a:lnTo>
                    <a:pt x="382" y="871"/>
                  </a:lnTo>
                  <a:lnTo>
                    <a:pt x="384" y="868"/>
                  </a:lnTo>
                  <a:lnTo>
                    <a:pt x="382" y="868"/>
                  </a:lnTo>
                  <a:lnTo>
                    <a:pt x="380" y="866"/>
                  </a:lnTo>
                  <a:lnTo>
                    <a:pt x="377" y="864"/>
                  </a:lnTo>
                  <a:lnTo>
                    <a:pt x="377" y="862"/>
                  </a:lnTo>
                  <a:lnTo>
                    <a:pt x="375" y="862"/>
                  </a:lnTo>
                  <a:lnTo>
                    <a:pt x="373" y="864"/>
                  </a:lnTo>
                  <a:lnTo>
                    <a:pt x="373" y="866"/>
                  </a:lnTo>
                  <a:lnTo>
                    <a:pt x="373" y="866"/>
                  </a:lnTo>
                  <a:lnTo>
                    <a:pt x="375" y="871"/>
                  </a:lnTo>
                  <a:lnTo>
                    <a:pt x="375" y="873"/>
                  </a:lnTo>
                  <a:lnTo>
                    <a:pt x="373" y="875"/>
                  </a:lnTo>
                  <a:lnTo>
                    <a:pt x="373" y="877"/>
                  </a:lnTo>
                  <a:lnTo>
                    <a:pt x="369" y="879"/>
                  </a:lnTo>
                  <a:lnTo>
                    <a:pt x="369" y="879"/>
                  </a:lnTo>
                  <a:lnTo>
                    <a:pt x="367" y="877"/>
                  </a:lnTo>
                  <a:lnTo>
                    <a:pt x="367" y="877"/>
                  </a:lnTo>
                  <a:lnTo>
                    <a:pt x="365" y="879"/>
                  </a:lnTo>
                  <a:lnTo>
                    <a:pt x="365" y="881"/>
                  </a:lnTo>
                  <a:lnTo>
                    <a:pt x="367" y="885"/>
                  </a:lnTo>
                  <a:lnTo>
                    <a:pt x="369" y="887"/>
                  </a:lnTo>
                  <a:lnTo>
                    <a:pt x="369" y="887"/>
                  </a:lnTo>
                  <a:lnTo>
                    <a:pt x="367" y="890"/>
                  </a:lnTo>
                  <a:lnTo>
                    <a:pt x="367" y="892"/>
                  </a:lnTo>
                  <a:lnTo>
                    <a:pt x="365" y="894"/>
                  </a:lnTo>
                  <a:lnTo>
                    <a:pt x="361" y="894"/>
                  </a:lnTo>
                  <a:lnTo>
                    <a:pt x="361" y="892"/>
                  </a:lnTo>
                  <a:lnTo>
                    <a:pt x="358" y="892"/>
                  </a:lnTo>
                  <a:lnTo>
                    <a:pt x="356" y="894"/>
                  </a:lnTo>
                  <a:lnTo>
                    <a:pt x="354" y="896"/>
                  </a:lnTo>
                  <a:lnTo>
                    <a:pt x="352" y="894"/>
                  </a:lnTo>
                  <a:lnTo>
                    <a:pt x="350" y="892"/>
                  </a:lnTo>
                  <a:lnTo>
                    <a:pt x="350" y="890"/>
                  </a:lnTo>
                  <a:lnTo>
                    <a:pt x="348" y="890"/>
                  </a:lnTo>
                  <a:lnTo>
                    <a:pt x="348" y="890"/>
                  </a:lnTo>
                  <a:lnTo>
                    <a:pt x="348" y="892"/>
                  </a:lnTo>
                  <a:lnTo>
                    <a:pt x="346" y="894"/>
                  </a:lnTo>
                  <a:lnTo>
                    <a:pt x="344" y="894"/>
                  </a:lnTo>
                  <a:lnTo>
                    <a:pt x="342" y="892"/>
                  </a:lnTo>
                  <a:lnTo>
                    <a:pt x="342" y="890"/>
                  </a:lnTo>
                  <a:lnTo>
                    <a:pt x="339" y="890"/>
                  </a:lnTo>
                  <a:lnTo>
                    <a:pt x="339" y="892"/>
                  </a:lnTo>
                  <a:lnTo>
                    <a:pt x="337" y="892"/>
                  </a:lnTo>
                  <a:lnTo>
                    <a:pt x="335" y="892"/>
                  </a:lnTo>
                  <a:lnTo>
                    <a:pt x="335" y="894"/>
                  </a:lnTo>
                  <a:lnTo>
                    <a:pt x="337" y="896"/>
                  </a:lnTo>
                  <a:lnTo>
                    <a:pt x="337" y="900"/>
                  </a:lnTo>
                  <a:lnTo>
                    <a:pt x="335" y="906"/>
                  </a:lnTo>
                  <a:lnTo>
                    <a:pt x="331" y="911"/>
                  </a:lnTo>
                  <a:lnTo>
                    <a:pt x="329" y="911"/>
                  </a:lnTo>
                  <a:lnTo>
                    <a:pt x="327" y="909"/>
                  </a:lnTo>
                  <a:lnTo>
                    <a:pt x="327" y="904"/>
                  </a:lnTo>
                  <a:lnTo>
                    <a:pt x="325" y="904"/>
                  </a:lnTo>
                  <a:lnTo>
                    <a:pt x="323" y="904"/>
                  </a:lnTo>
                  <a:lnTo>
                    <a:pt x="323" y="906"/>
                  </a:lnTo>
                  <a:lnTo>
                    <a:pt x="318" y="904"/>
                  </a:lnTo>
                  <a:lnTo>
                    <a:pt x="318" y="902"/>
                  </a:lnTo>
                  <a:lnTo>
                    <a:pt x="316" y="902"/>
                  </a:lnTo>
                  <a:lnTo>
                    <a:pt x="316" y="904"/>
                  </a:lnTo>
                  <a:lnTo>
                    <a:pt x="316" y="904"/>
                  </a:lnTo>
                  <a:lnTo>
                    <a:pt x="318" y="909"/>
                  </a:lnTo>
                  <a:lnTo>
                    <a:pt x="316" y="911"/>
                  </a:lnTo>
                  <a:lnTo>
                    <a:pt x="316" y="913"/>
                  </a:lnTo>
                  <a:lnTo>
                    <a:pt x="316" y="915"/>
                  </a:lnTo>
                  <a:lnTo>
                    <a:pt x="318" y="917"/>
                  </a:lnTo>
                  <a:lnTo>
                    <a:pt x="321" y="921"/>
                  </a:lnTo>
                  <a:lnTo>
                    <a:pt x="321" y="925"/>
                  </a:lnTo>
                  <a:lnTo>
                    <a:pt x="321" y="930"/>
                  </a:lnTo>
                  <a:lnTo>
                    <a:pt x="318" y="928"/>
                  </a:lnTo>
                  <a:lnTo>
                    <a:pt x="316" y="928"/>
                  </a:lnTo>
                  <a:lnTo>
                    <a:pt x="314" y="930"/>
                  </a:lnTo>
                  <a:lnTo>
                    <a:pt x="312" y="930"/>
                  </a:lnTo>
                  <a:lnTo>
                    <a:pt x="308" y="930"/>
                  </a:lnTo>
                  <a:lnTo>
                    <a:pt x="304" y="930"/>
                  </a:lnTo>
                  <a:lnTo>
                    <a:pt x="304" y="932"/>
                  </a:lnTo>
                  <a:lnTo>
                    <a:pt x="304" y="932"/>
                  </a:lnTo>
                  <a:lnTo>
                    <a:pt x="308" y="936"/>
                  </a:lnTo>
                  <a:lnTo>
                    <a:pt x="312" y="936"/>
                  </a:lnTo>
                  <a:lnTo>
                    <a:pt x="314" y="938"/>
                  </a:lnTo>
                  <a:lnTo>
                    <a:pt x="314" y="938"/>
                  </a:lnTo>
                  <a:lnTo>
                    <a:pt x="316" y="938"/>
                  </a:lnTo>
                  <a:lnTo>
                    <a:pt x="318" y="938"/>
                  </a:lnTo>
                  <a:lnTo>
                    <a:pt x="318" y="940"/>
                  </a:lnTo>
                  <a:lnTo>
                    <a:pt x="318" y="942"/>
                  </a:lnTo>
                  <a:lnTo>
                    <a:pt x="316" y="942"/>
                  </a:lnTo>
                  <a:lnTo>
                    <a:pt x="314" y="942"/>
                  </a:lnTo>
                  <a:lnTo>
                    <a:pt x="314" y="944"/>
                  </a:lnTo>
                  <a:lnTo>
                    <a:pt x="314" y="944"/>
                  </a:lnTo>
                  <a:lnTo>
                    <a:pt x="316" y="946"/>
                  </a:lnTo>
                  <a:lnTo>
                    <a:pt x="316" y="951"/>
                  </a:lnTo>
                  <a:lnTo>
                    <a:pt x="316" y="953"/>
                  </a:lnTo>
                  <a:lnTo>
                    <a:pt x="314" y="953"/>
                  </a:lnTo>
                  <a:lnTo>
                    <a:pt x="314" y="955"/>
                  </a:lnTo>
                  <a:lnTo>
                    <a:pt x="310" y="953"/>
                  </a:lnTo>
                  <a:lnTo>
                    <a:pt x="308" y="951"/>
                  </a:lnTo>
                  <a:lnTo>
                    <a:pt x="306" y="951"/>
                  </a:lnTo>
                  <a:lnTo>
                    <a:pt x="306" y="949"/>
                  </a:lnTo>
                  <a:lnTo>
                    <a:pt x="302" y="946"/>
                  </a:lnTo>
                  <a:lnTo>
                    <a:pt x="299" y="946"/>
                  </a:lnTo>
                  <a:lnTo>
                    <a:pt x="299" y="949"/>
                  </a:lnTo>
                  <a:lnTo>
                    <a:pt x="299" y="951"/>
                  </a:lnTo>
                  <a:lnTo>
                    <a:pt x="302" y="951"/>
                  </a:lnTo>
                  <a:lnTo>
                    <a:pt x="304" y="951"/>
                  </a:lnTo>
                  <a:lnTo>
                    <a:pt x="308" y="953"/>
                  </a:lnTo>
                  <a:lnTo>
                    <a:pt x="310" y="955"/>
                  </a:lnTo>
                  <a:lnTo>
                    <a:pt x="312" y="955"/>
                  </a:lnTo>
                  <a:lnTo>
                    <a:pt x="314" y="957"/>
                  </a:lnTo>
                  <a:lnTo>
                    <a:pt x="312" y="959"/>
                  </a:lnTo>
                  <a:lnTo>
                    <a:pt x="310" y="961"/>
                  </a:lnTo>
                  <a:lnTo>
                    <a:pt x="308" y="961"/>
                  </a:lnTo>
                  <a:lnTo>
                    <a:pt x="306" y="961"/>
                  </a:lnTo>
                  <a:lnTo>
                    <a:pt x="304" y="961"/>
                  </a:lnTo>
                  <a:lnTo>
                    <a:pt x="299" y="957"/>
                  </a:lnTo>
                  <a:lnTo>
                    <a:pt x="297" y="955"/>
                  </a:lnTo>
                  <a:lnTo>
                    <a:pt x="295" y="955"/>
                  </a:lnTo>
                  <a:lnTo>
                    <a:pt x="295" y="957"/>
                  </a:lnTo>
                  <a:lnTo>
                    <a:pt x="293" y="959"/>
                  </a:lnTo>
                  <a:lnTo>
                    <a:pt x="293" y="961"/>
                  </a:lnTo>
                  <a:lnTo>
                    <a:pt x="295" y="963"/>
                  </a:lnTo>
                  <a:lnTo>
                    <a:pt x="299" y="965"/>
                  </a:lnTo>
                  <a:lnTo>
                    <a:pt x="299" y="968"/>
                  </a:lnTo>
                  <a:lnTo>
                    <a:pt x="299" y="970"/>
                  </a:lnTo>
                  <a:lnTo>
                    <a:pt x="299" y="970"/>
                  </a:lnTo>
                  <a:lnTo>
                    <a:pt x="297" y="968"/>
                  </a:lnTo>
                  <a:lnTo>
                    <a:pt x="295" y="968"/>
                  </a:lnTo>
                  <a:lnTo>
                    <a:pt x="291" y="965"/>
                  </a:lnTo>
                  <a:lnTo>
                    <a:pt x="289" y="963"/>
                  </a:lnTo>
                  <a:lnTo>
                    <a:pt x="289" y="963"/>
                  </a:lnTo>
                  <a:lnTo>
                    <a:pt x="289" y="968"/>
                  </a:lnTo>
                  <a:lnTo>
                    <a:pt x="291" y="970"/>
                  </a:lnTo>
                  <a:lnTo>
                    <a:pt x="295" y="970"/>
                  </a:lnTo>
                  <a:lnTo>
                    <a:pt x="297" y="972"/>
                  </a:lnTo>
                  <a:lnTo>
                    <a:pt x="297" y="974"/>
                  </a:lnTo>
                  <a:lnTo>
                    <a:pt x="295" y="974"/>
                  </a:lnTo>
                  <a:lnTo>
                    <a:pt x="291" y="974"/>
                  </a:lnTo>
                  <a:lnTo>
                    <a:pt x="289" y="972"/>
                  </a:lnTo>
                  <a:lnTo>
                    <a:pt x="289" y="970"/>
                  </a:lnTo>
                  <a:lnTo>
                    <a:pt x="287" y="968"/>
                  </a:lnTo>
                  <a:lnTo>
                    <a:pt x="285" y="968"/>
                  </a:lnTo>
                  <a:lnTo>
                    <a:pt x="285" y="970"/>
                  </a:lnTo>
                  <a:lnTo>
                    <a:pt x="285" y="972"/>
                  </a:lnTo>
                  <a:lnTo>
                    <a:pt x="285" y="974"/>
                  </a:lnTo>
                  <a:lnTo>
                    <a:pt x="287" y="976"/>
                  </a:lnTo>
                  <a:lnTo>
                    <a:pt x="287" y="976"/>
                  </a:lnTo>
                  <a:lnTo>
                    <a:pt x="287" y="978"/>
                  </a:lnTo>
                  <a:lnTo>
                    <a:pt x="293" y="978"/>
                  </a:lnTo>
                  <a:lnTo>
                    <a:pt x="295" y="978"/>
                  </a:lnTo>
                  <a:lnTo>
                    <a:pt x="295" y="980"/>
                  </a:lnTo>
                  <a:lnTo>
                    <a:pt x="295" y="982"/>
                  </a:lnTo>
                  <a:lnTo>
                    <a:pt x="293" y="984"/>
                  </a:lnTo>
                  <a:lnTo>
                    <a:pt x="291" y="984"/>
                  </a:lnTo>
                  <a:lnTo>
                    <a:pt x="289" y="984"/>
                  </a:lnTo>
                  <a:lnTo>
                    <a:pt x="287" y="984"/>
                  </a:lnTo>
                  <a:lnTo>
                    <a:pt x="285" y="984"/>
                  </a:lnTo>
                  <a:lnTo>
                    <a:pt x="283" y="982"/>
                  </a:lnTo>
                  <a:lnTo>
                    <a:pt x="283" y="980"/>
                  </a:lnTo>
                  <a:lnTo>
                    <a:pt x="283" y="980"/>
                  </a:lnTo>
                  <a:lnTo>
                    <a:pt x="280" y="978"/>
                  </a:lnTo>
                  <a:lnTo>
                    <a:pt x="278" y="978"/>
                  </a:lnTo>
                  <a:lnTo>
                    <a:pt x="278" y="982"/>
                  </a:lnTo>
                  <a:lnTo>
                    <a:pt x="278" y="984"/>
                  </a:lnTo>
                  <a:lnTo>
                    <a:pt x="276" y="987"/>
                  </a:lnTo>
                  <a:lnTo>
                    <a:pt x="274" y="987"/>
                  </a:lnTo>
                  <a:lnTo>
                    <a:pt x="272" y="984"/>
                  </a:lnTo>
                  <a:lnTo>
                    <a:pt x="270" y="982"/>
                  </a:lnTo>
                  <a:lnTo>
                    <a:pt x="268" y="984"/>
                  </a:lnTo>
                  <a:lnTo>
                    <a:pt x="268" y="987"/>
                  </a:lnTo>
                  <a:lnTo>
                    <a:pt x="270" y="987"/>
                  </a:lnTo>
                  <a:lnTo>
                    <a:pt x="274" y="989"/>
                  </a:lnTo>
                  <a:lnTo>
                    <a:pt x="278" y="991"/>
                  </a:lnTo>
                  <a:lnTo>
                    <a:pt x="280" y="993"/>
                  </a:lnTo>
                  <a:lnTo>
                    <a:pt x="283" y="999"/>
                  </a:lnTo>
                  <a:lnTo>
                    <a:pt x="280" y="999"/>
                  </a:lnTo>
                  <a:lnTo>
                    <a:pt x="278" y="999"/>
                  </a:lnTo>
                  <a:lnTo>
                    <a:pt x="276" y="997"/>
                  </a:lnTo>
                  <a:lnTo>
                    <a:pt x="272" y="993"/>
                  </a:lnTo>
                  <a:lnTo>
                    <a:pt x="270" y="991"/>
                  </a:lnTo>
                  <a:lnTo>
                    <a:pt x="268" y="993"/>
                  </a:lnTo>
                  <a:lnTo>
                    <a:pt x="268" y="993"/>
                  </a:lnTo>
                  <a:lnTo>
                    <a:pt x="270" y="995"/>
                  </a:lnTo>
                  <a:lnTo>
                    <a:pt x="272" y="995"/>
                  </a:lnTo>
                  <a:lnTo>
                    <a:pt x="276" y="999"/>
                  </a:lnTo>
                  <a:lnTo>
                    <a:pt x="278" y="1003"/>
                  </a:lnTo>
                  <a:lnTo>
                    <a:pt x="278" y="1006"/>
                  </a:lnTo>
                  <a:lnTo>
                    <a:pt x="278" y="1008"/>
                  </a:lnTo>
                  <a:lnTo>
                    <a:pt x="278" y="1010"/>
                  </a:lnTo>
                  <a:lnTo>
                    <a:pt x="278" y="1012"/>
                  </a:lnTo>
                  <a:lnTo>
                    <a:pt x="276" y="1012"/>
                  </a:lnTo>
                  <a:lnTo>
                    <a:pt x="276" y="1014"/>
                  </a:lnTo>
                  <a:lnTo>
                    <a:pt x="276" y="1018"/>
                  </a:lnTo>
                  <a:lnTo>
                    <a:pt x="274" y="1018"/>
                  </a:lnTo>
                  <a:lnTo>
                    <a:pt x="272" y="1016"/>
                  </a:lnTo>
                  <a:lnTo>
                    <a:pt x="268" y="1016"/>
                  </a:lnTo>
                  <a:lnTo>
                    <a:pt x="266" y="1014"/>
                  </a:lnTo>
                  <a:lnTo>
                    <a:pt x="264" y="1014"/>
                  </a:lnTo>
                  <a:lnTo>
                    <a:pt x="266" y="1016"/>
                  </a:lnTo>
                  <a:lnTo>
                    <a:pt x="268" y="1018"/>
                  </a:lnTo>
                  <a:lnTo>
                    <a:pt x="272" y="1018"/>
                  </a:lnTo>
                  <a:lnTo>
                    <a:pt x="272" y="1020"/>
                  </a:lnTo>
                  <a:lnTo>
                    <a:pt x="270" y="1022"/>
                  </a:lnTo>
                  <a:lnTo>
                    <a:pt x="268" y="1022"/>
                  </a:lnTo>
                  <a:lnTo>
                    <a:pt x="266" y="1020"/>
                  </a:lnTo>
                  <a:lnTo>
                    <a:pt x="264" y="1020"/>
                  </a:lnTo>
                  <a:lnTo>
                    <a:pt x="264" y="1022"/>
                  </a:lnTo>
                  <a:lnTo>
                    <a:pt x="268" y="1024"/>
                  </a:lnTo>
                  <a:lnTo>
                    <a:pt x="268" y="1024"/>
                  </a:lnTo>
                  <a:lnTo>
                    <a:pt x="268" y="1027"/>
                  </a:lnTo>
                  <a:lnTo>
                    <a:pt x="266" y="1029"/>
                  </a:lnTo>
                  <a:lnTo>
                    <a:pt x="264" y="1029"/>
                  </a:lnTo>
                  <a:lnTo>
                    <a:pt x="264" y="1029"/>
                  </a:lnTo>
                  <a:lnTo>
                    <a:pt x="261" y="1027"/>
                  </a:lnTo>
                  <a:lnTo>
                    <a:pt x="259" y="1027"/>
                  </a:lnTo>
                  <a:lnTo>
                    <a:pt x="259" y="1029"/>
                  </a:lnTo>
                  <a:lnTo>
                    <a:pt x="261" y="1029"/>
                  </a:lnTo>
                  <a:lnTo>
                    <a:pt x="264" y="1031"/>
                  </a:lnTo>
                  <a:lnTo>
                    <a:pt x="264" y="1035"/>
                  </a:lnTo>
                  <a:lnTo>
                    <a:pt x="261" y="1035"/>
                  </a:lnTo>
                  <a:lnTo>
                    <a:pt x="257" y="1035"/>
                  </a:lnTo>
                  <a:lnTo>
                    <a:pt x="255" y="1035"/>
                  </a:lnTo>
                  <a:lnTo>
                    <a:pt x="253" y="1035"/>
                  </a:lnTo>
                  <a:lnTo>
                    <a:pt x="253" y="1035"/>
                  </a:lnTo>
                  <a:lnTo>
                    <a:pt x="255" y="1037"/>
                  </a:lnTo>
                  <a:lnTo>
                    <a:pt x="264" y="1037"/>
                  </a:lnTo>
                  <a:lnTo>
                    <a:pt x="266" y="1039"/>
                  </a:lnTo>
                  <a:lnTo>
                    <a:pt x="266" y="1039"/>
                  </a:lnTo>
                  <a:lnTo>
                    <a:pt x="266" y="1041"/>
                  </a:lnTo>
                  <a:lnTo>
                    <a:pt x="264" y="1043"/>
                  </a:lnTo>
                  <a:lnTo>
                    <a:pt x="257" y="1043"/>
                  </a:lnTo>
                  <a:lnTo>
                    <a:pt x="255" y="1043"/>
                  </a:lnTo>
                  <a:lnTo>
                    <a:pt x="251" y="1041"/>
                  </a:lnTo>
                  <a:lnTo>
                    <a:pt x="251" y="1041"/>
                  </a:lnTo>
                  <a:lnTo>
                    <a:pt x="251" y="1046"/>
                  </a:lnTo>
                  <a:lnTo>
                    <a:pt x="255" y="1046"/>
                  </a:lnTo>
                  <a:lnTo>
                    <a:pt x="257" y="1046"/>
                  </a:lnTo>
                  <a:lnTo>
                    <a:pt x="255" y="1048"/>
                  </a:lnTo>
                  <a:lnTo>
                    <a:pt x="255" y="1048"/>
                  </a:lnTo>
                  <a:lnTo>
                    <a:pt x="253" y="1048"/>
                  </a:lnTo>
                  <a:lnTo>
                    <a:pt x="257" y="1050"/>
                  </a:lnTo>
                  <a:lnTo>
                    <a:pt x="259" y="1050"/>
                  </a:lnTo>
                  <a:lnTo>
                    <a:pt x="259" y="1052"/>
                  </a:lnTo>
                  <a:lnTo>
                    <a:pt x="257" y="1054"/>
                  </a:lnTo>
                  <a:lnTo>
                    <a:pt x="255" y="1054"/>
                  </a:lnTo>
                  <a:lnTo>
                    <a:pt x="253" y="1052"/>
                  </a:lnTo>
                  <a:lnTo>
                    <a:pt x="253" y="1054"/>
                  </a:lnTo>
                  <a:lnTo>
                    <a:pt x="255" y="1056"/>
                  </a:lnTo>
                  <a:lnTo>
                    <a:pt x="259" y="1054"/>
                  </a:lnTo>
                  <a:lnTo>
                    <a:pt x="261" y="1056"/>
                  </a:lnTo>
                  <a:lnTo>
                    <a:pt x="261" y="1056"/>
                  </a:lnTo>
                  <a:lnTo>
                    <a:pt x="259" y="1058"/>
                  </a:lnTo>
                  <a:lnTo>
                    <a:pt x="255" y="1060"/>
                  </a:lnTo>
                  <a:lnTo>
                    <a:pt x="253" y="1060"/>
                  </a:lnTo>
                  <a:lnTo>
                    <a:pt x="251" y="1058"/>
                  </a:lnTo>
                  <a:lnTo>
                    <a:pt x="247" y="1056"/>
                  </a:lnTo>
                  <a:lnTo>
                    <a:pt x="247" y="1054"/>
                  </a:lnTo>
                  <a:lnTo>
                    <a:pt x="245" y="1054"/>
                  </a:lnTo>
                  <a:lnTo>
                    <a:pt x="245" y="1054"/>
                  </a:lnTo>
                  <a:lnTo>
                    <a:pt x="240" y="1054"/>
                  </a:lnTo>
                  <a:lnTo>
                    <a:pt x="240" y="1054"/>
                  </a:lnTo>
                  <a:lnTo>
                    <a:pt x="240" y="1056"/>
                  </a:lnTo>
                  <a:lnTo>
                    <a:pt x="247" y="1058"/>
                  </a:lnTo>
                  <a:lnTo>
                    <a:pt x="251" y="1060"/>
                  </a:lnTo>
                  <a:lnTo>
                    <a:pt x="251" y="1062"/>
                  </a:lnTo>
                  <a:lnTo>
                    <a:pt x="249" y="1065"/>
                  </a:lnTo>
                  <a:lnTo>
                    <a:pt x="249" y="1067"/>
                  </a:lnTo>
                  <a:lnTo>
                    <a:pt x="251" y="1065"/>
                  </a:lnTo>
                  <a:lnTo>
                    <a:pt x="253" y="1065"/>
                  </a:lnTo>
                  <a:lnTo>
                    <a:pt x="255" y="1067"/>
                  </a:lnTo>
                  <a:lnTo>
                    <a:pt x="255" y="1067"/>
                  </a:lnTo>
                  <a:lnTo>
                    <a:pt x="255" y="1069"/>
                  </a:lnTo>
                  <a:lnTo>
                    <a:pt x="253" y="1069"/>
                  </a:lnTo>
                  <a:lnTo>
                    <a:pt x="251" y="1071"/>
                  </a:lnTo>
                  <a:lnTo>
                    <a:pt x="251" y="1071"/>
                  </a:lnTo>
                  <a:lnTo>
                    <a:pt x="251" y="1071"/>
                  </a:lnTo>
                  <a:lnTo>
                    <a:pt x="251" y="1071"/>
                  </a:lnTo>
                  <a:close/>
                  <a:moveTo>
                    <a:pt x="247" y="1073"/>
                  </a:moveTo>
                  <a:lnTo>
                    <a:pt x="240" y="1069"/>
                  </a:lnTo>
                  <a:lnTo>
                    <a:pt x="236" y="1069"/>
                  </a:lnTo>
                  <a:lnTo>
                    <a:pt x="236" y="1071"/>
                  </a:lnTo>
                  <a:lnTo>
                    <a:pt x="240" y="1075"/>
                  </a:lnTo>
                  <a:lnTo>
                    <a:pt x="243" y="1075"/>
                  </a:lnTo>
                  <a:lnTo>
                    <a:pt x="247" y="1073"/>
                  </a:lnTo>
                  <a:lnTo>
                    <a:pt x="247" y="1073"/>
                  </a:lnTo>
                  <a:close/>
                  <a:moveTo>
                    <a:pt x="559" y="723"/>
                  </a:moveTo>
                  <a:lnTo>
                    <a:pt x="559" y="725"/>
                  </a:lnTo>
                  <a:lnTo>
                    <a:pt x="563" y="725"/>
                  </a:lnTo>
                  <a:lnTo>
                    <a:pt x="571" y="723"/>
                  </a:lnTo>
                  <a:lnTo>
                    <a:pt x="580" y="725"/>
                  </a:lnTo>
                  <a:lnTo>
                    <a:pt x="584" y="723"/>
                  </a:lnTo>
                  <a:lnTo>
                    <a:pt x="586" y="721"/>
                  </a:lnTo>
                  <a:lnTo>
                    <a:pt x="590" y="725"/>
                  </a:lnTo>
                  <a:lnTo>
                    <a:pt x="597" y="723"/>
                  </a:lnTo>
                  <a:lnTo>
                    <a:pt x="599" y="723"/>
                  </a:lnTo>
                  <a:lnTo>
                    <a:pt x="603" y="719"/>
                  </a:lnTo>
                  <a:lnTo>
                    <a:pt x="603" y="708"/>
                  </a:lnTo>
                  <a:lnTo>
                    <a:pt x="601" y="706"/>
                  </a:lnTo>
                  <a:lnTo>
                    <a:pt x="599" y="702"/>
                  </a:lnTo>
                  <a:lnTo>
                    <a:pt x="595" y="702"/>
                  </a:lnTo>
                  <a:lnTo>
                    <a:pt x="584" y="708"/>
                  </a:lnTo>
                  <a:lnTo>
                    <a:pt x="573" y="708"/>
                  </a:lnTo>
                  <a:lnTo>
                    <a:pt x="569" y="713"/>
                  </a:lnTo>
                  <a:lnTo>
                    <a:pt x="567" y="715"/>
                  </a:lnTo>
                  <a:lnTo>
                    <a:pt x="565" y="719"/>
                  </a:lnTo>
                  <a:lnTo>
                    <a:pt x="559" y="719"/>
                  </a:lnTo>
                  <a:lnTo>
                    <a:pt x="559" y="721"/>
                  </a:lnTo>
                  <a:lnTo>
                    <a:pt x="559" y="723"/>
                  </a:lnTo>
                  <a:lnTo>
                    <a:pt x="559" y="723"/>
                  </a:lnTo>
                  <a:close/>
                  <a:moveTo>
                    <a:pt x="259" y="1046"/>
                  </a:moveTo>
                  <a:lnTo>
                    <a:pt x="264" y="1048"/>
                  </a:lnTo>
                  <a:lnTo>
                    <a:pt x="264" y="1048"/>
                  </a:lnTo>
                  <a:lnTo>
                    <a:pt x="264" y="1046"/>
                  </a:lnTo>
                  <a:lnTo>
                    <a:pt x="261" y="1046"/>
                  </a:lnTo>
                  <a:lnTo>
                    <a:pt x="259" y="1046"/>
                  </a:lnTo>
                  <a:lnTo>
                    <a:pt x="259" y="1046"/>
                  </a:lnTo>
                  <a:close/>
                  <a:moveTo>
                    <a:pt x="280" y="1006"/>
                  </a:moveTo>
                  <a:lnTo>
                    <a:pt x="280" y="1008"/>
                  </a:lnTo>
                  <a:lnTo>
                    <a:pt x="280" y="1006"/>
                  </a:lnTo>
                  <a:lnTo>
                    <a:pt x="280" y="1006"/>
                  </a:lnTo>
                  <a:lnTo>
                    <a:pt x="280" y="1006"/>
                  </a:lnTo>
                  <a:close/>
                  <a:moveTo>
                    <a:pt x="283" y="1001"/>
                  </a:moveTo>
                  <a:lnTo>
                    <a:pt x="283" y="1003"/>
                  </a:lnTo>
                  <a:lnTo>
                    <a:pt x="283" y="1003"/>
                  </a:lnTo>
                  <a:lnTo>
                    <a:pt x="283" y="1001"/>
                  </a:lnTo>
                  <a:lnTo>
                    <a:pt x="283" y="1001"/>
                  </a:lnTo>
                  <a:lnTo>
                    <a:pt x="283" y="1001"/>
                  </a:lnTo>
                  <a:close/>
                  <a:moveTo>
                    <a:pt x="285" y="995"/>
                  </a:moveTo>
                  <a:lnTo>
                    <a:pt x="285" y="995"/>
                  </a:lnTo>
                  <a:lnTo>
                    <a:pt x="285" y="995"/>
                  </a:lnTo>
                  <a:lnTo>
                    <a:pt x="285" y="995"/>
                  </a:lnTo>
                  <a:lnTo>
                    <a:pt x="285" y="995"/>
                  </a:lnTo>
                  <a:lnTo>
                    <a:pt x="285" y="995"/>
                  </a:lnTo>
                  <a:lnTo>
                    <a:pt x="285" y="995"/>
                  </a:lnTo>
                  <a:close/>
                  <a:moveTo>
                    <a:pt x="280" y="987"/>
                  </a:moveTo>
                  <a:lnTo>
                    <a:pt x="280" y="989"/>
                  </a:lnTo>
                  <a:lnTo>
                    <a:pt x="285" y="989"/>
                  </a:lnTo>
                  <a:lnTo>
                    <a:pt x="285" y="991"/>
                  </a:lnTo>
                  <a:lnTo>
                    <a:pt x="289" y="991"/>
                  </a:lnTo>
                  <a:lnTo>
                    <a:pt x="289" y="989"/>
                  </a:lnTo>
                  <a:lnTo>
                    <a:pt x="287" y="987"/>
                  </a:lnTo>
                  <a:lnTo>
                    <a:pt x="285" y="987"/>
                  </a:lnTo>
                  <a:lnTo>
                    <a:pt x="283" y="984"/>
                  </a:lnTo>
                  <a:lnTo>
                    <a:pt x="280" y="987"/>
                  </a:lnTo>
                  <a:lnTo>
                    <a:pt x="280" y="987"/>
                  </a:lnTo>
                  <a:close/>
                  <a:moveTo>
                    <a:pt x="297" y="984"/>
                  </a:moveTo>
                  <a:lnTo>
                    <a:pt x="299" y="982"/>
                  </a:lnTo>
                  <a:lnTo>
                    <a:pt x="297" y="980"/>
                  </a:lnTo>
                  <a:lnTo>
                    <a:pt x="297" y="980"/>
                  </a:lnTo>
                  <a:lnTo>
                    <a:pt x="297" y="984"/>
                  </a:lnTo>
                  <a:lnTo>
                    <a:pt x="297" y="984"/>
                  </a:lnTo>
                  <a:close/>
                  <a:moveTo>
                    <a:pt x="295" y="959"/>
                  </a:moveTo>
                  <a:lnTo>
                    <a:pt x="295" y="961"/>
                  </a:lnTo>
                  <a:lnTo>
                    <a:pt x="299" y="963"/>
                  </a:lnTo>
                  <a:lnTo>
                    <a:pt x="302" y="965"/>
                  </a:lnTo>
                  <a:lnTo>
                    <a:pt x="304" y="968"/>
                  </a:lnTo>
                  <a:lnTo>
                    <a:pt x="304" y="965"/>
                  </a:lnTo>
                  <a:lnTo>
                    <a:pt x="304" y="963"/>
                  </a:lnTo>
                  <a:lnTo>
                    <a:pt x="299" y="961"/>
                  </a:lnTo>
                  <a:lnTo>
                    <a:pt x="297" y="959"/>
                  </a:lnTo>
                  <a:lnTo>
                    <a:pt x="295" y="959"/>
                  </a:lnTo>
                  <a:lnTo>
                    <a:pt x="295" y="959"/>
                  </a:lnTo>
                  <a:close/>
                  <a:moveTo>
                    <a:pt x="321" y="913"/>
                  </a:moveTo>
                  <a:lnTo>
                    <a:pt x="321" y="917"/>
                  </a:lnTo>
                  <a:lnTo>
                    <a:pt x="323" y="919"/>
                  </a:lnTo>
                  <a:lnTo>
                    <a:pt x="323" y="923"/>
                  </a:lnTo>
                  <a:lnTo>
                    <a:pt x="325" y="928"/>
                  </a:lnTo>
                  <a:lnTo>
                    <a:pt x="327" y="928"/>
                  </a:lnTo>
                  <a:lnTo>
                    <a:pt x="325" y="923"/>
                  </a:lnTo>
                  <a:lnTo>
                    <a:pt x="327" y="919"/>
                  </a:lnTo>
                  <a:lnTo>
                    <a:pt x="325" y="917"/>
                  </a:lnTo>
                  <a:lnTo>
                    <a:pt x="323" y="915"/>
                  </a:lnTo>
                  <a:lnTo>
                    <a:pt x="321" y="913"/>
                  </a:lnTo>
                  <a:lnTo>
                    <a:pt x="321" y="913"/>
                  </a:lnTo>
                  <a:lnTo>
                    <a:pt x="321" y="913"/>
                  </a:lnTo>
                  <a:close/>
                  <a:moveTo>
                    <a:pt x="339" y="902"/>
                  </a:moveTo>
                  <a:lnTo>
                    <a:pt x="339" y="904"/>
                  </a:lnTo>
                  <a:lnTo>
                    <a:pt x="342" y="904"/>
                  </a:lnTo>
                  <a:lnTo>
                    <a:pt x="342" y="902"/>
                  </a:lnTo>
                  <a:lnTo>
                    <a:pt x="342" y="902"/>
                  </a:lnTo>
                  <a:lnTo>
                    <a:pt x="339" y="902"/>
                  </a:lnTo>
                  <a:lnTo>
                    <a:pt x="339" y="902"/>
                  </a:lnTo>
                  <a:close/>
                  <a:moveTo>
                    <a:pt x="346" y="898"/>
                  </a:moveTo>
                  <a:lnTo>
                    <a:pt x="346" y="898"/>
                  </a:lnTo>
                  <a:lnTo>
                    <a:pt x="346" y="898"/>
                  </a:lnTo>
                  <a:lnTo>
                    <a:pt x="346" y="896"/>
                  </a:lnTo>
                  <a:lnTo>
                    <a:pt x="346" y="898"/>
                  </a:lnTo>
                  <a:lnTo>
                    <a:pt x="346" y="898"/>
                  </a:lnTo>
                  <a:close/>
                  <a:moveTo>
                    <a:pt x="377" y="894"/>
                  </a:moveTo>
                  <a:lnTo>
                    <a:pt x="380" y="892"/>
                  </a:lnTo>
                  <a:lnTo>
                    <a:pt x="382" y="892"/>
                  </a:lnTo>
                  <a:lnTo>
                    <a:pt x="382" y="890"/>
                  </a:lnTo>
                  <a:lnTo>
                    <a:pt x="380" y="885"/>
                  </a:lnTo>
                  <a:lnTo>
                    <a:pt x="380" y="885"/>
                  </a:lnTo>
                  <a:lnTo>
                    <a:pt x="377" y="883"/>
                  </a:lnTo>
                  <a:lnTo>
                    <a:pt x="375" y="883"/>
                  </a:lnTo>
                  <a:lnTo>
                    <a:pt x="373" y="885"/>
                  </a:lnTo>
                  <a:lnTo>
                    <a:pt x="373" y="887"/>
                  </a:lnTo>
                  <a:lnTo>
                    <a:pt x="371" y="890"/>
                  </a:lnTo>
                  <a:lnTo>
                    <a:pt x="373" y="892"/>
                  </a:lnTo>
                  <a:lnTo>
                    <a:pt x="375" y="894"/>
                  </a:lnTo>
                  <a:lnTo>
                    <a:pt x="377" y="894"/>
                  </a:lnTo>
                  <a:lnTo>
                    <a:pt x="377" y="894"/>
                  </a:lnTo>
                  <a:close/>
                  <a:moveTo>
                    <a:pt x="390" y="892"/>
                  </a:moveTo>
                  <a:lnTo>
                    <a:pt x="388" y="890"/>
                  </a:lnTo>
                  <a:lnTo>
                    <a:pt x="390" y="887"/>
                  </a:lnTo>
                  <a:lnTo>
                    <a:pt x="388" y="890"/>
                  </a:lnTo>
                  <a:lnTo>
                    <a:pt x="388" y="892"/>
                  </a:lnTo>
                  <a:lnTo>
                    <a:pt x="388" y="894"/>
                  </a:lnTo>
                  <a:lnTo>
                    <a:pt x="390" y="892"/>
                  </a:lnTo>
                  <a:lnTo>
                    <a:pt x="390" y="892"/>
                  </a:lnTo>
                  <a:close/>
                  <a:moveTo>
                    <a:pt x="624" y="761"/>
                  </a:moveTo>
                  <a:lnTo>
                    <a:pt x="626" y="761"/>
                  </a:lnTo>
                  <a:lnTo>
                    <a:pt x="628" y="759"/>
                  </a:lnTo>
                  <a:lnTo>
                    <a:pt x="628" y="759"/>
                  </a:lnTo>
                  <a:lnTo>
                    <a:pt x="624" y="759"/>
                  </a:lnTo>
                  <a:lnTo>
                    <a:pt x="624" y="761"/>
                  </a:lnTo>
                  <a:lnTo>
                    <a:pt x="624" y="761"/>
                  </a:lnTo>
                  <a:close/>
                  <a:moveTo>
                    <a:pt x="584" y="727"/>
                  </a:moveTo>
                  <a:lnTo>
                    <a:pt x="584" y="727"/>
                  </a:lnTo>
                  <a:lnTo>
                    <a:pt x="588" y="727"/>
                  </a:lnTo>
                  <a:lnTo>
                    <a:pt x="588" y="725"/>
                  </a:lnTo>
                  <a:lnTo>
                    <a:pt x="584" y="725"/>
                  </a:lnTo>
                  <a:lnTo>
                    <a:pt x="584" y="725"/>
                  </a:lnTo>
                  <a:lnTo>
                    <a:pt x="584" y="727"/>
                  </a:lnTo>
                  <a:lnTo>
                    <a:pt x="584" y="727"/>
                  </a:lnTo>
                  <a:close/>
                  <a:moveTo>
                    <a:pt x="565" y="710"/>
                  </a:moveTo>
                  <a:lnTo>
                    <a:pt x="567" y="710"/>
                  </a:lnTo>
                  <a:lnTo>
                    <a:pt x="569" y="710"/>
                  </a:lnTo>
                  <a:lnTo>
                    <a:pt x="569" y="708"/>
                  </a:lnTo>
                  <a:lnTo>
                    <a:pt x="567" y="708"/>
                  </a:lnTo>
                  <a:lnTo>
                    <a:pt x="565" y="710"/>
                  </a:lnTo>
                  <a:lnTo>
                    <a:pt x="565" y="710"/>
                  </a:lnTo>
                  <a:close/>
                  <a:moveTo>
                    <a:pt x="601" y="700"/>
                  </a:moveTo>
                  <a:lnTo>
                    <a:pt x="601" y="702"/>
                  </a:lnTo>
                  <a:lnTo>
                    <a:pt x="603" y="704"/>
                  </a:lnTo>
                  <a:lnTo>
                    <a:pt x="603" y="702"/>
                  </a:lnTo>
                  <a:lnTo>
                    <a:pt x="603" y="700"/>
                  </a:lnTo>
                  <a:lnTo>
                    <a:pt x="601" y="700"/>
                  </a:lnTo>
                  <a:lnTo>
                    <a:pt x="601" y="700"/>
                  </a:lnTo>
                  <a:lnTo>
                    <a:pt x="601" y="700"/>
                  </a:lnTo>
                  <a:close/>
                  <a:moveTo>
                    <a:pt x="626" y="624"/>
                  </a:moveTo>
                  <a:lnTo>
                    <a:pt x="626" y="628"/>
                  </a:lnTo>
                  <a:lnTo>
                    <a:pt x="626" y="628"/>
                  </a:lnTo>
                  <a:lnTo>
                    <a:pt x="626" y="632"/>
                  </a:lnTo>
                  <a:lnTo>
                    <a:pt x="628" y="637"/>
                  </a:lnTo>
                  <a:lnTo>
                    <a:pt x="630" y="641"/>
                  </a:lnTo>
                  <a:lnTo>
                    <a:pt x="635" y="643"/>
                  </a:lnTo>
                  <a:lnTo>
                    <a:pt x="641" y="645"/>
                  </a:lnTo>
                  <a:lnTo>
                    <a:pt x="643" y="649"/>
                  </a:lnTo>
                  <a:lnTo>
                    <a:pt x="647" y="651"/>
                  </a:lnTo>
                  <a:lnTo>
                    <a:pt x="649" y="651"/>
                  </a:lnTo>
                  <a:lnTo>
                    <a:pt x="649" y="654"/>
                  </a:lnTo>
                  <a:lnTo>
                    <a:pt x="654" y="656"/>
                  </a:lnTo>
                  <a:lnTo>
                    <a:pt x="656" y="654"/>
                  </a:lnTo>
                  <a:lnTo>
                    <a:pt x="656" y="651"/>
                  </a:lnTo>
                  <a:lnTo>
                    <a:pt x="658" y="651"/>
                  </a:lnTo>
                  <a:lnTo>
                    <a:pt x="654" y="647"/>
                  </a:lnTo>
                  <a:lnTo>
                    <a:pt x="649" y="645"/>
                  </a:lnTo>
                  <a:lnTo>
                    <a:pt x="649" y="645"/>
                  </a:lnTo>
                  <a:lnTo>
                    <a:pt x="647" y="643"/>
                  </a:lnTo>
                  <a:lnTo>
                    <a:pt x="647" y="641"/>
                  </a:lnTo>
                  <a:lnTo>
                    <a:pt x="649" y="639"/>
                  </a:lnTo>
                  <a:lnTo>
                    <a:pt x="651" y="641"/>
                  </a:lnTo>
                  <a:lnTo>
                    <a:pt x="654" y="643"/>
                  </a:lnTo>
                  <a:lnTo>
                    <a:pt x="658" y="643"/>
                  </a:lnTo>
                  <a:lnTo>
                    <a:pt x="660" y="645"/>
                  </a:lnTo>
                  <a:lnTo>
                    <a:pt x="660" y="643"/>
                  </a:lnTo>
                  <a:lnTo>
                    <a:pt x="660" y="639"/>
                  </a:lnTo>
                  <a:lnTo>
                    <a:pt x="649" y="635"/>
                  </a:lnTo>
                  <a:lnTo>
                    <a:pt x="647" y="628"/>
                  </a:lnTo>
                  <a:lnTo>
                    <a:pt x="645" y="628"/>
                  </a:lnTo>
                  <a:lnTo>
                    <a:pt x="641" y="628"/>
                  </a:lnTo>
                  <a:lnTo>
                    <a:pt x="637" y="624"/>
                  </a:lnTo>
                  <a:lnTo>
                    <a:pt x="632" y="624"/>
                  </a:lnTo>
                  <a:lnTo>
                    <a:pt x="630" y="624"/>
                  </a:lnTo>
                  <a:lnTo>
                    <a:pt x="626" y="624"/>
                  </a:lnTo>
                  <a:lnTo>
                    <a:pt x="626" y="624"/>
                  </a:lnTo>
                  <a:lnTo>
                    <a:pt x="626" y="624"/>
                  </a:lnTo>
                  <a:close/>
                  <a:moveTo>
                    <a:pt x="616" y="626"/>
                  </a:moveTo>
                  <a:lnTo>
                    <a:pt x="618" y="626"/>
                  </a:lnTo>
                  <a:lnTo>
                    <a:pt x="618" y="624"/>
                  </a:lnTo>
                  <a:lnTo>
                    <a:pt x="620" y="620"/>
                  </a:lnTo>
                  <a:lnTo>
                    <a:pt x="616" y="624"/>
                  </a:lnTo>
                  <a:lnTo>
                    <a:pt x="613" y="626"/>
                  </a:lnTo>
                  <a:lnTo>
                    <a:pt x="616" y="626"/>
                  </a:lnTo>
                  <a:lnTo>
                    <a:pt x="616" y="626"/>
                  </a:lnTo>
                  <a:close/>
                  <a:moveTo>
                    <a:pt x="624" y="620"/>
                  </a:moveTo>
                  <a:lnTo>
                    <a:pt x="628" y="622"/>
                  </a:lnTo>
                  <a:lnTo>
                    <a:pt x="635" y="622"/>
                  </a:lnTo>
                  <a:lnTo>
                    <a:pt x="637" y="624"/>
                  </a:lnTo>
                  <a:lnTo>
                    <a:pt x="643" y="624"/>
                  </a:lnTo>
                  <a:lnTo>
                    <a:pt x="647" y="626"/>
                  </a:lnTo>
                  <a:lnTo>
                    <a:pt x="649" y="626"/>
                  </a:lnTo>
                  <a:lnTo>
                    <a:pt x="651" y="628"/>
                  </a:lnTo>
                  <a:lnTo>
                    <a:pt x="651" y="630"/>
                  </a:lnTo>
                  <a:lnTo>
                    <a:pt x="654" y="632"/>
                  </a:lnTo>
                  <a:lnTo>
                    <a:pt x="658" y="630"/>
                  </a:lnTo>
                  <a:lnTo>
                    <a:pt x="660" y="632"/>
                  </a:lnTo>
                  <a:lnTo>
                    <a:pt x="662" y="632"/>
                  </a:lnTo>
                  <a:lnTo>
                    <a:pt x="662" y="630"/>
                  </a:lnTo>
                  <a:lnTo>
                    <a:pt x="662" y="628"/>
                  </a:lnTo>
                  <a:lnTo>
                    <a:pt x="662" y="624"/>
                  </a:lnTo>
                  <a:lnTo>
                    <a:pt x="664" y="624"/>
                  </a:lnTo>
                  <a:lnTo>
                    <a:pt x="660" y="620"/>
                  </a:lnTo>
                  <a:lnTo>
                    <a:pt x="656" y="620"/>
                  </a:lnTo>
                  <a:lnTo>
                    <a:pt x="651" y="618"/>
                  </a:lnTo>
                  <a:lnTo>
                    <a:pt x="647" y="618"/>
                  </a:lnTo>
                  <a:lnTo>
                    <a:pt x="639" y="618"/>
                  </a:lnTo>
                  <a:lnTo>
                    <a:pt x="637" y="618"/>
                  </a:lnTo>
                  <a:lnTo>
                    <a:pt x="630" y="618"/>
                  </a:lnTo>
                  <a:lnTo>
                    <a:pt x="626" y="618"/>
                  </a:lnTo>
                  <a:lnTo>
                    <a:pt x="626" y="618"/>
                  </a:lnTo>
                  <a:lnTo>
                    <a:pt x="624" y="620"/>
                  </a:lnTo>
                  <a:lnTo>
                    <a:pt x="624" y="620"/>
                  </a:lnTo>
                  <a:close/>
                  <a:moveTo>
                    <a:pt x="609" y="605"/>
                  </a:moveTo>
                  <a:lnTo>
                    <a:pt x="611" y="609"/>
                  </a:lnTo>
                  <a:lnTo>
                    <a:pt x="618" y="609"/>
                  </a:lnTo>
                  <a:lnTo>
                    <a:pt x="622" y="613"/>
                  </a:lnTo>
                  <a:lnTo>
                    <a:pt x="626" y="616"/>
                  </a:lnTo>
                  <a:lnTo>
                    <a:pt x="635" y="616"/>
                  </a:lnTo>
                  <a:lnTo>
                    <a:pt x="647" y="616"/>
                  </a:lnTo>
                  <a:lnTo>
                    <a:pt x="651" y="616"/>
                  </a:lnTo>
                  <a:lnTo>
                    <a:pt x="651" y="613"/>
                  </a:lnTo>
                  <a:lnTo>
                    <a:pt x="647" y="611"/>
                  </a:lnTo>
                  <a:lnTo>
                    <a:pt x="637" y="613"/>
                  </a:lnTo>
                  <a:lnTo>
                    <a:pt x="632" y="611"/>
                  </a:lnTo>
                  <a:lnTo>
                    <a:pt x="628" y="607"/>
                  </a:lnTo>
                  <a:lnTo>
                    <a:pt x="624" y="607"/>
                  </a:lnTo>
                  <a:lnTo>
                    <a:pt x="622" y="605"/>
                  </a:lnTo>
                  <a:lnTo>
                    <a:pt x="624" y="603"/>
                  </a:lnTo>
                  <a:lnTo>
                    <a:pt x="626" y="603"/>
                  </a:lnTo>
                  <a:lnTo>
                    <a:pt x="632" y="609"/>
                  </a:lnTo>
                  <a:lnTo>
                    <a:pt x="639" y="609"/>
                  </a:lnTo>
                  <a:lnTo>
                    <a:pt x="643" y="609"/>
                  </a:lnTo>
                  <a:lnTo>
                    <a:pt x="641" y="607"/>
                  </a:lnTo>
                  <a:lnTo>
                    <a:pt x="632" y="601"/>
                  </a:lnTo>
                  <a:lnTo>
                    <a:pt x="620" y="599"/>
                  </a:lnTo>
                  <a:lnTo>
                    <a:pt x="618" y="599"/>
                  </a:lnTo>
                  <a:lnTo>
                    <a:pt x="618" y="603"/>
                  </a:lnTo>
                  <a:lnTo>
                    <a:pt x="611" y="603"/>
                  </a:lnTo>
                  <a:lnTo>
                    <a:pt x="609" y="605"/>
                  </a:lnTo>
                  <a:lnTo>
                    <a:pt x="609" y="605"/>
                  </a:lnTo>
                  <a:close/>
                  <a:moveTo>
                    <a:pt x="670" y="616"/>
                  </a:moveTo>
                  <a:lnTo>
                    <a:pt x="672" y="618"/>
                  </a:lnTo>
                  <a:lnTo>
                    <a:pt x="675" y="616"/>
                  </a:lnTo>
                  <a:lnTo>
                    <a:pt x="675" y="613"/>
                  </a:lnTo>
                  <a:lnTo>
                    <a:pt x="670" y="613"/>
                  </a:lnTo>
                  <a:lnTo>
                    <a:pt x="670" y="616"/>
                  </a:lnTo>
                  <a:lnTo>
                    <a:pt x="670" y="616"/>
                  </a:lnTo>
                  <a:close/>
                  <a:moveTo>
                    <a:pt x="675" y="557"/>
                  </a:moveTo>
                  <a:lnTo>
                    <a:pt x="670" y="561"/>
                  </a:lnTo>
                  <a:lnTo>
                    <a:pt x="670" y="565"/>
                  </a:lnTo>
                  <a:lnTo>
                    <a:pt x="672" y="567"/>
                  </a:lnTo>
                  <a:lnTo>
                    <a:pt x="677" y="567"/>
                  </a:lnTo>
                  <a:lnTo>
                    <a:pt x="681" y="571"/>
                  </a:lnTo>
                  <a:lnTo>
                    <a:pt x="683" y="571"/>
                  </a:lnTo>
                  <a:lnTo>
                    <a:pt x="687" y="571"/>
                  </a:lnTo>
                  <a:lnTo>
                    <a:pt x="691" y="569"/>
                  </a:lnTo>
                  <a:lnTo>
                    <a:pt x="691" y="567"/>
                  </a:lnTo>
                  <a:lnTo>
                    <a:pt x="694" y="565"/>
                  </a:lnTo>
                  <a:lnTo>
                    <a:pt x="691" y="559"/>
                  </a:lnTo>
                  <a:lnTo>
                    <a:pt x="685" y="554"/>
                  </a:lnTo>
                  <a:lnTo>
                    <a:pt x="679" y="554"/>
                  </a:lnTo>
                  <a:lnTo>
                    <a:pt x="675" y="557"/>
                  </a:lnTo>
                  <a:lnTo>
                    <a:pt x="675" y="557"/>
                  </a:lnTo>
                  <a:close/>
                  <a:moveTo>
                    <a:pt x="710" y="552"/>
                  </a:moveTo>
                  <a:lnTo>
                    <a:pt x="713" y="552"/>
                  </a:lnTo>
                  <a:lnTo>
                    <a:pt x="717" y="550"/>
                  </a:lnTo>
                  <a:lnTo>
                    <a:pt x="717" y="548"/>
                  </a:lnTo>
                  <a:lnTo>
                    <a:pt x="715" y="548"/>
                  </a:lnTo>
                  <a:lnTo>
                    <a:pt x="710" y="550"/>
                  </a:lnTo>
                  <a:lnTo>
                    <a:pt x="710" y="552"/>
                  </a:lnTo>
                  <a:lnTo>
                    <a:pt x="710" y="552"/>
                  </a:lnTo>
                  <a:close/>
                  <a:moveTo>
                    <a:pt x="694" y="531"/>
                  </a:moveTo>
                  <a:lnTo>
                    <a:pt x="694" y="533"/>
                  </a:lnTo>
                  <a:lnTo>
                    <a:pt x="694" y="538"/>
                  </a:lnTo>
                  <a:lnTo>
                    <a:pt x="694" y="542"/>
                  </a:lnTo>
                  <a:lnTo>
                    <a:pt x="698" y="544"/>
                  </a:lnTo>
                  <a:lnTo>
                    <a:pt x="700" y="542"/>
                  </a:lnTo>
                  <a:lnTo>
                    <a:pt x="700" y="540"/>
                  </a:lnTo>
                  <a:lnTo>
                    <a:pt x="702" y="538"/>
                  </a:lnTo>
                  <a:lnTo>
                    <a:pt x="700" y="533"/>
                  </a:lnTo>
                  <a:lnTo>
                    <a:pt x="698" y="531"/>
                  </a:lnTo>
                  <a:lnTo>
                    <a:pt x="694" y="531"/>
                  </a:lnTo>
                  <a:lnTo>
                    <a:pt x="694" y="531"/>
                  </a:lnTo>
                  <a:close/>
                  <a:moveTo>
                    <a:pt x="719" y="514"/>
                  </a:moveTo>
                  <a:lnTo>
                    <a:pt x="719" y="523"/>
                  </a:lnTo>
                  <a:lnTo>
                    <a:pt x="717" y="527"/>
                  </a:lnTo>
                  <a:lnTo>
                    <a:pt x="719" y="531"/>
                  </a:lnTo>
                  <a:lnTo>
                    <a:pt x="723" y="533"/>
                  </a:lnTo>
                  <a:lnTo>
                    <a:pt x="727" y="533"/>
                  </a:lnTo>
                  <a:lnTo>
                    <a:pt x="732" y="533"/>
                  </a:lnTo>
                  <a:lnTo>
                    <a:pt x="732" y="531"/>
                  </a:lnTo>
                  <a:lnTo>
                    <a:pt x="734" y="535"/>
                  </a:lnTo>
                  <a:lnTo>
                    <a:pt x="736" y="535"/>
                  </a:lnTo>
                  <a:lnTo>
                    <a:pt x="738" y="531"/>
                  </a:lnTo>
                  <a:lnTo>
                    <a:pt x="740" y="531"/>
                  </a:lnTo>
                  <a:lnTo>
                    <a:pt x="740" y="525"/>
                  </a:lnTo>
                  <a:lnTo>
                    <a:pt x="736" y="523"/>
                  </a:lnTo>
                  <a:lnTo>
                    <a:pt x="736" y="527"/>
                  </a:lnTo>
                  <a:lnTo>
                    <a:pt x="736" y="529"/>
                  </a:lnTo>
                  <a:lnTo>
                    <a:pt x="734" y="527"/>
                  </a:lnTo>
                  <a:lnTo>
                    <a:pt x="732" y="523"/>
                  </a:lnTo>
                  <a:lnTo>
                    <a:pt x="732" y="521"/>
                  </a:lnTo>
                  <a:lnTo>
                    <a:pt x="729" y="519"/>
                  </a:lnTo>
                  <a:lnTo>
                    <a:pt x="729" y="517"/>
                  </a:lnTo>
                  <a:lnTo>
                    <a:pt x="732" y="517"/>
                  </a:lnTo>
                  <a:lnTo>
                    <a:pt x="732" y="512"/>
                  </a:lnTo>
                  <a:lnTo>
                    <a:pt x="729" y="512"/>
                  </a:lnTo>
                  <a:lnTo>
                    <a:pt x="727" y="514"/>
                  </a:lnTo>
                  <a:lnTo>
                    <a:pt x="723" y="514"/>
                  </a:lnTo>
                  <a:lnTo>
                    <a:pt x="723" y="514"/>
                  </a:lnTo>
                  <a:lnTo>
                    <a:pt x="719" y="514"/>
                  </a:lnTo>
                  <a:lnTo>
                    <a:pt x="719" y="514"/>
                  </a:lnTo>
                  <a:close/>
                  <a:moveTo>
                    <a:pt x="723" y="451"/>
                  </a:moveTo>
                  <a:lnTo>
                    <a:pt x="721" y="455"/>
                  </a:lnTo>
                  <a:lnTo>
                    <a:pt x="721" y="455"/>
                  </a:lnTo>
                  <a:lnTo>
                    <a:pt x="723" y="457"/>
                  </a:lnTo>
                  <a:lnTo>
                    <a:pt x="723" y="460"/>
                  </a:lnTo>
                  <a:lnTo>
                    <a:pt x="723" y="462"/>
                  </a:lnTo>
                  <a:lnTo>
                    <a:pt x="723" y="468"/>
                  </a:lnTo>
                  <a:lnTo>
                    <a:pt x="725" y="472"/>
                  </a:lnTo>
                  <a:lnTo>
                    <a:pt x="725" y="479"/>
                  </a:lnTo>
                  <a:lnTo>
                    <a:pt x="723" y="483"/>
                  </a:lnTo>
                  <a:lnTo>
                    <a:pt x="723" y="487"/>
                  </a:lnTo>
                  <a:lnTo>
                    <a:pt x="725" y="489"/>
                  </a:lnTo>
                  <a:lnTo>
                    <a:pt x="727" y="487"/>
                  </a:lnTo>
                  <a:lnTo>
                    <a:pt x="727" y="481"/>
                  </a:lnTo>
                  <a:lnTo>
                    <a:pt x="729" y="479"/>
                  </a:lnTo>
                  <a:lnTo>
                    <a:pt x="729" y="474"/>
                  </a:lnTo>
                  <a:lnTo>
                    <a:pt x="725" y="470"/>
                  </a:lnTo>
                  <a:lnTo>
                    <a:pt x="725" y="462"/>
                  </a:lnTo>
                  <a:lnTo>
                    <a:pt x="727" y="457"/>
                  </a:lnTo>
                  <a:lnTo>
                    <a:pt x="725" y="453"/>
                  </a:lnTo>
                  <a:lnTo>
                    <a:pt x="723" y="451"/>
                  </a:lnTo>
                  <a:lnTo>
                    <a:pt x="723" y="451"/>
                  </a:lnTo>
                  <a:close/>
                  <a:moveTo>
                    <a:pt x="694" y="462"/>
                  </a:moveTo>
                  <a:lnTo>
                    <a:pt x="694" y="464"/>
                  </a:lnTo>
                  <a:lnTo>
                    <a:pt x="694" y="466"/>
                  </a:lnTo>
                  <a:lnTo>
                    <a:pt x="698" y="466"/>
                  </a:lnTo>
                  <a:lnTo>
                    <a:pt x="700" y="464"/>
                  </a:lnTo>
                  <a:lnTo>
                    <a:pt x="700" y="462"/>
                  </a:lnTo>
                  <a:lnTo>
                    <a:pt x="696" y="460"/>
                  </a:lnTo>
                  <a:lnTo>
                    <a:pt x="694" y="462"/>
                  </a:lnTo>
                  <a:lnTo>
                    <a:pt x="694" y="462"/>
                  </a:lnTo>
                  <a:close/>
                  <a:moveTo>
                    <a:pt x="689" y="455"/>
                  </a:moveTo>
                  <a:lnTo>
                    <a:pt x="691" y="457"/>
                  </a:lnTo>
                  <a:lnTo>
                    <a:pt x="694" y="457"/>
                  </a:lnTo>
                  <a:lnTo>
                    <a:pt x="691" y="453"/>
                  </a:lnTo>
                  <a:lnTo>
                    <a:pt x="689" y="453"/>
                  </a:lnTo>
                  <a:lnTo>
                    <a:pt x="689" y="455"/>
                  </a:lnTo>
                  <a:lnTo>
                    <a:pt x="689" y="455"/>
                  </a:lnTo>
                  <a:close/>
                  <a:moveTo>
                    <a:pt x="715" y="390"/>
                  </a:moveTo>
                  <a:lnTo>
                    <a:pt x="719" y="394"/>
                  </a:lnTo>
                  <a:lnTo>
                    <a:pt x="721" y="396"/>
                  </a:lnTo>
                  <a:lnTo>
                    <a:pt x="723" y="396"/>
                  </a:lnTo>
                  <a:lnTo>
                    <a:pt x="723" y="394"/>
                  </a:lnTo>
                  <a:lnTo>
                    <a:pt x="721" y="392"/>
                  </a:lnTo>
                  <a:lnTo>
                    <a:pt x="717" y="388"/>
                  </a:lnTo>
                  <a:lnTo>
                    <a:pt x="717" y="388"/>
                  </a:lnTo>
                  <a:lnTo>
                    <a:pt x="715" y="390"/>
                  </a:lnTo>
                  <a:lnTo>
                    <a:pt x="715" y="390"/>
                  </a:lnTo>
                  <a:close/>
                  <a:moveTo>
                    <a:pt x="740" y="405"/>
                  </a:moveTo>
                  <a:lnTo>
                    <a:pt x="740" y="405"/>
                  </a:lnTo>
                  <a:lnTo>
                    <a:pt x="742" y="407"/>
                  </a:lnTo>
                  <a:lnTo>
                    <a:pt x="744" y="407"/>
                  </a:lnTo>
                  <a:lnTo>
                    <a:pt x="746" y="405"/>
                  </a:lnTo>
                  <a:lnTo>
                    <a:pt x="744" y="403"/>
                  </a:lnTo>
                  <a:lnTo>
                    <a:pt x="746" y="398"/>
                  </a:lnTo>
                  <a:lnTo>
                    <a:pt x="746" y="396"/>
                  </a:lnTo>
                  <a:lnTo>
                    <a:pt x="746" y="392"/>
                  </a:lnTo>
                  <a:lnTo>
                    <a:pt x="742" y="398"/>
                  </a:lnTo>
                  <a:lnTo>
                    <a:pt x="742" y="401"/>
                  </a:lnTo>
                  <a:lnTo>
                    <a:pt x="740" y="405"/>
                  </a:lnTo>
                  <a:lnTo>
                    <a:pt x="740" y="405"/>
                  </a:lnTo>
                  <a:close/>
                  <a:moveTo>
                    <a:pt x="729" y="382"/>
                  </a:moveTo>
                  <a:lnTo>
                    <a:pt x="729" y="384"/>
                  </a:lnTo>
                  <a:lnTo>
                    <a:pt x="732" y="382"/>
                  </a:lnTo>
                  <a:lnTo>
                    <a:pt x="734" y="377"/>
                  </a:lnTo>
                  <a:lnTo>
                    <a:pt x="732" y="375"/>
                  </a:lnTo>
                  <a:lnTo>
                    <a:pt x="732" y="377"/>
                  </a:lnTo>
                  <a:lnTo>
                    <a:pt x="729" y="382"/>
                  </a:lnTo>
                  <a:lnTo>
                    <a:pt x="729" y="382"/>
                  </a:lnTo>
                  <a:close/>
                  <a:moveTo>
                    <a:pt x="732" y="367"/>
                  </a:moveTo>
                  <a:lnTo>
                    <a:pt x="732" y="369"/>
                  </a:lnTo>
                  <a:lnTo>
                    <a:pt x="732" y="371"/>
                  </a:lnTo>
                  <a:lnTo>
                    <a:pt x="734" y="369"/>
                  </a:lnTo>
                  <a:lnTo>
                    <a:pt x="734" y="367"/>
                  </a:lnTo>
                  <a:lnTo>
                    <a:pt x="732" y="367"/>
                  </a:lnTo>
                  <a:lnTo>
                    <a:pt x="732" y="367"/>
                  </a:lnTo>
                  <a:close/>
                  <a:moveTo>
                    <a:pt x="748" y="325"/>
                  </a:moveTo>
                  <a:lnTo>
                    <a:pt x="750" y="329"/>
                  </a:lnTo>
                  <a:lnTo>
                    <a:pt x="750" y="331"/>
                  </a:lnTo>
                  <a:lnTo>
                    <a:pt x="755" y="327"/>
                  </a:lnTo>
                  <a:lnTo>
                    <a:pt x="757" y="323"/>
                  </a:lnTo>
                  <a:lnTo>
                    <a:pt x="755" y="318"/>
                  </a:lnTo>
                  <a:lnTo>
                    <a:pt x="757" y="316"/>
                  </a:lnTo>
                  <a:lnTo>
                    <a:pt x="755" y="314"/>
                  </a:lnTo>
                  <a:lnTo>
                    <a:pt x="753" y="316"/>
                  </a:lnTo>
                  <a:lnTo>
                    <a:pt x="750" y="318"/>
                  </a:lnTo>
                  <a:lnTo>
                    <a:pt x="748" y="325"/>
                  </a:lnTo>
                  <a:lnTo>
                    <a:pt x="748" y="325"/>
                  </a:lnTo>
                  <a:close/>
                  <a:moveTo>
                    <a:pt x="738" y="268"/>
                  </a:moveTo>
                  <a:lnTo>
                    <a:pt x="738" y="268"/>
                  </a:lnTo>
                  <a:lnTo>
                    <a:pt x="740" y="266"/>
                  </a:lnTo>
                  <a:lnTo>
                    <a:pt x="744" y="266"/>
                  </a:lnTo>
                  <a:lnTo>
                    <a:pt x="748" y="261"/>
                  </a:lnTo>
                  <a:lnTo>
                    <a:pt x="748" y="257"/>
                  </a:lnTo>
                  <a:lnTo>
                    <a:pt x="744" y="255"/>
                  </a:lnTo>
                  <a:lnTo>
                    <a:pt x="738" y="257"/>
                  </a:lnTo>
                  <a:lnTo>
                    <a:pt x="738" y="264"/>
                  </a:lnTo>
                  <a:lnTo>
                    <a:pt x="738" y="268"/>
                  </a:lnTo>
                  <a:lnTo>
                    <a:pt x="738" y="268"/>
                  </a:lnTo>
                  <a:close/>
                  <a:moveTo>
                    <a:pt x="778" y="156"/>
                  </a:moveTo>
                  <a:lnTo>
                    <a:pt x="780" y="156"/>
                  </a:lnTo>
                  <a:lnTo>
                    <a:pt x="780" y="152"/>
                  </a:lnTo>
                  <a:lnTo>
                    <a:pt x="780" y="146"/>
                  </a:lnTo>
                  <a:lnTo>
                    <a:pt x="780" y="143"/>
                  </a:lnTo>
                  <a:lnTo>
                    <a:pt x="780" y="139"/>
                  </a:lnTo>
                  <a:lnTo>
                    <a:pt x="776" y="139"/>
                  </a:lnTo>
                  <a:lnTo>
                    <a:pt x="776" y="143"/>
                  </a:lnTo>
                  <a:lnTo>
                    <a:pt x="778" y="143"/>
                  </a:lnTo>
                  <a:lnTo>
                    <a:pt x="778" y="148"/>
                  </a:lnTo>
                  <a:lnTo>
                    <a:pt x="776" y="152"/>
                  </a:lnTo>
                  <a:lnTo>
                    <a:pt x="778" y="156"/>
                  </a:lnTo>
                  <a:lnTo>
                    <a:pt x="778" y="156"/>
                  </a:lnTo>
                  <a:close/>
                  <a:moveTo>
                    <a:pt x="765" y="169"/>
                  </a:moveTo>
                  <a:lnTo>
                    <a:pt x="765" y="169"/>
                  </a:lnTo>
                  <a:lnTo>
                    <a:pt x="767" y="171"/>
                  </a:lnTo>
                  <a:lnTo>
                    <a:pt x="769" y="167"/>
                  </a:lnTo>
                  <a:lnTo>
                    <a:pt x="769" y="160"/>
                  </a:lnTo>
                  <a:lnTo>
                    <a:pt x="767" y="158"/>
                  </a:lnTo>
                  <a:lnTo>
                    <a:pt x="765" y="160"/>
                  </a:lnTo>
                  <a:lnTo>
                    <a:pt x="763" y="165"/>
                  </a:lnTo>
                  <a:lnTo>
                    <a:pt x="765" y="169"/>
                  </a:lnTo>
                  <a:lnTo>
                    <a:pt x="765" y="169"/>
                  </a:lnTo>
                  <a:close/>
                  <a:moveTo>
                    <a:pt x="759" y="158"/>
                  </a:moveTo>
                  <a:lnTo>
                    <a:pt x="761" y="160"/>
                  </a:lnTo>
                  <a:lnTo>
                    <a:pt x="763" y="156"/>
                  </a:lnTo>
                  <a:lnTo>
                    <a:pt x="763" y="152"/>
                  </a:lnTo>
                  <a:lnTo>
                    <a:pt x="765" y="152"/>
                  </a:lnTo>
                  <a:lnTo>
                    <a:pt x="765" y="148"/>
                  </a:lnTo>
                  <a:lnTo>
                    <a:pt x="763" y="146"/>
                  </a:lnTo>
                  <a:lnTo>
                    <a:pt x="761" y="146"/>
                  </a:lnTo>
                  <a:lnTo>
                    <a:pt x="759" y="150"/>
                  </a:lnTo>
                  <a:lnTo>
                    <a:pt x="759" y="154"/>
                  </a:lnTo>
                  <a:lnTo>
                    <a:pt x="759" y="158"/>
                  </a:lnTo>
                  <a:lnTo>
                    <a:pt x="759" y="158"/>
                  </a:lnTo>
                  <a:close/>
                  <a:moveTo>
                    <a:pt x="550" y="11"/>
                  </a:moveTo>
                  <a:lnTo>
                    <a:pt x="550" y="13"/>
                  </a:lnTo>
                  <a:lnTo>
                    <a:pt x="552" y="11"/>
                  </a:lnTo>
                  <a:lnTo>
                    <a:pt x="552" y="6"/>
                  </a:lnTo>
                  <a:lnTo>
                    <a:pt x="552" y="4"/>
                  </a:lnTo>
                  <a:lnTo>
                    <a:pt x="550" y="4"/>
                  </a:lnTo>
                  <a:lnTo>
                    <a:pt x="548" y="9"/>
                  </a:lnTo>
                  <a:lnTo>
                    <a:pt x="550" y="11"/>
                  </a:lnTo>
                  <a:lnTo>
                    <a:pt x="550" y="11"/>
                  </a:lnTo>
                  <a:close/>
                  <a:moveTo>
                    <a:pt x="550" y="19"/>
                  </a:moveTo>
                  <a:lnTo>
                    <a:pt x="550" y="19"/>
                  </a:lnTo>
                  <a:lnTo>
                    <a:pt x="554" y="19"/>
                  </a:lnTo>
                  <a:lnTo>
                    <a:pt x="557" y="17"/>
                  </a:lnTo>
                  <a:lnTo>
                    <a:pt x="557" y="15"/>
                  </a:lnTo>
                  <a:lnTo>
                    <a:pt x="554" y="15"/>
                  </a:lnTo>
                  <a:lnTo>
                    <a:pt x="550" y="17"/>
                  </a:lnTo>
                  <a:lnTo>
                    <a:pt x="550" y="19"/>
                  </a:lnTo>
                  <a:lnTo>
                    <a:pt x="550" y="19"/>
                  </a:lnTo>
                  <a:close/>
                  <a:moveTo>
                    <a:pt x="533" y="19"/>
                  </a:moveTo>
                  <a:lnTo>
                    <a:pt x="535" y="23"/>
                  </a:lnTo>
                  <a:lnTo>
                    <a:pt x="538" y="25"/>
                  </a:lnTo>
                  <a:lnTo>
                    <a:pt x="540" y="25"/>
                  </a:lnTo>
                  <a:lnTo>
                    <a:pt x="542" y="23"/>
                  </a:lnTo>
                  <a:lnTo>
                    <a:pt x="544" y="21"/>
                  </a:lnTo>
                  <a:lnTo>
                    <a:pt x="538" y="17"/>
                  </a:lnTo>
                  <a:lnTo>
                    <a:pt x="538" y="15"/>
                  </a:lnTo>
                  <a:lnTo>
                    <a:pt x="535" y="13"/>
                  </a:lnTo>
                  <a:lnTo>
                    <a:pt x="535" y="13"/>
                  </a:lnTo>
                  <a:lnTo>
                    <a:pt x="533" y="17"/>
                  </a:lnTo>
                  <a:lnTo>
                    <a:pt x="533" y="17"/>
                  </a:lnTo>
                  <a:lnTo>
                    <a:pt x="533" y="19"/>
                  </a:lnTo>
                  <a:lnTo>
                    <a:pt x="533" y="19"/>
                  </a:lnTo>
                  <a:close/>
                  <a:moveTo>
                    <a:pt x="523" y="23"/>
                  </a:moveTo>
                  <a:lnTo>
                    <a:pt x="523" y="25"/>
                  </a:lnTo>
                  <a:lnTo>
                    <a:pt x="525" y="28"/>
                  </a:lnTo>
                  <a:lnTo>
                    <a:pt x="527" y="25"/>
                  </a:lnTo>
                  <a:lnTo>
                    <a:pt x="527" y="23"/>
                  </a:lnTo>
                  <a:lnTo>
                    <a:pt x="525" y="21"/>
                  </a:lnTo>
                  <a:lnTo>
                    <a:pt x="523" y="23"/>
                  </a:lnTo>
                  <a:lnTo>
                    <a:pt x="523" y="23"/>
                  </a:lnTo>
                  <a:close/>
                  <a:moveTo>
                    <a:pt x="464" y="38"/>
                  </a:moveTo>
                  <a:lnTo>
                    <a:pt x="466" y="42"/>
                  </a:lnTo>
                  <a:lnTo>
                    <a:pt x="468" y="44"/>
                  </a:lnTo>
                  <a:lnTo>
                    <a:pt x="472" y="49"/>
                  </a:lnTo>
                  <a:lnTo>
                    <a:pt x="476" y="51"/>
                  </a:lnTo>
                  <a:lnTo>
                    <a:pt x="476" y="44"/>
                  </a:lnTo>
                  <a:lnTo>
                    <a:pt x="479" y="40"/>
                  </a:lnTo>
                  <a:lnTo>
                    <a:pt x="479" y="40"/>
                  </a:lnTo>
                  <a:lnTo>
                    <a:pt x="479" y="38"/>
                  </a:lnTo>
                  <a:lnTo>
                    <a:pt x="476" y="36"/>
                  </a:lnTo>
                  <a:lnTo>
                    <a:pt x="472" y="32"/>
                  </a:lnTo>
                  <a:lnTo>
                    <a:pt x="470" y="32"/>
                  </a:lnTo>
                  <a:lnTo>
                    <a:pt x="468" y="34"/>
                  </a:lnTo>
                  <a:lnTo>
                    <a:pt x="468" y="36"/>
                  </a:lnTo>
                  <a:lnTo>
                    <a:pt x="470" y="38"/>
                  </a:lnTo>
                  <a:lnTo>
                    <a:pt x="468" y="40"/>
                  </a:lnTo>
                  <a:lnTo>
                    <a:pt x="466" y="38"/>
                  </a:lnTo>
                  <a:lnTo>
                    <a:pt x="464" y="38"/>
                  </a:lnTo>
                  <a:lnTo>
                    <a:pt x="464" y="38"/>
                  </a:lnTo>
                  <a:close/>
                  <a:moveTo>
                    <a:pt x="460" y="42"/>
                  </a:moveTo>
                  <a:lnTo>
                    <a:pt x="462" y="49"/>
                  </a:lnTo>
                  <a:lnTo>
                    <a:pt x="464" y="49"/>
                  </a:lnTo>
                  <a:lnTo>
                    <a:pt x="464" y="44"/>
                  </a:lnTo>
                  <a:lnTo>
                    <a:pt x="462" y="40"/>
                  </a:lnTo>
                  <a:lnTo>
                    <a:pt x="460" y="42"/>
                  </a:lnTo>
                  <a:lnTo>
                    <a:pt x="460" y="42"/>
                  </a:lnTo>
                  <a:close/>
                  <a:moveTo>
                    <a:pt x="441" y="42"/>
                  </a:moveTo>
                  <a:lnTo>
                    <a:pt x="441" y="44"/>
                  </a:lnTo>
                  <a:lnTo>
                    <a:pt x="447" y="44"/>
                  </a:lnTo>
                  <a:lnTo>
                    <a:pt x="447" y="46"/>
                  </a:lnTo>
                  <a:lnTo>
                    <a:pt x="451" y="46"/>
                  </a:lnTo>
                  <a:lnTo>
                    <a:pt x="451" y="44"/>
                  </a:lnTo>
                  <a:lnTo>
                    <a:pt x="449" y="42"/>
                  </a:lnTo>
                  <a:lnTo>
                    <a:pt x="447" y="42"/>
                  </a:lnTo>
                  <a:lnTo>
                    <a:pt x="447" y="38"/>
                  </a:lnTo>
                  <a:lnTo>
                    <a:pt x="443" y="36"/>
                  </a:lnTo>
                  <a:lnTo>
                    <a:pt x="441" y="40"/>
                  </a:lnTo>
                  <a:lnTo>
                    <a:pt x="441" y="42"/>
                  </a:lnTo>
                  <a:lnTo>
                    <a:pt x="441" y="42"/>
                  </a:lnTo>
                  <a:close/>
                  <a:moveTo>
                    <a:pt x="428" y="78"/>
                  </a:moveTo>
                  <a:lnTo>
                    <a:pt x="430" y="78"/>
                  </a:lnTo>
                  <a:lnTo>
                    <a:pt x="432" y="78"/>
                  </a:lnTo>
                  <a:lnTo>
                    <a:pt x="434" y="76"/>
                  </a:lnTo>
                  <a:lnTo>
                    <a:pt x="432" y="72"/>
                  </a:lnTo>
                  <a:lnTo>
                    <a:pt x="430" y="68"/>
                  </a:lnTo>
                  <a:lnTo>
                    <a:pt x="428" y="65"/>
                  </a:lnTo>
                  <a:lnTo>
                    <a:pt x="426" y="65"/>
                  </a:lnTo>
                  <a:lnTo>
                    <a:pt x="426" y="68"/>
                  </a:lnTo>
                  <a:lnTo>
                    <a:pt x="426" y="72"/>
                  </a:lnTo>
                  <a:lnTo>
                    <a:pt x="426" y="76"/>
                  </a:lnTo>
                  <a:lnTo>
                    <a:pt x="428" y="78"/>
                  </a:lnTo>
                  <a:lnTo>
                    <a:pt x="428" y="78"/>
                  </a:lnTo>
                  <a:close/>
                  <a:moveTo>
                    <a:pt x="434" y="116"/>
                  </a:moveTo>
                  <a:lnTo>
                    <a:pt x="441" y="116"/>
                  </a:lnTo>
                  <a:lnTo>
                    <a:pt x="441" y="114"/>
                  </a:lnTo>
                  <a:lnTo>
                    <a:pt x="441" y="110"/>
                  </a:lnTo>
                  <a:lnTo>
                    <a:pt x="439" y="110"/>
                  </a:lnTo>
                  <a:lnTo>
                    <a:pt x="439" y="106"/>
                  </a:lnTo>
                  <a:lnTo>
                    <a:pt x="436" y="106"/>
                  </a:lnTo>
                  <a:lnTo>
                    <a:pt x="432" y="106"/>
                  </a:lnTo>
                  <a:lnTo>
                    <a:pt x="430" y="110"/>
                  </a:lnTo>
                  <a:lnTo>
                    <a:pt x="430" y="112"/>
                  </a:lnTo>
                  <a:lnTo>
                    <a:pt x="432" y="116"/>
                  </a:lnTo>
                  <a:lnTo>
                    <a:pt x="434" y="116"/>
                  </a:lnTo>
                  <a:lnTo>
                    <a:pt x="434" y="116"/>
                  </a:lnTo>
                  <a:close/>
                  <a:moveTo>
                    <a:pt x="434" y="120"/>
                  </a:moveTo>
                  <a:lnTo>
                    <a:pt x="434" y="124"/>
                  </a:lnTo>
                  <a:lnTo>
                    <a:pt x="434" y="127"/>
                  </a:lnTo>
                  <a:lnTo>
                    <a:pt x="434" y="131"/>
                  </a:lnTo>
                  <a:lnTo>
                    <a:pt x="441" y="135"/>
                  </a:lnTo>
                  <a:lnTo>
                    <a:pt x="443" y="133"/>
                  </a:lnTo>
                  <a:lnTo>
                    <a:pt x="441" y="124"/>
                  </a:lnTo>
                  <a:lnTo>
                    <a:pt x="439" y="120"/>
                  </a:lnTo>
                  <a:lnTo>
                    <a:pt x="436" y="120"/>
                  </a:lnTo>
                  <a:lnTo>
                    <a:pt x="434" y="120"/>
                  </a:lnTo>
                  <a:lnTo>
                    <a:pt x="434" y="120"/>
                  </a:lnTo>
                  <a:close/>
                  <a:moveTo>
                    <a:pt x="380" y="82"/>
                  </a:moveTo>
                  <a:lnTo>
                    <a:pt x="380" y="82"/>
                  </a:lnTo>
                  <a:lnTo>
                    <a:pt x="380" y="80"/>
                  </a:lnTo>
                  <a:lnTo>
                    <a:pt x="380" y="78"/>
                  </a:lnTo>
                  <a:lnTo>
                    <a:pt x="377" y="76"/>
                  </a:lnTo>
                  <a:lnTo>
                    <a:pt x="375" y="76"/>
                  </a:lnTo>
                  <a:lnTo>
                    <a:pt x="375" y="80"/>
                  </a:lnTo>
                  <a:lnTo>
                    <a:pt x="380" y="82"/>
                  </a:lnTo>
                  <a:lnTo>
                    <a:pt x="380" y="82"/>
                  </a:lnTo>
                  <a:close/>
                  <a:moveTo>
                    <a:pt x="371" y="108"/>
                  </a:moveTo>
                  <a:lnTo>
                    <a:pt x="373" y="110"/>
                  </a:lnTo>
                  <a:lnTo>
                    <a:pt x="373" y="106"/>
                  </a:lnTo>
                  <a:lnTo>
                    <a:pt x="373" y="99"/>
                  </a:lnTo>
                  <a:lnTo>
                    <a:pt x="369" y="95"/>
                  </a:lnTo>
                  <a:lnTo>
                    <a:pt x="369" y="89"/>
                  </a:lnTo>
                  <a:lnTo>
                    <a:pt x="371" y="82"/>
                  </a:lnTo>
                  <a:lnTo>
                    <a:pt x="371" y="78"/>
                  </a:lnTo>
                  <a:lnTo>
                    <a:pt x="369" y="74"/>
                  </a:lnTo>
                  <a:lnTo>
                    <a:pt x="369" y="68"/>
                  </a:lnTo>
                  <a:lnTo>
                    <a:pt x="367" y="63"/>
                  </a:lnTo>
                  <a:lnTo>
                    <a:pt x="363" y="68"/>
                  </a:lnTo>
                  <a:lnTo>
                    <a:pt x="365" y="78"/>
                  </a:lnTo>
                  <a:lnTo>
                    <a:pt x="363" y="82"/>
                  </a:lnTo>
                  <a:lnTo>
                    <a:pt x="363" y="87"/>
                  </a:lnTo>
                  <a:lnTo>
                    <a:pt x="367" y="95"/>
                  </a:lnTo>
                  <a:lnTo>
                    <a:pt x="367" y="101"/>
                  </a:lnTo>
                  <a:lnTo>
                    <a:pt x="371" y="108"/>
                  </a:lnTo>
                  <a:lnTo>
                    <a:pt x="371" y="108"/>
                  </a:lnTo>
                  <a:close/>
                  <a:moveTo>
                    <a:pt x="156" y="139"/>
                  </a:moveTo>
                  <a:lnTo>
                    <a:pt x="158" y="141"/>
                  </a:lnTo>
                  <a:lnTo>
                    <a:pt x="158" y="146"/>
                  </a:lnTo>
                  <a:lnTo>
                    <a:pt x="160" y="146"/>
                  </a:lnTo>
                  <a:lnTo>
                    <a:pt x="162" y="141"/>
                  </a:lnTo>
                  <a:lnTo>
                    <a:pt x="158" y="139"/>
                  </a:lnTo>
                  <a:lnTo>
                    <a:pt x="156" y="139"/>
                  </a:lnTo>
                  <a:lnTo>
                    <a:pt x="156" y="139"/>
                  </a:lnTo>
                  <a:close/>
                  <a:moveTo>
                    <a:pt x="19" y="314"/>
                  </a:moveTo>
                  <a:lnTo>
                    <a:pt x="21" y="316"/>
                  </a:lnTo>
                  <a:lnTo>
                    <a:pt x="28" y="318"/>
                  </a:lnTo>
                  <a:lnTo>
                    <a:pt x="30" y="318"/>
                  </a:lnTo>
                  <a:lnTo>
                    <a:pt x="34" y="318"/>
                  </a:lnTo>
                  <a:lnTo>
                    <a:pt x="32" y="316"/>
                  </a:lnTo>
                  <a:lnTo>
                    <a:pt x="30" y="316"/>
                  </a:lnTo>
                  <a:lnTo>
                    <a:pt x="25" y="312"/>
                  </a:lnTo>
                  <a:lnTo>
                    <a:pt x="23" y="312"/>
                  </a:lnTo>
                  <a:lnTo>
                    <a:pt x="19" y="312"/>
                  </a:lnTo>
                  <a:lnTo>
                    <a:pt x="19" y="314"/>
                  </a:lnTo>
                  <a:lnTo>
                    <a:pt x="19" y="314"/>
                  </a:lnTo>
                  <a:close/>
                  <a:moveTo>
                    <a:pt x="0" y="314"/>
                  </a:moveTo>
                  <a:lnTo>
                    <a:pt x="4" y="318"/>
                  </a:lnTo>
                  <a:lnTo>
                    <a:pt x="9" y="318"/>
                  </a:lnTo>
                  <a:lnTo>
                    <a:pt x="13" y="320"/>
                  </a:lnTo>
                  <a:lnTo>
                    <a:pt x="17" y="318"/>
                  </a:lnTo>
                  <a:lnTo>
                    <a:pt x="13" y="314"/>
                  </a:lnTo>
                  <a:lnTo>
                    <a:pt x="6" y="312"/>
                  </a:lnTo>
                  <a:lnTo>
                    <a:pt x="2" y="312"/>
                  </a:lnTo>
                  <a:lnTo>
                    <a:pt x="0" y="314"/>
                  </a:lnTo>
                  <a:lnTo>
                    <a:pt x="0" y="314"/>
                  </a:lnTo>
                  <a:close/>
                  <a:moveTo>
                    <a:pt x="152" y="479"/>
                  </a:moveTo>
                  <a:lnTo>
                    <a:pt x="152" y="483"/>
                  </a:lnTo>
                  <a:lnTo>
                    <a:pt x="154" y="483"/>
                  </a:lnTo>
                  <a:lnTo>
                    <a:pt x="156" y="481"/>
                  </a:lnTo>
                  <a:lnTo>
                    <a:pt x="154" y="479"/>
                  </a:lnTo>
                  <a:lnTo>
                    <a:pt x="152" y="479"/>
                  </a:lnTo>
                  <a:lnTo>
                    <a:pt x="152" y="479"/>
                  </a:lnTo>
                  <a:close/>
                  <a:moveTo>
                    <a:pt x="154" y="498"/>
                  </a:moveTo>
                  <a:lnTo>
                    <a:pt x="156" y="498"/>
                  </a:lnTo>
                  <a:lnTo>
                    <a:pt x="158" y="498"/>
                  </a:lnTo>
                  <a:lnTo>
                    <a:pt x="165" y="498"/>
                  </a:lnTo>
                  <a:lnTo>
                    <a:pt x="167" y="500"/>
                  </a:lnTo>
                  <a:lnTo>
                    <a:pt x="169" y="502"/>
                  </a:lnTo>
                  <a:lnTo>
                    <a:pt x="169" y="498"/>
                  </a:lnTo>
                  <a:lnTo>
                    <a:pt x="167" y="495"/>
                  </a:lnTo>
                  <a:lnTo>
                    <a:pt x="162" y="495"/>
                  </a:lnTo>
                  <a:lnTo>
                    <a:pt x="160" y="495"/>
                  </a:lnTo>
                  <a:lnTo>
                    <a:pt x="156" y="493"/>
                  </a:lnTo>
                  <a:lnTo>
                    <a:pt x="154" y="493"/>
                  </a:lnTo>
                  <a:lnTo>
                    <a:pt x="152" y="495"/>
                  </a:lnTo>
                  <a:lnTo>
                    <a:pt x="154" y="498"/>
                  </a:lnTo>
                  <a:lnTo>
                    <a:pt x="154" y="498"/>
                  </a:lnTo>
                  <a:close/>
                  <a:moveTo>
                    <a:pt x="158" y="502"/>
                  </a:moveTo>
                  <a:lnTo>
                    <a:pt x="160" y="504"/>
                  </a:lnTo>
                  <a:lnTo>
                    <a:pt x="160" y="504"/>
                  </a:lnTo>
                  <a:lnTo>
                    <a:pt x="160" y="502"/>
                  </a:lnTo>
                  <a:lnTo>
                    <a:pt x="158" y="502"/>
                  </a:lnTo>
                  <a:lnTo>
                    <a:pt x="158" y="502"/>
                  </a:lnTo>
                  <a:close/>
                  <a:moveTo>
                    <a:pt x="160" y="529"/>
                  </a:moveTo>
                  <a:lnTo>
                    <a:pt x="160" y="531"/>
                  </a:lnTo>
                  <a:lnTo>
                    <a:pt x="162" y="531"/>
                  </a:lnTo>
                  <a:lnTo>
                    <a:pt x="165" y="533"/>
                  </a:lnTo>
                  <a:lnTo>
                    <a:pt x="167" y="531"/>
                  </a:lnTo>
                  <a:lnTo>
                    <a:pt x="167" y="529"/>
                  </a:lnTo>
                  <a:lnTo>
                    <a:pt x="162" y="527"/>
                  </a:lnTo>
                  <a:lnTo>
                    <a:pt x="160" y="527"/>
                  </a:lnTo>
                  <a:lnTo>
                    <a:pt x="160" y="529"/>
                  </a:lnTo>
                  <a:lnTo>
                    <a:pt x="160" y="529"/>
                  </a:lnTo>
                  <a:close/>
                  <a:moveTo>
                    <a:pt x="156" y="538"/>
                  </a:moveTo>
                  <a:lnTo>
                    <a:pt x="156" y="540"/>
                  </a:lnTo>
                  <a:lnTo>
                    <a:pt x="160" y="540"/>
                  </a:lnTo>
                  <a:lnTo>
                    <a:pt x="162" y="538"/>
                  </a:lnTo>
                  <a:lnTo>
                    <a:pt x="158" y="538"/>
                  </a:lnTo>
                  <a:lnTo>
                    <a:pt x="156" y="535"/>
                  </a:lnTo>
                  <a:lnTo>
                    <a:pt x="156" y="538"/>
                  </a:lnTo>
                  <a:lnTo>
                    <a:pt x="156" y="538"/>
                  </a:lnTo>
                  <a:close/>
                  <a:moveTo>
                    <a:pt x="160" y="554"/>
                  </a:moveTo>
                  <a:lnTo>
                    <a:pt x="162" y="554"/>
                  </a:lnTo>
                  <a:lnTo>
                    <a:pt x="162" y="552"/>
                  </a:lnTo>
                  <a:lnTo>
                    <a:pt x="162" y="550"/>
                  </a:lnTo>
                  <a:lnTo>
                    <a:pt x="160" y="548"/>
                  </a:lnTo>
                  <a:lnTo>
                    <a:pt x="160" y="550"/>
                  </a:lnTo>
                  <a:lnTo>
                    <a:pt x="160" y="554"/>
                  </a:lnTo>
                  <a:lnTo>
                    <a:pt x="160" y="554"/>
                  </a:lnTo>
                  <a:close/>
                  <a:moveTo>
                    <a:pt x="167" y="559"/>
                  </a:moveTo>
                  <a:lnTo>
                    <a:pt x="167" y="559"/>
                  </a:lnTo>
                  <a:lnTo>
                    <a:pt x="167" y="559"/>
                  </a:lnTo>
                  <a:lnTo>
                    <a:pt x="167" y="559"/>
                  </a:lnTo>
                  <a:lnTo>
                    <a:pt x="167" y="559"/>
                  </a:lnTo>
                  <a:lnTo>
                    <a:pt x="167" y="559"/>
                  </a:lnTo>
                  <a:close/>
                  <a:moveTo>
                    <a:pt x="154" y="561"/>
                  </a:moveTo>
                  <a:lnTo>
                    <a:pt x="156" y="559"/>
                  </a:lnTo>
                  <a:lnTo>
                    <a:pt x="156" y="557"/>
                  </a:lnTo>
                  <a:lnTo>
                    <a:pt x="154" y="559"/>
                  </a:lnTo>
                  <a:lnTo>
                    <a:pt x="154" y="561"/>
                  </a:lnTo>
                  <a:lnTo>
                    <a:pt x="154" y="561"/>
                  </a:lnTo>
                  <a:close/>
                  <a:moveTo>
                    <a:pt x="160" y="559"/>
                  </a:moveTo>
                  <a:lnTo>
                    <a:pt x="160" y="561"/>
                  </a:lnTo>
                  <a:lnTo>
                    <a:pt x="162" y="559"/>
                  </a:lnTo>
                  <a:lnTo>
                    <a:pt x="160" y="559"/>
                  </a:lnTo>
                  <a:lnTo>
                    <a:pt x="160" y="559"/>
                  </a:lnTo>
                  <a:lnTo>
                    <a:pt x="160" y="559"/>
                  </a:lnTo>
                  <a:close/>
                  <a:moveTo>
                    <a:pt x="158" y="565"/>
                  </a:moveTo>
                  <a:lnTo>
                    <a:pt x="160" y="563"/>
                  </a:lnTo>
                  <a:lnTo>
                    <a:pt x="160" y="563"/>
                  </a:lnTo>
                  <a:lnTo>
                    <a:pt x="158" y="563"/>
                  </a:lnTo>
                  <a:lnTo>
                    <a:pt x="158" y="565"/>
                  </a:lnTo>
                  <a:lnTo>
                    <a:pt x="158" y="565"/>
                  </a:lnTo>
                  <a:close/>
                  <a:moveTo>
                    <a:pt x="160" y="571"/>
                  </a:moveTo>
                  <a:lnTo>
                    <a:pt x="162" y="569"/>
                  </a:lnTo>
                  <a:lnTo>
                    <a:pt x="160" y="569"/>
                  </a:lnTo>
                  <a:lnTo>
                    <a:pt x="158" y="569"/>
                  </a:lnTo>
                  <a:lnTo>
                    <a:pt x="158" y="571"/>
                  </a:lnTo>
                  <a:lnTo>
                    <a:pt x="160" y="571"/>
                  </a:lnTo>
                  <a:lnTo>
                    <a:pt x="160" y="571"/>
                  </a:lnTo>
                  <a:close/>
                  <a:moveTo>
                    <a:pt x="165" y="573"/>
                  </a:moveTo>
                  <a:lnTo>
                    <a:pt x="167" y="573"/>
                  </a:lnTo>
                  <a:lnTo>
                    <a:pt x="167" y="573"/>
                  </a:lnTo>
                  <a:lnTo>
                    <a:pt x="165" y="571"/>
                  </a:lnTo>
                  <a:lnTo>
                    <a:pt x="162" y="573"/>
                  </a:lnTo>
                  <a:lnTo>
                    <a:pt x="162" y="573"/>
                  </a:lnTo>
                  <a:lnTo>
                    <a:pt x="165" y="573"/>
                  </a:lnTo>
                  <a:lnTo>
                    <a:pt x="165" y="573"/>
                  </a:lnTo>
                  <a:close/>
                  <a:moveTo>
                    <a:pt x="152" y="584"/>
                  </a:moveTo>
                  <a:lnTo>
                    <a:pt x="154" y="584"/>
                  </a:lnTo>
                  <a:lnTo>
                    <a:pt x="156" y="584"/>
                  </a:lnTo>
                  <a:lnTo>
                    <a:pt x="156" y="582"/>
                  </a:lnTo>
                  <a:lnTo>
                    <a:pt x="152" y="582"/>
                  </a:lnTo>
                  <a:lnTo>
                    <a:pt x="150" y="584"/>
                  </a:lnTo>
                  <a:lnTo>
                    <a:pt x="152" y="584"/>
                  </a:lnTo>
                  <a:lnTo>
                    <a:pt x="152" y="584"/>
                  </a:lnTo>
                  <a:close/>
                  <a:moveTo>
                    <a:pt x="158" y="590"/>
                  </a:moveTo>
                  <a:lnTo>
                    <a:pt x="165" y="586"/>
                  </a:lnTo>
                  <a:lnTo>
                    <a:pt x="169" y="582"/>
                  </a:lnTo>
                  <a:lnTo>
                    <a:pt x="167" y="580"/>
                  </a:lnTo>
                  <a:lnTo>
                    <a:pt x="165" y="580"/>
                  </a:lnTo>
                  <a:lnTo>
                    <a:pt x="160" y="584"/>
                  </a:lnTo>
                  <a:lnTo>
                    <a:pt x="158" y="584"/>
                  </a:lnTo>
                  <a:lnTo>
                    <a:pt x="156" y="586"/>
                  </a:lnTo>
                  <a:lnTo>
                    <a:pt x="156" y="588"/>
                  </a:lnTo>
                  <a:lnTo>
                    <a:pt x="156" y="590"/>
                  </a:lnTo>
                  <a:lnTo>
                    <a:pt x="156" y="592"/>
                  </a:lnTo>
                  <a:lnTo>
                    <a:pt x="156" y="592"/>
                  </a:lnTo>
                  <a:lnTo>
                    <a:pt x="158" y="590"/>
                  </a:lnTo>
                  <a:lnTo>
                    <a:pt x="158" y="590"/>
                  </a:lnTo>
                  <a:close/>
                  <a:moveTo>
                    <a:pt x="165" y="590"/>
                  </a:moveTo>
                  <a:lnTo>
                    <a:pt x="165" y="590"/>
                  </a:lnTo>
                  <a:lnTo>
                    <a:pt x="167" y="588"/>
                  </a:lnTo>
                  <a:lnTo>
                    <a:pt x="167" y="588"/>
                  </a:lnTo>
                  <a:lnTo>
                    <a:pt x="165" y="590"/>
                  </a:lnTo>
                  <a:lnTo>
                    <a:pt x="165" y="590"/>
                  </a:lnTo>
                  <a:close/>
                  <a:moveTo>
                    <a:pt x="162" y="594"/>
                  </a:moveTo>
                  <a:lnTo>
                    <a:pt x="165" y="592"/>
                  </a:lnTo>
                  <a:lnTo>
                    <a:pt x="162" y="592"/>
                  </a:lnTo>
                  <a:lnTo>
                    <a:pt x="160" y="592"/>
                  </a:lnTo>
                  <a:lnTo>
                    <a:pt x="162" y="594"/>
                  </a:lnTo>
                  <a:lnTo>
                    <a:pt x="162" y="594"/>
                  </a:lnTo>
                  <a:close/>
                  <a:moveTo>
                    <a:pt x="156" y="597"/>
                  </a:moveTo>
                  <a:lnTo>
                    <a:pt x="158" y="594"/>
                  </a:lnTo>
                  <a:lnTo>
                    <a:pt x="156" y="592"/>
                  </a:lnTo>
                  <a:lnTo>
                    <a:pt x="154" y="594"/>
                  </a:lnTo>
                  <a:lnTo>
                    <a:pt x="154" y="594"/>
                  </a:lnTo>
                  <a:lnTo>
                    <a:pt x="156" y="597"/>
                  </a:lnTo>
                  <a:lnTo>
                    <a:pt x="156" y="597"/>
                  </a:lnTo>
                  <a:close/>
                  <a:moveTo>
                    <a:pt x="150" y="609"/>
                  </a:moveTo>
                  <a:lnTo>
                    <a:pt x="150" y="611"/>
                  </a:lnTo>
                  <a:lnTo>
                    <a:pt x="152" y="611"/>
                  </a:lnTo>
                  <a:lnTo>
                    <a:pt x="154" y="609"/>
                  </a:lnTo>
                  <a:lnTo>
                    <a:pt x="158" y="607"/>
                  </a:lnTo>
                  <a:lnTo>
                    <a:pt x="160" y="605"/>
                  </a:lnTo>
                  <a:lnTo>
                    <a:pt x="158" y="605"/>
                  </a:lnTo>
                  <a:lnTo>
                    <a:pt x="156" y="605"/>
                  </a:lnTo>
                  <a:lnTo>
                    <a:pt x="152" y="605"/>
                  </a:lnTo>
                  <a:lnTo>
                    <a:pt x="152" y="607"/>
                  </a:lnTo>
                  <a:lnTo>
                    <a:pt x="152" y="607"/>
                  </a:lnTo>
                  <a:lnTo>
                    <a:pt x="150" y="609"/>
                  </a:lnTo>
                  <a:lnTo>
                    <a:pt x="150" y="609"/>
                  </a:lnTo>
                  <a:close/>
                  <a:moveTo>
                    <a:pt x="146" y="622"/>
                  </a:moveTo>
                  <a:lnTo>
                    <a:pt x="148" y="624"/>
                  </a:lnTo>
                  <a:lnTo>
                    <a:pt x="150" y="624"/>
                  </a:lnTo>
                  <a:lnTo>
                    <a:pt x="152" y="624"/>
                  </a:lnTo>
                  <a:lnTo>
                    <a:pt x="148" y="620"/>
                  </a:lnTo>
                  <a:lnTo>
                    <a:pt x="146" y="622"/>
                  </a:lnTo>
                  <a:lnTo>
                    <a:pt x="146" y="622"/>
                  </a:lnTo>
                  <a:close/>
                  <a:moveTo>
                    <a:pt x="234" y="1081"/>
                  </a:moveTo>
                  <a:lnTo>
                    <a:pt x="236" y="1077"/>
                  </a:lnTo>
                  <a:lnTo>
                    <a:pt x="240" y="1077"/>
                  </a:lnTo>
                  <a:lnTo>
                    <a:pt x="240" y="1079"/>
                  </a:lnTo>
                  <a:lnTo>
                    <a:pt x="240" y="1081"/>
                  </a:lnTo>
                  <a:lnTo>
                    <a:pt x="236" y="1081"/>
                  </a:lnTo>
                  <a:lnTo>
                    <a:pt x="236" y="1081"/>
                  </a:lnTo>
                  <a:lnTo>
                    <a:pt x="234" y="1081"/>
                  </a:lnTo>
                  <a:lnTo>
                    <a:pt x="234" y="1081"/>
                  </a:lnTo>
                  <a:close/>
                  <a:moveTo>
                    <a:pt x="213" y="1069"/>
                  </a:moveTo>
                  <a:lnTo>
                    <a:pt x="215" y="1069"/>
                  </a:lnTo>
                  <a:lnTo>
                    <a:pt x="215" y="1067"/>
                  </a:lnTo>
                  <a:lnTo>
                    <a:pt x="217" y="1065"/>
                  </a:lnTo>
                  <a:lnTo>
                    <a:pt x="217" y="1062"/>
                  </a:lnTo>
                  <a:lnTo>
                    <a:pt x="215" y="1062"/>
                  </a:lnTo>
                  <a:lnTo>
                    <a:pt x="213" y="1065"/>
                  </a:lnTo>
                  <a:lnTo>
                    <a:pt x="213" y="1065"/>
                  </a:lnTo>
                  <a:lnTo>
                    <a:pt x="213" y="1069"/>
                  </a:lnTo>
                  <a:lnTo>
                    <a:pt x="213" y="1069"/>
                  </a:lnTo>
                  <a:close/>
                  <a:moveTo>
                    <a:pt x="198" y="1043"/>
                  </a:moveTo>
                  <a:lnTo>
                    <a:pt x="198" y="1043"/>
                  </a:lnTo>
                  <a:lnTo>
                    <a:pt x="200" y="1043"/>
                  </a:lnTo>
                  <a:lnTo>
                    <a:pt x="205" y="1041"/>
                  </a:lnTo>
                  <a:lnTo>
                    <a:pt x="202" y="1041"/>
                  </a:lnTo>
                  <a:lnTo>
                    <a:pt x="200" y="1041"/>
                  </a:lnTo>
                  <a:lnTo>
                    <a:pt x="198" y="1043"/>
                  </a:lnTo>
                  <a:lnTo>
                    <a:pt x="198" y="1043"/>
                  </a:lnTo>
                  <a:close/>
                  <a:moveTo>
                    <a:pt x="190" y="1041"/>
                  </a:moveTo>
                  <a:lnTo>
                    <a:pt x="192" y="1043"/>
                  </a:lnTo>
                  <a:lnTo>
                    <a:pt x="194" y="1043"/>
                  </a:lnTo>
                  <a:lnTo>
                    <a:pt x="194" y="1041"/>
                  </a:lnTo>
                  <a:lnTo>
                    <a:pt x="192" y="1041"/>
                  </a:lnTo>
                  <a:lnTo>
                    <a:pt x="190" y="1041"/>
                  </a:lnTo>
                  <a:lnTo>
                    <a:pt x="190" y="1041"/>
                  </a:lnTo>
                  <a:close/>
                  <a:moveTo>
                    <a:pt x="169" y="1043"/>
                  </a:moveTo>
                  <a:lnTo>
                    <a:pt x="169" y="1046"/>
                  </a:lnTo>
                  <a:lnTo>
                    <a:pt x="171" y="1046"/>
                  </a:lnTo>
                  <a:lnTo>
                    <a:pt x="173" y="1048"/>
                  </a:lnTo>
                  <a:lnTo>
                    <a:pt x="175" y="1048"/>
                  </a:lnTo>
                  <a:lnTo>
                    <a:pt x="173" y="1043"/>
                  </a:lnTo>
                  <a:lnTo>
                    <a:pt x="171" y="1043"/>
                  </a:lnTo>
                  <a:lnTo>
                    <a:pt x="169" y="1043"/>
                  </a:lnTo>
                  <a:lnTo>
                    <a:pt x="169" y="1043"/>
                  </a:lnTo>
                  <a:close/>
                  <a:moveTo>
                    <a:pt x="141" y="923"/>
                  </a:moveTo>
                  <a:lnTo>
                    <a:pt x="143" y="921"/>
                  </a:lnTo>
                  <a:lnTo>
                    <a:pt x="146" y="919"/>
                  </a:lnTo>
                  <a:lnTo>
                    <a:pt x="150" y="915"/>
                  </a:lnTo>
                  <a:lnTo>
                    <a:pt x="148" y="917"/>
                  </a:lnTo>
                  <a:lnTo>
                    <a:pt x="146" y="919"/>
                  </a:lnTo>
                  <a:lnTo>
                    <a:pt x="141" y="923"/>
                  </a:lnTo>
                  <a:lnTo>
                    <a:pt x="141" y="923"/>
                  </a:lnTo>
                  <a:close/>
                  <a:moveTo>
                    <a:pt x="141" y="919"/>
                  </a:moveTo>
                  <a:lnTo>
                    <a:pt x="141" y="919"/>
                  </a:lnTo>
                  <a:lnTo>
                    <a:pt x="141" y="919"/>
                  </a:lnTo>
                  <a:lnTo>
                    <a:pt x="143" y="919"/>
                  </a:lnTo>
                  <a:lnTo>
                    <a:pt x="146" y="917"/>
                  </a:lnTo>
                  <a:lnTo>
                    <a:pt x="146" y="915"/>
                  </a:lnTo>
                  <a:lnTo>
                    <a:pt x="146" y="915"/>
                  </a:lnTo>
                  <a:lnTo>
                    <a:pt x="141" y="919"/>
                  </a:lnTo>
                  <a:lnTo>
                    <a:pt x="141" y="919"/>
                  </a:lnTo>
                  <a:close/>
                  <a:moveTo>
                    <a:pt x="124" y="877"/>
                  </a:moveTo>
                  <a:lnTo>
                    <a:pt x="122" y="879"/>
                  </a:lnTo>
                  <a:lnTo>
                    <a:pt x="124" y="879"/>
                  </a:lnTo>
                  <a:lnTo>
                    <a:pt x="127" y="879"/>
                  </a:lnTo>
                  <a:lnTo>
                    <a:pt x="127" y="877"/>
                  </a:lnTo>
                  <a:lnTo>
                    <a:pt x="127" y="877"/>
                  </a:lnTo>
                  <a:lnTo>
                    <a:pt x="124" y="877"/>
                  </a:lnTo>
                  <a:lnTo>
                    <a:pt x="124" y="877"/>
                  </a:lnTo>
                  <a:close/>
                  <a:moveTo>
                    <a:pt x="122" y="873"/>
                  </a:moveTo>
                  <a:lnTo>
                    <a:pt x="124" y="875"/>
                  </a:lnTo>
                  <a:lnTo>
                    <a:pt x="127" y="875"/>
                  </a:lnTo>
                  <a:lnTo>
                    <a:pt x="127" y="873"/>
                  </a:lnTo>
                  <a:lnTo>
                    <a:pt x="124" y="871"/>
                  </a:lnTo>
                  <a:lnTo>
                    <a:pt x="122" y="873"/>
                  </a:lnTo>
                  <a:lnTo>
                    <a:pt x="122" y="873"/>
                  </a:lnTo>
                  <a:close/>
                  <a:moveTo>
                    <a:pt x="124" y="833"/>
                  </a:moveTo>
                  <a:lnTo>
                    <a:pt x="129" y="835"/>
                  </a:lnTo>
                  <a:lnTo>
                    <a:pt x="131" y="833"/>
                  </a:lnTo>
                  <a:lnTo>
                    <a:pt x="129" y="833"/>
                  </a:lnTo>
                  <a:lnTo>
                    <a:pt x="124" y="833"/>
                  </a:lnTo>
                  <a:lnTo>
                    <a:pt x="124" y="833"/>
                  </a:lnTo>
                  <a:close/>
                  <a:moveTo>
                    <a:pt x="127" y="828"/>
                  </a:moveTo>
                  <a:lnTo>
                    <a:pt x="129" y="831"/>
                  </a:lnTo>
                  <a:lnTo>
                    <a:pt x="131" y="831"/>
                  </a:lnTo>
                  <a:lnTo>
                    <a:pt x="133" y="828"/>
                  </a:lnTo>
                  <a:lnTo>
                    <a:pt x="131" y="828"/>
                  </a:lnTo>
                  <a:lnTo>
                    <a:pt x="127" y="828"/>
                  </a:lnTo>
                  <a:lnTo>
                    <a:pt x="127" y="828"/>
                  </a:lnTo>
                  <a:lnTo>
                    <a:pt x="127" y="828"/>
                  </a:lnTo>
                  <a:close/>
                  <a:moveTo>
                    <a:pt x="120" y="828"/>
                  </a:moveTo>
                  <a:lnTo>
                    <a:pt x="120" y="831"/>
                  </a:lnTo>
                  <a:lnTo>
                    <a:pt x="122" y="828"/>
                  </a:lnTo>
                  <a:lnTo>
                    <a:pt x="122" y="828"/>
                  </a:lnTo>
                  <a:lnTo>
                    <a:pt x="120" y="828"/>
                  </a:lnTo>
                  <a:lnTo>
                    <a:pt x="120" y="828"/>
                  </a:lnTo>
                  <a:lnTo>
                    <a:pt x="120" y="828"/>
                  </a:lnTo>
                  <a:close/>
                  <a:moveTo>
                    <a:pt x="131" y="795"/>
                  </a:moveTo>
                  <a:lnTo>
                    <a:pt x="129" y="795"/>
                  </a:lnTo>
                  <a:lnTo>
                    <a:pt x="131" y="797"/>
                  </a:lnTo>
                  <a:lnTo>
                    <a:pt x="131" y="795"/>
                  </a:lnTo>
                  <a:lnTo>
                    <a:pt x="135" y="793"/>
                  </a:lnTo>
                  <a:lnTo>
                    <a:pt x="135" y="791"/>
                  </a:lnTo>
                  <a:lnTo>
                    <a:pt x="133" y="791"/>
                  </a:lnTo>
                  <a:lnTo>
                    <a:pt x="131" y="795"/>
                  </a:lnTo>
                  <a:lnTo>
                    <a:pt x="131" y="795"/>
                  </a:lnTo>
                  <a:close/>
                  <a:moveTo>
                    <a:pt x="162" y="780"/>
                  </a:moveTo>
                  <a:lnTo>
                    <a:pt x="165" y="782"/>
                  </a:lnTo>
                  <a:lnTo>
                    <a:pt x="171" y="780"/>
                  </a:lnTo>
                  <a:lnTo>
                    <a:pt x="169" y="778"/>
                  </a:lnTo>
                  <a:lnTo>
                    <a:pt x="165" y="778"/>
                  </a:lnTo>
                  <a:lnTo>
                    <a:pt x="162" y="778"/>
                  </a:lnTo>
                  <a:lnTo>
                    <a:pt x="162" y="780"/>
                  </a:lnTo>
                  <a:lnTo>
                    <a:pt x="162" y="780"/>
                  </a:lnTo>
                  <a:close/>
                  <a:moveTo>
                    <a:pt x="150" y="761"/>
                  </a:moveTo>
                  <a:lnTo>
                    <a:pt x="150" y="763"/>
                  </a:lnTo>
                  <a:lnTo>
                    <a:pt x="150" y="765"/>
                  </a:lnTo>
                  <a:lnTo>
                    <a:pt x="156" y="763"/>
                  </a:lnTo>
                  <a:lnTo>
                    <a:pt x="156" y="761"/>
                  </a:lnTo>
                  <a:lnTo>
                    <a:pt x="152" y="761"/>
                  </a:lnTo>
                  <a:lnTo>
                    <a:pt x="150" y="761"/>
                  </a:lnTo>
                  <a:lnTo>
                    <a:pt x="150" y="761"/>
                  </a:lnTo>
                  <a:close/>
                  <a:moveTo>
                    <a:pt x="165" y="761"/>
                  </a:moveTo>
                  <a:lnTo>
                    <a:pt x="167" y="763"/>
                  </a:lnTo>
                  <a:lnTo>
                    <a:pt x="169" y="763"/>
                  </a:lnTo>
                  <a:lnTo>
                    <a:pt x="171" y="761"/>
                  </a:lnTo>
                  <a:lnTo>
                    <a:pt x="169" y="759"/>
                  </a:lnTo>
                  <a:lnTo>
                    <a:pt x="165" y="761"/>
                  </a:lnTo>
                  <a:lnTo>
                    <a:pt x="165" y="761"/>
                  </a:lnTo>
                  <a:close/>
                  <a:moveTo>
                    <a:pt x="156" y="759"/>
                  </a:moveTo>
                  <a:lnTo>
                    <a:pt x="160" y="761"/>
                  </a:lnTo>
                  <a:lnTo>
                    <a:pt x="162" y="759"/>
                  </a:lnTo>
                  <a:lnTo>
                    <a:pt x="167" y="757"/>
                  </a:lnTo>
                  <a:lnTo>
                    <a:pt x="165" y="757"/>
                  </a:lnTo>
                  <a:lnTo>
                    <a:pt x="160" y="755"/>
                  </a:lnTo>
                  <a:lnTo>
                    <a:pt x="156" y="757"/>
                  </a:lnTo>
                  <a:lnTo>
                    <a:pt x="156" y="759"/>
                  </a:lnTo>
                  <a:lnTo>
                    <a:pt x="156" y="759"/>
                  </a:lnTo>
                  <a:close/>
                  <a:moveTo>
                    <a:pt x="192" y="681"/>
                  </a:moveTo>
                  <a:lnTo>
                    <a:pt x="192" y="683"/>
                  </a:lnTo>
                  <a:lnTo>
                    <a:pt x="194" y="685"/>
                  </a:lnTo>
                  <a:lnTo>
                    <a:pt x="194" y="683"/>
                  </a:lnTo>
                  <a:lnTo>
                    <a:pt x="192" y="681"/>
                  </a:lnTo>
                  <a:lnTo>
                    <a:pt x="192" y="681"/>
                  </a:lnTo>
                  <a:lnTo>
                    <a:pt x="192" y="681"/>
                  </a:lnTo>
                  <a:close/>
                  <a:moveTo>
                    <a:pt x="188" y="670"/>
                  </a:moveTo>
                  <a:lnTo>
                    <a:pt x="188" y="672"/>
                  </a:lnTo>
                  <a:lnTo>
                    <a:pt x="192" y="677"/>
                  </a:lnTo>
                  <a:lnTo>
                    <a:pt x="194" y="675"/>
                  </a:lnTo>
                  <a:lnTo>
                    <a:pt x="192" y="672"/>
                  </a:lnTo>
                  <a:lnTo>
                    <a:pt x="192" y="672"/>
                  </a:lnTo>
                  <a:lnTo>
                    <a:pt x="188" y="670"/>
                  </a:lnTo>
                  <a:lnTo>
                    <a:pt x="188" y="670"/>
                  </a:lnTo>
                  <a:close/>
                  <a:moveTo>
                    <a:pt x="177" y="645"/>
                  </a:moveTo>
                  <a:lnTo>
                    <a:pt x="179" y="645"/>
                  </a:lnTo>
                  <a:lnTo>
                    <a:pt x="184" y="641"/>
                  </a:lnTo>
                  <a:lnTo>
                    <a:pt x="186" y="641"/>
                  </a:lnTo>
                  <a:lnTo>
                    <a:pt x="186" y="639"/>
                  </a:lnTo>
                  <a:lnTo>
                    <a:pt x="184" y="639"/>
                  </a:lnTo>
                  <a:lnTo>
                    <a:pt x="181" y="637"/>
                  </a:lnTo>
                  <a:lnTo>
                    <a:pt x="177" y="639"/>
                  </a:lnTo>
                  <a:lnTo>
                    <a:pt x="177" y="641"/>
                  </a:lnTo>
                  <a:lnTo>
                    <a:pt x="177" y="645"/>
                  </a:lnTo>
                  <a:lnTo>
                    <a:pt x="177" y="645"/>
                  </a:lnTo>
                  <a:close/>
                  <a:moveTo>
                    <a:pt x="177" y="660"/>
                  </a:moveTo>
                  <a:lnTo>
                    <a:pt x="179" y="660"/>
                  </a:lnTo>
                  <a:lnTo>
                    <a:pt x="184" y="660"/>
                  </a:lnTo>
                  <a:lnTo>
                    <a:pt x="186" y="658"/>
                  </a:lnTo>
                  <a:lnTo>
                    <a:pt x="186" y="654"/>
                  </a:lnTo>
                  <a:lnTo>
                    <a:pt x="181" y="651"/>
                  </a:lnTo>
                  <a:lnTo>
                    <a:pt x="179" y="654"/>
                  </a:lnTo>
                  <a:lnTo>
                    <a:pt x="177" y="660"/>
                  </a:lnTo>
                  <a:lnTo>
                    <a:pt x="177" y="660"/>
                  </a:lnTo>
                  <a:close/>
                  <a:moveTo>
                    <a:pt x="165" y="660"/>
                  </a:moveTo>
                  <a:lnTo>
                    <a:pt x="169" y="662"/>
                  </a:lnTo>
                  <a:lnTo>
                    <a:pt x="171" y="660"/>
                  </a:lnTo>
                  <a:lnTo>
                    <a:pt x="171" y="656"/>
                  </a:lnTo>
                  <a:lnTo>
                    <a:pt x="173" y="651"/>
                  </a:lnTo>
                  <a:lnTo>
                    <a:pt x="167" y="654"/>
                  </a:lnTo>
                  <a:lnTo>
                    <a:pt x="165" y="656"/>
                  </a:lnTo>
                  <a:lnTo>
                    <a:pt x="165" y="660"/>
                  </a:lnTo>
                  <a:lnTo>
                    <a:pt x="165" y="660"/>
                  </a:lnTo>
                  <a:close/>
                  <a:moveTo>
                    <a:pt x="141" y="679"/>
                  </a:moveTo>
                  <a:lnTo>
                    <a:pt x="141" y="681"/>
                  </a:lnTo>
                  <a:lnTo>
                    <a:pt x="141" y="685"/>
                  </a:lnTo>
                  <a:lnTo>
                    <a:pt x="146" y="685"/>
                  </a:lnTo>
                  <a:lnTo>
                    <a:pt x="146" y="683"/>
                  </a:lnTo>
                  <a:lnTo>
                    <a:pt x="143" y="679"/>
                  </a:lnTo>
                  <a:lnTo>
                    <a:pt x="141" y="679"/>
                  </a:lnTo>
                  <a:lnTo>
                    <a:pt x="141" y="679"/>
                  </a:lnTo>
                  <a:close/>
                  <a:moveTo>
                    <a:pt x="188" y="717"/>
                  </a:moveTo>
                  <a:lnTo>
                    <a:pt x="188" y="719"/>
                  </a:lnTo>
                  <a:lnTo>
                    <a:pt x="190" y="719"/>
                  </a:lnTo>
                  <a:lnTo>
                    <a:pt x="190" y="721"/>
                  </a:lnTo>
                  <a:lnTo>
                    <a:pt x="190" y="725"/>
                  </a:lnTo>
                  <a:lnTo>
                    <a:pt x="190" y="725"/>
                  </a:lnTo>
                  <a:lnTo>
                    <a:pt x="194" y="723"/>
                  </a:lnTo>
                  <a:lnTo>
                    <a:pt x="194" y="719"/>
                  </a:lnTo>
                  <a:lnTo>
                    <a:pt x="198" y="715"/>
                  </a:lnTo>
                  <a:lnTo>
                    <a:pt x="196" y="715"/>
                  </a:lnTo>
                  <a:lnTo>
                    <a:pt x="194" y="715"/>
                  </a:lnTo>
                  <a:lnTo>
                    <a:pt x="192" y="715"/>
                  </a:lnTo>
                  <a:lnTo>
                    <a:pt x="188" y="717"/>
                  </a:lnTo>
                  <a:lnTo>
                    <a:pt x="188" y="717"/>
                  </a:lnTo>
                  <a:close/>
                  <a:moveTo>
                    <a:pt x="141" y="729"/>
                  </a:moveTo>
                  <a:lnTo>
                    <a:pt x="143" y="731"/>
                  </a:lnTo>
                  <a:lnTo>
                    <a:pt x="150" y="731"/>
                  </a:lnTo>
                  <a:lnTo>
                    <a:pt x="150" y="736"/>
                  </a:lnTo>
                  <a:lnTo>
                    <a:pt x="154" y="736"/>
                  </a:lnTo>
                  <a:lnTo>
                    <a:pt x="156" y="734"/>
                  </a:lnTo>
                  <a:lnTo>
                    <a:pt x="167" y="731"/>
                  </a:lnTo>
                  <a:lnTo>
                    <a:pt x="173" y="731"/>
                  </a:lnTo>
                  <a:lnTo>
                    <a:pt x="179" y="725"/>
                  </a:lnTo>
                  <a:lnTo>
                    <a:pt x="179" y="721"/>
                  </a:lnTo>
                  <a:lnTo>
                    <a:pt x="177" y="715"/>
                  </a:lnTo>
                  <a:lnTo>
                    <a:pt x="173" y="715"/>
                  </a:lnTo>
                  <a:lnTo>
                    <a:pt x="169" y="713"/>
                  </a:lnTo>
                  <a:lnTo>
                    <a:pt x="167" y="704"/>
                  </a:lnTo>
                  <a:lnTo>
                    <a:pt x="162" y="698"/>
                  </a:lnTo>
                  <a:lnTo>
                    <a:pt x="156" y="696"/>
                  </a:lnTo>
                  <a:lnTo>
                    <a:pt x="152" y="691"/>
                  </a:lnTo>
                  <a:lnTo>
                    <a:pt x="146" y="691"/>
                  </a:lnTo>
                  <a:lnTo>
                    <a:pt x="141" y="689"/>
                  </a:lnTo>
                  <a:lnTo>
                    <a:pt x="141" y="691"/>
                  </a:lnTo>
                  <a:lnTo>
                    <a:pt x="137" y="696"/>
                  </a:lnTo>
                  <a:lnTo>
                    <a:pt x="137" y="702"/>
                  </a:lnTo>
                  <a:lnTo>
                    <a:pt x="141" y="704"/>
                  </a:lnTo>
                  <a:lnTo>
                    <a:pt x="143" y="706"/>
                  </a:lnTo>
                  <a:lnTo>
                    <a:pt x="139" y="704"/>
                  </a:lnTo>
                  <a:lnTo>
                    <a:pt x="137" y="706"/>
                  </a:lnTo>
                  <a:lnTo>
                    <a:pt x="137" y="708"/>
                  </a:lnTo>
                  <a:lnTo>
                    <a:pt x="135" y="713"/>
                  </a:lnTo>
                  <a:lnTo>
                    <a:pt x="139" y="715"/>
                  </a:lnTo>
                  <a:lnTo>
                    <a:pt x="137" y="717"/>
                  </a:lnTo>
                  <a:lnTo>
                    <a:pt x="135" y="719"/>
                  </a:lnTo>
                  <a:lnTo>
                    <a:pt x="137" y="721"/>
                  </a:lnTo>
                  <a:lnTo>
                    <a:pt x="148" y="723"/>
                  </a:lnTo>
                  <a:lnTo>
                    <a:pt x="148" y="725"/>
                  </a:lnTo>
                  <a:lnTo>
                    <a:pt x="150" y="725"/>
                  </a:lnTo>
                  <a:lnTo>
                    <a:pt x="156" y="723"/>
                  </a:lnTo>
                  <a:lnTo>
                    <a:pt x="152" y="727"/>
                  </a:lnTo>
                  <a:lnTo>
                    <a:pt x="150" y="727"/>
                  </a:lnTo>
                  <a:lnTo>
                    <a:pt x="143" y="725"/>
                  </a:lnTo>
                  <a:lnTo>
                    <a:pt x="141" y="727"/>
                  </a:lnTo>
                  <a:lnTo>
                    <a:pt x="141" y="729"/>
                  </a:lnTo>
                  <a:close/>
                </a:path>
              </a:pathLst>
            </a:custGeom>
            <a:solidFill>
              <a:srgbClr val="46B9A0"/>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82" name="Freeform 170">
              <a:extLst>
                <a:ext uri="{FF2B5EF4-FFF2-40B4-BE49-F238E27FC236}">
                  <a16:creationId xmlns:a16="http://schemas.microsoft.com/office/drawing/2014/main" id="{7C1926D3-EF92-4DBE-B7AB-8CA8F1133002}"/>
                </a:ext>
              </a:extLst>
            </p:cNvPr>
            <p:cNvSpPr>
              <a:spLocks noEditPoints="1"/>
            </p:cNvSpPr>
            <p:nvPr/>
          </p:nvSpPr>
          <p:spPr bwMode="auto">
            <a:xfrm>
              <a:off x="2317832" y="1531809"/>
              <a:ext cx="1394577" cy="1215865"/>
            </a:xfrm>
            <a:custGeom>
              <a:avLst/>
              <a:gdLst>
                <a:gd name="T0" fmla="*/ 1258 w 1730"/>
                <a:gd name="T1" fmla="*/ 116 h 1606"/>
                <a:gd name="T2" fmla="*/ 1269 w 1730"/>
                <a:gd name="T3" fmla="*/ 276 h 1606"/>
                <a:gd name="T4" fmla="*/ 1265 w 1730"/>
                <a:gd name="T5" fmla="*/ 299 h 1606"/>
                <a:gd name="T6" fmla="*/ 1353 w 1730"/>
                <a:gd name="T7" fmla="*/ 188 h 1606"/>
                <a:gd name="T8" fmla="*/ 1387 w 1730"/>
                <a:gd name="T9" fmla="*/ 110 h 1606"/>
                <a:gd name="T10" fmla="*/ 1482 w 1730"/>
                <a:gd name="T11" fmla="*/ 38 h 1606"/>
                <a:gd name="T12" fmla="*/ 1720 w 1730"/>
                <a:gd name="T13" fmla="*/ 59 h 1606"/>
                <a:gd name="T14" fmla="*/ 1469 w 1730"/>
                <a:gd name="T15" fmla="*/ 249 h 1606"/>
                <a:gd name="T16" fmla="*/ 1332 w 1730"/>
                <a:gd name="T17" fmla="*/ 354 h 1606"/>
                <a:gd name="T18" fmla="*/ 1383 w 1730"/>
                <a:gd name="T19" fmla="*/ 812 h 1606"/>
                <a:gd name="T20" fmla="*/ 1208 w 1730"/>
                <a:gd name="T21" fmla="*/ 306 h 1606"/>
                <a:gd name="T22" fmla="*/ 1081 w 1730"/>
                <a:gd name="T23" fmla="*/ 215 h 1606"/>
                <a:gd name="T24" fmla="*/ 900 w 1730"/>
                <a:gd name="T25" fmla="*/ 181 h 1606"/>
                <a:gd name="T26" fmla="*/ 1180 w 1730"/>
                <a:gd name="T27" fmla="*/ 363 h 1606"/>
                <a:gd name="T28" fmla="*/ 1231 w 1730"/>
                <a:gd name="T29" fmla="*/ 485 h 1606"/>
                <a:gd name="T30" fmla="*/ 717 w 1730"/>
                <a:gd name="T31" fmla="*/ 245 h 1606"/>
                <a:gd name="T32" fmla="*/ 1121 w 1730"/>
                <a:gd name="T33" fmla="*/ 487 h 1606"/>
                <a:gd name="T34" fmla="*/ 1039 w 1730"/>
                <a:gd name="T35" fmla="*/ 373 h 1606"/>
                <a:gd name="T36" fmla="*/ 788 w 1730"/>
                <a:gd name="T37" fmla="*/ 278 h 1606"/>
                <a:gd name="T38" fmla="*/ 871 w 1730"/>
                <a:gd name="T39" fmla="*/ 333 h 1606"/>
                <a:gd name="T40" fmla="*/ 594 w 1730"/>
                <a:gd name="T41" fmla="*/ 401 h 1606"/>
                <a:gd name="T42" fmla="*/ 904 w 1730"/>
                <a:gd name="T43" fmla="*/ 531 h 1606"/>
                <a:gd name="T44" fmla="*/ 1005 w 1730"/>
                <a:gd name="T45" fmla="*/ 502 h 1606"/>
                <a:gd name="T46" fmla="*/ 1031 w 1730"/>
                <a:gd name="T47" fmla="*/ 557 h 1606"/>
                <a:gd name="T48" fmla="*/ 1191 w 1730"/>
                <a:gd name="T49" fmla="*/ 778 h 1606"/>
                <a:gd name="T50" fmla="*/ 1064 w 1730"/>
                <a:gd name="T51" fmla="*/ 854 h 1606"/>
                <a:gd name="T52" fmla="*/ 843 w 1730"/>
                <a:gd name="T53" fmla="*/ 645 h 1606"/>
                <a:gd name="T54" fmla="*/ 765 w 1730"/>
                <a:gd name="T55" fmla="*/ 487 h 1606"/>
                <a:gd name="T56" fmla="*/ 687 w 1730"/>
                <a:gd name="T57" fmla="*/ 588 h 1606"/>
                <a:gd name="T58" fmla="*/ 1210 w 1730"/>
                <a:gd name="T59" fmla="*/ 797 h 1606"/>
                <a:gd name="T60" fmla="*/ 1338 w 1730"/>
                <a:gd name="T61" fmla="*/ 681 h 1606"/>
                <a:gd name="T62" fmla="*/ 1260 w 1730"/>
                <a:gd name="T63" fmla="*/ 856 h 1606"/>
                <a:gd name="T64" fmla="*/ 1149 w 1730"/>
                <a:gd name="T65" fmla="*/ 685 h 1606"/>
                <a:gd name="T66" fmla="*/ 1136 w 1730"/>
                <a:gd name="T67" fmla="*/ 624 h 1606"/>
                <a:gd name="T68" fmla="*/ 1239 w 1730"/>
                <a:gd name="T69" fmla="*/ 605 h 1606"/>
                <a:gd name="T70" fmla="*/ 1343 w 1730"/>
                <a:gd name="T71" fmla="*/ 679 h 1606"/>
                <a:gd name="T72" fmla="*/ 1391 w 1730"/>
                <a:gd name="T73" fmla="*/ 772 h 1606"/>
                <a:gd name="T74" fmla="*/ 1419 w 1730"/>
                <a:gd name="T75" fmla="*/ 866 h 1606"/>
                <a:gd name="T76" fmla="*/ 1374 w 1730"/>
                <a:gd name="T77" fmla="*/ 911 h 1606"/>
                <a:gd name="T78" fmla="*/ 1366 w 1730"/>
                <a:gd name="T79" fmla="*/ 980 h 1606"/>
                <a:gd name="T80" fmla="*/ 1088 w 1730"/>
                <a:gd name="T81" fmla="*/ 957 h 1606"/>
                <a:gd name="T82" fmla="*/ 1338 w 1730"/>
                <a:gd name="T83" fmla="*/ 1062 h 1606"/>
                <a:gd name="T84" fmla="*/ 1050 w 1730"/>
                <a:gd name="T85" fmla="*/ 1210 h 1606"/>
                <a:gd name="T86" fmla="*/ 1400 w 1730"/>
                <a:gd name="T87" fmla="*/ 1408 h 1606"/>
                <a:gd name="T88" fmla="*/ 1452 w 1730"/>
                <a:gd name="T89" fmla="*/ 1494 h 1606"/>
                <a:gd name="T90" fmla="*/ 1421 w 1730"/>
                <a:gd name="T91" fmla="*/ 1423 h 1606"/>
                <a:gd name="T92" fmla="*/ 1334 w 1730"/>
                <a:gd name="T93" fmla="*/ 1511 h 1606"/>
                <a:gd name="T94" fmla="*/ 108 w 1730"/>
                <a:gd name="T95" fmla="*/ 1244 h 1606"/>
                <a:gd name="T96" fmla="*/ 462 w 1730"/>
                <a:gd name="T97" fmla="*/ 502 h 1606"/>
                <a:gd name="T98" fmla="*/ 120 w 1730"/>
                <a:gd name="T99" fmla="*/ 1275 h 1606"/>
                <a:gd name="T100" fmla="*/ 103 w 1730"/>
                <a:gd name="T101" fmla="*/ 1052 h 1606"/>
                <a:gd name="T102" fmla="*/ 382 w 1730"/>
                <a:gd name="T103" fmla="*/ 548 h 1606"/>
                <a:gd name="T104" fmla="*/ 683 w 1730"/>
                <a:gd name="T105" fmla="*/ 721 h 1606"/>
                <a:gd name="T106" fmla="*/ 875 w 1730"/>
                <a:gd name="T107" fmla="*/ 750 h 1606"/>
                <a:gd name="T108" fmla="*/ 938 w 1730"/>
                <a:gd name="T109" fmla="*/ 643 h 1606"/>
                <a:gd name="T110" fmla="*/ 1058 w 1730"/>
                <a:gd name="T111" fmla="*/ 778 h 1606"/>
                <a:gd name="T112" fmla="*/ 1037 w 1730"/>
                <a:gd name="T113" fmla="*/ 831 h 1606"/>
                <a:gd name="T114" fmla="*/ 852 w 1730"/>
                <a:gd name="T115" fmla="*/ 995 h 1606"/>
                <a:gd name="T116" fmla="*/ 1027 w 1730"/>
                <a:gd name="T117" fmla="*/ 1271 h 1606"/>
                <a:gd name="T118" fmla="*/ 1246 w 1730"/>
                <a:gd name="T119" fmla="*/ 1140 h 1606"/>
                <a:gd name="T120" fmla="*/ 1362 w 1730"/>
                <a:gd name="T121" fmla="*/ 1246 h 1606"/>
                <a:gd name="T122" fmla="*/ 1383 w 1730"/>
                <a:gd name="T123" fmla="*/ 1379 h 1606"/>
                <a:gd name="T124" fmla="*/ 1277 w 1730"/>
                <a:gd name="T125" fmla="*/ 1545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0" h="1606">
                  <a:moveTo>
                    <a:pt x="1252" y="283"/>
                  </a:moveTo>
                  <a:lnTo>
                    <a:pt x="1254" y="280"/>
                  </a:lnTo>
                  <a:lnTo>
                    <a:pt x="1256" y="276"/>
                  </a:lnTo>
                  <a:lnTo>
                    <a:pt x="1263" y="268"/>
                  </a:lnTo>
                  <a:lnTo>
                    <a:pt x="1265" y="259"/>
                  </a:lnTo>
                  <a:lnTo>
                    <a:pt x="1267" y="257"/>
                  </a:lnTo>
                  <a:lnTo>
                    <a:pt x="1269" y="261"/>
                  </a:lnTo>
                  <a:lnTo>
                    <a:pt x="1267" y="266"/>
                  </a:lnTo>
                  <a:lnTo>
                    <a:pt x="1267" y="268"/>
                  </a:lnTo>
                  <a:lnTo>
                    <a:pt x="1269" y="268"/>
                  </a:lnTo>
                  <a:lnTo>
                    <a:pt x="1273" y="266"/>
                  </a:lnTo>
                  <a:lnTo>
                    <a:pt x="1277" y="261"/>
                  </a:lnTo>
                  <a:lnTo>
                    <a:pt x="1277" y="257"/>
                  </a:lnTo>
                  <a:lnTo>
                    <a:pt x="1273" y="257"/>
                  </a:lnTo>
                  <a:lnTo>
                    <a:pt x="1273" y="257"/>
                  </a:lnTo>
                  <a:lnTo>
                    <a:pt x="1277" y="255"/>
                  </a:lnTo>
                  <a:lnTo>
                    <a:pt x="1277" y="249"/>
                  </a:lnTo>
                  <a:lnTo>
                    <a:pt x="1275" y="247"/>
                  </a:lnTo>
                  <a:lnTo>
                    <a:pt x="1275" y="242"/>
                  </a:lnTo>
                  <a:lnTo>
                    <a:pt x="1282" y="238"/>
                  </a:lnTo>
                  <a:lnTo>
                    <a:pt x="1284" y="232"/>
                  </a:lnTo>
                  <a:lnTo>
                    <a:pt x="1288" y="232"/>
                  </a:lnTo>
                  <a:lnTo>
                    <a:pt x="1288" y="228"/>
                  </a:lnTo>
                  <a:lnTo>
                    <a:pt x="1288" y="232"/>
                  </a:lnTo>
                  <a:lnTo>
                    <a:pt x="1290" y="234"/>
                  </a:lnTo>
                  <a:lnTo>
                    <a:pt x="1286" y="234"/>
                  </a:lnTo>
                  <a:lnTo>
                    <a:pt x="1284" y="240"/>
                  </a:lnTo>
                  <a:lnTo>
                    <a:pt x="1279" y="245"/>
                  </a:lnTo>
                  <a:lnTo>
                    <a:pt x="1279" y="251"/>
                  </a:lnTo>
                  <a:lnTo>
                    <a:pt x="1282" y="255"/>
                  </a:lnTo>
                  <a:lnTo>
                    <a:pt x="1282" y="259"/>
                  </a:lnTo>
                  <a:lnTo>
                    <a:pt x="1286" y="257"/>
                  </a:lnTo>
                  <a:lnTo>
                    <a:pt x="1288" y="251"/>
                  </a:lnTo>
                  <a:lnTo>
                    <a:pt x="1296" y="245"/>
                  </a:lnTo>
                  <a:lnTo>
                    <a:pt x="1298" y="240"/>
                  </a:lnTo>
                  <a:lnTo>
                    <a:pt x="1298" y="234"/>
                  </a:lnTo>
                  <a:lnTo>
                    <a:pt x="1300" y="230"/>
                  </a:lnTo>
                  <a:lnTo>
                    <a:pt x="1303" y="230"/>
                  </a:lnTo>
                  <a:lnTo>
                    <a:pt x="1303" y="232"/>
                  </a:lnTo>
                  <a:lnTo>
                    <a:pt x="1303" y="234"/>
                  </a:lnTo>
                  <a:lnTo>
                    <a:pt x="1303" y="238"/>
                  </a:lnTo>
                  <a:lnTo>
                    <a:pt x="1305" y="236"/>
                  </a:lnTo>
                  <a:lnTo>
                    <a:pt x="1309" y="232"/>
                  </a:lnTo>
                  <a:lnTo>
                    <a:pt x="1313" y="232"/>
                  </a:lnTo>
                  <a:lnTo>
                    <a:pt x="1319" y="232"/>
                  </a:lnTo>
                  <a:lnTo>
                    <a:pt x="1326" y="230"/>
                  </a:lnTo>
                  <a:lnTo>
                    <a:pt x="1328" y="230"/>
                  </a:lnTo>
                  <a:lnTo>
                    <a:pt x="1332" y="228"/>
                  </a:lnTo>
                  <a:lnTo>
                    <a:pt x="1336" y="226"/>
                  </a:lnTo>
                  <a:lnTo>
                    <a:pt x="1336" y="221"/>
                  </a:lnTo>
                  <a:lnTo>
                    <a:pt x="1336" y="219"/>
                  </a:lnTo>
                  <a:lnTo>
                    <a:pt x="1338" y="217"/>
                  </a:lnTo>
                  <a:lnTo>
                    <a:pt x="1334" y="213"/>
                  </a:lnTo>
                  <a:lnTo>
                    <a:pt x="1336" y="209"/>
                  </a:lnTo>
                  <a:lnTo>
                    <a:pt x="1336" y="198"/>
                  </a:lnTo>
                  <a:lnTo>
                    <a:pt x="1334" y="200"/>
                  </a:lnTo>
                  <a:lnTo>
                    <a:pt x="1332" y="205"/>
                  </a:lnTo>
                  <a:lnTo>
                    <a:pt x="1328" y="211"/>
                  </a:lnTo>
                  <a:lnTo>
                    <a:pt x="1326" y="211"/>
                  </a:lnTo>
                  <a:lnTo>
                    <a:pt x="1326" y="209"/>
                  </a:lnTo>
                  <a:lnTo>
                    <a:pt x="1328" y="205"/>
                  </a:lnTo>
                  <a:lnTo>
                    <a:pt x="1332" y="202"/>
                  </a:lnTo>
                  <a:lnTo>
                    <a:pt x="1332" y="198"/>
                  </a:lnTo>
                  <a:lnTo>
                    <a:pt x="1328" y="194"/>
                  </a:lnTo>
                  <a:lnTo>
                    <a:pt x="1328" y="192"/>
                  </a:lnTo>
                  <a:lnTo>
                    <a:pt x="1326" y="192"/>
                  </a:lnTo>
                  <a:lnTo>
                    <a:pt x="1324" y="192"/>
                  </a:lnTo>
                  <a:lnTo>
                    <a:pt x="1324" y="196"/>
                  </a:lnTo>
                  <a:lnTo>
                    <a:pt x="1322" y="194"/>
                  </a:lnTo>
                  <a:lnTo>
                    <a:pt x="1317" y="194"/>
                  </a:lnTo>
                  <a:lnTo>
                    <a:pt x="1313" y="196"/>
                  </a:lnTo>
                  <a:lnTo>
                    <a:pt x="1311" y="196"/>
                  </a:lnTo>
                  <a:lnTo>
                    <a:pt x="1311" y="194"/>
                  </a:lnTo>
                  <a:lnTo>
                    <a:pt x="1322" y="190"/>
                  </a:lnTo>
                  <a:lnTo>
                    <a:pt x="1326" y="188"/>
                  </a:lnTo>
                  <a:lnTo>
                    <a:pt x="1332" y="181"/>
                  </a:lnTo>
                  <a:lnTo>
                    <a:pt x="1334" y="179"/>
                  </a:lnTo>
                  <a:lnTo>
                    <a:pt x="1338" y="171"/>
                  </a:lnTo>
                  <a:lnTo>
                    <a:pt x="1341" y="165"/>
                  </a:lnTo>
                  <a:lnTo>
                    <a:pt x="1338" y="165"/>
                  </a:lnTo>
                  <a:lnTo>
                    <a:pt x="1336" y="165"/>
                  </a:lnTo>
                  <a:lnTo>
                    <a:pt x="1334" y="167"/>
                  </a:lnTo>
                  <a:lnTo>
                    <a:pt x="1332" y="165"/>
                  </a:lnTo>
                  <a:lnTo>
                    <a:pt x="1334" y="162"/>
                  </a:lnTo>
                  <a:lnTo>
                    <a:pt x="1336" y="160"/>
                  </a:lnTo>
                  <a:lnTo>
                    <a:pt x="1338" y="160"/>
                  </a:lnTo>
                  <a:lnTo>
                    <a:pt x="1341" y="158"/>
                  </a:lnTo>
                  <a:lnTo>
                    <a:pt x="1341" y="154"/>
                  </a:lnTo>
                  <a:lnTo>
                    <a:pt x="1345" y="150"/>
                  </a:lnTo>
                  <a:lnTo>
                    <a:pt x="1345" y="146"/>
                  </a:lnTo>
                  <a:lnTo>
                    <a:pt x="1343" y="146"/>
                  </a:lnTo>
                  <a:lnTo>
                    <a:pt x="1343" y="141"/>
                  </a:lnTo>
                  <a:lnTo>
                    <a:pt x="1341" y="141"/>
                  </a:lnTo>
                  <a:lnTo>
                    <a:pt x="1336" y="141"/>
                  </a:lnTo>
                  <a:lnTo>
                    <a:pt x="1332" y="150"/>
                  </a:lnTo>
                  <a:lnTo>
                    <a:pt x="1330" y="154"/>
                  </a:lnTo>
                  <a:lnTo>
                    <a:pt x="1332" y="158"/>
                  </a:lnTo>
                  <a:lnTo>
                    <a:pt x="1330" y="160"/>
                  </a:lnTo>
                  <a:lnTo>
                    <a:pt x="1328" y="162"/>
                  </a:lnTo>
                  <a:lnTo>
                    <a:pt x="1328" y="162"/>
                  </a:lnTo>
                  <a:lnTo>
                    <a:pt x="1328" y="160"/>
                  </a:lnTo>
                  <a:lnTo>
                    <a:pt x="1326" y="158"/>
                  </a:lnTo>
                  <a:lnTo>
                    <a:pt x="1326" y="154"/>
                  </a:lnTo>
                  <a:lnTo>
                    <a:pt x="1330" y="148"/>
                  </a:lnTo>
                  <a:lnTo>
                    <a:pt x="1328" y="143"/>
                  </a:lnTo>
                  <a:lnTo>
                    <a:pt x="1330" y="141"/>
                  </a:lnTo>
                  <a:lnTo>
                    <a:pt x="1330" y="143"/>
                  </a:lnTo>
                  <a:lnTo>
                    <a:pt x="1334" y="141"/>
                  </a:lnTo>
                  <a:lnTo>
                    <a:pt x="1332" y="137"/>
                  </a:lnTo>
                  <a:lnTo>
                    <a:pt x="1330" y="133"/>
                  </a:lnTo>
                  <a:lnTo>
                    <a:pt x="1326" y="133"/>
                  </a:lnTo>
                  <a:lnTo>
                    <a:pt x="1322" y="133"/>
                  </a:lnTo>
                  <a:lnTo>
                    <a:pt x="1319" y="137"/>
                  </a:lnTo>
                  <a:lnTo>
                    <a:pt x="1319" y="135"/>
                  </a:lnTo>
                  <a:lnTo>
                    <a:pt x="1317" y="133"/>
                  </a:lnTo>
                  <a:lnTo>
                    <a:pt x="1317" y="129"/>
                  </a:lnTo>
                  <a:lnTo>
                    <a:pt x="1315" y="122"/>
                  </a:lnTo>
                  <a:lnTo>
                    <a:pt x="1317" y="114"/>
                  </a:lnTo>
                  <a:lnTo>
                    <a:pt x="1317" y="108"/>
                  </a:lnTo>
                  <a:lnTo>
                    <a:pt x="1319" y="103"/>
                  </a:lnTo>
                  <a:lnTo>
                    <a:pt x="1319" y="97"/>
                  </a:lnTo>
                  <a:lnTo>
                    <a:pt x="1319" y="93"/>
                  </a:lnTo>
                  <a:lnTo>
                    <a:pt x="1322" y="87"/>
                  </a:lnTo>
                  <a:lnTo>
                    <a:pt x="1322" y="80"/>
                  </a:lnTo>
                  <a:lnTo>
                    <a:pt x="1319" y="76"/>
                  </a:lnTo>
                  <a:lnTo>
                    <a:pt x="1317" y="72"/>
                  </a:lnTo>
                  <a:lnTo>
                    <a:pt x="1313" y="68"/>
                  </a:lnTo>
                  <a:lnTo>
                    <a:pt x="1311" y="65"/>
                  </a:lnTo>
                  <a:lnTo>
                    <a:pt x="1305" y="61"/>
                  </a:lnTo>
                  <a:lnTo>
                    <a:pt x="1303" y="63"/>
                  </a:lnTo>
                  <a:lnTo>
                    <a:pt x="1303" y="65"/>
                  </a:lnTo>
                  <a:lnTo>
                    <a:pt x="1303" y="65"/>
                  </a:lnTo>
                  <a:lnTo>
                    <a:pt x="1296" y="61"/>
                  </a:lnTo>
                  <a:lnTo>
                    <a:pt x="1292" y="63"/>
                  </a:lnTo>
                  <a:lnTo>
                    <a:pt x="1292" y="68"/>
                  </a:lnTo>
                  <a:lnTo>
                    <a:pt x="1290" y="72"/>
                  </a:lnTo>
                  <a:lnTo>
                    <a:pt x="1292" y="74"/>
                  </a:lnTo>
                  <a:lnTo>
                    <a:pt x="1296" y="74"/>
                  </a:lnTo>
                  <a:lnTo>
                    <a:pt x="1300" y="74"/>
                  </a:lnTo>
                  <a:lnTo>
                    <a:pt x="1305" y="76"/>
                  </a:lnTo>
                  <a:lnTo>
                    <a:pt x="1307" y="78"/>
                  </a:lnTo>
                  <a:lnTo>
                    <a:pt x="1309" y="80"/>
                  </a:lnTo>
                  <a:lnTo>
                    <a:pt x="1309" y="82"/>
                  </a:lnTo>
                  <a:lnTo>
                    <a:pt x="1303" y="89"/>
                  </a:lnTo>
                  <a:lnTo>
                    <a:pt x="1300" y="89"/>
                  </a:lnTo>
                  <a:lnTo>
                    <a:pt x="1296" y="84"/>
                  </a:lnTo>
                  <a:lnTo>
                    <a:pt x="1292" y="84"/>
                  </a:lnTo>
                  <a:lnTo>
                    <a:pt x="1288" y="84"/>
                  </a:lnTo>
                  <a:lnTo>
                    <a:pt x="1290" y="87"/>
                  </a:lnTo>
                  <a:lnTo>
                    <a:pt x="1294" y="89"/>
                  </a:lnTo>
                  <a:lnTo>
                    <a:pt x="1290" y="91"/>
                  </a:lnTo>
                  <a:lnTo>
                    <a:pt x="1288" y="93"/>
                  </a:lnTo>
                  <a:lnTo>
                    <a:pt x="1282" y="87"/>
                  </a:lnTo>
                  <a:lnTo>
                    <a:pt x="1275" y="89"/>
                  </a:lnTo>
                  <a:lnTo>
                    <a:pt x="1273" y="95"/>
                  </a:lnTo>
                  <a:lnTo>
                    <a:pt x="1271" y="97"/>
                  </a:lnTo>
                  <a:lnTo>
                    <a:pt x="1271" y="99"/>
                  </a:lnTo>
                  <a:lnTo>
                    <a:pt x="1275" y="101"/>
                  </a:lnTo>
                  <a:lnTo>
                    <a:pt x="1275" y="105"/>
                  </a:lnTo>
                  <a:lnTo>
                    <a:pt x="1279" y="108"/>
                  </a:lnTo>
                  <a:lnTo>
                    <a:pt x="1279" y="110"/>
                  </a:lnTo>
                  <a:lnTo>
                    <a:pt x="1277" y="110"/>
                  </a:lnTo>
                  <a:lnTo>
                    <a:pt x="1277" y="112"/>
                  </a:lnTo>
                  <a:lnTo>
                    <a:pt x="1279" y="114"/>
                  </a:lnTo>
                  <a:lnTo>
                    <a:pt x="1279" y="118"/>
                  </a:lnTo>
                  <a:lnTo>
                    <a:pt x="1275" y="118"/>
                  </a:lnTo>
                  <a:lnTo>
                    <a:pt x="1273" y="116"/>
                  </a:lnTo>
                  <a:lnTo>
                    <a:pt x="1269" y="114"/>
                  </a:lnTo>
                  <a:lnTo>
                    <a:pt x="1265" y="112"/>
                  </a:lnTo>
                  <a:lnTo>
                    <a:pt x="1263" y="112"/>
                  </a:lnTo>
                  <a:lnTo>
                    <a:pt x="1258" y="114"/>
                  </a:lnTo>
                  <a:lnTo>
                    <a:pt x="1258" y="116"/>
                  </a:lnTo>
                  <a:lnTo>
                    <a:pt x="1260" y="120"/>
                  </a:lnTo>
                  <a:lnTo>
                    <a:pt x="1258" y="124"/>
                  </a:lnTo>
                  <a:lnTo>
                    <a:pt x="1256" y="122"/>
                  </a:lnTo>
                  <a:lnTo>
                    <a:pt x="1256" y="120"/>
                  </a:lnTo>
                  <a:lnTo>
                    <a:pt x="1254" y="118"/>
                  </a:lnTo>
                  <a:lnTo>
                    <a:pt x="1250" y="116"/>
                  </a:lnTo>
                  <a:lnTo>
                    <a:pt x="1248" y="116"/>
                  </a:lnTo>
                  <a:lnTo>
                    <a:pt x="1246" y="114"/>
                  </a:lnTo>
                  <a:lnTo>
                    <a:pt x="1244" y="114"/>
                  </a:lnTo>
                  <a:lnTo>
                    <a:pt x="1241" y="116"/>
                  </a:lnTo>
                  <a:lnTo>
                    <a:pt x="1244" y="120"/>
                  </a:lnTo>
                  <a:lnTo>
                    <a:pt x="1244" y="124"/>
                  </a:lnTo>
                  <a:lnTo>
                    <a:pt x="1246" y="129"/>
                  </a:lnTo>
                  <a:lnTo>
                    <a:pt x="1248" y="131"/>
                  </a:lnTo>
                  <a:lnTo>
                    <a:pt x="1252" y="133"/>
                  </a:lnTo>
                  <a:lnTo>
                    <a:pt x="1254" y="135"/>
                  </a:lnTo>
                  <a:lnTo>
                    <a:pt x="1254" y="135"/>
                  </a:lnTo>
                  <a:lnTo>
                    <a:pt x="1248" y="135"/>
                  </a:lnTo>
                  <a:lnTo>
                    <a:pt x="1254" y="137"/>
                  </a:lnTo>
                  <a:lnTo>
                    <a:pt x="1254" y="141"/>
                  </a:lnTo>
                  <a:lnTo>
                    <a:pt x="1258" y="143"/>
                  </a:lnTo>
                  <a:lnTo>
                    <a:pt x="1265" y="143"/>
                  </a:lnTo>
                  <a:lnTo>
                    <a:pt x="1267" y="141"/>
                  </a:lnTo>
                  <a:lnTo>
                    <a:pt x="1269" y="141"/>
                  </a:lnTo>
                  <a:lnTo>
                    <a:pt x="1269" y="143"/>
                  </a:lnTo>
                  <a:lnTo>
                    <a:pt x="1265" y="146"/>
                  </a:lnTo>
                  <a:lnTo>
                    <a:pt x="1265" y="152"/>
                  </a:lnTo>
                  <a:lnTo>
                    <a:pt x="1260" y="152"/>
                  </a:lnTo>
                  <a:lnTo>
                    <a:pt x="1256" y="148"/>
                  </a:lnTo>
                  <a:lnTo>
                    <a:pt x="1246" y="146"/>
                  </a:lnTo>
                  <a:lnTo>
                    <a:pt x="1241" y="141"/>
                  </a:lnTo>
                  <a:lnTo>
                    <a:pt x="1239" y="139"/>
                  </a:lnTo>
                  <a:lnTo>
                    <a:pt x="1237" y="137"/>
                  </a:lnTo>
                  <a:lnTo>
                    <a:pt x="1235" y="137"/>
                  </a:lnTo>
                  <a:lnTo>
                    <a:pt x="1235" y="141"/>
                  </a:lnTo>
                  <a:lnTo>
                    <a:pt x="1235" y="143"/>
                  </a:lnTo>
                  <a:lnTo>
                    <a:pt x="1233" y="146"/>
                  </a:lnTo>
                  <a:lnTo>
                    <a:pt x="1235" y="152"/>
                  </a:lnTo>
                  <a:lnTo>
                    <a:pt x="1231" y="154"/>
                  </a:lnTo>
                  <a:lnTo>
                    <a:pt x="1229" y="152"/>
                  </a:lnTo>
                  <a:lnTo>
                    <a:pt x="1229" y="158"/>
                  </a:lnTo>
                  <a:lnTo>
                    <a:pt x="1227" y="158"/>
                  </a:lnTo>
                  <a:lnTo>
                    <a:pt x="1227" y="167"/>
                  </a:lnTo>
                  <a:lnTo>
                    <a:pt x="1229" y="169"/>
                  </a:lnTo>
                  <a:lnTo>
                    <a:pt x="1235" y="171"/>
                  </a:lnTo>
                  <a:lnTo>
                    <a:pt x="1239" y="171"/>
                  </a:lnTo>
                  <a:lnTo>
                    <a:pt x="1244" y="171"/>
                  </a:lnTo>
                  <a:lnTo>
                    <a:pt x="1244" y="173"/>
                  </a:lnTo>
                  <a:lnTo>
                    <a:pt x="1239" y="173"/>
                  </a:lnTo>
                  <a:lnTo>
                    <a:pt x="1235" y="173"/>
                  </a:lnTo>
                  <a:lnTo>
                    <a:pt x="1231" y="173"/>
                  </a:lnTo>
                  <a:lnTo>
                    <a:pt x="1229" y="171"/>
                  </a:lnTo>
                  <a:lnTo>
                    <a:pt x="1225" y="173"/>
                  </a:lnTo>
                  <a:lnTo>
                    <a:pt x="1218" y="179"/>
                  </a:lnTo>
                  <a:lnTo>
                    <a:pt x="1218" y="181"/>
                  </a:lnTo>
                  <a:lnTo>
                    <a:pt x="1220" y="186"/>
                  </a:lnTo>
                  <a:lnTo>
                    <a:pt x="1220" y="188"/>
                  </a:lnTo>
                  <a:lnTo>
                    <a:pt x="1218" y="188"/>
                  </a:lnTo>
                  <a:lnTo>
                    <a:pt x="1218" y="192"/>
                  </a:lnTo>
                  <a:lnTo>
                    <a:pt x="1220" y="192"/>
                  </a:lnTo>
                  <a:lnTo>
                    <a:pt x="1223" y="192"/>
                  </a:lnTo>
                  <a:lnTo>
                    <a:pt x="1227" y="192"/>
                  </a:lnTo>
                  <a:lnTo>
                    <a:pt x="1231" y="188"/>
                  </a:lnTo>
                  <a:lnTo>
                    <a:pt x="1233" y="190"/>
                  </a:lnTo>
                  <a:lnTo>
                    <a:pt x="1231" y="194"/>
                  </a:lnTo>
                  <a:lnTo>
                    <a:pt x="1229" y="194"/>
                  </a:lnTo>
                  <a:lnTo>
                    <a:pt x="1227" y="198"/>
                  </a:lnTo>
                  <a:lnTo>
                    <a:pt x="1227" y="200"/>
                  </a:lnTo>
                  <a:lnTo>
                    <a:pt x="1231" y="200"/>
                  </a:lnTo>
                  <a:lnTo>
                    <a:pt x="1233" y="196"/>
                  </a:lnTo>
                  <a:lnTo>
                    <a:pt x="1235" y="196"/>
                  </a:lnTo>
                  <a:lnTo>
                    <a:pt x="1239" y="194"/>
                  </a:lnTo>
                  <a:lnTo>
                    <a:pt x="1239" y="196"/>
                  </a:lnTo>
                  <a:lnTo>
                    <a:pt x="1237" y="198"/>
                  </a:lnTo>
                  <a:lnTo>
                    <a:pt x="1239" y="200"/>
                  </a:lnTo>
                  <a:lnTo>
                    <a:pt x="1246" y="198"/>
                  </a:lnTo>
                  <a:lnTo>
                    <a:pt x="1248" y="202"/>
                  </a:lnTo>
                  <a:lnTo>
                    <a:pt x="1244" y="202"/>
                  </a:lnTo>
                  <a:lnTo>
                    <a:pt x="1244" y="205"/>
                  </a:lnTo>
                  <a:lnTo>
                    <a:pt x="1248" y="205"/>
                  </a:lnTo>
                  <a:lnTo>
                    <a:pt x="1252" y="205"/>
                  </a:lnTo>
                  <a:lnTo>
                    <a:pt x="1256" y="209"/>
                  </a:lnTo>
                  <a:lnTo>
                    <a:pt x="1265" y="211"/>
                  </a:lnTo>
                  <a:lnTo>
                    <a:pt x="1267" y="211"/>
                  </a:lnTo>
                  <a:lnTo>
                    <a:pt x="1258" y="211"/>
                  </a:lnTo>
                  <a:lnTo>
                    <a:pt x="1254" y="213"/>
                  </a:lnTo>
                  <a:lnTo>
                    <a:pt x="1248" y="209"/>
                  </a:lnTo>
                  <a:lnTo>
                    <a:pt x="1244" y="211"/>
                  </a:lnTo>
                  <a:lnTo>
                    <a:pt x="1244" y="213"/>
                  </a:lnTo>
                  <a:lnTo>
                    <a:pt x="1248" y="215"/>
                  </a:lnTo>
                  <a:lnTo>
                    <a:pt x="1256" y="215"/>
                  </a:lnTo>
                  <a:lnTo>
                    <a:pt x="1265" y="215"/>
                  </a:lnTo>
                  <a:lnTo>
                    <a:pt x="1267" y="217"/>
                  </a:lnTo>
                  <a:lnTo>
                    <a:pt x="1258" y="219"/>
                  </a:lnTo>
                  <a:lnTo>
                    <a:pt x="1256" y="217"/>
                  </a:lnTo>
                  <a:lnTo>
                    <a:pt x="1248" y="217"/>
                  </a:lnTo>
                  <a:lnTo>
                    <a:pt x="1244" y="217"/>
                  </a:lnTo>
                  <a:lnTo>
                    <a:pt x="1241" y="213"/>
                  </a:lnTo>
                  <a:lnTo>
                    <a:pt x="1237" y="213"/>
                  </a:lnTo>
                  <a:lnTo>
                    <a:pt x="1231" y="209"/>
                  </a:lnTo>
                  <a:lnTo>
                    <a:pt x="1229" y="209"/>
                  </a:lnTo>
                  <a:lnTo>
                    <a:pt x="1227" y="213"/>
                  </a:lnTo>
                  <a:lnTo>
                    <a:pt x="1220" y="213"/>
                  </a:lnTo>
                  <a:lnTo>
                    <a:pt x="1218" y="215"/>
                  </a:lnTo>
                  <a:lnTo>
                    <a:pt x="1216" y="221"/>
                  </a:lnTo>
                  <a:lnTo>
                    <a:pt x="1220" y="226"/>
                  </a:lnTo>
                  <a:lnTo>
                    <a:pt x="1220" y="230"/>
                  </a:lnTo>
                  <a:lnTo>
                    <a:pt x="1218" y="232"/>
                  </a:lnTo>
                  <a:lnTo>
                    <a:pt x="1216" y="226"/>
                  </a:lnTo>
                  <a:lnTo>
                    <a:pt x="1214" y="226"/>
                  </a:lnTo>
                  <a:lnTo>
                    <a:pt x="1212" y="234"/>
                  </a:lnTo>
                  <a:lnTo>
                    <a:pt x="1212" y="240"/>
                  </a:lnTo>
                  <a:lnTo>
                    <a:pt x="1216" y="240"/>
                  </a:lnTo>
                  <a:lnTo>
                    <a:pt x="1216" y="238"/>
                  </a:lnTo>
                  <a:lnTo>
                    <a:pt x="1218" y="238"/>
                  </a:lnTo>
                  <a:lnTo>
                    <a:pt x="1223" y="245"/>
                  </a:lnTo>
                  <a:lnTo>
                    <a:pt x="1225" y="245"/>
                  </a:lnTo>
                  <a:lnTo>
                    <a:pt x="1223" y="245"/>
                  </a:lnTo>
                  <a:lnTo>
                    <a:pt x="1220" y="247"/>
                  </a:lnTo>
                  <a:lnTo>
                    <a:pt x="1216" y="242"/>
                  </a:lnTo>
                  <a:lnTo>
                    <a:pt x="1212" y="245"/>
                  </a:lnTo>
                  <a:lnTo>
                    <a:pt x="1210" y="251"/>
                  </a:lnTo>
                  <a:lnTo>
                    <a:pt x="1212" y="253"/>
                  </a:lnTo>
                  <a:lnTo>
                    <a:pt x="1214" y="251"/>
                  </a:lnTo>
                  <a:lnTo>
                    <a:pt x="1212" y="255"/>
                  </a:lnTo>
                  <a:lnTo>
                    <a:pt x="1214" y="264"/>
                  </a:lnTo>
                  <a:lnTo>
                    <a:pt x="1216" y="261"/>
                  </a:lnTo>
                  <a:lnTo>
                    <a:pt x="1218" y="261"/>
                  </a:lnTo>
                  <a:lnTo>
                    <a:pt x="1218" y="268"/>
                  </a:lnTo>
                  <a:lnTo>
                    <a:pt x="1225" y="270"/>
                  </a:lnTo>
                  <a:lnTo>
                    <a:pt x="1233" y="276"/>
                  </a:lnTo>
                  <a:lnTo>
                    <a:pt x="1235" y="274"/>
                  </a:lnTo>
                  <a:lnTo>
                    <a:pt x="1237" y="270"/>
                  </a:lnTo>
                  <a:lnTo>
                    <a:pt x="1237" y="268"/>
                  </a:lnTo>
                  <a:lnTo>
                    <a:pt x="1241" y="268"/>
                  </a:lnTo>
                  <a:lnTo>
                    <a:pt x="1244" y="270"/>
                  </a:lnTo>
                  <a:lnTo>
                    <a:pt x="1241" y="274"/>
                  </a:lnTo>
                  <a:lnTo>
                    <a:pt x="1244" y="278"/>
                  </a:lnTo>
                  <a:lnTo>
                    <a:pt x="1244" y="278"/>
                  </a:lnTo>
                  <a:lnTo>
                    <a:pt x="1248" y="268"/>
                  </a:lnTo>
                  <a:lnTo>
                    <a:pt x="1248" y="259"/>
                  </a:lnTo>
                  <a:lnTo>
                    <a:pt x="1248" y="255"/>
                  </a:lnTo>
                  <a:lnTo>
                    <a:pt x="1254" y="249"/>
                  </a:lnTo>
                  <a:lnTo>
                    <a:pt x="1254" y="245"/>
                  </a:lnTo>
                  <a:lnTo>
                    <a:pt x="1254" y="251"/>
                  </a:lnTo>
                  <a:lnTo>
                    <a:pt x="1250" y="257"/>
                  </a:lnTo>
                  <a:lnTo>
                    <a:pt x="1250" y="264"/>
                  </a:lnTo>
                  <a:lnTo>
                    <a:pt x="1250" y="268"/>
                  </a:lnTo>
                  <a:lnTo>
                    <a:pt x="1250" y="274"/>
                  </a:lnTo>
                  <a:lnTo>
                    <a:pt x="1252" y="278"/>
                  </a:lnTo>
                  <a:lnTo>
                    <a:pt x="1250" y="280"/>
                  </a:lnTo>
                  <a:lnTo>
                    <a:pt x="1252" y="283"/>
                  </a:lnTo>
                  <a:lnTo>
                    <a:pt x="1252" y="283"/>
                  </a:lnTo>
                  <a:close/>
                  <a:moveTo>
                    <a:pt x="1260" y="105"/>
                  </a:moveTo>
                  <a:lnTo>
                    <a:pt x="1263" y="105"/>
                  </a:lnTo>
                  <a:lnTo>
                    <a:pt x="1265" y="105"/>
                  </a:lnTo>
                  <a:lnTo>
                    <a:pt x="1267" y="105"/>
                  </a:lnTo>
                  <a:lnTo>
                    <a:pt x="1269" y="105"/>
                  </a:lnTo>
                  <a:lnTo>
                    <a:pt x="1269" y="110"/>
                  </a:lnTo>
                  <a:lnTo>
                    <a:pt x="1269" y="110"/>
                  </a:lnTo>
                  <a:lnTo>
                    <a:pt x="1267" y="110"/>
                  </a:lnTo>
                  <a:lnTo>
                    <a:pt x="1263" y="108"/>
                  </a:lnTo>
                  <a:lnTo>
                    <a:pt x="1260" y="105"/>
                  </a:lnTo>
                  <a:lnTo>
                    <a:pt x="1260" y="105"/>
                  </a:lnTo>
                  <a:close/>
                  <a:moveTo>
                    <a:pt x="1265" y="280"/>
                  </a:moveTo>
                  <a:lnTo>
                    <a:pt x="1265" y="276"/>
                  </a:lnTo>
                  <a:lnTo>
                    <a:pt x="1267" y="274"/>
                  </a:lnTo>
                  <a:lnTo>
                    <a:pt x="1267" y="272"/>
                  </a:lnTo>
                  <a:lnTo>
                    <a:pt x="1271" y="270"/>
                  </a:lnTo>
                  <a:lnTo>
                    <a:pt x="1271" y="272"/>
                  </a:lnTo>
                  <a:lnTo>
                    <a:pt x="1271" y="274"/>
                  </a:lnTo>
                  <a:lnTo>
                    <a:pt x="1269" y="276"/>
                  </a:lnTo>
                  <a:lnTo>
                    <a:pt x="1265" y="280"/>
                  </a:lnTo>
                  <a:lnTo>
                    <a:pt x="1265" y="280"/>
                  </a:lnTo>
                  <a:lnTo>
                    <a:pt x="1265" y="280"/>
                  </a:lnTo>
                  <a:close/>
                  <a:moveTo>
                    <a:pt x="1305" y="242"/>
                  </a:moveTo>
                  <a:lnTo>
                    <a:pt x="1309" y="236"/>
                  </a:lnTo>
                  <a:lnTo>
                    <a:pt x="1313" y="236"/>
                  </a:lnTo>
                  <a:lnTo>
                    <a:pt x="1317" y="234"/>
                  </a:lnTo>
                  <a:lnTo>
                    <a:pt x="1319" y="236"/>
                  </a:lnTo>
                  <a:lnTo>
                    <a:pt x="1324" y="238"/>
                  </a:lnTo>
                  <a:lnTo>
                    <a:pt x="1322" y="242"/>
                  </a:lnTo>
                  <a:lnTo>
                    <a:pt x="1317" y="240"/>
                  </a:lnTo>
                  <a:lnTo>
                    <a:pt x="1315" y="245"/>
                  </a:lnTo>
                  <a:lnTo>
                    <a:pt x="1309" y="245"/>
                  </a:lnTo>
                  <a:lnTo>
                    <a:pt x="1307" y="245"/>
                  </a:lnTo>
                  <a:lnTo>
                    <a:pt x="1305" y="242"/>
                  </a:lnTo>
                  <a:lnTo>
                    <a:pt x="1305" y="242"/>
                  </a:lnTo>
                  <a:close/>
                  <a:moveTo>
                    <a:pt x="1606" y="9"/>
                  </a:moveTo>
                  <a:lnTo>
                    <a:pt x="1606" y="4"/>
                  </a:lnTo>
                  <a:lnTo>
                    <a:pt x="1608" y="4"/>
                  </a:lnTo>
                  <a:lnTo>
                    <a:pt x="1610" y="6"/>
                  </a:lnTo>
                  <a:lnTo>
                    <a:pt x="1608" y="9"/>
                  </a:lnTo>
                  <a:lnTo>
                    <a:pt x="1606" y="9"/>
                  </a:lnTo>
                  <a:lnTo>
                    <a:pt x="1606" y="9"/>
                  </a:lnTo>
                  <a:close/>
                  <a:moveTo>
                    <a:pt x="1461" y="289"/>
                  </a:moveTo>
                  <a:lnTo>
                    <a:pt x="1459" y="291"/>
                  </a:lnTo>
                  <a:lnTo>
                    <a:pt x="1461" y="293"/>
                  </a:lnTo>
                  <a:lnTo>
                    <a:pt x="1465" y="293"/>
                  </a:lnTo>
                  <a:lnTo>
                    <a:pt x="1465" y="291"/>
                  </a:lnTo>
                  <a:lnTo>
                    <a:pt x="1463" y="289"/>
                  </a:lnTo>
                  <a:lnTo>
                    <a:pt x="1463" y="289"/>
                  </a:lnTo>
                  <a:lnTo>
                    <a:pt x="1461" y="289"/>
                  </a:lnTo>
                  <a:lnTo>
                    <a:pt x="1461" y="289"/>
                  </a:lnTo>
                  <a:close/>
                  <a:moveTo>
                    <a:pt x="1389" y="333"/>
                  </a:moveTo>
                  <a:lnTo>
                    <a:pt x="1391" y="335"/>
                  </a:lnTo>
                  <a:lnTo>
                    <a:pt x="1395" y="335"/>
                  </a:lnTo>
                  <a:lnTo>
                    <a:pt x="1393" y="331"/>
                  </a:lnTo>
                  <a:lnTo>
                    <a:pt x="1389" y="333"/>
                  </a:lnTo>
                  <a:lnTo>
                    <a:pt x="1389" y="333"/>
                  </a:lnTo>
                  <a:close/>
                  <a:moveTo>
                    <a:pt x="1288" y="331"/>
                  </a:moveTo>
                  <a:lnTo>
                    <a:pt x="1286" y="327"/>
                  </a:lnTo>
                  <a:lnTo>
                    <a:pt x="1286" y="325"/>
                  </a:lnTo>
                  <a:lnTo>
                    <a:pt x="1288" y="325"/>
                  </a:lnTo>
                  <a:lnTo>
                    <a:pt x="1290" y="327"/>
                  </a:lnTo>
                  <a:lnTo>
                    <a:pt x="1290" y="329"/>
                  </a:lnTo>
                  <a:lnTo>
                    <a:pt x="1290" y="331"/>
                  </a:lnTo>
                  <a:lnTo>
                    <a:pt x="1288" y="331"/>
                  </a:lnTo>
                  <a:lnTo>
                    <a:pt x="1288" y="331"/>
                  </a:lnTo>
                  <a:close/>
                  <a:moveTo>
                    <a:pt x="1260" y="392"/>
                  </a:moveTo>
                  <a:lnTo>
                    <a:pt x="1258" y="390"/>
                  </a:lnTo>
                  <a:lnTo>
                    <a:pt x="1258" y="386"/>
                  </a:lnTo>
                  <a:lnTo>
                    <a:pt x="1258" y="382"/>
                  </a:lnTo>
                  <a:lnTo>
                    <a:pt x="1256" y="379"/>
                  </a:lnTo>
                  <a:lnTo>
                    <a:pt x="1256" y="382"/>
                  </a:lnTo>
                  <a:lnTo>
                    <a:pt x="1254" y="386"/>
                  </a:lnTo>
                  <a:lnTo>
                    <a:pt x="1254" y="392"/>
                  </a:lnTo>
                  <a:lnTo>
                    <a:pt x="1258" y="396"/>
                  </a:lnTo>
                  <a:lnTo>
                    <a:pt x="1256" y="398"/>
                  </a:lnTo>
                  <a:lnTo>
                    <a:pt x="1254" y="401"/>
                  </a:lnTo>
                  <a:lnTo>
                    <a:pt x="1252" y="398"/>
                  </a:lnTo>
                  <a:lnTo>
                    <a:pt x="1244" y="398"/>
                  </a:lnTo>
                  <a:lnTo>
                    <a:pt x="1244" y="394"/>
                  </a:lnTo>
                  <a:lnTo>
                    <a:pt x="1241" y="394"/>
                  </a:lnTo>
                  <a:lnTo>
                    <a:pt x="1237" y="390"/>
                  </a:lnTo>
                  <a:lnTo>
                    <a:pt x="1235" y="390"/>
                  </a:lnTo>
                  <a:lnTo>
                    <a:pt x="1233" y="390"/>
                  </a:lnTo>
                  <a:lnTo>
                    <a:pt x="1231" y="388"/>
                  </a:lnTo>
                  <a:lnTo>
                    <a:pt x="1229" y="388"/>
                  </a:lnTo>
                  <a:lnTo>
                    <a:pt x="1229" y="386"/>
                  </a:lnTo>
                  <a:lnTo>
                    <a:pt x="1231" y="384"/>
                  </a:lnTo>
                  <a:lnTo>
                    <a:pt x="1233" y="384"/>
                  </a:lnTo>
                  <a:lnTo>
                    <a:pt x="1235" y="379"/>
                  </a:lnTo>
                  <a:lnTo>
                    <a:pt x="1235" y="377"/>
                  </a:lnTo>
                  <a:lnTo>
                    <a:pt x="1231" y="371"/>
                  </a:lnTo>
                  <a:lnTo>
                    <a:pt x="1231" y="371"/>
                  </a:lnTo>
                  <a:lnTo>
                    <a:pt x="1231" y="373"/>
                  </a:lnTo>
                  <a:lnTo>
                    <a:pt x="1233" y="375"/>
                  </a:lnTo>
                  <a:lnTo>
                    <a:pt x="1233" y="377"/>
                  </a:lnTo>
                  <a:lnTo>
                    <a:pt x="1231" y="379"/>
                  </a:lnTo>
                  <a:lnTo>
                    <a:pt x="1229" y="379"/>
                  </a:lnTo>
                  <a:lnTo>
                    <a:pt x="1227" y="382"/>
                  </a:lnTo>
                  <a:lnTo>
                    <a:pt x="1227" y="382"/>
                  </a:lnTo>
                  <a:lnTo>
                    <a:pt x="1229" y="384"/>
                  </a:lnTo>
                  <a:lnTo>
                    <a:pt x="1227" y="388"/>
                  </a:lnTo>
                  <a:lnTo>
                    <a:pt x="1225" y="386"/>
                  </a:lnTo>
                  <a:lnTo>
                    <a:pt x="1220" y="382"/>
                  </a:lnTo>
                  <a:lnTo>
                    <a:pt x="1220" y="379"/>
                  </a:lnTo>
                  <a:lnTo>
                    <a:pt x="1220" y="377"/>
                  </a:lnTo>
                  <a:lnTo>
                    <a:pt x="1223" y="373"/>
                  </a:lnTo>
                  <a:lnTo>
                    <a:pt x="1223" y="371"/>
                  </a:lnTo>
                  <a:lnTo>
                    <a:pt x="1223" y="369"/>
                  </a:lnTo>
                  <a:lnTo>
                    <a:pt x="1220" y="371"/>
                  </a:lnTo>
                  <a:lnTo>
                    <a:pt x="1220" y="373"/>
                  </a:lnTo>
                  <a:lnTo>
                    <a:pt x="1218" y="377"/>
                  </a:lnTo>
                  <a:lnTo>
                    <a:pt x="1218" y="379"/>
                  </a:lnTo>
                  <a:lnTo>
                    <a:pt x="1218" y="382"/>
                  </a:lnTo>
                  <a:lnTo>
                    <a:pt x="1214" y="382"/>
                  </a:lnTo>
                  <a:lnTo>
                    <a:pt x="1212" y="379"/>
                  </a:lnTo>
                  <a:lnTo>
                    <a:pt x="1210" y="379"/>
                  </a:lnTo>
                  <a:lnTo>
                    <a:pt x="1208" y="377"/>
                  </a:lnTo>
                  <a:lnTo>
                    <a:pt x="1210" y="375"/>
                  </a:lnTo>
                  <a:lnTo>
                    <a:pt x="1210" y="369"/>
                  </a:lnTo>
                  <a:lnTo>
                    <a:pt x="1212" y="369"/>
                  </a:lnTo>
                  <a:lnTo>
                    <a:pt x="1212" y="365"/>
                  </a:lnTo>
                  <a:lnTo>
                    <a:pt x="1216" y="356"/>
                  </a:lnTo>
                  <a:lnTo>
                    <a:pt x="1212" y="358"/>
                  </a:lnTo>
                  <a:lnTo>
                    <a:pt x="1210" y="361"/>
                  </a:lnTo>
                  <a:lnTo>
                    <a:pt x="1208" y="367"/>
                  </a:lnTo>
                  <a:lnTo>
                    <a:pt x="1208" y="373"/>
                  </a:lnTo>
                  <a:lnTo>
                    <a:pt x="1206" y="375"/>
                  </a:lnTo>
                  <a:lnTo>
                    <a:pt x="1204" y="375"/>
                  </a:lnTo>
                  <a:lnTo>
                    <a:pt x="1206" y="371"/>
                  </a:lnTo>
                  <a:lnTo>
                    <a:pt x="1206" y="371"/>
                  </a:lnTo>
                  <a:lnTo>
                    <a:pt x="1206" y="369"/>
                  </a:lnTo>
                  <a:lnTo>
                    <a:pt x="1204" y="375"/>
                  </a:lnTo>
                  <a:lnTo>
                    <a:pt x="1197" y="375"/>
                  </a:lnTo>
                  <a:lnTo>
                    <a:pt x="1197" y="373"/>
                  </a:lnTo>
                  <a:lnTo>
                    <a:pt x="1197" y="367"/>
                  </a:lnTo>
                  <a:lnTo>
                    <a:pt x="1197" y="365"/>
                  </a:lnTo>
                  <a:lnTo>
                    <a:pt x="1197" y="363"/>
                  </a:lnTo>
                  <a:lnTo>
                    <a:pt x="1201" y="361"/>
                  </a:lnTo>
                  <a:lnTo>
                    <a:pt x="1201" y="356"/>
                  </a:lnTo>
                  <a:lnTo>
                    <a:pt x="1201" y="356"/>
                  </a:lnTo>
                  <a:lnTo>
                    <a:pt x="1204" y="352"/>
                  </a:lnTo>
                  <a:lnTo>
                    <a:pt x="1206" y="350"/>
                  </a:lnTo>
                  <a:lnTo>
                    <a:pt x="1210" y="348"/>
                  </a:lnTo>
                  <a:lnTo>
                    <a:pt x="1210" y="348"/>
                  </a:lnTo>
                  <a:lnTo>
                    <a:pt x="1216" y="348"/>
                  </a:lnTo>
                  <a:lnTo>
                    <a:pt x="1218" y="344"/>
                  </a:lnTo>
                  <a:lnTo>
                    <a:pt x="1223" y="344"/>
                  </a:lnTo>
                  <a:lnTo>
                    <a:pt x="1225" y="342"/>
                  </a:lnTo>
                  <a:lnTo>
                    <a:pt x="1225" y="339"/>
                  </a:lnTo>
                  <a:lnTo>
                    <a:pt x="1227" y="337"/>
                  </a:lnTo>
                  <a:lnTo>
                    <a:pt x="1229" y="337"/>
                  </a:lnTo>
                  <a:lnTo>
                    <a:pt x="1235" y="339"/>
                  </a:lnTo>
                  <a:lnTo>
                    <a:pt x="1241" y="339"/>
                  </a:lnTo>
                  <a:lnTo>
                    <a:pt x="1244" y="339"/>
                  </a:lnTo>
                  <a:lnTo>
                    <a:pt x="1248" y="339"/>
                  </a:lnTo>
                  <a:lnTo>
                    <a:pt x="1248" y="344"/>
                  </a:lnTo>
                  <a:lnTo>
                    <a:pt x="1252" y="344"/>
                  </a:lnTo>
                  <a:lnTo>
                    <a:pt x="1252" y="342"/>
                  </a:lnTo>
                  <a:lnTo>
                    <a:pt x="1254" y="342"/>
                  </a:lnTo>
                  <a:lnTo>
                    <a:pt x="1258" y="344"/>
                  </a:lnTo>
                  <a:lnTo>
                    <a:pt x="1260" y="344"/>
                  </a:lnTo>
                  <a:lnTo>
                    <a:pt x="1263" y="344"/>
                  </a:lnTo>
                  <a:lnTo>
                    <a:pt x="1265" y="342"/>
                  </a:lnTo>
                  <a:lnTo>
                    <a:pt x="1263" y="339"/>
                  </a:lnTo>
                  <a:lnTo>
                    <a:pt x="1260" y="342"/>
                  </a:lnTo>
                  <a:lnTo>
                    <a:pt x="1258" y="337"/>
                  </a:lnTo>
                  <a:lnTo>
                    <a:pt x="1256" y="337"/>
                  </a:lnTo>
                  <a:lnTo>
                    <a:pt x="1256" y="337"/>
                  </a:lnTo>
                  <a:lnTo>
                    <a:pt x="1258" y="335"/>
                  </a:lnTo>
                  <a:lnTo>
                    <a:pt x="1258" y="333"/>
                  </a:lnTo>
                  <a:lnTo>
                    <a:pt x="1256" y="331"/>
                  </a:lnTo>
                  <a:lnTo>
                    <a:pt x="1256" y="331"/>
                  </a:lnTo>
                  <a:lnTo>
                    <a:pt x="1260" y="331"/>
                  </a:lnTo>
                  <a:lnTo>
                    <a:pt x="1260" y="329"/>
                  </a:lnTo>
                  <a:lnTo>
                    <a:pt x="1256" y="329"/>
                  </a:lnTo>
                  <a:lnTo>
                    <a:pt x="1256" y="329"/>
                  </a:lnTo>
                  <a:lnTo>
                    <a:pt x="1254" y="329"/>
                  </a:lnTo>
                  <a:lnTo>
                    <a:pt x="1252" y="327"/>
                  </a:lnTo>
                  <a:lnTo>
                    <a:pt x="1252" y="325"/>
                  </a:lnTo>
                  <a:lnTo>
                    <a:pt x="1254" y="320"/>
                  </a:lnTo>
                  <a:lnTo>
                    <a:pt x="1256" y="318"/>
                  </a:lnTo>
                  <a:lnTo>
                    <a:pt x="1254" y="318"/>
                  </a:lnTo>
                  <a:lnTo>
                    <a:pt x="1252" y="316"/>
                  </a:lnTo>
                  <a:lnTo>
                    <a:pt x="1252" y="310"/>
                  </a:lnTo>
                  <a:lnTo>
                    <a:pt x="1254" y="308"/>
                  </a:lnTo>
                  <a:lnTo>
                    <a:pt x="1252" y="304"/>
                  </a:lnTo>
                  <a:lnTo>
                    <a:pt x="1252" y="302"/>
                  </a:lnTo>
                  <a:lnTo>
                    <a:pt x="1256" y="302"/>
                  </a:lnTo>
                  <a:lnTo>
                    <a:pt x="1260" y="299"/>
                  </a:lnTo>
                  <a:lnTo>
                    <a:pt x="1265" y="299"/>
                  </a:lnTo>
                  <a:lnTo>
                    <a:pt x="1267" y="299"/>
                  </a:lnTo>
                  <a:lnTo>
                    <a:pt x="1271" y="302"/>
                  </a:lnTo>
                  <a:lnTo>
                    <a:pt x="1273" y="302"/>
                  </a:lnTo>
                  <a:lnTo>
                    <a:pt x="1277" y="306"/>
                  </a:lnTo>
                  <a:lnTo>
                    <a:pt x="1279" y="314"/>
                  </a:lnTo>
                  <a:lnTo>
                    <a:pt x="1279" y="325"/>
                  </a:lnTo>
                  <a:lnTo>
                    <a:pt x="1277" y="331"/>
                  </a:lnTo>
                  <a:lnTo>
                    <a:pt x="1279" y="331"/>
                  </a:lnTo>
                  <a:lnTo>
                    <a:pt x="1282" y="331"/>
                  </a:lnTo>
                  <a:lnTo>
                    <a:pt x="1290" y="335"/>
                  </a:lnTo>
                  <a:lnTo>
                    <a:pt x="1292" y="339"/>
                  </a:lnTo>
                  <a:lnTo>
                    <a:pt x="1294" y="339"/>
                  </a:lnTo>
                  <a:lnTo>
                    <a:pt x="1294" y="337"/>
                  </a:lnTo>
                  <a:lnTo>
                    <a:pt x="1303" y="337"/>
                  </a:lnTo>
                  <a:lnTo>
                    <a:pt x="1307" y="342"/>
                  </a:lnTo>
                  <a:lnTo>
                    <a:pt x="1309" y="339"/>
                  </a:lnTo>
                  <a:lnTo>
                    <a:pt x="1307" y="337"/>
                  </a:lnTo>
                  <a:lnTo>
                    <a:pt x="1311" y="335"/>
                  </a:lnTo>
                  <a:lnTo>
                    <a:pt x="1315" y="333"/>
                  </a:lnTo>
                  <a:lnTo>
                    <a:pt x="1319" y="327"/>
                  </a:lnTo>
                  <a:lnTo>
                    <a:pt x="1328" y="323"/>
                  </a:lnTo>
                  <a:lnTo>
                    <a:pt x="1334" y="314"/>
                  </a:lnTo>
                  <a:lnTo>
                    <a:pt x="1334" y="312"/>
                  </a:lnTo>
                  <a:lnTo>
                    <a:pt x="1338" y="310"/>
                  </a:lnTo>
                  <a:lnTo>
                    <a:pt x="1334" y="310"/>
                  </a:lnTo>
                  <a:lnTo>
                    <a:pt x="1332" y="312"/>
                  </a:lnTo>
                  <a:lnTo>
                    <a:pt x="1332" y="314"/>
                  </a:lnTo>
                  <a:lnTo>
                    <a:pt x="1326" y="320"/>
                  </a:lnTo>
                  <a:lnTo>
                    <a:pt x="1322" y="325"/>
                  </a:lnTo>
                  <a:lnTo>
                    <a:pt x="1322" y="325"/>
                  </a:lnTo>
                  <a:lnTo>
                    <a:pt x="1315" y="331"/>
                  </a:lnTo>
                  <a:lnTo>
                    <a:pt x="1309" y="333"/>
                  </a:lnTo>
                  <a:lnTo>
                    <a:pt x="1307" y="331"/>
                  </a:lnTo>
                  <a:lnTo>
                    <a:pt x="1305" y="331"/>
                  </a:lnTo>
                  <a:lnTo>
                    <a:pt x="1303" y="333"/>
                  </a:lnTo>
                  <a:lnTo>
                    <a:pt x="1298" y="333"/>
                  </a:lnTo>
                  <a:lnTo>
                    <a:pt x="1294" y="329"/>
                  </a:lnTo>
                  <a:lnTo>
                    <a:pt x="1294" y="327"/>
                  </a:lnTo>
                  <a:lnTo>
                    <a:pt x="1296" y="325"/>
                  </a:lnTo>
                  <a:lnTo>
                    <a:pt x="1300" y="323"/>
                  </a:lnTo>
                  <a:lnTo>
                    <a:pt x="1300" y="318"/>
                  </a:lnTo>
                  <a:lnTo>
                    <a:pt x="1296" y="320"/>
                  </a:lnTo>
                  <a:lnTo>
                    <a:pt x="1294" y="325"/>
                  </a:lnTo>
                  <a:lnTo>
                    <a:pt x="1292" y="325"/>
                  </a:lnTo>
                  <a:lnTo>
                    <a:pt x="1290" y="318"/>
                  </a:lnTo>
                  <a:lnTo>
                    <a:pt x="1290" y="316"/>
                  </a:lnTo>
                  <a:lnTo>
                    <a:pt x="1292" y="316"/>
                  </a:lnTo>
                  <a:lnTo>
                    <a:pt x="1296" y="316"/>
                  </a:lnTo>
                  <a:lnTo>
                    <a:pt x="1296" y="314"/>
                  </a:lnTo>
                  <a:lnTo>
                    <a:pt x="1292" y="314"/>
                  </a:lnTo>
                  <a:lnTo>
                    <a:pt x="1292" y="312"/>
                  </a:lnTo>
                  <a:lnTo>
                    <a:pt x="1294" y="310"/>
                  </a:lnTo>
                  <a:lnTo>
                    <a:pt x="1298" y="312"/>
                  </a:lnTo>
                  <a:lnTo>
                    <a:pt x="1300" y="312"/>
                  </a:lnTo>
                  <a:lnTo>
                    <a:pt x="1300" y="310"/>
                  </a:lnTo>
                  <a:lnTo>
                    <a:pt x="1296" y="310"/>
                  </a:lnTo>
                  <a:lnTo>
                    <a:pt x="1294" y="308"/>
                  </a:lnTo>
                  <a:lnTo>
                    <a:pt x="1294" y="310"/>
                  </a:lnTo>
                  <a:lnTo>
                    <a:pt x="1290" y="310"/>
                  </a:lnTo>
                  <a:lnTo>
                    <a:pt x="1290" y="306"/>
                  </a:lnTo>
                  <a:lnTo>
                    <a:pt x="1290" y="304"/>
                  </a:lnTo>
                  <a:lnTo>
                    <a:pt x="1294" y="304"/>
                  </a:lnTo>
                  <a:lnTo>
                    <a:pt x="1296" y="302"/>
                  </a:lnTo>
                  <a:lnTo>
                    <a:pt x="1300" y="302"/>
                  </a:lnTo>
                  <a:lnTo>
                    <a:pt x="1305" y="304"/>
                  </a:lnTo>
                  <a:lnTo>
                    <a:pt x="1307" y="302"/>
                  </a:lnTo>
                  <a:lnTo>
                    <a:pt x="1303" y="302"/>
                  </a:lnTo>
                  <a:lnTo>
                    <a:pt x="1303" y="299"/>
                  </a:lnTo>
                  <a:lnTo>
                    <a:pt x="1305" y="295"/>
                  </a:lnTo>
                  <a:lnTo>
                    <a:pt x="1309" y="295"/>
                  </a:lnTo>
                  <a:lnTo>
                    <a:pt x="1309" y="293"/>
                  </a:lnTo>
                  <a:lnTo>
                    <a:pt x="1307" y="293"/>
                  </a:lnTo>
                  <a:lnTo>
                    <a:pt x="1307" y="293"/>
                  </a:lnTo>
                  <a:lnTo>
                    <a:pt x="1309" y="289"/>
                  </a:lnTo>
                  <a:lnTo>
                    <a:pt x="1313" y="287"/>
                  </a:lnTo>
                  <a:lnTo>
                    <a:pt x="1311" y="285"/>
                  </a:lnTo>
                  <a:lnTo>
                    <a:pt x="1315" y="278"/>
                  </a:lnTo>
                  <a:lnTo>
                    <a:pt x="1319" y="276"/>
                  </a:lnTo>
                  <a:lnTo>
                    <a:pt x="1319" y="272"/>
                  </a:lnTo>
                  <a:lnTo>
                    <a:pt x="1315" y="274"/>
                  </a:lnTo>
                  <a:lnTo>
                    <a:pt x="1311" y="280"/>
                  </a:lnTo>
                  <a:lnTo>
                    <a:pt x="1307" y="289"/>
                  </a:lnTo>
                  <a:lnTo>
                    <a:pt x="1300" y="293"/>
                  </a:lnTo>
                  <a:lnTo>
                    <a:pt x="1296" y="297"/>
                  </a:lnTo>
                  <a:lnTo>
                    <a:pt x="1292" y="297"/>
                  </a:lnTo>
                  <a:lnTo>
                    <a:pt x="1288" y="297"/>
                  </a:lnTo>
                  <a:lnTo>
                    <a:pt x="1286" y="295"/>
                  </a:lnTo>
                  <a:lnTo>
                    <a:pt x="1290" y="291"/>
                  </a:lnTo>
                  <a:lnTo>
                    <a:pt x="1294" y="289"/>
                  </a:lnTo>
                  <a:lnTo>
                    <a:pt x="1294" y="285"/>
                  </a:lnTo>
                  <a:lnTo>
                    <a:pt x="1288" y="289"/>
                  </a:lnTo>
                  <a:lnTo>
                    <a:pt x="1284" y="289"/>
                  </a:lnTo>
                  <a:lnTo>
                    <a:pt x="1284" y="291"/>
                  </a:lnTo>
                  <a:lnTo>
                    <a:pt x="1279" y="293"/>
                  </a:lnTo>
                  <a:lnTo>
                    <a:pt x="1275" y="293"/>
                  </a:lnTo>
                  <a:lnTo>
                    <a:pt x="1269" y="289"/>
                  </a:lnTo>
                  <a:lnTo>
                    <a:pt x="1271" y="287"/>
                  </a:lnTo>
                  <a:lnTo>
                    <a:pt x="1275" y="287"/>
                  </a:lnTo>
                  <a:lnTo>
                    <a:pt x="1275" y="285"/>
                  </a:lnTo>
                  <a:lnTo>
                    <a:pt x="1271" y="285"/>
                  </a:lnTo>
                  <a:lnTo>
                    <a:pt x="1273" y="278"/>
                  </a:lnTo>
                  <a:lnTo>
                    <a:pt x="1277" y="276"/>
                  </a:lnTo>
                  <a:lnTo>
                    <a:pt x="1277" y="272"/>
                  </a:lnTo>
                  <a:lnTo>
                    <a:pt x="1282" y="270"/>
                  </a:lnTo>
                  <a:lnTo>
                    <a:pt x="1286" y="268"/>
                  </a:lnTo>
                  <a:lnTo>
                    <a:pt x="1290" y="268"/>
                  </a:lnTo>
                  <a:lnTo>
                    <a:pt x="1290" y="264"/>
                  </a:lnTo>
                  <a:lnTo>
                    <a:pt x="1292" y="257"/>
                  </a:lnTo>
                  <a:lnTo>
                    <a:pt x="1298" y="251"/>
                  </a:lnTo>
                  <a:lnTo>
                    <a:pt x="1300" y="253"/>
                  </a:lnTo>
                  <a:lnTo>
                    <a:pt x="1309" y="251"/>
                  </a:lnTo>
                  <a:lnTo>
                    <a:pt x="1315" y="251"/>
                  </a:lnTo>
                  <a:lnTo>
                    <a:pt x="1317" y="251"/>
                  </a:lnTo>
                  <a:lnTo>
                    <a:pt x="1322" y="251"/>
                  </a:lnTo>
                  <a:lnTo>
                    <a:pt x="1326" y="247"/>
                  </a:lnTo>
                  <a:lnTo>
                    <a:pt x="1328" y="247"/>
                  </a:lnTo>
                  <a:lnTo>
                    <a:pt x="1328" y="249"/>
                  </a:lnTo>
                  <a:lnTo>
                    <a:pt x="1334" y="253"/>
                  </a:lnTo>
                  <a:lnTo>
                    <a:pt x="1336" y="253"/>
                  </a:lnTo>
                  <a:lnTo>
                    <a:pt x="1345" y="259"/>
                  </a:lnTo>
                  <a:lnTo>
                    <a:pt x="1347" y="264"/>
                  </a:lnTo>
                  <a:lnTo>
                    <a:pt x="1349" y="266"/>
                  </a:lnTo>
                  <a:lnTo>
                    <a:pt x="1351" y="266"/>
                  </a:lnTo>
                  <a:lnTo>
                    <a:pt x="1355" y="274"/>
                  </a:lnTo>
                  <a:lnTo>
                    <a:pt x="1355" y="268"/>
                  </a:lnTo>
                  <a:lnTo>
                    <a:pt x="1360" y="268"/>
                  </a:lnTo>
                  <a:lnTo>
                    <a:pt x="1360" y="266"/>
                  </a:lnTo>
                  <a:lnTo>
                    <a:pt x="1355" y="266"/>
                  </a:lnTo>
                  <a:lnTo>
                    <a:pt x="1353" y="264"/>
                  </a:lnTo>
                  <a:lnTo>
                    <a:pt x="1353" y="261"/>
                  </a:lnTo>
                  <a:lnTo>
                    <a:pt x="1355" y="259"/>
                  </a:lnTo>
                  <a:lnTo>
                    <a:pt x="1364" y="259"/>
                  </a:lnTo>
                  <a:lnTo>
                    <a:pt x="1368" y="261"/>
                  </a:lnTo>
                  <a:lnTo>
                    <a:pt x="1370" y="259"/>
                  </a:lnTo>
                  <a:lnTo>
                    <a:pt x="1370" y="255"/>
                  </a:lnTo>
                  <a:lnTo>
                    <a:pt x="1372" y="251"/>
                  </a:lnTo>
                  <a:lnTo>
                    <a:pt x="1372" y="249"/>
                  </a:lnTo>
                  <a:lnTo>
                    <a:pt x="1370" y="251"/>
                  </a:lnTo>
                  <a:lnTo>
                    <a:pt x="1368" y="253"/>
                  </a:lnTo>
                  <a:lnTo>
                    <a:pt x="1366" y="255"/>
                  </a:lnTo>
                  <a:lnTo>
                    <a:pt x="1362" y="259"/>
                  </a:lnTo>
                  <a:lnTo>
                    <a:pt x="1355" y="255"/>
                  </a:lnTo>
                  <a:lnTo>
                    <a:pt x="1349" y="255"/>
                  </a:lnTo>
                  <a:lnTo>
                    <a:pt x="1347" y="253"/>
                  </a:lnTo>
                  <a:lnTo>
                    <a:pt x="1343" y="251"/>
                  </a:lnTo>
                  <a:lnTo>
                    <a:pt x="1338" y="251"/>
                  </a:lnTo>
                  <a:lnTo>
                    <a:pt x="1332" y="242"/>
                  </a:lnTo>
                  <a:lnTo>
                    <a:pt x="1332" y="236"/>
                  </a:lnTo>
                  <a:lnTo>
                    <a:pt x="1334" y="234"/>
                  </a:lnTo>
                  <a:lnTo>
                    <a:pt x="1338" y="236"/>
                  </a:lnTo>
                  <a:lnTo>
                    <a:pt x="1341" y="240"/>
                  </a:lnTo>
                  <a:lnTo>
                    <a:pt x="1341" y="242"/>
                  </a:lnTo>
                  <a:lnTo>
                    <a:pt x="1345" y="238"/>
                  </a:lnTo>
                  <a:lnTo>
                    <a:pt x="1345" y="232"/>
                  </a:lnTo>
                  <a:lnTo>
                    <a:pt x="1343" y="234"/>
                  </a:lnTo>
                  <a:lnTo>
                    <a:pt x="1341" y="232"/>
                  </a:lnTo>
                  <a:lnTo>
                    <a:pt x="1341" y="228"/>
                  </a:lnTo>
                  <a:lnTo>
                    <a:pt x="1345" y="221"/>
                  </a:lnTo>
                  <a:lnTo>
                    <a:pt x="1345" y="217"/>
                  </a:lnTo>
                  <a:lnTo>
                    <a:pt x="1347" y="211"/>
                  </a:lnTo>
                  <a:lnTo>
                    <a:pt x="1345" y="200"/>
                  </a:lnTo>
                  <a:lnTo>
                    <a:pt x="1343" y="194"/>
                  </a:lnTo>
                  <a:lnTo>
                    <a:pt x="1341" y="192"/>
                  </a:lnTo>
                  <a:lnTo>
                    <a:pt x="1341" y="188"/>
                  </a:lnTo>
                  <a:lnTo>
                    <a:pt x="1341" y="186"/>
                  </a:lnTo>
                  <a:lnTo>
                    <a:pt x="1343" y="186"/>
                  </a:lnTo>
                  <a:lnTo>
                    <a:pt x="1345" y="183"/>
                  </a:lnTo>
                  <a:lnTo>
                    <a:pt x="1347" y="186"/>
                  </a:lnTo>
                  <a:lnTo>
                    <a:pt x="1351" y="188"/>
                  </a:lnTo>
                  <a:lnTo>
                    <a:pt x="1353" y="192"/>
                  </a:lnTo>
                  <a:lnTo>
                    <a:pt x="1353" y="190"/>
                  </a:lnTo>
                  <a:lnTo>
                    <a:pt x="1353" y="188"/>
                  </a:lnTo>
                  <a:lnTo>
                    <a:pt x="1351" y="183"/>
                  </a:lnTo>
                  <a:lnTo>
                    <a:pt x="1347" y="181"/>
                  </a:lnTo>
                  <a:lnTo>
                    <a:pt x="1345" y="179"/>
                  </a:lnTo>
                  <a:lnTo>
                    <a:pt x="1345" y="175"/>
                  </a:lnTo>
                  <a:lnTo>
                    <a:pt x="1347" y="171"/>
                  </a:lnTo>
                  <a:lnTo>
                    <a:pt x="1360" y="158"/>
                  </a:lnTo>
                  <a:lnTo>
                    <a:pt x="1364" y="156"/>
                  </a:lnTo>
                  <a:lnTo>
                    <a:pt x="1368" y="158"/>
                  </a:lnTo>
                  <a:lnTo>
                    <a:pt x="1370" y="162"/>
                  </a:lnTo>
                  <a:lnTo>
                    <a:pt x="1374" y="165"/>
                  </a:lnTo>
                  <a:lnTo>
                    <a:pt x="1378" y="165"/>
                  </a:lnTo>
                  <a:lnTo>
                    <a:pt x="1387" y="171"/>
                  </a:lnTo>
                  <a:lnTo>
                    <a:pt x="1387" y="175"/>
                  </a:lnTo>
                  <a:lnTo>
                    <a:pt x="1391" y="181"/>
                  </a:lnTo>
                  <a:lnTo>
                    <a:pt x="1393" y="190"/>
                  </a:lnTo>
                  <a:lnTo>
                    <a:pt x="1393" y="198"/>
                  </a:lnTo>
                  <a:lnTo>
                    <a:pt x="1393" y="205"/>
                  </a:lnTo>
                  <a:lnTo>
                    <a:pt x="1395" y="209"/>
                  </a:lnTo>
                  <a:lnTo>
                    <a:pt x="1397" y="207"/>
                  </a:lnTo>
                  <a:lnTo>
                    <a:pt x="1400" y="207"/>
                  </a:lnTo>
                  <a:lnTo>
                    <a:pt x="1404" y="209"/>
                  </a:lnTo>
                  <a:lnTo>
                    <a:pt x="1404" y="213"/>
                  </a:lnTo>
                  <a:lnTo>
                    <a:pt x="1404" y="211"/>
                  </a:lnTo>
                  <a:lnTo>
                    <a:pt x="1408" y="209"/>
                  </a:lnTo>
                  <a:lnTo>
                    <a:pt x="1412" y="209"/>
                  </a:lnTo>
                  <a:lnTo>
                    <a:pt x="1408" y="207"/>
                  </a:lnTo>
                  <a:lnTo>
                    <a:pt x="1404" y="207"/>
                  </a:lnTo>
                  <a:lnTo>
                    <a:pt x="1402" y="202"/>
                  </a:lnTo>
                  <a:lnTo>
                    <a:pt x="1397" y="200"/>
                  </a:lnTo>
                  <a:lnTo>
                    <a:pt x="1397" y="198"/>
                  </a:lnTo>
                  <a:lnTo>
                    <a:pt x="1402" y="194"/>
                  </a:lnTo>
                  <a:lnTo>
                    <a:pt x="1402" y="192"/>
                  </a:lnTo>
                  <a:lnTo>
                    <a:pt x="1402" y="177"/>
                  </a:lnTo>
                  <a:lnTo>
                    <a:pt x="1400" y="173"/>
                  </a:lnTo>
                  <a:lnTo>
                    <a:pt x="1402" y="169"/>
                  </a:lnTo>
                  <a:lnTo>
                    <a:pt x="1408" y="169"/>
                  </a:lnTo>
                  <a:lnTo>
                    <a:pt x="1410" y="171"/>
                  </a:lnTo>
                  <a:lnTo>
                    <a:pt x="1416" y="173"/>
                  </a:lnTo>
                  <a:lnTo>
                    <a:pt x="1423" y="173"/>
                  </a:lnTo>
                  <a:lnTo>
                    <a:pt x="1429" y="175"/>
                  </a:lnTo>
                  <a:lnTo>
                    <a:pt x="1435" y="175"/>
                  </a:lnTo>
                  <a:lnTo>
                    <a:pt x="1442" y="171"/>
                  </a:lnTo>
                  <a:lnTo>
                    <a:pt x="1446" y="173"/>
                  </a:lnTo>
                  <a:lnTo>
                    <a:pt x="1450" y="175"/>
                  </a:lnTo>
                  <a:lnTo>
                    <a:pt x="1456" y="177"/>
                  </a:lnTo>
                  <a:lnTo>
                    <a:pt x="1461" y="179"/>
                  </a:lnTo>
                  <a:lnTo>
                    <a:pt x="1465" y="177"/>
                  </a:lnTo>
                  <a:lnTo>
                    <a:pt x="1465" y="175"/>
                  </a:lnTo>
                  <a:lnTo>
                    <a:pt x="1461" y="173"/>
                  </a:lnTo>
                  <a:lnTo>
                    <a:pt x="1456" y="173"/>
                  </a:lnTo>
                  <a:lnTo>
                    <a:pt x="1450" y="171"/>
                  </a:lnTo>
                  <a:lnTo>
                    <a:pt x="1448" y="169"/>
                  </a:lnTo>
                  <a:lnTo>
                    <a:pt x="1450" y="169"/>
                  </a:lnTo>
                  <a:lnTo>
                    <a:pt x="1452" y="169"/>
                  </a:lnTo>
                  <a:lnTo>
                    <a:pt x="1459" y="167"/>
                  </a:lnTo>
                  <a:lnTo>
                    <a:pt x="1471" y="165"/>
                  </a:lnTo>
                  <a:lnTo>
                    <a:pt x="1482" y="165"/>
                  </a:lnTo>
                  <a:lnTo>
                    <a:pt x="1488" y="167"/>
                  </a:lnTo>
                  <a:lnTo>
                    <a:pt x="1492" y="171"/>
                  </a:lnTo>
                  <a:lnTo>
                    <a:pt x="1497" y="169"/>
                  </a:lnTo>
                  <a:lnTo>
                    <a:pt x="1501" y="167"/>
                  </a:lnTo>
                  <a:lnTo>
                    <a:pt x="1499" y="165"/>
                  </a:lnTo>
                  <a:lnTo>
                    <a:pt x="1497" y="165"/>
                  </a:lnTo>
                  <a:lnTo>
                    <a:pt x="1492" y="162"/>
                  </a:lnTo>
                  <a:lnTo>
                    <a:pt x="1492" y="160"/>
                  </a:lnTo>
                  <a:lnTo>
                    <a:pt x="1488" y="158"/>
                  </a:lnTo>
                  <a:lnTo>
                    <a:pt x="1484" y="158"/>
                  </a:lnTo>
                  <a:lnTo>
                    <a:pt x="1482" y="156"/>
                  </a:lnTo>
                  <a:lnTo>
                    <a:pt x="1471" y="158"/>
                  </a:lnTo>
                  <a:lnTo>
                    <a:pt x="1471" y="156"/>
                  </a:lnTo>
                  <a:lnTo>
                    <a:pt x="1473" y="154"/>
                  </a:lnTo>
                  <a:lnTo>
                    <a:pt x="1475" y="150"/>
                  </a:lnTo>
                  <a:lnTo>
                    <a:pt x="1480" y="148"/>
                  </a:lnTo>
                  <a:lnTo>
                    <a:pt x="1484" y="146"/>
                  </a:lnTo>
                  <a:lnTo>
                    <a:pt x="1486" y="139"/>
                  </a:lnTo>
                  <a:lnTo>
                    <a:pt x="1497" y="133"/>
                  </a:lnTo>
                  <a:lnTo>
                    <a:pt x="1503" y="133"/>
                  </a:lnTo>
                  <a:lnTo>
                    <a:pt x="1511" y="129"/>
                  </a:lnTo>
                  <a:lnTo>
                    <a:pt x="1511" y="127"/>
                  </a:lnTo>
                  <a:lnTo>
                    <a:pt x="1501" y="131"/>
                  </a:lnTo>
                  <a:lnTo>
                    <a:pt x="1492" y="131"/>
                  </a:lnTo>
                  <a:lnTo>
                    <a:pt x="1482" y="139"/>
                  </a:lnTo>
                  <a:lnTo>
                    <a:pt x="1482" y="143"/>
                  </a:lnTo>
                  <a:lnTo>
                    <a:pt x="1480" y="143"/>
                  </a:lnTo>
                  <a:lnTo>
                    <a:pt x="1480" y="139"/>
                  </a:lnTo>
                  <a:lnTo>
                    <a:pt x="1478" y="139"/>
                  </a:lnTo>
                  <a:lnTo>
                    <a:pt x="1475" y="143"/>
                  </a:lnTo>
                  <a:lnTo>
                    <a:pt x="1471" y="143"/>
                  </a:lnTo>
                  <a:lnTo>
                    <a:pt x="1467" y="150"/>
                  </a:lnTo>
                  <a:lnTo>
                    <a:pt x="1469" y="150"/>
                  </a:lnTo>
                  <a:lnTo>
                    <a:pt x="1469" y="152"/>
                  </a:lnTo>
                  <a:lnTo>
                    <a:pt x="1463" y="158"/>
                  </a:lnTo>
                  <a:lnTo>
                    <a:pt x="1459" y="158"/>
                  </a:lnTo>
                  <a:lnTo>
                    <a:pt x="1444" y="165"/>
                  </a:lnTo>
                  <a:lnTo>
                    <a:pt x="1440" y="165"/>
                  </a:lnTo>
                  <a:lnTo>
                    <a:pt x="1435" y="165"/>
                  </a:lnTo>
                  <a:lnTo>
                    <a:pt x="1425" y="165"/>
                  </a:lnTo>
                  <a:lnTo>
                    <a:pt x="1419" y="158"/>
                  </a:lnTo>
                  <a:lnTo>
                    <a:pt x="1412" y="160"/>
                  </a:lnTo>
                  <a:lnTo>
                    <a:pt x="1410" y="158"/>
                  </a:lnTo>
                  <a:lnTo>
                    <a:pt x="1410" y="156"/>
                  </a:lnTo>
                  <a:lnTo>
                    <a:pt x="1414" y="152"/>
                  </a:lnTo>
                  <a:lnTo>
                    <a:pt x="1421" y="150"/>
                  </a:lnTo>
                  <a:lnTo>
                    <a:pt x="1423" y="150"/>
                  </a:lnTo>
                  <a:lnTo>
                    <a:pt x="1431" y="148"/>
                  </a:lnTo>
                  <a:lnTo>
                    <a:pt x="1433" y="146"/>
                  </a:lnTo>
                  <a:lnTo>
                    <a:pt x="1431" y="146"/>
                  </a:lnTo>
                  <a:lnTo>
                    <a:pt x="1427" y="146"/>
                  </a:lnTo>
                  <a:lnTo>
                    <a:pt x="1423" y="146"/>
                  </a:lnTo>
                  <a:lnTo>
                    <a:pt x="1416" y="148"/>
                  </a:lnTo>
                  <a:lnTo>
                    <a:pt x="1412" y="148"/>
                  </a:lnTo>
                  <a:lnTo>
                    <a:pt x="1412" y="143"/>
                  </a:lnTo>
                  <a:lnTo>
                    <a:pt x="1419" y="141"/>
                  </a:lnTo>
                  <a:lnTo>
                    <a:pt x="1414" y="141"/>
                  </a:lnTo>
                  <a:lnTo>
                    <a:pt x="1408" y="143"/>
                  </a:lnTo>
                  <a:lnTo>
                    <a:pt x="1408" y="148"/>
                  </a:lnTo>
                  <a:lnTo>
                    <a:pt x="1402" y="154"/>
                  </a:lnTo>
                  <a:lnTo>
                    <a:pt x="1395" y="154"/>
                  </a:lnTo>
                  <a:lnTo>
                    <a:pt x="1387" y="152"/>
                  </a:lnTo>
                  <a:lnTo>
                    <a:pt x="1378" y="152"/>
                  </a:lnTo>
                  <a:lnTo>
                    <a:pt x="1376" y="148"/>
                  </a:lnTo>
                  <a:lnTo>
                    <a:pt x="1376" y="146"/>
                  </a:lnTo>
                  <a:lnTo>
                    <a:pt x="1370" y="146"/>
                  </a:lnTo>
                  <a:lnTo>
                    <a:pt x="1366" y="141"/>
                  </a:lnTo>
                  <a:lnTo>
                    <a:pt x="1368" y="139"/>
                  </a:lnTo>
                  <a:lnTo>
                    <a:pt x="1370" y="137"/>
                  </a:lnTo>
                  <a:lnTo>
                    <a:pt x="1372" y="131"/>
                  </a:lnTo>
                  <a:lnTo>
                    <a:pt x="1378" y="129"/>
                  </a:lnTo>
                  <a:lnTo>
                    <a:pt x="1383" y="124"/>
                  </a:lnTo>
                  <a:lnTo>
                    <a:pt x="1389" y="120"/>
                  </a:lnTo>
                  <a:lnTo>
                    <a:pt x="1391" y="118"/>
                  </a:lnTo>
                  <a:lnTo>
                    <a:pt x="1395" y="120"/>
                  </a:lnTo>
                  <a:lnTo>
                    <a:pt x="1402" y="120"/>
                  </a:lnTo>
                  <a:lnTo>
                    <a:pt x="1406" y="118"/>
                  </a:lnTo>
                  <a:lnTo>
                    <a:pt x="1408" y="118"/>
                  </a:lnTo>
                  <a:lnTo>
                    <a:pt x="1416" y="122"/>
                  </a:lnTo>
                  <a:lnTo>
                    <a:pt x="1423" y="122"/>
                  </a:lnTo>
                  <a:lnTo>
                    <a:pt x="1427" y="124"/>
                  </a:lnTo>
                  <a:lnTo>
                    <a:pt x="1433" y="124"/>
                  </a:lnTo>
                  <a:lnTo>
                    <a:pt x="1433" y="122"/>
                  </a:lnTo>
                  <a:lnTo>
                    <a:pt x="1431" y="120"/>
                  </a:lnTo>
                  <a:lnTo>
                    <a:pt x="1423" y="120"/>
                  </a:lnTo>
                  <a:lnTo>
                    <a:pt x="1414" y="120"/>
                  </a:lnTo>
                  <a:lnTo>
                    <a:pt x="1410" y="116"/>
                  </a:lnTo>
                  <a:lnTo>
                    <a:pt x="1404" y="116"/>
                  </a:lnTo>
                  <a:lnTo>
                    <a:pt x="1397" y="116"/>
                  </a:lnTo>
                  <a:lnTo>
                    <a:pt x="1389" y="116"/>
                  </a:lnTo>
                  <a:lnTo>
                    <a:pt x="1387" y="116"/>
                  </a:lnTo>
                  <a:lnTo>
                    <a:pt x="1385" y="118"/>
                  </a:lnTo>
                  <a:lnTo>
                    <a:pt x="1381" y="122"/>
                  </a:lnTo>
                  <a:lnTo>
                    <a:pt x="1374" y="127"/>
                  </a:lnTo>
                  <a:lnTo>
                    <a:pt x="1366" y="131"/>
                  </a:lnTo>
                  <a:lnTo>
                    <a:pt x="1362" y="135"/>
                  </a:lnTo>
                  <a:lnTo>
                    <a:pt x="1360" y="137"/>
                  </a:lnTo>
                  <a:lnTo>
                    <a:pt x="1357" y="135"/>
                  </a:lnTo>
                  <a:lnTo>
                    <a:pt x="1351" y="129"/>
                  </a:lnTo>
                  <a:lnTo>
                    <a:pt x="1349" y="127"/>
                  </a:lnTo>
                  <a:lnTo>
                    <a:pt x="1347" y="124"/>
                  </a:lnTo>
                  <a:lnTo>
                    <a:pt x="1345" y="120"/>
                  </a:lnTo>
                  <a:lnTo>
                    <a:pt x="1345" y="114"/>
                  </a:lnTo>
                  <a:lnTo>
                    <a:pt x="1343" y="112"/>
                  </a:lnTo>
                  <a:lnTo>
                    <a:pt x="1343" y="108"/>
                  </a:lnTo>
                  <a:lnTo>
                    <a:pt x="1345" y="105"/>
                  </a:lnTo>
                  <a:lnTo>
                    <a:pt x="1347" y="105"/>
                  </a:lnTo>
                  <a:lnTo>
                    <a:pt x="1351" y="105"/>
                  </a:lnTo>
                  <a:lnTo>
                    <a:pt x="1353" y="108"/>
                  </a:lnTo>
                  <a:lnTo>
                    <a:pt x="1366" y="108"/>
                  </a:lnTo>
                  <a:lnTo>
                    <a:pt x="1372" y="112"/>
                  </a:lnTo>
                  <a:lnTo>
                    <a:pt x="1376" y="112"/>
                  </a:lnTo>
                  <a:lnTo>
                    <a:pt x="1378" y="112"/>
                  </a:lnTo>
                  <a:lnTo>
                    <a:pt x="1381" y="114"/>
                  </a:lnTo>
                  <a:lnTo>
                    <a:pt x="1387" y="110"/>
                  </a:lnTo>
                  <a:lnTo>
                    <a:pt x="1391" y="112"/>
                  </a:lnTo>
                  <a:lnTo>
                    <a:pt x="1391" y="112"/>
                  </a:lnTo>
                  <a:lnTo>
                    <a:pt x="1395" y="110"/>
                  </a:lnTo>
                  <a:lnTo>
                    <a:pt x="1397" y="108"/>
                  </a:lnTo>
                  <a:lnTo>
                    <a:pt x="1406" y="105"/>
                  </a:lnTo>
                  <a:lnTo>
                    <a:pt x="1414" y="105"/>
                  </a:lnTo>
                  <a:lnTo>
                    <a:pt x="1414" y="103"/>
                  </a:lnTo>
                  <a:lnTo>
                    <a:pt x="1414" y="101"/>
                  </a:lnTo>
                  <a:lnTo>
                    <a:pt x="1412" y="101"/>
                  </a:lnTo>
                  <a:lnTo>
                    <a:pt x="1410" y="101"/>
                  </a:lnTo>
                  <a:lnTo>
                    <a:pt x="1408" y="103"/>
                  </a:lnTo>
                  <a:lnTo>
                    <a:pt x="1402" y="105"/>
                  </a:lnTo>
                  <a:lnTo>
                    <a:pt x="1393" y="103"/>
                  </a:lnTo>
                  <a:lnTo>
                    <a:pt x="1389" y="108"/>
                  </a:lnTo>
                  <a:lnTo>
                    <a:pt x="1385" y="108"/>
                  </a:lnTo>
                  <a:lnTo>
                    <a:pt x="1381" y="108"/>
                  </a:lnTo>
                  <a:lnTo>
                    <a:pt x="1378" y="108"/>
                  </a:lnTo>
                  <a:lnTo>
                    <a:pt x="1374" y="108"/>
                  </a:lnTo>
                  <a:lnTo>
                    <a:pt x="1370" y="103"/>
                  </a:lnTo>
                  <a:lnTo>
                    <a:pt x="1368" y="103"/>
                  </a:lnTo>
                  <a:lnTo>
                    <a:pt x="1366" y="103"/>
                  </a:lnTo>
                  <a:lnTo>
                    <a:pt x="1362" y="103"/>
                  </a:lnTo>
                  <a:lnTo>
                    <a:pt x="1355" y="99"/>
                  </a:lnTo>
                  <a:lnTo>
                    <a:pt x="1349" y="101"/>
                  </a:lnTo>
                  <a:lnTo>
                    <a:pt x="1345" y="99"/>
                  </a:lnTo>
                  <a:lnTo>
                    <a:pt x="1345" y="97"/>
                  </a:lnTo>
                  <a:lnTo>
                    <a:pt x="1347" y="95"/>
                  </a:lnTo>
                  <a:lnTo>
                    <a:pt x="1347" y="91"/>
                  </a:lnTo>
                  <a:lnTo>
                    <a:pt x="1349" y="89"/>
                  </a:lnTo>
                  <a:lnTo>
                    <a:pt x="1351" y="89"/>
                  </a:lnTo>
                  <a:lnTo>
                    <a:pt x="1353" y="91"/>
                  </a:lnTo>
                  <a:lnTo>
                    <a:pt x="1360" y="91"/>
                  </a:lnTo>
                  <a:lnTo>
                    <a:pt x="1362" y="91"/>
                  </a:lnTo>
                  <a:lnTo>
                    <a:pt x="1360" y="87"/>
                  </a:lnTo>
                  <a:lnTo>
                    <a:pt x="1355" y="87"/>
                  </a:lnTo>
                  <a:lnTo>
                    <a:pt x="1353" y="84"/>
                  </a:lnTo>
                  <a:lnTo>
                    <a:pt x="1353" y="82"/>
                  </a:lnTo>
                  <a:lnTo>
                    <a:pt x="1360" y="82"/>
                  </a:lnTo>
                  <a:lnTo>
                    <a:pt x="1364" y="78"/>
                  </a:lnTo>
                  <a:lnTo>
                    <a:pt x="1372" y="78"/>
                  </a:lnTo>
                  <a:lnTo>
                    <a:pt x="1374" y="76"/>
                  </a:lnTo>
                  <a:lnTo>
                    <a:pt x="1378" y="76"/>
                  </a:lnTo>
                  <a:lnTo>
                    <a:pt x="1381" y="76"/>
                  </a:lnTo>
                  <a:lnTo>
                    <a:pt x="1385" y="76"/>
                  </a:lnTo>
                  <a:lnTo>
                    <a:pt x="1385" y="74"/>
                  </a:lnTo>
                  <a:lnTo>
                    <a:pt x="1383" y="72"/>
                  </a:lnTo>
                  <a:lnTo>
                    <a:pt x="1374" y="72"/>
                  </a:lnTo>
                  <a:lnTo>
                    <a:pt x="1366" y="74"/>
                  </a:lnTo>
                  <a:lnTo>
                    <a:pt x="1362" y="76"/>
                  </a:lnTo>
                  <a:lnTo>
                    <a:pt x="1357" y="76"/>
                  </a:lnTo>
                  <a:lnTo>
                    <a:pt x="1355" y="78"/>
                  </a:lnTo>
                  <a:lnTo>
                    <a:pt x="1351" y="78"/>
                  </a:lnTo>
                  <a:lnTo>
                    <a:pt x="1351" y="76"/>
                  </a:lnTo>
                  <a:lnTo>
                    <a:pt x="1351" y="72"/>
                  </a:lnTo>
                  <a:lnTo>
                    <a:pt x="1355" y="70"/>
                  </a:lnTo>
                  <a:lnTo>
                    <a:pt x="1362" y="65"/>
                  </a:lnTo>
                  <a:lnTo>
                    <a:pt x="1368" y="65"/>
                  </a:lnTo>
                  <a:lnTo>
                    <a:pt x="1370" y="63"/>
                  </a:lnTo>
                  <a:lnTo>
                    <a:pt x="1366" y="63"/>
                  </a:lnTo>
                  <a:lnTo>
                    <a:pt x="1364" y="61"/>
                  </a:lnTo>
                  <a:lnTo>
                    <a:pt x="1366" y="55"/>
                  </a:lnTo>
                  <a:lnTo>
                    <a:pt x="1364" y="57"/>
                  </a:lnTo>
                  <a:lnTo>
                    <a:pt x="1364" y="61"/>
                  </a:lnTo>
                  <a:lnTo>
                    <a:pt x="1362" y="61"/>
                  </a:lnTo>
                  <a:lnTo>
                    <a:pt x="1360" y="57"/>
                  </a:lnTo>
                  <a:lnTo>
                    <a:pt x="1357" y="59"/>
                  </a:lnTo>
                  <a:lnTo>
                    <a:pt x="1355" y="61"/>
                  </a:lnTo>
                  <a:lnTo>
                    <a:pt x="1351" y="61"/>
                  </a:lnTo>
                  <a:lnTo>
                    <a:pt x="1351" y="63"/>
                  </a:lnTo>
                  <a:lnTo>
                    <a:pt x="1349" y="65"/>
                  </a:lnTo>
                  <a:lnTo>
                    <a:pt x="1345" y="68"/>
                  </a:lnTo>
                  <a:lnTo>
                    <a:pt x="1345" y="63"/>
                  </a:lnTo>
                  <a:lnTo>
                    <a:pt x="1345" y="59"/>
                  </a:lnTo>
                  <a:lnTo>
                    <a:pt x="1343" y="59"/>
                  </a:lnTo>
                  <a:lnTo>
                    <a:pt x="1343" y="57"/>
                  </a:lnTo>
                  <a:lnTo>
                    <a:pt x="1343" y="55"/>
                  </a:lnTo>
                  <a:lnTo>
                    <a:pt x="1347" y="57"/>
                  </a:lnTo>
                  <a:lnTo>
                    <a:pt x="1347" y="51"/>
                  </a:lnTo>
                  <a:lnTo>
                    <a:pt x="1349" y="51"/>
                  </a:lnTo>
                  <a:lnTo>
                    <a:pt x="1355" y="51"/>
                  </a:lnTo>
                  <a:lnTo>
                    <a:pt x="1357" y="46"/>
                  </a:lnTo>
                  <a:lnTo>
                    <a:pt x="1362" y="44"/>
                  </a:lnTo>
                  <a:lnTo>
                    <a:pt x="1364" y="44"/>
                  </a:lnTo>
                  <a:lnTo>
                    <a:pt x="1370" y="42"/>
                  </a:lnTo>
                  <a:lnTo>
                    <a:pt x="1378" y="40"/>
                  </a:lnTo>
                  <a:lnTo>
                    <a:pt x="1381" y="40"/>
                  </a:lnTo>
                  <a:lnTo>
                    <a:pt x="1383" y="40"/>
                  </a:lnTo>
                  <a:lnTo>
                    <a:pt x="1385" y="44"/>
                  </a:lnTo>
                  <a:lnTo>
                    <a:pt x="1383" y="46"/>
                  </a:lnTo>
                  <a:lnTo>
                    <a:pt x="1383" y="55"/>
                  </a:lnTo>
                  <a:lnTo>
                    <a:pt x="1385" y="55"/>
                  </a:lnTo>
                  <a:lnTo>
                    <a:pt x="1387" y="49"/>
                  </a:lnTo>
                  <a:lnTo>
                    <a:pt x="1389" y="46"/>
                  </a:lnTo>
                  <a:lnTo>
                    <a:pt x="1391" y="49"/>
                  </a:lnTo>
                  <a:lnTo>
                    <a:pt x="1389" y="49"/>
                  </a:lnTo>
                  <a:lnTo>
                    <a:pt x="1391" y="53"/>
                  </a:lnTo>
                  <a:lnTo>
                    <a:pt x="1393" y="51"/>
                  </a:lnTo>
                  <a:lnTo>
                    <a:pt x="1393" y="46"/>
                  </a:lnTo>
                  <a:lnTo>
                    <a:pt x="1393" y="46"/>
                  </a:lnTo>
                  <a:lnTo>
                    <a:pt x="1393" y="42"/>
                  </a:lnTo>
                  <a:lnTo>
                    <a:pt x="1393" y="38"/>
                  </a:lnTo>
                  <a:lnTo>
                    <a:pt x="1397" y="38"/>
                  </a:lnTo>
                  <a:lnTo>
                    <a:pt x="1402" y="34"/>
                  </a:lnTo>
                  <a:lnTo>
                    <a:pt x="1404" y="34"/>
                  </a:lnTo>
                  <a:lnTo>
                    <a:pt x="1404" y="36"/>
                  </a:lnTo>
                  <a:lnTo>
                    <a:pt x="1404" y="42"/>
                  </a:lnTo>
                  <a:lnTo>
                    <a:pt x="1408" y="44"/>
                  </a:lnTo>
                  <a:lnTo>
                    <a:pt x="1408" y="49"/>
                  </a:lnTo>
                  <a:lnTo>
                    <a:pt x="1408" y="51"/>
                  </a:lnTo>
                  <a:lnTo>
                    <a:pt x="1408" y="55"/>
                  </a:lnTo>
                  <a:lnTo>
                    <a:pt x="1408" y="57"/>
                  </a:lnTo>
                  <a:lnTo>
                    <a:pt x="1410" y="59"/>
                  </a:lnTo>
                  <a:lnTo>
                    <a:pt x="1412" y="59"/>
                  </a:lnTo>
                  <a:lnTo>
                    <a:pt x="1410" y="55"/>
                  </a:lnTo>
                  <a:lnTo>
                    <a:pt x="1410" y="51"/>
                  </a:lnTo>
                  <a:lnTo>
                    <a:pt x="1412" y="51"/>
                  </a:lnTo>
                  <a:lnTo>
                    <a:pt x="1416" y="44"/>
                  </a:lnTo>
                  <a:lnTo>
                    <a:pt x="1419" y="44"/>
                  </a:lnTo>
                  <a:lnTo>
                    <a:pt x="1423" y="49"/>
                  </a:lnTo>
                  <a:lnTo>
                    <a:pt x="1423" y="53"/>
                  </a:lnTo>
                  <a:lnTo>
                    <a:pt x="1423" y="57"/>
                  </a:lnTo>
                  <a:lnTo>
                    <a:pt x="1425" y="59"/>
                  </a:lnTo>
                  <a:lnTo>
                    <a:pt x="1425" y="63"/>
                  </a:lnTo>
                  <a:lnTo>
                    <a:pt x="1427" y="61"/>
                  </a:lnTo>
                  <a:lnTo>
                    <a:pt x="1427" y="55"/>
                  </a:lnTo>
                  <a:lnTo>
                    <a:pt x="1429" y="55"/>
                  </a:lnTo>
                  <a:lnTo>
                    <a:pt x="1431" y="53"/>
                  </a:lnTo>
                  <a:lnTo>
                    <a:pt x="1431" y="55"/>
                  </a:lnTo>
                  <a:lnTo>
                    <a:pt x="1431" y="57"/>
                  </a:lnTo>
                  <a:lnTo>
                    <a:pt x="1431" y="61"/>
                  </a:lnTo>
                  <a:lnTo>
                    <a:pt x="1433" y="63"/>
                  </a:lnTo>
                  <a:lnTo>
                    <a:pt x="1435" y="59"/>
                  </a:lnTo>
                  <a:lnTo>
                    <a:pt x="1437" y="59"/>
                  </a:lnTo>
                  <a:lnTo>
                    <a:pt x="1437" y="63"/>
                  </a:lnTo>
                  <a:lnTo>
                    <a:pt x="1440" y="61"/>
                  </a:lnTo>
                  <a:lnTo>
                    <a:pt x="1440" y="57"/>
                  </a:lnTo>
                  <a:lnTo>
                    <a:pt x="1435" y="51"/>
                  </a:lnTo>
                  <a:lnTo>
                    <a:pt x="1433" y="51"/>
                  </a:lnTo>
                  <a:lnTo>
                    <a:pt x="1431" y="49"/>
                  </a:lnTo>
                  <a:lnTo>
                    <a:pt x="1431" y="44"/>
                  </a:lnTo>
                  <a:lnTo>
                    <a:pt x="1429" y="40"/>
                  </a:lnTo>
                  <a:lnTo>
                    <a:pt x="1427" y="36"/>
                  </a:lnTo>
                  <a:lnTo>
                    <a:pt x="1425" y="36"/>
                  </a:lnTo>
                  <a:lnTo>
                    <a:pt x="1427" y="30"/>
                  </a:lnTo>
                  <a:lnTo>
                    <a:pt x="1431" y="32"/>
                  </a:lnTo>
                  <a:lnTo>
                    <a:pt x="1433" y="34"/>
                  </a:lnTo>
                  <a:lnTo>
                    <a:pt x="1437" y="32"/>
                  </a:lnTo>
                  <a:lnTo>
                    <a:pt x="1442" y="34"/>
                  </a:lnTo>
                  <a:lnTo>
                    <a:pt x="1442" y="32"/>
                  </a:lnTo>
                  <a:lnTo>
                    <a:pt x="1442" y="23"/>
                  </a:lnTo>
                  <a:lnTo>
                    <a:pt x="1440" y="21"/>
                  </a:lnTo>
                  <a:lnTo>
                    <a:pt x="1442" y="17"/>
                  </a:lnTo>
                  <a:lnTo>
                    <a:pt x="1446" y="17"/>
                  </a:lnTo>
                  <a:lnTo>
                    <a:pt x="1448" y="17"/>
                  </a:lnTo>
                  <a:lnTo>
                    <a:pt x="1454" y="19"/>
                  </a:lnTo>
                  <a:lnTo>
                    <a:pt x="1459" y="21"/>
                  </a:lnTo>
                  <a:lnTo>
                    <a:pt x="1456" y="23"/>
                  </a:lnTo>
                  <a:lnTo>
                    <a:pt x="1454" y="25"/>
                  </a:lnTo>
                  <a:lnTo>
                    <a:pt x="1454" y="28"/>
                  </a:lnTo>
                  <a:lnTo>
                    <a:pt x="1463" y="32"/>
                  </a:lnTo>
                  <a:lnTo>
                    <a:pt x="1463" y="34"/>
                  </a:lnTo>
                  <a:lnTo>
                    <a:pt x="1461" y="38"/>
                  </a:lnTo>
                  <a:lnTo>
                    <a:pt x="1463" y="46"/>
                  </a:lnTo>
                  <a:lnTo>
                    <a:pt x="1465" y="46"/>
                  </a:lnTo>
                  <a:lnTo>
                    <a:pt x="1467" y="42"/>
                  </a:lnTo>
                  <a:lnTo>
                    <a:pt x="1469" y="42"/>
                  </a:lnTo>
                  <a:lnTo>
                    <a:pt x="1469" y="44"/>
                  </a:lnTo>
                  <a:lnTo>
                    <a:pt x="1471" y="46"/>
                  </a:lnTo>
                  <a:lnTo>
                    <a:pt x="1473" y="46"/>
                  </a:lnTo>
                  <a:lnTo>
                    <a:pt x="1475" y="42"/>
                  </a:lnTo>
                  <a:lnTo>
                    <a:pt x="1480" y="40"/>
                  </a:lnTo>
                  <a:lnTo>
                    <a:pt x="1482" y="38"/>
                  </a:lnTo>
                  <a:lnTo>
                    <a:pt x="1480" y="32"/>
                  </a:lnTo>
                  <a:lnTo>
                    <a:pt x="1482" y="28"/>
                  </a:lnTo>
                  <a:lnTo>
                    <a:pt x="1484" y="28"/>
                  </a:lnTo>
                  <a:lnTo>
                    <a:pt x="1486" y="30"/>
                  </a:lnTo>
                  <a:lnTo>
                    <a:pt x="1492" y="30"/>
                  </a:lnTo>
                  <a:lnTo>
                    <a:pt x="1492" y="28"/>
                  </a:lnTo>
                  <a:lnTo>
                    <a:pt x="1486" y="23"/>
                  </a:lnTo>
                  <a:lnTo>
                    <a:pt x="1484" y="17"/>
                  </a:lnTo>
                  <a:lnTo>
                    <a:pt x="1486" y="15"/>
                  </a:lnTo>
                  <a:lnTo>
                    <a:pt x="1488" y="13"/>
                  </a:lnTo>
                  <a:lnTo>
                    <a:pt x="1490" y="11"/>
                  </a:lnTo>
                  <a:lnTo>
                    <a:pt x="1497" y="15"/>
                  </a:lnTo>
                  <a:lnTo>
                    <a:pt x="1499" y="21"/>
                  </a:lnTo>
                  <a:lnTo>
                    <a:pt x="1499" y="25"/>
                  </a:lnTo>
                  <a:lnTo>
                    <a:pt x="1499" y="30"/>
                  </a:lnTo>
                  <a:lnTo>
                    <a:pt x="1501" y="34"/>
                  </a:lnTo>
                  <a:lnTo>
                    <a:pt x="1501" y="38"/>
                  </a:lnTo>
                  <a:lnTo>
                    <a:pt x="1503" y="42"/>
                  </a:lnTo>
                  <a:lnTo>
                    <a:pt x="1505" y="40"/>
                  </a:lnTo>
                  <a:lnTo>
                    <a:pt x="1505" y="36"/>
                  </a:lnTo>
                  <a:lnTo>
                    <a:pt x="1505" y="32"/>
                  </a:lnTo>
                  <a:lnTo>
                    <a:pt x="1505" y="28"/>
                  </a:lnTo>
                  <a:lnTo>
                    <a:pt x="1503" y="21"/>
                  </a:lnTo>
                  <a:lnTo>
                    <a:pt x="1503" y="15"/>
                  </a:lnTo>
                  <a:lnTo>
                    <a:pt x="1503" y="9"/>
                  </a:lnTo>
                  <a:lnTo>
                    <a:pt x="1503" y="4"/>
                  </a:lnTo>
                  <a:lnTo>
                    <a:pt x="1507" y="4"/>
                  </a:lnTo>
                  <a:lnTo>
                    <a:pt x="1509" y="6"/>
                  </a:lnTo>
                  <a:lnTo>
                    <a:pt x="1513" y="6"/>
                  </a:lnTo>
                  <a:lnTo>
                    <a:pt x="1513" y="9"/>
                  </a:lnTo>
                  <a:lnTo>
                    <a:pt x="1513" y="15"/>
                  </a:lnTo>
                  <a:lnTo>
                    <a:pt x="1515" y="19"/>
                  </a:lnTo>
                  <a:lnTo>
                    <a:pt x="1515" y="23"/>
                  </a:lnTo>
                  <a:lnTo>
                    <a:pt x="1515" y="30"/>
                  </a:lnTo>
                  <a:lnTo>
                    <a:pt x="1518" y="30"/>
                  </a:lnTo>
                  <a:lnTo>
                    <a:pt x="1518" y="28"/>
                  </a:lnTo>
                  <a:lnTo>
                    <a:pt x="1520" y="23"/>
                  </a:lnTo>
                  <a:lnTo>
                    <a:pt x="1522" y="23"/>
                  </a:lnTo>
                  <a:lnTo>
                    <a:pt x="1528" y="32"/>
                  </a:lnTo>
                  <a:lnTo>
                    <a:pt x="1528" y="30"/>
                  </a:lnTo>
                  <a:lnTo>
                    <a:pt x="1532" y="30"/>
                  </a:lnTo>
                  <a:lnTo>
                    <a:pt x="1532" y="28"/>
                  </a:lnTo>
                  <a:lnTo>
                    <a:pt x="1530" y="28"/>
                  </a:lnTo>
                  <a:lnTo>
                    <a:pt x="1526" y="23"/>
                  </a:lnTo>
                  <a:lnTo>
                    <a:pt x="1526" y="21"/>
                  </a:lnTo>
                  <a:lnTo>
                    <a:pt x="1528" y="19"/>
                  </a:lnTo>
                  <a:lnTo>
                    <a:pt x="1524" y="15"/>
                  </a:lnTo>
                  <a:lnTo>
                    <a:pt x="1522" y="13"/>
                  </a:lnTo>
                  <a:lnTo>
                    <a:pt x="1522" y="11"/>
                  </a:lnTo>
                  <a:lnTo>
                    <a:pt x="1528" y="11"/>
                  </a:lnTo>
                  <a:lnTo>
                    <a:pt x="1526" y="9"/>
                  </a:lnTo>
                  <a:lnTo>
                    <a:pt x="1522" y="9"/>
                  </a:lnTo>
                  <a:lnTo>
                    <a:pt x="1520" y="4"/>
                  </a:lnTo>
                  <a:lnTo>
                    <a:pt x="1522" y="4"/>
                  </a:lnTo>
                  <a:lnTo>
                    <a:pt x="1526" y="4"/>
                  </a:lnTo>
                  <a:lnTo>
                    <a:pt x="1530" y="0"/>
                  </a:lnTo>
                  <a:lnTo>
                    <a:pt x="1539" y="2"/>
                  </a:lnTo>
                  <a:lnTo>
                    <a:pt x="1539" y="4"/>
                  </a:lnTo>
                  <a:lnTo>
                    <a:pt x="1539" y="9"/>
                  </a:lnTo>
                  <a:lnTo>
                    <a:pt x="1537" y="11"/>
                  </a:lnTo>
                  <a:lnTo>
                    <a:pt x="1539" y="13"/>
                  </a:lnTo>
                  <a:lnTo>
                    <a:pt x="1541" y="13"/>
                  </a:lnTo>
                  <a:lnTo>
                    <a:pt x="1543" y="9"/>
                  </a:lnTo>
                  <a:lnTo>
                    <a:pt x="1545" y="6"/>
                  </a:lnTo>
                  <a:lnTo>
                    <a:pt x="1547" y="9"/>
                  </a:lnTo>
                  <a:lnTo>
                    <a:pt x="1545" y="15"/>
                  </a:lnTo>
                  <a:lnTo>
                    <a:pt x="1547" y="15"/>
                  </a:lnTo>
                  <a:lnTo>
                    <a:pt x="1549" y="15"/>
                  </a:lnTo>
                  <a:lnTo>
                    <a:pt x="1551" y="13"/>
                  </a:lnTo>
                  <a:lnTo>
                    <a:pt x="1556" y="9"/>
                  </a:lnTo>
                  <a:lnTo>
                    <a:pt x="1558" y="11"/>
                  </a:lnTo>
                  <a:lnTo>
                    <a:pt x="1556" y="15"/>
                  </a:lnTo>
                  <a:lnTo>
                    <a:pt x="1556" y="19"/>
                  </a:lnTo>
                  <a:lnTo>
                    <a:pt x="1556" y="25"/>
                  </a:lnTo>
                  <a:lnTo>
                    <a:pt x="1553" y="28"/>
                  </a:lnTo>
                  <a:lnTo>
                    <a:pt x="1556" y="30"/>
                  </a:lnTo>
                  <a:lnTo>
                    <a:pt x="1560" y="30"/>
                  </a:lnTo>
                  <a:lnTo>
                    <a:pt x="1562" y="30"/>
                  </a:lnTo>
                  <a:lnTo>
                    <a:pt x="1564" y="28"/>
                  </a:lnTo>
                  <a:lnTo>
                    <a:pt x="1564" y="21"/>
                  </a:lnTo>
                  <a:lnTo>
                    <a:pt x="1566" y="15"/>
                  </a:lnTo>
                  <a:lnTo>
                    <a:pt x="1564" y="6"/>
                  </a:lnTo>
                  <a:lnTo>
                    <a:pt x="1564" y="2"/>
                  </a:lnTo>
                  <a:lnTo>
                    <a:pt x="1568" y="0"/>
                  </a:lnTo>
                  <a:lnTo>
                    <a:pt x="1570" y="2"/>
                  </a:lnTo>
                  <a:lnTo>
                    <a:pt x="1572" y="2"/>
                  </a:lnTo>
                  <a:lnTo>
                    <a:pt x="1577" y="2"/>
                  </a:lnTo>
                  <a:lnTo>
                    <a:pt x="1581" y="2"/>
                  </a:lnTo>
                  <a:lnTo>
                    <a:pt x="1587" y="2"/>
                  </a:lnTo>
                  <a:lnTo>
                    <a:pt x="1587" y="6"/>
                  </a:lnTo>
                  <a:lnTo>
                    <a:pt x="1593" y="6"/>
                  </a:lnTo>
                  <a:lnTo>
                    <a:pt x="1598" y="6"/>
                  </a:lnTo>
                  <a:lnTo>
                    <a:pt x="1602" y="9"/>
                  </a:lnTo>
                  <a:lnTo>
                    <a:pt x="1604" y="13"/>
                  </a:lnTo>
                  <a:lnTo>
                    <a:pt x="1604" y="15"/>
                  </a:lnTo>
                  <a:lnTo>
                    <a:pt x="1606" y="19"/>
                  </a:lnTo>
                  <a:lnTo>
                    <a:pt x="1604" y="23"/>
                  </a:lnTo>
                  <a:lnTo>
                    <a:pt x="1604" y="25"/>
                  </a:lnTo>
                  <a:lnTo>
                    <a:pt x="1608" y="25"/>
                  </a:lnTo>
                  <a:lnTo>
                    <a:pt x="1612" y="21"/>
                  </a:lnTo>
                  <a:lnTo>
                    <a:pt x="1619" y="15"/>
                  </a:lnTo>
                  <a:lnTo>
                    <a:pt x="1621" y="13"/>
                  </a:lnTo>
                  <a:lnTo>
                    <a:pt x="1625" y="13"/>
                  </a:lnTo>
                  <a:lnTo>
                    <a:pt x="1629" y="15"/>
                  </a:lnTo>
                  <a:lnTo>
                    <a:pt x="1634" y="15"/>
                  </a:lnTo>
                  <a:lnTo>
                    <a:pt x="1634" y="17"/>
                  </a:lnTo>
                  <a:lnTo>
                    <a:pt x="1629" y="21"/>
                  </a:lnTo>
                  <a:lnTo>
                    <a:pt x="1631" y="25"/>
                  </a:lnTo>
                  <a:lnTo>
                    <a:pt x="1634" y="25"/>
                  </a:lnTo>
                  <a:lnTo>
                    <a:pt x="1634" y="21"/>
                  </a:lnTo>
                  <a:lnTo>
                    <a:pt x="1638" y="17"/>
                  </a:lnTo>
                  <a:lnTo>
                    <a:pt x="1642" y="17"/>
                  </a:lnTo>
                  <a:lnTo>
                    <a:pt x="1648" y="19"/>
                  </a:lnTo>
                  <a:lnTo>
                    <a:pt x="1657" y="21"/>
                  </a:lnTo>
                  <a:lnTo>
                    <a:pt x="1659" y="23"/>
                  </a:lnTo>
                  <a:lnTo>
                    <a:pt x="1657" y="25"/>
                  </a:lnTo>
                  <a:lnTo>
                    <a:pt x="1655" y="25"/>
                  </a:lnTo>
                  <a:lnTo>
                    <a:pt x="1655" y="30"/>
                  </a:lnTo>
                  <a:lnTo>
                    <a:pt x="1652" y="32"/>
                  </a:lnTo>
                  <a:lnTo>
                    <a:pt x="1655" y="34"/>
                  </a:lnTo>
                  <a:lnTo>
                    <a:pt x="1657" y="32"/>
                  </a:lnTo>
                  <a:lnTo>
                    <a:pt x="1661" y="30"/>
                  </a:lnTo>
                  <a:lnTo>
                    <a:pt x="1661" y="34"/>
                  </a:lnTo>
                  <a:lnTo>
                    <a:pt x="1663" y="36"/>
                  </a:lnTo>
                  <a:lnTo>
                    <a:pt x="1667" y="32"/>
                  </a:lnTo>
                  <a:lnTo>
                    <a:pt x="1671" y="32"/>
                  </a:lnTo>
                  <a:lnTo>
                    <a:pt x="1674" y="34"/>
                  </a:lnTo>
                  <a:lnTo>
                    <a:pt x="1671" y="36"/>
                  </a:lnTo>
                  <a:lnTo>
                    <a:pt x="1671" y="40"/>
                  </a:lnTo>
                  <a:lnTo>
                    <a:pt x="1674" y="40"/>
                  </a:lnTo>
                  <a:lnTo>
                    <a:pt x="1676" y="38"/>
                  </a:lnTo>
                  <a:lnTo>
                    <a:pt x="1680" y="36"/>
                  </a:lnTo>
                  <a:lnTo>
                    <a:pt x="1680" y="36"/>
                  </a:lnTo>
                  <a:lnTo>
                    <a:pt x="1682" y="40"/>
                  </a:lnTo>
                  <a:lnTo>
                    <a:pt x="1688" y="44"/>
                  </a:lnTo>
                  <a:lnTo>
                    <a:pt x="1693" y="44"/>
                  </a:lnTo>
                  <a:lnTo>
                    <a:pt x="1695" y="44"/>
                  </a:lnTo>
                  <a:lnTo>
                    <a:pt x="1693" y="49"/>
                  </a:lnTo>
                  <a:lnTo>
                    <a:pt x="1684" y="51"/>
                  </a:lnTo>
                  <a:lnTo>
                    <a:pt x="1682" y="55"/>
                  </a:lnTo>
                  <a:lnTo>
                    <a:pt x="1676" y="57"/>
                  </a:lnTo>
                  <a:lnTo>
                    <a:pt x="1671" y="59"/>
                  </a:lnTo>
                  <a:lnTo>
                    <a:pt x="1667" y="59"/>
                  </a:lnTo>
                  <a:lnTo>
                    <a:pt x="1665" y="59"/>
                  </a:lnTo>
                  <a:lnTo>
                    <a:pt x="1663" y="61"/>
                  </a:lnTo>
                  <a:lnTo>
                    <a:pt x="1657" y="61"/>
                  </a:lnTo>
                  <a:lnTo>
                    <a:pt x="1665" y="61"/>
                  </a:lnTo>
                  <a:lnTo>
                    <a:pt x="1674" y="63"/>
                  </a:lnTo>
                  <a:lnTo>
                    <a:pt x="1676" y="65"/>
                  </a:lnTo>
                  <a:lnTo>
                    <a:pt x="1680" y="65"/>
                  </a:lnTo>
                  <a:lnTo>
                    <a:pt x="1682" y="61"/>
                  </a:lnTo>
                  <a:lnTo>
                    <a:pt x="1684" y="59"/>
                  </a:lnTo>
                  <a:lnTo>
                    <a:pt x="1688" y="59"/>
                  </a:lnTo>
                  <a:lnTo>
                    <a:pt x="1690" y="55"/>
                  </a:lnTo>
                  <a:lnTo>
                    <a:pt x="1695" y="53"/>
                  </a:lnTo>
                  <a:lnTo>
                    <a:pt x="1699" y="53"/>
                  </a:lnTo>
                  <a:lnTo>
                    <a:pt x="1701" y="55"/>
                  </a:lnTo>
                  <a:lnTo>
                    <a:pt x="1699" y="59"/>
                  </a:lnTo>
                  <a:lnTo>
                    <a:pt x="1701" y="61"/>
                  </a:lnTo>
                  <a:lnTo>
                    <a:pt x="1703" y="61"/>
                  </a:lnTo>
                  <a:lnTo>
                    <a:pt x="1703" y="57"/>
                  </a:lnTo>
                  <a:lnTo>
                    <a:pt x="1707" y="53"/>
                  </a:lnTo>
                  <a:lnTo>
                    <a:pt x="1709" y="55"/>
                  </a:lnTo>
                  <a:lnTo>
                    <a:pt x="1707" y="59"/>
                  </a:lnTo>
                  <a:lnTo>
                    <a:pt x="1707" y="61"/>
                  </a:lnTo>
                  <a:lnTo>
                    <a:pt x="1705" y="63"/>
                  </a:lnTo>
                  <a:lnTo>
                    <a:pt x="1707" y="65"/>
                  </a:lnTo>
                  <a:lnTo>
                    <a:pt x="1709" y="65"/>
                  </a:lnTo>
                  <a:lnTo>
                    <a:pt x="1711" y="63"/>
                  </a:lnTo>
                  <a:lnTo>
                    <a:pt x="1714" y="59"/>
                  </a:lnTo>
                  <a:lnTo>
                    <a:pt x="1718" y="57"/>
                  </a:lnTo>
                  <a:lnTo>
                    <a:pt x="1720" y="59"/>
                  </a:lnTo>
                  <a:lnTo>
                    <a:pt x="1718" y="68"/>
                  </a:lnTo>
                  <a:lnTo>
                    <a:pt x="1716" y="70"/>
                  </a:lnTo>
                  <a:lnTo>
                    <a:pt x="1718" y="70"/>
                  </a:lnTo>
                  <a:lnTo>
                    <a:pt x="1718" y="74"/>
                  </a:lnTo>
                  <a:lnTo>
                    <a:pt x="1718" y="80"/>
                  </a:lnTo>
                  <a:lnTo>
                    <a:pt x="1716" y="82"/>
                  </a:lnTo>
                  <a:lnTo>
                    <a:pt x="1714" y="84"/>
                  </a:lnTo>
                  <a:lnTo>
                    <a:pt x="1709" y="91"/>
                  </a:lnTo>
                  <a:lnTo>
                    <a:pt x="1711" y="93"/>
                  </a:lnTo>
                  <a:lnTo>
                    <a:pt x="1714" y="91"/>
                  </a:lnTo>
                  <a:lnTo>
                    <a:pt x="1716" y="87"/>
                  </a:lnTo>
                  <a:lnTo>
                    <a:pt x="1720" y="87"/>
                  </a:lnTo>
                  <a:lnTo>
                    <a:pt x="1720" y="87"/>
                  </a:lnTo>
                  <a:lnTo>
                    <a:pt x="1722" y="87"/>
                  </a:lnTo>
                  <a:lnTo>
                    <a:pt x="1728" y="89"/>
                  </a:lnTo>
                  <a:lnTo>
                    <a:pt x="1730" y="93"/>
                  </a:lnTo>
                  <a:lnTo>
                    <a:pt x="1730" y="99"/>
                  </a:lnTo>
                  <a:lnTo>
                    <a:pt x="1728" y="110"/>
                  </a:lnTo>
                  <a:lnTo>
                    <a:pt x="1724" y="118"/>
                  </a:lnTo>
                  <a:lnTo>
                    <a:pt x="1716" y="122"/>
                  </a:lnTo>
                  <a:lnTo>
                    <a:pt x="1716" y="124"/>
                  </a:lnTo>
                  <a:lnTo>
                    <a:pt x="1711" y="122"/>
                  </a:lnTo>
                  <a:lnTo>
                    <a:pt x="1707" y="124"/>
                  </a:lnTo>
                  <a:lnTo>
                    <a:pt x="1707" y="127"/>
                  </a:lnTo>
                  <a:lnTo>
                    <a:pt x="1705" y="129"/>
                  </a:lnTo>
                  <a:lnTo>
                    <a:pt x="1693" y="135"/>
                  </a:lnTo>
                  <a:lnTo>
                    <a:pt x="1688" y="137"/>
                  </a:lnTo>
                  <a:lnTo>
                    <a:pt x="1684" y="139"/>
                  </a:lnTo>
                  <a:lnTo>
                    <a:pt x="1680" y="141"/>
                  </a:lnTo>
                  <a:lnTo>
                    <a:pt x="1674" y="141"/>
                  </a:lnTo>
                  <a:lnTo>
                    <a:pt x="1671" y="139"/>
                  </a:lnTo>
                  <a:lnTo>
                    <a:pt x="1669" y="141"/>
                  </a:lnTo>
                  <a:lnTo>
                    <a:pt x="1667" y="143"/>
                  </a:lnTo>
                  <a:lnTo>
                    <a:pt x="1663" y="139"/>
                  </a:lnTo>
                  <a:lnTo>
                    <a:pt x="1659" y="137"/>
                  </a:lnTo>
                  <a:lnTo>
                    <a:pt x="1652" y="137"/>
                  </a:lnTo>
                  <a:lnTo>
                    <a:pt x="1652" y="139"/>
                  </a:lnTo>
                  <a:lnTo>
                    <a:pt x="1657" y="141"/>
                  </a:lnTo>
                  <a:lnTo>
                    <a:pt x="1659" y="141"/>
                  </a:lnTo>
                  <a:lnTo>
                    <a:pt x="1657" y="143"/>
                  </a:lnTo>
                  <a:lnTo>
                    <a:pt x="1650" y="143"/>
                  </a:lnTo>
                  <a:lnTo>
                    <a:pt x="1648" y="143"/>
                  </a:lnTo>
                  <a:lnTo>
                    <a:pt x="1646" y="141"/>
                  </a:lnTo>
                  <a:lnTo>
                    <a:pt x="1638" y="141"/>
                  </a:lnTo>
                  <a:lnTo>
                    <a:pt x="1636" y="137"/>
                  </a:lnTo>
                  <a:lnTo>
                    <a:pt x="1634" y="139"/>
                  </a:lnTo>
                  <a:lnTo>
                    <a:pt x="1631" y="139"/>
                  </a:lnTo>
                  <a:lnTo>
                    <a:pt x="1625" y="133"/>
                  </a:lnTo>
                  <a:lnTo>
                    <a:pt x="1621" y="129"/>
                  </a:lnTo>
                  <a:lnTo>
                    <a:pt x="1623" y="133"/>
                  </a:lnTo>
                  <a:lnTo>
                    <a:pt x="1627" y="137"/>
                  </a:lnTo>
                  <a:lnTo>
                    <a:pt x="1627" y="139"/>
                  </a:lnTo>
                  <a:lnTo>
                    <a:pt x="1623" y="139"/>
                  </a:lnTo>
                  <a:lnTo>
                    <a:pt x="1619" y="137"/>
                  </a:lnTo>
                  <a:lnTo>
                    <a:pt x="1621" y="141"/>
                  </a:lnTo>
                  <a:lnTo>
                    <a:pt x="1634" y="143"/>
                  </a:lnTo>
                  <a:lnTo>
                    <a:pt x="1642" y="143"/>
                  </a:lnTo>
                  <a:lnTo>
                    <a:pt x="1644" y="148"/>
                  </a:lnTo>
                  <a:lnTo>
                    <a:pt x="1640" y="150"/>
                  </a:lnTo>
                  <a:lnTo>
                    <a:pt x="1623" y="156"/>
                  </a:lnTo>
                  <a:lnTo>
                    <a:pt x="1612" y="158"/>
                  </a:lnTo>
                  <a:lnTo>
                    <a:pt x="1608" y="158"/>
                  </a:lnTo>
                  <a:lnTo>
                    <a:pt x="1602" y="158"/>
                  </a:lnTo>
                  <a:lnTo>
                    <a:pt x="1596" y="158"/>
                  </a:lnTo>
                  <a:lnTo>
                    <a:pt x="1596" y="156"/>
                  </a:lnTo>
                  <a:lnTo>
                    <a:pt x="1591" y="158"/>
                  </a:lnTo>
                  <a:lnTo>
                    <a:pt x="1589" y="156"/>
                  </a:lnTo>
                  <a:lnTo>
                    <a:pt x="1585" y="158"/>
                  </a:lnTo>
                  <a:lnTo>
                    <a:pt x="1583" y="160"/>
                  </a:lnTo>
                  <a:lnTo>
                    <a:pt x="1587" y="160"/>
                  </a:lnTo>
                  <a:lnTo>
                    <a:pt x="1587" y="165"/>
                  </a:lnTo>
                  <a:lnTo>
                    <a:pt x="1593" y="160"/>
                  </a:lnTo>
                  <a:lnTo>
                    <a:pt x="1604" y="160"/>
                  </a:lnTo>
                  <a:lnTo>
                    <a:pt x="1608" y="162"/>
                  </a:lnTo>
                  <a:lnTo>
                    <a:pt x="1625" y="160"/>
                  </a:lnTo>
                  <a:lnTo>
                    <a:pt x="1634" y="160"/>
                  </a:lnTo>
                  <a:lnTo>
                    <a:pt x="1640" y="154"/>
                  </a:lnTo>
                  <a:lnTo>
                    <a:pt x="1644" y="152"/>
                  </a:lnTo>
                  <a:lnTo>
                    <a:pt x="1648" y="154"/>
                  </a:lnTo>
                  <a:lnTo>
                    <a:pt x="1652" y="154"/>
                  </a:lnTo>
                  <a:lnTo>
                    <a:pt x="1659" y="154"/>
                  </a:lnTo>
                  <a:lnTo>
                    <a:pt x="1657" y="158"/>
                  </a:lnTo>
                  <a:lnTo>
                    <a:pt x="1652" y="165"/>
                  </a:lnTo>
                  <a:lnTo>
                    <a:pt x="1646" y="169"/>
                  </a:lnTo>
                  <a:lnTo>
                    <a:pt x="1644" y="169"/>
                  </a:lnTo>
                  <a:lnTo>
                    <a:pt x="1638" y="171"/>
                  </a:lnTo>
                  <a:lnTo>
                    <a:pt x="1634" y="175"/>
                  </a:lnTo>
                  <a:lnTo>
                    <a:pt x="1631" y="175"/>
                  </a:lnTo>
                  <a:lnTo>
                    <a:pt x="1627" y="179"/>
                  </a:lnTo>
                  <a:lnTo>
                    <a:pt x="1621" y="183"/>
                  </a:lnTo>
                  <a:lnTo>
                    <a:pt x="1617" y="183"/>
                  </a:lnTo>
                  <a:lnTo>
                    <a:pt x="1612" y="183"/>
                  </a:lnTo>
                  <a:lnTo>
                    <a:pt x="1608" y="183"/>
                  </a:lnTo>
                  <a:lnTo>
                    <a:pt x="1606" y="188"/>
                  </a:lnTo>
                  <a:lnTo>
                    <a:pt x="1598" y="188"/>
                  </a:lnTo>
                  <a:lnTo>
                    <a:pt x="1596" y="192"/>
                  </a:lnTo>
                  <a:lnTo>
                    <a:pt x="1587" y="194"/>
                  </a:lnTo>
                  <a:lnTo>
                    <a:pt x="1585" y="196"/>
                  </a:lnTo>
                  <a:lnTo>
                    <a:pt x="1581" y="196"/>
                  </a:lnTo>
                  <a:lnTo>
                    <a:pt x="1579" y="198"/>
                  </a:lnTo>
                  <a:lnTo>
                    <a:pt x="1574" y="198"/>
                  </a:lnTo>
                  <a:lnTo>
                    <a:pt x="1572" y="200"/>
                  </a:lnTo>
                  <a:lnTo>
                    <a:pt x="1572" y="205"/>
                  </a:lnTo>
                  <a:lnTo>
                    <a:pt x="1570" y="207"/>
                  </a:lnTo>
                  <a:lnTo>
                    <a:pt x="1566" y="211"/>
                  </a:lnTo>
                  <a:lnTo>
                    <a:pt x="1558" y="211"/>
                  </a:lnTo>
                  <a:lnTo>
                    <a:pt x="1556" y="213"/>
                  </a:lnTo>
                  <a:lnTo>
                    <a:pt x="1551" y="211"/>
                  </a:lnTo>
                  <a:lnTo>
                    <a:pt x="1551" y="209"/>
                  </a:lnTo>
                  <a:lnTo>
                    <a:pt x="1553" y="207"/>
                  </a:lnTo>
                  <a:lnTo>
                    <a:pt x="1553" y="202"/>
                  </a:lnTo>
                  <a:lnTo>
                    <a:pt x="1551" y="200"/>
                  </a:lnTo>
                  <a:lnTo>
                    <a:pt x="1551" y="207"/>
                  </a:lnTo>
                  <a:lnTo>
                    <a:pt x="1549" y="209"/>
                  </a:lnTo>
                  <a:lnTo>
                    <a:pt x="1547" y="211"/>
                  </a:lnTo>
                  <a:lnTo>
                    <a:pt x="1551" y="215"/>
                  </a:lnTo>
                  <a:lnTo>
                    <a:pt x="1553" y="217"/>
                  </a:lnTo>
                  <a:lnTo>
                    <a:pt x="1549" y="221"/>
                  </a:lnTo>
                  <a:lnTo>
                    <a:pt x="1547" y="221"/>
                  </a:lnTo>
                  <a:lnTo>
                    <a:pt x="1543" y="219"/>
                  </a:lnTo>
                  <a:lnTo>
                    <a:pt x="1541" y="221"/>
                  </a:lnTo>
                  <a:lnTo>
                    <a:pt x="1534" y="219"/>
                  </a:lnTo>
                  <a:lnTo>
                    <a:pt x="1532" y="219"/>
                  </a:lnTo>
                  <a:lnTo>
                    <a:pt x="1528" y="219"/>
                  </a:lnTo>
                  <a:lnTo>
                    <a:pt x="1528" y="217"/>
                  </a:lnTo>
                  <a:lnTo>
                    <a:pt x="1526" y="215"/>
                  </a:lnTo>
                  <a:lnTo>
                    <a:pt x="1526" y="219"/>
                  </a:lnTo>
                  <a:lnTo>
                    <a:pt x="1522" y="219"/>
                  </a:lnTo>
                  <a:lnTo>
                    <a:pt x="1522" y="221"/>
                  </a:lnTo>
                  <a:lnTo>
                    <a:pt x="1528" y="224"/>
                  </a:lnTo>
                  <a:lnTo>
                    <a:pt x="1539" y="224"/>
                  </a:lnTo>
                  <a:lnTo>
                    <a:pt x="1541" y="226"/>
                  </a:lnTo>
                  <a:lnTo>
                    <a:pt x="1541" y="230"/>
                  </a:lnTo>
                  <a:lnTo>
                    <a:pt x="1537" y="232"/>
                  </a:lnTo>
                  <a:lnTo>
                    <a:pt x="1532" y="232"/>
                  </a:lnTo>
                  <a:lnTo>
                    <a:pt x="1526" y="232"/>
                  </a:lnTo>
                  <a:lnTo>
                    <a:pt x="1526" y="234"/>
                  </a:lnTo>
                  <a:lnTo>
                    <a:pt x="1526" y="236"/>
                  </a:lnTo>
                  <a:lnTo>
                    <a:pt x="1528" y="234"/>
                  </a:lnTo>
                  <a:lnTo>
                    <a:pt x="1532" y="236"/>
                  </a:lnTo>
                  <a:lnTo>
                    <a:pt x="1530" y="240"/>
                  </a:lnTo>
                  <a:lnTo>
                    <a:pt x="1524" y="245"/>
                  </a:lnTo>
                  <a:lnTo>
                    <a:pt x="1520" y="245"/>
                  </a:lnTo>
                  <a:lnTo>
                    <a:pt x="1509" y="245"/>
                  </a:lnTo>
                  <a:lnTo>
                    <a:pt x="1507" y="242"/>
                  </a:lnTo>
                  <a:lnTo>
                    <a:pt x="1505" y="242"/>
                  </a:lnTo>
                  <a:lnTo>
                    <a:pt x="1503" y="240"/>
                  </a:lnTo>
                  <a:lnTo>
                    <a:pt x="1503" y="234"/>
                  </a:lnTo>
                  <a:lnTo>
                    <a:pt x="1497" y="232"/>
                  </a:lnTo>
                  <a:lnTo>
                    <a:pt x="1494" y="232"/>
                  </a:lnTo>
                  <a:lnTo>
                    <a:pt x="1494" y="228"/>
                  </a:lnTo>
                  <a:lnTo>
                    <a:pt x="1492" y="226"/>
                  </a:lnTo>
                  <a:lnTo>
                    <a:pt x="1490" y="226"/>
                  </a:lnTo>
                  <a:lnTo>
                    <a:pt x="1488" y="226"/>
                  </a:lnTo>
                  <a:lnTo>
                    <a:pt x="1482" y="226"/>
                  </a:lnTo>
                  <a:lnTo>
                    <a:pt x="1482" y="228"/>
                  </a:lnTo>
                  <a:lnTo>
                    <a:pt x="1484" y="230"/>
                  </a:lnTo>
                  <a:lnTo>
                    <a:pt x="1484" y="228"/>
                  </a:lnTo>
                  <a:lnTo>
                    <a:pt x="1488" y="228"/>
                  </a:lnTo>
                  <a:lnTo>
                    <a:pt x="1497" y="238"/>
                  </a:lnTo>
                  <a:lnTo>
                    <a:pt x="1497" y="249"/>
                  </a:lnTo>
                  <a:lnTo>
                    <a:pt x="1494" y="251"/>
                  </a:lnTo>
                  <a:lnTo>
                    <a:pt x="1490" y="249"/>
                  </a:lnTo>
                  <a:lnTo>
                    <a:pt x="1488" y="247"/>
                  </a:lnTo>
                  <a:lnTo>
                    <a:pt x="1486" y="247"/>
                  </a:lnTo>
                  <a:lnTo>
                    <a:pt x="1484" y="251"/>
                  </a:lnTo>
                  <a:lnTo>
                    <a:pt x="1484" y="251"/>
                  </a:lnTo>
                  <a:lnTo>
                    <a:pt x="1480" y="247"/>
                  </a:lnTo>
                  <a:lnTo>
                    <a:pt x="1475" y="247"/>
                  </a:lnTo>
                  <a:lnTo>
                    <a:pt x="1473" y="251"/>
                  </a:lnTo>
                  <a:lnTo>
                    <a:pt x="1471" y="251"/>
                  </a:lnTo>
                  <a:lnTo>
                    <a:pt x="1469" y="249"/>
                  </a:lnTo>
                  <a:lnTo>
                    <a:pt x="1465" y="247"/>
                  </a:lnTo>
                  <a:lnTo>
                    <a:pt x="1463" y="242"/>
                  </a:lnTo>
                  <a:lnTo>
                    <a:pt x="1461" y="245"/>
                  </a:lnTo>
                  <a:lnTo>
                    <a:pt x="1461" y="240"/>
                  </a:lnTo>
                  <a:lnTo>
                    <a:pt x="1459" y="238"/>
                  </a:lnTo>
                  <a:lnTo>
                    <a:pt x="1452" y="238"/>
                  </a:lnTo>
                  <a:lnTo>
                    <a:pt x="1450" y="234"/>
                  </a:lnTo>
                  <a:lnTo>
                    <a:pt x="1448" y="236"/>
                  </a:lnTo>
                  <a:lnTo>
                    <a:pt x="1448" y="238"/>
                  </a:lnTo>
                  <a:lnTo>
                    <a:pt x="1452" y="240"/>
                  </a:lnTo>
                  <a:lnTo>
                    <a:pt x="1459" y="242"/>
                  </a:lnTo>
                  <a:lnTo>
                    <a:pt x="1463" y="251"/>
                  </a:lnTo>
                  <a:lnTo>
                    <a:pt x="1461" y="251"/>
                  </a:lnTo>
                  <a:lnTo>
                    <a:pt x="1450" y="249"/>
                  </a:lnTo>
                  <a:lnTo>
                    <a:pt x="1446" y="247"/>
                  </a:lnTo>
                  <a:lnTo>
                    <a:pt x="1446" y="242"/>
                  </a:lnTo>
                  <a:lnTo>
                    <a:pt x="1444" y="240"/>
                  </a:lnTo>
                  <a:lnTo>
                    <a:pt x="1442" y="242"/>
                  </a:lnTo>
                  <a:lnTo>
                    <a:pt x="1444" y="245"/>
                  </a:lnTo>
                  <a:lnTo>
                    <a:pt x="1442" y="247"/>
                  </a:lnTo>
                  <a:lnTo>
                    <a:pt x="1437" y="247"/>
                  </a:lnTo>
                  <a:lnTo>
                    <a:pt x="1435" y="242"/>
                  </a:lnTo>
                  <a:lnTo>
                    <a:pt x="1433" y="245"/>
                  </a:lnTo>
                  <a:lnTo>
                    <a:pt x="1433" y="247"/>
                  </a:lnTo>
                  <a:lnTo>
                    <a:pt x="1437" y="249"/>
                  </a:lnTo>
                  <a:lnTo>
                    <a:pt x="1437" y="253"/>
                  </a:lnTo>
                  <a:lnTo>
                    <a:pt x="1440" y="253"/>
                  </a:lnTo>
                  <a:lnTo>
                    <a:pt x="1442" y="251"/>
                  </a:lnTo>
                  <a:lnTo>
                    <a:pt x="1446" y="251"/>
                  </a:lnTo>
                  <a:lnTo>
                    <a:pt x="1448" y="255"/>
                  </a:lnTo>
                  <a:lnTo>
                    <a:pt x="1452" y="255"/>
                  </a:lnTo>
                  <a:lnTo>
                    <a:pt x="1456" y="259"/>
                  </a:lnTo>
                  <a:lnTo>
                    <a:pt x="1459" y="259"/>
                  </a:lnTo>
                  <a:lnTo>
                    <a:pt x="1461" y="257"/>
                  </a:lnTo>
                  <a:lnTo>
                    <a:pt x="1473" y="261"/>
                  </a:lnTo>
                  <a:lnTo>
                    <a:pt x="1475" y="264"/>
                  </a:lnTo>
                  <a:lnTo>
                    <a:pt x="1471" y="266"/>
                  </a:lnTo>
                  <a:lnTo>
                    <a:pt x="1471" y="268"/>
                  </a:lnTo>
                  <a:lnTo>
                    <a:pt x="1471" y="272"/>
                  </a:lnTo>
                  <a:lnTo>
                    <a:pt x="1473" y="274"/>
                  </a:lnTo>
                  <a:lnTo>
                    <a:pt x="1469" y="278"/>
                  </a:lnTo>
                  <a:lnTo>
                    <a:pt x="1469" y="276"/>
                  </a:lnTo>
                  <a:lnTo>
                    <a:pt x="1465" y="274"/>
                  </a:lnTo>
                  <a:lnTo>
                    <a:pt x="1461" y="274"/>
                  </a:lnTo>
                  <a:lnTo>
                    <a:pt x="1454" y="270"/>
                  </a:lnTo>
                  <a:lnTo>
                    <a:pt x="1454" y="266"/>
                  </a:lnTo>
                  <a:lnTo>
                    <a:pt x="1454" y="261"/>
                  </a:lnTo>
                  <a:lnTo>
                    <a:pt x="1452" y="257"/>
                  </a:lnTo>
                  <a:lnTo>
                    <a:pt x="1446" y="257"/>
                  </a:lnTo>
                  <a:lnTo>
                    <a:pt x="1437" y="257"/>
                  </a:lnTo>
                  <a:lnTo>
                    <a:pt x="1435" y="253"/>
                  </a:lnTo>
                  <a:lnTo>
                    <a:pt x="1431" y="255"/>
                  </a:lnTo>
                  <a:lnTo>
                    <a:pt x="1429" y="257"/>
                  </a:lnTo>
                  <a:lnTo>
                    <a:pt x="1435" y="259"/>
                  </a:lnTo>
                  <a:lnTo>
                    <a:pt x="1444" y="259"/>
                  </a:lnTo>
                  <a:lnTo>
                    <a:pt x="1450" y="261"/>
                  </a:lnTo>
                  <a:lnTo>
                    <a:pt x="1450" y="266"/>
                  </a:lnTo>
                  <a:lnTo>
                    <a:pt x="1450" y="268"/>
                  </a:lnTo>
                  <a:lnTo>
                    <a:pt x="1446" y="264"/>
                  </a:lnTo>
                  <a:lnTo>
                    <a:pt x="1437" y="264"/>
                  </a:lnTo>
                  <a:lnTo>
                    <a:pt x="1431" y="266"/>
                  </a:lnTo>
                  <a:lnTo>
                    <a:pt x="1431" y="264"/>
                  </a:lnTo>
                  <a:lnTo>
                    <a:pt x="1429" y="261"/>
                  </a:lnTo>
                  <a:lnTo>
                    <a:pt x="1423" y="259"/>
                  </a:lnTo>
                  <a:lnTo>
                    <a:pt x="1421" y="257"/>
                  </a:lnTo>
                  <a:lnTo>
                    <a:pt x="1421" y="259"/>
                  </a:lnTo>
                  <a:lnTo>
                    <a:pt x="1429" y="264"/>
                  </a:lnTo>
                  <a:lnTo>
                    <a:pt x="1427" y="266"/>
                  </a:lnTo>
                  <a:lnTo>
                    <a:pt x="1427" y="268"/>
                  </a:lnTo>
                  <a:lnTo>
                    <a:pt x="1431" y="268"/>
                  </a:lnTo>
                  <a:lnTo>
                    <a:pt x="1431" y="268"/>
                  </a:lnTo>
                  <a:lnTo>
                    <a:pt x="1433" y="268"/>
                  </a:lnTo>
                  <a:lnTo>
                    <a:pt x="1435" y="268"/>
                  </a:lnTo>
                  <a:lnTo>
                    <a:pt x="1437" y="266"/>
                  </a:lnTo>
                  <a:lnTo>
                    <a:pt x="1440" y="268"/>
                  </a:lnTo>
                  <a:lnTo>
                    <a:pt x="1442" y="268"/>
                  </a:lnTo>
                  <a:lnTo>
                    <a:pt x="1446" y="268"/>
                  </a:lnTo>
                  <a:lnTo>
                    <a:pt x="1450" y="274"/>
                  </a:lnTo>
                  <a:lnTo>
                    <a:pt x="1450" y="276"/>
                  </a:lnTo>
                  <a:lnTo>
                    <a:pt x="1446" y="276"/>
                  </a:lnTo>
                  <a:lnTo>
                    <a:pt x="1442" y="278"/>
                  </a:lnTo>
                  <a:lnTo>
                    <a:pt x="1442" y="280"/>
                  </a:lnTo>
                  <a:lnTo>
                    <a:pt x="1446" y="278"/>
                  </a:lnTo>
                  <a:lnTo>
                    <a:pt x="1448" y="278"/>
                  </a:lnTo>
                  <a:lnTo>
                    <a:pt x="1452" y="278"/>
                  </a:lnTo>
                  <a:lnTo>
                    <a:pt x="1456" y="280"/>
                  </a:lnTo>
                  <a:lnTo>
                    <a:pt x="1459" y="283"/>
                  </a:lnTo>
                  <a:lnTo>
                    <a:pt x="1459" y="287"/>
                  </a:lnTo>
                  <a:lnTo>
                    <a:pt x="1454" y="295"/>
                  </a:lnTo>
                  <a:lnTo>
                    <a:pt x="1452" y="299"/>
                  </a:lnTo>
                  <a:lnTo>
                    <a:pt x="1450" y="302"/>
                  </a:lnTo>
                  <a:lnTo>
                    <a:pt x="1446" y="306"/>
                  </a:lnTo>
                  <a:lnTo>
                    <a:pt x="1444" y="304"/>
                  </a:lnTo>
                  <a:lnTo>
                    <a:pt x="1440" y="304"/>
                  </a:lnTo>
                  <a:lnTo>
                    <a:pt x="1437" y="302"/>
                  </a:lnTo>
                  <a:lnTo>
                    <a:pt x="1435" y="299"/>
                  </a:lnTo>
                  <a:lnTo>
                    <a:pt x="1433" y="299"/>
                  </a:lnTo>
                  <a:lnTo>
                    <a:pt x="1429" y="297"/>
                  </a:lnTo>
                  <a:lnTo>
                    <a:pt x="1429" y="299"/>
                  </a:lnTo>
                  <a:lnTo>
                    <a:pt x="1433" y="302"/>
                  </a:lnTo>
                  <a:lnTo>
                    <a:pt x="1433" y="304"/>
                  </a:lnTo>
                  <a:lnTo>
                    <a:pt x="1437" y="306"/>
                  </a:lnTo>
                  <a:lnTo>
                    <a:pt x="1442" y="308"/>
                  </a:lnTo>
                  <a:lnTo>
                    <a:pt x="1442" y="312"/>
                  </a:lnTo>
                  <a:lnTo>
                    <a:pt x="1442" y="314"/>
                  </a:lnTo>
                  <a:lnTo>
                    <a:pt x="1437" y="316"/>
                  </a:lnTo>
                  <a:lnTo>
                    <a:pt x="1433" y="320"/>
                  </a:lnTo>
                  <a:lnTo>
                    <a:pt x="1431" y="320"/>
                  </a:lnTo>
                  <a:lnTo>
                    <a:pt x="1425" y="314"/>
                  </a:lnTo>
                  <a:lnTo>
                    <a:pt x="1421" y="316"/>
                  </a:lnTo>
                  <a:lnTo>
                    <a:pt x="1419" y="314"/>
                  </a:lnTo>
                  <a:lnTo>
                    <a:pt x="1416" y="314"/>
                  </a:lnTo>
                  <a:lnTo>
                    <a:pt x="1412" y="314"/>
                  </a:lnTo>
                  <a:lnTo>
                    <a:pt x="1414" y="318"/>
                  </a:lnTo>
                  <a:lnTo>
                    <a:pt x="1425" y="325"/>
                  </a:lnTo>
                  <a:lnTo>
                    <a:pt x="1429" y="325"/>
                  </a:lnTo>
                  <a:lnTo>
                    <a:pt x="1429" y="327"/>
                  </a:lnTo>
                  <a:lnTo>
                    <a:pt x="1427" y="329"/>
                  </a:lnTo>
                  <a:lnTo>
                    <a:pt x="1423" y="333"/>
                  </a:lnTo>
                  <a:lnTo>
                    <a:pt x="1421" y="333"/>
                  </a:lnTo>
                  <a:lnTo>
                    <a:pt x="1416" y="329"/>
                  </a:lnTo>
                  <a:lnTo>
                    <a:pt x="1414" y="329"/>
                  </a:lnTo>
                  <a:lnTo>
                    <a:pt x="1410" y="333"/>
                  </a:lnTo>
                  <a:lnTo>
                    <a:pt x="1404" y="333"/>
                  </a:lnTo>
                  <a:lnTo>
                    <a:pt x="1402" y="329"/>
                  </a:lnTo>
                  <a:lnTo>
                    <a:pt x="1393" y="327"/>
                  </a:lnTo>
                  <a:lnTo>
                    <a:pt x="1389" y="329"/>
                  </a:lnTo>
                  <a:lnTo>
                    <a:pt x="1387" y="335"/>
                  </a:lnTo>
                  <a:lnTo>
                    <a:pt x="1383" y="339"/>
                  </a:lnTo>
                  <a:lnTo>
                    <a:pt x="1387" y="339"/>
                  </a:lnTo>
                  <a:lnTo>
                    <a:pt x="1389" y="339"/>
                  </a:lnTo>
                  <a:lnTo>
                    <a:pt x="1389" y="344"/>
                  </a:lnTo>
                  <a:lnTo>
                    <a:pt x="1383" y="348"/>
                  </a:lnTo>
                  <a:lnTo>
                    <a:pt x="1383" y="352"/>
                  </a:lnTo>
                  <a:lnTo>
                    <a:pt x="1378" y="354"/>
                  </a:lnTo>
                  <a:lnTo>
                    <a:pt x="1376" y="352"/>
                  </a:lnTo>
                  <a:lnTo>
                    <a:pt x="1376" y="354"/>
                  </a:lnTo>
                  <a:lnTo>
                    <a:pt x="1374" y="356"/>
                  </a:lnTo>
                  <a:lnTo>
                    <a:pt x="1370" y="358"/>
                  </a:lnTo>
                  <a:lnTo>
                    <a:pt x="1368" y="358"/>
                  </a:lnTo>
                  <a:lnTo>
                    <a:pt x="1370" y="354"/>
                  </a:lnTo>
                  <a:lnTo>
                    <a:pt x="1368" y="354"/>
                  </a:lnTo>
                  <a:lnTo>
                    <a:pt x="1366" y="358"/>
                  </a:lnTo>
                  <a:lnTo>
                    <a:pt x="1364" y="363"/>
                  </a:lnTo>
                  <a:lnTo>
                    <a:pt x="1362" y="365"/>
                  </a:lnTo>
                  <a:lnTo>
                    <a:pt x="1351" y="358"/>
                  </a:lnTo>
                  <a:lnTo>
                    <a:pt x="1347" y="358"/>
                  </a:lnTo>
                  <a:lnTo>
                    <a:pt x="1345" y="361"/>
                  </a:lnTo>
                  <a:lnTo>
                    <a:pt x="1341" y="361"/>
                  </a:lnTo>
                  <a:lnTo>
                    <a:pt x="1332" y="350"/>
                  </a:lnTo>
                  <a:lnTo>
                    <a:pt x="1330" y="342"/>
                  </a:lnTo>
                  <a:lnTo>
                    <a:pt x="1332" y="339"/>
                  </a:lnTo>
                  <a:lnTo>
                    <a:pt x="1334" y="335"/>
                  </a:lnTo>
                  <a:lnTo>
                    <a:pt x="1332" y="333"/>
                  </a:lnTo>
                  <a:lnTo>
                    <a:pt x="1332" y="331"/>
                  </a:lnTo>
                  <a:lnTo>
                    <a:pt x="1328" y="335"/>
                  </a:lnTo>
                  <a:lnTo>
                    <a:pt x="1328" y="337"/>
                  </a:lnTo>
                  <a:lnTo>
                    <a:pt x="1328" y="344"/>
                  </a:lnTo>
                  <a:lnTo>
                    <a:pt x="1326" y="348"/>
                  </a:lnTo>
                  <a:lnTo>
                    <a:pt x="1328" y="352"/>
                  </a:lnTo>
                  <a:lnTo>
                    <a:pt x="1328" y="354"/>
                  </a:lnTo>
                  <a:lnTo>
                    <a:pt x="1326" y="352"/>
                  </a:lnTo>
                  <a:lnTo>
                    <a:pt x="1319" y="354"/>
                  </a:lnTo>
                  <a:lnTo>
                    <a:pt x="1319" y="352"/>
                  </a:lnTo>
                  <a:lnTo>
                    <a:pt x="1315" y="354"/>
                  </a:lnTo>
                  <a:lnTo>
                    <a:pt x="1319" y="356"/>
                  </a:lnTo>
                  <a:lnTo>
                    <a:pt x="1317" y="363"/>
                  </a:lnTo>
                  <a:lnTo>
                    <a:pt x="1319" y="363"/>
                  </a:lnTo>
                  <a:lnTo>
                    <a:pt x="1324" y="356"/>
                  </a:lnTo>
                  <a:lnTo>
                    <a:pt x="1326" y="358"/>
                  </a:lnTo>
                  <a:lnTo>
                    <a:pt x="1328" y="356"/>
                  </a:lnTo>
                  <a:lnTo>
                    <a:pt x="1332" y="354"/>
                  </a:lnTo>
                  <a:lnTo>
                    <a:pt x="1336" y="358"/>
                  </a:lnTo>
                  <a:lnTo>
                    <a:pt x="1338" y="363"/>
                  </a:lnTo>
                  <a:lnTo>
                    <a:pt x="1336" y="367"/>
                  </a:lnTo>
                  <a:lnTo>
                    <a:pt x="1341" y="363"/>
                  </a:lnTo>
                  <a:lnTo>
                    <a:pt x="1349" y="361"/>
                  </a:lnTo>
                  <a:lnTo>
                    <a:pt x="1353" y="363"/>
                  </a:lnTo>
                  <a:lnTo>
                    <a:pt x="1355" y="367"/>
                  </a:lnTo>
                  <a:lnTo>
                    <a:pt x="1353" y="369"/>
                  </a:lnTo>
                  <a:lnTo>
                    <a:pt x="1349" y="377"/>
                  </a:lnTo>
                  <a:lnTo>
                    <a:pt x="1347" y="377"/>
                  </a:lnTo>
                  <a:lnTo>
                    <a:pt x="1347" y="379"/>
                  </a:lnTo>
                  <a:lnTo>
                    <a:pt x="1347" y="382"/>
                  </a:lnTo>
                  <a:lnTo>
                    <a:pt x="1351" y="379"/>
                  </a:lnTo>
                  <a:lnTo>
                    <a:pt x="1351" y="384"/>
                  </a:lnTo>
                  <a:lnTo>
                    <a:pt x="1347" y="386"/>
                  </a:lnTo>
                  <a:lnTo>
                    <a:pt x="1351" y="386"/>
                  </a:lnTo>
                  <a:lnTo>
                    <a:pt x="1353" y="384"/>
                  </a:lnTo>
                  <a:lnTo>
                    <a:pt x="1357" y="382"/>
                  </a:lnTo>
                  <a:lnTo>
                    <a:pt x="1360" y="382"/>
                  </a:lnTo>
                  <a:lnTo>
                    <a:pt x="1362" y="379"/>
                  </a:lnTo>
                  <a:lnTo>
                    <a:pt x="1364" y="382"/>
                  </a:lnTo>
                  <a:lnTo>
                    <a:pt x="1364" y="386"/>
                  </a:lnTo>
                  <a:lnTo>
                    <a:pt x="1364" y="388"/>
                  </a:lnTo>
                  <a:lnTo>
                    <a:pt x="1364" y="394"/>
                  </a:lnTo>
                  <a:lnTo>
                    <a:pt x="1360" y="403"/>
                  </a:lnTo>
                  <a:lnTo>
                    <a:pt x="1355" y="403"/>
                  </a:lnTo>
                  <a:lnTo>
                    <a:pt x="1351" y="405"/>
                  </a:lnTo>
                  <a:lnTo>
                    <a:pt x="1349" y="409"/>
                  </a:lnTo>
                  <a:lnTo>
                    <a:pt x="1345" y="411"/>
                  </a:lnTo>
                  <a:lnTo>
                    <a:pt x="1343" y="411"/>
                  </a:lnTo>
                  <a:lnTo>
                    <a:pt x="1345" y="407"/>
                  </a:lnTo>
                  <a:lnTo>
                    <a:pt x="1345" y="401"/>
                  </a:lnTo>
                  <a:lnTo>
                    <a:pt x="1345" y="401"/>
                  </a:lnTo>
                  <a:lnTo>
                    <a:pt x="1343" y="403"/>
                  </a:lnTo>
                  <a:lnTo>
                    <a:pt x="1338" y="407"/>
                  </a:lnTo>
                  <a:lnTo>
                    <a:pt x="1336" y="409"/>
                  </a:lnTo>
                  <a:lnTo>
                    <a:pt x="1330" y="413"/>
                  </a:lnTo>
                  <a:lnTo>
                    <a:pt x="1328" y="413"/>
                  </a:lnTo>
                  <a:lnTo>
                    <a:pt x="1326" y="413"/>
                  </a:lnTo>
                  <a:lnTo>
                    <a:pt x="1319" y="417"/>
                  </a:lnTo>
                  <a:lnTo>
                    <a:pt x="1317" y="415"/>
                  </a:lnTo>
                  <a:lnTo>
                    <a:pt x="1313" y="417"/>
                  </a:lnTo>
                  <a:lnTo>
                    <a:pt x="1309" y="417"/>
                  </a:lnTo>
                  <a:lnTo>
                    <a:pt x="1309" y="415"/>
                  </a:lnTo>
                  <a:lnTo>
                    <a:pt x="1307" y="413"/>
                  </a:lnTo>
                  <a:lnTo>
                    <a:pt x="1309" y="411"/>
                  </a:lnTo>
                  <a:lnTo>
                    <a:pt x="1313" y="407"/>
                  </a:lnTo>
                  <a:lnTo>
                    <a:pt x="1313" y="405"/>
                  </a:lnTo>
                  <a:lnTo>
                    <a:pt x="1309" y="398"/>
                  </a:lnTo>
                  <a:lnTo>
                    <a:pt x="1305" y="401"/>
                  </a:lnTo>
                  <a:lnTo>
                    <a:pt x="1300" y="398"/>
                  </a:lnTo>
                  <a:lnTo>
                    <a:pt x="1300" y="396"/>
                  </a:lnTo>
                  <a:lnTo>
                    <a:pt x="1300" y="392"/>
                  </a:lnTo>
                  <a:lnTo>
                    <a:pt x="1305" y="390"/>
                  </a:lnTo>
                  <a:lnTo>
                    <a:pt x="1303" y="390"/>
                  </a:lnTo>
                  <a:lnTo>
                    <a:pt x="1298" y="388"/>
                  </a:lnTo>
                  <a:lnTo>
                    <a:pt x="1296" y="384"/>
                  </a:lnTo>
                  <a:lnTo>
                    <a:pt x="1298" y="379"/>
                  </a:lnTo>
                  <a:lnTo>
                    <a:pt x="1298" y="377"/>
                  </a:lnTo>
                  <a:lnTo>
                    <a:pt x="1296" y="373"/>
                  </a:lnTo>
                  <a:lnTo>
                    <a:pt x="1296" y="377"/>
                  </a:lnTo>
                  <a:lnTo>
                    <a:pt x="1294" y="384"/>
                  </a:lnTo>
                  <a:lnTo>
                    <a:pt x="1296" y="390"/>
                  </a:lnTo>
                  <a:lnTo>
                    <a:pt x="1298" y="392"/>
                  </a:lnTo>
                  <a:lnTo>
                    <a:pt x="1296" y="394"/>
                  </a:lnTo>
                  <a:lnTo>
                    <a:pt x="1296" y="398"/>
                  </a:lnTo>
                  <a:lnTo>
                    <a:pt x="1292" y="401"/>
                  </a:lnTo>
                  <a:lnTo>
                    <a:pt x="1290" y="398"/>
                  </a:lnTo>
                  <a:lnTo>
                    <a:pt x="1286" y="401"/>
                  </a:lnTo>
                  <a:lnTo>
                    <a:pt x="1284" y="396"/>
                  </a:lnTo>
                  <a:lnTo>
                    <a:pt x="1284" y="394"/>
                  </a:lnTo>
                  <a:lnTo>
                    <a:pt x="1286" y="388"/>
                  </a:lnTo>
                  <a:lnTo>
                    <a:pt x="1284" y="384"/>
                  </a:lnTo>
                  <a:lnTo>
                    <a:pt x="1286" y="379"/>
                  </a:lnTo>
                  <a:lnTo>
                    <a:pt x="1288" y="377"/>
                  </a:lnTo>
                  <a:lnTo>
                    <a:pt x="1286" y="377"/>
                  </a:lnTo>
                  <a:lnTo>
                    <a:pt x="1282" y="379"/>
                  </a:lnTo>
                  <a:lnTo>
                    <a:pt x="1282" y="386"/>
                  </a:lnTo>
                  <a:lnTo>
                    <a:pt x="1284" y="390"/>
                  </a:lnTo>
                  <a:lnTo>
                    <a:pt x="1279" y="394"/>
                  </a:lnTo>
                  <a:lnTo>
                    <a:pt x="1275" y="396"/>
                  </a:lnTo>
                  <a:lnTo>
                    <a:pt x="1273" y="394"/>
                  </a:lnTo>
                  <a:lnTo>
                    <a:pt x="1273" y="390"/>
                  </a:lnTo>
                  <a:lnTo>
                    <a:pt x="1271" y="390"/>
                  </a:lnTo>
                  <a:lnTo>
                    <a:pt x="1271" y="386"/>
                  </a:lnTo>
                  <a:lnTo>
                    <a:pt x="1273" y="384"/>
                  </a:lnTo>
                  <a:lnTo>
                    <a:pt x="1273" y="382"/>
                  </a:lnTo>
                  <a:lnTo>
                    <a:pt x="1273" y="377"/>
                  </a:lnTo>
                  <a:lnTo>
                    <a:pt x="1271" y="377"/>
                  </a:lnTo>
                  <a:lnTo>
                    <a:pt x="1271" y="379"/>
                  </a:lnTo>
                  <a:lnTo>
                    <a:pt x="1271" y="384"/>
                  </a:lnTo>
                  <a:lnTo>
                    <a:pt x="1267" y="386"/>
                  </a:lnTo>
                  <a:lnTo>
                    <a:pt x="1267" y="388"/>
                  </a:lnTo>
                  <a:lnTo>
                    <a:pt x="1267" y="390"/>
                  </a:lnTo>
                  <a:lnTo>
                    <a:pt x="1263" y="390"/>
                  </a:lnTo>
                  <a:lnTo>
                    <a:pt x="1263" y="390"/>
                  </a:lnTo>
                  <a:lnTo>
                    <a:pt x="1260" y="392"/>
                  </a:lnTo>
                  <a:lnTo>
                    <a:pt x="1260" y="392"/>
                  </a:lnTo>
                  <a:close/>
                  <a:moveTo>
                    <a:pt x="1368" y="982"/>
                  </a:moveTo>
                  <a:lnTo>
                    <a:pt x="1366" y="989"/>
                  </a:lnTo>
                  <a:lnTo>
                    <a:pt x="1366" y="993"/>
                  </a:lnTo>
                  <a:lnTo>
                    <a:pt x="1368" y="997"/>
                  </a:lnTo>
                  <a:lnTo>
                    <a:pt x="1368" y="995"/>
                  </a:lnTo>
                  <a:lnTo>
                    <a:pt x="1368" y="993"/>
                  </a:lnTo>
                  <a:lnTo>
                    <a:pt x="1370" y="987"/>
                  </a:lnTo>
                  <a:lnTo>
                    <a:pt x="1368" y="984"/>
                  </a:lnTo>
                  <a:lnTo>
                    <a:pt x="1368" y="982"/>
                  </a:lnTo>
                  <a:lnTo>
                    <a:pt x="1368" y="982"/>
                  </a:lnTo>
                  <a:close/>
                  <a:moveTo>
                    <a:pt x="1364" y="961"/>
                  </a:moveTo>
                  <a:lnTo>
                    <a:pt x="1362" y="959"/>
                  </a:lnTo>
                  <a:lnTo>
                    <a:pt x="1364" y="957"/>
                  </a:lnTo>
                  <a:lnTo>
                    <a:pt x="1366" y="959"/>
                  </a:lnTo>
                  <a:lnTo>
                    <a:pt x="1366" y="961"/>
                  </a:lnTo>
                  <a:lnTo>
                    <a:pt x="1364" y="961"/>
                  </a:lnTo>
                  <a:lnTo>
                    <a:pt x="1364" y="961"/>
                  </a:lnTo>
                  <a:close/>
                  <a:moveTo>
                    <a:pt x="1357" y="949"/>
                  </a:moveTo>
                  <a:lnTo>
                    <a:pt x="1360" y="944"/>
                  </a:lnTo>
                  <a:lnTo>
                    <a:pt x="1364" y="942"/>
                  </a:lnTo>
                  <a:lnTo>
                    <a:pt x="1364" y="944"/>
                  </a:lnTo>
                  <a:lnTo>
                    <a:pt x="1362" y="946"/>
                  </a:lnTo>
                  <a:lnTo>
                    <a:pt x="1360" y="949"/>
                  </a:lnTo>
                  <a:lnTo>
                    <a:pt x="1357" y="949"/>
                  </a:lnTo>
                  <a:lnTo>
                    <a:pt x="1357" y="949"/>
                  </a:lnTo>
                  <a:close/>
                  <a:moveTo>
                    <a:pt x="1326" y="651"/>
                  </a:moveTo>
                  <a:lnTo>
                    <a:pt x="1326" y="647"/>
                  </a:lnTo>
                  <a:lnTo>
                    <a:pt x="1328" y="647"/>
                  </a:lnTo>
                  <a:lnTo>
                    <a:pt x="1328" y="651"/>
                  </a:lnTo>
                  <a:lnTo>
                    <a:pt x="1326" y="651"/>
                  </a:lnTo>
                  <a:lnTo>
                    <a:pt x="1326" y="651"/>
                  </a:lnTo>
                  <a:close/>
                  <a:moveTo>
                    <a:pt x="1332" y="653"/>
                  </a:moveTo>
                  <a:lnTo>
                    <a:pt x="1330" y="651"/>
                  </a:lnTo>
                  <a:lnTo>
                    <a:pt x="1330" y="649"/>
                  </a:lnTo>
                  <a:lnTo>
                    <a:pt x="1332" y="649"/>
                  </a:lnTo>
                  <a:lnTo>
                    <a:pt x="1334" y="651"/>
                  </a:lnTo>
                  <a:lnTo>
                    <a:pt x="1334" y="653"/>
                  </a:lnTo>
                  <a:lnTo>
                    <a:pt x="1332" y="653"/>
                  </a:lnTo>
                  <a:lnTo>
                    <a:pt x="1332" y="653"/>
                  </a:lnTo>
                  <a:close/>
                  <a:moveTo>
                    <a:pt x="1326" y="664"/>
                  </a:moveTo>
                  <a:lnTo>
                    <a:pt x="1324" y="662"/>
                  </a:lnTo>
                  <a:lnTo>
                    <a:pt x="1324" y="660"/>
                  </a:lnTo>
                  <a:lnTo>
                    <a:pt x="1324" y="656"/>
                  </a:lnTo>
                  <a:lnTo>
                    <a:pt x="1326" y="653"/>
                  </a:lnTo>
                  <a:lnTo>
                    <a:pt x="1328" y="658"/>
                  </a:lnTo>
                  <a:lnTo>
                    <a:pt x="1328" y="658"/>
                  </a:lnTo>
                  <a:lnTo>
                    <a:pt x="1330" y="658"/>
                  </a:lnTo>
                  <a:lnTo>
                    <a:pt x="1328" y="660"/>
                  </a:lnTo>
                  <a:lnTo>
                    <a:pt x="1326" y="664"/>
                  </a:lnTo>
                  <a:lnTo>
                    <a:pt x="1326" y="664"/>
                  </a:lnTo>
                  <a:lnTo>
                    <a:pt x="1326" y="664"/>
                  </a:lnTo>
                  <a:close/>
                  <a:moveTo>
                    <a:pt x="1385" y="753"/>
                  </a:moveTo>
                  <a:lnTo>
                    <a:pt x="1387" y="750"/>
                  </a:lnTo>
                  <a:lnTo>
                    <a:pt x="1391" y="753"/>
                  </a:lnTo>
                  <a:lnTo>
                    <a:pt x="1389" y="755"/>
                  </a:lnTo>
                  <a:lnTo>
                    <a:pt x="1387" y="755"/>
                  </a:lnTo>
                  <a:lnTo>
                    <a:pt x="1385" y="753"/>
                  </a:lnTo>
                  <a:lnTo>
                    <a:pt x="1385" y="753"/>
                  </a:lnTo>
                  <a:close/>
                  <a:moveTo>
                    <a:pt x="1378" y="753"/>
                  </a:moveTo>
                  <a:lnTo>
                    <a:pt x="1378" y="750"/>
                  </a:lnTo>
                  <a:lnTo>
                    <a:pt x="1383" y="748"/>
                  </a:lnTo>
                  <a:lnTo>
                    <a:pt x="1383" y="748"/>
                  </a:lnTo>
                  <a:lnTo>
                    <a:pt x="1385" y="750"/>
                  </a:lnTo>
                  <a:lnTo>
                    <a:pt x="1381" y="753"/>
                  </a:lnTo>
                  <a:lnTo>
                    <a:pt x="1378" y="753"/>
                  </a:lnTo>
                  <a:lnTo>
                    <a:pt x="1378" y="753"/>
                  </a:lnTo>
                  <a:lnTo>
                    <a:pt x="1378" y="753"/>
                  </a:lnTo>
                  <a:close/>
                  <a:moveTo>
                    <a:pt x="1366" y="793"/>
                  </a:moveTo>
                  <a:lnTo>
                    <a:pt x="1368" y="795"/>
                  </a:lnTo>
                  <a:lnTo>
                    <a:pt x="1370" y="795"/>
                  </a:lnTo>
                  <a:lnTo>
                    <a:pt x="1370" y="793"/>
                  </a:lnTo>
                  <a:lnTo>
                    <a:pt x="1366" y="793"/>
                  </a:lnTo>
                  <a:lnTo>
                    <a:pt x="1366" y="793"/>
                  </a:lnTo>
                  <a:close/>
                  <a:moveTo>
                    <a:pt x="1383" y="812"/>
                  </a:moveTo>
                  <a:lnTo>
                    <a:pt x="1387" y="814"/>
                  </a:lnTo>
                  <a:lnTo>
                    <a:pt x="1387" y="812"/>
                  </a:lnTo>
                  <a:lnTo>
                    <a:pt x="1387" y="809"/>
                  </a:lnTo>
                  <a:lnTo>
                    <a:pt x="1385" y="809"/>
                  </a:lnTo>
                  <a:lnTo>
                    <a:pt x="1385" y="809"/>
                  </a:lnTo>
                  <a:lnTo>
                    <a:pt x="1383" y="812"/>
                  </a:lnTo>
                  <a:lnTo>
                    <a:pt x="1383" y="812"/>
                  </a:lnTo>
                  <a:close/>
                  <a:moveTo>
                    <a:pt x="1414" y="841"/>
                  </a:moveTo>
                  <a:lnTo>
                    <a:pt x="1412" y="837"/>
                  </a:lnTo>
                  <a:lnTo>
                    <a:pt x="1414" y="835"/>
                  </a:lnTo>
                  <a:lnTo>
                    <a:pt x="1416" y="837"/>
                  </a:lnTo>
                  <a:lnTo>
                    <a:pt x="1419" y="841"/>
                  </a:lnTo>
                  <a:lnTo>
                    <a:pt x="1416" y="841"/>
                  </a:lnTo>
                  <a:lnTo>
                    <a:pt x="1414" y="841"/>
                  </a:lnTo>
                  <a:lnTo>
                    <a:pt x="1414" y="841"/>
                  </a:lnTo>
                  <a:close/>
                  <a:moveTo>
                    <a:pt x="1429" y="860"/>
                  </a:moveTo>
                  <a:lnTo>
                    <a:pt x="1429" y="856"/>
                  </a:lnTo>
                  <a:lnTo>
                    <a:pt x="1431" y="856"/>
                  </a:lnTo>
                  <a:lnTo>
                    <a:pt x="1433" y="854"/>
                  </a:lnTo>
                  <a:lnTo>
                    <a:pt x="1435" y="856"/>
                  </a:lnTo>
                  <a:lnTo>
                    <a:pt x="1433" y="858"/>
                  </a:lnTo>
                  <a:lnTo>
                    <a:pt x="1431" y="860"/>
                  </a:lnTo>
                  <a:lnTo>
                    <a:pt x="1431" y="860"/>
                  </a:lnTo>
                  <a:lnTo>
                    <a:pt x="1429" y="860"/>
                  </a:lnTo>
                  <a:lnTo>
                    <a:pt x="1429" y="860"/>
                  </a:lnTo>
                  <a:close/>
                  <a:moveTo>
                    <a:pt x="1319" y="434"/>
                  </a:moveTo>
                  <a:lnTo>
                    <a:pt x="1319" y="430"/>
                  </a:lnTo>
                  <a:lnTo>
                    <a:pt x="1319" y="430"/>
                  </a:lnTo>
                  <a:lnTo>
                    <a:pt x="1324" y="426"/>
                  </a:lnTo>
                  <a:lnTo>
                    <a:pt x="1332" y="420"/>
                  </a:lnTo>
                  <a:lnTo>
                    <a:pt x="1336" y="420"/>
                  </a:lnTo>
                  <a:lnTo>
                    <a:pt x="1332" y="424"/>
                  </a:lnTo>
                  <a:lnTo>
                    <a:pt x="1328" y="428"/>
                  </a:lnTo>
                  <a:lnTo>
                    <a:pt x="1326" y="430"/>
                  </a:lnTo>
                  <a:lnTo>
                    <a:pt x="1328" y="434"/>
                  </a:lnTo>
                  <a:lnTo>
                    <a:pt x="1328" y="434"/>
                  </a:lnTo>
                  <a:lnTo>
                    <a:pt x="1326" y="434"/>
                  </a:lnTo>
                  <a:lnTo>
                    <a:pt x="1324" y="432"/>
                  </a:lnTo>
                  <a:lnTo>
                    <a:pt x="1322" y="434"/>
                  </a:lnTo>
                  <a:lnTo>
                    <a:pt x="1322" y="436"/>
                  </a:lnTo>
                  <a:lnTo>
                    <a:pt x="1319" y="434"/>
                  </a:lnTo>
                  <a:lnTo>
                    <a:pt x="1319" y="434"/>
                  </a:lnTo>
                  <a:close/>
                  <a:moveTo>
                    <a:pt x="1298" y="417"/>
                  </a:moveTo>
                  <a:lnTo>
                    <a:pt x="1298" y="417"/>
                  </a:lnTo>
                  <a:lnTo>
                    <a:pt x="1300" y="417"/>
                  </a:lnTo>
                  <a:lnTo>
                    <a:pt x="1303" y="420"/>
                  </a:lnTo>
                  <a:lnTo>
                    <a:pt x="1305" y="415"/>
                  </a:lnTo>
                  <a:lnTo>
                    <a:pt x="1303" y="415"/>
                  </a:lnTo>
                  <a:lnTo>
                    <a:pt x="1298" y="417"/>
                  </a:lnTo>
                  <a:lnTo>
                    <a:pt x="1298" y="417"/>
                  </a:lnTo>
                  <a:close/>
                  <a:moveTo>
                    <a:pt x="1191" y="369"/>
                  </a:moveTo>
                  <a:lnTo>
                    <a:pt x="1187" y="367"/>
                  </a:lnTo>
                  <a:lnTo>
                    <a:pt x="1187" y="363"/>
                  </a:lnTo>
                  <a:lnTo>
                    <a:pt x="1187" y="356"/>
                  </a:lnTo>
                  <a:lnTo>
                    <a:pt x="1187" y="354"/>
                  </a:lnTo>
                  <a:lnTo>
                    <a:pt x="1187" y="350"/>
                  </a:lnTo>
                  <a:lnTo>
                    <a:pt x="1185" y="348"/>
                  </a:lnTo>
                  <a:lnTo>
                    <a:pt x="1189" y="346"/>
                  </a:lnTo>
                  <a:lnTo>
                    <a:pt x="1195" y="350"/>
                  </a:lnTo>
                  <a:lnTo>
                    <a:pt x="1195" y="354"/>
                  </a:lnTo>
                  <a:lnTo>
                    <a:pt x="1193" y="363"/>
                  </a:lnTo>
                  <a:lnTo>
                    <a:pt x="1191" y="365"/>
                  </a:lnTo>
                  <a:lnTo>
                    <a:pt x="1193" y="365"/>
                  </a:lnTo>
                  <a:lnTo>
                    <a:pt x="1193" y="369"/>
                  </a:lnTo>
                  <a:lnTo>
                    <a:pt x="1191" y="369"/>
                  </a:lnTo>
                  <a:lnTo>
                    <a:pt x="1191" y="369"/>
                  </a:lnTo>
                  <a:close/>
                  <a:moveTo>
                    <a:pt x="1191" y="148"/>
                  </a:moveTo>
                  <a:lnTo>
                    <a:pt x="1195" y="143"/>
                  </a:lnTo>
                  <a:lnTo>
                    <a:pt x="1197" y="139"/>
                  </a:lnTo>
                  <a:lnTo>
                    <a:pt x="1197" y="135"/>
                  </a:lnTo>
                  <a:lnTo>
                    <a:pt x="1204" y="133"/>
                  </a:lnTo>
                  <a:lnTo>
                    <a:pt x="1206" y="127"/>
                  </a:lnTo>
                  <a:lnTo>
                    <a:pt x="1204" y="124"/>
                  </a:lnTo>
                  <a:lnTo>
                    <a:pt x="1199" y="124"/>
                  </a:lnTo>
                  <a:lnTo>
                    <a:pt x="1197" y="122"/>
                  </a:lnTo>
                  <a:lnTo>
                    <a:pt x="1197" y="118"/>
                  </a:lnTo>
                  <a:lnTo>
                    <a:pt x="1197" y="118"/>
                  </a:lnTo>
                  <a:lnTo>
                    <a:pt x="1191" y="122"/>
                  </a:lnTo>
                  <a:lnTo>
                    <a:pt x="1187" y="124"/>
                  </a:lnTo>
                  <a:lnTo>
                    <a:pt x="1185" y="129"/>
                  </a:lnTo>
                  <a:lnTo>
                    <a:pt x="1182" y="131"/>
                  </a:lnTo>
                  <a:lnTo>
                    <a:pt x="1182" y="133"/>
                  </a:lnTo>
                  <a:lnTo>
                    <a:pt x="1187" y="135"/>
                  </a:lnTo>
                  <a:lnTo>
                    <a:pt x="1191" y="133"/>
                  </a:lnTo>
                  <a:lnTo>
                    <a:pt x="1191" y="137"/>
                  </a:lnTo>
                  <a:lnTo>
                    <a:pt x="1187" y="141"/>
                  </a:lnTo>
                  <a:lnTo>
                    <a:pt x="1187" y="143"/>
                  </a:lnTo>
                  <a:lnTo>
                    <a:pt x="1189" y="146"/>
                  </a:lnTo>
                  <a:lnTo>
                    <a:pt x="1191" y="148"/>
                  </a:lnTo>
                  <a:lnTo>
                    <a:pt x="1191" y="148"/>
                  </a:lnTo>
                  <a:close/>
                  <a:moveTo>
                    <a:pt x="1138" y="268"/>
                  </a:moveTo>
                  <a:lnTo>
                    <a:pt x="1138" y="264"/>
                  </a:lnTo>
                  <a:lnTo>
                    <a:pt x="1140" y="259"/>
                  </a:lnTo>
                  <a:lnTo>
                    <a:pt x="1140" y="257"/>
                  </a:lnTo>
                  <a:lnTo>
                    <a:pt x="1138" y="253"/>
                  </a:lnTo>
                  <a:lnTo>
                    <a:pt x="1136" y="251"/>
                  </a:lnTo>
                  <a:lnTo>
                    <a:pt x="1136" y="249"/>
                  </a:lnTo>
                  <a:lnTo>
                    <a:pt x="1138" y="247"/>
                  </a:lnTo>
                  <a:lnTo>
                    <a:pt x="1142" y="247"/>
                  </a:lnTo>
                  <a:lnTo>
                    <a:pt x="1147" y="251"/>
                  </a:lnTo>
                  <a:lnTo>
                    <a:pt x="1149" y="251"/>
                  </a:lnTo>
                  <a:lnTo>
                    <a:pt x="1149" y="247"/>
                  </a:lnTo>
                  <a:lnTo>
                    <a:pt x="1145" y="240"/>
                  </a:lnTo>
                  <a:lnTo>
                    <a:pt x="1140" y="238"/>
                  </a:lnTo>
                  <a:lnTo>
                    <a:pt x="1140" y="236"/>
                  </a:lnTo>
                  <a:lnTo>
                    <a:pt x="1145" y="236"/>
                  </a:lnTo>
                  <a:lnTo>
                    <a:pt x="1142" y="232"/>
                  </a:lnTo>
                  <a:lnTo>
                    <a:pt x="1145" y="228"/>
                  </a:lnTo>
                  <a:lnTo>
                    <a:pt x="1145" y="221"/>
                  </a:lnTo>
                  <a:lnTo>
                    <a:pt x="1147" y="217"/>
                  </a:lnTo>
                  <a:lnTo>
                    <a:pt x="1149" y="217"/>
                  </a:lnTo>
                  <a:lnTo>
                    <a:pt x="1153" y="215"/>
                  </a:lnTo>
                  <a:lnTo>
                    <a:pt x="1153" y="209"/>
                  </a:lnTo>
                  <a:lnTo>
                    <a:pt x="1155" y="207"/>
                  </a:lnTo>
                  <a:lnTo>
                    <a:pt x="1159" y="202"/>
                  </a:lnTo>
                  <a:lnTo>
                    <a:pt x="1164" y="202"/>
                  </a:lnTo>
                  <a:lnTo>
                    <a:pt x="1168" y="209"/>
                  </a:lnTo>
                  <a:lnTo>
                    <a:pt x="1170" y="213"/>
                  </a:lnTo>
                  <a:lnTo>
                    <a:pt x="1170" y="217"/>
                  </a:lnTo>
                  <a:lnTo>
                    <a:pt x="1172" y="219"/>
                  </a:lnTo>
                  <a:lnTo>
                    <a:pt x="1174" y="219"/>
                  </a:lnTo>
                  <a:lnTo>
                    <a:pt x="1174" y="224"/>
                  </a:lnTo>
                  <a:lnTo>
                    <a:pt x="1176" y="226"/>
                  </a:lnTo>
                  <a:lnTo>
                    <a:pt x="1176" y="228"/>
                  </a:lnTo>
                  <a:lnTo>
                    <a:pt x="1178" y="232"/>
                  </a:lnTo>
                  <a:lnTo>
                    <a:pt x="1182" y="232"/>
                  </a:lnTo>
                  <a:lnTo>
                    <a:pt x="1182" y="234"/>
                  </a:lnTo>
                  <a:lnTo>
                    <a:pt x="1185" y="238"/>
                  </a:lnTo>
                  <a:lnTo>
                    <a:pt x="1185" y="245"/>
                  </a:lnTo>
                  <a:lnTo>
                    <a:pt x="1180" y="249"/>
                  </a:lnTo>
                  <a:lnTo>
                    <a:pt x="1178" y="251"/>
                  </a:lnTo>
                  <a:lnTo>
                    <a:pt x="1176" y="251"/>
                  </a:lnTo>
                  <a:lnTo>
                    <a:pt x="1174" y="251"/>
                  </a:lnTo>
                  <a:lnTo>
                    <a:pt x="1174" y="253"/>
                  </a:lnTo>
                  <a:lnTo>
                    <a:pt x="1176" y="253"/>
                  </a:lnTo>
                  <a:lnTo>
                    <a:pt x="1178" y="259"/>
                  </a:lnTo>
                  <a:lnTo>
                    <a:pt x="1178" y="264"/>
                  </a:lnTo>
                  <a:lnTo>
                    <a:pt x="1170" y="268"/>
                  </a:lnTo>
                  <a:lnTo>
                    <a:pt x="1168" y="270"/>
                  </a:lnTo>
                  <a:lnTo>
                    <a:pt x="1166" y="270"/>
                  </a:lnTo>
                  <a:lnTo>
                    <a:pt x="1166" y="266"/>
                  </a:lnTo>
                  <a:lnTo>
                    <a:pt x="1164" y="266"/>
                  </a:lnTo>
                  <a:lnTo>
                    <a:pt x="1159" y="268"/>
                  </a:lnTo>
                  <a:lnTo>
                    <a:pt x="1155" y="268"/>
                  </a:lnTo>
                  <a:lnTo>
                    <a:pt x="1151" y="268"/>
                  </a:lnTo>
                  <a:lnTo>
                    <a:pt x="1147" y="268"/>
                  </a:lnTo>
                  <a:lnTo>
                    <a:pt x="1147" y="264"/>
                  </a:lnTo>
                  <a:lnTo>
                    <a:pt x="1145" y="264"/>
                  </a:lnTo>
                  <a:lnTo>
                    <a:pt x="1142" y="266"/>
                  </a:lnTo>
                  <a:lnTo>
                    <a:pt x="1138" y="268"/>
                  </a:lnTo>
                  <a:lnTo>
                    <a:pt x="1138" y="268"/>
                  </a:lnTo>
                  <a:close/>
                  <a:moveTo>
                    <a:pt x="1185" y="261"/>
                  </a:moveTo>
                  <a:lnTo>
                    <a:pt x="1187" y="261"/>
                  </a:lnTo>
                  <a:lnTo>
                    <a:pt x="1187" y="259"/>
                  </a:lnTo>
                  <a:lnTo>
                    <a:pt x="1187" y="251"/>
                  </a:lnTo>
                  <a:lnTo>
                    <a:pt x="1185" y="251"/>
                  </a:lnTo>
                  <a:lnTo>
                    <a:pt x="1182" y="253"/>
                  </a:lnTo>
                  <a:lnTo>
                    <a:pt x="1185" y="259"/>
                  </a:lnTo>
                  <a:lnTo>
                    <a:pt x="1185" y="261"/>
                  </a:lnTo>
                  <a:lnTo>
                    <a:pt x="1185" y="261"/>
                  </a:lnTo>
                  <a:close/>
                  <a:moveTo>
                    <a:pt x="1199" y="323"/>
                  </a:moveTo>
                  <a:lnTo>
                    <a:pt x="1199" y="325"/>
                  </a:lnTo>
                  <a:lnTo>
                    <a:pt x="1204" y="329"/>
                  </a:lnTo>
                  <a:lnTo>
                    <a:pt x="1208" y="329"/>
                  </a:lnTo>
                  <a:lnTo>
                    <a:pt x="1212" y="327"/>
                  </a:lnTo>
                  <a:lnTo>
                    <a:pt x="1216" y="320"/>
                  </a:lnTo>
                  <a:lnTo>
                    <a:pt x="1216" y="316"/>
                  </a:lnTo>
                  <a:lnTo>
                    <a:pt x="1214" y="316"/>
                  </a:lnTo>
                  <a:lnTo>
                    <a:pt x="1214" y="314"/>
                  </a:lnTo>
                  <a:lnTo>
                    <a:pt x="1212" y="312"/>
                  </a:lnTo>
                  <a:lnTo>
                    <a:pt x="1210" y="310"/>
                  </a:lnTo>
                  <a:lnTo>
                    <a:pt x="1208" y="306"/>
                  </a:lnTo>
                  <a:lnTo>
                    <a:pt x="1206" y="306"/>
                  </a:lnTo>
                  <a:lnTo>
                    <a:pt x="1201" y="310"/>
                  </a:lnTo>
                  <a:lnTo>
                    <a:pt x="1199" y="314"/>
                  </a:lnTo>
                  <a:lnTo>
                    <a:pt x="1199" y="318"/>
                  </a:lnTo>
                  <a:lnTo>
                    <a:pt x="1199" y="323"/>
                  </a:lnTo>
                  <a:lnTo>
                    <a:pt x="1199" y="323"/>
                  </a:lnTo>
                  <a:close/>
                  <a:moveTo>
                    <a:pt x="1195" y="323"/>
                  </a:moveTo>
                  <a:lnTo>
                    <a:pt x="1193" y="327"/>
                  </a:lnTo>
                  <a:lnTo>
                    <a:pt x="1195" y="329"/>
                  </a:lnTo>
                  <a:lnTo>
                    <a:pt x="1197" y="331"/>
                  </a:lnTo>
                  <a:lnTo>
                    <a:pt x="1197" y="329"/>
                  </a:lnTo>
                  <a:lnTo>
                    <a:pt x="1197" y="327"/>
                  </a:lnTo>
                  <a:lnTo>
                    <a:pt x="1195" y="327"/>
                  </a:lnTo>
                  <a:lnTo>
                    <a:pt x="1195" y="323"/>
                  </a:lnTo>
                  <a:lnTo>
                    <a:pt x="1195" y="323"/>
                  </a:lnTo>
                  <a:lnTo>
                    <a:pt x="1195" y="323"/>
                  </a:lnTo>
                  <a:close/>
                  <a:moveTo>
                    <a:pt x="1136" y="293"/>
                  </a:moveTo>
                  <a:lnTo>
                    <a:pt x="1136" y="287"/>
                  </a:lnTo>
                  <a:lnTo>
                    <a:pt x="1138" y="280"/>
                  </a:lnTo>
                  <a:lnTo>
                    <a:pt x="1140" y="278"/>
                  </a:lnTo>
                  <a:lnTo>
                    <a:pt x="1145" y="278"/>
                  </a:lnTo>
                  <a:lnTo>
                    <a:pt x="1147" y="276"/>
                  </a:lnTo>
                  <a:lnTo>
                    <a:pt x="1151" y="278"/>
                  </a:lnTo>
                  <a:lnTo>
                    <a:pt x="1153" y="278"/>
                  </a:lnTo>
                  <a:lnTo>
                    <a:pt x="1155" y="278"/>
                  </a:lnTo>
                  <a:lnTo>
                    <a:pt x="1155" y="280"/>
                  </a:lnTo>
                  <a:lnTo>
                    <a:pt x="1159" y="280"/>
                  </a:lnTo>
                  <a:lnTo>
                    <a:pt x="1161" y="278"/>
                  </a:lnTo>
                  <a:lnTo>
                    <a:pt x="1164" y="280"/>
                  </a:lnTo>
                  <a:lnTo>
                    <a:pt x="1168" y="280"/>
                  </a:lnTo>
                  <a:lnTo>
                    <a:pt x="1170" y="287"/>
                  </a:lnTo>
                  <a:lnTo>
                    <a:pt x="1174" y="289"/>
                  </a:lnTo>
                  <a:lnTo>
                    <a:pt x="1172" y="289"/>
                  </a:lnTo>
                  <a:lnTo>
                    <a:pt x="1174" y="291"/>
                  </a:lnTo>
                  <a:lnTo>
                    <a:pt x="1176" y="291"/>
                  </a:lnTo>
                  <a:lnTo>
                    <a:pt x="1178" y="289"/>
                  </a:lnTo>
                  <a:lnTo>
                    <a:pt x="1180" y="293"/>
                  </a:lnTo>
                  <a:lnTo>
                    <a:pt x="1185" y="295"/>
                  </a:lnTo>
                  <a:lnTo>
                    <a:pt x="1182" y="297"/>
                  </a:lnTo>
                  <a:lnTo>
                    <a:pt x="1185" y="299"/>
                  </a:lnTo>
                  <a:lnTo>
                    <a:pt x="1182" y="302"/>
                  </a:lnTo>
                  <a:lnTo>
                    <a:pt x="1178" y="299"/>
                  </a:lnTo>
                  <a:lnTo>
                    <a:pt x="1174" y="304"/>
                  </a:lnTo>
                  <a:lnTo>
                    <a:pt x="1170" y="306"/>
                  </a:lnTo>
                  <a:lnTo>
                    <a:pt x="1166" y="302"/>
                  </a:lnTo>
                  <a:lnTo>
                    <a:pt x="1159" y="302"/>
                  </a:lnTo>
                  <a:lnTo>
                    <a:pt x="1153" y="297"/>
                  </a:lnTo>
                  <a:lnTo>
                    <a:pt x="1149" y="297"/>
                  </a:lnTo>
                  <a:lnTo>
                    <a:pt x="1145" y="295"/>
                  </a:lnTo>
                  <a:lnTo>
                    <a:pt x="1142" y="293"/>
                  </a:lnTo>
                  <a:lnTo>
                    <a:pt x="1138" y="293"/>
                  </a:lnTo>
                  <a:lnTo>
                    <a:pt x="1136" y="293"/>
                  </a:lnTo>
                  <a:lnTo>
                    <a:pt x="1136" y="293"/>
                  </a:lnTo>
                  <a:close/>
                  <a:moveTo>
                    <a:pt x="1088" y="226"/>
                  </a:moveTo>
                  <a:lnTo>
                    <a:pt x="1088" y="226"/>
                  </a:lnTo>
                  <a:lnTo>
                    <a:pt x="1090" y="224"/>
                  </a:lnTo>
                  <a:lnTo>
                    <a:pt x="1092" y="226"/>
                  </a:lnTo>
                  <a:lnTo>
                    <a:pt x="1090" y="228"/>
                  </a:lnTo>
                  <a:lnTo>
                    <a:pt x="1088" y="228"/>
                  </a:lnTo>
                  <a:lnTo>
                    <a:pt x="1088" y="226"/>
                  </a:lnTo>
                  <a:lnTo>
                    <a:pt x="1088" y="226"/>
                  </a:lnTo>
                  <a:close/>
                  <a:moveTo>
                    <a:pt x="1090" y="249"/>
                  </a:moveTo>
                  <a:lnTo>
                    <a:pt x="1092" y="255"/>
                  </a:lnTo>
                  <a:lnTo>
                    <a:pt x="1094" y="259"/>
                  </a:lnTo>
                  <a:lnTo>
                    <a:pt x="1096" y="259"/>
                  </a:lnTo>
                  <a:lnTo>
                    <a:pt x="1100" y="259"/>
                  </a:lnTo>
                  <a:lnTo>
                    <a:pt x="1102" y="259"/>
                  </a:lnTo>
                  <a:lnTo>
                    <a:pt x="1104" y="259"/>
                  </a:lnTo>
                  <a:lnTo>
                    <a:pt x="1111" y="255"/>
                  </a:lnTo>
                  <a:lnTo>
                    <a:pt x="1111" y="253"/>
                  </a:lnTo>
                  <a:lnTo>
                    <a:pt x="1115" y="251"/>
                  </a:lnTo>
                  <a:lnTo>
                    <a:pt x="1117" y="247"/>
                  </a:lnTo>
                  <a:lnTo>
                    <a:pt x="1117" y="242"/>
                  </a:lnTo>
                  <a:lnTo>
                    <a:pt x="1119" y="236"/>
                  </a:lnTo>
                  <a:lnTo>
                    <a:pt x="1121" y="232"/>
                  </a:lnTo>
                  <a:lnTo>
                    <a:pt x="1119" y="230"/>
                  </a:lnTo>
                  <a:lnTo>
                    <a:pt x="1119" y="228"/>
                  </a:lnTo>
                  <a:lnTo>
                    <a:pt x="1121" y="226"/>
                  </a:lnTo>
                  <a:lnTo>
                    <a:pt x="1126" y="221"/>
                  </a:lnTo>
                  <a:lnTo>
                    <a:pt x="1128" y="219"/>
                  </a:lnTo>
                  <a:lnTo>
                    <a:pt x="1130" y="217"/>
                  </a:lnTo>
                  <a:lnTo>
                    <a:pt x="1136" y="213"/>
                  </a:lnTo>
                  <a:lnTo>
                    <a:pt x="1136" y="209"/>
                  </a:lnTo>
                  <a:lnTo>
                    <a:pt x="1136" y="205"/>
                  </a:lnTo>
                  <a:lnTo>
                    <a:pt x="1140" y="202"/>
                  </a:lnTo>
                  <a:lnTo>
                    <a:pt x="1140" y="200"/>
                  </a:lnTo>
                  <a:lnTo>
                    <a:pt x="1138" y="196"/>
                  </a:lnTo>
                  <a:lnTo>
                    <a:pt x="1136" y="192"/>
                  </a:lnTo>
                  <a:lnTo>
                    <a:pt x="1134" y="192"/>
                  </a:lnTo>
                  <a:lnTo>
                    <a:pt x="1132" y="190"/>
                  </a:lnTo>
                  <a:lnTo>
                    <a:pt x="1128" y="190"/>
                  </a:lnTo>
                  <a:lnTo>
                    <a:pt x="1126" y="188"/>
                  </a:lnTo>
                  <a:lnTo>
                    <a:pt x="1128" y="186"/>
                  </a:lnTo>
                  <a:lnTo>
                    <a:pt x="1134" y="181"/>
                  </a:lnTo>
                  <a:lnTo>
                    <a:pt x="1134" y="179"/>
                  </a:lnTo>
                  <a:lnTo>
                    <a:pt x="1132" y="177"/>
                  </a:lnTo>
                  <a:lnTo>
                    <a:pt x="1132" y="173"/>
                  </a:lnTo>
                  <a:lnTo>
                    <a:pt x="1132" y="169"/>
                  </a:lnTo>
                  <a:lnTo>
                    <a:pt x="1128" y="165"/>
                  </a:lnTo>
                  <a:lnTo>
                    <a:pt x="1126" y="165"/>
                  </a:lnTo>
                  <a:lnTo>
                    <a:pt x="1121" y="169"/>
                  </a:lnTo>
                  <a:lnTo>
                    <a:pt x="1115" y="169"/>
                  </a:lnTo>
                  <a:lnTo>
                    <a:pt x="1115" y="173"/>
                  </a:lnTo>
                  <a:lnTo>
                    <a:pt x="1111" y="175"/>
                  </a:lnTo>
                  <a:lnTo>
                    <a:pt x="1109" y="175"/>
                  </a:lnTo>
                  <a:lnTo>
                    <a:pt x="1109" y="171"/>
                  </a:lnTo>
                  <a:lnTo>
                    <a:pt x="1113" y="169"/>
                  </a:lnTo>
                  <a:lnTo>
                    <a:pt x="1115" y="167"/>
                  </a:lnTo>
                  <a:lnTo>
                    <a:pt x="1115" y="160"/>
                  </a:lnTo>
                  <a:lnTo>
                    <a:pt x="1115" y="154"/>
                  </a:lnTo>
                  <a:lnTo>
                    <a:pt x="1115" y="150"/>
                  </a:lnTo>
                  <a:lnTo>
                    <a:pt x="1113" y="148"/>
                  </a:lnTo>
                  <a:lnTo>
                    <a:pt x="1111" y="146"/>
                  </a:lnTo>
                  <a:lnTo>
                    <a:pt x="1107" y="141"/>
                  </a:lnTo>
                  <a:lnTo>
                    <a:pt x="1102" y="143"/>
                  </a:lnTo>
                  <a:lnTo>
                    <a:pt x="1098" y="141"/>
                  </a:lnTo>
                  <a:lnTo>
                    <a:pt x="1094" y="146"/>
                  </a:lnTo>
                  <a:lnTo>
                    <a:pt x="1090" y="146"/>
                  </a:lnTo>
                  <a:lnTo>
                    <a:pt x="1090" y="139"/>
                  </a:lnTo>
                  <a:lnTo>
                    <a:pt x="1090" y="137"/>
                  </a:lnTo>
                  <a:lnTo>
                    <a:pt x="1086" y="141"/>
                  </a:lnTo>
                  <a:lnTo>
                    <a:pt x="1086" y="143"/>
                  </a:lnTo>
                  <a:lnTo>
                    <a:pt x="1081" y="146"/>
                  </a:lnTo>
                  <a:lnTo>
                    <a:pt x="1079" y="150"/>
                  </a:lnTo>
                  <a:lnTo>
                    <a:pt x="1075" y="156"/>
                  </a:lnTo>
                  <a:lnTo>
                    <a:pt x="1075" y="158"/>
                  </a:lnTo>
                  <a:lnTo>
                    <a:pt x="1079" y="160"/>
                  </a:lnTo>
                  <a:lnTo>
                    <a:pt x="1079" y="158"/>
                  </a:lnTo>
                  <a:lnTo>
                    <a:pt x="1086" y="158"/>
                  </a:lnTo>
                  <a:lnTo>
                    <a:pt x="1086" y="160"/>
                  </a:lnTo>
                  <a:lnTo>
                    <a:pt x="1081" y="165"/>
                  </a:lnTo>
                  <a:lnTo>
                    <a:pt x="1075" y="167"/>
                  </a:lnTo>
                  <a:lnTo>
                    <a:pt x="1073" y="173"/>
                  </a:lnTo>
                  <a:lnTo>
                    <a:pt x="1073" y="173"/>
                  </a:lnTo>
                  <a:lnTo>
                    <a:pt x="1079" y="171"/>
                  </a:lnTo>
                  <a:lnTo>
                    <a:pt x="1083" y="167"/>
                  </a:lnTo>
                  <a:lnTo>
                    <a:pt x="1086" y="167"/>
                  </a:lnTo>
                  <a:lnTo>
                    <a:pt x="1090" y="165"/>
                  </a:lnTo>
                  <a:lnTo>
                    <a:pt x="1092" y="169"/>
                  </a:lnTo>
                  <a:lnTo>
                    <a:pt x="1090" y="173"/>
                  </a:lnTo>
                  <a:lnTo>
                    <a:pt x="1088" y="173"/>
                  </a:lnTo>
                  <a:lnTo>
                    <a:pt x="1083" y="177"/>
                  </a:lnTo>
                  <a:lnTo>
                    <a:pt x="1081" y="179"/>
                  </a:lnTo>
                  <a:lnTo>
                    <a:pt x="1083" y="183"/>
                  </a:lnTo>
                  <a:lnTo>
                    <a:pt x="1088" y="181"/>
                  </a:lnTo>
                  <a:lnTo>
                    <a:pt x="1092" y="183"/>
                  </a:lnTo>
                  <a:lnTo>
                    <a:pt x="1088" y="186"/>
                  </a:lnTo>
                  <a:lnTo>
                    <a:pt x="1081" y="188"/>
                  </a:lnTo>
                  <a:lnTo>
                    <a:pt x="1079" y="188"/>
                  </a:lnTo>
                  <a:lnTo>
                    <a:pt x="1079" y="190"/>
                  </a:lnTo>
                  <a:lnTo>
                    <a:pt x="1081" y="192"/>
                  </a:lnTo>
                  <a:lnTo>
                    <a:pt x="1081" y="194"/>
                  </a:lnTo>
                  <a:lnTo>
                    <a:pt x="1077" y="198"/>
                  </a:lnTo>
                  <a:lnTo>
                    <a:pt x="1075" y="198"/>
                  </a:lnTo>
                  <a:lnTo>
                    <a:pt x="1073" y="194"/>
                  </a:lnTo>
                  <a:lnTo>
                    <a:pt x="1069" y="192"/>
                  </a:lnTo>
                  <a:lnTo>
                    <a:pt x="1067" y="188"/>
                  </a:lnTo>
                  <a:lnTo>
                    <a:pt x="1058" y="192"/>
                  </a:lnTo>
                  <a:lnTo>
                    <a:pt x="1058" y="194"/>
                  </a:lnTo>
                  <a:lnTo>
                    <a:pt x="1054" y="200"/>
                  </a:lnTo>
                  <a:lnTo>
                    <a:pt x="1058" y="205"/>
                  </a:lnTo>
                  <a:lnTo>
                    <a:pt x="1058" y="209"/>
                  </a:lnTo>
                  <a:lnTo>
                    <a:pt x="1060" y="211"/>
                  </a:lnTo>
                  <a:lnTo>
                    <a:pt x="1064" y="207"/>
                  </a:lnTo>
                  <a:lnTo>
                    <a:pt x="1067" y="207"/>
                  </a:lnTo>
                  <a:lnTo>
                    <a:pt x="1073" y="209"/>
                  </a:lnTo>
                  <a:lnTo>
                    <a:pt x="1079" y="209"/>
                  </a:lnTo>
                  <a:lnTo>
                    <a:pt x="1079" y="211"/>
                  </a:lnTo>
                  <a:lnTo>
                    <a:pt x="1086" y="209"/>
                  </a:lnTo>
                  <a:lnTo>
                    <a:pt x="1086" y="213"/>
                  </a:lnTo>
                  <a:lnTo>
                    <a:pt x="1083" y="213"/>
                  </a:lnTo>
                  <a:lnTo>
                    <a:pt x="1081" y="215"/>
                  </a:lnTo>
                  <a:lnTo>
                    <a:pt x="1081" y="219"/>
                  </a:lnTo>
                  <a:lnTo>
                    <a:pt x="1088" y="219"/>
                  </a:lnTo>
                  <a:lnTo>
                    <a:pt x="1092" y="221"/>
                  </a:lnTo>
                  <a:lnTo>
                    <a:pt x="1094" y="228"/>
                  </a:lnTo>
                  <a:lnTo>
                    <a:pt x="1096" y="228"/>
                  </a:lnTo>
                  <a:lnTo>
                    <a:pt x="1098" y="230"/>
                  </a:lnTo>
                  <a:lnTo>
                    <a:pt x="1098" y="232"/>
                  </a:lnTo>
                  <a:lnTo>
                    <a:pt x="1098" y="236"/>
                  </a:lnTo>
                  <a:lnTo>
                    <a:pt x="1090" y="249"/>
                  </a:lnTo>
                  <a:lnTo>
                    <a:pt x="1090" y="249"/>
                  </a:lnTo>
                  <a:close/>
                  <a:moveTo>
                    <a:pt x="1069" y="219"/>
                  </a:moveTo>
                  <a:lnTo>
                    <a:pt x="1071" y="217"/>
                  </a:lnTo>
                  <a:lnTo>
                    <a:pt x="1075" y="213"/>
                  </a:lnTo>
                  <a:lnTo>
                    <a:pt x="1079" y="213"/>
                  </a:lnTo>
                  <a:lnTo>
                    <a:pt x="1077" y="215"/>
                  </a:lnTo>
                  <a:lnTo>
                    <a:pt x="1075" y="217"/>
                  </a:lnTo>
                  <a:lnTo>
                    <a:pt x="1071" y="221"/>
                  </a:lnTo>
                  <a:lnTo>
                    <a:pt x="1069" y="219"/>
                  </a:lnTo>
                  <a:lnTo>
                    <a:pt x="1069" y="219"/>
                  </a:lnTo>
                  <a:close/>
                  <a:moveTo>
                    <a:pt x="1062" y="242"/>
                  </a:moveTo>
                  <a:lnTo>
                    <a:pt x="1062" y="238"/>
                  </a:lnTo>
                  <a:lnTo>
                    <a:pt x="1071" y="238"/>
                  </a:lnTo>
                  <a:lnTo>
                    <a:pt x="1075" y="238"/>
                  </a:lnTo>
                  <a:lnTo>
                    <a:pt x="1081" y="247"/>
                  </a:lnTo>
                  <a:lnTo>
                    <a:pt x="1081" y="251"/>
                  </a:lnTo>
                  <a:lnTo>
                    <a:pt x="1081" y="257"/>
                  </a:lnTo>
                  <a:lnTo>
                    <a:pt x="1079" y="257"/>
                  </a:lnTo>
                  <a:lnTo>
                    <a:pt x="1075" y="255"/>
                  </a:lnTo>
                  <a:lnTo>
                    <a:pt x="1071" y="255"/>
                  </a:lnTo>
                  <a:lnTo>
                    <a:pt x="1069" y="255"/>
                  </a:lnTo>
                  <a:lnTo>
                    <a:pt x="1064" y="251"/>
                  </a:lnTo>
                  <a:lnTo>
                    <a:pt x="1060" y="247"/>
                  </a:lnTo>
                  <a:lnTo>
                    <a:pt x="1062" y="242"/>
                  </a:lnTo>
                  <a:lnTo>
                    <a:pt x="1062" y="242"/>
                  </a:lnTo>
                  <a:close/>
                  <a:moveTo>
                    <a:pt x="1012" y="276"/>
                  </a:moveTo>
                  <a:lnTo>
                    <a:pt x="1014" y="274"/>
                  </a:lnTo>
                  <a:lnTo>
                    <a:pt x="1020" y="274"/>
                  </a:lnTo>
                  <a:lnTo>
                    <a:pt x="1018" y="276"/>
                  </a:lnTo>
                  <a:lnTo>
                    <a:pt x="1014" y="278"/>
                  </a:lnTo>
                  <a:lnTo>
                    <a:pt x="1012" y="276"/>
                  </a:lnTo>
                  <a:lnTo>
                    <a:pt x="1012" y="276"/>
                  </a:lnTo>
                  <a:close/>
                  <a:moveTo>
                    <a:pt x="1008" y="270"/>
                  </a:moveTo>
                  <a:lnTo>
                    <a:pt x="1005" y="266"/>
                  </a:lnTo>
                  <a:lnTo>
                    <a:pt x="1008" y="261"/>
                  </a:lnTo>
                  <a:lnTo>
                    <a:pt x="1010" y="257"/>
                  </a:lnTo>
                  <a:lnTo>
                    <a:pt x="1010" y="253"/>
                  </a:lnTo>
                  <a:lnTo>
                    <a:pt x="1014" y="249"/>
                  </a:lnTo>
                  <a:lnTo>
                    <a:pt x="1014" y="247"/>
                  </a:lnTo>
                  <a:lnTo>
                    <a:pt x="1014" y="245"/>
                  </a:lnTo>
                  <a:lnTo>
                    <a:pt x="1014" y="242"/>
                  </a:lnTo>
                  <a:lnTo>
                    <a:pt x="1018" y="236"/>
                  </a:lnTo>
                  <a:lnTo>
                    <a:pt x="1018" y="234"/>
                  </a:lnTo>
                  <a:lnTo>
                    <a:pt x="1020" y="232"/>
                  </a:lnTo>
                  <a:lnTo>
                    <a:pt x="1022" y="234"/>
                  </a:lnTo>
                  <a:lnTo>
                    <a:pt x="1022" y="238"/>
                  </a:lnTo>
                  <a:lnTo>
                    <a:pt x="1024" y="240"/>
                  </a:lnTo>
                  <a:lnTo>
                    <a:pt x="1020" y="249"/>
                  </a:lnTo>
                  <a:lnTo>
                    <a:pt x="1022" y="253"/>
                  </a:lnTo>
                  <a:lnTo>
                    <a:pt x="1018" y="257"/>
                  </a:lnTo>
                  <a:lnTo>
                    <a:pt x="1020" y="259"/>
                  </a:lnTo>
                  <a:lnTo>
                    <a:pt x="1018" y="268"/>
                  </a:lnTo>
                  <a:lnTo>
                    <a:pt x="1014" y="272"/>
                  </a:lnTo>
                  <a:lnTo>
                    <a:pt x="1008" y="270"/>
                  </a:lnTo>
                  <a:lnTo>
                    <a:pt x="1008" y="270"/>
                  </a:lnTo>
                  <a:close/>
                  <a:moveTo>
                    <a:pt x="963" y="179"/>
                  </a:moveTo>
                  <a:lnTo>
                    <a:pt x="961" y="175"/>
                  </a:lnTo>
                  <a:lnTo>
                    <a:pt x="959" y="171"/>
                  </a:lnTo>
                  <a:lnTo>
                    <a:pt x="961" y="169"/>
                  </a:lnTo>
                  <a:lnTo>
                    <a:pt x="959" y="167"/>
                  </a:lnTo>
                  <a:lnTo>
                    <a:pt x="955" y="167"/>
                  </a:lnTo>
                  <a:lnTo>
                    <a:pt x="953" y="167"/>
                  </a:lnTo>
                  <a:lnTo>
                    <a:pt x="951" y="167"/>
                  </a:lnTo>
                  <a:lnTo>
                    <a:pt x="946" y="167"/>
                  </a:lnTo>
                  <a:lnTo>
                    <a:pt x="942" y="169"/>
                  </a:lnTo>
                  <a:lnTo>
                    <a:pt x="942" y="165"/>
                  </a:lnTo>
                  <a:lnTo>
                    <a:pt x="944" y="160"/>
                  </a:lnTo>
                  <a:lnTo>
                    <a:pt x="946" y="158"/>
                  </a:lnTo>
                  <a:lnTo>
                    <a:pt x="951" y="158"/>
                  </a:lnTo>
                  <a:lnTo>
                    <a:pt x="955" y="158"/>
                  </a:lnTo>
                  <a:lnTo>
                    <a:pt x="965" y="154"/>
                  </a:lnTo>
                  <a:lnTo>
                    <a:pt x="970" y="156"/>
                  </a:lnTo>
                  <a:lnTo>
                    <a:pt x="974" y="158"/>
                  </a:lnTo>
                  <a:lnTo>
                    <a:pt x="976" y="158"/>
                  </a:lnTo>
                  <a:lnTo>
                    <a:pt x="980" y="156"/>
                  </a:lnTo>
                  <a:lnTo>
                    <a:pt x="984" y="154"/>
                  </a:lnTo>
                  <a:lnTo>
                    <a:pt x="991" y="154"/>
                  </a:lnTo>
                  <a:lnTo>
                    <a:pt x="993" y="154"/>
                  </a:lnTo>
                  <a:lnTo>
                    <a:pt x="995" y="152"/>
                  </a:lnTo>
                  <a:lnTo>
                    <a:pt x="999" y="154"/>
                  </a:lnTo>
                  <a:lnTo>
                    <a:pt x="999" y="156"/>
                  </a:lnTo>
                  <a:lnTo>
                    <a:pt x="1001" y="160"/>
                  </a:lnTo>
                  <a:lnTo>
                    <a:pt x="1001" y="162"/>
                  </a:lnTo>
                  <a:lnTo>
                    <a:pt x="997" y="169"/>
                  </a:lnTo>
                  <a:lnTo>
                    <a:pt x="999" y="173"/>
                  </a:lnTo>
                  <a:lnTo>
                    <a:pt x="997" y="181"/>
                  </a:lnTo>
                  <a:lnTo>
                    <a:pt x="993" y="183"/>
                  </a:lnTo>
                  <a:lnTo>
                    <a:pt x="989" y="188"/>
                  </a:lnTo>
                  <a:lnTo>
                    <a:pt x="984" y="188"/>
                  </a:lnTo>
                  <a:lnTo>
                    <a:pt x="982" y="188"/>
                  </a:lnTo>
                  <a:lnTo>
                    <a:pt x="980" y="186"/>
                  </a:lnTo>
                  <a:lnTo>
                    <a:pt x="976" y="186"/>
                  </a:lnTo>
                  <a:lnTo>
                    <a:pt x="972" y="181"/>
                  </a:lnTo>
                  <a:lnTo>
                    <a:pt x="972" y="175"/>
                  </a:lnTo>
                  <a:lnTo>
                    <a:pt x="967" y="171"/>
                  </a:lnTo>
                  <a:lnTo>
                    <a:pt x="965" y="173"/>
                  </a:lnTo>
                  <a:lnTo>
                    <a:pt x="967" y="177"/>
                  </a:lnTo>
                  <a:lnTo>
                    <a:pt x="963" y="179"/>
                  </a:lnTo>
                  <a:lnTo>
                    <a:pt x="963" y="179"/>
                  </a:lnTo>
                  <a:close/>
                  <a:moveTo>
                    <a:pt x="908" y="211"/>
                  </a:moveTo>
                  <a:lnTo>
                    <a:pt x="911" y="207"/>
                  </a:lnTo>
                  <a:lnTo>
                    <a:pt x="911" y="202"/>
                  </a:lnTo>
                  <a:lnTo>
                    <a:pt x="915" y="198"/>
                  </a:lnTo>
                  <a:lnTo>
                    <a:pt x="917" y="194"/>
                  </a:lnTo>
                  <a:lnTo>
                    <a:pt x="921" y="194"/>
                  </a:lnTo>
                  <a:lnTo>
                    <a:pt x="923" y="190"/>
                  </a:lnTo>
                  <a:lnTo>
                    <a:pt x="927" y="190"/>
                  </a:lnTo>
                  <a:lnTo>
                    <a:pt x="936" y="188"/>
                  </a:lnTo>
                  <a:lnTo>
                    <a:pt x="938" y="190"/>
                  </a:lnTo>
                  <a:lnTo>
                    <a:pt x="942" y="190"/>
                  </a:lnTo>
                  <a:lnTo>
                    <a:pt x="944" y="192"/>
                  </a:lnTo>
                  <a:lnTo>
                    <a:pt x="949" y="192"/>
                  </a:lnTo>
                  <a:lnTo>
                    <a:pt x="951" y="190"/>
                  </a:lnTo>
                  <a:lnTo>
                    <a:pt x="957" y="192"/>
                  </a:lnTo>
                  <a:lnTo>
                    <a:pt x="957" y="194"/>
                  </a:lnTo>
                  <a:lnTo>
                    <a:pt x="963" y="194"/>
                  </a:lnTo>
                  <a:lnTo>
                    <a:pt x="967" y="194"/>
                  </a:lnTo>
                  <a:lnTo>
                    <a:pt x="970" y="196"/>
                  </a:lnTo>
                  <a:lnTo>
                    <a:pt x="974" y="196"/>
                  </a:lnTo>
                  <a:lnTo>
                    <a:pt x="976" y="198"/>
                  </a:lnTo>
                  <a:lnTo>
                    <a:pt x="972" y="205"/>
                  </a:lnTo>
                  <a:lnTo>
                    <a:pt x="967" y="205"/>
                  </a:lnTo>
                  <a:lnTo>
                    <a:pt x="959" y="207"/>
                  </a:lnTo>
                  <a:lnTo>
                    <a:pt x="955" y="207"/>
                  </a:lnTo>
                  <a:lnTo>
                    <a:pt x="951" y="213"/>
                  </a:lnTo>
                  <a:lnTo>
                    <a:pt x="951" y="215"/>
                  </a:lnTo>
                  <a:lnTo>
                    <a:pt x="955" y="215"/>
                  </a:lnTo>
                  <a:lnTo>
                    <a:pt x="957" y="213"/>
                  </a:lnTo>
                  <a:lnTo>
                    <a:pt x="957" y="217"/>
                  </a:lnTo>
                  <a:lnTo>
                    <a:pt x="953" y="224"/>
                  </a:lnTo>
                  <a:lnTo>
                    <a:pt x="951" y="226"/>
                  </a:lnTo>
                  <a:lnTo>
                    <a:pt x="946" y="226"/>
                  </a:lnTo>
                  <a:lnTo>
                    <a:pt x="946" y="228"/>
                  </a:lnTo>
                  <a:lnTo>
                    <a:pt x="944" y="232"/>
                  </a:lnTo>
                  <a:lnTo>
                    <a:pt x="940" y="232"/>
                  </a:lnTo>
                  <a:lnTo>
                    <a:pt x="936" y="234"/>
                  </a:lnTo>
                  <a:lnTo>
                    <a:pt x="932" y="234"/>
                  </a:lnTo>
                  <a:lnTo>
                    <a:pt x="927" y="230"/>
                  </a:lnTo>
                  <a:lnTo>
                    <a:pt x="925" y="232"/>
                  </a:lnTo>
                  <a:lnTo>
                    <a:pt x="921" y="232"/>
                  </a:lnTo>
                  <a:lnTo>
                    <a:pt x="917" y="232"/>
                  </a:lnTo>
                  <a:lnTo>
                    <a:pt x="917" y="230"/>
                  </a:lnTo>
                  <a:lnTo>
                    <a:pt x="919" y="228"/>
                  </a:lnTo>
                  <a:lnTo>
                    <a:pt x="917" y="221"/>
                  </a:lnTo>
                  <a:lnTo>
                    <a:pt x="913" y="219"/>
                  </a:lnTo>
                  <a:lnTo>
                    <a:pt x="908" y="219"/>
                  </a:lnTo>
                  <a:lnTo>
                    <a:pt x="908" y="215"/>
                  </a:lnTo>
                  <a:lnTo>
                    <a:pt x="908" y="211"/>
                  </a:lnTo>
                  <a:lnTo>
                    <a:pt x="908" y="211"/>
                  </a:lnTo>
                  <a:close/>
                  <a:moveTo>
                    <a:pt x="902" y="196"/>
                  </a:moveTo>
                  <a:lnTo>
                    <a:pt x="906" y="198"/>
                  </a:lnTo>
                  <a:lnTo>
                    <a:pt x="911" y="196"/>
                  </a:lnTo>
                  <a:lnTo>
                    <a:pt x="915" y="192"/>
                  </a:lnTo>
                  <a:lnTo>
                    <a:pt x="915" y="188"/>
                  </a:lnTo>
                  <a:lnTo>
                    <a:pt x="915" y="183"/>
                  </a:lnTo>
                  <a:lnTo>
                    <a:pt x="915" y="181"/>
                  </a:lnTo>
                  <a:lnTo>
                    <a:pt x="915" y="175"/>
                  </a:lnTo>
                  <a:lnTo>
                    <a:pt x="913" y="177"/>
                  </a:lnTo>
                  <a:lnTo>
                    <a:pt x="911" y="177"/>
                  </a:lnTo>
                  <a:lnTo>
                    <a:pt x="906" y="175"/>
                  </a:lnTo>
                  <a:lnTo>
                    <a:pt x="904" y="177"/>
                  </a:lnTo>
                  <a:lnTo>
                    <a:pt x="902" y="177"/>
                  </a:lnTo>
                  <a:lnTo>
                    <a:pt x="900" y="181"/>
                  </a:lnTo>
                  <a:lnTo>
                    <a:pt x="900" y="186"/>
                  </a:lnTo>
                  <a:lnTo>
                    <a:pt x="900" y="190"/>
                  </a:lnTo>
                  <a:lnTo>
                    <a:pt x="902" y="196"/>
                  </a:lnTo>
                  <a:lnTo>
                    <a:pt x="902" y="196"/>
                  </a:lnTo>
                  <a:close/>
                  <a:moveTo>
                    <a:pt x="1239" y="489"/>
                  </a:moveTo>
                  <a:lnTo>
                    <a:pt x="1239" y="489"/>
                  </a:lnTo>
                  <a:lnTo>
                    <a:pt x="1244" y="491"/>
                  </a:lnTo>
                  <a:lnTo>
                    <a:pt x="1248" y="489"/>
                  </a:lnTo>
                  <a:lnTo>
                    <a:pt x="1248" y="493"/>
                  </a:lnTo>
                  <a:lnTo>
                    <a:pt x="1252" y="493"/>
                  </a:lnTo>
                  <a:lnTo>
                    <a:pt x="1252" y="495"/>
                  </a:lnTo>
                  <a:lnTo>
                    <a:pt x="1256" y="495"/>
                  </a:lnTo>
                  <a:lnTo>
                    <a:pt x="1263" y="491"/>
                  </a:lnTo>
                  <a:lnTo>
                    <a:pt x="1267" y="489"/>
                  </a:lnTo>
                  <a:lnTo>
                    <a:pt x="1273" y="493"/>
                  </a:lnTo>
                  <a:lnTo>
                    <a:pt x="1275" y="493"/>
                  </a:lnTo>
                  <a:lnTo>
                    <a:pt x="1277" y="493"/>
                  </a:lnTo>
                  <a:lnTo>
                    <a:pt x="1279" y="491"/>
                  </a:lnTo>
                  <a:lnTo>
                    <a:pt x="1279" y="489"/>
                  </a:lnTo>
                  <a:lnTo>
                    <a:pt x="1282" y="485"/>
                  </a:lnTo>
                  <a:lnTo>
                    <a:pt x="1286" y="485"/>
                  </a:lnTo>
                  <a:lnTo>
                    <a:pt x="1286" y="483"/>
                  </a:lnTo>
                  <a:lnTo>
                    <a:pt x="1284" y="479"/>
                  </a:lnTo>
                  <a:lnTo>
                    <a:pt x="1284" y="474"/>
                  </a:lnTo>
                  <a:lnTo>
                    <a:pt x="1286" y="476"/>
                  </a:lnTo>
                  <a:lnTo>
                    <a:pt x="1286" y="479"/>
                  </a:lnTo>
                  <a:lnTo>
                    <a:pt x="1288" y="483"/>
                  </a:lnTo>
                  <a:lnTo>
                    <a:pt x="1290" y="481"/>
                  </a:lnTo>
                  <a:lnTo>
                    <a:pt x="1292" y="481"/>
                  </a:lnTo>
                  <a:lnTo>
                    <a:pt x="1296" y="481"/>
                  </a:lnTo>
                  <a:lnTo>
                    <a:pt x="1296" y="481"/>
                  </a:lnTo>
                  <a:lnTo>
                    <a:pt x="1298" y="479"/>
                  </a:lnTo>
                  <a:lnTo>
                    <a:pt x="1296" y="474"/>
                  </a:lnTo>
                  <a:lnTo>
                    <a:pt x="1296" y="472"/>
                  </a:lnTo>
                  <a:lnTo>
                    <a:pt x="1294" y="470"/>
                  </a:lnTo>
                  <a:lnTo>
                    <a:pt x="1290" y="472"/>
                  </a:lnTo>
                  <a:lnTo>
                    <a:pt x="1286" y="472"/>
                  </a:lnTo>
                  <a:lnTo>
                    <a:pt x="1286" y="468"/>
                  </a:lnTo>
                  <a:lnTo>
                    <a:pt x="1286" y="468"/>
                  </a:lnTo>
                  <a:lnTo>
                    <a:pt x="1290" y="468"/>
                  </a:lnTo>
                  <a:lnTo>
                    <a:pt x="1294" y="468"/>
                  </a:lnTo>
                  <a:lnTo>
                    <a:pt x="1296" y="464"/>
                  </a:lnTo>
                  <a:lnTo>
                    <a:pt x="1298" y="466"/>
                  </a:lnTo>
                  <a:lnTo>
                    <a:pt x="1300" y="466"/>
                  </a:lnTo>
                  <a:lnTo>
                    <a:pt x="1303" y="462"/>
                  </a:lnTo>
                  <a:lnTo>
                    <a:pt x="1303" y="460"/>
                  </a:lnTo>
                  <a:lnTo>
                    <a:pt x="1305" y="455"/>
                  </a:lnTo>
                  <a:lnTo>
                    <a:pt x="1303" y="453"/>
                  </a:lnTo>
                  <a:lnTo>
                    <a:pt x="1305" y="453"/>
                  </a:lnTo>
                  <a:lnTo>
                    <a:pt x="1307" y="451"/>
                  </a:lnTo>
                  <a:lnTo>
                    <a:pt x="1300" y="449"/>
                  </a:lnTo>
                  <a:lnTo>
                    <a:pt x="1298" y="451"/>
                  </a:lnTo>
                  <a:lnTo>
                    <a:pt x="1298" y="447"/>
                  </a:lnTo>
                  <a:lnTo>
                    <a:pt x="1300" y="447"/>
                  </a:lnTo>
                  <a:lnTo>
                    <a:pt x="1300" y="443"/>
                  </a:lnTo>
                  <a:lnTo>
                    <a:pt x="1298" y="441"/>
                  </a:lnTo>
                  <a:lnTo>
                    <a:pt x="1290" y="441"/>
                  </a:lnTo>
                  <a:lnTo>
                    <a:pt x="1288" y="439"/>
                  </a:lnTo>
                  <a:lnTo>
                    <a:pt x="1290" y="436"/>
                  </a:lnTo>
                  <a:lnTo>
                    <a:pt x="1292" y="434"/>
                  </a:lnTo>
                  <a:lnTo>
                    <a:pt x="1290" y="430"/>
                  </a:lnTo>
                  <a:lnTo>
                    <a:pt x="1284" y="426"/>
                  </a:lnTo>
                  <a:lnTo>
                    <a:pt x="1279" y="426"/>
                  </a:lnTo>
                  <a:lnTo>
                    <a:pt x="1277" y="428"/>
                  </a:lnTo>
                  <a:lnTo>
                    <a:pt x="1273" y="428"/>
                  </a:lnTo>
                  <a:lnTo>
                    <a:pt x="1267" y="430"/>
                  </a:lnTo>
                  <a:lnTo>
                    <a:pt x="1258" y="424"/>
                  </a:lnTo>
                  <a:lnTo>
                    <a:pt x="1258" y="422"/>
                  </a:lnTo>
                  <a:lnTo>
                    <a:pt x="1256" y="420"/>
                  </a:lnTo>
                  <a:lnTo>
                    <a:pt x="1252" y="424"/>
                  </a:lnTo>
                  <a:lnTo>
                    <a:pt x="1250" y="422"/>
                  </a:lnTo>
                  <a:lnTo>
                    <a:pt x="1248" y="424"/>
                  </a:lnTo>
                  <a:lnTo>
                    <a:pt x="1244" y="424"/>
                  </a:lnTo>
                  <a:lnTo>
                    <a:pt x="1241" y="428"/>
                  </a:lnTo>
                  <a:lnTo>
                    <a:pt x="1239" y="426"/>
                  </a:lnTo>
                  <a:lnTo>
                    <a:pt x="1237" y="424"/>
                  </a:lnTo>
                  <a:lnTo>
                    <a:pt x="1233" y="424"/>
                  </a:lnTo>
                  <a:lnTo>
                    <a:pt x="1229" y="426"/>
                  </a:lnTo>
                  <a:lnTo>
                    <a:pt x="1229" y="428"/>
                  </a:lnTo>
                  <a:lnTo>
                    <a:pt x="1227" y="428"/>
                  </a:lnTo>
                  <a:lnTo>
                    <a:pt x="1227" y="426"/>
                  </a:lnTo>
                  <a:lnTo>
                    <a:pt x="1225" y="424"/>
                  </a:lnTo>
                  <a:lnTo>
                    <a:pt x="1220" y="426"/>
                  </a:lnTo>
                  <a:lnTo>
                    <a:pt x="1212" y="424"/>
                  </a:lnTo>
                  <a:lnTo>
                    <a:pt x="1212" y="426"/>
                  </a:lnTo>
                  <a:lnTo>
                    <a:pt x="1214" y="428"/>
                  </a:lnTo>
                  <a:lnTo>
                    <a:pt x="1214" y="432"/>
                  </a:lnTo>
                  <a:lnTo>
                    <a:pt x="1216" y="434"/>
                  </a:lnTo>
                  <a:lnTo>
                    <a:pt x="1214" y="434"/>
                  </a:lnTo>
                  <a:lnTo>
                    <a:pt x="1212" y="430"/>
                  </a:lnTo>
                  <a:lnTo>
                    <a:pt x="1208" y="430"/>
                  </a:lnTo>
                  <a:lnTo>
                    <a:pt x="1204" y="432"/>
                  </a:lnTo>
                  <a:lnTo>
                    <a:pt x="1201" y="430"/>
                  </a:lnTo>
                  <a:lnTo>
                    <a:pt x="1206" y="428"/>
                  </a:lnTo>
                  <a:lnTo>
                    <a:pt x="1206" y="426"/>
                  </a:lnTo>
                  <a:lnTo>
                    <a:pt x="1201" y="422"/>
                  </a:lnTo>
                  <a:lnTo>
                    <a:pt x="1201" y="417"/>
                  </a:lnTo>
                  <a:lnTo>
                    <a:pt x="1201" y="415"/>
                  </a:lnTo>
                  <a:lnTo>
                    <a:pt x="1195" y="420"/>
                  </a:lnTo>
                  <a:lnTo>
                    <a:pt x="1197" y="422"/>
                  </a:lnTo>
                  <a:lnTo>
                    <a:pt x="1195" y="424"/>
                  </a:lnTo>
                  <a:lnTo>
                    <a:pt x="1193" y="424"/>
                  </a:lnTo>
                  <a:lnTo>
                    <a:pt x="1193" y="420"/>
                  </a:lnTo>
                  <a:lnTo>
                    <a:pt x="1193" y="417"/>
                  </a:lnTo>
                  <a:lnTo>
                    <a:pt x="1189" y="417"/>
                  </a:lnTo>
                  <a:lnTo>
                    <a:pt x="1187" y="420"/>
                  </a:lnTo>
                  <a:lnTo>
                    <a:pt x="1185" y="420"/>
                  </a:lnTo>
                  <a:lnTo>
                    <a:pt x="1187" y="415"/>
                  </a:lnTo>
                  <a:lnTo>
                    <a:pt x="1185" y="413"/>
                  </a:lnTo>
                  <a:lnTo>
                    <a:pt x="1185" y="409"/>
                  </a:lnTo>
                  <a:lnTo>
                    <a:pt x="1180" y="409"/>
                  </a:lnTo>
                  <a:lnTo>
                    <a:pt x="1176" y="415"/>
                  </a:lnTo>
                  <a:lnTo>
                    <a:pt x="1178" y="420"/>
                  </a:lnTo>
                  <a:lnTo>
                    <a:pt x="1174" y="420"/>
                  </a:lnTo>
                  <a:lnTo>
                    <a:pt x="1174" y="415"/>
                  </a:lnTo>
                  <a:lnTo>
                    <a:pt x="1174" y="413"/>
                  </a:lnTo>
                  <a:lnTo>
                    <a:pt x="1174" y="411"/>
                  </a:lnTo>
                  <a:lnTo>
                    <a:pt x="1176" y="405"/>
                  </a:lnTo>
                  <a:lnTo>
                    <a:pt x="1174" y="401"/>
                  </a:lnTo>
                  <a:lnTo>
                    <a:pt x="1170" y="403"/>
                  </a:lnTo>
                  <a:lnTo>
                    <a:pt x="1170" y="401"/>
                  </a:lnTo>
                  <a:lnTo>
                    <a:pt x="1172" y="401"/>
                  </a:lnTo>
                  <a:lnTo>
                    <a:pt x="1174" y="394"/>
                  </a:lnTo>
                  <a:lnTo>
                    <a:pt x="1174" y="392"/>
                  </a:lnTo>
                  <a:lnTo>
                    <a:pt x="1172" y="394"/>
                  </a:lnTo>
                  <a:lnTo>
                    <a:pt x="1168" y="392"/>
                  </a:lnTo>
                  <a:lnTo>
                    <a:pt x="1168" y="394"/>
                  </a:lnTo>
                  <a:lnTo>
                    <a:pt x="1164" y="394"/>
                  </a:lnTo>
                  <a:lnTo>
                    <a:pt x="1166" y="392"/>
                  </a:lnTo>
                  <a:lnTo>
                    <a:pt x="1166" y="390"/>
                  </a:lnTo>
                  <a:lnTo>
                    <a:pt x="1161" y="390"/>
                  </a:lnTo>
                  <a:lnTo>
                    <a:pt x="1159" y="392"/>
                  </a:lnTo>
                  <a:lnTo>
                    <a:pt x="1155" y="394"/>
                  </a:lnTo>
                  <a:lnTo>
                    <a:pt x="1155" y="392"/>
                  </a:lnTo>
                  <a:lnTo>
                    <a:pt x="1157" y="390"/>
                  </a:lnTo>
                  <a:lnTo>
                    <a:pt x="1159" y="388"/>
                  </a:lnTo>
                  <a:lnTo>
                    <a:pt x="1159" y="384"/>
                  </a:lnTo>
                  <a:lnTo>
                    <a:pt x="1161" y="384"/>
                  </a:lnTo>
                  <a:lnTo>
                    <a:pt x="1166" y="388"/>
                  </a:lnTo>
                  <a:lnTo>
                    <a:pt x="1172" y="388"/>
                  </a:lnTo>
                  <a:lnTo>
                    <a:pt x="1170" y="386"/>
                  </a:lnTo>
                  <a:lnTo>
                    <a:pt x="1168" y="382"/>
                  </a:lnTo>
                  <a:lnTo>
                    <a:pt x="1164" y="382"/>
                  </a:lnTo>
                  <a:lnTo>
                    <a:pt x="1166" y="379"/>
                  </a:lnTo>
                  <a:lnTo>
                    <a:pt x="1161" y="375"/>
                  </a:lnTo>
                  <a:lnTo>
                    <a:pt x="1157" y="373"/>
                  </a:lnTo>
                  <a:lnTo>
                    <a:pt x="1159" y="371"/>
                  </a:lnTo>
                  <a:lnTo>
                    <a:pt x="1159" y="369"/>
                  </a:lnTo>
                  <a:lnTo>
                    <a:pt x="1161" y="369"/>
                  </a:lnTo>
                  <a:lnTo>
                    <a:pt x="1164" y="373"/>
                  </a:lnTo>
                  <a:lnTo>
                    <a:pt x="1168" y="377"/>
                  </a:lnTo>
                  <a:lnTo>
                    <a:pt x="1172" y="379"/>
                  </a:lnTo>
                  <a:lnTo>
                    <a:pt x="1176" y="382"/>
                  </a:lnTo>
                  <a:lnTo>
                    <a:pt x="1178" y="379"/>
                  </a:lnTo>
                  <a:lnTo>
                    <a:pt x="1180" y="382"/>
                  </a:lnTo>
                  <a:lnTo>
                    <a:pt x="1187" y="384"/>
                  </a:lnTo>
                  <a:lnTo>
                    <a:pt x="1189" y="384"/>
                  </a:lnTo>
                  <a:lnTo>
                    <a:pt x="1191" y="379"/>
                  </a:lnTo>
                  <a:lnTo>
                    <a:pt x="1191" y="375"/>
                  </a:lnTo>
                  <a:lnTo>
                    <a:pt x="1182" y="371"/>
                  </a:lnTo>
                  <a:lnTo>
                    <a:pt x="1178" y="367"/>
                  </a:lnTo>
                  <a:lnTo>
                    <a:pt x="1176" y="367"/>
                  </a:lnTo>
                  <a:lnTo>
                    <a:pt x="1176" y="363"/>
                  </a:lnTo>
                  <a:lnTo>
                    <a:pt x="1172" y="361"/>
                  </a:lnTo>
                  <a:lnTo>
                    <a:pt x="1170" y="361"/>
                  </a:lnTo>
                  <a:lnTo>
                    <a:pt x="1168" y="358"/>
                  </a:lnTo>
                  <a:lnTo>
                    <a:pt x="1170" y="354"/>
                  </a:lnTo>
                  <a:lnTo>
                    <a:pt x="1172" y="356"/>
                  </a:lnTo>
                  <a:lnTo>
                    <a:pt x="1174" y="361"/>
                  </a:lnTo>
                  <a:lnTo>
                    <a:pt x="1178" y="361"/>
                  </a:lnTo>
                  <a:lnTo>
                    <a:pt x="1178" y="363"/>
                  </a:lnTo>
                  <a:lnTo>
                    <a:pt x="1180" y="363"/>
                  </a:lnTo>
                  <a:lnTo>
                    <a:pt x="1182" y="361"/>
                  </a:lnTo>
                  <a:lnTo>
                    <a:pt x="1180" y="354"/>
                  </a:lnTo>
                  <a:lnTo>
                    <a:pt x="1176" y="348"/>
                  </a:lnTo>
                  <a:lnTo>
                    <a:pt x="1172" y="348"/>
                  </a:lnTo>
                  <a:lnTo>
                    <a:pt x="1172" y="348"/>
                  </a:lnTo>
                  <a:lnTo>
                    <a:pt x="1168" y="348"/>
                  </a:lnTo>
                  <a:lnTo>
                    <a:pt x="1164" y="350"/>
                  </a:lnTo>
                  <a:lnTo>
                    <a:pt x="1159" y="350"/>
                  </a:lnTo>
                  <a:lnTo>
                    <a:pt x="1157" y="348"/>
                  </a:lnTo>
                  <a:lnTo>
                    <a:pt x="1153" y="348"/>
                  </a:lnTo>
                  <a:lnTo>
                    <a:pt x="1151" y="346"/>
                  </a:lnTo>
                  <a:lnTo>
                    <a:pt x="1147" y="352"/>
                  </a:lnTo>
                  <a:lnTo>
                    <a:pt x="1142" y="354"/>
                  </a:lnTo>
                  <a:lnTo>
                    <a:pt x="1140" y="356"/>
                  </a:lnTo>
                  <a:lnTo>
                    <a:pt x="1138" y="358"/>
                  </a:lnTo>
                  <a:lnTo>
                    <a:pt x="1138" y="356"/>
                  </a:lnTo>
                  <a:lnTo>
                    <a:pt x="1140" y="352"/>
                  </a:lnTo>
                  <a:lnTo>
                    <a:pt x="1142" y="352"/>
                  </a:lnTo>
                  <a:lnTo>
                    <a:pt x="1151" y="344"/>
                  </a:lnTo>
                  <a:lnTo>
                    <a:pt x="1151" y="342"/>
                  </a:lnTo>
                  <a:lnTo>
                    <a:pt x="1149" y="337"/>
                  </a:lnTo>
                  <a:lnTo>
                    <a:pt x="1149" y="329"/>
                  </a:lnTo>
                  <a:lnTo>
                    <a:pt x="1151" y="327"/>
                  </a:lnTo>
                  <a:lnTo>
                    <a:pt x="1149" y="325"/>
                  </a:lnTo>
                  <a:lnTo>
                    <a:pt x="1147" y="327"/>
                  </a:lnTo>
                  <a:lnTo>
                    <a:pt x="1142" y="327"/>
                  </a:lnTo>
                  <a:lnTo>
                    <a:pt x="1140" y="325"/>
                  </a:lnTo>
                  <a:lnTo>
                    <a:pt x="1140" y="320"/>
                  </a:lnTo>
                  <a:lnTo>
                    <a:pt x="1140" y="318"/>
                  </a:lnTo>
                  <a:lnTo>
                    <a:pt x="1132" y="316"/>
                  </a:lnTo>
                  <a:lnTo>
                    <a:pt x="1130" y="312"/>
                  </a:lnTo>
                  <a:lnTo>
                    <a:pt x="1126" y="312"/>
                  </a:lnTo>
                  <a:lnTo>
                    <a:pt x="1121" y="310"/>
                  </a:lnTo>
                  <a:lnTo>
                    <a:pt x="1119" y="312"/>
                  </a:lnTo>
                  <a:lnTo>
                    <a:pt x="1113" y="312"/>
                  </a:lnTo>
                  <a:lnTo>
                    <a:pt x="1111" y="314"/>
                  </a:lnTo>
                  <a:lnTo>
                    <a:pt x="1109" y="314"/>
                  </a:lnTo>
                  <a:lnTo>
                    <a:pt x="1109" y="318"/>
                  </a:lnTo>
                  <a:lnTo>
                    <a:pt x="1111" y="323"/>
                  </a:lnTo>
                  <a:lnTo>
                    <a:pt x="1113" y="325"/>
                  </a:lnTo>
                  <a:lnTo>
                    <a:pt x="1109" y="325"/>
                  </a:lnTo>
                  <a:lnTo>
                    <a:pt x="1104" y="318"/>
                  </a:lnTo>
                  <a:lnTo>
                    <a:pt x="1104" y="323"/>
                  </a:lnTo>
                  <a:lnTo>
                    <a:pt x="1107" y="327"/>
                  </a:lnTo>
                  <a:lnTo>
                    <a:pt x="1109" y="329"/>
                  </a:lnTo>
                  <a:lnTo>
                    <a:pt x="1113" y="335"/>
                  </a:lnTo>
                  <a:lnTo>
                    <a:pt x="1117" y="335"/>
                  </a:lnTo>
                  <a:lnTo>
                    <a:pt x="1115" y="337"/>
                  </a:lnTo>
                  <a:lnTo>
                    <a:pt x="1111" y="337"/>
                  </a:lnTo>
                  <a:lnTo>
                    <a:pt x="1111" y="342"/>
                  </a:lnTo>
                  <a:lnTo>
                    <a:pt x="1115" y="348"/>
                  </a:lnTo>
                  <a:lnTo>
                    <a:pt x="1119" y="350"/>
                  </a:lnTo>
                  <a:lnTo>
                    <a:pt x="1119" y="352"/>
                  </a:lnTo>
                  <a:lnTo>
                    <a:pt x="1117" y="350"/>
                  </a:lnTo>
                  <a:lnTo>
                    <a:pt x="1111" y="350"/>
                  </a:lnTo>
                  <a:lnTo>
                    <a:pt x="1111" y="352"/>
                  </a:lnTo>
                  <a:lnTo>
                    <a:pt x="1109" y="354"/>
                  </a:lnTo>
                  <a:lnTo>
                    <a:pt x="1109" y="356"/>
                  </a:lnTo>
                  <a:lnTo>
                    <a:pt x="1113" y="354"/>
                  </a:lnTo>
                  <a:lnTo>
                    <a:pt x="1117" y="356"/>
                  </a:lnTo>
                  <a:lnTo>
                    <a:pt x="1123" y="354"/>
                  </a:lnTo>
                  <a:lnTo>
                    <a:pt x="1123" y="356"/>
                  </a:lnTo>
                  <a:lnTo>
                    <a:pt x="1128" y="358"/>
                  </a:lnTo>
                  <a:lnTo>
                    <a:pt x="1128" y="361"/>
                  </a:lnTo>
                  <a:lnTo>
                    <a:pt x="1134" y="365"/>
                  </a:lnTo>
                  <a:lnTo>
                    <a:pt x="1136" y="365"/>
                  </a:lnTo>
                  <a:lnTo>
                    <a:pt x="1136" y="363"/>
                  </a:lnTo>
                  <a:lnTo>
                    <a:pt x="1136" y="363"/>
                  </a:lnTo>
                  <a:lnTo>
                    <a:pt x="1140" y="361"/>
                  </a:lnTo>
                  <a:lnTo>
                    <a:pt x="1145" y="363"/>
                  </a:lnTo>
                  <a:lnTo>
                    <a:pt x="1145" y="365"/>
                  </a:lnTo>
                  <a:lnTo>
                    <a:pt x="1142" y="369"/>
                  </a:lnTo>
                  <a:lnTo>
                    <a:pt x="1142" y="375"/>
                  </a:lnTo>
                  <a:lnTo>
                    <a:pt x="1140" y="379"/>
                  </a:lnTo>
                  <a:lnTo>
                    <a:pt x="1140" y="384"/>
                  </a:lnTo>
                  <a:lnTo>
                    <a:pt x="1145" y="388"/>
                  </a:lnTo>
                  <a:lnTo>
                    <a:pt x="1142" y="392"/>
                  </a:lnTo>
                  <a:lnTo>
                    <a:pt x="1142" y="394"/>
                  </a:lnTo>
                  <a:lnTo>
                    <a:pt x="1140" y="398"/>
                  </a:lnTo>
                  <a:lnTo>
                    <a:pt x="1136" y="403"/>
                  </a:lnTo>
                  <a:lnTo>
                    <a:pt x="1130" y="405"/>
                  </a:lnTo>
                  <a:lnTo>
                    <a:pt x="1130" y="407"/>
                  </a:lnTo>
                  <a:lnTo>
                    <a:pt x="1126" y="413"/>
                  </a:lnTo>
                  <a:lnTo>
                    <a:pt x="1126" y="415"/>
                  </a:lnTo>
                  <a:lnTo>
                    <a:pt x="1123" y="417"/>
                  </a:lnTo>
                  <a:lnTo>
                    <a:pt x="1121" y="422"/>
                  </a:lnTo>
                  <a:lnTo>
                    <a:pt x="1121" y="426"/>
                  </a:lnTo>
                  <a:lnTo>
                    <a:pt x="1123" y="426"/>
                  </a:lnTo>
                  <a:lnTo>
                    <a:pt x="1123" y="428"/>
                  </a:lnTo>
                  <a:lnTo>
                    <a:pt x="1119" y="430"/>
                  </a:lnTo>
                  <a:lnTo>
                    <a:pt x="1119" y="432"/>
                  </a:lnTo>
                  <a:lnTo>
                    <a:pt x="1121" y="434"/>
                  </a:lnTo>
                  <a:lnTo>
                    <a:pt x="1117" y="439"/>
                  </a:lnTo>
                  <a:lnTo>
                    <a:pt x="1117" y="443"/>
                  </a:lnTo>
                  <a:lnTo>
                    <a:pt x="1119" y="447"/>
                  </a:lnTo>
                  <a:lnTo>
                    <a:pt x="1121" y="447"/>
                  </a:lnTo>
                  <a:lnTo>
                    <a:pt x="1121" y="449"/>
                  </a:lnTo>
                  <a:lnTo>
                    <a:pt x="1123" y="453"/>
                  </a:lnTo>
                  <a:lnTo>
                    <a:pt x="1126" y="453"/>
                  </a:lnTo>
                  <a:lnTo>
                    <a:pt x="1128" y="449"/>
                  </a:lnTo>
                  <a:lnTo>
                    <a:pt x="1128" y="447"/>
                  </a:lnTo>
                  <a:lnTo>
                    <a:pt x="1130" y="449"/>
                  </a:lnTo>
                  <a:lnTo>
                    <a:pt x="1132" y="447"/>
                  </a:lnTo>
                  <a:lnTo>
                    <a:pt x="1136" y="443"/>
                  </a:lnTo>
                  <a:lnTo>
                    <a:pt x="1136" y="445"/>
                  </a:lnTo>
                  <a:lnTo>
                    <a:pt x="1134" y="449"/>
                  </a:lnTo>
                  <a:lnTo>
                    <a:pt x="1132" y="451"/>
                  </a:lnTo>
                  <a:lnTo>
                    <a:pt x="1130" y="453"/>
                  </a:lnTo>
                  <a:lnTo>
                    <a:pt x="1132" y="455"/>
                  </a:lnTo>
                  <a:lnTo>
                    <a:pt x="1132" y="457"/>
                  </a:lnTo>
                  <a:lnTo>
                    <a:pt x="1136" y="462"/>
                  </a:lnTo>
                  <a:lnTo>
                    <a:pt x="1140" y="460"/>
                  </a:lnTo>
                  <a:lnTo>
                    <a:pt x="1140" y="462"/>
                  </a:lnTo>
                  <a:lnTo>
                    <a:pt x="1147" y="462"/>
                  </a:lnTo>
                  <a:lnTo>
                    <a:pt x="1149" y="460"/>
                  </a:lnTo>
                  <a:lnTo>
                    <a:pt x="1153" y="457"/>
                  </a:lnTo>
                  <a:lnTo>
                    <a:pt x="1153" y="453"/>
                  </a:lnTo>
                  <a:lnTo>
                    <a:pt x="1155" y="453"/>
                  </a:lnTo>
                  <a:lnTo>
                    <a:pt x="1157" y="451"/>
                  </a:lnTo>
                  <a:lnTo>
                    <a:pt x="1157" y="453"/>
                  </a:lnTo>
                  <a:lnTo>
                    <a:pt x="1157" y="455"/>
                  </a:lnTo>
                  <a:lnTo>
                    <a:pt x="1157" y="460"/>
                  </a:lnTo>
                  <a:lnTo>
                    <a:pt x="1159" y="457"/>
                  </a:lnTo>
                  <a:lnTo>
                    <a:pt x="1161" y="451"/>
                  </a:lnTo>
                  <a:lnTo>
                    <a:pt x="1164" y="451"/>
                  </a:lnTo>
                  <a:lnTo>
                    <a:pt x="1164" y="453"/>
                  </a:lnTo>
                  <a:lnTo>
                    <a:pt x="1164" y="457"/>
                  </a:lnTo>
                  <a:lnTo>
                    <a:pt x="1159" y="464"/>
                  </a:lnTo>
                  <a:lnTo>
                    <a:pt x="1155" y="466"/>
                  </a:lnTo>
                  <a:lnTo>
                    <a:pt x="1155" y="470"/>
                  </a:lnTo>
                  <a:lnTo>
                    <a:pt x="1159" y="470"/>
                  </a:lnTo>
                  <a:lnTo>
                    <a:pt x="1164" y="474"/>
                  </a:lnTo>
                  <a:lnTo>
                    <a:pt x="1168" y="474"/>
                  </a:lnTo>
                  <a:lnTo>
                    <a:pt x="1168" y="474"/>
                  </a:lnTo>
                  <a:lnTo>
                    <a:pt x="1172" y="474"/>
                  </a:lnTo>
                  <a:lnTo>
                    <a:pt x="1174" y="472"/>
                  </a:lnTo>
                  <a:lnTo>
                    <a:pt x="1178" y="472"/>
                  </a:lnTo>
                  <a:lnTo>
                    <a:pt x="1176" y="474"/>
                  </a:lnTo>
                  <a:lnTo>
                    <a:pt x="1176" y="476"/>
                  </a:lnTo>
                  <a:lnTo>
                    <a:pt x="1180" y="476"/>
                  </a:lnTo>
                  <a:lnTo>
                    <a:pt x="1182" y="479"/>
                  </a:lnTo>
                  <a:lnTo>
                    <a:pt x="1185" y="479"/>
                  </a:lnTo>
                  <a:lnTo>
                    <a:pt x="1185" y="476"/>
                  </a:lnTo>
                  <a:lnTo>
                    <a:pt x="1182" y="472"/>
                  </a:lnTo>
                  <a:lnTo>
                    <a:pt x="1187" y="468"/>
                  </a:lnTo>
                  <a:lnTo>
                    <a:pt x="1187" y="472"/>
                  </a:lnTo>
                  <a:lnTo>
                    <a:pt x="1187" y="474"/>
                  </a:lnTo>
                  <a:lnTo>
                    <a:pt x="1187" y="479"/>
                  </a:lnTo>
                  <a:lnTo>
                    <a:pt x="1189" y="479"/>
                  </a:lnTo>
                  <a:lnTo>
                    <a:pt x="1191" y="474"/>
                  </a:lnTo>
                  <a:lnTo>
                    <a:pt x="1191" y="472"/>
                  </a:lnTo>
                  <a:lnTo>
                    <a:pt x="1195" y="472"/>
                  </a:lnTo>
                  <a:lnTo>
                    <a:pt x="1195" y="474"/>
                  </a:lnTo>
                  <a:lnTo>
                    <a:pt x="1193" y="476"/>
                  </a:lnTo>
                  <a:lnTo>
                    <a:pt x="1193" y="481"/>
                  </a:lnTo>
                  <a:lnTo>
                    <a:pt x="1197" y="481"/>
                  </a:lnTo>
                  <a:lnTo>
                    <a:pt x="1201" y="479"/>
                  </a:lnTo>
                  <a:lnTo>
                    <a:pt x="1204" y="472"/>
                  </a:lnTo>
                  <a:lnTo>
                    <a:pt x="1204" y="474"/>
                  </a:lnTo>
                  <a:lnTo>
                    <a:pt x="1204" y="476"/>
                  </a:lnTo>
                  <a:lnTo>
                    <a:pt x="1204" y="481"/>
                  </a:lnTo>
                  <a:lnTo>
                    <a:pt x="1208" y="479"/>
                  </a:lnTo>
                  <a:lnTo>
                    <a:pt x="1208" y="474"/>
                  </a:lnTo>
                  <a:lnTo>
                    <a:pt x="1210" y="472"/>
                  </a:lnTo>
                  <a:lnTo>
                    <a:pt x="1210" y="481"/>
                  </a:lnTo>
                  <a:lnTo>
                    <a:pt x="1210" y="483"/>
                  </a:lnTo>
                  <a:lnTo>
                    <a:pt x="1214" y="483"/>
                  </a:lnTo>
                  <a:lnTo>
                    <a:pt x="1218" y="485"/>
                  </a:lnTo>
                  <a:lnTo>
                    <a:pt x="1223" y="485"/>
                  </a:lnTo>
                  <a:lnTo>
                    <a:pt x="1225" y="483"/>
                  </a:lnTo>
                  <a:lnTo>
                    <a:pt x="1227" y="487"/>
                  </a:lnTo>
                  <a:lnTo>
                    <a:pt x="1231" y="485"/>
                  </a:lnTo>
                  <a:lnTo>
                    <a:pt x="1233" y="483"/>
                  </a:lnTo>
                  <a:lnTo>
                    <a:pt x="1233" y="479"/>
                  </a:lnTo>
                  <a:lnTo>
                    <a:pt x="1237" y="476"/>
                  </a:lnTo>
                  <a:lnTo>
                    <a:pt x="1239" y="472"/>
                  </a:lnTo>
                  <a:lnTo>
                    <a:pt x="1237" y="468"/>
                  </a:lnTo>
                  <a:lnTo>
                    <a:pt x="1239" y="466"/>
                  </a:lnTo>
                  <a:lnTo>
                    <a:pt x="1239" y="466"/>
                  </a:lnTo>
                  <a:lnTo>
                    <a:pt x="1241" y="470"/>
                  </a:lnTo>
                  <a:lnTo>
                    <a:pt x="1244" y="472"/>
                  </a:lnTo>
                  <a:lnTo>
                    <a:pt x="1244" y="474"/>
                  </a:lnTo>
                  <a:lnTo>
                    <a:pt x="1239" y="476"/>
                  </a:lnTo>
                  <a:lnTo>
                    <a:pt x="1237" y="481"/>
                  </a:lnTo>
                  <a:lnTo>
                    <a:pt x="1239" y="489"/>
                  </a:lnTo>
                  <a:lnTo>
                    <a:pt x="1239" y="489"/>
                  </a:lnTo>
                  <a:close/>
                  <a:moveTo>
                    <a:pt x="1102" y="310"/>
                  </a:moveTo>
                  <a:lnTo>
                    <a:pt x="1104" y="308"/>
                  </a:lnTo>
                  <a:lnTo>
                    <a:pt x="1104" y="308"/>
                  </a:lnTo>
                  <a:lnTo>
                    <a:pt x="1102" y="306"/>
                  </a:lnTo>
                  <a:lnTo>
                    <a:pt x="1100" y="308"/>
                  </a:lnTo>
                  <a:lnTo>
                    <a:pt x="1102" y="310"/>
                  </a:lnTo>
                  <a:lnTo>
                    <a:pt x="1102" y="310"/>
                  </a:lnTo>
                  <a:close/>
                  <a:moveTo>
                    <a:pt x="1096" y="333"/>
                  </a:moveTo>
                  <a:lnTo>
                    <a:pt x="1098" y="331"/>
                  </a:lnTo>
                  <a:lnTo>
                    <a:pt x="1098" y="329"/>
                  </a:lnTo>
                  <a:lnTo>
                    <a:pt x="1098" y="331"/>
                  </a:lnTo>
                  <a:lnTo>
                    <a:pt x="1096" y="333"/>
                  </a:lnTo>
                  <a:lnTo>
                    <a:pt x="1096" y="333"/>
                  </a:lnTo>
                  <a:lnTo>
                    <a:pt x="1096" y="333"/>
                  </a:lnTo>
                  <a:close/>
                  <a:moveTo>
                    <a:pt x="999" y="369"/>
                  </a:moveTo>
                  <a:lnTo>
                    <a:pt x="999" y="369"/>
                  </a:lnTo>
                  <a:lnTo>
                    <a:pt x="1001" y="371"/>
                  </a:lnTo>
                  <a:lnTo>
                    <a:pt x="1001" y="369"/>
                  </a:lnTo>
                  <a:lnTo>
                    <a:pt x="999" y="369"/>
                  </a:lnTo>
                  <a:lnTo>
                    <a:pt x="999" y="369"/>
                  </a:lnTo>
                  <a:close/>
                  <a:moveTo>
                    <a:pt x="1062" y="308"/>
                  </a:moveTo>
                  <a:lnTo>
                    <a:pt x="1062" y="310"/>
                  </a:lnTo>
                  <a:lnTo>
                    <a:pt x="1064" y="312"/>
                  </a:lnTo>
                  <a:lnTo>
                    <a:pt x="1064" y="314"/>
                  </a:lnTo>
                  <a:lnTo>
                    <a:pt x="1067" y="314"/>
                  </a:lnTo>
                  <a:lnTo>
                    <a:pt x="1067" y="310"/>
                  </a:lnTo>
                  <a:lnTo>
                    <a:pt x="1064" y="308"/>
                  </a:lnTo>
                  <a:lnTo>
                    <a:pt x="1062" y="308"/>
                  </a:lnTo>
                  <a:lnTo>
                    <a:pt x="1062" y="308"/>
                  </a:lnTo>
                  <a:close/>
                  <a:moveTo>
                    <a:pt x="1033" y="310"/>
                  </a:moveTo>
                  <a:lnTo>
                    <a:pt x="1033" y="312"/>
                  </a:lnTo>
                  <a:lnTo>
                    <a:pt x="1033" y="314"/>
                  </a:lnTo>
                  <a:lnTo>
                    <a:pt x="1037" y="312"/>
                  </a:lnTo>
                  <a:lnTo>
                    <a:pt x="1041" y="310"/>
                  </a:lnTo>
                  <a:lnTo>
                    <a:pt x="1043" y="312"/>
                  </a:lnTo>
                  <a:lnTo>
                    <a:pt x="1050" y="308"/>
                  </a:lnTo>
                  <a:lnTo>
                    <a:pt x="1052" y="308"/>
                  </a:lnTo>
                  <a:lnTo>
                    <a:pt x="1056" y="306"/>
                  </a:lnTo>
                  <a:lnTo>
                    <a:pt x="1054" y="306"/>
                  </a:lnTo>
                  <a:lnTo>
                    <a:pt x="1048" y="304"/>
                  </a:lnTo>
                  <a:lnTo>
                    <a:pt x="1043" y="306"/>
                  </a:lnTo>
                  <a:lnTo>
                    <a:pt x="1043" y="306"/>
                  </a:lnTo>
                  <a:lnTo>
                    <a:pt x="1041" y="308"/>
                  </a:lnTo>
                  <a:lnTo>
                    <a:pt x="1041" y="308"/>
                  </a:lnTo>
                  <a:lnTo>
                    <a:pt x="1037" y="306"/>
                  </a:lnTo>
                  <a:lnTo>
                    <a:pt x="1035" y="308"/>
                  </a:lnTo>
                  <a:lnTo>
                    <a:pt x="1033" y="310"/>
                  </a:lnTo>
                  <a:lnTo>
                    <a:pt x="1033" y="310"/>
                  </a:lnTo>
                  <a:close/>
                  <a:moveTo>
                    <a:pt x="1001" y="320"/>
                  </a:moveTo>
                  <a:lnTo>
                    <a:pt x="999" y="318"/>
                  </a:lnTo>
                  <a:lnTo>
                    <a:pt x="993" y="316"/>
                  </a:lnTo>
                  <a:lnTo>
                    <a:pt x="989" y="316"/>
                  </a:lnTo>
                  <a:lnTo>
                    <a:pt x="989" y="310"/>
                  </a:lnTo>
                  <a:lnTo>
                    <a:pt x="991" y="308"/>
                  </a:lnTo>
                  <a:lnTo>
                    <a:pt x="993" y="306"/>
                  </a:lnTo>
                  <a:lnTo>
                    <a:pt x="991" y="304"/>
                  </a:lnTo>
                  <a:lnTo>
                    <a:pt x="993" y="299"/>
                  </a:lnTo>
                  <a:lnTo>
                    <a:pt x="995" y="297"/>
                  </a:lnTo>
                  <a:lnTo>
                    <a:pt x="999" y="297"/>
                  </a:lnTo>
                  <a:lnTo>
                    <a:pt x="1001" y="297"/>
                  </a:lnTo>
                  <a:lnTo>
                    <a:pt x="1003" y="299"/>
                  </a:lnTo>
                  <a:lnTo>
                    <a:pt x="1003" y="302"/>
                  </a:lnTo>
                  <a:lnTo>
                    <a:pt x="1001" y="302"/>
                  </a:lnTo>
                  <a:lnTo>
                    <a:pt x="999" y="304"/>
                  </a:lnTo>
                  <a:lnTo>
                    <a:pt x="1001" y="306"/>
                  </a:lnTo>
                  <a:lnTo>
                    <a:pt x="1005" y="306"/>
                  </a:lnTo>
                  <a:lnTo>
                    <a:pt x="1005" y="306"/>
                  </a:lnTo>
                  <a:lnTo>
                    <a:pt x="1003" y="308"/>
                  </a:lnTo>
                  <a:lnTo>
                    <a:pt x="1005" y="312"/>
                  </a:lnTo>
                  <a:lnTo>
                    <a:pt x="1005" y="316"/>
                  </a:lnTo>
                  <a:lnTo>
                    <a:pt x="1003" y="318"/>
                  </a:lnTo>
                  <a:lnTo>
                    <a:pt x="1001" y="320"/>
                  </a:lnTo>
                  <a:lnTo>
                    <a:pt x="1001" y="320"/>
                  </a:lnTo>
                  <a:close/>
                  <a:moveTo>
                    <a:pt x="995" y="335"/>
                  </a:moveTo>
                  <a:lnTo>
                    <a:pt x="1003" y="335"/>
                  </a:lnTo>
                  <a:lnTo>
                    <a:pt x="1005" y="333"/>
                  </a:lnTo>
                  <a:lnTo>
                    <a:pt x="1010" y="327"/>
                  </a:lnTo>
                  <a:lnTo>
                    <a:pt x="1005" y="323"/>
                  </a:lnTo>
                  <a:lnTo>
                    <a:pt x="1003" y="325"/>
                  </a:lnTo>
                  <a:lnTo>
                    <a:pt x="999" y="323"/>
                  </a:lnTo>
                  <a:lnTo>
                    <a:pt x="993" y="323"/>
                  </a:lnTo>
                  <a:lnTo>
                    <a:pt x="991" y="320"/>
                  </a:lnTo>
                  <a:lnTo>
                    <a:pt x="986" y="320"/>
                  </a:lnTo>
                  <a:lnTo>
                    <a:pt x="984" y="323"/>
                  </a:lnTo>
                  <a:lnTo>
                    <a:pt x="982" y="325"/>
                  </a:lnTo>
                  <a:lnTo>
                    <a:pt x="982" y="327"/>
                  </a:lnTo>
                  <a:lnTo>
                    <a:pt x="982" y="329"/>
                  </a:lnTo>
                  <a:lnTo>
                    <a:pt x="984" y="329"/>
                  </a:lnTo>
                  <a:lnTo>
                    <a:pt x="984" y="331"/>
                  </a:lnTo>
                  <a:lnTo>
                    <a:pt x="989" y="331"/>
                  </a:lnTo>
                  <a:lnTo>
                    <a:pt x="991" y="333"/>
                  </a:lnTo>
                  <a:lnTo>
                    <a:pt x="995" y="335"/>
                  </a:lnTo>
                  <a:lnTo>
                    <a:pt x="995" y="335"/>
                  </a:lnTo>
                  <a:close/>
                  <a:moveTo>
                    <a:pt x="982" y="339"/>
                  </a:moveTo>
                  <a:lnTo>
                    <a:pt x="991" y="342"/>
                  </a:lnTo>
                  <a:lnTo>
                    <a:pt x="995" y="342"/>
                  </a:lnTo>
                  <a:lnTo>
                    <a:pt x="997" y="342"/>
                  </a:lnTo>
                  <a:lnTo>
                    <a:pt x="999" y="342"/>
                  </a:lnTo>
                  <a:lnTo>
                    <a:pt x="1001" y="342"/>
                  </a:lnTo>
                  <a:lnTo>
                    <a:pt x="1005" y="339"/>
                  </a:lnTo>
                  <a:lnTo>
                    <a:pt x="1005" y="337"/>
                  </a:lnTo>
                  <a:lnTo>
                    <a:pt x="1003" y="337"/>
                  </a:lnTo>
                  <a:lnTo>
                    <a:pt x="993" y="337"/>
                  </a:lnTo>
                  <a:lnTo>
                    <a:pt x="991" y="339"/>
                  </a:lnTo>
                  <a:lnTo>
                    <a:pt x="989" y="337"/>
                  </a:lnTo>
                  <a:lnTo>
                    <a:pt x="984" y="337"/>
                  </a:lnTo>
                  <a:lnTo>
                    <a:pt x="980" y="337"/>
                  </a:lnTo>
                  <a:lnTo>
                    <a:pt x="982" y="339"/>
                  </a:lnTo>
                  <a:lnTo>
                    <a:pt x="982" y="339"/>
                  </a:lnTo>
                  <a:close/>
                  <a:moveTo>
                    <a:pt x="980" y="350"/>
                  </a:moveTo>
                  <a:lnTo>
                    <a:pt x="982" y="350"/>
                  </a:lnTo>
                  <a:lnTo>
                    <a:pt x="986" y="348"/>
                  </a:lnTo>
                  <a:lnTo>
                    <a:pt x="991" y="346"/>
                  </a:lnTo>
                  <a:lnTo>
                    <a:pt x="999" y="344"/>
                  </a:lnTo>
                  <a:lnTo>
                    <a:pt x="1001" y="346"/>
                  </a:lnTo>
                  <a:lnTo>
                    <a:pt x="1003" y="344"/>
                  </a:lnTo>
                  <a:lnTo>
                    <a:pt x="1005" y="344"/>
                  </a:lnTo>
                  <a:lnTo>
                    <a:pt x="1005" y="346"/>
                  </a:lnTo>
                  <a:lnTo>
                    <a:pt x="1003" y="348"/>
                  </a:lnTo>
                  <a:lnTo>
                    <a:pt x="999" y="348"/>
                  </a:lnTo>
                  <a:lnTo>
                    <a:pt x="995" y="350"/>
                  </a:lnTo>
                  <a:lnTo>
                    <a:pt x="995" y="352"/>
                  </a:lnTo>
                  <a:lnTo>
                    <a:pt x="991" y="354"/>
                  </a:lnTo>
                  <a:lnTo>
                    <a:pt x="986" y="352"/>
                  </a:lnTo>
                  <a:lnTo>
                    <a:pt x="982" y="352"/>
                  </a:lnTo>
                  <a:lnTo>
                    <a:pt x="980" y="352"/>
                  </a:lnTo>
                  <a:lnTo>
                    <a:pt x="980" y="352"/>
                  </a:lnTo>
                  <a:lnTo>
                    <a:pt x="980" y="350"/>
                  </a:lnTo>
                  <a:lnTo>
                    <a:pt x="980" y="350"/>
                  </a:lnTo>
                  <a:close/>
                  <a:moveTo>
                    <a:pt x="887" y="230"/>
                  </a:moveTo>
                  <a:lnTo>
                    <a:pt x="885" y="230"/>
                  </a:lnTo>
                  <a:lnTo>
                    <a:pt x="885" y="228"/>
                  </a:lnTo>
                  <a:lnTo>
                    <a:pt x="892" y="226"/>
                  </a:lnTo>
                  <a:lnTo>
                    <a:pt x="890" y="230"/>
                  </a:lnTo>
                  <a:lnTo>
                    <a:pt x="887" y="230"/>
                  </a:lnTo>
                  <a:lnTo>
                    <a:pt x="887" y="230"/>
                  </a:lnTo>
                  <a:close/>
                  <a:moveTo>
                    <a:pt x="860" y="242"/>
                  </a:moveTo>
                  <a:lnTo>
                    <a:pt x="862" y="242"/>
                  </a:lnTo>
                  <a:lnTo>
                    <a:pt x="864" y="240"/>
                  </a:lnTo>
                  <a:lnTo>
                    <a:pt x="871" y="242"/>
                  </a:lnTo>
                  <a:lnTo>
                    <a:pt x="873" y="242"/>
                  </a:lnTo>
                  <a:lnTo>
                    <a:pt x="877" y="242"/>
                  </a:lnTo>
                  <a:lnTo>
                    <a:pt x="877" y="247"/>
                  </a:lnTo>
                  <a:lnTo>
                    <a:pt x="879" y="249"/>
                  </a:lnTo>
                  <a:lnTo>
                    <a:pt x="877" y="251"/>
                  </a:lnTo>
                  <a:lnTo>
                    <a:pt x="873" y="253"/>
                  </a:lnTo>
                  <a:lnTo>
                    <a:pt x="868" y="251"/>
                  </a:lnTo>
                  <a:lnTo>
                    <a:pt x="866" y="251"/>
                  </a:lnTo>
                  <a:lnTo>
                    <a:pt x="864" y="247"/>
                  </a:lnTo>
                  <a:lnTo>
                    <a:pt x="862" y="245"/>
                  </a:lnTo>
                  <a:lnTo>
                    <a:pt x="860" y="242"/>
                  </a:lnTo>
                  <a:lnTo>
                    <a:pt x="860" y="242"/>
                  </a:lnTo>
                  <a:lnTo>
                    <a:pt x="860" y="242"/>
                  </a:lnTo>
                  <a:lnTo>
                    <a:pt x="860" y="242"/>
                  </a:lnTo>
                  <a:close/>
                  <a:moveTo>
                    <a:pt x="719" y="249"/>
                  </a:moveTo>
                  <a:lnTo>
                    <a:pt x="717" y="249"/>
                  </a:lnTo>
                  <a:lnTo>
                    <a:pt x="715" y="247"/>
                  </a:lnTo>
                  <a:lnTo>
                    <a:pt x="717" y="245"/>
                  </a:lnTo>
                  <a:lnTo>
                    <a:pt x="721" y="247"/>
                  </a:lnTo>
                  <a:lnTo>
                    <a:pt x="721" y="249"/>
                  </a:lnTo>
                  <a:lnTo>
                    <a:pt x="719" y="249"/>
                  </a:lnTo>
                  <a:lnTo>
                    <a:pt x="719" y="249"/>
                  </a:lnTo>
                  <a:close/>
                  <a:moveTo>
                    <a:pt x="734" y="270"/>
                  </a:moveTo>
                  <a:lnTo>
                    <a:pt x="738" y="266"/>
                  </a:lnTo>
                  <a:lnTo>
                    <a:pt x="738" y="268"/>
                  </a:lnTo>
                  <a:lnTo>
                    <a:pt x="734" y="270"/>
                  </a:lnTo>
                  <a:lnTo>
                    <a:pt x="734" y="270"/>
                  </a:lnTo>
                  <a:lnTo>
                    <a:pt x="734" y="270"/>
                  </a:lnTo>
                  <a:lnTo>
                    <a:pt x="734" y="270"/>
                  </a:lnTo>
                  <a:close/>
                  <a:moveTo>
                    <a:pt x="742" y="264"/>
                  </a:moveTo>
                  <a:lnTo>
                    <a:pt x="744" y="261"/>
                  </a:lnTo>
                  <a:lnTo>
                    <a:pt x="744" y="257"/>
                  </a:lnTo>
                  <a:lnTo>
                    <a:pt x="744" y="257"/>
                  </a:lnTo>
                  <a:lnTo>
                    <a:pt x="746" y="253"/>
                  </a:lnTo>
                  <a:lnTo>
                    <a:pt x="748" y="251"/>
                  </a:lnTo>
                  <a:lnTo>
                    <a:pt x="753" y="249"/>
                  </a:lnTo>
                  <a:lnTo>
                    <a:pt x="755" y="251"/>
                  </a:lnTo>
                  <a:lnTo>
                    <a:pt x="755" y="253"/>
                  </a:lnTo>
                  <a:lnTo>
                    <a:pt x="750" y="255"/>
                  </a:lnTo>
                  <a:lnTo>
                    <a:pt x="748" y="261"/>
                  </a:lnTo>
                  <a:lnTo>
                    <a:pt x="750" y="264"/>
                  </a:lnTo>
                  <a:lnTo>
                    <a:pt x="748" y="266"/>
                  </a:lnTo>
                  <a:lnTo>
                    <a:pt x="746" y="270"/>
                  </a:lnTo>
                  <a:lnTo>
                    <a:pt x="748" y="272"/>
                  </a:lnTo>
                  <a:lnTo>
                    <a:pt x="750" y="270"/>
                  </a:lnTo>
                  <a:lnTo>
                    <a:pt x="753" y="270"/>
                  </a:lnTo>
                  <a:lnTo>
                    <a:pt x="753" y="272"/>
                  </a:lnTo>
                  <a:lnTo>
                    <a:pt x="755" y="272"/>
                  </a:lnTo>
                  <a:lnTo>
                    <a:pt x="761" y="270"/>
                  </a:lnTo>
                  <a:lnTo>
                    <a:pt x="763" y="266"/>
                  </a:lnTo>
                  <a:lnTo>
                    <a:pt x="765" y="266"/>
                  </a:lnTo>
                  <a:lnTo>
                    <a:pt x="769" y="261"/>
                  </a:lnTo>
                  <a:lnTo>
                    <a:pt x="767" y="257"/>
                  </a:lnTo>
                  <a:lnTo>
                    <a:pt x="771" y="257"/>
                  </a:lnTo>
                  <a:lnTo>
                    <a:pt x="774" y="255"/>
                  </a:lnTo>
                  <a:lnTo>
                    <a:pt x="774" y="251"/>
                  </a:lnTo>
                  <a:lnTo>
                    <a:pt x="776" y="249"/>
                  </a:lnTo>
                  <a:lnTo>
                    <a:pt x="776" y="249"/>
                  </a:lnTo>
                  <a:lnTo>
                    <a:pt x="776" y="253"/>
                  </a:lnTo>
                  <a:lnTo>
                    <a:pt x="776" y="255"/>
                  </a:lnTo>
                  <a:lnTo>
                    <a:pt x="776" y="259"/>
                  </a:lnTo>
                  <a:lnTo>
                    <a:pt x="776" y="264"/>
                  </a:lnTo>
                  <a:lnTo>
                    <a:pt x="778" y="264"/>
                  </a:lnTo>
                  <a:lnTo>
                    <a:pt x="782" y="259"/>
                  </a:lnTo>
                  <a:lnTo>
                    <a:pt x="782" y="255"/>
                  </a:lnTo>
                  <a:lnTo>
                    <a:pt x="784" y="253"/>
                  </a:lnTo>
                  <a:lnTo>
                    <a:pt x="786" y="253"/>
                  </a:lnTo>
                  <a:lnTo>
                    <a:pt x="790" y="247"/>
                  </a:lnTo>
                  <a:lnTo>
                    <a:pt x="790" y="242"/>
                  </a:lnTo>
                  <a:lnTo>
                    <a:pt x="790" y="240"/>
                  </a:lnTo>
                  <a:lnTo>
                    <a:pt x="793" y="236"/>
                  </a:lnTo>
                  <a:lnTo>
                    <a:pt x="795" y="240"/>
                  </a:lnTo>
                  <a:lnTo>
                    <a:pt x="801" y="236"/>
                  </a:lnTo>
                  <a:lnTo>
                    <a:pt x="803" y="230"/>
                  </a:lnTo>
                  <a:lnTo>
                    <a:pt x="803" y="226"/>
                  </a:lnTo>
                  <a:lnTo>
                    <a:pt x="807" y="226"/>
                  </a:lnTo>
                  <a:lnTo>
                    <a:pt x="809" y="224"/>
                  </a:lnTo>
                  <a:lnTo>
                    <a:pt x="812" y="226"/>
                  </a:lnTo>
                  <a:lnTo>
                    <a:pt x="816" y="224"/>
                  </a:lnTo>
                  <a:lnTo>
                    <a:pt x="818" y="226"/>
                  </a:lnTo>
                  <a:lnTo>
                    <a:pt x="816" y="232"/>
                  </a:lnTo>
                  <a:lnTo>
                    <a:pt x="812" y="236"/>
                  </a:lnTo>
                  <a:lnTo>
                    <a:pt x="809" y="242"/>
                  </a:lnTo>
                  <a:lnTo>
                    <a:pt x="807" y="245"/>
                  </a:lnTo>
                  <a:lnTo>
                    <a:pt x="807" y="247"/>
                  </a:lnTo>
                  <a:lnTo>
                    <a:pt x="803" y="247"/>
                  </a:lnTo>
                  <a:lnTo>
                    <a:pt x="799" y="255"/>
                  </a:lnTo>
                  <a:lnTo>
                    <a:pt x="799" y="257"/>
                  </a:lnTo>
                  <a:lnTo>
                    <a:pt x="801" y="261"/>
                  </a:lnTo>
                  <a:lnTo>
                    <a:pt x="799" y="264"/>
                  </a:lnTo>
                  <a:lnTo>
                    <a:pt x="803" y="266"/>
                  </a:lnTo>
                  <a:lnTo>
                    <a:pt x="807" y="268"/>
                  </a:lnTo>
                  <a:lnTo>
                    <a:pt x="809" y="264"/>
                  </a:lnTo>
                  <a:lnTo>
                    <a:pt x="812" y="261"/>
                  </a:lnTo>
                  <a:lnTo>
                    <a:pt x="814" y="259"/>
                  </a:lnTo>
                  <a:lnTo>
                    <a:pt x="814" y="255"/>
                  </a:lnTo>
                  <a:lnTo>
                    <a:pt x="816" y="253"/>
                  </a:lnTo>
                  <a:lnTo>
                    <a:pt x="818" y="249"/>
                  </a:lnTo>
                  <a:lnTo>
                    <a:pt x="820" y="249"/>
                  </a:lnTo>
                  <a:lnTo>
                    <a:pt x="822" y="249"/>
                  </a:lnTo>
                  <a:lnTo>
                    <a:pt x="824" y="251"/>
                  </a:lnTo>
                  <a:lnTo>
                    <a:pt x="828" y="251"/>
                  </a:lnTo>
                  <a:lnTo>
                    <a:pt x="830" y="249"/>
                  </a:lnTo>
                  <a:lnTo>
                    <a:pt x="837" y="249"/>
                  </a:lnTo>
                  <a:lnTo>
                    <a:pt x="839" y="245"/>
                  </a:lnTo>
                  <a:lnTo>
                    <a:pt x="841" y="238"/>
                  </a:lnTo>
                  <a:lnTo>
                    <a:pt x="845" y="232"/>
                  </a:lnTo>
                  <a:lnTo>
                    <a:pt x="845" y="228"/>
                  </a:lnTo>
                  <a:lnTo>
                    <a:pt x="845" y="226"/>
                  </a:lnTo>
                  <a:lnTo>
                    <a:pt x="849" y="232"/>
                  </a:lnTo>
                  <a:lnTo>
                    <a:pt x="852" y="232"/>
                  </a:lnTo>
                  <a:lnTo>
                    <a:pt x="854" y="230"/>
                  </a:lnTo>
                  <a:lnTo>
                    <a:pt x="854" y="228"/>
                  </a:lnTo>
                  <a:lnTo>
                    <a:pt x="849" y="221"/>
                  </a:lnTo>
                  <a:lnTo>
                    <a:pt x="849" y="219"/>
                  </a:lnTo>
                  <a:lnTo>
                    <a:pt x="854" y="215"/>
                  </a:lnTo>
                  <a:lnTo>
                    <a:pt x="858" y="215"/>
                  </a:lnTo>
                  <a:lnTo>
                    <a:pt x="862" y="213"/>
                  </a:lnTo>
                  <a:lnTo>
                    <a:pt x="864" y="215"/>
                  </a:lnTo>
                  <a:lnTo>
                    <a:pt x="866" y="213"/>
                  </a:lnTo>
                  <a:lnTo>
                    <a:pt x="871" y="209"/>
                  </a:lnTo>
                  <a:lnTo>
                    <a:pt x="868" y="207"/>
                  </a:lnTo>
                  <a:lnTo>
                    <a:pt x="868" y="198"/>
                  </a:lnTo>
                  <a:lnTo>
                    <a:pt x="871" y="196"/>
                  </a:lnTo>
                  <a:lnTo>
                    <a:pt x="868" y="194"/>
                  </a:lnTo>
                  <a:lnTo>
                    <a:pt x="868" y="190"/>
                  </a:lnTo>
                  <a:lnTo>
                    <a:pt x="866" y="188"/>
                  </a:lnTo>
                  <a:lnTo>
                    <a:pt x="862" y="190"/>
                  </a:lnTo>
                  <a:lnTo>
                    <a:pt x="858" y="192"/>
                  </a:lnTo>
                  <a:lnTo>
                    <a:pt x="858" y="198"/>
                  </a:lnTo>
                  <a:lnTo>
                    <a:pt x="858" y="200"/>
                  </a:lnTo>
                  <a:lnTo>
                    <a:pt x="858" y="202"/>
                  </a:lnTo>
                  <a:lnTo>
                    <a:pt x="856" y="202"/>
                  </a:lnTo>
                  <a:lnTo>
                    <a:pt x="854" y="200"/>
                  </a:lnTo>
                  <a:lnTo>
                    <a:pt x="854" y="200"/>
                  </a:lnTo>
                  <a:lnTo>
                    <a:pt x="852" y="202"/>
                  </a:lnTo>
                  <a:lnTo>
                    <a:pt x="852" y="205"/>
                  </a:lnTo>
                  <a:lnTo>
                    <a:pt x="849" y="200"/>
                  </a:lnTo>
                  <a:lnTo>
                    <a:pt x="847" y="196"/>
                  </a:lnTo>
                  <a:lnTo>
                    <a:pt x="845" y="192"/>
                  </a:lnTo>
                  <a:lnTo>
                    <a:pt x="843" y="192"/>
                  </a:lnTo>
                  <a:lnTo>
                    <a:pt x="841" y="192"/>
                  </a:lnTo>
                  <a:lnTo>
                    <a:pt x="837" y="192"/>
                  </a:lnTo>
                  <a:lnTo>
                    <a:pt x="833" y="192"/>
                  </a:lnTo>
                  <a:lnTo>
                    <a:pt x="830" y="192"/>
                  </a:lnTo>
                  <a:lnTo>
                    <a:pt x="822" y="190"/>
                  </a:lnTo>
                  <a:lnTo>
                    <a:pt x="816" y="192"/>
                  </a:lnTo>
                  <a:lnTo>
                    <a:pt x="816" y="196"/>
                  </a:lnTo>
                  <a:lnTo>
                    <a:pt x="814" y="198"/>
                  </a:lnTo>
                  <a:lnTo>
                    <a:pt x="812" y="198"/>
                  </a:lnTo>
                  <a:lnTo>
                    <a:pt x="809" y="198"/>
                  </a:lnTo>
                  <a:lnTo>
                    <a:pt x="801" y="207"/>
                  </a:lnTo>
                  <a:lnTo>
                    <a:pt x="797" y="209"/>
                  </a:lnTo>
                  <a:lnTo>
                    <a:pt x="795" y="209"/>
                  </a:lnTo>
                  <a:lnTo>
                    <a:pt x="788" y="213"/>
                  </a:lnTo>
                  <a:lnTo>
                    <a:pt x="786" y="213"/>
                  </a:lnTo>
                  <a:lnTo>
                    <a:pt x="782" y="215"/>
                  </a:lnTo>
                  <a:lnTo>
                    <a:pt x="782" y="217"/>
                  </a:lnTo>
                  <a:lnTo>
                    <a:pt x="776" y="217"/>
                  </a:lnTo>
                  <a:lnTo>
                    <a:pt x="774" y="219"/>
                  </a:lnTo>
                  <a:lnTo>
                    <a:pt x="769" y="219"/>
                  </a:lnTo>
                  <a:lnTo>
                    <a:pt x="767" y="221"/>
                  </a:lnTo>
                  <a:lnTo>
                    <a:pt x="765" y="221"/>
                  </a:lnTo>
                  <a:lnTo>
                    <a:pt x="759" y="226"/>
                  </a:lnTo>
                  <a:lnTo>
                    <a:pt x="755" y="228"/>
                  </a:lnTo>
                  <a:lnTo>
                    <a:pt x="748" y="226"/>
                  </a:lnTo>
                  <a:lnTo>
                    <a:pt x="746" y="228"/>
                  </a:lnTo>
                  <a:lnTo>
                    <a:pt x="736" y="230"/>
                  </a:lnTo>
                  <a:lnTo>
                    <a:pt x="731" y="236"/>
                  </a:lnTo>
                  <a:lnTo>
                    <a:pt x="729" y="236"/>
                  </a:lnTo>
                  <a:lnTo>
                    <a:pt x="723" y="238"/>
                  </a:lnTo>
                  <a:lnTo>
                    <a:pt x="721" y="242"/>
                  </a:lnTo>
                  <a:lnTo>
                    <a:pt x="725" y="242"/>
                  </a:lnTo>
                  <a:lnTo>
                    <a:pt x="727" y="242"/>
                  </a:lnTo>
                  <a:lnTo>
                    <a:pt x="723" y="245"/>
                  </a:lnTo>
                  <a:lnTo>
                    <a:pt x="723" y="245"/>
                  </a:lnTo>
                  <a:lnTo>
                    <a:pt x="725" y="249"/>
                  </a:lnTo>
                  <a:lnTo>
                    <a:pt x="725" y="251"/>
                  </a:lnTo>
                  <a:lnTo>
                    <a:pt x="719" y="253"/>
                  </a:lnTo>
                  <a:lnTo>
                    <a:pt x="719" y="255"/>
                  </a:lnTo>
                  <a:lnTo>
                    <a:pt x="723" y="255"/>
                  </a:lnTo>
                  <a:lnTo>
                    <a:pt x="727" y="255"/>
                  </a:lnTo>
                  <a:lnTo>
                    <a:pt x="729" y="251"/>
                  </a:lnTo>
                  <a:lnTo>
                    <a:pt x="731" y="251"/>
                  </a:lnTo>
                  <a:lnTo>
                    <a:pt x="736" y="253"/>
                  </a:lnTo>
                  <a:lnTo>
                    <a:pt x="738" y="257"/>
                  </a:lnTo>
                  <a:lnTo>
                    <a:pt x="738" y="261"/>
                  </a:lnTo>
                  <a:lnTo>
                    <a:pt x="742" y="264"/>
                  </a:lnTo>
                  <a:lnTo>
                    <a:pt x="742" y="264"/>
                  </a:lnTo>
                  <a:close/>
                  <a:moveTo>
                    <a:pt x="1121" y="487"/>
                  </a:moveTo>
                  <a:lnTo>
                    <a:pt x="1123" y="485"/>
                  </a:lnTo>
                  <a:lnTo>
                    <a:pt x="1128" y="487"/>
                  </a:lnTo>
                  <a:lnTo>
                    <a:pt x="1128" y="489"/>
                  </a:lnTo>
                  <a:lnTo>
                    <a:pt x="1126" y="489"/>
                  </a:lnTo>
                  <a:lnTo>
                    <a:pt x="1123" y="489"/>
                  </a:lnTo>
                  <a:lnTo>
                    <a:pt x="1121" y="487"/>
                  </a:lnTo>
                  <a:lnTo>
                    <a:pt x="1121" y="487"/>
                  </a:lnTo>
                  <a:close/>
                  <a:moveTo>
                    <a:pt x="1077" y="401"/>
                  </a:moveTo>
                  <a:lnTo>
                    <a:pt x="1075" y="396"/>
                  </a:lnTo>
                  <a:lnTo>
                    <a:pt x="1071" y="396"/>
                  </a:lnTo>
                  <a:lnTo>
                    <a:pt x="1071" y="398"/>
                  </a:lnTo>
                  <a:lnTo>
                    <a:pt x="1073" y="398"/>
                  </a:lnTo>
                  <a:lnTo>
                    <a:pt x="1075" y="401"/>
                  </a:lnTo>
                  <a:lnTo>
                    <a:pt x="1075" y="403"/>
                  </a:lnTo>
                  <a:lnTo>
                    <a:pt x="1069" y="403"/>
                  </a:lnTo>
                  <a:lnTo>
                    <a:pt x="1067" y="405"/>
                  </a:lnTo>
                  <a:lnTo>
                    <a:pt x="1069" y="407"/>
                  </a:lnTo>
                  <a:lnTo>
                    <a:pt x="1071" y="409"/>
                  </a:lnTo>
                  <a:lnTo>
                    <a:pt x="1071" y="409"/>
                  </a:lnTo>
                  <a:lnTo>
                    <a:pt x="1067" y="409"/>
                  </a:lnTo>
                  <a:lnTo>
                    <a:pt x="1060" y="409"/>
                  </a:lnTo>
                  <a:lnTo>
                    <a:pt x="1058" y="411"/>
                  </a:lnTo>
                  <a:lnTo>
                    <a:pt x="1056" y="415"/>
                  </a:lnTo>
                  <a:lnTo>
                    <a:pt x="1056" y="417"/>
                  </a:lnTo>
                  <a:lnTo>
                    <a:pt x="1056" y="417"/>
                  </a:lnTo>
                  <a:lnTo>
                    <a:pt x="1058" y="420"/>
                  </a:lnTo>
                  <a:lnTo>
                    <a:pt x="1056" y="422"/>
                  </a:lnTo>
                  <a:lnTo>
                    <a:pt x="1056" y="424"/>
                  </a:lnTo>
                  <a:lnTo>
                    <a:pt x="1058" y="424"/>
                  </a:lnTo>
                  <a:lnTo>
                    <a:pt x="1060" y="420"/>
                  </a:lnTo>
                  <a:lnTo>
                    <a:pt x="1060" y="422"/>
                  </a:lnTo>
                  <a:lnTo>
                    <a:pt x="1060" y="426"/>
                  </a:lnTo>
                  <a:lnTo>
                    <a:pt x="1060" y="426"/>
                  </a:lnTo>
                  <a:lnTo>
                    <a:pt x="1062" y="428"/>
                  </a:lnTo>
                  <a:lnTo>
                    <a:pt x="1064" y="428"/>
                  </a:lnTo>
                  <a:lnTo>
                    <a:pt x="1067" y="428"/>
                  </a:lnTo>
                  <a:lnTo>
                    <a:pt x="1067" y="432"/>
                  </a:lnTo>
                  <a:lnTo>
                    <a:pt x="1067" y="432"/>
                  </a:lnTo>
                  <a:lnTo>
                    <a:pt x="1069" y="430"/>
                  </a:lnTo>
                  <a:lnTo>
                    <a:pt x="1071" y="430"/>
                  </a:lnTo>
                  <a:lnTo>
                    <a:pt x="1071" y="436"/>
                  </a:lnTo>
                  <a:lnTo>
                    <a:pt x="1071" y="439"/>
                  </a:lnTo>
                  <a:lnTo>
                    <a:pt x="1075" y="436"/>
                  </a:lnTo>
                  <a:lnTo>
                    <a:pt x="1077" y="441"/>
                  </a:lnTo>
                  <a:lnTo>
                    <a:pt x="1079" y="441"/>
                  </a:lnTo>
                  <a:lnTo>
                    <a:pt x="1086" y="443"/>
                  </a:lnTo>
                  <a:lnTo>
                    <a:pt x="1088" y="443"/>
                  </a:lnTo>
                  <a:lnTo>
                    <a:pt x="1090" y="445"/>
                  </a:lnTo>
                  <a:lnTo>
                    <a:pt x="1092" y="443"/>
                  </a:lnTo>
                  <a:lnTo>
                    <a:pt x="1090" y="441"/>
                  </a:lnTo>
                  <a:lnTo>
                    <a:pt x="1094" y="439"/>
                  </a:lnTo>
                  <a:lnTo>
                    <a:pt x="1096" y="434"/>
                  </a:lnTo>
                  <a:lnTo>
                    <a:pt x="1094" y="430"/>
                  </a:lnTo>
                  <a:lnTo>
                    <a:pt x="1096" y="424"/>
                  </a:lnTo>
                  <a:lnTo>
                    <a:pt x="1098" y="424"/>
                  </a:lnTo>
                  <a:lnTo>
                    <a:pt x="1100" y="417"/>
                  </a:lnTo>
                  <a:lnTo>
                    <a:pt x="1100" y="411"/>
                  </a:lnTo>
                  <a:lnTo>
                    <a:pt x="1102" y="411"/>
                  </a:lnTo>
                  <a:lnTo>
                    <a:pt x="1100" y="407"/>
                  </a:lnTo>
                  <a:lnTo>
                    <a:pt x="1098" y="403"/>
                  </a:lnTo>
                  <a:lnTo>
                    <a:pt x="1098" y="398"/>
                  </a:lnTo>
                  <a:lnTo>
                    <a:pt x="1096" y="398"/>
                  </a:lnTo>
                  <a:lnTo>
                    <a:pt x="1096" y="394"/>
                  </a:lnTo>
                  <a:lnTo>
                    <a:pt x="1090" y="392"/>
                  </a:lnTo>
                  <a:lnTo>
                    <a:pt x="1086" y="394"/>
                  </a:lnTo>
                  <a:lnTo>
                    <a:pt x="1083" y="392"/>
                  </a:lnTo>
                  <a:lnTo>
                    <a:pt x="1077" y="392"/>
                  </a:lnTo>
                  <a:lnTo>
                    <a:pt x="1077" y="394"/>
                  </a:lnTo>
                  <a:lnTo>
                    <a:pt x="1079" y="398"/>
                  </a:lnTo>
                  <a:lnTo>
                    <a:pt x="1079" y="401"/>
                  </a:lnTo>
                  <a:lnTo>
                    <a:pt x="1077" y="401"/>
                  </a:lnTo>
                  <a:lnTo>
                    <a:pt x="1077" y="401"/>
                  </a:lnTo>
                  <a:close/>
                  <a:moveTo>
                    <a:pt x="1102" y="369"/>
                  </a:moveTo>
                  <a:lnTo>
                    <a:pt x="1100" y="367"/>
                  </a:lnTo>
                  <a:lnTo>
                    <a:pt x="1102" y="365"/>
                  </a:lnTo>
                  <a:lnTo>
                    <a:pt x="1104" y="365"/>
                  </a:lnTo>
                  <a:lnTo>
                    <a:pt x="1104" y="365"/>
                  </a:lnTo>
                  <a:lnTo>
                    <a:pt x="1102" y="369"/>
                  </a:lnTo>
                  <a:lnTo>
                    <a:pt x="1102" y="369"/>
                  </a:lnTo>
                  <a:close/>
                  <a:moveTo>
                    <a:pt x="1098" y="388"/>
                  </a:moveTo>
                  <a:lnTo>
                    <a:pt x="1098" y="386"/>
                  </a:lnTo>
                  <a:lnTo>
                    <a:pt x="1096" y="384"/>
                  </a:lnTo>
                  <a:lnTo>
                    <a:pt x="1096" y="382"/>
                  </a:lnTo>
                  <a:lnTo>
                    <a:pt x="1098" y="382"/>
                  </a:lnTo>
                  <a:lnTo>
                    <a:pt x="1098" y="377"/>
                  </a:lnTo>
                  <a:lnTo>
                    <a:pt x="1098" y="375"/>
                  </a:lnTo>
                  <a:lnTo>
                    <a:pt x="1104" y="375"/>
                  </a:lnTo>
                  <a:lnTo>
                    <a:pt x="1102" y="384"/>
                  </a:lnTo>
                  <a:lnTo>
                    <a:pt x="1100" y="388"/>
                  </a:lnTo>
                  <a:lnTo>
                    <a:pt x="1100" y="388"/>
                  </a:lnTo>
                  <a:lnTo>
                    <a:pt x="1098" y="388"/>
                  </a:lnTo>
                  <a:lnTo>
                    <a:pt x="1098" y="388"/>
                  </a:lnTo>
                  <a:close/>
                  <a:moveTo>
                    <a:pt x="1071" y="379"/>
                  </a:moveTo>
                  <a:lnTo>
                    <a:pt x="1069" y="377"/>
                  </a:lnTo>
                  <a:lnTo>
                    <a:pt x="1071" y="375"/>
                  </a:lnTo>
                  <a:lnTo>
                    <a:pt x="1075" y="375"/>
                  </a:lnTo>
                  <a:lnTo>
                    <a:pt x="1075" y="375"/>
                  </a:lnTo>
                  <a:lnTo>
                    <a:pt x="1073" y="377"/>
                  </a:lnTo>
                  <a:lnTo>
                    <a:pt x="1073" y="379"/>
                  </a:lnTo>
                  <a:lnTo>
                    <a:pt x="1071" y="379"/>
                  </a:lnTo>
                  <a:lnTo>
                    <a:pt x="1071" y="379"/>
                  </a:lnTo>
                  <a:close/>
                  <a:moveTo>
                    <a:pt x="1064" y="384"/>
                  </a:moveTo>
                  <a:lnTo>
                    <a:pt x="1062" y="384"/>
                  </a:lnTo>
                  <a:lnTo>
                    <a:pt x="1064" y="382"/>
                  </a:lnTo>
                  <a:lnTo>
                    <a:pt x="1067" y="382"/>
                  </a:lnTo>
                  <a:lnTo>
                    <a:pt x="1064" y="384"/>
                  </a:lnTo>
                  <a:lnTo>
                    <a:pt x="1064" y="384"/>
                  </a:lnTo>
                  <a:lnTo>
                    <a:pt x="1064" y="384"/>
                  </a:lnTo>
                  <a:close/>
                  <a:moveTo>
                    <a:pt x="1069" y="394"/>
                  </a:moveTo>
                  <a:lnTo>
                    <a:pt x="1071" y="390"/>
                  </a:lnTo>
                  <a:lnTo>
                    <a:pt x="1069" y="390"/>
                  </a:lnTo>
                  <a:lnTo>
                    <a:pt x="1069" y="386"/>
                  </a:lnTo>
                  <a:lnTo>
                    <a:pt x="1071" y="386"/>
                  </a:lnTo>
                  <a:lnTo>
                    <a:pt x="1073" y="388"/>
                  </a:lnTo>
                  <a:lnTo>
                    <a:pt x="1075" y="390"/>
                  </a:lnTo>
                  <a:lnTo>
                    <a:pt x="1071" y="394"/>
                  </a:lnTo>
                  <a:lnTo>
                    <a:pt x="1069" y="394"/>
                  </a:lnTo>
                  <a:lnTo>
                    <a:pt x="1069" y="394"/>
                  </a:lnTo>
                  <a:close/>
                  <a:moveTo>
                    <a:pt x="1062" y="396"/>
                  </a:moveTo>
                  <a:lnTo>
                    <a:pt x="1058" y="396"/>
                  </a:lnTo>
                  <a:lnTo>
                    <a:pt x="1058" y="390"/>
                  </a:lnTo>
                  <a:lnTo>
                    <a:pt x="1060" y="390"/>
                  </a:lnTo>
                  <a:lnTo>
                    <a:pt x="1062" y="388"/>
                  </a:lnTo>
                  <a:lnTo>
                    <a:pt x="1064" y="388"/>
                  </a:lnTo>
                  <a:lnTo>
                    <a:pt x="1067" y="388"/>
                  </a:lnTo>
                  <a:lnTo>
                    <a:pt x="1067" y="390"/>
                  </a:lnTo>
                  <a:lnTo>
                    <a:pt x="1067" y="392"/>
                  </a:lnTo>
                  <a:lnTo>
                    <a:pt x="1067" y="394"/>
                  </a:lnTo>
                  <a:lnTo>
                    <a:pt x="1064" y="394"/>
                  </a:lnTo>
                  <a:lnTo>
                    <a:pt x="1062" y="396"/>
                  </a:lnTo>
                  <a:lnTo>
                    <a:pt x="1062" y="396"/>
                  </a:lnTo>
                  <a:lnTo>
                    <a:pt x="1062" y="396"/>
                  </a:lnTo>
                  <a:close/>
                  <a:moveTo>
                    <a:pt x="1052" y="398"/>
                  </a:moveTo>
                  <a:lnTo>
                    <a:pt x="1050" y="396"/>
                  </a:lnTo>
                  <a:lnTo>
                    <a:pt x="1052" y="396"/>
                  </a:lnTo>
                  <a:lnTo>
                    <a:pt x="1054" y="396"/>
                  </a:lnTo>
                  <a:lnTo>
                    <a:pt x="1052" y="398"/>
                  </a:lnTo>
                  <a:lnTo>
                    <a:pt x="1052" y="398"/>
                  </a:lnTo>
                  <a:lnTo>
                    <a:pt x="1052" y="398"/>
                  </a:lnTo>
                  <a:close/>
                  <a:moveTo>
                    <a:pt x="1010" y="405"/>
                  </a:moveTo>
                  <a:lnTo>
                    <a:pt x="1008" y="403"/>
                  </a:lnTo>
                  <a:lnTo>
                    <a:pt x="1005" y="403"/>
                  </a:lnTo>
                  <a:lnTo>
                    <a:pt x="1001" y="401"/>
                  </a:lnTo>
                  <a:lnTo>
                    <a:pt x="1001" y="396"/>
                  </a:lnTo>
                  <a:lnTo>
                    <a:pt x="1003" y="394"/>
                  </a:lnTo>
                  <a:lnTo>
                    <a:pt x="1003" y="392"/>
                  </a:lnTo>
                  <a:lnTo>
                    <a:pt x="1005" y="390"/>
                  </a:lnTo>
                  <a:lnTo>
                    <a:pt x="1005" y="390"/>
                  </a:lnTo>
                  <a:lnTo>
                    <a:pt x="1008" y="392"/>
                  </a:lnTo>
                  <a:lnTo>
                    <a:pt x="1010" y="392"/>
                  </a:lnTo>
                  <a:lnTo>
                    <a:pt x="1008" y="390"/>
                  </a:lnTo>
                  <a:lnTo>
                    <a:pt x="1008" y="386"/>
                  </a:lnTo>
                  <a:lnTo>
                    <a:pt x="1005" y="386"/>
                  </a:lnTo>
                  <a:lnTo>
                    <a:pt x="1003" y="384"/>
                  </a:lnTo>
                  <a:lnTo>
                    <a:pt x="1003" y="382"/>
                  </a:lnTo>
                  <a:lnTo>
                    <a:pt x="1003" y="379"/>
                  </a:lnTo>
                  <a:lnTo>
                    <a:pt x="1003" y="379"/>
                  </a:lnTo>
                  <a:lnTo>
                    <a:pt x="1005" y="382"/>
                  </a:lnTo>
                  <a:lnTo>
                    <a:pt x="1008" y="382"/>
                  </a:lnTo>
                  <a:lnTo>
                    <a:pt x="1008" y="379"/>
                  </a:lnTo>
                  <a:lnTo>
                    <a:pt x="1010" y="377"/>
                  </a:lnTo>
                  <a:lnTo>
                    <a:pt x="1012" y="379"/>
                  </a:lnTo>
                  <a:lnTo>
                    <a:pt x="1018" y="379"/>
                  </a:lnTo>
                  <a:lnTo>
                    <a:pt x="1020" y="379"/>
                  </a:lnTo>
                  <a:lnTo>
                    <a:pt x="1018" y="377"/>
                  </a:lnTo>
                  <a:lnTo>
                    <a:pt x="1014" y="377"/>
                  </a:lnTo>
                  <a:lnTo>
                    <a:pt x="1016" y="377"/>
                  </a:lnTo>
                  <a:lnTo>
                    <a:pt x="1022" y="375"/>
                  </a:lnTo>
                  <a:lnTo>
                    <a:pt x="1027" y="373"/>
                  </a:lnTo>
                  <a:lnTo>
                    <a:pt x="1031" y="373"/>
                  </a:lnTo>
                  <a:lnTo>
                    <a:pt x="1035" y="373"/>
                  </a:lnTo>
                  <a:lnTo>
                    <a:pt x="1039" y="373"/>
                  </a:lnTo>
                  <a:lnTo>
                    <a:pt x="1037" y="371"/>
                  </a:lnTo>
                  <a:lnTo>
                    <a:pt x="1020" y="367"/>
                  </a:lnTo>
                  <a:lnTo>
                    <a:pt x="1016" y="367"/>
                  </a:lnTo>
                  <a:lnTo>
                    <a:pt x="1014" y="367"/>
                  </a:lnTo>
                  <a:lnTo>
                    <a:pt x="1008" y="367"/>
                  </a:lnTo>
                  <a:lnTo>
                    <a:pt x="1003" y="365"/>
                  </a:lnTo>
                  <a:lnTo>
                    <a:pt x="1001" y="365"/>
                  </a:lnTo>
                  <a:lnTo>
                    <a:pt x="999" y="365"/>
                  </a:lnTo>
                  <a:lnTo>
                    <a:pt x="995" y="365"/>
                  </a:lnTo>
                  <a:lnTo>
                    <a:pt x="993" y="365"/>
                  </a:lnTo>
                  <a:lnTo>
                    <a:pt x="993" y="365"/>
                  </a:lnTo>
                  <a:lnTo>
                    <a:pt x="989" y="365"/>
                  </a:lnTo>
                  <a:lnTo>
                    <a:pt x="989" y="363"/>
                  </a:lnTo>
                  <a:lnTo>
                    <a:pt x="989" y="358"/>
                  </a:lnTo>
                  <a:lnTo>
                    <a:pt x="991" y="361"/>
                  </a:lnTo>
                  <a:lnTo>
                    <a:pt x="993" y="358"/>
                  </a:lnTo>
                  <a:lnTo>
                    <a:pt x="995" y="358"/>
                  </a:lnTo>
                  <a:lnTo>
                    <a:pt x="997" y="358"/>
                  </a:lnTo>
                  <a:lnTo>
                    <a:pt x="997" y="356"/>
                  </a:lnTo>
                  <a:lnTo>
                    <a:pt x="997" y="354"/>
                  </a:lnTo>
                  <a:lnTo>
                    <a:pt x="999" y="352"/>
                  </a:lnTo>
                  <a:lnTo>
                    <a:pt x="1003" y="352"/>
                  </a:lnTo>
                  <a:lnTo>
                    <a:pt x="1005" y="350"/>
                  </a:lnTo>
                  <a:lnTo>
                    <a:pt x="1005" y="354"/>
                  </a:lnTo>
                  <a:lnTo>
                    <a:pt x="1008" y="354"/>
                  </a:lnTo>
                  <a:lnTo>
                    <a:pt x="1008" y="361"/>
                  </a:lnTo>
                  <a:lnTo>
                    <a:pt x="1010" y="361"/>
                  </a:lnTo>
                  <a:lnTo>
                    <a:pt x="1012" y="358"/>
                  </a:lnTo>
                  <a:lnTo>
                    <a:pt x="1010" y="356"/>
                  </a:lnTo>
                  <a:lnTo>
                    <a:pt x="1008" y="352"/>
                  </a:lnTo>
                  <a:lnTo>
                    <a:pt x="1010" y="350"/>
                  </a:lnTo>
                  <a:lnTo>
                    <a:pt x="1014" y="348"/>
                  </a:lnTo>
                  <a:lnTo>
                    <a:pt x="1014" y="346"/>
                  </a:lnTo>
                  <a:lnTo>
                    <a:pt x="1012" y="344"/>
                  </a:lnTo>
                  <a:lnTo>
                    <a:pt x="1012" y="339"/>
                  </a:lnTo>
                  <a:lnTo>
                    <a:pt x="1016" y="337"/>
                  </a:lnTo>
                  <a:lnTo>
                    <a:pt x="1016" y="335"/>
                  </a:lnTo>
                  <a:lnTo>
                    <a:pt x="1020" y="333"/>
                  </a:lnTo>
                  <a:lnTo>
                    <a:pt x="1018" y="331"/>
                  </a:lnTo>
                  <a:lnTo>
                    <a:pt x="1016" y="331"/>
                  </a:lnTo>
                  <a:lnTo>
                    <a:pt x="1014" y="331"/>
                  </a:lnTo>
                  <a:lnTo>
                    <a:pt x="1016" y="329"/>
                  </a:lnTo>
                  <a:lnTo>
                    <a:pt x="1018" y="325"/>
                  </a:lnTo>
                  <a:lnTo>
                    <a:pt x="1020" y="325"/>
                  </a:lnTo>
                  <a:lnTo>
                    <a:pt x="1024" y="323"/>
                  </a:lnTo>
                  <a:lnTo>
                    <a:pt x="1027" y="323"/>
                  </a:lnTo>
                  <a:lnTo>
                    <a:pt x="1027" y="327"/>
                  </a:lnTo>
                  <a:lnTo>
                    <a:pt x="1029" y="329"/>
                  </a:lnTo>
                  <a:lnTo>
                    <a:pt x="1029" y="331"/>
                  </a:lnTo>
                  <a:lnTo>
                    <a:pt x="1027" y="333"/>
                  </a:lnTo>
                  <a:lnTo>
                    <a:pt x="1029" y="337"/>
                  </a:lnTo>
                  <a:lnTo>
                    <a:pt x="1031" y="339"/>
                  </a:lnTo>
                  <a:lnTo>
                    <a:pt x="1033" y="350"/>
                  </a:lnTo>
                  <a:lnTo>
                    <a:pt x="1031" y="354"/>
                  </a:lnTo>
                  <a:lnTo>
                    <a:pt x="1031" y="356"/>
                  </a:lnTo>
                  <a:lnTo>
                    <a:pt x="1035" y="358"/>
                  </a:lnTo>
                  <a:lnTo>
                    <a:pt x="1039" y="354"/>
                  </a:lnTo>
                  <a:lnTo>
                    <a:pt x="1037" y="352"/>
                  </a:lnTo>
                  <a:lnTo>
                    <a:pt x="1037" y="346"/>
                  </a:lnTo>
                  <a:lnTo>
                    <a:pt x="1041" y="346"/>
                  </a:lnTo>
                  <a:lnTo>
                    <a:pt x="1041" y="342"/>
                  </a:lnTo>
                  <a:lnTo>
                    <a:pt x="1035" y="337"/>
                  </a:lnTo>
                  <a:lnTo>
                    <a:pt x="1035" y="335"/>
                  </a:lnTo>
                  <a:lnTo>
                    <a:pt x="1039" y="337"/>
                  </a:lnTo>
                  <a:lnTo>
                    <a:pt x="1043" y="339"/>
                  </a:lnTo>
                  <a:lnTo>
                    <a:pt x="1041" y="335"/>
                  </a:lnTo>
                  <a:lnTo>
                    <a:pt x="1037" y="331"/>
                  </a:lnTo>
                  <a:lnTo>
                    <a:pt x="1037" y="327"/>
                  </a:lnTo>
                  <a:lnTo>
                    <a:pt x="1037" y="325"/>
                  </a:lnTo>
                  <a:lnTo>
                    <a:pt x="1039" y="318"/>
                  </a:lnTo>
                  <a:lnTo>
                    <a:pt x="1041" y="318"/>
                  </a:lnTo>
                  <a:lnTo>
                    <a:pt x="1043" y="316"/>
                  </a:lnTo>
                  <a:lnTo>
                    <a:pt x="1045" y="314"/>
                  </a:lnTo>
                  <a:lnTo>
                    <a:pt x="1050" y="316"/>
                  </a:lnTo>
                  <a:lnTo>
                    <a:pt x="1050" y="316"/>
                  </a:lnTo>
                  <a:lnTo>
                    <a:pt x="1054" y="312"/>
                  </a:lnTo>
                  <a:lnTo>
                    <a:pt x="1054" y="312"/>
                  </a:lnTo>
                  <a:lnTo>
                    <a:pt x="1056" y="314"/>
                  </a:lnTo>
                  <a:lnTo>
                    <a:pt x="1056" y="316"/>
                  </a:lnTo>
                  <a:lnTo>
                    <a:pt x="1060" y="318"/>
                  </a:lnTo>
                  <a:lnTo>
                    <a:pt x="1062" y="316"/>
                  </a:lnTo>
                  <a:lnTo>
                    <a:pt x="1064" y="318"/>
                  </a:lnTo>
                  <a:lnTo>
                    <a:pt x="1062" y="327"/>
                  </a:lnTo>
                  <a:lnTo>
                    <a:pt x="1060" y="329"/>
                  </a:lnTo>
                  <a:lnTo>
                    <a:pt x="1060" y="333"/>
                  </a:lnTo>
                  <a:lnTo>
                    <a:pt x="1062" y="333"/>
                  </a:lnTo>
                  <a:lnTo>
                    <a:pt x="1064" y="331"/>
                  </a:lnTo>
                  <a:lnTo>
                    <a:pt x="1067" y="331"/>
                  </a:lnTo>
                  <a:lnTo>
                    <a:pt x="1069" y="329"/>
                  </a:lnTo>
                  <a:lnTo>
                    <a:pt x="1069" y="323"/>
                  </a:lnTo>
                  <a:lnTo>
                    <a:pt x="1071" y="320"/>
                  </a:lnTo>
                  <a:lnTo>
                    <a:pt x="1075" y="323"/>
                  </a:lnTo>
                  <a:lnTo>
                    <a:pt x="1077" y="323"/>
                  </a:lnTo>
                  <a:lnTo>
                    <a:pt x="1077" y="318"/>
                  </a:lnTo>
                  <a:lnTo>
                    <a:pt x="1077" y="316"/>
                  </a:lnTo>
                  <a:lnTo>
                    <a:pt x="1079" y="316"/>
                  </a:lnTo>
                  <a:lnTo>
                    <a:pt x="1081" y="320"/>
                  </a:lnTo>
                  <a:lnTo>
                    <a:pt x="1079" y="323"/>
                  </a:lnTo>
                  <a:lnTo>
                    <a:pt x="1081" y="325"/>
                  </a:lnTo>
                  <a:lnTo>
                    <a:pt x="1079" y="327"/>
                  </a:lnTo>
                  <a:lnTo>
                    <a:pt x="1077" y="327"/>
                  </a:lnTo>
                  <a:lnTo>
                    <a:pt x="1079" y="329"/>
                  </a:lnTo>
                  <a:lnTo>
                    <a:pt x="1083" y="331"/>
                  </a:lnTo>
                  <a:lnTo>
                    <a:pt x="1086" y="335"/>
                  </a:lnTo>
                  <a:lnTo>
                    <a:pt x="1083" y="337"/>
                  </a:lnTo>
                  <a:lnTo>
                    <a:pt x="1079" y="342"/>
                  </a:lnTo>
                  <a:lnTo>
                    <a:pt x="1077" y="346"/>
                  </a:lnTo>
                  <a:lnTo>
                    <a:pt x="1077" y="352"/>
                  </a:lnTo>
                  <a:lnTo>
                    <a:pt x="1075" y="354"/>
                  </a:lnTo>
                  <a:lnTo>
                    <a:pt x="1073" y="356"/>
                  </a:lnTo>
                  <a:lnTo>
                    <a:pt x="1069" y="361"/>
                  </a:lnTo>
                  <a:lnTo>
                    <a:pt x="1067" y="363"/>
                  </a:lnTo>
                  <a:lnTo>
                    <a:pt x="1062" y="367"/>
                  </a:lnTo>
                  <a:lnTo>
                    <a:pt x="1062" y="369"/>
                  </a:lnTo>
                  <a:lnTo>
                    <a:pt x="1062" y="373"/>
                  </a:lnTo>
                  <a:lnTo>
                    <a:pt x="1058" y="373"/>
                  </a:lnTo>
                  <a:lnTo>
                    <a:pt x="1056" y="371"/>
                  </a:lnTo>
                  <a:lnTo>
                    <a:pt x="1054" y="373"/>
                  </a:lnTo>
                  <a:lnTo>
                    <a:pt x="1056" y="375"/>
                  </a:lnTo>
                  <a:lnTo>
                    <a:pt x="1060" y="377"/>
                  </a:lnTo>
                  <a:lnTo>
                    <a:pt x="1060" y="379"/>
                  </a:lnTo>
                  <a:lnTo>
                    <a:pt x="1054" y="386"/>
                  </a:lnTo>
                  <a:lnTo>
                    <a:pt x="1054" y="388"/>
                  </a:lnTo>
                  <a:lnTo>
                    <a:pt x="1054" y="386"/>
                  </a:lnTo>
                  <a:lnTo>
                    <a:pt x="1054" y="384"/>
                  </a:lnTo>
                  <a:lnTo>
                    <a:pt x="1050" y="384"/>
                  </a:lnTo>
                  <a:lnTo>
                    <a:pt x="1048" y="384"/>
                  </a:lnTo>
                  <a:lnTo>
                    <a:pt x="1048" y="386"/>
                  </a:lnTo>
                  <a:lnTo>
                    <a:pt x="1045" y="388"/>
                  </a:lnTo>
                  <a:lnTo>
                    <a:pt x="1043" y="390"/>
                  </a:lnTo>
                  <a:lnTo>
                    <a:pt x="1039" y="392"/>
                  </a:lnTo>
                  <a:lnTo>
                    <a:pt x="1039" y="394"/>
                  </a:lnTo>
                  <a:lnTo>
                    <a:pt x="1041" y="396"/>
                  </a:lnTo>
                  <a:lnTo>
                    <a:pt x="1043" y="394"/>
                  </a:lnTo>
                  <a:lnTo>
                    <a:pt x="1043" y="396"/>
                  </a:lnTo>
                  <a:lnTo>
                    <a:pt x="1041" y="401"/>
                  </a:lnTo>
                  <a:lnTo>
                    <a:pt x="1041" y="401"/>
                  </a:lnTo>
                  <a:lnTo>
                    <a:pt x="1041" y="405"/>
                  </a:lnTo>
                  <a:lnTo>
                    <a:pt x="1041" y="407"/>
                  </a:lnTo>
                  <a:lnTo>
                    <a:pt x="1039" y="403"/>
                  </a:lnTo>
                  <a:lnTo>
                    <a:pt x="1037" y="398"/>
                  </a:lnTo>
                  <a:lnTo>
                    <a:pt x="1037" y="396"/>
                  </a:lnTo>
                  <a:lnTo>
                    <a:pt x="1035" y="398"/>
                  </a:lnTo>
                  <a:lnTo>
                    <a:pt x="1035" y="403"/>
                  </a:lnTo>
                  <a:lnTo>
                    <a:pt x="1037" y="405"/>
                  </a:lnTo>
                  <a:lnTo>
                    <a:pt x="1033" y="409"/>
                  </a:lnTo>
                  <a:lnTo>
                    <a:pt x="1022" y="407"/>
                  </a:lnTo>
                  <a:lnTo>
                    <a:pt x="1022" y="405"/>
                  </a:lnTo>
                  <a:lnTo>
                    <a:pt x="1020" y="403"/>
                  </a:lnTo>
                  <a:lnTo>
                    <a:pt x="1018" y="405"/>
                  </a:lnTo>
                  <a:lnTo>
                    <a:pt x="1016" y="405"/>
                  </a:lnTo>
                  <a:lnTo>
                    <a:pt x="1016" y="403"/>
                  </a:lnTo>
                  <a:lnTo>
                    <a:pt x="1018" y="398"/>
                  </a:lnTo>
                  <a:lnTo>
                    <a:pt x="1014" y="401"/>
                  </a:lnTo>
                  <a:lnTo>
                    <a:pt x="1012" y="405"/>
                  </a:lnTo>
                  <a:lnTo>
                    <a:pt x="1010" y="405"/>
                  </a:lnTo>
                  <a:lnTo>
                    <a:pt x="1010" y="405"/>
                  </a:lnTo>
                  <a:close/>
                  <a:moveTo>
                    <a:pt x="750" y="295"/>
                  </a:moveTo>
                  <a:lnTo>
                    <a:pt x="748" y="293"/>
                  </a:lnTo>
                  <a:lnTo>
                    <a:pt x="750" y="289"/>
                  </a:lnTo>
                  <a:lnTo>
                    <a:pt x="759" y="283"/>
                  </a:lnTo>
                  <a:lnTo>
                    <a:pt x="765" y="280"/>
                  </a:lnTo>
                  <a:lnTo>
                    <a:pt x="767" y="278"/>
                  </a:lnTo>
                  <a:lnTo>
                    <a:pt x="771" y="278"/>
                  </a:lnTo>
                  <a:lnTo>
                    <a:pt x="776" y="274"/>
                  </a:lnTo>
                  <a:lnTo>
                    <a:pt x="782" y="274"/>
                  </a:lnTo>
                  <a:lnTo>
                    <a:pt x="784" y="272"/>
                  </a:lnTo>
                  <a:lnTo>
                    <a:pt x="786" y="272"/>
                  </a:lnTo>
                  <a:lnTo>
                    <a:pt x="793" y="270"/>
                  </a:lnTo>
                  <a:lnTo>
                    <a:pt x="795" y="272"/>
                  </a:lnTo>
                  <a:lnTo>
                    <a:pt x="795" y="274"/>
                  </a:lnTo>
                  <a:lnTo>
                    <a:pt x="788" y="278"/>
                  </a:lnTo>
                  <a:lnTo>
                    <a:pt x="782" y="283"/>
                  </a:lnTo>
                  <a:lnTo>
                    <a:pt x="769" y="291"/>
                  </a:lnTo>
                  <a:lnTo>
                    <a:pt x="767" y="295"/>
                  </a:lnTo>
                  <a:lnTo>
                    <a:pt x="763" y="297"/>
                  </a:lnTo>
                  <a:lnTo>
                    <a:pt x="761" y="297"/>
                  </a:lnTo>
                  <a:lnTo>
                    <a:pt x="759" y="299"/>
                  </a:lnTo>
                  <a:lnTo>
                    <a:pt x="757" y="299"/>
                  </a:lnTo>
                  <a:lnTo>
                    <a:pt x="755" y="295"/>
                  </a:lnTo>
                  <a:lnTo>
                    <a:pt x="753" y="295"/>
                  </a:lnTo>
                  <a:lnTo>
                    <a:pt x="750" y="295"/>
                  </a:lnTo>
                  <a:lnTo>
                    <a:pt x="750" y="295"/>
                  </a:lnTo>
                  <a:close/>
                  <a:moveTo>
                    <a:pt x="942" y="377"/>
                  </a:moveTo>
                  <a:lnTo>
                    <a:pt x="942" y="375"/>
                  </a:lnTo>
                  <a:lnTo>
                    <a:pt x="942" y="373"/>
                  </a:lnTo>
                  <a:lnTo>
                    <a:pt x="946" y="373"/>
                  </a:lnTo>
                  <a:lnTo>
                    <a:pt x="949" y="369"/>
                  </a:lnTo>
                  <a:lnTo>
                    <a:pt x="949" y="367"/>
                  </a:lnTo>
                  <a:lnTo>
                    <a:pt x="955" y="365"/>
                  </a:lnTo>
                  <a:lnTo>
                    <a:pt x="955" y="363"/>
                  </a:lnTo>
                  <a:lnTo>
                    <a:pt x="959" y="363"/>
                  </a:lnTo>
                  <a:lnTo>
                    <a:pt x="959" y="367"/>
                  </a:lnTo>
                  <a:lnTo>
                    <a:pt x="959" y="369"/>
                  </a:lnTo>
                  <a:lnTo>
                    <a:pt x="959" y="373"/>
                  </a:lnTo>
                  <a:lnTo>
                    <a:pt x="959" y="377"/>
                  </a:lnTo>
                  <a:lnTo>
                    <a:pt x="955" y="382"/>
                  </a:lnTo>
                  <a:lnTo>
                    <a:pt x="953" y="379"/>
                  </a:lnTo>
                  <a:lnTo>
                    <a:pt x="951" y="382"/>
                  </a:lnTo>
                  <a:lnTo>
                    <a:pt x="946" y="382"/>
                  </a:lnTo>
                  <a:lnTo>
                    <a:pt x="946" y="379"/>
                  </a:lnTo>
                  <a:lnTo>
                    <a:pt x="942" y="377"/>
                  </a:lnTo>
                  <a:lnTo>
                    <a:pt x="942" y="377"/>
                  </a:lnTo>
                  <a:close/>
                  <a:moveTo>
                    <a:pt x="788" y="371"/>
                  </a:moveTo>
                  <a:lnTo>
                    <a:pt x="790" y="367"/>
                  </a:lnTo>
                  <a:lnTo>
                    <a:pt x="790" y="365"/>
                  </a:lnTo>
                  <a:lnTo>
                    <a:pt x="790" y="358"/>
                  </a:lnTo>
                  <a:lnTo>
                    <a:pt x="797" y="356"/>
                  </a:lnTo>
                  <a:lnTo>
                    <a:pt x="803" y="358"/>
                  </a:lnTo>
                  <a:lnTo>
                    <a:pt x="805" y="356"/>
                  </a:lnTo>
                  <a:lnTo>
                    <a:pt x="809" y="356"/>
                  </a:lnTo>
                  <a:lnTo>
                    <a:pt x="814" y="356"/>
                  </a:lnTo>
                  <a:lnTo>
                    <a:pt x="818" y="354"/>
                  </a:lnTo>
                  <a:lnTo>
                    <a:pt x="824" y="354"/>
                  </a:lnTo>
                  <a:lnTo>
                    <a:pt x="830" y="356"/>
                  </a:lnTo>
                  <a:lnTo>
                    <a:pt x="837" y="356"/>
                  </a:lnTo>
                  <a:lnTo>
                    <a:pt x="839" y="356"/>
                  </a:lnTo>
                  <a:lnTo>
                    <a:pt x="841" y="354"/>
                  </a:lnTo>
                  <a:lnTo>
                    <a:pt x="852" y="354"/>
                  </a:lnTo>
                  <a:lnTo>
                    <a:pt x="852" y="352"/>
                  </a:lnTo>
                  <a:lnTo>
                    <a:pt x="856" y="350"/>
                  </a:lnTo>
                  <a:lnTo>
                    <a:pt x="854" y="348"/>
                  </a:lnTo>
                  <a:lnTo>
                    <a:pt x="852" y="350"/>
                  </a:lnTo>
                  <a:lnTo>
                    <a:pt x="845" y="350"/>
                  </a:lnTo>
                  <a:lnTo>
                    <a:pt x="845" y="348"/>
                  </a:lnTo>
                  <a:lnTo>
                    <a:pt x="839" y="350"/>
                  </a:lnTo>
                  <a:lnTo>
                    <a:pt x="835" y="350"/>
                  </a:lnTo>
                  <a:lnTo>
                    <a:pt x="835" y="348"/>
                  </a:lnTo>
                  <a:lnTo>
                    <a:pt x="833" y="346"/>
                  </a:lnTo>
                  <a:lnTo>
                    <a:pt x="828" y="348"/>
                  </a:lnTo>
                  <a:lnTo>
                    <a:pt x="824" y="348"/>
                  </a:lnTo>
                  <a:lnTo>
                    <a:pt x="822" y="350"/>
                  </a:lnTo>
                  <a:lnTo>
                    <a:pt x="820" y="348"/>
                  </a:lnTo>
                  <a:lnTo>
                    <a:pt x="816" y="348"/>
                  </a:lnTo>
                  <a:lnTo>
                    <a:pt x="812" y="348"/>
                  </a:lnTo>
                  <a:lnTo>
                    <a:pt x="812" y="344"/>
                  </a:lnTo>
                  <a:lnTo>
                    <a:pt x="816" y="339"/>
                  </a:lnTo>
                  <a:lnTo>
                    <a:pt x="820" y="337"/>
                  </a:lnTo>
                  <a:lnTo>
                    <a:pt x="818" y="337"/>
                  </a:lnTo>
                  <a:lnTo>
                    <a:pt x="814" y="337"/>
                  </a:lnTo>
                  <a:lnTo>
                    <a:pt x="809" y="342"/>
                  </a:lnTo>
                  <a:lnTo>
                    <a:pt x="807" y="337"/>
                  </a:lnTo>
                  <a:lnTo>
                    <a:pt x="807" y="337"/>
                  </a:lnTo>
                  <a:lnTo>
                    <a:pt x="805" y="342"/>
                  </a:lnTo>
                  <a:lnTo>
                    <a:pt x="799" y="346"/>
                  </a:lnTo>
                  <a:lnTo>
                    <a:pt x="799" y="348"/>
                  </a:lnTo>
                  <a:lnTo>
                    <a:pt x="795" y="348"/>
                  </a:lnTo>
                  <a:lnTo>
                    <a:pt x="790" y="346"/>
                  </a:lnTo>
                  <a:lnTo>
                    <a:pt x="790" y="342"/>
                  </a:lnTo>
                  <a:lnTo>
                    <a:pt x="793" y="339"/>
                  </a:lnTo>
                  <a:lnTo>
                    <a:pt x="788" y="339"/>
                  </a:lnTo>
                  <a:lnTo>
                    <a:pt x="788" y="339"/>
                  </a:lnTo>
                  <a:lnTo>
                    <a:pt x="786" y="344"/>
                  </a:lnTo>
                  <a:lnTo>
                    <a:pt x="784" y="346"/>
                  </a:lnTo>
                  <a:lnTo>
                    <a:pt x="780" y="344"/>
                  </a:lnTo>
                  <a:lnTo>
                    <a:pt x="780" y="339"/>
                  </a:lnTo>
                  <a:lnTo>
                    <a:pt x="776" y="335"/>
                  </a:lnTo>
                  <a:lnTo>
                    <a:pt x="778" y="333"/>
                  </a:lnTo>
                  <a:lnTo>
                    <a:pt x="776" y="333"/>
                  </a:lnTo>
                  <a:lnTo>
                    <a:pt x="776" y="335"/>
                  </a:lnTo>
                  <a:lnTo>
                    <a:pt x="774" y="335"/>
                  </a:lnTo>
                  <a:lnTo>
                    <a:pt x="769" y="331"/>
                  </a:lnTo>
                  <a:lnTo>
                    <a:pt x="761" y="327"/>
                  </a:lnTo>
                  <a:lnTo>
                    <a:pt x="761" y="325"/>
                  </a:lnTo>
                  <a:lnTo>
                    <a:pt x="767" y="325"/>
                  </a:lnTo>
                  <a:lnTo>
                    <a:pt x="767" y="320"/>
                  </a:lnTo>
                  <a:lnTo>
                    <a:pt x="765" y="318"/>
                  </a:lnTo>
                  <a:lnTo>
                    <a:pt x="771" y="312"/>
                  </a:lnTo>
                  <a:lnTo>
                    <a:pt x="776" y="312"/>
                  </a:lnTo>
                  <a:lnTo>
                    <a:pt x="778" y="312"/>
                  </a:lnTo>
                  <a:lnTo>
                    <a:pt x="786" y="312"/>
                  </a:lnTo>
                  <a:lnTo>
                    <a:pt x="790" y="314"/>
                  </a:lnTo>
                  <a:lnTo>
                    <a:pt x="795" y="316"/>
                  </a:lnTo>
                  <a:lnTo>
                    <a:pt x="799" y="314"/>
                  </a:lnTo>
                  <a:lnTo>
                    <a:pt x="803" y="314"/>
                  </a:lnTo>
                  <a:lnTo>
                    <a:pt x="807" y="310"/>
                  </a:lnTo>
                  <a:lnTo>
                    <a:pt x="805" y="308"/>
                  </a:lnTo>
                  <a:lnTo>
                    <a:pt x="803" y="306"/>
                  </a:lnTo>
                  <a:lnTo>
                    <a:pt x="799" y="306"/>
                  </a:lnTo>
                  <a:lnTo>
                    <a:pt x="795" y="308"/>
                  </a:lnTo>
                  <a:lnTo>
                    <a:pt x="788" y="306"/>
                  </a:lnTo>
                  <a:lnTo>
                    <a:pt x="784" y="306"/>
                  </a:lnTo>
                  <a:lnTo>
                    <a:pt x="782" y="304"/>
                  </a:lnTo>
                  <a:lnTo>
                    <a:pt x="788" y="297"/>
                  </a:lnTo>
                  <a:lnTo>
                    <a:pt x="793" y="293"/>
                  </a:lnTo>
                  <a:lnTo>
                    <a:pt x="797" y="291"/>
                  </a:lnTo>
                  <a:lnTo>
                    <a:pt x="799" y="293"/>
                  </a:lnTo>
                  <a:lnTo>
                    <a:pt x="807" y="291"/>
                  </a:lnTo>
                  <a:lnTo>
                    <a:pt x="816" y="293"/>
                  </a:lnTo>
                  <a:lnTo>
                    <a:pt x="820" y="293"/>
                  </a:lnTo>
                  <a:lnTo>
                    <a:pt x="822" y="293"/>
                  </a:lnTo>
                  <a:lnTo>
                    <a:pt x="822" y="291"/>
                  </a:lnTo>
                  <a:lnTo>
                    <a:pt x="820" y="291"/>
                  </a:lnTo>
                  <a:lnTo>
                    <a:pt x="816" y="289"/>
                  </a:lnTo>
                  <a:lnTo>
                    <a:pt x="812" y="289"/>
                  </a:lnTo>
                  <a:lnTo>
                    <a:pt x="803" y="287"/>
                  </a:lnTo>
                  <a:lnTo>
                    <a:pt x="801" y="283"/>
                  </a:lnTo>
                  <a:lnTo>
                    <a:pt x="805" y="278"/>
                  </a:lnTo>
                  <a:lnTo>
                    <a:pt x="807" y="276"/>
                  </a:lnTo>
                  <a:lnTo>
                    <a:pt x="809" y="274"/>
                  </a:lnTo>
                  <a:lnTo>
                    <a:pt x="812" y="274"/>
                  </a:lnTo>
                  <a:lnTo>
                    <a:pt x="818" y="272"/>
                  </a:lnTo>
                  <a:lnTo>
                    <a:pt x="820" y="272"/>
                  </a:lnTo>
                  <a:lnTo>
                    <a:pt x="822" y="274"/>
                  </a:lnTo>
                  <a:lnTo>
                    <a:pt x="826" y="274"/>
                  </a:lnTo>
                  <a:lnTo>
                    <a:pt x="830" y="276"/>
                  </a:lnTo>
                  <a:lnTo>
                    <a:pt x="833" y="278"/>
                  </a:lnTo>
                  <a:lnTo>
                    <a:pt x="830" y="274"/>
                  </a:lnTo>
                  <a:lnTo>
                    <a:pt x="826" y="272"/>
                  </a:lnTo>
                  <a:lnTo>
                    <a:pt x="826" y="268"/>
                  </a:lnTo>
                  <a:lnTo>
                    <a:pt x="824" y="266"/>
                  </a:lnTo>
                  <a:lnTo>
                    <a:pt x="826" y="264"/>
                  </a:lnTo>
                  <a:lnTo>
                    <a:pt x="837" y="261"/>
                  </a:lnTo>
                  <a:lnTo>
                    <a:pt x="841" y="264"/>
                  </a:lnTo>
                  <a:lnTo>
                    <a:pt x="847" y="264"/>
                  </a:lnTo>
                  <a:lnTo>
                    <a:pt x="852" y="266"/>
                  </a:lnTo>
                  <a:lnTo>
                    <a:pt x="852" y="272"/>
                  </a:lnTo>
                  <a:lnTo>
                    <a:pt x="849" y="274"/>
                  </a:lnTo>
                  <a:lnTo>
                    <a:pt x="845" y="278"/>
                  </a:lnTo>
                  <a:lnTo>
                    <a:pt x="847" y="283"/>
                  </a:lnTo>
                  <a:lnTo>
                    <a:pt x="856" y="283"/>
                  </a:lnTo>
                  <a:lnTo>
                    <a:pt x="858" y="280"/>
                  </a:lnTo>
                  <a:lnTo>
                    <a:pt x="860" y="283"/>
                  </a:lnTo>
                  <a:lnTo>
                    <a:pt x="862" y="283"/>
                  </a:lnTo>
                  <a:lnTo>
                    <a:pt x="864" y="285"/>
                  </a:lnTo>
                  <a:lnTo>
                    <a:pt x="864" y="287"/>
                  </a:lnTo>
                  <a:lnTo>
                    <a:pt x="866" y="289"/>
                  </a:lnTo>
                  <a:lnTo>
                    <a:pt x="866" y="291"/>
                  </a:lnTo>
                  <a:lnTo>
                    <a:pt x="864" y="293"/>
                  </a:lnTo>
                  <a:lnTo>
                    <a:pt x="862" y="295"/>
                  </a:lnTo>
                  <a:lnTo>
                    <a:pt x="866" y="299"/>
                  </a:lnTo>
                  <a:lnTo>
                    <a:pt x="866" y="308"/>
                  </a:lnTo>
                  <a:lnTo>
                    <a:pt x="864" y="310"/>
                  </a:lnTo>
                  <a:lnTo>
                    <a:pt x="860" y="310"/>
                  </a:lnTo>
                  <a:lnTo>
                    <a:pt x="858" y="312"/>
                  </a:lnTo>
                  <a:lnTo>
                    <a:pt x="858" y="314"/>
                  </a:lnTo>
                  <a:lnTo>
                    <a:pt x="862" y="312"/>
                  </a:lnTo>
                  <a:lnTo>
                    <a:pt x="866" y="314"/>
                  </a:lnTo>
                  <a:lnTo>
                    <a:pt x="868" y="314"/>
                  </a:lnTo>
                  <a:lnTo>
                    <a:pt x="866" y="323"/>
                  </a:lnTo>
                  <a:lnTo>
                    <a:pt x="864" y="325"/>
                  </a:lnTo>
                  <a:lnTo>
                    <a:pt x="862" y="333"/>
                  </a:lnTo>
                  <a:lnTo>
                    <a:pt x="864" y="333"/>
                  </a:lnTo>
                  <a:lnTo>
                    <a:pt x="871" y="333"/>
                  </a:lnTo>
                  <a:lnTo>
                    <a:pt x="873" y="329"/>
                  </a:lnTo>
                  <a:lnTo>
                    <a:pt x="873" y="331"/>
                  </a:lnTo>
                  <a:lnTo>
                    <a:pt x="875" y="335"/>
                  </a:lnTo>
                  <a:lnTo>
                    <a:pt x="879" y="335"/>
                  </a:lnTo>
                  <a:lnTo>
                    <a:pt x="881" y="335"/>
                  </a:lnTo>
                  <a:lnTo>
                    <a:pt x="887" y="337"/>
                  </a:lnTo>
                  <a:lnTo>
                    <a:pt x="892" y="342"/>
                  </a:lnTo>
                  <a:lnTo>
                    <a:pt x="894" y="339"/>
                  </a:lnTo>
                  <a:lnTo>
                    <a:pt x="894" y="337"/>
                  </a:lnTo>
                  <a:lnTo>
                    <a:pt x="892" y="335"/>
                  </a:lnTo>
                  <a:lnTo>
                    <a:pt x="898" y="333"/>
                  </a:lnTo>
                  <a:lnTo>
                    <a:pt x="896" y="327"/>
                  </a:lnTo>
                  <a:lnTo>
                    <a:pt x="894" y="323"/>
                  </a:lnTo>
                  <a:lnTo>
                    <a:pt x="894" y="320"/>
                  </a:lnTo>
                  <a:lnTo>
                    <a:pt x="892" y="316"/>
                  </a:lnTo>
                  <a:lnTo>
                    <a:pt x="894" y="314"/>
                  </a:lnTo>
                  <a:lnTo>
                    <a:pt x="896" y="314"/>
                  </a:lnTo>
                  <a:lnTo>
                    <a:pt x="900" y="312"/>
                  </a:lnTo>
                  <a:lnTo>
                    <a:pt x="904" y="312"/>
                  </a:lnTo>
                  <a:lnTo>
                    <a:pt x="906" y="308"/>
                  </a:lnTo>
                  <a:lnTo>
                    <a:pt x="904" y="302"/>
                  </a:lnTo>
                  <a:lnTo>
                    <a:pt x="902" y="299"/>
                  </a:lnTo>
                  <a:lnTo>
                    <a:pt x="902" y="295"/>
                  </a:lnTo>
                  <a:lnTo>
                    <a:pt x="900" y="289"/>
                  </a:lnTo>
                  <a:lnTo>
                    <a:pt x="904" y="285"/>
                  </a:lnTo>
                  <a:lnTo>
                    <a:pt x="908" y="283"/>
                  </a:lnTo>
                  <a:lnTo>
                    <a:pt x="911" y="283"/>
                  </a:lnTo>
                  <a:lnTo>
                    <a:pt x="915" y="285"/>
                  </a:lnTo>
                  <a:lnTo>
                    <a:pt x="913" y="280"/>
                  </a:lnTo>
                  <a:lnTo>
                    <a:pt x="915" y="278"/>
                  </a:lnTo>
                  <a:lnTo>
                    <a:pt x="919" y="276"/>
                  </a:lnTo>
                  <a:lnTo>
                    <a:pt x="927" y="268"/>
                  </a:lnTo>
                  <a:lnTo>
                    <a:pt x="930" y="268"/>
                  </a:lnTo>
                  <a:lnTo>
                    <a:pt x="936" y="272"/>
                  </a:lnTo>
                  <a:lnTo>
                    <a:pt x="936" y="274"/>
                  </a:lnTo>
                  <a:lnTo>
                    <a:pt x="936" y="276"/>
                  </a:lnTo>
                  <a:lnTo>
                    <a:pt x="936" y="278"/>
                  </a:lnTo>
                  <a:lnTo>
                    <a:pt x="932" y="278"/>
                  </a:lnTo>
                  <a:lnTo>
                    <a:pt x="930" y="280"/>
                  </a:lnTo>
                  <a:lnTo>
                    <a:pt x="930" y="285"/>
                  </a:lnTo>
                  <a:lnTo>
                    <a:pt x="930" y="289"/>
                  </a:lnTo>
                  <a:lnTo>
                    <a:pt x="930" y="293"/>
                  </a:lnTo>
                  <a:lnTo>
                    <a:pt x="930" y="295"/>
                  </a:lnTo>
                  <a:lnTo>
                    <a:pt x="930" y="304"/>
                  </a:lnTo>
                  <a:lnTo>
                    <a:pt x="927" y="306"/>
                  </a:lnTo>
                  <a:lnTo>
                    <a:pt x="925" y="306"/>
                  </a:lnTo>
                  <a:lnTo>
                    <a:pt x="921" y="312"/>
                  </a:lnTo>
                  <a:lnTo>
                    <a:pt x="917" y="314"/>
                  </a:lnTo>
                  <a:lnTo>
                    <a:pt x="917" y="314"/>
                  </a:lnTo>
                  <a:lnTo>
                    <a:pt x="919" y="314"/>
                  </a:lnTo>
                  <a:lnTo>
                    <a:pt x="923" y="314"/>
                  </a:lnTo>
                  <a:lnTo>
                    <a:pt x="927" y="314"/>
                  </a:lnTo>
                  <a:lnTo>
                    <a:pt x="930" y="316"/>
                  </a:lnTo>
                  <a:lnTo>
                    <a:pt x="927" y="320"/>
                  </a:lnTo>
                  <a:lnTo>
                    <a:pt x="921" y="325"/>
                  </a:lnTo>
                  <a:lnTo>
                    <a:pt x="915" y="329"/>
                  </a:lnTo>
                  <a:lnTo>
                    <a:pt x="913" y="333"/>
                  </a:lnTo>
                  <a:lnTo>
                    <a:pt x="915" y="335"/>
                  </a:lnTo>
                  <a:lnTo>
                    <a:pt x="917" y="331"/>
                  </a:lnTo>
                  <a:lnTo>
                    <a:pt x="923" y="327"/>
                  </a:lnTo>
                  <a:lnTo>
                    <a:pt x="927" y="325"/>
                  </a:lnTo>
                  <a:lnTo>
                    <a:pt x="930" y="325"/>
                  </a:lnTo>
                  <a:lnTo>
                    <a:pt x="934" y="327"/>
                  </a:lnTo>
                  <a:lnTo>
                    <a:pt x="934" y="331"/>
                  </a:lnTo>
                  <a:lnTo>
                    <a:pt x="930" y="337"/>
                  </a:lnTo>
                  <a:lnTo>
                    <a:pt x="932" y="339"/>
                  </a:lnTo>
                  <a:lnTo>
                    <a:pt x="936" y="335"/>
                  </a:lnTo>
                  <a:lnTo>
                    <a:pt x="938" y="335"/>
                  </a:lnTo>
                  <a:lnTo>
                    <a:pt x="940" y="333"/>
                  </a:lnTo>
                  <a:lnTo>
                    <a:pt x="938" y="333"/>
                  </a:lnTo>
                  <a:lnTo>
                    <a:pt x="940" y="329"/>
                  </a:lnTo>
                  <a:lnTo>
                    <a:pt x="940" y="325"/>
                  </a:lnTo>
                  <a:lnTo>
                    <a:pt x="946" y="320"/>
                  </a:lnTo>
                  <a:lnTo>
                    <a:pt x="951" y="320"/>
                  </a:lnTo>
                  <a:lnTo>
                    <a:pt x="955" y="325"/>
                  </a:lnTo>
                  <a:lnTo>
                    <a:pt x="957" y="331"/>
                  </a:lnTo>
                  <a:lnTo>
                    <a:pt x="959" y="333"/>
                  </a:lnTo>
                  <a:lnTo>
                    <a:pt x="957" y="339"/>
                  </a:lnTo>
                  <a:lnTo>
                    <a:pt x="953" y="348"/>
                  </a:lnTo>
                  <a:lnTo>
                    <a:pt x="949" y="352"/>
                  </a:lnTo>
                  <a:lnTo>
                    <a:pt x="944" y="354"/>
                  </a:lnTo>
                  <a:lnTo>
                    <a:pt x="942" y="354"/>
                  </a:lnTo>
                  <a:lnTo>
                    <a:pt x="940" y="356"/>
                  </a:lnTo>
                  <a:lnTo>
                    <a:pt x="940" y="358"/>
                  </a:lnTo>
                  <a:lnTo>
                    <a:pt x="936" y="365"/>
                  </a:lnTo>
                  <a:lnTo>
                    <a:pt x="934" y="365"/>
                  </a:lnTo>
                  <a:lnTo>
                    <a:pt x="930" y="367"/>
                  </a:lnTo>
                  <a:lnTo>
                    <a:pt x="930" y="371"/>
                  </a:lnTo>
                  <a:lnTo>
                    <a:pt x="930" y="373"/>
                  </a:lnTo>
                  <a:lnTo>
                    <a:pt x="925" y="373"/>
                  </a:lnTo>
                  <a:lnTo>
                    <a:pt x="925" y="373"/>
                  </a:lnTo>
                  <a:lnTo>
                    <a:pt x="925" y="375"/>
                  </a:lnTo>
                  <a:lnTo>
                    <a:pt x="923" y="377"/>
                  </a:lnTo>
                  <a:lnTo>
                    <a:pt x="919" y="375"/>
                  </a:lnTo>
                  <a:lnTo>
                    <a:pt x="917" y="375"/>
                  </a:lnTo>
                  <a:lnTo>
                    <a:pt x="913" y="375"/>
                  </a:lnTo>
                  <a:lnTo>
                    <a:pt x="906" y="379"/>
                  </a:lnTo>
                  <a:lnTo>
                    <a:pt x="902" y="379"/>
                  </a:lnTo>
                  <a:lnTo>
                    <a:pt x="896" y="377"/>
                  </a:lnTo>
                  <a:lnTo>
                    <a:pt x="896" y="375"/>
                  </a:lnTo>
                  <a:lnTo>
                    <a:pt x="898" y="371"/>
                  </a:lnTo>
                  <a:lnTo>
                    <a:pt x="898" y="369"/>
                  </a:lnTo>
                  <a:lnTo>
                    <a:pt x="896" y="369"/>
                  </a:lnTo>
                  <a:lnTo>
                    <a:pt x="892" y="371"/>
                  </a:lnTo>
                  <a:lnTo>
                    <a:pt x="892" y="373"/>
                  </a:lnTo>
                  <a:lnTo>
                    <a:pt x="887" y="375"/>
                  </a:lnTo>
                  <a:lnTo>
                    <a:pt x="883" y="373"/>
                  </a:lnTo>
                  <a:lnTo>
                    <a:pt x="883" y="371"/>
                  </a:lnTo>
                  <a:lnTo>
                    <a:pt x="885" y="369"/>
                  </a:lnTo>
                  <a:lnTo>
                    <a:pt x="883" y="365"/>
                  </a:lnTo>
                  <a:lnTo>
                    <a:pt x="881" y="365"/>
                  </a:lnTo>
                  <a:lnTo>
                    <a:pt x="881" y="367"/>
                  </a:lnTo>
                  <a:lnTo>
                    <a:pt x="879" y="369"/>
                  </a:lnTo>
                  <a:lnTo>
                    <a:pt x="875" y="369"/>
                  </a:lnTo>
                  <a:lnTo>
                    <a:pt x="868" y="371"/>
                  </a:lnTo>
                  <a:lnTo>
                    <a:pt x="866" y="373"/>
                  </a:lnTo>
                  <a:lnTo>
                    <a:pt x="862" y="373"/>
                  </a:lnTo>
                  <a:lnTo>
                    <a:pt x="862" y="371"/>
                  </a:lnTo>
                  <a:lnTo>
                    <a:pt x="856" y="373"/>
                  </a:lnTo>
                  <a:lnTo>
                    <a:pt x="854" y="371"/>
                  </a:lnTo>
                  <a:lnTo>
                    <a:pt x="852" y="373"/>
                  </a:lnTo>
                  <a:lnTo>
                    <a:pt x="849" y="373"/>
                  </a:lnTo>
                  <a:lnTo>
                    <a:pt x="847" y="373"/>
                  </a:lnTo>
                  <a:lnTo>
                    <a:pt x="845" y="377"/>
                  </a:lnTo>
                  <a:lnTo>
                    <a:pt x="845" y="379"/>
                  </a:lnTo>
                  <a:lnTo>
                    <a:pt x="839" y="379"/>
                  </a:lnTo>
                  <a:lnTo>
                    <a:pt x="839" y="382"/>
                  </a:lnTo>
                  <a:lnTo>
                    <a:pt x="835" y="382"/>
                  </a:lnTo>
                  <a:lnTo>
                    <a:pt x="833" y="382"/>
                  </a:lnTo>
                  <a:lnTo>
                    <a:pt x="828" y="384"/>
                  </a:lnTo>
                  <a:lnTo>
                    <a:pt x="824" y="384"/>
                  </a:lnTo>
                  <a:lnTo>
                    <a:pt x="824" y="382"/>
                  </a:lnTo>
                  <a:lnTo>
                    <a:pt x="818" y="382"/>
                  </a:lnTo>
                  <a:lnTo>
                    <a:pt x="814" y="384"/>
                  </a:lnTo>
                  <a:lnTo>
                    <a:pt x="807" y="384"/>
                  </a:lnTo>
                  <a:lnTo>
                    <a:pt x="801" y="379"/>
                  </a:lnTo>
                  <a:lnTo>
                    <a:pt x="795" y="379"/>
                  </a:lnTo>
                  <a:lnTo>
                    <a:pt x="793" y="375"/>
                  </a:lnTo>
                  <a:lnTo>
                    <a:pt x="788" y="371"/>
                  </a:lnTo>
                  <a:lnTo>
                    <a:pt x="788" y="371"/>
                  </a:lnTo>
                  <a:close/>
                  <a:moveTo>
                    <a:pt x="552" y="495"/>
                  </a:moveTo>
                  <a:lnTo>
                    <a:pt x="552" y="489"/>
                  </a:lnTo>
                  <a:lnTo>
                    <a:pt x="556" y="483"/>
                  </a:lnTo>
                  <a:lnTo>
                    <a:pt x="554" y="476"/>
                  </a:lnTo>
                  <a:lnTo>
                    <a:pt x="554" y="472"/>
                  </a:lnTo>
                  <a:lnTo>
                    <a:pt x="556" y="466"/>
                  </a:lnTo>
                  <a:lnTo>
                    <a:pt x="552" y="464"/>
                  </a:lnTo>
                  <a:lnTo>
                    <a:pt x="550" y="453"/>
                  </a:lnTo>
                  <a:lnTo>
                    <a:pt x="554" y="455"/>
                  </a:lnTo>
                  <a:lnTo>
                    <a:pt x="554" y="451"/>
                  </a:lnTo>
                  <a:lnTo>
                    <a:pt x="548" y="451"/>
                  </a:lnTo>
                  <a:lnTo>
                    <a:pt x="542" y="449"/>
                  </a:lnTo>
                  <a:lnTo>
                    <a:pt x="542" y="447"/>
                  </a:lnTo>
                  <a:lnTo>
                    <a:pt x="544" y="447"/>
                  </a:lnTo>
                  <a:lnTo>
                    <a:pt x="548" y="445"/>
                  </a:lnTo>
                  <a:lnTo>
                    <a:pt x="552" y="441"/>
                  </a:lnTo>
                  <a:lnTo>
                    <a:pt x="554" y="439"/>
                  </a:lnTo>
                  <a:lnTo>
                    <a:pt x="556" y="439"/>
                  </a:lnTo>
                  <a:lnTo>
                    <a:pt x="559" y="434"/>
                  </a:lnTo>
                  <a:lnTo>
                    <a:pt x="563" y="434"/>
                  </a:lnTo>
                  <a:lnTo>
                    <a:pt x="565" y="428"/>
                  </a:lnTo>
                  <a:lnTo>
                    <a:pt x="571" y="426"/>
                  </a:lnTo>
                  <a:lnTo>
                    <a:pt x="573" y="426"/>
                  </a:lnTo>
                  <a:lnTo>
                    <a:pt x="575" y="424"/>
                  </a:lnTo>
                  <a:lnTo>
                    <a:pt x="580" y="420"/>
                  </a:lnTo>
                  <a:lnTo>
                    <a:pt x="580" y="411"/>
                  </a:lnTo>
                  <a:lnTo>
                    <a:pt x="580" y="415"/>
                  </a:lnTo>
                  <a:lnTo>
                    <a:pt x="592" y="415"/>
                  </a:lnTo>
                  <a:lnTo>
                    <a:pt x="592" y="411"/>
                  </a:lnTo>
                  <a:lnTo>
                    <a:pt x="590" y="405"/>
                  </a:lnTo>
                  <a:lnTo>
                    <a:pt x="590" y="403"/>
                  </a:lnTo>
                  <a:lnTo>
                    <a:pt x="594" y="401"/>
                  </a:lnTo>
                  <a:lnTo>
                    <a:pt x="603" y="394"/>
                  </a:lnTo>
                  <a:lnTo>
                    <a:pt x="607" y="388"/>
                  </a:lnTo>
                  <a:lnTo>
                    <a:pt x="616" y="386"/>
                  </a:lnTo>
                  <a:lnTo>
                    <a:pt x="616" y="382"/>
                  </a:lnTo>
                  <a:lnTo>
                    <a:pt x="622" y="377"/>
                  </a:lnTo>
                  <a:lnTo>
                    <a:pt x="626" y="377"/>
                  </a:lnTo>
                  <a:lnTo>
                    <a:pt x="628" y="373"/>
                  </a:lnTo>
                  <a:lnTo>
                    <a:pt x="626" y="369"/>
                  </a:lnTo>
                  <a:lnTo>
                    <a:pt x="626" y="361"/>
                  </a:lnTo>
                  <a:lnTo>
                    <a:pt x="626" y="356"/>
                  </a:lnTo>
                  <a:lnTo>
                    <a:pt x="628" y="352"/>
                  </a:lnTo>
                  <a:lnTo>
                    <a:pt x="626" y="350"/>
                  </a:lnTo>
                  <a:lnTo>
                    <a:pt x="628" y="348"/>
                  </a:lnTo>
                  <a:lnTo>
                    <a:pt x="634" y="346"/>
                  </a:lnTo>
                  <a:lnTo>
                    <a:pt x="639" y="346"/>
                  </a:lnTo>
                  <a:lnTo>
                    <a:pt x="649" y="346"/>
                  </a:lnTo>
                  <a:lnTo>
                    <a:pt x="653" y="346"/>
                  </a:lnTo>
                  <a:lnTo>
                    <a:pt x="666" y="346"/>
                  </a:lnTo>
                  <a:lnTo>
                    <a:pt x="675" y="344"/>
                  </a:lnTo>
                  <a:lnTo>
                    <a:pt x="685" y="346"/>
                  </a:lnTo>
                  <a:lnTo>
                    <a:pt x="685" y="350"/>
                  </a:lnTo>
                  <a:lnTo>
                    <a:pt x="687" y="352"/>
                  </a:lnTo>
                  <a:lnTo>
                    <a:pt x="689" y="356"/>
                  </a:lnTo>
                  <a:lnTo>
                    <a:pt x="700" y="363"/>
                  </a:lnTo>
                  <a:lnTo>
                    <a:pt x="702" y="365"/>
                  </a:lnTo>
                  <a:lnTo>
                    <a:pt x="698" y="369"/>
                  </a:lnTo>
                  <a:lnTo>
                    <a:pt x="702" y="367"/>
                  </a:lnTo>
                  <a:lnTo>
                    <a:pt x="704" y="367"/>
                  </a:lnTo>
                  <a:lnTo>
                    <a:pt x="708" y="369"/>
                  </a:lnTo>
                  <a:lnTo>
                    <a:pt x="708" y="373"/>
                  </a:lnTo>
                  <a:lnTo>
                    <a:pt x="702" y="379"/>
                  </a:lnTo>
                  <a:lnTo>
                    <a:pt x="702" y="382"/>
                  </a:lnTo>
                  <a:lnTo>
                    <a:pt x="710" y="377"/>
                  </a:lnTo>
                  <a:lnTo>
                    <a:pt x="710" y="371"/>
                  </a:lnTo>
                  <a:lnTo>
                    <a:pt x="712" y="369"/>
                  </a:lnTo>
                  <a:lnTo>
                    <a:pt x="719" y="369"/>
                  </a:lnTo>
                  <a:lnTo>
                    <a:pt x="723" y="369"/>
                  </a:lnTo>
                  <a:lnTo>
                    <a:pt x="725" y="369"/>
                  </a:lnTo>
                  <a:lnTo>
                    <a:pt x="727" y="373"/>
                  </a:lnTo>
                  <a:lnTo>
                    <a:pt x="736" y="379"/>
                  </a:lnTo>
                  <a:lnTo>
                    <a:pt x="736" y="390"/>
                  </a:lnTo>
                  <a:lnTo>
                    <a:pt x="734" y="394"/>
                  </a:lnTo>
                  <a:lnTo>
                    <a:pt x="736" y="401"/>
                  </a:lnTo>
                  <a:lnTo>
                    <a:pt x="736" y="407"/>
                  </a:lnTo>
                  <a:lnTo>
                    <a:pt x="736" y="409"/>
                  </a:lnTo>
                  <a:lnTo>
                    <a:pt x="738" y="411"/>
                  </a:lnTo>
                  <a:lnTo>
                    <a:pt x="738" y="415"/>
                  </a:lnTo>
                  <a:lnTo>
                    <a:pt x="738" y="420"/>
                  </a:lnTo>
                  <a:lnTo>
                    <a:pt x="734" y="424"/>
                  </a:lnTo>
                  <a:lnTo>
                    <a:pt x="727" y="426"/>
                  </a:lnTo>
                  <a:lnTo>
                    <a:pt x="723" y="428"/>
                  </a:lnTo>
                  <a:lnTo>
                    <a:pt x="715" y="428"/>
                  </a:lnTo>
                  <a:lnTo>
                    <a:pt x="710" y="428"/>
                  </a:lnTo>
                  <a:lnTo>
                    <a:pt x="698" y="432"/>
                  </a:lnTo>
                  <a:lnTo>
                    <a:pt x="691" y="432"/>
                  </a:lnTo>
                  <a:lnTo>
                    <a:pt x="683" y="436"/>
                  </a:lnTo>
                  <a:lnTo>
                    <a:pt x="679" y="436"/>
                  </a:lnTo>
                  <a:lnTo>
                    <a:pt x="675" y="441"/>
                  </a:lnTo>
                  <a:lnTo>
                    <a:pt x="668" y="441"/>
                  </a:lnTo>
                  <a:lnTo>
                    <a:pt x="666" y="443"/>
                  </a:lnTo>
                  <a:lnTo>
                    <a:pt x="664" y="441"/>
                  </a:lnTo>
                  <a:lnTo>
                    <a:pt x="662" y="441"/>
                  </a:lnTo>
                  <a:lnTo>
                    <a:pt x="653" y="443"/>
                  </a:lnTo>
                  <a:lnTo>
                    <a:pt x="653" y="447"/>
                  </a:lnTo>
                  <a:lnTo>
                    <a:pt x="649" y="451"/>
                  </a:lnTo>
                  <a:lnTo>
                    <a:pt x="647" y="451"/>
                  </a:lnTo>
                  <a:lnTo>
                    <a:pt x="645" y="457"/>
                  </a:lnTo>
                  <a:lnTo>
                    <a:pt x="641" y="457"/>
                  </a:lnTo>
                  <a:lnTo>
                    <a:pt x="637" y="462"/>
                  </a:lnTo>
                  <a:lnTo>
                    <a:pt x="630" y="462"/>
                  </a:lnTo>
                  <a:lnTo>
                    <a:pt x="626" y="457"/>
                  </a:lnTo>
                  <a:lnTo>
                    <a:pt x="624" y="462"/>
                  </a:lnTo>
                  <a:lnTo>
                    <a:pt x="624" y="466"/>
                  </a:lnTo>
                  <a:lnTo>
                    <a:pt x="620" y="468"/>
                  </a:lnTo>
                  <a:lnTo>
                    <a:pt x="613" y="472"/>
                  </a:lnTo>
                  <a:lnTo>
                    <a:pt x="613" y="476"/>
                  </a:lnTo>
                  <a:lnTo>
                    <a:pt x="609" y="481"/>
                  </a:lnTo>
                  <a:lnTo>
                    <a:pt x="609" y="483"/>
                  </a:lnTo>
                  <a:lnTo>
                    <a:pt x="603" y="489"/>
                  </a:lnTo>
                  <a:lnTo>
                    <a:pt x="601" y="493"/>
                  </a:lnTo>
                  <a:lnTo>
                    <a:pt x="594" y="493"/>
                  </a:lnTo>
                  <a:lnTo>
                    <a:pt x="588" y="495"/>
                  </a:lnTo>
                  <a:lnTo>
                    <a:pt x="586" y="495"/>
                  </a:lnTo>
                  <a:lnTo>
                    <a:pt x="584" y="491"/>
                  </a:lnTo>
                  <a:lnTo>
                    <a:pt x="586" y="489"/>
                  </a:lnTo>
                  <a:lnTo>
                    <a:pt x="586" y="485"/>
                  </a:lnTo>
                  <a:lnTo>
                    <a:pt x="584" y="483"/>
                  </a:lnTo>
                  <a:lnTo>
                    <a:pt x="582" y="485"/>
                  </a:lnTo>
                  <a:lnTo>
                    <a:pt x="582" y="487"/>
                  </a:lnTo>
                  <a:lnTo>
                    <a:pt x="578" y="489"/>
                  </a:lnTo>
                  <a:lnTo>
                    <a:pt x="573" y="493"/>
                  </a:lnTo>
                  <a:lnTo>
                    <a:pt x="567" y="495"/>
                  </a:lnTo>
                  <a:lnTo>
                    <a:pt x="565" y="493"/>
                  </a:lnTo>
                  <a:lnTo>
                    <a:pt x="561" y="495"/>
                  </a:lnTo>
                  <a:lnTo>
                    <a:pt x="556" y="498"/>
                  </a:lnTo>
                  <a:lnTo>
                    <a:pt x="554" y="498"/>
                  </a:lnTo>
                  <a:lnTo>
                    <a:pt x="552" y="498"/>
                  </a:lnTo>
                  <a:lnTo>
                    <a:pt x="552" y="495"/>
                  </a:lnTo>
                  <a:lnTo>
                    <a:pt x="552" y="495"/>
                  </a:lnTo>
                  <a:close/>
                  <a:moveTo>
                    <a:pt x="1058" y="436"/>
                  </a:moveTo>
                  <a:lnTo>
                    <a:pt x="1060" y="436"/>
                  </a:lnTo>
                  <a:lnTo>
                    <a:pt x="1062" y="441"/>
                  </a:lnTo>
                  <a:lnTo>
                    <a:pt x="1060" y="443"/>
                  </a:lnTo>
                  <a:lnTo>
                    <a:pt x="1060" y="445"/>
                  </a:lnTo>
                  <a:lnTo>
                    <a:pt x="1058" y="443"/>
                  </a:lnTo>
                  <a:lnTo>
                    <a:pt x="1058" y="439"/>
                  </a:lnTo>
                  <a:lnTo>
                    <a:pt x="1058" y="436"/>
                  </a:lnTo>
                  <a:lnTo>
                    <a:pt x="1058" y="436"/>
                  </a:lnTo>
                  <a:close/>
                  <a:moveTo>
                    <a:pt x="1020" y="436"/>
                  </a:moveTo>
                  <a:lnTo>
                    <a:pt x="1022" y="432"/>
                  </a:lnTo>
                  <a:lnTo>
                    <a:pt x="1027" y="430"/>
                  </a:lnTo>
                  <a:lnTo>
                    <a:pt x="1031" y="432"/>
                  </a:lnTo>
                  <a:lnTo>
                    <a:pt x="1029" y="434"/>
                  </a:lnTo>
                  <a:lnTo>
                    <a:pt x="1027" y="434"/>
                  </a:lnTo>
                  <a:lnTo>
                    <a:pt x="1022" y="436"/>
                  </a:lnTo>
                  <a:lnTo>
                    <a:pt x="1020" y="436"/>
                  </a:lnTo>
                  <a:lnTo>
                    <a:pt x="1020" y="436"/>
                  </a:lnTo>
                  <a:close/>
                  <a:moveTo>
                    <a:pt x="982" y="457"/>
                  </a:moveTo>
                  <a:lnTo>
                    <a:pt x="984" y="462"/>
                  </a:lnTo>
                  <a:lnTo>
                    <a:pt x="989" y="462"/>
                  </a:lnTo>
                  <a:lnTo>
                    <a:pt x="993" y="466"/>
                  </a:lnTo>
                  <a:lnTo>
                    <a:pt x="995" y="464"/>
                  </a:lnTo>
                  <a:lnTo>
                    <a:pt x="999" y="466"/>
                  </a:lnTo>
                  <a:lnTo>
                    <a:pt x="1003" y="464"/>
                  </a:lnTo>
                  <a:lnTo>
                    <a:pt x="1008" y="464"/>
                  </a:lnTo>
                  <a:lnTo>
                    <a:pt x="1010" y="464"/>
                  </a:lnTo>
                  <a:lnTo>
                    <a:pt x="1012" y="460"/>
                  </a:lnTo>
                  <a:lnTo>
                    <a:pt x="1018" y="462"/>
                  </a:lnTo>
                  <a:lnTo>
                    <a:pt x="1016" y="457"/>
                  </a:lnTo>
                  <a:lnTo>
                    <a:pt x="1012" y="455"/>
                  </a:lnTo>
                  <a:lnTo>
                    <a:pt x="1008" y="455"/>
                  </a:lnTo>
                  <a:lnTo>
                    <a:pt x="1003" y="457"/>
                  </a:lnTo>
                  <a:lnTo>
                    <a:pt x="1001" y="455"/>
                  </a:lnTo>
                  <a:lnTo>
                    <a:pt x="997" y="457"/>
                  </a:lnTo>
                  <a:lnTo>
                    <a:pt x="993" y="455"/>
                  </a:lnTo>
                  <a:lnTo>
                    <a:pt x="989" y="457"/>
                  </a:lnTo>
                  <a:lnTo>
                    <a:pt x="984" y="457"/>
                  </a:lnTo>
                  <a:lnTo>
                    <a:pt x="982" y="457"/>
                  </a:lnTo>
                  <a:lnTo>
                    <a:pt x="982" y="457"/>
                  </a:lnTo>
                  <a:close/>
                  <a:moveTo>
                    <a:pt x="959" y="597"/>
                  </a:moveTo>
                  <a:lnTo>
                    <a:pt x="959" y="597"/>
                  </a:lnTo>
                  <a:lnTo>
                    <a:pt x="959" y="594"/>
                  </a:lnTo>
                  <a:lnTo>
                    <a:pt x="961" y="592"/>
                  </a:lnTo>
                  <a:lnTo>
                    <a:pt x="961" y="597"/>
                  </a:lnTo>
                  <a:lnTo>
                    <a:pt x="959" y="597"/>
                  </a:lnTo>
                  <a:lnTo>
                    <a:pt x="959" y="597"/>
                  </a:lnTo>
                  <a:close/>
                  <a:moveTo>
                    <a:pt x="936" y="594"/>
                  </a:moveTo>
                  <a:lnTo>
                    <a:pt x="934" y="592"/>
                  </a:lnTo>
                  <a:lnTo>
                    <a:pt x="934" y="586"/>
                  </a:lnTo>
                  <a:lnTo>
                    <a:pt x="932" y="586"/>
                  </a:lnTo>
                  <a:lnTo>
                    <a:pt x="930" y="588"/>
                  </a:lnTo>
                  <a:lnTo>
                    <a:pt x="927" y="586"/>
                  </a:lnTo>
                  <a:lnTo>
                    <a:pt x="930" y="582"/>
                  </a:lnTo>
                  <a:lnTo>
                    <a:pt x="930" y="578"/>
                  </a:lnTo>
                  <a:lnTo>
                    <a:pt x="925" y="573"/>
                  </a:lnTo>
                  <a:lnTo>
                    <a:pt x="927" y="569"/>
                  </a:lnTo>
                  <a:lnTo>
                    <a:pt x="927" y="565"/>
                  </a:lnTo>
                  <a:lnTo>
                    <a:pt x="930" y="561"/>
                  </a:lnTo>
                  <a:lnTo>
                    <a:pt x="925" y="561"/>
                  </a:lnTo>
                  <a:lnTo>
                    <a:pt x="923" y="557"/>
                  </a:lnTo>
                  <a:lnTo>
                    <a:pt x="923" y="554"/>
                  </a:lnTo>
                  <a:lnTo>
                    <a:pt x="921" y="550"/>
                  </a:lnTo>
                  <a:lnTo>
                    <a:pt x="921" y="544"/>
                  </a:lnTo>
                  <a:lnTo>
                    <a:pt x="919" y="540"/>
                  </a:lnTo>
                  <a:lnTo>
                    <a:pt x="917" y="540"/>
                  </a:lnTo>
                  <a:lnTo>
                    <a:pt x="915" y="538"/>
                  </a:lnTo>
                  <a:lnTo>
                    <a:pt x="915" y="533"/>
                  </a:lnTo>
                  <a:lnTo>
                    <a:pt x="913" y="531"/>
                  </a:lnTo>
                  <a:lnTo>
                    <a:pt x="911" y="533"/>
                  </a:lnTo>
                  <a:lnTo>
                    <a:pt x="908" y="531"/>
                  </a:lnTo>
                  <a:lnTo>
                    <a:pt x="906" y="531"/>
                  </a:lnTo>
                  <a:lnTo>
                    <a:pt x="904" y="531"/>
                  </a:lnTo>
                  <a:lnTo>
                    <a:pt x="904" y="525"/>
                  </a:lnTo>
                  <a:lnTo>
                    <a:pt x="908" y="523"/>
                  </a:lnTo>
                  <a:lnTo>
                    <a:pt x="908" y="519"/>
                  </a:lnTo>
                  <a:lnTo>
                    <a:pt x="906" y="514"/>
                  </a:lnTo>
                  <a:lnTo>
                    <a:pt x="908" y="512"/>
                  </a:lnTo>
                  <a:lnTo>
                    <a:pt x="908" y="506"/>
                  </a:lnTo>
                  <a:lnTo>
                    <a:pt x="906" y="504"/>
                  </a:lnTo>
                  <a:lnTo>
                    <a:pt x="911" y="498"/>
                  </a:lnTo>
                  <a:lnTo>
                    <a:pt x="915" y="495"/>
                  </a:lnTo>
                  <a:lnTo>
                    <a:pt x="917" y="493"/>
                  </a:lnTo>
                  <a:lnTo>
                    <a:pt x="919" y="493"/>
                  </a:lnTo>
                  <a:lnTo>
                    <a:pt x="919" y="495"/>
                  </a:lnTo>
                  <a:lnTo>
                    <a:pt x="925" y="493"/>
                  </a:lnTo>
                  <a:lnTo>
                    <a:pt x="930" y="493"/>
                  </a:lnTo>
                  <a:lnTo>
                    <a:pt x="930" y="498"/>
                  </a:lnTo>
                  <a:lnTo>
                    <a:pt x="930" y="498"/>
                  </a:lnTo>
                  <a:lnTo>
                    <a:pt x="927" y="500"/>
                  </a:lnTo>
                  <a:lnTo>
                    <a:pt x="927" y="502"/>
                  </a:lnTo>
                  <a:lnTo>
                    <a:pt x="930" y="502"/>
                  </a:lnTo>
                  <a:lnTo>
                    <a:pt x="932" y="504"/>
                  </a:lnTo>
                  <a:lnTo>
                    <a:pt x="932" y="508"/>
                  </a:lnTo>
                  <a:lnTo>
                    <a:pt x="936" y="512"/>
                  </a:lnTo>
                  <a:lnTo>
                    <a:pt x="936" y="516"/>
                  </a:lnTo>
                  <a:lnTo>
                    <a:pt x="938" y="519"/>
                  </a:lnTo>
                  <a:lnTo>
                    <a:pt x="942" y="521"/>
                  </a:lnTo>
                  <a:lnTo>
                    <a:pt x="944" y="519"/>
                  </a:lnTo>
                  <a:lnTo>
                    <a:pt x="942" y="514"/>
                  </a:lnTo>
                  <a:lnTo>
                    <a:pt x="944" y="514"/>
                  </a:lnTo>
                  <a:lnTo>
                    <a:pt x="949" y="510"/>
                  </a:lnTo>
                  <a:lnTo>
                    <a:pt x="946" y="506"/>
                  </a:lnTo>
                  <a:lnTo>
                    <a:pt x="949" y="504"/>
                  </a:lnTo>
                  <a:lnTo>
                    <a:pt x="951" y="502"/>
                  </a:lnTo>
                  <a:lnTo>
                    <a:pt x="949" y="498"/>
                  </a:lnTo>
                  <a:lnTo>
                    <a:pt x="951" y="495"/>
                  </a:lnTo>
                  <a:lnTo>
                    <a:pt x="953" y="495"/>
                  </a:lnTo>
                  <a:lnTo>
                    <a:pt x="957" y="495"/>
                  </a:lnTo>
                  <a:lnTo>
                    <a:pt x="959" y="500"/>
                  </a:lnTo>
                  <a:lnTo>
                    <a:pt x="961" y="500"/>
                  </a:lnTo>
                  <a:lnTo>
                    <a:pt x="961" y="498"/>
                  </a:lnTo>
                  <a:lnTo>
                    <a:pt x="957" y="493"/>
                  </a:lnTo>
                  <a:lnTo>
                    <a:pt x="957" y="489"/>
                  </a:lnTo>
                  <a:lnTo>
                    <a:pt x="955" y="489"/>
                  </a:lnTo>
                  <a:lnTo>
                    <a:pt x="953" y="493"/>
                  </a:lnTo>
                  <a:lnTo>
                    <a:pt x="949" y="493"/>
                  </a:lnTo>
                  <a:lnTo>
                    <a:pt x="946" y="489"/>
                  </a:lnTo>
                  <a:lnTo>
                    <a:pt x="946" y="485"/>
                  </a:lnTo>
                  <a:lnTo>
                    <a:pt x="942" y="483"/>
                  </a:lnTo>
                  <a:lnTo>
                    <a:pt x="942" y="476"/>
                  </a:lnTo>
                  <a:lnTo>
                    <a:pt x="944" y="474"/>
                  </a:lnTo>
                  <a:lnTo>
                    <a:pt x="949" y="474"/>
                  </a:lnTo>
                  <a:lnTo>
                    <a:pt x="949" y="472"/>
                  </a:lnTo>
                  <a:lnTo>
                    <a:pt x="953" y="474"/>
                  </a:lnTo>
                  <a:lnTo>
                    <a:pt x="955" y="476"/>
                  </a:lnTo>
                  <a:lnTo>
                    <a:pt x="955" y="485"/>
                  </a:lnTo>
                  <a:lnTo>
                    <a:pt x="957" y="485"/>
                  </a:lnTo>
                  <a:lnTo>
                    <a:pt x="957" y="481"/>
                  </a:lnTo>
                  <a:lnTo>
                    <a:pt x="959" y="479"/>
                  </a:lnTo>
                  <a:lnTo>
                    <a:pt x="959" y="474"/>
                  </a:lnTo>
                  <a:lnTo>
                    <a:pt x="955" y="474"/>
                  </a:lnTo>
                  <a:lnTo>
                    <a:pt x="955" y="470"/>
                  </a:lnTo>
                  <a:lnTo>
                    <a:pt x="955" y="466"/>
                  </a:lnTo>
                  <a:lnTo>
                    <a:pt x="955" y="464"/>
                  </a:lnTo>
                  <a:lnTo>
                    <a:pt x="957" y="462"/>
                  </a:lnTo>
                  <a:lnTo>
                    <a:pt x="961" y="460"/>
                  </a:lnTo>
                  <a:lnTo>
                    <a:pt x="963" y="460"/>
                  </a:lnTo>
                  <a:lnTo>
                    <a:pt x="963" y="460"/>
                  </a:lnTo>
                  <a:lnTo>
                    <a:pt x="967" y="464"/>
                  </a:lnTo>
                  <a:lnTo>
                    <a:pt x="972" y="466"/>
                  </a:lnTo>
                  <a:lnTo>
                    <a:pt x="974" y="462"/>
                  </a:lnTo>
                  <a:lnTo>
                    <a:pt x="970" y="462"/>
                  </a:lnTo>
                  <a:lnTo>
                    <a:pt x="967" y="460"/>
                  </a:lnTo>
                  <a:lnTo>
                    <a:pt x="970" y="457"/>
                  </a:lnTo>
                  <a:lnTo>
                    <a:pt x="974" y="457"/>
                  </a:lnTo>
                  <a:lnTo>
                    <a:pt x="978" y="457"/>
                  </a:lnTo>
                  <a:lnTo>
                    <a:pt x="980" y="460"/>
                  </a:lnTo>
                  <a:lnTo>
                    <a:pt x="978" y="460"/>
                  </a:lnTo>
                  <a:lnTo>
                    <a:pt x="978" y="464"/>
                  </a:lnTo>
                  <a:lnTo>
                    <a:pt x="980" y="466"/>
                  </a:lnTo>
                  <a:lnTo>
                    <a:pt x="984" y="468"/>
                  </a:lnTo>
                  <a:lnTo>
                    <a:pt x="986" y="468"/>
                  </a:lnTo>
                  <a:lnTo>
                    <a:pt x="991" y="470"/>
                  </a:lnTo>
                  <a:lnTo>
                    <a:pt x="995" y="470"/>
                  </a:lnTo>
                  <a:lnTo>
                    <a:pt x="997" y="468"/>
                  </a:lnTo>
                  <a:lnTo>
                    <a:pt x="1001" y="468"/>
                  </a:lnTo>
                  <a:lnTo>
                    <a:pt x="1010" y="468"/>
                  </a:lnTo>
                  <a:lnTo>
                    <a:pt x="1012" y="472"/>
                  </a:lnTo>
                  <a:lnTo>
                    <a:pt x="1016" y="472"/>
                  </a:lnTo>
                  <a:lnTo>
                    <a:pt x="1016" y="474"/>
                  </a:lnTo>
                  <a:lnTo>
                    <a:pt x="1016" y="476"/>
                  </a:lnTo>
                  <a:lnTo>
                    <a:pt x="1016" y="479"/>
                  </a:lnTo>
                  <a:lnTo>
                    <a:pt x="1014" y="483"/>
                  </a:lnTo>
                  <a:lnTo>
                    <a:pt x="1010" y="485"/>
                  </a:lnTo>
                  <a:lnTo>
                    <a:pt x="1005" y="483"/>
                  </a:lnTo>
                  <a:lnTo>
                    <a:pt x="1005" y="481"/>
                  </a:lnTo>
                  <a:lnTo>
                    <a:pt x="1003" y="483"/>
                  </a:lnTo>
                  <a:lnTo>
                    <a:pt x="1001" y="485"/>
                  </a:lnTo>
                  <a:lnTo>
                    <a:pt x="1001" y="487"/>
                  </a:lnTo>
                  <a:lnTo>
                    <a:pt x="1005" y="489"/>
                  </a:lnTo>
                  <a:lnTo>
                    <a:pt x="1005" y="491"/>
                  </a:lnTo>
                  <a:lnTo>
                    <a:pt x="1003" y="498"/>
                  </a:lnTo>
                  <a:lnTo>
                    <a:pt x="1001" y="498"/>
                  </a:lnTo>
                  <a:lnTo>
                    <a:pt x="1001" y="498"/>
                  </a:lnTo>
                  <a:lnTo>
                    <a:pt x="997" y="498"/>
                  </a:lnTo>
                  <a:lnTo>
                    <a:pt x="993" y="498"/>
                  </a:lnTo>
                  <a:lnTo>
                    <a:pt x="993" y="500"/>
                  </a:lnTo>
                  <a:lnTo>
                    <a:pt x="984" y="502"/>
                  </a:lnTo>
                  <a:lnTo>
                    <a:pt x="980" y="506"/>
                  </a:lnTo>
                  <a:lnTo>
                    <a:pt x="978" y="506"/>
                  </a:lnTo>
                  <a:lnTo>
                    <a:pt x="974" y="510"/>
                  </a:lnTo>
                  <a:lnTo>
                    <a:pt x="974" y="512"/>
                  </a:lnTo>
                  <a:lnTo>
                    <a:pt x="978" y="512"/>
                  </a:lnTo>
                  <a:lnTo>
                    <a:pt x="978" y="510"/>
                  </a:lnTo>
                  <a:lnTo>
                    <a:pt x="984" y="510"/>
                  </a:lnTo>
                  <a:lnTo>
                    <a:pt x="986" y="508"/>
                  </a:lnTo>
                  <a:lnTo>
                    <a:pt x="993" y="512"/>
                  </a:lnTo>
                  <a:lnTo>
                    <a:pt x="993" y="516"/>
                  </a:lnTo>
                  <a:lnTo>
                    <a:pt x="993" y="519"/>
                  </a:lnTo>
                  <a:lnTo>
                    <a:pt x="989" y="519"/>
                  </a:lnTo>
                  <a:lnTo>
                    <a:pt x="993" y="519"/>
                  </a:lnTo>
                  <a:lnTo>
                    <a:pt x="993" y="523"/>
                  </a:lnTo>
                  <a:lnTo>
                    <a:pt x="993" y="527"/>
                  </a:lnTo>
                  <a:lnTo>
                    <a:pt x="989" y="529"/>
                  </a:lnTo>
                  <a:lnTo>
                    <a:pt x="989" y="531"/>
                  </a:lnTo>
                  <a:lnTo>
                    <a:pt x="991" y="533"/>
                  </a:lnTo>
                  <a:lnTo>
                    <a:pt x="993" y="529"/>
                  </a:lnTo>
                  <a:lnTo>
                    <a:pt x="997" y="527"/>
                  </a:lnTo>
                  <a:lnTo>
                    <a:pt x="999" y="527"/>
                  </a:lnTo>
                  <a:lnTo>
                    <a:pt x="1001" y="527"/>
                  </a:lnTo>
                  <a:lnTo>
                    <a:pt x="999" y="529"/>
                  </a:lnTo>
                  <a:lnTo>
                    <a:pt x="999" y="535"/>
                  </a:lnTo>
                  <a:lnTo>
                    <a:pt x="997" y="540"/>
                  </a:lnTo>
                  <a:lnTo>
                    <a:pt x="997" y="544"/>
                  </a:lnTo>
                  <a:lnTo>
                    <a:pt x="991" y="548"/>
                  </a:lnTo>
                  <a:lnTo>
                    <a:pt x="986" y="548"/>
                  </a:lnTo>
                  <a:lnTo>
                    <a:pt x="986" y="550"/>
                  </a:lnTo>
                  <a:lnTo>
                    <a:pt x="986" y="552"/>
                  </a:lnTo>
                  <a:lnTo>
                    <a:pt x="986" y="559"/>
                  </a:lnTo>
                  <a:lnTo>
                    <a:pt x="984" y="559"/>
                  </a:lnTo>
                  <a:lnTo>
                    <a:pt x="982" y="557"/>
                  </a:lnTo>
                  <a:lnTo>
                    <a:pt x="980" y="559"/>
                  </a:lnTo>
                  <a:lnTo>
                    <a:pt x="980" y="559"/>
                  </a:lnTo>
                  <a:lnTo>
                    <a:pt x="984" y="563"/>
                  </a:lnTo>
                  <a:lnTo>
                    <a:pt x="984" y="565"/>
                  </a:lnTo>
                  <a:lnTo>
                    <a:pt x="980" y="565"/>
                  </a:lnTo>
                  <a:lnTo>
                    <a:pt x="982" y="569"/>
                  </a:lnTo>
                  <a:lnTo>
                    <a:pt x="978" y="571"/>
                  </a:lnTo>
                  <a:lnTo>
                    <a:pt x="976" y="571"/>
                  </a:lnTo>
                  <a:lnTo>
                    <a:pt x="974" y="573"/>
                  </a:lnTo>
                  <a:lnTo>
                    <a:pt x="970" y="571"/>
                  </a:lnTo>
                  <a:lnTo>
                    <a:pt x="965" y="573"/>
                  </a:lnTo>
                  <a:lnTo>
                    <a:pt x="965" y="578"/>
                  </a:lnTo>
                  <a:lnTo>
                    <a:pt x="959" y="580"/>
                  </a:lnTo>
                  <a:lnTo>
                    <a:pt x="955" y="576"/>
                  </a:lnTo>
                  <a:lnTo>
                    <a:pt x="951" y="578"/>
                  </a:lnTo>
                  <a:lnTo>
                    <a:pt x="949" y="578"/>
                  </a:lnTo>
                  <a:lnTo>
                    <a:pt x="946" y="569"/>
                  </a:lnTo>
                  <a:lnTo>
                    <a:pt x="951" y="565"/>
                  </a:lnTo>
                  <a:lnTo>
                    <a:pt x="951" y="561"/>
                  </a:lnTo>
                  <a:lnTo>
                    <a:pt x="944" y="567"/>
                  </a:lnTo>
                  <a:lnTo>
                    <a:pt x="944" y="571"/>
                  </a:lnTo>
                  <a:lnTo>
                    <a:pt x="946" y="580"/>
                  </a:lnTo>
                  <a:lnTo>
                    <a:pt x="949" y="582"/>
                  </a:lnTo>
                  <a:lnTo>
                    <a:pt x="949" y="584"/>
                  </a:lnTo>
                  <a:lnTo>
                    <a:pt x="942" y="588"/>
                  </a:lnTo>
                  <a:lnTo>
                    <a:pt x="942" y="592"/>
                  </a:lnTo>
                  <a:lnTo>
                    <a:pt x="942" y="592"/>
                  </a:lnTo>
                  <a:lnTo>
                    <a:pt x="936" y="594"/>
                  </a:lnTo>
                  <a:lnTo>
                    <a:pt x="936" y="594"/>
                  </a:lnTo>
                  <a:close/>
                  <a:moveTo>
                    <a:pt x="1003" y="502"/>
                  </a:moveTo>
                  <a:lnTo>
                    <a:pt x="1003" y="502"/>
                  </a:lnTo>
                  <a:lnTo>
                    <a:pt x="1005" y="504"/>
                  </a:lnTo>
                  <a:lnTo>
                    <a:pt x="1005" y="502"/>
                  </a:lnTo>
                  <a:lnTo>
                    <a:pt x="1003" y="502"/>
                  </a:lnTo>
                  <a:lnTo>
                    <a:pt x="1003" y="502"/>
                  </a:lnTo>
                  <a:close/>
                  <a:moveTo>
                    <a:pt x="999" y="516"/>
                  </a:moveTo>
                  <a:lnTo>
                    <a:pt x="1001" y="516"/>
                  </a:lnTo>
                  <a:lnTo>
                    <a:pt x="1005" y="512"/>
                  </a:lnTo>
                  <a:lnTo>
                    <a:pt x="1005" y="510"/>
                  </a:lnTo>
                  <a:lnTo>
                    <a:pt x="1003" y="508"/>
                  </a:lnTo>
                  <a:lnTo>
                    <a:pt x="1003" y="504"/>
                  </a:lnTo>
                  <a:lnTo>
                    <a:pt x="1001" y="506"/>
                  </a:lnTo>
                  <a:lnTo>
                    <a:pt x="999" y="508"/>
                  </a:lnTo>
                  <a:lnTo>
                    <a:pt x="997" y="510"/>
                  </a:lnTo>
                  <a:lnTo>
                    <a:pt x="997" y="514"/>
                  </a:lnTo>
                  <a:lnTo>
                    <a:pt x="999" y="516"/>
                  </a:lnTo>
                  <a:lnTo>
                    <a:pt x="999" y="516"/>
                  </a:lnTo>
                  <a:close/>
                  <a:moveTo>
                    <a:pt x="997" y="525"/>
                  </a:moveTo>
                  <a:lnTo>
                    <a:pt x="999" y="525"/>
                  </a:lnTo>
                  <a:lnTo>
                    <a:pt x="1001" y="519"/>
                  </a:lnTo>
                  <a:lnTo>
                    <a:pt x="999" y="519"/>
                  </a:lnTo>
                  <a:lnTo>
                    <a:pt x="995" y="523"/>
                  </a:lnTo>
                  <a:lnTo>
                    <a:pt x="995" y="525"/>
                  </a:lnTo>
                  <a:lnTo>
                    <a:pt x="997" y="525"/>
                  </a:lnTo>
                  <a:lnTo>
                    <a:pt x="997" y="525"/>
                  </a:lnTo>
                  <a:close/>
                  <a:moveTo>
                    <a:pt x="845" y="441"/>
                  </a:moveTo>
                  <a:lnTo>
                    <a:pt x="845" y="443"/>
                  </a:lnTo>
                  <a:lnTo>
                    <a:pt x="847" y="445"/>
                  </a:lnTo>
                  <a:lnTo>
                    <a:pt x="849" y="443"/>
                  </a:lnTo>
                  <a:lnTo>
                    <a:pt x="852" y="445"/>
                  </a:lnTo>
                  <a:lnTo>
                    <a:pt x="854" y="443"/>
                  </a:lnTo>
                  <a:lnTo>
                    <a:pt x="852" y="441"/>
                  </a:lnTo>
                  <a:lnTo>
                    <a:pt x="847" y="441"/>
                  </a:lnTo>
                  <a:lnTo>
                    <a:pt x="845" y="441"/>
                  </a:lnTo>
                  <a:lnTo>
                    <a:pt x="845" y="441"/>
                  </a:lnTo>
                  <a:close/>
                  <a:moveTo>
                    <a:pt x="871" y="491"/>
                  </a:moveTo>
                  <a:lnTo>
                    <a:pt x="868" y="487"/>
                  </a:lnTo>
                  <a:lnTo>
                    <a:pt x="868" y="479"/>
                  </a:lnTo>
                  <a:lnTo>
                    <a:pt x="866" y="474"/>
                  </a:lnTo>
                  <a:lnTo>
                    <a:pt x="866" y="472"/>
                  </a:lnTo>
                  <a:lnTo>
                    <a:pt x="866" y="468"/>
                  </a:lnTo>
                  <a:lnTo>
                    <a:pt x="864" y="464"/>
                  </a:lnTo>
                  <a:lnTo>
                    <a:pt x="864" y="460"/>
                  </a:lnTo>
                  <a:lnTo>
                    <a:pt x="862" y="455"/>
                  </a:lnTo>
                  <a:lnTo>
                    <a:pt x="858" y="453"/>
                  </a:lnTo>
                  <a:lnTo>
                    <a:pt x="858" y="451"/>
                  </a:lnTo>
                  <a:lnTo>
                    <a:pt x="864" y="445"/>
                  </a:lnTo>
                  <a:lnTo>
                    <a:pt x="868" y="445"/>
                  </a:lnTo>
                  <a:lnTo>
                    <a:pt x="871" y="441"/>
                  </a:lnTo>
                  <a:lnTo>
                    <a:pt x="877" y="441"/>
                  </a:lnTo>
                  <a:lnTo>
                    <a:pt x="879" y="443"/>
                  </a:lnTo>
                  <a:lnTo>
                    <a:pt x="883" y="443"/>
                  </a:lnTo>
                  <a:lnTo>
                    <a:pt x="885" y="445"/>
                  </a:lnTo>
                  <a:lnTo>
                    <a:pt x="887" y="445"/>
                  </a:lnTo>
                  <a:lnTo>
                    <a:pt x="892" y="445"/>
                  </a:lnTo>
                  <a:lnTo>
                    <a:pt x="894" y="445"/>
                  </a:lnTo>
                  <a:lnTo>
                    <a:pt x="898" y="445"/>
                  </a:lnTo>
                  <a:lnTo>
                    <a:pt x="900" y="451"/>
                  </a:lnTo>
                  <a:lnTo>
                    <a:pt x="900" y="453"/>
                  </a:lnTo>
                  <a:lnTo>
                    <a:pt x="900" y="455"/>
                  </a:lnTo>
                  <a:lnTo>
                    <a:pt x="902" y="460"/>
                  </a:lnTo>
                  <a:lnTo>
                    <a:pt x="902" y="462"/>
                  </a:lnTo>
                  <a:lnTo>
                    <a:pt x="900" y="464"/>
                  </a:lnTo>
                  <a:lnTo>
                    <a:pt x="900" y="466"/>
                  </a:lnTo>
                  <a:lnTo>
                    <a:pt x="896" y="470"/>
                  </a:lnTo>
                  <a:lnTo>
                    <a:pt x="894" y="470"/>
                  </a:lnTo>
                  <a:lnTo>
                    <a:pt x="887" y="476"/>
                  </a:lnTo>
                  <a:lnTo>
                    <a:pt x="883" y="479"/>
                  </a:lnTo>
                  <a:lnTo>
                    <a:pt x="879" y="485"/>
                  </a:lnTo>
                  <a:lnTo>
                    <a:pt x="875" y="485"/>
                  </a:lnTo>
                  <a:lnTo>
                    <a:pt x="873" y="487"/>
                  </a:lnTo>
                  <a:lnTo>
                    <a:pt x="873" y="489"/>
                  </a:lnTo>
                  <a:lnTo>
                    <a:pt x="871" y="491"/>
                  </a:lnTo>
                  <a:lnTo>
                    <a:pt x="871" y="491"/>
                  </a:lnTo>
                  <a:close/>
                  <a:moveTo>
                    <a:pt x="1014" y="571"/>
                  </a:moveTo>
                  <a:lnTo>
                    <a:pt x="1008" y="567"/>
                  </a:lnTo>
                  <a:lnTo>
                    <a:pt x="1005" y="567"/>
                  </a:lnTo>
                  <a:lnTo>
                    <a:pt x="999" y="567"/>
                  </a:lnTo>
                  <a:lnTo>
                    <a:pt x="1001" y="563"/>
                  </a:lnTo>
                  <a:lnTo>
                    <a:pt x="1003" y="561"/>
                  </a:lnTo>
                  <a:lnTo>
                    <a:pt x="1005" y="563"/>
                  </a:lnTo>
                  <a:lnTo>
                    <a:pt x="1008" y="561"/>
                  </a:lnTo>
                  <a:lnTo>
                    <a:pt x="1008" y="559"/>
                  </a:lnTo>
                  <a:lnTo>
                    <a:pt x="1003" y="559"/>
                  </a:lnTo>
                  <a:lnTo>
                    <a:pt x="1003" y="559"/>
                  </a:lnTo>
                  <a:lnTo>
                    <a:pt x="1008" y="552"/>
                  </a:lnTo>
                  <a:lnTo>
                    <a:pt x="1010" y="544"/>
                  </a:lnTo>
                  <a:lnTo>
                    <a:pt x="1010" y="542"/>
                  </a:lnTo>
                  <a:lnTo>
                    <a:pt x="1012" y="540"/>
                  </a:lnTo>
                  <a:lnTo>
                    <a:pt x="1012" y="538"/>
                  </a:lnTo>
                  <a:lnTo>
                    <a:pt x="1008" y="535"/>
                  </a:lnTo>
                  <a:lnTo>
                    <a:pt x="1010" y="533"/>
                  </a:lnTo>
                  <a:lnTo>
                    <a:pt x="1010" y="527"/>
                  </a:lnTo>
                  <a:lnTo>
                    <a:pt x="1014" y="521"/>
                  </a:lnTo>
                  <a:lnTo>
                    <a:pt x="1016" y="519"/>
                  </a:lnTo>
                  <a:lnTo>
                    <a:pt x="1016" y="514"/>
                  </a:lnTo>
                  <a:lnTo>
                    <a:pt x="1020" y="512"/>
                  </a:lnTo>
                  <a:lnTo>
                    <a:pt x="1022" y="508"/>
                  </a:lnTo>
                  <a:lnTo>
                    <a:pt x="1022" y="506"/>
                  </a:lnTo>
                  <a:lnTo>
                    <a:pt x="1024" y="502"/>
                  </a:lnTo>
                  <a:lnTo>
                    <a:pt x="1029" y="495"/>
                  </a:lnTo>
                  <a:lnTo>
                    <a:pt x="1031" y="491"/>
                  </a:lnTo>
                  <a:lnTo>
                    <a:pt x="1033" y="489"/>
                  </a:lnTo>
                  <a:lnTo>
                    <a:pt x="1033" y="487"/>
                  </a:lnTo>
                  <a:lnTo>
                    <a:pt x="1033" y="485"/>
                  </a:lnTo>
                  <a:lnTo>
                    <a:pt x="1035" y="481"/>
                  </a:lnTo>
                  <a:lnTo>
                    <a:pt x="1039" y="481"/>
                  </a:lnTo>
                  <a:lnTo>
                    <a:pt x="1041" y="487"/>
                  </a:lnTo>
                  <a:lnTo>
                    <a:pt x="1041" y="489"/>
                  </a:lnTo>
                  <a:lnTo>
                    <a:pt x="1045" y="491"/>
                  </a:lnTo>
                  <a:lnTo>
                    <a:pt x="1045" y="487"/>
                  </a:lnTo>
                  <a:lnTo>
                    <a:pt x="1043" y="483"/>
                  </a:lnTo>
                  <a:lnTo>
                    <a:pt x="1043" y="481"/>
                  </a:lnTo>
                  <a:lnTo>
                    <a:pt x="1045" y="481"/>
                  </a:lnTo>
                  <a:lnTo>
                    <a:pt x="1043" y="476"/>
                  </a:lnTo>
                  <a:lnTo>
                    <a:pt x="1045" y="470"/>
                  </a:lnTo>
                  <a:lnTo>
                    <a:pt x="1056" y="468"/>
                  </a:lnTo>
                  <a:lnTo>
                    <a:pt x="1060" y="468"/>
                  </a:lnTo>
                  <a:lnTo>
                    <a:pt x="1064" y="468"/>
                  </a:lnTo>
                  <a:lnTo>
                    <a:pt x="1067" y="468"/>
                  </a:lnTo>
                  <a:lnTo>
                    <a:pt x="1071" y="468"/>
                  </a:lnTo>
                  <a:lnTo>
                    <a:pt x="1071" y="472"/>
                  </a:lnTo>
                  <a:lnTo>
                    <a:pt x="1073" y="468"/>
                  </a:lnTo>
                  <a:lnTo>
                    <a:pt x="1079" y="470"/>
                  </a:lnTo>
                  <a:lnTo>
                    <a:pt x="1081" y="474"/>
                  </a:lnTo>
                  <a:lnTo>
                    <a:pt x="1086" y="474"/>
                  </a:lnTo>
                  <a:lnTo>
                    <a:pt x="1086" y="476"/>
                  </a:lnTo>
                  <a:lnTo>
                    <a:pt x="1088" y="476"/>
                  </a:lnTo>
                  <a:lnTo>
                    <a:pt x="1090" y="479"/>
                  </a:lnTo>
                  <a:lnTo>
                    <a:pt x="1090" y="483"/>
                  </a:lnTo>
                  <a:lnTo>
                    <a:pt x="1092" y="485"/>
                  </a:lnTo>
                  <a:lnTo>
                    <a:pt x="1094" y="483"/>
                  </a:lnTo>
                  <a:lnTo>
                    <a:pt x="1100" y="483"/>
                  </a:lnTo>
                  <a:lnTo>
                    <a:pt x="1109" y="485"/>
                  </a:lnTo>
                  <a:lnTo>
                    <a:pt x="1113" y="487"/>
                  </a:lnTo>
                  <a:lnTo>
                    <a:pt x="1113" y="491"/>
                  </a:lnTo>
                  <a:lnTo>
                    <a:pt x="1117" y="493"/>
                  </a:lnTo>
                  <a:lnTo>
                    <a:pt x="1117" y="495"/>
                  </a:lnTo>
                  <a:lnTo>
                    <a:pt x="1115" y="495"/>
                  </a:lnTo>
                  <a:lnTo>
                    <a:pt x="1115" y="495"/>
                  </a:lnTo>
                  <a:lnTo>
                    <a:pt x="1113" y="500"/>
                  </a:lnTo>
                  <a:lnTo>
                    <a:pt x="1107" y="504"/>
                  </a:lnTo>
                  <a:lnTo>
                    <a:pt x="1102" y="508"/>
                  </a:lnTo>
                  <a:lnTo>
                    <a:pt x="1100" y="510"/>
                  </a:lnTo>
                  <a:lnTo>
                    <a:pt x="1100" y="512"/>
                  </a:lnTo>
                  <a:lnTo>
                    <a:pt x="1092" y="519"/>
                  </a:lnTo>
                  <a:lnTo>
                    <a:pt x="1088" y="523"/>
                  </a:lnTo>
                  <a:lnTo>
                    <a:pt x="1083" y="523"/>
                  </a:lnTo>
                  <a:lnTo>
                    <a:pt x="1083" y="525"/>
                  </a:lnTo>
                  <a:lnTo>
                    <a:pt x="1083" y="527"/>
                  </a:lnTo>
                  <a:lnTo>
                    <a:pt x="1081" y="529"/>
                  </a:lnTo>
                  <a:lnTo>
                    <a:pt x="1075" y="533"/>
                  </a:lnTo>
                  <a:lnTo>
                    <a:pt x="1071" y="540"/>
                  </a:lnTo>
                  <a:lnTo>
                    <a:pt x="1064" y="544"/>
                  </a:lnTo>
                  <a:lnTo>
                    <a:pt x="1060" y="546"/>
                  </a:lnTo>
                  <a:lnTo>
                    <a:pt x="1056" y="546"/>
                  </a:lnTo>
                  <a:lnTo>
                    <a:pt x="1056" y="544"/>
                  </a:lnTo>
                  <a:lnTo>
                    <a:pt x="1054" y="544"/>
                  </a:lnTo>
                  <a:lnTo>
                    <a:pt x="1048" y="540"/>
                  </a:lnTo>
                  <a:lnTo>
                    <a:pt x="1048" y="535"/>
                  </a:lnTo>
                  <a:lnTo>
                    <a:pt x="1045" y="535"/>
                  </a:lnTo>
                  <a:lnTo>
                    <a:pt x="1041" y="535"/>
                  </a:lnTo>
                  <a:lnTo>
                    <a:pt x="1039" y="535"/>
                  </a:lnTo>
                  <a:lnTo>
                    <a:pt x="1035" y="535"/>
                  </a:lnTo>
                  <a:lnTo>
                    <a:pt x="1033" y="533"/>
                  </a:lnTo>
                  <a:lnTo>
                    <a:pt x="1029" y="533"/>
                  </a:lnTo>
                  <a:lnTo>
                    <a:pt x="1029" y="535"/>
                  </a:lnTo>
                  <a:lnTo>
                    <a:pt x="1031" y="538"/>
                  </a:lnTo>
                  <a:lnTo>
                    <a:pt x="1037" y="538"/>
                  </a:lnTo>
                  <a:lnTo>
                    <a:pt x="1037" y="542"/>
                  </a:lnTo>
                  <a:lnTo>
                    <a:pt x="1035" y="544"/>
                  </a:lnTo>
                  <a:lnTo>
                    <a:pt x="1037" y="546"/>
                  </a:lnTo>
                  <a:lnTo>
                    <a:pt x="1037" y="550"/>
                  </a:lnTo>
                  <a:lnTo>
                    <a:pt x="1035" y="554"/>
                  </a:lnTo>
                  <a:lnTo>
                    <a:pt x="1031" y="557"/>
                  </a:lnTo>
                  <a:lnTo>
                    <a:pt x="1029" y="559"/>
                  </a:lnTo>
                  <a:lnTo>
                    <a:pt x="1027" y="559"/>
                  </a:lnTo>
                  <a:lnTo>
                    <a:pt x="1022" y="561"/>
                  </a:lnTo>
                  <a:lnTo>
                    <a:pt x="1022" y="565"/>
                  </a:lnTo>
                  <a:lnTo>
                    <a:pt x="1018" y="567"/>
                  </a:lnTo>
                  <a:lnTo>
                    <a:pt x="1016" y="567"/>
                  </a:lnTo>
                  <a:lnTo>
                    <a:pt x="1016" y="571"/>
                  </a:lnTo>
                  <a:lnTo>
                    <a:pt x="1016" y="571"/>
                  </a:lnTo>
                  <a:lnTo>
                    <a:pt x="1014" y="571"/>
                  </a:lnTo>
                  <a:lnTo>
                    <a:pt x="1014" y="571"/>
                  </a:lnTo>
                  <a:close/>
                  <a:moveTo>
                    <a:pt x="1258" y="588"/>
                  </a:moveTo>
                  <a:lnTo>
                    <a:pt x="1254" y="586"/>
                  </a:lnTo>
                  <a:lnTo>
                    <a:pt x="1250" y="584"/>
                  </a:lnTo>
                  <a:lnTo>
                    <a:pt x="1248" y="580"/>
                  </a:lnTo>
                  <a:lnTo>
                    <a:pt x="1246" y="578"/>
                  </a:lnTo>
                  <a:lnTo>
                    <a:pt x="1244" y="576"/>
                  </a:lnTo>
                  <a:lnTo>
                    <a:pt x="1246" y="569"/>
                  </a:lnTo>
                  <a:lnTo>
                    <a:pt x="1250" y="567"/>
                  </a:lnTo>
                  <a:lnTo>
                    <a:pt x="1248" y="565"/>
                  </a:lnTo>
                  <a:lnTo>
                    <a:pt x="1250" y="561"/>
                  </a:lnTo>
                  <a:lnTo>
                    <a:pt x="1250" y="559"/>
                  </a:lnTo>
                  <a:lnTo>
                    <a:pt x="1246" y="559"/>
                  </a:lnTo>
                  <a:lnTo>
                    <a:pt x="1244" y="554"/>
                  </a:lnTo>
                  <a:lnTo>
                    <a:pt x="1246" y="546"/>
                  </a:lnTo>
                  <a:lnTo>
                    <a:pt x="1250" y="548"/>
                  </a:lnTo>
                  <a:lnTo>
                    <a:pt x="1250" y="544"/>
                  </a:lnTo>
                  <a:lnTo>
                    <a:pt x="1250" y="542"/>
                  </a:lnTo>
                  <a:lnTo>
                    <a:pt x="1252" y="538"/>
                  </a:lnTo>
                  <a:lnTo>
                    <a:pt x="1254" y="533"/>
                  </a:lnTo>
                  <a:lnTo>
                    <a:pt x="1256" y="531"/>
                  </a:lnTo>
                  <a:lnTo>
                    <a:pt x="1258" y="533"/>
                  </a:lnTo>
                  <a:lnTo>
                    <a:pt x="1260" y="538"/>
                  </a:lnTo>
                  <a:lnTo>
                    <a:pt x="1267" y="540"/>
                  </a:lnTo>
                  <a:lnTo>
                    <a:pt x="1271" y="542"/>
                  </a:lnTo>
                  <a:lnTo>
                    <a:pt x="1275" y="544"/>
                  </a:lnTo>
                  <a:lnTo>
                    <a:pt x="1277" y="542"/>
                  </a:lnTo>
                  <a:lnTo>
                    <a:pt x="1284" y="544"/>
                  </a:lnTo>
                  <a:lnTo>
                    <a:pt x="1290" y="544"/>
                  </a:lnTo>
                  <a:lnTo>
                    <a:pt x="1292" y="546"/>
                  </a:lnTo>
                  <a:lnTo>
                    <a:pt x="1292" y="550"/>
                  </a:lnTo>
                  <a:lnTo>
                    <a:pt x="1298" y="554"/>
                  </a:lnTo>
                  <a:lnTo>
                    <a:pt x="1300" y="557"/>
                  </a:lnTo>
                  <a:lnTo>
                    <a:pt x="1298" y="561"/>
                  </a:lnTo>
                  <a:lnTo>
                    <a:pt x="1298" y="565"/>
                  </a:lnTo>
                  <a:lnTo>
                    <a:pt x="1303" y="567"/>
                  </a:lnTo>
                  <a:lnTo>
                    <a:pt x="1303" y="569"/>
                  </a:lnTo>
                  <a:lnTo>
                    <a:pt x="1303" y="571"/>
                  </a:lnTo>
                  <a:lnTo>
                    <a:pt x="1303" y="576"/>
                  </a:lnTo>
                  <a:lnTo>
                    <a:pt x="1305" y="580"/>
                  </a:lnTo>
                  <a:lnTo>
                    <a:pt x="1303" y="582"/>
                  </a:lnTo>
                  <a:lnTo>
                    <a:pt x="1303" y="584"/>
                  </a:lnTo>
                  <a:lnTo>
                    <a:pt x="1307" y="586"/>
                  </a:lnTo>
                  <a:lnTo>
                    <a:pt x="1307" y="588"/>
                  </a:lnTo>
                  <a:lnTo>
                    <a:pt x="1305" y="590"/>
                  </a:lnTo>
                  <a:lnTo>
                    <a:pt x="1303" y="592"/>
                  </a:lnTo>
                  <a:lnTo>
                    <a:pt x="1296" y="590"/>
                  </a:lnTo>
                  <a:lnTo>
                    <a:pt x="1294" y="588"/>
                  </a:lnTo>
                  <a:lnTo>
                    <a:pt x="1288" y="588"/>
                  </a:lnTo>
                  <a:lnTo>
                    <a:pt x="1284" y="586"/>
                  </a:lnTo>
                  <a:lnTo>
                    <a:pt x="1279" y="584"/>
                  </a:lnTo>
                  <a:lnTo>
                    <a:pt x="1277" y="584"/>
                  </a:lnTo>
                  <a:lnTo>
                    <a:pt x="1275" y="582"/>
                  </a:lnTo>
                  <a:lnTo>
                    <a:pt x="1269" y="584"/>
                  </a:lnTo>
                  <a:lnTo>
                    <a:pt x="1265" y="584"/>
                  </a:lnTo>
                  <a:lnTo>
                    <a:pt x="1260" y="588"/>
                  </a:lnTo>
                  <a:lnTo>
                    <a:pt x="1258" y="588"/>
                  </a:lnTo>
                  <a:lnTo>
                    <a:pt x="1258" y="588"/>
                  </a:lnTo>
                  <a:close/>
                  <a:moveTo>
                    <a:pt x="1237" y="594"/>
                  </a:moveTo>
                  <a:lnTo>
                    <a:pt x="1235" y="590"/>
                  </a:lnTo>
                  <a:lnTo>
                    <a:pt x="1237" y="588"/>
                  </a:lnTo>
                  <a:lnTo>
                    <a:pt x="1239" y="590"/>
                  </a:lnTo>
                  <a:lnTo>
                    <a:pt x="1239" y="592"/>
                  </a:lnTo>
                  <a:lnTo>
                    <a:pt x="1237" y="594"/>
                  </a:lnTo>
                  <a:lnTo>
                    <a:pt x="1237" y="594"/>
                  </a:lnTo>
                  <a:close/>
                  <a:moveTo>
                    <a:pt x="1241" y="599"/>
                  </a:moveTo>
                  <a:lnTo>
                    <a:pt x="1241" y="597"/>
                  </a:lnTo>
                  <a:lnTo>
                    <a:pt x="1241" y="594"/>
                  </a:lnTo>
                  <a:lnTo>
                    <a:pt x="1244" y="594"/>
                  </a:lnTo>
                  <a:lnTo>
                    <a:pt x="1244" y="597"/>
                  </a:lnTo>
                  <a:lnTo>
                    <a:pt x="1241" y="599"/>
                  </a:lnTo>
                  <a:lnTo>
                    <a:pt x="1241" y="599"/>
                  </a:lnTo>
                  <a:close/>
                  <a:moveTo>
                    <a:pt x="1252" y="599"/>
                  </a:moveTo>
                  <a:lnTo>
                    <a:pt x="1250" y="597"/>
                  </a:lnTo>
                  <a:lnTo>
                    <a:pt x="1250" y="594"/>
                  </a:lnTo>
                  <a:lnTo>
                    <a:pt x="1252" y="594"/>
                  </a:lnTo>
                  <a:lnTo>
                    <a:pt x="1254" y="597"/>
                  </a:lnTo>
                  <a:lnTo>
                    <a:pt x="1252" y="599"/>
                  </a:lnTo>
                  <a:lnTo>
                    <a:pt x="1252" y="599"/>
                  </a:lnTo>
                  <a:close/>
                  <a:moveTo>
                    <a:pt x="1005" y="683"/>
                  </a:moveTo>
                  <a:lnTo>
                    <a:pt x="1005" y="681"/>
                  </a:lnTo>
                  <a:lnTo>
                    <a:pt x="1005" y="679"/>
                  </a:lnTo>
                  <a:lnTo>
                    <a:pt x="1010" y="679"/>
                  </a:lnTo>
                  <a:lnTo>
                    <a:pt x="1010" y="681"/>
                  </a:lnTo>
                  <a:lnTo>
                    <a:pt x="1010" y="683"/>
                  </a:lnTo>
                  <a:lnTo>
                    <a:pt x="1008" y="683"/>
                  </a:lnTo>
                  <a:lnTo>
                    <a:pt x="1005" y="683"/>
                  </a:lnTo>
                  <a:lnTo>
                    <a:pt x="1005" y="683"/>
                  </a:lnTo>
                  <a:close/>
                  <a:moveTo>
                    <a:pt x="1018" y="702"/>
                  </a:moveTo>
                  <a:lnTo>
                    <a:pt x="1018" y="708"/>
                  </a:lnTo>
                  <a:lnTo>
                    <a:pt x="1020" y="706"/>
                  </a:lnTo>
                  <a:lnTo>
                    <a:pt x="1020" y="706"/>
                  </a:lnTo>
                  <a:lnTo>
                    <a:pt x="1020" y="702"/>
                  </a:lnTo>
                  <a:lnTo>
                    <a:pt x="1020" y="702"/>
                  </a:lnTo>
                  <a:lnTo>
                    <a:pt x="1018" y="702"/>
                  </a:lnTo>
                  <a:lnTo>
                    <a:pt x="1018" y="702"/>
                  </a:lnTo>
                  <a:close/>
                  <a:moveTo>
                    <a:pt x="1014" y="702"/>
                  </a:moveTo>
                  <a:lnTo>
                    <a:pt x="1012" y="706"/>
                  </a:lnTo>
                  <a:lnTo>
                    <a:pt x="1014" y="708"/>
                  </a:lnTo>
                  <a:lnTo>
                    <a:pt x="1014" y="710"/>
                  </a:lnTo>
                  <a:lnTo>
                    <a:pt x="1016" y="710"/>
                  </a:lnTo>
                  <a:lnTo>
                    <a:pt x="1016" y="708"/>
                  </a:lnTo>
                  <a:lnTo>
                    <a:pt x="1016" y="704"/>
                  </a:lnTo>
                  <a:lnTo>
                    <a:pt x="1014" y="702"/>
                  </a:lnTo>
                  <a:lnTo>
                    <a:pt x="1014" y="702"/>
                  </a:lnTo>
                  <a:lnTo>
                    <a:pt x="1014" y="702"/>
                  </a:lnTo>
                  <a:close/>
                  <a:moveTo>
                    <a:pt x="1090" y="689"/>
                  </a:moveTo>
                  <a:lnTo>
                    <a:pt x="1090" y="687"/>
                  </a:lnTo>
                  <a:lnTo>
                    <a:pt x="1086" y="687"/>
                  </a:lnTo>
                  <a:lnTo>
                    <a:pt x="1083" y="685"/>
                  </a:lnTo>
                  <a:lnTo>
                    <a:pt x="1083" y="687"/>
                  </a:lnTo>
                  <a:lnTo>
                    <a:pt x="1081" y="687"/>
                  </a:lnTo>
                  <a:lnTo>
                    <a:pt x="1081" y="683"/>
                  </a:lnTo>
                  <a:lnTo>
                    <a:pt x="1079" y="681"/>
                  </a:lnTo>
                  <a:lnTo>
                    <a:pt x="1083" y="681"/>
                  </a:lnTo>
                  <a:lnTo>
                    <a:pt x="1083" y="679"/>
                  </a:lnTo>
                  <a:lnTo>
                    <a:pt x="1088" y="679"/>
                  </a:lnTo>
                  <a:lnTo>
                    <a:pt x="1090" y="683"/>
                  </a:lnTo>
                  <a:lnTo>
                    <a:pt x="1094" y="683"/>
                  </a:lnTo>
                  <a:lnTo>
                    <a:pt x="1094" y="687"/>
                  </a:lnTo>
                  <a:lnTo>
                    <a:pt x="1092" y="689"/>
                  </a:lnTo>
                  <a:lnTo>
                    <a:pt x="1092" y="689"/>
                  </a:lnTo>
                  <a:lnTo>
                    <a:pt x="1090" y="689"/>
                  </a:lnTo>
                  <a:lnTo>
                    <a:pt x="1090" y="689"/>
                  </a:lnTo>
                  <a:close/>
                  <a:moveTo>
                    <a:pt x="1134" y="706"/>
                  </a:moveTo>
                  <a:lnTo>
                    <a:pt x="1132" y="706"/>
                  </a:lnTo>
                  <a:lnTo>
                    <a:pt x="1130" y="702"/>
                  </a:lnTo>
                  <a:lnTo>
                    <a:pt x="1132" y="704"/>
                  </a:lnTo>
                  <a:lnTo>
                    <a:pt x="1134" y="704"/>
                  </a:lnTo>
                  <a:lnTo>
                    <a:pt x="1134" y="706"/>
                  </a:lnTo>
                  <a:lnTo>
                    <a:pt x="1134" y="706"/>
                  </a:lnTo>
                  <a:lnTo>
                    <a:pt x="1134" y="706"/>
                  </a:lnTo>
                  <a:close/>
                  <a:moveTo>
                    <a:pt x="1138" y="706"/>
                  </a:moveTo>
                  <a:lnTo>
                    <a:pt x="1142" y="708"/>
                  </a:lnTo>
                  <a:lnTo>
                    <a:pt x="1140" y="706"/>
                  </a:lnTo>
                  <a:lnTo>
                    <a:pt x="1138" y="706"/>
                  </a:lnTo>
                  <a:lnTo>
                    <a:pt x="1138" y="706"/>
                  </a:lnTo>
                  <a:close/>
                  <a:moveTo>
                    <a:pt x="1145" y="708"/>
                  </a:moveTo>
                  <a:lnTo>
                    <a:pt x="1147" y="710"/>
                  </a:lnTo>
                  <a:lnTo>
                    <a:pt x="1149" y="710"/>
                  </a:lnTo>
                  <a:lnTo>
                    <a:pt x="1151" y="710"/>
                  </a:lnTo>
                  <a:lnTo>
                    <a:pt x="1151" y="708"/>
                  </a:lnTo>
                  <a:lnTo>
                    <a:pt x="1149" y="708"/>
                  </a:lnTo>
                  <a:lnTo>
                    <a:pt x="1147" y="706"/>
                  </a:lnTo>
                  <a:lnTo>
                    <a:pt x="1145" y="706"/>
                  </a:lnTo>
                  <a:lnTo>
                    <a:pt x="1145" y="708"/>
                  </a:lnTo>
                  <a:lnTo>
                    <a:pt x="1145" y="708"/>
                  </a:lnTo>
                  <a:lnTo>
                    <a:pt x="1145" y="708"/>
                  </a:lnTo>
                  <a:close/>
                  <a:moveTo>
                    <a:pt x="1191" y="772"/>
                  </a:moveTo>
                  <a:lnTo>
                    <a:pt x="1191" y="769"/>
                  </a:lnTo>
                  <a:lnTo>
                    <a:pt x="1193" y="767"/>
                  </a:lnTo>
                  <a:lnTo>
                    <a:pt x="1191" y="763"/>
                  </a:lnTo>
                  <a:lnTo>
                    <a:pt x="1193" y="765"/>
                  </a:lnTo>
                  <a:lnTo>
                    <a:pt x="1195" y="765"/>
                  </a:lnTo>
                  <a:lnTo>
                    <a:pt x="1195" y="769"/>
                  </a:lnTo>
                  <a:lnTo>
                    <a:pt x="1193" y="772"/>
                  </a:lnTo>
                  <a:lnTo>
                    <a:pt x="1191" y="772"/>
                  </a:lnTo>
                  <a:lnTo>
                    <a:pt x="1191" y="772"/>
                  </a:lnTo>
                  <a:close/>
                  <a:moveTo>
                    <a:pt x="1187" y="784"/>
                  </a:moveTo>
                  <a:lnTo>
                    <a:pt x="1187" y="778"/>
                  </a:lnTo>
                  <a:lnTo>
                    <a:pt x="1187" y="776"/>
                  </a:lnTo>
                  <a:lnTo>
                    <a:pt x="1189" y="776"/>
                  </a:lnTo>
                  <a:lnTo>
                    <a:pt x="1191" y="778"/>
                  </a:lnTo>
                  <a:lnTo>
                    <a:pt x="1191" y="780"/>
                  </a:lnTo>
                  <a:lnTo>
                    <a:pt x="1189" y="780"/>
                  </a:lnTo>
                  <a:lnTo>
                    <a:pt x="1189" y="782"/>
                  </a:lnTo>
                  <a:lnTo>
                    <a:pt x="1187" y="784"/>
                  </a:lnTo>
                  <a:lnTo>
                    <a:pt x="1187" y="784"/>
                  </a:lnTo>
                  <a:close/>
                  <a:moveTo>
                    <a:pt x="1159" y="723"/>
                  </a:moveTo>
                  <a:lnTo>
                    <a:pt x="1157" y="721"/>
                  </a:lnTo>
                  <a:lnTo>
                    <a:pt x="1159" y="721"/>
                  </a:lnTo>
                  <a:lnTo>
                    <a:pt x="1159" y="723"/>
                  </a:lnTo>
                  <a:lnTo>
                    <a:pt x="1159" y="723"/>
                  </a:lnTo>
                  <a:close/>
                  <a:moveTo>
                    <a:pt x="1153" y="723"/>
                  </a:moveTo>
                  <a:lnTo>
                    <a:pt x="1153" y="721"/>
                  </a:lnTo>
                  <a:lnTo>
                    <a:pt x="1155" y="721"/>
                  </a:lnTo>
                  <a:lnTo>
                    <a:pt x="1155" y="723"/>
                  </a:lnTo>
                  <a:lnTo>
                    <a:pt x="1153" y="723"/>
                  </a:lnTo>
                  <a:lnTo>
                    <a:pt x="1153" y="723"/>
                  </a:lnTo>
                  <a:close/>
                  <a:moveTo>
                    <a:pt x="1155" y="727"/>
                  </a:moveTo>
                  <a:lnTo>
                    <a:pt x="1157" y="729"/>
                  </a:lnTo>
                  <a:lnTo>
                    <a:pt x="1159" y="727"/>
                  </a:lnTo>
                  <a:lnTo>
                    <a:pt x="1161" y="729"/>
                  </a:lnTo>
                  <a:lnTo>
                    <a:pt x="1161" y="727"/>
                  </a:lnTo>
                  <a:lnTo>
                    <a:pt x="1159" y="725"/>
                  </a:lnTo>
                  <a:lnTo>
                    <a:pt x="1155" y="725"/>
                  </a:lnTo>
                  <a:lnTo>
                    <a:pt x="1155" y="727"/>
                  </a:lnTo>
                  <a:lnTo>
                    <a:pt x="1155" y="727"/>
                  </a:lnTo>
                  <a:close/>
                  <a:moveTo>
                    <a:pt x="1180" y="717"/>
                  </a:moveTo>
                  <a:lnTo>
                    <a:pt x="1185" y="717"/>
                  </a:lnTo>
                  <a:lnTo>
                    <a:pt x="1185" y="719"/>
                  </a:lnTo>
                  <a:lnTo>
                    <a:pt x="1185" y="721"/>
                  </a:lnTo>
                  <a:lnTo>
                    <a:pt x="1185" y="721"/>
                  </a:lnTo>
                  <a:lnTo>
                    <a:pt x="1187" y="723"/>
                  </a:lnTo>
                  <a:lnTo>
                    <a:pt x="1189" y="723"/>
                  </a:lnTo>
                  <a:lnTo>
                    <a:pt x="1189" y="721"/>
                  </a:lnTo>
                  <a:lnTo>
                    <a:pt x="1191" y="721"/>
                  </a:lnTo>
                  <a:lnTo>
                    <a:pt x="1193" y="721"/>
                  </a:lnTo>
                  <a:lnTo>
                    <a:pt x="1195" y="721"/>
                  </a:lnTo>
                  <a:lnTo>
                    <a:pt x="1197" y="719"/>
                  </a:lnTo>
                  <a:lnTo>
                    <a:pt x="1195" y="717"/>
                  </a:lnTo>
                  <a:lnTo>
                    <a:pt x="1191" y="715"/>
                  </a:lnTo>
                  <a:lnTo>
                    <a:pt x="1189" y="713"/>
                  </a:lnTo>
                  <a:lnTo>
                    <a:pt x="1185" y="713"/>
                  </a:lnTo>
                  <a:lnTo>
                    <a:pt x="1185" y="715"/>
                  </a:lnTo>
                  <a:lnTo>
                    <a:pt x="1185" y="715"/>
                  </a:lnTo>
                  <a:lnTo>
                    <a:pt x="1180" y="717"/>
                  </a:lnTo>
                  <a:lnTo>
                    <a:pt x="1180" y="717"/>
                  </a:lnTo>
                  <a:close/>
                  <a:moveTo>
                    <a:pt x="1227" y="713"/>
                  </a:moveTo>
                  <a:lnTo>
                    <a:pt x="1227" y="710"/>
                  </a:lnTo>
                  <a:lnTo>
                    <a:pt x="1229" y="710"/>
                  </a:lnTo>
                  <a:lnTo>
                    <a:pt x="1227" y="713"/>
                  </a:lnTo>
                  <a:lnTo>
                    <a:pt x="1227" y="713"/>
                  </a:lnTo>
                  <a:lnTo>
                    <a:pt x="1227" y="713"/>
                  </a:lnTo>
                  <a:close/>
                  <a:moveTo>
                    <a:pt x="1210" y="731"/>
                  </a:moveTo>
                  <a:lnTo>
                    <a:pt x="1212" y="729"/>
                  </a:lnTo>
                  <a:lnTo>
                    <a:pt x="1214" y="725"/>
                  </a:lnTo>
                  <a:lnTo>
                    <a:pt x="1218" y="725"/>
                  </a:lnTo>
                  <a:lnTo>
                    <a:pt x="1218" y="723"/>
                  </a:lnTo>
                  <a:lnTo>
                    <a:pt x="1220" y="723"/>
                  </a:lnTo>
                  <a:lnTo>
                    <a:pt x="1223" y="725"/>
                  </a:lnTo>
                  <a:lnTo>
                    <a:pt x="1223" y="727"/>
                  </a:lnTo>
                  <a:lnTo>
                    <a:pt x="1218" y="729"/>
                  </a:lnTo>
                  <a:lnTo>
                    <a:pt x="1214" y="731"/>
                  </a:lnTo>
                  <a:lnTo>
                    <a:pt x="1212" y="731"/>
                  </a:lnTo>
                  <a:lnTo>
                    <a:pt x="1210" y="731"/>
                  </a:lnTo>
                  <a:lnTo>
                    <a:pt x="1210" y="731"/>
                  </a:lnTo>
                  <a:close/>
                  <a:moveTo>
                    <a:pt x="1195" y="757"/>
                  </a:moveTo>
                  <a:lnTo>
                    <a:pt x="1204" y="750"/>
                  </a:lnTo>
                  <a:lnTo>
                    <a:pt x="1204" y="746"/>
                  </a:lnTo>
                  <a:lnTo>
                    <a:pt x="1206" y="746"/>
                  </a:lnTo>
                  <a:lnTo>
                    <a:pt x="1210" y="744"/>
                  </a:lnTo>
                  <a:lnTo>
                    <a:pt x="1214" y="740"/>
                  </a:lnTo>
                  <a:lnTo>
                    <a:pt x="1212" y="738"/>
                  </a:lnTo>
                  <a:lnTo>
                    <a:pt x="1212" y="736"/>
                  </a:lnTo>
                  <a:lnTo>
                    <a:pt x="1208" y="738"/>
                  </a:lnTo>
                  <a:lnTo>
                    <a:pt x="1208" y="740"/>
                  </a:lnTo>
                  <a:lnTo>
                    <a:pt x="1206" y="740"/>
                  </a:lnTo>
                  <a:lnTo>
                    <a:pt x="1201" y="744"/>
                  </a:lnTo>
                  <a:lnTo>
                    <a:pt x="1199" y="744"/>
                  </a:lnTo>
                  <a:lnTo>
                    <a:pt x="1193" y="744"/>
                  </a:lnTo>
                  <a:lnTo>
                    <a:pt x="1191" y="746"/>
                  </a:lnTo>
                  <a:lnTo>
                    <a:pt x="1189" y="750"/>
                  </a:lnTo>
                  <a:lnTo>
                    <a:pt x="1187" y="753"/>
                  </a:lnTo>
                  <a:lnTo>
                    <a:pt x="1187" y="757"/>
                  </a:lnTo>
                  <a:lnTo>
                    <a:pt x="1189" y="755"/>
                  </a:lnTo>
                  <a:lnTo>
                    <a:pt x="1193" y="757"/>
                  </a:lnTo>
                  <a:lnTo>
                    <a:pt x="1195" y="757"/>
                  </a:lnTo>
                  <a:lnTo>
                    <a:pt x="1195" y="757"/>
                  </a:lnTo>
                  <a:close/>
                  <a:moveTo>
                    <a:pt x="1227" y="753"/>
                  </a:moveTo>
                  <a:lnTo>
                    <a:pt x="1227" y="746"/>
                  </a:lnTo>
                  <a:lnTo>
                    <a:pt x="1229" y="744"/>
                  </a:lnTo>
                  <a:lnTo>
                    <a:pt x="1229" y="740"/>
                  </a:lnTo>
                  <a:lnTo>
                    <a:pt x="1233" y="740"/>
                  </a:lnTo>
                  <a:lnTo>
                    <a:pt x="1237" y="742"/>
                  </a:lnTo>
                  <a:lnTo>
                    <a:pt x="1237" y="746"/>
                  </a:lnTo>
                  <a:lnTo>
                    <a:pt x="1235" y="748"/>
                  </a:lnTo>
                  <a:lnTo>
                    <a:pt x="1233" y="750"/>
                  </a:lnTo>
                  <a:lnTo>
                    <a:pt x="1231" y="753"/>
                  </a:lnTo>
                  <a:lnTo>
                    <a:pt x="1227" y="753"/>
                  </a:lnTo>
                  <a:lnTo>
                    <a:pt x="1227" y="753"/>
                  </a:lnTo>
                  <a:close/>
                  <a:moveTo>
                    <a:pt x="1254" y="784"/>
                  </a:moveTo>
                  <a:lnTo>
                    <a:pt x="1252" y="778"/>
                  </a:lnTo>
                  <a:lnTo>
                    <a:pt x="1254" y="774"/>
                  </a:lnTo>
                  <a:lnTo>
                    <a:pt x="1252" y="769"/>
                  </a:lnTo>
                  <a:lnTo>
                    <a:pt x="1250" y="772"/>
                  </a:lnTo>
                  <a:lnTo>
                    <a:pt x="1250" y="774"/>
                  </a:lnTo>
                  <a:lnTo>
                    <a:pt x="1248" y="778"/>
                  </a:lnTo>
                  <a:lnTo>
                    <a:pt x="1248" y="782"/>
                  </a:lnTo>
                  <a:lnTo>
                    <a:pt x="1250" y="784"/>
                  </a:lnTo>
                  <a:lnTo>
                    <a:pt x="1250" y="786"/>
                  </a:lnTo>
                  <a:lnTo>
                    <a:pt x="1252" y="786"/>
                  </a:lnTo>
                  <a:lnTo>
                    <a:pt x="1254" y="784"/>
                  </a:lnTo>
                  <a:lnTo>
                    <a:pt x="1254" y="784"/>
                  </a:lnTo>
                  <a:close/>
                  <a:moveTo>
                    <a:pt x="1256" y="782"/>
                  </a:moveTo>
                  <a:lnTo>
                    <a:pt x="1256" y="778"/>
                  </a:lnTo>
                  <a:lnTo>
                    <a:pt x="1256" y="774"/>
                  </a:lnTo>
                  <a:lnTo>
                    <a:pt x="1258" y="778"/>
                  </a:lnTo>
                  <a:lnTo>
                    <a:pt x="1258" y="780"/>
                  </a:lnTo>
                  <a:lnTo>
                    <a:pt x="1258" y="782"/>
                  </a:lnTo>
                  <a:lnTo>
                    <a:pt x="1256" y="782"/>
                  </a:lnTo>
                  <a:lnTo>
                    <a:pt x="1256" y="782"/>
                  </a:lnTo>
                  <a:close/>
                  <a:moveTo>
                    <a:pt x="1263" y="790"/>
                  </a:moveTo>
                  <a:lnTo>
                    <a:pt x="1260" y="788"/>
                  </a:lnTo>
                  <a:lnTo>
                    <a:pt x="1263" y="784"/>
                  </a:lnTo>
                  <a:lnTo>
                    <a:pt x="1263" y="786"/>
                  </a:lnTo>
                  <a:lnTo>
                    <a:pt x="1263" y="788"/>
                  </a:lnTo>
                  <a:lnTo>
                    <a:pt x="1263" y="790"/>
                  </a:lnTo>
                  <a:lnTo>
                    <a:pt x="1263" y="790"/>
                  </a:lnTo>
                  <a:close/>
                  <a:moveTo>
                    <a:pt x="1248" y="799"/>
                  </a:moveTo>
                  <a:lnTo>
                    <a:pt x="1248" y="799"/>
                  </a:lnTo>
                  <a:lnTo>
                    <a:pt x="1250" y="803"/>
                  </a:lnTo>
                  <a:lnTo>
                    <a:pt x="1250" y="807"/>
                  </a:lnTo>
                  <a:lnTo>
                    <a:pt x="1252" y="809"/>
                  </a:lnTo>
                  <a:lnTo>
                    <a:pt x="1254" y="807"/>
                  </a:lnTo>
                  <a:lnTo>
                    <a:pt x="1258" y="809"/>
                  </a:lnTo>
                  <a:lnTo>
                    <a:pt x="1258" y="809"/>
                  </a:lnTo>
                  <a:lnTo>
                    <a:pt x="1263" y="809"/>
                  </a:lnTo>
                  <a:lnTo>
                    <a:pt x="1267" y="812"/>
                  </a:lnTo>
                  <a:lnTo>
                    <a:pt x="1267" y="807"/>
                  </a:lnTo>
                  <a:lnTo>
                    <a:pt x="1267" y="805"/>
                  </a:lnTo>
                  <a:lnTo>
                    <a:pt x="1267" y="801"/>
                  </a:lnTo>
                  <a:lnTo>
                    <a:pt x="1263" y="801"/>
                  </a:lnTo>
                  <a:lnTo>
                    <a:pt x="1260" y="799"/>
                  </a:lnTo>
                  <a:lnTo>
                    <a:pt x="1258" y="799"/>
                  </a:lnTo>
                  <a:lnTo>
                    <a:pt x="1256" y="799"/>
                  </a:lnTo>
                  <a:lnTo>
                    <a:pt x="1256" y="797"/>
                  </a:lnTo>
                  <a:lnTo>
                    <a:pt x="1256" y="795"/>
                  </a:lnTo>
                  <a:lnTo>
                    <a:pt x="1254" y="795"/>
                  </a:lnTo>
                  <a:lnTo>
                    <a:pt x="1254" y="797"/>
                  </a:lnTo>
                  <a:lnTo>
                    <a:pt x="1252" y="799"/>
                  </a:lnTo>
                  <a:lnTo>
                    <a:pt x="1248" y="799"/>
                  </a:lnTo>
                  <a:lnTo>
                    <a:pt x="1248" y="799"/>
                  </a:lnTo>
                  <a:close/>
                  <a:moveTo>
                    <a:pt x="1145" y="944"/>
                  </a:moveTo>
                  <a:lnTo>
                    <a:pt x="1149" y="944"/>
                  </a:lnTo>
                  <a:lnTo>
                    <a:pt x="1151" y="944"/>
                  </a:lnTo>
                  <a:lnTo>
                    <a:pt x="1149" y="942"/>
                  </a:lnTo>
                  <a:lnTo>
                    <a:pt x="1147" y="942"/>
                  </a:lnTo>
                  <a:lnTo>
                    <a:pt x="1145" y="944"/>
                  </a:lnTo>
                  <a:lnTo>
                    <a:pt x="1145" y="944"/>
                  </a:lnTo>
                  <a:close/>
                  <a:moveTo>
                    <a:pt x="1086" y="847"/>
                  </a:moveTo>
                  <a:lnTo>
                    <a:pt x="1090" y="850"/>
                  </a:lnTo>
                  <a:lnTo>
                    <a:pt x="1092" y="850"/>
                  </a:lnTo>
                  <a:lnTo>
                    <a:pt x="1092" y="850"/>
                  </a:lnTo>
                  <a:lnTo>
                    <a:pt x="1090" y="847"/>
                  </a:lnTo>
                  <a:lnTo>
                    <a:pt x="1088" y="847"/>
                  </a:lnTo>
                  <a:lnTo>
                    <a:pt x="1086" y="847"/>
                  </a:lnTo>
                  <a:lnTo>
                    <a:pt x="1086" y="847"/>
                  </a:lnTo>
                  <a:close/>
                  <a:moveTo>
                    <a:pt x="1073" y="871"/>
                  </a:moveTo>
                  <a:lnTo>
                    <a:pt x="1073" y="866"/>
                  </a:lnTo>
                  <a:lnTo>
                    <a:pt x="1071" y="864"/>
                  </a:lnTo>
                  <a:lnTo>
                    <a:pt x="1067" y="862"/>
                  </a:lnTo>
                  <a:lnTo>
                    <a:pt x="1069" y="860"/>
                  </a:lnTo>
                  <a:lnTo>
                    <a:pt x="1067" y="856"/>
                  </a:lnTo>
                  <a:lnTo>
                    <a:pt x="1064" y="854"/>
                  </a:lnTo>
                  <a:lnTo>
                    <a:pt x="1064" y="850"/>
                  </a:lnTo>
                  <a:lnTo>
                    <a:pt x="1067" y="847"/>
                  </a:lnTo>
                  <a:lnTo>
                    <a:pt x="1067" y="852"/>
                  </a:lnTo>
                  <a:lnTo>
                    <a:pt x="1071" y="854"/>
                  </a:lnTo>
                  <a:lnTo>
                    <a:pt x="1071" y="856"/>
                  </a:lnTo>
                  <a:lnTo>
                    <a:pt x="1073" y="858"/>
                  </a:lnTo>
                  <a:lnTo>
                    <a:pt x="1073" y="864"/>
                  </a:lnTo>
                  <a:lnTo>
                    <a:pt x="1077" y="866"/>
                  </a:lnTo>
                  <a:lnTo>
                    <a:pt x="1081" y="866"/>
                  </a:lnTo>
                  <a:lnTo>
                    <a:pt x="1079" y="871"/>
                  </a:lnTo>
                  <a:lnTo>
                    <a:pt x="1075" y="868"/>
                  </a:lnTo>
                  <a:lnTo>
                    <a:pt x="1073" y="871"/>
                  </a:lnTo>
                  <a:lnTo>
                    <a:pt x="1073" y="871"/>
                  </a:lnTo>
                  <a:close/>
                  <a:moveTo>
                    <a:pt x="1050" y="868"/>
                  </a:moveTo>
                  <a:lnTo>
                    <a:pt x="1050" y="864"/>
                  </a:lnTo>
                  <a:lnTo>
                    <a:pt x="1050" y="862"/>
                  </a:lnTo>
                  <a:lnTo>
                    <a:pt x="1050" y="860"/>
                  </a:lnTo>
                  <a:lnTo>
                    <a:pt x="1050" y="854"/>
                  </a:lnTo>
                  <a:lnTo>
                    <a:pt x="1052" y="852"/>
                  </a:lnTo>
                  <a:lnTo>
                    <a:pt x="1054" y="852"/>
                  </a:lnTo>
                  <a:lnTo>
                    <a:pt x="1054" y="854"/>
                  </a:lnTo>
                  <a:lnTo>
                    <a:pt x="1054" y="856"/>
                  </a:lnTo>
                  <a:lnTo>
                    <a:pt x="1054" y="858"/>
                  </a:lnTo>
                  <a:lnTo>
                    <a:pt x="1056" y="860"/>
                  </a:lnTo>
                  <a:lnTo>
                    <a:pt x="1052" y="868"/>
                  </a:lnTo>
                  <a:lnTo>
                    <a:pt x="1050" y="868"/>
                  </a:lnTo>
                  <a:lnTo>
                    <a:pt x="1050" y="868"/>
                  </a:lnTo>
                  <a:close/>
                  <a:moveTo>
                    <a:pt x="1048" y="774"/>
                  </a:moveTo>
                  <a:lnTo>
                    <a:pt x="1048" y="778"/>
                  </a:lnTo>
                  <a:lnTo>
                    <a:pt x="1050" y="778"/>
                  </a:lnTo>
                  <a:lnTo>
                    <a:pt x="1054" y="778"/>
                  </a:lnTo>
                  <a:lnTo>
                    <a:pt x="1056" y="776"/>
                  </a:lnTo>
                  <a:lnTo>
                    <a:pt x="1056" y="774"/>
                  </a:lnTo>
                  <a:lnTo>
                    <a:pt x="1052" y="774"/>
                  </a:lnTo>
                  <a:lnTo>
                    <a:pt x="1048" y="774"/>
                  </a:lnTo>
                  <a:lnTo>
                    <a:pt x="1048" y="774"/>
                  </a:lnTo>
                  <a:close/>
                  <a:moveTo>
                    <a:pt x="1050" y="772"/>
                  </a:moveTo>
                  <a:lnTo>
                    <a:pt x="1052" y="769"/>
                  </a:lnTo>
                  <a:lnTo>
                    <a:pt x="1052" y="765"/>
                  </a:lnTo>
                  <a:lnTo>
                    <a:pt x="1056" y="761"/>
                  </a:lnTo>
                  <a:lnTo>
                    <a:pt x="1058" y="759"/>
                  </a:lnTo>
                  <a:lnTo>
                    <a:pt x="1058" y="759"/>
                  </a:lnTo>
                  <a:lnTo>
                    <a:pt x="1058" y="763"/>
                  </a:lnTo>
                  <a:lnTo>
                    <a:pt x="1058" y="767"/>
                  </a:lnTo>
                  <a:lnTo>
                    <a:pt x="1058" y="772"/>
                  </a:lnTo>
                  <a:lnTo>
                    <a:pt x="1054" y="774"/>
                  </a:lnTo>
                  <a:lnTo>
                    <a:pt x="1050" y="772"/>
                  </a:lnTo>
                  <a:lnTo>
                    <a:pt x="1050" y="772"/>
                  </a:lnTo>
                  <a:close/>
                  <a:moveTo>
                    <a:pt x="858" y="734"/>
                  </a:moveTo>
                  <a:lnTo>
                    <a:pt x="860" y="731"/>
                  </a:lnTo>
                  <a:lnTo>
                    <a:pt x="860" y="727"/>
                  </a:lnTo>
                  <a:lnTo>
                    <a:pt x="856" y="727"/>
                  </a:lnTo>
                  <a:lnTo>
                    <a:pt x="856" y="731"/>
                  </a:lnTo>
                  <a:lnTo>
                    <a:pt x="858" y="734"/>
                  </a:lnTo>
                  <a:lnTo>
                    <a:pt x="858" y="734"/>
                  </a:lnTo>
                  <a:close/>
                  <a:moveTo>
                    <a:pt x="696" y="687"/>
                  </a:moveTo>
                  <a:lnTo>
                    <a:pt x="698" y="685"/>
                  </a:lnTo>
                  <a:lnTo>
                    <a:pt x="700" y="685"/>
                  </a:lnTo>
                  <a:lnTo>
                    <a:pt x="698" y="687"/>
                  </a:lnTo>
                  <a:lnTo>
                    <a:pt x="698" y="687"/>
                  </a:lnTo>
                  <a:lnTo>
                    <a:pt x="696" y="687"/>
                  </a:lnTo>
                  <a:lnTo>
                    <a:pt x="696" y="687"/>
                  </a:lnTo>
                  <a:close/>
                  <a:moveTo>
                    <a:pt x="681" y="694"/>
                  </a:moveTo>
                  <a:lnTo>
                    <a:pt x="685" y="694"/>
                  </a:lnTo>
                  <a:lnTo>
                    <a:pt x="685" y="691"/>
                  </a:lnTo>
                  <a:lnTo>
                    <a:pt x="683" y="691"/>
                  </a:lnTo>
                  <a:lnTo>
                    <a:pt x="681" y="694"/>
                  </a:lnTo>
                  <a:lnTo>
                    <a:pt x="681" y="694"/>
                  </a:lnTo>
                  <a:close/>
                  <a:moveTo>
                    <a:pt x="687" y="706"/>
                  </a:moveTo>
                  <a:lnTo>
                    <a:pt x="687" y="704"/>
                  </a:lnTo>
                  <a:lnTo>
                    <a:pt x="687" y="704"/>
                  </a:lnTo>
                  <a:lnTo>
                    <a:pt x="689" y="708"/>
                  </a:lnTo>
                  <a:lnTo>
                    <a:pt x="687" y="706"/>
                  </a:lnTo>
                  <a:lnTo>
                    <a:pt x="687" y="706"/>
                  </a:lnTo>
                  <a:close/>
                  <a:moveTo>
                    <a:pt x="687" y="708"/>
                  </a:moveTo>
                  <a:lnTo>
                    <a:pt x="685" y="704"/>
                  </a:lnTo>
                  <a:lnTo>
                    <a:pt x="685" y="706"/>
                  </a:lnTo>
                  <a:lnTo>
                    <a:pt x="685" y="708"/>
                  </a:lnTo>
                  <a:lnTo>
                    <a:pt x="687" y="708"/>
                  </a:lnTo>
                  <a:lnTo>
                    <a:pt x="687" y="708"/>
                  </a:lnTo>
                  <a:close/>
                  <a:moveTo>
                    <a:pt x="693" y="719"/>
                  </a:moveTo>
                  <a:lnTo>
                    <a:pt x="696" y="723"/>
                  </a:lnTo>
                  <a:lnTo>
                    <a:pt x="698" y="723"/>
                  </a:lnTo>
                  <a:lnTo>
                    <a:pt x="700" y="721"/>
                  </a:lnTo>
                  <a:lnTo>
                    <a:pt x="700" y="719"/>
                  </a:lnTo>
                  <a:lnTo>
                    <a:pt x="700" y="717"/>
                  </a:lnTo>
                  <a:lnTo>
                    <a:pt x="698" y="717"/>
                  </a:lnTo>
                  <a:lnTo>
                    <a:pt x="698" y="719"/>
                  </a:lnTo>
                  <a:lnTo>
                    <a:pt x="696" y="717"/>
                  </a:lnTo>
                  <a:lnTo>
                    <a:pt x="693" y="719"/>
                  </a:lnTo>
                  <a:lnTo>
                    <a:pt x="693" y="719"/>
                  </a:lnTo>
                  <a:close/>
                  <a:moveTo>
                    <a:pt x="689" y="742"/>
                  </a:moveTo>
                  <a:lnTo>
                    <a:pt x="687" y="736"/>
                  </a:lnTo>
                  <a:lnTo>
                    <a:pt x="689" y="734"/>
                  </a:lnTo>
                  <a:lnTo>
                    <a:pt x="689" y="731"/>
                  </a:lnTo>
                  <a:lnTo>
                    <a:pt x="691" y="725"/>
                  </a:lnTo>
                  <a:lnTo>
                    <a:pt x="693" y="727"/>
                  </a:lnTo>
                  <a:lnTo>
                    <a:pt x="691" y="731"/>
                  </a:lnTo>
                  <a:lnTo>
                    <a:pt x="693" y="734"/>
                  </a:lnTo>
                  <a:lnTo>
                    <a:pt x="693" y="736"/>
                  </a:lnTo>
                  <a:lnTo>
                    <a:pt x="693" y="738"/>
                  </a:lnTo>
                  <a:lnTo>
                    <a:pt x="691" y="738"/>
                  </a:lnTo>
                  <a:lnTo>
                    <a:pt x="691" y="740"/>
                  </a:lnTo>
                  <a:lnTo>
                    <a:pt x="689" y="742"/>
                  </a:lnTo>
                  <a:lnTo>
                    <a:pt x="689" y="742"/>
                  </a:lnTo>
                  <a:close/>
                  <a:moveTo>
                    <a:pt x="837" y="651"/>
                  </a:moveTo>
                  <a:lnTo>
                    <a:pt x="837" y="649"/>
                  </a:lnTo>
                  <a:lnTo>
                    <a:pt x="837" y="647"/>
                  </a:lnTo>
                  <a:lnTo>
                    <a:pt x="839" y="649"/>
                  </a:lnTo>
                  <a:lnTo>
                    <a:pt x="837" y="651"/>
                  </a:lnTo>
                  <a:lnTo>
                    <a:pt x="837" y="651"/>
                  </a:lnTo>
                  <a:lnTo>
                    <a:pt x="837" y="651"/>
                  </a:lnTo>
                  <a:close/>
                  <a:moveTo>
                    <a:pt x="885" y="622"/>
                  </a:moveTo>
                  <a:lnTo>
                    <a:pt x="885" y="616"/>
                  </a:lnTo>
                  <a:lnTo>
                    <a:pt x="883" y="616"/>
                  </a:lnTo>
                  <a:lnTo>
                    <a:pt x="885" y="609"/>
                  </a:lnTo>
                  <a:lnTo>
                    <a:pt x="887" y="609"/>
                  </a:lnTo>
                  <a:lnTo>
                    <a:pt x="887" y="611"/>
                  </a:lnTo>
                  <a:lnTo>
                    <a:pt x="887" y="613"/>
                  </a:lnTo>
                  <a:lnTo>
                    <a:pt x="890" y="616"/>
                  </a:lnTo>
                  <a:lnTo>
                    <a:pt x="887" y="618"/>
                  </a:lnTo>
                  <a:lnTo>
                    <a:pt x="887" y="622"/>
                  </a:lnTo>
                  <a:lnTo>
                    <a:pt x="885" y="622"/>
                  </a:lnTo>
                  <a:lnTo>
                    <a:pt x="885" y="622"/>
                  </a:lnTo>
                  <a:close/>
                  <a:moveTo>
                    <a:pt x="830" y="681"/>
                  </a:moveTo>
                  <a:lnTo>
                    <a:pt x="830" y="679"/>
                  </a:lnTo>
                  <a:lnTo>
                    <a:pt x="830" y="677"/>
                  </a:lnTo>
                  <a:lnTo>
                    <a:pt x="833" y="675"/>
                  </a:lnTo>
                  <a:lnTo>
                    <a:pt x="833" y="672"/>
                  </a:lnTo>
                  <a:lnTo>
                    <a:pt x="835" y="670"/>
                  </a:lnTo>
                  <a:lnTo>
                    <a:pt x="835" y="668"/>
                  </a:lnTo>
                  <a:lnTo>
                    <a:pt x="830" y="668"/>
                  </a:lnTo>
                  <a:lnTo>
                    <a:pt x="830" y="666"/>
                  </a:lnTo>
                  <a:lnTo>
                    <a:pt x="833" y="662"/>
                  </a:lnTo>
                  <a:lnTo>
                    <a:pt x="835" y="662"/>
                  </a:lnTo>
                  <a:lnTo>
                    <a:pt x="835" y="658"/>
                  </a:lnTo>
                  <a:lnTo>
                    <a:pt x="830" y="656"/>
                  </a:lnTo>
                  <a:lnTo>
                    <a:pt x="828" y="656"/>
                  </a:lnTo>
                  <a:lnTo>
                    <a:pt x="828" y="660"/>
                  </a:lnTo>
                  <a:lnTo>
                    <a:pt x="826" y="660"/>
                  </a:lnTo>
                  <a:lnTo>
                    <a:pt x="824" y="660"/>
                  </a:lnTo>
                  <a:lnTo>
                    <a:pt x="820" y="660"/>
                  </a:lnTo>
                  <a:lnTo>
                    <a:pt x="816" y="664"/>
                  </a:lnTo>
                  <a:lnTo>
                    <a:pt x="812" y="666"/>
                  </a:lnTo>
                  <a:lnTo>
                    <a:pt x="812" y="664"/>
                  </a:lnTo>
                  <a:lnTo>
                    <a:pt x="816" y="662"/>
                  </a:lnTo>
                  <a:lnTo>
                    <a:pt x="818" y="660"/>
                  </a:lnTo>
                  <a:lnTo>
                    <a:pt x="818" y="656"/>
                  </a:lnTo>
                  <a:lnTo>
                    <a:pt x="816" y="658"/>
                  </a:lnTo>
                  <a:lnTo>
                    <a:pt x="814" y="656"/>
                  </a:lnTo>
                  <a:lnTo>
                    <a:pt x="814" y="653"/>
                  </a:lnTo>
                  <a:lnTo>
                    <a:pt x="818" y="651"/>
                  </a:lnTo>
                  <a:lnTo>
                    <a:pt x="816" y="645"/>
                  </a:lnTo>
                  <a:lnTo>
                    <a:pt x="818" y="643"/>
                  </a:lnTo>
                  <a:lnTo>
                    <a:pt x="820" y="643"/>
                  </a:lnTo>
                  <a:lnTo>
                    <a:pt x="820" y="645"/>
                  </a:lnTo>
                  <a:lnTo>
                    <a:pt x="820" y="651"/>
                  </a:lnTo>
                  <a:lnTo>
                    <a:pt x="824" y="653"/>
                  </a:lnTo>
                  <a:lnTo>
                    <a:pt x="826" y="651"/>
                  </a:lnTo>
                  <a:lnTo>
                    <a:pt x="828" y="651"/>
                  </a:lnTo>
                  <a:lnTo>
                    <a:pt x="830" y="647"/>
                  </a:lnTo>
                  <a:lnTo>
                    <a:pt x="828" y="645"/>
                  </a:lnTo>
                  <a:lnTo>
                    <a:pt x="828" y="645"/>
                  </a:lnTo>
                  <a:lnTo>
                    <a:pt x="833" y="645"/>
                  </a:lnTo>
                  <a:lnTo>
                    <a:pt x="833" y="645"/>
                  </a:lnTo>
                  <a:lnTo>
                    <a:pt x="835" y="645"/>
                  </a:lnTo>
                  <a:lnTo>
                    <a:pt x="839" y="643"/>
                  </a:lnTo>
                  <a:lnTo>
                    <a:pt x="839" y="639"/>
                  </a:lnTo>
                  <a:lnTo>
                    <a:pt x="841" y="641"/>
                  </a:lnTo>
                  <a:lnTo>
                    <a:pt x="841" y="641"/>
                  </a:lnTo>
                  <a:lnTo>
                    <a:pt x="845" y="639"/>
                  </a:lnTo>
                  <a:lnTo>
                    <a:pt x="843" y="645"/>
                  </a:lnTo>
                  <a:lnTo>
                    <a:pt x="843" y="649"/>
                  </a:lnTo>
                  <a:lnTo>
                    <a:pt x="845" y="649"/>
                  </a:lnTo>
                  <a:lnTo>
                    <a:pt x="845" y="649"/>
                  </a:lnTo>
                  <a:lnTo>
                    <a:pt x="845" y="653"/>
                  </a:lnTo>
                  <a:lnTo>
                    <a:pt x="847" y="653"/>
                  </a:lnTo>
                  <a:lnTo>
                    <a:pt x="847" y="649"/>
                  </a:lnTo>
                  <a:lnTo>
                    <a:pt x="849" y="647"/>
                  </a:lnTo>
                  <a:lnTo>
                    <a:pt x="854" y="641"/>
                  </a:lnTo>
                  <a:lnTo>
                    <a:pt x="856" y="641"/>
                  </a:lnTo>
                  <a:lnTo>
                    <a:pt x="856" y="645"/>
                  </a:lnTo>
                  <a:lnTo>
                    <a:pt x="852" y="649"/>
                  </a:lnTo>
                  <a:lnTo>
                    <a:pt x="854" y="653"/>
                  </a:lnTo>
                  <a:lnTo>
                    <a:pt x="856" y="656"/>
                  </a:lnTo>
                  <a:lnTo>
                    <a:pt x="858" y="656"/>
                  </a:lnTo>
                  <a:lnTo>
                    <a:pt x="860" y="653"/>
                  </a:lnTo>
                  <a:lnTo>
                    <a:pt x="864" y="649"/>
                  </a:lnTo>
                  <a:lnTo>
                    <a:pt x="866" y="643"/>
                  </a:lnTo>
                  <a:lnTo>
                    <a:pt x="868" y="639"/>
                  </a:lnTo>
                  <a:lnTo>
                    <a:pt x="866" y="635"/>
                  </a:lnTo>
                  <a:lnTo>
                    <a:pt x="868" y="635"/>
                  </a:lnTo>
                  <a:lnTo>
                    <a:pt x="866" y="632"/>
                  </a:lnTo>
                  <a:lnTo>
                    <a:pt x="864" y="632"/>
                  </a:lnTo>
                  <a:lnTo>
                    <a:pt x="862" y="630"/>
                  </a:lnTo>
                  <a:lnTo>
                    <a:pt x="860" y="632"/>
                  </a:lnTo>
                  <a:lnTo>
                    <a:pt x="860" y="628"/>
                  </a:lnTo>
                  <a:lnTo>
                    <a:pt x="862" y="628"/>
                  </a:lnTo>
                  <a:lnTo>
                    <a:pt x="862" y="626"/>
                  </a:lnTo>
                  <a:lnTo>
                    <a:pt x="858" y="626"/>
                  </a:lnTo>
                  <a:lnTo>
                    <a:pt x="856" y="624"/>
                  </a:lnTo>
                  <a:lnTo>
                    <a:pt x="854" y="622"/>
                  </a:lnTo>
                  <a:lnTo>
                    <a:pt x="854" y="618"/>
                  </a:lnTo>
                  <a:lnTo>
                    <a:pt x="849" y="611"/>
                  </a:lnTo>
                  <a:lnTo>
                    <a:pt x="849" y="607"/>
                  </a:lnTo>
                  <a:lnTo>
                    <a:pt x="852" y="603"/>
                  </a:lnTo>
                  <a:lnTo>
                    <a:pt x="849" y="597"/>
                  </a:lnTo>
                  <a:lnTo>
                    <a:pt x="847" y="601"/>
                  </a:lnTo>
                  <a:lnTo>
                    <a:pt x="847" y="605"/>
                  </a:lnTo>
                  <a:lnTo>
                    <a:pt x="845" y="601"/>
                  </a:lnTo>
                  <a:lnTo>
                    <a:pt x="841" y="599"/>
                  </a:lnTo>
                  <a:lnTo>
                    <a:pt x="839" y="590"/>
                  </a:lnTo>
                  <a:lnTo>
                    <a:pt x="837" y="590"/>
                  </a:lnTo>
                  <a:lnTo>
                    <a:pt x="837" y="584"/>
                  </a:lnTo>
                  <a:lnTo>
                    <a:pt x="835" y="580"/>
                  </a:lnTo>
                  <a:lnTo>
                    <a:pt x="833" y="576"/>
                  </a:lnTo>
                  <a:lnTo>
                    <a:pt x="833" y="573"/>
                  </a:lnTo>
                  <a:lnTo>
                    <a:pt x="833" y="571"/>
                  </a:lnTo>
                  <a:lnTo>
                    <a:pt x="837" y="569"/>
                  </a:lnTo>
                  <a:lnTo>
                    <a:pt x="837" y="565"/>
                  </a:lnTo>
                  <a:lnTo>
                    <a:pt x="841" y="565"/>
                  </a:lnTo>
                  <a:lnTo>
                    <a:pt x="841" y="567"/>
                  </a:lnTo>
                  <a:lnTo>
                    <a:pt x="843" y="565"/>
                  </a:lnTo>
                  <a:lnTo>
                    <a:pt x="843" y="561"/>
                  </a:lnTo>
                  <a:lnTo>
                    <a:pt x="847" y="554"/>
                  </a:lnTo>
                  <a:lnTo>
                    <a:pt x="847" y="548"/>
                  </a:lnTo>
                  <a:lnTo>
                    <a:pt x="847" y="546"/>
                  </a:lnTo>
                  <a:lnTo>
                    <a:pt x="845" y="540"/>
                  </a:lnTo>
                  <a:lnTo>
                    <a:pt x="847" y="535"/>
                  </a:lnTo>
                  <a:lnTo>
                    <a:pt x="849" y="535"/>
                  </a:lnTo>
                  <a:lnTo>
                    <a:pt x="849" y="529"/>
                  </a:lnTo>
                  <a:lnTo>
                    <a:pt x="854" y="525"/>
                  </a:lnTo>
                  <a:lnTo>
                    <a:pt x="854" y="521"/>
                  </a:lnTo>
                  <a:lnTo>
                    <a:pt x="856" y="519"/>
                  </a:lnTo>
                  <a:lnTo>
                    <a:pt x="856" y="510"/>
                  </a:lnTo>
                  <a:lnTo>
                    <a:pt x="858" y="510"/>
                  </a:lnTo>
                  <a:lnTo>
                    <a:pt x="858" y="506"/>
                  </a:lnTo>
                  <a:lnTo>
                    <a:pt x="862" y="502"/>
                  </a:lnTo>
                  <a:lnTo>
                    <a:pt x="862" y="498"/>
                  </a:lnTo>
                  <a:lnTo>
                    <a:pt x="862" y="493"/>
                  </a:lnTo>
                  <a:lnTo>
                    <a:pt x="864" y="493"/>
                  </a:lnTo>
                  <a:lnTo>
                    <a:pt x="866" y="489"/>
                  </a:lnTo>
                  <a:lnTo>
                    <a:pt x="864" y="485"/>
                  </a:lnTo>
                  <a:lnTo>
                    <a:pt x="864" y="483"/>
                  </a:lnTo>
                  <a:lnTo>
                    <a:pt x="864" y="479"/>
                  </a:lnTo>
                  <a:lnTo>
                    <a:pt x="860" y="479"/>
                  </a:lnTo>
                  <a:lnTo>
                    <a:pt x="858" y="472"/>
                  </a:lnTo>
                  <a:lnTo>
                    <a:pt x="860" y="470"/>
                  </a:lnTo>
                  <a:lnTo>
                    <a:pt x="858" y="464"/>
                  </a:lnTo>
                  <a:lnTo>
                    <a:pt x="854" y="462"/>
                  </a:lnTo>
                  <a:lnTo>
                    <a:pt x="852" y="462"/>
                  </a:lnTo>
                  <a:lnTo>
                    <a:pt x="852" y="462"/>
                  </a:lnTo>
                  <a:lnTo>
                    <a:pt x="849" y="466"/>
                  </a:lnTo>
                  <a:lnTo>
                    <a:pt x="847" y="466"/>
                  </a:lnTo>
                  <a:lnTo>
                    <a:pt x="843" y="460"/>
                  </a:lnTo>
                  <a:lnTo>
                    <a:pt x="841" y="457"/>
                  </a:lnTo>
                  <a:lnTo>
                    <a:pt x="839" y="455"/>
                  </a:lnTo>
                  <a:lnTo>
                    <a:pt x="837" y="457"/>
                  </a:lnTo>
                  <a:lnTo>
                    <a:pt x="837" y="462"/>
                  </a:lnTo>
                  <a:lnTo>
                    <a:pt x="835" y="462"/>
                  </a:lnTo>
                  <a:lnTo>
                    <a:pt x="833" y="462"/>
                  </a:lnTo>
                  <a:lnTo>
                    <a:pt x="830" y="466"/>
                  </a:lnTo>
                  <a:lnTo>
                    <a:pt x="830" y="468"/>
                  </a:lnTo>
                  <a:lnTo>
                    <a:pt x="828" y="470"/>
                  </a:lnTo>
                  <a:lnTo>
                    <a:pt x="824" y="481"/>
                  </a:lnTo>
                  <a:lnTo>
                    <a:pt x="824" y="485"/>
                  </a:lnTo>
                  <a:lnTo>
                    <a:pt x="822" y="487"/>
                  </a:lnTo>
                  <a:lnTo>
                    <a:pt x="822" y="491"/>
                  </a:lnTo>
                  <a:lnTo>
                    <a:pt x="822" y="493"/>
                  </a:lnTo>
                  <a:lnTo>
                    <a:pt x="820" y="495"/>
                  </a:lnTo>
                  <a:lnTo>
                    <a:pt x="818" y="498"/>
                  </a:lnTo>
                  <a:lnTo>
                    <a:pt x="818" y="506"/>
                  </a:lnTo>
                  <a:lnTo>
                    <a:pt x="814" y="508"/>
                  </a:lnTo>
                  <a:lnTo>
                    <a:pt x="814" y="508"/>
                  </a:lnTo>
                  <a:lnTo>
                    <a:pt x="809" y="514"/>
                  </a:lnTo>
                  <a:lnTo>
                    <a:pt x="812" y="516"/>
                  </a:lnTo>
                  <a:lnTo>
                    <a:pt x="809" y="521"/>
                  </a:lnTo>
                  <a:lnTo>
                    <a:pt x="809" y="525"/>
                  </a:lnTo>
                  <a:lnTo>
                    <a:pt x="807" y="527"/>
                  </a:lnTo>
                  <a:lnTo>
                    <a:pt x="809" y="531"/>
                  </a:lnTo>
                  <a:lnTo>
                    <a:pt x="809" y="533"/>
                  </a:lnTo>
                  <a:lnTo>
                    <a:pt x="805" y="533"/>
                  </a:lnTo>
                  <a:lnTo>
                    <a:pt x="805" y="535"/>
                  </a:lnTo>
                  <a:lnTo>
                    <a:pt x="809" y="538"/>
                  </a:lnTo>
                  <a:lnTo>
                    <a:pt x="809" y="540"/>
                  </a:lnTo>
                  <a:lnTo>
                    <a:pt x="807" y="540"/>
                  </a:lnTo>
                  <a:lnTo>
                    <a:pt x="805" y="540"/>
                  </a:lnTo>
                  <a:lnTo>
                    <a:pt x="801" y="542"/>
                  </a:lnTo>
                  <a:lnTo>
                    <a:pt x="799" y="542"/>
                  </a:lnTo>
                  <a:lnTo>
                    <a:pt x="797" y="544"/>
                  </a:lnTo>
                  <a:lnTo>
                    <a:pt x="797" y="546"/>
                  </a:lnTo>
                  <a:lnTo>
                    <a:pt x="795" y="548"/>
                  </a:lnTo>
                  <a:lnTo>
                    <a:pt x="793" y="548"/>
                  </a:lnTo>
                  <a:lnTo>
                    <a:pt x="793" y="544"/>
                  </a:lnTo>
                  <a:lnTo>
                    <a:pt x="793" y="540"/>
                  </a:lnTo>
                  <a:lnTo>
                    <a:pt x="790" y="538"/>
                  </a:lnTo>
                  <a:lnTo>
                    <a:pt x="790" y="531"/>
                  </a:lnTo>
                  <a:lnTo>
                    <a:pt x="795" y="525"/>
                  </a:lnTo>
                  <a:lnTo>
                    <a:pt x="795" y="521"/>
                  </a:lnTo>
                  <a:lnTo>
                    <a:pt x="797" y="519"/>
                  </a:lnTo>
                  <a:lnTo>
                    <a:pt x="799" y="514"/>
                  </a:lnTo>
                  <a:lnTo>
                    <a:pt x="799" y="512"/>
                  </a:lnTo>
                  <a:lnTo>
                    <a:pt x="801" y="504"/>
                  </a:lnTo>
                  <a:lnTo>
                    <a:pt x="805" y="502"/>
                  </a:lnTo>
                  <a:lnTo>
                    <a:pt x="805" y="498"/>
                  </a:lnTo>
                  <a:lnTo>
                    <a:pt x="803" y="498"/>
                  </a:lnTo>
                  <a:lnTo>
                    <a:pt x="801" y="498"/>
                  </a:lnTo>
                  <a:lnTo>
                    <a:pt x="803" y="493"/>
                  </a:lnTo>
                  <a:lnTo>
                    <a:pt x="805" y="491"/>
                  </a:lnTo>
                  <a:lnTo>
                    <a:pt x="805" y="483"/>
                  </a:lnTo>
                  <a:lnTo>
                    <a:pt x="803" y="481"/>
                  </a:lnTo>
                  <a:lnTo>
                    <a:pt x="801" y="476"/>
                  </a:lnTo>
                  <a:lnTo>
                    <a:pt x="803" y="474"/>
                  </a:lnTo>
                  <a:lnTo>
                    <a:pt x="803" y="470"/>
                  </a:lnTo>
                  <a:lnTo>
                    <a:pt x="801" y="470"/>
                  </a:lnTo>
                  <a:lnTo>
                    <a:pt x="797" y="466"/>
                  </a:lnTo>
                  <a:lnTo>
                    <a:pt x="790" y="468"/>
                  </a:lnTo>
                  <a:lnTo>
                    <a:pt x="790" y="472"/>
                  </a:lnTo>
                  <a:lnTo>
                    <a:pt x="793" y="474"/>
                  </a:lnTo>
                  <a:lnTo>
                    <a:pt x="793" y="479"/>
                  </a:lnTo>
                  <a:lnTo>
                    <a:pt x="795" y="481"/>
                  </a:lnTo>
                  <a:lnTo>
                    <a:pt x="795" y="483"/>
                  </a:lnTo>
                  <a:lnTo>
                    <a:pt x="793" y="483"/>
                  </a:lnTo>
                  <a:lnTo>
                    <a:pt x="793" y="479"/>
                  </a:lnTo>
                  <a:lnTo>
                    <a:pt x="788" y="479"/>
                  </a:lnTo>
                  <a:lnTo>
                    <a:pt x="788" y="483"/>
                  </a:lnTo>
                  <a:lnTo>
                    <a:pt x="788" y="485"/>
                  </a:lnTo>
                  <a:lnTo>
                    <a:pt x="790" y="489"/>
                  </a:lnTo>
                  <a:lnTo>
                    <a:pt x="793" y="493"/>
                  </a:lnTo>
                  <a:lnTo>
                    <a:pt x="790" y="493"/>
                  </a:lnTo>
                  <a:lnTo>
                    <a:pt x="788" y="493"/>
                  </a:lnTo>
                  <a:lnTo>
                    <a:pt x="786" y="491"/>
                  </a:lnTo>
                  <a:lnTo>
                    <a:pt x="786" y="495"/>
                  </a:lnTo>
                  <a:lnTo>
                    <a:pt x="782" y="493"/>
                  </a:lnTo>
                  <a:lnTo>
                    <a:pt x="782" y="489"/>
                  </a:lnTo>
                  <a:lnTo>
                    <a:pt x="780" y="491"/>
                  </a:lnTo>
                  <a:lnTo>
                    <a:pt x="778" y="493"/>
                  </a:lnTo>
                  <a:lnTo>
                    <a:pt x="778" y="493"/>
                  </a:lnTo>
                  <a:lnTo>
                    <a:pt x="778" y="489"/>
                  </a:lnTo>
                  <a:lnTo>
                    <a:pt x="780" y="487"/>
                  </a:lnTo>
                  <a:lnTo>
                    <a:pt x="778" y="485"/>
                  </a:lnTo>
                  <a:lnTo>
                    <a:pt x="774" y="487"/>
                  </a:lnTo>
                  <a:lnTo>
                    <a:pt x="769" y="491"/>
                  </a:lnTo>
                  <a:lnTo>
                    <a:pt x="765" y="487"/>
                  </a:lnTo>
                  <a:lnTo>
                    <a:pt x="763" y="487"/>
                  </a:lnTo>
                  <a:lnTo>
                    <a:pt x="761" y="491"/>
                  </a:lnTo>
                  <a:lnTo>
                    <a:pt x="757" y="491"/>
                  </a:lnTo>
                  <a:lnTo>
                    <a:pt x="755" y="489"/>
                  </a:lnTo>
                  <a:lnTo>
                    <a:pt x="750" y="489"/>
                  </a:lnTo>
                  <a:lnTo>
                    <a:pt x="748" y="487"/>
                  </a:lnTo>
                  <a:lnTo>
                    <a:pt x="753" y="485"/>
                  </a:lnTo>
                  <a:lnTo>
                    <a:pt x="757" y="483"/>
                  </a:lnTo>
                  <a:lnTo>
                    <a:pt x="759" y="485"/>
                  </a:lnTo>
                  <a:lnTo>
                    <a:pt x="765" y="483"/>
                  </a:lnTo>
                  <a:lnTo>
                    <a:pt x="765" y="481"/>
                  </a:lnTo>
                  <a:lnTo>
                    <a:pt x="767" y="481"/>
                  </a:lnTo>
                  <a:lnTo>
                    <a:pt x="769" y="481"/>
                  </a:lnTo>
                  <a:lnTo>
                    <a:pt x="774" y="479"/>
                  </a:lnTo>
                  <a:lnTo>
                    <a:pt x="774" y="474"/>
                  </a:lnTo>
                  <a:lnTo>
                    <a:pt x="774" y="472"/>
                  </a:lnTo>
                  <a:lnTo>
                    <a:pt x="771" y="470"/>
                  </a:lnTo>
                  <a:lnTo>
                    <a:pt x="769" y="464"/>
                  </a:lnTo>
                  <a:lnTo>
                    <a:pt x="765" y="462"/>
                  </a:lnTo>
                  <a:lnTo>
                    <a:pt x="763" y="460"/>
                  </a:lnTo>
                  <a:lnTo>
                    <a:pt x="757" y="453"/>
                  </a:lnTo>
                  <a:lnTo>
                    <a:pt x="757" y="451"/>
                  </a:lnTo>
                  <a:lnTo>
                    <a:pt x="753" y="451"/>
                  </a:lnTo>
                  <a:lnTo>
                    <a:pt x="748" y="453"/>
                  </a:lnTo>
                  <a:lnTo>
                    <a:pt x="746" y="455"/>
                  </a:lnTo>
                  <a:lnTo>
                    <a:pt x="740" y="462"/>
                  </a:lnTo>
                  <a:lnTo>
                    <a:pt x="742" y="462"/>
                  </a:lnTo>
                  <a:lnTo>
                    <a:pt x="742" y="466"/>
                  </a:lnTo>
                  <a:lnTo>
                    <a:pt x="740" y="466"/>
                  </a:lnTo>
                  <a:lnTo>
                    <a:pt x="736" y="468"/>
                  </a:lnTo>
                  <a:lnTo>
                    <a:pt x="736" y="466"/>
                  </a:lnTo>
                  <a:lnTo>
                    <a:pt x="734" y="466"/>
                  </a:lnTo>
                  <a:lnTo>
                    <a:pt x="731" y="464"/>
                  </a:lnTo>
                  <a:lnTo>
                    <a:pt x="727" y="464"/>
                  </a:lnTo>
                  <a:lnTo>
                    <a:pt x="725" y="466"/>
                  </a:lnTo>
                  <a:lnTo>
                    <a:pt x="721" y="466"/>
                  </a:lnTo>
                  <a:lnTo>
                    <a:pt x="719" y="464"/>
                  </a:lnTo>
                  <a:lnTo>
                    <a:pt x="721" y="464"/>
                  </a:lnTo>
                  <a:lnTo>
                    <a:pt x="727" y="462"/>
                  </a:lnTo>
                  <a:lnTo>
                    <a:pt x="727" y="457"/>
                  </a:lnTo>
                  <a:lnTo>
                    <a:pt x="731" y="457"/>
                  </a:lnTo>
                  <a:lnTo>
                    <a:pt x="734" y="457"/>
                  </a:lnTo>
                  <a:lnTo>
                    <a:pt x="736" y="453"/>
                  </a:lnTo>
                  <a:lnTo>
                    <a:pt x="736" y="449"/>
                  </a:lnTo>
                  <a:lnTo>
                    <a:pt x="738" y="447"/>
                  </a:lnTo>
                  <a:lnTo>
                    <a:pt x="742" y="447"/>
                  </a:lnTo>
                  <a:lnTo>
                    <a:pt x="744" y="441"/>
                  </a:lnTo>
                  <a:lnTo>
                    <a:pt x="744" y="434"/>
                  </a:lnTo>
                  <a:lnTo>
                    <a:pt x="744" y="432"/>
                  </a:lnTo>
                  <a:lnTo>
                    <a:pt x="744" y="428"/>
                  </a:lnTo>
                  <a:lnTo>
                    <a:pt x="740" y="428"/>
                  </a:lnTo>
                  <a:lnTo>
                    <a:pt x="734" y="430"/>
                  </a:lnTo>
                  <a:lnTo>
                    <a:pt x="727" y="432"/>
                  </a:lnTo>
                  <a:lnTo>
                    <a:pt x="719" y="434"/>
                  </a:lnTo>
                  <a:lnTo>
                    <a:pt x="704" y="436"/>
                  </a:lnTo>
                  <a:lnTo>
                    <a:pt x="687" y="445"/>
                  </a:lnTo>
                  <a:lnTo>
                    <a:pt x="683" y="449"/>
                  </a:lnTo>
                  <a:lnTo>
                    <a:pt x="672" y="451"/>
                  </a:lnTo>
                  <a:lnTo>
                    <a:pt x="658" y="457"/>
                  </a:lnTo>
                  <a:lnTo>
                    <a:pt x="651" y="462"/>
                  </a:lnTo>
                  <a:lnTo>
                    <a:pt x="651" y="466"/>
                  </a:lnTo>
                  <a:lnTo>
                    <a:pt x="656" y="466"/>
                  </a:lnTo>
                  <a:lnTo>
                    <a:pt x="658" y="466"/>
                  </a:lnTo>
                  <a:lnTo>
                    <a:pt x="653" y="470"/>
                  </a:lnTo>
                  <a:lnTo>
                    <a:pt x="649" y="470"/>
                  </a:lnTo>
                  <a:lnTo>
                    <a:pt x="643" y="476"/>
                  </a:lnTo>
                  <a:lnTo>
                    <a:pt x="639" y="476"/>
                  </a:lnTo>
                  <a:lnTo>
                    <a:pt x="634" y="479"/>
                  </a:lnTo>
                  <a:lnTo>
                    <a:pt x="634" y="481"/>
                  </a:lnTo>
                  <a:lnTo>
                    <a:pt x="628" y="485"/>
                  </a:lnTo>
                  <a:lnTo>
                    <a:pt x="626" y="489"/>
                  </a:lnTo>
                  <a:lnTo>
                    <a:pt x="626" y="493"/>
                  </a:lnTo>
                  <a:lnTo>
                    <a:pt x="628" y="491"/>
                  </a:lnTo>
                  <a:lnTo>
                    <a:pt x="632" y="495"/>
                  </a:lnTo>
                  <a:lnTo>
                    <a:pt x="630" y="498"/>
                  </a:lnTo>
                  <a:lnTo>
                    <a:pt x="630" y="498"/>
                  </a:lnTo>
                  <a:lnTo>
                    <a:pt x="634" y="498"/>
                  </a:lnTo>
                  <a:lnTo>
                    <a:pt x="637" y="495"/>
                  </a:lnTo>
                  <a:lnTo>
                    <a:pt x="641" y="495"/>
                  </a:lnTo>
                  <a:lnTo>
                    <a:pt x="643" y="498"/>
                  </a:lnTo>
                  <a:lnTo>
                    <a:pt x="643" y="502"/>
                  </a:lnTo>
                  <a:lnTo>
                    <a:pt x="639" y="502"/>
                  </a:lnTo>
                  <a:lnTo>
                    <a:pt x="634" y="500"/>
                  </a:lnTo>
                  <a:lnTo>
                    <a:pt x="630" y="502"/>
                  </a:lnTo>
                  <a:lnTo>
                    <a:pt x="632" y="506"/>
                  </a:lnTo>
                  <a:lnTo>
                    <a:pt x="639" y="508"/>
                  </a:lnTo>
                  <a:lnTo>
                    <a:pt x="641" y="508"/>
                  </a:lnTo>
                  <a:lnTo>
                    <a:pt x="641" y="504"/>
                  </a:lnTo>
                  <a:lnTo>
                    <a:pt x="643" y="504"/>
                  </a:lnTo>
                  <a:lnTo>
                    <a:pt x="645" y="506"/>
                  </a:lnTo>
                  <a:lnTo>
                    <a:pt x="643" y="510"/>
                  </a:lnTo>
                  <a:lnTo>
                    <a:pt x="647" y="508"/>
                  </a:lnTo>
                  <a:lnTo>
                    <a:pt x="653" y="510"/>
                  </a:lnTo>
                  <a:lnTo>
                    <a:pt x="660" y="508"/>
                  </a:lnTo>
                  <a:lnTo>
                    <a:pt x="664" y="508"/>
                  </a:lnTo>
                  <a:lnTo>
                    <a:pt x="668" y="510"/>
                  </a:lnTo>
                  <a:lnTo>
                    <a:pt x="672" y="510"/>
                  </a:lnTo>
                  <a:lnTo>
                    <a:pt x="677" y="512"/>
                  </a:lnTo>
                  <a:lnTo>
                    <a:pt x="679" y="514"/>
                  </a:lnTo>
                  <a:lnTo>
                    <a:pt x="683" y="514"/>
                  </a:lnTo>
                  <a:lnTo>
                    <a:pt x="681" y="516"/>
                  </a:lnTo>
                  <a:lnTo>
                    <a:pt x="679" y="516"/>
                  </a:lnTo>
                  <a:lnTo>
                    <a:pt x="672" y="514"/>
                  </a:lnTo>
                  <a:lnTo>
                    <a:pt x="664" y="514"/>
                  </a:lnTo>
                  <a:lnTo>
                    <a:pt x="664" y="514"/>
                  </a:lnTo>
                  <a:lnTo>
                    <a:pt x="668" y="516"/>
                  </a:lnTo>
                  <a:lnTo>
                    <a:pt x="670" y="519"/>
                  </a:lnTo>
                  <a:lnTo>
                    <a:pt x="664" y="519"/>
                  </a:lnTo>
                  <a:lnTo>
                    <a:pt x="660" y="516"/>
                  </a:lnTo>
                  <a:lnTo>
                    <a:pt x="651" y="519"/>
                  </a:lnTo>
                  <a:lnTo>
                    <a:pt x="649" y="521"/>
                  </a:lnTo>
                  <a:lnTo>
                    <a:pt x="647" y="519"/>
                  </a:lnTo>
                  <a:lnTo>
                    <a:pt x="645" y="519"/>
                  </a:lnTo>
                  <a:lnTo>
                    <a:pt x="641" y="519"/>
                  </a:lnTo>
                  <a:lnTo>
                    <a:pt x="639" y="519"/>
                  </a:lnTo>
                  <a:lnTo>
                    <a:pt x="628" y="519"/>
                  </a:lnTo>
                  <a:lnTo>
                    <a:pt x="628" y="521"/>
                  </a:lnTo>
                  <a:lnTo>
                    <a:pt x="620" y="523"/>
                  </a:lnTo>
                  <a:lnTo>
                    <a:pt x="618" y="527"/>
                  </a:lnTo>
                  <a:lnTo>
                    <a:pt x="620" y="538"/>
                  </a:lnTo>
                  <a:lnTo>
                    <a:pt x="620" y="540"/>
                  </a:lnTo>
                  <a:lnTo>
                    <a:pt x="620" y="544"/>
                  </a:lnTo>
                  <a:lnTo>
                    <a:pt x="620" y="544"/>
                  </a:lnTo>
                  <a:lnTo>
                    <a:pt x="620" y="548"/>
                  </a:lnTo>
                  <a:lnTo>
                    <a:pt x="622" y="548"/>
                  </a:lnTo>
                  <a:lnTo>
                    <a:pt x="624" y="548"/>
                  </a:lnTo>
                  <a:lnTo>
                    <a:pt x="626" y="548"/>
                  </a:lnTo>
                  <a:lnTo>
                    <a:pt x="628" y="550"/>
                  </a:lnTo>
                  <a:lnTo>
                    <a:pt x="632" y="550"/>
                  </a:lnTo>
                  <a:lnTo>
                    <a:pt x="634" y="548"/>
                  </a:lnTo>
                  <a:lnTo>
                    <a:pt x="634" y="548"/>
                  </a:lnTo>
                  <a:lnTo>
                    <a:pt x="637" y="550"/>
                  </a:lnTo>
                  <a:lnTo>
                    <a:pt x="639" y="550"/>
                  </a:lnTo>
                  <a:lnTo>
                    <a:pt x="641" y="550"/>
                  </a:lnTo>
                  <a:lnTo>
                    <a:pt x="643" y="552"/>
                  </a:lnTo>
                  <a:lnTo>
                    <a:pt x="643" y="554"/>
                  </a:lnTo>
                  <a:lnTo>
                    <a:pt x="645" y="554"/>
                  </a:lnTo>
                  <a:lnTo>
                    <a:pt x="649" y="554"/>
                  </a:lnTo>
                  <a:lnTo>
                    <a:pt x="651" y="554"/>
                  </a:lnTo>
                  <a:lnTo>
                    <a:pt x="653" y="557"/>
                  </a:lnTo>
                  <a:lnTo>
                    <a:pt x="658" y="557"/>
                  </a:lnTo>
                  <a:lnTo>
                    <a:pt x="660" y="557"/>
                  </a:lnTo>
                  <a:lnTo>
                    <a:pt x="664" y="557"/>
                  </a:lnTo>
                  <a:lnTo>
                    <a:pt x="666" y="557"/>
                  </a:lnTo>
                  <a:lnTo>
                    <a:pt x="668" y="557"/>
                  </a:lnTo>
                  <a:lnTo>
                    <a:pt x="675" y="557"/>
                  </a:lnTo>
                  <a:lnTo>
                    <a:pt x="677" y="557"/>
                  </a:lnTo>
                  <a:lnTo>
                    <a:pt x="681" y="557"/>
                  </a:lnTo>
                  <a:lnTo>
                    <a:pt x="683" y="561"/>
                  </a:lnTo>
                  <a:lnTo>
                    <a:pt x="685" y="559"/>
                  </a:lnTo>
                  <a:lnTo>
                    <a:pt x="685" y="563"/>
                  </a:lnTo>
                  <a:lnTo>
                    <a:pt x="689" y="565"/>
                  </a:lnTo>
                  <a:lnTo>
                    <a:pt x="689" y="567"/>
                  </a:lnTo>
                  <a:lnTo>
                    <a:pt x="689" y="567"/>
                  </a:lnTo>
                  <a:lnTo>
                    <a:pt x="693" y="567"/>
                  </a:lnTo>
                  <a:lnTo>
                    <a:pt x="696" y="569"/>
                  </a:lnTo>
                  <a:lnTo>
                    <a:pt x="698" y="571"/>
                  </a:lnTo>
                  <a:lnTo>
                    <a:pt x="700" y="571"/>
                  </a:lnTo>
                  <a:lnTo>
                    <a:pt x="702" y="576"/>
                  </a:lnTo>
                  <a:lnTo>
                    <a:pt x="700" y="576"/>
                  </a:lnTo>
                  <a:lnTo>
                    <a:pt x="700" y="580"/>
                  </a:lnTo>
                  <a:lnTo>
                    <a:pt x="704" y="584"/>
                  </a:lnTo>
                  <a:lnTo>
                    <a:pt x="708" y="586"/>
                  </a:lnTo>
                  <a:lnTo>
                    <a:pt x="708" y="588"/>
                  </a:lnTo>
                  <a:lnTo>
                    <a:pt x="708" y="590"/>
                  </a:lnTo>
                  <a:lnTo>
                    <a:pt x="708" y="592"/>
                  </a:lnTo>
                  <a:lnTo>
                    <a:pt x="706" y="590"/>
                  </a:lnTo>
                  <a:lnTo>
                    <a:pt x="700" y="588"/>
                  </a:lnTo>
                  <a:lnTo>
                    <a:pt x="693" y="588"/>
                  </a:lnTo>
                  <a:lnTo>
                    <a:pt x="691" y="588"/>
                  </a:lnTo>
                  <a:lnTo>
                    <a:pt x="689" y="588"/>
                  </a:lnTo>
                  <a:lnTo>
                    <a:pt x="687" y="588"/>
                  </a:lnTo>
                  <a:lnTo>
                    <a:pt x="685" y="588"/>
                  </a:lnTo>
                  <a:lnTo>
                    <a:pt x="683" y="584"/>
                  </a:lnTo>
                  <a:lnTo>
                    <a:pt x="679" y="584"/>
                  </a:lnTo>
                  <a:lnTo>
                    <a:pt x="677" y="582"/>
                  </a:lnTo>
                  <a:lnTo>
                    <a:pt x="675" y="580"/>
                  </a:lnTo>
                  <a:lnTo>
                    <a:pt x="670" y="582"/>
                  </a:lnTo>
                  <a:lnTo>
                    <a:pt x="668" y="580"/>
                  </a:lnTo>
                  <a:lnTo>
                    <a:pt x="666" y="580"/>
                  </a:lnTo>
                  <a:lnTo>
                    <a:pt x="662" y="578"/>
                  </a:lnTo>
                  <a:lnTo>
                    <a:pt x="662" y="573"/>
                  </a:lnTo>
                  <a:lnTo>
                    <a:pt x="660" y="573"/>
                  </a:lnTo>
                  <a:lnTo>
                    <a:pt x="658" y="573"/>
                  </a:lnTo>
                  <a:lnTo>
                    <a:pt x="653" y="573"/>
                  </a:lnTo>
                  <a:lnTo>
                    <a:pt x="651" y="573"/>
                  </a:lnTo>
                  <a:lnTo>
                    <a:pt x="643" y="573"/>
                  </a:lnTo>
                  <a:lnTo>
                    <a:pt x="639" y="573"/>
                  </a:lnTo>
                  <a:lnTo>
                    <a:pt x="634" y="571"/>
                  </a:lnTo>
                  <a:lnTo>
                    <a:pt x="620" y="571"/>
                  </a:lnTo>
                  <a:lnTo>
                    <a:pt x="616" y="571"/>
                  </a:lnTo>
                  <a:lnTo>
                    <a:pt x="611" y="573"/>
                  </a:lnTo>
                  <a:lnTo>
                    <a:pt x="609" y="576"/>
                  </a:lnTo>
                  <a:lnTo>
                    <a:pt x="609" y="582"/>
                  </a:lnTo>
                  <a:lnTo>
                    <a:pt x="605" y="588"/>
                  </a:lnTo>
                  <a:lnTo>
                    <a:pt x="607" y="594"/>
                  </a:lnTo>
                  <a:lnTo>
                    <a:pt x="605" y="597"/>
                  </a:lnTo>
                  <a:lnTo>
                    <a:pt x="607" y="599"/>
                  </a:lnTo>
                  <a:lnTo>
                    <a:pt x="609" y="599"/>
                  </a:lnTo>
                  <a:lnTo>
                    <a:pt x="609" y="601"/>
                  </a:lnTo>
                  <a:lnTo>
                    <a:pt x="607" y="603"/>
                  </a:lnTo>
                  <a:lnTo>
                    <a:pt x="609" y="611"/>
                  </a:lnTo>
                  <a:lnTo>
                    <a:pt x="613" y="613"/>
                  </a:lnTo>
                  <a:lnTo>
                    <a:pt x="613" y="616"/>
                  </a:lnTo>
                  <a:lnTo>
                    <a:pt x="620" y="618"/>
                  </a:lnTo>
                  <a:lnTo>
                    <a:pt x="620" y="620"/>
                  </a:lnTo>
                  <a:lnTo>
                    <a:pt x="624" y="620"/>
                  </a:lnTo>
                  <a:lnTo>
                    <a:pt x="626" y="622"/>
                  </a:lnTo>
                  <a:lnTo>
                    <a:pt x="628" y="622"/>
                  </a:lnTo>
                  <a:lnTo>
                    <a:pt x="632" y="620"/>
                  </a:lnTo>
                  <a:lnTo>
                    <a:pt x="634" y="622"/>
                  </a:lnTo>
                  <a:lnTo>
                    <a:pt x="639" y="624"/>
                  </a:lnTo>
                  <a:lnTo>
                    <a:pt x="643" y="624"/>
                  </a:lnTo>
                  <a:lnTo>
                    <a:pt x="645" y="628"/>
                  </a:lnTo>
                  <a:lnTo>
                    <a:pt x="647" y="628"/>
                  </a:lnTo>
                  <a:lnTo>
                    <a:pt x="647" y="630"/>
                  </a:lnTo>
                  <a:lnTo>
                    <a:pt x="643" y="632"/>
                  </a:lnTo>
                  <a:lnTo>
                    <a:pt x="645" y="635"/>
                  </a:lnTo>
                  <a:lnTo>
                    <a:pt x="643" y="637"/>
                  </a:lnTo>
                  <a:lnTo>
                    <a:pt x="643" y="639"/>
                  </a:lnTo>
                  <a:lnTo>
                    <a:pt x="641" y="641"/>
                  </a:lnTo>
                  <a:lnTo>
                    <a:pt x="637" y="643"/>
                  </a:lnTo>
                  <a:lnTo>
                    <a:pt x="637" y="645"/>
                  </a:lnTo>
                  <a:lnTo>
                    <a:pt x="634" y="649"/>
                  </a:lnTo>
                  <a:lnTo>
                    <a:pt x="639" y="651"/>
                  </a:lnTo>
                  <a:lnTo>
                    <a:pt x="639" y="656"/>
                  </a:lnTo>
                  <a:lnTo>
                    <a:pt x="641" y="660"/>
                  </a:lnTo>
                  <a:lnTo>
                    <a:pt x="639" y="662"/>
                  </a:lnTo>
                  <a:lnTo>
                    <a:pt x="634" y="664"/>
                  </a:lnTo>
                  <a:lnTo>
                    <a:pt x="637" y="664"/>
                  </a:lnTo>
                  <a:lnTo>
                    <a:pt x="643" y="666"/>
                  </a:lnTo>
                  <a:lnTo>
                    <a:pt x="645" y="666"/>
                  </a:lnTo>
                  <a:lnTo>
                    <a:pt x="647" y="666"/>
                  </a:lnTo>
                  <a:lnTo>
                    <a:pt x="649" y="666"/>
                  </a:lnTo>
                  <a:lnTo>
                    <a:pt x="651" y="664"/>
                  </a:lnTo>
                  <a:lnTo>
                    <a:pt x="653" y="664"/>
                  </a:lnTo>
                  <a:lnTo>
                    <a:pt x="653" y="666"/>
                  </a:lnTo>
                  <a:lnTo>
                    <a:pt x="660" y="666"/>
                  </a:lnTo>
                  <a:lnTo>
                    <a:pt x="666" y="668"/>
                  </a:lnTo>
                  <a:lnTo>
                    <a:pt x="668" y="666"/>
                  </a:lnTo>
                  <a:lnTo>
                    <a:pt x="672" y="666"/>
                  </a:lnTo>
                  <a:lnTo>
                    <a:pt x="675" y="668"/>
                  </a:lnTo>
                  <a:lnTo>
                    <a:pt x="675" y="668"/>
                  </a:lnTo>
                  <a:lnTo>
                    <a:pt x="677" y="666"/>
                  </a:lnTo>
                  <a:lnTo>
                    <a:pt x="679" y="666"/>
                  </a:lnTo>
                  <a:lnTo>
                    <a:pt x="681" y="666"/>
                  </a:lnTo>
                  <a:lnTo>
                    <a:pt x="681" y="670"/>
                  </a:lnTo>
                  <a:lnTo>
                    <a:pt x="685" y="668"/>
                  </a:lnTo>
                  <a:lnTo>
                    <a:pt x="685" y="668"/>
                  </a:lnTo>
                  <a:lnTo>
                    <a:pt x="687" y="670"/>
                  </a:lnTo>
                  <a:lnTo>
                    <a:pt x="687" y="672"/>
                  </a:lnTo>
                  <a:lnTo>
                    <a:pt x="689" y="672"/>
                  </a:lnTo>
                  <a:lnTo>
                    <a:pt x="691" y="670"/>
                  </a:lnTo>
                  <a:lnTo>
                    <a:pt x="696" y="670"/>
                  </a:lnTo>
                  <a:lnTo>
                    <a:pt x="700" y="668"/>
                  </a:lnTo>
                  <a:lnTo>
                    <a:pt x="702" y="666"/>
                  </a:lnTo>
                  <a:lnTo>
                    <a:pt x="704" y="666"/>
                  </a:lnTo>
                  <a:lnTo>
                    <a:pt x="708" y="662"/>
                  </a:lnTo>
                  <a:lnTo>
                    <a:pt x="715" y="660"/>
                  </a:lnTo>
                  <a:lnTo>
                    <a:pt x="717" y="660"/>
                  </a:lnTo>
                  <a:lnTo>
                    <a:pt x="719" y="658"/>
                  </a:lnTo>
                  <a:lnTo>
                    <a:pt x="721" y="658"/>
                  </a:lnTo>
                  <a:lnTo>
                    <a:pt x="725" y="658"/>
                  </a:lnTo>
                  <a:lnTo>
                    <a:pt x="727" y="658"/>
                  </a:lnTo>
                  <a:lnTo>
                    <a:pt x="729" y="660"/>
                  </a:lnTo>
                  <a:lnTo>
                    <a:pt x="738" y="660"/>
                  </a:lnTo>
                  <a:lnTo>
                    <a:pt x="746" y="653"/>
                  </a:lnTo>
                  <a:lnTo>
                    <a:pt x="746" y="651"/>
                  </a:lnTo>
                  <a:lnTo>
                    <a:pt x="748" y="651"/>
                  </a:lnTo>
                  <a:lnTo>
                    <a:pt x="750" y="653"/>
                  </a:lnTo>
                  <a:lnTo>
                    <a:pt x="750" y="651"/>
                  </a:lnTo>
                  <a:lnTo>
                    <a:pt x="755" y="649"/>
                  </a:lnTo>
                  <a:lnTo>
                    <a:pt x="753" y="647"/>
                  </a:lnTo>
                  <a:lnTo>
                    <a:pt x="755" y="645"/>
                  </a:lnTo>
                  <a:lnTo>
                    <a:pt x="757" y="645"/>
                  </a:lnTo>
                  <a:lnTo>
                    <a:pt x="759" y="645"/>
                  </a:lnTo>
                  <a:lnTo>
                    <a:pt x="761" y="643"/>
                  </a:lnTo>
                  <a:lnTo>
                    <a:pt x="759" y="641"/>
                  </a:lnTo>
                  <a:lnTo>
                    <a:pt x="761" y="643"/>
                  </a:lnTo>
                  <a:lnTo>
                    <a:pt x="763" y="643"/>
                  </a:lnTo>
                  <a:lnTo>
                    <a:pt x="765" y="645"/>
                  </a:lnTo>
                  <a:lnTo>
                    <a:pt x="765" y="647"/>
                  </a:lnTo>
                  <a:lnTo>
                    <a:pt x="765" y="647"/>
                  </a:lnTo>
                  <a:lnTo>
                    <a:pt x="763" y="649"/>
                  </a:lnTo>
                  <a:lnTo>
                    <a:pt x="763" y="651"/>
                  </a:lnTo>
                  <a:lnTo>
                    <a:pt x="761" y="656"/>
                  </a:lnTo>
                  <a:lnTo>
                    <a:pt x="759" y="656"/>
                  </a:lnTo>
                  <a:lnTo>
                    <a:pt x="759" y="658"/>
                  </a:lnTo>
                  <a:lnTo>
                    <a:pt x="763" y="658"/>
                  </a:lnTo>
                  <a:lnTo>
                    <a:pt x="765" y="660"/>
                  </a:lnTo>
                  <a:lnTo>
                    <a:pt x="767" y="660"/>
                  </a:lnTo>
                  <a:lnTo>
                    <a:pt x="769" y="660"/>
                  </a:lnTo>
                  <a:lnTo>
                    <a:pt x="771" y="662"/>
                  </a:lnTo>
                  <a:lnTo>
                    <a:pt x="774" y="664"/>
                  </a:lnTo>
                  <a:lnTo>
                    <a:pt x="776" y="666"/>
                  </a:lnTo>
                  <a:lnTo>
                    <a:pt x="776" y="664"/>
                  </a:lnTo>
                  <a:lnTo>
                    <a:pt x="776" y="664"/>
                  </a:lnTo>
                  <a:lnTo>
                    <a:pt x="778" y="664"/>
                  </a:lnTo>
                  <a:lnTo>
                    <a:pt x="778" y="666"/>
                  </a:lnTo>
                  <a:lnTo>
                    <a:pt x="776" y="668"/>
                  </a:lnTo>
                  <a:lnTo>
                    <a:pt x="774" y="668"/>
                  </a:lnTo>
                  <a:lnTo>
                    <a:pt x="771" y="672"/>
                  </a:lnTo>
                  <a:lnTo>
                    <a:pt x="771" y="675"/>
                  </a:lnTo>
                  <a:lnTo>
                    <a:pt x="774" y="675"/>
                  </a:lnTo>
                  <a:lnTo>
                    <a:pt x="776" y="675"/>
                  </a:lnTo>
                  <a:lnTo>
                    <a:pt x="780" y="677"/>
                  </a:lnTo>
                  <a:lnTo>
                    <a:pt x="782" y="677"/>
                  </a:lnTo>
                  <a:lnTo>
                    <a:pt x="784" y="672"/>
                  </a:lnTo>
                  <a:lnTo>
                    <a:pt x="786" y="672"/>
                  </a:lnTo>
                  <a:lnTo>
                    <a:pt x="786" y="675"/>
                  </a:lnTo>
                  <a:lnTo>
                    <a:pt x="788" y="679"/>
                  </a:lnTo>
                  <a:lnTo>
                    <a:pt x="790" y="681"/>
                  </a:lnTo>
                  <a:lnTo>
                    <a:pt x="793" y="679"/>
                  </a:lnTo>
                  <a:lnTo>
                    <a:pt x="795" y="679"/>
                  </a:lnTo>
                  <a:lnTo>
                    <a:pt x="797" y="681"/>
                  </a:lnTo>
                  <a:lnTo>
                    <a:pt x="801" y="681"/>
                  </a:lnTo>
                  <a:lnTo>
                    <a:pt x="801" y="683"/>
                  </a:lnTo>
                  <a:lnTo>
                    <a:pt x="803" y="683"/>
                  </a:lnTo>
                  <a:lnTo>
                    <a:pt x="803" y="681"/>
                  </a:lnTo>
                  <a:lnTo>
                    <a:pt x="805" y="681"/>
                  </a:lnTo>
                  <a:lnTo>
                    <a:pt x="807" y="681"/>
                  </a:lnTo>
                  <a:lnTo>
                    <a:pt x="809" y="681"/>
                  </a:lnTo>
                  <a:lnTo>
                    <a:pt x="809" y="683"/>
                  </a:lnTo>
                  <a:lnTo>
                    <a:pt x="809" y="685"/>
                  </a:lnTo>
                  <a:lnTo>
                    <a:pt x="814" y="683"/>
                  </a:lnTo>
                  <a:lnTo>
                    <a:pt x="816" y="681"/>
                  </a:lnTo>
                  <a:lnTo>
                    <a:pt x="818" y="681"/>
                  </a:lnTo>
                  <a:lnTo>
                    <a:pt x="818" y="685"/>
                  </a:lnTo>
                  <a:lnTo>
                    <a:pt x="820" y="685"/>
                  </a:lnTo>
                  <a:lnTo>
                    <a:pt x="820" y="683"/>
                  </a:lnTo>
                  <a:lnTo>
                    <a:pt x="822" y="683"/>
                  </a:lnTo>
                  <a:lnTo>
                    <a:pt x="824" y="679"/>
                  </a:lnTo>
                  <a:lnTo>
                    <a:pt x="826" y="681"/>
                  </a:lnTo>
                  <a:lnTo>
                    <a:pt x="826" y="681"/>
                  </a:lnTo>
                  <a:lnTo>
                    <a:pt x="828" y="683"/>
                  </a:lnTo>
                  <a:lnTo>
                    <a:pt x="830" y="681"/>
                  </a:lnTo>
                  <a:lnTo>
                    <a:pt x="830" y="681"/>
                  </a:lnTo>
                  <a:close/>
                  <a:moveTo>
                    <a:pt x="1201" y="822"/>
                  </a:moveTo>
                  <a:lnTo>
                    <a:pt x="1204" y="818"/>
                  </a:lnTo>
                  <a:lnTo>
                    <a:pt x="1201" y="816"/>
                  </a:lnTo>
                  <a:lnTo>
                    <a:pt x="1204" y="812"/>
                  </a:lnTo>
                  <a:lnTo>
                    <a:pt x="1204" y="807"/>
                  </a:lnTo>
                  <a:lnTo>
                    <a:pt x="1208" y="801"/>
                  </a:lnTo>
                  <a:lnTo>
                    <a:pt x="1210" y="797"/>
                  </a:lnTo>
                  <a:lnTo>
                    <a:pt x="1214" y="795"/>
                  </a:lnTo>
                  <a:lnTo>
                    <a:pt x="1218" y="786"/>
                  </a:lnTo>
                  <a:lnTo>
                    <a:pt x="1223" y="784"/>
                  </a:lnTo>
                  <a:lnTo>
                    <a:pt x="1225" y="784"/>
                  </a:lnTo>
                  <a:lnTo>
                    <a:pt x="1227" y="782"/>
                  </a:lnTo>
                  <a:lnTo>
                    <a:pt x="1229" y="784"/>
                  </a:lnTo>
                  <a:lnTo>
                    <a:pt x="1233" y="782"/>
                  </a:lnTo>
                  <a:lnTo>
                    <a:pt x="1237" y="782"/>
                  </a:lnTo>
                  <a:lnTo>
                    <a:pt x="1239" y="786"/>
                  </a:lnTo>
                  <a:lnTo>
                    <a:pt x="1241" y="786"/>
                  </a:lnTo>
                  <a:lnTo>
                    <a:pt x="1244" y="788"/>
                  </a:lnTo>
                  <a:lnTo>
                    <a:pt x="1246" y="793"/>
                  </a:lnTo>
                  <a:lnTo>
                    <a:pt x="1246" y="795"/>
                  </a:lnTo>
                  <a:lnTo>
                    <a:pt x="1241" y="799"/>
                  </a:lnTo>
                  <a:lnTo>
                    <a:pt x="1239" y="803"/>
                  </a:lnTo>
                  <a:lnTo>
                    <a:pt x="1239" y="805"/>
                  </a:lnTo>
                  <a:lnTo>
                    <a:pt x="1235" y="814"/>
                  </a:lnTo>
                  <a:lnTo>
                    <a:pt x="1233" y="818"/>
                  </a:lnTo>
                  <a:lnTo>
                    <a:pt x="1229" y="818"/>
                  </a:lnTo>
                  <a:lnTo>
                    <a:pt x="1225" y="820"/>
                  </a:lnTo>
                  <a:lnTo>
                    <a:pt x="1223" y="822"/>
                  </a:lnTo>
                  <a:lnTo>
                    <a:pt x="1220" y="822"/>
                  </a:lnTo>
                  <a:lnTo>
                    <a:pt x="1216" y="824"/>
                  </a:lnTo>
                  <a:lnTo>
                    <a:pt x="1214" y="822"/>
                  </a:lnTo>
                  <a:lnTo>
                    <a:pt x="1208" y="824"/>
                  </a:lnTo>
                  <a:lnTo>
                    <a:pt x="1206" y="822"/>
                  </a:lnTo>
                  <a:lnTo>
                    <a:pt x="1204" y="822"/>
                  </a:lnTo>
                  <a:lnTo>
                    <a:pt x="1201" y="822"/>
                  </a:lnTo>
                  <a:lnTo>
                    <a:pt x="1201" y="822"/>
                  </a:lnTo>
                  <a:close/>
                  <a:moveTo>
                    <a:pt x="849" y="668"/>
                  </a:moveTo>
                  <a:lnTo>
                    <a:pt x="847" y="666"/>
                  </a:lnTo>
                  <a:lnTo>
                    <a:pt x="849" y="664"/>
                  </a:lnTo>
                  <a:lnTo>
                    <a:pt x="852" y="664"/>
                  </a:lnTo>
                  <a:lnTo>
                    <a:pt x="849" y="660"/>
                  </a:lnTo>
                  <a:lnTo>
                    <a:pt x="852" y="658"/>
                  </a:lnTo>
                  <a:lnTo>
                    <a:pt x="854" y="658"/>
                  </a:lnTo>
                  <a:lnTo>
                    <a:pt x="854" y="660"/>
                  </a:lnTo>
                  <a:lnTo>
                    <a:pt x="854" y="662"/>
                  </a:lnTo>
                  <a:lnTo>
                    <a:pt x="854" y="664"/>
                  </a:lnTo>
                  <a:lnTo>
                    <a:pt x="854" y="666"/>
                  </a:lnTo>
                  <a:lnTo>
                    <a:pt x="852" y="666"/>
                  </a:lnTo>
                  <a:lnTo>
                    <a:pt x="849" y="668"/>
                  </a:lnTo>
                  <a:lnTo>
                    <a:pt x="849" y="668"/>
                  </a:lnTo>
                  <a:lnTo>
                    <a:pt x="849" y="668"/>
                  </a:lnTo>
                  <a:close/>
                  <a:moveTo>
                    <a:pt x="816" y="700"/>
                  </a:moveTo>
                  <a:lnTo>
                    <a:pt x="818" y="698"/>
                  </a:lnTo>
                  <a:lnTo>
                    <a:pt x="820" y="696"/>
                  </a:lnTo>
                  <a:lnTo>
                    <a:pt x="818" y="694"/>
                  </a:lnTo>
                  <a:lnTo>
                    <a:pt x="820" y="691"/>
                  </a:lnTo>
                  <a:lnTo>
                    <a:pt x="818" y="689"/>
                  </a:lnTo>
                  <a:lnTo>
                    <a:pt x="816" y="691"/>
                  </a:lnTo>
                  <a:lnTo>
                    <a:pt x="816" y="694"/>
                  </a:lnTo>
                  <a:lnTo>
                    <a:pt x="812" y="694"/>
                  </a:lnTo>
                  <a:lnTo>
                    <a:pt x="812" y="696"/>
                  </a:lnTo>
                  <a:lnTo>
                    <a:pt x="814" y="698"/>
                  </a:lnTo>
                  <a:lnTo>
                    <a:pt x="816" y="700"/>
                  </a:lnTo>
                  <a:lnTo>
                    <a:pt x="816" y="700"/>
                  </a:lnTo>
                  <a:close/>
                  <a:moveTo>
                    <a:pt x="856" y="691"/>
                  </a:moveTo>
                  <a:lnTo>
                    <a:pt x="852" y="696"/>
                  </a:lnTo>
                  <a:lnTo>
                    <a:pt x="852" y="698"/>
                  </a:lnTo>
                  <a:lnTo>
                    <a:pt x="849" y="700"/>
                  </a:lnTo>
                  <a:lnTo>
                    <a:pt x="847" y="696"/>
                  </a:lnTo>
                  <a:lnTo>
                    <a:pt x="847" y="694"/>
                  </a:lnTo>
                  <a:lnTo>
                    <a:pt x="849" y="687"/>
                  </a:lnTo>
                  <a:lnTo>
                    <a:pt x="849" y="685"/>
                  </a:lnTo>
                  <a:lnTo>
                    <a:pt x="852" y="683"/>
                  </a:lnTo>
                  <a:lnTo>
                    <a:pt x="854" y="683"/>
                  </a:lnTo>
                  <a:lnTo>
                    <a:pt x="854" y="685"/>
                  </a:lnTo>
                  <a:lnTo>
                    <a:pt x="858" y="689"/>
                  </a:lnTo>
                  <a:lnTo>
                    <a:pt x="856" y="691"/>
                  </a:lnTo>
                  <a:lnTo>
                    <a:pt x="856" y="691"/>
                  </a:lnTo>
                  <a:close/>
                  <a:moveTo>
                    <a:pt x="860" y="687"/>
                  </a:moveTo>
                  <a:lnTo>
                    <a:pt x="860" y="685"/>
                  </a:lnTo>
                  <a:lnTo>
                    <a:pt x="858" y="683"/>
                  </a:lnTo>
                  <a:lnTo>
                    <a:pt x="860" y="679"/>
                  </a:lnTo>
                  <a:lnTo>
                    <a:pt x="862" y="677"/>
                  </a:lnTo>
                  <a:lnTo>
                    <a:pt x="864" y="681"/>
                  </a:lnTo>
                  <a:lnTo>
                    <a:pt x="862" y="683"/>
                  </a:lnTo>
                  <a:lnTo>
                    <a:pt x="862" y="687"/>
                  </a:lnTo>
                  <a:lnTo>
                    <a:pt x="862" y="687"/>
                  </a:lnTo>
                  <a:lnTo>
                    <a:pt x="860" y="687"/>
                  </a:lnTo>
                  <a:lnTo>
                    <a:pt x="860" y="687"/>
                  </a:lnTo>
                  <a:close/>
                  <a:moveTo>
                    <a:pt x="934" y="689"/>
                  </a:moveTo>
                  <a:lnTo>
                    <a:pt x="936" y="683"/>
                  </a:lnTo>
                  <a:lnTo>
                    <a:pt x="940" y="679"/>
                  </a:lnTo>
                  <a:lnTo>
                    <a:pt x="944" y="679"/>
                  </a:lnTo>
                  <a:lnTo>
                    <a:pt x="944" y="683"/>
                  </a:lnTo>
                  <a:lnTo>
                    <a:pt x="940" y="689"/>
                  </a:lnTo>
                  <a:lnTo>
                    <a:pt x="938" y="691"/>
                  </a:lnTo>
                  <a:lnTo>
                    <a:pt x="938" y="687"/>
                  </a:lnTo>
                  <a:lnTo>
                    <a:pt x="938" y="685"/>
                  </a:lnTo>
                  <a:lnTo>
                    <a:pt x="936" y="687"/>
                  </a:lnTo>
                  <a:lnTo>
                    <a:pt x="936" y="689"/>
                  </a:lnTo>
                  <a:lnTo>
                    <a:pt x="936" y="689"/>
                  </a:lnTo>
                  <a:lnTo>
                    <a:pt x="934" y="689"/>
                  </a:lnTo>
                  <a:lnTo>
                    <a:pt x="934" y="689"/>
                  </a:lnTo>
                  <a:close/>
                  <a:moveTo>
                    <a:pt x="930" y="683"/>
                  </a:moveTo>
                  <a:lnTo>
                    <a:pt x="932" y="685"/>
                  </a:lnTo>
                  <a:lnTo>
                    <a:pt x="934" y="681"/>
                  </a:lnTo>
                  <a:lnTo>
                    <a:pt x="932" y="675"/>
                  </a:lnTo>
                  <a:lnTo>
                    <a:pt x="930" y="679"/>
                  </a:lnTo>
                  <a:lnTo>
                    <a:pt x="930" y="683"/>
                  </a:lnTo>
                  <a:lnTo>
                    <a:pt x="930" y="683"/>
                  </a:lnTo>
                  <a:close/>
                  <a:moveTo>
                    <a:pt x="927" y="719"/>
                  </a:moveTo>
                  <a:lnTo>
                    <a:pt x="930" y="717"/>
                  </a:lnTo>
                  <a:lnTo>
                    <a:pt x="936" y="713"/>
                  </a:lnTo>
                  <a:lnTo>
                    <a:pt x="936" y="710"/>
                  </a:lnTo>
                  <a:lnTo>
                    <a:pt x="930" y="710"/>
                  </a:lnTo>
                  <a:lnTo>
                    <a:pt x="927" y="708"/>
                  </a:lnTo>
                  <a:lnTo>
                    <a:pt x="932" y="700"/>
                  </a:lnTo>
                  <a:lnTo>
                    <a:pt x="934" y="696"/>
                  </a:lnTo>
                  <a:lnTo>
                    <a:pt x="930" y="698"/>
                  </a:lnTo>
                  <a:lnTo>
                    <a:pt x="925" y="704"/>
                  </a:lnTo>
                  <a:lnTo>
                    <a:pt x="925" y="700"/>
                  </a:lnTo>
                  <a:lnTo>
                    <a:pt x="930" y="691"/>
                  </a:lnTo>
                  <a:lnTo>
                    <a:pt x="927" y="679"/>
                  </a:lnTo>
                  <a:lnTo>
                    <a:pt x="921" y="675"/>
                  </a:lnTo>
                  <a:lnTo>
                    <a:pt x="921" y="670"/>
                  </a:lnTo>
                  <a:lnTo>
                    <a:pt x="919" y="670"/>
                  </a:lnTo>
                  <a:lnTo>
                    <a:pt x="915" y="675"/>
                  </a:lnTo>
                  <a:lnTo>
                    <a:pt x="915" y="670"/>
                  </a:lnTo>
                  <a:lnTo>
                    <a:pt x="919" y="666"/>
                  </a:lnTo>
                  <a:lnTo>
                    <a:pt x="917" y="664"/>
                  </a:lnTo>
                  <a:lnTo>
                    <a:pt x="917" y="660"/>
                  </a:lnTo>
                  <a:lnTo>
                    <a:pt x="917" y="656"/>
                  </a:lnTo>
                  <a:lnTo>
                    <a:pt x="911" y="658"/>
                  </a:lnTo>
                  <a:lnTo>
                    <a:pt x="906" y="662"/>
                  </a:lnTo>
                  <a:lnTo>
                    <a:pt x="902" y="668"/>
                  </a:lnTo>
                  <a:lnTo>
                    <a:pt x="904" y="675"/>
                  </a:lnTo>
                  <a:lnTo>
                    <a:pt x="902" y="675"/>
                  </a:lnTo>
                  <a:lnTo>
                    <a:pt x="900" y="668"/>
                  </a:lnTo>
                  <a:lnTo>
                    <a:pt x="898" y="668"/>
                  </a:lnTo>
                  <a:lnTo>
                    <a:pt x="898" y="672"/>
                  </a:lnTo>
                  <a:lnTo>
                    <a:pt x="894" y="672"/>
                  </a:lnTo>
                  <a:lnTo>
                    <a:pt x="896" y="677"/>
                  </a:lnTo>
                  <a:lnTo>
                    <a:pt x="894" y="681"/>
                  </a:lnTo>
                  <a:lnTo>
                    <a:pt x="892" y="681"/>
                  </a:lnTo>
                  <a:lnTo>
                    <a:pt x="890" y="683"/>
                  </a:lnTo>
                  <a:lnTo>
                    <a:pt x="883" y="683"/>
                  </a:lnTo>
                  <a:lnTo>
                    <a:pt x="881" y="685"/>
                  </a:lnTo>
                  <a:lnTo>
                    <a:pt x="877" y="683"/>
                  </a:lnTo>
                  <a:lnTo>
                    <a:pt x="868" y="689"/>
                  </a:lnTo>
                  <a:lnTo>
                    <a:pt x="868" y="694"/>
                  </a:lnTo>
                  <a:lnTo>
                    <a:pt x="873" y="698"/>
                  </a:lnTo>
                  <a:lnTo>
                    <a:pt x="877" y="696"/>
                  </a:lnTo>
                  <a:lnTo>
                    <a:pt x="877" y="694"/>
                  </a:lnTo>
                  <a:lnTo>
                    <a:pt x="877" y="691"/>
                  </a:lnTo>
                  <a:lnTo>
                    <a:pt x="881" y="696"/>
                  </a:lnTo>
                  <a:lnTo>
                    <a:pt x="879" y="700"/>
                  </a:lnTo>
                  <a:lnTo>
                    <a:pt x="883" y="704"/>
                  </a:lnTo>
                  <a:lnTo>
                    <a:pt x="885" y="700"/>
                  </a:lnTo>
                  <a:lnTo>
                    <a:pt x="887" y="702"/>
                  </a:lnTo>
                  <a:lnTo>
                    <a:pt x="885" y="706"/>
                  </a:lnTo>
                  <a:lnTo>
                    <a:pt x="892" y="710"/>
                  </a:lnTo>
                  <a:lnTo>
                    <a:pt x="894" y="713"/>
                  </a:lnTo>
                  <a:lnTo>
                    <a:pt x="896" y="717"/>
                  </a:lnTo>
                  <a:lnTo>
                    <a:pt x="900" y="721"/>
                  </a:lnTo>
                  <a:lnTo>
                    <a:pt x="902" y="715"/>
                  </a:lnTo>
                  <a:lnTo>
                    <a:pt x="902" y="719"/>
                  </a:lnTo>
                  <a:lnTo>
                    <a:pt x="908" y="723"/>
                  </a:lnTo>
                  <a:lnTo>
                    <a:pt x="911" y="723"/>
                  </a:lnTo>
                  <a:lnTo>
                    <a:pt x="915" y="723"/>
                  </a:lnTo>
                  <a:lnTo>
                    <a:pt x="919" y="719"/>
                  </a:lnTo>
                  <a:lnTo>
                    <a:pt x="921" y="719"/>
                  </a:lnTo>
                  <a:lnTo>
                    <a:pt x="925" y="715"/>
                  </a:lnTo>
                  <a:lnTo>
                    <a:pt x="927" y="719"/>
                  </a:lnTo>
                  <a:lnTo>
                    <a:pt x="927" y="719"/>
                  </a:lnTo>
                  <a:close/>
                  <a:moveTo>
                    <a:pt x="1334" y="691"/>
                  </a:moveTo>
                  <a:lnTo>
                    <a:pt x="1334" y="687"/>
                  </a:lnTo>
                  <a:lnTo>
                    <a:pt x="1334" y="685"/>
                  </a:lnTo>
                  <a:lnTo>
                    <a:pt x="1334" y="683"/>
                  </a:lnTo>
                  <a:lnTo>
                    <a:pt x="1338" y="681"/>
                  </a:lnTo>
                  <a:lnTo>
                    <a:pt x="1343" y="681"/>
                  </a:lnTo>
                  <a:lnTo>
                    <a:pt x="1343" y="683"/>
                  </a:lnTo>
                  <a:lnTo>
                    <a:pt x="1345" y="683"/>
                  </a:lnTo>
                  <a:lnTo>
                    <a:pt x="1347" y="685"/>
                  </a:lnTo>
                  <a:lnTo>
                    <a:pt x="1345" y="689"/>
                  </a:lnTo>
                  <a:lnTo>
                    <a:pt x="1341" y="689"/>
                  </a:lnTo>
                  <a:lnTo>
                    <a:pt x="1341" y="689"/>
                  </a:lnTo>
                  <a:lnTo>
                    <a:pt x="1336" y="689"/>
                  </a:lnTo>
                  <a:lnTo>
                    <a:pt x="1336" y="691"/>
                  </a:lnTo>
                  <a:lnTo>
                    <a:pt x="1336" y="691"/>
                  </a:lnTo>
                  <a:lnTo>
                    <a:pt x="1334" y="691"/>
                  </a:lnTo>
                  <a:lnTo>
                    <a:pt x="1334" y="691"/>
                  </a:lnTo>
                  <a:close/>
                  <a:moveTo>
                    <a:pt x="1326" y="1039"/>
                  </a:moveTo>
                  <a:lnTo>
                    <a:pt x="1322" y="1039"/>
                  </a:lnTo>
                  <a:lnTo>
                    <a:pt x="1319" y="1037"/>
                  </a:lnTo>
                  <a:lnTo>
                    <a:pt x="1313" y="1035"/>
                  </a:lnTo>
                  <a:lnTo>
                    <a:pt x="1309" y="1033"/>
                  </a:lnTo>
                  <a:lnTo>
                    <a:pt x="1307" y="1033"/>
                  </a:lnTo>
                  <a:lnTo>
                    <a:pt x="1303" y="1029"/>
                  </a:lnTo>
                  <a:lnTo>
                    <a:pt x="1300" y="1027"/>
                  </a:lnTo>
                  <a:lnTo>
                    <a:pt x="1298" y="1024"/>
                  </a:lnTo>
                  <a:lnTo>
                    <a:pt x="1296" y="1024"/>
                  </a:lnTo>
                  <a:lnTo>
                    <a:pt x="1294" y="1024"/>
                  </a:lnTo>
                  <a:lnTo>
                    <a:pt x="1292" y="1024"/>
                  </a:lnTo>
                  <a:lnTo>
                    <a:pt x="1286" y="1022"/>
                  </a:lnTo>
                  <a:lnTo>
                    <a:pt x="1286" y="1020"/>
                  </a:lnTo>
                  <a:lnTo>
                    <a:pt x="1284" y="1018"/>
                  </a:lnTo>
                  <a:lnTo>
                    <a:pt x="1279" y="1018"/>
                  </a:lnTo>
                  <a:lnTo>
                    <a:pt x="1275" y="1014"/>
                  </a:lnTo>
                  <a:lnTo>
                    <a:pt x="1277" y="1012"/>
                  </a:lnTo>
                  <a:lnTo>
                    <a:pt x="1275" y="1012"/>
                  </a:lnTo>
                  <a:lnTo>
                    <a:pt x="1273" y="1010"/>
                  </a:lnTo>
                  <a:lnTo>
                    <a:pt x="1271" y="1005"/>
                  </a:lnTo>
                  <a:lnTo>
                    <a:pt x="1271" y="1005"/>
                  </a:lnTo>
                  <a:lnTo>
                    <a:pt x="1273" y="1003"/>
                  </a:lnTo>
                  <a:lnTo>
                    <a:pt x="1271" y="1001"/>
                  </a:lnTo>
                  <a:lnTo>
                    <a:pt x="1269" y="1003"/>
                  </a:lnTo>
                  <a:lnTo>
                    <a:pt x="1269" y="1003"/>
                  </a:lnTo>
                  <a:lnTo>
                    <a:pt x="1267" y="1003"/>
                  </a:lnTo>
                  <a:lnTo>
                    <a:pt x="1267" y="1001"/>
                  </a:lnTo>
                  <a:lnTo>
                    <a:pt x="1263" y="1001"/>
                  </a:lnTo>
                  <a:lnTo>
                    <a:pt x="1256" y="997"/>
                  </a:lnTo>
                  <a:lnTo>
                    <a:pt x="1254" y="997"/>
                  </a:lnTo>
                  <a:lnTo>
                    <a:pt x="1252" y="995"/>
                  </a:lnTo>
                  <a:lnTo>
                    <a:pt x="1248" y="993"/>
                  </a:lnTo>
                  <a:lnTo>
                    <a:pt x="1248" y="991"/>
                  </a:lnTo>
                  <a:lnTo>
                    <a:pt x="1246" y="989"/>
                  </a:lnTo>
                  <a:lnTo>
                    <a:pt x="1244" y="987"/>
                  </a:lnTo>
                  <a:lnTo>
                    <a:pt x="1241" y="984"/>
                  </a:lnTo>
                  <a:lnTo>
                    <a:pt x="1241" y="978"/>
                  </a:lnTo>
                  <a:lnTo>
                    <a:pt x="1237" y="978"/>
                  </a:lnTo>
                  <a:lnTo>
                    <a:pt x="1239" y="976"/>
                  </a:lnTo>
                  <a:lnTo>
                    <a:pt x="1244" y="976"/>
                  </a:lnTo>
                  <a:lnTo>
                    <a:pt x="1252" y="972"/>
                  </a:lnTo>
                  <a:lnTo>
                    <a:pt x="1252" y="970"/>
                  </a:lnTo>
                  <a:lnTo>
                    <a:pt x="1248" y="970"/>
                  </a:lnTo>
                  <a:lnTo>
                    <a:pt x="1244" y="965"/>
                  </a:lnTo>
                  <a:lnTo>
                    <a:pt x="1244" y="961"/>
                  </a:lnTo>
                  <a:lnTo>
                    <a:pt x="1244" y="959"/>
                  </a:lnTo>
                  <a:lnTo>
                    <a:pt x="1241" y="961"/>
                  </a:lnTo>
                  <a:lnTo>
                    <a:pt x="1239" y="963"/>
                  </a:lnTo>
                  <a:lnTo>
                    <a:pt x="1239" y="968"/>
                  </a:lnTo>
                  <a:lnTo>
                    <a:pt x="1235" y="963"/>
                  </a:lnTo>
                  <a:lnTo>
                    <a:pt x="1239" y="961"/>
                  </a:lnTo>
                  <a:lnTo>
                    <a:pt x="1239" y="955"/>
                  </a:lnTo>
                  <a:lnTo>
                    <a:pt x="1237" y="959"/>
                  </a:lnTo>
                  <a:lnTo>
                    <a:pt x="1235" y="957"/>
                  </a:lnTo>
                  <a:lnTo>
                    <a:pt x="1235" y="953"/>
                  </a:lnTo>
                  <a:lnTo>
                    <a:pt x="1231" y="953"/>
                  </a:lnTo>
                  <a:lnTo>
                    <a:pt x="1231" y="951"/>
                  </a:lnTo>
                  <a:lnTo>
                    <a:pt x="1231" y="946"/>
                  </a:lnTo>
                  <a:lnTo>
                    <a:pt x="1229" y="942"/>
                  </a:lnTo>
                  <a:lnTo>
                    <a:pt x="1227" y="940"/>
                  </a:lnTo>
                  <a:lnTo>
                    <a:pt x="1227" y="936"/>
                  </a:lnTo>
                  <a:lnTo>
                    <a:pt x="1231" y="932"/>
                  </a:lnTo>
                  <a:lnTo>
                    <a:pt x="1229" y="932"/>
                  </a:lnTo>
                  <a:lnTo>
                    <a:pt x="1223" y="936"/>
                  </a:lnTo>
                  <a:lnTo>
                    <a:pt x="1223" y="940"/>
                  </a:lnTo>
                  <a:lnTo>
                    <a:pt x="1220" y="938"/>
                  </a:lnTo>
                  <a:lnTo>
                    <a:pt x="1225" y="932"/>
                  </a:lnTo>
                  <a:lnTo>
                    <a:pt x="1220" y="932"/>
                  </a:lnTo>
                  <a:lnTo>
                    <a:pt x="1218" y="934"/>
                  </a:lnTo>
                  <a:lnTo>
                    <a:pt x="1218" y="932"/>
                  </a:lnTo>
                  <a:lnTo>
                    <a:pt x="1216" y="938"/>
                  </a:lnTo>
                  <a:lnTo>
                    <a:pt x="1212" y="940"/>
                  </a:lnTo>
                  <a:lnTo>
                    <a:pt x="1212" y="936"/>
                  </a:lnTo>
                  <a:lnTo>
                    <a:pt x="1214" y="934"/>
                  </a:lnTo>
                  <a:lnTo>
                    <a:pt x="1214" y="930"/>
                  </a:lnTo>
                  <a:lnTo>
                    <a:pt x="1216" y="927"/>
                  </a:lnTo>
                  <a:lnTo>
                    <a:pt x="1212" y="927"/>
                  </a:lnTo>
                  <a:lnTo>
                    <a:pt x="1210" y="932"/>
                  </a:lnTo>
                  <a:lnTo>
                    <a:pt x="1208" y="932"/>
                  </a:lnTo>
                  <a:lnTo>
                    <a:pt x="1206" y="934"/>
                  </a:lnTo>
                  <a:lnTo>
                    <a:pt x="1204" y="936"/>
                  </a:lnTo>
                  <a:lnTo>
                    <a:pt x="1199" y="936"/>
                  </a:lnTo>
                  <a:lnTo>
                    <a:pt x="1197" y="932"/>
                  </a:lnTo>
                  <a:lnTo>
                    <a:pt x="1193" y="932"/>
                  </a:lnTo>
                  <a:lnTo>
                    <a:pt x="1189" y="925"/>
                  </a:lnTo>
                  <a:lnTo>
                    <a:pt x="1189" y="925"/>
                  </a:lnTo>
                  <a:lnTo>
                    <a:pt x="1187" y="930"/>
                  </a:lnTo>
                  <a:lnTo>
                    <a:pt x="1187" y="932"/>
                  </a:lnTo>
                  <a:lnTo>
                    <a:pt x="1185" y="934"/>
                  </a:lnTo>
                  <a:lnTo>
                    <a:pt x="1182" y="934"/>
                  </a:lnTo>
                  <a:lnTo>
                    <a:pt x="1180" y="934"/>
                  </a:lnTo>
                  <a:lnTo>
                    <a:pt x="1176" y="934"/>
                  </a:lnTo>
                  <a:lnTo>
                    <a:pt x="1174" y="936"/>
                  </a:lnTo>
                  <a:lnTo>
                    <a:pt x="1170" y="936"/>
                  </a:lnTo>
                  <a:lnTo>
                    <a:pt x="1168" y="938"/>
                  </a:lnTo>
                  <a:lnTo>
                    <a:pt x="1166" y="936"/>
                  </a:lnTo>
                  <a:lnTo>
                    <a:pt x="1159" y="936"/>
                  </a:lnTo>
                  <a:lnTo>
                    <a:pt x="1159" y="934"/>
                  </a:lnTo>
                  <a:lnTo>
                    <a:pt x="1155" y="930"/>
                  </a:lnTo>
                  <a:lnTo>
                    <a:pt x="1153" y="932"/>
                  </a:lnTo>
                  <a:lnTo>
                    <a:pt x="1151" y="927"/>
                  </a:lnTo>
                  <a:lnTo>
                    <a:pt x="1147" y="919"/>
                  </a:lnTo>
                  <a:lnTo>
                    <a:pt x="1149" y="915"/>
                  </a:lnTo>
                  <a:lnTo>
                    <a:pt x="1153" y="913"/>
                  </a:lnTo>
                  <a:lnTo>
                    <a:pt x="1153" y="911"/>
                  </a:lnTo>
                  <a:lnTo>
                    <a:pt x="1155" y="906"/>
                  </a:lnTo>
                  <a:lnTo>
                    <a:pt x="1159" y="906"/>
                  </a:lnTo>
                  <a:lnTo>
                    <a:pt x="1161" y="904"/>
                  </a:lnTo>
                  <a:lnTo>
                    <a:pt x="1166" y="902"/>
                  </a:lnTo>
                  <a:lnTo>
                    <a:pt x="1168" y="902"/>
                  </a:lnTo>
                  <a:lnTo>
                    <a:pt x="1168" y="900"/>
                  </a:lnTo>
                  <a:lnTo>
                    <a:pt x="1166" y="898"/>
                  </a:lnTo>
                  <a:lnTo>
                    <a:pt x="1166" y="896"/>
                  </a:lnTo>
                  <a:lnTo>
                    <a:pt x="1166" y="894"/>
                  </a:lnTo>
                  <a:lnTo>
                    <a:pt x="1168" y="896"/>
                  </a:lnTo>
                  <a:lnTo>
                    <a:pt x="1170" y="894"/>
                  </a:lnTo>
                  <a:lnTo>
                    <a:pt x="1170" y="892"/>
                  </a:lnTo>
                  <a:lnTo>
                    <a:pt x="1170" y="890"/>
                  </a:lnTo>
                  <a:lnTo>
                    <a:pt x="1174" y="896"/>
                  </a:lnTo>
                  <a:lnTo>
                    <a:pt x="1178" y="896"/>
                  </a:lnTo>
                  <a:lnTo>
                    <a:pt x="1182" y="900"/>
                  </a:lnTo>
                  <a:lnTo>
                    <a:pt x="1185" y="902"/>
                  </a:lnTo>
                  <a:lnTo>
                    <a:pt x="1187" y="902"/>
                  </a:lnTo>
                  <a:lnTo>
                    <a:pt x="1191" y="904"/>
                  </a:lnTo>
                  <a:lnTo>
                    <a:pt x="1195" y="902"/>
                  </a:lnTo>
                  <a:lnTo>
                    <a:pt x="1197" y="902"/>
                  </a:lnTo>
                  <a:lnTo>
                    <a:pt x="1199" y="904"/>
                  </a:lnTo>
                  <a:lnTo>
                    <a:pt x="1201" y="904"/>
                  </a:lnTo>
                  <a:lnTo>
                    <a:pt x="1206" y="906"/>
                  </a:lnTo>
                  <a:lnTo>
                    <a:pt x="1208" y="902"/>
                  </a:lnTo>
                  <a:lnTo>
                    <a:pt x="1210" y="900"/>
                  </a:lnTo>
                  <a:lnTo>
                    <a:pt x="1216" y="900"/>
                  </a:lnTo>
                  <a:lnTo>
                    <a:pt x="1216" y="900"/>
                  </a:lnTo>
                  <a:lnTo>
                    <a:pt x="1214" y="902"/>
                  </a:lnTo>
                  <a:lnTo>
                    <a:pt x="1216" y="904"/>
                  </a:lnTo>
                  <a:lnTo>
                    <a:pt x="1220" y="900"/>
                  </a:lnTo>
                  <a:lnTo>
                    <a:pt x="1223" y="898"/>
                  </a:lnTo>
                  <a:lnTo>
                    <a:pt x="1227" y="896"/>
                  </a:lnTo>
                  <a:lnTo>
                    <a:pt x="1227" y="898"/>
                  </a:lnTo>
                  <a:lnTo>
                    <a:pt x="1229" y="902"/>
                  </a:lnTo>
                  <a:lnTo>
                    <a:pt x="1229" y="906"/>
                  </a:lnTo>
                  <a:lnTo>
                    <a:pt x="1229" y="902"/>
                  </a:lnTo>
                  <a:lnTo>
                    <a:pt x="1231" y="900"/>
                  </a:lnTo>
                  <a:lnTo>
                    <a:pt x="1233" y="902"/>
                  </a:lnTo>
                  <a:lnTo>
                    <a:pt x="1235" y="900"/>
                  </a:lnTo>
                  <a:lnTo>
                    <a:pt x="1235" y="890"/>
                  </a:lnTo>
                  <a:lnTo>
                    <a:pt x="1231" y="885"/>
                  </a:lnTo>
                  <a:lnTo>
                    <a:pt x="1231" y="881"/>
                  </a:lnTo>
                  <a:lnTo>
                    <a:pt x="1229" y="877"/>
                  </a:lnTo>
                  <a:lnTo>
                    <a:pt x="1229" y="873"/>
                  </a:lnTo>
                  <a:lnTo>
                    <a:pt x="1231" y="871"/>
                  </a:lnTo>
                  <a:lnTo>
                    <a:pt x="1233" y="871"/>
                  </a:lnTo>
                  <a:lnTo>
                    <a:pt x="1239" y="866"/>
                  </a:lnTo>
                  <a:lnTo>
                    <a:pt x="1246" y="862"/>
                  </a:lnTo>
                  <a:lnTo>
                    <a:pt x="1248" y="860"/>
                  </a:lnTo>
                  <a:lnTo>
                    <a:pt x="1254" y="856"/>
                  </a:lnTo>
                  <a:lnTo>
                    <a:pt x="1256" y="856"/>
                  </a:lnTo>
                  <a:lnTo>
                    <a:pt x="1258" y="858"/>
                  </a:lnTo>
                  <a:lnTo>
                    <a:pt x="1260" y="856"/>
                  </a:lnTo>
                  <a:lnTo>
                    <a:pt x="1263" y="856"/>
                  </a:lnTo>
                  <a:lnTo>
                    <a:pt x="1258" y="854"/>
                  </a:lnTo>
                  <a:lnTo>
                    <a:pt x="1258" y="852"/>
                  </a:lnTo>
                  <a:lnTo>
                    <a:pt x="1265" y="845"/>
                  </a:lnTo>
                  <a:lnTo>
                    <a:pt x="1265" y="841"/>
                  </a:lnTo>
                  <a:lnTo>
                    <a:pt x="1267" y="841"/>
                  </a:lnTo>
                  <a:lnTo>
                    <a:pt x="1273" y="841"/>
                  </a:lnTo>
                  <a:lnTo>
                    <a:pt x="1279" y="839"/>
                  </a:lnTo>
                  <a:lnTo>
                    <a:pt x="1279" y="837"/>
                  </a:lnTo>
                  <a:lnTo>
                    <a:pt x="1277" y="833"/>
                  </a:lnTo>
                  <a:lnTo>
                    <a:pt x="1279" y="831"/>
                  </a:lnTo>
                  <a:lnTo>
                    <a:pt x="1282" y="824"/>
                  </a:lnTo>
                  <a:lnTo>
                    <a:pt x="1282" y="822"/>
                  </a:lnTo>
                  <a:lnTo>
                    <a:pt x="1279" y="822"/>
                  </a:lnTo>
                  <a:lnTo>
                    <a:pt x="1279" y="818"/>
                  </a:lnTo>
                  <a:lnTo>
                    <a:pt x="1282" y="814"/>
                  </a:lnTo>
                  <a:lnTo>
                    <a:pt x="1282" y="812"/>
                  </a:lnTo>
                  <a:lnTo>
                    <a:pt x="1279" y="809"/>
                  </a:lnTo>
                  <a:lnTo>
                    <a:pt x="1279" y="807"/>
                  </a:lnTo>
                  <a:lnTo>
                    <a:pt x="1282" y="803"/>
                  </a:lnTo>
                  <a:lnTo>
                    <a:pt x="1284" y="803"/>
                  </a:lnTo>
                  <a:lnTo>
                    <a:pt x="1284" y="799"/>
                  </a:lnTo>
                  <a:lnTo>
                    <a:pt x="1286" y="797"/>
                  </a:lnTo>
                  <a:lnTo>
                    <a:pt x="1286" y="795"/>
                  </a:lnTo>
                  <a:lnTo>
                    <a:pt x="1284" y="795"/>
                  </a:lnTo>
                  <a:lnTo>
                    <a:pt x="1282" y="797"/>
                  </a:lnTo>
                  <a:lnTo>
                    <a:pt x="1282" y="799"/>
                  </a:lnTo>
                  <a:lnTo>
                    <a:pt x="1279" y="799"/>
                  </a:lnTo>
                  <a:lnTo>
                    <a:pt x="1279" y="797"/>
                  </a:lnTo>
                  <a:lnTo>
                    <a:pt x="1279" y="793"/>
                  </a:lnTo>
                  <a:lnTo>
                    <a:pt x="1279" y="793"/>
                  </a:lnTo>
                  <a:lnTo>
                    <a:pt x="1271" y="793"/>
                  </a:lnTo>
                  <a:lnTo>
                    <a:pt x="1269" y="790"/>
                  </a:lnTo>
                  <a:lnTo>
                    <a:pt x="1269" y="788"/>
                  </a:lnTo>
                  <a:lnTo>
                    <a:pt x="1275" y="786"/>
                  </a:lnTo>
                  <a:lnTo>
                    <a:pt x="1273" y="784"/>
                  </a:lnTo>
                  <a:lnTo>
                    <a:pt x="1271" y="782"/>
                  </a:lnTo>
                  <a:lnTo>
                    <a:pt x="1273" y="778"/>
                  </a:lnTo>
                  <a:lnTo>
                    <a:pt x="1273" y="776"/>
                  </a:lnTo>
                  <a:lnTo>
                    <a:pt x="1269" y="774"/>
                  </a:lnTo>
                  <a:lnTo>
                    <a:pt x="1267" y="774"/>
                  </a:lnTo>
                  <a:lnTo>
                    <a:pt x="1267" y="776"/>
                  </a:lnTo>
                  <a:lnTo>
                    <a:pt x="1269" y="778"/>
                  </a:lnTo>
                  <a:lnTo>
                    <a:pt x="1267" y="780"/>
                  </a:lnTo>
                  <a:lnTo>
                    <a:pt x="1263" y="782"/>
                  </a:lnTo>
                  <a:lnTo>
                    <a:pt x="1260" y="778"/>
                  </a:lnTo>
                  <a:lnTo>
                    <a:pt x="1258" y="778"/>
                  </a:lnTo>
                  <a:lnTo>
                    <a:pt x="1258" y="772"/>
                  </a:lnTo>
                  <a:lnTo>
                    <a:pt x="1263" y="769"/>
                  </a:lnTo>
                  <a:lnTo>
                    <a:pt x="1260" y="767"/>
                  </a:lnTo>
                  <a:lnTo>
                    <a:pt x="1256" y="767"/>
                  </a:lnTo>
                  <a:lnTo>
                    <a:pt x="1256" y="767"/>
                  </a:lnTo>
                  <a:lnTo>
                    <a:pt x="1260" y="765"/>
                  </a:lnTo>
                  <a:lnTo>
                    <a:pt x="1260" y="763"/>
                  </a:lnTo>
                  <a:lnTo>
                    <a:pt x="1258" y="763"/>
                  </a:lnTo>
                  <a:lnTo>
                    <a:pt x="1260" y="761"/>
                  </a:lnTo>
                  <a:lnTo>
                    <a:pt x="1263" y="759"/>
                  </a:lnTo>
                  <a:lnTo>
                    <a:pt x="1263" y="757"/>
                  </a:lnTo>
                  <a:lnTo>
                    <a:pt x="1260" y="757"/>
                  </a:lnTo>
                  <a:lnTo>
                    <a:pt x="1258" y="759"/>
                  </a:lnTo>
                  <a:lnTo>
                    <a:pt x="1254" y="763"/>
                  </a:lnTo>
                  <a:lnTo>
                    <a:pt x="1252" y="765"/>
                  </a:lnTo>
                  <a:lnTo>
                    <a:pt x="1252" y="763"/>
                  </a:lnTo>
                  <a:lnTo>
                    <a:pt x="1250" y="759"/>
                  </a:lnTo>
                  <a:lnTo>
                    <a:pt x="1248" y="761"/>
                  </a:lnTo>
                  <a:lnTo>
                    <a:pt x="1248" y="763"/>
                  </a:lnTo>
                  <a:lnTo>
                    <a:pt x="1244" y="763"/>
                  </a:lnTo>
                  <a:lnTo>
                    <a:pt x="1241" y="765"/>
                  </a:lnTo>
                  <a:lnTo>
                    <a:pt x="1237" y="765"/>
                  </a:lnTo>
                  <a:lnTo>
                    <a:pt x="1235" y="767"/>
                  </a:lnTo>
                  <a:lnTo>
                    <a:pt x="1235" y="767"/>
                  </a:lnTo>
                  <a:lnTo>
                    <a:pt x="1233" y="767"/>
                  </a:lnTo>
                  <a:lnTo>
                    <a:pt x="1233" y="765"/>
                  </a:lnTo>
                  <a:lnTo>
                    <a:pt x="1235" y="763"/>
                  </a:lnTo>
                  <a:lnTo>
                    <a:pt x="1233" y="761"/>
                  </a:lnTo>
                  <a:lnTo>
                    <a:pt x="1233" y="761"/>
                  </a:lnTo>
                  <a:lnTo>
                    <a:pt x="1235" y="757"/>
                  </a:lnTo>
                  <a:lnTo>
                    <a:pt x="1237" y="755"/>
                  </a:lnTo>
                  <a:lnTo>
                    <a:pt x="1239" y="757"/>
                  </a:lnTo>
                  <a:lnTo>
                    <a:pt x="1241" y="759"/>
                  </a:lnTo>
                  <a:lnTo>
                    <a:pt x="1244" y="757"/>
                  </a:lnTo>
                  <a:lnTo>
                    <a:pt x="1246" y="757"/>
                  </a:lnTo>
                  <a:lnTo>
                    <a:pt x="1250" y="755"/>
                  </a:lnTo>
                  <a:lnTo>
                    <a:pt x="1250" y="750"/>
                  </a:lnTo>
                  <a:lnTo>
                    <a:pt x="1248" y="748"/>
                  </a:lnTo>
                  <a:lnTo>
                    <a:pt x="1246" y="746"/>
                  </a:lnTo>
                  <a:lnTo>
                    <a:pt x="1244" y="744"/>
                  </a:lnTo>
                  <a:lnTo>
                    <a:pt x="1241" y="742"/>
                  </a:lnTo>
                  <a:lnTo>
                    <a:pt x="1241" y="740"/>
                  </a:lnTo>
                  <a:lnTo>
                    <a:pt x="1239" y="738"/>
                  </a:lnTo>
                  <a:lnTo>
                    <a:pt x="1239" y="736"/>
                  </a:lnTo>
                  <a:lnTo>
                    <a:pt x="1235" y="734"/>
                  </a:lnTo>
                  <a:lnTo>
                    <a:pt x="1235" y="734"/>
                  </a:lnTo>
                  <a:lnTo>
                    <a:pt x="1233" y="731"/>
                  </a:lnTo>
                  <a:lnTo>
                    <a:pt x="1233" y="729"/>
                  </a:lnTo>
                  <a:lnTo>
                    <a:pt x="1235" y="729"/>
                  </a:lnTo>
                  <a:lnTo>
                    <a:pt x="1237" y="729"/>
                  </a:lnTo>
                  <a:lnTo>
                    <a:pt x="1239" y="729"/>
                  </a:lnTo>
                  <a:lnTo>
                    <a:pt x="1239" y="727"/>
                  </a:lnTo>
                  <a:lnTo>
                    <a:pt x="1241" y="725"/>
                  </a:lnTo>
                  <a:lnTo>
                    <a:pt x="1237" y="725"/>
                  </a:lnTo>
                  <a:lnTo>
                    <a:pt x="1235" y="723"/>
                  </a:lnTo>
                  <a:lnTo>
                    <a:pt x="1233" y="721"/>
                  </a:lnTo>
                  <a:lnTo>
                    <a:pt x="1233" y="721"/>
                  </a:lnTo>
                  <a:lnTo>
                    <a:pt x="1229" y="721"/>
                  </a:lnTo>
                  <a:lnTo>
                    <a:pt x="1227" y="723"/>
                  </a:lnTo>
                  <a:lnTo>
                    <a:pt x="1227" y="723"/>
                  </a:lnTo>
                  <a:lnTo>
                    <a:pt x="1227" y="721"/>
                  </a:lnTo>
                  <a:lnTo>
                    <a:pt x="1229" y="715"/>
                  </a:lnTo>
                  <a:lnTo>
                    <a:pt x="1233" y="710"/>
                  </a:lnTo>
                  <a:lnTo>
                    <a:pt x="1233" y="708"/>
                  </a:lnTo>
                  <a:lnTo>
                    <a:pt x="1235" y="704"/>
                  </a:lnTo>
                  <a:lnTo>
                    <a:pt x="1235" y="700"/>
                  </a:lnTo>
                  <a:lnTo>
                    <a:pt x="1237" y="698"/>
                  </a:lnTo>
                  <a:lnTo>
                    <a:pt x="1235" y="696"/>
                  </a:lnTo>
                  <a:lnTo>
                    <a:pt x="1231" y="698"/>
                  </a:lnTo>
                  <a:lnTo>
                    <a:pt x="1229" y="696"/>
                  </a:lnTo>
                  <a:lnTo>
                    <a:pt x="1229" y="696"/>
                  </a:lnTo>
                  <a:lnTo>
                    <a:pt x="1227" y="698"/>
                  </a:lnTo>
                  <a:lnTo>
                    <a:pt x="1225" y="698"/>
                  </a:lnTo>
                  <a:lnTo>
                    <a:pt x="1220" y="694"/>
                  </a:lnTo>
                  <a:lnTo>
                    <a:pt x="1220" y="689"/>
                  </a:lnTo>
                  <a:lnTo>
                    <a:pt x="1218" y="687"/>
                  </a:lnTo>
                  <a:lnTo>
                    <a:pt x="1216" y="687"/>
                  </a:lnTo>
                  <a:lnTo>
                    <a:pt x="1218" y="683"/>
                  </a:lnTo>
                  <a:lnTo>
                    <a:pt x="1220" y="681"/>
                  </a:lnTo>
                  <a:lnTo>
                    <a:pt x="1223" y="679"/>
                  </a:lnTo>
                  <a:lnTo>
                    <a:pt x="1220" y="677"/>
                  </a:lnTo>
                  <a:lnTo>
                    <a:pt x="1220" y="672"/>
                  </a:lnTo>
                  <a:lnTo>
                    <a:pt x="1218" y="672"/>
                  </a:lnTo>
                  <a:lnTo>
                    <a:pt x="1216" y="675"/>
                  </a:lnTo>
                  <a:lnTo>
                    <a:pt x="1216" y="681"/>
                  </a:lnTo>
                  <a:lnTo>
                    <a:pt x="1214" y="685"/>
                  </a:lnTo>
                  <a:lnTo>
                    <a:pt x="1212" y="681"/>
                  </a:lnTo>
                  <a:lnTo>
                    <a:pt x="1210" y="679"/>
                  </a:lnTo>
                  <a:lnTo>
                    <a:pt x="1210" y="681"/>
                  </a:lnTo>
                  <a:lnTo>
                    <a:pt x="1210" y="683"/>
                  </a:lnTo>
                  <a:lnTo>
                    <a:pt x="1208" y="683"/>
                  </a:lnTo>
                  <a:lnTo>
                    <a:pt x="1208" y="687"/>
                  </a:lnTo>
                  <a:lnTo>
                    <a:pt x="1210" y="691"/>
                  </a:lnTo>
                  <a:lnTo>
                    <a:pt x="1212" y="691"/>
                  </a:lnTo>
                  <a:lnTo>
                    <a:pt x="1216" y="698"/>
                  </a:lnTo>
                  <a:lnTo>
                    <a:pt x="1218" y="700"/>
                  </a:lnTo>
                  <a:lnTo>
                    <a:pt x="1216" y="704"/>
                  </a:lnTo>
                  <a:lnTo>
                    <a:pt x="1216" y="708"/>
                  </a:lnTo>
                  <a:lnTo>
                    <a:pt x="1214" y="713"/>
                  </a:lnTo>
                  <a:lnTo>
                    <a:pt x="1210" y="715"/>
                  </a:lnTo>
                  <a:lnTo>
                    <a:pt x="1201" y="715"/>
                  </a:lnTo>
                  <a:lnTo>
                    <a:pt x="1201" y="713"/>
                  </a:lnTo>
                  <a:lnTo>
                    <a:pt x="1197" y="713"/>
                  </a:lnTo>
                  <a:lnTo>
                    <a:pt x="1193" y="710"/>
                  </a:lnTo>
                  <a:lnTo>
                    <a:pt x="1195" y="708"/>
                  </a:lnTo>
                  <a:lnTo>
                    <a:pt x="1195" y="706"/>
                  </a:lnTo>
                  <a:lnTo>
                    <a:pt x="1189" y="706"/>
                  </a:lnTo>
                  <a:lnTo>
                    <a:pt x="1182" y="702"/>
                  </a:lnTo>
                  <a:lnTo>
                    <a:pt x="1176" y="702"/>
                  </a:lnTo>
                  <a:lnTo>
                    <a:pt x="1178" y="708"/>
                  </a:lnTo>
                  <a:lnTo>
                    <a:pt x="1180" y="713"/>
                  </a:lnTo>
                  <a:lnTo>
                    <a:pt x="1180" y="715"/>
                  </a:lnTo>
                  <a:lnTo>
                    <a:pt x="1176" y="715"/>
                  </a:lnTo>
                  <a:lnTo>
                    <a:pt x="1174" y="710"/>
                  </a:lnTo>
                  <a:lnTo>
                    <a:pt x="1172" y="706"/>
                  </a:lnTo>
                  <a:lnTo>
                    <a:pt x="1170" y="706"/>
                  </a:lnTo>
                  <a:lnTo>
                    <a:pt x="1170" y="702"/>
                  </a:lnTo>
                  <a:lnTo>
                    <a:pt x="1166" y="698"/>
                  </a:lnTo>
                  <a:lnTo>
                    <a:pt x="1161" y="696"/>
                  </a:lnTo>
                  <a:lnTo>
                    <a:pt x="1161" y="694"/>
                  </a:lnTo>
                  <a:lnTo>
                    <a:pt x="1159" y="694"/>
                  </a:lnTo>
                  <a:lnTo>
                    <a:pt x="1155" y="689"/>
                  </a:lnTo>
                  <a:lnTo>
                    <a:pt x="1153" y="687"/>
                  </a:lnTo>
                  <a:lnTo>
                    <a:pt x="1153" y="685"/>
                  </a:lnTo>
                  <a:lnTo>
                    <a:pt x="1149" y="685"/>
                  </a:lnTo>
                  <a:lnTo>
                    <a:pt x="1149" y="687"/>
                  </a:lnTo>
                  <a:lnTo>
                    <a:pt x="1157" y="694"/>
                  </a:lnTo>
                  <a:lnTo>
                    <a:pt x="1159" y="696"/>
                  </a:lnTo>
                  <a:lnTo>
                    <a:pt x="1161" y="700"/>
                  </a:lnTo>
                  <a:lnTo>
                    <a:pt x="1166" y="702"/>
                  </a:lnTo>
                  <a:lnTo>
                    <a:pt x="1166" y="704"/>
                  </a:lnTo>
                  <a:lnTo>
                    <a:pt x="1164" y="706"/>
                  </a:lnTo>
                  <a:lnTo>
                    <a:pt x="1164" y="706"/>
                  </a:lnTo>
                  <a:lnTo>
                    <a:pt x="1161" y="708"/>
                  </a:lnTo>
                  <a:lnTo>
                    <a:pt x="1155" y="704"/>
                  </a:lnTo>
                  <a:lnTo>
                    <a:pt x="1153" y="704"/>
                  </a:lnTo>
                  <a:lnTo>
                    <a:pt x="1151" y="702"/>
                  </a:lnTo>
                  <a:lnTo>
                    <a:pt x="1147" y="700"/>
                  </a:lnTo>
                  <a:lnTo>
                    <a:pt x="1147" y="698"/>
                  </a:lnTo>
                  <a:lnTo>
                    <a:pt x="1140" y="698"/>
                  </a:lnTo>
                  <a:lnTo>
                    <a:pt x="1136" y="700"/>
                  </a:lnTo>
                  <a:lnTo>
                    <a:pt x="1134" y="698"/>
                  </a:lnTo>
                  <a:lnTo>
                    <a:pt x="1130" y="696"/>
                  </a:lnTo>
                  <a:lnTo>
                    <a:pt x="1126" y="698"/>
                  </a:lnTo>
                  <a:lnTo>
                    <a:pt x="1123" y="694"/>
                  </a:lnTo>
                  <a:lnTo>
                    <a:pt x="1119" y="691"/>
                  </a:lnTo>
                  <a:lnTo>
                    <a:pt x="1119" y="689"/>
                  </a:lnTo>
                  <a:lnTo>
                    <a:pt x="1123" y="683"/>
                  </a:lnTo>
                  <a:lnTo>
                    <a:pt x="1126" y="683"/>
                  </a:lnTo>
                  <a:lnTo>
                    <a:pt x="1126" y="681"/>
                  </a:lnTo>
                  <a:lnTo>
                    <a:pt x="1123" y="681"/>
                  </a:lnTo>
                  <a:lnTo>
                    <a:pt x="1121" y="685"/>
                  </a:lnTo>
                  <a:lnTo>
                    <a:pt x="1117" y="687"/>
                  </a:lnTo>
                  <a:lnTo>
                    <a:pt x="1115" y="689"/>
                  </a:lnTo>
                  <a:lnTo>
                    <a:pt x="1113" y="685"/>
                  </a:lnTo>
                  <a:lnTo>
                    <a:pt x="1109" y="685"/>
                  </a:lnTo>
                  <a:lnTo>
                    <a:pt x="1107" y="685"/>
                  </a:lnTo>
                  <a:lnTo>
                    <a:pt x="1111" y="687"/>
                  </a:lnTo>
                  <a:lnTo>
                    <a:pt x="1109" y="689"/>
                  </a:lnTo>
                  <a:lnTo>
                    <a:pt x="1102" y="689"/>
                  </a:lnTo>
                  <a:lnTo>
                    <a:pt x="1098" y="685"/>
                  </a:lnTo>
                  <a:lnTo>
                    <a:pt x="1098" y="679"/>
                  </a:lnTo>
                  <a:lnTo>
                    <a:pt x="1094" y="677"/>
                  </a:lnTo>
                  <a:lnTo>
                    <a:pt x="1094" y="675"/>
                  </a:lnTo>
                  <a:lnTo>
                    <a:pt x="1102" y="670"/>
                  </a:lnTo>
                  <a:lnTo>
                    <a:pt x="1102" y="668"/>
                  </a:lnTo>
                  <a:lnTo>
                    <a:pt x="1102" y="666"/>
                  </a:lnTo>
                  <a:lnTo>
                    <a:pt x="1098" y="668"/>
                  </a:lnTo>
                  <a:lnTo>
                    <a:pt x="1094" y="670"/>
                  </a:lnTo>
                  <a:lnTo>
                    <a:pt x="1092" y="675"/>
                  </a:lnTo>
                  <a:lnTo>
                    <a:pt x="1090" y="675"/>
                  </a:lnTo>
                  <a:lnTo>
                    <a:pt x="1090" y="672"/>
                  </a:lnTo>
                  <a:lnTo>
                    <a:pt x="1090" y="668"/>
                  </a:lnTo>
                  <a:lnTo>
                    <a:pt x="1090" y="666"/>
                  </a:lnTo>
                  <a:lnTo>
                    <a:pt x="1088" y="668"/>
                  </a:lnTo>
                  <a:lnTo>
                    <a:pt x="1086" y="670"/>
                  </a:lnTo>
                  <a:lnTo>
                    <a:pt x="1088" y="672"/>
                  </a:lnTo>
                  <a:lnTo>
                    <a:pt x="1086" y="675"/>
                  </a:lnTo>
                  <a:lnTo>
                    <a:pt x="1083" y="672"/>
                  </a:lnTo>
                  <a:lnTo>
                    <a:pt x="1081" y="670"/>
                  </a:lnTo>
                  <a:lnTo>
                    <a:pt x="1077" y="670"/>
                  </a:lnTo>
                  <a:lnTo>
                    <a:pt x="1075" y="670"/>
                  </a:lnTo>
                  <a:lnTo>
                    <a:pt x="1075" y="672"/>
                  </a:lnTo>
                  <a:lnTo>
                    <a:pt x="1073" y="672"/>
                  </a:lnTo>
                  <a:lnTo>
                    <a:pt x="1071" y="670"/>
                  </a:lnTo>
                  <a:lnTo>
                    <a:pt x="1069" y="666"/>
                  </a:lnTo>
                  <a:lnTo>
                    <a:pt x="1071" y="666"/>
                  </a:lnTo>
                  <a:lnTo>
                    <a:pt x="1073" y="668"/>
                  </a:lnTo>
                  <a:lnTo>
                    <a:pt x="1073" y="666"/>
                  </a:lnTo>
                  <a:lnTo>
                    <a:pt x="1069" y="664"/>
                  </a:lnTo>
                  <a:lnTo>
                    <a:pt x="1064" y="660"/>
                  </a:lnTo>
                  <a:lnTo>
                    <a:pt x="1062" y="658"/>
                  </a:lnTo>
                  <a:lnTo>
                    <a:pt x="1064" y="653"/>
                  </a:lnTo>
                  <a:lnTo>
                    <a:pt x="1062" y="649"/>
                  </a:lnTo>
                  <a:lnTo>
                    <a:pt x="1060" y="643"/>
                  </a:lnTo>
                  <a:lnTo>
                    <a:pt x="1062" y="639"/>
                  </a:lnTo>
                  <a:lnTo>
                    <a:pt x="1064" y="639"/>
                  </a:lnTo>
                  <a:lnTo>
                    <a:pt x="1064" y="637"/>
                  </a:lnTo>
                  <a:lnTo>
                    <a:pt x="1064" y="632"/>
                  </a:lnTo>
                  <a:lnTo>
                    <a:pt x="1064" y="630"/>
                  </a:lnTo>
                  <a:lnTo>
                    <a:pt x="1069" y="632"/>
                  </a:lnTo>
                  <a:lnTo>
                    <a:pt x="1069" y="635"/>
                  </a:lnTo>
                  <a:lnTo>
                    <a:pt x="1075" y="635"/>
                  </a:lnTo>
                  <a:lnTo>
                    <a:pt x="1079" y="637"/>
                  </a:lnTo>
                  <a:lnTo>
                    <a:pt x="1079" y="641"/>
                  </a:lnTo>
                  <a:lnTo>
                    <a:pt x="1088" y="643"/>
                  </a:lnTo>
                  <a:lnTo>
                    <a:pt x="1094" y="643"/>
                  </a:lnTo>
                  <a:lnTo>
                    <a:pt x="1096" y="643"/>
                  </a:lnTo>
                  <a:lnTo>
                    <a:pt x="1100" y="643"/>
                  </a:lnTo>
                  <a:lnTo>
                    <a:pt x="1098" y="641"/>
                  </a:lnTo>
                  <a:lnTo>
                    <a:pt x="1098" y="639"/>
                  </a:lnTo>
                  <a:lnTo>
                    <a:pt x="1092" y="635"/>
                  </a:lnTo>
                  <a:lnTo>
                    <a:pt x="1092" y="630"/>
                  </a:lnTo>
                  <a:lnTo>
                    <a:pt x="1088" y="630"/>
                  </a:lnTo>
                  <a:lnTo>
                    <a:pt x="1083" y="626"/>
                  </a:lnTo>
                  <a:lnTo>
                    <a:pt x="1079" y="626"/>
                  </a:lnTo>
                  <a:lnTo>
                    <a:pt x="1075" y="624"/>
                  </a:lnTo>
                  <a:lnTo>
                    <a:pt x="1071" y="624"/>
                  </a:lnTo>
                  <a:lnTo>
                    <a:pt x="1064" y="620"/>
                  </a:lnTo>
                  <a:lnTo>
                    <a:pt x="1062" y="616"/>
                  </a:lnTo>
                  <a:lnTo>
                    <a:pt x="1064" y="609"/>
                  </a:lnTo>
                  <a:lnTo>
                    <a:pt x="1067" y="607"/>
                  </a:lnTo>
                  <a:lnTo>
                    <a:pt x="1067" y="605"/>
                  </a:lnTo>
                  <a:lnTo>
                    <a:pt x="1069" y="601"/>
                  </a:lnTo>
                  <a:lnTo>
                    <a:pt x="1071" y="601"/>
                  </a:lnTo>
                  <a:lnTo>
                    <a:pt x="1073" y="597"/>
                  </a:lnTo>
                  <a:lnTo>
                    <a:pt x="1073" y="588"/>
                  </a:lnTo>
                  <a:lnTo>
                    <a:pt x="1075" y="586"/>
                  </a:lnTo>
                  <a:lnTo>
                    <a:pt x="1077" y="586"/>
                  </a:lnTo>
                  <a:lnTo>
                    <a:pt x="1079" y="582"/>
                  </a:lnTo>
                  <a:lnTo>
                    <a:pt x="1083" y="580"/>
                  </a:lnTo>
                  <a:lnTo>
                    <a:pt x="1088" y="580"/>
                  </a:lnTo>
                  <a:lnTo>
                    <a:pt x="1088" y="576"/>
                  </a:lnTo>
                  <a:lnTo>
                    <a:pt x="1086" y="576"/>
                  </a:lnTo>
                  <a:lnTo>
                    <a:pt x="1086" y="578"/>
                  </a:lnTo>
                  <a:lnTo>
                    <a:pt x="1083" y="573"/>
                  </a:lnTo>
                  <a:lnTo>
                    <a:pt x="1088" y="567"/>
                  </a:lnTo>
                  <a:lnTo>
                    <a:pt x="1092" y="563"/>
                  </a:lnTo>
                  <a:lnTo>
                    <a:pt x="1092" y="561"/>
                  </a:lnTo>
                  <a:lnTo>
                    <a:pt x="1096" y="557"/>
                  </a:lnTo>
                  <a:lnTo>
                    <a:pt x="1098" y="557"/>
                  </a:lnTo>
                  <a:lnTo>
                    <a:pt x="1100" y="557"/>
                  </a:lnTo>
                  <a:lnTo>
                    <a:pt x="1102" y="550"/>
                  </a:lnTo>
                  <a:lnTo>
                    <a:pt x="1102" y="552"/>
                  </a:lnTo>
                  <a:lnTo>
                    <a:pt x="1104" y="554"/>
                  </a:lnTo>
                  <a:lnTo>
                    <a:pt x="1107" y="552"/>
                  </a:lnTo>
                  <a:lnTo>
                    <a:pt x="1104" y="548"/>
                  </a:lnTo>
                  <a:lnTo>
                    <a:pt x="1111" y="542"/>
                  </a:lnTo>
                  <a:lnTo>
                    <a:pt x="1113" y="542"/>
                  </a:lnTo>
                  <a:lnTo>
                    <a:pt x="1113" y="538"/>
                  </a:lnTo>
                  <a:lnTo>
                    <a:pt x="1117" y="533"/>
                  </a:lnTo>
                  <a:lnTo>
                    <a:pt x="1121" y="533"/>
                  </a:lnTo>
                  <a:lnTo>
                    <a:pt x="1123" y="531"/>
                  </a:lnTo>
                  <a:lnTo>
                    <a:pt x="1126" y="531"/>
                  </a:lnTo>
                  <a:lnTo>
                    <a:pt x="1128" y="531"/>
                  </a:lnTo>
                  <a:lnTo>
                    <a:pt x="1128" y="527"/>
                  </a:lnTo>
                  <a:lnTo>
                    <a:pt x="1128" y="525"/>
                  </a:lnTo>
                  <a:lnTo>
                    <a:pt x="1134" y="521"/>
                  </a:lnTo>
                  <a:lnTo>
                    <a:pt x="1142" y="514"/>
                  </a:lnTo>
                  <a:lnTo>
                    <a:pt x="1153" y="512"/>
                  </a:lnTo>
                  <a:lnTo>
                    <a:pt x="1159" y="512"/>
                  </a:lnTo>
                  <a:lnTo>
                    <a:pt x="1164" y="510"/>
                  </a:lnTo>
                  <a:lnTo>
                    <a:pt x="1168" y="510"/>
                  </a:lnTo>
                  <a:lnTo>
                    <a:pt x="1172" y="510"/>
                  </a:lnTo>
                  <a:lnTo>
                    <a:pt x="1174" y="510"/>
                  </a:lnTo>
                  <a:lnTo>
                    <a:pt x="1180" y="510"/>
                  </a:lnTo>
                  <a:lnTo>
                    <a:pt x="1182" y="514"/>
                  </a:lnTo>
                  <a:lnTo>
                    <a:pt x="1191" y="519"/>
                  </a:lnTo>
                  <a:lnTo>
                    <a:pt x="1193" y="521"/>
                  </a:lnTo>
                  <a:lnTo>
                    <a:pt x="1191" y="523"/>
                  </a:lnTo>
                  <a:lnTo>
                    <a:pt x="1187" y="525"/>
                  </a:lnTo>
                  <a:lnTo>
                    <a:pt x="1180" y="529"/>
                  </a:lnTo>
                  <a:lnTo>
                    <a:pt x="1176" y="529"/>
                  </a:lnTo>
                  <a:lnTo>
                    <a:pt x="1174" y="531"/>
                  </a:lnTo>
                  <a:lnTo>
                    <a:pt x="1172" y="535"/>
                  </a:lnTo>
                  <a:lnTo>
                    <a:pt x="1166" y="538"/>
                  </a:lnTo>
                  <a:lnTo>
                    <a:pt x="1159" y="544"/>
                  </a:lnTo>
                  <a:lnTo>
                    <a:pt x="1153" y="552"/>
                  </a:lnTo>
                  <a:lnTo>
                    <a:pt x="1147" y="557"/>
                  </a:lnTo>
                  <a:lnTo>
                    <a:pt x="1145" y="557"/>
                  </a:lnTo>
                  <a:lnTo>
                    <a:pt x="1140" y="565"/>
                  </a:lnTo>
                  <a:lnTo>
                    <a:pt x="1140" y="569"/>
                  </a:lnTo>
                  <a:lnTo>
                    <a:pt x="1140" y="573"/>
                  </a:lnTo>
                  <a:lnTo>
                    <a:pt x="1142" y="576"/>
                  </a:lnTo>
                  <a:lnTo>
                    <a:pt x="1142" y="580"/>
                  </a:lnTo>
                  <a:lnTo>
                    <a:pt x="1140" y="582"/>
                  </a:lnTo>
                  <a:lnTo>
                    <a:pt x="1138" y="586"/>
                  </a:lnTo>
                  <a:lnTo>
                    <a:pt x="1134" y="588"/>
                  </a:lnTo>
                  <a:lnTo>
                    <a:pt x="1134" y="592"/>
                  </a:lnTo>
                  <a:lnTo>
                    <a:pt x="1132" y="599"/>
                  </a:lnTo>
                  <a:lnTo>
                    <a:pt x="1130" y="599"/>
                  </a:lnTo>
                  <a:lnTo>
                    <a:pt x="1128" y="603"/>
                  </a:lnTo>
                  <a:lnTo>
                    <a:pt x="1130" y="607"/>
                  </a:lnTo>
                  <a:lnTo>
                    <a:pt x="1132" y="611"/>
                  </a:lnTo>
                  <a:lnTo>
                    <a:pt x="1132" y="613"/>
                  </a:lnTo>
                  <a:lnTo>
                    <a:pt x="1132" y="620"/>
                  </a:lnTo>
                  <a:lnTo>
                    <a:pt x="1136" y="624"/>
                  </a:lnTo>
                  <a:lnTo>
                    <a:pt x="1136" y="626"/>
                  </a:lnTo>
                  <a:lnTo>
                    <a:pt x="1140" y="628"/>
                  </a:lnTo>
                  <a:lnTo>
                    <a:pt x="1140" y="632"/>
                  </a:lnTo>
                  <a:lnTo>
                    <a:pt x="1138" y="637"/>
                  </a:lnTo>
                  <a:lnTo>
                    <a:pt x="1138" y="632"/>
                  </a:lnTo>
                  <a:lnTo>
                    <a:pt x="1136" y="632"/>
                  </a:lnTo>
                  <a:lnTo>
                    <a:pt x="1136" y="635"/>
                  </a:lnTo>
                  <a:lnTo>
                    <a:pt x="1134" y="635"/>
                  </a:lnTo>
                  <a:lnTo>
                    <a:pt x="1130" y="637"/>
                  </a:lnTo>
                  <a:lnTo>
                    <a:pt x="1128" y="637"/>
                  </a:lnTo>
                  <a:lnTo>
                    <a:pt x="1130" y="637"/>
                  </a:lnTo>
                  <a:lnTo>
                    <a:pt x="1132" y="641"/>
                  </a:lnTo>
                  <a:lnTo>
                    <a:pt x="1136" y="641"/>
                  </a:lnTo>
                  <a:lnTo>
                    <a:pt x="1136" y="639"/>
                  </a:lnTo>
                  <a:lnTo>
                    <a:pt x="1138" y="641"/>
                  </a:lnTo>
                  <a:lnTo>
                    <a:pt x="1134" y="643"/>
                  </a:lnTo>
                  <a:lnTo>
                    <a:pt x="1132" y="649"/>
                  </a:lnTo>
                  <a:lnTo>
                    <a:pt x="1132" y="653"/>
                  </a:lnTo>
                  <a:lnTo>
                    <a:pt x="1132" y="656"/>
                  </a:lnTo>
                  <a:lnTo>
                    <a:pt x="1136" y="651"/>
                  </a:lnTo>
                  <a:lnTo>
                    <a:pt x="1136" y="647"/>
                  </a:lnTo>
                  <a:lnTo>
                    <a:pt x="1140" y="641"/>
                  </a:lnTo>
                  <a:lnTo>
                    <a:pt x="1142" y="639"/>
                  </a:lnTo>
                  <a:lnTo>
                    <a:pt x="1145" y="632"/>
                  </a:lnTo>
                  <a:lnTo>
                    <a:pt x="1145" y="628"/>
                  </a:lnTo>
                  <a:lnTo>
                    <a:pt x="1149" y="626"/>
                  </a:lnTo>
                  <a:lnTo>
                    <a:pt x="1149" y="624"/>
                  </a:lnTo>
                  <a:lnTo>
                    <a:pt x="1149" y="620"/>
                  </a:lnTo>
                  <a:lnTo>
                    <a:pt x="1149" y="618"/>
                  </a:lnTo>
                  <a:lnTo>
                    <a:pt x="1147" y="616"/>
                  </a:lnTo>
                  <a:lnTo>
                    <a:pt x="1145" y="616"/>
                  </a:lnTo>
                  <a:lnTo>
                    <a:pt x="1145" y="611"/>
                  </a:lnTo>
                  <a:lnTo>
                    <a:pt x="1142" y="609"/>
                  </a:lnTo>
                  <a:lnTo>
                    <a:pt x="1142" y="605"/>
                  </a:lnTo>
                  <a:lnTo>
                    <a:pt x="1140" y="601"/>
                  </a:lnTo>
                  <a:lnTo>
                    <a:pt x="1140" y="597"/>
                  </a:lnTo>
                  <a:lnTo>
                    <a:pt x="1142" y="597"/>
                  </a:lnTo>
                  <a:lnTo>
                    <a:pt x="1142" y="599"/>
                  </a:lnTo>
                  <a:lnTo>
                    <a:pt x="1145" y="597"/>
                  </a:lnTo>
                  <a:lnTo>
                    <a:pt x="1149" y="597"/>
                  </a:lnTo>
                  <a:lnTo>
                    <a:pt x="1151" y="592"/>
                  </a:lnTo>
                  <a:lnTo>
                    <a:pt x="1151" y="590"/>
                  </a:lnTo>
                  <a:lnTo>
                    <a:pt x="1153" y="586"/>
                  </a:lnTo>
                  <a:lnTo>
                    <a:pt x="1155" y="588"/>
                  </a:lnTo>
                  <a:lnTo>
                    <a:pt x="1157" y="592"/>
                  </a:lnTo>
                  <a:lnTo>
                    <a:pt x="1157" y="594"/>
                  </a:lnTo>
                  <a:lnTo>
                    <a:pt x="1159" y="597"/>
                  </a:lnTo>
                  <a:lnTo>
                    <a:pt x="1161" y="594"/>
                  </a:lnTo>
                  <a:lnTo>
                    <a:pt x="1161" y="590"/>
                  </a:lnTo>
                  <a:lnTo>
                    <a:pt x="1164" y="586"/>
                  </a:lnTo>
                  <a:lnTo>
                    <a:pt x="1166" y="586"/>
                  </a:lnTo>
                  <a:lnTo>
                    <a:pt x="1166" y="584"/>
                  </a:lnTo>
                  <a:lnTo>
                    <a:pt x="1168" y="584"/>
                  </a:lnTo>
                  <a:lnTo>
                    <a:pt x="1172" y="582"/>
                  </a:lnTo>
                  <a:lnTo>
                    <a:pt x="1170" y="580"/>
                  </a:lnTo>
                  <a:lnTo>
                    <a:pt x="1168" y="580"/>
                  </a:lnTo>
                  <a:lnTo>
                    <a:pt x="1161" y="584"/>
                  </a:lnTo>
                  <a:lnTo>
                    <a:pt x="1157" y="584"/>
                  </a:lnTo>
                  <a:lnTo>
                    <a:pt x="1157" y="580"/>
                  </a:lnTo>
                  <a:lnTo>
                    <a:pt x="1155" y="578"/>
                  </a:lnTo>
                  <a:lnTo>
                    <a:pt x="1155" y="576"/>
                  </a:lnTo>
                  <a:lnTo>
                    <a:pt x="1159" y="576"/>
                  </a:lnTo>
                  <a:lnTo>
                    <a:pt x="1157" y="571"/>
                  </a:lnTo>
                  <a:lnTo>
                    <a:pt x="1157" y="565"/>
                  </a:lnTo>
                  <a:lnTo>
                    <a:pt x="1161" y="561"/>
                  </a:lnTo>
                  <a:lnTo>
                    <a:pt x="1161" y="557"/>
                  </a:lnTo>
                  <a:lnTo>
                    <a:pt x="1164" y="554"/>
                  </a:lnTo>
                  <a:lnTo>
                    <a:pt x="1170" y="554"/>
                  </a:lnTo>
                  <a:lnTo>
                    <a:pt x="1172" y="559"/>
                  </a:lnTo>
                  <a:lnTo>
                    <a:pt x="1172" y="561"/>
                  </a:lnTo>
                  <a:lnTo>
                    <a:pt x="1178" y="565"/>
                  </a:lnTo>
                  <a:lnTo>
                    <a:pt x="1180" y="567"/>
                  </a:lnTo>
                  <a:lnTo>
                    <a:pt x="1185" y="567"/>
                  </a:lnTo>
                  <a:lnTo>
                    <a:pt x="1180" y="565"/>
                  </a:lnTo>
                  <a:lnTo>
                    <a:pt x="1180" y="563"/>
                  </a:lnTo>
                  <a:lnTo>
                    <a:pt x="1174" y="559"/>
                  </a:lnTo>
                  <a:lnTo>
                    <a:pt x="1174" y="554"/>
                  </a:lnTo>
                  <a:lnTo>
                    <a:pt x="1172" y="552"/>
                  </a:lnTo>
                  <a:lnTo>
                    <a:pt x="1168" y="552"/>
                  </a:lnTo>
                  <a:lnTo>
                    <a:pt x="1168" y="550"/>
                  </a:lnTo>
                  <a:lnTo>
                    <a:pt x="1168" y="550"/>
                  </a:lnTo>
                  <a:lnTo>
                    <a:pt x="1174" y="550"/>
                  </a:lnTo>
                  <a:lnTo>
                    <a:pt x="1176" y="548"/>
                  </a:lnTo>
                  <a:lnTo>
                    <a:pt x="1178" y="548"/>
                  </a:lnTo>
                  <a:lnTo>
                    <a:pt x="1185" y="554"/>
                  </a:lnTo>
                  <a:lnTo>
                    <a:pt x="1189" y="559"/>
                  </a:lnTo>
                  <a:lnTo>
                    <a:pt x="1191" y="557"/>
                  </a:lnTo>
                  <a:lnTo>
                    <a:pt x="1187" y="554"/>
                  </a:lnTo>
                  <a:lnTo>
                    <a:pt x="1182" y="548"/>
                  </a:lnTo>
                  <a:lnTo>
                    <a:pt x="1178" y="546"/>
                  </a:lnTo>
                  <a:lnTo>
                    <a:pt x="1178" y="544"/>
                  </a:lnTo>
                  <a:lnTo>
                    <a:pt x="1180" y="540"/>
                  </a:lnTo>
                  <a:lnTo>
                    <a:pt x="1185" y="538"/>
                  </a:lnTo>
                  <a:lnTo>
                    <a:pt x="1187" y="540"/>
                  </a:lnTo>
                  <a:lnTo>
                    <a:pt x="1187" y="542"/>
                  </a:lnTo>
                  <a:lnTo>
                    <a:pt x="1187" y="546"/>
                  </a:lnTo>
                  <a:lnTo>
                    <a:pt x="1189" y="544"/>
                  </a:lnTo>
                  <a:lnTo>
                    <a:pt x="1189" y="542"/>
                  </a:lnTo>
                  <a:lnTo>
                    <a:pt x="1191" y="538"/>
                  </a:lnTo>
                  <a:lnTo>
                    <a:pt x="1195" y="538"/>
                  </a:lnTo>
                  <a:lnTo>
                    <a:pt x="1197" y="542"/>
                  </a:lnTo>
                  <a:lnTo>
                    <a:pt x="1199" y="544"/>
                  </a:lnTo>
                  <a:lnTo>
                    <a:pt x="1201" y="548"/>
                  </a:lnTo>
                  <a:lnTo>
                    <a:pt x="1204" y="546"/>
                  </a:lnTo>
                  <a:lnTo>
                    <a:pt x="1204" y="544"/>
                  </a:lnTo>
                  <a:lnTo>
                    <a:pt x="1199" y="540"/>
                  </a:lnTo>
                  <a:lnTo>
                    <a:pt x="1201" y="538"/>
                  </a:lnTo>
                  <a:lnTo>
                    <a:pt x="1210" y="535"/>
                  </a:lnTo>
                  <a:lnTo>
                    <a:pt x="1216" y="531"/>
                  </a:lnTo>
                  <a:lnTo>
                    <a:pt x="1220" y="531"/>
                  </a:lnTo>
                  <a:lnTo>
                    <a:pt x="1225" y="529"/>
                  </a:lnTo>
                  <a:lnTo>
                    <a:pt x="1231" y="531"/>
                  </a:lnTo>
                  <a:lnTo>
                    <a:pt x="1237" y="531"/>
                  </a:lnTo>
                  <a:lnTo>
                    <a:pt x="1244" y="531"/>
                  </a:lnTo>
                  <a:lnTo>
                    <a:pt x="1244" y="535"/>
                  </a:lnTo>
                  <a:lnTo>
                    <a:pt x="1244" y="535"/>
                  </a:lnTo>
                  <a:lnTo>
                    <a:pt x="1241" y="544"/>
                  </a:lnTo>
                  <a:lnTo>
                    <a:pt x="1241" y="548"/>
                  </a:lnTo>
                  <a:lnTo>
                    <a:pt x="1239" y="550"/>
                  </a:lnTo>
                  <a:lnTo>
                    <a:pt x="1235" y="554"/>
                  </a:lnTo>
                  <a:lnTo>
                    <a:pt x="1237" y="557"/>
                  </a:lnTo>
                  <a:lnTo>
                    <a:pt x="1239" y="559"/>
                  </a:lnTo>
                  <a:lnTo>
                    <a:pt x="1241" y="563"/>
                  </a:lnTo>
                  <a:lnTo>
                    <a:pt x="1241" y="565"/>
                  </a:lnTo>
                  <a:lnTo>
                    <a:pt x="1235" y="569"/>
                  </a:lnTo>
                  <a:lnTo>
                    <a:pt x="1235" y="573"/>
                  </a:lnTo>
                  <a:lnTo>
                    <a:pt x="1235" y="576"/>
                  </a:lnTo>
                  <a:lnTo>
                    <a:pt x="1237" y="580"/>
                  </a:lnTo>
                  <a:lnTo>
                    <a:pt x="1237" y="582"/>
                  </a:lnTo>
                  <a:lnTo>
                    <a:pt x="1235" y="586"/>
                  </a:lnTo>
                  <a:lnTo>
                    <a:pt x="1231" y="586"/>
                  </a:lnTo>
                  <a:lnTo>
                    <a:pt x="1229" y="588"/>
                  </a:lnTo>
                  <a:lnTo>
                    <a:pt x="1225" y="590"/>
                  </a:lnTo>
                  <a:lnTo>
                    <a:pt x="1223" y="592"/>
                  </a:lnTo>
                  <a:lnTo>
                    <a:pt x="1220" y="597"/>
                  </a:lnTo>
                  <a:lnTo>
                    <a:pt x="1218" y="599"/>
                  </a:lnTo>
                  <a:lnTo>
                    <a:pt x="1220" y="599"/>
                  </a:lnTo>
                  <a:lnTo>
                    <a:pt x="1225" y="594"/>
                  </a:lnTo>
                  <a:lnTo>
                    <a:pt x="1229" y="590"/>
                  </a:lnTo>
                  <a:lnTo>
                    <a:pt x="1231" y="590"/>
                  </a:lnTo>
                  <a:lnTo>
                    <a:pt x="1233" y="590"/>
                  </a:lnTo>
                  <a:lnTo>
                    <a:pt x="1231" y="592"/>
                  </a:lnTo>
                  <a:lnTo>
                    <a:pt x="1231" y="597"/>
                  </a:lnTo>
                  <a:lnTo>
                    <a:pt x="1225" y="601"/>
                  </a:lnTo>
                  <a:lnTo>
                    <a:pt x="1220" y="603"/>
                  </a:lnTo>
                  <a:lnTo>
                    <a:pt x="1220" y="605"/>
                  </a:lnTo>
                  <a:lnTo>
                    <a:pt x="1220" y="607"/>
                  </a:lnTo>
                  <a:lnTo>
                    <a:pt x="1220" y="609"/>
                  </a:lnTo>
                  <a:lnTo>
                    <a:pt x="1218" y="607"/>
                  </a:lnTo>
                  <a:lnTo>
                    <a:pt x="1216" y="607"/>
                  </a:lnTo>
                  <a:lnTo>
                    <a:pt x="1216" y="609"/>
                  </a:lnTo>
                  <a:lnTo>
                    <a:pt x="1218" y="609"/>
                  </a:lnTo>
                  <a:lnTo>
                    <a:pt x="1218" y="611"/>
                  </a:lnTo>
                  <a:lnTo>
                    <a:pt x="1218" y="616"/>
                  </a:lnTo>
                  <a:lnTo>
                    <a:pt x="1216" y="618"/>
                  </a:lnTo>
                  <a:lnTo>
                    <a:pt x="1218" y="618"/>
                  </a:lnTo>
                  <a:lnTo>
                    <a:pt x="1220" y="616"/>
                  </a:lnTo>
                  <a:lnTo>
                    <a:pt x="1223" y="613"/>
                  </a:lnTo>
                  <a:lnTo>
                    <a:pt x="1227" y="609"/>
                  </a:lnTo>
                  <a:lnTo>
                    <a:pt x="1227" y="607"/>
                  </a:lnTo>
                  <a:lnTo>
                    <a:pt x="1229" y="605"/>
                  </a:lnTo>
                  <a:lnTo>
                    <a:pt x="1231" y="603"/>
                  </a:lnTo>
                  <a:lnTo>
                    <a:pt x="1233" y="603"/>
                  </a:lnTo>
                  <a:lnTo>
                    <a:pt x="1233" y="609"/>
                  </a:lnTo>
                  <a:lnTo>
                    <a:pt x="1235" y="609"/>
                  </a:lnTo>
                  <a:lnTo>
                    <a:pt x="1235" y="605"/>
                  </a:lnTo>
                  <a:lnTo>
                    <a:pt x="1233" y="601"/>
                  </a:lnTo>
                  <a:lnTo>
                    <a:pt x="1235" y="599"/>
                  </a:lnTo>
                  <a:lnTo>
                    <a:pt x="1235" y="597"/>
                  </a:lnTo>
                  <a:lnTo>
                    <a:pt x="1239" y="599"/>
                  </a:lnTo>
                  <a:lnTo>
                    <a:pt x="1239" y="603"/>
                  </a:lnTo>
                  <a:lnTo>
                    <a:pt x="1239" y="605"/>
                  </a:lnTo>
                  <a:lnTo>
                    <a:pt x="1241" y="603"/>
                  </a:lnTo>
                  <a:lnTo>
                    <a:pt x="1246" y="599"/>
                  </a:lnTo>
                  <a:lnTo>
                    <a:pt x="1248" y="603"/>
                  </a:lnTo>
                  <a:lnTo>
                    <a:pt x="1250" y="605"/>
                  </a:lnTo>
                  <a:lnTo>
                    <a:pt x="1250" y="607"/>
                  </a:lnTo>
                  <a:lnTo>
                    <a:pt x="1244" y="616"/>
                  </a:lnTo>
                  <a:lnTo>
                    <a:pt x="1239" y="618"/>
                  </a:lnTo>
                  <a:lnTo>
                    <a:pt x="1239" y="620"/>
                  </a:lnTo>
                  <a:lnTo>
                    <a:pt x="1241" y="622"/>
                  </a:lnTo>
                  <a:lnTo>
                    <a:pt x="1246" y="624"/>
                  </a:lnTo>
                  <a:lnTo>
                    <a:pt x="1248" y="622"/>
                  </a:lnTo>
                  <a:lnTo>
                    <a:pt x="1246" y="620"/>
                  </a:lnTo>
                  <a:lnTo>
                    <a:pt x="1248" y="616"/>
                  </a:lnTo>
                  <a:lnTo>
                    <a:pt x="1252" y="611"/>
                  </a:lnTo>
                  <a:lnTo>
                    <a:pt x="1254" y="616"/>
                  </a:lnTo>
                  <a:lnTo>
                    <a:pt x="1254" y="620"/>
                  </a:lnTo>
                  <a:lnTo>
                    <a:pt x="1254" y="618"/>
                  </a:lnTo>
                  <a:lnTo>
                    <a:pt x="1254" y="613"/>
                  </a:lnTo>
                  <a:lnTo>
                    <a:pt x="1252" y="609"/>
                  </a:lnTo>
                  <a:lnTo>
                    <a:pt x="1252" y="601"/>
                  </a:lnTo>
                  <a:lnTo>
                    <a:pt x="1254" y="601"/>
                  </a:lnTo>
                  <a:lnTo>
                    <a:pt x="1258" y="603"/>
                  </a:lnTo>
                  <a:lnTo>
                    <a:pt x="1256" y="607"/>
                  </a:lnTo>
                  <a:lnTo>
                    <a:pt x="1256" y="609"/>
                  </a:lnTo>
                  <a:lnTo>
                    <a:pt x="1258" y="607"/>
                  </a:lnTo>
                  <a:lnTo>
                    <a:pt x="1260" y="607"/>
                  </a:lnTo>
                  <a:lnTo>
                    <a:pt x="1267" y="613"/>
                  </a:lnTo>
                  <a:lnTo>
                    <a:pt x="1267" y="616"/>
                  </a:lnTo>
                  <a:lnTo>
                    <a:pt x="1271" y="616"/>
                  </a:lnTo>
                  <a:lnTo>
                    <a:pt x="1275" y="618"/>
                  </a:lnTo>
                  <a:lnTo>
                    <a:pt x="1277" y="618"/>
                  </a:lnTo>
                  <a:lnTo>
                    <a:pt x="1275" y="613"/>
                  </a:lnTo>
                  <a:lnTo>
                    <a:pt x="1273" y="613"/>
                  </a:lnTo>
                  <a:lnTo>
                    <a:pt x="1271" y="611"/>
                  </a:lnTo>
                  <a:lnTo>
                    <a:pt x="1265" y="605"/>
                  </a:lnTo>
                  <a:lnTo>
                    <a:pt x="1260" y="605"/>
                  </a:lnTo>
                  <a:lnTo>
                    <a:pt x="1260" y="603"/>
                  </a:lnTo>
                  <a:lnTo>
                    <a:pt x="1265" y="597"/>
                  </a:lnTo>
                  <a:lnTo>
                    <a:pt x="1269" y="597"/>
                  </a:lnTo>
                  <a:lnTo>
                    <a:pt x="1271" y="592"/>
                  </a:lnTo>
                  <a:lnTo>
                    <a:pt x="1277" y="592"/>
                  </a:lnTo>
                  <a:lnTo>
                    <a:pt x="1284" y="592"/>
                  </a:lnTo>
                  <a:lnTo>
                    <a:pt x="1284" y="594"/>
                  </a:lnTo>
                  <a:lnTo>
                    <a:pt x="1286" y="594"/>
                  </a:lnTo>
                  <a:lnTo>
                    <a:pt x="1292" y="597"/>
                  </a:lnTo>
                  <a:lnTo>
                    <a:pt x="1292" y="599"/>
                  </a:lnTo>
                  <a:lnTo>
                    <a:pt x="1294" y="601"/>
                  </a:lnTo>
                  <a:lnTo>
                    <a:pt x="1298" y="603"/>
                  </a:lnTo>
                  <a:lnTo>
                    <a:pt x="1298" y="605"/>
                  </a:lnTo>
                  <a:lnTo>
                    <a:pt x="1300" y="605"/>
                  </a:lnTo>
                  <a:lnTo>
                    <a:pt x="1300" y="605"/>
                  </a:lnTo>
                  <a:lnTo>
                    <a:pt x="1305" y="605"/>
                  </a:lnTo>
                  <a:lnTo>
                    <a:pt x="1305" y="607"/>
                  </a:lnTo>
                  <a:lnTo>
                    <a:pt x="1309" y="609"/>
                  </a:lnTo>
                  <a:lnTo>
                    <a:pt x="1309" y="613"/>
                  </a:lnTo>
                  <a:lnTo>
                    <a:pt x="1309" y="616"/>
                  </a:lnTo>
                  <a:lnTo>
                    <a:pt x="1311" y="618"/>
                  </a:lnTo>
                  <a:lnTo>
                    <a:pt x="1311" y="620"/>
                  </a:lnTo>
                  <a:lnTo>
                    <a:pt x="1307" y="624"/>
                  </a:lnTo>
                  <a:lnTo>
                    <a:pt x="1305" y="624"/>
                  </a:lnTo>
                  <a:lnTo>
                    <a:pt x="1300" y="622"/>
                  </a:lnTo>
                  <a:lnTo>
                    <a:pt x="1296" y="624"/>
                  </a:lnTo>
                  <a:lnTo>
                    <a:pt x="1290" y="630"/>
                  </a:lnTo>
                  <a:lnTo>
                    <a:pt x="1296" y="626"/>
                  </a:lnTo>
                  <a:lnTo>
                    <a:pt x="1303" y="624"/>
                  </a:lnTo>
                  <a:lnTo>
                    <a:pt x="1305" y="626"/>
                  </a:lnTo>
                  <a:lnTo>
                    <a:pt x="1300" y="630"/>
                  </a:lnTo>
                  <a:lnTo>
                    <a:pt x="1296" y="632"/>
                  </a:lnTo>
                  <a:lnTo>
                    <a:pt x="1292" y="639"/>
                  </a:lnTo>
                  <a:lnTo>
                    <a:pt x="1290" y="641"/>
                  </a:lnTo>
                  <a:lnTo>
                    <a:pt x="1288" y="641"/>
                  </a:lnTo>
                  <a:lnTo>
                    <a:pt x="1286" y="645"/>
                  </a:lnTo>
                  <a:lnTo>
                    <a:pt x="1288" y="645"/>
                  </a:lnTo>
                  <a:lnTo>
                    <a:pt x="1296" y="637"/>
                  </a:lnTo>
                  <a:lnTo>
                    <a:pt x="1298" y="632"/>
                  </a:lnTo>
                  <a:lnTo>
                    <a:pt x="1305" y="630"/>
                  </a:lnTo>
                  <a:lnTo>
                    <a:pt x="1309" y="626"/>
                  </a:lnTo>
                  <a:lnTo>
                    <a:pt x="1311" y="628"/>
                  </a:lnTo>
                  <a:lnTo>
                    <a:pt x="1313" y="630"/>
                  </a:lnTo>
                  <a:lnTo>
                    <a:pt x="1317" y="630"/>
                  </a:lnTo>
                  <a:lnTo>
                    <a:pt x="1317" y="632"/>
                  </a:lnTo>
                  <a:lnTo>
                    <a:pt x="1315" y="637"/>
                  </a:lnTo>
                  <a:lnTo>
                    <a:pt x="1315" y="639"/>
                  </a:lnTo>
                  <a:lnTo>
                    <a:pt x="1311" y="641"/>
                  </a:lnTo>
                  <a:lnTo>
                    <a:pt x="1309" y="645"/>
                  </a:lnTo>
                  <a:lnTo>
                    <a:pt x="1305" y="645"/>
                  </a:lnTo>
                  <a:lnTo>
                    <a:pt x="1303" y="643"/>
                  </a:lnTo>
                  <a:lnTo>
                    <a:pt x="1298" y="643"/>
                  </a:lnTo>
                  <a:lnTo>
                    <a:pt x="1296" y="645"/>
                  </a:lnTo>
                  <a:lnTo>
                    <a:pt x="1300" y="645"/>
                  </a:lnTo>
                  <a:lnTo>
                    <a:pt x="1303" y="647"/>
                  </a:lnTo>
                  <a:lnTo>
                    <a:pt x="1294" y="651"/>
                  </a:lnTo>
                  <a:lnTo>
                    <a:pt x="1298" y="651"/>
                  </a:lnTo>
                  <a:lnTo>
                    <a:pt x="1300" y="649"/>
                  </a:lnTo>
                  <a:lnTo>
                    <a:pt x="1305" y="649"/>
                  </a:lnTo>
                  <a:lnTo>
                    <a:pt x="1307" y="647"/>
                  </a:lnTo>
                  <a:lnTo>
                    <a:pt x="1307" y="649"/>
                  </a:lnTo>
                  <a:lnTo>
                    <a:pt x="1305" y="651"/>
                  </a:lnTo>
                  <a:lnTo>
                    <a:pt x="1300" y="651"/>
                  </a:lnTo>
                  <a:lnTo>
                    <a:pt x="1298" y="656"/>
                  </a:lnTo>
                  <a:lnTo>
                    <a:pt x="1300" y="656"/>
                  </a:lnTo>
                  <a:lnTo>
                    <a:pt x="1303" y="656"/>
                  </a:lnTo>
                  <a:lnTo>
                    <a:pt x="1300" y="660"/>
                  </a:lnTo>
                  <a:lnTo>
                    <a:pt x="1296" y="662"/>
                  </a:lnTo>
                  <a:lnTo>
                    <a:pt x="1292" y="666"/>
                  </a:lnTo>
                  <a:lnTo>
                    <a:pt x="1294" y="666"/>
                  </a:lnTo>
                  <a:lnTo>
                    <a:pt x="1300" y="662"/>
                  </a:lnTo>
                  <a:lnTo>
                    <a:pt x="1303" y="656"/>
                  </a:lnTo>
                  <a:lnTo>
                    <a:pt x="1305" y="653"/>
                  </a:lnTo>
                  <a:lnTo>
                    <a:pt x="1311" y="649"/>
                  </a:lnTo>
                  <a:lnTo>
                    <a:pt x="1313" y="649"/>
                  </a:lnTo>
                  <a:lnTo>
                    <a:pt x="1313" y="651"/>
                  </a:lnTo>
                  <a:lnTo>
                    <a:pt x="1315" y="651"/>
                  </a:lnTo>
                  <a:lnTo>
                    <a:pt x="1317" y="647"/>
                  </a:lnTo>
                  <a:lnTo>
                    <a:pt x="1322" y="645"/>
                  </a:lnTo>
                  <a:lnTo>
                    <a:pt x="1324" y="645"/>
                  </a:lnTo>
                  <a:lnTo>
                    <a:pt x="1324" y="647"/>
                  </a:lnTo>
                  <a:lnTo>
                    <a:pt x="1317" y="653"/>
                  </a:lnTo>
                  <a:lnTo>
                    <a:pt x="1311" y="658"/>
                  </a:lnTo>
                  <a:lnTo>
                    <a:pt x="1309" y="658"/>
                  </a:lnTo>
                  <a:lnTo>
                    <a:pt x="1309" y="660"/>
                  </a:lnTo>
                  <a:lnTo>
                    <a:pt x="1309" y="660"/>
                  </a:lnTo>
                  <a:lnTo>
                    <a:pt x="1307" y="664"/>
                  </a:lnTo>
                  <a:lnTo>
                    <a:pt x="1307" y="668"/>
                  </a:lnTo>
                  <a:lnTo>
                    <a:pt x="1309" y="668"/>
                  </a:lnTo>
                  <a:lnTo>
                    <a:pt x="1311" y="664"/>
                  </a:lnTo>
                  <a:lnTo>
                    <a:pt x="1311" y="662"/>
                  </a:lnTo>
                  <a:lnTo>
                    <a:pt x="1317" y="658"/>
                  </a:lnTo>
                  <a:lnTo>
                    <a:pt x="1322" y="653"/>
                  </a:lnTo>
                  <a:lnTo>
                    <a:pt x="1322" y="658"/>
                  </a:lnTo>
                  <a:lnTo>
                    <a:pt x="1322" y="660"/>
                  </a:lnTo>
                  <a:lnTo>
                    <a:pt x="1319" y="662"/>
                  </a:lnTo>
                  <a:lnTo>
                    <a:pt x="1315" y="666"/>
                  </a:lnTo>
                  <a:lnTo>
                    <a:pt x="1313" y="668"/>
                  </a:lnTo>
                  <a:lnTo>
                    <a:pt x="1311" y="675"/>
                  </a:lnTo>
                  <a:lnTo>
                    <a:pt x="1309" y="677"/>
                  </a:lnTo>
                  <a:lnTo>
                    <a:pt x="1309" y="677"/>
                  </a:lnTo>
                  <a:lnTo>
                    <a:pt x="1313" y="677"/>
                  </a:lnTo>
                  <a:lnTo>
                    <a:pt x="1313" y="672"/>
                  </a:lnTo>
                  <a:lnTo>
                    <a:pt x="1319" y="666"/>
                  </a:lnTo>
                  <a:lnTo>
                    <a:pt x="1322" y="664"/>
                  </a:lnTo>
                  <a:lnTo>
                    <a:pt x="1324" y="668"/>
                  </a:lnTo>
                  <a:lnTo>
                    <a:pt x="1324" y="668"/>
                  </a:lnTo>
                  <a:lnTo>
                    <a:pt x="1324" y="670"/>
                  </a:lnTo>
                  <a:lnTo>
                    <a:pt x="1322" y="670"/>
                  </a:lnTo>
                  <a:lnTo>
                    <a:pt x="1317" y="677"/>
                  </a:lnTo>
                  <a:lnTo>
                    <a:pt x="1317" y="681"/>
                  </a:lnTo>
                  <a:lnTo>
                    <a:pt x="1319" y="683"/>
                  </a:lnTo>
                  <a:lnTo>
                    <a:pt x="1319" y="679"/>
                  </a:lnTo>
                  <a:lnTo>
                    <a:pt x="1322" y="677"/>
                  </a:lnTo>
                  <a:lnTo>
                    <a:pt x="1324" y="672"/>
                  </a:lnTo>
                  <a:lnTo>
                    <a:pt x="1328" y="670"/>
                  </a:lnTo>
                  <a:lnTo>
                    <a:pt x="1328" y="666"/>
                  </a:lnTo>
                  <a:lnTo>
                    <a:pt x="1330" y="664"/>
                  </a:lnTo>
                  <a:lnTo>
                    <a:pt x="1332" y="662"/>
                  </a:lnTo>
                  <a:lnTo>
                    <a:pt x="1332" y="660"/>
                  </a:lnTo>
                  <a:lnTo>
                    <a:pt x="1334" y="658"/>
                  </a:lnTo>
                  <a:lnTo>
                    <a:pt x="1336" y="656"/>
                  </a:lnTo>
                  <a:lnTo>
                    <a:pt x="1338" y="653"/>
                  </a:lnTo>
                  <a:lnTo>
                    <a:pt x="1338" y="651"/>
                  </a:lnTo>
                  <a:lnTo>
                    <a:pt x="1338" y="649"/>
                  </a:lnTo>
                  <a:lnTo>
                    <a:pt x="1343" y="656"/>
                  </a:lnTo>
                  <a:lnTo>
                    <a:pt x="1345" y="658"/>
                  </a:lnTo>
                  <a:lnTo>
                    <a:pt x="1349" y="662"/>
                  </a:lnTo>
                  <a:lnTo>
                    <a:pt x="1349" y="664"/>
                  </a:lnTo>
                  <a:lnTo>
                    <a:pt x="1351" y="668"/>
                  </a:lnTo>
                  <a:lnTo>
                    <a:pt x="1353" y="672"/>
                  </a:lnTo>
                  <a:lnTo>
                    <a:pt x="1355" y="675"/>
                  </a:lnTo>
                  <a:lnTo>
                    <a:pt x="1351" y="677"/>
                  </a:lnTo>
                  <a:lnTo>
                    <a:pt x="1347" y="681"/>
                  </a:lnTo>
                  <a:lnTo>
                    <a:pt x="1345" y="681"/>
                  </a:lnTo>
                  <a:lnTo>
                    <a:pt x="1343" y="679"/>
                  </a:lnTo>
                  <a:lnTo>
                    <a:pt x="1341" y="677"/>
                  </a:lnTo>
                  <a:lnTo>
                    <a:pt x="1338" y="677"/>
                  </a:lnTo>
                  <a:lnTo>
                    <a:pt x="1336" y="679"/>
                  </a:lnTo>
                  <a:lnTo>
                    <a:pt x="1334" y="679"/>
                  </a:lnTo>
                  <a:lnTo>
                    <a:pt x="1332" y="683"/>
                  </a:lnTo>
                  <a:lnTo>
                    <a:pt x="1330" y="685"/>
                  </a:lnTo>
                  <a:lnTo>
                    <a:pt x="1326" y="685"/>
                  </a:lnTo>
                  <a:lnTo>
                    <a:pt x="1324" y="687"/>
                  </a:lnTo>
                  <a:lnTo>
                    <a:pt x="1328" y="687"/>
                  </a:lnTo>
                  <a:lnTo>
                    <a:pt x="1330" y="687"/>
                  </a:lnTo>
                  <a:lnTo>
                    <a:pt x="1332" y="689"/>
                  </a:lnTo>
                  <a:lnTo>
                    <a:pt x="1328" y="691"/>
                  </a:lnTo>
                  <a:lnTo>
                    <a:pt x="1326" y="694"/>
                  </a:lnTo>
                  <a:lnTo>
                    <a:pt x="1322" y="696"/>
                  </a:lnTo>
                  <a:lnTo>
                    <a:pt x="1328" y="696"/>
                  </a:lnTo>
                  <a:lnTo>
                    <a:pt x="1330" y="694"/>
                  </a:lnTo>
                  <a:lnTo>
                    <a:pt x="1334" y="694"/>
                  </a:lnTo>
                  <a:lnTo>
                    <a:pt x="1338" y="694"/>
                  </a:lnTo>
                  <a:lnTo>
                    <a:pt x="1341" y="691"/>
                  </a:lnTo>
                  <a:lnTo>
                    <a:pt x="1345" y="691"/>
                  </a:lnTo>
                  <a:lnTo>
                    <a:pt x="1347" y="694"/>
                  </a:lnTo>
                  <a:lnTo>
                    <a:pt x="1347" y="696"/>
                  </a:lnTo>
                  <a:lnTo>
                    <a:pt x="1347" y="696"/>
                  </a:lnTo>
                  <a:lnTo>
                    <a:pt x="1349" y="696"/>
                  </a:lnTo>
                  <a:lnTo>
                    <a:pt x="1349" y="691"/>
                  </a:lnTo>
                  <a:lnTo>
                    <a:pt x="1349" y="687"/>
                  </a:lnTo>
                  <a:lnTo>
                    <a:pt x="1351" y="685"/>
                  </a:lnTo>
                  <a:lnTo>
                    <a:pt x="1357" y="681"/>
                  </a:lnTo>
                  <a:lnTo>
                    <a:pt x="1357" y="683"/>
                  </a:lnTo>
                  <a:lnTo>
                    <a:pt x="1357" y="685"/>
                  </a:lnTo>
                  <a:lnTo>
                    <a:pt x="1357" y="689"/>
                  </a:lnTo>
                  <a:lnTo>
                    <a:pt x="1357" y="691"/>
                  </a:lnTo>
                  <a:lnTo>
                    <a:pt x="1353" y="696"/>
                  </a:lnTo>
                  <a:lnTo>
                    <a:pt x="1349" y="698"/>
                  </a:lnTo>
                  <a:lnTo>
                    <a:pt x="1347" y="700"/>
                  </a:lnTo>
                  <a:lnTo>
                    <a:pt x="1345" y="702"/>
                  </a:lnTo>
                  <a:lnTo>
                    <a:pt x="1343" y="702"/>
                  </a:lnTo>
                  <a:lnTo>
                    <a:pt x="1341" y="702"/>
                  </a:lnTo>
                  <a:lnTo>
                    <a:pt x="1336" y="702"/>
                  </a:lnTo>
                  <a:lnTo>
                    <a:pt x="1336" y="704"/>
                  </a:lnTo>
                  <a:lnTo>
                    <a:pt x="1334" y="706"/>
                  </a:lnTo>
                  <a:lnTo>
                    <a:pt x="1332" y="710"/>
                  </a:lnTo>
                  <a:lnTo>
                    <a:pt x="1330" y="713"/>
                  </a:lnTo>
                  <a:lnTo>
                    <a:pt x="1330" y="715"/>
                  </a:lnTo>
                  <a:lnTo>
                    <a:pt x="1332" y="715"/>
                  </a:lnTo>
                  <a:lnTo>
                    <a:pt x="1336" y="710"/>
                  </a:lnTo>
                  <a:lnTo>
                    <a:pt x="1338" y="704"/>
                  </a:lnTo>
                  <a:lnTo>
                    <a:pt x="1341" y="704"/>
                  </a:lnTo>
                  <a:lnTo>
                    <a:pt x="1343" y="704"/>
                  </a:lnTo>
                  <a:lnTo>
                    <a:pt x="1343" y="704"/>
                  </a:lnTo>
                  <a:lnTo>
                    <a:pt x="1345" y="706"/>
                  </a:lnTo>
                  <a:lnTo>
                    <a:pt x="1343" y="708"/>
                  </a:lnTo>
                  <a:lnTo>
                    <a:pt x="1341" y="713"/>
                  </a:lnTo>
                  <a:lnTo>
                    <a:pt x="1334" y="717"/>
                  </a:lnTo>
                  <a:lnTo>
                    <a:pt x="1332" y="721"/>
                  </a:lnTo>
                  <a:lnTo>
                    <a:pt x="1332" y="721"/>
                  </a:lnTo>
                  <a:lnTo>
                    <a:pt x="1338" y="719"/>
                  </a:lnTo>
                  <a:lnTo>
                    <a:pt x="1345" y="710"/>
                  </a:lnTo>
                  <a:lnTo>
                    <a:pt x="1347" y="704"/>
                  </a:lnTo>
                  <a:lnTo>
                    <a:pt x="1349" y="702"/>
                  </a:lnTo>
                  <a:lnTo>
                    <a:pt x="1349" y="700"/>
                  </a:lnTo>
                  <a:lnTo>
                    <a:pt x="1351" y="700"/>
                  </a:lnTo>
                  <a:lnTo>
                    <a:pt x="1357" y="696"/>
                  </a:lnTo>
                  <a:lnTo>
                    <a:pt x="1364" y="694"/>
                  </a:lnTo>
                  <a:lnTo>
                    <a:pt x="1366" y="694"/>
                  </a:lnTo>
                  <a:lnTo>
                    <a:pt x="1366" y="694"/>
                  </a:lnTo>
                  <a:lnTo>
                    <a:pt x="1364" y="698"/>
                  </a:lnTo>
                  <a:lnTo>
                    <a:pt x="1360" y="702"/>
                  </a:lnTo>
                  <a:lnTo>
                    <a:pt x="1355" y="702"/>
                  </a:lnTo>
                  <a:lnTo>
                    <a:pt x="1353" y="702"/>
                  </a:lnTo>
                  <a:lnTo>
                    <a:pt x="1353" y="706"/>
                  </a:lnTo>
                  <a:lnTo>
                    <a:pt x="1355" y="706"/>
                  </a:lnTo>
                  <a:lnTo>
                    <a:pt x="1357" y="704"/>
                  </a:lnTo>
                  <a:lnTo>
                    <a:pt x="1362" y="704"/>
                  </a:lnTo>
                  <a:lnTo>
                    <a:pt x="1364" y="700"/>
                  </a:lnTo>
                  <a:lnTo>
                    <a:pt x="1368" y="700"/>
                  </a:lnTo>
                  <a:lnTo>
                    <a:pt x="1370" y="698"/>
                  </a:lnTo>
                  <a:lnTo>
                    <a:pt x="1372" y="696"/>
                  </a:lnTo>
                  <a:lnTo>
                    <a:pt x="1374" y="698"/>
                  </a:lnTo>
                  <a:lnTo>
                    <a:pt x="1376" y="700"/>
                  </a:lnTo>
                  <a:lnTo>
                    <a:pt x="1381" y="706"/>
                  </a:lnTo>
                  <a:lnTo>
                    <a:pt x="1383" y="708"/>
                  </a:lnTo>
                  <a:lnTo>
                    <a:pt x="1387" y="710"/>
                  </a:lnTo>
                  <a:lnTo>
                    <a:pt x="1387" y="713"/>
                  </a:lnTo>
                  <a:lnTo>
                    <a:pt x="1387" y="715"/>
                  </a:lnTo>
                  <a:lnTo>
                    <a:pt x="1383" y="719"/>
                  </a:lnTo>
                  <a:lnTo>
                    <a:pt x="1381" y="719"/>
                  </a:lnTo>
                  <a:lnTo>
                    <a:pt x="1381" y="715"/>
                  </a:lnTo>
                  <a:lnTo>
                    <a:pt x="1378" y="715"/>
                  </a:lnTo>
                  <a:lnTo>
                    <a:pt x="1378" y="717"/>
                  </a:lnTo>
                  <a:lnTo>
                    <a:pt x="1376" y="719"/>
                  </a:lnTo>
                  <a:lnTo>
                    <a:pt x="1374" y="721"/>
                  </a:lnTo>
                  <a:lnTo>
                    <a:pt x="1368" y="723"/>
                  </a:lnTo>
                  <a:lnTo>
                    <a:pt x="1364" y="723"/>
                  </a:lnTo>
                  <a:lnTo>
                    <a:pt x="1360" y="723"/>
                  </a:lnTo>
                  <a:lnTo>
                    <a:pt x="1355" y="727"/>
                  </a:lnTo>
                  <a:lnTo>
                    <a:pt x="1351" y="727"/>
                  </a:lnTo>
                  <a:lnTo>
                    <a:pt x="1347" y="729"/>
                  </a:lnTo>
                  <a:lnTo>
                    <a:pt x="1349" y="729"/>
                  </a:lnTo>
                  <a:lnTo>
                    <a:pt x="1351" y="731"/>
                  </a:lnTo>
                  <a:lnTo>
                    <a:pt x="1351" y="734"/>
                  </a:lnTo>
                  <a:lnTo>
                    <a:pt x="1345" y="734"/>
                  </a:lnTo>
                  <a:lnTo>
                    <a:pt x="1345" y="736"/>
                  </a:lnTo>
                  <a:lnTo>
                    <a:pt x="1351" y="736"/>
                  </a:lnTo>
                  <a:lnTo>
                    <a:pt x="1355" y="731"/>
                  </a:lnTo>
                  <a:lnTo>
                    <a:pt x="1362" y="725"/>
                  </a:lnTo>
                  <a:lnTo>
                    <a:pt x="1366" y="725"/>
                  </a:lnTo>
                  <a:lnTo>
                    <a:pt x="1368" y="727"/>
                  </a:lnTo>
                  <a:lnTo>
                    <a:pt x="1370" y="725"/>
                  </a:lnTo>
                  <a:lnTo>
                    <a:pt x="1372" y="725"/>
                  </a:lnTo>
                  <a:lnTo>
                    <a:pt x="1374" y="727"/>
                  </a:lnTo>
                  <a:lnTo>
                    <a:pt x="1372" y="731"/>
                  </a:lnTo>
                  <a:lnTo>
                    <a:pt x="1370" y="734"/>
                  </a:lnTo>
                  <a:lnTo>
                    <a:pt x="1366" y="736"/>
                  </a:lnTo>
                  <a:lnTo>
                    <a:pt x="1364" y="736"/>
                  </a:lnTo>
                  <a:lnTo>
                    <a:pt x="1362" y="736"/>
                  </a:lnTo>
                  <a:lnTo>
                    <a:pt x="1360" y="740"/>
                  </a:lnTo>
                  <a:lnTo>
                    <a:pt x="1355" y="742"/>
                  </a:lnTo>
                  <a:lnTo>
                    <a:pt x="1353" y="740"/>
                  </a:lnTo>
                  <a:lnTo>
                    <a:pt x="1351" y="740"/>
                  </a:lnTo>
                  <a:lnTo>
                    <a:pt x="1347" y="744"/>
                  </a:lnTo>
                  <a:lnTo>
                    <a:pt x="1349" y="744"/>
                  </a:lnTo>
                  <a:lnTo>
                    <a:pt x="1353" y="742"/>
                  </a:lnTo>
                  <a:lnTo>
                    <a:pt x="1355" y="742"/>
                  </a:lnTo>
                  <a:lnTo>
                    <a:pt x="1357" y="744"/>
                  </a:lnTo>
                  <a:lnTo>
                    <a:pt x="1362" y="740"/>
                  </a:lnTo>
                  <a:lnTo>
                    <a:pt x="1364" y="738"/>
                  </a:lnTo>
                  <a:lnTo>
                    <a:pt x="1368" y="736"/>
                  </a:lnTo>
                  <a:lnTo>
                    <a:pt x="1370" y="738"/>
                  </a:lnTo>
                  <a:lnTo>
                    <a:pt x="1374" y="738"/>
                  </a:lnTo>
                  <a:lnTo>
                    <a:pt x="1376" y="734"/>
                  </a:lnTo>
                  <a:lnTo>
                    <a:pt x="1381" y="734"/>
                  </a:lnTo>
                  <a:lnTo>
                    <a:pt x="1381" y="731"/>
                  </a:lnTo>
                  <a:lnTo>
                    <a:pt x="1381" y="729"/>
                  </a:lnTo>
                  <a:lnTo>
                    <a:pt x="1381" y="727"/>
                  </a:lnTo>
                  <a:lnTo>
                    <a:pt x="1383" y="725"/>
                  </a:lnTo>
                  <a:lnTo>
                    <a:pt x="1383" y="723"/>
                  </a:lnTo>
                  <a:lnTo>
                    <a:pt x="1385" y="723"/>
                  </a:lnTo>
                  <a:lnTo>
                    <a:pt x="1387" y="723"/>
                  </a:lnTo>
                  <a:lnTo>
                    <a:pt x="1387" y="723"/>
                  </a:lnTo>
                  <a:lnTo>
                    <a:pt x="1389" y="727"/>
                  </a:lnTo>
                  <a:lnTo>
                    <a:pt x="1393" y="734"/>
                  </a:lnTo>
                  <a:lnTo>
                    <a:pt x="1393" y="740"/>
                  </a:lnTo>
                  <a:lnTo>
                    <a:pt x="1395" y="742"/>
                  </a:lnTo>
                  <a:lnTo>
                    <a:pt x="1395" y="746"/>
                  </a:lnTo>
                  <a:lnTo>
                    <a:pt x="1393" y="748"/>
                  </a:lnTo>
                  <a:lnTo>
                    <a:pt x="1389" y="748"/>
                  </a:lnTo>
                  <a:lnTo>
                    <a:pt x="1387" y="746"/>
                  </a:lnTo>
                  <a:lnTo>
                    <a:pt x="1381" y="746"/>
                  </a:lnTo>
                  <a:lnTo>
                    <a:pt x="1378" y="746"/>
                  </a:lnTo>
                  <a:lnTo>
                    <a:pt x="1374" y="748"/>
                  </a:lnTo>
                  <a:lnTo>
                    <a:pt x="1372" y="748"/>
                  </a:lnTo>
                  <a:lnTo>
                    <a:pt x="1370" y="748"/>
                  </a:lnTo>
                  <a:lnTo>
                    <a:pt x="1368" y="748"/>
                  </a:lnTo>
                  <a:lnTo>
                    <a:pt x="1366" y="750"/>
                  </a:lnTo>
                  <a:lnTo>
                    <a:pt x="1360" y="753"/>
                  </a:lnTo>
                  <a:lnTo>
                    <a:pt x="1362" y="753"/>
                  </a:lnTo>
                  <a:lnTo>
                    <a:pt x="1370" y="753"/>
                  </a:lnTo>
                  <a:lnTo>
                    <a:pt x="1372" y="753"/>
                  </a:lnTo>
                  <a:lnTo>
                    <a:pt x="1378" y="757"/>
                  </a:lnTo>
                  <a:lnTo>
                    <a:pt x="1381" y="759"/>
                  </a:lnTo>
                  <a:lnTo>
                    <a:pt x="1383" y="759"/>
                  </a:lnTo>
                  <a:lnTo>
                    <a:pt x="1385" y="757"/>
                  </a:lnTo>
                  <a:lnTo>
                    <a:pt x="1387" y="759"/>
                  </a:lnTo>
                  <a:lnTo>
                    <a:pt x="1389" y="761"/>
                  </a:lnTo>
                  <a:lnTo>
                    <a:pt x="1393" y="763"/>
                  </a:lnTo>
                  <a:lnTo>
                    <a:pt x="1395" y="765"/>
                  </a:lnTo>
                  <a:lnTo>
                    <a:pt x="1395" y="767"/>
                  </a:lnTo>
                  <a:lnTo>
                    <a:pt x="1397" y="772"/>
                  </a:lnTo>
                  <a:lnTo>
                    <a:pt x="1395" y="774"/>
                  </a:lnTo>
                  <a:lnTo>
                    <a:pt x="1393" y="774"/>
                  </a:lnTo>
                  <a:lnTo>
                    <a:pt x="1391" y="772"/>
                  </a:lnTo>
                  <a:lnTo>
                    <a:pt x="1389" y="772"/>
                  </a:lnTo>
                  <a:lnTo>
                    <a:pt x="1387" y="774"/>
                  </a:lnTo>
                  <a:lnTo>
                    <a:pt x="1385" y="772"/>
                  </a:lnTo>
                  <a:lnTo>
                    <a:pt x="1385" y="769"/>
                  </a:lnTo>
                  <a:lnTo>
                    <a:pt x="1383" y="772"/>
                  </a:lnTo>
                  <a:lnTo>
                    <a:pt x="1381" y="769"/>
                  </a:lnTo>
                  <a:lnTo>
                    <a:pt x="1374" y="765"/>
                  </a:lnTo>
                  <a:lnTo>
                    <a:pt x="1372" y="765"/>
                  </a:lnTo>
                  <a:lnTo>
                    <a:pt x="1370" y="765"/>
                  </a:lnTo>
                  <a:lnTo>
                    <a:pt x="1368" y="765"/>
                  </a:lnTo>
                  <a:lnTo>
                    <a:pt x="1364" y="763"/>
                  </a:lnTo>
                  <a:lnTo>
                    <a:pt x="1366" y="765"/>
                  </a:lnTo>
                  <a:lnTo>
                    <a:pt x="1370" y="767"/>
                  </a:lnTo>
                  <a:lnTo>
                    <a:pt x="1372" y="767"/>
                  </a:lnTo>
                  <a:lnTo>
                    <a:pt x="1372" y="769"/>
                  </a:lnTo>
                  <a:lnTo>
                    <a:pt x="1366" y="769"/>
                  </a:lnTo>
                  <a:lnTo>
                    <a:pt x="1364" y="769"/>
                  </a:lnTo>
                  <a:lnTo>
                    <a:pt x="1360" y="769"/>
                  </a:lnTo>
                  <a:lnTo>
                    <a:pt x="1357" y="772"/>
                  </a:lnTo>
                  <a:lnTo>
                    <a:pt x="1357" y="776"/>
                  </a:lnTo>
                  <a:lnTo>
                    <a:pt x="1360" y="774"/>
                  </a:lnTo>
                  <a:lnTo>
                    <a:pt x="1360" y="774"/>
                  </a:lnTo>
                  <a:lnTo>
                    <a:pt x="1366" y="774"/>
                  </a:lnTo>
                  <a:lnTo>
                    <a:pt x="1368" y="772"/>
                  </a:lnTo>
                  <a:lnTo>
                    <a:pt x="1372" y="772"/>
                  </a:lnTo>
                  <a:lnTo>
                    <a:pt x="1374" y="774"/>
                  </a:lnTo>
                  <a:lnTo>
                    <a:pt x="1374" y="776"/>
                  </a:lnTo>
                  <a:lnTo>
                    <a:pt x="1376" y="776"/>
                  </a:lnTo>
                  <a:lnTo>
                    <a:pt x="1376" y="778"/>
                  </a:lnTo>
                  <a:lnTo>
                    <a:pt x="1376" y="778"/>
                  </a:lnTo>
                  <a:lnTo>
                    <a:pt x="1372" y="778"/>
                  </a:lnTo>
                  <a:lnTo>
                    <a:pt x="1370" y="780"/>
                  </a:lnTo>
                  <a:lnTo>
                    <a:pt x="1368" y="778"/>
                  </a:lnTo>
                  <a:lnTo>
                    <a:pt x="1368" y="776"/>
                  </a:lnTo>
                  <a:lnTo>
                    <a:pt x="1366" y="778"/>
                  </a:lnTo>
                  <a:lnTo>
                    <a:pt x="1364" y="778"/>
                  </a:lnTo>
                  <a:lnTo>
                    <a:pt x="1368" y="780"/>
                  </a:lnTo>
                  <a:lnTo>
                    <a:pt x="1370" y="782"/>
                  </a:lnTo>
                  <a:lnTo>
                    <a:pt x="1372" y="782"/>
                  </a:lnTo>
                  <a:lnTo>
                    <a:pt x="1372" y="786"/>
                  </a:lnTo>
                  <a:lnTo>
                    <a:pt x="1372" y="786"/>
                  </a:lnTo>
                  <a:lnTo>
                    <a:pt x="1370" y="786"/>
                  </a:lnTo>
                  <a:lnTo>
                    <a:pt x="1364" y="784"/>
                  </a:lnTo>
                  <a:lnTo>
                    <a:pt x="1357" y="784"/>
                  </a:lnTo>
                  <a:lnTo>
                    <a:pt x="1351" y="782"/>
                  </a:lnTo>
                  <a:lnTo>
                    <a:pt x="1347" y="782"/>
                  </a:lnTo>
                  <a:lnTo>
                    <a:pt x="1349" y="784"/>
                  </a:lnTo>
                  <a:lnTo>
                    <a:pt x="1353" y="784"/>
                  </a:lnTo>
                  <a:lnTo>
                    <a:pt x="1364" y="790"/>
                  </a:lnTo>
                  <a:lnTo>
                    <a:pt x="1364" y="793"/>
                  </a:lnTo>
                  <a:lnTo>
                    <a:pt x="1362" y="793"/>
                  </a:lnTo>
                  <a:lnTo>
                    <a:pt x="1357" y="788"/>
                  </a:lnTo>
                  <a:lnTo>
                    <a:pt x="1355" y="790"/>
                  </a:lnTo>
                  <a:lnTo>
                    <a:pt x="1351" y="793"/>
                  </a:lnTo>
                  <a:lnTo>
                    <a:pt x="1355" y="793"/>
                  </a:lnTo>
                  <a:lnTo>
                    <a:pt x="1355" y="793"/>
                  </a:lnTo>
                  <a:lnTo>
                    <a:pt x="1360" y="795"/>
                  </a:lnTo>
                  <a:lnTo>
                    <a:pt x="1360" y="795"/>
                  </a:lnTo>
                  <a:lnTo>
                    <a:pt x="1362" y="795"/>
                  </a:lnTo>
                  <a:lnTo>
                    <a:pt x="1362" y="799"/>
                  </a:lnTo>
                  <a:lnTo>
                    <a:pt x="1364" y="801"/>
                  </a:lnTo>
                  <a:lnTo>
                    <a:pt x="1364" y="799"/>
                  </a:lnTo>
                  <a:lnTo>
                    <a:pt x="1366" y="797"/>
                  </a:lnTo>
                  <a:lnTo>
                    <a:pt x="1368" y="797"/>
                  </a:lnTo>
                  <a:lnTo>
                    <a:pt x="1368" y="799"/>
                  </a:lnTo>
                  <a:lnTo>
                    <a:pt x="1366" y="801"/>
                  </a:lnTo>
                  <a:lnTo>
                    <a:pt x="1366" y="803"/>
                  </a:lnTo>
                  <a:lnTo>
                    <a:pt x="1368" y="801"/>
                  </a:lnTo>
                  <a:lnTo>
                    <a:pt x="1368" y="799"/>
                  </a:lnTo>
                  <a:lnTo>
                    <a:pt x="1372" y="799"/>
                  </a:lnTo>
                  <a:lnTo>
                    <a:pt x="1376" y="801"/>
                  </a:lnTo>
                  <a:lnTo>
                    <a:pt x="1378" y="801"/>
                  </a:lnTo>
                  <a:lnTo>
                    <a:pt x="1383" y="801"/>
                  </a:lnTo>
                  <a:lnTo>
                    <a:pt x="1381" y="805"/>
                  </a:lnTo>
                  <a:lnTo>
                    <a:pt x="1381" y="807"/>
                  </a:lnTo>
                  <a:lnTo>
                    <a:pt x="1376" y="805"/>
                  </a:lnTo>
                  <a:lnTo>
                    <a:pt x="1374" y="803"/>
                  </a:lnTo>
                  <a:lnTo>
                    <a:pt x="1370" y="805"/>
                  </a:lnTo>
                  <a:lnTo>
                    <a:pt x="1364" y="807"/>
                  </a:lnTo>
                  <a:lnTo>
                    <a:pt x="1364" y="809"/>
                  </a:lnTo>
                  <a:lnTo>
                    <a:pt x="1366" y="807"/>
                  </a:lnTo>
                  <a:lnTo>
                    <a:pt x="1372" y="807"/>
                  </a:lnTo>
                  <a:lnTo>
                    <a:pt x="1374" y="809"/>
                  </a:lnTo>
                  <a:lnTo>
                    <a:pt x="1372" y="809"/>
                  </a:lnTo>
                  <a:lnTo>
                    <a:pt x="1370" y="812"/>
                  </a:lnTo>
                  <a:lnTo>
                    <a:pt x="1372" y="809"/>
                  </a:lnTo>
                  <a:lnTo>
                    <a:pt x="1378" y="812"/>
                  </a:lnTo>
                  <a:lnTo>
                    <a:pt x="1381" y="812"/>
                  </a:lnTo>
                  <a:lnTo>
                    <a:pt x="1378" y="814"/>
                  </a:lnTo>
                  <a:lnTo>
                    <a:pt x="1383" y="814"/>
                  </a:lnTo>
                  <a:lnTo>
                    <a:pt x="1383" y="818"/>
                  </a:lnTo>
                  <a:lnTo>
                    <a:pt x="1383" y="820"/>
                  </a:lnTo>
                  <a:lnTo>
                    <a:pt x="1381" y="824"/>
                  </a:lnTo>
                  <a:lnTo>
                    <a:pt x="1381" y="826"/>
                  </a:lnTo>
                  <a:lnTo>
                    <a:pt x="1383" y="824"/>
                  </a:lnTo>
                  <a:lnTo>
                    <a:pt x="1383" y="822"/>
                  </a:lnTo>
                  <a:lnTo>
                    <a:pt x="1385" y="820"/>
                  </a:lnTo>
                  <a:lnTo>
                    <a:pt x="1387" y="820"/>
                  </a:lnTo>
                  <a:lnTo>
                    <a:pt x="1389" y="822"/>
                  </a:lnTo>
                  <a:lnTo>
                    <a:pt x="1387" y="824"/>
                  </a:lnTo>
                  <a:lnTo>
                    <a:pt x="1383" y="831"/>
                  </a:lnTo>
                  <a:lnTo>
                    <a:pt x="1383" y="835"/>
                  </a:lnTo>
                  <a:lnTo>
                    <a:pt x="1383" y="837"/>
                  </a:lnTo>
                  <a:lnTo>
                    <a:pt x="1383" y="837"/>
                  </a:lnTo>
                  <a:lnTo>
                    <a:pt x="1387" y="831"/>
                  </a:lnTo>
                  <a:lnTo>
                    <a:pt x="1387" y="828"/>
                  </a:lnTo>
                  <a:lnTo>
                    <a:pt x="1389" y="826"/>
                  </a:lnTo>
                  <a:lnTo>
                    <a:pt x="1391" y="824"/>
                  </a:lnTo>
                  <a:lnTo>
                    <a:pt x="1391" y="824"/>
                  </a:lnTo>
                  <a:lnTo>
                    <a:pt x="1393" y="820"/>
                  </a:lnTo>
                  <a:lnTo>
                    <a:pt x="1395" y="820"/>
                  </a:lnTo>
                  <a:lnTo>
                    <a:pt x="1397" y="820"/>
                  </a:lnTo>
                  <a:lnTo>
                    <a:pt x="1395" y="822"/>
                  </a:lnTo>
                  <a:lnTo>
                    <a:pt x="1391" y="828"/>
                  </a:lnTo>
                  <a:lnTo>
                    <a:pt x="1391" y="831"/>
                  </a:lnTo>
                  <a:lnTo>
                    <a:pt x="1391" y="835"/>
                  </a:lnTo>
                  <a:lnTo>
                    <a:pt x="1391" y="837"/>
                  </a:lnTo>
                  <a:lnTo>
                    <a:pt x="1391" y="837"/>
                  </a:lnTo>
                  <a:lnTo>
                    <a:pt x="1391" y="835"/>
                  </a:lnTo>
                  <a:lnTo>
                    <a:pt x="1393" y="831"/>
                  </a:lnTo>
                  <a:lnTo>
                    <a:pt x="1395" y="828"/>
                  </a:lnTo>
                  <a:lnTo>
                    <a:pt x="1397" y="826"/>
                  </a:lnTo>
                  <a:lnTo>
                    <a:pt x="1402" y="822"/>
                  </a:lnTo>
                  <a:lnTo>
                    <a:pt x="1404" y="820"/>
                  </a:lnTo>
                  <a:lnTo>
                    <a:pt x="1406" y="820"/>
                  </a:lnTo>
                  <a:lnTo>
                    <a:pt x="1406" y="824"/>
                  </a:lnTo>
                  <a:lnTo>
                    <a:pt x="1404" y="826"/>
                  </a:lnTo>
                  <a:lnTo>
                    <a:pt x="1400" y="828"/>
                  </a:lnTo>
                  <a:lnTo>
                    <a:pt x="1400" y="831"/>
                  </a:lnTo>
                  <a:lnTo>
                    <a:pt x="1397" y="835"/>
                  </a:lnTo>
                  <a:lnTo>
                    <a:pt x="1397" y="835"/>
                  </a:lnTo>
                  <a:lnTo>
                    <a:pt x="1400" y="833"/>
                  </a:lnTo>
                  <a:lnTo>
                    <a:pt x="1402" y="835"/>
                  </a:lnTo>
                  <a:lnTo>
                    <a:pt x="1404" y="833"/>
                  </a:lnTo>
                  <a:lnTo>
                    <a:pt x="1408" y="833"/>
                  </a:lnTo>
                  <a:lnTo>
                    <a:pt x="1410" y="835"/>
                  </a:lnTo>
                  <a:lnTo>
                    <a:pt x="1410" y="839"/>
                  </a:lnTo>
                  <a:lnTo>
                    <a:pt x="1410" y="841"/>
                  </a:lnTo>
                  <a:lnTo>
                    <a:pt x="1408" y="843"/>
                  </a:lnTo>
                  <a:lnTo>
                    <a:pt x="1408" y="843"/>
                  </a:lnTo>
                  <a:lnTo>
                    <a:pt x="1410" y="843"/>
                  </a:lnTo>
                  <a:lnTo>
                    <a:pt x="1412" y="847"/>
                  </a:lnTo>
                  <a:lnTo>
                    <a:pt x="1408" y="847"/>
                  </a:lnTo>
                  <a:lnTo>
                    <a:pt x="1406" y="847"/>
                  </a:lnTo>
                  <a:lnTo>
                    <a:pt x="1408" y="850"/>
                  </a:lnTo>
                  <a:lnTo>
                    <a:pt x="1412" y="852"/>
                  </a:lnTo>
                  <a:lnTo>
                    <a:pt x="1404" y="852"/>
                  </a:lnTo>
                  <a:lnTo>
                    <a:pt x="1400" y="852"/>
                  </a:lnTo>
                  <a:lnTo>
                    <a:pt x="1402" y="854"/>
                  </a:lnTo>
                  <a:lnTo>
                    <a:pt x="1406" y="854"/>
                  </a:lnTo>
                  <a:lnTo>
                    <a:pt x="1410" y="856"/>
                  </a:lnTo>
                  <a:lnTo>
                    <a:pt x="1412" y="854"/>
                  </a:lnTo>
                  <a:lnTo>
                    <a:pt x="1416" y="852"/>
                  </a:lnTo>
                  <a:lnTo>
                    <a:pt x="1416" y="854"/>
                  </a:lnTo>
                  <a:lnTo>
                    <a:pt x="1414" y="856"/>
                  </a:lnTo>
                  <a:lnTo>
                    <a:pt x="1412" y="860"/>
                  </a:lnTo>
                  <a:lnTo>
                    <a:pt x="1416" y="858"/>
                  </a:lnTo>
                  <a:lnTo>
                    <a:pt x="1419" y="856"/>
                  </a:lnTo>
                  <a:lnTo>
                    <a:pt x="1421" y="854"/>
                  </a:lnTo>
                  <a:lnTo>
                    <a:pt x="1425" y="852"/>
                  </a:lnTo>
                  <a:lnTo>
                    <a:pt x="1427" y="852"/>
                  </a:lnTo>
                  <a:lnTo>
                    <a:pt x="1427" y="854"/>
                  </a:lnTo>
                  <a:lnTo>
                    <a:pt x="1425" y="856"/>
                  </a:lnTo>
                  <a:lnTo>
                    <a:pt x="1423" y="856"/>
                  </a:lnTo>
                  <a:lnTo>
                    <a:pt x="1421" y="860"/>
                  </a:lnTo>
                  <a:lnTo>
                    <a:pt x="1421" y="862"/>
                  </a:lnTo>
                  <a:lnTo>
                    <a:pt x="1416" y="864"/>
                  </a:lnTo>
                  <a:lnTo>
                    <a:pt x="1414" y="868"/>
                  </a:lnTo>
                  <a:lnTo>
                    <a:pt x="1414" y="871"/>
                  </a:lnTo>
                  <a:lnTo>
                    <a:pt x="1416" y="871"/>
                  </a:lnTo>
                  <a:lnTo>
                    <a:pt x="1419" y="868"/>
                  </a:lnTo>
                  <a:lnTo>
                    <a:pt x="1419" y="866"/>
                  </a:lnTo>
                  <a:lnTo>
                    <a:pt x="1423" y="862"/>
                  </a:lnTo>
                  <a:lnTo>
                    <a:pt x="1427" y="860"/>
                  </a:lnTo>
                  <a:lnTo>
                    <a:pt x="1427" y="864"/>
                  </a:lnTo>
                  <a:lnTo>
                    <a:pt x="1423" y="868"/>
                  </a:lnTo>
                  <a:lnTo>
                    <a:pt x="1423" y="873"/>
                  </a:lnTo>
                  <a:lnTo>
                    <a:pt x="1423" y="875"/>
                  </a:lnTo>
                  <a:lnTo>
                    <a:pt x="1425" y="873"/>
                  </a:lnTo>
                  <a:lnTo>
                    <a:pt x="1427" y="868"/>
                  </a:lnTo>
                  <a:lnTo>
                    <a:pt x="1427" y="866"/>
                  </a:lnTo>
                  <a:lnTo>
                    <a:pt x="1429" y="864"/>
                  </a:lnTo>
                  <a:lnTo>
                    <a:pt x="1429" y="866"/>
                  </a:lnTo>
                  <a:lnTo>
                    <a:pt x="1429" y="871"/>
                  </a:lnTo>
                  <a:lnTo>
                    <a:pt x="1431" y="873"/>
                  </a:lnTo>
                  <a:lnTo>
                    <a:pt x="1433" y="873"/>
                  </a:lnTo>
                  <a:lnTo>
                    <a:pt x="1433" y="868"/>
                  </a:lnTo>
                  <a:lnTo>
                    <a:pt x="1433" y="866"/>
                  </a:lnTo>
                  <a:lnTo>
                    <a:pt x="1440" y="864"/>
                  </a:lnTo>
                  <a:lnTo>
                    <a:pt x="1440" y="864"/>
                  </a:lnTo>
                  <a:lnTo>
                    <a:pt x="1437" y="866"/>
                  </a:lnTo>
                  <a:lnTo>
                    <a:pt x="1440" y="866"/>
                  </a:lnTo>
                  <a:lnTo>
                    <a:pt x="1442" y="866"/>
                  </a:lnTo>
                  <a:lnTo>
                    <a:pt x="1444" y="871"/>
                  </a:lnTo>
                  <a:lnTo>
                    <a:pt x="1444" y="873"/>
                  </a:lnTo>
                  <a:lnTo>
                    <a:pt x="1446" y="873"/>
                  </a:lnTo>
                  <a:lnTo>
                    <a:pt x="1448" y="875"/>
                  </a:lnTo>
                  <a:lnTo>
                    <a:pt x="1448" y="877"/>
                  </a:lnTo>
                  <a:lnTo>
                    <a:pt x="1450" y="879"/>
                  </a:lnTo>
                  <a:lnTo>
                    <a:pt x="1450" y="881"/>
                  </a:lnTo>
                  <a:lnTo>
                    <a:pt x="1450" y="883"/>
                  </a:lnTo>
                  <a:lnTo>
                    <a:pt x="1448" y="885"/>
                  </a:lnTo>
                  <a:lnTo>
                    <a:pt x="1444" y="885"/>
                  </a:lnTo>
                  <a:lnTo>
                    <a:pt x="1444" y="881"/>
                  </a:lnTo>
                  <a:lnTo>
                    <a:pt x="1442" y="879"/>
                  </a:lnTo>
                  <a:lnTo>
                    <a:pt x="1440" y="879"/>
                  </a:lnTo>
                  <a:lnTo>
                    <a:pt x="1440" y="877"/>
                  </a:lnTo>
                  <a:lnTo>
                    <a:pt x="1437" y="879"/>
                  </a:lnTo>
                  <a:lnTo>
                    <a:pt x="1435" y="881"/>
                  </a:lnTo>
                  <a:lnTo>
                    <a:pt x="1437" y="881"/>
                  </a:lnTo>
                  <a:lnTo>
                    <a:pt x="1440" y="881"/>
                  </a:lnTo>
                  <a:lnTo>
                    <a:pt x="1442" y="883"/>
                  </a:lnTo>
                  <a:lnTo>
                    <a:pt x="1440" y="883"/>
                  </a:lnTo>
                  <a:lnTo>
                    <a:pt x="1442" y="885"/>
                  </a:lnTo>
                  <a:lnTo>
                    <a:pt x="1442" y="887"/>
                  </a:lnTo>
                  <a:lnTo>
                    <a:pt x="1442" y="887"/>
                  </a:lnTo>
                  <a:lnTo>
                    <a:pt x="1437" y="887"/>
                  </a:lnTo>
                  <a:lnTo>
                    <a:pt x="1435" y="887"/>
                  </a:lnTo>
                  <a:lnTo>
                    <a:pt x="1437" y="890"/>
                  </a:lnTo>
                  <a:lnTo>
                    <a:pt x="1442" y="890"/>
                  </a:lnTo>
                  <a:lnTo>
                    <a:pt x="1444" y="890"/>
                  </a:lnTo>
                  <a:lnTo>
                    <a:pt x="1444" y="890"/>
                  </a:lnTo>
                  <a:lnTo>
                    <a:pt x="1442" y="894"/>
                  </a:lnTo>
                  <a:lnTo>
                    <a:pt x="1440" y="894"/>
                  </a:lnTo>
                  <a:lnTo>
                    <a:pt x="1435" y="894"/>
                  </a:lnTo>
                  <a:lnTo>
                    <a:pt x="1433" y="894"/>
                  </a:lnTo>
                  <a:lnTo>
                    <a:pt x="1429" y="892"/>
                  </a:lnTo>
                  <a:lnTo>
                    <a:pt x="1431" y="890"/>
                  </a:lnTo>
                  <a:lnTo>
                    <a:pt x="1429" y="887"/>
                  </a:lnTo>
                  <a:lnTo>
                    <a:pt x="1427" y="885"/>
                  </a:lnTo>
                  <a:lnTo>
                    <a:pt x="1427" y="885"/>
                  </a:lnTo>
                  <a:lnTo>
                    <a:pt x="1425" y="885"/>
                  </a:lnTo>
                  <a:lnTo>
                    <a:pt x="1425" y="887"/>
                  </a:lnTo>
                  <a:lnTo>
                    <a:pt x="1427" y="890"/>
                  </a:lnTo>
                  <a:lnTo>
                    <a:pt x="1427" y="892"/>
                  </a:lnTo>
                  <a:lnTo>
                    <a:pt x="1427" y="894"/>
                  </a:lnTo>
                  <a:lnTo>
                    <a:pt x="1425" y="894"/>
                  </a:lnTo>
                  <a:lnTo>
                    <a:pt x="1421" y="892"/>
                  </a:lnTo>
                  <a:lnTo>
                    <a:pt x="1421" y="890"/>
                  </a:lnTo>
                  <a:lnTo>
                    <a:pt x="1421" y="894"/>
                  </a:lnTo>
                  <a:lnTo>
                    <a:pt x="1423" y="896"/>
                  </a:lnTo>
                  <a:lnTo>
                    <a:pt x="1427" y="896"/>
                  </a:lnTo>
                  <a:lnTo>
                    <a:pt x="1429" y="898"/>
                  </a:lnTo>
                  <a:lnTo>
                    <a:pt x="1431" y="898"/>
                  </a:lnTo>
                  <a:lnTo>
                    <a:pt x="1431" y="900"/>
                  </a:lnTo>
                  <a:lnTo>
                    <a:pt x="1429" y="902"/>
                  </a:lnTo>
                  <a:lnTo>
                    <a:pt x="1425" y="902"/>
                  </a:lnTo>
                  <a:lnTo>
                    <a:pt x="1423" y="900"/>
                  </a:lnTo>
                  <a:lnTo>
                    <a:pt x="1419" y="898"/>
                  </a:lnTo>
                  <a:lnTo>
                    <a:pt x="1419" y="896"/>
                  </a:lnTo>
                  <a:lnTo>
                    <a:pt x="1416" y="896"/>
                  </a:lnTo>
                  <a:lnTo>
                    <a:pt x="1419" y="898"/>
                  </a:lnTo>
                  <a:lnTo>
                    <a:pt x="1421" y="900"/>
                  </a:lnTo>
                  <a:lnTo>
                    <a:pt x="1423" y="904"/>
                  </a:lnTo>
                  <a:lnTo>
                    <a:pt x="1423" y="909"/>
                  </a:lnTo>
                  <a:lnTo>
                    <a:pt x="1421" y="911"/>
                  </a:lnTo>
                  <a:lnTo>
                    <a:pt x="1421" y="911"/>
                  </a:lnTo>
                  <a:lnTo>
                    <a:pt x="1419" y="909"/>
                  </a:lnTo>
                  <a:lnTo>
                    <a:pt x="1416" y="906"/>
                  </a:lnTo>
                  <a:lnTo>
                    <a:pt x="1414" y="904"/>
                  </a:lnTo>
                  <a:lnTo>
                    <a:pt x="1414" y="906"/>
                  </a:lnTo>
                  <a:lnTo>
                    <a:pt x="1416" y="906"/>
                  </a:lnTo>
                  <a:lnTo>
                    <a:pt x="1416" y="911"/>
                  </a:lnTo>
                  <a:lnTo>
                    <a:pt x="1416" y="915"/>
                  </a:lnTo>
                  <a:lnTo>
                    <a:pt x="1414" y="917"/>
                  </a:lnTo>
                  <a:lnTo>
                    <a:pt x="1412" y="917"/>
                  </a:lnTo>
                  <a:lnTo>
                    <a:pt x="1412" y="915"/>
                  </a:lnTo>
                  <a:lnTo>
                    <a:pt x="1412" y="911"/>
                  </a:lnTo>
                  <a:lnTo>
                    <a:pt x="1410" y="913"/>
                  </a:lnTo>
                  <a:lnTo>
                    <a:pt x="1410" y="915"/>
                  </a:lnTo>
                  <a:lnTo>
                    <a:pt x="1406" y="915"/>
                  </a:lnTo>
                  <a:lnTo>
                    <a:pt x="1406" y="913"/>
                  </a:lnTo>
                  <a:lnTo>
                    <a:pt x="1406" y="911"/>
                  </a:lnTo>
                  <a:lnTo>
                    <a:pt x="1404" y="909"/>
                  </a:lnTo>
                  <a:lnTo>
                    <a:pt x="1404" y="904"/>
                  </a:lnTo>
                  <a:lnTo>
                    <a:pt x="1404" y="904"/>
                  </a:lnTo>
                  <a:lnTo>
                    <a:pt x="1402" y="906"/>
                  </a:lnTo>
                  <a:lnTo>
                    <a:pt x="1402" y="911"/>
                  </a:lnTo>
                  <a:lnTo>
                    <a:pt x="1402" y="913"/>
                  </a:lnTo>
                  <a:lnTo>
                    <a:pt x="1397" y="913"/>
                  </a:lnTo>
                  <a:lnTo>
                    <a:pt x="1400" y="915"/>
                  </a:lnTo>
                  <a:lnTo>
                    <a:pt x="1402" y="915"/>
                  </a:lnTo>
                  <a:lnTo>
                    <a:pt x="1402" y="915"/>
                  </a:lnTo>
                  <a:lnTo>
                    <a:pt x="1400" y="917"/>
                  </a:lnTo>
                  <a:lnTo>
                    <a:pt x="1397" y="917"/>
                  </a:lnTo>
                  <a:lnTo>
                    <a:pt x="1397" y="917"/>
                  </a:lnTo>
                  <a:lnTo>
                    <a:pt x="1397" y="917"/>
                  </a:lnTo>
                  <a:lnTo>
                    <a:pt x="1400" y="919"/>
                  </a:lnTo>
                  <a:lnTo>
                    <a:pt x="1400" y="919"/>
                  </a:lnTo>
                  <a:lnTo>
                    <a:pt x="1402" y="921"/>
                  </a:lnTo>
                  <a:lnTo>
                    <a:pt x="1400" y="923"/>
                  </a:lnTo>
                  <a:lnTo>
                    <a:pt x="1400" y="923"/>
                  </a:lnTo>
                  <a:lnTo>
                    <a:pt x="1400" y="925"/>
                  </a:lnTo>
                  <a:lnTo>
                    <a:pt x="1400" y="930"/>
                  </a:lnTo>
                  <a:lnTo>
                    <a:pt x="1400" y="932"/>
                  </a:lnTo>
                  <a:lnTo>
                    <a:pt x="1400" y="932"/>
                  </a:lnTo>
                  <a:lnTo>
                    <a:pt x="1397" y="930"/>
                  </a:lnTo>
                  <a:lnTo>
                    <a:pt x="1395" y="930"/>
                  </a:lnTo>
                  <a:lnTo>
                    <a:pt x="1400" y="934"/>
                  </a:lnTo>
                  <a:lnTo>
                    <a:pt x="1400" y="936"/>
                  </a:lnTo>
                  <a:lnTo>
                    <a:pt x="1400" y="938"/>
                  </a:lnTo>
                  <a:lnTo>
                    <a:pt x="1395" y="940"/>
                  </a:lnTo>
                  <a:lnTo>
                    <a:pt x="1393" y="940"/>
                  </a:lnTo>
                  <a:lnTo>
                    <a:pt x="1393" y="940"/>
                  </a:lnTo>
                  <a:lnTo>
                    <a:pt x="1391" y="938"/>
                  </a:lnTo>
                  <a:lnTo>
                    <a:pt x="1391" y="938"/>
                  </a:lnTo>
                  <a:lnTo>
                    <a:pt x="1391" y="936"/>
                  </a:lnTo>
                  <a:lnTo>
                    <a:pt x="1389" y="936"/>
                  </a:lnTo>
                  <a:lnTo>
                    <a:pt x="1389" y="934"/>
                  </a:lnTo>
                  <a:lnTo>
                    <a:pt x="1391" y="932"/>
                  </a:lnTo>
                  <a:lnTo>
                    <a:pt x="1391" y="930"/>
                  </a:lnTo>
                  <a:lnTo>
                    <a:pt x="1389" y="930"/>
                  </a:lnTo>
                  <a:lnTo>
                    <a:pt x="1387" y="932"/>
                  </a:lnTo>
                  <a:lnTo>
                    <a:pt x="1385" y="934"/>
                  </a:lnTo>
                  <a:lnTo>
                    <a:pt x="1385" y="934"/>
                  </a:lnTo>
                  <a:lnTo>
                    <a:pt x="1383" y="932"/>
                  </a:lnTo>
                  <a:lnTo>
                    <a:pt x="1383" y="930"/>
                  </a:lnTo>
                  <a:lnTo>
                    <a:pt x="1383" y="927"/>
                  </a:lnTo>
                  <a:lnTo>
                    <a:pt x="1383" y="927"/>
                  </a:lnTo>
                  <a:lnTo>
                    <a:pt x="1383" y="925"/>
                  </a:lnTo>
                  <a:lnTo>
                    <a:pt x="1383" y="923"/>
                  </a:lnTo>
                  <a:lnTo>
                    <a:pt x="1385" y="921"/>
                  </a:lnTo>
                  <a:lnTo>
                    <a:pt x="1383" y="921"/>
                  </a:lnTo>
                  <a:lnTo>
                    <a:pt x="1381" y="923"/>
                  </a:lnTo>
                  <a:lnTo>
                    <a:pt x="1381" y="927"/>
                  </a:lnTo>
                  <a:lnTo>
                    <a:pt x="1378" y="930"/>
                  </a:lnTo>
                  <a:lnTo>
                    <a:pt x="1376" y="930"/>
                  </a:lnTo>
                  <a:lnTo>
                    <a:pt x="1376" y="927"/>
                  </a:lnTo>
                  <a:lnTo>
                    <a:pt x="1376" y="925"/>
                  </a:lnTo>
                  <a:lnTo>
                    <a:pt x="1374" y="921"/>
                  </a:lnTo>
                  <a:lnTo>
                    <a:pt x="1376" y="921"/>
                  </a:lnTo>
                  <a:lnTo>
                    <a:pt x="1381" y="919"/>
                  </a:lnTo>
                  <a:lnTo>
                    <a:pt x="1381" y="919"/>
                  </a:lnTo>
                  <a:lnTo>
                    <a:pt x="1383" y="917"/>
                  </a:lnTo>
                  <a:lnTo>
                    <a:pt x="1381" y="917"/>
                  </a:lnTo>
                  <a:lnTo>
                    <a:pt x="1378" y="917"/>
                  </a:lnTo>
                  <a:lnTo>
                    <a:pt x="1376" y="917"/>
                  </a:lnTo>
                  <a:lnTo>
                    <a:pt x="1372" y="917"/>
                  </a:lnTo>
                  <a:lnTo>
                    <a:pt x="1372" y="915"/>
                  </a:lnTo>
                  <a:lnTo>
                    <a:pt x="1372" y="913"/>
                  </a:lnTo>
                  <a:lnTo>
                    <a:pt x="1376" y="913"/>
                  </a:lnTo>
                  <a:lnTo>
                    <a:pt x="1378" y="909"/>
                  </a:lnTo>
                  <a:lnTo>
                    <a:pt x="1376" y="911"/>
                  </a:lnTo>
                  <a:lnTo>
                    <a:pt x="1374" y="911"/>
                  </a:lnTo>
                  <a:lnTo>
                    <a:pt x="1372" y="911"/>
                  </a:lnTo>
                  <a:lnTo>
                    <a:pt x="1372" y="909"/>
                  </a:lnTo>
                  <a:lnTo>
                    <a:pt x="1374" y="906"/>
                  </a:lnTo>
                  <a:lnTo>
                    <a:pt x="1376" y="906"/>
                  </a:lnTo>
                  <a:lnTo>
                    <a:pt x="1381" y="904"/>
                  </a:lnTo>
                  <a:lnTo>
                    <a:pt x="1378" y="904"/>
                  </a:lnTo>
                  <a:lnTo>
                    <a:pt x="1374" y="904"/>
                  </a:lnTo>
                  <a:lnTo>
                    <a:pt x="1372" y="906"/>
                  </a:lnTo>
                  <a:lnTo>
                    <a:pt x="1372" y="904"/>
                  </a:lnTo>
                  <a:lnTo>
                    <a:pt x="1372" y="902"/>
                  </a:lnTo>
                  <a:lnTo>
                    <a:pt x="1374" y="898"/>
                  </a:lnTo>
                  <a:lnTo>
                    <a:pt x="1376" y="898"/>
                  </a:lnTo>
                  <a:lnTo>
                    <a:pt x="1381" y="898"/>
                  </a:lnTo>
                  <a:lnTo>
                    <a:pt x="1385" y="894"/>
                  </a:lnTo>
                  <a:lnTo>
                    <a:pt x="1387" y="894"/>
                  </a:lnTo>
                  <a:lnTo>
                    <a:pt x="1389" y="890"/>
                  </a:lnTo>
                  <a:lnTo>
                    <a:pt x="1391" y="887"/>
                  </a:lnTo>
                  <a:lnTo>
                    <a:pt x="1393" y="885"/>
                  </a:lnTo>
                  <a:lnTo>
                    <a:pt x="1391" y="885"/>
                  </a:lnTo>
                  <a:lnTo>
                    <a:pt x="1391" y="885"/>
                  </a:lnTo>
                  <a:lnTo>
                    <a:pt x="1387" y="887"/>
                  </a:lnTo>
                  <a:lnTo>
                    <a:pt x="1385" y="890"/>
                  </a:lnTo>
                  <a:lnTo>
                    <a:pt x="1383" y="892"/>
                  </a:lnTo>
                  <a:lnTo>
                    <a:pt x="1378" y="894"/>
                  </a:lnTo>
                  <a:lnTo>
                    <a:pt x="1376" y="894"/>
                  </a:lnTo>
                  <a:lnTo>
                    <a:pt x="1370" y="898"/>
                  </a:lnTo>
                  <a:lnTo>
                    <a:pt x="1368" y="898"/>
                  </a:lnTo>
                  <a:lnTo>
                    <a:pt x="1364" y="896"/>
                  </a:lnTo>
                  <a:lnTo>
                    <a:pt x="1366" y="896"/>
                  </a:lnTo>
                  <a:lnTo>
                    <a:pt x="1370" y="890"/>
                  </a:lnTo>
                  <a:lnTo>
                    <a:pt x="1374" y="887"/>
                  </a:lnTo>
                  <a:lnTo>
                    <a:pt x="1374" y="885"/>
                  </a:lnTo>
                  <a:lnTo>
                    <a:pt x="1376" y="883"/>
                  </a:lnTo>
                  <a:lnTo>
                    <a:pt x="1376" y="881"/>
                  </a:lnTo>
                  <a:lnTo>
                    <a:pt x="1374" y="885"/>
                  </a:lnTo>
                  <a:lnTo>
                    <a:pt x="1366" y="890"/>
                  </a:lnTo>
                  <a:lnTo>
                    <a:pt x="1364" y="892"/>
                  </a:lnTo>
                  <a:lnTo>
                    <a:pt x="1362" y="892"/>
                  </a:lnTo>
                  <a:lnTo>
                    <a:pt x="1362" y="890"/>
                  </a:lnTo>
                  <a:lnTo>
                    <a:pt x="1362" y="887"/>
                  </a:lnTo>
                  <a:lnTo>
                    <a:pt x="1360" y="885"/>
                  </a:lnTo>
                  <a:lnTo>
                    <a:pt x="1357" y="885"/>
                  </a:lnTo>
                  <a:lnTo>
                    <a:pt x="1357" y="885"/>
                  </a:lnTo>
                  <a:lnTo>
                    <a:pt x="1357" y="883"/>
                  </a:lnTo>
                  <a:lnTo>
                    <a:pt x="1360" y="883"/>
                  </a:lnTo>
                  <a:lnTo>
                    <a:pt x="1360" y="881"/>
                  </a:lnTo>
                  <a:lnTo>
                    <a:pt x="1357" y="879"/>
                  </a:lnTo>
                  <a:lnTo>
                    <a:pt x="1355" y="879"/>
                  </a:lnTo>
                  <a:lnTo>
                    <a:pt x="1355" y="879"/>
                  </a:lnTo>
                  <a:lnTo>
                    <a:pt x="1355" y="875"/>
                  </a:lnTo>
                  <a:lnTo>
                    <a:pt x="1357" y="875"/>
                  </a:lnTo>
                  <a:lnTo>
                    <a:pt x="1357" y="873"/>
                  </a:lnTo>
                  <a:lnTo>
                    <a:pt x="1355" y="871"/>
                  </a:lnTo>
                  <a:lnTo>
                    <a:pt x="1353" y="868"/>
                  </a:lnTo>
                  <a:lnTo>
                    <a:pt x="1353" y="868"/>
                  </a:lnTo>
                  <a:lnTo>
                    <a:pt x="1353" y="871"/>
                  </a:lnTo>
                  <a:lnTo>
                    <a:pt x="1353" y="873"/>
                  </a:lnTo>
                  <a:lnTo>
                    <a:pt x="1351" y="875"/>
                  </a:lnTo>
                  <a:lnTo>
                    <a:pt x="1349" y="873"/>
                  </a:lnTo>
                  <a:lnTo>
                    <a:pt x="1347" y="871"/>
                  </a:lnTo>
                  <a:lnTo>
                    <a:pt x="1343" y="871"/>
                  </a:lnTo>
                  <a:lnTo>
                    <a:pt x="1347" y="873"/>
                  </a:lnTo>
                  <a:lnTo>
                    <a:pt x="1349" y="877"/>
                  </a:lnTo>
                  <a:lnTo>
                    <a:pt x="1349" y="881"/>
                  </a:lnTo>
                  <a:lnTo>
                    <a:pt x="1347" y="879"/>
                  </a:lnTo>
                  <a:lnTo>
                    <a:pt x="1347" y="881"/>
                  </a:lnTo>
                  <a:lnTo>
                    <a:pt x="1347" y="881"/>
                  </a:lnTo>
                  <a:lnTo>
                    <a:pt x="1345" y="883"/>
                  </a:lnTo>
                  <a:lnTo>
                    <a:pt x="1343" y="881"/>
                  </a:lnTo>
                  <a:lnTo>
                    <a:pt x="1343" y="877"/>
                  </a:lnTo>
                  <a:lnTo>
                    <a:pt x="1341" y="875"/>
                  </a:lnTo>
                  <a:lnTo>
                    <a:pt x="1338" y="877"/>
                  </a:lnTo>
                  <a:lnTo>
                    <a:pt x="1341" y="879"/>
                  </a:lnTo>
                  <a:lnTo>
                    <a:pt x="1341" y="881"/>
                  </a:lnTo>
                  <a:lnTo>
                    <a:pt x="1341" y="883"/>
                  </a:lnTo>
                  <a:lnTo>
                    <a:pt x="1343" y="885"/>
                  </a:lnTo>
                  <a:lnTo>
                    <a:pt x="1345" y="887"/>
                  </a:lnTo>
                  <a:lnTo>
                    <a:pt x="1347" y="892"/>
                  </a:lnTo>
                  <a:lnTo>
                    <a:pt x="1347" y="894"/>
                  </a:lnTo>
                  <a:lnTo>
                    <a:pt x="1347" y="894"/>
                  </a:lnTo>
                  <a:lnTo>
                    <a:pt x="1347" y="896"/>
                  </a:lnTo>
                  <a:lnTo>
                    <a:pt x="1345" y="896"/>
                  </a:lnTo>
                  <a:lnTo>
                    <a:pt x="1341" y="896"/>
                  </a:lnTo>
                  <a:lnTo>
                    <a:pt x="1338" y="894"/>
                  </a:lnTo>
                  <a:lnTo>
                    <a:pt x="1338" y="898"/>
                  </a:lnTo>
                  <a:lnTo>
                    <a:pt x="1336" y="898"/>
                  </a:lnTo>
                  <a:lnTo>
                    <a:pt x="1334" y="894"/>
                  </a:lnTo>
                  <a:lnTo>
                    <a:pt x="1332" y="890"/>
                  </a:lnTo>
                  <a:lnTo>
                    <a:pt x="1334" y="887"/>
                  </a:lnTo>
                  <a:lnTo>
                    <a:pt x="1334" y="885"/>
                  </a:lnTo>
                  <a:lnTo>
                    <a:pt x="1330" y="883"/>
                  </a:lnTo>
                  <a:lnTo>
                    <a:pt x="1328" y="883"/>
                  </a:lnTo>
                  <a:lnTo>
                    <a:pt x="1326" y="881"/>
                  </a:lnTo>
                  <a:lnTo>
                    <a:pt x="1326" y="879"/>
                  </a:lnTo>
                  <a:lnTo>
                    <a:pt x="1324" y="881"/>
                  </a:lnTo>
                  <a:lnTo>
                    <a:pt x="1319" y="881"/>
                  </a:lnTo>
                  <a:lnTo>
                    <a:pt x="1315" y="881"/>
                  </a:lnTo>
                  <a:lnTo>
                    <a:pt x="1317" y="883"/>
                  </a:lnTo>
                  <a:lnTo>
                    <a:pt x="1322" y="883"/>
                  </a:lnTo>
                  <a:lnTo>
                    <a:pt x="1324" y="885"/>
                  </a:lnTo>
                  <a:lnTo>
                    <a:pt x="1328" y="885"/>
                  </a:lnTo>
                  <a:lnTo>
                    <a:pt x="1328" y="890"/>
                  </a:lnTo>
                  <a:lnTo>
                    <a:pt x="1326" y="892"/>
                  </a:lnTo>
                  <a:lnTo>
                    <a:pt x="1326" y="896"/>
                  </a:lnTo>
                  <a:lnTo>
                    <a:pt x="1328" y="894"/>
                  </a:lnTo>
                  <a:lnTo>
                    <a:pt x="1330" y="896"/>
                  </a:lnTo>
                  <a:lnTo>
                    <a:pt x="1328" y="898"/>
                  </a:lnTo>
                  <a:lnTo>
                    <a:pt x="1330" y="898"/>
                  </a:lnTo>
                  <a:lnTo>
                    <a:pt x="1334" y="898"/>
                  </a:lnTo>
                  <a:lnTo>
                    <a:pt x="1334" y="900"/>
                  </a:lnTo>
                  <a:lnTo>
                    <a:pt x="1332" y="904"/>
                  </a:lnTo>
                  <a:lnTo>
                    <a:pt x="1326" y="909"/>
                  </a:lnTo>
                  <a:lnTo>
                    <a:pt x="1324" y="911"/>
                  </a:lnTo>
                  <a:lnTo>
                    <a:pt x="1330" y="911"/>
                  </a:lnTo>
                  <a:lnTo>
                    <a:pt x="1332" y="906"/>
                  </a:lnTo>
                  <a:lnTo>
                    <a:pt x="1332" y="906"/>
                  </a:lnTo>
                  <a:lnTo>
                    <a:pt x="1338" y="906"/>
                  </a:lnTo>
                  <a:lnTo>
                    <a:pt x="1341" y="906"/>
                  </a:lnTo>
                  <a:lnTo>
                    <a:pt x="1341" y="909"/>
                  </a:lnTo>
                  <a:lnTo>
                    <a:pt x="1336" y="911"/>
                  </a:lnTo>
                  <a:lnTo>
                    <a:pt x="1334" y="913"/>
                  </a:lnTo>
                  <a:lnTo>
                    <a:pt x="1336" y="915"/>
                  </a:lnTo>
                  <a:lnTo>
                    <a:pt x="1341" y="915"/>
                  </a:lnTo>
                  <a:lnTo>
                    <a:pt x="1343" y="917"/>
                  </a:lnTo>
                  <a:lnTo>
                    <a:pt x="1341" y="917"/>
                  </a:lnTo>
                  <a:lnTo>
                    <a:pt x="1336" y="919"/>
                  </a:lnTo>
                  <a:lnTo>
                    <a:pt x="1336" y="919"/>
                  </a:lnTo>
                  <a:lnTo>
                    <a:pt x="1336" y="921"/>
                  </a:lnTo>
                  <a:lnTo>
                    <a:pt x="1338" y="923"/>
                  </a:lnTo>
                  <a:lnTo>
                    <a:pt x="1338" y="923"/>
                  </a:lnTo>
                  <a:lnTo>
                    <a:pt x="1338" y="925"/>
                  </a:lnTo>
                  <a:lnTo>
                    <a:pt x="1338" y="925"/>
                  </a:lnTo>
                  <a:lnTo>
                    <a:pt x="1338" y="927"/>
                  </a:lnTo>
                  <a:lnTo>
                    <a:pt x="1341" y="927"/>
                  </a:lnTo>
                  <a:lnTo>
                    <a:pt x="1341" y="932"/>
                  </a:lnTo>
                  <a:lnTo>
                    <a:pt x="1341" y="936"/>
                  </a:lnTo>
                  <a:lnTo>
                    <a:pt x="1343" y="936"/>
                  </a:lnTo>
                  <a:lnTo>
                    <a:pt x="1343" y="934"/>
                  </a:lnTo>
                  <a:lnTo>
                    <a:pt x="1345" y="930"/>
                  </a:lnTo>
                  <a:lnTo>
                    <a:pt x="1345" y="930"/>
                  </a:lnTo>
                  <a:lnTo>
                    <a:pt x="1347" y="932"/>
                  </a:lnTo>
                  <a:lnTo>
                    <a:pt x="1349" y="936"/>
                  </a:lnTo>
                  <a:lnTo>
                    <a:pt x="1349" y="938"/>
                  </a:lnTo>
                  <a:lnTo>
                    <a:pt x="1349" y="938"/>
                  </a:lnTo>
                  <a:lnTo>
                    <a:pt x="1347" y="940"/>
                  </a:lnTo>
                  <a:lnTo>
                    <a:pt x="1347" y="942"/>
                  </a:lnTo>
                  <a:lnTo>
                    <a:pt x="1351" y="940"/>
                  </a:lnTo>
                  <a:lnTo>
                    <a:pt x="1353" y="940"/>
                  </a:lnTo>
                  <a:lnTo>
                    <a:pt x="1353" y="942"/>
                  </a:lnTo>
                  <a:lnTo>
                    <a:pt x="1355" y="940"/>
                  </a:lnTo>
                  <a:lnTo>
                    <a:pt x="1355" y="938"/>
                  </a:lnTo>
                  <a:lnTo>
                    <a:pt x="1357" y="938"/>
                  </a:lnTo>
                  <a:lnTo>
                    <a:pt x="1360" y="942"/>
                  </a:lnTo>
                  <a:lnTo>
                    <a:pt x="1357" y="944"/>
                  </a:lnTo>
                  <a:lnTo>
                    <a:pt x="1355" y="946"/>
                  </a:lnTo>
                  <a:lnTo>
                    <a:pt x="1355" y="949"/>
                  </a:lnTo>
                  <a:lnTo>
                    <a:pt x="1353" y="951"/>
                  </a:lnTo>
                  <a:lnTo>
                    <a:pt x="1355" y="953"/>
                  </a:lnTo>
                  <a:lnTo>
                    <a:pt x="1362" y="953"/>
                  </a:lnTo>
                  <a:lnTo>
                    <a:pt x="1364" y="951"/>
                  </a:lnTo>
                  <a:lnTo>
                    <a:pt x="1364" y="953"/>
                  </a:lnTo>
                  <a:lnTo>
                    <a:pt x="1362" y="955"/>
                  </a:lnTo>
                  <a:lnTo>
                    <a:pt x="1362" y="955"/>
                  </a:lnTo>
                  <a:lnTo>
                    <a:pt x="1357" y="957"/>
                  </a:lnTo>
                  <a:lnTo>
                    <a:pt x="1360" y="959"/>
                  </a:lnTo>
                  <a:lnTo>
                    <a:pt x="1362" y="963"/>
                  </a:lnTo>
                  <a:lnTo>
                    <a:pt x="1360" y="965"/>
                  </a:lnTo>
                  <a:lnTo>
                    <a:pt x="1362" y="968"/>
                  </a:lnTo>
                  <a:lnTo>
                    <a:pt x="1364" y="972"/>
                  </a:lnTo>
                  <a:lnTo>
                    <a:pt x="1368" y="978"/>
                  </a:lnTo>
                  <a:lnTo>
                    <a:pt x="1368" y="980"/>
                  </a:lnTo>
                  <a:lnTo>
                    <a:pt x="1366" y="980"/>
                  </a:lnTo>
                  <a:lnTo>
                    <a:pt x="1366" y="987"/>
                  </a:lnTo>
                  <a:lnTo>
                    <a:pt x="1364" y="991"/>
                  </a:lnTo>
                  <a:lnTo>
                    <a:pt x="1364" y="995"/>
                  </a:lnTo>
                  <a:lnTo>
                    <a:pt x="1364" y="995"/>
                  </a:lnTo>
                  <a:lnTo>
                    <a:pt x="1357" y="991"/>
                  </a:lnTo>
                  <a:lnTo>
                    <a:pt x="1357" y="987"/>
                  </a:lnTo>
                  <a:lnTo>
                    <a:pt x="1357" y="982"/>
                  </a:lnTo>
                  <a:lnTo>
                    <a:pt x="1355" y="976"/>
                  </a:lnTo>
                  <a:lnTo>
                    <a:pt x="1355" y="980"/>
                  </a:lnTo>
                  <a:lnTo>
                    <a:pt x="1355" y="987"/>
                  </a:lnTo>
                  <a:lnTo>
                    <a:pt x="1357" y="993"/>
                  </a:lnTo>
                  <a:lnTo>
                    <a:pt x="1357" y="999"/>
                  </a:lnTo>
                  <a:lnTo>
                    <a:pt x="1355" y="1003"/>
                  </a:lnTo>
                  <a:lnTo>
                    <a:pt x="1357" y="1005"/>
                  </a:lnTo>
                  <a:lnTo>
                    <a:pt x="1357" y="1008"/>
                  </a:lnTo>
                  <a:lnTo>
                    <a:pt x="1353" y="1008"/>
                  </a:lnTo>
                  <a:lnTo>
                    <a:pt x="1351" y="1003"/>
                  </a:lnTo>
                  <a:lnTo>
                    <a:pt x="1349" y="1003"/>
                  </a:lnTo>
                  <a:lnTo>
                    <a:pt x="1351" y="1012"/>
                  </a:lnTo>
                  <a:lnTo>
                    <a:pt x="1351" y="1016"/>
                  </a:lnTo>
                  <a:lnTo>
                    <a:pt x="1351" y="1018"/>
                  </a:lnTo>
                  <a:lnTo>
                    <a:pt x="1351" y="1020"/>
                  </a:lnTo>
                  <a:lnTo>
                    <a:pt x="1349" y="1020"/>
                  </a:lnTo>
                  <a:lnTo>
                    <a:pt x="1347" y="1018"/>
                  </a:lnTo>
                  <a:lnTo>
                    <a:pt x="1345" y="1012"/>
                  </a:lnTo>
                  <a:lnTo>
                    <a:pt x="1345" y="1010"/>
                  </a:lnTo>
                  <a:lnTo>
                    <a:pt x="1345" y="1005"/>
                  </a:lnTo>
                  <a:lnTo>
                    <a:pt x="1345" y="1008"/>
                  </a:lnTo>
                  <a:lnTo>
                    <a:pt x="1341" y="1008"/>
                  </a:lnTo>
                  <a:lnTo>
                    <a:pt x="1341" y="1005"/>
                  </a:lnTo>
                  <a:lnTo>
                    <a:pt x="1341" y="999"/>
                  </a:lnTo>
                  <a:lnTo>
                    <a:pt x="1338" y="1001"/>
                  </a:lnTo>
                  <a:lnTo>
                    <a:pt x="1336" y="1003"/>
                  </a:lnTo>
                  <a:lnTo>
                    <a:pt x="1336" y="1003"/>
                  </a:lnTo>
                  <a:lnTo>
                    <a:pt x="1336" y="999"/>
                  </a:lnTo>
                  <a:lnTo>
                    <a:pt x="1334" y="997"/>
                  </a:lnTo>
                  <a:lnTo>
                    <a:pt x="1332" y="995"/>
                  </a:lnTo>
                  <a:lnTo>
                    <a:pt x="1332" y="997"/>
                  </a:lnTo>
                  <a:lnTo>
                    <a:pt x="1334" y="999"/>
                  </a:lnTo>
                  <a:lnTo>
                    <a:pt x="1332" y="1001"/>
                  </a:lnTo>
                  <a:lnTo>
                    <a:pt x="1330" y="999"/>
                  </a:lnTo>
                  <a:lnTo>
                    <a:pt x="1328" y="999"/>
                  </a:lnTo>
                  <a:lnTo>
                    <a:pt x="1328" y="997"/>
                  </a:lnTo>
                  <a:lnTo>
                    <a:pt x="1328" y="993"/>
                  </a:lnTo>
                  <a:lnTo>
                    <a:pt x="1326" y="987"/>
                  </a:lnTo>
                  <a:lnTo>
                    <a:pt x="1326" y="984"/>
                  </a:lnTo>
                  <a:lnTo>
                    <a:pt x="1326" y="989"/>
                  </a:lnTo>
                  <a:lnTo>
                    <a:pt x="1326" y="993"/>
                  </a:lnTo>
                  <a:lnTo>
                    <a:pt x="1328" y="997"/>
                  </a:lnTo>
                  <a:lnTo>
                    <a:pt x="1326" y="999"/>
                  </a:lnTo>
                  <a:lnTo>
                    <a:pt x="1322" y="993"/>
                  </a:lnTo>
                  <a:lnTo>
                    <a:pt x="1319" y="991"/>
                  </a:lnTo>
                  <a:lnTo>
                    <a:pt x="1319" y="989"/>
                  </a:lnTo>
                  <a:lnTo>
                    <a:pt x="1317" y="989"/>
                  </a:lnTo>
                  <a:lnTo>
                    <a:pt x="1315" y="982"/>
                  </a:lnTo>
                  <a:lnTo>
                    <a:pt x="1313" y="980"/>
                  </a:lnTo>
                  <a:lnTo>
                    <a:pt x="1313" y="978"/>
                  </a:lnTo>
                  <a:lnTo>
                    <a:pt x="1311" y="976"/>
                  </a:lnTo>
                  <a:lnTo>
                    <a:pt x="1309" y="976"/>
                  </a:lnTo>
                  <a:lnTo>
                    <a:pt x="1309" y="978"/>
                  </a:lnTo>
                  <a:lnTo>
                    <a:pt x="1311" y="982"/>
                  </a:lnTo>
                  <a:lnTo>
                    <a:pt x="1311" y="987"/>
                  </a:lnTo>
                  <a:lnTo>
                    <a:pt x="1309" y="984"/>
                  </a:lnTo>
                  <a:lnTo>
                    <a:pt x="1309" y="982"/>
                  </a:lnTo>
                  <a:lnTo>
                    <a:pt x="1307" y="980"/>
                  </a:lnTo>
                  <a:lnTo>
                    <a:pt x="1303" y="978"/>
                  </a:lnTo>
                  <a:lnTo>
                    <a:pt x="1300" y="974"/>
                  </a:lnTo>
                  <a:lnTo>
                    <a:pt x="1300" y="970"/>
                  </a:lnTo>
                  <a:lnTo>
                    <a:pt x="1296" y="968"/>
                  </a:lnTo>
                  <a:lnTo>
                    <a:pt x="1294" y="972"/>
                  </a:lnTo>
                  <a:lnTo>
                    <a:pt x="1292" y="970"/>
                  </a:lnTo>
                  <a:lnTo>
                    <a:pt x="1292" y="972"/>
                  </a:lnTo>
                  <a:lnTo>
                    <a:pt x="1292" y="978"/>
                  </a:lnTo>
                  <a:lnTo>
                    <a:pt x="1298" y="982"/>
                  </a:lnTo>
                  <a:lnTo>
                    <a:pt x="1298" y="984"/>
                  </a:lnTo>
                  <a:lnTo>
                    <a:pt x="1298" y="987"/>
                  </a:lnTo>
                  <a:lnTo>
                    <a:pt x="1298" y="991"/>
                  </a:lnTo>
                  <a:lnTo>
                    <a:pt x="1300" y="991"/>
                  </a:lnTo>
                  <a:lnTo>
                    <a:pt x="1305" y="993"/>
                  </a:lnTo>
                  <a:lnTo>
                    <a:pt x="1307" y="995"/>
                  </a:lnTo>
                  <a:lnTo>
                    <a:pt x="1307" y="997"/>
                  </a:lnTo>
                  <a:lnTo>
                    <a:pt x="1309" y="997"/>
                  </a:lnTo>
                  <a:lnTo>
                    <a:pt x="1311" y="997"/>
                  </a:lnTo>
                  <a:lnTo>
                    <a:pt x="1309" y="1001"/>
                  </a:lnTo>
                  <a:lnTo>
                    <a:pt x="1313" y="1001"/>
                  </a:lnTo>
                  <a:lnTo>
                    <a:pt x="1313" y="1003"/>
                  </a:lnTo>
                  <a:lnTo>
                    <a:pt x="1315" y="1008"/>
                  </a:lnTo>
                  <a:lnTo>
                    <a:pt x="1315" y="1010"/>
                  </a:lnTo>
                  <a:lnTo>
                    <a:pt x="1317" y="1010"/>
                  </a:lnTo>
                  <a:lnTo>
                    <a:pt x="1319" y="1012"/>
                  </a:lnTo>
                  <a:lnTo>
                    <a:pt x="1322" y="1016"/>
                  </a:lnTo>
                  <a:lnTo>
                    <a:pt x="1317" y="1018"/>
                  </a:lnTo>
                  <a:lnTo>
                    <a:pt x="1319" y="1018"/>
                  </a:lnTo>
                  <a:lnTo>
                    <a:pt x="1322" y="1022"/>
                  </a:lnTo>
                  <a:lnTo>
                    <a:pt x="1322" y="1022"/>
                  </a:lnTo>
                  <a:lnTo>
                    <a:pt x="1324" y="1020"/>
                  </a:lnTo>
                  <a:lnTo>
                    <a:pt x="1326" y="1020"/>
                  </a:lnTo>
                  <a:lnTo>
                    <a:pt x="1324" y="1024"/>
                  </a:lnTo>
                  <a:lnTo>
                    <a:pt x="1326" y="1027"/>
                  </a:lnTo>
                  <a:lnTo>
                    <a:pt x="1328" y="1027"/>
                  </a:lnTo>
                  <a:lnTo>
                    <a:pt x="1328" y="1029"/>
                  </a:lnTo>
                  <a:lnTo>
                    <a:pt x="1328" y="1031"/>
                  </a:lnTo>
                  <a:lnTo>
                    <a:pt x="1324" y="1029"/>
                  </a:lnTo>
                  <a:lnTo>
                    <a:pt x="1324" y="1031"/>
                  </a:lnTo>
                  <a:lnTo>
                    <a:pt x="1324" y="1033"/>
                  </a:lnTo>
                  <a:lnTo>
                    <a:pt x="1328" y="1037"/>
                  </a:lnTo>
                  <a:lnTo>
                    <a:pt x="1326" y="1039"/>
                  </a:lnTo>
                  <a:lnTo>
                    <a:pt x="1326" y="1039"/>
                  </a:lnTo>
                  <a:lnTo>
                    <a:pt x="1326" y="1039"/>
                  </a:lnTo>
                  <a:close/>
                  <a:moveTo>
                    <a:pt x="993" y="942"/>
                  </a:moveTo>
                  <a:lnTo>
                    <a:pt x="993" y="942"/>
                  </a:lnTo>
                  <a:lnTo>
                    <a:pt x="995" y="942"/>
                  </a:lnTo>
                  <a:lnTo>
                    <a:pt x="995" y="938"/>
                  </a:lnTo>
                  <a:lnTo>
                    <a:pt x="997" y="938"/>
                  </a:lnTo>
                  <a:lnTo>
                    <a:pt x="999" y="938"/>
                  </a:lnTo>
                  <a:lnTo>
                    <a:pt x="1001" y="940"/>
                  </a:lnTo>
                  <a:lnTo>
                    <a:pt x="1005" y="940"/>
                  </a:lnTo>
                  <a:lnTo>
                    <a:pt x="1005" y="938"/>
                  </a:lnTo>
                  <a:lnTo>
                    <a:pt x="1008" y="938"/>
                  </a:lnTo>
                  <a:lnTo>
                    <a:pt x="1010" y="940"/>
                  </a:lnTo>
                  <a:lnTo>
                    <a:pt x="1010" y="942"/>
                  </a:lnTo>
                  <a:lnTo>
                    <a:pt x="1008" y="946"/>
                  </a:lnTo>
                  <a:lnTo>
                    <a:pt x="1008" y="951"/>
                  </a:lnTo>
                  <a:lnTo>
                    <a:pt x="1005" y="953"/>
                  </a:lnTo>
                  <a:lnTo>
                    <a:pt x="1005" y="959"/>
                  </a:lnTo>
                  <a:lnTo>
                    <a:pt x="1008" y="959"/>
                  </a:lnTo>
                  <a:lnTo>
                    <a:pt x="1010" y="959"/>
                  </a:lnTo>
                  <a:lnTo>
                    <a:pt x="1010" y="959"/>
                  </a:lnTo>
                  <a:lnTo>
                    <a:pt x="1014" y="959"/>
                  </a:lnTo>
                  <a:lnTo>
                    <a:pt x="1016" y="959"/>
                  </a:lnTo>
                  <a:lnTo>
                    <a:pt x="1018" y="959"/>
                  </a:lnTo>
                  <a:lnTo>
                    <a:pt x="1020" y="957"/>
                  </a:lnTo>
                  <a:lnTo>
                    <a:pt x="1022" y="955"/>
                  </a:lnTo>
                  <a:lnTo>
                    <a:pt x="1024" y="955"/>
                  </a:lnTo>
                  <a:lnTo>
                    <a:pt x="1029" y="953"/>
                  </a:lnTo>
                  <a:lnTo>
                    <a:pt x="1029" y="949"/>
                  </a:lnTo>
                  <a:lnTo>
                    <a:pt x="1033" y="946"/>
                  </a:lnTo>
                  <a:lnTo>
                    <a:pt x="1035" y="942"/>
                  </a:lnTo>
                  <a:lnTo>
                    <a:pt x="1035" y="942"/>
                  </a:lnTo>
                  <a:lnTo>
                    <a:pt x="1037" y="944"/>
                  </a:lnTo>
                  <a:lnTo>
                    <a:pt x="1041" y="942"/>
                  </a:lnTo>
                  <a:lnTo>
                    <a:pt x="1043" y="940"/>
                  </a:lnTo>
                  <a:lnTo>
                    <a:pt x="1045" y="942"/>
                  </a:lnTo>
                  <a:lnTo>
                    <a:pt x="1045" y="936"/>
                  </a:lnTo>
                  <a:lnTo>
                    <a:pt x="1045" y="932"/>
                  </a:lnTo>
                  <a:lnTo>
                    <a:pt x="1050" y="930"/>
                  </a:lnTo>
                  <a:lnTo>
                    <a:pt x="1050" y="927"/>
                  </a:lnTo>
                  <a:lnTo>
                    <a:pt x="1054" y="927"/>
                  </a:lnTo>
                  <a:lnTo>
                    <a:pt x="1054" y="927"/>
                  </a:lnTo>
                  <a:lnTo>
                    <a:pt x="1056" y="925"/>
                  </a:lnTo>
                  <a:lnTo>
                    <a:pt x="1058" y="925"/>
                  </a:lnTo>
                  <a:lnTo>
                    <a:pt x="1060" y="925"/>
                  </a:lnTo>
                  <a:lnTo>
                    <a:pt x="1062" y="930"/>
                  </a:lnTo>
                  <a:lnTo>
                    <a:pt x="1058" y="932"/>
                  </a:lnTo>
                  <a:lnTo>
                    <a:pt x="1058" y="934"/>
                  </a:lnTo>
                  <a:lnTo>
                    <a:pt x="1060" y="936"/>
                  </a:lnTo>
                  <a:lnTo>
                    <a:pt x="1067" y="936"/>
                  </a:lnTo>
                  <a:lnTo>
                    <a:pt x="1069" y="936"/>
                  </a:lnTo>
                  <a:lnTo>
                    <a:pt x="1069" y="940"/>
                  </a:lnTo>
                  <a:lnTo>
                    <a:pt x="1067" y="942"/>
                  </a:lnTo>
                  <a:lnTo>
                    <a:pt x="1064" y="944"/>
                  </a:lnTo>
                  <a:lnTo>
                    <a:pt x="1064" y="949"/>
                  </a:lnTo>
                  <a:lnTo>
                    <a:pt x="1067" y="951"/>
                  </a:lnTo>
                  <a:lnTo>
                    <a:pt x="1069" y="949"/>
                  </a:lnTo>
                  <a:lnTo>
                    <a:pt x="1071" y="949"/>
                  </a:lnTo>
                  <a:lnTo>
                    <a:pt x="1073" y="951"/>
                  </a:lnTo>
                  <a:lnTo>
                    <a:pt x="1075" y="949"/>
                  </a:lnTo>
                  <a:lnTo>
                    <a:pt x="1075" y="953"/>
                  </a:lnTo>
                  <a:lnTo>
                    <a:pt x="1079" y="953"/>
                  </a:lnTo>
                  <a:lnTo>
                    <a:pt x="1081" y="955"/>
                  </a:lnTo>
                  <a:lnTo>
                    <a:pt x="1083" y="955"/>
                  </a:lnTo>
                  <a:lnTo>
                    <a:pt x="1088" y="957"/>
                  </a:lnTo>
                  <a:lnTo>
                    <a:pt x="1090" y="957"/>
                  </a:lnTo>
                  <a:lnTo>
                    <a:pt x="1092" y="951"/>
                  </a:lnTo>
                  <a:lnTo>
                    <a:pt x="1094" y="951"/>
                  </a:lnTo>
                  <a:lnTo>
                    <a:pt x="1098" y="946"/>
                  </a:lnTo>
                  <a:lnTo>
                    <a:pt x="1100" y="946"/>
                  </a:lnTo>
                  <a:lnTo>
                    <a:pt x="1102" y="944"/>
                  </a:lnTo>
                  <a:lnTo>
                    <a:pt x="1100" y="944"/>
                  </a:lnTo>
                  <a:lnTo>
                    <a:pt x="1098" y="942"/>
                  </a:lnTo>
                  <a:lnTo>
                    <a:pt x="1100" y="940"/>
                  </a:lnTo>
                  <a:lnTo>
                    <a:pt x="1100" y="938"/>
                  </a:lnTo>
                  <a:lnTo>
                    <a:pt x="1098" y="938"/>
                  </a:lnTo>
                  <a:lnTo>
                    <a:pt x="1098" y="934"/>
                  </a:lnTo>
                  <a:lnTo>
                    <a:pt x="1096" y="936"/>
                  </a:lnTo>
                  <a:lnTo>
                    <a:pt x="1096" y="938"/>
                  </a:lnTo>
                  <a:lnTo>
                    <a:pt x="1094" y="938"/>
                  </a:lnTo>
                  <a:lnTo>
                    <a:pt x="1092" y="938"/>
                  </a:lnTo>
                  <a:lnTo>
                    <a:pt x="1090" y="936"/>
                  </a:lnTo>
                  <a:lnTo>
                    <a:pt x="1090" y="934"/>
                  </a:lnTo>
                  <a:lnTo>
                    <a:pt x="1088" y="934"/>
                  </a:lnTo>
                  <a:lnTo>
                    <a:pt x="1086" y="938"/>
                  </a:lnTo>
                  <a:lnTo>
                    <a:pt x="1079" y="936"/>
                  </a:lnTo>
                  <a:lnTo>
                    <a:pt x="1077" y="934"/>
                  </a:lnTo>
                  <a:lnTo>
                    <a:pt x="1079" y="932"/>
                  </a:lnTo>
                  <a:lnTo>
                    <a:pt x="1083" y="932"/>
                  </a:lnTo>
                  <a:lnTo>
                    <a:pt x="1086" y="930"/>
                  </a:lnTo>
                  <a:lnTo>
                    <a:pt x="1086" y="927"/>
                  </a:lnTo>
                  <a:lnTo>
                    <a:pt x="1083" y="927"/>
                  </a:lnTo>
                  <a:lnTo>
                    <a:pt x="1083" y="923"/>
                  </a:lnTo>
                  <a:lnTo>
                    <a:pt x="1086" y="919"/>
                  </a:lnTo>
                  <a:lnTo>
                    <a:pt x="1086" y="917"/>
                  </a:lnTo>
                  <a:lnTo>
                    <a:pt x="1083" y="917"/>
                  </a:lnTo>
                  <a:lnTo>
                    <a:pt x="1083" y="913"/>
                  </a:lnTo>
                  <a:lnTo>
                    <a:pt x="1077" y="909"/>
                  </a:lnTo>
                  <a:lnTo>
                    <a:pt x="1073" y="906"/>
                  </a:lnTo>
                  <a:lnTo>
                    <a:pt x="1073" y="904"/>
                  </a:lnTo>
                  <a:lnTo>
                    <a:pt x="1071" y="900"/>
                  </a:lnTo>
                  <a:lnTo>
                    <a:pt x="1069" y="900"/>
                  </a:lnTo>
                  <a:lnTo>
                    <a:pt x="1067" y="896"/>
                  </a:lnTo>
                  <a:lnTo>
                    <a:pt x="1069" y="892"/>
                  </a:lnTo>
                  <a:lnTo>
                    <a:pt x="1067" y="890"/>
                  </a:lnTo>
                  <a:lnTo>
                    <a:pt x="1062" y="890"/>
                  </a:lnTo>
                  <a:lnTo>
                    <a:pt x="1056" y="887"/>
                  </a:lnTo>
                  <a:lnTo>
                    <a:pt x="1054" y="883"/>
                  </a:lnTo>
                  <a:lnTo>
                    <a:pt x="1056" y="881"/>
                  </a:lnTo>
                  <a:lnTo>
                    <a:pt x="1056" y="879"/>
                  </a:lnTo>
                  <a:lnTo>
                    <a:pt x="1052" y="877"/>
                  </a:lnTo>
                  <a:lnTo>
                    <a:pt x="1052" y="875"/>
                  </a:lnTo>
                  <a:lnTo>
                    <a:pt x="1050" y="873"/>
                  </a:lnTo>
                  <a:lnTo>
                    <a:pt x="1048" y="877"/>
                  </a:lnTo>
                  <a:lnTo>
                    <a:pt x="1045" y="881"/>
                  </a:lnTo>
                  <a:lnTo>
                    <a:pt x="1043" y="883"/>
                  </a:lnTo>
                  <a:lnTo>
                    <a:pt x="1041" y="881"/>
                  </a:lnTo>
                  <a:lnTo>
                    <a:pt x="1043" y="877"/>
                  </a:lnTo>
                  <a:lnTo>
                    <a:pt x="1041" y="873"/>
                  </a:lnTo>
                  <a:lnTo>
                    <a:pt x="1041" y="871"/>
                  </a:lnTo>
                  <a:lnTo>
                    <a:pt x="1043" y="871"/>
                  </a:lnTo>
                  <a:lnTo>
                    <a:pt x="1045" y="871"/>
                  </a:lnTo>
                  <a:lnTo>
                    <a:pt x="1045" y="868"/>
                  </a:lnTo>
                  <a:lnTo>
                    <a:pt x="1045" y="866"/>
                  </a:lnTo>
                  <a:lnTo>
                    <a:pt x="1045" y="862"/>
                  </a:lnTo>
                  <a:lnTo>
                    <a:pt x="1041" y="862"/>
                  </a:lnTo>
                  <a:lnTo>
                    <a:pt x="1041" y="860"/>
                  </a:lnTo>
                  <a:lnTo>
                    <a:pt x="1043" y="856"/>
                  </a:lnTo>
                  <a:lnTo>
                    <a:pt x="1043" y="856"/>
                  </a:lnTo>
                  <a:lnTo>
                    <a:pt x="1035" y="858"/>
                  </a:lnTo>
                  <a:lnTo>
                    <a:pt x="1031" y="862"/>
                  </a:lnTo>
                  <a:lnTo>
                    <a:pt x="1029" y="871"/>
                  </a:lnTo>
                  <a:lnTo>
                    <a:pt x="1024" y="875"/>
                  </a:lnTo>
                  <a:lnTo>
                    <a:pt x="1024" y="877"/>
                  </a:lnTo>
                  <a:lnTo>
                    <a:pt x="1022" y="881"/>
                  </a:lnTo>
                  <a:lnTo>
                    <a:pt x="1022" y="883"/>
                  </a:lnTo>
                  <a:lnTo>
                    <a:pt x="1018" y="890"/>
                  </a:lnTo>
                  <a:lnTo>
                    <a:pt x="1018" y="892"/>
                  </a:lnTo>
                  <a:lnTo>
                    <a:pt x="1016" y="894"/>
                  </a:lnTo>
                  <a:lnTo>
                    <a:pt x="1016" y="898"/>
                  </a:lnTo>
                  <a:lnTo>
                    <a:pt x="1016" y="900"/>
                  </a:lnTo>
                  <a:lnTo>
                    <a:pt x="1010" y="904"/>
                  </a:lnTo>
                  <a:lnTo>
                    <a:pt x="1010" y="909"/>
                  </a:lnTo>
                  <a:lnTo>
                    <a:pt x="1010" y="913"/>
                  </a:lnTo>
                  <a:lnTo>
                    <a:pt x="1008" y="915"/>
                  </a:lnTo>
                  <a:lnTo>
                    <a:pt x="1008" y="921"/>
                  </a:lnTo>
                  <a:lnTo>
                    <a:pt x="1005" y="923"/>
                  </a:lnTo>
                  <a:lnTo>
                    <a:pt x="1001" y="925"/>
                  </a:lnTo>
                  <a:lnTo>
                    <a:pt x="995" y="927"/>
                  </a:lnTo>
                  <a:lnTo>
                    <a:pt x="995" y="930"/>
                  </a:lnTo>
                  <a:lnTo>
                    <a:pt x="993" y="938"/>
                  </a:lnTo>
                  <a:lnTo>
                    <a:pt x="993" y="942"/>
                  </a:lnTo>
                  <a:lnTo>
                    <a:pt x="993" y="942"/>
                  </a:lnTo>
                  <a:close/>
                  <a:moveTo>
                    <a:pt x="1024" y="999"/>
                  </a:moveTo>
                  <a:lnTo>
                    <a:pt x="1024" y="999"/>
                  </a:lnTo>
                  <a:lnTo>
                    <a:pt x="1027" y="1001"/>
                  </a:lnTo>
                  <a:lnTo>
                    <a:pt x="1029" y="999"/>
                  </a:lnTo>
                  <a:lnTo>
                    <a:pt x="1031" y="995"/>
                  </a:lnTo>
                  <a:lnTo>
                    <a:pt x="1033" y="995"/>
                  </a:lnTo>
                  <a:lnTo>
                    <a:pt x="1035" y="995"/>
                  </a:lnTo>
                  <a:lnTo>
                    <a:pt x="1037" y="997"/>
                  </a:lnTo>
                  <a:lnTo>
                    <a:pt x="1039" y="997"/>
                  </a:lnTo>
                  <a:lnTo>
                    <a:pt x="1045" y="993"/>
                  </a:lnTo>
                  <a:lnTo>
                    <a:pt x="1048" y="993"/>
                  </a:lnTo>
                  <a:lnTo>
                    <a:pt x="1052" y="991"/>
                  </a:lnTo>
                  <a:lnTo>
                    <a:pt x="1054" y="987"/>
                  </a:lnTo>
                  <a:lnTo>
                    <a:pt x="1058" y="987"/>
                  </a:lnTo>
                  <a:lnTo>
                    <a:pt x="1062" y="982"/>
                  </a:lnTo>
                  <a:lnTo>
                    <a:pt x="1062" y="980"/>
                  </a:lnTo>
                  <a:lnTo>
                    <a:pt x="1064" y="976"/>
                  </a:lnTo>
                  <a:lnTo>
                    <a:pt x="1064" y="974"/>
                  </a:lnTo>
                  <a:lnTo>
                    <a:pt x="1060" y="974"/>
                  </a:lnTo>
                  <a:lnTo>
                    <a:pt x="1058" y="974"/>
                  </a:lnTo>
                  <a:lnTo>
                    <a:pt x="1056" y="974"/>
                  </a:lnTo>
                  <a:lnTo>
                    <a:pt x="1052" y="976"/>
                  </a:lnTo>
                  <a:lnTo>
                    <a:pt x="1052" y="974"/>
                  </a:lnTo>
                  <a:lnTo>
                    <a:pt x="1050" y="974"/>
                  </a:lnTo>
                  <a:lnTo>
                    <a:pt x="1048" y="978"/>
                  </a:lnTo>
                  <a:lnTo>
                    <a:pt x="1043" y="976"/>
                  </a:lnTo>
                  <a:lnTo>
                    <a:pt x="1043" y="972"/>
                  </a:lnTo>
                  <a:lnTo>
                    <a:pt x="1041" y="974"/>
                  </a:lnTo>
                  <a:lnTo>
                    <a:pt x="1037" y="974"/>
                  </a:lnTo>
                  <a:lnTo>
                    <a:pt x="1033" y="980"/>
                  </a:lnTo>
                  <a:lnTo>
                    <a:pt x="1033" y="980"/>
                  </a:lnTo>
                  <a:lnTo>
                    <a:pt x="1031" y="982"/>
                  </a:lnTo>
                  <a:lnTo>
                    <a:pt x="1024" y="984"/>
                  </a:lnTo>
                  <a:lnTo>
                    <a:pt x="1024" y="987"/>
                  </a:lnTo>
                  <a:lnTo>
                    <a:pt x="1024" y="989"/>
                  </a:lnTo>
                  <a:lnTo>
                    <a:pt x="1027" y="993"/>
                  </a:lnTo>
                  <a:lnTo>
                    <a:pt x="1024" y="995"/>
                  </a:lnTo>
                  <a:lnTo>
                    <a:pt x="1024" y="999"/>
                  </a:lnTo>
                  <a:lnTo>
                    <a:pt x="1024" y="999"/>
                  </a:lnTo>
                  <a:close/>
                  <a:moveTo>
                    <a:pt x="1347" y="1024"/>
                  </a:moveTo>
                  <a:lnTo>
                    <a:pt x="1347" y="1027"/>
                  </a:lnTo>
                  <a:lnTo>
                    <a:pt x="1351" y="1027"/>
                  </a:lnTo>
                  <a:lnTo>
                    <a:pt x="1353" y="1029"/>
                  </a:lnTo>
                  <a:lnTo>
                    <a:pt x="1355" y="1029"/>
                  </a:lnTo>
                  <a:lnTo>
                    <a:pt x="1357" y="1027"/>
                  </a:lnTo>
                  <a:lnTo>
                    <a:pt x="1357" y="1024"/>
                  </a:lnTo>
                  <a:lnTo>
                    <a:pt x="1357" y="1022"/>
                  </a:lnTo>
                  <a:lnTo>
                    <a:pt x="1355" y="1022"/>
                  </a:lnTo>
                  <a:lnTo>
                    <a:pt x="1353" y="1022"/>
                  </a:lnTo>
                  <a:lnTo>
                    <a:pt x="1349" y="1024"/>
                  </a:lnTo>
                  <a:lnTo>
                    <a:pt x="1347" y="1024"/>
                  </a:lnTo>
                  <a:lnTo>
                    <a:pt x="1347" y="1024"/>
                  </a:lnTo>
                  <a:close/>
                  <a:moveTo>
                    <a:pt x="1246" y="999"/>
                  </a:moveTo>
                  <a:lnTo>
                    <a:pt x="1248" y="999"/>
                  </a:lnTo>
                  <a:lnTo>
                    <a:pt x="1252" y="1001"/>
                  </a:lnTo>
                  <a:lnTo>
                    <a:pt x="1252" y="1003"/>
                  </a:lnTo>
                  <a:lnTo>
                    <a:pt x="1252" y="1003"/>
                  </a:lnTo>
                  <a:lnTo>
                    <a:pt x="1252" y="1008"/>
                  </a:lnTo>
                  <a:lnTo>
                    <a:pt x="1254" y="1008"/>
                  </a:lnTo>
                  <a:lnTo>
                    <a:pt x="1256" y="1010"/>
                  </a:lnTo>
                  <a:lnTo>
                    <a:pt x="1258" y="1010"/>
                  </a:lnTo>
                  <a:lnTo>
                    <a:pt x="1258" y="1008"/>
                  </a:lnTo>
                  <a:lnTo>
                    <a:pt x="1260" y="1008"/>
                  </a:lnTo>
                  <a:lnTo>
                    <a:pt x="1260" y="1005"/>
                  </a:lnTo>
                  <a:lnTo>
                    <a:pt x="1256" y="1003"/>
                  </a:lnTo>
                  <a:lnTo>
                    <a:pt x="1254" y="1001"/>
                  </a:lnTo>
                  <a:lnTo>
                    <a:pt x="1254" y="1001"/>
                  </a:lnTo>
                  <a:lnTo>
                    <a:pt x="1250" y="999"/>
                  </a:lnTo>
                  <a:lnTo>
                    <a:pt x="1248" y="999"/>
                  </a:lnTo>
                  <a:lnTo>
                    <a:pt x="1246" y="999"/>
                  </a:lnTo>
                  <a:lnTo>
                    <a:pt x="1246" y="999"/>
                  </a:lnTo>
                  <a:close/>
                  <a:moveTo>
                    <a:pt x="1343" y="1052"/>
                  </a:moveTo>
                  <a:lnTo>
                    <a:pt x="1338" y="1048"/>
                  </a:lnTo>
                  <a:lnTo>
                    <a:pt x="1338" y="1046"/>
                  </a:lnTo>
                  <a:lnTo>
                    <a:pt x="1338" y="1043"/>
                  </a:lnTo>
                  <a:lnTo>
                    <a:pt x="1338" y="1041"/>
                  </a:lnTo>
                  <a:lnTo>
                    <a:pt x="1338" y="1041"/>
                  </a:lnTo>
                  <a:lnTo>
                    <a:pt x="1341" y="1043"/>
                  </a:lnTo>
                  <a:lnTo>
                    <a:pt x="1341" y="1046"/>
                  </a:lnTo>
                  <a:lnTo>
                    <a:pt x="1343" y="1048"/>
                  </a:lnTo>
                  <a:lnTo>
                    <a:pt x="1343" y="1050"/>
                  </a:lnTo>
                  <a:lnTo>
                    <a:pt x="1343" y="1052"/>
                  </a:lnTo>
                  <a:lnTo>
                    <a:pt x="1343" y="1052"/>
                  </a:lnTo>
                  <a:close/>
                  <a:moveTo>
                    <a:pt x="1338" y="1062"/>
                  </a:moveTo>
                  <a:lnTo>
                    <a:pt x="1338" y="1062"/>
                  </a:lnTo>
                  <a:lnTo>
                    <a:pt x="1336" y="1060"/>
                  </a:lnTo>
                  <a:lnTo>
                    <a:pt x="1336" y="1058"/>
                  </a:lnTo>
                  <a:lnTo>
                    <a:pt x="1334" y="1058"/>
                  </a:lnTo>
                  <a:lnTo>
                    <a:pt x="1330" y="1054"/>
                  </a:lnTo>
                  <a:lnTo>
                    <a:pt x="1330" y="1052"/>
                  </a:lnTo>
                  <a:lnTo>
                    <a:pt x="1332" y="1052"/>
                  </a:lnTo>
                  <a:lnTo>
                    <a:pt x="1334" y="1052"/>
                  </a:lnTo>
                  <a:lnTo>
                    <a:pt x="1341" y="1052"/>
                  </a:lnTo>
                  <a:lnTo>
                    <a:pt x="1345" y="1054"/>
                  </a:lnTo>
                  <a:lnTo>
                    <a:pt x="1345" y="1056"/>
                  </a:lnTo>
                  <a:lnTo>
                    <a:pt x="1343" y="1058"/>
                  </a:lnTo>
                  <a:lnTo>
                    <a:pt x="1343" y="1060"/>
                  </a:lnTo>
                  <a:lnTo>
                    <a:pt x="1341" y="1060"/>
                  </a:lnTo>
                  <a:lnTo>
                    <a:pt x="1341" y="1062"/>
                  </a:lnTo>
                  <a:lnTo>
                    <a:pt x="1338" y="1062"/>
                  </a:lnTo>
                  <a:lnTo>
                    <a:pt x="1338" y="1062"/>
                  </a:lnTo>
                  <a:close/>
                  <a:moveTo>
                    <a:pt x="1239" y="1124"/>
                  </a:moveTo>
                  <a:lnTo>
                    <a:pt x="1239" y="1126"/>
                  </a:lnTo>
                  <a:lnTo>
                    <a:pt x="1241" y="1124"/>
                  </a:lnTo>
                  <a:lnTo>
                    <a:pt x="1239" y="1124"/>
                  </a:lnTo>
                  <a:lnTo>
                    <a:pt x="1239" y="1124"/>
                  </a:lnTo>
                  <a:close/>
                  <a:moveTo>
                    <a:pt x="1241" y="1124"/>
                  </a:moveTo>
                  <a:lnTo>
                    <a:pt x="1241" y="1126"/>
                  </a:lnTo>
                  <a:lnTo>
                    <a:pt x="1241" y="1126"/>
                  </a:lnTo>
                  <a:lnTo>
                    <a:pt x="1241" y="1124"/>
                  </a:lnTo>
                  <a:lnTo>
                    <a:pt x="1241" y="1124"/>
                  </a:lnTo>
                  <a:close/>
                  <a:moveTo>
                    <a:pt x="1244" y="1124"/>
                  </a:moveTo>
                  <a:lnTo>
                    <a:pt x="1244" y="1126"/>
                  </a:lnTo>
                  <a:lnTo>
                    <a:pt x="1244" y="1128"/>
                  </a:lnTo>
                  <a:lnTo>
                    <a:pt x="1244" y="1130"/>
                  </a:lnTo>
                  <a:lnTo>
                    <a:pt x="1246" y="1130"/>
                  </a:lnTo>
                  <a:lnTo>
                    <a:pt x="1246" y="1126"/>
                  </a:lnTo>
                  <a:lnTo>
                    <a:pt x="1244" y="1124"/>
                  </a:lnTo>
                  <a:lnTo>
                    <a:pt x="1244" y="1124"/>
                  </a:lnTo>
                  <a:close/>
                  <a:moveTo>
                    <a:pt x="1271" y="1094"/>
                  </a:moveTo>
                  <a:lnTo>
                    <a:pt x="1271" y="1092"/>
                  </a:lnTo>
                  <a:lnTo>
                    <a:pt x="1271" y="1088"/>
                  </a:lnTo>
                  <a:lnTo>
                    <a:pt x="1273" y="1086"/>
                  </a:lnTo>
                  <a:lnTo>
                    <a:pt x="1273" y="1083"/>
                  </a:lnTo>
                  <a:lnTo>
                    <a:pt x="1277" y="1081"/>
                  </a:lnTo>
                  <a:lnTo>
                    <a:pt x="1282" y="1079"/>
                  </a:lnTo>
                  <a:lnTo>
                    <a:pt x="1282" y="1081"/>
                  </a:lnTo>
                  <a:lnTo>
                    <a:pt x="1282" y="1083"/>
                  </a:lnTo>
                  <a:lnTo>
                    <a:pt x="1284" y="1083"/>
                  </a:lnTo>
                  <a:lnTo>
                    <a:pt x="1284" y="1086"/>
                  </a:lnTo>
                  <a:lnTo>
                    <a:pt x="1279" y="1088"/>
                  </a:lnTo>
                  <a:lnTo>
                    <a:pt x="1277" y="1090"/>
                  </a:lnTo>
                  <a:lnTo>
                    <a:pt x="1275" y="1090"/>
                  </a:lnTo>
                  <a:lnTo>
                    <a:pt x="1273" y="1094"/>
                  </a:lnTo>
                  <a:lnTo>
                    <a:pt x="1271" y="1094"/>
                  </a:lnTo>
                  <a:lnTo>
                    <a:pt x="1271" y="1094"/>
                  </a:lnTo>
                  <a:close/>
                  <a:moveTo>
                    <a:pt x="1185" y="995"/>
                  </a:moveTo>
                  <a:lnTo>
                    <a:pt x="1187" y="997"/>
                  </a:lnTo>
                  <a:lnTo>
                    <a:pt x="1189" y="999"/>
                  </a:lnTo>
                  <a:lnTo>
                    <a:pt x="1193" y="1001"/>
                  </a:lnTo>
                  <a:lnTo>
                    <a:pt x="1197" y="1001"/>
                  </a:lnTo>
                  <a:lnTo>
                    <a:pt x="1195" y="999"/>
                  </a:lnTo>
                  <a:lnTo>
                    <a:pt x="1193" y="999"/>
                  </a:lnTo>
                  <a:lnTo>
                    <a:pt x="1187" y="995"/>
                  </a:lnTo>
                  <a:lnTo>
                    <a:pt x="1185" y="995"/>
                  </a:lnTo>
                  <a:lnTo>
                    <a:pt x="1185" y="995"/>
                  </a:lnTo>
                  <a:lnTo>
                    <a:pt x="1185" y="995"/>
                  </a:lnTo>
                  <a:close/>
                  <a:moveTo>
                    <a:pt x="1153" y="968"/>
                  </a:moveTo>
                  <a:lnTo>
                    <a:pt x="1155" y="970"/>
                  </a:lnTo>
                  <a:lnTo>
                    <a:pt x="1157" y="970"/>
                  </a:lnTo>
                  <a:lnTo>
                    <a:pt x="1159" y="970"/>
                  </a:lnTo>
                  <a:lnTo>
                    <a:pt x="1159" y="970"/>
                  </a:lnTo>
                  <a:lnTo>
                    <a:pt x="1161" y="968"/>
                  </a:lnTo>
                  <a:lnTo>
                    <a:pt x="1161" y="968"/>
                  </a:lnTo>
                  <a:lnTo>
                    <a:pt x="1161" y="965"/>
                  </a:lnTo>
                  <a:lnTo>
                    <a:pt x="1159" y="963"/>
                  </a:lnTo>
                  <a:lnTo>
                    <a:pt x="1161" y="963"/>
                  </a:lnTo>
                  <a:lnTo>
                    <a:pt x="1161" y="961"/>
                  </a:lnTo>
                  <a:lnTo>
                    <a:pt x="1159" y="959"/>
                  </a:lnTo>
                  <a:lnTo>
                    <a:pt x="1155" y="959"/>
                  </a:lnTo>
                  <a:lnTo>
                    <a:pt x="1155" y="957"/>
                  </a:lnTo>
                  <a:lnTo>
                    <a:pt x="1155" y="957"/>
                  </a:lnTo>
                  <a:lnTo>
                    <a:pt x="1153" y="957"/>
                  </a:lnTo>
                  <a:lnTo>
                    <a:pt x="1151" y="955"/>
                  </a:lnTo>
                  <a:lnTo>
                    <a:pt x="1149" y="957"/>
                  </a:lnTo>
                  <a:lnTo>
                    <a:pt x="1147" y="957"/>
                  </a:lnTo>
                  <a:lnTo>
                    <a:pt x="1149" y="959"/>
                  </a:lnTo>
                  <a:lnTo>
                    <a:pt x="1149" y="959"/>
                  </a:lnTo>
                  <a:lnTo>
                    <a:pt x="1151" y="961"/>
                  </a:lnTo>
                  <a:lnTo>
                    <a:pt x="1153" y="963"/>
                  </a:lnTo>
                  <a:lnTo>
                    <a:pt x="1153" y="965"/>
                  </a:lnTo>
                  <a:lnTo>
                    <a:pt x="1153" y="968"/>
                  </a:lnTo>
                  <a:lnTo>
                    <a:pt x="1153" y="968"/>
                  </a:lnTo>
                  <a:close/>
                  <a:moveTo>
                    <a:pt x="1134" y="978"/>
                  </a:moveTo>
                  <a:lnTo>
                    <a:pt x="1136" y="978"/>
                  </a:lnTo>
                  <a:lnTo>
                    <a:pt x="1138" y="976"/>
                  </a:lnTo>
                  <a:lnTo>
                    <a:pt x="1140" y="976"/>
                  </a:lnTo>
                  <a:lnTo>
                    <a:pt x="1142" y="974"/>
                  </a:lnTo>
                  <a:lnTo>
                    <a:pt x="1142" y="972"/>
                  </a:lnTo>
                  <a:lnTo>
                    <a:pt x="1142" y="972"/>
                  </a:lnTo>
                  <a:lnTo>
                    <a:pt x="1142" y="965"/>
                  </a:lnTo>
                  <a:lnTo>
                    <a:pt x="1140" y="965"/>
                  </a:lnTo>
                  <a:lnTo>
                    <a:pt x="1136" y="965"/>
                  </a:lnTo>
                  <a:lnTo>
                    <a:pt x="1134" y="963"/>
                  </a:lnTo>
                  <a:lnTo>
                    <a:pt x="1132" y="959"/>
                  </a:lnTo>
                  <a:lnTo>
                    <a:pt x="1130" y="961"/>
                  </a:lnTo>
                  <a:lnTo>
                    <a:pt x="1128" y="961"/>
                  </a:lnTo>
                  <a:lnTo>
                    <a:pt x="1126" y="961"/>
                  </a:lnTo>
                  <a:lnTo>
                    <a:pt x="1126" y="963"/>
                  </a:lnTo>
                  <a:lnTo>
                    <a:pt x="1126" y="965"/>
                  </a:lnTo>
                  <a:lnTo>
                    <a:pt x="1128" y="968"/>
                  </a:lnTo>
                  <a:lnTo>
                    <a:pt x="1130" y="972"/>
                  </a:lnTo>
                  <a:lnTo>
                    <a:pt x="1132" y="974"/>
                  </a:lnTo>
                  <a:lnTo>
                    <a:pt x="1132" y="976"/>
                  </a:lnTo>
                  <a:lnTo>
                    <a:pt x="1134" y="978"/>
                  </a:lnTo>
                  <a:lnTo>
                    <a:pt x="1134" y="978"/>
                  </a:lnTo>
                  <a:close/>
                  <a:moveTo>
                    <a:pt x="1130" y="995"/>
                  </a:moveTo>
                  <a:lnTo>
                    <a:pt x="1130" y="995"/>
                  </a:lnTo>
                  <a:lnTo>
                    <a:pt x="1130" y="993"/>
                  </a:lnTo>
                  <a:lnTo>
                    <a:pt x="1126" y="993"/>
                  </a:lnTo>
                  <a:lnTo>
                    <a:pt x="1126" y="993"/>
                  </a:lnTo>
                  <a:lnTo>
                    <a:pt x="1128" y="995"/>
                  </a:lnTo>
                  <a:lnTo>
                    <a:pt x="1130" y="995"/>
                  </a:lnTo>
                  <a:lnTo>
                    <a:pt x="1130" y="995"/>
                  </a:lnTo>
                  <a:close/>
                  <a:moveTo>
                    <a:pt x="1086" y="1027"/>
                  </a:moveTo>
                  <a:lnTo>
                    <a:pt x="1088" y="1027"/>
                  </a:lnTo>
                  <a:lnTo>
                    <a:pt x="1088" y="1024"/>
                  </a:lnTo>
                  <a:lnTo>
                    <a:pt x="1088" y="1022"/>
                  </a:lnTo>
                  <a:lnTo>
                    <a:pt x="1090" y="1020"/>
                  </a:lnTo>
                  <a:lnTo>
                    <a:pt x="1090" y="1018"/>
                  </a:lnTo>
                  <a:lnTo>
                    <a:pt x="1090" y="1018"/>
                  </a:lnTo>
                  <a:lnTo>
                    <a:pt x="1090" y="1016"/>
                  </a:lnTo>
                  <a:lnTo>
                    <a:pt x="1094" y="1014"/>
                  </a:lnTo>
                  <a:lnTo>
                    <a:pt x="1096" y="1010"/>
                  </a:lnTo>
                  <a:lnTo>
                    <a:pt x="1098" y="1010"/>
                  </a:lnTo>
                  <a:lnTo>
                    <a:pt x="1098" y="1010"/>
                  </a:lnTo>
                  <a:lnTo>
                    <a:pt x="1098" y="1008"/>
                  </a:lnTo>
                  <a:lnTo>
                    <a:pt x="1098" y="1005"/>
                  </a:lnTo>
                  <a:lnTo>
                    <a:pt x="1100" y="1003"/>
                  </a:lnTo>
                  <a:lnTo>
                    <a:pt x="1100" y="1001"/>
                  </a:lnTo>
                  <a:lnTo>
                    <a:pt x="1100" y="999"/>
                  </a:lnTo>
                  <a:lnTo>
                    <a:pt x="1100" y="997"/>
                  </a:lnTo>
                  <a:lnTo>
                    <a:pt x="1100" y="995"/>
                  </a:lnTo>
                  <a:lnTo>
                    <a:pt x="1098" y="995"/>
                  </a:lnTo>
                  <a:lnTo>
                    <a:pt x="1096" y="995"/>
                  </a:lnTo>
                  <a:lnTo>
                    <a:pt x="1094" y="993"/>
                  </a:lnTo>
                  <a:lnTo>
                    <a:pt x="1092" y="993"/>
                  </a:lnTo>
                  <a:lnTo>
                    <a:pt x="1090" y="995"/>
                  </a:lnTo>
                  <a:lnTo>
                    <a:pt x="1088" y="999"/>
                  </a:lnTo>
                  <a:lnTo>
                    <a:pt x="1086" y="999"/>
                  </a:lnTo>
                  <a:lnTo>
                    <a:pt x="1083" y="1001"/>
                  </a:lnTo>
                  <a:lnTo>
                    <a:pt x="1083" y="1005"/>
                  </a:lnTo>
                  <a:lnTo>
                    <a:pt x="1083" y="1008"/>
                  </a:lnTo>
                  <a:lnTo>
                    <a:pt x="1081" y="1010"/>
                  </a:lnTo>
                  <a:lnTo>
                    <a:pt x="1079" y="1012"/>
                  </a:lnTo>
                  <a:lnTo>
                    <a:pt x="1081" y="1016"/>
                  </a:lnTo>
                  <a:lnTo>
                    <a:pt x="1079" y="1018"/>
                  </a:lnTo>
                  <a:lnTo>
                    <a:pt x="1079" y="1018"/>
                  </a:lnTo>
                  <a:lnTo>
                    <a:pt x="1083" y="1020"/>
                  </a:lnTo>
                  <a:lnTo>
                    <a:pt x="1083" y="1022"/>
                  </a:lnTo>
                  <a:lnTo>
                    <a:pt x="1086" y="1022"/>
                  </a:lnTo>
                  <a:lnTo>
                    <a:pt x="1086" y="1027"/>
                  </a:lnTo>
                  <a:lnTo>
                    <a:pt x="1086" y="1027"/>
                  </a:lnTo>
                  <a:close/>
                  <a:moveTo>
                    <a:pt x="1045" y="1193"/>
                  </a:moveTo>
                  <a:lnTo>
                    <a:pt x="1048" y="1193"/>
                  </a:lnTo>
                  <a:lnTo>
                    <a:pt x="1048" y="1193"/>
                  </a:lnTo>
                  <a:lnTo>
                    <a:pt x="1048" y="1191"/>
                  </a:lnTo>
                  <a:lnTo>
                    <a:pt x="1045" y="1193"/>
                  </a:lnTo>
                  <a:lnTo>
                    <a:pt x="1045" y="1193"/>
                  </a:lnTo>
                  <a:close/>
                  <a:moveTo>
                    <a:pt x="1048" y="1210"/>
                  </a:moveTo>
                  <a:lnTo>
                    <a:pt x="1052" y="1206"/>
                  </a:lnTo>
                  <a:lnTo>
                    <a:pt x="1052" y="1204"/>
                  </a:lnTo>
                  <a:lnTo>
                    <a:pt x="1052" y="1202"/>
                  </a:lnTo>
                  <a:lnTo>
                    <a:pt x="1052" y="1208"/>
                  </a:lnTo>
                  <a:lnTo>
                    <a:pt x="1050" y="1210"/>
                  </a:lnTo>
                  <a:lnTo>
                    <a:pt x="1050" y="1210"/>
                  </a:lnTo>
                  <a:lnTo>
                    <a:pt x="1048" y="1210"/>
                  </a:lnTo>
                  <a:lnTo>
                    <a:pt x="1048" y="1210"/>
                  </a:lnTo>
                  <a:close/>
                  <a:moveTo>
                    <a:pt x="1024" y="1204"/>
                  </a:moveTo>
                  <a:lnTo>
                    <a:pt x="1027" y="1199"/>
                  </a:lnTo>
                  <a:lnTo>
                    <a:pt x="1029" y="1199"/>
                  </a:lnTo>
                  <a:lnTo>
                    <a:pt x="1031" y="1199"/>
                  </a:lnTo>
                  <a:lnTo>
                    <a:pt x="1033" y="1199"/>
                  </a:lnTo>
                  <a:lnTo>
                    <a:pt x="1035" y="1197"/>
                  </a:lnTo>
                  <a:lnTo>
                    <a:pt x="1037" y="1195"/>
                  </a:lnTo>
                  <a:lnTo>
                    <a:pt x="1035" y="1199"/>
                  </a:lnTo>
                  <a:lnTo>
                    <a:pt x="1029" y="1204"/>
                  </a:lnTo>
                  <a:lnTo>
                    <a:pt x="1027" y="1206"/>
                  </a:lnTo>
                  <a:lnTo>
                    <a:pt x="1024" y="1204"/>
                  </a:lnTo>
                  <a:lnTo>
                    <a:pt x="1024" y="1204"/>
                  </a:lnTo>
                  <a:close/>
                  <a:moveTo>
                    <a:pt x="1041" y="1212"/>
                  </a:moveTo>
                  <a:lnTo>
                    <a:pt x="1045" y="1206"/>
                  </a:lnTo>
                  <a:lnTo>
                    <a:pt x="1045" y="1202"/>
                  </a:lnTo>
                  <a:lnTo>
                    <a:pt x="1048" y="1202"/>
                  </a:lnTo>
                  <a:lnTo>
                    <a:pt x="1048" y="1204"/>
                  </a:lnTo>
                  <a:lnTo>
                    <a:pt x="1043" y="1210"/>
                  </a:lnTo>
                  <a:lnTo>
                    <a:pt x="1041" y="1214"/>
                  </a:lnTo>
                  <a:lnTo>
                    <a:pt x="1043" y="1212"/>
                  </a:lnTo>
                  <a:lnTo>
                    <a:pt x="1048" y="1206"/>
                  </a:lnTo>
                  <a:lnTo>
                    <a:pt x="1050" y="1206"/>
                  </a:lnTo>
                  <a:lnTo>
                    <a:pt x="1050" y="1202"/>
                  </a:lnTo>
                  <a:lnTo>
                    <a:pt x="1048" y="1199"/>
                  </a:lnTo>
                  <a:lnTo>
                    <a:pt x="1048" y="1199"/>
                  </a:lnTo>
                  <a:lnTo>
                    <a:pt x="1048" y="1195"/>
                  </a:lnTo>
                  <a:lnTo>
                    <a:pt x="1045" y="1195"/>
                  </a:lnTo>
                  <a:lnTo>
                    <a:pt x="1043" y="1197"/>
                  </a:lnTo>
                  <a:lnTo>
                    <a:pt x="1041" y="1202"/>
                  </a:lnTo>
                  <a:lnTo>
                    <a:pt x="1039" y="1206"/>
                  </a:lnTo>
                  <a:lnTo>
                    <a:pt x="1035" y="1208"/>
                  </a:lnTo>
                  <a:lnTo>
                    <a:pt x="1037" y="1204"/>
                  </a:lnTo>
                  <a:lnTo>
                    <a:pt x="1039" y="1202"/>
                  </a:lnTo>
                  <a:lnTo>
                    <a:pt x="1041" y="1197"/>
                  </a:lnTo>
                  <a:lnTo>
                    <a:pt x="1039" y="1197"/>
                  </a:lnTo>
                  <a:lnTo>
                    <a:pt x="1037" y="1199"/>
                  </a:lnTo>
                  <a:lnTo>
                    <a:pt x="1035" y="1204"/>
                  </a:lnTo>
                  <a:lnTo>
                    <a:pt x="1031" y="1208"/>
                  </a:lnTo>
                  <a:lnTo>
                    <a:pt x="1031" y="1210"/>
                  </a:lnTo>
                  <a:lnTo>
                    <a:pt x="1027" y="1214"/>
                  </a:lnTo>
                  <a:lnTo>
                    <a:pt x="1029" y="1216"/>
                  </a:lnTo>
                  <a:lnTo>
                    <a:pt x="1029" y="1216"/>
                  </a:lnTo>
                  <a:lnTo>
                    <a:pt x="1033" y="1210"/>
                  </a:lnTo>
                  <a:lnTo>
                    <a:pt x="1035" y="1210"/>
                  </a:lnTo>
                  <a:lnTo>
                    <a:pt x="1035" y="1212"/>
                  </a:lnTo>
                  <a:lnTo>
                    <a:pt x="1033" y="1216"/>
                  </a:lnTo>
                  <a:lnTo>
                    <a:pt x="1033" y="1216"/>
                  </a:lnTo>
                  <a:lnTo>
                    <a:pt x="1035" y="1214"/>
                  </a:lnTo>
                  <a:lnTo>
                    <a:pt x="1037" y="1214"/>
                  </a:lnTo>
                  <a:lnTo>
                    <a:pt x="1037" y="1214"/>
                  </a:lnTo>
                  <a:lnTo>
                    <a:pt x="1041" y="1212"/>
                  </a:lnTo>
                  <a:lnTo>
                    <a:pt x="1041" y="1212"/>
                  </a:lnTo>
                  <a:close/>
                  <a:moveTo>
                    <a:pt x="1037" y="1212"/>
                  </a:moveTo>
                  <a:lnTo>
                    <a:pt x="1037" y="1208"/>
                  </a:lnTo>
                  <a:lnTo>
                    <a:pt x="1043" y="1204"/>
                  </a:lnTo>
                  <a:lnTo>
                    <a:pt x="1041" y="1208"/>
                  </a:lnTo>
                  <a:lnTo>
                    <a:pt x="1039" y="1212"/>
                  </a:lnTo>
                  <a:lnTo>
                    <a:pt x="1037" y="1212"/>
                  </a:lnTo>
                  <a:lnTo>
                    <a:pt x="1037" y="1212"/>
                  </a:lnTo>
                  <a:close/>
                  <a:moveTo>
                    <a:pt x="1305" y="1484"/>
                  </a:moveTo>
                  <a:lnTo>
                    <a:pt x="1305" y="1484"/>
                  </a:lnTo>
                  <a:lnTo>
                    <a:pt x="1303" y="1482"/>
                  </a:lnTo>
                  <a:lnTo>
                    <a:pt x="1305" y="1482"/>
                  </a:lnTo>
                  <a:lnTo>
                    <a:pt x="1305" y="1480"/>
                  </a:lnTo>
                  <a:lnTo>
                    <a:pt x="1309" y="1478"/>
                  </a:lnTo>
                  <a:lnTo>
                    <a:pt x="1309" y="1478"/>
                  </a:lnTo>
                  <a:lnTo>
                    <a:pt x="1309" y="1478"/>
                  </a:lnTo>
                  <a:lnTo>
                    <a:pt x="1309" y="1476"/>
                  </a:lnTo>
                  <a:lnTo>
                    <a:pt x="1305" y="1480"/>
                  </a:lnTo>
                  <a:lnTo>
                    <a:pt x="1303" y="1482"/>
                  </a:lnTo>
                  <a:lnTo>
                    <a:pt x="1305" y="1484"/>
                  </a:lnTo>
                  <a:lnTo>
                    <a:pt x="1305" y="1486"/>
                  </a:lnTo>
                  <a:lnTo>
                    <a:pt x="1305" y="1484"/>
                  </a:lnTo>
                  <a:lnTo>
                    <a:pt x="1305" y="1484"/>
                  </a:lnTo>
                  <a:close/>
                  <a:moveTo>
                    <a:pt x="1404" y="1503"/>
                  </a:moveTo>
                  <a:lnTo>
                    <a:pt x="1404" y="1501"/>
                  </a:lnTo>
                  <a:lnTo>
                    <a:pt x="1404" y="1497"/>
                  </a:lnTo>
                  <a:lnTo>
                    <a:pt x="1404" y="1494"/>
                  </a:lnTo>
                  <a:lnTo>
                    <a:pt x="1402" y="1492"/>
                  </a:lnTo>
                  <a:lnTo>
                    <a:pt x="1404" y="1490"/>
                  </a:lnTo>
                  <a:lnTo>
                    <a:pt x="1404" y="1488"/>
                  </a:lnTo>
                  <a:lnTo>
                    <a:pt x="1404" y="1490"/>
                  </a:lnTo>
                  <a:lnTo>
                    <a:pt x="1406" y="1492"/>
                  </a:lnTo>
                  <a:lnTo>
                    <a:pt x="1406" y="1494"/>
                  </a:lnTo>
                  <a:lnTo>
                    <a:pt x="1404" y="1494"/>
                  </a:lnTo>
                  <a:lnTo>
                    <a:pt x="1404" y="1497"/>
                  </a:lnTo>
                  <a:lnTo>
                    <a:pt x="1406" y="1499"/>
                  </a:lnTo>
                  <a:lnTo>
                    <a:pt x="1406" y="1499"/>
                  </a:lnTo>
                  <a:lnTo>
                    <a:pt x="1406" y="1503"/>
                  </a:lnTo>
                  <a:lnTo>
                    <a:pt x="1404" y="1503"/>
                  </a:lnTo>
                  <a:lnTo>
                    <a:pt x="1404" y="1503"/>
                  </a:lnTo>
                  <a:close/>
                  <a:moveTo>
                    <a:pt x="1408" y="1503"/>
                  </a:moveTo>
                  <a:lnTo>
                    <a:pt x="1408" y="1503"/>
                  </a:lnTo>
                  <a:lnTo>
                    <a:pt x="1410" y="1501"/>
                  </a:lnTo>
                  <a:lnTo>
                    <a:pt x="1410" y="1503"/>
                  </a:lnTo>
                  <a:lnTo>
                    <a:pt x="1408" y="1505"/>
                  </a:lnTo>
                  <a:lnTo>
                    <a:pt x="1408" y="1503"/>
                  </a:lnTo>
                  <a:lnTo>
                    <a:pt x="1408" y="1503"/>
                  </a:lnTo>
                  <a:close/>
                  <a:moveTo>
                    <a:pt x="1446" y="1364"/>
                  </a:moveTo>
                  <a:lnTo>
                    <a:pt x="1448" y="1360"/>
                  </a:lnTo>
                  <a:lnTo>
                    <a:pt x="1450" y="1357"/>
                  </a:lnTo>
                  <a:lnTo>
                    <a:pt x="1450" y="1362"/>
                  </a:lnTo>
                  <a:lnTo>
                    <a:pt x="1448" y="1364"/>
                  </a:lnTo>
                  <a:lnTo>
                    <a:pt x="1448" y="1364"/>
                  </a:lnTo>
                  <a:lnTo>
                    <a:pt x="1448" y="1364"/>
                  </a:lnTo>
                  <a:lnTo>
                    <a:pt x="1446" y="1364"/>
                  </a:lnTo>
                  <a:lnTo>
                    <a:pt x="1446" y="1364"/>
                  </a:lnTo>
                  <a:close/>
                  <a:moveTo>
                    <a:pt x="1435" y="1393"/>
                  </a:moveTo>
                  <a:lnTo>
                    <a:pt x="1435" y="1395"/>
                  </a:lnTo>
                  <a:lnTo>
                    <a:pt x="1435" y="1395"/>
                  </a:lnTo>
                  <a:lnTo>
                    <a:pt x="1435" y="1395"/>
                  </a:lnTo>
                  <a:lnTo>
                    <a:pt x="1437" y="1395"/>
                  </a:lnTo>
                  <a:lnTo>
                    <a:pt x="1437" y="1393"/>
                  </a:lnTo>
                  <a:lnTo>
                    <a:pt x="1435" y="1393"/>
                  </a:lnTo>
                  <a:lnTo>
                    <a:pt x="1435" y="1393"/>
                  </a:lnTo>
                  <a:lnTo>
                    <a:pt x="1435" y="1393"/>
                  </a:lnTo>
                  <a:close/>
                  <a:moveTo>
                    <a:pt x="1454" y="1427"/>
                  </a:moveTo>
                  <a:lnTo>
                    <a:pt x="1454" y="1423"/>
                  </a:lnTo>
                  <a:lnTo>
                    <a:pt x="1454" y="1421"/>
                  </a:lnTo>
                  <a:lnTo>
                    <a:pt x="1454" y="1421"/>
                  </a:lnTo>
                  <a:lnTo>
                    <a:pt x="1456" y="1423"/>
                  </a:lnTo>
                  <a:lnTo>
                    <a:pt x="1456" y="1423"/>
                  </a:lnTo>
                  <a:lnTo>
                    <a:pt x="1459" y="1423"/>
                  </a:lnTo>
                  <a:lnTo>
                    <a:pt x="1459" y="1425"/>
                  </a:lnTo>
                  <a:lnTo>
                    <a:pt x="1456" y="1427"/>
                  </a:lnTo>
                  <a:lnTo>
                    <a:pt x="1456" y="1427"/>
                  </a:lnTo>
                  <a:lnTo>
                    <a:pt x="1454" y="1427"/>
                  </a:lnTo>
                  <a:lnTo>
                    <a:pt x="1454" y="1427"/>
                  </a:lnTo>
                  <a:close/>
                  <a:moveTo>
                    <a:pt x="1446" y="1425"/>
                  </a:moveTo>
                  <a:lnTo>
                    <a:pt x="1448" y="1427"/>
                  </a:lnTo>
                  <a:lnTo>
                    <a:pt x="1448" y="1427"/>
                  </a:lnTo>
                  <a:lnTo>
                    <a:pt x="1450" y="1425"/>
                  </a:lnTo>
                  <a:lnTo>
                    <a:pt x="1450" y="1423"/>
                  </a:lnTo>
                  <a:lnTo>
                    <a:pt x="1450" y="1423"/>
                  </a:lnTo>
                  <a:lnTo>
                    <a:pt x="1450" y="1425"/>
                  </a:lnTo>
                  <a:lnTo>
                    <a:pt x="1448" y="1427"/>
                  </a:lnTo>
                  <a:lnTo>
                    <a:pt x="1446" y="1429"/>
                  </a:lnTo>
                  <a:lnTo>
                    <a:pt x="1444" y="1429"/>
                  </a:lnTo>
                  <a:lnTo>
                    <a:pt x="1444" y="1427"/>
                  </a:lnTo>
                  <a:lnTo>
                    <a:pt x="1446" y="1425"/>
                  </a:lnTo>
                  <a:lnTo>
                    <a:pt x="1446" y="1425"/>
                  </a:lnTo>
                  <a:close/>
                  <a:moveTo>
                    <a:pt x="1414" y="1478"/>
                  </a:moveTo>
                  <a:lnTo>
                    <a:pt x="1414" y="1476"/>
                  </a:lnTo>
                  <a:lnTo>
                    <a:pt x="1416" y="1476"/>
                  </a:lnTo>
                  <a:lnTo>
                    <a:pt x="1414" y="1478"/>
                  </a:lnTo>
                  <a:lnTo>
                    <a:pt x="1414" y="1478"/>
                  </a:lnTo>
                  <a:lnTo>
                    <a:pt x="1414" y="1478"/>
                  </a:lnTo>
                  <a:close/>
                  <a:moveTo>
                    <a:pt x="1454" y="1465"/>
                  </a:moveTo>
                  <a:lnTo>
                    <a:pt x="1454" y="1467"/>
                  </a:lnTo>
                  <a:lnTo>
                    <a:pt x="1456" y="1467"/>
                  </a:lnTo>
                  <a:lnTo>
                    <a:pt x="1461" y="1467"/>
                  </a:lnTo>
                  <a:lnTo>
                    <a:pt x="1461" y="1467"/>
                  </a:lnTo>
                  <a:lnTo>
                    <a:pt x="1456" y="1465"/>
                  </a:lnTo>
                  <a:lnTo>
                    <a:pt x="1454" y="1465"/>
                  </a:lnTo>
                  <a:lnTo>
                    <a:pt x="1454" y="1465"/>
                  </a:lnTo>
                  <a:close/>
                  <a:moveTo>
                    <a:pt x="1410" y="1389"/>
                  </a:moveTo>
                  <a:lnTo>
                    <a:pt x="1408" y="1391"/>
                  </a:lnTo>
                  <a:lnTo>
                    <a:pt x="1406" y="1393"/>
                  </a:lnTo>
                  <a:lnTo>
                    <a:pt x="1404" y="1395"/>
                  </a:lnTo>
                  <a:lnTo>
                    <a:pt x="1404" y="1395"/>
                  </a:lnTo>
                  <a:lnTo>
                    <a:pt x="1404" y="1398"/>
                  </a:lnTo>
                  <a:lnTo>
                    <a:pt x="1402" y="1398"/>
                  </a:lnTo>
                  <a:lnTo>
                    <a:pt x="1402" y="1400"/>
                  </a:lnTo>
                  <a:lnTo>
                    <a:pt x="1404" y="1402"/>
                  </a:lnTo>
                  <a:lnTo>
                    <a:pt x="1402" y="1402"/>
                  </a:lnTo>
                  <a:lnTo>
                    <a:pt x="1400" y="1402"/>
                  </a:lnTo>
                  <a:lnTo>
                    <a:pt x="1397" y="1406"/>
                  </a:lnTo>
                  <a:lnTo>
                    <a:pt x="1397" y="1406"/>
                  </a:lnTo>
                  <a:lnTo>
                    <a:pt x="1397" y="1406"/>
                  </a:lnTo>
                  <a:lnTo>
                    <a:pt x="1400" y="1408"/>
                  </a:lnTo>
                  <a:lnTo>
                    <a:pt x="1397" y="1408"/>
                  </a:lnTo>
                  <a:lnTo>
                    <a:pt x="1395" y="1408"/>
                  </a:lnTo>
                  <a:lnTo>
                    <a:pt x="1393" y="1412"/>
                  </a:lnTo>
                  <a:lnTo>
                    <a:pt x="1391" y="1414"/>
                  </a:lnTo>
                  <a:lnTo>
                    <a:pt x="1387" y="1421"/>
                  </a:lnTo>
                  <a:lnTo>
                    <a:pt x="1387" y="1423"/>
                  </a:lnTo>
                  <a:lnTo>
                    <a:pt x="1389" y="1425"/>
                  </a:lnTo>
                  <a:lnTo>
                    <a:pt x="1389" y="1427"/>
                  </a:lnTo>
                  <a:lnTo>
                    <a:pt x="1389" y="1427"/>
                  </a:lnTo>
                  <a:lnTo>
                    <a:pt x="1387" y="1425"/>
                  </a:lnTo>
                  <a:lnTo>
                    <a:pt x="1387" y="1425"/>
                  </a:lnTo>
                  <a:lnTo>
                    <a:pt x="1383" y="1427"/>
                  </a:lnTo>
                  <a:lnTo>
                    <a:pt x="1381" y="1429"/>
                  </a:lnTo>
                  <a:lnTo>
                    <a:pt x="1381" y="1431"/>
                  </a:lnTo>
                  <a:lnTo>
                    <a:pt x="1383" y="1431"/>
                  </a:lnTo>
                  <a:lnTo>
                    <a:pt x="1385" y="1433"/>
                  </a:lnTo>
                  <a:lnTo>
                    <a:pt x="1383" y="1433"/>
                  </a:lnTo>
                  <a:lnTo>
                    <a:pt x="1383" y="1435"/>
                  </a:lnTo>
                  <a:lnTo>
                    <a:pt x="1381" y="1438"/>
                  </a:lnTo>
                  <a:lnTo>
                    <a:pt x="1376" y="1438"/>
                  </a:lnTo>
                  <a:lnTo>
                    <a:pt x="1376" y="1438"/>
                  </a:lnTo>
                  <a:lnTo>
                    <a:pt x="1376" y="1440"/>
                  </a:lnTo>
                  <a:lnTo>
                    <a:pt x="1372" y="1442"/>
                  </a:lnTo>
                  <a:lnTo>
                    <a:pt x="1370" y="1446"/>
                  </a:lnTo>
                  <a:lnTo>
                    <a:pt x="1370" y="1448"/>
                  </a:lnTo>
                  <a:lnTo>
                    <a:pt x="1368" y="1448"/>
                  </a:lnTo>
                  <a:lnTo>
                    <a:pt x="1368" y="1446"/>
                  </a:lnTo>
                  <a:lnTo>
                    <a:pt x="1366" y="1448"/>
                  </a:lnTo>
                  <a:lnTo>
                    <a:pt x="1366" y="1446"/>
                  </a:lnTo>
                  <a:lnTo>
                    <a:pt x="1366" y="1444"/>
                  </a:lnTo>
                  <a:lnTo>
                    <a:pt x="1368" y="1444"/>
                  </a:lnTo>
                  <a:lnTo>
                    <a:pt x="1368" y="1442"/>
                  </a:lnTo>
                  <a:lnTo>
                    <a:pt x="1368" y="1442"/>
                  </a:lnTo>
                  <a:lnTo>
                    <a:pt x="1366" y="1444"/>
                  </a:lnTo>
                  <a:lnTo>
                    <a:pt x="1360" y="1446"/>
                  </a:lnTo>
                  <a:lnTo>
                    <a:pt x="1357" y="1452"/>
                  </a:lnTo>
                  <a:lnTo>
                    <a:pt x="1360" y="1452"/>
                  </a:lnTo>
                  <a:lnTo>
                    <a:pt x="1362" y="1450"/>
                  </a:lnTo>
                  <a:lnTo>
                    <a:pt x="1368" y="1450"/>
                  </a:lnTo>
                  <a:lnTo>
                    <a:pt x="1372" y="1450"/>
                  </a:lnTo>
                  <a:lnTo>
                    <a:pt x="1370" y="1452"/>
                  </a:lnTo>
                  <a:lnTo>
                    <a:pt x="1366" y="1457"/>
                  </a:lnTo>
                  <a:lnTo>
                    <a:pt x="1364" y="1461"/>
                  </a:lnTo>
                  <a:lnTo>
                    <a:pt x="1360" y="1463"/>
                  </a:lnTo>
                  <a:lnTo>
                    <a:pt x="1355" y="1467"/>
                  </a:lnTo>
                  <a:lnTo>
                    <a:pt x="1353" y="1467"/>
                  </a:lnTo>
                  <a:lnTo>
                    <a:pt x="1353" y="1469"/>
                  </a:lnTo>
                  <a:lnTo>
                    <a:pt x="1353" y="1471"/>
                  </a:lnTo>
                  <a:lnTo>
                    <a:pt x="1353" y="1473"/>
                  </a:lnTo>
                  <a:lnTo>
                    <a:pt x="1353" y="1476"/>
                  </a:lnTo>
                  <a:lnTo>
                    <a:pt x="1355" y="1476"/>
                  </a:lnTo>
                  <a:lnTo>
                    <a:pt x="1360" y="1478"/>
                  </a:lnTo>
                  <a:lnTo>
                    <a:pt x="1364" y="1476"/>
                  </a:lnTo>
                  <a:lnTo>
                    <a:pt x="1366" y="1473"/>
                  </a:lnTo>
                  <a:lnTo>
                    <a:pt x="1370" y="1473"/>
                  </a:lnTo>
                  <a:lnTo>
                    <a:pt x="1372" y="1471"/>
                  </a:lnTo>
                  <a:lnTo>
                    <a:pt x="1372" y="1469"/>
                  </a:lnTo>
                  <a:lnTo>
                    <a:pt x="1374" y="1471"/>
                  </a:lnTo>
                  <a:lnTo>
                    <a:pt x="1372" y="1473"/>
                  </a:lnTo>
                  <a:lnTo>
                    <a:pt x="1376" y="1476"/>
                  </a:lnTo>
                  <a:lnTo>
                    <a:pt x="1378" y="1473"/>
                  </a:lnTo>
                  <a:lnTo>
                    <a:pt x="1381" y="1476"/>
                  </a:lnTo>
                  <a:lnTo>
                    <a:pt x="1385" y="1476"/>
                  </a:lnTo>
                  <a:lnTo>
                    <a:pt x="1389" y="1476"/>
                  </a:lnTo>
                  <a:lnTo>
                    <a:pt x="1389" y="1476"/>
                  </a:lnTo>
                  <a:lnTo>
                    <a:pt x="1391" y="1478"/>
                  </a:lnTo>
                  <a:lnTo>
                    <a:pt x="1393" y="1478"/>
                  </a:lnTo>
                  <a:lnTo>
                    <a:pt x="1395" y="1478"/>
                  </a:lnTo>
                  <a:lnTo>
                    <a:pt x="1395" y="1478"/>
                  </a:lnTo>
                  <a:lnTo>
                    <a:pt x="1397" y="1478"/>
                  </a:lnTo>
                  <a:lnTo>
                    <a:pt x="1400" y="1478"/>
                  </a:lnTo>
                  <a:lnTo>
                    <a:pt x="1400" y="1476"/>
                  </a:lnTo>
                  <a:lnTo>
                    <a:pt x="1404" y="1476"/>
                  </a:lnTo>
                  <a:lnTo>
                    <a:pt x="1404" y="1478"/>
                  </a:lnTo>
                  <a:lnTo>
                    <a:pt x="1406" y="1478"/>
                  </a:lnTo>
                  <a:lnTo>
                    <a:pt x="1406" y="1476"/>
                  </a:lnTo>
                  <a:lnTo>
                    <a:pt x="1408" y="1476"/>
                  </a:lnTo>
                  <a:lnTo>
                    <a:pt x="1410" y="1478"/>
                  </a:lnTo>
                  <a:lnTo>
                    <a:pt x="1412" y="1476"/>
                  </a:lnTo>
                  <a:lnTo>
                    <a:pt x="1410" y="1473"/>
                  </a:lnTo>
                  <a:lnTo>
                    <a:pt x="1410" y="1471"/>
                  </a:lnTo>
                  <a:lnTo>
                    <a:pt x="1412" y="1471"/>
                  </a:lnTo>
                  <a:lnTo>
                    <a:pt x="1414" y="1469"/>
                  </a:lnTo>
                  <a:lnTo>
                    <a:pt x="1414" y="1469"/>
                  </a:lnTo>
                  <a:lnTo>
                    <a:pt x="1414" y="1469"/>
                  </a:lnTo>
                  <a:lnTo>
                    <a:pt x="1412" y="1473"/>
                  </a:lnTo>
                  <a:lnTo>
                    <a:pt x="1414" y="1473"/>
                  </a:lnTo>
                  <a:lnTo>
                    <a:pt x="1414" y="1473"/>
                  </a:lnTo>
                  <a:lnTo>
                    <a:pt x="1416" y="1469"/>
                  </a:lnTo>
                  <a:lnTo>
                    <a:pt x="1419" y="1469"/>
                  </a:lnTo>
                  <a:lnTo>
                    <a:pt x="1419" y="1471"/>
                  </a:lnTo>
                  <a:lnTo>
                    <a:pt x="1416" y="1473"/>
                  </a:lnTo>
                  <a:lnTo>
                    <a:pt x="1416" y="1476"/>
                  </a:lnTo>
                  <a:lnTo>
                    <a:pt x="1419" y="1476"/>
                  </a:lnTo>
                  <a:lnTo>
                    <a:pt x="1421" y="1476"/>
                  </a:lnTo>
                  <a:lnTo>
                    <a:pt x="1419" y="1476"/>
                  </a:lnTo>
                  <a:lnTo>
                    <a:pt x="1416" y="1478"/>
                  </a:lnTo>
                  <a:lnTo>
                    <a:pt x="1412" y="1480"/>
                  </a:lnTo>
                  <a:lnTo>
                    <a:pt x="1412" y="1480"/>
                  </a:lnTo>
                  <a:lnTo>
                    <a:pt x="1414" y="1480"/>
                  </a:lnTo>
                  <a:lnTo>
                    <a:pt x="1416" y="1480"/>
                  </a:lnTo>
                  <a:lnTo>
                    <a:pt x="1416" y="1482"/>
                  </a:lnTo>
                  <a:lnTo>
                    <a:pt x="1419" y="1482"/>
                  </a:lnTo>
                  <a:lnTo>
                    <a:pt x="1421" y="1482"/>
                  </a:lnTo>
                  <a:lnTo>
                    <a:pt x="1423" y="1482"/>
                  </a:lnTo>
                  <a:lnTo>
                    <a:pt x="1425" y="1480"/>
                  </a:lnTo>
                  <a:lnTo>
                    <a:pt x="1425" y="1478"/>
                  </a:lnTo>
                  <a:lnTo>
                    <a:pt x="1425" y="1476"/>
                  </a:lnTo>
                  <a:lnTo>
                    <a:pt x="1427" y="1478"/>
                  </a:lnTo>
                  <a:lnTo>
                    <a:pt x="1429" y="1478"/>
                  </a:lnTo>
                  <a:lnTo>
                    <a:pt x="1431" y="1480"/>
                  </a:lnTo>
                  <a:lnTo>
                    <a:pt x="1433" y="1478"/>
                  </a:lnTo>
                  <a:lnTo>
                    <a:pt x="1435" y="1478"/>
                  </a:lnTo>
                  <a:lnTo>
                    <a:pt x="1437" y="1478"/>
                  </a:lnTo>
                  <a:lnTo>
                    <a:pt x="1435" y="1480"/>
                  </a:lnTo>
                  <a:lnTo>
                    <a:pt x="1435" y="1480"/>
                  </a:lnTo>
                  <a:lnTo>
                    <a:pt x="1431" y="1482"/>
                  </a:lnTo>
                  <a:lnTo>
                    <a:pt x="1429" y="1482"/>
                  </a:lnTo>
                  <a:lnTo>
                    <a:pt x="1427" y="1484"/>
                  </a:lnTo>
                  <a:lnTo>
                    <a:pt x="1427" y="1486"/>
                  </a:lnTo>
                  <a:lnTo>
                    <a:pt x="1425" y="1486"/>
                  </a:lnTo>
                  <a:lnTo>
                    <a:pt x="1425" y="1488"/>
                  </a:lnTo>
                  <a:lnTo>
                    <a:pt x="1423" y="1488"/>
                  </a:lnTo>
                  <a:lnTo>
                    <a:pt x="1421" y="1488"/>
                  </a:lnTo>
                  <a:lnTo>
                    <a:pt x="1421" y="1490"/>
                  </a:lnTo>
                  <a:lnTo>
                    <a:pt x="1419" y="1490"/>
                  </a:lnTo>
                  <a:lnTo>
                    <a:pt x="1416" y="1492"/>
                  </a:lnTo>
                  <a:lnTo>
                    <a:pt x="1412" y="1494"/>
                  </a:lnTo>
                  <a:lnTo>
                    <a:pt x="1412" y="1497"/>
                  </a:lnTo>
                  <a:lnTo>
                    <a:pt x="1412" y="1497"/>
                  </a:lnTo>
                  <a:lnTo>
                    <a:pt x="1414" y="1499"/>
                  </a:lnTo>
                  <a:lnTo>
                    <a:pt x="1416" y="1499"/>
                  </a:lnTo>
                  <a:lnTo>
                    <a:pt x="1416" y="1497"/>
                  </a:lnTo>
                  <a:lnTo>
                    <a:pt x="1419" y="1494"/>
                  </a:lnTo>
                  <a:lnTo>
                    <a:pt x="1421" y="1497"/>
                  </a:lnTo>
                  <a:lnTo>
                    <a:pt x="1421" y="1497"/>
                  </a:lnTo>
                  <a:lnTo>
                    <a:pt x="1421" y="1499"/>
                  </a:lnTo>
                  <a:lnTo>
                    <a:pt x="1425" y="1497"/>
                  </a:lnTo>
                  <a:lnTo>
                    <a:pt x="1427" y="1497"/>
                  </a:lnTo>
                  <a:lnTo>
                    <a:pt x="1427" y="1492"/>
                  </a:lnTo>
                  <a:lnTo>
                    <a:pt x="1429" y="1492"/>
                  </a:lnTo>
                  <a:lnTo>
                    <a:pt x="1429" y="1490"/>
                  </a:lnTo>
                  <a:lnTo>
                    <a:pt x="1429" y="1488"/>
                  </a:lnTo>
                  <a:lnTo>
                    <a:pt x="1431" y="1488"/>
                  </a:lnTo>
                  <a:lnTo>
                    <a:pt x="1433" y="1484"/>
                  </a:lnTo>
                  <a:lnTo>
                    <a:pt x="1435" y="1484"/>
                  </a:lnTo>
                  <a:lnTo>
                    <a:pt x="1437" y="1484"/>
                  </a:lnTo>
                  <a:lnTo>
                    <a:pt x="1440" y="1484"/>
                  </a:lnTo>
                  <a:lnTo>
                    <a:pt x="1437" y="1486"/>
                  </a:lnTo>
                  <a:lnTo>
                    <a:pt x="1440" y="1486"/>
                  </a:lnTo>
                  <a:lnTo>
                    <a:pt x="1442" y="1484"/>
                  </a:lnTo>
                  <a:lnTo>
                    <a:pt x="1444" y="1480"/>
                  </a:lnTo>
                  <a:lnTo>
                    <a:pt x="1446" y="1476"/>
                  </a:lnTo>
                  <a:lnTo>
                    <a:pt x="1446" y="1471"/>
                  </a:lnTo>
                  <a:lnTo>
                    <a:pt x="1446" y="1471"/>
                  </a:lnTo>
                  <a:lnTo>
                    <a:pt x="1448" y="1471"/>
                  </a:lnTo>
                  <a:lnTo>
                    <a:pt x="1448" y="1473"/>
                  </a:lnTo>
                  <a:lnTo>
                    <a:pt x="1450" y="1473"/>
                  </a:lnTo>
                  <a:lnTo>
                    <a:pt x="1450" y="1473"/>
                  </a:lnTo>
                  <a:lnTo>
                    <a:pt x="1452" y="1478"/>
                  </a:lnTo>
                  <a:lnTo>
                    <a:pt x="1450" y="1480"/>
                  </a:lnTo>
                  <a:lnTo>
                    <a:pt x="1450" y="1484"/>
                  </a:lnTo>
                  <a:lnTo>
                    <a:pt x="1452" y="1484"/>
                  </a:lnTo>
                  <a:lnTo>
                    <a:pt x="1450" y="1486"/>
                  </a:lnTo>
                  <a:lnTo>
                    <a:pt x="1448" y="1490"/>
                  </a:lnTo>
                  <a:lnTo>
                    <a:pt x="1446" y="1494"/>
                  </a:lnTo>
                  <a:lnTo>
                    <a:pt x="1446" y="1499"/>
                  </a:lnTo>
                  <a:lnTo>
                    <a:pt x="1444" y="1499"/>
                  </a:lnTo>
                  <a:lnTo>
                    <a:pt x="1444" y="1501"/>
                  </a:lnTo>
                  <a:lnTo>
                    <a:pt x="1446" y="1501"/>
                  </a:lnTo>
                  <a:lnTo>
                    <a:pt x="1448" y="1501"/>
                  </a:lnTo>
                  <a:lnTo>
                    <a:pt x="1452" y="1494"/>
                  </a:lnTo>
                  <a:lnTo>
                    <a:pt x="1452" y="1494"/>
                  </a:lnTo>
                  <a:lnTo>
                    <a:pt x="1456" y="1492"/>
                  </a:lnTo>
                  <a:lnTo>
                    <a:pt x="1456" y="1490"/>
                  </a:lnTo>
                  <a:lnTo>
                    <a:pt x="1459" y="1490"/>
                  </a:lnTo>
                  <a:lnTo>
                    <a:pt x="1461" y="1490"/>
                  </a:lnTo>
                  <a:lnTo>
                    <a:pt x="1461" y="1492"/>
                  </a:lnTo>
                  <a:lnTo>
                    <a:pt x="1459" y="1492"/>
                  </a:lnTo>
                  <a:lnTo>
                    <a:pt x="1454" y="1497"/>
                  </a:lnTo>
                  <a:lnTo>
                    <a:pt x="1454" y="1499"/>
                  </a:lnTo>
                  <a:lnTo>
                    <a:pt x="1454" y="1501"/>
                  </a:lnTo>
                  <a:lnTo>
                    <a:pt x="1456" y="1503"/>
                  </a:lnTo>
                  <a:lnTo>
                    <a:pt x="1456" y="1505"/>
                  </a:lnTo>
                  <a:lnTo>
                    <a:pt x="1459" y="1507"/>
                  </a:lnTo>
                  <a:lnTo>
                    <a:pt x="1459" y="1505"/>
                  </a:lnTo>
                  <a:lnTo>
                    <a:pt x="1461" y="1503"/>
                  </a:lnTo>
                  <a:lnTo>
                    <a:pt x="1461" y="1503"/>
                  </a:lnTo>
                  <a:lnTo>
                    <a:pt x="1463" y="1503"/>
                  </a:lnTo>
                  <a:lnTo>
                    <a:pt x="1463" y="1503"/>
                  </a:lnTo>
                  <a:lnTo>
                    <a:pt x="1463" y="1505"/>
                  </a:lnTo>
                  <a:lnTo>
                    <a:pt x="1465" y="1507"/>
                  </a:lnTo>
                  <a:lnTo>
                    <a:pt x="1467" y="1505"/>
                  </a:lnTo>
                  <a:lnTo>
                    <a:pt x="1467" y="1503"/>
                  </a:lnTo>
                  <a:lnTo>
                    <a:pt x="1469" y="1503"/>
                  </a:lnTo>
                  <a:lnTo>
                    <a:pt x="1469" y="1501"/>
                  </a:lnTo>
                  <a:lnTo>
                    <a:pt x="1469" y="1499"/>
                  </a:lnTo>
                  <a:lnTo>
                    <a:pt x="1471" y="1497"/>
                  </a:lnTo>
                  <a:lnTo>
                    <a:pt x="1471" y="1497"/>
                  </a:lnTo>
                  <a:lnTo>
                    <a:pt x="1471" y="1494"/>
                  </a:lnTo>
                  <a:lnTo>
                    <a:pt x="1471" y="1490"/>
                  </a:lnTo>
                  <a:lnTo>
                    <a:pt x="1473" y="1486"/>
                  </a:lnTo>
                  <a:lnTo>
                    <a:pt x="1475" y="1484"/>
                  </a:lnTo>
                  <a:lnTo>
                    <a:pt x="1475" y="1478"/>
                  </a:lnTo>
                  <a:lnTo>
                    <a:pt x="1475" y="1476"/>
                  </a:lnTo>
                  <a:lnTo>
                    <a:pt x="1475" y="1476"/>
                  </a:lnTo>
                  <a:lnTo>
                    <a:pt x="1475" y="1476"/>
                  </a:lnTo>
                  <a:lnTo>
                    <a:pt x="1473" y="1480"/>
                  </a:lnTo>
                  <a:lnTo>
                    <a:pt x="1471" y="1482"/>
                  </a:lnTo>
                  <a:lnTo>
                    <a:pt x="1469" y="1484"/>
                  </a:lnTo>
                  <a:lnTo>
                    <a:pt x="1467" y="1484"/>
                  </a:lnTo>
                  <a:lnTo>
                    <a:pt x="1465" y="1482"/>
                  </a:lnTo>
                  <a:lnTo>
                    <a:pt x="1465" y="1480"/>
                  </a:lnTo>
                  <a:lnTo>
                    <a:pt x="1465" y="1476"/>
                  </a:lnTo>
                  <a:lnTo>
                    <a:pt x="1469" y="1473"/>
                  </a:lnTo>
                  <a:lnTo>
                    <a:pt x="1469" y="1471"/>
                  </a:lnTo>
                  <a:lnTo>
                    <a:pt x="1473" y="1469"/>
                  </a:lnTo>
                  <a:lnTo>
                    <a:pt x="1473" y="1469"/>
                  </a:lnTo>
                  <a:lnTo>
                    <a:pt x="1475" y="1469"/>
                  </a:lnTo>
                  <a:lnTo>
                    <a:pt x="1475" y="1467"/>
                  </a:lnTo>
                  <a:lnTo>
                    <a:pt x="1473" y="1469"/>
                  </a:lnTo>
                  <a:lnTo>
                    <a:pt x="1471" y="1469"/>
                  </a:lnTo>
                  <a:lnTo>
                    <a:pt x="1469" y="1469"/>
                  </a:lnTo>
                  <a:lnTo>
                    <a:pt x="1467" y="1471"/>
                  </a:lnTo>
                  <a:lnTo>
                    <a:pt x="1465" y="1473"/>
                  </a:lnTo>
                  <a:lnTo>
                    <a:pt x="1463" y="1476"/>
                  </a:lnTo>
                  <a:lnTo>
                    <a:pt x="1461" y="1478"/>
                  </a:lnTo>
                  <a:lnTo>
                    <a:pt x="1459" y="1480"/>
                  </a:lnTo>
                  <a:lnTo>
                    <a:pt x="1459" y="1480"/>
                  </a:lnTo>
                  <a:lnTo>
                    <a:pt x="1454" y="1478"/>
                  </a:lnTo>
                  <a:lnTo>
                    <a:pt x="1454" y="1476"/>
                  </a:lnTo>
                  <a:lnTo>
                    <a:pt x="1454" y="1473"/>
                  </a:lnTo>
                  <a:lnTo>
                    <a:pt x="1454" y="1471"/>
                  </a:lnTo>
                  <a:lnTo>
                    <a:pt x="1454" y="1473"/>
                  </a:lnTo>
                  <a:lnTo>
                    <a:pt x="1456" y="1473"/>
                  </a:lnTo>
                  <a:lnTo>
                    <a:pt x="1459" y="1469"/>
                  </a:lnTo>
                  <a:lnTo>
                    <a:pt x="1456" y="1469"/>
                  </a:lnTo>
                  <a:lnTo>
                    <a:pt x="1454" y="1469"/>
                  </a:lnTo>
                  <a:lnTo>
                    <a:pt x="1456" y="1469"/>
                  </a:lnTo>
                  <a:lnTo>
                    <a:pt x="1459" y="1469"/>
                  </a:lnTo>
                  <a:lnTo>
                    <a:pt x="1456" y="1469"/>
                  </a:lnTo>
                  <a:lnTo>
                    <a:pt x="1454" y="1467"/>
                  </a:lnTo>
                  <a:lnTo>
                    <a:pt x="1454" y="1465"/>
                  </a:lnTo>
                  <a:lnTo>
                    <a:pt x="1454" y="1465"/>
                  </a:lnTo>
                  <a:lnTo>
                    <a:pt x="1459" y="1465"/>
                  </a:lnTo>
                  <a:lnTo>
                    <a:pt x="1461" y="1463"/>
                  </a:lnTo>
                  <a:lnTo>
                    <a:pt x="1463" y="1461"/>
                  </a:lnTo>
                  <a:lnTo>
                    <a:pt x="1465" y="1457"/>
                  </a:lnTo>
                  <a:lnTo>
                    <a:pt x="1467" y="1457"/>
                  </a:lnTo>
                  <a:lnTo>
                    <a:pt x="1467" y="1459"/>
                  </a:lnTo>
                  <a:lnTo>
                    <a:pt x="1471" y="1457"/>
                  </a:lnTo>
                  <a:lnTo>
                    <a:pt x="1473" y="1454"/>
                  </a:lnTo>
                  <a:lnTo>
                    <a:pt x="1473" y="1450"/>
                  </a:lnTo>
                  <a:lnTo>
                    <a:pt x="1471" y="1448"/>
                  </a:lnTo>
                  <a:lnTo>
                    <a:pt x="1469" y="1452"/>
                  </a:lnTo>
                  <a:lnTo>
                    <a:pt x="1467" y="1452"/>
                  </a:lnTo>
                  <a:lnTo>
                    <a:pt x="1467" y="1452"/>
                  </a:lnTo>
                  <a:lnTo>
                    <a:pt x="1465" y="1452"/>
                  </a:lnTo>
                  <a:lnTo>
                    <a:pt x="1465" y="1452"/>
                  </a:lnTo>
                  <a:lnTo>
                    <a:pt x="1465" y="1457"/>
                  </a:lnTo>
                  <a:lnTo>
                    <a:pt x="1463" y="1457"/>
                  </a:lnTo>
                  <a:lnTo>
                    <a:pt x="1461" y="1457"/>
                  </a:lnTo>
                  <a:lnTo>
                    <a:pt x="1459" y="1459"/>
                  </a:lnTo>
                  <a:lnTo>
                    <a:pt x="1456" y="1459"/>
                  </a:lnTo>
                  <a:lnTo>
                    <a:pt x="1456" y="1461"/>
                  </a:lnTo>
                  <a:lnTo>
                    <a:pt x="1454" y="1463"/>
                  </a:lnTo>
                  <a:lnTo>
                    <a:pt x="1456" y="1461"/>
                  </a:lnTo>
                  <a:lnTo>
                    <a:pt x="1456" y="1459"/>
                  </a:lnTo>
                  <a:lnTo>
                    <a:pt x="1454" y="1459"/>
                  </a:lnTo>
                  <a:lnTo>
                    <a:pt x="1452" y="1459"/>
                  </a:lnTo>
                  <a:lnTo>
                    <a:pt x="1454" y="1459"/>
                  </a:lnTo>
                  <a:lnTo>
                    <a:pt x="1456" y="1457"/>
                  </a:lnTo>
                  <a:lnTo>
                    <a:pt x="1456" y="1454"/>
                  </a:lnTo>
                  <a:lnTo>
                    <a:pt x="1456" y="1454"/>
                  </a:lnTo>
                  <a:lnTo>
                    <a:pt x="1459" y="1452"/>
                  </a:lnTo>
                  <a:lnTo>
                    <a:pt x="1459" y="1450"/>
                  </a:lnTo>
                  <a:lnTo>
                    <a:pt x="1456" y="1448"/>
                  </a:lnTo>
                  <a:lnTo>
                    <a:pt x="1456" y="1450"/>
                  </a:lnTo>
                  <a:lnTo>
                    <a:pt x="1456" y="1448"/>
                  </a:lnTo>
                  <a:lnTo>
                    <a:pt x="1456" y="1446"/>
                  </a:lnTo>
                  <a:lnTo>
                    <a:pt x="1456" y="1446"/>
                  </a:lnTo>
                  <a:lnTo>
                    <a:pt x="1452" y="1446"/>
                  </a:lnTo>
                  <a:lnTo>
                    <a:pt x="1450" y="1446"/>
                  </a:lnTo>
                  <a:lnTo>
                    <a:pt x="1452" y="1446"/>
                  </a:lnTo>
                  <a:lnTo>
                    <a:pt x="1454" y="1446"/>
                  </a:lnTo>
                  <a:lnTo>
                    <a:pt x="1459" y="1444"/>
                  </a:lnTo>
                  <a:lnTo>
                    <a:pt x="1461" y="1444"/>
                  </a:lnTo>
                  <a:lnTo>
                    <a:pt x="1461" y="1442"/>
                  </a:lnTo>
                  <a:lnTo>
                    <a:pt x="1463" y="1442"/>
                  </a:lnTo>
                  <a:lnTo>
                    <a:pt x="1465" y="1440"/>
                  </a:lnTo>
                  <a:lnTo>
                    <a:pt x="1465" y="1438"/>
                  </a:lnTo>
                  <a:lnTo>
                    <a:pt x="1467" y="1435"/>
                  </a:lnTo>
                  <a:lnTo>
                    <a:pt x="1467" y="1435"/>
                  </a:lnTo>
                  <a:lnTo>
                    <a:pt x="1465" y="1433"/>
                  </a:lnTo>
                  <a:lnTo>
                    <a:pt x="1461" y="1429"/>
                  </a:lnTo>
                  <a:lnTo>
                    <a:pt x="1459" y="1429"/>
                  </a:lnTo>
                  <a:lnTo>
                    <a:pt x="1454" y="1431"/>
                  </a:lnTo>
                  <a:lnTo>
                    <a:pt x="1454" y="1431"/>
                  </a:lnTo>
                  <a:lnTo>
                    <a:pt x="1452" y="1431"/>
                  </a:lnTo>
                  <a:lnTo>
                    <a:pt x="1452" y="1435"/>
                  </a:lnTo>
                  <a:lnTo>
                    <a:pt x="1450" y="1438"/>
                  </a:lnTo>
                  <a:lnTo>
                    <a:pt x="1448" y="1440"/>
                  </a:lnTo>
                  <a:lnTo>
                    <a:pt x="1450" y="1438"/>
                  </a:lnTo>
                  <a:lnTo>
                    <a:pt x="1450" y="1435"/>
                  </a:lnTo>
                  <a:lnTo>
                    <a:pt x="1450" y="1433"/>
                  </a:lnTo>
                  <a:lnTo>
                    <a:pt x="1450" y="1431"/>
                  </a:lnTo>
                  <a:lnTo>
                    <a:pt x="1452" y="1429"/>
                  </a:lnTo>
                  <a:lnTo>
                    <a:pt x="1450" y="1429"/>
                  </a:lnTo>
                  <a:lnTo>
                    <a:pt x="1448" y="1431"/>
                  </a:lnTo>
                  <a:lnTo>
                    <a:pt x="1446" y="1433"/>
                  </a:lnTo>
                  <a:lnTo>
                    <a:pt x="1444" y="1433"/>
                  </a:lnTo>
                  <a:lnTo>
                    <a:pt x="1444" y="1433"/>
                  </a:lnTo>
                  <a:lnTo>
                    <a:pt x="1442" y="1433"/>
                  </a:lnTo>
                  <a:lnTo>
                    <a:pt x="1440" y="1435"/>
                  </a:lnTo>
                  <a:lnTo>
                    <a:pt x="1440" y="1433"/>
                  </a:lnTo>
                  <a:lnTo>
                    <a:pt x="1437" y="1435"/>
                  </a:lnTo>
                  <a:lnTo>
                    <a:pt x="1435" y="1440"/>
                  </a:lnTo>
                  <a:lnTo>
                    <a:pt x="1433" y="1442"/>
                  </a:lnTo>
                  <a:lnTo>
                    <a:pt x="1435" y="1440"/>
                  </a:lnTo>
                  <a:lnTo>
                    <a:pt x="1435" y="1433"/>
                  </a:lnTo>
                  <a:lnTo>
                    <a:pt x="1437" y="1431"/>
                  </a:lnTo>
                  <a:lnTo>
                    <a:pt x="1437" y="1431"/>
                  </a:lnTo>
                  <a:lnTo>
                    <a:pt x="1435" y="1431"/>
                  </a:lnTo>
                  <a:lnTo>
                    <a:pt x="1433" y="1433"/>
                  </a:lnTo>
                  <a:lnTo>
                    <a:pt x="1431" y="1435"/>
                  </a:lnTo>
                  <a:lnTo>
                    <a:pt x="1431" y="1433"/>
                  </a:lnTo>
                  <a:lnTo>
                    <a:pt x="1433" y="1433"/>
                  </a:lnTo>
                  <a:lnTo>
                    <a:pt x="1433" y="1431"/>
                  </a:lnTo>
                  <a:lnTo>
                    <a:pt x="1433" y="1429"/>
                  </a:lnTo>
                  <a:lnTo>
                    <a:pt x="1431" y="1431"/>
                  </a:lnTo>
                  <a:lnTo>
                    <a:pt x="1427" y="1433"/>
                  </a:lnTo>
                  <a:lnTo>
                    <a:pt x="1425" y="1433"/>
                  </a:lnTo>
                  <a:lnTo>
                    <a:pt x="1425" y="1429"/>
                  </a:lnTo>
                  <a:lnTo>
                    <a:pt x="1425" y="1429"/>
                  </a:lnTo>
                  <a:lnTo>
                    <a:pt x="1421" y="1431"/>
                  </a:lnTo>
                  <a:lnTo>
                    <a:pt x="1419" y="1431"/>
                  </a:lnTo>
                  <a:lnTo>
                    <a:pt x="1419" y="1431"/>
                  </a:lnTo>
                  <a:lnTo>
                    <a:pt x="1423" y="1429"/>
                  </a:lnTo>
                  <a:lnTo>
                    <a:pt x="1425" y="1425"/>
                  </a:lnTo>
                  <a:lnTo>
                    <a:pt x="1425" y="1423"/>
                  </a:lnTo>
                  <a:lnTo>
                    <a:pt x="1425" y="1423"/>
                  </a:lnTo>
                  <a:lnTo>
                    <a:pt x="1423" y="1423"/>
                  </a:lnTo>
                  <a:lnTo>
                    <a:pt x="1421" y="1425"/>
                  </a:lnTo>
                  <a:lnTo>
                    <a:pt x="1421" y="1423"/>
                  </a:lnTo>
                  <a:lnTo>
                    <a:pt x="1425" y="1421"/>
                  </a:lnTo>
                  <a:lnTo>
                    <a:pt x="1427" y="1421"/>
                  </a:lnTo>
                  <a:lnTo>
                    <a:pt x="1429" y="1419"/>
                  </a:lnTo>
                  <a:lnTo>
                    <a:pt x="1431" y="1419"/>
                  </a:lnTo>
                  <a:lnTo>
                    <a:pt x="1433" y="1416"/>
                  </a:lnTo>
                  <a:lnTo>
                    <a:pt x="1433" y="1414"/>
                  </a:lnTo>
                  <a:lnTo>
                    <a:pt x="1433" y="1414"/>
                  </a:lnTo>
                  <a:lnTo>
                    <a:pt x="1429" y="1416"/>
                  </a:lnTo>
                  <a:lnTo>
                    <a:pt x="1427" y="1416"/>
                  </a:lnTo>
                  <a:lnTo>
                    <a:pt x="1425" y="1414"/>
                  </a:lnTo>
                  <a:lnTo>
                    <a:pt x="1423" y="1414"/>
                  </a:lnTo>
                  <a:lnTo>
                    <a:pt x="1421" y="1414"/>
                  </a:lnTo>
                  <a:lnTo>
                    <a:pt x="1423" y="1412"/>
                  </a:lnTo>
                  <a:lnTo>
                    <a:pt x="1425" y="1410"/>
                  </a:lnTo>
                  <a:lnTo>
                    <a:pt x="1423" y="1410"/>
                  </a:lnTo>
                  <a:lnTo>
                    <a:pt x="1421" y="1410"/>
                  </a:lnTo>
                  <a:lnTo>
                    <a:pt x="1419" y="1412"/>
                  </a:lnTo>
                  <a:lnTo>
                    <a:pt x="1419" y="1414"/>
                  </a:lnTo>
                  <a:lnTo>
                    <a:pt x="1414" y="1416"/>
                  </a:lnTo>
                  <a:lnTo>
                    <a:pt x="1412" y="1419"/>
                  </a:lnTo>
                  <a:lnTo>
                    <a:pt x="1412" y="1421"/>
                  </a:lnTo>
                  <a:lnTo>
                    <a:pt x="1410" y="1423"/>
                  </a:lnTo>
                  <a:lnTo>
                    <a:pt x="1408" y="1425"/>
                  </a:lnTo>
                  <a:lnTo>
                    <a:pt x="1408" y="1421"/>
                  </a:lnTo>
                  <a:lnTo>
                    <a:pt x="1408" y="1419"/>
                  </a:lnTo>
                  <a:lnTo>
                    <a:pt x="1410" y="1416"/>
                  </a:lnTo>
                  <a:lnTo>
                    <a:pt x="1410" y="1414"/>
                  </a:lnTo>
                  <a:lnTo>
                    <a:pt x="1412" y="1410"/>
                  </a:lnTo>
                  <a:lnTo>
                    <a:pt x="1414" y="1408"/>
                  </a:lnTo>
                  <a:lnTo>
                    <a:pt x="1414" y="1406"/>
                  </a:lnTo>
                  <a:lnTo>
                    <a:pt x="1416" y="1406"/>
                  </a:lnTo>
                  <a:lnTo>
                    <a:pt x="1416" y="1404"/>
                  </a:lnTo>
                  <a:lnTo>
                    <a:pt x="1419" y="1400"/>
                  </a:lnTo>
                  <a:lnTo>
                    <a:pt x="1421" y="1400"/>
                  </a:lnTo>
                  <a:lnTo>
                    <a:pt x="1423" y="1398"/>
                  </a:lnTo>
                  <a:lnTo>
                    <a:pt x="1425" y="1395"/>
                  </a:lnTo>
                  <a:lnTo>
                    <a:pt x="1425" y="1395"/>
                  </a:lnTo>
                  <a:lnTo>
                    <a:pt x="1425" y="1393"/>
                  </a:lnTo>
                  <a:lnTo>
                    <a:pt x="1427" y="1391"/>
                  </a:lnTo>
                  <a:lnTo>
                    <a:pt x="1427" y="1389"/>
                  </a:lnTo>
                  <a:lnTo>
                    <a:pt x="1427" y="1391"/>
                  </a:lnTo>
                  <a:lnTo>
                    <a:pt x="1427" y="1393"/>
                  </a:lnTo>
                  <a:lnTo>
                    <a:pt x="1427" y="1393"/>
                  </a:lnTo>
                  <a:lnTo>
                    <a:pt x="1429" y="1391"/>
                  </a:lnTo>
                  <a:lnTo>
                    <a:pt x="1433" y="1387"/>
                  </a:lnTo>
                  <a:lnTo>
                    <a:pt x="1435" y="1385"/>
                  </a:lnTo>
                  <a:lnTo>
                    <a:pt x="1433" y="1383"/>
                  </a:lnTo>
                  <a:lnTo>
                    <a:pt x="1431" y="1383"/>
                  </a:lnTo>
                  <a:lnTo>
                    <a:pt x="1431" y="1385"/>
                  </a:lnTo>
                  <a:lnTo>
                    <a:pt x="1429" y="1381"/>
                  </a:lnTo>
                  <a:lnTo>
                    <a:pt x="1429" y="1381"/>
                  </a:lnTo>
                  <a:lnTo>
                    <a:pt x="1429" y="1379"/>
                  </a:lnTo>
                  <a:lnTo>
                    <a:pt x="1431" y="1379"/>
                  </a:lnTo>
                  <a:lnTo>
                    <a:pt x="1435" y="1379"/>
                  </a:lnTo>
                  <a:lnTo>
                    <a:pt x="1437" y="1381"/>
                  </a:lnTo>
                  <a:lnTo>
                    <a:pt x="1440" y="1379"/>
                  </a:lnTo>
                  <a:lnTo>
                    <a:pt x="1440" y="1376"/>
                  </a:lnTo>
                  <a:lnTo>
                    <a:pt x="1440" y="1372"/>
                  </a:lnTo>
                  <a:lnTo>
                    <a:pt x="1437" y="1372"/>
                  </a:lnTo>
                  <a:lnTo>
                    <a:pt x="1435" y="1372"/>
                  </a:lnTo>
                  <a:lnTo>
                    <a:pt x="1435" y="1374"/>
                  </a:lnTo>
                  <a:lnTo>
                    <a:pt x="1433" y="1374"/>
                  </a:lnTo>
                  <a:lnTo>
                    <a:pt x="1433" y="1372"/>
                  </a:lnTo>
                  <a:lnTo>
                    <a:pt x="1433" y="1370"/>
                  </a:lnTo>
                  <a:lnTo>
                    <a:pt x="1431" y="1372"/>
                  </a:lnTo>
                  <a:lnTo>
                    <a:pt x="1429" y="1374"/>
                  </a:lnTo>
                  <a:lnTo>
                    <a:pt x="1427" y="1374"/>
                  </a:lnTo>
                  <a:lnTo>
                    <a:pt x="1427" y="1376"/>
                  </a:lnTo>
                  <a:lnTo>
                    <a:pt x="1425" y="1379"/>
                  </a:lnTo>
                  <a:lnTo>
                    <a:pt x="1421" y="1379"/>
                  </a:lnTo>
                  <a:lnTo>
                    <a:pt x="1419" y="1381"/>
                  </a:lnTo>
                  <a:lnTo>
                    <a:pt x="1414" y="1383"/>
                  </a:lnTo>
                  <a:lnTo>
                    <a:pt x="1414" y="1385"/>
                  </a:lnTo>
                  <a:lnTo>
                    <a:pt x="1412" y="1387"/>
                  </a:lnTo>
                  <a:lnTo>
                    <a:pt x="1410" y="1385"/>
                  </a:lnTo>
                  <a:lnTo>
                    <a:pt x="1410" y="1387"/>
                  </a:lnTo>
                  <a:lnTo>
                    <a:pt x="1410" y="1387"/>
                  </a:lnTo>
                  <a:lnTo>
                    <a:pt x="1410" y="1389"/>
                  </a:lnTo>
                  <a:lnTo>
                    <a:pt x="1410" y="1389"/>
                  </a:lnTo>
                  <a:close/>
                  <a:moveTo>
                    <a:pt x="1284" y="1427"/>
                  </a:moveTo>
                  <a:lnTo>
                    <a:pt x="1286" y="1427"/>
                  </a:lnTo>
                  <a:lnTo>
                    <a:pt x="1292" y="1431"/>
                  </a:lnTo>
                  <a:lnTo>
                    <a:pt x="1298" y="1431"/>
                  </a:lnTo>
                  <a:lnTo>
                    <a:pt x="1303" y="1433"/>
                  </a:lnTo>
                  <a:lnTo>
                    <a:pt x="1305" y="1435"/>
                  </a:lnTo>
                  <a:lnTo>
                    <a:pt x="1307" y="1435"/>
                  </a:lnTo>
                  <a:lnTo>
                    <a:pt x="1311" y="1438"/>
                  </a:lnTo>
                  <a:lnTo>
                    <a:pt x="1315" y="1435"/>
                  </a:lnTo>
                  <a:lnTo>
                    <a:pt x="1317" y="1433"/>
                  </a:lnTo>
                  <a:lnTo>
                    <a:pt x="1315" y="1431"/>
                  </a:lnTo>
                  <a:lnTo>
                    <a:pt x="1313" y="1429"/>
                  </a:lnTo>
                  <a:lnTo>
                    <a:pt x="1311" y="1427"/>
                  </a:lnTo>
                  <a:lnTo>
                    <a:pt x="1309" y="1427"/>
                  </a:lnTo>
                  <a:lnTo>
                    <a:pt x="1305" y="1423"/>
                  </a:lnTo>
                  <a:lnTo>
                    <a:pt x="1300" y="1421"/>
                  </a:lnTo>
                  <a:lnTo>
                    <a:pt x="1298" y="1419"/>
                  </a:lnTo>
                  <a:lnTo>
                    <a:pt x="1296" y="1414"/>
                  </a:lnTo>
                  <a:lnTo>
                    <a:pt x="1290" y="1414"/>
                  </a:lnTo>
                  <a:lnTo>
                    <a:pt x="1286" y="1412"/>
                  </a:lnTo>
                  <a:lnTo>
                    <a:pt x="1275" y="1410"/>
                  </a:lnTo>
                  <a:lnTo>
                    <a:pt x="1273" y="1408"/>
                  </a:lnTo>
                  <a:lnTo>
                    <a:pt x="1269" y="1410"/>
                  </a:lnTo>
                  <a:lnTo>
                    <a:pt x="1271" y="1414"/>
                  </a:lnTo>
                  <a:lnTo>
                    <a:pt x="1275" y="1416"/>
                  </a:lnTo>
                  <a:lnTo>
                    <a:pt x="1282" y="1421"/>
                  </a:lnTo>
                  <a:lnTo>
                    <a:pt x="1282" y="1425"/>
                  </a:lnTo>
                  <a:lnTo>
                    <a:pt x="1284" y="1427"/>
                  </a:lnTo>
                  <a:lnTo>
                    <a:pt x="1284" y="1427"/>
                  </a:lnTo>
                  <a:close/>
                  <a:moveTo>
                    <a:pt x="1284" y="1518"/>
                  </a:moveTo>
                  <a:lnTo>
                    <a:pt x="1279" y="1516"/>
                  </a:lnTo>
                  <a:lnTo>
                    <a:pt x="1279" y="1511"/>
                  </a:lnTo>
                  <a:lnTo>
                    <a:pt x="1269" y="1509"/>
                  </a:lnTo>
                  <a:lnTo>
                    <a:pt x="1267" y="1509"/>
                  </a:lnTo>
                  <a:lnTo>
                    <a:pt x="1267" y="1507"/>
                  </a:lnTo>
                  <a:lnTo>
                    <a:pt x="1265" y="1505"/>
                  </a:lnTo>
                  <a:lnTo>
                    <a:pt x="1263" y="1505"/>
                  </a:lnTo>
                  <a:lnTo>
                    <a:pt x="1263" y="1501"/>
                  </a:lnTo>
                  <a:lnTo>
                    <a:pt x="1260" y="1501"/>
                  </a:lnTo>
                  <a:lnTo>
                    <a:pt x="1260" y="1499"/>
                  </a:lnTo>
                  <a:lnTo>
                    <a:pt x="1258" y="1497"/>
                  </a:lnTo>
                  <a:lnTo>
                    <a:pt x="1256" y="1497"/>
                  </a:lnTo>
                  <a:lnTo>
                    <a:pt x="1254" y="1494"/>
                  </a:lnTo>
                  <a:lnTo>
                    <a:pt x="1256" y="1492"/>
                  </a:lnTo>
                  <a:lnTo>
                    <a:pt x="1263" y="1486"/>
                  </a:lnTo>
                  <a:lnTo>
                    <a:pt x="1265" y="1490"/>
                  </a:lnTo>
                  <a:lnTo>
                    <a:pt x="1263" y="1492"/>
                  </a:lnTo>
                  <a:lnTo>
                    <a:pt x="1263" y="1494"/>
                  </a:lnTo>
                  <a:lnTo>
                    <a:pt x="1263" y="1497"/>
                  </a:lnTo>
                  <a:lnTo>
                    <a:pt x="1263" y="1499"/>
                  </a:lnTo>
                  <a:lnTo>
                    <a:pt x="1267" y="1501"/>
                  </a:lnTo>
                  <a:lnTo>
                    <a:pt x="1267" y="1499"/>
                  </a:lnTo>
                  <a:lnTo>
                    <a:pt x="1269" y="1499"/>
                  </a:lnTo>
                  <a:lnTo>
                    <a:pt x="1275" y="1503"/>
                  </a:lnTo>
                  <a:lnTo>
                    <a:pt x="1277" y="1503"/>
                  </a:lnTo>
                  <a:lnTo>
                    <a:pt x="1279" y="1505"/>
                  </a:lnTo>
                  <a:lnTo>
                    <a:pt x="1284" y="1505"/>
                  </a:lnTo>
                  <a:lnTo>
                    <a:pt x="1286" y="1503"/>
                  </a:lnTo>
                  <a:lnTo>
                    <a:pt x="1290" y="1503"/>
                  </a:lnTo>
                  <a:lnTo>
                    <a:pt x="1296" y="1503"/>
                  </a:lnTo>
                  <a:lnTo>
                    <a:pt x="1294" y="1505"/>
                  </a:lnTo>
                  <a:lnTo>
                    <a:pt x="1290" y="1505"/>
                  </a:lnTo>
                  <a:lnTo>
                    <a:pt x="1288" y="1509"/>
                  </a:lnTo>
                  <a:lnTo>
                    <a:pt x="1288" y="1511"/>
                  </a:lnTo>
                  <a:lnTo>
                    <a:pt x="1288" y="1516"/>
                  </a:lnTo>
                  <a:lnTo>
                    <a:pt x="1284" y="1518"/>
                  </a:lnTo>
                  <a:lnTo>
                    <a:pt x="1284" y="1518"/>
                  </a:lnTo>
                  <a:close/>
                  <a:moveTo>
                    <a:pt x="1313" y="1530"/>
                  </a:moveTo>
                  <a:lnTo>
                    <a:pt x="1311" y="1528"/>
                  </a:lnTo>
                  <a:lnTo>
                    <a:pt x="1305" y="1524"/>
                  </a:lnTo>
                  <a:lnTo>
                    <a:pt x="1305" y="1520"/>
                  </a:lnTo>
                  <a:lnTo>
                    <a:pt x="1305" y="1518"/>
                  </a:lnTo>
                  <a:lnTo>
                    <a:pt x="1305" y="1513"/>
                  </a:lnTo>
                  <a:lnTo>
                    <a:pt x="1311" y="1511"/>
                  </a:lnTo>
                  <a:lnTo>
                    <a:pt x="1315" y="1505"/>
                  </a:lnTo>
                  <a:lnTo>
                    <a:pt x="1317" y="1503"/>
                  </a:lnTo>
                  <a:lnTo>
                    <a:pt x="1319" y="1499"/>
                  </a:lnTo>
                  <a:lnTo>
                    <a:pt x="1324" y="1494"/>
                  </a:lnTo>
                  <a:lnTo>
                    <a:pt x="1326" y="1492"/>
                  </a:lnTo>
                  <a:lnTo>
                    <a:pt x="1328" y="1490"/>
                  </a:lnTo>
                  <a:lnTo>
                    <a:pt x="1328" y="1492"/>
                  </a:lnTo>
                  <a:lnTo>
                    <a:pt x="1326" y="1497"/>
                  </a:lnTo>
                  <a:lnTo>
                    <a:pt x="1330" y="1497"/>
                  </a:lnTo>
                  <a:lnTo>
                    <a:pt x="1330" y="1499"/>
                  </a:lnTo>
                  <a:lnTo>
                    <a:pt x="1326" y="1505"/>
                  </a:lnTo>
                  <a:lnTo>
                    <a:pt x="1324" y="1509"/>
                  </a:lnTo>
                  <a:lnTo>
                    <a:pt x="1328" y="1509"/>
                  </a:lnTo>
                  <a:lnTo>
                    <a:pt x="1330" y="1513"/>
                  </a:lnTo>
                  <a:lnTo>
                    <a:pt x="1328" y="1516"/>
                  </a:lnTo>
                  <a:lnTo>
                    <a:pt x="1328" y="1518"/>
                  </a:lnTo>
                  <a:lnTo>
                    <a:pt x="1330" y="1516"/>
                  </a:lnTo>
                  <a:lnTo>
                    <a:pt x="1330" y="1511"/>
                  </a:lnTo>
                  <a:lnTo>
                    <a:pt x="1334" y="1511"/>
                  </a:lnTo>
                  <a:lnTo>
                    <a:pt x="1336" y="1513"/>
                  </a:lnTo>
                  <a:lnTo>
                    <a:pt x="1338" y="1518"/>
                  </a:lnTo>
                  <a:lnTo>
                    <a:pt x="1338" y="1520"/>
                  </a:lnTo>
                  <a:lnTo>
                    <a:pt x="1334" y="1520"/>
                  </a:lnTo>
                  <a:lnTo>
                    <a:pt x="1332" y="1522"/>
                  </a:lnTo>
                  <a:lnTo>
                    <a:pt x="1328" y="1522"/>
                  </a:lnTo>
                  <a:lnTo>
                    <a:pt x="1322" y="1528"/>
                  </a:lnTo>
                  <a:lnTo>
                    <a:pt x="1317" y="1528"/>
                  </a:lnTo>
                  <a:lnTo>
                    <a:pt x="1317" y="1526"/>
                  </a:lnTo>
                  <a:lnTo>
                    <a:pt x="1315" y="1526"/>
                  </a:lnTo>
                  <a:lnTo>
                    <a:pt x="1315" y="1530"/>
                  </a:lnTo>
                  <a:lnTo>
                    <a:pt x="1313" y="1530"/>
                  </a:lnTo>
                  <a:lnTo>
                    <a:pt x="1313" y="1530"/>
                  </a:lnTo>
                  <a:close/>
                  <a:moveTo>
                    <a:pt x="1005" y="1290"/>
                  </a:moveTo>
                  <a:lnTo>
                    <a:pt x="1005" y="1294"/>
                  </a:lnTo>
                  <a:lnTo>
                    <a:pt x="1005" y="1294"/>
                  </a:lnTo>
                  <a:lnTo>
                    <a:pt x="1008" y="1294"/>
                  </a:lnTo>
                  <a:lnTo>
                    <a:pt x="1008" y="1288"/>
                  </a:lnTo>
                  <a:lnTo>
                    <a:pt x="1005" y="1290"/>
                  </a:lnTo>
                  <a:lnTo>
                    <a:pt x="1005" y="1290"/>
                  </a:lnTo>
                  <a:lnTo>
                    <a:pt x="1005" y="1290"/>
                  </a:lnTo>
                  <a:close/>
                  <a:moveTo>
                    <a:pt x="1003" y="1334"/>
                  </a:moveTo>
                  <a:lnTo>
                    <a:pt x="1005" y="1332"/>
                  </a:lnTo>
                  <a:lnTo>
                    <a:pt x="1008" y="1330"/>
                  </a:lnTo>
                  <a:lnTo>
                    <a:pt x="1010" y="1330"/>
                  </a:lnTo>
                  <a:lnTo>
                    <a:pt x="1010" y="1332"/>
                  </a:lnTo>
                  <a:lnTo>
                    <a:pt x="1005" y="1334"/>
                  </a:lnTo>
                  <a:lnTo>
                    <a:pt x="1003" y="1334"/>
                  </a:lnTo>
                  <a:lnTo>
                    <a:pt x="1003" y="1334"/>
                  </a:lnTo>
                  <a:close/>
                  <a:moveTo>
                    <a:pt x="967" y="1303"/>
                  </a:moveTo>
                  <a:lnTo>
                    <a:pt x="972" y="1298"/>
                  </a:lnTo>
                  <a:lnTo>
                    <a:pt x="974" y="1298"/>
                  </a:lnTo>
                  <a:lnTo>
                    <a:pt x="974" y="1296"/>
                  </a:lnTo>
                  <a:lnTo>
                    <a:pt x="976" y="1294"/>
                  </a:lnTo>
                  <a:lnTo>
                    <a:pt x="980" y="1294"/>
                  </a:lnTo>
                  <a:lnTo>
                    <a:pt x="982" y="1296"/>
                  </a:lnTo>
                  <a:lnTo>
                    <a:pt x="984" y="1296"/>
                  </a:lnTo>
                  <a:lnTo>
                    <a:pt x="989" y="1298"/>
                  </a:lnTo>
                  <a:lnTo>
                    <a:pt x="991" y="1303"/>
                  </a:lnTo>
                  <a:lnTo>
                    <a:pt x="991" y="1305"/>
                  </a:lnTo>
                  <a:lnTo>
                    <a:pt x="991" y="1309"/>
                  </a:lnTo>
                  <a:lnTo>
                    <a:pt x="980" y="1307"/>
                  </a:lnTo>
                  <a:lnTo>
                    <a:pt x="978" y="1305"/>
                  </a:lnTo>
                  <a:lnTo>
                    <a:pt x="974" y="1305"/>
                  </a:lnTo>
                  <a:lnTo>
                    <a:pt x="974" y="1307"/>
                  </a:lnTo>
                  <a:lnTo>
                    <a:pt x="974" y="1309"/>
                  </a:lnTo>
                  <a:lnTo>
                    <a:pt x="972" y="1307"/>
                  </a:lnTo>
                  <a:lnTo>
                    <a:pt x="972" y="1305"/>
                  </a:lnTo>
                  <a:lnTo>
                    <a:pt x="967" y="1305"/>
                  </a:lnTo>
                  <a:lnTo>
                    <a:pt x="967" y="1303"/>
                  </a:lnTo>
                  <a:lnTo>
                    <a:pt x="967" y="1303"/>
                  </a:lnTo>
                  <a:close/>
                  <a:moveTo>
                    <a:pt x="152" y="1320"/>
                  </a:moveTo>
                  <a:lnTo>
                    <a:pt x="156" y="1322"/>
                  </a:lnTo>
                  <a:lnTo>
                    <a:pt x="160" y="1328"/>
                  </a:lnTo>
                  <a:lnTo>
                    <a:pt x="158" y="1330"/>
                  </a:lnTo>
                  <a:lnTo>
                    <a:pt x="152" y="1324"/>
                  </a:lnTo>
                  <a:lnTo>
                    <a:pt x="152" y="1320"/>
                  </a:lnTo>
                  <a:lnTo>
                    <a:pt x="152" y="1320"/>
                  </a:lnTo>
                  <a:close/>
                  <a:moveTo>
                    <a:pt x="145" y="1311"/>
                  </a:moveTo>
                  <a:lnTo>
                    <a:pt x="143" y="1305"/>
                  </a:lnTo>
                  <a:lnTo>
                    <a:pt x="145" y="1303"/>
                  </a:lnTo>
                  <a:lnTo>
                    <a:pt x="145" y="1311"/>
                  </a:lnTo>
                  <a:lnTo>
                    <a:pt x="145" y="1311"/>
                  </a:lnTo>
                  <a:close/>
                  <a:moveTo>
                    <a:pt x="122" y="1290"/>
                  </a:moveTo>
                  <a:lnTo>
                    <a:pt x="129" y="1294"/>
                  </a:lnTo>
                  <a:lnTo>
                    <a:pt x="129" y="1290"/>
                  </a:lnTo>
                  <a:lnTo>
                    <a:pt x="122" y="1290"/>
                  </a:lnTo>
                  <a:lnTo>
                    <a:pt x="122" y="1290"/>
                  </a:lnTo>
                  <a:close/>
                  <a:moveTo>
                    <a:pt x="89" y="1277"/>
                  </a:moveTo>
                  <a:lnTo>
                    <a:pt x="91" y="1282"/>
                  </a:lnTo>
                  <a:lnTo>
                    <a:pt x="93" y="1282"/>
                  </a:lnTo>
                  <a:lnTo>
                    <a:pt x="95" y="1288"/>
                  </a:lnTo>
                  <a:lnTo>
                    <a:pt x="103" y="1288"/>
                  </a:lnTo>
                  <a:lnTo>
                    <a:pt x="101" y="1290"/>
                  </a:lnTo>
                  <a:lnTo>
                    <a:pt x="95" y="1290"/>
                  </a:lnTo>
                  <a:lnTo>
                    <a:pt x="93" y="1294"/>
                  </a:lnTo>
                  <a:lnTo>
                    <a:pt x="95" y="1296"/>
                  </a:lnTo>
                  <a:lnTo>
                    <a:pt x="93" y="1301"/>
                  </a:lnTo>
                  <a:lnTo>
                    <a:pt x="93" y="1303"/>
                  </a:lnTo>
                  <a:lnTo>
                    <a:pt x="99" y="1301"/>
                  </a:lnTo>
                  <a:lnTo>
                    <a:pt x="99" y="1305"/>
                  </a:lnTo>
                  <a:lnTo>
                    <a:pt x="103" y="1305"/>
                  </a:lnTo>
                  <a:lnTo>
                    <a:pt x="103" y="1307"/>
                  </a:lnTo>
                  <a:lnTo>
                    <a:pt x="108" y="1311"/>
                  </a:lnTo>
                  <a:lnTo>
                    <a:pt x="112" y="1309"/>
                  </a:lnTo>
                  <a:lnTo>
                    <a:pt x="105" y="1315"/>
                  </a:lnTo>
                  <a:lnTo>
                    <a:pt x="108" y="1320"/>
                  </a:lnTo>
                  <a:lnTo>
                    <a:pt x="112" y="1317"/>
                  </a:lnTo>
                  <a:lnTo>
                    <a:pt x="112" y="1315"/>
                  </a:lnTo>
                  <a:lnTo>
                    <a:pt x="116" y="1313"/>
                  </a:lnTo>
                  <a:lnTo>
                    <a:pt x="116" y="1317"/>
                  </a:lnTo>
                  <a:lnTo>
                    <a:pt x="112" y="1322"/>
                  </a:lnTo>
                  <a:lnTo>
                    <a:pt x="112" y="1324"/>
                  </a:lnTo>
                  <a:lnTo>
                    <a:pt x="114" y="1324"/>
                  </a:lnTo>
                  <a:lnTo>
                    <a:pt x="116" y="1328"/>
                  </a:lnTo>
                  <a:lnTo>
                    <a:pt x="122" y="1328"/>
                  </a:lnTo>
                  <a:lnTo>
                    <a:pt x="122" y="1330"/>
                  </a:lnTo>
                  <a:lnTo>
                    <a:pt x="124" y="1332"/>
                  </a:lnTo>
                  <a:lnTo>
                    <a:pt x="127" y="1334"/>
                  </a:lnTo>
                  <a:lnTo>
                    <a:pt x="124" y="1339"/>
                  </a:lnTo>
                  <a:lnTo>
                    <a:pt x="129" y="1343"/>
                  </a:lnTo>
                  <a:lnTo>
                    <a:pt x="133" y="1341"/>
                  </a:lnTo>
                  <a:lnTo>
                    <a:pt x="135" y="1343"/>
                  </a:lnTo>
                  <a:lnTo>
                    <a:pt x="137" y="1343"/>
                  </a:lnTo>
                  <a:lnTo>
                    <a:pt x="133" y="1349"/>
                  </a:lnTo>
                  <a:lnTo>
                    <a:pt x="139" y="1355"/>
                  </a:lnTo>
                  <a:lnTo>
                    <a:pt x="143" y="1355"/>
                  </a:lnTo>
                  <a:lnTo>
                    <a:pt x="143" y="1360"/>
                  </a:lnTo>
                  <a:lnTo>
                    <a:pt x="156" y="1366"/>
                  </a:lnTo>
                  <a:lnTo>
                    <a:pt x="158" y="1364"/>
                  </a:lnTo>
                  <a:lnTo>
                    <a:pt x="162" y="1366"/>
                  </a:lnTo>
                  <a:lnTo>
                    <a:pt x="158" y="1355"/>
                  </a:lnTo>
                  <a:lnTo>
                    <a:pt x="160" y="1349"/>
                  </a:lnTo>
                  <a:lnTo>
                    <a:pt x="158" y="1347"/>
                  </a:lnTo>
                  <a:lnTo>
                    <a:pt x="160" y="1339"/>
                  </a:lnTo>
                  <a:lnTo>
                    <a:pt x="156" y="1334"/>
                  </a:lnTo>
                  <a:lnTo>
                    <a:pt x="148" y="1328"/>
                  </a:lnTo>
                  <a:lnTo>
                    <a:pt x="145" y="1317"/>
                  </a:lnTo>
                  <a:lnTo>
                    <a:pt x="141" y="1309"/>
                  </a:lnTo>
                  <a:lnTo>
                    <a:pt x="141" y="1303"/>
                  </a:lnTo>
                  <a:lnTo>
                    <a:pt x="139" y="1301"/>
                  </a:lnTo>
                  <a:lnTo>
                    <a:pt x="135" y="1301"/>
                  </a:lnTo>
                  <a:lnTo>
                    <a:pt x="129" y="1296"/>
                  </a:lnTo>
                  <a:lnTo>
                    <a:pt x="124" y="1296"/>
                  </a:lnTo>
                  <a:lnTo>
                    <a:pt x="120" y="1294"/>
                  </a:lnTo>
                  <a:lnTo>
                    <a:pt x="118" y="1290"/>
                  </a:lnTo>
                  <a:lnTo>
                    <a:pt x="112" y="1288"/>
                  </a:lnTo>
                  <a:lnTo>
                    <a:pt x="108" y="1284"/>
                  </a:lnTo>
                  <a:lnTo>
                    <a:pt x="108" y="1279"/>
                  </a:lnTo>
                  <a:lnTo>
                    <a:pt x="103" y="1282"/>
                  </a:lnTo>
                  <a:lnTo>
                    <a:pt x="101" y="1275"/>
                  </a:lnTo>
                  <a:lnTo>
                    <a:pt x="97" y="1275"/>
                  </a:lnTo>
                  <a:lnTo>
                    <a:pt x="95" y="1277"/>
                  </a:lnTo>
                  <a:lnTo>
                    <a:pt x="89" y="1277"/>
                  </a:lnTo>
                  <a:lnTo>
                    <a:pt x="89" y="1277"/>
                  </a:lnTo>
                  <a:close/>
                  <a:moveTo>
                    <a:pt x="124" y="1286"/>
                  </a:moveTo>
                  <a:lnTo>
                    <a:pt x="129" y="1286"/>
                  </a:lnTo>
                  <a:lnTo>
                    <a:pt x="129" y="1284"/>
                  </a:lnTo>
                  <a:lnTo>
                    <a:pt x="131" y="1286"/>
                  </a:lnTo>
                  <a:lnTo>
                    <a:pt x="129" y="1288"/>
                  </a:lnTo>
                  <a:lnTo>
                    <a:pt x="124" y="1288"/>
                  </a:lnTo>
                  <a:lnTo>
                    <a:pt x="124" y="1286"/>
                  </a:lnTo>
                  <a:lnTo>
                    <a:pt x="124" y="1286"/>
                  </a:lnTo>
                  <a:close/>
                  <a:moveTo>
                    <a:pt x="122" y="1282"/>
                  </a:moveTo>
                  <a:lnTo>
                    <a:pt x="124" y="1279"/>
                  </a:lnTo>
                  <a:lnTo>
                    <a:pt x="127" y="1282"/>
                  </a:lnTo>
                  <a:lnTo>
                    <a:pt x="122" y="1282"/>
                  </a:lnTo>
                  <a:lnTo>
                    <a:pt x="122" y="1282"/>
                  </a:lnTo>
                  <a:close/>
                  <a:moveTo>
                    <a:pt x="99" y="1195"/>
                  </a:moveTo>
                  <a:lnTo>
                    <a:pt x="99" y="1199"/>
                  </a:lnTo>
                  <a:lnTo>
                    <a:pt x="101" y="1197"/>
                  </a:lnTo>
                  <a:lnTo>
                    <a:pt x="99" y="1195"/>
                  </a:lnTo>
                  <a:lnTo>
                    <a:pt x="99" y="1195"/>
                  </a:lnTo>
                  <a:close/>
                  <a:moveTo>
                    <a:pt x="110" y="1235"/>
                  </a:moveTo>
                  <a:lnTo>
                    <a:pt x="110" y="1231"/>
                  </a:lnTo>
                  <a:lnTo>
                    <a:pt x="112" y="1231"/>
                  </a:lnTo>
                  <a:lnTo>
                    <a:pt x="112" y="1233"/>
                  </a:lnTo>
                  <a:lnTo>
                    <a:pt x="110" y="1235"/>
                  </a:lnTo>
                  <a:lnTo>
                    <a:pt x="110" y="1235"/>
                  </a:lnTo>
                  <a:lnTo>
                    <a:pt x="110" y="1235"/>
                  </a:lnTo>
                  <a:close/>
                  <a:moveTo>
                    <a:pt x="108" y="1248"/>
                  </a:moveTo>
                  <a:lnTo>
                    <a:pt x="105" y="1250"/>
                  </a:lnTo>
                  <a:lnTo>
                    <a:pt x="105" y="1254"/>
                  </a:lnTo>
                  <a:lnTo>
                    <a:pt x="108" y="1256"/>
                  </a:lnTo>
                  <a:lnTo>
                    <a:pt x="110" y="1252"/>
                  </a:lnTo>
                  <a:lnTo>
                    <a:pt x="108" y="1248"/>
                  </a:lnTo>
                  <a:lnTo>
                    <a:pt x="108" y="1248"/>
                  </a:lnTo>
                  <a:close/>
                  <a:moveTo>
                    <a:pt x="112" y="1244"/>
                  </a:moveTo>
                  <a:lnTo>
                    <a:pt x="114" y="1237"/>
                  </a:lnTo>
                  <a:lnTo>
                    <a:pt x="112" y="1237"/>
                  </a:lnTo>
                  <a:lnTo>
                    <a:pt x="108" y="1239"/>
                  </a:lnTo>
                  <a:lnTo>
                    <a:pt x="108" y="1244"/>
                  </a:lnTo>
                  <a:lnTo>
                    <a:pt x="110" y="1244"/>
                  </a:lnTo>
                  <a:lnTo>
                    <a:pt x="110" y="1244"/>
                  </a:lnTo>
                  <a:lnTo>
                    <a:pt x="112" y="1244"/>
                  </a:lnTo>
                  <a:lnTo>
                    <a:pt x="112" y="1244"/>
                  </a:lnTo>
                  <a:close/>
                  <a:moveTo>
                    <a:pt x="116" y="1239"/>
                  </a:moveTo>
                  <a:lnTo>
                    <a:pt x="120" y="1233"/>
                  </a:lnTo>
                  <a:lnTo>
                    <a:pt x="122" y="1233"/>
                  </a:lnTo>
                  <a:lnTo>
                    <a:pt x="127" y="1229"/>
                  </a:lnTo>
                  <a:lnTo>
                    <a:pt x="131" y="1227"/>
                  </a:lnTo>
                  <a:lnTo>
                    <a:pt x="131" y="1229"/>
                  </a:lnTo>
                  <a:lnTo>
                    <a:pt x="124" y="1235"/>
                  </a:lnTo>
                  <a:lnTo>
                    <a:pt x="122" y="1235"/>
                  </a:lnTo>
                  <a:lnTo>
                    <a:pt x="118" y="1239"/>
                  </a:lnTo>
                  <a:lnTo>
                    <a:pt x="116" y="1239"/>
                  </a:lnTo>
                  <a:lnTo>
                    <a:pt x="116" y="1239"/>
                  </a:lnTo>
                  <a:close/>
                  <a:moveTo>
                    <a:pt x="112" y="1218"/>
                  </a:moveTo>
                  <a:lnTo>
                    <a:pt x="112" y="1214"/>
                  </a:lnTo>
                  <a:lnTo>
                    <a:pt x="116" y="1210"/>
                  </a:lnTo>
                  <a:lnTo>
                    <a:pt x="116" y="1214"/>
                  </a:lnTo>
                  <a:lnTo>
                    <a:pt x="114" y="1216"/>
                  </a:lnTo>
                  <a:lnTo>
                    <a:pt x="114" y="1216"/>
                  </a:lnTo>
                  <a:lnTo>
                    <a:pt x="112" y="1218"/>
                  </a:lnTo>
                  <a:lnTo>
                    <a:pt x="112" y="1218"/>
                  </a:lnTo>
                  <a:close/>
                  <a:moveTo>
                    <a:pt x="103" y="1216"/>
                  </a:moveTo>
                  <a:lnTo>
                    <a:pt x="110" y="1218"/>
                  </a:lnTo>
                  <a:lnTo>
                    <a:pt x="110" y="1216"/>
                  </a:lnTo>
                  <a:lnTo>
                    <a:pt x="110" y="1214"/>
                  </a:lnTo>
                  <a:lnTo>
                    <a:pt x="103" y="1216"/>
                  </a:lnTo>
                  <a:lnTo>
                    <a:pt x="103" y="1216"/>
                  </a:lnTo>
                  <a:close/>
                  <a:moveTo>
                    <a:pt x="99" y="1204"/>
                  </a:moveTo>
                  <a:lnTo>
                    <a:pt x="97" y="1212"/>
                  </a:lnTo>
                  <a:lnTo>
                    <a:pt x="101" y="1214"/>
                  </a:lnTo>
                  <a:lnTo>
                    <a:pt x="101" y="1216"/>
                  </a:lnTo>
                  <a:lnTo>
                    <a:pt x="103" y="1212"/>
                  </a:lnTo>
                  <a:lnTo>
                    <a:pt x="101" y="1208"/>
                  </a:lnTo>
                  <a:lnTo>
                    <a:pt x="99" y="1204"/>
                  </a:lnTo>
                  <a:lnTo>
                    <a:pt x="99" y="1204"/>
                  </a:lnTo>
                  <a:close/>
                  <a:moveTo>
                    <a:pt x="101" y="1202"/>
                  </a:moveTo>
                  <a:lnTo>
                    <a:pt x="105" y="1202"/>
                  </a:lnTo>
                  <a:lnTo>
                    <a:pt x="103" y="1204"/>
                  </a:lnTo>
                  <a:lnTo>
                    <a:pt x="103" y="1208"/>
                  </a:lnTo>
                  <a:lnTo>
                    <a:pt x="108" y="1208"/>
                  </a:lnTo>
                  <a:lnTo>
                    <a:pt x="110" y="1204"/>
                  </a:lnTo>
                  <a:lnTo>
                    <a:pt x="110" y="1208"/>
                  </a:lnTo>
                  <a:lnTo>
                    <a:pt x="110" y="1212"/>
                  </a:lnTo>
                  <a:lnTo>
                    <a:pt x="114" y="1208"/>
                  </a:lnTo>
                  <a:lnTo>
                    <a:pt x="114" y="1199"/>
                  </a:lnTo>
                  <a:lnTo>
                    <a:pt x="110" y="1197"/>
                  </a:lnTo>
                  <a:lnTo>
                    <a:pt x="105" y="1197"/>
                  </a:lnTo>
                  <a:lnTo>
                    <a:pt x="101" y="1202"/>
                  </a:lnTo>
                  <a:lnTo>
                    <a:pt x="101" y="1202"/>
                  </a:lnTo>
                  <a:close/>
                  <a:moveTo>
                    <a:pt x="101" y="1193"/>
                  </a:moveTo>
                  <a:lnTo>
                    <a:pt x="103" y="1195"/>
                  </a:lnTo>
                  <a:lnTo>
                    <a:pt x="105" y="1193"/>
                  </a:lnTo>
                  <a:lnTo>
                    <a:pt x="103" y="1191"/>
                  </a:lnTo>
                  <a:lnTo>
                    <a:pt x="101" y="1193"/>
                  </a:lnTo>
                  <a:lnTo>
                    <a:pt x="101" y="1193"/>
                  </a:lnTo>
                  <a:close/>
                  <a:moveTo>
                    <a:pt x="110" y="1187"/>
                  </a:moveTo>
                  <a:lnTo>
                    <a:pt x="110" y="1180"/>
                  </a:lnTo>
                  <a:lnTo>
                    <a:pt x="114" y="1178"/>
                  </a:lnTo>
                  <a:lnTo>
                    <a:pt x="116" y="1178"/>
                  </a:lnTo>
                  <a:lnTo>
                    <a:pt x="116" y="1183"/>
                  </a:lnTo>
                  <a:lnTo>
                    <a:pt x="112" y="1185"/>
                  </a:lnTo>
                  <a:lnTo>
                    <a:pt x="110" y="1187"/>
                  </a:lnTo>
                  <a:lnTo>
                    <a:pt x="110" y="1187"/>
                  </a:lnTo>
                  <a:close/>
                  <a:moveTo>
                    <a:pt x="84" y="1174"/>
                  </a:moveTo>
                  <a:lnTo>
                    <a:pt x="93" y="1185"/>
                  </a:lnTo>
                  <a:lnTo>
                    <a:pt x="95" y="1189"/>
                  </a:lnTo>
                  <a:lnTo>
                    <a:pt x="95" y="1193"/>
                  </a:lnTo>
                  <a:lnTo>
                    <a:pt x="91" y="1191"/>
                  </a:lnTo>
                  <a:lnTo>
                    <a:pt x="91" y="1187"/>
                  </a:lnTo>
                  <a:lnTo>
                    <a:pt x="84" y="1180"/>
                  </a:lnTo>
                  <a:lnTo>
                    <a:pt x="84" y="1176"/>
                  </a:lnTo>
                  <a:lnTo>
                    <a:pt x="84" y="1176"/>
                  </a:lnTo>
                  <a:lnTo>
                    <a:pt x="84" y="1174"/>
                  </a:lnTo>
                  <a:lnTo>
                    <a:pt x="84" y="1174"/>
                  </a:lnTo>
                  <a:close/>
                  <a:moveTo>
                    <a:pt x="93" y="1170"/>
                  </a:moveTo>
                  <a:lnTo>
                    <a:pt x="93" y="1176"/>
                  </a:lnTo>
                  <a:lnTo>
                    <a:pt x="95" y="1180"/>
                  </a:lnTo>
                  <a:lnTo>
                    <a:pt x="97" y="1187"/>
                  </a:lnTo>
                  <a:lnTo>
                    <a:pt x="101" y="1189"/>
                  </a:lnTo>
                  <a:lnTo>
                    <a:pt x="101" y="1183"/>
                  </a:lnTo>
                  <a:lnTo>
                    <a:pt x="97" y="1174"/>
                  </a:lnTo>
                  <a:lnTo>
                    <a:pt x="95" y="1170"/>
                  </a:lnTo>
                  <a:lnTo>
                    <a:pt x="93" y="1170"/>
                  </a:lnTo>
                  <a:lnTo>
                    <a:pt x="93" y="1170"/>
                  </a:lnTo>
                  <a:lnTo>
                    <a:pt x="93" y="1170"/>
                  </a:lnTo>
                  <a:close/>
                  <a:moveTo>
                    <a:pt x="84" y="1166"/>
                  </a:moveTo>
                  <a:lnTo>
                    <a:pt x="91" y="1166"/>
                  </a:lnTo>
                  <a:lnTo>
                    <a:pt x="91" y="1168"/>
                  </a:lnTo>
                  <a:lnTo>
                    <a:pt x="95" y="1168"/>
                  </a:lnTo>
                  <a:lnTo>
                    <a:pt x="97" y="1161"/>
                  </a:lnTo>
                  <a:lnTo>
                    <a:pt x="93" y="1159"/>
                  </a:lnTo>
                  <a:lnTo>
                    <a:pt x="89" y="1161"/>
                  </a:lnTo>
                  <a:lnTo>
                    <a:pt x="84" y="1166"/>
                  </a:lnTo>
                  <a:lnTo>
                    <a:pt x="84" y="1166"/>
                  </a:lnTo>
                  <a:close/>
                  <a:moveTo>
                    <a:pt x="44" y="1168"/>
                  </a:moveTo>
                  <a:lnTo>
                    <a:pt x="42" y="1159"/>
                  </a:lnTo>
                  <a:lnTo>
                    <a:pt x="49" y="1151"/>
                  </a:lnTo>
                  <a:lnTo>
                    <a:pt x="55" y="1151"/>
                  </a:lnTo>
                  <a:lnTo>
                    <a:pt x="55" y="1157"/>
                  </a:lnTo>
                  <a:lnTo>
                    <a:pt x="57" y="1155"/>
                  </a:lnTo>
                  <a:lnTo>
                    <a:pt x="59" y="1153"/>
                  </a:lnTo>
                  <a:lnTo>
                    <a:pt x="61" y="1155"/>
                  </a:lnTo>
                  <a:lnTo>
                    <a:pt x="61" y="1157"/>
                  </a:lnTo>
                  <a:lnTo>
                    <a:pt x="61" y="1161"/>
                  </a:lnTo>
                  <a:lnTo>
                    <a:pt x="57" y="1166"/>
                  </a:lnTo>
                  <a:lnTo>
                    <a:pt x="51" y="1168"/>
                  </a:lnTo>
                  <a:lnTo>
                    <a:pt x="53" y="1170"/>
                  </a:lnTo>
                  <a:lnTo>
                    <a:pt x="53" y="1172"/>
                  </a:lnTo>
                  <a:lnTo>
                    <a:pt x="57" y="1172"/>
                  </a:lnTo>
                  <a:lnTo>
                    <a:pt x="61" y="1166"/>
                  </a:lnTo>
                  <a:lnTo>
                    <a:pt x="65" y="1159"/>
                  </a:lnTo>
                  <a:lnTo>
                    <a:pt x="72" y="1155"/>
                  </a:lnTo>
                  <a:lnTo>
                    <a:pt x="74" y="1157"/>
                  </a:lnTo>
                  <a:lnTo>
                    <a:pt x="65" y="1164"/>
                  </a:lnTo>
                  <a:lnTo>
                    <a:pt x="65" y="1170"/>
                  </a:lnTo>
                  <a:lnTo>
                    <a:pt x="61" y="1174"/>
                  </a:lnTo>
                  <a:lnTo>
                    <a:pt x="61" y="1183"/>
                  </a:lnTo>
                  <a:lnTo>
                    <a:pt x="57" y="1185"/>
                  </a:lnTo>
                  <a:lnTo>
                    <a:pt x="53" y="1185"/>
                  </a:lnTo>
                  <a:lnTo>
                    <a:pt x="49" y="1189"/>
                  </a:lnTo>
                  <a:lnTo>
                    <a:pt x="53" y="1189"/>
                  </a:lnTo>
                  <a:lnTo>
                    <a:pt x="55" y="1187"/>
                  </a:lnTo>
                  <a:lnTo>
                    <a:pt x="59" y="1187"/>
                  </a:lnTo>
                  <a:lnTo>
                    <a:pt x="61" y="1193"/>
                  </a:lnTo>
                  <a:lnTo>
                    <a:pt x="55" y="1193"/>
                  </a:lnTo>
                  <a:lnTo>
                    <a:pt x="53" y="1197"/>
                  </a:lnTo>
                  <a:lnTo>
                    <a:pt x="53" y="1202"/>
                  </a:lnTo>
                  <a:lnTo>
                    <a:pt x="53" y="1208"/>
                  </a:lnTo>
                  <a:lnTo>
                    <a:pt x="55" y="1214"/>
                  </a:lnTo>
                  <a:lnTo>
                    <a:pt x="57" y="1218"/>
                  </a:lnTo>
                  <a:lnTo>
                    <a:pt x="59" y="1218"/>
                  </a:lnTo>
                  <a:lnTo>
                    <a:pt x="61" y="1220"/>
                  </a:lnTo>
                  <a:lnTo>
                    <a:pt x="59" y="1225"/>
                  </a:lnTo>
                  <a:lnTo>
                    <a:pt x="53" y="1223"/>
                  </a:lnTo>
                  <a:lnTo>
                    <a:pt x="49" y="1210"/>
                  </a:lnTo>
                  <a:lnTo>
                    <a:pt x="46" y="1204"/>
                  </a:lnTo>
                  <a:lnTo>
                    <a:pt x="49" y="1202"/>
                  </a:lnTo>
                  <a:lnTo>
                    <a:pt x="44" y="1202"/>
                  </a:lnTo>
                  <a:lnTo>
                    <a:pt x="42" y="1197"/>
                  </a:lnTo>
                  <a:lnTo>
                    <a:pt x="44" y="1195"/>
                  </a:lnTo>
                  <a:lnTo>
                    <a:pt x="49" y="1195"/>
                  </a:lnTo>
                  <a:lnTo>
                    <a:pt x="44" y="1191"/>
                  </a:lnTo>
                  <a:lnTo>
                    <a:pt x="42" y="1191"/>
                  </a:lnTo>
                  <a:lnTo>
                    <a:pt x="44" y="1187"/>
                  </a:lnTo>
                  <a:lnTo>
                    <a:pt x="42" y="1183"/>
                  </a:lnTo>
                  <a:lnTo>
                    <a:pt x="42" y="1180"/>
                  </a:lnTo>
                  <a:lnTo>
                    <a:pt x="46" y="1180"/>
                  </a:lnTo>
                  <a:lnTo>
                    <a:pt x="49" y="1183"/>
                  </a:lnTo>
                  <a:lnTo>
                    <a:pt x="46" y="1178"/>
                  </a:lnTo>
                  <a:lnTo>
                    <a:pt x="44" y="1176"/>
                  </a:lnTo>
                  <a:lnTo>
                    <a:pt x="42" y="1174"/>
                  </a:lnTo>
                  <a:lnTo>
                    <a:pt x="42" y="1172"/>
                  </a:lnTo>
                  <a:lnTo>
                    <a:pt x="44" y="1168"/>
                  </a:lnTo>
                  <a:lnTo>
                    <a:pt x="44" y="1168"/>
                  </a:lnTo>
                  <a:close/>
                  <a:moveTo>
                    <a:pt x="91" y="1147"/>
                  </a:moveTo>
                  <a:lnTo>
                    <a:pt x="91" y="1142"/>
                  </a:lnTo>
                  <a:lnTo>
                    <a:pt x="93" y="1140"/>
                  </a:lnTo>
                  <a:lnTo>
                    <a:pt x="95" y="1145"/>
                  </a:lnTo>
                  <a:lnTo>
                    <a:pt x="91" y="1147"/>
                  </a:lnTo>
                  <a:lnTo>
                    <a:pt x="91" y="1147"/>
                  </a:lnTo>
                  <a:close/>
                  <a:moveTo>
                    <a:pt x="497" y="540"/>
                  </a:moveTo>
                  <a:lnTo>
                    <a:pt x="500" y="542"/>
                  </a:lnTo>
                  <a:lnTo>
                    <a:pt x="502" y="540"/>
                  </a:lnTo>
                  <a:lnTo>
                    <a:pt x="502" y="538"/>
                  </a:lnTo>
                  <a:lnTo>
                    <a:pt x="504" y="538"/>
                  </a:lnTo>
                  <a:lnTo>
                    <a:pt x="500" y="538"/>
                  </a:lnTo>
                  <a:lnTo>
                    <a:pt x="497" y="540"/>
                  </a:lnTo>
                  <a:lnTo>
                    <a:pt x="497" y="540"/>
                  </a:lnTo>
                  <a:close/>
                  <a:moveTo>
                    <a:pt x="460" y="502"/>
                  </a:moveTo>
                  <a:lnTo>
                    <a:pt x="462" y="502"/>
                  </a:lnTo>
                  <a:lnTo>
                    <a:pt x="466" y="500"/>
                  </a:lnTo>
                  <a:lnTo>
                    <a:pt x="466" y="495"/>
                  </a:lnTo>
                  <a:lnTo>
                    <a:pt x="462" y="498"/>
                  </a:lnTo>
                  <a:lnTo>
                    <a:pt x="460" y="502"/>
                  </a:lnTo>
                  <a:lnTo>
                    <a:pt x="460" y="502"/>
                  </a:lnTo>
                  <a:close/>
                  <a:moveTo>
                    <a:pt x="318" y="512"/>
                  </a:moveTo>
                  <a:lnTo>
                    <a:pt x="320" y="514"/>
                  </a:lnTo>
                  <a:lnTo>
                    <a:pt x="323" y="510"/>
                  </a:lnTo>
                  <a:lnTo>
                    <a:pt x="320" y="510"/>
                  </a:lnTo>
                  <a:lnTo>
                    <a:pt x="320" y="510"/>
                  </a:lnTo>
                  <a:lnTo>
                    <a:pt x="318" y="512"/>
                  </a:lnTo>
                  <a:lnTo>
                    <a:pt x="318" y="512"/>
                  </a:lnTo>
                  <a:close/>
                  <a:moveTo>
                    <a:pt x="318" y="521"/>
                  </a:moveTo>
                  <a:lnTo>
                    <a:pt x="316" y="519"/>
                  </a:lnTo>
                  <a:lnTo>
                    <a:pt x="318" y="516"/>
                  </a:lnTo>
                  <a:lnTo>
                    <a:pt x="320" y="519"/>
                  </a:lnTo>
                  <a:lnTo>
                    <a:pt x="318" y="521"/>
                  </a:lnTo>
                  <a:lnTo>
                    <a:pt x="318" y="521"/>
                  </a:lnTo>
                  <a:close/>
                  <a:moveTo>
                    <a:pt x="310" y="531"/>
                  </a:moveTo>
                  <a:lnTo>
                    <a:pt x="312" y="538"/>
                  </a:lnTo>
                  <a:lnTo>
                    <a:pt x="310" y="542"/>
                  </a:lnTo>
                  <a:lnTo>
                    <a:pt x="310" y="546"/>
                  </a:lnTo>
                  <a:lnTo>
                    <a:pt x="314" y="546"/>
                  </a:lnTo>
                  <a:lnTo>
                    <a:pt x="316" y="542"/>
                  </a:lnTo>
                  <a:lnTo>
                    <a:pt x="320" y="542"/>
                  </a:lnTo>
                  <a:lnTo>
                    <a:pt x="333" y="531"/>
                  </a:lnTo>
                  <a:lnTo>
                    <a:pt x="339" y="529"/>
                  </a:lnTo>
                  <a:lnTo>
                    <a:pt x="342" y="523"/>
                  </a:lnTo>
                  <a:lnTo>
                    <a:pt x="339" y="525"/>
                  </a:lnTo>
                  <a:lnTo>
                    <a:pt x="337" y="523"/>
                  </a:lnTo>
                  <a:lnTo>
                    <a:pt x="335" y="516"/>
                  </a:lnTo>
                  <a:lnTo>
                    <a:pt x="333" y="516"/>
                  </a:lnTo>
                  <a:lnTo>
                    <a:pt x="331" y="521"/>
                  </a:lnTo>
                  <a:lnTo>
                    <a:pt x="327" y="523"/>
                  </a:lnTo>
                  <a:lnTo>
                    <a:pt x="327" y="527"/>
                  </a:lnTo>
                  <a:lnTo>
                    <a:pt x="325" y="525"/>
                  </a:lnTo>
                  <a:lnTo>
                    <a:pt x="323" y="527"/>
                  </a:lnTo>
                  <a:lnTo>
                    <a:pt x="323" y="531"/>
                  </a:lnTo>
                  <a:lnTo>
                    <a:pt x="320" y="527"/>
                  </a:lnTo>
                  <a:lnTo>
                    <a:pt x="320" y="525"/>
                  </a:lnTo>
                  <a:lnTo>
                    <a:pt x="318" y="523"/>
                  </a:lnTo>
                  <a:lnTo>
                    <a:pt x="316" y="525"/>
                  </a:lnTo>
                  <a:lnTo>
                    <a:pt x="314" y="525"/>
                  </a:lnTo>
                  <a:lnTo>
                    <a:pt x="314" y="529"/>
                  </a:lnTo>
                  <a:lnTo>
                    <a:pt x="310" y="531"/>
                  </a:lnTo>
                  <a:lnTo>
                    <a:pt x="310" y="531"/>
                  </a:lnTo>
                  <a:close/>
                  <a:moveTo>
                    <a:pt x="297" y="544"/>
                  </a:moveTo>
                  <a:lnTo>
                    <a:pt x="297" y="540"/>
                  </a:lnTo>
                  <a:lnTo>
                    <a:pt x="297" y="533"/>
                  </a:lnTo>
                  <a:lnTo>
                    <a:pt x="293" y="535"/>
                  </a:lnTo>
                  <a:lnTo>
                    <a:pt x="293" y="540"/>
                  </a:lnTo>
                  <a:lnTo>
                    <a:pt x="291" y="542"/>
                  </a:lnTo>
                  <a:lnTo>
                    <a:pt x="293" y="542"/>
                  </a:lnTo>
                  <a:lnTo>
                    <a:pt x="293" y="542"/>
                  </a:lnTo>
                  <a:lnTo>
                    <a:pt x="297" y="544"/>
                  </a:lnTo>
                  <a:lnTo>
                    <a:pt x="297" y="544"/>
                  </a:lnTo>
                  <a:close/>
                  <a:moveTo>
                    <a:pt x="297" y="546"/>
                  </a:moveTo>
                  <a:lnTo>
                    <a:pt x="299" y="546"/>
                  </a:lnTo>
                  <a:lnTo>
                    <a:pt x="301" y="542"/>
                  </a:lnTo>
                  <a:lnTo>
                    <a:pt x="299" y="538"/>
                  </a:lnTo>
                  <a:lnTo>
                    <a:pt x="299" y="531"/>
                  </a:lnTo>
                  <a:lnTo>
                    <a:pt x="301" y="529"/>
                  </a:lnTo>
                  <a:lnTo>
                    <a:pt x="304" y="529"/>
                  </a:lnTo>
                  <a:lnTo>
                    <a:pt x="304" y="527"/>
                  </a:lnTo>
                  <a:lnTo>
                    <a:pt x="308" y="527"/>
                  </a:lnTo>
                  <a:lnTo>
                    <a:pt x="308" y="531"/>
                  </a:lnTo>
                  <a:lnTo>
                    <a:pt x="308" y="540"/>
                  </a:lnTo>
                  <a:lnTo>
                    <a:pt x="306" y="544"/>
                  </a:lnTo>
                  <a:lnTo>
                    <a:pt x="308" y="546"/>
                  </a:lnTo>
                  <a:lnTo>
                    <a:pt x="301" y="550"/>
                  </a:lnTo>
                  <a:lnTo>
                    <a:pt x="297" y="546"/>
                  </a:lnTo>
                  <a:lnTo>
                    <a:pt x="297" y="546"/>
                  </a:lnTo>
                  <a:close/>
                  <a:moveTo>
                    <a:pt x="304" y="567"/>
                  </a:moveTo>
                  <a:lnTo>
                    <a:pt x="306" y="563"/>
                  </a:lnTo>
                  <a:lnTo>
                    <a:pt x="304" y="557"/>
                  </a:lnTo>
                  <a:lnTo>
                    <a:pt x="304" y="550"/>
                  </a:lnTo>
                  <a:lnTo>
                    <a:pt x="299" y="550"/>
                  </a:lnTo>
                  <a:lnTo>
                    <a:pt x="293" y="546"/>
                  </a:lnTo>
                  <a:lnTo>
                    <a:pt x="291" y="546"/>
                  </a:lnTo>
                  <a:lnTo>
                    <a:pt x="291" y="548"/>
                  </a:lnTo>
                  <a:lnTo>
                    <a:pt x="299" y="554"/>
                  </a:lnTo>
                  <a:lnTo>
                    <a:pt x="293" y="554"/>
                  </a:lnTo>
                  <a:lnTo>
                    <a:pt x="293" y="557"/>
                  </a:lnTo>
                  <a:lnTo>
                    <a:pt x="297" y="561"/>
                  </a:lnTo>
                  <a:lnTo>
                    <a:pt x="304" y="567"/>
                  </a:lnTo>
                  <a:lnTo>
                    <a:pt x="304" y="567"/>
                  </a:lnTo>
                  <a:close/>
                  <a:moveTo>
                    <a:pt x="259" y="495"/>
                  </a:moveTo>
                  <a:lnTo>
                    <a:pt x="261" y="500"/>
                  </a:lnTo>
                  <a:lnTo>
                    <a:pt x="264" y="498"/>
                  </a:lnTo>
                  <a:lnTo>
                    <a:pt x="268" y="500"/>
                  </a:lnTo>
                  <a:lnTo>
                    <a:pt x="270" y="500"/>
                  </a:lnTo>
                  <a:lnTo>
                    <a:pt x="266" y="493"/>
                  </a:lnTo>
                  <a:lnTo>
                    <a:pt x="261" y="493"/>
                  </a:lnTo>
                  <a:lnTo>
                    <a:pt x="259" y="495"/>
                  </a:lnTo>
                  <a:lnTo>
                    <a:pt x="259" y="495"/>
                  </a:lnTo>
                  <a:close/>
                  <a:moveTo>
                    <a:pt x="175" y="1345"/>
                  </a:moveTo>
                  <a:lnTo>
                    <a:pt x="175" y="1345"/>
                  </a:lnTo>
                  <a:lnTo>
                    <a:pt x="173" y="1345"/>
                  </a:lnTo>
                  <a:lnTo>
                    <a:pt x="171" y="1339"/>
                  </a:lnTo>
                  <a:lnTo>
                    <a:pt x="175" y="1330"/>
                  </a:lnTo>
                  <a:lnTo>
                    <a:pt x="177" y="1326"/>
                  </a:lnTo>
                  <a:lnTo>
                    <a:pt x="175" y="1328"/>
                  </a:lnTo>
                  <a:lnTo>
                    <a:pt x="169" y="1330"/>
                  </a:lnTo>
                  <a:lnTo>
                    <a:pt x="164" y="1332"/>
                  </a:lnTo>
                  <a:lnTo>
                    <a:pt x="160" y="1326"/>
                  </a:lnTo>
                  <a:lnTo>
                    <a:pt x="160" y="1324"/>
                  </a:lnTo>
                  <a:lnTo>
                    <a:pt x="162" y="1324"/>
                  </a:lnTo>
                  <a:lnTo>
                    <a:pt x="164" y="1326"/>
                  </a:lnTo>
                  <a:lnTo>
                    <a:pt x="167" y="1328"/>
                  </a:lnTo>
                  <a:lnTo>
                    <a:pt x="167" y="1324"/>
                  </a:lnTo>
                  <a:lnTo>
                    <a:pt x="164" y="1322"/>
                  </a:lnTo>
                  <a:lnTo>
                    <a:pt x="164" y="1317"/>
                  </a:lnTo>
                  <a:lnTo>
                    <a:pt x="160" y="1317"/>
                  </a:lnTo>
                  <a:lnTo>
                    <a:pt x="158" y="1320"/>
                  </a:lnTo>
                  <a:lnTo>
                    <a:pt x="154" y="1317"/>
                  </a:lnTo>
                  <a:lnTo>
                    <a:pt x="152" y="1313"/>
                  </a:lnTo>
                  <a:lnTo>
                    <a:pt x="152" y="1311"/>
                  </a:lnTo>
                  <a:lnTo>
                    <a:pt x="156" y="1307"/>
                  </a:lnTo>
                  <a:lnTo>
                    <a:pt x="158" y="1303"/>
                  </a:lnTo>
                  <a:lnTo>
                    <a:pt x="162" y="1301"/>
                  </a:lnTo>
                  <a:lnTo>
                    <a:pt x="160" y="1298"/>
                  </a:lnTo>
                  <a:lnTo>
                    <a:pt x="156" y="1301"/>
                  </a:lnTo>
                  <a:lnTo>
                    <a:pt x="152" y="1301"/>
                  </a:lnTo>
                  <a:lnTo>
                    <a:pt x="152" y="1298"/>
                  </a:lnTo>
                  <a:lnTo>
                    <a:pt x="154" y="1296"/>
                  </a:lnTo>
                  <a:lnTo>
                    <a:pt x="158" y="1290"/>
                  </a:lnTo>
                  <a:lnTo>
                    <a:pt x="158" y="1284"/>
                  </a:lnTo>
                  <a:lnTo>
                    <a:pt x="160" y="1282"/>
                  </a:lnTo>
                  <a:lnTo>
                    <a:pt x="160" y="1279"/>
                  </a:lnTo>
                  <a:lnTo>
                    <a:pt x="156" y="1282"/>
                  </a:lnTo>
                  <a:lnTo>
                    <a:pt x="156" y="1284"/>
                  </a:lnTo>
                  <a:lnTo>
                    <a:pt x="154" y="1290"/>
                  </a:lnTo>
                  <a:lnTo>
                    <a:pt x="150" y="1296"/>
                  </a:lnTo>
                  <a:lnTo>
                    <a:pt x="148" y="1296"/>
                  </a:lnTo>
                  <a:lnTo>
                    <a:pt x="145" y="1296"/>
                  </a:lnTo>
                  <a:lnTo>
                    <a:pt x="143" y="1294"/>
                  </a:lnTo>
                  <a:lnTo>
                    <a:pt x="143" y="1292"/>
                  </a:lnTo>
                  <a:lnTo>
                    <a:pt x="145" y="1292"/>
                  </a:lnTo>
                  <a:lnTo>
                    <a:pt x="145" y="1290"/>
                  </a:lnTo>
                  <a:lnTo>
                    <a:pt x="141" y="1292"/>
                  </a:lnTo>
                  <a:lnTo>
                    <a:pt x="139" y="1294"/>
                  </a:lnTo>
                  <a:lnTo>
                    <a:pt x="139" y="1294"/>
                  </a:lnTo>
                  <a:lnTo>
                    <a:pt x="137" y="1292"/>
                  </a:lnTo>
                  <a:lnTo>
                    <a:pt x="135" y="1292"/>
                  </a:lnTo>
                  <a:lnTo>
                    <a:pt x="133" y="1294"/>
                  </a:lnTo>
                  <a:lnTo>
                    <a:pt x="131" y="1292"/>
                  </a:lnTo>
                  <a:lnTo>
                    <a:pt x="131" y="1292"/>
                  </a:lnTo>
                  <a:lnTo>
                    <a:pt x="133" y="1288"/>
                  </a:lnTo>
                  <a:lnTo>
                    <a:pt x="137" y="1288"/>
                  </a:lnTo>
                  <a:lnTo>
                    <a:pt x="141" y="1286"/>
                  </a:lnTo>
                  <a:lnTo>
                    <a:pt x="145" y="1284"/>
                  </a:lnTo>
                  <a:lnTo>
                    <a:pt x="148" y="1279"/>
                  </a:lnTo>
                  <a:lnTo>
                    <a:pt x="148" y="1275"/>
                  </a:lnTo>
                  <a:lnTo>
                    <a:pt x="148" y="1277"/>
                  </a:lnTo>
                  <a:lnTo>
                    <a:pt x="143" y="1282"/>
                  </a:lnTo>
                  <a:lnTo>
                    <a:pt x="141" y="1286"/>
                  </a:lnTo>
                  <a:lnTo>
                    <a:pt x="139" y="1286"/>
                  </a:lnTo>
                  <a:lnTo>
                    <a:pt x="135" y="1284"/>
                  </a:lnTo>
                  <a:lnTo>
                    <a:pt x="133" y="1282"/>
                  </a:lnTo>
                  <a:lnTo>
                    <a:pt x="129" y="1282"/>
                  </a:lnTo>
                  <a:lnTo>
                    <a:pt x="129" y="1279"/>
                  </a:lnTo>
                  <a:lnTo>
                    <a:pt x="133" y="1279"/>
                  </a:lnTo>
                  <a:lnTo>
                    <a:pt x="131" y="1277"/>
                  </a:lnTo>
                  <a:lnTo>
                    <a:pt x="127" y="1277"/>
                  </a:lnTo>
                  <a:lnTo>
                    <a:pt x="122" y="1277"/>
                  </a:lnTo>
                  <a:lnTo>
                    <a:pt x="120" y="1277"/>
                  </a:lnTo>
                  <a:lnTo>
                    <a:pt x="120" y="1279"/>
                  </a:lnTo>
                  <a:lnTo>
                    <a:pt x="114" y="1277"/>
                  </a:lnTo>
                  <a:lnTo>
                    <a:pt x="112" y="1273"/>
                  </a:lnTo>
                  <a:lnTo>
                    <a:pt x="114" y="1271"/>
                  </a:lnTo>
                  <a:lnTo>
                    <a:pt x="116" y="1273"/>
                  </a:lnTo>
                  <a:lnTo>
                    <a:pt x="120" y="1275"/>
                  </a:lnTo>
                  <a:lnTo>
                    <a:pt x="127" y="1273"/>
                  </a:lnTo>
                  <a:lnTo>
                    <a:pt x="127" y="1271"/>
                  </a:lnTo>
                  <a:lnTo>
                    <a:pt x="124" y="1271"/>
                  </a:lnTo>
                  <a:lnTo>
                    <a:pt x="118" y="1271"/>
                  </a:lnTo>
                  <a:lnTo>
                    <a:pt x="118" y="1271"/>
                  </a:lnTo>
                  <a:lnTo>
                    <a:pt x="118" y="1269"/>
                  </a:lnTo>
                  <a:lnTo>
                    <a:pt x="122" y="1271"/>
                  </a:lnTo>
                  <a:lnTo>
                    <a:pt x="124" y="1269"/>
                  </a:lnTo>
                  <a:lnTo>
                    <a:pt x="127" y="1269"/>
                  </a:lnTo>
                  <a:lnTo>
                    <a:pt x="120" y="1269"/>
                  </a:lnTo>
                  <a:lnTo>
                    <a:pt x="118" y="1267"/>
                  </a:lnTo>
                  <a:lnTo>
                    <a:pt x="114" y="1267"/>
                  </a:lnTo>
                  <a:lnTo>
                    <a:pt x="112" y="1267"/>
                  </a:lnTo>
                  <a:lnTo>
                    <a:pt x="110" y="1267"/>
                  </a:lnTo>
                  <a:lnTo>
                    <a:pt x="110" y="1263"/>
                  </a:lnTo>
                  <a:lnTo>
                    <a:pt x="114" y="1263"/>
                  </a:lnTo>
                  <a:lnTo>
                    <a:pt x="116" y="1263"/>
                  </a:lnTo>
                  <a:lnTo>
                    <a:pt x="120" y="1265"/>
                  </a:lnTo>
                  <a:lnTo>
                    <a:pt x="122" y="1263"/>
                  </a:lnTo>
                  <a:lnTo>
                    <a:pt x="118" y="1263"/>
                  </a:lnTo>
                  <a:lnTo>
                    <a:pt x="116" y="1261"/>
                  </a:lnTo>
                  <a:lnTo>
                    <a:pt x="112" y="1261"/>
                  </a:lnTo>
                  <a:lnTo>
                    <a:pt x="112" y="1258"/>
                  </a:lnTo>
                  <a:lnTo>
                    <a:pt x="116" y="1256"/>
                  </a:lnTo>
                  <a:lnTo>
                    <a:pt x="120" y="1258"/>
                  </a:lnTo>
                  <a:lnTo>
                    <a:pt x="122" y="1256"/>
                  </a:lnTo>
                  <a:lnTo>
                    <a:pt x="120" y="1256"/>
                  </a:lnTo>
                  <a:lnTo>
                    <a:pt x="120" y="1254"/>
                  </a:lnTo>
                  <a:lnTo>
                    <a:pt x="122" y="1252"/>
                  </a:lnTo>
                  <a:lnTo>
                    <a:pt x="129" y="1252"/>
                  </a:lnTo>
                  <a:lnTo>
                    <a:pt x="131" y="1252"/>
                  </a:lnTo>
                  <a:lnTo>
                    <a:pt x="133" y="1250"/>
                  </a:lnTo>
                  <a:lnTo>
                    <a:pt x="127" y="1250"/>
                  </a:lnTo>
                  <a:lnTo>
                    <a:pt x="124" y="1248"/>
                  </a:lnTo>
                  <a:lnTo>
                    <a:pt x="122" y="1248"/>
                  </a:lnTo>
                  <a:lnTo>
                    <a:pt x="120" y="1250"/>
                  </a:lnTo>
                  <a:lnTo>
                    <a:pt x="118" y="1252"/>
                  </a:lnTo>
                  <a:lnTo>
                    <a:pt x="114" y="1254"/>
                  </a:lnTo>
                  <a:lnTo>
                    <a:pt x="114" y="1252"/>
                  </a:lnTo>
                  <a:lnTo>
                    <a:pt x="114" y="1250"/>
                  </a:lnTo>
                  <a:lnTo>
                    <a:pt x="114" y="1248"/>
                  </a:lnTo>
                  <a:lnTo>
                    <a:pt x="114" y="1244"/>
                  </a:lnTo>
                  <a:lnTo>
                    <a:pt x="120" y="1242"/>
                  </a:lnTo>
                  <a:lnTo>
                    <a:pt x="122" y="1239"/>
                  </a:lnTo>
                  <a:lnTo>
                    <a:pt x="131" y="1233"/>
                  </a:lnTo>
                  <a:lnTo>
                    <a:pt x="133" y="1231"/>
                  </a:lnTo>
                  <a:lnTo>
                    <a:pt x="135" y="1233"/>
                  </a:lnTo>
                  <a:lnTo>
                    <a:pt x="135" y="1239"/>
                  </a:lnTo>
                  <a:lnTo>
                    <a:pt x="137" y="1242"/>
                  </a:lnTo>
                  <a:lnTo>
                    <a:pt x="139" y="1242"/>
                  </a:lnTo>
                  <a:lnTo>
                    <a:pt x="137" y="1235"/>
                  </a:lnTo>
                  <a:lnTo>
                    <a:pt x="137" y="1231"/>
                  </a:lnTo>
                  <a:lnTo>
                    <a:pt x="141" y="1229"/>
                  </a:lnTo>
                  <a:lnTo>
                    <a:pt x="145" y="1229"/>
                  </a:lnTo>
                  <a:lnTo>
                    <a:pt x="141" y="1227"/>
                  </a:lnTo>
                  <a:lnTo>
                    <a:pt x="137" y="1227"/>
                  </a:lnTo>
                  <a:lnTo>
                    <a:pt x="135" y="1229"/>
                  </a:lnTo>
                  <a:lnTo>
                    <a:pt x="133" y="1227"/>
                  </a:lnTo>
                  <a:lnTo>
                    <a:pt x="135" y="1223"/>
                  </a:lnTo>
                  <a:lnTo>
                    <a:pt x="137" y="1223"/>
                  </a:lnTo>
                  <a:lnTo>
                    <a:pt x="141" y="1218"/>
                  </a:lnTo>
                  <a:lnTo>
                    <a:pt x="145" y="1214"/>
                  </a:lnTo>
                  <a:lnTo>
                    <a:pt x="143" y="1212"/>
                  </a:lnTo>
                  <a:lnTo>
                    <a:pt x="143" y="1212"/>
                  </a:lnTo>
                  <a:lnTo>
                    <a:pt x="141" y="1216"/>
                  </a:lnTo>
                  <a:lnTo>
                    <a:pt x="139" y="1218"/>
                  </a:lnTo>
                  <a:lnTo>
                    <a:pt x="135" y="1218"/>
                  </a:lnTo>
                  <a:lnTo>
                    <a:pt x="131" y="1223"/>
                  </a:lnTo>
                  <a:lnTo>
                    <a:pt x="124" y="1227"/>
                  </a:lnTo>
                  <a:lnTo>
                    <a:pt x="120" y="1229"/>
                  </a:lnTo>
                  <a:lnTo>
                    <a:pt x="116" y="1227"/>
                  </a:lnTo>
                  <a:lnTo>
                    <a:pt x="118" y="1225"/>
                  </a:lnTo>
                  <a:lnTo>
                    <a:pt x="120" y="1223"/>
                  </a:lnTo>
                  <a:lnTo>
                    <a:pt x="118" y="1223"/>
                  </a:lnTo>
                  <a:lnTo>
                    <a:pt x="112" y="1225"/>
                  </a:lnTo>
                  <a:lnTo>
                    <a:pt x="110" y="1223"/>
                  </a:lnTo>
                  <a:lnTo>
                    <a:pt x="112" y="1220"/>
                  </a:lnTo>
                  <a:lnTo>
                    <a:pt x="116" y="1218"/>
                  </a:lnTo>
                  <a:lnTo>
                    <a:pt x="120" y="1216"/>
                  </a:lnTo>
                  <a:lnTo>
                    <a:pt x="122" y="1216"/>
                  </a:lnTo>
                  <a:lnTo>
                    <a:pt x="124" y="1216"/>
                  </a:lnTo>
                  <a:lnTo>
                    <a:pt x="124" y="1214"/>
                  </a:lnTo>
                  <a:lnTo>
                    <a:pt x="122" y="1212"/>
                  </a:lnTo>
                  <a:lnTo>
                    <a:pt x="122" y="1210"/>
                  </a:lnTo>
                  <a:lnTo>
                    <a:pt x="124" y="1208"/>
                  </a:lnTo>
                  <a:lnTo>
                    <a:pt x="122" y="1208"/>
                  </a:lnTo>
                  <a:lnTo>
                    <a:pt x="120" y="1208"/>
                  </a:lnTo>
                  <a:lnTo>
                    <a:pt x="118" y="1208"/>
                  </a:lnTo>
                  <a:lnTo>
                    <a:pt x="116" y="1206"/>
                  </a:lnTo>
                  <a:lnTo>
                    <a:pt x="116" y="1197"/>
                  </a:lnTo>
                  <a:lnTo>
                    <a:pt x="114" y="1195"/>
                  </a:lnTo>
                  <a:lnTo>
                    <a:pt x="114" y="1191"/>
                  </a:lnTo>
                  <a:lnTo>
                    <a:pt x="116" y="1189"/>
                  </a:lnTo>
                  <a:lnTo>
                    <a:pt x="120" y="1189"/>
                  </a:lnTo>
                  <a:lnTo>
                    <a:pt x="124" y="1191"/>
                  </a:lnTo>
                  <a:lnTo>
                    <a:pt x="129" y="1191"/>
                  </a:lnTo>
                  <a:lnTo>
                    <a:pt x="133" y="1193"/>
                  </a:lnTo>
                  <a:lnTo>
                    <a:pt x="131" y="1191"/>
                  </a:lnTo>
                  <a:lnTo>
                    <a:pt x="129" y="1189"/>
                  </a:lnTo>
                  <a:lnTo>
                    <a:pt x="124" y="1189"/>
                  </a:lnTo>
                  <a:lnTo>
                    <a:pt x="122" y="1187"/>
                  </a:lnTo>
                  <a:lnTo>
                    <a:pt x="118" y="1185"/>
                  </a:lnTo>
                  <a:lnTo>
                    <a:pt x="118" y="1183"/>
                  </a:lnTo>
                  <a:lnTo>
                    <a:pt x="120" y="1178"/>
                  </a:lnTo>
                  <a:lnTo>
                    <a:pt x="122" y="1176"/>
                  </a:lnTo>
                  <a:lnTo>
                    <a:pt x="124" y="1174"/>
                  </a:lnTo>
                  <a:lnTo>
                    <a:pt x="124" y="1170"/>
                  </a:lnTo>
                  <a:lnTo>
                    <a:pt x="122" y="1170"/>
                  </a:lnTo>
                  <a:lnTo>
                    <a:pt x="120" y="1174"/>
                  </a:lnTo>
                  <a:lnTo>
                    <a:pt x="116" y="1176"/>
                  </a:lnTo>
                  <a:lnTo>
                    <a:pt x="110" y="1178"/>
                  </a:lnTo>
                  <a:lnTo>
                    <a:pt x="108" y="1180"/>
                  </a:lnTo>
                  <a:lnTo>
                    <a:pt x="105" y="1185"/>
                  </a:lnTo>
                  <a:lnTo>
                    <a:pt x="103" y="1185"/>
                  </a:lnTo>
                  <a:lnTo>
                    <a:pt x="101" y="1178"/>
                  </a:lnTo>
                  <a:lnTo>
                    <a:pt x="99" y="1172"/>
                  </a:lnTo>
                  <a:lnTo>
                    <a:pt x="101" y="1161"/>
                  </a:lnTo>
                  <a:lnTo>
                    <a:pt x="101" y="1155"/>
                  </a:lnTo>
                  <a:lnTo>
                    <a:pt x="101" y="1153"/>
                  </a:lnTo>
                  <a:lnTo>
                    <a:pt x="97" y="1153"/>
                  </a:lnTo>
                  <a:lnTo>
                    <a:pt x="97" y="1147"/>
                  </a:lnTo>
                  <a:lnTo>
                    <a:pt x="101" y="1145"/>
                  </a:lnTo>
                  <a:lnTo>
                    <a:pt x="101" y="1147"/>
                  </a:lnTo>
                  <a:lnTo>
                    <a:pt x="103" y="1147"/>
                  </a:lnTo>
                  <a:lnTo>
                    <a:pt x="103" y="1142"/>
                  </a:lnTo>
                  <a:lnTo>
                    <a:pt x="108" y="1140"/>
                  </a:lnTo>
                  <a:lnTo>
                    <a:pt x="110" y="1134"/>
                  </a:lnTo>
                  <a:lnTo>
                    <a:pt x="112" y="1134"/>
                  </a:lnTo>
                  <a:lnTo>
                    <a:pt x="116" y="1134"/>
                  </a:lnTo>
                  <a:lnTo>
                    <a:pt x="118" y="1134"/>
                  </a:lnTo>
                  <a:lnTo>
                    <a:pt x="116" y="1132"/>
                  </a:lnTo>
                  <a:lnTo>
                    <a:pt x="116" y="1132"/>
                  </a:lnTo>
                  <a:lnTo>
                    <a:pt x="122" y="1126"/>
                  </a:lnTo>
                  <a:lnTo>
                    <a:pt x="124" y="1121"/>
                  </a:lnTo>
                  <a:lnTo>
                    <a:pt x="129" y="1119"/>
                  </a:lnTo>
                  <a:lnTo>
                    <a:pt x="129" y="1117"/>
                  </a:lnTo>
                  <a:lnTo>
                    <a:pt x="127" y="1117"/>
                  </a:lnTo>
                  <a:lnTo>
                    <a:pt x="127" y="1115"/>
                  </a:lnTo>
                  <a:lnTo>
                    <a:pt x="122" y="1119"/>
                  </a:lnTo>
                  <a:lnTo>
                    <a:pt x="120" y="1124"/>
                  </a:lnTo>
                  <a:lnTo>
                    <a:pt x="114" y="1130"/>
                  </a:lnTo>
                  <a:lnTo>
                    <a:pt x="112" y="1130"/>
                  </a:lnTo>
                  <a:lnTo>
                    <a:pt x="114" y="1128"/>
                  </a:lnTo>
                  <a:lnTo>
                    <a:pt x="118" y="1121"/>
                  </a:lnTo>
                  <a:lnTo>
                    <a:pt x="118" y="1115"/>
                  </a:lnTo>
                  <a:lnTo>
                    <a:pt x="122" y="1107"/>
                  </a:lnTo>
                  <a:lnTo>
                    <a:pt x="124" y="1100"/>
                  </a:lnTo>
                  <a:lnTo>
                    <a:pt x="124" y="1100"/>
                  </a:lnTo>
                  <a:lnTo>
                    <a:pt x="124" y="1100"/>
                  </a:lnTo>
                  <a:lnTo>
                    <a:pt x="124" y="1096"/>
                  </a:lnTo>
                  <a:lnTo>
                    <a:pt x="127" y="1096"/>
                  </a:lnTo>
                  <a:lnTo>
                    <a:pt x="124" y="1094"/>
                  </a:lnTo>
                  <a:lnTo>
                    <a:pt x="127" y="1092"/>
                  </a:lnTo>
                  <a:lnTo>
                    <a:pt x="124" y="1090"/>
                  </a:lnTo>
                  <a:lnTo>
                    <a:pt x="122" y="1090"/>
                  </a:lnTo>
                  <a:lnTo>
                    <a:pt x="122" y="1086"/>
                  </a:lnTo>
                  <a:lnTo>
                    <a:pt x="120" y="1081"/>
                  </a:lnTo>
                  <a:lnTo>
                    <a:pt x="116" y="1079"/>
                  </a:lnTo>
                  <a:lnTo>
                    <a:pt x="114" y="1077"/>
                  </a:lnTo>
                  <a:lnTo>
                    <a:pt x="114" y="1073"/>
                  </a:lnTo>
                  <a:lnTo>
                    <a:pt x="110" y="1069"/>
                  </a:lnTo>
                  <a:lnTo>
                    <a:pt x="108" y="1067"/>
                  </a:lnTo>
                  <a:lnTo>
                    <a:pt x="103" y="1067"/>
                  </a:lnTo>
                  <a:lnTo>
                    <a:pt x="103" y="1067"/>
                  </a:lnTo>
                  <a:lnTo>
                    <a:pt x="105" y="1065"/>
                  </a:lnTo>
                  <a:lnTo>
                    <a:pt x="103" y="1060"/>
                  </a:lnTo>
                  <a:lnTo>
                    <a:pt x="103" y="1060"/>
                  </a:lnTo>
                  <a:lnTo>
                    <a:pt x="101" y="1058"/>
                  </a:lnTo>
                  <a:lnTo>
                    <a:pt x="103" y="1056"/>
                  </a:lnTo>
                  <a:lnTo>
                    <a:pt x="105" y="1054"/>
                  </a:lnTo>
                  <a:lnTo>
                    <a:pt x="105" y="1054"/>
                  </a:lnTo>
                  <a:lnTo>
                    <a:pt x="103" y="1052"/>
                  </a:lnTo>
                  <a:lnTo>
                    <a:pt x="101" y="1052"/>
                  </a:lnTo>
                  <a:lnTo>
                    <a:pt x="101" y="1050"/>
                  </a:lnTo>
                  <a:lnTo>
                    <a:pt x="103" y="1048"/>
                  </a:lnTo>
                  <a:lnTo>
                    <a:pt x="103" y="1033"/>
                  </a:lnTo>
                  <a:lnTo>
                    <a:pt x="103" y="1018"/>
                  </a:lnTo>
                  <a:lnTo>
                    <a:pt x="103" y="1008"/>
                  </a:lnTo>
                  <a:lnTo>
                    <a:pt x="103" y="1003"/>
                  </a:lnTo>
                  <a:lnTo>
                    <a:pt x="103" y="999"/>
                  </a:lnTo>
                  <a:lnTo>
                    <a:pt x="105" y="997"/>
                  </a:lnTo>
                  <a:lnTo>
                    <a:pt x="103" y="993"/>
                  </a:lnTo>
                  <a:lnTo>
                    <a:pt x="101" y="989"/>
                  </a:lnTo>
                  <a:lnTo>
                    <a:pt x="101" y="982"/>
                  </a:lnTo>
                  <a:lnTo>
                    <a:pt x="97" y="978"/>
                  </a:lnTo>
                  <a:lnTo>
                    <a:pt x="95" y="970"/>
                  </a:lnTo>
                  <a:lnTo>
                    <a:pt x="97" y="965"/>
                  </a:lnTo>
                  <a:lnTo>
                    <a:pt x="93" y="955"/>
                  </a:lnTo>
                  <a:lnTo>
                    <a:pt x="93" y="953"/>
                  </a:lnTo>
                  <a:lnTo>
                    <a:pt x="97" y="946"/>
                  </a:lnTo>
                  <a:lnTo>
                    <a:pt x="95" y="944"/>
                  </a:lnTo>
                  <a:lnTo>
                    <a:pt x="95" y="940"/>
                  </a:lnTo>
                  <a:lnTo>
                    <a:pt x="91" y="936"/>
                  </a:lnTo>
                  <a:lnTo>
                    <a:pt x="84" y="938"/>
                  </a:lnTo>
                  <a:lnTo>
                    <a:pt x="78" y="940"/>
                  </a:lnTo>
                  <a:lnTo>
                    <a:pt x="76" y="940"/>
                  </a:lnTo>
                  <a:lnTo>
                    <a:pt x="70" y="942"/>
                  </a:lnTo>
                  <a:lnTo>
                    <a:pt x="65" y="946"/>
                  </a:lnTo>
                  <a:lnTo>
                    <a:pt x="59" y="955"/>
                  </a:lnTo>
                  <a:lnTo>
                    <a:pt x="55" y="957"/>
                  </a:lnTo>
                  <a:lnTo>
                    <a:pt x="49" y="959"/>
                  </a:lnTo>
                  <a:lnTo>
                    <a:pt x="40" y="959"/>
                  </a:lnTo>
                  <a:lnTo>
                    <a:pt x="38" y="961"/>
                  </a:lnTo>
                  <a:lnTo>
                    <a:pt x="40" y="957"/>
                  </a:lnTo>
                  <a:lnTo>
                    <a:pt x="42" y="953"/>
                  </a:lnTo>
                  <a:lnTo>
                    <a:pt x="40" y="946"/>
                  </a:lnTo>
                  <a:lnTo>
                    <a:pt x="36" y="923"/>
                  </a:lnTo>
                  <a:lnTo>
                    <a:pt x="32" y="913"/>
                  </a:lnTo>
                  <a:lnTo>
                    <a:pt x="30" y="909"/>
                  </a:lnTo>
                  <a:lnTo>
                    <a:pt x="34" y="900"/>
                  </a:lnTo>
                  <a:lnTo>
                    <a:pt x="23" y="898"/>
                  </a:lnTo>
                  <a:lnTo>
                    <a:pt x="17" y="902"/>
                  </a:lnTo>
                  <a:lnTo>
                    <a:pt x="13" y="900"/>
                  </a:lnTo>
                  <a:lnTo>
                    <a:pt x="0" y="900"/>
                  </a:lnTo>
                  <a:lnTo>
                    <a:pt x="230" y="479"/>
                  </a:lnTo>
                  <a:lnTo>
                    <a:pt x="232" y="483"/>
                  </a:lnTo>
                  <a:lnTo>
                    <a:pt x="234" y="483"/>
                  </a:lnTo>
                  <a:lnTo>
                    <a:pt x="245" y="489"/>
                  </a:lnTo>
                  <a:lnTo>
                    <a:pt x="249" y="491"/>
                  </a:lnTo>
                  <a:lnTo>
                    <a:pt x="251" y="493"/>
                  </a:lnTo>
                  <a:lnTo>
                    <a:pt x="253" y="495"/>
                  </a:lnTo>
                  <a:lnTo>
                    <a:pt x="255" y="495"/>
                  </a:lnTo>
                  <a:lnTo>
                    <a:pt x="259" y="500"/>
                  </a:lnTo>
                  <a:lnTo>
                    <a:pt x="259" y="502"/>
                  </a:lnTo>
                  <a:lnTo>
                    <a:pt x="264" y="508"/>
                  </a:lnTo>
                  <a:lnTo>
                    <a:pt x="261" y="510"/>
                  </a:lnTo>
                  <a:lnTo>
                    <a:pt x="264" y="510"/>
                  </a:lnTo>
                  <a:lnTo>
                    <a:pt x="261" y="514"/>
                  </a:lnTo>
                  <a:lnTo>
                    <a:pt x="261" y="519"/>
                  </a:lnTo>
                  <a:lnTo>
                    <a:pt x="264" y="521"/>
                  </a:lnTo>
                  <a:lnTo>
                    <a:pt x="266" y="519"/>
                  </a:lnTo>
                  <a:lnTo>
                    <a:pt x="268" y="519"/>
                  </a:lnTo>
                  <a:lnTo>
                    <a:pt x="268" y="525"/>
                  </a:lnTo>
                  <a:lnTo>
                    <a:pt x="268" y="531"/>
                  </a:lnTo>
                  <a:lnTo>
                    <a:pt x="274" y="538"/>
                  </a:lnTo>
                  <a:lnTo>
                    <a:pt x="278" y="542"/>
                  </a:lnTo>
                  <a:lnTo>
                    <a:pt x="280" y="540"/>
                  </a:lnTo>
                  <a:lnTo>
                    <a:pt x="282" y="542"/>
                  </a:lnTo>
                  <a:lnTo>
                    <a:pt x="282" y="544"/>
                  </a:lnTo>
                  <a:lnTo>
                    <a:pt x="285" y="546"/>
                  </a:lnTo>
                  <a:lnTo>
                    <a:pt x="287" y="546"/>
                  </a:lnTo>
                  <a:lnTo>
                    <a:pt x="291" y="552"/>
                  </a:lnTo>
                  <a:lnTo>
                    <a:pt x="291" y="557"/>
                  </a:lnTo>
                  <a:lnTo>
                    <a:pt x="293" y="559"/>
                  </a:lnTo>
                  <a:lnTo>
                    <a:pt x="295" y="561"/>
                  </a:lnTo>
                  <a:lnTo>
                    <a:pt x="297" y="561"/>
                  </a:lnTo>
                  <a:lnTo>
                    <a:pt x="301" y="567"/>
                  </a:lnTo>
                  <a:lnTo>
                    <a:pt x="301" y="569"/>
                  </a:lnTo>
                  <a:lnTo>
                    <a:pt x="304" y="571"/>
                  </a:lnTo>
                  <a:lnTo>
                    <a:pt x="304" y="573"/>
                  </a:lnTo>
                  <a:lnTo>
                    <a:pt x="299" y="578"/>
                  </a:lnTo>
                  <a:lnTo>
                    <a:pt x="297" y="582"/>
                  </a:lnTo>
                  <a:lnTo>
                    <a:pt x="306" y="576"/>
                  </a:lnTo>
                  <a:lnTo>
                    <a:pt x="308" y="573"/>
                  </a:lnTo>
                  <a:lnTo>
                    <a:pt x="310" y="573"/>
                  </a:lnTo>
                  <a:lnTo>
                    <a:pt x="312" y="569"/>
                  </a:lnTo>
                  <a:lnTo>
                    <a:pt x="310" y="557"/>
                  </a:lnTo>
                  <a:lnTo>
                    <a:pt x="312" y="550"/>
                  </a:lnTo>
                  <a:lnTo>
                    <a:pt x="314" y="548"/>
                  </a:lnTo>
                  <a:lnTo>
                    <a:pt x="320" y="546"/>
                  </a:lnTo>
                  <a:lnTo>
                    <a:pt x="325" y="542"/>
                  </a:lnTo>
                  <a:lnTo>
                    <a:pt x="329" y="540"/>
                  </a:lnTo>
                  <a:lnTo>
                    <a:pt x="333" y="538"/>
                  </a:lnTo>
                  <a:lnTo>
                    <a:pt x="333" y="535"/>
                  </a:lnTo>
                  <a:lnTo>
                    <a:pt x="337" y="535"/>
                  </a:lnTo>
                  <a:lnTo>
                    <a:pt x="339" y="533"/>
                  </a:lnTo>
                  <a:lnTo>
                    <a:pt x="344" y="533"/>
                  </a:lnTo>
                  <a:lnTo>
                    <a:pt x="346" y="535"/>
                  </a:lnTo>
                  <a:lnTo>
                    <a:pt x="350" y="535"/>
                  </a:lnTo>
                  <a:lnTo>
                    <a:pt x="350" y="535"/>
                  </a:lnTo>
                  <a:lnTo>
                    <a:pt x="356" y="531"/>
                  </a:lnTo>
                  <a:lnTo>
                    <a:pt x="358" y="527"/>
                  </a:lnTo>
                  <a:lnTo>
                    <a:pt x="360" y="525"/>
                  </a:lnTo>
                  <a:lnTo>
                    <a:pt x="365" y="527"/>
                  </a:lnTo>
                  <a:lnTo>
                    <a:pt x="367" y="525"/>
                  </a:lnTo>
                  <a:lnTo>
                    <a:pt x="365" y="523"/>
                  </a:lnTo>
                  <a:lnTo>
                    <a:pt x="369" y="523"/>
                  </a:lnTo>
                  <a:lnTo>
                    <a:pt x="371" y="525"/>
                  </a:lnTo>
                  <a:lnTo>
                    <a:pt x="382" y="525"/>
                  </a:lnTo>
                  <a:lnTo>
                    <a:pt x="390" y="521"/>
                  </a:lnTo>
                  <a:lnTo>
                    <a:pt x="394" y="519"/>
                  </a:lnTo>
                  <a:lnTo>
                    <a:pt x="396" y="519"/>
                  </a:lnTo>
                  <a:lnTo>
                    <a:pt x="398" y="523"/>
                  </a:lnTo>
                  <a:lnTo>
                    <a:pt x="401" y="521"/>
                  </a:lnTo>
                  <a:lnTo>
                    <a:pt x="403" y="516"/>
                  </a:lnTo>
                  <a:lnTo>
                    <a:pt x="409" y="514"/>
                  </a:lnTo>
                  <a:lnTo>
                    <a:pt x="413" y="514"/>
                  </a:lnTo>
                  <a:lnTo>
                    <a:pt x="413" y="516"/>
                  </a:lnTo>
                  <a:lnTo>
                    <a:pt x="415" y="516"/>
                  </a:lnTo>
                  <a:lnTo>
                    <a:pt x="417" y="519"/>
                  </a:lnTo>
                  <a:lnTo>
                    <a:pt x="419" y="516"/>
                  </a:lnTo>
                  <a:lnTo>
                    <a:pt x="422" y="514"/>
                  </a:lnTo>
                  <a:lnTo>
                    <a:pt x="422" y="512"/>
                  </a:lnTo>
                  <a:lnTo>
                    <a:pt x="424" y="514"/>
                  </a:lnTo>
                  <a:lnTo>
                    <a:pt x="424" y="519"/>
                  </a:lnTo>
                  <a:lnTo>
                    <a:pt x="426" y="519"/>
                  </a:lnTo>
                  <a:lnTo>
                    <a:pt x="426" y="521"/>
                  </a:lnTo>
                  <a:lnTo>
                    <a:pt x="424" y="521"/>
                  </a:lnTo>
                  <a:lnTo>
                    <a:pt x="422" y="525"/>
                  </a:lnTo>
                  <a:lnTo>
                    <a:pt x="413" y="527"/>
                  </a:lnTo>
                  <a:lnTo>
                    <a:pt x="405" y="529"/>
                  </a:lnTo>
                  <a:lnTo>
                    <a:pt x="403" y="533"/>
                  </a:lnTo>
                  <a:lnTo>
                    <a:pt x="398" y="535"/>
                  </a:lnTo>
                  <a:lnTo>
                    <a:pt x="394" y="533"/>
                  </a:lnTo>
                  <a:lnTo>
                    <a:pt x="392" y="535"/>
                  </a:lnTo>
                  <a:lnTo>
                    <a:pt x="390" y="535"/>
                  </a:lnTo>
                  <a:lnTo>
                    <a:pt x="388" y="533"/>
                  </a:lnTo>
                  <a:lnTo>
                    <a:pt x="384" y="535"/>
                  </a:lnTo>
                  <a:lnTo>
                    <a:pt x="377" y="535"/>
                  </a:lnTo>
                  <a:lnTo>
                    <a:pt x="375" y="538"/>
                  </a:lnTo>
                  <a:lnTo>
                    <a:pt x="369" y="538"/>
                  </a:lnTo>
                  <a:lnTo>
                    <a:pt x="365" y="540"/>
                  </a:lnTo>
                  <a:lnTo>
                    <a:pt x="360" y="544"/>
                  </a:lnTo>
                  <a:lnTo>
                    <a:pt x="352" y="548"/>
                  </a:lnTo>
                  <a:lnTo>
                    <a:pt x="352" y="546"/>
                  </a:lnTo>
                  <a:lnTo>
                    <a:pt x="346" y="548"/>
                  </a:lnTo>
                  <a:lnTo>
                    <a:pt x="346" y="552"/>
                  </a:lnTo>
                  <a:lnTo>
                    <a:pt x="344" y="554"/>
                  </a:lnTo>
                  <a:lnTo>
                    <a:pt x="342" y="552"/>
                  </a:lnTo>
                  <a:lnTo>
                    <a:pt x="337" y="554"/>
                  </a:lnTo>
                  <a:lnTo>
                    <a:pt x="335" y="559"/>
                  </a:lnTo>
                  <a:lnTo>
                    <a:pt x="331" y="559"/>
                  </a:lnTo>
                  <a:lnTo>
                    <a:pt x="331" y="563"/>
                  </a:lnTo>
                  <a:lnTo>
                    <a:pt x="333" y="567"/>
                  </a:lnTo>
                  <a:lnTo>
                    <a:pt x="337" y="569"/>
                  </a:lnTo>
                  <a:lnTo>
                    <a:pt x="333" y="563"/>
                  </a:lnTo>
                  <a:lnTo>
                    <a:pt x="333" y="563"/>
                  </a:lnTo>
                  <a:lnTo>
                    <a:pt x="337" y="563"/>
                  </a:lnTo>
                  <a:lnTo>
                    <a:pt x="339" y="563"/>
                  </a:lnTo>
                  <a:lnTo>
                    <a:pt x="344" y="563"/>
                  </a:lnTo>
                  <a:lnTo>
                    <a:pt x="342" y="561"/>
                  </a:lnTo>
                  <a:lnTo>
                    <a:pt x="346" y="554"/>
                  </a:lnTo>
                  <a:lnTo>
                    <a:pt x="354" y="552"/>
                  </a:lnTo>
                  <a:lnTo>
                    <a:pt x="356" y="552"/>
                  </a:lnTo>
                  <a:lnTo>
                    <a:pt x="367" y="546"/>
                  </a:lnTo>
                  <a:lnTo>
                    <a:pt x="369" y="544"/>
                  </a:lnTo>
                  <a:lnTo>
                    <a:pt x="371" y="542"/>
                  </a:lnTo>
                  <a:lnTo>
                    <a:pt x="373" y="546"/>
                  </a:lnTo>
                  <a:lnTo>
                    <a:pt x="377" y="544"/>
                  </a:lnTo>
                  <a:lnTo>
                    <a:pt x="379" y="542"/>
                  </a:lnTo>
                  <a:lnTo>
                    <a:pt x="379" y="544"/>
                  </a:lnTo>
                  <a:lnTo>
                    <a:pt x="386" y="540"/>
                  </a:lnTo>
                  <a:lnTo>
                    <a:pt x="388" y="542"/>
                  </a:lnTo>
                  <a:lnTo>
                    <a:pt x="382" y="548"/>
                  </a:lnTo>
                  <a:lnTo>
                    <a:pt x="384" y="552"/>
                  </a:lnTo>
                  <a:lnTo>
                    <a:pt x="388" y="546"/>
                  </a:lnTo>
                  <a:lnTo>
                    <a:pt x="394" y="544"/>
                  </a:lnTo>
                  <a:lnTo>
                    <a:pt x="405" y="535"/>
                  </a:lnTo>
                  <a:lnTo>
                    <a:pt x="411" y="535"/>
                  </a:lnTo>
                  <a:lnTo>
                    <a:pt x="415" y="531"/>
                  </a:lnTo>
                  <a:lnTo>
                    <a:pt x="424" y="531"/>
                  </a:lnTo>
                  <a:lnTo>
                    <a:pt x="426" y="529"/>
                  </a:lnTo>
                  <a:lnTo>
                    <a:pt x="430" y="529"/>
                  </a:lnTo>
                  <a:lnTo>
                    <a:pt x="428" y="533"/>
                  </a:lnTo>
                  <a:lnTo>
                    <a:pt x="424" y="535"/>
                  </a:lnTo>
                  <a:lnTo>
                    <a:pt x="424" y="540"/>
                  </a:lnTo>
                  <a:lnTo>
                    <a:pt x="426" y="542"/>
                  </a:lnTo>
                  <a:lnTo>
                    <a:pt x="432" y="535"/>
                  </a:lnTo>
                  <a:lnTo>
                    <a:pt x="441" y="531"/>
                  </a:lnTo>
                  <a:lnTo>
                    <a:pt x="443" y="531"/>
                  </a:lnTo>
                  <a:lnTo>
                    <a:pt x="443" y="529"/>
                  </a:lnTo>
                  <a:lnTo>
                    <a:pt x="447" y="527"/>
                  </a:lnTo>
                  <a:lnTo>
                    <a:pt x="449" y="527"/>
                  </a:lnTo>
                  <a:lnTo>
                    <a:pt x="449" y="525"/>
                  </a:lnTo>
                  <a:lnTo>
                    <a:pt x="451" y="523"/>
                  </a:lnTo>
                  <a:lnTo>
                    <a:pt x="453" y="525"/>
                  </a:lnTo>
                  <a:lnTo>
                    <a:pt x="457" y="525"/>
                  </a:lnTo>
                  <a:lnTo>
                    <a:pt x="457" y="519"/>
                  </a:lnTo>
                  <a:lnTo>
                    <a:pt x="455" y="514"/>
                  </a:lnTo>
                  <a:lnTo>
                    <a:pt x="457" y="512"/>
                  </a:lnTo>
                  <a:lnTo>
                    <a:pt x="455" y="510"/>
                  </a:lnTo>
                  <a:lnTo>
                    <a:pt x="460" y="506"/>
                  </a:lnTo>
                  <a:lnTo>
                    <a:pt x="464" y="504"/>
                  </a:lnTo>
                  <a:lnTo>
                    <a:pt x="464" y="508"/>
                  </a:lnTo>
                  <a:lnTo>
                    <a:pt x="466" y="523"/>
                  </a:lnTo>
                  <a:lnTo>
                    <a:pt x="464" y="527"/>
                  </a:lnTo>
                  <a:lnTo>
                    <a:pt x="464" y="540"/>
                  </a:lnTo>
                  <a:lnTo>
                    <a:pt x="462" y="548"/>
                  </a:lnTo>
                  <a:lnTo>
                    <a:pt x="460" y="565"/>
                  </a:lnTo>
                  <a:lnTo>
                    <a:pt x="462" y="569"/>
                  </a:lnTo>
                  <a:lnTo>
                    <a:pt x="466" y="571"/>
                  </a:lnTo>
                  <a:lnTo>
                    <a:pt x="470" y="578"/>
                  </a:lnTo>
                  <a:lnTo>
                    <a:pt x="476" y="573"/>
                  </a:lnTo>
                  <a:lnTo>
                    <a:pt x="474" y="571"/>
                  </a:lnTo>
                  <a:lnTo>
                    <a:pt x="470" y="571"/>
                  </a:lnTo>
                  <a:lnTo>
                    <a:pt x="468" y="567"/>
                  </a:lnTo>
                  <a:lnTo>
                    <a:pt x="472" y="565"/>
                  </a:lnTo>
                  <a:lnTo>
                    <a:pt x="476" y="567"/>
                  </a:lnTo>
                  <a:lnTo>
                    <a:pt x="476" y="563"/>
                  </a:lnTo>
                  <a:lnTo>
                    <a:pt x="474" y="563"/>
                  </a:lnTo>
                  <a:lnTo>
                    <a:pt x="479" y="559"/>
                  </a:lnTo>
                  <a:lnTo>
                    <a:pt x="485" y="559"/>
                  </a:lnTo>
                  <a:lnTo>
                    <a:pt x="485" y="563"/>
                  </a:lnTo>
                  <a:lnTo>
                    <a:pt x="487" y="559"/>
                  </a:lnTo>
                  <a:lnTo>
                    <a:pt x="483" y="552"/>
                  </a:lnTo>
                  <a:lnTo>
                    <a:pt x="487" y="552"/>
                  </a:lnTo>
                  <a:lnTo>
                    <a:pt x="495" y="548"/>
                  </a:lnTo>
                  <a:lnTo>
                    <a:pt x="495" y="544"/>
                  </a:lnTo>
                  <a:lnTo>
                    <a:pt x="500" y="544"/>
                  </a:lnTo>
                  <a:lnTo>
                    <a:pt x="500" y="548"/>
                  </a:lnTo>
                  <a:lnTo>
                    <a:pt x="500" y="550"/>
                  </a:lnTo>
                  <a:lnTo>
                    <a:pt x="497" y="554"/>
                  </a:lnTo>
                  <a:lnTo>
                    <a:pt x="497" y="557"/>
                  </a:lnTo>
                  <a:lnTo>
                    <a:pt x="493" y="561"/>
                  </a:lnTo>
                  <a:lnTo>
                    <a:pt x="493" y="563"/>
                  </a:lnTo>
                  <a:lnTo>
                    <a:pt x="493" y="563"/>
                  </a:lnTo>
                  <a:lnTo>
                    <a:pt x="497" y="563"/>
                  </a:lnTo>
                  <a:lnTo>
                    <a:pt x="497" y="565"/>
                  </a:lnTo>
                  <a:lnTo>
                    <a:pt x="497" y="567"/>
                  </a:lnTo>
                  <a:lnTo>
                    <a:pt x="493" y="567"/>
                  </a:lnTo>
                  <a:lnTo>
                    <a:pt x="491" y="571"/>
                  </a:lnTo>
                  <a:lnTo>
                    <a:pt x="489" y="571"/>
                  </a:lnTo>
                  <a:lnTo>
                    <a:pt x="487" y="573"/>
                  </a:lnTo>
                  <a:lnTo>
                    <a:pt x="485" y="578"/>
                  </a:lnTo>
                  <a:lnTo>
                    <a:pt x="487" y="580"/>
                  </a:lnTo>
                  <a:lnTo>
                    <a:pt x="491" y="580"/>
                  </a:lnTo>
                  <a:lnTo>
                    <a:pt x="495" y="582"/>
                  </a:lnTo>
                  <a:lnTo>
                    <a:pt x="500" y="582"/>
                  </a:lnTo>
                  <a:lnTo>
                    <a:pt x="502" y="580"/>
                  </a:lnTo>
                  <a:lnTo>
                    <a:pt x="506" y="578"/>
                  </a:lnTo>
                  <a:lnTo>
                    <a:pt x="510" y="571"/>
                  </a:lnTo>
                  <a:lnTo>
                    <a:pt x="514" y="567"/>
                  </a:lnTo>
                  <a:lnTo>
                    <a:pt x="519" y="565"/>
                  </a:lnTo>
                  <a:lnTo>
                    <a:pt x="523" y="567"/>
                  </a:lnTo>
                  <a:lnTo>
                    <a:pt x="527" y="567"/>
                  </a:lnTo>
                  <a:lnTo>
                    <a:pt x="529" y="571"/>
                  </a:lnTo>
                  <a:lnTo>
                    <a:pt x="533" y="571"/>
                  </a:lnTo>
                  <a:lnTo>
                    <a:pt x="538" y="573"/>
                  </a:lnTo>
                  <a:lnTo>
                    <a:pt x="542" y="573"/>
                  </a:lnTo>
                  <a:lnTo>
                    <a:pt x="542" y="578"/>
                  </a:lnTo>
                  <a:lnTo>
                    <a:pt x="544" y="588"/>
                  </a:lnTo>
                  <a:lnTo>
                    <a:pt x="544" y="592"/>
                  </a:lnTo>
                  <a:lnTo>
                    <a:pt x="548" y="599"/>
                  </a:lnTo>
                  <a:lnTo>
                    <a:pt x="565" y="609"/>
                  </a:lnTo>
                  <a:lnTo>
                    <a:pt x="567" y="613"/>
                  </a:lnTo>
                  <a:lnTo>
                    <a:pt x="571" y="616"/>
                  </a:lnTo>
                  <a:lnTo>
                    <a:pt x="578" y="622"/>
                  </a:lnTo>
                  <a:lnTo>
                    <a:pt x="580" y="622"/>
                  </a:lnTo>
                  <a:lnTo>
                    <a:pt x="584" y="626"/>
                  </a:lnTo>
                  <a:lnTo>
                    <a:pt x="586" y="628"/>
                  </a:lnTo>
                  <a:lnTo>
                    <a:pt x="588" y="630"/>
                  </a:lnTo>
                  <a:lnTo>
                    <a:pt x="590" y="628"/>
                  </a:lnTo>
                  <a:lnTo>
                    <a:pt x="590" y="630"/>
                  </a:lnTo>
                  <a:lnTo>
                    <a:pt x="597" y="635"/>
                  </a:lnTo>
                  <a:lnTo>
                    <a:pt x="601" y="635"/>
                  </a:lnTo>
                  <a:lnTo>
                    <a:pt x="601" y="639"/>
                  </a:lnTo>
                  <a:lnTo>
                    <a:pt x="603" y="643"/>
                  </a:lnTo>
                  <a:lnTo>
                    <a:pt x="605" y="639"/>
                  </a:lnTo>
                  <a:lnTo>
                    <a:pt x="603" y="637"/>
                  </a:lnTo>
                  <a:lnTo>
                    <a:pt x="603" y="635"/>
                  </a:lnTo>
                  <a:lnTo>
                    <a:pt x="601" y="630"/>
                  </a:lnTo>
                  <a:lnTo>
                    <a:pt x="601" y="628"/>
                  </a:lnTo>
                  <a:lnTo>
                    <a:pt x="605" y="632"/>
                  </a:lnTo>
                  <a:lnTo>
                    <a:pt x="607" y="635"/>
                  </a:lnTo>
                  <a:lnTo>
                    <a:pt x="609" y="635"/>
                  </a:lnTo>
                  <a:lnTo>
                    <a:pt x="609" y="632"/>
                  </a:lnTo>
                  <a:lnTo>
                    <a:pt x="611" y="630"/>
                  </a:lnTo>
                  <a:lnTo>
                    <a:pt x="616" y="637"/>
                  </a:lnTo>
                  <a:lnTo>
                    <a:pt x="618" y="639"/>
                  </a:lnTo>
                  <a:lnTo>
                    <a:pt x="620" y="641"/>
                  </a:lnTo>
                  <a:lnTo>
                    <a:pt x="622" y="645"/>
                  </a:lnTo>
                  <a:lnTo>
                    <a:pt x="624" y="649"/>
                  </a:lnTo>
                  <a:lnTo>
                    <a:pt x="624" y="653"/>
                  </a:lnTo>
                  <a:lnTo>
                    <a:pt x="626" y="658"/>
                  </a:lnTo>
                  <a:lnTo>
                    <a:pt x="624" y="662"/>
                  </a:lnTo>
                  <a:lnTo>
                    <a:pt x="624" y="666"/>
                  </a:lnTo>
                  <a:lnTo>
                    <a:pt x="620" y="670"/>
                  </a:lnTo>
                  <a:lnTo>
                    <a:pt x="611" y="668"/>
                  </a:lnTo>
                  <a:lnTo>
                    <a:pt x="607" y="666"/>
                  </a:lnTo>
                  <a:lnTo>
                    <a:pt x="607" y="668"/>
                  </a:lnTo>
                  <a:lnTo>
                    <a:pt x="605" y="670"/>
                  </a:lnTo>
                  <a:lnTo>
                    <a:pt x="601" y="668"/>
                  </a:lnTo>
                  <a:lnTo>
                    <a:pt x="597" y="668"/>
                  </a:lnTo>
                  <a:lnTo>
                    <a:pt x="599" y="670"/>
                  </a:lnTo>
                  <a:lnTo>
                    <a:pt x="594" y="672"/>
                  </a:lnTo>
                  <a:lnTo>
                    <a:pt x="594" y="677"/>
                  </a:lnTo>
                  <a:lnTo>
                    <a:pt x="590" y="677"/>
                  </a:lnTo>
                  <a:lnTo>
                    <a:pt x="586" y="679"/>
                  </a:lnTo>
                  <a:lnTo>
                    <a:pt x="588" y="681"/>
                  </a:lnTo>
                  <a:lnTo>
                    <a:pt x="592" y="681"/>
                  </a:lnTo>
                  <a:lnTo>
                    <a:pt x="592" y="687"/>
                  </a:lnTo>
                  <a:lnTo>
                    <a:pt x="597" y="689"/>
                  </a:lnTo>
                  <a:lnTo>
                    <a:pt x="599" y="687"/>
                  </a:lnTo>
                  <a:lnTo>
                    <a:pt x="603" y="691"/>
                  </a:lnTo>
                  <a:lnTo>
                    <a:pt x="603" y="694"/>
                  </a:lnTo>
                  <a:lnTo>
                    <a:pt x="609" y="694"/>
                  </a:lnTo>
                  <a:lnTo>
                    <a:pt x="616" y="698"/>
                  </a:lnTo>
                  <a:lnTo>
                    <a:pt x="622" y="698"/>
                  </a:lnTo>
                  <a:lnTo>
                    <a:pt x="630" y="702"/>
                  </a:lnTo>
                  <a:lnTo>
                    <a:pt x="634" y="702"/>
                  </a:lnTo>
                  <a:lnTo>
                    <a:pt x="634" y="700"/>
                  </a:lnTo>
                  <a:lnTo>
                    <a:pt x="637" y="700"/>
                  </a:lnTo>
                  <a:lnTo>
                    <a:pt x="641" y="702"/>
                  </a:lnTo>
                  <a:lnTo>
                    <a:pt x="641" y="706"/>
                  </a:lnTo>
                  <a:lnTo>
                    <a:pt x="647" y="700"/>
                  </a:lnTo>
                  <a:lnTo>
                    <a:pt x="649" y="704"/>
                  </a:lnTo>
                  <a:lnTo>
                    <a:pt x="651" y="702"/>
                  </a:lnTo>
                  <a:lnTo>
                    <a:pt x="653" y="700"/>
                  </a:lnTo>
                  <a:lnTo>
                    <a:pt x="656" y="700"/>
                  </a:lnTo>
                  <a:lnTo>
                    <a:pt x="656" y="702"/>
                  </a:lnTo>
                  <a:lnTo>
                    <a:pt x="658" y="702"/>
                  </a:lnTo>
                  <a:lnTo>
                    <a:pt x="664" y="700"/>
                  </a:lnTo>
                  <a:lnTo>
                    <a:pt x="675" y="696"/>
                  </a:lnTo>
                  <a:lnTo>
                    <a:pt x="677" y="694"/>
                  </a:lnTo>
                  <a:lnTo>
                    <a:pt x="677" y="698"/>
                  </a:lnTo>
                  <a:lnTo>
                    <a:pt x="677" y="700"/>
                  </a:lnTo>
                  <a:lnTo>
                    <a:pt x="677" y="702"/>
                  </a:lnTo>
                  <a:lnTo>
                    <a:pt x="679" y="702"/>
                  </a:lnTo>
                  <a:lnTo>
                    <a:pt x="679" y="706"/>
                  </a:lnTo>
                  <a:lnTo>
                    <a:pt x="679" y="708"/>
                  </a:lnTo>
                  <a:lnTo>
                    <a:pt x="679" y="710"/>
                  </a:lnTo>
                  <a:lnTo>
                    <a:pt x="681" y="713"/>
                  </a:lnTo>
                  <a:lnTo>
                    <a:pt x="683" y="710"/>
                  </a:lnTo>
                  <a:lnTo>
                    <a:pt x="685" y="713"/>
                  </a:lnTo>
                  <a:lnTo>
                    <a:pt x="685" y="715"/>
                  </a:lnTo>
                  <a:lnTo>
                    <a:pt x="683" y="721"/>
                  </a:lnTo>
                  <a:lnTo>
                    <a:pt x="683" y="725"/>
                  </a:lnTo>
                  <a:lnTo>
                    <a:pt x="683" y="727"/>
                  </a:lnTo>
                  <a:lnTo>
                    <a:pt x="687" y="723"/>
                  </a:lnTo>
                  <a:lnTo>
                    <a:pt x="687" y="719"/>
                  </a:lnTo>
                  <a:lnTo>
                    <a:pt x="689" y="717"/>
                  </a:lnTo>
                  <a:lnTo>
                    <a:pt x="689" y="717"/>
                  </a:lnTo>
                  <a:lnTo>
                    <a:pt x="689" y="721"/>
                  </a:lnTo>
                  <a:lnTo>
                    <a:pt x="687" y="727"/>
                  </a:lnTo>
                  <a:lnTo>
                    <a:pt x="683" y="731"/>
                  </a:lnTo>
                  <a:lnTo>
                    <a:pt x="683" y="740"/>
                  </a:lnTo>
                  <a:lnTo>
                    <a:pt x="687" y="744"/>
                  </a:lnTo>
                  <a:lnTo>
                    <a:pt x="687" y="750"/>
                  </a:lnTo>
                  <a:lnTo>
                    <a:pt x="685" y="755"/>
                  </a:lnTo>
                  <a:lnTo>
                    <a:pt x="689" y="759"/>
                  </a:lnTo>
                  <a:lnTo>
                    <a:pt x="689" y="761"/>
                  </a:lnTo>
                  <a:lnTo>
                    <a:pt x="687" y="765"/>
                  </a:lnTo>
                  <a:lnTo>
                    <a:pt x="689" y="767"/>
                  </a:lnTo>
                  <a:lnTo>
                    <a:pt x="691" y="772"/>
                  </a:lnTo>
                  <a:lnTo>
                    <a:pt x="691" y="784"/>
                  </a:lnTo>
                  <a:lnTo>
                    <a:pt x="691" y="772"/>
                  </a:lnTo>
                  <a:lnTo>
                    <a:pt x="689" y="763"/>
                  </a:lnTo>
                  <a:lnTo>
                    <a:pt x="691" y="755"/>
                  </a:lnTo>
                  <a:lnTo>
                    <a:pt x="696" y="746"/>
                  </a:lnTo>
                  <a:lnTo>
                    <a:pt x="698" y="746"/>
                  </a:lnTo>
                  <a:lnTo>
                    <a:pt x="698" y="748"/>
                  </a:lnTo>
                  <a:lnTo>
                    <a:pt x="698" y="750"/>
                  </a:lnTo>
                  <a:lnTo>
                    <a:pt x="698" y="753"/>
                  </a:lnTo>
                  <a:lnTo>
                    <a:pt x="698" y="755"/>
                  </a:lnTo>
                  <a:lnTo>
                    <a:pt x="700" y="753"/>
                  </a:lnTo>
                  <a:lnTo>
                    <a:pt x="702" y="755"/>
                  </a:lnTo>
                  <a:lnTo>
                    <a:pt x="704" y="753"/>
                  </a:lnTo>
                  <a:lnTo>
                    <a:pt x="704" y="748"/>
                  </a:lnTo>
                  <a:lnTo>
                    <a:pt x="702" y="744"/>
                  </a:lnTo>
                  <a:lnTo>
                    <a:pt x="702" y="742"/>
                  </a:lnTo>
                  <a:lnTo>
                    <a:pt x="704" y="742"/>
                  </a:lnTo>
                  <a:lnTo>
                    <a:pt x="706" y="740"/>
                  </a:lnTo>
                  <a:lnTo>
                    <a:pt x="702" y="736"/>
                  </a:lnTo>
                  <a:lnTo>
                    <a:pt x="702" y="734"/>
                  </a:lnTo>
                  <a:lnTo>
                    <a:pt x="704" y="725"/>
                  </a:lnTo>
                  <a:lnTo>
                    <a:pt x="708" y="717"/>
                  </a:lnTo>
                  <a:lnTo>
                    <a:pt x="706" y="713"/>
                  </a:lnTo>
                  <a:lnTo>
                    <a:pt x="706" y="710"/>
                  </a:lnTo>
                  <a:lnTo>
                    <a:pt x="710" y="708"/>
                  </a:lnTo>
                  <a:lnTo>
                    <a:pt x="715" y="706"/>
                  </a:lnTo>
                  <a:lnTo>
                    <a:pt x="715" y="706"/>
                  </a:lnTo>
                  <a:lnTo>
                    <a:pt x="717" y="704"/>
                  </a:lnTo>
                  <a:lnTo>
                    <a:pt x="721" y="702"/>
                  </a:lnTo>
                  <a:lnTo>
                    <a:pt x="721" y="704"/>
                  </a:lnTo>
                  <a:lnTo>
                    <a:pt x="725" y="704"/>
                  </a:lnTo>
                  <a:lnTo>
                    <a:pt x="727" y="700"/>
                  </a:lnTo>
                  <a:lnTo>
                    <a:pt x="729" y="700"/>
                  </a:lnTo>
                  <a:lnTo>
                    <a:pt x="729" y="702"/>
                  </a:lnTo>
                  <a:lnTo>
                    <a:pt x="731" y="702"/>
                  </a:lnTo>
                  <a:lnTo>
                    <a:pt x="736" y="702"/>
                  </a:lnTo>
                  <a:lnTo>
                    <a:pt x="738" y="698"/>
                  </a:lnTo>
                  <a:lnTo>
                    <a:pt x="740" y="698"/>
                  </a:lnTo>
                  <a:lnTo>
                    <a:pt x="740" y="700"/>
                  </a:lnTo>
                  <a:lnTo>
                    <a:pt x="742" y="700"/>
                  </a:lnTo>
                  <a:lnTo>
                    <a:pt x="744" y="706"/>
                  </a:lnTo>
                  <a:lnTo>
                    <a:pt x="744" y="700"/>
                  </a:lnTo>
                  <a:lnTo>
                    <a:pt x="742" y="696"/>
                  </a:lnTo>
                  <a:lnTo>
                    <a:pt x="746" y="689"/>
                  </a:lnTo>
                  <a:lnTo>
                    <a:pt x="748" y="689"/>
                  </a:lnTo>
                  <a:lnTo>
                    <a:pt x="750" y="691"/>
                  </a:lnTo>
                  <a:lnTo>
                    <a:pt x="753" y="691"/>
                  </a:lnTo>
                  <a:lnTo>
                    <a:pt x="755" y="689"/>
                  </a:lnTo>
                  <a:lnTo>
                    <a:pt x="757" y="691"/>
                  </a:lnTo>
                  <a:lnTo>
                    <a:pt x="763" y="687"/>
                  </a:lnTo>
                  <a:lnTo>
                    <a:pt x="761" y="685"/>
                  </a:lnTo>
                  <a:lnTo>
                    <a:pt x="763" y="681"/>
                  </a:lnTo>
                  <a:lnTo>
                    <a:pt x="759" y="681"/>
                  </a:lnTo>
                  <a:lnTo>
                    <a:pt x="759" y="681"/>
                  </a:lnTo>
                  <a:lnTo>
                    <a:pt x="757" y="681"/>
                  </a:lnTo>
                  <a:lnTo>
                    <a:pt x="748" y="683"/>
                  </a:lnTo>
                  <a:lnTo>
                    <a:pt x="746" y="683"/>
                  </a:lnTo>
                  <a:lnTo>
                    <a:pt x="744" y="685"/>
                  </a:lnTo>
                  <a:lnTo>
                    <a:pt x="742" y="685"/>
                  </a:lnTo>
                  <a:lnTo>
                    <a:pt x="742" y="689"/>
                  </a:lnTo>
                  <a:lnTo>
                    <a:pt x="740" y="691"/>
                  </a:lnTo>
                  <a:lnTo>
                    <a:pt x="738" y="687"/>
                  </a:lnTo>
                  <a:lnTo>
                    <a:pt x="738" y="683"/>
                  </a:lnTo>
                  <a:lnTo>
                    <a:pt x="736" y="685"/>
                  </a:lnTo>
                  <a:lnTo>
                    <a:pt x="734" y="689"/>
                  </a:lnTo>
                  <a:lnTo>
                    <a:pt x="731" y="689"/>
                  </a:lnTo>
                  <a:lnTo>
                    <a:pt x="727" y="687"/>
                  </a:lnTo>
                  <a:lnTo>
                    <a:pt x="725" y="687"/>
                  </a:lnTo>
                  <a:lnTo>
                    <a:pt x="725" y="685"/>
                  </a:lnTo>
                  <a:lnTo>
                    <a:pt x="721" y="687"/>
                  </a:lnTo>
                  <a:lnTo>
                    <a:pt x="721" y="689"/>
                  </a:lnTo>
                  <a:lnTo>
                    <a:pt x="725" y="691"/>
                  </a:lnTo>
                  <a:lnTo>
                    <a:pt x="725" y="694"/>
                  </a:lnTo>
                  <a:lnTo>
                    <a:pt x="721" y="696"/>
                  </a:lnTo>
                  <a:lnTo>
                    <a:pt x="719" y="694"/>
                  </a:lnTo>
                  <a:lnTo>
                    <a:pt x="715" y="691"/>
                  </a:lnTo>
                  <a:lnTo>
                    <a:pt x="712" y="689"/>
                  </a:lnTo>
                  <a:lnTo>
                    <a:pt x="715" y="687"/>
                  </a:lnTo>
                  <a:lnTo>
                    <a:pt x="717" y="685"/>
                  </a:lnTo>
                  <a:lnTo>
                    <a:pt x="715" y="685"/>
                  </a:lnTo>
                  <a:lnTo>
                    <a:pt x="712" y="685"/>
                  </a:lnTo>
                  <a:lnTo>
                    <a:pt x="710" y="685"/>
                  </a:lnTo>
                  <a:lnTo>
                    <a:pt x="710" y="681"/>
                  </a:lnTo>
                  <a:lnTo>
                    <a:pt x="715" y="679"/>
                  </a:lnTo>
                  <a:lnTo>
                    <a:pt x="719" y="672"/>
                  </a:lnTo>
                  <a:lnTo>
                    <a:pt x="723" y="672"/>
                  </a:lnTo>
                  <a:lnTo>
                    <a:pt x="727" y="672"/>
                  </a:lnTo>
                  <a:lnTo>
                    <a:pt x="742" y="672"/>
                  </a:lnTo>
                  <a:lnTo>
                    <a:pt x="753" y="668"/>
                  </a:lnTo>
                  <a:lnTo>
                    <a:pt x="755" y="670"/>
                  </a:lnTo>
                  <a:lnTo>
                    <a:pt x="761" y="668"/>
                  </a:lnTo>
                  <a:lnTo>
                    <a:pt x="761" y="670"/>
                  </a:lnTo>
                  <a:lnTo>
                    <a:pt x="765" y="672"/>
                  </a:lnTo>
                  <a:lnTo>
                    <a:pt x="767" y="672"/>
                  </a:lnTo>
                  <a:lnTo>
                    <a:pt x="767" y="677"/>
                  </a:lnTo>
                  <a:lnTo>
                    <a:pt x="767" y="685"/>
                  </a:lnTo>
                  <a:lnTo>
                    <a:pt x="765" y="687"/>
                  </a:lnTo>
                  <a:lnTo>
                    <a:pt x="767" y="687"/>
                  </a:lnTo>
                  <a:lnTo>
                    <a:pt x="767" y="689"/>
                  </a:lnTo>
                  <a:lnTo>
                    <a:pt x="763" y="691"/>
                  </a:lnTo>
                  <a:lnTo>
                    <a:pt x="765" y="694"/>
                  </a:lnTo>
                  <a:lnTo>
                    <a:pt x="765" y="694"/>
                  </a:lnTo>
                  <a:lnTo>
                    <a:pt x="767" y="702"/>
                  </a:lnTo>
                  <a:lnTo>
                    <a:pt x="769" y="702"/>
                  </a:lnTo>
                  <a:lnTo>
                    <a:pt x="771" y="704"/>
                  </a:lnTo>
                  <a:lnTo>
                    <a:pt x="771" y="706"/>
                  </a:lnTo>
                  <a:lnTo>
                    <a:pt x="769" y="708"/>
                  </a:lnTo>
                  <a:lnTo>
                    <a:pt x="769" y="710"/>
                  </a:lnTo>
                  <a:lnTo>
                    <a:pt x="767" y="713"/>
                  </a:lnTo>
                  <a:lnTo>
                    <a:pt x="771" y="713"/>
                  </a:lnTo>
                  <a:lnTo>
                    <a:pt x="774" y="715"/>
                  </a:lnTo>
                  <a:lnTo>
                    <a:pt x="776" y="717"/>
                  </a:lnTo>
                  <a:lnTo>
                    <a:pt x="778" y="715"/>
                  </a:lnTo>
                  <a:lnTo>
                    <a:pt x="780" y="719"/>
                  </a:lnTo>
                  <a:lnTo>
                    <a:pt x="784" y="719"/>
                  </a:lnTo>
                  <a:lnTo>
                    <a:pt x="786" y="717"/>
                  </a:lnTo>
                  <a:lnTo>
                    <a:pt x="788" y="717"/>
                  </a:lnTo>
                  <a:lnTo>
                    <a:pt x="788" y="721"/>
                  </a:lnTo>
                  <a:lnTo>
                    <a:pt x="788" y="721"/>
                  </a:lnTo>
                  <a:lnTo>
                    <a:pt x="790" y="721"/>
                  </a:lnTo>
                  <a:lnTo>
                    <a:pt x="793" y="723"/>
                  </a:lnTo>
                  <a:lnTo>
                    <a:pt x="793" y="725"/>
                  </a:lnTo>
                  <a:lnTo>
                    <a:pt x="793" y="727"/>
                  </a:lnTo>
                  <a:lnTo>
                    <a:pt x="795" y="727"/>
                  </a:lnTo>
                  <a:lnTo>
                    <a:pt x="795" y="731"/>
                  </a:lnTo>
                  <a:lnTo>
                    <a:pt x="801" y="736"/>
                  </a:lnTo>
                  <a:lnTo>
                    <a:pt x="801" y="738"/>
                  </a:lnTo>
                  <a:lnTo>
                    <a:pt x="805" y="736"/>
                  </a:lnTo>
                  <a:lnTo>
                    <a:pt x="805" y="738"/>
                  </a:lnTo>
                  <a:lnTo>
                    <a:pt x="807" y="740"/>
                  </a:lnTo>
                  <a:lnTo>
                    <a:pt x="807" y="740"/>
                  </a:lnTo>
                  <a:lnTo>
                    <a:pt x="812" y="744"/>
                  </a:lnTo>
                  <a:lnTo>
                    <a:pt x="816" y="742"/>
                  </a:lnTo>
                  <a:lnTo>
                    <a:pt x="822" y="742"/>
                  </a:lnTo>
                  <a:lnTo>
                    <a:pt x="824" y="740"/>
                  </a:lnTo>
                  <a:lnTo>
                    <a:pt x="830" y="736"/>
                  </a:lnTo>
                  <a:lnTo>
                    <a:pt x="830" y="736"/>
                  </a:lnTo>
                  <a:lnTo>
                    <a:pt x="833" y="738"/>
                  </a:lnTo>
                  <a:lnTo>
                    <a:pt x="841" y="738"/>
                  </a:lnTo>
                  <a:lnTo>
                    <a:pt x="847" y="744"/>
                  </a:lnTo>
                  <a:lnTo>
                    <a:pt x="849" y="744"/>
                  </a:lnTo>
                  <a:lnTo>
                    <a:pt x="854" y="746"/>
                  </a:lnTo>
                  <a:lnTo>
                    <a:pt x="854" y="746"/>
                  </a:lnTo>
                  <a:lnTo>
                    <a:pt x="862" y="744"/>
                  </a:lnTo>
                  <a:lnTo>
                    <a:pt x="864" y="748"/>
                  </a:lnTo>
                  <a:lnTo>
                    <a:pt x="866" y="746"/>
                  </a:lnTo>
                  <a:lnTo>
                    <a:pt x="866" y="742"/>
                  </a:lnTo>
                  <a:lnTo>
                    <a:pt x="862" y="738"/>
                  </a:lnTo>
                  <a:lnTo>
                    <a:pt x="862" y="734"/>
                  </a:lnTo>
                  <a:lnTo>
                    <a:pt x="862" y="731"/>
                  </a:lnTo>
                  <a:lnTo>
                    <a:pt x="864" y="731"/>
                  </a:lnTo>
                  <a:lnTo>
                    <a:pt x="866" y="738"/>
                  </a:lnTo>
                  <a:lnTo>
                    <a:pt x="868" y="744"/>
                  </a:lnTo>
                  <a:lnTo>
                    <a:pt x="875" y="750"/>
                  </a:lnTo>
                  <a:lnTo>
                    <a:pt x="877" y="753"/>
                  </a:lnTo>
                  <a:lnTo>
                    <a:pt x="877" y="757"/>
                  </a:lnTo>
                  <a:lnTo>
                    <a:pt x="879" y="748"/>
                  </a:lnTo>
                  <a:lnTo>
                    <a:pt x="877" y="746"/>
                  </a:lnTo>
                  <a:lnTo>
                    <a:pt x="871" y="744"/>
                  </a:lnTo>
                  <a:lnTo>
                    <a:pt x="868" y="738"/>
                  </a:lnTo>
                  <a:lnTo>
                    <a:pt x="866" y="729"/>
                  </a:lnTo>
                  <a:lnTo>
                    <a:pt x="868" y="727"/>
                  </a:lnTo>
                  <a:lnTo>
                    <a:pt x="871" y="727"/>
                  </a:lnTo>
                  <a:lnTo>
                    <a:pt x="871" y="729"/>
                  </a:lnTo>
                  <a:lnTo>
                    <a:pt x="871" y="731"/>
                  </a:lnTo>
                  <a:lnTo>
                    <a:pt x="875" y="729"/>
                  </a:lnTo>
                  <a:lnTo>
                    <a:pt x="875" y="727"/>
                  </a:lnTo>
                  <a:lnTo>
                    <a:pt x="873" y="723"/>
                  </a:lnTo>
                  <a:lnTo>
                    <a:pt x="873" y="721"/>
                  </a:lnTo>
                  <a:lnTo>
                    <a:pt x="873" y="719"/>
                  </a:lnTo>
                  <a:lnTo>
                    <a:pt x="873" y="717"/>
                  </a:lnTo>
                  <a:lnTo>
                    <a:pt x="877" y="717"/>
                  </a:lnTo>
                  <a:lnTo>
                    <a:pt x="879" y="721"/>
                  </a:lnTo>
                  <a:lnTo>
                    <a:pt x="877" y="723"/>
                  </a:lnTo>
                  <a:lnTo>
                    <a:pt x="879" y="723"/>
                  </a:lnTo>
                  <a:lnTo>
                    <a:pt x="881" y="723"/>
                  </a:lnTo>
                  <a:lnTo>
                    <a:pt x="885" y="719"/>
                  </a:lnTo>
                  <a:lnTo>
                    <a:pt x="885" y="717"/>
                  </a:lnTo>
                  <a:lnTo>
                    <a:pt x="890" y="717"/>
                  </a:lnTo>
                  <a:lnTo>
                    <a:pt x="892" y="719"/>
                  </a:lnTo>
                  <a:lnTo>
                    <a:pt x="890" y="721"/>
                  </a:lnTo>
                  <a:lnTo>
                    <a:pt x="890" y="723"/>
                  </a:lnTo>
                  <a:lnTo>
                    <a:pt x="892" y="721"/>
                  </a:lnTo>
                  <a:lnTo>
                    <a:pt x="894" y="721"/>
                  </a:lnTo>
                  <a:lnTo>
                    <a:pt x="896" y="723"/>
                  </a:lnTo>
                  <a:lnTo>
                    <a:pt x="896" y="727"/>
                  </a:lnTo>
                  <a:lnTo>
                    <a:pt x="894" y="729"/>
                  </a:lnTo>
                  <a:lnTo>
                    <a:pt x="896" y="734"/>
                  </a:lnTo>
                  <a:lnTo>
                    <a:pt x="900" y="731"/>
                  </a:lnTo>
                  <a:lnTo>
                    <a:pt x="902" y="734"/>
                  </a:lnTo>
                  <a:lnTo>
                    <a:pt x="900" y="736"/>
                  </a:lnTo>
                  <a:lnTo>
                    <a:pt x="896" y="738"/>
                  </a:lnTo>
                  <a:lnTo>
                    <a:pt x="896" y="740"/>
                  </a:lnTo>
                  <a:lnTo>
                    <a:pt x="898" y="742"/>
                  </a:lnTo>
                  <a:lnTo>
                    <a:pt x="902" y="738"/>
                  </a:lnTo>
                  <a:lnTo>
                    <a:pt x="904" y="734"/>
                  </a:lnTo>
                  <a:lnTo>
                    <a:pt x="911" y="734"/>
                  </a:lnTo>
                  <a:lnTo>
                    <a:pt x="915" y="734"/>
                  </a:lnTo>
                  <a:lnTo>
                    <a:pt x="915" y="736"/>
                  </a:lnTo>
                  <a:lnTo>
                    <a:pt x="911" y="736"/>
                  </a:lnTo>
                  <a:lnTo>
                    <a:pt x="908" y="738"/>
                  </a:lnTo>
                  <a:lnTo>
                    <a:pt x="908" y="742"/>
                  </a:lnTo>
                  <a:lnTo>
                    <a:pt x="902" y="746"/>
                  </a:lnTo>
                  <a:lnTo>
                    <a:pt x="902" y="748"/>
                  </a:lnTo>
                  <a:lnTo>
                    <a:pt x="896" y="755"/>
                  </a:lnTo>
                  <a:lnTo>
                    <a:pt x="896" y="757"/>
                  </a:lnTo>
                  <a:lnTo>
                    <a:pt x="896" y="759"/>
                  </a:lnTo>
                  <a:lnTo>
                    <a:pt x="894" y="755"/>
                  </a:lnTo>
                  <a:lnTo>
                    <a:pt x="892" y="759"/>
                  </a:lnTo>
                  <a:lnTo>
                    <a:pt x="890" y="765"/>
                  </a:lnTo>
                  <a:lnTo>
                    <a:pt x="890" y="767"/>
                  </a:lnTo>
                  <a:lnTo>
                    <a:pt x="894" y="767"/>
                  </a:lnTo>
                  <a:lnTo>
                    <a:pt x="896" y="765"/>
                  </a:lnTo>
                  <a:lnTo>
                    <a:pt x="896" y="769"/>
                  </a:lnTo>
                  <a:lnTo>
                    <a:pt x="892" y="774"/>
                  </a:lnTo>
                  <a:lnTo>
                    <a:pt x="892" y="776"/>
                  </a:lnTo>
                  <a:lnTo>
                    <a:pt x="896" y="774"/>
                  </a:lnTo>
                  <a:lnTo>
                    <a:pt x="900" y="772"/>
                  </a:lnTo>
                  <a:lnTo>
                    <a:pt x="902" y="772"/>
                  </a:lnTo>
                  <a:lnTo>
                    <a:pt x="900" y="776"/>
                  </a:lnTo>
                  <a:lnTo>
                    <a:pt x="896" y="778"/>
                  </a:lnTo>
                  <a:lnTo>
                    <a:pt x="900" y="778"/>
                  </a:lnTo>
                  <a:lnTo>
                    <a:pt x="902" y="776"/>
                  </a:lnTo>
                  <a:lnTo>
                    <a:pt x="900" y="782"/>
                  </a:lnTo>
                  <a:lnTo>
                    <a:pt x="900" y="784"/>
                  </a:lnTo>
                  <a:lnTo>
                    <a:pt x="898" y="786"/>
                  </a:lnTo>
                  <a:lnTo>
                    <a:pt x="894" y="786"/>
                  </a:lnTo>
                  <a:lnTo>
                    <a:pt x="892" y="782"/>
                  </a:lnTo>
                  <a:lnTo>
                    <a:pt x="887" y="784"/>
                  </a:lnTo>
                  <a:lnTo>
                    <a:pt x="885" y="778"/>
                  </a:lnTo>
                  <a:lnTo>
                    <a:pt x="883" y="778"/>
                  </a:lnTo>
                  <a:lnTo>
                    <a:pt x="881" y="784"/>
                  </a:lnTo>
                  <a:lnTo>
                    <a:pt x="885" y="788"/>
                  </a:lnTo>
                  <a:lnTo>
                    <a:pt x="885" y="793"/>
                  </a:lnTo>
                  <a:lnTo>
                    <a:pt x="885" y="801"/>
                  </a:lnTo>
                  <a:lnTo>
                    <a:pt x="887" y="795"/>
                  </a:lnTo>
                  <a:lnTo>
                    <a:pt x="887" y="788"/>
                  </a:lnTo>
                  <a:lnTo>
                    <a:pt x="890" y="786"/>
                  </a:lnTo>
                  <a:lnTo>
                    <a:pt x="892" y="788"/>
                  </a:lnTo>
                  <a:lnTo>
                    <a:pt x="896" y="788"/>
                  </a:lnTo>
                  <a:lnTo>
                    <a:pt x="900" y="790"/>
                  </a:lnTo>
                  <a:lnTo>
                    <a:pt x="902" y="788"/>
                  </a:lnTo>
                  <a:lnTo>
                    <a:pt x="902" y="784"/>
                  </a:lnTo>
                  <a:lnTo>
                    <a:pt x="908" y="782"/>
                  </a:lnTo>
                  <a:lnTo>
                    <a:pt x="911" y="778"/>
                  </a:lnTo>
                  <a:lnTo>
                    <a:pt x="915" y="778"/>
                  </a:lnTo>
                  <a:lnTo>
                    <a:pt x="917" y="776"/>
                  </a:lnTo>
                  <a:lnTo>
                    <a:pt x="915" y="778"/>
                  </a:lnTo>
                  <a:lnTo>
                    <a:pt x="911" y="776"/>
                  </a:lnTo>
                  <a:lnTo>
                    <a:pt x="908" y="780"/>
                  </a:lnTo>
                  <a:lnTo>
                    <a:pt x="906" y="780"/>
                  </a:lnTo>
                  <a:lnTo>
                    <a:pt x="904" y="780"/>
                  </a:lnTo>
                  <a:lnTo>
                    <a:pt x="906" y="776"/>
                  </a:lnTo>
                  <a:lnTo>
                    <a:pt x="908" y="774"/>
                  </a:lnTo>
                  <a:lnTo>
                    <a:pt x="908" y="772"/>
                  </a:lnTo>
                  <a:lnTo>
                    <a:pt x="908" y="769"/>
                  </a:lnTo>
                  <a:lnTo>
                    <a:pt x="911" y="763"/>
                  </a:lnTo>
                  <a:lnTo>
                    <a:pt x="911" y="761"/>
                  </a:lnTo>
                  <a:lnTo>
                    <a:pt x="908" y="759"/>
                  </a:lnTo>
                  <a:lnTo>
                    <a:pt x="908" y="757"/>
                  </a:lnTo>
                  <a:lnTo>
                    <a:pt x="913" y="750"/>
                  </a:lnTo>
                  <a:lnTo>
                    <a:pt x="915" y="746"/>
                  </a:lnTo>
                  <a:lnTo>
                    <a:pt x="919" y="742"/>
                  </a:lnTo>
                  <a:lnTo>
                    <a:pt x="919" y="744"/>
                  </a:lnTo>
                  <a:lnTo>
                    <a:pt x="919" y="746"/>
                  </a:lnTo>
                  <a:lnTo>
                    <a:pt x="921" y="746"/>
                  </a:lnTo>
                  <a:lnTo>
                    <a:pt x="923" y="742"/>
                  </a:lnTo>
                  <a:lnTo>
                    <a:pt x="923" y="744"/>
                  </a:lnTo>
                  <a:lnTo>
                    <a:pt x="925" y="744"/>
                  </a:lnTo>
                  <a:lnTo>
                    <a:pt x="925" y="746"/>
                  </a:lnTo>
                  <a:lnTo>
                    <a:pt x="930" y="746"/>
                  </a:lnTo>
                  <a:lnTo>
                    <a:pt x="932" y="742"/>
                  </a:lnTo>
                  <a:lnTo>
                    <a:pt x="942" y="738"/>
                  </a:lnTo>
                  <a:lnTo>
                    <a:pt x="942" y="736"/>
                  </a:lnTo>
                  <a:lnTo>
                    <a:pt x="942" y="734"/>
                  </a:lnTo>
                  <a:lnTo>
                    <a:pt x="946" y="734"/>
                  </a:lnTo>
                  <a:lnTo>
                    <a:pt x="949" y="729"/>
                  </a:lnTo>
                  <a:lnTo>
                    <a:pt x="955" y="727"/>
                  </a:lnTo>
                  <a:lnTo>
                    <a:pt x="957" y="725"/>
                  </a:lnTo>
                  <a:lnTo>
                    <a:pt x="957" y="723"/>
                  </a:lnTo>
                  <a:lnTo>
                    <a:pt x="959" y="717"/>
                  </a:lnTo>
                  <a:lnTo>
                    <a:pt x="961" y="713"/>
                  </a:lnTo>
                  <a:lnTo>
                    <a:pt x="961" y="708"/>
                  </a:lnTo>
                  <a:lnTo>
                    <a:pt x="961" y="706"/>
                  </a:lnTo>
                  <a:lnTo>
                    <a:pt x="957" y="708"/>
                  </a:lnTo>
                  <a:lnTo>
                    <a:pt x="955" y="708"/>
                  </a:lnTo>
                  <a:lnTo>
                    <a:pt x="955" y="710"/>
                  </a:lnTo>
                  <a:lnTo>
                    <a:pt x="953" y="715"/>
                  </a:lnTo>
                  <a:lnTo>
                    <a:pt x="951" y="715"/>
                  </a:lnTo>
                  <a:lnTo>
                    <a:pt x="949" y="713"/>
                  </a:lnTo>
                  <a:lnTo>
                    <a:pt x="944" y="713"/>
                  </a:lnTo>
                  <a:lnTo>
                    <a:pt x="944" y="713"/>
                  </a:lnTo>
                  <a:lnTo>
                    <a:pt x="946" y="706"/>
                  </a:lnTo>
                  <a:lnTo>
                    <a:pt x="951" y="706"/>
                  </a:lnTo>
                  <a:lnTo>
                    <a:pt x="953" y="704"/>
                  </a:lnTo>
                  <a:lnTo>
                    <a:pt x="957" y="702"/>
                  </a:lnTo>
                  <a:lnTo>
                    <a:pt x="957" y="700"/>
                  </a:lnTo>
                  <a:lnTo>
                    <a:pt x="955" y="698"/>
                  </a:lnTo>
                  <a:lnTo>
                    <a:pt x="959" y="694"/>
                  </a:lnTo>
                  <a:lnTo>
                    <a:pt x="963" y="691"/>
                  </a:lnTo>
                  <a:lnTo>
                    <a:pt x="967" y="694"/>
                  </a:lnTo>
                  <a:lnTo>
                    <a:pt x="963" y="696"/>
                  </a:lnTo>
                  <a:lnTo>
                    <a:pt x="963" y="700"/>
                  </a:lnTo>
                  <a:lnTo>
                    <a:pt x="965" y="700"/>
                  </a:lnTo>
                  <a:lnTo>
                    <a:pt x="970" y="698"/>
                  </a:lnTo>
                  <a:lnTo>
                    <a:pt x="972" y="691"/>
                  </a:lnTo>
                  <a:lnTo>
                    <a:pt x="972" y="687"/>
                  </a:lnTo>
                  <a:lnTo>
                    <a:pt x="967" y="687"/>
                  </a:lnTo>
                  <a:lnTo>
                    <a:pt x="965" y="687"/>
                  </a:lnTo>
                  <a:lnTo>
                    <a:pt x="963" y="685"/>
                  </a:lnTo>
                  <a:lnTo>
                    <a:pt x="957" y="683"/>
                  </a:lnTo>
                  <a:lnTo>
                    <a:pt x="955" y="679"/>
                  </a:lnTo>
                  <a:lnTo>
                    <a:pt x="955" y="675"/>
                  </a:lnTo>
                  <a:lnTo>
                    <a:pt x="953" y="677"/>
                  </a:lnTo>
                  <a:lnTo>
                    <a:pt x="951" y="677"/>
                  </a:lnTo>
                  <a:lnTo>
                    <a:pt x="949" y="675"/>
                  </a:lnTo>
                  <a:lnTo>
                    <a:pt x="944" y="672"/>
                  </a:lnTo>
                  <a:lnTo>
                    <a:pt x="944" y="668"/>
                  </a:lnTo>
                  <a:lnTo>
                    <a:pt x="942" y="666"/>
                  </a:lnTo>
                  <a:lnTo>
                    <a:pt x="940" y="666"/>
                  </a:lnTo>
                  <a:lnTo>
                    <a:pt x="938" y="664"/>
                  </a:lnTo>
                  <a:lnTo>
                    <a:pt x="938" y="662"/>
                  </a:lnTo>
                  <a:lnTo>
                    <a:pt x="940" y="660"/>
                  </a:lnTo>
                  <a:lnTo>
                    <a:pt x="940" y="656"/>
                  </a:lnTo>
                  <a:lnTo>
                    <a:pt x="938" y="651"/>
                  </a:lnTo>
                  <a:lnTo>
                    <a:pt x="938" y="643"/>
                  </a:lnTo>
                  <a:lnTo>
                    <a:pt x="940" y="639"/>
                  </a:lnTo>
                  <a:lnTo>
                    <a:pt x="949" y="632"/>
                  </a:lnTo>
                  <a:lnTo>
                    <a:pt x="951" y="632"/>
                  </a:lnTo>
                  <a:lnTo>
                    <a:pt x="955" y="632"/>
                  </a:lnTo>
                  <a:lnTo>
                    <a:pt x="955" y="630"/>
                  </a:lnTo>
                  <a:lnTo>
                    <a:pt x="959" y="628"/>
                  </a:lnTo>
                  <a:lnTo>
                    <a:pt x="959" y="626"/>
                  </a:lnTo>
                  <a:lnTo>
                    <a:pt x="957" y="626"/>
                  </a:lnTo>
                  <a:lnTo>
                    <a:pt x="953" y="628"/>
                  </a:lnTo>
                  <a:lnTo>
                    <a:pt x="951" y="626"/>
                  </a:lnTo>
                  <a:lnTo>
                    <a:pt x="951" y="624"/>
                  </a:lnTo>
                  <a:lnTo>
                    <a:pt x="951" y="620"/>
                  </a:lnTo>
                  <a:lnTo>
                    <a:pt x="951" y="616"/>
                  </a:lnTo>
                  <a:lnTo>
                    <a:pt x="955" y="609"/>
                  </a:lnTo>
                  <a:lnTo>
                    <a:pt x="959" y="603"/>
                  </a:lnTo>
                  <a:lnTo>
                    <a:pt x="961" y="603"/>
                  </a:lnTo>
                  <a:lnTo>
                    <a:pt x="963" y="597"/>
                  </a:lnTo>
                  <a:lnTo>
                    <a:pt x="965" y="597"/>
                  </a:lnTo>
                  <a:lnTo>
                    <a:pt x="970" y="592"/>
                  </a:lnTo>
                  <a:lnTo>
                    <a:pt x="974" y="590"/>
                  </a:lnTo>
                  <a:lnTo>
                    <a:pt x="976" y="592"/>
                  </a:lnTo>
                  <a:lnTo>
                    <a:pt x="976" y="597"/>
                  </a:lnTo>
                  <a:lnTo>
                    <a:pt x="978" y="599"/>
                  </a:lnTo>
                  <a:lnTo>
                    <a:pt x="976" y="603"/>
                  </a:lnTo>
                  <a:lnTo>
                    <a:pt x="980" y="601"/>
                  </a:lnTo>
                  <a:lnTo>
                    <a:pt x="980" y="597"/>
                  </a:lnTo>
                  <a:lnTo>
                    <a:pt x="986" y="590"/>
                  </a:lnTo>
                  <a:lnTo>
                    <a:pt x="986" y="588"/>
                  </a:lnTo>
                  <a:lnTo>
                    <a:pt x="982" y="588"/>
                  </a:lnTo>
                  <a:lnTo>
                    <a:pt x="980" y="586"/>
                  </a:lnTo>
                  <a:lnTo>
                    <a:pt x="976" y="584"/>
                  </a:lnTo>
                  <a:lnTo>
                    <a:pt x="980" y="580"/>
                  </a:lnTo>
                  <a:lnTo>
                    <a:pt x="984" y="580"/>
                  </a:lnTo>
                  <a:lnTo>
                    <a:pt x="986" y="578"/>
                  </a:lnTo>
                  <a:lnTo>
                    <a:pt x="993" y="573"/>
                  </a:lnTo>
                  <a:lnTo>
                    <a:pt x="993" y="571"/>
                  </a:lnTo>
                  <a:lnTo>
                    <a:pt x="995" y="569"/>
                  </a:lnTo>
                  <a:lnTo>
                    <a:pt x="999" y="571"/>
                  </a:lnTo>
                  <a:lnTo>
                    <a:pt x="1005" y="573"/>
                  </a:lnTo>
                  <a:lnTo>
                    <a:pt x="1005" y="576"/>
                  </a:lnTo>
                  <a:lnTo>
                    <a:pt x="1005" y="578"/>
                  </a:lnTo>
                  <a:lnTo>
                    <a:pt x="1008" y="580"/>
                  </a:lnTo>
                  <a:lnTo>
                    <a:pt x="1012" y="582"/>
                  </a:lnTo>
                  <a:lnTo>
                    <a:pt x="1014" y="584"/>
                  </a:lnTo>
                  <a:lnTo>
                    <a:pt x="1012" y="588"/>
                  </a:lnTo>
                  <a:lnTo>
                    <a:pt x="1012" y="588"/>
                  </a:lnTo>
                  <a:lnTo>
                    <a:pt x="1012" y="592"/>
                  </a:lnTo>
                  <a:lnTo>
                    <a:pt x="1012" y="594"/>
                  </a:lnTo>
                  <a:lnTo>
                    <a:pt x="1014" y="599"/>
                  </a:lnTo>
                  <a:lnTo>
                    <a:pt x="1016" y="601"/>
                  </a:lnTo>
                  <a:lnTo>
                    <a:pt x="1014" y="609"/>
                  </a:lnTo>
                  <a:lnTo>
                    <a:pt x="1018" y="609"/>
                  </a:lnTo>
                  <a:lnTo>
                    <a:pt x="1018" y="611"/>
                  </a:lnTo>
                  <a:lnTo>
                    <a:pt x="1014" y="616"/>
                  </a:lnTo>
                  <a:lnTo>
                    <a:pt x="1014" y="620"/>
                  </a:lnTo>
                  <a:lnTo>
                    <a:pt x="1012" y="624"/>
                  </a:lnTo>
                  <a:lnTo>
                    <a:pt x="1012" y="628"/>
                  </a:lnTo>
                  <a:lnTo>
                    <a:pt x="1010" y="630"/>
                  </a:lnTo>
                  <a:lnTo>
                    <a:pt x="1012" y="635"/>
                  </a:lnTo>
                  <a:lnTo>
                    <a:pt x="1010" y="637"/>
                  </a:lnTo>
                  <a:lnTo>
                    <a:pt x="1014" y="643"/>
                  </a:lnTo>
                  <a:lnTo>
                    <a:pt x="1014" y="645"/>
                  </a:lnTo>
                  <a:lnTo>
                    <a:pt x="1012" y="647"/>
                  </a:lnTo>
                  <a:lnTo>
                    <a:pt x="1014" y="649"/>
                  </a:lnTo>
                  <a:lnTo>
                    <a:pt x="1012" y="653"/>
                  </a:lnTo>
                  <a:lnTo>
                    <a:pt x="1012" y="656"/>
                  </a:lnTo>
                  <a:lnTo>
                    <a:pt x="1014" y="658"/>
                  </a:lnTo>
                  <a:lnTo>
                    <a:pt x="1018" y="660"/>
                  </a:lnTo>
                  <a:lnTo>
                    <a:pt x="1016" y="664"/>
                  </a:lnTo>
                  <a:lnTo>
                    <a:pt x="1014" y="666"/>
                  </a:lnTo>
                  <a:lnTo>
                    <a:pt x="1012" y="666"/>
                  </a:lnTo>
                  <a:lnTo>
                    <a:pt x="1008" y="666"/>
                  </a:lnTo>
                  <a:lnTo>
                    <a:pt x="1005" y="662"/>
                  </a:lnTo>
                  <a:lnTo>
                    <a:pt x="1008" y="658"/>
                  </a:lnTo>
                  <a:lnTo>
                    <a:pt x="1003" y="660"/>
                  </a:lnTo>
                  <a:lnTo>
                    <a:pt x="1001" y="664"/>
                  </a:lnTo>
                  <a:lnTo>
                    <a:pt x="997" y="666"/>
                  </a:lnTo>
                  <a:lnTo>
                    <a:pt x="997" y="668"/>
                  </a:lnTo>
                  <a:lnTo>
                    <a:pt x="1003" y="666"/>
                  </a:lnTo>
                  <a:lnTo>
                    <a:pt x="1005" y="668"/>
                  </a:lnTo>
                  <a:lnTo>
                    <a:pt x="1005" y="670"/>
                  </a:lnTo>
                  <a:lnTo>
                    <a:pt x="995" y="679"/>
                  </a:lnTo>
                  <a:lnTo>
                    <a:pt x="991" y="679"/>
                  </a:lnTo>
                  <a:lnTo>
                    <a:pt x="991" y="681"/>
                  </a:lnTo>
                  <a:lnTo>
                    <a:pt x="989" y="681"/>
                  </a:lnTo>
                  <a:lnTo>
                    <a:pt x="986" y="685"/>
                  </a:lnTo>
                  <a:lnTo>
                    <a:pt x="989" y="687"/>
                  </a:lnTo>
                  <a:lnTo>
                    <a:pt x="993" y="687"/>
                  </a:lnTo>
                  <a:lnTo>
                    <a:pt x="995" y="687"/>
                  </a:lnTo>
                  <a:lnTo>
                    <a:pt x="997" y="691"/>
                  </a:lnTo>
                  <a:lnTo>
                    <a:pt x="999" y="696"/>
                  </a:lnTo>
                  <a:lnTo>
                    <a:pt x="1005" y="694"/>
                  </a:lnTo>
                  <a:lnTo>
                    <a:pt x="1005" y="691"/>
                  </a:lnTo>
                  <a:lnTo>
                    <a:pt x="1008" y="689"/>
                  </a:lnTo>
                  <a:lnTo>
                    <a:pt x="1010" y="691"/>
                  </a:lnTo>
                  <a:lnTo>
                    <a:pt x="1008" y="694"/>
                  </a:lnTo>
                  <a:lnTo>
                    <a:pt x="1008" y="694"/>
                  </a:lnTo>
                  <a:lnTo>
                    <a:pt x="1012" y="696"/>
                  </a:lnTo>
                  <a:lnTo>
                    <a:pt x="1014" y="698"/>
                  </a:lnTo>
                  <a:lnTo>
                    <a:pt x="1018" y="696"/>
                  </a:lnTo>
                  <a:lnTo>
                    <a:pt x="1020" y="698"/>
                  </a:lnTo>
                  <a:lnTo>
                    <a:pt x="1018" y="700"/>
                  </a:lnTo>
                  <a:lnTo>
                    <a:pt x="1014" y="700"/>
                  </a:lnTo>
                  <a:lnTo>
                    <a:pt x="1010" y="704"/>
                  </a:lnTo>
                  <a:lnTo>
                    <a:pt x="1008" y="706"/>
                  </a:lnTo>
                  <a:lnTo>
                    <a:pt x="1008" y="702"/>
                  </a:lnTo>
                  <a:lnTo>
                    <a:pt x="1005" y="702"/>
                  </a:lnTo>
                  <a:lnTo>
                    <a:pt x="1003" y="700"/>
                  </a:lnTo>
                  <a:lnTo>
                    <a:pt x="1003" y="702"/>
                  </a:lnTo>
                  <a:lnTo>
                    <a:pt x="1005" y="706"/>
                  </a:lnTo>
                  <a:lnTo>
                    <a:pt x="1005" y="708"/>
                  </a:lnTo>
                  <a:lnTo>
                    <a:pt x="1010" y="715"/>
                  </a:lnTo>
                  <a:lnTo>
                    <a:pt x="1010" y="719"/>
                  </a:lnTo>
                  <a:lnTo>
                    <a:pt x="1010" y="721"/>
                  </a:lnTo>
                  <a:lnTo>
                    <a:pt x="1010" y="725"/>
                  </a:lnTo>
                  <a:lnTo>
                    <a:pt x="1008" y="725"/>
                  </a:lnTo>
                  <a:lnTo>
                    <a:pt x="1005" y="729"/>
                  </a:lnTo>
                  <a:lnTo>
                    <a:pt x="1005" y="734"/>
                  </a:lnTo>
                  <a:lnTo>
                    <a:pt x="1001" y="738"/>
                  </a:lnTo>
                  <a:lnTo>
                    <a:pt x="1003" y="740"/>
                  </a:lnTo>
                  <a:lnTo>
                    <a:pt x="1003" y="744"/>
                  </a:lnTo>
                  <a:lnTo>
                    <a:pt x="1001" y="746"/>
                  </a:lnTo>
                  <a:lnTo>
                    <a:pt x="1001" y="748"/>
                  </a:lnTo>
                  <a:lnTo>
                    <a:pt x="1003" y="748"/>
                  </a:lnTo>
                  <a:lnTo>
                    <a:pt x="1008" y="744"/>
                  </a:lnTo>
                  <a:lnTo>
                    <a:pt x="1008" y="742"/>
                  </a:lnTo>
                  <a:lnTo>
                    <a:pt x="1014" y="740"/>
                  </a:lnTo>
                  <a:lnTo>
                    <a:pt x="1014" y="738"/>
                  </a:lnTo>
                  <a:lnTo>
                    <a:pt x="1014" y="738"/>
                  </a:lnTo>
                  <a:lnTo>
                    <a:pt x="1016" y="734"/>
                  </a:lnTo>
                  <a:lnTo>
                    <a:pt x="1018" y="736"/>
                  </a:lnTo>
                  <a:lnTo>
                    <a:pt x="1020" y="734"/>
                  </a:lnTo>
                  <a:lnTo>
                    <a:pt x="1020" y="727"/>
                  </a:lnTo>
                  <a:lnTo>
                    <a:pt x="1020" y="723"/>
                  </a:lnTo>
                  <a:lnTo>
                    <a:pt x="1027" y="719"/>
                  </a:lnTo>
                  <a:lnTo>
                    <a:pt x="1031" y="713"/>
                  </a:lnTo>
                  <a:lnTo>
                    <a:pt x="1031" y="708"/>
                  </a:lnTo>
                  <a:lnTo>
                    <a:pt x="1033" y="708"/>
                  </a:lnTo>
                  <a:lnTo>
                    <a:pt x="1035" y="710"/>
                  </a:lnTo>
                  <a:lnTo>
                    <a:pt x="1035" y="713"/>
                  </a:lnTo>
                  <a:lnTo>
                    <a:pt x="1039" y="721"/>
                  </a:lnTo>
                  <a:lnTo>
                    <a:pt x="1039" y="725"/>
                  </a:lnTo>
                  <a:lnTo>
                    <a:pt x="1043" y="729"/>
                  </a:lnTo>
                  <a:lnTo>
                    <a:pt x="1043" y="734"/>
                  </a:lnTo>
                  <a:lnTo>
                    <a:pt x="1041" y="738"/>
                  </a:lnTo>
                  <a:lnTo>
                    <a:pt x="1043" y="746"/>
                  </a:lnTo>
                  <a:lnTo>
                    <a:pt x="1041" y="750"/>
                  </a:lnTo>
                  <a:lnTo>
                    <a:pt x="1037" y="750"/>
                  </a:lnTo>
                  <a:lnTo>
                    <a:pt x="1035" y="748"/>
                  </a:lnTo>
                  <a:lnTo>
                    <a:pt x="1033" y="750"/>
                  </a:lnTo>
                  <a:lnTo>
                    <a:pt x="1031" y="755"/>
                  </a:lnTo>
                  <a:lnTo>
                    <a:pt x="1033" y="759"/>
                  </a:lnTo>
                  <a:lnTo>
                    <a:pt x="1029" y="763"/>
                  </a:lnTo>
                  <a:lnTo>
                    <a:pt x="1029" y="767"/>
                  </a:lnTo>
                  <a:lnTo>
                    <a:pt x="1029" y="769"/>
                  </a:lnTo>
                  <a:lnTo>
                    <a:pt x="1029" y="776"/>
                  </a:lnTo>
                  <a:lnTo>
                    <a:pt x="1033" y="790"/>
                  </a:lnTo>
                  <a:lnTo>
                    <a:pt x="1035" y="795"/>
                  </a:lnTo>
                  <a:lnTo>
                    <a:pt x="1035" y="799"/>
                  </a:lnTo>
                  <a:lnTo>
                    <a:pt x="1037" y="803"/>
                  </a:lnTo>
                  <a:lnTo>
                    <a:pt x="1041" y="803"/>
                  </a:lnTo>
                  <a:lnTo>
                    <a:pt x="1039" y="797"/>
                  </a:lnTo>
                  <a:lnTo>
                    <a:pt x="1039" y="797"/>
                  </a:lnTo>
                  <a:lnTo>
                    <a:pt x="1041" y="793"/>
                  </a:lnTo>
                  <a:lnTo>
                    <a:pt x="1043" y="793"/>
                  </a:lnTo>
                  <a:lnTo>
                    <a:pt x="1045" y="797"/>
                  </a:lnTo>
                  <a:lnTo>
                    <a:pt x="1048" y="797"/>
                  </a:lnTo>
                  <a:lnTo>
                    <a:pt x="1048" y="793"/>
                  </a:lnTo>
                  <a:lnTo>
                    <a:pt x="1052" y="790"/>
                  </a:lnTo>
                  <a:lnTo>
                    <a:pt x="1052" y="784"/>
                  </a:lnTo>
                  <a:lnTo>
                    <a:pt x="1056" y="782"/>
                  </a:lnTo>
                  <a:lnTo>
                    <a:pt x="1058" y="778"/>
                  </a:lnTo>
                  <a:lnTo>
                    <a:pt x="1060" y="776"/>
                  </a:lnTo>
                  <a:lnTo>
                    <a:pt x="1062" y="774"/>
                  </a:lnTo>
                  <a:lnTo>
                    <a:pt x="1069" y="767"/>
                  </a:lnTo>
                  <a:lnTo>
                    <a:pt x="1075" y="761"/>
                  </a:lnTo>
                  <a:lnTo>
                    <a:pt x="1077" y="753"/>
                  </a:lnTo>
                  <a:lnTo>
                    <a:pt x="1081" y="744"/>
                  </a:lnTo>
                  <a:lnTo>
                    <a:pt x="1086" y="742"/>
                  </a:lnTo>
                  <a:lnTo>
                    <a:pt x="1088" y="746"/>
                  </a:lnTo>
                  <a:lnTo>
                    <a:pt x="1090" y="744"/>
                  </a:lnTo>
                  <a:lnTo>
                    <a:pt x="1092" y="746"/>
                  </a:lnTo>
                  <a:lnTo>
                    <a:pt x="1096" y="744"/>
                  </a:lnTo>
                  <a:lnTo>
                    <a:pt x="1096" y="742"/>
                  </a:lnTo>
                  <a:lnTo>
                    <a:pt x="1094" y="742"/>
                  </a:lnTo>
                  <a:lnTo>
                    <a:pt x="1090" y="740"/>
                  </a:lnTo>
                  <a:lnTo>
                    <a:pt x="1092" y="736"/>
                  </a:lnTo>
                  <a:lnTo>
                    <a:pt x="1096" y="736"/>
                  </a:lnTo>
                  <a:lnTo>
                    <a:pt x="1098" y="738"/>
                  </a:lnTo>
                  <a:lnTo>
                    <a:pt x="1100" y="736"/>
                  </a:lnTo>
                  <a:lnTo>
                    <a:pt x="1102" y="738"/>
                  </a:lnTo>
                  <a:lnTo>
                    <a:pt x="1104" y="736"/>
                  </a:lnTo>
                  <a:lnTo>
                    <a:pt x="1102" y="731"/>
                  </a:lnTo>
                  <a:lnTo>
                    <a:pt x="1100" y="731"/>
                  </a:lnTo>
                  <a:lnTo>
                    <a:pt x="1098" y="727"/>
                  </a:lnTo>
                  <a:lnTo>
                    <a:pt x="1096" y="727"/>
                  </a:lnTo>
                  <a:lnTo>
                    <a:pt x="1098" y="723"/>
                  </a:lnTo>
                  <a:lnTo>
                    <a:pt x="1100" y="719"/>
                  </a:lnTo>
                  <a:lnTo>
                    <a:pt x="1100" y="717"/>
                  </a:lnTo>
                  <a:lnTo>
                    <a:pt x="1102" y="717"/>
                  </a:lnTo>
                  <a:lnTo>
                    <a:pt x="1100" y="713"/>
                  </a:lnTo>
                  <a:lnTo>
                    <a:pt x="1100" y="710"/>
                  </a:lnTo>
                  <a:lnTo>
                    <a:pt x="1104" y="706"/>
                  </a:lnTo>
                  <a:lnTo>
                    <a:pt x="1102" y="706"/>
                  </a:lnTo>
                  <a:lnTo>
                    <a:pt x="1102" y="704"/>
                  </a:lnTo>
                  <a:lnTo>
                    <a:pt x="1107" y="704"/>
                  </a:lnTo>
                  <a:lnTo>
                    <a:pt x="1107" y="702"/>
                  </a:lnTo>
                  <a:lnTo>
                    <a:pt x="1104" y="700"/>
                  </a:lnTo>
                  <a:lnTo>
                    <a:pt x="1104" y="698"/>
                  </a:lnTo>
                  <a:lnTo>
                    <a:pt x="1107" y="698"/>
                  </a:lnTo>
                  <a:lnTo>
                    <a:pt x="1109" y="700"/>
                  </a:lnTo>
                  <a:lnTo>
                    <a:pt x="1113" y="702"/>
                  </a:lnTo>
                  <a:lnTo>
                    <a:pt x="1115" y="700"/>
                  </a:lnTo>
                  <a:lnTo>
                    <a:pt x="1121" y="700"/>
                  </a:lnTo>
                  <a:lnTo>
                    <a:pt x="1126" y="704"/>
                  </a:lnTo>
                  <a:lnTo>
                    <a:pt x="1128" y="706"/>
                  </a:lnTo>
                  <a:lnTo>
                    <a:pt x="1128" y="708"/>
                  </a:lnTo>
                  <a:lnTo>
                    <a:pt x="1136" y="713"/>
                  </a:lnTo>
                  <a:lnTo>
                    <a:pt x="1140" y="710"/>
                  </a:lnTo>
                  <a:lnTo>
                    <a:pt x="1142" y="713"/>
                  </a:lnTo>
                  <a:lnTo>
                    <a:pt x="1149" y="715"/>
                  </a:lnTo>
                  <a:lnTo>
                    <a:pt x="1149" y="717"/>
                  </a:lnTo>
                  <a:lnTo>
                    <a:pt x="1147" y="717"/>
                  </a:lnTo>
                  <a:lnTo>
                    <a:pt x="1149" y="721"/>
                  </a:lnTo>
                  <a:lnTo>
                    <a:pt x="1147" y="721"/>
                  </a:lnTo>
                  <a:lnTo>
                    <a:pt x="1142" y="719"/>
                  </a:lnTo>
                  <a:lnTo>
                    <a:pt x="1140" y="719"/>
                  </a:lnTo>
                  <a:lnTo>
                    <a:pt x="1140" y="721"/>
                  </a:lnTo>
                  <a:lnTo>
                    <a:pt x="1149" y="727"/>
                  </a:lnTo>
                  <a:lnTo>
                    <a:pt x="1151" y="729"/>
                  </a:lnTo>
                  <a:lnTo>
                    <a:pt x="1147" y="731"/>
                  </a:lnTo>
                  <a:lnTo>
                    <a:pt x="1149" y="734"/>
                  </a:lnTo>
                  <a:lnTo>
                    <a:pt x="1153" y="731"/>
                  </a:lnTo>
                  <a:lnTo>
                    <a:pt x="1157" y="734"/>
                  </a:lnTo>
                  <a:lnTo>
                    <a:pt x="1159" y="736"/>
                  </a:lnTo>
                  <a:lnTo>
                    <a:pt x="1161" y="736"/>
                  </a:lnTo>
                  <a:lnTo>
                    <a:pt x="1161" y="738"/>
                  </a:lnTo>
                  <a:lnTo>
                    <a:pt x="1159" y="742"/>
                  </a:lnTo>
                  <a:lnTo>
                    <a:pt x="1153" y="746"/>
                  </a:lnTo>
                  <a:lnTo>
                    <a:pt x="1149" y="748"/>
                  </a:lnTo>
                  <a:lnTo>
                    <a:pt x="1147" y="748"/>
                  </a:lnTo>
                  <a:lnTo>
                    <a:pt x="1153" y="748"/>
                  </a:lnTo>
                  <a:lnTo>
                    <a:pt x="1155" y="750"/>
                  </a:lnTo>
                  <a:lnTo>
                    <a:pt x="1155" y="753"/>
                  </a:lnTo>
                  <a:lnTo>
                    <a:pt x="1155" y="753"/>
                  </a:lnTo>
                  <a:lnTo>
                    <a:pt x="1157" y="755"/>
                  </a:lnTo>
                  <a:lnTo>
                    <a:pt x="1155" y="759"/>
                  </a:lnTo>
                  <a:lnTo>
                    <a:pt x="1157" y="759"/>
                  </a:lnTo>
                  <a:lnTo>
                    <a:pt x="1151" y="763"/>
                  </a:lnTo>
                  <a:lnTo>
                    <a:pt x="1147" y="765"/>
                  </a:lnTo>
                  <a:lnTo>
                    <a:pt x="1142" y="763"/>
                  </a:lnTo>
                  <a:lnTo>
                    <a:pt x="1142" y="767"/>
                  </a:lnTo>
                  <a:lnTo>
                    <a:pt x="1138" y="765"/>
                  </a:lnTo>
                  <a:lnTo>
                    <a:pt x="1136" y="761"/>
                  </a:lnTo>
                  <a:lnTo>
                    <a:pt x="1132" y="761"/>
                  </a:lnTo>
                  <a:lnTo>
                    <a:pt x="1130" y="759"/>
                  </a:lnTo>
                  <a:lnTo>
                    <a:pt x="1128" y="759"/>
                  </a:lnTo>
                  <a:lnTo>
                    <a:pt x="1128" y="763"/>
                  </a:lnTo>
                  <a:lnTo>
                    <a:pt x="1126" y="763"/>
                  </a:lnTo>
                  <a:lnTo>
                    <a:pt x="1130" y="765"/>
                  </a:lnTo>
                  <a:lnTo>
                    <a:pt x="1132" y="767"/>
                  </a:lnTo>
                  <a:lnTo>
                    <a:pt x="1130" y="769"/>
                  </a:lnTo>
                  <a:lnTo>
                    <a:pt x="1128" y="772"/>
                  </a:lnTo>
                  <a:lnTo>
                    <a:pt x="1132" y="772"/>
                  </a:lnTo>
                  <a:lnTo>
                    <a:pt x="1130" y="776"/>
                  </a:lnTo>
                  <a:lnTo>
                    <a:pt x="1130" y="778"/>
                  </a:lnTo>
                  <a:lnTo>
                    <a:pt x="1132" y="778"/>
                  </a:lnTo>
                  <a:lnTo>
                    <a:pt x="1134" y="776"/>
                  </a:lnTo>
                  <a:lnTo>
                    <a:pt x="1134" y="776"/>
                  </a:lnTo>
                  <a:lnTo>
                    <a:pt x="1134" y="780"/>
                  </a:lnTo>
                  <a:lnTo>
                    <a:pt x="1130" y="780"/>
                  </a:lnTo>
                  <a:lnTo>
                    <a:pt x="1128" y="784"/>
                  </a:lnTo>
                  <a:lnTo>
                    <a:pt x="1128" y="788"/>
                  </a:lnTo>
                  <a:lnTo>
                    <a:pt x="1132" y="793"/>
                  </a:lnTo>
                  <a:lnTo>
                    <a:pt x="1132" y="795"/>
                  </a:lnTo>
                  <a:lnTo>
                    <a:pt x="1136" y="803"/>
                  </a:lnTo>
                  <a:lnTo>
                    <a:pt x="1136" y="807"/>
                  </a:lnTo>
                  <a:lnTo>
                    <a:pt x="1134" y="809"/>
                  </a:lnTo>
                  <a:lnTo>
                    <a:pt x="1134" y="812"/>
                  </a:lnTo>
                  <a:lnTo>
                    <a:pt x="1128" y="816"/>
                  </a:lnTo>
                  <a:lnTo>
                    <a:pt x="1130" y="820"/>
                  </a:lnTo>
                  <a:lnTo>
                    <a:pt x="1128" y="822"/>
                  </a:lnTo>
                  <a:lnTo>
                    <a:pt x="1123" y="822"/>
                  </a:lnTo>
                  <a:lnTo>
                    <a:pt x="1117" y="822"/>
                  </a:lnTo>
                  <a:lnTo>
                    <a:pt x="1115" y="824"/>
                  </a:lnTo>
                  <a:lnTo>
                    <a:pt x="1115" y="828"/>
                  </a:lnTo>
                  <a:lnTo>
                    <a:pt x="1111" y="831"/>
                  </a:lnTo>
                  <a:lnTo>
                    <a:pt x="1109" y="833"/>
                  </a:lnTo>
                  <a:lnTo>
                    <a:pt x="1104" y="833"/>
                  </a:lnTo>
                  <a:lnTo>
                    <a:pt x="1100" y="839"/>
                  </a:lnTo>
                  <a:lnTo>
                    <a:pt x="1098" y="839"/>
                  </a:lnTo>
                  <a:lnTo>
                    <a:pt x="1094" y="839"/>
                  </a:lnTo>
                  <a:lnTo>
                    <a:pt x="1092" y="843"/>
                  </a:lnTo>
                  <a:lnTo>
                    <a:pt x="1083" y="845"/>
                  </a:lnTo>
                  <a:lnTo>
                    <a:pt x="1081" y="843"/>
                  </a:lnTo>
                  <a:lnTo>
                    <a:pt x="1081" y="841"/>
                  </a:lnTo>
                  <a:lnTo>
                    <a:pt x="1081" y="837"/>
                  </a:lnTo>
                  <a:lnTo>
                    <a:pt x="1079" y="833"/>
                  </a:lnTo>
                  <a:lnTo>
                    <a:pt x="1079" y="831"/>
                  </a:lnTo>
                  <a:lnTo>
                    <a:pt x="1081" y="831"/>
                  </a:lnTo>
                  <a:lnTo>
                    <a:pt x="1081" y="826"/>
                  </a:lnTo>
                  <a:lnTo>
                    <a:pt x="1083" y="822"/>
                  </a:lnTo>
                  <a:lnTo>
                    <a:pt x="1079" y="826"/>
                  </a:lnTo>
                  <a:lnTo>
                    <a:pt x="1079" y="826"/>
                  </a:lnTo>
                  <a:lnTo>
                    <a:pt x="1077" y="818"/>
                  </a:lnTo>
                  <a:lnTo>
                    <a:pt x="1075" y="818"/>
                  </a:lnTo>
                  <a:lnTo>
                    <a:pt x="1073" y="814"/>
                  </a:lnTo>
                  <a:lnTo>
                    <a:pt x="1071" y="816"/>
                  </a:lnTo>
                  <a:lnTo>
                    <a:pt x="1069" y="814"/>
                  </a:lnTo>
                  <a:lnTo>
                    <a:pt x="1064" y="814"/>
                  </a:lnTo>
                  <a:lnTo>
                    <a:pt x="1062" y="820"/>
                  </a:lnTo>
                  <a:lnTo>
                    <a:pt x="1064" y="820"/>
                  </a:lnTo>
                  <a:lnTo>
                    <a:pt x="1069" y="816"/>
                  </a:lnTo>
                  <a:lnTo>
                    <a:pt x="1071" y="818"/>
                  </a:lnTo>
                  <a:lnTo>
                    <a:pt x="1071" y="822"/>
                  </a:lnTo>
                  <a:lnTo>
                    <a:pt x="1073" y="822"/>
                  </a:lnTo>
                  <a:lnTo>
                    <a:pt x="1077" y="828"/>
                  </a:lnTo>
                  <a:lnTo>
                    <a:pt x="1075" y="835"/>
                  </a:lnTo>
                  <a:lnTo>
                    <a:pt x="1077" y="835"/>
                  </a:lnTo>
                  <a:lnTo>
                    <a:pt x="1077" y="841"/>
                  </a:lnTo>
                  <a:lnTo>
                    <a:pt x="1077" y="843"/>
                  </a:lnTo>
                  <a:lnTo>
                    <a:pt x="1077" y="845"/>
                  </a:lnTo>
                  <a:lnTo>
                    <a:pt x="1077" y="847"/>
                  </a:lnTo>
                  <a:lnTo>
                    <a:pt x="1075" y="847"/>
                  </a:lnTo>
                  <a:lnTo>
                    <a:pt x="1069" y="843"/>
                  </a:lnTo>
                  <a:lnTo>
                    <a:pt x="1069" y="839"/>
                  </a:lnTo>
                  <a:lnTo>
                    <a:pt x="1067" y="839"/>
                  </a:lnTo>
                  <a:lnTo>
                    <a:pt x="1064" y="835"/>
                  </a:lnTo>
                  <a:lnTo>
                    <a:pt x="1062" y="839"/>
                  </a:lnTo>
                  <a:lnTo>
                    <a:pt x="1067" y="843"/>
                  </a:lnTo>
                  <a:lnTo>
                    <a:pt x="1064" y="845"/>
                  </a:lnTo>
                  <a:lnTo>
                    <a:pt x="1060" y="843"/>
                  </a:lnTo>
                  <a:lnTo>
                    <a:pt x="1058" y="843"/>
                  </a:lnTo>
                  <a:lnTo>
                    <a:pt x="1058" y="841"/>
                  </a:lnTo>
                  <a:lnTo>
                    <a:pt x="1054" y="841"/>
                  </a:lnTo>
                  <a:lnTo>
                    <a:pt x="1054" y="839"/>
                  </a:lnTo>
                  <a:lnTo>
                    <a:pt x="1056" y="833"/>
                  </a:lnTo>
                  <a:lnTo>
                    <a:pt x="1056" y="833"/>
                  </a:lnTo>
                  <a:lnTo>
                    <a:pt x="1054" y="831"/>
                  </a:lnTo>
                  <a:lnTo>
                    <a:pt x="1054" y="828"/>
                  </a:lnTo>
                  <a:lnTo>
                    <a:pt x="1050" y="833"/>
                  </a:lnTo>
                  <a:lnTo>
                    <a:pt x="1043" y="833"/>
                  </a:lnTo>
                  <a:lnTo>
                    <a:pt x="1041" y="828"/>
                  </a:lnTo>
                  <a:lnTo>
                    <a:pt x="1037" y="831"/>
                  </a:lnTo>
                  <a:lnTo>
                    <a:pt x="1033" y="826"/>
                  </a:lnTo>
                  <a:lnTo>
                    <a:pt x="1033" y="831"/>
                  </a:lnTo>
                  <a:lnTo>
                    <a:pt x="1035" y="833"/>
                  </a:lnTo>
                  <a:lnTo>
                    <a:pt x="1033" y="833"/>
                  </a:lnTo>
                  <a:lnTo>
                    <a:pt x="1033" y="837"/>
                  </a:lnTo>
                  <a:lnTo>
                    <a:pt x="1035" y="841"/>
                  </a:lnTo>
                  <a:lnTo>
                    <a:pt x="1039" y="841"/>
                  </a:lnTo>
                  <a:lnTo>
                    <a:pt x="1041" y="845"/>
                  </a:lnTo>
                  <a:lnTo>
                    <a:pt x="1037" y="850"/>
                  </a:lnTo>
                  <a:lnTo>
                    <a:pt x="1035" y="852"/>
                  </a:lnTo>
                  <a:lnTo>
                    <a:pt x="1027" y="858"/>
                  </a:lnTo>
                  <a:lnTo>
                    <a:pt x="1022" y="862"/>
                  </a:lnTo>
                  <a:lnTo>
                    <a:pt x="1018" y="868"/>
                  </a:lnTo>
                  <a:lnTo>
                    <a:pt x="1014" y="868"/>
                  </a:lnTo>
                  <a:lnTo>
                    <a:pt x="1012" y="871"/>
                  </a:lnTo>
                  <a:lnTo>
                    <a:pt x="1010" y="875"/>
                  </a:lnTo>
                  <a:lnTo>
                    <a:pt x="1008" y="875"/>
                  </a:lnTo>
                  <a:lnTo>
                    <a:pt x="995" y="873"/>
                  </a:lnTo>
                  <a:lnTo>
                    <a:pt x="991" y="868"/>
                  </a:lnTo>
                  <a:lnTo>
                    <a:pt x="989" y="864"/>
                  </a:lnTo>
                  <a:lnTo>
                    <a:pt x="984" y="862"/>
                  </a:lnTo>
                  <a:lnTo>
                    <a:pt x="984" y="860"/>
                  </a:lnTo>
                  <a:lnTo>
                    <a:pt x="986" y="860"/>
                  </a:lnTo>
                  <a:lnTo>
                    <a:pt x="986" y="858"/>
                  </a:lnTo>
                  <a:lnTo>
                    <a:pt x="984" y="856"/>
                  </a:lnTo>
                  <a:lnTo>
                    <a:pt x="982" y="856"/>
                  </a:lnTo>
                  <a:lnTo>
                    <a:pt x="978" y="847"/>
                  </a:lnTo>
                  <a:lnTo>
                    <a:pt x="972" y="843"/>
                  </a:lnTo>
                  <a:lnTo>
                    <a:pt x="963" y="843"/>
                  </a:lnTo>
                  <a:lnTo>
                    <a:pt x="959" y="841"/>
                  </a:lnTo>
                  <a:lnTo>
                    <a:pt x="949" y="839"/>
                  </a:lnTo>
                  <a:lnTo>
                    <a:pt x="946" y="839"/>
                  </a:lnTo>
                  <a:lnTo>
                    <a:pt x="946" y="841"/>
                  </a:lnTo>
                  <a:lnTo>
                    <a:pt x="949" y="843"/>
                  </a:lnTo>
                  <a:lnTo>
                    <a:pt x="949" y="843"/>
                  </a:lnTo>
                  <a:lnTo>
                    <a:pt x="953" y="841"/>
                  </a:lnTo>
                  <a:lnTo>
                    <a:pt x="961" y="845"/>
                  </a:lnTo>
                  <a:lnTo>
                    <a:pt x="970" y="845"/>
                  </a:lnTo>
                  <a:lnTo>
                    <a:pt x="972" y="847"/>
                  </a:lnTo>
                  <a:lnTo>
                    <a:pt x="972" y="850"/>
                  </a:lnTo>
                  <a:lnTo>
                    <a:pt x="970" y="850"/>
                  </a:lnTo>
                  <a:lnTo>
                    <a:pt x="967" y="850"/>
                  </a:lnTo>
                  <a:lnTo>
                    <a:pt x="970" y="852"/>
                  </a:lnTo>
                  <a:lnTo>
                    <a:pt x="970" y="858"/>
                  </a:lnTo>
                  <a:lnTo>
                    <a:pt x="972" y="858"/>
                  </a:lnTo>
                  <a:lnTo>
                    <a:pt x="976" y="866"/>
                  </a:lnTo>
                  <a:lnTo>
                    <a:pt x="978" y="873"/>
                  </a:lnTo>
                  <a:lnTo>
                    <a:pt x="986" y="875"/>
                  </a:lnTo>
                  <a:lnTo>
                    <a:pt x="993" y="877"/>
                  </a:lnTo>
                  <a:lnTo>
                    <a:pt x="1008" y="881"/>
                  </a:lnTo>
                  <a:lnTo>
                    <a:pt x="1008" y="885"/>
                  </a:lnTo>
                  <a:lnTo>
                    <a:pt x="1005" y="885"/>
                  </a:lnTo>
                  <a:lnTo>
                    <a:pt x="1001" y="890"/>
                  </a:lnTo>
                  <a:lnTo>
                    <a:pt x="999" y="892"/>
                  </a:lnTo>
                  <a:lnTo>
                    <a:pt x="993" y="900"/>
                  </a:lnTo>
                  <a:lnTo>
                    <a:pt x="991" y="898"/>
                  </a:lnTo>
                  <a:lnTo>
                    <a:pt x="991" y="898"/>
                  </a:lnTo>
                  <a:lnTo>
                    <a:pt x="989" y="902"/>
                  </a:lnTo>
                  <a:lnTo>
                    <a:pt x="976" y="915"/>
                  </a:lnTo>
                  <a:lnTo>
                    <a:pt x="972" y="917"/>
                  </a:lnTo>
                  <a:lnTo>
                    <a:pt x="967" y="923"/>
                  </a:lnTo>
                  <a:lnTo>
                    <a:pt x="965" y="923"/>
                  </a:lnTo>
                  <a:lnTo>
                    <a:pt x="963" y="921"/>
                  </a:lnTo>
                  <a:lnTo>
                    <a:pt x="961" y="921"/>
                  </a:lnTo>
                  <a:lnTo>
                    <a:pt x="959" y="923"/>
                  </a:lnTo>
                  <a:lnTo>
                    <a:pt x="955" y="919"/>
                  </a:lnTo>
                  <a:lnTo>
                    <a:pt x="953" y="917"/>
                  </a:lnTo>
                  <a:lnTo>
                    <a:pt x="949" y="919"/>
                  </a:lnTo>
                  <a:lnTo>
                    <a:pt x="949" y="917"/>
                  </a:lnTo>
                  <a:lnTo>
                    <a:pt x="946" y="917"/>
                  </a:lnTo>
                  <a:lnTo>
                    <a:pt x="951" y="913"/>
                  </a:lnTo>
                  <a:lnTo>
                    <a:pt x="949" y="913"/>
                  </a:lnTo>
                  <a:lnTo>
                    <a:pt x="949" y="911"/>
                  </a:lnTo>
                  <a:lnTo>
                    <a:pt x="944" y="913"/>
                  </a:lnTo>
                  <a:lnTo>
                    <a:pt x="940" y="919"/>
                  </a:lnTo>
                  <a:lnTo>
                    <a:pt x="940" y="917"/>
                  </a:lnTo>
                  <a:lnTo>
                    <a:pt x="938" y="911"/>
                  </a:lnTo>
                  <a:lnTo>
                    <a:pt x="936" y="915"/>
                  </a:lnTo>
                  <a:lnTo>
                    <a:pt x="938" y="917"/>
                  </a:lnTo>
                  <a:lnTo>
                    <a:pt x="938" y="925"/>
                  </a:lnTo>
                  <a:lnTo>
                    <a:pt x="934" y="932"/>
                  </a:lnTo>
                  <a:lnTo>
                    <a:pt x="932" y="932"/>
                  </a:lnTo>
                  <a:lnTo>
                    <a:pt x="930" y="930"/>
                  </a:lnTo>
                  <a:lnTo>
                    <a:pt x="927" y="923"/>
                  </a:lnTo>
                  <a:lnTo>
                    <a:pt x="925" y="927"/>
                  </a:lnTo>
                  <a:lnTo>
                    <a:pt x="930" y="930"/>
                  </a:lnTo>
                  <a:lnTo>
                    <a:pt x="925" y="932"/>
                  </a:lnTo>
                  <a:lnTo>
                    <a:pt x="925" y="936"/>
                  </a:lnTo>
                  <a:lnTo>
                    <a:pt x="923" y="934"/>
                  </a:lnTo>
                  <a:lnTo>
                    <a:pt x="919" y="934"/>
                  </a:lnTo>
                  <a:lnTo>
                    <a:pt x="919" y="930"/>
                  </a:lnTo>
                  <a:lnTo>
                    <a:pt x="915" y="927"/>
                  </a:lnTo>
                  <a:lnTo>
                    <a:pt x="911" y="923"/>
                  </a:lnTo>
                  <a:lnTo>
                    <a:pt x="902" y="921"/>
                  </a:lnTo>
                  <a:lnTo>
                    <a:pt x="896" y="917"/>
                  </a:lnTo>
                  <a:lnTo>
                    <a:pt x="894" y="911"/>
                  </a:lnTo>
                  <a:lnTo>
                    <a:pt x="890" y="909"/>
                  </a:lnTo>
                  <a:lnTo>
                    <a:pt x="885" y="904"/>
                  </a:lnTo>
                  <a:lnTo>
                    <a:pt x="883" y="902"/>
                  </a:lnTo>
                  <a:lnTo>
                    <a:pt x="883" y="909"/>
                  </a:lnTo>
                  <a:lnTo>
                    <a:pt x="879" y="906"/>
                  </a:lnTo>
                  <a:lnTo>
                    <a:pt x="881" y="913"/>
                  </a:lnTo>
                  <a:lnTo>
                    <a:pt x="885" y="915"/>
                  </a:lnTo>
                  <a:lnTo>
                    <a:pt x="885" y="915"/>
                  </a:lnTo>
                  <a:lnTo>
                    <a:pt x="883" y="911"/>
                  </a:lnTo>
                  <a:lnTo>
                    <a:pt x="885" y="909"/>
                  </a:lnTo>
                  <a:lnTo>
                    <a:pt x="887" y="909"/>
                  </a:lnTo>
                  <a:lnTo>
                    <a:pt x="894" y="917"/>
                  </a:lnTo>
                  <a:lnTo>
                    <a:pt x="902" y="921"/>
                  </a:lnTo>
                  <a:lnTo>
                    <a:pt x="902" y="923"/>
                  </a:lnTo>
                  <a:lnTo>
                    <a:pt x="898" y="927"/>
                  </a:lnTo>
                  <a:lnTo>
                    <a:pt x="894" y="927"/>
                  </a:lnTo>
                  <a:lnTo>
                    <a:pt x="890" y="927"/>
                  </a:lnTo>
                  <a:lnTo>
                    <a:pt x="892" y="930"/>
                  </a:lnTo>
                  <a:lnTo>
                    <a:pt x="892" y="932"/>
                  </a:lnTo>
                  <a:lnTo>
                    <a:pt x="894" y="930"/>
                  </a:lnTo>
                  <a:lnTo>
                    <a:pt x="900" y="930"/>
                  </a:lnTo>
                  <a:lnTo>
                    <a:pt x="904" y="925"/>
                  </a:lnTo>
                  <a:lnTo>
                    <a:pt x="906" y="925"/>
                  </a:lnTo>
                  <a:lnTo>
                    <a:pt x="908" y="927"/>
                  </a:lnTo>
                  <a:lnTo>
                    <a:pt x="911" y="932"/>
                  </a:lnTo>
                  <a:lnTo>
                    <a:pt x="917" y="942"/>
                  </a:lnTo>
                  <a:lnTo>
                    <a:pt x="917" y="951"/>
                  </a:lnTo>
                  <a:lnTo>
                    <a:pt x="913" y="955"/>
                  </a:lnTo>
                  <a:lnTo>
                    <a:pt x="908" y="957"/>
                  </a:lnTo>
                  <a:lnTo>
                    <a:pt x="906" y="957"/>
                  </a:lnTo>
                  <a:lnTo>
                    <a:pt x="902" y="957"/>
                  </a:lnTo>
                  <a:lnTo>
                    <a:pt x="898" y="955"/>
                  </a:lnTo>
                  <a:lnTo>
                    <a:pt x="890" y="953"/>
                  </a:lnTo>
                  <a:lnTo>
                    <a:pt x="885" y="946"/>
                  </a:lnTo>
                  <a:lnTo>
                    <a:pt x="883" y="940"/>
                  </a:lnTo>
                  <a:lnTo>
                    <a:pt x="879" y="938"/>
                  </a:lnTo>
                  <a:lnTo>
                    <a:pt x="879" y="940"/>
                  </a:lnTo>
                  <a:lnTo>
                    <a:pt x="879" y="942"/>
                  </a:lnTo>
                  <a:lnTo>
                    <a:pt x="879" y="946"/>
                  </a:lnTo>
                  <a:lnTo>
                    <a:pt x="883" y="951"/>
                  </a:lnTo>
                  <a:lnTo>
                    <a:pt x="885" y="959"/>
                  </a:lnTo>
                  <a:lnTo>
                    <a:pt x="890" y="965"/>
                  </a:lnTo>
                  <a:lnTo>
                    <a:pt x="887" y="968"/>
                  </a:lnTo>
                  <a:lnTo>
                    <a:pt x="885" y="965"/>
                  </a:lnTo>
                  <a:lnTo>
                    <a:pt x="881" y="968"/>
                  </a:lnTo>
                  <a:lnTo>
                    <a:pt x="879" y="961"/>
                  </a:lnTo>
                  <a:lnTo>
                    <a:pt x="879" y="963"/>
                  </a:lnTo>
                  <a:lnTo>
                    <a:pt x="877" y="965"/>
                  </a:lnTo>
                  <a:lnTo>
                    <a:pt x="879" y="968"/>
                  </a:lnTo>
                  <a:lnTo>
                    <a:pt x="881" y="970"/>
                  </a:lnTo>
                  <a:lnTo>
                    <a:pt x="883" y="972"/>
                  </a:lnTo>
                  <a:lnTo>
                    <a:pt x="877" y="970"/>
                  </a:lnTo>
                  <a:lnTo>
                    <a:pt x="875" y="968"/>
                  </a:lnTo>
                  <a:lnTo>
                    <a:pt x="875" y="972"/>
                  </a:lnTo>
                  <a:lnTo>
                    <a:pt x="877" y="974"/>
                  </a:lnTo>
                  <a:lnTo>
                    <a:pt x="877" y="976"/>
                  </a:lnTo>
                  <a:lnTo>
                    <a:pt x="873" y="980"/>
                  </a:lnTo>
                  <a:lnTo>
                    <a:pt x="873" y="976"/>
                  </a:lnTo>
                  <a:lnTo>
                    <a:pt x="871" y="976"/>
                  </a:lnTo>
                  <a:lnTo>
                    <a:pt x="871" y="978"/>
                  </a:lnTo>
                  <a:lnTo>
                    <a:pt x="871" y="980"/>
                  </a:lnTo>
                  <a:lnTo>
                    <a:pt x="871" y="980"/>
                  </a:lnTo>
                  <a:lnTo>
                    <a:pt x="864" y="978"/>
                  </a:lnTo>
                  <a:lnTo>
                    <a:pt x="862" y="982"/>
                  </a:lnTo>
                  <a:lnTo>
                    <a:pt x="858" y="984"/>
                  </a:lnTo>
                  <a:lnTo>
                    <a:pt x="860" y="987"/>
                  </a:lnTo>
                  <a:lnTo>
                    <a:pt x="860" y="989"/>
                  </a:lnTo>
                  <a:lnTo>
                    <a:pt x="860" y="989"/>
                  </a:lnTo>
                  <a:lnTo>
                    <a:pt x="858" y="989"/>
                  </a:lnTo>
                  <a:lnTo>
                    <a:pt x="854" y="984"/>
                  </a:lnTo>
                  <a:lnTo>
                    <a:pt x="852" y="984"/>
                  </a:lnTo>
                  <a:lnTo>
                    <a:pt x="849" y="987"/>
                  </a:lnTo>
                  <a:lnTo>
                    <a:pt x="849" y="987"/>
                  </a:lnTo>
                  <a:lnTo>
                    <a:pt x="854" y="991"/>
                  </a:lnTo>
                  <a:lnTo>
                    <a:pt x="852" y="993"/>
                  </a:lnTo>
                  <a:lnTo>
                    <a:pt x="852" y="995"/>
                  </a:lnTo>
                  <a:lnTo>
                    <a:pt x="847" y="995"/>
                  </a:lnTo>
                  <a:lnTo>
                    <a:pt x="845" y="1001"/>
                  </a:lnTo>
                  <a:lnTo>
                    <a:pt x="839" y="1003"/>
                  </a:lnTo>
                  <a:lnTo>
                    <a:pt x="841" y="1005"/>
                  </a:lnTo>
                  <a:lnTo>
                    <a:pt x="841" y="1008"/>
                  </a:lnTo>
                  <a:lnTo>
                    <a:pt x="839" y="1008"/>
                  </a:lnTo>
                  <a:lnTo>
                    <a:pt x="837" y="1010"/>
                  </a:lnTo>
                  <a:lnTo>
                    <a:pt x="837" y="1014"/>
                  </a:lnTo>
                  <a:lnTo>
                    <a:pt x="833" y="1016"/>
                  </a:lnTo>
                  <a:lnTo>
                    <a:pt x="826" y="1022"/>
                  </a:lnTo>
                  <a:lnTo>
                    <a:pt x="822" y="1022"/>
                  </a:lnTo>
                  <a:lnTo>
                    <a:pt x="822" y="1027"/>
                  </a:lnTo>
                  <a:lnTo>
                    <a:pt x="818" y="1031"/>
                  </a:lnTo>
                  <a:lnTo>
                    <a:pt x="814" y="1027"/>
                  </a:lnTo>
                  <a:lnTo>
                    <a:pt x="814" y="1031"/>
                  </a:lnTo>
                  <a:lnTo>
                    <a:pt x="816" y="1035"/>
                  </a:lnTo>
                  <a:lnTo>
                    <a:pt x="812" y="1037"/>
                  </a:lnTo>
                  <a:lnTo>
                    <a:pt x="812" y="1046"/>
                  </a:lnTo>
                  <a:lnTo>
                    <a:pt x="809" y="1050"/>
                  </a:lnTo>
                  <a:lnTo>
                    <a:pt x="807" y="1054"/>
                  </a:lnTo>
                  <a:lnTo>
                    <a:pt x="803" y="1056"/>
                  </a:lnTo>
                  <a:lnTo>
                    <a:pt x="801" y="1065"/>
                  </a:lnTo>
                  <a:lnTo>
                    <a:pt x="803" y="1067"/>
                  </a:lnTo>
                  <a:lnTo>
                    <a:pt x="803" y="1071"/>
                  </a:lnTo>
                  <a:lnTo>
                    <a:pt x="799" y="1077"/>
                  </a:lnTo>
                  <a:lnTo>
                    <a:pt x="797" y="1081"/>
                  </a:lnTo>
                  <a:lnTo>
                    <a:pt x="795" y="1081"/>
                  </a:lnTo>
                  <a:lnTo>
                    <a:pt x="793" y="1083"/>
                  </a:lnTo>
                  <a:lnTo>
                    <a:pt x="797" y="1086"/>
                  </a:lnTo>
                  <a:lnTo>
                    <a:pt x="797" y="1088"/>
                  </a:lnTo>
                  <a:lnTo>
                    <a:pt x="797" y="1092"/>
                  </a:lnTo>
                  <a:lnTo>
                    <a:pt x="799" y="1094"/>
                  </a:lnTo>
                  <a:lnTo>
                    <a:pt x="799" y="1098"/>
                  </a:lnTo>
                  <a:lnTo>
                    <a:pt x="799" y="1100"/>
                  </a:lnTo>
                  <a:lnTo>
                    <a:pt x="797" y="1109"/>
                  </a:lnTo>
                  <a:lnTo>
                    <a:pt x="790" y="1115"/>
                  </a:lnTo>
                  <a:lnTo>
                    <a:pt x="780" y="1117"/>
                  </a:lnTo>
                  <a:lnTo>
                    <a:pt x="778" y="1121"/>
                  </a:lnTo>
                  <a:lnTo>
                    <a:pt x="784" y="1117"/>
                  </a:lnTo>
                  <a:lnTo>
                    <a:pt x="793" y="1115"/>
                  </a:lnTo>
                  <a:lnTo>
                    <a:pt x="799" y="1107"/>
                  </a:lnTo>
                  <a:lnTo>
                    <a:pt x="805" y="1096"/>
                  </a:lnTo>
                  <a:lnTo>
                    <a:pt x="816" y="1096"/>
                  </a:lnTo>
                  <a:lnTo>
                    <a:pt x="820" y="1098"/>
                  </a:lnTo>
                  <a:lnTo>
                    <a:pt x="820" y="1102"/>
                  </a:lnTo>
                  <a:lnTo>
                    <a:pt x="818" y="1107"/>
                  </a:lnTo>
                  <a:lnTo>
                    <a:pt x="818" y="1111"/>
                  </a:lnTo>
                  <a:lnTo>
                    <a:pt x="820" y="1115"/>
                  </a:lnTo>
                  <a:lnTo>
                    <a:pt x="820" y="1124"/>
                  </a:lnTo>
                  <a:lnTo>
                    <a:pt x="818" y="1132"/>
                  </a:lnTo>
                  <a:lnTo>
                    <a:pt x="820" y="1136"/>
                  </a:lnTo>
                  <a:lnTo>
                    <a:pt x="822" y="1142"/>
                  </a:lnTo>
                  <a:lnTo>
                    <a:pt x="820" y="1147"/>
                  </a:lnTo>
                  <a:lnTo>
                    <a:pt x="807" y="1159"/>
                  </a:lnTo>
                  <a:lnTo>
                    <a:pt x="801" y="1161"/>
                  </a:lnTo>
                  <a:lnTo>
                    <a:pt x="797" y="1159"/>
                  </a:lnTo>
                  <a:lnTo>
                    <a:pt x="801" y="1161"/>
                  </a:lnTo>
                  <a:lnTo>
                    <a:pt x="807" y="1161"/>
                  </a:lnTo>
                  <a:lnTo>
                    <a:pt x="822" y="1157"/>
                  </a:lnTo>
                  <a:lnTo>
                    <a:pt x="837" y="1153"/>
                  </a:lnTo>
                  <a:lnTo>
                    <a:pt x="843" y="1153"/>
                  </a:lnTo>
                  <a:lnTo>
                    <a:pt x="852" y="1157"/>
                  </a:lnTo>
                  <a:lnTo>
                    <a:pt x="858" y="1164"/>
                  </a:lnTo>
                  <a:lnTo>
                    <a:pt x="866" y="1166"/>
                  </a:lnTo>
                  <a:lnTo>
                    <a:pt x="868" y="1168"/>
                  </a:lnTo>
                  <a:lnTo>
                    <a:pt x="873" y="1168"/>
                  </a:lnTo>
                  <a:lnTo>
                    <a:pt x="879" y="1176"/>
                  </a:lnTo>
                  <a:lnTo>
                    <a:pt x="883" y="1176"/>
                  </a:lnTo>
                  <a:lnTo>
                    <a:pt x="885" y="1183"/>
                  </a:lnTo>
                  <a:lnTo>
                    <a:pt x="890" y="1185"/>
                  </a:lnTo>
                  <a:lnTo>
                    <a:pt x="890" y="1189"/>
                  </a:lnTo>
                  <a:lnTo>
                    <a:pt x="892" y="1191"/>
                  </a:lnTo>
                  <a:lnTo>
                    <a:pt x="894" y="1197"/>
                  </a:lnTo>
                  <a:lnTo>
                    <a:pt x="894" y="1199"/>
                  </a:lnTo>
                  <a:lnTo>
                    <a:pt x="896" y="1197"/>
                  </a:lnTo>
                  <a:lnTo>
                    <a:pt x="898" y="1202"/>
                  </a:lnTo>
                  <a:lnTo>
                    <a:pt x="906" y="1206"/>
                  </a:lnTo>
                  <a:lnTo>
                    <a:pt x="911" y="1206"/>
                  </a:lnTo>
                  <a:lnTo>
                    <a:pt x="915" y="1210"/>
                  </a:lnTo>
                  <a:lnTo>
                    <a:pt x="919" y="1212"/>
                  </a:lnTo>
                  <a:lnTo>
                    <a:pt x="925" y="1218"/>
                  </a:lnTo>
                  <a:lnTo>
                    <a:pt x="925" y="1220"/>
                  </a:lnTo>
                  <a:lnTo>
                    <a:pt x="932" y="1225"/>
                  </a:lnTo>
                  <a:lnTo>
                    <a:pt x="930" y="1227"/>
                  </a:lnTo>
                  <a:lnTo>
                    <a:pt x="932" y="1229"/>
                  </a:lnTo>
                  <a:lnTo>
                    <a:pt x="938" y="1229"/>
                  </a:lnTo>
                  <a:lnTo>
                    <a:pt x="940" y="1229"/>
                  </a:lnTo>
                  <a:lnTo>
                    <a:pt x="944" y="1229"/>
                  </a:lnTo>
                  <a:lnTo>
                    <a:pt x="953" y="1229"/>
                  </a:lnTo>
                  <a:lnTo>
                    <a:pt x="955" y="1231"/>
                  </a:lnTo>
                  <a:lnTo>
                    <a:pt x="957" y="1231"/>
                  </a:lnTo>
                  <a:lnTo>
                    <a:pt x="963" y="1233"/>
                  </a:lnTo>
                  <a:lnTo>
                    <a:pt x="970" y="1233"/>
                  </a:lnTo>
                  <a:lnTo>
                    <a:pt x="974" y="1233"/>
                  </a:lnTo>
                  <a:lnTo>
                    <a:pt x="978" y="1233"/>
                  </a:lnTo>
                  <a:lnTo>
                    <a:pt x="976" y="1233"/>
                  </a:lnTo>
                  <a:lnTo>
                    <a:pt x="978" y="1233"/>
                  </a:lnTo>
                  <a:lnTo>
                    <a:pt x="980" y="1233"/>
                  </a:lnTo>
                  <a:lnTo>
                    <a:pt x="980" y="1239"/>
                  </a:lnTo>
                  <a:lnTo>
                    <a:pt x="976" y="1248"/>
                  </a:lnTo>
                  <a:lnTo>
                    <a:pt x="976" y="1252"/>
                  </a:lnTo>
                  <a:lnTo>
                    <a:pt x="974" y="1256"/>
                  </a:lnTo>
                  <a:lnTo>
                    <a:pt x="970" y="1261"/>
                  </a:lnTo>
                  <a:lnTo>
                    <a:pt x="970" y="1265"/>
                  </a:lnTo>
                  <a:lnTo>
                    <a:pt x="972" y="1267"/>
                  </a:lnTo>
                  <a:lnTo>
                    <a:pt x="972" y="1275"/>
                  </a:lnTo>
                  <a:lnTo>
                    <a:pt x="967" y="1284"/>
                  </a:lnTo>
                  <a:lnTo>
                    <a:pt x="967" y="1288"/>
                  </a:lnTo>
                  <a:lnTo>
                    <a:pt x="965" y="1292"/>
                  </a:lnTo>
                  <a:lnTo>
                    <a:pt x="961" y="1296"/>
                  </a:lnTo>
                  <a:lnTo>
                    <a:pt x="959" y="1303"/>
                  </a:lnTo>
                  <a:lnTo>
                    <a:pt x="961" y="1307"/>
                  </a:lnTo>
                  <a:lnTo>
                    <a:pt x="965" y="1309"/>
                  </a:lnTo>
                  <a:lnTo>
                    <a:pt x="965" y="1315"/>
                  </a:lnTo>
                  <a:lnTo>
                    <a:pt x="967" y="1315"/>
                  </a:lnTo>
                  <a:lnTo>
                    <a:pt x="970" y="1320"/>
                  </a:lnTo>
                  <a:lnTo>
                    <a:pt x="970" y="1324"/>
                  </a:lnTo>
                  <a:lnTo>
                    <a:pt x="970" y="1324"/>
                  </a:lnTo>
                  <a:lnTo>
                    <a:pt x="970" y="1328"/>
                  </a:lnTo>
                  <a:lnTo>
                    <a:pt x="974" y="1328"/>
                  </a:lnTo>
                  <a:lnTo>
                    <a:pt x="978" y="1332"/>
                  </a:lnTo>
                  <a:lnTo>
                    <a:pt x="980" y="1332"/>
                  </a:lnTo>
                  <a:lnTo>
                    <a:pt x="980" y="1334"/>
                  </a:lnTo>
                  <a:lnTo>
                    <a:pt x="982" y="1336"/>
                  </a:lnTo>
                  <a:lnTo>
                    <a:pt x="982" y="1343"/>
                  </a:lnTo>
                  <a:lnTo>
                    <a:pt x="984" y="1347"/>
                  </a:lnTo>
                  <a:lnTo>
                    <a:pt x="982" y="1351"/>
                  </a:lnTo>
                  <a:lnTo>
                    <a:pt x="976" y="1360"/>
                  </a:lnTo>
                  <a:lnTo>
                    <a:pt x="980" y="1355"/>
                  </a:lnTo>
                  <a:lnTo>
                    <a:pt x="986" y="1351"/>
                  </a:lnTo>
                  <a:lnTo>
                    <a:pt x="991" y="1353"/>
                  </a:lnTo>
                  <a:lnTo>
                    <a:pt x="995" y="1357"/>
                  </a:lnTo>
                  <a:lnTo>
                    <a:pt x="997" y="1357"/>
                  </a:lnTo>
                  <a:lnTo>
                    <a:pt x="999" y="1353"/>
                  </a:lnTo>
                  <a:lnTo>
                    <a:pt x="999" y="1351"/>
                  </a:lnTo>
                  <a:lnTo>
                    <a:pt x="1005" y="1343"/>
                  </a:lnTo>
                  <a:lnTo>
                    <a:pt x="1008" y="1343"/>
                  </a:lnTo>
                  <a:lnTo>
                    <a:pt x="1005" y="1345"/>
                  </a:lnTo>
                  <a:lnTo>
                    <a:pt x="1008" y="1347"/>
                  </a:lnTo>
                  <a:lnTo>
                    <a:pt x="1010" y="1349"/>
                  </a:lnTo>
                  <a:lnTo>
                    <a:pt x="1010" y="1355"/>
                  </a:lnTo>
                  <a:lnTo>
                    <a:pt x="1010" y="1362"/>
                  </a:lnTo>
                  <a:lnTo>
                    <a:pt x="1014" y="1364"/>
                  </a:lnTo>
                  <a:lnTo>
                    <a:pt x="1020" y="1366"/>
                  </a:lnTo>
                  <a:lnTo>
                    <a:pt x="1018" y="1364"/>
                  </a:lnTo>
                  <a:lnTo>
                    <a:pt x="1014" y="1360"/>
                  </a:lnTo>
                  <a:lnTo>
                    <a:pt x="1012" y="1355"/>
                  </a:lnTo>
                  <a:lnTo>
                    <a:pt x="1014" y="1349"/>
                  </a:lnTo>
                  <a:lnTo>
                    <a:pt x="1016" y="1345"/>
                  </a:lnTo>
                  <a:lnTo>
                    <a:pt x="1014" y="1343"/>
                  </a:lnTo>
                  <a:lnTo>
                    <a:pt x="1014" y="1339"/>
                  </a:lnTo>
                  <a:lnTo>
                    <a:pt x="1016" y="1341"/>
                  </a:lnTo>
                  <a:lnTo>
                    <a:pt x="1018" y="1339"/>
                  </a:lnTo>
                  <a:lnTo>
                    <a:pt x="1018" y="1334"/>
                  </a:lnTo>
                  <a:lnTo>
                    <a:pt x="1024" y="1328"/>
                  </a:lnTo>
                  <a:lnTo>
                    <a:pt x="1022" y="1328"/>
                  </a:lnTo>
                  <a:lnTo>
                    <a:pt x="1022" y="1322"/>
                  </a:lnTo>
                  <a:lnTo>
                    <a:pt x="1020" y="1320"/>
                  </a:lnTo>
                  <a:lnTo>
                    <a:pt x="1020" y="1315"/>
                  </a:lnTo>
                  <a:lnTo>
                    <a:pt x="1022" y="1311"/>
                  </a:lnTo>
                  <a:lnTo>
                    <a:pt x="1022" y="1309"/>
                  </a:lnTo>
                  <a:lnTo>
                    <a:pt x="1022" y="1307"/>
                  </a:lnTo>
                  <a:lnTo>
                    <a:pt x="1020" y="1307"/>
                  </a:lnTo>
                  <a:lnTo>
                    <a:pt x="1020" y="1303"/>
                  </a:lnTo>
                  <a:lnTo>
                    <a:pt x="1022" y="1294"/>
                  </a:lnTo>
                  <a:lnTo>
                    <a:pt x="1022" y="1290"/>
                  </a:lnTo>
                  <a:lnTo>
                    <a:pt x="1022" y="1284"/>
                  </a:lnTo>
                  <a:lnTo>
                    <a:pt x="1024" y="1282"/>
                  </a:lnTo>
                  <a:lnTo>
                    <a:pt x="1024" y="1277"/>
                  </a:lnTo>
                  <a:lnTo>
                    <a:pt x="1027" y="1275"/>
                  </a:lnTo>
                  <a:lnTo>
                    <a:pt x="1024" y="1273"/>
                  </a:lnTo>
                  <a:lnTo>
                    <a:pt x="1027" y="1271"/>
                  </a:lnTo>
                  <a:lnTo>
                    <a:pt x="1024" y="1271"/>
                  </a:lnTo>
                  <a:lnTo>
                    <a:pt x="1022" y="1269"/>
                  </a:lnTo>
                  <a:lnTo>
                    <a:pt x="1024" y="1267"/>
                  </a:lnTo>
                  <a:lnTo>
                    <a:pt x="1024" y="1265"/>
                  </a:lnTo>
                  <a:lnTo>
                    <a:pt x="1024" y="1261"/>
                  </a:lnTo>
                  <a:lnTo>
                    <a:pt x="1022" y="1256"/>
                  </a:lnTo>
                  <a:lnTo>
                    <a:pt x="1022" y="1254"/>
                  </a:lnTo>
                  <a:lnTo>
                    <a:pt x="1020" y="1250"/>
                  </a:lnTo>
                  <a:lnTo>
                    <a:pt x="1024" y="1248"/>
                  </a:lnTo>
                  <a:lnTo>
                    <a:pt x="1033" y="1248"/>
                  </a:lnTo>
                  <a:lnTo>
                    <a:pt x="1037" y="1244"/>
                  </a:lnTo>
                  <a:lnTo>
                    <a:pt x="1041" y="1244"/>
                  </a:lnTo>
                  <a:lnTo>
                    <a:pt x="1043" y="1244"/>
                  </a:lnTo>
                  <a:lnTo>
                    <a:pt x="1052" y="1239"/>
                  </a:lnTo>
                  <a:lnTo>
                    <a:pt x="1064" y="1235"/>
                  </a:lnTo>
                  <a:lnTo>
                    <a:pt x="1064" y="1233"/>
                  </a:lnTo>
                  <a:lnTo>
                    <a:pt x="1067" y="1231"/>
                  </a:lnTo>
                  <a:lnTo>
                    <a:pt x="1077" y="1227"/>
                  </a:lnTo>
                  <a:lnTo>
                    <a:pt x="1077" y="1223"/>
                  </a:lnTo>
                  <a:lnTo>
                    <a:pt x="1081" y="1220"/>
                  </a:lnTo>
                  <a:lnTo>
                    <a:pt x="1088" y="1212"/>
                  </a:lnTo>
                  <a:lnTo>
                    <a:pt x="1090" y="1212"/>
                  </a:lnTo>
                  <a:lnTo>
                    <a:pt x="1092" y="1214"/>
                  </a:lnTo>
                  <a:lnTo>
                    <a:pt x="1096" y="1214"/>
                  </a:lnTo>
                  <a:lnTo>
                    <a:pt x="1098" y="1210"/>
                  </a:lnTo>
                  <a:lnTo>
                    <a:pt x="1094" y="1206"/>
                  </a:lnTo>
                  <a:lnTo>
                    <a:pt x="1094" y="1202"/>
                  </a:lnTo>
                  <a:lnTo>
                    <a:pt x="1092" y="1204"/>
                  </a:lnTo>
                  <a:lnTo>
                    <a:pt x="1092" y="1208"/>
                  </a:lnTo>
                  <a:lnTo>
                    <a:pt x="1090" y="1208"/>
                  </a:lnTo>
                  <a:lnTo>
                    <a:pt x="1090" y="1202"/>
                  </a:lnTo>
                  <a:lnTo>
                    <a:pt x="1094" y="1193"/>
                  </a:lnTo>
                  <a:lnTo>
                    <a:pt x="1096" y="1191"/>
                  </a:lnTo>
                  <a:lnTo>
                    <a:pt x="1096" y="1185"/>
                  </a:lnTo>
                  <a:lnTo>
                    <a:pt x="1096" y="1180"/>
                  </a:lnTo>
                  <a:lnTo>
                    <a:pt x="1094" y="1174"/>
                  </a:lnTo>
                  <a:lnTo>
                    <a:pt x="1094" y="1161"/>
                  </a:lnTo>
                  <a:lnTo>
                    <a:pt x="1092" y="1151"/>
                  </a:lnTo>
                  <a:lnTo>
                    <a:pt x="1086" y="1142"/>
                  </a:lnTo>
                  <a:lnTo>
                    <a:pt x="1081" y="1138"/>
                  </a:lnTo>
                  <a:lnTo>
                    <a:pt x="1081" y="1134"/>
                  </a:lnTo>
                  <a:lnTo>
                    <a:pt x="1077" y="1134"/>
                  </a:lnTo>
                  <a:lnTo>
                    <a:pt x="1075" y="1130"/>
                  </a:lnTo>
                  <a:lnTo>
                    <a:pt x="1077" y="1121"/>
                  </a:lnTo>
                  <a:lnTo>
                    <a:pt x="1081" y="1121"/>
                  </a:lnTo>
                  <a:lnTo>
                    <a:pt x="1092" y="1109"/>
                  </a:lnTo>
                  <a:lnTo>
                    <a:pt x="1096" y="1109"/>
                  </a:lnTo>
                  <a:lnTo>
                    <a:pt x="1098" y="1107"/>
                  </a:lnTo>
                  <a:lnTo>
                    <a:pt x="1098" y="1105"/>
                  </a:lnTo>
                  <a:lnTo>
                    <a:pt x="1096" y="1102"/>
                  </a:lnTo>
                  <a:lnTo>
                    <a:pt x="1096" y="1100"/>
                  </a:lnTo>
                  <a:lnTo>
                    <a:pt x="1100" y="1096"/>
                  </a:lnTo>
                  <a:lnTo>
                    <a:pt x="1102" y="1096"/>
                  </a:lnTo>
                  <a:lnTo>
                    <a:pt x="1104" y="1100"/>
                  </a:lnTo>
                  <a:lnTo>
                    <a:pt x="1109" y="1102"/>
                  </a:lnTo>
                  <a:lnTo>
                    <a:pt x="1107" y="1100"/>
                  </a:lnTo>
                  <a:lnTo>
                    <a:pt x="1107" y="1094"/>
                  </a:lnTo>
                  <a:lnTo>
                    <a:pt x="1111" y="1094"/>
                  </a:lnTo>
                  <a:lnTo>
                    <a:pt x="1115" y="1086"/>
                  </a:lnTo>
                  <a:lnTo>
                    <a:pt x="1115" y="1083"/>
                  </a:lnTo>
                  <a:lnTo>
                    <a:pt x="1109" y="1083"/>
                  </a:lnTo>
                  <a:lnTo>
                    <a:pt x="1109" y="1081"/>
                  </a:lnTo>
                  <a:lnTo>
                    <a:pt x="1113" y="1077"/>
                  </a:lnTo>
                  <a:lnTo>
                    <a:pt x="1111" y="1075"/>
                  </a:lnTo>
                  <a:lnTo>
                    <a:pt x="1109" y="1073"/>
                  </a:lnTo>
                  <a:lnTo>
                    <a:pt x="1111" y="1069"/>
                  </a:lnTo>
                  <a:lnTo>
                    <a:pt x="1115" y="1067"/>
                  </a:lnTo>
                  <a:lnTo>
                    <a:pt x="1111" y="1067"/>
                  </a:lnTo>
                  <a:lnTo>
                    <a:pt x="1111" y="1065"/>
                  </a:lnTo>
                  <a:lnTo>
                    <a:pt x="1113" y="1058"/>
                  </a:lnTo>
                  <a:lnTo>
                    <a:pt x="1115" y="1058"/>
                  </a:lnTo>
                  <a:lnTo>
                    <a:pt x="1113" y="1056"/>
                  </a:lnTo>
                  <a:lnTo>
                    <a:pt x="1107" y="1058"/>
                  </a:lnTo>
                  <a:lnTo>
                    <a:pt x="1104" y="1056"/>
                  </a:lnTo>
                  <a:lnTo>
                    <a:pt x="1104" y="1054"/>
                  </a:lnTo>
                  <a:lnTo>
                    <a:pt x="1113" y="1048"/>
                  </a:lnTo>
                  <a:lnTo>
                    <a:pt x="1119" y="1039"/>
                  </a:lnTo>
                  <a:lnTo>
                    <a:pt x="1119" y="1035"/>
                  </a:lnTo>
                  <a:lnTo>
                    <a:pt x="1121" y="1035"/>
                  </a:lnTo>
                  <a:lnTo>
                    <a:pt x="1123" y="1033"/>
                  </a:lnTo>
                  <a:lnTo>
                    <a:pt x="1123" y="1029"/>
                  </a:lnTo>
                  <a:lnTo>
                    <a:pt x="1121" y="1027"/>
                  </a:lnTo>
                  <a:lnTo>
                    <a:pt x="1121" y="1027"/>
                  </a:lnTo>
                  <a:lnTo>
                    <a:pt x="1119" y="1024"/>
                  </a:lnTo>
                  <a:lnTo>
                    <a:pt x="1117" y="1022"/>
                  </a:lnTo>
                  <a:lnTo>
                    <a:pt x="1117" y="1014"/>
                  </a:lnTo>
                  <a:lnTo>
                    <a:pt x="1119" y="1008"/>
                  </a:lnTo>
                  <a:lnTo>
                    <a:pt x="1119" y="1003"/>
                  </a:lnTo>
                  <a:lnTo>
                    <a:pt x="1123" y="1001"/>
                  </a:lnTo>
                  <a:lnTo>
                    <a:pt x="1126" y="1001"/>
                  </a:lnTo>
                  <a:lnTo>
                    <a:pt x="1128" y="1001"/>
                  </a:lnTo>
                  <a:lnTo>
                    <a:pt x="1128" y="999"/>
                  </a:lnTo>
                  <a:lnTo>
                    <a:pt x="1130" y="997"/>
                  </a:lnTo>
                  <a:lnTo>
                    <a:pt x="1132" y="997"/>
                  </a:lnTo>
                  <a:lnTo>
                    <a:pt x="1134" y="995"/>
                  </a:lnTo>
                  <a:lnTo>
                    <a:pt x="1136" y="997"/>
                  </a:lnTo>
                  <a:lnTo>
                    <a:pt x="1145" y="997"/>
                  </a:lnTo>
                  <a:lnTo>
                    <a:pt x="1151" y="1001"/>
                  </a:lnTo>
                  <a:lnTo>
                    <a:pt x="1159" y="1005"/>
                  </a:lnTo>
                  <a:lnTo>
                    <a:pt x="1164" y="1005"/>
                  </a:lnTo>
                  <a:lnTo>
                    <a:pt x="1164" y="1010"/>
                  </a:lnTo>
                  <a:lnTo>
                    <a:pt x="1157" y="1012"/>
                  </a:lnTo>
                  <a:lnTo>
                    <a:pt x="1164" y="1012"/>
                  </a:lnTo>
                  <a:lnTo>
                    <a:pt x="1170" y="1008"/>
                  </a:lnTo>
                  <a:lnTo>
                    <a:pt x="1174" y="1008"/>
                  </a:lnTo>
                  <a:lnTo>
                    <a:pt x="1176" y="1010"/>
                  </a:lnTo>
                  <a:lnTo>
                    <a:pt x="1178" y="1010"/>
                  </a:lnTo>
                  <a:lnTo>
                    <a:pt x="1182" y="1014"/>
                  </a:lnTo>
                  <a:lnTo>
                    <a:pt x="1182" y="1010"/>
                  </a:lnTo>
                  <a:lnTo>
                    <a:pt x="1187" y="1012"/>
                  </a:lnTo>
                  <a:lnTo>
                    <a:pt x="1189" y="1010"/>
                  </a:lnTo>
                  <a:lnTo>
                    <a:pt x="1191" y="1010"/>
                  </a:lnTo>
                  <a:lnTo>
                    <a:pt x="1197" y="1005"/>
                  </a:lnTo>
                  <a:lnTo>
                    <a:pt x="1204" y="1012"/>
                  </a:lnTo>
                  <a:lnTo>
                    <a:pt x="1204" y="1016"/>
                  </a:lnTo>
                  <a:lnTo>
                    <a:pt x="1208" y="1020"/>
                  </a:lnTo>
                  <a:lnTo>
                    <a:pt x="1212" y="1020"/>
                  </a:lnTo>
                  <a:lnTo>
                    <a:pt x="1212" y="1027"/>
                  </a:lnTo>
                  <a:lnTo>
                    <a:pt x="1210" y="1029"/>
                  </a:lnTo>
                  <a:lnTo>
                    <a:pt x="1210" y="1031"/>
                  </a:lnTo>
                  <a:lnTo>
                    <a:pt x="1212" y="1031"/>
                  </a:lnTo>
                  <a:lnTo>
                    <a:pt x="1216" y="1035"/>
                  </a:lnTo>
                  <a:lnTo>
                    <a:pt x="1218" y="1039"/>
                  </a:lnTo>
                  <a:lnTo>
                    <a:pt x="1214" y="1039"/>
                  </a:lnTo>
                  <a:lnTo>
                    <a:pt x="1218" y="1041"/>
                  </a:lnTo>
                  <a:lnTo>
                    <a:pt x="1220" y="1039"/>
                  </a:lnTo>
                  <a:lnTo>
                    <a:pt x="1225" y="1043"/>
                  </a:lnTo>
                  <a:lnTo>
                    <a:pt x="1225" y="1046"/>
                  </a:lnTo>
                  <a:lnTo>
                    <a:pt x="1220" y="1043"/>
                  </a:lnTo>
                  <a:lnTo>
                    <a:pt x="1218" y="1048"/>
                  </a:lnTo>
                  <a:lnTo>
                    <a:pt x="1216" y="1048"/>
                  </a:lnTo>
                  <a:lnTo>
                    <a:pt x="1220" y="1052"/>
                  </a:lnTo>
                  <a:lnTo>
                    <a:pt x="1220" y="1056"/>
                  </a:lnTo>
                  <a:lnTo>
                    <a:pt x="1225" y="1054"/>
                  </a:lnTo>
                  <a:lnTo>
                    <a:pt x="1225" y="1056"/>
                  </a:lnTo>
                  <a:lnTo>
                    <a:pt x="1227" y="1054"/>
                  </a:lnTo>
                  <a:lnTo>
                    <a:pt x="1233" y="1060"/>
                  </a:lnTo>
                  <a:lnTo>
                    <a:pt x="1235" y="1058"/>
                  </a:lnTo>
                  <a:lnTo>
                    <a:pt x="1237" y="1060"/>
                  </a:lnTo>
                  <a:lnTo>
                    <a:pt x="1241" y="1058"/>
                  </a:lnTo>
                  <a:lnTo>
                    <a:pt x="1246" y="1060"/>
                  </a:lnTo>
                  <a:lnTo>
                    <a:pt x="1246" y="1069"/>
                  </a:lnTo>
                  <a:lnTo>
                    <a:pt x="1248" y="1071"/>
                  </a:lnTo>
                  <a:lnTo>
                    <a:pt x="1252" y="1067"/>
                  </a:lnTo>
                  <a:lnTo>
                    <a:pt x="1252" y="1062"/>
                  </a:lnTo>
                  <a:lnTo>
                    <a:pt x="1256" y="1060"/>
                  </a:lnTo>
                  <a:lnTo>
                    <a:pt x="1256" y="1069"/>
                  </a:lnTo>
                  <a:lnTo>
                    <a:pt x="1256" y="1075"/>
                  </a:lnTo>
                  <a:lnTo>
                    <a:pt x="1250" y="1075"/>
                  </a:lnTo>
                  <a:lnTo>
                    <a:pt x="1246" y="1081"/>
                  </a:lnTo>
                  <a:lnTo>
                    <a:pt x="1248" y="1092"/>
                  </a:lnTo>
                  <a:lnTo>
                    <a:pt x="1246" y="1094"/>
                  </a:lnTo>
                  <a:lnTo>
                    <a:pt x="1246" y="1090"/>
                  </a:lnTo>
                  <a:lnTo>
                    <a:pt x="1244" y="1092"/>
                  </a:lnTo>
                  <a:lnTo>
                    <a:pt x="1241" y="1098"/>
                  </a:lnTo>
                  <a:lnTo>
                    <a:pt x="1233" y="1096"/>
                  </a:lnTo>
                  <a:lnTo>
                    <a:pt x="1223" y="1094"/>
                  </a:lnTo>
                  <a:lnTo>
                    <a:pt x="1233" y="1098"/>
                  </a:lnTo>
                  <a:lnTo>
                    <a:pt x="1239" y="1100"/>
                  </a:lnTo>
                  <a:lnTo>
                    <a:pt x="1246" y="1105"/>
                  </a:lnTo>
                  <a:lnTo>
                    <a:pt x="1244" y="1111"/>
                  </a:lnTo>
                  <a:lnTo>
                    <a:pt x="1241" y="1117"/>
                  </a:lnTo>
                  <a:lnTo>
                    <a:pt x="1241" y="1119"/>
                  </a:lnTo>
                  <a:lnTo>
                    <a:pt x="1237" y="1124"/>
                  </a:lnTo>
                  <a:lnTo>
                    <a:pt x="1237" y="1126"/>
                  </a:lnTo>
                  <a:lnTo>
                    <a:pt x="1241" y="1132"/>
                  </a:lnTo>
                  <a:lnTo>
                    <a:pt x="1246" y="1134"/>
                  </a:lnTo>
                  <a:lnTo>
                    <a:pt x="1244" y="1134"/>
                  </a:lnTo>
                  <a:lnTo>
                    <a:pt x="1237" y="1132"/>
                  </a:lnTo>
                  <a:lnTo>
                    <a:pt x="1241" y="1138"/>
                  </a:lnTo>
                  <a:lnTo>
                    <a:pt x="1246" y="1140"/>
                  </a:lnTo>
                  <a:lnTo>
                    <a:pt x="1246" y="1140"/>
                  </a:lnTo>
                  <a:lnTo>
                    <a:pt x="1246" y="1136"/>
                  </a:lnTo>
                  <a:lnTo>
                    <a:pt x="1248" y="1136"/>
                  </a:lnTo>
                  <a:lnTo>
                    <a:pt x="1252" y="1140"/>
                  </a:lnTo>
                  <a:lnTo>
                    <a:pt x="1254" y="1142"/>
                  </a:lnTo>
                  <a:lnTo>
                    <a:pt x="1254" y="1149"/>
                  </a:lnTo>
                  <a:lnTo>
                    <a:pt x="1254" y="1153"/>
                  </a:lnTo>
                  <a:lnTo>
                    <a:pt x="1250" y="1159"/>
                  </a:lnTo>
                  <a:lnTo>
                    <a:pt x="1250" y="1164"/>
                  </a:lnTo>
                  <a:lnTo>
                    <a:pt x="1246" y="1168"/>
                  </a:lnTo>
                  <a:lnTo>
                    <a:pt x="1250" y="1166"/>
                  </a:lnTo>
                  <a:lnTo>
                    <a:pt x="1256" y="1155"/>
                  </a:lnTo>
                  <a:lnTo>
                    <a:pt x="1260" y="1149"/>
                  </a:lnTo>
                  <a:lnTo>
                    <a:pt x="1263" y="1149"/>
                  </a:lnTo>
                  <a:lnTo>
                    <a:pt x="1260" y="1153"/>
                  </a:lnTo>
                  <a:lnTo>
                    <a:pt x="1263" y="1161"/>
                  </a:lnTo>
                  <a:lnTo>
                    <a:pt x="1260" y="1164"/>
                  </a:lnTo>
                  <a:lnTo>
                    <a:pt x="1260" y="1166"/>
                  </a:lnTo>
                  <a:lnTo>
                    <a:pt x="1258" y="1170"/>
                  </a:lnTo>
                  <a:lnTo>
                    <a:pt x="1263" y="1166"/>
                  </a:lnTo>
                  <a:lnTo>
                    <a:pt x="1265" y="1161"/>
                  </a:lnTo>
                  <a:lnTo>
                    <a:pt x="1269" y="1157"/>
                  </a:lnTo>
                  <a:lnTo>
                    <a:pt x="1271" y="1157"/>
                  </a:lnTo>
                  <a:lnTo>
                    <a:pt x="1275" y="1153"/>
                  </a:lnTo>
                  <a:lnTo>
                    <a:pt x="1277" y="1155"/>
                  </a:lnTo>
                  <a:lnTo>
                    <a:pt x="1279" y="1155"/>
                  </a:lnTo>
                  <a:lnTo>
                    <a:pt x="1282" y="1153"/>
                  </a:lnTo>
                  <a:lnTo>
                    <a:pt x="1284" y="1153"/>
                  </a:lnTo>
                  <a:lnTo>
                    <a:pt x="1286" y="1149"/>
                  </a:lnTo>
                  <a:lnTo>
                    <a:pt x="1288" y="1147"/>
                  </a:lnTo>
                  <a:lnTo>
                    <a:pt x="1292" y="1142"/>
                  </a:lnTo>
                  <a:lnTo>
                    <a:pt x="1296" y="1145"/>
                  </a:lnTo>
                  <a:lnTo>
                    <a:pt x="1296" y="1151"/>
                  </a:lnTo>
                  <a:lnTo>
                    <a:pt x="1296" y="1155"/>
                  </a:lnTo>
                  <a:lnTo>
                    <a:pt x="1298" y="1149"/>
                  </a:lnTo>
                  <a:lnTo>
                    <a:pt x="1298" y="1142"/>
                  </a:lnTo>
                  <a:lnTo>
                    <a:pt x="1300" y="1142"/>
                  </a:lnTo>
                  <a:lnTo>
                    <a:pt x="1298" y="1140"/>
                  </a:lnTo>
                  <a:lnTo>
                    <a:pt x="1303" y="1136"/>
                  </a:lnTo>
                  <a:lnTo>
                    <a:pt x="1305" y="1136"/>
                  </a:lnTo>
                  <a:lnTo>
                    <a:pt x="1307" y="1132"/>
                  </a:lnTo>
                  <a:lnTo>
                    <a:pt x="1309" y="1130"/>
                  </a:lnTo>
                  <a:lnTo>
                    <a:pt x="1311" y="1126"/>
                  </a:lnTo>
                  <a:lnTo>
                    <a:pt x="1313" y="1124"/>
                  </a:lnTo>
                  <a:lnTo>
                    <a:pt x="1315" y="1124"/>
                  </a:lnTo>
                  <a:lnTo>
                    <a:pt x="1317" y="1126"/>
                  </a:lnTo>
                  <a:lnTo>
                    <a:pt x="1317" y="1124"/>
                  </a:lnTo>
                  <a:lnTo>
                    <a:pt x="1317" y="1121"/>
                  </a:lnTo>
                  <a:lnTo>
                    <a:pt x="1313" y="1121"/>
                  </a:lnTo>
                  <a:lnTo>
                    <a:pt x="1313" y="1117"/>
                  </a:lnTo>
                  <a:lnTo>
                    <a:pt x="1315" y="1113"/>
                  </a:lnTo>
                  <a:lnTo>
                    <a:pt x="1317" y="1111"/>
                  </a:lnTo>
                  <a:lnTo>
                    <a:pt x="1319" y="1113"/>
                  </a:lnTo>
                  <a:lnTo>
                    <a:pt x="1319" y="1109"/>
                  </a:lnTo>
                  <a:lnTo>
                    <a:pt x="1322" y="1109"/>
                  </a:lnTo>
                  <a:lnTo>
                    <a:pt x="1324" y="1105"/>
                  </a:lnTo>
                  <a:lnTo>
                    <a:pt x="1328" y="1100"/>
                  </a:lnTo>
                  <a:lnTo>
                    <a:pt x="1328" y="1096"/>
                  </a:lnTo>
                  <a:lnTo>
                    <a:pt x="1328" y="1094"/>
                  </a:lnTo>
                  <a:lnTo>
                    <a:pt x="1332" y="1090"/>
                  </a:lnTo>
                  <a:lnTo>
                    <a:pt x="1336" y="1088"/>
                  </a:lnTo>
                  <a:lnTo>
                    <a:pt x="1336" y="1090"/>
                  </a:lnTo>
                  <a:lnTo>
                    <a:pt x="1334" y="1092"/>
                  </a:lnTo>
                  <a:lnTo>
                    <a:pt x="1336" y="1092"/>
                  </a:lnTo>
                  <a:lnTo>
                    <a:pt x="1338" y="1092"/>
                  </a:lnTo>
                  <a:lnTo>
                    <a:pt x="1336" y="1094"/>
                  </a:lnTo>
                  <a:lnTo>
                    <a:pt x="1336" y="1098"/>
                  </a:lnTo>
                  <a:lnTo>
                    <a:pt x="1338" y="1098"/>
                  </a:lnTo>
                  <a:lnTo>
                    <a:pt x="1336" y="1102"/>
                  </a:lnTo>
                  <a:lnTo>
                    <a:pt x="1334" y="1102"/>
                  </a:lnTo>
                  <a:lnTo>
                    <a:pt x="1334" y="1102"/>
                  </a:lnTo>
                  <a:lnTo>
                    <a:pt x="1336" y="1105"/>
                  </a:lnTo>
                  <a:lnTo>
                    <a:pt x="1338" y="1105"/>
                  </a:lnTo>
                  <a:lnTo>
                    <a:pt x="1338" y="1109"/>
                  </a:lnTo>
                  <a:lnTo>
                    <a:pt x="1336" y="1109"/>
                  </a:lnTo>
                  <a:lnTo>
                    <a:pt x="1338" y="1109"/>
                  </a:lnTo>
                  <a:lnTo>
                    <a:pt x="1341" y="1113"/>
                  </a:lnTo>
                  <a:lnTo>
                    <a:pt x="1336" y="1115"/>
                  </a:lnTo>
                  <a:lnTo>
                    <a:pt x="1338" y="1119"/>
                  </a:lnTo>
                  <a:lnTo>
                    <a:pt x="1341" y="1121"/>
                  </a:lnTo>
                  <a:lnTo>
                    <a:pt x="1343" y="1126"/>
                  </a:lnTo>
                  <a:lnTo>
                    <a:pt x="1341" y="1128"/>
                  </a:lnTo>
                  <a:lnTo>
                    <a:pt x="1338" y="1126"/>
                  </a:lnTo>
                  <a:lnTo>
                    <a:pt x="1336" y="1128"/>
                  </a:lnTo>
                  <a:lnTo>
                    <a:pt x="1338" y="1130"/>
                  </a:lnTo>
                  <a:lnTo>
                    <a:pt x="1338" y="1132"/>
                  </a:lnTo>
                  <a:lnTo>
                    <a:pt x="1341" y="1132"/>
                  </a:lnTo>
                  <a:lnTo>
                    <a:pt x="1343" y="1130"/>
                  </a:lnTo>
                  <a:lnTo>
                    <a:pt x="1345" y="1132"/>
                  </a:lnTo>
                  <a:lnTo>
                    <a:pt x="1347" y="1134"/>
                  </a:lnTo>
                  <a:lnTo>
                    <a:pt x="1343" y="1138"/>
                  </a:lnTo>
                  <a:lnTo>
                    <a:pt x="1341" y="1140"/>
                  </a:lnTo>
                  <a:lnTo>
                    <a:pt x="1336" y="1140"/>
                  </a:lnTo>
                  <a:lnTo>
                    <a:pt x="1334" y="1142"/>
                  </a:lnTo>
                  <a:lnTo>
                    <a:pt x="1336" y="1145"/>
                  </a:lnTo>
                  <a:lnTo>
                    <a:pt x="1347" y="1140"/>
                  </a:lnTo>
                  <a:lnTo>
                    <a:pt x="1349" y="1142"/>
                  </a:lnTo>
                  <a:lnTo>
                    <a:pt x="1347" y="1145"/>
                  </a:lnTo>
                  <a:lnTo>
                    <a:pt x="1345" y="1149"/>
                  </a:lnTo>
                  <a:lnTo>
                    <a:pt x="1347" y="1151"/>
                  </a:lnTo>
                  <a:lnTo>
                    <a:pt x="1351" y="1149"/>
                  </a:lnTo>
                  <a:lnTo>
                    <a:pt x="1351" y="1153"/>
                  </a:lnTo>
                  <a:lnTo>
                    <a:pt x="1347" y="1157"/>
                  </a:lnTo>
                  <a:lnTo>
                    <a:pt x="1341" y="1157"/>
                  </a:lnTo>
                  <a:lnTo>
                    <a:pt x="1338" y="1155"/>
                  </a:lnTo>
                  <a:lnTo>
                    <a:pt x="1336" y="1157"/>
                  </a:lnTo>
                  <a:lnTo>
                    <a:pt x="1338" y="1161"/>
                  </a:lnTo>
                  <a:lnTo>
                    <a:pt x="1336" y="1164"/>
                  </a:lnTo>
                  <a:lnTo>
                    <a:pt x="1341" y="1161"/>
                  </a:lnTo>
                  <a:lnTo>
                    <a:pt x="1347" y="1161"/>
                  </a:lnTo>
                  <a:lnTo>
                    <a:pt x="1351" y="1159"/>
                  </a:lnTo>
                  <a:lnTo>
                    <a:pt x="1353" y="1161"/>
                  </a:lnTo>
                  <a:lnTo>
                    <a:pt x="1351" y="1164"/>
                  </a:lnTo>
                  <a:lnTo>
                    <a:pt x="1351" y="1166"/>
                  </a:lnTo>
                  <a:lnTo>
                    <a:pt x="1347" y="1168"/>
                  </a:lnTo>
                  <a:lnTo>
                    <a:pt x="1343" y="1168"/>
                  </a:lnTo>
                  <a:lnTo>
                    <a:pt x="1338" y="1174"/>
                  </a:lnTo>
                  <a:lnTo>
                    <a:pt x="1345" y="1172"/>
                  </a:lnTo>
                  <a:lnTo>
                    <a:pt x="1349" y="1172"/>
                  </a:lnTo>
                  <a:lnTo>
                    <a:pt x="1351" y="1170"/>
                  </a:lnTo>
                  <a:lnTo>
                    <a:pt x="1355" y="1172"/>
                  </a:lnTo>
                  <a:lnTo>
                    <a:pt x="1355" y="1176"/>
                  </a:lnTo>
                  <a:lnTo>
                    <a:pt x="1351" y="1176"/>
                  </a:lnTo>
                  <a:lnTo>
                    <a:pt x="1347" y="1178"/>
                  </a:lnTo>
                  <a:lnTo>
                    <a:pt x="1347" y="1183"/>
                  </a:lnTo>
                  <a:lnTo>
                    <a:pt x="1349" y="1180"/>
                  </a:lnTo>
                  <a:lnTo>
                    <a:pt x="1353" y="1180"/>
                  </a:lnTo>
                  <a:lnTo>
                    <a:pt x="1355" y="1178"/>
                  </a:lnTo>
                  <a:lnTo>
                    <a:pt x="1360" y="1183"/>
                  </a:lnTo>
                  <a:lnTo>
                    <a:pt x="1360" y="1189"/>
                  </a:lnTo>
                  <a:lnTo>
                    <a:pt x="1357" y="1191"/>
                  </a:lnTo>
                  <a:lnTo>
                    <a:pt x="1353" y="1191"/>
                  </a:lnTo>
                  <a:lnTo>
                    <a:pt x="1351" y="1193"/>
                  </a:lnTo>
                  <a:lnTo>
                    <a:pt x="1347" y="1193"/>
                  </a:lnTo>
                  <a:lnTo>
                    <a:pt x="1351" y="1195"/>
                  </a:lnTo>
                  <a:lnTo>
                    <a:pt x="1353" y="1195"/>
                  </a:lnTo>
                  <a:lnTo>
                    <a:pt x="1355" y="1195"/>
                  </a:lnTo>
                  <a:lnTo>
                    <a:pt x="1360" y="1195"/>
                  </a:lnTo>
                  <a:lnTo>
                    <a:pt x="1362" y="1197"/>
                  </a:lnTo>
                  <a:lnTo>
                    <a:pt x="1360" y="1202"/>
                  </a:lnTo>
                  <a:lnTo>
                    <a:pt x="1357" y="1204"/>
                  </a:lnTo>
                  <a:lnTo>
                    <a:pt x="1362" y="1204"/>
                  </a:lnTo>
                  <a:lnTo>
                    <a:pt x="1364" y="1204"/>
                  </a:lnTo>
                  <a:lnTo>
                    <a:pt x="1368" y="1206"/>
                  </a:lnTo>
                  <a:lnTo>
                    <a:pt x="1366" y="1210"/>
                  </a:lnTo>
                  <a:lnTo>
                    <a:pt x="1364" y="1212"/>
                  </a:lnTo>
                  <a:lnTo>
                    <a:pt x="1360" y="1216"/>
                  </a:lnTo>
                  <a:lnTo>
                    <a:pt x="1355" y="1214"/>
                  </a:lnTo>
                  <a:lnTo>
                    <a:pt x="1355" y="1216"/>
                  </a:lnTo>
                  <a:lnTo>
                    <a:pt x="1357" y="1218"/>
                  </a:lnTo>
                  <a:lnTo>
                    <a:pt x="1357" y="1220"/>
                  </a:lnTo>
                  <a:lnTo>
                    <a:pt x="1355" y="1220"/>
                  </a:lnTo>
                  <a:lnTo>
                    <a:pt x="1349" y="1218"/>
                  </a:lnTo>
                  <a:lnTo>
                    <a:pt x="1343" y="1218"/>
                  </a:lnTo>
                  <a:lnTo>
                    <a:pt x="1349" y="1220"/>
                  </a:lnTo>
                  <a:lnTo>
                    <a:pt x="1349" y="1225"/>
                  </a:lnTo>
                  <a:lnTo>
                    <a:pt x="1353" y="1229"/>
                  </a:lnTo>
                  <a:lnTo>
                    <a:pt x="1355" y="1231"/>
                  </a:lnTo>
                  <a:lnTo>
                    <a:pt x="1353" y="1233"/>
                  </a:lnTo>
                  <a:lnTo>
                    <a:pt x="1349" y="1233"/>
                  </a:lnTo>
                  <a:lnTo>
                    <a:pt x="1349" y="1235"/>
                  </a:lnTo>
                  <a:lnTo>
                    <a:pt x="1343" y="1235"/>
                  </a:lnTo>
                  <a:lnTo>
                    <a:pt x="1349" y="1237"/>
                  </a:lnTo>
                  <a:lnTo>
                    <a:pt x="1351" y="1235"/>
                  </a:lnTo>
                  <a:lnTo>
                    <a:pt x="1353" y="1235"/>
                  </a:lnTo>
                  <a:lnTo>
                    <a:pt x="1357" y="1233"/>
                  </a:lnTo>
                  <a:lnTo>
                    <a:pt x="1360" y="1233"/>
                  </a:lnTo>
                  <a:lnTo>
                    <a:pt x="1360" y="1237"/>
                  </a:lnTo>
                  <a:lnTo>
                    <a:pt x="1362" y="1239"/>
                  </a:lnTo>
                  <a:lnTo>
                    <a:pt x="1360" y="1239"/>
                  </a:lnTo>
                  <a:lnTo>
                    <a:pt x="1362" y="1242"/>
                  </a:lnTo>
                  <a:lnTo>
                    <a:pt x="1364" y="1242"/>
                  </a:lnTo>
                  <a:lnTo>
                    <a:pt x="1362" y="1246"/>
                  </a:lnTo>
                  <a:lnTo>
                    <a:pt x="1364" y="1246"/>
                  </a:lnTo>
                  <a:lnTo>
                    <a:pt x="1368" y="1244"/>
                  </a:lnTo>
                  <a:lnTo>
                    <a:pt x="1368" y="1244"/>
                  </a:lnTo>
                  <a:lnTo>
                    <a:pt x="1370" y="1246"/>
                  </a:lnTo>
                  <a:lnTo>
                    <a:pt x="1370" y="1250"/>
                  </a:lnTo>
                  <a:lnTo>
                    <a:pt x="1370" y="1252"/>
                  </a:lnTo>
                  <a:lnTo>
                    <a:pt x="1370" y="1254"/>
                  </a:lnTo>
                  <a:lnTo>
                    <a:pt x="1372" y="1254"/>
                  </a:lnTo>
                  <a:lnTo>
                    <a:pt x="1374" y="1248"/>
                  </a:lnTo>
                  <a:lnTo>
                    <a:pt x="1376" y="1250"/>
                  </a:lnTo>
                  <a:lnTo>
                    <a:pt x="1376" y="1252"/>
                  </a:lnTo>
                  <a:lnTo>
                    <a:pt x="1378" y="1256"/>
                  </a:lnTo>
                  <a:lnTo>
                    <a:pt x="1372" y="1258"/>
                  </a:lnTo>
                  <a:lnTo>
                    <a:pt x="1368" y="1267"/>
                  </a:lnTo>
                  <a:lnTo>
                    <a:pt x="1364" y="1269"/>
                  </a:lnTo>
                  <a:lnTo>
                    <a:pt x="1360" y="1267"/>
                  </a:lnTo>
                  <a:lnTo>
                    <a:pt x="1364" y="1271"/>
                  </a:lnTo>
                  <a:lnTo>
                    <a:pt x="1366" y="1269"/>
                  </a:lnTo>
                  <a:lnTo>
                    <a:pt x="1374" y="1263"/>
                  </a:lnTo>
                  <a:lnTo>
                    <a:pt x="1376" y="1263"/>
                  </a:lnTo>
                  <a:lnTo>
                    <a:pt x="1376" y="1265"/>
                  </a:lnTo>
                  <a:lnTo>
                    <a:pt x="1374" y="1267"/>
                  </a:lnTo>
                  <a:lnTo>
                    <a:pt x="1372" y="1271"/>
                  </a:lnTo>
                  <a:lnTo>
                    <a:pt x="1374" y="1271"/>
                  </a:lnTo>
                  <a:lnTo>
                    <a:pt x="1378" y="1267"/>
                  </a:lnTo>
                  <a:lnTo>
                    <a:pt x="1381" y="1263"/>
                  </a:lnTo>
                  <a:lnTo>
                    <a:pt x="1385" y="1263"/>
                  </a:lnTo>
                  <a:lnTo>
                    <a:pt x="1385" y="1263"/>
                  </a:lnTo>
                  <a:lnTo>
                    <a:pt x="1383" y="1265"/>
                  </a:lnTo>
                  <a:lnTo>
                    <a:pt x="1381" y="1267"/>
                  </a:lnTo>
                  <a:lnTo>
                    <a:pt x="1383" y="1267"/>
                  </a:lnTo>
                  <a:lnTo>
                    <a:pt x="1387" y="1265"/>
                  </a:lnTo>
                  <a:lnTo>
                    <a:pt x="1389" y="1267"/>
                  </a:lnTo>
                  <a:lnTo>
                    <a:pt x="1383" y="1271"/>
                  </a:lnTo>
                  <a:lnTo>
                    <a:pt x="1381" y="1275"/>
                  </a:lnTo>
                  <a:lnTo>
                    <a:pt x="1383" y="1275"/>
                  </a:lnTo>
                  <a:lnTo>
                    <a:pt x="1387" y="1273"/>
                  </a:lnTo>
                  <a:lnTo>
                    <a:pt x="1393" y="1265"/>
                  </a:lnTo>
                  <a:lnTo>
                    <a:pt x="1395" y="1267"/>
                  </a:lnTo>
                  <a:lnTo>
                    <a:pt x="1393" y="1269"/>
                  </a:lnTo>
                  <a:lnTo>
                    <a:pt x="1393" y="1269"/>
                  </a:lnTo>
                  <a:lnTo>
                    <a:pt x="1397" y="1267"/>
                  </a:lnTo>
                  <a:lnTo>
                    <a:pt x="1397" y="1269"/>
                  </a:lnTo>
                  <a:lnTo>
                    <a:pt x="1397" y="1275"/>
                  </a:lnTo>
                  <a:lnTo>
                    <a:pt x="1395" y="1275"/>
                  </a:lnTo>
                  <a:lnTo>
                    <a:pt x="1395" y="1277"/>
                  </a:lnTo>
                  <a:lnTo>
                    <a:pt x="1400" y="1277"/>
                  </a:lnTo>
                  <a:lnTo>
                    <a:pt x="1404" y="1279"/>
                  </a:lnTo>
                  <a:lnTo>
                    <a:pt x="1408" y="1275"/>
                  </a:lnTo>
                  <a:lnTo>
                    <a:pt x="1412" y="1275"/>
                  </a:lnTo>
                  <a:lnTo>
                    <a:pt x="1416" y="1275"/>
                  </a:lnTo>
                  <a:lnTo>
                    <a:pt x="1414" y="1279"/>
                  </a:lnTo>
                  <a:lnTo>
                    <a:pt x="1412" y="1279"/>
                  </a:lnTo>
                  <a:lnTo>
                    <a:pt x="1410" y="1282"/>
                  </a:lnTo>
                  <a:lnTo>
                    <a:pt x="1419" y="1284"/>
                  </a:lnTo>
                  <a:lnTo>
                    <a:pt x="1423" y="1288"/>
                  </a:lnTo>
                  <a:lnTo>
                    <a:pt x="1416" y="1288"/>
                  </a:lnTo>
                  <a:lnTo>
                    <a:pt x="1416" y="1290"/>
                  </a:lnTo>
                  <a:lnTo>
                    <a:pt x="1408" y="1290"/>
                  </a:lnTo>
                  <a:lnTo>
                    <a:pt x="1408" y="1290"/>
                  </a:lnTo>
                  <a:lnTo>
                    <a:pt x="1402" y="1292"/>
                  </a:lnTo>
                  <a:lnTo>
                    <a:pt x="1397" y="1296"/>
                  </a:lnTo>
                  <a:lnTo>
                    <a:pt x="1391" y="1296"/>
                  </a:lnTo>
                  <a:lnTo>
                    <a:pt x="1381" y="1298"/>
                  </a:lnTo>
                  <a:lnTo>
                    <a:pt x="1378" y="1301"/>
                  </a:lnTo>
                  <a:lnTo>
                    <a:pt x="1387" y="1298"/>
                  </a:lnTo>
                  <a:lnTo>
                    <a:pt x="1395" y="1296"/>
                  </a:lnTo>
                  <a:lnTo>
                    <a:pt x="1397" y="1296"/>
                  </a:lnTo>
                  <a:lnTo>
                    <a:pt x="1397" y="1298"/>
                  </a:lnTo>
                  <a:lnTo>
                    <a:pt x="1391" y="1301"/>
                  </a:lnTo>
                  <a:lnTo>
                    <a:pt x="1383" y="1301"/>
                  </a:lnTo>
                  <a:lnTo>
                    <a:pt x="1376" y="1305"/>
                  </a:lnTo>
                  <a:lnTo>
                    <a:pt x="1374" y="1307"/>
                  </a:lnTo>
                  <a:lnTo>
                    <a:pt x="1370" y="1307"/>
                  </a:lnTo>
                  <a:lnTo>
                    <a:pt x="1368" y="1311"/>
                  </a:lnTo>
                  <a:lnTo>
                    <a:pt x="1368" y="1313"/>
                  </a:lnTo>
                  <a:lnTo>
                    <a:pt x="1360" y="1309"/>
                  </a:lnTo>
                  <a:lnTo>
                    <a:pt x="1355" y="1301"/>
                  </a:lnTo>
                  <a:lnTo>
                    <a:pt x="1355" y="1305"/>
                  </a:lnTo>
                  <a:lnTo>
                    <a:pt x="1355" y="1307"/>
                  </a:lnTo>
                  <a:lnTo>
                    <a:pt x="1357" y="1307"/>
                  </a:lnTo>
                  <a:lnTo>
                    <a:pt x="1360" y="1309"/>
                  </a:lnTo>
                  <a:lnTo>
                    <a:pt x="1366" y="1315"/>
                  </a:lnTo>
                  <a:lnTo>
                    <a:pt x="1366" y="1317"/>
                  </a:lnTo>
                  <a:lnTo>
                    <a:pt x="1364" y="1317"/>
                  </a:lnTo>
                  <a:lnTo>
                    <a:pt x="1360" y="1320"/>
                  </a:lnTo>
                  <a:lnTo>
                    <a:pt x="1362" y="1324"/>
                  </a:lnTo>
                  <a:lnTo>
                    <a:pt x="1364" y="1324"/>
                  </a:lnTo>
                  <a:lnTo>
                    <a:pt x="1366" y="1322"/>
                  </a:lnTo>
                  <a:lnTo>
                    <a:pt x="1368" y="1322"/>
                  </a:lnTo>
                  <a:lnTo>
                    <a:pt x="1372" y="1315"/>
                  </a:lnTo>
                  <a:lnTo>
                    <a:pt x="1376" y="1315"/>
                  </a:lnTo>
                  <a:lnTo>
                    <a:pt x="1381" y="1311"/>
                  </a:lnTo>
                  <a:lnTo>
                    <a:pt x="1385" y="1311"/>
                  </a:lnTo>
                  <a:lnTo>
                    <a:pt x="1387" y="1307"/>
                  </a:lnTo>
                  <a:lnTo>
                    <a:pt x="1389" y="1303"/>
                  </a:lnTo>
                  <a:lnTo>
                    <a:pt x="1395" y="1303"/>
                  </a:lnTo>
                  <a:lnTo>
                    <a:pt x="1402" y="1301"/>
                  </a:lnTo>
                  <a:lnTo>
                    <a:pt x="1406" y="1301"/>
                  </a:lnTo>
                  <a:lnTo>
                    <a:pt x="1410" y="1301"/>
                  </a:lnTo>
                  <a:lnTo>
                    <a:pt x="1408" y="1298"/>
                  </a:lnTo>
                  <a:lnTo>
                    <a:pt x="1404" y="1298"/>
                  </a:lnTo>
                  <a:lnTo>
                    <a:pt x="1402" y="1298"/>
                  </a:lnTo>
                  <a:lnTo>
                    <a:pt x="1406" y="1296"/>
                  </a:lnTo>
                  <a:lnTo>
                    <a:pt x="1414" y="1296"/>
                  </a:lnTo>
                  <a:lnTo>
                    <a:pt x="1421" y="1298"/>
                  </a:lnTo>
                  <a:lnTo>
                    <a:pt x="1423" y="1305"/>
                  </a:lnTo>
                  <a:lnTo>
                    <a:pt x="1423" y="1307"/>
                  </a:lnTo>
                  <a:lnTo>
                    <a:pt x="1419" y="1311"/>
                  </a:lnTo>
                  <a:lnTo>
                    <a:pt x="1416" y="1311"/>
                  </a:lnTo>
                  <a:lnTo>
                    <a:pt x="1414" y="1315"/>
                  </a:lnTo>
                  <a:lnTo>
                    <a:pt x="1419" y="1315"/>
                  </a:lnTo>
                  <a:lnTo>
                    <a:pt x="1421" y="1317"/>
                  </a:lnTo>
                  <a:lnTo>
                    <a:pt x="1423" y="1317"/>
                  </a:lnTo>
                  <a:lnTo>
                    <a:pt x="1423" y="1313"/>
                  </a:lnTo>
                  <a:lnTo>
                    <a:pt x="1429" y="1309"/>
                  </a:lnTo>
                  <a:lnTo>
                    <a:pt x="1433" y="1311"/>
                  </a:lnTo>
                  <a:lnTo>
                    <a:pt x="1433" y="1311"/>
                  </a:lnTo>
                  <a:lnTo>
                    <a:pt x="1433" y="1313"/>
                  </a:lnTo>
                  <a:lnTo>
                    <a:pt x="1431" y="1315"/>
                  </a:lnTo>
                  <a:lnTo>
                    <a:pt x="1437" y="1315"/>
                  </a:lnTo>
                  <a:lnTo>
                    <a:pt x="1442" y="1317"/>
                  </a:lnTo>
                  <a:lnTo>
                    <a:pt x="1444" y="1320"/>
                  </a:lnTo>
                  <a:lnTo>
                    <a:pt x="1440" y="1317"/>
                  </a:lnTo>
                  <a:lnTo>
                    <a:pt x="1437" y="1317"/>
                  </a:lnTo>
                  <a:lnTo>
                    <a:pt x="1440" y="1322"/>
                  </a:lnTo>
                  <a:lnTo>
                    <a:pt x="1444" y="1324"/>
                  </a:lnTo>
                  <a:lnTo>
                    <a:pt x="1446" y="1328"/>
                  </a:lnTo>
                  <a:lnTo>
                    <a:pt x="1442" y="1330"/>
                  </a:lnTo>
                  <a:lnTo>
                    <a:pt x="1440" y="1328"/>
                  </a:lnTo>
                  <a:lnTo>
                    <a:pt x="1435" y="1332"/>
                  </a:lnTo>
                  <a:lnTo>
                    <a:pt x="1442" y="1334"/>
                  </a:lnTo>
                  <a:lnTo>
                    <a:pt x="1440" y="1336"/>
                  </a:lnTo>
                  <a:lnTo>
                    <a:pt x="1437" y="1339"/>
                  </a:lnTo>
                  <a:lnTo>
                    <a:pt x="1435" y="1341"/>
                  </a:lnTo>
                  <a:lnTo>
                    <a:pt x="1433" y="1343"/>
                  </a:lnTo>
                  <a:lnTo>
                    <a:pt x="1429" y="1341"/>
                  </a:lnTo>
                  <a:lnTo>
                    <a:pt x="1431" y="1343"/>
                  </a:lnTo>
                  <a:lnTo>
                    <a:pt x="1435" y="1345"/>
                  </a:lnTo>
                  <a:lnTo>
                    <a:pt x="1440" y="1345"/>
                  </a:lnTo>
                  <a:lnTo>
                    <a:pt x="1442" y="1349"/>
                  </a:lnTo>
                  <a:lnTo>
                    <a:pt x="1440" y="1349"/>
                  </a:lnTo>
                  <a:lnTo>
                    <a:pt x="1435" y="1349"/>
                  </a:lnTo>
                  <a:lnTo>
                    <a:pt x="1433" y="1349"/>
                  </a:lnTo>
                  <a:lnTo>
                    <a:pt x="1435" y="1351"/>
                  </a:lnTo>
                  <a:lnTo>
                    <a:pt x="1440" y="1351"/>
                  </a:lnTo>
                  <a:lnTo>
                    <a:pt x="1442" y="1351"/>
                  </a:lnTo>
                  <a:lnTo>
                    <a:pt x="1440" y="1355"/>
                  </a:lnTo>
                  <a:lnTo>
                    <a:pt x="1440" y="1360"/>
                  </a:lnTo>
                  <a:lnTo>
                    <a:pt x="1435" y="1360"/>
                  </a:lnTo>
                  <a:lnTo>
                    <a:pt x="1435" y="1362"/>
                  </a:lnTo>
                  <a:lnTo>
                    <a:pt x="1429" y="1366"/>
                  </a:lnTo>
                  <a:lnTo>
                    <a:pt x="1425" y="1366"/>
                  </a:lnTo>
                  <a:lnTo>
                    <a:pt x="1421" y="1370"/>
                  </a:lnTo>
                  <a:lnTo>
                    <a:pt x="1419" y="1370"/>
                  </a:lnTo>
                  <a:lnTo>
                    <a:pt x="1416" y="1372"/>
                  </a:lnTo>
                  <a:lnTo>
                    <a:pt x="1414" y="1372"/>
                  </a:lnTo>
                  <a:lnTo>
                    <a:pt x="1414" y="1374"/>
                  </a:lnTo>
                  <a:lnTo>
                    <a:pt x="1410" y="1376"/>
                  </a:lnTo>
                  <a:lnTo>
                    <a:pt x="1408" y="1374"/>
                  </a:lnTo>
                  <a:lnTo>
                    <a:pt x="1404" y="1376"/>
                  </a:lnTo>
                  <a:lnTo>
                    <a:pt x="1402" y="1374"/>
                  </a:lnTo>
                  <a:lnTo>
                    <a:pt x="1402" y="1374"/>
                  </a:lnTo>
                  <a:lnTo>
                    <a:pt x="1397" y="1376"/>
                  </a:lnTo>
                  <a:lnTo>
                    <a:pt x="1391" y="1376"/>
                  </a:lnTo>
                  <a:lnTo>
                    <a:pt x="1391" y="1372"/>
                  </a:lnTo>
                  <a:lnTo>
                    <a:pt x="1389" y="1374"/>
                  </a:lnTo>
                  <a:lnTo>
                    <a:pt x="1389" y="1376"/>
                  </a:lnTo>
                  <a:lnTo>
                    <a:pt x="1385" y="1376"/>
                  </a:lnTo>
                  <a:lnTo>
                    <a:pt x="1383" y="1376"/>
                  </a:lnTo>
                  <a:lnTo>
                    <a:pt x="1381" y="1379"/>
                  </a:lnTo>
                  <a:lnTo>
                    <a:pt x="1383" y="1379"/>
                  </a:lnTo>
                  <a:lnTo>
                    <a:pt x="1381" y="1383"/>
                  </a:lnTo>
                  <a:lnTo>
                    <a:pt x="1378" y="1385"/>
                  </a:lnTo>
                  <a:lnTo>
                    <a:pt x="1376" y="1385"/>
                  </a:lnTo>
                  <a:lnTo>
                    <a:pt x="1376" y="1387"/>
                  </a:lnTo>
                  <a:lnTo>
                    <a:pt x="1374" y="1393"/>
                  </a:lnTo>
                  <a:lnTo>
                    <a:pt x="1370" y="1393"/>
                  </a:lnTo>
                  <a:lnTo>
                    <a:pt x="1368" y="1393"/>
                  </a:lnTo>
                  <a:lnTo>
                    <a:pt x="1366" y="1395"/>
                  </a:lnTo>
                  <a:lnTo>
                    <a:pt x="1364" y="1400"/>
                  </a:lnTo>
                  <a:lnTo>
                    <a:pt x="1362" y="1400"/>
                  </a:lnTo>
                  <a:lnTo>
                    <a:pt x="1360" y="1402"/>
                  </a:lnTo>
                  <a:lnTo>
                    <a:pt x="1355" y="1402"/>
                  </a:lnTo>
                  <a:lnTo>
                    <a:pt x="1353" y="1404"/>
                  </a:lnTo>
                  <a:lnTo>
                    <a:pt x="1351" y="1404"/>
                  </a:lnTo>
                  <a:lnTo>
                    <a:pt x="1347" y="1404"/>
                  </a:lnTo>
                  <a:lnTo>
                    <a:pt x="1341" y="1404"/>
                  </a:lnTo>
                  <a:lnTo>
                    <a:pt x="1341" y="1402"/>
                  </a:lnTo>
                  <a:lnTo>
                    <a:pt x="1336" y="1404"/>
                  </a:lnTo>
                  <a:lnTo>
                    <a:pt x="1334" y="1404"/>
                  </a:lnTo>
                  <a:lnTo>
                    <a:pt x="1324" y="1406"/>
                  </a:lnTo>
                  <a:lnTo>
                    <a:pt x="1322" y="1406"/>
                  </a:lnTo>
                  <a:lnTo>
                    <a:pt x="1322" y="1404"/>
                  </a:lnTo>
                  <a:lnTo>
                    <a:pt x="1319" y="1402"/>
                  </a:lnTo>
                  <a:lnTo>
                    <a:pt x="1315" y="1404"/>
                  </a:lnTo>
                  <a:lnTo>
                    <a:pt x="1311" y="1404"/>
                  </a:lnTo>
                  <a:lnTo>
                    <a:pt x="1307" y="1402"/>
                  </a:lnTo>
                  <a:lnTo>
                    <a:pt x="1305" y="1402"/>
                  </a:lnTo>
                  <a:lnTo>
                    <a:pt x="1300" y="1402"/>
                  </a:lnTo>
                  <a:lnTo>
                    <a:pt x="1296" y="1400"/>
                  </a:lnTo>
                  <a:lnTo>
                    <a:pt x="1294" y="1400"/>
                  </a:lnTo>
                  <a:lnTo>
                    <a:pt x="1292" y="1402"/>
                  </a:lnTo>
                  <a:lnTo>
                    <a:pt x="1286" y="1400"/>
                  </a:lnTo>
                  <a:lnTo>
                    <a:pt x="1282" y="1398"/>
                  </a:lnTo>
                  <a:lnTo>
                    <a:pt x="1277" y="1400"/>
                  </a:lnTo>
                  <a:lnTo>
                    <a:pt x="1275" y="1400"/>
                  </a:lnTo>
                  <a:lnTo>
                    <a:pt x="1271" y="1398"/>
                  </a:lnTo>
                  <a:lnTo>
                    <a:pt x="1267" y="1400"/>
                  </a:lnTo>
                  <a:lnTo>
                    <a:pt x="1265" y="1400"/>
                  </a:lnTo>
                  <a:lnTo>
                    <a:pt x="1263" y="1400"/>
                  </a:lnTo>
                  <a:lnTo>
                    <a:pt x="1256" y="1398"/>
                  </a:lnTo>
                  <a:lnTo>
                    <a:pt x="1248" y="1398"/>
                  </a:lnTo>
                  <a:lnTo>
                    <a:pt x="1244" y="1398"/>
                  </a:lnTo>
                  <a:lnTo>
                    <a:pt x="1239" y="1393"/>
                  </a:lnTo>
                  <a:lnTo>
                    <a:pt x="1235" y="1395"/>
                  </a:lnTo>
                  <a:lnTo>
                    <a:pt x="1235" y="1398"/>
                  </a:lnTo>
                  <a:lnTo>
                    <a:pt x="1235" y="1400"/>
                  </a:lnTo>
                  <a:lnTo>
                    <a:pt x="1235" y="1400"/>
                  </a:lnTo>
                  <a:lnTo>
                    <a:pt x="1231" y="1402"/>
                  </a:lnTo>
                  <a:lnTo>
                    <a:pt x="1223" y="1408"/>
                  </a:lnTo>
                  <a:lnTo>
                    <a:pt x="1218" y="1410"/>
                  </a:lnTo>
                  <a:lnTo>
                    <a:pt x="1218" y="1412"/>
                  </a:lnTo>
                  <a:lnTo>
                    <a:pt x="1216" y="1414"/>
                  </a:lnTo>
                  <a:lnTo>
                    <a:pt x="1216" y="1421"/>
                  </a:lnTo>
                  <a:lnTo>
                    <a:pt x="1214" y="1423"/>
                  </a:lnTo>
                  <a:lnTo>
                    <a:pt x="1208" y="1423"/>
                  </a:lnTo>
                  <a:lnTo>
                    <a:pt x="1206" y="1425"/>
                  </a:lnTo>
                  <a:lnTo>
                    <a:pt x="1197" y="1425"/>
                  </a:lnTo>
                  <a:lnTo>
                    <a:pt x="1195" y="1429"/>
                  </a:lnTo>
                  <a:lnTo>
                    <a:pt x="1193" y="1431"/>
                  </a:lnTo>
                  <a:lnTo>
                    <a:pt x="1191" y="1429"/>
                  </a:lnTo>
                  <a:lnTo>
                    <a:pt x="1187" y="1431"/>
                  </a:lnTo>
                  <a:lnTo>
                    <a:pt x="1187" y="1435"/>
                  </a:lnTo>
                  <a:lnTo>
                    <a:pt x="1182" y="1435"/>
                  </a:lnTo>
                  <a:lnTo>
                    <a:pt x="1178" y="1440"/>
                  </a:lnTo>
                  <a:lnTo>
                    <a:pt x="1176" y="1442"/>
                  </a:lnTo>
                  <a:lnTo>
                    <a:pt x="1174" y="1442"/>
                  </a:lnTo>
                  <a:lnTo>
                    <a:pt x="1170" y="1448"/>
                  </a:lnTo>
                  <a:lnTo>
                    <a:pt x="1161" y="1452"/>
                  </a:lnTo>
                  <a:lnTo>
                    <a:pt x="1159" y="1459"/>
                  </a:lnTo>
                  <a:lnTo>
                    <a:pt x="1155" y="1463"/>
                  </a:lnTo>
                  <a:lnTo>
                    <a:pt x="1151" y="1467"/>
                  </a:lnTo>
                  <a:lnTo>
                    <a:pt x="1147" y="1467"/>
                  </a:lnTo>
                  <a:lnTo>
                    <a:pt x="1145" y="1473"/>
                  </a:lnTo>
                  <a:lnTo>
                    <a:pt x="1142" y="1478"/>
                  </a:lnTo>
                  <a:lnTo>
                    <a:pt x="1134" y="1482"/>
                  </a:lnTo>
                  <a:lnTo>
                    <a:pt x="1132" y="1486"/>
                  </a:lnTo>
                  <a:lnTo>
                    <a:pt x="1121" y="1490"/>
                  </a:lnTo>
                  <a:lnTo>
                    <a:pt x="1115" y="1492"/>
                  </a:lnTo>
                  <a:lnTo>
                    <a:pt x="1121" y="1492"/>
                  </a:lnTo>
                  <a:lnTo>
                    <a:pt x="1132" y="1488"/>
                  </a:lnTo>
                  <a:lnTo>
                    <a:pt x="1140" y="1484"/>
                  </a:lnTo>
                  <a:lnTo>
                    <a:pt x="1147" y="1480"/>
                  </a:lnTo>
                  <a:lnTo>
                    <a:pt x="1151" y="1471"/>
                  </a:lnTo>
                  <a:lnTo>
                    <a:pt x="1157" y="1467"/>
                  </a:lnTo>
                  <a:lnTo>
                    <a:pt x="1159" y="1465"/>
                  </a:lnTo>
                  <a:lnTo>
                    <a:pt x="1170" y="1457"/>
                  </a:lnTo>
                  <a:lnTo>
                    <a:pt x="1182" y="1448"/>
                  </a:lnTo>
                  <a:lnTo>
                    <a:pt x="1191" y="1442"/>
                  </a:lnTo>
                  <a:lnTo>
                    <a:pt x="1197" y="1442"/>
                  </a:lnTo>
                  <a:lnTo>
                    <a:pt x="1204" y="1438"/>
                  </a:lnTo>
                  <a:lnTo>
                    <a:pt x="1212" y="1435"/>
                  </a:lnTo>
                  <a:lnTo>
                    <a:pt x="1225" y="1431"/>
                  </a:lnTo>
                  <a:lnTo>
                    <a:pt x="1229" y="1431"/>
                  </a:lnTo>
                  <a:lnTo>
                    <a:pt x="1233" y="1429"/>
                  </a:lnTo>
                  <a:lnTo>
                    <a:pt x="1248" y="1429"/>
                  </a:lnTo>
                  <a:lnTo>
                    <a:pt x="1254" y="1433"/>
                  </a:lnTo>
                  <a:lnTo>
                    <a:pt x="1263" y="1438"/>
                  </a:lnTo>
                  <a:lnTo>
                    <a:pt x="1263" y="1440"/>
                  </a:lnTo>
                  <a:lnTo>
                    <a:pt x="1256" y="1438"/>
                  </a:lnTo>
                  <a:lnTo>
                    <a:pt x="1256" y="1438"/>
                  </a:lnTo>
                  <a:lnTo>
                    <a:pt x="1256" y="1440"/>
                  </a:lnTo>
                  <a:lnTo>
                    <a:pt x="1258" y="1440"/>
                  </a:lnTo>
                  <a:lnTo>
                    <a:pt x="1263" y="1442"/>
                  </a:lnTo>
                  <a:lnTo>
                    <a:pt x="1265" y="1444"/>
                  </a:lnTo>
                  <a:lnTo>
                    <a:pt x="1263" y="1444"/>
                  </a:lnTo>
                  <a:lnTo>
                    <a:pt x="1265" y="1446"/>
                  </a:lnTo>
                  <a:lnTo>
                    <a:pt x="1260" y="1452"/>
                  </a:lnTo>
                  <a:lnTo>
                    <a:pt x="1256" y="1454"/>
                  </a:lnTo>
                  <a:lnTo>
                    <a:pt x="1254" y="1457"/>
                  </a:lnTo>
                  <a:lnTo>
                    <a:pt x="1250" y="1459"/>
                  </a:lnTo>
                  <a:lnTo>
                    <a:pt x="1244" y="1461"/>
                  </a:lnTo>
                  <a:lnTo>
                    <a:pt x="1239" y="1461"/>
                  </a:lnTo>
                  <a:lnTo>
                    <a:pt x="1237" y="1459"/>
                  </a:lnTo>
                  <a:lnTo>
                    <a:pt x="1233" y="1457"/>
                  </a:lnTo>
                  <a:lnTo>
                    <a:pt x="1229" y="1459"/>
                  </a:lnTo>
                  <a:lnTo>
                    <a:pt x="1225" y="1461"/>
                  </a:lnTo>
                  <a:lnTo>
                    <a:pt x="1220" y="1459"/>
                  </a:lnTo>
                  <a:lnTo>
                    <a:pt x="1216" y="1461"/>
                  </a:lnTo>
                  <a:lnTo>
                    <a:pt x="1223" y="1461"/>
                  </a:lnTo>
                  <a:lnTo>
                    <a:pt x="1227" y="1461"/>
                  </a:lnTo>
                  <a:lnTo>
                    <a:pt x="1235" y="1463"/>
                  </a:lnTo>
                  <a:lnTo>
                    <a:pt x="1235" y="1467"/>
                  </a:lnTo>
                  <a:lnTo>
                    <a:pt x="1237" y="1469"/>
                  </a:lnTo>
                  <a:lnTo>
                    <a:pt x="1241" y="1467"/>
                  </a:lnTo>
                  <a:lnTo>
                    <a:pt x="1246" y="1465"/>
                  </a:lnTo>
                  <a:lnTo>
                    <a:pt x="1250" y="1465"/>
                  </a:lnTo>
                  <a:lnTo>
                    <a:pt x="1250" y="1467"/>
                  </a:lnTo>
                  <a:lnTo>
                    <a:pt x="1254" y="1467"/>
                  </a:lnTo>
                  <a:lnTo>
                    <a:pt x="1254" y="1469"/>
                  </a:lnTo>
                  <a:lnTo>
                    <a:pt x="1250" y="1473"/>
                  </a:lnTo>
                  <a:lnTo>
                    <a:pt x="1246" y="1482"/>
                  </a:lnTo>
                  <a:lnTo>
                    <a:pt x="1244" y="1482"/>
                  </a:lnTo>
                  <a:lnTo>
                    <a:pt x="1241" y="1486"/>
                  </a:lnTo>
                  <a:lnTo>
                    <a:pt x="1248" y="1486"/>
                  </a:lnTo>
                  <a:lnTo>
                    <a:pt x="1248" y="1488"/>
                  </a:lnTo>
                  <a:lnTo>
                    <a:pt x="1246" y="1490"/>
                  </a:lnTo>
                  <a:lnTo>
                    <a:pt x="1248" y="1494"/>
                  </a:lnTo>
                  <a:lnTo>
                    <a:pt x="1248" y="1497"/>
                  </a:lnTo>
                  <a:lnTo>
                    <a:pt x="1248" y="1503"/>
                  </a:lnTo>
                  <a:lnTo>
                    <a:pt x="1250" y="1505"/>
                  </a:lnTo>
                  <a:lnTo>
                    <a:pt x="1252" y="1509"/>
                  </a:lnTo>
                  <a:lnTo>
                    <a:pt x="1256" y="1509"/>
                  </a:lnTo>
                  <a:lnTo>
                    <a:pt x="1258" y="1511"/>
                  </a:lnTo>
                  <a:lnTo>
                    <a:pt x="1265" y="1511"/>
                  </a:lnTo>
                  <a:lnTo>
                    <a:pt x="1263" y="1513"/>
                  </a:lnTo>
                  <a:lnTo>
                    <a:pt x="1258" y="1516"/>
                  </a:lnTo>
                  <a:lnTo>
                    <a:pt x="1265" y="1520"/>
                  </a:lnTo>
                  <a:lnTo>
                    <a:pt x="1271" y="1520"/>
                  </a:lnTo>
                  <a:lnTo>
                    <a:pt x="1273" y="1522"/>
                  </a:lnTo>
                  <a:lnTo>
                    <a:pt x="1275" y="1520"/>
                  </a:lnTo>
                  <a:lnTo>
                    <a:pt x="1282" y="1522"/>
                  </a:lnTo>
                  <a:lnTo>
                    <a:pt x="1282" y="1524"/>
                  </a:lnTo>
                  <a:lnTo>
                    <a:pt x="1288" y="1524"/>
                  </a:lnTo>
                  <a:lnTo>
                    <a:pt x="1290" y="1524"/>
                  </a:lnTo>
                  <a:lnTo>
                    <a:pt x="1296" y="1520"/>
                  </a:lnTo>
                  <a:lnTo>
                    <a:pt x="1296" y="1522"/>
                  </a:lnTo>
                  <a:lnTo>
                    <a:pt x="1296" y="1524"/>
                  </a:lnTo>
                  <a:lnTo>
                    <a:pt x="1300" y="1524"/>
                  </a:lnTo>
                  <a:lnTo>
                    <a:pt x="1307" y="1528"/>
                  </a:lnTo>
                  <a:lnTo>
                    <a:pt x="1307" y="1530"/>
                  </a:lnTo>
                  <a:lnTo>
                    <a:pt x="1305" y="1530"/>
                  </a:lnTo>
                  <a:lnTo>
                    <a:pt x="1303" y="1530"/>
                  </a:lnTo>
                  <a:lnTo>
                    <a:pt x="1307" y="1535"/>
                  </a:lnTo>
                  <a:lnTo>
                    <a:pt x="1311" y="1532"/>
                  </a:lnTo>
                  <a:lnTo>
                    <a:pt x="1311" y="1535"/>
                  </a:lnTo>
                  <a:lnTo>
                    <a:pt x="1309" y="1537"/>
                  </a:lnTo>
                  <a:lnTo>
                    <a:pt x="1307" y="1537"/>
                  </a:lnTo>
                  <a:lnTo>
                    <a:pt x="1303" y="1537"/>
                  </a:lnTo>
                  <a:lnTo>
                    <a:pt x="1296" y="1539"/>
                  </a:lnTo>
                  <a:lnTo>
                    <a:pt x="1288" y="1543"/>
                  </a:lnTo>
                  <a:lnTo>
                    <a:pt x="1284" y="1543"/>
                  </a:lnTo>
                  <a:lnTo>
                    <a:pt x="1277" y="1545"/>
                  </a:lnTo>
                  <a:lnTo>
                    <a:pt x="1271" y="1547"/>
                  </a:lnTo>
                  <a:lnTo>
                    <a:pt x="1265" y="1549"/>
                  </a:lnTo>
                  <a:lnTo>
                    <a:pt x="1263" y="1549"/>
                  </a:lnTo>
                  <a:lnTo>
                    <a:pt x="1263" y="1551"/>
                  </a:lnTo>
                  <a:lnTo>
                    <a:pt x="1256" y="1551"/>
                  </a:lnTo>
                  <a:lnTo>
                    <a:pt x="1256" y="1547"/>
                  </a:lnTo>
                  <a:lnTo>
                    <a:pt x="1254" y="1547"/>
                  </a:lnTo>
                  <a:lnTo>
                    <a:pt x="1252" y="1549"/>
                  </a:lnTo>
                  <a:lnTo>
                    <a:pt x="1250" y="1549"/>
                  </a:lnTo>
                  <a:lnTo>
                    <a:pt x="1248" y="1553"/>
                  </a:lnTo>
                  <a:lnTo>
                    <a:pt x="1248" y="1556"/>
                  </a:lnTo>
                  <a:lnTo>
                    <a:pt x="1241" y="1560"/>
                  </a:lnTo>
                  <a:lnTo>
                    <a:pt x="1237" y="1566"/>
                  </a:lnTo>
                  <a:lnTo>
                    <a:pt x="1233" y="1568"/>
                  </a:lnTo>
                  <a:lnTo>
                    <a:pt x="1229" y="1570"/>
                  </a:lnTo>
                  <a:lnTo>
                    <a:pt x="1227" y="1570"/>
                  </a:lnTo>
                  <a:lnTo>
                    <a:pt x="1225" y="1572"/>
                  </a:lnTo>
                  <a:lnTo>
                    <a:pt x="1225" y="1575"/>
                  </a:lnTo>
                  <a:lnTo>
                    <a:pt x="1223" y="1577"/>
                  </a:lnTo>
                  <a:lnTo>
                    <a:pt x="1220" y="1575"/>
                  </a:lnTo>
                  <a:lnTo>
                    <a:pt x="1218" y="1577"/>
                  </a:lnTo>
                  <a:lnTo>
                    <a:pt x="1216" y="1575"/>
                  </a:lnTo>
                  <a:lnTo>
                    <a:pt x="1214" y="1570"/>
                  </a:lnTo>
                  <a:lnTo>
                    <a:pt x="1212" y="1568"/>
                  </a:lnTo>
                  <a:lnTo>
                    <a:pt x="1210" y="1570"/>
                  </a:lnTo>
                  <a:lnTo>
                    <a:pt x="1210" y="1566"/>
                  </a:lnTo>
                  <a:lnTo>
                    <a:pt x="1210" y="1562"/>
                  </a:lnTo>
                  <a:lnTo>
                    <a:pt x="1210" y="1558"/>
                  </a:lnTo>
                  <a:lnTo>
                    <a:pt x="1212" y="1551"/>
                  </a:lnTo>
                  <a:lnTo>
                    <a:pt x="1216" y="1547"/>
                  </a:lnTo>
                  <a:lnTo>
                    <a:pt x="1218" y="1545"/>
                  </a:lnTo>
                  <a:lnTo>
                    <a:pt x="1225" y="1541"/>
                  </a:lnTo>
                  <a:lnTo>
                    <a:pt x="1233" y="1539"/>
                  </a:lnTo>
                  <a:lnTo>
                    <a:pt x="1239" y="1535"/>
                  </a:lnTo>
                  <a:lnTo>
                    <a:pt x="1246" y="1532"/>
                  </a:lnTo>
                  <a:lnTo>
                    <a:pt x="1250" y="1532"/>
                  </a:lnTo>
                  <a:lnTo>
                    <a:pt x="1250" y="1537"/>
                  </a:lnTo>
                  <a:lnTo>
                    <a:pt x="1252" y="1539"/>
                  </a:lnTo>
                  <a:lnTo>
                    <a:pt x="1252" y="1537"/>
                  </a:lnTo>
                  <a:lnTo>
                    <a:pt x="1252" y="1535"/>
                  </a:lnTo>
                  <a:lnTo>
                    <a:pt x="1256" y="1535"/>
                  </a:lnTo>
                  <a:lnTo>
                    <a:pt x="1263" y="1532"/>
                  </a:lnTo>
                  <a:lnTo>
                    <a:pt x="1267" y="1530"/>
                  </a:lnTo>
                  <a:lnTo>
                    <a:pt x="1260" y="1530"/>
                  </a:lnTo>
                  <a:lnTo>
                    <a:pt x="1252" y="1530"/>
                  </a:lnTo>
                  <a:lnTo>
                    <a:pt x="1248" y="1528"/>
                  </a:lnTo>
                  <a:lnTo>
                    <a:pt x="1246" y="1528"/>
                  </a:lnTo>
                  <a:lnTo>
                    <a:pt x="1241" y="1532"/>
                  </a:lnTo>
                  <a:lnTo>
                    <a:pt x="1237" y="1530"/>
                  </a:lnTo>
                  <a:lnTo>
                    <a:pt x="1241" y="1526"/>
                  </a:lnTo>
                  <a:lnTo>
                    <a:pt x="1246" y="1524"/>
                  </a:lnTo>
                  <a:lnTo>
                    <a:pt x="1250" y="1520"/>
                  </a:lnTo>
                  <a:lnTo>
                    <a:pt x="1250" y="1518"/>
                  </a:lnTo>
                  <a:lnTo>
                    <a:pt x="1248" y="1520"/>
                  </a:lnTo>
                  <a:lnTo>
                    <a:pt x="1248" y="1518"/>
                  </a:lnTo>
                  <a:lnTo>
                    <a:pt x="1244" y="1524"/>
                  </a:lnTo>
                  <a:lnTo>
                    <a:pt x="1239" y="1524"/>
                  </a:lnTo>
                  <a:lnTo>
                    <a:pt x="1235" y="1528"/>
                  </a:lnTo>
                  <a:lnTo>
                    <a:pt x="1231" y="1528"/>
                  </a:lnTo>
                  <a:lnTo>
                    <a:pt x="1229" y="1530"/>
                  </a:lnTo>
                  <a:lnTo>
                    <a:pt x="1220" y="1535"/>
                  </a:lnTo>
                  <a:lnTo>
                    <a:pt x="1218" y="1532"/>
                  </a:lnTo>
                  <a:lnTo>
                    <a:pt x="1218" y="1530"/>
                  </a:lnTo>
                  <a:lnTo>
                    <a:pt x="1218" y="1530"/>
                  </a:lnTo>
                  <a:lnTo>
                    <a:pt x="1220" y="1526"/>
                  </a:lnTo>
                  <a:lnTo>
                    <a:pt x="1216" y="1530"/>
                  </a:lnTo>
                  <a:lnTo>
                    <a:pt x="1214" y="1535"/>
                  </a:lnTo>
                  <a:lnTo>
                    <a:pt x="1210" y="1535"/>
                  </a:lnTo>
                  <a:lnTo>
                    <a:pt x="1208" y="1535"/>
                  </a:lnTo>
                  <a:lnTo>
                    <a:pt x="1206" y="1537"/>
                  </a:lnTo>
                  <a:lnTo>
                    <a:pt x="1204" y="1537"/>
                  </a:lnTo>
                  <a:lnTo>
                    <a:pt x="1201" y="1532"/>
                  </a:lnTo>
                  <a:lnTo>
                    <a:pt x="1197" y="1532"/>
                  </a:lnTo>
                  <a:lnTo>
                    <a:pt x="1191" y="1532"/>
                  </a:lnTo>
                  <a:lnTo>
                    <a:pt x="1191" y="1532"/>
                  </a:lnTo>
                  <a:lnTo>
                    <a:pt x="1191" y="1530"/>
                  </a:lnTo>
                  <a:lnTo>
                    <a:pt x="1191" y="1528"/>
                  </a:lnTo>
                  <a:lnTo>
                    <a:pt x="1191" y="1526"/>
                  </a:lnTo>
                  <a:lnTo>
                    <a:pt x="1191" y="1526"/>
                  </a:lnTo>
                  <a:lnTo>
                    <a:pt x="1191" y="1522"/>
                  </a:lnTo>
                  <a:lnTo>
                    <a:pt x="1191" y="1520"/>
                  </a:lnTo>
                  <a:lnTo>
                    <a:pt x="1189" y="1518"/>
                  </a:lnTo>
                  <a:lnTo>
                    <a:pt x="1187" y="1518"/>
                  </a:lnTo>
                  <a:lnTo>
                    <a:pt x="1189" y="1513"/>
                  </a:lnTo>
                  <a:lnTo>
                    <a:pt x="1193" y="1488"/>
                  </a:lnTo>
                  <a:lnTo>
                    <a:pt x="1193" y="1482"/>
                  </a:lnTo>
                  <a:lnTo>
                    <a:pt x="1185" y="1476"/>
                  </a:lnTo>
                  <a:lnTo>
                    <a:pt x="1182" y="1478"/>
                  </a:lnTo>
                  <a:lnTo>
                    <a:pt x="1176" y="1476"/>
                  </a:lnTo>
                  <a:lnTo>
                    <a:pt x="1172" y="1476"/>
                  </a:lnTo>
                  <a:lnTo>
                    <a:pt x="1170" y="1473"/>
                  </a:lnTo>
                  <a:lnTo>
                    <a:pt x="1168" y="1471"/>
                  </a:lnTo>
                  <a:lnTo>
                    <a:pt x="1166" y="1471"/>
                  </a:lnTo>
                  <a:lnTo>
                    <a:pt x="1164" y="1476"/>
                  </a:lnTo>
                  <a:lnTo>
                    <a:pt x="1161" y="1480"/>
                  </a:lnTo>
                  <a:lnTo>
                    <a:pt x="1155" y="1486"/>
                  </a:lnTo>
                  <a:lnTo>
                    <a:pt x="1151" y="1490"/>
                  </a:lnTo>
                  <a:lnTo>
                    <a:pt x="1151" y="1494"/>
                  </a:lnTo>
                  <a:lnTo>
                    <a:pt x="1147" y="1497"/>
                  </a:lnTo>
                  <a:lnTo>
                    <a:pt x="1147" y="1501"/>
                  </a:lnTo>
                  <a:lnTo>
                    <a:pt x="1145" y="1507"/>
                  </a:lnTo>
                  <a:lnTo>
                    <a:pt x="1138" y="1513"/>
                  </a:lnTo>
                  <a:lnTo>
                    <a:pt x="1136" y="1513"/>
                  </a:lnTo>
                  <a:lnTo>
                    <a:pt x="1130" y="1520"/>
                  </a:lnTo>
                  <a:lnTo>
                    <a:pt x="1130" y="1524"/>
                  </a:lnTo>
                  <a:lnTo>
                    <a:pt x="1126" y="1524"/>
                  </a:lnTo>
                  <a:lnTo>
                    <a:pt x="1123" y="1524"/>
                  </a:lnTo>
                  <a:lnTo>
                    <a:pt x="1121" y="1524"/>
                  </a:lnTo>
                  <a:lnTo>
                    <a:pt x="1119" y="1526"/>
                  </a:lnTo>
                  <a:lnTo>
                    <a:pt x="1117" y="1526"/>
                  </a:lnTo>
                  <a:lnTo>
                    <a:pt x="1113" y="1530"/>
                  </a:lnTo>
                  <a:lnTo>
                    <a:pt x="1054" y="1528"/>
                  </a:lnTo>
                  <a:lnTo>
                    <a:pt x="1048" y="1530"/>
                  </a:lnTo>
                  <a:lnTo>
                    <a:pt x="1043" y="1532"/>
                  </a:lnTo>
                  <a:lnTo>
                    <a:pt x="1039" y="1535"/>
                  </a:lnTo>
                  <a:lnTo>
                    <a:pt x="1035" y="1539"/>
                  </a:lnTo>
                  <a:lnTo>
                    <a:pt x="1027" y="1547"/>
                  </a:lnTo>
                  <a:lnTo>
                    <a:pt x="1020" y="1547"/>
                  </a:lnTo>
                  <a:lnTo>
                    <a:pt x="1018" y="1551"/>
                  </a:lnTo>
                  <a:lnTo>
                    <a:pt x="1001" y="1564"/>
                  </a:lnTo>
                  <a:lnTo>
                    <a:pt x="963" y="1575"/>
                  </a:lnTo>
                  <a:lnTo>
                    <a:pt x="961" y="1583"/>
                  </a:lnTo>
                  <a:lnTo>
                    <a:pt x="953" y="1587"/>
                  </a:lnTo>
                  <a:lnTo>
                    <a:pt x="883" y="1606"/>
                  </a:lnTo>
                  <a:lnTo>
                    <a:pt x="881" y="1600"/>
                  </a:lnTo>
                  <a:lnTo>
                    <a:pt x="885" y="1594"/>
                  </a:lnTo>
                  <a:lnTo>
                    <a:pt x="892" y="1591"/>
                  </a:lnTo>
                  <a:lnTo>
                    <a:pt x="896" y="1587"/>
                  </a:lnTo>
                  <a:lnTo>
                    <a:pt x="898" y="1583"/>
                  </a:lnTo>
                  <a:lnTo>
                    <a:pt x="900" y="1577"/>
                  </a:lnTo>
                  <a:lnTo>
                    <a:pt x="902" y="1551"/>
                  </a:lnTo>
                  <a:lnTo>
                    <a:pt x="887" y="1490"/>
                  </a:lnTo>
                  <a:lnTo>
                    <a:pt x="877" y="1480"/>
                  </a:lnTo>
                  <a:lnTo>
                    <a:pt x="871" y="1473"/>
                  </a:lnTo>
                  <a:lnTo>
                    <a:pt x="790" y="1435"/>
                  </a:lnTo>
                  <a:lnTo>
                    <a:pt x="788" y="1433"/>
                  </a:lnTo>
                  <a:lnTo>
                    <a:pt x="784" y="1433"/>
                  </a:lnTo>
                  <a:lnTo>
                    <a:pt x="782" y="1431"/>
                  </a:lnTo>
                  <a:lnTo>
                    <a:pt x="771" y="1431"/>
                  </a:lnTo>
                  <a:lnTo>
                    <a:pt x="771" y="1427"/>
                  </a:lnTo>
                  <a:lnTo>
                    <a:pt x="769" y="1425"/>
                  </a:lnTo>
                  <a:lnTo>
                    <a:pt x="765" y="1427"/>
                  </a:lnTo>
                  <a:lnTo>
                    <a:pt x="759" y="1427"/>
                  </a:lnTo>
                  <a:lnTo>
                    <a:pt x="757" y="1427"/>
                  </a:lnTo>
                  <a:lnTo>
                    <a:pt x="753" y="1423"/>
                  </a:lnTo>
                  <a:lnTo>
                    <a:pt x="748" y="1423"/>
                  </a:lnTo>
                  <a:lnTo>
                    <a:pt x="742" y="1421"/>
                  </a:lnTo>
                  <a:lnTo>
                    <a:pt x="740" y="1414"/>
                  </a:lnTo>
                  <a:lnTo>
                    <a:pt x="738" y="1414"/>
                  </a:lnTo>
                  <a:lnTo>
                    <a:pt x="734" y="1412"/>
                  </a:lnTo>
                  <a:lnTo>
                    <a:pt x="729" y="1412"/>
                  </a:lnTo>
                  <a:lnTo>
                    <a:pt x="725" y="1410"/>
                  </a:lnTo>
                  <a:lnTo>
                    <a:pt x="723" y="1412"/>
                  </a:lnTo>
                  <a:lnTo>
                    <a:pt x="721" y="1412"/>
                  </a:lnTo>
                  <a:lnTo>
                    <a:pt x="719" y="1410"/>
                  </a:lnTo>
                  <a:lnTo>
                    <a:pt x="715" y="1408"/>
                  </a:lnTo>
                  <a:lnTo>
                    <a:pt x="715" y="1408"/>
                  </a:lnTo>
                  <a:lnTo>
                    <a:pt x="710" y="1406"/>
                  </a:lnTo>
                  <a:lnTo>
                    <a:pt x="708" y="1406"/>
                  </a:lnTo>
                  <a:lnTo>
                    <a:pt x="706" y="1404"/>
                  </a:lnTo>
                  <a:lnTo>
                    <a:pt x="706" y="1402"/>
                  </a:lnTo>
                  <a:lnTo>
                    <a:pt x="702" y="1398"/>
                  </a:lnTo>
                  <a:lnTo>
                    <a:pt x="698" y="1398"/>
                  </a:lnTo>
                  <a:lnTo>
                    <a:pt x="693" y="1398"/>
                  </a:lnTo>
                  <a:lnTo>
                    <a:pt x="175" y="1345"/>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83" name="Freeform 171">
              <a:extLst>
                <a:ext uri="{FF2B5EF4-FFF2-40B4-BE49-F238E27FC236}">
                  <a16:creationId xmlns:a16="http://schemas.microsoft.com/office/drawing/2014/main" id="{BBC59663-CCFD-4292-89E4-567C9E59E438}"/>
                </a:ext>
              </a:extLst>
            </p:cNvPr>
            <p:cNvSpPr>
              <a:spLocks noEditPoints="1"/>
            </p:cNvSpPr>
            <p:nvPr/>
          </p:nvSpPr>
          <p:spPr bwMode="auto">
            <a:xfrm>
              <a:off x="1639889" y="1772559"/>
              <a:ext cx="863349" cy="619289"/>
            </a:xfrm>
            <a:custGeom>
              <a:avLst/>
              <a:gdLst>
                <a:gd name="T0" fmla="*/ 936 w 1071"/>
                <a:gd name="T1" fmla="*/ 652 h 818"/>
                <a:gd name="T2" fmla="*/ 1050 w 1071"/>
                <a:gd name="T3" fmla="*/ 131 h 818"/>
                <a:gd name="T4" fmla="*/ 984 w 1071"/>
                <a:gd name="T5" fmla="*/ 102 h 818"/>
                <a:gd name="T6" fmla="*/ 932 w 1071"/>
                <a:gd name="T7" fmla="*/ 45 h 818"/>
                <a:gd name="T8" fmla="*/ 883 w 1071"/>
                <a:gd name="T9" fmla="*/ 32 h 818"/>
                <a:gd name="T10" fmla="*/ 837 w 1071"/>
                <a:gd name="T11" fmla="*/ 9 h 818"/>
                <a:gd name="T12" fmla="*/ 700 w 1071"/>
                <a:gd name="T13" fmla="*/ 78 h 818"/>
                <a:gd name="T14" fmla="*/ 653 w 1071"/>
                <a:gd name="T15" fmla="*/ 211 h 818"/>
                <a:gd name="T16" fmla="*/ 649 w 1071"/>
                <a:gd name="T17" fmla="*/ 230 h 818"/>
                <a:gd name="T18" fmla="*/ 578 w 1071"/>
                <a:gd name="T19" fmla="*/ 209 h 818"/>
                <a:gd name="T20" fmla="*/ 523 w 1071"/>
                <a:gd name="T21" fmla="*/ 255 h 818"/>
                <a:gd name="T22" fmla="*/ 601 w 1071"/>
                <a:gd name="T23" fmla="*/ 293 h 818"/>
                <a:gd name="T24" fmla="*/ 542 w 1071"/>
                <a:gd name="T25" fmla="*/ 359 h 818"/>
                <a:gd name="T26" fmla="*/ 436 w 1071"/>
                <a:gd name="T27" fmla="*/ 420 h 818"/>
                <a:gd name="T28" fmla="*/ 453 w 1071"/>
                <a:gd name="T29" fmla="*/ 456 h 818"/>
                <a:gd name="T30" fmla="*/ 474 w 1071"/>
                <a:gd name="T31" fmla="*/ 487 h 818"/>
                <a:gd name="T32" fmla="*/ 474 w 1071"/>
                <a:gd name="T33" fmla="*/ 550 h 818"/>
                <a:gd name="T34" fmla="*/ 538 w 1071"/>
                <a:gd name="T35" fmla="*/ 567 h 818"/>
                <a:gd name="T36" fmla="*/ 443 w 1071"/>
                <a:gd name="T37" fmla="*/ 652 h 818"/>
                <a:gd name="T38" fmla="*/ 354 w 1071"/>
                <a:gd name="T39" fmla="*/ 704 h 818"/>
                <a:gd name="T40" fmla="*/ 409 w 1071"/>
                <a:gd name="T41" fmla="*/ 692 h 818"/>
                <a:gd name="T42" fmla="*/ 476 w 1071"/>
                <a:gd name="T43" fmla="*/ 662 h 818"/>
                <a:gd name="T44" fmla="*/ 544 w 1071"/>
                <a:gd name="T45" fmla="*/ 616 h 818"/>
                <a:gd name="T46" fmla="*/ 597 w 1071"/>
                <a:gd name="T47" fmla="*/ 569 h 818"/>
                <a:gd name="T48" fmla="*/ 666 w 1071"/>
                <a:gd name="T49" fmla="*/ 515 h 818"/>
                <a:gd name="T50" fmla="*/ 647 w 1071"/>
                <a:gd name="T51" fmla="*/ 553 h 818"/>
                <a:gd name="T52" fmla="*/ 681 w 1071"/>
                <a:gd name="T53" fmla="*/ 569 h 818"/>
                <a:gd name="T54" fmla="*/ 725 w 1071"/>
                <a:gd name="T55" fmla="*/ 523 h 818"/>
                <a:gd name="T56" fmla="*/ 757 w 1071"/>
                <a:gd name="T57" fmla="*/ 540 h 818"/>
                <a:gd name="T58" fmla="*/ 809 w 1071"/>
                <a:gd name="T59" fmla="*/ 578 h 818"/>
                <a:gd name="T60" fmla="*/ 858 w 1071"/>
                <a:gd name="T61" fmla="*/ 624 h 818"/>
                <a:gd name="T62" fmla="*/ 887 w 1071"/>
                <a:gd name="T63" fmla="*/ 650 h 818"/>
                <a:gd name="T64" fmla="*/ 925 w 1071"/>
                <a:gd name="T65" fmla="*/ 633 h 818"/>
                <a:gd name="T66" fmla="*/ 930 w 1071"/>
                <a:gd name="T67" fmla="*/ 721 h 818"/>
                <a:gd name="T68" fmla="*/ 942 w 1071"/>
                <a:gd name="T69" fmla="*/ 774 h 818"/>
                <a:gd name="T70" fmla="*/ 906 w 1071"/>
                <a:gd name="T71" fmla="*/ 806 h 818"/>
                <a:gd name="T72" fmla="*/ 934 w 1071"/>
                <a:gd name="T73" fmla="*/ 799 h 818"/>
                <a:gd name="T74" fmla="*/ 892 w 1071"/>
                <a:gd name="T75" fmla="*/ 770 h 818"/>
                <a:gd name="T76" fmla="*/ 921 w 1071"/>
                <a:gd name="T77" fmla="*/ 797 h 818"/>
                <a:gd name="T78" fmla="*/ 911 w 1071"/>
                <a:gd name="T79" fmla="*/ 772 h 818"/>
                <a:gd name="T80" fmla="*/ 925 w 1071"/>
                <a:gd name="T81" fmla="*/ 749 h 818"/>
                <a:gd name="T82" fmla="*/ 913 w 1071"/>
                <a:gd name="T83" fmla="*/ 738 h 818"/>
                <a:gd name="T84" fmla="*/ 890 w 1071"/>
                <a:gd name="T85" fmla="*/ 751 h 818"/>
                <a:gd name="T86" fmla="*/ 909 w 1071"/>
                <a:gd name="T87" fmla="*/ 706 h 818"/>
                <a:gd name="T88" fmla="*/ 900 w 1071"/>
                <a:gd name="T89" fmla="*/ 692 h 818"/>
                <a:gd name="T90" fmla="*/ 297 w 1071"/>
                <a:gd name="T91" fmla="*/ 428 h 818"/>
                <a:gd name="T92" fmla="*/ 514 w 1071"/>
                <a:gd name="T93" fmla="*/ 348 h 818"/>
                <a:gd name="T94" fmla="*/ 746 w 1071"/>
                <a:gd name="T95" fmla="*/ 555 h 818"/>
                <a:gd name="T96" fmla="*/ 712 w 1071"/>
                <a:gd name="T97" fmla="*/ 563 h 818"/>
                <a:gd name="T98" fmla="*/ 390 w 1071"/>
                <a:gd name="T99" fmla="*/ 306 h 818"/>
                <a:gd name="T100" fmla="*/ 411 w 1071"/>
                <a:gd name="T101" fmla="*/ 487 h 818"/>
                <a:gd name="T102" fmla="*/ 605 w 1071"/>
                <a:gd name="T103" fmla="*/ 601 h 818"/>
                <a:gd name="T104" fmla="*/ 573 w 1071"/>
                <a:gd name="T105" fmla="*/ 628 h 818"/>
                <a:gd name="T106" fmla="*/ 588 w 1071"/>
                <a:gd name="T107" fmla="*/ 641 h 818"/>
                <a:gd name="T108" fmla="*/ 531 w 1071"/>
                <a:gd name="T109" fmla="*/ 675 h 818"/>
                <a:gd name="T110" fmla="*/ 424 w 1071"/>
                <a:gd name="T111" fmla="*/ 709 h 818"/>
                <a:gd name="T112" fmla="*/ 354 w 1071"/>
                <a:gd name="T113" fmla="*/ 721 h 818"/>
                <a:gd name="T114" fmla="*/ 57 w 1071"/>
                <a:gd name="T115" fmla="*/ 778 h 818"/>
                <a:gd name="T116" fmla="*/ 146 w 1071"/>
                <a:gd name="T117" fmla="*/ 774 h 818"/>
                <a:gd name="T118" fmla="*/ 240 w 1071"/>
                <a:gd name="T119" fmla="*/ 747 h 818"/>
                <a:gd name="T120" fmla="*/ 261 w 1071"/>
                <a:gd name="T121" fmla="*/ 749 h 818"/>
                <a:gd name="T122" fmla="*/ 297 w 1071"/>
                <a:gd name="T123" fmla="*/ 725 h 818"/>
                <a:gd name="T124" fmla="*/ 348 w 1071"/>
                <a:gd name="T125" fmla="*/ 698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1" h="818">
                  <a:moveTo>
                    <a:pt x="965" y="782"/>
                  </a:moveTo>
                  <a:lnTo>
                    <a:pt x="965" y="782"/>
                  </a:lnTo>
                  <a:lnTo>
                    <a:pt x="965" y="778"/>
                  </a:lnTo>
                  <a:lnTo>
                    <a:pt x="968" y="778"/>
                  </a:lnTo>
                  <a:lnTo>
                    <a:pt x="965" y="776"/>
                  </a:lnTo>
                  <a:lnTo>
                    <a:pt x="968" y="774"/>
                  </a:lnTo>
                  <a:lnTo>
                    <a:pt x="965" y="772"/>
                  </a:lnTo>
                  <a:lnTo>
                    <a:pt x="963" y="772"/>
                  </a:lnTo>
                  <a:lnTo>
                    <a:pt x="963" y="768"/>
                  </a:lnTo>
                  <a:lnTo>
                    <a:pt x="961" y="763"/>
                  </a:lnTo>
                  <a:lnTo>
                    <a:pt x="957" y="761"/>
                  </a:lnTo>
                  <a:lnTo>
                    <a:pt x="955" y="759"/>
                  </a:lnTo>
                  <a:lnTo>
                    <a:pt x="955" y="755"/>
                  </a:lnTo>
                  <a:lnTo>
                    <a:pt x="951" y="751"/>
                  </a:lnTo>
                  <a:lnTo>
                    <a:pt x="949" y="749"/>
                  </a:lnTo>
                  <a:lnTo>
                    <a:pt x="944" y="749"/>
                  </a:lnTo>
                  <a:lnTo>
                    <a:pt x="944" y="749"/>
                  </a:lnTo>
                  <a:lnTo>
                    <a:pt x="946" y="747"/>
                  </a:lnTo>
                  <a:lnTo>
                    <a:pt x="944" y="742"/>
                  </a:lnTo>
                  <a:lnTo>
                    <a:pt x="944" y="742"/>
                  </a:lnTo>
                  <a:lnTo>
                    <a:pt x="942" y="740"/>
                  </a:lnTo>
                  <a:lnTo>
                    <a:pt x="944" y="738"/>
                  </a:lnTo>
                  <a:lnTo>
                    <a:pt x="946" y="736"/>
                  </a:lnTo>
                  <a:lnTo>
                    <a:pt x="946" y="736"/>
                  </a:lnTo>
                  <a:lnTo>
                    <a:pt x="944" y="734"/>
                  </a:lnTo>
                  <a:lnTo>
                    <a:pt x="942" y="734"/>
                  </a:lnTo>
                  <a:lnTo>
                    <a:pt x="942" y="732"/>
                  </a:lnTo>
                  <a:lnTo>
                    <a:pt x="944" y="730"/>
                  </a:lnTo>
                  <a:lnTo>
                    <a:pt x="944" y="715"/>
                  </a:lnTo>
                  <a:lnTo>
                    <a:pt x="944" y="700"/>
                  </a:lnTo>
                  <a:lnTo>
                    <a:pt x="944" y="690"/>
                  </a:lnTo>
                  <a:lnTo>
                    <a:pt x="944" y="685"/>
                  </a:lnTo>
                  <a:lnTo>
                    <a:pt x="944" y="681"/>
                  </a:lnTo>
                  <a:lnTo>
                    <a:pt x="946" y="679"/>
                  </a:lnTo>
                  <a:lnTo>
                    <a:pt x="944" y="675"/>
                  </a:lnTo>
                  <a:lnTo>
                    <a:pt x="942" y="671"/>
                  </a:lnTo>
                  <a:lnTo>
                    <a:pt x="942" y="664"/>
                  </a:lnTo>
                  <a:lnTo>
                    <a:pt x="938" y="660"/>
                  </a:lnTo>
                  <a:lnTo>
                    <a:pt x="936" y="652"/>
                  </a:lnTo>
                  <a:lnTo>
                    <a:pt x="938" y="647"/>
                  </a:lnTo>
                  <a:lnTo>
                    <a:pt x="934" y="637"/>
                  </a:lnTo>
                  <a:lnTo>
                    <a:pt x="934" y="635"/>
                  </a:lnTo>
                  <a:lnTo>
                    <a:pt x="938" y="628"/>
                  </a:lnTo>
                  <a:lnTo>
                    <a:pt x="936" y="626"/>
                  </a:lnTo>
                  <a:lnTo>
                    <a:pt x="936" y="622"/>
                  </a:lnTo>
                  <a:lnTo>
                    <a:pt x="932" y="618"/>
                  </a:lnTo>
                  <a:lnTo>
                    <a:pt x="925" y="620"/>
                  </a:lnTo>
                  <a:lnTo>
                    <a:pt x="919" y="622"/>
                  </a:lnTo>
                  <a:lnTo>
                    <a:pt x="917" y="622"/>
                  </a:lnTo>
                  <a:lnTo>
                    <a:pt x="911" y="624"/>
                  </a:lnTo>
                  <a:lnTo>
                    <a:pt x="906" y="628"/>
                  </a:lnTo>
                  <a:lnTo>
                    <a:pt x="900" y="637"/>
                  </a:lnTo>
                  <a:lnTo>
                    <a:pt x="896" y="639"/>
                  </a:lnTo>
                  <a:lnTo>
                    <a:pt x="890" y="641"/>
                  </a:lnTo>
                  <a:lnTo>
                    <a:pt x="881" y="641"/>
                  </a:lnTo>
                  <a:lnTo>
                    <a:pt x="879" y="643"/>
                  </a:lnTo>
                  <a:lnTo>
                    <a:pt x="881" y="639"/>
                  </a:lnTo>
                  <a:lnTo>
                    <a:pt x="883" y="635"/>
                  </a:lnTo>
                  <a:lnTo>
                    <a:pt x="881" y="628"/>
                  </a:lnTo>
                  <a:lnTo>
                    <a:pt x="877" y="605"/>
                  </a:lnTo>
                  <a:lnTo>
                    <a:pt x="873" y="595"/>
                  </a:lnTo>
                  <a:lnTo>
                    <a:pt x="871" y="591"/>
                  </a:lnTo>
                  <a:lnTo>
                    <a:pt x="875" y="582"/>
                  </a:lnTo>
                  <a:lnTo>
                    <a:pt x="864" y="580"/>
                  </a:lnTo>
                  <a:lnTo>
                    <a:pt x="858" y="584"/>
                  </a:lnTo>
                  <a:lnTo>
                    <a:pt x="854" y="582"/>
                  </a:lnTo>
                  <a:lnTo>
                    <a:pt x="841" y="582"/>
                  </a:lnTo>
                  <a:lnTo>
                    <a:pt x="1071" y="161"/>
                  </a:lnTo>
                  <a:lnTo>
                    <a:pt x="1071" y="161"/>
                  </a:lnTo>
                  <a:lnTo>
                    <a:pt x="1067" y="158"/>
                  </a:lnTo>
                  <a:lnTo>
                    <a:pt x="1062" y="158"/>
                  </a:lnTo>
                  <a:lnTo>
                    <a:pt x="1060" y="156"/>
                  </a:lnTo>
                  <a:lnTo>
                    <a:pt x="1060" y="148"/>
                  </a:lnTo>
                  <a:lnTo>
                    <a:pt x="1058" y="144"/>
                  </a:lnTo>
                  <a:lnTo>
                    <a:pt x="1054" y="144"/>
                  </a:lnTo>
                  <a:lnTo>
                    <a:pt x="1054" y="139"/>
                  </a:lnTo>
                  <a:lnTo>
                    <a:pt x="1052" y="133"/>
                  </a:lnTo>
                  <a:lnTo>
                    <a:pt x="1050" y="131"/>
                  </a:lnTo>
                  <a:lnTo>
                    <a:pt x="1043" y="131"/>
                  </a:lnTo>
                  <a:lnTo>
                    <a:pt x="1041" y="133"/>
                  </a:lnTo>
                  <a:lnTo>
                    <a:pt x="1035" y="131"/>
                  </a:lnTo>
                  <a:lnTo>
                    <a:pt x="1031" y="133"/>
                  </a:lnTo>
                  <a:lnTo>
                    <a:pt x="1029" y="131"/>
                  </a:lnTo>
                  <a:lnTo>
                    <a:pt x="1027" y="131"/>
                  </a:lnTo>
                  <a:lnTo>
                    <a:pt x="1024" y="131"/>
                  </a:lnTo>
                  <a:lnTo>
                    <a:pt x="1024" y="131"/>
                  </a:lnTo>
                  <a:lnTo>
                    <a:pt x="1022" y="131"/>
                  </a:lnTo>
                  <a:lnTo>
                    <a:pt x="1020" y="131"/>
                  </a:lnTo>
                  <a:lnTo>
                    <a:pt x="1022" y="131"/>
                  </a:lnTo>
                  <a:lnTo>
                    <a:pt x="1022" y="129"/>
                  </a:lnTo>
                  <a:lnTo>
                    <a:pt x="1020" y="127"/>
                  </a:lnTo>
                  <a:lnTo>
                    <a:pt x="1018" y="127"/>
                  </a:lnTo>
                  <a:lnTo>
                    <a:pt x="1016" y="127"/>
                  </a:lnTo>
                  <a:lnTo>
                    <a:pt x="1016" y="125"/>
                  </a:lnTo>
                  <a:lnTo>
                    <a:pt x="1018" y="125"/>
                  </a:lnTo>
                  <a:lnTo>
                    <a:pt x="1016" y="123"/>
                  </a:lnTo>
                  <a:lnTo>
                    <a:pt x="1014" y="123"/>
                  </a:lnTo>
                  <a:lnTo>
                    <a:pt x="1010" y="123"/>
                  </a:lnTo>
                  <a:lnTo>
                    <a:pt x="1012" y="121"/>
                  </a:lnTo>
                  <a:lnTo>
                    <a:pt x="1008" y="116"/>
                  </a:lnTo>
                  <a:lnTo>
                    <a:pt x="1001" y="112"/>
                  </a:lnTo>
                  <a:lnTo>
                    <a:pt x="1001" y="112"/>
                  </a:lnTo>
                  <a:lnTo>
                    <a:pt x="999" y="112"/>
                  </a:lnTo>
                  <a:lnTo>
                    <a:pt x="997" y="112"/>
                  </a:lnTo>
                  <a:lnTo>
                    <a:pt x="995" y="114"/>
                  </a:lnTo>
                  <a:lnTo>
                    <a:pt x="997" y="112"/>
                  </a:lnTo>
                  <a:lnTo>
                    <a:pt x="995" y="110"/>
                  </a:lnTo>
                  <a:lnTo>
                    <a:pt x="993" y="110"/>
                  </a:lnTo>
                  <a:lnTo>
                    <a:pt x="991" y="112"/>
                  </a:lnTo>
                  <a:lnTo>
                    <a:pt x="989" y="112"/>
                  </a:lnTo>
                  <a:lnTo>
                    <a:pt x="989" y="108"/>
                  </a:lnTo>
                  <a:lnTo>
                    <a:pt x="991" y="108"/>
                  </a:lnTo>
                  <a:lnTo>
                    <a:pt x="989" y="106"/>
                  </a:lnTo>
                  <a:lnTo>
                    <a:pt x="986" y="106"/>
                  </a:lnTo>
                  <a:lnTo>
                    <a:pt x="982" y="106"/>
                  </a:lnTo>
                  <a:lnTo>
                    <a:pt x="984" y="104"/>
                  </a:lnTo>
                  <a:lnTo>
                    <a:pt x="984" y="102"/>
                  </a:lnTo>
                  <a:lnTo>
                    <a:pt x="980" y="99"/>
                  </a:lnTo>
                  <a:lnTo>
                    <a:pt x="978" y="97"/>
                  </a:lnTo>
                  <a:lnTo>
                    <a:pt x="978" y="95"/>
                  </a:lnTo>
                  <a:lnTo>
                    <a:pt x="976" y="95"/>
                  </a:lnTo>
                  <a:lnTo>
                    <a:pt x="974" y="93"/>
                  </a:lnTo>
                  <a:lnTo>
                    <a:pt x="972" y="95"/>
                  </a:lnTo>
                  <a:lnTo>
                    <a:pt x="965" y="102"/>
                  </a:lnTo>
                  <a:lnTo>
                    <a:pt x="957" y="106"/>
                  </a:lnTo>
                  <a:lnTo>
                    <a:pt x="963" y="102"/>
                  </a:lnTo>
                  <a:lnTo>
                    <a:pt x="968" y="95"/>
                  </a:lnTo>
                  <a:lnTo>
                    <a:pt x="972" y="91"/>
                  </a:lnTo>
                  <a:lnTo>
                    <a:pt x="974" y="85"/>
                  </a:lnTo>
                  <a:lnTo>
                    <a:pt x="972" y="83"/>
                  </a:lnTo>
                  <a:lnTo>
                    <a:pt x="965" y="80"/>
                  </a:lnTo>
                  <a:lnTo>
                    <a:pt x="961" y="80"/>
                  </a:lnTo>
                  <a:lnTo>
                    <a:pt x="955" y="83"/>
                  </a:lnTo>
                  <a:lnTo>
                    <a:pt x="953" y="83"/>
                  </a:lnTo>
                  <a:lnTo>
                    <a:pt x="951" y="83"/>
                  </a:lnTo>
                  <a:lnTo>
                    <a:pt x="946" y="85"/>
                  </a:lnTo>
                  <a:lnTo>
                    <a:pt x="940" y="89"/>
                  </a:lnTo>
                  <a:lnTo>
                    <a:pt x="936" y="93"/>
                  </a:lnTo>
                  <a:lnTo>
                    <a:pt x="940" y="89"/>
                  </a:lnTo>
                  <a:lnTo>
                    <a:pt x="938" y="83"/>
                  </a:lnTo>
                  <a:lnTo>
                    <a:pt x="940" y="78"/>
                  </a:lnTo>
                  <a:lnTo>
                    <a:pt x="940" y="76"/>
                  </a:lnTo>
                  <a:lnTo>
                    <a:pt x="934" y="72"/>
                  </a:lnTo>
                  <a:lnTo>
                    <a:pt x="934" y="70"/>
                  </a:lnTo>
                  <a:lnTo>
                    <a:pt x="936" y="68"/>
                  </a:lnTo>
                  <a:lnTo>
                    <a:pt x="940" y="68"/>
                  </a:lnTo>
                  <a:lnTo>
                    <a:pt x="940" y="68"/>
                  </a:lnTo>
                  <a:lnTo>
                    <a:pt x="930" y="61"/>
                  </a:lnTo>
                  <a:lnTo>
                    <a:pt x="930" y="59"/>
                  </a:lnTo>
                  <a:lnTo>
                    <a:pt x="932" y="55"/>
                  </a:lnTo>
                  <a:lnTo>
                    <a:pt x="936" y="53"/>
                  </a:lnTo>
                  <a:lnTo>
                    <a:pt x="940" y="51"/>
                  </a:lnTo>
                  <a:lnTo>
                    <a:pt x="938" y="49"/>
                  </a:lnTo>
                  <a:lnTo>
                    <a:pt x="936" y="45"/>
                  </a:lnTo>
                  <a:lnTo>
                    <a:pt x="934" y="45"/>
                  </a:lnTo>
                  <a:lnTo>
                    <a:pt x="932" y="45"/>
                  </a:lnTo>
                  <a:lnTo>
                    <a:pt x="930" y="43"/>
                  </a:lnTo>
                  <a:lnTo>
                    <a:pt x="927" y="40"/>
                  </a:lnTo>
                  <a:lnTo>
                    <a:pt x="923" y="40"/>
                  </a:lnTo>
                  <a:lnTo>
                    <a:pt x="919" y="38"/>
                  </a:lnTo>
                  <a:lnTo>
                    <a:pt x="917" y="38"/>
                  </a:lnTo>
                  <a:lnTo>
                    <a:pt x="913" y="38"/>
                  </a:lnTo>
                  <a:lnTo>
                    <a:pt x="909" y="38"/>
                  </a:lnTo>
                  <a:lnTo>
                    <a:pt x="906" y="43"/>
                  </a:lnTo>
                  <a:lnTo>
                    <a:pt x="906" y="45"/>
                  </a:lnTo>
                  <a:lnTo>
                    <a:pt x="904" y="40"/>
                  </a:lnTo>
                  <a:lnTo>
                    <a:pt x="906" y="38"/>
                  </a:lnTo>
                  <a:lnTo>
                    <a:pt x="906" y="36"/>
                  </a:lnTo>
                  <a:lnTo>
                    <a:pt x="906" y="34"/>
                  </a:lnTo>
                  <a:lnTo>
                    <a:pt x="909" y="30"/>
                  </a:lnTo>
                  <a:lnTo>
                    <a:pt x="911" y="30"/>
                  </a:lnTo>
                  <a:lnTo>
                    <a:pt x="911" y="26"/>
                  </a:lnTo>
                  <a:lnTo>
                    <a:pt x="913" y="21"/>
                  </a:lnTo>
                  <a:lnTo>
                    <a:pt x="911" y="19"/>
                  </a:lnTo>
                  <a:lnTo>
                    <a:pt x="909" y="19"/>
                  </a:lnTo>
                  <a:lnTo>
                    <a:pt x="904" y="24"/>
                  </a:lnTo>
                  <a:lnTo>
                    <a:pt x="904" y="28"/>
                  </a:lnTo>
                  <a:lnTo>
                    <a:pt x="902" y="28"/>
                  </a:lnTo>
                  <a:lnTo>
                    <a:pt x="900" y="26"/>
                  </a:lnTo>
                  <a:lnTo>
                    <a:pt x="896" y="28"/>
                  </a:lnTo>
                  <a:lnTo>
                    <a:pt x="896" y="30"/>
                  </a:lnTo>
                  <a:lnTo>
                    <a:pt x="896" y="34"/>
                  </a:lnTo>
                  <a:lnTo>
                    <a:pt x="894" y="36"/>
                  </a:lnTo>
                  <a:lnTo>
                    <a:pt x="892" y="36"/>
                  </a:lnTo>
                  <a:lnTo>
                    <a:pt x="890" y="34"/>
                  </a:lnTo>
                  <a:lnTo>
                    <a:pt x="887" y="40"/>
                  </a:lnTo>
                  <a:lnTo>
                    <a:pt x="887" y="45"/>
                  </a:lnTo>
                  <a:lnTo>
                    <a:pt x="887" y="40"/>
                  </a:lnTo>
                  <a:lnTo>
                    <a:pt x="887" y="36"/>
                  </a:lnTo>
                  <a:lnTo>
                    <a:pt x="890" y="32"/>
                  </a:lnTo>
                  <a:lnTo>
                    <a:pt x="887" y="32"/>
                  </a:lnTo>
                  <a:lnTo>
                    <a:pt x="883" y="34"/>
                  </a:lnTo>
                  <a:lnTo>
                    <a:pt x="883" y="36"/>
                  </a:lnTo>
                  <a:lnTo>
                    <a:pt x="881" y="38"/>
                  </a:lnTo>
                  <a:lnTo>
                    <a:pt x="883" y="32"/>
                  </a:lnTo>
                  <a:lnTo>
                    <a:pt x="881" y="28"/>
                  </a:lnTo>
                  <a:lnTo>
                    <a:pt x="877" y="28"/>
                  </a:lnTo>
                  <a:lnTo>
                    <a:pt x="877" y="26"/>
                  </a:lnTo>
                  <a:lnTo>
                    <a:pt x="881" y="24"/>
                  </a:lnTo>
                  <a:lnTo>
                    <a:pt x="885" y="21"/>
                  </a:lnTo>
                  <a:lnTo>
                    <a:pt x="890" y="26"/>
                  </a:lnTo>
                  <a:lnTo>
                    <a:pt x="896" y="24"/>
                  </a:lnTo>
                  <a:lnTo>
                    <a:pt x="900" y="21"/>
                  </a:lnTo>
                  <a:lnTo>
                    <a:pt x="902" y="17"/>
                  </a:lnTo>
                  <a:lnTo>
                    <a:pt x="904" y="15"/>
                  </a:lnTo>
                  <a:lnTo>
                    <a:pt x="904" y="13"/>
                  </a:lnTo>
                  <a:lnTo>
                    <a:pt x="904" y="13"/>
                  </a:lnTo>
                  <a:lnTo>
                    <a:pt x="900" y="11"/>
                  </a:lnTo>
                  <a:lnTo>
                    <a:pt x="898" y="11"/>
                  </a:lnTo>
                  <a:lnTo>
                    <a:pt x="898" y="7"/>
                  </a:lnTo>
                  <a:lnTo>
                    <a:pt x="896" y="5"/>
                  </a:lnTo>
                  <a:lnTo>
                    <a:pt x="894" y="5"/>
                  </a:lnTo>
                  <a:lnTo>
                    <a:pt x="896" y="2"/>
                  </a:lnTo>
                  <a:lnTo>
                    <a:pt x="898" y="2"/>
                  </a:lnTo>
                  <a:lnTo>
                    <a:pt x="898" y="0"/>
                  </a:lnTo>
                  <a:lnTo>
                    <a:pt x="896" y="0"/>
                  </a:lnTo>
                  <a:lnTo>
                    <a:pt x="890" y="5"/>
                  </a:lnTo>
                  <a:lnTo>
                    <a:pt x="887" y="7"/>
                  </a:lnTo>
                  <a:lnTo>
                    <a:pt x="881" y="7"/>
                  </a:lnTo>
                  <a:lnTo>
                    <a:pt x="877" y="9"/>
                  </a:lnTo>
                  <a:lnTo>
                    <a:pt x="868" y="15"/>
                  </a:lnTo>
                  <a:lnTo>
                    <a:pt x="864" y="17"/>
                  </a:lnTo>
                  <a:lnTo>
                    <a:pt x="854" y="17"/>
                  </a:lnTo>
                  <a:lnTo>
                    <a:pt x="849" y="15"/>
                  </a:lnTo>
                  <a:lnTo>
                    <a:pt x="847" y="13"/>
                  </a:lnTo>
                  <a:lnTo>
                    <a:pt x="847" y="15"/>
                  </a:lnTo>
                  <a:lnTo>
                    <a:pt x="843" y="15"/>
                  </a:lnTo>
                  <a:lnTo>
                    <a:pt x="839" y="11"/>
                  </a:lnTo>
                  <a:lnTo>
                    <a:pt x="837" y="13"/>
                  </a:lnTo>
                  <a:lnTo>
                    <a:pt x="835" y="15"/>
                  </a:lnTo>
                  <a:lnTo>
                    <a:pt x="833" y="15"/>
                  </a:lnTo>
                  <a:lnTo>
                    <a:pt x="833" y="13"/>
                  </a:lnTo>
                  <a:lnTo>
                    <a:pt x="833" y="11"/>
                  </a:lnTo>
                  <a:lnTo>
                    <a:pt x="837" y="9"/>
                  </a:lnTo>
                  <a:lnTo>
                    <a:pt x="835" y="9"/>
                  </a:lnTo>
                  <a:lnTo>
                    <a:pt x="831" y="9"/>
                  </a:lnTo>
                  <a:lnTo>
                    <a:pt x="822" y="13"/>
                  </a:lnTo>
                  <a:lnTo>
                    <a:pt x="818" y="15"/>
                  </a:lnTo>
                  <a:lnTo>
                    <a:pt x="816" y="19"/>
                  </a:lnTo>
                  <a:lnTo>
                    <a:pt x="816" y="24"/>
                  </a:lnTo>
                  <a:lnTo>
                    <a:pt x="820" y="26"/>
                  </a:lnTo>
                  <a:lnTo>
                    <a:pt x="818" y="28"/>
                  </a:lnTo>
                  <a:lnTo>
                    <a:pt x="814" y="28"/>
                  </a:lnTo>
                  <a:lnTo>
                    <a:pt x="807" y="32"/>
                  </a:lnTo>
                  <a:lnTo>
                    <a:pt x="803" y="40"/>
                  </a:lnTo>
                  <a:lnTo>
                    <a:pt x="801" y="47"/>
                  </a:lnTo>
                  <a:lnTo>
                    <a:pt x="801" y="47"/>
                  </a:lnTo>
                  <a:lnTo>
                    <a:pt x="799" y="45"/>
                  </a:lnTo>
                  <a:lnTo>
                    <a:pt x="801" y="38"/>
                  </a:lnTo>
                  <a:lnTo>
                    <a:pt x="807" y="30"/>
                  </a:lnTo>
                  <a:lnTo>
                    <a:pt x="807" y="28"/>
                  </a:lnTo>
                  <a:lnTo>
                    <a:pt x="805" y="28"/>
                  </a:lnTo>
                  <a:lnTo>
                    <a:pt x="795" y="32"/>
                  </a:lnTo>
                  <a:lnTo>
                    <a:pt x="790" y="32"/>
                  </a:lnTo>
                  <a:lnTo>
                    <a:pt x="788" y="30"/>
                  </a:lnTo>
                  <a:lnTo>
                    <a:pt x="784" y="26"/>
                  </a:lnTo>
                  <a:lnTo>
                    <a:pt x="780" y="26"/>
                  </a:lnTo>
                  <a:lnTo>
                    <a:pt x="778" y="26"/>
                  </a:lnTo>
                  <a:lnTo>
                    <a:pt x="778" y="28"/>
                  </a:lnTo>
                  <a:lnTo>
                    <a:pt x="784" y="30"/>
                  </a:lnTo>
                  <a:lnTo>
                    <a:pt x="786" y="32"/>
                  </a:lnTo>
                  <a:lnTo>
                    <a:pt x="784" y="32"/>
                  </a:lnTo>
                  <a:lnTo>
                    <a:pt x="778" y="32"/>
                  </a:lnTo>
                  <a:lnTo>
                    <a:pt x="772" y="30"/>
                  </a:lnTo>
                  <a:lnTo>
                    <a:pt x="763" y="34"/>
                  </a:lnTo>
                  <a:lnTo>
                    <a:pt x="753" y="43"/>
                  </a:lnTo>
                  <a:lnTo>
                    <a:pt x="742" y="49"/>
                  </a:lnTo>
                  <a:lnTo>
                    <a:pt x="734" y="55"/>
                  </a:lnTo>
                  <a:lnTo>
                    <a:pt x="725" y="61"/>
                  </a:lnTo>
                  <a:lnTo>
                    <a:pt x="715" y="72"/>
                  </a:lnTo>
                  <a:lnTo>
                    <a:pt x="708" y="74"/>
                  </a:lnTo>
                  <a:lnTo>
                    <a:pt x="706" y="74"/>
                  </a:lnTo>
                  <a:lnTo>
                    <a:pt x="700" y="78"/>
                  </a:lnTo>
                  <a:lnTo>
                    <a:pt x="696" y="78"/>
                  </a:lnTo>
                  <a:lnTo>
                    <a:pt x="689" y="83"/>
                  </a:lnTo>
                  <a:lnTo>
                    <a:pt x="683" y="83"/>
                  </a:lnTo>
                  <a:lnTo>
                    <a:pt x="679" y="80"/>
                  </a:lnTo>
                  <a:lnTo>
                    <a:pt x="675" y="78"/>
                  </a:lnTo>
                  <a:lnTo>
                    <a:pt x="668" y="76"/>
                  </a:lnTo>
                  <a:lnTo>
                    <a:pt x="664" y="74"/>
                  </a:lnTo>
                  <a:lnTo>
                    <a:pt x="658" y="70"/>
                  </a:lnTo>
                  <a:lnTo>
                    <a:pt x="656" y="72"/>
                  </a:lnTo>
                  <a:lnTo>
                    <a:pt x="651" y="76"/>
                  </a:lnTo>
                  <a:lnTo>
                    <a:pt x="645" y="85"/>
                  </a:lnTo>
                  <a:lnTo>
                    <a:pt x="643" y="89"/>
                  </a:lnTo>
                  <a:lnTo>
                    <a:pt x="639" y="91"/>
                  </a:lnTo>
                  <a:lnTo>
                    <a:pt x="637" y="97"/>
                  </a:lnTo>
                  <a:lnTo>
                    <a:pt x="635" y="97"/>
                  </a:lnTo>
                  <a:lnTo>
                    <a:pt x="630" y="95"/>
                  </a:lnTo>
                  <a:lnTo>
                    <a:pt x="628" y="95"/>
                  </a:lnTo>
                  <a:lnTo>
                    <a:pt x="632" y="104"/>
                  </a:lnTo>
                  <a:lnTo>
                    <a:pt x="637" y="123"/>
                  </a:lnTo>
                  <a:lnTo>
                    <a:pt x="643" y="135"/>
                  </a:lnTo>
                  <a:lnTo>
                    <a:pt x="643" y="148"/>
                  </a:lnTo>
                  <a:lnTo>
                    <a:pt x="643" y="158"/>
                  </a:lnTo>
                  <a:lnTo>
                    <a:pt x="639" y="167"/>
                  </a:lnTo>
                  <a:lnTo>
                    <a:pt x="635" y="171"/>
                  </a:lnTo>
                  <a:lnTo>
                    <a:pt x="635" y="173"/>
                  </a:lnTo>
                  <a:lnTo>
                    <a:pt x="643" y="184"/>
                  </a:lnTo>
                  <a:lnTo>
                    <a:pt x="647" y="186"/>
                  </a:lnTo>
                  <a:lnTo>
                    <a:pt x="647" y="182"/>
                  </a:lnTo>
                  <a:lnTo>
                    <a:pt x="649" y="182"/>
                  </a:lnTo>
                  <a:lnTo>
                    <a:pt x="651" y="182"/>
                  </a:lnTo>
                  <a:lnTo>
                    <a:pt x="653" y="182"/>
                  </a:lnTo>
                  <a:lnTo>
                    <a:pt x="651" y="184"/>
                  </a:lnTo>
                  <a:lnTo>
                    <a:pt x="651" y="186"/>
                  </a:lnTo>
                  <a:lnTo>
                    <a:pt x="662" y="194"/>
                  </a:lnTo>
                  <a:lnTo>
                    <a:pt x="658" y="194"/>
                  </a:lnTo>
                  <a:lnTo>
                    <a:pt x="653" y="194"/>
                  </a:lnTo>
                  <a:lnTo>
                    <a:pt x="653" y="196"/>
                  </a:lnTo>
                  <a:lnTo>
                    <a:pt x="653" y="207"/>
                  </a:lnTo>
                  <a:lnTo>
                    <a:pt x="653" y="211"/>
                  </a:lnTo>
                  <a:lnTo>
                    <a:pt x="656" y="213"/>
                  </a:lnTo>
                  <a:lnTo>
                    <a:pt x="658" y="211"/>
                  </a:lnTo>
                  <a:lnTo>
                    <a:pt x="662" y="209"/>
                  </a:lnTo>
                  <a:lnTo>
                    <a:pt x="666" y="211"/>
                  </a:lnTo>
                  <a:lnTo>
                    <a:pt x="666" y="213"/>
                  </a:lnTo>
                  <a:lnTo>
                    <a:pt x="672" y="213"/>
                  </a:lnTo>
                  <a:lnTo>
                    <a:pt x="679" y="215"/>
                  </a:lnTo>
                  <a:lnTo>
                    <a:pt x="683" y="217"/>
                  </a:lnTo>
                  <a:lnTo>
                    <a:pt x="679" y="220"/>
                  </a:lnTo>
                  <a:lnTo>
                    <a:pt x="679" y="224"/>
                  </a:lnTo>
                  <a:lnTo>
                    <a:pt x="679" y="228"/>
                  </a:lnTo>
                  <a:lnTo>
                    <a:pt x="672" y="230"/>
                  </a:lnTo>
                  <a:lnTo>
                    <a:pt x="672" y="226"/>
                  </a:lnTo>
                  <a:lnTo>
                    <a:pt x="668" y="224"/>
                  </a:lnTo>
                  <a:lnTo>
                    <a:pt x="666" y="226"/>
                  </a:lnTo>
                  <a:lnTo>
                    <a:pt x="660" y="226"/>
                  </a:lnTo>
                  <a:lnTo>
                    <a:pt x="658" y="224"/>
                  </a:lnTo>
                  <a:lnTo>
                    <a:pt x="658" y="217"/>
                  </a:lnTo>
                  <a:lnTo>
                    <a:pt x="653" y="215"/>
                  </a:lnTo>
                  <a:lnTo>
                    <a:pt x="651" y="215"/>
                  </a:lnTo>
                  <a:lnTo>
                    <a:pt x="647" y="213"/>
                  </a:lnTo>
                  <a:lnTo>
                    <a:pt x="647" y="207"/>
                  </a:lnTo>
                  <a:lnTo>
                    <a:pt x="651" y="194"/>
                  </a:lnTo>
                  <a:lnTo>
                    <a:pt x="651" y="190"/>
                  </a:lnTo>
                  <a:lnTo>
                    <a:pt x="649" y="190"/>
                  </a:lnTo>
                  <a:lnTo>
                    <a:pt x="645" y="194"/>
                  </a:lnTo>
                  <a:lnTo>
                    <a:pt x="645" y="207"/>
                  </a:lnTo>
                  <a:lnTo>
                    <a:pt x="643" y="213"/>
                  </a:lnTo>
                  <a:lnTo>
                    <a:pt x="641" y="217"/>
                  </a:lnTo>
                  <a:lnTo>
                    <a:pt x="641" y="222"/>
                  </a:lnTo>
                  <a:lnTo>
                    <a:pt x="643" y="217"/>
                  </a:lnTo>
                  <a:lnTo>
                    <a:pt x="645" y="217"/>
                  </a:lnTo>
                  <a:lnTo>
                    <a:pt x="647" y="220"/>
                  </a:lnTo>
                  <a:lnTo>
                    <a:pt x="651" y="220"/>
                  </a:lnTo>
                  <a:lnTo>
                    <a:pt x="653" y="224"/>
                  </a:lnTo>
                  <a:lnTo>
                    <a:pt x="653" y="230"/>
                  </a:lnTo>
                  <a:lnTo>
                    <a:pt x="649" y="234"/>
                  </a:lnTo>
                  <a:lnTo>
                    <a:pt x="645" y="236"/>
                  </a:lnTo>
                  <a:lnTo>
                    <a:pt x="649" y="230"/>
                  </a:lnTo>
                  <a:lnTo>
                    <a:pt x="649" y="228"/>
                  </a:lnTo>
                  <a:lnTo>
                    <a:pt x="647" y="226"/>
                  </a:lnTo>
                  <a:lnTo>
                    <a:pt x="645" y="226"/>
                  </a:lnTo>
                  <a:lnTo>
                    <a:pt x="643" y="228"/>
                  </a:lnTo>
                  <a:lnTo>
                    <a:pt x="637" y="232"/>
                  </a:lnTo>
                  <a:lnTo>
                    <a:pt x="637" y="236"/>
                  </a:lnTo>
                  <a:lnTo>
                    <a:pt x="632" y="236"/>
                  </a:lnTo>
                  <a:lnTo>
                    <a:pt x="628" y="239"/>
                  </a:lnTo>
                  <a:lnTo>
                    <a:pt x="628" y="234"/>
                  </a:lnTo>
                  <a:lnTo>
                    <a:pt x="626" y="234"/>
                  </a:lnTo>
                  <a:lnTo>
                    <a:pt x="622" y="234"/>
                  </a:lnTo>
                  <a:lnTo>
                    <a:pt x="618" y="232"/>
                  </a:lnTo>
                  <a:lnTo>
                    <a:pt x="618" y="228"/>
                  </a:lnTo>
                  <a:lnTo>
                    <a:pt x="616" y="228"/>
                  </a:lnTo>
                  <a:lnTo>
                    <a:pt x="613" y="228"/>
                  </a:lnTo>
                  <a:lnTo>
                    <a:pt x="609" y="228"/>
                  </a:lnTo>
                  <a:lnTo>
                    <a:pt x="609" y="226"/>
                  </a:lnTo>
                  <a:lnTo>
                    <a:pt x="607" y="224"/>
                  </a:lnTo>
                  <a:lnTo>
                    <a:pt x="603" y="226"/>
                  </a:lnTo>
                  <a:lnTo>
                    <a:pt x="603" y="226"/>
                  </a:lnTo>
                  <a:lnTo>
                    <a:pt x="603" y="222"/>
                  </a:lnTo>
                  <a:lnTo>
                    <a:pt x="601" y="217"/>
                  </a:lnTo>
                  <a:lnTo>
                    <a:pt x="601" y="215"/>
                  </a:lnTo>
                  <a:lnTo>
                    <a:pt x="605" y="213"/>
                  </a:lnTo>
                  <a:lnTo>
                    <a:pt x="609" y="209"/>
                  </a:lnTo>
                  <a:lnTo>
                    <a:pt x="611" y="207"/>
                  </a:lnTo>
                  <a:lnTo>
                    <a:pt x="613" y="205"/>
                  </a:lnTo>
                  <a:lnTo>
                    <a:pt x="613" y="203"/>
                  </a:lnTo>
                  <a:lnTo>
                    <a:pt x="607" y="196"/>
                  </a:lnTo>
                  <a:lnTo>
                    <a:pt x="605" y="196"/>
                  </a:lnTo>
                  <a:lnTo>
                    <a:pt x="601" y="194"/>
                  </a:lnTo>
                  <a:lnTo>
                    <a:pt x="594" y="198"/>
                  </a:lnTo>
                  <a:lnTo>
                    <a:pt x="590" y="198"/>
                  </a:lnTo>
                  <a:lnTo>
                    <a:pt x="588" y="196"/>
                  </a:lnTo>
                  <a:lnTo>
                    <a:pt x="584" y="196"/>
                  </a:lnTo>
                  <a:lnTo>
                    <a:pt x="571" y="201"/>
                  </a:lnTo>
                  <a:lnTo>
                    <a:pt x="571" y="203"/>
                  </a:lnTo>
                  <a:lnTo>
                    <a:pt x="573" y="205"/>
                  </a:lnTo>
                  <a:lnTo>
                    <a:pt x="578" y="209"/>
                  </a:lnTo>
                  <a:lnTo>
                    <a:pt x="578" y="211"/>
                  </a:lnTo>
                  <a:lnTo>
                    <a:pt x="573" y="211"/>
                  </a:lnTo>
                  <a:lnTo>
                    <a:pt x="569" y="211"/>
                  </a:lnTo>
                  <a:lnTo>
                    <a:pt x="569" y="209"/>
                  </a:lnTo>
                  <a:lnTo>
                    <a:pt x="565" y="207"/>
                  </a:lnTo>
                  <a:lnTo>
                    <a:pt x="559" y="205"/>
                  </a:lnTo>
                  <a:lnTo>
                    <a:pt x="550" y="207"/>
                  </a:lnTo>
                  <a:lnTo>
                    <a:pt x="548" y="209"/>
                  </a:lnTo>
                  <a:lnTo>
                    <a:pt x="548" y="211"/>
                  </a:lnTo>
                  <a:lnTo>
                    <a:pt x="544" y="211"/>
                  </a:lnTo>
                  <a:lnTo>
                    <a:pt x="542" y="209"/>
                  </a:lnTo>
                  <a:lnTo>
                    <a:pt x="540" y="209"/>
                  </a:lnTo>
                  <a:lnTo>
                    <a:pt x="533" y="213"/>
                  </a:lnTo>
                  <a:lnTo>
                    <a:pt x="533" y="215"/>
                  </a:lnTo>
                  <a:lnTo>
                    <a:pt x="531" y="217"/>
                  </a:lnTo>
                  <a:lnTo>
                    <a:pt x="525" y="220"/>
                  </a:lnTo>
                  <a:lnTo>
                    <a:pt x="521" y="222"/>
                  </a:lnTo>
                  <a:lnTo>
                    <a:pt x="519" y="222"/>
                  </a:lnTo>
                  <a:lnTo>
                    <a:pt x="519" y="222"/>
                  </a:lnTo>
                  <a:lnTo>
                    <a:pt x="521" y="220"/>
                  </a:lnTo>
                  <a:lnTo>
                    <a:pt x="516" y="220"/>
                  </a:lnTo>
                  <a:lnTo>
                    <a:pt x="514" y="224"/>
                  </a:lnTo>
                  <a:lnTo>
                    <a:pt x="514" y="226"/>
                  </a:lnTo>
                  <a:lnTo>
                    <a:pt x="519" y="232"/>
                  </a:lnTo>
                  <a:lnTo>
                    <a:pt x="525" y="241"/>
                  </a:lnTo>
                  <a:lnTo>
                    <a:pt x="529" y="243"/>
                  </a:lnTo>
                  <a:lnTo>
                    <a:pt x="533" y="249"/>
                  </a:lnTo>
                  <a:lnTo>
                    <a:pt x="538" y="251"/>
                  </a:lnTo>
                  <a:lnTo>
                    <a:pt x="540" y="255"/>
                  </a:lnTo>
                  <a:lnTo>
                    <a:pt x="544" y="255"/>
                  </a:lnTo>
                  <a:lnTo>
                    <a:pt x="548" y="260"/>
                  </a:lnTo>
                  <a:lnTo>
                    <a:pt x="548" y="260"/>
                  </a:lnTo>
                  <a:lnTo>
                    <a:pt x="540" y="260"/>
                  </a:lnTo>
                  <a:lnTo>
                    <a:pt x="540" y="255"/>
                  </a:lnTo>
                  <a:lnTo>
                    <a:pt x="535" y="253"/>
                  </a:lnTo>
                  <a:lnTo>
                    <a:pt x="531" y="251"/>
                  </a:lnTo>
                  <a:lnTo>
                    <a:pt x="531" y="251"/>
                  </a:lnTo>
                  <a:lnTo>
                    <a:pt x="525" y="255"/>
                  </a:lnTo>
                  <a:lnTo>
                    <a:pt x="523" y="255"/>
                  </a:lnTo>
                  <a:lnTo>
                    <a:pt x="521" y="251"/>
                  </a:lnTo>
                  <a:lnTo>
                    <a:pt x="525" y="247"/>
                  </a:lnTo>
                  <a:lnTo>
                    <a:pt x="525" y="247"/>
                  </a:lnTo>
                  <a:lnTo>
                    <a:pt x="521" y="247"/>
                  </a:lnTo>
                  <a:lnTo>
                    <a:pt x="519" y="251"/>
                  </a:lnTo>
                  <a:lnTo>
                    <a:pt x="519" y="260"/>
                  </a:lnTo>
                  <a:lnTo>
                    <a:pt x="521" y="260"/>
                  </a:lnTo>
                  <a:lnTo>
                    <a:pt x="521" y="264"/>
                  </a:lnTo>
                  <a:lnTo>
                    <a:pt x="516" y="268"/>
                  </a:lnTo>
                  <a:lnTo>
                    <a:pt x="512" y="272"/>
                  </a:lnTo>
                  <a:lnTo>
                    <a:pt x="512" y="279"/>
                  </a:lnTo>
                  <a:lnTo>
                    <a:pt x="512" y="283"/>
                  </a:lnTo>
                  <a:lnTo>
                    <a:pt x="519" y="291"/>
                  </a:lnTo>
                  <a:lnTo>
                    <a:pt x="525" y="293"/>
                  </a:lnTo>
                  <a:lnTo>
                    <a:pt x="529" y="298"/>
                  </a:lnTo>
                  <a:lnTo>
                    <a:pt x="533" y="298"/>
                  </a:lnTo>
                  <a:lnTo>
                    <a:pt x="538" y="295"/>
                  </a:lnTo>
                  <a:lnTo>
                    <a:pt x="544" y="293"/>
                  </a:lnTo>
                  <a:lnTo>
                    <a:pt x="548" y="295"/>
                  </a:lnTo>
                  <a:lnTo>
                    <a:pt x="557" y="298"/>
                  </a:lnTo>
                  <a:lnTo>
                    <a:pt x="561" y="300"/>
                  </a:lnTo>
                  <a:lnTo>
                    <a:pt x="561" y="304"/>
                  </a:lnTo>
                  <a:lnTo>
                    <a:pt x="563" y="304"/>
                  </a:lnTo>
                  <a:lnTo>
                    <a:pt x="565" y="302"/>
                  </a:lnTo>
                  <a:lnTo>
                    <a:pt x="565" y="298"/>
                  </a:lnTo>
                  <a:lnTo>
                    <a:pt x="567" y="295"/>
                  </a:lnTo>
                  <a:lnTo>
                    <a:pt x="571" y="298"/>
                  </a:lnTo>
                  <a:lnTo>
                    <a:pt x="571" y="300"/>
                  </a:lnTo>
                  <a:lnTo>
                    <a:pt x="567" y="304"/>
                  </a:lnTo>
                  <a:lnTo>
                    <a:pt x="567" y="308"/>
                  </a:lnTo>
                  <a:lnTo>
                    <a:pt x="569" y="308"/>
                  </a:lnTo>
                  <a:lnTo>
                    <a:pt x="573" y="304"/>
                  </a:lnTo>
                  <a:lnTo>
                    <a:pt x="576" y="302"/>
                  </a:lnTo>
                  <a:lnTo>
                    <a:pt x="582" y="300"/>
                  </a:lnTo>
                  <a:lnTo>
                    <a:pt x="590" y="295"/>
                  </a:lnTo>
                  <a:lnTo>
                    <a:pt x="594" y="293"/>
                  </a:lnTo>
                  <a:lnTo>
                    <a:pt x="599" y="291"/>
                  </a:lnTo>
                  <a:lnTo>
                    <a:pt x="599" y="291"/>
                  </a:lnTo>
                  <a:lnTo>
                    <a:pt x="601" y="293"/>
                  </a:lnTo>
                  <a:lnTo>
                    <a:pt x="603" y="293"/>
                  </a:lnTo>
                  <a:lnTo>
                    <a:pt x="609" y="289"/>
                  </a:lnTo>
                  <a:lnTo>
                    <a:pt x="613" y="289"/>
                  </a:lnTo>
                  <a:lnTo>
                    <a:pt x="616" y="287"/>
                  </a:lnTo>
                  <a:lnTo>
                    <a:pt x="616" y="291"/>
                  </a:lnTo>
                  <a:lnTo>
                    <a:pt x="609" y="293"/>
                  </a:lnTo>
                  <a:lnTo>
                    <a:pt x="611" y="295"/>
                  </a:lnTo>
                  <a:lnTo>
                    <a:pt x="613" y="295"/>
                  </a:lnTo>
                  <a:lnTo>
                    <a:pt x="609" y="304"/>
                  </a:lnTo>
                  <a:lnTo>
                    <a:pt x="603" y="304"/>
                  </a:lnTo>
                  <a:lnTo>
                    <a:pt x="601" y="302"/>
                  </a:lnTo>
                  <a:lnTo>
                    <a:pt x="599" y="302"/>
                  </a:lnTo>
                  <a:lnTo>
                    <a:pt x="594" y="306"/>
                  </a:lnTo>
                  <a:lnTo>
                    <a:pt x="594" y="306"/>
                  </a:lnTo>
                  <a:lnTo>
                    <a:pt x="599" y="308"/>
                  </a:lnTo>
                  <a:lnTo>
                    <a:pt x="601" y="310"/>
                  </a:lnTo>
                  <a:lnTo>
                    <a:pt x="601" y="317"/>
                  </a:lnTo>
                  <a:lnTo>
                    <a:pt x="594" y="323"/>
                  </a:lnTo>
                  <a:lnTo>
                    <a:pt x="592" y="327"/>
                  </a:lnTo>
                  <a:lnTo>
                    <a:pt x="590" y="331"/>
                  </a:lnTo>
                  <a:lnTo>
                    <a:pt x="590" y="333"/>
                  </a:lnTo>
                  <a:lnTo>
                    <a:pt x="590" y="333"/>
                  </a:lnTo>
                  <a:lnTo>
                    <a:pt x="592" y="338"/>
                  </a:lnTo>
                  <a:lnTo>
                    <a:pt x="590" y="342"/>
                  </a:lnTo>
                  <a:lnTo>
                    <a:pt x="586" y="346"/>
                  </a:lnTo>
                  <a:lnTo>
                    <a:pt x="584" y="348"/>
                  </a:lnTo>
                  <a:lnTo>
                    <a:pt x="580" y="348"/>
                  </a:lnTo>
                  <a:lnTo>
                    <a:pt x="578" y="350"/>
                  </a:lnTo>
                  <a:lnTo>
                    <a:pt x="573" y="354"/>
                  </a:lnTo>
                  <a:lnTo>
                    <a:pt x="569" y="354"/>
                  </a:lnTo>
                  <a:lnTo>
                    <a:pt x="565" y="354"/>
                  </a:lnTo>
                  <a:lnTo>
                    <a:pt x="561" y="350"/>
                  </a:lnTo>
                  <a:lnTo>
                    <a:pt x="559" y="350"/>
                  </a:lnTo>
                  <a:lnTo>
                    <a:pt x="557" y="350"/>
                  </a:lnTo>
                  <a:lnTo>
                    <a:pt x="552" y="346"/>
                  </a:lnTo>
                  <a:lnTo>
                    <a:pt x="552" y="346"/>
                  </a:lnTo>
                  <a:lnTo>
                    <a:pt x="548" y="352"/>
                  </a:lnTo>
                  <a:lnTo>
                    <a:pt x="544" y="354"/>
                  </a:lnTo>
                  <a:lnTo>
                    <a:pt x="542" y="359"/>
                  </a:lnTo>
                  <a:lnTo>
                    <a:pt x="533" y="361"/>
                  </a:lnTo>
                  <a:lnTo>
                    <a:pt x="531" y="363"/>
                  </a:lnTo>
                  <a:lnTo>
                    <a:pt x="527" y="363"/>
                  </a:lnTo>
                  <a:lnTo>
                    <a:pt x="523" y="363"/>
                  </a:lnTo>
                  <a:lnTo>
                    <a:pt x="516" y="363"/>
                  </a:lnTo>
                  <a:lnTo>
                    <a:pt x="512" y="365"/>
                  </a:lnTo>
                  <a:lnTo>
                    <a:pt x="508" y="367"/>
                  </a:lnTo>
                  <a:lnTo>
                    <a:pt x="506" y="369"/>
                  </a:lnTo>
                  <a:lnTo>
                    <a:pt x="504" y="373"/>
                  </a:lnTo>
                  <a:lnTo>
                    <a:pt x="502" y="380"/>
                  </a:lnTo>
                  <a:lnTo>
                    <a:pt x="500" y="384"/>
                  </a:lnTo>
                  <a:lnTo>
                    <a:pt x="500" y="380"/>
                  </a:lnTo>
                  <a:lnTo>
                    <a:pt x="493" y="376"/>
                  </a:lnTo>
                  <a:lnTo>
                    <a:pt x="489" y="376"/>
                  </a:lnTo>
                  <a:lnTo>
                    <a:pt x="485" y="376"/>
                  </a:lnTo>
                  <a:lnTo>
                    <a:pt x="487" y="380"/>
                  </a:lnTo>
                  <a:lnTo>
                    <a:pt x="489" y="382"/>
                  </a:lnTo>
                  <a:lnTo>
                    <a:pt x="487" y="384"/>
                  </a:lnTo>
                  <a:lnTo>
                    <a:pt x="485" y="384"/>
                  </a:lnTo>
                  <a:lnTo>
                    <a:pt x="485" y="382"/>
                  </a:lnTo>
                  <a:lnTo>
                    <a:pt x="481" y="378"/>
                  </a:lnTo>
                  <a:lnTo>
                    <a:pt x="479" y="378"/>
                  </a:lnTo>
                  <a:lnTo>
                    <a:pt x="472" y="384"/>
                  </a:lnTo>
                  <a:lnTo>
                    <a:pt x="470" y="388"/>
                  </a:lnTo>
                  <a:lnTo>
                    <a:pt x="468" y="388"/>
                  </a:lnTo>
                  <a:lnTo>
                    <a:pt x="466" y="388"/>
                  </a:lnTo>
                  <a:lnTo>
                    <a:pt x="457" y="397"/>
                  </a:lnTo>
                  <a:lnTo>
                    <a:pt x="455" y="403"/>
                  </a:lnTo>
                  <a:lnTo>
                    <a:pt x="453" y="405"/>
                  </a:lnTo>
                  <a:lnTo>
                    <a:pt x="449" y="405"/>
                  </a:lnTo>
                  <a:lnTo>
                    <a:pt x="447" y="405"/>
                  </a:lnTo>
                  <a:lnTo>
                    <a:pt x="445" y="405"/>
                  </a:lnTo>
                  <a:lnTo>
                    <a:pt x="449" y="409"/>
                  </a:lnTo>
                  <a:lnTo>
                    <a:pt x="449" y="411"/>
                  </a:lnTo>
                  <a:lnTo>
                    <a:pt x="445" y="413"/>
                  </a:lnTo>
                  <a:lnTo>
                    <a:pt x="443" y="409"/>
                  </a:lnTo>
                  <a:lnTo>
                    <a:pt x="443" y="409"/>
                  </a:lnTo>
                  <a:lnTo>
                    <a:pt x="441" y="413"/>
                  </a:lnTo>
                  <a:lnTo>
                    <a:pt x="436" y="420"/>
                  </a:lnTo>
                  <a:lnTo>
                    <a:pt x="436" y="422"/>
                  </a:lnTo>
                  <a:lnTo>
                    <a:pt x="439" y="426"/>
                  </a:lnTo>
                  <a:lnTo>
                    <a:pt x="439" y="430"/>
                  </a:lnTo>
                  <a:lnTo>
                    <a:pt x="439" y="435"/>
                  </a:lnTo>
                  <a:lnTo>
                    <a:pt x="436" y="439"/>
                  </a:lnTo>
                  <a:lnTo>
                    <a:pt x="439" y="441"/>
                  </a:lnTo>
                  <a:lnTo>
                    <a:pt x="441" y="441"/>
                  </a:lnTo>
                  <a:lnTo>
                    <a:pt x="443" y="439"/>
                  </a:lnTo>
                  <a:lnTo>
                    <a:pt x="443" y="441"/>
                  </a:lnTo>
                  <a:lnTo>
                    <a:pt x="445" y="445"/>
                  </a:lnTo>
                  <a:lnTo>
                    <a:pt x="443" y="447"/>
                  </a:lnTo>
                  <a:lnTo>
                    <a:pt x="441" y="449"/>
                  </a:lnTo>
                  <a:lnTo>
                    <a:pt x="443" y="449"/>
                  </a:lnTo>
                  <a:lnTo>
                    <a:pt x="445" y="449"/>
                  </a:lnTo>
                  <a:lnTo>
                    <a:pt x="447" y="447"/>
                  </a:lnTo>
                  <a:lnTo>
                    <a:pt x="449" y="447"/>
                  </a:lnTo>
                  <a:lnTo>
                    <a:pt x="449" y="449"/>
                  </a:lnTo>
                  <a:lnTo>
                    <a:pt x="451" y="451"/>
                  </a:lnTo>
                  <a:lnTo>
                    <a:pt x="455" y="451"/>
                  </a:lnTo>
                  <a:lnTo>
                    <a:pt x="457" y="454"/>
                  </a:lnTo>
                  <a:lnTo>
                    <a:pt x="462" y="454"/>
                  </a:lnTo>
                  <a:lnTo>
                    <a:pt x="466" y="451"/>
                  </a:lnTo>
                  <a:lnTo>
                    <a:pt x="466" y="443"/>
                  </a:lnTo>
                  <a:lnTo>
                    <a:pt x="470" y="441"/>
                  </a:lnTo>
                  <a:lnTo>
                    <a:pt x="476" y="441"/>
                  </a:lnTo>
                  <a:lnTo>
                    <a:pt x="479" y="439"/>
                  </a:lnTo>
                  <a:lnTo>
                    <a:pt x="476" y="443"/>
                  </a:lnTo>
                  <a:lnTo>
                    <a:pt x="472" y="443"/>
                  </a:lnTo>
                  <a:lnTo>
                    <a:pt x="466" y="449"/>
                  </a:lnTo>
                  <a:lnTo>
                    <a:pt x="466" y="454"/>
                  </a:lnTo>
                  <a:lnTo>
                    <a:pt x="464" y="456"/>
                  </a:lnTo>
                  <a:lnTo>
                    <a:pt x="466" y="460"/>
                  </a:lnTo>
                  <a:lnTo>
                    <a:pt x="468" y="462"/>
                  </a:lnTo>
                  <a:lnTo>
                    <a:pt x="462" y="464"/>
                  </a:lnTo>
                  <a:lnTo>
                    <a:pt x="460" y="462"/>
                  </a:lnTo>
                  <a:lnTo>
                    <a:pt x="460" y="460"/>
                  </a:lnTo>
                  <a:lnTo>
                    <a:pt x="457" y="458"/>
                  </a:lnTo>
                  <a:lnTo>
                    <a:pt x="455" y="458"/>
                  </a:lnTo>
                  <a:lnTo>
                    <a:pt x="453" y="456"/>
                  </a:lnTo>
                  <a:lnTo>
                    <a:pt x="447" y="454"/>
                  </a:lnTo>
                  <a:lnTo>
                    <a:pt x="445" y="451"/>
                  </a:lnTo>
                  <a:lnTo>
                    <a:pt x="443" y="454"/>
                  </a:lnTo>
                  <a:lnTo>
                    <a:pt x="439" y="456"/>
                  </a:lnTo>
                  <a:lnTo>
                    <a:pt x="439" y="458"/>
                  </a:lnTo>
                  <a:lnTo>
                    <a:pt x="434" y="460"/>
                  </a:lnTo>
                  <a:lnTo>
                    <a:pt x="430" y="460"/>
                  </a:lnTo>
                  <a:lnTo>
                    <a:pt x="430" y="462"/>
                  </a:lnTo>
                  <a:lnTo>
                    <a:pt x="432" y="464"/>
                  </a:lnTo>
                  <a:lnTo>
                    <a:pt x="434" y="464"/>
                  </a:lnTo>
                  <a:lnTo>
                    <a:pt x="432" y="468"/>
                  </a:lnTo>
                  <a:lnTo>
                    <a:pt x="430" y="472"/>
                  </a:lnTo>
                  <a:lnTo>
                    <a:pt x="432" y="477"/>
                  </a:lnTo>
                  <a:lnTo>
                    <a:pt x="434" y="477"/>
                  </a:lnTo>
                  <a:lnTo>
                    <a:pt x="434" y="483"/>
                  </a:lnTo>
                  <a:lnTo>
                    <a:pt x="436" y="485"/>
                  </a:lnTo>
                  <a:lnTo>
                    <a:pt x="436" y="489"/>
                  </a:lnTo>
                  <a:lnTo>
                    <a:pt x="439" y="491"/>
                  </a:lnTo>
                  <a:lnTo>
                    <a:pt x="441" y="494"/>
                  </a:lnTo>
                  <a:lnTo>
                    <a:pt x="434" y="494"/>
                  </a:lnTo>
                  <a:lnTo>
                    <a:pt x="434" y="496"/>
                  </a:lnTo>
                  <a:lnTo>
                    <a:pt x="447" y="502"/>
                  </a:lnTo>
                  <a:lnTo>
                    <a:pt x="451" y="502"/>
                  </a:lnTo>
                  <a:lnTo>
                    <a:pt x="457" y="500"/>
                  </a:lnTo>
                  <a:lnTo>
                    <a:pt x="462" y="498"/>
                  </a:lnTo>
                  <a:lnTo>
                    <a:pt x="464" y="500"/>
                  </a:lnTo>
                  <a:lnTo>
                    <a:pt x="466" y="500"/>
                  </a:lnTo>
                  <a:lnTo>
                    <a:pt x="470" y="494"/>
                  </a:lnTo>
                  <a:lnTo>
                    <a:pt x="472" y="489"/>
                  </a:lnTo>
                  <a:lnTo>
                    <a:pt x="470" y="487"/>
                  </a:lnTo>
                  <a:lnTo>
                    <a:pt x="470" y="485"/>
                  </a:lnTo>
                  <a:lnTo>
                    <a:pt x="474" y="483"/>
                  </a:lnTo>
                  <a:lnTo>
                    <a:pt x="481" y="477"/>
                  </a:lnTo>
                  <a:lnTo>
                    <a:pt x="489" y="472"/>
                  </a:lnTo>
                  <a:lnTo>
                    <a:pt x="493" y="472"/>
                  </a:lnTo>
                  <a:lnTo>
                    <a:pt x="489" y="472"/>
                  </a:lnTo>
                  <a:lnTo>
                    <a:pt x="481" y="481"/>
                  </a:lnTo>
                  <a:lnTo>
                    <a:pt x="476" y="485"/>
                  </a:lnTo>
                  <a:lnTo>
                    <a:pt x="474" y="487"/>
                  </a:lnTo>
                  <a:lnTo>
                    <a:pt x="479" y="489"/>
                  </a:lnTo>
                  <a:lnTo>
                    <a:pt x="479" y="491"/>
                  </a:lnTo>
                  <a:lnTo>
                    <a:pt x="474" y="498"/>
                  </a:lnTo>
                  <a:lnTo>
                    <a:pt x="470" y="500"/>
                  </a:lnTo>
                  <a:lnTo>
                    <a:pt x="470" y="504"/>
                  </a:lnTo>
                  <a:lnTo>
                    <a:pt x="470" y="510"/>
                  </a:lnTo>
                  <a:lnTo>
                    <a:pt x="470" y="513"/>
                  </a:lnTo>
                  <a:lnTo>
                    <a:pt x="470" y="515"/>
                  </a:lnTo>
                  <a:lnTo>
                    <a:pt x="470" y="519"/>
                  </a:lnTo>
                  <a:lnTo>
                    <a:pt x="470" y="523"/>
                  </a:lnTo>
                  <a:lnTo>
                    <a:pt x="466" y="525"/>
                  </a:lnTo>
                  <a:lnTo>
                    <a:pt x="462" y="527"/>
                  </a:lnTo>
                  <a:lnTo>
                    <a:pt x="462" y="529"/>
                  </a:lnTo>
                  <a:lnTo>
                    <a:pt x="460" y="529"/>
                  </a:lnTo>
                  <a:lnTo>
                    <a:pt x="457" y="529"/>
                  </a:lnTo>
                  <a:lnTo>
                    <a:pt x="460" y="534"/>
                  </a:lnTo>
                  <a:lnTo>
                    <a:pt x="460" y="538"/>
                  </a:lnTo>
                  <a:lnTo>
                    <a:pt x="462" y="540"/>
                  </a:lnTo>
                  <a:lnTo>
                    <a:pt x="466" y="538"/>
                  </a:lnTo>
                  <a:lnTo>
                    <a:pt x="468" y="538"/>
                  </a:lnTo>
                  <a:lnTo>
                    <a:pt x="468" y="540"/>
                  </a:lnTo>
                  <a:lnTo>
                    <a:pt x="466" y="542"/>
                  </a:lnTo>
                  <a:lnTo>
                    <a:pt x="462" y="542"/>
                  </a:lnTo>
                  <a:lnTo>
                    <a:pt x="460" y="544"/>
                  </a:lnTo>
                  <a:lnTo>
                    <a:pt x="462" y="546"/>
                  </a:lnTo>
                  <a:lnTo>
                    <a:pt x="462" y="548"/>
                  </a:lnTo>
                  <a:lnTo>
                    <a:pt x="462" y="550"/>
                  </a:lnTo>
                  <a:lnTo>
                    <a:pt x="460" y="553"/>
                  </a:lnTo>
                  <a:lnTo>
                    <a:pt x="455" y="553"/>
                  </a:lnTo>
                  <a:lnTo>
                    <a:pt x="453" y="555"/>
                  </a:lnTo>
                  <a:lnTo>
                    <a:pt x="451" y="555"/>
                  </a:lnTo>
                  <a:lnTo>
                    <a:pt x="449" y="555"/>
                  </a:lnTo>
                  <a:lnTo>
                    <a:pt x="451" y="557"/>
                  </a:lnTo>
                  <a:lnTo>
                    <a:pt x="455" y="559"/>
                  </a:lnTo>
                  <a:lnTo>
                    <a:pt x="457" y="561"/>
                  </a:lnTo>
                  <a:lnTo>
                    <a:pt x="462" y="557"/>
                  </a:lnTo>
                  <a:lnTo>
                    <a:pt x="470" y="550"/>
                  </a:lnTo>
                  <a:lnTo>
                    <a:pt x="472" y="550"/>
                  </a:lnTo>
                  <a:lnTo>
                    <a:pt x="474" y="550"/>
                  </a:lnTo>
                  <a:lnTo>
                    <a:pt x="476" y="548"/>
                  </a:lnTo>
                  <a:lnTo>
                    <a:pt x="483" y="546"/>
                  </a:lnTo>
                  <a:lnTo>
                    <a:pt x="483" y="548"/>
                  </a:lnTo>
                  <a:lnTo>
                    <a:pt x="481" y="550"/>
                  </a:lnTo>
                  <a:lnTo>
                    <a:pt x="481" y="553"/>
                  </a:lnTo>
                  <a:lnTo>
                    <a:pt x="483" y="553"/>
                  </a:lnTo>
                  <a:lnTo>
                    <a:pt x="483" y="557"/>
                  </a:lnTo>
                  <a:lnTo>
                    <a:pt x="483" y="559"/>
                  </a:lnTo>
                  <a:lnTo>
                    <a:pt x="487" y="561"/>
                  </a:lnTo>
                  <a:lnTo>
                    <a:pt x="489" y="559"/>
                  </a:lnTo>
                  <a:lnTo>
                    <a:pt x="491" y="555"/>
                  </a:lnTo>
                  <a:lnTo>
                    <a:pt x="493" y="557"/>
                  </a:lnTo>
                  <a:lnTo>
                    <a:pt x="491" y="559"/>
                  </a:lnTo>
                  <a:lnTo>
                    <a:pt x="493" y="563"/>
                  </a:lnTo>
                  <a:lnTo>
                    <a:pt x="495" y="569"/>
                  </a:lnTo>
                  <a:lnTo>
                    <a:pt x="493" y="574"/>
                  </a:lnTo>
                  <a:lnTo>
                    <a:pt x="495" y="578"/>
                  </a:lnTo>
                  <a:lnTo>
                    <a:pt x="498" y="578"/>
                  </a:lnTo>
                  <a:lnTo>
                    <a:pt x="500" y="574"/>
                  </a:lnTo>
                  <a:lnTo>
                    <a:pt x="500" y="569"/>
                  </a:lnTo>
                  <a:lnTo>
                    <a:pt x="504" y="565"/>
                  </a:lnTo>
                  <a:lnTo>
                    <a:pt x="504" y="561"/>
                  </a:lnTo>
                  <a:lnTo>
                    <a:pt x="508" y="557"/>
                  </a:lnTo>
                  <a:lnTo>
                    <a:pt x="510" y="557"/>
                  </a:lnTo>
                  <a:lnTo>
                    <a:pt x="514" y="555"/>
                  </a:lnTo>
                  <a:lnTo>
                    <a:pt x="519" y="555"/>
                  </a:lnTo>
                  <a:lnTo>
                    <a:pt x="514" y="557"/>
                  </a:lnTo>
                  <a:lnTo>
                    <a:pt x="508" y="563"/>
                  </a:lnTo>
                  <a:lnTo>
                    <a:pt x="508" y="565"/>
                  </a:lnTo>
                  <a:lnTo>
                    <a:pt x="514" y="569"/>
                  </a:lnTo>
                  <a:lnTo>
                    <a:pt x="516" y="572"/>
                  </a:lnTo>
                  <a:lnTo>
                    <a:pt x="521" y="567"/>
                  </a:lnTo>
                  <a:lnTo>
                    <a:pt x="529" y="567"/>
                  </a:lnTo>
                  <a:lnTo>
                    <a:pt x="533" y="563"/>
                  </a:lnTo>
                  <a:lnTo>
                    <a:pt x="535" y="563"/>
                  </a:lnTo>
                  <a:lnTo>
                    <a:pt x="542" y="561"/>
                  </a:lnTo>
                  <a:lnTo>
                    <a:pt x="546" y="561"/>
                  </a:lnTo>
                  <a:lnTo>
                    <a:pt x="542" y="561"/>
                  </a:lnTo>
                  <a:lnTo>
                    <a:pt x="538" y="567"/>
                  </a:lnTo>
                  <a:lnTo>
                    <a:pt x="538" y="569"/>
                  </a:lnTo>
                  <a:lnTo>
                    <a:pt x="535" y="572"/>
                  </a:lnTo>
                  <a:lnTo>
                    <a:pt x="525" y="578"/>
                  </a:lnTo>
                  <a:lnTo>
                    <a:pt x="519" y="582"/>
                  </a:lnTo>
                  <a:lnTo>
                    <a:pt x="516" y="588"/>
                  </a:lnTo>
                  <a:lnTo>
                    <a:pt x="516" y="593"/>
                  </a:lnTo>
                  <a:lnTo>
                    <a:pt x="516" y="595"/>
                  </a:lnTo>
                  <a:lnTo>
                    <a:pt x="521" y="597"/>
                  </a:lnTo>
                  <a:lnTo>
                    <a:pt x="514" y="597"/>
                  </a:lnTo>
                  <a:lnTo>
                    <a:pt x="512" y="597"/>
                  </a:lnTo>
                  <a:lnTo>
                    <a:pt x="508" y="601"/>
                  </a:lnTo>
                  <a:lnTo>
                    <a:pt x="506" y="607"/>
                  </a:lnTo>
                  <a:lnTo>
                    <a:pt x="502" y="612"/>
                  </a:lnTo>
                  <a:lnTo>
                    <a:pt x="500" y="616"/>
                  </a:lnTo>
                  <a:lnTo>
                    <a:pt x="500" y="618"/>
                  </a:lnTo>
                  <a:lnTo>
                    <a:pt x="502" y="620"/>
                  </a:lnTo>
                  <a:lnTo>
                    <a:pt x="502" y="622"/>
                  </a:lnTo>
                  <a:lnTo>
                    <a:pt x="500" y="622"/>
                  </a:lnTo>
                  <a:lnTo>
                    <a:pt x="498" y="620"/>
                  </a:lnTo>
                  <a:lnTo>
                    <a:pt x="495" y="618"/>
                  </a:lnTo>
                  <a:lnTo>
                    <a:pt x="491" y="622"/>
                  </a:lnTo>
                  <a:lnTo>
                    <a:pt x="487" y="626"/>
                  </a:lnTo>
                  <a:lnTo>
                    <a:pt x="489" y="628"/>
                  </a:lnTo>
                  <a:lnTo>
                    <a:pt x="487" y="631"/>
                  </a:lnTo>
                  <a:lnTo>
                    <a:pt x="485" y="631"/>
                  </a:lnTo>
                  <a:lnTo>
                    <a:pt x="483" y="628"/>
                  </a:lnTo>
                  <a:lnTo>
                    <a:pt x="481" y="631"/>
                  </a:lnTo>
                  <a:lnTo>
                    <a:pt x="472" y="637"/>
                  </a:lnTo>
                  <a:lnTo>
                    <a:pt x="470" y="641"/>
                  </a:lnTo>
                  <a:lnTo>
                    <a:pt x="470" y="643"/>
                  </a:lnTo>
                  <a:lnTo>
                    <a:pt x="468" y="645"/>
                  </a:lnTo>
                  <a:lnTo>
                    <a:pt x="466" y="643"/>
                  </a:lnTo>
                  <a:lnTo>
                    <a:pt x="466" y="639"/>
                  </a:lnTo>
                  <a:lnTo>
                    <a:pt x="460" y="641"/>
                  </a:lnTo>
                  <a:lnTo>
                    <a:pt x="455" y="645"/>
                  </a:lnTo>
                  <a:lnTo>
                    <a:pt x="451" y="647"/>
                  </a:lnTo>
                  <a:lnTo>
                    <a:pt x="451" y="650"/>
                  </a:lnTo>
                  <a:lnTo>
                    <a:pt x="449" y="652"/>
                  </a:lnTo>
                  <a:lnTo>
                    <a:pt x="443" y="652"/>
                  </a:lnTo>
                  <a:lnTo>
                    <a:pt x="436" y="656"/>
                  </a:lnTo>
                  <a:lnTo>
                    <a:pt x="428" y="660"/>
                  </a:lnTo>
                  <a:lnTo>
                    <a:pt x="422" y="664"/>
                  </a:lnTo>
                  <a:lnTo>
                    <a:pt x="420" y="671"/>
                  </a:lnTo>
                  <a:lnTo>
                    <a:pt x="420" y="673"/>
                  </a:lnTo>
                  <a:lnTo>
                    <a:pt x="420" y="675"/>
                  </a:lnTo>
                  <a:lnTo>
                    <a:pt x="420" y="679"/>
                  </a:lnTo>
                  <a:lnTo>
                    <a:pt x="420" y="679"/>
                  </a:lnTo>
                  <a:lnTo>
                    <a:pt x="417" y="675"/>
                  </a:lnTo>
                  <a:lnTo>
                    <a:pt x="415" y="675"/>
                  </a:lnTo>
                  <a:lnTo>
                    <a:pt x="413" y="677"/>
                  </a:lnTo>
                  <a:lnTo>
                    <a:pt x="415" y="681"/>
                  </a:lnTo>
                  <a:lnTo>
                    <a:pt x="413" y="681"/>
                  </a:lnTo>
                  <a:lnTo>
                    <a:pt x="411" y="679"/>
                  </a:lnTo>
                  <a:lnTo>
                    <a:pt x="411" y="675"/>
                  </a:lnTo>
                  <a:lnTo>
                    <a:pt x="411" y="673"/>
                  </a:lnTo>
                  <a:lnTo>
                    <a:pt x="409" y="671"/>
                  </a:lnTo>
                  <a:lnTo>
                    <a:pt x="405" y="671"/>
                  </a:lnTo>
                  <a:lnTo>
                    <a:pt x="403" y="671"/>
                  </a:lnTo>
                  <a:lnTo>
                    <a:pt x="398" y="673"/>
                  </a:lnTo>
                  <a:lnTo>
                    <a:pt x="394" y="673"/>
                  </a:lnTo>
                  <a:lnTo>
                    <a:pt x="390" y="675"/>
                  </a:lnTo>
                  <a:lnTo>
                    <a:pt x="388" y="677"/>
                  </a:lnTo>
                  <a:lnTo>
                    <a:pt x="382" y="679"/>
                  </a:lnTo>
                  <a:lnTo>
                    <a:pt x="377" y="683"/>
                  </a:lnTo>
                  <a:lnTo>
                    <a:pt x="373" y="687"/>
                  </a:lnTo>
                  <a:lnTo>
                    <a:pt x="373" y="690"/>
                  </a:lnTo>
                  <a:lnTo>
                    <a:pt x="373" y="692"/>
                  </a:lnTo>
                  <a:lnTo>
                    <a:pt x="371" y="690"/>
                  </a:lnTo>
                  <a:lnTo>
                    <a:pt x="365" y="692"/>
                  </a:lnTo>
                  <a:lnTo>
                    <a:pt x="363" y="694"/>
                  </a:lnTo>
                  <a:lnTo>
                    <a:pt x="363" y="696"/>
                  </a:lnTo>
                  <a:lnTo>
                    <a:pt x="361" y="698"/>
                  </a:lnTo>
                  <a:lnTo>
                    <a:pt x="358" y="696"/>
                  </a:lnTo>
                  <a:lnTo>
                    <a:pt x="354" y="698"/>
                  </a:lnTo>
                  <a:lnTo>
                    <a:pt x="352" y="700"/>
                  </a:lnTo>
                  <a:lnTo>
                    <a:pt x="352" y="704"/>
                  </a:lnTo>
                  <a:lnTo>
                    <a:pt x="352" y="706"/>
                  </a:lnTo>
                  <a:lnTo>
                    <a:pt x="354" y="704"/>
                  </a:lnTo>
                  <a:lnTo>
                    <a:pt x="356" y="702"/>
                  </a:lnTo>
                  <a:lnTo>
                    <a:pt x="356" y="700"/>
                  </a:lnTo>
                  <a:lnTo>
                    <a:pt x="358" y="698"/>
                  </a:lnTo>
                  <a:lnTo>
                    <a:pt x="361" y="700"/>
                  </a:lnTo>
                  <a:lnTo>
                    <a:pt x="358" y="702"/>
                  </a:lnTo>
                  <a:lnTo>
                    <a:pt x="361" y="704"/>
                  </a:lnTo>
                  <a:lnTo>
                    <a:pt x="363" y="704"/>
                  </a:lnTo>
                  <a:lnTo>
                    <a:pt x="367" y="698"/>
                  </a:lnTo>
                  <a:lnTo>
                    <a:pt x="369" y="696"/>
                  </a:lnTo>
                  <a:lnTo>
                    <a:pt x="369" y="700"/>
                  </a:lnTo>
                  <a:lnTo>
                    <a:pt x="369" y="702"/>
                  </a:lnTo>
                  <a:lnTo>
                    <a:pt x="369" y="704"/>
                  </a:lnTo>
                  <a:lnTo>
                    <a:pt x="373" y="702"/>
                  </a:lnTo>
                  <a:lnTo>
                    <a:pt x="375" y="700"/>
                  </a:lnTo>
                  <a:lnTo>
                    <a:pt x="375" y="702"/>
                  </a:lnTo>
                  <a:lnTo>
                    <a:pt x="377" y="702"/>
                  </a:lnTo>
                  <a:lnTo>
                    <a:pt x="377" y="700"/>
                  </a:lnTo>
                  <a:lnTo>
                    <a:pt x="379" y="698"/>
                  </a:lnTo>
                  <a:lnTo>
                    <a:pt x="384" y="698"/>
                  </a:lnTo>
                  <a:lnTo>
                    <a:pt x="388" y="696"/>
                  </a:lnTo>
                  <a:lnTo>
                    <a:pt x="390" y="692"/>
                  </a:lnTo>
                  <a:lnTo>
                    <a:pt x="390" y="687"/>
                  </a:lnTo>
                  <a:lnTo>
                    <a:pt x="392" y="685"/>
                  </a:lnTo>
                  <a:lnTo>
                    <a:pt x="396" y="683"/>
                  </a:lnTo>
                  <a:lnTo>
                    <a:pt x="398" y="683"/>
                  </a:lnTo>
                  <a:lnTo>
                    <a:pt x="403" y="685"/>
                  </a:lnTo>
                  <a:lnTo>
                    <a:pt x="401" y="687"/>
                  </a:lnTo>
                  <a:lnTo>
                    <a:pt x="398" y="687"/>
                  </a:lnTo>
                  <a:lnTo>
                    <a:pt x="394" y="692"/>
                  </a:lnTo>
                  <a:lnTo>
                    <a:pt x="394" y="694"/>
                  </a:lnTo>
                  <a:lnTo>
                    <a:pt x="396" y="696"/>
                  </a:lnTo>
                  <a:lnTo>
                    <a:pt x="403" y="692"/>
                  </a:lnTo>
                  <a:lnTo>
                    <a:pt x="403" y="690"/>
                  </a:lnTo>
                  <a:lnTo>
                    <a:pt x="405" y="687"/>
                  </a:lnTo>
                  <a:lnTo>
                    <a:pt x="407" y="690"/>
                  </a:lnTo>
                  <a:lnTo>
                    <a:pt x="407" y="687"/>
                  </a:lnTo>
                  <a:lnTo>
                    <a:pt x="409" y="687"/>
                  </a:lnTo>
                  <a:lnTo>
                    <a:pt x="411" y="690"/>
                  </a:lnTo>
                  <a:lnTo>
                    <a:pt x="409" y="692"/>
                  </a:lnTo>
                  <a:lnTo>
                    <a:pt x="411" y="694"/>
                  </a:lnTo>
                  <a:lnTo>
                    <a:pt x="413" y="690"/>
                  </a:lnTo>
                  <a:lnTo>
                    <a:pt x="415" y="690"/>
                  </a:lnTo>
                  <a:lnTo>
                    <a:pt x="420" y="687"/>
                  </a:lnTo>
                  <a:lnTo>
                    <a:pt x="422" y="687"/>
                  </a:lnTo>
                  <a:lnTo>
                    <a:pt x="426" y="681"/>
                  </a:lnTo>
                  <a:lnTo>
                    <a:pt x="430" y="679"/>
                  </a:lnTo>
                  <a:lnTo>
                    <a:pt x="432" y="681"/>
                  </a:lnTo>
                  <a:lnTo>
                    <a:pt x="432" y="683"/>
                  </a:lnTo>
                  <a:lnTo>
                    <a:pt x="430" y="685"/>
                  </a:lnTo>
                  <a:lnTo>
                    <a:pt x="428" y="690"/>
                  </a:lnTo>
                  <a:lnTo>
                    <a:pt x="428" y="692"/>
                  </a:lnTo>
                  <a:lnTo>
                    <a:pt x="430" y="692"/>
                  </a:lnTo>
                  <a:lnTo>
                    <a:pt x="434" y="687"/>
                  </a:lnTo>
                  <a:lnTo>
                    <a:pt x="434" y="681"/>
                  </a:lnTo>
                  <a:lnTo>
                    <a:pt x="436" y="679"/>
                  </a:lnTo>
                  <a:lnTo>
                    <a:pt x="439" y="681"/>
                  </a:lnTo>
                  <a:lnTo>
                    <a:pt x="441" y="681"/>
                  </a:lnTo>
                  <a:lnTo>
                    <a:pt x="443" y="681"/>
                  </a:lnTo>
                  <a:lnTo>
                    <a:pt x="447" y="681"/>
                  </a:lnTo>
                  <a:lnTo>
                    <a:pt x="451" y="677"/>
                  </a:lnTo>
                  <a:lnTo>
                    <a:pt x="451" y="677"/>
                  </a:lnTo>
                  <a:lnTo>
                    <a:pt x="453" y="677"/>
                  </a:lnTo>
                  <a:lnTo>
                    <a:pt x="455" y="673"/>
                  </a:lnTo>
                  <a:lnTo>
                    <a:pt x="457" y="671"/>
                  </a:lnTo>
                  <a:lnTo>
                    <a:pt x="457" y="673"/>
                  </a:lnTo>
                  <a:lnTo>
                    <a:pt x="457" y="675"/>
                  </a:lnTo>
                  <a:lnTo>
                    <a:pt x="457" y="679"/>
                  </a:lnTo>
                  <a:lnTo>
                    <a:pt x="460" y="677"/>
                  </a:lnTo>
                  <a:lnTo>
                    <a:pt x="462" y="675"/>
                  </a:lnTo>
                  <a:lnTo>
                    <a:pt x="462" y="673"/>
                  </a:lnTo>
                  <a:lnTo>
                    <a:pt x="464" y="671"/>
                  </a:lnTo>
                  <a:lnTo>
                    <a:pt x="464" y="669"/>
                  </a:lnTo>
                  <a:lnTo>
                    <a:pt x="457" y="669"/>
                  </a:lnTo>
                  <a:lnTo>
                    <a:pt x="457" y="669"/>
                  </a:lnTo>
                  <a:lnTo>
                    <a:pt x="462" y="666"/>
                  </a:lnTo>
                  <a:lnTo>
                    <a:pt x="468" y="662"/>
                  </a:lnTo>
                  <a:lnTo>
                    <a:pt x="474" y="662"/>
                  </a:lnTo>
                  <a:lnTo>
                    <a:pt x="476" y="662"/>
                  </a:lnTo>
                  <a:lnTo>
                    <a:pt x="476" y="658"/>
                  </a:lnTo>
                  <a:lnTo>
                    <a:pt x="474" y="658"/>
                  </a:lnTo>
                  <a:lnTo>
                    <a:pt x="476" y="658"/>
                  </a:lnTo>
                  <a:lnTo>
                    <a:pt x="481" y="656"/>
                  </a:lnTo>
                  <a:lnTo>
                    <a:pt x="483" y="654"/>
                  </a:lnTo>
                  <a:lnTo>
                    <a:pt x="485" y="656"/>
                  </a:lnTo>
                  <a:lnTo>
                    <a:pt x="485" y="658"/>
                  </a:lnTo>
                  <a:lnTo>
                    <a:pt x="487" y="658"/>
                  </a:lnTo>
                  <a:lnTo>
                    <a:pt x="489" y="656"/>
                  </a:lnTo>
                  <a:lnTo>
                    <a:pt x="489" y="654"/>
                  </a:lnTo>
                  <a:lnTo>
                    <a:pt x="491" y="652"/>
                  </a:lnTo>
                  <a:lnTo>
                    <a:pt x="491" y="650"/>
                  </a:lnTo>
                  <a:lnTo>
                    <a:pt x="493" y="647"/>
                  </a:lnTo>
                  <a:lnTo>
                    <a:pt x="493" y="650"/>
                  </a:lnTo>
                  <a:lnTo>
                    <a:pt x="493" y="652"/>
                  </a:lnTo>
                  <a:lnTo>
                    <a:pt x="495" y="654"/>
                  </a:lnTo>
                  <a:lnTo>
                    <a:pt x="502" y="650"/>
                  </a:lnTo>
                  <a:lnTo>
                    <a:pt x="502" y="647"/>
                  </a:lnTo>
                  <a:lnTo>
                    <a:pt x="506" y="647"/>
                  </a:lnTo>
                  <a:lnTo>
                    <a:pt x="508" y="643"/>
                  </a:lnTo>
                  <a:lnTo>
                    <a:pt x="508" y="643"/>
                  </a:lnTo>
                  <a:lnTo>
                    <a:pt x="510" y="645"/>
                  </a:lnTo>
                  <a:lnTo>
                    <a:pt x="514" y="643"/>
                  </a:lnTo>
                  <a:lnTo>
                    <a:pt x="519" y="639"/>
                  </a:lnTo>
                  <a:lnTo>
                    <a:pt x="519" y="637"/>
                  </a:lnTo>
                  <a:lnTo>
                    <a:pt x="516" y="635"/>
                  </a:lnTo>
                  <a:lnTo>
                    <a:pt x="514" y="637"/>
                  </a:lnTo>
                  <a:lnTo>
                    <a:pt x="514" y="635"/>
                  </a:lnTo>
                  <a:lnTo>
                    <a:pt x="519" y="631"/>
                  </a:lnTo>
                  <a:lnTo>
                    <a:pt x="523" y="631"/>
                  </a:lnTo>
                  <a:lnTo>
                    <a:pt x="525" y="626"/>
                  </a:lnTo>
                  <a:lnTo>
                    <a:pt x="527" y="626"/>
                  </a:lnTo>
                  <a:lnTo>
                    <a:pt x="529" y="628"/>
                  </a:lnTo>
                  <a:lnTo>
                    <a:pt x="533" y="624"/>
                  </a:lnTo>
                  <a:lnTo>
                    <a:pt x="535" y="622"/>
                  </a:lnTo>
                  <a:lnTo>
                    <a:pt x="538" y="620"/>
                  </a:lnTo>
                  <a:lnTo>
                    <a:pt x="540" y="618"/>
                  </a:lnTo>
                  <a:lnTo>
                    <a:pt x="542" y="616"/>
                  </a:lnTo>
                  <a:lnTo>
                    <a:pt x="544" y="616"/>
                  </a:lnTo>
                  <a:lnTo>
                    <a:pt x="546" y="618"/>
                  </a:lnTo>
                  <a:lnTo>
                    <a:pt x="546" y="620"/>
                  </a:lnTo>
                  <a:lnTo>
                    <a:pt x="548" y="616"/>
                  </a:lnTo>
                  <a:lnTo>
                    <a:pt x="550" y="616"/>
                  </a:lnTo>
                  <a:lnTo>
                    <a:pt x="552" y="616"/>
                  </a:lnTo>
                  <a:lnTo>
                    <a:pt x="552" y="614"/>
                  </a:lnTo>
                  <a:lnTo>
                    <a:pt x="557" y="612"/>
                  </a:lnTo>
                  <a:lnTo>
                    <a:pt x="557" y="612"/>
                  </a:lnTo>
                  <a:lnTo>
                    <a:pt x="559" y="612"/>
                  </a:lnTo>
                  <a:lnTo>
                    <a:pt x="563" y="612"/>
                  </a:lnTo>
                  <a:lnTo>
                    <a:pt x="565" y="609"/>
                  </a:lnTo>
                  <a:lnTo>
                    <a:pt x="567" y="609"/>
                  </a:lnTo>
                  <a:lnTo>
                    <a:pt x="567" y="612"/>
                  </a:lnTo>
                  <a:lnTo>
                    <a:pt x="569" y="609"/>
                  </a:lnTo>
                  <a:lnTo>
                    <a:pt x="571" y="609"/>
                  </a:lnTo>
                  <a:lnTo>
                    <a:pt x="571" y="609"/>
                  </a:lnTo>
                  <a:lnTo>
                    <a:pt x="573" y="609"/>
                  </a:lnTo>
                  <a:lnTo>
                    <a:pt x="576" y="603"/>
                  </a:lnTo>
                  <a:lnTo>
                    <a:pt x="573" y="603"/>
                  </a:lnTo>
                  <a:lnTo>
                    <a:pt x="571" y="605"/>
                  </a:lnTo>
                  <a:lnTo>
                    <a:pt x="573" y="601"/>
                  </a:lnTo>
                  <a:lnTo>
                    <a:pt x="578" y="599"/>
                  </a:lnTo>
                  <a:lnTo>
                    <a:pt x="580" y="599"/>
                  </a:lnTo>
                  <a:lnTo>
                    <a:pt x="580" y="599"/>
                  </a:lnTo>
                  <a:lnTo>
                    <a:pt x="582" y="599"/>
                  </a:lnTo>
                  <a:lnTo>
                    <a:pt x="580" y="597"/>
                  </a:lnTo>
                  <a:lnTo>
                    <a:pt x="578" y="595"/>
                  </a:lnTo>
                  <a:lnTo>
                    <a:pt x="580" y="595"/>
                  </a:lnTo>
                  <a:lnTo>
                    <a:pt x="584" y="595"/>
                  </a:lnTo>
                  <a:lnTo>
                    <a:pt x="588" y="591"/>
                  </a:lnTo>
                  <a:lnTo>
                    <a:pt x="592" y="591"/>
                  </a:lnTo>
                  <a:lnTo>
                    <a:pt x="597" y="588"/>
                  </a:lnTo>
                  <a:lnTo>
                    <a:pt x="599" y="588"/>
                  </a:lnTo>
                  <a:lnTo>
                    <a:pt x="603" y="582"/>
                  </a:lnTo>
                  <a:lnTo>
                    <a:pt x="603" y="578"/>
                  </a:lnTo>
                  <a:lnTo>
                    <a:pt x="603" y="576"/>
                  </a:lnTo>
                  <a:lnTo>
                    <a:pt x="601" y="576"/>
                  </a:lnTo>
                  <a:lnTo>
                    <a:pt x="599" y="572"/>
                  </a:lnTo>
                  <a:lnTo>
                    <a:pt x="597" y="569"/>
                  </a:lnTo>
                  <a:lnTo>
                    <a:pt x="592" y="569"/>
                  </a:lnTo>
                  <a:lnTo>
                    <a:pt x="592" y="567"/>
                  </a:lnTo>
                  <a:lnTo>
                    <a:pt x="592" y="563"/>
                  </a:lnTo>
                  <a:lnTo>
                    <a:pt x="599" y="561"/>
                  </a:lnTo>
                  <a:lnTo>
                    <a:pt x="599" y="559"/>
                  </a:lnTo>
                  <a:lnTo>
                    <a:pt x="601" y="559"/>
                  </a:lnTo>
                  <a:lnTo>
                    <a:pt x="603" y="555"/>
                  </a:lnTo>
                  <a:lnTo>
                    <a:pt x="601" y="555"/>
                  </a:lnTo>
                  <a:lnTo>
                    <a:pt x="603" y="553"/>
                  </a:lnTo>
                  <a:lnTo>
                    <a:pt x="607" y="555"/>
                  </a:lnTo>
                  <a:lnTo>
                    <a:pt x="613" y="550"/>
                  </a:lnTo>
                  <a:lnTo>
                    <a:pt x="616" y="555"/>
                  </a:lnTo>
                  <a:lnTo>
                    <a:pt x="622" y="550"/>
                  </a:lnTo>
                  <a:lnTo>
                    <a:pt x="620" y="555"/>
                  </a:lnTo>
                  <a:lnTo>
                    <a:pt x="622" y="557"/>
                  </a:lnTo>
                  <a:lnTo>
                    <a:pt x="624" y="557"/>
                  </a:lnTo>
                  <a:lnTo>
                    <a:pt x="628" y="550"/>
                  </a:lnTo>
                  <a:lnTo>
                    <a:pt x="628" y="550"/>
                  </a:lnTo>
                  <a:lnTo>
                    <a:pt x="626" y="548"/>
                  </a:lnTo>
                  <a:lnTo>
                    <a:pt x="624" y="546"/>
                  </a:lnTo>
                  <a:lnTo>
                    <a:pt x="626" y="546"/>
                  </a:lnTo>
                  <a:lnTo>
                    <a:pt x="630" y="548"/>
                  </a:lnTo>
                  <a:lnTo>
                    <a:pt x="637" y="546"/>
                  </a:lnTo>
                  <a:lnTo>
                    <a:pt x="639" y="540"/>
                  </a:lnTo>
                  <a:lnTo>
                    <a:pt x="637" y="536"/>
                  </a:lnTo>
                  <a:lnTo>
                    <a:pt x="630" y="532"/>
                  </a:lnTo>
                  <a:lnTo>
                    <a:pt x="628" y="532"/>
                  </a:lnTo>
                  <a:lnTo>
                    <a:pt x="626" y="534"/>
                  </a:lnTo>
                  <a:lnTo>
                    <a:pt x="626" y="534"/>
                  </a:lnTo>
                  <a:lnTo>
                    <a:pt x="630" y="532"/>
                  </a:lnTo>
                  <a:lnTo>
                    <a:pt x="635" y="529"/>
                  </a:lnTo>
                  <a:lnTo>
                    <a:pt x="637" y="534"/>
                  </a:lnTo>
                  <a:lnTo>
                    <a:pt x="643" y="532"/>
                  </a:lnTo>
                  <a:lnTo>
                    <a:pt x="647" y="529"/>
                  </a:lnTo>
                  <a:lnTo>
                    <a:pt x="647" y="527"/>
                  </a:lnTo>
                  <a:lnTo>
                    <a:pt x="656" y="521"/>
                  </a:lnTo>
                  <a:lnTo>
                    <a:pt x="660" y="517"/>
                  </a:lnTo>
                  <a:lnTo>
                    <a:pt x="664" y="517"/>
                  </a:lnTo>
                  <a:lnTo>
                    <a:pt x="666" y="515"/>
                  </a:lnTo>
                  <a:lnTo>
                    <a:pt x="666" y="513"/>
                  </a:lnTo>
                  <a:lnTo>
                    <a:pt x="675" y="506"/>
                  </a:lnTo>
                  <a:lnTo>
                    <a:pt x="681" y="506"/>
                  </a:lnTo>
                  <a:lnTo>
                    <a:pt x="689" y="500"/>
                  </a:lnTo>
                  <a:lnTo>
                    <a:pt x="696" y="498"/>
                  </a:lnTo>
                  <a:lnTo>
                    <a:pt x="702" y="489"/>
                  </a:lnTo>
                  <a:lnTo>
                    <a:pt x="700" y="496"/>
                  </a:lnTo>
                  <a:lnTo>
                    <a:pt x="700" y="500"/>
                  </a:lnTo>
                  <a:lnTo>
                    <a:pt x="702" y="500"/>
                  </a:lnTo>
                  <a:lnTo>
                    <a:pt x="706" y="502"/>
                  </a:lnTo>
                  <a:lnTo>
                    <a:pt x="706" y="502"/>
                  </a:lnTo>
                  <a:lnTo>
                    <a:pt x="712" y="498"/>
                  </a:lnTo>
                  <a:lnTo>
                    <a:pt x="717" y="496"/>
                  </a:lnTo>
                  <a:lnTo>
                    <a:pt x="723" y="494"/>
                  </a:lnTo>
                  <a:lnTo>
                    <a:pt x="727" y="491"/>
                  </a:lnTo>
                  <a:lnTo>
                    <a:pt x="725" y="496"/>
                  </a:lnTo>
                  <a:lnTo>
                    <a:pt x="719" y="498"/>
                  </a:lnTo>
                  <a:lnTo>
                    <a:pt x="715" y="498"/>
                  </a:lnTo>
                  <a:lnTo>
                    <a:pt x="706" y="508"/>
                  </a:lnTo>
                  <a:lnTo>
                    <a:pt x="704" y="510"/>
                  </a:lnTo>
                  <a:lnTo>
                    <a:pt x="708" y="517"/>
                  </a:lnTo>
                  <a:lnTo>
                    <a:pt x="710" y="521"/>
                  </a:lnTo>
                  <a:lnTo>
                    <a:pt x="706" y="519"/>
                  </a:lnTo>
                  <a:lnTo>
                    <a:pt x="702" y="519"/>
                  </a:lnTo>
                  <a:lnTo>
                    <a:pt x="702" y="519"/>
                  </a:lnTo>
                  <a:lnTo>
                    <a:pt x="698" y="519"/>
                  </a:lnTo>
                  <a:lnTo>
                    <a:pt x="694" y="517"/>
                  </a:lnTo>
                  <a:lnTo>
                    <a:pt x="694" y="513"/>
                  </a:lnTo>
                  <a:lnTo>
                    <a:pt x="687" y="515"/>
                  </a:lnTo>
                  <a:lnTo>
                    <a:pt x="683" y="515"/>
                  </a:lnTo>
                  <a:lnTo>
                    <a:pt x="677" y="519"/>
                  </a:lnTo>
                  <a:lnTo>
                    <a:pt x="672" y="519"/>
                  </a:lnTo>
                  <a:lnTo>
                    <a:pt x="668" y="523"/>
                  </a:lnTo>
                  <a:lnTo>
                    <a:pt x="668" y="527"/>
                  </a:lnTo>
                  <a:lnTo>
                    <a:pt x="668" y="529"/>
                  </a:lnTo>
                  <a:lnTo>
                    <a:pt x="666" y="534"/>
                  </a:lnTo>
                  <a:lnTo>
                    <a:pt x="662" y="538"/>
                  </a:lnTo>
                  <a:lnTo>
                    <a:pt x="660" y="542"/>
                  </a:lnTo>
                  <a:lnTo>
                    <a:pt x="647" y="553"/>
                  </a:lnTo>
                  <a:lnTo>
                    <a:pt x="645" y="557"/>
                  </a:lnTo>
                  <a:lnTo>
                    <a:pt x="645" y="559"/>
                  </a:lnTo>
                  <a:lnTo>
                    <a:pt x="649" y="565"/>
                  </a:lnTo>
                  <a:lnTo>
                    <a:pt x="651" y="561"/>
                  </a:lnTo>
                  <a:lnTo>
                    <a:pt x="653" y="561"/>
                  </a:lnTo>
                  <a:lnTo>
                    <a:pt x="658" y="559"/>
                  </a:lnTo>
                  <a:lnTo>
                    <a:pt x="660" y="559"/>
                  </a:lnTo>
                  <a:lnTo>
                    <a:pt x="660" y="563"/>
                  </a:lnTo>
                  <a:lnTo>
                    <a:pt x="653" y="567"/>
                  </a:lnTo>
                  <a:lnTo>
                    <a:pt x="649" y="567"/>
                  </a:lnTo>
                  <a:lnTo>
                    <a:pt x="647" y="572"/>
                  </a:lnTo>
                  <a:lnTo>
                    <a:pt x="645" y="569"/>
                  </a:lnTo>
                  <a:lnTo>
                    <a:pt x="641" y="569"/>
                  </a:lnTo>
                  <a:lnTo>
                    <a:pt x="639" y="572"/>
                  </a:lnTo>
                  <a:lnTo>
                    <a:pt x="639" y="574"/>
                  </a:lnTo>
                  <a:lnTo>
                    <a:pt x="635" y="574"/>
                  </a:lnTo>
                  <a:lnTo>
                    <a:pt x="632" y="574"/>
                  </a:lnTo>
                  <a:lnTo>
                    <a:pt x="632" y="580"/>
                  </a:lnTo>
                  <a:lnTo>
                    <a:pt x="639" y="584"/>
                  </a:lnTo>
                  <a:lnTo>
                    <a:pt x="639" y="584"/>
                  </a:lnTo>
                  <a:lnTo>
                    <a:pt x="641" y="582"/>
                  </a:lnTo>
                  <a:lnTo>
                    <a:pt x="643" y="584"/>
                  </a:lnTo>
                  <a:lnTo>
                    <a:pt x="645" y="580"/>
                  </a:lnTo>
                  <a:lnTo>
                    <a:pt x="647" y="580"/>
                  </a:lnTo>
                  <a:lnTo>
                    <a:pt x="647" y="582"/>
                  </a:lnTo>
                  <a:lnTo>
                    <a:pt x="649" y="582"/>
                  </a:lnTo>
                  <a:lnTo>
                    <a:pt x="651" y="580"/>
                  </a:lnTo>
                  <a:lnTo>
                    <a:pt x="653" y="578"/>
                  </a:lnTo>
                  <a:lnTo>
                    <a:pt x="658" y="576"/>
                  </a:lnTo>
                  <a:lnTo>
                    <a:pt x="658" y="569"/>
                  </a:lnTo>
                  <a:lnTo>
                    <a:pt x="662" y="567"/>
                  </a:lnTo>
                  <a:lnTo>
                    <a:pt x="662" y="569"/>
                  </a:lnTo>
                  <a:lnTo>
                    <a:pt x="660" y="572"/>
                  </a:lnTo>
                  <a:lnTo>
                    <a:pt x="662" y="574"/>
                  </a:lnTo>
                  <a:lnTo>
                    <a:pt x="666" y="574"/>
                  </a:lnTo>
                  <a:lnTo>
                    <a:pt x="672" y="569"/>
                  </a:lnTo>
                  <a:lnTo>
                    <a:pt x="677" y="569"/>
                  </a:lnTo>
                  <a:lnTo>
                    <a:pt x="677" y="572"/>
                  </a:lnTo>
                  <a:lnTo>
                    <a:pt x="681" y="569"/>
                  </a:lnTo>
                  <a:lnTo>
                    <a:pt x="681" y="563"/>
                  </a:lnTo>
                  <a:lnTo>
                    <a:pt x="685" y="559"/>
                  </a:lnTo>
                  <a:lnTo>
                    <a:pt x="687" y="559"/>
                  </a:lnTo>
                  <a:lnTo>
                    <a:pt x="683" y="565"/>
                  </a:lnTo>
                  <a:lnTo>
                    <a:pt x="683" y="567"/>
                  </a:lnTo>
                  <a:lnTo>
                    <a:pt x="685" y="567"/>
                  </a:lnTo>
                  <a:lnTo>
                    <a:pt x="689" y="561"/>
                  </a:lnTo>
                  <a:lnTo>
                    <a:pt x="694" y="555"/>
                  </a:lnTo>
                  <a:lnTo>
                    <a:pt x="696" y="553"/>
                  </a:lnTo>
                  <a:lnTo>
                    <a:pt x="696" y="555"/>
                  </a:lnTo>
                  <a:lnTo>
                    <a:pt x="694" y="561"/>
                  </a:lnTo>
                  <a:lnTo>
                    <a:pt x="694" y="561"/>
                  </a:lnTo>
                  <a:lnTo>
                    <a:pt x="698" y="557"/>
                  </a:lnTo>
                  <a:lnTo>
                    <a:pt x="700" y="559"/>
                  </a:lnTo>
                  <a:lnTo>
                    <a:pt x="700" y="561"/>
                  </a:lnTo>
                  <a:lnTo>
                    <a:pt x="704" y="563"/>
                  </a:lnTo>
                  <a:lnTo>
                    <a:pt x="704" y="563"/>
                  </a:lnTo>
                  <a:lnTo>
                    <a:pt x="708" y="561"/>
                  </a:lnTo>
                  <a:lnTo>
                    <a:pt x="710" y="557"/>
                  </a:lnTo>
                  <a:lnTo>
                    <a:pt x="715" y="557"/>
                  </a:lnTo>
                  <a:lnTo>
                    <a:pt x="719" y="555"/>
                  </a:lnTo>
                  <a:lnTo>
                    <a:pt x="717" y="553"/>
                  </a:lnTo>
                  <a:lnTo>
                    <a:pt x="717" y="548"/>
                  </a:lnTo>
                  <a:lnTo>
                    <a:pt x="725" y="546"/>
                  </a:lnTo>
                  <a:lnTo>
                    <a:pt x="725" y="544"/>
                  </a:lnTo>
                  <a:lnTo>
                    <a:pt x="725" y="540"/>
                  </a:lnTo>
                  <a:lnTo>
                    <a:pt x="723" y="540"/>
                  </a:lnTo>
                  <a:lnTo>
                    <a:pt x="721" y="538"/>
                  </a:lnTo>
                  <a:lnTo>
                    <a:pt x="715" y="538"/>
                  </a:lnTo>
                  <a:lnTo>
                    <a:pt x="717" y="536"/>
                  </a:lnTo>
                  <a:lnTo>
                    <a:pt x="721" y="536"/>
                  </a:lnTo>
                  <a:lnTo>
                    <a:pt x="723" y="536"/>
                  </a:lnTo>
                  <a:lnTo>
                    <a:pt x="725" y="534"/>
                  </a:lnTo>
                  <a:lnTo>
                    <a:pt x="725" y="532"/>
                  </a:lnTo>
                  <a:lnTo>
                    <a:pt x="721" y="532"/>
                  </a:lnTo>
                  <a:lnTo>
                    <a:pt x="719" y="529"/>
                  </a:lnTo>
                  <a:lnTo>
                    <a:pt x="717" y="525"/>
                  </a:lnTo>
                  <a:lnTo>
                    <a:pt x="723" y="525"/>
                  </a:lnTo>
                  <a:lnTo>
                    <a:pt x="725" y="523"/>
                  </a:lnTo>
                  <a:lnTo>
                    <a:pt x="727" y="525"/>
                  </a:lnTo>
                  <a:lnTo>
                    <a:pt x="727" y="523"/>
                  </a:lnTo>
                  <a:lnTo>
                    <a:pt x="725" y="519"/>
                  </a:lnTo>
                  <a:lnTo>
                    <a:pt x="731" y="517"/>
                  </a:lnTo>
                  <a:lnTo>
                    <a:pt x="736" y="519"/>
                  </a:lnTo>
                  <a:lnTo>
                    <a:pt x="740" y="519"/>
                  </a:lnTo>
                  <a:lnTo>
                    <a:pt x="744" y="519"/>
                  </a:lnTo>
                  <a:lnTo>
                    <a:pt x="736" y="523"/>
                  </a:lnTo>
                  <a:lnTo>
                    <a:pt x="738" y="525"/>
                  </a:lnTo>
                  <a:lnTo>
                    <a:pt x="738" y="534"/>
                  </a:lnTo>
                  <a:lnTo>
                    <a:pt x="740" y="532"/>
                  </a:lnTo>
                  <a:lnTo>
                    <a:pt x="742" y="525"/>
                  </a:lnTo>
                  <a:lnTo>
                    <a:pt x="746" y="523"/>
                  </a:lnTo>
                  <a:lnTo>
                    <a:pt x="748" y="523"/>
                  </a:lnTo>
                  <a:lnTo>
                    <a:pt x="746" y="525"/>
                  </a:lnTo>
                  <a:lnTo>
                    <a:pt x="744" y="527"/>
                  </a:lnTo>
                  <a:lnTo>
                    <a:pt x="744" y="532"/>
                  </a:lnTo>
                  <a:lnTo>
                    <a:pt x="750" y="527"/>
                  </a:lnTo>
                  <a:lnTo>
                    <a:pt x="750" y="525"/>
                  </a:lnTo>
                  <a:lnTo>
                    <a:pt x="753" y="527"/>
                  </a:lnTo>
                  <a:lnTo>
                    <a:pt x="757" y="525"/>
                  </a:lnTo>
                  <a:lnTo>
                    <a:pt x="759" y="525"/>
                  </a:lnTo>
                  <a:lnTo>
                    <a:pt x="763" y="521"/>
                  </a:lnTo>
                  <a:lnTo>
                    <a:pt x="767" y="521"/>
                  </a:lnTo>
                  <a:lnTo>
                    <a:pt x="772" y="521"/>
                  </a:lnTo>
                  <a:lnTo>
                    <a:pt x="769" y="523"/>
                  </a:lnTo>
                  <a:lnTo>
                    <a:pt x="765" y="523"/>
                  </a:lnTo>
                  <a:lnTo>
                    <a:pt x="761" y="527"/>
                  </a:lnTo>
                  <a:lnTo>
                    <a:pt x="759" y="527"/>
                  </a:lnTo>
                  <a:lnTo>
                    <a:pt x="757" y="532"/>
                  </a:lnTo>
                  <a:lnTo>
                    <a:pt x="759" y="534"/>
                  </a:lnTo>
                  <a:lnTo>
                    <a:pt x="765" y="534"/>
                  </a:lnTo>
                  <a:lnTo>
                    <a:pt x="769" y="538"/>
                  </a:lnTo>
                  <a:lnTo>
                    <a:pt x="767" y="538"/>
                  </a:lnTo>
                  <a:lnTo>
                    <a:pt x="763" y="536"/>
                  </a:lnTo>
                  <a:lnTo>
                    <a:pt x="759" y="536"/>
                  </a:lnTo>
                  <a:lnTo>
                    <a:pt x="755" y="536"/>
                  </a:lnTo>
                  <a:lnTo>
                    <a:pt x="755" y="540"/>
                  </a:lnTo>
                  <a:lnTo>
                    <a:pt x="757" y="540"/>
                  </a:lnTo>
                  <a:lnTo>
                    <a:pt x="761" y="538"/>
                  </a:lnTo>
                  <a:lnTo>
                    <a:pt x="763" y="542"/>
                  </a:lnTo>
                  <a:lnTo>
                    <a:pt x="763" y="542"/>
                  </a:lnTo>
                  <a:lnTo>
                    <a:pt x="759" y="542"/>
                  </a:lnTo>
                  <a:lnTo>
                    <a:pt x="759" y="544"/>
                  </a:lnTo>
                  <a:lnTo>
                    <a:pt x="763" y="546"/>
                  </a:lnTo>
                  <a:lnTo>
                    <a:pt x="765" y="548"/>
                  </a:lnTo>
                  <a:lnTo>
                    <a:pt x="763" y="550"/>
                  </a:lnTo>
                  <a:lnTo>
                    <a:pt x="759" y="550"/>
                  </a:lnTo>
                  <a:lnTo>
                    <a:pt x="759" y="553"/>
                  </a:lnTo>
                  <a:lnTo>
                    <a:pt x="763" y="553"/>
                  </a:lnTo>
                  <a:lnTo>
                    <a:pt x="767" y="553"/>
                  </a:lnTo>
                  <a:lnTo>
                    <a:pt x="772" y="555"/>
                  </a:lnTo>
                  <a:lnTo>
                    <a:pt x="776" y="557"/>
                  </a:lnTo>
                  <a:lnTo>
                    <a:pt x="780" y="555"/>
                  </a:lnTo>
                  <a:lnTo>
                    <a:pt x="782" y="557"/>
                  </a:lnTo>
                  <a:lnTo>
                    <a:pt x="782" y="559"/>
                  </a:lnTo>
                  <a:lnTo>
                    <a:pt x="780" y="561"/>
                  </a:lnTo>
                  <a:lnTo>
                    <a:pt x="780" y="563"/>
                  </a:lnTo>
                  <a:lnTo>
                    <a:pt x="782" y="563"/>
                  </a:lnTo>
                  <a:lnTo>
                    <a:pt x="782" y="565"/>
                  </a:lnTo>
                  <a:lnTo>
                    <a:pt x="786" y="567"/>
                  </a:lnTo>
                  <a:lnTo>
                    <a:pt x="788" y="563"/>
                  </a:lnTo>
                  <a:lnTo>
                    <a:pt x="786" y="561"/>
                  </a:lnTo>
                  <a:lnTo>
                    <a:pt x="788" y="559"/>
                  </a:lnTo>
                  <a:lnTo>
                    <a:pt x="793" y="559"/>
                  </a:lnTo>
                  <a:lnTo>
                    <a:pt x="790" y="563"/>
                  </a:lnTo>
                  <a:lnTo>
                    <a:pt x="790" y="565"/>
                  </a:lnTo>
                  <a:lnTo>
                    <a:pt x="786" y="569"/>
                  </a:lnTo>
                  <a:lnTo>
                    <a:pt x="788" y="574"/>
                  </a:lnTo>
                  <a:lnTo>
                    <a:pt x="788" y="576"/>
                  </a:lnTo>
                  <a:lnTo>
                    <a:pt x="786" y="574"/>
                  </a:lnTo>
                  <a:lnTo>
                    <a:pt x="782" y="576"/>
                  </a:lnTo>
                  <a:lnTo>
                    <a:pt x="784" y="578"/>
                  </a:lnTo>
                  <a:lnTo>
                    <a:pt x="795" y="580"/>
                  </a:lnTo>
                  <a:lnTo>
                    <a:pt x="797" y="578"/>
                  </a:lnTo>
                  <a:lnTo>
                    <a:pt x="799" y="578"/>
                  </a:lnTo>
                  <a:lnTo>
                    <a:pt x="803" y="578"/>
                  </a:lnTo>
                  <a:lnTo>
                    <a:pt x="809" y="578"/>
                  </a:lnTo>
                  <a:lnTo>
                    <a:pt x="814" y="578"/>
                  </a:lnTo>
                  <a:lnTo>
                    <a:pt x="816" y="578"/>
                  </a:lnTo>
                  <a:lnTo>
                    <a:pt x="816" y="582"/>
                  </a:lnTo>
                  <a:lnTo>
                    <a:pt x="818" y="582"/>
                  </a:lnTo>
                  <a:lnTo>
                    <a:pt x="820" y="584"/>
                  </a:lnTo>
                  <a:lnTo>
                    <a:pt x="822" y="586"/>
                  </a:lnTo>
                  <a:lnTo>
                    <a:pt x="824" y="591"/>
                  </a:lnTo>
                  <a:lnTo>
                    <a:pt x="826" y="591"/>
                  </a:lnTo>
                  <a:lnTo>
                    <a:pt x="833" y="586"/>
                  </a:lnTo>
                  <a:lnTo>
                    <a:pt x="835" y="586"/>
                  </a:lnTo>
                  <a:lnTo>
                    <a:pt x="835" y="586"/>
                  </a:lnTo>
                  <a:lnTo>
                    <a:pt x="835" y="591"/>
                  </a:lnTo>
                  <a:lnTo>
                    <a:pt x="833" y="593"/>
                  </a:lnTo>
                  <a:lnTo>
                    <a:pt x="828" y="593"/>
                  </a:lnTo>
                  <a:lnTo>
                    <a:pt x="831" y="595"/>
                  </a:lnTo>
                  <a:lnTo>
                    <a:pt x="835" y="597"/>
                  </a:lnTo>
                  <a:lnTo>
                    <a:pt x="837" y="599"/>
                  </a:lnTo>
                  <a:lnTo>
                    <a:pt x="839" y="601"/>
                  </a:lnTo>
                  <a:lnTo>
                    <a:pt x="845" y="603"/>
                  </a:lnTo>
                  <a:lnTo>
                    <a:pt x="852" y="603"/>
                  </a:lnTo>
                  <a:lnTo>
                    <a:pt x="856" y="601"/>
                  </a:lnTo>
                  <a:lnTo>
                    <a:pt x="856" y="603"/>
                  </a:lnTo>
                  <a:lnTo>
                    <a:pt x="858" y="599"/>
                  </a:lnTo>
                  <a:lnTo>
                    <a:pt x="864" y="597"/>
                  </a:lnTo>
                  <a:lnTo>
                    <a:pt x="866" y="597"/>
                  </a:lnTo>
                  <a:lnTo>
                    <a:pt x="864" y="599"/>
                  </a:lnTo>
                  <a:lnTo>
                    <a:pt x="860" y="601"/>
                  </a:lnTo>
                  <a:lnTo>
                    <a:pt x="860" y="609"/>
                  </a:lnTo>
                  <a:lnTo>
                    <a:pt x="858" y="614"/>
                  </a:lnTo>
                  <a:lnTo>
                    <a:pt x="856" y="614"/>
                  </a:lnTo>
                  <a:lnTo>
                    <a:pt x="852" y="612"/>
                  </a:lnTo>
                  <a:lnTo>
                    <a:pt x="849" y="612"/>
                  </a:lnTo>
                  <a:lnTo>
                    <a:pt x="852" y="616"/>
                  </a:lnTo>
                  <a:lnTo>
                    <a:pt x="854" y="620"/>
                  </a:lnTo>
                  <a:lnTo>
                    <a:pt x="856" y="622"/>
                  </a:lnTo>
                  <a:lnTo>
                    <a:pt x="860" y="620"/>
                  </a:lnTo>
                  <a:lnTo>
                    <a:pt x="862" y="622"/>
                  </a:lnTo>
                  <a:lnTo>
                    <a:pt x="860" y="624"/>
                  </a:lnTo>
                  <a:lnTo>
                    <a:pt x="858" y="624"/>
                  </a:lnTo>
                  <a:lnTo>
                    <a:pt x="858" y="626"/>
                  </a:lnTo>
                  <a:lnTo>
                    <a:pt x="864" y="633"/>
                  </a:lnTo>
                  <a:lnTo>
                    <a:pt x="866" y="631"/>
                  </a:lnTo>
                  <a:lnTo>
                    <a:pt x="871" y="631"/>
                  </a:lnTo>
                  <a:lnTo>
                    <a:pt x="873" y="626"/>
                  </a:lnTo>
                  <a:lnTo>
                    <a:pt x="877" y="618"/>
                  </a:lnTo>
                  <a:lnTo>
                    <a:pt x="875" y="626"/>
                  </a:lnTo>
                  <a:lnTo>
                    <a:pt x="875" y="631"/>
                  </a:lnTo>
                  <a:lnTo>
                    <a:pt x="873" y="633"/>
                  </a:lnTo>
                  <a:lnTo>
                    <a:pt x="871" y="635"/>
                  </a:lnTo>
                  <a:lnTo>
                    <a:pt x="868" y="637"/>
                  </a:lnTo>
                  <a:lnTo>
                    <a:pt x="868" y="639"/>
                  </a:lnTo>
                  <a:lnTo>
                    <a:pt x="873" y="641"/>
                  </a:lnTo>
                  <a:lnTo>
                    <a:pt x="871" y="643"/>
                  </a:lnTo>
                  <a:lnTo>
                    <a:pt x="871" y="652"/>
                  </a:lnTo>
                  <a:lnTo>
                    <a:pt x="873" y="654"/>
                  </a:lnTo>
                  <a:lnTo>
                    <a:pt x="875" y="656"/>
                  </a:lnTo>
                  <a:lnTo>
                    <a:pt x="875" y="658"/>
                  </a:lnTo>
                  <a:lnTo>
                    <a:pt x="875" y="662"/>
                  </a:lnTo>
                  <a:lnTo>
                    <a:pt x="881" y="669"/>
                  </a:lnTo>
                  <a:lnTo>
                    <a:pt x="883" y="669"/>
                  </a:lnTo>
                  <a:lnTo>
                    <a:pt x="883" y="671"/>
                  </a:lnTo>
                  <a:lnTo>
                    <a:pt x="885" y="671"/>
                  </a:lnTo>
                  <a:lnTo>
                    <a:pt x="887" y="673"/>
                  </a:lnTo>
                  <a:lnTo>
                    <a:pt x="892" y="671"/>
                  </a:lnTo>
                  <a:lnTo>
                    <a:pt x="890" y="671"/>
                  </a:lnTo>
                  <a:lnTo>
                    <a:pt x="892" y="669"/>
                  </a:lnTo>
                  <a:lnTo>
                    <a:pt x="892" y="671"/>
                  </a:lnTo>
                  <a:lnTo>
                    <a:pt x="894" y="671"/>
                  </a:lnTo>
                  <a:lnTo>
                    <a:pt x="896" y="666"/>
                  </a:lnTo>
                  <a:lnTo>
                    <a:pt x="894" y="662"/>
                  </a:lnTo>
                  <a:lnTo>
                    <a:pt x="892" y="662"/>
                  </a:lnTo>
                  <a:lnTo>
                    <a:pt x="890" y="662"/>
                  </a:lnTo>
                  <a:lnTo>
                    <a:pt x="890" y="662"/>
                  </a:lnTo>
                  <a:lnTo>
                    <a:pt x="892" y="658"/>
                  </a:lnTo>
                  <a:lnTo>
                    <a:pt x="892" y="656"/>
                  </a:lnTo>
                  <a:lnTo>
                    <a:pt x="890" y="652"/>
                  </a:lnTo>
                  <a:lnTo>
                    <a:pt x="887" y="652"/>
                  </a:lnTo>
                  <a:lnTo>
                    <a:pt x="887" y="650"/>
                  </a:lnTo>
                  <a:lnTo>
                    <a:pt x="890" y="647"/>
                  </a:lnTo>
                  <a:lnTo>
                    <a:pt x="890" y="643"/>
                  </a:lnTo>
                  <a:lnTo>
                    <a:pt x="892" y="643"/>
                  </a:lnTo>
                  <a:lnTo>
                    <a:pt x="892" y="647"/>
                  </a:lnTo>
                  <a:lnTo>
                    <a:pt x="894" y="650"/>
                  </a:lnTo>
                  <a:lnTo>
                    <a:pt x="896" y="645"/>
                  </a:lnTo>
                  <a:lnTo>
                    <a:pt x="896" y="647"/>
                  </a:lnTo>
                  <a:lnTo>
                    <a:pt x="898" y="652"/>
                  </a:lnTo>
                  <a:lnTo>
                    <a:pt x="896" y="656"/>
                  </a:lnTo>
                  <a:lnTo>
                    <a:pt x="898" y="658"/>
                  </a:lnTo>
                  <a:lnTo>
                    <a:pt x="900" y="658"/>
                  </a:lnTo>
                  <a:lnTo>
                    <a:pt x="902" y="656"/>
                  </a:lnTo>
                  <a:lnTo>
                    <a:pt x="904" y="656"/>
                  </a:lnTo>
                  <a:lnTo>
                    <a:pt x="904" y="658"/>
                  </a:lnTo>
                  <a:lnTo>
                    <a:pt x="900" y="660"/>
                  </a:lnTo>
                  <a:lnTo>
                    <a:pt x="900" y="664"/>
                  </a:lnTo>
                  <a:lnTo>
                    <a:pt x="902" y="666"/>
                  </a:lnTo>
                  <a:lnTo>
                    <a:pt x="900" y="671"/>
                  </a:lnTo>
                  <a:lnTo>
                    <a:pt x="902" y="673"/>
                  </a:lnTo>
                  <a:lnTo>
                    <a:pt x="906" y="675"/>
                  </a:lnTo>
                  <a:lnTo>
                    <a:pt x="906" y="673"/>
                  </a:lnTo>
                  <a:lnTo>
                    <a:pt x="909" y="671"/>
                  </a:lnTo>
                  <a:lnTo>
                    <a:pt x="909" y="673"/>
                  </a:lnTo>
                  <a:lnTo>
                    <a:pt x="909" y="675"/>
                  </a:lnTo>
                  <a:lnTo>
                    <a:pt x="909" y="679"/>
                  </a:lnTo>
                  <a:lnTo>
                    <a:pt x="911" y="681"/>
                  </a:lnTo>
                  <a:lnTo>
                    <a:pt x="915" y="675"/>
                  </a:lnTo>
                  <a:lnTo>
                    <a:pt x="915" y="669"/>
                  </a:lnTo>
                  <a:lnTo>
                    <a:pt x="917" y="666"/>
                  </a:lnTo>
                  <a:lnTo>
                    <a:pt x="917" y="656"/>
                  </a:lnTo>
                  <a:lnTo>
                    <a:pt x="921" y="647"/>
                  </a:lnTo>
                  <a:lnTo>
                    <a:pt x="921" y="639"/>
                  </a:lnTo>
                  <a:lnTo>
                    <a:pt x="919" y="635"/>
                  </a:lnTo>
                  <a:lnTo>
                    <a:pt x="919" y="631"/>
                  </a:lnTo>
                  <a:lnTo>
                    <a:pt x="919" y="631"/>
                  </a:lnTo>
                  <a:lnTo>
                    <a:pt x="919" y="631"/>
                  </a:lnTo>
                  <a:lnTo>
                    <a:pt x="921" y="637"/>
                  </a:lnTo>
                  <a:lnTo>
                    <a:pt x="923" y="637"/>
                  </a:lnTo>
                  <a:lnTo>
                    <a:pt x="925" y="633"/>
                  </a:lnTo>
                  <a:lnTo>
                    <a:pt x="930" y="628"/>
                  </a:lnTo>
                  <a:lnTo>
                    <a:pt x="927" y="635"/>
                  </a:lnTo>
                  <a:lnTo>
                    <a:pt x="925" y="641"/>
                  </a:lnTo>
                  <a:lnTo>
                    <a:pt x="927" y="647"/>
                  </a:lnTo>
                  <a:lnTo>
                    <a:pt x="923" y="654"/>
                  </a:lnTo>
                  <a:lnTo>
                    <a:pt x="923" y="660"/>
                  </a:lnTo>
                  <a:lnTo>
                    <a:pt x="923" y="662"/>
                  </a:lnTo>
                  <a:lnTo>
                    <a:pt x="921" y="664"/>
                  </a:lnTo>
                  <a:lnTo>
                    <a:pt x="921" y="671"/>
                  </a:lnTo>
                  <a:lnTo>
                    <a:pt x="921" y="673"/>
                  </a:lnTo>
                  <a:lnTo>
                    <a:pt x="923" y="677"/>
                  </a:lnTo>
                  <a:lnTo>
                    <a:pt x="925" y="681"/>
                  </a:lnTo>
                  <a:lnTo>
                    <a:pt x="927" y="685"/>
                  </a:lnTo>
                  <a:lnTo>
                    <a:pt x="930" y="685"/>
                  </a:lnTo>
                  <a:lnTo>
                    <a:pt x="930" y="690"/>
                  </a:lnTo>
                  <a:lnTo>
                    <a:pt x="932" y="692"/>
                  </a:lnTo>
                  <a:lnTo>
                    <a:pt x="934" y="690"/>
                  </a:lnTo>
                  <a:lnTo>
                    <a:pt x="936" y="692"/>
                  </a:lnTo>
                  <a:lnTo>
                    <a:pt x="940" y="690"/>
                  </a:lnTo>
                  <a:lnTo>
                    <a:pt x="944" y="690"/>
                  </a:lnTo>
                  <a:lnTo>
                    <a:pt x="944" y="692"/>
                  </a:lnTo>
                  <a:lnTo>
                    <a:pt x="938" y="694"/>
                  </a:lnTo>
                  <a:lnTo>
                    <a:pt x="936" y="696"/>
                  </a:lnTo>
                  <a:lnTo>
                    <a:pt x="936" y="698"/>
                  </a:lnTo>
                  <a:lnTo>
                    <a:pt x="940" y="698"/>
                  </a:lnTo>
                  <a:lnTo>
                    <a:pt x="938" y="700"/>
                  </a:lnTo>
                  <a:lnTo>
                    <a:pt x="934" y="700"/>
                  </a:lnTo>
                  <a:lnTo>
                    <a:pt x="936" y="702"/>
                  </a:lnTo>
                  <a:lnTo>
                    <a:pt x="938" y="709"/>
                  </a:lnTo>
                  <a:lnTo>
                    <a:pt x="938" y="711"/>
                  </a:lnTo>
                  <a:lnTo>
                    <a:pt x="936" y="713"/>
                  </a:lnTo>
                  <a:lnTo>
                    <a:pt x="934" y="711"/>
                  </a:lnTo>
                  <a:lnTo>
                    <a:pt x="932" y="706"/>
                  </a:lnTo>
                  <a:lnTo>
                    <a:pt x="930" y="709"/>
                  </a:lnTo>
                  <a:lnTo>
                    <a:pt x="932" y="711"/>
                  </a:lnTo>
                  <a:lnTo>
                    <a:pt x="930" y="713"/>
                  </a:lnTo>
                  <a:lnTo>
                    <a:pt x="930" y="717"/>
                  </a:lnTo>
                  <a:lnTo>
                    <a:pt x="932" y="719"/>
                  </a:lnTo>
                  <a:lnTo>
                    <a:pt x="930" y="721"/>
                  </a:lnTo>
                  <a:lnTo>
                    <a:pt x="927" y="721"/>
                  </a:lnTo>
                  <a:lnTo>
                    <a:pt x="925" y="725"/>
                  </a:lnTo>
                  <a:lnTo>
                    <a:pt x="925" y="725"/>
                  </a:lnTo>
                  <a:lnTo>
                    <a:pt x="927" y="728"/>
                  </a:lnTo>
                  <a:lnTo>
                    <a:pt x="930" y="725"/>
                  </a:lnTo>
                  <a:lnTo>
                    <a:pt x="932" y="730"/>
                  </a:lnTo>
                  <a:lnTo>
                    <a:pt x="934" y="732"/>
                  </a:lnTo>
                  <a:lnTo>
                    <a:pt x="936" y="732"/>
                  </a:lnTo>
                  <a:lnTo>
                    <a:pt x="938" y="734"/>
                  </a:lnTo>
                  <a:lnTo>
                    <a:pt x="938" y="734"/>
                  </a:lnTo>
                  <a:lnTo>
                    <a:pt x="936" y="734"/>
                  </a:lnTo>
                  <a:lnTo>
                    <a:pt x="934" y="736"/>
                  </a:lnTo>
                  <a:lnTo>
                    <a:pt x="934" y="738"/>
                  </a:lnTo>
                  <a:lnTo>
                    <a:pt x="938" y="740"/>
                  </a:lnTo>
                  <a:lnTo>
                    <a:pt x="938" y="742"/>
                  </a:lnTo>
                  <a:lnTo>
                    <a:pt x="942" y="747"/>
                  </a:lnTo>
                  <a:lnTo>
                    <a:pt x="944" y="747"/>
                  </a:lnTo>
                  <a:lnTo>
                    <a:pt x="942" y="747"/>
                  </a:lnTo>
                  <a:lnTo>
                    <a:pt x="940" y="747"/>
                  </a:lnTo>
                  <a:lnTo>
                    <a:pt x="936" y="751"/>
                  </a:lnTo>
                  <a:lnTo>
                    <a:pt x="938" y="755"/>
                  </a:lnTo>
                  <a:lnTo>
                    <a:pt x="940" y="761"/>
                  </a:lnTo>
                  <a:lnTo>
                    <a:pt x="944" y="763"/>
                  </a:lnTo>
                  <a:lnTo>
                    <a:pt x="949" y="763"/>
                  </a:lnTo>
                  <a:lnTo>
                    <a:pt x="951" y="763"/>
                  </a:lnTo>
                  <a:lnTo>
                    <a:pt x="946" y="765"/>
                  </a:lnTo>
                  <a:lnTo>
                    <a:pt x="942" y="765"/>
                  </a:lnTo>
                  <a:lnTo>
                    <a:pt x="938" y="765"/>
                  </a:lnTo>
                  <a:lnTo>
                    <a:pt x="936" y="770"/>
                  </a:lnTo>
                  <a:lnTo>
                    <a:pt x="930" y="776"/>
                  </a:lnTo>
                  <a:lnTo>
                    <a:pt x="925" y="780"/>
                  </a:lnTo>
                  <a:lnTo>
                    <a:pt x="925" y="784"/>
                  </a:lnTo>
                  <a:lnTo>
                    <a:pt x="927" y="789"/>
                  </a:lnTo>
                  <a:lnTo>
                    <a:pt x="932" y="784"/>
                  </a:lnTo>
                  <a:lnTo>
                    <a:pt x="934" y="778"/>
                  </a:lnTo>
                  <a:lnTo>
                    <a:pt x="934" y="778"/>
                  </a:lnTo>
                  <a:lnTo>
                    <a:pt x="938" y="776"/>
                  </a:lnTo>
                  <a:lnTo>
                    <a:pt x="942" y="772"/>
                  </a:lnTo>
                  <a:lnTo>
                    <a:pt x="942" y="774"/>
                  </a:lnTo>
                  <a:lnTo>
                    <a:pt x="946" y="774"/>
                  </a:lnTo>
                  <a:lnTo>
                    <a:pt x="951" y="772"/>
                  </a:lnTo>
                  <a:lnTo>
                    <a:pt x="949" y="776"/>
                  </a:lnTo>
                  <a:lnTo>
                    <a:pt x="949" y="778"/>
                  </a:lnTo>
                  <a:lnTo>
                    <a:pt x="953" y="778"/>
                  </a:lnTo>
                  <a:lnTo>
                    <a:pt x="953" y="780"/>
                  </a:lnTo>
                  <a:lnTo>
                    <a:pt x="949" y="782"/>
                  </a:lnTo>
                  <a:lnTo>
                    <a:pt x="949" y="787"/>
                  </a:lnTo>
                  <a:lnTo>
                    <a:pt x="951" y="789"/>
                  </a:lnTo>
                  <a:lnTo>
                    <a:pt x="946" y="793"/>
                  </a:lnTo>
                  <a:lnTo>
                    <a:pt x="946" y="797"/>
                  </a:lnTo>
                  <a:lnTo>
                    <a:pt x="946" y="799"/>
                  </a:lnTo>
                  <a:lnTo>
                    <a:pt x="949" y="801"/>
                  </a:lnTo>
                  <a:lnTo>
                    <a:pt x="944" y="799"/>
                  </a:lnTo>
                  <a:lnTo>
                    <a:pt x="942" y="801"/>
                  </a:lnTo>
                  <a:lnTo>
                    <a:pt x="938" y="803"/>
                  </a:lnTo>
                  <a:lnTo>
                    <a:pt x="938" y="806"/>
                  </a:lnTo>
                  <a:lnTo>
                    <a:pt x="942" y="806"/>
                  </a:lnTo>
                  <a:lnTo>
                    <a:pt x="944" y="806"/>
                  </a:lnTo>
                  <a:lnTo>
                    <a:pt x="949" y="806"/>
                  </a:lnTo>
                  <a:lnTo>
                    <a:pt x="949" y="806"/>
                  </a:lnTo>
                  <a:lnTo>
                    <a:pt x="944" y="808"/>
                  </a:lnTo>
                  <a:lnTo>
                    <a:pt x="942" y="808"/>
                  </a:lnTo>
                  <a:lnTo>
                    <a:pt x="940" y="808"/>
                  </a:lnTo>
                  <a:lnTo>
                    <a:pt x="938" y="810"/>
                  </a:lnTo>
                  <a:lnTo>
                    <a:pt x="938" y="814"/>
                  </a:lnTo>
                  <a:lnTo>
                    <a:pt x="938" y="818"/>
                  </a:lnTo>
                  <a:lnTo>
                    <a:pt x="942" y="818"/>
                  </a:lnTo>
                  <a:lnTo>
                    <a:pt x="942" y="814"/>
                  </a:lnTo>
                  <a:lnTo>
                    <a:pt x="944" y="814"/>
                  </a:lnTo>
                  <a:lnTo>
                    <a:pt x="949" y="814"/>
                  </a:lnTo>
                  <a:lnTo>
                    <a:pt x="953" y="808"/>
                  </a:lnTo>
                  <a:lnTo>
                    <a:pt x="957" y="801"/>
                  </a:lnTo>
                  <a:lnTo>
                    <a:pt x="959" y="793"/>
                  </a:lnTo>
                  <a:lnTo>
                    <a:pt x="963" y="784"/>
                  </a:lnTo>
                  <a:lnTo>
                    <a:pt x="965" y="782"/>
                  </a:lnTo>
                  <a:lnTo>
                    <a:pt x="965" y="782"/>
                  </a:lnTo>
                  <a:lnTo>
                    <a:pt x="965" y="782"/>
                  </a:lnTo>
                  <a:close/>
                  <a:moveTo>
                    <a:pt x="906" y="806"/>
                  </a:moveTo>
                  <a:lnTo>
                    <a:pt x="904" y="803"/>
                  </a:lnTo>
                  <a:lnTo>
                    <a:pt x="906" y="799"/>
                  </a:lnTo>
                  <a:lnTo>
                    <a:pt x="906" y="803"/>
                  </a:lnTo>
                  <a:lnTo>
                    <a:pt x="906" y="806"/>
                  </a:lnTo>
                  <a:lnTo>
                    <a:pt x="906" y="806"/>
                  </a:lnTo>
                  <a:close/>
                  <a:moveTo>
                    <a:pt x="927" y="812"/>
                  </a:moveTo>
                  <a:lnTo>
                    <a:pt x="932" y="810"/>
                  </a:lnTo>
                  <a:lnTo>
                    <a:pt x="934" y="812"/>
                  </a:lnTo>
                  <a:lnTo>
                    <a:pt x="932" y="814"/>
                  </a:lnTo>
                  <a:lnTo>
                    <a:pt x="927" y="812"/>
                  </a:lnTo>
                  <a:lnTo>
                    <a:pt x="927" y="812"/>
                  </a:lnTo>
                  <a:close/>
                  <a:moveTo>
                    <a:pt x="930" y="801"/>
                  </a:moveTo>
                  <a:lnTo>
                    <a:pt x="932" y="799"/>
                  </a:lnTo>
                  <a:lnTo>
                    <a:pt x="934" y="803"/>
                  </a:lnTo>
                  <a:lnTo>
                    <a:pt x="932" y="808"/>
                  </a:lnTo>
                  <a:lnTo>
                    <a:pt x="927" y="806"/>
                  </a:lnTo>
                  <a:lnTo>
                    <a:pt x="930" y="803"/>
                  </a:lnTo>
                  <a:lnTo>
                    <a:pt x="930" y="801"/>
                  </a:lnTo>
                  <a:lnTo>
                    <a:pt x="930" y="801"/>
                  </a:lnTo>
                  <a:close/>
                  <a:moveTo>
                    <a:pt x="927" y="793"/>
                  </a:moveTo>
                  <a:lnTo>
                    <a:pt x="932" y="797"/>
                  </a:lnTo>
                  <a:lnTo>
                    <a:pt x="927" y="799"/>
                  </a:lnTo>
                  <a:lnTo>
                    <a:pt x="927" y="797"/>
                  </a:lnTo>
                  <a:lnTo>
                    <a:pt x="927" y="795"/>
                  </a:lnTo>
                  <a:lnTo>
                    <a:pt x="927" y="793"/>
                  </a:lnTo>
                  <a:lnTo>
                    <a:pt x="927" y="793"/>
                  </a:lnTo>
                  <a:close/>
                  <a:moveTo>
                    <a:pt x="932" y="791"/>
                  </a:moveTo>
                  <a:lnTo>
                    <a:pt x="936" y="789"/>
                  </a:lnTo>
                  <a:lnTo>
                    <a:pt x="936" y="787"/>
                  </a:lnTo>
                  <a:lnTo>
                    <a:pt x="938" y="780"/>
                  </a:lnTo>
                  <a:lnTo>
                    <a:pt x="942" y="778"/>
                  </a:lnTo>
                  <a:lnTo>
                    <a:pt x="942" y="778"/>
                  </a:lnTo>
                  <a:lnTo>
                    <a:pt x="946" y="776"/>
                  </a:lnTo>
                  <a:lnTo>
                    <a:pt x="949" y="780"/>
                  </a:lnTo>
                  <a:lnTo>
                    <a:pt x="946" y="787"/>
                  </a:lnTo>
                  <a:lnTo>
                    <a:pt x="946" y="789"/>
                  </a:lnTo>
                  <a:lnTo>
                    <a:pt x="942" y="797"/>
                  </a:lnTo>
                  <a:lnTo>
                    <a:pt x="936" y="801"/>
                  </a:lnTo>
                  <a:lnTo>
                    <a:pt x="934" y="799"/>
                  </a:lnTo>
                  <a:lnTo>
                    <a:pt x="936" y="795"/>
                  </a:lnTo>
                  <a:lnTo>
                    <a:pt x="940" y="793"/>
                  </a:lnTo>
                  <a:lnTo>
                    <a:pt x="940" y="791"/>
                  </a:lnTo>
                  <a:lnTo>
                    <a:pt x="934" y="793"/>
                  </a:lnTo>
                  <a:lnTo>
                    <a:pt x="932" y="791"/>
                  </a:lnTo>
                  <a:lnTo>
                    <a:pt x="932" y="791"/>
                  </a:lnTo>
                  <a:close/>
                  <a:moveTo>
                    <a:pt x="898" y="803"/>
                  </a:moveTo>
                  <a:lnTo>
                    <a:pt x="898" y="803"/>
                  </a:lnTo>
                  <a:lnTo>
                    <a:pt x="902" y="806"/>
                  </a:lnTo>
                  <a:lnTo>
                    <a:pt x="900" y="808"/>
                  </a:lnTo>
                  <a:lnTo>
                    <a:pt x="904" y="812"/>
                  </a:lnTo>
                  <a:lnTo>
                    <a:pt x="900" y="816"/>
                  </a:lnTo>
                  <a:lnTo>
                    <a:pt x="898" y="816"/>
                  </a:lnTo>
                  <a:lnTo>
                    <a:pt x="898" y="812"/>
                  </a:lnTo>
                  <a:lnTo>
                    <a:pt x="896" y="808"/>
                  </a:lnTo>
                  <a:lnTo>
                    <a:pt x="898" y="803"/>
                  </a:lnTo>
                  <a:lnTo>
                    <a:pt x="898" y="803"/>
                  </a:lnTo>
                  <a:close/>
                  <a:moveTo>
                    <a:pt x="898" y="799"/>
                  </a:moveTo>
                  <a:lnTo>
                    <a:pt x="900" y="797"/>
                  </a:lnTo>
                  <a:lnTo>
                    <a:pt x="900" y="797"/>
                  </a:lnTo>
                  <a:lnTo>
                    <a:pt x="902" y="801"/>
                  </a:lnTo>
                  <a:lnTo>
                    <a:pt x="900" y="801"/>
                  </a:lnTo>
                  <a:lnTo>
                    <a:pt x="898" y="799"/>
                  </a:lnTo>
                  <a:lnTo>
                    <a:pt x="898" y="799"/>
                  </a:lnTo>
                  <a:close/>
                  <a:moveTo>
                    <a:pt x="896" y="795"/>
                  </a:moveTo>
                  <a:lnTo>
                    <a:pt x="898" y="791"/>
                  </a:lnTo>
                  <a:lnTo>
                    <a:pt x="898" y="795"/>
                  </a:lnTo>
                  <a:lnTo>
                    <a:pt x="896" y="795"/>
                  </a:lnTo>
                  <a:lnTo>
                    <a:pt x="896" y="795"/>
                  </a:lnTo>
                  <a:close/>
                  <a:moveTo>
                    <a:pt x="894" y="789"/>
                  </a:moveTo>
                  <a:lnTo>
                    <a:pt x="896" y="789"/>
                  </a:lnTo>
                  <a:lnTo>
                    <a:pt x="892" y="793"/>
                  </a:lnTo>
                  <a:lnTo>
                    <a:pt x="894" y="789"/>
                  </a:lnTo>
                  <a:lnTo>
                    <a:pt x="894" y="789"/>
                  </a:lnTo>
                  <a:close/>
                  <a:moveTo>
                    <a:pt x="892" y="770"/>
                  </a:moveTo>
                  <a:lnTo>
                    <a:pt x="890" y="765"/>
                  </a:lnTo>
                  <a:lnTo>
                    <a:pt x="894" y="768"/>
                  </a:lnTo>
                  <a:lnTo>
                    <a:pt x="892" y="770"/>
                  </a:lnTo>
                  <a:lnTo>
                    <a:pt x="892" y="770"/>
                  </a:lnTo>
                  <a:close/>
                  <a:moveTo>
                    <a:pt x="902" y="774"/>
                  </a:moveTo>
                  <a:lnTo>
                    <a:pt x="904" y="774"/>
                  </a:lnTo>
                  <a:lnTo>
                    <a:pt x="904" y="776"/>
                  </a:lnTo>
                  <a:lnTo>
                    <a:pt x="902" y="776"/>
                  </a:lnTo>
                  <a:lnTo>
                    <a:pt x="902" y="774"/>
                  </a:lnTo>
                  <a:lnTo>
                    <a:pt x="902" y="774"/>
                  </a:lnTo>
                  <a:close/>
                  <a:moveTo>
                    <a:pt x="902" y="768"/>
                  </a:moveTo>
                  <a:lnTo>
                    <a:pt x="904" y="763"/>
                  </a:lnTo>
                  <a:lnTo>
                    <a:pt x="909" y="763"/>
                  </a:lnTo>
                  <a:lnTo>
                    <a:pt x="911" y="765"/>
                  </a:lnTo>
                  <a:lnTo>
                    <a:pt x="909" y="768"/>
                  </a:lnTo>
                  <a:lnTo>
                    <a:pt x="906" y="768"/>
                  </a:lnTo>
                  <a:lnTo>
                    <a:pt x="904" y="770"/>
                  </a:lnTo>
                  <a:lnTo>
                    <a:pt x="902" y="768"/>
                  </a:lnTo>
                  <a:lnTo>
                    <a:pt x="902" y="768"/>
                  </a:lnTo>
                  <a:close/>
                  <a:moveTo>
                    <a:pt x="911" y="772"/>
                  </a:moveTo>
                  <a:lnTo>
                    <a:pt x="913" y="765"/>
                  </a:lnTo>
                  <a:lnTo>
                    <a:pt x="913" y="761"/>
                  </a:lnTo>
                  <a:lnTo>
                    <a:pt x="909" y="759"/>
                  </a:lnTo>
                  <a:lnTo>
                    <a:pt x="911" y="757"/>
                  </a:lnTo>
                  <a:lnTo>
                    <a:pt x="915" y="757"/>
                  </a:lnTo>
                  <a:lnTo>
                    <a:pt x="917" y="761"/>
                  </a:lnTo>
                  <a:lnTo>
                    <a:pt x="915" y="765"/>
                  </a:lnTo>
                  <a:lnTo>
                    <a:pt x="915" y="768"/>
                  </a:lnTo>
                  <a:lnTo>
                    <a:pt x="917" y="770"/>
                  </a:lnTo>
                  <a:lnTo>
                    <a:pt x="917" y="770"/>
                  </a:lnTo>
                  <a:lnTo>
                    <a:pt x="921" y="772"/>
                  </a:lnTo>
                  <a:lnTo>
                    <a:pt x="921" y="778"/>
                  </a:lnTo>
                  <a:lnTo>
                    <a:pt x="919" y="778"/>
                  </a:lnTo>
                  <a:lnTo>
                    <a:pt x="923" y="782"/>
                  </a:lnTo>
                  <a:lnTo>
                    <a:pt x="923" y="784"/>
                  </a:lnTo>
                  <a:lnTo>
                    <a:pt x="919" y="784"/>
                  </a:lnTo>
                  <a:lnTo>
                    <a:pt x="919" y="784"/>
                  </a:lnTo>
                  <a:lnTo>
                    <a:pt x="917" y="789"/>
                  </a:lnTo>
                  <a:lnTo>
                    <a:pt x="921" y="791"/>
                  </a:lnTo>
                  <a:lnTo>
                    <a:pt x="923" y="795"/>
                  </a:lnTo>
                  <a:lnTo>
                    <a:pt x="919" y="797"/>
                  </a:lnTo>
                  <a:lnTo>
                    <a:pt x="919" y="799"/>
                  </a:lnTo>
                  <a:lnTo>
                    <a:pt x="921" y="797"/>
                  </a:lnTo>
                  <a:lnTo>
                    <a:pt x="923" y="799"/>
                  </a:lnTo>
                  <a:lnTo>
                    <a:pt x="923" y="801"/>
                  </a:lnTo>
                  <a:lnTo>
                    <a:pt x="919" y="803"/>
                  </a:lnTo>
                  <a:lnTo>
                    <a:pt x="917" y="806"/>
                  </a:lnTo>
                  <a:lnTo>
                    <a:pt x="915" y="808"/>
                  </a:lnTo>
                  <a:lnTo>
                    <a:pt x="917" y="808"/>
                  </a:lnTo>
                  <a:lnTo>
                    <a:pt x="919" y="810"/>
                  </a:lnTo>
                  <a:lnTo>
                    <a:pt x="917" y="812"/>
                  </a:lnTo>
                  <a:lnTo>
                    <a:pt x="919" y="814"/>
                  </a:lnTo>
                  <a:lnTo>
                    <a:pt x="917" y="816"/>
                  </a:lnTo>
                  <a:lnTo>
                    <a:pt x="913" y="816"/>
                  </a:lnTo>
                  <a:lnTo>
                    <a:pt x="911" y="814"/>
                  </a:lnTo>
                  <a:lnTo>
                    <a:pt x="913" y="812"/>
                  </a:lnTo>
                  <a:lnTo>
                    <a:pt x="909" y="808"/>
                  </a:lnTo>
                  <a:lnTo>
                    <a:pt x="909" y="806"/>
                  </a:lnTo>
                  <a:lnTo>
                    <a:pt x="913" y="803"/>
                  </a:lnTo>
                  <a:lnTo>
                    <a:pt x="911" y="801"/>
                  </a:lnTo>
                  <a:lnTo>
                    <a:pt x="911" y="799"/>
                  </a:lnTo>
                  <a:lnTo>
                    <a:pt x="913" y="797"/>
                  </a:lnTo>
                  <a:lnTo>
                    <a:pt x="913" y="795"/>
                  </a:lnTo>
                  <a:lnTo>
                    <a:pt x="909" y="795"/>
                  </a:lnTo>
                  <a:lnTo>
                    <a:pt x="909" y="797"/>
                  </a:lnTo>
                  <a:lnTo>
                    <a:pt x="906" y="795"/>
                  </a:lnTo>
                  <a:lnTo>
                    <a:pt x="904" y="795"/>
                  </a:lnTo>
                  <a:lnTo>
                    <a:pt x="902" y="793"/>
                  </a:lnTo>
                  <a:lnTo>
                    <a:pt x="904" y="791"/>
                  </a:lnTo>
                  <a:lnTo>
                    <a:pt x="906" y="791"/>
                  </a:lnTo>
                  <a:lnTo>
                    <a:pt x="906" y="789"/>
                  </a:lnTo>
                  <a:lnTo>
                    <a:pt x="906" y="787"/>
                  </a:lnTo>
                  <a:lnTo>
                    <a:pt x="911" y="784"/>
                  </a:lnTo>
                  <a:lnTo>
                    <a:pt x="911" y="782"/>
                  </a:lnTo>
                  <a:lnTo>
                    <a:pt x="909" y="782"/>
                  </a:lnTo>
                  <a:lnTo>
                    <a:pt x="906" y="782"/>
                  </a:lnTo>
                  <a:lnTo>
                    <a:pt x="906" y="780"/>
                  </a:lnTo>
                  <a:lnTo>
                    <a:pt x="906" y="778"/>
                  </a:lnTo>
                  <a:lnTo>
                    <a:pt x="911" y="778"/>
                  </a:lnTo>
                  <a:lnTo>
                    <a:pt x="911" y="774"/>
                  </a:lnTo>
                  <a:lnTo>
                    <a:pt x="911" y="772"/>
                  </a:lnTo>
                  <a:lnTo>
                    <a:pt x="911" y="772"/>
                  </a:lnTo>
                  <a:close/>
                  <a:moveTo>
                    <a:pt x="936" y="768"/>
                  </a:moveTo>
                  <a:lnTo>
                    <a:pt x="934" y="765"/>
                  </a:lnTo>
                  <a:lnTo>
                    <a:pt x="934" y="763"/>
                  </a:lnTo>
                  <a:lnTo>
                    <a:pt x="936" y="759"/>
                  </a:lnTo>
                  <a:lnTo>
                    <a:pt x="938" y="761"/>
                  </a:lnTo>
                  <a:lnTo>
                    <a:pt x="938" y="765"/>
                  </a:lnTo>
                  <a:lnTo>
                    <a:pt x="936" y="768"/>
                  </a:lnTo>
                  <a:lnTo>
                    <a:pt x="936" y="768"/>
                  </a:lnTo>
                  <a:close/>
                  <a:moveTo>
                    <a:pt x="927" y="772"/>
                  </a:moveTo>
                  <a:lnTo>
                    <a:pt x="930" y="765"/>
                  </a:lnTo>
                  <a:lnTo>
                    <a:pt x="932" y="768"/>
                  </a:lnTo>
                  <a:lnTo>
                    <a:pt x="932" y="772"/>
                  </a:lnTo>
                  <a:lnTo>
                    <a:pt x="930" y="774"/>
                  </a:lnTo>
                  <a:lnTo>
                    <a:pt x="927" y="772"/>
                  </a:lnTo>
                  <a:lnTo>
                    <a:pt x="927" y="772"/>
                  </a:lnTo>
                  <a:close/>
                  <a:moveTo>
                    <a:pt x="925" y="768"/>
                  </a:moveTo>
                  <a:lnTo>
                    <a:pt x="925" y="765"/>
                  </a:lnTo>
                  <a:lnTo>
                    <a:pt x="932" y="761"/>
                  </a:lnTo>
                  <a:lnTo>
                    <a:pt x="932" y="763"/>
                  </a:lnTo>
                  <a:lnTo>
                    <a:pt x="930" y="765"/>
                  </a:lnTo>
                  <a:lnTo>
                    <a:pt x="927" y="770"/>
                  </a:lnTo>
                  <a:lnTo>
                    <a:pt x="925" y="768"/>
                  </a:lnTo>
                  <a:lnTo>
                    <a:pt x="925" y="768"/>
                  </a:lnTo>
                  <a:close/>
                  <a:moveTo>
                    <a:pt x="921" y="759"/>
                  </a:moveTo>
                  <a:lnTo>
                    <a:pt x="923" y="755"/>
                  </a:lnTo>
                  <a:lnTo>
                    <a:pt x="930" y="755"/>
                  </a:lnTo>
                  <a:lnTo>
                    <a:pt x="930" y="757"/>
                  </a:lnTo>
                  <a:lnTo>
                    <a:pt x="925" y="763"/>
                  </a:lnTo>
                  <a:lnTo>
                    <a:pt x="923" y="761"/>
                  </a:lnTo>
                  <a:lnTo>
                    <a:pt x="921" y="759"/>
                  </a:lnTo>
                  <a:lnTo>
                    <a:pt x="921" y="759"/>
                  </a:lnTo>
                  <a:close/>
                  <a:moveTo>
                    <a:pt x="925" y="749"/>
                  </a:moveTo>
                  <a:lnTo>
                    <a:pt x="930" y="742"/>
                  </a:lnTo>
                  <a:lnTo>
                    <a:pt x="932" y="742"/>
                  </a:lnTo>
                  <a:lnTo>
                    <a:pt x="934" y="749"/>
                  </a:lnTo>
                  <a:lnTo>
                    <a:pt x="932" y="751"/>
                  </a:lnTo>
                  <a:lnTo>
                    <a:pt x="927" y="753"/>
                  </a:lnTo>
                  <a:lnTo>
                    <a:pt x="925" y="751"/>
                  </a:lnTo>
                  <a:lnTo>
                    <a:pt x="925" y="749"/>
                  </a:lnTo>
                  <a:lnTo>
                    <a:pt x="925" y="749"/>
                  </a:lnTo>
                  <a:close/>
                  <a:moveTo>
                    <a:pt x="913" y="753"/>
                  </a:moveTo>
                  <a:lnTo>
                    <a:pt x="913" y="749"/>
                  </a:lnTo>
                  <a:lnTo>
                    <a:pt x="915" y="740"/>
                  </a:lnTo>
                  <a:lnTo>
                    <a:pt x="917" y="738"/>
                  </a:lnTo>
                  <a:lnTo>
                    <a:pt x="913" y="736"/>
                  </a:lnTo>
                  <a:lnTo>
                    <a:pt x="915" y="732"/>
                  </a:lnTo>
                  <a:lnTo>
                    <a:pt x="913" y="730"/>
                  </a:lnTo>
                  <a:lnTo>
                    <a:pt x="913" y="728"/>
                  </a:lnTo>
                  <a:lnTo>
                    <a:pt x="919" y="728"/>
                  </a:lnTo>
                  <a:lnTo>
                    <a:pt x="923" y="732"/>
                  </a:lnTo>
                  <a:lnTo>
                    <a:pt x="925" y="732"/>
                  </a:lnTo>
                  <a:lnTo>
                    <a:pt x="930" y="736"/>
                  </a:lnTo>
                  <a:lnTo>
                    <a:pt x="930" y="740"/>
                  </a:lnTo>
                  <a:lnTo>
                    <a:pt x="925" y="744"/>
                  </a:lnTo>
                  <a:lnTo>
                    <a:pt x="923" y="747"/>
                  </a:lnTo>
                  <a:lnTo>
                    <a:pt x="923" y="740"/>
                  </a:lnTo>
                  <a:lnTo>
                    <a:pt x="921" y="742"/>
                  </a:lnTo>
                  <a:lnTo>
                    <a:pt x="921" y="747"/>
                  </a:lnTo>
                  <a:lnTo>
                    <a:pt x="919" y="749"/>
                  </a:lnTo>
                  <a:lnTo>
                    <a:pt x="921" y="751"/>
                  </a:lnTo>
                  <a:lnTo>
                    <a:pt x="919" y="753"/>
                  </a:lnTo>
                  <a:lnTo>
                    <a:pt x="917" y="751"/>
                  </a:lnTo>
                  <a:lnTo>
                    <a:pt x="915" y="755"/>
                  </a:lnTo>
                  <a:lnTo>
                    <a:pt x="913" y="753"/>
                  </a:lnTo>
                  <a:lnTo>
                    <a:pt x="913" y="753"/>
                  </a:lnTo>
                  <a:close/>
                  <a:moveTo>
                    <a:pt x="902" y="749"/>
                  </a:moveTo>
                  <a:lnTo>
                    <a:pt x="900" y="747"/>
                  </a:lnTo>
                  <a:lnTo>
                    <a:pt x="902" y="742"/>
                  </a:lnTo>
                  <a:lnTo>
                    <a:pt x="900" y="740"/>
                  </a:lnTo>
                  <a:lnTo>
                    <a:pt x="900" y="736"/>
                  </a:lnTo>
                  <a:lnTo>
                    <a:pt x="902" y="734"/>
                  </a:lnTo>
                  <a:lnTo>
                    <a:pt x="906" y="736"/>
                  </a:lnTo>
                  <a:lnTo>
                    <a:pt x="906" y="732"/>
                  </a:lnTo>
                  <a:lnTo>
                    <a:pt x="909" y="732"/>
                  </a:lnTo>
                  <a:lnTo>
                    <a:pt x="911" y="736"/>
                  </a:lnTo>
                  <a:lnTo>
                    <a:pt x="909" y="738"/>
                  </a:lnTo>
                  <a:lnTo>
                    <a:pt x="911" y="742"/>
                  </a:lnTo>
                  <a:lnTo>
                    <a:pt x="913" y="738"/>
                  </a:lnTo>
                  <a:lnTo>
                    <a:pt x="913" y="740"/>
                  </a:lnTo>
                  <a:lnTo>
                    <a:pt x="911" y="749"/>
                  </a:lnTo>
                  <a:lnTo>
                    <a:pt x="904" y="755"/>
                  </a:lnTo>
                  <a:lnTo>
                    <a:pt x="904" y="759"/>
                  </a:lnTo>
                  <a:lnTo>
                    <a:pt x="902" y="761"/>
                  </a:lnTo>
                  <a:lnTo>
                    <a:pt x="898" y="763"/>
                  </a:lnTo>
                  <a:lnTo>
                    <a:pt x="900" y="759"/>
                  </a:lnTo>
                  <a:lnTo>
                    <a:pt x="898" y="757"/>
                  </a:lnTo>
                  <a:lnTo>
                    <a:pt x="896" y="763"/>
                  </a:lnTo>
                  <a:lnTo>
                    <a:pt x="894" y="761"/>
                  </a:lnTo>
                  <a:lnTo>
                    <a:pt x="896" y="759"/>
                  </a:lnTo>
                  <a:lnTo>
                    <a:pt x="898" y="755"/>
                  </a:lnTo>
                  <a:lnTo>
                    <a:pt x="896" y="753"/>
                  </a:lnTo>
                  <a:lnTo>
                    <a:pt x="898" y="751"/>
                  </a:lnTo>
                  <a:lnTo>
                    <a:pt x="900" y="753"/>
                  </a:lnTo>
                  <a:lnTo>
                    <a:pt x="902" y="751"/>
                  </a:lnTo>
                  <a:lnTo>
                    <a:pt x="902" y="749"/>
                  </a:lnTo>
                  <a:lnTo>
                    <a:pt x="902" y="749"/>
                  </a:lnTo>
                  <a:close/>
                  <a:moveTo>
                    <a:pt x="900" y="713"/>
                  </a:moveTo>
                  <a:lnTo>
                    <a:pt x="902" y="713"/>
                  </a:lnTo>
                  <a:lnTo>
                    <a:pt x="902" y="717"/>
                  </a:lnTo>
                  <a:lnTo>
                    <a:pt x="900" y="713"/>
                  </a:lnTo>
                  <a:lnTo>
                    <a:pt x="900" y="713"/>
                  </a:lnTo>
                  <a:close/>
                  <a:moveTo>
                    <a:pt x="890" y="715"/>
                  </a:moveTo>
                  <a:lnTo>
                    <a:pt x="894" y="713"/>
                  </a:lnTo>
                  <a:lnTo>
                    <a:pt x="896" y="711"/>
                  </a:lnTo>
                  <a:lnTo>
                    <a:pt x="898" y="713"/>
                  </a:lnTo>
                  <a:lnTo>
                    <a:pt x="900" y="717"/>
                  </a:lnTo>
                  <a:lnTo>
                    <a:pt x="900" y="723"/>
                  </a:lnTo>
                  <a:lnTo>
                    <a:pt x="898" y="730"/>
                  </a:lnTo>
                  <a:lnTo>
                    <a:pt x="898" y="732"/>
                  </a:lnTo>
                  <a:lnTo>
                    <a:pt x="896" y="740"/>
                  </a:lnTo>
                  <a:lnTo>
                    <a:pt x="894" y="742"/>
                  </a:lnTo>
                  <a:lnTo>
                    <a:pt x="892" y="747"/>
                  </a:lnTo>
                  <a:lnTo>
                    <a:pt x="892" y="753"/>
                  </a:lnTo>
                  <a:lnTo>
                    <a:pt x="892" y="755"/>
                  </a:lnTo>
                  <a:lnTo>
                    <a:pt x="890" y="755"/>
                  </a:lnTo>
                  <a:lnTo>
                    <a:pt x="887" y="753"/>
                  </a:lnTo>
                  <a:lnTo>
                    <a:pt x="890" y="751"/>
                  </a:lnTo>
                  <a:lnTo>
                    <a:pt x="887" y="749"/>
                  </a:lnTo>
                  <a:lnTo>
                    <a:pt x="885" y="742"/>
                  </a:lnTo>
                  <a:lnTo>
                    <a:pt x="887" y="740"/>
                  </a:lnTo>
                  <a:lnTo>
                    <a:pt x="890" y="740"/>
                  </a:lnTo>
                  <a:lnTo>
                    <a:pt x="892" y="738"/>
                  </a:lnTo>
                  <a:lnTo>
                    <a:pt x="892" y="736"/>
                  </a:lnTo>
                  <a:lnTo>
                    <a:pt x="890" y="738"/>
                  </a:lnTo>
                  <a:lnTo>
                    <a:pt x="887" y="738"/>
                  </a:lnTo>
                  <a:lnTo>
                    <a:pt x="887" y="736"/>
                  </a:lnTo>
                  <a:lnTo>
                    <a:pt x="890" y="734"/>
                  </a:lnTo>
                  <a:lnTo>
                    <a:pt x="890" y="732"/>
                  </a:lnTo>
                  <a:lnTo>
                    <a:pt x="885" y="732"/>
                  </a:lnTo>
                  <a:lnTo>
                    <a:pt x="885" y="730"/>
                  </a:lnTo>
                  <a:lnTo>
                    <a:pt x="890" y="730"/>
                  </a:lnTo>
                  <a:lnTo>
                    <a:pt x="892" y="725"/>
                  </a:lnTo>
                  <a:lnTo>
                    <a:pt x="892" y="721"/>
                  </a:lnTo>
                  <a:lnTo>
                    <a:pt x="894" y="719"/>
                  </a:lnTo>
                  <a:lnTo>
                    <a:pt x="892" y="717"/>
                  </a:lnTo>
                  <a:lnTo>
                    <a:pt x="890" y="715"/>
                  </a:lnTo>
                  <a:lnTo>
                    <a:pt x="890" y="715"/>
                  </a:lnTo>
                  <a:close/>
                  <a:moveTo>
                    <a:pt x="883" y="715"/>
                  </a:moveTo>
                  <a:lnTo>
                    <a:pt x="885" y="713"/>
                  </a:lnTo>
                  <a:lnTo>
                    <a:pt x="887" y="717"/>
                  </a:lnTo>
                  <a:lnTo>
                    <a:pt x="885" y="719"/>
                  </a:lnTo>
                  <a:lnTo>
                    <a:pt x="885" y="723"/>
                  </a:lnTo>
                  <a:lnTo>
                    <a:pt x="883" y="723"/>
                  </a:lnTo>
                  <a:lnTo>
                    <a:pt x="881" y="721"/>
                  </a:lnTo>
                  <a:lnTo>
                    <a:pt x="883" y="719"/>
                  </a:lnTo>
                  <a:lnTo>
                    <a:pt x="883" y="719"/>
                  </a:lnTo>
                  <a:lnTo>
                    <a:pt x="883" y="715"/>
                  </a:lnTo>
                  <a:lnTo>
                    <a:pt x="883" y="715"/>
                  </a:lnTo>
                  <a:close/>
                  <a:moveTo>
                    <a:pt x="902" y="725"/>
                  </a:moveTo>
                  <a:lnTo>
                    <a:pt x="904" y="721"/>
                  </a:lnTo>
                  <a:lnTo>
                    <a:pt x="904" y="717"/>
                  </a:lnTo>
                  <a:lnTo>
                    <a:pt x="906" y="713"/>
                  </a:lnTo>
                  <a:lnTo>
                    <a:pt x="913" y="713"/>
                  </a:lnTo>
                  <a:lnTo>
                    <a:pt x="911" y="711"/>
                  </a:lnTo>
                  <a:lnTo>
                    <a:pt x="913" y="709"/>
                  </a:lnTo>
                  <a:lnTo>
                    <a:pt x="909" y="706"/>
                  </a:lnTo>
                  <a:lnTo>
                    <a:pt x="911" y="700"/>
                  </a:lnTo>
                  <a:lnTo>
                    <a:pt x="913" y="696"/>
                  </a:lnTo>
                  <a:lnTo>
                    <a:pt x="915" y="683"/>
                  </a:lnTo>
                  <a:lnTo>
                    <a:pt x="917" y="677"/>
                  </a:lnTo>
                  <a:lnTo>
                    <a:pt x="919" y="679"/>
                  </a:lnTo>
                  <a:lnTo>
                    <a:pt x="919" y="683"/>
                  </a:lnTo>
                  <a:lnTo>
                    <a:pt x="923" y="687"/>
                  </a:lnTo>
                  <a:lnTo>
                    <a:pt x="925" y="690"/>
                  </a:lnTo>
                  <a:lnTo>
                    <a:pt x="927" y="704"/>
                  </a:lnTo>
                  <a:lnTo>
                    <a:pt x="925" y="711"/>
                  </a:lnTo>
                  <a:lnTo>
                    <a:pt x="923" y="709"/>
                  </a:lnTo>
                  <a:lnTo>
                    <a:pt x="923" y="700"/>
                  </a:lnTo>
                  <a:lnTo>
                    <a:pt x="921" y="692"/>
                  </a:lnTo>
                  <a:lnTo>
                    <a:pt x="921" y="696"/>
                  </a:lnTo>
                  <a:lnTo>
                    <a:pt x="921" y="709"/>
                  </a:lnTo>
                  <a:lnTo>
                    <a:pt x="919" y="711"/>
                  </a:lnTo>
                  <a:lnTo>
                    <a:pt x="919" y="715"/>
                  </a:lnTo>
                  <a:lnTo>
                    <a:pt x="917" y="717"/>
                  </a:lnTo>
                  <a:lnTo>
                    <a:pt x="915" y="715"/>
                  </a:lnTo>
                  <a:lnTo>
                    <a:pt x="913" y="721"/>
                  </a:lnTo>
                  <a:lnTo>
                    <a:pt x="909" y="725"/>
                  </a:lnTo>
                  <a:lnTo>
                    <a:pt x="904" y="728"/>
                  </a:lnTo>
                  <a:lnTo>
                    <a:pt x="902" y="725"/>
                  </a:lnTo>
                  <a:lnTo>
                    <a:pt x="902" y="725"/>
                  </a:lnTo>
                  <a:close/>
                  <a:moveTo>
                    <a:pt x="892" y="679"/>
                  </a:moveTo>
                  <a:lnTo>
                    <a:pt x="898" y="677"/>
                  </a:lnTo>
                  <a:lnTo>
                    <a:pt x="902" y="679"/>
                  </a:lnTo>
                  <a:lnTo>
                    <a:pt x="902" y="683"/>
                  </a:lnTo>
                  <a:lnTo>
                    <a:pt x="900" y="685"/>
                  </a:lnTo>
                  <a:lnTo>
                    <a:pt x="900" y="687"/>
                  </a:lnTo>
                  <a:lnTo>
                    <a:pt x="902" y="685"/>
                  </a:lnTo>
                  <a:lnTo>
                    <a:pt x="906" y="685"/>
                  </a:lnTo>
                  <a:lnTo>
                    <a:pt x="911" y="687"/>
                  </a:lnTo>
                  <a:lnTo>
                    <a:pt x="911" y="692"/>
                  </a:lnTo>
                  <a:lnTo>
                    <a:pt x="906" y="692"/>
                  </a:lnTo>
                  <a:lnTo>
                    <a:pt x="909" y="694"/>
                  </a:lnTo>
                  <a:lnTo>
                    <a:pt x="906" y="696"/>
                  </a:lnTo>
                  <a:lnTo>
                    <a:pt x="902" y="696"/>
                  </a:lnTo>
                  <a:lnTo>
                    <a:pt x="900" y="692"/>
                  </a:lnTo>
                  <a:lnTo>
                    <a:pt x="896" y="687"/>
                  </a:lnTo>
                  <a:lnTo>
                    <a:pt x="896" y="687"/>
                  </a:lnTo>
                  <a:lnTo>
                    <a:pt x="900" y="696"/>
                  </a:lnTo>
                  <a:lnTo>
                    <a:pt x="900" y="700"/>
                  </a:lnTo>
                  <a:lnTo>
                    <a:pt x="904" y="700"/>
                  </a:lnTo>
                  <a:lnTo>
                    <a:pt x="906" y="702"/>
                  </a:lnTo>
                  <a:lnTo>
                    <a:pt x="904" y="704"/>
                  </a:lnTo>
                  <a:lnTo>
                    <a:pt x="904" y="711"/>
                  </a:lnTo>
                  <a:lnTo>
                    <a:pt x="902" y="711"/>
                  </a:lnTo>
                  <a:lnTo>
                    <a:pt x="898" y="706"/>
                  </a:lnTo>
                  <a:lnTo>
                    <a:pt x="898" y="702"/>
                  </a:lnTo>
                  <a:lnTo>
                    <a:pt x="892" y="694"/>
                  </a:lnTo>
                  <a:lnTo>
                    <a:pt x="892" y="698"/>
                  </a:lnTo>
                  <a:lnTo>
                    <a:pt x="894" y="704"/>
                  </a:lnTo>
                  <a:lnTo>
                    <a:pt x="894" y="709"/>
                  </a:lnTo>
                  <a:lnTo>
                    <a:pt x="892" y="711"/>
                  </a:lnTo>
                  <a:lnTo>
                    <a:pt x="887" y="711"/>
                  </a:lnTo>
                  <a:lnTo>
                    <a:pt x="885" y="706"/>
                  </a:lnTo>
                  <a:lnTo>
                    <a:pt x="887" y="704"/>
                  </a:lnTo>
                  <a:lnTo>
                    <a:pt x="885" y="702"/>
                  </a:lnTo>
                  <a:lnTo>
                    <a:pt x="885" y="698"/>
                  </a:lnTo>
                  <a:lnTo>
                    <a:pt x="883" y="694"/>
                  </a:lnTo>
                  <a:lnTo>
                    <a:pt x="885" y="690"/>
                  </a:lnTo>
                  <a:lnTo>
                    <a:pt x="887" y="692"/>
                  </a:lnTo>
                  <a:lnTo>
                    <a:pt x="890" y="690"/>
                  </a:lnTo>
                  <a:lnTo>
                    <a:pt x="887" y="687"/>
                  </a:lnTo>
                  <a:lnTo>
                    <a:pt x="885" y="683"/>
                  </a:lnTo>
                  <a:lnTo>
                    <a:pt x="887" y="679"/>
                  </a:lnTo>
                  <a:lnTo>
                    <a:pt x="890" y="681"/>
                  </a:lnTo>
                  <a:lnTo>
                    <a:pt x="892" y="681"/>
                  </a:lnTo>
                  <a:lnTo>
                    <a:pt x="892" y="679"/>
                  </a:lnTo>
                  <a:lnTo>
                    <a:pt x="892" y="679"/>
                  </a:lnTo>
                  <a:close/>
                  <a:moveTo>
                    <a:pt x="894" y="675"/>
                  </a:moveTo>
                  <a:lnTo>
                    <a:pt x="896" y="673"/>
                  </a:lnTo>
                  <a:lnTo>
                    <a:pt x="898" y="675"/>
                  </a:lnTo>
                  <a:lnTo>
                    <a:pt x="896" y="677"/>
                  </a:lnTo>
                  <a:lnTo>
                    <a:pt x="894" y="675"/>
                  </a:lnTo>
                  <a:lnTo>
                    <a:pt x="894" y="675"/>
                  </a:lnTo>
                  <a:close/>
                  <a:moveTo>
                    <a:pt x="297" y="428"/>
                  </a:moveTo>
                  <a:lnTo>
                    <a:pt x="297" y="428"/>
                  </a:lnTo>
                  <a:lnTo>
                    <a:pt x="297" y="426"/>
                  </a:lnTo>
                  <a:lnTo>
                    <a:pt x="299" y="428"/>
                  </a:lnTo>
                  <a:lnTo>
                    <a:pt x="297" y="428"/>
                  </a:lnTo>
                  <a:lnTo>
                    <a:pt x="297" y="428"/>
                  </a:lnTo>
                  <a:close/>
                  <a:moveTo>
                    <a:pt x="297" y="432"/>
                  </a:moveTo>
                  <a:lnTo>
                    <a:pt x="299" y="432"/>
                  </a:lnTo>
                  <a:lnTo>
                    <a:pt x="299" y="437"/>
                  </a:lnTo>
                  <a:lnTo>
                    <a:pt x="304" y="443"/>
                  </a:lnTo>
                  <a:lnTo>
                    <a:pt x="304" y="445"/>
                  </a:lnTo>
                  <a:lnTo>
                    <a:pt x="297" y="441"/>
                  </a:lnTo>
                  <a:lnTo>
                    <a:pt x="295" y="437"/>
                  </a:lnTo>
                  <a:lnTo>
                    <a:pt x="295" y="432"/>
                  </a:lnTo>
                  <a:lnTo>
                    <a:pt x="295" y="432"/>
                  </a:lnTo>
                  <a:lnTo>
                    <a:pt x="297" y="432"/>
                  </a:lnTo>
                  <a:lnTo>
                    <a:pt x="297" y="432"/>
                  </a:lnTo>
                  <a:close/>
                  <a:moveTo>
                    <a:pt x="504" y="365"/>
                  </a:moveTo>
                  <a:lnTo>
                    <a:pt x="502" y="369"/>
                  </a:lnTo>
                  <a:lnTo>
                    <a:pt x="502" y="378"/>
                  </a:lnTo>
                  <a:lnTo>
                    <a:pt x="498" y="376"/>
                  </a:lnTo>
                  <a:lnTo>
                    <a:pt x="498" y="373"/>
                  </a:lnTo>
                  <a:lnTo>
                    <a:pt x="495" y="371"/>
                  </a:lnTo>
                  <a:lnTo>
                    <a:pt x="491" y="373"/>
                  </a:lnTo>
                  <a:lnTo>
                    <a:pt x="487" y="371"/>
                  </a:lnTo>
                  <a:lnTo>
                    <a:pt x="487" y="367"/>
                  </a:lnTo>
                  <a:lnTo>
                    <a:pt x="498" y="357"/>
                  </a:lnTo>
                  <a:lnTo>
                    <a:pt x="502" y="354"/>
                  </a:lnTo>
                  <a:lnTo>
                    <a:pt x="504" y="357"/>
                  </a:lnTo>
                  <a:lnTo>
                    <a:pt x="504" y="365"/>
                  </a:lnTo>
                  <a:lnTo>
                    <a:pt x="504" y="365"/>
                  </a:lnTo>
                  <a:close/>
                  <a:moveTo>
                    <a:pt x="508" y="365"/>
                  </a:moveTo>
                  <a:lnTo>
                    <a:pt x="508" y="365"/>
                  </a:lnTo>
                  <a:lnTo>
                    <a:pt x="508" y="363"/>
                  </a:lnTo>
                  <a:lnTo>
                    <a:pt x="510" y="361"/>
                  </a:lnTo>
                  <a:lnTo>
                    <a:pt x="508" y="357"/>
                  </a:lnTo>
                  <a:lnTo>
                    <a:pt x="508" y="354"/>
                  </a:lnTo>
                  <a:lnTo>
                    <a:pt x="504" y="350"/>
                  </a:lnTo>
                  <a:lnTo>
                    <a:pt x="508" y="350"/>
                  </a:lnTo>
                  <a:lnTo>
                    <a:pt x="514" y="348"/>
                  </a:lnTo>
                  <a:lnTo>
                    <a:pt x="521" y="352"/>
                  </a:lnTo>
                  <a:lnTo>
                    <a:pt x="523" y="357"/>
                  </a:lnTo>
                  <a:lnTo>
                    <a:pt x="519" y="359"/>
                  </a:lnTo>
                  <a:lnTo>
                    <a:pt x="510" y="365"/>
                  </a:lnTo>
                  <a:lnTo>
                    <a:pt x="508" y="365"/>
                  </a:lnTo>
                  <a:lnTo>
                    <a:pt x="508" y="365"/>
                  </a:lnTo>
                  <a:close/>
                  <a:moveTo>
                    <a:pt x="546" y="340"/>
                  </a:moveTo>
                  <a:lnTo>
                    <a:pt x="546" y="338"/>
                  </a:lnTo>
                  <a:lnTo>
                    <a:pt x="552" y="338"/>
                  </a:lnTo>
                  <a:lnTo>
                    <a:pt x="554" y="340"/>
                  </a:lnTo>
                  <a:lnTo>
                    <a:pt x="552" y="344"/>
                  </a:lnTo>
                  <a:lnTo>
                    <a:pt x="550" y="344"/>
                  </a:lnTo>
                  <a:lnTo>
                    <a:pt x="546" y="340"/>
                  </a:lnTo>
                  <a:lnTo>
                    <a:pt x="546" y="340"/>
                  </a:lnTo>
                  <a:close/>
                  <a:moveTo>
                    <a:pt x="748" y="532"/>
                  </a:moveTo>
                  <a:lnTo>
                    <a:pt x="750" y="529"/>
                  </a:lnTo>
                  <a:lnTo>
                    <a:pt x="753" y="529"/>
                  </a:lnTo>
                  <a:lnTo>
                    <a:pt x="750" y="532"/>
                  </a:lnTo>
                  <a:lnTo>
                    <a:pt x="748" y="532"/>
                  </a:lnTo>
                  <a:lnTo>
                    <a:pt x="748" y="532"/>
                  </a:lnTo>
                  <a:close/>
                  <a:moveTo>
                    <a:pt x="729" y="591"/>
                  </a:moveTo>
                  <a:lnTo>
                    <a:pt x="734" y="588"/>
                  </a:lnTo>
                  <a:lnTo>
                    <a:pt x="736" y="591"/>
                  </a:lnTo>
                  <a:lnTo>
                    <a:pt x="729" y="591"/>
                  </a:lnTo>
                  <a:lnTo>
                    <a:pt x="729" y="591"/>
                  </a:lnTo>
                  <a:close/>
                  <a:moveTo>
                    <a:pt x="774" y="580"/>
                  </a:moveTo>
                  <a:lnTo>
                    <a:pt x="778" y="578"/>
                  </a:lnTo>
                  <a:lnTo>
                    <a:pt x="780" y="578"/>
                  </a:lnTo>
                  <a:lnTo>
                    <a:pt x="776" y="582"/>
                  </a:lnTo>
                  <a:lnTo>
                    <a:pt x="774" y="584"/>
                  </a:lnTo>
                  <a:lnTo>
                    <a:pt x="774" y="580"/>
                  </a:lnTo>
                  <a:lnTo>
                    <a:pt x="774" y="580"/>
                  </a:lnTo>
                  <a:close/>
                  <a:moveTo>
                    <a:pt x="742" y="540"/>
                  </a:moveTo>
                  <a:lnTo>
                    <a:pt x="742" y="536"/>
                  </a:lnTo>
                  <a:lnTo>
                    <a:pt x="744" y="538"/>
                  </a:lnTo>
                  <a:lnTo>
                    <a:pt x="744" y="540"/>
                  </a:lnTo>
                  <a:lnTo>
                    <a:pt x="742" y="540"/>
                  </a:lnTo>
                  <a:lnTo>
                    <a:pt x="742" y="540"/>
                  </a:lnTo>
                  <a:close/>
                  <a:moveTo>
                    <a:pt x="746" y="555"/>
                  </a:moveTo>
                  <a:lnTo>
                    <a:pt x="746" y="548"/>
                  </a:lnTo>
                  <a:lnTo>
                    <a:pt x="748" y="546"/>
                  </a:lnTo>
                  <a:lnTo>
                    <a:pt x="750" y="548"/>
                  </a:lnTo>
                  <a:lnTo>
                    <a:pt x="750" y="553"/>
                  </a:lnTo>
                  <a:lnTo>
                    <a:pt x="755" y="553"/>
                  </a:lnTo>
                  <a:lnTo>
                    <a:pt x="755" y="555"/>
                  </a:lnTo>
                  <a:lnTo>
                    <a:pt x="753" y="557"/>
                  </a:lnTo>
                  <a:lnTo>
                    <a:pt x="746" y="555"/>
                  </a:lnTo>
                  <a:lnTo>
                    <a:pt x="746" y="555"/>
                  </a:lnTo>
                  <a:close/>
                  <a:moveTo>
                    <a:pt x="715" y="572"/>
                  </a:moveTo>
                  <a:lnTo>
                    <a:pt x="717" y="572"/>
                  </a:lnTo>
                  <a:lnTo>
                    <a:pt x="719" y="569"/>
                  </a:lnTo>
                  <a:lnTo>
                    <a:pt x="719" y="567"/>
                  </a:lnTo>
                  <a:lnTo>
                    <a:pt x="727" y="561"/>
                  </a:lnTo>
                  <a:lnTo>
                    <a:pt x="729" y="561"/>
                  </a:lnTo>
                  <a:lnTo>
                    <a:pt x="734" y="557"/>
                  </a:lnTo>
                  <a:lnTo>
                    <a:pt x="736" y="555"/>
                  </a:lnTo>
                  <a:lnTo>
                    <a:pt x="740" y="550"/>
                  </a:lnTo>
                  <a:lnTo>
                    <a:pt x="740" y="553"/>
                  </a:lnTo>
                  <a:lnTo>
                    <a:pt x="740" y="555"/>
                  </a:lnTo>
                  <a:lnTo>
                    <a:pt x="742" y="557"/>
                  </a:lnTo>
                  <a:lnTo>
                    <a:pt x="740" y="559"/>
                  </a:lnTo>
                  <a:lnTo>
                    <a:pt x="736" y="559"/>
                  </a:lnTo>
                  <a:lnTo>
                    <a:pt x="729" y="567"/>
                  </a:lnTo>
                  <a:lnTo>
                    <a:pt x="725" y="567"/>
                  </a:lnTo>
                  <a:lnTo>
                    <a:pt x="725" y="569"/>
                  </a:lnTo>
                  <a:lnTo>
                    <a:pt x="725" y="572"/>
                  </a:lnTo>
                  <a:lnTo>
                    <a:pt x="721" y="572"/>
                  </a:lnTo>
                  <a:lnTo>
                    <a:pt x="719" y="574"/>
                  </a:lnTo>
                  <a:lnTo>
                    <a:pt x="715" y="574"/>
                  </a:lnTo>
                  <a:lnTo>
                    <a:pt x="715" y="572"/>
                  </a:lnTo>
                  <a:lnTo>
                    <a:pt x="715" y="572"/>
                  </a:lnTo>
                  <a:close/>
                  <a:moveTo>
                    <a:pt x="712" y="563"/>
                  </a:moveTo>
                  <a:lnTo>
                    <a:pt x="719" y="559"/>
                  </a:lnTo>
                  <a:lnTo>
                    <a:pt x="719" y="563"/>
                  </a:lnTo>
                  <a:lnTo>
                    <a:pt x="715" y="565"/>
                  </a:lnTo>
                  <a:lnTo>
                    <a:pt x="715" y="565"/>
                  </a:lnTo>
                  <a:lnTo>
                    <a:pt x="712" y="563"/>
                  </a:lnTo>
                  <a:lnTo>
                    <a:pt x="712" y="563"/>
                  </a:lnTo>
                  <a:close/>
                  <a:moveTo>
                    <a:pt x="723" y="555"/>
                  </a:moveTo>
                  <a:lnTo>
                    <a:pt x="729" y="548"/>
                  </a:lnTo>
                  <a:lnTo>
                    <a:pt x="729" y="546"/>
                  </a:lnTo>
                  <a:lnTo>
                    <a:pt x="731" y="544"/>
                  </a:lnTo>
                  <a:lnTo>
                    <a:pt x="734" y="544"/>
                  </a:lnTo>
                  <a:lnTo>
                    <a:pt x="736" y="544"/>
                  </a:lnTo>
                  <a:lnTo>
                    <a:pt x="731" y="548"/>
                  </a:lnTo>
                  <a:lnTo>
                    <a:pt x="731" y="550"/>
                  </a:lnTo>
                  <a:lnTo>
                    <a:pt x="727" y="555"/>
                  </a:lnTo>
                  <a:lnTo>
                    <a:pt x="727" y="557"/>
                  </a:lnTo>
                  <a:lnTo>
                    <a:pt x="725" y="557"/>
                  </a:lnTo>
                  <a:lnTo>
                    <a:pt x="723" y="555"/>
                  </a:lnTo>
                  <a:lnTo>
                    <a:pt x="723" y="555"/>
                  </a:lnTo>
                  <a:close/>
                  <a:moveTo>
                    <a:pt x="729" y="529"/>
                  </a:moveTo>
                  <a:lnTo>
                    <a:pt x="731" y="525"/>
                  </a:lnTo>
                  <a:lnTo>
                    <a:pt x="734" y="527"/>
                  </a:lnTo>
                  <a:lnTo>
                    <a:pt x="734" y="529"/>
                  </a:lnTo>
                  <a:lnTo>
                    <a:pt x="734" y="532"/>
                  </a:lnTo>
                  <a:lnTo>
                    <a:pt x="734" y="534"/>
                  </a:lnTo>
                  <a:lnTo>
                    <a:pt x="729" y="529"/>
                  </a:lnTo>
                  <a:lnTo>
                    <a:pt x="729" y="529"/>
                  </a:lnTo>
                  <a:close/>
                  <a:moveTo>
                    <a:pt x="489" y="251"/>
                  </a:moveTo>
                  <a:lnTo>
                    <a:pt x="489" y="251"/>
                  </a:lnTo>
                  <a:lnTo>
                    <a:pt x="491" y="251"/>
                  </a:lnTo>
                  <a:lnTo>
                    <a:pt x="495" y="251"/>
                  </a:lnTo>
                  <a:lnTo>
                    <a:pt x="491" y="253"/>
                  </a:lnTo>
                  <a:lnTo>
                    <a:pt x="489" y="251"/>
                  </a:lnTo>
                  <a:lnTo>
                    <a:pt x="489" y="251"/>
                  </a:lnTo>
                  <a:close/>
                  <a:moveTo>
                    <a:pt x="411" y="335"/>
                  </a:moveTo>
                  <a:lnTo>
                    <a:pt x="415" y="329"/>
                  </a:lnTo>
                  <a:lnTo>
                    <a:pt x="415" y="325"/>
                  </a:lnTo>
                  <a:lnTo>
                    <a:pt x="409" y="323"/>
                  </a:lnTo>
                  <a:lnTo>
                    <a:pt x="411" y="317"/>
                  </a:lnTo>
                  <a:lnTo>
                    <a:pt x="409" y="310"/>
                  </a:lnTo>
                  <a:lnTo>
                    <a:pt x="405" y="308"/>
                  </a:lnTo>
                  <a:lnTo>
                    <a:pt x="398" y="308"/>
                  </a:lnTo>
                  <a:lnTo>
                    <a:pt x="396" y="310"/>
                  </a:lnTo>
                  <a:lnTo>
                    <a:pt x="392" y="310"/>
                  </a:lnTo>
                  <a:lnTo>
                    <a:pt x="390" y="306"/>
                  </a:lnTo>
                  <a:lnTo>
                    <a:pt x="390" y="302"/>
                  </a:lnTo>
                  <a:lnTo>
                    <a:pt x="398" y="293"/>
                  </a:lnTo>
                  <a:lnTo>
                    <a:pt x="403" y="285"/>
                  </a:lnTo>
                  <a:lnTo>
                    <a:pt x="405" y="285"/>
                  </a:lnTo>
                  <a:lnTo>
                    <a:pt x="405" y="293"/>
                  </a:lnTo>
                  <a:lnTo>
                    <a:pt x="403" y="295"/>
                  </a:lnTo>
                  <a:lnTo>
                    <a:pt x="407" y="298"/>
                  </a:lnTo>
                  <a:lnTo>
                    <a:pt x="407" y="300"/>
                  </a:lnTo>
                  <a:lnTo>
                    <a:pt x="411" y="300"/>
                  </a:lnTo>
                  <a:lnTo>
                    <a:pt x="413" y="298"/>
                  </a:lnTo>
                  <a:lnTo>
                    <a:pt x="422" y="300"/>
                  </a:lnTo>
                  <a:lnTo>
                    <a:pt x="426" y="302"/>
                  </a:lnTo>
                  <a:lnTo>
                    <a:pt x="426" y="306"/>
                  </a:lnTo>
                  <a:lnTo>
                    <a:pt x="422" y="308"/>
                  </a:lnTo>
                  <a:lnTo>
                    <a:pt x="426" y="312"/>
                  </a:lnTo>
                  <a:lnTo>
                    <a:pt x="428" y="314"/>
                  </a:lnTo>
                  <a:lnTo>
                    <a:pt x="428" y="319"/>
                  </a:lnTo>
                  <a:lnTo>
                    <a:pt x="436" y="325"/>
                  </a:lnTo>
                  <a:lnTo>
                    <a:pt x="436" y="329"/>
                  </a:lnTo>
                  <a:lnTo>
                    <a:pt x="434" y="331"/>
                  </a:lnTo>
                  <a:lnTo>
                    <a:pt x="428" y="329"/>
                  </a:lnTo>
                  <a:lnTo>
                    <a:pt x="426" y="329"/>
                  </a:lnTo>
                  <a:lnTo>
                    <a:pt x="426" y="331"/>
                  </a:lnTo>
                  <a:lnTo>
                    <a:pt x="422" y="331"/>
                  </a:lnTo>
                  <a:lnTo>
                    <a:pt x="415" y="335"/>
                  </a:lnTo>
                  <a:lnTo>
                    <a:pt x="411" y="335"/>
                  </a:lnTo>
                  <a:lnTo>
                    <a:pt x="411" y="335"/>
                  </a:lnTo>
                  <a:close/>
                  <a:moveTo>
                    <a:pt x="386" y="470"/>
                  </a:moveTo>
                  <a:lnTo>
                    <a:pt x="390" y="470"/>
                  </a:lnTo>
                  <a:lnTo>
                    <a:pt x="394" y="470"/>
                  </a:lnTo>
                  <a:lnTo>
                    <a:pt x="398" y="470"/>
                  </a:lnTo>
                  <a:lnTo>
                    <a:pt x="403" y="472"/>
                  </a:lnTo>
                  <a:lnTo>
                    <a:pt x="407" y="468"/>
                  </a:lnTo>
                  <a:lnTo>
                    <a:pt x="411" y="466"/>
                  </a:lnTo>
                  <a:lnTo>
                    <a:pt x="411" y="470"/>
                  </a:lnTo>
                  <a:lnTo>
                    <a:pt x="415" y="472"/>
                  </a:lnTo>
                  <a:lnTo>
                    <a:pt x="417" y="477"/>
                  </a:lnTo>
                  <a:lnTo>
                    <a:pt x="413" y="483"/>
                  </a:lnTo>
                  <a:lnTo>
                    <a:pt x="411" y="487"/>
                  </a:lnTo>
                  <a:lnTo>
                    <a:pt x="407" y="487"/>
                  </a:lnTo>
                  <a:lnTo>
                    <a:pt x="403" y="485"/>
                  </a:lnTo>
                  <a:lnTo>
                    <a:pt x="398" y="487"/>
                  </a:lnTo>
                  <a:lnTo>
                    <a:pt x="396" y="485"/>
                  </a:lnTo>
                  <a:lnTo>
                    <a:pt x="392" y="485"/>
                  </a:lnTo>
                  <a:lnTo>
                    <a:pt x="388" y="477"/>
                  </a:lnTo>
                  <a:lnTo>
                    <a:pt x="386" y="470"/>
                  </a:lnTo>
                  <a:lnTo>
                    <a:pt x="386" y="470"/>
                  </a:lnTo>
                  <a:close/>
                  <a:moveTo>
                    <a:pt x="649" y="532"/>
                  </a:moveTo>
                  <a:lnTo>
                    <a:pt x="656" y="525"/>
                  </a:lnTo>
                  <a:lnTo>
                    <a:pt x="658" y="525"/>
                  </a:lnTo>
                  <a:lnTo>
                    <a:pt x="658" y="527"/>
                  </a:lnTo>
                  <a:lnTo>
                    <a:pt x="653" y="532"/>
                  </a:lnTo>
                  <a:lnTo>
                    <a:pt x="649" y="532"/>
                  </a:lnTo>
                  <a:lnTo>
                    <a:pt x="649" y="532"/>
                  </a:lnTo>
                  <a:close/>
                  <a:moveTo>
                    <a:pt x="607" y="559"/>
                  </a:moveTo>
                  <a:lnTo>
                    <a:pt x="611" y="559"/>
                  </a:lnTo>
                  <a:lnTo>
                    <a:pt x="613" y="559"/>
                  </a:lnTo>
                  <a:lnTo>
                    <a:pt x="611" y="561"/>
                  </a:lnTo>
                  <a:lnTo>
                    <a:pt x="607" y="559"/>
                  </a:lnTo>
                  <a:lnTo>
                    <a:pt x="607" y="559"/>
                  </a:lnTo>
                  <a:close/>
                  <a:moveTo>
                    <a:pt x="607" y="593"/>
                  </a:moveTo>
                  <a:lnTo>
                    <a:pt x="609" y="593"/>
                  </a:lnTo>
                  <a:lnTo>
                    <a:pt x="613" y="593"/>
                  </a:lnTo>
                  <a:lnTo>
                    <a:pt x="611" y="597"/>
                  </a:lnTo>
                  <a:lnTo>
                    <a:pt x="609" y="599"/>
                  </a:lnTo>
                  <a:lnTo>
                    <a:pt x="607" y="597"/>
                  </a:lnTo>
                  <a:lnTo>
                    <a:pt x="607" y="593"/>
                  </a:lnTo>
                  <a:lnTo>
                    <a:pt x="607" y="593"/>
                  </a:lnTo>
                  <a:close/>
                  <a:moveTo>
                    <a:pt x="592" y="612"/>
                  </a:moveTo>
                  <a:lnTo>
                    <a:pt x="590" y="612"/>
                  </a:lnTo>
                  <a:lnTo>
                    <a:pt x="592" y="609"/>
                  </a:lnTo>
                  <a:lnTo>
                    <a:pt x="594" y="609"/>
                  </a:lnTo>
                  <a:lnTo>
                    <a:pt x="597" y="609"/>
                  </a:lnTo>
                  <a:lnTo>
                    <a:pt x="599" y="609"/>
                  </a:lnTo>
                  <a:lnTo>
                    <a:pt x="601" y="605"/>
                  </a:lnTo>
                  <a:lnTo>
                    <a:pt x="601" y="603"/>
                  </a:lnTo>
                  <a:lnTo>
                    <a:pt x="601" y="601"/>
                  </a:lnTo>
                  <a:lnTo>
                    <a:pt x="605" y="601"/>
                  </a:lnTo>
                  <a:lnTo>
                    <a:pt x="607" y="601"/>
                  </a:lnTo>
                  <a:lnTo>
                    <a:pt x="607" y="605"/>
                  </a:lnTo>
                  <a:lnTo>
                    <a:pt x="609" y="605"/>
                  </a:lnTo>
                  <a:lnTo>
                    <a:pt x="609" y="603"/>
                  </a:lnTo>
                  <a:lnTo>
                    <a:pt x="611" y="603"/>
                  </a:lnTo>
                  <a:lnTo>
                    <a:pt x="613" y="605"/>
                  </a:lnTo>
                  <a:lnTo>
                    <a:pt x="611" y="607"/>
                  </a:lnTo>
                  <a:lnTo>
                    <a:pt x="609" y="609"/>
                  </a:lnTo>
                  <a:lnTo>
                    <a:pt x="613" y="612"/>
                  </a:lnTo>
                  <a:lnTo>
                    <a:pt x="613" y="614"/>
                  </a:lnTo>
                  <a:lnTo>
                    <a:pt x="611" y="614"/>
                  </a:lnTo>
                  <a:lnTo>
                    <a:pt x="609" y="614"/>
                  </a:lnTo>
                  <a:lnTo>
                    <a:pt x="605" y="616"/>
                  </a:lnTo>
                  <a:lnTo>
                    <a:pt x="603" y="616"/>
                  </a:lnTo>
                  <a:lnTo>
                    <a:pt x="603" y="614"/>
                  </a:lnTo>
                  <a:lnTo>
                    <a:pt x="599" y="616"/>
                  </a:lnTo>
                  <a:lnTo>
                    <a:pt x="597" y="616"/>
                  </a:lnTo>
                  <a:lnTo>
                    <a:pt x="592" y="612"/>
                  </a:lnTo>
                  <a:lnTo>
                    <a:pt x="592" y="612"/>
                  </a:lnTo>
                  <a:close/>
                  <a:moveTo>
                    <a:pt x="550" y="654"/>
                  </a:moveTo>
                  <a:lnTo>
                    <a:pt x="550" y="656"/>
                  </a:lnTo>
                  <a:lnTo>
                    <a:pt x="548" y="656"/>
                  </a:lnTo>
                  <a:lnTo>
                    <a:pt x="544" y="656"/>
                  </a:lnTo>
                  <a:lnTo>
                    <a:pt x="544" y="652"/>
                  </a:lnTo>
                  <a:lnTo>
                    <a:pt x="546" y="650"/>
                  </a:lnTo>
                  <a:lnTo>
                    <a:pt x="546" y="645"/>
                  </a:lnTo>
                  <a:lnTo>
                    <a:pt x="546" y="639"/>
                  </a:lnTo>
                  <a:lnTo>
                    <a:pt x="546" y="639"/>
                  </a:lnTo>
                  <a:lnTo>
                    <a:pt x="546" y="635"/>
                  </a:lnTo>
                  <a:lnTo>
                    <a:pt x="552" y="633"/>
                  </a:lnTo>
                  <a:lnTo>
                    <a:pt x="561" y="626"/>
                  </a:lnTo>
                  <a:lnTo>
                    <a:pt x="565" y="626"/>
                  </a:lnTo>
                  <a:lnTo>
                    <a:pt x="567" y="628"/>
                  </a:lnTo>
                  <a:lnTo>
                    <a:pt x="567" y="635"/>
                  </a:lnTo>
                  <a:lnTo>
                    <a:pt x="569" y="637"/>
                  </a:lnTo>
                  <a:lnTo>
                    <a:pt x="571" y="633"/>
                  </a:lnTo>
                  <a:lnTo>
                    <a:pt x="571" y="628"/>
                  </a:lnTo>
                  <a:lnTo>
                    <a:pt x="571" y="628"/>
                  </a:lnTo>
                  <a:lnTo>
                    <a:pt x="573" y="628"/>
                  </a:lnTo>
                  <a:lnTo>
                    <a:pt x="576" y="626"/>
                  </a:lnTo>
                  <a:lnTo>
                    <a:pt x="571" y="624"/>
                  </a:lnTo>
                  <a:lnTo>
                    <a:pt x="571" y="622"/>
                  </a:lnTo>
                  <a:lnTo>
                    <a:pt x="576" y="618"/>
                  </a:lnTo>
                  <a:lnTo>
                    <a:pt x="578" y="618"/>
                  </a:lnTo>
                  <a:lnTo>
                    <a:pt x="580" y="620"/>
                  </a:lnTo>
                  <a:lnTo>
                    <a:pt x="580" y="624"/>
                  </a:lnTo>
                  <a:lnTo>
                    <a:pt x="578" y="626"/>
                  </a:lnTo>
                  <a:lnTo>
                    <a:pt x="578" y="628"/>
                  </a:lnTo>
                  <a:lnTo>
                    <a:pt x="580" y="628"/>
                  </a:lnTo>
                  <a:lnTo>
                    <a:pt x="582" y="624"/>
                  </a:lnTo>
                  <a:lnTo>
                    <a:pt x="584" y="624"/>
                  </a:lnTo>
                  <a:lnTo>
                    <a:pt x="586" y="624"/>
                  </a:lnTo>
                  <a:lnTo>
                    <a:pt x="586" y="622"/>
                  </a:lnTo>
                  <a:lnTo>
                    <a:pt x="586" y="618"/>
                  </a:lnTo>
                  <a:lnTo>
                    <a:pt x="588" y="618"/>
                  </a:lnTo>
                  <a:lnTo>
                    <a:pt x="590" y="620"/>
                  </a:lnTo>
                  <a:lnTo>
                    <a:pt x="590" y="622"/>
                  </a:lnTo>
                  <a:lnTo>
                    <a:pt x="590" y="624"/>
                  </a:lnTo>
                  <a:lnTo>
                    <a:pt x="590" y="626"/>
                  </a:lnTo>
                  <a:lnTo>
                    <a:pt x="592" y="626"/>
                  </a:lnTo>
                  <a:lnTo>
                    <a:pt x="594" y="622"/>
                  </a:lnTo>
                  <a:lnTo>
                    <a:pt x="599" y="622"/>
                  </a:lnTo>
                  <a:lnTo>
                    <a:pt x="601" y="622"/>
                  </a:lnTo>
                  <a:lnTo>
                    <a:pt x="603" y="626"/>
                  </a:lnTo>
                  <a:lnTo>
                    <a:pt x="599" y="626"/>
                  </a:lnTo>
                  <a:lnTo>
                    <a:pt x="597" y="626"/>
                  </a:lnTo>
                  <a:lnTo>
                    <a:pt x="597" y="631"/>
                  </a:lnTo>
                  <a:lnTo>
                    <a:pt x="599" y="631"/>
                  </a:lnTo>
                  <a:lnTo>
                    <a:pt x="599" y="633"/>
                  </a:lnTo>
                  <a:lnTo>
                    <a:pt x="597" y="637"/>
                  </a:lnTo>
                  <a:lnTo>
                    <a:pt x="592" y="637"/>
                  </a:lnTo>
                  <a:lnTo>
                    <a:pt x="592" y="635"/>
                  </a:lnTo>
                  <a:lnTo>
                    <a:pt x="590" y="637"/>
                  </a:lnTo>
                  <a:lnTo>
                    <a:pt x="586" y="635"/>
                  </a:lnTo>
                  <a:lnTo>
                    <a:pt x="584" y="635"/>
                  </a:lnTo>
                  <a:lnTo>
                    <a:pt x="582" y="637"/>
                  </a:lnTo>
                  <a:lnTo>
                    <a:pt x="586" y="639"/>
                  </a:lnTo>
                  <a:lnTo>
                    <a:pt x="588" y="641"/>
                  </a:lnTo>
                  <a:lnTo>
                    <a:pt x="586" y="645"/>
                  </a:lnTo>
                  <a:lnTo>
                    <a:pt x="582" y="645"/>
                  </a:lnTo>
                  <a:lnTo>
                    <a:pt x="580" y="641"/>
                  </a:lnTo>
                  <a:lnTo>
                    <a:pt x="576" y="641"/>
                  </a:lnTo>
                  <a:lnTo>
                    <a:pt x="571" y="643"/>
                  </a:lnTo>
                  <a:lnTo>
                    <a:pt x="576" y="643"/>
                  </a:lnTo>
                  <a:lnTo>
                    <a:pt x="578" y="647"/>
                  </a:lnTo>
                  <a:lnTo>
                    <a:pt x="576" y="647"/>
                  </a:lnTo>
                  <a:lnTo>
                    <a:pt x="571" y="647"/>
                  </a:lnTo>
                  <a:lnTo>
                    <a:pt x="569" y="650"/>
                  </a:lnTo>
                  <a:lnTo>
                    <a:pt x="567" y="647"/>
                  </a:lnTo>
                  <a:lnTo>
                    <a:pt x="565" y="652"/>
                  </a:lnTo>
                  <a:lnTo>
                    <a:pt x="563" y="652"/>
                  </a:lnTo>
                  <a:lnTo>
                    <a:pt x="561" y="654"/>
                  </a:lnTo>
                  <a:lnTo>
                    <a:pt x="561" y="656"/>
                  </a:lnTo>
                  <a:lnTo>
                    <a:pt x="557" y="658"/>
                  </a:lnTo>
                  <a:lnTo>
                    <a:pt x="557" y="662"/>
                  </a:lnTo>
                  <a:lnTo>
                    <a:pt x="554" y="662"/>
                  </a:lnTo>
                  <a:lnTo>
                    <a:pt x="552" y="664"/>
                  </a:lnTo>
                  <a:lnTo>
                    <a:pt x="548" y="664"/>
                  </a:lnTo>
                  <a:lnTo>
                    <a:pt x="550" y="662"/>
                  </a:lnTo>
                  <a:lnTo>
                    <a:pt x="557" y="658"/>
                  </a:lnTo>
                  <a:lnTo>
                    <a:pt x="557" y="656"/>
                  </a:lnTo>
                  <a:lnTo>
                    <a:pt x="559" y="652"/>
                  </a:lnTo>
                  <a:lnTo>
                    <a:pt x="557" y="652"/>
                  </a:lnTo>
                  <a:lnTo>
                    <a:pt x="554" y="654"/>
                  </a:lnTo>
                  <a:lnTo>
                    <a:pt x="552" y="652"/>
                  </a:lnTo>
                  <a:lnTo>
                    <a:pt x="554" y="650"/>
                  </a:lnTo>
                  <a:lnTo>
                    <a:pt x="550" y="650"/>
                  </a:lnTo>
                  <a:lnTo>
                    <a:pt x="548" y="652"/>
                  </a:lnTo>
                  <a:lnTo>
                    <a:pt x="550" y="652"/>
                  </a:lnTo>
                  <a:lnTo>
                    <a:pt x="550" y="654"/>
                  </a:lnTo>
                  <a:lnTo>
                    <a:pt x="550" y="654"/>
                  </a:lnTo>
                  <a:close/>
                  <a:moveTo>
                    <a:pt x="542" y="669"/>
                  </a:moveTo>
                  <a:lnTo>
                    <a:pt x="546" y="669"/>
                  </a:lnTo>
                  <a:lnTo>
                    <a:pt x="544" y="671"/>
                  </a:lnTo>
                  <a:lnTo>
                    <a:pt x="542" y="669"/>
                  </a:lnTo>
                  <a:lnTo>
                    <a:pt x="542" y="669"/>
                  </a:lnTo>
                  <a:close/>
                  <a:moveTo>
                    <a:pt x="531" y="675"/>
                  </a:moveTo>
                  <a:lnTo>
                    <a:pt x="533" y="669"/>
                  </a:lnTo>
                  <a:lnTo>
                    <a:pt x="542" y="666"/>
                  </a:lnTo>
                  <a:lnTo>
                    <a:pt x="535" y="673"/>
                  </a:lnTo>
                  <a:lnTo>
                    <a:pt x="531" y="675"/>
                  </a:lnTo>
                  <a:lnTo>
                    <a:pt x="531" y="675"/>
                  </a:lnTo>
                  <a:close/>
                  <a:moveTo>
                    <a:pt x="504" y="696"/>
                  </a:moveTo>
                  <a:lnTo>
                    <a:pt x="502" y="696"/>
                  </a:lnTo>
                  <a:lnTo>
                    <a:pt x="504" y="694"/>
                  </a:lnTo>
                  <a:lnTo>
                    <a:pt x="508" y="692"/>
                  </a:lnTo>
                  <a:lnTo>
                    <a:pt x="506" y="696"/>
                  </a:lnTo>
                  <a:lnTo>
                    <a:pt x="504" y="696"/>
                  </a:lnTo>
                  <a:lnTo>
                    <a:pt x="504" y="696"/>
                  </a:lnTo>
                  <a:close/>
                  <a:moveTo>
                    <a:pt x="489" y="660"/>
                  </a:moveTo>
                  <a:lnTo>
                    <a:pt x="493" y="660"/>
                  </a:lnTo>
                  <a:lnTo>
                    <a:pt x="495" y="662"/>
                  </a:lnTo>
                  <a:lnTo>
                    <a:pt x="493" y="664"/>
                  </a:lnTo>
                  <a:lnTo>
                    <a:pt x="489" y="660"/>
                  </a:lnTo>
                  <a:lnTo>
                    <a:pt x="489" y="660"/>
                  </a:lnTo>
                  <a:close/>
                  <a:moveTo>
                    <a:pt x="411" y="696"/>
                  </a:moveTo>
                  <a:lnTo>
                    <a:pt x="411" y="696"/>
                  </a:lnTo>
                  <a:lnTo>
                    <a:pt x="413" y="694"/>
                  </a:lnTo>
                  <a:lnTo>
                    <a:pt x="415" y="698"/>
                  </a:lnTo>
                  <a:lnTo>
                    <a:pt x="411" y="696"/>
                  </a:lnTo>
                  <a:lnTo>
                    <a:pt x="411" y="696"/>
                  </a:lnTo>
                  <a:close/>
                  <a:moveTo>
                    <a:pt x="407" y="698"/>
                  </a:moveTo>
                  <a:lnTo>
                    <a:pt x="411" y="698"/>
                  </a:lnTo>
                  <a:lnTo>
                    <a:pt x="407" y="700"/>
                  </a:lnTo>
                  <a:lnTo>
                    <a:pt x="407" y="698"/>
                  </a:lnTo>
                  <a:lnTo>
                    <a:pt x="407" y="698"/>
                  </a:lnTo>
                  <a:close/>
                  <a:moveTo>
                    <a:pt x="426" y="713"/>
                  </a:moveTo>
                  <a:lnTo>
                    <a:pt x="426" y="715"/>
                  </a:lnTo>
                  <a:lnTo>
                    <a:pt x="424" y="717"/>
                  </a:lnTo>
                  <a:lnTo>
                    <a:pt x="424" y="715"/>
                  </a:lnTo>
                  <a:lnTo>
                    <a:pt x="426" y="713"/>
                  </a:lnTo>
                  <a:lnTo>
                    <a:pt x="426" y="713"/>
                  </a:lnTo>
                  <a:close/>
                  <a:moveTo>
                    <a:pt x="422" y="711"/>
                  </a:moveTo>
                  <a:lnTo>
                    <a:pt x="424" y="706"/>
                  </a:lnTo>
                  <a:lnTo>
                    <a:pt x="424" y="709"/>
                  </a:lnTo>
                  <a:lnTo>
                    <a:pt x="424" y="709"/>
                  </a:lnTo>
                  <a:lnTo>
                    <a:pt x="422" y="711"/>
                  </a:lnTo>
                  <a:lnTo>
                    <a:pt x="422" y="711"/>
                  </a:lnTo>
                  <a:close/>
                  <a:moveTo>
                    <a:pt x="405" y="715"/>
                  </a:moveTo>
                  <a:lnTo>
                    <a:pt x="407" y="711"/>
                  </a:lnTo>
                  <a:lnTo>
                    <a:pt x="411" y="706"/>
                  </a:lnTo>
                  <a:lnTo>
                    <a:pt x="413" y="704"/>
                  </a:lnTo>
                  <a:lnTo>
                    <a:pt x="417" y="704"/>
                  </a:lnTo>
                  <a:lnTo>
                    <a:pt x="415" y="706"/>
                  </a:lnTo>
                  <a:lnTo>
                    <a:pt x="413" y="711"/>
                  </a:lnTo>
                  <a:lnTo>
                    <a:pt x="409" y="713"/>
                  </a:lnTo>
                  <a:lnTo>
                    <a:pt x="405" y="715"/>
                  </a:lnTo>
                  <a:lnTo>
                    <a:pt x="405" y="715"/>
                  </a:lnTo>
                  <a:close/>
                  <a:moveTo>
                    <a:pt x="401" y="704"/>
                  </a:moveTo>
                  <a:lnTo>
                    <a:pt x="398" y="700"/>
                  </a:lnTo>
                  <a:lnTo>
                    <a:pt x="401" y="698"/>
                  </a:lnTo>
                  <a:lnTo>
                    <a:pt x="403" y="696"/>
                  </a:lnTo>
                  <a:lnTo>
                    <a:pt x="405" y="698"/>
                  </a:lnTo>
                  <a:lnTo>
                    <a:pt x="403" y="700"/>
                  </a:lnTo>
                  <a:lnTo>
                    <a:pt x="403" y="704"/>
                  </a:lnTo>
                  <a:lnTo>
                    <a:pt x="401" y="704"/>
                  </a:lnTo>
                  <a:lnTo>
                    <a:pt x="401" y="704"/>
                  </a:lnTo>
                  <a:close/>
                  <a:moveTo>
                    <a:pt x="379" y="700"/>
                  </a:moveTo>
                  <a:lnTo>
                    <a:pt x="384" y="700"/>
                  </a:lnTo>
                  <a:lnTo>
                    <a:pt x="386" y="702"/>
                  </a:lnTo>
                  <a:lnTo>
                    <a:pt x="382" y="704"/>
                  </a:lnTo>
                  <a:lnTo>
                    <a:pt x="379" y="700"/>
                  </a:lnTo>
                  <a:lnTo>
                    <a:pt x="379" y="700"/>
                  </a:lnTo>
                  <a:close/>
                  <a:moveTo>
                    <a:pt x="367" y="711"/>
                  </a:moveTo>
                  <a:lnTo>
                    <a:pt x="367" y="709"/>
                  </a:lnTo>
                  <a:lnTo>
                    <a:pt x="369" y="704"/>
                  </a:lnTo>
                  <a:lnTo>
                    <a:pt x="371" y="709"/>
                  </a:lnTo>
                  <a:lnTo>
                    <a:pt x="367" y="711"/>
                  </a:lnTo>
                  <a:lnTo>
                    <a:pt x="367" y="711"/>
                  </a:lnTo>
                  <a:close/>
                  <a:moveTo>
                    <a:pt x="354" y="721"/>
                  </a:moveTo>
                  <a:lnTo>
                    <a:pt x="356" y="723"/>
                  </a:lnTo>
                  <a:lnTo>
                    <a:pt x="354" y="725"/>
                  </a:lnTo>
                  <a:lnTo>
                    <a:pt x="350" y="723"/>
                  </a:lnTo>
                  <a:lnTo>
                    <a:pt x="354" y="721"/>
                  </a:lnTo>
                  <a:lnTo>
                    <a:pt x="354" y="721"/>
                  </a:lnTo>
                  <a:close/>
                  <a:moveTo>
                    <a:pt x="2" y="789"/>
                  </a:moveTo>
                  <a:lnTo>
                    <a:pt x="0" y="793"/>
                  </a:lnTo>
                  <a:lnTo>
                    <a:pt x="4" y="791"/>
                  </a:lnTo>
                  <a:lnTo>
                    <a:pt x="2" y="789"/>
                  </a:lnTo>
                  <a:lnTo>
                    <a:pt x="2" y="789"/>
                  </a:lnTo>
                  <a:close/>
                  <a:moveTo>
                    <a:pt x="4" y="780"/>
                  </a:moveTo>
                  <a:lnTo>
                    <a:pt x="2" y="782"/>
                  </a:lnTo>
                  <a:lnTo>
                    <a:pt x="4" y="784"/>
                  </a:lnTo>
                  <a:lnTo>
                    <a:pt x="9" y="782"/>
                  </a:lnTo>
                  <a:lnTo>
                    <a:pt x="4" y="780"/>
                  </a:lnTo>
                  <a:lnTo>
                    <a:pt x="4" y="780"/>
                  </a:lnTo>
                  <a:close/>
                  <a:moveTo>
                    <a:pt x="11" y="772"/>
                  </a:moveTo>
                  <a:lnTo>
                    <a:pt x="13" y="774"/>
                  </a:lnTo>
                  <a:lnTo>
                    <a:pt x="13" y="770"/>
                  </a:lnTo>
                  <a:lnTo>
                    <a:pt x="11" y="772"/>
                  </a:lnTo>
                  <a:lnTo>
                    <a:pt x="11" y="772"/>
                  </a:lnTo>
                  <a:close/>
                  <a:moveTo>
                    <a:pt x="34" y="774"/>
                  </a:moveTo>
                  <a:lnTo>
                    <a:pt x="30" y="770"/>
                  </a:lnTo>
                  <a:lnTo>
                    <a:pt x="28" y="768"/>
                  </a:lnTo>
                  <a:lnTo>
                    <a:pt x="23" y="772"/>
                  </a:lnTo>
                  <a:lnTo>
                    <a:pt x="25" y="774"/>
                  </a:lnTo>
                  <a:lnTo>
                    <a:pt x="30" y="776"/>
                  </a:lnTo>
                  <a:lnTo>
                    <a:pt x="25" y="776"/>
                  </a:lnTo>
                  <a:lnTo>
                    <a:pt x="28" y="778"/>
                  </a:lnTo>
                  <a:lnTo>
                    <a:pt x="30" y="778"/>
                  </a:lnTo>
                  <a:lnTo>
                    <a:pt x="32" y="776"/>
                  </a:lnTo>
                  <a:lnTo>
                    <a:pt x="34" y="774"/>
                  </a:lnTo>
                  <a:lnTo>
                    <a:pt x="34" y="774"/>
                  </a:lnTo>
                  <a:close/>
                  <a:moveTo>
                    <a:pt x="38" y="782"/>
                  </a:moveTo>
                  <a:lnTo>
                    <a:pt x="40" y="782"/>
                  </a:lnTo>
                  <a:lnTo>
                    <a:pt x="44" y="780"/>
                  </a:lnTo>
                  <a:lnTo>
                    <a:pt x="44" y="776"/>
                  </a:lnTo>
                  <a:lnTo>
                    <a:pt x="46" y="774"/>
                  </a:lnTo>
                  <a:lnTo>
                    <a:pt x="44" y="772"/>
                  </a:lnTo>
                  <a:lnTo>
                    <a:pt x="42" y="776"/>
                  </a:lnTo>
                  <a:lnTo>
                    <a:pt x="40" y="780"/>
                  </a:lnTo>
                  <a:lnTo>
                    <a:pt x="38" y="782"/>
                  </a:lnTo>
                  <a:lnTo>
                    <a:pt x="38" y="782"/>
                  </a:lnTo>
                  <a:close/>
                  <a:moveTo>
                    <a:pt x="57" y="778"/>
                  </a:moveTo>
                  <a:lnTo>
                    <a:pt x="57" y="774"/>
                  </a:lnTo>
                  <a:lnTo>
                    <a:pt x="55" y="774"/>
                  </a:lnTo>
                  <a:lnTo>
                    <a:pt x="53" y="778"/>
                  </a:lnTo>
                  <a:lnTo>
                    <a:pt x="51" y="778"/>
                  </a:lnTo>
                  <a:lnTo>
                    <a:pt x="49" y="782"/>
                  </a:lnTo>
                  <a:lnTo>
                    <a:pt x="53" y="782"/>
                  </a:lnTo>
                  <a:lnTo>
                    <a:pt x="57" y="778"/>
                  </a:lnTo>
                  <a:lnTo>
                    <a:pt x="57" y="778"/>
                  </a:lnTo>
                  <a:close/>
                  <a:moveTo>
                    <a:pt x="105" y="778"/>
                  </a:moveTo>
                  <a:lnTo>
                    <a:pt x="105" y="774"/>
                  </a:lnTo>
                  <a:lnTo>
                    <a:pt x="108" y="772"/>
                  </a:lnTo>
                  <a:lnTo>
                    <a:pt x="108" y="768"/>
                  </a:lnTo>
                  <a:lnTo>
                    <a:pt x="105" y="768"/>
                  </a:lnTo>
                  <a:lnTo>
                    <a:pt x="101" y="770"/>
                  </a:lnTo>
                  <a:lnTo>
                    <a:pt x="101" y="772"/>
                  </a:lnTo>
                  <a:lnTo>
                    <a:pt x="99" y="774"/>
                  </a:lnTo>
                  <a:lnTo>
                    <a:pt x="97" y="772"/>
                  </a:lnTo>
                  <a:lnTo>
                    <a:pt x="95" y="776"/>
                  </a:lnTo>
                  <a:lnTo>
                    <a:pt x="91" y="776"/>
                  </a:lnTo>
                  <a:lnTo>
                    <a:pt x="89" y="774"/>
                  </a:lnTo>
                  <a:lnTo>
                    <a:pt x="87" y="776"/>
                  </a:lnTo>
                  <a:lnTo>
                    <a:pt x="91" y="778"/>
                  </a:lnTo>
                  <a:lnTo>
                    <a:pt x="93" y="778"/>
                  </a:lnTo>
                  <a:lnTo>
                    <a:pt x="97" y="778"/>
                  </a:lnTo>
                  <a:lnTo>
                    <a:pt x="101" y="776"/>
                  </a:lnTo>
                  <a:lnTo>
                    <a:pt x="105" y="778"/>
                  </a:lnTo>
                  <a:lnTo>
                    <a:pt x="105" y="778"/>
                  </a:lnTo>
                  <a:close/>
                  <a:moveTo>
                    <a:pt x="112" y="778"/>
                  </a:moveTo>
                  <a:lnTo>
                    <a:pt x="122" y="780"/>
                  </a:lnTo>
                  <a:lnTo>
                    <a:pt x="124" y="780"/>
                  </a:lnTo>
                  <a:lnTo>
                    <a:pt x="129" y="782"/>
                  </a:lnTo>
                  <a:lnTo>
                    <a:pt x="122" y="782"/>
                  </a:lnTo>
                  <a:lnTo>
                    <a:pt x="114" y="780"/>
                  </a:lnTo>
                  <a:lnTo>
                    <a:pt x="110" y="782"/>
                  </a:lnTo>
                  <a:lnTo>
                    <a:pt x="108" y="780"/>
                  </a:lnTo>
                  <a:lnTo>
                    <a:pt x="108" y="780"/>
                  </a:lnTo>
                  <a:lnTo>
                    <a:pt x="112" y="778"/>
                  </a:lnTo>
                  <a:lnTo>
                    <a:pt x="112" y="778"/>
                  </a:lnTo>
                  <a:close/>
                  <a:moveTo>
                    <a:pt x="146" y="774"/>
                  </a:moveTo>
                  <a:lnTo>
                    <a:pt x="141" y="772"/>
                  </a:lnTo>
                  <a:lnTo>
                    <a:pt x="137" y="772"/>
                  </a:lnTo>
                  <a:lnTo>
                    <a:pt x="135" y="776"/>
                  </a:lnTo>
                  <a:lnTo>
                    <a:pt x="141" y="776"/>
                  </a:lnTo>
                  <a:lnTo>
                    <a:pt x="146" y="774"/>
                  </a:lnTo>
                  <a:lnTo>
                    <a:pt x="146" y="774"/>
                  </a:lnTo>
                  <a:close/>
                  <a:moveTo>
                    <a:pt x="167" y="772"/>
                  </a:moveTo>
                  <a:lnTo>
                    <a:pt x="165" y="768"/>
                  </a:lnTo>
                  <a:lnTo>
                    <a:pt x="165" y="772"/>
                  </a:lnTo>
                  <a:lnTo>
                    <a:pt x="167" y="772"/>
                  </a:lnTo>
                  <a:lnTo>
                    <a:pt x="167" y="772"/>
                  </a:lnTo>
                  <a:close/>
                  <a:moveTo>
                    <a:pt x="181" y="765"/>
                  </a:moveTo>
                  <a:lnTo>
                    <a:pt x="179" y="763"/>
                  </a:lnTo>
                  <a:lnTo>
                    <a:pt x="175" y="765"/>
                  </a:lnTo>
                  <a:lnTo>
                    <a:pt x="175" y="770"/>
                  </a:lnTo>
                  <a:lnTo>
                    <a:pt x="179" y="765"/>
                  </a:lnTo>
                  <a:lnTo>
                    <a:pt x="181" y="765"/>
                  </a:lnTo>
                  <a:lnTo>
                    <a:pt x="181" y="765"/>
                  </a:lnTo>
                  <a:close/>
                  <a:moveTo>
                    <a:pt x="192" y="765"/>
                  </a:moveTo>
                  <a:lnTo>
                    <a:pt x="190" y="763"/>
                  </a:lnTo>
                  <a:lnTo>
                    <a:pt x="188" y="765"/>
                  </a:lnTo>
                  <a:lnTo>
                    <a:pt x="190" y="765"/>
                  </a:lnTo>
                  <a:lnTo>
                    <a:pt x="192" y="765"/>
                  </a:lnTo>
                  <a:lnTo>
                    <a:pt x="192" y="765"/>
                  </a:lnTo>
                  <a:close/>
                  <a:moveTo>
                    <a:pt x="194" y="759"/>
                  </a:moveTo>
                  <a:lnTo>
                    <a:pt x="192" y="757"/>
                  </a:lnTo>
                  <a:lnTo>
                    <a:pt x="190" y="759"/>
                  </a:lnTo>
                  <a:lnTo>
                    <a:pt x="194" y="759"/>
                  </a:lnTo>
                  <a:lnTo>
                    <a:pt x="194" y="759"/>
                  </a:lnTo>
                  <a:close/>
                  <a:moveTo>
                    <a:pt x="194" y="761"/>
                  </a:moveTo>
                  <a:lnTo>
                    <a:pt x="196" y="763"/>
                  </a:lnTo>
                  <a:lnTo>
                    <a:pt x="200" y="761"/>
                  </a:lnTo>
                  <a:lnTo>
                    <a:pt x="198" y="759"/>
                  </a:lnTo>
                  <a:lnTo>
                    <a:pt x="194" y="761"/>
                  </a:lnTo>
                  <a:lnTo>
                    <a:pt x="194" y="761"/>
                  </a:lnTo>
                  <a:close/>
                  <a:moveTo>
                    <a:pt x="240" y="740"/>
                  </a:moveTo>
                  <a:lnTo>
                    <a:pt x="242" y="744"/>
                  </a:lnTo>
                  <a:lnTo>
                    <a:pt x="245" y="744"/>
                  </a:lnTo>
                  <a:lnTo>
                    <a:pt x="240" y="747"/>
                  </a:lnTo>
                  <a:lnTo>
                    <a:pt x="238" y="751"/>
                  </a:lnTo>
                  <a:lnTo>
                    <a:pt x="234" y="753"/>
                  </a:lnTo>
                  <a:lnTo>
                    <a:pt x="228" y="759"/>
                  </a:lnTo>
                  <a:lnTo>
                    <a:pt x="221" y="759"/>
                  </a:lnTo>
                  <a:lnTo>
                    <a:pt x="217" y="765"/>
                  </a:lnTo>
                  <a:lnTo>
                    <a:pt x="209" y="765"/>
                  </a:lnTo>
                  <a:lnTo>
                    <a:pt x="213" y="761"/>
                  </a:lnTo>
                  <a:lnTo>
                    <a:pt x="215" y="761"/>
                  </a:lnTo>
                  <a:lnTo>
                    <a:pt x="219" y="757"/>
                  </a:lnTo>
                  <a:lnTo>
                    <a:pt x="221" y="755"/>
                  </a:lnTo>
                  <a:lnTo>
                    <a:pt x="221" y="753"/>
                  </a:lnTo>
                  <a:lnTo>
                    <a:pt x="226" y="749"/>
                  </a:lnTo>
                  <a:lnTo>
                    <a:pt x="230" y="749"/>
                  </a:lnTo>
                  <a:lnTo>
                    <a:pt x="232" y="744"/>
                  </a:lnTo>
                  <a:lnTo>
                    <a:pt x="230" y="742"/>
                  </a:lnTo>
                  <a:lnTo>
                    <a:pt x="236" y="742"/>
                  </a:lnTo>
                  <a:lnTo>
                    <a:pt x="236" y="742"/>
                  </a:lnTo>
                  <a:lnTo>
                    <a:pt x="240" y="740"/>
                  </a:lnTo>
                  <a:lnTo>
                    <a:pt x="240" y="740"/>
                  </a:lnTo>
                  <a:close/>
                  <a:moveTo>
                    <a:pt x="274" y="728"/>
                  </a:moveTo>
                  <a:lnTo>
                    <a:pt x="270" y="728"/>
                  </a:lnTo>
                  <a:lnTo>
                    <a:pt x="266" y="730"/>
                  </a:lnTo>
                  <a:lnTo>
                    <a:pt x="266" y="734"/>
                  </a:lnTo>
                  <a:lnTo>
                    <a:pt x="270" y="736"/>
                  </a:lnTo>
                  <a:lnTo>
                    <a:pt x="268" y="738"/>
                  </a:lnTo>
                  <a:lnTo>
                    <a:pt x="264" y="736"/>
                  </a:lnTo>
                  <a:lnTo>
                    <a:pt x="259" y="738"/>
                  </a:lnTo>
                  <a:lnTo>
                    <a:pt x="261" y="742"/>
                  </a:lnTo>
                  <a:lnTo>
                    <a:pt x="259" y="742"/>
                  </a:lnTo>
                  <a:lnTo>
                    <a:pt x="255" y="747"/>
                  </a:lnTo>
                  <a:lnTo>
                    <a:pt x="253" y="747"/>
                  </a:lnTo>
                  <a:lnTo>
                    <a:pt x="249" y="751"/>
                  </a:lnTo>
                  <a:lnTo>
                    <a:pt x="245" y="751"/>
                  </a:lnTo>
                  <a:lnTo>
                    <a:pt x="242" y="751"/>
                  </a:lnTo>
                  <a:lnTo>
                    <a:pt x="245" y="753"/>
                  </a:lnTo>
                  <a:lnTo>
                    <a:pt x="251" y="753"/>
                  </a:lnTo>
                  <a:lnTo>
                    <a:pt x="257" y="751"/>
                  </a:lnTo>
                  <a:lnTo>
                    <a:pt x="261" y="747"/>
                  </a:lnTo>
                  <a:lnTo>
                    <a:pt x="261" y="749"/>
                  </a:lnTo>
                  <a:lnTo>
                    <a:pt x="264" y="751"/>
                  </a:lnTo>
                  <a:lnTo>
                    <a:pt x="266" y="747"/>
                  </a:lnTo>
                  <a:lnTo>
                    <a:pt x="266" y="744"/>
                  </a:lnTo>
                  <a:lnTo>
                    <a:pt x="268" y="744"/>
                  </a:lnTo>
                  <a:lnTo>
                    <a:pt x="270" y="747"/>
                  </a:lnTo>
                  <a:lnTo>
                    <a:pt x="272" y="747"/>
                  </a:lnTo>
                  <a:lnTo>
                    <a:pt x="274" y="742"/>
                  </a:lnTo>
                  <a:lnTo>
                    <a:pt x="280" y="740"/>
                  </a:lnTo>
                  <a:lnTo>
                    <a:pt x="280" y="738"/>
                  </a:lnTo>
                  <a:lnTo>
                    <a:pt x="276" y="736"/>
                  </a:lnTo>
                  <a:lnTo>
                    <a:pt x="280" y="734"/>
                  </a:lnTo>
                  <a:lnTo>
                    <a:pt x="280" y="730"/>
                  </a:lnTo>
                  <a:lnTo>
                    <a:pt x="274" y="730"/>
                  </a:lnTo>
                  <a:lnTo>
                    <a:pt x="274" y="728"/>
                  </a:lnTo>
                  <a:lnTo>
                    <a:pt x="274" y="728"/>
                  </a:lnTo>
                  <a:close/>
                  <a:moveTo>
                    <a:pt x="287" y="732"/>
                  </a:moveTo>
                  <a:lnTo>
                    <a:pt x="287" y="730"/>
                  </a:lnTo>
                  <a:lnTo>
                    <a:pt x="283" y="728"/>
                  </a:lnTo>
                  <a:lnTo>
                    <a:pt x="283" y="732"/>
                  </a:lnTo>
                  <a:lnTo>
                    <a:pt x="287" y="732"/>
                  </a:lnTo>
                  <a:lnTo>
                    <a:pt x="287" y="732"/>
                  </a:lnTo>
                  <a:close/>
                  <a:moveTo>
                    <a:pt x="306" y="730"/>
                  </a:moveTo>
                  <a:lnTo>
                    <a:pt x="306" y="728"/>
                  </a:lnTo>
                  <a:lnTo>
                    <a:pt x="310" y="728"/>
                  </a:lnTo>
                  <a:lnTo>
                    <a:pt x="310" y="730"/>
                  </a:lnTo>
                  <a:lnTo>
                    <a:pt x="308" y="730"/>
                  </a:lnTo>
                  <a:lnTo>
                    <a:pt x="306" y="730"/>
                  </a:lnTo>
                  <a:lnTo>
                    <a:pt x="306" y="730"/>
                  </a:lnTo>
                  <a:close/>
                  <a:moveTo>
                    <a:pt x="299" y="730"/>
                  </a:moveTo>
                  <a:lnTo>
                    <a:pt x="302" y="728"/>
                  </a:lnTo>
                  <a:lnTo>
                    <a:pt x="304" y="730"/>
                  </a:lnTo>
                  <a:lnTo>
                    <a:pt x="299" y="730"/>
                  </a:lnTo>
                  <a:lnTo>
                    <a:pt x="299" y="730"/>
                  </a:lnTo>
                  <a:close/>
                  <a:moveTo>
                    <a:pt x="297" y="725"/>
                  </a:moveTo>
                  <a:lnTo>
                    <a:pt x="297" y="723"/>
                  </a:lnTo>
                  <a:lnTo>
                    <a:pt x="297" y="721"/>
                  </a:lnTo>
                  <a:lnTo>
                    <a:pt x="299" y="721"/>
                  </a:lnTo>
                  <a:lnTo>
                    <a:pt x="302" y="725"/>
                  </a:lnTo>
                  <a:lnTo>
                    <a:pt x="297" y="725"/>
                  </a:lnTo>
                  <a:lnTo>
                    <a:pt x="297" y="725"/>
                  </a:lnTo>
                  <a:close/>
                  <a:moveTo>
                    <a:pt x="291" y="723"/>
                  </a:moveTo>
                  <a:lnTo>
                    <a:pt x="287" y="723"/>
                  </a:lnTo>
                  <a:lnTo>
                    <a:pt x="287" y="728"/>
                  </a:lnTo>
                  <a:lnTo>
                    <a:pt x="291" y="730"/>
                  </a:lnTo>
                  <a:lnTo>
                    <a:pt x="293" y="728"/>
                  </a:lnTo>
                  <a:lnTo>
                    <a:pt x="295" y="725"/>
                  </a:lnTo>
                  <a:lnTo>
                    <a:pt x="293" y="725"/>
                  </a:lnTo>
                  <a:lnTo>
                    <a:pt x="291" y="723"/>
                  </a:lnTo>
                  <a:lnTo>
                    <a:pt x="291" y="723"/>
                  </a:lnTo>
                  <a:close/>
                  <a:moveTo>
                    <a:pt x="474" y="561"/>
                  </a:moveTo>
                  <a:lnTo>
                    <a:pt x="474" y="559"/>
                  </a:lnTo>
                  <a:lnTo>
                    <a:pt x="476" y="557"/>
                  </a:lnTo>
                  <a:lnTo>
                    <a:pt x="476" y="561"/>
                  </a:lnTo>
                  <a:lnTo>
                    <a:pt x="474" y="561"/>
                  </a:lnTo>
                  <a:lnTo>
                    <a:pt x="474" y="561"/>
                  </a:lnTo>
                  <a:close/>
                  <a:moveTo>
                    <a:pt x="466" y="563"/>
                  </a:moveTo>
                  <a:lnTo>
                    <a:pt x="464" y="561"/>
                  </a:lnTo>
                  <a:lnTo>
                    <a:pt x="466" y="559"/>
                  </a:lnTo>
                  <a:lnTo>
                    <a:pt x="470" y="555"/>
                  </a:lnTo>
                  <a:lnTo>
                    <a:pt x="472" y="553"/>
                  </a:lnTo>
                  <a:lnTo>
                    <a:pt x="474" y="555"/>
                  </a:lnTo>
                  <a:lnTo>
                    <a:pt x="470" y="561"/>
                  </a:lnTo>
                  <a:lnTo>
                    <a:pt x="466" y="563"/>
                  </a:lnTo>
                  <a:lnTo>
                    <a:pt x="466" y="563"/>
                  </a:lnTo>
                  <a:close/>
                  <a:moveTo>
                    <a:pt x="314" y="713"/>
                  </a:moveTo>
                  <a:lnTo>
                    <a:pt x="316" y="711"/>
                  </a:lnTo>
                  <a:lnTo>
                    <a:pt x="316" y="709"/>
                  </a:lnTo>
                  <a:lnTo>
                    <a:pt x="318" y="709"/>
                  </a:lnTo>
                  <a:lnTo>
                    <a:pt x="323" y="706"/>
                  </a:lnTo>
                  <a:lnTo>
                    <a:pt x="325" y="704"/>
                  </a:lnTo>
                  <a:lnTo>
                    <a:pt x="327" y="698"/>
                  </a:lnTo>
                  <a:lnTo>
                    <a:pt x="329" y="698"/>
                  </a:lnTo>
                  <a:lnTo>
                    <a:pt x="333" y="702"/>
                  </a:lnTo>
                  <a:lnTo>
                    <a:pt x="333" y="700"/>
                  </a:lnTo>
                  <a:lnTo>
                    <a:pt x="337" y="700"/>
                  </a:lnTo>
                  <a:lnTo>
                    <a:pt x="342" y="700"/>
                  </a:lnTo>
                  <a:lnTo>
                    <a:pt x="342" y="698"/>
                  </a:lnTo>
                  <a:lnTo>
                    <a:pt x="348" y="698"/>
                  </a:lnTo>
                  <a:lnTo>
                    <a:pt x="350" y="702"/>
                  </a:lnTo>
                  <a:lnTo>
                    <a:pt x="348" y="704"/>
                  </a:lnTo>
                  <a:lnTo>
                    <a:pt x="354" y="711"/>
                  </a:lnTo>
                  <a:lnTo>
                    <a:pt x="354" y="713"/>
                  </a:lnTo>
                  <a:lnTo>
                    <a:pt x="348" y="711"/>
                  </a:lnTo>
                  <a:lnTo>
                    <a:pt x="346" y="713"/>
                  </a:lnTo>
                  <a:lnTo>
                    <a:pt x="339" y="715"/>
                  </a:lnTo>
                  <a:lnTo>
                    <a:pt x="335" y="713"/>
                  </a:lnTo>
                  <a:lnTo>
                    <a:pt x="327" y="713"/>
                  </a:lnTo>
                  <a:lnTo>
                    <a:pt x="323" y="717"/>
                  </a:lnTo>
                  <a:lnTo>
                    <a:pt x="323" y="717"/>
                  </a:lnTo>
                  <a:lnTo>
                    <a:pt x="318" y="719"/>
                  </a:lnTo>
                  <a:lnTo>
                    <a:pt x="314" y="717"/>
                  </a:lnTo>
                  <a:lnTo>
                    <a:pt x="314" y="713"/>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84" name="Freeform 172">
              <a:extLst>
                <a:ext uri="{FF2B5EF4-FFF2-40B4-BE49-F238E27FC236}">
                  <a16:creationId xmlns:a16="http://schemas.microsoft.com/office/drawing/2014/main" id="{53C4B0E7-AB30-42C4-8D3E-B0BE6EB135F5}"/>
                </a:ext>
              </a:extLst>
            </p:cNvPr>
            <p:cNvSpPr>
              <a:spLocks/>
            </p:cNvSpPr>
            <p:nvPr/>
          </p:nvSpPr>
          <p:spPr bwMode="auto">
            <a:xfrm>
              <a:off x="2997386" y="3149682"/>
              <a:ext cx="4836" cy="3786"/>
            </a:xfrm>
            <a:custGeom>
              <a:avLst/>
              <a:gdLst>
                <a:gd name="T0" fmla="*/ 6 w 6"/>
                <a:gd name="T1" fmla="*/ 0 h 5"/>
                <a:gd name="T2" fmla="*/ 2 w 6"/>
                <a:gd name="T3" fmla="*/ 0 h 5"/>
                <a:gd name="T4" fmla="*/ 0 w 6"/>
                <a:gd name="T5" fmla="*/ 5 h 5"/>
                <a:gd name="T6" fmla="*/ 4 w 6"/>
                <a:gd name="T7" fmla="*/ 5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lnTo>
                    <a:pt x="2" y="0"/>
                  </a:lnTo>
                  <a:lnTo>
                    <a:pt x="0" y="5"/>
                  </a:lnTo>
                  <a:lnTo>
                    <a:pt x="4" y="5"/>
                  </a:lnTo>
                  <a:lnTo>
                    <a:pt x="6"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85" name="Freeform 173">
              <a:extLst>
                <a:ext uri="{FF2B5EF4-FFF2-40B4-BE49-F238E27FC236}">
                  <a16:creationId xmlns:a16="http://schemas.microsoft.com/office/drawing/2014/main" id="{66D41348-ABF0-4BAB-BADE-AA68C7DC6ECF}"/>
                </a:ext>
              </a:extLst>
            </p:cNvPr>
            <p:cNvSpPr>
              <a:spLocks/>
            </p:cNvSpPr>
            <p:nvPr/>
          </p:nvSpPr>
          <p:spPr bwMode="auto">
            <a:xfrm>
              <a:off x="3046560" y="3164066"/>
              <a:ext cx="36275" cy="12871"/>
            </a:xfrm>
            <a:custGeom>
              <a:avLst/>
              <a:gdLst>
                <a:gd name="T0" fmla="*/ 4 w 45"/>
                <a:gd name="T1" fmla="*/ 0 h 17"/>
                <a:gd name="T2" fmla="*/ 9 w 45"/>
                <a:gd name="T3" fmla="*/ 2 h 17"/>
                <a:gd name="T4" fmla="*/ 17 w 45"/>
                <a:gd name="T5" fmla="*/ 0 h 17"/>
                <a:gd name="T6" fmla="*/ 32 w 45"/>
                <a:gd name="T7" fmla="*/ 0 h 17"/>
                <a:gd name="T8" fmla="*/ 36 w 45"/>
                <a:gd name="T9" fmla="*/ 7 h 17"/>
                <a:gd name="T10" fmla="*/ 40 w 45"/>
                <a:gd name="T11" fmla="*/ 9 h 17"/>
                <a:gd name="T12" fmla="*/ 45 w 45"/>
                <a:gd name="T13" fmla="*/ 11 h 17"/>
                <a:gd name="T14" fmla="*/ 45 w 45"/>
                <a:gd name="T15" fmla="*/ 13 h 17"/>
                <a:gd name="T16" fmla="*/ 36 w 45"/>
                <a:gd name="T17" fmla="*/ 13 h 17"/>
                <a:gd name="T18" fmla="*/ 34 w 45"/>
                <a:gd name="T19" fmla="*/ 11 h 17"/>
                <a:gd name="T20" fmla="*/ 32 w 45"/>
                <a:gd name="T21" fmla="*/ 15 h 17"/>
                <a:gd name="T22" fmla="*/ 30 w 45"/>
                <a:gd name="T23" fmla="*/ 15 h 17"/>
                <a:gd name="T24" fmla="*/ 30 w 45"/>
                <a:gd name="T25" fmla="*/ 13 h 17"/>
                <a:gd name="T26" fmla="*/ 26 w 45"/>
                <a:gd name="T27" fmla="*/ 13 h 17"/>
                <a:gd name="T28" fmla="*/ 26 w 45"/>
                <a:gd name="T29" fmla="*/ 17 h 17"/>
                <a:gd name="T30" fmla="*/ 21 w 45"/>
                <a:gd name="T31" fmla="*/ 17 h 17"/>
                <a:gd name="T32" fmla="*/ 17 w 45"/>
                <a:gd name="T33" fmla="*/ 15 h 17"/>
                <a:gd name="T34" fmla="*/ 13 w 45"/>
                <a:gd name="T35" fmla="*/ 15 h 17"/>
                <a:gd name="T36" fmla="*/ 11 w 45"/>
                <a:gd name="T37" fmla="*/ 13 h 17"/>
                <a:gd name="T38" fmla="*/ 9 w 45"/>
                <a:gd name="T39" fmla="*/ 9 h 17"/>
                <a:gd name="T40" fmla="*/ 7 w 45"/>
                <a:gd name="T41" fmla="*/ 7 h 17"/>
                <a:gd name="T42" fmla="*/ 2 w 45"/>
                <a:gd name="T43" fmla="*/ 9 h 17"/>
                <a:gd name="T44" fmla="*/ 0 w 45"/>
                <a:gd name="T45" fmla="*/ 5 h 17"/>
                <a:gd name="T46" fmla="*/ 2 w 45"/>
                <a:gd name="T47" fmla="*/ 2 h 17"/>
                <a:gd name="T48" fmla="*/ 4 w 45"/>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17">
                  <a:moveTo>
                    <a:pt x="4" y="0"/>
                  </a:moveTo>
                  <a:lnTo>
                    <a:pt x="9" y="2"/>
                  </a:lnTo>
                  <a:lnTo>
                    <a:pt x="17" y="0"/>
                  </a:lnTo>
                  <a:lnTo>
                    <a:pt x="32" y="0"/>
                  </a:lnTo>
                  <a:lnTo>
                    <a:pt x="36" y="7"/>
                  </a:lnTo>
                  <a:lnTo>
                    <a:pt x="40" y="9"/>
                  </a:lnTo>
                  <a:lnTo>
                    <a:pt x="45" y="11"/>
                  </a:lnTo>
                  <a:lnTo>
                    <a:pt x="45" y="13"/>
                  </a:lnTo>
                  <a:lnTo>
                    <a:pt x="36" y="13"/>
                  </a:lnTo>
                  <a:lnTo>
                    <a:pt x="34" y="11"/>
                  </a:lnTo>
                  <a:lnTo>
                    <a:pt x="32" y="15"/>
                  </a:lnTo>
                  <a:lnTo>
                    <a:pt x="30" y="15"/>
                  </a:lnTo>
                  <a:lnTo>
                    <a:pt x="30" y="13"/>
                  </a:lnTo>
                  <a:lnTo>
                    <a:pt x="26" y="13"/>
                  </a:lnTo>
                  <a:lnTo>
                    <a:pt x="26" y="17"/>
                  </a:lnTo>
                  <a:lnTo>
                    <a:pt x="21" y="17"/>
                  </a:lnTo>
                  <a:lnTo>
                    <a:pt x="17" y="15"/>
                  </a:lnTo>
                  <a:lnTo>
                    <a:pt x="13" y="15"/>
                  </a:lnTo>
                  <a:lnTo>
                    <a:pt x="11" y="13"/>
                  </a:lnTo>
                  <a:lnTo>
                    <a:pt x="9" y="9"/>
                  </a:lnTo>
                  <a:lnTo>
                    <a:pt x="7" y="7"/>
                  </a:lnTo>
                  <a:lnTo>
                    <a:pt x="2" y="9"/>
                  </a:lnTo>
                  <a:lnTo>
                    <a:pt x="0" y="5"/>
                  </a:lnTo>
                  <a:lnTo>
                    <a:pt x="2" y="2"/>
                  </a:lnTo>
                  <a:lnTo>
                    <a:pt x="4"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86" name="Freeform 174">
              <a:extLst>
                <a:ext uri="{FF2B5EF4-FFF2-40B4-BE49-F238E27FC236}">
                  <a16:creationId xmlns:a16="http://schemas.microsoft.com/office/drawing/2014/main" id="{0919A4A8-325C-47F1-9FEE-2BC1405AAC7B}"/>
                </a:ext>
              </a:extLst>
            </p:cNvPr>
            <p:cNvSpPr>
              <a:spLocks noEditPoints="1"/>
            </p:cNvSpPr>
            <p:nvPr/>
          </p:nvSpPr>
          <p:spPr bwMode="auto">
            <a:xfrm>
              <a:off x="3109436" y="3136811"/>
              <a:ext cx="44336" cy="35582"/>
            </a:xfrm>
            <a:custGeom>
              <a:avLst/>
              <a:gdLst>
                <a:gd name="T0" fmla="*/ 47 w 55"/>
                <a:gd name="T1" fmla="*/ 43 h 47"/>
                <a:gd name="T2" fmla="*/ 53 w 55"/>
                <a:gd name="T3" fmla="*/ 34 h 47"/>
                <a:gd name="T4" fmla="*/ 51 w 55"/>
                <a:gd name="T5" fmla="*/ 28 h 47"/>
                <a:gd name="T6" fmla="*/ 55 w 55"/>
                <a:gd name="T7" fmla="*/ 24 h 47"/>
                <a:gd name="T8" fmla="*/ 53 w 55"/>
                <a:gd name="T9" fmla="*/ 17 h 47"/>
                <a:gd name="T10" fmla="*/ 55 w 55"/>
                <a:gd name="T11" fmla="*/ 11 h 47"/>
                <a:gd name="T12" fmla="*/ 51 w 55"/>
                <a:gd name="T13" fmla="*/ 11 h 47"/>
                <a:gd name="T14" fmla="*/ 45 w 55"/>
                <a:gd name="T15" fmla="*/ 7 h 47"/>
                <a:gd name="T16" fmla="*/ 34 w 55"/>
                <a:gd name="T17" fmla="*/ 7 h 47"/>
                <a:gd name="T18" fmla="*/ 23 w 55"/>
                <a:gd name="T19" fmla="*/ 7 h 47"/>
                <a:gd name="T20" fmla="*/ 21 w 55"/>
                <a:gd name="T21" fmla="*/ 9 h 47"/>
                <a:gd name="T22" fmla="*/ 36 w 55"/>
                <a:gd name="T23" fmla="*/ 15 h 47"/>
                <a:gd name="T24" fmla="*/ 36 w 55"/>
                <a:gd name="T25" fmla="*/ 19 h 47"/>
                <a:gd name="T26" fmla="*/ 38 w 55"/>
                <a:gd name="T27" fmla="*/ 28 h 47"/>
                <a:gd name="T28" fmla="*/ 45 w 55"/>
                <a:gd name="T29" fmla="*/ 34 h 47"/>
                <a:gd name="T30" fmla="*/ 36 w 55"/>
                <a:gd name="T31" fmla="*/ 36 h 47"/>
                <a:gd name="T32" fmla="*/ 32 w 55"/>
                <a:gd name="T33" fmla="*/ 36 h 47"/>
                <a:gd name="T34" fmla="*/ 21 w 55"/>
                <a:gd name="T35" fmla="*/ 34 h 47"/>
                <a:gd name="T36" fmla="*/ 17 w 55"/>
                <a:gd name="T37" fmla="*/ 34 h 47"/>
                <a:gd name="T38" fmla="*/ 9 w 55"/>
                <a:gd name="T39" fmla="*/ 34 h 47"/>
                <a:gd name="T40" fmla="*/ 2 w 55"/>
                <a:gd name="T41" fmla="*/ 34 h 47"/>
                <a:gd name="T42" fmla="*/ 2 w 55"/>
                <a:gd name="T43" fmla="*/ 41 h 47"/>
                <a:gd name="T44" fmla="*/ 11 w 55"/>
                <a:gd name="T45" fmla="*/ 47 h 47"/>
                <a:gd name="T46" fmla="*/ 13 w 55"/>
                <a:gd name="T47" fmla="*/ 43 h 47"/>
                <a:gd name="T48" fmla="*/ 26 w 55"/>
                <a:gd name="T49" fmla="*/ 41 h 47"/>
                <a:gd name="T50" fmla="*/ 38 w 55"/>
                <a:gd name="T51" fmla="*/ 45 h 47"/>
                <a:gd name="T52" fmla="*/ 45 w 55"/>
                <a:gd name="T53" fmla="*/ 45 h 47"/>
                <a:gd name="T54" fmla="*/ 47 w 55"/>
                <a:gd name="T55" fmla="*/ 45 h 47"/>
                <a:gd name="T56" fmla="*/ 36 w 55"/>
                <a:gd name="T57" fmla="*/ 0 h 47"/>
                <a:gd name="T58" fmla="*/ 34 w 55"/>
                <a:gd name="T59" fmla="*/ 5 h 47"/>
                <a:gd name="T60" fmla="*/ 32 w 55"/>
                <a:gd name="T61" fmla="*/ 3 h 47"/>
                <a:gd name="T62" fmla="*/ 28 w 55"/>
                <a:gd name="T63" fmla="*/ 26 h 47"/>
                <a:gd name="T64" fmla="*/ 32 w 55"/>
                <a:gd name="T65" fmla="*/ 30 h 47"/>
                <a:gd name="T66" fmla="*/ 26 w 55"/>
                <a:gd name="T67"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 h="47">
                  <a:moveTo>
                    <a:pt x="47" y="45"/>
                  </a:moveTo>
                  <a:lnTo>
                    <a:pt x="47" y="43"/>
                  </a:lnTo>
                  <a:lnTo>
                    <a:pt x="51" y="36"/>
                  </a:lnTo>
                  <a:lnTo>
                    <a:pt x="53" y="34"/>
                  </a:lnTo>
                  <a:lnTo>
                    <a:pt x="53" y="32"/>
                  </a:lnTo>
                  <a:lnTo>
                    <a:pt x="51" y="28"/>
                  </a:lnTo>
                  <a:lnTo>
                    <a:pt x="51" y="26"/>
                  </a:lnTo>
                  <a:lnTo>
                    <a:pt x="55" y="24"/>
                  </a:lnTo>
                  <a:lnTo>
                    <a:pt x="55" y="19"/>
                  </a:lnTo>
                  <a:lnTo>
                    <a:pt x="53" y="17"/>
                  </a:lnTo>
                  <a:lnTo>
                    <a:pt x="55" y="13"/>
                  </a:lnTo>
                  <a:lnTo>
                    <a:pt x="55" y="11"/>
                  </a:lnTo>
                  <a:lnTo>
                    <a:pt x="55" y="11"/>
                  </a:lnTo>
                  <a:lnTo>
                    <a:pt x="51" y="11"/>
                  </a:lnTo>
                  <a:lnTo>
                    <a:pt x="49" y="11"/>
                  </a:lnTo>
                  <a:lnTo>
                    <a:pt x="45" y="7"/>
                  </a:lnTo>
                  <a:lnTo>
                    <a:pt x="36" y="7"/>
                  </a:lnTo>
                  <a:lnTo>
                    <a:pt x="34" y="7"/>
                  </a:lnTo>
                  <a:lnTo>
                    <a:pt x="30" y="7"/>
                  </a:lnTo>
                  <a:lnTo>
                    <a:pt x="23" y="7"/>
                  </a:lnTo>
                  <a:lnTo>
                    <a:pt x="21" y="9"/>
                  </a:lnTo>
                  <a:lnTo>
                    <a:pt x="21" y="9"/>
                  </a:lnTo>
                  <a:lnTo>
                    <a:pt x="26" y="11"/>
                  </a:lnTo>
                  <a:lnTo>
                    <a:pt x="36" y="15"/>
                  </a:lnTo>
                  <a:lnTo>
                    <a:pt x="36" y="17"/>
                  </a:lnTo>
                  <a:lnTo>
                    <a:pt x="36" y="19"/>
                  </a:lnTo>
                  <a:lnTo>
                    <a:pt x="36" y="26"/>
                  </a:lnTo>
                  <a:lnTo>
                    <a:pt x="38" y="28"/>
                  </a:lnTo>
                  <a:lnTo>
                    <a:pt x="40" y="30"/>
                  </a:lnTo>
                  <a:lnTo>
                    <a:pt x="45" y="34"/>
                  </a:lnTo>
                  <a:lnTo>
                    <a:pt x="45" y="36"/>
                  </a:lnTo>
                  <a:lnTo>
                    <a:pt x="36" y="36"/>
                  </a:lnTo>
                  <a:lnTo>
                    <a:pt x="34" y="36"/>
                  </a:lnTo>
                  <a:lnTo>
                    <a:pt x="32" y="36"/>
                  </a:lnTo>
                  <a:lnTo>
                    <a:pt x="26" y="36"/>
                  </a:lnTo>
                  <a:lnTo>
                    <a:pt x="21" y="34"/>
                  </a:lnTo>
                  <a:lnTo>
                    <a:pt x="17" y="36"/>
                  </a:lnTo>
                  <a:lnTo>
                    <a:pt x="17" y="34"/>
                  </a:lnTo>
                  <a:lnTo>
                    <a:pt x="15" y="34"/>
                  </a:lnTo>
                  <a:lnTo>
                    <a:pt x="9" y="34"/>
                  </a:lnTo>
                  <a:lnTo>
                    <a:pt x="7" y="32"/>
                  </a:lnTo>
                  <a:lnTo>
                    <a:pt x="2" y="34"/>
                  </a:lnTo>
                  <a:lnTo>
                    <a:pt x="0" y="36"/>
                  </a:lnTo>
                  <a:lnTo>
                    <a:pt x="2" y="41"/>
                  </a:lnTo>
                  <a:lnTo>
                    <a:pt x="7" y="41"/>
                  </a:lnTo>
                  <a:lnTo>
                    <a:pt x="11" y="47"/>
                  </a:lnTo>
                  <a:lnTo>
                    <a:pt x="13" y="47"/>
                  </a:lnTo>
                  <a:lnTo>
                    <a:pt x="13" y="43"/>
                  </a:lnTo>
                  <a:lnTo>
                    <a:pt x="15" y="41"/>
                  </a:lnTo>
                  <a:lnTo>
                    <a:pt x="26" y="41"/>
                  </a:lnTo>
                  <a:lnTo>
                    <a:pt x="28" y="43"/>
                  </a:lnTo>
                  <a:lnTo>
                    <a:pt x="38" y="45"/>
                  </a:lnTo>
                  <a:lnTo>
                    <a:pt x="40" y="43"/>
                  </a:lnTo>
                  <a:lnTo>
                    <a:pt x="45" y="45"/>
                  </a:lnTo>
                  <a:lnTo>
                    <a:pt x="47" y="45"/>
                  </a:lnTo>
                  <a:lnTo>
                    <a:pt x="47" y="45"/>
                  </a:lnTo>
                  <a:close/>
                  <a:moveTo>
                    <a:pt x="32" y="3"/>
                  </a:moveTo>
                  <a:lnTo>
                    <a:pt x="36" y="0"/>
                  </a:lnTo>
                  <a:lnTo>
                    <a:pt x="42" y="5"/>
                  </a:lnTo>
                  <a:lnTo>
                    <a:pt x="34" y="5"/>
                  </a:lnTo>
                  <a:lnTo>
                    <a:pt x="32" y="3"/>
                  </a:lnTo>
                  <a:lnTo>
                    <a:pt x="32" y="3"/>
                  </a:lnTo>
                  <a:close/>
                  <a:moveTo>
                    <a:pt x="26" y="26"/>
                  </a:moveTo>
                  <a:lnTo>
                    <a:pt x="28" y="26"/>
                  </a:lnTo>
                  <a:lnTo>
                    <a:pt x="32" y="28"/>
                  </a:lnTo>
                  <a:lnTo>
                    <a:pt x="32" y="30"/>
                  </a:lnTo>
                  <a:lnTo>
                    <a:pt x="28" y="28"/>
                  </a:lnTo>
                  <a:lnTo>
                    <a:pt x="26" y="2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87" name="Freeform 175">
              <a:extLst>
                <a:ext uri="{FF2B5EF4-FFF2-40B4-BE49-F238E27FC236}">
                  <a16:creationId xmlns:a16="http://schemas.microsoft.com/office/drawing/2014/main" id="{3B4E31C4-B838-4F7C-B995-E5BC5C4446BA}"/>
                </a:ext>
              </a:extLst>
            </p:cNvPr>
            <p:cNvSpPr>
              <a:spLocks noEditPoints="1"/>
            </p:cNvSpPr>
            <p:nvPr/>
          </p:nvSpPr>
          <p:spPr bwMode="auto">
            <a:xfrm>
              <a:off x="2944988" y="3086088"/>
              <a:ext cx="170090" cy="57537"/>
            </a:xfrm>
            <a:custGeom>
              <a:avLst/>
              <a:gdLst>
                <a:gd name="T0" fmla="*/ 44 w 211"/>
                <a:gd name="T1" fmla="*/ 30 h 76"/>
                <a:gd name="T2" fmla="*/ 42 w 211"/>
                <a:gd name="T3" fmla="*/ 38 h 76"/>
                <a:gd name="T4" fmla="*/ 38 w 211"/>
                <a:gd name="T5" fmla="*/ 36 h 76"/>
                <a:gd name="T6" fmla="*/ 40 w 211"/>
                <a:gd name="T7" fmla="*/ 34 h 76"/>
                <a:gd name="T8" fmla="*/ 10 w 211"/>
                <a:gd name="T9" fmla="*/ 21 h 76"/>
                <a:gd name="T10" fmla="*/ 10 w 211"/>
                <a:gd name="T11" fmla="*/ 25 h 76"/>
                <a:gd name="T12" fmla="*/ 0 w 211"/>
                <a:gd name="T13" fmla="*/ 32 h 76"/>
                <a:gd name="T14" fmla="*/ 8 w 211"/>
                <a:gd name="T15" fmla="*/ 30 h 76"/>
                <a:gd name="T16" fmla="*/ 17 w 211"/>
                <a:gd name="T17" fmla="*/ 30 h 76"/>
                <a:gd name="T18" fmla="*/ 27 w 211"/>
                <a:gd name="T19" fmla="*/ 21 h 76"/>
                <a:gd name="T20" fmla="*/ 40 w 211"/>
                <a:gd name="T21" fmla="*/ 17 h 76"/>
                <a:gd name="T22" fmla="*/ 52 w 211"/>
                <a:gd name="T23" fmla="*/ 13 h 76"/>
                <a:gd name="T24" fmla="*/ 67 w 211"/>
                <a:gd name="T25" fmla="*/ 17 h 76"/>
                <a:gd name="T26" fmla="*/ 57 w 211"/>
                <a:gd name="T27" fmla="*/ 19 h 76"/>
                <a:gd name="T28" fmla="*/ 74 w 211"/>
                <a:gd name="T29" fmla="*/ 23 h 76"/>
                <a:gd name="T30" fmla="*/ 86 w 211"/>
                <a:gd name="T31" fmla="*/ 27 h 76"/>
                <a:gd name="T32" fmla="*/ 93 w 211"/>
                <a:gd name="T33" fmla="*/ 27 h 76"/>
                <a:gd name="T34" fmla="*/ 105 w 211"/>
                <a:gd name="T35" fmla="*/ 34 h 76"/>
                <a:gd name="T36" fmla="*/ 114 w 211"/>
                <a:gd name="T37" fmla="*/ 36 h 76"/>
                <a:gd name="T38" fmla="*/ 126 w 211"/>
                <a:gd name="T39" fmla="*/ 36 h 76"/>
                <a:gd name="T40" fmla="*/ 139 w 211"/>
                <a:gd name="T41" fmla="*/ 55 h 76"/>
                <a:gd name="T42" fmla="*/ 152 w 211"/>
                <a:gd name="T43" fmla="*/ 57 h 76"/>
                <a:gd name="T44" fmla="*/ 156 w 211"/>
                <a:gd name="T45" fmla="*/ 63 h 76"/>
                <a:gd name="T46" fmla="*/ 143 w 211"/>
                <a:gd name="T47" fmla="*/ 74 h 76"/>
                <a:gd name="T48" fmla="*/ 158 w 211"/>
                <a:gd name="T49" fmla="*/ 76 h 76"/>
                <a:gd name="T50" fmla="*/ 181 w 211"/>
                <a:gd name="T51" fmla="*/ 76 h 76"/>
                <a:gd name="T52" fmla="*/ 194 w 211"/>
                <a:gd name="T53" fmla="*/ 72 h 76"/>
                <a:gd name="T54" fmla="*/ 208 w 211"/>
                <a:gd name="T55" fmla="*/ 70 h 76"/>
                <a:gd name="T56" fmla="*/ 206 w 211"/>
                <a:gd name="T57" fmla="*/ 63 h 76"/>
                <a:gd name="T58" fmla="*/ 185 w 211"/>
                <a:gd name="T59" fmla="*/ 55 h 76"/>
                <a:gd name="T60" fmla="*/ 185 w 211"/>
                <a:gd name="T61" fmla="*/ 46 h 76"/>
                <a:gd name="T62" fmla="*/ 177 w 211"/>
                <a:gd name="T63" fmla="*/ 46 h 76"/>
                <a:gd name="T64" fmla="*/ 164 w 211"/>
                <a:gd name="T65" fmla="*/ 40 h 76"/>
                <a:gd name="T66" fmla="*/ 154 w 211"/>
                <a:gd name="T67" fmla="*/ 38 h 76"/>
                <a:gd name="T68" fmla="*/ 152 w 211"/>
                <a:gd name="T69" fmla="*/ 36 h 76"/>
                <a:gd name="T70" fmla="*/ 137 w 211"/>
                <a:gd name="T71" fmla="*/ 27 h 76"/>
                <a:gd name="T72" fmla="*/ 116 w 211"/>
                <a:gd name="T73" fmla="*/ 21 h 76"/>
                <a:gd name="T74" fmla="*/ 105 w 211"/>
                <a:gd name="T75" fmla="*/ 8 h 76"/>
                <a:gd name="T76" fmla="*/ 84 w 211"/>
                <a:gd name="T77" fmla="*/ 6 h 76"/>
                <a:gd name="T78" fmla="*/ 69 w 211"/>
                <a:gd name="T79" fmla="*/ 2 h 76"/>
                <a:gd name="T80" fmla="*/ 48 w 211"/>
                <a:gd name="T81" fmla="*/ 4 h 76"/>
                <a:gd name="T82" fmla="*/ 27 w 211"/>
                <a:gd name="T83" fmla="*/ 8 h 76"/>
                <a:gd name="T84" fmla="*/ 12 w 211"/>
                <a:gd name="T85" fmla="*/ 1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1" h="76">
                  <a:moveTo>
                    <a:pt x="40" y="32"/>
                  </a:moveTo>
                  <a:lnTo>
                    <a:pt x="40" y="30"/>
                  </a:lnTo>
                  <a:lnTo>
                    <a:pt x="44" y="30"/>
                  </a:lnTo>
                  <a:lnTo>
                    <a:pt x="48" y="34"/>
                  </a:lnTo>
                  <a:lnTo>
                    <a:pt x="48" y="38"/>
                  </a:lnTo>
                  <a:lnTo>
                    <a:pt x="42" y="38"/>
                  </a:lnTo>
                  <a:lnTo>
                    <a:pt x="38" y="38"/>
                  </a:lnTo>
                  <a:lnTo>
                    <a:pt x="36" y="36"/>
                  </a:lnTo>
                  <a:lnTo>
                    <a:pt x="38" y="36"/>
                  </a:lnTo>
                  <a:lnTo>
                    <a:pt x="40" y="36"/>
                  </a:lnTo>
                  <a:lnTo>
                    <a:pt x="42" y="36"/>
                  </a:lnTo>
                  <a:lnTo>
                    <a:pt x="40" y="34"/>
                  </a:lnTo>
                  <a:lnTo>
                    <a:pt x="40" y="32"/>
                  </a:lnTo>
                  <a:lnTo>
                    <a:pt x="40" y="32"/>
                  </a:lnTo>
                  <a:close/>
                  <a:moveTo>
                    <a:pt x="10" y="21"/>
                  </a:moveTo>
                  <a:lnTo>
                    <a:pt x="15" y="25"/>
                  </a:lnTo>
                  <a:lnTo>
                    <a:pt x="12" y="27"/>
                  </a:lnTo>
                  <a:lnTo>
                    <a:pt x="10" y="25"/>
                  </a:lnTo>
                  <a:lnTo>
                    <a:pt x="2" y="30"/>
                  </a:lnTo>
                  <a:lnTo>
                    <a:pt x="0" y="27"/>
                  </a:lnTo>
                  <a:lnTo>
                    <a:pt x="0" y="32"/>
                  </a:lnTo>
                  <a:lnTo>
                    <a:pt x="4" y="32"/>
                  </a:lnTo>
                  <a:lnTo>
                    <a:pt x="6" y="27"/>
                  </a:lnTo>
                  <a:lnTo>
                    <a:pt x="8" y="30"/>
                  </a:lnTo>
                  <a:lnTo>
                    <a:pt x="8" y="32"/>
                  </a:lnTo>
                  <a:lnTo>
                    <a:pt x="12" y="30"/>
                  </a:lnTo>
                  <a:lnTo>
                    <a:pt x="17" y="30"/>
                  </a:lnTo>
                  <a:lnTo>
                    <a:pt x="21" y="23"/>
                  </a:lnTo>
                  <a:lnTo>
                    <a:pt x="25" y="23"/>
                  </a:lnTo>
                  <a:lnTo>
                    <a:pt x="27" y="21"/>
                  </a:lnTo>
                  <a:lnTo>
                    <a:pt x="31" y="23"/>
                  </a:lnTo>
                  <a:lnTo>
                    <a:pt x="36" y="23"/>
                  </a:lnTo>
                  <a:lnTo>
                    <a:pt x="40" y="17"/>
                  </a:lnTo>
                  <a:lnTo>
                    <a:pt x="44" y="15"/>
                  </a:lnTo>
                  <a:lnTo>
                    <a:pt x="46" y="13"/>
                  </a:lnTo>
                  <a:lnTo>
                    <a:pt x="52" y="13"/>
                  </a:lnTo>
                  <a:lnTo>
                    <a:pt x="57" y="13"/>
                  </a:lnTo>
                  <a:lnTo>
                    <a:pt x="65" y="15"/>
                  </a:lnTo>
                  <a:lnTo>
                    <a:pt x="67" y="17"/>
                  </a:lnTo>
                  <a:lnTo>
                    <a:pt x="65" y="19"/>
                  </a:lnTo>
                  <a:lnTo>
                    <a:pt x="61" y="17"/>
                  </a:lnTo>
                  <a:lnTo>
                    <a:pt x="57" y="19"/>
                  </a:lnTo>
                  <a:lnTo>
                    <a:pt x="61" y="23"/>
                  </a:lnTo>
                  <a:lnTo>
                    <a:pt x="71" y="25"/>
                  </a:lnTo>
                  <a:lnTo>
                    <a:pt x="74" y="23"/>
                  </a:lnTo>
                  <a:lnTo>
                    <a:pt x="78" y="23"/>
                  </a:lnTo>
                  <a:lnTo>
                    <a:pt x="82" y="25"/>
                  </a:lnTo>
                  <a:lnTo>
                    <a:pt x="86" y="27"/>
                  </a:lnTo>
                  <a:lnTo>
                    <a:pt x="90" y="27"/>
                  </a:lnTo>
                  <a:lnTo>
                    <a:pt x="90" y="25"/>
                  </a:lnTo>
                  <a:lnTo>
                    <a:pt x="93" y="27"/>
                  </a:lnTo>
                  <a:lnTo>
                    <a:pt x="95" y="30"/>
                  </a:lnTo>
                  <a:lnTo>
                    <a:pt x="101" y="34"/>
                  </a:lnTo>
                  <a:lnTo>
                    <a:pt x="105" y="34"/>
                  </a:lnTo>
                  <a:lnTo>
                    <a:pt x="107" y="34"/>
                  </a:lnTo>
                  <a:lnTo>
                    <a:pt x="112" y="36"/>
                  </a:lnTo>
                  <a:lnTo>
                    <a:pt x="114" y="36"/>
                  </a:lnTo>
                  <a:lnTo>
                    <a:pt x="118" y="36"/>
                  </a:lnTo>
                  <a:lnTo>
                    <a:pt x="124" y="34"/>
                  </a:lnTo>
                  <a:lnTo>
                    <a:pt x="126" y="36"/>
                  </a:lnTo>
                  <a:lnTo>
                    <a:pt x="128" y="48"/>
                  </a:lnTo>
                  <a:lnTo>
                    <a:pt x="135" y="55"/>
                  </a:lnTo>
                  <a:lnTo>
                    <a:pt x="139" y="55"/>
                  </a:lnTo>
                  <a:lnTo>
                    <a:pt x="141" y="55"/>
                  </a:lnTo>
                  <a:lnTo>
                    <a:pt x="145" y="57"/>
                  </a:lnTo>
                  <a:lnTo>
                    <a:pt x="152" y="57"/>
                  </a:lnTo>
                  <a:lnTo>
                    <a:pt x="154" y="59"/>
                  </a:lnTo>
                  <a:lnTo>
                    <a:pt x="156" y="59"/>
                  </a:lnTo>
                  <a:lnTo>
                    <a:pt x="156" y="63"/>
                  </a:lnTo>
                  <a:lnTo>
                    <a:pt x="149" y="65"/>
                  </a:lnTo>
                  <a:lnTo>
                    <a:pt x="143" y="72"/>
                  </a:lnTo>
                  <a:lnTo>
                    <a:pt x="143" y="74"/>
                  </a:lnTo>
                  <a:lnTo>
                    <a:pt x="149" y="76"/>
                  </a:lnTo>
                  <a:lnTo>
                    <a:pt x="156" y="74"/>
                  </a:lnTo>
                  <a:lnTo>
                    <a:pt x="158" y="76"/>
                  </a:lnTo>
                  <a:lnTo>
                    <a:pt x="168" y="72"/>
                  </a:lnTo>
                  <a:lnTo>
                    <a:pt x="175" y="74"/>
                  </a:lnTo>
                  <a:lnTo>
                    <a:pt x="181" y="76"/>
                  </a:lnTo>
                  <a:lnTo>
                    <a:pt x="192" y="74"/>
                  </a:lnTo>
                  <a:lnTo>
                    <a:pt x="192" y="72"/>
                  </a:lnTo>
                  <a:lnTo>
                    <a:pt x="194" y="72"/>
                  </a:lnTo>
                  <a:lnTo>
                    <a:pt x="198" y="70"/>
                  </a:lnTo>
                  <a:lnTo>
                    <a:pt x="204" y="72"/>
                  </a:lnTo>
                  <a:lnTo>
                    <a:pt x="208" y="70"/>
                  </a:lnTo>
                  <a:lnTo>
                    <a:pt x="211" y="65"/>
                  </a:lnTo>
                  <a:lnTo>
                    <a:pt x="211" y="63"/>
                  </a:lnTo>
                  <a:lnTo>
                    <a:pt x="206" y="63"/>
                  </a:lnTo>
                  <a:lnTo>
                    <a:pt x="204" y="57"/>
                  </a:lnTo>
                  <a:lnTo>
                    <a:pt x="196" y="55"/>
                  </a:lnTo>
                  <a:lnTo>
                    <a:pt x="185" y="55"/>
                  </a:lnTo>
                  <a:lnTo>
                    <a:pt x="181" y="53"/>
                  </a:lnTo>
                  <a:lnTo>
                    <a:pt x="183" y="51"/>
                  </a:lnTo>
                  <a:lnTo>
                    <a:pt x="185" y="46"/>
                  </a:lnTo>
                  <a:lnTo>
                    <a:pt x="183" y="46"/>
                  </a:lnTo>
                  <a:lnTo>
                    <a:pt x="179" y="46"/>
                  </a:lnTo>
                  <a:lnTo>
                    <a:pt x="177" y="46"/>
                  </a:lnTo>
                  <a:lnTo>
                    <a:pt x="168" y="40"/>
                  </a:lnTo>
                  <a:lnTo>
                    <a:pt x="166" y="42"/>
                  </a:lnTo>
                  <a:lnTo>
                    <a:pt x="164" y="40"/>
                  </a:lnTo>
                  <a:lnTo>
                    <a:pt x="158" y="36"/>
                  </a:lnTo>
                  <a:lnTo>
                    <a:pt x="156" y="40"/>
                  </a:lnTo>
                  <a:lnTo>
                    <a:pt x="154" y="38"/>
                  </a:lnTo>
                  <a:lnTo>
                    <a:pt x="154" y="36"/>
                  </a:lnTo>
                  <a:lnTo>
                    <a:pt x="152" y="34"/>
                  </a:lnTo>
                  <a:lnTo>
                    <a:pt x="152" y="36"/>
                  </a:lnTo>
                  <a:lnTo>
                    <a:pt x="149" y="34"/>
                  </a:lnTo>
                  <a:lnTo>
                    <a:pt x="141" y="32"/>
                  </a:lnTo>
                  <a:lnTo>
                    <a:pt x="137" y="27"/>
                  </a:lnTo>
                  <a:lnTo>
                    <a:pt x="130" y="25"/>
                  </a:lnTo>
                  <a:lnTo>
                    <a:pt x="126" y="21"/>
                  </a:lnTo>
                  <a:lnTo>
                    <a:pt x="116" y="21"/>
                  </a:lnTo>
                  <a:lnTo>
                    <a:pt x="112" y="19"/>
                  </a:lnTo>
                  <a:lnTo>
                    <a:pt x="109" y="15"/>
                  </a:lnTo>
                  <a:lnTo>
                    <a:pt x="105" y="8"/>
                  </a:lnTo>
                  <a:lnTo>
                    <a:pt x="101" y="11"/>
                  </a:lnTo>
                  <a:lnTo>
                    <a:pt x="99" y="8"/>
                  </a:lnTo>
                  <a:lnTo>
                    <a:pt x="84" y="6"/>
                  </a:lnTo>
                  <a:lnTo>
                    <a:pt x="80" y="8"/>
                  </a:lnTo>
                  <a:lnTo>
                    <a:pt x="74" y="6"/>
                  </a:lnTo>
                  <a:lnTo>
                    <a:pt x="69" y="2"/>
                  </a:lnTo>
                  <a:lnTo>
                    <a:pt x="61" y="0"/>
                  </a:lnTo>
                  <a:lnTo>
                    <a:pt x="52" y="0"/>
                  </a:lnTo>
                  <a:lnTo>
                    <a:pt x="48" y="4"/>
                  </a:lnTo>
                  <a:lnTo>
                    <a:pt x="38" y="4"/>
                  </a:lnTo>
                  <a:lnTo>
                    <a:pt x="29" y="6"/>
                  </a:lnTo>
                  <a:lnTo>
                    <a:pt x="27" y="8"/>
                  </a:lnTo>
                  <a:lnTo>
                    <a:pt x="19" y="13"/>
                  </a:lnTo>
                  <a:lnTo>
                    <a:pt x="15" y="15"/>
                  </a:lnTo>
                  <a:lnTo>
                    <a:pt x="12" y="17"/>
                  </a:lnTo>
                  <a:lnTo>
                    <a:pt x="10" y="2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88" name="Freeform 176">
              <a:extLst>
                <a:ext uri="{FF2B5EF4-FFF2-40B4-BE49-F238E27FC236}">
                  <a16:creationId xmlns:a16="http://schemas.microsoft.com/office/drawing/2014/main" id="{DF3C6AC8-C8E4-4FCB-A7EF-B3A2369C8DEB}"/>
                </a:ext>
              </a:extLst>
            </p:cNvPr>
            <p:cNvSpPr>
              <a:spLocks noEditPoints="1"/>
            </p:cNvSpPr>
            <p:nvPr/>
          </p:nvSpPr>
          <p:spPr bwMode="auto">
            <a:xfrm>
              <a:off x="3049783" y="3024008"/>
              <a:ext cx="90285" cy="102206"/>
            </a:xfrm>
            <a:custGeom>
              <a:avLst/>
              <a:gdLst>
                <a:gd name="T0" fmla="*/ 108 w 112"/>
                <a:gd name="T1" fmla="*/ 118 h 135"/>
                <a:gd name="T2" fmla="*/ 91 w 112"/>
                <a:gd name="T3" fmla="*/ 135 h 135"/>
                <a:gd name="T4" fmla="*/ 106 w 112"/>
                <a:gd name="T5" fmla="*/ 124 h 135"/>
                <a:gd name="T6" fmla="*/ 97 w 112"/>
                <a:gd name="T7" fmla="*/ 126 h 135"/>
                <a:gd name="T8" fmla="*/ 91 w 112"/>
                <a:gd name="T9" fmla="*/ 135 h 135"/>
                <a:gd name="T10" fmla="*/ 112 w 112"/>
                <a:gd name="T11" fmla="*/ 103 h 135"/>
                <a:gd name="T12" fmla="*/ 106 w 112"/>
                <a:gd name="T13" fmla="*/ 103 h 135"/>
                <a:gd name="T14" fmla="*/ 93 w 112"/>
                <a:gd name="T15" fmla="*/ 93 h 135"/>
                <a:gd name="T16" fmla="*/ 85 w 112"/>
                <a:gd name="T17" fmla="*/ 101 h 135"/>
                <a:gd name="T18" fmla="*/ 85 w 112"/>
                <a:gd name="T19" fmla="*/ 103 h 135"/>
                <a:gd name="T20" fmla="*/ 93 w 112"/>
                <a:gd name="T21" fmla="*/ 93 h 135"/>
                <a:gd name="T22" fmla="*/ 87 w 112"/>
                <a:gd name="T23" fmla="*/ 90 h 135"/>
                <a:gd name="T24" fmla="*/ 81 w 112"/>
                <a:gd name="T25" fmla="*/ 90 h 135"/>
                <a:gd name="T26" fmla="*/ 66 w 112"/>
                <a:gd name="T27" fmla="*/ 74 h 135"/>
                <a:gd name="T28" fmla="*/ 74 w 112"/>
                <a:gd name="T29" fmla="*/ 90 h 135"/>
                <a:gd name="T30" fmla="*/ 66 w 112"/>
                <a:gd name="T31" fmla="*/ 82 h 135"/>
                <a:gd name="T32" fmla="*/ 66 w 112"/>
                <a:gd name="T33" fmla="*/ 74 h 135"/>
                <a:gd name="T34" fmla="*/ 51 w 112"/>
                <a:gd name="T35" fmla="*/ 74 h 135"/>
                <a:gd name="T36" fmla="*/ 51 w 112"/>
                <a:gd name="T37" fmla="*/ 71 h 135"/>
                <a:gd name="T38" fmla="*/ 83 w 112"/>
                <a:gd name="T39" fmla="*/ 69 h 135"/>
                <a:gd name="T40" fmla="*/ 83 w 112"/>
                <a:gd name="T41" fmla="*/ 63 h 135"/>
                <a:gd name="T42" fmla="*/ 64 w 112"/>
                <a:gd name="T43" fmla="*/ 59 h 135"/>
                <a:gd name="T44" fmla="*/ 64 w 112"/>
                <a:gd name="T45" fmla="*/ 67 h 135"/>
                <a:gd name="T46" fmla="*/ 66 w 112"/>
                <a:gd name="T47" fmla="*/ 59 h 135"/>
                <a:gd name="T48" fmla="*/ 62 w 112"/>
                <a:gd name="T49" fmla="*/ 53 h 135"/>
                <a:gd name="T50" fmla="*/ 53 w 112"/>
                <a:gd name="T51" fmla="*/ 44 h 135"/>
                <a:gd name="T52" fmla="*/ 49 w 112"/>
                <a:gd name="T53" fmla="*/ 48 h 135"/>
                <a:gd name="T54" fmla="*/ 49 w 112"/>
                <a:gd name="T55" fmla="*/ 40 h 135"/>
                <a:gd name="T56" fmla="*/ 45 w 112"/>
                <a:gd name="T57" fmla="*/ 36 h 135"/>
                <a:gd name="T58" fmla="*/ 36 w 112"/>
                <a:gd name="T59" fmla="*/ 4 h 135"/>
                <a:gd name="T60" fmla="*/ 38 w 112"/>
                <a:gd name="T61" fmla="*/ 17 h 135"/>
                <a:gd name="T62" fmla="*/ 32 w 112"/>
                <a:gd name="T63" fmla="*/ 25 h 135"/>
                <a:gd name="T64" fmla="*/ 34 w 112"/>
                <a:gd name="T65" fmla="*/ 12 h 135"/>
                <a:gd name="T66" fmla="*/ 24 w 112"/>
                <a:gd name="T67" fmla="*/ 0 h 135"/>
                <a:gd name="T68" fmla="*/ 5 w 112"/>
                <a:gd name="T69" fmla="*/ 4 h 135"/>
                <a:gd name="T70" fmla="*/ 19 w 112"/>
                <a:gd name="T71" fmla="*/ 2 h 135"/>
                <a:gd name="T72" fmla="*/ 17 w 112"/>
                <a:gd name="T73" fmla="*/ 6 h 135"/>
                <a:gd name="T74" fmla="*/ 0 w 112"/>
                <a:gd name="T75" fmla="*/ 4 h 135"/>
                <a:gd name="T76" fmla="*/ 30 w 112"/>
                <a:gd name="T77" fmla="*/ 40 h 135"/>
                <a:gd name="T78" fmla="*/ 28 w 112"/>
                <a:gd name="T79" fmla="*/ 44 h 135"/>
                <a:gd name="T80" fmla="*/ 19 w 112"/>
                <a:gd name="T81" fmla="*/ 61 h 135"/>
                <a:gd name="T82" fmla="*/ 19 w 112"/>
                <a:gd name="T83" fmla="*/ 61 h 135"/>
                <a:gd name="T84" fmla="*/ 17 w 112"/>
                <a:gd name="T85" fmla="*/ 61 h 135"/>
                <a:gd name="T86" fmla="*/ 15 w 112"/>
                <a:gd name="T87" fmla="*/ 63 h 135"/>
                <a:gd name="T88" fmla="*/ 17 w 112"/>
                <a:gd name="T89" fmla="*/ 48 h 135"/>
                <a:gd name="T90" fmla="*/ 13 w 112"/>
                <a:gd name="T91" fmla="*/ 46 h 135"/>
                <a:gd name="T92" fmla="*/ 15 w 112"/>
                <a:gd name="T93" fmla="*/ 53 h 135"/>
                <a:gd name="T94" fmla="*/ 22 w 112"/>
                <a:gd name="T95" fmla="*/ 63 h 135"/>
                <a:gd name="T96" fmla="*/ 19 w 112"/>
                <a:gd name="T97" fmla="*/ 74 h 135"/>
                <a:gd name="T98" fmla="*/ 24 w 112"/>
                <a:gd name="T99" fmla="*/ 6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135">
                  <a:moveTo>
                    <a:pt x="106" y="122"/>
                  </a:moveTo>
                  <a:lnTo>
                    <a:pt x="108" y="122"/>
                  </a:lnTo>
                  <a:lnTo>
                    <a:pt x="108" y="118"/>
                  </a:lnTo>
                  <a:lnTo>
                    <a:pt x="106" y="122"/>
                  </a:lnTo>
                  <a:lnTo>
                    <a:pt x="106" y="122"/>
                  </a:lnTo>
                  <a:close/>
                  <a:moveTo>
                    <a:pt x="91" y="135"/>
                  </a:moveTo>
                  <a:lnTo>
                    <a:pt x="102" y="135"/>
                  </a:lnTo>
                  <a:lnTo>
                    <a:pt x="106" y="128"/>
                  </a:lnTo>
                  <a:lnTo>
                    <a:pt x="106" y="124"/>
                  </a:lnTo>
                  <a:lnTo>
                    <a:pt x="104" y="126"/>
                  </a:lnTo>
                  <a:lnTo>
                    <a:pt x="102" y="128"/>
                  </a:lnTo>
                  <a:lnTo>
                    <a:pt x="97" y="126"/>
                  </a:lnTo>
                  <a:lnTo>
                    <a:pt x="93" y="128"/>
                  </a:lnTo>
                  <a:lnTo>
                    <a:pt x="91" y="135"/>
                  </a:lnTo>
                  <a:lnTo>
                    <a:pt x="91" y="135"/>
                  </a:lnTo>
                  <a:close/>
                  <a:moveTo>
                    <a:pt x="104" y="101"/>
                  </a:moveTo>
                  <a:lnTo>
                    <a:pt x="108" y="101"/>
                  </a:lnTo>
                  <a:lnTo>
                    <a:pt x="112" y="103"/>
                  </a:lnTo>
                  <a:lnTo>
                    <a:pt x="112" y="105"/>
                  </a:lnTo>
                  <a:lnTo>
                    <a:pt x="108" y="103"/>
                  </a:lnTo>
                  <a:lnTo>
                    <a:pt x="106" y="103"/>
                  </a:lnTo>
                  <a:lnTo>
                    <a:pt x="104" y="101"/>
                  </a:lnTo>
                  <a:lnTo>
                    <a:pt x="104" y="101"/>
                  </a:lnTo>
                  <a:close/>
                  <a:moveTo>
                    <a:pt x="93" y="93"/>
                  </a:moveTo>
                  <a:lnTo>
                    <a:pt x="89" y="93"/>
                  </a:lnTo>
                  <a:lnTo>
                    <a:pt x="89" y="97"/>
                  </a:lnTo>
                  <a:lnTo>
                    <a:pt x="85" y="101"/>
                  </a:lnTo>
                  <a:lnTo>
                    <a:pt x="83" y="101"/>
                  </a:lnTo>
                  <a:lnTo>
                    <a:pt x="83" y="103"/>
                  </a:lnTo>
                  <a:lnTo>
                    <a:pt x="85" y="103"/>
                  </a:lnTo>
                  <a:lnTo>
                    <a:pt x="93" y="99"/>
                  </a:lnTo>
                  <a:lnTo>
                    <a:pt x="93" y="95"/>
                  </a:lnTo>
                  <a:lnTo>
                    <a:pt x="93" y="93"/>
                  </a:lnTo>
                  <a:lnTo>
                    <a:pt x="93" y="93"/>
                  </a:lnTo>
                  <a:close/>
                  <a:moveTo>
                    <a:pt x="81" y="88"/>
                  </a:moveTo>
                  <a:lnTo>
                    <a:pt x="87" y="90"/>
                  </a:lnTo>
                  <a:lnTo>
                    <a:pt x="87" y="95"/>
                  </a:lnTo>
                  <a:lnTo>
                    <a:pt x="83" y="95"/>
                  </a:lnTo>
                  <a:lnTo>
                    <a:pt x="81" y="90"/>
                  </a:lnTo>
                  <a:lnTo>
                    <a:pt x="81" y="88"/>
                  </a:lnTo>
                  <a:lnTo>
                    <a:pt x="81" y="88"/>
                  </a:lnTo>
                  <a:close/>
                  <a:moveTo>
                    <a:pt x="66" y="74"/>
                  </a:moveTo>
                  <a:lnTo>
                    <a:pt x="70" y="80"/>
                  </a:lnTo>
                  <a:lnTo>
                    <a:pt x="70" y="84"/>
                  </a:lnTo>
                  <a:lnTo>
                    <a:pt x="74" y="90"/>
                  </a:lnTo>
                  <a:lnTo>
                    <a:pt x="72" y="90"/>
                  </a:lnTo>
                  <a:lnTo>
                    <a:pt x="68" y="88"/>
                  </a:lnTo>
                  <a:lnTo>
                    <a:pt x="66" y="82"/>
                  </a:lnTo>
                  <a:lnTo>
                    <a:pt x="68" y="80"/>
                  </a:lnTo>
                  <a:lnTo>
                    <a:pt x="66" y="76"/>
                  </a:lnTo>
                  <a:lnTo>
                    <a:pt x="66" y="74"/>
                  </a:lnTo>
                  <a:lnTo>
                    <a:pt x="66" y="74"/>
                  </a:lnTo>
                  <a:close/>
                  <a:moveTo>
                    <a:pt x="51" y="71"/>
                  </a:moveTo>
                  <a:lnTo>
                    <a:pt x="51" y="74"/>
                  </a:lnTo>
                  <a:lnTo>
                    <a:pt x="53" y="74"/>
                  </a:lnTo>
                  <a:lnTo>
                    <a:pt x="51" y="71"/>
                  </a:lnTo>
                  <a:lnTo>
                    <a:pt x="51" y="71"/>
                  </a:lnTo>
                  <a:close/>
                  <a:moveTo>
                    <a:pt x="83" y="63"/>
                  </a:moveTo>
                  <a:lnTo>
                    <a:pt x="81" y="67"/>
                  </a:lnTo>
                  <a:lnTo>
                    <a:pt x="83" y="69"/>
                  </a:lnTo>
                  <a:lnTo>
                    <a:pt x="85" y="65"/>
                  </a:lnTo>
                  <a:lnTo>
                    <a:pt x="83" y="63"/>
                  </a:lnTo>
                  <a:lnTo>
                    <a:pt x="83" y="63"/>
                  </a:lnTo>
                  <a:close/>
                  <a:moveTo>
                    <a:pt x="62" y="53"/>
                  </a:moveTo>
                  <a:lnTo>
                    <a:pt x="59" y="55"/>
                  </a:lnTo>
                  <a:lnTo>
                    <a:pt x="64" y="59"/>
                  </a:lnTo>
                  <a:lnTo>
                    <a:pt x="64" y="63"/>
                  </a:lnTo>
                  <a:lnTo>
                    <a:pt x="62" y="65"/>
                  </a:lnTo>
                  <a:lnTo>
                    <a:pt x="64" y="67"/>
                  </a:lnTo>
                  <a:lnTo>
                    <a:pt x="68" y="67"/>
                  </a:lnTo>
                  <a:lnTo>
                    <a:pt x="68" y="65"/>
                  </a:lnTo>
                  <a:lnTo>
                    <a:pt x="66" y="59"/>
                  </a:lnTo>
                  <a:lnTo>
                    <a:pt x="64" y="55"/>
                  </a:lnTo>
                  <a:lnTo>
                    <a:pt x="62" y="53"/>
                  </a:lnTo>
                  <a:lnTo>
                    <a:pt x="62" y="53"/>
                  </a:lnTo>
                  <a:close/>
                  <a:moveTo>
                    <a:pt x="45" y="36"/>
                  </a:moveTo>
                  <a:lnTo>
                    <a:pt x="51" y="38"/>
                  </a:lnTo>
                  <a:lnTo>
                    <a:pt x="53" y="44"/>
                  </a:lnTo>
                  <a:lnTo>
                    <a:pt x="51" y="50"/>
                  </a:lnTo>
                  <a:lnTo>
                    <a:pt x="49" y="50"/>
                  </a:lnTo>
                  <a:lnTo>
                    <a:pt x="49" y="48"/>
                  </a:lnTo>
                  <a:lnTo>
                    <a:pt x="51" y="46"/>
                  </a:lnTo>
                  <a:lnTo>
                    <a:pt x="51" y="44"/>
                  </a:lnTo>
                  <a:lnTo>
                    <a:pt x="49" y="40"/>
                  </a:lnTo>
                  <a:lnTo>
                    <a:pt x="45" y="38"/>
                  </a:lnTo>
                  <a:lnTo>
                    <a:pt x="45" y="36"/>
                  </a:lnTo>
                  <a:lnTo>
                    <a:pt x="45" y="36"/>
                  </a:lnTo>
                  <a:close/>
                  <a:moveTo>
                    <a:pt x="24" y="0"/>
                  </a:moveTo>
                  <a:lnTo>
                    <a:pt x="30" y="0"/>
                  </a:lnTo>
                  <a:lnTo>
                    <a:pt x="36" y="4"/>
                  </a:lnTo>
                  <a:lnTo>
                    <a:pt x="36" y="8"/>
                  </a:lnTo>
                  <a:lnTo>
                    <a:pt x="38" y="10"/>
                  </a:lnTo>
                  <a:lnTo>
                    <a:pt x="38" y="17"/>
                  </a:lnTo>
                  <a:lnTo>
                    <a:pt x="34" y="19"/>
                  </a:lnTo>
                  <a:lnTo>
                    <a:pt x="36" y="21"/>
                  </a:lnTo>
                  <a:lnTo>
                    <a:pt x="32" y="25"/>
                  </a:lnTo>
                  <a:lnTo>
                    <a:pt x="34" y="19"/>
                  </a:lnTo>
                  <a:lnTo>
                    <a:pt x="32" y="15"/>
                  </a:lnTo>
                  <a:lnTo>
                    <a:pt x="34" y="12"/>
                  </a:lnTo>
                  <a:lnTo>
                    <a:pt x="30" y="6"/>
                  </a:lnTo>
                  <a:lnTo>
                    <a:pt x="30" y="2"/>
                  </a:lnTo>
                  <a:lnTo>
                    <a:pt x="24" y="0"/>
                  </a:lnTo>
                  <a:lnTo>
                    <a:pt x="24" y="0"/>
                  </a:lnTo>
                  <a:close/>
                  <a:moveTo>
                    <a:pt x="0" y="4"/>
                  </a:moveTo>
                  <a:lnTo>
                    <a:pt x="5" y="4"/>
                  </a:lnTo>
                  <a:lnTo>
                    <a:pt x="7" y="6"/>
                  </a:lnTo>
                  <a:lnTo>
                    <a:pt x="13" y="2"/>
                  </a:lnTo>
                  <a:lnTo>
                    <a:pt x="19" y="2"/>
                  </a:lnTo>
                  <a:lnTo>
                    <a:pt x="24" y="6"/>
                  </a:lnTo>
                  <a:lnTo>
                    <a:pt x="19" y="6"/>
                  </a:lnTo>
                  <a:lnTo>
                    <a:pt x="17" y="6"/>
                  </a:lnTo>
                  <a:lnTo>
                    <a:pt x="9" y="10"/>
                  </a:lnTo>
                  <a:lnTo>
                    <a:pt x="5" y="10"/>
                  </a:lnTo>
                  <a:lnTo>
                    <a:pt x="0" y="4"/>
                  </a:lnTo>
                  <a:lnTo>
                    <a:pt x="0" y="4"/>
                  </a:lnTo>
                  <a:close/>
                  <a:moveTo>
                    <a:pt x="24" y="42"/>
                  </a:moveTo>
                  <a:lnTo>
                    <a:pt x="30" y="40"/>
                  </a:lnTo>
                  <a:lnTo>
                    <a:pt x="34" y="40"/>
                  </a:lnTo>
                  <a:lnTo>
                    <a:pt x="32" y="44"/>
                  </a:lnTo>
                  <a:lnTo>
                    <a:pt x="28" y="44"/>
                  </a:lnTo>
                  <a:lnTo>
                    <a:pt x="24" y="42"/>
                  </a:lnTo>
                  <a:lnTo>
                    <a:pt x="24" y="42"/>
                  </a:lnTo>
                  <a:close/>
                  <a:moveTo>
                    <a:pt x="19" y="61"/>
                  </a:moveTo>
                  <a:lnTo>
                    <a:pt x="17" y="59"/>
                  </a:lnTo>
                  <a:lnTo>
                    <a:pt x="22" y="59"/>
                  </a:lnTo>
                  <a:lnTo>
                    <a:pt x="19" y="61"/>
                  </a:lnTo>
                  <a:lnTo>
                    <a:pt x="19" y="61"/>
                  </a:lnTo>
                  <a:close/>
                  <a:moveTo>
                    <a:pt x="15" y="63"/>
                  </a:moveTo>
                  <a:lnTo>
                    <a:pt x="17" y="61"/>
                  </a:lnTo>
                  <a:lnTo>
                    <a:pt x="17" y="63"/>
                  </a:lnTo>
                  <a:lnTo>
                    <a:pt x="15" y="63"/>
                  </a:lnTo>
                  <a:lnTo>
                    <a:pt x="15" y="63"/>
                  </a:lnTo>
                  <a:close/>
                  <a:moveTo>
                    <a:pt x="15" y="57"/>
                  </a:moveTo>
                  <a:lnTo>
                    <a:pt x="22" y="55"/>
                  </a:lnTo>
                  <a:lnTo>
                    <a:pt x="17" y="48"/>
                  </a:lnTo>
                  <a:lnTo>
                    <a:pt x="17" y="42"/>
                  </a:lnTo>
                  <a:lnTo>
                    <a:pt x="13" y="42"/>
                  </a:lnTo>
                  <a:lnTo>
                    <a:pt x="13" y="46"/>
                  </a:lnTo>
                  <a:lnTo>
                    <a:pt x="9" y="53"/>
                  </a:lnTo>
                  <a:lnTo>
                    <a:pt x="11" y="55"/>
                  </a:lnTo>
                  <a:lnTo>
                    <a:pt x="15" y="53"/>
                  </a:lnTo>
                  <a:lnTo>
                    <a:pt x="15" y="57"/>
                  </a:lnTo>
                  <a:lnTo>
                    <a:pt x="15" y="57"/>
                  </a:lnTo>
                  <a:close/>
                  <a:moveTo>
                    <a:pt x="22" y="63"/>
                  </a:moveTo>
                  <a:lnTo>
                    <a:pt x="17" y="65"/>
                  </a:lnTo>
                  <a:lnTo>
                    <a:pt x="17" y="69"/>
                  </a:lnTo>
                  <a:lnTo>
                    <a:pt x="19" y="74"/>
                  </a:lnTo>
                  <a:lnTo>
                    <a:pt x="22" y="74"/>
                  </a:lnTo>
                  <a:lnTo>
                    <a:pt x="24" y="69"/>
                  </a:lnTo>
                  <a:lnTo>
                    <a:pt x="24" y="67"/>
                  </a:lnTo>
                  <a:lnTo>
                    <a:pt x="24" y="63"/>
                  </a:lnTo>
                  <a:lnTo>
                    <a:pt x="22" y="63"/>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89" name="Freeform 177">
              <a:extLst>
                <a:ext uri="{FF2B5EF4-FFF2-40B4-BE49-F238E27FC236}">
                  <a16:creationId xmlns:a16="http://schemas.microsoft.com/office/drawing/2014/main" id="{340F0C3F-52ED-4A08-A7BA-F629CBE4F2D1}"/>
                </a:ext>
              </a:extLst>
            </p:cNvPr>
            <p:cNvSpPr>
              <a:spLocks noEditPoints="1"/>
            </p:cNvSpPr>
            <p:nvPr/>
          </p:nvSpPr>
          <p:spPr bwMode="auto">
            <a:xfrm>
              <a:off x="2380708" y="2550078"/>
              <a:ext cx="909296" cy="504213"/>
            </a:xfrm>
            <a:custGeom>
              <a:avLst/>
              <a:gdLst>
                <a:gd name="T0" fmla="*/ 656 w 1128"/>
                <a:gd name="T1" fmla="*/ 67 h 666"/>
                <a:gd name="T2" fmla="*/ 793 w 1128"/>
                <a:gd name="T3" fmla="*/ 128 h 666"/>
                <a:gd name="T4" fmla="*/ 942 w 1128"/>
                <a:gd name="T5" fmla="*/ 202 h 666"/>
                <a:gd name="T6" fmla="*/ 1060 w 1128"/>
                <a:gd name="T7" fmla="*/ 168 h 666"/>
                <a:gd name="T8" fmla="*/ 1115 w 1128"/>
                <a:gd name="T9" fmla="*/ 137 h 666"/>
                <a:gd name="T10" fmla="*/ 1123 w 1128"/>
                <a:gd name="T11" fmla="*/ 198 h 666"/>
                <a:gd name="T12" fmla="*/ 1086 w 1128"/>
                <a:gd name="T13" fmla="*/ 208 h 666"/>
                <a:gd name="T14" fmla="*/ 1054 w 1128"/>
                <a:gd name="T15" fmla="*/ 225 h 666"/>
                <a:gd name="T16" fmla="*/ 1050 w 1128"/>
                <a:gd name="T17" fmla="*/ 265 h 666"/>
                <a:gd name="T18" fmla="*/ 1024 w 1128"/>
                <a:gd name="T19" fmla="*/ 284 h 666"/>
                <a:gd name="T20" fmla="*/ 967 w 1128"/>
                <a:gd name="T21" fmla="*/ 308 h 666"/>
                <a:gd name="T22" fmla="*/ 946 w 1128"/>
                <a:gd name="T23" fmla="*/ 341 h 666"/>
                <a:gd name="T24" fmla="*/ 940 w 1128"/>
                <a:gd name="T25" fmla="*/ 350 h 666"/>
                <a:gd name="T26" fmla="*/ 921 w 1128"/>
                <a:gd name="T27" fmla="*/ 375 h 666"/>
                <a:gd name="T28" fmla="*/ 919 w 1128"/>
                <a:gd name="T29" fmla="*/ 335 h 666"/>
                <a:gd name="T30" fmla="*/ 913 w 1128"/>
                <a:gd name="T31" fmla="*/ 364 h 666"/>
                <a:gd name="T32" fmla="*/ 913 w 1128"/>
                <a:gd name="T33" fmla="*/ 377 h 666"/>
                <a:gd name="T34" fmla="*/ 902 w 1128"/>
                <a:gd name="T35" fmla="*/ 388 h 666"/>
                <a:gd name="T36" fmla="*/ 906 w 1128"/>
                <a:gd name="T37" fmla="*/ 415 h 666"/>
                <a:gd name="T38" fmla="*/ 917 w 1128"/>
                <a:gd name="T39" fmla="*/ 428 h 666"/>
                <a:gd name="T40" fmla="*/ 900 w 1128"/>
                <a:gd name="T41" fmla="*/ 440 h 666"/>
                <a:gd name="T42" fmla="*/ 866 w 1128"/>
                <a:gd name="T43" fmla="*/ 468 h 666"/>
                <a:gd name="T44" fmla="*/ 818 w 1128"/>
                <a:gd name="T45" fmla="*/ 497 h 666"/>
                <a:gd name="T46" fmla="*/ 793 w 1128"/>
                <a:gd name="T47" fmla="*/ 550 h 666"/>
                <a:gd name="T48" fmla="*/ 807 w 1128"/>
                <a:gd name="T49" fmla="*/ 638 h 666"/>
                <a:gd name="T50" fmla="*/ 774 w 1128"/>
                <a:gd name="T51" fmla="*/ 651 h 666"/>
                <a:gd name="T52" fmla="*/ 759 w 1128"/>
                <a:gd name="T53" fmla="*/ 619 h 666"/>
                <a:gd name="T54" fmla="*/ 755 w 1128"/>
                <a:gd name="T55" fmla="*/ 575 h 666"/>
                <a:gd name="T56" fmla="*/ 721 w 1128"/>
                <a:gd name="T57" fmla="*/ 563 h 666"/>
                <a:gd name="T58" fmla="*/ 702 w 1128"/>
                <a:gd name="T59" fmla="*/ 550 h 666"/>
                <a:gd name="T60" fmla="*/ 668 w 1128"/>
                <a:gd name="T61" fmla="*/ 546 h 666"/>
                <a:gd name="T62" fmla="*/ 622 w 1128"/>
                <a:gd name="T63" fmla="*/ 558 h 666"/>
                <a:gd name="T64" fmla="*/ 626 w 1128"/>
                <a:gd name="T65" fmla="*/ 575 h 666"/>
                <a:gd name="T66" fmla="*/ 592 w 1128"/>
                <a:gd name="T67" fmla="*/ 571 h 666"/>
                <a:gd name="T68" fmla="*/ 561 w 1128"/>
                <a:gd name="T69" fmla="*/ 563 h 666"/>
                <a:gd name="T70" fmla="*/ 521 w 1128"/>
                <a:gd name="T71" fmla="*/ 563 h 666"/>
                <a:gd name="T72" fmla="*/ 485 w 1128"/>
                <a:gd name="T73" fmla="*/ 588 h 666"/>
                <a:gd name="T74" fmla="*/ 464 w 1128"/>
                <a:gd name="T75" fmla="*/ 643 h 666"/>
                <a:gd name="T76" fmla="*/ 428 w 1128"/>
                <a:gd name="T77" fmla="*/ 613 h 666"/>
                <a:gd name="T78" fmla="*/ 405 w 1128"/>
                <a:gd name="T79" fmla="*/ 563 h 666"/>
                <a:gd name="T80" fmla="*/ 369 w 1128"/>
                <a:gd name="T81" fmla="*/ 563 h 666"/>
                <a:gd name="T82" fmla="*/ 341 w 1128"/>
                <a:gd name="T83" fmla="*/ 560 h 666"/>
                <a:gd name="T84" fmla="*/ 327 w 1128"/>
                <a:gd name="T85" fmla="*/ 537 h 666"/>
                <a:gd name="T86" fmla="*/ 301 w 1128"/>
                <a:gd name="T87" fmla="*/ 504 h 666"/>
                <a:gd name="T88" fmla="*/ 80 w 1128"/>
                <a:gd name="T89" fmla="*/ 440 h 666"/>
                <a:gd name="T90" fmla="*/ 40 w 1128"/>
                <a:gd name="T91" fmla="*/ 411 h 666"/>
                <a:gd name="T92" fmla="*/ 27 w 1128"/>
                <a:gd name="T93" fmla="*/ 358 h 666"/>
                <a:gd name="T94" fmla="*/ 25 w 1128"/>
                <a:gd name="T95" fmla="*/ 331 h 666"/>
                <a:gd name="T96" fmla="*/ 19 w 1128"/>
                <a:gd name="T97" fmla="*/ 331 h 666"/>
                <a:gd name="T98" fmla="*/ 2 w 1128"/>
                <a:gd name="T99" fmla="*/ 261 h 666"/>
                <a:gd name="T100" fmla="*/ 13 w 1128"/>
                <a:gd name="T101" fmla="*/ 194 h 666"/>
                <a:gd name="T102" fmla="*/ 49 w 1128"/>
                <a:gd name="T103" fmla="*/ 97 h 666"/>
                <a:gd name="T104" fmla="*/ 51 w 1128"/>
                <a:gd name="T105" fmla="*/ 82 h 666"/>
                <a:gd name="T106" fmla="*/ 57 w 1128"/>
                <a:gd name="T107" fmla="*/ 38 h 666"/>
                <a:gd name="T108" fmla="*/ 84 w 1128"/>
                <a:gd name="T109" fmla="*/ 42 h 666"/>
                <a:gd name="T110" fmla="*/ 84 w 1128"/>
                <a:gd name="T111" fmla="*/ 59 h 666"/>
                <a:gd name="T112" fmla="*/ 103 w 1128"/>
                <a:gd name="T113" fmla="*/ 15 h 666"/>
                <a:gd name="T114" fmla="*/ 972 w 1128"/>
                <a:gd name="T115" fmla="*/ 301 h 666"/>
                <a:gd name="T116" fmla="*/ 1005 w 1128"/>
                <a:gd name="T117" fmla="*/ 291 h 666"/>
                <a:gd name="T118" fmla="*/ 99 w 1128"/>
                <a:gd name="T119" fmla="*/ 34 h 666"/>
                <a:gd name="T120" fmla="*/ 474 w 1128"/>
                <a:gd name="T121" fmla="*/ 605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28" h="666">
                  <a:moveTo>
                    <a:pt x="97" y="0"/>
                  </a:moveTo>
                  <a:lnTo>
                    <a:pt x="615" y="53"/>
                  </a:lnTo>
                  <a:lnTo>
                    <a:pt x="620" y="53"/>
                  </a:lnTo>
                  <a:lnTo>
                    <a:pt x="624" y="53"/>
                  </a:lnTo>
                  <a:lnTo>
                    <a:pt x="628" y="57"/>
                  </a:lnTo>
                  <a:lnTo>
                    <a:pt x="628" y="59"/>
                  </a:lnTo>
                  <a:lnTo>
                    <a:pt x="630" y="61"/>
                  </a:lnTo>
                  <a:lnTo>
                    <a:pt x="632" y="61"/>
                  </a:lnTo>
                  <a:lnTo>
                    <a:pt x="637" y="63"/>
                  </a:lnTo>
                  <a:lnTo>
                    <a:pt x="637" y="63"/>
                  </a:lnTo>
                  <a:lnTo>
                    <a:pt x="641" y="65"/>
                  </a:lnTo>
                  <a:lnTo>
                    <a:pt x="643" y="67"/>
                  </a:lnTo>
                  <a:lnTo>
                    <a:pt x="645" y="67"/>
                  </a:lnTo>
                  <a:lnTo>
                    <a:pt x="647" y="65"/>
                  </a:lnTo>
                  <a:lnTo>
                    <a:pt x="651" y="67"/>
                  </a:lnTo>
                  <a:lnTo>
                    <a:pt x="656" y="67"/>
                  </a:lnTo>
                  <a:lnTo>
                    <a:pt x="660" y="69"/>
                  </a:lnTo>
                  <a:lnTo>
                    <a:pt x="662" y="69"/>
                  </a:lnTo>
                  <a:lnTo>
                    <a:pt x="664" y="76"/>
                  </a:lnTo>
                  <a:lnTo>
                    <a:pt x="670" y="78"/>
                  </a:lnTo>
                  <a:lnTo>
                    <a:pt x="675" y="78"/>
                  </a:lnTo>
                  <a:lnTo>
                    <a:pt x="679" y="82"/>
                  </a:lnTo>
                  <a:lnTo>
                    <a:pt x="681" y="82"/>
                  </a:lnTo>
                  <a:lnTo>
                    <a:pt x="687" y="82"/>
                  </a:lnTo>
                  <a:lnTo>
                    <a:pt x="691" y="80"/>
                  </a:lnTo>
                  <a:lnTo>
                    <a:pt x="693" y="82"/>
                  </a:lnTo>
                  <a:lnTo>
                    <a:pt x="693" y="86"/>
                  </a:lnTo>
                  <a:lnTo>
                    <a:pt x="704" y="86"/>
                  </a:lnTo>
                  <a:lnTo>
                    <a:pt x="706" y="88"/>
                  </a:lnTo>
                  <a:lnTo>
                    <a:pt x="710" y="88"/>
                  </a:lnTo>
                  <a:lnTo>
                    <a:pt x="712" y="90"/>
                  </a:lnTo>
                  <a:lnTo>
                    <a:pt x="793" y="128"/>
                  </a:lnTo>
                  <a:lnTo>
                    <a:pt x="799" y="135"/>
                  </a:lnTo>
                  <a:lnTo>
                    <a:pt x="809" y="145"/>
                  </a:lnTo>
                  <a:lnTo>
                    <a:pt x="824" y="206"/>
                  </a:lnTo>
                  <a:lnTo>
                    <a:pt x="822" y="232"/>
                  </a:lnTo>
                  <a:lnTo>
                    <a:pt x="820" y="238"/>
                  </a:lnTo>
                  <a:lnTo>
                    <a:pt x="818" y="242"/>
                  </a:lnTo>
                  <a:lnTo>
                    <a:pt x="814" y="246"/>
                  </a:lnTo>
                  <a:lnTo>
                    <a:pt x="807" y="249"/>
                  </a:lnTo>
                  <a:lnTo>
                    <a:pt x="803" y="255"/>
                  </a:lnTo>
                  <a:lnTo>
                    <a:pt x="805" y="261"/>
                  </a:lnTo>
                  <a:lnTo>
                    <a:pt x="875" y="242"/>
                  </a:lnTo>
                  <a:lnTo>
                    <a:pt x="883" y="238"/>
                  </a:lnTo>
                  <a:lnTo>
                    <a:pt x="885" y="230"/>
                  </a:lnTo>
                  <a:lnTo>
                    <a:pt x="923" y="219"/>
                  </a:lnTo>
                  <a:lnTo>
                    <a:pt x="940" y="206"/>
                  </a:lnTo>
                  <a:lnTo>
                    <a:pt x="942" y="202"/>
                  </a:lnTo>
                  <a:lnTo>
                    <a:pt x="949" y="202"/>
                  </a:lnTo>
                  <a:lnTo>
                    <a:pt x="957" y="194"/>
                  </a:lnTo>
                  <a:lnTo>
                    <a:pt x="961" y="190"/>
                  </a:lnTo>
                  <a:lnTo>
                    <a:pt x="965" y="187"/>
                  </a:lnTo>
                  <a:lnTo>
                    <a:pt x="970" y="185"/>
                  </a:lnTo>
                  <a:lnTo>
                    <a:pt x="976" y="183"/>
                  </a:lnTo>
                  <a:lnTo>
                    <a:pt x="1035" y="185"/>
                  </a:lnTo>
                  <a:lnTo>
                    <a:pt x="1039" y="181"/>
                  </a:lnTo>
                  <a:lnTo>
                    <a:pt x="1041" y="181"/>
                  </a:lnTo>
                  <a:lnTo>
                    <a:pt x="1043" y="179"/>
                  </a:lnTo>
                  <a:lnTo>
                    <a:pt x="1045" y="179"/>
                  </a:lnTo>
                  <a:lnTo>
                    <a:pt x="1048" y="179"/>
                  </a:lnTo>
                  <a:lnTo>
                    <a:pt x="1052" y="179"/>
                  </a:lnTo>
                  <a:lnTo>
                    <a:pt x="1052" y="175"/>
                  </a:lnTo>
                  <a:lnTo>
                    <a:pt x="1058" y="168"/>
                  </a:lnTo>
                  <a:lnTo>
                    <a:pt x="1060" y="168"/>
                  </a:lnTo>
                  <a:lnTo>
                    <a:pt x="1067" y="162"/>
                  </a:lnTo>
                  <a:lnTo>
                    <a:pt x="1069" y="156"/>
                  </a:lnTo>
                  <a:lnTo>
                    <a:pt x="1069" y="152"/>
                  </a:lnTo>
                  <a:lnTo>
                    <a:pt x="1073" y="149"/>
                  </a:lnTo>
                  <a:lnTo>
                    <a:pt x="1073" y="145"/>
                  </a:lnTo>
                  <a:lnTo>
                    <a:pt x="1077" y="141"/>
                  </a:lnTo>
                  <a:lnTo>
                    <a:pt x="1083" y="135"/>
                  </a:lnTo>
                  <a:lnTo>
                    <a:pt x="1086" y="131"/>
                  </a:lnTo>
                  <a:lnTo>
                    <a:pt x="1088" y="126"/>
                  </a:lnTo>
                  <a:lnTo>
                    <a:pt x="1090" y="126"/>
                  </a:lnTo>
                  <a:lnTo>
                    <a:pt x="1092" y="128"/>
                  </a:lnTo>
                  <a:lnTo>
                    <a:pt x="1094" y="131"/>
                  </a:lnTo>
                  <a:lnTo>
                    <a:pt x="1098" y="131"/>
                  </a:lnTo>
                  <a:lnTo>
                    <a:pt x="1104" y="133"/>
                  </a:lnTo>
                  <a:lnTo>
                    <a:pt x="1107" y="131"/>
                  </a:lnTo>
                  <a:lnTo>
                    <a:pt x="1115" y="137"/>
                  </a:lnTo>
                  <a:lnTo>
                    <a:pt x="1115" y="143"/>
                  </a:lnTo>
                  <a:lnTo>
                    <a:pt x="1111" y="168"/>
                  </a:lnTo>
                  <a:lnTo>
                    <a:pt x="1109" y="173"/>
                  </a:lnTo>
                  <a:lnTo>
                    <a:pt x="1111" y="173"/>
                  </a:lnTo>
                  <a:lnTo>
                    <a:pt x="1113" y="175"/>
                  </a:lnTo>
                  <a:lnTo>
                    <a:pt x="1113" y="177"/>
                  </a:lnTo>
                  <a:lnTo>
                    <a:pt x="1113" y="181"/>
                  </a:lnTo>
                  <a:lnTo>
                    <a:pt x="1113" y="181"/>
                  </a:lnTo>
                  <a:lnTo>
                    <a:pt x="1113" y="183"/>
                  </a:lnTo>
                  <a:lnTo>
                    <a:pt x="1113" y="185"/>
                  </a:lnTo>
                  <a:lnTo>
                    <a:pt x="1113" y="187"/>
                  </a:lnTo>
                  <a:lnTo>
                    <a:pt x="1113" y="187"/>
                  </a:lnTo>
                  <a:lnTo>
                    <a:pt x="1113" y="187"/>
                  </a:lnTo>
                  <a:lnTo>
                    <a:pt x="1121" y="192"/>
                  </a:lnTo>
                  <a:lnTo>
                    <a:pt x="1119" y="196"/>
                  </a:lnTo>
                  <a:lnTo>
                    <a:pt x="1123" y="198"/>
                  </a:lnTo>
                  <a:lnTo>
                    <a:pt x="1123" y="196"/>
                  </a:lnTo>
                  <a:lnTo>
                    <a:pt x="1128" y="198"/>
                  </a:lnTo>
                  <a:lnTo>
                    <a:pt x="1126" y="202"/>
                  </a:lnTo>
                  <a:lnTo>
                    <a:pt x="1121" y="202"/>
                  </a:lnTo>
                  <a:lnTo>
                    <a:pt x="1121" y="200"/>
                  </a:lnTo>
                  <a:lnTo>
                    <a:pt x="1115" y="202"/>
                  </a:lnTo>
                  <a:lnTo>
                    <a:pt x="1113" y="202"/>
                  </a:lnTo>
                  <a:lnTo>
                    <a:pt x="1109" y="204"/>
                  </a:lnTo>
                  <a:lnTo>
                    <a:pt x="1107" y="206"/>
                  </a:lnTo>
                  <a:lnTo>
                    <a:pt x="1104" y="204"/>
                  </a:lnTo>
                  <a:lnTo>
                    <a:pt x="1100" y="208"/>
                  </a:lnTo>
                  <a:lnTo>
                    <a:pt x="1098" y="208"/>
                  </a:lnTo>
                  <a:lnTo>
                    <a:pt x="1096" y="204"/>
                  </a:lnTo>
                  <a:lnTo>
                    <a:pt x="1092" y="204"/>
                  </a:lnTo>
                  <a:lnTo>
                    <a:pt x="1090" y="208"/>
                  </a:lnTo>
                  <a:lnTo>
                    <a:pt x="1086" y="208"/>
                  </a:lnTo>
                  <a:lnTo>
                    <a:pt x="1083" y="206"/>
                  </a:lnTo>
                  <a:lnTo>
                    <a:pt x="1086" y="202"/>
                  </a:lnTo>
                  <a:lnTo>
                    <a:pt x="1079" y="208"/>
                  </a:lnTo>
                  <a:lnTo>
                    <a:pt x="1077" y="215"/>
                  </a:lnTo>
                  <a:lnTo>
                    <a:pt x="1075" y="217"/>
                  </a:lnTo>
                  <a:lnTo>
                    <a:pt x="1073" y="215"/>
                  </a:lnTo>
                  <a:lnTo>
                    <a:pt x="1071" y="219"/>
                  </a:lnTo>
                  <a:lnTo>
                    <a:pt x="1069" y="219"/>
                  </a:lnTo>
                  <a:lnTo>
                    <a:pt x="1069" y="215"/>
                  </a:lnTo>
                  <a:lnTo>
                    <a:pt x="1067" y="219"/>
                  </a:lnTo>
                  <a:lnTo>
                    <a:pt x="1064" y="221"/>
                  </a:lnTo>
                  <a:lnTo>
                    <a:pt x="1060" y="219"/>
                  </a:lnTo>
                  <a:lnTo>
                    <a:pt x="1060" y="217"/>
                  </a:lnTo>
                  <a:lnTo>
                    <a:pt x="1058" y="221"/>
                  </a:lnTo>
                  <a:lnTo>
                    <a:pt x="1056" y="221"/>
                  </a:lnTo>
                  <a:lnTo>
                    <a:pt x="1054" y="225"/>
                  </a:lnTo>
                  <a:lnTo>
                    <a:pt x="1045" y="232"/>
                  </a:lnTo>
                  <a:lnTo>
                    <a:pt x="1043" y="240"/>
                  </a:lnTo>
                  <a:lnTo>
                    <a:pt x="1041" y="242"/>
                  </a:lnTo>
                  <a:lnTo>
                    <a:pt x="1041" y="244"/>
                  </a:lnTo>
                  <a:lnTo>
                    <a:pt x="1039" y="246"/>
                  </a:lnTo>
                  <a:lnTo>
                    <a:pt x="1039" y="249"/>
                  </a:lnTo>
                  <a:lnTo>
                    <a:pt x="1041" y="249"/>
                  </a:lnTo>
                  <a:lnTo>
                    <a:pt x="1041" y="253"/>
                  </a:lnTo>
                  <a:lnTo>
                    <a:pt x="1035" y="259"/>
                  </a:lnTo>
                  <a:lnTo>
                    <a:pt x="1035" y="261"/>
                  </a:lnTo>
                  <a:lnTo>
                    <a:pt x="1039" y="263"/>
                  </a:lnTo>
                  <a:lnTo>
                    <a:pt x="1041" y="270"/>
                  </a:lnTo>
                  <a:lnTo>
                    <a:pt x="1041" y="274"/>
                  </a:lnTo>
                  <a:lnTo>
                    <a:pt x="1048" y="272"/>
                  </a:lnTo>
                  <a:lnTo>
                    <a:pt x="1050" y="268"/>
                  </a:lnTo>
                  <a:lnTo>
                    <a:pt x="1050" y="265"/>
                  </a:lnTo>
                  <a:lnTo>
                    <a:pt x="1050" y="263"/>
                  </a:lnTo>
                  <a:lnTo>
                    <a:pt x="1052" y="272"/>
                  </a:lnTo>
                  <a:lnTo>
                    <a:pt x="1050" y="276"/>
                  </a:lnTo>
                  <a:lnTo>
                    <a:pt x="1041" y="280"/>
                  </a:lnTo>
                  <a:lnTo>
                    <a:pt x="1039" y="278"/>
                  </a:lnTo>
                  <a:lnTo>
                    <a:pt x="1039" y="276"/>
                  </a:lnTo>
                  <a:lnTo>
                    <a:pt x="1037" y="272"/>
                  </a:lnTo>
                  <a:lnTo>
                    <a:pt x="1033" y="280"/>
                  </a:lnTo>
                  <a:lnTo>
                    <a:pt x="1029" y="282"/>
                  </a:lnTo>
                  <a:lnTo>
                    <a:pt x="1026" y="282"/>
                  </a:lnTo>
                  <a:lnTo>
                    <a:pt x="1026" y="280"/>
                  </a:lnTo>
                  <a:lnTo>
                    <a:pt x="1026" y="276"/>
                  </a:lnTo>
                  <a:lnTo>
                    <a:pt x="1022" y="272"/>
                  </a:lnTo>
                  <a:lnTo>
                    <a:pt x="1022" y="276"/>
                  </a:lnTo>
                  <a:lnTo>
                    <a:pt x="1022" y="282"/>
                  </a:lnTo>
                  <a:lnTo>
                    <a:pt x="1024" y="284"/>
                  </a:lnTo>
                  <a:lnTo>
                    <a:pt x="1022" y="284"/>
                  </a:lnTo>
                  <a:lnTo>
                    <a:pt x="1014" y="284"/>
                  </a:lnTo>
                  <a:lnTo>
                    <a:pt x="1008" y="286"/>
                  </a:lnTo>
                  <a:lnTo>
                    <a:pt x="1005" y="284"/>
                  </a:lnTo>
                  <a:lnTo>
                    <a:pt x="997" y="286"/>
                  </a:lnTo>
                  <a:lnTo>
                    <a:pt x="995" y="284"/>
                  </a:lnTo>
                  <a:lnTo>
                    <a:pt x="993" y="284"/>
                  </a:lnTo>
                  <a:lnTo>
                    <a:pt x="986" y="289"/>
                  </a:lnTo>
                  <a:lnTo>
                    <a:pt x="982" y="289"/>
                  </a:lnTo>
                  <a:lnTo>
                    <a:pt x="976" y="293"/>
                  </a:lnTo>
                  <a:lnTo>
                    <a:pt x="972" y="293"/>
                  </a:lnTo>
                  <a:lnTo>
                    <a:pt x="970" y="297"/>
                  </a:lnTo>
                  <a:lnTo>
                    <a:pt x="970" y="299"/>
                  </a:lnTo>
                  <a:lnTo>
                    <a:pt x="963" y="301"/>
                  </a:lnTo>
                  <a:lnTo>
                    <a:pt x="965" y="305"/>
                  </a:lnTo>
                  <a:lnTo>
                    <a:pt x="967" y="308"/>
                  </a:lnTo>
                  <a:lnTo>
                    <a:pt x="970" y="310"/>
                  </a:lnTo>
                  <a:lnTo>
                    <a:pt x="965" y="312"/>
                  </a:lnTo>
                  <a:lnTo>
                    <a:pt x="967" y="314"/>
                  </a:lnTo>
                  <a:lnTo>
                    <a:pt x="965" y="318"/>
                  </a:lnTo>
                  <a:lnTo>
                    <a:pt x="965" y="318"/>
                  </a:lnTo>
                  <a:lnTo>
                    <a:pt x="963" y="322"/>
                  </a:lnTo>
                  <a:lnTo>
                    <a:pt x="963" y="327"/>
                  </a:lnTo>
                  <a:lnTo>
                    <a:pt x="961" y="327"/>
                  </a:lnTo>
                  <a:lnTo>
                    <a:pt x="959" y="329"/>
                  </a:lnTo>
                  <a:lnTo>
                    <a:pt x="957" y="333"/>
                  </a:lnTo>
                  <a:lnTo>
                    <a:pt x="955" y="335"/>
                  </a:lnTo>
                  <a:lnTo>
                    <a:pt x="953" y="337"/>
                  </a:lnTo>
                  <a:lnTo>
                    <a:pt x="951" y="337"/>
                  </a:lnTo>
                  <a:lnTo>
                    <a:pt x="951" y="339"/>
                  </a:lnTo>
                  <a:lnTo>
                    <a:pt x="946" y="343"/>
                  </a:lnTo>
                  <a:lnTo>
                    <a:pt x="946" y="341"/>
                  </a:lnTo>
                  <a:lnTo>
                    <a:pt x="944" y="345"/>
                  </a:lnTo>
                  <a:lnTo>
                    <a:pt x="946" y="339"/>
                  </a:lnTo>
                  <a:lnTo>
                    <a:pt x="944" y="337"/>
                  </a:lnTo>
                  <a:lnTo>
                    <a:pt x="942" y="337"/>
                  </a:lnTo>
                  <a:lnTo>
                    <a:pt x="938" y="333"/>
                  </a:lnTo>
                  <a:lnTo>
                    <a:pt x="936" y="331"/>
                  </a:lnTo>
                  <a:lnTo>
                    <a:pt x="936" y="329"/>
                  </a:lnTo>
                  <a:lnTo>
                    <a:pt x="942" y="320"/>
                  </a:lnTo>
                  <a:lnTo>
                    <a:pt x="938" y="322"/>
                  </a:lnTo>
                  <a:lnTo>
                    <a:pt x="936" y="327"/>
                  </a:lnTo>
                  <a:lnTo>
                    <a:pt x="934" y="331"/>
                  </a:lnTo>
                  <a:lnTo>
                    <a:pt x="934" y="335"/>
                  </a:lnTo>
                  <a:lnTo>
                    <a:pt x="936" y="335"/>
                  </a:lnTo>
                  <a:lnTo>
                    <a:pt x="936" y="341"/>
                  </a:lnTo>
                  <a:lnTo>
                    <a:pt x="938" y="343"/>
                  </a:lnTo>
                  <a:lnTo>
                    <a:pt x="940" y="350"/>
                  </a:lnTo>
                  <a:lnTo>
                    <a:pt x="940" y="356"/>
                  </a:lnTo>
                  <a:lnTo>
                    <a:pt x="938" y="362"/>
                  </a:lnTo>
                  <a:lnTo>
                    <a:pt x="932" y="364"/>
                  </a:lnTo>
                  <a:lnTo>
                    <a:pt x="930" y="373"/>
                  </a:lnTo>
                  <a:lnTo>
                    <a:pt x="927" y="377"/>
                  </a:lnTo>
                  <a:lnTo>
                    <a:pt x="927" y="379"/>
                  </a:lnTo>
                  <a:lnTo>
                    <a:pt x="925" y="381"/>
                  </a:lnTo>
                  <a:lnTo>
                    <a:pt x="925" y="379"/>
                  </a:lnTo>
                  <a:lnTo>
                    <a:pt x="925" y="377"/>
                  </a:lnTo>
                  <a:lnTo>
                    <a:pt x="921" y="386"/>
                  </a:lnTo>
                  <a:lnTo>
                    <a:pt x="921" y="388"/>
                  </a:lnTo>
                  <a:lnTo>
                    <a:pt x="919" y="388"/>
                  </a:lnTo>
                  <a:lnTo>
                    <a:pt x="919" y="386"/>
                  </a:lnTo>
                  <a:lnTo>
                    <a:pt x="921" y="381"/>
                  </a:lnTo>
                  <a:lnTo>
                    <a:pt x="923" y="377"/>
                  </a:lnTo>
                  <a:lnTo>
                    <a:pt x="921" y="375"/>
                  </a:lnTo>
                  <a:lnTo>
                    <a:pt x="925" y="371"/>
                  </a:lnTo>
                  <a:lnTo>
                    <a:pt x="923" y="371"/>
                  </a:lnTo>
                  <a:lnTo>
                    <a:pt x="927" y="369"/>
                  </a:lnTo>
                  <a:lnTo>
                    <a:pt x="923" y="369"/>
                  </a:lnTo>
                  <a:lnTo>
                    <a:pt x="921" y="364"/>
                  </a:lnTo>
                  <a:lnTo>
                    <a:pt x="923" y="364"/>
                  </a:lnTo>
                  <a:lnTo>
                    <a:pt x="923" y="362"/>
                  </a:lnTo>
                  <a:lnTo>
                    <a:pt x="921" y="362"/>
                  </a:lnTo>
                  <a:lnTo>
                    <a:pt x="921" y="360"/>
                  </a:lnTo>
                  <a:lnTo>
                    <a:pt x="919" y="362"/>
                  </a:lnTo>
                  <a:lnTo>
                    <a:pt x="915" y="358"/>
                  </a:lnTo>
                  <a:lnTo>
                    <a:pt x="915" y="354"/>
                  </a:lnTo>
                  <a:lnTo>
                    <a:pt x="919" y="350"/>
                  </a:lnTo>
                  <a:lnTo>
                    <a:pt x="919" y="345"/>
                  </a:lnTo>
                  <a:lnTo>
                    <a:pt x="917" y="339"/>
                  </a:lnTo>
                  <a:lnTo>
                    <a:pt x="919" y="335"/>
                  </a:lnTo>
                  <a:lnTo>
                    <a:pt x="921" y="333"/>
                  </a:lnTo>
                  <a:lnTo>
                    <a:pt x="921" y="333"/>
                  </a:lnTo>
                  <a:lnTo>
                    <a:pt x="921" y="329"/>
                  </a:lnTo>
                  <a:lnTo>
                    <a:pt x="921" y="327"/>
                  </a:lnTo>
                  <a:lnTo>
                    <a:pt x="921" y="329"/>
                  </a:lnTo>
                  <a:lnTo>
                    <a:pt x="919" y="333"/>
                  </a:lnTo>
                  <a:lnTo>
                    <a:pt x="915" y="335"/>
                  </a:lnTo>
                  <a:lnTo>
                    <a:pt x="913" y="337"/>
                  </a:lnTo>
                  <a:lnTo>
                    <a:pt x="911" y="337"/>
                  </a:lnTo>
                  <a:lnTo>
                    <a:pt x="913" y="339"/>
                  </a:lnTo>
                  <a:lnTo>
                    <a:pt x="913" y="341"/>
                  </a:lnTo>
                  <a:lnTo>
                    <a:pt x="913" y="348"/>
                  </a:lnTo>
                  <a:lnTo>
                    <a:pt x="913" y="350"/>
                  </a:lnTo>
                  <a:lnTo>
                    <a:pt x="913" y="352"/>
                  </a:lnTo>
                  <a:lnTo>
                    <a:pt x="913" y="356"/>
                  </a:lnTo>
                  <a:lnTo>
                    <a:pt x="913" y="364"/>
                  </a:lnTo>
                  <a:lnTo>
                    <a:pt x="911" y="364"/>
                  </a:lnTo>
                  <a:lnTo>
                    <a:pt x="906" y="358"/>
                  </a:lnTo>
                  <a:lnTo>
                    <a:pt x="902" y="358"/>
                  </a:lnTo>
                  <a:lnTo>
                    <a:pt x="900" y="354"/>
                  </a:lnTo>
                  <a:lnTo>
                    <a:pt x="898" y="354"/>
                  </a:lnTo>
                  <a:lnTo>
                    <a:pt x="898" y="352"/>
                  </a:lnTo>
                  <a:lnTo>
                    <a:pt x="898" y="348"/>
                  </a:lnTo>
                  <a:lnTo>
                    <a:pt x="896" y="352"/>
                  </a:lnTo>
                  <a:lnTo>
                    <a:pt x="896" y="354"/>
                  </a:lnTo>
                  <a:lnTo>
                    <a:pt x="898" y="356"/>
                  </a:lnTo>
                  <a:lnTo>
                    <a:pt x="902" y="360"/>
                  </a:lnTo>
                  <a:lnTo>
                    <a:pt x="906" y="362"/>
                  </a:lnTo>
                  <a:lnTo>
                    <a:pt x="911" y="367"/>
                  </a:lnTo>
                  <a:lnTo>
                    <a:pt x="913" y="369"/>
                  </a:lnTo>
                  <a:lnTo>
                    <a:pt x="913" y="373"/>
                  </a:lnTo>
                  <a:lnTo>
                    <a:pt x="913" y="377"/>
                  </a:lnTo>
                  <a:lnTo>
                    <a:pt x="911" y="377"/>
                  </a:lnTo>
                  <a:lnTo>
                    <a:pt x="908" y="373"/>
                  </a:lnTo>
                  <a:lnTo>
                    <a:pt x="906" y="371"/>
                  </a:lnTo>
                  <a:lnTo>
                    <a:pt x="908" y="377"/>
                  </a:lnTo>
                  <a:lnTo>
                    <a:pt x="913" y="379"/>
                  </a:lnTo>
                  <a:lnTo>
                    <a:pt x="913" y="381"/>
                  </a:lnTo>
                  <a:lnTo>
                    <a:pt x="913" y="383"/>
                  </a:lnTo>
                  <a:lnTo>
                    <a:pt x="913" y="386"/>
                  </a:lnTo>
                  <a:lnTo>
                    <a:pt x="908" y="383"/>
                  </a:lnTo>
                  <a:lnTo>
                    <a:pt x="913" y="388"/>
                  </a:lnTo>
                  <a:lnTo>
                    <a:pt x="911" y="392"/>
                  </a:lnTo>
                  <a:lnTo>
                    <a:pt x="908" y="390"/>
                  </a:lnTo>
                  <a:lnTo>
                    <a:pt x="906" y="386"/>
                  </a:lnTo>
                  <a:lnTo>
                    <a:pt x="902" y="386"/>
                  </a:lnTo>
                  <a:lnTo>
                    <a:pt x="898" y="386"/>
                  </a:lnTo>
                  <a:lnTo>
                    <a:pt x="902" y="388"/>
                  </a:lnTo>
                  <a:lnTo>
                    <a:pt x="904" y="390"/>
                  </a:lnTo>
                  <a:lnTo>
                    <a:pt x="906" y="390"/>
                  </a:lnTo>
                  <a:lnTo>
                    <a:pt x="908" y="394"/>
                  </a:lnTo>
                  <a:lnTo>
                    <a:pt x="913" y="396"/>
                  </a:lnTo>
                  <a:lnTo>
                    <a:pt x="915" y="394"/>
                  </a:lnTo>
                  <a:lnTo>
                    <a:pt x="917" y="396"/>
                  </a:lnTo>
                  <a:lnTo>
                    <a:pt x="917" y="400"/>
                  </a:lnTo>
                  <a:lnTo>
                    <a:pt x="917" y="405"/>
                  </a:lnTo>
                  <a:lnTo>
                    <a:pt x="915" y="402"/>
                  </a:lnTo>
                  <a:lnTo>
                    <a:pt x="915" y="405"/>
                  </a:lnTo>
                  <a:lnTo>
                    <a:pt x="915" y="407"/>
                  </a:lnTo>
                  <a:lnTo>
                    <a:pt x="917" y="411"/>
                  </a:lnTo>
                  <a:lnTo>
                    <a:pt x="915" y="413"/>
                  </a:lnTo>
                  <a:lnTo>
                    <a:pt x="913" y="413"/>
                  </a:lnTo>
                  <a:lnTo>
                    <a:pt x="911" y="413"/>
                  </a:lnTo>
                  <a:lnTo>
                    <a:pt x="906" y="415"/>
                  </a:lnTo>
                  <a:lnTo>
                    <a:pt x="904" y="417"/>
                  </a:lnTo>
                  <a:lnTo>
                    <a:pt x="902" y="415"/>
                  </a:lnTo>
                  <a:lnTo>
                    <a:pt x="900" y="411"/>
                  </a:lnTo>
                  <a:lnTo>
                    <a:pt x="898" y="413"/>
                  </a:lnTo>
                  <a:lnTo>
                    <a:pt x="898" y="419"/>
                  </a:lnTo>
                  <a:lnTo>
                    <a:pt x="898" y="421"/>
                  </a:lnTo>
                  <a:lnTo>
                    <a:pt x="902" y="419"/>
                  </a:lnTo>
                  <a:lnTo>
                    <a:pt x="908" y="419"/>
                  </a:lnTo>
                  <a:lnTo>
                    <a:pt x="911" y="419"/>
                  </a:lnTo>
                  <a:lnTo>
                    <a:pt x="911" y="426"/>
                  </a:lnTo>
                  <a:lnTo>
                    <a:pt x="913" y="426"/>
                  </a:lnTo>
                  <a:lnTo>
                    <a:pt x="915" y="423"/>
                  </a:lnTo>
                  <a:lnTo>
                    <a:pt x="915" y="419"/>
                  </a:lnTo>
                  <a:lnTo>
                    <a:pt x="917" y="419"/>
                  </a:lnTo>
                  <a:lnTo>
                    <a:pt x="919" y="423"/>
                  </a:lnTo>
                  <a:lnTo>
                    <a:pt x="917" y="428"/>
                  </a:lnTo>
                  <a:lnTo>
                    <a:pt x="917" y="428"/>
                  </a:lnTo>
                  <a:lnTo>
                    <a:pt x="913" y="430"/>
                  </a:lnTo>
                  <a:lnTo>
                    <a:pt x="911" y="434"/>
                  </a:lnTo>
                  <a:lnTo>
                    <a:pt x="908" y="434"/>
                  </a:lnTo>
                  <a:lnTo>
                    <a:pt x="906" y="434"/>
                  </a:lnTo>
                  <a:lnTo>
                    <a:pt x="904" y="434"/>
                  </a:lnTo>
                  <a:lnTo>
                    <a:pt x="902" y="430"/>
                  </a:lnTo>
                  <a:lnTo>
                    <a:pt x="902" y="432"/>
                  </a:lnTo>
                  <a:lnTo>
                    <a:pt x="898" y="434"/>
                  </a:lnTo>
                  <a:lnTo>
                    <a:pt x="896" y="432"/>
                  </a:lnTo>
                  <a:lnTo>
                    <a:pt x="894" y="432"/>
                  </a:lnTo>
                  <a:lnTo>
                    <a:pt x="896" y="434"/>
                  </a:lnTo>
                  <a:lnTo>
                    <a:pt x="900" y="436"/>
                  </a:lnTo>
                  <a:lnTo>
                    <a:pt x="902" y="436"/>
                  </a:lnTo>
                  <a:lnTo>
                    <a:pt x="900" y="438"/>
                  </a:lnTo>
                  <a:lnTo>
                    <a:pt x="900" y="440"/>
                  </a:lnTo>
                  <a:lnTo>
                    <a:pt x="896" y="442"/>
                  </a:lnTo>
                  <a:lnTo>
                    <a:pt x="892" y="440"/>
                  </a:lnTo>
                  <a:lnTo>
                    <a:pt x="894" y="445"/>
                  </a:lnTo>
                  <a:lnTo>
                    <a:pt x="900" y="445"/>
                  </a:lnTo>
                  <a:lnTo>
                    <a:pt x="902" y="440"/>
                  </a:lnTo>
                  <a:lnTo>
                    <a:pt x="904" y="442"/>
                  </a:lnTo>
                  <a:lnTo>
                    <a:pt x="904" y="442"/>
                  </a:lnTo>
                  <a:lnTo>
                    <a:pt x="902" y="447"/>
                  </a:lnTo>
                  <a:lnTo>
                    <a:pt x="898" y="447"/>
                  </a:lnTo>
                  <a:lnTo>
                    <a:pt x="898" y="447"/>
                  </a:lnTo>
                  <a:lnTo>
                    <a:pt x="896" y="447"/>
                  </a:lnTo>
                  <a:lnTo>
                    <a:pt x="894" y="447"/>
                  </a:lnTo>
                  <a:lnTo>
                    <a:pt x="889" y="449"/>
                  </a:lnTo>
                  <a:lnTo>
                    <a:pt x="879" y="453"/>
                  </a:lnTo>
                  <a:lnTo>
                    <a:pt x="871" y="461"/>
                  </a:lnTo>
                  <a:lnTo>
                    <a:pt x="866" y="468"/>
                  </a:lnTo>
                  <a:lnTo>
                    <a:pt x="864" y="468"/>
                  </a:lnTo>
                  <a:lnTo>
                    <a:pt x="862" y="468"/>
                  </a:lnTo>
                  <a:lnTo>
                    <a:pt x="858" y="468"/>
                  </a:lnTo>
                  <a:lnTo>
                    <a:pt x="854" y="472"/>
                  </a:lnTo>
                  <a:lnTo>
                    <a:pt x="845" y="480"/>
                  </a:lnTo>
                  <a:lnTo>
                    <a:pt x="845" y="482"/>
                  </a:lnTo>
                  <a:lnTo>
                    <a:pt x="843" y="487"/>
                  </a:lnTo>
                  <a:lnTo>
                    <a:pt x="841" y="487"/>
                  </a:lnTo>
                  <a:lnTo>
                    <a:pt x="841" y="489"/>
                  </a:lnTo>
                  <a:lnTo>
                    <a:pt x="837" y="493"/>
                  </a:lnTo>
                  <a:lnTo>
                    <a:pt x="835" y="491"/>
                  </a:lnTo>
                  <a:lnTo>
                    <a:pt x="833" y="491"/>
                  </a:lnTo>
                  <a:lnTo>
                    <a:pt x="830" y="493"/>
                  </a:lnTo>
                  <a:lnTo>
                    <a:pt x="826" y="493"/>
                  </a:lnTo>
                  <a:lnTo>
                    <a:pt x="824" y="497"/>
                  </a:lnTo>
                  <a:lnTo>
                    <a:pt x="818" y="497"/>
                  </a:lnTo>
                  <a:lnTo>
                    <a:pt x="818" y="499"/>
                  </a:lnTo>
                  <a:lnTo>
                    <a:pt x="814" y="499"/>
                  </a:lnTo>
                  <a:lnTo>
                    <a:pt x="814" y="501"/>
                  </a:lnTo>
                  <a:lnTo>
                    <a:pt x="809" y="501"/>
                  </a:lnTo>
                  <a:lnTo>
                    <a:pt x="807" y="501"/>
                  </a:lnTo>
                  <a:lnTo>
                    <a:pt x="809" y="504"/>
                  </a:lnTo>
                  <a:lnTo>
                    <a:pt x="809" y="506"/>
                  </a:lnTo>
                  <a:lnTo>
                    <a:pt x="805" y="510"/>
                  </a:lnTo>
                  <a:lnTo>
                    <a:pt x="803" y="510"/>
                  </a:lnTo>
                  <a:lnTo>
                    <a:pt x="803" y="514"/>
                  </a:lnTo>
                  <a:lnTo>
                    <a:pt x="799" y="514"/>
                  </a:lnTo>
                  <a:lnTo>
                    <a:pt x="795" y="520"/>
                  </a:lnTo>
                  <a:lnTo>
                    <a:pt x="793" y="525"/>
                  </a:lnTo>
                  <a:lnTo>
                    <a:pt x="793" y="533"/>
                  </a:lnTo>
                  <a:lnTo>
                    <a:pt x="793" y="544"/>
                  </a:lnTo>
                  <a:lnTo>
                    <a:pt x="793" y="550"/>
                  </a:lnTo>
                  <a:lnTo>
                    <a:pt x="790" y="558"/>
                  </a:lnTo>
                  <a:lnTo>
                    <a:pt x="793" y="565"/>
                  </a:lnTo>
                  <a:lnTo>
                    <a:pt x="795" y="573"/>
                  </a:lnTo>
                  <a:lnTo>
                    <a:pt x="797" y="577"/>
                  </a:lnTo>
                  <a:lnTo>
                    <a:pt x="797" y="586"/>
                  </a:lnTo>
                  <a:lnTo>
                    <a:pt x="801" y="590"/>
                  </a:lnTo>
                  <a:lnTo>
                    <a:pt x="801" y="592"/>
                  </a:lnTo>
                  <a:lnTo>
                    <a:pt x="801" y="598"/>
                  </a:lnTo>
                  <a:lnTo>
                    <a:pt x="799" y="603"/>
                  </a:lnTo>
                  <a:lnTo>
                    <a:pt x="801" y="605"/>
                  </a:lnTo>
                  <a:lnTo>
                    <a:pt x="803" y="617"/>
                  </a:lnTo>
                  <a:lnTo>
                    <a:pt x="807" y="622"/>
                  </a:lnTo>
                  <a:lnTo>
                    <a:pt x="809" y="626"/>
                  </a:lnTo>
                  <a:lnTo>
                    <a:pt x="805" y="630"/>
                  </a:lnTo>
                  <a:lnTo>
                    <a:pt x="807" y="630"/>
                  </a:lnTo>
                  <a:lnTo>
                    <a:pt x="807" y="638"/>
                  </a:lnTo>
                  <a:lnTo>
                    <a:pt x="805" y="638"/>
                  </a:lnTo>
                  <a:lnTo>
                    <a:pt x="805" y="643"/>
                  </a:lnTo>
                  <a:lnTo>
                    <a:pt x="803" y="649"/>
                  </a:lnTo>
                  <a:lnTo>
                    <a:pt x="801" y="655"/>
                  </a:lnTo>
                  <a:lnTo>
                    <a:pt x="799" y="657"/>
                  </a:lnTo>
                  <a:lnTo>
                    <a:pt x="797" y="664"/>
                  </a:lnTo>
                  <a:lnTo>
                    <a:pt x="795" y="664"/>
                  </a:lnTo>
                  <a:lnTo>
                    <a:pt x="790" y="666"/>
                  </a:lnTo>
                  <a:lnTo>
                    <a:pt x="786" y="664"/>
                  </a:lnTo>
                  <a:lnTo>
                    <a:pt x="784" y="662"/>
                  </a:lnTo>
                  <a:lnTo>
                    <a:pt x="780" y="662"/>
                  </a:lnTo>
                  <a:lnTo>
                    <a:pt x="782" y="660"/>
                  </a:lnTo>
                  <a:lnTo>
                    <a:pt x="778" y="655"/>
                  </a:lnTo>
                  <a:lnTo>
                    <a:pt x="778" y="653"/>
                  </a:lnTo>
                  <a:lnTo>
                    <a:pt x="778" y="651"/>
                  </a:lnTo>
                  <a:lnTo>
                    <a:pt x="774" y="651"/>
                  </a:lnTo>
                  <a:lnTo>
                    <a:pt x="771" y="649"/>
                  </a:lnTo>
                  <a:lnTo>
                    <a:pt x="771" y="643"/>
                  </a:lnTo>
                  <a:lnTo>
                    <a:pt x="771" y="638"/>
                  </a:lnTo>
                  <a:lnTo>
                    <a:pt x="767" y="636"/>
                  </a:lnTo>
                  <a:lnTo>
                    <a:pt x="767" y="634"/>
                  </a:lnTo>
                  <a:lnTo>
                    <a:pt x="767" y="632"/>
                  </a:lnTo>
                  <a:lnTo>
                    <a:pt x="769" y="628"/>
                  </a:lnTo>
                  <a:lnTo>
                    <a:pt x="771" y="626"/>
                  </a:lnTo>
                  <a:lnTo>
                    <a:pt x="767" y="626"/>
                  </a:lnTo>
                  <a:lnTo>
                    <a:pt x="767" y="626"/>
                  </a:lnTo>
                  <a:lnTo>
                    <a:pt x="767" y="626"/>
                  </a:lnTo>
                  <a:lnTo>
                    <a:pt x="765" y="628"/>
                  </a:lnTo>
                  <a:lnTo>
                    <a:pt x="765" y="626"/>
                  </a:lnTo>
                  <a:lnTo>
                    <a:pt x="763" y="626"/>
                  </a:lnTo>
                  <a:lnTo>
                    <a:pt x="761" y="624"/>
                  </a:lnTo>
                  <a:lnTo>
                    <a:pt x="759" y="619"/>
                  </a:lnTo>
                  <a:lnTo>
                    <a:pt x="759" y="617"/>
                  </a:lnTo>
                  <a:lnTo>
                    <a:pt x="759" y="613"/>
                  </a:lnTo>
                  <a:lnTo>
                    <a:pt x="763" y="607"/>
                  </a:lnTo>
                  <a:lnTo>
                    <a:pt x="763" y="603"/>
                  </a:lnTo>
                  <a:lnTo>
                    <a:pt x="761" y="603"/>
                  </a:lnTo>
                  <a:lnTo>
                    <a:pt x="759" y="603"/>
                  </a:lnTo>
                  <a:lnTo>
                    <a:pt x="759" y="605"/>
                  </a:lnTo>
                  <a:lnTo>
                    <a:pt x="757" y="609"/>
                  </a:lnTo>
                  <a:lnTo>
                    <a:pt x="757" y="609"/>
                  </a:lnTo>
                  <a:lnTo>
                    <a:pt x="752" y="605"/>
                  </a:lnTo>
                  <a:lnTo>
                    <a:pt x="752" y="603"/>
                  </a:lnTo>
                  <a:lnTo>
                    <a:pt x="757" y="594"/>
                  </a:lnTo>
                  <a:lnTo>
                    <a:pt x="761" y="586"/>
                  </a:lnTo>
                  <a:lnTo>
                    <a:pt x="761" y="582"/>
                  </a:lnTo>
                  <a:lnTo>
                    <a:pt x="759" y="577"/>
                  </a:lnTo>
                  <a:lnTo>
                    <a:pt x="755" y="575"/>
                  </a:lnTo>
                  <a:lnTo>
                    <a:pt x="752" y="573"/>
                  </a:lnTo>
                  <a:lnTo>
                    <a:pt x="752" y="571"/>
                  </a:lnTo>
                  <a:lnTo>
                    <a:pt x="752" y="571"/>
                  </a:lnTo>
                  <a:lnTo>
                    <a:pt x="748" y="569"/>
                  </a:lnTo>
                  <a:lnTo>
                    <a:pt x="748" y="565"/>
                  </a:lnTo>
                  <a:lnTo>
                    <a:pt x="746" y="565"/>
                  </a:lnTo>
                  <a:lnTo>
                    <a:pt x="744" y="563"/>
                  </a:lnTo>
                  <a:lnTo>
                    <a:pt x="742" y="556"/>
                  </a:lnTo>
                  <a:lnTo>
                    <a:pt x="738" y="554"/>
                  </a:lnTo>
                  <a:lnTo>
                    <a:pt x="736" y="552"/>
                  </a:lnTo>
                  <a:lnTo>
                    <a:pt x="731" y="554"/>
                  </a:lnTo>
                  <a:lnTo>
                    <a:pt x="729" y="556"/>
                  </a:lnTo>
                  <a:lnTo>
                    <a:pt x="729" y="556"/>
                  </a:lnTo>
                  <a:lnTo>
                    <a:pt x="729" y="556"/>
                  </a:lnTo>
                  <a:lnTo>
                    <a:pt x="727" y="556"/>
                  </a:lnTo>
                  <a:lnTo>
                    <a:pt x="721" y="563"/>
                  </a:lnTo>
                  <a:lnTo>
                    <a:pt x="719" y="563"/>
                  </a:lnTo>
                  <a:lnTo>
                    <a:pt x="712" y="563"/>
                  </a:lnTo>
                  <a:lnTo>
                    <a:pt x="710" y="560"/>
                  </a:lnTo>
                  <a:lnTo>
                    <a:pt x="712" y="560"/>
                  </a:lnTo>
                  <a:lnTo>
                    <a:pt x="712" y="560"/>
                  </a:lnTo>
                  <a:lnTo>
                    <a:pt x="712" y="560"/>
                  </a:lnTo>
                  <a:lnTo>
                    <a:pt x="712" y="558"/>
                  </a:lnTo>
                  <a:lnTo>
                    <a:pt x="710" y="556"/>
                  </a:lnTo>
                  <a:lnTo>
                    <a:pt x="706" y="552"/>
                  </a:lnTo>
                  <a:lnTo>
                    <a:pt x="706" y="552"/>
                  </a:lnTo>
                  <a:lnTo>
                    <a:pt x="708" y="554"/>
                  </a:lnTo>
                  <a:lnTo>
                    <a:pt x="708" y="552"/>
                  </a:lnTo>
                  <a:lnTo>
                    <a:pt x="706" y="550"/>
                  </a:lnTo>
                  <a:lnTo>
                    <a:pt x="704" y="548"/>
                  </a:lnTo>
                  <a:lnTo>
                    <a:pt x="704" y="548"/>
                  </a:lnTo>
                  <a:lnTo>
                    <a:pt x="702" y="550"/>
                  </a:lnTo>
                  <a:lnTo>
                    <a:pt x="704" y="552"/>
                  </a:lnTo>
                  <a:lnTo>
                    <a:pt x="702" y="550"/>
                  </a:lnTo>
                  <a:lnTo>
                    <a:pt x="698" y="548"/>
                  </a:lnTo>
                  <a:lnTo>
                    <a:pt x="693" y="548"/>
                  </a:lnTo>
                  <a:lnTo>
                    <a:pt x="687" y="548"/>
                  </a:lnTo>
                  <a:lnTo>
                    <a:pt x="689" y="546"/>
                  </a:lnTo>
                  <a:lnTo>
                    <a:pt x="693" y="546"/>
                  </a:lnTo>
                  <a:lnTo>
                    <a:pt x="696" y="546"/>
                  </a:lnTo>
                  <a:lnTo>
                    <a:pt x="696" y="544"/>
                  </a:lnTo>
                  <a:lnTo>
                    <a:pt x="691" y="544"/>
                  </a:lnTo>
                  <a:lnTo>
                    <a:pt x="687" y="548"/>
                  </a:lnTo>
                  <a:lnTo>
                    <a:pt x="685" y="546"/>
                  </a:lnTo>
                  <a:lnTo>
                    <a:pt x="679" y="548"/>
                  </a:lnTo>
                  <a:lnTo>
                    <a:pt x="677" y="546"/>
                  </a:lnTo>
                  <a:lnTo>
                    <a:pt x="672" y="546"/>
                  </a:lnTo>
                  <a:lnTo>
                    <a:pt x="668" y="546"/>
                  </a:lnTo>
                  <a:lnTo>
                    <a:pt x="664" y="548"/>
                  </a:lnTo>
                  <a:lnTo>
                    <a:pt x="660" y="544"/>
                  </a:lnTo>
                  <a:lnTo>
                    <a:pt x="660" y="542"/>
                  </a:lnTo>
                  <a:lnTo>
                    <a:pt x="662" y="539"/>
                  </a:lnTo>
                  <a:lnTo>
                    <a:pt x="658" y="539"/>
                  </a:lnTo>
                  <a:lnTo>
                    <a:pt x="658" y="542"/>
                  </a:lnTo>
                  <a:lnTo>
                    <a:pt x="656" y="546"/>
                  </a:lnTo>
                  <a:lnTo>
                    <a:pt x="651" y="546"/>
                  </a:lnTo>
                  <a:lnTo>
                    <a:pt x="649" y="546"/>
                  </a:lnTo>
                  <a:lnTo>
                    <a:pt x="645" y="546"/>
                  </a:lnTo>
                  <a:lnTo>
                    <a:pt x="634" y="548"/>
                  </a:lnTo>
                  <a:lnTo>
                    <a:pt x="630" y="550"/>
                  </a:lnTo>
                  <a:lnTo>
                    <a:pt x="624" y="552"/>
                  </a:lnTo>
                  <a:lnTo>
                    <a:pt x="620" y="556"/>
                  </a:lnTo>
                  <a:lnTo>
                    <a:pt x="620" y="558"/>
                  </a:lnTo>
                  <a:lnTo>
                    <a:pt x="622" y="558"/>
                  </a:lnTo>
                  <a:lnTo>
                    <a:pt x="624" y="556"/>
                  </a:lnTo>
                  <a:lnTo>
                    <a:pt x="626" y="556"/>
                  </a:lnTo>
                  <a:lnTo>
                    <a:pt x="628" y="558"/>
                  </a:lnTo>
                  <a:lnTo>
                    <a:pt x="630" y="558"/>
                  </a:lnTo>
                  <a:lnTo>
                    <a:pt x="630" y="560"/>
                  </a:lnTo>
                  <a:lnTo>
                    <a:pt x="624" y="563"/>
                  </a:lnTo>
                  <a:lnTo>
                    <a:pt x="624" y="567"/>
                  </a:lnTo>
                  <a:lnTo>
                    <a:pt x="624" y="569"/>
                  </a:lnTo>
                  <a:lnTo>
                    <a:pt x="630" y="571"/>
                  </a:lnTo>
                  <a:lnTo>
                    <a:pt x="637" y="575"/>
                  </a:lnTo>
                  <a:lnTo>
                    <a:pt x="637" y="577"/>
                  </a:lnTo>
                  <a:lnTo>
                    <a:pt x="632" y="577"/>
                  </a:lnTo>
                  <a:lnTo>
                    <a:pt x="630" y="579"/>
                  </a:lnTo>
                  <a:lnTo>
                    <a:pt x="630" y="575"/>
                  </a:lnTo>
                  <a:lnTo>
                    <a:pt x="628" y="575"/>
                  </a:lnTo>
                  <a:lnTo>
                    <a:pt x="626" y="575"/>
                  </a:lnTo>
                  <a:lnTo>
                    <a:pt x="624" y="573"/>
                  </a:lnTo>
                  <a:lnTo>
                    <a:pt x="622" y="571"/>
                  </a:lnTo>
                  <a:lnTo>
                    <a:pt x="620" y="567"/>
                  </a:lnTo>
                  <a:lnTo>
                    <a:pt x="615" y="567"/>
                  </a:lnTo>
                  <a:lnTo>
                    <a:pt x="618" y="571"/>
                  </a:lnTo>
                  <a:lnTo>
                    <a:pt x="618" y="575"/>
                  </a:lnTo>
                  <a:lnTo>
                    <a:pt x="613" y="577"/>
                  </a:lnTo>
                  <a:lnTo>
                    <a:pt x="613" y="575"/>
                  </a:lnTo>
                  <a:lnTo>
                    <a:pt x="609" y="573"/>
                  </a:lnTo>
                  <a:lnTo>
                    <a:pt x="607" y="575"/>
                  </a:lnTo>
                  <a:lnTo>
                    <a:pt x="605" y="577"/>
                  </a:lnTo>
                  <a:lnTo>
                    <a:pt x="599" y="575"/>
                  </a:lnTo>
                  <a:lnTo>
                    <a:pt x="597" y="573"/>
                  </a:lnTo>
                  <a:lnTo>
                    <a:pt x="592" y="573"/>
                  </a:lnTo>
                  <a:lnTo>
                    <a:pt x="590" y="573"/>
                  </a:lnTo>
                  <a:lnTo>
                    <a:pt x="592" y="571"/>
                  </a:lnTo>
                  <a:lnTo>
                    <a:pt x="594" y="569"/>
                  </a:lnTo>
                  <a:lnTo>
                    <a:pt x="594" y="567"/>
                  </a:lnTo>
                  <a:lnTo>
                    <a:pt x="590" y="567"/>
                  </a:lnTo>
                  <a:lnTo>
                    <a:pt x="588" y="565"/>
                  </a:lnTo>
                  <a:lnTo>
                    <a:pt x="588" y="563"/>
                  </a:lnTo>
                  <a:lnTo>
                    <a:pt x="588" y="560"/>
                  </a:lnTo>
                  <a:lnTo>
                    <a:pt x="584" y="563"/>
                  </a:lnTo>
                  <a:lnTo>
                    <a:pt x="582" y="563"/>
                  </a:lnTo>
                  <a:lnTo>
                    <a:pt x="584" y="558"/>
                  </a:lnTo>
                  <a:lnTo>
                    <a:pt x="582" y="558"/>
                  </a:lnTo>
                  <a:lnTo>
                    <a:pt x="578" y="560"/>
                  </a:lnTo>
                  <a:lnTo>
                    <a:pt x="578" y="563"/>
                  </a:lnTo>
                  <a:lnTo>
                    <a:pt x="578" y="565"/>
                  </a:lnTo>
                  <a:lnTo>
                    <a:pt x="575" y="565"/>
                  </a:lnTo>
                  <a:lnTo>
                    <a:pt x="563" y="565"/>
                  </a:lnTo>
                  <a:lnTo>
                    <a:pt x="561" y="563"/>
                  </a:lnTo>
                  <a:lnTo>
                    <a:pt x="552" y="560"/>
                  </a:lnTo>
                  <a:lnTo>
                    <a:pt x="548" y="560"/>
                  </a:lnTo>
                  <a:lnTo>
                    <a:pt x="540" y="560"/>
                  </a:lnTo>
                  <a:lnTo>
                    <a:pt x="538" y="563"/>
                  </a:lnTo>
                  <a:lnTo>
                    <a:pt x="535" y="563"/>
                  </a:lnTo>
                  <a:lnTo>
                    <a:pt x="531" y="569"/>
                  </a:lnTo>
                  <a:lnTo>
                    <a:pt x="527" y="569"/>
                  </a:lnTo>
                  <a:lnTo>
                    <a:pt x="527" y="565"/>
                  </a:lnTo>
                  <a:lnTo>
                    <a:pt x="527" y="563"/>
                  </a:lnTo>
                  <a:lnTo>
                    <a:pt x="529" y="558"/>
                  </a:lnTo>
                  <a:lnTo>
                    <a:pt x="527" y="554"/>
                  </a:lnTo>
                  <a:lnTo>
                    <a:pt x="527" y="556"/>
                  </a:lnTo>
                  <a:lnTo>
                    <a:pt x="523" y="560"/>
                  </a:lnTo>
                  <a:lnTo>
                    <a:pt x="521" y="560"/>
                  </a:lnTo>
                  <a:lnTo>
                    <a:pt x="519" y="558"/>
                  </a:lnTo>
                  <a:lnTo>
                    <a:pt x="521" y="563"/>
                  </a:lnTo>
                  <a:lnTo>
                    <a:pt x="521" y="567"/>
                  </a:lnTo>
                  <a:lnTo>
                    <a:pt x="523" y="571"/>
                  </a:lnTo>
                  <a:lnTo>
                    <a:pt x="521" y="573"/>
                  </a:lnTo>
                  <a:lnTo>
                    <a:pt x="516" y="573"/>
                  </a:lnTo>
                  <a:lnTo>
                    <a:pt x="510" y="579"/>
                  </a:lnTo>
                  <a:lnTo>
                    <a:pt x="502" y="584"/>
                  </a:lnTo>
                  <a:lnTo>
                    <a:pt x="500" y="584"/>
                  </a:lnTo>
                  <a:lnTo>
                    <a:pt x="495" y="586"/>
                  </a:lnTo>
                  <a:lnTo>
                    <a:pt x="493" y="586"/>
                  </a:lnTo>
                  <a:lnTo>
                    <a:pt x="497" y="584"/>
                  </a:lnTo>
                  <a:lnTo>
                    <a:pt x="493" y="582"/>
                  </a:lnTo>
                  <a:lnTo>
                    <a:pt x="491" y="582"/>
                  </a:lnTo>
                  <a:lnTo>
                    <a:pt x="491" y="582"/>
                  </a:lnTo>
                  <a:lnTo>
                    <a:pt x="487" y="584"/>
                  </a:lnTo>
                  <a:lnTo>
                    <a:pt x="489" y="586"/>
                  </a:lnTo>
                  <a:lnTo>
                    <a:pt x="485" y="588"/>
                  </a:lnTo>
                  <a:lnTo>
                    <a:pt x="483" y="586"/>
                  </a:lnTo>
                  <a:lnTo>
                    <a:pt x="483" y="590"/>
                  </a:lnTo>
                  <a:lnTo>
                    <a:pt x="478" y="592"/>
                  </a:lnTo>
                  <a:lnTo>
                    <a:pt x="476" y="590"/>
                  </a:lnTo>
                  <a:lnTo>
                    <a:pt x="474" y="596"/>
                  </a:lnTo>
                  <a:lnTo>
                    <a:pt x="476" y="598"/>
                  </a:lnTo>
                  <a:lnTo>
                    <a:pt x="472" y="601"/>
                  </a:lnTo>
                  <a:lnTo>
                    <a:pt x="470" y="603"/>
                  </a:lnTo>
                  <a:lnTo>
                    <a:pt x="470" y="611"/>
                  </a:lnTo>
                  <a:lnTo>
                    <a:pt x="468" y="613"/>
                  </a:lnTo>
                  <a:lnTo>
                    <a:pt x="466" y="619"/>
                  </a:lnTo>
                  <a:lnTo>
                    <a:pt x="464" y="624"/>
                  </a:lnTo>
                  <a:lnTo>
                    <a:pt x="466" y="628"/>
                  </a:lnTo>
                  <a:lnTo>
                    <a:pt x="466" y="636"/>
                  </a:lnTo>
                  <a:lnTo>
                    <a:pt x="466" y="638"/>
                  </a:lnTo>
                  <a:lnTo>
                    <a:pt x="464" y="643"/>
                  </a:lnTo>
                  <a:lnTo>
                    <a:pt x="462" y="649"/>
                  </a:lnTo>
                  <a:lnTo>
                    <a:pt x="462" y="649"/>
                  </a:lnTo>
                  <a:lnTo>
                    <a:pt x="460" y="645"/>
                  </a:lnTo>
                  <a:lnTo>
                    <a:pt x="455" y="645"/>
                  </a:lnTo>
                  <a:lnTo>
                    <a:pt x="453" y="643"/>
                  </a:lnTo>
                  <a:lnTo>
                    <a:pt x="445" y="641"/>
                  </a:lnTo>
                  <a:lnTo>
                    <a:pt x="443" y="638"/>
                  </a:lnTo>
                  <a:lnTo>
                    <a:pt x="441" y="636"/>
                  </a:lnTo>
                  <a:lnTo>
                    <a:pt x="438" y="636"/>
                  </a:lnTo>
                  <a:lnTo>
                    <a:pt x="434" y="636"/>
                  </a:lnTo>
                  <a:lnTo>
                    <a:pt x="434" y="634"/>
                  </a:lnTo>
                  <a:lnTo>
                    <a:pt x="432" y="632"/>
                  </a:lnTo>
                  <a:lnTo>
                    <a:pt x="432" y="628"/>
                  </a:lnTo>
                  <a:lnTo>
                    <a:pt x="430" y="617"/>
                  </a:lnTo>
                  <a:lnTo>
                    <a:pt x="428" y="615"/>
                  </a:lnTo>
                  <a:lnTo>
                    <a:pt x="428" y="613"/>
                  </a:lnTo>
                  <a:lnTo>
                    <a:pt x="430" y="611"/>
                  </a:lnTo>
                  <a:lnTo>
                    <a:pt x="430" y="607"/>
                  </a:lnTo>
                  <a:lnTo>
                    <a:pt x="426" y="603"/>
                  </a:lnTo>
                  <a:lnTo>
                    <a:pt x="424" y="601"/>
                  </a:lnTo>
                  <a:lnTo>
                    <a:pt x="424" y="596"/>
                  </a:lnTo>
                  <a:lnTo>
                    <a:pt x="419" y="594"/>
                  </a:lnTo>
                  <a:lnTo>
                    <a:pt x="419" y="592"/>
                  </a:lnTo>
                  <a:lnTo>
                    <a:pt x="417" y="590"/>
                  </a:lnTo>
                  <a:lnTo>
                    <a:pt x="415" y="584"/>
                  </a:lnTo>
                  <a:lnTo>
                    <a:pt x="413" y="582"/>
                  </a:lnTo>
                  <a:lnTo>
                    <a:pt x="411" y="579"/>
                  </a:lnTo>
                  <a:lnTo>
                    <a:pt x="411" y="575"/>
                  </a:lnTo>
                  <a:lnTo>
                    <a:pt x="411" y="573"/>
                  </a:lnTo>
                  <a:lnTo>
                    <a:pt x="411" y="571"/>
                  </a:lnTo>
                  <a:lnTo>
                    <a:pt x="409" y="567"/>
                  </a:lnTo>
                  <a:lnTo>
                    <a:pt x="405" y="563"/>
                  </a:lnTo>
                  <a:lnTo>
                    <a:pt x="403" y="558"/>
                  </a:lnTo>
                  <a:lnTo>
                    <a:pt x="401" y="556"/>
                  </a:lnTo>
                  <a:lnTo>
                    <a:pt x="396" y="554"/>
                  </a:lnTo>
                  <a:lnTo>
                    <a:pt x="394" y="554"/>
                  </a:lnTo>
                  <a:lnTo>
                    <a:pt x="394" y="554"/>
                  </a:lnTo>
                  <a:lnTo>
                    <a:pt x="392" y="552"/>
                  </a:lnTo>
                  <a:lnTo>
                    <a:pt x="388" y="552"/>
                  </a:lnTo>
                  <a:lnTo>
                    <a:pt x="386" y="552"/>
                  </a:lnTo>
                  <a:lnTo>
                    <a:pt x="382" y="552"/>
                  </a:lnTo>
                  <a:lnTo>
                    <a:pt x="382" y="554"/>
                  </a:lnTo>
                  <a:lnTo>
                    <a:pt x="379" y="554"/>
                  </a:lnTo>
                  <a:lnTo>
                    <a:pt x="379" y="554"/>
                  </a:lnTo>
                  <a:lnTo>
                    <a:pt x="377" y="554"/>
                  </a:lnTo>
                  <a:lnTo>
                    <a:pt x="375" y="554"/>
                  </a:lnTo>
                  <a:lnTo>
                    <a:pt x="373" y="556"/>
                  </a:lnTo>
                  <a:lnTo>
                    <a:pt x="369" y="563"/>
                  </a:lnTo>
                  <a:lnTo>
                    <a:pt x="369" y="565"/>
                  </a:lnTo>
                  <a:lnTo>
                    <a:pt x="369" y="565"/>
                  </a:lnTo>
                  <a:lnTo>
                    <a:pt x="369" y="567"/>
                  </a:lnTo>
                  <a:lnTo>
                    <a:pt x="367" y="567"/>
                  </a:lnTo>
                  <a:lnTo>
                    <a:pt x="363" y="571"/>
                  </a:lnTo>
                  <a:lnTo>
                    <a:pt x="363" y="571"/>
                  </a:lnTo>
                  <a:lnTo>
                    <a:pt x="360" y="571"/>
                  </a:lnTo>
                  <a:lnTo>
                    <a:pt x="358" y="571"/>
                  </a:lnTo>
                  <a:lnTo>
                    <a:pt x="358" y="571"/>
                  </a:lnTo>
                  <a:lnTo>
                    <a:pt x="354" y="569"/>
                  </a:lnTo>
                  <a:lnTo>
                    <a:pt x="350" y="567"/>
                  </a:lnTo>
                  <a:lnTo>
                    <a:pt x="350" y="567"/>
                  </a:lnTo>
                  <a:lnTo>
                    <a:pt x="346" y="565"/>
                  </a:lnTo>
                  <a:lnTo>
                    <a:pt x="344" y="565"/>
                  </a:lnTo>
                  <a:lnTo>
                    <a:pt x="341" y="563"/>
                  </a:lnTo>
                  <a:lnTo>
                    <a:pt x="341" y="560"/>
                  </a:lnTo>
                  <a:lnTo>
                    <a:pt x="341" y="560"/>
                  </a:lnTo>
                  <a:lnTo>
                    <a:pt x="339" y="558"/>
                  </a:lnTo>
                  <a:lnTo>
                    <a:pt x="339" y="558"/>
                  </a:lnTo>
                  <a:lnTo>
                    <a:pt x="337" y="558"/>
                  </a:lnTo>
                  <a:lnTo>
                    <a:pt x="335" y="558"/>
                  </a:lnTo>
                  <a:lnTo>
                    <a:pt x="335" y="556"/>
                  </a:lnTo>
                  <a:lnTo>
                    <a:pt x="335" y="554"/>
                  </a:lnTo>
                  <a:lnTo>
                    <a:pt x="333" y="550"/>
                  </a:lnTo>
                  <a:lnTo>
                    <a:pt x="329" y="546"/>
                  </a:lnTo>
                  <a:lnTo>
                    <a:pt x="329" y="546"/>
                  </a:lnTo>
                  <a:lnTo>
                    <a:pt x="331" y="544"/>
                  </a:lnTo>
                  <a:lnTo>
                    <a:pt x="333" y="544"/>
                  </a:lnTo>
                  <a:lnTo>
                    <a:pt x="331" y="539"/>
                  </a:lnTo>
                  <a:lnTo>
                    <a:pt x="329" y="537"/>
                  </a:lnTo>
                  <a:lnTo>
                    <a:pt x="329" y="537"/>
                  </a:lnTo>
                  <a:lnTo>
                    <a:pt x="327" y="537"/>
                  </a:lnTo>
                  <a:lnTo>
                    <a:pt x="327" y="535"/>
                  </a:lnTo>
                  <a:lnTo>
                    <a:pt x="327" y="531"/>
                  </a:lnTo>
                  <a:lnTo>
                    <a:pt x="325" y="527"/>
                  </a:lnTo>
                  <a:lnTo>
                    <a:pt x="320" y="525"/>
                  </a:lnTo>
                  <a:lnTo>
                    <a:pt x="318" y="525"/>
                  </a:lnTo>
                  <a:lnTo>
                    <a:pt x="320" y="523"/>
                  </a:lnTo>
                  <a:lnTo>
                    <a:pt x="320" y="523"/>
                  </a:lnTo>
                  <a:lnTo>
                    <a:pt x="316" y="518"/>
                  </a:lnTo>
                  <a:lnTo>
                    <a:pt x="314" y="518"/>
                  </a:lnTo>
                  <a:lnTo>
                    <a:pt x="314" y="516"/>
                  </a:lnTo>
                  <a:lnTo>
                    <a:pt x="312" y="514"/>
                  </a:lnTo>
                  <a:lnTo>
                    <a:pt x="310" y="514"/>
                  </a:lnTo>
                  <a:lnTo>
                    <a:pt x="310" y="512"/>
                  </a:lnTo>
                  <a:lnTo>
                    <a:pt x="308" y="510"/>
                  </a:lnTo>
                  <a:lnTo>
                    <a:pt x="306" y="506"/>
                  </a:lnTo>
                  <a:lnTo>
                    <a:pt x="301" y="504"/>
                  </a:lnTo>
                  <a:lnTo>
                    <a:pt x="270" y="501"/>
                  </a:lnTo>
                  <a:lnTo>
                    <a:pt x="270" y="508"/>
                  </a:lnTo>
                  <a:lnTo>
                    <a:pt x="213" y="508"/>
                  </a:lnTo>
                  <a:lnTo>
                    <a:pt x="145" y="476"/>
                  </a:lnTo>
                  <a:lnTo>
                    <a:pt x="145" y="474"/>
                  </a:lnTo>
                  <a:lnTo>
                    <a:pt x="143" y="472"/>
                  </a:lnTo>
                  <a:lnTo>
                    <a:pt x="97" y="474"/>
                  </a:lnTo>
                  <a:lnTo>
                    <a:pt x="97" y="470"/>
                  </a:lnTo>
                  <a:lnTo>
                    <a:pt x="97" y="466"/>
                  </a:lnTo>
                  <a:lnTo>
                    <a:pt x="97" y="459"/>
                  </a:lnTo>
                  <a:lnTo>
                    <a:pt x="89" y="449"/>
                  </a:lnTo>
                  <a:lnTo>
                    <a:pt x="84" y="445"/>
                  </a:lnTo>
                  <a:lnTo>
                    <a:pt x="82" y="445"/>
                  </a:lnTo>
                  <a:lnTo>
                    <a:pt x="80" y="445"/>
                  </a:lnTo>
                  <a:lnTo>
                    <a:pt x="78" y="445"/>
                  </a:lnTo>
                  <a:lnTo>
                    <a:pt x="80" y="440"/>
                  </a:lnTo>
                  <a:lnTo>
                    <a:pt x="78" y="438"/>
                  </a:lnTo>
                  <a:lnTo>
                    <a:pt x="74" y="438"/>
                  </a:lnTo>
                  <a:lnTo>
                    <a:pt x="70" y="438"/>
                  </a:lnTo>
                  <a:lnTo>
                    <a:pt x="65" y="434"/>
                  </a:lnTo>
                  <a:lnTo>
                    <a:pt x="65" y="432"/>
                  </a:lnTo>
                  <a:lnTo>
                    <a:pt x="63" y="428"/>
                  </a:lnTo>
                  <a:lnTo>
                    <a:pt x="57" y="428"/>
                  </a:lnTo>
                  <a:lnTo>
                    <a:pt x="55" y="428"/>
                  </a:lnTo>
                  <a:lnTo>
                    <a:pt x="51" y="426"/>
                  </a:lnTo>
                  <a:lnTo>
                    <a:pt x="46" y="426"/>
                  </a:lnTo>
                  <a:lnTo>
                    <a:pt x="40" y="426"/>
                  </a:lnTo>
                  <a:lnTo>
                    <a:pt x="38" y="423"/>
                  </a:lnTo>
                  <a:lnTo>
                    <a:pt x="38" y="419"/>
                  </a:lnTo>
                  <a:lnTo>
                    <a:pt x="38" y="419"/>
                  </a:lnTo>
                  <a:lnTo>
                    <a:pt x="38" y="415"/>
                  </a:lnTo>
                  <a:lnTo>
                    <a:pt x="40" y="411"/>
                  </a:lnTo>
                  <a:lnTo>
                    <a:pt x="40" y="407"/>
                  </a:lnTo>
                  <a:lnTo>
                    <a:pt x="36" y="402"/>
                  </a:lnTo>
                  <a:lnTo>
                    <a:pt x="36" y="400"/>
                  </a:lnTo>
                  <a:lnTo>
                    <a:pt x="36" y="400"/>
                  </a:lnTo>
                  <a:lnTo>
                    <a:pt x="34" y="398"/>
                  </a:lnTo>
                  <a:lnTo>
                    <a:pt x="32" y="394"/>
                  </a:lnTo>
                  <a:lnTo>
                    <a:pt x="27" y="386"/>
                  </a:lnTo>
                  <a:lnTo>
                    <a:pt x="27" y="379"/>
                  </a:lnTo>
                  <a:lnTo>
                    <a:pt x="23" y="377"/>
                  </a:lnTo>
                  <a:lnTo>
                    <a:pt x="23" y="373"/>
                  </a:lnTo>
                  <a:lnTo>
                    <a:pt x="23" y="371"/>
                  </a:lnTo>
                  <a:lnTo>
                    <a:pt x="23" y="367"/>
                  </a:lnTo>
                  <a:lnTo>
                    <a:pt x="23" y="364"/>
                  </a:lnTo>
                  <a:lnTo>
                    <a:pt x="23" y="364"/>
                  </a:lnTo>
                  <a:lnTo>
                    <a:pt x="27" y="362"/>
                  </a:lnTo>
                  <a:lnTo>
                    <a:pt x="27" y="358"/>
                  </a:lnTo>
                  <a:lnTo>
                    <a:pt x="25" y="356"/>
                  </a:lnTo>
                  <a:lnTo>
                    <a:pt x="21" y="354"/>
                  </a:lnTo>
                  <a:lnTo>
                    <a:pt x="21" y="350"/>
                  </a:lnTo>
                  <a:lnTo>
                    <a:pt x="19" y="350"/>
                  </a:lnTo>
                  <a:lnTo>
                    <a:pt x="19" y="345"/>
                  </a:lnTo>
                  <a:lnTo>
                    <a:pt x="19" y="343"/>
                  </a:lnTo>
                  <a:lnTo>
                    <a:pt x="19" y="341"/>
                  </a:lnTo>
                  <a:lnTo>
                    <a:pt x="21" y="339"/>
                  </a:lnTo>
                  <a:lnTo>
                    <a:pt x="21" y="337"/>
                  </a:lnTo>
                  <a:lnTo>
                    <a:pt x="21" y="335"/>
                  </a:lnTo>
                  <a:lnTo>
                    <a:pt x="23" y="335"/>
                  </a:lnTo>
                  <a:lnTo>
                    <a:pt x="25" y="339"/>
                  </a:lnTo>
                  <a:lnTo>
                    <a:pt x="27" y="341"/>
                  </a:lnTo>
                  <a:lnTo>
                    <a:pt x="27" y="339"/>
                  </a:lnTo>
                  <a:lnTo>
                    <a:pt x="25" y="337"/>
                  </a:lnTo>
                  <a:lnTo>
                    <a:pt x="25" y="331"/>
                  </a:lnTo>
                  <a:lnTo>
                    <a:pt x="23" y="331"/>
                  </a:lnTo>
                  <a:lnTo>
                    <a:pt x="23" y="327"/>
                  </a:lnTo>
                  <a:lnTo>
                    <a:pt x="25" y="327"/>
                  </a:lnTo>
                  <a:lnTo>
                    <a:pt x="27" y="329"/>
                  </a:lnTo>
                  <a:lnTo>
                    <a:pt x="30" y="329"/>
                  </a:lnTo>
                  <a:lnTo>
                    <a:pt x="34" y="327"/>
                  </a:lnTo>
                  <a:lnTo>
                    <a:pt x="30" y="327"/>
                  </a:lnTo>
                  <a:lnTo>
                    <a:pt x="27" y="324"/>
                  </a:lnTo>
                  <a:lnTo>
                    <a:pt x="25" y="324"/>
                  </a:lnTo>
                  <a:lnTo>
                    <a:pt x="25" y="322"/>
                  </a:lnTo>
                  <a:lnTo>
                    <a:pt x="23" y="324"/>
                  </a:lnTo>
                  <a:lnTo>
                    <a:pt x="21" y="322"/>
                  </a:lnTo>
                  <a:lnTo>
                    <a:pt x="21" y="327"/>
                  </a:lnTo>
                  <a:lnTo>
                    <a:pt x="21" y="331"/>
                  </a:lnTo>
                  <a:lnTo>
                    <a:pt x="19" y="331"/>
                  </a:lnTo>
                  <a:lnTo>
                    <a:pt x="19" y="331"/>
                  </a:lnTo>
                  <a:lnTo>
                    <a:pt x="17" y="329"/>
                  </a:lnTo>
                  <a:lnTo>
                    <a:pt x="13" y="324"/>
                  </a:lnTo>
                  <a:lnTo>
                    <a:pt x="13" y="322"/>
                  </a:lnTo>
                  <a:lnTo>
                    <a:pt x="13" y="318"/>
                  </a:lnTo>
                  <a:lnTo>
                    <a:pt x="13" y="316"/>
                  </a:lnTo>
                  <a:lnTo>
                    <a:pt x="4" y="303"/>
                  </a:lnTo>
                  <a:lnTo>
                    <a:pt x="4" y="299"/>
                  </a:lnTo>
                  <a:lnTo>
                    <a:pt x="4" y="297"/>
                  </a:lnTo>
                  <a:lnTo>
                    <a:pt x="6" y="295"/>
                  </a:lnTo>
                  <a:lnTo>
                    <a:pt x="4" y="291"/>
                  </a:lnTo>
                  <a:lnTo>
                    <a:pt x="4" y="286"/>
                  </a:lnTo>
                  <a:lnTo>
                    <a:pt x="4" y="284"/>
                  </a:lnTo>
                  <a:lnTo>
                    <a:pt x="6" y="282"/>
                  </a:lnTo>
                  <a:lnTo>
                    <a:pt x="6" y="278"/>
                  </a:lnTo>
                  <a:lnTo>
                    <a:pt x="6" y="270"/>
                  </a:lnTo>
                  <a:lnTo>
                    <a:pt x="2" y="261"/>
                  </a:lnTo>
                  <a:lnTo>
                    <a:pt x="0" y="257"/>
                  </a:lnTo>
                  <a:lnTo>
                    <a:pt x="0" y="253"/>
                  </a:lnTo>
                  <a:lnTo>
                    <a:pt x="2" y="249"/>
                  </a:lnTo>
                  <a:lnTo>
                    <a:pt x="8" y="244"/>
                  </a:lnTo>
                  <a:lnTo>
                    <a:pt x="11" y="238"/>
                  </a:lnTo>
                  <a:lnTo>
                    <a:pt x="8" y="238"/>
                  </a:lnTo>
                  <a:lnTo>
                    <a:pt x="8" y="236"/>
                  </a:lnTo>
                  <a:lnTo>
                    <a:pt x="11" y="234"/>
                  </a:lnTo>
                  <a:lnTo>
                    <a:pt x="13" y="230"/>
                  </a:lnTo>
                  <a:lnTo>
                    <a:pt x="13" y="221"/>
                  </a:lnTo>
                  <a:lnTo>
                    <a:pt x="11" y="215"/>
                  </a:lnTo>
                  <a:lnTo>
                    <a:pt x="13" y="213"/>
                  </a:lnTo>
                  <a:lnTo>
                    <a:pt x="13" y="211"/>
                  </a:lnTo>
                  <a:lnTo>
                    <a:pt x="11" y="206"/>
                  </a:lnTo>
                  <a:lnTo>
                    <a:pt x="11" y="200"/>
                  </a:lnTo>
                  <a:lnTo>
                    <a:pt x="13" y="194"/>
                  </a:lnTo>
                  <a:lnTo>
                    <a:pt x="13" y="185"/>
                  </a:lnTo>
                  <a:lnTo>
                    <a:pt x="15" y="181"/>
                  </a:lnTo>
                  <a:lnTo>
                    <a:pt x="19" y="175"/>
                  </a:lnTo>
                  <a:lnTo>
                    <a:pt x="21" y="171"/>
                  </a:lnTo>
                  <a:lnTo>
                    <a:pt x="23" y="168"/>
                  </a:lnTo>
                  <a:lnTo>
                    <a:pt x="25" y="162"/>
                  </a:lnTo>
                  <a:lnTo>
                    <a:pt x="27" y="158"/>
                  </a:lnTo>
                  <a:lnTo>
                    <a:pt x="32" y="154"/>
                  </a:lnTo>
                  <a:lnTo>
                    <a:pt x="32" y="143"/>
                  </a:lnTo>
                  <a:lnTo>
                    <a:pt x="38" y="133"/>
                  </a:lnTo>
                  <a:lnTo>
                    <a:pt x="38" y="124"/>
                  </a:lnTo>
                  <a:lnTo>
                    <a:pt x="44" y="112"/>
                  </a:lnTo>
                  <a:lnTo>
                    <a:pt x="46" y="107"/>
                  </a:lnTo>
                  <a:lnTo>
                    <a:pt x="49" y="103"/>
                  </a:lnTo>
                  <a:lnTo>
                    <a:pt x="49" y="99"/>
                  </a:lnTo>
                  <a:lnTo>
                    <a:pt x="49" y="97"/>
                  </a:lnTo>
                  <a:lnTo>
                    <a:pt x="53" y="90"/>
                  </a:lnTo>
                  <a:lnTo>
                    <a:pt x="53" y="88"/>
                  </a:lnTo>
                  <a:lnTo>
                    <a:pt x="53" y="86"/>
                  </a:lnTo>
                  <a:lnTo>
                    <a:pt x="55" y="88"/>
                  </a:lnTo>
                  <a:lnTo>
                    <a:pt x="63" y="88"/>
                  </a:lnTo>
                  <a:lnTo>
                    <a:pt x="65" y="90"/>
                  </a:lnTo>
                  <a:lnTo>
                    <a:pt x="67" y="90"/>
                  </a:lnTo>
                  <a:lnTo>
                    <a:pt x="72" y="93"/>
                  </a:lnTo>
                  <a:lnTo>
                    <a:pt x="74" y="97"/>
                  </a:lnTo>
                  <a:lnTo>
                    <a:pt x="72" y="93"/>
                  </a:lnTo>
                  <a:lnTo>
                    <a:pt x="70" y="90"/>
                  </a:lnTo>
                  <a:lnTo>
                    <a:pt x="65" y="88"/>
                  </a:lnTo>
                  <a:lnTo>
                    <a:pt x="63" y="86"/>
                  </a:lnTo>
                  <a:lnTo>
                    <a:pt x="57" y="86"/>
                  </a:lnTo>
                  <a:lnTo>
                    <a:pt x="53" y="84"/>
                  </a:lnTo>
                  <a:lnTo>
                    <a:pt x="51" y="82"/>
                  </a:lnTo>
                  <a:lnTo>
                    <a:pt x="53" y="80"/>
                  </a:lnTo>
                  <a:lnTo>
                    <a:pt x="55" y="82"/>
                  </a:lnTo>
                  <a:lnTo>
                    <a:pt x="57" y="78"/>
                  </a:lnTo>
                  <a:lnTo>
                    <a:pt x="57" y="76"/>
                  </a:lnTo>
                  <a:lnTo>
                    <a:pt x="57" y="71"/>
                  </a:lnTo>
                  <a:lnTo>
                    <a:pt x="55" y="69"/>
                  </a:lnTo>
                  <a:lnTo>
                    <a:pt x="53" y="69"/>
                  </a:lnTo>
                  <a:lnTo>
                    <a:pt x="55" y="65"/>
                  </a:lnTo>
                  <a:lnTo>
                    <a:pt x="57" y="65"/>
                  </a:lnTo>
                  <a:lnTo>
                    <a:pt x="57" y="63"/>
                  </a:lnTo>
                  <a:lnTo>
                    <a:pt x="57" y="61"/>
                  </a:lnTo>
                  <a:lnTo>
                    <a:pt x="55" y="61"/>
                  </a:lnTo>
                  <a:lnTo>
                    <a:pt x="55" y="59"/>
                  </a:lnTo>
                  <a:lnTo>
                    <a:pt x="55" y="53"/>
                  </a:lnTo>
                  <a:lnTo>
                    <a:pt x="55" y="48"/>
                  </a:lnTo>
                  <a:lnTo>
                    <a:pt x="57" y="38"/>
                  </a:lnTo>
                  <a:lnTo>
                    <a:pt x="55" y="31"/>
                  </a:lnTo>
                  <a:lnTo>
                    <a:pt x="55" y="27"/>
                  </a:lnTo>
                  <a:lnTo>
                    <a:pt x="57" y="19"/>
                  </a:lnTo>
                  <a:lnTo>
                    <a:pt x="59" y="17"/>
                  </a:lnTo>
                  <a:lnTo>
                    <a:pt x="59" y="15"/>
                  </a:lnTo>
                  <a:lnTo>
                    <a:pt x="70" y="23"/>
                  </a:lnTo>
                  <a:lnTo>
                    <a:pt x="74" y="27"/>
                  </a:lnTo>
                  <a:lnTo>
                    <a:pt x="82" y="27"/>
                  </a:lnTo>
                  <a:lnTo>
                    <a:pt x="86" y="29"/>
                  </a:lnTo>
                  <a:lnTo>
                    <a:pt x="86" y="31"/>
                  </a:lnTo>
                  <a:lnTo>
                    <a:pt x="89" y="31"/>
                  </a:lnTo>
                  <a:lnTo>
                    <a:pt x="91" y="31"/>
                  </a:lnTo>
                  <a:lnTo>
                    <a:pt x="93" y="34"/>
                  </a:lnTo>
                  <a:lnTo>
                    <a:pt x="91" y="36"/>
                  </a:lnTo>
                  <a:lnTo>
                    <a:pt x="86" y="38"/>
                  </a:lnTo>
                  <a:lnTo>
                    <a:pt x="84" y="42"/>
                  </a:lnTo>
                  <a:lnTo>
                    <a:pt x="84" y="44"/>
                  </a:lnTo>
                  <a:lnTo>
                    <a:pt x="86" y="44"/>
                  </a:lnTo>
                  <a:lnTo>
                    <a:pt x="89" y="42"/>
                  </a:lnTo>
                  <a:lnTo>
                    <a:pt x="93" y="38"/>
                  </a:lnTo>
                  <a:lnTo>
                    <a:pt x="95" y="38"/>
                  </a:lnTo>
                  <a:lnTo>
                    <a:pt x="95" y="40"/>
                  </a:lnTo>
                  <a:lnTo>
                    <a:pt x="91" y="44"/>
                  </a:lnTo>
                  <a:lnTo>
                    <a:pt x="89" y="48"/>
                  </a:lnTo>
                  <a:lnTo>
                    <a:pt x="89" y="53"/>
                  </a:lnTo>
                  <a:lnTo>
                    <a:pt x="89" y="55"/>
                  </a:lnTo>
                  <a:lnTo>
                    <a:pt x="86" y="50"/>
                  </a:lnTo>
                  <a:lnTo>
                    <a:pt x="84" y="53"/>
                  </a:lnTo>
                  <a:lnTo>
                    <a:pt x="84" y="53"/>
                  </a:lnTo>
                  <a:lnTo>
                    <a:pt x="80" y="55"/>
                  </a:lnTo>
                  <a:lnTo>
                    <a:pt x="82" y="57"/>
                  </a:lnTo>
                  <a:lnTo>
                    <a:pt x="84" y="59"/>
                  </a:lnTo>
                  <a:lnTo>
                    <a:pt x="91" y="57"/>
                  </a:lnTo>
                  <a:lnTo>
                    <a:pt x="91" y="53"/>
                  </a:lnTo>
                  <a:lnTo>
                    <a:pt x="93" y="50"/>
                  </a:lnTo>
                  <a:lnTo>
                    <a:pt x="93" y="46"/>
                  </a:lnTo>
                  <a:lnTo>
                    <a:pt x="95" y="44"/>
                  </a:lnTo>
                  <a:lnTo>
                    <a:pt x="97" y="38"/>
                  </a:lnTo>
                  <a:lnTo>
                    <a:pt x="99" y="36"/>
                  </a:lnTo>
                  <a:lnTo>
                    <a:pt x="103" y="34"/>
                  </a:lnTo>
                  <a:lnTo>
                    <a:pt x="101" y="29"/>
                  </a:lnTo>
                  <a:lnTo>
                    <a:pt x="101" y="27"/>
                  </a:lnTo>
                  <a:lnTo>
                    <a:pt x="99" y="27"/>
                  </a:lnTo>
                  <a:lnTo>
                    <a:pt x="101" y="23"/>
                  </a:lnTo>
                  <a:lnTo>
                    <a:pt x="103" y="21"/>
                  </a:lnTo>
                  <a:lnTo>
                    <a:pt x="101" y="19"/>
                  </a:lnTo>
                  <a:lnTo>
                    <a:pt x="99" y="17"/>
                  </a:lnTo>
                  <a:lnTo>
                    <a:pt x="103" y="15"/>
                  </a:lnTo>
                  <a:lnTo>
                    <a:pt x="103" y="10"/>
                  </a:lnTo>
                  <a:lnTo>
                    <a:pt x="99" y="8"/>
                  </a:lnTo>
                  <a:lnTo>
                    <a:pt x="97" y="0"/>
                  </a:lnTo>
                  <a:lnTo>
                    <a:pt x="97" y="0"/>
                  </a:lnTo>
                  <a:close/>
                  <a:moveTo>
                    <a:pt x="1035" y="284"/>
                  </a:moveTo>
                  <a:lnTo>
                    <a:pt x="1035" y="286"/>
                  </a:lnTo>
                  <a:lnTo>
                    <a:pt x="1037" y="286"/>
                  </a:lnTo>
                  <a:lnTo>
                    <a:pt x="1039" y="284"/>
                  </a:lnTo>
                  <a:lnTo>
                    <a:pt x="1041" y="284"/>
                  </a:lnTo>
                  <a:lnTo>
                    <a:pt x="1041" y="282"/>
                  </a:lnTo>
                  <a:lnTo>
                    <a:pt x="1037" y="282"/>
                  </a:lnTo>
                  <a:lnTo>
                    <a:pt x="1037" y="282"/>
                  </a:lnTo>
                  <a:lnTo>
                    <a:pt x="1035" y="284"/>
                  </a:lnTo>
                  <a:lnTo>
                    <a:pt x="1035" y="284"/>
                  </a:lnTo>
                  <a:close/>
                  <a:moveTo>
                    <a:pt x="974" y="301"/>
                  </a:moveTo>
                  <a:lnTo>
                    <a:pt x="972" y="301"/>
                  </a:lnTo>
                  <a:lnTo>
                    <a:pt x="976" y="301"/>
                  </a:lnTo>
                  <a:lnTo>
                    <a:pt x="976" y="299"/>
                  </a:lnTo>
                  <a:lnTo>
                    <a:pt x="980" y="299"/>
                  </a:lnTo>
                  <a:lnTo>
                    <a:pt x="984" y="299"/>
                  </a:lnTo>
                  <a:lnTo>
                    <a:pt x="993" y="299"/>
                  </a:lnTo>
                  <a:lnTo>
                    <a:pt x="995" y="297"/>
                  </a:lnTo>
                  <a:lnTo>
                    <a:pt x="1001" y="297"/>
                  </a:lnTo>
                  <a:lnTo>
                    <a:pt x="1001" y="295"/>
                  </a:lnTo>
                  <a:lnTo>
                    <a:pt x="1003" y="295"/>
                  </a:lnTo>
                  <a:lnTo>
                    <a:pt x="1010" y="295"/>
                  </a:lnTo>
                  <a:lnTo>
                    <a:pt x="1012" y="293"/>
                  </a:lnTo>
                  <a:lnTo>
                    <a:pt x="1008" y="293"/>
                  </a:lnTo>
                  <a:lnTo>
                    <a:pt x="1005" y="293"/>
                  </a:lnTo>
                  <a:lnTo>
                    <a:pt x="1001" y="295"/>
                  </a:lnTo>
                  <a:lnTo>
                    <a:pt x="1003" y="293"/>
                  </a:lnTo>
                  <a:lnTo>
                    <a:pt x="1005" y="291"/>
                  </a:lnTo>
                  <a:lnTo>
                    <a:pt x="1005" y="289"/>
                  </a:lnTo>
                  <a:lnTo>
                    <a:pt x="999" y="293"/>
                  </a:lnTo>
                  <a:lnTo>
                    <a:pt x="993" y="293"/>
                  </a:lnTo>
                  <a:lnTo>
                    <a:pt x="989" y="293"/>
                  </a:lnTo>
                  <a:lnTo>
                    <a:pt x="984" y="293"/>
                  </a:lnTo>
                  <a:lnTo>
                    <a:pt x="978" y="295"/>
                  </a:lnTo>
                  <a:lnTo>
                    <a:pt x="974" y="295"/>
                  </a:lnTo>
                  <a:lnTo>
                    <a:pt x="972" y="299"/>
                  </a:lnTo>
                  <a:lnTo>
                    <a:pt x="972" y="301"/>
                  </a:lnTo>
                  <a:lnTo>
                    <a:pt x="974" y="301"/>
                  </a:lnTo>
                  <a:lnTo>
                    <a:pt x="974" y="301"/>
                  </a:lnTo>
                  <a:close/>
                  <a:moveTo>
                    <a:pt x="99" y="21"/>
                  </a:moveTo>
                  <a:lnTo>
                    <a:pt x="95" y="23"/>
                  </a:lnTo>
                  <a:lnTo>
                    <a:pt x="95" y="29"/>
                  </a:lnTo>
                  <a:lnTo>
                    <a:pt x="97" y="36"/>
                  </a:lnTo>
                  <a:lnTo>
                    <a:pt x="99" y="34"/>
                  </a:lnTo>
                  <a:lnTo>
                    <a:pt x="97" y="27"/>
                  </a:lnTo>
                  <a:lnTo>
                    <a:pt x="97" y="23"/>
                  </a:lnTo>
                  <a:lnTo>
                    <a:pt x="99" y="23"/>
                  </a:lnTo>
                  <a:lnTo>
                    <a:pt x="99" y="21"/>
                  </a:lnTo>
                  <a:lnTo>
                    <a:pt x="99" y="21"/>
                  </a:lnTo>
                  <a:close/>
                  <a:moveTo>
                    <a:pt x="476" y="603"/>
                  </a:moveTo>
                  <a:lnTo>
                    <a:pt x="478" y="601"/>
                  </a:lnTo>
                  <a:lnTo>
                    <a:pt x="483" y="596"/>
                  </a:lnTo>
                  <a:lnTo>
                    <a:pt x="485" y="592"/>
                  </a:lnTo>
                  <a:lnTo>
                    <a:pt x="481" y="594"/>
                  </a:lnTo>
                  <a:lnTo>
                    <a:pt x="476" y="603"/>
                  </a:lnTo>
                  <a:lnTo>
                    <a:pt x="476" y="603"/>
                  </a:lnTo>
                  <a:close/>
                  <a:moveTo>
                    <a:pt x="472" y="613"/>
                  </a:moveTo>
                  <a:lnTo>
                    <a:pt x="472" y="611"/>
                  </a:lnTo>
                  <a:lnTo>
                    <a:pt x="474" y="607"/>
                  </a:lnTo>
                  <a:lnTo>
                    <a:pt x="474" y="605"/>
                  </a:lnTo>
                  <a:lnTo>
                    <a:pt x="472" y="613"/>
                  </a:lnTo>
                  <a:lnTo>
                    <a:pt x="472" y="613"/>
                  </a:lnTo>
                  <a:close/>
                  <a:moveTo>
                    <a:pt x="470" y="638"/>
                  </a:moveTo>
                  <a:lnTo>
                    <a:pt x="468" y="632"/>
                  </a:lnTo>
                  <a:lnTo>
                    <a:pt x="468" y="624"/>
                  </a:lnTo>
                  <a:lnTo>
                    <a:pt x="470" y="615"/>
                  </a:lnTo>
                  <a:lnTo>
                    <a:pt x="468" y="624"/>
                  </a:lnTo>
                  <a:lnTo>
                    <a:pt x="466" y="632"/>
                  </a:lnTo>
                  <a:lnTo>
                    <a:pt x="466" y="632"/>
                  </a:lnTo>
                  <a:lnTo>
                    <a:pt x="470" y="638"/>
                  </a:lnTo>
                  <a:lnTo>
                    <a:pt x="470" y="638"/>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90" name="Freeform 178">
              <a:extLst>
                <a:ext uri="{FF2B5EF4-FFF2-40B4-BE49-F238E27FC236}">
                  <a16:creationId xmlns:a16="http://schemas.microsoft.com/office/drawing/2014/main" id="{26AD3111-653E-4787-9A5B-898C185D504F}"/>
                </a:ext>
              </a:extLst>
            </p:cNvPr>
            <p:cNvSpPr>
              <a:spLocks noEditPoints="1"/>
            </p:cNvSpPr>
            <p:nvPr/>
          </p:nvSpPr>
          <p:spPr bwMode="auto">
            <a:xfrm>
              <a:off x="3402055" y="4327694"/>
              <a:ext cx="370007" cy="63594"/>
            </a:xfrm>
            <a:custGeom>
              <a:avLst/>
              <a:gdLst>
                <a:gd name="T0" fmla="*/ 449 w 459"/>
                <a:gd name="T1" fmla="*/ 78 h 84"/>
                <a:gd name="T2" fmla="*/ 444 w 459"/>
                <a:gd name="T3" fmla="*/ 74 h 84"/>
                <a:gd name="T4" fmla="*/ 440 w 459"/>
                <a:gd name="T5" fmla="*/ 69 h 84"/>
                <a:gd name="T6" fmla="*/ 436 w 459"/>
                <a:gd name="T7" fmla="*/ 67 h 84"/>
                <a:gd name="T8" fmla="*/ 447 w 459"/>
                <a:gd name="T9" fmla="*/ 67 h 84"/>
                <a:gd name="T10" fmla="*/ 447 w 459"/>
                <a:gd name="T11" fmla="*/ 69 h 84"/>
                <a:gd name="T12" fmla="*/ 449 w 459"/>
                <a:gd name="T13" fmla="*/ 69 h 84"/>
                <a:gd name="T14" fmla="*/ 453 w 459"/>
                <a:gd name="T15" fmla="*/ 74 h 84"/>
                <a:gd name="T16" fmla="*/ 457 w 459"/>
                <a:gd name="T17" fmla="*/ 80 h 84"/>
                <a:gd name="T18" fmla="*/ 459 w 459"/>
                <a:gd name="T19" fmla="*/ 82 h 84"/>
                <a:gd name="T20" fmla="*/ 453 w 459"/>
                <a:gd name="T21" fmla="*/ 84 h 84"/>
                <a:gd name="T22" fmla="*/ 451 w 459"/>
                <a:gd name="T23" fmla="*/ 82 h 84"/>
                <a:gd name="T24" fmla="*/ 21 w 459"/>
                <a:gd name="T25" fmla="*/ 2 h 84"/>
                <a:gd name="T26" fmla="*/ 29 w 459"/>
                <a:gd name="T27" fmla="*/ 4 h 84"/>
                <a:gd name="T28" fmla="*/ 21 w 459"/>
                <a:gd name="T29" fmla="*/ 2 h 84"/>
                <a:gd name="T30" fmla="*/ 17 w 459"/>
                <a:gd name="T31" fmla="*/ 6 h 84"/>
                <a:gd name="T32" fmla="*/ 15 w 459"/>
                <a:gd name="T33" fmla="*/ 2 h 84"/>
                <a:gd name="T34" fmla="*/ 0 w 459"/>
                <a:gd name="T35" fmla="*/ 21 h 84"/>
                <a:gd name="T36" fmla="*/ 4 w 459"/>
                <a:gd name="T37" fmla="*/ 21 h 84"/>
                <a:gd name="T38" fmla="*/ 2 w 459"/>
                <a:gd name="T39" fmla="*/ 23 h 84"/>
                <a:gd name="T40" fmla="*/ 0 w 459"/>
                <a:gd name="T41" fmla="*/ 21 h 84"/>
                <a:gd name="T42" fmla="*/ 31 w 459"/>
                <a:gd name="T43" fmla="*/ 27 h 84"/>
                <a:gd name="T44" fmla="*/ 38 w 459"/>
                <a:gd name="T45" fmla="*/ 31 h 84"/>
                <a:gd name="T46" fmla="*/ 36 w 459"/>
                <a:gd name="T47" fmla="*/ 27 h 84"/>
                <a:gd name="T48" fmla="*/ 40 w 459"/>
                <a:gd name="T49" fmla="*/ 27 h 84"/>
                <a:gd name="T50" fmla="*/ 40 w 459"/>
                <a:gd name="T51" fmla="*/ 25 h 84"/>
                <a:gd name="T52" fmla="*/ 44 w 459"/>
                <a:gd name="T53" fmla="*/ 23 h 84"/>
                <a:gd name="T54" fmla="*/ 46 w 459"/>
                <a:gd name="T55" fmla="*/ 21 h 84"/>
                <a:gd name="T56" fmla="*/ 42 w 459"/>
                <a:gd name="T57" fmla="*/ 19 h 84"/>
                <a:gd name="T58" fmla="*/ 48 w 459"/>
                <a:gd name="T59" fmla="*/ 19 h 84"/>
                <a:gd name="T60" fmla="*/ 55 w 459"/>
                <a:gd name="T61" fmla="*/ 17 h 84"/>
                <a:gd name="T62" fmla="*/ 59 w 459"/>
                <a:gd name="T63" fmla="*/ 12 h 84"/>
                <a:gd name="T64" fmla="*/ 57 w 459"/>
                <a:gd name="T65" fmla="*/ 10 h 84"/>
                <a:gd name="T66" fmla="*/ 61 w 459"/>
                <a:gd name="T67" fmla="*/ 8 h 84"/>
                <a:gd name="T68" fmla="*/ 55 w 459"/>
                <a:gd name="T69" fmla="*/ 6 h 84"/>
                <a:gd name="T70" fmla="*/ 52 w 459"/>
                <a:gd name="T71" fmla="*/ 8 h 84"/>
                <a:gd name="T72" fmla="*/ 48 w 459"/>
                <a:gd name="T73" fmla="*/ 6 h 84"/>
                <a:gd name="T74" fmla="*/ 42 w 459"/>
                <a:gd name="T75" fmla="*/ 2 h 84"/>
                <a:gd name="T76" fmla="*/ 38 w 459"/>
                <a:gd name="T77" fmla="*/ 6 h 84"/>
                <a:gd name="T78" fmla="*/ 38 w 459"/>
                <a:gd name="T79" fmla="*/ 10 h 84"/>
                <a:gd name="T80" fmla="*/ 40 w 459"/>
                <a:gd name="T81" fmla="*/ 17 h 84"/>
                <a:gd name="T82" fmla="*/ 36 w 459"/>
                <a:gd name="T83" fmla="*/ 17 h 84"/>
                <a:gd name="T84" fmla="*/ 29 w 459"/>
                <a:gd name="T85" fmla="*/ 27 h 84"/>
                <a:gd name="T86" fmla="*/ 27 w 459"/>
                <a:gd name="T87" fmla="*/ 8 h 84"/>
                <a:gd name="T88" fmla="*/ 29 w 459"/>
                <a:gd name="T89" fmla="*/ 6 h 84"/>
                <a:gd name="T90" fmla="*/ 36 w 459"/>
                <a:gd name="T91" fmla="*/ 8 h 84"/>
                <a:gd name="T92" fmla="*/ 27 w 459"/>
                <a:gd name="T93" fmla="*/ 17 h 84"/>
                <a:gd name="T94" fmla="*/ 23 w 459"/>
                <a:gd name="T95" fmla="*/ 23 h 84"/>
                <a:gd name="T96" fmla="*/ 15 w 459"/>
                <a:gd name="T97" fmla="*/ 25 h 84"/>
                <a:gd name="T98" fmla="*/ 17 w 459"/>
                <a:gd name="T99" fmla="*/ 29 h 84"/>
                <a:gd name="T100" fmla="*/ 10 w 459"/>
                <a:gd name="T101" fmla="*/ 29 h 84"/>
                <a:gd name="T102" fmla="*/ 6 w 459"/>
                <a:gd name="T103" fmla="*/ 25 h 84"/>
                <a:gd name="T104" fmla="*/ 12 w 459"/>
                <a:gd name="T105" fmla="*/ 21 h 84"/>
                <a:gd name="T106" fmla="*/ 15 w 459"/>
                <a:gd name="T107" fmla="*/ 17 h 84"/>
                <a:gd name="T108" fmla="*/ 19 w 459"/>
                <a:gd name="T109" fmla="*/ 17 h 84"/>
                <a:gd name="T110" fmla="*/ 10 w 459"/>
                <a:gd name="T111" fmla="*/ 8 h 84"/>
                <a:gd name="T112" fmla="*/ 15 w 459"/>
                <a:gd name="T113" fmla="*/ 10 h 84"/>
                <a:gd name="T114" fmla="*/ 21 w 459"/>
                <a:gd name="T115"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 h="84">
                  <a:moveTo>
                    <a:pt x="451" y="82"/>
                  </a:moveTo>
                  <a:lnTo>
                    <a:pt x="449" y="78"/>
                  </a:lnTo>
                  <a:lnTo>
                    <a:pt x="447" y="76"/>
                  </a:lnTo>
                  <a:lnTo>
                    <a:pt x="444" y="74"/>
                  </a:lnTo>
                  <a:lnTo>
                    <a:pt x="442" y="71"/>
                  </a:lnTo>
                  <a:lnTo>
                    <a:pt x="440" y="69"/>
                  </a:lnTo>
                  <a:lnTo>
                    <a:pt x="436" y="67"/>
                  </a:lnTo>
                  <a:lnTo>
                    <a:pt x="436" y="67"/>
                  </a:lnTo>
                  <a:lnTo>
                    <a:pt x="442" y="67"/>
                  </a:lnTo>
                  <a:lnTo>
                    <a:pt x="447" y="67"/>
                  </a:lnTo>
                  <a:lnTo>
                    <a:pt x="447" y="69"/>
                  </a:lnTo>
                  <a:lnTo>
                    <a:pt x="447" y="69"/>
                  </a:lnTo>
                  <a:lnTo>
                    <a:pt x="449" y="69"/>
                  </a:lnTo>
                  <a:lnTo>
                    <a:pt x="449" y="69"/>
                  </a:lnTo>
                  <a:lnTo>
                    <a:pt x="453" y="74"/>
                  </a:lnTo>
                  <a:lnTo>
                    <a:pt x="453" y="74"/>
                  </a:lnTo>
                  <a:lnTo>
                    <a:pt x="455" y="78"/>
                  </a:lnTo>
                  <a:lnTo>
                    <a:pt x="457" y="80"/>
                  </a:lnTo>
                  <a:lnTo>
                    <a:pt x="459" y="80"/>
                  </a:lnTo>
                  <a:lnTo>
                    <a:pt x="459" y="82"/>
                  </a:lnTo>
                  <a:lnTo>
                    <a:pt x="455" y="82"/>
                  </a:lnTo>
                  <a:lnTo>
                    <a:pt x="453" y="84"/>
                  </a:lnTo>
                  <a:lnTo>
                    <a:pt x="451" y="84"/>
                  </a:lnTo>
                  <a:lnTo>
                    <a:pt x="451" y="82"/>
                  </a:lnTo>
                  <a:lnTo>
                    <a:pt x="451" y="82"/>
                  </a:lnTo>
                  <a:close/>
                  <a:moveTo>
                    <a:pt x="21" y="2"/>
                  </a:moveTo>
                  <a:lnTo>
                    <a:pt x="27" y="0"/>
                  </a:lnTo>
                  <a:lnTo>
                    <a:pt x="29" y="4"/>
                  </a:lnTo>
                  <a:lnTo>
                    <a:pt x="21" y="2"/>
                  </a:lnTo>
                  <a:lnTo>
                    <a:pt x="21" y="2"/>
                  </a:lnTo>
                  <a:close/>
                  <a:moveTo>
                    <a:pt x="15" y="2"/>
                  </a:moveTo>
                  <a:lnTo>
                    <a:pt x="17" y="6"/>
                  </a:lnTo>
                  <a:lnTo>
                    <a:pt x="19" y="4"/>
                  </a:lnTo>
                  <a:lnTo>
                    <a:pt x="15" y="2"/>
                  </a:lnTo>
                  <a:lnTo>
                    <a:pt x="15" y="2"/>
                  </a:lnTo>
                  <a:close/>
                  <a:moveTo>
                    <a:pt x="0" y="21"/>
                  </a:moveTo>
                  <a:lnTo>
                    <a:pt x="2" y="19"/>
                  </a:lnTo>
                  <a:lnTo>
                    <a:pt x="4" y="21"/>
                  </a:lnTo>
                  <a:lnTo>
                    <a:pt x="8" y="21"/>
                  </a:lnTo>
                  <a:lnTo>
                    <a:pt x="2" y="23"/>
                  </a:lnTo>
                  <a:lnTo>
                    <a:pt x="0" y="21"/>
                  </a:lnTo>
                  <a:lnTo>
                    <a:pt x="0" y="21"/>
                  </a:lnTo>
                  <a:close/>
                  <a:moveTo>
                    <a:pt x="29" y="27"/>
                  </a:moveTo>
                  <a:lnTo>
                    <a:pt x="31" y="27"/>
                  </a:lnTo>
                  <a:lnTo>
                    <a:pt x="33" y="31"/>
                  </a:lnTo>
                  <a:lnTo>
                    <a:pt x="38" y="31"/>
                  </a:lnTo>
                  <a:lnTo>
                    <a:pt x="38" y="31"/>
                  </a:lnTo>
                  <a:lnTo>
                    <a:pt x="36" y="27"/>
                  </a:lnTo>
                  <a:lnTo>
                    <a:pt x="36" y="25"/>
                  </a:lnTo>
                  <a:lnTo>
                    <a:pt x="40" y="27"/>
                  </a:lnTo>
                  <a:lnTo>
                    <a:pt x="42" y="27"/>
                  </a:lnTo>
                  <a:lnTo>
                    <a:pt x="40" y="25"/>
                  </a:lnTo>
                  <a:lnTo>
                    <a:pt x="40" y="23"/>
                  </a:lnTo>
                  <a:lnTo>
                    <a:pt x="44" y="23"/>
                  </a:lnTo>
                  <a:lnTo>
                    <a:pt x="46" y="23"/>
                  </a:lnTo>
                  <a:lnTo>
                    <a:pt x="46" y="21"/>
                  </a:lnTo>
                  <a:lnTo>
                    <a:pt x="44" y="21"/>
                  </a:lnTo>
                  <a:lnTo>
                    <a:pt x="42" y="19"/>
                  </a:lnTo>
                  <a:lnTo>
                    <a:pt x="44" y="19"/>
                  </a:lnTo>
                  <a:lnTo>
                    <a:pt x="48" y="19"/>
                  </a:lnTo>
                  <a:lnTo>
                    <a:pt x="52" y="19"/>
                  </a:lnTo>
                  <a:lnTo>
                    <a:pt x="55" y="17"/>
                  </a:lnTo>
                  <a:lnTo>
                    <a:pt x="59" y="15"/>
                  </a:lnTo>
                  <a:lnTo>
                    <a:pt x="59" y="12"/>
                  </a:lnTo>
                  <a:lnTo>
                    <a:pt x="57" y="12"/>
                  </a:lnTo>
                  <a:lnTo>
                    <a:pt x="57" y="10"/>
                  </a:lnTo>
                  <a:lnTo>
                    <a:pt x="57" y="8"/>
                  </a:lnTo>
                  <a:lnTo>
                    <a:pt x="61" y="8"/>
                  </a:lnTo>
                  <a:lnTo>
                    <a:pt x="59" y="6"/>
                  </a:lnTo>
                  <a:lnTo>
                    <a:pt x="55" y="6"/>
                  </a:lnTo>
                  <a:lnTo>
                    <a:pt x="50" y="6"/>
                  </a:lnTo>
                  <a:lnTo>
                    <a:pt x="52" y="8"/>
                  </a:lnTo>
                  <a:lnTo>
                    <a:pt x="50" y="10"/>
                  </a:lnTo>
                  <a:lnTo>
                    <a:pt x="48" y="6"/>
                  </a:lnTo>
                  <a:lnTo>
                    <a:pt x="46" y="4"/>
                  </a:lnTo>
                  <a:lnTo>
                    <a:pt x="42" y="2"/>
                  </a:lnTo>
                  <a:lnTo>
                    <a:pt x="40" y="6"/>
                  </a:lnTo>
                  <a:lnTo>
                    <a:pt x="38" y="6"/>
                  </a:lnTo>
                  <a:lnTo>
                    <a:pt x="40" y="10"/>
                  </a:lnTo>
                  <a:lnTo>
                    <a:pt x="38" y="10"/>
                  </a:lnTo>
                  <a:lnTo>
                    <a:pt x="42" y="17"/>
                  </a:lnTo>
                  <a:lnTo>
                    <a:pt x="40" y="17"/>
                  </a:lnTo>
                  <a:lnTo>
                    <a:pt x="38" y="17"/>
                  </a:lnTo>
                  <a:lnTo>
                    <a:pt x="36" y="17"/>
                  </a:lnTo>
                  <a:lnTo>
                    <a:pt x="29" y="27"/>
                  </a:lnTo>
                  <a:lnTo>
                    <a:pt x="29" y="27"/>
                  </a:lnTo>
                  <a:close/>
                  <a:moveTo>
                    <a:pt x="23" y="6"/>
                  </a:moveTo>
                  <a:lnTo>
                    <a:pt x="27" y="8"/>
                  </a:lnTo>
                  <a:lnTo>
                    <a:pt x="29" y="8"/>
                  </a:lnTo>
                  <a:lnTo>
                    <a:pt x="29" y="6"/>
                  </a:lnTo>
                  <a:lnTo>
                    <a:pt x="33" y="6"/>
                  </a:lnTo>
                  <a:lnTo>
                    <a:pt x="36" y="8"/>
                  </a:lnTo>
                  <a:lnTo>
                    <a:pt x="33" y="12"/>
                  </a:lnTo>
                  <a:lnTo>
                    <a:pt x="27" y="17"/>
                  </a:lnTo>
                  <a:lnTo>
                    <a:pt x="27" y="21"/>
                  </a:lnTo>
                  <a:lnTo>
                    <a:pt x="23" y="23"/>
                  </a:lnTo>
                  <a:lnTo>
                    <a:pt x="17" y="23"/>
                  </a:lnTo>
                  <a:lnTo>
                    <a:pt x="15" y="25"/>
                  </a:lnTo>
                  <a:lnTo>
                    <a:pt x="19" y="27"/>
                  </a:lnTo>
                  <a:lnTo>
                    <a:pt x="17" y="29"/>
                  </a:lnTo>
                  <a:lnTo>
                    <a:pt x="12" y="27"/>
                  </a:lnTo>
                  <a:lnTo>
                    <a:pt x="10" y="29"/>
                  </a:lnTo>
                  <a:lnTo>
                    <a:pt x="6" y="27"/>
                  </a:lnTo>
                  <a:lnTo>
                    <a:pt x="6" y="25"/>
                  </a:lnTo>
                  <a:lnTo>
                    <a:pt x="8" y="25"/>
                  </a:lnTo>
                  <a:lnTo>
                    <a:pt x="12" y="21"/>
                  </a:lnTo>
                  <a:lnTo>
                    <a:pt x="12" y="19"/>
                  </a:lnTo>
                  <a:lnTo>
                    <a:pt x="15" y="17"/>
                  </a:lnTo>
                  <a:lnTo>
                    <a:pt x="19" y="17"/>
                  </a:lnTo>
                  <a:lnTo>
                    <a:pt x="19" y="17"/>
                  </a:lnTo>
                  <a:lnTo>
                    <a:pt x="15" y="15"/>
                  </a:lnTo>
                  <a:lnTo>
                    <a:pt x="10" y="8"/>
                  </a:lnTo>
                  <a:lnTo>
                    <a:pt x="10" y="6"/>
                  </a:lnTo>
                  <a:lnTo>
                    <a:pt x="15" y="10"/>
                  </a:lnTo>
                  <a:lnTo>
                    <a:pt x="19" y="10"/>
                  </a:lnTo>
                  <a:lnTo>
                    <a:pt x="21" y="6"/>
                  </a:lnTo>
                  <a:lnTo>
                    <a:pt x="23"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91" name="Freeform 179">
              <a:extLst>
                <a:ext uri="{FF2B5EF4-FFF2-40B4-BE49-F238E27FC236}">
                  <a16:creationId xmlns:a16="http://schemas.microsoft.com/office/drawing/2014/main" id="{63DD801B-B71A-4F78-A7D7-B37F93174DD6}"/>
                </a:ext>
              </a:extLst>
            </p:cNvPr>
            <p:cNvSpPr>
              <a:spLocks/>
            </p:cNvSpPr>
            <p:nvPr/>
          </p:nvSpPr>
          <p:spPr bwMode="auto">
            <a:xfrm>
              <a:off x="2966753" y="3303369"/>
              <a:ext cx="90285" cy="37854"/>
            </a:xfrm>
            <a:custGeom>
              <a:avLst/>
              <a:gdLst>
                <a:gd name="T0" fmla="*/ 97 w 112"/>
                <a:gd name="T1" fmla="*/ 44 h 50"/>
                <a:gd name="T2" fmla="*/ 91 w 112"/>
                <a:gd name="T3" fmla="*/ 33 h 50"/>
                <a:gd name="T4" fmla="*/ 95 w 112"/>
                <a:gd name="T5" fmla="*/ 27 h 50"/>
                <a:gd name="T6" fmla="*/ 99 w 112"/>
                <a:gd name="T7" fmla="*/ 25 h 50"/>
                <a:gd name="T8" fmla="*/ 95 w 112"/>
                <a:gd name="T9" fmla="*/ 23 h 50"/>
                <a:gd name="T10" fmla="*/ 93 w 112"/>
                <a:gd name="T11" fmla="*/ 25 h 50"/>
                <a:gd name="T12" fmla="*/ 89 w 112"/>
                <a:gd name="T13" fmla="*/ 21 h 50"/>
                <a:gd name="T14" fmla="*/ 82 w 112"/>
                <a:gd name="T15" fmla="*/ 14 h 50"/>
                <a:gd name="T16" fmla="*/ 76 w 112"/>
                <a:gd name="T17" fmla="*/ 10 h 50"/>
                <a:gd name="T18" fmla="*/ 66 w 112"/>
                <a:gd name="T19" fmla="*/ 14 h 50"/>
                <a:gd name="T20" fmla="*/ 66 w 112"/>
                <a:gd name="T21" fmla="*/ 19 h 50"/>
                <a:gd name="T22" fmla="*/ 61 w 112"/>
                <a:gd name="T23" fmla="*/ 25 h 50"/>
                <a:gd name="T24" fmla="*/ 51 w 112"/>
                <a:gd name="T25" fmla="*/ 29 h 50"/>
                <a:gd name="T26" fmla="*/ 53 w 112"/>
                <a:gd name="T27" fmla="*/ 33 h 50"/>
                <a:gd name="T28" fmla="*/ 59 w 112"/>
                <a:gd name="T29" fmla="*/ 40 h 50"/>
                <a:gd name="T30" fmla="*/ 57 w 112"/>
                <a:gd name="T31" fmla="*/ 44 h 50"/>
                <a:gd name="T32" fmla="*/ 51 w 112"/>
                <a:gd name="T33" fmla="*/ 46 h 50"/>
                <a:gd name="T34" fmla="*/ 42 w 112"/>
                <a:gd name="T35" fmla="*/ 50 h 50"/>
                <a:gd name="T36" fmla="*/ 40 w 112"/>
                <a:gd name="T37" fmla="*/ 44 h 50"/>
                <a:gd name="T38" fmla="*/ 40 w 112"/>
                <a:gd name="T39" fmla="*/ 38 h 50"/>
                <a:gd name="T40" fmla="*/ 38 w 112"/>
                <a:gd name="T41" fmla="*/ 35 h 50"/>
                <a:gd name="T42" fmla="*/ 38 w 112"/>
                <a:gd name="T43" fmla="*/ 40 h 50"/>
                <a:gd name="T44" fmla="*/ 32 w 112"/>
                <a:gd name="T45" fmla="*/ 42 h 50"/>
                <a:gd name="T46" fmla="*/ 28 w 112"/>
                <a:gd name="T47" fmla="*/ 35 h 50"/>
                <a:gd name="T48" fmla="*/ 19 w 112"/>
                <a:gd name="T49" fmla="*/ 29 h 50"/>
                <a:gd name="T50" fmla="*/ 17 w 112"/>
                <a:gd name="T51" fmla="*/ 27 h 50"/>
                <a:gd name="T52" fmla="*/ 13 w 112"/>
                <a:gd name="T53" fmla="*/ 27 h 50"/>
                <a:gd name="T54" fmla="*/ 7 w 112"/>
                <a:gd name="T55" fmla="*/ 27 h 50"/>
                <a:gd name="T56" fmla="*/ 2 w 112"/>
                <a:gd name="T57" fmla="*/ 25 h 50"/>
                <a:gd name="T58" fmla="*/ 2 w 112"/>
                <a:gd name="T59" fmla="*/ 19 h 50"/>
                <a:gd name="T60" fmla="*/ 4 w 112"/>
                <a:gd name="T61" fmla="*/ 14 h 50"/>
                <a:gd name="T62" fmla="*/ 2 w 112"/>
                <a:gd name="T63" fmla="*/ 10 h 50"/>
                <a:gd name="T64" fmla="*/ 4 w 112"/>
                <a:gd name="T65" fmla="*/ 4 h 50"/>
                <a:gd name="T66" fmla="*/ 9 w 112"/>
                <a:gd name="T67" fmla="*/ 2 h 50"/>
                <a:gd name="T68" fmla="*/ 13 w 112"/>
                <a:gd name="T69" fmla="*/ 6 h 50"/>
                <a:gd name="T70" fmla="*/ 17 w 112"/>
                <a:gd name="T71" fmla="*/ 8 h 50"/>
                <a:gd name="T72" fmla="*/ 17 w 112"/>
                <a:gd name="T73" fmla="*/ 10 h 50"/>
                <a:gd name="T74" fmla="*/ 17 w 112"/>
                <a:gd name="T75" fmla="*/ 12 h 50"/>
                <a:gd name="T76" fmla="*/ 23 w 112"/>
                <a:gd name="T77" fmla="*/ 12 h 50"/>
                <a:gd name="T78" fmla="*/ 21 w 112"/>
                <a:gd name="T79" fmla="*/ 10 h 50"/>
                <a:gd name="T80" fmla="*/ 25 w 112"/>
                <a:gd name="T81" fmla="*/ 10 h 50"/>
                <a:gd name="T82" fmla="*/ 40 w 112"/>
                <a:gd name="T83" fmla="*/ 17 h 50"/>
                <a:gd name="T84" fmla="*/ 47 w 112"/>
                <a:gd name="T85" fmla="*/ 12 h 50"/>
                <a:gd name="T86" fmla="*/ 66 w 112"/>
                <a:gd name="T87" fmla="*/ 4 h 50"/>
                <a:gd name="T88" fmla="*/ 72 w 112"/>
                <a:gd name="T89" fmla="*/ 0 h 50"/>
                <a:gd name="T90" fmla="*/ 76 w 112"/>
                <a:gd name="T91" fmla="*/ 4 h 50"/>
                <a:gd name="T92" fmla="*/ 89 w 112"/>
                <a:gd name="T93" fmla="*/ 4 h 50"/>
                <a:gd name="T94" fmla="*/ 101 w 112"/>
                <a:gd name="T95" fmla="*/ 10 h 50"/>
                <a:gd name="T96" fmla="*/ 106 w 112"/>
                <a:gd name="T97" fmla="*/ 17 h 50"/>
                <a:gd name="T98" fmla="*/ 110 w 112"/>
                <a:gd name="T99" fmla="*/ 19 h 50"/>
                <a:gd name="T100" fmla="*/ 110 w 112"/>
                <a:gd name="T101" fmla="*/ 25 h 50"/>
                <a:gd name="T102" fmla="*/ 110 w 112"/>
                <a:gd name="T103" fmla="*/ 35 h 50"/>
                <a:gd name="T104" fmla="*/ 106 w 112"/>
                <a:gd name="T105" fmla="*/ 42 h 50"/>
                <a:gd name="T106" fmla="*/ 101 w 112"/>
                <a:gd name="T107"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2" h="50">
                  <a:moveTo>
                    <a:pt x="101" y="48"/>
                  </a:moveTo>
                  <a:lnTo>
                    <a:pt x="97" y="44"/>
                  </a:lnTo>
                  <a:lnTo>
                    <a:pt x="93" y="38"/>
                  </a:lnTo>
                  <a:lnTo>
                    <a:pt x="91" y="33"/>
                  </a:lnTo>
                  <a:lnTo>
                    <a:pt x="91" y="31"/>
                  </a:lnTo>
                  <a:lnTo>
                    <a:pt x="95" y="27"/>
                  </a:lnTo>
                  <a:lnTo>
                    <a:pt x="97" y="27"/>
                  </a:lnTo>
                  <a:lnTo>
                    <a:pt x="99" y="25"/>
                  </a:lnTo>
                  <a:lnTo>
                    <a:pt x="97" y="21"/>
                  </a:lnTo>
                  <a:lnTo>
                    <a:pt x="95" y="23"/>
                  </a:lnTo>
                  <a:lnTo>
                    <a:pt x="93" y="25"/>
                  </a:lnTo>
                  <a:lnTo>
                    <a:pt x="93" y="25"/>
                  </a:lnTo>
                  <a:lnTo>
                    <a:pt x="91" y="25"/>
                  </a:lnTo>
                  <a:lnTo>
                    <a:pt x="89" y="21"/>
                  </a:lnTo>
                  <a:lnTo>
                    <a:pt x="85" y="17"/>
                  </a:lnTo>
                  <a:lnTo>
                    <a:pt x="82" y="14"/>
                  </a:lnTo>
                  <a:lnTo>
                    <a:pt x="78" y="12"/>
                  </a:lnTo>
                  <a:lnTo>
                    <a:pt x="76" y="10"/>
                  </a:lnTo>
                  <a:lnTo>
                    <a:pt x="72" y="10"/>
                  </a:lnTo>
                  <a:lnTo>
                    <a:pt x="66" y="14"/>
                  </a:lnTo>
                  <a:lnTo>
                    <a:pt x="66" y="19"/>
                  </a:lnTo>
                  <a:lnTo>
                    <a:pt x="66" y="19"/>
                  </a:lnTo>
                  <a:lnTo>
                    <a:pt x="66" y="21"/>
                  </a:lnTo>
                  <a:lnTo>
                    <a:pt x="61" y="25"/>
                  </a:lnTo>
                  <a:lnTo>
                    <a:pt x="55" y="27"/>
                  </a:lnTo>
                  <a:lnTo>
                    <a:pt x="51" y="29"/>
                  </a:lnTo>
                  <a:lnTo>
                    <a:pt x="51" y="31"/>
                  </a:lnTo>
                  <a:lnTo>
                    <a:pt x="53" y="33"/>
                  </a:lnTo>
                  <a:lnTo>
                    <a:pt x="55" y="38"/>
                  </a:lnTo>
                  <a:lnTo>
                    <a:pt x="59" y="40"/>
                  </a:lnTo>
                  <a:lnTo>
                    <a:pt x="59" y="44"/>
                  </a:lnTo>
                  <a:lnTo>
                    <a:pt x="57" y="44"/>
                  </a:lnTo>
                  <a:lnTo>
                    <a:pt x="53" y="44"/>
                  </a:lnTo>
                  <a:lnTo>
                    <a:pt x="51" y="46"/>
                  </a:lnTo>
                  <a:lnTo>
                    <a:pt x="47" y="50"/>
                  </a:lnTo>
                  <a:lnTo>
                    <a:pt x="42" y="50"/>
                  </a:lnTo>
                  <a:lnTo>
                    <a:pt x="40" y="48"/>
                  </a:lnTo>
                  <a:lnTo>
                    <a:pt x="40" y="44"/>
                  </a:lnTo>
                  <a:lnTo>
                    <a:pt x="40" y="40"/>
                  </a:lnTo>
                  <a:lnTo>
                    <a:pt x="40" y="38"/>
                  </a:lnTo>
                  <a:lnTo>
                    <a:pt x="40" y="35"/>
                  </a:lnTo>
                  <a:lnTo>
                    <a:pt x="38" y="35"/>
                  </a:lnTo>
                  <a:lnTo>
                    <a:pt x="36" y="38"/>
                  </a:lnTo>
                  <a:lnTo>
                    <a:pt x="38" y="40"/>
                  </a:lnTo>
                  <a:lnTo>
                    <a:pt x="36" y="42"/>
                  </a:lnTo>
                  <a:lnTo>
                    <a:pt x="32" y="42"/>
                  </a:lnTo>
                  <a:lnTo>
                    <a:pt x="30" y="40"/>
                  </a:lnTo>
                  <a:lnTo>
                    <a:pt x="28" y="35"/>
                  </a:lnTo>
                  <a:lnTo>
                    <a:pt x="25" y="29"/>
                  </a:lnTo>
                  <a:lnTo>
                    <a:pt x="19" y="29"/>
                  </a:lnTo>
                  <a:lnTo>
                    <a:pt x="17" y="29"/>
                  </a:lnTo>
                  <a:lnTo>
                    <a:pt x="17" y="27"/>
                  </a:lnTo>
                  <a:lnTo>
                    <a:pt x="15" y="25"/>
                  </a:lnTo>
                  <a:lnTo>
                    <a:pt x="13" y="27"/>
                  </a:lnTo>
                  <a:lnTo>
                    <a:pt x="9" y="27"/>
                  </a:lnTo>
                  <a:lnTo>
                    <a:pt x="7" y="27"/>
                  </a:lnTo>
                  <a:lnTo>
                    <a:pt x="2" y="27"/>
                  </a:lnTo>
                  <a:lnTo>
                    <a:pt x="2" y="25"/>
                  </a:lnTo>
                  <a:lnTo>
                    <a:pt x="2" y="23"/>
                  </a:lnTo>
                  <a:lnTo>
                    <a:pt x="2" y="19"/>
                  </a:lnTo>
                  <a:lnTo>
                    <a:pt x="7" y="17"/>
                  </a:lnTo>
                  <a:lnTo>
                    <a:pt x="4" y="14"/>
                  </a:lnTo>
                  <a:lnTo>
                    <a:pt x="0" y="12"/>
                  </a:lnTo>
                  <a:lnTo>
                    <a:pt x="2" y="10"/>
                  </a:lnTo>
                  <a:lnTo>
                    <a:pt x="4" y="8"/>
                  </a:lnTo>
                  <a:lnTo>
                    <a:pt x="4" y="4"/>
                  </a:lnTo>
                  <a:lnTo>
                    <a:pt x="7" y="2"/>
                  </a:lnTo>
                  <a:lnTo>
                    <a:pt x="9" y="2"/>
                  </a:lnTo>
                  <a:lnTo>
                    <a:pt x="11" y="4"/>
                  </a:lnTo>
                  <a:lnTo>
                    <a:pt x="13" y="6"/>
                  </a:lnTo>
                  <a:lnTo>
                    <a:pt x="15" y="8"/>
                  </a:lnTo>
                  <a:lnTo>
                    <a:pt x="17" y="8"/>
                  </a:lnTo>
                  <a:lnTo>
                    <a:pt x="17" y="8"/>
                  </a:lnTo>
                  <a:lnTo>
                    <a:pt x="17" y="10"/>
                  </a:lnTo>
                  <a:lnTo>
                    <a:pt x="15" y="10"/>
                  </a:lnTo>
                  <a:lnTo>
                    <a:pt x="17" y="12"/>
                  </a:lnTo>
                  <a:lnTo>
                    <a:pt x="19" y="14"/>
                  </a:lnTo>
                  <a:lnTo>
                    <a:pt x="23" y="12"/>
                  </a:lnTo>
                  <a:lnTo>
                    <a:pt x="23" y="10"/>
                  </a:lnTo>
                  <a:lnTo>
                    <a:pt x="21" y="10"/>
                  </a:lnTo>
                  <a:lnTo>
                    <a:pt x="21" y="8"/>
                  </a:lnTo>
                  <a:lnTo>
                    <a:pt x="25" y="10"/>
                  </a:lnTo>
                  <a:lnTo>
                    <a:pt x="34" y="14"/>
                  </a:lnTo>
                  <a:lnTo>
                    <a:pt x="40" y="17"/>
                  </a:lnTo>
                  <a:lnTo>
                    <a:pt x="42" y="14"/>
                  </a:lnTo>
                  <a:lnTo>
                    <a:pt x="47" y="12"/>
                  </a:lnTo>
                  <a:lnTo>
                    <a:pt x="59" y="6"/>
                  </a:lnTo>
                  <a:lnTo>
                    <a:pt x="66" y="4"/>
                  </a:lnTo>
                  <a:lnTo>
                    <a:pt x="70" y="0"/>
                  </a:lnTo>
                  <a:lnTo>
                    <a:pt x="72" y="0"/>
                  </a:lnTo>
                  <a:lnTo>
                    <a:pt x="76" y="2"/>
                  </a:lnTo>
                  <a:lnTo>
                    <a:pt x="76" y="4"/>
                  </a:lnTo>
                  <a:lnTo>
                    <a:pt x="80" y="4"/>
                  </a:lnTo>
                  <a:lnTo>
                    <a:pt x="89" y="4"/>
                  </a:lnTo>
                  <a:lnTo>
                    <a:pt x="93" y="4"/>
                  </a:lnTo>
                  <a:lnTo>
                    <a:pt x="101" y="10"/>
                  </a:lnTo>
                  <a:lnTo>
                    <a:pt x="106" y="14"/>
                  </a:lnTo>
                  <a:lnTo>
                    <a:pt x="106" y="17"/>
                  </a:lnTo>
                  <a:lnTo>
                    <a:pt x="108" y="17"/>
                  </a:lnTo>
                  <a:lnTo>
                    <a:pt x="110" y="19"/>
                  </a:lnTo>
                  <a:lnTo>
                    <a:pt x="110" y="23"/>
                  </a:lnTo>
                  <a:lnTo>
                    <a:pt x="110" y="25"/>
                  </a:lnTo>
                  <a:lnTo>
                    <a:pt x="112" y="29"/>
                  </a:lnTo>
                  <a:lnTo>
                    <a:pt x="110" y="35"/>
                  </a:lnTo>
                  <a:lnTo>
                    <a:pt x="108" y="40"/>
                  </a:lnTo>
                  <a:lnTo>
                    <a:pt x="106" y="42"/>
                  </a:lnTo>
                  <a:lnTo>
                    <a:pt x="103" y="42"/>
                  </a:lnTo>
                  <a:lnTo>
                    <a:pt x="101" y="4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92" name="Freeform 180">
              <a:extLst>
                <a:ext uri="{FF2B5EF4-FFF2-40B4-BE49-F238E27FC236}">
                  <a16:creationId xmlns:a16="http://schemas.microsoft.com/office/drawing/2014/main" id="{9396A79B-DFE4-4FC7-BE4B-3FE0372031A9}"/>
                </a:ext>
              </a:extLst>
            </p:cNvPr>
            <p:cNvSpPr>
              <a:spLocks/>
            </p:cNvSpPr>
            <p:nvPr/>
          </p:nvSpPr>
          <p:spPr bwMode="auto">
            <a:xfrm>
              <a:off x="2920805" y="3279143"/>
              <a:ext cx="53204" cy="47697"/>
            </a:xfrm>
            <a:custGeom>
              <a:avLst/>
              <a:gdLst>
                <a:gd name="T0" fmla="*/ 59 w 66"/>
                <a:gd name="T1" fmla="*/ 57 h 63"/>
                <a:gd name="T2" fmla="*/ 59 w 66"/>
                <a:gd name="T3" fmla="*/ 59 h 63"/>
                <a:gd name="T4" fmla="*/ 59 w 66"/>
                <a:gd name="T5" fmla="*/ 63 h 63"/>
                <a:gd name="T6" fmla="*/ 55 w 66"/>
                <a:gd name="T7" fmla="*/ 61 h 63"/>
                <a:gd name="T8" fmla="*/ 53 w 66"/>
                <a:gd name="T9" fmla="*/ 59 h 63"/>
                <a:gd name="T10" fmla="*/ 49 w 66"/>
                <a:gd name="T11" fmla="*/ 53 h 63"/>
                <a:gd name="T12" fmla="*/ 47 w 66"/>
                <a:gd name="T13" fmla="*/ 51 h 63"/>
                <a:gd name="T14" fmla="*/ 49 w 66"/>
                <a:gd name="T15" fmla="*/ 55 h 63"/>
                <a:gd name="T16" fmla="*/ 51 w 66"/>
                <a:gd name="T17" fmla="*/ 59 h 63"/>
                <a:gd name="T18" fmla="*/ 47 w 66"/>
                <a:gd name="T19" fmla="*/ 59 h 63"/>
                <a:gd name="T20" fmla="*/ 40 w 66"/>
                <a:gd name="T21" fmla="*/ 55 h 63"/>
                <a:gd name="T22" fmla="*/ 42 w 66"/>
                <a:gd name="T23" fmla="*/ 49 h 63"/>
                <a:gd name="T24" fmla="*/ 38 w 66"/>
                <a:gd name="T25" fmla="*/ 42 h 63"/>
                <a:gd name="T26" fmla="*/ 32 w 66"/>
                <a:gd name="T27" fmla="*/ 36 h 63"/>
                <a:gd name="T28" fmla="*/ 26 w 66"/>
                <a:gd name="T29" fmla="*/ 30 h 63"/>
                <a:gd name="T30" fmla="*/ 21 w 66"/>
                <a:gd name="T31" fmla="*/ 23 h 63"/>
                <a:gd name="T32" fmla="*/ 15 w 66"/>
                <a:gd name="T33" fmla="*/ 19 h 63"/>
                <a:gd name="T34" fmla="*/ 13 w 66"/>
                <a:gd name="T35" fmla="*/ 23 h 63"/>
                <a:gd name="T36" fmla="*/ 19 w 66"/>
                <a:gd name="T37" fmla="*/ 30 h 63"/>
                <a:gd name="T38" fmla="*/ 15 w 66"/>
                <a:gd name="T39" fmla="*/ 34 h 63"/>
                <a:gd name="T40" fmla="*/ 11 w 66"/>
                <a:gd name="T41" fmla="*/ 30 h 63"/>
                <a:gd name="T42" fmla="*/ 0 w 66"/>
                <a:gd name="T43" fmla="*/ 23 h 63"/>
                <a:gd name="T44" fmla="*/ 0 w 66"/>
                <a:gd name="T45" fmla="*/ 15 h 63"/>
                <a:gd name="T46" fmla="*/ 5 w 66"/>
                <a:gd name="T47" fmla="*/ 11 h 63"/>
                <a:gd name="T48" fmla="*/ 0 w 66"/>
                <a:gd name="T49" fmla="*/ 8 h 63"/>
                <a:gd name="T50" fmla="*/ 2 w 66"/>
                <a:gd name="T51" fmla="*/ 2 h 63"/>
                <a:gd name="T52" fmla="*/ 2 w 66"/>
                <a:gd name="T53" fmla="*/ 2 h 63"/>
                <a:gd name="T54" fmla="*/ 9 w 66"/>
                <a:gd name="T55" fmla="*/ 0 h 63"/>
                <a:gd name="T56" fmla="*/ 23 w 66"/>
                <a:gd name="T57" fmla="*/ 2 h 63"/>
                <a:gd name="T58" fmla="*/ 32 w 66"/>
                <a:gd name="T59" fmla="*/ 4 h 63"/>
                <a:gd name="T60" fmla="*/ 34 w 66"/>
                <a:gd name="T61" fmla="*/ 6 h 63"/>
                <a:gd name="T62" fmla="*/ 40 w 66"/>
                <a:gd name="T63" fmla="*/ 11 h 63"/>
                <a:gd name="T64" fmla="*/ 42 w 66"/>
                <a:gd name="T65" fmla="*/ 11 h 63"/>
                <a:gd name="T66" fmla="*/ 47 w 66"/>
                <a:gd name="T67" fmla="*/ 8 h 63"/>
                <a:gd name="T68" fmla="*/ 49 w 66"/>
                <a:gd name="T69" fmla="*/ 13 h 63"/>
                <a:gd name="T70" fmla="*/ 53 w 66"/>
                <a:gd name="T71" fmla="*/ 21 h 63"/>
                <a:gd name="T72" fmla="*/ 57 w 66"/>
                <a:gd name="T73" fmla="*/ 27 h 63"/>
                <a:gd name="T74" fmla="*/ 64 w 66"/>
                <a:gd name="T75" fmla="*/ 32 h 63"/>
                <a:gd name="T76" fmla="*/ 66 w 66"/>
                <a:gd name="T77" fmla="*/ 34 h 63"/>
                <a:gd name="T78" fmla="*/ 61 w 66"/>
                <a:gd name="T79" fmla="*/ 36 h 63"/>
                <a:gd name="T80" fmla="*/ 59 w 66"/>
                <a:gd name="T81" fmla="*/ 42 h 63"/>
                <a:gd name="T82" fmla="*/ 61 w 66"/>
                <a:gd name="T83" fmla="*/ 46 h 63"/>
                <a:gd name="T84" fmla="*/ 59 w 66"/>
                <a:gd name="T85" fmla="*/ 51 h 63"/>
                <a:gd name="T86" fmla="*/ 59 w 66"/>
                <a:gd name="T87" fmla="*/ 57 h 63"/>
                <a:gd name="T88" fmla="*/ 59 w 66"/>
                <a:gd name="T89" fmla="*/ 5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63">
                  <a:moveTo>
                    <a:pt x="59" y="57"/>
                  </a:moveTo>
                  <a:lnTo>
                    <a:pt x="59" y="57"/>
                  </a:lnTo>
                  <a:lnTo>
                    <a:pt x="59" y="59"/>
                  </a:lnTo>
                  <a:lnTo>
                    <a:pt x="59" y="59"/>
                  </a:lnTo>
                  <a:lnTo>
                    <a:pt x="59" y="61"/>
                  </a:lnTo>
                  <a:lnTo>
                    <a:pt x="59" y="63"/>
                  </a:lnTo>
                  <a:lnTo>
                    <a:pt x="57" y="63"/>
                  </a:lnTo>
                  <a:lnTo>
                    <a:pt x="55" y="61"/>
                  </a:lnTo>
                  <a:lnTo>
                    <a:pt x="55" y="61"/>
                  </a:lnTo>
                  <a:lnTo>
                    <a:pt x="53" y="59"/>
                  </a:lnTo>
                  <a:lnTo>
                    <a:pt x="53" y="57"/>
                  </a:lnTo>
                  <a:lnTo>
                    <a:pt x="49" y="53"/>
                  </a:lnTo>
                  <a:lnTo>
                    <a:pt x="47" y="51"/>
                  </a:lnTo>
                  <a:lnTo>
                    <a:pt x="47" y="51"/>
                  </a:lnTo>
                  <a:lnTo>
                    <a:pt x="47" y="53"/>
                  </a:lnTo>
                  <a:lnTo>
                    <a:pt x="49" y="55"/>
                  </a:lnTo>
                  <a:lnTo>
                    <a:pt x="51" y="57"/>
                  </a:lnTo>
                  <a:lnTo>
                    <a:pt x="51" y="59"/>
                  </a:lnTo>
                  <a:lnTo>
                    <a:pt x="49" y="61"/>
                  </a:lnTo>
                  <a:lnTo>
                    <a:pt x="47" y="59"/>
                  </a:lnTo>
                  <a:lnTo>
                    <a:pt x="42" y="57"/>
                  </a:lnTo>
                  <a:lnTo>
                    <a:pt x="40" y="55"/>
                  </a:lnTo>
                  <a:lnTo>
                    <a:pt x="40" y="51"/>
                  </a:lnTo>
                  <a:lnTo>
                    <a:pt x="42" y="49"/>
                  </a:lnTo>
                  <a:lnTo>
                    <a:pt x="42" y="46"/>
                  </a:lnTo>
                  <a:lnTo>
                    <a:pt x="38" y="42"/>
                  </a:lnTo>
                  <a:lnTo>
                    <a:pt x="34" y="40"/>
                  </a:lnTo>
                  <a:lnTo>
                    <a:pt x="32" y="36"/>
                  </a:lnTo>
                  <a:lnTo>
                    <a:pt x="28" y="34"/>
                  </a:lnTo>
                  <a:lnTo>
                    <a:pt x="26" y="30"/>
                  </a:lnTo>
                  <a:lnTo>
                    <a:pt x="21" y="27"/>
                  </a:lnTo>
                  <a:lnTo>
                    <a:pt x="21" y="23"/>
                  </a:lnTo>
                  <a:lnTo>
                    <a:pt x="17" y="21"/>
                  </a:lnTo>
                  <a:lnTo>
                    <a:pt x="15" y="19"/>
                  </a:lnTo>
                  <a:lnTo>
                    <a:pt x="13" y="21"/>
                  </a:lnTo>
                  <a:lnTo>
                    <a:pt x="13" y="23"/>
                  </a:lnTo>
                  <a:lnTo>
                    <a:pt x="19" y="27"/>
                  </a:lnTo>
                  <a:lnTo>
                    <a:pt x="19" y="30"/>
                  </a:lnTo>
                  <a:lnTo>
                    <a:pt x="17" y="34"/>
                  </a:lnTo>
                  <a:lnTo>
                    <a:pt x="15" y="34"/>
                  </a:lnTo>
                  <a:lnTo>
                    <a:pt x="13" y="32"/>
                  </a:lnTo>
                  <a:lnTo>
                    <a:pt x="11" y="30"/>
                  </a:lnTo>
                  <a:lnTo>
                    <a:pt x="5" y="30"/>
                  </a:lnTo>
                  <a:lnTo>
                    <a:pt x="0" y="23"/>
                  </a:lnTo>
                  <a:lnTo>
                    <a:pt x="0" y="21"/>
                  </a:lnTo>
                  <a:lnTo>
                    <a:pt x="0" y="15"/>
                  </a:lnTo>
                  <a:lnTo>
                    <a:pt x="5" y="13"/>
                  </a:lnTo>
                  <a:lnTo>
                    <a:pt x="5" y="11"/>
                  </a:lnTo>
                  <a:lnTo>
                    <a:pt x="0" y="8"/>
                  </a:lnTo>
                  <a:lnTo>
                    <a:pt x="0" y="8"/>
                  </a:lnTo>
                  <a:lnTo>
                    <a:pt x="0" y="6"/>
                  </a:lnTo>
                  <a:lnTo>
                    <a:pt x="2" y="2"/>
                  </a:lnTo>
                  <a:lnTo>
                    <a:pt x="2" y="2"/>
                  </a:lnTo>
                  <a:lnTo>
                    <a:pt x="2" y="2"/>
                  </a:lnTo>
                  <a:lnTo>
                    <a:pt x="2" y="0"/>
                  </a:lnTo>
                  <a:lnTo>
                    <a:pt x="9" y="0"/>
                  </a:lnTo>
                  <a:lnTo>
                    <a:pt x="21" y="2"/>
                  </a:lnTo>
                  <a:lnTo>
                    <a:pt x="23" y="2"/>
                  </a:lnTo>
                  <a:lnTo>
                    <a:pt x="30" y="2"/>
                  </a:lnTo>
                  <a:lnTo>
                    <a:pt x="32" y="4"/>
                  </a:lnTo>
                  <a:lnTo>
                    <a:pt x="34" y="6"/>
                  </a:lnTo>
                  <a:lnTo>
                    <a:pt x="34" y="6"/>
                  </a:lnTo>
                  <a:lnTo>
                    <a:pt x="38" y="11"/>
                  </a:lnTo>
                  <a:lnTo>
                    <a:pt x="40" y="11"/>
                  </a:lnTo>
                  <a:lnTo>
                    <a:pt x="42" y="11"/>
                  </a:lnTo>
                  <a:lnTo>
                    <a:pt x="42" y="11"/>
                  </a:lnTo>
                  <a:lnTo>
                    <a:pt x="47" y="11"/>
                  </a:lnTo>
                  <a:lnTo>
                    <a:pt x="47" y="8"/>
                  </a:lnTo>
                  <a:lnTo>
                    <a:pt x="49" y="8"/>
                  </a:lnTo>
                  <a:lnTo>
                    <a:pt x="49" y="13"/>
                  </a:lnTo>
                  <a:lnTo>
                    <a:pt x="51" y="17"/>
                  </a:lnTo>
                  <a:lnTo>
                    <a:pt x="53" y="21"/>
                  </a:lnTo>
                  <a:lnTo>
                    <a:pt x="57" y="25"/>
                  </a:lnTo>
                  <a:lnTo>
                    <a:pt x="57" y="27"/>
                  </a:lnTo>
                  <a:lnTo>
                    <a:pt x="59" y="30"/>
                  </a:lnTo>
                  <a:lnTo>
                    <a:pt x="64" y="32"/>
                  </a:lnTo>
                  <a:lnTo>
                    <a:pt x="66" y="34"/>
                  </a:lnTo>
                  <a:lnTo>
                    <a:pt x="66" y="34"/>
                  </a:lnTo>
                  <a:lnTo>
                    <a:pt x="64" y="34"/>
                  </a:lnTo>
                  <a:lnTo>
                    <a:pt x="61" y="36"/>
                  </a:lnTo>
                  <a:lnTo>
                    <a:pt x="61" y="40"/>
                  </a:lnTo>
                  <a:lnTo>
                    <a:pt x="59" y="42"/>
                  </a:lnTo>
                  <a:lnTo>
                    <a:pt x="57" y="44"/>
                  </a:lnTo>
                  <a:lnTo>
                    <a:pt x="61" y="46"/>
                  </a:lnTo>
                  <a:lnTo>
                    <a:pt x="64" y="49"/>
                  </a:lnTo>
                  <a:lnTo>
                    <a:pt x="59" y="51"/>
                  </a:lnTo>
                  <a:lnTo>
                    <a:pt x="59" y="55"/>
                  </a:lnTo>
                  <a:lnTo>
                    <a:pt x="59" y="57"/>
                  </a:lnTo>
                  <a:lnTo>
                    <a:pt x="59" y="57"/>
                  </a:lnTo>
                  <a:lnTo>
                    <a:pt x="59" y="5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93" name="Freeform 181">
              <a:extLst>
                <a:ext uri="{FF2B5EF4-FFF2-40B4-BE49-F238E27FC236}">
                  <a16:creationId xmlns:a16="http://schemas.microsoft.com/office/drawing/2014/main" id="{62417805-D68B-4FAD-87D8-CC346EE4EC45}"/>
                </a:ext>
              </a:extLst>
            </p:cNvPr>
            <p:cNvSpPr>
              <a:spLocks/>
            </p:cNvSpPr>
            <p:nvPr/>
          </p:nvSpPr>
          <p:spPr bwMode="auto">
            <a:xfrm>
              <a:off x="2894204" y="3218576"/>
              <a:ext cx="74162" cy="68895"/>
            </a:xfrm>
            <a:custGeom>
              <a:avLst/>
              <a:gdLst>
                <a:gd name="T0" fmla="*/ 35 w 92"/>
                <a:gd name="T1" fmla="*/ 82 h 91"/>
                <a:gd name="T2" fmla="*/ 42 w 92"/>
                <a:gd name="T3" fmla="*/ 80 h 91"/>
                <a:gd name="T4" fmla="*/ 56 w 92"/>
                <a:gd name="T5" fmla="*/ 82 h 91"/>
                <a:gd name="T6" fmla="*/ 65 w 92"/>
                <a:gd name="T7" fmla="*/ 84 h 91"/>
                <a:gd name="T8" fmla="*/ 67 w 92"/>
                <a:gd name="T9" fmla="*/ 86 h 91"/>
                <a:gd name="T10" fmla="*/ 73 w 92"/>
                <a:gd name="T11" fmla="*/ 91 h 91"/>
                <a:gd name="T12" fmla="*/ 75 w 92"/>
                <a:gd name="T13" fmla="*/ 88 h 91"/>
                <a:gd name="T14" fmla="*/ 78 w 92"/>
                <a:gd name="T15" fmla="*/ 84 h 91"/>
                <a:gd name="T16" fmla="*/ 73 w 92"/>
                <a:gd name="T17" fmla="*/ 78 h 91"/>
                <a:gd name="T18" fmla="*/ 78 w 92"/>
                <a:gd name="T19" fmla="*/ 70 h 91"/>
                <a:gd name="T20" fmla="*/ 78 w 92"/>
                <a:gd name="T21" fmla="*/ 70 h 91"/>
                <a:gd name="T22" fmla="*/ 73 w 92"/>
                <a:gd name="T23" fmla="*/ 72 h 91"/>
                <a:gd name="T24" fmla="*/ 75 w 92"/>
                <a:gd name="T25" fmla="*/ 65 h 91"/>
                <a:gd name="T26" fmla="*/ 75 w 92"/>
                <a:gd name="T27" fmla="*/ 59 h 91"/>
                <a:gd name="T28" fmla="*/ 80 w 92"/>
                <a:gd name="T29" fmla="*/ 51 h 91"/>
                <a:gd name="T30" fmla="*/ 80 w 92"/>
                <a:gd name="T31" fmla="*/ 53 h 91"/>
                <a:gd name="T32" fmla="*/ 80 w 92"/>
                <a:gd name="T33" fmla="*/ 55 h 91"/>
                <a:gd name="T34" fmla="*/ 80 w 92"/>
                <a:gd name="T35" fmla="*/ 59 h 91"/>
                <a:gd name="T36" fmla="*/ 82 w 92"/>
                <a:gd name="T37" fmla="*/ 57 h 91"/>
                <a:gd name="T38" fmla="*/ 84 w 92"/>
                <a:gd name="T39" fmla="*/ 40 h 91"/>
                <a:gd name="T40" fmla="*/ 82 w 92"/>
                <a:gd name="T41" fmla="*/ 36 h 91"/>
                <a:gd name="T42" fmla="*/ 82 w 92"/>
                <a:gd name="T43" fmla="*/ 34 h 91"/>
                <a:gd name="T44" fmla="*/ 84 w 92"/>
                <a:gd name="T45" fmla="*/ 32 h 91"/>
                <a:gd name="T46" fmla="*/ 86 w 92"/>
                <a:gd name="T47" fmla="*/ 27 h 91"/>
                <a:gd name="T48" fmla="*/ 90 w 92"/>
                <a:gd name="T49" fmla="*/ 21 h 91"/>
                <a:gd name="T50" fmla="*/ 88 w 92"/>
                <a:gd name="T51" fmla="*/ 17 h 91"/>
                <a:gd name="T52" fmla="*/ 90 w 92"/>
                <a:gd name="T53" fmla="*/ 13 h 91"/>
                <a:gd name="T54" fmla="*/ 90 w 92"/>
                <a:gd name="T55" fmla="*/ 4 h 91"/>
                <a:gd name="T56" fmla="*/ 92 w 92"/>
                <a:gd name="T57" fmla="*/ 2 h 91"/>
                <a:gd name="T58" fmla="*/ 86 w 92"/>
                <a:gd name="T59" fmla="*/ 2 h 91"/>
                <a:gd name="T60" fmla="*/ 84 w 92"/>
                <a:gd name="T61" fmla="*/ 0 h 91"/>
                <a:gd name="T62" fmla="*/ 82 w 92"/>
                <a:gd name="T63" fmla="*/ 4 h 91"/>
                <a:gd name="T64" fmla="*/ 75 w 92"/>
                <a:gd name="T65" fmla="*/ 8 h 91"/>
                <a:gd name="T66" fmla="*/ 71 w 92"/>
                <a:gd name="T67" fmla="*/ 10 h 91"/>
                <a:gd name="T68" fmla="*/ 65 w 92"/>
                <a:gd name="T69" fmla="*/ 10 h 91"/>
                <a:gd name="T70" fmla="*/ 61 w 92"/>
                <a:gd name="T71" fmla="*/ 6 h 91"/>
                <a:gd name="T72" fmla="*/ 59 w 92"/>
                <a:gd name="T73" fmla="*/ 10 h 91"/>
                <a:gd name="T74" fmla="*/ 52 w 92"/>
                <a:gd name="T75" fmla="*/ 15 h 91"/>
                <a:gd name="T76" fmla="*/ 50 w 92"/>
                <a:gd name="T77" fmla="*/ 19 h 91"/>
                <a:gd name="T78" fmla="*/ 42 w 92"/>
                <a:gd name="T79" fmla="*/ 23 h 91"/>
                <a:gd name="T80" fmla="*/ 38 w 92"/>
                <a:gd name="T81" fmla="*/ 25 h 91"/>
                <a:gd name="T82" fmla="*/ 33 w 92"/>
                <a:gd name="T83" fmla="*/ 23 h 91"/>
                <a:gd name="T84" fmla="*/ 23 w 92"/>
                <a:gd name="T85" fmla="*/ 27 h 91"/>
                <a:gd name="T86" fmla="*/ 16 w 92"/>
                <a:gd name="T87" fmla="*/ 32 h 91"/>
                <a:gd name="T88" fmla="*/ 16 w 92"/>
                <a:gd name="T89" fmla="*/ 38 h 91"/>
                <a:gd name="T90" fmla="*/ 10 w 92"/>
                <a:gd name="T91" fmla="*/ 42 h 91"/>
                <a:gd name="T92" fmla="*/ 6 w 92"/>
                <a:gd name="T93" fmla="*/ 44 h 91"/>
                <a:gd name="T94" fmla="*/ 2 w 92"/>
                <a:gd name="T95" fmla="*/ 44 h 91"/>
                <a:gd name="T96" fmla="*/ 8 w 92"/>
                <a:gd name="T97" fmla="*/ 55 h 91"/>
                <a:gd name="T98" fmla="*/ 10 w 92"/>
                <a:gd name="T99" fmla="*/ 59 h 91"/>
                <a:gd name="T100" fmla="*/ 21 w 92"/>
                <a:gd name="T101" fmla="*/ 72 h 91"/>
                <a:gd name="T102" fmla="*/ 33 w 92"/>
                <a:gd name="T103" fmla="*/ 8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 h="91">
                  <a:moveTo>
                    <a:pt x="35" y="82"/>
                  </a:moveTo>
                  <a:lnTo>
                    <a:pt x="35" y="82"/>
                  </a:lnTo>
                  <a:lnTo>
                    <a:pt x="35" y="80"/>
                  </a:lnTo>
                  <a:lnTo>
                    <a:pt x="42" y="80"/>
                  </a:lnTo>
                  <a:lnTo>
                    <a:pt x="54" y="82"/>
                  </a:lnTo>
                  <a:lnTo>
                    <a:pt x="56" y="82"/>
                  </a:lnTo>
                  <a:lnTo>
                    <a:pt x="63" y="82"/>
                  </a:lnTo>
                  <a:lnTo>
                    <a:pt x="65" y="84"/>
                  </a:lnTo>
                  <a:lnTo>
                    <a:pt x="67" y="86"/>
                  </a:lnTo>
                  <a:lnTo>
                    <a:pt x="67" y="86"/>
                  </a:lnTo>
                  <a:lnTo>
                    <a:pt x="71" y="91"/>
                  </a:lnTo>
                  <a:lnTo>
                    <a:pt x="73" y="91"/>
                  </a:lnTo>
                  <a:lnTo>
                    <a:pt x="75" y="91"/>
                  </a:lnTo>
                  <a:lnTo>
                    <a:pt x="75" y="88"/>
                  </a:lnTo>
                  <a:lnTo>
                    <a:pt x="78" y="88"/>
                  </a:lnTo>
                  <a:lnTo>
                    <a:pt x="78" y="84"/>
                  </a:lnTo>
                  <a:lnTo>
                    <a:pt x="75" y="82"/>
                  </a:lnTo>
                  <a:lnTo>
                    <a:pt x="73" y="78"/>
                  </a:lnTo>
                  <a:lnTo>
                    <a:pt x="75" y="74"/>
                  </a:lnTo>
                  <a:lnTo>
                    <a:pt x="78" y="70"/>
                  </a:lnTo>
                  <a:lnTo>
                    <a:pt x="78" y="65"/>
                  </a:lnTo>
                  <a:lnTo>
                    <a:pt x="78" y="70"/>
                  </a:lnTo>
                  <a:lnTo>
                    <a:pt x="75" y="70"/>
                  </a:lnTo>
                  <a:lnTo>
                    <a:pt x="73" y="72"/>
                  </a:lnTo>
                  <a:lnTo>
                    <a:pt x="73" y="70"/>
                  </a:lnTo>
                  <a:lnTo>
                    <a:pt x="75" y="65"/>
                  </a:lnTo>
                  <a:lnTo>
                    <a:pt x="78" y="61"/>
                  </a:lnTo>
                  <a:lnTo>
                    <a:pt x="75" y="59"/>
                  </a:lnTo>
                  <a:lnTo>
                    <a:pt x="75" y="57"/>
                  </a:lnTo>
                  <a:lnTo>
                    <a:pt x="80" y="51"/>
                  </a:lnTo>
                  <a:lnTo>
                    <a:pt x="80" y="51"/>
                  </a:lnTo>
                  <a:lnTo>
                    <a:pt x="80" y="53"/>
                  </a:lnTo>
                  <a:lnTo>
                    <a:pt x="80" y="53"/>
                  </a:lnTo>
                  <a:lnTo>
                    <a:pt x="80" y="55"/>
                  </a:lnTo>
                  <a:lnTo>
                    <a:pt x="80" y="55"/>
                  </a:lnTo>
                  <a:lnTo>
                    <a:pt x="80" y="59"/>
                  </a:lnTo>
                  <a:lnTo>
                    <a:pt x="82" y="59"/>
                  </a:lnTo>
                  <a:lnTo>
                    <a:pt x="82" y="57"/>
                  </a:lnTo>
                  <a:lnTo>
                    <a:pt x="84" y="48"/>
                  </a:lnTo>
                  <a:lnTo>
                    <a:pt x="84" y="40"/>
                  </a:lnTo>
                  <a:lnTo>
                    <a:pt x="84" y="38"/>
                  </a:lnTo>
                  <a:lnTo>
                    <a:pt x="82" y="36"/>
                  </a:lnTo>
                  <a:lnTo>
                    <a:pt x="82" y="36"/>
                  </a:lnTo>
                  <a:lnTo>
                    <a:pt x="82" y="34"/>
                  </a:lnTo>
                  <a:lnTo>
                    <a:pt x="82" y="32"/>
                  </a:lnTo>
                  <a:lnTo>
                    <a:pt x="84" y="32"/>
                  </a:lnTo>
                  <a:lnTo>
                    <a:pt x="84" y="34"/>
                  </a:lnTo>
                  <a:lnTo>
                    <a:pt x="86" y="27"/>
                  </a:lnTo>
                  <a:lnTo>
                    <a:pt x="88" y="23"/>
                  </a:lnTo>
                  <a:lnTo>
                    <a:pt x="90" y="21"/>
                  </a:lnTo>
                  <a:lnTo>
                    <a:pt x="90" y="19"/>
                  </a:lnTo>
                  <a:lnTo>
                    <a:pt x="88" y="17"/>
                  </a:lnTo>
                  <a:lnTo>
                    <a:pt x="88" y="17"/>
                  </a:lnTo>
                  <a:lnTo>
                    <a:pt x="90" y="13"/>
                  </a:lnTo>
                  <a:lnTo>
                    <a:pt x="90" y="10"/>
                  </a:lnTo>
                  <a:lnTo>
                    <a:pt x="90" y="4"/>
                  </a:lnTo>
                  <a:lnTo>
                    <a:pt x="90" y="2"/>
                  </a:lnTo>
                  <a:lnTo>
                    <a:pt x="92" y="2"/>
                  </a:lnTo>
                  <a:lnTo>
                    <a:pt x="90" y="2"/>
                  </a:lnTo>
                  <a:lnTo>
                    <a:pt x="86" y="2"/>
                  </a:lnTo>
                  <a:lnTo>
                    <a:pt x="86" y="0"/>
                  </a:lnTo>
                  <a:lnTo>
                    <a:pt x="84" y="0"/>
                  </a:lnTo>
                  <a:lnTo>
                    <a:pt x="82" y="2"/>
                  </a:lnTo>
                  <a:lnTo>
                    <a:pt x="82" y="4"/>
                  </a:lnTo>
                  <a:lnTo>
                    <a:pt x="78" y="6"/>
                  </a:lnTo>
                  <a:lnTo>
                    <a:pt x="75" y="8"/>
                  </a:lnTo>
                  <a:lnTo>
                    <a:pt x="71" y="8"/>
                  </a:lnTo>
                  <a:lnTo>
                    <a:pt x="71" y="10"/>
                  </a:lnTo>
                  <a:lnTo>
                    <a:pt x="69" y="10"/>
                  </a:lnTo>
                  <a:lnTo>
                    <a:pt x="65" y="10"/>
                  </a:lnTo>
                  <a:lnTo>
                    <a:pt x="65" y="8"/>
                  </a:lnTo>
                  <a:lnTo>
                    <a:pt x="61" y="6"/>
                  </a:lnTo>
                  <a:lnTo>
                    <a:pt x="61" y="6"/>
                  </a:lnTo>
                  <a:lnTo>
                    <a:pt x="59" y="10"/>
                  </a:lnTo>
                  <a:lnTo>
                    <a:pt x="54" y="10"/>
                  </a:lnTo>
                  <a:lnTo>
                    <a:pt x="52" y="15"/>
                  </a:lnTo>
                  <a:lnTo>
                    <a:pt x="52" y="17"/>
                  </a:lnTo>
                  <a:lnTo>
                    <a:pt x="50" y="19"/>
                  </a:lnTo>
                  <a:lnTo>
                    <a:pt x="46" y="23"/>
                  </a:lnTo>
                  <a:lnTo>
                    <a:pt x="42" y="23"/>
                  </a:lnTo>
                  <a:lnTo>
                    <a:pt x="40" y="25"/>
                  </a:lnTo>
                  <a:lnTo>
                    <a:pt x="38" y="25"/>
                  </a:lnTo>
                  <a:lnTo>
                    <a:pt x="35" y="25"/>
                  </a:lnTo>
                  <a:lnTo>
                    <a:pt x="33" y="23"/>
                  </a:lnTo>
                  <a:lnTo>
                    <a:pt x="29" y="23"/>
                  </a:lnTo>
                  <a:lnTo>
                    <a:pt x="23" y="27"/>
                  </a:lnTo>
                  <a:lnTo>
                    <a:pt x="16" y="27"/>
                  </a:lnTo>
                  <a:lnTo>
                    <a:pt x="16" y="32"/>
                  </a:lnTo>
                  <a:lnTo>
                    <a:pt x="16" y="34"/>
                  </a:lnTo>
                  <a:lnTo>
                    <a:pt x="16" y="38"/>
                  </a:lnTo>
                  <a:lnTo>
                    <a:pt x="14" y="42"/>
                  </a:lnTo>
                  <a:lnTo>
                    <a:pt x="10" y="42"/>
                  </a:lnTo>
                  <a:lnTo>
                    <a:pt x="6" y="42"/>
                  </a:lnTo>
                  <a:lnTo>
                    <a:pt x="6" y="44"/>
                  </a:lnTo>
                  <a:lnTo>
                    <a:pt x="4" y="44"/>
                  </a:lnTo>
                  <a:lnTo>
                    <a:pt x="2" y="44"/>
                  </a:lnTo>
                  <a:lnTo>
                    <a:pt x="0" y="44"/>
                  </a:lnTo>
                  <a:lnTo>
                    <a:pt x="8" y="55"/>
                  </a:lnTo>
                  <a:lnTo>
                    <a:pt x="10" y="57"/>
                  </a:lnTo>
                  <a:lnTo>
                    <a:pt x="10" y="59"/>
                  </a:lnTo>
                  <a:lnTo>
                    <a:pt x="16" y="63"/>
                  </a:lnTo>
                  <a:lnTo>
                    <a:pt x="21" y="72"/>
                  </a:lnTo>
                  <a:lnTo>
                    <a:pt x="31" y="80"/>
                  </a:lnTo>
                  <a:lnTo>
                    <a:pt x="33" y="80"/>
                  </a:lnTo>
                  <a:lnTo>
                    <a:pt x="35" y="8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94" name="Freeform 182">
              <a:extLst>
                <a:ext uri="{FF2B5EF4-FFF2-40B4-BE49-F238E27FC236}">
                  <a16:creationId xmlns:a16="http://schemas.microsoft.com/office/drawing/2014/main" id="{892566E1-5367-4ADF-A741-597AF2799870}"/>
                </a:ext>
              </a:extLst>
            </p:cNvPr>
            <p:cNvSpPr>
              <a:spLocks/>
            </p:cNvSpPr>
            <p:nvPr/>
          </p:nvSpPr>
          <p:spPr bwMode="auto">
            <a:xfrm>
              <a:off x="2861957" y="3202677"/>
              <a:ext cx="106407" cy="47697"/>
            </a:xfrm>
            <a:custGeom>
              <a:avLst/>
              <a:gdLst>
                <a:gd name="T0" fmla="*/ 50 w 132"/>
                <a:gd name="T1" fmla="*/ 63 h 63"/>
                <a:gd name="T2" fmla="*/ 56 w 132"/>
                <a:gd name="T3" fmla="*/ 59 h 63"/>
                <a:gd name="T4" fmla="*/ 56 w 132"/>
                <a:gd name="T5" fmla="*/ 53 h 63"/>
                <a:gd name="T6" fmla="*/ 63 w 132"/>
                <a:gd name="T7" fmla="*/ 48 h 63"/>
                <a:gd name="T8" fmla="*/ 73 w 132"/>
                <a:gd name="T9" fmla="*/ 44 h 63"/>
                <a:gd name="T10" fmla="*/ 78 w 132"/>
                <a:gd name="T11" fmla="*/ 46 h 63"/>
                <a:gd name="T12" fmla="*/ 82 w 132"/>
                <a:gd name="T13" fmla="*/ 44 h 63"/>
                <a:gd name="T14" fmla="*/ 90 w 132"/>
                <a:gd name="T15" fmla="*/ 40 h 63"/>
                <a:gd name="T16" fmla="*/ 92 w 132"/>
                <a:gd name="T17" fmla="*/ 36 h 63"/>
                <a:gd name="T18" fmla="*/ 99 w 132"/>
                <a:gd name="T19" fmla="*/ 31 h 63"/>
                <a:gd name="T20" fmla="*/ 101 w 132"/>
                <a:gd name="T21" fmla="*/ 27 h 63"/>
                <a:gd name="T22" fmla="*/ 105 w 132"/>
                <a:gd name="T23" fmla="*/ 31 h 63"/>
                <a:gd name="T24" fmla="*/ 111 w 132"/>
                <a:gd name="T25" fmla="*/ 31 h 63"/>
                <a:gd name="T26" fmla="*/ 115 w 132"/>
                <a:gd name="T27" fmla="*/ 29 h 63"/>
                <a:gd name="T28" fmla="*/ 122 w 132"/>
                <a:gd name="T29" fmla="*/ 25 h 63"/>
                <a:gd name="T30" fmla="*/ 124 w 132"/>
                <a:gd name="T31" fmla="*/ 21 h 63"/>
                <a:gd name="T32" fmla="*/ 126 w 132"/>
                <a:gd name="T33" fmla="*/ 23 h 63"/>
                <a:gd name="T34" fmla="*/ 132 w 132"/>
                <a:gd name="T35" fmla="*/ 23 h 63"/>
                <a:gd name="T36" fmla="*/ 132 w 132"/>
                <a:gd name="T37" fmla="*/ 19 h 63"/>
                <a:gd name="T38" fmla="*/ 124 w 132"/>
                <a:gd name="T39" fmla="*/ 15 h 63"/>
                <a:gd name="T40" fmla="*/ 124 w 132"/>
                <a:gd name="T41" fmla="*/ 17 h 63"/>
                <a:gd name="T42" fmla="*/ 115 w 132"/>
                <a:gd name="T43" fmla="*/ 17 h 63"/>
                <a:gd name="T44" fmla="*/ 109 w 132"/>
                <a:gd name="T45" fmla="*/ 15 h 63"/>
                <a:gd name="T46" fmla="*/ 107 w 132"/>
                <a:gd name="T47" fmla="*/ 13 h 63"/>
                <a:gd name="T48" fmla="*/ 109 w 132"/>
                <a:gd name="T49" fmla="*/ 10 h 63"/>
                <a:gd name="T50" fmla="*/ 113 w 132"/>
                <a:gd name="T51" fmla="*/ 10 h 63"/>
                <a:gd name="T52" fmla="*/ 120 w 132"/>
                <a:gd name="T53" fmla="*/ 13 h 63"/>
                <a:gd name="T54" fmla="*/ 111 w 132"/>
                <a:gd name="T55" fmla="*/ 6 h 63"/>
                <a:gd name="T56" fmla="*/ 105 w 132"/>
                <a:gd name="T57" fmla="*/ 6 h 63"/>
                <a:gd name="T58" fmla="*/ 103 w 132"/>
                <a:gd name="T59" fmla="*/ 8 h 63"/>
                <a:gd name="T60" fmla="*/ 90 w 132"/>
                <a:gd name="T61" fmla="*/ 6 h 63"/>
                <a:gd name="T62" fmla="*/ 78 w 132"/>
                <a:gd name="T63" fmla="*/ 2 h 63"/>
                <a:gd name="T64" fmla="*/ 73 w 132"/>
                <a:gd name="T65" fmla="*/ 2 h 63"/>
                <a:gd name="T66" fmla="*/ 71 w 132"/>
                <a:gd name="T67" fmla="*/ 4 h 63"/>
                <a:gd name="T68" fmla="*/ 65 w 132"/>
                <a:gd name="T69" fmla="*/ 4 h 63"/>
                <a:gd name="T70" fmla="*/ 50 w 132"/>
                <a:gd name="T71" fmla="*/ 6 h 63"/>
                <a:gd name="T72" fmla="*/ 33 w 132"/>
                <a:gd name="T73" fmla="*/ 8 h 63"/>
                <a:gd name="T74" fmla="*/ 31 w 132"/>
                <a:gd name="T75" fmla="*/ 8 h 63"/>
                <a:gd name="T76" fmla="*/ 27 w 132"/>
                <a:gd name="T77" fmla="*/ 15 h 63"/>
                <a:gd name="T78" fmla="*/ 18 w 132"/>
                <a:gd name="T79" fmla="*/ 17 h 63"/>
                <a:gd name="T80" fmla="*/ 10 w 132"/>
                <a:gd name="T81" fmla="*/ 25 h 63"/>
                <a:gd name="T82" fmla="*/ 8 w 132"/>
                <a:gd name="T83" fmla="*/ 34 h 63"/>
                <a:gd name="T84" fmla="*/ 4 w 132"/>
                <a:gd name="T85" fmla="*/ 38 h 63"/>
                <a:gd name="T86" fmla="*/ 2 w 132"/>
                <a:gd name="T87" fmla="*/ 40 h 63"/>
                <a:gd name="T88" fmla="*/ 4 w 132"/>
                <a:gd name="T89" fmla="*/ 55 h 63"/>
                <a:gd name="T90" fmla="*/ 12 w 132"/>
                <a:gd name="T91" fmla="*/ 59 h 63"/>
                <a:gd name="T92" fmla="*/ 18 w 132"/>
                <a:gd name="T93" fmla="*/ 61 h 63"/>
                <a:gd name="T94" fmla="*/ 16 w 132"/>
                <a:gd name="T95" fmla="*/ 57 h 63"/>
                <a:gd name="T96" fmla="*/ 25 w 132"/>
                <a:gd name="T97" fmla="*/ 61 h 63"/>
                <a:gd name="T98" fmla="*/ 35 w 132"/>
                <a:gd name="T99" fmla="*/ 63 h 63"/>
                <a:gd name="T100" fmla="*/ 37 w 132"/>
                <a:gd name="T101" fmla="*/ 59 h 63"/>
                <a:gd name="T102" fmla="*/ 40 w 132"/>
                <a:gd name="T103" fmla="*/ 59 h 63"/>
                <a:gd name="T104" fmla="*/ 44 w 132"/>
                <a:gd name="T105" fmla="*/ 59 h 63"/>
                <a:gd name="T106" fmla="*/ 46 w 132"/>
                <a:gd name="T107" fmla="*/ 59 h 63"/>
                <a:gd name="T108" fmla="*/ 46 w 132"/>
                <a:gd name="T10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2" h="63">
                  <a:moveTo>
                    <a:pt x="46" y="63"/>
                  </a:moveTo>
                  <a:lnTo>
                    <a:pt x="50" y="63"/>
                  </a:lnTo>
                  <a:lnTo>
                    <a:pt x="54" y="63"/>
                  </a:lnTo>
                  <a:lnTo>
                    <a:pt x="56" y="59"/>
                  </a:lnTo>
                  <a:lnTo>
                    <a:pt x="56" y="55"/>
                  </a:lnTo>
                  <a:lnTo>
                    <a:pt x="56" y="53"/>
                  </a:lnTo>
                  <a:lnTo>
                    <a:pt x="56" y="48"/>
                  </a:lnTo>
                  <a:lnTo>
                    <a:pt x="63" y="48"/>
                  </a:lnTo>
                  <a:lnTo>
                    <a:pt x="69" y="44"/>
                  </a:lnTo>
                  <a:lnTo>
                    <a:pt x="73" y="44"/>
                  </a:lnTo>
                  <a:lnTo>
                    <a:pt x="75" y="46"/>
                  </a:lnTo>
                  <a:lnTo>
                    <a:pt x="78" y="46"/>
                  </a:lnTo>
                  <a:lnTo>
                    <a:pt x="80" y="46"/>
                  </a:lnTo>
                  <a:lnTo>
                    <a:pt x="82" y="44"/>
                  </a:lnTo>
                  <a:lnTo>
                    <a:pt x="86" y="44"/>
                  </a:lnTo>
                  <a:lnTo>
                    <a:pt x="90" y="40"/>
                  </a:lnTo>
                  <a:lnTo>
                    <a:pt x="92" y="38"/>
                  </a:lnTo>
                  <a:lnTo>
                    <a:pt x="92" y="36"/>
                  </a:lnTo>
                  <a:lnTo>
                    <a:pt x="94" y="31"/>
                  </a:lnTo>
                  <a:lnTo>
                    <a:pt x="99" y="31"/>
                  </a:lnTo>
                  <a:lnTo>
                    <a:pt x="101" y="27"/>
                  </a:lnTo>
                  <a:lnTo>
                    <a:pt x="101" y="27"/>
                  </a:lnTo>
                  <a:lnTo>
                    <a:pt x="105" y="29"/>
                  </a:lnTo>
                  <a:lnTo>
                    <a:pt x="105" y="31"/>
                  </a:lnTo>
                  <a:lnTo>
                    <a:pt x="109" y="31"/>
                  </a:lnTo>
                  <a:lnTo>
                    <a:pt x="111" y="31"/>
                  </a:lnTo>
                  <a:lnTo>
                    <a:pt x="111" y="29"/>
                  </a:lnTo>
                  <a:lnTo>
                    <a:pt x="115" y="29"/>
                  </a:lnTo>
                  <a:lnTo>
                    <a:pt x="118" y="27"/>
                  </a:lnTo>
                  <a:lnTo>
                    <a:pt x="122" y="25"/>
                  </a:lnTo>
                  <a:lnTo>
                    <a:pt x="122" y="23"/>
                  </a:lnTo>
                  <a:lnTo>
                    <a:pt x="124" y="21"/>
                  </a:lnTo>
                  <a:lnTo>
                    <a:pt x="126" y="21"/>
                  </a:lnTo>
                  <a:lnTo>
                    <a:pt x="126" y="23"/>
                  </a:lnTo>
                  <a:lnTo>
                    <a:pt x="130" y="23"/>
                  </a:lnTo>
                  <a:lnTo>
                    <a:pt x="132" y="23"/>
                  </a:lnTo>
                  <a:lnTo>
                    <a:pt x="132" y="21"/>
                  </a:lnTo>
                  <a:lnTo>
                    <a:pt x="132" y="19"/>
                  </a:lnTo>
                  <a:lnTo>
                    <a:pt x="128" y="15"/>
                  </a:lnTo>
                  <a:lnTo>
                    <a:pt x="124" y="15"/>
                  </a:lnTo>
                  <a:lnTo>
                    <a:pt x="122" y="15"/>
                  </a:lnTo>
                  <a:lnTo>
                    <a:pt x="124" y="17"/>
                  </a:lnTo>
                  <a:lnTo>
                    <a:pt x="120" y="17"/>
                  </a:lnTo>
                  <a:lnTo>
                    <a:pt x="115" y="17"/>
                  </a:lnTo>
                  <a:lnTo>
                    <a:pt x="113" y="15"/>
                  </a:lnTo>
                  <a:lnTo>
                    <a:pt x="109" y="15"/>
                  </a:lnTo>
                  <a:lnTo>
                    <a:pt x="107" y="15"/>
                  </a:lnTo>
                  <a:lnTo>
                    <a:pt x="107" y="13"/>
                  </a:lnTo>
                  <a:lnTo>
                    <a:pt x="109" y="13"/>
                  </a:lnTo>
                  <a:lnTo>
                    <a:pt x="109" y="10"/>
                  </a:lnTo>
                  <a:lnTo>
                    <a:pt x="111" y="10"/>
                  </a:lnTo>
                  <a:lnTo>
                    <a:pt x="113" y="10"/>
                  </a:lnTo>
                  <a:lnTo>
                    <a:pt x="120" y="13"/>
                  </a:lnTo>
                  <a:lnTo>
                    <a:pt x="120" y="13"/>
                  </a:lnTo>
                  <a:lnTo>
                    <a:pt x="115" y="8"/>
                  </a:lnTo>
                  <a:lnTo>
                    <a:pt x="111" y="6"/>
                  </a:lnTo>
                  <a:lnTo>
                    <a:pt x="109" y="6"/>
                  </a:lnTo>
                  <a:lnTo>
                    <a:pt x="105" y="6"/>
                  </a:lnTo>
                  <a:lnTo>
                    <a:pt x="103" y="6"/>
                  </a:lnTo>
                  <a:lnTo>
                    <a:pt x="103" y="8"/>
                  </a:lnTo>
                  <a:lnTo>
                    <a:pt x="99" y="6"/>
                  </a:lnTo>
                  <a:lnTo>
                    <a:pt x="90" y="6"/>
                  </a:lnTo>
                  <a:lnTo>
                    <a:pt x="82" y="4"/>
                  </a:lnTo>
                  <a:lnTo>
                    <a:pt x="78" y="2"/>
                  </a:lnTo>
                  <a:lnTo>
                    <a:pt x="73" y="0"/>
                  </a:lnTo>
                  <a:lnTo>
                    <a:pt x="73" y="2"/>
                  </a:lnTo>
                  <a:lnTo>
                    <a:pt x="73" y="2"/>
                  </a:lnTo>
                  <a:lnTo>
                    <a:pt x="71" y="4"/>
                  </a:lnTo>
                  <a:lnTo>
                    <a:pt x="69" y="6"/>
                  </a:lnTo>
                  <a:lnTo>
                    <a:pt x="65" y="4"/>
                  </a:lnTo>
                  <a:lnTo>
                    <a:pt x="59" y="6"/>
                  </a:lnTo>
                  <a:lnTo>
                    <a:pt x="50" y="6"/>
                  </a:lnTo>
                  <a:lnTo>
                    <a:pt x="40" y="6"/>
                  </a:lnTo>
                  <a:lnTo>
                    <a:pt x="33" y="8"/>
                  </a:lnTo>
                  <a:lnTo>
                    <a:pt x="31" y="6"/>
                  </a:lnTo>
                  <a:lnTo>
                    <a:pt x="31" y="8"/>
                  </a:lnTo>
                  <a:lnTo>
                    <a:pt x="27" y="10"/>
                  </a:lnTo>
                  <a:lnTo>
                    <a:pt x="27" y="15"/>
                  </a:lnTo>
                  <a:lnTo>
                    <a:pt x="21" y="17"/>
                  </a:lnTo>
                  <a:lnTo>
                    <a:pt x="18" y="17"/>
                  </a:lnTo>
                  <a:lnTo>
                    <a:pt x="12" y="23"/>
                  </a:lnTo>
                  <a:lnTo>
                    <a:pt x="10" y="25"/>
                  </a:lnTo>
                  <a:lnTo>
                    <a:pt x="10" y="29"/>
                  </a:lnTo>
                  <a:lnTo>
                    <a:pt x="8" y="34"/>
                  </a:lnTo>
                  <a:lnTo>
                    <a:pt x="4" y="38"/>
                  </a:lnTo>
                  <a:lnTo>
                    <a:pt x="4" y="38"/>
                  </a:lnTo>
                  <a:lnTo>
                    <a:pt x="4" y="40"/>
                  </a:lnTo>
                  <a:lnTo>
                    <a:pt x="2" y="40"/>
                  </a:lnTo>
                  <a:lnTo>
                    <a:pt x="0" y="50"/>
                  </a:lnTo>
                  <a:lnTo>
                    <a:pt x="4" y="55"/>
                  </a:lnTo>
                  <a:lnTo>
                    <a:pt x="6" y="55"/>
                  </a:lnTo>
                  <a:lnTo>
                    <a:pt x="12" y="59"/>
                  </a:lnTo>
                  <a:lnTo>
                    <a:pt x="18" y="61"/>
                  </a:lnTo>
                  <a:lnTo>
                    <a:pt x="18" y="61"/>
                  </a:lnTo>
                  <a:lnTo>
                    <a:pt x="16" y="59"/>
                  </a:lnTo>
                  <a:lnTo>
                    <a:pt x="16" y="57"/>
                  </a:lnTo>
                  <a:lnTo>
                    <a:pt x="21" y="57"/>
                  </a:lnTo>
                  <a:lnTo>
                    <a:pt x="25" y="61"/>
                  </a:lnTo>
                  <a:lnTo>
                    <a:pt x="27" y="63"/>
                  </a:lnTo>
                  <a:lnTo>
                    <a:pt x="35" y="63"/>
                  </a:lnTo>
                  <a:lnTo>
                    <a:pt x="37" y="61"/>
                  </a:lnTo>
                  <a:lnTo>
                    <a:pt x="37" y="59"/>
                  </a:lnTo>
                  <a:lnTo>
                    <a:pt x="37" y="57"/>
                  </a:lnTo>
                  <a:lnTo>
                    <a:pt x="40" y="59"/>
                  </a:lnTo>
                  <a:lnTo>
                    <a:pt x="42" y="59"/>
                  </a:lnTo>
                  <a:lnTo>
                    <a:pt x="44" y="59"/>
                  </a:lnTo>
                  <a:lnTo>
                    <a:pt x="44" y="59"/>
                  </a:lnTo>
                  <a:lnTo>
                    <a:pt x="46" y="59"/>
                  </a:lnTo>
                  <a:lnTo>
                    <a:pt x="46" y="61"/>
                  </a:lnTo>
                  <a:lnTo>
                    <a:pt x="46" y="63"/>
                  </a:lnTo>
                  <a:lnTo>
                    <a:pt x="46" y="6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95" name="Freeform 183">
              <a:extLst>
                <a:ext uri="{FF2B5EF4-FFF2-40B4-BE49-F238E27FC236}">
                  <a16:creationId xmlns:a16="http://schemas.microsoft.com/office/drawing/2014/main" id="{F3B51D67-C252-4F10-9651-27DE38EF734B}"/>
                </a:ext>
              </a:extLst>
            </p:cNvPr>
            <p:cNvSpPr>
              <a:spLocks/>
            </p:cNvSpPr>
            <p:nvPr/>
          </p:nvSpPr>
          <p:spPr bwMode="auto">
            <a:xfrm>
              <a:off x="2853092" y="3228418"/>
              <a:ext cx="41113" cy="21956"/>
            </a:xfrm>
            <a:custGeom>
              <a:avLst/>
              <a:gdLst>
                <a:gd name="T0" fmla="*/ 19 w 51"/>
                <a:gd name="T1" fmla="*/ 0 h 29"/>
                <a:gd name="T2" fmla="*/ 21 w 51"/>
                <a:gd name="T3" fmla="*/ 2 h 29"/>
                <a:gd name="T4" fmla="*/ 23 w 51"/>
                <a:gd name="T5" fmla="*/ 2 h 29"/>
                <a:gd name="T6" fmla="*/ 25 w 51"/>
                <a:gd name="T7" fmla="*/ 4 h 29"/>
                <a:gd name="T8" fmla="*/ 27 w 51"/>
                <a:gd name="T9" fmla="*/ 6 h 29"/>
                <a:gd name="T10" fmla="*/ 32 w 51"/>
                <a:gd name="T11" fmla="*/ 4 h 29"/>
                <a:gd name="T12" fmla="*/ 34 w 51"/>
                <a:gd name="T13" fmla="*/ 6 h 29"/>
                <a:gd name="T14" fmla="*/ 38 w 51"/>
                <a:gd name="T15" fmla="*/ 8 h 29"/>
                <a:gd name="T16" fmla="*/ 38 w 51"/>
                <a:gd name="T17" fmla="*/ 10 h 29"/>
                <a:gd name="T18" fmla="*/ 40 w 51"/>
                <a:gd name="T19" fmla="*/ 12 h 29"/>
                <a:gd name="T20" fmla="*/ 40 w 51"/>
                <a:gd name="T21" fmla="*/ 10 h 29"/>
                <a:gd name="T22" fmla="*/ 42 w 51"/>
                <a:gd name="T23" fmla="*/ 8 h 29"/>
                <a:gd name="T24" fmla="*/ 44 w 51"/>
                <a:gd name="T25" fmla="*/ 8 h 29"/>
                <a:gd name="T26" fmla="*/ 46 w 51"/>
                <a:gd name="T27" fmla="*/ 8 h 29"/>
                <a:gd name="T28" fmla="*/ 51 w 51"/>
                <a:gd name="T29" fmla="*/ 10 h 29"/>
                <a:gd name="T30" fmla="*/ 51 w 51"/>
                <a:gd name="T31" fmla="*/ 12 h 29"/>
                <a:gd name="T32" fmla="*/ 48 w 51"/>
                <a:gd name="T33" fmla="*/ 16 h 29"/>
                <a:gd name="T34" fmla="*/ 48 w 51"/>
                <a:gd name="T35" fmla="*/ 19 h 29"/>
                <a:gd name="T36" fmla="*/ 48 w 51"/>
                <a:gd name="T37" fmla="*/ 21 h 29"/>
                <a:gd name="T38" fmla="*/ 48 w 51"/>
                <a:gd name="T39" fmla="*/ 23 h 29"/>
                <a:gd name="T40" fmla="*/ 48 w 51"/>
                <a:gd name="T41" fmla="*/ 25 h 29"/>
                <a:gd name="T42" fmla="*/ 48 w 51"/>
                <a:gd name="T43" fmla="*/ 27 h 29"/>
                <a:gd name="T44" fmla="*/ 46 w 51"/>
                <a:gd name="T45" fmla="*/ 29 h 29"/>
                <a:gd name="T46" fmla="*/ 38 w 51"/>
                <a:gd name="T47" fmla="*/ 29 h 29"/>
                <a:gd name="T48" fmla="*/ 36 w 51"/>
                <a:gd name="T49" fmla="*/ 27 h 29"/>
                <a:gd name="T50" fmla="*/ 32 w 51"/>
                <a:gd name="T51" fmla="*/ 23 h 29"/>
                <a:gd name="T52" fmla="*/ 27 w 51"/>
                <a:gd name="T53" fmla="*/ 23 h 29"/>
                <a:gd name="T54" fmla="*/ 27 w 51"/>
                <a:gd name="T55" fmla="*/ 25 h 29"/>
                <a:gd name="T56" fmla="*/ 29 w 51"/>
                <a:gd name="T57" fmla="*/ 27 h 29"/>
                <a:gd name="T58" fmla="*/ 29 w 51"/>
                <a:gd name="T59" fmla="*/ 27 h 29"/>
                <a:gd name="T60" fmla="*/ 23 w 51"/>
                <a:gd name="T61" fmla="*/ 25 h 29"/>
                <a:gd name="T62" fmla="*/ 17 w 51"/>
                <a:gd name="T63" fmla="*/ 21 h 29"/>
                <a:gd name="T64" fmla="*/ 13 w 51"/>
                <a:gd name="T65" fmla="*/ 21 h 29"/>
                <a:gd name="T66" fmla="*/ 8 w 51"/>
                <a:gd name="T67" fmla="*/ 21 h 29"/>
                <a:gd name="T68" fmla="*/ 6 w 51"/>
                <a:gd name="T69" fmla="*/ 16 h 29"/>
                <a:gd name="T70" fmla="*/ 2 w 51"/>
                <a:gd name="T71" fmla="*/ 16 h 29"/>
                <a:gd name="T72" fmla="*/ 0 w 51"/>
                <a:gd name="T73" fmla="*/ 16 h 29"/>
                <a:gd name="T74" fmla="*/ 2 w 51"/>
                <a:gd name="T75" fmla="*/ 14 h 29"/>
                <a:gd name="T76" fmla="*/ 2 w 51"/>
                <a:gd name="T77" fmla="*/ 12 h 29"/>
                <a:gd name="T78" fmla="*/ 6 w 51"/>
                <a:gd name="T79" fmla="*/ 8 h 29"/>
                <a:gd name="T80" fmla="*/ 11 w 51"/>
                <a:gd name="T81" fmla="*/ 8 h 29"/>
                <a:gd name="T82" fmla="*/ 15 w 51"/>
                <a:gd name="T83" fmla="*/ 6 h 29"/>
                <a:gd name="T84" fmla="*/ 15 w 51"/>
                <a:gd name="T85" fmla="*/ 4 h 29"/>
                <a:gd name="T86" fmla="*/ 19 w 51"/>
                <a:gd name="T8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 h="29">
                  <a:moveTo>
                    <a:pt x="19" y="0"/>
                  </a:moveTo>
                  <a:lnTo>
                    <a:pt x="21" y="2"/>
                  </a:lnTo>
                  <a:lnTo>
                    <a:pt x="23" y="2"/>
                  </a:lnTo>
                  <a:lnTo>
                    <a:pt x="25" y="4"/>
                  </a:lnTo>
                  <a:lnTo>
                    <a:pt x="27" y="6"/>
                  </a:lnTo>
                  <a:lnTo>
                    <a:pt x="32" y="4"/>
                  </a:lnTo>
                  <a:lnTo>
                    <a:pt x="34" y="6"/>
                  </a:lnTo>
                  <a:lnTo>
                    <a:pt x="38" y="8"/>
                  </a:lnTo>
                  <a:lnTo>
                    <a:pt x="38" y="10"/>
                  </a:lnTo>
                  <a:lnTo>
                    <a:pt x="40" y="12"/>
                  </a:lnTo>
                  <a:lnTo>
                    <a:pt x="40" y="10"/>
                  </a:lnTo>
                  <a:lnTo>
                    <a:pt x="42" y="8"/>
                  </a:lnTo>
                  <a:lnTo>
                    <a:pt x="44" y="8"/>
                  </a:lnTo>
                  <a:lnTo>
                    <a:pt x="46" y="8"/>
                  </a:lnTo>
                  <a:lnTo>
                    <a:pt x="51" y="10"/>
                  </a:lnTo>
                  <a:lnTo>
                    <a:pt x="51" y="12"/>
                  </a:lnTo>
                  <a:lnTo>
                    <a:pt x="48" y="16"/>
                  </a:lnTo>
                  <a:lnTo>
                    <a:pt x="48" y="19"/>
                  </a:lnTo>
                  <a:lnTo>
                    <a:pt x="48" y="21"/>
                  </a:lnTo>
                  <a:lnTo>
                    <a:pt x="48" y="23"/>
                  </a:lnTo>
                  <a:lnTo>
                    <a:pt x="48" y="25"/>
                  </a:lnTo>
                  <a:lnTo>
                    <a:pt x="48" y="27"/>
                  </a:lnTo>
                  <a:lnTo>
                    <a:pt x="46" y="29"/>
                  </a:lnTo>
                  <a:lnTo>
                    <a:pt x="38" y="29"/>
                  </a:lnTo>
                  <a:lnTo>
                    <a:pt x="36" y="27"/>
                  </a:lnTo>
                  <a:lnTo>
                    <a:pt x="32" y="23"/>
                  </a:lnTo>
                  <a:lnTo>
                    <a:pt x="27" y="23"/>
                  </a:lnTo>
                  <a:lnTo>
                    <a:pt x="27" y="25"/>
                  </a:lnTo>
                  <a:lnTo>
                    <a:pt x="29" y="27"/>
                  </a:lnTo>
                  <a:lnTo>
                    <a:pt x="29" y="27"/>
                  </a:lnTo>
                  <a:lnTo>
                    <a:pt x="23" y="25"/>
                  </a:lnTo>
                  <a:lnTo>
                    <a:pt x="17" y="21"/>
                  </a:lnTo>
                  <a:lnTo>
                    <a:pt x="13" y="21"/>
                  </a:lnTo>
                  <a:lnTo>
                    <a:pt x="8" y="21"/>
                  </a:lnTo>
                  <a:lnTo>
                    <a:pt x="6" y="16"/>
                  </a:lnTo>
                  <a:lnTo>
                    <a:pt x="2" y="16"/>
                  </a:lnTo>
                  <a:lnTo>
                    <a:pt x="0" y="16"/>
                  </a:lnTo>
                  <a:lnTo>
                    <a:pt x="2" y="14"/>
                  </a:lnTo>
                  <a:lnTo>
                    <a:pt x="2" y="12"/>
                  </a:lnTo>
                  <a:lnTo>
                    <a:pt x="6" y="8"/>
                  </a:lnTo>
                  <a:lnTo>
                    <a:pt x="11" y="8"/>
                  </a:lnTo>
                  <a:lnTo>
                    <a:pt x="15" y="6"/>
                  </a:lnTo>
                  <a:lnTo>
                    <a:pt x="15" y="4"/>
                  </a:lnTo>
                  <a:lnTo>
                    <a:pt x="19"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96" name="Freeform 184">
              <a:extLst>
                <a:ext uri="{FF2B5EF4-FFF2-40B4-BE49-F238E27FC236}">
                  <a16:creationId xmlns:a16="http://schemas.microsoft.com/office/drawing/2014/main" id="{90A0DD65-F78C-4C09-91C5-4BF80A55C4EE}"/>
                </a:ext>
              </a:extLst>
            </p:cNvPr>
            <p:cNvSpPr>
              <a:spLocks/>
            </p:cNvSpPr>
            <p:nvPr/>
          </p:nvSpPr>
          <p:spPr bwMode="auto">
            <a:xfrm>
              <a:off x="2871632" y="3165581"/>
              <a:ext cx="18541" cy="40125"/>
            </a:xfrm>
            <a:custGeom>
              <a:avLst/>
              <a:gdLst>
                <a:gd name="T0" fmla="*/ 0 w 23"/>
                <a:gd name="T1" fmla="*/ 15 h 53"/>
                <a:gd name="T2" fmla="*/ 0 w 23"/>
                <a:gd name="T3" fmla="*/ 15 h 53"/>
                <a:gd name="T4" fmla="*/ 0 w 23"/>
                <a:gd name="T5" fmla="*/ 11 h 53"/>
                <a:gd name="T6" fmla="*/ 2 w 23"/>
                <a:gd name="T7" fmla="*/ 9 h 53"/>
                <a:gd name="T8" fmla="*/ 4 w 23"/>
                <a:gd name="T9" fmla="*/ 11 h 53"/>
                <a:gd name="T10" fmla="*/ 6 w 23"/>
                <a:gd name="T11" fmla="*/ 11 h 53"/>
                <a:gd name="T12" fmla="*/ 6 w 23"/>
                <a:gd name="T13" fmla="*/ 13 h 53"/>
                <a:gd name="T14" fmla="*/ 6 w 23"/>
                <a:gd name="T15" fmla="*/ 11 h 53"/>
                <a:gd name="T16" fmla="*/ 9 w 23"/>
                <a:gd name="T17" fmla="*/ 11 h 53"/>
                <a:gd name="T18" fmla="*/ 9 w 23"/>
                <a:gd name="T19" fmla="*/ 9 h 53"/>
                <a:gd name="T20" fmla="*/ 11 w 23"/>
                <a:gd name="T21" fmla="*/ 7 h 53"/>
                <a:gd name="T22" fmla="*/ 13 w 23"/>
                <a:gd name="T23" fmla="*/ 3 h 53"/>
                <a:gd name="T24" fmla="*/ 13 w 23"/>
                <a:gd name="T25" fmla="*/ 3 h 53"/>
                <a:gd name="T26" fmla="*/ 15 w 23"/>
                <a:gd name="T27" fmla="*/ 0 h 53"/>
                <a:gd name="T28" fmla="*/ 17 w 23"/>
                <a:gd name="T29" fmla="*/ 0 h 53"/>
                <a:gd name="T30" fmla="*/ 17 w 23"/>
                <a:gd name="T31" fmla="*/ 3 h 53"/>
                <a:gd name="T32" fmla="*/ 19 w 23"/>
                <a:gd name="T33" fmla="*/ 0 h 53"/>
                <a:gd name="T34" fmla="*/ 23 w 23"/>
                <a:gd name="T35" fmla="*/ 0 h 53"/>
                <a:gd name="T36" fmla="*/ 23 w 23"/>
                <a:gd name="T37" fmla="*/ 3 h 53"/>
                <a:gd name="T38" fmla="*/ 21 w 23"/>
                <a:gd name="T39" fmla="*/ 5 h 53"/>
                <a:gd name="T40" fmla="*/ 21 w 23"/>
                <a:gd name="T41" fmla="*/ 15 h 53"/>
                <a:gd name="T42" fmla="*/ 19 w 23"/>
                <a:gd name="T43" fmla="*/ 19 h 53"/>
                <a:gd name="T44" fmla="*/ 19 w 23"/>
                <a:gd name="T45" fmla="*/ 24 h 53"/>
                <a:gd name="T46" fmla="*/ 21 w 23"/>
                <a:gd name="T47" fmla="*/ 26 h 53"/>
                <a:gd name="T48" fmla="*/ 21 w 23"/>
                <a:gd name="T49" fmla="*/ 34 h 53"/>
                <a:gd name="T50" fmla="*/ 19 w 23"/>
                <a:gd name="T51" fmla="*/ 38 h 53"/>
                <a:gd name="T52" fmla="*/ 13 w 23"/>
                <a:gd name="T53" fmla="*/ 47 h 53"/>
                <a:gd name="T54" fmla="*/ 11 w 23"/>
                <a:gd name="T55" fmla="*/ 45 h 53"/>
                <a:gd name="T56" fmla="*/ 6 w 23"/>
                <a:gd name="T57" fmla="*/ 49 h 53"/>
                <a:gd name="T58" fmla="*/ 6 w 23"/>
                <a:gd name="T59" fmla="*/ 51 h 53"/>
                <a:gd name="T60" fmla="*/ 6 w 23"/>
                <a:gd name="T61" fmla="*/ 51 h 53"/>
                <a:gd name="T62" fmla="*/ 4 w 23"/>
                <a:gd name="T63" fmla="*/ 53 h 53"/>
                <a:gd name="T64" fmla="*/ 2 w 23"/>
                <a:gd name="T65" fmla="*/ 51 h 53"/>
                <a:gd name="T66" fmla="*/ 0 w 23"/>
                <a:gd name="T67" fmla="*/ 51 h 53"/>
                <a:gd name="T68" fmla="*/ 0 w 23"/>
                <a:gd name="T69" fmla="*/ 15 h 53"/>
                <a:gd name="T70" fmla="*/ 0 w 23"/>
                <a:gd name="T71" fmla="*/ 1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53">
                  <a:moveTo>
                    <a:pt x="0" y="15"/>
                  </a:moveTo>
                  <a:lnTo>
                    <a:pt x="0" y="15"/>
                  </a:lnTo>
                  <a:lnTo>
                    <a:pt x="0" y="11"/>
                  </a:lnTo>
                  <a:lnTo>
                    <a:pt x="2" y="9"/>
                  </a:lnTo>
                  <a:lnTo>
                    <a:pt x="4" y="11"/>
                  </a:lnTo>
                  <a:lnTo>
                    <a:pt x="6" y="11"/>
                  </a:lnTo>
                  <a:lnTo>
                    <a:pt x="6" y="13"/>
                  </a:lnTo>
                  <a:lnTo>
                    <a:pt x="6" y="11"/>
                  </a:lnTo>
                  <a:lnTo>
                    <a:pt x="9" y="11"/>
                  </a:lnTo>
                  <a:lnTo>
                    <a:pt x="9" y="9"/>
                  </a:lnTo>
                  <a:lnTo>
                    <a:pt x="11" y="7"/>
                  </a:lnTo>
                  <a:lnTo>
                    <a:pt x="13" y="3"/>
                  </a:lnTo>
                  <a:lnTo>
                    <a:pt x="13" y="3"/>
                  </a:lnTo>
                  <a:lnTo>
                    <a:pt x="15" y="0"/>
                  </a:lnTo>
                  <a:lnTo>
                    <a:pt x="17" y="0"/>
                  </a:lnTo>
                  <a:lnTo>
                    <a:pt x="17" y="3"/>
                  </a:lnTo>
                  <a:lnTo>
                    <a:pt x="19" y="0"/>
                  </a:lnTo>
                  <a:lnTo>
                    <a:pt x="23" y="0"/>
                  </a:lnTo>
                  <a:lnTo>
                    <a:pt x="23" y="3"/>
                  </a:lnTo>
                  <a:lnTo>
                    <a:pt x="21" y="5"/>
                  </a:lnTo>
                  <a:lnTo>
                    <a:pt x="21" y="15"/>
                  </a:lnTo>
                  <a:lnTo>
                    <a:pt x="19" y="19"/>
                  </a:lnTo>
                  <a:lnTo>
                    <a:pt x="19" y="24"/>
                  </a:lnTo>
                  <a:lnTo>
                    <a:pt x="21" y="26"/>
                  </a:lnTo>
                  <a:lnTo>
                    <a:pt x="21" y="34"/>
                  </a:lnTo>
                  <a:lnTo>
                    <a:pt x="19" y="38"/>
                  </a:lnTo>
                  <a:lnTo>
                    <a:pt x="13" y="47"/>
                  </a:lnTo>
                  <a:lnTo>
                    <a:pt x="11" y="45"/>
                  </a:lnTo>
                  <a:lnTo>
                    <a:pt x="6" y="49"/>
                  </a:lnTo>
                  <a:lnTo>
                    <a:pt x="6" y="51"/>
                  </a:lnTo>
                  <a:lnTo>
                    <a:pt x="6" y="51"/>
                  </a:lnTo>
                  <a:lnTo>
                    <a:pt x="4" y="53"/>
                  </a:lnTo>
                  <a:lnTo>
                    <a:pt x="2" y="51"/>
                  </a:lnTo>
                  <a:lnTo>
                    <a:pt x="0" y="51"/>
                  </a:lnTo>
                  <a:lnTo>
                    <a:pt x="0" y="15"/>
                  </a:lnTo>
                  <a:lnTo>
                    <a:pt x="0" y="1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97" name="Freeform 185">
              <a:extLst>
                <a:ext uri="{FF2B5EF4-FFF2-40B4-BE49-F238E27FC236}">
                  <a16:creationId xmlns:a16="http://schemas.microsoft.com/office/drawing/2014/main" id="{8025652F-8FE9-4099-BD1F-263CC7B4B3FD}"/>
                </a:ext>
              </a:extLst>
            </p:cNvPr>
            <p:cNvSpPr>
              <a:spLocks/>
            </p:cNvSpPr>
            <p:nvPr/>
          </p:nvSpPr>
          <p:spPr bwMode="auto">
            <a:xfrm>
              <a:off x="2820846" y="3175423"/>
              <a:ext cx="66102" cy="65109"/>
            </a:xfrm>
            <a:custGeom>
              <a:avLst/>
              <a:gdLst>
                <a:gd name="T0" fmla="*/ 40 w 82"/>
                <a:gd name="T1" fmla="*/ 86 h 86"/>
                <a:gd name="T2" fmla="*/ 42 w 82"/>
                <a:gd name="T3" fmla="*/ 84 h 86"/>
                <a:gd name="T4" fmla="*/ 42 w 82"/>
                <a:gd name="T5" fmla="*/ 82 h 86"/>
                <a:gd name="T6" fmla="*/ 46 w 82"/>
                <a:gd name="T7" fmla="*/ 78 h 86"/>
                <a:gd name="T8" fmla="*/ 51 w 82"/>
                <a:gd name="T9" fmla="*/ 78 h 86"/>
                <a:gd name="T10" fmla="*/ 55 w 82"/>
                <a:gd name="T11" fmla="*/ 76 h 86"/>
                <a:gd name="T12" fmla="*/ 55 w 82"/>
                <a:gd name="T13" fmla="*/ 74 h 86"/>
                <a:gd name="T14" fmla="*/ 59 w 82"/>
                <a:gd name="T15" fmla="*/ 70 h 86"/>
                <a:gd name="T16" fmla="*/ 61 w 82"/>
                <a:gd name="T17" fmla="*/ 65 h 86"/>
                <a:gd name="T18" fmla="*/ 61 w 82"/>
                <a:gd name="T19" fmla="*/ 61 h 86"/>
                <a:gd name="T20" fmla="*/ 63 w 82"/>
                <a:gd name="T21" fmla="*/ 59 h 86"/>
                <a:gd name="T22" fmla="*/ 69 w 82"/>
                <a:gd name="T23" fmla="*/ 53 h 86"/>
                <a:gd name="T24" fmla="*/ 72 w 82"/>
                <a:gd name="T25" fmla="*/ 53 h 86"/>
                <a:gd name="T26" fmla="*/ 78 w 82"/>
                <a:gd name="T27" fmla="*/ 51 h 86"/>
                <a:gd name="T28" fmla="*/ 78 w 82"/>
                <a:gd name="T29" fmla="*/ 46 h 86"/>
                <a:gd name="T30" fmla="*/ 82 w 82"/>
                <a:gd name="T31" fmla="*/ 44 h 86"/>
                <a:gd name="T32" fmla="*/ 82 w 82"/>
                <a:gd name="T33" fmla="*/ 42 h 86"/>
                <a:gd name="T34" fmla="*/ 80 w 82"/>
                <a:gd name="T35" fmla="*/ 42 h 86"/>
                <a:gd name="T36" fmla="*/ 78 w 82"/>
                <a:gd name="T37" fmla="*/ 40 h 86"/>
                <a:gd name="T38" fmla="*/ 76 w 82"/>
                <a:gd name="T39" fmla="*/ 44 h 86"/>
                <a:gd name="T40" fmla="*/ 74 w 82"/>
                <a:gd name="T41" fmla="*/ 40 h 86"/>
                <a:gd name="T42" fmla="*/ 69 w 82"/>
                <a:gd name="T43" fmla="*/ 40 h 86"/>
                <a:gd name="T44" fmla="*/ 69 w 82"/>
                <a:gd name="T45" fmla="*/ 38 h 86"/>
                <a:gd name="T46" fmla="*/ 67 w 82"/>
                <a:gd name="T47" fmla="*/ 40 h 86"/>
                <a:gd name="T48" fmla="*/ 65 w 82"/>
                <a:gd name="T49" fmla="*/ 38 h 86"/>
                <a:gd name="T50" fmla="*/ 63 w 82"/>
                <a:gd name="T51" fmla="*/ 38 h 86"/>
                <a:gd name="T52" fmla="*/ 63 w 82"/>
                <a:gd name="T53" fmla="*/ 2 h 86"/>
                <a:gd name="T54" fmla="*/ 63 w 82"/>
                <a:gd name="T55" fmla="*/ 2 h 86"/>
                <a:gd name="T56" fmla="*/ 27 w 82"/>
                <a:gd name="T57" fmla="*/ 0 h 86"/>
                <a:gd name="T58" fmla="*/ 27 w 82"/>
                <a:gd name="T59" fmla="*/ 11 h 86"/>
                <a:gd name="T60" fmla="*/ 19 w 82"/>
                <a:gd name="T61" fmla="*/ 13 h 86"/>
                <a:gd name="T62" fmla="*/ 23 w 82"/>
                <a:gd name="T63" fmla="*/ 15 h 86"/>
                <a:gd name="T64" fmla="*/ 23 w 82"/>
                <a:gd name="T65" fmla="*/ 17 h 86"/>
                <a:gd name="T66" fmla="*/ 27 w 82"/>
                <a:gd name="T67" fmla="*/ 21 h 86"/>
                <a:gd name="T68" fmla="*/ 29 w 82"/>
                <a:gd name="T69" fmla="*/ 23 h 86"/>
                <a:gd name="T70" fmla="*/ 32 w 82"/>
                <a:gd name="T71" fmla="*/ 23 h 86"/>
                <a:gd name="T72" fmla="*/ 34 w 82"/>
                <a:gd name="T73" fmla="*/ 25 h 86"/>
                <a:gd name="T74" fmla="*/ 34 w 82"/>
                <a:gd name="T75" fmla="*/ 27 h 86"/>
                <a:gd name="T76" fmla="*/ 36 w 82"/>
                <a:gd name="T77" fmla="*/ 30 h 86"/>
                <a:gd name="T78" fmla="*/ 38 w 82"/>
                <a:gd name="T79" fmla="*/ 30 h 86"/>
                <a:gd name="T80" fmla="*/ 40 w 82"/>
                <a:gd name="T81" fmla="*/ 32 h 86"/>
                <a:gd name="T82" fmla="*/ 40 w 82"/>
                <a:gd name="T83" fmla="*/ 34 h 86"/>
                <a:gd name="T84" fmla="*/ 38 w 82"/>
                <a:gd name="T85" fmla="*/ 36 h 86"/>
                <a:gd name="T86" fmla="*/ 13 w 82"/>
                <a:gd name="T87" fmla="*/ 36 h 86"/>
                <a:gd name="T88" fmla="*/ 2 w 82"/>
                <a:gd name="T89" fmla="*/ 55 h 86"/>
                <a:gd name="T90" fmla="*/ 2 w 82"/>
                <a:gd name="T91" fmla="*/ 57 h 86"/>
                <a:gd name="T92" fmla="*/ 2 w 82"/>
                <a:gd name="T93" fmla="*/ 59 h 86"/>
                <a:gd name="T94" fmla="*/ 2 w 82"/>
                <a:gd name="T95" fmla="*/ 61 h 86"/>
                <a:gd name="T96" fmla="*/ 2 w 82"/>
                <a:gd name="T97" fmla="*/ 63 h 86"/>
                <a:gd name="T98" fmla="*/ 2 w 82"/>
                <a:gd name="T99" fmla="*/ 63 h 86"/>
                <a:gd name="T100" fmla="*/ 2 w 82"/>
                <a:gd name="T101" fmla="*/ 65 h 86"/>
                <a:gd name="T102" fmla="*/ 2 w 82"/>
                <a:gd name="T103" fmla="*/ 65 h 86"/>
                <a:gd name="T104" fmla="*/ 0 w 82"/>
                <a:gd name="T105" fmla="*/ 67 h 86"/>
                <a:gd name="T106" fmla="*/ 0 w 82"/>
                <a:gd name="T107" fmla="*/ 70 h 86"/>
                <a:gd name="T108" fmla="*/ 2 w 82"/>
                <a:gd name="T109" fmla="*/ 74 h 86"/>
                <a:gd name="T110" fmla="*/ 6 w 82"/>
                <a:gd name="T111" fmla="*/ 76 h 86"/>
                <a:gd name="T112" fmla="*/ 8 w 82"/>
                <a:gd name="T113" fmla="*/ 78 h 86"/>
                <a:gd name="T114" fmla="*/ 10 w 82"/>
                <a:gd name="T115" fmla="*/ 80 h 86"/>
                <a:gd name="T116" fmla="*/ 21 w 82"/>
                <a:gd name="T117" fmla="*/ 84 h 86"/>
                <a:gd name="T118" fmla="*/ 27 w 82"/>
                <a:gd name="T119" fmla="*/ 84 h 86"/>
                <a:gd name="T120" fmla="*/ 32 w 82"/>
                <a:gd name="T121" fmla="*/ 84 h 86"/>
                <a:gd name="T122" fmla="*/ 40 w 82"/>
                <a:gd name="T123"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 h="86">
                  <a:moveTo>
                    <a:pt x="40" y="86"/>
                  </a:moveTo>
                  <a:lnTo>
                    <a:pt x="42" y="84"/>
                  </a:lnTo>
                  <a:lnTo>
                    <a:pt x="42" y="82"/>
                  </a:lnTo>
                  <a:lnTo>
                    <a:pt x="46" y="78"/>
                  </a:lnTo>
                  <a:lnTo>
                    <a:pt x="51" y="78"/>
                  </a:lnTo>
                  <a:lnTo>
                    <a:pt x="55" y="76"/>
                  </a:lnTo>
                  <a:lnTo>
                    <a:pt x="55" y="74"/>
                  </a:lnTo>
                  <a:lnTo>
                    <a:pt x="59" y="70"/>
                  </a:lnTo>
                  <a:lnTo>
                    <a:pt x="61" y="65"/>
                  </a:lnTo>
                  <a:lnTo>
                    <a:pt x="61" y="61"/>
                  </a:lnTo>
                  <a:lnTo>
                    <a:pt x="63" y="59"/>
                  </a:lnTo>
                  <a:lnTo>
                    <a:pt x="69" y="53"/>
                  </a:lnTo>
                  <a:lnTo>
                    <a:pt x="72" y="53"/>
                  </a:lnTo>
                  <a:lnTo>
                    <a:pt x="78" y="51"/>
                  </a:lnTo>
                  <a:lnTo>
                    <a:pt x="78" y="46"/>
                  </a:lnTo>
                  <a:lnTo>
                    <a:pt x="82" y="44"/>
                  </a:lnTo>
                  <a:lnTo>
                    <a:pt x="82" y="42"/>
                  </a:lnTo>
                  <a:lnTo>
                    <a:pt x="80" y="42"/>
                  </a:lnTo>
                  <a:lnTo>
                    <a:pt x="78" y="40"/>
                  </a:lnTo>
                  <a:lnTo>
                    <a:pt x="76" y="44"/>
                  </a:lnTo>
                  <a:lnTo>
                    <a:pt x="74" y="40"/>
                  </a:lnTo>
                  <a:lnTo>
                    <a:pt x="69" y="40"/>
                  </a:lnTo>
                  <a:lnTo>
                    <a:pt x="69" y="38"/>
                  </a:lnTo>
                  <a:lnTo>
                    <a:pt x="67" y="40"/>
                  </a:lnTo>
                  <a:lnTo>
                    <a:pt x="65" y="38"/>
                  </a:lnTo>
                  <a:lnTo>
                    <a:pt x="63" y="38"/>
                  </a:lnTo>
                  <a:lnTo>
                    <a:pt x="63" y="2"/>
                  </a:lnTo>
                  <a:lnTo>
                    <a:pt x="63" y="2"/>
                  </a:lnTo>
                  <a:lnTo>
                    <a:pt x="27" y="0"/>
                  </a:lnTo>
                  <a:lnTo>
                    <a:pt x="27" y="11"/>
                  </a:lnTo>
                  <a:lnTo>
                    <a:pt x="19" y="13"/>
                  </a:lnTo>
                  <a:lnTo>
                    <a:pt x="23" y="15"/>
                  </a:lnTo>
                  <a:lnTo>
                    <a:pt x="23" y="17"/>
                  </a:lnTo>
                  <a:lnTo>
                    <a:pt x="27" y="21"/>
                  </a:lnTo>
                  <a:lnTo>
                    <a:pt x="29" y="23"/>
                  </a:lnTo>
                  <a:lnTo>
                    <a:pt x="32" y="23"/>
                  </a:lnTo>
                  <a:lnTo>
                    <a:pt x="34" y="25"/>
                  </a:lnTo>
                  <a:lnTo>
                    <a:pt x="34" y="27"/>
                  </a:lnTo>
                  <a:lnTo>
                    <a:pt x="36" y="30"/>
                  </a:lnTo>
                  <a:lnTo>
                    <a:pt x="38" y="30"/>
                  </a:lnTo>
                  <a:lnTo>
                    <a:pt x="40" y="32"/>
                  </a:lnTo>
                  <a:lnTo>
                    <a:pt x="40" y="34"/>
                  </a:lnTo>
                  <a:lnTo>
                    <a:pt x="38" y="36"/>
                  </a:lnTo>
                  <a:lnTo>
                    <a:pt x="13" y="36"/>
                  </a:lnTo>
                  <a:lnTo>
                    <a:pt x="2" y="55"/>
                  </a:lnTo>
                  <a:lnTo>
                    <a:pt x="2" y="57"/>
                  </a:lnTo>
                  <a:lnTo>
                    <a:pt x="2" y="59"/>
                  </a:lnTo>
                  <a:lnTo>
                    <a:pt x="2" y="61"/>
                  </a:lnTo>
                  <a:lnTo>
                    <a:pt x="2" y="63"/>
                  </a:lnTo>
                  <a:lnTo>
                    <a:pt x="2" y="63"/>
                  </a:lnTo>
                  <a:lnTo>
                    <a:pt x="2" y="65"/>
                  </a:lnTo>
                  <a:lnTo>
                    <a:pt x="2" y="65"/>
                  </a:lnTo>
                  <a:lnTo>
                    <a:pt x="0" y="67"/>
                  </a:lnTo>
                  <a:lnTo>
                    <a:pt x="0" y="70"/>
                  </a:lnTo>
                  <a:lnTo>
                    <a:pt x="2" y="74"/>
                  </a:lnTo>
                  <a:lnTo>
                    <a:pt x="6" y="76"/>
                  </a:lnTo>
                  <a:lnTo>
                    <a:pt x="8" y="78"/>
                  </a:lnTo>
                  <a:lnTo>
                    <a:pt x="10" y="80"/>
                  </a:lnTo>
                  <a:lnTo>
                    <a:pt x="21" y="84"/>
                  </a:lnTo>
                  <a:lnTo>
                    <a:pt x="27" y="84"/>
                  </a:lnTo>
                  <a:lnTo>
                    <a:pt x="32" y="84"/>
                  </a:lnTo>
                  <a:lnTo>
                    <a:pt x="40" y="8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98" name="Freeform 186">
              <a:extLst>
                <a:ext uri="{FF2B5EF4-FFF2-40B4-BE49-F238E27FC236}">
                  <a16:creationId xmlns:a16="http://schemas.microsoft.com/office/drawing/2014/main" id="{CDAF862E-46CF-4082-9BC1-88CD51DE9DB3}"/>
                </a:ext>
              </a:extLst>
            </p:cNvPr>
            <p:cNvSpPr>
              <a:spLocks noEditPoints="1"/>
            </p:cNvSpPr>
            <p:nvPr/>
          </p:nvSpPr>
          <p:spPr bwMode="auto">
            <a:xfrm>
              <a:off x="2458900" y="2907418"/>
              <a:ext cx="458680" cy="321001"/>
            </a:xfrm>
            <a:custGeom>
              <a:avLst/>
              <a:gdLst>
                <a:gd name="T0" fmla="*/ 213 w 569"/>
                <a:gd name="T1" fmla="*/ 40 h 424"/>
                <a:gd name="T2" fmla="*/ 230 w 569"/>
                <a:gd name="T3" fmla="*/ 59 h 424"/>
                <a:gd name="T4" fmla="*/ 238 w 569"/>
                <a:gd name="T5" fmla="*/ 82 h 424"/>
                <a:gd name="T6" fmla="*/ 253 w 569"/>
                <a:gd name="T7" fmla="*/ 95 h 424"/>
                <a:gd name="T8" fmla="*/ 272 w 569"/>
                <a:gd name="T9" fmla="*/ 93 h 424"/>
                <a:gd name="T10" fmla="*/ 295 w 569"/>
                <a:gd name="T11" fmla="*/ 80 h 424"/>
                <a:gd name="T12" fmla="*/ 314 w 569"/>
                <a:gd name="T13" fmla="*/ 107 h 424"/>
                <a:gd name="T14" fmla="*/ 331 w 569"/>
                <a:gd name="T15" fmla="*/ 141 h 424"/>
                <a:gd name="T16" fmla="*/ 356 w 569"/>
                <a:gd name="T17" fmla="*/ 171 h 424"/>
                <a:gd name="T18" fmla="*/ 369 w 569"/>
                <a:gd name="T19" fmla="*/ 179 h 424"/>
                <a:gd name="T20" fmla="*/ 358 w 569"/>
                <a:gd name="T21" fmla="*/ 198 h 424"/>
                <a:gd name="T22" fmla="*/ 352 w 569"/>
                <a:gd name="T23" fmla="*/ 251 h 424"/>
                <a:gd name="T24" fmla="*/ 356 w 569"/>
                <a:gd name="T25" fmla="*/ 282 h 424"/>
                <a:gd name="T26" fmla="*/ 390 w 569"/>
                <a:gd name="T27" fmla="*/ 333 h 424"/>
                <a:gd name="T28" fmla="*/ 432 w 569"/>
                <a:gd name="T29" fmla="*/ 339 h 424"/>
                <a:gd name="T30" fmla="*/ 466 w 569"/>
                <a:gd name="T31" fmla="*/ 346 h 424"/>
                <a:gd name="T32" fmla="*/ 487 w 569"/>
                <a:gd name="T33" fmla="*/ 314 h 424"/>
                <a:gd name="T34" fmla="*/ 537 w 569"/>
                <a:gd name="T35" fmla="*/ 276 h 424"/>
                <a:gd name="T36" fmla="*/ 563 w 569"/>
                <a:gd name="T37" fmla="*/ 293 h 424"/>
                <a:gd name="T38" fmla="*/ 548 w 569"/>
                <a:gd name="T39" fmla="*/ 327 h 424"/>
                <a:gd name="T40" fmla="*/ 540 w 569"/>
                <a:gd name="T41" fmla="*/ 333 h 424"/>
                <a:gd name="T42" fmla="*/ 518 w 569"/>
                <a:gd name="T43" fmla="*/ 352 h 424"/>
                <a:gd name="T44" fmla="*/ 472 w 569"/>
                <a:gd name="T45" fmla="*/ 371 h 424"/>
                <a:gd name="T46" fmla="*/ 462 w 569"/>
                <a:gd name="T47" fmla="*/ 390 h 424"/>
                <a:gd name="T48" fmla="*/ 445 w 569"/>
                <a:gd name="T49" fmla="*/ 419 h 424"/>
                <a:gd name="T50" fmla="*/ 407 w 569"/>
                <a:gd name="T51" fmla="*/ 388 h 424"/>
                <a:gd name="T52" fmla="*/ 405 w 569"/>
                <a:gd name="T53" fmla="*/ 388 h 424"/>
                <a:gd name="T54" fmla="*/ 398 w 569"/>
                <a:gd name="T55" fmla="*/ 390 h 424"/>
                <a:gd name="T56" fmla="*/ 333 w 569"/>
                <a:gd name="T57" fmla="*/ 388 h 424"/>
                <a:gd name="T58" fmla="*/ 287 w 569"/>
                <a:gd name="T59" fmla="*/ 371 h 424"/>
                <a:gd name="T60" fmla="*/ 238 w 569"/>
                <a:gd name="T61" fmla="*/ 346 h 424"/>
                <a:gd name="T62" fmla="*/ 207 w 569"/>
                <a:gd name="T63" fmla="*/ 325 h 424"/>
                <a:gd name="T64" fmla="*/ 196 w 569"/>
                <a:gd name="T65" fmla="*/ 295 h 424"/>
                <a:gd name="T66" fmla="*/ 194 w 569"/>
                <a:gd name="T67" fmla="*/ 253 h 424"/>
                <a:gd name="T68" fmla="*/ 152 w 569"/>
                <a:gd name="T69" fmla="*/ 200 h 424"/>
                <a:gd name="T70" fmla="*/ 131 w 569"/>
                <a:gd name="T71" fmla="*/ 177 h 424"/>
                <a:gd name="T72" fmla="*/ 133 w 569"/>
                <a:gd name="T73" fmla="*/ 156 h 424"/>
                <a:gd name="T74" fmla="*/ 112 w 569"/>
                <a:gd name="T75" fmla="*/ 126 h 424"/>
                <a:gd name="T76" fmla="*/ 91 w 569"/>
                <a:gd name="T77" fmla="*/ 105 h 424"/>
                <a:gd name="T78" fmla="*/ 76 w 569"/>
                <a:gd name="T79" fmla="*/ 72 h 424"/>
                <a:gd name="T80" fmla="*/ 65 w 569"/>
                <a:gd name="T81" fmla="*/ 36 h 424"/>
                <a:gd name="T82" fmla="*/ 40 w 569"/>
                <a:gd name="T83" fmla="*/ 40 h 424"/>
                <a:gd name="T84" fmla="*/ 55 w 569"/>
                <a:gd name="T85" fmla="*/ 93 h 424"/>
                <a:gd name="T86" fmla="*/ 76 w 569"/>
                <a:gd name="T87" fmla="*/ 124 h 424"/>
                <a:gd name="T88" fmla="*/ 89 w 569"/>
                <a:gd name="T89" fmla="*/ 145 h 424"/>
                <a:gd name="T90" fmla="*/ 97 w 569"/>
                <a:gd name="T91" fmla="*/ 183 h 424"/>
                <a:gd name="T92" fmla="*/ 107 w 569"/>
                <a:gd name="T93" fmla="*/ 207 h 424"/>
                <a:gd name="T94" fmla="*/ 114 w 569"/>
                <a:gd name="T95" fmla="*/ 238 h 424"/>
                <a:gd name="T96" fmla="*/ 84 w 569"/>
                <a:gd name="T97" fmla="*/ 202 h 424"/>
                <a:gd name="T98" fmla="*/ 70 w 569"/>
                <a:gd name="T99" fmla="*/ 158 h 424"/>
                <a:gd name="T100" fmla="*/ 48 w 569"/>
                <a:gd name="T101" fmla="*/ 143 h 424"/>
                <a:gd name="T102" fmla="*/ 32 w 569"/>
                <a:gd name="T103" fmla="*/ 120 h 424"/>
                <a:gd name="T104" fmla="*/ 44 w 569"/>
                <a:gd name="T105" fmla="*/ 112 h 424"/>
                <a:gd name="T106" fmla="*/ 19 w 569"/>
                <a:gd name="T107" fmla="*/ 74 h 424"/>
                <a:gd name="T108" fmla="*/ 13 w 569"/>
                <a:gd name="T109" fmla="*/ 38 h 424"/>
                <a:gd name="T110" fmla="*/ 105 w 569"/>
                <a:gd name="T111" fmla="*/ 192 h 424"/>
                <a:gd name="T112" fmla="*/ 105 w 569"/>
                <a:gd name="T113" fmla="*/ 202 h 424"/>
                <a:gd name="T114" fmla="*/ 360 w 569"/>
                <a:gd name="T115" fmla="*/ 198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9" h="424">
                  <a:moveTo>
                    <a:pt x="0" y="2"/>
                  </a:moveTo>
                  <a:lnTo>
                    <a:pt x="46" y="0"/>
                  </a:lnTo>
                  <a:lnTo>
                    <a:pt x="48" y="2"/>
                  </a:lnTo>
                  <a:lnTo>
                    <a:pt x="48" y="4"/>
                  </a:lnTo>
                  <a:lnTo>
                    <a:pt x="116" y="36"/>
                  </a:lnTo>
                  <a:lnTo>
                    <a:pt x="173" y="36"/>
                  </a:lnTo>
                  <a:lnTo>
                    <a:pt x="173" y="29"/>
                  </a:lnTo>
                  <a:lnTo>
                    <a:pt x="204" y="32"/>
                  </a:lnTo>
                  <a:lnTo>
                    <a:pt x="209" y="34"/>
                  </a:lnTo>
                  <a:lnTo>
                    <a:pt x="211" y="38"/>
                  </a:lnTo>
                  <a:lnTo>
                    <a:pt x="213" y="40"/>
                  </a:lnTo>
                  <a:lnTo>
                    <a:pt x="213" y="42"/>
                  </a:lnTo>
                  <a:lnTo>
                    <a:pt x="215" y="42"/>
                  </a:lnTo>
                  <a:lnTo>
                    <a:pt x="217" y="44"/>
                  </a:lnTo>
                  <a:lnTo>
                    <a:pt x="217" y="46"/>
                  </a:lnTo>
                  <a:lnTo>
                    <a:pt x="219" y="46"/>
                  </a:lnTo>
                  <a:lnTo>
                    <a:pt x="223" y="51"/>
                  </a:lnTo>
                  <a:lnTo>
                    <a:pt x="223" y="51"/>
                  </a:lnTo>
                  <a:lnTo>
                    <a:pt x="221" y="53"/>
                  </a:lnTo>
                  <a:lnTo>
                    <a:pt x="223" y="53"/>
                  </a:lnTo>
                  <a:lnTo>
                    <a:pt x="228" y="55"/>
                  </a:lnTo>
                  <a:lnTo>
                    <a:pt x="230" y="59"/>
                  </a:lnTo>
                  <a:lnTo>
                    <a:pt x="230" y="63"/>
                  </a:lnTo>
                  <a:lnTo>
                    <a:pt x="230" y="65"/>
                  </a:lnTo>
                  <a:lnTo>
                    <a:pt x="232" y="65"/>
                  </a:lnTo>
                  <a:lnTo>
                    <a:pt x="232" y="65"/>
                  </a:lnTo>
                  <a:lnTo>
                    <a:pt x="234" y="67"/>
                  </a:lnTo>
                  <a:lnTo>
                    <a:pt x="236" y="72"/>
                  </a:lnTo>
                  <a:lnTo>
                    <a:pt x="234" y="72"/>
                  </a:lnTo>
                  <a:lnTo>
                    <a:pt x="232" y="74"/>
                  </a:lnTo>
                  <a:lnTo>
                    <a:pt x="232" y="74"/>
                  </a:lnTo>
                  <a:lnTo>
                    <a:pt x="236" y="78"/>
                  </a:lnTo>
                  <a:lnTo>
                    <a:pt x="238" y="82"/>
                  </a:lnTo>
                  <a:lnTo>
                    <a:pt x="238" y="84"/>
                  </a:lnTo>
                  <a:lnTo>
                    <a:pt x="238" y="86"/>
                  </a:lnTo>
                  <a:lnTo>
                    <a:pt x="240" y="86"/>
                  </a:lnTo>
                  <a:lnTo>
                    <a:pt x="242" y="86"/>
                  </a:lnTo>
                  <a:lnTo>
                    <a:pt x="242" y="86"/>
                  </a:lnTo>
                  <a:lnTo>
                    <a:pt x="244" y="88"/>
                  </a:lnTo>
                  <a:lnTo>
                    <a:pt x="244" y="88"/>
                  </a:lnTo>
                  <a:lnTo>
                    <a:pt x="244" y="91"/>
                  </a:lnTo>
                  <a:lnTo>
                    <a:pt x="247" y="93"/>
                  </a:lnTo>
                  <a:lnTo>
                    <a:pt x="249" y="93"/>
                  </a:lnTo>
                  <a:lnTo>
                    <a:pt x="253" y="95"/>
                  </a:lnTo>
                  <a:lnTo>
                    <a:pt x="253" y="95"/>
                  </a:lnTo>
                  <a:lnTo>
                    <a:pt x="257" y="97"/>
                  </a:lnTo>
                  <a:lnTo>
                    <a:pt x="261" y="99"/>
                  </a:lnTo>
                  <a:lnTo>
                    <a:pt x="261" y="99"/>
                  </a:lnTo>
                  <a:lnTo>
                    <a:pt x="263" y="99"/>
                  </a:lnTo>
                  <a:lnTo>
                    <a:pt x="266" y="99"/>
                  </a:lnTo>
                  <a:lnTo>
                    <a:pt x="266" y="99"/>
                  </a:lnTo>
                  <a:lnTo>
                    <a:pt x="270" y="95"/>
                  </a:lnTo>
                  <a:lnTo>
                    <a:pt x="272" y="95"/>
                  </a:lnTo>
                  <a:lnTo>
                    <a:pt x="272" y="93"/>
                  </a:lnTo>
                  <a:lnTo>
                    <a:pt x="272" y="93"/>
                  </a:lnTo>
                  <a:lnTo>
                    <a:pt x="272" y="91"/>
                  </a:lnTo>
                  <a:lnTo>
                    <a:pt x="276" y="84"/>
                  </a:lnTo>
                  <a:lnTo>
                    <a:pt x="278" y="82"/>
                  </a:lnTo>
                  <a:lnTo>
                    <a:pt x="280" y="82"/>
                  </a:lnTo>
                  <a:lnTo>
                    <a:pt x="282" y="82"/>
                  </a:lnTo>
                  <a:lnTo>
                    <a:pt x="282" y="82"/>
                  </a:lnTo>
                  <a:lnTo>
                    <a:pt x="285" y="82"/>
                  </a:lnTo>
                  <a:lnTo>
                    <a:pt x="285" y="80"/>
                  </a:lnTo>
                  <a:lnTo>
                    <a:pt x="289" y="80"/>
                  </a:lnTo>
                  <a:lnTo>
                    <a:pt x="291" y="80"/>
                  </a:lnTo>
                  <a:lnTo>
                    <a:pt x="295" y="80"/>
                  </a:lnTo>
                  <a:lnTo>
                    <a:pt x="297" y="82"/>
                  </a:lnTo>
                  <a:lnTo>
                    <a:pt x="297" y="82"/>
                  </a:lnTo>
                  <a:lnTo>
                    <a:pt x="299" y="82"/>
                  </a:lnTo>
                  <a:lnTo>
                    <a:pt x="304" y="84"/>
                  </a:lnTo>
                  <a:lnTo>
                    <a:pt x="306" y="86"/>
                  </a:lnTo>
                  <a:lnTo>
                    <a:pt x="308" y="91"/>
                  </a:lnTo>
                  <a:lnTo>
                    <a:pt x="312" y="95"/>
                  </a:lnTo>
                  <a:lnTo>
                    <a:pt x="314" y="99"/>
                  </a:lnTo>
                  <a:lnTo>
                    <a:pt x="314" y="101"/>
                  </a:lnTo>
                  <a:lnTo>
                    <a:pt x="314" y="103"/>
                  </a:lnTo>
                  <a:lnTo>
                    <a:pt x="314" y="107"/>
                  </a:lnTo>
                  <a:lnTo>
                    <a:pt x="316" y="110"/>
                  </a:lnTo>
                  <a:lnTo>
                    <a:pt x="318" y="112"/>
                  </a:lnTo>
                  <a:lnTo>
                    <a:pt x="320" y="118"/>
                  </a:lnTo>
                  <a:lnTo>
                    <a:pt x="322" y="120"/>
                  </a:lnTo>
                  <a:lnTo>
                    <a:pt x="322" y="122"/>
                  </a:lnTo>
                  <a:lnTo>
                    <a:pt x="327" y="124"/>
                  </a:lnTo>
                  <a:lnTo>
                    <a:pt x="327" y="129"/>
                  </a:lnTo>
                  <a:lnTo>
                    <a:pt x="329" y="131"/>
                  </a:lnTo>
                  <a:lnTo>
                    <a:pt x="333" y="135"/>
                  </a:lnTo>
                  <a:lnTo>
                    <a:pt x="333" y="139"/>
                  </a:lnTo>
                  <a:lnTo>
                    <a:pt x="331" y="141"/>
                  </a:lnTo>
                  <a:lnTo>
                    <a:pt x="331" y="143"/>
                  </a:lnTo>
                  <a:lnTo>
                    <a:pt x="333" y="145"/>
                  </a:lnTo>
                  <a:lnTo>
                    <a:pt x="335" y="156"/>
                  </a:lnTo>
                  <a:lnTo>
                    <a:pt x="335" y="160"/>
                  </a:lnTo>
                  <a:lnTo>
                    <a:pt x="337" y="162"/>
                  </a:lnTo>
                  <a:lnTo>
                    <a:pt x="337" y="164"/>
                  </a:lnTo>
                  <a:lnTo>
                    <a:pt x="341" y="164"/>
                  </a:lnTo>
                  <a:lnTo>
                    <a:pt x="344" y="164"/>
                  </a:lnTo>
                  <a:lnTo>
                    <a:pt x="346" y="166"/>
                  </a:lnTo>
                  <a:lnTo>
                    <a:pt x="348" y="169"/>
                  </a:lnTo>
                  <a:lnTo>
                    <a:pt x="356" y="171"/>
                  </a:lnTo>
                  <a:lnTo>
                    <a:pt x="358" y="173"/>
                  </a:lnTo>
                  <a:lnTo>
                    <a:pt x="363" y="173"/>
                  </a:lnTo>
                  <a:lnTo>
                    <a:pt x="365" y="177"/>
                  </a:lnTo>
                  <a:lnTo>
                    <a:pt x="365" y="177"/>
                  </a:lnTo>
                  <a:lnTo>
                    <a:pt x="365" y="179"/>
                  </a:lnTo>
                  <a:lnTo>
                    <a:pt x="369" y="177"/>
                  </a:lnTo>
                  <a:lnTo>
                    <a:pt x="369" y="173"/>
                  </a:lnTo>
                  <a:lnTo>
                    <a:pt x="371" y="171"/>
                  </a:lnTo>
                  <a:lnTo>
                    <a:pt x="371" y="171"/>
                  </a:lnTo>
                  <a:lnTo>
                    <a:pt x="371" y="177"/>
                  </a:lnTo>
                  <a:lnTo>
                    <a:pt x="369" y="179"/>
                  </a:lnTo>
                  <a:lnTo>
                    <a:pt x="369" y="183"/>
                  </a:lnTo>
                  <a:lnTo>
                    <a:pt x="365" y="188"/>
                  </a:lnTo>
                  <a:lnTo>
                    <a:pt x="365" y="192"/>
                  </a:lnTo>
                  <a:lnTo>
                    <a:pt x="363" y="192"/>
                  </a:lnTo>
                  <a:lnTo>
                    <a:pt x="363" y="190"/>
                  </a:lnTo>
                  <a:lnTo>
                    <a:pt x="363" y="185"/>
                  </a:lnTo>
                  <a:lnTo>
                    <a:pt x="360" y="185"/>
                  </a:lnTo>
                  <a:lnTo>
                    <a:pt x="360" y="192"/>
                  </a:lnTo>
                  <a:lnTo>
                    <a:pt x="358" y="194"/>
                  </a:lnTo>
                  <a:lnTo>
                    <a:pt x="360" y="196"/>
                  </a:lnTo>
                  <a:lnTo>
                    <a:pt x="358" y="198"/>
                  </a:lnTo>
                  <a:lnTo>
                    <a:pt x="358" y="202"/>
                  </a:lnTo>
                  <a:lnTo>
                    <a:pt x="356" y="204"/>
                  </a:lnTo>
                  <a:lnTo>
                    <a:pt x="356" y="211"/>
                  </a:lnTo>
                  <a:lnTo>
                    <a:pt x="356" y="211"/>
                  </a:lnTo>
                  <a:lnTo>
                    <a:pt x="356" y="215"/>
                  </a:lnTo>
                  <a:lnTo>
                    <a:pt x="356" y="217"/>
                  </a:lnTo>
                  <a:lnTo>
                    <a:pt x="354" y="228"/>
                  </a:lnTo>
                  <a:lnTo>
                    <a:pt x="354" y="234"/>
                  </a:lnTo>
                  <a:lnTo>
                    <a:pt x="354" y="242"/>
                  </a:lnTo>
                  <a:lnTo>
                    <a:pt x="350" y="247"/>
                  </a:lnTo>
                  <a:lnTo>
                    <a:pt x="352" y="251"/>
                  </a:lnTo>
                  <a:lnTo>
                    <a:pt x="354" y="257"/>
                  </a:lnTo>
                  <a:lnTo>
                    <a:pt x="352" y="261"/>
                  </a:lnTo>
                  <a:lnTo>
                    <a:pt x="358" y="270"/>
                  </a:lnTo>
                  <a:lnTo>
                    <a:pt x="358" y="276"/>
                  </a:lnTo>
                  <a:lnTo>
                    <a:pt x="356" y="278"/>
                  </a:lnTo>
                  <a:lnTo>
                    <a:pt x="356" y="270"/>
                  </a:lnTo>
                  <a:lnTo>
                    <a:pt x="352" y="266"/>
                  </a:lnTo>
                  <a:lnTo>
                    <a:pt x="352" y="270"/>
                  </a:lnTo>
                  <a:lnTo>
                    <a:pt x="354" y="272"/>
                  </a:lnTo>
                  <a:lnTo>
                    <a:pt x="356" y="280"/>
                  </a:lnTo>
                  <a:lnTo>
                    <a:pt x="356" y="282"/>
                  </a:lnTo>
                  <a:lnTo>
                    <a:pt x="356" y="284"/>
                  </a:lnTo>
                  <a:lnTo>
                    <a:pt x="358" y="289"/>
                  </a:lnTo>
                  <a:lnTo>
                    <a:pt x="358" y="293"/>
                  </a:lnTo>
                  <a:lnTo>
                    <a:pt x="369" y="303"/>
                  </a:lnTo>
                  <a:lnTo>
                    <a:pt x="371" y="308"/>
                  </a:lnTo>
                  <a:lnTo>
                    <a:pt x="375" y="314"/>
                  </a:lnTo>
                  <a:lnTo>
                    <a:pt x="375" y="316"/>
                  </a:lnTo>
                  <a:lnTo>
                    <a:pt x="375" y="320"/>
                  </a:lnTo>
                  <a:lnTo>
                    <a:pt x="384" y="331"/>
                  </a:lnTo>
                  <a:lnTo>
                    <a:pt x="388" y="333"/>
                  </a:lnTo>
                  <a:lnTo>
                    <a:pt x="390" y="333"/>
                  </a:lnTo>
                  <a:lnTo>
                    <a:pt x="394" y="333"/>
                  </a:lnTo>
                  <a:lnTo>
                    <a:pt x="396" y="335"/>
                  </a:lnTo>
                  <a:lnTo>
                    <a:pt x="403" y="337"/>
                  </a:lnTo>
                  <a:lnTo>
                    <a:pt x="407" y="344"/>
                  </a:lnTo>
                  <a:lnTo>
                    <a:pt x="407" y="348"/>
                  </a:lnTo>
                  <a:lnTo>
                    <a:pt x="413" y="346"/>
                  </a:lnTo>
                  <a:lnTo>
                    <a:pt x="419" y="344"/>
                  </a:lnTo>
                  <a:lnTo>
                    <a:pt x="422" y="346"/>
                  </a:lnTo>
                  <a:lnTo>
                    <a:pt x="424" y="346"/>
                  </a:lnTo>
                  <a:lnTo>
                    <a:pt x="432" y="341"/>
                  </a:lnTo>
                  <a:lnTo>
                    <a:pt x="432" y="339"/>
                  </a:lnTo>
                  <a:lnTo>
                    <a:pt x="441" y="339"/>
                  </a:lnTo>
                  <a:lnTo>
                    <a:pt x="445" y="339"/>
                  </a:lnTo>
                  <a:lnTo>
                    <a:pt x="447" y="337"/>
                  </a:lnTo>
                  <a:lnTo>
                    <a:pt x="453" y="335"/>
                  </a:lnTo>
                  <a:lnTo>
                    <a:pt x="457" y="337"/>
                  </a:lnTo>
                  <a:lnTo>
                    <a:pt x="459" y="335"/>
                  </a:lnTo>
                  <a:lnTo>
                    <a:pt x="466" y="337"/>
                  </a:lnTo>
                  <a:lnTo>
                    <a:pt x="462" y="339"/>
                  </a:lnTo>
                  <a:lnTo>
                    <a:pt x="459" y="341"/>
                  </a:lnTo>
                  <a:lnTo>
                    <a:pt x="464" y="344"/>
                  </a:lnTo>
                  <a:lnTo>
                    <a:pt x="466" y="346"/>
                  </a:lnTo>
                  <a:lnTo>
                    <a:pt x="468" y="344"/>
                  </a:lnTo>
                  <a:lnTo>
                    <a:pt x="470" y="344"/>
                  </a:lnTo>
                  <a:lnTo>
                    <a:pt x="474" y="339"/>
                  </a:lnTo>
                  <a:lnTo>
                    <a:pt x="474" y="333"/>
                  </a:lnTo>
                  <a:lnTo>
                    <a:pt x="474" y="329"/>
                  </a:lnTo>
                  <a:lnTo>
                    <a:pt x="470" y="331"/>
                  </a:lnTo>
                  <a:lnTo>
                    <a:pt x="470" y="331"/>
                  </a:lnTo>
                  <a:lnTo>
                    <a:pt x="478" y="327"/>
                  </a:lnTo>
                  <a:lnTo>
                    <a:pt x="483" y="327"/>
                  </a:lnTo>
                  <a:lnTo>
                    <a:pt x="487" y="320"/>
                  </a:lnTo>
                  <a:lnTo>
                    <a:pt x="487" y="314"/>
                  </a:lnTo>
                  <a:lnTo>
                    <a:pt x="493" y="306"/>
                  </a:lnTo>
                  <a:lnTo>
                    <a:pt x="493" y="306"/>
                  </a:lnTo>
                  <a:lnTo>
                    <a:pt x="493" y="293"/>
                  </a:lnTo>
                  <a:lnTo>
                    <a:pt x="502" y="284"/>
                  </a:lnTo>
                  <a:lnTo>
                    <a:pt x="497" y="284"/>
                  </a:lnTo>
                  <a:lnTo>
                    <a:pt x="497" y="280"/>
                  </a:lnTo>
                  <a:lnTo>
                    <a:pt x="510" y="278"/>
                  </a:lnTo>
                  <a:lnTo>
                    <a:pt x="527" y="278"/>
                  </a:lnTo>
                  <a:lnTo>
                    <a:pt x="531" y="274"/>
                  </a:lnTo>
                  <a:lnTo>
                    <a:pt x="535" y="274"/>
                  </a:lnTo>
                  <a:lnTo>
                    <a:pt x="537" y="276"/>
                  </a:lnTo>
                  <a:lnTo>
                    <a:pt x="542" y="274"/>
                  </a:lnTo>
                  <a:lnTo>
                    <a:pt x="542" y="272"/>
                  </a:lnTo>
                  <a:lnTo>
                    <a:pt x="550" y="270"/>
                  </a:lnTo>
                  <a:lnTo>
                    <a:pt x="559" y="274"/>
                  </a:lnTo>
                  <a:lnTo>
                    <a:pt x="561" y="272"/>
                  </a:lnTo>
                  <a:lnTo>
                    <a:pt x="561" y="270"/>
                  </a:lnTo>
                  <a:lnTo>
                    <a:pt x="563" y="270"/>
                  </a:lnTo>
                  <a:lnTo>
                    <a:pt x="569" y="276"/>
                  </a:lnTo>
                  <a:lnTo>
                    <a:pt x="569" y="280"/>
                  </a:lnTo>
                  <a:lnTo>
                    <a:pt x="567" y="287"/>
                  </a:lnTo>
                  <a:lnTo>
                    <a:pt x="563" y="293"/>
                  </a:lnTo>
                  <a:lnTo>
                    <a:pt x="554" y="301"/>
                  </a:lnTo>
                  <a:lnTo>
                    <a:pt x="552" y="306"/>
                  </a:lnTo>
                  <a:lnTo>
                    <a:pt x="552" y="310"/>
                  </a:lnTo>
                  <a:lnTo>
                    <a:pt x="548" y="312"/>
                  </a:lnTo>
                  <a:lnTo>
                    <a:pt x="546" y="314"/>
                  </a:lnTo>
                  <a:lnTo>
                    <a:pt x="548" y="316"/>
                  </a:lnTo>
                  <a:lnTo>
                    <a:pt x="552" y="316"/>
                  </a:lnTo>
                  <a:lnTo>
                    <a:pt x="552" y="318"/>
                  </a:lnTo>
                  <a:lnTo>
                    <a:pt x="546" y="325"/>
                  </a:lnTo>
                  <a:lnTo>
                    <a:pt x="546" y="325"/>
                  </a:lnTo>
                  <a:lnTo>
                    <a:pt x="548" y="327"/>
                  </a:lnTo>
                  <a:lnTo>
                    <a:pt x="550" y="325"/>
                  </a:lnTo>
                  <a:lnTo>
                    <a:pt x="552" y="325"/>
                  </a:lnTo>
                  <a:lnTo>
                    <a:pt x="550" y="327"/>
                  </a:lnTo>
                  <a:lnTo>
                    <a:pt x="548" y="339"/>
                  </a:lnTo>
                  <a:lnTo>
                    <a:pt x="544" y="346"/>
                  </a:lnTo>
                  <a:lnTo>
                    <a:pt x="542" y="348"/>
                  </a:lnTo>
                  <a:lnTo>
                    <a:pt x="542" y="344"/>
                  </a:lnTo>
                  <a:lnTo>
                    <a:pt x="537" y="339"/>
                  </a:lnTo>
                  <a:lnTo>
                    <a:pt x="537" y="339"/>
                  </a:lnTo>
                  <a:lnTo>
                    <a:pt x="537" y="337"/>
                  </a:lnTo>
                  <a:lnTo>
                    <a:pt x="540" y="333"/>
                  </a:lnTo>
                  <a:lnTo>
                    <a:pt x="537" y="333"/>
                  </a:lnTo>
                  <a:lnTo>
                    <a:pt x="533" y="339"/>
                  </a:lnTo>
                  <a:lnTo>
                    <a:pt x="529" y="341"/>
                  </a:lnTo>
                  <a:lnTo>
                    <a:pt x="529" y="341"/>
                  </a:lnTo>
                  <a:lnTo>
                    <a:pt x="527" y="341"/>
                  </a:lnTo>
                  <a:lnTo>
                    <a:pt x="525" y="344"/>
                  </a:lnTo>
                  <a:lnTo>
                    <a:pt x="525" y="344"/>
                  </a:lnTo>
                  <a:lnTo>
                    <a:pt x="523" y="348"/>
                  </a:lnTo>
                  <a:lnTo>
                    <a:pt x="521" y="350"/>
                  </a:lnTo>
                  <a:lnTo>
                    <a:pt x="521" y="352"/>
                  </a:lnTo>
                  <a:lnTo>
                    <a:pt x="518" y="352"/>
                  </a:lnTo>
                  <a:lnTo>
                    <a:pt x="518" y="354"/>
                  </a:lnTo>
                  <a:lnTo>
                    <a:pt x="518" y="352"/>
                  </a:lnTo>
                  <a:lnTo>
                    <a:pt x="516" y="352"/>
                  </a:lnTo>
                  <a:lnTo>
                    <a:pt x="514" y="350"/>
                  </a:lnTo>
                  <a:lnTo>
                    <a:pt x="512" y="352"/>
                  </a:lnTo>
                  <a:lnTo>
                    <a:pt x="512" y="356"/>
                  </a:lnTo>
                  <a:lnTo>
                    <a:pt x="476" y="354"/>
                  </a:lnTo>
                  <a:lnTo>
                    <a:pt x="476" y="365"/>
                  </a:lnTo>
                  <a:lnTo>
                    <a:pt x="468" y="367"/>
                  </a:lnTo>
                  <a:lnTo>
                    <a:pt x="472" y="369"/>
                  </a:lnTo>
                  <a:lnTo>
                    <a:pt x="472" y="371"/>
                  </a:lnTo>
                  <a:lnTo>
                    <a:pt x="476" y="375"/>
                  </a:lnTo>
                  <a:lnTo>
                    <a:pt x="478" y="377"/>
                  </a:lnTo>
                  <a:lnTo>
                    <a:pt x="481" y="377"/>
                  </a:lnTo>
                  <a:lnTo>
                    <a:pt x="483" y="379"/>
                  </a:lnTo>
                  <a:lnTo>
                    <a:pt x="483" y="381"/>
                  </a:lnTo>
                  <a:lnTo>
                    <a:pt x="485" y="384"/>
                  </a:lnTo>
                  <a:lnTo>
                    <a:pt x="487" y="384"/>
                  </a:lnTo>
                  <a:lnTo>
                    <a:pt x="489" y="386"/>
                  </a:lnTo>
                  <a:lnTo>
                    <a:pt x="489" y="388"/>
                  </a:lnTo>
                  <a:lnTo>
                    <a:pt x="487" y="390"/>
                  </a:lnTo>
                  <a:lnTo>
                    <a:pt x="462" y="390"/>
                  </a:lnTo>
                  <a:lnTo>
                    <a:pt x="451" y="409"/>
                  </a:lnTo>
                  <a:lnTo>
                    <a:pt x="451" y="411"/>
                  </a:lnTo>
                  <a:lnTo>
                    <a:pt x="451" y="413"/>
                  </a:lnTo>
                  <a:lnTo>
                    <a:pt x="451" y="415"/>
                  </a:lnTo>
                  <a:lnTo>
                    <a:pt x="451" y="417"/>
                  </a:lnTo>
                  <a:lnTo>
                    <a:pt x="451" y="417"/>
                  </a:lnTo>
                  <a:lnTo>
                    <a:pt x="451" y="419"/>
                  </a:lnTo>
                  <a:lnTo>
                    <a:pt x="451" y="419"/>
                  </a:lnTo>
                  <a:lnTo>
                    <a:pt x="449" y="421"/>
                  </a:lnTo>
                  <a:lnTo>
                    <a:pt x="449" y="424"/>
                  </a:lnTo>
                  <a:lnTo>
                    <a:pt x="445" y="419"/>
                  </a:lnTo>
                  <a:lnTo>
                    <a:pt x="441" y="415"/>
                  </a:lnTo>
                  <a:lnTo>
                    <a:pt x="438" y="413"/>
                  </a:lnTo>
                  <a:lnTo>
                    <a:pt x="434" y="411"/>
                  </a:lnTo>
                  <a:lnTo>
                    <a:pt x="422" y="400"/>
                  </a:lnTo>
                  <a:lnTo>
                    <a:pt x="419" y="398"/>
                  </a:lnTo>
                  <a:lnTo>
                    <a:pt x="419" y="396"/>
                  </a:lnTo>
                  <a:lnTo>
                    <a:pt x="415" y="392"/>
                  </a:lnTo>
                  <a:lnTo>
                    <a:pt x="413" y="388"/>
                  </a:lnTo>
                  <a:lnTo>
                    <a:pt x="409" y="388"/>
                  </a:lnTo>
                  <a:lnTo>
                    <a:pt x="409" y="388"/>
                  </a:lnTo>
                  <a:lnTo>
                    <a:pt x="407" y="388"/>
                  </a:lnTo>
                  <a:lnTo>
                    <a:pt x="407" y="388"/>
                  </a:lnTo>
                  <a:lnTo>
                    <a:pt x="413" y="392"/>
                  </a:lnTo>
                  <a:lnTo>
                    <a:pt x="417" y="396"/>
                  </a:lnTo>
                  <a:lnTo>
                    <a:pt x="417" y="396"/>
                  </a:lnTo>
                  <a:lnTo>
                    <a:pt x="415" y="394"/>
                  </a:lnTo>
                  <a:lnTo>
                    <a:pt x="409" y="390"/>
                  </a:lnTo>
                  <a:lnTo>
                    <a:pt x="405" y="390"/>
                  </a:lnTo>
                  <a:lnTo>
                    <a:pt x="403" y="390"/>
                  </a:lnTo>
                  <a:lnTo>
                    <a:pt x="400" y="388"/>
                  </a:lnTo>
                  <a:lnTo>
                    <a:pt x="403" y="388"/>
                  </a:lnTo>
                  <a:lnTo>
                    <a:pt x="405" y="388"/>
                  </a:lnTo>
                  <a:lnTo>
                    <a:pt x="405" y="386"/>
                  </a:lnTo>
                  <a:lnTo>
                    <a:pt x="403" y="386"/>
                  </a:lnTo>
                  <a:lnTo>
                    <a:pt x="398" y="388"/>
                  </a:lnTo>
                  <a:lnTo>
                    <a:pt x="398" y="386"/>
                  </a:lnTo>
                  <a:lnTo>
                    <a:pt x="398" y="384"/>
                  </a:lnTo>
                  <a:lnTo>
                    <a:pt x="394" y="388"/>
                  </a:lnTo>
                  <a:lnTo>
                    <a:pt x="394" y="388"/>
                  </a:lnTo>
                  <a:lnTo>
                    <a:pt x="396" y="388"/>
                  </a:lnTo>
                  <a:lnTo>
                    <a:pt x="400" y="390"/>
                  </a:lnTo>
                  <a:lnTo>
                    <a:pt x="400" y="390"/>
                  </a:lnTo>
                  <a:lnTo>
                    <a:pt x="398" y="390"/>
                  </a:lnTo>
                  <a:lnTo>
                    <a:pt x="394" y="390"/>
                  </a:lnTo>
                  <a:lnTo>
                    <a:pt x="390" y="392"/>
                  </a:lnTo>
                  <a:lnTo>
                    <a:pt x="384" y="394"/>
                  </a:lnTo>
                  <a:lnTo>
                    <a:pt x="379" y="396"/>
                  </a:lnTo>
                  <a:lnTo>
                    <a:pt x="369" y="400"/>
                  </a:lnTo>
                  <a:lnTo>
                    <a:pt x="365" y="400"/>
                  </a:lnTo>
                  <a:lnTo>
                    <a:pt x="356" y="396"/>
                  </a:lnTo>
                  <a:lnTo>
                    <a:pt x="350" y="394"/>
                  </a:lnTo>
                  <a:lnTo>
                    <a:pt x="344" y="394"/>
                  </a:lnTo>
                  <a:lnTo>
                    <a:pt x="335" y="390"/>
                  </a:lnTo>
                  <a:lnTo>
                    <a:pt x="333" y="388"/>
                  </a:lnTo>
                  <a:lnTo>
                    <a:pt x="331" y="388"/>
                  </a:lnTo>
                  <a:lnTo>
                    <a:pt x="327" y="388"/>
                  </a:lnTo>
                  <a:lnTo>
                    <a:pt x="322" y="386"/>
                  </a:lnTo>
                  <a:lnTo>
                    <a:pt x="320" y="381"/>
                  </a:lnTo>
                  <a:lnTo>
                    <a:pt x="318" y="381"/>
                  </a:lnTo>
                  <a:lnTo>
                    <a:pt x="316" y="381"/>
                  </a:lnTo>
                  <a:lnTo>
                    <a:pt x="310" y="379"/>
                  </a:lnTo>
                  <a:lnTo>
                    <a:pt x="306" y="379"/>
                  </a:lnTo>
                  <a:lnTo>
                    <a:pt x="301" y="375"/>
                  </a:lnTo>
                  <a:lnTo>
                    <a:pt x="297" y="373"/>
                  </a:lnTo>
                  <a:lnTo>
                    <a:pt x="287" y="371"/>
                  </a:lnTo>
                  <a:lnTo>
                    <a:pt x="278" y="367"/>
                  </a:lnTo>
                  <a:lnTo>
                    <a:pt x="274" y="362"/>
                  </a:lnTo>
                  <a:lnTo>
                    <a:pt x="270" y="360"/>
                  </a:lnTo>
                  <a:lnTo>
                    <a:pt x="261" y="352"/>
                  </a:lnTo>
                  <a:lnTo>
                    <a:pt x="259" y="350"/>
                  </a:lnTo>
                  <a:lnTo>
                    <a:pt x="257" y="350"/>
                  </a:lnTo>
                  <a:lnTo>
                    <a:pt x="255" y="352"/>
                  </a:lnTo>
                  <a:lnTo>
                    <a:pt x="253" y="352"/>
                  </a:lnTo>
                  <a:lnTo>
                    <a:pt x="244" y="348"/>
                  </a:lnTo>
                  <a:lnTo>
                    <a:pt x="242" y="348"/>
                  </a:lnTo>
                  <a:lnTo>
                    <a:pt x="238" y="346"/>
                  </a:lnTo>
                  <a:lnTo>
                    <a:pt x="236" y="348"/>
                  </a:lnTo>
                  <a:lnTo>
                    <a:pt x="234" y="346"/>
                  </a:lnTo>
                  <a:lnTo>
                    <a:pt x="230" y="341"/>
                  </a:lnTo>
                  <a:lnTo>
                    <a:pt x="228" y="335"/>
                  </a:lnTo>
                  <a:lnTo>
                    <a:pt x="221" y="331"/>
                  </a:lnTo>
                  <a:lnTo>
                    <a:pt x="217" y="329"/>
                  </a:lnTo>
                  <a:lnTo>
                    <a:pt x="217" y="327"/>
                  </a:lnTo>
                  <a:lnTo>
                    <a:pt x="219" y="325"/>
                  </a:lnTo>
                  <a:lnTo>
                    <a:pt x="217" y="325"/>
                  </a:lnTo>
                  <a:lnTo>
                    <a:pt x="213" y="325"/>
                  </a:lnTo>
                  <a:lnTo>
                    <a:pt x="207" y="325"/>
                  </a:lnTo>
                  <a:lnTo>
                    <a:pt x="204" y="320"/>
                  </a:lnTo>
                  <a:lnTo>
                    <a:pt x="202" y="320"/>
                  </a:lnTo>
                  <a:lnTo>
                    <a:pt x="200" y="320"/>
                  </a:lnTo>
                  <a:lnTo>
                    <a:pt x="198" y="314"/>
                  </a:lnTo>
                  <a:lnTo>
                    <a:pt x="194" y="310"/>
                  </a:lnTo>
                  <a:lnTo>
                    <a:pt x="194" y="308"/>
                  </a:lnTo>
                  <a:lnTo>
                    <a:pt x="192" y="306"/>
                  </a:lnTo>
                  <a:lnTo>
                    <a:pt x="190" y="297"/>
                  </a:lnTo>
                  <a:lnTo>
                    <a:pt x="190" y="295"/>
                  </a:lnTo>
                  <a:lnTo>
                    <a:pt x="192" y="295"/>
                  </a:lnTo>
                  <a:lnTo>
                    <a:pt x="196" y="295"/>
                  </a:lnTo>
                  <a:lnTo>
                    <a:pt x="198" y="293"/>
                  </a:lnTo>
                  <a:lnTo>
                    <a:pt x="196" y="291"/>
                  </a:lnTo>
                  <a:lnTo>
                    <a:pt x="194" y="291"/>
                  </a:lnTo>
                  <a:lnTo>
                    <a:pt x="194" y="287"/>
                  </a:lnTo>
                  <a:lnTo>
                    <a:pt x="198" y="284"/>
                  </a:lnTo>
                  <a:lnTo>
                    <a:pt x="200" y="280"/>
                  </a:lnTo>
                  <a:lnTo>
                    <a:pt x="200" y="276"/>
                  </a:lnTo>
                  <a:lnTo>
                    <a:pt x="196" y="266"/>
                  </a:lnTo>
                  <a:lnTo>
                    <a:pt x="194" y="259"/>
                  </a:lnTo>
                  <a:lnTo>
                    <a:pt x="192" y="257"/>
                  </a:lnTo>
                  <a:lnTo>
                    <a:pt x="194" y="253"/>
                  </a:lnTo>
                  <a:lnTo>
                    <a:pt x="194" y="249"/>
                  </a:lnTo>
                  <a:lnTo>
                    <a:pt x="185" y="240"/>
                  </a:lnTo>
                  <a:lnTo>
                    <a:pt x="185" y="236"/>
                  </a:lnTo>
                  <a:lnTo>
                    <a:pt x="179" y="230"/>
                  </a:lnTo>
                  <a:lnTo>
                    <a:pt x="175" y="221"/>
                  </a:lnTo>
                  <a:lnTo>
                    <a:pt x="169" y="213"/>
                  </a:lnTo>
                  <a:lnTo>
                    <a:pt x="164" y="209"/>
                  </a:lnTo>
                  <a:lnTo>
                    <a:pt x="162" y="207"/>
                  </a:lnTo>
                  <a:lnTo>
                    <a:pt x="162" y="204"/>
                  </a:lnTo>
                  <a:lnTo>
                    <a:pt x="156" y="202"/>
                  </a:lnTo>
                  <a:lnTo>
                    <a:pt x="152" y="200"/>
                  </a:lnTo>
                  <a:lnTo>
                    <a:pt x="152" y="198"/>
                  </a:lnTo>
                  <a:lnTo>
                    <a:pt x="154" y="198"/>
                  </a:lnTo>
                  <a:lnTo>
                    <a:pt x="156" y="194"/>
                  </a:lnTo>
                  <a:lnTo>
                    <a:pt x="154" y="192"/>
                  </a:lnTo>
                  <a:lnTo>
                    <a:pt x="154" y="188"/>
                  </a:lnTo>
                  <a:lnTo>
                    <a:pt x="152" y="185"/>
                  </a:lnTo>
                  <a:lnTo>
                    <a:pt x="150" y="185"/>
                  </a:lnTo>
                  <a:lnTo>
                    <a:pt x="145" y="185"/>
                  </a:lnTo>
                  <a:lnTo>
                    <a:pt x="137" y="179"/>
                  </a:lnTo>
                  <a:lnTo>
                    <a:pt x="135" y="177"/>
                  </a:lnTo>
                  <a:lnTo>
                    <a:pt x="131" y="177"/>
                  </a:lnTo>
                  <a:lnTo>
                    <a:pt x="129" y="173"/>
                  </a:lnTo>
                  <a:lnTo>
                    <a:pt x="126" y="171"/>
                  </a:lnTo>
                  <a:lnTo>
                    <a:pt x="129" y="164"/>
                  </a:lnTo>
                  <a:lnTo>
                    <a:pt x="133" y="160"/>
                  </a:lnTo>
                  <a:lnTo>
                    <a:pt x="135" y="160"/>
                  </a:lnTo>
                  <a:lnTo>
                    <a:pt x="137" y="162"/>
                  </a:lnTo>
                  <a:lnTo>
                    <a:pt x="139" y="160"/>
                  </a:lnTo>
                  <a:lnTo>
                    <a:pt x="139" y="158"/>
                  </a:lnTo>
                  <a:lnTo>
                    <a:pt x="137" y="156"/>
                  </a:lnTo>
                  <a:lnTo>
                    <a:pt x="137" y="158"/>
                  </a:lnTo>
                  <a:lnTo>
                    <a:pt x="133" y="156"/>
                  </a:lnTo>
                  <a:lnTo>
                    <a:pt x="133" y="154"/>
                  </a:lnTo>
                  <a:lnTo>
                    <a:pt x="129" y="147"/>
                  </a:lnTo>
                  <a:lnTo>
                    <a:pt x="126" y="150"/>
                  </a:lnTo>
                  <a:lnTo>
                    <a:pt x="122" y="147"/>
                  </a:lnTo>
                  <a:lnTo>
                    <a:pt x="120" y="145"/>
                  </a:lnTo>
                  <a:lnTo>
                    <a:pt x="122" y="141"/>
                  </a:lnTo>
                  <a:lnTo>
                    <a:pt x="120" y="141"/>
                  </a:lnTo>
                  <a:lnTo>
                    <a:pt x="118" y="141"/>
                  </a:lnTo>
                  <a:lnTo>
                    <a:pt x="110" y="135"/>
                  </a:lnTo>
                  <a:lnTo>
                    <a:pt x="110" y="129"/>
                  </a:lnTo>
                  <a:lnTo>
                    <a:pt x="112" y="126"/>
                  </a:lnTo>
                  <a:lnTo>
                    <a:pt x="112" y="122"/>
                  </a:lnTo>
                  <a:lnTo>
                    <a:pt x="110" y="120"/>
                  </a:lnTo>
                  <a:lnTo>
                    <a:pt x="105" y="122"/>
                  </a:lnTo>
                  <a:lnTo>
                    <a:pt x="105" y="120"/>
                  </a:lnTo>
                  <a:lnTo>
                    <a:pt x="103" y="120"/>
                  </a:lnTo>
                  <a:lnTo>
                    <a:pt x="101" y="118"/>
                  </a:lnTo>
                  <a:lnTo>
                    <a:pt x="99" y="116"/>
                  </a:lnTo>
                  <a:lnTo>
                    <a:pt x="97" y="112"/>
                  </a:lnTo>
                  <a:lnTo>
                    <a:pt x="95" y="107"/>
                  </a:lnTo>
                  <a:lnTo>
                    <a:pt x="93" y="107"/>
                  </a:lnTo>
                  <a:lnTo>
                    <a:pt x="91" y="105"/>
                  </a:lnTo>
                  <a:lnTo>
                    <a:pt x="91" y="101"/>
                  </a:lnTo>
                  <a:lnTo>
                    <a:pt x="91" y="97"/>
                  </a:lnTo>
                  <a:lnTo>
                    <a:pt x="86" y="97"/>
                  </a:lnTo>
                  <a:lnTo>
                    <a:pt x="84" y="91"/>
                  </a:lnTo>
                  <a:lnTo>
                    <a:pt x="84" y="88"/>
                  </a:lnTo>
                  <a:lnTo>
                    <a:pt x="82" y="88"/>
                  </a:lnTo>
                  <a:lnTo>
                    <a:pt x="80" y="84"/>
                  </a:lnTo>
                  <a:lnTo>
                    <a:pt x="82" y="84"/>
                  </a:lnTo>
                  <a:lnTo>
                    <a:pt x="82" y="82"/>
                  </a:lnTo>
                  <a:lnTo>
                    <a:pt x="78" y="74"/>
                  </a:lnTo>
                  <a:lnTo>
                    <a:pt x="76" y="72"/>
                  </a:lnTo>
                  <a:lnTo>
                    <a:pt x="76" y="67"/>
                  </a:lnTo>
                  <a:lnTo>
                    <a:pt x="76" y="63"/>
                  </a:lnTo>
                  <a:lnTo>
                    <a:pt x="74" y="61"/>
                  </a:lnTo>
                  <a:lnTo>
                    <a:pt x="74" y="53"/>
                  </a:lnTo>
                  <a:lnTo>
                    <a:pt x="72" y="48"/>
                  </a:lnTo>
                  <a:lnTo>
                    <a:pt x="72" y="46"/>
                  </a:lnTo>
                  <a:lnTo>
                    <a:pt x="74" y="42"/>
                  </a:lnTo>
                  <a:lnTo>
                    <a:pt x="74" y="40"/>
                  </a:lnTo>
                  <a:lnTo>
                    <a:pt x="70" y="38"/>
                  </a:lnTo>
                  <a:lnTo>
                    <a:pt x="65" y="38"/>
                  </a:lnTo>
                  <a:lnTo>
                    <a:pt x="65" y="36"/>
                  </a:lnTo>
                  <a:lnTo>
                    <a:pt x="61" y="32"/>
                  </a:lnTo>
                  <a:lnTo>
                    <a:pt x="59" y="34"/>
                  </a:lnTo>
                  <a:lnTo>
                    <a:pt x="57" y="34"/>
                  </a:lnTo>
                  <a:lnTo>
                    <a:pt x="55" y="32"/>
                  </a:lnTo>
                  <a:lnTo>
                    <a:pt x="51" y="27"/>
                  </a:lnTo>
                  <a:lnTo>
                    <a:pt x="44" y="25"/>
                  </a:lnTo>
                  <a:lnTo>
                    <a:pt x="42" y="19"/>
                  </a:lnTo>
                  <a:lnTo>
                    <a:pt x="44" y="25"/>
                  </a:lnTo>
                  <a:lnTo>
                    <a:pt x="44" y="27"/>
                  </a:lnTo>
                  <a:lnTo>
                    <a:pt x="42" y="36"/>
                  </a:lnTo>
                  <a:lnTo>
                    <a:pt x="40" y="40"/>
                  </a:lnTo>
                  <a:lnTo>
                    <a:pt x="42" y="48"/>
                  </a:lnTo>
                  <a:lnTo>
                    <a:pt x="42" y="61"/>
                  </a:lnTo>
                  <a:lnTo>
                    <a:pt x="40" y="65"/>
                  </a:lnTo>
                  <a:lnTo>
                    <a:pt x="42" y="67"/>
                  </a:lnTo>
                  <a:lnTo>
                    <a:pt x="46" y="74"/>
                  </a:lnTo>
                  <a:lnTo>
                    <a:pt x="46" y="78"/>
                  </a:lnTo>
                  <a:lnTo>
                    <a:pt x="48" y="78"/>
                  </a:lnTo>
                  <a:lnTo>
                    <a:pt x="48" y="80"/>
                  </a:lnTo>
                  <a:lnTo>
                    <a:pt x="55" y="84"/>
                  </a:lnTo>
                  <a:lnTo>
                    <a:pt x="57" y="88"/>
                  </a:lnTo>
                  <a:lnTo>
                    <a:pt x="55" y="93"/>
                  </a:lnTo>
                  <a:lnTo>
                    <a:pt x="57" y="95"/>
                  </a:lnTo>
                  <a:lnTo>
                    <a:pt x="59" y="97"/>
                  </a:lnTo>
                  <a:lnTo>
                    <a:pt x="63" y="99"/>
                  </a:lnTo>
                  <a:lnTo>
                    <a:pt x="63" y="103"/>
                  </a:lnTo>
                  <a:lnTo>
                    <a:pt x="65" y="105"/>
                  </a:lnTo>
                  <a:lnTo>
                    <a:pt x="67" y="105"/>
                  </a:lnTo>
                  <a:lnTo>
                    <a:pt x="70" y="112"/>
                  </a:lnTo>
                  <a:lnTo>
                    <a:pt x="70" y="116"/>
                  </a:lnTo>
                  <a:lnTo>
                    <a:pt x="70" y="120"/>
                  </a:lnTo>
                  <a:lnTo>
                    <a:pt x="74" y="124"/>
                  </a:lnTo>
                  <a:lnTo>
                    <a:pt x="76" y="124"/>
                  </a:lnTo>
                  <a:lnTo>
                    <a:pt x="78" y="131"/>
                  </a:lnTo>
                  <a:lnTo>
                    <a:pt x="80" y="137"/>
                  </a:lnTo>
                  <a:lnTo>
                    <a:pt x="82" y="137"/>
                  </a:lnTo>
                  <a:lnTo>
                    <a:pt x="82" y="139"/>
                  </a:lnTo>
                  <a:lnTo>
                    <a:pt x="82" y="143"/>
                  </a:lnTo>
                  <a:lnTo>
                    <a:pt x="82" y="145"/>
                  </a:lnTo>
                  <a:lnTo>
                    <a:pt x="84" y="152"/>
                  </a:lnTo>
                  <a:lnTo>
                    <a:pt x="86" y="150"/>
                  </a:lnTo>
                  <a:lnTo>
                    <a:pt x="86" y="147"/>
                  </a:lnTo>
                  <a:lnTo>
                    <a:pt x="86" y="145"/>
                  </a:lnTo>
                  <a:lnTo>
                    <a:pt x="89" y="145"/>
                  </a:lnTo>
                  <a:lnTo>
                    <a:pt x="89" y="147"/>
                  </a:lnTo>
                  <a:lnTo>
                    <a:pt x="91" y="152"/>
                  </a:lnTo>
                  <a:lnTo>
                    <a:pt x="93" y="160"/>
                  </a:lnTo>
                  <a:lnTo>
                    <a:pt x="93" y="162"/>
                  </a:lnTo>
                  <a:lnTo>
                    <a:pt x="93" y="169"/>
                  </a:lnTo>
                  <a:lnTo>
                    <a:pt x="93" y="171"/>
                  </a:lnTo>
                  <a:lnTo>
                    <a:pt x="93" y="173"/>
                  </a:lnTo>
                  <a:lnTo>
                    <a:pt x="95" y="177"/>
                  </a:lnTo>
                  <a:lnTo>
                    <a:pt x="95" y="179"/>
                  </a:lnTo>
                  <a:lnTo>
                    <a:pt x="97" y="181"/>
                  </a:lnTo>
                  <a:lnTo>
                    <a:pt x="97" y="183"/>
                  </a:lnTo>
                  <a:lnTo>
                    <a:pt x="97" y="188"/>
                  </a:lnTo>
                  <a:lnTo>
                    <a:pt x="99" y="190"/>
                  </a:lnTo>
                  <a:lnTo>
                    <a:pt x="99" y="194"/>
                  </a:lnTo>
                  <a:lnTo>
                    <a:pt x="97" y="198"/>
                  </a:lnTo>
                  <a:lnTo>
                    <a:pt x="99" y="202"/>
                  </a:lnTo>
                  <a:lnTo>
                    <a:pt x="101" y="207"/>
                  </a:lnTo>
                  <a:lnTo>
                    <a:pt x="105" y="209"/>
                  </a:lnTo>
                  <a:lnTo>
                    <a:pt x="105" y="211"/>
                  </a:lnTo>
                  <a:lnTo>
                    <a:pt x="107" y="209"/>
                  </a:lnTo>
                  <a:lnTo>
                    <a:pt x="107" y="207"/>
                  </a:lnTo>
                  <a:lnTo>
                    <a:pt x="107" y="207"/>
                  </a:lnTo>
                  <a:lnTo>
                    <a:pt x="110" y="207"/>
                  </a:lnTo>
                  <a:lnTo>
                    <a:pt x="112" y="209"/>
                  </a:lnTo>
                  <a:lnTo>
                    <a:pt x="114" y="213"/>
                  </a:lnTo>
                  <a:lnTo>
                    <a:pt x="116" y="213"/>
                  </a:lnTo>
                  <a:lnTo>
                    <a:pt x="118" y="217"/>
                  </a:lnTo>
                  <a:lnTo>
                    <a:pt x="120" y="219"/>
                  </a:lnTo>
                  <a:lnTo>
                    <a:pt x="120" y="223"/>
                  </a:lnTo>
                  <a:lnTo>
                    <a:pt x="122" y="225"/>
                  </a:lnTo>
                  <a:lnTo>
                    <a:pt x="122" y="230"/>
                  </a:lnTo>
                  <a:lnTo>
                    <a:pt x="118" y="236"/>
                  </a:lnTo>
                  <a:lnTo>
                    <a:pt x="114" y="238"/>
                  </a:lnTo>
                  <a:lnTo>
                    <a:pt x="110" y="238"/>
                  </a:lnTo>
                  <a:lnTo>
                    <a:pt x="110" y="234"/>
                  </a:lnTo>
                  <a:lnTo>
                    <a:pt x="107" y="230"/>
                  </a:lnTo>
                  <a:lnTo>
                    <a:pt x="105" y="228"/>
                  </a:lnTo>
                  <a:lnTo>
                    <a:pt x="105" y="223"/>
                  </a:lnTo>
                  <a:lnTo>
                    <a:pt x="103" y="219"/>
                  </a:lnTo>
                  <a:lnTo>
                    <a:pt x="99" y="219"/>
                  </a:lnTo>
                  <a:lnTo>
                    <a:pt x="97" y="217"/>
                  </a:lnTo>
                  <a:lnTo>
                    <a:pt x="95" y="213"/>
                  </a:lnTo>
                  <a:lnTo>
                    <a:pt x="93" y="213"/>
                  </a:lnTo>
                  <a:lnTo>
                    <a:pt x="84" y="202"/>
                  </a:lnTo>
                  <a:lnTo>
                    <a:pt x="82" y="198"/>
                  </a:lnTo>
                  <a:lnTo>
                    <a:pt x="78" y="198"/>
                  </a:lnTo>
                  <a:lnTo>
                    <a:pt x="78" y="196"/>
                  </a:lnTo>
                  <a:lnTo>
                    <a:pt x="76" y="196"/>
                  </a:lnTo>
                  <a:lnTo>
                    <a:pt x="72" y="192"/>
                  </a:lnTo>
                  <a:lnTo>
                    <a:pt x="72" y="190"/>
                  </a:lnTo>
                  <a:lnTo>
                    <a:pt x="74" y="183"/>
                  </a:lnTo>
                  <a:lnTo>
                    <a:pt x="76" y="177"/>
                  </a:lnTo>
                  <a:lnTo>
                    <a:pt x="76" y="169"/>
                  </a:lnTo>
                  <a:lnTo>
                    <a:pt x="72" y="162"/>
                  </a:lnTo>
                  <a:lnTo>
                    <a:pt x="70" y="158"/>
                  </a:lnTo>
                  <a:lnTo>
                    <a:pt x="67" y="160"/>
                  </a:lnTo>
                  <a:lnTo>
                    <a:pt x="65" y="158"/>
                  </a:lnTo>
                  <a:lnTo>
                    <a:pt x="59" y="152"/>
                  </a:lnTo>
                  <a:lnTo>
                    <a:pt x="57" y="145"/>
                  </a:lnTo>
                  <a:lnTo>
                    <a:pt x="59" y="141"/>
                  </a:lnTo>
                  <a:lnTo>
                    <a:pt x="57" y="141"/>
                  </a:lnTo>
                  <a:lnTo>
                    <a:pt x="55" y="145"/>
                  </a:lnTo>
                  <a:lnTo>
                    <a:pt x="51" y="145"/>
                  </a:lnTo>
                  <a:lnTo>
                    <a:pt x="48" y="147"/>
                  </a:lnTo>
                  <a:lnTo>
                    <a:pt x="46" y="143"/>
                  </a:lnTo>
                  <a:lnTo>
                    <a:pt x="48" y="143"/>
                  </a:lnTo>
                  <a:lnTo>
                    <a:pt x="46" y="141"/>
                  </a:lnTo>
                  <a:lnTo>
                    <a:pt x="42" y="141"/>
                  </a:lnTo>
                  <a:lnTo>
                    <a:pt x="42" y="139"/>
                  </a:lnTo>
                  <a:lnTo>
                    <a:pt x="38" y="137"/>
                  </a:lnTo>
                  <a:lnTo>
                    <a:pt x="34" y="137"/>
                  </a:lnTo>
                  <a:lnTo>
                    <a:pt x="34" y="133"/>
                  </a:lnTo>
                  <a:lnTo>
                    <a:pt x="32" y="129"/>
                  </a:lnTo>
                  <a:lnTo>
                    <a:pt x="30" y="126"/>
                  </a:lnTo>
                  <a:lnTo>
                    <a:pt x="25" y="122"/>
                  </a:lnTo>
                  <a:lnTo>
                    <a:pt x="25" y="120"/>
                  </a:lnTo>
                  <a:lnTo>
                    <a:pt x="32" y="120"/>
                  </a:lnTo>
                  <a:lnTo>
                    <a:pt x="34" y="122"/>
                  </a:lnTo>
                  <a:lnTo>
                    <a:pt x="38" y="122"/>
                  </a:lnTo>
                  <a:lnTo>
                    <a:pt x="42" y="124"/>
                  </a:lnTo>
                  <a:lnTo>
                    <a:pt x="42" y="122"/>
                  </a:lnTo>
                  <a:lnTo>
                    <a:pt x="44" y="120"/>
                  </a:lnTo>
                  <a:lnTo>
                    <a:pt x="40" y="118"/>
                  </a:lnTo>
                  <a:lnTo>
                    <a:pt x="40" y="118"/>
                  </a:lnTo>
                  <a:lnTo>
                    <a:pt x="42" y="116"/>
                  </a:lnTo>
                  <a:lnTo>
                    <a:pt x="44" y="116"/>
                  </a:lnTo>
                  <a:lnTo>
                    <a:pt x="44" y="114"/>
                  </a:lnTo>
                  <a:lnTo>
                    <a:pt x="44" y="112"/>
                  </a:lnTo>
                  <a:lnTo>
                    <a:pt x="44" y="110"/>
                  </a:lnTo>
                  <a:lnTo>
                    <a:pt x="46" y="105"/>
                  </a:lnTo>
                  <a:lnTo>
                    <a:pt x="44" y="101"/>
                  </a:lnTo>
                  <a:lnTo>
                    <a:pt x="42" y="101"/>
                  </a:lnTo>
                  <a:lnTo>
                    <a:pt x="40" y="95"/>
                  </a:lnTo>
                  <a:lnTo>
                    <a:pt x="36" y="91"/>
                  </a:lnTo>
                  <a:lnTo>
                    <a:pt x="34" y="86"/>
                  </a:lnTo>
                  <a:lnTo>
                    <a:pt x="32" y="82"/>
                  </a:lnTo>
                  <a:lnTo>
                    <a:pt x="25" y="78"/>
                  </a:lnTo>
                  <a:lnTo>
                    <a:pt x="23" y="78"/>
                  </a:lnTo>
                  <a:lnTo>
                    <a:pt x="19" y="74"/>
                  </a:lnTo>
                  <a:lnTo>
                    <a:pt x="19" y="70"/>
                  </a:lnTo>
                  <a:lnTo>
                    <a:pt x="19" y="63"/>
                  </a:lnTo>
                  <a:lnTo>
                    <a:pt x="17" y="59"/>
                  </a:lnTo>
                  <a:lnTo>
                    <a:pt x="15" y="57"/>
                  </a:lnTo>
                  <a:lnTo>
                    <a:pt x="15" y="53"/>
                  </a:lnTo>
                  <a:lnTo>
                    <a:pt x="17" y="53"/>
                  </a:lnTo>
                  <a:lnTo>
                    <a:pt x="15" y="48"/>
                  </a:lnTo>
                  <a:lnTo>
                    <a:pt x="11" y="44"/>
                  </a:lnTo>
                  <a:lnTo>
                    <a:pt x="11" y="42"/>
                  </a:lnTo>
                  <a:lnTo>
                    <a:pt x="13" y="40"/>
                  </a:lnTo>
                  <a:lnTo>
                    <a:pt x="13" y="38"/>
                  </a:lnTo>
                  <a:lnTo>
                    <a:pt x="6" y="32"/>
                  </a:lnTo>
                  <a:lnTo>
                    <a:pt x="4" y="27"/>
                  </a:lnTo>
                  <a:lnTo>
                    <a:pt x="6" y="25"/>
                  </a:lnTo>
                  <a:lnTo>
                    <a:pt x="6" y="23"/>
                  </a:lnTo>
                  <a:lnTo>
                    <a:pt x="4" y="21"/>
                  </a:lnTo>
                  <a:lnTo>
                    <a:pt x="2" y="17"/>
                  </a:lnTo>
                  <a:lnTo>
                    <a:pt x="0" y="6"/>
                  </a:lnTo>
                  <a:lnTo>
                    <a:pt x="0" y="2"/>
                  </a:lnTo>
                  <a:lnTo>
                    <a:pt x="0" y="2"/>
                  </a:lnTo>
                  <a:close/>
                  <a:moveTo>
                    <a:pt x="103" y="194"/>
                  </a:moveTo>
                  <a:lnTo>
                    <a:pt x="105" y="192"/>
                  </a:lnTo>
                  <a:lnTo>
                    <a:pt x="103" y="188"/>
                  </a:lnTo>
                  <a:lnTo>
                    <a:pt x="101" y="185"/>
                  </a:lnTo>
                  <a:lnTo>
                    <a:pt x="101" y="188"/>
                  </a:lnTo>
                  <a:lnTo>
                    <a:pt x="101" y="190"/>
                  </a:lnTo>
                  <a:lnTo>
                    <a:pt x="103" y="194"/>
                  </a:lnTo>
                  <a:lnTo>
                    <a:pt x="103" y="194"/>
                  </a:lnTo>
                  <a:close/>
                  <a:moveTo>
                    <a:pt x="105" y="202"/>
                  </a:moveTo>
                  <a:lnTo>
                    <a:pt x="105" y="204"/>
                  </a:lnTo>
                  <a:lnTo>
                    <a:pt x="107" y="204"/>
                  </a:lnTo>
                  <a:lnTo>
                    <a:pt x="107" y="202"/>
                  </a:lnTo>
                  <a:lnTo>
                    <a:pt x="105" y="202"/>
                  </a:lnTo>
                  <a:lnTo>
                    <a:pt x="105" y="202"/>
                  </a:lnTo>
                  <a:close/>
                  <a:moveTo>
                    <a:pt x="360" y="196"/>
                  </a:moveTo>
                  <a:lnTo>
                    <a:pt x="363" y="196"/>
                  </a:lnTo>
                  <a:lnTo>
                    <a:pt x="363" y="194"/>
                  </a:lnTo>
                  <a:lnTo>
                    <a:pt x="363" y="194"/>
                  </a:lnTo>
                  <a:lnTo>
                    <a:pt x="360" y="196"/>
                  </a:lnTo>
                  <a:lnTo>
                    <a:pt x="360" y="196"/>
                  </a:lnTo>
                  <a:close/>
                  <a:moveTo>
                    <a:pt x="360" y="200"/>
                  </a:moveTo>
                  <a:lnTo>
                    <a:pt x="360" y="202"/>
                  </a:lnTo>
                  <a:lnTo>
                    <a:pt x="363" y="198"/>
                  </a:lnTo>
                  <a:lnTo>
                    <a:pt x="360" y="198"/>
                  </a:lnTo>
                  <a:lnTo>
                    <a:pt x="360" y="200"/>
                  </a:lnTo>
                  <a:lnTo>
                    <a:pt x="360" y="200"/>
                  </a:lnTo>
                  <a:close/>
                  <a:moveTo>
                    <a:pt x="358" y="209"/>
                  </a:moveTo>
                  <a:lnTo>
                    <a:pt x="360" y="207"/>
                  </a:lnTo>
                  <a:lnTo>
                    <a:pt x="360" y="202"/>
                  </a:lnTo>
                  <a:lnTo>
                    <a:pt x="358" y="209"/>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199" name="Freeform 187">
              <a:extLst>
                <a:ext uri="{FF2B5EF4-FFF2-40B4-BE49-F238E27FC236}">
                  <a16:creationId xmlns:a16="http://schemas.microsoft.com/office/drawing/2014/main" id="{456E3EED-7C26-46AB-BDF1-B588A4D3AC14}"/>
                </a:ext>
              </a:extLst>
            </p:cNvPr>
            <p:cNvSpPr>
              <a:spLocks noEditPoints="1"/>
            </p:cNvSpPr>
            <p:nvPr/>
          </p:nvSpPr>
          <p:spPr bwMode="auto">
            <a:xfrm>
              <a:off x="3111048" y="3371505"/>
              <a:ext cx="628770" cy="619289"/>
            </a:xfrm>
            <a:custGeom>
              <a:avLst/>
              <a:gdLst>
                <a:gd name="T0" fmla="*/ 466 w 780"/>
                <a:gd name="T1" fmla="*/ 110 h 818"/>
                <a:gd name="T2" fmla="*/ 470 w 780"/>
                <a:gd name="T3" fmla="*/ 106 h 818"/>
                <a:gd name="T4" fmla="*/ 475 w 780"/>
                <a:gd name="T5" fmla="*/ 106 h 818"/>
                <a:gd name="T6" fmla="*/ 491 w 780"/>
                <a:gd name="T7" fmla="*/ 108 h 818"/>
                <a:gd name="T8" fmla="*/ 470 w 780"/>
                <a:gd name="T9" fmla="*/ 68 h 818"/>
                <a:gd name="T10" fmla="*/ 430 w 780"/>
                <a:gd name="T11" fmla="*/ 47 h 818"/>
                <a:gd name="T12" fmla="*/ 399 w 780"/>
                <a:gd name="T13" fmla="*/ 68 h 818"/>
                <a:gd name="T14" fmla="*/ 357 w 780"/>
                <a:gd name="T15" fmla="*/ 57 h 818"/>
                <a:gd name="T16" fmla="*/ 333 w 780"/>
                <a:gd name="T17" fmla="*/ 68 h 818"/>
                <a:gd name="T18" fmla="*/ 287 w 780"/>
                <a:gd name="T19" fmla="*/ 70 h 818"/>
                <a:gd name="T20" fmla="*/ 283 w 780"/>
                <a:gd name="T21" fmla="*/ 21 h 818"/>
                <a:gd name="T22" fmla="*/ 253 w 780"/>
                <a:gd name="T23" fmla="*/ 15 h 818"/>
                <a:gd name="T24" fmla="*/ 186 w 780"/>
                <a:gd name="T25" fmla="*/ 28 h 818"/>
                <a:gd name="T26" fmla="*/ 180 w 780"/>
                <a:gd name="T27" fmla="*/ 80 h 818"/>
                <a:gd name="T28" fmla="*/ 118 w 780"/>
                <a:gd name="T29" fmla="*/ 72 h 818"/>
                <a:gd name="T30" fmla="*/ 76 w 780"/>
                <a:gd name="T31" fmla="*/ 101 h 818"/>
                <a:gd name="T32" fmla="*/ 66 w 780"/>
                <a:gd name="T33" fmla="*/ 194 h 818"/>
                <a:gd name="T34" fmla="*/ 13 w 780"/>
                <a:gd name="T35" fmla="*/ 230 h 818"/>
                <a:gd name="T36" fmla="*/ 17 w 780"/>
                <a:gd name="T37" fmla="*/ 293 h 818"/>
                <a:gd name="T38" fmla="*/ 70 w 780"/>
                <a:gd name="T39" fmla="*/ 327 h 818"/>
                <a:gd name="T40" fmla="*/ 120 w 780"/>
                <a:gd name="T41" fmla="*/ 327 h 818"/>
                <a:gd name="T42" fmla="*/ 173 w 780"/>
                <a:gd name="T43" fmla="*/ 333 h 818"/>
                <a:gd name="T44" fmla="*/ 239 w 780"/>
                <a:gd name="T45" fmla="*/ 375 h 818"/>
                <a:gd name="T46" fmla="*/ 316 w 780"/>
                <a:gd name="T47" fmla="*/ 451 h 818"/>
                <a:gd name="T48" fmla="*/ 335 w 780"/>
                <a:gd name="T49" fmla="*/ 555 h 818"/>
                <a:gd name="T50" fmla="*/ 401 w 780"/>
                <a:gd name="T51" fmla="*/ 597 h 818"/>
                <a:gd name="T52" fmla="*/ 422 w 780"/>
                <a:gd name="T53" fmla="*/ 645 h 818"/>
                <a:gd name="T54" fmla="*/ 386 w 780"/>
                <a:gd name="T55" fmla="*/ 692 h 818"/>
                <a:gd name="T56" fmla="*/ 354 w 780"/>
                <a:gd name="T57" fmla="*/ 738 h 818"/>
                <a:gd name="T58" fmla="*/ 413 w 780"/>
                <a:gd name="T59" fmla="*/ 765 h 818"/>
                <a:gd name="T60" fmla="*/ 445 w 780"/>
                <a:gd name="T61" fmla="*/ 818 h 818"/>
                <a:gd name="T62" fmla="*/ 470 w 780"/>
                <a:gd name="T63" fmla="*/ 761 h 818"/>
                <a:gd name="T64" fmla="*/ 485 w 780"/>
                <a:gd name="T65" fmla="*/ 740 h 818"/>
                <a:gd name="T66" fmla="*/ 468 w 780"/>
                <a:gd name="T67" fmla="*/ 774 h 818"/>
                <a:gd name="T68" fmla="*/ 521 w 780"/>
                <a:gd name="T69" fmla="*/ 692 h 818"/>
                <a:gd name="T70" fmla="*/ 519 w 780"/>
                <a:gd name="T71" fmla="*/ 647 h 818"/>
                <a:gd name="T72" fmla="*/ 544 w 780"/>
                <a:gd name="T73" fmla="*/ 616 h 818"/>
                <a:gd name="T74" fmla="*/ 597 w 780"/>
                <a:gd name="T75" fmla="*/ 580 h 818"/>
                <a:gd name="T76" fmla="*/ 612 w 780"/>
                <a:gd name="T77" fmla="*/ 576 h 818"/>
                <a:gd name="T78" fmla="*/ 650 w 780"/>
                <a:gd name="T79" fmla="*/ 569 h 818"/>
                <a:gd name="T80" fmla="*/ 677 w 780"/>
                <a:gd name="T81" fmla="*/ 525 h 818"/>
                <a:gd name="T82" fmla="*/ 700 w 780"/>
                <a:gd name="T83" fmla="*/ 443 h 818"/>
                <a:gd name="T84" fmla="*/ 702 w 780"/>
                <a:gd name="T85" fmla="*/ 373 h 818"/>
                <a:gd name="T86" fmla="*/ 706 w 780"/>
                <a:gd name="T87" fmla="*/ 369 h 818"/>
                <a:gd name="T88" fmla="*/ 753 w 780"/>
                <a:gd name="T89" fmla="*/ 312 h 818"/>
                <a:gd name="T90" fmla="*/ 770 w 780"/>
                <a:gd name="T91" fmla="*/ 226 h 818"/>
                <a:gd name="T92" fmla="*/ 696 w 780"/>
                <a:gd name="T93" fmla="*/ 173 h 818"/>
                <a:gd name="T94" fmla="*/ 639 w 780"/>
                <a:gd name="T95" fmla="*/ 163 h 818"/>
                <a:gd name="T96" fmla="*/ 603 w 780"/>
                <a:gd name="T97" fmla="*/ 158 h 818"/>
                <a:gd name="T98" fmla="*/ 586 w 780"/>
                <a:gd name="T99" fmla="*/ 167 h 818"/>
                <a:gd name="T100" fmla="*/ 565 w 780"/>
                <a:gd name="T101" fmla="*/ 137 h 818"/>
                <a:gd name="T102" fmla="*/ 534 w 780"/>
                <a:gd name="T103" fmla="*/ 125 h 818"/>
                <a:gd name="T104" fmla="*/ 491 w 780"/>
                <a:gd name="T105" fmla="*/ 152 h 818"/>
                <a:gd name="T106" fmla="*/ 487 w 780"/>
                <a:gd name="T107" fmla="*/ 146 h 818"/>
                <a:gd name="T108" fmla="*/ 489 w 780"/>
                <a:gd name="T109" fmla="*/ 142 h 818"/>
                <a:gd name="T110" fmla="*/ 479 w 780"/>
                <a:gd name="T111" fmla="*/ 110 h 818"/>
                <a:gd name="T112" fmla="*/ 449 w 780"/>
                <a:gd name="T113" fmla="*/ 131 h 818"/>
                <a:gd name="T114" fmla="*/ 456 w 780"/>
                <a:gd name="T115" fmla="*/ 106 h 818"/>
                <a:gd name="T116" fmla="*/ 468 w 780"/>
                <a:gd name="T117" fmla="*/ 68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0" h="818">
                  <a:moveTo>
                    <a:pt x="458" y="120"/>
                  </a:moveTo>
                  <a:lnTo>
                    <a:pt x="458" y="118"/>
                  </a:lnTo>
                  <a:lnTo>
                    <a:pt x="462" y="116"/>
                  </a:lnTo>
                  <a:lnTo>
                    <a:pt x="462" y="116"/>
                  </a:lnTo>
                  <a:lnTo>
                    <a:pt x="462" y="120"/>
                  </a:lnTo>
                  <a:lnTo>
                    <a:pt x="458" y="120"/>
                  </a:lnTo>
                  <a:lnTo>
                    <a:pt x="458" y="120"/>
                  </a:lnTo>
                  <a:lnTo>
                    <a:pt x="458" y="120"/>
                  </a:lnTo>
                  <a:close/>
                  <a:moveTo>
                    <a:pt x="453" y="120"/>
                  </a:moveTo>
                  <a:lnTo>
                    <a:pt x="456" y="120"/>
                  </a:lnTo>
                  <a:lnTo>
                    <a:pt x="456" y="118"/>
                  </a:lnTo>
                  <a:lnTo>
                    <a:pt x="460" y="114"/>
                  </a:lnTo>
                  <a:lnTo>
                    <a:pt x="462" y="114"/>
                  </a:lnTo>
                  <a:lnTo>
                    <a:pt x="466" y="110"/>
                  </a:lnTo>
                  <a:lnTo>
                    <a:pt x="464" y="108"/>
                  </a:lnTo>
                  <a:lnTo>
                    <a:pt x="462" y="110"/>
                  </a:lnTo>
                  <a:lnTo>
                    <a:pt x="462" y="110"/>
                  </a:lnTo>
                  <a:lnTo>
                    <a:pt x="460" y="110"/>
                  </a:lnTo>
                  <a:lnTo>
                    <a:pt x="456" y="114"/>
                  </a:lnTo>
                  <a:lnTo>
                    <a:pt x="453" y="120"/>
                  </a:lnTo>
                  <a:lnTo>
                    <a:pt x="453" y="120"/>
                  </a:lnTo>
                  <a:close/>
                  <a:moveTo>
                    <a:pt x="470" y="106"/>
                  </a:moveTo>
                  <a:lnTo>
                    <a:pt x="470" y="104"/>
                  </a:lnTo>
                  <a:lnTo>
                    <a:pt x="468" y="104"/>
                  </a:lnTo>
                  <a:lnTo>
                    <a:pt x="466" y="106"/>
                  </a:lnTo>
                  <a:lnTo>
                    <a:pt x="468" y="108"/>
                  </a:lnTo>
                  <a:lnTo>
                    <a:pt x="470" y="108"/>
                  </a:lnTo>
                  <a:lnTo>
                    <a:pt x="470" y="106"/>
                  </a:lnTo>
                  <a:lnTo>
                    <a:pt x="470" y="106"/>
                  </a:lnTo>
                  <a:close/>
                  <a:moveTo>
                    <a:pt x="470" y="101"/>
                  </a:moveTo>
                  <a:lnTo>
                    <a:pt x="470" y="97"/>
                  </a:lnTo>
                  <a:lnTo>
                    <a:pt x="472" y="95"/>
                  </a:lnTo>
                  <a:lnTo>
                    <a:pt x="475" y="95"/>
                  </a:lnTo>
                  <a:lnTo>
                    <a:pt x="477" y="93"/>
                  </a:lnTo>
                  <a:lnTo>
                    <a:pt x="479" y="93"/>
                  </a:lnTo>
                  <a:lnTo>
                    <a:pt x="477" y="95"/>
                  </a:lnTo>
                  <a:lnTo>
                    <a:pt x="475" y="97"/>
                  </a:lnTo>
                  <a:lnTo>
                    <a:pt x="472" y="99"/>
                  </a:lnTo>
                  <a:lnTo>
                    <a:pt x="470" y="101"/>
                  </a:lnTo>
                  <a:lnTo>
                    <a:pt x="470" y="101"/>
                  </a:lnTo>
                  <a:close/>
                  <a:moveTo>
                    <a:pt x="472" y="104"/>
                  </a:moveTo>
                  <a:lnTo>
                    <a:pt x="475" y="106"/>
                  </a:lnTo>
                  <a:lnTo>
                    <a:pt x="479" y="106"/>
                  </a:lnTo>
                  <a:lnTo>
                    <a:pt x="481" y="106"/>
                  </a:lnTo>
                  <a:lnTo>
                    <a:pt x="483" y="106"/>
                  </a:lnTo>
                  <a:lnTo>
                    <a:pt x="483" y="104"/>
                  </a:lnTo>
                  <a:lnTo>
                    <a:pt x="481" y="101"/>
                  </a:lnTo>
                  <a:lnTo>
                    <a:pt x="475" y="101"/>
                  </a:lnTo>
                  <a:lnTo>
                    <a:pt x="472" y="104"/>
                  </a:lnTo>
                  <a:lnTo>
                    <a:pt x="472" y="104"/>
                  </a:lnTo>
                  <a:lnTo>
                    <a:pt x="472" y="104"/>
                  </a:lnTo>
                  <a:close/>
                  <a:moveTo>
                    <a:pt x="483" y="110"/>
                  </a:moveTo>
                  <a:lnTo>
                    <a:pt x="485" y="108"/>
                  </a:lnTo>
                  <a:lnTo>
                    <a:pt x="487" y="106"/>
                  </a:lnTo>
                  <a:lnTo>
                    <a:pt x="489" y="106"/>
                  </a:lnTo>
                  <a:lnTo>
                    <a:pt x="491" y="108"/>
                  </a:lnTo>
                  <a:lnTo>
                    <a:pt x="491" y="110"/>
                  </a:lnTo>
                  <a:lnTo>
                    <a:pt x="485" y="110"/>
                  </a:lnTo>
                  <a:lnTo>
                    <a:pt x="483" y="110"/>
                  </a:lnTo>
                  <a:lnTo>
                    <a:pt x="483" y="110"/>
                  </a:lnTo>
                  <a:close/>
                  <a:moveTo>
                    <a:pt x="470" y="68"/>
                  </a:moveTo>
                  <a:lnTo>
                    <a:pt x="468" y="66"/>
                  </a:lnTo>
                  <a:lnTo>
                    <a:pt x="466" y="59"/>
                  </a:lnTo>
                  <a:lnTo>
                    <a:pt x="468" y="57"/>
                  </a:lnTo>
                  <a:lnTo>
                    <a:pt x="470" y="59"/>
                  </a:lnTo>
                  <a:lnTo>
                    <a:pt x="472" y="66"/>
                  </a:lnTo>
                  <a:lnTo>
                    <a:pt x="472" y="68"/>
                  </a:lnTo>
                  <a:lnTo>
                    <a:pt x="472" y="68"/>
                  </a:lnTo>
                  <a:lnTo>
                    <a:pt x="470" y="68"/>
                  </a:lnTo>
                  <a:lnTo>
                    <a:pt x="470" y="68"/>
                  </a:lnTo>
                  <a:close/>
                  <a:moveTo>
                    <a:pt x="453" y="28"/>
                  </a:moveTo>
                  <a:lnTo>
                    <a:pt x="451" y="26"/>
                  </a:lnTo>
                  <a:lnTo>
                    <a:pt x="451" y="23"/>
                  </a:lnTo>
                  <a:lnTo>
                    <a:pt x="447" y="17"/>
                  </a:lnTo>
                  <a:lnTo>
                    <a:pt x="447" y="19"/>
                  </a:lnTo>
                  <a:lnTo>
                    <a:pt x="447" y="21"/>
                  </a:lnTo>
                  <a:lnTo>
                    <a:pt x="445" y="23"/>
                  </a:lnTo>
                  <a:lnTo>
                    <a:pt x="441" y="28"/>
                  </a:lnTo>
                  <a:lnTo>
                    <a:pt x="441" y="28"/>
                  </a:lnTo>
                  <a:lnTo>
                    <a:pt x="441" y="28"/>
                  </a:lnTo>
                  <a:lnTo>
                    <a:pt x="439" y="30"/>
                  </a:lnTo>
                  <a:lnTo>
                    <a:pt x="435" y="36"/>
                  </a:lnTo>
                  <a:lnTo>
                    <a:pt x="430" y="42"/>
                  </a:lnTo>
                  <a:lnTo>
                    <a:pt x="430" y="47"/>
                  </a:lnTo>
                  <a:lnTo>
                    <a:pt x="426" y="55"/>
                  </a:lnTo>
                  <a:lnTo>
                    <a:pt x="422" y="59"/>
                  </a:lnTo>
                  <a:lnTo>
                    <a:pt x="420" y="64"/>
                  </a:lnTo>
                  <a:lnTo>
                    <a:pt x="416" y="66"/>
                  </a:lnTo>
                  <a:lnTo>
                    <a:pt x="413" y="66"/>
                  </a:lnTo>
                  <a:lnTo>
                    <a:pt x="413" y="70"/>
                  </a:lnTo>
                  <a:lnTo>
                    <a:pt x="409" y="72"/>
                  </a:lnTo>
                  <a:lnTo>
                    <a:pt x="407" y="72"/>
                  </a:lnTo>
                  <a:lnTo>
                    <a:pt x="407" y="66"/>
                  </a:lnTo>
                  <a:lnTo>
                    <a:pt x="407" y="66"/>
                  </a:lnTo>
                  <a:lnTo>
                    <a:pt x="405" y="64"/>
                  </a:lnTo>
                  <a:lnTo>
                    <a:pt x="403" y="64"/>
                  </a:lnTo>
                  <a:lnTo>
                    <a:pt x="401" y="66"/>
                  </a:lnTo>
                  <a:lnTo>
                    <a:pt x="399" y="68"/>
                  </a:lnTo>
                  <a:lnTo>
                    <a:pt x="394" y="66"/>
                  </a:lnTo>
                  <a:lnTo>
                    <a:pt x="392" y="64"/>
                  </a:lnTo>
                  <a:lnTo>
                    <a:pt x="392" y="61"/>
                  </a:lnTo>
                  <a:lnTo>
                    <a:pt x="390" y="61"/>
                  </a:lnTo>
                  <a:lnTo>
                    <a:pt x="390" y="57"/>
                  </a:lnTo>
                  <a:lnTo>
                    <a:pt x="390" y="55"/>
                  </a:lnTo>
                  <a:lnTo>
                    <a:pt x="386" y="55"/>
                  </a:lnTo>
                  <a:lnTo>
                    <a:pt x="382" y="51"/>
                  </a:lnTo>
                  <a:lnTo>
                    <a:pt x="378" y="51"/>
                  </a:lnTo>
                  <a:lnTo>
                    <a:pt x="373" y="53"/>
                  </a:lnTo>
                  <a:lnTo>
                    <a:pt x="365" y="53"/>
                  </a:lnTo>
                  <a:lnTo>
                    <a:pt x="361" y="53"/>
                  </a:lnTo>
                  <a:lnTo>
                    <a:pt x="357" y="55"/>
                  </a:lnTo>
                  <a:lnTo>
                    <a:pt x="357" y="57"/>
                  </a:lnTo>
                  <a:lnTo>
                    <a:pt x="361" y="61"/>
                  </a:lnTo>
                  <a:lnTo>
                    <a:pt x="361" y="64"/>
                  </a:lnTo>
                  <a:lnTo>
                    <a:pt x="363" y="68"/>
                  </a:lnTo>
                  <a:lnTo>
                    <a:pt x="363" y="70"/>
                  </a:lnTo>
                  <a:lnTo>
                    <a:pt x="359" y="70"/>
                  </a:lnTo>
                  <a:lnTo>
                    <a:pt x="354" y="68"/>
                  </a:lnTo>
                  <a:lnTo>
                    <a:pt x="352" y="68"/>
                  </a:lnTo>
                  <a:lnTo>
                    <a:pt x="350" y="68"/>
                  </a:lnTo>
                  <a:lnTo>
                    <a:pt x="350" y="68"/>
                  </a:lnTo>
                  <a:lnTo>
                    <a:pt x="350" y="68"/>
                  </a:lnTo>
                  <a:lnTo>
                    <a:pt x="344" y="68"/>
                  </a:lnTo>
                  <a:lnTo>
                    <a:pt x="340" y="68"/>
                  </a:lnTo>
                  <a:lnTo>
                    <a:pt x="340" y="66"/>
                  </a:lnTo>
                  <a:lnTo>
                    <a:pt x="333" y="68"/>
                  </a:lnTo>
                  <a:lnTo>
                    <a:pt x="329" y="68"/>
                  </a:lnTo>
                  <a:lnTo>
                    <a:pt x="327" y="74"/>
                  </a:lnTo>
                  <a:lnTo>
                    <a:pt x="319" y="74"/>
                  </a:lnTo>
                  <a:lnTo>
                    <a:pt x="314" y="76"/>
                  </a:lnTo>
                  <a:lnTo>
                    <a:pt x="314" y="78"/>
                  </a:lnTo>
                  <a:lnTo>
                    <a:pt x="310" y="80"/>
                  </a:lnTo>
                  <a:lnTo>
                    <a:pt x="306" y="80"/>
                  </a:lnTo>
                  <a:lnTo>
                    <a:pt x="306" y="80"/>
                  </a:lnTo>
                  <a:lnTo>
                    <a:pt x="304" y="80"/>
                  </a:lnTo>
                  <a:lnTo>
                    <a:pt x="302" y="85"/>
                  </a:lnTo>
                  <a:lnTo>
                    <a:pt x="298" y="82"/>
                  </a:lnTo>
                  <a:lnTo>
                    <a:pt x="289" y="76"/>
                  </a:lnTo>
                  <a:lnTo>
                    <a:pt x="287" y="72"/>
                  </a:lnTo>
                  <a:lnTo>
                    <a:pt x="287" y="70"/>
                  </a:lnTo>
                  <a:lnTo>
                    <a:pt x="283" y="66"/>
                  </a:lnTo>
                  <a:lnTo>
                    <a:pt x="279" y="61"/>
                  </a:lnTo>
                  <a:lnTo>
                    <a:pt x="279" y="57"/>
                  </a:lnTo>
                  <a:lnTo>
                    <a:pt x="279" y="55"/>
                  </a:lnTo>
                  <a:lnTo>
                    <a:pt x="279" y="53"/>
                  </a:lnTo>
                  <a:lnTo>
                    <a:pt x="279" y="49"/>
                  </a:lnTo>
                  <a:lnTo>
                    <a:pt x="281" y="47"/>
                  </a:lnTo>
                  <a:lnTo>
                    <a:pt x="281" y="42"/>
                  </a:lnTo>
                  <a:lnTo>
                    <a:pt x="283" y="36"/>
                  </a:lnTo>
                  <a:lnTo>
                    <a:pt x="285" y="30"/>
                  </a:lnTo>
                  <a:lnTo>
                    <a:pt x="289" y="26"/>
                  </a:lnTo>
                  <a:lnTo>
                    <a:pt x="289" y="23"/>
                  </a:lnTo>
                  <a:lnTo>
                    <a:pt x="285" y="23"/>
                  </a:lnTo>
                  <a:lnTo>
                    <a:pt x="283" y="21"/>
                  </a:lnTo>
                  <a:lnTo>
                    <a:pt x="281" y="17"/>
                  </a:lnTo>
                  <a:lnTo>
                    <a:pt x="276" y="17"/>
                  </a:lnTo>
                  <a:lnTo>
                    <a:pt x="274" y="17"/>
                  </a:lnTo>
                  <a:lnTo>
                    <a:pt x="276" y="13"/>
                  </a:lnTo>
                  <a:lnTo>
                    <a:pt x="279" y="11"/>
                  </a:lnTo>
                  <a:lnTo>
                    <a:pt x="279" y="5"/>
                  </a:lnTo>
                  <a:lnTo>
                    <a:pt x="274" y="0"/>
                  </a:lnTo>
                  <a:lnTo>
                    <a:pt x="270" y="0"/>
                  </a:lnTo>
                  <a:lnTo>
                    <a:pt x="268" y="2"/>
                  </a:lnTo>
                  <a:lnTo>
                    <a:pt x="266" y="0"/>
                  </a:lnTo>
                  <a:lnTo>
                    <a:pt x="264" y="0"/>
                  </a:lnTo>
                  <a:lnTo>
                    <a:pt x="266" y="5"/>
                  </a:lnTo>
                  <a:lnTo>
                    <a:pt x="264" y="9"/>
                  </a:lnTo>
                  <a:lnTo>
                    <a:pt x="253" y="15"/>
                  </a:lnTo>
                  <a:lnTo>
                    <a:pt x="247" y="17"/>
                  </a:lnTo>
                  <a:lnTo>
                    <a:pt x="239" y="19"/>
                  </a:lnTo>
                  <a:lnTo>
                    <a:pt x="234" y="19"/>
                  </a:lnTo>
                  <a:lnTo>
                    <a:pt x="228" y="19"/>
                  </a:lnTo>
                  <a:lnTo>
                    <a:pt x="222" y="26"/>
                  </a:lnTo>
                  <a:lnTo>
                    <a:pt x="215" y="28"/>
                  </a:lnTo>
                  <a:lnTo>
                    <a:pt x="213" y="26"/>
                  </a:lnTo>
                  <a:lnTo>
                    <a:pt x="205" y="26"/>
                  </a:lnTo>
                  <a:lnTo>
                    <a:pt x="198" y="28"/>
                  </a:lnTo>
                  <a:lnTo>
                    <a:pt x="192" y="23"/>
                  </a:lnTo>
                  <a:lnTo>
                    <a:pt x="186" y="23"/>
                  </a:lnTo>
                  <a:lnTo>
                    <a:pt x="180" y="21"/>
                  </a:lnTo>
                  <a:lnTo>
                    <a:pt x="182" y="26"/>
                  </a:lnTo>
                  <a:lnTo>
                    <a:pt x="186" y="28"/>
                  </a:lnTo>
                  <a:lnTo>
                    <a:pt x="190" y="32"/>
                  </a:lnTo>
                  <a:lnTo>
                    <a:pt x="192" y="34"/>
                  </a:lnTo>
                  <a:lnTo>
                    <a:pt x="186" y="45"/>
                  </a:lnTo>
                  <a:lnTo>
                    <a:pt x="188" y="47"/>
                  </a:lnTo>
                  <a:lnTo>
                    <a:pt x="188" y="55"/>
                  </a:lnTo>
                  <a:lnTo>
                    <a:pt x="196" y="57"/>
                  </a:lnTo>
                  <a:lnTo>
                    <a:pt x="203" y="57"/>
                  </a:lnTo>
                  <a:lnTo>
                    <a:pt x="209" y="57"/>
                  </a:lnTo>
                  <a:lnTo>
                    <a:pt x="209" y="61"/>
                  </a:lnTo>
                  <a:lnTo>
                    <a:pt x="205" y="64"/>
                  </a:lnTo>
                  <a:lnTo>
                    <a:pt x="196" y="66"/>
                  </a:lnTo>
                  <a:lnTo>
                    <a:pt x="192" y="70"/>
                  </a:lnTo>
                  <a:lnTo>
                    <a:pt x="190" y="74"/>
                  </a:lnTo>
                  <a:lnTo>
                    <a:pt x="180" y="80"/>
                  </a:lnTo>
                  <a:lnTo>
                    <a:pt x="177" y="85"/>
                  </a:lnTo>
                  <a:lnTo>
                    <a:pt x="171" y="89"/>
                  </a:lnTo>
                  <a:lnTo>
                    <a:pt x="165" y="93"/>
                  </a:lnTo>
                  <a:lnTo>
                    <a:pt x="158" y="95"/>
                  </a:lnTo>
                  <a:lnTo>
                    <a:pt x="152" y="93"/>
                  </a:lnTo>
                  <a:lnTo>
                    <a:pt x="146" y="87"/>
                  </a:lnTo>
                  <a:lnTo>
                    <a:pt x="137" y="82"/>
                  </a:lnTo>
                  <a:lnTo>
                    <a:pt x="133" y="82"/>
                  </a:lnTo>
                  <a:lnTo>
                    <a:pt x="133" y="78"/>
                  </a:lnTo>
                  <a:lnTo>
                    <a:pt x="131" y="74"/>
                  </a:lnTo>
                  <a:lnTo>
                    <a:pt x="129" y="70"/>
                  </a:lnTo>
                  <a:lnTo>
                    <a:pt x="127" y="66"/>
                  </a:lnTo>
                  <a:lnTo>
                    <a:pt x="123" y="68"/>
                  </a:lnTo>
                  <a:lnTo>
                    <a:pt x="118" y="72"/>
                  </a:lnTo>
                  <a:lnTo>
                    <a:pt x="114" y="72"/>
                  </a:lnTo>
                  <a:lnTo>
                    <a:pt x="112" y="70"/>
                  </a:lnTo>
                  <a:lnTo>
                    <a:pt x="110" y="70"/>
                  </a:lnTo>
                  <a:lnTo>
                    <a:pt x="106" y="72"/>
                  </a:lnTo>
                  <a:lnTo>
                    <a:pt x="85" y="74"/>
                  </a:lnTo>
                  <a:lnTo>
                    <a:pt x="83" y="80"/>
                  </a:lnTo>
                  <a:lnTo>
                    <a:pt x="85" y="85"/>
                  </a:lnTo>
                  <a:lnTo>
                    <a:pt x="93" y="87"/>
                  </a:lnTo>
                  <a:lnTo>
                    <a:pt x="95" y="91"/>
                  </a:lnTo>
                  <a:lnTo>
                    <a:pt x="93" y="93"/>
                  </a:lnTo>
                  <a:lnTo>
                    <a:pt x="95" y="97"/>
                  </a:lnTo>
                  <a:lnTo>
                    <a:pt x="95" y="99"/>
                  </a:lnTo>
                  <a:lnTo>
                    <a:pt x="89" y="97"/>
                  </a:lnTo>
                  <a:lnTo>
                    <a:pt x="76" y="101"/>
                  </a:lnTo>
                  <a:lnTo>
                    <a:pt x="76" y="112"/>
                  </a:lnTo>
                  <a:lnTo>
                    <a:pt x="80" y="116"/>
                  </a:lnTo>
                  <a:lnTo>
                    <a:pt x="87" y="123"/>
                  </a:lnTo>
                  <a:lnTo>
                    <a:pt x="93" y="131"/>
                  </a:lnTo>
                  <a:lnTo>
                    <a:pt x="93" y="137"/>
                  </a:lnTo>
                  <a:lnTo>
                    <a:pt x="93" y="142"/>
                  </a:lnTo>
                  <a:lnTo>
                    <a:pt x="80" y="182"/>
                  </a:lnTo>
                  <a:lnTo>
                    <a:pt x="78" y="194"/>
                  </a:lnTo>
                  <a:lnTo>
                    <a:pt x="78" y="194"/>
                  </a:lnTo>
                  <a:lnTo>
                    <a:pt x="76" y="198"/>
                  </a:lnTo>
                  <a:lnTo>
                    <a:pt x="72" y="196"/>
                  </a:lnTo>
                  <a:lnTo>
                    <a:pt x="72" y="196"/>
                  </a:lnTo>
                  <a:lnTo>
                    <a:pt x="68" y="192"/>
                  </a:lnTo>
                  <a:lnTo>
                    <a:pt x="66" y="194"/>
                  </a:lnTo>
                  <a:lnTo>
                    <a:pt x="64" y="194"/>
                  </a:lnTo>
                  <a:lnTo>
                    <a:pt x="61" y="192"/>
                  </a:lnTo>
                  <a:lnTo>
                    <a:pt x="59" y="196"/>
                  </a:lnTo>
                  <a:lnTo>
                    <a:pt x="47" y="201"/>
                  </a:lnTo>
                  <a:lnTo>
                    <a:pt x="36" y="203"/>
                  </a:lnTo>
                  <a:lnTo>
                    <a:pt x="34" y="205"/>
                  </a:lnTo>
                  <a:lnTo>
                    <a:pt x="30" y="205"/>
                  </a:lnTo>
                  <a:lnTo>
                    <a:pt x="26" y="209"/>
                  </a:lnTo>
                  <a:lnTo>
                    <a:pt x="21" y="211"/>
                  </a:lnTo>
                  <a:lnTo>
                    <a:pt x="17" y="213"/>
                  </a:lnTo>
                  <a:lnTo>
                    <a:pt x="19" y="219"/>
                  </a:lnTo>
                  <a:lnTo>
                    <a:pt x="17" y="222"/>
                  </a:lnTo>
                  <a:lnTo>
                    <a:pt x="17" y="226"/>
                  </a:lnTo>
                  <a:lnTo>
                    <a:pt x="13" y="230"/>
                  </a:lnTo>
                  <a:lnTo>
                    <a:pt x="15" y="238"/>
                  </a:lnTo>
                  <a:lnTo>
                    <a:pt x="15" y="241"/>
                  </a:lnTo>
                  <a:lnTo>
                    <a:pt x="13" y="245"/>
                  </a:lnTo>
                  <a:lnTo>
                    <a:pt x="9" y="245"/>
                  </a:lnTo>
                  <a:lnTo>
                    <a:pt x="5" y="247"/>
                  </a:lnTo>
                  <a:lnTo>
                    <a:pt x="5" y="251"/>
                  </a:lnTo>
                  <a:lnTo>
                    <a:pt x="2" y="253"/>
                  </a:lnTo>
                  <a:lnTo>
                    <a:pt x="2" y="257"/>
                  </a:lnTo>
                  <a:lnTo>
                    <a:pt x="2" y="262"/>
                  </a:lnTo>
                  <a:lnTo>
                    <a:pt x="0" y="264"/>
                  </a:lnTo>
                  <a:lnTo>
                    <a:pt x="2" y="268"/>
                  </a:lnTo>
                  <a:lnTo>
                    <a:pt x="0" y="270"/>
                  </a:lnTo>
                  <a:lnTo>
                    <a:pt x="7" y="276"/>
                  </a:lnTo>
                  <a:lnTo>
                    <a:pt x="17" y="293"/>
                  </a:lnTo>
                  <a:lnTo>
                    <a:pt x="11" y="300"/>
                  </a:lnTo>
                  <a:lnTo>
                    <a:pt x="24" y="297"/>
                  </a:lnTo>
                  <a:lnTo>
                    <a:pt x="30" y="300"/>
                  </a:lnTo>
                  <a:lnTo>
                    <a:pt x="34" y="306"/>
                  </a:lnTo>
                  <a:lnTo>
                    <a:pt x="36" y="310"/>
                  </a:lnTo>
                  <a:lnTo>
                    <a:pt x="45" y="310"/>
                  </a:lnTo>
                  <a:lnTo>
                    <a:pt x="53" y="312"/>
                  </a:lnTo>
                  <a:lnTo>
                    <a:pt x="61" y="304"/>
                  </a:lnTo>
                  <a:lnTo>
                    <a:pt x="70" y="300"/>
                  </a:lnTo>
                  <a:lnTo>
                    <a:pt x="72" y="302"/>
                  </a:lnTo>
                  <a:lnTo>
                    <a:pt x="70" y="306"/>
                  </a:lnTo>
                  <a:lnTo>
                    <a:pt x="70" y="308"/>
                  </a:lnTo>
                  <a:lnTo>
                    <a:pt x="70" y="314"/>
                  </a:lnTo>
                  <a:lnTo>
                    <a:pt x="70" y="327"/>
                  </a:lnTo>
                  <a:lnTo>
                    <a:pt x="70" y="331"/>
                  </a:lnTo>
                  <a:lnTo>
                    <a:pt x="72" y="333"/>
                  </a:lnTo>
                  <a:lnTo>
                    <a:pt x="76" y="333"/>
                  </a:lnTo>
                  <a:lnTo>
                    <a:pt x="80" y="331"/>
                  </a:lnTo>
                  <a:lnTo>
                    <a:pt x="85" y="331"/>
                  </a:lnTo>
                  <a:lnTo>
                    <a:pt x="87" y="331"/>
                  </a:lnTo>
                  <a:lnTo>
                    <a:pt x="89" y="331"/>
                  </a:lnTo>
                  <a:lnTo>
                    <a:pt x="89" y="333"/>
                  </a:lnTo>
                  <a:lnTo>
                    <a:pt x="89" y="333"/>
                  </a:lnTo>
                  <a:lnTo>
                    <a:pt x="102" y="333"/>
                  </a:lnTo>
                  <a:lnTo>
                    <a:pt x="108" y="333"/>
                  </a:lnTo>
                  <a:lnTo>
                    <a:pt x="114" y="329"/>
                  </a:lnTo>
                  <a:lnTo>
                    <a:pt x="116" y="329"/>
                  </a:lnTo>
                  <a:lnTo>
                    <a:pt x="120" y="327"/>
                  </a:lnTo>
                  <a:lnTo>
                    <a:pt x="127" y="327"/>
                  </a:lnTo>
                  <a:lnTo>
                    <a:pt x="131" y="325"/>
                  </a:lnTo>
                  <a:lnTo>
                    <a:pt x="135" y="316"/>
                  </a:lnTo>
                  <a:lnTo>
                    <a:pt x="146" y="310"/>
                  </a:lnTo>
                  <a:lnTo>
                    <a:pt x="152" y="308"/>
                  </a:lnTo>
                  <a:lnTo>
                    <a:pt x="158" y="306"/>
                  </a:lnTo>
                  <a:lnTo>
                    <a:pt x="163" y="306"/>
                  </a:lnTo>
                  <a:lnTo>
                    <a:pt x="167" y="308"/>
                  </a:lnTo>
                  <a:lnTo>
                    <a:pt x="171" y="306"/>
                  </a:lnTo>
                  <a:lnTo>
                    <a:pt x="173" y="308"/>
                  </a:lnTo>
                  <a:lnTo>
                    <a:pt x="173" y="312"/>
                  </a:lnTo>
                  <a:lnTo>
                    <a:pt x="175" y="319"/>
                  </a:lnTo>
                  <a:lnTo>
                    <a:pt x="171" y="325"/>
                  </a:lnTo>
                  <a:lnTo>
                    <a:pt x="173" y="333"/>
                  </a:lnTo>
                  <a:lnTo>
                    <a:pt x="173" y="338"/>
                  </a:lnTo>
                  <a:lnTo>
                    <a:pt x="175" y="346"/>
                  </a:lnTo>
                  <a:lnTo>
                    <a:pt x="180" y="348"/>
                  </a:lnTo>
                  <a:lnTo>
                    <a:pt x="182" y="354"/>
                  </a:lnTo>
                  <a:lnTo>
                    <a:pt x="186" y="356"/>
                  </a:lnTo>
                  <a:lnTo>
                    <a:pt x="192" y="361"/>
                  </a:lnTo>
                  <a:lnTo>
                    <a:pt x="196" y="363"/>
                  </a:lnTo>
                  <a:lnTo>
                    <a:pt x="198" y="363"/>
                  </a:lnTo>
                  <a:lnTo>
                    <a:pt x="207" y="361"/>
                  </a:lnTo>
                  <a:lnTo>
                    <a:pt x="213" y="367"/>
                  </a:lnTo>
                  <a:lnTo>
                    <a:pt x="220" y="365"/>
                  </a:lnTo>
                  <a:lnTo>
                    <a:pt x="226" y="373"/>
                  </a:lnTo>
                  <a:lnTo>
                    <a:pt x="230" y="373"/>
                  </a:lnTo>
                  <a:lnTo>
                    <a:pt x="239" y="375"/>
                  </a:lnTo>
                  <a:lnTo>
                    <a:pt x="243" y="378"/>
                  </a:lnTo>
                  <a:lnTo>
                    <a:pt x="245" y="384"/>
                  </a:lnTo>
                  <a:lnTo>
                    <a:pt x="249" y="384"/>
                  </a:lnTo>
                  <a:lnTo>
                    <a:pt x="253" y="388"/>
                  </a:lnTo>
                  <a:lnTo>
                    <a:pt x="266" y="386"/>
                  </a:lnTo>
                  <a:lnTo>
                    <a:pt x="274" y="390"/>
                  </a:lnTo>
                  <a:lnTo>
                    <a:pt x="274" y="394"/>
                  </a:lnTo>
                  <a:lnTo>
                    <a:pt x="274" y="403"/>
                  </a:lnTo>
                  <a:lnTo>
                    <a:pt x="276" y="411"/>
                  </a:lnTo>
                  <a:lnTo>
                    <a:pt x="274" y="416"/>
                  </a:lnTo>
                  <a:lnTo>
                    <a:pt x="281" y="428"/>
                  </a:lnTo>
                  <a:lnTo>
                    <a:pt x="281" y="437"/>
                  </a:lnTo>
                  <a:lnTo>
                    <a:pt x="316" y="439"/>
                  </a:lnTo>
                  <a:lnTo>
                    <a:pt x="316" y="451"/>
                  </a:lnTo>
                  <a:lnTo>
                    <a:pt x="316" y="458"/>
                  </a:lnTo>
                  <a:lnTo>
                    <a:pt x="327" y="462"/>
                  </a:lnTo>
                  <a:lnTo>
                    <a:pt x="338" y="479"/>
                  </a:lnTo>
                  <a:lnTo>
                    <a:pt x="338" y="489"/>
                  </a:lnTo>
                  <a:lnTo>
                    <a:pt x="329" y="508"/>
                  </a:lnTo>
                  <a:lnTo>
                    <a:pt x="329" y="512"/>
                  </a:lnTo>
                  <a:lnTo>
                    <a:pt x="327" y="515"/>
                  </a:lnTo>
                  <a:lnTo>
                    <a:pt x="327" y="517"/>
                  </a:lnTo>
                  <a:lnTo>
                    <a:pt x="327" y="521"/>
                  </a:lnTo>
                  <a:lnTo>
                    <a:pt x="331" y="525"/>
                  </a:lnTo>
                  <a:lnTo>
                    <a:pt x="331" y="531"/>
                  </a:lnTo>
                  <a:lnTo>
                    <a:pt x="335" y="538"/>
                  </a:lnTo>
                  <a:lnTo>
                    <a:pt x="333" y="550"/>
                  </a:lnTo>
                  <a:lnTo>
                    <a:pt x="335" y="555"/>
                  </a:lnTo>
                  <a:lnTo>
                    <a:pt x="333" y="559"/>
                  </a:lnTo>
                  <a:lnTo>
                    <a:pt x="335" y="563"/>
                  </a:lnTo>
                  <a:lnTo>
                    <a:pt x="342" y="563"/>
                  </a:lnTo>
                  <a:lnTo>
                    <a:pt x="346" y="563"/>
                  </a:lnTo>
                  <a:lnTo>
                    <a:pt x="354" y="563"/>
                  </a:lnTo>
                  <a:lnTo>
                    <a:pt x="361" y="565"/>
                  </a:lnTo>
                  <a:lnTo>
                    <a:pt x="369" y="561"/>
                  </a:lnTo>
                  <a:lnTo>
                    <a:pt x="376" y="565"/>
                  </a:lnTo>
                  <a:lnTo>
                    <a:pt x="378" y="565"/>
                  </a:lnTo>
                  <a:lnTo>
                    <a:pt x="380" y="571"/>
                  </a:lnTo>
                  <a:lnTo>
                    <a:pt x="386" y="593"/>
                  </a:lnTo>
                  <a:lnTo>
                    <a:pt x="388" y="601"/>
                  </a:lnTo>
                  <a:lnTo>
                    <a:pt x="392" y="601"/>
                  </a:lnTo>
                  <a:lnTo>
                    <a:pt x="401" y="597"/>
                  </a:lnTo>
                  <a:lnTo>
                    <a:pt x="405" y="599"/>
                  </a:lnTo>
                  <a:lnTo>
                    <a:pt x="407" y="601"/>
                  </a:lnTo>
                  <a:lnTo>
                    <a:pt x="409" y="601"/>
                  </a:lnTo>
                  <a:lnTo>
                    <a:pt x="409" y="605"/>
                  </a:lnTo>
                  <a:lnTo>
                    <a:pt x="407" y="624"/>
                  </a:lnTo>
                  <a:lnTo>
                    <a:pt x="407" y="626"/>
                  </a:lnTo>
                  <a:lnTo>
                    <a:pt x="407" y="626"/>
                  </a:lnTo>
                  <a:lnTo>
                    <a:pt x="407" y="628"/>
                  </a:lnTo>
                  <a:lnTo>
                    <a:pt x="405" y="631"/>
                  </a:lnTo>
                  <a:lnTo>
                    <a:pt x="405" y="633"/>
                  </a:lnTo>
                  <a:lnTo>
                    <a:pt x="409" y="631"/>
                  </a:lnTo>
                  <a:lnTo>
                    <a:pt x="418" y="633"/>
                  </a:lnTo>
                  <a:lnTo>
                    <a:pt x="420" y="637"/>
                  </a:lnTo>
                  <a:lnTo>
                    <a:pt x="422" y="645"/>
                  </a:lnTo>
                  <a:lnTo>
                    <a:pt x="422" y="652"/>
                  </a:lnTo>
                  <a:lnTo>
                    <a:pt x="424" y="660"/>
                  </a:lnTo>
                  <a:lnTo>
                    <a:pt x="424" y="666"/>
                  </a:lnTo>
                  <a:lnTo>
                    <a:pt x="422" y="671"/>
                  </a:lnTo>
                  <a:lnTo>
                    <a:pt x="418" y="671"/>
                  </a:lnTo>
                  <a:lnTo>
                    <a:pt x="413" y="673"/>
                  </a:lnTo>
                  <a:lnTo>
                    <a:pt x="413" y="673"/>
                  </a:lnTo>
                  <a:lnTo>
                    <a:pt x="409" y="677"/>
                  </a:lnTo>
                  <a:lnTo>
                    <a:pt x="409" y="675"/>
                  </a:lnTo>
                  <a:lnTo>
                    <a:pt x="401" y="681"/>
                  </a:lnTo>
                  <a:lnTo>
                    <a:pt x="399" y="683"/>
                  </a:lnTo>
                  <a:lnTo>
                    <a:pt x="397" y="685"/>
                  </a:lnTo>
                  <a:lnTo>
                    <a:pt x="388" y="690"/>
                  </a:lnTo>
                  <a:lnTo>
                    <a:pt x="386" y="692"/>
                  </a:lnTo>
                  <a:lnTo>
                    <a:pt x="386" y="696"/>
                  </a:lnTo>
                  <a:lnTo>
                    <a:pt x="384" y="698"/>
                  </a:lnTo>
                  <a:lnTo>
                    <a:pt x="380" y="696"/>
                  </a:lnTo>
                  <a:lnTo>
                    <a:pt x="373" y="704"/>
                  </a:lnTo>
                  <a:lnTo>
                    <a:pt x="373" y="706"/>
                  </a:lnTo>
                  <a:lnTo>
                    <a:pt x="373" y="713"/>
                  </a:lnTo>
                  <a:lnTo>
                    <a:pt x="371" y="713"/>
                  </a:lnTo>
                  <a:lnTo>
                    <a:pt x="369" y="715"/>
                  </a:lnTo>
                  <a:lnTo>
                    <a:pt x="365" y="723"/>
                  </a:lnTo>
                  <a:lnTo>
                    <a:pt x="363" y="725"/>
                  </a:lnTo>
                  <a:lnTo>
                    <a:pt x="359" y="732"/>
                  </a:lnTo>
                  <a:lnTo>
                    <a:pt x="359" y="734"/>
                  </a:lnTo>
                  <a:lnTo>
                    <a:pt x="354" y="736"/>
                  </a:lnTo>
                  <a:lnTo>
                    <a:pt x="354" y="738"/>
                  </a:lnTo>
                  <a:lnTo>
                    <a:pt x="357" y="738"/>
                  </a:lnTo>
                  <a:lnTo>
                    <a:pt x="359" y="738"/>
                  </a:lnTo>
                  <a:lnTo>
                    <a:pt x="369" y="736"/>
                  </a:lnTo>
                  <a:lnTo>
                    <a:pt x="373" y="738"/>
                  </a:lnTo>
                  <a:lnTo>
                    <a:pt x="378" y="744"/>
                  </a:lnTo>
                  <a:lnTo>
                    <a:pt x="382" y="746"/>
                  </a:lnTo>
                  <a:lnTo>
                    <a:pt x="384" y="751"/>
                  </a:lnTo>
                  <a:lnTo>
                    <a:pt x="390" y="759"/>
                  </a:lnTo>
                  <a:lnTo>
                    <a:pt x="392" y="759"/>
                  </a:lnTo>
                  <a:lnTo>
                    <a:pt x="397" y="755"/>
                  </a:lnTo>
                  <a:lnTo>
                    <a:pt x="399" y="755"/>
                  </a:lnTo>
                  <a:lnTo>
                    <a:pt x="403" y="763"/>
                  </a:lnTo>
                  <a:lnTo>
                    <a:pt x="407" y="765"/>
                  </a:lnTo>
                  <a:lnTo>
                    <a:pt x="413" y="765"/>
                  </a:lnTo>
                  <a:lnTo>
                    <a:pt x="418" y="772"/>
                  </a:lnTo>
                  <a:lnTo>
                    <a:pt x="418" y="776"/>
                  </a:lnTo>
                  <a:lnTo>
                    <a:pt x="422" y="776"/>
                  </a:lnTo>
                  <a:lnTo>
                    <a:pt x="428" y="778"/>
                  </a:lnTo>
                  <a:lnTo>
                    <a:pt x="435" y="784"/>
                  </a:lnTo>
                  <a:lnTo>
                    <a:pt x="439" y="793"/>
                  </a:lnTo>
                  <a:lnTo>
                    <a:pt x="443" y="795"/>
                  </a:lnTo>
                  <a:lnTo>
                    <a:pt x="443" y="801"/>
                  </a:lnTo>
                  <a:lnTo>
                    <a:pt x="439" y="805"/>
                  </a:lnTo>
                  <a:lnTo>
                    <a:pt x="441" y="812"/>
                  </a:lnTo>
                  <a:lnTo>
                    <a:pt x="441" y="814"/>
                  </a:lnTo>
                  <a:lnTo>
                    <a:pt x="441" y="814"/>
                  </a:lnTo>
                  <a:lnTo>
                    <a:pt x="443" y="818"/>
                  </a:lnTo>
                  <a:lnTo>
                    <a:pt x="445" y="818"/>
                  </a:lnTo>
                  <a:lnTo>
                    <a:pt x="451" y="812"/>
                  </a:lnTo>
                  <a:lnTo>
                    <a:pt x="456" y="805"/>
                  </a:lnTo>
                  <a:lnTo>
                    <a:pt x="458" y="793"/>
                  </a:lnTo>
                  <a:lnTo>
                    <a:pt x="462" y="782"/>
                  </a:lnTo>
                  <a:lnTo>
                    <a:pt x="462" y="780"/>
                  </a:lnTo>
                  <a:lnTo>
                    <a:pt x="460" y="778"/>
                  </a:lnTo>
                  <a:lnTo>
                    <a:pt x="458" y="774"/>
                  </a:lnTo>
                  <a:lnTo>
                    <a:pt x="460" y="770"/>
                  </a:lnTo>
                  <a:lnTo>
                    <a:pt x="462" y="770"/>
                  </a:lnTo>
                  <a:lnTo>
                    <a:pt x="462" y="765"/>
                  </a:lnTo>
                  <a:lnTo>
                    <a:pt x="466" y="763"/>
                  </a:lnTo>
                  <a:lnTo>
                    <a:pt x="466" y="759"/>
                  </a:lnTo>
                  <a:lnTo>
                    <a:pt x="468" y="761"/>
                  </a:lnTo>
                  <a:lnTo>
                    <a:pt x="470" y="761"/>
                  </a:lnTo>
                  <a:lnTo>
                    <a:pt x="475" y="757"/>
                  </a:lnTo>
                  <a:lnTo>
                    <a:pt x="475" y="753"/>
                  </a:lnTo>
                  <a:lnTo>
                    <a:pt x="475" y="753"/>
                  </a:lnTo>
                  <a:lnTo>
                    <a:pt x="477" y="749"/>
                  </a:lnTo>
                  <a:lnTo>
                    <a:pt x="477" y="746"/>
                  </a:lnTo>
                  <a:lnTo>
                    <a:pt x="479" y="746"/>
                  </a:lnTo>
                  <a:lnTo>
                    <a:pt x="481" y="742"/>
                  </a:lnTo>
                  <a:lnTo>
                    <a:pt x="479" y="740"/>
                  </a:lnTo>
                  <a:lnTo>
                    <a:pt x="477" y="736"/>
                  </a:lnTo>
                  <a:lnTo>
                    <a:pt x="479" y="732"/>
                  </a:lnTo>
                  <a:lnTo>
                    <a:pt x="477" y="730"/>
                  </a:lnTo>
                  <a:lnTo>
                    <a:pt x="479" y="730"/>
                  </a:lnTo>
                  <a:lnTo>
                    <a:pt x="481" y="734"/>
                  </a:lnTo>
                  <a:lnTo>
                    <a:pt x="485" y="740"/>
                  </a:lnTo>
                  <a:lnTo>
                    <a:pt x="487" y="740"/>
                  </a:lnTo>
                  <a:lnTo>
                    <a:pt x="489" y="738"/>
                  </a:lnTo>
                  <a:lnTo>
                    <a:pt x="489" y="740"/>
                  </a:lnTo>
                  <a:lnTo>
                    <a:pt x="491" y="744"/>
                  </a:lnTo>
                  <a:lnTo>
                    <a:pt x="489" y="744"/>
                  </a:lnTo>
                  <a:lnTo>
                    <a:pt x="487" y="751"/>
                  </a:lnTo>
                  <a:lnTo>
                    <a:pt x="483" y="759"/>
                  </a:lnTo>
                  <a:lnTo>
                    <a:pt x="479" y="759"/>
                  </a:lnTo>
                  <a:lnTo>
                    <a:pt x="479" y="763"/>
                  </a:lnTo>
                  <a:lnTo>
                    <a:pt x="477" y="765"/>
                  </a:lnTo>
                  <a:lnTo>
                    <a:pt x="475" y="765"/>
                  </a:lnTo>
                  <a:lnTo>
                    <a:pt x="470" y="768"/>
                  </a:lnTo>
                  <a:lnTo>
                    <a:pt x="468" y="772"/>
                  </a:lnTo>
                  <a:lnTo>
                    <a:pt x="468" y="774"/>
                  </a:lnTo>
                  <a:lnTo>
                    <a:pt x="464" y="774"/>
                  </a:lnTo>
                  <a:lnTo>
                    <a:pt x="462" y="776"/>
                  </a:lnTo>
                  <a:lnTo>
                    <a:pt x="464" y="778"/>
                  </a:lnTo>
                  <a:lnTo>
                    <a:pt x="466" y="778"/>
                  </a:lnTo>
                  <a:lnTo>
                    <a:pt x="479" y="768"/>
                  </a:lnTo>
                  <a:lnTo>
                    <a:pt x="485" y="761"/>
                  </a:lnTo>
                  <a:lnTo>
                    <a:pt x="496" y="744"/>
                  </a:lnTo>
                  <a:lnTo>
                    <a:pt x="500" y="738"/>
                  </a:lnTo>
                  <a:lnTo>
                    <a:pt x="502" y="727"/>
                  </a:lnTo>
                  <a:lnTo>
                    <a:pt x="513" y="711"/>
                  </a:lnTo>
                  <a:lnTo>
                    <a:pt x="521" y="700"/>
                  </a:lnTo>
                  <a:lnTo>
                    <a:pt x="521" y="696"/>
                  </a:lnTo>
                  <a:lnTo>
                    <a:pt x="521" y="694"/>
                  </a:lnTo>
                  <a:lnTo>
                    <a:pt x="521" y="692"/>
                  </a:lnTo>
                  <a:lnTo>
                    <a:pt x="523" y="692"/>
                  </a:lnTo>
                  <a:lnTo>
                    <a:pt x="525" y="687"/>
                  </a:lnTo>
                  <a:lnTo>
                    <a:pt x="527" y="685"/>
                  </a:lnTo>
                  <a:lnTo>
                    <a:pt x="527" y="681"/>
                  </a:lnTo>
                  <a:lnTo>
                    <a:pt x="527" y="679"/>
                  </a:lnTo>
                  <a:lnTo>
                    <a:pt x="527" y="679"/>
                  </a:lnTo>
                  <a:lnTo>
                    <a:pt x="525" y="677"/>
                  </a:lnTo>
                  <a:lnTo>
                    <a:pt x="525" y="673"/>
                  </a:lnTo>
                  <a:lnTo>
                    <a:pt x="521" y="666"/>
                  </a:lnTo>
                  <a:lnTo>
                    <a:pt x="521" y="664"/>
                  </a:lnTo>
                  <a:lnTo>
                    <a:pt x="521" y="662"/>
                  </a:lnTo>
                  <a:lnTo>
                    <a:pt x="521" y="660"/>
                  </a:lnTo>
                  <a:lnTo>
                    <a:pt x="521" y="654"/>
                  </a:lnTo>
                  <a:lnTo>
                    <a:pt x="519" y="647"/>
                  </a:lnTo>
                  <a:lnTo>
                    <a:pt x="519" y="647"/>
                  </a:lnTo>
                  <a:lnTo>
                    <a:pt x="525" y="645"/>
                  </a:lnTo>
                  <a:lnTo>
                    <a:pt x="523" y="643"/>
                  </a:lnTo>
                  <a:lnTo>
                    <a:pt x="521" y="641"/>
                  </a:lnTo>
                  <a:lnTo>
                    <a:pt x="525" y="639"/>
                  </a:lnTo>
                  <a:lnTo>
                    <a:pt x="525" y="637"/>
                  </a:lnTo>
                  <a:lnTo>
                    <a:pt x="521" y="635"/>
                  </a:lnTo>
                  <a:lnTo>
                    <a:pt x="525" y="633"/>
                  </a:lnTo>
                  <a:lnTo>
                    <a:pt x="527" y="628"/>
                  </a:lnTo>
                  <a:lnTo>
                    <a:pt x="529" y="631"/>
                  </a:lnTo>
                  <a:lnTo>
                    <a:pt x="536" y="624"/>
                  </a:lnTo>
                  <a:lnTo>
                    <a:pt x="540" y="622"/>
                  </a:lnTo>
                  <a:lnTo>
                    <a:pt x="540" y="620"/>
                  </a:lnTo>
                  <a:lnTo>
                    <a:pt x="544" y="616"/>
                  </a:lnTo>
                  <a:lnTo>
                    <a:pt x="550" y="612"/>
                  </a:lnTo>
                  <a:lnTo>
                    <a:pt x="559" y="603"/>
                  </a:lnTo>
                  <a:lnTo>
                    <a:pt x="565" y="601"/>
                  </a:lnTo>
                  <a:lnTo>
                    <a:pt x="569" y="597"/>
                  </a:lnTo>
                  <a:lnTo>
                    <a:pt x="574" y="595"/>
                  </a:lnTo>
                  <a:lnTo>
                    <a:pt x="578" y="595"/>
                  </a:lnTo>
                  <a:lnTo>
                    <a:pt x="580" y="597"/>
                  </a:lnTo>
                  <a:lnTo>
                    <a:pt x="584" y="597"/>
                  </a:lnTo>
                  <a:lnTo>
                    <a:pt x="584" y="595"/>
                  </a:lnTo>
                  <a:lnTo>
                    <a:pt x="586" y="588"/>
                  </a:lnTo>
                  <a:lnTo>
                    <a:pt x="595" y="584"/>
                  </a:lnTo>
                  <a:lnTo>
                    <a:pt x="599" y="582"/>
                  </a:lnTo>
                  <a:lnTo>
                    <a:pt x="599" y="580"/>
                  </a:lnTo>
                  <a:lnTo>
                    <a:pt x="597" y="580"/>
                  </a:lnTo>
                  <a:lnTo>
                    <a:pt x="595" y="580"/>
                  </a:lnTo>
                  <a:lnTo>
                    <a:pt x="593" y="576"/>
                  </a:lnTo>
                  <a:lnTo>
                    <a:pt x="597" y="576"/>
                  </a:lnTo>
                  <a:lnTo>
                    <a:pt x="601" y="574"/>
                  </a:lnTo>
                  <a:lnTo>
                    <a:pt x="603" y="574"/>
                  </a:lnTo>
                  <a:lnTo>
                    <a:pt x="607" y="574"/>
                  </a:lnTo>
                  <a:lnTo>
                    <a:pt x="609" y="571"/>
                  </a:lnTo>
                  <a:lnTo>
                    <a:pt x="614" y="571"/>
                  </a:lnTo>
                  <a:lnTo>
                    <a:pt x="614" y="574"/>
                  </a:lnTo>
                  <a:lnTo>
                    <a:pt x="607" y="576"/>
                  </a:lnTo>
                  <a:lnTo>
                    <a:pt x="603" y="578"/>
                  </a:lnTo>
                  <a:lnTo>
                    <a:pt x="603" y="578"/>
                  </a:lnTo>
                  <a:lnTo>
                    <a:pt x="603" y="580"/>
                  </a:lnTo>
                  <a:lnTo>
                    <a:pt x="612" y="576"/>
                  </a:lnTo>
                  <a:lnTo>
                    <a:pt x="620" y="574"/>
                  </a:lnTo>
                  <a:lnTo>
                    <a:pt x="620" y="571"/>
                  </a:lnTo>
                  <a:lnTo>
                    <a:pt x="622" y="569"/>
                  </a:lnTo>
                  <a:lnTo>
                    <a:pt x="624" y="569"/>
                  </a:lnTo>
                  <a:lnTo>
                    <a:pt x="624" y="571"/>
                  </a:lnTo>
                  <a:lnTo>
                    <a:pt x="624" y="571"/>
                  </a:lnTo>
                  <a:lnTo>
                    <a:pt x="624" y="576"/>
                  </a:lnTo>
                  <a:lnTo>
                    <a:pt x="624" y="576"/>
                  </a:lnTo>
                  <a:lnTo>
                    <a:pt x="631" y="576"/>
                  </a:lnTo>
                  <a:lnTo>
                    <a:pt x="633" y="574"/>
                  </a:lnTo>
                  <a:lnTo>
                    <a:pt x="639" y="574"/>
                  </a:lnTo>
                  <a:lnTo>
                    <a:pt x="645" y="576"/>
                  </a:lnTo>
                  <a:lnTo>
                    <a:pt x="650" y="571"/>
                  </a:lnTo>
                  <a:lnTo>
                    <a:pt x="650" y="569"/>
                  </a:lnTo>
                  <a:lnTo>
                    <a:pt x="650" y="569"/>
                  </a:lnTo>
                  <a:lnTo>
                    <a:pt x="650" y="567"/>
                  </a:lnTo>
                  <a:lnTo>
                    <a:pt x="658" y="561"/>
                  </a:lnTo>
                  <a:lnTo>
                    <a:pt x="666" y="559"/>
                  </a:lnTo>
                  <a:lnTo>
                    <a:pt x="671" y="557"/>
                  </a:lnTo>
                  <a:lnTo>
                    <a:pt x="671" y="555"/>
                  </a:lnTo>
                  <a:lnTo>
                    <a:pt x="671" y="553"/>
                  </a:lnTo>
                  <a:lnTo>
                    <a:pt x="666" y="544"/>
                  </a:lnTo>
                  <a:lnTo>
                    <a:pt x="668" y="540"/>
                  </a:lnTo>
                  <a:lnTo>
                    <a:pt x="673" y="536"/>
                  </a:lnTo>
                  <a:lnTo>
                    <a:pt x="673" y="531"/>
                  </a:lnTo>
                  <a:lnTo>
                    <a:pt x="675" y="531"/>
                  </a:lnTo>
                  <a:lnTo>
                    <a:pt x="677" y="527"/>
                  </a:lnTo>
                  <a:lnTo>
                    <a:pt x="677" y="525"/>
                  </a:lnTo>
                  <a:lnTo>
                    <a:pt x="677" y="523"/>
                  </a:lnTo>
                  <a:lnTo>
                    <a:pt x="683" y="515"/>
                  </a:lnTo>
                  <a:lnTo>
                    <a:pt x="690" y="506"/>
                  </a:lnTo>
                  <a:lnTo>
                    <a:pt x="690" y="502"/>
                  </a:lnTo>
                  <a:lnTo>
                    <a:pt x="690" y="489"/>
                  </a:lnTo>
                  <a:lnTo>
                    <a:pt x="687" y="487"/>
                  </a:lnTo>
                  <a:lnTo>
                    <a:pt x="690" y="479"/>
                  </a:lnTo>
                  <a:lnTo>
                    <a:pt x="692" y="477"/>
                  </a:lnTo>
                  <a:lnTo>
                    <a:pt x="692" y="472"/>
                  </a:lnTo>
                  <a:lnTo>
                    <a:pt x="698" y="468"/>
                  </a:lnTo>
                  <a:lnTo>
                    <a:pt x="698" y="466"/>
                  </a:lnTo>
                  <a:lnTo>
                    <a:pt x="698" y="460"/>
                  </a:lnTo>
                  <a:lnTo>
                    <a:pt x="700" y="449"/>
                  </a:lnTo>
                  <a:lnTo>
                    <a:pt x="700" y="443"/>
                  </a:lnTo>
                  <a:lnTo>
                    <a:pt x="700" y="439"/>
                  </a:lnTo>
                  <a:lnTo>
                    <a:pt x="700" y="434"/>
                  </a:lnTo>
                  <a:lnTo>
                    <a:pt x="702" y="428"/>
                  </a:lnTo>
                  <a:lnTo>
                    <a:pt x="700" y="401"/>
                  </a:lnTo>
                  <a:lnTo>
                    <a:pt x="700" y="397"/>
                  </a:lnTo>
                  <a:lnTo>
                    <a:pt x="702" y="392"/>
                  </a:lnTo>
                  <a:lnTo>
                    <a:pt x="702" y="388"/>
                  </a:lnTo>
                  <a:lnTo>
                    <a:pt x="700" y="390"/>
                  </a:lnTo>
                  <a:lnTo>
                    <a:pt x="698" y="388"/>
                  </a:lnTo>
                  <a:lnTo>
                    <a:pt x="698" y="386"/>
                  </a:lnTo>
                  <a:lnTo>
                    <a:pt x="700" y="382"/>
                  </a:lnTo>
                  <a:lnTo>
                    <a:pt x="700" y="378"/>
                  </a:lnTo>
                  <a:lnTo>
                    <a:pt x="700" y="373"/>
                  </a:lnTo>
                  <a:lnTo>
                    <a:pt x="702" y="373"/>
                  </a:lnTo>
                  <a:lnTo>
                    <a:pt x="702" y="369"/>
                  </a:lnTo>
                  <a:lnTo>
                    <a:pt x="700" y="363"/>
                  </a:lnTo>
                  <a:lnTo>
                    <a:pt x="696" y="361"/>
                  </a:lnTo>
                  <a:lnTo>
                    <a:pt x="696" y="361"/>
                  </a:lnTo>
                  <a:lnTo>
                    <a:pt x="698" y="359"/>
                  </a:lnTo>
                  <a:lnTo>
                    <a:pt x="698" y="361"/>
                  </a:lnTo>
                  <a:lnTo>
                    <a:pt x="702" y="363"/>
                  </a:lnTo>
                  <a:lnTo>
                    <a:pt x="704" y="365"/>
                  </a:lnTo>
                  <a:lnTo>
                    <a:pt x="704" y="361"/>
                  </a:lnTo>
                  <a:lnTo>
                    <a:pt x="709" y="361"/>
                  </a:lnTo>
                  <a:lnTo>
                    <a:pt x="709" y="363"/>
                  </a:lnTo>
                  <a:lnTo>
                    <a:pt x="711" y="363"/>
                  </a:lnTo>
                  <a:lnTo>
                    <a:pt x="709" y="367"/>
                  </a:lnTo>
                  <a:lnTo>
                    <a:pt x="706" y="369"/>
                  </a:lnTo>
                  <a:lnTo>
                    <a:pt x="706" y="371"/>
                  </a:lnTo>
                  <a:lnTo>
                    <a:pt x="706" y="371"/>
                  </a:lnTo>
                  <a:lnTo>
                    <a:pt x="711" y="367"/>
                  </a:lnTo>
                  <a:lnTo>
                    <a:pt x="717" y="365"/>
                  </a:lnTo>
                  <a:lnTo>
                    <a:pt x="723" y="354"/>
                  </a:lnTo>
                  <a:lnTo>
                    <a:pt x="725" y="346"/>
                  </a:lnTo>
                  <a:lnTo>
                    <a:pt x="727" y="342"/>
                  </a:lnTo>
                  <a:lnTo>
                    <a:pt x="730" y="340"/>
                  </a:lnTo>
                  <a:lnTo>
                    <a:pt x="732" y="333"/>
                  </a:lnTo>
                  <a:lnTo>
                    <a:pt x="736" y="327"/>
                  </a:lnTo>
                  <a:lnTo>
                    <a:pt x="746" y="321"/>
                  </a:lnTo>
                  <a:lnTo>
                    <a:pt x="746" y="316"/>
                  </a:lnTo>
                  <a:lnTo>
                    <a:pt x="751" y="316"/>
                  </a:lnTo>
                  <a:lnTo>
                    <a:pt x="753" y="312"/>
                  </a:lnTo>
                  <a:lnTo>
                    <a:pt x="761" y="304"/>
                  </a:lnTo>
                  <a:lnTo>
                    <a:pt x="770" y="293"/>
                  </a:lnTo>
                  <a:lnTo>
                    <a:pt x="772" y="291"/>
                  </a:lnTo>
                  <a:lnTo>
                    <a:pt x="776" y="279"/>
                  </a:lnTo>
                  <a:lnTo>
                    <a:pt x="778" y="274"/>
                  </a:lnTo>
                  <a:lnTo>
                    <a:pt x="780" y="272"/>
                  </a:lnTo>
                  <a:lnTo>
                    <a:pt x="780" y="268"/>
                  </a:lnTo>
                  <a:lnTo>
                    <a:pt x="778" y="264"/>
                  </a:lnTo>
                  <a:lnTo>
                    <a:pt x="778" y="260"/>
                  </a:lnTo>
                  <a:lnTo>
                    <a:pt x="780" y="257"/>
                  </a:lnTo>
                  <a:lnTo>
                    <a:pt x="780" y="249"/>
                  </a:lnTo>
                  <a:lnTo>
                    <a:pt x="778" y="247"/>
                  </a:lnTo>
                  <a:lnTo>
                    <a:pt x="778" y="243"/>
                  </a:lnTo>
                  <a:lnTo>
                    <a:pt x="770" y="226"/>
                  </a:lnTo>
                  <a:lnTo>
                    <a:pt x="770" y="222"/>
                  </a:lnTo>
                  <a:lnTo>
                    <a:pt x="770" y="215"/>
                  </a:lnTo>
                  <a:lnTo>
                    <a:pt x="757" y="209"/>
                  </a:lnTo>
                  <a:lnTo>
                    <a:pt x="749" y="209"/>
                  </a:lnTo>
                  <a:lnTo>
                    <a:pt x="742" y="211"/>
                  </a:lnTo>
                  <a:lnTo>
                    <a:pt x="740" y="207"/>
                  </a:lnTo>
                  <a:lnTo>
                    <a:pt x="736" y="205"/>
                  </a:lnTo>
                  <a:lnTo>
                    <a:pt x="732" y="201"/>
                  </a:lnTo>
                  <a:lnTo>
                    <a:pt x="725" y="198"/>
                  </a:lnTo>
                  <a:lnTo>
                    <a:pt x="721" y="198"/>
                  </a:lnTo>
                  <a:lnTo>
                    <a:pt x="713" y="188"/>
                  </a:lnTo>
                  <a:lnTo>
                    <a:pt x="704" y="177"/>
                  </a:lnTo>
                  <a:lnTo>
                    <a:pt x="702" y="177"/>
                  </a:lnTo>
                  <a:lnTo>
                    <a:pt x="696" y="173"/>
                  </a:lnTo>
                  <a:lnTo>
                    <a:pt x="692" y="173"/>
                  </a:lnTo>
                  <a:lnTo>
                    <a:pt x="681" y="165"/>
                  </a:lnTo>
                  <a:lnTo>
                    <a:pt x="675" y="165"/>
                  </a:lnTo>
                  <a:lnTo>
                    <a:pt x="668" y="160"/>
                  </a:lnTo>
                  <a:lnTo>
                    <a:pt x="664" y="163"/>
                  </a:lnTo>
                  <a:lnTo>
                    <a:pt x="660" y="163"/>
                  </a:lnTo>
                  <a:lnTo>
                    <a:pt x="656" y="163"/>
                  </a:lnTo>
                  <a:lnTo>
                    <a:pt x="652" y="163"/>
                  </a:lnTo>
                  <a:lnTo>
                    <a:pt x="650" y="167"/>
                  </a:lnTo>
                  <a:lnTo>
                    <a:pt x="647" y="165"/>
                  </a:lnTo>
                  <a:lnTo>
                    <a:pt x="643" y="160"/>
                  </a:lnTo>
                  <a:lnTo>
                    <a:pt x="641" y="160"/>
                  </a:lnTo>
                  <a:lnTo>
                    <a:pt x="639" y="160"/>
                  </a:lnTo>
                  <a:lnTo>
                    <a:pt x="639" y="163"/>
                  </a:lnTo>
                  <a:lnTo>
                    <a:pt x="639" y="165"/>
                  </a:lnTo>
                  <a:lnTo>
                    <a:pt x="635" y="160"/>
                  </a:lnTo>
                  <a:lnTo>
                    <a:pt x="635" y="160"/>
                  </a:lnTo>
                  <a:lnTo>
                    <a:pt x="633" y="158"/>
                  </a:lnTo>
                  <a:lnTo>
                    <a:pt x="633" y="160"/>
                  </a:lnTo>
                  <a:lnTo>
                    <a:pt x="633" y="163"/>
                  </a:lnTo>
                  <a:lnTo>
                    <a:pt x="626" y="158"/>
                  </a:lnTo>
                  <a:lnTo>
                    <a:pt x="624" y="160"/>
                  </a:lnTo>
                  <a:lnTo>
                    <a:pt x="620" y="158"/>
                  </a:lnTo>
                  <a:lnTo>
                    <a:pt x="607" y="154"/>
                  </a:lnTo>
                  <a:lnTo>
                    <a:pt x="603" y="154"/>
                  </a:lnTo>
                  <a:lnTo>
                    <a:pt x="603" y="154"/>
                  </a:lnTo>
                  <a:lnTo>
                    <a:pt x="605" y="156"/>
                  </a:lnTo>
                  <a:lnTo>
                    <a:pt x="603" y="158"/>
                  </a:lnTo>
                  <a:lnTo>
                    <a:pt x="601" y="156"/>
                  </a:lnTo>
                  <a:lnTo>
                    <a:pt x="601" y="158"/>
                  </a:lnTo>
                  <a:lnTo>
                    <a:pt x="599" y="158"/>
                  </a:lnTo>
                  <a:lnTo>
                    <a:pt x="597" y="160"/>
                  </a:lnTo>
                  <a:lnTo>
                    <a:pt x="595" y="163"/>
                  </a:lnTo>
                  <a:lnTo>
                    <a:pt x="595" y="167"/>
                  </a:lnTo>
                  <a:lnTo>
                    <a:pt x="593" y="165"/>
                  </a:lnTo>
                  <a:lnTo>
                    <a:pt x="590" y="160"/>
                  </a:lnTo>
                  <a:lnTo>
                    <a:pt x="588" y="163"/>
                  </a:lnTo>
                  <a:lnTo>
                    <a:pt x="588" y="167"/>
                  </a:lnTo>
                  <a:lnTo>
                    <a:pt x="586" y="173"/>
                  </a:lnTo>
                  <a:lnTo>
                    <a:pt x="586" y="177"/>
                  </a:lnTo>
                  <a:lnTo>
                    <a:pt x="584" y="173"/>
                  </a:lnTo>
                  <a:lnTo>
                    <a:pt x="586" y="167"/>
                  </a:lnTo>
                  <a:lnTo>
                    <a:pt x="586" y="163"/>
                  </a:lnTo>
                  <a:lnTo>
                    <a:pt x="586" y="156"/>
                  </a:lnTo>
                  <a:lnTo>
                    <a:pt x="588" y="154"/>
                  </a:lnTo>
                  <a:lnTo>
                    <a:pt x="588" y="154"/>
                  </a:lnTo>
                  <a:lnTo>
                    <a:pt x="584" y="154"/>
                  </a:lnTo>
                  <a:lnTo>
                    <a:pt x="588" y="148"/>
                  </a:lnTo>
                  <a:lnTo>
                    <a:pt x="584" y="144"/>
                  </a:lnTo>
                  <a:lnTo>
                    <a:pt x="580" y="137"/>
                  </a:lnTo>
                  <a:lnTo>
                    <a:pt x="578" y="137"/>
                  </a:lnTo>
                  <a:lnTo>
                    <a:pt x="572" y="137"/>
                  </a:lnTo>
                  <a:lnTo>
                    <a:pt x="569" y="142"/>
                  </a:lnTo>
                  <a:lnTo>
                    <a:pt x="567" y="142"/>
                  </a:lnTo>
                  <a:lnTo>
                    <a:pt x="565" y="139"/>
                  </a:lnTo>
                  <a:lnTo>
                    <a:pt x="565" y="137"/>
                  </a:lnTo>
                  <a:lnTo>
                    <a:pt x="563" y="135"/>
                  </a:lnTo>
                  <a:lnTo>
                    <a:pt x="561" y="133"/>
                  </a:lnTo>
                  <a:lnTo>
                    <a:pt x="559" y="133"/>
                  </a:lnTo>
                  <a:lnTo>
                    <a:pt x="557" y="131"/>
                  </a:lnTo>
                  <a:lnTo>
                    <a:pt x="553" y="131"/>
                  </a:lnTo>
                  <a:lnTo>
                    <a:pt x="553" y="133"/>
                  </a:lnTo>
                  <a:lnTo>
                    <a:pt x="553" y="131"/>
                  </a:lnTo>
                  <a:lnTo>
                    <a:pt x="550" y="129"/>
                  </a:lnTo>
                  <a:lnTo>
                    <a:pt x="548" y="127"/>
                  </a:lnTo>
                  <a:lnTo>
                    <a:pt x="546" y="127"/>
                  </a:lnTo>
                  <a:lnTo>
                    <a:pt x="542" y="127"/>
                  </a:lnTo>
                  <a:lnTo>
                    <a:pt x="536" y="123"/>
                  </a:lnTo>
                  <a:lnTo>
                    <a:pt x="534" y="123"/>
                  </a:lnTo>
                  <a:lnTo>
                    <a:pt x="534" y="125"/>
                  </a:lnTo>
                  <a:lnTo>
                    <a:pt x="529" y="123"/>
                  </a:lnTo>
                  <a:lnTo>
                    <a:pt x="527" y="123"/>
                  </a:lnTo>
                  <a:lnTo>
                    <a:pt x="525" y="125"/>
                  </a:lnTo>
                  <a:lnTo>
                    <a:pt x="525" y="125"/>
                  </a:lnTo>
                  <a:lnTo>
                    <a:pt x="523" y="123"/>
                  </a:lnTo>
                  <a:lnTo>
                    <a:pt x="519" y="123"/>
                  </a:lnTo>
                  <a:lnTo>
                    <a:pt x="515" y="125"/>
                  </a:lnTo>
                  <a:lnTo>
                    <a:pt x="513" y="129"/>
                  </a:lnTo>
                  <a:lnTo>
                    <a:pt x="513" y="131"/>
                  </a:lnTo>
                  <a:lnTo>
                    <a:pt x="508" y="135"/>
                  </a:lnTo>
                  <a:lnTo>
                    <a:pt x="504" y="137"/>
                  </a:lnTo>
                  <a:lnTo>
                    <a:pt x="496" y="142"/>
                  </a:lnTo>
                  <a:lnTo>
                    <a:pt x="494" y="146"/>
                  </a:lnTo>
                  <a:lnTo>
                    <a:pt x="491" y="152"/>
                  </a:lnTo>
                  <a:lnTo>
                    <a:pt x="489" y="158"/>
                  </a:lnTo>
                  <a:lnTo>
                    <a:pt x="487" y="160"/>
                  </a:lnTo>
                  <a:lnTo>
                    <a:pt x="485" y="165"/>
                  </a:lnTo>
                  <a:lnTo>
                    <a:pt x="485" y="167"/>
                  </a:lnTo>
                  <a:lnTo>
                    <a:pt x="485" y="171"/>
                  </a:lnTo>
                  <a:lnTo>
                    <a:pt x="485" y="177"/>
                  </a:lnTo>
                  <a:lnTo>
                    <a:pt x="483" y="173"/>
                  </a:lnTo>
                  <a:lnTo>
                    <a:pt x="481" y="169"/>
                  </a:lnTo>
                  <a:lnTo>
                    <a:pt x="481" y="165"/>
                  </a:lnTo>
                  <a:lnTo>
                    <a:pt x="483" y="163"/>
                  </a:lnTo>
                  <a:lnTo>
                    <a:pt x="487" y="158"/>
                  </a:lnTo>
                  <a:lnTo>
                    <a:pt x="485" y="154"/>
                  </a:lnTo>
                  <a:lnTo>
                    <a:pt x="487" y="150"/>
                  </a:lnTo>
                  <a:lnTo>
                    <a:pt x="487" y="146"/>
                  </a:lnTo>
                  <a:lnTo>
                    <a:pt x="485" y="146"/>
                  </a:lnTo>
                  <a:lnTo>
                    <a:pt x="481" y="148"/>
                  </a:lnTo>
                  <a:lnTo>
                    <a:pt x="475" y="146"/>
                  </a:lnTo>
                  <a:lnTo>
                    <a:pt x="470" y="148"/>
                  </a:lnTo>
                  <a:lnTo>
                    <a:pt x="468" y="148"/>
                  </a:lnTo>
                  <a:lnTo>
                    <a:pt x="464" y="146"/>
                  </a:lnTo>
                  <a:lnTo>
                    <a:pt x="468" y="146"/>
                  </a:lnTo>
                  <a:lnTo>
                    <a:pt x="470" y="144"/>
                  </a:lnTo>
                  <a:lnTo>
                    <a:pt x="475" y="144"/>
                  </a:lnTo>
                  <a:lnTo>
                    <a:pt x="481" y="144"/>
                  </a:lnTo>
                  <a:lnTo>
                    <a:pt x="483" y="144"/>
                  </a:lnTo>
                  <a:lnTo>
                    <a:pt x="487" y="139"/>
                  </a:lnTo>
                  <a:lnTo>
                    <a:pt x="489" y="139"/>
                  </a:lnTo>
                  <a:lnTo>
                    <a:pt x="489" y="142"/>
                  </a:lnTo>
                  <a:lnTo>
                    <a:pt x="491" y="139"/>
                  </a:lnTo>
                  <a:lnTo>
                    <a:pt x="496" y="137"/>
                  </a:lnTo>
                  <a:lnTo>
                    <a:pt x="502" y="135"/>
                  </a:lnTo>
                  <a:lnTo>
                    <a:pt x="502" y="131"/>
                  </a:lnTo>
                  <a:lnTo>
                    <a:pt x="506" y="125"/>
                  </a:lnTo>
                  <a:lnTo>
                    <a:pt x="506" y="120"/>
                  </a:lnTo>
                  <a:lnTo>
                    <a:pt x="508" y="118"/>
                  </a:lnTo>
                  <a:lnTo>
                    <a:pt x="508" y="114"/>
                  </a:lnTo>
                  <a:lnTo>
                    <a:pt x="504" y="114"/>
                  </a:lnTo>
                  <a:lnTo>
                    <a:pt x="500" y="110"/>
                  </a:lnTo>
                  <a:lnTo>
                    <a:pt x="496" y="110"/>
                  </a:lnTo>
                  <a:lnTo>
                    <a:pt x="489" y="114"/>
                  </a:lnTo>
                  <a:lnTo>
                    <a:pt x="485" y="114"/>
                  </a:lnTo>
                  <a:lnTo>
                    <a:pt x="479" y="110"/>
                  </a:lnTo>
                  <a:lnTo>
                    <a:pt x="470" y="110"/>
                  </a:lnTo>
                  <a:lnTo>
                    <a:pt x="464" y="116"/>
                  </a:lnTo>
                  <a:lnTo>
                    <a:pt x="466" y="118"/>
                  </a:lnTo>
                  <a:lnTo>
                    <a:pt x="466" y="120"/>
                  </a:lnTo>
                  <a:lnTo>
                    <a:pt x="468" y="123"/>
                  </a:lnTo>
                  <a:lnTo>
                    <a:pt x="466" y="123"/>
                  </a:lnTo>
                  <a:lnTo>
                    <a:pt x="464" y="123"/>
                  </a:lnTo>
                  <a:lnTo>
                    <a:pt x="462" y="127"/>
                  </a:lnTo>
                  <a:lnTo>
                    <a:pt x="462" y="123"/>
                  </a:lnTo>
                  <a:lnTo>
                    <a:pt x="460" y="123"/>
                  </a:lnTo>
                  <a:lnTo>
                    <a:pt x="456" y="125"/>
                  </a:lnTo>
                  <a:lnTo>
                    <a:pt x="451" y="131"/>
                  </a:lnTo>
                  <a:lnTo>
                    <a:pt x="445" y="137"/>
                  </a:lnTo>
                  <a:lnTo>
                    <a:pt x="449" y="131"/>
                  </a:lnTo>
                  <a:lnTo>
                    <a:pt x="449" y="127"/>
                  </a:lnTo>
                  <a:lnTo>
                    <a:pt x="449" y="125"/>
                  </a:lnTo>
                  <a:lnTo>
                    <a:pt x="451" y="123"/>
                  </a:lnTo>
                  <a:lnTo>
                    <a:pt x="449" y="123"/>
                  </a:lnTo>
                  <a:lnTo>
                    <a:pt x="445" y="125"/>
                  </a:lnTo>
                  <a:lnTo>
                    <a:pt x="443" y="129"/>
                  </a:lnTo>
                  <a:lnTo>
                    <a:pt x="441" y="135"/>
                  </a:lnTo>
                  <a:lnTo>
                    <a:pt x="437" y="137"/>
                  </a:lnTo>
                  <a:lnTo>
                    <a:pt x="441" y="131"/>
                  </a:lnTo>
                  <a:lnTo>
                    <a:pt x="441" y="127"/>
                  </a:lnTo>
                  <a:lnTo>
                    <a:pt x="447" y="118"/>
                  </a:lnTo>
                  <a:lnTo>
                    <a:pt x="449" y="112"/>
                  </a:lnTo>
                  <a:lnTo>
                    <a:pt x="451" y="108"/>
                  </a:lnTo>
                  <a:lnTo>
                    <a:pt x="456" y="106"/>
                  </a:lnTo>
                  <a:lnTo>
                    <a:pt x="460" y="104"/>
                  </a:lnTo>
                  <a:lnTo>
                    <a:pt x="464" y="101"/>
                  </a:lnTo>
                  <a:lnTo>
                    <a:pt x="466" y="95"/>
                  </a:lnTo>
                  <a:lnTo>
                    <a:pt x="477" y="87"/>
                  </a:lnTo>
                  <a:lnTo>
                    <a:pt x="477" y="85"/>
                  </a:lnTo>
                  <a:lnTo>
                    <a:pt x="479" y="82"/>
                  </a:lnTo>
                  <a:lnTo>
                    <a:pt x="477" y="80"/>
                  </a:lnTo>
                  <a:lnTo>
                    <a:pt x="477" y="78"/>
                  </a:lnTo>
                  <a:lnTo>
                    <a:pt x="479" y="76"/>
                  </a:lnTo>
                  <a:lnTo>
                    <a:pt x="479" y="72"/>
                  </a:lnTo>
                  <a:lnTo>
                    <a:pt x="475" y="70"/>
                  </a:lnTo>
                  <a:lnTo>
                    <a:pt x="470" y="70"/>
                  </a:lnTo>
                  <a:lnTo>
                    <a:pt x="470" y="72"/>
                  </a:lnTo>
                  <a:lnTo>
                    <a:pt x="468" y="68"/>
                  </a:lnTo>
                  <a:lnTo>
                    <a:pt x="466" y="61"/>
                  </a:lnTo>
                  <a:lnTo>
                    <a:pt x="460" y="51"/>
                  </a:lnTo>
                  <a:lnTo>
                    <a:pt x="458" y="45"/>
                  </a:lnTo>
                  <a:lnTo>
                    <a:pt x="453" y="36"/>
                  </a:lnTo>
                  <a:lnTo>
                    <a:pt x="453" y="32"/>
                  </a:lnTo>
                  <a:lnTo>
                    <a:pt x="453" y="28"/>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00" name="Freeform 188">
              <a:extLst>
                <a:ext uri="{FF2B5EF4-FFF2-40B4-BE49-F238E27FC236}">
                  <a16:creationId xmlns:a16="http://schemas.microsoft.com/office/drawing/2014/main" id="{5E446774-1710-41AC-BF5E-682C79C1E8EF}"/>
                </a:ext>
              </a:extLst>
            </p:cNvPr>
            <p:cNvSpPr>
              <a:spLocks/>
            </p:cNvSpPr>
            <p:nvPr/>
          </p:nvSpPr>
          <p:spPr bwMode="auto">
            <a:xfrm>
              <a:off x="3423819" y="3365449"/>
              <a:ext cx="45949" cy="60566"/>
            </a:xfrm>
            <a:custGeom>
              <a:avLst/>
              <a:gdLst>
                <a:gd name="T0" fmla="*/ 2 w 57"/>
                <a:gd name="T1" fmla="*/ 63 h 80"/>
                <a:gd name="T2" fmla="*/ 2 w 57"/>
                <a:gd name="T3" fmla="*/ 65 h 80"/>
                <a:gd name="T4" fmla="*/ 2 w 57"/>
                <a:gd name="T5" fmla="*/ 69 h 80"/>
                <a:gd name="T6" fmla="*/ 4 w 57"/>
                <a:gd name="T7" fmla="*/ 69 h 80"/>
                <a:gd name="T8" fmla="*/ 4 w 57"/>
                <a:gd name="T9" fmla="*/ 72 h 80"/>
                <a:gd name="T10" fmla="*/ 6 w 57"/>
                <a:gd name="T11" fmla="*/ 74 h 80"/>
                <a:gd name="T12" fmla="*/ 11 w 57"/>
                <a:gd name="T13" fmla="*/ 76 h 80"/>
                <a:gd name="T14" fmla="*/ 13 w 57"/>
                <a:gd name="T15" fmla="*/ 74 h 80"/>
                <a:gd name="T16" fmla="*/ 15 w 57"/>
                <a:gd name="T17" fmla="*/ 72 h 80"/>
                <a:gd name="T18" fmla="*/ 17 w 57"/>
                <a:gd name="T19" fmla="*/ 72 h 80"/>
                <a:gd name="T20" fmla="*/ 19 w 57"/>
                <a:gd name="T21" fmla="*/ 74 h 80"/>
                <a:gd name="T22" fmla="*/ 19 w 57"/>
                <a:gd name="T23" fmla="*/ 74 h 80"/>
                <a:gd name="T24" fmla="*/ 19 w 57"/>
                <a:gd name="T25" fmla="*/ 80 h 80"/>
                <a:gd name="T26" fmla="*/ 21 w 57"/>
                <a:gd name="T27" fmla="*/ 80 h 80"/>
                <a:gd name="T28" fmla="*/ 25 w 57"/>
                <a:gd name="T29" fmla="*/ 78 h 80"/>
                <a:gd name="T30" fmla="*/ 25 w 57"/>
                <a:gd name="T31" fmla="*/ 74 h 80"/>
                <a:gd name="T32" fmla="*/ 28 w 57"/>
                <a:gd name="T33" fmla="*/ 74 h 80"/>
                <a:gd name="T34" fmla="*/ 32 w 57"/>
                <a:gd name="T35" fmla="*/ 72 h 80"/>
                <a:gd name="T36" fmla="*/ 34 w 57"/>
                <a:gd name="T37" fmla="*/ 67 h 80"/>
                <a:gd name="T38" fmla="*/ 38 w 57"/>
                <a:gd name="T39" fmla="*/ 63 h 80"/>
                <a:gd name="T40" fmla="*/ 42 w 57"/>
                <a:gd name="T41" fmla="*/ 55 h 80"/>
                <a:gd name="T42" fmla="*/ 42 w 57"/>
                <a:gd name="T43" fmla="*/ 50 h 80"/>
                <a:gd name="T44" fmla="*/ 47 w 57"/>
                <a:gd name="T45" fmla="*/ 44 h 80"/>
                <a:gd name="T46" fmla="*/ 51 w 57"/>
                <a:gd name="T47" fmla="*/ 38 h 80"/>
                <a:gd name="T48" fmla="*/ 53 w 57"/>
                <a:gd name="T49" fmla="*/ 36 h 80"/>
                <a:gd name="T50" fmla="*/ 53 w 57"/>
                <a:gd name="T51" fmla="*/ 36 h 80"/>
                <a:gd name="T52" fmla="*/ 57 w 57"/>
                <a:gd name="T53" fmla="*/ 31 h 80"/>
                <a:gd name="T54" fmla="*/ 57 w 57"/>
                <a:gd name="T55" fmla="*/ 25 h 80"/>
                <a:gd name="T56" fmla="*/ 53 w 57"/>
                <a:gd name="T57" fmla="*/ 21 h 80"/>
                <a:gd name="T58" fmla="*/ 51 w 57"/>
                <a:gd name="T59" fmla="*/ 23 h 80"/>
                <a:gd name="T60" fmla="*/ 49 w 57"/>
                <a:gd name="T61" fmla="*/ 21 h 80"/>
                <a:gd name="T62" fmla="*/ 49 w 57"/>
                <a:gd name="T63" fmla="*/ 19 h 80"/>
                <a:gd name="T64" fmla="*/ 42 w 57"/>
                <a:gd name="T65" fmla="*/ 10 h 80"/>
                <a:gd name="T66" fmla="*/ 40 w 57"/>
                <a:gd name="T67" fmla="*/ 10 h 80"/>
                <a:gd name="T68" fmla="*/ 34 w 57"/>
                <a:gd name="T69" fmla="*/ 6 h 80"/>
                <a:gd name="T70" fmla="*/ 23 w 57"/>
                <a:gd name="T71" fmla="*/ 2 h 80"/>
                <a:gd name="T72" fmla="*/ 19 w 57"/>
                <a:gd name="T73" fmla="*/ 0 h 80"/>
                <a:gd name="T74" fmla="*/ 13 w 57"/>
                <a:gd name="T75" fmla="*/ 0 h 80"/>
                <a:gd name="T76" fmla="*/ 9 w 57"/>
                <a:gd name="T77" fmla="*/ 2 h 80"/>
                <a:gd name="T78" fmla="*/ 6 w 57"/>
                <a:gd name="T79" fmla="*/ 4 h 80"/>
                <a:gd name="T80" fmla="*/ 6 w 57"/>
                <a:gd name="T81" fmla="*/ 4 h 80"/>
                <a:gd name="T82" fmla="*/ 4 w 57"/>
                <a:gd name="T83" fmla="*/ 4 h 80"/>
                <a:gd name="T84" fmla="*/ 4 w 57"/>
                <a:gd name="T85" fmla="*/ 6 h 80"/>
                <a:gd name="T86" fmla="*/ 0 w 57"/>
                <a:gd name="T87" fmla="*/ 10 h 80"/>
                <a:gd name="T88" fmla="*/ 0 w 57"/>
                <a:gd name="T89" fmla="*/ 15 h 80"/>
                <a:gd name="T90" fmla="*/ 2 w 57"/>
                <a:gd name="T91" fmla="*/ 19 h 80"/>
                <a:gd name="T92" fmla="*/ 2 w 57"/>
                <a:gd name="T93" fmla="*/ 23 h 80"/>
                <a:gd name="T94" fmla="*/ 2 w 57"/>
                <a:gd name="T95" fmla="*/ 27 h 80"/>
                <a:gd name="T96" fmla="*/ 6 w 57"/>
                <a:gd name="T97" fmla="*/ 29 h 80"/>
                <a:gd name="T98" fmla="*/ 6 w 57"/>
                <a:gd name="T99" fmla="*/ 31 h 80"/>
                <a:gd name="T100" fmla="*/ 9 w 57"/>
                <a:gd name="T101" fmla="*/ 36 h 80"/>
                <a:gd name="T102" fmla="*/ 11 w 57"/>
                <a:gd name="T103" fmla="*/ 40 h 80"/>
                <a:gd name="T104" fmla="*/ 11 w 57"/>
                <a:gd name="T105" fmla="*/ 42 h 80"/>
                <a:gd name="T106" fmla="*/ 11 w 57"/>
                <a:gd name="T107" fmla="*/ 46 h 80"/>
                <a:gd name="T108" fmla="*/ 6 w 57"/>
                <a:gd name="T109" fmla="*/ 48 h 80"/>
                <a:gd name="T110" fmla="*/ 9 w 57"/>
                <a:gd name="T111" fmla="*/ 53 h 80"/>
                <a:gd name="T112" fmla="*/ 9 w 57"/>
                <a:gd name="T113" fmla="*/ 57 h 80"/>
                <a:gd name="T114" fmla="*/ 6 w 57"/>
                <a:gd name="T115" fmla="*/ 61 h 80"/>
                <a:gd name="T116" fmla="*/ 2 w 57"/>
                <a:gd name="T117" fmla="*/ 63 h 80"/>
                <a:gd name="T118" fmla="*/ 2 w 57"/>
                <a:gd name="T119" fmla="*/ 6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 h="80">
                  <a:moveTo>
                    <a:pt x="2" y="63"/>
                  </a:moveTo>
                  <a:lnTo>
                    <a:pt x="2" y="65"/>
                  </a:lnTo>
                  <a:lnTo>
                    <a:pt x="2" y="69"/>
                  </a:lnTo>
                  <a:lnTo>
                    <a:pt x="4" y="69"/>
                  </a:lnTo>
                  <a:lnTo>
                    <a:pt x="4" y="72"/>
                  </a:lnTo>
                  <a:lnTo>
                    <a:pt x="6" y="74"/>
                  </a:lnTo>
                  <a:lnTo>
                    <a:pt x="11" y="76"/>
                  </a:lnTo>
                  <a:lnTo>
                    <a:pt x="13" y="74"/>
                  </a:lnTo>
                  <a:lnTo>
                    <a:pt x="15" y="72"/>
                  </a:lnTo>
                  <a:lnTo>
                    <a:pt x="17" y="72"/>
                  </a:lnTo>
                  <a:lnTo>
                    <a:pt x="19" y="74"/>
                  </a:lnTo>
                  <a:lnTo>
                    <a:pt x="19" y="74"/>
                  </a:lnTo>
                  <a:lnTo>
                    <a:pt x="19" y="80"/>
                  </a:lnTo>
                  <a:lnTo>
                    <a:pt x="21" y="80"/>
                  </a:lnTo>
                  <a:lnTo>
                    <a:pt x="25" y="78"/>
                  </a:lnTo>
                  <a:lnTo>
                    <a:pt x="25" y="74"/>
                  </a:lnTo>
                  <a:lnTo>
                    <a:pt x="28" y="74"/>
                  </a:lnTo>
                  <a:lnTo>
                    <a:pt x="32" y="72"/>
                  </a:lnTo>
                  <a:lnTo>
                    <a:pt x="34" y="67"/>
                  </a:lnTo>
                  <a:lnTo>
                    <a:pt x="38" y="63"/>
                  </a:lnTo>
                  <a:lnTo>
                    <a:pt x="42" y="55"/>
                  </a:lnTo>
                  <a:lnTo>
                    <a:pt x="42" y="50"/>
                  </a:lnTo>
                  <a:lnTo>
                    <a:pt x="47" y="44"/>
                  </a:lnTo>
                  <a:lnTo>
                    <a:pt x="51" y="38"/>
                  </a:lnTo>
                  <a:lnTo>
                    <a:pt x="53" y="36"/>
                  </a:lnTo>
                  <a:lnTo>
                    <a:pt x="53" y="36"/>
                  </a:lnTo>
                  <a:lnTo>
                    <a:pt x="57" y="31"/>
                  </a:lnTo>
                  <a:lnTo>
                    <a:pt x="57" y="25"/>
                  </a:lnTo>
                  <a:lnTo>
                    <a:pt x="53" y="21"/>
                  </a:lnTo>
                  <a:lnTo>
                    <a:pt x="51" y="23"/>
                  </a:lnTo>
                  <a:lnTo>
                    <a:pt x="49" y="21"/>
                  </a:lnTo>
                  <a:lnTo>
                    <a:pt x="49" y="19"/>
                  </a:lnTo>
                  <a:lnTo>
                    <a:pt x="42" y="10"/>
                  </a:lnTo>
                  <a:lnTo>
                    <a:pt x="40" y="10"/>
                  </a:lnTo>
                  <a:lnTo>
                    <a:pt x="34" y="6"/>
                  </a:lnTo>
                  <a:lnTo>
                    <a:pt x="23" y="2"/>
                  </a:lnTo>
                  <a:lnTo>
                    <a:pt x="19" y="0"/>
                  </a:lnTo>
                  <a:lnTo>
                    <a:pt x="13" y="0"/>
                  </a:lnTo>
                  <a:lnTo>
                    <a:pt x="9" y="2"/>
                  </a:lnTo>
                  <a:lnTo>
                    <a:pt x="6" y="4"/>
                  </a:lnTo>
                  <a:lnTo>
                    <a:pt x="6" y="4"/>
                  </a:lnTo>
                  <a:lnTo>
                    <a:pt x="4" y="4"/>
                  </a:lnTo>
                  <a:lnTo>
                    <a:pt x="4" y="6"/>
                  </a:lnTo>
                  <a:lnTo>
                    <a:pt x="0" y="10"/>
                  </a:lnTo>
                  <a:lnTo>
                    <a:pt x="0" y="15"/>
                  </a:lnTo>
                  <a:lnTo>
                    <a:pt x="2" y="19"/>
                  </a:lnTo>
                  <a:lnTo>
                    <a:pt x="2" y="23"/>
                  </a:lnTo>
                  <a:lnTo>
                    <a:pt x="2" y="27"/>
                  </a:lnTo>
                  <a:lnTo>
                    <a:pt x="6" y="29"/>
                  </a:lnTo>
                  <a:lnTo>
                    <a:pt x="6" y="31"/>
                  </a:lnTo>
                  <a:lnTo>
                    <a:pt x="9" y="36"/>
                  </a:lnTo>
                  <a:lnTo>
                    <a:pt x="11" y="40"/>
                  </a:lnTo>
                  <a:lnTo>
                    <a:pt x="11" y="42"/>
                  </a:lnTo>
                  <a:lnTo>
                    <a:pt x="11" y="46"/>
                  </a:lnTo>
                  <a:lnTo>
                    <a:pt x="6" y="48"/>
                  </a:lnTo>
                  <a:lnTo>
                    <a:pt x="9" y="53"/>
                  </a:lnTo>
                  <a:lnTo>
                    <a:pt x="9" y="57"/>
                  </a:lnTo>
                  <a:lnTo>
                    <a:pt x="6" y="61"/>
                  </a:lnTo>
                  <a:lnTo>
                    <a:pt x="2" y="63"/>
                  </a:lnTo>
                  <a:lnTo>
                    <a:pt x="2" y="6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01" name="Freeform 189">
              <a:extLst>
                <a:ext uri="{FF2B5EF4-FFF2-40B4-BE49-F238E27FC236}">
                  <a16:creationId xmlns:a16="http://schemas.microsoft.com/office/drawing/2014/main" id="{640769B6-C7E7-4A04-B828-E4F85F92F996}"/>
                </a:ext>
              </a:extLst>
            </p:cNvPr>
            <p:cNvSpPr>
              <a:spLocks/>
            </p:cNvSpPr>
            <p:nvPr/>
          </p:nvSpPr>
          <p:spPr bwMode="auto">
            <a:xfrm>
              <a:off x="3368198" y="3357122"/>
              <a:ext cx="64489" cy="67380"/>
            </a:xfrm>
            <a:custGeom>
              <a:avLst/>
              <a:gdLst>
                <a:gd name="T0" fmla="*/ 31 w 80"/>
                <a:gd name="T1" fmla="*/ 87 h 89"/>
                <a:gd name="T2" fmla="*/ 35 w 80"/>
                <a:gd name="T3" fmla="*/ 87 h 89"/>
                <a:gd name="T4" fmla="*/ 44 w 80"/>
                <a:gd name="T5" fmla="*/ 89 h 89"/>
                <a:gd name="T6" fmla="*/ 42 w 80"/>
                <a:gd name="T7" fmla="*/ 83 h 89"/>
                <a:gd name="T8" fmla="*/ 38 w 80"/>
                <a:gd name="T9" fmla="*/ 76 h 89"/>
                <a:gd name="T10" fmla="*/ 42 w 80"/>
                <a:gd name="T11" fmla="*/ 72 h 89"/>
                <a:gd name="T12" fmla="*/ 54 w 80"/>
                <a:gd name="T13" fmla="*/ 72 h 89"/>
                <a:gd name="T14" fmla="*/ 63 w 80"/>
                <a:gd name="T15" fmla="*/ 70 h 89"/>
                <a:gd name="T16" fmla="*/ 71 w 80"/>
                <a:gd name="T17" fmla="*/ 74 h 89"/>
                <a:gd name="T18" fmla="*/ 78 w 80"/>
                <a:gd name="T19" fmla="*/ 68 h 89"/>
                <a:gd name="T20" fmla="*/ 75 w 80"/>
                <a:gd name="T21" fmla="*/ 59 h 89"/>
                <a:gd name="T22" fmla="*/ 80 w 80"/>
                <a:gd name="T23" fmla="*/ 53 h 89"/>
                <a:gd name="T24" fmla="*/ 78 w 80"/>
                <a:gd name="T25" fmla="*/ 47 h 89"/>
                <a:gd name="T26" fmla="*/ 75 w 80"/>
                <a:gd name="T27" fmla="*/ 40 h 89"/>
                <a:gd name="T28" fmla="*/ 71 w 80"/>
                <a:gd name="T29" fmla="*/ 34 h 89"/>
                <a:gd name="T30" fmla="*/ 69 w 80"/>
                <a:gd name="T31" fmla="*/ 26 h 89"/>
                <a:gd name="T32" fmla="*/ 73 w 80"/>
                <a:gd name="T33" fmla="*/ 17 h 89"/>
                <a:gd name="T34" fmla="*/ 75 w 80"/>
                <a:gd name="T35" fmla="*/ 15 h 89"/>
                <a:gd name="T36" fmla="*/ 78 w 80"/>
                <a:gd name="T37" fmla="*/ 7 h 89"/>
                <a:gd name="T38" fmla="*/ 67 w 80"/>
                <a:gd name="T39" fmla="*/ 5 h 89"/>
                <a:gd name="T40" fmla="*/ 57 w 80"/>
                <a:gd name="T41" fmla="*/ 2 h 89"/>
                <a:gd name="T42" fmla="*/ 46 w 80"/>
                <a:gd name="T43" fmla="*/ 2 h 89"/>
                <a:gd name="T44" fmla="*/ 33 w 80"/>
                <a:gd name="T45" fmla="*/ 2 h 89"/>
                <a:gd name="T46" fmla="*/ 19 w 80"/>
                <a:gd name="T47" fmla="*/ 5 h 89"/>
                <a:gd name="T48" fmla="*/ 19 w 80"/>
                <a:gd name="T49" fmla="*/ 9 h 89"/>
                <a:gd name="T50" fmla="*/ 16 w 80"/>
                <a:gd name="T51" fmla="*/ 15 h 89"/>
                <a:gd name="T52" fmla="*/ 10 w 80"/>
                <a:gd name="T53" fmla="*/ 21 h 89"/>
                <a:gd name="T54" fmla="*/ 4 w 80"/>
                <a:gd name="T55" fmla="*/ 26 h 89"/>
                <a:gd name="T56" fmla="*/ 0 w 80"/>
                <a:gd name="T57" fmla="*/ 38 h 89"/>
                <a:gd name="T58" fmla="*/ 4 w 80"/>
                <a:gd name="T59" fmla="*/ 42 h 89"/>
                <a:gd name="T60" fmla="*/ 6 w 80"/>
                <a:gd name="T61" fmla="*/ 49 h 89"/>
                <a:gd name="T62" fmla="*/ 10 w 80"/>
                <a:gd name="T63" fmla="*/ 53 h 89"/>
                <a:gd name="T64" fmla="*/ 14 w 80"/>
                <a:gd name="T65" fmla="*/ 55 h 89"/>
                <a:gd name="T66" fmla="*/ 16 w 80"/>
                <a:gd name="T67" fmla="*/ 59 h 89"/>
                <a:gd name="T68" fmla="*/ 19 w 80"/>
                <a:gd name="T69" fmla="*/ 70 h 89"/>
                <a:gd name="T70" fmla="*/ 23 w 80"/>
                <a:gd name="T71" fmla="*/ 76 h 89"/>
                <a:gd name="T72" fmla="*/ 27 w 80"/>
                <a:gd name="T73" fmla="*/ 80 h 89"/>
                <a:gd name="T74" fmla="*/ 29 w 80"/>
                <a:gd name="T75" fmla="*/ 8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9">
                  <a:moveTo>
                    <a:pt x="31" y="87"/>
                  </a:moveTo>
                  <a:lnTo>
                    <a:pt x="31" y="87"/>
                  </a:lnTo>
                  <a:lnTo>
                    <a:pt x="33" y="87"/>
                  </a:lnTo>
                  <a:lnTo>
                    <a:pt x="35" y="87"/>
                  </a:lnTo>
                  <a:lnTo>
                    <a:pt x="40" y="89"/>
                  </a:lnTo>
                  <a:lnTo>
                    <a:pt x="44" y="89"/>
                  </a:lnTo>
                  <a:lnTo>
                    <a:pt x="44" y="87"/>
                  </a:lnTo>
                  <a:lnTo>
                    <a:pt x="42" y="83"/>
                  </a:lnTo>
                  <a:lnTo>
                    <a:pt x="42" y="80"/>
                  </a:lnTo>
                  <a:lnTo>
                    <a:pt x="38" y="76"/>
                  </a:lnTo>
                  <a:lnTo>
                    <a:pt x="38" y="74"/>
                  </a:lnTo>
                  <a:lnTo>
                    <a:pt x="42" y="72"/>
                  </a:lnTo>
                  <a:lnTo>
                    <a:pt x="46" y="72"/>
                  </a:lnTo>
                  <a:lnTo>
                    <a:pt x="54" y="72"/>
                  </a:lnTo>
                  <a:lnTo>
                    <a:pt x="59" y="70"/>
                  </a:lnTo>
                  <a:lnTo>
                    <a:pt x="63" y="70"/>
                  </a:lnTo>
                  <a:lnTo>
                    <a:pt x="67" y="74"/>
                  </a:lnTo>
                  <a:lnTo>
                    <a:pt x="71" y="74"/>
                  </a:lnTo>
                  <a:lnTo>
                    <a:pt x="75" y="72"/>
                  </a:lnTo>
                  <a:lnTo>
                    <a:pt x="78" y="68"/>
                  </a:lnTo>
                  <a:lnTo>
                    <a:pt x="78" y="64"/>
                  </a:lnTo>
                  <a:lnTo>
                    <a:pt x="75" y="59"/>
                  </a:lnTo>
                  <a:lnTo>
                    <a:pt x="80" y="57"/>
                  </a:lnTo>
                  <a:lnTo>
                    <a:pt x="80" y="53"/>
                  </a:lnTo>
                  <a:lnTo>
                    <a:pt x="80" y="51"/>
                  </a:lnTo>
                  <a:lnTo>
                    <a:pt x="78" y="47"/>
                  </a:lnTo>
                  <a:lnTo>
                    <a:pt x="75" y="42"/>
                  </a:lnTo>
                  <a:lnTo>
                    <a:pt x="75" y="40"/>
                  </a:lnTo>
                  <a:lnTo>
                    <a:pt x="71" y="38"/>
                  </a:lnTo>
                  <a:lnTo>
                    <a:pt x="71" y="34"/>
                  </a:lnTo>
                  <a:lnTo>
                    <a:pt x="71" y="30"/>
                  </a:lnTo>
                  <a:lnTo>
                    <a:pt x="69" y="26"/>
                  </a:lnTo>
                  <a:lnTo>
                    <a:pt x="69" y="21"/>
                  </a:lnTo>
                  <a:lnTo>
                    <a:pt x="73" y="17"/>
                  </a:lnTo>
                  <a:lnTo>
                    <a:pt x="73" y="15"/>
                  </a:lnTo>
                  <a:lnTo>
                    <a:pt x="75" y="15"/>
                  </a:lnTo>
                  <a:lnTo>
                    <a:pt x="78" y="11"/>
                  </a:lnTo>
                  <a:lnTo>
                    <a:pt x="78" y="7"/>
                  </a:lnTo>
                  <a:lnTo>
                    <a:pt x="73" y="5"/>
                  </a:lnTo>
                  <a:lnTo>
                    <a:pt x="67" y="5"/>
                  </a:lnTo>
                  <a:lnTo>
                    <a:pt x="59" y="0"/>
                  </a:lnTo>
                  <a:lnTo>
                    <a:pt x="57" y="2"/>
                  </a:lnTo>
                  <a:lnTo>
                    <a:pt x="52" y="2"/>
                  </a:lnTo>
                  <a:lnTo>
                    <a:pt x="46" y="2"/>
                  </a:lnTo>
                  <a:lnTo>
                    <a:pt x="40" y="5"/>
                  </a:lnTo>
                  <a:lnTo>
                    <a:pt x="33" y="2"/>
                  </a:lnTo>
                  <a:lnTo>
                    <a:pt x="25" y="2"/>
                  </a:lnTo>
                  <a:lnTo>
                    <a:pt x="19" y="5"/>
                  </a:lnTo>
                  <a:lnTo>
                    <a:pt x="19" y="9"/>
                  </a:lnTo>
                  <a:lnTo>
                    <a:pt x="19" y="9"/>
                  </a:lnTo>
                  <a:lnTo>
                    <a:pt x="16" y="13"/>
                  </a:lnTo>
                  <a:lnTo>
                    <a:pt x="16" y="15"/>
                  </a:lnTo>
                  <a:lnTo>
                    <a:pt x="14" y="19"/>
                  </a:lnTo>
                  <a:lnTo>
                    <a:pt x="10" y="21"/>
                  </a:lnTo>
                  <a:lnTo>
                    <a:pt x="6" y="21"/>
                  </a:lnTo>
                  <a:lnTo>
                    <a:pt x="4" y="26"/>
                  </a:lnTo>
                  <a:lnTo>
                    <a:pt x="4" y="30"/>
                  </a:lnTo>
                  <a:lnTo>
                    <a:pt x="0" y="38"/>
                  </a:lnTo>
                  <a:lnTo>
                    <a:pt x="0" y="40"/>
                  </a:lnTo>
                  <a:lnTo>
                    <a:pt x="4" y="42"/>
                  </a:lnTo>
                  <a:lnTo>
                    <a:pt x="6" y="47"/>
                  </a:lnTo>
                  <a:lnTo>
                    <a:pt x="6" y="49"/>
                  </a:lnTo>
                  <a:lnTo>
                    <a:pt x="8" y="51"/>
                  </a:lnTo>
                  <a:lnTo>
                    <a:pt x="10" y="53"/>
                  </a:lnTo>
                  <a:lnTo>
                    <a:pt x="12" y="55"/>
                  </a:lnTo>
                  <a:lnTo>
                    <a:pt x="14" y="55"/>
                  </a:lnTo>
                  <a:lnTo>
                    <a:pt x="16" y="57"/>
                  </a:lnTo>
                  <a:lnTo>
                    <a:pt x="16" y="59"/>
                  </a:lnTo>
                  <a:lnTo>
                    <a:pt x="19" y="66"/>
                  </a:lnTo>
                  <a:lnTo>
                    <a:pt x="19" y="70"/>
                  </a:lnTo>
                  <a:lnTo>
                    <a:pt x="21" y="72"/>
                  </a:lnTo>
                  <a:lnTo>
                    <a:pt x="23" y="76"/>
                  </a:lnTo>
                  <a:lnTo>
                    <a:pt x="23" y="78"/>
                  </a:lnTo>
                  <a:lnTo>
                    <a:pt x="27" y="80"/>
                  </a:lnTo>
                  <a:lnTo>
                    <a:pt x="27" y="83"/>
                  </a:lnTo>
                  <a:lnTo>
                    <a:pt x="29" y="85"/>
                  </a:lnTo>
                  <a:lnTo>
                    <a:pt x="31" y="8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02" name="Freeform 190">
              <a:extLst>
                <a:ext uri="{FF2B5EF4-FFF2-40B4-BE49-F238E27FC236}">
                  <a16:creationId xmlns:a16="http://schemas.microsoft.com/office/drawing/2014/main" id="{572CA2E0-5C1B-4471-ADDA-69B9F68A5D17}"/>
                </a:ext>
              </a:extLst>
            </p:cNvPr>
            <p:cNvSpPr>
              <a:spLocks/>
            </p:cNvSpPr>
            <p:nvPr/>
          </p:nvSpPr>
          <p:spPr bwMode="auto">
            <a:xfrm>
              <a:off x="3313382" y="3320781"/>
              <a:ext cx="79806" cy="115076"/>
            </a:xfrm>
            <a:custGeom>
              <a:avLst/>
              <a:gdLst>
                <a:gd name="T0" fmla="*/ 15 w 99"/>
                <a:gd name="T1" fmla="*/ 67 h 152"/>
                <a:gd name="T2" fmla="*/ 19 w 99"/>
                <a:gd name="T3" fmla="*/ 67 h 152"/>
                <a:gd name="T4" fmla="*/ 28 w 99"/>
                <a:gd name="T5" fmla="*/ 72 h 152"/>
                <a:gd name="T6" fmla="*/ 25 w 99"/>
                <a:gd name="T7" fmla="*/ 80 h 152"/>
                <a:gd name="T8" fmla="*/ 25 w 99"/>
                <a:gd name="T9" fmla="*/ 84 h 152"/>
                <a:gd name="T10" fmla="*/ 32 w 99"/>
                <a:gd name="T11" fmla="*/ 88 h 152"/>
                <a:gd name="T12" fmla="*/ 38 w 99"/>
                <a:gd name="T13" fmla="*/ 90 h 152"/>
                <a:gd name="T14" fmla="*/ 34 w 99"/>
                <a:gd name="T15" fmla="*/ 97 h 152"/>
                <a:gd name="T16" fmla="*/ 30 w 99"/>
                <a:gd name="T17" fmla="*/ 109 h 152"/>
                <a:gd name="T18" fmla="*/ 28 w 99"/>
                <a:gd name="T19" fmla="*/ 116 h 152"/>
                <a:gd name="T20" fmla="*/ 28 w 99"/>
                <a:gd name="T21" fmla="*/ 122 h 152"/>
                <a:gd name="T22" fmla="*/ 28 w 99"/>
                <a:gd name="T23" fmla="*/ 128 h 152"/>
                <a:gd name="T24" fmla="*/ 36 w 99"/>
                <a:gd name="T25" fmla="*/ 137 h 152"/>
                <a:gd name="T26" fmla="*/ 38 w 99"/>
                <a:gd name="T27" fmla="*/ 143 h 152"/>
                <a:gd name="T28" fmla="*/ 51 w 99"/>
                <a:gd name="T29" fmla="*/ 152 h 152"/>
                <a:gd name="T30" fmla="*/ 55 w 99"/>
                <a:gd name="T31" fmla="*/ 147 h 152"/>
                <a:gd name="T32" fmla="*/ 59 w 99"/>
                <a:gd name="T33" fmla="*/ 147 h 152"/>
                <a:gd name="T34" fmla="*/ 63 w 99"/>
                <a:gd name="T35" fmla="*/ 143 h 152"/>
                <a:gd name="T36" fmla="*/ 76 w 99"/>
                <a:gd name="T37" fmla="*/ 141 h 152"/>
                <a:gd name="T38" fmla="*/ 82 w 99"/>
                <a:gd name="T39" fmla="*/ 135 h 152"/>
                <a:gd name="T40" fmla="*/ 89 w 99"/>
                <a:gd name="T41" fmla="*/ 135 h 152"/>
                <a:gd name="T42" fmla="*/ 99 w 99"/>
                <a:gd name="T43" fmla="*/ 135 h 152"/>
                <a:gd name="T44" fmla="*/ 95 w 99"/>
                <a:gd name="T45" fmla="*/ 131 h 152"/>
                <a:gd name="T46" fmla="*/ 91 w 99"/>
                <a:gd name="T47" fmla="*/ 126 h 152"/>
                <a:gd name="T48" fmla="*/ 89 w 99"/>
                <a:gd name="T49" fmla="*/ 120 h 152"/>
                <a:gd name="T50" fmla="*/ 87 w 99"/>
                <a:gd name="T51" fmla="*/ 114 h 152"/>
                <a:gd name="T52" fmla="*/ 84 w 99"/>
                <a:gd name="T53" fmla="*/ 105 h 152"/>
                <a:gd name="T54" fmla="*/ 80 w 99"/>
                <a:gd name="T55" fmla="*/ 103 h 152"/>
                <a:gd name="T56" fmla="*/ 76 w 99"/>
                <a:gd name="T57" fmla="*/ 99 h 152"/>
                <a:gd name="T58" fmla="*/ 74 w 99"/>
                <a:gd name="T59" fmla="*/ 95 h 152"/>
                <a:gd name="T60" fmla="*/ 68 w 99"/>
                <a:gd name="T61" fmla="*/ 88 h 152"/>
                <a:gd name="T62" fmla="*/ 72 w 99"/>
                <a:gd name="T63" fmla="*/ 78 h 152"/>
                <a:gd name="T64" fmla="*/ 74 w 99"/>
                <a:gd name="T65" fmla="*/ 69 h 152"/>
                <a:gd name="T66" fmla="*/ 82 w 99"/>
                <a:gd name="T67" fmla="*/ 67 h 152"/>
                <a:gd name="T68" fmla="*/ 84 w 99"/>
                <a:gd name="T69" fmla="*/ 61 h 152"/>
                <a:gd name="T70" fmla="*/ 87 w 99"/>
                <a:gd name="T71" fmla="*/ 57 h 152"/>
                <a:gd name="T72" fmla="*/ 84 w 99"/>
                <a:gd name="T73" fmla="*/ 53 h 152"/>
                <a:gd name="T74" fmla="*/ 84 w 99"/>
                <a:gd name="T75" fmla="*/ 44 h 152"/>
                <a:gd name="T76" fmla="*/ 70 w 99"/>
                <a:gd name="T77" fmla="*/ 36 h 152"/>
                <a:gd name="T78" fmla="*/ 63 w 99"/>
                <a:gd name="T79" fmla="*/ 34 h 152"/>
                <a:gd name="T80" fmla="*/ 57 w 99"/>
                <a:gd name="T81" fmla="*/ 40 h 152"/>
                <a:gd name="T82" fmla="*/ 55 w 99"/>
                <a:gd name="T83" fmla="*/ 38 h 152"/>
                <a:gd name="T84" fmla="*/ 57 w 99"/>
                <a:gd name="T85" fmla="*/ 27 h 152"/>
                <a:gd name="T86" fmla="*/ 53 w 99"/>
                <a:gd name="T87" fmla="*/ 19 h 152"/>
                <a:gd name="T88" fmla="*/ 40 w 99"/>
                <a:gd name="T89" fmla="*/ 8 h 152"/>
                <a:gd name="T90" fmla="*/ 34 w 99"/>
                <a:gd name="T91" fmla="*/ 2 h 152"/>
                <a:gd name="T92" fmla="*/ 30 w 99"/>
                <a:gd name="T93" fmla="*/ 0 h 152"/>
                <a:gd name="T94" fmla="*/ 23 w 99"/>
                <a:gd name="T95" fmla="*/ 8 h 152"/>
                <a:gd name="T96" fmla="*/ 17 w 99"/>
                <a:gd name="T97" fmla="*/ 12 h 152"/>
                <a:gd name="T98" fmla="*/ 13 w 99"/>
                <a:gd name="T99" fmla="*/ 21 h 152"/>
                <a:gd name="T100" fmla="*/ 19 w 99"/>
                <a:gd name="T101" fmla="*/ 25 h 152"/>
                <a:gd name="T102" fmla="*/ 23 w 99"/>
                <a:gd name="T103" fmla="*/ 34 h 152"/>
                <a:gd name="T104" fmla="*/ 13 w 99"/>
                <a:gd name="T105" fmla="*/ 36 h 152"/>
                <a:gd name="T106" fmla="*/ 6 w 99"/>
                <a:gd name="T107" fmla="*/ 36 h 152"/>
                <a:gd name="T108" fmla="*/ 2 w 99"/>
                <a:gd name="T109" fmla="*/ 44 h 152"/>
                <a:gd name="T110" fmla="*/ 0 w 99"/>
                <a:gd name="T111" fmla="*/ 53 h 152"/>
                <a:gd name="T112" fmla="*/ 13 w 99"/>
                <a:gd name="T113" fmla="*/ 6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152">
                  <a:moveTo>
                    <a:pt x="13" y="67"/>
                  </a:moveTo>
                  <a:lnTo>
                    <a:pt x="15" y="67"/>
                  </a:lnTo>
                  <a:lnTo>
                    <a:pt x="17" y="69"/>
                  </a:lnTo>
                  <a:lnTo>
                    <a:pt x="19" y="67"/>
                  </a:lnTo>
                  <a:lnTo>
                    <a:pt x="23" y="67"/>
                  </a:lnTo>
                  <a:lnTo>
                    <a:pt x="28" y="72"/>
                  </a:lnTo>
                  <a:lnTo>
                    <a:pt x="28" y="78"/>
                  </a:lnTo>
                  <a:lnTo>
                    <a:pt x="25" y="80"/>
                  </a:lnTo>
                  <a:lnTo>
                    <a:pt x="23" y="84"/>
                  </a:lnTo>
                  <a:lnTo>
                    <a:pt x="25" y="84"/>
                  </a:lnTo>
                  <a:lnTo>
                    <a:pt x="30" y="84"/>
                  </a:lnTo>
                  <a:lnTo>
                    <a:pt x="32" y="88"/>
                  </a:lnTo>
                  <a:lnTo>
                    <a:pt x="34" y="90"/>
                  </a:lnTo>
                  <a:lnTo>
                    <a:pt x="38" y="90"/>
                  </a:lnTo>
                  <a:lnTo>
                    <a:pt x="38" y="93"/>
                  </a:lnTo>
                  <a:lnTo>
                    <a:pt x="34" y="97"/>
                  </a:lnTo>
                  <a:lnTo>
                    <a:pt x="32" y="103"/>
                  </a:lnTo>
                  <a:lnTo>
                    <a:pt x="30" y="109"/>
                  </a:lnTo>
                  <a:lnTo>
                    <a:pt x="30" y="114"/>
                  </a:lnTo>
                  <a:lnTo>
                    <a:pt x="28" y="116"/>
                  </a:lnTo>
                  <a:lnTo>
                    <a:pt x="28" y="120"/>
                  </a:lnTo>
                  <a:lnTo>
                    <a:pt x="28" y="122"/>
                  </a:lnTo>
                  <a:lnTo>
                    <a:pt x="28" y="124"/>
                  </a:lnTo>
                  <a:lnTo>
                    <a:pt x="28" y="128"/>
                  </a:lnTo>
                  <a:lnTo>
                    <a:pt x="32" y="133"/>
                  </a:lnTo>
                  <a:lnTo>
                    <a:pt x="36" y="137"/>
                  </a:lnTo>
                  <a:lnTo>
                    <a:pt x="36" y="139"/>
                  </a:lnTo>
                  <a:lnTo>
                    <a:pt x="38" y="143"/>
                  </a:lnTo>
                  <a:lnTo>
                    <a:pt x="47" y="149"/>
                  </a:lnTo>
                  <a:lnTo>
                    <a:pt x="51" y="152"/>
                  </a:lnTo>
                  <a:lnTo>
                    <a:pt x="53" y="147"/>
                  </a:lnTo>
                  <a:lnTo>
                    <a:pt x="55" y="147"/>
                  </a:lnTo>
                  <a:lnTo>
                    <a:pt x="55" y="147"/>
                  </a:lnTo>
                  <a:lnTo>
                    <a:pt x="59" y="147"/>
                  </a:lnTo>
                  <a:lnTo>
                    <a:pt x="63" y="145"/>
                  </a:lnTo>
                  <a:lnTo>
                    <a:pt x="63" y="143"/>
                  </a:lnTo>
                  <a:lnTo>
                    <a:pt x="68" y="141"/>
                  </a:lnTo>
                  <a:lnTo>
                    <a:pt x="76" y="141"/>
                  </a:lnTo>
                  <a:lnTo>
                    <a:pt x="78" y="135"/>
                  </a:lnTo>
                  <a:lnTo>
                    <a:pt x="82" y="135"/>
                  </a:lnTo>
                  <a:lnTo>
                    <a:pt x="89" y="133"/>
                  </a:lnTo>
                  <a:lnTo>
                    <a:pt x="89" y="135"/>
                  </a:lnTo>
                  <a:lnTo>
                    <a:pt x="93" y="135"/>
                  </a:lnTo>
                  <a:lnTo>
                    <a:pt x="99" y="135"/>
                  </a:lnTo>
                  <a:lnTo>
                    <a:pt x="97" y="133"/>
                  </a:lnTo>
                  <a:lnTo>
                    <a:pt x="95" y="131"/>
                  </a:lnTo>
                  <a:lnTo>
                    <a:pt x="95" y="128"/>
                  </a:lnTo>
                  <a:lnTo>
                    <a:pt x="91" y="126"/>
                  </a:lnTo>
                  <a:lnTo>
                    <a:pt x="91" y="124"/>
                  </a:lnTo>
                  <a:lnTo>
                    <a:pt x="89" y="120"/>
                  </a:lnTo>
                  <a:lnTo>
                    <a:pt x="87" y="118"/>
                  </a:lnTo>
                  <a:lnTo>
                    <a:pt x="87" y="114"/>
                  </a:lnTo>
                  <a:lnTo>
                    <a:pt x="84" y="107"/>
                  </a:lnTo>
                  <a:lnTo>
                    <a:pt x="84" y="105"/>
                  </a:lnTo>
                  <a:lnTo>
                    <a:pt x="82" y="103"/>
                  </a:lnTo>
                  <a:lnTo>
                    <a:pt x="80" y="103"/>
                  </a:lnTo>
                  <a:lnTo>
                    <a:pt x="78" y="101"/>
                  </a:lnTo>
                  <a:lnTo>
                    <a:pt x="76" y="99"/>
                  </a:lnTo>
                  <a:lnTo>
                    <a:pt x="74" y="97"/>
                  </a:lnTo>
                  <a:lnTo>
                    <a:pt x="74" y="95"/>
                  </a:lnTo>
                  <a:lnTo>
                    <a:pt x="72" y="90"/>
                  </a:lnTo>
                  <a:lnTo>
                    <a:pt x="68" y="88"/>
                  </a:lnTo>
                  <a:lnTo>
                    <a:pt x="68" y="86"/>
                  </a:lnTo>
                  <a:lnTo>
                    <a:pt x="72" y="78"/>
                  </a:lnTo>
                  <a:lnTo>
                    <a:pt x="72" y="74"/>
                  </a:lnTo>
                  <a:lnTo>
                    <a:pt x="74" y="69"/>
                  </a:lnTo>
                  <a:lnTo>
                    <a:pt x="78" y="69"/>
                  </a:lnTo>
                  <a:lnTo>
                    <a:pt x="82" y="67"/>
                  </a:lnTo>
                  <a:lnTo>
                    <a:pt x="84" y="63"/>
                  </a:lnTo>
                  <a:lnTo>
                    <a:pt x="84" y="61"/>
                  </a:lnTo>
                  <a:lnTo>
                    <a:pt x="87" y="57"/>
                  </a:lnTo>
                  <a:lnTo>
                    <a:pt x="87" y="57"/>
                  </a:lnTo>
                  <a:lnTo>
                    <a:pt x="87" y="57"/>
                  </a:lnTo>
                  <a:lnTo>
                    <a:pt x="84" y="53"/>
                  </a:lnTo>
                  <a:lnTo>
                    <a:pt x="84" y="48"/>
                  </a:lnTo>
                  <a:lnTo>
                    <a:pt x="84" y="44"/>
                  </a:lnTo>
                  <a:lnTo>
                    <a:pt x="76" y="42"/>
                  </a:lnTo>
                  <a:lnTo>
                    <a:pt x="70" y="36"/>
                  </a:lnTo>
                  <a:lnTo>
                    <a:pt x="65" y="34"/>
                  </a:lnTo>
                  <a:lnTo>
                    <a:pt x="63" y="34"/>
                  </a:lnTo>
                  <a:lnTo>
                    <a:pt x="59" y="36"/>
                  </a:lnTo>
                  <a:lnTo>
                    <a:pt x="57" y="40"/>
                  </a:lnTo>
                  <a:lnTo>
                    <a:pt x="55" y="42"/>
                  </a:lnTo>
                  <a:lnTo>
                    <a:pt x="55" y="38"/>
                  </a:lnTo>
                  <a:lnTo>
                    <a:pt x="57" y="31"/>
                  </a:lnTo>
                  <a:lnTo>
                    <a:pt x="57" y="27"/>
                  </a:lnTo>
                  <a:lnTo>
                    <a:pt x="55" y="21"/>
                  </a:lnTo>
                  <a:lnTo>
                    <a:pt x="53" y="19"/>
                  </a:lnTo>
                  <a:lnTo>
                    <a:pt x="44" y="15"/>
                  </a:lnTo>
                  <a:lnTo>
                    <a:pt x="40" y="8"/>
                  </a:lnTo>
                  <a:lnTo>
                    <a:pt x="38" y="6"/>
                  </a:lnTo>
                  <a:lnTo>
                    <a:pt x="34" y="2"/>
                  </a:lnTo>
                  <a:lnTo>
                    <a:pt x="32" y="2"/>
                  </a:lnTo>
                  <a:lnTo>
                    <a:pt x="30" y="0"/>
                  </a:lnTo>
                  <a:lnTo>
                    <a:pt x="30" y="2"/>
                  </a:lnTo>
                  <a:lnTo>
                    <a:pt x="23" y="8"/>
                  </a:lnTo>
                  <a:lnTo>
                    <a:pt x="19" y="12"/>
                  </a:lnTo>
                  <a:lnTo>
                    <a:pt x="17" y="12"/>
                  </a:lnTo>
                  <a:lnTo>
                    <a:pt x="11" y="19"/>
                  </a:lnTo>
                  <a:lnTo>
                    <a:pt x="13" y="21"/>
                  </a:lnTo>
                  <a:lnTo>
                    <a:pt x="15" y="25"/>
                  </a:lnTo>
                  <a:lnTo>
                    <a:pt x="19" y="25"/>
                  </a:lnTo>
                  <a:lnTo>
                    <a:pt x="23" y="29"/>
                  </a:lnTo>
                  <a:lnTo>
                    <a:pt x="23" y="34"/>
                  </a:lnTo>
                  <a:lnTo>
                    <a:pt x="17" y="36"/>
                  </a:lnTo>
                  <a:lnTo>
                    <a:pt x="13" y="36"/>
                  </a:lnTo>
                  <a:lnTo>
                    <a:pt x="11" y="36"/>
                  </a:lnTo>
                  <a:lnTo>
                    <a:pt x="6" y="36"/>
                  </a:lnTo>
                  <a:lnTo>
                    <a:pt x="4" y="38"/>
                  </a:lnTo>
                  <a:lnTo>
                    <a:pt x="2" y="44"/>
                  </a:lnTo>
                  <a:lnTo>
                    <a:pt x="0" y="48"/>
                  </a:lnTo>
                  <a:lnTo>
                    <a:pt x="0" y="53"/>
                  </a:lnTo>
                  <a:lnTo>
                    <a:pt x="6" y="59"/>
                  </a:lnTo>
                  <a:lnTo>
                    <a:pt x="13" y="65"/>
                  </a:lnTo>
                  <a:lnTo>
                    <a:pt x="13" y="6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03" name="Freeform 191">
              <a:extLst>
                <a:ext uri="{FF2B5EF4-FFF2-40B4-BE49-F238E27FC236}">
                  <a16:creationId xmlns:a16="http://schemas.microsoft.com/office/drawing/2014/main" id="{8A6F37B1-8449-4D31-864E-F51E280523DD}"/>
                </a:ext>
              </a:extLst>
            </p:cNvPr>
            <p:cNvSpPr>
              <a:spLocks noEditPoints="1"/>
            </p:cNvSpPr>
            <p:nvPr/>
          </p:nvSpPr>
          <p:spPr bwMode="auto">
            <a:xfrm>
              <a:off x="3123140" y="3257187"/>
              <a:ext cx="214427" cy="186242"/>
            </a:xfrm>
            <a:custGeom>
              <a:avLst/>
              <a:gdLst>
                <a:gd name="T0" fmla="*/ 150 w 266"/>
                <a:gd name="T1" fmla="*/ 244 h 246"/>
                <a:gd name="T2" fmla="*/ 177 w 266"/>
                <a:gd name="T3" fmla="*/ 221 h 246"/>
                <a:gd name="T4" fmla="*/ 188 w 266"/>
                <a:gd name="T5" fmla="*/ 208 h 246"/>
                <a:gd name="T6" fmla="*/ 177 w 266"/>
                <a:gd name="T7" fmla="*/ 185 h 246"/>
                <a:gd name="T8" fmla="*/ 171 w 266"/>
                <a:gd name="T9" fmla="*/ 174 h 246"/>
                <a:gd name="T10" fmla="*/ 200 w 266"/>
                <a:gd name="T11" fmla="*/ 179 h 246"/>
                <a:gd name="T12" fmla="*/ 232 w 266"/>
                <a:gd name="T13" fmla="*/ 168 h 246"/>
                <a:gd name="T14" fmla="*/ 242 w 266"/>
                <a:gd name="T15" fmla="*/ 143 h 246"/>
                <a:gd name="T16" fmla="*/ 242 w 266"/>
                <a:gd name="T17" fmla="*/ 120 h 246"/>
                <a:gd name="T18" fmla="*/ 259 w 266"/>
                <a:gd name="T19" fmla="*/ 113 h 246"/>
                <a:gd name="T20" fmla="*/ 253 w 266"/>
                <a:gd name="T21" fmla="*/ 96 h 246"/>
                <a:gd name="T22" fmla="*/ 266 w 266"/>
                <a:gd name="T23" fmla="*/ 84 h 246"/>
                <a:gd name="T24" fmla="*/ 247 w 266"/>
                <a:gd name="T25" fmla="*/ 80 h 246"/>
                <a:gd name="T26" fmla="*/ 234 w 266"/>
                <a:gd name="T27" fmla="*/ 82 h 246"/>
                <a:gd name="T28" fmla="*/ 245 w 266"/>
                <a:gd name="T29" fmla="*/ 71 h 246"/>
                <a:gd name="T30" fmla="*/ 230 w 266"/>
                <a:gd name="T31" fmla="*/ 61 h 246"/>
                <a:gd name="T32" fmla="*/ 215 w 266"/>
                <a:gd name="T33" fmla="*/ 52 h 246"/>
                <a:gd name="T34" fmla="*/ 207 w 266"/>
                <a:gd name="T35" fmla="*/ 48 h 246"/>
                <a:gd name="T36" fmla="*/ 224 w 266"/>
                <a:gd name="T37" fmla="*/ 42 h 246"/>
                <a:gd name="T38" fmla="*/ 200 w 266"/>
                <a:gd name="T39" fmla="*/ 37 h 246"/>
                <a:gd name="T40" fmla="*/ 173 w 266"/>
                <a:gd name="T41" fmla="*/ 46 h 246"/>
                <a:gd name="T42" fmla="*/ 156 w 266"/>
                <a:gd name="T43" fmla="*/ 50 h 246"/>
                <a:gd name="T44" fmla="*/ 116 w 266"/>
                <a:gd name="T45" fmla="*/ 46 h 246"/>
                <a:gd name="T46" fmla="*/ 103 w 266"/>
                <a:gd name="T47" fmla="*/ 37 h 246"/>
                <a:gd name="T48" fmla="*/ 82 w 266"/>
                <a:gd name="T49" fmla="*/ 25 h 246"/>
                <a:gd name="T50" fmla="*/ 72 w 266"/>
                <a:gd name="T51" fmla="*/ 8 h 246"/>
                <a:gd name="T52" fmla="*/ 61 w 266"/>
                <a:gd name="T53" fmla="*/ 23 h 246"/>
                <a:gd name="T54" fmla="*/ 68 w 266"/>
                <a:gd name="T55" fmla="*/ 27 h 246"/>
                <a:gd name="T56" fmla="*/ 57 w 266"/>
                <a:gd name="T57" fmla="*/ 29 h 246"/>
                <a:gd name="T58" fmla="*/ 38 w 266"/>
                <a:gd name="T59" fmla="*/ 46 h 246"/>
                <a:gd name="T60" fmla="*/ 32 w 266"/>
                <a:gd name="T61" fmla="*/ 73 h 246"/>
                <a:gd name="T62" fmla="*/ 25 w 266"/>
                <a:gd name="T63" fmla="*/ 56 h 246"/>
                <a:gd name="T64" fmla="*/ 32 w 266"/>
                <a:gd name="T65" fmla="*/ 33 h 246"/>
                <a:gd name="T66" fmla="*/ 32 w 266"/>
                <a:gd name="T67" fmla="*/ 21 h 246"/>
                <a:gd name="T68" fmla="*/ 28 w 266"/>
                <a:gd name="T69" fmla="*/ 19 h 246"/>
                <a:gd name="T70" fmla="*/ 11 w 266"/>
                <a:gd name="T71" fmla="*/ 40 h 246"/>
                <a:gd name="T72" fmla="*/ 0 w 266"/>
                <a:gd name="T73" fmla="*/ 69 h 246"/>
                <a:gd name="T74" fmla="*/ 17 w 266"/>
                <a:gd name="T75" fmla="*/ 90 h 246"/>
                <a:gd name="T76" fmla="*/ 15 w 266"/>
                <a:gd name="T77" fmla="*/ 107 h 246"/>
                <a:gd name="T78" fmla="*/ 36 w 266"/>
                <a:gd name="T79" fmla="*/ 113 h 246"/>
                <a:gd name="T80" fmla="*/ 61 w 266"/>
                <a:gd name="T81" fmla="*/ 113 h 246"/>
                <a:gd name="T82" fmla="*/ 87 w 266"/>
                <a:gd name="T83" fmla="*/ 130 h 246"/>
                <a:gd name="T84" fmla="*/ 108 w 266"/>
                <a:gd name="T85" fmla="*/ 130 h 246"/>
                <a:gd name="T86" fmla="*/ 114 w 266"/>
                <a:gd name="T87" fmla="*/ 143 h 246"/>
                <a:gd name="T88" fmla="*/ 108 w 266"/>
                <a:gd name="T89" fmla="*/ 160 h 246"/>
                <a:gd name="T90" fmla="*/ 110 w 266"/>
                <a:gd name="T91" fmla="*/ 179 h 246"/>
                <a:gd name="T92" fmla="*/ 112 w 266"/>
                <a:gd name="T93" fmla="*/ 204 h 246"/>
                <a:gd name="T94" fmla="*/ 116 w 266"/>
                <a:gd name="T95" fmla="*/ 215 h 246"/>
                <a:gd name="T96" fmla="*/ 122 w 266"/>
                <a:gd name="T97" fmla="*/ 233 h 246"/>
                <a:gd name="T98" fmla="*/ 101 w 266"/>
                <a:gd name="T99" fmla="*/ 10 h 246"/>
                <a:gd name="T100" fmla="*/ 87 w 266"/>
                <a:gd name="T101" fmla="*/ 8 h 246"/>
                <a:gd name="T102" fmla="*/ 82 w 266"/>
                <a:gd name="T103" fmla="*/ 4 h 246"/>
                <a:gd name="T104" fmla="*/ 68 w 266"/>
                <a:gd name="T105" fmla="*/ 0 h 246"/>
                <a:gd name="T106" fmla="*/ 181 w 266"/>
                <a:gd name="T107" fmla="*/ 33 h 246"/>
                <a:gd name="T108" fmla="*/ 177 w 266"/>
                <a:gd name="T109" fmla="*/ 3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6" h="246">
                  <a:moveTo>
                    <a:pt x="122" y="233"/>
                  </a:moveTo>
                  <a:lnTo>
                    <a:pt x="131" y="238"/>
                  </a:lnTo>
                  <a:lnTo>
                    <a:pt x="137" y="244"/>
                  </a:lnTo>
                  <a:lnTo>
                    <a:pt x="143" y="246"/>
                  </a:lnTo>
                  <a:lnTo>
                    <a:pt x="150" y="244"/>
                  </a:lnTo>
                  <a:lnTo>
                    <a:pt x="156" y="240"/>
                  </a:lnTo>
                  <a:lnTo>
                    <a:pt x="162" y="236"/>
                  </a:lnTo>
                  <a:lnTo>
                    <a:pt x="165" y="231"/>
                  </a:lnTo>
                  <a:lnTo>
                    <a:pt x="175" y="225"/>
                  </a:lnTo>
                  <a:lnTo>
                    <a:pt x="177" y="221"/>
                  </a:lnTo>
                  <a:lnTo>
                    <a:pt x="181" y="217"/>
                  </a:lnTo>
                  <a:lnTo>
                    <a:pt x="190" y="215"/>
                  </a:lnTo>
                  <a:lnTo>
                    <a:pt x="194" y="212"/>
                  </a:lnTo>
                  <a:lnTo>
                    <a:pt x="194" y="208"/>
                  </a:lnTo>
                  <a:lnTo>
                    <a:pt x="188" y="208"/>
                  </a:lnTo>
                  <a:lnTo>
                    <a:pt x="181" y="208"/>
                  </a:lnTo>
                  <a:lnTo>
                    <a:pt x="173" y="206"/>
                  </a:lnTo>
                  <a:lnTo>
                    <a:pt x="173" y="198"/>
                  </a:lnTo>
                  <a:lnTo>
                    <a:pt x="171" y="196"/>
                  </a:lnTo>
                  <a:lnTo>
                    <a:pt x="177" y="185"/>
                  </a:lnTo>
                  <a:lnTo>
                    <a:pt x="175" y="183"/>
                  </a:lnTo>
                  <a:lnTo>
                    <a:pt x="171" y="179"/>
                  </a:lnTo>
                  <a:lnTo>
                    <a:pt x="167" y="177"/>
                  </a:lnTo>
                  <a:lnTo>
                    <a:pt x="165" y="172"/>
                  </a:lnTo>
                  <a:lnTo>
                    <a:pt x="171" y="174"/>
                  </a:lnTo>
                  <a:lnTo>
                    <a:pt x="177" y="174"/>
                  </a:lnTo>
                  <a:lnTo>
                    <a:pt x="183" y="179"/>
                  </a:lnTo>
                  <a:lnTo>
                    <a:pt x="190" y="177"/>
                  </a:lnTo>
                  <a:lnTo>
                    <a:pt x="198" y="177"/>
                  </a:lnTo>
                  <a:lnTo>
                    <a:pt x="200" y="179"/>
                  </a:lnTo>
                  <a:lnTo>
                    <a:pt x="207" y="177"/>
                  </a:lnTo>
                  <a:lnTo>
                    <a:pt x="213" y="170"/>
                  </a:lnTo>
                  <a:lnTo>
                    <a:pt x="219" y="170"/>
                  </a:lnTo>
                  <a:lnTo>
                    <a:pt x="224" y="170"/>
                  </a:lnTo>
                  <a:lnTo>
                    <a:pt x="232" y="168"/>
                  </a:lnTo>
                  <a:lnTo>
                    <a:pt x="238" y="166"/>
                  </a:lnTo>
                  <a:lnTo>
                    <a:pt x="249" y="160"/>
                  </a:lnTo>
                  <a:lnTo>
                    <a:pt x="251" y="156"/>
                  </a:lnTo>
                  <a:lnTo>
                    <a:pt x="249" y="149"/>
                  </a:lnTo>
                  <a:lnTo>
                    <a:pt x="242" y="143"/>
                  </a:lnTo>
                  <a:lnTo>
                    <a:pt x="236" y="137"/>
                  </a:lnTo>
                  <a:lnTo>
                    <a:pt x="236" y="132"/>
                  </a:lnTo>
                  <a:lnTo>
                    <a:pt x="238" y="128"/>
                  </a:lnTo>
                  <a:lnTo>
                    <a:pt x="240" y="122"/>
                  </a:lnTo>
                  <a:lnTo>
                    <a:pt x="242" y="120"/>
                  </a:lnTo>
                  <a:lnTo>
                    <a:pt x="247" y="120"/>
                  </a:lnTo>
                  <a:lnTo>
                    <a:pt x="249" y="120"/>
                  </a:lnTo>
                  <a:lnTo>
                    <a:pt x="253" y="120"/>
                  </a:lnTo>
                  <a:lnTo>
                    <a:pt x="259" y="118"/>
                  </a:lnTo>
                  <a:lnTo>
                    <a:pt x="259" y="113"/>
                  </a:lnTo>
                  <a:lnTo>
                    <a:pt x="255" y="109"/>
                  </a:lnTo>
                  <a:lnTo>
                    <a:pt x="251" y="109"/>
                  </a:lnTo>
                  <a:lnTo>
                    <a:pt x="249" y="105"/>
                  </a:lnTo>
                  <a:lnTo>
                    <a:pt x="247" y="103"/>
                  </a:lnTo>
                  <a:lnTo>
                    <a:pt x="253" y="96"/>
                  </a:lnTo>
                  <a:lnTo>
                    <a:pt x="255" y="96"/>
                  </a:lnTo>
                  <a:lnTo>
                    <a:pt x="259" y="92"/>
                  </a:lnTo>
                  <a:lnTo>
                    <a:pt x="266" y="86"/>
                  </a:lnTo>
                  <a:lnTo>
                    <a:pt x="266" y="84"/>
                  </a:lnTo>
                  <a:lnTo>
                    <a:pt x="266" y="84"/>
                  </a:lnTo>
                  <a:lnTo>
                    <a:pt x="257" y="80"/>
                  </a:lnTo>
                  <a:lnTo>
                    <a:pt x="255" y="80"/>
                  </a:lnTo>
                  <a:lnTo>
                    <a:pt x="253" y="82"/>
                  </a:lnTo>
                  <a:lnTo>
                    <a:pt x="249" y="80"/>
                  </a:lnTo>
                  <a:lnTo>
                    <a:pt x="247" y="80"/>
                  </a:lnTo>
                  <a:lnTo>
                    <a:pt x="242" y="82"/>
                  </a:lnTo>
                  <a:lnTo>
                    <a:pt x="236" y="84"/>
                  </a:lnTo>
                  <a:lnTo>
                    <a:pt x="232" y="82"/>
                  </a:lnTo>
                  <a:lnTo>
                    <a:pt x="230" y="82"/>
                  </a:lnTo>
                  <a:lnTo>
                    <a:pt x="234" y="82"/>
                  </a:lnTo>
                  <a:lnTo>
                    <a:pt x="236" y="82"/>
                  </a:lnTo>
                  <a:lnTo>
                    <a:pt x="238" y="80"/>
                  </a:lnTo>
                  <a:lnTo>
                    <a:pt x="240" y="78"/>
                  </a:lnTo>
                  <a:lnTo>
                    <a:pt x="245" y="73"/>
                  </a:lnTo>
                  <a:lnTo>
                    <a:pt x="245" y="71"/>
                  </a:lnTo>
                  <a:lnTo>
                    <a:pt x="242" y="69"/>
                  </a:lnTo>
                  <a:lnTo>
                    <a:pt x="242" y="69"/>
                  </a:lnTo>
                  <a:lnTo>
                    <a:pt x="242" y="65"/>
                  </a:lnTo>
                  <a:lnTo>
                    <a:pt x="236" y="63"/>
                  </a:lnTo>
                  <a:lnTo>
                    <a:pt x="230" y="61"/>
                  </a:lnTo>
                  <a:lnTo>
                    <a:pt x="228" y="59"/>
                  </a:lnTo>
                  <a:lnTo>
                    <a:pt x="226" y="56"/>
                  </a:lnTo>
                  <a:lnTo>
                    <a:pt x="221" y="56"/>
                  </a:lnTo>
                  <a:lnTo>
                    <a:pt x="219" y="54"/>
                  </a:lnTo>
                  <a:lnTo>
                    <a:pt x="215" y="52"/>
                  </a:lnTo>
                  <a:lnTo>
                    <a:pt x="213" y="52"/>
                  </a:lnTo>
                  <a:lnTo>
                    <a:pt x="213" y="56"/>
                  </a:lnTo>
                  <a:lnTo>
                    <a:pt x="211" y="52"/>
                  </a:lnTo>
                  <a:lnTo>
                    <a:pt x="209" y="50"/>
                  </a:lnTo>
                  <a:lnTo>
                    <a:pt x="207" y="48"/>
                  </a:lnTo>
                  <a:lnTo>
                    <a:pt x="205" y="46"/>
                  </a:lnTo>
                  <a:lnTo>
                    <a:pt x="207" y="44"/>
                  </a:lnTo>
                  <a:lnTo>
                    <a:pt x="215" y="44"/>
                  </a:lnTo>
                  <a:lnTo>
                    <a:pt x="219" y="42"/>
                  </a:lnTo>
                  <a:lnTo>
                    <a:pt x="224" y="42"/>
                  </a:lnTo>
                  <a:lnTo>
                    <a:pt x="226" y="37"/>
                  </a:lnTo>
                  <a:lnTo>
                    <a:pt x="219" y="40"/>
                  </a:lnTo>
                  <a:lnTo>
                    <a:pt x="211" y="37"/>
                  </a:lnTo>
                  <a:lnTo>
                    <a:pt x="205" y="37"/>
                  </a:lnTo>
                  <a:lnTo>
                    <a:pt x="200" y="37"/>
                  </a:lnTo>
                  <a:lnTo>
                    <a:pt x="192" y="40"/>
                  </a:lnTo>
                  <a:lnTo>
                    <a:pt x="188" y="40"/>
                  </a:lnTo>
                  <a:lnTo>
                    <a:pt x="186" y="40"/>
                  </a:lnTo>
                  <a:lnTo>
                    <a:pt x="177" y="44"/>
                  </a:lnTo>
                  <a:lnTo>
                    <a:pt x="173" y="46"/>
                  </a:lnTo>
                  <a:lnTo>
                    <a:pt x="169" y="48"/>
                  </a:lnTo>
                  <a:lnTo>
                    <a:pt x="169" y="50"/>
                  </a:lnTo>
                  <a:lnTo>
                    <a:pt x="162" y="50"/>
                  </a:lnTo>
                  <a:lnTo>
                    <a:pt x="160" y="52"/>
                  </a:lnTo>
                  <a:lnTo>
                    <a:pt x="156" y="50"/>
                  </a:lnTo>
                  <a:lnTo>
                    <a:pt x="148" y="46"/>
                  </a:lnTo>
                  <a:lnTo>
                    <a:pt x="146" y="42"/>
                  </a:lnTo>
                  <a:lnTo>
                    <a:pt x="143" y="42"/>
                  </a:lnTo>
                  <a:lnTo>
                    <a:pt x="135" y="42"/>
                  </a:lnTo>
                  <a:lnTo>
                    <a:pt x="116" y="46"/>
                  </a:lnTo>
                  <a:lnTo>
                    <a:pt x="105" y="46"/>
                  </a:lnTo>
                  <a:lnTo>
                    <a:pt x="103" y="44"/>
                  </a:lnTo>
                  <a:lnTo>
                    <a:pt x="101" y="40"/>
                  </a:lnTo>
                  <a:lnTo>
                    <a:pt x="101" y="37"/>
                  </a:lnTo>
                  <a:lnTo>
                    <a:pt x="103" y="37"/>
                  </a:lnTo>
                  <a:lnTo>
                    <a:pt x="103" y="33"/>
                  </a:lnTo>
                  <a:lnTo>
                    <a:pt x="99" y="27"/>
                  </a:lnTo>
                  <a:lnTo>
                    <a:pt x="95" y="27"/>
                  </a:lnTo>
                  <a:lnTo>
                    <a:pt x="87" y="27"/>
                  </a:lnTo>
                  <a:lnTo>
                    <a:pt x="82" y="25"/>
                  </a:lnTo>
                  <a:lnTo>
                    <a:pt x="78" y="25"/>
                  </a:lnTo>
                  <a:lnTo>
                    <a:pt x="76" y="25"/>
                  </a:lnTo>
                  <a:lnTo>
                    <a:pt x="72" y="21"/>
                  </a:lnTo>
                  <a:lnTo>
                    <a:pt x="72" y="14"/>
                  </a:lnTo>
                  <a:lnTo>
                    <a:pt x="72" y="8"/>
                  </a:lnTo>
                  <a:lnTo>
                    <a:pt x="70" y="8"/>
                  </a:lnTo>
                  <a:lnTo>
                    <a:pt x="63" y="10"/>
                  </a:lnTo>
                  <a:lnTo>
                    <a:pt x="57" y="16"/>
                  </a:lnTo>
                  <a:lnTo>
                    <a:pt x="59" y="21"/>
                  </a:lnTo>
                  <a:lnTo>
                    <a:pt x="61" y="23"/>
                  </a:lnTo>
                  <a:lnTo>
                    <a:pt x="65" y="21"/>
                  </a:lnTo>
                  <a:lnTo>
                    <a:pt x="68" y="21"/>
                  </a:lnTo>
                  <a:lnTo>
                    <a:pt x="72" y="23"/>
                  </a:lnTo>
                  <a:lnTo>
                    <a:pt x="72" y="27"/>
                  </a:lnTo>
                  <a:lnTo>
                    <a:pt x="68" y="27"/>
                  </a:lnTo>
                  <a:lnTo>
                    <a:pt x="63" y="25"/>
                  </a:lnTo>
                  <a:lnTo>
                    <a:pt x="61" y="25"/>
                  </a:lnTo>
                  <a:lnTo>
                    <a:pt x="61" y="25"/>
                  </a:lnTo>
                  <a:lnTo>
                    <a:pt x="61" y="27"/>
                  </a:lnTo>
                  <a:lnTo>
                    <a:pt x="57" y="29"/>
                  </a:lnTo>
                  <a:lnTo>
                    <a:pt x="46" y="31"/>
                  </a:lnTo>
                  <a:lnTo>
                    <a:pt x="38" y="35"/>
                  </a:lnTo>
                  <a:lnTo>
                    <a:pt x="36" y="37"/>
                  </a:lnTo>
                  <a:lnTo>
                    <a:pt x="36" y="42"/>
                  </a:lnTo>
                  <a:lnTo>
                    <a:pt x="38" y="46"/>
                  </a:lnTo>
                  <a:lnTo>
                    <a:pt x="38" y="54"/>
                  </a:lnTo>
                  <a:lnTo>
                    <a:pt x="38" y="59"/>
                  </a:lnTo>
                  <a:lnTo>
                    <a:pt x="40" y="63"/>
                  </a:lnTo>
                  <a:lnTo>
                    <a:pt x="38" y="69"/>
                  </a:lnTo>
                  <a:lnTo>
                    <a:pt x="32" y="73"/>
                  </a:lnTo>
                  <a:lnTo>
                    <a:pt x="28" y="73"/>
                  </a:lnTo>
                  <a:lnTo>
                    <a:pt x="28" y="67"/>
                  </a:lnTo>
                  <a:lnTo>
                    <a:pt x="23" y="63"/>
                  </a:lnTo>
                  <a:lnTo>
                    <a:pt x="23" y="59"/>
                  </a:lnTo>
                  <a:lnTo>
                    <a:pt x="25" y="56"/>
                  </a:lnTo>
                  <a:lnTo>
                    <a:pt x="25" y="52"/>
                  </a:lnTo>
                  <a:lnTo>
                    <a:pt x="34" y="46"/>
                  </a:lnTo>
                  <a:lnTo>
                    <a:pt x="34" y="40"/>
                  </a:lnTo>
                  <a:lnTo>
                    <a:pt x="32" y="35"/>
                  </a:lnTo>
                  <a:lnTo>
                    <a:pt x="32" y="33"/>
                  </a:lnTo>
                  <a:lnTo>
                    <a:pt x="32" y="31"/>
                  </a:lnTo>
                  <a:lnTo>
                    <a:pt x="28" y="29"/>
                  </a:lnTo>
                  <a:lnTo>
                    <a:pt x="28" y="25"/>
                  </a:lnTo>
                  <a:lnTo>
                    <a:pt x="28" y="23"/>
                  </a:lnTo>
                  <a:lnTo>
                    <a:pt x="32" y="21"/>
                  </a:lnTo>
                  <a:lnTo>
                    <a:pt x="38" y="19"/>
                  </a:lnTo>
                  <a:lnTo>
                    <a:pt x="42" y="14"/>
                  </a:lnTo>
                  <a:lnTo>
                    <a:pt x="40" y="14"/>
                  </a:lnTo>
                  <a:lnTo>
                    <a:pt x="38" y="14"/>
                  </a:lnTo>
                  <a:lnTo>
                    <a:pt x="28" y="19"/>
                  </a:lnTo>
                  <a:lnTo>
                    <a:pt x="21" y="29"/>
                  </a:lnTo>
                  <a:lnTo>
                    <a:pt x="21" y="31"/>
                  </a:lnTo>
                  <a:lnTo>
                    <a:pt x="17" y="31"/>
                  </a:lnTo>
                  <a:lnTo>
                    <a:pt x="13" y="35"/>
                  </a:lnTo>
                  <a:lnTo>
                    <a:pt x="11" y="40"/>
                  </a:lnTo>
                  <a:lnTo>
                    <a:pt x="4" y="48"/>
                  </a:lnTo>
                  <a:lnTo>
                    <a:pt x="2" y="52"/>
                  </a:lnTo>
                  <a:lnTo>
                    <a:pt x="4" y="56"/>
                  </a:lnTo>
                  <a:lnTo>
                    <a:pt x="4" y="63"/>
                  </a:lnTo>
                  <a:lnTo>
                    <a:pt x="0" y="69"/>
                  </a:lnTo>
                  <a:lnTo>
                    <a:pt x="0" y="71"/>
                  </a:lnTo>
                  <a:lnTo>
                    <a:pt x="2" y="71"/>
                  </a:lnTo>
                  <a:lnTo>
                    <a:pt x="6" y="71"/>
                  </a:lnTo>
                  <a:lnTo>
                    <a:pt x="15" y="84"/>
                  </a:lnTo>
                  <a:lnTo>
                    <a:pt x="17" y="90"/>
                  </a:lnTo>
                  <a:lnTo>
                    <a:pt x="19" y="94"/>
                  </a:lnTo>
                  <a:lnTo>
                    <a:pt x="17" y="99"/>
                  </a:lnTo>
                  <a:lnTo>
                    <a:pt x="17" y="101"/>
                  </a:lnTo>
                  <a:lnTo>
                    <a:pt x="15" y="103"/>
                  </a:lnTo>
                  <a:lnTo>
                    <a:pt x="15" y="107"/>
                  </a:lnTo>
                  <a:lnTo>
                    <a:pt x="21" y="109"/>
                  </a:lnTo>
                  <a:lnTo>
                    <a:pt x="25" y="111"/>
                  </a:lnTo>
                  <a:lnTo>
                    <a:pt x="30" y="113"/>
                  </a:lnTo>
                  <a:lnTo>
                    <a:pt x="34" y="115"/>
                  </a:lnTo>
                  <a:lnTo>
                    <a:pt x="36" y="113"/>
                  </a:lnTo>
                  <a:lnTo>
                    <a:pt x="42" y="113"/>
                  </a:lnTo>
                  <a:lnTo>
                    <a:pt x="46" y="115"/>
                  </a:lnTo>
                  <a:lnTo>
                    <a:pt x="49" y="113"/>
                  </a:lnTo>
                  <a:lnTo>
                    <a:pt x="55" y="113"/>
                  </a:lnTo>
                  <a:lnTo>
                    <a:pt x="61" y="113"/>
                  </a:lnTo>
                  <a:lnTo>
                    <a:pt x="63" y="115"/>
                  </a:lnTo>
                  <a:lnTo>
                    <a:pt x="78" y="130"/>
                  </a:lnTo>
                  <a:lnTo>
                    <a:pt x="84" y="128"/>
                  </a:lnTo>
                  <a:lnTo>
                    <a:pt x="87" y="130"/>
                  </a:lnTo>
                  <a:lnTo>
                    <a:pt x="87" y="130"/>
                  </a:lnTo>
                  <a:lnTo>
                    <a:pt x="91" y="130"/>
                  </a:lnTo>
                  <a:lnTo>
                    <a:pt x="95" y="132"/>
                  </a:lnTo>
                  <a:lnTo>
                    <a:pt x="97" y="130"/>
                  </a:lnTo>
                  <a:lnTo>
                    <a:pt x="101" y="130"/>
                  </a:lnTo>
                  <a:lnTo>
                    <a:pt x="108" y="130"/>
                  </a:lnTo>
                  <a:lnTo>
                    <a:pt x="108" y="130"/>
                  </a:lnTo>
                  <a:lnTo>
                    <a:pt x="112" y="130"/>
                  </a:lnTo>
                  <a:lnTo>
                    <a:pt x="114" y="130"/>
                  </a:lnTo>
                  <a:lnTo>
                    <a:pt x="116" y="139"/>
                  </a:lnTo>
                  <a:lnTo>
                    <a:pt x="114" y="143"/>
                  </a:lnTo>
                  <a:lnTo>
                    <a:pt x="114" y="145"/>
                  </a:lnTo>
                  <a:lnTo>
                    <a:pt x="114" y="147"/>
                  </a:lnTo>
                  <a:lnTo>
                    <a:pt x="108" y="149"/>
                  </a:lnTo>
                  <a:lnTo>
                    <a:pt x="105" y="151"/>
                  </a:lnTo>
                  <a:lnTo>
                    <a:pt x="108" y="160"/>
                  </a:lnTo>
                  <a:lnTo>
                    <a:pt x="108" y="162"/>
                  </a:lnTo>
                  <a:lnTo>
                    <a:pt x="105" y="166"/>
                  </a:lnTo>
                  <a:lnTo>
                    <a:pt x="105" y="172"/>
                  </a:lnTo>
                  <a:lnTo>
                    <a:pt x="108" y="177"/>
                  </a:lnTo>
                  <a:lnTo>
                    <a:pt x="110" y="179"/>
                  </a:lnTo>
                  <a:lnTo>
                    <a:pt x="114" y="189"/>
                  </a:lnTo>
                  <a:lnTo>
                    <a:pt x="108" y="200"/>
                  </a:lnTo>
                  <a:lnTo>
                    <a:pt x="108" y="204"/>
                  </a:lnTo>
                  <a:lnTo>
                    <a:pt x="110" y="204"/>
                  </a:lnTo>
                  <a:lnTo>
                    <a:pt x="112" y="204"/>
                  </a:lnTo>
                  <a:lnTo>
                    <a:pt x="112" y="204"/>
                  </a:lnTo>
                  <a:lnTo>
                    <a:pt x="114" y="206"/>
                  </a:lnTo>
                  <a:lnTo>
                    <a:pt x="114" y="208"/>
                  </a:lnTo>
                  <a:lnTo>
                    <a:pt x="116" y="212"/>
                  </a:lnTo>
                  <a:lnTo>
                    <a:pt x="116" y="215"/>
                  </a:lnTo>
                  <a:lnTo>
                    <a:pt x="118" y="219"/>
                  </a:lnTo>
                  <a:lnTo>
                    <a:pt x="122" y="229"/>
                  </a:lnTo>
                  <a:lnTo>
                    <a:pt x="122" y="233"/>
                  </a:lnTo>
                  <a:lnTo>
                    <a:pt x="122" y="233"/>
                  </a:lnTo>
                  <a:lnTo>
                    <a:pt x="122" y="233"/>
                  </a:lnTo>
                  <a:close/>
                  <a:moveTo>
                    <a:pt x="95" y="6"/>
                  </a:moveTo>
                  <a:lnTo>
                    <a:pt x="99" y="6"/>
                  </a:lnTo>
                  <a:lnTo>
                    <a:pt x="103" y="10"/>
                  </a:lnTo>
                  <a:lnTo>
                    <a:pt x="103" y="12"/>
                  </a:lnTo>
                  <a:lnTo>
                    <a:pt x="101" y="10"/>
                  </a:lnTo>
                  <a:lnTo>
                    <a:pt x="97" y="10"/>
                  </a:lnTo>
                  <a:lnTo>
                    <a:pt x="95" y="6"/>
                  </a:lnTo>
                  <a:lnTo>
                    <a:pt x="95" y="6"/>
                  </a:lnTo>
                  <a:close/>
                  <a:moveTo>
                    <a:pt x="82" y="4"/>
                  </a:moveTo>
                  <a:lnTo>
                    <a:pt x="87" y="8"/>
                  </a:lnTo>
                  <a:lnTo>
                    <a:pt x="91" y="10"/>
                  </a:lnTo>
                  <a:lnTo>
                    <a:pt x="89" y="12"/>
                  </a:lnTo>
                  <a:lnTo>
                    <a:pt x="84" y="10"/>
                  </a:lnTo>
                  <a:lnTo>
                    <a:pt x="82" y="6"/>
                  </a:lnTo>
                  <a:lnTo>
                    <a:pt x="82" y="4"/>
                  </a:lnTo>
                  <a:lnTo>
                    <a:pt x="82" y="4"/>
                  </a:lnTo>
                  <a:close/>
                  <a:moveTo>
                    <a:pt x="63" y="0"/>
                  </a:moveTo>
                  <a:lnTo>
                    <a:pt x="65" y="4"/>
                  </a:lnTo>
                  <a:lnTo>
                    <a:pt x="70" y="4"/>
                  </a:lnTo>
                  <a:lnTo>
                    <a:pt x="68" y="0"/>
                  </a:lnTo>
                  <a:lnTo>
                    <a:pt x="63" y="0"/>
                  </a:lnTo>
                  <a:lnTo>
                    <a:pt x="63" y="0"/>
                  </a:lnTo>
                  <a:close/>
                  <a:moveTo>
                    <a:pt x="175" y="33"/>
                  </a:moveTo>
                  <a:lnTo>
                    <a:pt x="179" y="31"/>
                  </a:lnTo>
                  <a:lnTo>
                    <a:pt x="181" y="33"/>
                  </a:lnTo>
                  <a:lnTo>
                    <a:pt x="188" y="29"/>
                  </a:lnTo>
                  <a:lnTo>
                    <a:pt x="190" y="31"/>
                  </a:lnTo>
                  <a:lnTo>
                    <a:pt x="186" y="35"/>
                  </a:lnTo>
                  <a:lnTo>
                    <a:pt x="183" y="35"/>
                  </a:lnTo>
                  <a:lnTo>
                    <a:pt x="177" y="35"/>
                  </a:lnTo>
                  <a:lnTo>
                    <a:pt x="177" y="35"/>
                  </a:lnTo>
                  <a:lnTo>
                    <a:pt x="175" y="33"/>
                  </a:lnTo>
                  <a:lnTo>
                    <a:pt x="175" y="3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04" name="Freeform 192">
              <a:extLst>
                <a:ext uri="{FF2B5EF4-FFF2-40B4-BE49-F238E27FC236}">
                  <a16:creationId xmlns:a16="http://schemas.microsoft.com/office/drawing/2014/main" id="{E520BC2D-80A9-4D6B-BDB5-45ED55A4DD60}"/>
                </a:ext>
              </a:extLst>
            </p:cNvPr>
            <p:cNvSpPr>
              <a:spLocks/>
            </p:cNvSpPr>
            <p:nvPr/>
          </p:nvSpPr>
          <p:spPr bwMode="auto">
            <a:xfrm>
              <a:off x="3029630" y="3260215"/>
              <a:ext cx="191856" cy="258163"/>
            </a:xfrm>
            <a:custGeom>
              <a:avLst/>
              <a:gdLst>
                <a:gd name="T0" fmla="*/ 194 w 238"/>
                <a:gd name="T1" fmla="*/ 278 h 341"/>
                <a:gd name="T2" fmla="*/ 190 w 238"/>
                <a:gd name="T3" fmla="*/ 244 h 341"/>
                <a:gd name="T4" fmla="*/ 194 w 238"/>
                <a:gd name="T5" fmla="*/ 234 h 341"/>
                <a:gd name="T6" fmla="*/ 211 w 238"/>
                <a:gd name="T7" fmla="*/ 217 h 341"/>
                <a:gd name="T8" fmla="*/ 228 w 238"/>
                <a:gd name="T9" fmla="*/ 213 h 341"/>
                <a:gd name="T10" fmla="*/ 238 w 238"/>
                <a:gd name="T11" fmla="*/ 229 h 341"/>
                <a:gd name="T12" fmla="*/ 230 w 238"/>
                <a:gd name="T13" fmla="*/ 204 h 341"/>
                <a:gd name="T14" fmla="*/ 224 w 238"/>
                <a:gd name="T15" fmla="*/ 200 h 341"/>
                <a:gd name="T16" fmla="*/ 221 w 238"/>
                <a:gd name="T17" fmla="*/ 168 h 341"/>
                <a:gd name="T18" fmla="*/ 224 w 238"/>
                <a:gd name="T19" fmla="*/ 145 h 341"/>
                <a:gd name="T20" fmla="*/ 230 w 238"/>
                <a:gd name="T21" fmla="*/ 126 h 341"/>
                <a:gd name="T22" fmla="*/ 213 w 238"/>
                <a:gd name="T23" fmla="*/ 126 h 341"/>
                <a:gd name="T24" fmla="*/ 200 w 238"/>
                <a:gd name="T25" fmla="*/ 124 h 341"/>
                <a:gd name="T26" fmla="*/ 165 w 238"/>
                <a:gd name="T27" fmla="*/ 109 h 341"/>
                <a:gd name="T28" fmla="*/ 146 w 238"/>
                <a:gd name="T29" fmla="*/ 109 h 341"/>
                <a:gd name="T30" fmla="*/ 133 w 238"/>
                <a:gd name="T31" fmla="*/ 97 h 341"/>
                <a:gd name="T32" fmla="*/ 122 w 238"/>
                <a:gd name="T33" fmla="*/ 67 h 341"/>
                <a:gd name="T34" fmla="*/ 120 w 238"/>
                <a:gd name="T35" fmla="*/ 52 h 341"/>
                <a:gd name="T36" fmla="*/ 133 w 238"/>
                <a:gd name="T37" fmla="*/ 27 h 341"/>
                <a:gd name="T38" fmla="*/ 156 w 238"/>
                <a:gd name="T39" fmla="*/ 10 h 341"/>
                <a:gd name="T40" fmla="*/ 158 w 238"/>
                <a:gd name="T41" fmla="*/ 4 h 341"/>
                <a:gd name="T42" fmla="*/ 144 w 238"/>
                <a:gd name="T43" fmla="*/ 4 h 341"/>
                <a:gd name="T44" fmla="*/ 137 w 238"/>
                <a:gd name="T45" fmla="*/ 8 h 341"/>
                <a:gd name="T46" fmla="*/ 114 w 238"/>
                <a:gd name="T47" fmla="*/ 21 h 341"/>
                <a:gd name="T48" fmla="*/ 99 w 238"/>
                <a:gd name="T49" fmla="*/ 29 h 341"/>
                <a:gd name="T50" fmla="*/ 93 w 238"/>
                <a:gd name="T51" fmla="*/ 29 h 341"/>
                <a:gd name="T52" fmla="*/ 78 w 238"/>
                <a:gd name="T53" fmla="*/ 31 h 341"/>
                <a:gd name="T54" fmla="*/ 68 w 238"/>
                <a:gd name="T55" fmla="*/ 50 h 341"/>
                <a:gd name="T56" fmla="*/ 61 w 238"/>
                <a:gd name="T57" fmla="*/ 61 h 341"/>
                <a:gd name="T58" fmla="*/ 47 w 238"/>
                <a:gd name="T59" fmla="*/ 76 h 341"/>
                <a:gd name="T60" fmla="*/ 44 w 238"/>
                <a:gd name="T61" fmla="*/ 92 h 341"/>
                <a:gd name="T62" fmla="*/ 38 w 238"/>
                <a:gd name="T63" fmla="*/ 84 h 341"/>
                <a:gd name="T64" fmla="*/ 34 w 238"/>
                <a:gd name="T65" fmla="*/ 86 h 341"/>
                <a:gd name="T66" fmla="*/ 23 w 238"/>
                <a:gd name="T67" fmla="*/ 105 h 341"/>
                <a:gd name="T68" fmla="*/ 30 w 238"/>
                <a:gd name="T69" fmla="*/ 120 h 341"/>
                <a:gd name="T70" fmla="*/ 32 w 238"/>
                <a:gd name="T71" fmla="*/ 128 h 341"/>
                <a:gd name="T72" fmla="*/ 32 w 238"/>
                <a:gd name="T73" fmla="*/ 143 h 341"/>
                <a:gd name="T74" fmla="*/ 30 w 238"/>
                <a:gd name="T75" fmla="*/ 168 h 341"/>
                <a:gd name="T76" fmla="*/ 38 w 238"/>
                <a:gd name="T77" fmla="*/ 175 h 341"/>
                <a:gd name="T78" fmla="*/ 25 w 238"/>
                <a:gd name="T79" fmla="*/ 196 h 341"/>
                <a:gd name="T80" fmla="*/ 0 w 238"/>
                <a:gd name="T81" fmla="*/ 223 h 341"/>
                <a:gd name="T82" fmla="*/ 23 w 238"/>
                <a:gd name="T83" fmla="*/ 238 h 341"/>
                <a:gd name="T84" fmla="*/ 42 w 238"/>
                <a:gd name="T85" fmla="*/ 253 h 341"/>
                <a:gd name="T86" fmla="*/ 55 w 238"/>
                <a:gd name="T87" fmla="*/ 246 h 341"/>
                <a:gd name="T88" fmla="*/ 70 w 238"/>
                <a:gd name="T89" fmla="*/ 255 h 341"/>
                <a:gd name="T90" fmla="*/ 87 w 238"/>
                <a:gd name="T91" fmla="*/ 261 h 341"/>
                <a:gd name="T92" fmla="*/ 97 w 238"/>
                <a:gd name="T93" fmla="*/ 278 h 341"/>
                <a:gd name="T94" fmla="*/ 116 w 238"/>
                <a:gd name="T95" fmla="*/ 295 h 341"/>
                <a:gd name="T96" fmla="*/ 125 w 238"/>
                <a:gd name="T97" fmla="*/ 305 h 341"/>
                <a:gd name="T98" fmla="*/ 148 w 238"/>
                <a:gd name="T99" fmla="*/ 301 h 341"/>
                <a:gd name="T100" fmla="*/ 167 w 238"/>
                <a:gd name="T101" fmla="*/ 303 h 341"/>
                <a:gd name="T102" fmla="*/ 165 w 238"/>
                <a:gd name="T103" fmla="*/ 331 h 341"/>
                <a:gd name="T104" fmla="*/ 179 w 238"/>
                <a:gd name="T105" fmla="*/ 34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8" h="341">
                  <a:moveTo>
                    <a:pt x="179" y="341"/>
                  </a:moveTo>
                  <a:lnTo>
                    <a:pt x="181" y="329"/>
                  </a:lnTo>
                  <a:lnTo>
                    <a:pt x="194" y="289"/>
                  </a:lnTo>
                  <a:lnTo>
                    <a:pt x="194" y="284"/>
                  </a:lnTo>
                  <a:lnTo>
                    <a:pt x="194" y="278"/>
                  </a:lnTo>
                  <a:lnTo>
                    <a:pt x="188" y="270"/>
                  </a:lnTo>
                  <a:lnTo>
                    <a:pt x="181" y="263"/>
                  </a:lnTo>
                  <a:lnTo>
                    <a:pt x="177" y="259"/>
                  </a:lnTo>
                  <a:lnTo>
                    <a:pt x="177" y="248"/>
                  </a:lnTo>
                  <a:lnTo>
                    <a:pt x="190" y="244"/>
                  </a:lnTo>
                  <a:lnTo>
                    <a:pt x="196" y="246"/>
                  </a:lnTo>
                  <a:lnTo>
                    <a:pt x="196" y="244"/>
                  </a:lnTo>
                  <a:lnTo>
                    <a:pt x="194" y="240"/>
                  </a:lnTo>
                  <a:lnTo>
                    <a:pt x="196" y="238"/>
                  </a:lnTo>
                  <a:lnTo>
                    <a:pt x="194" y="234"/>
                  </a:lnTo>
                  <a:lnTo>
                    <a:pt x="186" y="232"/>
                  </a:lnTo>
                  <a:lnTo>
                    <a:pt x="184" y="227"/>
                  </a:lnTo>
                  <a:lnTo>
                    <a:pt x="186" y="221"/>
                  </a:lnTo>
                  <a:lnTo>
                    <a:pt x="207" y="219"/>
                  </a:lnTo>
                  <a:lnTo>
                    <a:pt x="211" y="217"/>
                  </a:lnTo>
                  <a:lnTo>
                    <a:pt x="213" y="217"/>
                  </a:lnTo>
                  <a:lnTo>
                    <a:pt x="215" y="219"/>
                  </a:lnTo>
                  <a:lnTo>
                    <a:pt x="219" y="219"/>
                  </a:lnTo>
                  <a:lnTo>
                    <a:pt x="224" y="215"/>
                  </a:lnTo>
                  <a:lnTo>
                    <a:pt x="228" y="213"/>
                  </a:lnTo>
                  <a:lnTo>
                    <a:pt x="230" y="217"/>
                  </a:lnTo>
                  <a:lnTo>
                    <a:pt x="232" y="221"/>
                  </a:lnTo>
                  <a:lnTo>
                    <a:pt x="234" y="225"/>
                  </a:lnTo>
                  <a:lnTo>
                    <a:pt x="234" y="229"/>
                  </a:lnTo>
                  <a:lnTo>
                    <a:pt x="238" y="229"/>
                  </a:lnTo>
                  <a:lnTo>
                    <a:pt x="238" y="225"/>
                  </a:lnTo>
                  <a:lnTo>
                    <a:pt x="234" y="215"/>
                  </a:lnTo>
                  <a:lnTo>
                    <a:pt x="232" y="211"/>
                  </a:lnTo>
                  <a:lnTo>
                    <a:pt x="232" y="208"/>
                  </a:lnTo>
                  <a:lnTo>
                    <a:pt x="230" y="204"/>
                  </a:lnTo>
                  <a:lnTo>
                    <a:pt x="230" y="202"/>
                  </a:lnTo>
                  <a:lnTo>
                    <a:pt x="228" y="200"/>
                  </a:lnTo>
                  <a:lnTo>
                    <a:pt x="228" y="200"/>
                  </a:lnTo>
                  <a:lnTo>
                    <a:pt x="226" y="200"/>
                  </a:lnTo>
                  <a:lnTo>
                    <a:pt x="224" y="200"/>
                  </a:lnTo>
                  <a:lnTo>
                    <a:pt x="224" y="196"/>
                  </a:lnTo>
                  <a:lnTo>
                    <a:pt x="230" y="185"/>
                  </a:lnTo>
                  <a:lnTo>
                    <a:pt x="226" y="175"/>
                  </a:lnTo>
                  <a:lnTo>
                    <a:pt x="224" y="173"/>
                  </a:lnTo>
                  <a:lnTo>
                    <a:pt x="221" y="168"/>
                  </a:lnTo>
                  <a:lnTo>
                    <a:pt x="221" y="162"/>
                  </a:lnTo>
                  <a:lnTo>
                    <a:pt x="224" y="158"/>
                  </a:lnTo>
                  <a:lnTo>
                    <a:pt x="224" y="156"/>
                  </a:lnTo>
                  <a:lnTo>
                    <a:pt x="221" y="147"/>
                  </a:lnTo>
                  <a:lnTo>
                    <a:pt x="224" y="145"/>
                  </a:lnTo>
                  <a:lnTo>
                    <a:pt x="230" y="143"/>
                  </a:lnTo>
                  <a:lnTo>
                    <a:pt x="230" y="141"/>
                  </a:lnTo>
                  <a:lnTo>
                    <a:pt x="230" y="139"/>
                  </a:lnTo>
                  <a:lnTo>
                    <a:pt x="232" y="135"/>
                  </a:lnTo>
                  <a:lnTo>
                    <a:pt x="230" y="126"/>
                  </a:lnTo>
                  <a:lnTo>
                    <a:pt x="228" y="126"/>
                  </a:lnTo>
                  <a:lnTo>
                    <a:pt x="224" y="126"/>
                  </a:lnTo>
                  <a:lnTo>
                    <a:pt x="224" y="126"/>
                  </a:lnTo>
                  <a:lnTo>
                    <a:pt x="217" y="126"/>
                  </a:lnTo>
                  <a:lnTo>
                    <a:pt x="213" y="126"/>
                  </a:lnTo>
                  <a:lnTo>
                    <a:pt x="211" y="128"/>
                  </a:lnTo>
                  <a:lnTo>
                    <a:pt x="207" y="126"/>
                  </a:lnTo>
                  <a:lnTo>
                    <a:pt x="203" y="126"/>
                  </a:lnTo>
                  <a:lnTo>
                    <a:pt x="203" y="126"/>
                  </a:lnTo>
                  <a:lnTo>
                    <a:pt x="200" y="124"/>
                  </a:lnTo>
                  <a:lnTo>
                    <a:pt x="194" y="126"/>
                  </a:lnTo>
                  <a:lnTo>
                    <a:pt x="179" y="111"/>
                  </a:lnTo>
                  <a:lnTo>
                    <a:pt x="177" y="109"/>
                  </a:lnTo>
                  <a:lnTo>
                    <a:pt x="171" y="109"/>
                  </a:lnTo>
                  <a:lnTo>
                    <a:pt x="165" y="109"/>
                  </a:lnTo>
                  <a:lnTo>
                    <a:pt x="162" y="111"/>
                  </a:lnTo>
                  <a:lnTo>
                    <a:pt x="158" y="109"/>
                  </a:lnTo>
                  <a:lnTo>
                    <a:pt x="152" y="109"/>
                  </a:lnTo>
                  <a:lnTo>
                    <a:pt x="150" y="111"/>
                  </a:lnTo>
                  <a:lnTo>
                    <a:pt x="146" y="109"/>
                  </a:lnTo>
                  <a:lnTo>
                    <a:pt x="141" y="107"/>
                  </a:lnTo>
                  <a:lnTo>
                    <a:pt x="137" y="105"/>
                  </a:lnTo>
                  <a:lnTo>
                    <a:pt x="131" y="103"/>
                  </a:lnTo>
                  <a:lnTo>
                    <a:pt x="131" y="99"/>
                  </a:lnTo>
                  <a:lnTo>
                    <a:pt x="133" y="97"/>
                  </a:lnTo>
                  <a:lnTo>
                    <a:pt x="133" y="95"/>
                  </a:lnTo>
                  <a:lnTo>
                    <a:pt x="135" y="90"/>
                  </a:lnTo>
                  <a:lnTo>
                    <a:pt x="133" y="86"/>
                  </a:lnTo>
                  <a:lnTo>
                    <a:pt x="131" y="80"/>
                  </a:lnTo>
                  <a:lnTo>
                    <a:pt x="122" y="67"/>
                  </a:lnTo>
                  <a:lnTo>
                    <a:pt x="118" y="67"/>
                  </a:lnTo>
                  <a:lnTo>
                    <a:pt x="116" y="67"/>
                  </a:lnTo>
                  <a:lnTo>
                    <a:pt x="116" y="65"/>
                  </a:lnTo>
                  <a:lnTo>
                    <a:pt x="120" y="59"/>
                  </a:lnTo>
                  <a:lnTo>
                    <a:pt x="120" y="52"/>
                  </a:lnTo>
                  <a:lnTo>
                    <a:pt x="118" y="48"/>
                  </a:lnTo>
                  <a:lnTo>
                    <a:pt x="120" y="44"/>
                  </a:lnTo>
                  <a:lnTo>
                    <a:pt x="127" y="36"/>
                  </a:lnTo>
                  <a:lnTo>
                    <a:pt x="129" y="31"/>
                  </a:lnTo>
                  <a:lnTo>
                    <a:pt x="133" y="27"/>
                  </a:lnTo>
                  <a:lnTo>
                    <a:pt x="137" y="27"/>
                  </a:lnTo>
                  <a:lnTo>
                    <a:pt x="137" y="25"/>
                  </a:lnTo>
                  <a:lnTo>
                    <a:pt x="144" y="15"/>
                  </a:lnTo>
                  <a:lnTo>
                    <a:pt x="154" y="10"/>
                  </a:lnTo>
                  <a:lnTo>
                    <a:pt x="156" y="10"/>
                  </a:lnTo>
                  <a:lnTo>
                    <a:pt x="158" y="10"/>
                  </a:lnTo>
                  <a:lnTo>
                    <a:pt x="158" y="10"/>
                  </a:lnTo>
                  <a:lnTo>
                    <a:pt x="160" y="8"/>
                  </a:lnTo>
                  <a:lnTo>
                    <a:pt x="160" y="6"/>
                  </a:lnTo>
                  <a:lnTo>
                    <a:pt x="158" y="4"/>
                  </a:lnTo>
                  <a:lnTo>
                    <a:pt x="152" y="0"/>
                  </a:lnTo>
                  <a:lnTo>
                    <a:pt x="148" y="0"/>
                  </a:lnTo>
                  <a:lnTo>
                    <a:pt x="148" y="0"/>
                  </a:lnTo>
                  <a:lnTo>
                    <a:pt x="148" y="2"/>
                  </a:lnTo>
                  <a:lnTo>
                    <a:pt x="144" y="4"/>
                  </a:lnTo>
                  <a:lnTo>
                    <a:pt x="144" y="4"/>
                  </a:lnTo>
                  <a:lnTo>
                    <a:pt x="139" y="4"/>
                  </a:lnTo>
                  <a:lnTo>
                    <a:pt x="137" y="4"/>
                  </a:lnTo>
                  <a:lnTo>
                    <a:pt x="135" y="6"/>
                  </a:lnTo>
                  <a:lnTo>
                    <a:pt x="137" y="8"/>
                  </a:lnTo>
                  <a:lnTo>
                    <a:pt x="135" y="10"/>
                  </a:lnTo>
                  <a:lnTo>
                    <a:pt x="131" y="12"/>
                  </a:lnTo>
                  <a:lnTo>
                    <a:pt x="125" y="17"/>
                  </a:lnTo>
                  <a:lnTo>
                    <a:pt x="118" y="21"/>
                  </a:lnTo>
                  <a:lnTo>
                    <a:pt x="114" y="21"/>
                  </a:lnTo>
                  <a:lnTo>
                    <a:pt x="108" y="23"/>
                  </a:lnTo>
                  <a:lnTo>
                    <a:pt x="101" y="21"/>
                  </a:lnTo>
                  <a:lnTo>
                    <a:pt x="97" y="23"/>
                  </a:lnTo>
                  <a:lnTo>
                    <a:pt x="97" y="27"/>
                  </a:lnTo>
                  <a:lnTo>
                    <a:pt x="99" y="29"/>
                  </a:lnTo>
                  <a:lnTo>
                    <a:pt x="99" y="33"/>
                  </a:lnTo>
                  <a:lnTo>
                    <a:pt x="95" y="36"/>
                  </a:lnTo>
                  <a:lnTo>
                    <a:pt x="93" y="33"/>
                  </a:lnTo>
                  <a:lnTo>
                    <a:pt x="95" y="31"/>
                  </a:lnTo>
                  <a:lnTo>
                    <a:pt x="93" y="29"/>
                  </a:lnTo>
                  <a:lnTo>
                    <a:pt x="97" y="29"/>
                  </a:lnTo>
                  <a:lnTo>
                    <a:pt x="93" y="29"/>
                  </a:lnTo>
                  <a:lnTo>
                    <a:pt x="87" y="27"/>
                  </a:lnTo>
                  <a:lnTo>
                    <a:pt x="84" y="27"/>
                  </a:lnTo>
                  <a:lnTo>
                    <a:pt x="78" y="31"/>
                  </a:lnTo>
                  <a:lnTo>
                    <a:pt x="76" y="33"/>
                  </a:lnTo>
                  <a:lnTo>
                    <a:pt x="72" y="38"/>
                  </a:lnTo>
                  <a:lnTo>
                    <a:pt x="68" y="48"/>
                  </a:lnTo>
                  <a:lnTo>
                    <a:pt x="66" y="52"/>
                  </a:lnTo>
                  <a:lnTo>
                    <a:pt x="68" y="50"/>
                  </a:lnTo>
                  <a:lnTo>
                    <a:pt x="70" y="52"/>
                  </a:lnTo>
                  <a:lnTo>
                    <a:pt x="70" y="57"/>
                  </a:lnTo>
                  <a:lnTo>
                    <a:pt x="68" y="59"/>
                  </a:lnTo>
                  <a:lnTo>
                    <a:pt x="66" y="61"/>
                  </a:lnTo>
                  <a:lnTo>
                    <a:pt x="61" y="61"/>
                  </a:lnTo>
                  <a:lnTo>
                    <a:pt x="59" y="63"/>
                  </a:lnTo>
                  <a:lnTo>
                    <a:pt x="53" y="67"/>
                  </a:lnTo>
                  <a:lnTo>
                    <a:pt x="51" y="69"/>
                  </a:lnTo>
                  <a:lnTo>
                    <a:pt x="49" y="74"/>
                  </a:lnTo>
                  <a:lnTo>
                    <a:pt x="47" y="76"/>
                  </a:lnTo>
                  <a:lnTo>
                    <a:pt x="42" y="76"/>
                  </a:lnTo>
                  <a:lnTo>
                    <a:pt x="42" y="78"/>
                  </a:lnTo>
                  <a:lnTo>
                    <a:pt x="47" y="82"/>
                  </a:lnTo>
                  <a:lnTo>
                    <a:pt x="47" y="88"/>
                  </a:lnTo>
                  <a:lnTo>
                    <a:pt x="44" y="92"/>
                  </a:lnTo>
                  <a:lnTo>
                    <a:pt x="42" y="92"/>
                  </a:lnTo>
                  <a:lnTo>
                    <a:pt x="38" y="88"/>
                  </a:lnTo>
                  <a:lnTo>
                    <a:pt x="40" y="86"/>
                  </a:lnTo>
                  <a:lnTo>
                    <a:pt x="40" y="84"/>
                  </a:lnTo>
                  <a:lnTo>
                    <a:pt x="38" y="84"/>
                  </a:lnTo>
                  <a:lnTo>
                    <a:pt x="36" y="80"/>
                  </a:lnTo>
                  <a:lnTo>
                    <a:pt x="32" y="76"/>
                  </a:lnTo>
                  <a:lnTo>
                    <a:pt x="32" y="80"/>
                  </a:lnTo>
                  <a:lnTo>
                    <a:pt x="32" y="82"/>
                  </a:lnTo>
                  <a:lnTo>
                    <a:pt x="34" y="86"/>
                  </a:lnTo>
                  <a:lnTo>
                    <a:pt x="32" y="92"/>
                  </a:lnTo>
                  <a:lnTo>
                    <a:pt x="30" y="97"/>
                  </a:lnTo>
                  <a:lnTo>
                    <a:pt x="28" y="99"/>
                  </a:lnTo>
                  <a:lnTo>
                    <a:pt x="25" y="99"/>
                  </a:lnTo>
                  <a:lnTo>
                    <a:pt x="23" y="105"/>
                  </a:lnTo>
                  <a:lnTo>
                    <a:pt x="23" y="105"/>
                  </a:lnTo>
                  <a:lnTo>
                    <a:pt x="23" y="111"/>
                  </a:lnTo>
                  <a:lnTo>
                    <a:pt x="25" y="116"/>
                  </a:lnTo>
                  <a:lnTo>
                    <a:pt x="28" y="120"/>
                  </a:lnTo>
                  <a:lnTo>
                    <a:pt x="30" y="120"/>
                  </a:lnTo>
                  <a:lnTo>
                    <a:pt x="32" y="118"/>
                  </a:lnTo>
                  <a:lnTo>
                    <a:pt x="34" y="120"/>
                  </a:lnTo>
                  <a:lnTo>
                    <a:pt x="34" y="124"/>
                  </a:lnTo>
                  <a:lnTo>
                    <a:pt x="32" y="128"/>
                  </a:lnTo>
                  <a:lnTo>
                    <a:pt x="32" y="128"/>
                  </a:lnTo>
                  <a:lnTo>
                    <a:pt x="34" y="133"/>
                  </a:lnTo>
                  <a:lnTo>
                    <a:pt x="34" y="137"/>
                  </a:lnTo>
                  <a:lnTo>
                    <a:pt x="32" y="139"/>
                  </a:lnTo>
                  <a:lnTo>
                    <a:pt x="30" y="143"/>
                  </a:lnTo>
                  <a:lnTo>
                    <a:pt x="32" y="143"/>
                  </a:lnTo>
                  <a:lnTo>
                    <a:pt x="32" y="147"/>
                  </a:lnTo>
                  <a:lnTo>
                    <a:pt x="32" y="154"/>
                  </a:lnTo>
                  <a:lnTo>
                    <a:pt x="32" y="162"/>
                  </a:lnTo>
                  <a:lnTo>
                    <a:pt x="30" y="166"/>
                  </a:lnTo>
                  <a:lnTo>
                    <a:pt x="30" y="168"/>
                  </a:lnTo>
                  <a:lnTo>
                    <a:pt x="32" y="173"/>
                  </a:lnTo>
                  <a:lnTo>
                    <a:pt x="34" y="170"/>
                  </a:lnTo>
                  <a:lnTo>
                    <a:pt x="34" y="173"/>
                  </a:lnTo>
                  <a:lnTo>
                    <a:pt x="36" y="175"/>
                  </a:lnTo>
                  <a:lnTo>
                    <a:pt x="38" y="175"/>
                  </a:lnTo>
                  <a:lnTo>
                    <a:pt x="38" y="177"/>
                  </a:lnTo>
                  <a:lnTo>
                    <a:pt x="36" y="179"/>
                  </a:lnTo>
                  <a:lnTo>
                    <a:pt x="34" y="185"/>
                  </a:lnTo>
                  <a:lnTo>
                    <a:pt x="28" y="192"/>
                  </a:lnTo>
                  <a:lnTo>
                    <a:pt x="25" y="196"/>
                  </a:lnTo>
                  <a:lnTo>
                    <a:pt x="19" y="202"/>
                  </a:lnTo>
                  <a:lnTo>
                    <a:pt x="13" y="202"/>
                  </a:lnTo>
                  <a:lnTo>
                    <a:pt x="7" y="206"/>
                  </a:lnTo>
                  <a:lnTo>
                    <a:pt x="0" y="215"/>
                  </a:lnTo>
                  <a:lnTo>
                    <a:pt x="0" y="223"/>
                  </a:lnTo>
                  <a:lnTo>
                    <a:pt x="0" y="225"/>
                  </a:lnTo>
                  <a:lnTo>
                    <a:pt x="4" y="227"/>
                  </a:lnTo>
                  <a:lnTo>
                    <a:pt x="13" y="232"/>
                  </a:lnTo>
                  <a:lnTo>
                    <a:pt x="21" y="238"/>
                  </a:lnTo>
                  <a:lnTo>
                    <a:pt x="23" y="238"/>
                  </a:lnTo>
                  <a:lnTo>
                    <a:pt x="30" y="244"/>
                  </a:lnTo>
                  <a:lnTo>
                    <a:pt x="28" y="246"/>
                  </a:lnTo>
                  <a:lnTo>
                    <a:pt x="30" y="248"/>
                  </a:lnTo>
                  <a:lnTo>
                    <a:pt x="36" y="248"/>
                  </a:lnTo>
                  <a:lnTo>
                    <a:pt x="42" y="253"/>
                  </a:lnTo>
                  <a:lnTo>
                    <a:pt x="44" y="255"/>
                  </a:lnTo>
                  <a:lnTo>
                    <a:pt x="51" y="257"/>
                  </a:lnTo>
                  <a:lnTo>
                    <a:pt x="53" y="253"/>
                  </a:lnTo>
                  <a:lnTo>
                    <a:pt x="53" y="251"/>
                  </a:lnTo>
                  <a:lnTo>
                    <a:pt x="55" y="246"/>
                  </a:lnTo>
                  <a:lnTo>
                    <a:pt x="57" y="246"/>
                  </a:lnTo>
                  <a:lnTo>
                    <a:pt x="63" y="248"/>
                  </a:lnTo>
                  <a:lnTo>
                    <a:pt x="66" y="251"/>
                  </a:lnTo>
                  <a:lnTo>
                    <a:pt x="68" y="253"/>
                  </a:lnTo>
                  <a:lnTo>
                    <a:pt x="70" y="255"/>
                  </a:lnTo>
                  <a:lnTo>
                    <a:pt x="70" y="255"/>
                  </a:lnTo>
                  <a:lnTo>
                    <a:pt x="72" y="255"/>
                  </a:lnTo>
                  <a:lnTo>
                    <a:pt x="74" y="257"/>
                  </a:lnTo>
                  <a:lnTo>
                    <a:pt x="82" y="259"/>
                  </a:lnTo>
                  <a:lnTo>
                    <a:pt x="87" y="261"/>
                  </a:lnTo>
                  <a:lnTo>
                    <a:pt x="87" y="263"/>
                  </a:lnTo>
                  <a:lnTo>
                    <a:pt x="91" y="267"/>
                  </a:lnTo>
                  <a:lnTo>
                    <a:pt x="93" y="272"/>
                  </a:lnTo>
                  <a:lnTo>
                    <a:pt x="95" y="278"/>
                  </a:lnTo>
                  <a:lnTo>
                    <a:pt x="97" y="278"/>
                  </a:lnTo>
                  <a:lnTo>
                    <a:pt x="108" y="282"/>
                  </a:lnTo>
                  <a:lnTo>
                    <a:pt x="112" y="286"/>
                  </a:lnTo>
                  <a:lnTo>
                    <a:pt x="112" y="293"/>
                  </a:lnTo>
                  <a:lnTo>
                    <a:pt x="112" y="293"/>
                  </a:lnTo>
                  <a:lnTo>
                    <a:pt x="116" y="295"/>
                  </a:lnTo>
                  <a:lnTo>
                    <a:pt x="118" y="299"/>
                  </a:lnTo>
                  <a:lnTo>
                    <a:pt x="116" y="301"/>
                  </a:lnTo>
                  <a:lnTo>
                    <a:pt x="118" y="303"/>
                  </a:lnTo>
                  <a:lnTo>
                    <a:pt x="122" y="305"/>
                  </a:lnTo>
                  <a:lnTo>
                    <a:pt x="125" y="305"/>
                  </a:lnTo>
                  <a:lnTo>
                    <a:pt x="129" y="305"/>
                  </a:lnTo>
                  <a:lnTo>
                    <a:pt x="133" y="305"/>
                  </a:lnTo>
                  <a:lnTo>
                    <a:pt x="135" y="303"/>
                  </a:lnTo>
                  <a:lnTo>
                    <a:pt x="141" y="301"/>
                  </a:lnTo>
                  <a:lnTo>
                    <a:pt x="148" y="301"/>
                  </a:lnTo>
                  <a:lnTo>
                    <a:pt x="152" y="303"/>
                  </a:lnTo>
                  <a:lnTo>
                    <a:pt x="158" y="301"/>
                  </a:lnTo>
                  <a:lnTo>
                    <a:pt x="162" y="301"/>
                  </a:lnTo>
                  <a:lnTo>
                    <a:pt x="165" y="303"/>
                  </a:lnTo>
                  <a:lnTo>
                    <a:pt x="167" y="303"/>
                  </a:lnTo>
                  <a:lnTo>
                    <a:pt x="171" y="305"/>
                  </a:lnTo>
                  <a:lnTo>
                    <a:pt x="173" y="307"/>
                  </a:lnTo>
                  <a:lnTo>
                    <a:pt x="177" y="307"/>
                  </a:lnTo>
                  <a:lnTo>
                    <a:pt x="177" y="310"/>
                  </a:lnTo>
                  <a:lnTo>
                    <a:pt x="165" y="331"/>
                  </a:lnTo>
                  <a:lnTo>
                    <a:pt x="165" y="333"/>
                  </a:lnTo>
                  <a:lnTo>
                    <a:pt x="169" y="333"/>
                  </a:lnTo>
                  <a:lnTo>
                    <a:pt x="175" y="333"/>
                  </a:lnTo>
                  <a:lnTo>
                    <a:pt x="177" y="335"/>
                  </a:lnTo>
                  <a:lnTo>
                    <a:pt x="179" y="34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05" name="Freeform 193">
              <a:extLst>
                <a:ext uri="{FF2B5EF4-FFF2-40B4-BE49-F238E27FC236}">
                  <a16:creationId xmlns:a16="http://schemas.microsoft.com/office/drawing/2014/main" id="{98B6CFD0-E821-4E99-AEAB-ADC2F7B71E3E}"/>
                </a:ext>
              </a:extLst>
            </p:cNvPr>
            <p:cNvSpPr>
              <a:spLocks noEditPoints="1"/>
            </p:cNvSpPr>
            <p:nvPr/>
          </p:nvSpPr>
          <p:spPr bwMode="auto">
            <a:xfrm>
              <a:off x="2995773" y="3430558"/>
              <a:ext cx="95121" cy="99178"/>
            </a:xfrm>
            <a:custGeom>
              <a:avLst/>
              <a:gdLst>
                <a:gd name="T0" fmla="*/ 112 w 118"/>
                <a:gd name="T1" fmla="*/ 30 h 131"/>
                <a:gd name="T2" fmla="*/ 108 w 118"/>
                <a:gd name="T3" fmla="*/ 26 h 131"/>
                <a:gd name="T4" fmla="*/ 99 w 118"/>
                <a:gd name="T5" fmla="*/ 21 h 131"/>
                <a:gd name="T6" fmla="*/ 95 w 118"/>
                <a:gd name="T7" fmla="*/ 26 h 131"/>
                <a:gd name="T8" fmla="*/ 93 w 118"/>
                <a:gd name="T9" fmla="*/ 32 h 131"/>
                <a:gd name="T10" fmla="*/ 84 w 118"/>
                <a:gd name="T11" fmla="*/ 28 h 131"/>
                <a:gd name="T12" fmla="*/ 72 w 118"/>
                <a:gd name="T13" fmla="*/ 23 h 131"/>
                <a:gd name="T14" fmla="*/ 72 w 118"/>
                <a:gd name="T15" fmla="*/ 19 h 131"/>
                <a:gd name="T16" fmla="*/ 63 w 118"/>
                <a:gd name="T17" fmla="*/ 13 h 131"/>
                <a:gd name="T18" fmla="*/ 46 w 118"/>
                <a:gd name="T19" fmla="*/ 2 h 131"/>
                <a:gd name="T20" fmla="*/ 40 w 118"/>
                <a:gd name="T21" fmla="*/ 4 h 131"/>
                <a:gd name="T22" fmla="*/ 25 w 118"/>
                <a:gd name="T23" fmla="*/ 13 h 131"/>
                <a:gd name="T24" fmla="*/ 15 w 118"/>
                <a:gd name="T25" fmla="*/ 15 h 131"/>
                <a:gd name="T26" fmla="*/ 17 w 118"/>
                <a:gd name="T27" fmla="*/ 23 h 131"/>
                <a:gd name="T28" fmla="*/ 19 w 118"/>
                <a:gd name="T29" fmla="*/ 32 h 131"/>
                <a:gd name="T30" fmla="*/ 11 w 118"/>
                <a:gd name="T31" fmla="*/ 42 h 131"/>
                <a:gd name="T32" fmla="*/ 8 w 118"/>
                <a:gd name="T33" fmla="*/ 51 h 131"/>
                <a:gd name="T34" fmla="*/ 0 w 118"/>
                <a:gd name="T35" fmla="*/ 55 h 131"/>
                <a:gd name="T36" fmla="*/ 4 w 118"/>
                <a:gd name="T37" fmla="*/ 64 h 131"/>
                <a:gd name="T38" fmla="*/ 4 w 118"/>
                <a:gd name="T39" fmla="*/ 72 h 131"/>
                <a:gd name="T40" fmla="*/ 0 w 118"/>
                <a:gd name="T41" fmla="*/ 78 h 131"/>
                <a:gd name="T42" fmla="*/ 6 w 118"/>
                <a:gd name="T43" fmla="*/ 82 h 131"/>
                <a:gd name="T44" fmla="*/ 13 w 118"/>
                <a:gd name="T45" fmla="*/ 89 h 131"/>
                <a:gd name="T46" fmla="*/ 17 w 118"/>
                <a:gd name="T47" fmla="*/ 82 h 131"/>
                <a:gd name="T48" fmla="*/ 21 w 118"/>
                <a:gd name="T49" fmla="*/ 78 h 131"/>
                <a:gd name="T50" fmla="*/ 21 w 118"/>
                <a:gd name="T51" fmla="*/ 85 h 131"/>
                <a:gd name="T52" fmla="*/ 21 w 118"/>
                <a:gd name="T53" fmla="*/ 78 h 131"/>
                <a:gd name="T54" fmla="*/ 25 w 118"/>
                <a:gd name="T55" fmla="*/ 85 h 131"/>
                <a:gd name="T56" fmla="*/ 23 w 118"/>
                <a:gd name="T57" fmla="*/ 93 h 131"/>
                <a:gd name="T58" fmla="*/ 17 w 118"/>
                <a:gd name="T59" fmla="*/ 104 h 131"/>
                <a:gd name="T60" fmla="*/ 21 w 118"/>
                <a:gd name="T61" fmla="*/ 110 h 131"/>
                <a:gd name="T62" fmla="*/ 13 w 118"/>
                <a:gd name="T63" fmla="*/ 114 h 131"/>
                <a:gd name="T64" fmla="*/ 17 w 118"/>
                <a:gd name="T65" fmla="*/ 118 h 131"/>
                <a:gd name="T66" fmla="*/ 23 w 118"/>
                <a:gd name="T67" fmla="*/ 120 h 131"/>
                <a:gd name="T68" fmla="*/ 34 w 118"/>
                <a:gd name="T69" fmla="*/ 123 h 131"/>
                <a:gd name="T70" fmla="*/ 42 w 118"/>
                <a:gd name="T71" fmla="*/ 131 h 131"/>
                <a:gd name="T72" fmla="*/ 61 w 118"/>
                <a:gd name="T73" fmla="*/ 95 h 131"/>
                <a:gd name="T74" fmla="*/ 84 w 118"/>
                <a:gd name="T75" fmla="*/ 85 h 131"/>
                <a:gd name="T76" fmla="*/ 108 w 118"/>
                <a:gd name="T77" fmla="*/ 68 h 131"/>
                <a:gd name="T78" fmla="*/ 116 w 118"/>
                <a:gd name="T79" fmla="*/ 53 h 131"/>
                <a:gd name="T80" fmla="*/ 118 w 118"/>
                <a:gd name="T81" fmla="*/ 47 h 131"/>
                <a:gd name="T82" fmla="*/ 114 w 118"/>
                <a:gd name="T83" fmla="*/ 36 h 131"/>
                <a:gd name="T84" fmla="*/ 112 w 118"/>
                <a:gd name="T85" fmla="*/ 30 h 131"/>
                <a:gd name="T86" fmla="*/ 112 w 118"/>
                <a:gd name="T87" fmla="*/ 30 h 131"/>
                <a:gd name="T88" fmla="*/ 13 w 118"/>
                <a:gd name="T89" fmla="*/ 93 h 131"/>
                <a:gd name="T90" fmla="*/ 19 w 118"/>
                <a:gd name="T91" fmla="*/ 87 h 131"/>
                <a:gd name="T92" fmla="*/ 19 w 118"/>
                <a:gd name="T93" fmla="*/ 91 h 131"/>
                <a:gd name="T94" fmla="*/ 17 w 118"/>
                <a:gd name="T95" fmla="*/ 95 h 131"/>
                <a:gd name="T96" fmla="*/ 13 w 118"/>
                <a:gd name="T97" fmla="*/ 9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 h="131">
                  <a:moveTo>
                    <a:pt x="112" y="30"/>
                  </a:moveTo>
                  <a:lnTo>
                    <a:pt x="112" y="30"/>
                  </a:lnTo>
                  <a:lnTo>
                    <a:pt x="110" y="28"/>
                  </a:lnTo>
                  <a:lnTo>
                    <a:pt x="108" y="26"/>
                  </a:lnTo>
                  <a:lnTo>
                    <a:pt x="105" y="23"/>
                  </a:lnTo>
                  <a:lnTo>
                    <a:pt x="99" y="21"/>
                  </a:lnTo>
                  <a:lnTo>
                    <a:pt x="97" y="21"/>
                  </a:lnTo>
                  <a:lnTo>
                    <a:pt x="95" y="26"/>
                  </a:lnTo>
                  <a:lnTo>
                    <a:pt x="95" y="28"/>
                  </a:lnTo>
                  <a:lnTo>
                    <a:pt x="93" y="32"/>
                  </a:lnTo>
                  <a:lnTo>
                    <a:pt x="86" y="30"/>
                  </a:lnTo>
                  <a:lnTo>
                    <a:pt x="84" y="28"/>
                  </a:lnTo>
                  <a:lnTo>
                    <a:pt x="78" y="23"/>
                  </a:lnTo>
                  <a:lnTo>
                    <a:pt x="72" y="23"/>
                  </a:lnTo>
                  <a:lnTo>
                    <a:pt x="70" y="21"/>
                  </a:lnTo>
                  <a:lnTo>
                    <a:pt x="72" y="19"/>
                  </a:lnTo>
                  <a:lnTo>
                    <a:pt x="65" y="13"/>
                  </a:lnTo>
                  <a:lnTo>
                    <a:pt x="63" y="13"/>
                  </a:lnTo>
                  <a:lnTo>
                    <a:pt x="55" y="7"/>
                  </a:lnTo>
                  <a:lnTo>
                    <a:pt x="46" y="2"/>
                  </a:lnTo>
                  <a:lnTo>
                    <a:pt x="42" y="0"/>
                  </a:lnTo>
                  <a:lnTo>
                    <a:pt x="40" y="4"/>
                  </a:lnTo>
                  <a:lnTo>
                    <a:pt x="34" y="7"/>
                  </a:lnTo>
                  <a:lnTo>
                    <a:pt x="25" y="13"/>
                  </a:lnTo>
                  <a:lnTo>
                    <a:pt x="21" y="13"/>
                  </a:lnTo>
                  <a:lnTo>
                    <a:pt x="15" y="15"/>
                  </a:lnTo>
                  <a:lnTo>
                    <a:pt x="17" y="19"/>
                  </a:lnTo>
                  <a:lnTo>
                    <a:pt x="17" y="23"/>
                  </a:lnTo>
                  <a:lnTo>
                    <a:pt x="19" y="26"/>
                  </a:lnTo>
                  <a:lnTo>
                    <a:pt x="19" y="32"/>
                  </a:lnTo>
                  <a:lnTo>
                    <a:pt x="11" y="38"/>
                  </a:lnTo>
                  <a:lnTo>
                    <a:pt x="11" y="42"/>
                  </a:lnTo>
                  <a:lnTo>
                    <a:pt x="13" y="45"/>
                  </a:lnTo>
                  <a:lnTo>
                    <a:pt x="8" y="51"/>
                  </a:lnTo>
                  <a:lnTo>
                    <a:pt x="4" y="51"/>
                  </a:lnTo>
                  <a:lnTo>
                    <a:pt x="0" y="55"/>
                  </a:lnTo>
                  <a:lnTo>
                    <a:pt x="2" y="59"/>
                  </a:lnTo>
                  <a:lnTo>
                    <a:pt x="4" y="64"/>
                  </a:lnTo>
                  <a:lnTo>
                    <a:pt x="2" y="66"/>
                  </a:lnTo>
                  <a:lnTo>
                    <a:pt x="4" y="72"/>
                  </a:lnTo>
                  <a:lnTo>
                    <a:pt x="2" y="76"/>
                  </a:lnTo>
                  <a:lnTo>
                    <a:pt x="0" y="78"/>
                  </a:lnTo>
                  <a:lnTo>
                    <a:pt x="2" y="80"/>
                  </a:lnTo>
                  <a:lnTo>
                    <a:pt x="6" y="82"/>
                  </a:lnTo>
                  <a:lnTo>
                    <a:pt x="11" y="87"/>
                  </a:lnTo>
                  <a:lnTo>
                    <a:pt x="13" y="89"/>
                  </a:lnTo>
                  <a:lnTo>
                    <a:pt x="15" y="87"/>
                  </a:lnTo>
                  <a:lnTo>
                    <a:pt x="17" y="82"/>
                  </a:lnTo>
                  <a:lnTo>
                    <a:pt x="19" y="80"/>
                  </a:lnTo>
                  <a:lnTo>
                    <a:pt x="21" y="78"/>
                  </a:lnTo>
                  <a:lnTo>
                    <a:pt x="21" y="80"/>
                  </a:lnTo>
                  <a:lnTo>
                    <a:pt x="21" y="85"/>
                  </a:lnTo>
                  <a:lnTo>
                    <a:pt x="23" y="82"/>
                  </a:lnTo>
                  <a:lnTo>
                    <a:pt x="21" y="78"/>
                  </a:lnTo>
                  <a:lnTo>
                    <a:pt x="23" y="80"/>
                  </a:lnTo>
                  <a:lnTo>
                    <a:pt x="25" y="85"/>
                  </a:lnTo>
                  <a:lnTo>
                    <a:pt x="23" y="91"/>
                  </a:lnTo>
                  <a:lnTo>
                    <a:pt x="23" y="93"/>
                  </a:lnTo>
                  <a:lnTo>
                    <a:pt x="23" y="97"/>
                  </a:lnTo>
                  <a:lnTo>
                    <a:pt x="17" y="104"/>
                  </a:lnTo>
                  <a:lnTo>
                    <a:pt x="19" y="104"/>
                  </a:lnTo>
                  <a:lnTo>
                    <a:pt x="21" y="110"/>
                  </a:lnTo>
                  <a:lnTo>
                    <a:pt x="17" y="112"/>
                  </a:lnTo>
                  <a:lnTo>
                    <a:pt x="13" y="114"/>
                  </a:lnTo>
                  <a:lnTo>
                    <a:pt x="13" y="118"/>
                  </a:lnTo>
                  <a:lnTo>
                    <a:pt x="17" y="118"/>
                  </a:lnTo>
                  <a:lnTo>
                    <a:pt x="23" y="116"/>
                  </a:lnTo>
                  <a:lnTo>
                    <a:pt x="23" y="120"/>
                  </a:lnTo>
                  <a:lnTo>
                    <a:pt x="30" y="120"/>
                  </a:lnTo>
                  <a:lnTo>
                    <a:pt x="34" y="123"/>
                  </a:lnTo>
                  <a:lnTo>
                    <a:pt x="40" y="131"/>
                  </a:lnTo>
                  <a:lnTo>
                    <a:pt x="42" y="131"/>
                  </a:lnTo>
                  <a:lnTo>
                    <a:pt x="46" y="127"/>
                  </a:lnTo>
                  <a:lnTo>
                    <a:pt x="61" y="95"/>
                  </a:lnTo>
                  <a:lnTo>
                    <a:pt x="63" y="93"/>
                  </a:lnTo>
                  <a:lnTo>
                    <a:pt x="84" y="85"/>
                  </a:lnTo>
                  <a:lnTo>
                    <a:pt x="93" y="80"/>
                  </a:lnTo>
                  <a:lnTo>
                    <a:pt x="108" y="68"/>
                  </a:lnTo>
                  <a:lnTo>
                    <a:pt x="112" y="53"/>
                  </a:lnTo>
                  <a:lnTo>
                    <a:pt x="116" y="53"/>
                  </a:lnTo>
                  <a:lnTo>
                    <a:pt x="116" y="51"/>
                  </a:lnTo>
                  <a:lnTo>
                    <a:pt x="118" y="47"/>
                  </a:lnTo>
                  <a:lnTo>
                    <a:pt x="118" y="42"/>
                  </a:lnTo>
                  <a:lnTo>
                    <a:pt x="114" y="36"/>
                  </a:lnTo>
                  <a:lnTo>
                    <a:pt x="114" y="34"/>
                  </a:lnTo>
                  <a:lnTo>
                    <a:pt x="112" y="30"/>
                  </a:lnTo>
                  <a:lnTo>
                    <a:pt x="112" y="30"/>
                  </a:lnTo>
                  <a:lnTo>
                    <a:pt x="112" y="30"/>
                  </a:lnTo>
                  <a:close/>
                  <a:moveTo>
                    <a:pt x="13" y="95"/>
                  </a:moveTo>
                  <a:lnTo>
                    <a:pt x="13" y="93"/>
                  </a:lnTo>
                  <a:lnTo>
                    <a:pt x="15" y="91"/>
                  </a:lnTo>
                  <a:lnTo>
                    <a:pt x="19" y="87"/>
                  </a:lnTo>
                  <a:lnTo>
                    <a:pt x="19" y="87"/>
                  </a:lnTo>
                  <a:lnTo>
                    <a:pt x="19" y="91"/>
                  </a:lnTo>
                  <a:lnTo>
                    <a:pt x="19" y="93"/>
                  </a:lnTo>
                  <a:lnTo>
                    <a:pt x="17" y="95"/>
                  </a:lnTo>
                  <a:lnTo>
                    <a:pt x="15" y="97"/>
                  </a:lnTo>
                  <a:lnTo>
                    <a:pt x="13" y="9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06" name="Freeform 194">
              <a:extLst>
                <a:ext uri="{FF2B5EF4-FFF2-40B4-BE49-F238E27FC236}">
                  <a16:creationId xmlns:a16="http://schemas.microsoft.com/office/drawing/2014/main" id="{9077FC28-31B3-4EDC-8A98-4C8F6F2CF89F}"/>
                </a:ext>
              </a:extLst>
            </p:cNvPr>
            <p:cNvSpPr>
              <a:spLocks/>
            </p:cNvSpPr>
            <p:nvPr/>
          </p:nvSpPr>
          <p:spPr bwMode="auto">
            <a:xfrm>
              <a:off x="2990937" y="3453269"/>
              <a:ext cx="207172" cy="286932"/>
            </a:xfrm>
            <a:custGeom>
              <a:avLst/>
              <a:gdLst>
                <a:gd name="T0" fmla="*/ 234 w 257"/>
                <a:gd name="T1" fmla="*/ 223 h 379"/>
                <a:gd name="T2" fmla="*/ 219 w 257"/>
                <a:gd name="T3" fmla="*/ 223 h 379"/>
                <a:gd name="T4" fmla="*/ 219 w 257"/>
                <a:gd name="T5" fmla="*/ 198 h 379"/>
                <a:gd name="T6" fmla="*/ 202 w 257"/>
                <a:gd name="T7" fmla="*/ 204 h 379"/>
                <a:gd name="T8" fmla="*/ 179 w 257"/>
                <a:gd name="T9" fmla="*/ 192 h 379"/>
                <a:gd name="T10" fmla="*/ 156 w 257"/>
                <a:gd name="T11" fmla="*/ 168 h 379"/>
                <a:gd name="T12" fmla="*/ 151 w 257"/>
                <a:gd name="T13" fmla="*/ 154 h 379"/>
                <a:gd name="T14" fmla="*/ 154 w 257"/>
                <a:gd name="T15" fmla="*/ 139 h 379"/>
                <a:gd name="T16" fmla="*/ 164 w 257"/>
                <a:gd name="T17" fmla="*/ 130 h 379"/>
                <a:gd name="T18" fmla="*/ 168 w 257"/>
                <a:gd name="T19" fmla="*/ 111 h 379"/>
                <a:gd name="T20" fmla="*/ 179 w 257"/>
                <a:gd name="T21" fmla="*/ 97 h 379"/>
                <a:gd name="T22" fmla="*/ 208 w 257"/>
                <a:gd name="T23" fmla="*/ 88 h 379"/>
                <a:gd name="T24" fmla="*/ 217 w 257"/>
                <a:gd name="T25" fmla="*/ 84 h 379"/>
                <a:gd name="T26" fmla="*/ 227 w 257"/>
                <a:gd name="T27" fmla="*/ 86 h 379"/>
                <a:gd name="T28" fmla="*/ 213 w 257"/>
                <a:gd name="T29" fmla="*/ 78 h 379"/>
                <a:gd name="T30" fmla="*/ 221 w 257"/>
                <a:gd name="T31" fmla="*/ 52 h 379"/>
                <a:gd name="T32" fmla="*/ 210 w 257"/>
                <a:gd name="T33" fmla="*/ 46 h 379"/>
                <a:gd name="T34" fmla="*/ 189 w 257"/>
                <a:gd name="T35" fmla="*/ 46 h 379"/>
                <a:gd name="T36" fmla="*/ 173 w 257"/>
                <a:gd name="T37" fmla="*/ 50 h 379"/>
                <a:gd name="T38" fmla="*/ 166 w 257"/>
                <a:gd name="T39" fmla="*/ 44 h 379"/>
                <a:gd name="T40" fmla="*/ 160 w 257"/>
                <a:gd name="T41" fmla="*/ 31 h 379"/>
                <a:gd name="T42" fmla="*/ 141 w 257"/>
                <a:gd name="T43" fmla="*/ 17 h 379"/>
                <a:gd name="T44" fmla="*/ 130 w 257"/>
                <a:gd name="T45" fmla="*/ 4 h 379"/>
                <a:gd name="T46" fmla="*/ 120 w 257"/>
                <a:gd name="T47" fmla="*/ 4 h 379"/>
                <a:gd name="T48" fmla="*/ 122 w 257"/>
                <a:gd name="T49" fmla="*/ 21 h 379"/>
                <a:gd name="T50" fmla="*/ 99 w 257"/>
                <a:gd name="T51" fmla="*/ 50 h 379"/>
                <a:gd name="T52" fmla="*/ 52 w 257"/>
                <a:gd name="T53" fmla="*/ 97 h 379"/>
                <a:gd name="T54" fmla="*/ 36 w 257"/>
                <a:gd name="T55" fmla="*/ 90 h 379"/>
                <a:gd name="T56" fmla="*/ 19 w 257"/>
                <a:gd name="T57" fmla="*/ 88 h 379"/>
                <a:gd name="T58" fmla="*/ 25 w 257"/>
                <a:gd name="T59" fmla="*/ 74 h 379"/>
                <a:gd name="T60" fmla="*/ 10 w 257"/>
                <a:gd name="T61" fmla="*/ 80 h 379"/>
                <a:gd name="T62" fmla="*/ 0 w 257"/>
                <a:gd name="T63" fmla="*/ 99 h 379"/>
                <a:gd name="T64" fmla="*/ 2 w 257"/>
                <a:gd name="T65" fmla="*/ 107 h 379"/>
                <a:gd name="T66" fmla="*/ 4 w 257"/>
                <a:gd name="T67" fmla="*/ 120 h 379"/>
                <a:gd name="T68" fmla="*/ 8 w 257"/>
                <a:gd name="T69" fmla="*/ 130 h 379"/>
                <a:gd name="T70" fmla="*/ 31 w 257"/>
                <a:gd name="T71" fmla="*/ 141 h 379"/>
                <a:gd name="T72" fmla="*/ 40 w 257"/>
                <a:gd name="T73" fmla="*/ 160 h 379"/>
                <a:gd name="T74" fmla="*/ 55 w 257"/>
                <a:gd name="T75" fmla="*/ 181 h 379"/>
                <a:gd name="T76" fmla="*/ 65 w 257"/>
                <a:gd name="T77" fmla="*/ 200 h 379"/>
                <a:gd name="T78" fmla="*/ 73 w 257"/>
                <a:gd name="T79" fmla="*/ 221 h 379"/>
                <a:gd name="T80" fmla="*/ 78 w 257"/>
                <a:gd name="T81" fmla="*/ 232 h 379"/>
                <a:gd name="T82" fmla="*/ 90 w 257"/>
                <a:gd name="T83" fmla="*/ 248 h 379"/>
                <a:gd name="T84" fmla="*/ 103 w 257"/>
                <a:gd name="T85" fmla="*/ 270 h 379"/>
                <a:gd name="T86" fmla="*/ 105 w 257"/>
                <a:gd name="T87" fmla="*/ 282 h 379"/>
                <a:gd name="T88" fmla="*/ 109 w 257"/>
                <a:gd name="T89" fmla="*/ 291 h 379"/>
                <a:gd name="T90" fmla="*/ 118 w 257"/>
                <a:gd name="T91" fmla="*/ 301 h 379"/>
                <a:gd name="T92" fmla="*/ 130 w 257"/>
                <a:gd name="T93" fmla="*/ 312 h 379"/>
                <a:gd name="T94" fmla="*/ 143 w 257"/>
                <a:gd name="T95" fmla="*/ 318 h 379"/>
                <a:gd name="T96" fmla="*/ 154 w 257"/>
                <a:gd name="T97" fmla="*/ 326 h 379"/>
                <a:gd name="T98" fmla="*/ 164 w 257"/>
                <a:gd name="T99" fmla="*/ 335 h 379"/>
                <a:gd name="T100" fmla="*/ 183 w 257"/>
                <a:gd name="T101" fmla="*/ 343 h 379"/>
                <a:gd name="T102" fmla="*/ 194 w 257"/>
                <a:gd name="T103" fmla="*/ 350 h 379"/>
                <a:gd name="T104" fmla="*/ 206 w 257"/>
                <a:gd name="T105" fmla="*/ 360 h 379"/>
                <a:gd name="T106" fmla="*/ 215 w 257"/>
                <a:gd name="T107" fmla="*/ 367 h 379"/>
                <a:gd name="T108" fmla="*/ 229 w 257"/>
                <a:gd name="T109" fmla="*/ 379 h 379"/>
                <a:gd name="T110" fmla="*/ 244 w 257"/>
                <a:gd name="T111" fmla="*/ 373 h 379"/>
                <a:gd name="T112" fmla="*/ 246 w 257"/>
                <a:gd name="T113" fmla="*/ 358 h 379"/>
                <a:gd name="T114" fmla="*/ 244 w 257"/>
                <a:gd name="T115" fmla="*/ 354 h 379"/>
                <a:gd name="T116" fmla="*/ 257 w 257"/>
                <a:gd name="T117" fmla="*/ 335 h 379"/>
                <a:gd name="T118" fmla="*/ 251 w 257"/>
                <a:gd name="T119" fmla="*/ 312 h 379"/>
                <a:gd name="T120" fmla="*/ 253 w 257"/>
                <a:gd name="T121" fmla="*/ 284 h 379"/>
                <a:gd name="T122" fmla="*/ 257 w 257"/>
                <a:gd name="T123"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7" h="379">
                  <a:moveTo>
                    <a:pt x="238" y="225"/>
                  </a:moveTo>
                  <a:lnTo>
                    <a:pt x="238" y="223"/>
                  </a:lnTo>
                  <a:lnTo>
                    <a:pt x="236" y="223"/>
                  </a:lnTo>
                  <a:lnTo>
                    <a:pt x="234" y="223"/>
                  </a:lnTo>
                  <a:lnTo>
                    <a:pt x="229" y="223"/>
                  </a:lnTo>
                  <a:lnTo>
                    <a:pt x="225" y="225"/>
                  </a:lnTo>
                  <a:lnTo>
                    <a:pt x="221" y="225"/>
                  </a:lnTo>
                  <a:lnTo>
                    <a:pt x="219" y="223"/>
                  </a:lnTo>
                  <a:lnTo>
                    <a:pt x="219" y="219"/>
                  </a:lnTo>
                  <a:lnTo>
                    <a:pt x="219" y="206"/>
                  </a:lnTo>
                  <a:lnTo>
                    <a:pt x="219" y="200"/>
                  </a:lnTo>
                  <a:lnTo>
                    <a:pt x="219" y="198"/>
                  </a:lnTo>
                  <a:lnTo>
                    <a:pt x="221" y="194"/>
                  </a:lnTo>
                  <a:lnTo>
                    <a:pt x="219" y="192"/>
                  </a:lnTo>
                  <a:lnTo>
                    <a:pt x="210" y="196"/>
                  </a:lnTo>
                  <a:lnTo>
                    <a:pt x="202" y="204"/>
                  </a:lnTo>
                  <a:lnTo>
                    <a:pt x="194" y="202"/>
                  </a:lnTo>
                  <a:lnTo>
                    <a:pt x="185" y="202"/>
                  </a:lnTo>
                  <a:lnTo>
                    <a:pt x="183" y="198"/>
                  </a:lnTo>
                  <a:lnTo>
                    <a:pt x="179" y="192"/>
                  </a:lnTo>
                  <a:lnTo>
                    <a:pt x="173" y="189"/>
                  </a:lnTo>
                  <a:lnTo>
                    <a:pt x="160" y="192"/>
                  </a:lnTo>
                  <a:lnTo>
                    <a:pt x="166" y="185"/>
                  </a:lnTo>
                  <a:lnTo>
                    <a:pt x="156" y="168"/>
                  </a:lnTo>
                  <a:lnTo>
                    <a:pt x="149" y="162"/>
                  </a:lnTo>
                  <a:lnTo>
                    <a:pt x="151" y="160"/>
                  </a:lnTo>
                  <a:lnTo>
                    <a:pt x="149" y="156"/>
                  </a:lnTo>
                  <a:lnTo>
                    <a:pt x="151" y="154"/>
                  </a:lnTo>
                  <a:lnTo>
                    <a:pt x="151" y="149"/>
                  </a:lnTo>
                  <a:lnTo>
                    <a:pt x="151" y="145"/>
                  </a:lnTo>
                  <a:lnTo>
                    <a:pt x="154" y="143"/>
                  </a:lnTo>
                  <a:lnTo>
                    <a:pt x="154" y="139"/>
                  </a:lnTo>
                  <a:lnTo>
                    <a:pt x="158" y="137"/>
                  </a:lnTo>
                  <a:lnTo>
                    <a:pt x="162" y="137"/>
                  </a:lnTo>
                  <a:lnTo>
                    <a:pt x="164" y="133"/>
                  </a:lnTo>
                  <a:lnTo>
                    <a:pt x="164" y="130"/>
                  </a:lnTo>
                  <a:lnTo>
                    <a:pt x="162" y="122"/>
                  </a:lnTo>
                  <a:lnTo>
                    <a:pt x="166" y="118"/>
                  </a:lnTo>
                  <a:lnTo>
                    <a:pt x="166" y="114"/>
                  </a:lnTo>
                  <a:lnTo>
                    <a:pt x="168" y="111"/>
                  </a:lnTo>
                  <a:lnTo>
                    <a:pt x="166" y="105"/>
                  </a:lnTo>
                  <a:lnTo>
                    <a:pt x="170" y="103"/>
                  </a:lnTo>
                  <a:lnTo>
                    <a:pt x="175" y="101"/>
                  </a:lnTo>
                  <a:lnTo>
                    <a:pt x="179" y="97"/>
                  </a:lnTo>
                  <a:lnTo>
                    <a:pt x="183" y="97"/>
                  </a:lnTo>
                  <a:lnTo>
                    <a:pt x="185" y="95"/>
                  </a:lnTo>
                  <a:lnTo>
                    <a:pt x="196" y="93"/>
                  </a:lnTo>
                  <a:lnTo>
                    <a:pt x="208" y="88"/>
                  </a:lnTo>
                  <a:lnTo>
                    <a:pt x="210" y="84"/>
                  </a:lnTo>
                  <a:lnTo>
                    <a:pt x="213" y="86"/>
                  </a:lnTo>
                  <a:lnTo>
                    <a:pt x="215" y="86"/>
                  </a:lnTo>
                  <a:lnTo>
                    <a:pt x="217" y="84"/>
                  </a:lnTo>
                  <a:lnTo>
                    <a:pt x="221" y="88"/>
                  </a:lnTo>
                  <a:lnTo>
                    <a:pt x="221" y="88"/>
                  </a:lnTo>
                  <a:lnTo>
                    <a:pt x="225" y="90"/>
                  </a:lnTo>
                  <a:lnTo>
                    <a:pt x="227" y="86"/>
                  </a:lnTo>
                  <a:lnTo>
                    <a:pt x="225" y="80"/>
                  </a:lnTo>
                  <a:lnTo>
                    <a:pt x="223" y="78"/>
                  </a:lnTo>
                  <a:lnTo>
                    <a:pt x="217" y="78"/>
                  </a:lnTo>
                  <a:lnTo>
                    <a:pt x="213" y="78"/>
                  </a:lnTo>
                  <a:lnTo>
                    <a:pt x="213" y="76"/>
                  </a:lnTo>
                  <a:lnTo>
                    <a:pt x="225" y="55"/>
                  </a:lnTo>
                  <a:lnTo>
                    <a:pt x="225" y="52"/>
                  </a:lnTo>
                  <a:lnTo>
                    <a:pt x="221" y="52"/>
                  </a:lnTo>
                  <a:lnTo>
                    <a:pt x="219" y="50"/>
                  </a:lnTo>
                  <a:lnTo>
                    <a:pt x="215" y="48"/>
                  </a:lnTo>
                  <a:lnTo>
                    <a:pt x="213" y="48"/>
                  </a:lnTo>
                  <a:lnTo>
                    <a:pt x="210" y="46"/>
                  </a:lnTo>
                  <a:lnTo>
                    <a:pt x="206" y="46"/>
                  </a:lnTo>
                  <a:lnTo>
                    <a:pt x="200" y="48"/>
                  </a:lnTo>
                  <a:lnTo>
                    <a:pt x="196" y="46"/>
                  </a:lnTo>
                  <a:lnTo>
                    <a:pt x="189" y="46"/>
                  </a:lnTo>
                  <a:lnTo>
                    <a:pt x="183" y="48"/>
                  </a:lnTo>
                  <a:lnTo>
                    <a:pt x="181" y="50"/>
                  </a:lnTo>
                  <a:lnTo>
                    <a:pt x="177" y="50"/>
                  </a:lnTo>
                  <a:lnTo>
                    <a:pt x="173" y="50"/>
                  </a:lnTo>
                  <a:lnTo>
                    <a:pt x="170" y="50"/>
                  </a:lnTo>
                  <a:lnTo>
                    <a:pt x="166" y="48"/>
                  </a:lnTo>
                  <a:lnTo>
                    <a:pt x="164" y="46"/>
                  </a:lnTo>
                  <a:lnTo>
                    <a:pt x="166" y="44"/>
                  </a:lnTo>
                  <a:lnTo>
                    <a:pt x="164" y="40"/>
                  </a:lnTo>
                  <a:lnTo>
                    <a:pt x="160" y="38"/>
                  </a:lnTo>
                  <a:lnTo>
                    <a:pt x="160" y="38"/>
                  </a:lnTo>
                  <a:lnTo>
                    <a:pt x="160" y="31"/>
                  </a:lnTo>
                  <a:lnTo>
                    <a:pt x="156" y="27"/>
                  </a:lnTo>
                  <a:lnTo>
                    <a:pt x="145" y="23"/>
                  </a:lnTo>
                  <a:lnTo>
                    <a:pt x="143" y="23"/>
                  </a:lnTo>
                  <a:lnTo>
                    <a:pt x="141" y="17"/>
                  </a:lnTo>
                  <a:lnTo>
                    <a:pt x="139" y="12"/>
                  </a:lnTo>
                  <a:lnTo>
                    <a:pt x="135" y="8"/>
                  </a:lnTo>
                  <a:lnTo>
                    <a:pt x="135" y="6"/>
                  </a:lnTo>
                  <a:lnTo>
                    <a:pt x="130" y="4"/>
                  </a:lnTo>
                  <a:lnTo>
                    <a:pt x="122" y="2"/>
                  </a:lnTo>
                  <a:lnTo>
                    <a:pt x="120" y="0"/>
                  </a:lnTo>
                  <a:lnTo>
                    <a:pt x="118" y="0"/>
                  </a:lnTo>
                  <a:lnTo>
                    <a:pt x="120" y="4"/>
                  </a:lnTo>
                  <a:lnTo>
                    <a:pt x="120" y="6"/>
                  </a:lnTo>
                  <a:lnTo>
                    <a:pt x="124" y="12"/>
                  </a:lnTo>
                  <a:lnTo>
                    <a:pt x="124" y="17"/>
                  </a:lnTo>
                  <a:lnTo>
                    <a:pt x="122" y="21"/>
                  </a:lnTo>
                  <a:lnTo>
                    <a:pt x="122" y="23"/>
                  </a:lnTo>
                  <a:lnTo>
                    <a:pt x="118" y="23"/>
                  </a:lnTo>
                  <a:lnTo>
                    <a:pt x="114" y="38"/>
                  </a:lnTo>
                  <a:lnTo>
                    <a:pt x="99" y="50"/>
                  </a:lnTo>
                  <a:lnTo>
                    <a:pt x="90" y="55"/>
                  </a:lnTo>
                  <a:lnTo>
                    <a:pt x="69" y="63"/>
                  </a:lnTo>
                  <a:lnTo>
                    <a:pt x="67" y="65"/>
                  </a:lnTo>
                  <a:lnTo>
                    <a:pt x="52" y="97"/>
                  </a:lnTo>
                  <a:lnTo>
                    <a:pt x="48" y="101"/>
                  </a:lnTo>
                  <a:lnTo>
                    <a:pt x="46" y="101"/>
                  </a:lnTo>
                  <a:lnTo>
                    <a:pt x="40" y="93"/>
                  </a:lnTo>
                  <a:lnTo>
                    <a:pt x="36" y="90"/>
                  </a:lnTo>
                  <a:lnTo>
                    <a:pt x="29" y="90"/>
                  </a:lnTo>
                  <a:lnTo>
                    <a:pt x="29" y="86"/>
                  </a:lnTo>
                  <a:lnTo>
                    <a:pt x="23" y="88"/>
                  </a:lnTo>
                  <a:lnTo>
                    <a:pt x="19" y="88"/>
                  </a:lnTo>
                  <a:lnTo>
                    <a:pt x="19" y="84"/>
                  </a:lnTo>
                  <a:lnTo>
                    <a:pt x="23" y="82"/>
                  </a:lnTo>
                  <a:lnTo>
                    <a:pt x="27" y="80"/>
                  </a:lnTo>
                  <a:lnTo>
                    <a:pt x="25" y="74"/>
                  </a:lnTo>
                  <a:lnTo>
                    <a:pt x="23" y="74"/>
                  </a:lnTo>
                  <a:lnTo>
                    <a:pt x="23" y="74"/>
                  </a:lnTo>
                  <a:lnTo>
                    <a:pt x="12" y="78"/>
                  </a:lnTo>
                  <a:lnTo>
                    <a:pt x="10" y="80"/>
                  </a:lnTo>
                  <a:lnTo>
                    <a:pt x="2" y="86"/>
                  </a:lnTo>
                  <a:lnTo>
                    <a:pt x="2" y="93"/>
                  </a:lnTo>
                  <a:lnTo>
                    <a:pt x="0" y="97"/>
                  </a:lnTo>
                  <a:lnTo>
                    <a:pt x="0" y="99"/>
                  </a:lnTo>
                  <a:lnTo>
                    <a:pt x="4" y="101"/>
                  </a:lnTo>
                  <a:lnTo>
                    <a:pt x="4" y="103"/>
                  </a:lnTo>
                  <a:lnTo>
                    <a:pt x="2" y="105"/>
                  </a:lnTo>
                  <a:lnTo>
                    <a:pt x="2" y="107"/>
                  </a:lnTo>
                  <a:lnTo>
                    <a:pt x="6" y="111"/>
                  </a:lnTo>
                  <a:lnTo>
                    <a:pt x="8" y="116"/>
                  </a:lnTo>
                  <a:lnTo>
                    <a:pt x="8" y="120"/>
                  </a:lnTo>
                  <a:lnTo>
                    <a:pt x="4" y="120"/>
                  </a:lnTo>
                  <a:lnTo>
                    <a:pt x="2" y="122"/>
                  </a:lnTo>
                  <a:lnTo>
                    <a:pt x="0" y="124"/>
                  </a:lnTo>
                  <a:lnTo>
                    <a:pt x="4" y="128"/>
                  </a:lnTo>
                  <a:lnTo>
                    <a:pt x="8" y="130"/>
                  </a:lnTo>
                  <a:lnTo>
                    <a:pt x="14" y="135"/>
                  </a:lnTo>
                  <a:lnTo>
                    <a:pt x="19" y="135"/>
                  </a:lnTo>
                  <a:lnTo>
                    <a:pt x="27" y="141"/>
                  </a:lnTo>
                  <a:lnTo>
                    <a:pt x="31" y="141"/>
                  </a:lnTo>
                  <a:lnTo>
                    <a:pt x="31" y="145"/>
                  </a:lnTo>
                  <a:lnTo>
                    <a:pt x="36" y="152"/>
                  </a:lnTo>
                  <a:lnTo>
                    <a:pt x="38" y="156"/>
                  </a:lnTo>
                  <a:lnTo>
                    <a:pt x="40" y="160"/>
                  </a:lnTo>
                  <a:lnTo>
                    <a:pt x="48" y="164"/>
                  </a:lnTo>
                  <a:lnTo>
                    <a:pt x="50" y="171"/>
                  </a:lnTo>
                  <a:lnTo>
                    <a:pt x="52" y="177"/>
                  </a:lnTo>
                  <a:lnTo>
                    <a:pt x="55" y="181"/>
                  </a:lnTo>
                  <a:lnTo>
                    <a:pt x="55" y="187"/>
                  </a:lnTo>
                  <a:lnTo>
                    <a:pt x="59" y="192"/>
                  </a:lnTo>
                  <a:lnTo>
                    <a:pt x="61" y="194"/>
                  </a:lnTo>
                  <a:lnTo>
                    <a:pt x="65" y="200"/>
                  </a:lnTo>
                  <a:lnTo>
                    <a:pt x="65" y="204"/>
                  </a:lnTo>
                  <a:lnTo>
                    <a:pt x="65" y="206"/>
                  </a:lnTo>
                  <a:lnTo>
                    <a:pt x="67" y="213"/>
                  </a:lnTo>
                  <a:lnTo>
                    <a:pt x="73" y="221"/>
                  </a:lnTo>
                  <a:lnTo>
                    <a:pt x="76" y="225"/>
                  </a:lnTo>
                  <a:lnTo>
                    <a:pt x="76" y="227"/>
                  </a:lnTo>
                  <a:lnTo>
                    <a:pt x="76" y="232"/>
                  </a:lnTo>
                  <a:lnTo>
                    <a:pt x="78" y="232"/>
                  </a:lnTo>
                  <a:lnTo>
                    <a:pt x="86" y="238"/>
                  </a:lnTo>
                  <a:lnTo>
                    <a:pt x="86" y="242"/>
                  </a:lnTo>
                  <a:lnTo>
                    <a:pt x="88" y="246"/>
                  </a:lnTo>
                  <a:lnTo>
                    <a:pt x="90" y="248"/>
                  </a:lnTo>
                  <a:lnTo>
                    <a:pt x="95" y="251"/>
                  </a:lnTo>
                  <a:lnTo>
                    <a:pt x="97" y="257"/>
                  </a:lnTo>
                  <a:lnTo>
                    <a:pt x="101" y="265"/>
                  </a:lnTo>
                  <a:lnTo>
                    <a:pt x="103" y="270"/>
                  </a:lnTo>
                  <a:lnTo>
                    <a:pt x="109" y="280"/>
                  </a:lnTo>
                  <a:lnTo>
                    <a:pt x="109" y="282"/>
                  </a:lnTo>
                  <a:lnTo>
                    <a:pt x="107" y="284"/>
                  </a:lnTo>
                  <a:lnTo>
                    <a:pt x="105" y="282"/>
                  </a:lnTo>
                  <a:lnTo>
                    <a:pt x="105" y="284"/>
                  </a:lnTo>
                  <a:lnTo>
                    <a:pt x="107" y="289"/>
                  </a:lnTo>
                  <a:lnTo>
                    <a:pt x="107" y="291"/>
                  </a:lnTo>
                  <a:lnTo>
                    <a:pt x="109" y="291"/>
                  </a:lnTo>
                  <a:lnTo>
                    <a:pt x="111" y="293"/>
                  </a:lnTo>
                  <a:lnTo>
                    <a:pt x="111" y="295"/>
                  </a:lnTo>
                  <a:lnTo>
                    <a:pt x="111" y="297"/>
                  </a:lnTo>
                  <a:lnTo>
                    <a:pt x="118" y="301"/>
                  </a:lnTo>
                  <a:lnTo>
                    <a:pt x="124" y="303"/>
                  </a:lnTo>
                  <a:lnTo>
                    <a:pt x="124" y="308"/>
                  </a:lnTo>
                  <a:lnTo>
                    <a:pt x="128" y="312"/>
                  </a:lnTo>
                  <a:lnTo>
                    <a:pt x="130" y="312"/>
                  </a:lnTo>
                  <a:lnTo>
                    <a:pt x="132" y="314"/>
                  </a:lnTo>
                  <a:lnTo>
                    <a:pt x="135" y="316"/>
                  </a:lnTo>
                  <a:lnTo>
                    <a:pt x="137" y="318"/>
                  </a:lnTo>
                  <a:lnTo>
                    <a:pt x="143" y="318"/>
                  </a:lnTo>
                  <a:lnTo>
                    <a:pt x="145" y="316"/>
                  </a:lnTo>
                  <a:lnTo>
                    <a:pt x="143" y="318"/>
                  </a:lnTo>
                  <a:lnTo>
                    <a:pt x="147" y="322"/>
                  </a:lnTo>
                  <a:lnTo>
                    <a:pt x="154" y="326"/>
                  </a:lnTo>
                  <a:lnTo>
                    <a:pt x="156" y="329"/>
                  </a:lnTo>
                  <a:lnTo>
                    <a:pt x="156" y="331"/>
                  </a:lnTo>
                  <a:lnTo>
                    <a:pt x="160" y="333"/>
                  </a:lnTo>
                  <a:lnTo>
                    <a:pt x="164" y="335"/>
                  </a:lnTo>
                  <a:lnTo>
                    <a:pt x="166" y="335"/>
                  </a:lnTo>
                  <a:lnTo>
                    <a:pt x="170" y="335"/>
                  </a:lnTo>
                  <a:lnTo>
                    <a:pt x="177" y="341"/>
                  </a:lnTo>
                  <a:lnTo>
                    <a:pt x="183" y="343"/>
                  </a:lnTo>
                  <a:lnTo>
                    <a:pt x="185" y="343"/>
                  </a:lnTo>
                  <a:lnTo>
                    <a:pt x="187" y="343"/>
                  </a:lnTo>
                  <a:lnTo>
                    <a:pt x="189" y="345"/>
                  </a:lnTo>
                  <a:lnTo>
                    <a:pt x="194" y="350"/>
                  </a:lnTo>
                  <a:lnTo>
                    <a:pt x="198" y="352"/>
                  </a:lnTo>
                  <a:lnTo>
                    <a:pt x="202" y="356"/>
                  </a:lnTo>
                  <a:lnTo>
                    <a:pt x="204" y="358"/>
                  </a:lnTo>
                  <a:lnTo>
                    <a:pt x="206" y="360"/>
                  </a:lnTo>
                  <a:lnTo>
                    <a:pt x="206" y="362"/>
                  </a:lnTo>
                  <a:lnTo>
                    <a:pt x="206" y="364"/>
                  </a:lnTo>
                  <a:lnTo>
                    <a:pt x="210" y="367"/>
                  </a:lnTo>
                  <a:lnTo>
                    <a:pt x="215" y="367"/>
                  </a:lnTo>
                  <a:lnTo>
                    <a:pt x="221" y="373"/>
                  </a:lnTo>
                  <a:lnTo>
                    <a:pt x="225" y="377"/>
                  </a:lnTo>
                  <a:lnTo>
                    <a:pt x="229" y="379"/>
                  </a:lnTo>
                  <a:lnTo>
                    <a:pt x="229" y="379"/>
                  </a:lnTo>
                  <a:lnTo>
                    <a:pt x="234" y="377"/>
                  </a:lnTo>
                  <a:lnTo>
                    <a:pt x="238" y="375"/>
                  </a:lnTo>
                  <a:lnTo>
                    <a:pt x="242" y="375"/>
                  </a:lnTo>
                  <a:lnTo>
                    <a:pt x="244" y="373"/>
                  </a:lnTo>
                  <a:lnTo>
                    <a:pt x="246" y="369"/>
                  </a:lnTo>
                  <a:lnTo>
                    <a:pt x="242" y="367"/>
                  </a:lnTo>
                  <a:lnTo>
                    <a:pt x="244" y="362"/>
                  </a:lnTo>
                  <a:lnTo>
                    <a:pt x="246" y="358"/>
                  </a:lnTo>
                  <a:lnTo>
                    <a:pt x="248" y="360"/>
                  </a:lnTo>
                  <a:lnTo>
                    <a:pt x="248" y="358"/>
                  </a:lnTo>
                  <a:lnTo>
                    <a:pt x="246" y="356"/>
                  </a:lnTo>
                  <a:lnTo>
                    <a:pt x="244" y="354"/>
                  </a:lnTo>
                  <a:lnTo>
                    <a:pt x="248" y="348"/>
                  </a:lnTo>
                  <a:lnTo>
                    <a:pt x="253" y="345"/>
                  </a:lnTo>
                  <a:lnTo>
                    <a:pt x="257" y="339"/>
                  </a:lnTo>
                  <a:lnTo>
                    <a:pt x="257" y="335"/>
                  </a:lnTo>
                  <a:lnTo>
                    <a:pt x="251" y="322"/>
                  </a:lnTo>
                  <a:lnTo>
                    <a:pt x="253" y="318"/>
                  </a:lnTo>
                  <a:lnTo>
                    <a:pt x="253" y="314"/>
                  </a:lnTo>
                  <a:lnTo>
                    <a:pt x="251" y="312"/>
                  </a:lnTo>
                  <a:lnTo>
                    <a:pt x="251" y="308"/>
                  </a:lnTo>
                  <a:lnTo>
                    <a:pt x="253" y="305"/>
                  </a:lnTo>
                  <a:lnTo>
                    <a:pt x="255" y="297"/>
                  </a:lnTo>
                  <a:lnTo>
                    <a:pt x="253" y="284"/>
                  </a:lnTo>
                  <a:lnTo>
                    <a:pt x="251" y="280"/>
                  </a:lnTo>
                  <a:lnTo>
                    <a:pt x="255" y="274"/>
                  </a:lnTo>
                  <a:lnTo>
                    <a:pt x="255" y="259"/>
                  </a:lnTo>
                  <a:lnTo>
                    <a:pt x="257" y="253"/>
                  </a:lnTo>
                  <a:lnTo>
                    <a:pt x="257" y="251"/>
                  </a:lnTo>
                  <a:lnTo>
                    <a:pt x="238" y="22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07" name="Freeform 195">
              <a:extLst>
                <a:ext uri="{FF2B5EF4-FFF2-40B4-BE49-F238E27FC236}">
                  <a16:creationId xmlns:a16="http://schemas.microsoft.com/office/drawing/2014/main" id="{640E08AC-3A4D-49B0-BE66-06059B7C877D}"/>
                </a:ext>
              </a:extLst>
            </p:cNvPr>
            <p:cNvSpPr>
              <a:spLocks/>
            </p:cNvSpPr>
            <p:nvPr/>
          </p:nvSpPr>
          <p:spPr bwMode="auto">
            <a:xfrm>
              <a:off x="3182792" y="3603170"/>
              <a:ext cx="200723" cy="208953"/>
            </a:xfrm>
            <a:custGeom>
              <a:avLst/>
              <a:gdLst>
                <a:gd name="T0" fmla="*/ 240 w 249"/>
                <a:gd name="T1" fmla="*/ 202 h 276"/>
                <a:gd name="T2" fmla="*/ 238 w 249"/>
                <a:gd name="T3" fmla="*/ 156 h 276"/>
                <a:gd name="T4" fmla="*/ 227 w 249"/>
                <a:gd name="T5" fmla="*/ 133 h 276"/>
                <a:gd name="T6" fmla="*/ 185 w 249"/>
                <a:gd name="T7" fmla="*/ 110 h 276"/>
                <a:gd name="T8" fmla="*/ 185 w 249"/>
                <a:gd name="T9" fmla="*/ 88 h 276"/>
                <a:gd name="T10" fmla="*/ 164 w 249"/>
                <a:gd name="T11" fmla="*/ 82 h 276"/>
                <a:gd name="T12" fmla="*/ 154 w 249"/>
                <a:gd name="T13" fmla="*/ 72 h 276"/>
                <a:gd name="T14" fmla="*/ 137 w 249"/>
                <a:gd name="T15" fmla="*/ 67 h 276"/>
                <a:gd name="T16" fmla="*/ 118 w 249"/>
                <a:gd name="T17" fmla="*/ 55 h 276"/>
                <a:gd name="T18" fmla="*/ 103 w 249"/>
                <a:gd name="T19" fmla="*/ 55 h 276"/>
                <a:gd name="T20" fmla="*/ 91 w 249"/>
                <a:gd name="T21" fmla="*/ 42 h 276"/>
                <a:gd name="T22" fmla="*/ 84 w 249"/>
                <a:gd name="T23" fmla="*/ 27 h 276"/>
                <a:gd name="T24" fmla="*/ 84 w 249"/>
                <a:gd name="T25" fmla="*/ 6 h 276"/>
                <a:gd name="T26" fmla="*/ 78 w 249"/>
                <a:gd name="T27" fmla="*/ 2 h 276"/>
                <a:gd name="T28" fmla="*/ 63 w 249"/>
                <a:gd name="T29" fmla="*/ 2 h 276"/>
                <a:gd name="T30" fmla="*/ 42 w 249"/>
                <a:gd name="T31" fmla="*/ 19 h 276"/>
                <a:gd name="T32" fmla="*/ 27 w 249"/>
                <a:gd name="T33" fmla="*/ 23 h 276"/>
                <a:gd name="T34" fmla="*/ 13 w 249"/>
                <a:gd name="T35" fmla="*/ 27 h 276"/>
                <a:gd name="T36" fmla="*/ 19 w 249"/>
                <a:gd name="T37" fmla="*/ 55 h 276"/>
                <a:gd name="T38" fmla="*/ 13 w 249"/>
                <a:gd name="T39" fmla="*/ 82 h 276"/>
                <a:gd name="T40" fmla="*/ 15 w 249"/>
                <a:gd name="T41" fmla="*/ 107 h 276"/>
                <a:gd name="T42" fmla="*/ 15 w 249"/>
                <a:gd name="T43" fmla="*/ 116 h 276"/>
                <a:gd name="T44" fmla="*/ 19 w 249"/>
                <a:gd name="T45" fmla="*/ 137 h 276"/>
                <a:gd name="T46" fmla="*/ 10 w 249"/>
                <a:gd name="T47" fmla="*/ 150 h 276"/>
                <a:gd name="T48" fmla="*/ 10 w 249"/>
                <a:gd name="T49" fmla="*/ 160 h 276"/>
                <a:gd name="T50" fmla="*/ 13 w 249"/>
                <a:gd name="T51" fmla="*/ 166 h 276"/>
                <a:gd name="T52" fmla="*/ 19 w 249"/>
                <a:gd name="T53" fmla="*/ 177 h 276"/>
                <a:gd name="T54" fmla="*/ 21 w 249"/>
                <a:gd name="T55" fmla="*/ 190 h 276"/>
                <a:gd name="T56" fmla="*/ 34 w 249"/>
                <a:gd name="T57" fmla="*/ 204 h 276"/>
                <a:gd name="T58" fmla="*/ 27 w 249"/>
                <a:gd name="T59" fmla="*/ 223 h 276"/>
                <a:gd name="T60" fmla="*/ 55 w 249"/>
                <a:gd name="T61" fmla="*/ 276 h 276"/>
                <a:gd name="T62" fmla="*/ 65 w 249"/>
                <a:gd name="T63" fmla="*/ 274 h 276"/>
                <a:gd name="T64" fmla="*/ 72 w 249"/>
                <a:gd name="T65" fmla="*/ 263 h 276"/>
                <a:gd name="T66" fmla="*/ 88 w 249"/>
                <a:gd name="T67" fmla="*/ 257 h 276"/>
                <a:gd name="T68" fmla="*/ 101 w 249"/>
                <a:gd name="T69" fmla="*/ 257 h 276"/>
                <a:gd name="T70" fmla="*/ 114 w 249"/>
                <a:gd name="T71" fmla="*/ 261 h 276"/>
                <a:gd name="T72" fmla="*/ 120 w 249"/>
                <a:gd name="T73" fmla="*/ 270 h 276"/>
                <a:gd name="T74" fmla="*/ 122 w 249"/>
                <a:gd name="T75" fmla="*/ 259 h 276"/>
                <a:gd name="T76" fmla="*/ 147 w 249"/>
                <a:gd name="T77" fmla="*/ 255 h 276"/>
                <a:gd name="T78" fmla="*/ 158 w 249"/>
                <a:gd name="T79" fmla="*/ 240 h 276"/>
                <a:gd name="T80" fmla="*/ 156 w 249"/>
                <a:gd name="T81" fmla="*/ 228 h 276"/>
                <a:gd name="T82" fmla="*/ 164 w 249"/>
                <a:gd name="T83" fmla="*/ 206 h 276"/>
                <a:gd name="T84" fmla="*/ 219 w 249"/>
                <a:gd name="T85" fmla="*/ 196 h 276"/>
                <a:gd name="T86" fmla="*/ 238 w 249"/>
                <a:gd name="T87" fmla="*/ 20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9" h="276">
                  <a:moveTo>
                    <a:pt x="238" y="209"/>
                  </a:moveTo>
                  <a:lnTo>
                    <a:pt x="240" y="206"/>
                  </a:lnTo>
                  <a:lnTo>
                    <a:pt x="240" y="202"/>
                  </a:lnTo>
                  <a:lnTo>
                    <a:pt x="249" y="183"/>
                  </a:lnTo>
                  <a:lnTo>
                    <a:pt x="249" y="173"/>
                  </a:lnTo>
                  <a:lnTo>
                    <a:pt x="238" y="156"/>
                  </a:lnTo>
                  <a:lnTo>
                    <a:pt x="227" y="152"/>
                  </a:lnTo>
                  <a:lnTo>
                    <a:pt x="227" y="145"/>
                  </a:lnTo>
                  <a:lnTo>
                    <a:pt x="227" y="133"/>
                  </a:lnTo>
                  <a:lnTo>
                    <a:pt x="192" y="131"/>
                  </a:lnTo>
                  <a:lnTo>
                    <a:pt x="192" y="122"/>
                  </a:lnTo>
                  <a:lnTo>
                    <a:pt x="185" y="110"/>
                  </a:lnTo>
                  <a:lnTo>
                    <a:pt x="187" y="105"/>
                  </a:lnTo>
                  <a:lnTo>
                    <a:pt x="185" y="97"/>
                  </a:lnTo>
                  <a:lnTo>
                    <a:pt x="185" y="88"/>
                  </a:lnTo>
                  <a:lnTo>
                    <a:pt x="185" y="84"/>
                  </a:lnTo>
                  <a:lnTo>
                    <a:pt x="177" y="80"/>
                  </a:lnTo>
                  <a:lnTo>
                    <a:pt x="164" y="82"/>
                  </a:lnTo>
                  <a:lnTo>
                    <a:pt x="160" y="78"/>
                  </a:lnTo>
                  <a:lnTo>
                    <a:pt x="156" y="78"/>
                  </a:lnTo>
                  <a:lnTo>
                    <a:pt x="154" y="72"/>
                  </a:lnTo>
                  <a:lnTo>
                    <a:pt x="150" y="69"/>
                  </a:lnTo>
                  <a:lnTo>
                    <a:pt x="141" y="67"/>
                  </a:lnTo>
                  <a:lnTo>
                    <a:pt x="137" y="67"/>
                  </a:lnTo>
                  <a:lnTo>
                    <a:pt x="131" y="59"/>
                  </a:lnTo>
                  <a:lnTo>
                    <a:pt x="124" y="61"/>
                  </a:lnTo>
                  <a:lnTo>
                    <a:pt x="118" y="55"/>
                  </a:lnTo>
                  <a:lnTo>
                    <a:pt x="109" y="57"/>
                  </a:lnTo>
                  <a:lnTo>
                    <a:pt x="107" y="57"/>
                  </a:lnTo>
                  <a:lnTo>
                    <a:pt x="103" y="55"/>
                  </a:lnTo>
                  <a:lnTo>
                    <a:pt x="97" y="50"/>
                  </a:lnTo>
                  <a:lnTo>
                    <a:pt x="93" y="48"/>
                  </a:lnTo>
                  <a:lnTo>
                    <a:pt x="91" y="42"/>
                  </a:lnTo>
                  <a:lnTo>
                    <a:pt x="86" y="40"/>
                  </a:lnTo>
                  <a:lnTo>
                    <a:pt x="84" y="32"/>
                  </a:lnTo>
                  <a:lnTo>
                    <a:pt x="84" y="27"/>
                  </a:lnTo>
                  <a:lnTo>
                    <a:pt x="82" y="19"/>
                  </a:lnTo>
                  <a:lnTo>
                    <a:pt x="86" y="13"/>
                  </a:lnTo>
                  <a:lnTo>
                    <a:pt x="84" y="6"/>
                  </a:lnTo>
                  <a:lnTo>
                    <a:pt x="84" y="2"/>
                  </a:lnTo>
                  <a:lnTo>
                    <a:pt x="82" y="0"/>
                  </a:lnTo>
                  <a:lnTo>
                    <a:pt x="78" y="2"/>
                  </a:lnTo>
                  <a:lnTo>
                    <a:pt x="74" y="0"/>
                  </a:lnTo>
                  <a:lnTo>
                    <a:pt x="69" y="0"/>
                  </a:lnTo>
                  <a:lnTo>
                    <a:pt x="63" y="2"/>
                  </a:lnTo>
                  <a:lnTo>
                    <a:pt x="57" y="4"/>
                  </a:lnTo>
                  <a:lnTo>
                    <a:pt x="46" y="10"/>
                  </a:lnTo>
                  <a:lnTo>
                    <a:pt x="42" y="19"/>
                  </a:lnTo>
                  <a:lnTo>
                    <a:pt x="38" y="21"/>
                  </a:lnTo>
                  <a:lnTo>
                    <a:pt x="31" y="21"/>
                  </a:lnTo>
                  <a:lnTo>
                    <a:pt x="27" y="23"/>
                  </a:lnTo>
                  <a:lnTo>
                    <a:pt x="25" y="23"/>
                  </a:lnTo>
                  <a:lnTo>
                    <a:pt x="19" y="27"/>
                  </a:lnTo>
                  <a:lnTo>
                    <a:pt x="13" y="27"/>
                  </a:lnTo>
                  <a:lnTo>
                    <a:pt x="0" y="27"/>
                  </a:lnTo>
                  <a:lnTo>
                    <a:pt x="19" y="53"/>
                  </a:lnTo>
                  <a:lnTo>
                    <a:pt x="19" y="55"/>
                  </a:lnTo>
                  <a:lnTo>
                    <a:pt x="17" y="61"/>
                  </a:lnTo>
                  <a:lnTo>
                    <a:pt x="17" y="76"/>
                  </a:lnTo>
                  <a:lnTo>
                    <a:pt x="13" y="82"/>
                  </a:lnTo>
                  <a:lnTo>
                    <a:pt x="15" y="86"/>
                  </a:lnTo>
                  <a:lnTo>
                    <a:pt x="17" y="99"/>
                  </a:lnTo>
                  <a:lnTo>
                    <a:pt x="15" y="107"/>
                  </a:lnTo>
                  <a:lnTo>
                    <a:pt x="13" y="110"/>
                  </a:lnTo>
                  <a:lnTo>
                    <a:pt x="13" y="114"/>
                  </a:lnTo>
                  <a:lnTo>
                    <a:pt x="15" y="116"/>
                  </a:lnTo>
                  <a:lnTo>
                    <a:pt x="15" y="120"/>
                  </a:lnTo>
                  <a:lnTo>
                    <a:pt x="13" y="124"/>
                  </a:lnTo>
                  <a:lnTo>
                    <a:pt x="19" y="137"/>
                  </a:lnTo>
                  <a:lnTo>
                    <a:pt x="19" y="141"/>
                  </a:lnTo>
                  <a:lnTo>
                    <a:pt x="15" y="147"/>
                  </a:lnTo>
                  <a:lnTo>
                    <a:pt x="10" y="150"/>
                  </a:lnTo>
                  <a:lnTo>
                    <a:pt x="6" y="156"/>
                  </a:lnTo>
                  <a:lnTo>
                    <a:pt x="8" y="158"/>
                  </a:lnTo>
                  <a:lnTo>
                    <a:pt x="10" y="160"/>
                  </a:lnTo>
                  <a:lnTo>
                    <a:pt x="10" y="162"/>
                  </a:lnTo>
                  <a:lnTo>
                    <a:pt x="13" y="162"/>
                  </a:lnTo>
                  <a:lnTo>
                    <a:pt x="13" y="166"/>
                  </a:lnTo>
                  <a:lnTo>
                    <a:pt x="17" y="171"/>
                  </a:lnTo>
                  <a:lnTo>
                    <a:pt x="19" y="173"/>
                  </a:lnTo>
                  <a:lnTo>
                    <a:pt x="19" y="177"/>
                  </a:lnTo>
                  <a:lnTo>
                    <a:pt x="19" y="179"/>
                  </a:lnTo>
                  <a:lnTo>
                    <a:pt x="19" y="181"/>
                  </a:lnTo>
                  <a:lnTo>
                    <a:pt x="21" y="190"/>
                  </a:lnTo>
                  <a:lnTo>
                    <a:pt x="23" y="194"/>
                  </a:lnTo>
                  <a:lnTo>
                    <a:pt x="31" y="200"/>
                  </a:lnTo>
                  <a:lnTo>
                    <a:pt x="34" y="204"/>
                  </a:lnTo>
                  <a:lnTo>
                    <a:pt x="31" y="209"/>
                  </a:lnTo>
                  <a:lnTo>
                    <a:pt x="31" y="213"/>
                  </a:lnTo>
                  <a:lnTo>
                    <a:pt x="27" y="223"/>
                  </a:lnTo>
                  <a:lnTo>
                    <a:pt x="29" y="228"/>
                  </a:lnTo>
                  <a:lnTo>
                    <a:pt x="40" y="238"/>
                  </a:lnTo>
                  <a:lnTo>
                    <a:pt x="55" y="276"/>
                  </a:lnTo>
                  <a:lnTo>
                    <a:pt x="61" y="276"/>
                  </a:lnTo>
                  <a:lnTo>
                    <a:pt x="61" y="274"/>
                  </a:lnTo>
                  <a:lnTo>
                    <a:pt x="65" y="274"/>
                  </a:lnTo>
                  <a:lnTo>
                    <a:pt x="65" y="274"/>
                  </a:lnTo>
                  <a:lnTo>
                    <a:pt x="67" y="270"/>
                  </a:lnTo>
                  <a:lnTo>
                    <a:pt x="72" y="263"/>
                  </a:lnTo>
                  <a:lnTo>
                    <a:pt x="78" y="255"/>
                  </a:lnTo>
                  <a:lnTo>
                    <a:pt x="84" y="253"/>
                  </a:lnTo>
                  <a:lnTo>
                    <a:pt x="88" y="257"/>
                  </a:lnTo>
                  <a:lnTo>
                    <a:pt x="95" y="257"/>
                  </a:lnTo>
                  <a:lnTo>
                    <a:pt x="97" y="257"/>
                  </a:lnTo>
                  <a:lnTo>
                    <a:pt x="101" y="257"/>
                  </a:lnTo>
                  <a:lnTo>
                    <a:pt x="109" y="257"/>
                  </a:lnTo>
                  <a:lnTo>
                    <a:pt x="114" y="257"/>
                  </a:lnTo>
                  <a:lnTo>
                    <a:pt x="114" y="261"/>
                  </a:lnTo>
                  <a:lnTo>
                    <a:pt x="116" y="270"/>
                  </a:lnTo>
                  <a:lnTo>
                    <a:pt x="118" y="272"/>
                  </a:lnTo>
                  <a:lnTo>
                    <a:pt x="120" y="270"/>
                  </a:lnTo>
                  <a:lnTo>
                    <a:pt x="120" y="265"/>
                  </a:lnTo>
                  <a:lnTo>
                    <a:pt x="122" y="263"/>
                  </a:lnTo>
                  <a:lnTo>
                    <a:pt x="122" y="259"/>
                  </a:lnTo>
                  <a:lnTo>
                    <a:pt x="124" y="255"/>
                  </a:lnTo>
                  <a:lnTo>
                    <a:pt x="137" y="255"/>
                  </a:lnTo>
                  <a:lnTo>
                    <a:pt x="147" y="255"/>
                  </a:lnTo>
                  <a:lnTo>
                    <a:pt x="150" y="259"/>
                  </a:lnTo>
                  <a:lnTo>
                    <a:pt x="152" y="251"/>
                  </a:lnTo>
                  <a:lnTo>
                    <a:pt x="158" y="240"/>
                  </a:lnTo>
                  <a:lnTo>
                    <a:pt x="158" y="236"/>
                  </a:lnTo>
                  <a:lnTo>
                    <a:pt x="158" y="230"/>
                  </a:lnTo>
                  <a:lnTo>
                    <a:pt x="156" y="228"/>
                  </a:lnTo>
                  <a:lnTo>
                    <a:pt x="162" y="217"/>
                  </a:lnTo>
                  <a:lnTo>
                    <a:pt x="164" y="211"/>
                  </a:lnTo>
                  <a:lnTo>
                    <a:pt x="164" y="206"/>
                  </a:lnTo>
                  <a:lnTo>
                    <a:pt x="168" y="204"/>
                  </a:lnTo>
                  <a:lnTo>
                    <a:pt x="196" y="196"/>
                  </a:lnTo>
                  <a:lnTo>
                    <a:pt x="219" y="196"/>
                  </a:lnTo>
                  <a:lnTo>
                    <a:pt x="232" y="206"/>
                  </a:lnTo>
                  <a:lnTo>
                    <a:pt x="236" y="206"/>
                  </a:lnTo>
                  <a:lnTo>
                    <a:pt x="238" y="20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08" name="Freeform 196">
              <a:extLst>
                <a:ext uri="{FF2B5EF4-FFF2-40B4-BE49-F238E27FC236}">
                  <a16:creationId xmlns:a16="http://schemas.microsoft.com/office/drawing/2014/main" id="{2CA7DEE3-13A1-4509-9B5A-ADF2816D6B4B}"/>
                </a:ext>
              </a:extLst>
            </p:cNvPr>
            <p:cNvSpPr>
              <a:spLocks/>
            </p:cNvSpPr>
            <p:nvPr/>
          </p:nvSpPr>
          <p:spPr bwMode="auto">
            <a:xfrm>
              <a:off x="3303709" y="3751558"/>
              <a:ext cx="137039" cy="137030"/>
            </a:xfrm>
            <a:custGeom>
              <a:avLst/>
              <a:gdLst>
                <a:gd name="T0" fmla="*/ 2 w 170"/>
                <a:gd name="T1" fmla="*/ 55 h 181"/>
                <a:gd name="T2" fmla="*/ 8 w 170"/>
                <a:gd name="T3" fmla="*/ 40 h 181"/>
                <a:gd name="T4" fmla="*/ 6 w 170"/>
                <a:gd name="T5" fmla="*/ 32 h 181"/>
                <a:gd name="T6" fmla="*/ 14 w 170"/>
                <a:gd name="T7" fmla="*/ 15 h 181"/>
                <a:gd name="T8" fmla="*/ 18 w 170"/>
                <a:gd name="T9" fmla="*/ 8 h 181"/>
                <a:gd name="T10" fmla="*/ 69 w 170"/>
                <a:gd name="T11" fmla="*/ 0 h 181"/>
                <a:gd name="T12" fmla="*/ 86 w 170"/>
                <a:gd name="T13" fmla="*/ 10 h 181"/>
                <a:gd name="T14" fmla="*/ 88 w 170"/>
                <a:gd name="T15" fmla="*/ 19 h 181"/>
                <a:gd name="T16" fmla="*/ 92 w 170"/>
                <a:gd name="T17" fmla="*/ 29 h 181"/>
                <a:gd name="T18" fmla="*/ 94 w 170"/>
                <a:gd name="T19" fmla="*/ 48 h 181"/>
                <a:gd name="T20" fmla="*/ 94 w 170"/>
                <a:gd name="T21" fmla="*/ 57 h 181"/>
                <a:gd name="T22" fmla="*/ 103 w 170"/>
                <a:gd name="T23" fmla="*/ 61 h 181"/>
                <a:gd name="T24" fmla="*/ 115 w 170"/>
                <a:gd name="T25" fmla="*/ 61 h 181"/>
                <a:gd name="T26" fmla="*/ 130 w 170"/>
                <a:gd name="T27" fmla="*/ 59 h 181"/>
                <a:gd name="T28" fmla="*/ 139 w 170"/>
                <a:gd name="T29" fmla="*/ 63 h 181"/>
                <a:gd name="T30" fmla="*/ 147 w 170"/>
                <a:gd name="T31" fmla="*/ 91 h 181"/>
                <a:gd name="T32" fmla="*/ 153 w 170"/>
                <a:gd name="T33" fmla="*/ 99 h 181"/>
                <a:gd name="T34" fmla="*/ 166 w 170"/>
                <a:gd name="T35" fmla="*/ 97 h 181"/>
                <a:gd name="T36" fmla="*/ 170 w 170"/>
                <a:gd name="T37" fmla="*/ 99 h 181"/>
                <a:gd name="T38" fmla="*/ 168 w 170"/>
                <a:gd name="T39" fmla="*/ 122 h 181"/>
                <a:gd name="T40" fmla="*/ 168 w 170"/>
                <a:gd name="T41" fmla="*/ 124 h 181"/>
                <a:gd name="T42" fmla="*/ 166 w 170"/>
                <a:gd name="T43" fmla="*/ 129 h 181"/>
                <a:gd name="T44" fmla="*/ 166 w 170"/>
                <a:gd name="T45" fmla="*/ 133 h 181"/>
                <a:gd name="T46" fmla="*/ 166 w 170"/>
                <a:gd name="T47" fmla="*/ 139 h 181"/>
                <a:gd name="T48" fmla="*/ 162 w 170"/>
                <a:gd name="T49" fmla="*/ 150 h 181"/>
                <a:gd name="T50" fmla="*/ 158 w 170"/>
                <a:gd name="T51" fmla="*/ 160 h 181"/>
                <a:gd name="T52" fmla="*/ 147 w 170"/>
                <a:gd name="T53" fmla="*/ 171 h 181"/>
                <a:gd name="T54" fmla="*/ 139 w 170"/>
                <a:gd name="T55" fmla="*/ 175 h 181"/>
                <a:gd name="T56" fmla="*/ 134 w 170"/>
                <a:gd name="T57" fmla="*/ 181 h 181"/>
                <a:gd name="T58" fmla="*/ 128 w 170"/>
                <a:gd name="T59" fmla="*/ 179 h 181"/>
                <a:gd name="T60" fmla="*/ 115 w 170"/>
                <a:gd name="T61" fmla="*/ 175 h 181"/>
                <a:gd name="T62" fmla="*/ 90 w 170"/>
                <a:gd name="T63" fmla="*/ 173 h 181"/>
                <a:gd name="T64" fmla="*/ 88 w 170"/>
                <a:gd name="T65" fmla="*/ 169 h 181"/>
                <a:gd name="T66" fmla="*/ 96 w 170"/>
                <a:gd name="T67" fmla="*/ 156 h 181"/>
                <a:gd name="T68" fmla="*/ 99 w 170"/>
                <a:gd name="T69" fmla="*/ 147 h 181"/>
                <a:gd name="T70" fmla="*/ 105 w 170"/>
                <a:gd name="T71" fmla="*/ 141 h 181"/>
                <a:gd name="T72" fmla="*/ 103 w 170"/>
                <a:gd name="T73" fmla="*/ 131 h 181"/>
                <a:gd name="T74" fmla="*/ 92 w 170"/>
                <a:gd name="T75" fmla="*/ 122 h 181"/>
                <a:gd name="T76" fmla="*/ 71 w 170"/>
                <a:gd name="T77" fmla="*/ 116 h 181"/>
                <a:gd name="T78" fmla="*/ 59 w 170"/>
                <a:gd name="T79" fmla="*/ 107 h 181"/>
                <a:gd name="T80" fmla="*/ 40 w 170"/>
                <a:gd name="T81" fmla="*/ 99 h 181"/>
                <a:gd name="T82" fmla="*/ 31 w 170"/>
                <a:gd name="T83" fmla="*/ 91 h 181"/>
                <a:gd name="T84" fmla="*/ 14 w 170"/>
                <a:gd name="T85" fmla="*/ 78 h 181"/>
                <a:gd name="T86" fmla="*/ 6 w 170"/>
                <a:gd name="T87" fmla="*/ 67 h 181"/>
                <a:gd name="T88" fmla="*/ 0 w 170"/>
                <a:gd name="T89" fmla="*/ 63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0" h="181">
                  <a:moveTo>
                    <a:pt x="0" y="63"/>
                  </a:moveTo>
                  <a:lnTo>
                    <a:pt x="2" y="55"/>
                  </a:lnTo>
                  <a:lnTo>
                    <a:pt x="8" y="44"/>
                  </a:lnTo>
                  <a:lnTo>
                    <a:pt x="8" y="40"/>
                  </a:lnTo>
                  <a:lnTo>
                    <a:pt x="8" y="34"/>
                  </a:lnTo>
                  <a:lnTo>
                    <a:pt x="6" y="32"/>
                  </a:lnTo>
                  <a:lnTo>
                    <a:pt x="12" y="21"/>
                  </a:lnTo>
                  <a:lnTo>
                    <a:pt x="14" y="15"/>
                  </a:lnTo>
                  <a:lnTo>
                    <a:pt x="14" y="10"/>
                  </a:lnTo>
                  <a:lnTo>
                    <a:pt x="18" y="8"/>
                  </a:lnTo>
                  <a:lnTo>
                    <a:pt x="46" y="0"/>
                  </a:lnTo>
                  <a:lnTo>
                    <a:pt x="69" y="0"/>
                  </a:lnTo>
                  <a:lnTo>
                    <a:pt x="82" y="10"/>
                  </a:lnTo>
                  <a:lnTo>
                    <a:pt x="86" y="10"/>
                  </a:lnTo>
                  <a:lnTo>
                    <a:pt x="88" y="15"/>
                  </a:lnTo>
                  <a:lnTo>
                    <a:pt x="88" y="19"/>
                  </a:lnTo>
                  <a:lnTo>
                    <a:pt x="92" y="23"/>
                  </a:lnTo>
                  <a:lnTo>
                    <a:pt x="92" y="29"/>
                  </a:lnTo>
                  <a:lnTo>
                    <a:pt x="96" y="36"/>
                  </a:lnTo>
                  <a:lnTo>
                    <a:pt x="94" y="48"/>
                  </a:lnTo>
                  <a:lnTo>
                    <a:pt x="96" y="53"/>
                  </a:lnTo>
                  <a:lnTo>
                    <a:pt x="94" y="57"/>
                  </a:lnTo>
                  <a:lnTo>
                    <a:pt x="96" y="61"/>
                  </a:lnTo>
                  <a:lnTo>
                    <a:pt x="103" y="61"/>
                  </a:lnTo>
                  <a:lnTo>
                    <a:pt x="107" y="61"/>
                  </a:lnTo>
                  <a:lnTo>
                    <a:pt x="115" y="61"/>
                  </a:lnTo>
                  <a:lnTo>
                    <a:pt x="122" y="63"/>
                  </a:lnTo>
                  <a:lnTo>
                    <a:pt x="130" y="59"/>
                  </a:lnTo>
                  <a:lnTo>
                    <a:pt x="137" y="63"/>
                  </a:lnTo>
                  <a:lnTo>
                    <a:pt x="139" y="63"/>
                  </a:lnTo>
                  <a:lnTo>
                    <a:pt x="141" y="69"/>
                  </a:lnTo>
                  <a:lnTo>
                    <a:pt x="147" y="91"/>
                  </a:lnTo>
                  <a:lnTo>
                    <a:pt x="149" y="99"/>
                  </a:lnTo>
                  <a:lnTo>
                    <a:pt x="153" y="99"/>
                  </a:lnTo>
                  <a:lnTo>
                    <a:pt x="162" y="95"/>
                  </a:lnTo>
                  <a:lnTo>
                    <a:pt x="166" y="97"/>
                  </a:lnTo>
                  <a:lnTo>
                    <a:pt x="168" y="99"/>
                  </a:lnTo>
                  <a:lnTo>
                    <a:pt x="170" y="99"/>
                  </a:lnTo>
                  <a:lnTo>
                    <a:pt x="170" y="103"/>
                  </a:lnTo>
                  <a:lnTo>
                    <a:pt x="168" y="122"/>
                  </a:lnTo>
                  <a:lnTo>
                    <a:pt x="168" y="124"/>
                  </a:lnTo>
                  <a:lnTo>
                    <a:pt x="168" y="124"/>
                  </a:lnTo>
                  <a:lnTo>
                    <a:pt x="168" y="126"/>
                  </a:lnTo>
                  <a:lnTo>
                    <a:pt x="166" y="129"/>
                  </a:lnTo>
                  <a:lnTo>
                    <a:pt x="166" y="131"/>
                  </a:lnTo>
                  <a:lnTo>
                    <a:pt x="166" y="133"/>
                  </a:lnTo>
                  <a:lnTo>
                    <a:pt x="166" y="137"/>
                  </a:lnTo>
                  <a:lnTo>
                    <a:pt x="166" y="139"/>
                  </a:lnTo>
                  <a:lnTo>
                    <a:pt x="166" y="147"/>
                  </a:lnTo>
                  <a:lnTo>
                    <a:pt x="162" y="150"/>
                  </a:lnTo>
                  <a:lnTo>
                    <a:pt x="160" y="156"/>
                  </a:lnTo>
                  <a:lnTo>
                    <a:pt x="158" y="160"/>
                  </a:lnTo>
                  <a:lnTo>
                    <a:pt x="149" y="166"/>
                  </a:lnTo>
                  <a:lnTo>
                    <a:pt x="147" y="171"/>
                  </a:lnTo>
                  <a:lnTo>
                    <a:pt x="143" y="175"/>
                  </a:lnTo>
                  <a:lnTo>
                    <a:pt x="139" y="175"/>
                  </a:lnTo>
                  <a:lnTo>
                    <a:pt x="137" y="175"/>
                  </a:lnTo>
                  <a:lnTo>
                    <a:pt x="134" y="181"/>
                  </a:lnTo>
                  <a:lnTo>
                    <a:pt x="132" y="179"/>
                  </a:lnTo>
                  <a:lnTo>
                    <a:pt x="128" y="179"/>
                  </a:lnTo>
                  <a:lnTo>
                    <a:pt x="124" y="181"/>
                  </a:lnTo>
                  <a:lnTo>
                    <a:pt x="115" y="175"/>
                  </a:lnTo>
                  <a:lnTo>
                    <a:pt x="105" y="171"/>
                  </a:lnTo>
                  <a:lnTo>
                    <a:pt x="90" y="173"/>
                  </a:lnTo>
                  <a:lnTo>
                    <a:pt x="86" y="175"/>
                  </a:lnTo>
                  <a:lnTo>
                    <a:pt x="88" y="169"/>
                  </a:lnTo>
                  <a:lnTo>
                    <a:pt x="94" y="162"/>
                  </a:lnTo>
                  <a:lnTo>
                    <a:pt x="96" y="156"/>
                  </a:lnTo>
                  <a:lnTo>
                    <a:pt x="96" y="152"/>
                  </a:lnTo>
                  <a:lnTo>
                    <a:pt x="99" y="147"/>
                  </a:lnTo>
                  <a:lnTo>
                    <a:pt x="101" y="145"/>
                  </a:lnTo>
                  <a:lnTo>
                    <a:pt x="105" y="141"/>
                  </a:lnTo>
                  <a:lnTo>
                    <a:pt x="105" y="137"/>
                  </a:lnTo>
                  <a:lnTo>
                    <a:pt x="103" y="131"/>
                  </a:lnTo>
                  <a:lnTo>
                    <a:pt x="96" y="126"/>
                  </a:lnTo>
                  <a:lnTo>
                    <a:pt x="92" y="122"/>
                  </a:lnTo>
                  <a:lnTo>
                    <a:pt x="80" y="120"/>
                  </a:lnTo>
                  <a:lnTo>
                    <a:pt x="71" y="116"/>
                  </a:lnTo>
                  <a:lnTo>
                    <a:pt x="63" y="107"/>
                  </a:lnTo>
                  <a:lnTo>
                    <a:pt x="59" y="107"/>
                  </a:lnTo>
                  <a:lnTo>
                    <a:pt x="52" y="103"/>
                  </a:lnTo>
                  <a:lnTo>
                    <a:pt x="40" y="99"/>
                  </a:lnTo>
                  <a:lnTo>
                    <a:pt x="35" y="95"/>
                  </a:lnTo>
                  <a:lnTo>
                    <a:pt x="31" y="91"/>
                  </a:lnTo>
                  <a:lnTo>
                    <a:pt x="27" y="91"/>
                  </a:lnTo>
                  <a:lnTo>
                    <a:pt x="14" y="78"/>
                  </a:lnTo>
                  <a:lnTo>
                    <a:pt x="10" y="69"/>
                  </a:lnTo>
                  <a:lnTo>
                    <a:pt x="6" y="67"/>
                  </a:lnTo>
                  <a:lnTo>
                    <a:pt x="2" y="63"/>
                  </a:lnTo>
                  <a:lnTo>
                    <a:pt x="0" y="6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09" name="Freeform 197">
              <a:extLst>
                <a:ext uri="{FF2B5EF4-FFF2-40B4-BE49-F238E27FC236}">
                  <a16:creationId xmlns:a16="http://schemas.microsoft.com/office/drawing/2014/main" id="{0DCD0C89-7603-4226-9A3D-04E18577A859}"/>
                </a:ext>
              </a:extLst>
            </p:cNvPr>
            <p:cNvSpPr>
              <a:spLocks/>
            </p:cNvSpPr>
            <p:nvPr/>
          </p:nvSpPr>
          <p:spPr bwMode="auto">
            <a:xfrm>
              <a:off x="3412131" y="3928714"/>
              <a:ext cx="81418" cy="86307"/>
            </a:xfrm>
            <a:custGeom>
              <a:avLst/>
              <a:gdLst>
                <a:gd name="T0" fmla="*/ 13 w 101"/>
                <a:gd name="T1" fmla="*/ 2 h 114"/>
                <a:gd name="T2" fmla="*/ 25 w 101"/>
                <a:gd name="T3" fmla="*/ 0 h 114"/>
                <a:gd name="T4" fmla="*/ 34 w 101"/>
                <a:gd name="T5" fmla="*/ 8 h 114"/>
                <a:gd name="T6" fmla="*/ 40 w 101"/>
                <a:gd name="T7" fmla="*/ 15 h 114"/>
                <a:gd name="T8" fmla="*/ 48 w 101"/>
                <a:gd name="T9" fmla="*/ 23 h 114"/>
                <a:gd name="T10" fmla="*/ 55 w 101"/>
                <a:gd name="T11" fmla="*/ 19 h 114"/>
                <a:gd name="T12" fmla="*/ 63 w 101"/>
                <a:gd name="T13" fmla="*/ 29 h 114"/>
                <a:gd name="T14" fmla="*/ 74 w 101"/>
                <a:gd name="T15" fmla="*/ 36 h 114"/>
                <a:gd name="T16" fmla="*/ 78 w 101"/>
                <a:gd name="T17" fmla="*/ 40 h 114"/>
                <a:gd name="T18" fmla="*/ 91 w 101"/>
                <a:gd name="T19" fmla="*/ 48 h 114"/>
                <a:gd name="T20" fmla="*/ 99 w 101"/>
                <a:gd name="T21" fmla="*/ 59 h 114"/>
                <a:gd name="T22" fmla="*/ 95 w 101"/>
                <a:gd name="T23" fmla="*/ 69 h 114"/>
                <a:gd name="T24" fmla="*/ 97 w 101"/>
                <a:gd name="T25" fmla="*/ 78 h 114"/>
                <a:gd name="T26" fmla="*/ 99 w 101"/>
                <a:gd name="T27" fmla="*/ 82 h 114"/>
                <a:gd name="T28" fmla="*/ 99 w 101"/>
                <a:gd name="T29" fmla="*/ 84 h 114"/>
                <a:gd name="T30" fmla="*/ 97 w 101"/>
                <a:gd name="T31" fmla="*/ 93 h 114"/>
                <a:gd name="T32" fmla="*/ 91 w 101"/>
                <a:gd name="T33" fmla="*/ 99 h 114"/>
                <a:gd name="T34" fmla="*/ 91 w 101"/>
                <a:gd name="T35" fmla="*/ 103 h 114"/>
                <a:gd name="T36" fmla="*/ 78 w 101"/>
                <a:gd name="T37" fmla="*/ 112 h 114"/>
                <a:gd name="T38" fmla="*/ 76 w 101"/>
                <a:gd name="T39" fmla="*/ 109 h 114"/>
                <a:gd name="T40" fmla="*/ 72 w 101"/>
                <a:gd name="T41" fmla="*/ 114 h 114"/>
                <a:gd name="T42" fmla="*/ 67 w 101"/>
                <a:gd name="T43" fmla="*/ 112 h 114"/>
                <a:gd name="T44" fmla="*/ 61 w 101"/>
                <a:gd name="T45" fmla="*/ 112 h 114"/>
                <a:gd name="T46" fmla="*/ 53 w 101"/>
                <a:gd name="T47" fmla="*/ 112 h 114"/>
                <a:gd name="T48" fmla="*/ 44 w 101"/>
                <a:gd name="T49" fmla="*/ 114 h 114"/>
                <a:gd name="T50" fmla="*/ 44 w 101"/>
                <a:gd name="T51" fmla="*/ 109 h 114"/>
                <a:gd name="T52" fmla="*/ 40 w 101"/>
                <a:gd name="T53" fmla="*/ 109 h 114"/>
                <a:gd name="T54" fmla="*/ 34 w 101"/>
                <a:gd name="T55" fmla="*/ 105 h 114"/>
                <a:gd name="T56" fmla="*/ 19 w 101"/>
                <a:gd name="T57" fmla="*/ 105 h 114"/>
                <a:gd name="T58" fmla="*/ 10 w 101"/>
                <a:gd name="T59" fmla="*/ 99 h 114"/>
                <a:gd name="T60" fmla="*/ 2 w 101"/>
                <a:gd name="T61" fmla="*/ 91 h 114"/>
                <a:gd name="T62" fmla="*/ 0 w 101"/>
                <a:gd name="T63" fmla="*/ 76 h 114"/>
                <a:gd name="T64" fmla="*/ 0 w 101"/>
                <a:gd name="T65" fmla="*/ 74 h 114"/>
                <a:gd name="T66" fmla="*/ 4 w 101"/>
                <a:gd name="T67" fmla="*/ 67 h 114"/>
                <a:gd name="T68" fmla="*/ 2 w 101"/>
                <a:gd name="T69" fmla="*/ 53 h 114"/>
                <a:gd name="T70" fmla="*/ 2 w 101"/>
                <a:gd name="T71" fmla="*/ 44 h 114"/>
                <a:gd name="T72" fmla="*/ 4 w 101"/>
                <a:gd name="T73" fmla="*/ 36 h 114"/>
                <a:gd name="T74" fmla="*/ 6 w 101"/>
                <a:gd name="T75" fmla="*/ 23 h 114"/>
                <a:gd name="T76" fmla="*/ 6 w 101"/>
                <a:gd name="T77" fmla="*/ 17 h 114"/>
                <a:gd name="T78" fmla="*/ 8 w 101"/>
                <a:gd name="T79" fmla="*/ 6 h 114"/>
                <a:gd name="T80" fmla="*/ 10 w 101"/>
                <a:gd name="T81"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1" h="114">
                  <a:moveTo>
                    <a:pt x="10" y="2"/>
                  </a:moveTo>
                  <a:lnTo>
                    <a:pt x="13" y="2"/>
                  </a:lnTo>
                  <a:lnTo>
                    <a:pt x="15" y="2"/>
                  </a:lnTo>
                  <a:lnTo>
                    <a:pt x="25" y="0"/>
                  </a:lnTo>
                  <a:lnTo>
                    <a:pt x="29" y="2"/>
                  </a:lnTo>
                  <a:lnTo>
                    <a:pt x="34" y="8"/>
                  </a:lnTo>
                  <a:lnTo>
                    <a:pt x="38" y="10"/>
                  </a:lnTo>
                  <a:lnTo>
                    <a:pt x="40" y="15"/>
                  </a:lnTo>
                  <a:lnTo>
                    <a:pt x="46" y="23"/>
                  </a:lnTo>
                  <a:lnTo>
                    <a:pt x="48" y="23"/>
                  </a:lnTo>
                  <a:lnTo>
                    <a:pt x="53" y="19"/>
                  </a:lnTo>
                  <a:lnTo>
                    <a:pt x="55" y="19"/>
                  </a:lnTo>
                  <a:lnTo>
                    <a:pt x="59" y="27"/>
                  </a:lnTo>
                  <a:lnTo>
                    <a:pt x="63" y="29"/>
                  </a:lnTo>
                  <a:lnTo>
                    <a:pt x="69" y="29"/>
                  </a:lnTo>
                  <a:lnTo>
                    <a:pt x="74" y="36"/>
                  </a:lnTo>
                  <a:lnTo>
                    <a:pt x="74" y="40"/>
                  </a:lnTo>
                  <a:lnTo>
                    <a:pt x="78" y="40"/>
                  </a:lnTo>
                  <a:lnTo>
                    <a:pt x="84" y="42"/>
                  </a:lnTo>
                  <a:lnTo>
                    <a:pt x="91" y="48"/>
                  </a:lnTo>
                  <a:lnTo>
                    <a:pt x="95" y="57"/>
                  </a:lnTo>
                  <a:lnTo>
                    <a:pt x="99" y="59"/>
                  </a:lnTo>
                  <a:lnTo>
                    <a:pt x="99" y="65"/>
                  </a:lnTo>
                  <a:lnTo>
                    <a:pt x="95" y="69"/>
                  </a:lnTo>
                  <a:lnTo>
                    <a:pt x="97" y="76"/>
                  </a:lnTo>
                  <a:lnTo>
                    <a:pt x="97" y="78"/>
                  </a:lnTo>
                  <a:lnTo>
                    <a:pt x="97" y="78"/>
                  </a:lnTo>
                  <a:lnTo>
                    <a:pt x="99" y="82"/>
                  </a:lnTo>
                  <a:lnTo>
                    <a:pt x="101" y="82"/>
                  </a:lnTo>
                  <a:lnTo>
                    <a:pt x="99" y="84"/>
                  </a:lnTo>
                  <a:lnTo>
                    <a:pt x="97" y="88"/>
                  </a:lnTo>
                  <a:lnTo>
                    <a:pt x="97" y="93"/>
                  </a:lnTo>
                  <a:lnTo>
                    <a:pt x="93" y="97"/>
                  </a:lnTo>
                  <a:lnTo>
                    <a:pt x="91" y="99"/>
                  </a:lnTo>
                  <a:lnTo>
                    <a:pt x="91" y="101"/>
                  </a:lnTo>
                  <a:lnTo>
                    <a:pt x="91" y="103"/>
                  </a:lnTo>
                  <a:lnTo>
                    <a:pt x="84" y="107"/>
                  </a:lnTo>
                  <a:lnTo>
                    <a:pt x="78" y="112"/>
                  </a:lnTo>
                  <a:lnTo>
                    <a:pt x="76" y="109"/>
                  </a:lnTo>
                  <a:lnTo>
                    <a:pt x="76" y="109"/>
                  </a:lnTo>
                  <a:lnTo>
                    <a:pt x="74" y="112"/>
                  </a:lnTo>
                  <a:lnTo>
                    <a:pt x="72" y="114"/>
                  </a:lnTo>
                  <a:lnTo>
                    <a:pt x="69" y="114"/>
                  </a:lnTo>
                  <a:lnTo>
                    <a:pt x="67" y="112"/>
                  </a:lnTo>
                  <a:lnTo>
                    <a:pt x="65" y="114"/>
                  </a:lnTo>
                  <a:lnTo>
                    <a:pt x="61" y="112"/>
                  </a:lnTo>
                  <a:lnTo>
                    <a:pt x="59" y="109"/>
                  </a:lnTo>
                  <a:lnTo>
                    <a:pt x="53" y="112"/>
                  </a:lnTo>
                  <a:lnTo>
                    <a:pt x="48" y="114"/>
                  </a:lnTo>
                  <a:lnTo>
                    <a:pt x="44" y="114"/>
                  </a:lnTo>
                  <a:lnTo>
                    <a:pt x="44" y="112"/>
                  </a:lnTo>
                  <a:lnTo>
                    <a:pt x="44" y="109"/>
                  </a:lnTo>
                  <a:lnTo>
                    <a:pt x="44" y="109"/>
                  </a:lnTo>
                  <a:lnTo>
                    <a:pt x="40" y="109"/>
                  </a:lnTo>
                  <a:lnTo>
                    <a:pt x="38" y="107"/>
                  </a:lnTo>
                  <a:lnTo>
                    <a:pt x="34" y="105"/>
                  </a:lnTo>
                  <a:lnTo>
                    <a:pt x="27" y="105"/>
                  </a:lnTo>
                  <a:lnTo>
                    <a:pt x="19" y="105"/>
                  </a:lnTo>
                  <a:lnTo>
                    <a:pt x="17" y="105"/>
                  </a:lnTo>
                  <a:lnTo>
                    <a:pt x="10" y="99"/>
                  </a:lnTo>
                  <a:lnTo>
                    <a:pt x="8" y="99"/>
                  </a:lnTo>
                  <a:lnTo>
                    <a:pt x="2" y="91"/>
                  </a:lnTo>
                  <a:lnTo>
                    <a:pt x="0" y="84"/>
                  </a:lnTo>
                  <a:lnTo>
                    <a:pt x="0" y="76"/>
                  </a:lnTo>
                  <a:lnTo>
                    <a:pt x="0" y="74"/>
                  </a:lnTo>
                  <a:lnTo>
                    <a:pt x="0" y="74"/>
                  </a:lnTo>
                  <a:lnTo>
                    <a:pt x="4" y="69"/>
                  </a:lnTo>
                  <a:lnTo>
                    <a:pt x="4" y="67"/>
                  </a:lnTo>
                  <a:lnTo>
                    <a:pt x="2" y="61"/>
                  </a:lnTo>
                  <a:lnTo>
                    <a:pt x="2" y="53"/>
                  </a:lnTo>
                  <a:lnTo>
                    <a:pt x="4" y="50"/>
                  </a:lnTo>
                  <a:lnTo>
                    <a:pt x="2" y="44"/>
                  </a:lnTo>
                  <a:lnTo>
                    <a:pt x="4" y="40"/>
                  </a:lnTo>
                  <a:lnTo>
                    <a:pt x="4" y="36"/>
                  </a:lnTo>
                  <a:lnTo>
                    <a:pt x="4" y="34"/>
                  </a:lnTo>
                  <a:lnTo>
                    <a:pt x="6" y="23"/>
                  </a:lnTo>
                  <a:lnTo>
                    <a:pt x="4" y="21"/>
                  </a:lnTo>
                  <a:lnTo>
                    <a:pt x="6" y="17"/>
                  </a:lnTo>
                  <a:lnTo>
                    <a:pt x="4" y="10"/>
                  </a:lnTo>
                  <a:lnTo>
                    <a:pt x="8" y="6"/>
                  </a:lnTo>
                  <a:lnTo>
                    <a:pt x="10" y="2"/>
                  </a:lnTo>
                  <a:lnTo>
                    <a:pt x="10" y="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10" name="Freeform 198">
              <a:extLst>
                <a:ext uri="{FF2B5EF4-FFF2-40B4-BE49-F238E27FC236}">
                  <a16:creationId xmlns:a16="http://schemas.microsoft.com/office/drawing/2014/main" id="{DBE5F588-20F6-493A-916E-EBE1F4922C07}"/>
                </a:ext>
              </a:extLst>
            </p:cNvPr>
            <p:cNvSpPr>
              <a:spLocks noEditPoints="1"/>
            </p:cNvSpPr>
            <p:nvPr/>
          </p:nvSpPr>
          <p:spPr bwMode="auto">
            <a:xfrm>
              <a:off x="3194883" y="3794712"/>
              <a:ext cx="257957" cy="625346"/>
            </a:xfrm>
            <a:custGeom>
              <a:avLst/>
              <a:gdLst>
                <a:gd name="T0" fmla="*/ 82 w 320"/>
                <a:gd name="T1" fmla="*/ 4 h 826"/>
                <a:gd name="T2" fmla="*/ 105 w 320"/>
                <a:gd name="T3" fmla="*/ 12 h 826"/>
                <a:gd name="T4" fmla="*/ 145 w 320"/>
                <a:gd name="T5" fmla="*/ 12 h 826"/>
                <a:gd name="T6" fmla="*/ 198 w 320"/>
                <a:gd name="T7" fmla="*/ 50 h 826"/>
                <a:gd name="T8" fmla="*/ 236 w 320"/>
                <a:gd name="T9" fmla="*/ 88 h 826"/>
                <a:gd name="T10" fmla="*/ 240 w 320"/>
                <a:gd name="T11" fmla="*/ 114 h 826"/>
                <a:gd name="T12" fmla="*/ 278 w 320"/>
                <a:gd name="T13" fmla="*/ 118 h 826"/>
                <a:gd name="T14" fmla="*/ 301 w 320"/>
                <a:gd name="T15" fmla="*/ 80 h 826"/>
                <a:gd name="T16" fmla="*/ 320 w 320"/>
                <a:gd name="T17" fmla="*/ 107 h 826"/>
                <a:gd name="T18" fmla="*/ 295 w 320"/>
                <a:gd name="T19" fmla="*/ 124 h 826"/>
                <a:gd name="T20" fmla="*/ 269 w 320"/>
                <a:gd name="T21" fmla="*/ 147 h 826"/>
                <a:gd name="T22" fmla="*/ 250 w 320"/>
                <a:gd name="T23" fmla="*/ 177 h 826"/>
                <a:gd name="T24" fmla="*/ 244 w 320"/>
                <a:gd name="T25" fmla="*/ 213 h 826"/>
                <a:gd name="T26" fmla="*/ 240 w 320"/>
                <a:gd name="T27" fmla="*/ 251 h 826"/>
                <a:gd name="T28" fmla="*/ 242 w 320"/>
                <a:gd name="T29" fmla="*/ 276 h 826"/>
                <a:gd name="T30" fmla="*/ 267 w 320"/>
                <a:gd name="T31" fmla="*/ 314 h 826"/>
                <a:gd name="T32" fmla="*/ 284 w 320"/>
                <a:gd name="T33" fmla="*/ 335 h 826"/>
                <a:gd name="T34" fmla="*/ 274 w 320"/>
                <a:gd name="T35" fmla="*/ 364 h 826"/>
                <a:gd name="T36" fmla="*/ 215 w 320"/>
                <a:gd name="T37" fmla="*/ 388 h 826"/>
                <a:gd name="T38" fmla="*/ 183 w 320"/>
                <a:gd name="T39" fmla="*/ 381 h 826"/>
                <a:gd name="T40" fmla="*/ 189 w 320"/>
                <a:gd name="T41" fmla="*/ 407 h 826"/>
                <a:gd name="T42" fmla="*/ 189 w 320"/>
                <a:gd name="T43" fmla="*/ 423 h 826"/>
                <a:gd name="T44" fmla="*/ 166 w 320"/>
                <a:gd name="T45" fmla="*/ 447 h 826"/>
                <a:gd name="T46" fmla="*/ 132 w 320"/>
                <a:gd name="T47" fmla="*/ 438 h 826"/>
                <a:gd name="T48" fmla="*/ 153 w 320"/>
                <a:gd name="T49" fmla="*/ 472 h 826"/>
                <a:gd name="T50" fmla="*/ 156 w 320"/>
                <a:gd name="T51" fmla="*/ 468 h 826"/>
                <a:gd name="T52" fmla="*/ 170 w 320"/>
                <a:gd name="T53" fmla="*/ 483 h 826"/>
                <a:gd name="T54" fmla="*/ 147 w 320"/>
                <a:gd name="T55" fmla="*/ 480 h 826"/>
                <a:gd name="T56" fmla="*/ 145 w 320"/>
                <a:gd name="T57" fmla="*/ 499 h 826"/>
                <a:gd name="T58" fmla="*/ 141 w 320"/>
                <a:gd name="T59" fmla="*/ 523 h 826"/>
                <a:gd name="T60" fmla="*/ 143 w 320"/>
                <a:gd name="T61" fmla="*/ 544 h 826"/>
                <a:gd name="T62" fmla="*/ 116 w 320"/>
                <a:gd name="T63" fmla="*/ 556 h 826"/>
                <a:gd name="T64" fmla="*/ 113 w 320"/>
                <a:gd name="T65" fmla="*/ 586 h 826"/>
                <a:gd name="T66" fmla="*/ 147 w 320"/>
                <a:gd name="T67" fmla="*/ 603 h 826"/>
                <a:gd name="T68" fmla="*/ 153 w 320"/>
                <a:gd name="T69" fmla="*/ 622 h 826"/>
                <a:gd name="T70" fmla="*/ 139 w 320"/>
                <a:gd name="T71" fmla="*/ 641 h 826"/>
                <a:gd name="T72" fmla="*/ 124 w 320"/>
                <a:gd name="T73" fmla="*/ 664 h 826"/>
                <a:gd name="T74" fmla="*/ 113 w 320"/>
                <a:gd name="T75" fmla="*/ 681 h 826"/>
                <a:gd name="T76" fmla="*/ 105 w 320"/>
                <a:gd name="T77" fmla="*/ 706 h 826"/>
                <a:gd name="T78" fmla="*/ 116 w 320"/>
                <a:gd name="T79" fmla="*/ 731 h 826"/>
                <a:gd name="T80" fmla="*/ 118 w 320"/>
                <a:gd name="T81" fmla="*/ 742 h 826"/>
                <a:gd name="T82" fmla="*/ 54 w 320"/>
                <a:gd name="T83" fmla="*/ 725 h 826"/>
                <a:gd name="T84" fmla="*/ 23 w 320"/>
                <a:gd name="T85" fmla="*/ 693 h 826"/>
                <a:gd name="T86" fmla="*/ 33 w 320"/>
                <a:gd name="T87" fmla="*/ 617 h 826"/>
                <a:gd name="T88" fmla="*/ 31 w 320"/>
                <a:gd name="T89" fmla="*/ 567 h 826"/>
                <a:gd name="T90" fmla="*/ 19 w 320"/>
                <a:gd name="T91" fmla="*/ 542 h 826"/>
                <a:gd name="T92" fmla="*/ 16 w 320"/>
                <a:gd name="T93" fmla="*/ 514 h 826"/>
                <a:gd name="T94" fmla="*/ 12 w 320"/>
                <a:gd name="T95" fmla="*/ 468 h 826"/>
                <a:gd name="T96" fmla="*/ 10 w 320"/>
                <a:gd name="T97" fmla="*/ 394 h 826"/>
                <a:gd name="T98" fmla="*/ 16 w 320"/>
                <a:gd name="T99" fmla="*/ 324 h 826"/>
                <a:gd name="T100" fmla="*/ 21 w 320"/>
                <a:gd name="T101" fmla="*/ 274 h 826"/>
                <a:gd name="T102" fmla="*/ 0 w 320"/>
                <a:gd name="T103" fmla="*/ 213 h 826"/>
                <a:gd name="T104" fmla="*/ 8 w 320"/>
                <a:gd name="T105" fmla="*/ 158 h 826"/>
                <a:gd name="T106" fmla="*/ 29 w 320"/>
                <a:gd name="T107" fmla="*/ 107 h 826"/>
                <a:gd name="T108" fmla="*/ 27 w 320"/>
                <a:gd name="T109" fmla="*/ 74 h 826"/>
                <a:gd name="T110" fmla="*/ 212 w 320"/>
                <a:gd name="T111" fmla="*/ 818 h 826"/>
                <a:gd name="T112" fmla="*/ 212 w 320"/>
                <a:gd name="T113" fmla="*/ 818 h 826"/>
                <a:gd name="T114" fmla="*/ 130 w 320"/>
                <a:gd name="T115" fmla="*/ 773 h 826"/>
                <a:gd name="T116" fmla="*/ 143 w 320"/>
                <a:gd name="T117" fmla="*/ 788 h 826"/>
                <a:gd name="T118" fmla="*/ 187 w 320"/>
                <a:gd name="T119" fmla="*/ 813 h 826"/>
                <a:gd name="T120" fmla="*/ 189 w 320"/>
                <a:gd name="T121" fmla="*/ 822 h 826"/>
                <a:gd name="T122" fmla="*/ 143 w 320"/>
                <a:gd name="T123" fmla="*/ 824 h 826"/>
                <a:gd name="T124" fmla="*/ 147 w 320"/>
                <a:gd name="T125" fmla="*/ 813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0" h="826">
                  <a:moveTo>
                    <a:pt x="50" y="21"/>
                  </a:moveTo>
                  <a:lnTo>
                    <a:pt x="52" y="17"/>
                  </a:lnTo>
                  <a:lnTo>
                    <a:pt x="57" y="10"/>
                  </a:lnTo>
                  <a:lnTo>
                    <a:pt x="63" y="2"/>
                  </a:lnTo>
                  <a:lnTo>
                    <a:pt x="69" y="0"/>
                  </a:lnTo>
                  <a:lnTo>
                    <a:pt x="73" y="4"/>
                  </a:lnTo>
                  <a:lnTo>
                    <a:pt x="80" y="4"/>
                  </a:lnTo>
                  <a:lnTo>
                    <a:pt x="82" y="4"/>
                  </a:lnTo>
                  <a:lnTo>
                    <a:pt x="86" y="4"/>
                  </a:lnTo>
                  <a:lnTo>
                    <a:pt x="94" y="4"/>
                  </a:lnTo>
                  <a:lnTo>
                    <a:pt x="99" y="4"/>
                  </a:lnTo>
                  <a:lnTo>
                    <a:pt x="99" y="8"/>
                  </a:lnTo>
                  <a:lnTo>
                    <a:pt x="101" y="17"/>
                  </a:lnTo>
                  <a:lnTo>
                    <a:pt x="103" y="19"/>
                  </a:lnTo>
                  <a:lnTo>
                    <a:pt x="105" y="17"/>
                  </a:lnTo>
                  <a:lnTo>
                    <a:pt x="105" y="12"/>
                  </a:lnTo>
                  <a:lnTo>
                    <a:pt x="107" y="10"/>
                  </a:lnTo>
                  <a:lnTo>
                    <a:pt x="107" y="6"/>
                  </a:lnTo>
                  <a:lnTo>
                    <a:pt x="109" y="2"/>
                  </a:lnTo>
                  <a:lnTo>
                    <a:pt x="122" y="2"/>
                  </a:lnTo>
                  <a:lnTo>
                    <a:pt x="132" y="2"/>
                  </a:lnTo>
                  <a:lnTo>
                    <a:pt x="137" y="6"/>
                  </a:lnTo>
                  <a:lnTo>
                    <a:pt x="141" y="10"/>
                  </a:lnTo>
                  <a:lnTo>
                    <a:pt x="145" y="12"/>
                  </a:lnTo>
                  <a:lnTo>
                    <a:pt x="149" y="21"/>
                  </a:lnTo>
                  <a:lnTo>
                    <a:pt x="162" y="34"/>
                  </a:lnTo>
                  <a:lnTo>
                    <a:pt x="166" y="34"/>
                  </a:lnTo>
                  <a:lnTo>
                    <a:pt x="170" y="38"/>
                  </a:lnTo>
                  <a:lnTo>
                    <a:pt x="175" y="42"/>
                  </a:lnTo>
                  <a:lnTo>
                    <a:pt x="187" y="46"/>
                  </a:lnTo>
                  <a:lnTo>
                    <a:pt x="194" y="50"/>
                  </a:lnTo>
                  <a:lnTo>
                    <a:pt x="198" y="50"/>
                  </a:lnTo>
                  <a:lnTo>
                    <a:pt x="206" y="59"/>
                  </a:lnTo>
                  <a:lnTo>
                    <a:pt x="215" y="63"/>
                  </a:lnTo>
                  <a:lnTo>
                    <a:pt x="227" y="65"/>
                  </a:lnTo>
                  <a:lnTo>
                    <a:pt x="231" y="69"/>
                  </a:lnTo>
                  <a:lnTo>
                    <a:pt x="238" y="74"/>
                  </a:lnTo>
                  <a:lnTo>
                    <a:pt x="240" y="80"/>
                  </a:lnTo>
                  <a:lnTo>
                    <a:pt x="240" y="84"/>
                  </a:lnTo>
                  <a:lnTo>
                    <a:pt x="236" y="88"/>
                  </a:lnTo>
                  <a:lnTo>
                    <a:pt x="234" y="90"/>
                  </a:lnTo>
                  <a:lnTo>
                    <a:pt x="231" y="95"/>
                  </a:lnTo>
                  <a:lnTo>
                    <a:pt x="231" y="99"/>
                  </a:lnTo>
                  <a:lnTo>
                    <a:pt x="229" y="105"/>
                  </a:lnTo>
                  <a:lnTo>
                    <a:pt x="223" y="112"/>
                  </a:lnTo>
                  <a:lnTo>
                    <a:pt x="221" y="118"/>
                  </a:lnTo>
                  <a:lnTo>
                    <a:pt x="225" y="116"/>
                  </a:lnTo>
                  <a:lnTo>
                    <a:pt x="240" y="114"/>
                  </a:lnTo>
                  <a:lnTo>
                    <a:pt x="250" y="118"/>
                  </a:lnTo>
                  <a:lnTo>
                    <a:pt x="259" y="124"/>
                  </a:lnTo>
                  <a:lnTo>
                    <a:pt x="263" y="122"/>
                  </a:lnTo>
                  <a:lnTo>
                    <a:pt x="267" y="122"/>
                  </a:lnTo>
                  <a:lnTo>
                    <a:pt x="269" y="124"/>
                  </a:lnTo>
                  <a:lnTo>
                    <a:pt x="272" y="118"/>
                  </a:lnTo>
                  <a:lnTo>
                    <a:pt x="274" y="118"/>
                  </a:lnTo>
                  <a:lnTo>
                    <a:pt x="278" y="118"/>
                  </a:lnTo>
                  <a:lnTo>
                    <a:pt x="282" y="114"/>
                  </a:lnTo>
                  <a:lnTo>
                    <a:pt x="284" y="109"/>
                  </a:lnTo>
                  <a:lnTo>
                    <a:pt x="293" y="103"/>
                  </a:lnTo>
                  <a:lnTo>
                    <a:pt x="295" y="99"/>
                  </a:lnTo>
                  <a:lnTo>
                    <a:pt x="297" y="93"/>
                  </a:lnTo>
                  <a:lnTo>
                    <a:pt x="301" y="90"/>
                  </a:lnTo>
                  <a:lnTo>
                    <a:pt x="301" y="82"/>
                  </a:lnTo>
                  <a:lnTo>
                    <a:pt x="301" y="80"/>
                  </a:lnTo>
                  <a:lnTo>
                    <a:pt x="301" y="76"/>
                  </a:lnTo>
                  <a:lnTo>
                    <a:pt x="305" y="72"/>
                  </a:lnTo>
                  <a:lnTo>
                    <a:pt x="314" y="74"/>
                  </a:lnTo>
                  <a:lnTo>
                    <a:pt x="316" y="78"/>
                  </a:lnTo>
                  <a:lnTo>
                    <a:pt x="318" y="86"/>
                  </a:lnTo>
                  <a:lnTo>
                    <a:pt x="318" y="93"/>
                  </a:lnTo>
                  <a:lnTo>
                    <a:pt x="320" y="101"/>
                  </a:lnTo>
                  <a:lnTo>
                    <a:pt x="320" y="107"/>
                  </a:lnTo>
                  <a:lnTo>
                    <a:pt x="318" y="112"/>
                  </a:lnTo>
                  <a:lnTo>
                    <a:pt x="314" y="112"/>
                  </a:lnTo>
                  <a:lnTo>
                    <a:pt x="309" y="114"/>
                  </a:lnTo>
                  <a:lnTo>
                    <a:pt x="309" y="114"/>
                  </a:lnTo>
                  <a:lnTo>
                    <a:pt x="305" y="118"/>
                  </a:lnTo>
                  <a:lnTo>
                    <a:pt x="305" y="116"/>
                  </a:lnTo>
                  <a:lnTo>
                    <a:pt x="297" y="122"/>
                  </a:lnTo>
                  <a:lnTo>
                    <a:pt x="295" y="124"/>
                  </a:lnTo>
                  <a:lnTo>
                    <a:pt x="293" y="126"/>
                  </a:lnTo>
                  <a:lnTo>
                    <a:pt x="284" y="131"/>
                  </a:lnTo>
                  <a:lnTo>
                    <a:pt x="282" y="133"/>
                  </a:lnTo>
                  <a:lnTo>
                    <a:pt x="282" y="137"/>
                  </a:lnTo>
                  <a:lnTo>
                    <a:pt x="280" y="139"/>
                  </a:lnTo>
                  <a:lnTo>
                    <a:pt x="276" y="137"/>
                  </a:lnTo>
                  <a:lnTo>
                    <a:pt x="269" y="145"/>
                  </a:lnTo>
                  <a:lnTo>
                    <a:pt x="269" y="147"/>
                  </a:lnTo>
                  <a:lnTo>
                    <a:pt x="269" y="154"/>
                  </a:lnTo>
                  <a:lnTo>
                    <a:pt x="267" y="154"/>
                  </a:lnTo>
                  <a:lnTo>
                    <a:pt x="265" y="156"/>
                  </a:lnTo>
                  <a:lnTo>
                    <a:pt x="261" y="164"/>
                  </a:lnTo>
                  <a:lnTo>
                    <a:pt x="259" y="166"/>
                  </a:lnTo>
                  <a:lnTo>
                    <a:pt x="255" y="173"/>
                  </a:lnTo>
                  <a:lnTo>
                    <a:pt x="255" y="175"/>
                  </a:lnTo>
                  <a:lnTo>
                    <a:pt x="250" y="177"/>
                  </a:lnTo>
                  <a:lnTo>
                    <a:pt x="250" y="179"/>
                  </a:lnTo>
                  <a:lnTo>
                    <a:pt x="248" y="183"/>
                  </a:lnTo>
                  <a:lnTo>
                    <a:pt x="244" y="187"/>
                  </a:lnTo>
                  <a:lnTo>
                    <a:pt x="246" y="194"/>
                  </a:lnTo>
                  <a:lnTo>
                    <a:pt x="244" y="198"/>
                  </a:lnTo>
                  <a:lnTo>
                    <a:pt x="246" y="200"/>
                  </a:lnTo>
                  <a:lnTo>
                    <a:pt x="244" y="211"/>
                  </a:lnTo>
                  <a:lnTo>
                    <a:pt x="244" y="213"/>
                  </a:lnTo>
                  <a:lnTo>
                    <a:pt x="244" y="217"/>
                  </a:lnTo>
                  <a:lnTo>
                    <a:pt x="242" y="221"/>
                  </a:lnTo>
                  <a:lnTo>
                    <a:pt x="244" y="227"/>
                  </a:lnTo>
                  <a:lnTo>
                    <a:pt x="242" y="230"/>
                  </a:lnTo>
                  <a:lnTo>
                    <a:pt x="242" y="238"/>
                  </a:lnTo>
                  <a:lnTo>
                    <a:pt x="244" y="244"/>
                  </a:lnTo>
                  <a:lnTo>
                    <a:pt x="244" y="246"/>
                  </a:lnTo>
                  <a:lnTo>
                    <a:pt x="240" y="251"/>
                  </a:lnTo>
                  <a:lnTo>
                    <a:pt x="240" y="251"/>
                  </a:lnTo>
                  <a:lnTo>
                    <a:pt x="240" y="253"/>
                  </a:lnTo>
                  <a:lnTo>
                    <a:pt x="240" y="253"/>
                  </a:lnTo>
                  <a:lnTo>
                    <a:pt x="238" y="259"/>
                  </a:lnTo>
                  <a:lnTo>
                    <a:pt x="240" y="268"/>
                  </a:lnTo>
                  <a:lnTo>
                    <a:pt x="240" y="270"/>
                  </a:lnTo>
                  <a:lnTo>
                    <a:pt x="242" y="272"/>
                  </a:lnTo>
                  <a:lnTo>
                    <a:pt x="242" y="276"/>
                  </a:lnTo>
                  <a:lnTo>
                    <a:pt x="240" y="276"/>
                  </a:lnTo>
                  <a:lnTo>
                    <a:pt x="242" y="280"/>
                  </a:lnTo>
                  <a:lnTo>
                    <a:pt x="250" y="286"/>
                  </a:lnTo>
                  <a:lnTo>
                    <a:pt x="259" y="291"/>
                  </a:lnTo>
                  <a:lnTo>
                    <a:pt x="269" y="297"/>
                  </a:lnTo>
                  <a:lnTo>
                    <a:pt x="272" y="301"/>
                  </a:lnTo>
                  <a:lnTo>
                    <a:pt x="272" y="305"/>
                  </a:lnTo>
                  <a:lnTo>
                    <a:pt x="267" y="314"/>
                  </a:lnTo>
                  <a:lnTo>
                    <a:pt x="267" y="318"/>
                  </a:lnTo>
                  <a:lnTo>
                    <a:pt x="269" y="322"/>
                  </a:lnTo>
                  <a:lnTo>
                    <a:pt x="274" y="327"/>
                  </a:lnTo>
                  <a:lnTo>
                    <a:pt x="280" y="327"/>
                  </a:lnTo>
                  <a:lnTo>
                    <a:pt x="282" y="324"/>
                  </a:lnTo>
                  <a:lnTo>
                    <a:pt x="282" y="324"/>
                  </a:lnTo>
                  <a:lnTo>
                    <a:pt x="284" y="327"/>
                  </a:lnTo>
                  <a:lnTo>
                    <a:pt x="284" y="335"/>
                  </a:lnTo>
                  <a:lnTo>
                    <a:pt x="282" y="339"/>
                  </a:lnTo>
                  <a:lnTo>
                    <a:pt x="278" y="346"/>
                  </a:lnTo>
                  <a:lnTo>
                    <a:pt x="278" y="352"/>
                  </a:lnTo>
                  <a:lnTo>
                    <a:pt x="276" y="354"/>
                  </a:lnTo>
                  <a:lnTo>
                    <a:pt x="276" y="352"/>
                  </a:lnTo>
                  <a:lnTo>
                    <a:pt x="274" y="354"/>
                  </a:lnTo>
                  <a:lnTo>
                    <a:pt x="272" y="360"/>
                  </a:lnTo>
                  <a:lnTo>
                    <a:pt x="274" y="364"/>
                  </a:lnTo>
                  <a:lnTo>
                    <a:pt x="272" y="369"/>
                  </a:lnTo>
                  <a:lnTo>
                    <a:pt x="261" y="375"/>
                  </a:lnTo>
                  <a:lnTo>
                    <a:pt x="253" y="377"/>
                  </a:lnTo>
                  <a:lnTo>
                    <a:pt x="250" y="375"/>
                  </a:lnTo>
                  <a:lnTo>
                    <a:pt x="250" y="379"/>
                  </a:lnTo>
                  <a:lnTo>
                    <a:pt x="238" y="383"/>
                  </a:lnTo>
                  <a:lnTo>
                    <a:pt x="223" y="388"/>
                  </a:lnTo>
                  <a:lnTo>
                    <a:pt x="215" y="388"/>
                  </a:lnTo>
                  <a:lnTo>
                    <a:pt x="208" y="386"/>
                  </a:lnTo>
                  <a:lnTo>
                    <a:pt x="202" y="388"/>
                  </a:lnTo>
                  <a:lnTo>
                    <a:pt x="198" y="388"/>
                  </a:lnTo>
                  <a:lnTo>
                    <a:pt x="194" y="386"/>
                  </a:lnTo>
                  <a:lnTo>
                    <a:pt x="189" y="383"/>
                  </a:lnTo>
                  <a:lnTo>
                    <a:pt x="185" y="383"/>
                  </a:lnTo>
                  <a:lnTo>
                    <a:pt x="185" y="381"/>
                  </a:lnTo>
                  <a:lnTo>
                    <a:pt x="183" y="381"/>
                  </a:lnTo>
                  <a:lnTo>
                    <a:pt x="183" y="386"/>
                  </a:lnTo>
                  <a:lnTo>
                    <a:pt x="183" y="388"/>
                  </a:lnTo>
                  <a:lnTo>
                    <a:pt x="183" y="394"/>
                  </a:lnTo>
                  <a:lnTo>
                    <a:pt x="185" y="396"/>
                  </a:lnTo>
                  <a:lnTo>
                    <a:pt x="185" y="400"/>
                  </a:lnTo>
                  <a:lnTo>
                    <a:pt x="189" y="400"/>
                  </a:lnTo>
                  <a:lnTo>
                    <a:pt x="189" y="402"/>
                  </a:lnTo>
                  <a:lnTo>
                    <a:pt x="189" y="407"/>
                  </a:lnTo>
                  <a:lnTo>
                    <a:pt x="187" y="407"/>
                  </a:lnTo>
                  <a:lnTo>
                    <a:pt x="187" y="407"/>
                  </a:lnTo>
                  <a:lnTo>
                    <a:pt x="183" y="411"/>
                  </a:lnTo>
                  <a:lnTo>
                    <a:pt x="185" y="413"/>
                  </a:lnTo>
                  <a:lnTo>
                    <a:pt x="183" y="415"/>
                  </a:lnTo>
                  <a:lnTo>
                    <a:pt x="183" y="419"/>
                  </a:lnTo>
                  <a:lnTo>
                    <a:pt x="185" y="423"/>
                  </a:lnTo>
                  <a:lnTo>
                    <a:pt x="189" y="423"/>
                  </a:lnTo>
                  <a:lnTo>
                    <a:pt x="187" y="428"/>
                  </a:lnTo>
                  <a:lnTo>
                    <a:pt x="187" y="430"/>
                  </a:lnTo>
                  <a:lnTo>
                    <a:pt x="187" y="432"/>
                  </a:lnTo>
                  <a:lnTo>
                    <a:pt x="187" y="436"/>
                  </a:lnTo>
                  <a:lnTo>
                    <a:pt x="183" y="440"/>
                  </a:lnTo>
                  <a:lnTo>
                    <a:pt x="183" y="440"/>
                  </a:lnTo>
                  <a:lnTo>
                    <a:pt x="177" y="445"/>
                  </a:lnTo>
                  <a:lnTo>
                    <a:pt x="166" y="447"/>
                  </a:lnTo>
                  <a:lnTo>
                    <a:pt x="160" y="445"/>
                  </a:lnTo>
                  <a:lnTo>
                    <a:pt x="151" y="438"/>
                  </a:lnTo>
                  <a:lnTo>
                    <a:pt x="145" y="436"/>
                  </a:lnTo>
                  <a:lnTo>
                    <a:pt x="141" y="436"/>
                  </a:lnTo>
                  <a:lnTo>
                    <a:pt x="139" y="436"/>
                  </a:lnTo>
                  <a:lnTo>
                    <a:pt x="141" y="434"/>
                  </a:lnTo>
                  <a:lnTo>
                    <a:pt x="137" y="434"/>
                  </a:lnTo>
                  <a:lnTo>
                    <a:pt x="132" y="438"/>
                  </a:lnTo>
                  <a:lnTo>
                    <a:pt x="132" y="445"/>
                  </a:lnTo>
                  <a:lnTo>
                    <a:pt x="137" y="449"/>
                  </a:lnTo>
                  <a:lnTo>
                    <a:pt x="139" y="455"/>
                  </a:lnTo>
                  <a:lnTo>
                    <a:pt x="139" y="466"/>
                  </a:lnTo>
                  <a:lnTo>
                    <a:pt x="141" y="468"/>
                  </a:lnTo>
                  <a:lnTo>
                    <a:pt x="145" y="472"/>
                  </a:lnTo>
                  <a:lnTo>
                    <a:pt x="151" y="470"/>
                  </a:lnTo>
                  <a:lnTo>
                    <a:pt x="153" y="472"/>
                  </a:lnTo>
                  <a:lnTo>
                    <a:pt x="151" y="474"/>
                  </a:lnTo>
                  <a:lnTo>
                    <a:pt x="149" y="474"/>
                  </a:lnTo>
                  <a:lnTo>
                    <a:pt x="151" y="476"/>
                  </a:lnTo>
                  <a:lnTo>
                    <a:pt x="158" y="474"/>
                  </a:lnTo>
                  <a:lnTo>
                    <a:pt x="158" y="472"/>
                  </a:lnTo>
                  <a:lnTo>
                    <a:pt x="156" y="472"/>
                  </a:lnTo>
                  <a:lnTo>
                    <a:pt x="153" y="470"/>
                  </a:lnTo>
                  <a:lnTo>
                    <a:pt x="156" y="468"/>
                  </a:lnTo>
                  <a:lnTo>
                    <a:pt x="160" y="468"/>
                  </a:lnTo>
                  <a:lnTo>
                    <a:pt x="162" y="466"/>
                  </a:lnTo>
                  <a:lnTo>
                    <a:pt x="166" y="466"/>
                  </a:lnTo>
                  <a:lnTo>
                    <a:pt x="168" y="472"/>
                  </a:lnTo>
                  <a:lnTo>
                    <a:pt x="168" y="474"/>
                  </a:lnTo>
                  <a:lnTo>
                    <a:pt x="166" y="476"/>
                  </a:lnTo>
                  <a:lnTo>
                    <a:pt x="168" y="478"/>
                  </a:lnTo>
                  <a:lnTo>
                    <a:pt x="170" y="483"/>
                  </a:lnTo>
                  <a:lnTo>
                    <a:pt x="170" y="487"/>
                  </a:lnTo>
                  <a:lnTo>
                    <a:pt x="162" y="491"/>
                  </a:lnTo>
                  <a:lnTo>
                    <a:pt x="160" y="489"/>
                  </a:lnTo>
                  <a:lnTo>
                    <a:pt x="158" y="487"/>
                  </a:lnTo>
                  <a:lnTo>
                    <a:pt x="158" y="485"/>
                  </a:lnTo>
                  <a:lnTo>
                    <a:pt x="158" y="483"/>
                  </a:lnTo>
                  <a:lnTo>
                    <a:pt x="153" y="480"/>
                  </a:lnTo>
                  <a:lnTo>
                    <a:pt x="147" y="480"/>
                  </a:lnTo>
                  <a:lnTo>
                    <a:pt x="145" y="485"/>
                  </a:lnTo>
                  <a:lnTo>
                    <a:pt x="143" y="487"/>
                  </a:lnTo>
                  <a:lnTo>
                    <a:pt x="145" y="489"/>
                  </a:lnTo>
                  <a:lnTo>
                    <a:pt x="149" y="489"/>
                  </a:lnTo>
                  <a:lnTo>
                    <a:pt x="156" y="491"/>
                  </a:lnTo>
                  <a:lnTo>
                    <a:pt x="156" y="493"/>
                  </a:lnTo>
                  <a:lnTo>
                    <a:pt x="151" y="497"/>
                  </a:lnTo>
                  <a:lnTo>
                    <a:pt x="145" y="499"/>
                  </a:lnTo>
                  <a:lnTo>
                    <a:pt x="143" y="501"/>
                  </a:lnTo>
                  <a:lnTo>
                    <a:pt x="143" y="504"/>
                  </a:lnTo>
                  <a:lnTo>
                    <a:pt x="143" y="508"/>
                  </a:lnTo>
                  <a:lnTo>
                    <a:pt x="139" y="510"/>
                  </a:lnTo>
                  <a:lnTo>
                    <a:pt x="141" y="516"/>
                  </a:lnTo>
                  <a:lnTo>
                    <a:pt x="143" y="518"/>
                  </a:lnTo>
                  <a:lnTo>
                    <a:pt x="143" y="520"/>
                  </a:lnTo>
                  <a:lnTo>
                    <a:pt x="141" y="523"/>
                  </a:lnTo>
                  <a:lnTo>
                    <a:pt x="145" y="529"/>
                  </a:lnTo>
                  <a:lnTo>
                    <a:pt x="145" y="531"/>
                  </a:lnTo>
                  <a:lnTo>
                    <a:pt x="143" y="533"/>
                  </a:lnTo>
                  <a:lnTo>
                    <a:pt x="145" y="533"/>
                  </a:lnTo>
                  <a:lnTo>
                    <a:pt x="139" y="537"/>
                  </a:lnTo>
                  <a:lnTo>
                    <a:pt x="139" y="542"/>
                  </a:lnTo>
                  <a:lnTo>
                    <a:pt x="139" y="542"/>
                  </a:lnTo>
                  <a:lnTo>
                    <a:pt x="143" y="544"/>
                  </a:lnTo>
                  <a:lnTo>
                    <a:pt x="143" y="546"/>
                  </a:lnTo>
                  <a:lnTo>
                    <a:pt x="143" y="548"/>
                  </a:lnTo>
                  <a:lnTo>
                    <a:pt x="137" y="548"/>
                  </a:lnTo>
                  <a:lnTo>
                    <a:pt x="135" y="548"/>
                  </a:lnTo>
                  <a:lnTo>
                    <a:pt x="128" y="548"/>
                  </a:lnTo>
                  <a:lnTo>
                    <a:pt x="124" y="552"/>
                  </a:lnTo>
                  <a:lnTo>
                    <a:pt x="120" y="554"/>
                  </a:lnTo>
                  <a:lnTo>
                    <a:pt x="116" y="556"/>
                  </a:lnTo>
                  <a:lnTo>
                    <a:pt x="113" y="558"/>
                  </a:lnTo>
                  <a:lnTo>
                    <a:pt x="113" y="563"/>
                  </a:lnTo>
                  <a:lnTo>
                    <a:pt x="111" y="567"/>
                  </a:lnTo>
                  <a:lnTo>
                    <a:pt x="107" y="569"/>
                  </a:lnTo>
                  <a:lnTo>
                    <a:pt x="107" y="571"/>
                  </a:lnTo>
                  <a:lnTo>
                    <a:pt x="109" y="575"/>
                  </a:lnTo>
                  <a:lnTo>
                    <a:pt x="109" y="579"/>
                  </a:lnTo>
                  <a:lnTo>
                    <a:pt x="113" y="586"/>
                  </a:lnTo>
                  <a:lnTo>
                    <a:pt x="118" y="590"/>
                  </a:lnTo>
                  <a:lnTo>
                    <a:pt x="120" y="590"/>
                  </a:lnTo>
                  <a:lnTo>
                    <a:pt x="124" y="594"/>
                  </a:lnTo>
                  <a:lnTo>
                    <a:pt x="132" y="603"/>
                  </a:lnTo>
                  <a:lnTo>
                    <a:pt x="139" y="603"/>
                  </a:lnTo>
                  <a:lnTo>
                    <a:pt x="143" y="603"/>
                  </a:lnTo>
                  <a:lnTo>
                    <a:pt x="145" y="601"/>
                  </a:lnTo>
                  <a:lnTo>
                    <a:pt x="147" y="603"/>
                  </a:lnTo>
                  <a:lnTo>
                    <a:pt x="149" y="605"/>
                  </a:lnTo>
                  <a:lnTo>
                    <a:pt x="147" y="607"/>
                  </a:lnTo>
                  <a:lnTo>
                    <a:pt x="147" y="609"/>
                  </a:lnTo>
                  <a:lnTo>
                    <a:pt x="149" y="613"/>
                  </a:lnTo>
                  <a:lnTo>
                    <a:pt x="149" y="615"/>
                  </a:lnTo>
                  <a:lnTo>
                    <a:pt x="147" y="620"/>
                  </a:lnTo>
                  <a:lnTo>
                    <a:pt x="149" y="620"/>
                  </a:lnTo>
                  <a:lnTo>
                    <a:pt x="153" y="622"/>
                  </a:lnTo>
                  <a:lnTo>
                    <a:pt x="149" y="624"/>
                  </a:lnTo>
                  <a:lnTo>
                    <a:pt x="149" y="626"/>
                  </a:lnTo>
                  <a:lnTo>
                    <a:pt x="151" y="628"/>
                  </a:lnTo>
                  <a:lnTo>
                    <a:pt x="147" y="632"/>
                  </a:lnTo>
                  <a:lnTo>
                    <a:pt x="145" y="634"/>
                  </a:lnTo>
                  <a:lnTo>
                    <a:pt x="143" y="636"/>
                  </a:lnTo>
                  <a:lnTo>
                    <a:pt x="141" y="636"/>
                  </a:lnTo>
                  <a:lnTo>
                    <a:pt x="139" y="641"/>
                  </a:lnTo>
                  <a:lnTo>
                    <a:pt x="137" y="645"/>
                  </a:lnTo>
                  <a:lnTo>
                    <a:pt x="132" y="647"/>
                  </a:lnTo>
                  <a:lnTo>
                    <a:pt x="128" y="651"/>
                  </a:lnTo>
                  <a:lnTo>
                    <a:pt x="128" y="655"/>
                  </a:lnTo>
                  <a:lnTo>
                    <a:pt x="126" y="660"/>
                  </a:lnTo>
                  <a:lnTo>
                    <a:pt x="122" y="662"/>
                  </a:lnTo>
                  <a:lnTo>
                    <a:pt x="122" y="666"/>
                  </a:lnTo>
                  <a:lnTo>
                    <a:pt x="124" y="664"/>
                  </a:lnTo>
                  <a:lnTo>
                    <a:pt x="126" y="664"/>
                  </a:lnTo>
                  <a:lnTo>
                    <a:pt x="128" y="670"/>
                  </a:lnTo>
                  <a:lnTo>
                    <a:pt x="126" y="674"/>
                  </a:lnTo>
                  <a:lnTo>
                    <a:pt x="124" y="679"/>
                  </a:lnTo>
                  <a:lnTo>
                    <a:pt x="122" y="681"/>
                  </a:lnTo>
                  <a:lnTo>
                    <a:pt x="118" y="685"/>
                  </a:lnTo>
                  <a:lnTo>
                    <a:pt x="116" y="683"/>
                  </a:lnTo>
                  <a:lnTo>
                    <a:pt x="113" y="681"/>
                  </a:lnTo>
                  <a:lnTo>
                    <a:pt x="111" y="679"/>
                  </a:lnTo>
                  <a:lnTo>
                    <a:pt x="113" y="681"/>
                  </a:lnTo>
                  <a:lnTo>
                    <a:pt x="113" y="685"/>
                  </a:lnTo>
                  <a:lnTo>
                    <a:pt x="113" y="687"/>
                  </a:lnTo>
                  <a:lnTo>
                    <a:pt x="111" y="689"/>
                  </a:lnTo>
                  <a:lnTo>
                    <a:pt x="107" y="693"/>
                  </a:lnTo>
                  <a:lnTo>
                    <a:pt x="105" y="700"/>
                  </a:lnTo>
                  <a:lnTo>
                    <a:pt x="105" y="706"/>
                  </a:lnTo>
                  <a:lnTo>
                    <a:pt x="109" y="712"/>
                  </a:lnTo>
                  <a:lnTo>
                    <a:pt x="113" y="721"/>
                  </a:lnTo>
                  <a:lnTo>
                    <a:pt x="113" y="725"/>
                  </a:lnTo>
                  <a:lnTo>
                    <a:pt x="113" y="725"/>
                  </a:lnTo>
                  <a:lnTo>
                    <a:pt x="113" y="727"/>
                  </a:lnTo>
                  <a:lnTo>
                    <a:pt x="109" y="729"/>
                  </a:lnTo>
                  <a:lnTo>
                    <a:pt x="113" y="731"/>
                  </a:lnTo>
                  <a:lnTo>
                    <a:pt x="116" y="731"/>
                  </a:lnTo>
                  <a:lnTo>
                    <a:pt x="118" y="733"/>
                  </a:lnTo>
                  <a:lnTo>
                    <a:pt x="120" y="738"/>
                  </a:lnTo>
                  <a:lnTo>
                    <a:pt x="126" y="742"/>
                  </a:lnTo>
                  <a:lnTo>
                    <a:pt x="130" y="746"/>
                  </a:lnTo>
                  <a:lnTo>
                    <a:pt x="130" y="748"/>
                  </a:lnTo>
                  <a:lnTo>
                    <a:pt x="128" y="748"/>
                  </a:lnTo>
                  <a:lnTo>
                    <a:pt x="124" y="746"/>
                  </a:lnTo>
                  <a:lnTo>
                    <a:pt x="118" y="742"/>
                  </a:lnTo>
                  <a:lnTo>
                    <a:pt x="113" y="742"/>
                  </a:lnTo>
                  <a:lnTo>
                    <a:pt x="113" y="740"/>
                  </a:lnTo>
                  <a:lnTo>
                    <a:pt x="86" y="740"/>
                  </a:lnTo>
                  <a:lnTo>
                    <a:pt x="73" y="742"/>
                  </a:lnTo>
                  <a:lnTo>
                    <a:pt x="69" y="740"/>
                  </a:lnTo>
                  <a:lnTo>
                    <a:pt x="59" y="740"/>
                  </a:lnTo>
                  <a:lnTo>
                    <a:pt x="57" y="731"/>
                  </a:lnTo>
                  <a:lnTo>
                    <a:pt x="54" y="725"/>
                  </a:lnTo>
                  <a:lnTo>
                    <a:pt x="50" y="721"/>
                  </a:lnTo>
                  <a:lnTo>
                    <a:pt x="48" y="708"/>
                  </a:lnTo>
                  <a:lnTo>
                    <a:pt x="48" y="704"/>
                  </a:lnTo>
                  <a:lnTo>
                    <a:pt x="44" y="704"/>
                  </a:lnTo>
                  <a:lnTo>
                    <a:pt x="38" y="706"/>
                  </a:lnTo>
                  <a:lnTo>
                    <a:pt x="35" y="710"/>
                  </a:lnTo>
                  <a:lnTo>
                    <a:pt x="31" y="710"/>
                  </a:lnTo>
                  <a:lnTo>
                    <a:pt x="23" y="693"/>
                  </a:lnTo>
                  <a:lnTo>
                    <a:pt x="21" y="687"/>
                  </a:lnTo>
                  <a:lnTo>
                    <a:pt x="23" y="668"/>
                  </a:lnTo>
                  <a:lnTo>
                    <a:pt x="27" y="662"/>
                  </a:lnTo>
                  <a:lnTo>
                    <a:pt x="35" y="655"/>
                  </a:lnTo>
                  <a:lnTo>
                    <a:pt x="35" y="645"/>
                  </a:lnTo>
                  <a:lnTo>
                    <a:pt x="35" y="634"/>
                  </a:lnTo>
                  <a:lnTo>
                    <a:pt x="31" y="628"/>
                  </a:lnTo>
                  <a:lnTo>
                    <a:pt x="33" y="617"/>
                  </a:lnTo>
                  <a:lnTo>
                    <a:pt x="38" y="613"/>
                  </a:lnTo>
                  <a:lnTo>
                    <a:pt x="33" y="605"/>
                  </a:lnTo>
                  <a:lnTo>
                    <a:pt x="33" y="598"/>
                  </a:lnTo>
                  <a:lnTo>
                    <a:pt x="38" y="596"/>
                  </a:lnTo>
                  <a:lnTo>
                    <a:pt x="35" y="588"/>
                  </a:lnTo>
                  <a:lnTo>
                    <a:pt x="33" y="575"/>
                  </a:lnTo>
                  <a:lnTo>
                    <a:pt x="31" y="571"/>
                  </a:lnTo>
                  <a:lnTo>
                    <a:pt x="31" y="567"/>
                  </a:lnTo>
                  <a:lnTo>
                    <a:pt x="38" y="563"/>
                  </a:lnTo>
                  <a:lnTo>
                    <a:pt x="38" y="558"/>
                  </a:lnTo>
                  <a:lnTo>
                    <a:pt x="33" y="550"/>
                  </a:lnTo>
                  <a:lnTo>
                    <a:pt x="25" y="546"/>
                  </a:lnTo>
                  <a:lnTo>
                    <a:pt x="21" y="546"/>
                  </a:lnTo>
                  <a:lnTo>
                    <a:pt x="21" y="548"/>
                  </a:lnTo>
                  <a:lnTo>
                    <a:pt x="19" y="546"/>
                  </a:lnTo>
                  <a:lnTo>
                    <a:pt x="19" y="542"/>
                  </a:lnTo>
                  <a:lnTo>
                    <a:pt x="29" y="542"/>
                  </a:lnTo>
                  <a:lnTo>
                    <a:pt x="33" y="537"/>
                  </a:lnTo>
                  <a:lnTo>
                    <a:pt x="33" y="531"/>
                  </a:lnTo>
                  <a:lnTo>
                    <a:pt x="29" y="531"/>
                  </a:lnTo>
                  <a:lnTo>
                    <a:pt x="27" y="533"/>
                  </a:lnTo>
                  <a:lnTo>
                    <a:pt x="23" y="531"/>
                  </a:lnTo>
                  <a:lnTo>
                    <a:pt x="21" y="523"/>
                  </a:lnTo>
                  <a:lnTo>
                    <a:pt x="16" y="514"/>
                  </a:lnTo>
                  <a:lnTo>
                    <a:pt x="16" y="510"/>
                  </a:lnTo>
                  <a:lnTo>
                    <a:pt x="19" y="501"/>
                  </a:lnTo>
                  <a:lnTo>
                    <a:pt x="12" y="499"/>
                  </a:lnTo>
                  <a:lnTo>
                    <a:pt x="10" y="493"/>
                  </a:lnTo>
                  <a:lnTo>
                    <a:pt x="8" y="478"/>
                  </a:lnTo>
                  <a:lnTo>
                    <a:pt x="12" y="476"/>
                  </a:lnTo>
                  <a:lnTo>
                    <a:pt x="14" y="470"/>
                  </a:lnTo>
                  <a:lnTo>
                    <a:pt x="12" y="468"/>
                  </a:lnTo>
                  <a:lnTo>
                    <a:pt x="8" y="466"/>
                  </a:lnTo>
                  <a:lnTo>
                    <a:pt x="6" y="455"/>
                  </a:lnTo>
                  <a:lnTo>
                    <a:pt x="6" y="442"/>
                  </a:lnTo>
                  <a:lnTo>
                    <a:pt x="8" y="428"/>
                  </a:lnTo>
                  <a:lnTo>
                    <a:pt x="4" y="421"/>
                  </a:lnTo>
                  <a:lnTo>
                    <a:pt x="2" y="415"/>
                  </a:lnTo>
                  <a:lnTo>
                    <a:pt x="10" y="405"/>
                  </a:lnTo>
                  <a:lnTo>
                    <a:pt x="10" y="394"/>
                  </a:lnTo>
                  <a:lnTo>
                    <a:pt x="16" y="392"/>
                  </a:lnTo>
                  <a:lnTo>
                    <a:pt x="19" y="388"/>
                  </a:lnTo>
                  <a:lnTo>
                    <a:pt x="8" y="364"/>
                  </a:lnTo>
                  <a:lnTo>
                    <a:pt x="8" y="356"/>
                  </a:lnTo>
                  <a:lnTo>
                    <a:pt x="8" y="352"/>
                  </a:lnTo>
                  <a:lnTo>
                    <a:pt x="8" y="337"/>
                  </a:lnTo>
                  <a:lnTo>
                    <a:pt x="12" y="329"/>
                  </a:lnTo>
                  <a:lnTo>
                    <a:pt x="16" y="324"/>
                  </a:lnTo>
                  <a:lnTo>
                    <a:pt x="16" y="316"/>
                  </a:lnTo>
                  <a:lnTo>
                    <a:pt x="12" y="310"/>
                  </a:lnTo>
                  <a:lnTo>
                    <a:pt x="10" y="308"/>
                  </a:lnTo>
                  <a:lnTo>
                    <a:pt x="14" y="301"/>
                  </a:lnTo>
                  <a:lnTo>
                    <a:pt x="12" y="293"/>
                  </a:lnTo>
                  <a:lnTo>
                    <a:pt x="16" y="284"/>
                  </a:lnTo>
                  <a:lnTo>
                    <a:pt x="21" y="284"/>
                  </a:lnTo>
                  <a:lnTo>
                    <a:pt x="21" y="274"/>
                  </a:lnTo>
                  <a:lnTo>
                    <a:pt x="19" y="259"/>
                  </a:lnTo>
                  <a:lnTo>
                    <a:pt x="16" y="257"/>
                  </a:lnTo>
                  <a:lnTo>
                    <a:pt x="14" y="244"/>
                  </a:lnTo>
                  <a:lnTo>
                    <a:pt x="10" y="238"/>
                  </a:lnTo>
                  <a:lnTo>
                    <a:pt x="6" y="232"/>
                  </a:lnTo>
                  <a:lnTo>
                    <a:pt x="6" y="227"/>
                  </a:lnTo>
                  <a:lnTo>
                    <a:pt x="2" y="223"/>
                  </a:lnTo>
                  <a:lnTo>
                    <a:pt x="0" y="213"/>
                  </a:lnTo>
                  <a:lnTo>
                    <a:pt x="2" y="204"/>
                  </a:lnTo>
                  <a:lnTo>
                    <a:pt x="6" y="202"/>
                  </a:lnTo>
                  <a:lnTo>
                    <a:pt x="6" y="194"/>
                  </a:lnTo>
                  <a:lnTo>
                    <a:pt x="10" y="190"/>
                  </a:lnTo>
                  <a:lnTo>
                    <a:pt x="10" y="179"/>
                  </a:lnTo>
                  <a:lnTo>
                    <a:pt x="6" y="173"/>
                  </a:lnTo>
                  <a:lnTo>
                    <a:pt x="6" y="160"/>
                  </a:lnTo>
                  <a:lnTo>
                    <a:pt x="8" y="158"/>
                  </a:lnTo>
                  <a:lnTo>
                    <a:pt x="10" y="143"/>
                  </a:lnTo>
                  <a:lnTo>
                    <a:pt x="14" y="139"/>
                  </a:lnTo>
                  <a:lnTo>
                    <a:pt x="19" y="124"/>
                  </a:lnTo>
                  <a:lnTo>
                    <a:pt x="25" y="120"/>
                  </a:lnTo>
                  <a:lnTo>
                    <a:pt x="29" y="118"/>
                  </a:lnTo>
                  <a:lnTo>
                    <a:pt x="31" y="114"/>
                  </a:lnTo>
                  <a:lnTo>
                    <a:pt x="29" y="112"/>
                  </a:lnTo>
                  <a:lnTo>
                    <a:pt x="29" y="107"/>
                  </a:lnTo>
                  <a:lnTo>
                    <a:pt x="27" y="103"/>
                  </a:lnTo>
                  <a:lnTo>
                    <a:pt x="25" y="101"/>
                  </a:lnTo>
                  <a:lnTo>
                    <a:pt x="27" y="97"/>
                  </a:lnTo>
                  <a:lnTo>
                    <a:pt x="29" y="95"/>
                  </a:lnTo>
                  <a:lnTo>
                    <a:pt x="29" y="90"/>
                  </a:lnTo>
                  <a:lnTo>
                    <a:pt x="25" y="84"/>
                  </a:lnTo>
                  <a:lnTo>
                    <a:pt x="25" y="78"/>
                  </a:lnTo>
                  <a:lnTo>
                    <a:pt x="27" y="74"/>
                  </a:lnTo>
                  <a:lnTo>
                    <a:pt x="25" y="69"/>
                  </a:lnTo>
                  <a:lnTo>
                    <a:pt x="23" y="67"/>
                  </a:lnTo>
                  <a:lnTo>
                    <a:pt x="23" y="61"/>
                  </a:lnTo>
                  <a:lnTo>
                    <a:pt x="48" y="48"/>
                  </a:lnTo>
                  <a:lnTo>
                    <a:pt x="52" y="25"/>
                  </a:lnTo>
                  <a:lnTo>
                    <a:pt x="50" y="21"/>
                  </a:lnTo>
                  <a:lnTo>
                    <a:pt x="50" y="21"/>
                  </a:lnTo>
                  <a:close/>
                  <a:moveTo>
                    <a:pt x="212" y="818"/>
                  </a:moveTo>
                  <a:lnTo>
                    <a:pt x="217" y="820"/>
                  </a:lnTo>
                  <a:lnTo>
                    <a:pt x="221" y="818"/>
                  </a:lnTo>
                  <a:lnTo>
                    <a:pt x="225" y="816"/>
                  </a:lnTo>
                  <a:lnTo>
                    <a:pt x="229" y="811"/>
                  </a:lnTo>
                  <a:lnTo>
                    <a:pt x="223" y="811"/>
                  </a:lnTo>
                  <a:lnTo>
                    <a:pt x="221" y="816"/>
                  </a:lnTo>
                  <a:lnTo>
                    <a:pt x="217" y="816"/>
                  </a:lnTo>
                  <a:lnTo>
                    <a:pt x="212" y="818"/>
                  </a:lnTo>
                  <a:lnTo>
                    <a:pt x="212" y="818"/>
                  </a:lnTo>
                  <a:close/>
                  <a:moveTo>
                    <a:pt x="124" y="752"/>
                  </a:moveTo>
                  <a:lnTo>
                    <a:pt x="124" y="752"/>
                  </a:lnTo>
                  <a:lnTo>
                    <a:pt x="128" y="757"/>
                  </a:lnTo>
                  <a:lnTo>
                    <a:pt x="135" y="763"/>
                  </a:lnTo>
                  <a:lnTo>
                    <a:pt x="137" y="773"/>
                  </a:lnTo>
                  <a:lnTo>
                    <a:pt x="135" y="771"/>
                  </a:lnTo>
                  <a:lnTo>
                    <a:pt x="130" y="773"/>
                  </a:lnTo>
                  <a:lnTo>
                    <a:pt x="130" y="775"/>
                  </a:lnTo>
                  <a:lnTo>
                    <a:pt x="124" y="752"/>
                  </a:lnTo>
                  <a:lnTo>
                    <a:pt x="124" y="752"/>
                  </a:lnTo>
                  <a:close/>
                  <a:moveTo>
                    <a:pt x="130" y="778"/>
                  </a:moveTo>
                  <a:lnTo>
                    <a:pt x="135" y="778"/>
                  </a:lnTo>
                  <a:lnTo>
                    <a:pt x="139" y="778"/>
                  </a:lnTo>
                  <a:lnTo>
                    <a:pt x="141" y="782"/>
                  </a:lnTo>
                  <a:lnTo>
                    <a:pt x="143" y="788"/>
                  </a:lnTo>
                  <a:lnTo>
                    <a:pt x="149" y="788"/>
                  </a:lnTo>
                  <a:lnTo>
                    <a:pt x="153" y="792"/>
                  </a:lnTo>
                  <a:lnTo>
                    <a:pt x="153" y="799"/>
                  </a:lnTo>
                  <a:lnTo>
                    <a:pt x="158" y="799"/>
                  </a:lnTo>
                  <a:lnTo>
                    <a:pt x="175" y="805"/>
                  </a:lnTo>
                  <a:lnTo>
                    <a:pt x="177" y="807"/>
                  </a:lnTo>
                  <a:lnTo>
                    <a:pt x="181" y="807"/>
                  </a:lnTo>
                  <a:lnTo>
                    <a:pt x="187" y="813"/>
                  </a:lnTo>
                  <a:lnTo>
                    <a:pt x="191" y="813"/>
                  </a:lnTo>
                  <a:lnTo>
                    <a:pt x="198" y="811"/>
                  </a:lnTo>
                  <a:lnTo>
                    <a:pt x="202" y="813"/>
                  </a:lnTo>
                  <a:lnTo>
                    <a:pt x="202" y="816"/>
                  </a:lnTo>
                  <a:lnTo>
                    <a:pt x="198" y="820"/>
                  </a:lnTo>
                  <a:lnTo>
                    <a:pt x="196" y="818"/>
                  </a:lnTo>
                  <a:lnTo>
                    <a:pt x="191" y="818"/>
                  </a:lnTo>
                  <a:lnTo>
                    <a:pt x="189" y="822"/>
                  </a:lnTo>
                  <a:lnTo>
                    <a:pt x="187" y="826"/>
                  </a:lnTo>
                  <a:lnTo>
                    <a:pt x="183" y="826"/>
                  </a:lnTo>
                  <a:lnTo>
                    <a:pt x="177" y="826"/>
                  </a:lnTo>
                  <a:lnTo>
                    <a:pt x="172" y="822"/>
                  </a:lnTo>
                  <a:lnTo>
                    <a:pt x="164" y="822"/>
                  </a:lnTo>
                  <a:lnTo>
                    <a:pt x="160" y="822"/>
                  </a:lnTo>
                  <a:lnTo>
                    <a:pt x="151" y="822"/>
                  </a:lnTo>
                  <a:lnTo>
                    <a:pt x="143" y="824"/>
                  </a:lnTo>
                  <a:lnTo>
                    <a:pt x="141" y="824"/>
                  </a:lnTo>
                  <a:lnTo>
                    <a:pt x="141" y="816"/>
                  </a:lnTo>
                  <a:lnTo>
                    <a:pt x="149" y="816"/>
                  </a:lnTo>
                  <a:lnTo>
                    <a:pt x="156" y="813"/>
                  </a:lnTo>
                  <a:lnTo>
                    <a:pt x="158" y="813"/>
                  </a:lnTo>
                  <a:lnTo>
                    <a:pt x="158" y="811"/>
                  </a:lnTo>
                  <a:lnTo>
                    <a:pt x="153" y="813"/>
                  </a:lnTo>
                  <a:lnTo>
                    <a:pt x="147" y="813"/>
                  </a:lnTo>
                  <a:lnTo>
                    <a:pt x="141" y="813"/>
                  </a:lnTo>
                  <a:lnTo>
                    <a:pt x="139" y="813"/>
                  </a:lnTo>
                  <a:lnTo>
                    <a:pt x="130" y="778"/>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11" name="Freeform 199">
              <a:extLst>
                <a:ext uri="{FF2B5EF4-FFF2-40B4-BE49-F238E27FC236}">
                  <a16:creationId xmlns:a16="http://schemas.microsoft.com/office/drawing/2014/main" id="{F7FCFCED-704E-420A-8770-DD060FA20E54}"/>
                </a:ext>
              </a:extLst>
            </p:cNvPr>
            <p:cNvSpPr>
              <a:spLocks noEditPoints="1"/>
            </p:cNvSpPr>
            <p:nvPr/>
          </p:nvSpPr>
          <p:spPr bwMode="auto">
            <a:xfrm>
              <a:off x="3160221" y="3724303"/>
              <a:ext cx="173316" cy="716194"/>
            </a:xfrm>
            <a:custGeom>
              <a:avLst/>
              <a:gdLst>
                <a:gd name="T0" fmla="*/ 146 w 215"/>
                <a:gd name="T1" fmla="*/ 906 h 946"/>
                <a:gd name="T2" fmla="*/ 144 w 215"/>
                <a:gd name="T3" fmla="*/ 923 h 946"/>
                <a:gd name="T4" fmla="*/ 184 w 215"/>
                <a:gd name="T5" fmla="*/ 917 h 946"/>
                <a:gd name="T6" fmla="*/ 142 w 215"/>
                <a:gd name="T7" fmla="*/ 868 h 946"/>
                <a:gd name="T8" fmla="*/ 167 w 215"/>
                <a:gd name="T9" fmla="*/ 839 h 946"/>
                <a:gd name="T10" fmla="*/ 78 w 215"/>
                <a:gd name="T11" fmla="*/ 738 h 946"/>
                <a:gd name="T12" fmla="*/ 76 w 215"/>
                <a:gd name="T13" fmla="*/ 624 h 946"/>
                <a:gd name="T14" fmla="*/ 59 w 215"/>
                <a:gd name="T15" fmla="*/ 485 h 946"/>
                <a:gd name="T16" fmla="*/ 45 w 215"/>
                <a:gd name="T17" fmla="*/ 316 h 946"/>
                <a:gd name="T18" fmla="*/ 72 w 215"/>
                <a:gd name="T19" fmla="*/ 183 h 946"/>
                <a:gd name="T20" fmla="*/ 47 w 215"/>
                <a:gd name="T21" fmla="*/ 21 h 946"/>
                <a:gd name="T22" fmla="*/ 24 w 215"/>
                <a:gd name="T23" fmla="*/ 63 h 946"/>
                <a:gd name="T24" fmla="*/ 24 w 215"/>
                <a:gd name="T25" fmla="*/ 186 h 946"/>
                <a:gd name="T26" fmla="*/ 17 w 215"/>
                <a:gd name="T27" fmla="*/ 283 h 946"/>
                <a:gd name="T28" fmla="*/ 24 w 215"/>
                <a:gd name="T29" fmla="*/ 377 h 946"/>
                <a:gd name="T30" fmla="*/ 5 w 215"/>
                <a:gd name="T31" fmla="*/ 449 h 946"/>
                <a:gd name="T32" fmla="*/ 13 w 215"/>
                <a:gd name="T33" fmla="*/ 523 h 946"/>
                <a:gd name="T34" fmla="*/ 41 w 215"/>
                <a:gd name="T35" fmla="*/ 567 h 946"/>
                <a:gd name="T36" fmla="*/ 41 w 215"/>
                <a:gd name="T37" fmla="*/ 609 h 946"/>
                <a:gd name="T38" fmla="*/ 36 w 215"/>
                <a:gd name="T39" fmla="*/ 675 h 946"/>
                <a:gd name="T40" fmla="*/ 13 w 215"/>
                <a:gd name="T41" fmla="*/ 668 h 946"/>
                <a:gd name="T42" fmla="*/ 19 w 215"/>
                <a:gd name="T43" fmla="*/ 694 h 946"/>
                <a:gd name="T44" fmla="*/ 45 w 215"/>
                <a:gd name="T45" fmla="*/ 719 h 946"/>
                <a:gd name="T46" fmla="*/ 41 w 215"/>
                <a:gd name="T47" fmla="*/ 746 h 946"/>
                <a:gd name="T48" fmla="*/ 45 w 215"/>
                <a:gd name="T49" fmla="*/ 784 h 946"/>
                <a:gd name="T50" fmla="*/ 70 w 215"/>
                <a:gd name="T51" fmla="*/ 824 h 946"/>
                <a:gd name="T52" fmla="*/ 78 w 215"/>
                <a:gd name="T53" fmla="*/ 826 h 946"/>
                <a:gd name="T54" fmla="*/ 87 w 215"/>
                <a:gd name="T55" fmla="*/ 841 h 946"/>
                <a:gd name="T56" fmla="*/ 81 w 215"/>
                <a:gd name="T57" fmla="*/ 866 h 946"/>
                <a:gd name="T58" fmla="*/ 119 w 215"/>
                <a:gd name="T59" fmla="*/ 854 h 946"/>
                <a:gd name="T60" fmla="*/ 106 w 215"/>
                <a:gd name="T61" fmla="*/ 877 h 946"/>
                <a:gd name="T62" fmla="*/ 116 w 215"/>
                <a:gd name="T63" fmla="*/ 879 h 946"/>
                <a:gd name="T64" fmla="*/ 133 w 215"/>
                <a:gd name="T65" fmla="*/ 858 h 946"/>
                <a:gd name="T66" fmla="*/ 19 w 215"/>
                <a:gd name="T67" fmla="*/ 582 h 946"/>
                <a:gd name="T68" fmla="*/ 13 w 215"/>
                <a:gd name="T69" fmla="*/ 561 h 946"/>
                <a:gd name="T70" fmla="*/ 7 w 215"/>
                <a:gd name="T71" fmla="*/ 613 h 946"/>
                <a:gd name="T72" fmla="*/ 17 w 215"/>
                <a:gd name="T73" fmla="*/ 616 h 946"/>
                <a:gd name="T74" fmla="*/ 30 w 215"/>
                <a:gd name="T75" fmla="*/ 632 h 946"/>
                <a:gd name="T76" fmla="*/ 15 w 215"/>
                <a:gd name="T77" fmla="*/ 637 h 946"/>
                <a:gd name="T78" fmla="*/ 34 w 215"/>
                <a:gd name="T79" fmla="*/ 628 h 946"/>
                <a:gd name="T80" fmla="*/ 19 w 215"/>
                <a:gd name="T81" fmla="*/ 641 h 946"/>
                <a:gd name="T82" fmla="*/ 19 w 215"/>
                <a:gd name="T83" fmla="*/ 660 h 946"/>
                <a:gd name="T84" fmla="*/ 30 w 215"/>
                <a:gd name="T85" fmla="*/ 744 h 946"/>
                <a:gd name="T86" fmla="*/ 19 w 215"/>
                <a:gd name="T87" fmla="*/ 746 h 946"/>
                <a:gd name="T88" fmla="*/ 26 w 215"/>
                <a:gd name="T89" fmla="*/ 769 h 946"/>
                <a:gd name="T90" fmla="*/ 41 w 215"/>
                <a:gd name="T91" fmla="*/ 757 h 946"/>
                <a:gd name="T92" fmla="*/ 34 w 215"/>
                <a:gd name="T93" fmla="*/ 795 h 946"/>
                <a:gd name="T94" fmla="*/ 49 w 215"/>
                <a:gd name="T95" fmla="*/ 803 h 946"/>
                <a:gd name="T96" fmla="*/ 55 w 215"/>
                <a:gd name="T97" fmla="*/ 820 h 946"/>
                <a:gd name="T98" fmla="*/ 53 w 215"/>
                <a:gd name="T99" fmla="*/ 831 h 946"/>
                <a:gd name="T100" fmla="*/ 57 w 215"/>
                <a:gd name="T101" fmla="*/ 841 h 946"/>
                <a:gd name="T102" fmla="*/ 66 w 215"/>
                <a:gd name="T103" fmla="*/ 847 h 946"/>
                <a:gd name="T104" fmla="*/ 76 w 215"/>
                <a:gd name="T105" fmla="*/ 879 h 946"/>
                <a:gd name="T106" fmla="*/ 74 w 215"/>
                <a:gd name="T107" fmla="*/ 883 h 946"/>
                <a:gd name="T108" fmla="*/ 87 w 215"/>
                <a:gd name="T109" fmla="*/ 887 h 946"/>
                <a:gd name="T110" fmla="*/ 116 w 215"/>
                <a:gd name="T111" fmla="*/ 902 h 946"/>
                <a:gd name="T112" fmla="*/ 123 w 215"/>
                <a:gd name="T113" fmla="*/ 896 h 946"/>
                <a:gd name="T114" fmla="*/ 146 w 215"/>
                <a:gd name="T115" fmla="*/ 898 h 946"/>
                <a:gd name="T116" fmla="*/ 215 w 215"/>
                <a:gd name="T117" fmla="*/ 940 h 946"/>
                <a:gd name="T118" fmla="*/ 196 w 215"/>
                <a:gd name="T119" fmla="*/ 927 h 946"/>
                <a:gd name="T120" fmla="*/ 178 w 215"/>
                <a:gd name="T121" fmla="*/ 934 h 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5" h="946">
                  <a:moveTo>
                    <a:pt x="184" y="917"/>
                  </a:moveTo>
                  <a:lnTo>
                    <a:pt x="184" y="909"/>
                  </a:lnTo>
                  <a:lnTo>
                    <a:pt x="180" y="909"/>
                  </a:lnTo>
                  <a:lnTo>
                    <a:pt x="178" y="906"/>
                  </a:lnTo>
                  <a:lnTo>
                    <a:pt x="169" y="904"/>
                  </a:lnTo>
                  <a:lnTo>
                    <a:pt x="161" y="902"/>
                  </a:lnTo>
                  <a:lnTo>
                    <a:pt x="156" y="900"/>
                  </a:lnTo>
                  <a:lnTo>
                    <a:pt x="154" y="902"/>
                  </a:lnTo>
                  <a:lnTo>
                    <a:pt x="156" y="902"/>
                  </a:lnTo>
                  <a:lnTo>
                    <a:pt x="154" y="904"/>
                  </a:lnTo>
                  <a:lnTo>
                    <a:pt x="152" y="904"/>
                  </a:lnTo>
                  <a:lnTo>
                    <a:pt x="146" y="900"/>
                  </a:lnTo>
                  <a:lnTo>
                    <a:pt x="144" y="898"/>
                  </a:lnTo>
                  <a:lnTo>
                    <a:pt x="142" y="900"/>
                  </a:lnTo>
                  <a:lnTo>
                    <a:pt x="144" y="902"/>
                  </a:lnTo>
                  <a:lnTo>
                    <a:pt x="152" y="906"/>
                  </a:lnTo>
                  <a:lnTo>
                    <a:pt x="152" y="906"/>
                  </a:lnTo>
                  <a:lnTo>
                    <a:pt x="150" y="906"/>
                  </a:lnTo>
                  <a:lnTo>
                    <a:pt x="150" y="909"/>
                  </a:lnTo>
                  <a:lnTo>
                    <a:pt x="148" y="909"/>
                  </a:lnTo>
                  <a:lnTo>
                    <a:pt x="148" y="909"/>
                  </a:lnTo>
                  <a:lnTo>
                    <a:pt x="146" y="906"/>
                  </a:lnTo>
                  <a:lnTo>
                    <a:pt x="142" y="904"/>
                  </a:lnTo>
                  <a:lnTo>
                    <a:pt x="142" y="906"/>
                  </a:lnTo>
                  <a:lnTo>
                    <a:pt x="142" y="909"/>
                  </a:lnTo>
                  <a:lnTo>
                    <a:pt x="140" y="909"/>
                  </a:lnTo>
                  <a:lnTo>
                    <a:pt x="133" y="909"/>
                  </a:lnTo>
                  <a:lnTo>
                    <a:pt x="131" y="911"/>
                  </a:lnTo>
                  <a:lnTo>
                    <a:pt x="133" y="911"/>
                  </a:lnTo>
                  <a:lnTo>
                    <a:pt x="131" y="913"/>
                  </a:lnTo>
                  <a:lnTo>
                    <a:pt x="129" y="913"/>
                  </a:lnTo>
                  <a:lnTo>
                    <a:pt x="125" y="913"/>
                  </a:lnTo>
                  <a:lnTo>
                    <a:pt x="125" y="915"/>
                  </a:lnTo>
                  <a:lnTo>
                    <a:pt x="129" y="917"/>
                  </a:lnTo>
                  <a:lnTo>
                    <a:pt x="133" y="917"/>
                  </a:lnTo>
                  <a:lnTo>
                    <a:pt x="135" y="915"/>
                  </a:lnTo>
                  <a:lnTo>
                    <a:pt x="135" y="913"/>
                  </a:lnTo>
                  <a:lnTo>
                    <a:pt x="137" y="915"/>
                  </a:lnTo>
                  <a:lnTo>
                    <a:pt x="142" y="917"/>
                  </a:lnTo>
                  <a:lnTo>
                    <a:pt x="144" y="917"/>
                  </a:lnTo>
                  <a:lnTo>
                    <a:pt x="144" y="917"/>
                  </a:lnTo>
                  <a:lnTo>
                    <a:pt x="144" y="919"/>
                  </a:lnTo>
                  <a:lnTo>
                    <a:pt x="148" y="921"/>
                  </a:lnTo>
                  <a:lnTo>
                    <a:pt x="144" y="923"/>
                  </a:lnTo>
                  <a:lnTo>
                    <a:pt x="142" y="925"/>
                  </a:lnTo>
                  <a:lnTo>
                    <a:pt x="144" y="930"/>
                  </a:lnTo>
                  <a:lnTo>
                    <a:pt x="148" y="930"/>
                  </a:lnTo>
                  <a:lnTo>
                    <a:pt x="150" y="930"/>
                  </a:lnTo>
                  <a:lnTo>
                    <a:pt x="152" y="934"/>
                  </a:lnTo>
                  <a:lnTo>
                    <a:pt x="154" y="934"/>
                  </a:lnTo>
                  <a:lnTo>
                    <a:pt x="156" y="932"/>
                  </a:lnTo>
                  <a:lnTo>
                    <a:pt x="154" y="930"/>
                  </a:lnTo>
                  <a:lnTo>
                    <a:pt x="150" y="927"/>
                  </a:lnTo>
                  <a:lnTo>
                    <a:pt x="148" y="925"/>
                  </a:lnTo>
                  <a:lnTo>
                    <a:pt x="150" y="925"/>
                  </a:lnTo>
                  <a:lnTo>
                    <a:pt x="152" y="927"/>
                  </a:lnTo>
                  <a:lnTo>
                    <a:pt x="154" y="925"/>
                  </a:lnTo>
                  <a:lnTo>
                    <a:pt x="156" y="923"/>
                  </a:lnTo>
                  <a:lnTo>
                    <a:pt x="152" y="923"/>
                  </a:lnTo>
                  <a:lnTo>
                    <a:pt x="150" y="921"/>
                  </a:lnTo>
                  <a:lnTo>
                    <a:pt x="159" y="917"/>
                  </a:lnTo>
                  <a:lnTo>
                    <a:pt x="163" y="917"/>
                  </a:lnTo>
                  <a:lnTo>
                    <a:pt x="180" y="921"/>
                  </a:lnTo>
                  <a:lnTo>
                    <a:pt x="180" y="919"/>
                  </a:lnTo>
                  <a:lnTo>
                    <a:pt x="180" y="917"/>
                  </a:lnTo>
                  <a:lnTo>
                    <a:pt x="184" y="917"/>
                  </a:lnTo>
                  <a:lnTo>
                    <a:pt x="184" y="917"/>
                  </a:lnTo>
                  <a:close/>
                  <a:moveTo>
                    <a:pt x="182" y="906"/>
                  </a:moveTo>
                  <a:lnTo>
                    <a:pt x="178" y="906"/>
                  </a:lnTo>
                  <a:lnTo>
                    <a:pt x="169" y="900"/>
                  </a:lnTo>
                  <a:lnTo>
                    <a:pt x="161" y="898"/>
                  </a:lnTo>
                  <a:lnTo>
                    <a:pt x="159" y="898"/>
                  </a:lnTo>
                  <a:lnTo>
                    <a:pt x="154" y="896"/>
                  </a:lnTo>
                  <a:lnTo>
                    <a:pt x="150" y="892"/>
                  </a:lnTo>
                  <a:lnTo>
                    <a:pt x="150" y="890"/>
                  </a:lnTo>
                  <a:lnTo>
                    <a:pt x="150" y="887"/>
                  </a:lnTo>
                  <a:lnTo>
                    <a:pt x="156" y="885"/>
                  </a:lnTo>
                  <a:lnTo>
                    <a:pt x="156" y="883"/>
                  </a:lnTo>
                  <a:lnTo>
                    <a:pt x="161" y="881"/>
                  </a:lnTo>
                  <a:lnTo>
                    <a:pt x="163" y="877"/>
                  </a:lnTo>
                  <a:lnTo>
                    <a:pt x="163" y="873"/>
                  </a:lnTo>
                  <a:lnTo>
                    <a:pt x="159" y="873"/>
                  </a:lnTo>
                  <a:lnTo>
                    <a:pt x="152" y="877"/>
                  </a:lnTo>
                  <a:lnTo>
                    <a:pt x="150" y="879"/>
                  </a:lnTo>
                  <a:lnTo>
                    <a:pt x="146" y="881"/>
                  </a:lnTo>
                  <a:lnTo>
                    <a:pt x="142" y="875"/>
                  </a:lnTo>
                  <a:lnTo>
                    <a:pt x="142" y="871"/>
                  </a:lnTo>
                  <a:lnTo>
                    <a:pt x="142" y="868"/>
                  </a:lnTo>
                  <a:lnTo>
                    <a:pt x="144" y="864"/>
                  </a:lnTo>
                  <a:lnTo>
                    <a:pt x="146" y="862"/>
                  </a:lnTo>
                  <a:lnTo>
                    <a:pt x="142" y="862"/>
                  </a:lnTo>
                  <a:lnTo>
                    <a:pt x="140" y="860"/>
                  </a:lnTo>
                  <a:lnTo>
                    <a:pt x="142" y="858"/>
                  </a:lnTo>
                  <a:lnTo>
                    <a:pt x="144" y="858"/>
                  </a:lnTo>
                  <a:lnTo>
                    <a:pt x="148" y="860"/>
                  </a:lnTo>
                  <a:lnTo>
                    <a:pt x="150" y="858"/>
                  </a:lnTo>
                  <a:lnTo>
                    <a:pt x="152" y="856"/>
                  </a:lnTo>
                  <a:lnTo>
                    <a:pt x="154" y="852"/>
                  </a:lnTo>
                  <a:lnTo>
                    <a:pt x="152" y="850"/>
                  </a:lnTo>
                  <a:lnTo>
                    <a:pt x="154" y="847"/>
                  </a:lnTo>
                  <a:lnTo>
                    <a:pt x="156" y="847"/>
                  </a:lnTo>
                  <a:lnTo>
                    <a:pt x="161" y="850"/>
                  </a:lnTo>
                  <a:lnTo>
                    <a:pt x="161" y="850"/>
                  </a:lnTo>
                  <a:lnTo>
                    <a:pt x="167" y="845"/>
                  </a:lnTo>
                  <a:lnTo>
                    <a:pt x="173" y="868"/>
                  </a:lnTo>
                  <a:lnTo>
                    <a:pt x="173" y="871"/>
                  </a:lnTo>
                  <a:lnTo>
                    <a:pt x="173" y="871"/>
                  </a:lnTo>
                  <a:lnTo>
                    <a:pt x="182" y="906"/>
                  </a:lnTo>
                  <a:lnTo>
                    <a:pt x="182" y="906"/>
                  </a:lnTo>
                  <a:close/>
                  <a:moveTo>
                    <a:pt x="167" y="839"/>
                  </a:moveTo>
                  <a:lnTo>
                    <a:pt x="161" y="835"/>
                  </a:lnTo>
                  <a:lnTo>
                    <a:pt x="156" y="835"/>
                  </a:lnTo>
                  <a:lnTo>
                    <a:pt x="156" y="833"/>
                  </a:lnTo>
                  <a:lnTo>
                    <a:pt x="129" y="833"/>
                  </a:lnTo>
                  <a:lnTo>
                    <a:pt x="116" y="835"/>
                  </a:lnTo>
                  <a:lnTo>
                    <a:pt x="112" y="833"/>
                  </a:lnTo>
                  <a:lnTo>
                    <a:pt x="102" y="833"/>
                  </a:lnTo>
                  <a:lnTo>
                    <a:pt x="100" y="824"/>
                  </a:lnTo>
                  <a:lnTo>
                    <a:pt x="97" y="818"/>
                  </a:lnTo>
                  <a:lnTo>
                    <a:pt x="93" y="814"/>
                  </a:lnTo>
                  <a:lnTo>
                    <a:pt x="91" y="801"/>
                  </a:lnTo>
                  <a:lnTo>
                    <a:pt x="91" y="797"/>
                  </a:lnTo>
                  <a:lnTo>
                    <a:pt x="87" y="797"/>
                  </a:lnTo>
                  <a:lnTo>
                    <a:pt x="81" y="799"/>
                  </a:lnTo>
                  <a:lnTo>
                    <a:pt x="78" y="803"/>
                  </a:lnTo>
                  <a:lnTo>
                    <a:pt x="74" y="803"/>
                  </a:lnTo>
                  <a:lnTo>
                    <a:pt x="66" y="786"/>
                  </a:lnTo>
                  <a:lnTo>
                    <a:pt x="64" y="780"/>
                  </a:lnTo>
                  <a:lnTo>
                    <a:pt x="66" y="761"/>
                  </a:lnTo>
                  <a:lnTo>
                    <a:pt x="70" y="755"/>
                  </a:lnTo>
                  <a:lnTo>
                    <a:pt x="78" y="748"/>
                  </a:lnTo>
                  <a:lnTo>
                    <a:pt x="78" y="738"/>
                  </a:lnTo>
                  <a:lnTo>
                    <a:pt x="78" y="727"/>
                  </a:lnTo>
                  <a:lnTo>
                    <a:pt x="74" y="721"/>
                  </a:lnTo>
                  <a:lnTo>
                    <a:pt x="76" y="710"/>
                  </a:lnTo>
                  <a:lnTo>
                    <a:pt x="81" y="706"/>
                  </a:lnTo>
                  <a:lnTo>
                    <a:pt x="76" y="698"/>
                  </a:lnTo>
                  <a:lnTo>
                    <a:pt x="76" y="691"/>
                  </a:lnTo>
                  <a:lnTo>
                    <a:pt x="81" y="689"/>
                  </a:lnTo>
                  <a:lnTo>
                    <a:pt x="78" y="681"/>
                  </a:lnTo>
                  <a:lnTo>
                    <a:pt x="76" y="668"/>
                  </a:lnTo>
                  <a:lnTo>
                    <a:pt x="74" y="664"/>
                  </a:lnTo>
                  <a:lnTo>
                    <a:pt x="74" y="660"/>
                  </a:lnTo>
                  <a:lnTo>
                    <a:pt x="81" y="656"/>
                  </a:lnTo>
                  <a:lnTo>
                    <a:pt x="81" y="651"/>
                  </a:lnTo>
                  <a:lnTo>
                    <a:pt x="76" y="643"/>
                  </a:lnTo>
                  <a:lnTo>
                    <a:pt x="68" y="639"/>
                  </a:lnTo>
                  <a:lnTo>
                    <a:pt x="64" y="639"/>
                  </a:lnTo>
                  <a:lnTo>
                    <a:pt x="64" y="641"/>
                  </a:lnTo>
                  <a:lnTo>
                    <a:pt x="62" y="639"/>
                  </a:lnTo>
                  <a:lnTo>
                    <a:pt x="62" y="635"/>
                  </a:lnTo>
                  <a:lnTo>
                    <a:pt x="72" y="635"/>
                  </a:lnTo>
                  <a:lnTo>
                    <a:pt x="76" y="630"/>
                  </a:lnTo>
                  <a:lnTo>
                    <a:pt x="76" y="624"/>
                  </a:lnTo>
                  <a:lnTo>
                    <a:pt x="72" y="624"/>
                  </a:lnTo>
                  <a:lnTo>
                    <a:pt x="70" y="626"/>
                  </a:lnTo>
                  <a:lnTo>
                    <a:pt x="66" y="624"/>
                  </a:lnTo>
                  <a:lnTo>
                    <a:pt x="64" y="616"/>
                  </a:lnTo>
                  <a:lnTo>
                    <a:pt x="59" y="607"/>
                  </a:lnTo>
                  <a:lnTo>
                    <a:pt x="59" y="603"/>
                  </a:lnTo>
                  <a:lnTo>
                    <a:pt x="62" y="594"/>
                  </a:lnTo>
                  <a:lnTo>
                    <a:pt x="55" y="592"/>
                  </a:lnTo>
                  <a:lnTo>
                    <a:pt x="53" y="586"/>
                  </a:lnTo>
                  <a:lnTo>
                    <a:pt x="51" y="571"/>
                  </a:lnTo>
                  <a:lnTo>
                    <a:pt x="55" y="569"/>
                  </a:lnTo>
                  <a:lnTo>
                    <a:pt x="57" y="563"/>
                  </a:lnTo>
                  <a:lnTo>
                    <a:pt x="55" y="561"/>
                  </a:lnTo>
                  <a:lnTo>
                    <a:pt x="51" y="559"/>
                  </a:lnTo>
                  <a:lnTo>
                    <a:pt x="49" y="548"/>
                  </a:lnTo>
                  <a:lnTo>
                    <a:pt x="49" y="535"/>
                  </a:lnTo>
                  <a:lnTo>
                    <a:pt x="51" y="521"/>
                  </a:lnTo>
                  <a:lnTo>
                    <a:pt x="47" y="514"/>
                  </a:lnTo>
                  <a:lnTo>
                    <a:pt x="45" y="508"/>
                  </a:lnTo>
                  <a:lnTo>
                    <a:pt x="53" y="498"/>
                  </a:lnTo>
                  <a:lnTo>
                    <a:pt x="53" y="487"/>
                  </a:lnTo>
                  <a:lnTo>
                    <a:pt x="59" y="485"/>
                  </a:lnTo>
                  <a:lnTo>
                    <a:pt x="62" y="481"/>
                  </a:lnTo>
                  <a:lnTo>
                    <a:pt x="51" y="457"/>
                  </a:lnTo>
                  <a:lnTo>
                    <a:pt x="51" y="449"/>
                  </a:lnTo>
                  <a:lnTo>
                    <a:pt x="51" y="445"/>
                  </a:lnTo>
                  <a:lnTo>
                    <a:pt x="51" y="430"/>
                  </a:lnTo>
                  <a:lnTo>
                    <a:pt x="55" y="422"/>
                  </a:lnTo>
                  <a:lnTo>
                    <a:pt x="59" y="417"/>
                  </a:lnTo>
                  <a:lnTo>
                    <a:pt x="59" y="409"/>
                  </a:lnTo>
                  <a:lnTo>
                    <a:pt x="55" y="403"/>
                  </a:lnTo>
                  <a:lnTo>
                    <a:pt x="53" y="401"/>
                  </a:lnTo>
                  <a:lnTo>
                    <a:pt x="57" y="394"/>
                  </a:lnTo>
                  <a:lnTo>
                    <a:pt x="55" y="386"/>
                  </a:lnTo>
                  <a:lnTo>
                    <a:pt x="59" y="377"/>
                  </a:lnTo>
                  <a:lnTo>
                    <a:pt x="64" y="377"/>
                  </a:lnTo>
                  <a:lnTo>
                    <a:pt x="64" y="367"/>
                  </a:lnTo>
                  <a:lnTo>
                    <a:pt x="62" y="352"/>
                  </a:lnTo>
                  <a:lnTo>
                    <a:pt x="59" y="350"/>
                  </a:lnTo>
                  <a:lnTo>
                    <a:pt x="57" y="337"/>
                  </a:lnTo>
                  <a:lnTo>
                    <a:pt x="53" y="331"/>
                  </a:lnTo>
                  <a:lnTo>
                    <a:pt x="49" y="325"/>
                  </a:lnTo>
                  <a:lnTo>
                    <a:pt x="49" y="320"/>
                  </a:lnTo>
                  <a:lnTo>
                    <a:pt x="45" y="316"/>
                  </a:lnTo>
                  <a:lnTo>
                    <a:pt x="43" y="306"/>
                  </a:lnTo>
                  <a:lnTo>
                    <a:pt x="45" y="297"/>
                  </a:lnTo>
                  <a:lnTo>
                    <a:pt x="49" y="295"/>
                  </a:lnTo>
                  <a:lnTo>
                    <a:pt x="49" y="287"/>
                  </a:lnTo>
                  <a:lnTo>
                    <a:pt x="53" y="283"/>
                  </a:lnTo>
                  <a:lnTo>
                    <a:pt x="53" y="272"/>
                  </a:lnTo>
                  <a:lnTo>
                    <a:pt x="49" y="266"/>
                  </a:lnTo>
                  <a:lnTo>
                    <a:pt x="49" y="253"/>
                  </a:lnTo>
                  <a:lnTo>
                    <a:pt x="51" y="251"/>
                  </a:lnTo>
                  <a:lnTo>
                    <a:pt x="53" y="236"/>
                  </a:lnTo>
                  <a:lnTo>
                    <a:pt x="57" y="232"/>
                  </a:lnTo>
                  <a:lnTo>
                    <a:pt x="62" y="217"/>
                  </a:lnTo>
                  <a:lnTo>
                    <a:pt x="68" y="213"/>
                  </a:lnTo>
                  <a:lnTo>
                    <a:pt x="72" y="211"/>
                  </a:lnTo>
                  <a:lnTo>
                    <a:pt x="74" y="207"/>
                  </a:lnTo>
                  <a:lnTo>
                    <a:pt x="72" y="205"/>
                  </a:lnTo>
                  <a:lnTo>
                    <a:pt x="72" y="200"/>
                  </a:lnTo>
                  <a:lnTo>
                    <a:pt x="70" y="196"/>
                  </a:lnTo>
                  <a:lnTo>
                    <a:pt x="68" y="194"/>
                  </a:lnTo>
                  <a:lnTo>
                    <a:pt x="70" y="190"/>
                  </a:lnTo>
                  <a:lnTo>
                    <a:pt x="72" y="188"/>
                  </a:lnTo>
                  <a:lnTo>
                    <a:pt x="72" y="183"/>
                  </a:lnTo>
                  <a:lnTo>
                    <a:pt x="68" y="177"/>
                  </a:lnTo>
                  <a:lnTo>
                    <a:pt x="68" y="171"/>
                  </a:lnTo>
                  <a:lnTo>
                    <a:pt x="70" y="167"/>
                  </a:lnTo>
                  <a:lnTo>
                    <a:pt x="68" y="162"/>
                  </a:lnTo>
                  <a:lnTo>
                    <a:pt x="66" y="160"/>
                  </a:lnTo>
                  <a:lnTo>
                    <a:pt x="66" y="154"/>
                  </a:lnTo>
                  <a:lnTo>
                    <a:pt x="91" y="141"/>
                  </a:lnTo>
                  <a:lnTo>
                    <a:pt x="95" y="118"/>
                  </a:lnTo>
                  <a:lnTo>
                    <a:pt x="93" y="114"/>
                  </a:lnTo>
                  <a:lnTo>
                    <a:pt x="89" y="114"/>
                  </a:lnTo>
                  <a:lnTo>
                    <a:pt x="89" y="116"/>
                  </a:lnTo>
                  <a:lnTo>
                    <a:pt x="83" y="116"/>
                  </a:lnTo>
                  <a:lnTo>
                    <a:pt x="68" y="78"/>
                  </a:lnTo>
                  <a:lnTo>
                    <a:pt x="57" y="68"/>
                  </a:lnTo>
                  <a:lnTo>
                    <a:pt x="55" y="63"/>
                  </a:lnTo>
                  <a:lnTo>
                    <a:pt x="59" y="53"/>
                  </a:lnTo>
                  <a:lnTo>
                    <a:pt x="59" y="49"/>
                  </a:lnTo>
                  <a:lnTo>
                    <a:pt x="62" y="44"/>
                  </a:lnTo>
                  <a:lnTo>
                    <a:pt x="59" y="40"/>
                  </a:lnTo>
                  <a:lnTo>
                    <a:pt x="51" y="34"/>
                  </a:lnTo>
                  <a:lnTo>
                    <a:pt x="49" y="30"/>
                  </a:lnTo>
                  <a:lnTo>
                    <a:pt x="47" y="21"/>
                  </a:lnTo>
                  <a:lnTo>
                    <a:pt x="47" y="19"/>
                  </a:lnTo>
                  <a:lnTo>
                    <a:pt x="47" y="17"/>
                  </a:lnTo>
                  <a:lnTo>
                    <a:pt x="47" y="13"/>
                  </a:lnTo>
                  <a:lnTo>
                    <a:pt x="45" y="11"/>
                  </a:lnTo>
                  <a:lnTo>
                    <a:pt x="41" y="6"/>
                  </a:lnTo>
                  <a:lnTo>
                    <a:pt x="41" y="2"/>
                  </a:lnTo>
                  <a:lnTo>
                    <a:pt x="36" y="0"/>
                  </a:lnTo>
                  <a:lnTo>
                    <a:pt x="34" y="4"/>
                  </a:lnTo>
                  <a:lnTo>
                    <a:pt x="32" y="9"/>
                  </a:lnTo>
                  <a:lnTo>
                    <a:pt x="36" y="11"/>
                  </a:lnTo>
                  <a:lnTo>
                    <a:pt x="34" y="15"/>
                  </a:lnTo>
                  <a:lnTo>
                    <a:pt x="32" y="17"/>
                  </a:lnTo>
                  <a:lnTo>
                    <a:pt x="28" y="17"/>
                  </a:lnTo>
                  <a:lnTo>
                    <a:pt x="24" y="19"/>
                  </a:lnTo>
                  <a:lnTo>
                    <a:pt x="19" y="21"/>
                  </a:lnTo>
                  <a:lnTo>
                    <a:pt x="22" y="23"/>
                  </a:lnTo>
                  <a:lnTo>
                    <a:pt x="22" y="30"/>
                  </a:lnTo>
                  <a:lnTo>
                    <a:pt x="22" y="34"/>
                  </a:lnTo>
                  <a:lnTo>
                    <a:pt x="22" y="38"/>
                  </a:lnTo>
                  <a:lnTo>
                    <a:pt x="26" y="53"/>
                  </a:lnTo>
                  <a:lnTo>
                    <a:pt x="26" y="59"/>
                  </a:lnTo>
                  <a:lnTo>
                    <a:pt x="24" y="63"/>
                  </a:lnTo>
                  <a:lnTo>
                    <a:pt x="22" y="65"/>
                  </a:lnTo>
                  <a:lnTo>
                    <a:pt x="24" y="74"/>
                  </a:lnTo>
                  <a:lnTo>
                    <a:pt x="26" y="80"/>
                  </a:lnTo>
                  <a:lnTo>
                    <a:pt x="28" y="87"/>
                  </a:lnTo>
                  <a:lnTo>
                    <a:pt x="28" y="97"/>
                  </a:lnTo>
                  <a:lnTo>
                    <a:pt x="28" y="99"/>
                  </a:lnTo>
                  <a:lnTo>
                    <a:pt x="26" y="101"/>
                  </a:lnTo>
                  <a:lnTo>
                    <a:pt x="28" y="116"/>
                  </a:lnTo>
                  <a:lnTo>
                    <a:pt x="28" y="120"/>
                  </a:lnTo>
                  <a:lnTo>
                    <a:pt x="24" y="120"/>
                  </a:lnTo>
                  <a:lnTo>
                    <a:pt x="22" y="122"/>
                  </a:lnTo>
                  <a:lnTo>
                    <a:pt x="22" y="131"/>
                  </a:lnTo>
                  <a:lnTo>
                    <a:pt x="24" y="133"/>
                  </a:lnTo>
                  <a:lnTo>
                    <a:pt x="26" y="131"/>
                  </a:lnTo>
                  <a:lnTo>
                    <a:pt x="28" y="133"/>
                  </a:lnTo>
                  <a:lnTo>
                    <a:pt x="26" y="135"/>
                  </a:lnTo>
                  <a:lnTo>
                    <a:pt x="26" y="156"/>
                  </a:lnTo>
                  <a:lnTo>
                    <a:pt x="28" y="165"/>
                  </a:lnTo>
                  <a:lnTo>
                    <a:pt x="28" y="169"/>
                  </a:lnTo>
                  <a:lnTo>
                    <a:pt x="28" y="175"/>
                  </a:lnTo>
                  <a:lnTo>
                    <a:pt x="24" y="179"/>
                  </a:lnTo>
                  <a:lnTo>
                    <a:pt x="24" y="186"/>
                  </a:lnTo>
                  <a:lnTo>
                    <a:pt x="28" y="192"/>
                  </a:lnTo>
                  <a:lnTo>
                    <a:pt x="28" y="196"/>
                  </a:lnTo>
                  <a:lnTo>
                    <a:pt x="28" y="207"/>
                  </a:lnTo>
                  <a:lnTo>
                    <a:pt x="26" y="211"/>
                  </a:lnTo>
                  <a:lnTo>
                    <a:pt x="26" y="215"/>
                  </a:lnTo>
                  <a:lnTo>
                    <a:pt x="26" y="219"/>
                  </a:lnTo>
                  <a:lnTo>
                    <a:pt x="26" y="221"/>
                  </a:lnTo>
                  <a:lnTo>
                    <a:pt x="24" y="226"/>
                  </a:lnTo>
                  <a:lnTo>
                    <a:pt x="22" y="232"/>
                  </a:lnTo>
                  <a:lnTo>
                    <a:pt x="19" y="234"/>
                  </a:lnTo>
                  <a:lnTo>
                    <a:pt x="22" y="240"/>
                  </a:lnTo>
                  <a:lnTo>
                    <a:pt x="22" y="242"/>
                  </a:lnTo>
                  <a:lnTo>
                    <a:pt x="17" y="251"/>
                  </a:lnTo>
                  <a:lnTo>
                    <a:pt x="17" y="253"/>
                  </a:lnTo>
                  <a:lnTo>
                    <a:pt x="22" y="259"/>
                  </a:lnTo>
                  <a:lnTo>
                    <a:pt x="22" y="266"/>
                  </a:lnTo>
                  <a:lnTo>
                    <a:pt x="24" y="268"/>
                  </a:lnTo>
                  <a:lnTo>
                    <a:pt x="22" y="270"/>
                  </a:lnTo>
                  <a:lnTo>
                    <a:pt x="19" y="276"/>
                  </a:lnTo>
                  <a:lnTo>
                    <a:pt x="22" y="278"/>
                  </a:lnTo>
                  <a:lnTo>
                    <a:pt x="19" y="283"/>
                  </a:lnTo>
                  <a:lnTo>
                    <a:pt x="17" y="283"/>
                  </a:lnTo>
                  <a:lnTo>
                    <a:pt x="17" y="289"/>
                  </a:lnTo>
                  <a:lnTo>
                    <a:pt x="17" y="293"/>
                  </a:lnTo>
                  <a:lnTo>
                    <a:pt x="17" y="297"/>
                  </a:lnTo>
                  <a:lnTo>
                    <a:pt x="22" y="310"/>
                  </a:lnTo>
                  <a:lnTo>
                    <a:pt x="22" y="316"/>
                  </a:lnTo>
                  <a:lnTo>
                    <a:pt x="19" y="318"/>
                  </a:lnTo>
                  <a:lnTo>
                    <a:pt x="22" y="320"/>
                  </a:lnTo>
                  <a:lnTo>
                    <a:pt x="26" y="327"/>
                  </a:lnTo>
                  <a:lnTo>
                    <a:pt x="26" y="335"/>
                  </a:lnTo>
                  <a:lnTo>
                    <a:pt x="24" y="339"/>
                  </a:lnTo>
                  <a:lnTo>
                    <a:pt x="24" y="342"/>
                  </a:lnTo>
                  <a:lnTo>
                    <a:pt x="26" y="346"/>
                  </a:lnTo>
                  <a:lnTo>
                    <a:pt x="24" y="348"/>
                  </a:lnTo>
                  <a:lnTo>
                    <a:pt x="24" y="352"/>
                  </a:lnTo>
                  <a:lnTo>
                    <a:pt x="26" y="354"/>
                  </a:lnTo>
                  <a:lnTo>
                    <a:pt x="30" y="358"/>
                  </a:lnTo>
                  <a:lnTo>
                    <a:pt x="30" y="363"/>
                  </a:lnTo>
                  <a:lnTo>
                    <a:pt x="28" y="367"/>
                  </a:lnTo>
                  <a:lnTo>
                    <a:pt x="24" y="369"/>
                  </a:lnTo>
                  <a:lnTo>
                    <a:pt x="22" y="373"/>
                  </a:lnTo>
                  <a:lnTo>
                    <a:pt x="22" y="375"/>
                  </a:lnTo>
                  <a:lnTo>
                    <a:pt x="24" y="377"/>
                  </a:lnTo>
                  <a:lnTo>
                    <a:pt x="22" y="382"/>
                  </a:lnTo>
                  <a:lnTo>
                    <a:pt x="19" y="384"/>
                  </a:lnTo>
                  <a:lnTo>
                    <a:pt x="19" y="388"/>
                  </a:lnTo>
                  <a:lnTo>
                    <a:pt x="19" y="394"/>
                  </a:lnTo>
                  <a:lnTo>
                    <a:pt x="17" y="396"/>
                  </a:lnTo>
                  <a:lnTo>
                    <a:pt x="17" y="401"/>
                  </a:lnTo>
                  <a:lnTo>
                    <a:pt x="17" y="403"/>
                  </a:lnTo>
                  <a:lnTo>
                    <a:pt x="17" y="407"/>
                  </a:lnTo>
                  <a:lnTo>
                    <a:pt x="13" y="409"/>
                  </a:lnTo>
                  <a:lnTo>
                    <a:pt x="15" y="411"/>
                  </a:lnTo>
                  <a:lnTo>
                    <a:pt x="15" y="415"/>
                  </a:lnTo>
                  <a:lnTo>
                    <a:pt x="13" y="417"/>
                  </a:lnTo>
                  <a:lnTo>
                    <a:pt x="13" y="424"/>
                  </a:lnTo>
                  <a:lnTo>
                    <a:pt x="13" y="426"/>
                  </a:lnTo>
                  <a:lnTo>
                    <a:pt x="11" y="428"/>
                  </a:lnTo>
                  <a:lnTo>
                    <a:pt x="11" y="432"/>
                  </a:lnTo>
                  <a:lnTo>
                    <a:pt x="9" y="434"/>
                  </a:lnTo>
                  <a:lnTo>
                    <a:pt x="9" y="439"/>
                  </a:lnTo>
                  <a:lnTo>
                    <a:pt x="9" y="441"/>
                  </a:lnTo>
                  <a:lnTo>
                    <a:pt x="9" y="445"/>
                  </a:lnTo>
                  <a:lnTo>
                    <a:pt x="7" y="449"/>
                  </a:lnTo>
                  <a:lnTo>
                    <a:pt x="5" y="449"/>
                  </a:lnTo>
                  <a:lnTo>
                    <a:pt x="3" y="447"/>
                  </a:lnTo>
                  <a:lnTo>
                    <a:pt x="0" y="447"/>
                  </a:lnTo>
                  <a:lnTo>
                    <a:pt x="0" y="449"/>
                  </a:lnTo>
                  <a:lnTo>
                    <a:pt x="0" y="453"/>
                  </a:lnTo>
                  <a:lnTo>
                    <a:pt x="0" y="460"/>
                  </a:lnTo>
                  <a:lnTo>
                    <a:pt x="3" y="464"/>
                  </a:lnTo>
                  <a:lnTo>
                    <a:pt x="7" y="468"/>
                  </a:lnTo>
                  <a:lnTo>
                    <a:pt x="9" y="472"/>
                  </a:lnTo>
                  <a:lnTo>
                    <a:pt x="7" y="476"/>
                  </a:lnTo>
                  <a:lnTo>
                    <a:pt x="13" y="487"/>
                  </a:lnTo>
                  <a:lnTo>
                    <a:pt x="15" y="491"/>
                  </a:lnTo>
                  <a:lnTo>
                    <a:pt x="17" y="493"/>
                  </a:lnTo>
                  <a:lnTo>
                    <a:pt x="17" y="500"/>
                  </a:lnTo>
                  <a:lnTo>
                    <a:pt x="15" y="508"/>
                  </a:lnTo>
                  <a:lnTo>
                    <a:pt x="13" y="510"/>
                  </a:lnTo>
                  <a:lnTo>
                    <a:pt x="15" y="512"/>
                  </a:lnTo>
                  <a:lnTo>
                    <a:pt x="13" y="514"/>
                  </a:lnTo>
                  <a:lnTo>
                    <a:pt x="13" y="514"/>
                  </a:lnTo>
                  <a:lnTo>
                    <a:pt x="11" y="514"/>
                  </a:lnTo>
                  <a:lnTo>
                    <a:pt x="9" y="519"/>
                  </a:lnTo>
                  <a:lnTo>
                    <a:pt x="9" y="521"/>
                  </a:lnTo>
                  <a:lnTo>
                    <a:pt x="13" y="523"/>
                  </a:lnTo>
                  <a:lnTo>
                    <a:pt x="11" y="531"/>
                  </a:lnTo>
                  <a:lnTo>
                    <a:pt x="11" y="535"/>
                  </a:lnTo>
                  <a:lnTo>
                    <a:pt x="9" y="538"/>
                  </a:lnTo>
                  <a:lnTo>
                    <a:pt x="11" y="540"/>
                  </a:lnTo>
                  <a:lnTo>
                    <a:pt x="11" y="542"/>
                  </a:lnTo>
                  <a:lnTo>
                    <a:pt x="9" y="544"/>
                  </a:lnTo>
                  <a:lnTo>
                    <a:pt x="11" y="546"/>
                  </a:lnTo>
                  <a:lnTo>
                    <a:pt x="17" y="554"/>
                  </a:lnTo>
                  <a:lnTo>
                    <a:pt x="19" y="557"/>
                  </a:lnTo>
                  <a:lnTo>
                    <a:pt x="19" y="561"/>
                  </a:lnTo>
                  <a:lnTo>
                    <a:pt x="26" y="563"/>
                  </a:lnTo>
                  <a:lnTo>
                    <a:pt x="32" y="561"/>
                  </a:lnTo>
                  <a:lnTo>
                    <a:pt x="32" y="557"/>
                  </a:lnTo>
                  <a:lnTo>
                    <a:pt x="32" y="554"/>
                  </a:lnTo>
                  <a:lnTo>
                    <a:pt x="36" y="554"/>
                  </a:lnTo>
                  <a:lnTo>
                    <a:pt x="38" y="559"/>
                  </a:lnTo>
                  <a:lnTo>
                    <a:pt x="41" y="557"/>
                  </a:lnTo>
                  <a:lnTo>
                    <a:pt x="43" y="557"/>
                  </a:lnTo>
                  <a:lnTo>
                    <a:pt x="41" y="561"/>
                  </a:lnTo>
                  <a:lnTo>
                    <a:pt x="36" y="565"/>
                  </a:lnTo>
                  <a:lnTo>
                    <a:pt x="36" y="567"/>
                  </a:lnTo>
                  <a:lnTo>
                    <a:pt x="41" y="567"/>
                  </a:lnTo>
                  <a:lnTo>
                    <a:pt x="43" y="567"/>
                  </a:lnTo>
                  <a:lnTo>
                    <a:pt x="43" y="569"/>
                  </a:lnTo>
                  <a:lnTo>
                    <a:pt x="43" y="576"/>
                  </a:lnTo>
                  <a:lnTo>
                    <a:pt x="45" y="580"/>
                  </a:lnTo>
                  <a:lnTo>
                    <a:pt x="45" y="580"/>
                  </a:lnTo>
                  <a:lnTo>
                    <a:pt x="43" y="578"/>
                  </a:lnTo>
                  <a:lnTo>
                    <a:pt x="41" y="573"/>
                  </a:lnTo>
                  <a:lnTo>
                    <a:pt x="38" y="573"/>
                  </a:lnTo>
                  <a:lnTo>
                    <a:pt x="38" y="576"/>
                  </a:lnTo>
                  <a:lnTo>
                    <a:pt x="38" y="578"/>
                  </a:lnTo>
                  <a:lnTo>
                    <a:pt x="41" y="580"/>
                  </a:lnTo>
                  <a:lnTo>
                    <a:pt x="43" y="582"/>
                  </a:lnTo>
                  <a:lnTo>
                    <a:pt x="41" y="584"/>
                  </a:lnTo>
                  <a:lnTo>
                    <a:pt x="38" y="584"/>
                  </a:lnTo>
                  <a:lnTo>
                    <a:pt x="38" y="590"/>
                  </a:lnTo>
                  <a:lnTo>
                    <a:pt x="41" y="592"/>
                  </a:lnTo>
                  <a:lnTo>
                    <a:pt x="38" y="597"/>
                  </a:lnTo>
                  <a:lnTo>
                    <a:pt x="38" y="599"/>
                  </a:lnTo>
                  <a:lnTo>
                    <a:pt x="41" y="601"/>
                  </a:lnTo>
                  <a:lnTo>
                    <a:pt x="36" y="603"/>
                  </a:lnTo>
                  <a:lnTo>
                    <a:pt x="36" y="605"/>
                  </a:lnTo>
                  <a:lnTo>
                    <a:pt x="41" y="609"/>
                  </a:lnTo>
                  <a:lnTo>
                    <a:pt x="41" y="611"/>
                  </a:lnTo>
                  <a:lnTo>
                    <a:pt x="38" y="616"/>
                  </a:lnTo>
                  <a:lnTo>
                    <a:pt x="36" y="620"/>
                  </a:lnTo>
                  <a:lnTo>
                    <a:pt x="36" y="622"/>
                  </a:lnTo>
                  <a:lnTo>
                    <a:pt x="38" y="624"/>
                  </a:lnTo>
                  <a:lnTo>
                    <a:pt x="43" y="624"/>
                  </a:lnTo>
                  <a:lnTo>
                    <a:pt x="45" y="626"/>
                  </a:lnTo>
                  <a:lnTo>
                    <a:pt x="45" y="630"/>
                  </a:lnTo>
                  <a:lnTo>
                    <a:pt x="49" y="630"/>
                  </a:lnTo>
                  <a:lnTo>
                    <a:pt x="51" y="632"/>
                  </a:lnTo>
                  <a:lnTo>
                    <a:pt x="49" y="639"/>
                  </a:lnTo>
                  <a:lnTo>
                    <a:pt x="47" y="643"/>
                  </a:lnTo>
                  <a:lnTo>
                    <a:pt x="43" y="647"/>
                  </a:lnTo>
                  <a:lnTo>
                    <a:pt x="41" y="647"/>
                  </a:lnTo>
                  <a:lnTo>
                    <a:pt x="38" y="649"/>
                  </a:lnTo>
                  <a:lnTo>
                    <a:pt x="41" y="653"/>
                  </a:lnTo>
                  <a:lnTo>
                    <a:pt x="38" y="656"/>
                  </a:lnTo>
                  <a:lnTo>
                    <a:pt x="38" y="660"/>
                  </a:lnTo>
                  <a:lnTo>
                    <a:pt x="41" y="660"/>
                  </a:lnTo>
                  <a:lnTo>
                    <a:pt x="38" y="664"/>
                  </a:lnTo>
                  <a:lnTo>
                    <a:pt x="36" y="670"/>
                  </a:lnTo>
                  <a:lnTo>
                    <a:pt x="36" y="675"/>
                  </a:lnTo>
                  <a:lnTo>
                    <a:pt x="38" y="675"/>
                  </a:lnTo>
                  <a:lnTo>
                    <a:pt x="36" y="677"/>
                  </a:lnTo>
                  <a:lnTo>
                    <a:pt x="36" y="685"/>
                  </a:lnTo>
                  <a:lnTo>
                    <a:pt x="34" y="685"/>
                  </a:lnTo>
                  <a:lnTo>
                    <a:pt x="34" y="689"/>
                  </a:lnTo>
                  <a:lnTo>
                    <a:pt x="32" y="687"/>
                  </a:lnTo>
                  <a:lnTo>
                    <a:pt x="34" y="685"/>
                  </a:lnTo>
                  <a:lnTo>
                    <a:pt x="34" y="679"/>
                  </a:lnTo>
                  <a:lnTo>
                    <a:pt x="34" y="677"/>
                  </a:lnTo>
                  <a:lnTo>
                    <a:pt x="34" y="675"/>
                  </a:lnTo>
                  <a:lnTo>
                    <a:pt x="32" y="675"/>
                  </a:lnTo>
                  <a:lnTo>
                    <a:pt x="28" y="675"/>
                  </a:lnTo>
                  <a:lnTo>
                    <a:pt x="24" y="679"/>
                  </a:lnTo>
                  <a:lnTo>
                    <a:pt x="22" y="677"/>
                  </a:lnTo>
                  <a:lnTo>
                    <a:pt x="22" y="677"/>
                  </a:lnTo>
                  <a:lnTo>
                    <a:pt x="26" y="675"/>
                  </a:lnTo>
                  <a:lnTo>
                    <a:pt x="28" y="672"/>
                  </a:lnTo>
                  <a:lnTo>
                    <a:pt x="28" y="668"/>
                  </a:lnTo>
                  <a:lnTo>
                    <a:pt x="26" y="666"/>
                  </a:lnTo>
                  <a:lnTo>
                    <a:pt x="22" y="668"/>
                  </a:lnTo>
                  <a:lnTo>
                    <a:pt x="15" y="668"/>
                  </a:lnTo>
                  <a:lnTo>
                    <a:pt x="13" y="668"/>
                  </a:lnTo>
                  <a:lnTo>
                    <a:pt x="11" y="668"/>
                  </a:lnTo>
                  <a:lnTo>
                    <a:pt x="11" y="670"/>
                  </a:lnTo>
                  <a:lnTo>
                    <a:pt x="13" y="675"/>
                  </a:lnTo>
                  <a:lnTo>
                    <a:pt x="13" y="675"/>
                  </a:lnTo>
                  <a:lnTo>
                    <a:pt x="15" y="679"/>
                  </a:lnTo>
                  <a:lnTo>
                    <a:pt x="11" y="679"/>
                  </a:lnTo>
                  <a:lnTo>
                    <a:pt x="11" y="683"/>
                  </a:lnTo>
                  <a:lnTo>
                    <a:pt x="9" y="683"/>
                  </a:lnTo>
                  <a:lnTo>
                    <a:pt x="7" y="687"/>
                  </a:lnTo>
                  <a:lnTo>
                    <a:pt x="0" y="689"/>
                  </a:lnTo>
                  <a:lnTo>
                    <a:pt x="0" y="694"/>
                  </a:lnTo>
                  <a:lnTo>
                    <a:pt x="7" y="700"/>
                  </a:lnTo>
                  <a:lnTo>
                    <a:pt x="9" y="700"/>
                  </a:lnTo>
                  <a:lnTo>
                    <a:pt x="11" y="698"/>
                  </a:lnTo>
                  <a:lnTo>
                    <a:pt x="11" y="696"/>
                  </a:lnTo>
                  <a:lnTo>
                    <a:pt x="7" y="694"/>
                  </a:lnTo>
                  <a:lnTo>
                    <a:pt x="7" y="691"/>
                  </a:lnTo>
                  <a:lnTo>
                    <a:pt x="9" y="689"/>
                  </a:lnTo>
                  <a:lnTo>
                    <a:pt x="13" y="687"/>
                  </a:lnTo>
                  <a:lnTo>
                    <a:pt x="15" y="687"/>
                  </a:lnTo>
                  <a:lnTo>
                    <a:pt x="15" y="691"/>
                  </a:lnTo>
                  <a:lnTo>
                    <a:pt x="19" y="694"/>
                  </a:lnTo>
                  <a:lnTo>
                    <a:pt x="24" y="694"/>
                  </a:lnTo>
                  <a:lnTo>
                    <a:pt x="26" y="691"/>
                  </a:lnTo>
                  <a:lnTo>
                    <a:pt x="28" y="694"/>
                  </a:lnTo>
                  <a:lnTo>
                    <a:pt x="30" y="696"/>
                  </a:lnTo>
                  <a:lnTo>
                    <a:pt x="34" y="698"/>
                  </a:lnTo>
                  <a:lnTo>
                    <a:pt x="36" y="700"/>
                  </a:lnTo>
                  <a:lnTo>
                    <a:pt x="34" y="700"/>
                  </a:lnTo>
                  <a:lnTo>
                    <a:pt x="34" y="702"/>
                  </a:lnTo>
                  <a:lnTo>
                    <a:pt x="36" y="704"/>
                  </a:lnTo>
                  <a:lnTo>
                    <a:pt x="34" y="706"/>
                  </a:lnTo>
                  <a:lnTo>
                    <a:pt x="32" y="708"/>
                  </a:lnTo>
                  <a:lnTo>
                    <a:pt x="32" y="710"/>
                  </a:lnTo>
                  <a:lnTo>
                    <a:pt x="36" y="715"/>
                  </a:lnTo>
                  <a:lnTo>
                    <a:pt x="36" y="715"/>
                  </a:lnTo>
                  <a:lnTo>
                    <a:pt x="32" y="713"/>
                  </a:lnTo>
                  <a:lnTo>
                    <a:pt x="32" y="710"/>
                  </a:lnTo>
                  <a:lnTo>
                    <a:pt x="30" y="713"/>
                  </a:lnTo>
                  <a:lnTo>
                    <a:pt x="28" y="715"/>
                  </a:lnTo>
                  <a:lnTo>
                    <a:pt x="32" y="717"/>
                  </a:lnTo>
                  <a:lnTo>
                    <a:pt x="32" y="721"/>
                  </a:lnTo>
                  <a:lnTo>
                    <a:pt x="38" y="721"/>
                  </a:lnTo>
                  <a:lnTo>
                    <a:pt x="45" y="719"/>
                  </a:lnTo>
                  <a:lnTo>
                    <a:pt x="47" y="721"/>
                  </a:lnTo>
                  <a:lnTo>
                    <a:pt x="49" y="721"/>
                  </a:lnTo>
                  <a:lnTo>
                    <a:pt x="51" y="719"/>
                  </a:lnTo>
                  <a:lnTo>
                    <a:pt x="49" y="721"/>
                  </a:lnTo>
                  <a:lnTo>
                    <a:pt x="51" y="723"/>
                  </a:lnTo>
                  <a:lnTo>
                    <a:pt x="49" y="723"/>
                  </a:lnTo>
                  <a:lnTo>
                    <a:pt x="45" y="723"/>
                  </a:lnTo>
                  <a:lnTo>
                    <a:pt x="45" y="725"/>
                  </a:lnTo>
                  <a:lnTo>
                    <a:pt x="43" y="723"/>
                  </a:lnTo>
                  <a:lnTo>
                    <a:pt x="36" y="725"/>
                  </a:lnTo>
                  <a:lnTo>
                    <a:pt x="34" y="727"/>
                  </a:lnTo>
                  <a:lnTo>
                    <a:pt x="34" y="729"/>
                  </a:lnTo>
                  <a:lnTo>
                    <a:pt x="38" y="731"/>
                  </a:lnTo>
                  <a:lnTo>
                    <a:pt x="41" y="736"/>
                  </a:lnTo>
                  <a:lnTo>
                    <a:pt x="43" y="736"/>
                  </a:lnTo>
                  <a:lnTo>
                    <a:pt x="47" y="736"/>
                  </a:lnTo>
                  <a:lnTo>
                    <a:pt x="45" y="738"/>
                  </a:lnTo>
                  <a:lnTo>
                    <a:pt x="43" y="740"/>
                  </a:lnTo>
                  <a:lnTo>
                    <a:pt x="43" y="742"/>
                  </a:lnTo>
                  <a:lnTo>
                    <a:pt x="43" y="744"/>
                  </a:lnTo>
                  <a:lnTo>
                    <a:pt x="43" y="746"/>
                  </a:lnTo>
                  <a:lnTo>
                    <a:pt x="41" y="746"/>
                  </a:lnTo>
                  <a:lnTo>
                    <a:pt x="41" y="748"/>
                  </a:lnTo>
                  <a:lnTo>
                    <a:pt x="43" y="759"/>
                  </a:lnTo>
                  <a:lnTo>
                    <a:pt x="45" y="761"/>
                  </a:lnTo>
                  <a:lnTo>
                    <a:pt x="45" y="765"/>
                  </a:lnTo>
                  <a:lnTo>
                    <a:pt x="47" y="769"/>
                  </a:lnTo>
                  <a:lnTo>
                    <a:pt x="49" y="769"/>
                  </a:lnTo>
                  <a:lnTo>
                    <a:pt x="49" y="763"/>
                  </a:lnTo>
                  <a:lnTo>
                    <a:pt x="51" y="757"/>
                  </a:lnTo>
                  <a:lnTo>
                    <a:pt x="53" y="755"/>
                  </a:lnTo>
                  <a:lnTo>
                    <a:pt x="55" y="757"/>
                  </a:lnTo>
                  <a:lnTo>
                    <a:pt x="53" y="757"/>
                  </a:lnTo>
                  <a:lnTo>
                    <a:pt x="51" y="765"/>
                  </a:lnTo>
                  <a:lnTo>
                    <a:pt x="51" y="767"/>
                  </a:lnTo>
                  <a:lnTo>
                    <a:pt x="55" y="769"/>
                  </a:lnTo>
                  <a:lnTo>
                    <a:pt x="57" y="769"/>
                  </a:lnTo>
                  <a:lnTo>
                    <a:pt x="55" y="769"/>
                  </a:lnTo>
                  <a:lnTo>
                    <a:pt x="51" y="772"/>
                  </a:lnTo>
                  <a:lnTo>
                    <a:pt x="49" y="774"/>
                  </a:lnTo>
                  <a:lnTo>
                    <a:pt x="49" y="776"/>
                  </a:lnTo>
                  <a:lnTo>
                    <a:pt x="47" y="780"/>
                  </a:lnTo>
                  <a:lnTo>
                    <a:pt x="47" y="782"/>
                  </a:lnTo>
                  <a:lnTo>
                    <a:pt x="45" y="784"/>
                  </a:lnTo>
                  <a:lnTo>
                    <a:pt x="45" y="788"/>
                  </a:lnTo>
                  <a:lnTo>
                    <a:pt x="45" y="790"/>
                  </a:lnTo>
                  <a:lnTo>
                    <a:pt x="49" y="795"/>
                  </a:lnTo>
                  <a:lnTo>
                    <a:pt x="57" y="797"/>
                  </a:lnTo>
                  <a:lnTo>
                    <a:pt x="59" y="799"/>
                  </a:lnTo>
                  <a:lnTo>
                    <a:pt x="59" y="801"/>
                  </a:lnTo>
                  <a:lnTo>
                    <a:pt x="57" y="801"/>
                  </a:lnTo>
                  <a:lnTo>
                    <a:pt x="59" y="803"/>
                  </a:lnTo>
                  <a:lnTo>
                    <a:pt x="62" y="805"/>
                  </a:lnTo>
                  <a:lnTo>
                    <a:pt x="64" y="803"/>
                  </a:lnTo>
                  <a:lnTo>
                    <a:pt x="64" y="805"/>
                  </a:lnTo>
                  <a:lnTo>
                    <a:pt x="64" y="807"/>
                  </a:lnTo>
                  <a:lnTo>
                    <a:pt x="59" y="809"/>
                  </a:lnTo>
                  <a:lnTo>
                    <a:pt x="57" y="812"/>
                  </a:lnTo>
                  <a:lnTo>
                    <a:pt x="59" y="814"/>
                  </a:lnTo>
                  <a:lnTo>
                    <a:pt x="62" y="814"/>
                  </a:lnTo>
                  <a:lnTo>
                    <a:pt x="62" y="816"/>
                  </a:lnTo>
                  <a:lnTo>
                    <a:pt x="66" y="820"/>
                  </a:lnTo>
                  <a:lnTo>
                    <a:pt x="68" y="820"/>
                  </a:lnTo>
                  <a:lnTo>
                    <a:pt x="70" y="818"/>
                  </a:lnTo>
                  <a:lnTo>
                    <a:pt x="70" y="820"/>
                  </a:lnTo>
                  <a:lnTo>
                    <a:pt x="70" y="824"/>
                  </a:lnTo>
                  <a:lnTo>
                    <a:pt x="68" y="824"/>
                  </a:lnTo>
                  <a:lnTo>
                    <a:pt x="66" y="824"/>
                  </a:lnTo>
                  <a:lnTo>
                    <a:pt x="64" y="824"/>
                  </a:lnTo>
                  <a:lnTo>
                    <a:pt x="64" y="826"/>
                  </a:lnTo>
                  <a:lnTo>
                    <a:pt x="68" y="831"/>
                  </a:lnTo>
                  <a:lnTo>
                    <a:pt x="68" y="831"/>
                  </a:lnTo>
                  <a:lnTo>
                    <a:pt x="70" y="835"/>
                  </a:lnTo>
                  <a:lnTo>
                    <a:pt x="72" y="837"/>
                  </a:lnTo>
                  <a:lnTo>
                    <a:pt x="74" y="841"/>
                  </a:lnTo>
                  <a:lnTo>
                    <a:pt x="78" y="839"/>
                  </a:lnTo>
                  <a:lnTo>
                    <a:pt x="76" y="835"/>
                  </a:lnTo>
                  <a:lnTo>
                    <a:pt x="76" y="833"/>
                  </a:lnTo>
                  <a:lnTo>
                    <a:pt x="76" y="828"/>
                  </a:lnTo>
                  <a:lnTo>
                    <a:pt x="78" y="833"/>
                  </a:lnTo>
                  <a:lnTo>
                    <a:pt x="81" y="835"/>
                  </a:lnTo>
                  <a:lnTo>
                    <a:pt x="83" y="839"/>
                  </a:lnTo>
                  <a:lnTo>
                    <a:pt x="83" y="835"/>
                  </a:lnTo>
                  <a:lnTo>
                    <a:pt x="87" y="833"/>
                  </a:lnTo>
                  <a:lnTo>
                    <a:pt x="85" y="828"/>
                  </a:lnTo>
                  <a:lnTo>
                    <a:pt x="83" y="828"/>
                  </a:lnTo>
                  <a:lnTo>
                    <a:pt x="78" y="828"/>
                  </a:lnTo>
                  <a:lnTo>
                    <a:pt x="78" y="826"/>
                  </a:lnTo>
                  <a:lnTo>
                    <a:pt x="81" y="826"/>
                  </a:lnTo>
                  <a:lnTo>
                    <a:pt x="87" y="828"/>
                  </a:lnTo>
                  <a:lnTo>
                    <a:pt x="89" y="828"/>
                  </a:lnTo>
                  <a:lnTo>
                    <a:pt x="93" y="828"/>
                  </a:lnTo>
                  <a:lnTo>
                    <a:pt x="91" y="826"/>
                  </a:lnTo>
                  <a:lnTo>
                    <a:pt x="89" y="824"/>
                  </a:lnTo>
                  <a:lnTo>
                    <a:pt x="81" y="824"/>
                  </a:lnTo>
                  <a:lnTo>
                    <a:pt x="81" y="822"/>
                  </a:lnTo>
                  <a:lnTo>
                    <a:pt x="83" y="820"/>
                  </a:lnTo>
                  <a:lnTo>
                    <a:pt x="89" y="824"/>
                  </a:lnTo>
                  <a:lnTo>
                    <a:pt x="95" y="826"/>
                  </a:lnTo>
                  <a:lnTo>
                    <a:pt x="95" y="833"/>
                  </a:lnTo>
                  <a:lnTo>
                    <a:pt x="93" y="835"/>
                  </a:lnTo>
                  <a:lnTo>
                    <a:pt x="93" y="837"/>
                  </a:lnTo>
                  <a:lnTo>
                    <a:pt x="95" y="843"/>
                  </a:lnTo>
                  <a:lnTo>
                    <a:pt x="95" y="845"/>
                  </a:lnTo>
                  <a:lnTo>
                    <a:pt x="93" y="847"/>
                  </a:lnTo>
                  <a:lnTo>
                    <a:pt x="95" y="843"/>
                  </a:lnTo>
                  <a:lnTo>
                    <a:pt x="91" y="837"/>
                  </a:lnTo>
                  <a:lnTo>
                    <a:pt x="89" y="835"/>
                  </a:lnTo>
                  <a:lnTo>
                    <a:pt x="87" y="837"/>
                  </a:lnTo>
                  <a:lnTo>
                    <a:pt x="87" y="841"/>
                  </a:lnTo>
                  <a:lnTo>
                    <a:pt x="89" y="843"/>
                  </a:lnTo>
                  <a:lnTo>
                    <a:pt x="87" y="845"/>
                  </a:lnTo>
                  <a:lnTo>
                    <a:pt x="87" y="843"/>
                  </a:lnTo>
                  <a:lnTo>
                    <a:pt x="85" y="841"/>
                  </a:lnTo>
                  <a:lnTo>
                    <a:pt x="83" y="841"/>
                  </a:lnTo>
                  <a:lnTo>
                    <a:pt x="81" y="843"/>
                  </a:lnTo>
                  <a:lnTo>
                    <a:pt x="76" y="843"/>
                  </a:lnTo>
                  <a:lnTo>
                    <a:pt x="72" y="845"/>
                  </a:lnTo>
                  <a:lnTo>
                    <a:pt x="74" y="847"/>
                  </a:lnTo>
                  <a:lnTo>
                    <a:pt x="76" y="852"/>
                  </a:lnTo>
                  <a:lnTo>
                    <a:pt x="76" y="854"/>
                  </a:lnTo>
                  <a:lnTo>
                    <a:pt x="78" y="858"/>
                  </a:lnTo>
                  <a:lnTo>
                    <a:pt x="76" y="860"/>
                  </a:lnTo>
                  <a:lnTo>
                    <a:pt x="76" y="860"/>
                  </a:lnTo>
                  <a:lnTo>
                    <a:pt x="81" y="860"/>
                  </a:lnTo>
                  <a:lnTo>
                    <a:pt x="81" y="858"/>
                  </a:lnTo>
                  <a:lnTo>
                    <a:pt x="83" y="858"/>
                  </a:lnTo>
                  <a:lnTo>
                    <a:pt x="87" y="860"/>
                  </a:lnTo>
                  <a:lnTo>
                    <a:pt x="87" y="862"/>
                  </a:lnTo>
                  <a:lnTo>
                    <a:pt x="83" y="862"/>
                  </a:lnTo>
                  <a:lnTo>
                    <a:pt x="81" y="864"/>
                  </a:lnTo>
                  <a:lnTo>
                    <a:pt x="81" y="866"/>
                  </a:lnTo>
                  <a:lnTo>
                    <a:pt x="87" y="866"/>
                  </a:lnTo>
                  <a:lnTo>
                    <a:pt x="91" y="871"/>
                  </a:lnTo>
                  <a:lnTo>
                    <a:pt x="93" y="868"/>
                  </a:lnTo>
                  <a:lnTo>
                    <a:pt x="95" y="866"/>
                  </a:lnTo>
                  <a:lnTo>
                    <a:pt x="93" y="862"/>
                  </a:lnTo>
                  <a:lnTo>
                    <a:pt x="95" y="860"/>
                  </a:lnTo>
                  <a:lnTo>
                    <a:pt x="93" y="856"/>
                  </a:lnTo>
                  <a:lnTo>
                    <a:pt x="91" y="858"/>
                  </a:lnTo>
                  <a:lnTo>
                    <a:pt x="89" y="858"/>
                  </a:lnTo>
                  <a:lnTo>
                    <a:pt x="91" y="856"/>
                  </a:lnTo>
                  <a:lnTo>
                    <a:pt x="93" y="854"/>
                  </a:lnTo>
                  <a:lnTo>
                    <a:pt x="93" y="852"/>
                  </a:lnTo>
                  <a:lnTo>
                    <a:pt x="93" y="852"/>
                  </a:lnTo>
                  <a:lnTo>
                    <a:pt x="97" y="854"/>
                  </a:lnTo>
                  <a:lnTo>
                    <a:pt x="100" y="852"/>
                  </a:lnTo>
                  <a:lnTo>
                    <a:pt x="102" y="854"/>
                  </a:lnTo>
                  <a:lnTo>
                    <a:pt x="104" y="854"/>
                  </a:lnTo>
                  <a:lnTo>
                    <a:pt x="104" y="854"/>
                  </a:lnTo>
                  <a:lnTo>
                    <a:pt x="108" y="852"/>
                  </a:lnTo>
                  <a:lnTo>
                    <a:pt x="112" y="854"/>
                  </a:lnTo>
                  <a:lnTo>
                    <a:pt x="114" y="852"/>
                  </a:lnTo>
                  <a:lnTo>
                    <a:pt x="119" y="854"/>
                  </a:lnTo>
                  <a:lnTo>
                    <a:pt x="119" y="854"/>
                  </a:lnTo>
                  <a:lnTo>
                    <a:pt x="116" y="856"/>
                  </a:lnTo>
                  <a:lnTo>
                    <a:pt x="114" y="858"/>
                  </a:lnTo>
                  <a:lnTo>
                    <a:pt x="112" y="858"/>
                  </a:lnTo>
                  <a:lnTo>
                    <a:pt x="110" y="856"/>
                  </a:lnTo>
                  <a:lnTo>
                    <a:pt x="108" y="856"/>
                  </a:lnTo>
                  <a:lnTo>
                    <a:pt x="102" y="862"/>
                  </a:lnTo>
                  <a:lnTo>
                    <a:pt x="100" y="862"/>
                  </a:lnTo>
                  <a:lnTo>
                    <a:pt x="97" y="862"/>
                  </a:lnTo>
                  <a:lnTo>
                    <a:pt x="95" y="864"/>
                  </a:lnTo>
                  <a:lnTo>
                    <a:pt x="97" y="866"/>
                  </a:lnTo>
                  <a:lnTo>
                    <a:pt x="95" y="868"/>
                  </a:lnTo>
                  <a:lnTo>
                    <a:pt x="93" y="871"/>
                  </a:lnTo>
                  <a:lnTo>
                    <a:pt x="93" y="873"/>
                  </a:lnTo>
                  <a:lnTo>
                    <a:pt x="95" y="873"/>
                  </a:lnTo>
                  <a:lnTo>
                    <a:pt x="95" y="875"/>
                  </a:lnTo>
                  <a:lnTo>
                    <a:pt x="95" y="877"/>
                  </a:lnTo>
                  <a:lnTo>
                    <a:pt x="100" y="879"/>
                  </a:lnTo>
                  <a:lnTo>
                    <a:pt x="104" y="881"/>
                  </a:lnTo>
                  <a:lnTo>
                    <a:pt x="106" y="881"/>
                  </a:lnTo>
                  <a:lnTo>
                    <a:pt x="106" y="881"/>
                  </a:lnTo>
                  <a:lnTo>
                    <a:pt x="106" y="877"/>
                  </a:lnTo>
                  <a:lnTo>
                    <a:pt x="108" y="875"/>
                  </a:lnTo>
                  <a:lnTo>
                    <a:pt x="110" y="873"/>
                  </a:lnTo>
                  <a:lnTo>
                    <a:pt x="110" y="873"/>
                  </a:lnTo>
                  <a:lnTo>
                    <a:pt x="108" y="868"/>
                  </a:lnTo>
                  <a:lnTo>
                    <a:pt x="112" y="868"/>
                  </a:lnTo>
                  <a:lnTo>
                    <a:pt x="116" y="864"/>
                  </a:lnTo>
                  <a:lnTo>
                    <a:pt x="121" y="860"/>
                  </a:lnTo>
                  <a:lnTo>
                    <a:pt x="123" y="858"/>
                  </a:lnTo>
                  <a:lnTo>
                    <a:pt x="123" y="860"/>
                  </a:lnTo>
                  <a:lnTo>
                    <a:pt x="125" y="860"/>
                  </a:lnTo>
                  <a:lnTo>
                    <a:pt x="127" y="860"/>
                  </a:lnTo>
                  <a:lnTo>
                    <a:pt x="129" y="862"/>
                  </a:lnTo>
                  <a:lnTo>
                    <a:pt x="125" y="862"/>
                  </a:lnTo>
                  <a:lnTo>
                    <a:pt x="123" y="866"/>
                  </a:lnTo>
                  <a:lnTo>
                    <a:pt x="123" y="868"/>
                  </a:lnTo>
                  <a:lnTo>
                    <a:pt x="119" y="873"/>
                  </a:lnTo>
                  <a:lnTo>
                    <a:pt x="119" y="877"/>
                  </a:lnTo>
                  <a:lnTo>
                    <a:pt x="121" y="879"/>
                  </a:lnTo>
                  <a:lnTo>
                    <a:pt x="119" y="881"/>
                  </a:lnTo>
                  <a:lnTo>
                    <a:pt x="116" y="883"/>
                  </a:lnTo>
                  <a:lnTo>
                    <a:pt x="116" y="881"/>
                  </a:lnTo>
                  <a:lnTo>
                    <a:pt x="116" y="879"/>
                  </a:lnTo>
                  <a:lnTo>
                    <a:pt x="116" y="875"/>
                  </a:lnTo>
                  <a:lnTo>
                    <a:pt x="116" y="873"/>
                  </a:lnTo>
                  <a:lnTo>
                    <a:pt x="114" y="875"/>
                  </a:lnTo>
                  <a:lnTo>
                    <a:pt x="114" y="877"/>
                  </a:lnTo>
                  <a:lnTo>
                    <a:pt x="112" y="877"/>
                  </a:lnTo>
                  <a:lnTo>
                    <a:pt x="110" y="877"/>
                  </a:lnTo>
                  <a:lnTo>
                    <a:pt x="108" y="879"/>
                  </a:lnTo>
                  <a:lnTo>
                    <a:pt x="110" y="883"/>
                  </a:lnTo>
                  <a:lnTo>
                    <a:pt x="116" y="890"/>
                  </a:lnTo>
                  <a:lnTo>
                    <a:pt x="123" y="890"/>
                  </a:lnTo>
                  <a:lnTo>
                    <a:pt x="127" y="892"/>
                  </a:lnTo>
                  <a:lnTo>
                    <a:pt x="129" y="892"/>
                  </a:lnTo>
                  <a:lnTo>
                    <a:pt x="131" y="894"/>
                  </a:lnTo>
                  <a:lnTo>
                    <a:pt x="133" y="892"/>
                  </a:lnTo>
                  <a:lnTo>
                    <a:pt x="135" y="887"/>
                  </a:lnTo>
                  <a:lnTo>
                    <a:pt x="133" y="881"/>
                  </a:lnTo>
                  <a:lnTo>
                    <a:pt x="133" y="877"/>
                  </a:lnTo>
                  <a:lnTo>
                    <a:pt x="133" y="875"/>
                  </a:lnTo>
                  <a:lnTo>
                    <a:pt x="135" y="871"/>
                  </a:lnTo>
                  <a:lnTo>
                    <a:pt x="135" y="864"/>
                  </a:lnTo>
                  <a:lnTo>
                    <a:pt x="133" y="860"/>
                  </a:lnTo>
                  <a:lnTo>
                    <a:pt x="133" y="858"/>
                  </a:lnTo>
                  <a:lnTo>
                    <a:pt x="140" y="854"/>
                  </a:lnTo>
                  <a:lnTo>
                    <a:pt x="144" y="850"/>
                  </a:lnTo>
                  <a:lnTo>
                    <a:pt x="146" y="847"/>
                  </a:lnTo>
                  <a:lnTo>
                    <a:pt x="150" y="847"/>
                  </a:lnTo>
                  <a:lnTo>
                    <a:pt x="152" y="845"/>
                  </a:lnTo>
                  <a:lnTo>
                    <a:pt x="152" y="841"/>
                  </a:lnTo>
                  <a:lnTo>
                    <a:pt x="154" y="839"/>
                  </a:lnTo>
                  <a:lnTo>
                    <a:pt x="159" y="837"/>
                  </a:lnTo>
                  <a:lnTo>
                    <a:pt x="163" y="841"/>
                  </a:lnTo>
                  <a:lnTo>
                    <a:pt x="167" y="839"/>
                  </a:lnTo>
                  <a:lnTo>
                    <a:pt x="167" y="839"/>
                  </a:lnTo>
                  <a:lnTo>
                    <a:pt x="167" y="839"/>
                  </a:lnTo>
                  <a:close/>
                  <a:moveTo>
                    <a:pt x="207" y="946"/>
                  </a:moveTo>
                  <a:lnTo>
                    <a:pt x="209" y="946"/>
                  </a:lnTo>
                  <a:lnTo>
                    <a:pt x="211" y="944"/>
                  </a:lnTo>
                  <a:lnTo>
                    <a:pt x="209" y="944"/>
                  </a:lnTo>
                  <a:lnTo>
                    <a:pt x="209" y="944"/>
                  </a:lnTo>
                  <a:lnTo>
                    <a:pt x="207" y="946"/>
                  </a:lnTo>
                  <a:lnTo>
                    <a:pt x="207" y="946"/>
                  </a:lnTo>
                  <a:close/>
                  <a:moveTo>
                    <a:pt x="26" y="584"/>
                  </a:moveTo>
                  <a:lnTo>
                    <a:pt x="22" y="582"/>
                  </a:lnTo>
                  <a:lnTo>
                    <a:pt x="19" y="582"/>
                  </a:lnTo>
                  <a:lnTo>
                    <a:pt x="19" y="584"/>
                  </a:lnTo>
                  <a:lnTo>
                    <a:pt x="26" y="588"/>
                  </a:lnTo>
                  <a:lnTo>
                    <a:pt x="24" y="590"/>
                  </a:lnTo>
                  <a:lnTo>
                    <a:pt x="28" y="594"/>
                  </a:lnTo>
                  <a:lnTo>
                    <a:pt x="26" y="594"/>
                  </a:lnTo>
                  <a:lnTo>
                    <a:pt x="24" y="594"/>
                  </a:lnTo>
                  <a:lnTo>
                    <a:pt x="22" y="597"/>
                  </a:lnTo>
                  <a:lnTo>
                    <a:pt x="22" y="601"/>
                  </a:lnTo>
                  <a:lnTo>
                    <a:pt x="22" y="603"/>
                  </a:lnTo>
                  <a:lnTo>
                    <a:pt x="15" y="603"/>
                  </a:lnTo>
                  <a:lnTo>
                    <a:pt x="11" y="601"/>
                  </a:lnTo>
                  <a:lnTo>
                    <a:pt x="13" y="597"/>
                  </a:lnTo>
                  <a:lnTo>
                    <a:pt x="11" y="584"/>
                  </a:lnTo>
                  <a:lnTo>
                    <a:pt x="9" y="580"/>
                  </a:lnTo>
                  <a:lnTo>
                    <a:pt x="9" y="580"/>
                  </a:lnTo>
                  <a:lnTo>
                    <a:pt x="7" y="576"/>
                  </a:lnTo>
                  <a:lnTo>
                    <a:pt x="9" y="573"/>
                  </a:lnTo>
                  <a:lnTo>
                    <a:pt x="11" y="571"/>
                  </a:lnTo>
                  <a:lnTo>
                    <a:pt x="11" y="569"/>
                  </a:lnTo>
                  <a:lnTo>
                    <a:pt x="9" y="567"/>
                  </a:lnTo>
                  <a:lnTo>
                    <a:pt x="9" y="565"/>
                  </a:lnTo>
                  <a:lnTo>
                    <a:pt x="13" y="561"/>
                  </a:lnTo>
                  <a:lnTo>
                    <a:pt x="17" y="563"/>
                  </a:lnTo>
                  <a:lnTo>
                    <a:pt x="22" y="563"/>
                  </a:lnTo>
                  <a:lnTo>
                    <a:pt x="24" y="569"/>
                  </a:lnTo>
                  <a:lnTo>
                    <a:pt x="24" y="573"/>
                  </a:lnTo>
                  <a:lnTo>
                    <a:pt x="24" y="576"/>
                  </a:lnTo>
                  <a:lnTo>
                    <a:pt x="24" y="580"/>
                  </a:lnTo>
                  <a:lnTo>
                    <a:pt x="19" y="578"/>
                  </a:lnTo>
                  <a:lnTo>
                    <a:pt x="26" y="582"/>
                  </a:lnTo>
                  <a:lnTo>
                    <a:pt x="26" y="584"/>
                  </a:lnTo>
                  <a:lnTo>
                    <a:pt x="26" y="584"/>
                  </a:lnTo>
                  <a:lnTo>
                    <a:pt x="26" y="584"/>
                  </a:lnTo>
                  <a:close/>
                  <a:moveTo>
                    <a:pt x="28" y="573"/>
                  </a:moveTo>
                  <a:lnTo>
                    <a:pt x="32" y="573"/>
                  </a:lnTo>
                  <a:lnTo>
                    <a:pt x="34" y="576"/>
                  </a:lnTo>
                  <a:lnTo>
                    <a:pt x="32" y="578"/>
                  </a:lnTo>
                  <a:lnTo>
                    <a:pt x="28" y="573"/>
                  </a:lnTo>
                  <a:lnTo>
                    <a:pt x="28" y="573"/>
                  </a:lnTo>
                  <a:close/>
                  <a:moveTo>
                    <a:pt x="5" y="611"/>
                  </a:moveTo>
                  <a:lnTo>
                    <a:pt x="7" y="609"/>
                  </a:lnTo>
                  <a:lnTo>
                    <a:pt x="11" y="609"/>
                  </a:lnTo>
                  <a:lnTo>
                    <a:pt x="13" y="611"/>
                  </a:lnTo>
                  <a:lnTo>
                    <a:pt x="7" y="613"/>
                  </a:lnTo>
                  <a:lnTo>
                    <a:pt x="5" y="611"/>
                  </a:lnTo>
                  <a:lnTo>
                    <a:pt x="5" y="611"/>
                  </a:lnTo>
                  <a:close/>
                  <a:moveTo>
                    <a:pt x="32" y="616"/>
                  </a:moveTo>
                  <a:lnTo>
                    <a:pt x="36" y="613"/>
                  </a:lnTo>
                  <a:lnTo>
                    <a:pt x="36" y="616"/>
                  </a:lnTo>
                  <a:lnTo>
                    <a:pt x="34" y="618"/>
                  </a:lnTo>
                  <a:lnTo>
                    <a:pt x="32" y="616"/>
                  </a:lnTo>
                  <a:lnTo>
                    <a:pt x="32" y="616"/>
                  </a:lnTo>
                  <a:close/>
                  <a:moveTo>
                    <a:pt x="28" y="616"/>
                  </a:moveTo>
                  <a:lnTo>
                    <a:pt x="30" y="616"/>
                  </a:lnTo>
                  <a:lnTo>
                    <a:pt x="30" y="620"/>
                  </a:lnTo>
                  <a:lnTo>
                    <a:pt x="28" y="622"/>
                  </a:lnTo>
                  <a:lnTo>
                    <a:pt x="28" y="620"/>
                  </a:lnTo>
                  <a:lnTo>
                    <a:pt x="26" y="618"/>
                  </a:lnTo>
                  <a:lnTo>
                    <a:pt x="28" y="616"/>
                  </a:lnTo>
                  <a:lnTo>
                    <a:pt x="28" y="616"/>
                  </a:lnTo>
                  <a:close/>
                  <a:moveTo>
                    <a:pt x="17" y="616"/>
                  </a:moveTo>
                  <a:lnTo>
                    <a:pt x="19" y="613"/>
                  </a:lnTo>
                  <a:lnTo>
                    <a:pt x="24" y="613"/>
                  </a:lnTo>
                  <a:lnTo>
                    <a:pt x="19" y="618"/>
                  </a:lnTo>
                  <a:lnTo>
                    <a:pt x="17" y="616"/>
                  </a:lnTo>
                  <a:lnTo>
                    <a:pt x="17" y="616"/>
                  </a:lnTo>
                  <a:close/>
                  <a:moveTo>
                    <a:pt x="19" y="622"/>
                  </a:moveTo>
                  <a:lnTo>
                    <a:pt x="19" y="620"/>
                  </a:lnTo>
                  <a:lnTo>
                    <a:pt x="22" y="622"/>
                  </a:lnTo>
                  <a:lnTo>
                    <a:pt x="22" y="624"/>
                  </a:lnTo>
                  <a:lnTo>
                    <a:pt x="19" y="622"/>
                  </a:lnTo>
                  <a:lnTo>
                    <a:pt x="19" y="622"/>
                  </a:lnTo>
                  <a:close/>
                  <a:moveTo>
                    <a:pt x="15" y="626"/>
                  </a:moveTo>
                  <a:lnTo>
                    <a:pt x="15" y="624"/>
                  </a:lnTo>
                  <a:lnTo>
                    <a:pt x="19" y="624"/>
                  </a:lnTo>
                  <a:lnTo>
                    <a:pt x="22" y="626"/>
                  </a:lnTo>
                  <a:lnTo>
                    <a:pt x="19" y="628"/>
                  </a:lnTo>
                  <a:lnTo>
                    <a:pt x="17" y="630"/>
                  </a:lnTo>
                  <a:lnTo>
                    <a:pt x="15" y="628"/>
                  </a:lnTo>
                  <a:lnTo>
                    <a:pt x="15" y="626"/>
                  </a:lnTo>
                  <a:lnTo>
                    <a:pt x="15" y="626"/>
                  </a:lnTo>
                  <a:close/>
                  <a:moveTo>
                    <a:pt x="11" y="632"/>
                  </a:moveTo>
                  <a:lnTo>
                    <a:pt x="13" y="635"/>
                  </a:lnTo>
                  <a:lnTo>
                    <a:pt x="11" y="637"/>
                  </a:lnTo>
                  <a:lnTo>
                    <a:pt x="9" y="637"/>
                  </a:lnTo>
                  <a:lnTo>
                    <a:pt x="11" y="632"/>
                  </a:lnTo>
                  <a:lnTo>
                    <a:pt x="11" y="632"/>
                  </a:lnTo>
                  <a:close/>
                  <a:moveTo>
                    <a:pt x="30" y="632"/>
                  </a:moveTo>
                  <a:lnTo>
                    <a:pt x="32" y="637"/>
                  </a:lnTo>
                  <a:lnTo>
                    <a:pt x="28" y="637"/>
                  </a:lnTo>
                  <a:lnTo>
                    <a:pt x="30" y="632"/>
                  </a:lnTo>
                  <a:lnTo>
                    <a:pt x="30" y="632"/>
                  </a:lnTo>
                  <a:close/>
                  <a:moveTo>
                    <a:pt x="24" y="630"/>
                  </a:moveTo>
                  <a:lnTo>
                    <a:pt x="28" y="630"/>
                  </a:lnTo>
                  <a:lnTo>
                    <a:pt x="28" y="635"/>
                  </a:lnTo>
                  <a:lnTo>
                    <a:pt x="24" y="630"/>
                  </a:lnTo>
                  <a:lnTo>
                    <a:pt x="24" y="630"/>
                  </a:lnTo>
                  <a:close/>
                  <a:moveTo>
                    <a:pt x="15" y="662"/>
                  </a:moveTo>
                  <a:lnTo>
                    <a:pt x="17" y="662"/>
                  </a:lnTo>
                  <a:lnTo>
                    <a:pt x="17" y="666"/>
                  </a:lnTo>
                  <a:lnTo>
                    <a:pt x="15" y="664"/>
                  </a:lnTo>
                  <a:lnTo>
                    <a:pt x="15" y="662"/>
                  </a:lnTo>
                  <a:lnTo>
                    <a:pt x="15" y="662"/>
                  </a:lnTo>
                  <a:close/>
                  <a:moveTo>
                    <a:pt x="15" y="637"/>
                  </a:moveTo>
                  <a:lnTo>
                    <a:pt x="15" y="632"/>
                  </a:lnTo>
                  <a:lnTo>
                    <a:pt x="15" y="630"/>
                  </a:lnTo>
                  <a:lnTo>
                    <a:pt x="19" y="630"/>
                  </a:lnTo>
                  <a:lnTo>
                    <a:pt x="22" y="635"/>
                  </a:lnTo>
                  <a:lnTo>
                    <a:pt x="17" y="635"/>
                  </a:lnTo>
                  <a:lnTo>
                    <a:pt x="15" y="637"/>
                  </a:lnTo>
                  <a:lnTo>
                    <a:pt x="15" y="637"/>
                  </a:lnTo>
                  <a:close/>
                  <a:moveTo>
                    <a:pt x="7" y="643"/>
                  </a:moveTo>
                  <a:lnTo>
                    <a:pt x="3" y="641"/>
                  </a:lnTo>
                  <a:lnTo>
                    <a:pt x="3" y="639"/>
                  </a:lnTo>
                  <a:lnTo>
                    <a:pt x="7" y="639"/>
                  </a:lnTo>
                  <a:lnTo>
                    <a:pt x="9" y="641"/>
                  </a:lnTo>
                  <a:lnTo>
                    <a:pt x="7" y="643"/>
                  </a:lnTo>
                  <a:lnTo>
                    <a:pt x="7" y="643"/>
                  </a:lnTo>
                  <a:close/>
                  <a:moveTo>
                    <a:pt x="22" y="656"/>
                  </a:moveTo>
                  <a:lnTo>
                    <a:pt x="24" y="656"/>
                  </a:lnTo>
                  <a:lnTo>
                    <a:pt x="24" y="660"/>
                  </a:lnTo>
                  <a:lnTo>
                    <a:pt x="22" y="656"/>
                  </a:lnTo>
                  <a:lnTo>
                    <a:pt x="22" y="656"/>
                  </a:lnTo>
                  <a:close/>
                  <a:moveTo>
                    <a:pt x="26" y="660"/>
                  </a:moveTo>
                  <a:lnTo>
                    <a:pt x="30" y="660"/>
                  </a:lnTo>
                  <a:lnTo>
                    <a:pt x="28" y="662"/>
                  </a:lnTo>
                  <a:lnTo>
                    <a:pt x="26" y="660"/>
                  </a:lnTo>
                  <a:lnTo>
                    <a:pt x="26" y="660"/>
                  </a:lnTo>
                  <a:close/>
                  <a:moveTo>
                    <a:pt x="34" y="626"/>
                  </a:moveTo>
                  <a:lnTo>
                    <a:pt x="34" y="624"/>
                  </a:lnTo>
                  <a:lnTo>
                    <a:pt x="38" y="628"/>
                  </a:lnTo>
                  <a:lnTo>
                    <a:pt x="34" y="628"/>
                  </a:lnTo>
                  <a:lnTo>
                    <a:pt x="34" y="626"/>
                  </a:lnTo>
                  <a:lnTo>
                    <a:pt x="34" y="626"/>
                  </a:lnTo>
                  <a:close/>
                  <a:moveTo>
                    <a:pt x="41" y="628"/>
                  </a:moveTo>
                  <a:lnTo>
                    <a:pt x="45" y="630"/>
                  </a:lnTo>
                  <a:lnTo>
                    <a:pt x="45" y="632"/>
                  </a:lnTo>
                  <a:lnTo>
                    <a:pt x="47" y="637"/>
                  </a:lnTo>
                  <a:lnTo>
                    <a:pt x="45" y="639"/>
                  </a:lnTo>
                  <a:lnTo>
                    <a:pt x="45" y="641"/>
                  </a:lnTo>
                  <a:lnTo>
                    <a:pt x="43" y="643"/>
                  </a:lnTo>
                  <a:lnTo>
                    <a:pt x="41" y="641"/>
                  </a:lnTo>
                  <a:lnTo>
                    <a:pt x="38" y="641"/>
                  </a:lnTo>
                  <a:lnTo>
                    <a:pt x="34" y="643"/>
                  </a:lnTo>
                  <a:lnTo>
                    <a:pt x="34" y="639"/>
                  </a:lnTo>
                  <a:lnTo>
                    <a:pt x="34" y="637"/>
                  </a:lnTo>
                  <a:lnTo>
                    <a:pt x="36" y="630"/>
                  </a:lnTo>
                  <a:lnTo>
                    <a:pt x="41" y="628"/>
                  </a:lnTo>
                  <a:lnTo>
                    <a:pt x="41" y="628"/>
                  </a:lnTo>
                  <a:close/>
                  <a:moveTo>
                    <a:pt x="17" y="641"/>
                  </a:moveTo>
                  <a:lnTo>
                    <a:pt x="19" y="637"/>
                  </a:lnTo>
                  <a:lnTo>
                    <a:pt x="28" y="639"/>
                  </a:lnTo>
                  <a:lnTo>
                    <a:pt x="26" y="639"/>
                  </a:lnTo>
                  <a:lnTo>
                    <a:pt x="19" y="641"/>
                  </a:lnTo>
                  <a:lnTo>
                    <a:pt x="19" y="643"/>
                  </a:lnTo>
                  <a:lnTo>
                    <a:pt x="19" y="643"/>
                  </a:lnTo>
                  <a:lnTo>
                    <a:pt x="17" y="641"/>
                  </a:lnTo>
                  <a:lnTo>
                    <a:pt x="17" y="641"/>
                  </a:lnTo>
                  <a:close/>
                  <a:moveTo>
                    <a:pt x="22" y="649"/>
                  </a:moveTo>
                  <a:lnTo>
                    <a:pt x="19" y="647"/>
                  </a:lnTo>
                  <a:lnTo>
                    <a:pt x="26" y="645"/>
                  </a:lnTo>
                  <a:lnTo>
                    <a:pt x="28" y="645"/>
                  </a:lnTo>
                  <a:lnTo>
                    <a:pt x="28" y="647"/>
                  </a:lnTo>
                  <a:lnTo>
                    <a:pt x="22" y="649"/>
                  </a:lnTo>
                  <a:lnTo>
                    <a:pt x="22" y="649"/>
                  </a:lnTo>
                  <a:close/>
                  <a:moveTo>
                    <a:pt x="24" y="651"/>
                  </a:moveTo>
                  <a:lnTo>
                    <a:pt x="28" y="649"/>
                  </a:lnTo>
                  <a:lnTo>
                    <a:pt x="32" y="649"/>
                  </a:lnTo>
                  <a:lnTo>
                    <a:pt x="32" y="656"/>
                  </a:lnTo>
                  <a:lnTo>
                    <a:pt x="30" y="658"/>
                  </a:lnTo>
                  <a:lnTo>
                    <a:pt x="28" y="658"/>
                  </a:lnTo>
                  <a:lnTo>
                    <a:pt x="26" y="653"/>
                  </a:lnTo>
                  <a:lnTo>
                    <a:pt x="24" y="651"/>
                  </a:lnTo>
                  <a:lnTo>
                    <a:pt x="24" y="651"/>
                  </a:lnTo>
                  <a:close/>
                  <a:moveTo>
                    <a:pt x="17" y="662"/>
                  </a:moveTo>
                  <a:lnTo>
                    <a:pt x="19" y="660"/>
                  </a:lnTo>
                  <a:lnTo>
                    <a:pt x="22" y="662"/>
                  </a:lnTo>
                  <a:lnTo>
                    <a:pt x="24" y="662"/>
                  </a:lnTo>
                  <a:lnTo>
                    <a:pt x="26" y="664"/>
                  </a:lnTo>
                  <a:lnTo>
                    <a:pt x="22" y="666"/>
                  </a:lnTo>
                  <a:lnTo>
                    <a:pt x="17" y="662"/>
                  </a:lnTo>
                  <a:lnTo>
                    <a:pt x="17" y="662"/>
                  </a:lnTo>
                  <a:close/>
                  <a:moveTo>
                    <a:pt x="28" y="740"/>
                  </a:moveTo>
                  <a:lnTo>
                    <a:pt x="32" y="736"/>
                  </a:lnTo>
                  <a:lnTo>
                    <a:pt x="30" y="736"/>
                  </a:lnTo>
                  <a:lnTo>
                    <a:pt x="28" y="736"/>
                  </a:lnTo>
                  <a:lnTo>
                    <a:pt x="24" y="729"/>
                  </a:lnTo>
                  <a:lnTo>
                    <a:pt x="19" y="727"/>
                  </a:lnTo>
                  <a:lnTo>
                    <a:pt x="22" y="723"/>
                  </a:lnTo>
                  <a:lnTo>
                    <a:pt x="26" y="723"/>
                  </a:lnTo>
                  <a:lnTo>
                    <a:pt x="28" y="721"/>
                  </a:lnTo>
                  <a:lnTo>
                    <a:pt x="28" y="727"/>
                  </a:lnTo>
                  <a:lnTo>
                    <a:pt x="32" y="729"/>
                  </a:lnTo>
                  <a:lnTo>
                    <a:pt x="32" y="734"/>
                  </a:lnTo>
                  <a:lnTo>
                    <a:pt x="36" y="736"/>
                  </a:lnTo>
                  <a:lnTo>
                    <a:pt x="38" y="744"/>
                  </a:lnTo>
                  <a:lnTo>
                    <a:pt x="34" y="742"/>
                  </a:lnTo>
                  <a:lnTo>
                    <a:pt x="30" y="744"/>
                  </a:lnTo>
                  <a:lnTo>
                    <a:pt x="28" y="740"/>
                  </a:lnTo>
                  <a:lnTo>
                    <a:pt x="28" y="740"/>
                  </a:lnTo>
                  <a:close/>
                  <a:moveTo>
                    <a:pt x="13" y="731"/>
                  </a:moveTo>
                  <a:lnTo>
                    <a:pt x="15" y="729"/>
                  </a:lnTo>
                  <a:lnTo>
                    <a:pt x="15" y="727"/>
                  </a:lnTo>
                  <a:lnTo>
                    <a:pt x="19" y="729"/>
                  </a:lnTo>
                  <a:lnTo>
                    <a:pt x="24" y="736"/>
                  </a:lnTo>
                  <a:lnTo>
                    <a:pt x="28" y="742"/>
                  </a:lnTo>
                  <a:lnTo>
                    <a:pt x="28" y="746"/>
                  </a:lnTo>
                  <a:lnTo>
                    <a:pt x="26" y="748"/>
                  </a:lnTo>
                  <a:lnTo>
                    <a:pt x="24" y="746"/>
                  </a:lnTo>
                  <a:lnTo>
                    <a:pt x="22" y="740"/>
                  </a:lnTo>
                  <a:lnTo>
                    <a:pt x="22" y="738"/>
                  </a:lnTo>
                  <a:lnTo>
                    <a:pt x="19" y="738"/>
                  </a:lnTo>
                  <a:lnTo>
                    <a:pt x="15" y="736"/>
                  </a:lnTo>
                  <a:lnTo>
                    <a:pt x="13" y="731"/>
                  </a:lnTo>
                  <a:lnTo>
                    <a:pt x="13" y="731"/>
                  </a:lnTo>
                  <a:close/>
                  <a:moveTo>
                    <a:pt x="15" y="738"/>
                  </a:moveTo>
                  <a:lnTo>
                    <a:pt x="17" y="738"/>
                  </a:lnTo>
                  <a:lnTo>
                    <a:pt x="19" y="740"/>
                  </a:lnTo>
                  <a:lnTo>
                    <a:pt x="19" y="744"/>
                  </a:lnTo>
                  <a:lnTo>
                    <a:pt x="19" y="746"/>
                  </a:lnTo>
                  <a:lnTo>
                    <a:pt x="17" y="746"/>
                  </a:lnTo>
                  <a:lnTo>
                    <a:pt x="17" y="744"/>
                  </a:lnTo>
                  <a:lnTo>
                    <a:pt x="15" y="744"/>
                  </a:lnTo>
                  <a:lnTo>
                    <a:pt x="15" y="738"/>
                  </a:lnTo>
                  <a:lnTo>
                    <a:pt x="15" y="738"/>
                  </a:lnTo>
                  <a:close/>
                  <a:moveTo>
                    <a:pt x="22" y="761"/>
                  </a:moveTo>
                  <a:lnTo>
                    <a:pt x="22" y="761"/>
                  </a:lnTo>
                  <a:lnTo>
                    <a:pt x="22" y="757"/>
                  </a:lnTo>
                  <a:lnTo>
                    <a:pt x="19" y="750"/>
                  </a:lnTo>
                  <a:lnTo>
                    <a:pt x="22" y="748"/>
                  </a:lnTo>
                  <a:lnTo>
                    <a:pt x="22" y="750"/>
                  </a:lnTo>
                  <a:lnTo>
                    <a:pt x="26" y="753"/>
                  </a:lnTo>
                  <a:lnTo>
                    <a:pt x="28" y="755"/>
                  </a:lnTo>
                  <a:lnTo>
                    <a:pt x="26" y="757"/>
                  </a:lnTo>
                  <a:lnTo>
                    <a:pt x="22" y="761"/>
                  </a:lnTo>
                  <a:lnTo>
                    <a:pt x="22" y="761"/>
                  </a:lnTo>
                  <a:close/>
                  <a:moveTo>
                    <a:pt x="28" y="776"/>
                  </a:moveTo>
                  <a:lnTo>
                    <a:pt x="26" y="778"/>
                  </a:lnTo>
                  <a:lnTo>
                    <a:pt x="24" y="776"/>
                  </a:lnTo>
                  <a:lnTo>
                    <a:pt x="24" y="774"/>
                  </a:lnTo>
                  <a:lnTo>
                    <a:pt x="22" y="772"/>
                  </a:lnTo>
                  <a:lnTo>
                    <a:pt x="26" y="769"/>
                  </a:lnTo>
                  <a:lnTo>
                    <a:pt x="28" y="774"/>
                  </a:lnTo>
                  <a:lnTo>
                    <a:pt x="28" y="776"/>
                  </a:lnTo>
                  <a:lnTo>
                    <a:pt x="28" y="776"/>
                  </a:lnTo>
                  <a:close/>
                  <a:moveTo>
                    <a:pt x="38" y="776"/>
                  </a:moveTo>
                  <a:lnTo>
                    <a:pt x="36" y="778"/>
                  </a:lnTo>
                  <a:lnTo>
                    <a:pt x="34" y="780"/>
                  </a:lnTo>
                  <a:lnTo>
                    <a:pt x="32" y="778"/>
                  </a:lnTo>
                  <a:lnTo>
                    <a:pt x="30" y="772"/>
                  </a:lnTo>
                  <a:lnTo>
                    <a:pt x="26" y="765"/>
                  </a:lnTo>
                  <a:lnTo>
                    <a:pt x="30" y="763"/>
                  </a:lnTo>
                  <a:lnTo>
                    <a:pt x="32" y="761"/>
                  </a:lnTo>
                  <a:lnTo>
                    <a:pt x="32" y="759"/>
                  </a:lnTo>
                  <a:lnTo>
                    <a:pt x="32" y="761"/>
                  </a:lnTo>
                  <a:lnTo>
                    <a:pt x="30" y="761"/>
                  </a:lnTo>
                  <a:lnTo>
                    <a:pt x="30" y="759"/>
                  </a:lnTo>
                  <a:lnTo>
                    <a:pt x="30" y="755"/>
                  </a:lnTo>
                  <a:lnTo>
                    <a:pt x="28" y="753"/>
                  </a:lnTo>
                  <a:lnTo>
                    <a:pt x="28" y="748"/>
                  </a:lnTo>
                  <a:lnTo>
                    <a:pt x="30" y="746"/>
                  </a:lnTo>
                  <a:lnTo>
                    <a:pt x="36" y="746"/>
                  </a:lnTo>
                  <a:lnTo>
                    <a:pt x="38" y="748"/>
                  </a:lnTo>
                  <a:lnTo>
                    <a:pt x="41" y="757"/>
                  </a:lnTo>
                  <a:lnTo>
                    <a:pt x="43" y="761"/>
                  </a:lnTo>
                  <a:lnTo>
                    <a:pt x="43" y="769"/>
                  </a:lnTo>
                  <a:lnTo>
                    <a:pt x="43" y="769"/>
                  </a:lnTo>
                  <a:lnTo>
                    <a:pt x="45" y="776"/>
                  </a:lnTo>
                  <a:lnTo>
                    <a:pt x="45" y="782"/>
                  </a:lnTo>
                  <a:lnTo>
                    <a:pt x="43" y="784"/>
                  </a:lnTo>
                  <a:lnTo>
                    <a:pt x="38" y="782"/>
                  </a:lnTo>
                  <a:lnTo>
                    <a:pt x="38" y="778"/>
                  </a:lnTo>
                  <a:lnTo>
                    <a:pt x="38" y="776"/>
                  </a:lnTo>
                  <a:lnTo>
                    <a:pt x="38" y="776"/>
                  </a:lnTo>
                  <a:close/>
                  <a:moveTo>
                    <a:pt x="34" y="795"/>
                  </a:moveTo>
                  <a:lnTo>
                    <a:pt x="34" y="793"/>
                  </a:lnTo>
                  <a:lnTo>
                    <a:pt x="30" y="790"/>
                  </a:lnTo>
                  <a:lnTo>
                    <a:pt x="32" y="788"/>
                  </a:lnTo>
                  <a:lnTo>
                    <a:pt x="32" y="786"/>
                  </a:lnTo>
                  <a:lnTo>
                    <a:pt x="34" y="784"/>
                  </a:lnTo>
                  <a:lnTo>
                    <a:pt x="36" y="786"/>
                  </a:lnTo>
                  <a:lnTo>
                    <a:pt x="41" y="786"/>
                  </a:lnTo>
                  <a:lnTo>
                    <a:pt x="38" y="790"/>
                  </a:lnTo>
                  <a:lnTo>
                    <a:pt x="38" y="793"/>
                  </a:lnTo>
                  <a:lnTo>
                    <a:pt x="36" y="795"/>
                  </a:lnTo>
                  <a:lnTo>
                    <a:pt x="34" y="795"/>
                  </a:lnTo>
                  <a:lnTo>
                    <a:pt x="34" y="795"/>
                  </a:lnTo>
                  <a:close/>
                  <a:moveTo>
                    <a:pt x="32" y="801"/>
                  </a:moveTo>
                  <a:lnTo>
                    <a:pt x="32" y="797"/>
                  </a:lnTo>
                  <a:lnTo>
                    <a:pt x="36" y="797"/>
                  </a:lnTo>
                  <a:lnTo>
                    <a:pt x="34" y="799"/>
                  </a:lnTo>
                  <a:lnTo>
                    <a:pt x="32" y="801"/>
                  </a:lnTo>
                  <a:lnTo>
                    <a:pt x="32" y="801"/>
                  </a:lnTo>
                  <a:close/>
                  <a:moveTo>
                    <a:pt x="41" y="799"/>
                  </a:moveTo>
                  <a:lnTo>
                    <a:pt x="41" y="801"/>
                  </a:lnTo>
                  <a:lnTo>
                    <a:pt x="41" y="805"/>
                  </a:lnTo>
                  <a:lnTo>
                    <a:pt x="41" y="805"/>
                  </a:lnTo>
                  <a:lnTo>
                    <a:pt x="38" y="801"/>
                  </a:lnTo>
                  <a:lnTo>
                    <a:pt x="41" y="799"/>
                  </a:lnTo>
                  <a:lnTo>
                    <a:pt x="41" y="799"/>
                  </a:lnTo>
                  <a:close/>
                  <a:moveTo>
                    <a:pt x="43" y="797"/>
                  </a:moveTo>
                  <a:lnTo>
                    <a:pt x="43" y="795"/>
                  </a:lnTo>
                  <a:lnTo>
                    <a:pt x="45" y="795"/>
                  </a:lnTo>
                  <a:lnTo>
                    <a:pt x="47" y="797"/>
                  </a:lnTo>
                  <a:lnTo>
                    <a:pt x="49" y="797"/>
                  </a:lnTo>
                  <a:lnTo>
                    <a:pt x="53" y="803"/>
                  </a:lnTo>
                  <a:lnTo>
                    <a:pt x="55" y="807"/>
                  </a:lnTo>
                  <a:lnTo>
                    <a:pt x="49" y="803"/>
                  </a:lnTo>
                  <a:lnTo>
                    <a:pt x="47" y="801"/>
                  </a:lnTo>
                  <a:lnTo>
                    <a:pt x="43" y="797"/>
                  </a:lnTo>
                  <a:lnTo>
                    <a:pt x="43" y="797"/>
                  </a:lnTo>
                  <a:close/>
                  <a:moveTo>
                    <a:pt x="43" y="803"/>
                  </a:moveTo>
                  <a:lnTo>
                    <a:pt x="45" y="803"/>
                  </a:lnTo>
                  <a:lnTo>
                    <a:pt x="49" y="805"/>
                  </a:lnTo>
                  <a:lnTo>
                    <a:pt x="53" y="812"/>
                  </a:lnTo>
                  <a:lnTo>
                    <a:pt x="51" y="814"/>
                  </a:lnTo>
                  <a:lnTo>
                    <a:pt x="49" y="814"/>
                  </a:lnTo>
                  <a:lnTo>
                    <a:pt x="43" y="809"/>
                  </a:lnTo>
                  <a:lnTo>
                    <a:pt x="43" y="803"/>
                  </a:lnTo>
                  <a:lnTo>
                    <a:pt x="43" y="803"/>
                  </a:lnTo>
                  <a:close/>
                  <a:moveTo>
                    <a:pt x="47" y="822"/>
                  </a:moveTo>
                  <a:lnTo>
                    <a:pt x="41" y="824"/>
                  </a:lnTo>
                  <a:lnTo>
                    <a:pt x="38" y="822"/>
                  </a:lnTo>
                  <a:lnTo>
                    <a:pt x="41" y="822"/>
                  </a:lnTo>
                  <a:lnTo>
                    <a:pt x="43" y="818"/>
                  </a:lnTo>
                  <a:lnTo>
                    <a:pt x="41" y="814"/>
                  </a:lnTo>
                  <a:lnTo>
                    <a:pt x="43" y="814"/>
                  </a:lnTo>
                  <a:lnTo>
                    <a:pt x="47" y="816"/>
                  </a:lnTo>
                  <a:lnTo>
                    <a:pt x="49" y="816"/>
                  </a:lnTo>
                  <a:lnTo>
                    <a:pt x="55" y="820"/>
                  </a:lnTo>
                  <a:lnTo>
                    <a:pt x="53" y="822"/>
                  </a:lnTo>
                  <a:lnTo>
                    <a:pt x="51" y="822"/>
                  </a:lnTo>
                  <a:lnTo>
                    <a:pt x="51" y="822"/>
                  </a:lnTo>
                  <a:lnTo>
                    <a:pt x="47" y="822"/>
                  </a:lnTo>
                  <a:lnTo>
                    <a:pt x="47" y="822"/>
                  </a:lnTo>
                  <a:close/>
                  <a:moveTo>
                    <a:pt x="51" y="839"/>
                  </a:moveTo>
                  <a:lnTo>
                    <a:pt x="49" y="839"/>
                  </a:lnTo>
                  <a:lnTo>
                    <a:pt x="47" y="839"/>
                  </a:lnTo>
                  <a:lnTo>
                    <a:pt x="47" y="835"/>
                  </a:lnTo>
                  <a:lnTo>
                    <a:pt x="47" y="833"/>
                  </a:lnTo>
                  <a:lnTo>
                    <a:pt x="49" y="833"/>
                  </a:lnTo>
                  <a:lnTo>
                    <a:pt x="47" y="831"/>
                  </a:lnTo>
                  <a:lnTo>
                    <a:pt x="47" y="828"/>
                  </a:lnTo>
                  <a:lnTo>
                    <a:pt x="51" y="828"/>
                  </a:lnTo>
                  <a:lnTo>
                    <a:pt x="51" y="831"/>
                  </a:lnTo>
                  <a:lnTo>
                    <a:pt x="51" y="835"/>
                  </a:lnTo>
                  <a:lnTo>
                    <a:pt x="49" y="837"/>
                  </a:lnTo>
                  <a:lnTo>
                    <a:pt x="51" y="839"/>
                  </a:lnTo>
                  <a:lnTo>
                    <a:pt x="51" y="839"/>
                  </a:lnTo>
                  <a:close/>
                  <a:moveTo>
                    <a:pt x="53" y="833"/>
                  </a:moveTo>
                  <a:lnTo>
                    <a:pt x="53" y="831"/>
                  </a:lnTo>
                  <a:lnTo>
                    <a:pt x="53" y="831"/>
                  </a:lnTo>
                  <a:lnTo>
                    <a:pt x="55" y="833"/>
                  </a:lnTo>
                  <a:lnTo>
                    <a:pt x="57" y="835"/>
                  </a:lnTo>
                  <a:lnTo>
                    <a:pt x="57" y="837"/>
                  </a:lnTo>
                  <a:lnTo>
                    <a:pt x="55" y="839"/>
                  </a:lnTo>
                  <a:lnTo>
                    <a:pt x="53" y="839"/>
                  </a:lnTo>
                  <a:lnTo>
                    <a:pt x="53" y="837"/>
                  </a:lnTo>
                  <a:lnTo>
                    <a:pt x="53" y="837"/>
                  </a:lnTo>
                  <a:lnTo>
                    <a:pt x="53" y="833"/>
                  </a:lnTo>
                  <a:lnTo>
                    <a:pt x="53" y="833"/>
                  </a:lnTo>
                  <a:close/>
                  <a:moveTo>
                    <a:pt x="59" y="835"/>
                  </a:moveTo>
                  <a:lnTo>
                    <a:pt x="64" y="837"/>
                  </a:lnTo>
                  <a:lnTo>
                    <a:pt x="64" y="839"/>
                  </a:lnTo>
                  <a:lnTo>
                    <a:pt x="64" y="839"/>
                  </a:lnTo>
                  <a:lnTo>
                    <a:pt x="59" y="837"/>
                  </a:lnTo>
                  <a:lnTo>
                    <a:pt x="59" y="835"/>
                  </a:lnTo>
                  <a:lnTo>
                    <a:pt x="59" y="835"/>
                  </a:lnTo>
                  <a:close/>
                  <a:moveTo>
                    <a:pt x="57" y="847"/>
                  </a:moveTo>
                  <a:lnTo>
                    <a:pt x="55" y="850"/>
                  </a:lnTo>
                  <a:lnTo>
                    <a:pt x="55" y="847"/>
                  </a:lnTo>
                  <a:lnTo>
                    <a:pt x="55" y="847"/>
                  </a:lnTo>
                  <a:lnTo>
                    <a:pt x="55" y="843"/>
                  </a:lnTo>
                  <a:lnTo>
                    <a:pt x="57" y="841"/>
                  </a:lnTo>
                  <a:lnTo>
                    <a:pt x="59" y="843"/>
                  </a:lnTo>
                  <a:lnTo>
                    <a:pt x="57" y="847"/>
                  </a:lnTo>
                  <a:lnTo>
                    <a:pt x="57" y="847"/>
                  </a:lnTo>
                  <a:close/>
                  <a:moveTo>
                    <a:pt x="68" y="839"/>
                  </a:moveTo>
                  <a:lnTo>
                    <a:pt x="64" y="837"/>
                  </a:lnTo>
                  <a:lnTo>
                    <a:pt x="62" y="833"/>
                  </a:lnTo>
                  <a:lnTo>
                    <a:pt x="62" y="828"/>
                  </a:lnTo>
                  <a:lnTo>
                    <a:pt x="64" y="826"/>
                  </a:lnTo>
                  <a:lnTo>
                    <a:pt x="66" y="833"/>
                  </a:lnTo>
                  <a:lnTo>
                    <a:pt x="68" y="835"/>
                  </a:lnTo>
                  <a:lnTo>
                    <a:pt x="70" y="839"/>
                  </a:lnTo>
                  <a:lnTo>
                    <a:pt x="68" y="839"/>
                  </a:lnTo>
                  <a:lnTo>
                    <a:pt x="68" y="839"/>
                  </a:lnTo>
                  <a:close/>
                  <a:moveTo>
                    <a:pt x="68" y="843"/>
                  </a:moveTo>
                  <a:lnTo>
                    <a:pt x="66" y="841"/>
                  </a:lnTo>
                  <a:lnTo>
                    <a:pt x="66" y="841"/>
                  </a:lnTo>
                  <a:lnTo>
                    <a:pt x="68" y="841"/>
                  </a:lnTo>
                  <a:lnTo>
                    <a:pt x="70" y="843"/>
                  </a:lnTo>
                  <a:lnTo>
                    <a:pt x="68" y="843"/>
                  </a:lnTo>
                  <a:lnTo>
                    <a:pt x="68" y="843"/>
                  </a:lnTo>
                  <a:close/>
                  <a:moveTo>
                    <a:pt x="70" y="852"/>
                  </a:moveTo>
                  <a:lnTo>
                    <a:pt x="66" y="847"/>
                  </a:lnTo>
                  <a:lnTo>
                    <a:pt x="64" y="845"/>
                  </a:lnTo>
                  <a:lnTo>
                    <a:pt x="66" y="843"/>
                  </a:lnTo>
                  <a:lnTo>
                    <a:pt x="72" y="847"/>
                  </a:lnTo>
                  <a:lnTo>
                    <a:pt x="72" y="852"/>
                  </a:lnTo>
                  <a:lnTo>
                    <a:pt x="70" y="852"/>
                  </a:lnTo>
                  <a:lnTo>
                    <a:pt x="70" y="852"/>
                  </a:lnTo>
                  <a:close/>
                  <a:moveTo>
                    <a:pt x="74" y="860"/>
                  </a:moveTo>
                  <a:lnTo>
                    <a:pt x="72" y="860"/>
                  </a:lnTo>
                  <a:lnTo>
                    <a:pt x="70" y="858"/>
                  </a:lnTo>
                  <a:lnTo>
                    <a:pt x="70" y="856"/>
                  </a:lnTo>
                  <a:lnTo>
                    <a:pt x="66" y="856"/>
                  </a:lnTo>
                  <a:lnTo>
                    <a:pt x="64" y="856"/>
                  </a:lnTo>
                  <a:lnTo>
                    <a:pt x="68" y="854"/>
                  </a:lnTo>
                  <a:lnTo>
                    <a:pt x="70" y="854"/>
                  </a:lnTo>
                  <a:lnTo>
                    <a:pt x="74" y="854"/>
                  </a:lnTo>
                  <a:lnTo>
                    <a:pt x="76" y="858"/>
                  </a:lnTo>
                  <a:lnTo>
                    <a:pt x="74" y="860"/>
                  </a:lnTo>
                  <a:lnTo>
                    <a:pt x="74" y="860"/>
                  </a:lnTo>
                  <a:close/>
                  <a:moveTo>
                    <a:pt x="87" y="881"/>
                  </a:moveTo>
                  <a:lnTo>
                    <a:pt x="81" y="879"/>
                  </a:lnTo>
                  <a:lnTo>
                    <a:pt x="78" y="879"/>
                  </a:lnTo>
                  <a:lnTo>
                    <a:pt x="76" y="879"/>
                  </a:lnTo>
                  <a:lnTo>
                    <a:pt x="74" y="877"/>
                  </a:lnTo>
                  <a:lnTo>
                    <a:pt x="68" y="875"/>
                  </a:lnTo>
                  <a:lnTo>
                    <a:pt x="64" y="875"/>
                  </a:lnTo>
                  <a:lnTo>
                    <a:pt x="62" y="868"/>
                  </a:lnTo>
                  <a:lnTo>
                    <a:pt x="62" y="866"/>
                  </a:lnTo>
                  <a:lnTo>
                    <a:pt x="62" y="864"/>
                  </a:lnTo>
                  <a:lnTo>
                    <a:pt x="64" y="864"/>
                  </a:lnTo>
                  <a:lnTo>
                    <a:pt x="68" y="871"/>
                  </a:lnTo>
                  <a:lnTo>
                    <a:pt x="72" y="871"/>
                  </a:lnTo>
                  <a:lnTo>
                    <a:pt x="74" y="873"/>
                  </a:lnTo>
                  <a:lnTo>
                    <a:pt x="78" y="873"/>
                  </a:lnTo>
                  <a:lnTo>
                    <a:pt x="81" y="875"/>
                  </a:lnTo>
                  <a:lnTo>
                    <a:pt x="87" y="875"/>
                  </a:lnTo>
                  <a:lnTo>
                    <a:pt x="87" y="877"/>
                  </a:lnTo>
                  <a:lnTo>
                    <a:pt x="91" y="879"/>
                  </a:lnTo>
                  <a:lnTo>
                    <a:pt x="93" y="879"/>
                  </a:lnTo>
                  <a:lnTo>
                    <a:pt x="95" y="881"/>
                  </a:lnTo>
                  <a:lnTo>
                    <a:pt x="93" y="883"/>
                  </a:lnTo>
                  <a:lnTo>
                    <a:pt x="89" y="883"/>
                  </a:lnTo>
                  <a:lnTo>
                    <a:pt x="87" y="881"/>
                  </a:lnTo>
                  <a:lnTo>
                    <a:pt x="87" y="881"/>
                  </a:lnTo>
                  <a:close/>
                  <a:moveTo>
                    <a:pt x="74" y="883"/>
                  </a:moveTo>
                  <a:lnTo>
                    <a:pt x="74" y="883"/>
                  </a:lnTo>
                  <a:lnTo>
                    <a:pt x="76" y="885"/>
                  </a:lnTo>
                  <a:lnTo>
                    <a:pt x="72" y="883"/>
                  </a:lnTo>
                  <a:lnTo>
                    <a:pt x="74" y="883"/>
                  </a:lnTo>
                  <a:lnTo>
                    <a:pt x="74" y="883"/>
                  </a:lnTo>
                  <a:close/>
                  <a:moveTo>
                    <a:pt x="102" y="900"/>
                  </a:moveTo>
                  <a:lnTo>
                    <a:pt x="102" y="902"/>
                  </a:lnTo>
                  <a:lnTo>
                    <a:pt x="104" y="900"/>
                  </a:lnTo>
                  <a:lnTo>
                    <a:pt x="102" y="898"/>
                  </a:lnTo>
                  <a:lnTo>
                    <a:pt x="100" y="900"/>
                  </a:lnTo>
                  <a:lnTo>
                    <a:pt x="102" y="900"/>
                  </a:lnTo>
                  <a:lnTo>
                    <a:pt x="102" y="900"/>
                  </a:lnTo>
                  <a:close/>
                  <a:moveTo>
                    <a:pt x="110" y="902"/>
                  </a:moveTo>
                  <a:lnTo>
                    <a:pt x="108" y="904"/>
                  </a:lnTo>
                  <a:lnTo>
                    <a:pt x="106" y="900"/>
                  </a:lnTo>
                  <a:lnTo>
                    <a:pt x="106" y="898"/>
                  </a:lnTo>
                  <a:lnTo>
                    <a:pt x="104" y="898"/>
                  </a:lnTo>
                  <a:lnTo>
                    <a:pt x="100" y="898"/>
                  </a:lnTo>
                  <a:lnTo>
                    <a:pt x="95" y="898"/>
                  </a:lnTo>
                  <a:lnTo>
                    <a:pt x="91" y="894"/>
                  </a:lnTo>
                  <a:lnTo>
                    <a:pt x="89" y="892"/>
                  </a:lnTo>
                  <a:lnTo>
                    <a:pt x="87" y="887"/>
                  </a:lnTo>
                  <a:lnTo>
                    <a:pt x="83" y="885"/>
                  </a:lnTo>
                  <a:lnTo>
                    <a:pt x="83" y="883"/>
                  </a:lnTo>
                  <a:lnTo>
                    <a:pt x="85" y="883"/>
                  </a:lnTo>
                  <a:lnTo>
                    <a:pt x="87" y="883"/>
                  </a:lnTo>
                  <a:lnTo>
                    <a:pt x="89" y="885"/>
                  </a:lnTo>
                  <a:lnTo>
                    <a:pt x="91" y="885"/>
                  </a:lnTo>
                  <a:lnTo>
                    <a:pt x="95" y="883"/>
                  </a:lnTo>
                  <a:lnTo>
                    <a:pt x="100" y="883"/>
                  </a:lnTo>
                  <a:lnTo>
                    <a:pt x="104" y="887"/>
                  </a:lnTo>
                  <a:lnTo>
                    <a:pt x="106" y="890"/>
                  </a:lnTo>
                  <a:lnTo>
                    <a:pt x="108" y="892"/>
                  </a:lnTo>
                  <a:lnTo>
                    <a:pt x="112" y="890"/>
                  </a:lnTo>
                  <a:lnTo>
                    <a:pt x="114" y="892"/>
                  </a:lnTo>
                  <a:lnTo>
                    <a:pt x="116" y="894"/>
                  </a:lnTo>
                  <a:lnTo>
                    <a:pt x="112" y="894"/>
                  </a:lnTo>
                  <a:lnTo>
                    <a:pt x="112" y="894"/>
                  </a:lnTo>
                  <a:lnTo>
                    <a:pt x="112" y="896"/>
                  </a:lnTo>
                  <a:lnTo>
                    <a:pt x="112" y="898"/>
                  </a:lnTo>
                  <a:lnTo>
                    <a:pt x="110" y="900"/>
                  </a:lnTo>
                  <a:lnTo>
                    <a:pt x="110" y="902"/>
                  </a:lnTo>
                  <a:lnTo>
                    <a:pt x="110" y="902"/>
                  </a:lnTo>
                  <a:close/>
                  <a:moveTo>
                    <a:pt x="116" y="902"/>
                  </a:moveTo>
                  <a:lnTo>
                    <a:pt x="114" y="904"/>
                  </a:lnTo>
                  <a:lnTo>
                    <a:pt x="114" y="906"/>
                  </a:lnTo>
                  <a:lnTo>
                    <a:pt x="116" y="906"/>
                  </a:lnTo>
                  <a:lnTo>
                    <a:pt x="119" y="902"/>
                  </a:lnTo>
                  <a:lnTo>
                    <a:pt x="119" y="902"/>
                  </a:lnTo>
                  <a:lnTo>
                    <a:pt x="116" y="900"/>
                  </a:lnTo>
                  <a:lnTo>
                    <a:pt x="116" y="902"/>
                  </a:lnTo>
                  <a:lnTo>
                    <a:pt x="116" y="902"/>
                  </a:lnTo>
                  <a:close/>
                  <a:moveTo>
                    <a:pt x="137" y="898"/>
                  </a:moveTo>
                  <a:lnTo>
                    <a:pt x="137" y="900"/>
                  </a:lnTo>
                  <a:lnTo>
                    <a:pt x="137" y="902"/>
                  </a:lnTo>
                  <a:lnTo>
                    <a:pt x="135" y="904"/>
                  </a:lnTo>
                  <a:lnTo>
                    <a:pt x="131" y="904"/>
                  </a:lnTo>
                  <a:lnTo>
                    <a:pt x="131" y="902"/>
                  </a:lnTo>
                  <a:lnTo>
                    <a:pt x="129" y="904"/>
                  </a:lnTo>
                  <a:lnTo>
                    <a:pt x="127" y="902"/>
                  </a:lnTo>
                  <a:lnTo>
                    <a:pt x="123" y="900"/>
                  </a:lnTo>
                  <a:lnTo>
                    <a:pt x="121" y="902"/>
                  </a:lnTo>
                  <a:lnTo>
                    <a:pt x="121" y="900"/>
                  </a:lnTo>
                  <a:lnTo>
                    <a:pt x="116" y="898"/>
                  </a:lnTo>
                  <a:lnTo>
                    <a:pt x="116" y="896"/>
                  </a:lnTo>
                  <a:lnTo>
                    <a:pt x="123" y="896"/>
                  </a:lnTo>
                  <a:lnTo>
                    <a:pt x="125" y="894"/>
                  </a:lnTo>
                  <a:lnTo>
                    <a:pt x="131" y="896"/>
                  </a:lnTo>
                  <a:lnTo>
                    <a:pt x="133" y="898"/>
                  </a:lnTo>
                  <a:lnTo>
                    <a:pt x="135" y="898"/>
                  </a:lnTo>
                  <a:lnTo>
                    <a:pt x="137" y="896"/>
                  </a:lnTo>
                  <a:lnTo>
                    <a:pt x="137" y="898"/>
                  </a:lnTo>
                  <a:lnTo>
                    <a:pt x="137" y="898"/>
                  </a:lnTo>
                  <a:close/>
                  <a:moveTo>
                    <a:pt x="150" y="896"/>
                  </a:moveTo>
                  <a:lnTo>
                    <a:pt x="146" y="894"/>
                  </a:lnTo>
                  <a:lnTo>
                    <a:pt x="148" y="892"/>
                  </a:lnTo>
                  <a:lnTo>
                    <a:pt x="146" y="887"/>
                  </a:lnTo>
                  <a:lnTo>
                    <a:pt x="146" y="887"/>
                  </a:lnTo>
                  <a:lnTo>
                    <a:pt x="144" y="883"/>
                  </a:lnTo>
                  <a:lnTo>
                    <a:pt x="144" y="879"/>
                  </a:lnTo>
                  <a:lnTo>
                    <a:pt x="140" y="877"/>
                  </a:lnTo>
                  <a:lnTo>
                    <a:pt x="140" y="881"/>
                  </a:lnTo>
                  <a:lnTo>
                    <a:pt x="140" y="885"/>
                  </a:lnTo>
                  <a:lnTo>
                    <a:pt x="140" y="890"/>
                  </a:lnTo>
                  <a:lnTo>
                    <a:pt x="140" y="892"/>
                  </a:lnTo>
                  <a:lnTo>
                    <a:pt x="140" y="894"/>
                  </a:lnTo>
                  <a:lnTo>
                    <a:pt x="142" y="896"/>
                  </a:lnTo>
                  <a:lnTo>
                    <a:pt x="146" y="898"/>
                  </a:lnTo>
                  <a:lnTo>
                    <a:pt x="148" y="898"/>
                  </a:lnTo>
                  <a:lnTo>
                    <a:pt x="150" y="896"/>
                  </a:lnTo>
                  <a:lnTo>
                    <a:pt x="150" y="896"/>
                  </a:lnTo>
                  <a:close/>
                  <a:moveTo>
                    <a:pt x="135" y="925"/>
                  </a:moveTo>
                  <a:lnTo>
                    <a:pt x="137" y="925"/>
                  </a:lnTo>
                  <a:lnTo>
                    <a:pt x="140" y="925"/>
                  </a:lnTo>
                  <a:lnTo>
                    <a:pt x="137" y="927"/>
                  </a:lnTo>
                  <a:lnTo>
                    <a:pt x="135" y="925"/>
                  </a:lnTo>
                  <a:lnTo>
                    <a:pt x="135" y="925"/>
                  </a:lnTo>
                  <a:close/>
                  <a:moveTo>
                    <a:pt x="135" y="923"/>
                  </a:moveTo>
                  <a:lnTo>
                    <a:pt x="135" y="921"/>
                  </a:lnTo>
                  <a:lnTo>
                    <a:pt x="135" y="919"/>
                  </a:lnTo>
                  <a:lnTo>
                    <a:pt x="137" y="921"/>
                  </a:lnTo>
                  <a:lnTo>
                    <a:pt x="137" y="923"/>
                  </a:lnTo>
                  <a:lnTo>
                    <a:pt x="135" y="923"/>
                  </a:lnTo>
                  <a:lnTo>
                    <a:pt x="135" y="923"/>
                  </a:lnTo>
                  <a:close/>
                  <a:moveTo>
                    <a:pt x="213" y="944"/>
                  </a:moveTo>
                  <a:lnTo>
                    <a:pt x="211" y="942"/>
                  </a:lnTo>
                  <a:lnTo>
                    <a:pt x="213" y="938"/>
                  </a:lnTo>
                  <a:lnTo>
                    <a:pt x="213" y="936"/>
                  </a:lnTo>
                  <a:lnTo>
                    <a:pt x="215" y="938"/>
                  </a:lnTo>
                  <a:lnTo>
                    <a:pt x="215" y="940"/>
                  </a:lnTo>
                  <a:lnTo>
                    <a:pt x="215" y="944"/>
                  </a:lnTo>
                  <a:lnTo>
                    <a:pt x="213" y="944"/>
                  </a:lnTo>
                  <a:lnTo>
                    <a:pt x="213" y="944"/>
                  </a:lnTo>
                  <a:close/>
                  <a:moveTo>
                    <a:pt x="165" y="923"/>
                  </a:moveTo>
                  <a:lnTo>
                    <a:pt x="167" y="921"/>
                  </a:lnTo>
                  <a:lnTo>
                    <a:pt x="171" y="921"/>
                  </a:lnTo>
                  <a:lnTo>
                    <a:pt x="171" y="921"/>
                  </a:lnTo>
                  <a:lnTo>
                    <a:pt x="178" y="923"/>
                  </a:lnTo>
                  <a:lnTo>
                    <a:pt x="186" y="921"/>
                  </a:lnTo>
                  <a:lnTo>
                    <a:pt x="192" y="917"/>
                  </a:lnTo>
                  <a:lnTo>
                    <a:pt x="199" y="919"/>
                  </a:lnTo>
                  <a:lnTo>
                    <a:pt x="203" y="919"/>
                  </a:lnTo>
                  <a:lnTo>
                    <a:pt x="209" y="917"/>
                  </a:lnTo>
                  <a:lnTo>
                    <a:pt x="211" y="919"/>
                  </a:lnTo>
                  <a:lnTo>
                    <a:pt x="213" y="923"/>
                  </a:lnTo>
                  <a:lnTo>
                    <a:pt x="215" y="925"/>
                  </a:lnTo>
                  <a:lnTo>
                    <a:pt x="213" y="925"/>
                  </a:lnTo>
                  <a:lnTo>
                    <a:pt x="209" y="927"/>
                  </a:lnTo>
                  <a:lnTo>
                    <a:pt x="207" y="925"/>
                  </a:lnTo>
                  <a:lnTo>
                    <a:pt x="205" y="925"/>
                  </a:lnTo>
                  <a:lnTo>
                    <a:pt x="203" y="927"/>
                  </a:lnTo>
                  <a:lnTo>
                    <a:pt x="196" y="927"/>
                  </a:lnTo>
                  <a:lnTo>
                    <a:pt x="196" y="925"/>
                  </a:lnTo>
                  <a:lnTo>
                    <a:pt x="194" y="921"/>
                  </a:lnTo>
                  <a:lnTo>
                    <a:pt x="190" y="921"/>
                  </a:lnTo>
                  <a:lnTo>
                    <a:pt x="188" y="925"/>
                  </a:lnTo>
                  <a:lnTo>
                    <a:pt x="186" y="925"/>
                  </a:lnTo>
                  <a:lnTo>
                    <a:pt x="182" y="925"/>
                  </a:lnTo>
                  <a:lnTo>
                    <a:pt x="184" y="927"/>
                  </a:lnTo>
                  <a:lnTo>
                    <a:pt x="186" y="927"/>
                  </a:lnTo>
                  <a:lnTo>
                    <a:pt x="190" y="930"/>
                  </a:lnTo>
                  <a:lnTo>
                    <a:pt x="192" y="930"/>
                  </a:lnTo>
                  <a:lnTo>
                    <a:pt x="190" y="932"/>
                  </a:lnTo>
                  <a:lnTo>
                    <a:pt x="194" y="934"/>
                  </a:lnTo>
                  <a:lnTo>
                    <a:pt x="199" y="936"/>
                  </a:lnTo>
                  <a:lnTo>
                    <a:pt x="199" y="940"/>
                  </a:lnTo>
                  <a:lnTo>
                    <a:pt x="196" y="940"/>
                  </a:lnTo>
                  <a:lnTo>
                    <a:pt x="192" y="936"/>
                  </a:lnTo>
                  <a:lnTo>
                    <a:pt x="190" y="936"/>
                  </a:lnTo>
                  <a:lnTo>
                    <a:pt x="186" y="936"/>
                  </a:lnTo>
                  <a:lnTo>
                    <a:pt x="184" y="934"/>
                  </a:lnTo>
                  <a:lnTo>
                    <a:pt x="182" y="932"/>
                  </a:lnTo>
                  <a:lnTo>
                    <a:pt x="178" y="932"/>
                  </a:lnTo>
                  <a:lnTo>
                    <a:pt x="178" y="934"/>
                  </a:lnTo>
                  <a:lnTo>
                    <a:pt x="180" y="936"/>
                  </a:lnTo>
                  <a:lnTo>
                    <a:pt x="180" y="938"/>
                  </a:lnTo>
                  <a:lnTo>
                    <a:pt x="178" y="938"/>
                  </a:lnTo>
                  <a:lnTo>
                    <a:pt x="173" y="936"/>
                  </a:lnTo>
                  <a:lnTo>
                    <a:pt x="171" y="938"/>
                  </a:lnTo>
                  <a:lnTo>
                    <a:pt x="171" y="936"/>
                  </a:lnTo>
                  <a:lnTo>
                    <a:pt x="167" y="934"/>
                  </a:lnTo>
                  <a:lnTo>
                    <a:pt x="169" y="932"/>
                  </a:lnTo>
                  <a:lnTo>
                    <a:pt x="167" y="934"/>
                  </a:lnTo>
                  <a:lnTo>
                    <a:pt x="163" y="932"/>
                  </a:lnTo>
                  <a:lnTo>
                    <a:pt x="163" y="930"/>
                  </a:lnTo>
                  <a:lnTo>
                    <a:pt x="167" y="927"/>
                  </a:lnTo>
                  <a:lnTo>
                    <a:pt x="171" y="925"/>
                  </a:lnTo>
                  <a:lnTo>
                    <a:pt x="169" y="925"/>
                  </a:lnTo>
                  <a:lnTo>
                    <a:pt x="167" y="925"/>
                  </a:lnTo>
                  <a:lnTo>
                    <a:pt x="165" y="92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12" name="Freeform 200">
              <a:extLst>
                <a:ext uri="{FF2B5EF4-FFF2-40B4-BE49-F238E27FC236}">
                  <a16:creationId xmlns:a16="http://schemas.microsoft.com/office/drawing/2014/main" id="{6708FD90-3C47-4E7A-A524-8A768EADA230}"/>
                </a:ext>
              </a:extLst>
            </p:cNvPr>
            <p:cNvSpPr>
              <a:spLocks/>
            </p:cNvSpPr>
            <p:nvPr/>
          </p:nvSpPr>
          <p:spPr bwMode="auto">
            <a:xfrm>
              <a:off x="3301292" y="3189808"/>
              <a:ext cx="4031" cy="3028"/>
            </a:xfrm>
            <a:custGeom>
              <a:avLst/>
              <a:gdLst>
                <a:gd name="T0" fmla="*/ 3 w 5"/>
                <a:gd name="T1" fmla="*/ 0 h 4"/>
                <a:gd name="T2" fmla="*/ 0 w 5"/>
                <a:gd name="T3" fmla="*/ 4 h 4"/>
                <a:gd name="T4" fmla="*/ 5 w 5"/>
                <a:gd name="T5" fmla="*/ 4 h 4"/>
                <a:gd name="T6" fmla="*/ 3 w 5"/>
                <a:gd name="T7" fmla="*/ 0 h 4"/>
              </a:gdLst>
              <a:ahLst/>
              <a:cxnLst>
                <a:cxn ang="0">
                  <a:pos x="T0" y="T1"/>
                </a:cxn>
                <a:cxn ang="0">
                  <a:pos x="T2" y="T3"/>
                </a:cxn>
                <a:cxn ang="0">
                  <a:pos x="T4" y="T5"/>
                </a:cxn>
                <a:cxn ang="0">
                  <a:pos x="T6" y="T7"/>
                </a:cxn>
              </a:cxnLst>
              <a:rect l="0" t="0" r="r" b="b"/>
              <a:pathLst>
                <a:path w="5" h="4">
                  <a:moveTo>
                    <a:pt x="3" y="0"/>
                  </a:moveTo>
                  <a:lnTo>
                    <a:pt x="0" y="4"/>
                  </a:lnTo>
                  <a:lnTo>
                    <a:pt x="5" y="4"/>
                  </a:lnTo>
                  <a:lnTo>
                    <a:pt x="3"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13" name="Freeform 201">
              <a:extLst>
                <a:ext uri="{FF2B5EF4-FFF2-40B4-BE49-F238E27FC236}">
                  <a16:creationId xmlns:a16="http://schemas.microsoft.com/office/drawing/2014/main" id="{E7C327DE-A363-4392-9FF3-09AA35F9AD72}"/>
                </a:ext>
              </a:extLst>
            </p:cNvPr>
            <p:cNvSpPr>
              <a:spLocks noEditPoints="1"/>
            </p:cNvSpPr>
            <p:nvPr/>
          </p:nvSpPr>
          <p:spPr bwMode="auto">
            <a:xfrm>
              <a:off x="3308546" y="3192836"/>
              <a:ext cx="12092" cy="12871"/>
            </a:xfrm>
            <a:custGeom>
              <a:avLst/>
              <a:gdLst>
                <a:gd name="T0" fmla="*/ 15 w 15"/>
                <a:gd name="T1" fmla="*/ 15 h 17"/>
                <a:gd name="T2" fmla="*/ 10 w 15"/>
                <a:gd name="T3" fmla="*/ 17 h 17"/>
                <a:gd name="T4" fmla="*/ 12 w 15"/>
                <a:gd name="T5" fmla="*/ 17 h 17"/>
                <a:gd name="T6" fmla="*/ 15 w 15"/>
                <a:gd name="T7" fmla="*/ 15 h 17"/>
                <a:gd name="T8" fmla="*/ 15 w 15"/>
                <a:gd name="T9" fmla="*/ 15 h 17"/>
                <a:gd name="T10" fmla="*/ 12 w 15"/>
                <a:gd name="T11" fmla="*/ 0 h 17"/>
                <a:gd name="T12" fmla="*/ 8 w 15"/>
                <a:gd name="T13" fmla="*/ 4 h 17"/>
                <a:gd name="T14" fmla="*/ 10 w 15"/>
                <a:gd name="T15" fmla="*/ 9 h 17"/>
                <a:gd name="T16" fmla="*/ 15 w 15"/>
                <a:gd name="T17" fmla="*/ 9 h 17"/>
                <a:gd name="T18" fmla="*/ 12 w 15"/>
                <a:gd name="T19" fmla="*/ 0 h 17"/>
                <a:gd name="T20" fmla="*/ 12 w 15"/>
                <a:gd name="T21" fmla="*/ 0 h 17"/>
                <a:gd name="T22" fmla="*/ 4 w 15"/>
                <a:gd name="T23" fmla="*/ 4 h 17"/>
                <a:gd name="T24" fmla="*/ 8 w 15"/>
                <a:gd name="T25" fmla="*/ 9 h 17"/>
                <a:gd name="T26" fmla="*/ 6 w 15"/>
                <a:gd name="T27" fmla="*/ 17 h 17"/>
                <a:gd name="T28" fmla="*/ 0 w 15"/>
                <a:gd name="T29" fmla="*/ 9 h 17"/>
                <a:gd name="T30" fmla="*/ 2 w 15"/>
                <a:gd name="T31" fmla="*/ 4 h 17"/>
                <a:gd name="T32" fmla="*/ 4 w 15"/>
                <a:gd name="T3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7">
                  <a:moveTo>
                    <a:pt x="15" y="15"/>
                  </a:moveTo>
                  <a:lnTo>
                    <a:pt x="10" y="17"/>
                  </a:lnTo>
                  <a:lnTo>
                    <a:pt x="12" y="17"/>
                  </a:lnTo>
                  <a:lnTo>
                    <a:pt x="15" y="15"/>
                  </a:lnTo>
                  <a:lnTo>
                    <a:pt x="15" y="15"/>
                  </a:lnTo>
                  <a:close/>
                  <a:moveTo>
                    <a:pt x="12" y="0"/>
                  </a:moveTo>
                  <a:lnTo>
                    <a:pt x="8" y="4"/>
                  </a:lnTo>
                  <a:lnTo>
                    <a:pt x="10" y="9"/>
                  </a:lnTo>
                  <a:lnTo>
                    <a:pt x="15" y="9"/>
                  </a:lnTo>
                  <a:lnTo>
                    <a:pt x="12" y="0"/>
                  </a:lnTo>
                  <a:lnTo>
                    <a:pt x="12" y="0"/>
                  </a:lnTo>
                  <a:close/>
                  <a:moveTo>
                    <a:pt x="4" y="4"/>
                  </a:moveTo>
                  <a:lnTo>
                    <a:pt x="8" y="9"/>
                  </a:lnTo>
                  <a:lnTo>
                    <a:pt x="6" y="17"/>
                  </a:lnTo>
                  <a:lnTo>
                    <a:pt x="0" y="9"/>
                  </a:lnTo>
                  <a:lnTo>
                    <a:pt x="2" y="4"/>
                  </a:lnTo>
                  <a:lnTo>
                    <a:pt x="4" y="4"/>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14" name="Freeform 202">
              <a:extLst>
                <a:ext uri="{FF2B5EF4-FFF2-40B4-BE49-F238E27FC236}">
                  <a16:creationId xmlns:a16="http://schemas.microsoft.com/office/drawing/2014/main" id="{35894FCC-B8A1-45FF-827D-F8D64B39DDCF}"/>
                </a:ext>
              </a:extLst>
            </p:cNvPr>
            <p:cNvSpPr>
              <a:spLocks/>
            </p:cNvSpPr>
            <p:nvPr/>
          </p:nvSpPr>
          <p:spPr bwMode="auto">
            <a:xfrm>
              <a:off x="3313382" y="3208734"/>
              <a:ext cx="4836" cy="8328"/>
            </a:xfrm>
            <a:custGeom>
              <a:avLst/>
              <a:gdLst>
                <a:gd name="T0" fmla="*/ 2 w 6"/>
                <a:gd name="T1" fmla="*/ 0 h 11"/>
                <a:gd name="T2" fmla="*/ 6 w 6"/>
                <a:gd name="T3" fmla="*/ 5 h 11"/>
                <a:gd name="T4" fmla="*/ 6 w 6"/>
                <a:gd name="T5" fmla="*/ 11 h 11"/>
                <a:gd name="T6" fmla="*/ 2 w 6"/>
                <a:gd name="T7" fmla="*/ 11 h 11"/>
                <a:gd name="T8" fmla="*/ 0 w 6"/>
                <a:gd name="T9" fmla="*/ 5 h 11"/>
                <a:gd name="T10" fmla="*/ 0 w 6"/>
                <a:gd name="T11" fmla="*/ 5 h 11"/>
                <a:gd name="T12" fmla="*/ 2 w 6"/>
                <a:gd name="T13" fmla="*/ 0 h 11"/>
                <a:gd name="T14" fmla="*/ 2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2" y="0"/>
                  </a:moveTo>
                  <a:lnTo>
                    <a:pt x="6" y="5"/>
                  </a:lnTo>
                  <a:lnTo>
                    <a:pt x="6" y="11"/>
                  </a:lnTo>
                  <a:lnTo>
                    <a:pt x="2" y="11"/>
                  </a:lnTo>
                  <a:lnTo>
                    <a:pt x="0" y="5"/>
                  </a:lnTo>
                  <a:lnTo>
                    <a:pt x="0" y="5"/>
                  </a:lnTo>
                  <a:lnTo>
                    <a:pt x="2" y="0"/>
                  </a:lnTo>
                  <a:lnTo>
                    <a:pt x="2"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15" name="Freeform 203">
              <a:extLst>
                <a:ext uri="{FF2B5EF4-FFF2-40B4-BE49-F238E27FC236}">
                  <a16:creationId xmlns:a16="http://schemas.microsoft.com/office/drawing/2014/main" id="{5FEA052F-F2F9-4A89-A75E-585217F6373C}"/>
                </a:ext>
              </a:extLst>
            </p:cNvPr>
            <p:cNvSpPr>
              <a:spLocks noEditPoints="1"/>
            </p:cNvSpPr>
            <p:nvPr/>
          </p:nvSpPr>
          <p:spPr bwMode="auto">
            <a:xfrm>
              <a:off x="3314994" y="3221605"/>
              <a:ext cx="8867" cy="21198"/>
            </a:xfrm>
            <a:custGeom>
              <a:avLst/>
              <a:gdLst>
                <a:gd name="T0" fmla="*/ 9 w 11"/>
                <a:gd name="T1" fmla="*/ 17 h 28"/>
                <a:gd name="T2" fmla="*/ 4 w 11"/>
                <a:gd name="T3" fmla="*/ 23 h 28"/>
                <a:gd name="T4" fmla="*/ 4 w 11"/>
                <a:gd name="T5" fmla="*/ 28 h 28"/>
                <a:gd name="T6" fmla="*/ 9 w 11"/>
                <a:gd name="T7" fmla="*/ 28 h 28"/>
                <a:gd name="T8" fmla="*/ 11 w 11"/>
                <a:gd name="T9" fmla="*/ 23 h 28"/>
                <a:gd name="T10" fmla="*/ 9 w 11"/>
                <a:gd name="T11" fmla="*/ 17 h 28"/>
                <a:gd name="T12" fmla="*/ 9 w 11"/>
                <a:gd name="T13" fmla="*/ 17 h 28"/>
                <a:gd name="T14" fmla="*/ 0 w 11"/>
                <a:gd name="T15" fmla="*/ 0 h 28"/>
                <a:gd name="T16" fmla="*/ 9 w 11"/>
                <a:gd name="T17" fmla="*/ 2 h 28"/>
                <a:gd name="T18" fmla="*/ 11 w 11"/>
                <a:gd name="T19" fmla="*/ 9 h 28"/>
                <a:gd name="T20" fmla="*/ 11 w 11"/>
                <a:gd name="T21" fmla="*/ 13 h 28"/>
                <a:gd name="T22" fmla="*/ 7 w 11"/>
                <a:gd name="T23" fmla="*/ 11 h 28"/>
                <a:gd name="T24" fmla="*/ 4 w 11"/>
                <a:gd name="T25" fmla="*/ 11 h 28"/>
                <a:gd name="T26" fmla="*/ 7 w 11"/>
                <a:gd name="T27" fmla="*/ 9 h 28"/>
                <a:gd name="T28" fmla="*/ 0 w 11"/>
                <a:gd name="T29" fmla="*/ 2 h 28"/>
                <a:gd name="T30" fmla="*/ 0 w 11"/>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28">
                  <a:moveTo>
                    <a:pt x="9" y="17"/>
                  </a:moveTo>
                  <a:lnTo>
                    <a:pt x="4" y="23"/>
                  </a:lnTo>
                  <a:lnTo>
                    <a:pt x="4" y="28"/>
                  </a:lnTo>
                  <a:lnTo>
                    <a:pt x="9" y="28"/>
                  </a:lnTo>
                  <a:lnTo>
                    <a:pt x="11" y="23"/>
                  </a:lnTo>
                  <a:lnTo>
                    <a:pt x="9" y="17"/>
                  </a:lnTo>
                  <a:lnTo>
                    <a:pt x="9" y="17"/>
                  </a:lnTo>
                  <a:close/>
                  <a:moveTo>
                    <a:pt x="0" y="0"/>
                  </a:moveTo>
                  <a:lnTo>
                    <a:pt x="9" y="2"/>
                  </a:lnTo>
                  <a:lnTo>
                    <a:pt x="11" y="9"/>
                  </a:lnTo>
                  <a:lnTo>
                    <a:pt x="11" y="13"/>
                  </a:lnTo>
                  <a:lnTo>
                    <a:pt x="7" y="11"/>
                  </a:lnTo>
                  <a:lnTo>
                    <a:pt x="4" y="11"/>
                  </a:lnTo>
                  <a:lnTo>
                    <a:pt x="7" y="9"/>
                  </a:lnTo>
                  <a:lnTo>
                    <a:pt x="0" y="2"/>
                  </a:lnTo>
                  <a:lnTo>
                    <a:pt x="0"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16" name="Freeform 204">
              <a:extLst>
                <a:ext uri="{FF2B5EF4-FFF2-40B4-BE49-F238E27FC236}">
                  <a16:creationId xmlns:a16="http://schemas.microsoft.com/office/drawing/2014/main" id="{555E6347-1C9D-40AF-88C8-C21B33A86824}"/>
                </a:ext>
              </a:extLst>
            </p:cNvPr>
            <p:cNvSpPr>
              <a:spLocks/>
            </p:cNvSpPr>
            <p:nvPr/>
          </p:nvSpPr>
          <p:spPr bwMode="auto">
            <a:xfrm>
              <a:off x="3342403" y="3245831"/>
              <a:ext cx="6448" cy="4543"/>
            </a:xfrm>
            <a:custGeom>
              <a:avLst/>
              <a:gdLst>
                <a:gd name="T0" fmla="*/ 4 w 8"/>
                <a:gd name="T1" fmla="*/ 0 h 6"/>
                <a:gd name="T2" fmla="*/ 0 w 8"/>
                <a:gd name="T3" fmla="*/ 4 h 6"/>
                <a:gd name="T4" fmla="*/ 2 w 8"/>
                <a:gd name="T5" fmla="*/ 6 h 6"/>
                <a:gd name="T6" fmla="*/ 8 w 8"/>
                <a:gd name="T7" fmla="*/ 6 h 6"/>
                <a:gd name="T8" fmla="*/ 8 w 8"/>
                <a:gd name="T9" fmla="*/ 4 h 6"/>
                <a:gd name="T10" fmla="*/ 4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4" y="0"/>
                  </a:moveTo>
                  <a:lnTo>
                    <a:pt x="0" y="4"/>
                  </a:lnTo>
                  <a:lnTo>
                    <a:pt x="2" y="6"/>
                  </a:lnTo>
                  <a:lnTo>
                    <a:pt x="8" y="6"/>
                  </a:lnTo>
                  <a:lnTo>
                    <a:pt x="8" y="4"/>
                  </a:lnTo>
                  <a:lnTo>
                    <a:pt x="4"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17" name="Freeform 206">
              <a:extLst>
                <a:ext uri="{FF2B5EF4-FFF2-40B4-BE49-F238E27FC236}">
                  <a16:creationId xmlns:a16="http://schemas.microsoft.com/office/drawing/2014/main" id="{162564B2-7ED3-4391-9660-8FB8EBC94D91}"/>
                </a:ext>
              </a:extLst>
            </p:cNvPr>
            <p:cNvSpPr>
              <a:spLocks noEditPoints="1"/>
            </p:cNvSpPr>
            <p:nvPr/>
          </p:nvSpPr>
          <p:spPr bwMode="auto">
            <a:xfrm>
              <a:off x="3308546" y="3244316"/>
              <a:ext cx="9674" cy="23469"/>
            </a:xfrm>
            <a:custGeom>
              <a:avLst/>
              <a:gdLst>
                <a:gd name="T0" fmla="*/ 6 w 12"/>
                <a:gd name="T1" fmla="*/ 27 h 31"/>
                <a:gd name="T2" fmla="*/ 4 w 12"/>
                <a:gd name="T3" fmla="*/ 25 h 31"/>
                <a:gd name="T4" fmla="*/ 0 w 12"/>
                <a:gd name="T5" fmla="*/ 25 h 31"/>
                <a:gd name="T6" fmla="*/ 0 w 12"/>
                <a:gd name="T7" fmla="*/ 31 h 31"/>
                <a:gd name="T8" fmla="*/ 4 w 12"/>
                <a:gd name="T9" fmla="*/ 31 h 31"/>
                <a:gd name="T10" fmla="*/ 6 w 12"/>
                <a:gd name="T11" fmla="*/ 27 h 31"/>
                <a:gd name="T12" fmla="*/ 6 w 12"/>
                <a:gd name="T13" fmla="*/ 27 h 31"/>
                <a:gd name="T14" fmla="*/ 8 w 12"/>
                <a:gd name="T15" fmla="*/ 19 h 31"/>
                <a:gd name="T16" fmla="*/ 10 w 12"/>
                <a:gd name="T17" fmla="*/ 23 h 31"/>
                <a:gd name="T18" fmla="*/ 6 w 12"/>
                <a:gd name="T19" fmla="*/ 23 h 31"/>
                <a:gd name="T20" fmla="*/ 6 w 12"/>
                <a:gd name="T21" fmla="*/ 23 h 31"/>
                <a:gd name="T22" fmla="*/ 8 w 12"/>
                <a:gd name="T23" fmla="*/ 19 h 31"/>
                <a:gd name="T24" fmla="*/ 8 w 12"/>
                <a:gd name="T25" fmla="*/ 19 h 31"/>
                <a:gd name="T26" fmla="*/ 10 w 12"/>
                <a:gd name="T27" fmla="*/ 0 h 31"/>
                <a:gd name="T28" fmla="*/ 12 w 12"/>
                <a:gd name="T29" fmla="*/ 4 h 31"/>
                <a:gd name="T30" fmla="*/ 10 w 12"/>
                <a:gd name="T31" fmla="*/ 10 h 31"/>
                <a:gd name="T32" fmla="*/ 10 w 12"/>
                <a:gd name="T3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31">
                  <a:moveTo>
                    <a:pt x="6" y="27"/>
                  </a:moveTo>
                  <a:lnTo>
                    <a:pt x="4" y="25"/>
                  </a:lnTo>
                  <a:lnTo>
                    <a:pt x="0" y="25"/>
                  </a:lnTo>
                  <a:lnTo>
                    <a:pt x="0" y="31"/>
                  </a:lnTo>
                  <a:lnTo>
                    <a:pt x="4" y="31"/>
                  </a:lnTo>
                  <a:lnTo>
                    <a:pt x="6" y="27"/>
                  </a:lnTo>
                  <a:lnTo>
                    <a:pt x="6" y="27"/>
                  </a:lnTo>
                  <a:close/>
                  <a:moveTo>
                    <a:pt x="8" y="19"/>
                  </a:moveTo>
                  <a:lnTo>
                    <a:pt x="10" y="23"/>
                  </a:lnTo>
                  <a:lnTo>
                    <a:pt x="6" y="23"/>
                  </a:lnTo>
                  <a:lnTo>
                    <a:pt x="6" y="23"/>
                  </a:lnTo>
                  <a:lnTo>
                    <a:pt x="8" y="19"/>
                  </a:lnTo>
                  <a:lnTo>
                    <a:pt x="8" y="19"/>
                  </a:lnTo>
                  <a:close/>
                  <a:moveTo>
                    <a:pt x="10" y="0"/>
                  </a:moveTo>
                  <a:lnTo>
                    <a:pt x="12" y="4"/>
                  </a:lnTo>
                  <a:lnTo>
                    <a:pt x="10" y="10"/>
                  </a:lnTo>
                  <a:lnTo>
                    <a:pt x="10"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18" name="Freeform 207">
              <a:extLst>
                <a:ext uri="{FF2B5EF4-FFF2-40B4-BE49-F238E27FC236}">
                  <a16:creationId xmlns:a16="http://schemas.microsoft.com/office/drawing/2014/main" id="{5A4A3120-19DA-4984-B4A8-A751DF786FAF}"/>
                </a:ext>
              </a:extLst>
            </p:cNvPr>
            <p:cNvSpPr>
              <a:spLocks noEditPoints="1"/>
            </p:cNvSpPr>
            <p:nvPr/>
          </p:nvSpPr>
          <p:spPr bwMode="auto">
            <a:xfrm>
              <a:off x="3305320" y="3279143"/>
              <a:ext cx="21765" cy="18927"/>
            </a:xfrm>
            <a:custGeom>
              <a:avLst/>
              <a:gdLst>
                <a:gd name="T0" fmla="*/ 23 w 27"/>
                <a:gd name="T1" fmla="*/ 2 h 25"/>
                <a:gd name="T2" fmla="*/ 27 w 27"/>
                <a:gd name="T3" fmla="*/ 0 h 25"/>
                <a:gd name="T4" fmla="*/ 25 w 27"/>
                <a:gd name="T5" fmla="*/ 4 h 25"/>
                <a:gd name="T6" fmla="*/ 23 w 27"/>
                <a:gd name="T7" fmla="*/ 2 h 25"/>
                <a:gd name="T8" fmla="*/ 23 w 27"/>
                <a:gd name="T9" fmla="*/ 2 h 25"/>
                <a:gd name="T10" fmla="*/ 21 w 27"/>
                <a:gd name="T11" fmla="*/ 6 h 25"/>
                <a:gd name="T12" fmla="*/ 12 w 27"/>
                <a:gd name="T13" fmla="*/ 8 h 25"/>
                <a:gd name="T14" fmla="*/ 10 w 27"/>
                <a:gd name="T15" fmla="*/ 8 h 25"/>
                <a:gd name="T16" fmla="*/ 4 w 27"/>
                <a:gd name="T17" fmla="*/ 8 h 25"/>
                <a:gd name="T18" fmla="*/ 4 w 27"/>
                <a:gd name="T19" fmla="*/ 11 h 25"/>
                <a:gd name="T20" fmla="*/ 8 w 27"/>
                <a:gd name="T21" fmla="*/ 15 h 25"/>
                <a:gd name="T22" fmla="*/ 8 w 27"/>
                <a:gd name="T23" fmla="*/ 19 h 25"/>
                <a:gd name="T24" fmla="*/ 4 w 27"/>
                <a:gd name="T25" fmla="*/ 21 h 25"/>
                <a:gd name="T26" fmla="*/ 0 w 27"/>
                <a:gd name="T27" fmla="*/ 23 h 25"/>
                <a:gd name="T28" fmla="*/ 4 w 27"/>
                <a:gd name="T29" fmla="*/ 25 h 25"/>
                <a:gd name="T30" fmla="*/ 14 w 27"/>
                <a:gd name="T31" fmla="*/ 23 h 25"/>
                <a:gd name="T32" fmla="*/ 19 w 27"/>
                <a:gd name="T33" fmla="*/ 21 h 25"/>
                <a:gd name="T34" fmla="*/ 19 w 27"/>
                <a:gd name="T35" fmla="*/ 15 h 25"/>
                <a:gd name="T36" fmla="*/ 16 w 27"/>
                <a:gd name="T37" fmla="*/ 13 h 25"/>
                <a:gd name="T38" fmla="*/ 21 w 27"/>
                <a:gd name="T39" fmla="*/ 8 h 25"/>
                <a:gd name="T40" fmla="*/ 21 w 27"/>
                <a:gd name="T41"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5">
                  <a:moveTo>
                    <a:pt x="23" y="2"/>
                  </a:moveTo>
                  <a:lnTo>
                    <a:pt x="27" y="0"/>
                  </a:lnTo>
                  <a:lnTo>
                    <a:pt x="25" y="4"/>
                  </a:lnTo>
                  <a:lnTo>
                    <a:pt x="23" y="2"/>
                  </a:lnTo>
                  <a:lnTo>
                    <a:pt x="23" y="2"/>
                  </a:lnTo>
                  <a:close/>
                  <a:moveTo>
                    <a:pt x="21" y="6"/>
                  </a:moveTo>
                  <a:lnTo>
                    <a:pt x="12" y="8"/>
                  </a:lnTo>
                  <a:lnTo>
                    <a:pt x="10" y="8"/>
                  </a:lnTo>
                  <a:lnTo>
                    <a:pt x="4" y="8"/>
                  </a:lnTo>
                  <a:lnTo>
                    <a:pt x="4" y="11"/>
                  </a:lnTo>
                  <a:lnTo>
                    <a:pt x="8" y="15"/>
                  </a:lnTo>
                  <a:lnTo>
                    <a:pt x="8" y="19"/>
                  </a:lnTo>
                  <a:lnTo>
                    <a:pt x="4" y="21"/>
                  </a:lnTo>
                  <a:lnTo>
                    <a:pt x="0" y="23"/>
                  </a:lnTo>
                  <a:lnTo>
                    <a:pt x="4" y="25"/>
                  </a:lnTo>
                  <a:lnTo>
                    <a:pt x="14" y="23"/>
                  </a:lnTo>
                  <a:lnTo>
                    <a:pt x="19" y="21"/>
                  </a:lnTo>
                  <a:lnTo>
                    <a:pt x="19" y="15"/>
                  </a:lnTo>
                  <a:lnTo>
                    <a:pt x="16" y="13"/>
                  </a:lnTo>
                  <a:lnTo>
                    <a:pt x="21" y="8"/>
                  </a:lnTo>
                  <a:lnTo>
                    <a:pt x="21"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19" name="Freeform 208">
              <a:extLst>
                <a:ext uri="{FF2B5EF4-FFF2-40B4-BE49-F238E27FC236}">
                  <a16:creationId xmlns:a16="http://schemas.microsoft.com/office/drawing/2014/main" id="{6A8EED21-1F6C-494C-AE7F-3593711C9B3A}"/>
                </a:ext>
              </a:extLst>
            </p:cNvPr>
            <p:cNvSpPr>
              <a:spLocks noEditPoints="1"/>
            </p:cNvSpPr>
            <p:nvPr/>
          </p:nvSpPr>
          <p:spPr bwMode="auto">
            <a:xfrm>
              <a:off x="5319801" y="2436516"/>
              <a:ext cx="985878" cy="726037"/>
            </a:xfrm>
            <a:custGeom>
              <a:avLst/>
              <a:gdLst>
                <a:gd name="T0" fmla="*/ 877 w 1223"/>
                <a:gd name="T1" fmla="*/ 930 h 959"/>
                <a:gd name="T2" fmla="*/ 858 w 1223"/>
                <a:gd name="T3" fmla="*/ 885 h 959"/>
                <a:gd name="T4" fmla="*/ 1214 w 1223"/>
                <a:gd name="T5" fmla="*/ 150 h 959"/>
                <a:gd name="T6" fmla="*/ 1164 w 1223"/>
                <a:gd name="T7" fmla="*/ 171 h 959"/>
                <a:gd name="T8" fmla="*/ 1126 w 1223"/>
                <a:gd name="T9" fmla="*/ 135 h 959"/>
                <a:gd name="T10" fmla="*/ 1084 w 1223"/>
                <a:gd name="T11" fmla="*/ 112 h 959"/>
                <a:gd name="T12" fmla="*/ 1033 w 1223"/>
                <a:gd name="T13" fmla="*/ 61 h 959"/>
                <a:gd name="T14" fmla="*/ 995 w 1223"/>
                <a:gd name="T15" fmla="*/ 15 h 959"/>
                <a:gd name="T16" fmla="*/ 938 w 1223"/>
                <a:gd name="T17" fmla="*/ 2 h 959"/>
                <a:gd name="T18" fmla="*/ 898 w 1223"/>
                <a:gd name="T19" fmla="*/ 36 h 959"/>
                <a:gd name="T20" fmla="*/ 905 w 1223"/>
                <a:gd name="T21" fmla="*/ 112 h 959"/>
                <a:gd name="T22" fmla="*/ 883 w 1223"/>
                <a:gd name="T23" fmla="*/ 196 h 959"/>
                <a:gd name="T24" fmla="*/ 911 w 1223"/>
                <a:gd name="T25" fmla="*/ 234 h 959"/>
                <a:gd name="T26" fmla="*/ 831 w 1223"/>
                <a:gd name="T27" fmla="*/ 285 h 959"/>
                <a:gd name="T28" fmla="*/ 736 w 1223"/>
                <a:gd name="T29" fmla="*/ 371 h 959"/>
                <a:gd name="T30" fmla="*/ 544 w 1223"/>
                <a:gd name="T31" fmla="*/ 369 h 959"/>
                <a:gd name="T32" fmla="*/ 451 w 1223"/>
                <a:gd name="T33" fmla="*/ 310 h 959"/>
                <a:gd name="T34" fmla="*/ 386 w 1223"/>
                <a:gd name="T35" fmla="*/ 240 h 959"/>
                <a:gd name="T36" fmla="*/ 333 w 1223"/>
                <a:gd name="T37" fmla="*/ 215 h 959"/>
                <a:gd name="T38" fmla="*/ 289 w 1223"/>
                <a:gd name="T39" fmla="*/ 270 h 959"/>
                <a:gd name="T40" fmla="*/ 222 w 1223"/>
                <a:gd name="T41" fmla="*/ 325 h 959"/>
                <a:gd name="T42" fmla="*/ 226 w 1223"/>
                <a:gd name="T43" fmla="*/ 399 h 959"/>
                <a:gd name="T44" fmla="*/ 68 w 1223"/>
                <a:gd name="T45" fmla="*/ 399 h 959"/>
                <a:gd name="T46" fmla="*/ 45 w 1223"/>
                <a:gd name="T47" fmla="*/ 445 h 959"/>
                <a:gd name="T48" fmla="*/ 13 w 1223"/>
                <a:gd name="T49" fmla="*/ 527 h 959"/>
                <a:gd name="T50" fmla="*/ 66 w 1223"/>
                <a:gd name="T51" fmla="*/ 506 h 959"/>
                <a:gd name="T52" fmla="*/ 139 w 1223"/>
                <a:gd name="T53" fmla="*/ 527 h 959"/>
                <a:gd name="T54" fmla="*/ 142 w 1223"/>
                <a:gd name="T55" fmla="*/ 630 h 959"/>
                <a:gd name="T56" fmla="*/ 251 w 1223"/>
                <a:gd name="T57" fmla="*/ 666 h 959"/>
                <a:gd name="T58" fmla="*/ 300 w 1223"/>
                <a:gd name="T59" fmla="*/ 740 h 959"/>
                <a:gd name="T60" fmla="*/ 449 w 1223"/>
                <a:gd name="T61" fmla="*/ 746 h 959"/>
                <a:gd name="T62" fmla="*/ 527 w 1223"/>
                <a:gd name="T63" fmla="*/ 746 h 959"/>
                <a:gd name="T64" fmla="*/ 605 w 1223"/>
                <a:gd name="T65" fmla="*/ 721 h 959"/>
                <a:gd name="T66" fmla="*/ 654 w 1223"/>
                <a:gd name="T67" fmla="*/ 793 h 959"/>
                <a:gd name="T68" fmla="*/ 673 w 1223"/>
                <a:gd name="T69" fmla="*/ 850 h 959"/>
                <a:gd name="T70" fmla="*/ 719 w 1223"/>
                <a:gd name="T71" fmla="*/ 890 h 959"/>
                <a:gd name="T72" fmla="*/ 768 w 1223"/>
                <a:gd name="T73" fmla="*/ 862 h 959"/>
                <a:gd name="T74" fmla="*/ 841 w 1223"/>
                <a:gd name="T75" fmla="*/ 883 h 959"/>
                <a:gd name="T76" fmla="*/ 888 w 1223"/>
                <a:gd name="T77" fmla="*/ 900 h 959"/>
                <a:gd name="T78" fmla="*/ 907 w 1223"/>
                <a:gd name="T79" fmla="*/ 890 h 959"/>
                <a:gd name="T80" fmla="*/ 959 w 1223"/>
                <a:gd name="T81" fmla="*/ 858 h 959"/>
                <a:gd name="T82" fmla="*/ 1006 w 1223"/>
                <a:gd name="T83" fmla="*/ 856 h 959"/>
                <a:gd name="T84" fmla="*/ 1046 w 1223"/>
                <a:gd name="T85" fmla="*/ 824 h 959"/>
                <a:gd name="T86" fmla="*/ 1058 w 1223"/>
                <a:gd name="T87" fmla="*/ 797 h 959"/>
                <a:gd name="T88" fmla="*/ 1067 w 1223"/>
                <a:gd name="T89" fmla="*/ 763 h 959"/>
                <a:gd name="T90" fmla="*/ 1086 w 1223"/>
                <a:gd name="T91" fmla="*/ 732 h 959"/>
                <a:gd name="T92" fmla="*/ 1103 w 1223"/>
                <a:gd name="T93" fmla="*/ 698 h 959"/>
                <a:gd name="T94" fmla="*/ 1063 w 1223"/>
                <a:gd name="T95" fmla="*/ 679 h 959"/>
                <a:gd name="T96" fmla="*/ 1025 w 1223"/>
                <a:gd name="T97" fmla="*/ 635 h 959"/>
                <a:gd name="T98" fmla="*/ 1067 w 1223"/>
                <a:gd name="T99" fmla="*/ 609 h 959"/>
                <a:gd name="T100" fmla="*/ 1044 w 1223"/>
                <a:gd name="T101" fmla="*/ 512 h 959"/>
                <a:gd name="T102" fmla="*/ 1069 w 1223"/>
                <a:gd name="T103" fmla="*/ 483 h 959"/>
                <a:gd name="T104" fmla="*/ 993 w 1223"/>
                <a:gd name="T105" fmla="*/ 477 h 959"/>
                <a:gd name="T106" fmla="*/ 995 w 1223"/>
                <a:gd name="T107" fmla="*/ 432 h 959"/>
                <a:gd name="T108" fmla="*/ 1044 w 1223"/>
                <a:gd name="T109" fmla="*/ 426 h 959"/>
                <a:gd name="T110" fmla="*/ 1058 w 1223"/>
                <a:gd name="T111" fmla="*/ 430 h 959"/>
                <a:gd name="T112" fmla="*/ 1138 w 1223"/>
                <a:gd name="T113" fmla="*/ 361 h 959"/>
                <a:gd name="T114" fmla="*/ 1187 w 1223"/>
                <a:gd name="T115" fmla="*/ 321 h 959"/>
                <a:gd name="T116" fmla="*/ 1189 w 1223"/>
                <a:gd name="T117" fmla="*/ 249 h 959"/>
                <a:gd name="T118" fmla="*/ 1221 w 1223"/>
                <a:gd name="T119" fmla="*/ 207 h 959"/>
                <a:gd name="T120" fmla="*/ 1073 w 1223"/>
                <a:gd name="T121" fmla="*/ 788 h 959"/>
                <a:gd name="T122" fmla="*/ 1096 w 1223"/>
                <a:gd name="T123" fmla="*/ 862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3" h="959">
                  <a:moveTo>
                    <a:pt x="1029" y="839"/>
                  </a:moveTo>
                  <a:lnTo>
                    <a:pt x="1029" y="841"/>
                  </a:lnTo>
                  <a:lnTo>
                    <a:pt x="1033" y="841"/>
                  </a:lnTo>
                  <a:lnTo>
                    <a:pt x="1035" y="841"/>
                  </a:lnTo>
                  <a:lnTo>
                    <a:pt x="1033" y="839"/>
                  </a:lnTo>
                  <a:lnTo>
                    <a:pt x="1029" y="839"/>
                  </a:lnTo>
                  <a:close/>
                  <a:moveTo>
                    <a:pt x="913" y="898"/>
                  </a:moveTo>
                  <a:lnTo>
                    <a:pt x="909" y="896"/>
                  </a:lnTo>
                  <a:lnTo>
                    <a:pt x="905" y="898"/>
                  </a:lnTo>
                  <a:lnTo>
                    <a:pt x="907" y="900"/>
                  </a:lnTo>
                  <a:lnTo>
                    <a:pt x="909" y="898"/>
                  </a:lnTo>
                  <a:lnTo>
                    <a:pt x="913" y="900"/>
                  </a:lnTo>
                  <a:lnTo>
                    <a:pt x="913" y="898"/>
                  </a:lnTo>
                  <a:close/>
                  <a:moveTo>
                    <a:pt x="915" y="919"/>
                  </a:moveTo>
                  <a:lnTo>
                    <a:pt x="911" y="917"/>
                  </a:lnTo>
                  <a:lnTo>
                    <a:pt x="907" y="919"/>
                  </a:lnTo>
                  <a:lnTo>
                    <a:pt x="907" y="919"/>
                  </a:lnTo>
                  <a:lnTo>
                    <a:pt x="905" y="917"/>
                  </a:lnTo>
                  <a:lnTo>
                    <a:pt x="900" y="919"/>
                  </a:lnTo>
                  <a:lnTo>
                    <a:pt x="898" y="917"/>
                  </a:lnTo>
                  <a:lnTo>
                    <a:pt x="896" y="919"/>
                  </a:lnTo>
                  <a:lnTo>
                    <a:pt x="892" y="919"/>
                  </a:lnTo>
                  <a:lnTo>
                    <a:pt x="888" y="921"/>
                  </a:lnTo>
                  <a:lnTo>
                    <a:pt x="886" y="921"/>
                  </a:lnTo>
                  <a:lnTo>
                    <a:pt x="883" y="925"/>
                  </a:lnTo>
                  <a:lnTo>
                    <a:pt x="877" y="930"/>
                  </a:lnTo>
                  <a:lnTo>
                    <a:pt x="873" y="934"/>
                  </a:lnTo>
                  <a:lnTo>
                    <a:pt x="875" y="938"/>
                  </a:lnTo>
                  <a:lnTo>
                    <a:pt x="875" y="947"/>
                  </a:lnTo>
                  <a:lnTo>
                    <a:pt x="877" y="949"/>
                  </a:lnTo>
                  <a:lnTo>
                    <a:pt x="877" y="951"/>
                  </a:lnTo>
                  <a:lnTo>
                    <a:pt x="881" y="955"/>
                  </a:lnTo>
                  <a:lnTo>
                    <a:pt x="886" y="955"/>
                  </a:lnTo>
                  <a:lnTo>
                    <a:pt x="888" y="957"/>
                  </a:lnTo>
                  <a:lnTo>
                    <a:pt x="890" y="957"/>
                  </a:lnTo>
                  <a:lnTo>
                    <a:pt x="894" y="959"/>
                  </a:lnTo>
                  <a:lnTo>
                    <a:pt x="896" y="957"/>
                  </a:lnTo>
                  <a:lnTo>
                    <a:pt x="898" y="955"/>
                  </a:lnTo>
                  <a:lnTo>
                    <a:pt x="900" y="953"/>
                  </a:lnTo>
                  <a:lnTo>
                    <a:pt x="905" y="955"/>
                  </a:lnTo>
                  <a:lnTo>
                    <a:pt x="907" y="951"/>
                  </a:lnTo>
                  <a:lnTo>
                    <a:pt x="907" y="949"/>
                  </a:lnTo>
                  <a:lnTo>
                    <a:pt x="911" y="949"/>
                  </a:lnTo>
                  <a:lnTo>
                    <a:pt x="913" y="947"/>
                  </a:lnTo>
                  <a:lnTo>
                    <a:pt x="913" y="942"/>
                  </a:lnTo>
                  <a:lnTo>
                    <a:pt x="915" y="936"/>
                  </a:lnTo>
                  <a:lnTo>
                    <a:pt x="917" y="934"/>
                  </a:lnTo>
                  <a:lnTo>
                    <a:pt x="917" y="932"/>
                  </a:lnTo>
                  <a:lnTo>
                    <a:pt x="919" y="928"/>
                  </a:lnTo>
                  <a:lnTo>
                    <a:pt x="919" y="921"/>
                  </a:lnTo>
                  <a:lnTo>
                    <a:pt x="915" y="919"/>
                  </a:lnTo>
                  <a:close/>
                  <a:moveTo>
                    <a:pt x="858" y="885"/>
                  </a:moveTo>
                  <a:lnTo>
                    <a:pt x="858" y="885"/>
                  </a:lnTo>
                  <a:lnTo>
                    <a:pt x="858" y="885"/>
                  </a:lnTo>
                  <a:lnTo>
                    <a:pt x="858" y="885"/>
                  </a:lnTo>
                  <a:lnTo>
                    <a:pt x="858" y="885"/>
                  </a:lnTo>
                  <a:close/>
                  <a:moveTo>
                    <a:pt x="1086" y="635"/>
                  </a:moveTo>
                  <a:lnTo>
                    <a:pt x="1082" y="635"/>
                  </a:lnTo>
                  <a:lnTo>
                    <a:pt x="1082" y="637"/>
                  </a:lnTo>
                  <a:lnTo>
                    <a:pt x="1084" y="639"/>
                  </a:lnTo>
                  <a:lnTo>
                    <a:pt x="1088" y="639"/>
                  </a:lnTo>
                  <a:lnTo>
                    <a:pt x="1092" y="641"/>
                  </a:lnTo>
                  <a:lnTo>
                    <a:pt x="1090" y="637"/>
                  </a:lnTo>
                  <a:lnTo>
                    <a:pt x="1088" y="637"/>
                  </a:lnTo>
                  <a:lnTo>
                    <a:pt x="1086" y="635"/>
                  </a:lnTo>
                  <a:close/>
                  <a:moveTo>
                    <a:pt x="1111" y="677"/>
                  </a:moveTo>
                  <a:lnTo>
                    <a:pt x="1107" y="675"/>
                  </a:lnTo>
                  <a:lnTo>
                    <a:pt x="1105" y="675"/>
                  </a:lnTo>
                  <a:lnTo>
                    <a:pt x="1103" y="675"/>
                  </a:lnTo>
                  <a:lnTo>
                    <a:pt x="1103" y="677"/>
                  </a:lnTo>
                  <a:lnTo>
                    <a:pt x="1107" y="677"/>
                  </a:lnTo>
                  <a:lnTo>
                    <a:pt x="1111" y="679"/>
                  </a:lnTo>
                  <a:lnTo>
                    <a:pt x="1111" y="677"/>
                  </a:lnTo>
                  <a:close/>
                  <a:moveTo>
                    <a:pt x="1221" y="160"/>
                  </a:moveTo>
                  <a:lnTo>
                    <a:pt x="1219" y="158"/>
                  </a:lnTo>
                  <a:lnTo>
                    <a:pt x="1219" y="156"/>
                  </a:lnTo>
                  <a:lnTo>
                    <a:pt x="1214" y="152"/>
                  </a:lnTo>
                  <a:lnTo>
                    <a:pt x="1214" y="150"/>
                  </a:lnTo>
                  <a:lnTo>
                    <a:pt x="1216" y="148"/>
                  </a:lnTo>
                  <a:lnTo>
                    <a:pt x="1214" y="144"/>
                  </a:lnTo>
                  <a:lnTo>
                    <a:pt x="1214" y="141"/>
                  </a:lnTo>
                  <a:lnTo>
                    <a:pt x="1210" y="141"/>
                  </a:lnTo>
                  <a:lnTo>
                    <a:pt x="1208" y="141"/>
                  </a:lnTo>
                  <a:lnTo>
                    <a:pt x="1204" y="139"/>
                  </a:lnTo>
                  <a:lnTo>
                    <a:pt x="1202" y="141"/>
                  </a:lnTo>
                  <a:lnTo>
                    <a:pt x="1200" y="141"/>
                  </a:lnTo>
                  <a:lnTo>
                    <a:pt x="1197" y="144"/>
                  </a:lnTo>
                  <a:lnTo>
                    <a:pt x="1195" y="146"/>
                  </a:lnTo>
                  <a:lnTo>
                    <a:pt x="1193" y="148"/>
                  </a:lnTo>
                  <a:lnTo>
                    <a:pt x="1191" y="148"/>
                  </a:lnTo>
                  <a:lnTo>
                    <a:pt x="1191" y="152"/>
                  </a:lnTo>
                  <a:lnTo>
                    <a:pt x="1187" y="152"/>
                  </a:lnTo>
                  <a:lnTo>
                    <a:pt x="1185" y="152"/>
                  </a:lnTo>
                  <a:lnTo>
                    <a:pt x="1183" y="154"/>
                  </a:lnTo>
                  <a:lnTo>
                    <a:pt x="1183" y="158"/>
                  </a:lnTo>
                  <a:lnTo>
                    <a:pt x="1181" y="160"/>
                  </a:lnTo>
                  <a:lnTo>
                    <a:pt x="1181" y="162"/>
                  </a:lnTo>
                  <a:lnTo>
                    <a:pt x="1181" y="165"/>
                  </a:lnTo>
                  <a:lnTo>
                    <a:pt x="1179" y="167"/>
                  </a:lnTo>
                  <a:lnTo>
                    <a:pt x="1176" y="169"/>
                  </a:lnTo>
                  <a:lnTo>
                    <a:pt x="1170" y="169"/>
                  </a:lnTo>
                  <a:lnTo>
                    <a:pt x="1168" y="171"/>
                  </a:lnTo>
                  <a:lnTo>
                    <a:pt x="1166" y="169"/>
                  </a:lnTo>
                  <a:lnTo>
                    <a:pt x="1164" y="171"/>
                  </a:lnTo>
                  <a:lnTo>
                    <a:pt x="1162" y="173"/>
                  </a:lnTo>
                  <a:lnTo>
                    <a:pt x="1160" y="169"/>
                  </a:lnTo>
                  <a:lnTo>
                    <a:pt x="1157" y="167"/>
                  </a:lnTo>
                  <a:lnTo>
                    <a:pt x="1155" y="167"/>
                  </a:lnTo>
                  <a:lnTo>
                    <a:pt x="1153" y="169"/>
                  </a:lnTo>
                  <a:lnTo>
                    <a:pt x="1149" y="169"/>
                  </a:lnTo>
                  <a:lnTo>
                    <a:pt x="1149" y="167"/>
                  </a:lnTo>
                  <a:lnTo>
                    <a:pt x="1145" y="162"/>
                  </a:lnTo>
                  <a:lnTo>
                    <a:pt x="1143" y="162"/>
                  </a:lnTo>
                  <a:lnTo>
                    <a:pt x="1141" y="158"/>
                  </a:lnTo>
                  <a:lnTo>
                    <a:pt x="1141" y="154"/>
                  </a:lnTo>
                  <a:lnTo>
                    <a:pt x="1141" y="154"/>
                  </a:lnTo>
                  <a:lnTo>
                    <a:pt x="1141" y="150"/>
                  </a:lnTo>
                  <a:lnTo>
                    <a:pt x="1141" y="146"/>
                  </a:lnTo>
                  <a:lnTo>
                    <a:pt x="1138" y="144"/>
                  </a:lnTo>
                  <a:lnTo>
                    <a:pt x="1136" y="144"/>
                  </a:lnTo>
                  <a:lnTo>
                    <a:pt x="1136" y="141"/>
                  </a:lnTo>
                  <a:lnTo>
                    <a:pt x="1136" y="139"/>
                  </a:lnTo>
                  <a:lnTo>
                    <a:pt x="1136" y="135"/>
                  </a:lnTo>
                  <a:lnTo>
                    <a:pt x="1138" y="133"/>
                  </a:lnTo>
                  <a:lnTo>
                    <a:pt x="1136" y="133"/>
                  </a:lnTo>
                  <a:lnTo>
                    <a:pt x="1134" y="133"/>
                  </a:lnTo>
                  <a:lnTo>
                    <a:pt x="1132" y="135"/>
                  </a:lnTo>
                  <a:lnTo>
                    <a:pt x="1130" y="135"/>
                  </a:lnTo>
                  <a:lnTo>
                    <a:pt x="1128" y="135"/>
                  </a:lnTo>
                  <a:lnTo>
                    <a:pt x="1126" y="135"/>
                  </a:lnTo>
                  <a:lnTo>
                    <a:pt x="1124" y="133"/>
                  </a:lnTo>
                  <a:lnTo>
                    <a:pt x="1122" y="133"/>
                  </a:lnTo>
                  <a:lnTo>
                    <a:pt x="1119" y="133"/>
                  </a:lnTo>
                  <a:lnTo>
                    <a:pt x="1115" y="131"/>
                  </a:lnTo>
                  <a:lnTo>
                    <a:pt x="1115" y="129"/>
                  </a:lnTo>
                  <a:lnTo>
                    <a:pt x="1113" y="127"/>
                  </a:lnTo>
                  <a:lnTo>
                    <a:pt x="1113" y="127"/>
                  </a:lnTo>
                  <a:lnTo>
                    <a:pt x="1111" y="125"/>
                  </a:lnTo>
                  <a:lnTo>
                    <a:pt x="1111" y="122"/>
                  </a:lnTo>
                  <a:lnTo>
                    <a:pt x="1109" y="122"/>
                  </a:lnTo>
                  <a:lnTo>
                    <a:pt x="1107" y="120"/>
                  </a:lnTo>
                  <a:lnTo>
                    <a:pt x="1105" y="118"/>
                  </a:lnTo>
                  <a:lnTo>
                    <a:pt x="1103" y="116"/>
                  </a:lnTo>
                  <a:lnTo>
                    <a:pt x="1101" y="116"/>
                  </a:lnTo>
                  <a:lnTo>
                    <a:pt x="1101" y="118"/>
                  </a:lnTo>
                  <a:lnTo>
                    <a:pt x="1098" y="118"/>
                  </a:lnTo>
                  <a:lnTo>
                    <a:pt x="1096" y="118"/>
                  </a:lnTo>
                  <a:lnTo>
                    <a:pt x="1096" y="120"/>
                  </a:lnTo>
                  <a:lnTo>
                    <a:pt x="1094" y="118"/>
                  </a:lnTo>
                  <a:lnTo>
                    <a:pt x="1092" y="118"/>
                  </a:lnTo>
                  <a:lnTo>
                    <a:pt x="1090" y="116"/>
                  </a:lnTo>
                  <a:lnTo>
                    <a:pt x="1086" y="116"/>
                  </a:lnTo>
                  <a:lnTo>
                    <a:pt x="1084" y="116"/>
                  </a:lnTo>
                  <a:lnTo>
                    <a:pt x="1086" y="114"/>
                  </a:lnTo>
                  <a:lnTo>
                    <a:pt x="1086" y="112"/>
                  </a:lnTo>
                  <a:lnTo>
                    <a:pt x="1084" y="112"/>
                  </a:lnTo>
                  <a:lnTo>
                    <a:pt x="1082" y="114"/>
                  </a:lnTo>
                  <a:lnTo>
                    <a:pt x="1077" y="114"/>
                  </a:lnTo>
                  <a:lnTo>
                    <a:pt x="1075" y="114"/>
                  </a:lnTo>
                  <a:lnTo>
                    <a:pt x="1073" y="114"/>
                  </a:lnTo>
                  <a:lnTo>
                    <a:pt x="1071" y="114"/>
                  </a:lnTo>
                  <a:lnTo>
                    <a:pt x="1069" y="114"/>
                  </a:lnTo>
                  <a:lnTo>
                    <a:pt x="1067" y="112"/>
                  </a:lnTo>
                  <a:lnTo>
                    <a:pt x="1065" y="110"/>
                  </a:lnTo>
                  <a:lnTo>
                    <a:pt x="1060" y="106"/>
                  </a:lnTo>
                  <a:lnTo>
                    <a:pt x="1058" y="101"/>
                  </a:lnTo>
                  <a:lnTo>
                    <a:pt x="1058" y="99"/>
                  </a:lnTo>
                  <a:lnTo>
                    <a:pt x="1056" y="95"/>
                  </a:lnTo>
                  <a:lnTo>
                    <a:pt x="1054" y="95"/>
                  </a:lnTo>
                  <a:lnTo>
                    <a:pt x="1052" y="93"/>
                  </a:lnTo>
                  <a:lnTo>
                    <a:pt x="1052" y="89"/>
                  </a:lnTo>
                  <a:lnTo>
                    <a:pt x="1052" y="89"/>
                  </a:lnTo>
                  <a:lnTo>
                    <a:pt x="1050" y="84"/>
                  </a:lnTo>
                  <a:lnTo>
                    <a:pt x="1050" y="80"/>
                  </a:lnTo>
                  <a:lnTo>
                    <a:pt x="1042" y="76"/>
                  </a:lnTo>
                  <a:lnTo>
                    <a:pt x="1037" y="70"/>
                  </a:lnTo>
                  <a:lnTo>
                    <a:pt x="1037" y="68"/>
                  </a:lnTo>
                  <a:lnTo>
                    <a:pt x="1035" y="66"/>
                  </a:lnTo>
                  <a:lnTo>
                    <a:pt x="1033" y="66"/>
                  </a:lnTo>
                  <a:lnTo>
                    <a:pt x="1033" y="66"/>
                  </a:lnTo>
                  <a:lnTo>
                    <a:pt x="1033" y="63"/>
                  </a:lnTo>
                  <a:lnTo>
                    <a:pt x="1033" y="61"/>
                  </a:lnTo>
                  <a:lnTo>
                    <a:pt x="1031" y="59"/>
                  </a:lnTo>
                  <a:lnTo>
                    <a:pt x="1029" y="57"/>
                  </a:lnTo>
                  <a:lnTo>
                    <a:pt x="1027" y="55"/>
                  </a:lnTo>
                  <a:lnTo>
                    <a:pt x="1027" y="53"/>
                  </a:lnTo>
                  <a:lnTo>
                    <a:pt x="1025" y="49"/>
                  </a:lnTo>
                  <a:lnTo>
                    <a:pt x="1023" y="47"/>
                  </a:lnTo>
                  <a:lnTo>
                    <a:pt x="1018" y="42"/>
                  </a:lnTo>
                  <a:lnTo>
                    <a:pt x="1018" y="40"/>
                  </a:lnTo>
                  <a:lnTo>
                    <a:pt x="1018" y="38"/>
                  </a:lnTo>
                  <a:lnTo>
                    <a:pt x="1018" y="36"/>
                  </a:lnTo>
                  <a:lnTo>
                    <a:pt x="1014" y="36"/>
                  </a:lnTo>
                  <a:lnTo>
                    <a:pt x="1012" y="34"/>
                  </a:lnTo>
                  <a:lnTo>
                    <a:pt x="1012" y="32"/>
                  </a:lnTo>
                  <a:lnTo>
                    <a:pt x="1012" y="30"/>
                  </a:lnTo>
                  <a:lnTo>
                    <a:pt x="1012" y="28"/>
                  </a:lnTo>
                  <a:lnTo>
                    <a:pt x="1010" y="25"/>
                  </a:lnTo>
                  <a:lnTo>
                    <a:pt x="1008" y="23"/>
                  </a:lnTo>
                  <a:lnTo>
                    <a:pt x="1008" y="21"/>
                  </a:lnTo>
                  <a:lnTo>
                    <a:pt x="1006" y="21"/>
                  </a:lnTo>
                  <a:lnTo>
                    <a:pt x="1004" y="21"/>
                  </a:lnTo>
                  <a:lnTo>
                    <a:pt x="1001" y="21"/>
                  </a:lnTo>
                  <a:lnTo>
                    <a:pt x="999" y="19"/>
                  </a:lnTo>
                  <a:lnTo>
                    <a:pt x="1001" y="17"/>
                  </a:lnTo>
                  <a:lnTo>
                    <a:pt x="1001" y="15"/>
                  </a:lnTo>
                  <a:lnTo>
                    <a:pt x="997" y="15"/>
                  </a:lnTo>
                  <a:lnTo>
                    <a:pt x="995" y="15"/>
                  </a:lnTo>
                  <a:lnTo>
                    <a:pt x="995" y="15"/>
                  </a:lnTo>
                  <a:lnTo>
                    <a:pt x="993" y="15"/>
                  </a:lnTo>
                  <a:lnTo>
                    <a:pt x="993" y="13"/>
                  </a:lnTo>
                  <a:lnTo>
                    <a:pt x="993" y="11"/>
                  </a:lnTo>
                  <a:lnTo>
                    <a:pt x="991" y="9"/>
                  </a:lnTo>
                  <a:lnTo>
                    <a:pt x="989" y="7"/>
                  </a:lnTo>
                  <a:lnTo>
                    <a:pt x="987" y="9"/>
                  </a:lnTo>
                  <a:lnTo>
                    <a:pt x="985" y="4"/>
                  </a:lnTo>
                  <a:lnTo>
                    <a:pt x="982" y="7"/>
                  </a:lnTo>
                  <a:lnTo>
                    <a:pt x="980" y="7"/>
                  </a:lnTo>
                  <a:lnTo>
                    <a:pt x="978" y="4"/>
                  </a:lnTo>
                  <a:lnTo>
                    <a:pt x="976" y="7"/>
                  </a:lnTo>
                  <a:lnTo>
                    <a:pt x="976" y="9"/>
                  </a:lnTo>
                  <a:lnTo>
                    <a:pt x="976" y="9"/>
                  </a:lnTo>
                  <a:lnTo>
                    <a:pt x="972" y="9"/>
                  </a:lnTo>
                  <a:lnTo>
                    <a:pt x="970" y="7"/>
                  </a:lnTo>
                  <a:lnTo>
                    <a:pt x="968" y="7"/>
                  </a:lnTo>
                  <a:lnTo>
                    <a:pt x="964" y="7"/>
                  </a:lnTo>
                  <a:lnTo>
                    <a:pt x="964" y="7"/>
                  </a:lnTo>
                  <a:lnTo>
                    <a:pt x="959" y="4"/>
                  </a:lnTo>
                  <a:lnTo>
                    <a:pt x="953" y="2"/>
                  </a:lnTo>
                  <a:lnTo>
                    <a:pt x="951" y="0"/>
                  </a:lnTo>
                  <a:lnTo>
                    <a:pt x="949" y="0"/>
                  </a:lnTo>
                  <a:lnTo>
                    <a:pt x="947" y="0"/>
                  </a:lnTo>
                  <a:lnTo>
                    <a:pt x="945" y="0"/>
                  </a:lnTo>
                  <a:lnTo>
                    <a:pt x="938" y="2"/>
                  </a:lnTo>
                  <a:lnTo>
                    <a:pt x="938" y="4"/>
                  </a:lnTo>
                  <a:lnTo>
                    <a:pt x="936" y="4"/>
                  </a:lnTo>
                  <a:lnTo>
                    <a:pt x="934" y="7"/>
                  </a:lnTo>
                  <a:lnTo>
                    <a:pt x="930" y="7"/>
                  </a:lnTo>
                  <a:lnTo>
                    <a:pt x="928" y="7"/>
                  </a:lnTo>
                  <a:lnTo>
                    <a:pt x="923" y="7"/>
                  </a:lnTo>
                  <a:lnTo>
                    <a:pt x="921" y="9"/>
                  </a:lnTo>
                  <a:lnTo>
                    <a:pt x="917" y="9"/>
                  </a:lnTo>
                  <a:lnTo>
                    <a:pt x="917" y="11"/>
                  </a:lnTo>
                  <a:lnTo>
                    <a:pt x="913" y="13"/>
                  </a:lnTo>
                  <a:lnTo>
                    <a:pt x="911" y="13"/>
                  </a:lnTo>
                  <a:lnTo>
                    <a:pt x="909" y="13"/>
                  </a:lnTo>
                  <a:lnTo>
                    <a:pt x="907" y="13"/>
                  </a:lnTo>
                  <a:lnTo>
                    <a:pt x="905" y="15"/>
                  </a:lnTo>
                  <a:lnTo>
                    <a:pt x="900" y="15"/>
                  </a:lnTo>
                  <a:lnTo>
                    <a:pt x="898" y="17"/>
                  </a:lnTo>
                  <a:lnTo>
                    <a:pt x="898" y="19"/>
                  </a:lnTo>
                  <a:lnTo>
                    <a:pt x="894" y="21"/>
                  </a:lnTo>
                  <a:lnTo>
                    <a:pt x="894" y="25"/>
                  </a:lnTo>
                  <a:lnTo>
                    <a:pt x="892" y="28"/>
                  </a:lnTo>
                  <a:lnTo>
                    <a:pt x="892" y="30"/>
                  </a:lnTo>
                  <a:lnTo>
                    <a:pt x="890" y="32"/>
                  </a:lnTo>
                  <a:lnTo>
                    <a:pt x="890" y="36"/>
                  </a:lnTo>
                  <a:lnTo>
                    <a:pt x="892" y="38"/>
                  </a:lnTo>
                  <a:lnTo>
                    <a:pt x="894" y="38"/>
                  </a:lnTo>
                  <a:lnTo>
                    <a:pt x="898" y="36"/>
                  </a:lnTo>
                  <a:lnTo>
                    <a:pt x="900" y="34"/>
                  </a:lnTo>
                  <a:lnTo>
                    <a:pt x="902" y="36"/>
                  </a:lnTo>
                  <a:lnTo>
                    <a:pt x="907" y="40"/>
                  </a:lnTo>
                  <a:lnTo>
                    <a:pt x="909" y="44"/>
                  </a:lnTo>
                  <a:lnTo>
                    <a:pt x="911" y="47"/>
                  </a:lnTo>
                  <a:lnTo>
                    <a:pt x="911" y="49"/>
                  </a:lnTo>
                  <a:lnTo>
                    <a:pt x="911" y="51"/>
                  </a:lnTo>
                  <a:lnTo>
                    <a:pt x="911" y="55"/>
                  </a:lnTo>
                  <a:lnTo>
                    <a:pt x="909" y="57"/>
                  </a:lnTo>
                  <a:lnTo>
                    <a:pt x="907" y="61"/>
                  </a:lnTo>
                  <a:lnTo>
                    <a:pt x="905" y="66"/>
                  </a:lnTo>
                  <a:lnTo>
                    <a:pt x="902" y="68"/>
                  </a:lnTo>
                  <a:lnTo>
                    <a:pt x="900" y="72"/>
                  </a:lnTo>
                  <a:lnTo>
                    <a:pt x="900" y="76"/>
                  </a:lnTo>
                  <a:lnTo>
                    <a:pt x="902" y="78"/>
                  </a:lnTo>
                  <a:lnTo>
                    <a:pt x="902" y="80"/>
                  </a:lnTo>
                  <a:lnTo>
                    <a:pt x="902" y="84"/>
                  </a:lnTo>
                  <a:lnTo>
                    <a:pt x="905" y="89"/>
                  </a:lnTo>
                  <a:lnTo>
                    <a:pt x="905" y="91"/>
                  </a:lnTo>
                  <a:lnTo>
                    <a:pt x="902" y="93"/>
                  </a:lnTo>
                  <a:lnTo>
                    <a:pt x="900" y="95"/>
                  </a:lnTo>
                  <a:lnTo>
                    <a:pt x="902" y="99"/>
                  </a:lnTo>
                  <a:lnTo>
                    <a:pt x="902" y="103"/>
                  </a:lnTo>
                  <a:lnTo>
                    <a:pt x="902" y="106"/>
                  </a:lnTo>
                  <a:lnTo>
                    <a:pt x="902" y="112"/>
                  </a:lnTo>
                  <a:lnTo>
                    <a:pt x="905" y="112"/>
                  </a:lnTo>
                  <a:lnTo>
                    <a:pt x="905" y="114"/>
                  </a:lnTo>
                  <a:lnTo>
                    <a:pt x="907" y="112"/>
                  </a:lnTo>
                  <a:lnTo>
                    <a:pt x="909" y="114"/>
                  </a:lnTo>
                  <a:lnTo>
                    <a:pt x="909" y="116"/>
                  </a:lnTo>
                  <a:lnTo>
                    <a:pt x="909" y="120"/>
                  </a:lnTo>
                  <a:lnTo>
                    <a:pt x="905" y="125"/>
                  </a:lnTo>
                  <a:lnTo>
                    <a:pt x="898" y="125"/>
                  </a:lnTo>
                  <a:lnTo>
                    <a:pt x="894" y="129"/>
                  </a:lnTo>
                  <a:lnTo>
                    <a:pt x="883" y="137"/>
                  </a:lnTo>
                  <a:lnTo>
                    <a:pt x="881" y="137"/>
                  </a:lnTo>
                  <a:lnTo>
                    <a:pt x="879" y="135"/>
                  </a:lnTo>
                  <a:lnTo>
                    <a:pt x="873" y="135"/>
                  </a:lnTo>
                  <a:lnTo>
                    <a:pt x="869" y="135"/>
                  </a:lnTo>
                  <a:lnTo>
                    <a:pt x="869" y="133"/>
                  </a:lnTo>
                  <a:lnTo>
                    <a:pt x="867" y="133"/>
                  </a:lnTo>
                  <a:lnTo>
                    <a:pt x="864" y="135"/>
                  </a:lnTo>
                  <a:lnTo>
                    <a:pt x="864" y="135"/>
                  </a:lnTo>
                  <a:lnTo>
                    <a:pt x="860" y="165"/>
                  </a:lnTo>
                  <a:lnTo>
                    <a:pt x="860" y="171"/>
                  </a:lnTo>
                  <a:lnTo>
                    <a:pt x="858" y="177"/>
                  </a:lnTo>
                  <a:lnTo>
                    <a:pt x="860" y="181"/>
                  </a:lnTo>
                  <a:lnTo>
                    <a:pt x="856" y="190"/>
                  </a:lnTo>
                  <a:lnTo>
                    <a:pt x="860" y="196"/>
                  </a:lnTo>
                  <a:lnTo>
                    <a:pt x="869" y="200"/>
                  </a:lnTo>
                  <a:lnTo>
                    <a:pt x="875" y="196"/>
                  </a:lnTo>
                  <a:lnTo>
                    <a:pt x="883" y="196"/>
                  </a:lnTo>
                  <a:lnTo>
                    <a:pt x="892" y="198"/>
                  </a:lnTo>
                  <a:lnTo>
                    <a:pt x="896" y="203"/>
                  </a:lnTo>
                  <a:lnTo>
                    <a:pt x="900" y="194"/>
                  </a:lnTo>
                  <a:lnTo>
                    <a:pt x="900" y="190"/>
                  </a:lnTo>
                  <a:lnTo>
                    <a:pt x="900" y="186"/>
                  </a:lnTo>
                  <a:lnTo>
                    <a:pt x="907" y="184"/>
                  </a:lnTo>
                  <a:lnTo>
                    <a:pt x="909" y="184"/>
                  </a:lnTo>
                  <a:lnTo>
                    <a:pt x="917" y="186"/>
                  </a:lnTo>
                  <a:lnTo>
                    <a:pt x="923" y="192"/>
                  </a:lnTo>
                  <a:lnTo>
                    <a:pt x="930" y="198"/>
                  </a:lnTo>
                  <a:lnTo>
                    <a:pt x="936" y="205"/>
                  </a:lnTo>
                  <a:lnTo>
                    <a:pt x="942" y="211"/>
                  </a:lnTo>
                  <a:lnTo>
                    <a:pt x="942" y="213"/>
                  </a:lnTo>
                  <a:lnTo>
                    <a:pt x="945" y="217"/>
                  </a:lnTo>
                  <a:lnTo>
                    <a:pt x="945" y="219"/>
                  </a:lnTo>
                  <a:lnTo>
                    <a:pt x="942" y="221"/>
                  </a:lnTo>
                  <a:lnTo>
                    <a:pt x="942" y="226"/>
                  </a:lnTo>
                  <a:lnTo>
                    <a:pt x="940" y="228"/>
                  </a:lnTo>
                  <a:lnTo>
                    <a:pt x="938" y="228"/>
                  </a:lnTo>
                  <a:lnTo>
                    <a:pt x="936" y="226"/>
                  </a:lnTo>
                  <a:lnTo>
                    <a:pt x="932" y="226"/>
                  </a:lnTo>
                  <a:lnTo>
                    <a:pt x="930" y="228"/>
                  </a:lnTo>
                  <a:lnTo>
                    <a:pt x="923" y="226"/>
                  </a:lnTo>
                  <a:lnTo>
                    <a:pt x="921" y="226"/>
                  </a:lnTo>
                  <a:lnTo>
                    <a:pt x="917" y="230"/>
                  </a:lnTo>
                  <a:lnTo>
                    <a:pt x="911" y="234"/>
                  </a:lnTo>
                  <a:lnTo>
                    <a:pt x="909" y="236"/>
                  </a:lnTo>
                  <a:lnTo>
                    <a:pt x="905" y="234"/>
                  </a:lnTo>
                  <a:lnTo>
                    <a:pt x="902" y="234"/>
                  </a:lnTo>
                  <a:lnTo>
                    <a:pt x="902" y="238"/>
                  </a:lnTo>
                  <a:lnTo>
                    <a:pt x="902" y="240"/>
                  </a:lnTo>
                  <a:lnTo>
                    <a:pt x="898" y="240"/>
                  </a:lnTo>
                  <a:lnTo>
                    <a:pt x="896" y="240"/>
                  </a:lnTo>
                  <a:lnTo>
                    <a:pt x="896" y="243"/>
                  </a:lnTo>
                  <a:lnTo>
                    <a:pt x="892" y="249"/>
                  </a:lnTo>
                  <a:lnTo>
                    <a:pt x="892" y="255"/>
                  </a:lnTo>
                  <a:lnTo>
                    <a:pt x="892" y="259"/>
                  </a:lnTo>
                  <a:lnTo>
                    <a:pt x="890" y="262"/>
                  </a:lnTo>
                  <a:lnTo>
                    <a:pt x="886" y="262"/>
                  </a:lnTo>
                  <a:lnTo>
                    <a:pt x="875" y="268"/>
                  </a:lnTo>
                  <a:lnTo>
                    <a:pt x="871" y="268"/>
                  </a:lnTo>
                  <a:lnTo>
                    <a:pt x="867" y="268"/>
                  </a:lnTo>
                  <a:lnTo>
                    <a:pt x="864" y="268"/>
                  </a:lnTo>
                  <a:lnTo>
                    <a:pt x="860" y="276"/>
                  </a:lnTo>
                  <a:lnTo>
                    <a:pt x="856" y="278"/>
                  </a:lnTo>
                  <a:lnTo>
                    <a:pt x="852" y="283"/>
                  </a:lnTo>
                  <a:lnTo>
                    <a:pt x="850" y="285"/>
                  </a:lnTo>
                  <a:lnTo>
                    <a:pt x="848" y="289"/>
                  </a:lnTo>
                  <a:lnTo>
                    <a:pt x="845" y="289"/>
                  </a:lnTo>
                  <a:lnTo>
                    <a:pt x="841" y="287"/>
                  </a:lnTo>
                  <a:lnTo>
                    <a:pt x="837" y="287"/>
                  </a:lnTo>
                  <a:lnTo>
                    <a:pt x="831" y="285"/>
                  </a:lnTo>
                  <a:lnTo>
                    <a:pt x="827" y="281"/>
                  </a:lnTo>
                  <a:lnTo>
                    <a:pt x="822" y="281"/>
                  </a:lnTo>
                  <a:lnTo>
                    <a:pt x="814" y="283"/>
                  </a:lnTo>
                  <a:lnTo>
                    <a:pt x="810" y="285"/>
                  </a:lnTo>
                  <a:lnTo>
                    <a:pt x="805" y="289"/>
                  </a:lnTo>
                  <a:lnTo>
                    <a:pt x="805" y="297"/>
                  </a:lnTo>
                  <a:lnTo>
                    <a:pt x="805" y="304"/>
                  </a:lnTo>
                  <a:lnTo>
                    <a:pt x="805" y="306"/>
                  </a:lnTo>
                  <a:lnTo>
                    <a:pt x="816" y="312"/>
                  </a:lnTo>
                  <a:lnTo>
                    <a:pt x="822" y="316"/>
                  </a:lnTo>
                  <a:lnTo>
                    <a:pt x="822" y="318"/>
                  </a:lnTo>
                  <a:lnTo>
                    <a:pt x="820" y="323"/>
                  </a:lnTo>
                  <a:lnTo>
                    <a:pt x="818" y="327"/>
                  </a:lnTo>
                  <a:lnTo>
                    <a:pt x="810" y="335"/>
                  </a:lnTo>
                  <a:lnTo>
                    <a:pt x="805" y="344"/>
                  </a:lnTo>
                  <a:lnTo>
                    <a:pt x="801" y="352"/>
                  </a:lnTo>
                  <a:lnTo>
                    <a:pt x="799" y="352"/>
                  </a:lnTo>
                  <a:lnTo>
                    <a:pt x="793" y="352"/>
                  </a:lnTo>
                  <a:lnTo>
                    <a:pt x="786" y="354"/>
                  </a:lnTo>
                  <a:lnTo>
                    <a:pt x="782" y="356"/>
                  </a:lnTo>
                  <a:lnTo>
                    <a:pt x="776" y="361"/>
                  </a:lnTo>
                  <a:lnTo>
                    <a:pt x="772" y="361"/>
                  </a:lnTo>
                  <a:lnTo>
                    <a:pt x="763" y="363"/>
                  </a:lnTo>
                  <a:lnTo>
                    <a:pt x="757" y="365"/>
                  </a:lnTo>
                  <a:lnTo>
                    <a:pt x="751" y="367"/>
                  </a:lnTo>
                  <a:lnTo>
                    <a:pt x="736" y="371"/>
                  </a:lnTo>
                  <a:lnTo>
                    <a:pt x="725" y="375"/>
                  </a:lnTo>
                  <a:lnTo>
                    <a:pt x="719" y="382"/>
                  </a:lnTo>
                  <a:lnTo>
                    <a:pt x="711" y="388"/>
                  </a:lnTo>
                  <a:lnTo>
                    <a:pt x="708" y="390"/>
                  </a:lnTo>
                  <a:lnTo>
                    <a:pt x="702" y="390"/>
                  </a:lnTo>
                  <a:lnTo>
                    <a:pt x="698" y="390"/>
                  </a:lnTo>
                  <a:lnTo>
                    <a:pt x="698" y="388"/>
                  </a:lnTo>
                  <a:lnTo>
                    <a:pt x="696" y="384"/>
                  </a:lnTo>
                  <a:lnTo>
                    <a:pt x="687" y="386"/>
                  </a:lnTo>
                  <a:lnTo>
                    <a:pt x="681" y="388"/>
                  </a:lnTo>
                  <a:lnTo>
                    <a:pt x="675" y="384"/>
                  </a:lnTo>
                  <a:lnTo>
                    <a:pt x="668" y="384"/>
                  </a:lnTo>
                  <a:lnTo>
                    <a:pt x="656" y="380"/>
                  </a:lnTo>
                  <a:lnTo>
                    <a:pt x="643" y="373"/>
                  </a:lnTo>
                  <a:lnTo>
                    <a:pt x="637" y="367"/>
                  </a:lnTo>
                  <a:lnTo>
                    <a:pt x="631" y="367"/>
                  </a:lnTo>
                  <a:lnTo>
                    <a:pt x="616" y="365"/>
                  </a:lnTo>
                  <a:lnTo>
                    <a:pt x="605" y="365"/>
                  </a:lnTo>
                  <a:lnTo>
                    <a:pt x="601" y="365"/>
                  </a:lnTo>
                  <a:lnTo>
                    <a:pt x="599" y="365"/>
                  </a:lnTo>
                  <a:lnTo>
                    <a:pt x="599" y="367"/>
                  </a:lnTo>
                  <a:lnTo>
                    <a:pt x="593" y="371"/>
                  </a:lnTo>
                  <a:lnTo>
                    <a:pt x="582" y="371"/>
                  </a:lnTo>
                  <a:lnTo>
                    <a:pt x="565" y="369"/>
                  </a:lnTo>
                  <a:lnTo>
                    <a:pt x="553" y="371"/>
                  </a:lnTo>
                  <a:lnTo>
                    <a:pt x="544" y="369"/>
                  </a:lnTo>
                  <a:lnTo>
                    <a:pt x="536" y="371"/>
                  </a:lnTo>
                  <a:lnTo>
                    <a:pt x="531" y="371"/>
                  </a:lnTo>
                  <a:lnTo>
                    <a:pt x="529" y="371"/>
                  </a:lnTo>
                  <a:lnTo>
                    <a:pt x="525" y="361"/>
                  </a:lnTo>
                  <a:lnTo>
                    <a:pt x="523" y="356"/>
                  </a:lnTo>
                  <a:lnTo>
                    <a:pt x="519" y="350"/>
                  </a:lnTo>
                  <a:lnTo>
                    <a:pt x="515" y="348"/>
                  </a:lnTo>
                  <a:lnTo>
                    <a:pt x="512" y="342"/>
                  </a:lnTo>
                  <a:lnTo>
                    <a:pt x="512" y="340"/>
                  </a:lnTo>
                  <a:lnTo>
                    <a:pt x="510" y="335"/>
                  </a:lnTo>
                  <a:lnTo>
                    <a:pt x="506" y="335"/>
                  </a:lnTo>
                  <a:lnTo>
                    <a:pt x="504" y="333"/>
                  </a:lnTo>
                  <a:lnTo>
                    <a:pt x="504" y="331"/>
                  </a:lnTo>
                  <a:lnTo>
                    <a:pt x="504" y="329"/>
                  </a:lnTo>
                  <a:lnTo>
                    <a:pt x="502" y="327"/>
                  </a:lnTo>
                  <a:lnTo>
                    <a:pt x="500" y="329"/>
                  </a:lnTo>
                  <a:lnTo>
                    <a:pt x="496" y="329"/>
                  </a:lnTo>
                  <a:lnTo>
                    <a:pt x="489" y="325"/>
                  </a:lnTo>
                  <a:lnTo>
                    <a:pt x="483" y="321"/>
                  </a:lnTo>
                  <a:lnTo>
                    <a:pt x="481" y="321"/>
                  </a:lnTo>
                  <a:lnTo>
                    <a:pt x="479" y="321"/>
                  </a:lnTo>
                  <a:lnTo>
                    <a:pt x="475" y="318"/>
                  </a:lnTo>
                  <a:lnTo>
                    <a:pt x="472" y="316"/>
                  </a:lnTo>
                  <a:lnTo>
                    <a:pt x="466" y="312"/>
                  </a:lnTo>
                  <a:lnTo>
                    <a:pt x="453" y="310"/>
                  </a:lnTo>
                  <a:lnTo>
                    <a:pt x="451" y="310"/>
                  </a:lnTo>
                  <a:lnTo>
                    <a:pt x="449" y="312"/>
                  </a:lnTo>
                  <a:lnTo>
                    <a:pt x="445" y="312"/>
                  </a:lnTo>
                  <a:lnTo>
                    <a:pt x="437" y="312"/>
                  </a:lnTo>
                  <a:lnTo>
                    <a:pt x="418" y="308"/>
                  </a:lnTo>
                  <a:lnTo>
                    <a:pt x="411" y="306"/>
                  </a:lnTo>
                  <a:lnTo>
                    <a:pt x="407" y="299"/>
                  </a:lnTo>
                  <a:lnTo>
                    <a:pt x="407" y="295"/>
                  </a:lnTo>
                  <a:lnTo>
                    <a:pt x="407" y="293"/>
                  </a:lnTo>
                  <a:lnTo>
                    <a:pt x="409" y="291"/>
                  </a:lnTo>
                  <a:lnTo>
                    <a:pt x="411" y="289"/>
                  </a:lnTo>
                  <a:lnTo>
                    <a:pt x="413" y="285"/>
                  </a:lnTo>
                  <a:lnTo>
                    <a:pt x="409" y="283"/>
                  </a:lnTo>
                  <a:lnTo>
                    <a:pt x="409" y="278"/>
                  </a:lnTo>
                  <a:lnTo>
                    <a:pt x="409" y="274"/>
                  </a:lnTo>
                  <a:lnTo>
                    <a:pt x="409" y="270"/>
                  </a:lnTo>
                  <a:lnTo>
                    <a:pt x="409" y="268"/>
                  </a:lnTo>
                  <a:lnTo>
                    <a:pt x="405" y="264"/>
                  </a:lnTo>
                  <a:lnTo>
                    <a:pt x="403" y="262"/>
                  </a:lnTo>
                  <a:lnTo>
                    <a:pt x="399" y="259"/>
                  </a:lnTo>
                  <a:lnTo>
                    <a:pt x="399" y="257"/>
                  </a:lnTo>
                  <a:lnTo>
                    <a:pt x="397" y="253"/>
                  </a:lnTo>
                  <a:lnTo>
                    <a:pt x="394" y="249"/>
                  </a:lnTo>
                  <a:lnTo>
                    <a:pt x="394" y="247"/>
                  </a:lnTo>
                  <a:lnTo>
                    <a:pt x="392" y="243"/>
                  </a:lnTo>
                  <a:lnTo>
                    <a:pt x="390" y="240"/>
                  </a:lnTo>
                  <a:lnTo>
                    <a:pt x="386" y="240"/>
                  </a:lnTo>
                  <a:lnTo>
                    <a:pt x="384" y="238"/>
                  </a:lnTo>
                  <a:lnTo>
                    <a:pt x="382" y="236"/>
                  </a:lnTo>
                  <a:lnTo>
                    <a:pt x="378" y="236"/>
                  </a:lnTo>
                  <a:lnTo>
                    <a:pt x="375" y="238"/>
                  </a:lnTo>
                  <a:lnTo>
                    <a:pt x="373" y="240"/>
                  </a:lnTo>
                  <a:lnTo>
                    <a:pt x="371" y="238"/>
                  </a:lnTo>
                  <a:lnTo>
                    <a:pt x="369" y="234"/>
                  </a:lnTo>
                  <a:lnTo>
                    <a:pt x="367" y="234"/>
                  </a:lnTo>
                  <a:lnTo>
                    <a:pt x="365" y="234"/>
                  </a:lnTo>
                  <a:lnTo>
                    <a:pt x="361" y="236"/>
                  </a:lnTo>
                  <a:lnTo>
                    <a:pt x="359" y="236"/>
                  </a:lnTo>
                  <a:lnTo>
                    <a:pt x="359" y="238"/>
                  </a:lnTo>
                  <a:lnTo>
                    <a:pt x="357" y="238"/>
                  </a:lnTo>
                  <a:lnTo>
                    <a:pt x="352" y="236"/>
                  </a:lnTo>
                  <a:lnTo>
                    <a:pt x="352" y="234"/>
                  </a:lnTo>
                  <a:lnTo>
                    <a:pt x="352" y="232"/>
                  </a:lnTo>
                  <a:lnTo>
                    <a:pt x="348" y="230"/>
                  </a:lnTo>
                  <a:lnTo>
                    <a:pt x="344" y="226"/>
                  </a:lnTo>
                  <a:lnTo>
                    <a:pt x="342" y="224"/>
                  </a:lnTo>
                  <a:lnTo>
                    <a:pt x="340" y="221"/>
                  </a:lnTo>
                  <a:lnTo>
                    <a:pt x="338" y="219"/>
                  </a:lnTo>
                  <a:lnTo>
                    <a:pt x="335" y="217"/>
                  </a:lnTo>
                  <a:lnTo>
                    <a:pt x="335" y="215"/>
                  </a:lnTo>
                  <a:lnTo>
                    <a:pt x="335" y="213"/>
                  </a:lnTo>
                  <a:lnTo>
                    <a:pt x="333" y="213"/>
                  </a:lnTo>
                  <a:lnTo>
                    <a:pt x="333" y="215"/>
                  </a:lnTo>
                  <a:lnTo>
                    <a:pt x="333" y="215"/>
                  </a:lnTo>
                  <a:lnTo>
                    <a:pt x="331" y="213"/>
                  </a:lnTo>
                  <a:lnTo>
                    <a:pt x="329" y="211"/>
                  </a:lnTo>
                  <a:lnTo>
                    <a:pt x="331" y="207"/>
                  </a:lnTo>
                  <a:lnTo>
                    <a:pt x="329" y="205"/>
                  </a:lnTo>
                  <a:lnTo>
                    <a:pt x="329" y="205"/>
                  </a:lnTo>
                  <a:lnTo>
                    <a:pt x="325" y="203"/>
                  </a:lnTo>
                  <a:lnTo>
                    <a:pt x="321" y="203"/>
                  </a:lnTo>
                  <a:lnTo>
                    <a:pt x="323" y="205"/>
                  </a:lnTo>
                  <a:lnTo>
                    <a:pt x="319" y="209"/>
                  </a:lnTo>
                  <a:lnTo>
                    <a:pt x="314" y="209"/>
                  </a:lnTo>
                  <a:lnTo>
                    <a:pt x="310" y="215"/>
                  </a:lnTo>
                  <a:lnTo>
                    <a:pt x="310" y="217"/>
                  </a:lnTo>
                  <a:lnTo>
                    <a:pt x="310" y="221"/>
                  </a:lnTo>
                  <a:lnTo>
                    <a:pt x="308" y="226"/>
                  </a:lnTo>
                  <a:lnTo>
                    <a:pt x="302" y="228"/>
                  </a:lnTo>
                  <a:lnTo>
                    <a:pt x="300" y="230"/>
                  </a:lnTo>
                  <a:lnTo>
                    <a:pt x="297" y="234"/>
                  </a:lnTo>
                  <a:lnTo>
                    <a:pt x="300" y="243"/>
                  </a:lnTo>
                  <a:lnTo>
                    <a:pt x="302" y="251"/>
                  </a:lnTo>
                  <a:lnTo>
                    <a:pt x="306" y="255"/>
                  </a:lnTo>
                  <a:lnTo>
                    <a:pt x="306" y="257"/>
                  </a:lnTo>
                  <a:lnTo>
                    <a:pt x="302" y="264"/>
                  </a:lnTo>
                  <a:lnTo>
                    <a:pt x="295" y="266"/>
                  </a:lnTo>
                  <a:lnTo>
                    <a:pt x="293" y="270"/>
                  </a:lnTo>
                  <a:lnTo>
                    <a:pt x="289" y="270"/>
                  </a:lnTo>
                  <a:lnTo>
                    <a:pt x="289" y="270"/>
                  </a:lnTo>
                  <a:lnTo>
                    <a:pt x="287" y="268"/>
                  </a:lnTo>
                  <a:lnTo>
                    <a:pt x="283" y="268"/>
                  </a:lnTo>
                  <a:lnTo>
                    <a:pt x="276" y="270"/>
                  </a:lnTo>
                  <a:lnTo>
                    <a:pt x="270" y="268"/>
                  </a:lnTo>
                  <a:lnTo>
                    <a:pt x="264" y="266"/>
                  </a:lnTo>
                  <a:lnTo>
                    <a:pt x="257" y="266"/>
                  </a:lnTo>
                  <a:lnTo>
                    <a:pt x="255" y="266"/>
                  </a:lnTo>
                  <a:lnTo>
                    <a:pt x="255" y="274"/>
                  </a:lnTo>
                  <a:lnTo>
                    <a:pt x="253" y="281"/>
                  </a:lnTo>
                  <a:lnTo>
                    <a:pt x="253" y="285"/>
                  </a:lnTo>
                  <a:lnTo>
                    <a:pt x="251" y="297"/>
                  </a:lnTo>
                  <a:lnTo>
                    <a:pt x="251" y="306"/>
                  </a:lnTo>
                  <a:lnTo>
                    <a:pt x="249" y="308"/>
                  </a:lnTo>
                  <a:lnTo>
                    <a:pt x="251" y="310"/>
                  </a:lnTo>
                  <a:lnTo>
                    <a:pt x="255" y="312"/>
                  </a:lnTo>
                  <a:lnTo>
                    <a:pt x="255" y="316"/>
                  </a:lnTo>
                  <a:lnTo>
                    <a:pt x="253" y="318"/>
                  </a:lnTo>
                  <a:lnTo>
                    <a:pt x="251" y="318"/>
                  </a:lnTo>
                  <a:lnTo>
                    <a:pt x="249" y="321"/>
                  </a:lnTo>
                  <a:lnTo>
                    <a:pt x="247" y="321"/>
                  </a:lnTo>
                  <a:lnTo>
                    <a:pt x="243" y="318"/>
                  </a:lnTo>
                  <a:lnTo>
                    <a:pt x="241" y="321"/>
                  </a:lnTo>
                  <a:lnTo>
                    <a:pt x="236" y="321"/>
                  </a:lnTo>
                  <a:lnTo>
                    <a:pt x="228" y="323"/>
                  </a:lnTo>
                  <a:lnTo>
                    <a:pt x="222" y="325"/>
                  </a:lnTo>
                  <a:lnTo>
                    <a:pt x="220" y="325"/>
                  </a:lnTo>
                  <a:lnTo>
                    <a:pt x="215" y="325"/>
                  </a:lnTo>
                  <a:lnTo>
                    <a:pt x="213" y="325"/>
                  </a:lnTo>
                  <a:lnTo>
                    <a:pt x="209" y="329"/>
                  </a:lnTo>
                  <a:lnTo>
                    <a:pt x="209" y="331"/>
                  </a:lnTo>
                  <a:lnTo>
                    <a:pt x="213" y="333"/>
                  </a:lnTo>
                  <a:lnTo>
                    <a:pt x="217" y="333"/>
                  </a:lnTo>
                  <a:lnTo>
                    <a:pt x="224" y="333"/>
                  </a:lnTo>
                  <a:lnTo>
                    <a:pt x="224" y="335"/>
                  </a:lnTo>
                  <a:lnTo>
                    <a:pt x="220" y="340"/>
                  </a:lnTo>
                  <a:lnTo>
                    <a:pt x="222" y="344"/>
                  </a:lnTo>
                  <a:lnTo>
                    <a:pt x="222" y="348"/>
                  </a:lnTo>
                  <a:lnTo>
                    <a:pt x="224" y="350"/>
                  </a:lnTo>
                  <a:lnTo>
                    <a:pt x="224" y="354"/>
                  </a:lnTo>
                  <a:lnTo>
                    <a:pt x="228" y="361"/>
                  </a:lnTo>
                  <a:lnTo>
                    <a:pt x="230" y="365"/>
                  </a:lnTo>
                  <a:lnTo>
                    <a:pt x="234" y="367"/>
                  </a:lnTo>
                  <a:lnTo>
                    <a:pt x="234" y="375"/>
                  </a:lnTo>
                  <a:lnTo>
                    <a:pt x="232" y="377"/>
                  </a:lnTo>
                  <a:lnTo>
                    <a:pt x="232" y="382"/>
                  </a:lnTo>
                  <a:lnTo>
                    <a:pt x="234" y="384"/>
                  </a:lnTo>
                  <a:lnTo>
                    <a:pt x="232" y="386"/>
                  </a:lnTo>
                  <a:lnTo>
                    <a:pt x="232" y="388"/>
                  </a:lnTo>
                  <a:lnTo>
                    <a:pt x="228" y="390"/>
                  </a:lnTo>
                  <a:lnTo>
                    <a:pt x="228" y="396"/>
                  </a:lnTo>
                  <a:lnTo>
                    <a:pt x="226" y="399"/>
                  </a:lnTo>
                  <a:lnTo>
                    <a:pt x="215" y="396"/>
                  </a:lnTo>
                  <a:lnTo>
                    <a:pt x="207" y="386"/>
                  </a:lnTo>
                  <a:lnTo>
                    <a:pt x="205" y="386"/>
                  </a:lnTo>
                  <a:lnTo>
                    <a:pt x="196" y="384"/>
                  </a:lnTo>
                  <a:lnTo>
                    <a:pt x="184" y="384"/>
                  </a:lnTo>
                  <a:lnTo>
                    <a:pt x="177" y="386"/>
                  </a:lnTo>
                  <a:lnTo>
                    <a:pt x="167" y="382"/>
                  </a:lnTo>
                  <a:lnTo>
                    <a:pt x="158" y="384"/>
                  </a:lnTo>
                  <a:lnTo>
                    <a:pt x="152" y="386"/>
                  </a:lnTo>
                  <a:lnTo>
                    <a:pt x="148" y="384"/>
                  </a:lnTo>
                  <a:lnTo>
                    <a:pt x="144" y="388"/>
                  </a:lnTo>
                  <a:lnTo>
                    <a:pt x="142" y="388"/>
                  </a:lnTo>
                  <a:lnTo>
                    <a:pt x="131" y="388"/>
                  </a:lnTo>
                  <a:lnTo>
                    <a:pt x="123" y="386"/>
                  </a:lnTo>
                  <a:lnTo>
                    <a:pt x="118" y="382"/>
                  </a:lnTo>
                  <a:lnTo>
                    <a:pt x="112" y="382"/>
                  </a:lnTo>
                  <a:lnTo>
                    <a:pt x="110" y="384"/>
                  </a:lnTo>
                  <a:lnTo>
                    <a:pt x="104" y="384"/>
                  </a:lnTo>
                  <a:lnTo>
                    <a:pt x="101" y="382"/>
                  </a:lnTo>
                  <a:lnTo>
                    <a:pt x="99" y="384"/>
                  </a:lnTo>
                  <a:lnTo>
                    <a:pt x="99" y="388"/>
                  </a:lnTo>
                  <a:lnTo>
                    <a:pt x="99" y="392"/>
                  </a:lnTo>
                  <a:lnTo>
                    <a:pt x="99" y="399"/>
                  </a:lnTo>
                  <a:lnTo>
                    <a:pt x="95" y="399"/>
                  </a:lnTo>
                  <a:lnTo>
                    <a:pt x="83" y="399"/>
                  </a:lnTo>
                  <a:lnTo>
                    <a:pt x="68" y="399"/>
                  </a:lnTo>
                  <a:lnTo>
                    <a:pt x="64" y="396"/>
                  </a:lnTo>
                  <a:lnTo>
                    <a:pt x="57" y="394"/>
                  </a:lnTo>
                  <a:lnTo>
                    <a:pt x="53" y="399"/>
                  </a:lnTo>
                  <a:lnTo>
                    <a:pt x="55" y="401"/>
                  </a:lnTo>
                  <a:lnTo>
                    <a:pt x="51" y="405"/>
                  </a:lnTo>
                  <a:lnTo>
                    <a:pt x="49" y="407"/>
                  </a:lnTo>
                  <a:lnTo>
                    <a:pt x="49" y="405"/>
                  </a:lnTo>
                  <a:lnTo>
                    <a:pt x="51" y="407"/>
                  </a:lnTo>
                  <a:lnTo>
                    <a:pt x="53" y="411"/>
                  </a:lnTo>
                  <a:lnTo>
                    <a:pt x="47" y="420"/>
                  </a:lnTo>
                  <a:lnTo>
                    <a:pt x="42" y="426"/>
                  </a:lnTo>
                  <a:lnTo>
                    <a:pt x="47" y="428"/>
                  </a:lnTo>
                  <a:lnTo>
                    <a:pt x="55" y="430"/>
                  </a:lnTo>
                  <a:lnTo>
                    <a:pt x="59" y="434"/>
                  </a:lnTo>
                  <a:lnTo>
                    <a:pt x="64" y="434"/>
                  </a:lnTo>
                  <a:lnTo>
                    <a:pt x="66" y="430"/>
                  </a:lnTo>
                  <a:lnTo>
                    <a:pt x="66" y="426"/>
                  </a:lnTo>
                  <a:lnTo>
                    <a:pt x="70" y="426"/>
                  </a:lnTo>
                  <a:lnTo>
                    <a:pt x="78" y="434"/>
                  </a:lnTo>
                  <a:lnTo>
                    <a:pt x="80" y="439"/>
                  </a:lnTo>
                  <a:lnTo>
                    <a:pt x="74" y="445"/>
                  </a:lnTo>
                  <a:lnTo>
                    <a:pt x="68" y="443"/>
                  </a:lnTo>
                  <a:lnTo>
                    <a:pt x="57" y="445"/>
                  </a:lnTo>
                  <a:lnTo>
                    <a:pt x="55" y="443"/>
                  </a:lnTo>
                  <a:lnTo>
                    <a:pt x="51" y="439"/>
                  </a:lnTo>
                  <a:lnTo>
                    <a:pt x="45" y="445"/>
                  </a:lnTo>
                  <a:lnTo>
                    <a:pt x="42" y="445"/>
                  </a:lnTo>
                  <a:lnTo>
                    <a:pt x="36" y="447"/>
                  </a:lnTo>
                  <a:lnTo>
                    <a:pt x="32" y="449"/>
                  </a:lnTo>
                  <a:lnTo>
                    <a:pt x="30" y="455"/>
                  </a:lnTo>
                  <a:lnTo>
                    <a:pt x="36" y="458"/>
                  </a:lnTo>
                  <a:lnTo>
                    <a:pt x="36" y="462"/>
                  </a:lnTo>
                  <a:lnTo>
                    <a:pt x="30" y="464"/>
                  </a:lnTo>
                  <a:lnTo>
                    <a:pt x="21" y="466"/>
                  </a:lnTo>
                  <a:lnTo>
                    <a:pt x="24" y="468"/>
                  </a:lnTo>
                  <a:lnTo>
                    <a:pt x="24" y="470"/>
                  </a:lnTo>
                  <a:lnTo>
                    <a:pt x="17" y="474"/>
                  </a:lnTo>
                  <a:lnTo>
                    <a:pt x="17" y="479"/>
                  </a:lnTo>
                  <a:lnTo>
                    <a:pt x="13" y="479"/>
                  </a:lnTo>
                  <a:lnTo>
                    <a:pt x="5" y="479"/>
                  </a:lnTo>
                  <a:lnTo>
                    <a:pt x="0" y="481"/>
                  </a:lnTo>
                  <a:lnTo>
                    <a:pt x="0" y="487"/>
                  </a:lnTo>
                  <a:lnTo>
                    <a:pt x="5" y="495"/>
                  </a:lnTo>
                  <a:lnTo>
                    <a:pt x="9" y="493"/>
                  </a:lnTo>
                  <a:lnTo>
                    <a:pt x="15" y="493"/>
                  </a:lnTo>
                  <a:lnTo>
                    <a:pt x="15" y="498"/>
                  </a:lnTo>
                  <a:lnTo>
                    <a:pt x="13" y="502"/>
                  </a:lnTo>
                  <a:lnTo>
                    <a:pt x="15" y="506"/>
                  </a:lnTo>
                  <a:lnTo>
                    <a:pt x="19" y="508"/>
                  </a:lnTo>
                  <a:lnTo>
                    <a:pt x="19" y="514"/>
                  </a:lnTo>
                  <a:lnTo>
                    <a:pt x="17" y="517"/>
                  </a:lnTo>
                  <a:lnTo>
                    <a:pt x="13" y="527"/>
                  </a:lnTo>
                  <a:lnTo>
                    <a:pt x="13" y="540"/>
                  </a:lnTo>
                  <a:lnTo>
                    <a:pt x="11" y="536"/>
                  </a:lnTo>
                  <a:lnTo>
                    <a:pt x="15" y="542"/>
                  </a:lnTo>
                  <a:lnTo>
                    <a:pt x="17" y="544"/>
                  </a:lnTo>
                  <a:lnTo>
                    <a:pt x="26" y="542"/>
                  </a:lnTo>
                  <a:lnTo>
                    <a:pt x="30" y="540"/>
                  </a:lnTo>
                  <a:lnTo>
                    <a:pt x="32" y="536"/>
                  </a:lnTo>
                  <a:lnTo>
                    <a:pt x="34" y="536"/>
                  </a:lnTo>
                  <a:lnTo>
                    <a:pt x="36" y="533"/>
                  </a:lnTo>
                  <a:lnTo>
                    <a:pt x="38" y="536"/>
                  </a:lnTo>
                  <a:lnTo>
                    <a:pt x="40" y="538"/>
                  </a:lnTo>
                  <a:lnTo>
                    <a:pt x="47" y="538"/>
                  </a:lnTo>
                  <a:lnTo>
                    <a:pt x="47" y="536"/>
                  </a:lnTo>
                  <a:lnTo>
                    <a:pt x="45" y="533"/>
                  </a:lnTo>
                  <a:lnTo>
                    <a:pt x="45" y="531"/>
                  </a:lnTo>
                  <a:lnTo>
                    <a:pt x="49" y="529"/>
                  </a:lnTo>
                  <a:lnTo>
                    <a:pt x="51" y="527"/>
                  </a:lnTo>
                  <a:lnTo>
                    <a:pt x="53" y="527"/>
                  </a:lnTo>
                  <a:lnTo>
                    <a:pt x="53" y="529"/>
                  </a:lnTo>
                  <a:lnTo>
                    <a:pt x="57" y="529"/>
                  </a:lnTo>
                  <a:lnTo>
                    <a:pt x="61" y="525"/>
                  </a:lnTo>
                  <a:lnTo>
                    <a:pt x="59" y="519"/>
                  </a:lnTo>
                  <a:lnTo>
                    <a:pt x="61" y="517"/>
                  </a:lnTo>
                  <a:lnTo>
                    <a:pt x="64" y="514"/>
                  </a:lnTo>
                  <a:lnTo>
                    <a:pt x="64" y="508"/>
                  </a:lnTo>
                  <a:lnTo>
                    <a:pt x="66" y="506"/>
                  </a:lnTo>
                  <a:lnTo>
                    <a:pt x="72" y="506"/>
                  </a:lnTo>
                  <a:lnTo>
                    <a:pt x="74" y="508"/>
                  </a:lnTo>
                  <a:lnTo>
                    <a:pt x="78" y="510"/>
                  </a:lnTo>
                  <a:lnTo>
                    <a:pt x="78" y="512"/>
                  </a:lnTo>
                  <a:lnTo>
                    <a:pt x="78" y="517"/>
                  </a:lnTo>
                  <a:lnTo>
                    <a:pt x="78" y="521"/>
                  </a:lnTo>
                  <a:lnTo>
                    <a:pt x="83" y="521"/>
                  </a:lnTo>
                  <a:lnTo>
                    <a:pt x="83" y="525"/>
                  </a:lnTo>
                  <a:lnTo>
                    <a:pt x="83" y="529"/>
                  </a:lnTo>
                  <a:lnTo>
                    <a:pt x="83" y="533"/>
                  </a:lnTo>
                  <a:lnTo>
                    <a:pt x="85" y="542"/>
                  </a:lnTo>
                  <a:lnTo>
                    <a:pt x="87" y="546"/>
                  </a:lnTo>
                  <a:lnTo>
                    <a:pt x="87" y="548"/>
                  </a:lnTo>
                  <a:lnTo>
                    <a:pt x="91" y="550"/>
                  </a:lnTo>
                  <a:lnTo>
                    <a:pt x="95" y="550"/>
                  </a:lnTo>
                  <a:lnTo>
                    <a:pt x="99" y="548"/>
                  </a:lnTo>
                  <a:lnTo>
                    <a:pt x="99" y="546"/>
                  </a:lnTo>
                  <a:lnTo>
                    <a:pt x="106" y="542"/>
                  </a:lnTo>
                  <a:lnTo>
                    <a:pt x="110" y="540"/>
                  </a:lnTo>
                  <a:lnTo>
                    <a:pt x="110" y="536"/>
                  </a:lnTo>
                  <a:lnTo>
                    <a:pt x="114" y="533"/>
                  </a:lnTo>
                  <a:lnTo>
                    <a:pt x="123" y="527"/>
                  </a:lnTo>
                  <a:lnTo>
                    <a:pt x="129" y="527"/>
                  </a:lnTo>
                  <a:lnTo>
                    <a:pt x="129" y="529"/>
                  </a:lnTo>
                  <a:lnTo>
                    <a:pt x="137" y="529"/>
                  </a:lnTo>
                  <a:lnTo>
                    <a:pt x="139" y="527"/>
                  </a:lnTo>
                  <a:lnTo>
                    <a:pt x="148" y="527"/>
                  </a:lnTo>
                  <a:lnTo>
                    <a:pt x="148" y="529"/>
                  </a:lnTo>
                  <a:lnTo>
                    <a:pt x="142" y="536"/>
                  </a:lnTo>
                  <a:lnTo>
                    <a:pt x="146" y="536"/>
                  </a:lnTo>
                  <a:lnTo>
                    <a:pt x="142" y="542"/>
                  </a:lnTo>
                  <a:lnTo>
                    <a:pt x="133" y="546"/>
                  </a:lnTo>
                  <a:lnTo>
                    <a:pt x="118" y="548"/>
                  </a:lnTo>
                  <a:lnTo>
                    <a:pt x="120" y="552"/>
                  </a:lnTo>
                  <a:lnTo>
                    <a:pt x="110" y="559"/>
                  </a:lnTo>
                  <a:lnTo>
                    <a:pt x="112" y="567"/>
                  </a:lnTo>
                  <a:lnTo>
                    <a:pt x="114" y="569"/>
                  </a:lnTo>
                  <a:lnTo>
                    <a:pt x="116" y="569"/>
                  </a:lnTo>
                  <a:lnTo>
                    <a:pt x="120" y="567"/>
                  </a:lnTo>
                  <a:lnTo>
                    <a:pt x="125" y="571"/>
                  </a:lnTo>
                  <a:lnTo>
                    <a:pt x="131" y="576"/>
                  </a:lnTo>
                  <a:lnTo>
                    <a:pt x="135" y="580"/>
                  </a:lnTo>
                  <a:lnTo>
                    <a:pt x="137" y="584"/>
                  </a:lnTo>
                  <a:lnTo>
                    <a:pt x="142" y="586"/>
                  </a:lnTo>
                  <a:lnTo>
                    <a:pt x="144" y="590"/>
                  </a:lnTo>
                  <a:lnTo>
                    <a:pt x="137" y="595"/>
                  </a:lnTo>
                  <a:lnTo>
                    <a:pt x="137" y="599"/>
                  </a:lnTo>
                  <a:lnTo>
                    <a:pt x="133" y="599"/>
                  </a:lnTo>
                  <a:lnTo>
                    <a:pt x="133" y="605"/>
                  </a:lnTo>
                  <a:lnTo>
                    <a:pt x="137" y="611"/>
                  </a:lnTo>
                  <a:lnTo>
                    <a:pt x="139" y="624"/>
                  </a:lnTo>
                  <a:lnTo>
                    <a:pt x="142" y="630"/>
                  </a:lnTo>
                  <a:lnTo>
                    <a:pt x="148" y="637"/>
                  </a:lnTo>
                  <a:lnTo>
                    <a:pt x="156" y="639"/>
                  </a:lnTo>
                  <a:lnTo>
                    <a:pt x="163" y="643"/>
                  </a:lnTo>
                  <a:lnTo>
                    <a:pt x="165" y="647"/>
                  </a:lnTo>
                  <a:lnTo>
                    <a:pt x="171" y="649"/>
                  </a:lnTo>
                  <a:lnTo>
                    <a:pt x="175" y="647"/>
                  </a:lnTo>
                  <a:lnTo>
                    <a:pt x="182" y="647"/>
                  </a:lnTo>
                  <a:lnTo>
                    <a:pt x="182" y="651"/>
                  </a:lnTo>
                  <a:lnTo>
                    <a:pt x="184" y="651"/>
                  </a:lnTo>
                  <a:lnTo>
                    <a:pt x="188" y="641"/>
                  </a:lnTo>
                  <a:lnTo>
                    <a:pt x="194" y="637"/>
                  </a:lnTo>
                  <a:lnTo>
                    <a:pt x="201" y="635"/>
                  </a:lnTo>
                  <a:lnTo>
                    <a:pt x="203" y="630"/>
                  </a:lnTo>
                  <a:lnTo>
                    <a:pt x="207" y="630"/>
                  </a:lnTo>
                  <a:lnTo>
                    <a:pt x="217" y="639"/>
                  </a:lnTo>
                  <a:lnTo>
                    <a:pt x="224" y="635"/>
                  </a:lnTo>
                  <a:lnTo>
                    <a:pt x="228" y="637"/>
                  </a:lnTo>
                  <a:lnTo>
                    <a:pt x="230" y="643"/>
                  </a:lnTo>
                  <a:lnTo>
                    <a:pt x="236" y="643"/>
                  </a:lnTo>
                  <a:lnTo>
                    <a:pt x="243" y="647"/>
                  </a:lnTo>
                  <a:lnTo>
                    <a:pt x="243" y="647"/>
                  </a:lnTo>
                  <a:lnTo>
                    <a:pt x="245" y="649"/>
                  </a:lnTo>
                  <a:lnTo>
                    <a:pt x="245" y="654"/>
                  </a:lnTo>
                  <a:lnTo>
                    <a:pt x="251" y="656"/>
                  </a:lnTo>
                  <a:lnTo>
                    <a:pt x="249" y="664"/>
                  </a:lnTo>
                  <a:lnTo>
                    <a:pt x="251" y="666"/>
                  </a:lnTo>
                  <a:lnTo>
                    <a:pt x="251" y="670"/>
                  </a:lnTo>
                  <a:lnTo>
                    <a:pt x="253" y="670"/>
                  </a:lnTo>
                  <a:lnTo>
                    <a:pt x="255" y="675"/>
                  </a:lnTo>
                  <a:lnTo>
                    <a:pt x="255" y="677"/>
                  </a:lnTo>
                  <a:lnTo>
                    <a:pt x="257" y="679"/>
                  </a:lnTo>
                  <a:lnTo>
                    <a:pt x="257" y="683"/>
                  </a:lnTo>
                  <a:lnTo>
                    <a:pt x="262" y="685"/>
                  </a:lnTo>
                  <a:lnTo>
                    <a:pt x="266" y="681"/>
                  </a:lnTo>
                  <a:lnTo>
                    <a:pt x="270" y="681"/>
                  </a:lnTo>
                  <a:lnTo>
                    <a:pt x="272" y="683"/>
                  </a:lnTo>
                  <a:lnTo>
                    <a:pt x="276" y="683"/>
                  </a:lnTo>
                  <a:lnTo>
                    <a:pt x="281" y="687"/>
                  </a:lnTo>
                  <a:lnTo>
                    <a:pt x="283" y="689"/>
                  </a:lnTo>
                  <a:lnTo>
                    <a:pt x="285" y="694"/>
                  </a:lnTo>
                  <a:lnTo>
                    <a:pt x="289" y="694"/>
                  </a:lnTo>
                  <a:lnTo>
                    <a:pt x="289" y="698"/>
                  </a:lnTo>
                  <a:lnTo>
                    <a:pt x="291" y="698"/>
                  </a:lnTo>
                  <a:lnTo>
                    <a:pt x="291" y="704"/>
                  </a:lnTo>
                  <a:lnTo>
                    <a:pt x="287" y="715"/>
                  </a:lnTo>
                  <a:lnTo>
                    <a:pt x="287" y="721"/>
                  </a:lnTo>
                  <a:lnTo>
                    <a:pt x="283" y="727"/>
                  </a:lnTo>
                  <a:lnTo>
                    <a:pt x="285" y="734"/>
                  </a:lnTo>
                  <a:lnTo>
                    <a:pt x="289" y="734"/>
                  </a:lnTo>
                  <a:lnTo>
                    <a:pt x="291" y="736"/>
                  </a:lnTo>
                  <a:lnTo>
                    <a:pt x="295" y="736"/>
                  </a:lnTo>
                  <a:lnTo>
                    <a:pt x="300" y="740"/>
                  </a:lnTo>
                  <a:lnTo>
                    <a:pt x="306" y="742"/>
                  </a:lnTo>
                  <a:lnTo>
                    <a:pt x="314" y="746"/>
                  </a:lnTo>
                  <a:lnTo>
                    <a:pt x="321" y="755"/>
                  </a:lnTo>
                  <a:lnTo>
                    <a:pt x="329" y="757"/>
                  </a:lnTo>
                  <a:lnTo>
                    <a:pt x="333" y="759"/>
                  </a:lnTo>
                  <a:lnTo>
                    <a:pt x="338" y="759"/>
                  </a:lnTo>
                  <a:lnTo>
                    <a:pt x="344" y="763"/>
                  </a:lnTo>
                  <a:lnTo>
                    <a:pt x="354" y="763"/>
                  </a:lnTo>
                  <a:lnTo>
                    <a:pt x="359" y="765"/>
                  </a:lnTo>
                  <a:lnTo>
                    <a:pt x="369" y="763"/>
                  </a:lnTo>
                  <a:lnTo>
                    <a:pt x="378" y="765"/>
                  </a:lnTo>
                  <a:lnTo>
                    <a:pt x="380" y="769"/>
                  </a:lnTo>
                  <a:lnTo>
                    <a:pt x="384" y="776"/>
                  </a:lnTo>
                  <a:lnTo>
                    <a:pt x="394" y="778"/>
                  </a:lnTo>
                  <a:lnTo>
                    <a:pt x="399" y="776"/>
                  </a:lnTo>
                  <a:lnTo>
                    <a:pt x="405" y="776"/>
                  </a:lnTo>
                  <a:lnTo>
                    <a:pt x="424" y="782"/>
                  </a:lnTo>
                  <a:lnTo>
                    <a:pt x="428" y="780"/>
                  </a:lnTo>
                  <a:lnTo>
                    <a:pt x="434" y="784"/>
                  </a:lnTo>
                  <a:lnTo>
                    <a:pt x="447" y="780"/>
                  </a:lnTo>
                  <a:lnTo>
                    <a:pt x="449" y="772"/>
                  </a:lnTo>
                  <a:lnTo>
                    <a:pt x="445" y="763"/>
                  </a:lnTo>
                  <a:lnTo>
                    <a:pt x="447" y="755"/>
                  </a:lnTo>
                  <a:lnTo>
                    <a:pt x="445" y="751"/>
                  </a:lnTo>
                  <a:lnTo>
                    <a:pt x="445" y="751"/>
                  </a:lnTo>
                  <a:lnTo>
                    <a:pt x="449" y="746"/>
                  </a:lnTo>
                  <a:lnTo>
                    <a:pt x="453" y="746"/>
                  </a:lnTo>
                  <a:lnTo>
                    <a:pt x="456" y="751"/>
                  </a:lnTo>
                  <a:lnTo>
                    <a:pt x="456" y="755"/>
                  </a:lnTo>
                  <a:lnTo>
                    <a:pt x="460" y="759"/>
                  </a:lnTo>
                  <a:lnTo>
                    <a:pt x="460" y="759"/>
                  </a:lnTo>
                  <a:lnTo>
                    <a:pt x="460" y="763"/>
                  </a:lnTo>
                  <a:lnTo>
                    <a:pt x="460" y="765"/>
                  </a:lnTo>
                  <a:lnTo>
                    <a:pt x="462" y="772"/>
                  </a:lnTo>
                  <a:lnTo>
                    <a:pt x="470" y="774"/>
                  </a:lnTo>
                  <a:lnTo>
                    <a:pt x="472" y="772"/>
                  </a:lnTo>
                  <a:lnTo>
                    <a:pt x="481" y="778"/>
                  </a:lnTo>
                  <a:lnTo>
                    <a:pt x="487" y="778"/>
                  </a:lnTo>
                  <a:lnTo>
                    <a:pt x="491" y="774"/>
                  </a:lnTo>
                  <a:lnTo>
                    <a:pt x="496" y="772"/>
                  </a:lnTo>
                  <a:lnTo>
                    <a:pt x="500" y="774"/>
                  </a:lnTo>
                  <a:lnTo>
                    <a:pt x="506" y="772"/>
                  </a:lnTo>
                  <a:lnTo>
                    <a:pt x="512" y="772"/>
                  </a:lnTo>
                  <a:lnTo>
                    <a:pt x="521" y="769"/>
                  </a:lnTo>
                  <a:lnTo>
                    <a:pt x="521" y="767"/>
                  </a:lnTo>
                  <a:lnTo>
                    <a:pt x="521" y="761"/>
                  </a:lnTo>
                  <a:lnTo>
                    <a:pt x="515" y="759"/>
                  </a:lnTo>
                  <a:lnTo>
                    <a:pt x="515" y="755"/>
                  </a:lnTo>
                  <a:lnTo>
                    <a:pt x="515" y="751"/>
                  </a:lnTo>
                  <a:lnTo>
                    <a:pt x="517" y="748"/>
                  </a:lnTo>
                  <a:lnTo>
                    <a:pt x="525" y="748"/>
                  </a:lnTo>
                  <a:lnTo>
                    <a:pt x="527" y="746"/>
                  </a:lnTo>
                  <a:lnTo>
                    <a:pt x="529" y="742"/>
                  </a:lnTo>
                  <a:lnTo>
                    <a:pt x="534" y="740"/>
                  </a:lnTo>
                  <a:lnTo>
                    <a:pt x="536" y="742"/>
                  </a:lnTo>
                  <a:lnTo>
                    <a:pt x="536" y="738"/>
                  </a:lnTo>
                  <a:lnTo>
                    <a:pt x="540" y="738"/>
                  </a:lnTo>
                  <a:lnTo>
                    <a:pt x="542" y="734"/>
                  </a:lnTo>
                  <a:lnTo>
                    <a:pt x="546" y="729"/>
                  </a:lnTo>
                  <a:lnTo>
                    <a:pt x="550" y="729"/>
                  </a:lnTo>
                  <a:lnTo>
                    <a:pt x="557" y="727"/>
                  </a:lnTo>
                  <a:lnTo>
                    <a:pt x="561" y="721"/>
                  </a:lnTo>
                  <a:lnTo>
                    <a:pt x="561" y="717"/>
                  </a:lnTo>
                  <a:lnTo>
                    <a:pt x="563" y="717"/>
                  </a:lnTo>
                  <a:lnTo>
                    <a:pt x="567" y="713"/>
                  </a:lnTo>
                  <a:lnTo>
                    <a:pt x="571" y="719"/>
                  </a:lnTo>
                  <a:lnTo>
                    <a:pt x="578" y="717"/>
                  </a:lnTo>
                  <a:lnTo>
                    <a:pt x="584" y="719"/>
                  </a:lnTo>
                  <a:lnTo>
                    <a:pt x="586" y="717"/>
                  </a:lnTo>
                  <a:lnTo>
                    <a:pt x="586" y="715"/>
                  </a:lnTo>
                  <a:lnTo>
                    <a:pt x="595" y="708"/>
                  </a:lnTo>
                  <a:lnTo>
                    <a:pt x="599" y="710"/>
                  </a:lnTo>
                  <a:lnTo>
                    <a:pt x="601" y="713"/>
                  </a:lnTo>
                  <a:lnTo>
                    <a:pt x="603" y="713"/>
                  </a:lnTo>
                  <a:lnTo>
                    <a:pt x="603" y="715"/>
                  </a:lnTo>
                  <a:lnTo>
                    <a:pt x="601" y="719"/>
                  </a:lnTo>
                  <a:lnTo>
                    <a:pt x="603" y="723"/>
                  </a:lnTo>
                  <a:lnTo>
                    <a:pt x="605" y="721"/>
                  </a:lnTo>
                  <a:lnTo>
                    <a:pt x="607" y="721"/>
                  </a:lnTo>
                  <a:lnTo>
                    <a:pt x="607" y="723"/>
                  </a:lnTo>
                  <a:lnTo>
                    <a:pt x="612" y="727"/>
                  </a:lnTo>
                  <a:lnTo>
                    <a:pt x="612" y="732"/>
                  </a:lnTo>
                  <a:lnTo>
                    <a:pt x="607" y="734"/>
                  </a:lnTo>
                  <a:lnTo>
                    <a:pt x="609" y="738"/>
                  </a:lnTo>
                  <a:lnTo>
                    <a:pt x="614" y="738"/>
                  </a:lnTo>
                  <a:lnTo>
                    <a:pt x="616" y="738"/>
                  </a:lnTo>
                  <a:lnTo>
                    <a:pt x="620" y="738"/>
                  </a:lnTo>
                  <a:lnTo>
                    <a:pt x="624" y="742"/>
                  </a:lnTo>
                  <a:lnTo>
                    <a:pt x="622" y="742"/>
                  </a:lnTo>
                  <a:lnTo>
                    <a:pt x="626" y="740"/>
                  </a:lnTo>
                  <a:lnTo>
                    <a:pt x="631" y="742"/>
                  </a:lnTo>
                  <a:lnTo>
                    <a:pt x="633" y="740"/>
                  </a:lnTo>
                  <a:lnTo>
                    <a:pt x="639" y="740"/>
                  </a:lnTo>
                  <a:lnTo>
                    <a:pt x="641" y="746"/>
                  </a:lnTo>
                  <a:lnTo>
                    <a:pt x="645" y="748"/>
                  </a:lnTo>
                  <a:lnTo>
                    <a:pt x="645" y="755"/>
                  </a:lnTo>
                  <a:lnTo>
                    <a:pt x="649" y="755"/>
                  </a:lnTo>
                  <a:lnTo>
                    <a:pt x="654" y="759"/>
                  </a:lnTo>
                  <a:lnTo>
                    <a:pt x="654" y="765"/>
                  </a:lnTo>
                  <a:lnTo>
                    <a:pt x="656" y="772"/>
                  </a:lnTo>
                  <a:lnTo>
                    <a:pt x="656" y="778"/>
                  </a:lnTo>
                  <a:lnTo>
                    <a:pt x="656" y="786"/>
                  </a:lnTo>
                  <a:lnTo>
                    <a:pt x="656" y="791"/>
                  </a:lnTo>
                  <a:lnTo>
                    <a:pt x="654" y="793"/>
                  </a:lnTo>
                  <a:lnTo>
                    <a:pt x="652" y="795"/>
                  </a:lnTo>
                  <a:lnTo>
                    <a:pt x="649" y="799"/>
                  </a:lnTo>
                  <a:lnTo>
                    <a:pt x="649" y="799"/>
                  </a:lnTo>
                  <a:lnTo>
                    <a:pt x="647" y="801"/>
                  </a:lnTo>
                  <a:lnTo>
                    <a:pt x="649" y="805"/>
                  </a:lnTo>
                  <a:lnTo>
                    <a:pt x="647" y="807"/>
                  </a:lnTo>
                  <a:lnTo>
                    <a:pt x="645" y="807"/>
                  </a:lnTo>
                  <a:lnTo>
                    <a:pt x="643" y="810"/>
                  </a:lnTo>
                  <a:lnTo>
                    <a:pt x="641" y="814"/>
                  </a:lnTo>
                  <a:lnTo>
                    <a:pt x="643" y="816"/>
                  </a:lnTo>
                  <a:lnTo>
                    <a:pt x="641" y="818"/>
                  </a:lnTo>
                  <a:lnTo>
                    <a:pt x="641" y="822"/>
                  </a:lnTo>
                  <a:lnTo>
                    <a:pt x="643" y="822"/>
                  </a:lnTo>
                  <a:lnTo>
                    <a:pt x="645" y="826"/>
                  </a:lnTo>
                  <a:lnTo>
                    <a:pt x="647" y="829"/>
                  </a:lnTo>
                  <a:lnTo>
                    <a:pt x="647" y="833"/>
                  </a:lnTo>
                  <a:lnTo>
                    <a:pt x="649" y="837"/>
                  </a:lnTo>
                  <a:lnTo>
                    <a:pt x="654" y="835"/>
                  </a:lnTo>
                  <a:lnTo>
                    <a:pt x="664" y="833"/>
                  </a:lnTo>
                  <a:lnTo>
                    <a:pt x="664" y="835"/>
                  </a:lnTo>
                  <a:lnTo>
                    <a:pt x="662" y="837"/>
                  </a:lnTo>
                  <a:lnTo>
                    <a:pt x="666" y="839"/>
                  </a:lnTo>
                  <a:lnTo>
                    <a:pt x="671" y="839"/>
                  </a:lnTo>
                  <a:lnTo>
                    <a:pt x="671" y="841"/>
                  </a:lnTo>
                  <a:lnTo>
                    <a:pt x="671" y="845"/>
                  </a:lnTo>
                  <a:lnTo>
                    <a:pt x="673" y="850"/>
                  </a:lnTo>
                  <a:lnTo>
                    <a:pt x="677" y="850"/>
                  </a:lnTo>
                  <a:lnTo>
                    <a:pt x="677" y="852"/>
                  </a:lnTo>
                  <a:lnTo>
                    <a:pt x="679" y="854"/>
                  </a:lnTo>
                  <a:lnTo>
                    <a:pt x="679" y="854"/>
                  </a:lnTo>
                  <a:lnTo>
                    <a:pt x="685" y="852"/>
                  </a:lnTo>
                  <a:lnTo>
                    <a:pt x="690" y="854"/>
                  </a:lnTo>
                  <a:lnTo>
                    <a:pt x="690" y="858"/>
                  </a:lnTo>
                  <a:lnTo>
                    <a:pt x="687" y="860"/>
                  </a:lnTo>
                  <a:lnTo>
                    <a:pt x="687" y="864"/>
                  </a:lnTo>
                  <a:lnTo>
                    <a:pt x="683" y="871"/>
                  </a:lnTo>
                  <a:lnTo>
                    <a:pt x="679" y="875"/>
                  </a:lnTo>
                  <a:lnTo>
                    <a:pt x="679" y="877"/>
                  </a:lnTo>
                  <a:lnTo>
                    <a:pt x="683" y="875"/>
                  </a:lnTo>
                  <a:lnTo>
                    <a:pt x="690" y="877"/>
                  </a:lnTo>
                  <a:lnTo>
                    <a:pt x="690" y="877"/>
                  </a:lnTo>
                  <a:lnTo>
                    <a:pt x="694" y="875"/>
                  </a:lnTo>
                  <a:lnTo>
                    <a:pt x="696" y="879"/>
                  </a:lnTo>
                  <a:lnTo>
                    <a:pt x="694" y="883"/>
                  </a:lnTo>
                  <a:lnTo>
                    <a:pt x="696" y="888"/>
                  </a:lnTo>
                  <a:lnTo>
                    <a:pt x="700" y="890"/>
                  </a:lnTo>
                  <a:lnTo>
                    <a:pt x="702" y="888"/>
                  </a:lnTo>
                  <a:lnTo>
                    <a:pt x="706" y="888"/>
                  </a:lnTo>
                  <a:lnTo>
                    <a:pt x="717" y="883"/>
                  </a:lnTo>
                  <a:lnTo>
                    <a:pt x="721" y="883"/>
                  </a:lnTo>
                  <a:lnTo>
                    <a:pt x="719" y="888"/>
                  </a:lnTo>
                  <a:lnTo>
                    <a:pt x="719" y="890"/>
                  </a:lnTo>
                  <a:lnTo>
                    <a:pt x="721" y="892"/>
                  </a:lnTo>
                  <a:lnTo>
                    <a:pt x="723" y="894"/>
                  </a:lnTo>
                  <a:lnTo>
                    <a:pt x="727" y="894"/>
                  </a:lnTo>
                  <a:lnTo>
                    <a:pt x="732" y="894"/>
                  </a:lnTo>
                  <a:lnTo>
                    <a:pt x="730" y="890"/>
                  </a:lnTo>
                  <a:lnTo>
                    <a:pt x="730" y="883"/>
                  </a:lnTo>
                  <a:lnTo>
                    <a:pt x="727" y="879"/>
                  </a:lnTo>
                  <a:lnTo>
                    <a:pt x="727" y="873"/>
                  </a:lnTo>
                  <a:lnTo>
                    <a:pt x="732" y="871"/>
                  </a:lnTo>
                  <a:lnTo>
                    <a:pt x="732" y="869"/>
                  </a:lnTo>
                  <a:lnTo>
                    <a:pt x="738" y="869"/>
                  </a:lnTo>
                  <a:lnTo>
                    <a:pt x="738" y="869"/>
                  </a:lnTo>
                  <a:lnTo>
                    <a:pt x="740" y="866"/>
                  </a:lnTo>
                  <a:lnTo>
                    <a:pt x="742" y="866"/>
                  </a:lnTo>
                  <a:lnTo>
                    <a:pt x="742" y="864"/>
                  </a:lnTo>
                  <a:lnTo>
                    <a:pt x="744" y="862"/>
                  </a:lnTo>
                  <a:lnTo>
                    <a:pt x="749" y="862"/>
                  </a:lnTo>
                  <a:lnTo>
                    <a:pt x="751" y="862"/>
                  </a:lnTo>
                  <a:lnTo>
                    <a:pt x="751" y="864"/>
                  </a:lnTo>
                  <a:lnTo>
                    <a:pt x="753" y="866"/>
                  </a:lnTo>
                  <a:lnTo>
                    <a:pt x="755" y="866"/>
                  </a:lnTo>
                  <a:lnTo>
                    <a:pt x="757" y="862"/>
                  </a:lnTo>
                  <a:lnTo>
                    <a:pt x="759" y="860"/>
                  </a:lnTo>
                  <a:lnTo>
                    <a:pt x="763" y="864"/>
                  </a:lnTo>
                  <a:lnTo>
                    <a:pt x="765" y="862"/>
                  </a:lnTo>
                  <a:lnTo>
                    <a:pt x="768" y="862"/>
                  </a:lnTo>
                  <a:lnTo>
                    <a:pt x="770" y="864"/>
                  </a:lnTo>
                  <a:lnTo>
                    <a:pt x="774" y="862"/>
                  </a:lnTo>
                  <a:lnTo>
                    <a:pt x="774" y="860"/>
                  </a:lnTo>
                  <a:lnTo>
                    <a:pt x="778" y="858"/>
                  </a:lnTo>
                  <a:lnTo>
                    <a:pt x="782" y="860"/>
                  </a:lnTo>
                  <a:lnTo>
                    <a:pt x="789" y="858"/>
                  </a:lnTo>
                  <a:lnTo>
                    <a:pt x="789" y="852"/>
                  </a:lnTo>
                  <a:lnTo>
                    <a:pt x="793" y="850"/>
                  </a:lnTo>
                  <a:lnTo>
                    <a:pt x="799" y="850"/>
                  </a:lnTo>
                  <a:lnTo>
                    <a:pt x="801" y="847"/>
                  </a:lnTo>
                  <a:lnTo>
                    <a:pt x="805" y="850"/>
                  </a:lnTo>
                  <a:lnTo>
                    <a:pt x="805" y="852"/>
                  </a:lnTo>
                  <a:lnTo>
                    <a:pt x="810" y="854"/>
                  </a:lnTo>
                  <a:lnTo>
                    <a:pt x="812" y="856"/>
                  </a:lnTo>
                  <a:lnTo>
                    <a:pt x="820" y="856"/>
                  </a:lnTo>
                  <a:lnTo>
                    <a:pt x="822" y="858"/>
                  </a:lnTo>
                  <a:lnTo>
                    <a:pt x="827" y="856"/>
                  </a:lnTo>
                  <a:lnTo>
                    <a:pt x="831" y="858"/>
                  </a:lnTo>
                  <a:lnTo>
                    <a:pt x="831" y="862"/>
                  </a:lnTo>
                  <a:lnTo>
                    <a:pt x="827" y="862"/>
                  </a:lnTo>
                  <a:lnTo>
                    <a:pt x="824" y="871"/>
                  </a:lnTo>
                  <a:lnTo>
                    <a:pt x="827" y="871"/>
                  </a:lnTo>
                  <a:lnTo>
                    <a:pt x="829" y="875"/>
                  </a:lnTo>
                  <a:lnTo>
                    <a:pt x="837" y="877"/>
                  </a:lnTo>
                  <a:lnTo>
                    <a:pt x="837" y="881"/>
                  </a:lnTo>
                  <a:lnTo>
                    <a:pt x="841" y="883"/>
                  </a:lnTo>
                  <a:lnTo>
                    <a:pt x="845" y="885"/>
                  </a:lnTo>
                  <a:lnTo>
                    <a:pt x="850" y="883"/>
                  </a:lnTo>
                  <a:lnTo>
                    <a:pt x="852" y="885"/>
                  </a:lnTo>
                  <a:lnTo>
                    <a:pt x="854" y="883"/>
                  </a:lnTo>
                  <a:lnTo>
                    <a:pt x="858" y="885"/>
                  </a:lnTo>
                  <a:lnTo>
                    <a:pt x="858" y="885"/>
                  </a:lnTo>
                  <a:lnTo>
                    <a:pt x="860" y="885"/>
                  </a:lnTo>
                  <a:lnTo>
                    <a:pt x="862" y="885"/>
                  </a:lnTo>
                  <a:lnTo>
                    <a:pt x="867" y="885"/>
                  </a:lnTo>
                  <a:lnTo>
                    <a:pt x="864" y="883"/>
                  </a:lnTo>
                  <a:lnTo>
                    <a:pt x="867" y="879"/>
                  </a:lnTo>
                  <a:lnTo>
                    <a:pt x="869" y="883"/>
                  </a:lnTo>
                  <a:lnTo>
                    <a:pt x="873" y="885"/>
                  </a:lnTo>
                  <a:lnTo>
                    <a:pt x="873" y="885"/>
                  </a:lnTo>
                  <a:lnTo>
                    <a:pt x="879" y="890"/>
                  </a:lnTo>
                  <a:lnTo>
                    <a:pt x="881" y="890"/>
                  </a:lnTo>
                  <a:lnTo>
                    <a:pt x="883" y="890"/>
                  </a:lnTo>
                  <a:lnTo>
                    <a:pt x="886" y="885"/>
                  </a:lnTo>
                  <a:lnTo>
                    <a:pt x="888" y="888"/>
                  </a:lnTo>
                  <a:lnTo>
                    <a:pt x="892" y="888"/>
                  </a:lnTo>
                  <a:lnTo>
                    <a:pt x="894" y="888"/>
                  </a:lnTo>
                  <a:lnTo>
                    <a:pt x="894" y="890"/>
                  </a:lnTo>
                  <a:lnTo>
                    <a:pt x="890" y="890"/>
                  </a:lnTo>
                  <a:lnTo>
                    <a:pt x="890" y="894"/>
                  </a:lnTo>
                  <a:lnTo>
                    <a:pt x="888" y="898"/>
                  </a:lnTo>
                  <a:lnTo>
                    <a:pt x="888" y="900"/>
                  </a:lnTo>
                  <a:lnTo>
                    <a:pt x="892" y="906"/>
                  </a:lnTo>
                  <a:lnTo>
                    <a:pt x="894" y="909"/>
                  </a:lnTo>
                  <a:lnTo>
                    <a:pt x="894" y="911"/>
                  </a:lnTo>
                  <a:lnTo>
                    <a:pt x="896" y="915"/>
                  </a:lnTo>
                  <a:lnTo>
                    <a:pt x="896" y="913"/>
                  </a:lnTo>
                  <a:lnTo>
                    <a:pt x="898" y="911"/>
                  </a:lnTo>
                  <a:lnTo>
                    <a:pt x="902" y="911"/>
                  </a:lnTo>
                  <a:lnTo>
                    <a:pt x="902" y="913"/>
                  </a:lnTo>
                  <a:lnTo>
                    <a:pt x="905" y="913"/>
                  </a:lnTo>
                  <a:lnTo>
                    <a:pt x="909" y="909"/>
                  </a:lnTo>
                  <a:lnTo>
                    <a:pt x="907" y="906"/>
                  </a:lnTo>
                  <a:lnTo>
                    <a:pt x="905" y="906"/>
                  </a:lnTo>
                  <a:lnTo>
                    <a:pt x="905" y="904"/>
                  </a:lnTo>
                  <a:lnTo>
                    <a:pt x="902" y="900"/>
                  </a:lnTo>
                  <a:lnTo>
                    <a:pt x="900" y="900"/>
                  </a:lnTo>
                  <a:lnTo>
                    <a:pt x="900" y="898"/>
                  </a:lnTo>
                  <a:lnTo>
                    <a:pt x="900" y="896"/>
                  </a:lnTo>
                  <a:lnTo>
                    <a:pt x="902" y="894"/>
                  </a:lnTo>
                  <a:lnTo>
                    <a:pt x="905" y="892"/>
                  </a:lnTo>
                  <a:lnTo>
                    <a:pt x="902" y="890"/>
                  </a:lnTo>
                  <a:lnTo>
                    <a:pt x="905" y="888"/>
                  </a:lnTo>
                  <a:lnTo>
                    <a:pt x="905" y="888"/>
                  </a:lnTo>
                  <a:lnTo>
                    <a:pt x="907" y="888"/>
                  </a:lnTo>
                  <a:lnTo>
                    <a:pt x="907" y="890"/>
                  </a:lnTo>
                  <a:lnTo>
                    <a:pt x="909" y="890"/>
                  </a:lnTo>
                  <a:lnTo>
                    <a:pt x="907" y="890"/>
                  </a:lnTo>
                  <a:lnTo>
                    <a:pt x="907" y="892"/>
                  </a:lnTo>
                  <a:lnTo>
                    <a:pt x="909" y="892"/>
                  </a:lnTo>
                  <a:lnTo>
                    <a:pt x="909" y="892"/>
                  </a:lnTo>
                  <a:lnTo>
                    <a:pt x="909" y="892"/>
                  </a:lnTo>
                  <a:lnTo>
                    <a:pt x="911" y="890"/>
                  </a:lnTo>
                  <a:lnTo>
                    <a:pt x="915" y="890"/>
                  </a:lnTo>
                  <a:lnTo>
                    <a:pt x="917" y="888"/>
                  </a:lnTo>
                  <a:lnTo>
                    <a:pt x="919" y="888"/>
                  </a:lnTo>
                  <a:lnTo>
                    <a:pt x="923" y="888"/>
                  </a:lnTo>
                  <a:lnTo>
                    <a:pt x="928" y="885"/>
                  </a:lnTo>
                  <a:lnTo>
                    <a:pt x="926" y="881"/>
                  </a:lnTo>
                  <a:lnTo>
                    <a:pt x="930" y="881"/>
                  </a:lnTo>
                  <a:lnTo>
                    <a:pt x="934" y="881"/>
                  </a:lnTo>
                  <a:lnTo>
                    <a:pt x="938" y="881"/>
                  </a:lnTo>
                  <a:lnTo>
                    <a:pt x="940" y="881"/>
                  </a:lnTo>
                  <a:lnTo>
                    <a:pt x="945" y="879"/>
                  </a:lnTo>
                  <a:lnTo>
                    <a:pt x="949" y="875"/>
                  </a:lnTo>
                  <a:lnTo>
                    <a:pt x="951" y="873"/>
                  </a:lnTo>
                  <a:lnTo>
                    <a:pt x="951" y="871"/>
                  </a:lnTo>
                  <a:lnTo>
                    <a:pt x="953" y="871"/>
                  </a:lnTo>
                  <a:lnTo>
                    <a:pt x="953" y="873"/>
                  </a:lnTo>
                  <a:lnTo>
                    <a:pt x="955" y="871"/>
                  </a:lnTo>
                  <a:lnTo>
                    <a:pt x="957" y="869"/>
                  </a:lnTo>
                  <a:lnTo>
                    <a:pt x="961" y="866"/>
                  </a:lnTo>
                  <a:lnTo>
                    <a:pt x="959" y="862"/>
                  </a:lnTo>
                  <a:lnTo>
                    <a:pt x="959" y="858"/>
                  </a:lnTo>
                  <a:lnTo>
                    <a:pt x="959" y="856"/>
                  </a:lnTo>
                  <a:lnTo>
                    <a:pt x="959" y="854"/>
                  </a:lnTo>
                  <a:lnTo>
                    <a:pt x="959" y="856"/>
                  </a:lnTo>
                  <a:lnTo>
                    <a:pt x="966" y="858"/>
                  </a:lnTo>
                  <a:lnTo>
                    <a:pt x="966" y="860"/>
                  </a:lnTo>
                  <a:lnTo>
                    <a:pt x="970" y="864"/>
                  </a:lnTo>
                  <a:lnTo>
                    <a:pt x="972" y="864"/>
                  </a:lnTo>
                  <a:lnTo>
                    <a:pt x="970" y="866"/>
                  </a:lnTo>
                  <a:lnTo>
                    <a:pt x="968" y="866"/>
                  </a:lnTo>
                  <a:lnTo>
                    <a:pt x="968" y="869"/>
                  </a:lnTo>
                  <a:lnTo>
                    <a:pt x="976" y="866"/>
                  </a:lnTo>
                  <a:lnTo>
                    <a:pt x="976" y="862"/>
                  </a:lnTo>
                  <a:lnTo>
                    <a:pt x="980" y="860"/>
                  </a:lnTo>
                  <a:lnTo>
                    <a:pt x="982" y="858"/>
                  </a:lnTo>
                  <a:lnTo>
                    <a:pt x="985" y="860"/>
                  </a:lnTo>
                  <a:lnTo>
                    <a:pt x="989" y="860"/>
                  </a:lnTo>
                  <a:lnTo>
                    <a:pt x="989" y="858"/>
                  </a:lnTo>
                  <a:lnTo>
                    <a:pt x="991" y="856"/>
                  </a:lnTo>
                  <a:lnTo>
                    <a:pt x="993" y="854"/>
                  </a:lnTo>
                  <a:lnTo>
                    <a:pt x="993" y="856"/>
                  </a:lnTo>
                  <a:lnTo>
                    <a:pt x="997" y="860"/>
                  </a:lnTo>
                  <a:lnTo>
                    <a:pt x="999" y="858"/>
                  </a:lnTo>
                  <a:lnTo>
                    <a:pt x="999" y="856"/>
                  </a:lnTo>
                  <a:lnTo>
                    <a:pt x="1001" y="856"/>
                  </a:lnTo>
                  <a:lnTo>
                    <a:pt x="1001" y="856"/>
                  </a:lnTo>
                  <a:lnTo>
                    <a:pt x="1006" y="856"/>
                  </a:lnTo>
                  <a:lnTo>
                    <a:pt x="1006" y="854"/>
                  </a:lnTo>
                  <a:lnTo>
                    <a:pt x="1010" y="854"/>
                  </a:lnTo>
                  <a:lnTo>
                    <a:pt x="1012" y="852"/>
                  </a:lnTo>
                  <a:lnTo>
                    <a:pt x="1014" y="850"/>
                  </a:lnTo>
                  <a:lnTo>
                    <a:pt x="1014" y="852"/>
                  </a:lnTo>
                  <a:lnTo>
                    <a:pt x="1016" y="850"/>
                  </a:lnTo>
                  <a:lnTo>
                    <a:pt x="1018" y="852"/>
                  </a:lnTo>
                  <a:lnTo>
                    <a:pt x="1020" y="850"/>
                  </a:lnTo>
                  <a:lnTo>
                    <a:pt x="1020" y="847"/>
                  </a:lnTo>
                  <a:lnTo>
                    <a:pt x="1023" y="843"/>
                  </a:lnTo>
                  <a:lnTo>
                    <a:pt x="1023" y="839"/>
                  </a:lnTo>
                  <a:lnTo>
                    <a:pt x="1020" y="837"/>
                  </a:lnTo>
                  <a:lnTo>
                    <a:pt x="1023" y="837"/>
                  </a:lnTo>
                  <a:lnTo>
                    <a:pt x="1025" y="835"/>
                  </a:lnTo>
                  <a:lnTo>
                    <a:pt x="1029" y="833"/>
                  </a:lnTo>
                  <a:lnTo>
                    <a:pt x="1029" y="835"/>
                  </a:lnTo>
                  <a:lnTo>
                    <a:pt x="1033" y="835"/>
                  </a:lnTo>
                  <a:lnTo>
                    <a:pt x="1035" y="831"/>
                  </a:lnTo>
                  <a:lnTo>
                    <a:pt x="1037" y="831"/>
                  </a:lnTo>
                  <a:lnTo>
                    <a:pt x="1037" y="829"/>
                  </a:lnTo>
                  <a:lnTo>
                    <a:pt x="1039" y="829"/>
                  </a:lnTo>
                  <a:lnTo>
                    <a:pt x="1039" y="829"/>
                  </a:lnTo>
                  <a:lnTo>
                    <a:pt x="1039" y="829"/>
                  </a:lnTo>
                  <a:lnTo>
                    <a:pt x="1044" y="824"/>
                  </a:lnTo>
                  <a:lnTo>
                    <a:pt x="1046" y="829"/>
                  </a:lnTo>
                  <a:lnTo>
                    <a:pt x="1046" y="824"/>
                  </a:lnTo>
                  <a:lnTo>
                    <a:pt x="1048" y="822"/>
                  </a:lnTo>
                  <a:lnTo>
                    <a:pt x="1050" y="820"/>
                  </a:lnTo>
                  <a:lnTo>
                    <a:pt x="1046" y="820"/>
                  </a:lnTo>
                  <a:lnTo>
                    <a:pt x="1044" y="820"/>
                  </a:lnTo>
                  <a:lnTo>
                    <a:pt x="1037" y="816"/>
                  </a:lnTo>
                  <a:lnTo>
                    <a:pt x="1046" y="816"/>
                  </a:lnTo>
                  <a:lnTo>
                    <a:pt x="1048" y="812"/>
                  </a:lnTo>
                  <a:lnTo>
                    <a:pt x="1050" y="814"/>
                  </a:lnTo>
                  <a:lnTo>
                    <a:pt x="1052" y="812"/>
                  </a:lnTo>
                  <a:lnTo>
                    <a:pt x="1056" y="816"/>
                  </a:lnTo>
                  <a:lnTo>
                    <a:pt x="1058" y="812"/>
                  </a:lnTo>
                  <a:lnTo>
                    <a:pt x="1054" y="810"/>
                  </a:lnTo>
                  <a:lnTo>
                    <a:pt x="1054" y="807"/>
                  </a:lnTo>
                  <a:lnTo>
                    <a:pt x="1054" y="805"/>
                  </a:lnTo>
                  <a:lnTo>
                    <a:pt x="1058" y="807"/>
                  </a:lnTo>
                  <a:lnTo>
                    <a:pt x="1060" y="805"/>
                  </a:lnTo>
                  <a:lnTo>
                    <a:pt x="1060" y="803"/>
                  </a:lnTo>
                  <a:lnTo>
                    <a:pt x="1058" y="803"/>
                  </a:lnTo>
                  <a:lnTo>
                    <a:pt x="1056" y="801"/>
                  </a:lnTo>
                  <a:lnTo>
                    <a:pt x="1054" y="799"/>
                  </a:lnTo>
                  <a:lnTo>
                    <a:pt x="1058" y="799"/>
                  </a:lnTo>
                  <a:lnTo>
                    <a:pt x="1058" y="801"/>
                  </a:lnTo>
                  <a:lnTo>
                    <a:pt x="1060" y="801"/>
                  </a:lnTo>
                  <a:lnTo>
                    <a:pt x="1063" y="801"/>
                  </a:lnTo>
                  <a:lnTo>
                    <a:pt x="1063" y="799"/>
                  </a:lnTo>
                  <a:lnTo>
                    <a:pt x="1058" y="797"/>
                  </a:lnTo>
                  <a:lnTo>
                    <a:pt x="1058" y="793"/>
                  </a:lnTo>
                  <a:lnTo>
                    <a:pt x="1060" y="793"/>
                  </a:lnTo>
                  <a:lnTo>
                    <a:pt x="1063" y="791"/>
                  </a:lnTo>
                  <a:lnTo>
                    <a:pt x="1067" y="793"/>
                  </a:lnTo>
                  <a:lnTo>
                    <a:pt x="1067" y="797"/>
                  </a:lnTo>
                  <a:lnTo>
                    <a:pt x="1069" y="797"/>
                  </a:lnTo>
                  <a:lnTo>
                    <a:pt x="1071" y="799"/>
                  </a:lnTo>
                  <a:lnTo>
                    <a:pt x="1071" y="795"/>
                  </a:lnTo>
                  <a:lnTo>
                    <a:pt x="1069" y="793"/>
                  </a:lnTo>
                  <a:lnTo>
                    <a:pt x="1067" y="793"/>
                  </a:lnTo>
                  <a:lnTo>
                    <a:pt x="1067" y="788"/>
                  </a:lnTo>
                  <a:lnTo>
                    <a:pt x="1069" y="788"/>
                  </a:lnTo>
                  <a:lnTo>
                    <a:pt x="1069" y="786"/>
                  </a:lnTo>
                  <a:lnTo>
                    <a:pt x="1067" y="784"/>
                  </a:lnTo>
                  <a:lnTo>
                    <a:pt x="1071" y="782"/>
                  </a:lnTo>
                  <a:lnTo>
                    <a:pt x="1069" y="778"/>
                  </a:lnTo>
                  <a:lnTo>
                    <a:pt x="1065" y="780"/>
                  </a:lnTo>
                  <a:lnTo>
                    <a:pt x="1065" y="780"/>
                  </a:lnTo>
                  <a:lnTo>
                    <a:pt x="1065" y="778"/>
                  </a:lnTo>
                  <a:lnTo>
                    <a:pt x="1069" y="774"/>
                  </a:lnTo>
                  <a:lnTo>
                    <a:pt x="1075" y="772"/>
                  </a:lnTo>
                  <a:lnTo>
                    <a:pt x="1073" y="769"/>
                  </a:lnTo>
                  <a:lnTo>
                    <a:pt x="1071" y="772"/>
                  </a:lnTo>
                  <a:lnTo>
                    <a:pt x="1067" y="767"/>
                  </a:lnTo>
                  <a:lnTo>
                    <a:pt x="1071" y="767"/>
                  </a:lnTo>
                  <a:lnTo>
                    <a:pt x="1067" y="763"/>
                  </a:lnTo>
                  <a:lnTo>
                    <a:pt x="1065" y="763"/>
                  </a:lnTo>
                  <a:lnTo>
                    <a:pt x="1067" y="761"/>
                  </a:lnTo>
                  <a:lnTo>
                    <a:pt x="1065" y="759"/>
                  </a:lnTo>
                  <a:lnTo>
                    <a:pt x="1067" y="761"/>
                  </a:lnTo>
                  <a:lnTo>
                    <a:pt x="1069" y="757"/>
                  </a:lnTo>
                  <a:lnTo>
                    <a:pt x="1069" y="757"/>
                  </a:lnTo>
                  <a:lnTo>
                    <a:pt x="1071" y="757"/>
                  </a:lnTo>
                  <a:lnTo>
                    <a:pt x="1071" y="761"/>
                  </a:lnTo>
                  <a:lnTo>
                    <a:pt x="1073" y="761"/>
                  </a:lnTo>
                  <a:lnTo>
                    <a:pt x="1079" y="755"/>
                  </a:lnTo>
                  <a:lnTo>
                    <a:pt x="1079" y="753"/>
                  </a:lnTo>
                  <a:lnTo>
                    <a:pt x="1084" y="753"/>
                  </a:lnTo>
                  <a:lnTo>
                    <a:pt x="1082" y="751"/>
                  </a:lnTo>
                  <a:lnTo>
                    <a:pt x="1077" y="751"/>
                  </a:lnTo>
                  <a:lnTo>
                    <a:pt x="1079" y="746"/>
                  </a:lnTo>
                  <a:lnTo>
                    <a:pt x="1082" y="748"/>
                  </a:lnTo>
                  <a:lnTo>
                    <a:pt x="1084" y="748"/>
                  </a:lnTo>
                  <a:lnTo>
                    <a:pt x="1084" y="744"/>
                  </a:lnTo>
                  <a:lnTo>
                    <a:pt x="1086" y="742"/>
                  </a:lnTo>
                  <a:lnTo>
                    <a:pt x="1084" y="740"/>
                  </a:lnTo>
                  <a:lnTo>
                    <a:pt x="1084" y="738"/>
                  </a:lnTo>
                  <a:lnTo>
                    <a:pt x="1086" y="736"/>
                  </a:lnTo>
                  <a:lnTo>
                    <a:pt x="1086" y="734"/>
                  </a:lnTo>
                  <a:lnTo>
                    <a:pt x="1086" y="732"/>
                  </a:lnTo>
                  <a:lnTo>
                    <a:pt x="1082" y="729"/>
                  </a:lnTo>
                  <a:lnTo>
                    <a:pt x="1086" y="732"/>
                  </a:lnTo>
                  <a:lnTo>
                    <a:pt x="1090" y="729"/>
                  </a:lnTo>
                  <a:lnTo>
                    <a:pt x="1092" y="723"/>
                  </a:lnTo>
                  <a:lnTo>
                    <a:pt x="1096" y="721"/>
                  </a:lnTo>
                  <a:lnTo>
                    <a:pt x="1096" y="725"/>
                  </a:lnTo>
                  <a:lnTo>
                    <a:pt x="1096" y="727"/>
                  </a:lnTo>
                  <a:lnTo>
                    <a:pt x="1098" y="723"/>
                  </a:lnTo>
                  <a:lnTo>
                    <a:pt x="1101" y="721"/>
                  </a:lnTo>
                  <a:lnTo>
                    <a:pt x="1098" y="717"/>
                  </a:lnTo>
                  <a:lnTo>
                    <a:pt x="1094" y="717"/>
                  </a:lnTo>
                  <a:lnTo>
                    <a:pt x="1092" y="715"/>
                  </a:lnTo>
                  <a:lnTo>
                    <a:pt x="1094" y="715"/>
                  </a:lnTo>
                  <a:lnTo>
                    <a:pt x="1096" y="715"/>
                  </a:lnTo>
                  <a:lnTo>
                    <a:pt x="1098" y="713"/>
                  </a:lnTo>
                  <a:lnTo>
                    <a:pt x="1098" y="710"/>
                  </a:lnTo>
                  <a:lnTo>
                    <a:pt x="1094" y="708"/>
                  </a:lnTo>
                  <a:lnTo>
                    <a:pt x="1098" y="706"/>
                  </a:lnTo>
                  <a:lnTo>
                    <a:pt x="1098" y="706"/>
                  </a:lnTo>
                  <a:lnTo>
                    <a:pt x="1101" y="706"/>
                  </a:lnTo>
                  <a:lnTo>
                    <a:pt x="1098" y="704"/>
                  </a:lnTo>
                  <a:lnTo>
                    <a:pt x="1090" y="704"/>
                  </a:lnTo>
                  <a:lnTo>
                    <a:pt x="1092" y="702"/>
                  </a:lnTo>
                  <a:lnTo>
                    <a:pt x="1096" y="698"/>
                  </a:lnTo>
                  <a:lnTo>
                    <a:pt x="1098" y="700"/>
                  </a:lnTo>
                  <a:lnTo>
                    <a:pt x="1101" y="698"/>
                  </a:lnTo>
                  <a:lnTo>
                    <a:pt x="1101" y="696"/>
                  </a:lnTo>
                  <a:lnTo>
                    <a:pt x="1103" y="698"/>
                  </a:lnTo>
                  <a:lnTo>
                    <a:pt x="1105" y="698"/>
                  </a:lnTo>
                  <a:lnTo>
                    <a:pt x="1107" y="698"/>
                  </a:lnTo>
                  <a:lnTo>
                    <a:pt x="1105" y="694"/>
                  </a:lnTo>
                  <a:lnTo>
                    <a:pt x="1105" y="689"/>
                  </a:lnTo>
                  <a:lnTo>
                    <a:pt x="1103" y="687"/>
                  </a:lnTo>
                  <a:lnTo>
                    <a:pt x="1101" y="689"/>
                  </a:lnTo>
                  <a:lnTo>
                    <a:pt x="1101" y="692"/>
                  </a:lnTo>
                  <a:lnTo>
                    <a:pt x="1101" y="692"/>
                  </a:lnTo>
                  <a:lnTo>
                    <a:pt x="1096" y="692"/>
                  </a:lnTo>
                  <a:lnTo>
                    <a:pt x="1092" y="696"/>
                  </a:lnTo>
                  <a:lnTo>
                    <a:pt x="1088" y="696"/>
                  </a:lnTo>
                  <a:lnTo>
                    <a:pt x="1088" y="692"/>
                  </a:lnTo>
                  <a:lnTo>
                    <a:pt x="1094" y="692"/>
                  </a:lnTo>
                  <a:lnTo>
                    <a:pt x="1103" y="683"/>
                  </a:lnTo>
                  <a:lnTo>
                    <a:pt x="1103" y="681"/>
                  </a:lnTo>
                  <a:lnTo>
                    <a:pt x="1098" y="681"/>
                  </a:lnTo>
                  <a:lnTo>
                    <a:pt x="1096" y="679"/>
                  </a:lnTo>
                  <a:lnTo>
                    <a:pt x="1096" y="681"/>
                  </a:lnTo>
                  <a:lnTo>
                    <a:pt x="1090" y="673"/>
                  </a:lnTo>
                  <a:lnTo>
                    <a:pt x="1084" y="673"/>
                  </a:lnTo>
                  <a:lnTo>
                    <a:pt x="1079" y="677"/>
                  </a:lnTo>
                  <a:lnTo>
                    <a:pt x="1075" y="677"/>
                  </a:lnTo>
                  <a:lnTo>
                    <a:pt x="1071" y="670"/>
                  </a:lnTo>
                  <a:lnTo>
                    <a:pt x="1067" y="670"/>
                  </a:lnTo>
                  <a:lnTo>
                    <a:pt x="1063" y="675"/>
                  </a:lnTo>
                  <a:lnTo>
                    <a:pt x="1063" y="679"/>
                  </a:lnTo>
                  <a:lnTo>
                    <a:pt x="1063" y="673"/>
                  </a:lnTo>
                  <a:lnTo>
                    <a:pt x="1067" y="670"/>
                  </a:lnTo>
                  <a:lnTo>
                    <a:pt x="1069" y="670"/>
                  </a:lnTo>
                  <a:lnTo>
                    <a:pt x="1073" y="668"/>
                  </a:lnTo>
                  <a:lnTo>
                    <a:pt x="1077" y="670"/>
                  </a:lnTo>
                  <a:lnTo>
                    <a:pt x="1079" y="668"/>
                  </a:lnTo>
                  <a:lnTo>
                    <a:pt x="1082" y="664"/>
                  </a:lnTo>
                  <a:lnTo>
                    <a:pt x="1084" y="664"/>
                  </a:lnTo>
                  <a:lnTo>
                    <a:pt x="1086" y="664"/>
                  </a:lnTo>
                  <a:lnTo>
                    <a:pt x="1090" y="658"/>
                  </a:lnTo>
                  <a:lnTo>
                    <a:pt x="1094" y="658"/>
                  </a:lnTo>
                  <a:lnTo>
                    <a:pt x="1096" y="654"/>
                  </a:lnTo>
                  <a:lnTo>
                    <a:pt x="1090" y="647"/>
                  </a:lnTo>
                  <a:lnTo>
                    <a:pt x="1079" y="641"/>
                  </a:lnTo>
                  <a:lnTo>
                    <a:pt x="1073" y="637"/>
                  </a:lnTo>
                  <a:lnTo>
                    <a:pt x="1065" y="628"/>
                  </a:lnTo>
                  <a:lnTo>
                    <a:pt x="1063" y="628"/>
                  </a:lnTo>
                  <a:lnTo>
                    <a:pt x="1056" y="632"/>
                  </a:lnTo>
                  <a:lnTo>
                    <a:pt x="1052" y="632"/>
                  </a:lnTo>
                  <a:lnTo>
                    <a:pt x="1048" y="628"/>
                  </a:lnTo>
                  <a:lnTo>
                    <a:pt x="1048" y="626"/>
                  </a:lnTo>
                  <a:lnTo>
                    <a:pt x="1046" y="624"/>
                  </a:lnTo>
                  <a:lnTo>
                    <a:pt x="1039" y="626"/>
                  </a:lnTo>
                  <a:lnTo>
                    <a:pt x="1035" y="626"/>
                  </a:lnTo>
                  <a:lnTo>
                    <a:pt x="1031" y="628"/>
                  </a:lnTo>
                  <a:lnTo>
                    <a:pt x="1025" y="635"/>
                  </a:lnTo>
                  <a:lnTo>
                    <a:pt x="1029" y="626"/>
                  </a:lnTo>
                  <a:lnTo>
                    <a:pt x="1033" y="624"/>
                  </a:lnTo>
                  <a:lnTo>
                    <a:pt x="1035" y="624"/>
                  </a:lnTo>
                  <a:lnTo>
                    <a:pt x="1039" y="624"/>
                  </a:lnTo>
                  <a:lnTo>
                    <a:pt x="1039" y="622"/>
                  </a:lnTo>
                  <a:lnTo>
                    <a:pt x="1042" y="624"/>
                  </a:lnTo>
                  <a:lnTo>
                    <a:pt x="1048" y="622"/>
                  </a:lnTo>
                  <a:lnTo>
                    <a:pt x="1050" y="628"/>
                  </a:lnTo>
                  <a:lnTo>
                    <a:pt x="1052" y="630"/>
                  </a:lnTo>
                  <a:lnTo>
                    <a:pt x="1056" y="630"/>
                  </a:lnTo>
                  <a:lnTo>
                    <a:pt x="1058" y="626"/>
                  </a:lnTo>
                  <a:lnTo>
                    <a:pt x="1065" y="628"/>
                  </a:lnTo>
                  <a:lnTo>
                    <a:pt x="1069" y="630"/>
                  </a:lnTo>
                  <a:lnTo>
                    <a:pt x="1073" y="630"/>
                  </a:lnTo>
                  <a:lnTo>
                    <a:pt x="1077" y="635"/>
                  </a:lnTo>
                  <a:lnTo>
                    <a:pt x="1082" y="632"/>
                  </a:lnTo>
                  <a:lnTo>
                    <a:pt x="1090" y="635"/>
                  </a:lnTo>
                  <a:lnTo>
                    <a:pt x="1092" y="632"/>
                  </a:lnTo>
                  <a:lnTo>
                    <a:pt x="1090" y="628"/>
                  </a:lnTo>
                  <a:lnTo>
                    <a:pt x="1088" y="626"/>
                  </a:lnTo>
                  <a:lnTo>
                    <a:pt x="1084" y="620"/>
                  </a:lnTo>
                  <a:lnTo>
                    <a:pt x="1084" y="620"/>
                  </a:lnTo>
                  <a:lnTo>
                    <a:pt x="1082" y="618"/>
                  </a:lnTo>
                  <a:lnTo>
                    <a:pt x="1077" y="618"/>
                  </a:lnTo>
                  <a:lnTo>
                    <a:pt x="1073" y="616"/>
                  </a:lnTo>
                  <a:lnTo>
                    <a:pt x="1067" y="609"/>
                  </a:lnTo>
                  <a:lnTo>
                    <a:pt x="1067" y="603"/>
                  </a:lnTo>
                  <a:lnTo>
                    <a:pt x="1060" y="597"/>
                  </a:lnTo>
                  <a:lnTo>
                    <a:pt x="1060" y="592"/>
                  </a:lnTo>
                  <a:lnTo>
                    <a:pt x="1056" y="590"/>
                  </a:lnTo>
                  <a:lnTo>
                    <a:pt x="1058" y="586"/>
                  </a:lnTo>
                  <a:lnTo>
                    <a:pt x="1056" y="586"/>
                  </a:lnTo>
                  <a:lnTo>
                    <a:pt x="1050" y="573"/>
                  </a:lnTo>
                  <a:lnTo>
                    <a:pt x="1039" y="567"/>
                  </a:lnTo>
                  <a:lnTo>
                    <a:pt x="1037" y="569"/>
                  </a:lnTo>
                  <a:lnTo>
                    <a:pt x="1037" y="565"/>
                  </a:lnTo>
                  <a:lnTo>
                    <a:pt x="1027" y="561"/>
                  </a:lnTo>
                  <a:lnTo>
                    <a:pt x="1025" y="561"/>
                  </a:lnTo>
                  <a:lnTo>
                    <a:pt x="1025" y="550"/>
                  </a:lnTo>
                  <a:lnTo>
                    <a:pt x="1027" y="544"/>
                  </a:lnTo>
                  <a:lnTo>
                    <a:pt x="1025" y="540"/>
                  </a:lnTo>
                  <a:lnTo>
                    <a:pt x="1025" y="533"/>
                  </a:lnTo>
                  <a:lnTo>
                    <a:pt x="1027" y="536"/>
                  </a:lnTo>
                  <a:lnTo>
                    <a:pt x="1029" y="533"/>
                  </a:lnTo>
                  <a:lnTo>
                    <a:pt x="1033" y="529"/>
                  </a:lnTo>
                  <a:lnTo>
                    <a:pt x="1035" y="529"/>
                  </a:lnTo>
                  <a:lnTo>
                    <a:pt x="1039" y="525"/>
                  </a:lnTo>
                  <a:lnTo>
                    <a:pt x="1035" y="523"/>
                  </a:lnTo>
                  <a:lnTo>
                    <a:pt x="1033" y="521"/>
                  </a:lnTo>
                  <a:lnTo>
                    <a:pt x="1037" y="517"/>
                  </a:lnTo>
                  <a:lnTo>
                    <a:pt x="1042" y="517"/>
                  </a:lnTo>
                  <a:lnTo>
                    <a:pt x="1044" y="512"/>
                  </a:lnTo>
                  <a:lnTo>
                    <a:pt x="1048" y="512"/>
                  </a:lnTo>
                  <a:lnTo>
                    <a:pt x="1048" y="508"/>
                  </a:lnTo>
                  <a:lnTo>
                    <a:pt x="1044" y="506"/>
                  </a:lnTo>
                  <a:lnTo>
                    <a:pt x="1048" y="506"/>
                  </a:lnTo>
                  <a:lnTo>
                    <a:pt x="1050" y="508"/>
                  </a:lnTo>
                  <a:lnTo>
                    <a:pt x="1052" y="506"/>
                  </a:lnTo>
                  <a:lnTo>
                    <a:pt x="1054" y="506"/>
                  </a:lnTo>
                  <a:lnTo>
                    <a:pt x="1058" y="504"/>
                  </a:lnTo>
                  <a:lnTo>
                    <a:pt x="1060" y="504"/>
                  </a:lnTo>
                  <a:lnTo>
                    <a:pt x="1065" y="498"/>
                  </a:lnTo>
                  <a:lnTo>
                    <a:pt x="1067" y="500"/>
                  </a:lnTo>
                  <a:lnTo>
                    <a:pt x="1069" y="498"/>
                  </a:lnTo>
                  <a:lnTo>
                    <a:pt x="1069" y="500"/>
                  </a:lnTo>
                  <a:lnTo>
                    <a:pt x="1073" y="504"/>
                  </a:lnTo>
                  <a:lnTo>
                    <a:pt x="1079" y="500"/>
                  </a:lnTo>
                  <a:lnTo>
                    <a:pt x="1079" y="498"/>
                  </a:lnTo>
                  <a:lnTo>
                    <a:pt x="1075" y="495"/>
                  </a:lnTo>
                  <a:lnTo>
                    <a:pt x="1075" y="491"/>
                  </a:lnTo>
                  <a:lnTo>
                    <a:pt x="1077" y="491"/>
                  </a:lnTo>
                  <a:lnTo>
                    <a:pt x="1079" y="491"/>
                  </a:lnTo>
                  <a:lnTo>
                    <a:pt x="1077" y="487"/>
                  </a:lnTo>
                  <a:lnTo>
                    <a:pt x="1077" y="483"/>
                  </a:lnTo>
                  <a:lnTo>
                    <a:pt x="1082" y="483"/>
                  </a:lnTo>
                  <a:lnTo>
                    <a:pt x="1079" y="481"/>
                  </a:lnTo>
                  <a:lnTo>
                    <a:pt x="1073" y="483"/>
                  </a:lnTo>
                  <a:lnTo>
                    <a:pt x="1069" y="483"/>
                  </a:lnTo>
                  <a:lnTo>
                    <a:pt x="1069" y="481"/>
                  </a:lnTo>
                  <a:lnTo>
                    <a:pt x="1065" y="481"/>
                  </a:lnTo>
                  <a:lnTo>
                    <a:pt x="1063" y="483"/>
                  </a:lnTo>
                  <a:lnTo>
                    <a:pt x="1050" y="483"/>
                  </a:lnTo>
                  <a:lnTo>
                    <a:pt x="1048" y="481"/>
                  </a:lnTo>
                  <a:lnTo>
                    <a:pt x="1046" y="481"/>
                  </a:lnTo>
                  <a:lnTo>
                    <a:pt x="1044" y="477"/>
                  </a:lnTo>
                  <a:lnTo>
                    <a:pt x="1042" y="474"/>
                  </a:lnTo>
                  <a:lnTo>
                    <a:pt x="1039" y="474"/>
                  </a:lnTo>
                  <a:lnTo>
                    <a:pt x="1031" y="479"/>
                  </a:lnTo>
                  <a:lnTo>
                    <a:pt x="1025" y="479"/>
                  </a:lnTo>
                  <a:lnTo>
                    <a:pt x="1027" y="479"/>
                  </a:lnTo>
                  <a:lnTo>
                    <a:pt x="1027" y="483"/>
                  </a:lnTo>
                  <a:lnTo>
                    <a:pt x="1025" y="485"/>
                  </a:lnTo>
                  <a:lnTo>
                    <a:pt x="1018" y="487"/>
                  </a:lnTo>
                  <a:lnTo>
                    <a:pt x="1020" y="487"/>
                  </a:lnTo>
                  <a:lnTo>
                    <a:pt x="1023" y="491"/>
                  </a:lnTo>
                  <a:lnTo>
                    <a:pt x="1020" y="493"/>
                  </a:lnTo>
                  <a:lnTo>
                    <a:pt x="1018" y="495"/>
                  </a:lnTo>
                  <a:lnTo>
                    <a:pt x="1014" y="493"/>
                  </a:lnTo>
                  <a:lnTo>
                    <a:pt x="1010" y="498"/>
                  </a:lnTo>
                  <a:lnTo>
                    <a:pt x="1006" y="495"/>
                  </a:lnTo>
                  <a:lnTo>
                    <a:pt x="999" y="485"/>
                  </a:lnTo>
                  <a:lnTo>
                    <a:pt x="999" y="481"/>
                  </a:lnTo>
                  <a:lnTo>
                    <a:pt x="999" y="477"/>
                  </a:lnTo>
                  <a:lnTo>
                    <a:pt x="993" y="477"/>
                  </a:lnTo>
                  <a:lnTo>
                    <a:pt x="991" y="479"/>
                  </a:lnTo>
                  <a:lnTo>
                    <a:pt x="991" y="477"/>
                  </a:lnTo>
                  <a:lnTo>
                    <a:pt x="989" y="477"/>
                  </a:lnTo>
                  <a:lnTo>
                    <a:pt x="987" y="479"/>
                  </a:lnTo>
                  <a:lnTo>
                    <a:pt x="985" y="477"/>
                  </a:lnTo>
                  <a:lnTo>
                    <a:pt x="985" y="479"/>
                  </a:lnTo>
                  <a:lnTo>
                    <a:pt x="982" y="472"/>
                  </a:lnTo>
                  <a:lnTo>
                    <a:pt x="982" y="470"/>
                  </a:lnTo>
                  <a:lnTo>
                    <a:pt x="974" y="466"/>
                  </a:lnTo>
                  <a:lnTo>
                    <a:pt x="970" y="464"/>
                  </a:lnTo>
                  <a:lnTo>
                    <a:pt x="970" y="460"/>
                  </a:lnTo>
                  <a:lnTo>
                    <a:pt x="968" y="455"/>
                  </a:lnTo>
                  <a:lnTo>
                    <a:pt x="970" y="453"/>
                  </a:lnTo>
                  <a:lnTo>
                    <a:pt x="970" y="451"/>
                  </a:lnTo>
                  <a:lnTo>
                    <a:pt x="970" y="449"/>
                  </a:lnTo>
                  <a:lnTo>
                    <a:pt x="972" y="445"/>
                  </a:lnTo>
                  <a:lnTo>
                    <a:pt x="974" y="443"/>
                  </a:lnTo>
                  <a:lnTo>
                    <a:pt x="974" y="441"/>
                  </a:lnTo>
                  <a:lnTo>
                    <a:pt x="982" y="443"/>
                  </a:lnTo>
                  <a:lnTo>
                    <a:pt x="989" y="443"/>
                  </a:lnTo>
                  <a:lnTo>
                    <a:pt x="993" y="443"/>
                  </a:lnTo>
                  <a:lnTo>
                    <a:pt x="995" y="439"/>
                  </a:lnTo>
                  <a:lnTo>
                    <a:pt x="993" y="436"/>
                  </a:lnTo>
                  <a:lnTo>
                    <a:pt x="997" y="436"/>
                  </a:lnTo>
                  <a:lnTo>
                    <a:pt x="995" y="432"/>
                  </a:lnTo>
                  <a:lnTo>
                    <a:pt x="995" y="432"/>
                  </a:lnTo>
                  <a:lnTo>
                    <a:pt x="997" y="428"/>
                  </a:lnTo>
                  <a:lnTo>
                    <a:pt x="999" y="420"/>
                  </a:lnTo>
                  <a:lnTo>
                    <a:pt x="1006" y="415"/>
                  </a:lnTo>
                  <a:lnTo>
                    <a:pt x="1010" y="415"/>
                  </a:lnTo>
                  <a:lnTo>
                    <a:pt x="1012" y="409"/>
                  </a:lnTo>
                  <a:lnTo>
                    <a:pt x="1014" y="409"/>
                  </a:lnTo>
                  <a:lnTo>
                    <a:pt x="1016" y="401"/>
                  </a:lnTo>
                  <a:lnTo>
                    <a:pt x="1020" y="396"/>
                  </a:lnTo>
                  <a:lnTo>
                    <a:pt x="1020" y="392"/>
                  </a:lnTo>
                  <a:lnTo>
                    <a:pt x="1023" y="392"/>
                  </a:lnTo>
                  <a:lnTo>
                    <a:pt x="1025" y="386"/>
                  </a:lnTo>
                  <a:lnTo>
                    <a:pt x="1029" y="386"/>
                  </a:lnTo>
                  <a:lnTo>
                    <a:pt x="1031" y="388"/>
                  </a:lnTo>
                  <a:lnTo>
                    <a:pt x="1035" y="388"/>
                  </a:lnTo>
                  <a:lnTo>
                    <a:pt x="1035" y="384"/>
                  </a:lnTo>
                  <a:lnTo>
                    <a:pt x="1042" y="392"/>
                  </a:lnTo>
                  <a:lnTo>
                    <a:pt x="1050" y="396"/>
                  </a:lnTo>
                  <a:lnTo>
                    <a:pt x="1052" y="401"/>
                  </a:lnTo>
                  <a:lnTo>
                    <a:pt x="1048" y="401"/>
                  </a:lnTo>
                  <a:lnTo>
                    <a:pt x="1048" y="405"/>
                  </a:lnTo>
                  <a:lnTo>
                    <a:pt x="1044" y="409"/>
                  </a:lnTo>
                  <a:lnTo>
                    <a:pt x="1044" y="415"/>
                  </a:lnTo>
                  <a:lnTo>
                    <a:pt x="1039" y="415"/>
                  </a:lnTo>
                  <a:lnTo>
                    <a:pt x="1039" y="415"/>
                  </a:lnTo>
                  <a:lnTo>
                    <a:pt x="1039" y="422"/>
                  </a:lnTo>
                  <a:lnTo>
                    <a:pt x="1044" y="426"/>
                  </a:lnTo>
                  <a:lnTo>
                    <a:pt x="1044" y="428"/>
                  </a:lnTo>
                  <a:lnTo>
                    <a:pt x="1042" y="428"/>
                  </a:lnTo>
                  <a:lnTo>
                    <a:pt x="1042" y="432"/>
                  </a:lnTo>
                  <a:lnTo>
                    <a:pt x="1044" y="434"/>
                  </a:lnTo>
                  <a:lnTo>
                    <a:pt x="1048" y="432"/>
                  </a:lnTo>
                  <a:lnTo>
                    <a:pt x="1052" y="428"/>
                  </a:lnTo>
                  <a:lnTo>
                    <a:pt x="1050" y="432"/>
                  </a:lnTo>
                  <a:lnTo>
                    <a:pt x="1046" y="434"/>
                  </a:lnTo>
                  <a:lnTo>
                    <a:pt x="1048" y="436"/>
                  </a:lnTo>
                  <a:lnTo>
                    <a:pt x="1050" y="436"/>
                  </a:lnTo>
                  <a:lnTo>
                    <a:pt x="1048" y="439"/>
                  </a:lnTo>
                  <a:lnTo>
                    <a:pt x="1048" y="441"/>
                  </a:lnTo>
                  <a:lnTo>
                    <a:pt x="1044" y="441"/>
                  </a:lnTo>
                  <a:lnTo>
                    <a:pt x="1042" y="443"/>
                  </a:lnTo>
                  <a:lnTo>
                    <a:pt x="1037" y="443"/>
                  </a:lnTo>
                  <a:lnTo>
                    <a:pt x="1035" y="445"/>
                  </a:lnTo>
                  <a:lnTo>
                    <a:pt x="1039" y="447"/>
                  </a:lnTo>
                  <a:lnTo>
                    <a:pt x="1039" y="451"/>
                  </a:lnTo>
                  <a:lnTo>
                    <a:pt x="1042" y="451"/>
                  </a:lnTo>
                  <a:lnTo>
                    <a:pt x="1044" y="447"/>
                  </a:lnTo>
                  <a:lnTo>
                    <a:pt x="1046" y="447"/>
                  </a:lnTo>
                  <a:lnTo>
                    <a:pt x="1050" y="443"/>
                  </a:lnTo>
                  <a:lnTo>
                    <a:pt x="1056" y="441"/>
                  </a:lnTo>
                  <a:lnTo>
                    <a:pt x="1056" y="439"/>
                  </a:lnTo>
                  <a:lnTo>
                    <a:pt x="1054" y="434"/>
                  </a:lnTo>
                  <a:lnTo>
                    <a:pt x="1058" y="430"/>
                  </a:lnTo>
                  <a:lnTo>
                    <a:pt x="1069" y="424"/>
                  </a:lnTo>
                  <a:lnTo>
                    <a:pt x="1071" y="424"/>
                  </a:lnTo>
                  <a:lnTo>
                    <a:pt x="1071" y="422"/>
                  </a:lnTo>
                  <a:lnTo>
                    <a:pt x="1075" y="422"/>
                  </a:lnTo>
                  <a:lnTo>
                    <a:pt x="1082" y="418"/>
                  </a:lnTo>
                  <a:lnTo>
                    <a:pt x="1084" y="420"/>
                  </a:lnTo>
                  <a:lnTo>
                    <a:pt x="1086" y="418"/>
                  </a:lnTo>
                  <a:lnTo>
                    <a:pt x="1090" y="418"/>
                  </a:lnTo>
                  <a:lnTo>
                    <a:pt x="1096" y="411"/>
                  </a:lnTo>
                  <a:lnTo>
                    <a:pt x="1096" y="415"/>
                  </a:lnTo>
                  <a:lnTo>
                    <a:pt x="1096" y="403"/>
                  </a:lnTo>
                  <a:lnTo>
                    <a:pt x="1103" y="399"/>
                  </a:lnTo>
                  <a:lnTo>
                    <a:pt x="1105" y="394"/>
                  </a:lnTo>
                  <a:lnTo>
                    <a:pt x="1105" y="390"/>
                  </a:lnTo>
                  <a:lnTo>
                    <a:pt x="1109" y="386"/>
                  </a:lnTo>
                  <a:lnTo>
                    <a:pt x="1113" y="380"/>
                  </a:lnTo>
                  <a:lnTo>
                    <a:pt x="1117" y="380"/>
                  </a:lnTo>
                  <a:lnTo>
                    <a:pt x="1119" y="369"/>
                  </a:lnTo>
                  <a:lnTo>
                    <a:pt x="1122" y="365"/>
                  </a:lnTo>
                  <a:lnTo>
                    <a:pt x="1122" y="363"/>
                  </a:lnTo>
                  <a:lnTo>
                    <a:pt x="1122" y="356"/>
                  </a:lnTo>
                  <a:lnTo>
                    <a:pt x="1126" y="352"/>
                  </a:lnTo>
                  <a:lnTo>
                    <a:pt x="1130" y="358"/>
                  </a:lnTo>
                  <a:lnTo>
                    <a:pt x="1132" y="361"/>
                  </a:lnTo>
                  <a:lnTo>
                    <a:pt x="1134" y="363"/>
                  </a:lnTo>
                  <a:lnTo>
                    <a:pt x="1138" y="361"/>
                  </a:lnTo>
                  <a:lnTo>
                    <a:pt x="1143" y="363"/>
                  </a:lnTo>
                  <a:lnTo>
                    <a:pt x="1151" y="361"/>
                  </a:lnTo>
                  <a:lnTo>
                    <a:pt x="1155" y="363"/>
                  </a:lnTo>
                  <a:lnTo>
                    <a:pt x="1160" y="356"/>
                  </a:lnTo>
                  <a:lnTo>
                    <a:pt x="1160" y="354"/>
                  </a:lnTo>
                  <a:lnTo>
                    <a:pt x="1153" y="350"/>
                  </a:lnTo>
                  <a:lnTo>
                    <a:pt x="1149" y="346"/>
                  </a:lnTo>
                  <a:lnTo>
                    <a:pt x="1153" y="344"/>
                  </a:lnTo>
                  <a:lnTo>
                    <a:pt x="1157" y="344"/>
                  </a:lnTo>
                  <a:lnTo>
                    <a:pt x="1166" y="337"/>
                  </a:lnTo>
                  <a:lnTo>
                    <a:pt x="1166" y="333"/>
                  </a:lnTo>
                  <a:lnTo>
                    <a:pt x="1168" y="329"/>
                  </a:lnTo>
                  <a:lnTo>
                    <a:pt x="1172" y="329"/>
                  </a:lnTo>
                  <a:lnTo>
                    <a:pt x="1174" y="325"/>
                  </a:lnTo>
                  <a:lnTo>
                    <a:pt x="1172" y="323"/>
                  </a:lnTo>
                  <a:lnTo>
                    <a:pt x="1172" y="318"/>
                  </a:lnTo>
                  <a:lnTo>
                    <a:pt x="1172" y="314"/>
                  </a:lnTo>
                  <a:lnTo>
                    <a:pt x="1176" y="312"/>
                  </a:lnTo>
                  <a:lnTo>
                    <a:pt x="1179" y="316"/>
                  </a:lnTo>
                  <a:lnTo>
                    <a:pt x="1179" y="318"/>
                  </a:lnTo>
                  <a:lnTo>
                    <a:pt x="1181" y="321"/>
                  </a:lnTo>
                  <a:lnTo>
                    <a:pt x="1187" y="323"/>
                  </a:lnTo>
                  <a:lnTo>
                    <a:pt x="1189" y="325"/>
                  </a:lnTo>
                  <a:lnTo>
                    <a:pt x="1189" y="323"/>
                  </a:lnTo>
                  <a:lnTo>
                    <a:pt x="1189" y="321"/>
                  </a:lnTo>
                  <a:lnTo>
                    <a:pt x="1187" y="321"/>
                  </a:lnTo>
                  <a:lnTo>
                    <a:pt x="1187" y="316"/>
                  </a:lnTo>
                  <a:lnTo>
                    <a:pt x="1187" y="314"/>
                  </a:lnTo>
                  <a:lnTo>
                    <a:pt x="1189" y="314"/>
                  </a:lnTo>
                  <a:lnTo>
                    <a:pt x="1193" y="314"/>
                  </a:lnTo>
                  <a:lnTo>
                    <a:pt x="1195" y="314"/>
                  </a:lnTo>
                  <a:lnTo>
                    <a:pt x="1195" y="310"/>
                  </a:lnTo>
                  <a:lnTo>
                    <a:pt x="1195" y="308"/>
                  </a:lnTo>
                  <a:lnTo>
                    <a:pt x="1195" y="306"/>
                  </a:lnTo>
                  <a:lnTo>
                    <a:pt x="1195" y="304"/>
                  </a:lnTo>
                  <a:lnTo>
                    <a:pt x="1195" y="299"/>
                  </a:lnTo>
                  <a:lnTo>
                    <a:pt x="1195" y="297"/>
                  </a:lnTo>
                  <a:lnTo>
                    <a:pt x="1193" y="295"/>
                  </a:lnTo>
                  <a:lnTo>
                    <a:pt x="1193" y="289"/>
                  </a:lnTo>
                  <a:lnTo>
                    <a:pt x="1193" y="285"/>
                  </a:lnTo>
                  <a:lnTo>
                    <a:pt x="1191" y="281"/>
                  </a:lnTo>
                  <a:lnTo>
                    <a:pt x="1193" y="276"/>
                  </a:lnTo>
                  <a:lnTo>
                    <a:pt x="1189" y="272"/>
                  </a:lnTo>
                  <a:lnTo>
                    <a:pt x="1189" y="270"/>
                  </a:lnTo>
                  <a:lnTo>
                    <a:pt x="1187" y="268"/>
                  </a:lnTo>
                  <a:lnTo>
                    <a:pt x="1183" y="259"/>
                  </a:lnTo>
                  <a:lnTo>
                    <a:pt x="1181" y="257"/>
                  </a:lnTo>
                  <a:lnTo>
                    <a:pt x="1183" y="255"/>
                  </a:lnTo>
                  <a:lnTo>
                    <a:pt x="1185" y="253"/>
                  </a:lnTo>
                  <a:lnTo>
                    <a:pt x="1187" y="253"/>
                  </a:lnTo>
                  <a:lnTo>
                    <a:pt x="1189" y="251"/>
                  </a:lnTo>
                  <a:lnTo>
                    <a:pt x="1189" y="249"/>
                  </a:lnTo>
                  <a:lnTo>
                    <a:pt x="1193" y="243"/>
                  </a:lnTo>
                  <a:lnTo>
                    <a:pt x="1195" y="243"/>
                  </a:lnTo>
                  <a:lnTo>
                    <a:pt x="1197" y="243"/>
                  </a:lnTo>
                  <a:lnTo>
                    <a:pt x="1200" y="245"/>
                  </a:lnTo>
                  <a:lnTo>
                    <a:pt x="1214" y="247"/>
                  </a:lnTo>
                  <a:lnTo>
                    <a:pt x="1214" y="247"/>
                  </a:lnTo>
                  <a:lnTo>
                    <a:pt x="1216" y="247"/>
                  </a:lnTo>
                  <a:lnTo>
                    <a:pt x="1219" y="245"/>
                  </a:lnTo>
                  <a:lnTo>
                    <a:pt x="1219" y="243"/>
                  </a:lnTo>
                  <a:lnTo>
                    <a:pt x="1216" y="240"/>
                  </a:lnTo>
                  <a:lnTo>
                    <a:pt x="1216" y="238"/>
                  </a:lnTo>
                  <a:lnTo>
                    <a:pt x="1219" y="236"/>
                  </a:lnTo>
                  <a:lnTo>
                    <a:pt x="1216" y="234"/>
                  </a:lnTo>
                  <a:lnTo>
                    <a:pt x="1216" y="232"/>
                  </a:lnTo>
                  <a:lnTo>
                    <a:pt x="1219" y="228"/>
                  </a:lnTo>
                  <a:lnTo>
                    <a:pt x="1219" y="226"/>
                  </a:lnTo>
                  <a:lnTo>
                    <a:pt x="1219" y="224"/>
                  </a:lnTo>
                  <a:lnTo>
                    <a:pt x="1219" y="221"/>
                  </a:lnTo>
                  <a:lnTo>
                    <a:pt x="1219" y="219"/>
                  </a:lnTo>
                  <a:lnTo>
                    <a:pt x="1221" y="219"/>
                  </a:lnTo>
                  <a:lnTo>
                    <a:pt x="1221" y="217"/>
                  </a:lnTo>
                  <a:lnTo>
                    <a:pt x="1221" y="215"/>
                  </a:lnTo>
                  <a:lnTo>
                    <a:pt x="1219" y="213"/>
                  </a:lnTo>
                  <a:lnTo>
                    <a:pt x="1219" y="209"/>
                  </a:lnTo>
                  <a:lnTo>
                    <a:pt x="1221" y="209"/>
                  </a:lnTo>
                  <a:lnTo>
                    <a:pt x="1221" y="207"/>
                  </a:lnTo>
                  <a:lnTo>
                    <a:pt x="1221" y="205"/>
                  </a:lnTo>
                  <a:lnTo>
                    <a:pt x="1219" y="200"/>
                  </a:lnTo>
                  <a:lnTo>
                    <a:pt x="1219" y="196"/>
                  </a:lnTo>
                  <a:lnTo>
                    <a:pt x="1221" y="196"/>
                  </a:lnTo>
                  <a:lnTo>
                    <a:pt x="1221" y="194"/>
                  </a:lnTo>
                  <a:lnTo>
                    <a:pt x="1221" y="192"/>
                  </a:lnTo>
                  <a:lnTo>
                    <a:pt x="1221" y="192"/>
                  </a:lnTo>
                  <a:lnTo>
                    <a:pt x="1221" y="190"/>
                  </a:lnTo>
                  <a:lnTo>
                    <a:pt x="1219" y="188"/>
                  </a:lnTo>
                  <a:lnTo>
                    <a:pt x="1216" y="186"/>
                  </a:lnTo>
                  <a:lnTo>
                    <a:pt x="1219" y="184"/>
                  </a:lnTo>
                  <a:lnTo>
                    <a:pt x="1219" y="179"/>
                  </a:lnTo>
                  <a:lnTo>
                    <a:pt x="1216" y="179"/>
                  </a:lnTo>
                  <a:lnTo>
                    <a:pt x="1216" y="177"/>
                  </a:lnTo>
                  <a:lnTo>
                    <a:pt x="1216" y="175"/>
                  </a:lnTo>
                  <a:lnTo>
                    <a:pt x="1219" y="171"/>
                  </a:lnTo>
                  <a:lnTo>
                    <a:pt x="1221" y="171"/>
                  </a:lnTo>
                  <a:lnTo>
                    <a:pt x="1223" y="169"/>
                  </a:lnTo>
                  <a:lnTo>
                    <a:pt x="1223" y="167"/>
                  </a:lnTo>
                  <a:lnTo>
                    <a:pt x="1223" y="162"/>
                  </a:lnTo>
                  <a:lnTo>
                    <a:pt x="1221" y="160"/>
                  </a:lnTo>
                  <a:close/>
                  <a:moveTo>
                    <a:pt x="1071" y="788"/>
                  </a:moveTo>
                  <a:lnTo>
                    <a:pt x="1073" y="793"/>
                  </a:lnTo>
                  <a:lnTo>
                    <a:pt x="1075" y="793"/>
                  </a:lnTo>
                  <a:lnTo>
                    <a:pt x="1075" y="788"/>
                  </a:lnTo>
                  <a:lnTo>
                    <a:pt x="1073" y="788"/>
                  </a:lnTo>
                  <a:lnTo>
                    <a:pt x="1071" y="788"/>
                  </a:lnTo>
                  <a:close/>
                  <a:moveTo>
                    <a:pt x="1119" y="797"/>
                  </a:moveTo>
                  <a:lnTo>
                    <a:pt x="1117" y="797"/>
                  </a:lnTo>
                  <a:lnTo>
                    <a:pt x="1115" y="793"/>
                  </a:lnTo>
                  <a:lnTo>
                    <a:pt x="1111" y="791"/>
                  </a:lnTo>
                  <a:lnTo>
                    <a:pt x="1109" y="793"/>
                  </a:lnTo>
                  <a:lnTo>
                    <a:pt x="1109" y="795"/>
                  </a:lnTo>
                  <a:lnTo>
                    <a:pt x="1107" y="797"/>
                  </a:lnTo>
                  <a:lnTo>
                    <a:pt x="1103" y="801"/>
                  </a:lnTo>
                  <a:lnTo>
                    <a:pt x="1098" y="807"/>
                  </a:lnTo>
                  <a:lnTo>
                    <a:pt x="1098" y="810"/>
                  </a:lnTo>
                  <a:lnTo>
                    <a:pt x="1098" y="814"/>
                  </a:lnTo>
                  <a:lnTo>
                    <a:pt x="1096" y="814"/>
                  </a:lnTo>
                  <a:lnTo>
                    <a:pt x="1092" y="822"/>
                  </a:lnTo>
                  <a:lnTo>
                    <a:pt x="1090" y="831"/>
                  </a:lnTo>
                  <a:lnTo>
                    <a:pt x="1088" y="831"/>
                  </a:lnTo>
                  <a:lnTo>
                    <a:pt x="1090" y="833"/>
                  </a:lnTo>
                  <a:lnTo>
                    <a:pt x="1090" y="841"/>
                  </a:lnTo>
                  <a:lnTo>
                    <a:pt x="1090" y="850"/>
                  </a:lnTo>
                  <a:lnTo>
                    <a:pt x="1092" y="850"/>
                  </a:lnTo>
                  <a:lnTo>
                    <a:pt x="1092" y="852"/>
                  </a:lnTo>
                  <a:lnTo>
                    <a:pt x="1092" y="852"/>
                  </a:lnTo>
                  <a:lnTo>
                    <a:pt x="1092" y="856"/>
                  </a:lnTo>
                  <a:lnTo>
                    <a:pt x="1094" y="858"/>
                  </a:lnTo>
                  <a:lnTo>
                    <a:pt x="1096" y="858"/>
                  </a:lnTo>
                  <a:lnTo>
                    <a:pt x="1096" y="862"/>
                  </a:lnTo>
                  <a:lnTo>
                    <a:pt x="1103" y="862"/>
                  </a:lnTo>
                  <a:lnTo>
                    <a:pt x="1105" y="869"/>
                  </a:lnTo>
                  <a:lnTo>
                    <a:pt x="1105" y="873"/>
                  </a:lnTo>
                  <a:lnTo>
                    <a:pt x="1105" y="875"/>
                  </a:lnTo>
                  <a:lnTo>
                    <a:pt x="1109" y="875"/>
                  </a:lnTo>
                  <a:lnTo>
                    <a:pt x="1111" y="875"/>
                  </a:lnTo>
                  <a:lnTo>
                    <a:pt x="1111" y="871"/>
                  </a:lnTo>
                  <a:lnTo>
                    <a:pt x="1111" y="866"/>
                  </a:lnTo>
                  <a:lnTo>
                    <a:pt x="1109" y="860"/>
                  </a:lnTo>
                  <a:lnTo>
                    <a:pt x="1113" y="856"/>
                  </a:lnTo>
                  <a:lnTo>
                    <a:pt x="1117" y="850"/>
                  </a:lnTo>
                  <a:lnTo>
                    <a:pt x="1117" y="843"/>
                  </a:lnTo>
                  <a:lnTo>
                    <a:pt x="1119" y="843"/>
                  </a:lnTo>
                  <a:lnTo>
                    <a:pt x="1117" y="841"/>
                  </a:lnTo>
                  <a:lnTo>
                    <a:pt x="1117" y="835"/>
                  </a:lnTo>
                  <a:lnTo>
                    <a:pt x="1119" y="829"/>
                  </a:lnTo>
                  <a:lnTo>
                    <a:pt x="1117" y="822"/>
                  </a:lnTo>
                  <a:lnTo>
                    <a:pt x="1119" y="818"/>
                  </a:lnTo>
                  <a:lnTo>
                    <a:pt x="1122" y="810"/>
                  </a:lnTo>
                  <a:lnTo>
                    <a:pt x="1122" y="803"/>
                  </a:lnTo>
                  <a:lnTo>
                    <a:pt x="1124" y="803"/>
                  </a:lnTo>
                  <a:lnTo>
                    <a:pt x="1124" y="799"/>
                  </a:lnTo>
                  <a:lnTo>
                    <a:pt x="1119" y="797"/>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20" name="Freeform 209">
              <a:extLst>
                <a:ext uri="{FF2B5EF4-FFF2-40B4-BE49-F238E27FC236}">
                  <a16:creationId xmlns:a16="http://schemas.microsoft.com/office/drawing/2014/main" id="{A42F9727-35E8-4FD9-B3D4-51C2B29B8881}"/>
                </a:ext>
              </a:extLst>
            </p:cNvPr>
            <p:cNvSpPr>
              <a:spLocks/>
            </p:cNvSpPr>
            <p:nvPr/>
          </p:nvSpPr>
          <p:spPr bwMode="auto">
            <a:xfrm>
              <a:off x="4897397" y="2740104"/>
              <a:ext cx="96733" cy="43154"/>
            </a:xfrm>
            <a:custGeom>
              <a:avLst/>
              <a:gdLst>
                <a:gd name="T0" fmla="*/ 111 w 120"/>
                <a:gd name="T1" fmla="*/ 42 h 57"/>
                <a:gd name="T2" fmla="*/ 103 w 120"/>
                <a:gd name="T3" fmla="*/ 31 h 57"/>
                <a:gd name="T4" fmla="*/ 103 w 120"/>
                <a:gd name="T5" fmla="*/ 29 h 57"/>
                <a:gd name="T6" fmla="*/ 107 w 120"/>
                <a:gd name="T7" fmla="*/ 29 h 57"/>
                <a:gd name="T8" fmla="*/ 109 w 120"/>
                <a:gd name="T9" fmla="*/ 29 h 57"/>
                <a:gd name="T10" fmla="*/ 109 w 120"/>
                <a:gd name="T11" fmla="*/ 27 h 57"/>
                <a:gd name="T12" fmla="*/ 109 w 120"/>
                <a:gd name="T13" fmla="*/ 25 h 57"/>
                <a:gd name="T14" fmla="*/ 107 w 120"/>
                <a:gd name="T15" fmla="*/ 21 h 57"/>
                <a:gd name="T16" fmla="*/ 105 w 120"/>
                <a:gd name="T17" fmla="*/ 19 h 57"/>
                <a:gd name="T18" fmla="*/ 101 w 120"/>
                <a:gd name="T19" fmla="*/ 23 h 57"/>
                <a:gd name="T20" fmla="*/ 90 w 120"/>
                <a:gd name="T21" fmla="*/ 25 h 57"/>
                <a:gd name="T22" fmla="*/ 84 w 120"/>
                <a:gd name="T23" fmla="*/ 29 h 57"/>
                <a:gd name="T24" fmla="*/ 86 w 120"/>
                <a:gd name="T25" fmla="*/ 23 h 57"/>
                <a:gd name="T26" fmla="*/ 71 w 120"/>
                <a:gd name="T27" fmla="*/ 21 h 57"/>
                <a:gd name="T28" fmla="*/ 69 w 120"/>
                <a:gd name="T29" fmla="*/ 12 h 57"/>
                <a:gd name="T30" fmla="*/ 63 w 120"/>
                <a:gd name="T31" fmla="*/ 14 h 57"/>
                <a:gd name="T32" fmla="*/ 56 w 120"/>
                <a:gd name="T33" fmla="*/ 10 h 57"/>
                <a:gd name="T34" fmla="*/ 44 w 120"/>
                <a:gd name="T35" fmla="*/ 14 h 57"/>
                <a:gd name="T36" fmla="*/ 33 w 120"/>
                <a:gd name="T37" fmla="*/ 10 h 57"/>
                <a:gd name="T38" fmla="*/ 18 w 120"/>
                <a:gd name="T39" fmla="*/ 8 h 57"/>
                <a:gd name="T40" fmla="*/ 14 w 120"/>
                <a:gd name="T41" fmla="*/ 4 h 57"/>
                <a:gd name="T42" fmla="*/ 6 w 120"/>
                <a:gd name="T43" fmla="*/ 0 h 57"/>
                <a:gd name="T44" fmla="*/ 2 w 120"/>
                <a:gd name="T45" fmla="*/ 2 h 57"/>
                <a:gd name="T46" fmla="*/ 0 w 120"/>
                <a:gd name="T47" fmla="*/ 6 h 57"/>
                <a:gd name="T48" fmla="*/ 6 w 120"/>
                <a:gd name="T49" fmla="*/ 10 h 57"/>
                <a:gd name="T50" fmla="*/ 10 w 120"/>
                <a:gd name="T51" fmla="*/ 14 h 57"/>
                <a:gd name="T52" fmla="*/ 16 w 120"/>
                <a:gd name="T53" fmla="*/ 23 h 57"/>
                <a:gd name="T54" fmla="*/ 23 w 120"/>
                <a:gd name="T55" fmla="*/ 38 h 57"/>
                <a:gd name="T56" fmla="*/ 21 w 120"/>
                <a:gd name="T57" fmla="*/ 44 h 57"/>
                <a:gd name="T58" fmla="*/ 21 w 120"/>
                <a:gd name="T59" fmla="*/ 46 h 57"/>
                <a:gd name="T60" fmla="*/ 21 w 120"/>
                <a:gd name="T61" fmla="*/ 46 h 57"/>
                <a:gd name="T62" fmla="*/ 23 w 120"/>
                <a:gd name="T63" fmla="*/ 46 h 57"/>
                <a:gd name="T64" fmla="*/ 27 w 120"/>
                <a:gd name="T65" fmla="*/ 50 h 57"/>
                <a:gd name="T66" fmla="*/ 33 w 120"/>
                <a:gd name="T67" fmla="*/ 50 h 57"/>
                <a:gd name="T68" fmla="*/ 40 w 120"/>
                <a:gd name="T69" fmla="*/ 46 h 57"/>
                <a:gd name="T70" fmla="*/ 50 w 120"/>
                <a:gd name="T71" fmla="*/ 54 h 57"/>
                <a:gd name="T72" fmla="*/ 54 w 120"/>
                <a:gd name="T73" fmla="*/ 57 h 57"/>
                <a:gd name="T74" fmla="*/ 69 w 120"/>
                <a:gd name="T75" fmla="*/ 52 h 57"/>
                <a:gd name="T76" fmla="*/ 84 w 120"/>
                <a:gd name="T77" fmla="*/ 52 h 57"/>
                <a:gd name="T78" fmla="*/ 84 w 120"/>
                <a:gd name="T79" fmla="*/ 48 h 57"/>
                <a:gd name="T80" fmla="*/ 103 w 120"/>
                <a:gd name="T81" fmla="*/ 52 h 57"/>
                <a:gd name="T82" fmla="*/ 118 w 120"/>
                <a:gd name="T83" fmla="*/ 57 h 57"/>
                <a:gd name="T84" fmla="*/ 115 w 120"/>
                <a:gd name="T85"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57">
                  <a:moveTo>
                    <a:pt x="115" y="46"/>
                  </a:moveTo>
                  <a:lnTo>
                    <a:pt x="111" y="42"/>
                  </a:lnTo>
                  <a:lnTo>
                    <a:pt x="113" y="35"/>
                  </a:lnTo>
                  <a:lnTo>
                    <a:pt x="103" y="31"/>
                  </a:lnTo>
                  <a:lnTo>
                    <a:pt x="103" y="31"/>
                  </a:lnTo>
                  <a:lnTo>
                    <a:pt x="103" y="29"/>
                  </a:lnTo>
                  <a:lnTo>
                    <a:pt x="105" y="29"/>
                  </a:lnTo>
                  <a:lnTo>
                    <a:pt x="107" y="29"/>
                  </a:lnTo>
                  <a:lnTo>
                    <a:pt x="107" y="29"/>
                  </a:lnTo>
                  <a:lnTo>
                    <a:pt x="109" y="29"/>
                  </a:lnTo>
                  <a:lnTo>
                    <a:pt x="109" y="29"/>
                  </a:lnTo>
                  <a:lnTo>
                    <a:pt x="109" y="27"/>
                  </a:lnTo>
                  <a:lnTo>
                    <a:pt x="109" y="27"/>
                  </a:lnTo>
                  <a:lnTo>
                    <a:pt x="109" y="25"/>
                  </a:lnTo>
                  <a:lnTo>
                    <a:pt x="107" y="21"/>
                  </a:lnTo>
                  <a:lnTo>
                    <a:pt x="107" y="21"/>
                  </a:lnTo>
                  <a:lnTo>
                    <a:pt x="107" y="19"/>
                  </a:lnTo>
                  <a:lnTo>
                    <a:pt x="105" y="19"/>
                  </a:lnTo>
                  <a:lnTo>
                    <a:pt x="103" y="21"/>
                  </a:lnTo>
                  <a:lnTo>
                    <a:pt x="101" y="23"/>
                  </a:lnTo>
                  <a:lnTo>
                    <a:pt x="96" y="21"/>
                  </a:lnTo>
                  <a:lnTo>
                    <a:pt x="90" y="25"/>
                  </a:lnTo>
                  <a:lnTo>
                    <a:pt x="88" y="27"/>
                  </a:lnTo>
                  <a:lnTo>
                    <a:pt x="84" y="29"/>
                  </a:lnTo>
                  <a:lnTo>
                    <a:pt x="82" y="27"/>
                  </a:lnTo>
                  <a:lnTo>
                    <a:pt x="86" y="23"/>
                  </a:lnTo>
                  <a:lnTo>
                    <a:pt x="80" y="21"/>
                  </a:lnTo>
                  <a:lnTo>
                    <a:pt x="71" y="21"/>
                  </a:lnTo>
                  <a:lnTo>
                    <a:pt x="71" y="14"/>
                  </a:lnTo>
                  <a:lnTo>
                    <a:pt x="69" y="12"/>
                  </a:lnTo>
                  <a:lnTo>
                    <a:pt x="63" y="14"/>
                  </a:lnTo>
                  <a:lnTo>
                    <a:pt x="63" y="14"/>
                  </a:lnTo>
                  <a:lnTo>
                    <a:pt x="59" y="14"/>
                  </a:lnTo>
                  <a:lnTo>
                    <a:pt x="56" y="10"/>
                  </a:lnTo>
                  <a:lnTo>
                    <a:pt x="50" y="10"/>
                  </a:lnTo>
                  <a:lnTo>
                    <a:pt x="44" y="14"/>
                  </a:lnTo>
                  <a:lnTo>
                    <a:pt x="40" y="10"/>
                  </a:lnTo>
                  <a:lnTo>
                    <a:pt x="33" y="10"/>
                  </a:lnTo>
                  <a:lnTo>
                    <a:pt x="27" y="8"/>
                  </a:lnTo>
                  <a:lnTo>
                    <a:pt x="18" y="8"/>
                  </a:lnTo>
                  <a:lnTo>
                    <a:pt x="18" y="8"/>
                  </a:lnTo>
                  <a:lnTo>
                    <a:pt x="14" y="4"/>
                  </a:lnTo>
                  <a:lnTo>
                    <a:pt x="10" y="2"/>
                  </a:lnTo>
                  <a:lnTo>
                    <a:pt x="6" y="0"/>
                  </a:lnTo>
                  <a:lnTo>
                    <a:pt x="6" y="0"/>
                  </a:lnTo>
                  <a:lnTo>
                    <a:pt x="2" y="2"/>
                  </a:lnTo>
                  <a:lnTo>
                    <a:pt x="2" y="4"/>
                  </a:lnTo>
                  <a:lnTo>
                    <a:pt x="0" y="6"/>
                  </a:lnTo>
                  <a:lnTo>
                    <a:pt x="0" y="6"/>
                  </a:lnTo>
                  <a:lnTo>
                    <a:pt x="6" y="10"/>
                  </a:lnTo>
                  <a:lnTo>
                    <a:pt x="6" y="14"/>
                  </a:lnTo>
                  <a:lnTo>
                    <a:pt x="10" y="14"/>
                  </a:lnTo>
                  <a:lnTo>
                    <a:pt x="14" y="21"/>
                  </a:lnTo>
                  <a:lnTo>
                    <a:pt x="16" y="23"/>
                  </a:lnTo>
                  <a:lnTo>
                    <a:pt x="18" y="31"/>
                  </a:lnTo>
                  <a:lnTo>
                    <a:pt x="23" y="38"/>
                  </a:lnTo>
                  <a:lnTo>
                    <a:pt x="21" y="42"/>
                  </a:lnTo>
                  <a:lnTo>
                    <a:pt x="21" y="44"/>
                  </a:lnTo>
                  <a:lnTo>
                    <a:pt x="21" y="46"/>
                  </a:lnTo>
                  <a:lnTo>
                    <a:pt x="21" y="46"/>
                  </a:lnTo>
                  <a:lnTo>
                    <a:pt x="21" y="46"/>
                  </a:lnTo>
                  <a:lnTo>
                    <a:pt x="21" y="46"/>
                  </a:lnTo>
                  <a:lnTo>
                    <a:pt x="21" y="46"/>
                  </a:lnTo>
                  <a:lnTo>
                    <a:pt x="23" y="46"/>
                  </a:lnTo>
                  <a:lnTo>
                    <a:pt x="25" y="48"/>
                  </a:lnTo>
                  <a:lnTo>
                    <a:pt x="27" y="50"/>
                  </a:lnTo>
                  <a:lnTo>
                    <a:pt x="29" y="48"/>
                  </a:lnTo>
                  <a:lnTo>
                    <a:pt x="33" y="50"/>
                  </a:lnTo>
                  <a:lnTo>
                    <a:pt x="35" y="48"/>
                  </a:lnTo>
                  <a:lnTo>
                    <a:pt x="40" y="46"/>
                  </a:lnTo>
                  <a:lnTo>
                    <a:pt x="42" y="48"/>
                  </a:lnTo>
                  <a:lnTo>
                    <a:pt x="50" y="54"/>
                  </a:lnTo>
                  <a:lnTo>
                    <a:pt x="54" y="54"/>
                  </a:lnTo>
                  <a:lnTo>
                    <a:pt x="54" y="57"/>
                  </a:lnTo>
                  <a:lnTo>
                    <a:pt x="61" y="54"/>
                  </a:lnTo>
                  <a:lnTo>
                    <a:pt x="69" y="52"/>
                  </a:lnTo>
                  <a:lnTo>
                    <a:pt x="71" y="52"/>
                  </a:lnTo>
                  <a:lnTo>
                    <a:pt x="84" y="52"/>
                  </a:lnTo>
                  <a:lnTo>
                    <a:pt x="84" y="52"/>
                  </a:lnTo>
                  <a:lnTo>
                    <a:pt x="84" y="48"/>
                  </a:lnTo>
                  <a:lnTo>
                    <a:pt x="92" y="46"/>
                  </a:lnTo>
                  <a:lnTo>
                    <a:pt x="103" y="52"/>
                  </a:lnTo>
                  <a:lnTo>
                    <a:pt x="111" y="52"/>
                  </a:lnTo>
                  <a:lnTo>
                    <a:pt x="118" y="57"/>
                  </a:lnTo>
                  <a:lnTo>
                    <a:pt x="120" y="50"/>
                  </a:lnTo>
                  <a:lnTo>
                    <a:pt x="115" y="4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grpSp>
          <p:nvGrpSpPr>
            <p:cNvPr id="222" name="Grupa 2">
              <a:extLst>
                <a:ext uri="{FF2B5EF4-FFF2-40B4-BE49-F238E27FC236}">
                  <a16:creationId xmlns:a16="http://schemas.microsoft.com/office/drawing/2014/main" id="{E3FCB290-950F-42BC-9D55-B1A834BF81BA}"/>
                </a:ext>
              </a:extLst>
            </p:cNvPr>
            <p:cNvGrpSpPr/>
            <p:nvPr/>
          </p:nvGrpSpPr>
          <p:grpSpPr>
            <a:xfrm>
              <a:off x="3893824" y="2034844"/>
              <a:ext cx="664961" cy="958432"/>
              <a:chOff x="4357106" y="2843387"/>
              <a:chExt cx="556549" cy="979141"/>
            </a:xfrm>
            <a:solidFill>
              <a:schemeClr val="bg1">
                <a:lumMod val="75000"/>
              </a:schemeClr>
            </a:solidFill>
          </p:grpSpPr>
          <p:sp>
            <p:nvSpPr>
              <p:cNvPr id="255" name="Freeform 74">
                <a:extLst>
                  <a:ext uri="{FF2B5EF4-FFF2-40B4-BE49-F238E27FC236}">
                    <a16:creationId xmlns:a16="http://schemas.microsoft.com/office/drawing/2014/main" id="{FF9F10F1-5673-4995-8524-78DD2A043C73}"/>
                  </a:ext>
                </a:extLst>
              </p:cNvPr>
              <p:cNvSpPr>
                <a:spLocks noEditPoints="1"/>
              </p:cNvSpPr>
              <p:nvPr/>
            </p:nvSpPr>
            <p:spPr bwMode="auto">
              <a:xfrm>
                <a:off x="4357106" y="2843387"/>
                <a:ext cx="20716" cy="44193"/>
              </a:xfrm>
              <a:custGeom>
                <a:avLst/>
                <a:gdLst>
                  <a:gd name="T0" fmla="*/ 7 w 15"/>
                  <a:gd name="T1" fmla="*/ 26 h 32"/>
                  <a:gd name="T2" fmla="*/ 11 w 15"/>
                  <a:gd name="T3" fmla="*/ 32 h 32"/>
                  <a:gd name="T4" fmla="*/ 11 w 15"/>
                  <a:gd name="T5" fmla="*/ 28 h 32"/>
                  <a:gd name="T6" fmla="*/ 11 w 15"/>
                  <a:gd name="T7" fmla="*/ 28 h 32"/>
                  <a:gd name="T8" fmla="*/ 7 w 15"/>
                  <a:gd name="T9" fmla="*/ 26 h 32"/>
                  <a:gd name="T10" fmla="*/ 7 w 15"/>
                  <a:gd name="T11" fmla="*/ 26 h 32"/>
                  <a:gd name="T12" fmla="*/ 11 w 15"/>
                  <a:gd name="T13" fmla="*/ 15 h 32"/>
                  <a:gd name="T14" fmla="*/ 9 w 15"/>
                  <a:gd name="T15" fmla="*/ 17 h 32"/>
                  <a:gd name="T16" fmla="*/ 11 w 15"/>
                  <a:gd name="T17" fmla="*/ 22 h 32"/>
                  <a:gd name="T18" fmla="*/ 11 w 15"/>
                  <a:gd name="T19" fmla="*/ 17 h 32"/>
                  <a:gd name="T20" fmla="*/ 11 w 15"/>
                  <a:gd name="T21" fmla="*/ 15 h 32"/>
                  <a:gd name="T22" fmla="*/ 11 w 15"/>
                  <a:gd name="T23" fmla="*/ 15 h 32"/>
                  <a:gd name="T24" fmla="*/ 0 w 15"/>
                  <a:gd name="T25" fmla="*/ 5 h 32"/>
                  <a:gd name="T26" fmla="*/ 0 w 15"/>
                  <a:gd name="T27" fmla="*/ 9 h 32"/>
                  <a:gd name="T28" fmla="*/ 5 w 15"/>
                  <a:gd name="T29" fmla="*/ 9 h 32"/>
                  <a:gd name="T30" fmla="*/ 0 w 15"/>
                  <a:gd name="T31" fmla="*/ 5 h 32"/>
                  <a:gd name="T32" fmla="*/ 0 w 15"/>
                  <a:gd name="T33" fmla="*/ 5 h 32"/>
                  <a:gd name="T34" fmla="*/ 13 w 15"/>
                  <a:gd name="T35" fmla="*/ 0 h 32"/>
                  <a:gd name="T36" fmla="*/ 15 w 15"/>
                  <a:gd name="T37" fmla="*/ 3 h 32"/>
                  <a:gd name="T38" fmla="*/ 13 w 15"/>
                  <a:gd name="T39" fmla="*/ 0 h 32"/>
                  <a:gd name="T40" fmla="*/ 13 w 15"/>
                  <a:gd name="T41" fmla="*/ 0 h 32"/>
                  <a:gd name="T42" fmla="*/ 13 w 15"/>
                  <a:gd name="T43" fmla="*/ 0 h 32"/>
                  <a:gd name="T44" fmla="*/ 7 w 15"/>
                  <a:gd name="T45" fmla="*/ 0 h 32"/>
                  <a:gd name="T46" fmla="*/ 7 w 15"/>
                  <a:gd name="T47" fmla="*/ 0 h 32"/>
                  <a:gd name="T48" fmla="*/ 9 w 15"/>
                  <a:gd name="T49" fmla="*/ 0 h 32"/>
                  <a:gd name="T50" fmla="*/ 13 w 15"/>
                  <a:gd name="T51" fmla="*/ 3 h 32"/>
                  <a:gd name="T52" fmla="*/ 13 w 15"/>
                  <a:gd name="T53" fmla="*/ 7 h 32"/>
                  <a:gd name="T54" fmla="*/ 9 w 15"/>
                  <a:gd name="T55" fmla="*/ 5 h 32"/>
                  <a:gd name="T56" fmla="*/ 7 w 15"/>
                  <a:gd name="T57" fmla="*/ 0 h 32"/>
                  <a:gd name="T58" fmla="*/ 7 w 15"/>
                  <a:gd name="T59" fmla="*/ 0 h 32"/>
                  <a:gd name="T60" fmla="*/ 5 w 15"/>
                  <a:gd name="T61" fmla="*/ 0 h 32"/>
                  <a:gd name="T62" fmla="*/ 9 w 15"/>
                  <a:gd name="T63" fmla="*/ 9 h 32"/>
                  <a:gd name="T64" fmla="*/ 13 w 15"/>
                  <a:gd name="T65" fmla="*/ 13 h 32"/>
                  <a:gd name="T66" fmla="*/ 11 w 15"/>
                  <a:gd name="T67" fmla="*/ 13 h 32"/>
                  <a:gd name="T68" fmla="*/ 5 w 15"/>
                  <a:gd name="T69" fmla="*/ 7 h 32"/>
                  <a:gd name="T70" fmla="*/ 2 w 15"/>
                  <a:gd name="T71" fmla="*/ 3 h 32"/>
                  <a:gd name="T72" fmla="*/ 5 w 15"/>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32">
                    <a:moveTo>
                      <a:pt x="7" y="26"/>
                    </a:moveTo>
                    <a:lnTo>
                      <a:pt x="11" y="32"/>
                    </a:lnTo>
                    <a:lnTo>
                      <a:pt x="11" y="28"/>
                    </a:lnTo>
                    <a:lnTo>
                      <a:pt x="11" y="28"/>
                    </a:lnTo>
                    <a:lnTo>
                      <a:pt x="7" y="26"/>
                    </a:lnTo>
                    <a:lnTo>
                      <a:pt x="7" y="26"/>
                    </a:lnTo>
                    <a:close/>
                    <a:moveTo>
                      <a:pt x="11" y="15"/>
                    </a:moveTo>
                    <a:lnTo>
                      <a:pt x="9" y="17"/>
                    </a:lnTo>
                    <a:lnTo>
                      <a:pt x="11" y="22"/>
                    </a:lnTo>
                    <a:lnTo>
                      <a:pt x="11" y="17"/>
                    </a:lnTo>
                    <a:lnTo>
                      <a:pt x="11" y="15"/>
                    </a:lnTo>
                    <a:lnTo>
                      <a:pt x="11" y="15"/>
                    </a:lnTo>
                    <a:close/>
                    <a:moveTo>
                      <a:pt x="0" y="5"/>
                    </a:moveTo>
                    <a:lnTo>
                      <a:pt x="0" y="9"/>
                    </a:lnTo>
                    <a:lnTo>
                      <a:pt x="5" y="9"/>
                    </a:lnTo>
                    <a:lnTo>
                      <a:pt x="0" y="5"/>
                    </a:lnTo>
                    <a:lnTo>
                      <a:pt x="0" y="5"/>
                    </a:lnTo>
                    <a:close/>
                    <a:moveTo>
                      <a:pt x="13" y="0"/>
                    </a:moveTo>
                    <a:lnTo>
                      <a:pt x="15" y="3"/>
                    </a:lnTo>
                    <a:lnTo>
                      <a:pt x="13" y="0"/>
                    </a:lnTo>
                    <a:lnTo>
                      <a:pt x="13" y="0"/>
                    </a:lnTo>
                    <a:lnTo>
                      <a:pt x="13" y="0"/>
                    </a:lnTo>
                    <a:close/>
                    <a:moveTo>
                      <a:pt x="7" y="0"/>
                    </a:moveTo>
                    <a:lnTo>
                      <a:pt x="7" y="0"/>
                    </a:lnTo>
                    <a:lnTo>
                      <a:pt x="9" y="0"/>
                    </a:lnTo>
                    <a:lnTo>
                      <a:pt x="13" y="3"/>
                    </a:lnTo>
                    <a:lnTo>
                      <a:pt x="13" y="7"/>
                    </a:lnTo>
                    <a:lnTo>
                      <a:pt x="9" y="5"/>
                    </a:lnTo>
                    <a:lnTo>
                      <a:pt x="7" y="0"/>
                    </a:lnTo>
                    <a:lnTo>
                      <a:pt x="7" y="0"/>
                    </a:lnTo>
                    <a:close/>
                    <a:moveTo>
                      <a:pt x="5" y="0"/>
                    </a:moveTo>
                    <a:lnTo>
                      <a:pt x="9" y="9"/>
                    </a:lnTo>
                    <a:lnTo>
                      <a:pt x="13" y="13"/>
                    </a:lnTo>
                    <a:lnTo>
                      <a:pt x="11" y="13"/>
                    </a:lnTo>
                    <a:lnTo>
                      <a:pt x="5" y="7"/>
                    </a:lnTo>
                    <a:lnTo>
                      <a:pt x="2" y="3"/>
                    </a:lnTo>
                    <a:lnTo>
                      <a:pt x="5"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9" name="Freeform 78">
                <a:extLst>
                  <a:ext uri="{FF2B5EF4-FFF2-40B4-BE49-F238E27FC236}">
                    <a16:creationId xmlns:a16="http://schemas.microsoft.com/office/drawing/2014/main" id="{9B21E5C3-DD2C-4037-88F7-852A132579DC}"/>
                  </a:ext>
                </a:extLst>
              </p:cNvPr>
              <p:cNvSpPr>
                <a:spLocks/>
              </p:cNvSpPr>
              <p:nvPr/>
            </p:nvSpPr>
            <p:spPr bwMode="auto">
              <a:xfrm>
                <a:off x="4905369" y="3812860"/>
                <a:ext cx="8286" cy="9668"/>
              </a:xfrm>
              <a:custGeom>
                <a:avLst/>
                <a:gdLst>
                  <a:gd name="T0" fmla="*/ 0 w 6"/>
                  <a:gd name="T1" fmla="*/ 0 h 7"/>
                  <a:gd name="T2" fmla="*/ 0 w 6"/>
                  <a:gd name="T3" fmla="*/ 5 h 7"/>
                  <a:gd name="T4" fmla="*/ 4 w 6"/>
                  <a:gd name="T5" fmla="*/ 7 h 7"/>
                  <a:gd name="T6" fmla="*/ 6 w 6"/>
                  <a:gd name="T7" fmla="*/ 5 h 7"/>
                  <a:gd name="T8" fmla="*/ 6 w 6"/>
                  <a:gd name="T9" fmla="*/ 2 h 7"/>
                  <a:gd name="T10" fmla="*/ 0 w 6"/>
                  <a:gd name="T11" fmla="*/ 0 h 7"/>
                </a:gdLst>
                <a:ahLst/>
                <a:cxnLst>
                  <a:cxn ang="0">
                    <a:pos x="T0" y="T1"/>
                  </a:cxn>
                  <a:cxn ang="0">
                    <a:pos x="T2" y="T3"/>
                  </a:cxn>
                  <a:cxn ang="0">
                    <a:pos x="T4" y="T5"/>
                  </a:cxn>
                  <a:cxn ang="0">
                    <a:pos x="T6" y="T7"/>
                  </a:cxn>
                  <a:cxn ang="0">
                    <a:pos x="T8" y="T9"/>
                  </a:cxn>
                  <a:cxn ang="0">
                    <a:pos x="T10" y="T11"/>
                  </a:cxn>
                </a:cxnLst>
                <a:rect l="0" t="0" r="r" b="b"/>
                <a:pathLst>
                  <a:path w="6" h="7">
                    <a:moveTo>
                      <a:pt x="0" y="0"/>
                    </a:moveTo>
                    <a:lnTo>
                      <a:pt x="0" y="5"/>
                    </a:lnTo>
                    <a:lnTo>
                      <a:pt x="4" y="7"/>
                    </a:lnTo>
                    <a:lnTo>
                      <a:pt x="6" y="5"/>
                    </a:lnTo>
                    <a:lnTo>
                      <a:pt x="6" y="2"/>
                    </a:lnTo>
                    <a:lnTo>
                      <a:pt x="0"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cxnSp>
        <p:nvCxnSpPr>
          <p:cNvPr id="264" name="Straight Connector 263">
            <a:extLst>
              <a:ext uri="{FF2B5EF4-FFF2-40B4-BE49-F238E27FC236}">
                <a16:creationId xmlns:a16="http://schemas.microsoft.com/office/drawing/2014/main" id="{80EA7DC2-0A11-44FB-83D9-632AA7618492}"/>
              </a:ext>
            </a:extLst>
          </p:cNvPr>
          <p:cNvCxnSpPr>
            <a:cxnSpLocks/>
          </p:cNvCxnSpPr>
          <p:nvPr/>
        </p:nvCxnSpPr>
        <p:spPr>
          <a:xfrm flipV="1">
            <a:off x="8677760" y="1481328"/>
            <a:ext cx="2999232"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265" name="TextBox 78">
            <a:extLst>
              <a:ext uri="{FF2B5EF4-FFF2-40B4-BE49-F238E27FC236}">
                <a16:creationId xmlns:a16="http://schemas.microsoft.com/office/drawing/2014/main" id="{52041CDE-6E06-4A74-BCAC-A4D944927CBC}"/>
              </a:ext>
            </a:extLst>
          </p:cNvPr>
          <p:cNvSpPr txBox="1"/>
          <p:nvPr/>
        </p:nvSpPr>
        <p:spPr>
          <a:xfrm>
            <a:off x="8695944" y="1252728"/>
            <a:ext cx="2823016" cy="237744"/>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Currency structure of revenues, 2019P (%)</a:t>
            </a:r>
          </a:p>
        </p:txBody>
      </p:sp>
      <p:sp>
        <p:nvSpPr>
          <p:cNvPr id="266" name="TextBox 78">
            <a:extLst>
              <a:ext uri="{FF2B5EF4-FFF2-40B4-BE49-F238E27FC236}">
                <a16:creationId xmlns:a16="http://schemas.microsoft.com/office/drawing/2014/main" id="{0108B2C4-6344-4881-9D1F-2EB4B430E961}"/>
              </a:ext>
            </a:extLst>
          </p:cNvPr>
          <p:cNvSpPr txBox="1"/>
          <p:nvPr/>
        </p:nvSpPr>
        <p:spPr>
          <a:xfrm>
            <a:off x="8695944" y="3611880"/>
            <a:ext cx="2684758" cy="237744"/>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bg1">
                    <a:lumMod val="65000"/>
                  </a:schemeClr>
                </a:solidFill>
                <a:latin typeface="Arial" panose="020B0604020202020204" pitchFamily="34" charset="0"/>
                <a:cs typeface="Arial" panose="020B0604020202020204" pitchFamily="34" charset="0"/>
              </a:rPr>
              <a:t>Commentary</a:t>
            </a:r>
            <a:endParaRPr lang="en-US" sz="1000" b="1" dirty="0">
              <a:solidFill>
                <a:schemeClr val="bg1">
                  <a:lumMod val="65000"/>
                </a:schemeClr>
              </a:solidFill>
              <a:latin typeface="Arial" panose="020B0604020202020204" pitchFamily="34" charset="0"/>
              <a:cs typeface="Arial" panose="020B0604020202020204" pitchFamily="34" charset="0"/>
            </a:endParaRPr>
          </a:p>
        </p:txBody>
      </p:sp>
      <p:cxnSp>
        <p:nvCxnSpPr>
          <p:cNvPr id="267" name="Straight Connector 266">
            <a:extLst>
              <a:ext uri="{FF2B5EF4-FFF2-40B4-BE49-F238E27FC236}">
                <a16:creationId xmlns:a16="http://schemas.microsoft.com/office/drawing/2014/main" id="{02C1B8E4-21E6-473F-B796-16A84FD7CE1D}"/>
              </a:ext>
            </a:extLst>
          </p:cNvPr>
          <p:cNvCxnSpPr>
            <a:cxnSpLocks/>
          </p:cNvCxnSpPr>
          <p:nvPr/>
        </p:nvCxnSpPr>
        <p:spPr>
          <a:xfrm>
            <a:off x="8677656" y="3840480"/>
            <a:ext cx="2999232"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268" name="Rectangle 267">
            <a:extLst>
              <a:ext uri="{FF2B5EF4-FFF2-40B4-BE49-F238E27FC236}">
                <a16:creationId xmlns:a16="http://schemas.microsoft.com/office/drawing/2014/main" id="{ED1D2B9C-C42B-4DA7-9043-A17CD3AAA313}"/>
              </a:ext>
            </a:extLst>
          </p:cNvPr>
          <p:cNvSpPr/>
          <p:nvPr/>
        </p:nvSpPr>
        <p:spPr>
          <a:xfrm>
            <a:off x="3250459" y="5733438"/>
            <a:ext cx="145265" cy="119515"/>
          </a:xfrm>
          <a:prstGeom prst="rect">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72" name="TextBox 271">
            <a:extLst>
              <a:ext uri="{FF2B5EF4-FFF2-40B4-BE49-F238E27FC236}">
                <a16:creationId xmlns:a16="http://schemas.microsoft.com/office/drawing/2014/main" id="{180F5A2A-3BBB-4AE4-9F28-836D586977A5}"/>
              </a:ext>
            </a:extLst>
          </p:cNvPr>
          <p:cNvSpPr txBox="1"/>
          <p:nvPr/>
        </p:nvSpPr>
        <p:spPr>
          <a:xfrm>
            <a:off x="3383391" y="5692686"/>
            <a:ext cx="2270289" cy="230832"/>
          </a:xfrm>
          <a:prstGeom prst="rect">
            <a:avLst/>
          </a:prstGeom>
          <a:noFill/>
        </p:spPr>
        <p:txBody>
          <a:bodyPr wrap="square" rtlCol="0">
            <a:spAutoFit/>
          </a:bodyPr>
          <a:lstStyle/>
          <a:p>
            <a:r>
              <a:rPr lang="pl-PL" sz="900" dirty="0" err="1">
                <a:solidFill>
                  <a:schemeClr val="tx1">
                    <a:lumMod val="75000"/>
                    <a:lumOff val="25000"/>
                  </a:schemeClr>
                </a:solidFill>
              </a:rPr>
              <a:t>Geographical</a:t>
            </a:r>
            <a:r>
              <a:rPr lang="pl-PL" sz="900" dirty="0">
                <a:solidFill>
                  <a:schemeClr val="tx1">
                    <a:lumMod val="75000"/>
                    <a:lumOff val="25000"/>
                  </a:schemeClr>
                </a:solidFill>
              </a:rPr>
              <a:t> </a:t>
            </a:r>
            <a:r>
              <a:rPr lang="pl-PL" sz="900" dirty="0" err="1">
                <a:solidFill>
                  <a:schemeClr val="tx1">
                    <a:lumMod val="75000"/>
                    <a:lumOff val="25000"/>
                  </a:schemeClr>
                </a:solidFill>
              </a:rPr>
              <a:t>coverage</a:t>
            </a:r>
            <a:r>
              <a:rPr lang="pl-PL" sz="900" dirty="0">
                <a:solidFill>
                  <a:schemeClr val="tx1">
                    <a:lumMod val="75000"/>
                    <a:lumOff val="25000"/>
                  </a:schemeClr>
                </a:solidFill>
              </a:rPr>
              <a:t> of [</a:t>
            </a:r>
            <a:r>
              <a:rPr lang="pl-PL" sz="900" dirty="0" err="1">
                <a:solidFill>
                  <a:schemeClr val="tx1">
                    <a:lumMod val="75000"/>
                    <a:lumOff val="25000"/>
                  </a:schemeClr>
                </a:solidFill>
              </a:rPr>
              <a:t>Companies</a:t>
            </a:r>
            <a:r>
              <a:rPr lang="pl-PL" sz="900" dirty="0">
                <a:solidFill>
                  <a:schemeClr val="tx1">
                    <a:lumMod val="75000"/>
                    <a:lumOff val="25000"/>
                  </a:schemeClr>
                </a:solidFill>
              </a:rPr>
              <a:t>]</a:t>
            </a:r>
          </a:p>
        </p:txBody>
      </p:sp>
      <p:sp>
        <p:nvSpPr>
          <p:cNvPr id="228" name="TextBox 78">
            <a:extLst>
              <a:ext uri="{FF2B5EF4-FFF2-40B4-BE49-F238E27FC236}">
                <a16:creationId xmlns:a16="http://schemas.microsoft.com/office/drawing/2014/main" id="{DB514410-AF1A-4C93-A3B7-A56D13711A1C}"/>
              </a:ext>
            </a:extLst>
          </p:cNvPr>
          <p:cNvSpPr txBox="1"/>
          <p:nvPr/>
        </p:nvSpPr>
        <p:spPr>
          <a:xfrm>
            <a:off x="528815" y="1248767"/>
            <a:ext cx="6184319"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65000"/>
                  </a:schemeClr>
                </a:solidFill>
                <a:latin typeface="Arial" panose="020B0604020202020204" pitchFamily="34" charset="0"/>
                <a:cs typeface="Arial" panose="020B0604020202020204" pitchFamily="34" charset="0"/>
              </a:rPr>
              <a:t>E</a:t>
            </a:r>
            <a:r>
              <a:rPr lang="en-US" sz="1000" b="1" dirty="0" err="1">
                <a:solidFill>
                  <a:schemeClr val="bg1">
                    <a:lumMod val="65000"/>
                  </a:schemeClr>
                </a:solidFill>
                <a:latin typeface="Arial" panose="020B0604020202020204" pitchFamily="34" charset="0"/>
                <a:cs typeface="Arial" panose="020B0604020202020204" pitchFamily="34" charset="0"/>
              </a:rPr>
              <a:t>xport</a:t>
            </a:r>
            <a:r>
              <a:rPr lang="en-US" sz="1000" b="1" dirty="0">
                <a:solidFill>
                  <a:schemeClr val="bg1">
                    <a:lumMod val="65000"/>
                  </a:schemeClr>
                </a:solidFill>
                <a:latin typeface="Arial" panose="020B0604020202020204" pitchFamily="34" charset="0"/>
                <a:cs typeface="Arial" panose="020B0604020202020204" pitchFamily="34" charset="0"/>
              </a:rPr>
              <a:t> directions of [the Company's] products, as of December 2019 </a:t>
            </a:r>
          </a:p>
        </p:txBody>
      </p:sp>
      <p:sp>
        <p:nvSpPr>
          <p:cNvPr id="225" name="TextBox 224">
            <a:extLst>
              <a:ext uri="{FF2B5EF4-FFF2-40B4-BE49-F238E27FC236}">
                <a16:creationId xmlns:a16="http://schemas.microsoft.com/office/drawing/2014/main" id="{191593DA-8B7C-4A7F-9C5F-9B008C62B387}"/>
              </a:ext>
            </a:extLst>
          </p:cNvPr>
          <p:cNvSpPr txBox="1"/>
          <p:nvPr/>
        </p:nvSpPr>
        <p:spPr>
          <a:xfrm>
            <a:off x="8673956" y="3867755"/>
            <a:ext cx="2998566" cy="1315745"/>
          </a:xfrm>
          <a:prstGeom prst="rect">
            <a:avLst/>
          </a:prstGeom>
          <a:noFill/>
        </p:spPr>
        <p:txBody>
          <a:bodyPr wrap="square" rtlCol="0">
            <a:spAutoFit/>
          </a:bodyPr>
          <a:lstStyle/>
          <a:p>
            <a:pPr marL="171450" indent="-171450" algn="just">
              <a:spcAft>
                <a:spcPts val="300"/>
              </a:spcAft>
              <a:buFont typeface="Arial" panose="020B0604020202020204" pitchFamily="34" charset="0"/>
              <a:buChar char="•"/>
            </a:pPr>
            <a:r>
              <a:rPr lang="en-US" sz="900" dirty="0"/>
              <a:t>Products offered by [...]</a:t>
            </a:r>
          </a:p>
          <a:p>
            <a:pPr marL="171450" indent="-171450" algn="just">
              <a:spcAft>
                <a:spcPts val="300"/>
              </a:spcAft>
              <a:buFont typeface="Arial" panose="020B0604020202020204" pitchFamily="34" charset="0"/>
              <a:buChar char="•"/>
            </a:pPr>
            <a:r>
              <a:rPr lang="en-US" sz="900" dirty="0"/>
              <a:t>In 2019, an estimated [</a:t>
            </a:r>
            <a:r>
              <a:rPr lang="en-US" sz="900" dirty="0" err="1"/>
              <a:t>x.xx</a:t>
            </a:r>
            <a:r>
              <a:rPr lang="en-US" sz="900" dirty="0"/>
              <a:t>]% of revenues was generated in PLN, while the remaining [</a:t>
            </a:r>
            <a:r>
              <a:rPr lang="en-US" sz="900" dirty="0" err="1"/>
              <a:t>x.xx</a:t>
            </a:r>
            <a:r>
              <a:rPr lang="en-US" sz="900" dirty="0"/>
              <a:t>]% was generated in EUR and USD.</a:t>
            </a:r>
          </a:p>
          <a:p>
            <a:pPr marL="171450" indent="-171450" algn="just">
              <a:spcAft>
                <a:spcPts val="300"/>
              </a:spcAft>
              <a:buFont typeface="Arial" panose="020B0604020202020204" pitchFamily="34" charset="0"/>
              <a:buChar char="•"/>
            </a:pPr>
            <a:r>
              <a:rPr lang="en-US" sz="900" dirty="0"/>
              <a:t>Nearly [</a:t>
            </a:r>
            <a:r>
              <a:rPr lang="en-US" sz="900" dirty="0" err="1"/>
              <a:t>x,xx</a:t>
            </a:r>
            <a:r>
              <a:rPr lang="en-US" sz="900" dirty="0"/>
              <a:t>]% of revenues this year will be generated on foreign markets, but [the Company] is still in the phase of [...].</a:t>
            </a:r>
          </a:p>
          <a:p>
            <a:pPr marL="171450" indent="-171450" algn="just">
              <a:spcAft>
                <a:spcPts val="300"/>
              </a:spcAft>
              <a:buFont typeface="Arial" panose="020B0604020202020204" pitchFamily="34" charset="0"/>
              <a:buChar char="•"/>
            </a:pPr>
            <a:endParaRPr lang="en-US" sz="900" dirty="0"/>
          </a:p>
        </p:txBody>
      </p:sp>
      <p:sp>
        <p:nvSpPr>
          <p:cNvPr id="3" name="Text Placeholder 4">
            <a:extLst>
              <a:ext uri="{FF2B5EF4-FFF2-40B4-BE49-F238E27FC236}">
                <a16:creationId xmlns:a16="http://schemas.microsoft.com/office/drawing/2014/main" id="{1F18D074-3D62-453F-8D20-1918C94175DF}"/>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4" name="Text Placeholder 8">
            <a:extLst>
              <a:ext uri="{FF2B5EF4-FFF2-40B4-BE49-F238E27FC236}">
                <a16:creationId xmlns:a16="http://schemas.microsoft.com/office/drawing/2014/main" id="{019184EB-575D-4BD1-888E-499FDE7A5C1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SALES STRUCTURE</a:t>
            </a:r>
          </a:p>
        </p:txBody>
      </p:sp>
    </p:spTree>
    <p:extLst>
      <p:ext uri="{BB962C8B-B14F-4D97-AF65-F5344CB8AC3E}">
        <p14:creationId xmlns:p14="http://schemas.microsoft.com/office/powerpoint/2010/main" val="51207930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DA994B48-9226-455A-A188-A011CC95CDBE}"/>
              </a:ext>
            </a:extLst>
          </p:cNvPr>
          <p:cNvSpPr/>
          <p:nvPr/>
        </p:nvSpPr>
        <p:spPr>
          <a:xfrm>
            <a:off x="384317" y="5014651"/>
            <a:ext cx="7093313" cy="1224149"/>
          </a:xfrm>
          <a:prstGeom prst="roundRect">
            <a:avLst>
              <a:gd name="adj" fmla="val 2083"/>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 name="Rectangle: Rounded Corners 2">
            <a:extLst>
              <a:ext uri="{FF2B5EF4-FFF2-40B4-BE49-F238E27FC236}">
                <a16:creationId xmlns:a16="http://schemas.microsoft.com/office/drawing/2014/main" id="{4D6A3B5E-A8F7-4F0A-B60C-7F116DA35203}"/>
              </a:ext>
            </a:extLst>
          </p:cNvPr>
          <p:cNvSpPr/>
          <p:nvPr/>
        </p:nvSpPr>
        <p:spPr>
          <a:xfrm>
            <a:off x="8657438" y="2098179"/>
            <a:ext cx="2539114" cy="216870"/>
          </a:xfrm>
          <a:prstGeom prst="roundRect">
            <a:avLst/>
          </a:prstGeom>
          <a:solidFill>
            <a:srgbClr val="1E2B56"/>
          </a:solidFill>
          <a:ln w="3175" cmpd="sng">
            <a:noFill/>
          </a:ln>
          <a:effectLst/>
        </p:spPr>
        <p:txBody>
          <a:bodyPr vert="horz" lIns="91440" tIns="45720" rIns="91440" bIns="45720" rtlCol="0" anchor="ctr">
            <a:noAutofit/>
          </a:bodyPr>
          <a:lstStyle/>
          <a:p>
            <a:pPr algn="ctr">
              <a:spcBef>
                <a:spcPct val="0"/>
              </a:spcBef>
            </a:pPr>
            <a:endParaRPr lang="pl-PL" sz="1000" dirty="0">
              <a:solidFill>
                <a:schemeClr val="bg1"/>
              </a:solidFill>
            </a:endParaRPr>
          </a:p>
        </p:txBody>
      </p:sp>
      <p:sp>
        <p:nvSpPr>
          <p:cNvPr id="2" name="Rectangle: Rounded Corners 1">
            <a:extLst>
              <a:ext uri="{FF2B5EF4-FFF2-40B4-BE49-F238E27FC236}">
                <a16:creationId xmlns:a16="http://schemas.microsoft.com/office/drawing/2014/main" id="{B9E352ED-86A1-4E19-A078-D4A5575385B7}"/>
              </a:ext>
            </a:extLst>
          </p:cNvPr>
          <p:cNvSpPr/>
          <p:nvPr/>
        </p:nvSpPr>
        <p:spPr>
          <a:xfrm>
            <a:off x="8175560" y="2394840"/>
            <a:ext cx="481878" cy="2203450"/>
          </a:xfrm>
          <a:prstGeom prst="roundRect">
            <a:avLst/>
          </a:prstGeom>
          <a:solidFill>
            <a:srgbClr val="1E2B56"/>
          </a:solidFill>
          <a:ln w="3175" cmpd="sng">
            <a:noFill/>
          </a:ln>
          <a:effectLst/>
        </p:spPr>
        <p:txBody>
          <a:bodyPr vert="horz" lIns="91440" tIns="45720" rIns="91440" bIns="45720" rtlCol="0" anchor="ctr">
            <a:noAutofit/>
          </a:bodyPr>
          <a:lstStyle/>
          <a:p>
            <a:pPr algn="ctr">
              <a:spcBef>
                <a:spcPct val="0"/>
              </a:spcBef>
            </a:pPr>
            <a:endParaRPr lang="pl-PL" sz="1000" dirty="0">
              <a:solidFill>
                <a:schemeClr val="bg1"/>
              </a:solidFill>
            </a:endParaRPr>
          </a:p>
        </p:txBody>
      </p:sp>
      <p:sp>
        <p:nvSpPr>
          <p:cNvPr id="228" name="TextBox 78">
            <a:extLst>
              <a:ext uri="{FF2B5EF4-FFF2-40B4-BE49-F238E27FC236}">
                <a16:creationId xmlns:a16="http://schemas.microsoft.com/office/drawing/2014/main" id="{BCF23C72-0A52-4AC4-9933-481E063464A0}"/>
              </a:ext>
            </a:extLst>
          </p:cNvPr>
          <p:cNvSpPr txBox="1"/>
          <p:nvPr/>
        </p:nvSpPr>
        <p:spPr>
          <a:xfrm>
            <a:off x="363841" y="1240660"/>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Capex and revenue structure by content type (</a:t>
            </a:r>
            <a:r>
              <a:rPr lang="en-US" sz="1000" b="1" dirty="0" err="1">
                <a:solidFill>
                  <a:schemeClr val="bg1">
                    <a:lumMod val="65000"/>
                  </a:schemeClr>
                </a:solidFill>
                <a:latin typeface="Arial" panose="020B0604020202020204" pitchFamily="34" charset="0"/>
                <a:cs typeface="Arial" panose="020B0604020202020204" pitchFamily="34" charset="0"/>
              </a:rPr>
              <a:t>kPLN</a:t>
            </a:r>
            <a:r>
              <a:rPr lang="en-US" sz="1000" b="1" dirty="0">
                <a:solidFill>
                  <a:schemeClr val="bg1">
                    <a:lumMod val="65000"/>
                  </a:schemeClr>
                </a:solidFill>
                <a:latin typeface="Arial" panose="020B0604020202020204" pitchFamily="34" charset="0"/>
                <a:cs typeface="Arial" panose="020B0604020202020204" pitchFamily="34" charset="0"/>
              </a:rPr>
              <a:t>)</a:t>
            </a:r>
          </a:p>
          <a:p>
            <a:pPr algn="just">
              <a:spcBef>
                <a:spcPts val="300"/>
              </a:spcBef>
              <a:spcAft>
                <a:spcPts val="300"/>
              </a:spcAft>
              <a:buSzPts val="1000"/>
            </a:pPr>
            <a:endParaRPr lang="en-US" sz="1000" b="1" dirty="0">
              <a:solidFill>
                <a:schemeClr val="bg1">
                  <a:lumMod val="65000"/>
                </a:schemeClr>
              </a:solidFill>
              <a:latin typeface="Arial" panose="020B0604020202020204" pitchFamily="34" charset="0"/>
              <a:cs typeface="Arial" panose="020B0604020202020204" pitchFamily="34" charset="0"/>
            </a:endParaRPr>
          </a:p>
        </p:txBody>
      </p:sp>
      <p:sp>
        <p:nvSpPr>
          <p:cNvPr id="81" name="TextBox 78">
            <a:extLst>
              <a:ext uri="{FF2B5EF4-FFF2-40B4-BE49-F238E27FC236}">
                <a16:creationId xmlns:a16="http://schemas.microsoft.com/office/drawing/2014/main" id="{B34F1157-F3B5-40EF-A730-A5DCBB9603B3}"/>
              </a:ext>
            </a:extLst>
          </p:cNvPr>
          <p:cNvSpPr txBox="1"/>
          <p:nvPr/>
        </p:nvSpPr>
        <p:spPr>
          <a:xfrm>
            <a:off x="7909223" y="1218711"/>
            <a:ext cx="3639708" cy="237744"/>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Revenue cohorts by content production year</a:t>
            </a:r>
          </a:p>
        </p:txBody>
      </p:sp>
      <p:graphicFrame>
        <p:nvGraphicFramePr>
          <p:cNvPr id="5" name="Chart 4">
            <a:extLst>
              <a:ext uri="{FF2B5EF4-FFF2-40B4-BE49-F238E27FC236}">
                <a16:creationId xmlns:a16="http://schemas.microsoft.com/office/drawing/2014/main" id="{CDB33403-620A-4E69-B80C-5D508827A2FA}"/>
              </a:ext>
            </a:extLst>
          </p:cNvPr>
          <p:cNvGraphicFramePr/>
          <p:nvPr>
            <p:extLst>
              <p:ext uri="{D42A27DB-BD31-4B8C-83A1-F6EECF244321}">
                <p14:modId xmlns:p14="http://schemas.microsoft.com/office/powerpoint/2010/main" val="1333562860"/>
              </p:ext>
            </p:extLst>
          </p:nvPr>
        </p:nvGraphicFramePr>
        <p:xfrm>
          <a:off x="456437" y="1531792"/>
          <a:ext cx="3015534" cy="348107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Chart 9">
            <a:extLst>
              <a:ext uri="{FF2B5EF4-FFF2-40B4-BE49-F238E27FC236}">
                <a16:creationId xmlns:a16="http://schemas.microsoft.com/office/drawing/2014/main" id="{43D56BCC-BBFA-4BAD-B0C2-9820DF4B79B1}"/>
              </a:ext>
            </a:extLst>
          </p:cNvPr>
          <p:cNvGraphicFramePr/>
          <p:nvPr>
            <p:extLst>
              <p:ext uri="{D42A27DB-BD31-4B8C-83A1-F6EECF244321}">
                <p14:modId xmlns:p14="http://schemas.microsoft.com/office/powerpoint/2010/main" val="1375507690"/>
              </p:ext>
            </p:extLst>
          </p:nvPr>
        </p:nvGraphicFramePr>
        <p:xfrm>
          <a:off x="3388204" y="1649364"/>
          <a:ext cx="4194206" cy="3317571"/>
        </p:xfrm>
        <a:graphic>
          <a:graphicData uri="http://schemas.openxmlformats.org/drawingml/2006/chart">
            <c:chart xmlns:c="http://schemas.openxmlformats.org/drawingml/2006/chart" xmlns:r="http://schemas.openxmlformats.org/officeDocument/2006/relationships" r:id="rId4"/>
          </a:graphicData>
        </a:graphic>
      </p:graphicFrame>
      <p:sp>
        <p:nvSpPr>
          <p:cNvPr id="14" name="TextBox 13">
            <a:extLst>
              <a:ext uri="{FF2B5EF4-FFF2-40B4-BE49-F238E27FC236}">
                <a16:creationId xmlns:a16="http://schemas.microsoft.com/office/drawing/2014/main" id="{E7762A1A-3FA3-4365-A8EF-F13D05AFDDCD}"/>
              </a:ext>
            </a:extLst>
          </p:cNvPr>
          <p:cNvSpPr txBox="1"/>
          <p:nvPr/>
        </p:nvSpPr>
        <p:spPr>
          <a:xfrm>
            <a:off x="8043803" y="1614835"/>
            <a:ext cx="3418334" cy="400110"/>
          </a:xfrm>
          <a:prstGeom prst="rect">
            <a:avLst/>
          </a:prstGeom>
          <a:noFill/>
        </p:spPr>
        <p:txBody>
          <a:bodyPr wrap="square" rtlCol="0">
            <a:spAutoFit/>
          </a:bodyPr>
          <a:lstStyle/>
          <a:p>
            <a:pPr algn="ctr"/>
            <a:r>
              <a:rPr lang="en-US" sz="1000" dirty="0">
                <a:solidFill>
                  <a:schemeClr val="tx1">
                    <a:lumMod val="85000"/>
                    <a:lumOff val="15000"/>
                  </a:schemeClr>
                </a:solidFill>
              </a:rPr>
              <a:t>Content CAPEX to revenue conversion rates for a given content production year</a:t>
            </a:r>
          </a:p>
        </p:txBody>
      </p:sp>
      <p:grpSp>
        <p:nvGrpSpPr>
          <p:cNvPr id="39" name="Group 38">
            <a:extLst>
              <a:ext uri="{FF2B5EF4-FFF2-40B4-BE49-F238E27FC236}">
                <a16:creationId xmlns:a16="http://schemas.microsoft.com/office/drawing/2014/main" id="{35CD5237-B820-46AF-8BD0-4CC4AC78D979}"/>
              </a:ext>
            </a:extLst>
          </p:cNvPr>
          <p:cNvGrpSpPr/>
          <p:nvPr/>
        </p:nvGrpSpPr>
        <p:grpSpPr>
          <a:xfrm>
            <a:off x="-1121204" y="19811"/>
            <a:ext cx="962703" cy="6401807"/>
            <a:chOff x="-1121204" y="19811"/>
            <a:chExt cx="962703" cy="6401807"/>
          </a:xfrm>
        </p:grpSpPr>
        <p:sp>
          <p:nvSpPr>
            <p:cNvPr id="41" name="Rectangle 40">
              <a:extLst>
                <a:ext uri="{FF2B5EF4-FFF2-40B4-BE49-F238E27FC236}">
                  <a16:creationId xmlns:a16="http://schemas.microsoft.com/office/drawing/2014/main" id="{7A0B6BA0-DE65-4FE4-B1D6-02FCBBC5CBC2}"/>
                </a:ext>
              </a:extLst>
            </p:cNvPr>
            <p:cNvSpPr/>
            <p:nvPr/>
          </p:nvSpPr>
          <p:spPr>
            <a:xfrm>
              <a:off x="-423677" y="1643481"/>
              <a:ext cx="265176" cy="246888"/>
            </a:xfrm>
            <a:prstGeom prst="rect">
              <a:avLst/>
            </a:prstGeom>
            <a:solidFill>
              <a:srgbClr val="7FB7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2" name="Rectangle 41">
              <a:extLst>
                <a:ext uri="{FF2B5EF4-FFF2-40B4-BE49-F238E27FC236}">
                  <a16:creationId xmlns:a16="http://schemas.microsoft.com/office/drawing/2014/main" id="{4E0FDE6B-DF32-424A-B4DC-FA6EF1FE4095}"/>
                </a:ext>
              </a:extLst>
            </p:cNvPr>
            <p:cNvSpPr/>
            <p:nvPr/>
          </p:nvSpPr>
          <p:spPr>
            <a:xfrm>
              <a:off x="-423677" y="2614848"/>
              <a:ext cx="265176" cy="246888"/>
            </a:xfrm>
            <a:prstGeom prst="rect">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4" name="Rectangle 43">
              <a:extLst>
                <a:ext uri="{FF2B5EF4-FFF2-40B4-BE49-F238E27FC236}">
                  <a16:creationId xmlns:a16="http://schemas.microsoft.com/office/drawing/2014/main" id="{3E6990C4-F372-472E-8470-0053FCF25C00}"/>
                </a:ext>
              </a:extLst>
            </p:cNvPr>
            <p:cNvSpPr/>
            <p:nvPr/>
          </p:nvSpPr>
          <p:spPr>
            <a:xfrm>
              <a:off x="-423677" y="5850949"/>
              <a:ext cx="265176" cy="246888"/>
            </a:xfrm>
            <a:prstGeom prst="rect">
              <a:avLst/>
            </a:prstGeom>
            <a:solidFill>
              <a:srgbClr val="371E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5" name="Rectangle 44">
              <a:extLst>
                <a:ext uri="{FF2B5EF4-FFF2-40B4-BE49-F238E27FC236}">
                  <a16:creationId xmlns:a16="http://schemas.microsoft.com/office/drawing/2014/main" id="{8DA8310E-EF91-4C1B-B75B-527B0234870C}"/>
                </a:ext>
              </a:extLst>
            </p:cNvPr>
            <p:cNvSpPr/>
            <p:nvPr/>
          </p:nvSpPr>
          <p:spPr>
            <a:xfrm>
              <a:off x="-423677" y="5527160"/>
              <a:ext cx="265176" cy="246888"/>
            </a:xfrm>
            <a:prstGeom prst="rect">
              <a:avLst/>
            </a:prstGeom>
            <a:solidFill>
              <a:srgbClr val="4526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6" name="Rectangle 45">
              <a:extLst>
                <a:ext uri="{FF2B5EF4-FFF2-40B4-BE49-F238E27FC236}">
                  <a16:creationId xmlns:a16="http://schemas.microsoft.com/office/drawing/2014/main" id="{4A675710-44E4-4B12-B9DE-8A557F1CFD67}"/>
                </a:ext>
              </a:extLst>
            </p:cNvPr>
            <p:cNvSpPr/>
            <p:nvPr/>
          </p:nvSpPr>
          <p:spPr>
            <a:xfrm>
              <a:off x="-423677" y="6174730"/>
              <a:ext cx="265176" cy="246888"/>
            </a:xfrm>
            <a:prstGeom prst="rect">
              <a:avLst/>
            </a:prstGeom>
            <a:solidFill>
              <a:srgbClr val="1C0F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7" name="Rectangle 46">
              <a:extLst>
                <a:ext uri="{FF2B5EF4-FFF2-40B4-BE49-F238E27FC236}">
                  <a16:creationId xmlns:a16="http://schemas.microsoft.com/office/drawing/2014/main" id="{630A8375-90EB-477F-843F-1785A8CB0A3D}"/>
                </a:ext>
              </a:extLst>
            </p:cNvPr>
            <p:cNvSpPr/>
            <p:nvPr/>
          </p:nvSpPr>
          <p:spPr>
            <a:xfrm>
              <a:off x="-423677" y="4233793"/>
              <a:ext cx="265176" cy="246888"/>
            </a:xfrm>
            <a:prstGeom prst="rect">
              <a:avLst/>
            </a:prstGeom>
            <a:solidFill>
              <a:srgbClr val="ACFE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8" name="Rectangle 47">
              <a:extLst>
                <a:ext uri="{FF2B5EF4-FFF2-40B4-BE49-F238E27FC236}">
                  <a16:creationId xmlns:a16="http://schemas.microsoft.com/office/drawing/2014/main" id="{1D30F237-088A-40B8-9AAC-C5A51469DC69}"/>
                </a:ext>
              </a:extLst>
            </p:cNvPr>
            <p:cNvSpPr/>
            <p:nvPr/>
          </p:nvSpPr>
          <p:spPr>
            <a:xfrm>
              <a:off x="-423677" y="4557582"/>
              <a:ext cx="265176" cy="245099"/>
            </a:xfrm>
            <a:prstGeom prst="rect">
              <a:avLst/>
            </a:prstGeom>
            <a:solidFill>
              <a:srgbClr val="67FD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9" name="Rectangle 48">
              <a:extLst>
                <a:ext uri="{FF2B5EF4-FFF2-40B4-BE49-F238E27FC236}">
                  <a16:creationId xmlns:a16="http://schemas.microsoft.com/office/drawing/2014/main" id="{C55F5F1E-5345-4CA6-BC26-E5A54CC8A6D1}"/>
                </a:ext>
              </a:extLst>
            </p:cNvPr>
            <p:cNvSpPr/>
            <p:nvPr/>
          </p:nvSpPr>
          <p:spPr>
            <a:xfrm>
              <a:off x="-423677" y="3910004"/>
              <a:ext cx="265176" cy="246888"/>
            </a:xfrm>
            <a:prstGeom prst="rect">
              <a:avLst/>
            </a:prstGeom>
            <a:solidFill>
              <a:srgbClr val="B8FE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0" name="Rectangle 49">
              <a:extLst>
                <a:ext uri="{FF2B5EF4-FFF2-40B4-BE49-F238E27FC236}">
                  <a16:creationId xmlns:a16="http://schemas.microsoft.com/office/drawing/2014/main" id="{7D94C1F8-A4C9-49AB-8D0E-534B7D2720FA}"/>
                </a:ext>
              </a:extLst>
            </p:cNvPr>
            <p:cNvSpPr/>
            <p:nvPr/>
          </p:nvSpPr>
          <p:spPr>
            <a:xfrm>
              <a:off x="-423677" y="24536"/>
              <a:ext cx="265176" cy="246888"/>
            </a:xfrm>
            <a:prstGeom prst="rect">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1" name="Rectangle 50">
              <a:extLst>
                <a:ext uri="{FF2B5EF4-FFF2-40B4-BE49-F238E27FC236}">
                  <a16:creationId xmlns:a16="http://schemas.microsoft.com/office/drawing/2014/main" id="{561A2926-5075-4D59-AB7B-326AA7052D76}"/>
                </a:ext>
              </a:extLst>
            </p:cNvPr>
            <p:cNvSpPr/>
            <p:nvPr/>
          </p:nvSpPr>
          <p:spPr>
            <a:xfrm>
              <a:off x="-423677" y="3586215"/>
              <a:ext cx="265176" cy="246888"/>
            </a:xfrm>
            <a:prstGeom prst="rect">
              <a:avLst/>
            </a:prstGeom>
            <a:solidFill>
              <a:srgbClr val="D5FA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2" name="Rectangle 51">
              <a:extLst>
                <a:ext uri="{FF2B5EF4-FFF2-40B4-BE49-F238E27FC236}">
                  <a16:creationId xmlns:a16="http://schemas.microsoft.com/office/drawing/2014/main" id="{0E730C39-28C2-4202-A4B5-621CE486647B}"/>
                </a:ext>
              </a:extLst>
            </p:cNvPr>
            <p:cNvSpPr/>
            <p:nvPr/>
          </p:nvSpPr>
          <p:spPr>
            <a:xfrm>
              <a:off x="-423677" y="1967270"/>
              <a:ext cx="265176" cy="246888"/>
            </a:xfrm>
            <a:prstGeom prst="rect">
              <a:avLst/>
            </a:prstGeom>
            <a:solidFill>
              <a:srgbClr val="93D3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3" name="Rectangle 52">
              <a:extLst>
                <a:ext uri="{FF2B5EF4-FFF2-40B4-BE49-F238E27FC236}">
                  <a16:creationId xmlns:a16="http://schemas.microsoft.com/office/drawing/2014/main" id="{F486F0C1-AEEB-42C5-91D0-0562B299B2D1}"/>
                </a:ext>
              </a:extLst>
            </p:cNvPr>
            <p:cNvSpPr/>
            <p:nvPr/>
          </p:nvSpPr>
          <p:spPr>
            <a:xfrm>
              <a:off x="-423677" y="4879582"/>
              <a:ext cx="265176" cy="246888"/>
            </a:xfrm>
            <a:prstGeom prst="rect">
              <a:avLst/>
            </a:prstGeom>
            <a:solidFill>
              <a:srgbClr val="F2E2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4" name="Rectangle 53">
              <a:extLst>
                <a:ext uri="{FF2B5EF4-FFF2-40B4-BE49-F238E27FC236}">
                  <a16:creationId xmlns:a16="http://schemas.microsoft.com/office/drawing/2014/main" id="{CD321E18-581D-4E3A-BBA0-59BD6F6A7E5A}"/>
                </a:ext>
              </a:extLst>
            </p:cNvPr>
            <p:cNvSpPr/>
            <p:nvPr/>
          </p:nvSpPr>
          <p:spPr>
            <a:xfrm>
              <a:off x="-423677" y="5203371"/>
              <a:ext cx="265176" cy="246888"/>
            </a:xfrm>
            <a:prstGeom prst="rect">
              <a:avLst/>
            </a:prstGeom>
            <a:solidFill>
              <a:srgbClr val="A34A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5" name="Rectangle 54">
              <a:extLst>
                <a:ext uri="{FF2B5EF4-FFF2-40B4-BE49-F238E27FC236}">
                  <a16:creationId xmlns:a16="http://schemas.microsoft.com/office/drawing/2014/main" id="{92525222-1EE2-4635-B0B1-1D300E4779FC}"/>
                </a:ext>
              </a:extLst>
            </p:cNvPr>
            <p:cNvSpPr/>
            <p:nvPr/>
          </p:nvSpPr>
          <p:spPr>
            <a:xfrm>
              <a:off x="-423677" y="348325"/>
              <a:ext cx="265176" cy="246888"/>
            </a:xfrm>
            <a:prstGeom prst="rect">
              <a:avLst/>
            </a:prstGeom>
            <a:solidFill>
              <a:srgbClr val="2A3D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6" name="Rectangle 55">
              <a:extLst>
                <a:ext uri="{FF2B5EF4-FFF2-40B4-BE49-F238E27FC236}">
                  <a16:creationId xmlns:a16="http://schemas.microsoft.com/office/drawing/2014/main" id="{77F31568-8337-470C-92E6-9DF097CA6667}"/>
                </a:ext>
              </a:extLst>
            </p:cNvPr>
            <p:cNvSpPr/>
            <p:nvPr/>
          </p:nvSpPr>
          <p:spPr>
            <a:xfrm>
              <a:off x="-423677" y="672114"/>
              <a:ext cx="265176" cy="246888"/>
            </a:xfrm>
            <a:prstGeom prst="rect">
              <a:avLst/>
            </a:prstGeom>
            <a:solidFill>
              <a:srgbClr val="3248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7" name="Rectangle 56">
              <a:extLst>
                <a:ext uri="{FF2B5EF4-FFF2-40B4-BE49-F238E27FC236}">
                  <a16:creationId xmlns:a16="http://schemas.microsoft.com/office/drawing/2014/main" id="{AAC5A976-AFB8-4022-8017-DD44B641B55C}"/>
                </a:ext>
              </a:extLst>
            </p:cNvPr>
            <p:cNvSpPr/>
            <p:nvPr/>
          </p:nvSpPr>
          <p:spPr>
            <a:xfrm>
              <a:off x="-423677" y="995903"/>
              <a:ext cx="265176" cy="246888"/>
            </a:xfrm>
            <a:prstGeom prst="rect">
              <a:avLst/>
            </a:prstGeom>
            <a:solidFill>
              <a:srgbClr val="3D58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8" name="Rectangle 57">
              <a:extLst>
                <a:ext uri="{FF2B5EF4-FFF2-40B4-BE49-F238E27FC236}">
                  <a16:creationId xmlns:a16="http://schemas.microsoft.com/office/drawing/2014/main" id="{A8B315B5-AA8B-4631-BEA7-6F4B87EE67FB}"/>
                </a:ext>
              </a:extLst>
            </p:cNvPr>
            <p:cNvSpPr/>
            <p:nvPr/>
          </p:nvSpPr>
          <p:spPr>
            <a:xfrm>
              <a:off x="-423677" y="1319692"/>
              <a:ext cx="265176" cy="246888"/>
            </a:xfrm>
            <a:prstGeom prst="rect">
              <a:avLst/>
            </a:prstGeom>
            <a:solidFill>
              <a:srgbClr val="687F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9" name="Rectangle 58">
              <a:extLst>
                <a:ext uri="{FF2B5EF4-FFF2-40B4-BE49-F238E27FC236}">
                  <a16:creationId xmlns:a16="http://schemas.microsoft.com/office/drawing/2014/main" id="{8D09C317-8628-4E57-B782-CD081E1915D5}"/>
                </a:ext>
              </a:extLst>
            </p:cNvPr>
            <p:cNvSpPr/>
            <p:nvPr/>
          </p:nvSpPr>
          <p:spPr>
            <a:xfrm>
              <a:off x="-423677" y="3262426"/>
              <a:ext cx="265176" cy="2468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0" name="Rectangle 59">
              <a:extLst>
                <a:ext uri="{FF2B5EF4-FFF2-40B4-BE49-F238E27FC236}">
                  <a16:creationId xmlns:a16="http://schemas.microsoft.com/office/drawing/2014/main" id="{51D099E1-53BB-401E-A8BE-C72DFC5AC1B9}"/>
                </a:ext>
              </a:extLst>
            </p:cNvPr>
            <p:cNvSpPr/>
            <p:nvPr/>
          </p:nvSpPr>
          <p:spPr>
            <a:xfrm>
              <a:off x="-423677" y="2938637"/>
              <a:ext cx="265176" cy="246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1" name="Rectangle 60">
              <a:extLst>
                <a:ext uri="{FF2B5EF4-FFF2-40B4-BE49-F238E27FC236}">
                  <a16:creationId xmlns:a16="http://schemas.microsoft.com/office/drawing/2014/main" id="{40D80A0C-9812-4BA8-8842-F8CFE7B599BA}"/>
                </a:ext>
              </a:extLst>
            </p:cNvPr>
            <p:cNvSpPr/>
            <p:nvPr/>
          </p:nvSpPr>
          <p:spPr>
            <a:xfrm>
              <a:off x="-423677" y="2291059"/>
              <a:ext cx="265176" cy="246888"/>
            </a:xfrm>
            <a:prstGeom prst="rect">
              <a:avLst/>
            </a:prstGeom>
            <a:solidFill>
              <a:srgbClr val="A1C9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62" name="Straight Connector 61">
              <a:extLst>
                <a:ext uri="{FF2B5EF4-FFF2-40B4-BE49-F238E27FC236}">
                  <a16:creationId xmlns:a16="http://schemas.microsoft.com/office/drawing/2014/main" id="{958C8BE4-5731-400E-A35A-982D0BB28D84}"/>
                </a:ext>
              </a:extLst>
            </p:cNvPr>
            <p:cNvCxnSpPr/>
            <p:nvPr/>
          </p:nvCxnSpPr>
          <p:spPr>
            <a:xfrm flipH="1">
              <a:off x="-669192" y="19811"/>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90E66602-F23F-4E3E-913F-219F8E259787}"/>
                </a:ext>
              </a:extLst>
            </p:cNvPr>
            <p:cNvCxnSpPr>
              <a:cxnSpLocks/>
            </p:cNvCxnSpPr>
            <p:nvPr/>
          </p:nvCxnSpPr>
          <p:spPr>
            <a:xfrm flipV="1">
              <a:off x="-669191" y="21564"/>
              <a:ext cx="1" cy="6394564"/>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79253F35-7CA0-4FE7-B0BC-A8D9DF1857BD}"/>
                </a:ext>
              </a:extLst>
            </p:cNvPr>
            <p:cNvCxnSpPr/>
            <p:nvPr/>
          </p:nvCxnSpPr>
          <p:spPr>
            <a:xfrm flipH="1">
              <a:off x="-661000" y="6416128"/>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7950D672-A556-4740-A352-6FD43C526420}"/>
                </a:ext>
              </a:extLst>
            </p:cNvPr>
            <p:cNvSpPr txBox="1"/>
            <p:nvPr/>
          </p:nvSpPr>
          <p:spPr>
            <a:xfrm rot="16200000">
              <a:off x="-3080623" y="3095951"/>
              <a:ext cx="4226615" cy="307777"/>
            </a:xfrm>
            <a:prstGeom prst="rect">
              <a:avLst/>
            </a:prstGeom>
            <a:noFill/>
          </p:spPr>
          <p:txBody>
            <a:bodyPr wrap="square" rtlCol="0">
              <a:spAutoFit/>
            </a:bodyPr>
            <a:lstStyle/>
            <a:p>
              <a:pPr algn="ctr"/>
              <a:r>
                <a:rPr lang="en-US" sz="1400" dirty="0">
                  <a:solidFill>
                    <a:srgbClr val="5B9BD5"/>
                  </a:solidFill>
                </a:rPr>
                <a:t>Colour palette</a:t>
              </a:r>
            </a:p>
          </p:txBody>
        </p:sp>
      </p:grpSp>
      <p:sp>
        <p:nvSpPr>
          <p:cNvPr id="7" name="TextBox 6">
            <a:extLst>
              <a:ext uri="{FF2B5EF4-FFF2-40B4-BE49-F238E27FC236}">
                <a16:creationId xmlns:a16="http://schemas.microsoft.com/office/drawing/2014/main" id="{11620BB2-C654-4FB9-BBE2-CCBB361BA541}"/>
              </a:ext>
            </a:extLst>
          </p:cNvPr>
          <p:cNvSpPr txBox="1"/>
          <p:nvPr/>
        </p:nvSpPr>
        <p:spPr>
          <a:xfrm>
            <a:off x="368921" y="619200"/>
            <a:ext cx="11449350"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[Company] </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has invested a total</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 PLN</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 </a:t>
            </a:r>
            <a:r>
              <a:rPr lang="pl-PL" sz="1800" dirty="0" err="1">
                <a:solidFill>
                  <a:srgbClr val="1C0F33"/>
                </a:solidFill>
                <a:latin typeface="Calibri Light" panose="020F0302020204030204" pitchFamily="34" charset="0"/>
                <a:ea typeface="Cambria" panose="02040503050406030204" pitchFamily="18" charset="0"/>
                <a:cs typeface="Calibri Light" panose="020F0302020204030204" pitchFamily="34" charset="0"/>
              </a:rPr>
              <a:t>xM</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 in 20</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XX</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-20</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XX</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 in own content with a significant increase in share of revenues and CAPEX to revenue conversion ratios. Content investment plan calls for CAPEX acceleration in 20</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XX</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 – 20</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XX</a:t>
            </a:r>
            <a:endPar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endParaRPr>
          </a:p>
        </p:txBody>
      </p:sp>
      <p:cxnSp>
        <p:nvCxnSpPr>
          <p:cNvPr id="69" name="Straight Connector 68">
            <a:extLst>
              <a:ext uri="{FF2B5EF4-FFF2-40B4-BE49-F238E27FC236}">
                <a16:creationId xmlns:a16="http://schemas.microsoft.com/office/drawing/2014/main" id="{225B818F-695C-435F-B0B4-D7B2BA086E8F}"/>
              </a:ext>
            </a:extLst>
          </p:cNvPr>
          <p:cNvCxnSpPr>
            <a:cxnSpLocks/>
          </p:cNvCxnSpPr>
          <p:nvPr/>
        </p:nvCxnSpPr>
        <p:spPr>
          <a:xfrm>
            <a:off x="341586" y="1481205"/>
            <a:ext cx="7136049" cy="0"/>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cxnSp>
        <p:nvCxnSpPr>
          <p:cNvPr id="70" name="Straight Connector 69">
            <a:extLst>
              <a:ext uri="{FF2B5EF4-FFF2-40B4-BE49-F238E27FC236}">
                <a16:creationId xmlns:a16="http://schemas.microsoft.com/office/drawing/2014/main" id="{A33ABDDC-2404-4A39-B992-74184DAA3936}"/>
              </a:ext>
            </a:extLst>
          </p:cNvPr>
          <p:cNvCxnSpPr>
            <a:cxnSpLocks/>
          </p:cNvCxnSpPr>
          <p:nvPr/>
        </p:nvCxnSpPr>
        <p:spPr>
          <a:xfrm>
            <a:off x="7886700" y="1472413"/>
            <a:ext cx="3928396" cy="0"/>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sp>
        <p:nvSpPr>
          <p:cNvPr id="13" name="TextBox 78">
            <a:extLst>
              <a:ext uri="{FF2B5EF4-FFF2-40B4-BE49-F238E27FC236}">
                <a16:creationId xmlns:a16="http://schemas.microsoft.com/office/drawing/2014/main" id="{286786E9-1569-48D0-B944-71156485742A}"/>
              </a:ext>
            </a:extLst>
          </p:cNvPr>
          <p:cNvSpPr txBox="1"/>
          <p:nvPr/>
        </p:nvSpPr>
        <p:spPr>
          <a:xfrm>
            <a:off x="511780" y="1638754"/>
            <a:ext cx="3011929" cy="236530"/>
          </a:xfrm>
          <a:prstGeom prst="rect">
            <a:avLst/>
          </a:prstGeom>
        </p:spPr>
        <p:txBody>
          <a:bodyPr vert="horz" wrap="square" lIns="0" tIns="45720" rIns="91440" bIns="45720" rtlCol="0">
            <a:noAutofit/>
          </a:bodyPr>
          <a:lstStyle/>
          <a:p>
            <a:pPr algn="ctr">
              <a:spcBef>
                <a:spcPts val="300"/>
              </a:spcBef>
              <a:spcAft>
                <a:spcPts val="300"/>
              </a:spcAft>
              <a:buSzPts val="1000"/>
            </a:pPr>
            <a:r>
              <a:rPr lang="pl-PL" sz="1000" dirty="0">
                <a:solidFill>
                  <a:schemeClr val="tx1">
                    <a:lumMod val="85000"/>
                    <a:lumOff val="15000"/>
                  </a:schemeClr>
                </a:solidFill>
                <a:cs typeface="Arial" panose="020B0604020202020204" pitchFamily="34" charset="0"/>
              </a:rPr>
              <a:t>Content CAPEX, mPLN</a:t>
            </a:r>
            <a:endParaRPr lang="en-US" sz="1000" dirty="0">
              <a:solidFill>
                <a:schemeClr val="tx1">
                  <a:lumMod val="85000"/>
                  <a:lumOff val="15000"/>
                </a:schemeClr>
              </a:solidFill>
              <a:cs typeface="Arial" panose="020B0604020202020204" pitchFamily="34" charset="0"/>
            </a:endParaRPr>
          </a:p>
          <a:p>
            <a:pPr algn="ctr">
              <a:spcBef>
                <a:spcPts val="300"/>
              </a:spcBef>
              <a:spcAft>
                <a:spcPts val="300"/>
              </a:spcAft>
              <a:buSzPts val="1000"/>
            </a:pPr>
            <a:endParaRPr lang="en-US" sz="1000" dirty="0">
              <a:solidFill>
                <a:schemeClr val="tx1">
                  <a:lumMod val="85000"/>
                  <a:lumOff val="15000"/>
                </a:schemeClr>
              </a:solidFill>
              <a:cs typeface="Arial" panose="020B0604020202020204" pitchFamily="34" charset="0"/>
            </a:endParaRPr>
          </a:p>
        </p:txBody>
      </p:sp>
      <p:sp>
        <p:nvSpPr>
          <p:cNvPr id="15" name="TextBox 78">
            <a:extLst>
              <a:ext uri="{FF2B5EF4-FFF2-40B4-BE49-F238E27FC236}">
                <a16:creationId xmlns:a16="http://schemas.microsoft.com/office/drawing/2014/main" id="{84A7CD54-E11E-479B-8020-5AA3E9BBF268}"/>
              </a:ext>
            </a:extLst>
          </p:cNvPr>
          <p:cNvSpPr txBox="1"/>
          <p:nvPr/>
        </p:nvSpPr>
        <p:spPr>
          <a:xfrm>
            <a:off x="4108590" y="1625005"/>
            <a:ext cx="2898071" cy="236530"/>
          </a:xfrm>
          <a:prstGeom prst="rect">
            <a:avLst/>
          </a:prstGeom>
        </p:spPr>
        <p:txBody>
          <a:bodyPr vert="horz" wrap="square" lIns="0" tIns="45720" rIns="91440" bIns="45720" rtlCol="0">
            <a:noAutofit/>
          </a:bodyPr>
          <a:lstStyle/>
          <a:p>
            <a:pPr algn="ctr">
              <a:spcBef>
                <a:spcPts val="300"/>
              </a:spcBef>
              <a:spcAft>
                <a:spcPts val="300"/>
              </a:spcAft>
              <a:buSzPts val="1000"/>
            </a:pPr>
            <a:r>
              <a:rPr lang="en-US" sz="1000" dirty="0">
                <a:solidFill>
                  <a:schemeClr val="tx1">
                    <a:lumMod val="85000"/>
                    <a:lumOff val="15000"/>
                  </a:schemeClr>
                </a:solidFill>
                <a:cs typeface="Arial" panose="020B0604020202020204" pitchFamily="34" charset="0"/>
              </a:rPr>
              <a:t>Revenue structure by content type, </a:t>
            </a:r>
            <a:r>
              <a:rPr lang="en-US" sz="1000" dirty="0" err="1">
                <a:solidFill>
                  <a:schemeClr val="tx1">
                    <a:lumMod val="85000"/>
                    <a:lumOff val="15000"/>
                  </a:schemeClr>
                </a:solidFill>
                <a:cs typeface="Arial" panose="020B0604020202020204" pitchFamily="34" charset="0"/>
              </a:rPr>
              <a:t>mPLN</a:t>
            </a:r>
            <a:endParaRPr lang="en-US" sz="1000" dirty="0">
              <a:solidFill>
                <a:schemeClr val="tx1">
                  <a:lumMod val="85000"/>
                  <a:lumOff val="15000"/>
                </a:schemeClr>
              </a:solidFill>
              <a:cs typeface="Arial" panose="020B0604020202020204" pitchFamily="34" charset="0"/>
            </a:endParaRPr>
          </a:p>
        </p:txBody>
      </p:sp>
      <p:graphicFrame>
        <p:nvGraphicFramePr>
          <p:cNvPr id="40" name="Table 8">
            <a:extLst>
              <a:ext uri="{FF2B5EF4-FFF2-40B4-BE49-F238E27FC236}">
                <a16:creationId xmlns:a16="http://schemas.microsoft.com/office/drawing/2014/main" id="{BDA00D37-179D-4760-80EF-1DEB6BA5B258}"/>
              </a:ext>
            </a:extLst>
          </p:cNvPr>
          <p:cNvGraphicFramePr>
            <a:graphicFrameLocks noGrp="1"/>
          </p:cNvGraphicFramePr>
          <p:nvPr>
            <p:extLst>
              <p:ext uri="{D42A27DB-BD31-4B8C-83A1-F6EECF244321}">
                <p14:modId xmlns:p14="http://schemas.microsoft.com/office/powerpoint/2010/main" val="245934295"/>
              </p:ext>
            </p:extLst>
          </p:nvPr>
        </p:nvGraphicFramePr>
        <p:xfrm>
          <a:off x="8175560" y="1963083"/>
          <a:ext cx="3028217" cy="2839596"/>
        </p:xfrm>
        <a:graphic>
          <a:graphicData uri="http://schemas.openxmlformats.org/drawingml/2006/table">
            <a:tbl>
              <a:tblPr bandRow="1">
                <a:tableStyleId>{5C22544A-7EE6-4342-B048-85BDC9FD1C3A}</a:tableStyleId>
              </a:tblPr>
              <a:tblGrid>
                <a:gridCol w="509545">
                  <a:extLst>
                    <a:ext uri="{9D8B030D-6E8A-4147-A177-3AD203B41FA5}">
                      <a16:colId xmlns:a16="http://schemas.microsoft.com/office/drawing/2014/main" val="1932503832"/>
                    </a:ext>
                  </a:extLst>
                </a:gridCol>
                <a:gridCol w="499860">
                  <a:extLst>
                    <a:ext uri="{9D8B030D-6E8A-4147-A177-3AD203B41FA5}">
                      <a16:colId xmlns:a16="http://schemas.microsoft.com/office/drawing/2014/main" val="3291385420"/>
                    </a:ext>
                  </a:extLst>
                </a:gridCol>
                <a:gridCol w="504703">
                  <a:extLst>
                    <a:ext uri="{9D8B030D-6E8A-4147-A177-3AD203B41FA5}">
                      <a16:colId xmlns:a16="http://schemas.microsoft.com/office/drawing/2014/main" val="588730682"/>
                    </a:ext>
                  </a:extLst>
                </a:gridCol>
                <a:gridCol w="504703">
                  <a:extLst>
                    <a:ext uri="{9D8B030D-6E8A-4147-A177-3AD203B41FA5}">
                      <a16:colId xmlns:a16="http://schemas.microsoft.com/office/drawing/2014/main" val="2588088900"/>
                    </a:ext>
                  </a:extLst>
                </a:gridCol>
                <a:gridCol w="504703">
                  <a:extLst>
                    <a:ext uri="{9D8B030D-6E8A-4147-A177-3AD203B41FA5}">
                      <a16:colId xmlns:a16="http://schemas.microsoft.com/office/drawing/2014/main" val="1141389386"/>
                    </a:ext>
                  </a:extLst>
                </a:gridCol>
                <a:gridCol w="504703">
                  <a:extLst>
                    <a:ext uri="{9D8B030D-6E8A-4147-A177-3AD203B41FA5}">
                      <a16:colId xmlns:a16="http://schemas.microsoft.com/office/drawing/2014/main" val="4041411527"/>
                    </a:ext>
                  </a:extLst>
                </a:gridCol>
              </a:tblGrid>
              <a:tr h="473266">
                <a:tc>
                  <a:txBody>
                    <a:bodyPr/>
                    <a:lstStyle/>
                    <a:p>
                      <a:endParaRPr lang="en-US" sz="1600" dirty="0">
                        <a:solidFill>
                          <a:schemeClr val="bg1"/>
                        </a:solidFill>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100" dirty="0">
                          <a:solidFill>
                            <a:schemeClr val="bg1"/>
                          </a:solidFill>
                          <a:latin typeface="+mn-lt"/>
                        </a:rPr>
                        <a:t>2015</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100" dirty="0">
                          <a:solidFill>
                            <a:schemeClr val="bg1"/>
                          </a:solidFill>
                          <a:latin typeface="+mn-lt"/>
                        </a:rPr>
                        <a:t>2016</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100" dirty="0">
                          <a:solidFill>
                            <a:schemeClr val="bg1"/>
                          </a:solidFill>
                          <a:latin typeface="+mn-lt"/>
                        </a:rPr>
                        <a:t>2017</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100" dirty="0">
                          <a:solidFill>
                            <a:schemeClr val="bg1"/>
                          </a:solidFill>
                          <a:latin typeface="+mn-lt"/>
                        </a:rPr>
                        <a:t>2018</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100" dirty="0">
                          <a:solidFill>
                            <a:schemeClr val="bg1"/>
                          </a:solidFill>
                          <a:latin typeface="+mn-lt"/>
                        </a:rPr>
                        <a:t>2019</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44764131"/>
                  </a:ext>
                </a:extLst>
              </a:tr>
              <a:tr h="473266">
                <a:tc>
                  <a:txBody>
                    <a:bodyPr/>
                    <a:lstStyle/>
                    <a:p>
                      <a:pPr algn="ctr"/>
                      <a:r>
                        <a:rPr lang="en-US" sz="1100" dirty="0">
                          <a:solidFill>
                            <a:schemeClr val="bg1"/>
                          </a:solidFill>
                          <a:latin typeface="+mn-lt"/>
                        </a:rPr>
                        <a:t>2015</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100" dirty="0">
                          <a:latin typeface="+mn-lt"/>
                        </a:rPr>
                        <a:t>1</a:t>
                      </a:r>
                      <a:r>
                        <a:rPr lang="pl-PL" sz="1100" dirty="0">
                          <a:latin typeface="+mn-lt"/>
                        </a:rPr>
                        <a:t>00</a:t>
                      </a:r>
                      <a:r>
                        <a:rPr lang="en-US" sz="1100" dirty="0">
                          <a:latin typeface="+mn-lt"/>
                        </a:rPr>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100" dirty="0">
                          <a:latin typeface="+mn-lt"/>
                        </a:rPr>
                        <a:t>1</a:t>
                      </a:r>
                      <a:r>
                        <a:rPr lang="pl-PL" sz="1100" dirty="0">
                          <a:latin typeface="+mn-lt"/>
                        </a:rPr>
                        <a:t>50</a:t>
                      </a:r>
                      <a:r>
                        <a:rPr lang="en-US" sz="1100" dirty="0">
                          <a:latin typeface="+mn-lt"/>
                        </a:rPr>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100" dirty="0">
                          <a:latin typeface="+mn-lt"/>
                        </a:rPr>
                        <a:t>125%</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100" dirty="0">
                          <a:latin typeface="+mn-lt"/>
                        </a:rPr>
                        <a:t>1</a:t>
                      </a:r>
                      <a:r>
                        <a:rPr lang="pl-PL" sz="1100" dirty="0">
                          <a:latin typeface="+mn-lt"/>
                        </a:rPr>
                        <a:t>00</a:t>
                      </a:r>
                      <a:r>
                        <a:rPr lang="en-US" sz="1100" dirty="0">
                          <a:latin typeface="+mn-lt"/>
                        </a:rPr>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pl-PL" sz="1100" dirty="0">
                          <a:latin typeface="+mn-lt"/>
                        </a:rPr>
                        <a:t>50</a:t>
                      </a:r>
                      <a:r>
                        <a:rPr lang="en-US" sz="1100" dirty="0">
                          <a:latin typeface="+mn-lt"/>
                        </a:rPr>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71728912"/>
                  </a:ext>
                </a:extLst>
              </a:tr>
              <a:tr h="473266">
                <a:tc>
                  <a:txBody>
                    <a:bodyPr/>
                    <a:lstStyle/>
                    <a:p>
                      <a:pPr algn="ctr"/>
                      <a:r>
                        <a:rPr lang="en-US" sz="1100" dirty="0">
                          <a:solidFill>
                            <a:schemeClr val="bg1"/>
                          </a:solidFill>
                          <a:latin typeface="+mn-lt"/>
                        </a:rPr>
                        <a:t>2016</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10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100" dirty="0">
                          <a:latin typeface="+mn-lt"/>
                        </a:rPr>
                        <a:t>15</a:t>
                      </a:r>
                      <a:r>
                        <a:rPr lang="pl-PL" sz="1100" dirty="0">
                          <a:latin typeface="+mn-lt"/>
                        </a:rPr>
                        <a:t>0</a:t>
                      </a:r>
                      <a:r>
                        <a:rPr lang="en-US" sz="1100" dirty="0">
                          <a:latin typeface="+mn-lt"/>
                        </a:rPr>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pl-PL" sz="1100" dirty="0">
                          <a:latin typeface="+mn-lt"/>
                        </a:rPr>
                        <a:t>100</a:t>
                      </a:r>
                      <a:r>
                        <a:rPr lang="en-US" sz="1100" dirty="0">
                          <a:latin typeface="+mn-lt"/>
                        </a:rPr>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pl-PL" sz="1100" dirty="0">
                          <a:latin typeface="+mn-lt"/>
                        </a:rPr>
                        <a:t>100</a:t>
                      </a:r>
                      <a:r>
                        <a:rPr lang="en-US" sz="1100" dirty="0">
                          <a:latin typeface="+mn-lt"/>
                        </a:rPr>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100" dirty="0">
                          <a:latin typeface="+mn-lt"/>
                        </a:rPr>
                        <a:t>2</a:t>
                      </a:r>
                      <a:r>
                        <a:rPr lang="pl-PL" sz="1100" dirty="0">
                          <a:latin typeface="+mn-lt"/>
                        </a:rPr>
                        <a:t>0</a:t>
                      </a:r>
                      <a:r>
                        <a:rPr lang="en-US" sz="1100" dirty="0">
                          <a:latin typeface="+mn-lt"/>
                        </a:rPr>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33178159"/>
                  </a:ext>
                </a:extLst>
              </a:tr>
              <a:tr h="473266">
                <a:tc>
                  <a:txBody>
                    <a:bodyPr/>
                    <a:lstStyle/>
                    <a:p>
                      <a:pPr algn="ctr"/>
                      <a:r>
                        <a:rPr lang="en-US" sz="1100" dirty="0">
                          <a:solidFill>
                            <a:schemeClr val="bg1"/>
                          </a:solidFill>
                          <a:latin typeface="+mn-lt"/>
                        </a:rPr>
                        <a:t>2017</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10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10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100" dirty="0">
                          <a:latin typeface="+mn-lt"/>
                        </a:rPr>
                        <a:t>2</a:t>
                      </a:r>
                      <a:r>
                        <a:rPr lang="pl-PL" sz="1100" dirty="0">
                          <a:latin typeface="+mn-lt"/>
                        </a:rPr>
                        <a:t>50</a:t>
                      </a:r>
                      <a:r>
                        <a:rPr lang="en-US" sz="1100" dirty="0">
                          <a:latin typeface="+mn-lt"/>
                        </a:rPr>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100" dirty="0">
                          <a:latin typeface="+mn-lt"/>
                        </a:rPr>
                        <a:t>150%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pl-PL" sz="1100" dirty="0">
                          <a:latin typeface="+mn-lt"/>
                        </a:rPr>
                        <a:t>100</a:t>
                      </a:r>
                      <a:r>
                        <a:rPr lang="en-US" sz="1100" dirty="0">
                          <a:latin typeface="+mn-lt"/>
                        </a:rPr>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383055525"/>
                  </a:ext>
                </a:extLst>
              </a:tr>
              <a:tr h="473266">
                <a:tc>
                  <a:txBody>
                    <a:bodyPr/>
                    <a:lstStyle/>
                    <a:p>
                      <a:pPr algn="ctr"/>
                      <a:r>
                        <a:rPr lang="en-US" sz="1100" dirty="0">
                          <a:solidFill>
                            <a:schemeClr val="bg1"/>
                          </a:solidFill>
                          <a:latin typeface="+mn-lt"/>
                        </a:rPr>
                        <a:t>2018</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10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10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10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100" dirty="0">
                          <a:latin typeface="+mn-lt"/>
                        </a:rPr>
                        <a:t>20</a:t>
                      </a:r>
                      <a:r>
                        <a:rPr lang="pl-PL" sz="1100" dirty="0">
                          <a:latin typeface="+mn-lt"/>
                        </a:rPr>
                        <a:t>0</a:t>
                      </a:r>
                      <a:r>
                        <a:rPr lang="en-US" sz="1100" dirty="0">
                          <a:latin typeface="+mn-lt"/>
                        </a:rPr>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pl-PL" sz="1100" dirty="0">
                          <a:latin typeface="+mn-lt"/>
                        </a:rPr>
                        <a:t>100</a:t>
                      </a:r>
                      <a:r>
                        <a:rPr lang="en-US" sz="1100" dirty="0">
                          <a:latin typeface="+mn-lt"/>
                        </a:rPr>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37805065"/>
                  </a:ext>
                </a:extLst>
              </a:tr>
              <a:tr h="473266">
                <a:tc>
                  <a:txBody>
                    <a:bodyPr/>
                    <a:lstStyle/>
                    <a:p>
                      <a:pPr algn="ctr"/>
                      <a:r>
                        <a:rPr lang="en-US" sz="1100" dirty="0">
                          <a:solidFill>
                            <a:schemeClr val="bg1"/>
                          </a:solidFill>
                          <a:latin typeface="+mn-lt"/>
                        </a:rPr>
                        <a:t>2019</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10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10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10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10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100" dirty="0">
                          <a:latin typeface="+mn-lt"/>
                        </a:rPr>
                        <a:t>1</a:t>
                      </a:r>
                      <a:r>
                        <a:rPr lang="pl-PL" sz="1100" dirty="0">
                          <a:latin typeface="+mn-lt"/>
                        </a:rPr>
                        <a:t>50</a:t>
                      </a:r>
                      <a:r>
                        <a:rPr lang="en-US" sz="1100" dirty="0">
                          <a:latin typeface="+mn-lt"/>
                        </a:rPr>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45823795"/>
                  </a:ext>
                </a:extLst>
              </a:tr>
            </a:tbl>
          </a:graphicData>
        </a:graphic>
      </p:graphicFrame>
      <p:sp>
        <p:nvSpPr>
          <p:cNvPr id="17" name="Rectangle: Rounded Corners 16">
            <a:extLst>
              <a:ext uri="{FF2B5EF4-FFF2-40B4-BE49-F238E27FC236}">
                <a16:creationId xmlns:a16="http://schemas.microsoft.com/office/drawing/2014/main" id="{6B6D1CD5-5D79-4F11-A212-9DBDDBBAC4AF}"/>
              </a:ext>
            </a:extLst>
          </p:cNvPr>
          <p:cNvSpPr/>
          <p:nvPr/>
        </p:nvSpPr>
        <p:spPr>
          <a:xfrm>
            <a:off x="7886700" y="5012870"/>
            <a:ext cx="3919332" cy="1224145"/>
          </a:xfrm>
          <a:prstGeom prst="roundRect">
            <a:avLst>
              <a:gd name="adj" fmla="val 2083"/>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Rounded Rectangle 171">
            <a:extLst>
              <a:ext uri="{FF2B5EF4-FFF2-40B4-BE49-F238E27FC236}">
                <a16:creationId xmlns:a16="http://schemas.microsoft.com/office/drawing/2014/main" id="{4E751D8C-27A5-471B-B43A-59348E0F2C2E}"/>
              </a:ext>
            </a:extLst>
          </p:cNvPr>
          <p:cNvSpPr/>
          <p:nvPr/>
        </p:nvSpPr>
        <p:spPr>
          <a:xfrm>
            <a:off x="8043887" y="4907135"/>
            <a:ext cx="1436572" cy="185120"/>
          </a:xfrm>
          <a:prstGeom prst="roundRect">
            <a:avLst>
              <a:gd name="adj" fmla="val 28503"/>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000" b="1" dirty="0">
                <a:solidFill>
                  <a:schemeClr val="bg1"/>
                </a:solidFill>
                <a:latin typeface="Calibri Light" panose="020F0302020204030204" pitchFamily="34" charset="0"/>
              </a:rPr>
              <a:t>Commentary</a:t>
            </a:r>
            <a:endParaRPr lang="en-US" sz="1000" b="1" dirty="0"/>
          </a:p>
        </p:txBody>
      </p:sp>
      <p:sp>
        <p:nvSpPr>
          <p:cNvPr id="11" name="Rounded Rectangle 171">
            <a:extLst>
              <a:ext uri="{FF2B5EF4-FFF2-40B4-BE49-F238E27FC236}">
                <a16:creationId xmlns:a16="http://schemas.microsoft.com/office/drawing/2014/main" id="{3F2DFE4B-EB00-480F-BA7C-D39772BA7F2B}"/>
              </a:ext>
            </a:extLst>
          </p:cNvPr>
          <p:cNvSpPr/>
          <p:nvPr/>
        </p:nvSpPr>
        <p:spPr>
          <a:xfrm>
            <a:off x="612291" y="4907135"/>
            <a:ext cx="1436572" cy="185120"/>
          </a:xfrm>
          <a:prstGeom prst="roundRect">
            <a:avLst>
              <a:gd name="adj" fmla="val 28503"/>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000" b="1" dirty="0">
                <a:solidFill>
                  <a:schemeClr val="bg1"/>
                </a:solidFill>
                <a:latin typeface="Calibri Light" panose="020F0302020204030204" pitchFamily="34" charset="0"/>
              </a:rPr>
              <a:t>Commentary</a:t>
            </a:r>
            <a:endParaRPr lang="en-US" sz="1000" b="1" dirty="0"/>
          </a:p>
        </p:txBody>
      </p:sp>
      <p:sp>
        <p:nvSpPr>
          <p:cNvPr id="4" name="Text Placeholder 8">
            <a:extLst>
              <a:ext uri="{FF2B5EF4-FFF2-40B4-BE49-F238E27FC236}">
                <a16:creationId xmlns:a16="http://schemas.microsoft.com/office/drawing/2014/main" id="{AE7BE9D4-B52B-4B7F-B806-A61C68BA6ABA}"/>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SALES STRUCTURE</a:t>
            </a:r>
          </a:p>
        </p:txBody>
      </p:sp>
    </p:spTree>
    <p:extLst>
      <p:ext uri="{BB962C8B-B14F-4D97-AF65-F5344CB8AC3E}">
        <p14:creationId xmlns:p14="http://schemas.microsoft.com/office/powerpoint/2010/main" val="357493957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Rounded Rectangle 87"/>
          <p:cNvSpPr/>
          <p:nvPr/>
        </p:nvSpPr>
        <p:spPr>
          <a:xfrm>
            <a:off x="1447389" y="4556590"/>
            <a:ext cx="7515891" cy="861291"/>
          </a:xfrm>
          <a:prstGeom prst="roundRect">
            <a:avLst>
              <a:gd name="adj" fmla="val 15289"/>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solidFill>
                <a:sysClr val="windowText" lastClr="000000"/>
              </a:solidFill>
            </a:endParaRPr>
          </a:p>
        </p:txBody>
      </p:sp>
      <p:sp>
        <p:nvSpPr>
          <p:cNvPr id="137" name="Rounded Rectangle 136"/>
          <p:cNvSpPr/>
          <p:nvPr/>
        </p:nvSpPr>
        <p:spPr>
          <a:xfrm>
            <a:off x="1429488" y="2917347"/>
            <a:ext cx="7515891" cy="673669"/>
          </a:xfrm>
          <a:prstGeom prst="roundRect">
            <a:avLst>
              <a:gd name="adj" fmla="val 15289"/>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solidFill>
                <a:sysClr val="windowText" lastClr="000000"/>
              </a:solidFill>
            </a:endParaRPr>
          </a:p>
        </p:txBody>
      </p:sp>
      <p:sp>
        <p:nvSpPr>
          <p:cNvPr id="129" name="Rounded Rectangle 128"/>
          <p:cNvSpPr/>
          <p:nvPr/>
        </p:nvSpPr>
        <p:spPr>
          <a:xfrm>
            <a:off x="1447389" y="4124938"/>
            <a:ext cx="7515892" cy="342420"/>
          </a:xfrm>
          <a:prstGeom prst="roundRect">
            <a:avLst>
              <a:gd name="adj" fmla="val 24785"/>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solidFill>
                <a:sysClr val="windowText" lastClr="000000"/>
              </a:solidFill>
            </a:endParaRPr>
          </a:p>
        </p:txBody>
      </p:sp>
      <p:sp>
        <p:nvSpPr>
          <p:cNvPr id="128" name="Rounded Rectangle 127"/>
          <p:cNvSpPr/>
          <p:nvPr/>
        </p:nvSpPr>
        <p:spPr>
          <a:xfrm>
            <a:off x="1447389" y="5665737"/>
            <a:ext cx="7515891" cy="229999"/>
          </a:xfrm>
          <a:prstGeom prst="roundRect">
            <a:avLst>
              <a:gd name="adj" fmla="val 25152"/>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solidFill>
                <a:sysClr val="windowText" lastClr="000000"/>
              </a:solidFill>
            </a:endParaRPr>
          </a:p>
        </p:txBody>
      </p:sp>
      <p:sp>
        <p:nvSpPr>
          <p:cNvPr id="8"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latin typeface="Calibri" panose="020F0502020204030204" pitchFamily="34" charset="0"/>
                <a:cs typeface="Calibri" panose="020F0502020204030204" pitchFamily="34" charset="0"/>
              </a:rPr>
              <a:t>KEY SUPPLIERS AND </a:t>
            </a:r>
            <a:r>
              <a:rPr lang="pl-PL" sz="1800" dirty="0">
                <a:latin typeface="Calibri" panose="020F0502020204030204" pitchFamily="34" charset="0"/>
                <a:cs typeface="Calibri" panose="020F0502020204030204" pitchFamily="34" charset="0"/>
              </a:rPr>
              <a:t>BUSINESS </a:t>
            </a:r>
            <a:r>
              <a:rPr lang="en-US" sz="1800" dirty="0">
                <a:latin typeface="Calibri" panose="020F0502020204030204" pitchFamily="34" charset="0"/>
                <a:cs typeface="Calibri" panose="020F0502020204030204" pitchFamily="34" charset="0"/>
              </a:rPr>
              <a:t>PARTNERS</a:t>
            </a:r>
          </a:p>
        </p:txBody>
      </p:sp>
      <p:sp>
        <p:nvSpPr>
          <p:cNvPr id="9" name="TextBox 8">
            <a:extLst>
              <a:ext uri="{FF2B5EF4-FFF2-40B4-BE49-F238E27FC236}">
                <a16:creationId xmlns:a16="http://schemas.microsoft.com/office/drawing/2014/main" id="{FB2FFDEB-4907-4B60-A6CA-3F7200D95AA8}"/>
              </a:ext>
            </a:extLst>
          </p:cNvPr>
          <p:cNvSpPr txBox="1"/>
          <p:nvPr/>
        </p:nvSpPr>
        <p:spPr>
          <a:xfrm>
            <a:off x="534759" y="618865"/>
            <a:ext cx="11285765"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ea typeface="Cambria" panose="02040503050406030204" pitchFamily="18" charset="0"/>
                <a:cs typeface="Calibri Light" panose="020F0302020204030204" pitchFamily="34" charset="0"/>
              </a:rPr>
              <a:t>Suppliers and partners [of the Company] are characterized by speed and high quality of service </a:t>
            </a:r>
          </a:p>
        </p:txBody>
      </p:sp>
      <p:sp>
        <p:nvSpPr>
          <p:cNvPr id="11" name="Rounded Rectangle 10"/>
          <p:cNvSpPr/>
          <p:nvPr/>
        </p:nvSpPr>
        <p:spPr>
          <a:xfrm>
            <a:off x="1430331" y="1629361"/>
            <a:ext cx="7515889" cy="1178134"/>
          </a:xfrm>
          <a:prstGeom prst="roundRect">
            <a:avLst>
              <a:gd name="adj" fmla="val 14429"/>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solidFill>
                <a:sysClr val="windowText" lastClr="000000"/>
              </a:solidFill>
            </a:endParaRPr>
          </a:p>
        </p:txBody>
      </p:sp>
      <p:sp>
        <p:nvSpPr>
          <p:cNvPr id="50" name="TextBox 78">
            <a:extLst>
              <a:ext uri="{FF2B5EF4-FFF2-40B4-BE49-F238E27FC236}">
                <a16:creationId xmlns:a16="http://schemas.microsoft.com/office/drawing/2014/main" id="{DB514410-AF1A-4C93-A3B7-A56D13711A1C}"/>
              </a:ext>
            </a:extLst>
          </p:cNvPr>
          <p:cNvSpPr txBox="1"/>
          <p:nvPr/>
        </p:nvSpPr>
        <p:spPr>
          <a:xfrm>
            <a:off x="534760" y="3852113"/>
            <a:ext cx="1999826" cy="254909"/>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bg1">
                  <a:lumMod val="65000"/>
                </a:schemeClr>
              </a:solidFill>
              <a:latin typeface="Arial" panose="020B0604020202020204" pitchFamily="34" charset="0"/>
              <a:cs typeface="Arial" panose="020B0604020202020204" pitchFamily="34" charset="0"/>
            </a:endParaRPr>
          </a:p>
        </p:txBody>
      </p:sp>
      <p:cxnSp>
        <p:nvCxnSpPr>
          <p:cNvPr id="55" name="Straight Connector 54">
            <a:extLst>
              <a:ext uri="{FF2B5EF4-FFF2-40B4-BE49-F238E27FC236}">
                <a16:creationId xmlns:a16="http://schemas.microsoft.com/office/drawing/2014/main" id="{840C632B-04AD-486B-AC0B-97DD0E115DA6}"/>
              </a:ext>
            </a:extLst>
          </p:cNvPr>
          <p:cNvCxnSpPr>
            <a:cxnSpLocks/>
          </p:cNvCxnSpPr>
          <p:nvPr/>
        </p:nvCxnSpPr>
        <p:spPr>
          <a:xfrm>
            <a:off x="512064" y="1481328"/>
            <a:ext cx="11163469"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cxnSp>
        <p:nvCxnSpPr>
          <p:cNvPr id="63" name="Straight Connector 62">
            <a:extLst>
              <a:ext uri="{FF2B5EF4-FFF2-40B4-BE49-F238E27FC236}">
                <a16:creationId xmlns:a16="http://schemas.microsoft.com/office/drawing/2014/main" id="{840C632B-04AD-486B-AC0B-97DD0E115DA6}"/>
              </a:ext>
            </a:extLst>
          </p:cNvPr>
          <p:cNvCxnSpPr>
            <a:cxnSpLocks/>
          </p:cNvCxnSpPr>
          <p:nvPr/>
        </p:nvCxnSpPr>
        <p:spPr>
          <a:xfrm>
            <a:off x="512027" y="3966375"/>
            <a:ext cx="1113956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73" name="TextBox 72">
            <a:extLst>
              <a:ext uri="{FF2B5EF4-FFF2-40B4-BE49-F238E27FC236}">
                <a16:creationId xmlns:a16="http://schemas.microsoft.com/office/drawing/2014/main" id="{561C7BC6-FC41-4310-AEE7-370B9B9CFAF1}"/>
              </a:ext>
            </a:extLst>
          </p:cNvPr>
          <p:cNvSpPr txBox="1"/>
          <p:nvPr/>
        </p:nvSpPr>
        <p:spPr>
          <a:xfrm>
            <a:off x="9166798" y="1925833"/>
            <a:ext cx="2394153" cy="1177245"/>
          </a:xfrm>
          <a:prstGeom prst="rect">
            <a:avLst/>
          </a:prstGeom>
          <a:noFill/>
        </p:spPr>
        <p:txBody>
          <a:bodyPr wrap="square" rtlCol="0">
            <a:spAutoFit/>
          </a:bodyPr>
          <a:lstStyle/>
          <a:p>
            <a:pPr marL="171450" indent="-171450">
              <a:spcAft>
                <a:spcPts val="300"/>
              </a:spcAft>
              <a:buFont typeface="Arial" panose="020B0604020202020204" pitchFamily="34" charset="0"/>
              <a:buChar char="•"/>
            </a:pPr>
            <a:r>
              <a:rPr lang="en-US" sz="900" dirty="0"/>
              <a:t>The company uses about [...] in its production.</a:t>
            </a:r>
          </a:p>
          <a:p>
            <a:pPr marL="171450" indent="-171450">
              <a:spcAft>
                <a:spcPts val="300"/>
              </a:spcAft>
              <a:buFont typeface="Arial" panose="020B0604020202020204" pitchFamily="34" charset="0"/>
              <a:buChar char="•"/>
            </a:pPr>
            <a:r>
              <a:rPr lang="en-US" sz="900" dirty="0"/>
              <a:t>Due to the need to maintain the highest standards of raw materials, the company [...]</a:t>
            </a:r>
          </a:p>
          <a:p>
            <a:pPr marL="171450" indent="-171450">
              <a:spcAft>
                <a:spcPts val="300"/>
              </a:spcAft>
              <a:buFont typeface="Arial" panose="020B0604020202020204" pitchFamily="34" charset="0"/>
              <a:buChar char="•"/>
            </a:pPr>
            <a:r>
              <a:rPr lang="en-US" sz="900" dirty="0"/>
              <a:t>Focusing on suppliers [...]</a:t>
            </a:r>
          </a:p>
          <a:p>
            <a:pPr marL="171450" indent="-171450">
              <a:spcAft>
                <a:spcPts val="300"/>
              </a:spcAft>
              <a:buFont typeface="Arial" panose="020B0604020202020204" pitchFamily="34" charset="0"/>
              <a:buChar char="•"/>
            </a:pPr>
            <a:r>
              <a:rPr lang="en-US" sz="900" dirty="0"/>
              <a:t>A key aspect of cooperation [...]</a:t>
            </a:r>
          </a:p>
        </p:txBody>
      </p:sp>
      <p:sp>
        <p:nvSpPr>
          <p:cNvPr id="74" name="TextBox 78">
            <a:extLst>
              <a:ext uri="{FF2B5EF4-FFF2-40B4-BE49-F238E27FC236}">
                <a16:creationId xmlns:a16="http://schemas.microsoft.com/office/drawing/2014/main" id="{27294CB0-75FE-4379-9613-009243CCF671}"/>
              </a:ext>
            </a:extLst>
          </p:cNvPr>
          <p:cNvSpPr txBox="1"/>
          <p:nvPr/>
        </p:nvSpPr>
        <p:spPr>
          <a:xfrm>
            <a:off x="534760" y="3715285"/>
            <a:ext cx="1999826" cy="254909"/>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65000"/>
                  </a:schemeClr>
                </a:solidFill>
                <a:latin typeface="Arial" panose="020B0604020202020204" pitchFamily="34" charset="0"/>
                <a:cs typeface="Arial" panose="020B0604020202020204" pitchFamily="34" charset="0"/>
              </a:rPr>
              <a:t>Business </a:t>
            </a:r>
            <a:r>
              <a:rPr lang="pl-PL" sz="1000" b="1" dirty="0" err="1">
                <a:solidFill>
                  <a:schemeClr val="bg1">
                    <a:lumMod val="65000"/>
                  </a:schemeClr>
                </a:solidFill>
                <a:latin typeface="Arial" panose="020B0604020202020204" pitchFamily="34" charset="0"/>
                <a:cs typeface="Arial" panose="020B0604020202020204" pitchFamily="34" charset="0"/>
              </a:rPr>
              <a:t>cooperation</a:t>
            </a:r>
            <a:endParaRPr lang="en-US" sz="1000" b="1" dirty="0">
              <a:solidFill>
                <a:schemeClr val="bg1">
                  <a:lumMod val="65000"/>
                </a:schemeClr>
              </a:solidFill>
              <a:latin typeface="Arial" panose="020B0604020202020204" pitchFamily="34" charset="0"/>
              <a:cs typeface="Arial" panose="020B0604020202020204" pitchFamily="34" charset="0"/>
            </a:endParaRPr>
          </a:p>
        </p:txBody>
      </p:sp>
      <p:sp>
        <p:nvSpPr>
          <p:cNvPr id="76" name="TextBox 75">
            <a:extLst>
              <a:ext uri="{FF2B5EF4-FFF2-40B4-BE49-F238E27FC236}">
                <a16:creationId xmlns:a16="http://schemas.microsoft.com/office/drawing/2014/main" id="{BF36EEDF-83AD-4244-B9CA-40D6887A228B}"/>
              </a:ext>
            </a:extLst>
          </p:cNvPr>
          <p:cNvSpPr txBox="1"/>
          <p:nvPr/>
        </p:nvSpPr>
        <p:spPr>
          <a:xfrm>
            <a:off x="9195127" y="4375737"/>
            <a:ext cx="2404875" cy="1669688"/>
          </a:xfrm>
          <a:prstGeom prst="rect">
            <a:avLst/>
          </a:prstGeom>
          <a:noFill/>
        </p:spPr>
        <p:txBody>
          <a:bodyPr wrap="square" rtlCol="0">
            <a:spAutoFit/>
          </a:bodyPr>
          <a:lstStyle/>
          <a:p>
            <a:pPr marL="171450" indent="-171450">
              <a:spcBef>
                <a:spcPts val="300"/>
              </a:spcBef>
              <a:buFont typeface="Arial" panose="020B0604020202020204" pitchFamily="34" charset="0"/>
              <a:buChar char="•"/>
            </a:pPr>
            <a:r>
              <a:rPr lang="en-US" sz="900" dirty="0"/>
              <a:t>To effectively and efficiently meet current market needs [...]</a:t>
            </a:r>
          </a:p>
          <a:p>
            <a:pPr marL="171450" indent="-171450">
              <a:spcBef>
                <a:spcPts val="300"/>
              </a:spcBef>
              <a:buFont typeface="Arial" panose="020B0604020202020204" pitchFamily="34" charset="0"/>
              <a:buChar char="•"/>
            </a:pPr>
            <a:r>
              <a:rPr lang="en-US" sz="900" dirty="0"/>
              <a:t>With a further increase in the scale of operations, i.e. [...]</a:t>
            </a:r>
          </a:p>
          <a:p>
            <a:pPr marL="171450" indent="-171450">
              <a:spcBef>
                <a:spcPts val="300"/>
              </a:spcBef>
              <a:buFont typeface="Arial" panose="020B0604020202020204" pitchFamily="34" charset="0"/>
              <a:buChar char="•"/>
            </a:pPr>
            <a:r>
              <a:rPr lang="en-US" sz="900" dirty="0"/>
              <a:t>The benefits of this are, among others..:</a:t>
            </a:r>
          </a:p>
          <a:p>
            <a:pPr marL="171450" indent="-171450">
              <a:spcBef>
                <a:spcPts val="300"/>
              </a:spcBef>
              <a:buFont typeface="Arial" panose="020B0604020202020204" pitchFamily="34" charset="0"/>
              <a:buChar char="•"/>
            </a:pPr>
            <a:r>
              <a:rPr lang="en-US" sz="900" dirty="0"/>
              <a:t>Decrease in the cost of production of sold products (COGS)</a:t>
            </a:r>
          </a:p>
          <a:p>
            <a:pPr marL="171450" indent="-171450">
              <a:spcBef>
                <a:spcPts val="300"/>
              </a:spcBef>
              <a:buFont typeface="Arial" panose="020B0604020202020204" pitchFamily="34" charset="0"/>
              <a:buChar char="•"/>
            </a:pPr>
            <a:r>
              <a:rPr lang="en-US" sz="900" dirty="0"/>
              <a:t>Increase in the speed of implementation [...]</a:t>
            </a:r>
          </a:p>
          <a:p>
            <a:pPr marL="171450" indent="-171450">
              <a:spcBef>
                <a:spcPts val="300"/>
              </a:spcBef>
              <a:buFont typeface="Arial" panose="020B0604020202020204" pitchFamily="34" charset="0"/>
              <a:buChar char="•"/>
            </a:pPr>
            <a:r>
              <a:rPr lang="en-US" sz="900" dirty="0"/>
              <a:t>More flexibility</a:t>
            </a:r>
          </a:p>
        </p:txBody>
      </p:sp>
      <p:sp>
        <p:nvSpPr>
          <p:cNvPr id="38" name="Rectangle 37"/>
          <p:cNvSpPr/>
          <p:nvPr/>
        </p:nvSpPr>
        <p:spPr>
          <a:xfrm>
            <a:off x="2580184" y="4186315"/>
            <a:ext cx="1507941" cy="230832"/>
          </a:xfrm>
          <a:prstGeom prst="rect">
            <a:avLst/>
          </a:prstGeom>
        </p:spPr>
        <p:txBody>
          <a:bodyPr wrap="square">
            <a:spAutoFit/>
          </a:bodyPr>
          <a:lstStyle/>
          <a:p>
            <a:pPr algn="ctr"/>
            <a:r>
              <a:rPr lang="pl-PL" sz="900" dirty="0" err="1"/>
              <a:t>Entity</a:t>
            </a:r>
            <a:r>
              <a:rPr lang="pl-PL" sz="900" dirty="0"/>
              <a:t> 2</a:t>
            </a:r>
          </a:p>
        </p:txBody>
      </p:sp>
      <p:sp>
        <p:nvSpPr>
          <p:cNvPr id="102" name="Rectangle 101"/>
          <p:cNvSpPr/>
          <p:nvPr/>
        </p:nvSpPr>
        <p:spPr>
          <a:xfrm>
            <a:off x="3840174" y="4186315"/>
            <a:ext cx="1436554" cy="230832"/>
          </a:xfrm>
          <a:prstGeom prst="rect">
            <a:avLst/>
          </a:prstGeom>
        </p:spPr>
        <p:txBody>
          <a:bodyPr wrap="square">
            <a:spAutoFit/>
          </a:bodyPr>
          <a:lstStyle/>
          <a:p>
            <a:pPr algn="ctr"/>
            <a:r>
              <a:rPr lang="pl-PL" sz="900" dirty="0" err="1"/>
              <a:t>Entity</a:t>
            </a:r>
            <a:r>
              <a:rPr lang="pl-PL" sz="900" dirty="0"/>
              <a:t> 3</a:t>
            </a:r>
          </a:p>
        </p:txBody>
      </p:sp>
      <p:sp>
        <p:nvSpPr>
          <p:cNvPr id="103" name="Rectangle 102"/>
          <p:cNvSpPr/>
          <p:nvPr/>
        </p:nvSpPr>
        <p:spPr>
          <a:xfrm>
            <a:off x="5187350" y="4194404"/>
            <a:ext cx="1248820" cy="230832"/>
          </a:xfrm>
          <a:prstGeom prst="rect">
            <a:avLst/>
          </a:prstGeom>
        </p:spPr>
        <p:txBody>
          <a:bodyPr wrap="square">
            <a:spAutoFit/>
          </a:bodyPr>
          <a:lstStyle/>
          <a:p>
            <a:pPr algn="ctr"/>
            <a:r>
              <a:rPr lang="pl-PL" sz="900" dirty="0" err="1"/>
              <a:t>Entity</a:t>
            </a:r>
            <a:r>
              <a:rPr lang="pl-PL" sz="900" dirty="0"/>
              <a:t> 4</a:t>
            </a:r>
          </a:p>
        </p:txBody>
      </p:sp>
      <p:sp>
        <p:nvSpPr>
          <p:cNvPr id="104" name="Rectangle 103"/>
          <p:cNvSpPr/>
          <p:nvPr/>
        </p:nvSpPr>
        <p:spPr>
          <a:xfrm>
            <a:off x="6453011" y="4189066"/>
            <a:ext cx="1394261" cy="230832"/>
          </a:xfrm>
          <a:prstGeom prst="rect">
            <a:avLst/>
          </a:prstGeom>
        </p:spPr>
        <p:txBody>
          <a:bodyPr wrap="square">
            <a:spAutoFit/>
          </a:bodyPr>
          <a:lstStyle/>
          <a:p>
            <a:pPr algn="ctr"/>
            <a:r>
              <a:rPr lang="pl-PL" sz="900" dirty="0" err="1"/>
              <a:t>Entity</a:t>
            </a:r>
            <a:r>
              <a:rPr lang="pl-PL" sz="900" dirty="0"/>
              <a:t> 5</a:t>
            </a:r>
          </a:p>
        </p:txBody>
      </p:sp>
      <p:sp>
        <p:nvSpPr>
          <p:cNvPr id="105" name="Rectangle 104"/>
          <p:cNvSpPr/>
          <p:nvPr/>
        </p:nvSpPr>
        <p:spPr>
          <a:xfrm>
            <a:off x="1443998" y="4191886"/>
            <a:ext cx="1248820" cy="230832"/>
          </a:xfrm>
          <a:prstGeom prst="rect">
            <a:avLst/>
          </a:prstGeom>
        </p:spPr>
        <p:txBody>
          <a:bodyPr wrap="square">
            <a:spAutoFit/>
          </a:bodyPr>
          <a:lstStyle/>
          <a:p>
            <a:pPr algn="ctr"/>
            <a:r>
              <a:rPr lang="pl-PL" sz="900" dirty="0" err="1"/>
              <a:t>Entity</a:t>
            </a:r>
            <a:r>
              <a:rPr lang="pl-PL" sz="900" dirty="0"/>
              <a:t> 1</a:t>
            </a:r>
          </a:p>
        </p:txBody>
      </p:sp>
      <p:sp>
        <p:nvSpPr>
          <p:cNvPr id="106" name="Rectangle 105"/>
          <p:cNvSpPr/>
          <p:nvPr/>
        </p:nvSpPr>
        <p:spPr>
          <a:xfrm>
            <a:off x="1456857" y="5671270"/>
            <a:ext cx="1248820" cy="230832"/>
          </a:xfrm>
          <a:prstGeom prst="rect">
            <a:avLst/>
          </a:prstGeom>
        </p:spPr>
        <p:txBody>
          <a:bodyPr wrap="square">
            <a:spAutoFit/>
          </a:bodyPr>
          <a:lstStyle/>
          <a:p>
            <a:pPr algn="ctr"/>
            <a:r>
              <a:rPr lang="pl-PL" sz="900" dirty="0">
                <a:latin typeface="Calibri" panose="020F0502020204030204" pitchFamily="34" charset="0"/>
                <a:ea typeface="Calibri" panose="020F0502020204030204" pitchFamily="34" charset="0"/>
                <a:cs typeface="Times New Roman" panose="02020603050405020304" pitchFamily="18" charset="0"/>
              </a:rPr>
              <a:t>[</a:t>
            </a:r>
            <a:r>
              <a:rPr lang="pl-PL" sz="900" dirty="0" err="1">
                <a:latin typeface="Calibri" panose="020F0502020204030204" pitchFamily="34" charset="0"/>
                <a:ea typeface="Calibri" panose="020F0502020204030204" pitchFamily="34" charset="0"/>
                <a:cs typeface="Times New Roman" panose="02020603050405020304" pitchFamily="18" charset="0"/>
              </a:rPr>
              <a:t>Date</a:t>
            </a:r>
            <a:r>
              <a:rPr lang="pl-PL" sz="900" dirty="0">
                <a:latin typeface="Calibri" panose="020F0502020204030204" pitchFamily="34" charset="0"/>
                <a:ea typeface="Calibri" panose="020F0502020204030204" pitchFamily="34" charset="0"/>
                <a:cs typeface="Times New Roman" panose="02020603050405020304" pitchFamily="18" charset="0"/>
              </a:rPr>
              <a:t>]</a:t>
            </a:r>
          </a:p>
        </p:txBody>
      </p:sp>
      <p:sp>
        <p:nvSpPr>
          <p:cNvPr id="107" name="Rectangle 106"/>
          <p:cNvSpPr/>
          <p:nvPr/>
        </p:nvSpPr>
        <p:spPr>
          <a:xfrm>
            <a:off x="2690147" y="5670569"/>
            <a:ext cx="1248820" cy="230832"/>
          </a:xfrm>
          <a:prstGeom prst="rect">
            <a:avLst/>
          </a:prstGeom>
        </p:spPr>
        <p:txBody>
          <a:bodyPr wrap="square">
            <a:spAutoFit/>
          </a:bodyPr>
          <a:lstStyle/>
          <a:p>
            <a:pPr algn="ctr"/>
            <a:r>
              <a:rPr lang="pl-PL" sz="900" dirty="0">
                <a:latin typeface="Calibri" panose="020F0502020204030204" pitchFamily="34" charset="0"/>
                <a:ea typeface="Calibri" panose="020F0502020204030204" pitchFamily="34" charset="0"/>
                <a:cs typeface="Times New Roman" panose="02020603050405020304" pitchFamily="18" charset="0"/>
              </a:rPr>
              <a:t>[</a:t>
            </a:r>
            <a:r>
              <a:rPr lang="pl-PL" sz="900" dirty="0" err="1">
                <a:latin typeface="Calibri" panose="020F0502020204030204" pitchFamily="34" charset="0"/>
                <a:ea typeface="Calibri" panose="020F0502020204030204" pitchFamily="34" charset="0"/>
                <a:cs typeface="Times New Roman" panose="02020603050405020304" pitchFamily="18" charset="0"/>
              </a:rPr>
              <a:t>Date</a:t>
            </a:r>
            <a:r>
              <a:rPr lang="pl-PL" sz="900" dirty="0">
                <a:latin typeface="Calibri" panose="020F0502020204030204" pitchFamily="34" charset="0"/>
                <a:ea typeface="Calibri" panose="020F0502020204030204" pitchFamily="34" charset="0"/>
                <a:cs typeface="Times New Roman" panose="02020603050405020304" pitchFamily="18" charset="0"/>
              </a:rPr>
              <a:t>]</a:t>
            </a:r>
          </a:p>
        </p:txBody>
      </p:sp>
      <p:sp>
        <p:nvSpPr>
          <p:cNvPr id="109" name="Rectangle 108"/>
          <p:cNvSpPr/>
          <p:nvPr/>
        </p:nvSpPr>
        <p:spPr>
          <a:xfrm>
            <a:off x="3922067" y="5671270"/>
            <a:ext cx="1248820" cy="230832"/>
          </a:xfrm>
          <a:prstGeom prst="rect">
            <a:avLst/>
          </a:prstGeom>
        </p:spPr>
        <p:txBody>
          <a:bodyPr wrap="square">
            <a:spAutoFit/>
          </a:bodyPr>
          <a:lstStyle/>
          <a:p>
            <a:pPr algn="ctr"/>
            <a:r>
              <a:rPr lang="pl-PL" sz="900" dirty="0">
                <a:latin typeface="Calibri" panose="020F0502020204030204" pitchFamily="34" charset="0"/>
                <a:ea typeface="Calibri" panose="020F0502020204030204" pitchFamily="34" charset="0"/>
                <a:cs typeface="Times New Roman" panose="02020603050405020304" pitchFamily="18" charset="0"/>
              </a:rPr>
              <a:t>[</a:t>
            </a:r>
            <a:r>
              <a:rPr lang="pl-PL" sz="900" dirty="0" err="1">
                <a:latin typeface="Calibri" panose="020F0502020204030204" pitchFamily="34" charset="0"/>
                <a:ea typeface="Calibri" panose="020F0502020204030204" pitchFamily="34" charset="0"/>
                <a:cs typeface="Times New Roman" panose="02020603050405020304" pitchFamily="18" charset="0"/>
              </a:rPr>
              <a:t>Date</a:t>
            </a:r>
            <a:r>
              <a:rPr lang="pl-PL" sz="900" dirty="0">
                <a:latin typeface="Calibri" panose="020F0502020204030204" pitchFamily="34" charset="0"/>
                <a:ea typeface="Calibri" panose="020F0502020204030204" pitchFamily="34" charset="0"/>
                <a:cs typeface="Times New Roman" panose="02020603050405020304" pitchFamily="18" charset="0"/>
              </a:rPr>
              <a:t>]</a:t>
            </a:r>
          </a:p>
        </p:txBody>
      </p:sp>
      <p:sp>
        <p:nvSpPr>
          <p:cNvPr id="110" name="Rectangle 109"/>
          <p:cNvSpPr/>
          <p:nvPr/>
        </p:nvSpPr>
        <p:spPr>
          <a:xfrm>
            <a:off x="1483838" y="4749896"/>
            <a:ext cx="1153793" cy="230832"/>
          </a:xfrm>
          <a:prstGeom prst="rect">
            <a:avLst/>
          </a:prstGeom>
        </p:spPr>
        <p:txBody>
          <a:bodyPr wrap="square">
            <a:spAutoFit/>
          </a:bodyPr>
          <a:lstStyle/>
          <a:p>
            <a:pPr algn="ctr"/>
            <a:r>
              <a:rPr lang="pl-PL" sz="900" dirty="0">
                <a:latin typeface="Calibri" panose="020F0502020204030204" pitchFamily="34" charset="0"/>
                <a:ea typeface="Calibri" panose="020F0502020204030204" pitchFamily="34" charset="0"/>
                <a:cs typeface="Times New Roman" panose="02020603050405020304" pitchFamily="18" charset="0"/>
              </a:rPr>
              <a:t>[</a:t>
            </a:r>
            <a:r>
              <a:rPr lang="pl-PL" sz="900" dirty="0" err="1">
                <a:latin typeface="Calibri" panose="020F0502020204030204" pitchFamily="34" charset="0"/>
                <a:ea typeface="Calibri" panose="020F0502020204030204" pitchFamily="34" charset="0"/>
                <a:cs typeface="Times New Roman" panose="02020603050405020304" pitchFamily="18" charset="0"/>
              </a:rPr>
              <a:t>Description</a:t>
            </a:r>
            <a:r>
              <a:rPr lang="pl-PL" sz="900" dirty="0">
                <a:latin typeface="Calibri" panose="020F0502020204030204" pitchFamily="34" charset="0"/>
                <a:ea typeface="Calibri" panose="020F0502020204030204" pitchFamily="34" charset="0"/>
                <a:cs typeface="Times New Roman" panose="02020603050405020304" pitchFamily="18" charset="0"/>
              </a:rPr>
              <a:t>]</a:t>
            </a:r>
          </a:p>
        </p:txBody>
      </p:sp>
      <p:sp>
        <p:nvSpPr>
          <p:cNvPr id="111" name="Rectangle 110"/>
          <p:cNvSpPr/>
          <p:nvPr/>
        </p:nvSpPr>
        <p:spPr>
          <a:xfrm>
            <a:off x="2743147" y="4752497"/>
            <a:ext cx="1153793" cy="230832"/>
          </a:xfrm>
          <a:prstGeom prst="rect">
            <a:avLst/>
          </a:prstGeom>
        </p:spPr>
        <p:txBody>
          <a:bodyPr wrap="square">
            <a:spAutoFit/>
          </a:bodyPr>
          <a:lstStyle/>
          <a:p>
            <a:pPr algn="ctr"/>
            <a:r>
              <a:rPr lang="pl-PL" sz="900" dirty="0">
                <a:latin typeface="Calibri" panose="020F0502020204030204" pitchFamily="34" charset="0"/>
                <a:ea typeface="Calibri" panose="020F0502020204030204" pitchFamily="34" charset="0"/>
                <a:cs typeface="Times New Roman" panose="02020603050405020304" pitchFamily="18" charset="0"/>
              </a:rPr>
              <a:t>[</a:t>
            </a:r>
            <a:r>
              <a:rPr lang="pl-PL" sz="900" dirty="0" err="1">
                <a:latin typeface="Calibri" panose="020F0502020204030204" pitchFamily="34" charset="0"/>
                <a:ea typeface="Calibri" panose="020F0502020204030204" pitchFamily="34" charset="0"/>
                <a:cs typeface="Times New Roman" panose="02020603050405020304" pitchFamily="18" charset="0"/>
              </a:rPr>
              <a:t>Description</a:t>
            </a:r>
            <a:r>
              <a:rPr lang="pl-PL" sz="900" dirty="0">
                <a:latin typeface="Calibri" panose="020F0502020204030204" pitchFamily="34" charset="0"/>
                <a:ea typeface="Calibri" panose="020F0502020204030204" pitchFamily="34" charset="0"/>
                <a:cs typeface="Times New Roman" panose="02020603050405020304" pitchFamily="18" charset="0"/>
              </a:rPr>
              <a:t>]</a:t>
            </a:r>
          </a:p>
        </p:txBody>
      </p:sp>
      <p:sp>
        <p:nvSpPr>
          <p:cNvPr id="115" name="Rectangle 114"/>
          <p:cNvSpPr/>
          <p:nvPr/>
        </p:nvSpPr>
        <p:spPr>
          <a:xfrm>
            <a:off x="6623083" y="4772464"/>
            <a:ext cx="1027402" cy="230832"/>
          </a:xfrm>
          <a:prstGeom prst="rect">
            <a:avLst/>
          </a:prstGeom>
        </p:spPr>
        <p:txBody>
          <a:bodyPr wrap="square">
            <a:spAutoFit/>
          </a:bodyPr>
          <a:lstStyle/>
          <a:p>
            <a:pPr algn="ctr"/>
            <a:r>
              <a:rPr lang="pl-PL" sz="900" dirty="0">
                <a:latin typeface="Calibri" panose="020F0502020204030204" pitchFamily="34" charset="0"/>
                <a:ea typeface="Calibri" panose="020F0502020204030204" pitchFamily="34" charset="0"/>
                <a:cs typeface="Times New Roman" panose="02020603050405020304" pitchFamily="18" charset="0"/>
              </a:rPr>
              <a:t>[</a:t>
            </a:r>
            <a:r>
              <a:rPr lang="pl-PL" sz="900" dirty="0" err="1">
                <a:latin typeface="Calibri" panose="020F0502020204030204" pitchFamily="34" charset="0"/>
                <a:ea typeface="Calibri" panose="020F0502020204030204" pitchFamily="34" charset="0"/>
                <a:cs typeface="Times New Roman" panose="02020603050405020304" pitchFamily="18" charset="0"/>
              </a:rPr>
              <a:t>Description</a:t>
            </a:r>
            <a:r>
              <a:rPr lang="pl-PL" sz="900" dirty="0">
                <a:latin typeface="Calibri" panose="020F0502020204030204" pitchFamily="34" charset="0"/>
                <a:ea typeface="Calibri" panose="020F0502020204030204" pitchFamily="34" charset="0"/>
                <a:cs typeface="Times New Roman" panose="02020603050405020304" pitchFamily="18" charset="0"/>
              </a:rPr>
              <a:t>]</a:t>
            </a:r>
          </a:p>
        </p:txBody>
      </p:sp>
      <p:sp>
        <p:nvSpPr>
          <p:cNvPr id="116" name="Rectangle 115"/>
          <p:cNvSpPr/>
          <p:nvPr/>
        </p:nvSpPr>
        <p:spPr>
          <a:xfrm>
            <a:off x="5198217" y="5671270"/>
            <a:ext cx="1248820" cy="230832"/>
          </a:xfrm>
          <a:prstGeom prst="rect">
            <a:avLst/>
          </a:prstGeom>
        </p:spPr>
        <p:txBody>
          <a:bodyPr wrap="square">
            <a:spAutoFit/>
          </a:bodyPr>
          <a:lstStyle/>
          <a:p>
            <a:pPr algn="ctr"/>
            <a:r>
              <a:rPr lang="pl-PL" sz="900" dirty="0">
                <a:latin typeface="Calibri" panose="020F0502020204030204" pitchFamily="34" charset="0"/>
                <a:ea typeface="Calibri" panose="020F0502020204030204" pitchFamily="34" charset="0"/>
                <a:cs typeface="Times New Roman" panose="02020603050405020304" pitchFamily="18" charset="0"/>
              </a:rPr>
              <a:t>[</a:t>
            </a:r>
            <a:r>
              <a:rPr lang="pl-PL" sz="900" dirty="0" err="1">
                <a:latin typeface="Calibri" panose="020F0502020204030204" pitchFamily="34" charset="0"/>
                <a:ea typeface="Calibri" panose="020F0502020204030204" pitchFamily="34" charset="0"/>
                <a:cs typeface="Times New Roman" panose="02020603050405020304" pitchFamily="18" charset="0"/>
              </a:rPr>
              <a:t>Date</a:t>
            </a:r>
            <a:r>
              <a:rPr lang="pl-PL" sz="900" dirty="0">
                <a:latin typeface="Calibri" panose="020F0502020204030204" pitchFamily="34" charset="0"/>
                <a:ea typeface="Calibri" panose="020F0502020204030204" pitchFamily="34" charset="0"/>
                <a:cs typeface="Times New Roman" panose="02020603050405020304" pitchFamily="18" charset="0"/>
              </a:rPr>
              <a:t>]</a:t>
            </a:r>
          </a:p>
        </p:txBody>
      </p:sp>
      <p:sp>
        <p:nvSpPr>
          <p:cNvPr id="117" name="Rectangle 116"/>
          <p:cNvSpPr/>
          <p:nvPr/>
        </p:nvSpPr>
        <p:spPr>
          <a:xfrm>
            <a:off x="5221433" y="4753375"/>
            <a:ext cx="1153793" cy="230832"/>
          </a:xfrm>
          <a:prstGeom prst="rect">
            <a:avLst/>
          </a:prstGeom>
        </p:spPr>
        <p:txBody>
          <a:bodyPr wrap="square">
            <a:spAutoFit/>
          </a:bodyPr>
          <a:lstStyle/>
          <a:p>
            <a:pPr algn="ctr"/>
            <a:r>
              <a:rPr lang="pl-PL" sz="900" dirty="0">
                <a:latin typeface="Calibri" panose="020F0502020204030204" pitchFamily="34" charset="0"/>
                <a:ea typeface="Calibri" panose="020F0502020204030204" pitchFamily="34" charset="0"/>
                <a:cs typeface="Times New Roman" panose="02020603050405020304" pitchFamily="18" charset="0"/>
              </a:rPr>
              <a:t>[</a:t>
            </a:r>
            <a:r>
              <a:rPr lang="pl-PL" sz="900" dirty="0" err="1">
                <a:latin typeface="Calibri" panose="020F0502020204030204" pitchFamily="34" charset="0"/>
                <a:ea typeface="Calibri" panose="020F0502020204030204" pitchFamily="34" charset="0"/>
                <a:cs typeface="Times New Roman" panose="02020603050405020304" pitchFamily="18" charset="0"/>
              </a:rPr>
              <a:t>Description</a:t>
            </a:r>
            <a:r>
              <a:rPr lang="pl-PL" sz="900" dirty="0">
                <a:latin typeface="Calibri" panose="020F0502020204030204" pitchFamily="34" charset="0"/>
                <a:ea typeface="Calibri" panose="020F0502020204030204" pitchFamily="34" charset="0"/>
                <a:cs typeface="Times New Roman" panose="02020603050405020304" pitchFamily="18" charset="0"/>
              </a:rPr>
              <a:t>]</a:t>
            </a:r>
          </a:p>
        </p:txBody>
      </p:sp>
      <p:sp>
        <p:nvSpPr>
          <p:cNvPr id="118" name="Rectangle 117"/>
          <p:cNvSpPr/>
          <p:nvPr/>
        </p:nvSpPr>
        <p:spPr>
          <a:xfrm>
            <a:off x="3979105" y="4753233"/>
            <a:ext cx="1100291" cy="230832"/>
          </a:xfrm>
          <a:prstGeom prst="rect">
            <a:avLst/>
          </a:prstGeom>
        </p:spPr>
        <p:txBody>
          <a:bodyPr wrap="square">
            <a:spAutoFit/>
          </a:bodyPr>
          <a:lstStyle/>
          <a:p>
            <a:pPr algn="ctr"/>
            <a:r>
              <a:rPr lang="pl-PL" sz="900" dirty="0">
                <a:latin typeface="Calibri" panose="020F0502020204030204" pitchFamily="34" charset="0"/>
                <a:ea typeface="Calibri" panose="020F0502020204030204" pitchFamily="34" charset="0"/>
                <a:cs typeface="Times New Roman" panose="02020603050405020304" pitchFamily="18" charset="0"/>
              </a:rPr>
              <a:t>[</a:t>
            </a:r>
            <a:r>
              <a:rPr lang="pl-PL" sz="900" dirty="0" err="1">
                <a:latin typeface="Calibri" panose="020F0502020204030204" pitchFamily="34" charset="0"/>
                <a:ea typeface="Calibri" panose="020F0502020204030204" pitchFamily="34" charset="0"/>
                <a:cs typeface="Times New Roman" panose="02020603050405020304" pitchFamily="18" charset="0"/>
              </a:rPr>
              <a:t>Description</a:t>
            </a:r>
            <a:r>
              <a:rPr lang="pl-PL" sz="900" dirty="0">
                <a:latin typeface="Calibri" panose="020F0502020204030204" pitchFamily="34" charset="0"/>
                <a:ea typeface="Calibri" panose="020F0502020204030204" pitchFamily="34" charset="0"/>
                <a:cs typeface="Times New Roman" panose="02020603050405020304" pitchFamily="18" charset="0"/>
              </a:rPr>
              <a:t>]</a:t>
            </a:r>
          </a:p>
        </p:txBody>
      </p:sp>
      <p:sp>
        <p:nvSpPr>
          <p:cNvPr id="122" name="Rectangle 121"/>
          <p:cNvSpPr/>
          <p:nvPr/>
        </p:nvSpPr>
        <p:spPr>
          <a:xfrm>
            <a:off x="7760234" y="4197312"/>
            <a:ext cx="1100878" cy="230832"/>
          </a:xfrm>
          <a:prstGeom prst="rect">
            <a:avLst/>
          </a:prstGeom>
        </p:spPr>
        <p:txBody>
          <a:bodyPr wrap="square">
            <a:spAutoFit/>
          </a:bodyPr>
          <a:lstStyle/>
          <a:p>
            <a:pPr algn="ctr"/>
            <a:r>
              <a:rPr lang="pl-PL" sz="900" dirty="0" err="1"/>
              <a:t>Entity</a:t>
            </a:r>
            <a:r>
              <a:rPr lang="pl-PL" sz="900" dirty="0"/>
              <a:t> 6</a:t>
            </a:r>
          </a:p>
        </p:txBody>
      </p:sp>
      <p:sp>
        <p:nvSpPr>
          <p:cNvPr id="124" name="Rectangle 123"/>
          <p:cNvSpPr/>
          <p:nvPr/>
        </p:nvSpPr>
        <p:spPr>
          <a:xfrm>
            <a:off x="7713011" y="4748705"/>
            <a:ext cx="1246017" cy="230832"/>
          </a:xfrm>
          <a:prstGeom prst="rect">
            <a:avLst/>
          </a:prstGeom>
        </p:spPr>
        <p:txBody>
          <a:bodyPr wrap="square">
            <a:spAutoFit/>
          </a:bodyPr>
          <a:lstStyle/>
          <a:p>
            <a:pPr algn="ctr"/>
            <a:r>
              <a:rPr lang="pl-PL" sz="900" dirty="0">
                <a:latin typeface="Calibri" panose="020F0502020204030204" pitchFamily="34" charset="0"/>
                <a:ea typeface="Calibri" panose="020F0502020204030204" pitchFamily="34" charset="0"/>
                <a:cs typeface="Times New Roman" panose="02020603050405020304" pitchFamily="18" charset="0"/>
              </a:rPr>
              <a:t>[</a:t>
            </a:r>
            <a:r>
              <a:rPr lang="pl-PL" sz="900" dirty="0" err="1">
                <a:latin typeface="Calibri" panose="020F0502020204030204" pitchFamily="34" charset="0"/>
                <a:ea typeface="Calibri" panose="020F0502020204030204" pitchFamily="34" charset="0"/>
                <a:cs typeface="Times New Roman" panose="02020603050405020304" pitchFamily="18" charset="0"/>
              </a:rPr>
              <a:t>Description</a:t>
            </a:r>
            <a:r>
              <a:rPr lang="pl-PL" sz="900" dirty="0">
                <a:latin typeface="Calibri" panose="020F0502020204030204" pitchFamily="34" charset="0"/>
                <a:ea typeface="Calibri" panose="020F0502020204030204" pitchFamily="34" charset="0"/>
                <a:cs typeface="Times New Roman" panose="02020603050405020304" pitchFamily="18" charset="0"/>
              </a:rPr>
              <a:t>]</a:t>
            </a:r>
          </a:p>
        </p:txBody>
      </p:sp>
      <p:sp>
        <p:nvSpPr>
          <p:cNvPr id="125" name="Rounded Rectangle 124"/>
          <p:cNvSpPr/>
          <p:nvPr/>
        </p:nvSpPr>
        <p:spPr>
          <a:xfrm>
            <a:off x="550900" y="5527855"/>
            <a:ext cx="805214" cy="436260"/>
          </a:xfrm>
          <a:prstGeom prst="roundRect">
            <a:avLst>
              <a:gd name="adj" fmla="val 19960"/>
            </a:avLst>
          </a:prstGeom>
          <a:solidFill>
            <a:srgbClr val="61C3A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err="1"/>
              <a:t>Planned</a:t>
            </a:r>
            <a:r>
              <a:rPr lang="pl-PL" sz="800" dirty="0"/>
              <a:t> end of </a:t>
            </a:r>
            <a:r>
              <a:rPr lang="pl-PL" sz="800" dirty="0" err="1"/>
              <a:t>cooperation</a:t>
            </a:r>
            <a:endParaRPr lang="pl-PL" sz="800" dirty="0"/>
          </a:p>
        </p:txBody>
      </p:sp>
      <p:sp>
        <p:nvSpPr>
          <p:cNvPr id="126" name="Rounded Rectangle 125"/>
          <p:cNvSpPr/>
          <p:nvPr/>
        </p:nvSpPr>
        <p:spPr>
          <a:xfrm>
            <a:off x="569535" y="4838957"/>
            <a:ext cx="805214" cy="283464"/>
          </a:xfrm>
          <a:prstGeom prst="roundRect">
            <a:avLst>
              <a:gd name="adj" fmla="val 21348"/>
            </a:avLst>
          </a:prstGeom>
          <a:solidFill>
            <a:srgbClr val="61C3A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err="1"/>
              <a:t>Scope</a:t>
            </a:r>
            <a:r>
              <a:rPr lang="pl-PL" sz="800" dirty="0"/>
              <a:t> of </a:t>
            </a:r>
            <a:r>
              <a:rPr lang="pl-PL" sz="800" dirty="0" err="1"/>
              <a:t>cooperation</a:t>
            </a:r>
            <a:endParaRPr lang="pl-PL" sz="800" dirty="0"/>
          </a:p>
        </p:txBody>
      </p:sp>
      <p:sp>
        <p:nvSpPr>
          <p:cNvPr id="127" name="Rounded Rectangle 126"/>
          <p:cNvSpPr/>
          <p:nvPr/>
        </p:nvSpPr>
        <p:spPr>
          <a:xfrm>
            <a:off x="568802" y="4152730"/>
            <a:ext cx="805214" cy="275019"/>
          </a:xfrm>
          <a:prstGeom prst="roundRect">
            <a:avLst>
              <a:gd name="adj" fmla="val 18653"/>
            </a:avLst>
          </a:prstGeom>
          <a:solidFill>
            <a:srgbClr val="61C3A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err="1"/>
              <a:t>Entity</a:t>
            </a:r>
            <a:endParaRPr lang="pl-PL" sz="800" dirty="0"/>
          </a:p>
        </p:txBody>
      </p:sp>
      <p:sp>
        <p:nvSpPr>
          <p:cNvPr id="130" name="Rounded Rectangle 129"/>
          <p:cNvSpPr/>
          <p:nvPr/>
        </p:nvSpPr>
        <p:spPr>
          <a:xfrm>
            <a:off x="550901" y="1629361"/>
            <a:ext cx="805214" cy="283464"/>
          </a:xfrm>
          <a:prstGeom prst="roundRect">
            <a:avLst>
              <a:gd name="adj" fmla="val 18276"/>
            </a:avLst>
          </a:prstGeom>
          <a:solidFill>
            <a:srgbClr val="61C3A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a:t>Suppliers of </a:t>
            </a:r>
            <a:r>
              <a:rPr lang="pl-PL" sz="800" dirty="0" err="1"/>
              <a:t>raw</a:t>
            </a:r>
            <a:r>
              <a:rPr lang="pl-PL" sz="800" dirty="0"/>
              <a:t> materials</a:t>
            </a:r>
          </a:p>
        </p:txBody>
      </p:sp>
      <p:sp>
        <p:nvSpPr>
          <p:cNvPr id="131" name="Rounded Rectangle 130"/>
          <p:cNvSpPr/>
          <p:nvPr/>
        </p:nvSpPr>
        <p:spPr>
          <a:xfrm>
            <a:off x="550900" y="2917347"/>
            <a:ext cx="805215" cy="482714"/>
          </a:xfrm>
          <a:prstGeom prst="roundRect">
            <a:avLst>
              <a:gd name="adj" fmla="val 18616"/>
            </a:avLst>
          </a:prstGeom>
          <a:solidFill>
            <a:srgbClr val="61C3A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err="1"/>
              <a:t>Packaging</a:t>
            </a:r>
            <a:r>
              <a:rPr lang="pl-PL" sz="800" dirty="0"/>
              <a:t> </a:t>
            </a:r>
            <a:r>
              <a:rPr lang="pl-PL" sz="800" dirty="0" err="1"/>
              <a:t>material</a:t>
            </a:r>
            <a:r>
              <a:rPr lang="pl-PL" sz="800" dirty="0"/>
              <a:t> </a:t>
            </a:r>
            <a:r>
              <a:rPr lang="pl-PL" sz="800" dirty="0" err="1"/>
              <a:t>suppliers</a:t>
            </a:r>
            <a:endParaRPr lang="pl-PL" sz="800" dirty="0"/>
          </a:p>
        </p:txBody>
      </p:sp>
      <p:sp>
        <p:nvSpPr>
          <p:cNvPr id="133" name="Rectangle 132"/>
          <p:cNvSpPr/>
          <p:nvPr/>
        </p:nvSpPr>
        <p:spPr>
          <a:xfrm>
            <a:off x="6527022" y="5670569"/>
            <a:ext cx="1248820" cy="230832"/>
          </a:xfrm>
          <a:prstGeom prst="rect">
            <a:avLst/>
          </a:prstGeom>
        </p:spPr>
        <p:txBody>
          <a:bodyPr wrap="square">
            <a:spAutoFit/>
          </a:bodyPr>
          <a:lstStyle/>
          <a:p>
            <a:pPr algn="ctr"/>
            <a:r>
              <a:rPr lang="pl-PL" sz="900" dirty="0">
                <a:latin typeface="Calibri" panose="020F0502020204030204" pitchFamily="34" charset="0"/>
                <a:ea typeface="Calibri" panose="020F0502020204030204" pitchFamily="34" charset="0"/>
                <a:cs typeface="Times New Roman" panose="02020603050405020304" pitchFamily="18" charset="0"/>
              </a:rPr>
              <a:t>[</a:t>
            </a:r>
            <a:r>
              <a:rPr lang="pl-PL" sz="900" dirty="0" err="1">
                <a:latin typeface="Calibri" panose="020F0502020204030204" pitchFamily="34" charset="0"/>
                <a:ea typeface="Calibri" panose="020F0502020204030204" pitchFamily="34" charset="0"/>
                <a:cs typeface="Times New Roman" panose="02020603050405020304" pitchFamily="18" charset="0"/>
              </a:rPr>
              <a:t>Date</a:t>
            </a:r>
            <a:r>
              <a:rPr lang="pl-PL" sz="900" dirty="0">
                <a:latin typeface="Calibri" panose="020F0502020204030204" pitchFamily="34" charset="0"/>
                <a:ea typeface="Calibri" panose="020F0502020204030204" pitchFamily="34" charset="0"/>
                <a:cs typeface="Times New Roman" panose="02020603050405020304" pitchFamily="18" charset="0"/>
              </a:rPr>
              <a:t>]</a:t>
            </a:r>
          </a:p>
        </p:txBody>
      </p:sp>
      <p:sp>
        <p:nvSpPr>
          <p:cNvPr id="134" name="Rectangle 133"/>
          <p:cNvSpPr/>
          <p:nvPr/>
        </p:nvSpPr>
        <p:spPr>
          <a:xfrm>
            <a:off x="7691698" y="5669533"/>
            <a:ext cx="1248820" cy="230832"/>
          </a:xfrm>
          <a:prstGeom prst="rect">
            <a:avLst/>
          </a:prstGeom>
        </p:spPr>
        <p:txBody>
          <a:bodyPr wrap="square">
            <a:spAutoFit/>
          </a:bodyPr>
          <a:lstStyle/>
          <a:p>
            <a:pPr algn="ctr"/>
            <a:r>
              <a:rPr lang="pl-PL" sz="900" dirty="0">
                <a:latin typeface="Calibri" panose="020F0502020204030204" pitchFamily="34" charset="0"/>
                <a:ea typeface="Calibri" panose="020F0502020204030204" pitchFamily="34" charset="0"/>
                <a:cs typeface="Times New Roman" panose="02020603050405020304" pitchFamily="18" charset="0"/>
              </a:rPr>
              <a:t>[</a:t>
            </a:r>
            <a:r>
              <a:rPr lang="pl-PL" sz="900" dirty="0" err="1">
                <a:latin typeface="Calibri" panose="020F0502020204030204" pitchFamily="34" charset="0"/>
                <a:ea typeface="Calibri" panose="020F0502020204030204" pitchFamily="34" charset="0"/>
                <a:cs typeface="Times New Roman" panose="02020603050405020304" pitchFamily="18" charset="0"/>
              </a:rPr>
              <a:t>Date</a:t>
            </a:r>
            <a:r>
              <a:rPr lang="pl-PL" sz="900" dirty="0">
                <a:latin typeface="Calibri" panose="020F0502020204030204" pitchFamily="34" charset="0"/>
                <a:ea typeface="Calibri" panose="020F0502020204030204" pitchFamily="34" charset="0"/>
                <a:cs typeface="Times New Roman" panose="02020603050405020304" pitchFamily="18" charset="0"/>
              </a:rPr>
              <a:t>]</a:t>
            </a:r>
          </a:p>
        </p:txBody>
      </p:sp>
      <p:sp>
        <p:nvSpPr>
          <p:cNvPr id="135" name="Rounded Rectangle 134"/>
          <p:cNvSpPr/>
          <p:nvPr/>
        </p:nvSpPr>
        <p:spPr>
          <a:xfrm>
            <a:off x="9237442" y="4117822"/>
            <a:ext cx="2341411" cy="202490"/>
          </a:xfrm>
          <a:prstGeom prst="roundRect">
            <a:avLst>
              <a:gd name="adj" fmla="val 5987"/>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1000" dirty="0" err="1"/>
              <a:t>Commentary</a:t>
            </a:r>
            <a:endParaRPr lang="pl-PL" sz="1000" dirty="0"/>
          </a:p>
        </p:txBody>
      </p:sp>
      <p:sp>
        <p:nvSpPr>
          <p:cNvPr id="138" name="Rounded Rectangle 137"/>
          <p:cNvSpPr/>
          <p:nvPr/>
        </p:nvSpPr>
        <p:spPr>
          <a:xfrm>
            <a:off x="9219540" y="1631174"/>
            <a:ext cx="2341411" cy="202490"/>
          </a:xfrm>
          <a:prstGeom prst="roundRect">
            <a:avLst>
              <a:gd name="adj" fmla="val 5987"/>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1000" dirty="0" err="1"/>
              <a:t>Commentary</a:t>
            </a:r>
            <a:endParaRPr lang="pl-PL" sz="1000" dirty="0"/>
          </a:p>
        </p:txBody>
      </p:sp>
      <p:grpSp>
        <p:nvGrpSpPr>
          <p:cNvPr id="12" name="Group 11"/>
          <p:cNvGrpSpPr/>
          <p:nvPr/>
        </p:nvGrpSpPr>
        <p:grpSpPr>
          <a:xfrm>
            <a:off x="633475" y="2939249"/>
            <a:ext cx="6965645" cy="288486"/>
            <a:chOff x="596131" y="3139432"/>
            <a:chExt cx="6965645" cy="288486"/>
          </a:xfrm>
        </p:grpSpPr>
        <p:sp>
          <p:nvSpPr>
            <p:cNvPr id="31" name="TextBox 30"/>
            <p:cNvSpPr txBox="1"/>
            <p:nvPr/>
          </p:nvSpPr>
          <p:spPr>
            <a:xfrm>
              <a:off x="596131" y="3153148"/>
              <a:ext cx="2064255" cy="274770"/>
            </a:xfrm>
            <a:prstGeom prst="rect">
              <a:avLst/>
            </a:prstGeom>
            <a:noFill/>
          </p:spPr>
          <p:txBody>
            <a:bodyPr wrap="square" rtlCol="0">
              <a:spAutoFit/>
            </a:bodyPr>
            <a:lstStyle/>
            <a:p>
              <a:endParaRPr lang="pl-PL" sz="1200" b="1" dirty="0">
                <a:solidFill>
                  <a:sysClr val="windowText" lastClr="000000"/>
                </a:solidFill>
              </a:endParaRPr>
            </a:p>
          </p:txBody>
        </p:sp>
        <p:sp>
          <p:nvSpPr>
            <p:cNvPr id="33" name="TextBox 32"/>
            <p:cNvSpPr txBox="1"/>
            <p:nvPr/>
          </p:nvSpPr>
          <p:spPr>
            <a:xfrm>
              <a:off x="5872430" y="3139432"/>
              <a:ext cx="1689346" cy="276999"/>
            </a:xfrm>
            <a:prstGeom prst="rect">
              <a:avLst/>
            </a:prstGeom>
            <a:noFill/>
          </p:spPr>
          <p:txBody>
            <a:bodyPr wrap="square" rtlCol="0">
              <a:spAutoFit/>
            </a:bodyPr>
            <a:lstStyle/>
            <a:p>
              <a:endParaRPr lang="pl-PL" sz="1200" b="1" dirty="0">
                <a:solidFill>
                  <a:sysClr val="windowText" lastClr="000000"/>
                </a:solidFill>
              </a:endParaRPr>
            </a:p>
          </p:txBody>
        </p:sp>
      </p:grpSp>
      <p:sp>
        <p:nvSpPr>
          <p:cNvPr id="85"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bg1">
                    <a:lumMod val="65000"/>
                  </a:schemeClr>
                </a:solidFill>
                <a:latin typeface="Arial" panose="020B0604020202020204" pitchFamily="34" charset="0"/>
                <a:cs typeface="Arial" panose="020B0604020202020204" pitchFamily="34" charset="0"/>
              </a:rPr>
              <a:t>Key</a:t>
            </a:r>
            <a:r>
              <a:rPr lang="pl-PL" sz="1000" b="1" dirty="0">
                <a:solidFill>
                  <a:schemeClr val="bg1">
                    <a:lumMod val="65000"/>
                  </a:schemeClr>
                </a:solidFill>
                <a:latin typeface="Arial" panose="020B0604020202020204" pitchFamily="34" charset="0"/>
                <a:cs typeface="Arial" panose="020B0604020202020204" pitchFamily="34" charset="0"/>
              </a:rPr>
              <a:t> </a:t>
            </a:r>
            <a:r>
              <a:rPr lang="pl-PL" sz="1000" b="1" dirty="0" err="1">
                <a:solidFill>
                  <a:schemeClr val="bg1">
                    <a:lumMod val="65000"/>
                  </a:schemeClr>
                </a:solidFill>
                <a:latin typeface="Arial" panose="020B0604020202020204" pitchFamily="34" charset="0"/>
                <a:cs typeface="Arial" panose="020B0604020202020204" pitchFamily="34" charset="0"/>
              </a:rPr>
              <a:t>suppliers</a:t>
            </a:r>
            <a:endParaRPr lang="pl-PL" sz="1000" b="1" dirty="0">
              <a:solidFill>
                <a:schemeClr val="bg1">
                  <a:lumMod val="65000"/>
                </a:schemeClr>
              </a:solidFill>
              <a:latin typeface="Arial" panose="020B0604020202020204" pitchFamily="34" charset="0"/>
              <a:cs typeface="Arial" panose="020B0604020202020204" pitchFamily="34" charset="0"/>
            </a:endParaRPr>
          </a:p>
        </p:txBody>
      </p:sp>
      <p:grpSp>
        <p:nvGrpSpPr>
          <p:cNvPr id="2" name="Group 1">
            <a:extLst>
              <a:ext uri="{FF2B5EF4-FFF2-40B4-BE49-F238E27FC236}">
                <a16:creationId xmlns:a16="http://schemas.microsoft.com/office/drawing/2014/main" id="{A3114387-A3EA-4E97-B8E8-3C16720A46DA}"/>
              </a:ext>
            </a:extLst>
          </p:cNvPr>
          <p:cNvGrpSpPr/>
          <p:nvPr/>
        </p:nvGrpSpPr>
        <p:grpSpPr>
          <a:xfrm>
            <a:off x="1609470" y="1769702"/>
            <a:ext cx="7181558" cy="946259"/>
            <a:chOff x="1609470" y="1769702"/>
            <a:chExt cx="7181558" cy="946259"/>
          </a:xfrm>
        </p:grpSpPr>
        <p:grpSp>
          <p:nvGrpSpPr>
            <p:cNvPr id="82" name="Group 81">
              <a:extLst>
                <a:ext uri="{FF2B5EF4-FFF2-40B4-BE49-F238E27FC236}">
                  <a16:creationId xmlns:a16="http://schemas.microsoft.com/office/drawing/2014/main" id="{9774F481-6631-4BDD-B97F-49C0EADDF488}"/>
                </a:ext>
              </a:extLst>
            </p:cNvPr>
            <p:cNvGrpSpPr/>
            <p:nvPr/>
          </p:nvGrpSpPr>
          <p:grpSpPr>
            <a:xfrm>
              <a:off x="1609470" y="1769702"/>
              <a:ext cx="947959" cy="946259"/>
              <a:chOff x="1425436" y="1910398"/>
              <a:chExt cx="1747064" cy="1936384"/>
            </a:xfrm>
          </p:grpSpPr>
          <p:sp>
            <p:nvSpPr>
              <p:cNvPr id="83" name="Rounded Rectangle 69">
                <a:extLst>
                  <a:ext uri="{FF2B5EF4-FFF2-40B4-BE49-F238E27FC236}">
                    <a16:creationId xmlns:a16="http://schemas.microsoft.com/office/drawing/2014/main" id="{2930BEC8-2DE2-4A13-91F6-6CB99FE4D43D}"/>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4" name="Rectangle 83">
                <a:extLst>
                  <a:ext uri="{FF2B5EF4-FFF2-40B4-BE49-F238E27FC236}">
                    <a16:creationId xmlns:a16="http://schemas.microsoft.com/office/drawing/2014/main" id="{EE93C9A6-EDD7-4FD5-A81C-F4559894A93B}"/>
                  </a:ext>
                </a:extLst>
              </p:cNvPr>
              <p:cNvSpPr/>
              <p:nvPr/>
            </p:nvSpPr>
            <p:spPr>
              <a:xfrm>
                <a:off x="1505806" y="2805636"/>
                <a:ext cx="1666694" cy="519603"/>
              </a:xfrm>
              <a:prstGeom prst="rect">
                <a:avLst/>
              </a:prstGeom>
            </p:spPr>
            <p:txBody>
              <a:bodyPr wrap="square">
                <a:spAutoFit/>
              </a:bodyPr>
              <a:lstStyle/>
              <a:p>
                <a:pPr algn="ctr"/>
                <a:r>
                  <a:rPr lang="pl-PL" sz="1050" b="1" dirty="0"/>
                  <a:t>[Supplier]</a:t>
                </a:r>
              </a:p>
            </p:txBody>
          </p:sp>
          <p:sp>
            <p:nvSpPr>
              <p:cNvPr id="89" name="TextBox 88">
                <a:extLst>
                  <a:ext uri="{FF2B5EF4-FFF2-40B4-BE49-F238E27FC236}">
                    <a16:creationId xmlns:a16="http://schemas.microsoft.com/office/drawing/2014/main" id="{1ADA070D-1936-4ED2-AB7F-B04D803E2D2F}"/>
                  </a:ext>
                </a:extLst>
              </p:cNvPr>
              <p:cNvSpPr txBox="1"/>
              <p:nvPr/>
            </p:nvSpPr>
            <p:spPr>
              <a:xfrm>
                <a:off x="1560211" y="2139971"/>
                <a:ext cx="1580706" cy="818768"/>
              </a:xfrm>
              <a:prstGeom prst="rect">
                <a:avLst/>
              </a:prstGeom>
              <a:noFill/>
            </p:spPr>
            <p:txBody>
              <a:bodyPr wrap="square" rtlCol="0">
                <a:spAutoFit/>
              </a:bodyPr>
              <a:lstStyle/>
              <a:p>
                <a:pPr algn="ctr"/>
                <a:r>
                  <a:rPr lang="pl-PL" sz="1000" dirty="0" err="1"/>
                  <a:t>Supplier's</a:t>
                </a:r>
                <a:r>
                  <a:rPr lang="pl-PL" sz="1000" dirty="0"/>
                  <a:t> logo</a:t>
                </a:r>
              </a:p>
            </p:txBody>
          </p:sp>
        </p:grpSp>
        <p:grpSp>
          <p:nvGrpSpPr>
            <p:cNvPr id="173" name="Group 172">
              <a:extLst>
                <a:ext uri="{FF2B5EF4-FFF2-40B4-BE49-F238E27FC236}">
                  <a16:creationId xmlns:a16="http://schemas.microsoft.com/office/drawing/2014/main" id="{AF85C056-626D-4A6C-9B8A-7BB8190B796C}"/>
                </a:ext>
              </a:extLst>
            </p:cNvPr>
            <p:cNvGrpSpPr/>
            <p:nvPr/>
          </p:nvGrpSpPr>
          <p:grpSpPr>
            <a:xfrm>
              <a:off x="6596350" y="1769702"/>
              <a:ext cx="947959" cy="946259"/>
              <a:chOff x="1425436" y="1910398"/>
              <a:chExt cx="1747064" cy="1936384"/>
            </a:xfrm>
          </p:grpSpPr>
          <p:sp>
            <p:nvSpPr>
              <p:cNvPr id="174" name="Rounded Rectangle 69">
                <a:extLst>
                  <a:ext uri="{FF2B5EF4-FFF2-40B4-BE49-F238E27FC236}">
                    <a16:creationId xmlns:a16="http://schemas.microsoft.com/office/drawing/2014/main" id="{B2FCF96F-B096-4B5F-B073-5124A8BC8B0D}"/>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75" name="Rectangle 174">
                <a:extLst>
                  <a:ext uri="{FF2B5EF4-FFF2-40B4-BE49-F238E27FC236}">
                    <a16:creationId xmlns:a16="http://schemas.microsoft.com/office/drawing/2014/main" id="{54ACC247-B68E-4701-8805-11FFFB162B5B}"/>
                  </a:ext>
                </a:extLst>
              </p:cNvPr>
              <p:cNvSpPr/>
              <p:nvPr/>
            </p:nvSpPr>
            <p:spPr>
              <a:xfrm>
                <a:off x="1505806" y="2805636"/>
                <a:ext cx="1666694" cy="519603"/>
              </a:xfrm>
              <a:prstGeom prst="rect">
                <a:avLst/>
              </a:prstGeom>
            </p:spPr>
            <p:txBody>
              <a:bodyPr wrap="square">
                <a:spAutoFit/>
              </a:bodyPr>
              <a:lstStyle/>
              <a:p>
                <a:pPr algn="ctr"/>
                <a:r>
                  <a:rPr lang="pl-PL" sz="1050" b="1" dirty="0"/>
                  <a:t>[Supplier]</a:t>
                </a:r>
              </a:p>
            </p:txBody>
          </p:sp>
          <p:sp>
            <p:nvSpPr>
              <p:cNvPr id="176" name="TextBox 175">
                <a:extLst>
                  <a:ext uri="{FF2B5EF4-FFF2-40B4-BE49-F238E27FC236}">
                    <a16:creationId xmlns:a16="http://schemas.microsoft.com/office/drawing/2014/main" id="{4FC84A75-36C0-4BC8-94AC-99E3AD44CE74}"/>
                  </a:ext>
                </a:extLst>
              </p:cNvPr>
              <p:cNvSpPr txBox="1"/>
              <p:nvPr/>
            </p:nvSpPr>
            <p:spPr>
              <a:xfrm>
                <a:off x="1560211" y="2139971"/>
                <a:ext cx="1580706" cy="818768"/>
              </a:xfrm>
              <a:prstGeom prst="rect">
                <a:avLst/>
              </a:prstGeom>
              <a:noFill/>
            </p:spPr>
            <p:txBody>
              <a:bodyPr wrap="square" rtlCol="0">
                <a:spAutoFit/>
              </a:bodyPr>
              <a:lstStyle/>
              <a:p>
                <a:pPr algn="ctr"/>
                <a:r>
                  <a:rPr lang="pl-PL" sz="1000" dirty="0" err="1"/>
                  <a:t>Supplier's</a:t>
                </a:r>
                <a:r>
                  <a:rPr lang="pl-PL" sz="1000" dirty="0"/>
                  <a:t> logo</a:t>
                </a:r>
              </a:p>
            </p:txBody>
          </p:sp>
        </p:grpSp>
        <p:grpSp>
          <p:nvGrpSpPr>
            <p:cNvPr id="177" name="Group 176">
              <a:extLst>
                <a:ext uri="{FF2B5EF4-FFF2-40B4-BE49-F238E27FC236}">
                  <a16:creationId xmlns:a16="http://schemas.microsoft.com/office/drawing/2014/main" id="{D2775B54-8A3A-4F57-BC01-54714AD96C08}"/>
                </a:ext>
              </a:extLst>
            </p:cNvPr>
            <p:cNvGrpSpPr/>
            <p:nvPr/>
          </p:nvGrpSpPr>
          <p:grpSpPr>
            <a:xfrm>
              <a:off x="2856190" y="1769702"/>
              <a:ext cx="947959" cy="946259"/>
              <a:chOff x="1425436" y="1910398"/>
              <a:chExt cx="1747064" cy="1936384"/>
            </a:xfrm>
          </p:grpSpPr>
          <p:sp>
            <p:nvSpPr>
              <p:cNvPr id="178" name="Rounded Rectangle 69">
                <a:extLst>
                  <a:ext uri="{FF2B5EF4-FFF2-40B4-BE49-F238E27FC236}">
                    <a16:creationId xmlns:a16="http://schemas.microsoft.com/office/drawing/2014/main" id="{FB799E77-4229-4591-AAE7-3ECE4E681FB9}"/>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79" name="Rectangle 178">
                <a:extLst>
                  <a:ext uri="{FF2B5EF4-FFF2-40B4-BE49-F238E27FC236}">
                    <a16:creationId xmlns:a16="http://schemas.microsoft.com/office/drawing/2014/main" id="{59DC6DD2-B717-4003-9800-169CD96F84A0}"/>
                  </a:ext>
                </a:extLst>
              </p:cNvPr>
              <p:cNvSpPr/>
              <p:nvPr/>
            </p:nvSpPr>
            <p:spPr>
              <a:xfrm>
                <a:off x="1505806" y="2805636"/>
                <a:ext cx="1666694" cy="519603"/>
              </a:xfrm>
              <a:prstGeom prst="rect">
                <a:avLst/>
              </a:prstGeom>
            </p:spPr>
            <p:txBody>
              <a:bodyPr wrap="square">
                <a:spAutoFit/>
              </a:bodyPr>
              <a:lstStyle/>
              <a:p>
                <a:pPr algn="ctr"/>
                <a:r>
                  <a:rPr lang="pl-PL" sz="1050" b="1" dirty="0"/>
                  <a:t>[Supplier]</a:t>
                </a:r>
              </a:p>
            </p:txBody>
          </p:sp>
          <p:sp>
            <p:nvSpPr>
              <p:cNvPr id="180" name="TextBox 179">
                <a:extLst>
                  <a:ext uri="{FF2B5EF4-FFF2-40B4-BE49-F238E27FC236}">
                    <a16:creationId xmlns:a16="http://schemas.microsoft.com/office/drawing/2014/main" id="{8FEE5BF6-92C4-4DFA-B854-2B170DE49377}"/>
                  </a:ext>
                </a:extLst>
              </p:cNvPr>
              <p:cNvSpPr txBox="1"/>
              <p:nvPr/>
            </p:nvSpPr>
            <p:spPr>
              <a:xfrm>
                <a:off x="1560211" y="2139971"/>
                <a:ext cx="1580706" cy="818768"/>
              </a:xfrm>
              <a:prstGeom prst="rect">
                <a:avLst/>
              </a:prstGeom>
              <a:noFill/>
            </p:spPr>
            <p:txBody>
              <a:bodyPr wrap="square" rtlCol="0">
                <a:spAutoFit/>
              </a:bodyPr>
              <a:lstStyle/>
              <a:p>
                <a:pPr algn="ctr"/>
                <a:r>
                  <a:rPr lang="pl-PL" sz="1000" dirty="0" err="1"/>
                  <a:t>Supplier's</a:t>
                </a:r>
                <a:r>
                  <a:rPr lang="pl-PL" sz="1000" dirty="0"/>
                  <a:t> logo</a:t>
                </a:r>
              </a:p>
            </p:txBody>
          </p:sp>
        </p:grpSp>
        <p:grpSp>
          <p:nvGrpSpPr>
            <p:cNvPr id="181" name="Group 180">
              <a:extLst>
                <a:ext uri="{FF2B5EF4-FFF2-40B4-BE49-F238E27FC236}">
                  <a16:creationId xmlns:a16="http://schemas.microsoft.com/office/drawing/2014/main" id="{AAB58D12-F27C-4132-B7D5-07397F818DC3}"/>
                </a:ext>
              </a:extLst>
            </p:cNvPr>
            <p:cNvGrpSpPr/>
            <p:nvPr/>
          </p:nvGrpSpPr>
          <p:grpSpPr>
            <a:xfrm>
              <a:off x="4102910" y="1769702"/>
              <a:ext cx="947959" cy="946259"/>
              <a:chOff x="1425436" y="1910398"/>
              <a:chExt cx="1747064" cy="1936384"/>
            </a:xfrm>
          </p:grpSpPr>
          <p:sp>
            <p:nvSpPr>
              <p:cNvPr id="182" name="Rounded Rectangle 69">
                <a:extLst>
                  <a:ext uri="{FF2B5EF4-FFF2-40B4-BE49-F238E27FC236}">
                    <a16:creationId xmlns:a16="http://schemas.microsoft.com/office/drawing/2014/main" id="{5B9B7843-3A80-41E4-A3E9-1B036882F998}"/>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83" name="Rectangle 182">
                <a:extLst>
                  <a:ext uri="{FF2B5EF4-FFF2-40B4-BE49-F238E27FC236}">
                    <a16:creationId xmlns:a16="http://schemas.microsoft.com/office/drawing/2014/main" id="{29D45CDA-DBF4-4F55-BA68-54EB576909CE}"/>
                  </a:ext>
                </a:extLst>
              </p:cNvPr>
              <p:cNvSpPr/>
              <p:nvPr/>
            </p:nvSpPr>
            <p:spPr>
              <a:xfrm>
                <a:off x="1505806" y="2805636"/>
                <a:ext cx="1666694" cy="519603"/>
              </a:xfrm>
              <a:prstGeom prst="rect">
                <a:avLst/>
              </a:prstGeom>
            </p:spPr>
            <p:txBody>
              <a:bodyPr wrap="square">
                <a:spAutoFit/>
              </a:bodyPr>
              <a:lstStyle/>
              <a:p>
                <a:pPr algn="ctr"/>
                <a:r>
                  <a:rPr lang="pl-PL" sz="1050" b="1" dirty="0"/>
                  <a:t>[Supplier]</a:t>
                </a:r>
              </a:p>
            </p:txBody>
          </p:sp>
          <p:sp>
            <p:nvSpPr>
              <p:cNvPr id="184" name="TextBox 183">
                <a:extLst>
                  <a:ext uri="{FF2B5EF4-FFF2-40B4-BE49-F238E27FC236}">
                    <a16:creationId xmlns:a16="http://schemas.microsoft.com/office/drawing/2014/main" id="{7D55A68F-C598-4E5B-8072-3CF5A909DA29}"/>
                  </a:ext>
                </a:extLst>
              </p:cNvPr>
              <p:cNvSpPr txBox="1"/>
              <p:nvPr/>
            </p:nvSpPr>
            <p:spPr>
              <a:xfrm>
                <a:off x="1560211" y="2139971"/>
                <a:ext cx="1580706" cy="818768"/>
              </a:xfrm>
              <a:prstGeom prst="rect">
                <a:avLst/>
              </a:prstGeom>
              <a:noFill/>
            </p:spPr>
            <p:txBody>
              <a:bodyPr wrap="square" rtlCol="0">
                <a:spAutoFit/>
              </a:bodyPr>
              <a:lstStyle/>
              <a:p>
                <a:pPr algn="ctr"/>
                <a:r>
                  <a:rPr lang="pl-PL" sz="1000" dirty="0" err="1"/>
                  <a:t>Supplier's</a:t>
                </a:r>
                <a:r>
                  <a:rPr lang="pl-PL" sz="1000" dirty="0"/>
                  <a:t> logo</a:t>
                </a:r>
              </a:p>
            </p:txBody>
          </p:sp>
        </p:grpSp>
        <p:grpSp>
          <p:nvGrpSpPr>
            <p:cNvPr id="185" name="Group 184">
              <a:extLst>
                <a:ext uri="{FF2B5EF4-FFF2-40B4-BE49-F238E27FC236}">
                  <a16:creationId xmlns:a16="http://schemas.microsoft.com/office/drawing/2014/main" id="{4CA11C3D-2150-4B0D-BC3E-0842D7F22E16}"/>
                </a:ext>
              </a:extLst>
            </p:cNvPr>
            <p:cNvGrpSpPr/>
            <p:nvPr/>
          </p:nvGrpSpPr>
          <p:grpSpPr>
            <a:xfrm>
              <a:off x="5349630" y="1769702"/>
              <a:ext cx="947959" cy="946259"/>
              <a:chOff x="1425436" y="1910398"/>
              <a:chExt cx="1747064" cy="1936384"/>
            </a:xfrm>
          </p:grpSpPr>
          <p:sp>
            <p:nvSpPr>
              <p:cNvPr id="186" name="Rounded Rectangle 69">
                <a:extLst>
                  <a:ext uri="{FF2B5EF4-FFF2-40B4-BE49-F238E27FC236}">
                    <a16:creationId xmlns:a16="http://schemas.microsoft.com/office/drawing/2014/main" id="{5927C64B-29FA-4979-88A6-CA796D6F0425}"/>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87" name="Rectangle 186">
                <a:extLst>
                  <a:ext uri="{FF2B5EF4-FFF2-40B4-BE49-F238E27FC236}">
                    <a16:creationId xmlns:a16="http://schemas.microsoft.com/office/drawing/2014/main" id="{3FB9891F-8FB5-4BD4-B724-27146573B422}"/>
                  </a:ext>
                </a:extLst>
              </p:cNvPr>
              <p:cNvSpPr/>
              <p:nvPr/>
            </p:nvSpPr>
            <p:spPr>
              <a:xfrm>
                <a:off x="1505806" y="2805636"/>
                <a:ext cx="1666694" cy="519603"/>
              </a:xfrm>
              <a:prstGeom prst="rect">
                <a:avLst/>
              </a:prstGeom>
            </p:spPr>
            <p:txBody>
              <a:bodyPr wrap="square">
                <a:spAutoFit/>
              </a:bodyPr>
              <a:lstStyle/>
              <a:p>
                <a:pPr algn="ctr"/>
                <a:r>
                  <a:rPr lang="pl-PL" sz="1050" b="1" dirty="0"/>
                  <a:t>[Supplier]</a:t>
                </a:r>
              </a:p>
            </p:txBody>
          </p:sp>
          <p:sp>
            <p:nvSpPr>
              <p:cNvPr id="188" name="TextBox 187">
                <a:extLst>
                  <a:ext uri="{FF2B5EF4-FFF2-40B4-BE49-F238E27FC236}">
                    <a16:creationId xmlns:a16="http://schemas.microsoft.com/office/drawing/2014/main" id="{C6827C58-7AE4-4661-94C6-9E18D14C9CBE}"/>
                  </a:ext>
                </a:extLst>
              </p:cNvPr>
              <p:cNvSpPr txBox="1"/>
              <p:nvPr/>
            </p:nvSpPr>
            <p:spPr>
              <a:xfrm>
                <a:off x="1560211" y="2139971"/>
                <a:ext cx="1580706" cy="818768"/>
              </a:xfrm>
              <a:prstGeom prst="rect">
                <a:avLst/>
              </a:prstGeom>
              <a:noFill/>
            </p:spPr>
            <p:txBody>
              <a:bodyPr wrap="square" rtlCol="0">
                <a:spAutoFit/>
              </a:bodyPr>
              <a:lstStyle/>
              <a:p>
                <a:pPr algn="ctr"/>
                <a:r>
                  <a:rPr lang="pl-PL" sz="1000" dirty="0" err="1"/>
                  <a:t>Supplier's</a:t>
                </a:r>
                <a:r>
                  <a:rPr lang="pl-PL" sz="1000" dirty="0"/>
                  <a:t> logo</a:t>
                </a:r>
              </a:p>
            </p:txBody>
          </p:sp>
        </p:grpSp>
        <p:grpSp>
          <p:nvGrpSpPr>
            <p:cNvPr id="189" name="Group 188">
              <a:extLst>
                <a:ext uri="{FF2B5EF4-FFF2-40B4-BE49-F238E27FC236}">
                  <a16:creationId xmlns:a16="http://schemas.microsoft.com/office/drawing/2014/main" id="{4BF6D5B0-1D70-44D8-BD9F-D2DD71D74D2D}"/>
                </a:ext>
              </a:extLst>
            </p:cNvPr>
            <p:cNvGrpSpPr/>
            <p:nvPr/>
          </p:nvGrpSpPr>
          <p:grpSpPr>
            <a:xfrm>
              <a:off x="7843069" y="1769702"/>
              <a:ext cx="947959" cy="946259"/>
              <a:chOff x="1425436" y="1910398"/>
              <a:chExt cx="1747064" cy="1936384"/>
            </a:xfrm>
          </p:grpSpPr>
          <p:sp>
            <p:nvSpPr>
              <p:cNvPr id="190" name="Rounded Rectangle 69">
                <a:extLst>
                  <a:ext uri="{FF2B5EF4-FFF2-40B4-BE49-F238E27FC236}">
                    <a16:creationId xmlns:a16="http://schemas.microsoft.com/office/drawing/2014/main" id="{95A136A3-87A9-4DF0-B2E3-01597FB96474}"/>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91" name="Rectangle 190">
                <a:extLst>
                  <a:ext uri="{FF2B5EF4-FFF2-40B4-BE49-F238E27FC236}">
                    <a16:creationId xmlns:a16="http://schemas.microsoft.com/office/drawing/2014/main" id="{226ADE2C-118C-4754-8EF7-24749312AB1E}"/>
                  </a:ext>
                </a:extLst>
              </p:cNvPr>
              <p:cNvSpPr/>
              <p:nvPr/>
            </p:nvSpPr>
            <p:spPr>
              <a:xfrm>
                <a:off x="1505806" y="2805636"/>
                <a:ext cx="1666694" cy="519603"/>
              </a:xfrm>
              <a:prstGeom prst="rect">
                <a:avLst/>
              </a:prstGeom>
            </p:spPr>
            <p:txBody>
              <a:bodyPr wrap="square">
                <a:spAutoFit/>
              </a:bodyPr>
              <a:lstStyle/>
              <a:p>
                <a:pPr algn="ctr"/>
                <a:r>
                  <a:rPr lang="pl-PL" sz="1050" b="1" dirty="0"/>
                  <a:t>[Supplier]</a:t>
                </a:r>
              </a:p>
            </p:txBody>
          </p:sp>
          <p:sp>
            <p:nvSpPr>
              <p:cNvPr id="192" name="TextBox 191">
                <a:extLst>
                  <a:ext uri="{FF2B5EF4-FFF2-40B4-BE49-F238E27FC236}">
                    <a16:creationId xmlns:a16="http://schemas.microsoft.com/office/drawing/2014/main" id="{44E810D9-56D2-45BE-86D6-BFA331D9F09A}"/>
                  </a:ext>
                </a:extLst>
              </p:cNvPr>
              <p:cNvSpPr txBox="1"/>
              <p:nvPr/>
            </p:nvSpPr>
            <p:spPr>
              <a:xfrm>
                <a:off x="1560211" y="2139971"/>
                <a:ext cx="1580706" cy="818768"/>
              </a:xfrm>
              <a:prstGeom prst="rect">
                <a:avLst/>
              </a:prstGeom>
              <a:noFill/>
            </p:spPr>
            <p:txBody>
              <a:bodyPr wrap="square" rtlCol="0">
                <a:spAutoFit/>
              </a:bodyPr>
              <a:lstStyle/>
              <a:p>
                <a:pPr algn="ctr"/>
                <a:r>
                  <a:rPr lang="pl-PL" sz="1000" dirty="0" err="1"/>
                  <a:t>Supplier's</a:t>
                </a:r>
                <a:r>
                  <a:rPr lang="pl-PL" sz="1000" dirty="0"/>
                  <a:t> logo</a:t>
                </a:r>
              </a:p>
            </p:txBody>
          </p:sp>
        </p:grpSp>
      </p:grpSp>
      <p:sp>
        <p:nvSpPr>
          <p:cNvPr id="3" name="Text Placeholder 4">
            <a:extLst>
              <a:ext uri="{FF2B5EF4-FFF2-40B4-BE49-F238E27FC236}">
                <a16:creationId xmlns:a16="http://schemas.microsoft.com/office/drawing/2014/main" id="{7989AA64-54FD-47DF-A3EA-77C824605C6D}"/>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grpSp>
        <p:nvGrpSpPr>
          <p:cNvPr id="4" name="Group 3">
            <a:extLst>
              <a:ext uri="{FF2B5EF4-FFF2-40B4-BE49-F238E27FC236}">
                <a16:creationId xmlns:a16="http://schemas.microsoft.com/office/drawing/2014/main" id="{97AE3C78-C13E-4C11-B8C4-C3F4E0403CEE}"/>
              </a:ext>
            </a:extLst>
          </p:cNvPr>
          <p:cNvGrpSpPr/>
          <p:nvPr/>
        </p:nvGrpSpPr>
        <p:grpSpPr>
          <a:xfrm>
            <a:off x="1785741" y="2975020"/>
            <a:ext cx="6811341" cy="553011"/>
            <a:chOff x="1785741" y="2975020"/>
            <a:chExt cx="6811341" cy="553011"/>
          </a:xfrm>
        </p:grpSpPr>
        <p:grpSp>
          <p:nvGrpSpPr>
            <p:cNvPr id="141" name="Group 140">
              <a:extLst>
                <a:ext uri="{FF2B5EF4-FFF2-40B4-BE49-F238E27FC236}">
                  <a16:creationId xmlns:a16="http://schemas.microsoft.com/office/drawing/2014/main" id="{87FB6BAF-154A-4299-9809-CE615A90C42E}"/>
                </a:ext>
              </a:extLst>
            </p:cNvPr>
            <p:cNvGrpSpPr/>
            <p:nvPr/>
          </p:nvGrpSpPr>
          <p:grpSpPr>
            <a:xfrm>
              <a:off x="1785741" y="2975020"/>
              <a:ext cx="754013" cy="553011"/>
              <a:chOff x="1425436" y="1910398"/>
              <a:chExt cx="1747064" cy="1936384"/>
            </a:xfrm>
          </p:grpSpPr>
          <p:sp>
            <p:nvSpPr>
              <p:cNvPr id="142" name="Rounded Rectangle 69">
                <a:extLst>
                  <a:ext uri="{FF2B5EF4-FFF2-40B4-BE49-F238E27FC236}">
                    <a16:creationId xmlns:a16="http://schemas.microsoft.com/office/drawing/2014/main" id="{D5B43D66-FB1D-4E16-863E-72A605AA4D98}"/>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3" name="Rectangle 142">
                <a:extLst>
                  <a:ext uri="{FF2B5EF4-FFF2-40B4-BE49-F238E27FC236}">
                    <a16:creationId xmlns:a16="http://schemas.microsoft.com/office/drawing/2014/main" id="{D270067C-7659-4482-AA52-EFD4CD1E1CC3}"/>
                  </a:ext>
                </a:extLst>
              </p:cNvPr>
              <p:cNvSpPr/>
              <p:nvPr/>
            </p:nvSpPr>
            <p:spPr>
              <a:xfrm>
                <a:off x="1505807" y="2805637"/>
                <a:ext cx="1666693" cy="862150"/>
              </a:xfrm>
              <a:prstGeom prst="rect">
                <a:avLst/>
              </a:prstGeom>
            </p:spPr>
            <p:txBody>
              <a:bodyPr wrap="square">
                <a:spAutoFit/>
              </a:bodyPr>
              <a:lstStyle/>
              <a:p>
                <a:pPr algn="ctr"/>
                <a:r>
                  <a:rPr lang="pl-PL" sz="1000" b="1" dirty="0"/>
                  <a:t>[Supplier]</a:t>
                </a:r>
              </a:p>
            </p:txBody>
          </p:sp>
          <p:sp>
            <p:nvSpPr>
              <p:cNvPr id="144" name="TextBox 143">
                <a:extLst>
                  <a:ext uri="{FF2B5EF4-FFF2-40B4-BE49-F238E27FC236}">
                    <a16:creationId xmlns:a16="http://schemas.microsoft.com/office/drawing/2014/main" id="{C30B6CC7-0843-4A34-B8DE-1D8EC41CA965}"/>
                  </a:ext>
                </a:extLst>
              </p:cNvPr>
              <p:cNvSpPr txBox="1"/>
              <p:nvPr/>
            </p:nvSpPr>
            <p:spPr>
              <a:xfrm>
                <a:off x="1548799" y="1941888"/>
                <a:ext cx="1580707" cy="1185456"/>
              </a:xfrm>
              <a:prstGeom prst="rect">
                <a:avLst/>
              </a:prstGeom>
              <a:noFill/>
            </p:spPr>
            <p:txBody>
              <a:bodyPr wrap="square" rtlCol="0">
                <a:spAutoFit/>
              </a:bodyPr>
              <a:lstStyle/>
              <a:p>
                <a:pPr algn="ctr"/>
                <a:r>
                  <a:rPr lang="pl-PL" sz="800" dirty="0" err="1"/>
                  <a:t>Supplier's</a:t>
                </a:r>
                <a:r>
                  <a:rPr lang="pl-PL" sz="800" dirty="0"/>
                  <a:t> logo</a:t>
                </a:r>
              </a:p>
            </p:txBody>
          </p:sp>
        </p:grpSp>
        <p:grpSp>
          <p:nvGrpSpPr>
            <p:cNvPr id="194" name="Group 193">
              <a:extLst>
                <a:ext uri="{FF2B5EF4-FFF2-40B4-BE49-F238E27FC236}">
                  <a16:creationId xmlns:a16="http://schemas.microsoft.com/office/drawing/2014/main" id="{03B1AC39-89E0-45CB-AC9E-92F575518911}"/>
                </a:ext>
              </a:extLst>
            </p:cNvPr>
            <p:cNvGrpSpPr/>
            <p:nvPr/>
          </p:nvGrpSpPr>
          <p:grpSpPr>
            <a:xfrm>
              <a:off x="2651074" y="2975020"/>
              <a:ext cx="754013" cy="553011"/>
              <a:chOff x="1425436" y="1910398"/>
              <a:chExt cx="1747064" cy="1936384"/>
            </a:xfrm>
          </p:grpSpPr>
          <p:sp>
            <p:nvSpPr>
              <p:cNvPr id="195" name="Rounded Rectangle 69">
                <a:extLst>
                  <a:ext uri="{FF2B5EF4-FFF2-40B4-BE49-F238E27FC236}">
                    <a16:creationId xmlns:a16="http://schemas.microsoft.com/office/drawing/2014/main" id="{31F4830E-906D-4308-900A-B681977AE124}"/>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96" name="Rectangle 195">
                <a:extLst>
                  <a:ext uri="{FF2B5EF4-FFF2-40B4-BE49-F238E27FC236}">
                    <a16:creationId xmlns:a16="http://schemas.microsoft.com/office/drawing/2014/main" id="{E0179B0F-6606-4223-B340-3696276BE8D8}"/>
                  </a:ext>
                </a:extLst>
              </p:cNvPr>
              <p:cNvSpPr/>
              <p:nvPr/>
            </p:nvSpPr>
            <p:spPr>
              <a:xfrm>
                <a:off x="1505807" y="2805637"/>
                <a:ext cx="1666693" cy="862150"/>
              </a:xfrm>
              <a:prstGeom prst="rect">
                <a:avLst/>
              </a:prstGeom>
            </p:spPr>
            <p:txBody>
              <a:bodyPr wrap="square">
                <a:spAutoFit/>
              </a:bodyPr>
              <a:lstStyle/>
              <a:p>
                <a:pPr algn="ctr"/>
                <a:r>
                  <a:rPr lang="pl-PL" sz="1000" b="1" dirty="0"/>
                  <a:t>[Supplier]</a:t>
                </a:r>
              </a:p>
            </p:txBody>
          </p:sp>
          <p:sp>
            <p:nvSpPr>
              <p:cNvPr id="197" name="TextBox 196">
                <a:extLst>
                  <a:ext uri="{FF2B5EF4-FFF2-40B4-BE49-F238E27FC236}">
                    <a16:creationId xmlns:a16="http://schemas.microsoft.com/office/drawing/2014/main" id="{38809DAE-ED23-4B68-8EAE-F75379EBE8DB}"/>
                  </a:ext>
                </a:extLst>
              </p:cNvPr>
              <p:cNvSpPr txBox="1"/>
              <p:nvPr/>
            </p:nvSpPr>
            <p:spPr>
              <a:xfrm>
                <a:off x="1548799" y="1941888"/>
                <a:ext cx="1580707" cy="1185456"/>
              </a:xfrm>
              <a:prstGeom prst="rect">
                <a:avLst/>
              </a:prstGeom>
              <a:noFill/>
            </p:spPr>
            <p:txBody>
              <a:bodyPr wrap="square" rtlCol="0">
                <a:spAutoFit/>
              </a:bodyPr>
              <a:lstStyle/>
              <a:p>
                <a:pPr algn="ctr"/>
                <a:r>
                  <a:rPr lang="pl-PL" sz="800" dirty="0" err="1"/>
                  <a:t>Supplier's</a:t>
                </a:r>
                <a:r>
                  <a:rPr lang="pl-PL" sz="800" dirty="0"/>
                  <a:t> logo</a:t>
                </a:r>
              </a:p>
            </p:txBody>
          </p:sp>
        </p:grpSp>
        <p:grpSp>
          <p:nvGrpSpPr>
            <p:cNvPr id="198" name="Group 197">
              <a:extLst>
                <a:ext uri="{FF2B5EF4-FFF2-40B4-BE49-F238E27FC236}">
                  <a16:creationId xmlns:a16="http://schemas.microsoft.com/office/drawing/2014/main" id="{12F0B818-345E-4426-AF1C-35981BC8008E}"/>
                </a:ext>
              </a:extLst>
            </p:cNvPr>
            <p:cNvGrpSpPr/>
            <p:nvPr/>
          </p:nvGrpSpPr>
          <p:grpSpPr>
            <a:xfrm>
              <a:off x="3516407" y="2975020"/>
              <a:ext cx="754013" cy="553011"/>
              <a:chOff x="1425436" y="1910398"/>
              <a:chExt cx="1747064" cy="1936384"/>
            </a:xfrm>
          </p:grpSpPr>
          <p:sp>
            <p:nvSpPr>
              <p:cNvPr id="199" name="Rounded Rectangle 69">
                <a:extLst>
                  <a:ext uri="{FF2B5EF4-FFF2-40B4-BE49-F238E27FC236}">
                    <a16:creationId xmlns:a16="http://schemas.microsoft.com/office/drawing/2014/main" id="{66F5E812-8399-42DB-8627-BCD47E615B4E}"/>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00" name="Rectangle 199">
                <a:extLst>
                  <a:ext uri="{FF2B5EF4-FFF2-40B4-BE49-F238E27FC236}">
                    <a16:creationId xmlns:a16="http://schemas.microsoft.com/office/drawing/2014/main" id="{8D6D9124-DD35-4D0C-BB4A-DCB0E5BEAC85}"/>
                  </a:ext>
                </a:extLst>
              </p:cNvPr>
              <p:cNvSpPr/>
              <p:nvPr/>
            </p:nvSpPr>
            <p:spPr>
              <a:xfrm>
                <a:off x="1505807" y="2805637"/>
                <a:ext cx="1666693" cy="862150"/>
              </a:xfrm>
              <a:prstGeom prst="rect">
                <a:avLst/>
              </a:prstGeom>
            </p:spPr>
            <p:txBody>
              <a:bodyPr wrap="square">
                <a:spAutoFit/>
              </a:bodyPr>
              <a:lstStyle/>
              <a:p>
                <a:pPr algn="ctr"/>
                <a:r>
                  <a:rPr lang="pl-PL" sz="1000" b="1" dirty="0"/>
                  <a:t>[Supplier]</a:t>
                </a:r>
              </a:p>
            </p:txBody>
          </p:sp>
          <p:sp>
            <p:nvSpPr>
              <p:cNvPr id="201" name="TextBox 200">
                <a:extLst>
                  <a:ext uri="{FF2B5EF4-FFF2-40B4-BE49-F238E27FC236}">
                    <a16:creationId xmlns:a16="http://schemas.microsoft.com/office/drawing/2014/main" id="{4738850F-218C-4393-8D42-04A11FD23861}"/>
                  </a:ext>
                </a:extLst>
              </p:cNvPr>
              <p:cNvSpPr txBox="1"/>
              <p:nvPr/>
            </p:nvSpPr>
            <p:spPr>
              <a:xfrm>
                <a:off x="1548799" y="1941888"/>
                <a:ext cx="1580707" cy="1185456"/>
              </a:xfrm>
              <a:prstGeom prst="rect">
                <a:avLst/>
              </a:prstGeom>
              <a:noFill/>
            </p:spPr>
            <p:txBody>
              <a:bodyPr wrap="square" rtlCol="0">
                <a:spAutoFit/>
              </a:bodyPr>
              <a:lstStyle/>
              <a:p>
                <a:pPr algn="ctr"/>
                <a:r>
                  <a:rPr lang="pl-PL" sz="800" dirty="0" err="1"/>
                  <a:t>Supplier's</a:t>
                </a:r>
                <a:r>
                  <a:rPr lang="pl-PL" sz="800" dirty="0"/>
                  <a:t> logo</a:t>
                </a:r>
              </a:p>
            </p:txBody>
          </p:sp>
        </p:grpSp>
        <p:grpSp>
          <p:nvGrpSpPr>
            <p:cNvPr id="202" name="Group 201">
              <a:extLst>
                <a:ext uri="{FF2B5EF4-FFF2-40B4-BE49-F238E27FC236}">
                  <a16:creationId xmlns:a16="http://schemas.microsoft.com/office/drawing/2014/main" id="{C2F34543-AAC9-4943-8180-A38D2C203CB4}"/>
                </a:ext>
              </a:extLst>
            </p:cNvPr>
            <p:cNvGrpSpPr/>
            <p:nvPr/>
          </p:nvGrpSpPr>
          <p:grpSpPr>
            <a:xfrm>
              <a:off x="4381740" y="2975020"/>
              <a:ext cx="754013" cy="553011"/>
              <a:chOff x="1425436" y="1910398"/>
              <a:chExt cx="1747064" cy="1936384"/>
            </a:xfrm>
          </p:grpSpPr>
          <p:sp>
            <p:nvSpPr>
              <p:cNvPr id="203" name="Rounded Rectangle 69">
                <a:extLst>
                  <a:ext uri="{FF2B5EF4-FFF2-40B4-BE49-F238E27FC236}">
                    <a16:creationId xmlns:a16="http://schemas.microsoft.com/office/drawing/2014/main" id="{62033911-1D12-4778-9737-0032F829B6AC}"/>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04" name="Rectangle 203">
                <a:extLst>
                  <a:ext uri="{FF2B5EF4-FFF2-40B4-BE49-F238E27FC236}">
                    <a16:creationId xmlns:a16="http://schemas.microsoft.com/office/drawing/2014/main" id="{95F07CAC-25FA-4286-AE9D-4FBE5028BB21}"/>
                  </a:ext>
                </a:extLst>
              </p:cNvPr>
              <p:cNvSpPr/>
              <p:nvPr/>
            </p:nvSpPr>
            <p:spPr>
              <a:xfrm>
                <a:off x="1505807" y="2805637"/>
                <a:ext cx="1666693" cy="862150"/>
              </a:xfrm>
              <a:prstGeom prst="rect">
                <a:avLst/>
              </a:prstGeom>
            </p:spPr>
            <p:txBody>
              <a:bodyPr wrap="square">
                <a:spAutoFit/>
              </a:bodyPr>
              <a:lstStyle/>
              <a:p>
                <a:pPr algn="ctr"/>
                <a:r>
                  <a:rPr lang="pl-PL" sz="1000" b="1" dirty="0"/>
                  <a:t>[Supplier]</a:t>
                </a:r>
              </a:p>
            </p:txBody>
          </p:sp>
          <p:sp>
            <p:nvSpPr>
              <p:cNvPr id="205" name="TextBox 204">
                <a:extLst>
                  <a:ext uri="{FF2B5EF4-FFF2-40B4-BE49-F238E27FC236}">
                    <a16:creationId xmlns:a16="http://schemas.microsoft.com/office/drawing/2014/main" id="{5A0B4F72-9D71-4C27-AA2D-B951B5A65CA9}"/>
                  </a:ext>
                </a:extLst>
              </p:cNvPr>
              <p:cNvSpPr txBox="1"/>
              <p:nvPr/>
            </p:nvSpPr>
            <p:spPr>
              <a:xfrm>
                <a:off x="1548799" y="1941888"/>
                <a:ext cx="1580707" cy="1185456"/>
              </a:xfrm>
              <a:prstGeom prst="rect">
                <a:avLst/>
              </a:prstGeom>
              <a:noFill/>
            </p:spPr>
            <p:txBody>
              <a:bodyPr wrap="square" rtlCol="0">
                <a:spAutoFit/>
              </a:bodyPr>
              <a:lstStyle/>
              <a:p>
                <a:pPr algn="ctr"/>
                <a:r>
                  <a:rPr lang="pl-PL" sz="800" dirty="0" err="1"/>
                  <a:t>Supplier's</a:t>
                </a:r>
                <a:r>
                  <a:rPr lang="pl-PL" sz="800" dirty="0"/>
                  <a:t> logo</a:t>
                </a:r>
              </a:p>
            </p:txBody>
          </p:sp>
        </p:grpSp>
        <p:grpSp>
          <p:nvGrpSpPr>
            <p:cNvPr id="206" name="Group 205">
              <a:extLst>
                <a:ext uri="{FF2B5EF4-FFF2-40B4-BE49-F238E27FC236}">
                  <a16:creationId xmlns:a16="http://schemas.microsoft.com/office/drawing/2014/main" id="{24175A8E-93F2-4136-BEA9-53A95F8D2F40}"/>
                </a:ext>
              </a:extLst>
            </p:cNvPr>
            <p:cNvGrpSpPr/>
            <p:nvPr/>
          </p:nvGrpSpPr>
          <p:grpSpPr>
            <a:xfrm>
              <a:off x="5247073" y="2975020"/>
              <a:ext cx="754013" cy="553011"/>
              <a:chOff x="1425436" y="1910398"/>
              <a:chExt cx="1747064" cy="1936384"/>
            </a:xfrm>
          </p:grpSpPr>
          <p:sp>
            <p:nvSpPr>
              <p:cNvPr id="207" name="Rounded Rectangle 69">
                <a:extLst>
                  <a:ext uri="{FF2B5EF4-FFF2-40B4-BE49-F238E27FC236}">
                    <a16:creationId xmlns:a16="http://schemas.microsoft.com/office/drawing/2014/main" id="{D3B15C0A-675D-40CD-A436-5EB15F8ABCCF}"/>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08" name="Rectangle 207">
                <a:extLst>
                  <a:ext uri="{FF2B5EF4-FFF2-40B4-BE49-F238E27FC236}">
                    <a16:creationId xmlns:a16="http://schemas.microsoft.com/office/drawing/2014/main" id="{6F297054-7F18-44E5-BBBC-5E41A5523973}"/>
                  </a:ext>
                </a:extLst>
              </p:cNvPr>
              <p:cNvSpPr/>
              <p:nvPr/>
            </p:nvSpPr>
            <p:spPr>
              <a:xfrm>
                <a:off x="1505807" y="2805637"/>
                <a:ext cx="1666693" cy="862150"/>
              </a:xfrm>
              <a:prstGeom prst="rect">
                <a:avLst/>
              </a:prstGeom>
            </p:spPr>
            <p:txBody>
              <a:bodyPr wrap="square">
                <a:spAutoFit/>
              </a:bodyPr>
              <a:lstStyle/>
              <a:p>
                <a:pPr algn="ctr"/>
                <a:r>
                  <a:rPr lang="pl-PL" sz="1000" b="1" dirty="0"/>
                  <a:t>[Supplier]</a:t>
                </a:r>
              </a:p>
            </p:txBody>
          </p:sp>
          <p:sp>
            <p:nvSpPr>
              <p:cNvPr id="209" name="TextBox 208">
                <a:extLst>
                  <a:ext uri="{FF2B5EF4-FFF2-40B4-BE49-F238E27FC236}">
                    <a16:creationId xmlns:a16="http://schemas.microsoft.com/office/drawing/2014/main" id="{5619F7A0-180E-410A-B7FB-4C7929F95DFA}"/>
                  </a:ext>
                </a:extLst>
              </p:cNvPr>
              <p:cNvSpPr txBox="1"/>
              <p:nvPr/>
            </p:nvSpPr>
            <p:spPr>
              <a:xfrm>
                <a:off x="1548799" y="1941888"/>
                <a:ext cx="1580707" cy="1185456"/>
              </a:xfrm>
              <a:prstGeom prst="rect">
                <a:avLst/>
              </a:prstGeom>
              <a:noFill/>
            </p:spPr>
            <p:txBody>
              <a:bodyPr wrap="square" rtlCol="0">
                <a:spAutoFit/>
              </a:bodyPr>
              <a:lstStyle/>
              <a:p>
                <a:pPr algn="ctr"/>
                <a:r>
                  <a:rPr lang="pl-PL" sz="800" dirty="0" err="1"/>
                  <a:t>Supplier's</a:t>
                </a:r>
                <a:r>
                  <a:rPr lang="pl-PL" sz="800" dirty="0"/>
                  <a:t> logo</a:t>
                </a:r>
              </a:p>
            </p:txBody>
          </p:sp>
        </p:grpSp>
        <p:grpSp>
          <p:nvGrpSpPr>
            <p:cNvPr id="210" name="Group 209">
              <a:extLst>
                <a:ext uri="{FF2B5EF4-FFF2-40B4-BE49-F238E27FC236}">
                  <a16:creationId xmlns:a16="http://schemas.microsoft.com/office/drawing/2014/main" id="{D55A7F60-D812-4564-8DF2-BA64731B1D0F}"/>
                </a:ext>
              </a:extLst>
            </p:cNvPr>
            <p:cNvGrpSpPr/>
            <p:nvPr/>
          </p:nvGrpSpPr>
          <p:grpSpPr>
            <a:xfrm>
              <a:off x="6112406" y="2975020"/>
              <a:ext cx="754013" cy="553011"/>
              <a:chOff x="1425436" y="1910398"/>
              <a:chExt cx="1747064" cy="1936384"/>
            </a:xfrm>
          </p:grpSpPr>
          <p:sp>
            <p:nvSpPr>
              <p:cNvPr id="211" name="Rounded Rectangle 69">
                <a:extLst>
                  <a:ext uri="{FF2B5EF4-FFF2-40B4-BE49-F238E27FC236}">
                    <a16:creationId xmlns:a16="http://schemas.microsoft.com/office/drawing/2014/main" id="{BE6B3FB8-6EC0-495A-86B2-E066249C77ED}"/>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2" name="Rectangle 211">
                <a:extLst>
                  <a:ext uri="{FF2B5EF4-FFF2-40B4-BE49-F238E27FC236}">
                    <a16:creationId xmlns:a16="http://schemas.microsoft.com/office/drawing/2014/main" id="{34FC322E-4366-4EF1-80B4-D80DAAEEB544}"/>
                  </a:ext>
                </a:extLst>
              </p:cNvPr>
              <p:cNvSpPr/>
              <p:nvPr/>
            </p:nvSpPr>
            <p:spPr>
              <a:xfrm>
                <a:off x="1505807" y="2805637"/>
                <a:ext cx="1666693" cy="862150"/>
              </a:xfrm>
              <a:prstGeom prst="rect">
                <a:avLst/>
              </a:prstGeom>
            </p:spPr>
            <p:txBody>
              <a:bodyPr wrap="square">
                <a:spAutoFit/>
              </a:bodyPr>
              <a:lstStyle/>
              <a:p>
                <a:pPr algn="ctr"/>
                <a:r>
                  <a:rPr lang="pl-PL" sz="1000" b="1" dirty="0"/>
                  <a:t>[Supplier]</a:t>
                </a:r>
              </a:p>
            </p:txBody>
          </p:sp>
          <p:sp>
            <p:nvSpPr>
              <p:cNvPr id="213" name="TextBox 212">
                <a:extLst>
                  <a:ext uri="{FF2B5EF4-FFF2-40B4-BE49-F238E27FC236}">
                    <a16:creationId xmlns:a16="http://schemas.microsoft.com/office/drawing/2014/main" id="{A74895AD-9D37-4229-B0D9-231542A18BEA}"/>
                  </a:ext>
                </a:extLst>
              </p:cNvPr>
              <p:cNvSpPr txBox="1"/>
              <p:nvPr/>
            </p:nvSpPr>
            <p:spPr>
              <a:xfrm>
                <a:off x="1548799" y="1941888"/>
                <a:ext cx="1580707" cy="1185456"/>
              </a:xfrm>
              <a:prstGeom prst="rect">
                <a:avLst/>
              </a:prstGeom>
              <a:noFill/>
            </p:spPr>
            <p:txBody>
              <a:bodyPr wrap="square" rtlCol="0">
                <a:spAutoFit/>
              </a:bodyPr>
              <a:lstStyle/>
              <a:p>
                <a:pPr algn="ctr"/>
                <a:r>
                  <a:rPr lang="pl-PL" sz="800" dirty="0" err="1"/>
                  <a:t>Supplier's</a:t>
                </a:r>
                <a:r>
                  <a:rPr lang="pl-PL" sz="800" dirty="0"/>
                  <a:t> logo</a:t>
                </a:r>
              </a:p>
            </p:txBody>
          </p:sp>
        </p:grpSp>
        <p:grpSp>
          <p:nvGrpSpPr>
            <p:cNvPr id="214" name="Group 213">
              <a:extLst>
                <a:ext uri="{FF2B5EF4-FFF2-40B4-BE49-F238E27FC236}">
                  <a16:creationId xmlns:a16="http://schemas.microsoft.com/office/drawing/2014/main" id="{92C24B03-7CB9-4688-9FB9-AC4B9FC3D490}"/>
                </a:ext>
              </a:extLst>
            </p:cNvPr>
            <p:cNvGrpSpPr/>
            <p:nvPr/>
          </p:nvGrpSpPr>
          <p:grpSpPr>
            <a:xfrm>
              <a:off x="6977739" y="2975020"/>
              <a:ext cx="754013" cy="553011"/>
              <a:chOff x="1425436" y="1910398"/>
              <a:chExt cx="1747064" cy="1936384"/>
            </a:xfrm>
          </p:grpSpPr>
          <p:sp>
            <p:nvSpPr>
              <p:cNvPr id="215" name="Rounded Rectangle 69">
                <a:extLst>
                  <a:ext uri="{FF2B5EF4-FFF2-40B4-BE49-F238E27FC236}">
                    <a16:creationId xmlns:a16="http://schemas.microsoft.com/office/drawing/2014/main" id="{297D6A2A-FE03-4411-9C96-6B9F265CFF5B}"/>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6" name="Rectangle 215">
                <a:extLst>
                  <a:ext uri="{FF2B5EF4-FFF2-40B4-BE49-F238E27FC236}">
                    <a16:creationId xmlns:a16="http://schemas.microsoft.com/office/drawing/2014/main" id="{643046F7-3919-4FF8-B231-712118CA20D9}"/>
                  </a:ext>
                </a:extLst>
              </p:cNvPr>
              <p:cNvSpPr/>
              <p:nvPr/>
            </p:nvSpPr>
            <p:spPr>
              <a:xfrm>
                <a:off x="1505807" y="2805637"/>
                <a:ext cx="1666693" cy="862150"/>
              </a:xfrm>
              <a:prstGeom prst="rect">
                <a:avLst/>
              </a:prstGeom>
            </p:spPr>
            <p:txBody>
              <a:bodyPr wrap="square">
                <a:spAutoFit/>
              </a:bodyPr>
              <a:lstStyle/>
              <a:p>
                <a:pPr algn="ctr"/>
                <a:r>
                  <a:rPr lang="pl-PL" sz="1000" b="1" dirty="0"/>
                  <a:t>[Supplier]</a:t>
                </a:r>
              </a:p>
            </p:txBody>
          </p:sp>
          <p:sp>
            <p:nvSpPr>
              <p:cNvPr id="217" name="TextBox 216">
                <a:extLst>
                  <a:ext uri="{FF2B5EF4-FFF2-40B4-BE49-F238E27FC236}">
                    <a16:creationId xmlns:a16="http://schemas.microsoft.com/office/drawing/2014/main" id="{4E8DBD37-088D-43D5-A80E-0B279BD4B41C}"/>
                  </a:ext>
                </a:extLst>
              </p:cNvPr>
              <p:cNvSpPr txBox="1"/>
              <p:nvPr/>
            </p:nvSpPr>
            <p:spPr>
              <a:xfrm>
                <a:off x="1548799" y="1941888"/>
                <a:ext cx="1580707" cy="1185456"/>
              </a:xfrm>
              <a:prstGeom prst="rect">
                <a:avLst/>
              </a:prstGeom>
              <a:noFill/>
            </p:spPr>
            <p:txBody>
              <a:bodyPr wrap="square" rtlCol="0">
                <a:spAutoFit/>
              </a:bodyPr>
              <a:lstStyle/>
              <a:p>
                <a:pPr algn="ctr"/>
                <a:r>
                  <a:rPr lang="pl-PL" sz="800" dirty="0" err="1"/>
                  <a:t>Supplier's</a:t>
                </a:r>
                <a:r>
                  <a:rPr lang="pl-PL" sz="800" dirty="0"/>
                  <a:t> logo</a:t>
                </a:r>
              </a:p>
            </p:txBody>
          </p:sp>
        </p:grpSp>
        <p:grpSp>
          <p:nvGrpSpPr>
            <p:cNvPr id="218" name="Group 217">
              <a:extLst>
                <a:ext uri="{FF2B5EF4-FFF2-40B4-BE49-F238E27FC236}">
                  <a16:creationId xmlns:a16="http://schemas.microsoft.com/office/drawing/2014/main" id="{CF65F9E3-2C6E-4AFE-953F-65A46A8C2D2A}"/>
                </a:ext>
              </a:extLst>
            </p:cNvPr>
            <p:cNvGrpSpPr/>
            <p:nvPr/>
          </p:nvGrpSpPr>
          <p:grpSpPr>
            <a:xfrm>
              <a:off x="7843069" y="2975020"/>
              <a:ext cx="754013" cy="553011"/>
              <a:chOff x="1425436" y="1910398"/>
              <a:chExt cx="1747064" cy="1936384"/>
            </a:xfrm>
          </p:grpSpPr>
          <p:sp>
            <p:nvSpPr>
              <p:cNvPr id="219" name="Rounded Rectangle 69">
                <a:extLst>
                  <a:ext uri="{FF2B5EF4-FFF2-40B4-BE49-F238E27FC236}">
                    <a16:creationId xmlns:a16="http://schemas.microsoft.com/office/drawing/2014/main" id="{9CCE1D0C-E5E5-4CE8-8186-2424FF0BC892}"/>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0" name="Rectangle 219">
                <a:extLst>
                  <a:ext uri="{FF2B5EF4-FFF2-40B4-BE49-F238E27FC236}">
                    <a16:creationId xmlns:a16="http://schemas.microsoft.com/office/drawing/2014/main" id="{47559793-B2F2-449C-BC78-DA5C6C48ED6B}"/>
                  </a:ext>
                </a:extLst>
              </p:cNvPr>
              <p:cNvSpPr/>
              <p:nvPr/>
            </p:nvSpPr>
            <p:spPr>
              <a:xfrm>
                <a:off x="1505807" y="2805637"/>
                <a:ext cx="1666693" cy="862150"/>
              </a:xfrm>
              <a:prstGeom prst="rect">
                <a:avLst/>
              </a:prstGeom>
            </p:spPr>
            <p:txBody>
              <a:bodyPr wrap="square">
                <a:spAutoFit/>
              </a:bodyPr>
              <a:lstStyle/>
              <a:p>
                <a:pPr algn="ctr"/>
                <a:r>
                  <a:rPr lang="pl-PL" sz="1000" b="1" dirty="0"/>
                  <a:t>[Supplier]</a:t>
                </a:r>
              </a:p>
            </p:txBody>
          </p:sp>
          <p:sp>
            <p:nvSpPr>
              <p:cNvPr id="221" name="TextBox 220">
                <a:extLst>
                  <a:ext uri="{FF2B5EF4-FFF2-40B4-BE49-F238E27FC236}">
                    <a16:creationId xmlns:a16="http://schemas.microsoft.com/office/drawing/2014/main" id="{5D7D004C-1983-4CB5-AE21-6B95166E7190}"/>
                  </a:ext>
                </a:extLst>
              </p:cNvPr>
              <p:cNvSpPr txBox="1"/>
              <p:nvPr/>
            </p:nvSpPr>
            <p:spPr>
              <a:xfrm>
                <a:off x="1548799" y="1941888"/>
                <a:ext cx="1580707" cy="1185456"/>
              </a:xfrm>
              <a:prstGeom prst="rect">
                <a:avLst/>
              </a:prstGeom>
              <a:noFill/>
            </p:spPr>
            <p:txBody>
              <a:bodyPr wrap="square" rtlCol="0">
                <a:spAutoFit/>
              </a:bodyPr>
              <a:lstStyle/>
              <a:p>
                <a:pPr algn="ctr"/>
                <a:r>
                  <a:rPr lang="pl-PL" sz="800" dirty="0" err="1"/>
                  <a:t>Supplier's</a:t>
                </a:r>
                <a:r>
                  <a:rPr lang="pl-PL" sz="800" dirty="0"/>
                  <a:t> logo</a:t>
                </a:r>
              </a:p>
            </p:txBody>
          </p:sp>
        </p:grpSp>
      </p:grpSp>
    </p:spTree>
    <p:extLst>
      <p:ext uri="{BB962C8B-B14F-4D97-AF65-F5344CB8AC3E}">
        <p14:creationId xmlns:p14="http://schemas.microsoft.com/office/powerpoint/2010/main" val="221670245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8C280D50-94CE-4AF8-BBF9-975084712FD7}"/>
              </a:ext>
            </a:extLst>
          </p:cNvPr>
          <p:cNvSpPr/>
          <p:nvPr/>
        </p:nvSpPr>
        <p:spPr>
          <a:xfrm>
            <a:off x="376903" y="1746625"/>
            <a:ext cx="5580513" cy="4339203"/>
          </a:xfrm>
          <a:prstGeom prst="roundRect">
            <a:avLst>
              <a:gd name="adj" fmla="val 2083"/>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37" name="Grupa 2">
            <a:extLst>
              <a:ext uri="{FF2B5EF4-FFF2-40B4-BE49-F238E27FC236}">
                <a16:creationId xmlns:a16="http://schemas.microsoft.com/office/drawing/2014/main" id="{8039A875-B12A-49EE-9C59-7F649F9BC7CA}"/>
              </a:ext>
            </a:extLst>
          </p:cNvPr>
          <p:cNvGrpSpPr/>
          <p:nvPr/>
        </p:nvGrpSpPr>
        <p:grpSpPr>
          <a:xfrm>
            <a:off x="3440972" y="1693457"/>
            <a:ext cx="2868363" cy="2066297"/>
            <a:chOff x="4270102" y="2843387"/>
            <a:chExt cx="1268035" cy="998474"/>
          </a:xfrm>
          <a:solidFill>
            <a:schemeClr val="bg1">
              <a:lumMod val="75000"/>
            </a:schemeClr>
          </a:solidFill>
        </p:grpSpPr>
        <p:sp>
          <p:nvSpPr>
            <p:cNvPr id="138" name="Freeform 6">
              <a:extLst>
                <a:ext uri="{FF2B5EF4-FFF2-40B4-BE49-F238E27FC236}">
                  <a16:creationId xmlns:a16="http://schemas.microsoft.com/office/drawing/2014/main" id="{C14E33C7-B95E-4955-B831-E6D70CD92881}"/>
                </a:ext>
              </a:extLst>
            </p:cNvPr>
            <p:cNvSpPr>
              <a:spLocks/>
            </p:cNvSpPr>
            <p:nvPr/>
          </p:nvSpPr>
          <p:spPr bwMode="auto">
            <a:xfrm>
              <a:off x="5010589" y="3127630"/>
              <a:ext cx="73194" cy="37288"/>
            </a:xfrm>
            <a:custGeom>
              <a:avLst/>
              <a:gdLst>
                <a:gd name="T0" fmla="*/ 5 w 53"/>
                <a:gd name="T1" fmla="*/ 21 h 27"/>
                <a:gd name="T2" fmla="*/ 9 w 53"/>
                <a:gd name="T3" fmla="*/ 23 h 27"/>
                <a:gd name="T4" fmla="*/ 9 w 53"/>
                <a:gd name="T5" fmla="*/ 25 h 27"/>
                <a:gd name="T6" fmla="*/ 3 w 53"/>
                <a:gd name="T7" fmla="*/ 27 h 27"/>
                <a:gd name="T8" fmla="*/ 0 w 53"/>
                <a:gd name="T9" fmla="*/ 27 h 27"/>
                <a:gd name="T10" fmla="*/ 3 w 53"/>
                <a:gd name="T11" fmla="*/ 27 h 27"/>
                <a:gd name="T12" fmla="*/ 28 w 53"/>
                <a:gd name="T13" fmla="*/ 27 h 27"/>
                <a:gd name="T14" fmla="*/ 53 w 53"/>
                <a:gd name="T15" fmla="*/ 25 h 27"/>
                <a:gd name="T16" fmla="*/ 53 w 53"/>
                <a:gd name="T17" fmla="*/ 25 h 27"/>
                <a:gd name="T18" fmla="*/ 51 w 53"/>
                <a:gd name="T19" fmla="*/ 25 h 27"/>
                <a:gd name="T20" fmla="*/ 51 w 53"/>
                <a:gd name="T21" fmla="*/ 19 h 27"/>
                <a:gd name="T22" fmla="*/ 53 w 53"/>
                <a:gd name="T23" fmla="*/ 15 h 27"/>
                <a:gd name="T24" fmla="*/ 51 w 53"/>
                <a:gd name="T25" fmla="*/ 13 h 27"/>
                <a:gd name="T26" fmla="*/ 49 w 53"/>
                <a:gd name="T27" fmla="*/ 13 h 27"/>
                <a:gd name="T28" fmla="*/ 47 w 53"/>
                <a:gd name="T29" fmla="*/ 8 h 27"/>
                <a:gd name="T30" fmla="*/ 45 w 53"/>
                <a:gd name="T31" fmla="*/ 8 h 27"/>
                <a:gd name="T32" fmla="*/ 36 w 53"/>
                <a:gd name="T33" fmla="*/ 8 h 27"/>
                <a:gd name="T34" fmla="*/ 32 w 53"/>
                <a:gd name="T35" fmla="*/ 6 h 27"/>
                <a:gd name="T36" fmla="*/ 26 w 53"/>
                <a:gd name="T37" fmla="*/ 0 h 27"/>
                <a:gd name="T38" fmla="*/ 21 w 53"/>
                <a:gd name="T39" fmla="*/ 0 h 27"/>
                <a:gd name="T40" fmla="*/ 21 w 53"/>
                <a:gd name="T41" fmla="*/ 2 h 27"/>
                <a:gd name="T42" fmla="*/ 24 w 53"/>
                <a:gd name="T43" fmla="*/ 8 h 27"/>
                <a:gd name="T44" fmla="*/ 21 w 53"/>
                <a:gd name="T45" fmla="*/ 8 h 27"/>
                <a:gd name="T46" fmla="*/ 24 w 53"/>
                <a:gd name="T47" fmla="*/ 13 h 27"/>
                <a:gd name="T48" fmla="*/ 21 w 53"/>
                <a:gd name="T49" fmla="*/ 17 h 27"/>
                <a:gd name="T50" fmla="*/ 15 w 53"/>
                <a:gd name="T51" fmla="*/ 15 h 27"/>
                <a:gd name="T52" fmla="*/ 15 w 53"/>
                <a:gd name="T53" fmla="*/ 8 h 27"/>
                <a:gd name="T54" fmla="*/ 19 w 53"/>
                <a:gd name="T55" fmla="*/ 2 h 27"/>
                <a:gd name="T56" fmla="*/ 19 w 53"/>
                <a:gd name="T57" fmla="*/ 2 h 27"/>
                <a:gd name="T58" fmla="*/ 17 w 53"/>
                <a:gd name="T59" fmla="*/ 2 h 27"/>
                <a:gd name="T60" fmla="*/ 15 w 53"/>
                <a:gd name="T61" fmla="*/ 8 h 27"/>
                <a:gd name="T62" fmla="*/ 13 w 53"/>
                <a:gd name="T63" fmla="*/ 15 h 27"/>
                <a:gd name="T64" fmla="*/ 9 w 53"/>
                <a:gd name="T65" fmla="*/ 17 h 27"/>
                <a:gd name="T66" fmla="*/ 3 w 53"/>
                <a:gd name="T67" fmla="*/ 15 h 27"/>
                <a:gd name="T68" fmla="*/ 0 w 53"/>
                <a:gd name="T69" fmla="*/ 17 h 27"/>
                <a:gd name="T70" fmla="*/ 0 w 53"/>
                <a:gd name="T71" fmla="*/ 21 h 27"/>
                <a:gd name="T72" fmla="*/ 0 w 53"/>
                <a:gd name="T73" fmla="*/ 23 h 27"/>
                <a:gd name="T74" fmla="*/ 5 w 53"/>
                <a:gd name="T75"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27">
                  <a:moveTo>
                    <a:pt x="5" y="21"/>
                  </a:moveTo>
                  <a:lnTo>
                    <a:pt x="9" y="23"/>
                  </a:lnTo>
                  <a:lnTo>
                    <a:pt x="9" y="25"/>
                  </a:lnTo>
                  <a:lnTo>
                    <a:pt x="3" y="27"/>
                  </a:lnTo>
                  <a:lnTo>
                    <a:pt x="0" y="27"/>
                  </a:lnTo>
                  <a:lnTo>
                    <a:pt x="3" y="27"/>
                  </a:lnTo>
                  <a:lnTo>
                    <a:pt x="28" y="27"/>
                  </a:lnTo>
                  <a:lnTo>
                    <a:pt x="53" y="25"/>
                  </a:lnTo>
                  <a:lnTo>
                    <a:pt x="53" y="25"/>
                  </a:lnTo>
                  <a:lnTo>
                    <a:pt x="51" y="25"/>
                  </a:lnTo>
                  <a:lnTo>
                    <a:pt x="51" y="19"/>
                  </a:lnTo>
                  <a:lnTo>
                    <a:pt x="53" y="15"/>
                  </a:lnTo>
                  <a:lnTo>
                    <a:pt x="51" y="13"/>
                  </a:lnTo>
                  <a:lnTo>
                    <a:pt x="49" y="13"/>
                  </a:lnTo>
                  <a:lnTo>
                    <a:pt x="47" y="8"/>
                  </a:lnTo>
                  <a:lnTo>
                    <a:pt x="45" y="8"/>
                  </a:lnTo>
                  <a:lnTo>
                    <a:pt x="36" y="8"/>
                  </a:lnTo>
                  <a:lnTo>
                    <a:pt x="32" y="6"/>
                  </a:lnTo>
                  <a:lnTo>
                    <a:pt x="26" y="0"/>
                  </a:lnTo>
                  <a:lnTo>
                    <a:pt x="21" y="0"/>
                  </a:lnTo>
                  <a:lnTo>
                    <a:pt x="21" y="2"/>
                  </a:lnTo>
                  <a:lnTo>
                    <a:pt x="24" y="8"/>
                  </a:lnTo>
                  <a:lnTo>
                    <a:pt x="21" y="8"/>
                  </a:lnTo>
                  <a:lnTo>
                    <a:pt x="24" y="13"/>
                  </a:lnTo>
                  <a:lnTo>
                    <a:pt x="21" y="17"/>
                  </a:lnTo>
                  <a:lnTo>
                    <a:pt x="15" y="15"/>
                  </a:lnTo>
                  <a:lnTo>
                    <a:pt x="15" y="8"/>
                  </a:lnTo>
                  <a:lnTo>
                    <a:pt x="19" y="2"/>
                  </a:lnTo>
                  <a:lnTo>
                    <a:pt x="19" y="2"/>
                  </a:lnTo>
                  <a:lnTo>
                    <a:pt x="17" y="2"/>
                  </a:lnTo>
                  <a:lnTo>
                    <a:pt x="15" y="8"/>
                  </a:lnTo>
                  <a:lnTo>
                    <a:pt x="13" y="15"/>
                  </a:lnTo>
                  <a:lnTo>
                    <a:pt x="9" y="17"/>
                  </a:lnTo>
                  <a:lnTo>
                    <a:pt x="3" y="15"/>
                  </a:lnTo>
                  <a:lnTo>
                    <a:pt x="0" y="17"/>
                  </a:lnTo>
                  <a:lnTo>
                    <a:pt x="0" y="21"/>
                  </a:lnTo>
                  <a:lnTo>
                    <a:pt x="0" y="23"/>
                  </a:lnTo>
                  <a:lnTo>
                    <a:pt x="5" y="21"/>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9" name="Freeform 44">
              <a:extLst>
                <a:ext uri="{FF2B5EF4-FFF2-40B4-BE49-F238E27FC236}">
                  <a16:creationId xmlns:a16="http://schemas.microsoft.com/office/drawing/2014/main" id="{02FF8073-E770-433C-9B38-A5E1F35518F2}"/>
                </a:ext>
              </a:extLst>
            </p:cNvPr>
            <p:cNvSpPr>
              <a:spLocks noEditPoints="1"/>
            </p:cNvSpPr>
            <p:nvPr/>
          </p:nvSpPr>
          <p:spPr bwMode="auto">
            <a:xfrm>
              <a:off x="4716170" y="3042253"/>
              <a:ext cx="174008" cy="136721"/>
            </a:xfrm>
            <a:custGeom>
              <a:avLst/>
              <a:gdLst>
                <a:gd name="T0" fmla="*/ 99 w 126"/>
                <a:gd name="T1" fmla="*/ 95 h 99"/>
                <a:gd name="T2" fmla="*/ 101 w 126"/>
                <a:gd name="T3" fmla="*/ 88 h 99"/>
                <a:gd name="T4" fmla="*/ 92 w 126"/>
                <a:gd name="T5" fmla="*/ 88 h 99"/>
                <a:gd name="T6" fmla="*/ 92 w 126"/>
                <a:gd name="T7" fmla="*/ 93 h 99"/>
                <a:gd name="T8" fmla="*/ 118 w 126"/>
                <a:gd name="T9" fmla="*/ 74 h 99"/>
                <a:gd name="T10" fmla="*/ 122 w 126"/>
                <a:gd name="T11" fmla="*/ 71 h 99"/>
                <a:gd name="T12" fmla="*/ 80 w 126"/>
                <a:gd name="T13" fmla="*/ 63 h 99"/>
                <a:gd name="T14" fmla="*/ 71 w 126"/>
                <a:gd name="T15" fmla="*/ 80 h 99"/>
                <a:gd name="T16" fmla="*/ 67 w 126"/>
                <a:gd name="T17" fmla="*/ 74 h 99"/>
                <a:gd name="T18" fmla="*/ 59 w 126"/>
                <a:gd name="T19" fmla="*/ 65 h 99"/>
                <a:gd name="T20" fmla="*/ 59 w 126"/>
                <a:gd name="T21" fmla="*/ 57 h 99"/>
                <a:gd name="T22" fmla="*/ 67 w 126"/>
                <a:gd name="T23" fmla="*/ 61 h 99"/>
                <a:gd name="T24" fmla="*/ 67 w 126"/>
                <a:gd name="T25" fmla="*/ 57 h 99"/>
                <a:gd name="T26" fmla="*/ 78 w 126"/>
                <a:gd name="T27" fmla="*/ 50 h 99"/>
                <a:gd name="T28" fmla="*/ 73 w 126"/>
                <a:gd name="T29" fmla="*/ 65 h 99"/>
                <a:gd name="T30" fmla="*/ 75 w 126"/>
                <a:gd name="T31" fmla="*/ 71 h 99"/>
                <a:gd name="T32" fmla="*/ 71 w 126"/>
                <a:gd name="T33" fmla="*/ 80 h 99"/>
                <a:gd name="T34" fmla="*/ 78 w 126"/>
                <a:gd name="T35" fmla="*/ 78 h 99"/>
                <a:gd name="T36" fmla="*/ 73 w 126"/>
                <a:gd name="T37" fmla="*/ 80 h 99"/>
                <a:gd name="T38" fmla="*/ 65 w 126"/>
                <a:gd name="T39" fmla="*/ 84 h 99"/>
                <a:gd name="T40" fmla="*/ 71 w 126"/>
                <a:gd name="T41" fmla="*/ 84 h 99"/>
                <a:gd name="T42" fmla="*/ 69 w 126"/>
                <a:gd name="T43" fmla="*/ 86 h 99"/>
                <a:gd name="T44" fmla="*/ 54 w 126"/>
                <a:gd name="T45" fmla="*/ 84 h 99"/>
                <a:gd name="T46" fmla="*/ 59 w 126"/>
                <a:gd name="T47" fmla="*/ 80 h 99"/>
                <a:gd name="T48" fmla="*/ 46 w 126"/>
                <a:gd name="T49" fmla="*/ 50 h 99"/>
                <a:gd name="T50" fmla="*/ 44 w 126"/>
                <a:gd name="T51" fmla="*/ 59 h 99"/>
                <a:gd name="T52" fmla="*/ 42 w 126"/>
                <a:gd name="T53" fmla="*/ 80 h 99"/>
                <a:gd name="T54" fmla="*/ 48 w 126"/>
                <a:gd name="T55" fmla="*/ 84 h 99"/>
                <a:gd name="T56" fmla="*/ 52 w 126"/>
                <a:gd name="T57" fmla="*/ 78 h 99"/>
                <a:gd name="T58" fmla="*/ 37 w 126"/>
                <a:gd name="T59" fmla="*/ 63 h 99"/>
                <a:gd name="T60" fmla="*/ 48 w 126"/>
                <a:gd name="T61" fmla="*/ 74 h 99"/>
                <a:gd name="T62" fmla="*/ 37 w 126"/>
                <a:gd name="T63" fmla="*/ 78 h 99"/>
                <a:gd name="T64" fmla="*/ 33 w 126"/>
                <a:gd name="T65" fmla="*/ 65 h 99"/>
                <a:gd name="T66" fmla="*/ 52 w 126"/>
                <a:gd name="T67" fmla="*/ 15 h 99"/>
                <a:gd name="T68" fmla="*/ 12 w 126"/>
                <a:gd name="T69" fmla="*/ 29 h 99"/>
                <a:gd name="T70" fmla="*/ 14 w 126"/>
                <a:gd name="T71" fmla="*/ 31 h 99"/>
                <a:gd name="T72" fmla="*/ 10 w 126"/>
                <a:gd name="T73" fmla="*/ 29 h 99"/>
                <a:gd name="T74" fmla="*/ 23 w 126"/>
                <a:gd name="T75" fmla="*/ 23 h 99"/>
                <a:gd name="T76" fmla="*/ 37 w 126"/>
                <a:gd name="T77" fmla="*/ 25 h 99"/>
                <a:gd name="T78" fmla="*/ 42 w 126"/>
                <a:gd name="T79" fmla="*/ 10 h 99"/>
                <a:gd name="T80" fmla="*/ 40 w 126"/>
                <a:gd name="T81" fmla="*/ 6 h 99"/>
                <a:gd name="T82" fmla="*/ 25 w 126"/>
                <a:gd name="T83" fmla="*/ 17 h 99"/>
                <a:gd name="T84" fmla="*/ 10 w 126"/>
                <a:gd name="T85" fmla="*/ 23 h 99"/>
                <a:gd name="T86" fmla="*/ 6 w 126"/>
                <a:gd name="T87" fmla="*/ 31 h 99"/>
                <a:gd name="T88" fmla="*/ 29 w 126"/>
                <a:gd name="T89" fmla="*/ 82 h 99"/>
                <a:gd name="T90" fmla="*/ 25 w 126"/>
                <a:gd name="T91" fmla="*/ 78 h 99"/>
                <a:gd name="T92" fmla="*/ 27 w 126"/>
                <a:gd name="T93" fmla="*/ 69 h 99"/>
                <a:gd name="T94" fmla="*/ 35 w 126"/>
                <a:gd name="T95" fmla="*/ 57 h 99"/>
                <a:gd name="T96" fmla="*/ 40 w 126"/>
                <a:gd name="T97" fmla="*/ 48 h 99"/>
                <a:gd name="T98" fmla="*/ 48 w 126"/>
                <a:gd name="T99" fmla="*/ 46 h 99"/>
                <a:gd name="T100" fmla="*/ 50 w 126"/>
                <a:gd name="T101" fmla="*/ 38 h 99"/>
                <a:gd name="T102" fmla="*/ 37 w 126"/>
                <a:gd name="T103" fmla="*/ 34 h 99"/>
                <a:gd name="T104" fmla="*/ 33 w 126"/>
                <a:gd name="T105" fmla="*/ 25 h 99"/>
                <a:gd name="T106" fmla="*/ 21 w 126"/>
                <a:gd name="T107" fmla="*/ 27 h 99"/>
                <a:gd name="T108" fmla="*/ 27 w 126"/>
                <a:gd name="T109" fmla="*/ 38 h 99"/>
                <a:gd name="T110" fmla="*/ 21 w 126"/>
                <a:gd name="T111" fmla="*/ 34 h 99"/>
                <a:gd name="T112" fmla="*/ 16 w 126"/>
                <a:gd name="T113" fmla="*/ 38 h 99"/>
                <a:gd name="T114" fmla="*/ 6 w 126"/>
                <a:gd name="T115" fmla="*/ 36 h 99"/>
                <a:gd name="T116" fmla="*/ 4 w 126"/>
                <a:gd name="T117" fmla="*/ 44 h 99"/>
                <a:gd name="T118" fmla="*/ 6 w 126"/>
                <a:gd name="T119" fmla="*/ 55 h 99"/>
                <a:gd name="T120" fmla="*/ 2 w 126"/>
                <a:gd name="T121" fmla="*/ 67 h 99"/>
                <a:gd name="T122" fmla="*/ 10 w 126"/>
                <a:gd name="T123" fmla="*/ 78 h 99"/>
                <a:gd name="T124" fmla="*/ 25 w 126"/>
                <a:gd name="T125" fmla="*/ 8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99">
                  <a:moveTo>
                    <a:pt x="90" y="97"/>
                  </a:moveTo>
                  <a:lnTo>
                    <a:pt x="92" y="97"/>
                  </a:lnTo>
                  <a:lnTo>
                    <a:pt x="96" y="99"/>
                  </a:lnTo>
                  <a:lnTo>
                    <a:pt x="99" y="95"/>
                  </a:lnTo>
                  <a:lnTo>
                    <a:pt x="101" y="97"/>
                  </a:lnTo>
                  <a:lnTo>
                    <a:pt x="101" y="95"/>
                  </a:lnTo>
                  <a:lnTo>
                    <a:pt x="99" y="90"/>
                  </a:lnTo>
                  <a:lnTo>
                    <a:pt x="101" y="88"/>
                  </a:lnTo>
                  <a:lnTo>
                    <a:pt x="96" y="86"/>
                  </a:lnTo>
                  <a:lnTo>
                    <a:pt x="96" y="88"/>
                  </a:lnTo>
                  <a:lnTo>
                    <a:pt x="94" y="86"/>
                  </a:lnTo>
                  <a:lnTo>
                    <a:pt x="92" y="88"/>
                  </a:lnTo>
                  <a:lnTo>
                    <a:pt x="92" y="90"/>
                  </a:lnTo>
                  <a:lnTo>
                    <a:pt x="94" y="90"/>
                  </a:lnTo>
                  <a:lnTo>
                    <a:pt x="94" y="93"/>
                  </a:lnTo>
                  <a:lnTo>
                    <a:pt x="92" y="93"/>
                  </a:lnTo>
                  <a:lnTo>
                    <a:pt x="90" y="97"/>
                  </a:lnTo>
                  <a:lnTo>
                    <a:pt x="90" y="97"/>
                  </a:lnTo>
                  <a:close/>
                  <a:moveTo>
                    <a:pt x="120" y="67"/>
                  </a:moveTo>
                  <a:lnTo>
                    <a:pt x="118" y="74"/>
                  </a:lnTo>
                  <a:lnTo>
                    <a:pt x="120" y="78"/>
                  </a:lnTo>
                  <a:lnTo>
                    <a:pt x="126" y="80"/>
                  </a:lnTo>
                  <a:lnTo>
                    <a:pt x="126" y="76"/>
                  </a:lnTo>
                  <a:lnTo>
                    <a:pt x="122" y="71"/>
                  </a:lnTo>
                  <a:lnTo>
                    <a:pt x="120" y="67"/>
                  </a:lnTo>
                  <a:lnTo>
                    <a:pt x="120" y="67"/>
                  </a:lnTo>
                  <a:close/>
                  <a:moveTo>
                    <a:pt x="80" y="59"/>
                  </a:moveTo>
                  <a:lnTo>
                    <a:pt x="80" y="63"/>
                  </a:lnTo>
                  <a:lnTo>
                    <a:pt x="82" y="65"/>
                  </a:lnTo>
                  <a:lnTo>
                    <a:pt x="80" y="59"/>
                  </a:lnTo>
                  <a:lnTo>
                    <a:pt x="80" y="59"/>
                  </a:lnTo>
                  <a:close/>
                  <a:moveTo>
                    <a:pt x="71" y="80"/>
                  </a:moveTo>
                  <a:lnTo>
                    <a:pt x="67" y="80"/>
                  </a:lnTo>
                  <a:lnTo>
                    <a:pt x="65" y="78"/>
                  </a:lnTo>
                  <a:lnTo>
                    <a:pt x="67" y="76"/>
                  </a:lnTo>
                  <a:lnTo>
                    <a:pt x="67" y="74"/>
                  </a:lnTo>
                  <a:lnTo>
                    <a:pt x="63" y="71"/>
                  </a:lnTo>
                  <a:lnTo>
                    <a:pt x="61" y="71"/>
                  </a:lnTo>
                  <a:lnTo>
                    <a:pt x="56" y="69"/>
                  </a:lnTo>
                  <a:lnTo>
                    <a:pt x="59" y="65"/>
                  </a:lnTo>
                  <a:lnTo>
                    <a:pt x="56" y="63"/>
                  </a:lnTo>
                  <a:lnTo>
                    <a:pt x="56" y="59"/>
                  </a:lnTo>
                  <a:lnTo>
                    <a:pt x="59" y="59"/>
                  </a:lnTo>
                  <a:lnTo>
                    <a:pt x="59" y="57"/>
                  </a:lnTo>
                  <a:lnTo>
                    <a:pt x="61" y="55"/>
                  </a:lnTo>
                  <a:lnTo>
                    <a:pt x="63" y="57"/>
                  </a:lnTo>
                  <a:lnTo>
                    <a:pt x="63" y="59"/>
                  </a:lnTo>
                  <a:lnTo>
                    <a:pt x="67" y="61"/>
                  </a:lnTo>
                  <a:lnTo>
                    <a:pt x="67" y="61"/>
                  </a:lnTo>
                  <a:lnTo>
                    <a:pt x="69" y="61"/>
                  </a:lnTo>
                  <a:lnTo>
                    <a:pt x="69" y="59"/>
                  </a:lnTo>
                  <a:lnTo>
                    <a:pt x="67" y="57"/>
                  </a:lnTo>
                  <a:lnTo>
                    <a:pt x="65" y="55"/>
                  </a:lnTo>
                  <a:lnTo>
                    <a:pt x="67" y="50"/>
                  </a:lnTo>
                  <a:lnTo>
                    <a:pt x="73" y="50"/>
                  </a:lnTo>
                  <a:lnTo>
                    <a:pt x="78" y="50"/>
                  </a:lnTo>
                  <a:lnTo>
                    <a:pt x="78" y="52"/>
                  </a:lnTo>
                  <a:lnTo>
                    <a:pt x="80" y="57"/>
                  </a:lnTo>
                  <a:lnTo>
                    <a:pt x="78" y="63"/>
                  </a:lnTo>
                  <a:lnTo>
                    <a:pt x="73" y="65"/>
                  </a:lnTo>
                  <a:lnTo>
                    <a:pt x="73" y="65"/>
                  </a:lnTo>
                  <a:lnTo>
                    <a:pt x="78" y="67"/>
                  </a:lnTo>
                  <a:lnTo>
                    <a:pt x="78" y="71"/>
                  </a:lnTo>
                  <a:lnTo>
                    <a:pt x="75" y="71"/>
                  </a:lnTo>
                  <a:lnTo>
                    <a:pt x="71" y="74"/>
                  </a:lnTo>
                  <a:lnTo>
                    <a:pt x="71" y="78"/>
                  </a:lnTo>
                  <a:lnTo>
                    <a:pt x="71" y="80"/>
                  </a:lnTo>
                  <a:lnTo>
                    <a:pt x="71" y="80"/>
                  </a:lnTo>
                  <a:close/>
                  <a:moveTo>
                    <a:pt x="73" y="80"/>
                  </a:moveTo>
                  <a:lnTo>
                    <a:pt x="73" y="82"/>
                  </a:lnTo>
                  <a:lnTo>
                    <a:pt x="75" y="80"/>
                  </a:lnTo>
                  <a:lnTo>
                    <a:pt x="78" y="78"/>
                  </a:lnTo>
                  <a:lnTo>
                    <a:pt x="78" y="76"/>
                  </a:lnTo>
                  <a:lnTo>
                    <a:pt x="73" y="78"/>
                  </a:lnTo>
                  <a:lnTo>
                    <a:pt x="73" y="80"/>
                  </a:lnTo>
                  <a:lnTo>
                    <a:pt x="73" y="80"/>
                  </a:lnTo>
                  <a:close/>
                  <a:moveTo>
                    <a:pt x="59" y="80"/>
                  </a:moveTo>
                  <a:lnTo>
                    <a:pt x="61" y="84"/>
                  </a:lnTo>
                  <a:lnTo>
                    <a:pt x="65" y="84"/>
                  </a:lnTo>
                  <a:lnTo>
                    <a:pt x="65" y="84"/>
                  </a:lnTo>
                  <a:lnTo>
                    <a:pt x="67" y="80"/>
                  </a:lnTo>
                  <a:lnTo>
                    <a:pt x="71" y="82"/>
                  </a:lnTo>
                  <a:lnTo>
                    <a:pt x="71" y="80"/>
                  </a:lnTo>
                  <a:lnTo>
                    <a:pt x="71" y="84"/>
                  </a:lnTo>
                  <a:lnTo>
                    <a:pt x="69" y="86"/>
                  </a:lnTo>
                  <a:lnTo>
                    <a:pt x="69" y="90"/>
                  </a:lnTo>
                  <a:lnTo>
                    <a:pt x="69" y="90"/>
                  </a:lnTo>
                  <a:lnTo>
                    <a:pt x="69" y="86"/>
                  </a:lnTo>
                  <a:lnTo>
                    <a:pt x="67" y="88"/>
                  </a:lnTo>
                  <a:lnTo>
                    <a:pt x="61" y="88"/>
                  </a:lnTo>
                  <a:lnTo>
                    <a:pt x="54" y="88"/>
                  </a:lnTo>
                  <a:lnTo>
                    <a:pt x="54" y="84"/>
                  </a:lnTo>
                  <a:lnTo>
                    <a:pt x="56" y="84"/>
                  </a:lnTo>
                  <a:lnTo>
                    <a:pt x="54" y="82"/>
                  </a:lnTo>
                  <a:lnTo>
                    <a:pt x="56" y="80"/>
                  </a:lnTo>
                  <a:lnTo>
                    <a:pt x="59" y="80"/>
                  </a:lnTo>
                  <a:lnTo>
                    <a:pt x="59" y="80"/>
                  </a:lnTo>
                  <a:close/>
                  <a:moveTo>
                    <a:pt x="44" y="59"/>
                  </a:moveTo>
                  <a:lnTo>
                    <a:pt x="46" y="57"/>
                  </a:lnTo>
                  <a:lnTo>
                    <a:pt x="46" y="50"/>
                  </a:lnTo>
                  <a:lnTo>
                    <a:pt x="48" y="57"/>
                  </a:lnTo>
                  <a:lnTo>
                    <a:pt x="46" y="59"/>
                  </a:lnTo>
                  <a:lnTo>
                    <a:pt x="44" y="59"/>
                  </a:lnTo>
                  <a:lnTo>
                    <a:pt x="44" y="59"/>
                  </a:lnTo>
                  <a:close/>
                  <a:moveTo>
                    <a:pt x="42" y="80"/>
                  </a:moveTo>
                  <a:lnTo>
                    <a:pt x="44" y="84"/>
                  </a:lnTo>
                  <a:lnTo>
                    <a:pt x="46" y="82"/>
                  </a:lnTo>
                  <a:lnTo>
                    <a:pt x="42" y="80"/>
                  </a:lnTo>
                  <a:lnTo>
                    <a:pt x="42" y="80"/>
                  </a:lnTo>
                  <a:close/>
                  <a:moveTo>
                    <a:pt x="50" y="74"/>
                  </a:moveTo>
                  <a:lnTo>
                    <a:pt x="50" y="80"/>
                  </a:lnTo>
                  <a:lnTo>
                    <a:pt x="48" y="84"/>
                  </a:lnTo>
                  <a:lnTo>
                    <a:pt x="48" y="84"/>
                  </a:lnTo>
                  <a:lnTo>
                    <a:pt x="50" y="82"/>
                  </a:lnTo>
                  <a:lnTo>
                    <a:pt x="52" y="78"/>
                  </a:lnTo>
                  <a:lnTo>
                    <a:pt x="52" y="78"/>
                  </a:lnTo>
                  <a:lnTo>
                    <a:pt x="50" y="74"/>
                  </a:lnTo>
                  <a:lnTo>
                    <a:pt x="50" y="74"/>
                  </a:lnTo>
                  <a:close/>
                  <a:moveTo>
                    <a:pt x="33" y="65"/>
                  </a:moveTo>
                  <a:lnTo>
                    <a:pt x="37" y="63"/>
                  </a:lnTo>
                  <a:lnTo>
                    <a:pt x="42" y="65"/>
                  </a:lnTo>
                  <a:lnTo>
                    <a:pt x="46" y="65"/>
                  </a:lnTo>
                  <a:lnTo>
                    <a:pt x="48" y="71"/>
                  </a:lnTo>
                  <a:lnTo>
                    <a:pt x="48" y="74"/>
                  </a:lnTo>
                  <a:lnTo>
                    <a:pt x="46" y="78"/>
                  </a:lnTo>
                  <a:lnTo>
                    <a:pt x="42" y="80"/>
                  </a:lnTo>
                  <a:lnTo>
                    <a:pt x="40" y="78"/>
                  </a:lnTo>
                  <a:lnTo>
                    <a:pt x="37" y="78"/>
                  </a:lnTo>
                  <a:lnTo>
                    <a:pt x="33" y="74"/>
                  </a:lnTo>
                  <a:lnTo>
                    <a:pt x="31" y="69"/>
                  </a:lnTo>
                  <a:lnTo>
                    <a:pt x="33" y="65"/>
                  </a:lnTo>
                  <a:lnTo>
                    <a:pt x="33" y="65"/>
                  </a:lnTo>
                  <a:close/>
                  <a:moveTo>
                    <a:pt x="48" y="15"/>
                  </a:moveTo>
                  <a:lnTo>
                    <a:pt x="50" y="12"/>
                  </a:lnTo>
                  <a:lnTo>
                    <a:pt x="54" y="12"/>
                  </a:lnTo>
                  <a:lnTo>
                    <a:pt x="52" y="15"/>
                  </a:lnTo>
                  <a:lnTo>
                    <a:pt x="48" y="15"/>
                  </a:lnTo>
                  <a:lnTo>
                    <a:pt x="48" y="15"/>
                  </a:lnTo>
                  <a:close/>
                  <a:moveTo>
                    <a:pt x="12" y="34"/>
                  </a:moveTo>
                  <a:lnTo>
                    <a:pt x="12" y="29"/>
                  </a:lnTo>
                  <a:lnTo>
                    <a:pt x="16" y="27"/>
                  </a:lnTo>
                  <a:lnTo>
                    <a:pt x="19" y="25"/>
                  </a:lnTo>
                  <a:lnTo>
                    <a:pt x="19" y="29"/>
                  </a:lnTo>
                  <a:lnTo>
                    <a:pt x="14" y="31"/>
                  </a:lnTo>
                  <a:lnTo>
                    <a:pt x="12" y="34"/>
                  </a:lnTo>
                  <a:lnTo>
                    <a:pt x="12" y="34"/>
                  </a:lnTo>
                  <a:close/>
                  <a:moveTo>
                    <a:pt x="12" y="36"/>
                  </a:moveTo>
                  <a:lnTo>
                    <a:pt x="10" y="29"/>
                  </a:lnTo>
                  <a:lnTo>
                    <a:pt x="12" y="27"/>
                  </a:lnTo>
                  <a:lnTo>
                    <a:pt x="19" y="23"/>
                  </a:lnTo>
                  <a:lnTo>
                    <a:pt x="19" y="23"/>
                  </a:lnTo>
                  <a:lnTo>
                    <a:pt x="23" y="23"/>
                  </a:lnTo>
                  <a:lnTo>
                    <a:pt x="27" y="25"/>
                  </a:lnTo>
                  <a:lnTo>
                    <a:pt x="29" y="23"/>
                  </a:lnTo>
                  <a:lnTo>
                    <a:pt x="33" y="23"/>
                  </a:lnTo>
                  <a:lnTo>
                    <a:pt x="37" y="25"/>
                  </a:lnTo>
                  <a:lnTo>
                    <a:pt x="40" y="23"/>
                  </a:lnTo>
                  <a:lnTo>
                    <a:pt x="42" y="17"/>
                  </a:lnTo>
                  <a:lnTo>
                    <a:pt x="42" y="12"/>
                  </a:lnTo>
                  <a:lnTo>
                    <a:pt x="42" y="10"/>
                  </a:lnTo>
                  <a:lnTo>
                    <a:pt x="42" y="6"/>
                  </a:lnTo>
                  <a:lnTo>
                    <a:pt x="44" y="2"/>
                  </a:lnTo>
                  <a:lnTo>
                    <a:pt x="44" y="0"/>
                  </a:lnTo>
                  <a:lnTo>
                    <a:pt x="40" y="6"/>
                  </a:lnTo>
                  <a:lnTo>
                    <a:pt x="33" y="8"/>
                  </a:lnTo>
                  <a:lnTo>
                    <a:pt x="29" y="8"/>
                  </a:lnTo>
                  <a:lnTo>
                    <a:pt x="27" y="12"/>
                  </a:lnTo>
                  <a:lnTo>
                    <a:pt x="25" y="17"/>
                  </a:lnTo>
                  <a:lnTo>
                    <a:pt x="23" y="19"/>
                  </a:lnTo>
                  <a:lnTo>
                    <a:pt x="16" y="19"/>
                  </a:lnTo>
                  <a:lnTo>
                    <a:pt x="12" y="23"/>
                  </a:lnTo>
                  <a:lnTo>
                    <a:pt x="10" y="23"/>
                  </a:lnTo>
                  <a:lnTo>
                    <a:pt x="8" y="23"/>
                  </a:lnTo>
                  <a:lnTo>
                    <a:pt x="6" y="27"/>
                  </a:lnTo>
                  <a:lnTo>
                    <a:pt x="4" y="29"/>
                  </a:lnTo>
                  <a:lnTo>
                    <a:pt x="6" y="31"/>
                  </a:lnTo>
                  <a:lnTo>
                    <a:pt x="8" y="31"/>
                  </a:lnTo>
                  <a:lnTo>
                    <a:pt x="12" y="36"/>
                  </a:lnTo>
                  <a:lnTo>
                    <a:pt x="12" y="36"/>
                  </a:lnTo>
                  <a:close/>
                  <a:moveTo>
                    <a:pt x="29" y="82"/>
                  </a:moveTo>
                  <a:lnTo>
                    <a:pt x="29" y="82"/>
                  </a:lnTo>
                  <a:lnTo>
                    <a:pt x="29" y="80"/>
                  </a:lnTo>
                  <a:lnTo>
                    <a:pt x="27" y="78"/>
                  </a:lnTo>
                  <a:lnTo>
                    <a:pt x="25" y="78"/>
                  </a:lnTo>
                  <a:lnTo>
                    <a:pt x="25" y="74"/>
                  </a:lnTo>
                  <a:lnTo>
                    <a:pt x="27" y="71"/>
                  </a:lnTo>
                  <a:lnTo>
                    <a:pt x="29" y="69"/>
                  </a:lnTo>
                  <a:lnTo>
                    <a:pt x="27" y="69"/>
                  </a:lnTo>
                  <a:lnTo>
                    <a:pt x="27" y="65"/>
                  </a:lnTo>
                  <a:lnTo>
                    <a:pt x="33" y="61"/>
                  </a:lnTo>
                  <a:lnTo>
                    <a:pt x="33" y="61"/>
                  </a:lnTo>
                  <a:lnTo>
                    <a:pt x="35" y="57"/>
                  </a:lnTo>
                  <a:lnTo>
                    <a:pt x="37" y="59"/>
                  </a:lnTo>
                  <a:lnTo>
                    <a:pt x="42" y="57"/>
                  </a:lnTo>
                  <a:lnTo>
                    <a:pt x="42" y="50"/>
                  </a:lnTo>
                  <a:lnTo>
                    <a:pt x="40" y="48"/>
                  </a:lnTo>
                  <a:lnTo>
                    <a:pt x="42" y="46"/>
                  </a:lnTo>
                  <a:lnTo>
                    <a:pt x="44" y="44"/>
                  </a:lnTo>
                  <a:lnTo>
                    <a:pt x="48" y="48"/>
                  </a:lnTo>
                  <a:lnTo>
                    <a:pt x="48" y="46"/>
                  </a:lnTo>
                  <a:lnTo>
                    <a:pt x="50" y="46"/>
                  </a:lnTo>
                  <a:lnTo>
                    <a:pt x="52" y="46"/>
                  </a:lnTo>
                  <a:lnTo>
                    <a:pt x="52" y="42"/>
                  </a:lnTo>
                  <a:lnTo>
                    <a:pt x="50" y="38"/>
                  </a:lnTo>
                  <a:lnTo>
                    <a:pt x="48" y="40"/>
                  </a:lnTo>
                  <a:lnTo>
                    <a:pt x="42" y="40"/>
                  </a:lnTo>
                  <a:lnTo>
                    <a:pt x="40" y="38"/>
                  </a:lnTo>
                  <a:lnTo>
                    <a:pt x="37" y="34"/>
                  </a:lnTo>
                  <a:lnTo>
                    <a:pt x="35" y="34"/>
                  </a:lnTo>
                  <a:lnTo>
                    <a:pt x="37" y="31"/>
                  </a:lnTo>
                  <a:lnTo>
                    <a:pt x="37" y="27"/>
                  </a:lnTo>
                  <a:lnTo>
                    <a:pt x="33" y="25"/>
                  </a:lnTo>
                  <a:lnTo>
                    <a:pt x="29" y="25"/>
                  </a:lnTo>
                  <a:lnTo>
                    <a:pt x="25" y="27"/>
                  </a:lnTo>
                  <a:lnTo>
                    <a:pt x="23" y="25"/>
                  </a:lnTo>
                  <a:lnTo>
                    <a:pt x="21" y="27"/>
                  </a:lnTo>
                  <a:lnTo>
                    <a:pt x="25" y="31"/>
                  </a:lnTo>
                  <a:lnTo>
                    <a:pt x="23" y="34"/>
                  </a:lnTo>
                  <a:lnTo>
                    <a:pt x="27" y="38"/>
                  </a:lnTo>
                  <a:lnTo>
                    <a:pt x="27" y="38"/>
                  </a:lnTo>
                  <a:lnTo>
                    <a:pt x="23" y="38"/>
                  </a:lnTo>
                  <a:lnTo>
                    <a:pt x="21" y="38"/>
                  </a:lnTo>
                  <a:lnTo>
                    <a:pt x="19" y="36"/>
                  </a:lnTo>
                  <a:lnTo>
                    <a:pt x="21" y="34"/>
                  </a:lnTo>
                  <a:lnTo>
                    <a:pt x="19" y="29"/>
                  </a:lnTo>
                  <a:lnTo>
                    <a:pt x="19" y="29"/>
                  </a:lnTo>
                  <a:lnTo>
                    <a:pt x="14" y="36"/>
                  </a:lnTo>
                  <a:lnTo>
                    <a:pt x="16" y="38"/>
                  </a:lnTo>
                  <a:lnTo>
                    <a:pt x="12" y="40"/>
                  </a:lnTo>
                  <a:lnTo>
                    <a:pt x="10" y="38"/>
                  </a:lnTo>
                  <a:lnTo>
                    <a:pt x="8" y="38"/>
                  </a:lnTo>
                  <a:lnTo>
                    <a:pt x="6" y="36"/>
                  </a:lnTo>
                  <a:lnTo>
                    <a:pt x="2" y="40"/>
                  </a:lnTo>
                  <a:lnTo>
                    <a:pt x="6" y="42"/>
                  </a:lnTo>
                  <a:lnTo>
                    <a:pt x="6" y="46"/>
                  </a:lnTo>
                  <a:lnTo>
                    <a:pt x="4" y="44"/>
                  </a:lnTo>
                  <a:lnTo>
                    <a:pt x="2" y="44"/>
                  </a:lnTo>
                  <a:lnTo>
                    <a:pt x="4" y="50"/>
                  </a:lnTo>
                  <a:lnTo>
                    <a:pt x="6" y="50"/>
                  </a:lnTo>
                  <a:lnTo>
                    <a:pt x="6" y="55"/>
                  </a:lnTo>
                  <a:lnTo>
                    <a:pt x="8" y="57"/>
                  </a:lnTo>
                  <a:lnTo>
                    <a:pt x="2" y="61"/>
                  </a:lnTo>
                  <a:lnTo>
                    <a:pt x="0" y="65"/>
                  </a:lnTo>
                  <a:lnTo>
                    <a:pt x="2" y="67"/>
                  </a:lnTo>
                  <a:lnTo>
                    <a:pt x="6" y="65"/>
                  </a:lnTo>
                  <a:lnTo>
                    <a:pt x="10" y="69"/>
                  </a:lnTo>
                  <a:lnTo>
                    <a:pt x="12" y="76"/>
                  </a:lnTo>
                  <a:lnTo>
                    <a:pt x="10" y="78"/>
                  </a:lnTo>
                  <a:lnTo>
                    <a:pt x="10" y="80"/>
                  </a:lnTo>
                  <a:lnTo>
                    <a:pt x="16" y="80"/>
                  </a:lnTo>
                  <a:lnTo>
                    <a:pt x="23" y="82"/>
                  </a:lnTo>
                  <a:lnTo>
                    <a:pt x="25" y="82"/>
                  </a:lnTo>
                  <a:lnTo>
                    <a:pt x="29" y="82"/>
                  </a:lnTo>
                  <a:close/>
                </a:path>
              </a:pathLst>
            </a:custGeom>
            <a:solidFill>
              <a:srgbClr val="D9D9D9"/>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0" name="Freeform 48">
              <a:extLst>
                <a:ext uri="{FF2B5EF4-FFF2-40B4-BE49-F238E27FC236}">
                  <a16:creationId xmlns:a16="http://schemas.microsoft.com/office/drawing/2014/main" id="{52B02D2E-CC61-48BD-AAA9-C4B9E5616002}"/>
                </a:ext>
              </a:extLst>
            </p:cNvPr>
            <p:cNvSpPr>
              <a:spLocks noEditPoints="1"/>
            </p:cNvSpPr>
            <p:nvPr/>
          </p:nvSpPr>
          <p:spPr bwMode="auto">
            <a:xfrm>
              <a:off x="5044852" y="2951106"/>
              <a:ext cx="145007" cy="99433"/>
            </a:xfrm>
            <a:custGeom>
              <a:avLst/>
              <a:gdLst>
                <a:gd name="T0" fmla="*/ 103 w 105"/>
                <a:gd name="T1" fmla="*/ 66 h 72"/>
                <a:gd name="T2" fmla="*/ 105 w 105"/>
                <a:gd name="T3" fmla="*/ 59 h 72"/>
                <a:gd name="T4" fmla="*/ 97 w 105"/>
                <a:gd name="T5" fmla="*/ 38 h 72"/>
                <a:gd name="T6" fmla="*/ 101 w 105"/>
                <a:gd name="T7" fmla="*/ 24 h 72"/>
                <a:gd name="T8" fmla="*/ 105 w 105"/>
                <a:gd name="T9" fmla="*/ 13 h 72"/>
                <a:gd name="T10" fmla="*/ 105 w 105"/>
                <a:gd name="T11" fmla="*/ 11 h 72"/>
                <a:gd name="T12" fmla="*/ 103 w 105"/>
                <a:gd name="T13" fmla="*/ 9 h 72"/>
                <a:gd name="T14" fmla="*/ 80 w 105"/>
                <a:gd name="T15" fmla="*/ 5 h 72"/>
                <a:gd name="T16" fmla="*/ 67 w 105"/>
                <a:gd name="T17" fmla="*/ 3 h 72"/>
                <a:gd name="T18" fmla="*/ 61 w 105"/>
                <a:gd name="T19" fmla="*/ 0 h 72"/>
                <a:gd name="T20" fmla="*/ 59 w 105"/>
                <a:gd name="T21" fmla="*/ 3 h 72"/>
                <a:gd name="T22" fmla="*/ 61 w 105"/>
                <a:gd name="T23" fmla="*/ 7 h 72"/>
                <a:gd name="T24" fmla="*/ 54 w 105"/>
                <a:gd name="T25" fmla="*/ 7 h 72"/>
                <a:gd name="T26" fmla="*/ 46 w 105"/>
                <a:gd name="T27" fmla="*/ 5 h 72"/>
                <a:gd name="T28" fmla="*/ 42 w 105"/>
                <a:gd name="T29" fmla="*/ 9 h 72"/>
                <a:gd name="T30" fmla="*/ 38 w 105"/>
                <a:gd name="T31" fmla="*/ 13 h 72"/>
                <a:gd name="T32" fmla="*/ 27 w 105"/>
                <a:gd name="T33" fmla="*/ 15 h 72"/>
                <a:gd name="T34" fmla="*/ 25 w 105"/>
                <a:gd name="T35" fmla="*/ 32 h 72"/>
                <a:gd name="T36" fmla="*/ 29 w 105"/>
                <a:gd name="T37" fmla="*/ 32 h 72"/>
                <a:gd name="T38" fmla="*/ 31 w 105"/>
                <a:gd name="T39" fmla="*/ 34 h 72"/>
                <a:gd name="T40" fmla="*/ 29 w 105"/>
                <a:gd name="T41" fmla="*/ 41 h 72"/>
                <a:gd name="T42" fmla="*/ 38 w 105"/>
                <a:gd name="T43" fmla="*/ 51 h 72"/>
                <a:gd name="T44" fmla="*/ 40 w 105"/>
                <a:gd name="T45" fmla="*/ 47 h 72"/>
                <a:gd name="T46" fmla="*/ 46 w 105"/>
                <a:gd name="T47" fmla="*/ 47 h 72"/>
                <a:gd name="T48" fmla="*/ 44 w 105"/>
                <a:gd name="T49" fmla="*/ 59 h 72"/>
                <a:gd name="T50" fmla="*/ 52 w 105"/>
                <a:gd name="T51" fmla="*/ 55 h 72"/>
                <a:gd name="T52" fmla="*/ 61 w 105"/>
                <a:gd name="T53" fmla="*/ 57 h 72"/>
                <a:gd name="T54" fmla="*/ 65 w 105"/>
                <a:gd name="T55" fmla="*/ 53 h 72"/>
                <a:gd name="T56" fmla="*/ 69 w 105"/>
                <a:gd name="T57" fmla="*/ 57 h 72"/>
                <a:gd name="T58" fmla="*/ 78 w 105"/>
                <a:gd name="T59" fmla="*/ 62 h 72"/>
                <a:gd name="T60" fmla="*/ 84 w 105"/>
                <a:gd name="T61" fmla="*/ 68 h 72"/>
                <a:gd name="T62" fmla="*/ 95 w 105"/>
                <a:gd name="T63" fmla="*/ 70 h 72"/>
                <a:gd name="T64" fmla="*/ 101 w 105"/>
                <a:gd name="T65" fmla="*/ 70 h 72"/>
                <a:gd name="T66" fmla="*/ 23 w 105"/>
                <a:gd name="T67" fmla="*/ 24 h 72"/>
                <a:gd name="T68" fmla="*/ 21 w 105"/>
                <a:gd name="T69" fmla="*/ 26 h 72"/>
                <a:gd name="T70" fmla="*/ 19 w 105"/>
                <a:gd name="T71" fmla="*/ 24 h 72"/>
                <a:gd name="T72" fmla="*/ 10 w 105"/>
                <a:gd name="T73" fmla="*/ 30 h 72"/>
                <a:gd name="T74" fmla="*/ 4 w 105"/>
                <a:gd name="T75" fmla="*/ 32 h 72"/>
                <a:gd name="T76" fmla="*/ 8 w 105"/>
                <a:gd name="T77" fmla="*/ 28 h 72"/>
                <a:gd name="T78" fmla="*/ 10 w 105"/>
                <a:gd name="T79" fmla="*/ 24 h 72"/>
                <a:gd name="T80" fmla="*/ 14 w 105"/>
                <a:gd name="T81" fmla="*/ 26 h 72"/>
                <a:gd name="T82" fmla="*/ 19 w 105"/>
                <a:gd name="T83" fmla="*/ 30 h 72"/>
                <a:gd name="T84" fmla="*/ 14 w 105"/>
                <a:gd name="T85" fmla="*/ 32 h 72"/>
                <a:gd name="T86" fmla="*/ 12 w 105"/>
                <a:gd name="T87" fmla="*/ 34 h 72"/>
                <a:gd name="T88" fmla="*/ 19 w 105"/>
                <a:gd name="T89" fmla="*/ 34 h 72"/>
                <a:gd name="T90" fmla="*/ 27 w 105"/>
                <a:gd name="T91" fmla="*/ 38 h 72"/>
                <a:gd name="T92" fmla="*/ 19 w 105"/>
                <a:gd name="T93" fmla="*/ 36 h 72"/>
                <a:gd name="T94" fmla="*/ 2 w 105"/>
                <a:gd name="T95" fmla="*/ 59 h 72"/>
                <a:gd name="T96" fmla="*/ 6 w 105"/>
                <a:gd name="T97" fmla="*/ 57 h 72"/>
                <a:gd name="T98" fmla="*/ 8 w 105"/>
                <a:gd name="T99" fmla="*/ 49 h 72"/>
                <a:gd name="T100" fmla="*/ 17 w 105"/>
                <a:gd name="T101" fmla="*/ 47 h 72"/>
                <a:gd name="T102" fmla="*/ 23 w 105"/>
                <a:gd name="T103" fmla="*/ 43 h 72"/>
                <a:gd name="T104" fmla="*/ 23 w 105"/>
                <a:gd name="T105" fmla="*/ 41 h 72"/>
                <a:gd name="T106" fmla="*/ 17 w 105"/>
                <a:gd name="T107" fmla="*/ 38 h 72"/>
                <a:gd name="T108" fmla="*/ 10 w 105"/>
                <a:gd name="T109" fmla="*/ 36 h 72"/>
                <a:gd name="T110" fmla="*/ 6 w 105"/>
                <a:gd name="T111" fmla="*/ 38 h 72"/>
                <a:gd name="T112" fmla="*/ 4 w 105"/>
                <a:gd name="T113" fmla="*/ 41 h 72"/>
                <a:gd name="T114" fmla="*/ 2 w 105"/>
                <a:gd name="T115" fmla="*/ 41 h 72"/>
                <a:gd name="T116" fmla="*/ 2 w 105"/>
                <a:gd name="T117" fmla="*/ 43 h 72"/>
                <a:gd name="T118" fmla="*/ 0 w 105"/>
                <a:gd name="T119" fmla="*/ 45 h 72"/>
                <a:gd name="T120" fmla="*/ 4 w 105"/>
                <a:gd name="T121" fmla="*/ 49 h 72"/>
                <a:gd name="T122" fmla="*/ 4 w 105"/>
                <a:gd name="T123" fmla="*/ 55 h 72"/>
                <a:gd name="T124" fmla="*/ 2 w 105"/>
                <a:gd name="T125" fmla="*/ 5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72">
                  <a:moveTo>
                    <a:pt x="101" y="70"/>
                  </a:moveTo>
                  <a:lnTo>
                    <a:pt x="103" y="66"/>
                  </a:lnTo>
                  <a:lnTo>
                    <a:pt x="103" y="64"/>
                  </a:lnTo>
                  <a:lnTo>
                    <a:pt x="105" y="59"/>
                  </a:lnTo>
                  <a:lnTo>
                    <a:pt x="105" y="55"/>
                  </a:lnTo>
                  <a:lnTo>
                    <a:pt x="97" y="38"/>
                  </a:lnTo>
                  <a:lnTo>
                    <a:pt x="97" y="24"/>
                  </a:lnTo>
                  <a:lnTo>
                    <a:pt x="101" y="24"/>
                  </a:lnTo>
                  <a:lnTo>
                    <a:pt x="101" y="17"/>
                  </a:lnTo>
                  <a:lnTo>
                    <a:pt x="105" y="13"/>
                  </a:lnTo>
                  <a:lnTo>
                    <a:pt x="105" y="11"/>
                  </a:lnTo>
                  <a:lnTo>
                    <a:pt x="105" y="11"/>
                  </a:lnTo>
                  <a:lnTo>
                    <a:pt x="103" y="9"/>
                  </a:lnTo>
                  <a:lnTo>
                    <a:pt x="103" y="9"/>
                  </a:lnTo>
                  <a:lnTo>
                    <a:pt x="86" y="9"/>
                  </a:lnTo>
                  <a:lnTo>
                    <a:pt x="80" y="5"/>
                  </a:lnTo>
                  <a:lnTo>
                    <a:pt x="71" y="5"/>
                  </a:lnTo>
                  <a:lnTo>
                    <a:pt x="67" y="3"/>
                  </a:lnTo>
                  <a:lnTo>
                    <a:pt x="65" y="5"/>
                  </a:lnTo>
                  <a:lnTo>
                    <a:pt x="61" y="0"/>
                  </a:lnTo>
                  <a:lnTo>
                    <a:pt x="61" y="3"/>
                  </a:lnTo>
                  <a:lnTo>
                    <a:pt x="59" y="3"/>
                  </a:lnTo>
                  <a:lnTo>
                    <a:pt x="59" y="5"/>
                  </a:lnTo>
                  <a:lnTo>
                    <a:pt x="61" y="7"/>
                  </a:lnTo>
                  <a:lnTo>
                    <a:pt x="57" y="9"/>
                  </a:lnTo>
                  <a:lnTo>
                    <a:pt x="54" y="7"/>
                  </a:lnTo>
                  <a:lnTo>
                    <a:pt x="48" y="7"/>
                  </a:lnTo>
                  <a:lnTo>
                    <a:pt x="46" y="5"/>
                  </a:lnTo>
                  <a:lnTo>
                    <a:pt x="46" y="9"/>
                  </a:lnTo>
                  <a:lnTo>
                    <a:pt x="42" y="9"/>
                  </a:lnTo>
                  <a:lnTo>
                    <a:pt x="38" y="11"/>
                  </a:lnTo>
                  <a:lnTo>
                    <a:pt x="38" y="13"/>
                  </a:lnTo>
                  <a:lnTo>
                    <a:pt x="33" y="13"/>
                  </a:lnTo>
                  <a:lnTo>
                    <a:pt x="27" y="15"/>
                  </a:lnTo>
                  <a:lnTo>
                    <a:pt x="25" y="19"/>
                  </a:lnTo>
                  <a:lnTo>
                    <a:pt x="25" y="32"/>
                  </a:lnTo>
                  <a:lnTo>
                    <a:pt x="29" y="32"/>
                  </a:lnTo>
                  <a:lnTo>
                    <a:pt x="29" y="32"/>
                  </a:lnTo>
                  <a:lnTo>
                    <a:pt x="33" y="32"/>
                  </a:lnTo>
                  <a:lnTo>
                    <a:pt x="31" y="34"/>
                  </a:lnTo>
                  <a:lnTo>
                    <a:pt x="29" y="34"/>
                  </a:lnTo>
                  <a:lnTo>
                    <a:pt x="29" y="41"/>
                  </a:lnTo>
                  <a:lnTo>
                    <a:pt x="33" y="45"/>
                  </a:lnTo>
                  <a:lnTo>
                    <a:pt x="38" y="51"/>
                  </a:lnTo>
                  <a:lnTo>
                    <a:pt x="40" y="49"/>
                  </a:lnTo>
                  <a:lnTo>
                    <a:pt x="40" y="47"/>
                  </a:lnTo>
                  <a:lnTo>
                    <a:pt x="44" y="43"/>
                  </a:lnTo>
                  <a:lnTo>
                    <a:pt x="46" y="47"/>
                  </a:lnTo>
                  <a:lnTo>
                    <a:pt x="44" y="57"/>
                  </a:lnTo>
                  <a:lnTo>
                    <a:pt x="44" y="59"/>
                  </a:lnTo>
                  <a:lnTo>
                    <a:pt x="46" y="57"/>
                  </a:lnTo>
                  <a:lnTo>
                    <a:pt x="52" y="55"/>
                  </a:lnTo>
                  <a:lnTo>
                    <a:pt x="57" y="53"/>
                  </a:lnTo>
                  <a:lnTo>
                    <a:pt x="61" y="57"/>
                  </a:lnTo>
                  <a:lnTo>
                    <a:pt x="65" y="57"/>
                  </a:lnTo>
                  <a:lnTo>
                    <a:pt x="65" y="53"/>
                  </a:lnTo>
                  <a:lnTo>
                    <a:pt x="67" y="55"/>
                  </a:lnTo>
                  <a:lnTo>
                    <a:pt x="69" y="57"/>
                  </a:lnTo>
                  <a:lnTo>
                    <a:pt x="71" y="57"/>
                  </a:lnTo>
                  <a:lnTo>
                    <a:pt x="78" y="62"/>
                  </a:lnTo>
                  <a:lnTo>
                    <a:pt x="80" y="66"/>
                  </a:lnTo>
                  <a:lnTo>
                    <a:pt x="84" y="68"/>
                  </a:lnTo>
                  <a:lnTo>
                    <a:pt x="86" y="72"/>
                  </a:lnTo>
                  <a:lnTo>
                    <a:pt x="95" y="70"/>
                  </a:lnTo>
                  <a:lnTo>
                    <a:pt x="101" y="70"/>
                  </a:lnTo>
                  <a:lnTo>
                    <a:pt x="101" y="70"/>
                  </a:lnTo>
                  <a:close/>
                  <a:moveTo>
                    <a:pt x="19" y="24"/>
                  </a:moveTo>
                  <a:lnTo>
                    <a:pt x="23" y="24"/>
                  </a:lnTo>
                  <a:lnTo>
                    <a:pt x="23" y="26"/>
                  </a:lnTo>
                  <a:lnTo>
                    <a:pt x="21" y="26"/>
                  </a:lnTo>
                  <a:lnTo>
                    <a:pt x="19" y="24"/>
                  </a:lnTo>
                  <a:lnTo>
                    <a:pt x="19" y="24"/>
                  </a:lnTo>
                  <a:close/>
                  <a:moveTo>
                    <a:pt x="12" y="34"/>
                  </a:moveTo>
                  <a:lnTo>
                    <a:pt x="10" y="30"/>
                  </a:lnTo>
                  <a:lnTo>
                    <a:pt x="6" y="30"/>
                  </a:lnTo>
                  <a:lnTo>
                    <a:pt x="4" y="32"/>
                  </a:lnTo>
                  <a:lnTo>
                    <a:pt x="2" y="30"/>
                  </a:lnTo>
                  <a:lnTo>
                    <a:pt x="8" y="28"/>
                  </a:lnTo>
                  <a:lnTo>
                    <a:pt x="10" y="26"/>
                  </a:lnTo>
                  <a:lnTo>
                    <a:pt x="10" y="24"/>
                  </a:lnTo>
                  <a:lnTo>
                    <a:pt x="12" y="24"/>
                  </a:lnTo>
                  <a:lnTo>
                    <a:pt x="14" y="26"/>
                  </a:lnTo>
                  <a:lnTo>
                    <a:pt x="17" y="26"/>
                  </a:lnTo>
                  <a:lnTo>
                    <a:pt x="19" y="30"/>
                  </a:lnTo>
                  <a:lnTo>
                    <a:pt x="17" y="30"/>
                  </a:lnTo>
                  <a:lnTo>
                    <a:pt x="14" y="32"/>
                  </a:lnTo>
                  <a:lnTo>
                    <a:pt x="12" y="34"/>
                  </a:lnTo>
                  <a:lnTo>
                    <a:pt x="12" y="34"/>
                  </a:lnTo>
                  <a:close/>
                  <a:moveTo>
                    <a:pt x="19" y="36"/>
                  </a:moveTo>
                  <a:lnTo>
                    <a:pt x="19" y="34"/>
                  </a:lnTo>
                  <a:lnTo>
                    <a:pt x="25" y="34"/>
                  </a:lnTo>
                  <a:lnTo>
                    <a:pt x="27" y="38"/>
                  </a:lnTo>
                  <a:lnTo>
                    <a:pt x="25" y="41"/>
                  </a:lnTo>
                  <a:lnTo>
                    <a:pt x="19" y="36"/>
                  </a:lnTo>
                  <a:lnTo>
                    <a:pt x="19" y="36"/>
                  </a:lnTo>
                  <a:close/>
                  <a:moveTo>
                    <a:pt x="2" y="59"/>
                  </a:moveTo>
                  <a:lnTo>
                    <a:pt x="4" y="59"/>
                  </a:lnTo>
                  <a:lnTo>
                    <a:pt x="6" y="57"/>
                  </a:lnTo>
                  <a:lnTo>
                    <a:pt x="6" y="55"/>
                  </a:lnTo>
                  <a:lnTo>
                    <a:pt x="8" y="49"/>
                  </a:lnTo>
                  <a:lnTo>
                    <a:pt x="14" y="49"/>
                  </a:lnTo>
                  <a:lnTo>
                    <a:pt x="17" y="47"/>
                  </a:lnTo>
                  <a:lnTo>
                    <a:pt x="19" y="43"/>
                  </a:lnTo>
                  <a:lnTo>
                    <a:pt x="23" y="43"/>
                  </a:lnTo>
                  <a:lnTo>
                    <a:pt x="23" y="43"/>
                  </a:lnTo>
                  <a:lnTo>
                    <a:pt x="23" y="41"/>
                  </a:lnTo>
                  <a:lnTo>
                    <a:pt x="21" y="41"/>
                  </a:lnTo>
                  <a:lnTo>
                    <a:pt x="17" y="38"/>
                  </a:lnTo>
                  <a:lnTo>
                    <a:pt x="10" y="38"/>
                  </a:lnTo>
                  <a:lnTo>
                    <a:pt x="10" y="36"/>
                  </a:lnTo>
                  <a:lnTo>
                    <a:pt x="8" y="38"/>
                  </a:lnTo>
                  <a:lnTo>
                    <a:pt x="6" y="38"/>
                  </a:lnTo>
                  <a:lnTo>
                    <a:pt x="4" y="43"/>
                  </a:lnTo>
                  <a:lnTo>
                    <a:pt x="4" y="41"/>
                  </a:lnTo>
                  <a:lnTo>
                    <a:pt x="2" y="38"/>
                  </a:lnTo>
                  <a:lnTo>
                    <a:pt x="2" y="41"/>
                  </a:lnTo>
                  <a:lnTo>
                    <a:pt x="0" y="41"/>
                  </a:lnTo>
                  <a:lnTo>
                    <a:pt x="2" y="43"/>
                  </a:lnTo>
                  <a:lnTo>
                    <a:pt x="2" y="45"/>
                  </a:lnTo>
                  <a:lnTo>
                    <a:pt x="0" y="45"/>
                  </a:lnTo>
                  <a:lnTo>
                    <a:pt x="0" y="49"/>
                  </a:lnTo>
                  <a:lnTo>
                    <a:pt x="4" y="49"/>
                  </a:lnTo>
                  <a:lnTo>
                    <a:pt x="6" y="51"/>
                  </a:lnTo>
                  <a:lnTo>
                    <a:pt x="4" y="55"/>
                  </a:lnTo>
                  <a:lnTo>
                    <a:pt x="4" y="55"/>
                  </a:lnTo>
                  <a:lnTo>
                    <a:pt x="2" y="59"/>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1" name="Freeform 49">
              <a:extLst>
                <a:ext uri="{FF2B5EF4-FFF2-40B4-BE49-F238E27FC236}">
                  <a16:creationId xmlns:a16="http://schemas.microsoft.com/office/drawing/2014/main" id="{1C02D1A0-BBD2-488D-9100-CC230C599CD2}"/>
                </a:ext>
              </a:extLst>
            </p:cNvPr>
            <p:cNvSpPr>
              <a:spLocks/>
            </p:cNvSpPr>
            <p:nvPr/>
          </p:nvSpPr>
          <p:spPr bwMode="auto">
            <a:xfrm>
              <a:off x="5029661" y="3024299"/>
              <a:ext cx="175389" cy="96671"/>
            </a:xfrm>
            <a:custGeom>
              <a:avLst/>
              <a:gdLst>
                <a:gd name="T0" fmla="*/ 127 w 127"/>
                <a:gd name="T1" fmla="*/ 47 h 70"/>
                <a:gd name="T2" fmla="*/ 120 w 127"/>
                <a:gd name="T3" fmla="*/ 38 h 70"/>
                <a:gd name="T4" fmla="*/ 116 w 127"/>
                <a:gd name="T5" fmla="*/ 32 h 70"/>
                <a:gd name="T6" fmla="*/ 116 w 127"/>
                <a:gd name="T7" fmla="*/ 25 h 70"/>
                <a:gd name="T8" fmla="*/ 116 w 127"/>
                <a:gd name="T9" fmla="*/ 21 h 70"/>
                <a:gd name="T10" fmla="*/ 106 w 127"/>
                <a:gd name="T11" fmla="*/ 17 h 70"/>
                <a:gd name="T12" fmla="*/ 95 w 127"/>
                <a:gd name="T13" fmla="*/ 15 h 70"/>
                <a:gd name="T14" fmla="*/ 89 w 127"/>
                <a:gd name="T15" fmla="*/ 9 h 70"/>
                <a:gd name="T16" fmla="*/ 80 w 127"/>
                <a:gd name="T17" fmla="*/ 4 h 70"/>
                <a:gd name="T18" fmla="*/ 76 w 127"/>
                <a:gd name="T19" fmla="*/ 0 h 70"/>
                <a:gd name="T20" fmla="*/ 72 w 127"/>
                <a:gd name="T21" fmla="*/ 4 h 70"/>
                <a:gd name="T22" fmla="*/ 63 w 127"/>
                <a:gd name="T23" fmla="*/ 2 h 70"/>
                <a:gd name="T24" fmla="*/ 55 w 127"/>
                <a:gd name="T25" fmla="*/ 6 h 70"/>
                <a:gd name="T26" fmla="*/ 57 w 127"/>
                <a:gd name="T27" fmla="*/ 19 h 70"/>
                <a:gd name="T28" fmla="*/ 49 w 127"/>
                <a:gd name="T29" fmla="*/ 34 h 70"/>
                <a:gd name="T30" fmla="*/ 38 w 127"/>
                <a:gd name="T31" fmla="*/ 30 h 70"/>
                <a:gd name="T32" fmla="*/ 28 w 127"/>
                <a:gd name="T33" fmla="*/ 15 h 70"/>
                <a:gd name="T34" fmla="*/ 28 w 127"/>
                <a:gd name="T35" fmla="*/ 9 h 70"/>
                <a:gd name="T36" fmla="*/ 17 w 127"/>
                <a:gd name="T37" fmla="*/ 15 h 70"/>
                <a:gd name="T38" fmla="*/ 11 w 127"/>
                <a:gd name="T39" fmla="*/ 17 h 70"/>
                <a:gd name="T40" fmla="*/ 9 w 127"/>
                <a:gd name="T41" fmla="*/ 25 h 70"/>
                <a:gd name="T42" fmla="*/ 6 w 127"/>
                <a:gd name="T43" fmla="*/ 32 h 70"/>
                <a:gd name="T44" fmla="*/ 2 w 127"/>
                <a:gd name="T45" fmla="*/ 42 h 70"/>
                <a:gd name="T46" fmla="*/ 0 w 127"/>
                <a:gd name="T47" fmla="*/ 49 h 70"/>
                <a:gd name="T48" fmla="*/ 4 w 127"/>
                <a:gd name="T49" fmla="*/ 59 h 70"/>
                <a:gd name="T50" fmla="*/ 6 w 127"/>
                <a:gd name="T51" fmla="*/ 59 h 70"/>
                <a:gd name="T52" fmla="*/ 15 w 127"/>
                <a:gd name="T53" fmla="*/ 51 h 70"/>
                <a:gd name="T54" fmla="*/ 30 w 127"/>
                <a:gd name="T55" fmla="*/ 49 h 70"/>
                <a:gd name="T56" fmla="*/ 38 w 127"/>
                <a:gd name="T57" fmla="*/ 51 h 70"/>
                <a:gd name="T58" fmla="*/ 47 w 127"/>
                <a:gd name="T59" fmla="*/ 47 h 70"/>
                <a:gd name="T60" fmla="*/ 51 w 127"/>
                <a:gd name="T61" fmla="*/ 49 h 70"/>
                <a:gd name="T62" fmla="*/ 59 w 127"/>
                <a:gd name="T63" fmla="*/ 53 h 70"/>
                <a:gd name="T64" fmla="*/ 68 w 127"/>
                <a:gd name="T65" fmla="*/ 51 h 70"/>
                <a:gd name="T66" fmla="*/ 80 w 127"/>
                <a:gd name="T67" fmla="*/ 55 h 70"/>
                <a:gd name="T68" fmla="*/ 91 w 127"/>
                <a:gd name="T69" fmla="*/ 61 h 70"/>
                <a:gd name="T70" fmla="*/ 101 w 127"/>
                <a:gd name="T71" fmla="*/ 68 h 70"/>
                <a:gd name="T72" fmla="*/ 103 w 127"/>
                <a:gd name="T73" fmla="*/ 70 h 70"/>
                <a:gd name="T74" fmla="*/ 118 w 127"/>
                <a:gd name="T75" fmla="*/ 65 h 70"/>
                <a:gd name="T76" fmla="*/ 122 w 127"/>
                <a:gd name="T77" fmla="*/ 57 h 70"/>
                <a:gd name="T78" fmla="*/ 127 w 127"/>
                <a:gd name="T79" fmla="*/ 5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70">
                  <a:moveTo>
                    <a:pt x="127" y="53"/>
                  </a:moveTo>
                  <a:lnTo>
                    <a:pt x="127" y="47"/>
                  </a:lnTo>
                  <a:lnTo>
                    <a:pt x="122" y="44"/>
                  </a:lnTo>
                  <a:lnTo>
                    <a:pt x="120" y="38"/>
                  </a:lnTo>
                  <a:lnTo>
                    <a:pt x="120" y="36"/>
                  </a:lnTo>
                  <a:lnTo>
                    <a:pt x="116" y="32"/>
                  </a:lnTo>
                  <a:lnTo>
                    <a:pt x="118" y="30"/>
                  </a:lnTo>
                  <a:lnTo>
                    <a:pt x="116" y="25"/>
                  </a:lnTo>
                  <a:lnTo>
                    <a:pt x="114" y="23"/>
                  </a:lnTo>
                  <a:lnTo>
                    <a:pt x="116" y="21"/>
                  </a:lnTo>
                  <a:lnTo>
                    <a:pt x="114" y="19"/>
                  </a:lnTo>
                  <a:lnTo>
                    <a:pt x="106" y="17"/>
                  </a:lnTo>
                  <a:lnTo>
                    <a:pt x="97" y="19"/>
                  </a:lnTo>
                  <a:lnTo>
                    <a:pt x="95" y="15"/>
                  </a:lnTo>
                  <a:lnTo>
                    <a:pt x="91" y="13"/>
                  </a:lnTo>
                  <a:lnTo>
                    <a:pt x="89" y="9"/>
                  </a:lnTo>
                  <a:lnTo>
                    <a:pt x="82" y="4"/>
                  </a:lnTo>
                  <a:lnTo>
                    <a:pt x="80" y="4"/>
                  </a:lnTo>
                  <a:lnTo>
                    <a:pt x="78" y="2"/>
                  </a:lnTo>
                  <a:lnTo>
                    <a:pt x="76" y="0"/>
                  </a:lnTo>
                  <a:lnTo>
                    <a:pt x="76" y="4"/>
                  </a:lnTo>
                  <a:lnTo>
                    <a:pt x="72" y="4"/>
                  </a:lnTo>
                  <a:lnTo>
                    <a:pt x="68" y="0"/>
                  </a:lnTo>
                  <a:lnTo>
                    <a:pt x="63" y="2"/>
                  </a:lnTo>
                  <a:lnTo>
                    <a:pt x="57" y="4"/>
                  </a:lnTo>
                  <a:lnTo>
                    <a:pt x="55" y="6"/>
                  </a:lnTo>
                  <a:lnTo>
                    <a:pt x="55" y="11"/>
                  </a:lnTo>
                  <a:lnTo>
                    <a:pt x="57" y="19"/>
                  </a:lnTo>
                  <a:lnTo>
                    <a:pt x="55" y="25"/>
                  </a:lnTo>
                  <a:lnTo>
                    <a:pt x="49" y="34"/>
                  </a:lnTo>
                  <a:lnTo>
                    <a:pt x="42" y="34"/>
                  </a:lnTo>
                  <a:lnTo>
                    <a:pt x="38" y="30"/>
                  </a:lnTo>
                  <a:lnTo>
                    <a:pt x="38" y="25"/>
                  </a:lnTo>
                  <a:lnTo>
                    <a:pt x="28" y="15"/>
                  </a:lnTo>
                  <a:lnTo>
                    <a:pt x="28" y="9"/>
                  </a:lnTo>
                  <a:lnTo>
                    <a:pt x="28" y="9"/>
                  </a:lnTo>
                  <a:lnTo>
                    <a:pt x="23" y="13"/>
                  </a:lnTo>
                  <a:lnTo>
                    <a:pt x="17" y="15"/>
                  </a:lnTo>
                  <a:lnTo>
                    <a:pt x="15" y="17"/>
                  </a:lnTo>
                  <a:lnTo>
                    <a:pt x="11" y="17"/>
                  </a:lnTo>
                  <a:lnTo>
                    <a:pt x="9" y="21"/>
                  </a:lnTo>
                  <a:lnTo>
                    <a:pt x="9" y="25"/>
                  </a:lnTo>
                  <a:lnTo>
                    <a:pt x="6" y="25"/>
                  </a:lnTo>
                  <a:lnTo>
                    <a:pt x="6" y="32"/>
                  </a:lnTo>
                  <a:lnTo>
                    <a:pt x="2" y="38"/>
                  </a:lnTo>
                  <a:lnTo>
                    <a:pt x="2" y="42"/>
                  </a:lnTo>
                  <a:lnTo>
                    <a:pt x="2" y="44"/>
                  </a:lnTo>
                  <a:lnTo>
                    <a:pt x="0" y="49"/>
                  </a:lnTo>
                  <a:lnTo>
                    <a:pt x="2" y="57"/>
                  </a:lnTo>
                  <a:lnTo>
                    <a:pt x="4" y="59"/>
                  </a:lnTo>
                  <a:lnTo>
                    <a:pt x="4" y="61"/>
                  </a:lnTo>
                  <a:lnTo>
                    <a:pt x="6" y="59"/>
                  </a:lnTo>
                  <a:lnTo>
                    <a:pt x="9" y="55"/>
                  </a:lnTo>
                  <a:lnTo>
                    <a:pt x="15" y="51"/>
                  </a:lnTo>
                  <a:lnTo>
                    <a:pt x="23" y="49"/>
                  </a:lnTo>
                  <a:lnTo>
                    <a:pt x="30" y="49"/>
                  </a:lnTo>
                  <a:lnTo>
                    <a:pt x="36" y="49"/>
                  </a:lnTo>
                  <a:lnTo>
                    <a:pt x="38" y="51"/>
                  </a:lnTo>
                  <a:lnTo>
                    <a:pt x="42" y="47"/>
                  </a:lnTo>
                  <a:lnTo>
                    <a:pt x="47" y="47"/>
                  </a:lnTo>
                  <a:lnTo>
                    <a:pt x="47" y="49"/>
                  </a:lnTo>
                  <a:lnTo>
                    <a:pt x="51" y="49"/>
                  </a:lnTo>
                  <a:lnTo>
                    <a:pt x="53" y="53"/>
                  </a:lnTo>
                  <a:lnTo>
                    <a:pt x="59" y="53"/>
                  </a:lnTo>
                  <a:lnTo>
                    <a:pt x="61" y="55"/>
                  </a:lnTo>
                  <a:lnTo>
                    <a:pt x="68" y="51"/>
                  </a:lnTo>
                  <a:lnTo>
                    <a:pt x="74" y="53"/>
                  </a:lnTo>
                  <a:lnTo>
                    <a:pt x="80" y="55"/>
                  </a:lnTo>
                  <a:lnTo>
                    <a:pt x="87" y="59"/>
                  </a:lnTo>
                  <a:lnTo>
                    <a:pt x="91" y="61"/>
                  </a:lnTo>
                  <a:lnTo>
                    <a:pt x="95" y="68"/>
                  </a:lnTo>
                  <a:lnTo>
                    <a:pt x="101" y="68"/>
                  </a:lnTo>
                  <a:lnTo>
                    <a:pt x="103" y="70"/>
                  </a:lnTo>
                  <a:lnTo>
                    <a:pt x="103" y="70"/>
                  </a:lnTo>
                  <a:lnTo>
                    <a:pt x="110" y="65"/>
                  </a:lnTo>
                  <a:lnTo>
                    <a:pt x="118" y="65"/>
                  </a:lnTo>
                  <a:lnTo>
                    <a:pt x="118" y="59"/>
                  </a:lnTo>
                  <a:lnTo>
                    <a:pt x="122" y="57"/>
                  </a:lnTo>
                  <a:lnTo>
                    <a:pt x="122" y="55"/>
                  </a:lnTo>
                  <a:lnTo>
                    <a:pt x="127" y="53"/>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2" name="Freeform 50">
              <a:extLst>
                <a:ext uri="{FF2B5EF4-FFF2-40B4-BE49-F238E27FC236}">
                  <a16:creationId xmlns:a16="http://schemas.microsoft.com/office/drawing/2014/main" id="{2310046F-D453-4F2F-B98F-7D931CB32690}"/>
                </a:ext>
              </a:extLst>
            </p:cNvPr>
            <p:cNvSpPr>
              <a:spLocks/>
            </p:cNvSpPr>
            <p:nvPr/>
          </p:nvSpPr>
          <p:spPr bwMode="auto">
            <a:xfrm>
              <a:off x="5035185" y="3089207"/>
              <a:ext cx="136721" cy="100815"/>
            </a:xfrm>
            <a:custGeom>
              <a:avLst/>
              <a:gdLst>
                <a:gd name="T0" fmla="*/ 32 w 99"/>
                <a:gd name="T1" fmla="*/ 52 h 73"/>
                <a:gd name="T2" fmla="*/ 32 w 99"/>
                <a:gd name="T3" fmla="*/ 46 h 73"/>
                <a:gd name="T4" fmla="*/ 34 w 99"/>
                <a:gd name="T5" fmla="*/ 42 h 73"/>
                <a:gd name="T6" fmla="*/ 32 w 99"/>
                <a:gd name="T7" fmla="*/ 40 h 73"/>
                <a:gd name="T8" fmla="*/ 30 w 99"/>
                <a:gd name="T9" fmla="*/ 40 h 73"/>
                <a:gd name="T10" fmla="*/ 28 w 99"/>
                <a:gd name="T11" fmla="*/ 35 h 73"/>
                <a:gd name="T12" fmla="*/ 26 w 99"/>
                <a:gd name="T13" fmla="*/ 35 h 73"/>
                <a:gd name="T14" fmla="*/ 17 w 99"/>
                <a:gd name="T15" fmla="*/ 35 h 73"/>
                <a:gd name="T16" fmla="*/ 13 w 99"/>
                <a:gd name="T17" fmla="*/ 33 h 73"/>
                <a:gd name="T18" fmla="*/ 7 w 99"/>
                <a:gd name="T19" fmla="*/ 27 h 73"/>
                <a:gd name="T20" fmla="*/ 0 w 99"/>
                <a:gd name="T21" fmla="*/ 27 h 73"/>
                <a:gd name="T22" fmla="*/ 0 w 99"/>
                <a:gd name="T23" fmla="*/ 27 h 73"/>
                <a:gd name="T24" fmla="*/ 2 w 99"/>
                <a:gd name="T25" fmla="*/ 25 h 73"/>
                <a:gd name="T26" fmla="*/ 0 w 99"/>
                <a:gd name="T27" fmla="*/ 18 h 73"/>
                <a:gd name="T28" fmla="*/ 0 w 99"/>
                <a:gd name="T29" fmla="*/ 14 h 73"/>
                <a:gd name="T30" fmla="*/ 2 w 99"/>
                <a:gd name="T31" fmla="*/ 12 h 73"/>
                <a:gd name="T32" fmla="*/ 5 w 99"/>
                <a:gd name="T33" fmla="*/ 8 h 73"/>
                <a:gd name="T34" fmla="*/ 11 w 99"/>
                <a:gd name="T35" fmla="*/ 4 h 73"/>
                <a:gd name="T36" fmla="*/ 19 w 99"/>
                <a:gd name="T37" fmla="*/ 2 h 73"/>
                <a:gd name="T38" fmla="*/ 26 w 99"/>
                <a:gd name="T39" fmla="*/ 2 h 73"/>
                <a:gd name="T40" fmla="*/ 32 w 99"/>
                <a:gd name="T41" fmla="*/ 2 h 73"/>
                <a:gd name="T42" fmla="*/ 34 w 99"/>
                <a:gd name="T43" fmla="*/ 4 h 73"/>
                <a:gd name="T44" fmla="*/ 38 w 99"/>
                <a:gd name="T45" fmla="*/ 0 h 73"/>
                <a:gd name="T46" fmla="*/ 43 w 99"/>
                <a:gd name="T47" fmla="*/ 0 h 73"/>
                <a:gd name="T48" fmla="*/ 43 w 99"/>
                <a:gd name="T49" fmla="*/ 2 h 73"/>
                <a:gd name="T50" fmla="*/ 47 w 99"/>
                <a:gd name="T51" fmla="*/ 2 h 73"/>
                <a:gd name="T52" fmla="*/ 49 w 99"/>
                <a:gd name="T53" fmla="*/ 6 h 73"/>
                <a:gd name="T54" fmla="*/ 55 w 99"/>
                <a:gd name="T55" fmla="*/ 6 h 73"/>
                <a:gd name="T56" fmla="*/ 57 w 99"/>
                <a:gd name="T57" fmla="*/ 8 h 73"/>
                <a:gd name="T58" fmla="*/ 64 w 99"/>
                <a:gd name="T59" fmla="*/ 4 h 73"/>
                <a:gd name="T60" fmla="*/ 70 w 99"/>
                <a:gd name="T61" fmla="*/ 6 h 73"/>
                <a:gd name="T62" fmla="*/ 76 w 99"/>
                <a:gd name="T63" fmla="*/ 8 h 73"/>
                <a:gd name="T64" fmla="*/ 83 w 99"/>
                <a:gd name="T65" fmla="*/ 12 h 73"/>
                <a:gd name="T66" fmla="*/ 87 w 99"/>
                <a:gd name="T67" fmla="*/ 14 h 73"/>
                <a:gd name="T68" fmla="*/ 91 w 99"/>
                <a:gd name="T69" fmla="*/ 21 h 73"/>
                <a:gd name="T70" fmla="*/ 97 w 99"/>
                <a:gd name="T71" fmla="*/ 21 h 73"/>
                <a:gd name="T72" fmla="*/ 99 w 99"/>
                <a:gd name="T73" fmla="*/ 23 h 73"/>
                <a:gd name="T74" fmla="*/ 93 w 99"/>
                <a:gd name="T75" fmla="*/ 27 h 73"/>
                <a:gd name="T76" fmla="*/ 97 w 99"/>
                <a:gd name="T77" fmla="*/ 29 h 73"/>
                <a:gd name="T78" fmla="*/ 97 w 99"/>
                <a:gd name="T79" fmla="*/ 33 h 73"/>
                <a:gd name="T80" fmla="*/ 91 w 99"/>
                <a:gd name="T81" fmla="*/ 37 h 73"/>
                <a:gd name="T82" fmla="*/ 87 w 99"/>
                <a:gd name="T83" fmla="*/ 44 h 73"/>
                <a:gd name="T84" fmla="*/ 85 w 99"/>
                <a:gd name="T85" fmla="*/ 44 h 73"/>
                <a:gd name="T86" fmla="*/ 83 w 99"/>
                <a:gd name="T87" fmla="*/ 50 h 73"/>
                <a:gd name="T88" fmla="*/ 87 w 99"/>
                <a:gd name="T89" fmla="*/ 52 h 73"/>
                <a:gd name="T90" fmla="*/ 87 w 99"/>
                <a:gd name="T91" fmla="*/ 56 h 73"/>
                <a:gd name="T92" fmla="*/ 83 w 99"/>
                <a:gd name="T93" fmla="*/ 56 h 73"/>
                <a:gd name="T94" fmla="*/ 83 w 99"/>
                <a:gd name="T95" fmla="*/ 54 h 73"/>
                <a:gd name="T96" fmla="*/ 78 w 99"/>
                <a:gd name="T97" fmla="*/ 56 h 73"/>
                <a:gd name="T98" fmla="*/ 76 w 99"/>
                <a:gd name="T99" fmla="*/ 61 h 73"/>
                <a:gd name="T100" fmla="*/ 70 w 99"/>
                <a:gd name="T101" fmla="*/ 61 h 73"/>
                <a:gd name="T102" fmla="*/ 72 w 99"/>
                <a:gd name="T103" fmla="*/ 67 h 73"/>
                <a:gd name="T104" fmla="*/ 70 w 99"/>
                <a:gd name="T105" fmla="*/ 67 h 73"/>
                <a:gd name="T106" fmla="*/ 64 w 99"/>
                <a:gd name="T107" fmla="*/ 69 h 73"/>
                <a:gd name="T108" fmla="*/ 59 w 99"/>
                <a:gd name="T109" fmla="*/ 67 h 73"/>
                <a:gd name="T110" fmla="*/ 51 w 99"/>
                <a:gd name="T111" fmla="*/ 69 h 73"/>
                <a:gd name="T112" fmla="*/ 47 w 99"/>
                <a:gd name="T113" fmla="*/ 73 h 73"/>
                <a:gd name="T114" fmla="*/ 45 w 99"/>
                <a:gd name="T115" fmla="*/ 69 h 73"/>
                <a:gd name="T116" fmla="*/ 45 w 99"/>
                <a:gd name="T117" fmla="*/ 63 h 73"/>
                <a:gd name="T118" fmla="*/ 43 w 99"/>
                <a:gd name="T119" fmla="*/ 56 h 73"/>
                <a:gd name="T120" fmla="*/ 40 w 99"/>
                <a:gd name="T121" fmla="*/ 56 h 73"/>
                <a:gd name="T122" fmla="*/ 36 w 99"/>
                <a:gd name="T123" fmla="*/ 52 h 73"/>
                <a:gd name="T124" fmla="*/ 32 w 99"/>
                <a:gd name="T125" fmla="*/ 5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73">
                  <a:moveTo>
                    <a:pt x="32" y="52"/>
                  </a:moveTo>
                  <a:lnTo>
                    <a:pt x="32" y="46"/>
                  </a:lnTo>
                  <a:lnTo>
                    <a:pt x="34" y="42"/>
                  </a:lnTo>
                  <a:lnTo>
                    <a:pt x="32" y="40"/>
                  </a:lnTo>
                  <a:lnTo>
                    <a:pt x="30" y="40"/>
                  </a:lnTo>
                  <a:lnTo>
                    <a:pt x="28" y="35"/>
                  </a:lnTo>
                  <a:lnTo>
                    <a:pt x="26" y="35"/>
                  </a:lnTo>
                  <a:lnTo>
                    <a:pt x="17" y="35"/>
                  </a:lnTo>
                  <a:lnTo>
                    <a:pt x="13" y="33"/>
                  </a:lnTo>
                  <a:lnTo>
                    <a:pt x="7" y="27"/>
                  </a:lnTo>
                  <a:lnTo>
                    <a:pt x="0" y="27"/>
                  </a:lnTo>
                  <a:lnTo>
                    <a:pt x="0" y="27"/>
                  </a:lnTo>
                  <a:lnTo>
                    <a:pt x="2" y="25"/>
                  </a:lnTo>
                  <a:lnTo>
                    <a:pt x="0" y="18"/>
                  </a:lnTo>
                  <a:lnTo>
                    <a:pt x="0" y="14"/>
                  </a:lnTo>
                  <a:lnTo>
                    <a:pt x="2" y="12"/>
                  </a:lnTo>
                  <a:lnTo>
                    <a:pt x="5" y="8"/>
                  </a:lnTo>
                  <a:lnTo>
                    <a:pt x="11" y="4"/>
                  </a:lnTo>
                  <a:lnTo>
                    <a:pt x="19" y="2"/>
                  </a:lnTo>
                  <a:lnTo>
                    <a:pt x="26" y="2"/>
                  </a:lnTo>
                  <a:lnTo>
                    <a:pt x="32" y="2"/>
                  </a:lnTo>
                  <a:lnTo>
                    <a:pt x="34" y="4"/>
                  </a:lnTo>
                  <a:lnTo>
                    <a:pt x="38" y="0"/>
                  </a:lnTo>
                  <a:lnTo>
                    <a:pt x="43" y="0"/>
                  </a:lnTo>
                  <a:lnTo>
                    <a:pt x="43" y="2"/>
                  </a:lnTo>
                  <a:lnTo>
                    <a:pt x="47" y="2"/>
                  </a:lnTo>
                  <a:lnTo>
                    <a:pt x="49" y="6"/>
                  </a:lnTo>
                  <a:lnTo>
                    <a:pt x="55" y="6"/>
                  </a:lnTo>
                  <a:lnTo>
                    <a:pt x="57" y="8"/>
                  </a:lnTo>
                  <a:lnTo>
                    <a:pt x="64" y="4"/>
                  </a:lnTo>
                  <a:lnTo>
                    <a:pt x="70" y="6"/>
                  </a:lnTo>
                  <a:lnTo>
                    <a:pt x="76" y="8"/>
                  </a:lnTo>
                  <a:lnTo>
                    <a:pt x="83" y="12"/>
                  </a:lnTo>
                  <a:lnTo>
                    <a:pt x="87" y="14"/>
                  </a:lnTo>
                  <a:lnTo>
                    <a:pt x="91" y="21"/>
                  </a:lnTo>
                  <a:lnTo>
                    <a:pt x="97" y="21"/>
                  </a:lnTo>
                  <a:lnTo>
                    <a:pt x="99" y="23"/>
                  </a:lnTo>
                  <a:lnTo>
                    <a:pt x="93" y="27"/>
                  </a:lnTo>
                  <a:lnTo>
                    <a:pt x="97" y="29"/>
                  </a:lnTo>
                  <a:lnTo>
                    <a:pt x="97" y="33"/>
                  </a:lnTo>
                  <a:lnTo>
                    <a:pt x="91" y="37"/>
                  </a:lnTo>
                  <a:lnTo>
                    <a:pt x="87" y="44"/>
                  </a:lnTo>
                  <a:lnTo>
                    <a:pt x="85" y="44"/>
                  </a:lnTo>
                  <a:lnTo>
                    <a:pt x="83" y="50"/>
                  </a:lnTo>
                  <a:lnTo>
                    <a:pt x="87" y="52"/>
                  </a:lnTo>
                  <a:lnTo>
                    <a:pt x="87" y="56"/>
                  </a:lnTo>
                  <a:lnTo>
                    <a:pt x="83" y="56"/>
                  </a:lnTo>
                  <a:lnTo>
                    <a:pt x="83" y="54"/>
                  </a:lnTo>
                  <a:lnTo>
                    <a:pt x="78" y="56"/>
                  </a:lnTo>
                  <a:lnTo>
                    <a:pt x="76" y="61"/>
                  </a:lnTo>
                  <a:lnTo>
                    <a:pt x="70" y="61"/>
                  </a:lnTo>
                  <a:lnTo>
                    <a:pt x="72" y="67"/>
                  </a:lnTo>
                  <a:lnTo>
                    <a:pt x="70" y="67"/>
                  </a:lnTo>
                  <a:lnTo>
                    <a:pt x="64" y="69"/>
                  </a:lnTo>
                  <a:lnTo>
                    <a:pt x="59" y="67"/>
                  </a:lnTo>
                  <a:lnTo>
                    <a:pt x="51" y="69"/>
                  </a:lnTo>
                  <a:lnTo>
                    <a:pt x="47" y="73"/>
                  </a:lnTo>
                  <a:lnTo>
                    <a:pt x="45" y="69"/>
                  </a:lnTo>
                  <a:lnTo>
                    <a:pt x="45" y="63"/>
                  </a:lnTo>
                  <a:lnTo>
                    <a:pt x="43" y="56"/>
                  </a:lnTo>
                  <a:lnTo>
                    <a:pt x="40" y="56"/>
                  </a:lnTo>
                  <a:lnTo>
                    <a:pt x="36" y="52"/>
                  </a:lnTo>
                  <a:lnTo>
                    <a:pt x="32" y="52"/>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3" name="Freeform 51">
              <a:extLst>
                <a:ext uri="{FF2B5EF4-FFF2-40B4-BE49-F238E27FC236}">
                  <a16:creationId xmlns:a16="http://schemas.microsoft.com/office/drawing/2014/main" id="{2E9FC874-D135-40E5-9A44-6A046176545A}"/>
                </a:ext>
              </a:extLst>
            </p:cNvPr>
            <p:cNvSpPr>
              <a:spLocks/>
            </p:cNvSpPr>
            <p:nvPr/>
          </p:nvSpPr>
          <p:spPr bwMode="auto">
            <a:xfrm>
              <a:off x="5101736" y="3098629"/>
              <a:ext cx="229249" cy="176770"/>
            </a:xfrm>
            <a:custGeom>
              <a:avLst/>
              <a:gdLst>
                <a:gd name="T0" fmla="*/ 4 w 166"/>
                <a:gd name="T1" fmla="*/ 63 h 128"/>
                <a:gd name="T2" fmla="*/ 17 w 166"/>
                <a:gd name="T3" fmla="*/ 63 h 128"/>
                <a:gd name="T4" fmla="*/ 25 w 166"/>
                <a:gd name="T5" fmla="*/ 61 h 128"/>
                <a:gd name="T6" fmla="*/ 29 w 166"/>
                <a:gd name="T7" fmla="*/ 55 h 128"/>
                <a:gd name="T8" fmla="*/ 36 w 166"/>
                <a:gd name="T9" fmla="*/ 48 h 128"/>
                <a:gd name="T10" fmla="*/ 40 w 166"/>
                <a:gd name="T11" fmla="*/ 50 h 128"/>
                <a:gd name="T12" fmla="*/ 36 w 166"/>
                <a:gd name="T13" fmla="*/ 44 h 128"/>
                <a:gd name="T14" fmla="*/ 40 w 166"/>
                <a:gd name="T15" fmla="*/ 38 h 128"/>
                <a:gd name="T16" fmla="*/ 50 w 166"/>
                <a:gd name="T17" fmla="*/ 27 h 128"/>
                <a:gd name="T18" fmla="*/ 46 w 166"/>
                <a:gd name="T19" fmla="*/ 21 h 128"/>
                <a:gd name="T20" fmla="*/ 59 w 166"/>
                <a:gd name="T21" fmla="*/ 12 h 128"/>
                <a:gd name="T22" fmla="*/ 67 w 166"/>
                <a:gd name="T23" fmla="*/ 6 h 128"/>
                <a:gd name="T24" fmla="*/ 71 w 166"/>
                <a:gd name="T25" fmla="*/ 2 h 128"/>
                <a:gd name="T26" fmla="*/ 80 w 166"/>
                <a:gd name="T27" fmla="*/ 2 h 128"/>
                <a:gd name="T28" fmla="*/ 88 w 166"/>
                <a:gd name="T29" fmla="*/ 6 h 128"/>
                <a:gd name="T30" fmla="*/ 99 w 166"/>
                <a:gd name="T31" fmla="*/ 4 h 128"/>
                <a:gd name="T32" fmla="*/ 107 w 166"/>
                <a:gd name="T33" fmla="*/ 6 h 128"/>
                <a:gd name="T34" fmla="*/ 116 w 166"/>
                <a:gd name="T35" fmla="*/ 8 h 128"/>
                <a:gd name="T36" fmla="*/ 126 w 166"/>
                <a:gd name="T37" fmla="*/ 10 h 128"/>
                <a:gd name="T38" fmla="*/ 126 w 166"/>
                <a:gd name="T39" fmla="*/ 21 h 128"/>
                <a:gd name="T40" fmla="*/ 130 w 166"/>
                <a:gd name="T41" fmla="*/ 31 h 128"/>
                <a:gd name="T42" fmla="*/ 137 w 166"/>
                <a:gd name="T43" fmla="*/ 42 h 128"/>
                <a:gd name="T44" fmla="*/ 145 w 166"/>
                <a:gd name="T45" fmla="*/ 50 h 128"/>
                <a:gd name="T46" fmla="*/ 154 w 166"/>
                <a:gd name="T47" fmla="*/ 59 h 128"/>
                <a:gd name="T48" fmla="*/ 162 w 166"/>
                <a:gd name="T49" fmla="*/ 69 h 128"/>
                <a:gd name="T50" fmla="*/ 164 w 166"/>
                <a:gd name="T51" fmla="*/ 76 h 128"/>
                <a:gd name="T52" fmla="*/ 151 w 166"/>
                <a:gd name="T53" fmla="*/ 84 h 128"/>
                <a:gd name="T54" fmla="*/ 145 w 166"/>
                <a:gd name="T55" fmla="*/ 82 h 128"/>
                <a:gd name="T56" fmla="*/ 149 w 166"/>
                <a:gd name="T57" fmla="*/ 95 h 128"/>
                <a:gd name="T58" fmla="*/ 154 w 166"/>
                <a:gd name="T59" fmla="*/ 105 h 128"/>
                <a:gd name="T60" fmla="*/ 151 w 166"/>
                <a:gd name="T61" fmla="*/ 109 h 128"/>
                <a:gd name="T62" fmla="*/ 139 w 166"/>
                <a:gd name="T63" fmla="*/ 112 h 128"/>
                <a:gd name="T64" fmla="*/ 135 w 166"/>
                <a:gd name="T65" fmla="*/ 126 h 128"/>
                <a:gd name="T66" fmla="*/ 126 w 166"/>
                <a:gd name="T67" fmla="*/ 124 h 128"/>
                <a:gd name="T68" fmla="*/ 118 w 166"/>
                <a:gd name="T69" fmla="*/ 124 h 128"/>
                <a:gd name="T70" fmla="*/ 109 w 166"/>
                <a:gd name="T71" fmla="*/ 128 h 128"/>
                <a:gd name="T72" fmla="*/ 105 w 166"/>
                <a:gd name="T73" fmla="*/ 124 h 128"/>
                <a:gd name="T74" fmla="*/ 95 w 166"/>
                <a:gd name="T75" fmla="*/ 126 h 128"/>
                <a:gd name="T76" fmla="*/ 86 w 166"/>
                <a:gd name="T77" fmla="*/ 124 h 128"/>
                <a:gd name="T78" fmla="*/ 82 w 166"/>
                <a:gd name="T79" fmla="*/ 126 h 128"/>
                <a:gd name="T80" fmla="*/ 71 w 166"/>
                <a:gd name="T81" fmla="*/ 126 h 128"/>
                <a:gd name="T82" fmla="*/ 65 w 166"/>
                <a:gd name="T83" fmla="*/ 122 h 128"/>
                <a:gd name="T84" fmla="*/ 48 w 166"/>
                <a:gd name="T85" fmla="*/ 116 h 128"/>
                <a:gd name="T86" fmla="*/ 42 w 166"/>
                <a:gd name="T87" fmla="*/ 120 h 128"/>
                <a:gd name="T88" fmla="*/ 21 w 166"/>
                <a:gd name="T89" fmla="*/ 122 h 128"/>
                <a:gd name="T90" fmla="*/ 12 w 166"/>
                <a:gd name="T91" fmla="*/ 120 h 128"/>
                <a:gd name="T92" fmla="*/ 8 w 166"/>
                <a:gd name="T93" fmla="*/ 120 h 128"/>
                <a:gd name="T94" fmla="*/ 4 w 166"/>
                <a:gd name="T95" fmla="*/ 107 h 128"/>
                <a:gd name="T96" fmla="*/ 10 w 166"/>
                <a:gd name="T97" fmla="*/ 101 h 128"/>
                <a:gd name="T98" fmla="*/ 8 w 166"/>
                <a:gd name="T99" fmla="*/ 86 h 128"/>
                <a:gd name="T100" fmla="*/ 4 w 166"/>
                <a:gd name="T101" fmla="*/ 78 h 128"/>
                <a:gd name="T102" fmla="*/ 0 w 166"/>
                <a:gd name="T103" fmla="*/ 6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6" h="128">
                  <a:moveTo>
                    <a:pt x="0" y="67"/>
                  </a:moveTo>
                  <a:lnTo>
                    <a:pt x="4" y="63"/>
                  </a:lnTo>
                  <a:lnTo>
                    <a:pt x="12" y="61"/>
                  </a:lnTo>
                  <a:lnTo>
                    <a:pt x="17" y="63"/>
                  </a:lnTo>
                  <a:lnTo>
                    <a:pt x="23" y="61"/>
                  </a:lnTo>
                  <a:lnTo>
                    <a:pt x="25" y="61"/>
                  </a:lnTo>
                  <a:lnTo>
                    <a:pt x="23" y="55"/>
                  </a:lnTo>
                  <a:lnTo>
                    <a:pt x="29" y="55"/>
                  </a:lnTo>
                  <a:lnTo>
                    <a:pt x="31" y="50"/>
                  </a:lnTo>
                  <a:lnTo>
                    <a:pt x="36" y="48"/>
                  </a:lnTo>
                  <a:lnTo>
                    <a:pt x="36" y="50"/>
                  </a:lnTo>
                  <a:lnTo>
                    <a:pt x="40" y="50"/>
                  </a:lnTo>
                  <a:lnTo>
                    <a:pt x="40" y="46"/>
                  </a:lnTo>
                  <a:lnTo>
                    <a:pt x="36" y="44"/>
                  </a:lnTo>
                  <a:lnTo>
                    <a:pt x="38" y="38"/>
                  </a:lnTo>
                  <a:lnTo>
                    <a:pt x="40" y="38"/>
                  </a:lnTo>
                  <a:lnTo>
                    <a:pt x="44" y="31"/>
                  </a:lnTo>
                  <a:lnTo>
                    <a:pt x="50" y="27"/>
                  </a:lnTo>
                  <a:lnTo>
                    <a:pt x="50" y="23"/>
                  </a:lnTo>
                  <a:lnTo>
                    <a:pt x="46" y="21"/>
                  </a:lnTo>
                  <a:lnTo>
                    <a:pt x="52" y="17"/>
                  </a:lnTo>
                  <a:lnTo>
                    <a:pt x="59" y="12"/>
                  </a:lnTo>
                  <a:lnTo>
                    <a:pt x="67" y="12"/>
                  </a:lnTo>
                  <a:lnTo>
                    <a:pt x="67" y="6"/>
                  </a:lnTo>
                  <a:lnTo>
                    <a:pt x="71" y="4"/>
                  </a:lnTo>
                  <a:lnTo>
                    <a:pt x="71" y="2"/>
                  </a:lnTo>
                  <a:lnTo>
                    <a:pt x="78" y="0"/>
                  </a:lnTo>
                  <a:lnTo>
                    <a:pt x="80" y="2"/>
                  </a:lnTo>
                  <a:lnTo>
                    <a:pt x="84" y="0"/>
                  </a:lnTo>
                  <a:lnTo>
                    <a:pt x="88" y="6"/>
                  </a:lnTo>
                  <a:lnTo>
                    <a:pt x="95" y="4"/>
                  </a:lnTo>
                  <a:lnTo>
                    <a:pt x="99" y="4"/>
                  </a:lnTo>
                  <a:lnTo>
                    <a:pt x="101" y="10"/>
                  </a:lnTo>
                  <a:lnTo>
                    <a:pt x="107" y="6"/>
                  </a:lnTo>
                  <a:lnTo>
                    <a:pt x="114" y="4"/>
                  </a:lnTo>
                  <a:lnTo>
                    <a:pt x="116" y="8"/>
                  </a:lnTo>
                  <a:lnTo>
                    <a:pt x="118" y="8"/>
                  </a:lnTo>
                  <a:lnTo>
                    <a:pt x="126" y="10"/>
                  </a:lnTo>
                  <a:lnTo>
                    <a:pt x="128" y="15"/>
                  </a:lnTo>
                  <a:lnTo>
                    <a:pt x="126" y="21"/>
                  </a:lnTo>
                  <a:lnTo>
                    <a:pt x="130" y="25"/>
                  </a:lnTo>
                  <a:lnTo>
                    <a:pt x="130" y="31"/>
                  </a:lnTo>
                  <a:lnTo>
                    <a:pt x="135" y="36"/>
                  </a:lnTo>
                  <a:lnTo>
                    <a:pt x="137" y="42"/>
                  </a:lnTo>
                  <a:lnTo>
                    <a:pt x="141" y="48"/>
                  </a:lnTo>
                  <a:lnTo>
                    <a:pt x="145" y="50"/>
                  </a:lnTo>
                  <a:lnTo>
                    <a:pt x="147" y="59"/>
                  </a:lnTo>
                  <a:lnTo>
                    <a:pt x="154" y="59"/>
                  </a:lnTo>
                  <a:lnTo>
                    <a:pt x="162" y="65"/>
                  </a:lnTo>
                  <a:lnTo>
                    <a:pt x="162" y="69"/>
                  </a:lnTo>
                  <a:lnTo>
                    <a:pt x="166" y="74"/>
                  </a:lnTo>
                  <a:lnTo>
                    <a:pt x="164" y="76"/>
                  </a:lnTo>
                  <a:lnTo>
                    <a:pt x="160" y="82"/>
                  </a:lnTo>
                  <a:lnTo>
                    <a:pt x="151" y="84"/>
                  </a:lnTo>
                  <a:lnTo>
                    <a:pt x="145" y="80"/>
                  </a:lnTo>
                  <a:lnTo>
                    <a:pt x="145" y="82"/>
                  </a:lnTo>
                  <a:lnTo>
                    <a:pt x="145" y="88"/>
                  </a:lnTo>
                  <a:lnTo>
                    <a:pt x="149" y="95"/>
                  </a:lnTo>
                  <a:lnTo>
                    <a:pt x="147" y="99"/>
                  </a:lnTo>
                  <a:lnTo>
                    <a:pt x="154" y="105"/>
                  </a:lnTo>
                  <a:lnTo>
                    <a:pt x="154" y="109"/>
                  </a:lnTo>
                  <a:lnTo>
                    <a:pt x="151" y="109"/>
                  </a:lnTo>
                  <a:lnTo>
                    <a:pt x="143" y="112"/>
                  </a:lnTo>
                  <a:lnTo>
                    <a:pt x="139" y="112"/>
                  </a:lnTo>
                  <a:lnTo>
                    <a:pt x="135" y="120"/>
                  </a:lnTo>
                  <a:lnTo>
                    <a:pt x="135" y="126"/>
                  </a:lnTo>
                  <a:lnTo>
                    <a:pt x="130" y="126"/>
                  </a:lnTo>
                  <a:lnTo>
                    <a:pt x="126" y="124"/>
                  </a:lnTo>
                  <a:lnTo>
                    <a:pt x="122" y="126"/>
                  </a:lnTo>
                  <a:lnTo>
                    <a:pt x="118" y="124"/>
                  </a:lnTo>
                  <a:lnTo>
                    <a:pt x="114" y="124"/>
                  </a:lnTo>
                  <a:lnTo>
                    <a:pt x="109" y="128"/>
                  </a:lnTo>
                  <a:lnTo>
                    <a:pt x="107" y="126"/>
                  </a:lnTo>
                  <a:lnTo>
                    <a:pt x="105" y="124"/>
                  </a:lnTo>
                  <a:lnTo>
                    <a:pt x="101" y="122"/>
                  </a:lnTo>
                  <a:lnTo>
                    <a:pt x="95" y="126"/>
                  </a:lnTo>
                  <a:lnTo>
                    <a:pt x="90" y="124"/>
                  </a:lnTo>
                  <a:lnTo>
                    <a:pt x="86" y="124"/>
                  </a:lnTo>
                  <a:lnTo>
                    <a:pt x="84" y="126"/>
                  </a:lnTo>
                  <a:lnTo>
                    <a:pt x="82" y="126"/>
                  </a:lnTo>
                  <a:lnTo>
                    <a:pt x="78" y="124"/>
                  </a:lnTo>
                  <a:lnTo>
                    <a:pt x="71" y="126"/>
                  </a:lnTo>
                  <a:lnTo>
                    <a:pt x="69" y="124"/>
                  </a:lnTo>
                  <a:lnTo>
                    <a:pt x="65" y="122"/>
                  </a:lnTo>
                  <a:lnTo>
                    <a:pt x="55" y="120"/>
                  </a:lnTo>
                  <a:lnTo>
                    <a:pt x="48" y="116"/>
                  </a:lnTo>
                  <a:lnTo>
                    <a:pt x="46" y="116"/>
                  </a:lnTo>
                  <a:lnTo>
                    <a:pt x="42" y="120"/>
                  </a:lnTo>
                  <a:lnTo>
                    <a:pt x="36" y="120"/>
                  </a:lnTo>
                  <a:lnTo>
                    <a:pt x="21" y="122"/>
                  </a:lnTo>
                  <a:lnTo>
                    <a:pt x="19" y="124"/>
                  </a:lnTo>
                  <a:lnTo>
                    <a:pt x="12" y="120"/>
                  </a:lnTo>
                  <a:lnTo>
                    <a:pt x="8" y="122"/>
                  </a:lnTo>
                  <a:lnTo>
                    <a:pt x="8" y="120"/>
                  </a:lnTo>
                  <a:lnTo>
                    <a:pt x="4" y="114"/>
                  </a:lnTo>
                  <a:lnTo>
                    <a:pt x="4" y="107"/>
                  </a:lnTo>
                  <a:lnTo>
                    <a:pt x="6" y="101"/>
                  </a:lnTo>
                  <a:lnTo>
                    <a:pt x="10" y="101"/>
                  </a:lnTo>
                  <a:lnTo>
                    <a:pt x="10" y="88"/>
                  </a:lnTo>
                  <a:lnTo>
                    <a:pt x="8" y="86"/>
                  </a:lnTo>
                  <a:lnTo>
                    <a:pt x="6" y="82"/>
                  </a:lnTo>
                  <a:lnTo>
                    <a:pt x="4" y="78"/>
                  </a:lnTo>
                  <a:lnTo>
                    <a:pt x="2" y="67"/>
                  </a:lnTo>
                  <a:lnTo>
                    <a:pt x="0" y="67"/>
                  </a:lnTo>
                  <a:close/>
                </a:path>
              </a:pathLst>
            </a:custGeom>
            <a:gradFill>
              <a:gsLst>
                <a:gs pos="24000">
                  <a:schemeClr val="accent1">
                    <a:lumMod val="5000"/>
                    <a:lumOff val="95000"/>
                  </a:schemeClr>
                </a:gs>
                <a:gs pos="70000">
                  <a:srgbClr val="D9D9D9"/>
                </a:gs>
                <a:gs pos="100000">
                  <a:srgbClr val="D9D9D9"/>
                </a:gs>
              </a:gsLst>
              <a:lin ang="10200000" scaled="0"/>
            </a:gra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4" name="Freeform 52">
              <a:extLst>
                <a:ext uri="{FF2B5EF4-FFF2-40B4-BE49-F238E27FC236}">
                  <a16:creationId xmlns:a16="http://schemas.microsoft.com/office/drawing/2014/main" id="{ADF630A2-4F1F-4D25-A759-4409B5D2C9E0}"/>
                </a:ext>
              </a:extLst>
            </p:cNvPr>
            <p:cNvSpPr>
              <a:spLocks/>
            </p:cNvSpPr>
            <p:nvPr/>
          </p:nvSpPr>
          <p:spPr bwMode="auto">
            <a:xfrm>
              <a:off x="5086544" y="3240874"/>
              <a:ext cx="451593" cy="278965"/>
            </a:xfrm>
            <a:custGeom>
              <a:avLst/>
              <a:gdLst>
                <a:gd name="T0" fmla="*/ 47 w 327"/>
                <a:gd name="T1" fmla="*/ 17 h 202"/>
                <a:gd name="T2" fmla="*/ 76 w 327"/>
                <a:gd name="T3" fmla="*/ 19 h 202"/>
                <a:gd name="T4" fmla="*/ 95 w 327"/>
                <a:gd name="T5" fmla="*/ 23 h 202"/>
                <a:gd name="T6" fmla="*/ 116 w 327"/>
                <a:gd name="T7" fmla="*/ 21 h 202"/>
                <a:gd name="T8" fmla="*/ 133 w 327"/>
                <a:gd name="T9" fmla="*/ 23 h 202"/>
                <a:gd name="T10" fmla="*/ 150 w 327"/>
                <a:gd name="T11" fmla="*/ 9 h 202"/>
                <a:gd name="T12" fmla="*/ 171 w 327"/>
                <a:gd name="T13" fmla="*/ 2 h 202"/>
                <a:gd name="T14" fmla="*/ 205 w 327"/>
                <a:gd name="T15" fmla="*/ 0 h 202"/>
                <a:gd name="T16" fmla="*/ 226 w 327"/>
                <a:gd name="T17" fmla="*/ 23 h 202"/>
                <a:gd name="T18" fmla="*/ 236 w 327"/>
                <a:gd name="T19" fmla="*/ 42 h 202"/>
                <a:gd name="T20" fmla="*/ 264 w 327"/>
                <a:gd name="T21" fmla="*/ 51 h 202"/>
                <a:gd name="T22" fmla="*/ 285 w 327"/>
                <a:gd name="T23" fmla="*/ 61 h 202"/>
                <a:gd name="T24" fmla="*/ 308 w 327"/>
                <a:gd name="T25" fmla="*/ 63 h 202"/>
                <a:gd name="T26" fmla="*/ 327 w 327"/>
                <a:gd name="T27" fmla="*/ 70 h 202"/>
                <a:gd name="T28" fmla="*/ 325 w 327"/>
                <a:gd name="T29" fmla="*/ 93 h 202"/>
                <a:gd name="T30" fmla="*/ 310 w 327"/>
                <a:gd name="T31" fmla="*/ 114 h 202"/>
                <a:gd name="T32" fmla="*/ 297 w 327"/>
                <a:gd name="T33" fmla="*/ 131 h 202"/>
                <a:gd name="T34" fmla="*/ 283 w 327"/>
                <a:gd name="T35" fmla="*/ 139 h 202"/>
                <a:gd name="T36" fmla="*/ 266 w 327"/>
                <a:gd name="T37" fmla="*/ 146 h 202"/>
                <a:gd name="T38" fmla="*/ 247 w 327"/>
                <a:gd name="T39" fmla="*/ 146 h 202"/>
                <a:gd name="T40" fmla="*/ 245 w 327"/>
                <a:gd name="T41" fmla="*/ 158 h 202"/>
                <a:gd name="T42" fmla="*/ 245 w 327"/>
                <a:gd name="T43" fmla="*/ 152 h 202"/>
                <a:gd name="T44" fmla="*/ 232 w 327"/>
                <a:gd name="T45" fmla="*/ 162 h 202"/>
                <a:gd name="T46" fmla="*/ 217 w 327"/>
                <a:gd name="T47" fmla="*/ 162 h 202"/>
                <a:gd name="T48" fmla="*/ 234 w 327"/>
                <a:gd name="T49" fmla="*/ 167 h 202"/>
                <a:gd name="T50" fmla="*/ 236 w 327"/>
                <a:gd name="T51" fmla="*/ 173 h 202"/>
                <a:gd name="T52" fmla="*/ 245 w 327"/>
                <a:gd name="T53" fmla="*/ 181 h 202"/>
                <a:gd name="T54" fmla="*/ 236 w 327"/>
                <a:gd name="T55" fmla="*/ 162 h 202"/>
                <a:gd name="T56" fmla="*/ 253 w 327"/>
                <a:gd name="T57" fmla="*/ 181 h 202"/>
                <a:gd name="T58" fmla="*/ 270 w 327"/>
                <a:gd name="T59" fmla="*/ 175 h 202"/>
                <a:gd name="T60" fmla="*/ 272 w 327"/>
                <a:gd name="T61" fmla="*/ 188 h 202"/>
                <a:gd name="T62" fmla="*/ 243 w 327"/>
                <a:gd name="T63" fmla="*/ 194 h 202"/>
                <a:gd name="T64" fmla="*/ 217 w 327"/>
                <a:gd name="T65" fmla="*/ 198 h 202"/>
                <a:gd name="T66" fmla="*/ 207 w 327"/>
                <a:gd name="T67" fmla="*/ 181 h 202"/>
                <a:gd name="T68" fmla="*/ 217 w 327"/>
                <a:gd name="T69" fmla="*/ 171 h 202"/>
                <a:gd name="T70" fmla="*/ 213 w 327"/>
                <a:gd name="T71" fmla="*/ 165 h 202"/>
                <a:gd name="T72" fmla="*/ 192 w 327"/>
                <a:gd name="T73" fmla="*/ 162 h 202"/>
                <a:gd name="T74" fmla="*/ 184 w 327"/>
                <a:gd name="T75" fmla="*/ 154 h 202"/>
                <a:gd name="T76" fmla="*/ 190 w 327"/>
                <a:gd name="T77" fmla="*/ 152 h 202"/>
                <a:gd name="T78" fmla="*/ 184 w 327"/>
                <a:gd name="T79" fmla="*/ 148 h 202"/>
                <a:gd name="T80" fmla="*/ 177 w 327"/>
                <a:gd name="T81" fmla="*/ 148 h 202"/>
                <a:gd name="T82" fmla="*/ 162 w 327"/>
                <a:gd name="T83" fmla="*/ 158 h 202"/>
                <a:gd name="T84" fmla="*/ 148 w 327"/>
                <a:gd name="T85" fmla="*/ 175 h 202"/>
                <a:gd name="T86" fmla="*/ 146 w 327"/>
                <a:gd name="T87" fmla="*/ 183 h 202"/>
                <a:gd name="T88" fmla="*/ 127 w 327"/>
                <a:gd name="T89" fmla="*/ 183 h 202"/>
                <a:gd name="T90" fmla="*/ 125 w 327"/>
                <a:gd name="T91" fmla="*/ 173 h 202"/>
                <a:gd name="T92" fmla="*/ 135 w 327"/>
                <a:gd name="T93" fmla="*/ 154 h 202"/>
                <a:gd name="T94" fmla="*/ 146 w 327"/>
                <a:gd name="T95" fmla="*/ 150 h 202"/>
                <a:gd name="T96" fmla="*/ 135 w 327"/>
                <a:gd name="T97" fmla="*/ 133 h 202"/>
                <a:gd name="T98" fmla="*/ 118 w 327"/>
                <a:gd name="T99" fmla="*/ 110 h 202"/>
                <a:gd name="T100" fmla="*/ 99 w 327"/>
                <a:gd name="T101" fmla="*/ 106 h 202"/>
                <a:gd name="T102" fmla="*/ 85 w 327"/>
                <a:gd name="T103" fmla="*/ 101 h 202"/>
                <a:gd name="T104" fmla="*/ 80 w 327"/>
                <a:gd name="T105" fmla="*/ 114 h 202"/>
                <a:gd name="T106" fmla="*/ 51 w 327"/>
                <a:gd name="T107" fmla="*/ 124 h 202"/>
                <a:gd name="T108" fmla="*/ 28 w 327"/>
                <a:gd name="T109" fmla="*/ 118 h 202"/>
                <a:gd name="T110" fmla="*/ 9 w 327"/>
                <a:gd name="T111" fmla="*/ 114 h 202"/>
                <a:gd name="T112" fmla="*/ 4 w 327"/>
                <a:gd name="T113" fmla="*/ 91 h 202"/>
                <a:gd name="T114" fmla="*/ 21 w 327"/>
                <a:gd name="T115" fmla="*/ 59 h 202"/>
                <a:gd name="T116" fmla="*/ 28 w 327"/>
                <a:gd name="T117" fmla="*/ 44 h 202"/>
                <a:gd name="T118" fmla="*/ 19 w 327"/>
                <a:gd name="T119" fmla="*/ 2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7" h="202">
                  <a:moveTo>
                    <a:pt x="19" y="19"/>
                  </a:moveTo>
                  <a:lnTo>
                    <a:pt x="23" y="17"/>
                  </a:lnTo>
                  <a:lnTo>
                    <a:pt x="30" y="21"/>
                  </a:lnTo>
                  <a:lnTo>
                    <a:pt x="32" y="19"/>
                  </a:lnTo>
                  <a:lnTo>
                    <a:pt x="47" y="17"/>
                  </a:lnTo>
                  <a:lnTo>
                    <a:pt x="53" y="17"/>
                  </a:lnTo>
                  <a:lnTo>
                    <a:pt x="57" y="13"/>
                  </a:lnTo>
                  <a:lnTo>
                    <a:pt x="59" y="13"/>
                  </a:lnTo>
                  <a:lnTo>
                    <a:pt x="66" y="17"/>
                  </a:lnTo>
                  <a:lnTo>
                    <a:pt x="76" y="19"/>
                  </a:lnTo>
                  <a:lnTo>
                    <a:pt x="80" y="21"/>
                  </a:lnTo>
                  <a:lnTo>
                    <a:pt x="82" y="23"/>
                  </a:lnTo>
                  <a:lnTo>
                    <a:pt x="89" y="21"/>
                  </a:lnTo>
                  <a:lnTo>
                    <a:pt x="93" y="23"/>
                  </a:lnTo>
                  <a:lnTo>
                    <a:pt x="95" y="23"/>
                  </a:lnTo>
                  <a:lnTo>
                    <a:pt x="97" y="21"/>
                  </a:lnTo>
                  <a:lnTo>
                    <a:pt x="101" y="21"/>
                  </a:lnTo>
                  <a:lnTo>
                    <a:pt x="106" y="23"/>
                  </a:lnTo>
                  <a:lnTo>
                    <a:pt x="112" y="19"/>
                  </a:lnTo>
                  <a:lnTo>
                    <a:pt x="116" y="21"/>
                  </a:lnTo>
                  <a:lnTo>
                    <a:pt x="118" y="23"/>
                  </a:lnTo>
                  <a:lnTo>
                    <a:pt x="120" y="25"/>
                  </a:lnTo>
                  <a:lnTo>
                    <a:pt x="125" y="21"/>
                  </a:lnTo>
                  <a:lnTo>
                    <a:pt x="129" y="21"/>
                  </a:lnTo>
                  <a:lnTo>
                    <a:pt x="133" y="23"/>
                  </a:lnTo>
                  <a:lnTo>
                    <a:pt x="137" y="21"/>
                  </a:lnTo>
                  <a:lnTo>
                    <a:pt x="141" y="23"/>
                  </a:lnTo>
                  <a:lnTo>
                    <a:pt x="146" y="23"/>
                  </a:lnTo>
                  <a:lnTo>
                    <a:pt x="146" y="17"/>
                  </a:lnTo>
                  <a:lnTo>
                    <a:pt x="150" y="9"/>
                  </a:lnTo>
                  <a:lnTo>
                    <a:pt x="154" y="9"/>
                  </a:lnTo>
                  <a:lnTo>
                    <a:pt x="162" y="6"/>
                  </a:lnTo>
                  <a:lnTo>
                    <a:pt x="167" y="6"/>
                  </a:lnTo>
                  <a:lnTo>
                    <a:pt x="171" y="6"/>
                  </a:lnTo>
                  <a:lnTo>
                    <a:pt x="171" y="2"/>
                  </a:lnTo>
                  <a:lnTo>
                    <a:pt x="175" y="0"/>
                  </a:lnTo>
                  <a:lnTo>
                    <a:pt x="184" y="2"/>
                  </a:lnTo>
                  <a:lnTo>
                    <a:pt x="194" y="2"/>
                  </a:lnTo>
                  <a:lnTo>
                    <a:pt x="198" y="0"/>
                  </a:lnTo>
                  <a:lnTo>
                    <a:pt x="205" y="0"/>
                  </a:lnTo>
                  <a:lnTo>
                    <a:pt x="207" y="9"/>
                  </a:lnTo>
                  <a:lnTo>
                    <a:pt x="211" y="13"/>
                  </a:lnTo>
                  <a:lnTo>
                    <a:pt x="209" y="17"/>
                  </a:lnTo>
                  <a:lnTo>
                    <a:pt x="215" y="25"/>
                  </a:lnTo>
                  <a:lnTo>
                    <a:pt x="226" y="23"/>
                  </a:lnTo>
                  <a:lnTo>
                    <a:pt x="230" y="25"/>
                  </a:lnTo>
                  <a:lnTo>
                    <a:pt x="230" y="30"/>
                  </a:lnTo>
                  <a:lnTo>
                    <a:pt x="234" y="32"/>
                  </a:lnTo>
                  <a:lnTo>
                    <a:pt x="234" y="36"/>
                  </a:lnTo>
                  <a:lnTo>
                    <a:pt x="236" y="42"/>
                  </a:lnTo>
                  <a:lnTo>
                    <a:pt x="245" y="51"/>
                  </a:lnTo>
                  <a:lnTo>
                    <a:pt x="249" y="49"/>
                  </a:lnTo>
                  <a:lnTo>
                    <a:pt x="253" y="51"/>
                  </a:lnTo>
                  <a:lnTo>
                    <a:pt x="259" y="49"/>
                  </a:lnTo>
                  <a:lnTo>
                    <a:pt x="264" y="51"/>
                  </a:lnTo>
                  <a:lnTo>
                    <a:pt x="270" y="44"/>
                  </a:lnTo>
                  <a:lnTo>
                    <a:pt x="272" y="44"/>
                  </a:lnTo>
                  <a:lnTo>
                    <a:pt x="276" y="55"/>
                  </a:lnTo>
                  <a:lnTo>
                    <a:pt x="283" y="59"/>
                  </a:lnTo>
                  <a:lnTo>
                    <a:pt x="285" y="61"/>
                  </a:lnTo>
                  <a:lnTo>
                    <a:pt x="289" y="59"/>
                  </a:lnTo>
                  <a:lnTo>
                    <a:pt x="295" y="61"/>
                  </a:lnTo>
                  <a:lnTo>
                    <a:pt x="299" y="61"/>
                  </a:lnTo>
                  <a:lnTo>
                    <a:pt x="304" y="63"/>
                  </a:lnTo>
                  <a:lnTo>
                    <a:pt x="308" y="63"/>
                  </a:lnTo>
                  <a:lnTo>
                    <a:pt x="314" y="65"/>
                  </a:lnTo>
                  <a:lnTo>
                    <a:pt x="321" y="68"/>
                  </a:lnTo>
                  <a:lnTo>
                    <a:pt x="323" y="63"/>
                  </a:lnTo>
                  <a:lnTo>
                    <a:pt x="325" y="70"/>
                  </a:lnTo>
                  <a:lnTo>
                    <a:pt x="327" y="70"/>
                  </a:lnTo>
                  <a:lnTo>
                    <a:pt x="327" y="76"/>
                  </a:lnTo>
                  <a:lnTo>
                    <a:pt x="325" y="80"/>
                  </a:lnTo>
                  <a:lnTo>
                    <a:pt x="321" y="80"/>
                  </a:lnTo>
                  <a:lnTo>
                    <a:pt x="318" y="89"/>
                  </a:lnTo>
                  <a:lnTo>
                    <a:pt x="325" y="93"/>
                  </a:lnTo>
                  <a:lnTo>
                    <a:pt x="325" y="99"/>
                  </a:lnTo>
                  <a:lnTo>
                    <a:pt x="323" y="108"/>
                  </a:lnTo>
                  <a:lnTo>
                    <a:pt x="323" y="112"/>
                  </a:lnTo>
                  <a:lnTo>
                    <a:pt x="321" y="114"/>
                  </a:lnTo>
                  <a:lnTo>
                    <a:pt x="310" y="114"/>
                  </a:lnTo>
                  <a:lnTo>
                    <a:pt x="306" y="122"/>
                  </a:lnTo>
                  <a:lnTo>
                    <a:pt x="304" y="122"/>
                  </a:lnTo>
                  <a:lnTo>
                    <a:pt x="302" y="133"/>
                  </a:lnTo>
                  <a:lnTo>
                    <a:pt x="299" y="133"/>
                  </a:lnTo>
                  <a:lnTo>
                    <a:pt x="297" y="131"/>
                  </a:lnTo>
                  <a:lnTo>
                    <a:pt x="295" y="131"/>
                  </a:lnTo>
                  <a:lnTo>
                    <a:pt x="291" y="133"/>
                  </a:lnTo>
                  <a:lnTo>
                    <a:pt x="287" y="133"/>
                  </a:lnTo>
                  <a:lnTo>
                    <a:pt x="283" y="135"/>
                  </a:lnTo>
                  <a:lnTo>
                    <a:pt x="283" y="139"/>
                  </a:lnTo>
                  <a:lnTo>
                    <a:pt x="278" y="139"/>
                  </a:lnTo>
                  <a:lnTo>
                    <a:pt x="276" y="141"/>
                  </a:lnTo>
                  <a:lnTo>
                    <a:pt x="272" y="146"/>
                  </a:lnTo>
                  <a:lnTo>
                    <a:pt x="270" y="146"/>
                  </a:lnTo>
                  <a:lnTo>
                    <a:pt x="266" y="146"/>
                  </a:lnTo>
                  <a:lnTo>
                    <a:pt x="262" y="148"/>
                  </a:lnTo>
                  <a:lnTo>
                    <a:pt x="257" y="148"/>
                  </a:lnTo>
                  <a:lnTo>
                    <a:pt x="253" y="150"/>
                  </a:lnTo>
                  <a:lnTo>
                    <a:pt x="251" y="150"/>
                  </a:lnTo>
                  <a:lnTo>
                    <a:pt x="247" y="146"/>
                  </a:lnTo>
                  <a:lnTo>
                    <a:pt x="247" y="146"/>
                  </a:lnTo>
                  <a:lnTo>
                    <a:pt x="247" y="148"/>
                  </a:lnTo>
                  <a:lnTo>
                    <a:pt x="249" y="150"/>
                  </a:lnTo>
                  <a:lnTo>
                    <a:pt x="249" y="154"/>
                  </a:lnTo>
                  <a:lnTo>
                    <a:pt x="245" y="158"/>
                  </a:lnTo>
                  <a:lnTo>
                    <a:pt x="243" y="160"/>
                  </a:lnTo>
                  <a:lnTo>
                    <a:pt x="240" y="158"/>
                  </a:lnTo>
                  <a:lnTo>
                    <a:pt x="243" y="158"/>
                  </a:lnTo>
                  <a:lnTo>
                    <a:pt x="247" y="154"/>
                  </a:lnTo>
                  <a:lnTo>
                    <a:pt x="245" y="152"/>
                  </a:lnTo>
                  <a:lnTo>
                    <a:pt x="243" y="150"/>
                  </a:lnTo>
                  <a:lnTo>
                    <a:pt x="243" y="152"/>
                  </a:lnTo>
                  <a:lnTo>
                    <a:pt x="236" y="158"/>
                  </a:lnTo>
                  <a:lnTo>
                    <a:pt x="234" y="160"/>
                  </a:lnTo>
                  <a:lnTo>
                    <a:pt x="232" y="162"/>
                  </a:lnTo>
                  <a:lnTo>
                    <a:pt x="228" y="162"/>
                  </a:lnTo>
                  <a:lnTo>
                    <a:pt x="226" y="160"/>
                  </a:lnTo>
                  <a:lnTo>
                    <a:pt x="224" y="162"/>
                  </a:lnTo>
                  <a:lnTo>
                    <a:pt x="219" y="160"/>
                  </a:lnTo>
                  <a:lnTo>
                    <a:pt x="217" y="162"/>
                  </a:lnTo>
                  <a:lnTo>
                    <a:pt x="222" y="165"/>
                  </a:lnTo>
                  <a:lnTo>
                    <a:pt x="228" y="165"/>
                  </a:lnTo>
                  <a:lnTo>
                    <a:pt x="230" y="167"/>
                  </a:lnTo>
                  <a:lnTo>
                    <a:pt x="232" y="169"/>
                  </a:lnTo>
                  <a:lnTo>
                    <a:pt x="234" y="167"/>
                  </a:lnTo>
                  <a:lnTo>
                    <a:pt x="236" y="169"/>
                  </a:lnTo>
                  <a:lnTo>
                    <a:pt x="234" y="171"/>
                  </a:lnTo>
                  <a:lnTo>
                    <a:pt x="234" y="173"/>
                  </a:lnTo>
                  <a:lnTo>
                    <a:pt x="236" y="173"/>
                  </a:lnTo>
                  <a:lnTo>
                    <a:pt x="236" y="173"/>
                  </a:lnTo>
                  <a:lnTo>
                    <a:pt x="236" y="175"/>
                  </a:lnTo>
                  <a:lnTo>
                    <a:pt x="238" y="173"/>
                  </a:lnTo>
                  <a:lnTo>
                    <a:pt x="240" y="175"/>
                  </a:lnTo>
                  <a:lnTo>
                    <a:pt x="243" y="179"/>
                  </a:lnTo>
                  <a:lnTo>
                    <a:pt x="245" y="181"/>
                  </a:lnTo>
                  <a:lnTo>
                    <a:pt x="249" y="183"/>
                  </a:lnTo>
                  <a:lnTo>
                    <a:pt x="251" y="181"/>
                  </a:lnTo>
                  <a:lnTo>
                    <a:pt x="245" y="175"/>
                  </a:lnTo>
                  <a:lnTo>
                    <a:pt x="236" y="167"/>
                  </a:lnTo>
                  <a:lnTo>
                    <a:pt x="236" y="162"/>
                  </a:lnTo>
                  <a:lnTo>
                    <a:pt x="236" y="160"/>
                  </a:lnTo>
                  <a:lnTo>
                    <a:pt x="240" y="165"/>
                  </a:lnTo>
                  <a:lnTo>
                    <a:pt x="240" y="171"/>
                  </a:lnTo>
                  <a:lnTo>
                    <a:pt x="251" y="181"/>
                  </a:lnTo>
                  <a:lnTo>
                    <a:pt x="253" y="181"/>
                  </a:lnTo>
                  <a:lnTo>
                    <a:pt x="257" y="179"/>
                  </a:lnTo>
                  <a:lnTo>
                    <a:pt x="259" y="179"/>
                  </a:lnTo>
                  <a:lnTo>
                    <a:pt x="264" y="181"/>
                  </a:lnTo>
                  <a:lnTo>
                    <a:pt x="264" y="177"/>
                  </a:lnTo>
                  <a:lnTo>
                    <a:pt x="270" y="175"/>
                  </a:lnTo>
                  <a:lnTo>
                    <a:pt x="276" y="177"/>
                  </a:lnTo>
                  <a:lnTo>
                    <a:pt x="274" y="179"/>
                  </a:lnTo>
                  <a:lnTo>
                    <a:pt x="272" y="181"/>
                  </a:lnTo>
                  <a:lnTo>
                    <a:pt x="274" y="183"/>
                  </a:lnTo>
                  <a:lnTo>
                    <a:pt x="272" y="188"/>
                  </a:lnTo>
                  <a:lnTo>
                    <a:pt x="266" y="188"/>
                  </a:lnTo>
                  <a:lnTo>
                    <a:pt x="257" y="186"/>
                  </a:lnTo>
                  <a:lnTo>
                    <a:pt x="253" y="188"/>
                  </a:lnTo>
                  <a:lnTo>
                    <a:pt x="249" y="194"/>
                  </a:lnTo>
                  <a:lnTo>
                    <a:pt x="243" y="194"/>
                  </a:lnTo>
                  <a:lnTo>
                    <a:pt x="234" y="200"/>
                  </a:lnTo>
                  <a:lnTo>
                    <a:pt x="226" y="202"/>
                  </a:lnTo>
                  <a:lnTo>
                    <a:pt x="219" y="202"/>
                  </a:lnTo>
                  <a:lnTo>
                    <a:pt x="215" y="200"/>
                  </a:lnTo>
                  <a:lnTo>
                    <a:pt x="217" y="198"/>
                  </a:lnTo>
                  <a:lnTo>
                    <a:pt x="219" y="192"/>
                  </a:lnTo>
                  <a:lnTo>
                    <a:pt x="219" y="190"/>
                  </a:lnTo>
                  <a:lnTo>
                    <a:pt x="213" y="183"/>
                  </a:lnTo>
                  <a:lnTo>
                    <a:pt x="211" y="183"/>
                  </a:lnTo>
                  <a:lnTo>
                    <a:pt x="207" y="181"/>
                  </a:lnTo>
                  <a:lnTo>
                    <a:pt x="203" y="183"/>
                  </a:lnTo>
                  <a:lnTo>
                    <a:pt x="200" y="183"/>
                  </a:lnTo>
                  <a:lnTo>
                    <a:pt x="205" y="177"/>
                  </a:lnTo>
                  <a:lnTo>
                    <a:pt x="211" y="173"/>
                  </a:lnTo>
                  <a:lnTo>
                    <a:pt x="217" y="171"/>
                  </a:lnTo>
                  <a:lnTo>
                    <a:pt x="219" y="171"/>
                  </a:lnTo>
                  <a:lnTo>
                    <a:pt x="217" y="167"/>
                  </a:lnTo>
                  <a:lnTo>
                    <a:pt x="215" y="162"/>
                  </a:lnTo>
                  <a:lnTo>
                    <a:pt x="213" y="162"/>
                  </a:lnTo>
                  <a:lnTo>
                    <a:pt x="213" y="165"/>
                  </a:lnTo>
                  <a:lnTo>
                    <a:pt x="209" y="162"/>
                  </a:lnTo>
                  <a:lnTo>
                    <a:pt x="205" y="160"/>
                  </a:lnTo>
                  <a:lnTo>
                    <a:pt x="200" y="162"/>
                  </a:lnTo>
                  <a:lnTo>
                    <a:pt x="196" y="165"/>
                  </a:lnTo>
                  <a:lnTo>
                    <a:pt x="192" y="162"/>
                  </a:lnTo>
                  <a:lnTo>
                    <a:pt x="190" y="162"/>
                  </a:lnTo>
                  <a:lnTo>
                    <a:pt x="186" y="158"/>
                  </a:lnTo>
                  <a:lnTo>
                    <a:pt x="188" y="158"/>
                  </a:lnTo>
                  <a:lnTo>
                    <a:pt x="190" y="156"/>
                  </a:lnTo>
                  <a:lnTo>
                    <a:pt x="184" y="154"/>
                  </a:lnTo>
                  <a:lnTo>
                    <a:pt x="175" y="154"/>
                  </a:lnTo>
                  <a:lnTo>
                    <a:pt x="175" y="152"/>
                  </a:lnTo>
                  <a:lnTo>
                    <a:pt x="179" y="152"/>
                  </a:lnTo>
                  <a:lnTo>
                    <a:pt x="186" y="152"/>
                  </a:lnTo>
                  <a:lnTo>
                    <a:pt x="190" y="152"/>
                  </a:lnTo>
                  <a:lnTo>
                    <a:pt x="192" y="150"/>
                  </a:lnTo>
                  <a:lnTo>
                    <a:pt x="196" y="148"/>
                  </a:lnTo>
                  <a:lnTo>
                    <a:pt x="190" y="150"/>
                  </a:lnTo>
                  <a:lnTo>
                    <a:pt x="188" y="148"/>
                  </a:lnTo>
                  <a:lnTo>
                    <a:pt x="184" y="148"/>
                  </a:lnTo>
                  <a:lnTo>
                    <a:pt x="184" y="143"/>
                  </a:lnTo>
                  <a:lnTo>
                    <a:pt x="181" y="148"/>
                  </a:lnTo>
                  <a:lnTo>
                    <a:pt x="179" y="150"/>
                  </a:lnTo>
                  <a:lnTo>
                    <a:pt x="177" y="150"/>
                  </a:lnTo>
                  <a:lnTo>
                    <a:pt x="177" y="148"/>
                  </a:lnTo>
                  <a:lnTo>
                    <a:pt x="175" y="146"/>
                  </a:lnTo>
                  <a:lnTo>
                    <a:pt x="171" y="152"/>
                  </a:lnTo>
                  <a:lnTo>
                    <a:pt x="165" y="152"/>
                  </a:lnTo>
                  <a:lnTo>
                    <a:pt x="162" y="154"/>
                  </a:lnTo>
                  <a:lnTo>
                    <a:pt x="162" y="158"/>
                  </a:lnTo>
                  <a:lnTo>
                    <a:pt x="158" y="165"/>
                  </a:lnTo>
                  <a:lnTo>
                    <a:pt x="156" y="165"/>
                  </a:lnTo>
                  <a:lnTo>
                    <a:pt x="158" y="167"/>
                  </a:lnTo>
                  <a:lnTo>
                    <a:pt x="150" y="175"/>
                  </a:lnTo>
                  <a:lnTo>
                    <a:pt x="148" y="175"/>
                  </a:lnTo>
                  <a:lnTo>
                    <a:pt x="146" y="173"/>
                  </a:lnTo>
                  <a:lnTo>
                    <a:pt x="146" y="175"/>
                  </a:lnTo>
                  <a:lnTo>
                    <a:pt x="146" y="179"/>
                  </a:lnTo>
                  <a:lnTo>
                    <a:pt x="148" y="181"/>
                  </a:lnTo>
                  <a:lnTo>
                    <a:pt x="146" y="183"/>
                  </a:lnTo>
                  <a:lnTo>
                    <a:pt x="146" y="183"/>
                  </a:lnTo>
                  <a:lnTo>
                    <a:pt x="144" y="181"/>
                  </a:lnTo>
                  <a:lnTo>
                    <a:pt x="137" y="181"/>
                  </a:lnTo>
                  <a:lnTo>
                    <a:pt x="133" y="183"/>
                  </a:lnTo>
                  <a:lnTo>
                    <a:pt x="127" y="183"/>
                  </a:lnTo>
                  <a:lnTo>
                    <a:pt x="120" y="183"/>
                  </a:lnTo>
                  <a:lnTo>
                    <a:pt x="118" y="177"/>
                  </a:lnTo>
                  <a:lnTo>
                    <a:pt x="120" y="175"/>
                  </a:lnTo>
                  <a:lnTo>
                    <a:pt x="125" y="177"/>
                  </a:lnTo>
                  <a:lnTo>
                    <a:pt x="125" y="173"/>
                  </a:lnTo>
                  <a:lnTo>
                    <a:pt x="129" y="167"/>
                  </a:lnTo>
                  <a:lnTo>
                    <a:pt x="131" y="167"/>
                  </a:lnTo>
                  <a:lnTo>
                    <a:pt x="129" y="162"/>
                  </a:lnTo>
                  <a:lnTo>
                    <a:pt x="131" y="154"/>
                  </a:lnTo>
                  <a:lnTo>
                    <a:pt x="135" y="154"/>
                  </a:lnTo>
                  <a:lnTo>
                    <a:pt x="139" y="152"/>
                  </a:lnTo>
                  <a:lnTo>
                    <a:pt x="141" y="154"/>
                  </a:lnTo>
                  <a:lnTo>
                    <a:pt x="148" y="154"/>
                  </a:lnTo>
                  <a:lnTo>
                    <a:pt x="150" y="152"/>
                  </a:lnTo>
                  <a:lnTo>
                    <a:pt x="146" y="150"/>
                  </a:lnTo>
                  <a:lnTo>
                    <a:pt x="148" y="146"/>
                  </a:lnTo>
                  <a:lnTo>
                    <a:pt x="148" y="141"/>
                  </a:lnTo>
                  <a:lnTo>
                    <a:pt x="141" y="139"/>
                  </a:lnTo>
                  <a:lnTo>
                    <a:pt x="135" y="135"/>
                  </a:lnTo>
                  <a:lnTo>
                    <a:pt x="135" y="133"/>
                  </a:lnTo>
                  <a:lnTo>
                    <a:pt x="131" y="131"/>
                  </a:lnTo>
                  <a:lnTo>
                    <a:pt x="131" y="124"/>
                  </a:lnTo>
                  <a:lnTo>
                    <a:pt x="131" y="118"/>
                  </a:lnTo>
                  <a:lnTo>
                    <a:pt x="125" y="116"/>
                  </a:lnTo>
                  <a:lnTo>
                    <a:pt x="118" y="110"/>
                  </a:lnTo>
                  <a:lnTo>
                    <a:pt x="116" y="110"/>
                  </a:lnTo>
                  <a:lnTo>
                    <a:pt x="116" y="112"/>
                  </a:lnTo>
                  <a:lnTo>
                    <a:pt x="110" y="112"/>
                  </a:lnTo>
                  <a:lnTo>
                    <a:pt x="103" y="106"/>
                  </a:lnTo>
                  <a:lnTo>
                    <a:pt x="99" y="106"/>
                  </a:lnTo>
                  <a:lnTo>
                    <a:pt x="95" y="101"/>
                  </a:lnTo>
                  <a:lnTo>
                    <a:pt x="93" y="103"/>
                  </a:lnTo>
                  <a:lnTo>
                    <a:pt x="89" y="103"/>
                  </a:lnTo>
                  <a:lnTo>
                    <a:pt x="89" y="103"/>
                  </a:lnTo>
                  <a:lnTo>
                    <a:pt x="85" y="101"/>
                  </a:lnTo>
                  <a:lnTo>
                    <a:pt x="85" y="103"/>
                  </a:lnTo>
                  <a:lnTo>
                    <a:pt x="80" y="101"/>
                  </a:lnTo>
                  <a:lnTo>
                    <a:pt x="80" y="108"/>
                  </a:lnTo>
                  <a:lnTo>
                    <a:pt x="80" y="110"/>
                  </a:lnTo>
                  <a:lnTo>
                    <a:pt x="80" y="114"/>
                  </a:lnTo>
                  <a:lnTo>
                    <a:pt x="76" y="116"/>
                  </a:lnTo>
                  <a:lnTo>
                    <a:pt x="72" y="118"/>
                  </a:lnTo>
                  <a:lnTo>
                    <a:pt x="59" y="120"/>
                  </a:lnTo>
                  <a:lnTo>
                    <a:pt x="55" y="124"/>
                  </a:lnTo>
                  <a:lnTo>
                    <a:pt x="51" y="124"/>
                  </a:lnTo>
                  <a:lnTo>
                    <a:pt x="44" y="127"/>
                  </a:lnTo>
                  <a:lnTo>
                    <a:pt x="40" y="124"/>
                  </a:lnTo>
                  <a:lnTo>
                    <a:pt x="38" y="122"/>
                  </a:lnTo>
                  <a:lnTo>
                    <a:pt x="34" y="120"/>
                  </a:lnTo>
                  <a:lnTo>
                    <a:pt x="28" y="118"/>
                  </a:lnTo>
                  <a:lnTo>
                    <a:pt x="21" y="114"/>
                  </a:lnTo>
                  <a:lnTo>
                    <a:pt x="17" y="114"/>
                  </a:lnTo>
                  <a:lnTo>
                    <a:pt x="15" y="118"/>
                  </a:lnTo>
                  <a:lnTo>
                    <a:pt x="11" y="118"/>
                  </a:lnTo>
                  <a:lnTo>
                    <a:pt x="9" y="114"/>
                  </a:lnTo>
                  <a:lnTo>
                    <a:pt x="4" y="110"/>
                  </a:lnTo>
                  <a:lnTo>
                    <a:pt x="0" y="106"/>
                  </a:lnTo>
                  <a:lnTo>
                    <a:pt x="0" y="106"/>
                  </a:lnTo>
                  <a:lnTo>
                    <a:pt x="0" y="99"/>
                  </a:lnTo>
                  <a:lnTo>
                    <a:pt x="4" y="91"/>
                  </a:lnTo>
                  <a:lnTo>
                    <a:pt x="9" y="91"/>
                  </a:lnTo>
                  <a:lnTo>
                    <a:pt x="9" y="84"/>
                  </a:lnTo>
                  <a:lnTo>
                    <a:pt x="9" y="78"/>
                  </a:lnTo>
                  <a:lnTo>
                    <a:pt x="21" y="65"/>
                  </a:lnTo>
                  <a:lnTo>
                    <a:pt x="21" y="59"/>
                  </a:lnTo>
                  <a:lnTo>
                    <a:pt x="25" y="57"/>
                  </a:lnTo>
                  <a:lnTo>
                    <a:pt x="28" y="55"/>
                  </a:lnTo>
                  <a:lnTo>
                    <a:pt x="30" y="51"/>
                  </a:lnTo>
                  <a:lnTo>
                    <a:pt x="28" y="46"/>
                  </a:lnTo>
                  <a:lnTo>
                    <a:pt x="28" y="44"/>
                  </a:lnTo>
                  <a:lnTo>
                    <a:pt x="30" y="42"/>
                  </a:lnTo>
                  <a:lnTo>
                    <a:pt x="25" y="40"/>
                  </a:lnTo>
                  <a:lnTo>
                    <a:pt x="21" y="34"/>
                  </a:lnTo>
                  <a:lnTo>
                    <a:pt x="19" y="32"/>
                  </a:lnTo>
                  <a:lnTo>
                    <a:pt x="19" y="21"/>
                  </a:lnTo>
                  <a:lnTo>
                    <a:pt x="19" y="19"/>
                  </a:lnTo>
                  <a:close/>
                </a:path>
              </a:pathLst>
            </a:custGeom>
            <a:gradFill>
              <a:gsLst>
                <a:gs pos="50000">
                  <a:schemeClr val="accent1">
                    <a:lumMod val="5000"/>
                    <a:lumOff val="95000"/>
                  </a:schemeClr>
                </a:gs>
                <a:gs pos="76000">
                  <a:srgbClr val="D9D9D9"/>
                </a:gs>
                <a:gs pos="100000">
                  <a:srgbClr val="D9D9D9"/>
                </a:gs>
              </a:gsLst>
              <a:lin ang="10200000" scaled="0"/>
            </a:gra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5" name="Freeform 53">
              <a:extLst>
                <a:ext uri="{FF2B5EF4-FFF2-40B4-BE49-F238E27FC236}">
                  <a16:creationId xmlns:a16="http://schemas.microsoft.com/office/drawing/2014/main" id="{01285A2C-76B9-4B67-8F4C-9DDE0229AFAD}"/>
                </a:ext>
              </a:extLst>
            </p:cNvPr>
            <p:cNvSpPr>
              <a:spLocks/>
            </p:cNvSpPr>
            <p:nvPr/>
          </p:nvSpPr>
          <p:spPr bwMode="auto">
            <a:xfrm>
              <a:off x="5197026" y="3380357"/>
              <a:ext cx="96671" cy="104957"/>
            </a:xfrm>
            <a:custGeom>
              <a:avLst/>
              <a:gdLst>
                <a:gd name="T0" fmla="*/ 0 w 70"/>
                <a:gd name="T1" fmla="*/ 13 h 76"/>
                <a:gd name="T2" fmla="*/ 0 w 70"/>
                <a:gd name="T3" fmla="*/ 9 h 76"/>
                <a:gd name="T4" fmla="*/ 0 w 70"/>
                <a:gd name="T5" fmla="*/ 7 h 76"/>
                <a:gd name="T6" fmla="*/ 0 w 70"/>
                <a:gd name="T7" fmla="*/ 0 h 76"/>
                <a:gd name="T8" fmla="*/ 5 w 70"/>
                <a:gd name="T9" fmla="*/ 2 h 76"/>
                <a:gd name="T10" fmla="*/ 5 w 70"/>
                <a:gd name="T11" fmla="*/ 0 h 76"/>
                <a:gd name="T12" fmla="*/ 9 w 70"/>
                <a:gd name="T13" fmla="*/ 2 h 76"/>
                <a:gd name="T14" fmla="*/ 9 w 70"/>
                <a:gd name="T15" fmla="*/ 2 h 76"/>
                <a:gd name="T16" fmla="*/ 13 w 70"/>
                <a:gd name="T17" fmla="*/ 2 h 76"/>
                <a:gd name="T18" fmla="*/ 15 w 70"/>
                <a:gd name="T19" fmla="*/ 0 h 76"/>
                <a:gd name="T20" fmla="*/ 19 w 70"/>
                <a:gd name="T21" fmla="*/ 5 h 76"/>
                <a:gd name="T22" fmla="*/ 23 w 70"/>
                <a:gd name="T23" fmla="*/ 5 h 76"/>
                <a:gd name="T24" fmla="*/ 30 w 70"/>
                <a:gd name="T25" fmla="*/ 11 h 76"/>
                <a:gd name="T26" fmla="*/ 36 w 70"/>
                <a:gd name="T27" fmla="*/ 11 h 76"/>
                <a:gd name="T28" fmla="*/ 36 w 70"/>
                <a:gd name="T29" fmla="*/ 9 h 76"/>
                <a:gd name="T30" fmla="*/ 38 w 70"/>
                <a:gd name="T31" fmla="*/ 9 h 76"/>
                <a:gd name="T32" fmla="*/ 45 w 70"/>
                <a:gd name="T33" fmla="*/ 15 h 76"/>
                <a:gd name="T34" fmla="*/ 51 w 70"/>
                <a:gd name="T35" fmla="*/ 17 h 76"/>
                <a:gd name="T36" fmla="*/ 51 w 70"/>
                <a:gd name="T37" fmla="*/ 23 h 76"/>
                <a:gd name="T38" fmla="*/ 51 w 70"/>
                <a:gd name="T39" fmla="*/ 30 h 76"/>
                <a:gd name="T40" fmla="*/ 55 w 70"/>
                <a:gd name="T41" fmla="*/ 32 h 76"/>
                <a:gd name="T42" fmla="*/ 55 w 70"/>
                <a:gd name="T43" fmla="*/ 34 h 76"/>
                <a:gd name="T44" fmla="*/ 61 w 70"/>
                <a:gd name="T45" fmla="*/ 38 h 76"/>
                <a:gd name="T46" fmla="*/ 68 w 70"/>
                <a:gd name="T47" fmla="*/ 40 h 76"/>
                <a:gd name="T48" fmla="*/ 68 w 70"/>
                <a:gd name="T49" fmla="*/ 45 h 76"/>
                <a:gd name="T50" fmla="*/ 66 w 70"/>
                <a:gd name="T51" fmla="*/ 49 h 76"/>
                <a:gd name="T52" fmla="*/ 70 w 70"/>
                <a:gd name="T53" fmla="*/ 51 h 76"/>
                <a:gd name="T54" fmla="*/ 68 w 70"/>
                <a:gd name="T55" fmla="*/ 53 h 76"/>
                <a:gd name="T56" fmla="*/ 61 w 70"/>
                <a:gd name="T57" fmla="*/ 53 h 76"/>
                <a:gd name="T58" fmla="*/ 59 w 70"/>
                <a:gd name="T59" fmla="*/ 51 h 76"/>
                <a:gd name="T60" fmla="*/ 55 w 70"/>
                <a:gd name="T61" fmla="*/ 53 h 76"/>
                <a:gd name="T62" fmla="*/ 51 w 70"/>
                <a:gd name="T63" fmla="*/ 53 h 76"/>
                <a:gd name="T64" fmla="*/ 49 w 70"/>
                <a:gd name="T65" fmla="*/ 61 h 76"/>
                <a:gd name="T66" fmla="*/ 51 w 70"/>
                <a:gd name="T67" fmla="*/ 66 h 76"/>
                <a:gd name="T68" fmla="*/ 49 w 70"/>
                <a:gd name="T69" fmla="*/ 66 h 76"/>
                <a:gd name="T70" fmla="*/ 45 w 70"/>
                <a:gd name="T71" fmla="*/ 72 h 76"/>
                <a:gd name="T72" fmla="*/ 45 w 70"/>
                <a:gd name="T73" fmla="*/ 76 h 76"/>
                <a:gd name="T74" fmla="*/ 40 w 70"/>
                <a:gd name="T75" fmla="*/ 74 h 76"/>
                <a:gd name="T76" fmla="*/ 38 w 70"/>
                <a:gd name="T77" fmla="*/ 76 h 76"/>
                <a:gd name="T78" fmla="*/ 38 w 70"/>
                <a:gd name="T79" fmla="*/ 76 h 76"/>
                <a:gd name="T80" fmla="*/ 34 w 70"/>
                <a:gd name="T81" fmla="*/ 70 h 76"/>
                <a:gd name="T82" fmla="*/ 36 w 70"/>
                <a:gd name="T83" fmla="*/ 53 h 76"/>
                <a:gd name="T84" fmla="*/ 32 w 70"/>
                <a:gd name="T85" fmla="*/ 47 h 76"/>
                <a:gd name="T86" fmla="*/ 32 w 70"/>
                <a:gd name="T87" fmla="*/ 40 h 76"/>
                <a:gd name="T88" fmla="*/ 19 w 70"/>
                <a:gd name="T89" fmla="*/ 32 h 76"/>
                <a:gd name="T90" fmla="*/ 19 w 70"/>
                <a:gd name="T91" fmla="*/ 28 h 76"/>
                <a:gd name="T92" fmla="*/ 11 w 70"/>
                <a:gd name="T93" fmla="*/ 21 h 76"/>
                <a:gd name="T94" fmla="*/ 9 w 70"/>
                <a:gd name="T95" fmla="*/ 13 h 76"/>
                <a:gd name="T96" fmla="*/ 0 w 70"/>
                <a:gd name="T97" fmla="*/ 1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76">
                  <a:moveTo>
                    <a:pt x="0" y="13"/>
                  </a:moveTo>
                  <a:lnTo>
                    <a:pt x="0" y="9"/>
                  </a:lnTo>
                  <a:lnTo>
                    <a:pt x="0" y="7"/>
                  </a:lnTo>
                  <a:lnTo>
                    <a:pt x="0" y="0"/>
                  </a:lnTo>
                  <a:lnTo>
                    <a:pt x="5" y="2"/>
                  </a:lnTo>
                  <a:lnTo>
                    <a:pt x="5" y="0"/>
                  </a:lnTo>
                  <a:lnTo>
                    <a:pt x="9" y="2"/>
                  </a:lnTo>
                  <a:lnTo>
                    <a:pt x="9" y="2"/>
                  </a:lnTo>
                  <a:lnTo>
                    <a:pt x="13" y="2"/>
                  </a:lnTo>
                  <a:lnTo>
                    <a:pt x="15" y="0"/>
                  </a:lnTo>
                  <a:lnTo>
                    <a:pt x="19" y="5"/>
                  </a:lnTo>
                  <a:lnTo>
                    <a:pt x="23" y="5"/>
                  </a:lnTo>
                  <a:lnTo>
                    <a:pt x="30" y="11"/>
                  </a:lnTo>
                  <a:lnTo>
                    <a:pt x="36" y="11"/>
                  </a:lnTo>
                  <a:lnTo>
                    <a:pt x="36" y="9"/>
                  </a:lnTo>
                  <a:lnTo>
                    <a:pt x="38" y="9"/>
                  </a:lnTo>
                  <a:lnTo>
                    <a:pt x="45" y="15"/>
                  </a:lnTo>
                  <a:lnTo>
                    <a:pt x="51" y="17"/>
                  </a:lnTo>
                  <a:lnTo>
                    <a:pt x="51" y="23"/>
                  </a:lnTo>
                  <a:lnTo>
                    <a:pt x="51" y="30"/>
                  </a:lnTo>
                  <a:lnTo>
                    <a:pt x="55" y="32"/>
                  </a:lnTo>
                  <a:lnTo>
                    <a:pt x="55" y="34"/>
                  </a:lnTo>
                  <a:lnTo>
                    <a:pt x="61" y="38"/>
                  </a:lnTo>
                  <a:lnTo>
                    <a:pt x="68" y="40"/>
                  </a:lnTo>
                  <a:lnTo>
                    <a:pt x="68" y="45"/>
                  </a:lnTo>
                  <a:lnTo>
                    <a:pt x="66" y="49"/>
                  </a:lnTo>
                  <a:lnTo>
                    <a:pt x="70" y="51"/>
                  </a:lnTo>
                  <a:lnTo>
                    <a:pt x="68" y="53"/>
                  </a:lnTo>
                  <a:lnTo>
                    <a:pt x="61" y="53"/>
                  </a:lnTo>
                  <a:lnTo>
                    <a:pt x="59" y="51"/>
                  </a:lnTo>
                  <a:lnTo>
                    <a:pt x="55" y="53"/>
                  </a:lnTo>
                  <a:lnTo>
                    <a:pt x="51" y="53"/>
                  </a:lnTo>
                  <a:lnTo>
                    <a:pt x="49" y="61"/>
                  </a:lnTo>
                  <a:lnTo>
                    <a:pt x="51" y="66"/>
                  </a:lnTo>
                  <a:lnTo>
                    <a:pt x="49" y="66"/>
                  </a:lnTo>
                  <a:lnTo>
                    <a:pt x="45" y="72"/>
                  </a:lnTo>
                  <a:lnTo>
                    <a:pt x="45" y="76"/>
                  </a:lnTo>
                  <a:lnTo>
                    <a:pt x="40" y="74"/>
                  </a:lnTo>
                  <a:lnTo>
                    <a:pt x="38" y="76"/>
                  </a:lnTo>
                  <a:lnTo>
                    <a:pt x="38" y="76"/>
                  </a:lnTo>
                  <a:lnTo>
                    <a:pt x="34" y="70"/>
                  </a:lnTo>
                  <a:lnTo>
                    <a:pt x="36" y="53"/>
                  </a:lnTo>
                  <a:lnTo>
                    <a:pt x="32" y="47"/>
                  </a:lnTo>
                  <a:lnTo>
                    <a:pt x="32" y="40"/>
                  </a:lnTo>
                  <a:lnTo>
                    <a:pt x="19" y="32"/>
                  </a:lnTo>
                  <a:lnTo>
                    <a:pt x="19" y="28"/>
                  </a:lnTo>
                  <a:lnTo>
                    <a:pt x="11" y="21"/>
                  </a:lnTo>
                  <a:lnTo>
                    <a:pt x="9" y="13"/>
                  </a:lnTo>
                  <a:lnTo>
                    <a:pt x="0" y="13"/>
                  </a:lnTo>
                  <a:close/>
                </a:path>
              </a:pathLst>
            </a:custGeom>
            <a:gradFill>
              <a:gsLst>
                <a:gs pos="15000">
                  <a:schemeClr val="accent1">
                    <a:lumMod val="5000"/>
                    <a:lumOff val="95000"/>
                  </a:schemeClr>
                </a:gs>
                <a:gs pos="34000">
                  <a:srgbClr val="D9D9D9"/>
                </a:gs>
                <a:gs pos="100000">
                  <a:srgbClr val="D9D9D9"/>
                </a:gs>
              </a:gsLst>
              <a:lin ang="10200000" scaled="0"/>
            </a:gra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6" name="Freeform 54">
              <a:extLst>
                <a:ext uri="{FF2B5EF4-FFF2-40B4-BE49-F238E27FC236}">
                  <a16:creationId xmlns:a16="http://schemas.microsoft.com/office/drawing/2014/main" id="{14B9B5D6-E1A8-44D7-AC64-B8073D9A4033}"/>
                </a:ext>
              </a:extLst>
            </p:cNvPr>
            <p:cNvSpPr>
              <a:spLocks/>
            </p:cNvSpPr>
            <p:nvPr/>
          </p:nvSpPr>
          <p:spPr bwMode="auto">
            <a:xfrm>
              <a:off x="5044852" y="3397173"/>
              <a:ext cx="241678" cy="154674"/>
            </a:xfrm>
            <a:custGeom>
              <a:avLst/>
              <a:gdLst>
                <a:gd name="T0" fmla="*/ 44 w 175"/>
                <a:gd name="T1" fmla="*/ 4 h 112"/>
                <a:gd name="T2" fmla="*/ 50 w 175"/>
                <a:gd name="T3" fmla="*/ 0 h 112"/>
                <a:gd name="T4" fmla="*/ 63 w 175"/>
                <a:gd name="T5" fmla="*/ 6 h 112"/>
                <a:gd name="T6" fmla="*/ 69 w 175"/>
                <a:gd name="T7" fmla="*/ 10 h 112"/>
                <a:gd name="T8" fmla="*/ 80 w 175"/>
                <a:gd name="T9" fmla="*/ 10 h 112"/>
                <a:gd name="T10" fmla="*/ 88 w 175"/>
                <a:gd name="T11" fmla="*/ 6 h 112"/>
                <a:gd name="T12" fmla="*/ 105 w 175"/>
                <a:gd name="T13" fmla="*/ 2 h 112"/>
                <a:gd name="T14" fmla="*/ 120 w 175"/>
                <a:gd name="T15" fmla="*/ 8 h 112"/>
                <a:gd name="T16" fmla="*/ 128 w 175"/>
                <a:gd name="T17" fmla="*/ 19 h 112"/>
                <a:gd name="T18" fmla="*/ 141 w 175"/>
                <a:gd name="T19" fmla="*/ 34 h 112"/>
                <a:gd name="T20" fmla="*/ 143 w 175"/>
                <a:gd name="T21" fmla="*/ 57 h 112"/>
                <a:gd name="T22" fmla="*/ 149 w 175"/>
                <a:gd name="T23" fmla="*/ 69 h 112"/>
                <a:gd name="T24" fmla="*/ 162 w 175"/>
                <a:gd name="T25" fmla="*/ 69 h 112"/>
                <a:gd name="T26" fmla="*/ 173 w 175"/>
                <a:gd name="T27" fmla="*/ 67 h 112"/>
                <a:gd name="T28" fmla="*/ 173 w 175"/>
                <a:gd name="T29" fmla="*/ 72 h 112"/>
                <a:gd name="T30" fmla="*/ 175 w 175"/>
                <a:gd name="T31" fmla="*/ 78 h 112"/>
                <a:gd name="T32" fmla="*/ 168 w 175"/>
                <a:gd name="T33" fmla="*/ 82 h 112"/>
                <a:gd name="T34" fmla="*/ 160 w 175"/>
                <a:gd name="T35" fmla="*/ 88 h 112"/>
                <a:gd name="T36" fmla="*/ 160 w 175"/>
                <a:gd name="T37" fmla="*/ 93 h 112"/>
                <a:gd name="T38" fmla="*/ 158 w 175"/>
                <a:gd name="T39" fmla="*/ 103 h 112"/>
                <a:gd name="T40" fmla="*/ 154 w 175"/>
                <a:gd name="T41" fmla="*/ 107 h 112"/>
                <a:gd name="T42" fmla="*/ 147 w 175"/>
                <a:gd name="T43" fmla="*/ 103 h 112"/>
                <a:gd name="T44" fmla="*/ 141 w 175"/>
                <a:gd name="T45" fmla="*/ 101 h 112"/>
                <a:gd name="T46" fmla="*/ 128 w 175"/>
                <a:gd name="T47" fmla="*/ 99 h 112"/>
                <a:gd name="T48" fmla="*/ 111 w 175"/>
                <a:gd name="T49" fmla="*/ 105 h 112"/>
                <a:gd name="T50" fmla="*/ 105 w 175"/>
                <a:gd name="T51" fmla="*/ 110 h 112"/>
                <a:gd name="T52" fmla="*/ 97 w 175"/>
                <a:gd name="T53" fmla="*/ 110 h 112"/>
                <a:gd name="T54" fmla="*/ 88 w 175"/>
                <a:gd name="T55" fmla="*/ 110 h 112"/>
                <a:gd name="T56" fmla="*/ 82 w 175"/>
                <a:gd name="T57" fmla="*/ 110 h 112"/>
                <a:gd name="T58" fmla="*/ 69 w 175"/>
                <a:gd name="T59" fmla="*/ 110 h 112"/>
                <a:gd name="T60" fmla="*/ 65 w 175"/>
                <a:gd name="T61" fmla="*/ 107 h 112"/>
                <a:gd name="T62" fmla="*/ 54 w 175"/>
                <a:gd name="T63" fmla="*/ 110 h 112"/>
                <a:gd name="T64" fmla="*/ 52 w 175"/>
                <a:gd name="T65" fmla="*/ 105 h 112"/>
                <a:gd name="T66" fmla="*/ 50 w 175"/>
                <a:gd name="T67" fmla="*/ 99 h 112"/>
                <a:gd name="T68" fmla="*/ 44 w 175"/>
                <a:gd name="T69" fmla="*/ 95 h 112"/>
                <a:gd name="T70" fmla="*/ 48 w 175"/>
                <a:gd name="T71" fmla="*/ 88 h 112"/>
                <a:gd name="T72" fmla="*/ 38 w 175"/>
                <a:gd name="T73" fmla="*/ 91 h 112"/>
                <a:gd name="T74" fmla="*/ 29 w 175"/>
                <a:gd name="T75" fmla="*/ 91 h 112"/>
                <a:gd name="T76" fmla="*/ 21 w 175"/>
                <a:gd name="T77" fmla="*/ 84 h 112"/>
                <a:gd name="T78" fmla="*/ 23 w 175"/>
                <a:gd name="T79" fmla="*/ 78 h 112"/>
                <a:gd name="T80" fmla="*/ 12 w 175"/>
                <a:gd name="T81" fmla="*/ 72 h 112"/>
                <a:gd name="T82" fmla="*/ 4 w 175"/>
                <a:gd name="T83" fmla="*/ 59 h 112"/>
                <a:gd name="T84" fmla="*/ 0 w 175"/>
                <a:gd name="T85" fmla="*/ 57 h 112"/>
                <a:gd name="T86" fmla="*/ 8 w 175"/>
                <a:gd name="T87" fmla="*/ 51 h 112"/>
                <a:gd name="T88" fmla="*/ 14 w 175"/>
                <a:gd name="T89" fmla="*/ 48 h 112"/>
                <a:gd name="T90" fmla="*/ 19 w 175"/>
                <a:gd name="T91" fmla="*/ 40 h 112"/>
                <a:gd name="T92" fmla="*/ 29 w 175"/>
                <a:gd name="T93" fmla="*/ 17 h 112"/>
                <a:gd name="T94" fmla="*/ 38 w 175"/>
                <a:gd name="T95" fmla="*/ 8 h 112"/>
                <a:gd name="T96" fmla="*/ 40 w 175"/>
                <a:gd name="T97"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112">
                  <a:moveTo>
                    <a:pt x="40" y="4"/>
                  </a:moveTo>
                  <a:lnTo>
                    <a:pt x="44" y="4"/>
                  </a:lnTo>
                  <a:lnTo>
                    <a:pt x="46" y="0"/>
                  </a:lnTo>
                  <a:lnTo>
                    <a:pt x="50" y="0"/>
                  </a:lnTo>
                  <a:lnTo>
                    <a:pt x="57" y="4"/>
                  </a:lnTo>
                  <a:lnTo>
                    <a:pt x="63" y="6"/>
                  </a:lnTo>
                  <a:lnTo>
                    <a:pt x="67" y="8"/>
                  </a:lnTo>
                  <a:lnTo>
                    <a:pt x="69" y="10"/>
                  </a:lnTo>
                  <a:lnTo>
                    <a:pt x="73" y="13"/>
                  </a:lnTo>
                  <a:lnTo>
                    <a:pt x="80" y="10"/>
                  </a:lnTo>
                  <a:lnTo>
                    <a:pt x="84" y="10"/>
                  </a:lnTo>
                  <a:lnTo>
                    <a:pt x="88" y="6"/>
                  </a:lnTo>
                  <a:lnTo>
                    <a:pt x="101" y="4"/>
                  </a:lnTo>
                  <a:lnTo>
                    <a:pt x="105" y="2"/>
                  </a:lnTo>
                  <a:lnTo>
                    <a:pt x="118" y="0"/>
                  </a:lnTo>
                  <a:lnTo>
                    <a:pt x="120" y="8"/>
                  </a:lnTo>
                  <a:lnTo>
                    <a:pt x="128" y="15"/>
                  </a:lnTo>
                  <a:lnTo>
                    <a:pt x="128" y="19"/>
                  </a:lnTo>
                  <a:lnTo>
                    <a:pt x="141" y="27"/>
                  </a:lnTo>
                  <a:lnTo>
                    <a:pt x="141" y="34"/>
                  </a:lnTo>
                  <a:lnTo>
                    <a:pt x="145" y="40"/>
                  </a:lnTo>
                  <a:lnTo>
                    <a:pt x="143" y="57"/>
                  </a:lnTo>
                  <a:lnTo>
                    <a:pt x="147" y="63"/>
                  </a:lnTo>
                  <a:lnTo>
                    <a:pt x="149" y="69"/>
                  </a:lnTo>
                  <a:lnTo>
                    <a:pt x="156" y="69"/>
                  </a:lnTo>
                  <a:lnTo>
                    <a:pt x="162" y="69"/>
                  </a:lnTo>
                  <a:lnTo>
                    <a:pt x="166" y="67"/>
                  </a:lnTo>
                  <a:lnTo>
                    <a:pt x="173" y="67"/>
                  </a:lnTo>
                  <a:lnTo>
                    <a:pt x="175" y="69"/>
                  </a:lnTo>
                  <a:lnTo>
                    <a:pt x="173" y="72"/>
                  </a:lnTo>
                  <a:lnTo>
                    <a:pt x="175" y="74"/>
                  </a:lnTo>
                  <a:lnTo>
                    <a:pt x="175" y="78"/>
                  </a:lnTo>
                  <a:lnTo>
                    <a:pt x="173" y="82"/>
                  </a:lnTo>
                  <a:lnTo>
                    <a:pt x="168" y="82"/>
                  </a:lnTo>
                  <a:lnTo>
                    <a:pt x="162" y="84"/>
                  </a:lnTo>
                  <a:lnTo>
                    <a:pt x="160" y="88"/>
                  </a:lnTo>
                  <a:lnTo>
                    <a:pt x="158" y="91"/>
                  </a:lnTo>
                  <a:lnTo>
                    <a:pt x="160" y="93"/>
                  </a:lnTo>
                  <a:lnTo>
                    <a:pt x="160" y="99"/>
                  </a:lnTo>
                  <a:lnTo>
                    <a:pt x="158" y="103"/>
                  </a:lnTo>
                  <a:lnTo>
                    <a:pt x="158" y="107"/>
                  </a:lnTo>
                  <a:lnTo>
                    <a:pt x="154" y="107"/>
                  </a:lnTo>
                  <a:lnTo>
                    <a:pt x="154" y="105"/>
                  </a:lnTo>
                  <a:lnTo>
                    <a:pt x="147" y="103"/>
                  </a:lnTo>
                  <a:lnTo>
                    <a:pt x="143" y="105"/>
                  </a:lnTo>
                  <a:lnTo>
                    <a:pt x="141" y="101"/>
                  </a:lnTo>
                  <a:lnTo>
                    <a:pt x="135" y="99"/>
                  </a:lnTo>
                  <a:lnTo>
                    <a:pt x="128" y="99"/>
                  </a:lnTo>
                  <a:lnTo>
                    <a:pt x="124" y="99"/>
                  </a:lnTo>
                  <a:lnTo>
                    <a:pt x="111" y="105"/>
                  </a:lnTo>
                  <a:lnTo>
                    <a:pt x="111" y="107"/>
                  </a:lnTo>
                  <a:lnTo>
                    <a:pt x="105" y="110"/>
                  </a:lnTo>
                  <a:lnTo>
                    <a:pt x="103" y="112"/>
                  </a:lnTo>
                  <a:lnTo>
                    <a:pt x="97" y="110"/>
                  </a:lnTo>
                  <a:lnTo>
                    <a:pt x="92" y="110"/>
                  </a:lnTo>
                  <a:lnTo>
                    <a:pt x="88" y="110"/>
                  </a:lnTo>
                  <a:lnTo>
                    <a:pt x="84" y="110"/>
                  </a:lnTo>
                  <a:lnTo>
                    <a:pt x="82" y="110"/>
                  </a:lnTo>
                  <a:lnTo>
                    <a:pt x="76" y="112"/>
                  </a:lnTo>
                  <a:lnTo>
                    <a:pt x="69" y="110"/>
                  </a:lnTo>
                  <a:lnTo>
                    <a:pt x="67" y="110"/>
                  </a:lnTo>
                  <a:lnTo>
                    <a:pt x="65" y="107"/>
                  </a:lnTo>
                  <a:lnTo>
                    <a:pt x="59" y="107"/>
                  </a:lnTo>
                  <a:lnTo>
                    <a:pt x="54" y="110"/>
                  </a:lnTo>
                  <a:lnTo>
                    <a:pt x="52" y="107"/>
                  </a:lnTo>
                  <a:lnTo>
                    <a:pt x="52" y="105"/>
                  </a:lnTo>
                  <a:lnTo>
                    <a:pt x="54" y="101"/>
                  </a:lnTo>
                  <a:lnTo>
                    <a:pt x="50" y="99"/>
                  </a:lnTo>
                  <a:lnTo>
                    <a:pt x="46" y="99"/>
                  </a:lnTo>
                  <a:lnTo>
                    <a:pt x="44" y="95"/>
                  </a:lnTo>
                  <a:lnTo>
                    <a:pt x="44" y="93"/>
                  </a:lnTo>
                  <a:lnTo>
                    <a:pt x="48" y="88"/>
                  </a:lnTo>
                  <a:lnTo>
                    <a:pt x="40" y="86"/>
                  </a:lnTo>
                  <a:lnTo>
                    <a:pt x="38" y="91"/>
                  </a:lnTo>
                  <a:lnTo>
                    <a:pt x="33" y="88"/>
                  </a:lnTo>
                  <a:lnTo>
                    <a:pt x="29" y="91"/>
                  </a:lnTo>
                  <a:lnTo>
                    <a:pt x="27" y="86"/>
                  </a:lnTo>
                  <a:lnTo>
                    <a:pt x="21" y="84"/>
                  </a:lnTo>
                  <a:lnTo>
                    <a:pt x="21" y="82"/>
                  </a:lnTo>
                  <a:lnTo>
                    <a:pt x="23" y="78"/>
                  </a:lnTo>
                  <a:lnTo>
                    <a:pt x="17" y="74"/>
                  </a:lnTo>
                  <a:lnTo>
                    <a:pt x="12" y="72"/>
                  </a:lnTo>
                  <a:lnTo>
                    <a:pt x="10" y="67"/>
                  </a:lnTo>
                  <a:lnTo>
                    <a:pt x="4" y="59"/>
                  </a:lnTo>
                  <a:lnTo>
                    <a:pt x="4" y="57"/>
                  </a:lnTo>
                  <a:lnTo>
                    <a:pt x="0" y="57"/>
                  </a:lnTo>
                  <a:lnTo>
                    <a:pt x="4" y="53"/>
                  </a:lnTo>
                  <a:lnTo>
                    <a:pt x="8" y="51"/>
                  </a:lnTo>
                  <a:lnTo>
                    <a:pt x="8" y="48"/>
                  </a:lnTo>
                  <a:lnTo>
                    <a:pt x="14" y="48"/>
                  </a:lnTo>
                  <a:lnTo>
                    <a:pt x="19" y="44"/>
                  </a:lnTo>
                  <a:lnTo>
                    <a:pt x="19" y="40"/>
                  </a:lnTo>
                  <a:lnTo>
                    <a:pt x="25" y="29"/>
                  </a:lnTo>
                  <a:lnTo>
                    <a:pt x="29" y="17"/>
                  </a:lnTo>
                  <a:lnTo>
                    <a:pt x="33" y="10"/>
                  </a:lnTo>
                  <a:lnTo>
                    <a:pt x="38" y="8"/>
                  </a:lnTo>
                  <a:lnTo>
                    <a:pt x="40" y="4"/>
                  </a:lnTo>
                  <a:lnTo>
                    <a:pt x="40" y="4"/>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7" name="Freeform 55">
              <a:extLst>
                <a:ext uri="{FF2B5EF4-FFF2-40B4-BE49-F238E27FC236}">
                  <a16:creationId xmlns:a16="http://schemas.microsoft.com/office/drawing/2014/main" id="{D218F3D4-FDDF-4E77-824A-FB48319BAB27}"/>
                </a:ext>
              </a:extLst>
            </p:cNvPr>
            <p:cNvSpPr>
              <a:spLocks/>
            </p:cNvSpPr>
            <p:nvPr/>
          </p:nvSpPr>
          <p:spPr bwMode="auto">
            <a:xfrm>
              <a:off x="4942657" y="3386125"/>
              <a:ext cx="157436" cy="103577"/>
            </a:xfrm>
            <a:custGeom>
              <a:avLst/>
              <a:gdLst>
                <a:gd name="T0" fmla="*/ 74 w 114"/>
                <a:gd name="T1" fmla="*/ 65 h 75"/>
                <a:gd name="T2" fmla="*/ 78 w 114"/>
                <a:gd name="T3" fmla="*/ 61 h 75"/>
                <a:gd name="T4" fmla="*/ 82 w 114"/>
                <a:gd name="T5" fmla="*/ 59 h 75"/>
                <a:gd name="T6" fmla="*/ 82 w 114"/>
                <a:gd name="T7" fmla="*/ 56 h 75"/>
                <a:gd name="T8" fmla="*/ 88 w 114"/>
                <a:gd name="T9" fmla="*/ 56 h 75"/>
                <a:gd name="T10" fmla="*/ 93 w 114"/>
                <a:gd name="T11" fmla="*/ 52 h 75"/>
                <a:gd name="T12" fmla="*/ 93 w 114"/>
                <a:gd name="T13" fmla="*/ 48 h 75"/>
                <a:gd name="T14" fmla="*/ 99 w 114"/>
                <a:gd name="T15" fmla="*/ 37 h 75"/>
                <a:gd name="T16" fmla="*/ 103 w 114"/>
                <a:gd name="T17" fmla="*/ 25 h 75"/>
                <a:gd name="T18" fmla="*/ 107 w 114"/>
                <a:gd name="T19" fmla="*/ 18 h 75"/>
                <a:gd name="T20" fmla="*/ 112 w 114"/>
                <a:gd name="T21" fmla="*/ 16 h 75"/>
                <a:gd name="T22" fmla="*/ 114 w 114"/>
                <a:gd name="T23" fmla="*/ 12 h 75"/>
                <a:gd name="T24" fmla="*/ 112 w 114"/>
                <a:gd name="T25" fmla="*/ 8 h 75"/>
                <a:gd name="T26" fmla="*/ 107 w 114"/>
                <a:gd name="T27" fmla="*/ 4 h 75"/>
                <a:gd name="T28" fmla="*/ 103 w 114"/>
                <a:gd name="T29" fmla="*/ 0 h 75"/>
                <a:gd name="T30" fmla="*/ 97 w 114"/>
                <a:gd name="T31" fmla="*/ 4 h 75"/>
                <a:gd name="T32" fmla="*/ 91 w 114"/>
                <a:gd name="T33" fmla="*/ 2 h 75"/>
                <a:gd name="T34" fmla="*/ 84 w 114"/>
                <a:gd name="T35" fmla="*/ 2 h 75"/>
                <a:gd name="T36" fmla="*/ 78 w 114"/>
                <a:gd name="T37" fmla="*/ 2 h 75"/>
                <a:gd name="T38" fmla="*/ 72 w 114"/>
                <a:gd name="T39" fmla="*/ 2 h 75"/>
                <a:gd name="T40" fmla="*/ 69 w 114"/>
                <a:gd name="T41" fmla="*/ 6 h 75"/>
                <a:gd name="T42" fmla="*/ 65 w 114"/>
                <a:gd name="T43" fmla="*/ 10 h 75"/>
                <a:gd name="T44" fmla="*/ 65 w 114"/>
                <a:gd name="T45" fmla="*/ 14 h 75"/>
                <a:gd name="T46" fmla="*/ 59 w 114"/>
                <a:gd name="T47" fmla="*/ 8 h 75"/>
                <a:gd name="T48" fmla="*/ 53 w 114"/>
                <a:gd name="T49" fmla="*/ 12 h 75"/>
                <a:gd name="T50" fmla="*/ 46 w 114"/>
                <a:gd name="T51" fmla="*/ 14 h 75"/>
                <a:gd name="T52" fmla="*/ 46 w 114"/>
                <a:gd name="T53" fmla="*/ 18 h 75"/>
                <a:gd name="T54" fmla="*/ 36 w 114"/>
                <a:gd name="T55" fmla="*/ 21 h 75"/>
                <a:gd name="T56" fmla="*/ 29 w 114"/>
                <a:gd name="T57" fmla="*/ 23 h 75"/>
                <a:gd name="T58" fmla="*/ 23 w 114"/>
                <a:gd name="T59" fmla="*/ 21 h 75"/>
                <a:gd name="T60" fmla="*/ 8 w 114"/>
                <a:gd name="T61" fmla="*/ 12 h 75"/>
                <a:gd name="T62" fmla="*/ 8 w 114"/>
                <a:gd name="T63" fmla="*/ 16 h 75"/>
                <a:gd name="T64" fmla="*/ 10 w 114"/>
                <a:gd name="T65" fmla="*/ 21 h 75"/>
                <a:gd name="T66" fmla="*/ 8 w 114"/>
                <a:gd name="T67" fmla="*/ 23 h 75"/>
                <a:gd name="T68" fmla="*/ 0 w 114"/>
                <a:gd name="T69" fmla="*/ 23 h 75"/>
                <a:gd name="T70" fmla="*/ 0 w 114"/>
                <a:gd name="T71" fmla="*/ 25 h 75"/>
                <a:gd name="T72" fmla="*/ 4 w 114"/>
                <a:gd name="T73" fmla="*/ 29 h 75"/>
                <a:gd name="T74" fmla="*/ 2 w 114"/>
                <a:gd name="T75" fmla="*/ 33 h 75"/>
                <a:gd name="T76" fmla="*/ 2 w 114"/>
                <a:gd name="T77" fmla="*/ 37 h 75"/>
                <a:gd name="T78" fmla="*/ 4 w 114"/>
                <a:gd name="T79" fmla="*/ 42 h 75"/>
                <a:gd name="T80" fmla="*/ 0 w 114"/>
                <a:gd name="T81" fmla="*/ 46 h 75"/>
                <a:gd name="T82" fmla="*/ 0 w 114"/>
                <a:gd name="T83" fmla="*/ 46 h 75"/>
                <a:gd name="T84" fmla="*/ 4 w 114"/>
                <a:gd name="T85" fmla="*/ 52 h 75"/>
                <a:gd name="T86" fmla="*/ 4 w 114"/>
                <a:gd name="T87" fmla="*/ 59 h 75"/>
                <a:gd name="T88" fmla="*/ 8 w 114"/>
                <a:gd name="T89" fmla="*/ 59 h 75"/>
                <a:gd name="T90" fmla="*/ 17 w 114"/>
                <a:gd name="T91" fmla="*/ 67 h 75"/>
                <a:gd name="T92" fmla="*/ 21 w 114"/>
                <a:gd name="T93" fmla="*/ 67 h 75"/>
                <a:gd name="T94" fmla="*/ 23 w 114"/>
                <a:gd name="T95" fmla="*/ 71 h 75"/>
                <a:gd name="T96" fmla="*/ 34 w 114"/>
                <a:gd name="T97" fmla="*/ 71 h 75"/>
                <a:gd name="T98" fmla="*/ 42 w 114"/>
                <a:gd name="T99" fmla="*/ 75 h 75"/>
                <a:gd name="T100" fmla="*/ 44 w 114"/>
                <a:gd name="T101" fmla="*/ 71 h 75"/>
                <a:gd name="T102" fmla="*/ 46 w 114"/>
                <a:gd name="T103" fmla="*/ 71 h 75"/>
                <a:gd name="T104" fmla="*/ 51 w 114"/>
                <a:gd name="T105" fmla="*/ 69 h 75"/>
                <a:gd name="T106" fmla="*/ 55 w 114"/>
                <a:gd name="T107" fmla="*/ 67 h 75"/>
                <a:gd name="T108" fmla="*/ 57 w 114"/>
                <a:gd name="T109" fmla="*/ 67 h 75"/>
                <a:gd name="T110" fmla="*/ 59 w 114"/>
                <a:gd name="T111" fmla="*/ 65 h 75"/>
                <a:gd name="T112" fmla="*/ 63 w 114"/>
                <a:gd name="T113" fmla="*/ 61 h 75"/>
                <a:gd name="T114" fmla="*/ 67 w 114"/>
                <a:gd name="T115" fmla="*/ 63 h 75"/>
                <a:gd name="T116" fmla="*/ 72 w 114"/>
                <a:gd name="T117" fmla="*/ 63 h 75"/>
                <a:gd name="T118" fmla="*/ 74 w 114"/>
                <a:gd name="T119"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75">
                  <a:moveTo>
                    <a:pt x="74" y="65"/>
                  </a:moveTo>
                  <a:lnTo>
                    <a:pt x="78" y="61"/>
                  </a:lnTo>
                  <a:lnTo>
                    <a:pt x="82" y="59"/>
                  </a:lnTo>
                  <a:lnTo>
                    <a:pt x="82" y="56"/>
                  </a:lnTo>
                  <a:lnTo>
                    <a:pt x="88" y="56"/>
                  </a:lnTo>
                  <a:lnTo>
                    <a:pt x="93" y="52"/>
                  </a:lnTo>
                  <a:lnTo>
                    <a:pt x="93" y="48"/>
                  </a:lnTo>
                  <a:lnTo>
                    <a:pt x="99" y="37"/>
                  </a:lnTo>
                  <a:lnTo>
                    <a:pt x="103" y="25"/>
                  </a:lnTo>
                  <a:lnTo>
                    <a:pt x="107" y="18"/>
                  </a:lnTo>
                  <a:lnTo>
                    <a:pt x="112" y="16"/>
                  </a:lnTo>
                  <a:lnTo>
                    <a:pt x="114" y="12"/>
                  </a:lnTo>
                  <a:lnTo>
                    <a:pt x="112" y="8"/>
                  </a:lnTo>
                  <a:lnTo>
                    <a:pt x="107" y="4"/>
                  </a:lnTo>
                  <a:lnTo>
                    <a:pt x="103" y="0"/>
                  </a:lnTo>
                  <a:lnTo>
                    <a:pt x="97" y="4"/>
                  </a:lnTo>
                  <a:lnTo>
                    <a:pt x="91" y="2"/>
                  </a:lnTo>
                  <a:lnTo>
                    <a:pt x="84" y="2"/>
                  </a:lnTo>
                  <a:lnTo>
                    <a:pt x="78" y="2"/>
                  </a:lnTo>
                  <a:lnTo>
                    <a:pt x="72" y="2"/>
                  </a:lnTo>
                  <a:lnTo>
                    <a:pt x="69" y="6"/>
                  </a:lnTo>
                  <a:lnTo>
                    <a:pt x="65" y="10"/>
                  </a:lnTo>
                  <a:lnTo>
                    <a:pt x="65" y="14"/>
                  </a:lnTo>
                  <a:lnTo>
                    <a:pt x="59" y="8"/>
                  </a:lnTo>
                  <a:lnTo>
                    <a:pt x="53" y="12"/>
                  </a:lnTo>
                  <a:lnTo>
                    <a:pt x="46" y="14"/>
                  </a:lnTo>
                  <a:lnTo>
                    <a:pt x="46" y="18"/>
                  </a:lnTo>
                  <a:lnTo>
                    <a:pt x="36" y="21"/>
                  </a:lnTo>
                  <a:lnTo>
                    <a:pt x="29" y="23"/>
                  </a:lnTo>
                  <a:lnTo>
                    <a:pt x="23" y="21"/>
                  </a:lnTo>
                  <a:lnTo>
                    <a:pt x="8" y="12"/>
                  </a:lnTo>
                  <a:lnTo>
                    <a:pt x="8" y="16"/>
                  </a:lnTo>
                  <a:lnTo>
                    <a:pt x="10" y="21"/>
                  </a:lnTo>
                  <a:lnTo>
                    <a:pt x="8" y="23"/>
                  </a:lnTo>
                  <a:lnTo>
                    <a:pt x="0" y="23"/>
                  </a:lnTo>
                  <a:lnTo>
                    <a:pt x="0" y="25"/>
                  </a:lnTo>
                  <a:lnTo>
                    <a:pt x="4" y="29"/>
                  </a:lnTo>
                  <a:lnTo>
                    <a:pt x="2" y="33"/>
                  </a:lnTo>
                  <a:lnTo>
                    <a:pt x="2" y="37"/>
                  </a:lnTo>
                  <a:lnTo>
                    <a:pt x="4" y="42"/>
                  </a:lnTo>
                  <a:lnTo>
                    <a:pt x="0" y="46"/>
                  </a:lnTo>
                  <a:lnTo>
                    <a:pt x="0" y="46"/>
                  </a:lnTo>
                  <a:lnTo>
                    <a:pt x="4" y="52"/>
                  </a:lnTo>
                  <a:lnTo>
                    <a:pt x="4" y="59"/>
                  </a:lnTo>
                  <a:lnTo>
                    <a:pt x="8" y="59"/>
                  </a:lnTo>
                  <a:lnTo>
                    <a:pt x="17" y="67"/>
                  </a:lnTo>
                  <a:lnTo>
                    <a:pt x="21" y="67"/>
                  </a:lnTo>
                  <a:lnTo>
                    <a:pt x="23" y="71"/>
                  </a:lnTo>
                  <a:lnTo>
                    <a:pt x="34" y="71"/>
                  </a:lnTo>
                  <a:lnTo>
                    <a:pt x="42" y="75"/>
                  </a:lnTo>
                  <a:lnTo>
                    <a:pt x="44" y="71"/>
                  </a:lnTo>
                  <a:lnTo>
                    <a:pt x="46" y="71"/>
                  </a:lnTo>
                  <a:lnTo>
                    <a:pt x="51" y="69"/>
                  </a:lnTo>
                  <a:lnTo>
                    <a:pt x="55" y="67"/>
                  </a:lnTo>
                  <a:lnTo>
                    <a:pt x="57" y="67"/>
                  </a:lnTo>
                  <a:lnTo>
                    <a:pt x="59" y="65"/>
                  </a:lnTo>
                  <a:lnTo>
                    <a:pt x="63" y="61"/>
                  </a:lnTo>
                  <a:lnTo>
                    <a:pt x="67" y="63"/>
                  </a:lnTo>
                  <a:lnTo>
                    <a:pt x="72" y="63"/>
                  </a:lnTo>
                  <a:lnTo>
                    <a:pt x="74" y="65"/>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8" name="Freeform 56">
              <a:extLst>
                <a:ext uri="{FF2B5EF4-FFF2-40B4-BE49-F238E27FC236}">
                  <a16:creationId xmlns:a16="http://schemas.microsoft.com/office/drawing/2014/main" id="{F8A37E63-BF35-4F68-B06D-CB31CCE0D7AA}"/>
                </a:ext>
              </a:extLst>
            </p:cNvPr>
            <p:cNvSpPr>
              <a:spLocks/>
            </p:cNvSpPr>
            <p:nvPr/>
          </p:nvSpPr>
          <p:spPr bwMode="auto">
            <a:xfrm>
              <a:off x="4953705" y="3355743"/>
              <a:ext cx="136721" cy="62146"/>
            </a:xfrm>
            <a:custGeom>
              <a:avLst/>
              <a:gdLst>
                <a:gd name="T0" fmla="*/ 0 w 99"/>
                <a:gd name="T1" fmla="*/ 34 h 45"/>
                <a:gd name="T2" fmla="*/ 15 w 99"/>
                <a:gd name="T3" fmla="*/ 43 h 45"/>
                <a:gd name="T4" fmla="*/ 21 w 99"/>
                <a:gd name="T5" fmla="*/ 45 h 45"/>
                <a:gd name="T6" fmla="*/ 28 w 99"/>
                <a:gd name="T7" fmla="*/ 43 h 45"/>
                <a:gd name="T8" fmla="*/ 38 w 99"/>
                <a:gd name="T9" fmla="*/ 40 h 45"/>
                <a:gd name="T10" fmla="*/ 38 w 99"/>
                <a:gd name="T11" fmla="*/ 36 h 45"/>
                <a:gd name="T12" fmla="*/ 45 w 99"/>
                <a:gd name="T13" fmla="*/ 34 h 45"/>
                <a:gd name="T14" fmla="*/ 51 w 99"/>
                <a:gd name="T15" fmla="*/ 30 h 45"/>
                <a:gd name="T16" fmla="*/ 57 w 99"/>
                <a:gd name="T17" fmla="*/ 36 h 45"/>
                <a:gd name="T18" fmla="*/ 57 w 99"/>
                <a:gd name="T19" fmla="*/ 32 h 45"/>
                <a:gd name="T20" fmla="*/ 61 w 99"/>
                <a:gd name="T21" fmla="*/ 28 h 45"/>
                <a:gd name="T22" fmla="*/ 64 w 99"/>
                <a:gd name="T23" fmla="*/ 24 h 45"/>
                <a:gd name="T24" fmla="*/ 70 w 99"/>
                <a:gd name="T25" fmla="*/ 24 h 45"/>
                <a:gd name="T26" fmla="*/ 76 w 99"/>
                <a:gd name="T27" fmla="*/ 24 h 45"/>
                <a:gd name="T28" fmla="*/ 83 w 99"/>
                <a:gd name="T29" fmla="*/ 24 h 45"/>
                <a:gd name="T30" fmla="*/ 89 w 99"/>
                <a:gd name="T31" fmla="*/ 26 h 45"/>
                <a:gd name="T32" fmla="*/ 95 w 99"/>
                <a:gd name="T33" fmla="*/ 22 h 45"/>
                <a:gd name="T34" fmla="*/ 95 w 99"/>
                <a:gd name="T35" fmla="*/ 15 h 45"/>
                <a:gd name="T36" fmla="*/ 99 w 99"/>
                <a:gd name="T37" fmla="*/ 7 h 45"/>
                <a:gd name="T38" fmla="*/ 99 w 99"/>
                <a:gd name="T39" fmla="*/ 7 h 45"/>
                <a:gd name="T40" fmla="*/ 91 w 99"/>
                <a:gd name="T41" fmla="*/ 0 h 45"/>
                <a:gd name="T42" fmla="*/ 85 w 99"/>
                <a:gd name="T43" fmla="*/ 0 h 45"/>
                <a:gd name="T44" fmla="*/ 80 w 99"/>
                <a:gd name="T45" fmla="*/ 3 h 45"/>
                <a:gd name="T46" fmla="*/ 78 w 99"/>
                <a:gd name="T47" fmla="*/ 0 h 45"/>
                <a:gd name="T48" fmla="*/ 74 w 99"/>
                <a:gd name="T49" fmla="*/ 0 h 45"/>
                <a:gd name="T50" fmla="*/ 72 w 99"/>
                <a:gd name="T51" fmla="*/ 5 h 45"/>
                <a:gd name="T52" fmla="*/ 70 w 99"/>
                <a:gd name="T53" fmla="*/ 3 h 45"/>
                <a:gd name="T54" fmla="*/ 66 w 99"/>
                <a:gd name="T55" fmla="*/ 3 h 45"/>
                <a:gd name="T56" fmla="*/ 61 w 99"/>
                <a:gd name="T57" fmla="*/ 0 h 45"/>
                <a:gd name="T58" fmla="*/ 59 w 99"/>
                <a:gd name="T59" fmla="*/ 3 h 45"/>
                <a:gd name="T60" fmla="*/ 55 w 99"/>
                <a:gd name="T61" fmla="*/ 7 h 45"/>
                <a:gd name="T62" fmla="*/ 53 w 99"/>
                <a:gd name="T63" fmla="*/ 7 h 45"/>
                <a:gd name="T64" fmla="*/ 51 w 99"/>
                <a:gd name="T65" fmla="*/ 5 h 45"/>
                <a:gd name="T66" fmla="*/ 51 w 99"/>
                <a:gd name="T67" fmla="*/ 7 h 45"/>
                <a:gd name="T68" fmla="*/ 43 w 99"/>
                <a:gd name="T69" fmla="*/ 5 h 45"/>
                <a:gd name="T70" fmla="*/ 38 w 99"/>
                <a:gd name="T71" fmla="*/ 9 h 45"/>
                <a:gd name="T72" fmla="*/ 32 w 99"/>
                <a:gd name="T73" fmla="*/ 9 h 45"/>
                <a:gd name="T74" fmla="*/ 28 w 99"/>
                <a:gd name="T75" fmla="*/ 15 h 45"/>
                <a:gd name="T76" fmla="*/ 19 w 99"/>
                <a:gd name="T77" fmla="*/ 15 h 45"/>
                <a:gd name="T78" fmla="*/ 13 w 99"/>
                <a:gd name="T79" fmla="*/ 19 h 45"/>
                <a:gd name="T80" fmla="*/ 11 w 99"/>
                <a:gd name="T81" fmla="*/ 17 h 45"/>
                <a:gd name="T82" fmla="*/ 7 w 99"/>
                <a:gd name="T83" fmla="*/ 17 h 45"/>
                <a:gd name="T84" fmla="*/ 0 w 99"/>
                <a:gd name="T85" fmla="*/ 19 h 45"/>
                <a:gd name="T86" fmla="*/ 0 w 99"/>
                <a:gd name="T87" fmla="*/ 19 h 45"/>
                <a:gd name="T88" fmla="*/ 0 w 99"/>
                <a:gd name="T89" fmla="*/ 26 h 45"/>
                <a:gd name="T90" fmla="*/ 0 w 99"/>
                <a:gd name="T91"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45">
                  <a:moveTo>
                    <a:pt x="0" y="34"/>
                  </a:moveTo>
                  <a:lnTo>
                    <a:pt x="15" y="43"/>
                  </a:lnTo>
                  <a:lnTo>
                    <a:pt x="21" y="45"/>
                  </a:lnTo>
                  <a:lnTo>
                    <a:pt x="28" y="43"/>
                  </a:lnTo>
                  <a:lnTo>
                    <a:pt x="38" y="40"/>
                  </a:lnTo>
                  <a:lnTo>
                    <a:pt x="38" y="36"/>
                  </a:lnTo>
                  <a:lnTo>
                    <a:pt x="45" y="34"/>
                  </a:lnTo>
                  <a:lnTo>
                    <a:pt x="51" y="30"/>
                  </a:lnTo>
                  <a:lnTo>
                    <a:pt x="57" y="36"/>
                  </a:lnTo>
                  <a:lnTo>
                    <a:pt x="57" y="32"/>
                  </a:lnTo>
                  <a:lnTo>
                    <a:pt x="61" y="28"/>
                  </a:lnTo>
                  <a:lnTo>
                    <a:pt x="64" y="24"/>
                  </a:lnTo>
                  <a:lnTo>
                    <a:pt x="70" y="24"/>
                  </a:lnTo>
                  <a:lnTo>
                    <a:pt x="76" y="24"/>
                  </a:lnTo>
                  <a:lnTo>
                    <a:pt x="83" y="24"/>
                  </a:lnTo>
                  <a:lnTo>
                    <a:pt x="89" y="26"/>
                  </a:lnTo>
                  <a:lnTo>
                    <a:pt x="95" y="22"/>
                  </a:lnTo>
                  <a:lnTo>
                    <a:pt x="95" y="15"/>
                  </a:lnTo>
                  <a:lnTo>
                    <a:pt x="99" y="7"/>
                  </a:lnTo>
                  <a:lnTo>
                    <a:pt x="99" y="7"/>
                  </a:lnTo>
                  <a:lnTo>
                    <a:pt x="91" y="0"/>
                  </a:lnTo>
                  <a:lnTo>
                    <a:pt x="85" y="0"/>
                  </a:lnTo>
                  <a:lnTo>
                    <a:pt x="80" y="3"/>
                  </a:lnTo>
                  <a:lnTo>
                    <a:pt x="78" y="0"/>
                  </a:lnTo>
                  <a:lnTo>
                    <a:pt x="74" y="0"/>
                  </a:lnTo>
                  <a:lnTo>
                    <a:pt x="72" y="5"/>
                  </a:lnTo>
                  <a:lnTo>
                    <a:pt x="70" y="3"/>
                  </a:lnTo>
                  <a:lnTo>
                    <a:pt x="66" y="3"/>
                  </a:lnTo>
                  <a:lnTo>
                    <a:pt x="61" y="0"/>
                  </a:lnTo>
                  <a:lnTo>
                    <a:pt x="59" y="3"/>
                  </a:lnTo>
                  <a:lnTo>
                    <a:pt x="55" y="7"/>
                  </a:lnTo>
                  <a:lnTo>
                    <a:pt x="53" y="7"/>
                  </a:lnTo>
                  <a:lnTo>
                    <a:pt x="51" y="5"/>
                  </a:lnTo>
                  <a:lnTo>
                    <a:pt x="51" y="7"/>
                  </a:lnTo>
                  <a:lnTo>
                    <a:pt x="43" y="5"/>
                  </a:lnTo>
                  <a:lnTo>
                    <a:pt x="38" y="9"/>
                  </a:lnTo>
                  <a:lnTo>
                    <a:pt x="32" y="9"/>
                  </a:lnTo>
                  <a:lnTo>
                    <a:pt x="28" y="15"/>
                  </a:lnTo>
                  <a:lnTo>
                    <a:pt x="19" y="15"/>
                  </a:lnTo>
                  <a:lnTo>
                    <a:pt x="13" y="19"/>
                  </a:lnTo>
                  <a:lnTo>
                    <a:pt x="11" y="17"/>
                  </a:lnTo>
                  <a:lnTo>
                    <a:pt x="7" y="17"/>
                  </a:lnTo>
                  <a:lnTo>
                    <a:pt x="0" y="19"/>
                  </a:lnTo>
                  <a:lnTo>
                    <a:pt x="0" y="19"/>
                  </a:lnTo>
                  <a:lnTo>
                    <a:pt x="0" y="26"/>
                  </a:lnTo>
                  <a:lnTo>
                    <a:pt x="0" y="34"/>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9" name="Freeform 57">
              <a:extLst>
                <a:ext uri="{FF2B5EF4-FFF2-40B4-BE49-F238E27FC236}">
                  <a16:creationId xmlns:a16="http://schemas.microsoft.com/office/drawing/2014/main" id="{C64CA69E-A4F6-4032-8B99-71AA5B2B7169}"/>
                </a:ext>
              </a:extLst>
            </p:cNvPr>
            <p:cNvSpPr>
              <a:spLocks/>
            </p:cNvSpPr>
            <p:nvPr/>
          </p:nvSpPr>
          <p:spPr bwMode="auto">
            <a:xfrm>
              <a:off x="5105617" y="3533894"/>
              <a:ext cx="160198" cy="102195"/>
            </a:xfrm>
            <a:custGeom>
              <a:avLst/>
              <a:gdLst>
                <a:gd name="T0" fmla="*/ 6 w 116"/>
                <a:gd name="T1" fmla="*/ 0 h 74"/>
                <a:gd name="T2" fmla="*/ 8 w 116"/>
                <a:gd name="T3" fmla="*/ 6 h 74"/>
                <a:gd name="T4" fmla="*/ 10 w 116"/>
                <a:gd name="T5" fmla="*/ 11 h 74"/>
                <a:gd name="T6" fmla="*/ 21 w 116"/>
                <a:gd name="T7" fmla="*/ 8 h 74"/>
                <a:gd name="T8" fmla="*/ 25 w 116"/>
                <a:gd name="T9" fmla="*/ 11 h 74"/>
                <a:gd name="T10" fmla="*/ 38 w 116"/>
                <a:gd name="T11" fmla="*/ 11 h 74"/>
                <a:gd name="T12" fmla="*/ 44 w 116"/>
                <a:gd name="T13" fmla="*/ 11 h 74"/>
                <a:gd name="T14" fmla="*/ 53 w 116"/>
                <a:gd name="T15" fmla="*/ 11 h 74"/>
                <a:gd name="T16" fmla="*/ 61 w 116"/>
                <a:gd name="T17" fmla="*/ 11 h 74"/>
                <a:gd name="T18" fmla="*/ 67 w 116"/>
                <a:gd name="T19" fmla="*/ 6 h 74"/>
                <a:gd name="T20" fmla="*/ 84 w 116"/>
                <a:gd name="T21" fmla="*/ 0 h 74"/>
                <a:gd name="T22" fmla="*/ 97 w 116"/>
                <a:gd name="T23" fmla="*/ 2 h 74"/>
                <a:gd name="T24" fmla="*/ 103 w 116"/>
                <a:gd name="T25" fmla="*/ 4 h 74"/>
                <a:gd name="T26" fmla="*/ 110 w 116"/>
                <a:gd name="T27" fmla="*/ 8 h 74"/>
                <a:gd name="T28" fmla="*/ 116 w 116"/>
                <a:gd name="T29" fmla="*/ 11 h 74"/>
                <a:gd name="T30" fmla="*/ 112 w 116"/>
                <a:gd name="T31" fmla="*/ 19 h 74"/>
                <a:gd name="T32" fmla="*/ 103 w 116"/>
                <a:gd name="T33" fmla="*/ 23 h 74"/>
                <a:gd name="T34" fmla="*/ 101 w 116"/>
                <a:gd name="T35" fmla="*/ 36 h 74"/>
                <a:gd name="T36" fmla="*/ 97 w 116"/>
                <a:gd name="T37" fmla="*/ 42 h 74"/>
                <a:gd name="T38" fmla="*/ 105 w 116"/>
                <a:gd name="T39" fmla="*/ 48 h 74"/>
                <a:gd name="T40" fmla="*/ 107 w 116"/>
                <a:gd name="T41" fmla="*/ 55 h 74"/>
                <a:gd name="T42" fmla="*/ 101 w 116"/>
                <a:gd name="T43" fmla="*/ 55 h 74"/>
                <a:gd name="T44" fmla="*/ 88 w 116"/>
                <a:gd name="T45" fmla="*/ 51 h 74"/>
                <a:gd name="T46" fmla="*/ 84 w 116"/>
                <a:gd name="T47" fmla="*/ 55 h 74"/>
                <a:gd name="T48" fmla="*/ 80 w 116"/>
                <a:gd name="T49" fmla="*/ 57 h 74"/>
                <a:gd name="T50" fmla="*/ 74 w 116"/>
                <a:gd name="T51" fmla="*/ 61 h 74"/>
                <a:gd name="T52" fmla="*/ 74 w 116"/>
                <a:gd name="T53" fmla="*/ 70 h 74"/>
                <a:gd name="T54" fmla="*/ 63 w 116"/>
                <a:gd name="T55" fmla="*/ 72 h 74"/>
                <a:gd name="T56" fmla="*/ 57 w 116"/>
                <a:gd name="T57" fmla="*/ 70 h 74"/>
                <a:gd name="T58" fmla="*/ 51 w 116"/>
                <a:gd name="T59" fmla="*/ 74 h 74"/>
                <a:gd name="T60" fmla="*/ 44 w 116"/>
                <a:gd name="T61" fmla="*/ 70 h 74"/>
                <a:gd name="T62" fmla="*/ 36 w 116"/>
                <a:gd name="T63" fmla="*/ 67 h 74"/>
                <a:gd name="T64" fmla="*/ 27 w 116"/>
                <a:gd name="T65" fmla="*/ 74 h 74"/>
                <a:gd name="T66" fmla="*/ 19 w 116"/>
                <a:gd name="T67" fmla="*/ 72 h 74"/>
                <a:gd name="T68" fmla="*/ 17 w 116"/>
                <a:gd name="T69" fmla="*/ 67 h 74"/>
                <a:gd name="T70" fmla="*/ 10 w 116"/>
                <a:gd name="T71" fmla="*/ 55 h 74"/>
                <a:gd name="T72" fmla="*/ 4 w 116"/>
                <a:gd name="T73" fmla="*/ 48 h 74"/>
                <a:gd name="T74" fmla="*/ 2 w 116"/>
                <a:gd name="T75" fmla="*/ 40 h 74"/>
                <a:gd name="T76" fmla="*/ 8 w 116"/>
                <a:gd name="T77" fmla="*/ 30 h 74"/>
                <a:gd name="T78" fmla="*/ 6 w 116"/>
                <a:gd name="T79" fmla="*/ 21 h 74"/>
                <a:gd name="T80" fmla="*/ 0 w 116"/>
                <a:gd name="T81" fmla="*/ 6 h 74"/>
                <a:gd name="T82" fmla="*/ 2 w 116"/>
                <a:gd name="T8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74">
                  <a:moveTo>
                    <a:pt x="2" y="0"/>
                  </a:moveTo>
                  <a:lnTo>
                    <a:pt x="6" y="0"/>
                  </a:lnTo>
                  <a:lnTo>
                    <a:pt x="10" y="2"/>
                  </a:lnTo>
                  <a:lnTo>
                    <a:pt x="8" y="6"/>
                  </a:lnTo>
                  <a:lnTo>
                    <a:pt x="8" y="8"/>
                  </a:lnTo>
                  <a:lnTo>
                    <a:pt x="10" y="11"/>
                  </a:lnTo>
                  <a:lnTo>
                    <a:pt x="15" y="8"/>
                  </a:lnTo>
                  <a:lnTo>
                    <a:pt x="21" y="8"/>
                  </a:lnTo>
                  <a:lnTo>
                    <a:pt x="23" y="11"/>
                  </a:lnTo>
                  <a:lnTo>
                    <a:pt x="25" y="11"/>
                  </a:lnTo>
                  <a:lnTo>
                    <a:pt x="32" y="13"/>
                  </a:lnTo>
                  <a:lnTo>
                    <a:pt x="38" y="11"/>
                  </a:lnTo>
                  <a:lnTo>
                    <a:pt x="40" y="11"/>
                  </a:lnTo>
                  <a:lnTo>
                    <a:pt x="44" y="11"/>
                  </a:lnTo>
                  <a:lnTo>
                    <a:pt x="48" y="11"/>
                  </a:lnTo>
                  <a:lnTo>
                    <a:pt x="53" y="11"/>
                  </a:lnTo>
                  <a:lnTo>
                    <a:pt x="59" y="13"/>
                  </a:lnTo>
                  <a:lnTo>
                    <a:pt x="61" y="11"/>
                  </a:lnTo>
                  <a:lnTo>
                    <a:pt x="67" y="8"/>
                  </a:lnTo>
                  <a:lnTo>
                    <a:pt x="67" y="6"/>
                  </a:lnTo>
                  <a:lnTo>
                    <a:pt x="80" y="0"/>
                  </a:lnTo>
                  <a:lnTo>
                    <a:pt x="84" y="0"/>
                  </a:lnTo>
                  <a:lnTo>
                    <a:pt x="91" y="0"/>
                  </a:lnTo>
                  <a:lnTo>
                    <a:pt x="97" y="2"/>
                  </a:lnTo>
                  <a:lnTo>
                    <a:pt x="99" y="6"/>
                  </a:lnTo>
                  <a:lnTo>
                    <a:pt x="103" y="4"/>
                  </a:lnTo>
                  <a:lnTo>
                    <a:pt x="110" y="6"/>
                  </a:lnTo>
                  <a:lnTo>
                    <a:pt x="110" y="8"/>
                  </a:lnTo>
                  <a:lnTo>
                    <a:pt x="114" y="8"/>
                  </a:lnTo>
                  <a:lnTo>
                    <a:pt x="116" y="11"/>
                  </a:lnTo>
                  <a:lnTo>
                    <a:pt x="114" y="17"/>
                  </a:lnTo>
                  <a:lnTo>
                    <a:pt x="112" y="19"/>
                  </a:lnTo>
                  <a:lnTo>
                    <a:pt x="107" y="19"/>
                  </a:lnTo>
                  <a:lnTo>
                    <a:pt x="103" y="23"/>
                  </a:lnTo>
                  <a:lnTo>
                    <a:pt x="103" y="32"/>
                  </a:lnTo>
                  <a:lnTo>
                    <a:pt x="101" y="36"/>
                  </a:lnTo>
                  <a:lnTo>
                    <a:pt x="97" y="40"/>
                  </a:lnTo>
                  <a:lnTo>
                    <a:pt x="97" y="42"/>
                  </a:lnTo>
                  <a:lnTo>
                    <a:pt x="101" y="44"/>
                  </a:lnTo>
                  <a:lnTo>
                    <a:pt x="105" y="48"/>
                  </a:lnTo>
                  <a:lnTo>
                    <a:pt x="107" y="55"/>
                  </a:lnTo>
                  <a:lnTo>
                    <a:pt x="107" y="55"/>
                  </a:lnTo>
                  <a:lnTo>
                    <a:pt x="103" y="53"/>
                  </a:lnTo>
                  <a:lnTo>
                    <a:pt x="101" y="55"/>
                  </a:lnTo>
                  <a:lnTo>
                    <a:pt x="95" y="51"/>
                  </a:lnTo>
                  <a:lnTo>
                    <a:pt x="88" y="51"/>
                  </a:lnTo>
                  <a:lnTo>
                    <a:pt x="86" y="53"/>
                  </a:lnTo>
                  <a:lnTo>
                    <a:pt x="84" y="55"/>
                  </a:lnTo>
                  <a:lnTo>
                    <a:pt x="80" y="57"/>
                  </a:lnTo>
                  <a:lnTo>
                    <a:pt x="80" y="57"/>
                  </a:lnTo>
                  <a:lnTo>
                    <a:pt x="78" y="57"/>
                  </a:lnTo>
                  <a:lnTo>
                    <a:pt x="74" y="61"/>
                  </a:lnTo>
                  <a:lnTo>
                    <a:pt x="74" y="65"/>
                  </a:lnTo>
                  <a:lnTo>
                    <a:pt x="74" y="70"/>
                  </a:lnTo>
                  <a:lnTo>
                    <a:pt x="72" y="72"/>
                  </a:lnTo>
                  <a:lnTo>
                    <a:pt x="63" y="72"/>
                  </a:lnTo>
                  <a:lnTo>
                    <a:pt x="59" y="72"/>
                  </a:lnTo>
                  <a:lnTo>
                    <a:pt x="57" y="70"/>
                  </a:lnTo>
                  <a:lnTo>
                    <a:pt x="53" y="70"/>
                  </a:lnTo>
                  <a:lnTo>
                    <a:pt x="51" y="74"/>
                  </a:lnTo>
                  <a:lnTo>
                    <a:pt x="46" y="72"/>
                  </a:lnTo>
                  <a:lnTo>
                    <a:pt x="44" y="70"/>
                  </a:lnTo>
                  <a:lnTo>
                    <a:pt x="40" y="70"/>
                  </a:lnTo>
                  <a:lnTo>
                    <a:pt x="36" y="67"/>
                  </a:lnTo>
                  <a:lnTo>
                    <a:pt x="32" y="72"/>
                  </a:lnTo>
                  <a:lnTo>
                    <a:pt x="27" y="74"/>
                  </a:lnTo>
                  <a:lnTo>
                    <a:pt x="21" y="74"/>
                  </a:lnTo>
                  <a:lnTo>
                    <a:pt x="19" y="72"/>
                  </a:lnTo>
                  <a:lnTo>
                    <a:pt x="19" y="72"/>
                  </a:lnTo>
                  <a:lnTo>
                    <a:pt x="17" y="67"/>
                  </a:lnTo>
                  <a:lnTo>
                    <a:pt x="17" y="63"/>
                  </a:lnTo>
                  <a:lnTo>
                    <a:pt x="10" y="55"/>
                  </a:lnTo>
                  <a:lnTo>
                    <a:pt x="4" y="48"/>
                  </a:lnTo>
                  <a:lnTo>
                    <a:pt x="4" y="48"/>
                  </a:lnTo>
                  <a:lnTo>
                    <a:pt x="4" y="44"/>
                  </a:lnTo>
                  <a:lnTo>
                    <a:pt x="2" y="40"/>
                  </a:lnTo>
                  <a:lnTo>
                    <a:pt x="2" y="36"/>
                  </a:lnTo>
                  <a:lnTo>
                    <a:pt x="8" y="30"/>
                  </a:lnTo>
                  <a:lnTo>
                    <a:pt x="10" y="25"/>
                  </a:lnTo>
                  <a:lnTo>
                    <a:pt x="6" y="21"/>
                  </a:lnTo>
                  <a:lnTo>
                    <a:pt x="2" y="15"/>
                  </a:lnTo>
                  <a:lnTo>
                    <a:pt x="0" y="6"/>
                  </a:lnTo>
                  <a:lnTo>
                    <a:pt x="2" y="4"/>
                  </a:lnTo>
                  <a:lnTo>
                    <a:pt x="2" y="0"/>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0" name="Freeform 58">
              <a:extLst>
                <a:ext uri="{FF2B5EF4-FFF2-40B4-BE49-F238E27FC236}">
                  <a16:creationId xmlns:a16="http://schemas.microsoft.com/office/drawing/2014/main" id="{112240D9-0AEB-4DFE-A3E4-7A2D1DD7DC93}"/>
                </a:ext>
              </a:extLst>
            </p:cNvPr>
            <p:cNvSpPr>
              <a:spLocks/>
            </p:cNvSpPr>
            <p:nvPr/>
          </p:nvSpPr>
          <p:spPr bwMode="auto">
            <a:xfrm>
              <a:off x="5061424" y="3600183"/>
              <a:ext cx="70432" cy="56622"/>
            </a:xfrm>
            <a:custGeom>
              <a:avLst/>
              <a:gdLst>
                <a:gd name="T0" fmla="*/ 36 w 51"/>
                <a:gd name="T1" fmla="*/ 0 h 41"/>
                <a:gd name="T2" fmla="*/ 42 w 51"/>
                <a:gd name="T3" fmla="*/ 7 h 41"/>
                <a:gd name="T4" fmla="*/ 49 w 51"/>
                <a:gd name="T5" fmla="*/ 15 h 41"/>
                <a:gd name="T6" fmla="*/ 49 w 51"/>
                <a:gd name="T7" fmla="*/ 19 h 41"/>
                <a:gd name="T8" fmla="*/ 51 w 51"/>
                <a:gd name="T9" fmla="*/ 24 h 41"/>
                <a:gd name="T10" fmla="*/ 47 w 51"/>
                <a:gd name="T11" fmla="*/ 26 h 41"/>
                <a:gd name="T12" fmla="*/ 45 w 51"/>
                <a:gd name="T13" fmla="*/ 26 h 41"/>
                <a:gd name="T14" fmla="*/ 38 w 51"/>
                <a:gd name="T15" fmla="*/ 30 h 41"/>
                <a:gd name="T16" fmla="*/ 30 w 51"/>
                <a:gd name="T17" fmla="*/ 28 h 41"/>
                <a:gd name="T18" fmla="*/ 26 w 51"/>
                <a:gd name="T19" fmla="*/ 32 h 41"/>
                <a:gd name="T20" fmla="*/ 26 w 51"/>
                <a:gd name="T21" fmla="*/ 32 h 41"/>
                <a:gd name="T22" fmla="*/ 19 w 51"/>
                <a:gd name="T23" fmla="*/ 34 h 41"/>
                <a:gd name="T24" fmla="*/ 11 w 51"/>
                <a:gd name="T25" fmla="*/ 41 h 41"/>
                <a:gd name="T26" fmla="*/ 11 w 51"/>
                <a:gd name="T27" fmla="*/ 41 h 41"/>
                <a:gd name="T28" fmla="*/ 7 w 51"/>
                <a:gd name="T29" fmla="*/ 36 h 41"/>
                <a:gd name="T30" fmla="*/ 5 w 51"/>
                <a:gd name="T31" fmla="*/ 32 h 41"/>
                <a:gd name="T32" fmla="*/ 2 w 51"/>
                <a:gd name="T33" fmla="*/ 26 h 41"/>
                <a:gd name="T34" fmla="*/ 0 w 51"/>
                <a:gd name="T35" fmla="*/ 19 h 41"/>
                <a:gd name="T36" fmla="*/ 0 w 51"/>
                <a:gd name="T37" fmla="*/ 13 h 41"/>
                <a:gd name="T38" fmla="*/ 2 w 51"/>
                <a:gd name="T39" fmla="*/ 13 h 41"/>
                <a:gd name="T40" fmla="*/ 2 w 51"/>
                <a:gd name="T41" fmla="*/ 11 h 41"/>
                <a:gd name="T42" fmla="*/ 2 w 51"/>
                <a:gd name="T43" fmla="*/ 9 h 41"/>
                <a:gd name="T44" fmla="*/ 9 w 51"/>
                <a:gd name="T45" fmla="*/ 7 h 41"/>
                <a:gd name="T46" fmla="*/ 11 w 51"/>
                <a:gd name="T47" fmla="*/ 5 h 41"/>
                <a:gd name="T48" fmla="*/ 15 w 51"/>
                <a:gd name="T49" fmla="*/ 3 h 41"/>
                <a:gd name="T50" fmla="*/ 24 w 51"/>
                <a:gd name="T51" fmla="*/ 0 h 41"/>
                <a:gd name="T52" fmla="*/ 26 w 51"/>
                <a:gd name="T53" fmla="*/ 0 h 41"/>
                <a:gd name="T54" fmla="*/ 32 w 51"/>
                <a:gd name="T55" fmla="*/ 0 h 41"/>
                <a:gd name="T56" fmla="*/ 36 w 51"/>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41">
                  <a:moveTo>
                    <a:pt x="36" y="0"/>
                  </a:moveTo>
                  <a:lnTo>
                    <a:pt x="42" y="7"/>
                  </a:lnTo>
                  <a:lnTo>
                    <a:pt x="49" y="15"/>
                  </a:lnTo>
                  <a:lnTo>
                    <a:pt x="49" y="19"/>
                  </a:lnTo>
                  <a:lnTo>
                    <a:pt x="51" y="24"/>
                  </a:lnTo>
                  <a:lnTo>
                    <a:pt x="47" y="26"/>
                  </a:lnTo>
                  <a:lnTo>
                    <a:pt x="45" y="26"/>
                  </a:lnTo>
                  <a:lnTo>
                    <a:pt x="38" y="30"/>
                  </a:lnTo>
                  <a:lnTo>
                    <a:pt x="30" y="28"/>
                  </a:lnTo>
                  <a:lnTo>
                    <a:pt x="26" y="32"/>
                  </a:lnTo>
                  <a:lnTo>
                    <a:pt x="26" y="32"/>
                  </a:lnTo>
                  <a:lnTo>
                    <a:pt x="19" y="34"/>
                  </a:lnTo>
                  <a:lnTo>
                    <a:pt x="11" y="41"/>
                  </a:lnTo>
                  <a:lnTo>
                    <a:pt x="11" y="41"/>
                  </a:lnTo>
                  <a:lnTo>
                    <a:pt x="7" y="36"/>
                  </a:lnTo>
                  <a:lnTo>
                    <a:pt x="5" y="32"/>
                  </a:lnTo>
                  <a:lnTo>
                    <a:pt x="2" y="26"/>
                  </a:lnTo>
                  <a:lnTo>
                    <a:pt x="0" y="19"/>
                  </a:lnTo>
                  <a:lnTo>
                    <a:pt x="0" y="13"/>
                  </a:lnTo>
                  <a:lnTo>
                    <a:pt x="2" y="13"/>
                  </a:lnTo>
                  <a:lnTo>
                    <a:pt x="2" y="11"/>
                  </a:lnTo>
                  <a:lnTo>
                    <a:pt x="2" y="9"/>
                  </a:lnTo>
                  <a:lnTo>
                    <a:pt x="9" y="7"/>
                  </a:lnTo>
                  <a:lnTo>
                    <a:pt x="11" y="5"/>
                  </a:lnTo>
                  <a:lnTo>
                    <a:pt x="15" y="3"/>
                  </a:lnTo>
                  <a:lnTo>
                    <a:pt x="24" y="0"/>
                  </a:lnTo>
                  <a:lnTo>
                    <a:pt x="26" y="0"/>
                  </a:lnTo>
                  <a:lnTo>
                    <a:pt x="32" y="0"/>
                  </a:lnTo>
                  <a:lnTo>
                    <a:pt x="36" y="0"/>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1" name="Freeform 59">
              <a:extLst>
                <a:ext uri="{FF2B5EF4-FFF2-40B4-BE49-F238E27FC236}">
                  <a16:creationId xmlns:a16="http://schemas.microsoft.com/office/drawing/2014/main" id="{98580B45-F4DB-4F44-B098-4A37F351451A}"/>
                </a:ext>
              </a:extLst>
            </p:cNvPr>
            <p:cNvSpPr>
              <a:spLocks/>
            </p:cNvSpPr>
            <p:nvPr/>
          </p:nvSpPr>
          <p:spPr bwMode="auto">
            <a:xfrm>
              <a:off x="5026899" y="3589135"/>
              <a:ext cx="49717" cy="102195"/>
            </a:xfrm>
            <a:custGeom>
              <a:avLst/>
              <a:gdLst>
                <a:gd name="T0" fmla="*/ 25 w 36"/>
                <a:gd name="T1" fmla="*/ 21 h 74"/>
                <a:gd name="T2" fmla="*/ 25 w 36"/>
                <a:gd name="T3" fmla="*/ 27 h 74"/>
                <a:gd name="T4" fmla="*/ 27 w 36"/>
                <a:gd name="T5" fmla="*/ 34 h 74"/>
                <a:gd name="T6" fmla="*/ 30 w 36"/>
                <a:gd name="T7" fmla="*/ 40 h 74"/>
                <a:gd name="T8" fmla="*/ 32 w 36"/>
                <a:gd name="T9" fmla="*/ 44 h 74"/>
                <a:gd name="T10" fmla="*/ 36 w 36"/>
                <a:gd name="T11" fmla="*/ 49 h 74"/>
                <a:gd name="T12" fmla="*/ 36 w 36"/>
                <a:gd name="T13" fmla="*/ 53 h 74"/>
                <a:gd name="T14" fmla="*/ 32 w 36"/>
                <a:gd name="T15" fmla="*/ 59 h 74"/>
                <a:gd name="T16" fmla="*/ 25 w 36"/>
                <a:gd name="T17" fmla="*/ 61 h 74"/>
                <a:gd name="T18" fmla="*/ 23 w 36"/>
                <a:gd name="T19" fmla="*/ 65 h 74"/>
                <a:gd name="T20" fmla="*/ 21 w 36"/>
                <a:gd name="T21" fmla="*/ 72 h 74"/>
                <a:gd name="T22" fmla="*/ 19 w 36"/>
                <a:gd name="T23" fmla="*/ 74 h 74"/>
                <a:gd name="T24" fmla="*/ 15 w 36"/>
                <a:gd name="T25" fmla="*/ 72 h 74"/>
                <a:gd name="T26" fmla="*/ 13 w 36"/>
                <a:gd name="T27" fmla="*/ 61 h 74"/>
                <a:gd name="T28" fmla="*/ 4 w 36"/>
                <a:gd name="T29" fmla="*/ 61 h 74"/>
                <a:gd name="T30" fmla="*/ 2 w 36"/>
                <a:gd name="T31" fmla="*/ 59 h 74"/>
                <a:gd name="T32" fmla="*/ 4 w 36"/>
                <a:gd name="T33" fmla="*/ 55 h 74"/>
                <a:gd name="T34" fmla="*/ 2 w 36"/>
                <a:gd name="T35" fmla="*/ 51 h 74"/>
                <a:gd name="T36" fmla="*/ 2 w 36"/>
                <a:gd name="T37" fmla="*/ 46 h 74"/>
                <a:gd name="T38" fmla="*/ 4 w 36"/>
                <a:gd name="T39" fmla="*/ 42 h 74"/>
                <a:gd name="T40" fmla="*/ 2 w 36"/>
                <a:gd name="T41" fmla="*/ 36 h 74"/>
                <a:gd name="T42" fmla="*/ 2 w 36"/>
                <a:gd name="T43" fmla="*/ 27 h 74"/>
                <a:gd name="T44" fmla="*/ 4 w 36"/>
                <a:gd name="T45" fmla="*/ 25 h 74"/>
                <a:gd name="T46" fmla="*/ 6 w 36"/>
                <a:gd name="T47" fmla="*/ 23 h 74"/>
                <a:gd name="T48" fmla="*/ 0 w 36"/>
                <a:gd name="T49" fmla="*/ 19 h 74"/>
                <a:gd name="T50" fmla="*/ 0 w 36"/>
                <a:gd name="T51" fmla="*/ 13 h 74"/>
                <a:gd name="T52" fmla="*/ 2 w 36"/>
                <a:gd name="T53" fmla="*/ 6 h 74"/>
                <a:gd name="T54" fmla="*/ 6 w 36"/>
                <a:gd name="T55" fmla="*/ 2 h 74"/>
                <a:gd name="T56" fmla="*/ 8 w 36"/>
                <a:gd name="T57" fmla="*/ 2 h 74"/>
                <a:gd name="T58" fmla="*/ 11 w 36"/>
                <a:gd name="T59" fmla="*/ 6 h 74"/>
                <a:gd name="T60" fmla="*/ 15 w 36"/>
                <a:gd name="T61" fmla="*/ 2 h 74"/>
                <a:gd name="T62" fmla="*/ 15 w 36"/>
                <a:gd name="T63" fmla="*/ 0 h 74"/>
                <a:gd name="T64" fmla="*/ 15 w 36"/>
                <a:gd name="T65" fmla="*/ 2 h 74"/>
                <a:gd name="T66" fmla="*/ 19 w 36"/>
                <a:gd name="T67" fmla="*/ 6 h 74"/>
                <a:gd name="T68" fmla="*/ 21 w 36"/>
                <a:gd name="T69" fmla="*/ 6 h 74"/>
                <a:gd name="T70" fmla="*/ 25 w 36"/>
                <a:gd name="T71" fmla="*/ 11 h 74"/>
                <a:gd name="T72" fmla="*/ 25 w 36"/>
                <a:gd name="T73" fmla="*/ 13 h 74"/>
                <a:gd name="T74" fmla="*/ 25 w 36"/>
                <a:gd name="T75" fmla="*/ 19 h 74"/>
                <a:gd name="T76" fmla="*/ 25 w 36"/>
                <a:gd name="T77"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74">
                  <a:moveTo>
                    <a:pt x="25" y="21"/>
                  </a:moveTo>
                  <a:lnTo>
                    <a:pt x="25" y="27"/>
                  </a:lnTo>
                  <a:lnTo>
                    <a:pt x="27" y="34"/>
                  </a:lnTo>
                  <a:lnTo>
                    <a:pt x="30" y="40"/>
                  </a:lnTo>
                  <a:lnTo>
                    <a:pt x="32" y="44"/>
                  </a:lnTo>
                  <a:lnTo>
                    <a:pt x="36" y="49"/>
                  </a:lnTo>
                  <a:lnTo>
                    <a:pt x="36" y="53"/>
                  </a:lnTo>
                  <a:lnTo>
                    <a:pt x="32" y="59"/>
                  </a:lnTo>
                  <a:lnTo>
                    <a:pt x="25" y="61"/>
                  </a:lnTo>
                  <a:lnTo>
                    <a:pt x="23" y="65"/>
                  </a:lnTo>
                  <a:lnTo>
                    <a:pt x="21" y="72"/>
                  </a:lnTo>
                  <a:lnTo>
                    <a:pt x="19" y="74"/>
                  </a:lnTo>
                  <a:lnTo>
                    <a:pt x="15" y="72"/>
                  </a:lnTo>
                  <a:lnTo>
                    <a:pt x="13" y="61"/>
                  </a:lnTo>
                  <a:lnTo>
                    <a:pt x="4" y="61"/>
                  </a:lnTo>
                  <a:lnTo>
                    <a:pt x="2" y="59"/>
                  </a:lnTo>
                  <a:lnTo>
                    <a:pt x="4" y="55"/>
                  </a:lnTo>
                  <a:lnTo>
                    <a:pt x="2" y="51"/>
                  </a:lnTo>
                  <a:lnTo>
                    <a:pt x="2" y="46"/>
                  </a:lnTo>
                  <a:lnTo>
                    <a:pt x="4" y="42"/>
                  </a:lnTo>
                  <a:lnTo>
                    <a:pt x="2" y="36"/>
                  </a:lnTo>
                  <a:lnTo>
                    <a:pt x="2" y="27"/>
                  </a:lnTo>
                  <a:lnTo>
                    <a:pt x="4" y="25"/>
                  </a:lnTo>
                  <a:lnTo>
                    <a:pt x="6" y="23"/>
                  </a:lnTo>
                  <a:lnTo>
                    <a:pt x="0" y="19"/>
                  </a:lnTo>
                  <a:lnTo>
                    <a:pt x="0" y="13"/>
                  </a:lnTo>
                  <a:lnTo>
                    <a:pt x="2" y="6"/>
                  </a:lnTo>
                  <a:lnTo>
                    <a:pt x="6" y="2"/>
                  </a:lnTo>
                  <a:lnTo>
                    <a:pt x="8" y="2"/>
                  </a:lnTo>
                  <a:lnTo>
                    <a:pt x="11" y="6"/>
                  </a:lnTo>
                  <a:lnTo>
                    <a:pt x="15" y="2"/>
                  </a:lnTo>
                  <a:lnTo>
                    <a:pt x="15" y="0"/>
                  </a:lnTo>
                  <a:lnTo>
                    <a:pt x="15" y="2"/>
                  </a:lnTo>
                  <a:lnTo>
                    <a:pt x="19" y="6"/>
                  </a:lnTo>
                  <a:lnTo>
                    <a:pt x="21" y="6"/>
                  </a:lnTo>
                  <a:lnTo>
                    <a:pt x="25" y="11"/>
                  </a:lnTo>
                  <a:lnTo>
                    <a:pt x="25" y="13"/>
                  </a:lnTo>
                  <a:lnTo>
                    <a:pt x="25" y="19"/>
                  </a:lnTo>
                  <a:lnTo>
                    <a:pt x="25" y="21"/>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2" name="Freeform 60">
              <a:extLst>
                <a:ext uri="{FF2B5EF4-FFF2-40B4-BE49-F238E27FC236}">
                  <a16:creationId xmlns:a16="http://schemas.microsoft.com/office/drawing/2014/main" id="{04CE3B0C-C862-4891-93A3-CBDB71F3261A}"/>
                </a:ext>
              </a:extLst>
            </p:cNvPr>
            <p:cNvSpPr>
              <a:spLocks/>
            </p:cNvSpPr>
            <p:nvPr/>
          </p:nvSpPr>
          <p:spPr bwMode="auto">
            <a:xfrm>
              <a:off x="5006184" y="3470368"/>
              <a:ext cx="113243" cy="147769"/>
            </a:xfrm>
            <a:custGeom>
              <a:avLst/>
              <a:gdLst>
                <a:gd name="T0" fmla="*/ 5 w 82"/>
                <a:gd name="T1" fmla="*/ 8 h 107"/>
                <a:gd name="T2" fmla="*/ 11 w 82"/>
                <a:gd name="T3" fmla="*/ 6 h 107"/>
                <a:gd name="T4" fmla="*/ 17 w 82"/>
                <a:gd name="T5" fmla="*/ 0 h 107"/>
                <a:gd name="T6" fmla="*/ 26 w 82"/>
                <a:gd name="T7" fmla="*/ 2 h 107"/>
                <a:gd name="T8" fmla="*/ 32 w 82"/>
                <a:gd name="T9" fmla="*/ 6 h 107"/>
                <a:gd name="T10" fmla="*/ 40 w 82"/>
                <a:gd name="T11" fmla="*/ 19 h 107"/>
                <a:gd name="T12" fmla="*/ 51 w 82"/>
                <a:gd name="T13" fmla="*/ 25 h 107"/>
                <a:gd name="T14" fmla="*/ 49 w 82"/>
                <a:gd name="T15" fmla="*/ 31 h 107"/>
                <a:gd name="T16" fmla="*/ 57 w 82"/>
                <a:gd name="T17" fmla="*/ 38 h 107"/>
                <a:gd name="T18" fmla="*/ 66 w 82"/>
                <a:gd name="T19" fmla="*/ 38 h 107"/>
                <a:gd name="T20" fmla="*/ 76 w 82"/>
                <a:gd name="T21" fmla="*/ 35 h 107"/>
                <a:gd name="T22" fmla="*/ 72 w 82"/>
                <a:gd name="T23" fmla="*/ 42 h 107"/>
                <a:gd name="T24" fmla="*/ 72 w 82"/>
                <a:gd name="T25" fmla="*/ 52 h 107"/>
                <a:gd name="T26" fmla="*/ 78 w 82"/>
                <a:gd name="T27" fmla="*/ 67 h 107"/>
                <a:gd name="T28" fmla="*/ 80 w 82"/>
                <a:gd name="T29" fmla="*/ 76 h 107"/>
                <a:gd name="T30" fmla="*/ 74 w 82"/>
                <a:gd name="T31" fmla="*/ 86 h 107"/>
                <a:gd name="T32" fmla="*/ 76 w 82"/>
                <a:gd name="T33" fmla="*/ 94 h 107"/>
                <a:gd name="T34" fmla="*/ 66 w 82"/>
                <a:gd name="T35" fmla="*/ 94 h 107"/>
                <a:gd name="T36" fmla="*/ 55 w 82"/>
                <a:gd name="T37" fmla="*/ 97 h 107"/>
                <a:gd name="T38" fmla="*/ 49 w 82"/>
                <a:gd name="T39" fmla="*/ 101 h 107"/>
                <a:gd name="T40" fmla="*/ 42 w 82"/>
                <a:gd name="T41" fmla="*/ 105 h 107"/>
                <a:gd name="T42" fmla="*/ 40 w 82"/>
                <a:gd name="T43" fmla="*/ 105 h 107"/>
                <a:gd name="T44" fmla="*/ 40 w 82"/>
                <a:gd name="T45" fmla="*/ 97 h 107"/>
                <a:gd name="T46" fmla="*/ 34 w 82"/>
                <a:gd name="T47" fmla="*/ 92 h 107"/>
                <a:gd name="T48" fmla="*/ 30 w 82"/>
                <a:gd name="T49" fmla="*/ 86 h 107"/>
                <a:gd name="T50" fmla="*/ 32 w 82"/>
                <a:gd name="T51" fmla="*/ 82 h 107"/>
                <a:gd name="T52" fmla="*/ 28 w 82"/>
                <a:gd name="T53" fmla="*/ 78 h 107"/>
                <a:gd name="T54" fmla="*/ 19 w 82"/>
                <a:gd name="T55" fmla="*/ 73 h 107"/>
                <a:gd name="T56" fmla="*/ 17 w 82"/>
                <a:gd name="T57" fmla="*/ 69 h 107"/>
                <a:gd name="T58" fmla="*/ 15 w 82"/>
                <a:gd name="T59" fmla="*/ 63 h 107"/>
                <a:gd name="T60" fmla="*/ 11 w 82"/>
                <a:gd name="T61" fmla="*/ 54 h 107"/>
                <a:gd name="T62" fmla="*/ 15 w 82"/>
                <a:gd name="T63" fmla="*/ 54 h 107"/>
                <a:gd name="T64" fmla="*/ 15 w 82"/>
                <a:gd name="T65" fmla="*/ 50 h 107"/>
                <a:gd name="T66" fmla="*/ 7 w 82"/>
                <a:gd name="T67" fmla="*/ 46 h 107"/>
                <a:gd name="T68" fmla="*/ 11 w 82"/>
                <a:gd name="T69" fmla="*/ 35 h 107"/>
                <a:gd name="T70" fmla="*/ 9 w 82"/>
                <a:gd name="T71" fmla="*/ 31 h 107"/>
                <a:gd name="T72" fmla="*/ 7 w 82"/>
                <a:gd name="T73" fmla="*/ 31 h 107"/>
                <a:gd name="T74" fmla="*/ 9 w 82"/>
                <a:gd name="T75" fmla="*/ 27 h 107"/>
                <a:gd name="T76" fmla="*/ 11 w 82"/>
                <a:gd name="T77" fmla="*/ 25 h 107"/>
                <a:gd name="T78" fmla="*/ 5 w 82"/>
                <a:gd name="T79" fmla="*/ 23 h 107"/>
                <a:gd name="T80" fmla="*/ 2 w 82"/>
                <a:gd name="T81" fmla="*/ 1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2" h="107">
                  <a:moveTo>
                    <a:pt x="0" y="10"/>
                  </a:moveTo>
                  <a:lnTo>
                    <a:pt x="5" y="8"/>
                  </a:lnTo>
                  <a:lnTo>
                    <a:pt x="9" y="6"/>
                  </a:lnTo>
                  <a:lnTo>
                    <a:pt x="11" y="6"/>
                  </a:lnTo>
                  <a:lnTo>
                    <a:pt x="13" y="4"/>
                  </a:lnTo>
                  <a:lnTo>
                    <a:pt x="17" y="0"/>
                  </a:lnTo>
                  <a:lnTo>
                    <a:pt x="21" y="2"/>
                  </a:lnTo>
                  <a:lnTo>
                    <a:pt x="26" y="2"/>
                  </a:lnTo>
                  <a:lnTo>
                    <a:pt x="32" y="4"/>
                  </a:lnTo>
                  <a:lnTo>
                    <a:pt x="32" y="6"/>
                  </a:lnTo>
                  <a:lnTo>
                    <a:pt x="38" y="14"/>
                  </a:lnTo>
                  <a:lnTo>
                    <a:pt x="40" y="19"/>
                  </a:lnTo>
                  <a:lnTo>
                    <a:pt x="45" y="21"/>
                  </a:lnTo>
                  <a:lnTo>
                    <a:pt x="51" y="25"/>
                  </a:lnTo>
                  <a:lnTo>
                    <a:pt x="49" y="29"/>
                  </a:lnTo>
                  <a:lnTo>
                    <a:pt x="49" y="31"/>
                  </a:lnTo>
                  <a:lnTo>
                    <a:pt x="55" y="33"/>
                  </a:lnTo>
                  <a:lnTo>
                    <a:pt x="57" y="38"/>
                  </a:lnTo>
                  <a:lnTo>
                    <a:pt x="61" y="35"/>
                  </a:lnTo>
                  <a:lnTo>
                    <a:pt x="66" y="38"/>
                  </a:lnTo>
                  <a:lnTo>
                    <a:pt x="68" y="33"/>
                  </a:lnTo>
                  <a:lnTo>
                    <a:pt x="76" y="35"/>
                  </a:lnTo>
                  <a:lnTo>
                    <a:pt x="72" y="40"/>
                  </a:lnTo>
                  <a:lnTo>
                    <a:pt x="72" y="42"/>
                  </a:lnTo>
                  <a:lnTo>
                    <a:pt x="74" y="50"/>
                  </a:lnTo>
                  <a:lnTo>
                    <a:pt x="72" y="52"/>
                  </a:lnTo>
                  <a:lnTo>
                    <a:pt x="74" y="61"/>
                  </a:lnTo>
                  <a:lnTo>
                    <a:pt x="78" y="67"/>
                  </a:lnTo>
                  <a:lnTo>
                    <a:pt x="82" y="71"/>
                  </a:lnTo>
                  <a:lnTo>
                    <a:pt x="80" y="76"/>
                  </a:lnTo>
                  <a:lnTo>
                    <a:pt x="74" y="82"/>
                  </a:lnTo>
                  <a:lnTo>
                    <a:pt x="74" y="86"/>
                  </a:lnTo>
                  <a:lnTo>
                    <a:pt x="76" y="90"/>
                  </a:lnTo>
                  <a:lnTo>
                    <a:pt x="76" y="94"/>
                  </a:lnTo>
                  <a:lnTo>
                    <a:pt x="72" y="94"/>
                  </a:lnTo>
                  <a:lnTo>
                    <a:pt x="66" y="94"/>
                  </a:lnTo>
                  <a:lnTo>
                    <a:pt x="64" y="94"/>
                  </a:lnTo>
                  <a:lnTo>
                    <a:pt x="55" y="97"/>
                  </a:lnTo>
                  <a:lnTo>
                    <a:pt x="51" y="99"/>
                  </a:lnTo>
                  <a:lnTo>
                    <a:pt x="49" y="101"/>
                  </a:lnTo>
                  <a:lnTo>
                    <a:pt x="42" y="103"/>
                  </a:lnTo>
                  <a:lnTo>
                    <a:pt x="42" y="105"/>
                  </a:lnTo>
                  <a:lnTo>
                    <a:pt x="42" y="107"/>
                  </a:lnTo>
                  <a:lnTo>
                    <a:pt x="40" y="105"/>
                  </a:lnTo>
                  <a:lnTo>
                    <a:pt x="40" y="99"/>
                  </a:lnTo>
                  <a:lnTo>
                    <a:pt x="40" y="97"/>
                  </a:lnTo>
                  <a:lnTo>
                    <a:pt x="36" y="92"/>
                  </a:lnTo>
                  <a:lnTo>
                    <a:pt x="34" y="92"/>
                  </a:lnTo>
                  <a:lnTo>
                    <a:pt x="30" y="88"/>
                  </a:lnTo>
                  <a:lnTo>
                    <a:pt x="30" y="86"/>
                  </a:lnTo>
                  <a:lnTo>
                    <a:pt x="30" y="86"/>
                  </a:lnTo>
                  <a:lnTo>
                    <a:pt x="32" y="82"/>
                  </a:lnTo>
                  <a:lnTo>
                    <a:pt x="32" y="78"/>
                  </a:lnTo>
                  <a:lnTo>
                    <a:pt x="28" y="78"/>
                  </a:lnTo>
                  <a:lnTo>
                    <a:pt x="23" y="73"/>
                  </a:lnTo>
                  <a:lnTo>
                    <a:pt x="19" y="73"/>
                  </a:lnTo>
                  <a:lnTo>
                    <a:pt x="17" y="71"/>
                  </a:lnTo>
                  <a:lnTo>
                    <a:pt x="17" y="69"/>
                  </a:lnTo>
                  <a:lnTo>
                    <a:pt x="13" y="65"/>
                  </a:lnTo>
                  <a:lnTo>
                    <a:pt x="15" y="63"/>
                  </a:lnTo>
                  <a:lnTo>
                    <a:pt x="11" y="59"/>
                  </a:lnTo>
                  <a:lnTo>
                    <a:pt x="11" y="54"/>
                  </a:lnTo>
                  <a:lnTo>
                    <a:pt x="13" y="52"/>
                  </a:lnTo>
                  <a:lnTo>
                    <a:pt x="15" y="54"/>
                  </a:lnTo>
                  <a:lnTo>
                    <a:pt x="17" y="52"/>
                  </a:lnTo>
                  <a:lnTo>
                    <a:pt x="15" y="50"/>
                  </a:lnTo>
                  <a:lnTo>
                    <a:pt x="13" y="50"/>
                  </a:lnTo>
                  <a:lnTo>
                    <a:pt x="7" y="46"/>
                  </a:lnTo>
                  <a:lnTo>
                    <a:pt x="7" y="42"/>
                  </a:lnTo>
                  <a:lnTo>
                    <a:pt x="11" y="35"/>
                  </a:lnTo>
                  <a:lnTo>
                    <a:pt x="11" y="31"/>
                  </a:lnTo>
                  <a:lnTo>
                    <a:pt x="9" y="31"/>
                  </a:lnTo>
                  <a:lnTo>
                    <a:pt x="7" y="33"/>
                  </a:lnTo>
                  <a:lnTo>
                    <a:pt x="7" y="31"/>
                  </a:lnTo>
                  <a:lnTo>
                    <a:pt x="5" y="27"/>
                  </a:lnTo>
                  <a:lnTo>
                    <a:pt x="9" y="27"/>
                  </a:lnTo>
                  <a:lnTo>
                    <a:pt x="11" y="27"/>
                  </a:lnTo>
                  <a:lnTo>
                    <a:pt x="11" y="25"/>
                  </a:lnTo>
                  <a:lnTo>
                    <a:pt x="7" y="23"/>
                  </a:lnTo>
                  <a:lnTo>
                    <a:pt x="5" y="23"/>
                  </a:lnTo>
                  <a:lnTo>
                    <a:pt x="5" y="16"/>
                  </a:lnTo>
                  <a:lnTo>
                    <a:pt x="2" y="10"/>
                  </a:lnTo>
                  <a:lnTo>
                    <a:pt x="0" y="10"/>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3" name="Freeform 61">
              <a:extLst>
                <a:ext uri="{FF2B5EF4-FFF2-40B4-BE49-F238E27FC236}">
                  <a16:creationId xmlns:a16="http://schemas.microsoft.com/office/drawing/2014/main" id="{0C4B50B9-415F-4983-9788-3A76EE64B049}"/>
                </a:ext>
              </a:extLst>
            </p:cNvPr>
            <p:cNvSpPr>
              <a:spLocks/>
            </p:cNvSpPr>
            <p:nvPr/>
          </p:nvSpPr>
          <p:spPr bwMode="auto">
            <a:xfrm>
              <a:off x="5000660" y="3554609"/>
              <a:ext cx="49717" cy="60765"/>
            </a:xfrm>
            <a:custGeom>
              <a:avLst/>
              <a:gdLst>
                <a:gd name="T0" fmla="*/ 19 w 36"/>
                <a:gd name="T1" fmla="*/ 44 h 44"/>
                <a:gd name="T2" fmla="*/ 19 w 36"/>
                <a:gd name="T3" fmla="*/ 38 h 44"/>
                <a:gd name="T4" fmla="*/ 21 w 36"/>
                <a:gd name="T5" fmla="*/ 31 h 44"/>
                <a:gd name="T6" fmla="*/ 25 w 36"/>
                <a:gd name="T7" fmla="*/ 27 h 44"/>
                <a:gd name="T8" fmla="*/ 27 w 36"/>
                <a:gd name="T9" fmla="*/ 27 h 44"/>
                <a:gd name="T10" fmla="*/ 30 w 36"/>
                <a:gd name="T11" fmla="*/ 31 h 44"/>
                <a:gd name="T12" fmla="*/ 34 w 36"/>
                <a:gd name="T13" fmla="*/ 27 h 44"/>
                <a:gd name="T14" fmla="*/ 34 w 36"/>
                <a:gd name="T15" fmla="*/ 25 h 44"/>
                <a:gd name="T16" fmla="*/ 36 w 36"/>
                <a:gd name="T17" fmla="*/ 21 h 44"/>
                <a:gd name="T18" fmla="*/ 36 w 36"/>
                <a:gd name="T19" fmla="*/ 17 h 44"/>
                <a:gd name="T20" fmla="*/ 32 w 36"/>
                <a:gd name="T21" fmla="*/ 17 h 44"/>
                <a:gd name="T22" fmla="*/ 27 w 36"/>
                <a:gd name="T23" fmla="*/ 12 h 44"/>
                <a:gd name="T24" fmla="*/ 23 w 36"/>
                <a:gd name="T25" fmla="*/ 12 h 44"/>
                <a:gd name="T26" fmla="*/ 21 w 36"/>
                <a:gd name="T27" fmla="*/ 10 h 44"/>
                <a:gd name="T28" fmla="*/ 21 w 36"/>
                <a:gd name="T29" fmla="*/ 8 h 44"/>
                <a:gd name="T30" fmla="*/ 17 w 36"/>
                <a:gd name="T31" fmla="*/ 4 h 44"/>
                <a:gd name="T32" fmla="*/ 17 w 36"/>
                <a:gd name="T33" fmla="*/ 4 h 44"/>
                <a:gd name="T34" fmla="*/ 15 w 36"/>
                <a:gd name="T35" fmla="*/ 4 h 44"/>
                <a:gd name="T36" fmla="*/ 11 w 36"/>
                <a:gd name="T37" fmla="*/ 0 h 44"/>
                <a:gd name="T38" fmla="*/ 9 w 36"/>
                <a:gd name="T39" fmla="*/ 2 h 44"/>
                <a:gd name="T40" fmla="*/ 9 w 36"/>
                <a:gd name="T41" fmla="*/ 6 h 44"/>
                <a:gd name="T42" fmla="*/ 11 w 36"/>
                <a:gd name="T43" fmla="*/ 8 h 44"/>
                <a:gd name="T44" fmla="*/ 13 w 36"/>
                <a:gd name="T45" fmla="*/ 10 h 44"/>
                <a:gd name="T46" fmla="*/ 11 w 36"/>
                <a:gd name="T47" fmla="*/ 12 h 44"/>
                <a:gd name="T48" fmla="*/ 6 w 36"/>
                <a:gd name="T49" fmla="*/ 12 h 44"/>
                <a:gd name="T50" fmla="*/ 4 w 36"/>
                <a:gd name="T51" fmla="*/ 17 h 44"/>
                <a:gd name="T52" fmla="*/ 4 w 36"/>
                <a:gd name="T53" fmla="*/ 21 h 44"/>
                <a:gd name="T54" fmla="*/ 2 w 36"/>
                <a:gd name="T55" fmla="*/ 25 h 44"/>
                <a:gd name="T56" fmla="*/ 0 w 36"/>
                <a:gd name="T57" fmla="*/ 27 h 44"/>
                <a:gd name="T58" fmla="*/ 2 w 36"/>
                <a:gd name="T59" fmla="*/ 29 h 44"/>
                <a:gd name="T60" fmla="*/ 6 w 36"/>
                <a:gd name="T61" fmla="*/ 29 h 44"/>
                <a:gd name="T62" fmla="*/ 13 w 36"/>
                <a:gd name="T63" fmla="*/ 40 h 44"/>
                <a:gd name="T64" fmla="*/ 15 w 36"/>
                <a:gd name="T65" fmla="*/ 42 h 44"/>
                <a:gd name="T66" fmla="*/ 19 w 36"/>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4">
                  <a:moveTo>
                    <a:pt x="19" y="44"/>
                  </a:moveTo>
                  <a:lnTo>
                    <a:pt x="19" y="38"/>
                  </a:lnTo>
                  <a:lnTo>
                    <a:pt x="21" y="31"/>
                  </a:lnTo>
                  <a:lnTo>
                    <a:pt x="25" y="27"/>
                  </a:lnTo>
                  <a:lnTo>
                    <a:pt x="27" y="27"/>
                  </a:lnTo>
                  <a:lnTo>
                    <a:pt x="30" y="31"/>
                  </a:lnTo>
                  <a:lnTo>
                    <a:pt x="34" y="27"/>
                  </a:lnTo>
                  <a:lnTo>
                    <a:pt x="34" y="25"/>
                  </a:lnTo>
                  <a:lnTo>
                    <a:pt x="36" y="21"/>
                  </a:lnTo>
                  <a:lnTo>
                    <a:pt x="36" y="17"/>
                  </a:lnTo>
                  <a:lnTo>
                    <a:pt x="32" y="17"/>
                  </a:lnTo>
                  <a:lnTo>
                    <a:pt x="27" y="12"/>
                  </a:lnTo>
                  <a:lnTo>
                    <a:pt x="23" y="12"/>
                  </a:lnTo>
                  <a:lnTo>
                    <a:pt x="21" y="10"/>
                  </a:lnTo>
                  <a:lnTo>
                    <a:pt x="21" y="8"/>
                  </a:lnTo>
                  <a:lnTo>
                    <a:pt x="17" y="4"/>
                  </a:lnTo>
                  <a:lnTo>
                    <a:pt x="17" y="4"/>
                  </a:lnTo>
                  <a:lnTo>
                    <a:pt x="15" y="4"/>
                  </a:lnTo>
                  <a:lnTo>
                    <a:pt x="11" y="0"/>
                  </a:lnTo>
                  <a:lnTo>
                    <a:pt x="9" y="2"/>
                  </a:lnTo>
                  <a:lnTo>
                    <a:pt x="9" y="6"/>
                  </a:lnTo>
                  <a:lnTo>
                    <a:pt x="11" y="8"/>
                  </a:lnTo>
                  <a:lnTo>
                    <a:pt x="13" y="10"/>
                  </a:lnTo>
                  <a:lnTo>
                    <a:pt x="11" y="12"/>
                  </a:lnTo>
                  <a:lnTo>
                    <a:pt x="6" y="12"/>
                  </a:lnTo>
                  <a:lnTo>
                    <a:pt x="4" y="17"/>
                  </a:lnTo>
                  <a:lnTo>
                    <a:pt x="4" y="21"/>
                  </a:lnTo>
                  <a:lnTo>
                    <a:pt x="2" y="25"/>
                  </a:lnTo>
                  <a:lnTo>
                    <a:pt x="0" y="27"/>
                  </a:lnTo>
                  <a:lnTo>
                    <a:pt x="2" y="29"/>
                  </a:lnTo>
                  <a:lnTo>
                    <a:pt x="6" y="29"/>
                  </a:lnTo>
                  <a:lnTo>
                    <a:pt x="13" y="40"/>
                  </a:lnTo>
                  <a:lnTo>
                    <a:pt x="15" y="42"/>
                  </a:lnTo>
                  <a:lnTo>
                    <a:pt x="19" y="44"/>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4" name="Freeform 62">
              <a:extLst>
                <a:ext uri="{FF2B5EF4-FFF2-40B4-BE49-F238E27FC236}">
                  <a16:creationId xmlns:a16="http://schemas.microsoft.com/office/drawing/2014/main" id="{C0B4FE07-704D-4704-AD2F-5FD1B4708B2C}"/>
                </a:ext>
              </a:extLst>
            </p:cNvPr>
            <p:cNvSpPr>
              <a:spLocks noEditPoints="1"/>
            </p:cNvSpPr>
            <p:nvPr/>
          </p:nvSpPr>
          <p:spPr bwMode="auto">
            <a:xfrm>
              <a:off x="4872225" y="3467606"/>
              <a:ext cx="149150" cy="116005"/>
            </a:xfrm>
            <a:custGeom>
              <a:avLst/>
              <a:gdLst>
                <a:gd name="T0" fmla="*/ 106 w 108"/>
                <a:gd name="T1" fmla="*/ 29 h 84"/>
                <a:gd name="T2" fmla="*/ 104 w 108"/>
                <a:gd name="T3" fmla="*/ 25 h 84"/>
                <a:gd name="T4" fmla="*/ 99 w 108"/>
                <a:gd name="T5" fmla="*/ 12 h 84"/>
                <a:gd name="T6" fmla="*/ 85 w 108"/>
                <a:gd name="T7" fmla="*/ 12 h 84"/>
                <a:gd name="T8" fmla="*/ 68 w 108"/>
                <a:gd name="T9" fmla="*/ 8 h 84"/>
                <a:gd name="T10" fmla="*/ 55 w 108"/>
                <a:gd name="T11" fmla="*/ 0 h 84"/>
                <a:gd name="T12" fmla="*/ 34 w 108"/>
                <a:gd name="T13" fmla="*/ 12 h 84"/>
                <a:gd name="T14" fmla="*/ 24 w 108"/>
                <a:gd name="T15" fmla="*/ 21 h 84"/>
                <a:gd name="T16" fmla="*/ 7 w 108"/>
                <a:gd name="T17" fmla="*/ 23 h 84"/>
                <a:gd name="T18" fmla="*/ 0 w 108"/>
                <a:gd name="T19" fmla="*/ 31 h 84"/>
                <a:gd name="T20" fmla="*/ 7 w 108"/>
                <a:gd name="T21" fmla="*/ 40 h 84"/>
                <a:gd name="T22" fmla="*/ 15 w 108"/>
                <a:gd name="T23" fmla="*/ 23 h 84"/>
                <a:gd name="T24" fmla="*/ 26 w 108"/>
                <a:gd name="T25" fmla="*/ 31 h 84"/>
                <a:gd name="T26" fmla="*/ 34 w 108"/>
                <a:gd name="T27" fmla="*/ 48 h 84"/>
                <a:gd name="T28" fmla="*/ 36 w 108"/>
                <a:gd name="T29" fmla="*/ 50 h 84"/>
                <a:gd name="T30" fmla="*/ 34 w 108"/>
                <a:gd name="T31" fmla="*/ 59 h 84"/>
                <a:gd name="T32" fmla="*/ 47 w 108"/>
                <a:gd name="T33" fmla="*/ 63 h 84"/>
                <a:gd name="T34" fmla="*/ 55 w 108"/>
                <a:gd name="T35" fmla="*/ 69 h 84"/>
                <a:gd name="T36" fmla="*/ 78 w 108"/>
                <a:gd name="T37" fmla="*/ 82 h 84"/>
                <a:gd name="T38" fmla="*/ 74 w 108"/>
                <a:gd name="T39" fmla="*/ 82 h 84"/>
                <a:gd name="T40" fmla="*/ 78 w 108"/>
                <a:gd name="T41" fmla="*/ 80 h 84"/>
                <a:gd name="T42" fmla="*/ 49 w 108"/>
                <a:gd name="T43" fmla="*/ 48 h 84"/>
                <a:gd name="T44" fmla="*/ 47 w 108"/>
                <a:gd name="T45" fmla="*/ 40 h 84"/>
                <a:gd name="T46" fmla="*/ 40 w 108"/>
                <a:gd name="T47" fmla="*/ 33 h 84"/>
                <a:gd name="T48" fmla="*/ 42 w 108"/>
                <a:gd name="T49" fmla="*/ 25 h 84"/>
                <a:gd name="T50" fmla="*/ 51 w 108"/>
                <a:gd name="T51" fmla="*/ 29 h 84"/>
                <a:gd name="T52" fmla="*/ 57 w 108"/>
                <a:gd name="T53" fmla="*/ 27 h 84"/>
                <a:gd name="T54" fmla="*/ 66 w 108"/>
                <a:gd name="T55" fmla="*/ 25 h 84"/>
                <a:gd name="T56" fmla="*/ 72 w 108"/>
                <a:gd name="T57" fmla="*/ 27 h 84"/>
                <a:gd name="T58" fmla="*/ 80 w 108"/>
                <a:gd name="T59" fmla="*/ 29 h 84"/>
                <a:gd name="T60" fmla="*/ 93 w 108"/>
                <a:gd name="T61" fmla="*/ 29 h 84"/>
                <a:gd name="T62" fmla="*/ 104 w 108"/>
                <a:gd name="T63" fmla="*/ 33 h 84"/>
                <a:gd name="T64" fmla="*/ 61 w 108"/>
                <a:gd name="T65" fmla="*/ 80 h 84"/>
                <a:gd name="T66" fmla="*/ 64 w 108"/>
                <a:gd name="T67" fmla="*/ 82 h 84"/>
                <a:gd name="T68" fmla="*/ 57 w 108"/>
                <a:gd name="T69" fmla="*/ 75 h 84"/>
                <a:gd name="T70" fmla="*/ 57 w 108"/>
                <a:gd name="T71" fmla="*/ 75 h 84"/>
                <a:gd name="T72" fmla="*/ 64 w 108"/>
                <a:gd name="T73" fmla="*/ 71 h 84"/>
                <a:gd name="T74" fmla="*/ 59 w 108"/>
                <a:gd name="T75" fmla="*/ 73 h 84"/>
                <a:gd name="T76" fmla="*/ 28 w 108"/>
                <a:gd name="T77" fmla="*/ 46 h 84"/>
                <a:gd name="T78" fmla="*/ 32 w 108"/>
                <a:gd name="T79" fmla="*/ 50 h 84"/>
                <a:gd name="T80" fmla="*/ 26 w 108"/>
                <a:gd name="T81" fmla="*/ 40 h 84"/>
                <a:gd name="T82" fmla="*/ 26 w 108"/>
                <a:gd name="T83" fmla="*/ 40 h 84"/>
                <a:gd name="T84" fmla="*/ 30 w 108"/>
                <a:gd name="T85" fmla="*/ 56 h 84"/>
                <a:gd name="T86" fmla="*/ 26 w 108"/>
                <a:gd name="T87" fmla="*/ 52 h 84"/>
                <a:gd name="T88" fmla="*/ 24 w 108"/>
                <a:gd name="T89" fmla="*/ 50 h 84"/>
                <a:gd name="T90" fmla="*/ 13 w 108"/>
                <a:gd name="T91" fmla="*/ 35 h 84"/>
                <a:gd name="T92" fmla="*/ 19 w 108"/>
                <a:gd name="T93" fmla="*/ 44 h 84"/>
                <a:gd name="T94" fmla="*/ 13 w 108"/>
                <a:gd name="T95" fmla="*/ 35 h 84"/>
                <a:gd name="T96" fmla="*/ 24 w 108"/>
                <a:gd name="T97" fmla="*/ 35 h 84"/>
                <a:gd name="T98" fmla="*/ 15 w 108"/>
                <a:gd name="T99" fmla="*/ 33 h 84"/>
                <a:gd name="T100" fmla="*/ 17 w 108"/>
                <a:gd name="T101" fmla="*/ 2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8" h="84">
                  <a:moveTo>
                    <a:pt x="104" y="33"/>
                  </a:moveTo>
                  <a:lnTo>
                    <a:pt x="102" y="29"/>
                  </a:lnTo>
                  <a:lnTo>
                    <a:pt x="106" y="29"/>
                  </a:lnTo>
                  <a:lnTo>
                    <a:pt x="108" y="29"/>
                  </a:lnTo>
                  <a:lnTo>
                    <a:pt x="108" y="27"/>
                  </a:lnTo>
                  <a:lnTo>
                    <a:pt x="104" y="25"/>
                  </a:lnTo>
                  <a:lnTo>
                    <a:pt x="102" y="25"/>
                  </a:lnTo>
                  <a:lnTo>
                    <a:pt x="102" y="18"/>
                  </a:lnTo>
                  <a:lnTo>
                    <a:pt x="99" y="12"/>
                  </a:lnTo>
                  <a:lnTo>
                    <a:pt x="95" y="12"/>
                  </a:lnTo>
                  <a:lnTo>
                    <a:pt x="93" y="16"/>
                  </a:lnTo>
                  <a:lnTo>
                    <a:pt x="85" y="12"/>
                  </a:lnTo>
                  <a:lnTo>
                    <a:pt x="74" y="12"/>
                  </a:lnTo>
                  <a:lnTo>
                    <a:pt x="72" y="8"/>
                  </a:lnTo>
                  <a:lnTo>
                    <a:pt x="68" y="8"/>
                  </a:lnTo>
                  <a:lnTo>
                    <a:pt x="59" y="0"/>
                  </a:lnTo>
                  <a:lnTo>
                    <a:pt x="55" y="0"/>
                  </a:lnTo>
                  <a:lnTo>
                    <a:pt x="55" y="0"/>
                  </a:lnTo>
                  <a:lnTo>
                    <a:pt x="47" y="0"/>
                  </a:lnTo>
                  <a:lnTo>
                    <a:pt x="36" y="6"/>
                  </a:lnTo>
                  <a:lnTo>
                    <a:pt x="34" y="12"/>
                  </a:lnTo>
                  <a:lnTo>
                    <a:pt x="28" y="14"/>
                  </a:lnTo>
                  <a:lnTo>
                    <a:pt x="28" y="21"/>
                  </a:lnTo>
                  <a:lnTo>
                    <a:pt x="24" y="21"/>
                  </a:lnTo>
                  <a:lnTo>
                    <a:pt x="15" y="18"/>
                  </a:lnTo>
                  <a:lnTo>
                    <a:pt x="11" y="18"/>
                  </a:lnTo>
                  <a:lnTo>
                    <a:pt x="7" y="23"/>
                  </a:lnTo>
                  <a:lnTo>
                    <a:pt x="0" y="23"/>
                  </a:lnTo>
                  <a:lnTo>
                    <a:pt x="0" y="25"/>
                  </a:lnTo>
                  <a:lnTo>
                    <a:pt x="0" y="31"/>
                  </a:lnTo>
                  <a:lnTo>
                    <a:pt x="5" y="35"/>
                  </a:lnTo>
                  <a:lnTo>
                    <a:pt x="5" y="37"/>
                  </a:lnTo>
                  <a:lnTo>
                    <a:pt x="7" y="40"/>
                  </a:lnTo>
                  <a:lnTo>
                    <a:pt x="11" y="31"/>
                  </a:lnTo>
                  <a:lnTo>
                    <a:pt x="13" y="27"/>
                  </a:lnTo>
                  <a:lnTo>
                    <a:pt x="15" y="23"/>
                  </a:lnTo>
                  <a:lnTo>
                    <a:pt x="19" y="23"/>
                  </a:lnTo>
                  <a:lnTo>
                    <a:pt x="21" y="27"/>
                  </a:lnTo>
                  <a:lnTo>
                    <a:pt x="26" y="31"/>
                  </a:lnTo>
                  <a:lnTo>
                    <a:pt x="26" y="35"/>
                  </a:lnTo>
                  <a:lnTo>
                    <a:pt x="30" y="42"/>
                  </a:lnTo>
                  <a:lnTo>
                    <a:pt x="34" y="48"/>
                  </a:lnTo>
                  <a:lnTo>
                    <a:pt x="36" y="48"/>
                  </a:lnTo>
                  <a:lnTo>
                    <a:pt x="40" y="52"/>
                  </a:lnTo>
                  <a:lnTo>
                    <a:pt x="36" y="50"/>
                  </a:lnTo>
                  <a:lnTo>
                    <a:pt x="34" y="50"/>
                  </a:lnTo>
                  <a:lnTo>
                    <a:pt x="32" y="54"/>
                  </a:lnTo>
                  <a:lnTo>
                    <a:pt x="34" y="59"/>
                  </a:lnTo>
                  <a:lnTo>
                    <a:pt x="38" y="59"/>
                  </a:lnTo>
                  <a:lnTo>
                    <a:pt x="42" y="63"/>
                  </a:lnTo>
                  <a:lnTo>
                    <a:pt x="47" y="63"/>
                  </a:lnTo>
                  <a:lnTo>
                    <a:pt x="49" y="67"/>
                  </a:lnTo>
                  <a:lnTo>
                    <a:pt x="51" y="69"/>
                  </a:lnTo>
                  <a:lnTo>
                    <a:pt x="55" y="69"/>
                  </a:lnTo>
                  <a:lnTo>
                    <a:pt x="64" y="69"/>
                  </a:lnTo>
                  <a:lnTo>
                    <a:pt x="68" y="71"/>
                  </a:lnTo>
                  <a:lnTo>
                    <a:pt x="78" y="82"/>
                  </a:lnTo>
                  <a:lnTo>
                    <a:pt x="76" y="82"/>
                  </a:lnTo>
                  <a:lnTo>
                    <a:pt x="72" y="80"/>
                  </a:lnTo>
                  <a:lnTo>
                    <a:pt x="74" y="82"/>
                  </a:lnTo>
                  <a:lnTo>
                    <a:pt x="78" y="84"/>
                  </a:lnTo>
                  <a:lnTo>
                    <a:pt x="78" y="84"/>
                  </a:lnTo>
                  <a:lnTo>
                    <a:pt x="78" y="80"/>
                  </a:lnTo>
                  <a:lnTo>
                    <a:pt x="66" y="65"/>
                  </a:lnTo>
                  <a:lnTo>
                    <a:pt x="49" y="50"/>
                  </a:lnTo>
                  <a:lnTo>
                    <a:pt x="49" y="48"/>
                  </a:lnTo>
                  <a:lnTo>
                    <a:pt x="49" y="46"/>
                  </a:lnTo>
                  <a:lnTo>
                    <a:pt x="47" y="44"/>
                  </a:lnTo>
                  <a:lnTo>
                    <a:pt x="47" y="40"/>
                  </a:lnTo>
                  <a:lnTo>
                    <a:pt x="42" y="35"/>
                  </a:lnTo>
                  <a:lnTo>
                    <a:pt x="40" y="35"/>
                  </a:lnTo>
                  <a:lnTo>
                    <a:pt x="40" y="33"/>
                  </a:lnTo>
                  <a:lnTo>
                    <a:pt x="40" y="31"/>
                  </a:lnTo>
                  <a:lnTo>
                    <a:pt x="40" y="25"/>
                  </a:lnTo>
                  <a:lnTo>
                    <a:pt x="42" y="25"/>
                  </a:lnTo>
                  <a:lnTo>
                    <a:pt x="47" y="27"/>
                  </a:lnTo>
                  <a:lnTo>
                    <a:pt x="49" y="31"/>
                  </a:lnTo>
                  <a:lnTo>
                    <a:pt x="51" y="29"/>
                  </a:lnTo>
                  <a:lnTo>
                    <a:pt x="51" y="27"/>
                  </a:lnTo>
                  <a:lnTo>
                    <a:pt x="55" y="27"/>
                  </a:lnTo>
                  <a:lnTo>
                    <a:pt x="57" y="27"/>
                  </a:lnTo>
                  <a:lnTo>
                    <a:pt x="59" y="25"/>
                  </a:lnTo>
                  <a:lnTo>
                    <a:pt x="64" y="27"/>
                  </a:lnTo>
                  <a:lnTo>
                    <a:pt x="66" y="25"/>
                  </a:lnTo>
                  <a:lnTo>
                    <a:pt x="68" y="25"/>
                  </a:lnTo>
                  <a:lnTo>
                    <a:pt x="70" y="29"/>
                  </a:lnTo>
                  <a:lnTo>
                    <a:pt x="72" y="27"/>
                  </a:lnTo>
                  <a:lnTo>
                    <a:pt x="76" y="29"/>
                  </a:lnTo>
                  <a:lnTo>
                    <a:pt x="80" y="27"/>
                  </a:lnTo>
                  <a:lnTo>
                    <a:pt x="80" y="29"/>
                  </a:lnTo>
                  <a:lnTo>
                    <a:pt x="87" y="27"/>
                  </a:lnTo>
                  <a:lnTo>
                    <a:pt x="89" y="29"/>
                  </a:lnTo>
                  <a:lnTo>
                    <a:pt x="93" y="29"/>
                  </a:lnTo>
                  <a:lnTo>
                    <a:pt x="97" y="31"/>
                  </a:lnTo>
                  <a:lnTo>
                    <a:pt x="102" y="33"/>
                  </a:lnTo>
                  <a:lnTo>
                    <a:pt x="104" y="33"/>
                  </a:lnTo>
                  <a:lnTo>
                    <a:pt x="104" y="33"/>
                  </a:lnTo>
                  <a:close/>
                  <a:moveTo>
                    <a:pt x="61" y="80"/>
                  </a:moveTo>
                  <a:lnTo>
                    <a:pt x="61" y="80"/>
                  </a:lnTo>
                  <a:lnTo>
                    <a:pt x="68" y="80"/>
                  </a:lnTo>
                  <a:lnTo>
                    <a:pt x="70" y="82"/>
                  </a:lnTo>
                  <a:lnTo>
                    <a:pt x="64" y="82"/>
                  </a:lnTo>
                  <a:lnTo>
                    <a:pt x="61" y="80"/>
                  </a:lnTo>
                  <a:lnTo>
                    <a:pt x="61" y="80"/>
                  </a:lnTo>
                  <a:close/>
                  <a:moveTo>
                    <a:pt x="57" y="75"/>
                  </a:moveTo>
                  <a:lnTo>
                    <a:pt x="68" y="75"/>
                  </a:lnTo>
                  <a:lnTo>
                    <a:pt x="64" y="78"/>
                  </a:lnTo>
                  <a:lnTo>
                    <a:pt x="57" y="75"/>
                  </a:lnTo>
                  <a:lnTo>
                    <a:pt x="57" y="75"/>
                  </a:lnTo>
                  <a:close/>
                  <a:moveTo>
                    <a:pt x="57" y="71"/>
                  </a:moveTo>
                  <a:lnTo>
                    <a:pt x="64" y="71"/>
                  </a:lnTo>
                  <a:lnTo>
                    <a:pt x="66" y="73"/>
                  </a:lnTo>
                  <a:lnTo>
                    <a:pt x="61" y="73"/>
                  </a:lnTo>
                  <a:lnTo>
                    <a:pt x="59" y="73"/>
                  </a:lnTo>
                  <a:lnTo>
                    <a:pt x="57" y="71"/>
                  </a:lnTo>
                  <a:lnTo>
                    <a:pt x="57" y="71"/>
                  </a:lnTo>
                  <a:close/>
                  <a:moveTo>
                    <a:pt x="28" y="46"/>
                  </a:moveTo>
                  <a:lnTo>
                    <a:pt x="30" y="46"/>
                  </a:lnTo>
                  <a:lnTo>
                    <a:pt x="34" y="50"/>
                  </a:lnTo>
                  <a:lnTo>
                    <a:pt x="32" y="50"/>
                  </a:lnTo>
                  <a:lnTo>
                    <a:pt x="28" y="46"/>
                  </a:lnTo>
                  <a:lnTo>
                    <a:pt x="28" y="46"/>
                  </a:lnTo>
                  <a:close/>
                  <a:moveTo>
                    <a:pt x="26" y="40"/>
                  </a:moveTo>
                  <a:lnTo>
                    <a:pt x="28" y="44"/>
                  </a:lnTo>
                  <a:lnTo>
                    <a:pt x="26" y="44"/>
                  </a:lnTo>
                  <a:lnTo>
                    <a:pt x="26" y="40"/>
                  </a:lnTo>
                  <a:lnTo>
                    <a:pt x="26" y="40"/>
                  </a:lnTo>
                  <a:close/>
                  <a:moveTo>
                    <a:pt x="26" y="52"/>
                  </a:moveTo>
                  <a:lnTo>
                    <a:pt x="30" y="56"/>
                  </a:lnTo>
                  <a:lnTo>
                    <a:pt x="32" y="59"/>
                  </a:lnTo>
                  <a:lnTo>
                    <a:pt x="26" y="52"/>
                  </a:lnTo>
                  <a:lnTo>
                    <a:pt x="26" y="52"/>
                  </a:lnTo>
                  <a:close/>
                  <a:moveTo>
                    <a:pt x="21" y="46"/>
                  </a:moveTo>
                  <a:lnTo>
                    <a:pt x="24" y="48"/>
                  </a:lnTo>
                  <a:lnTo>
                    <a:pt x="24" y="50"/>
                  </a:lnTo>
                  <a:lnTo>
                    <a:pt x="21" y="46"/>
                  </a:lnTo>
                  <a:lnTo>
                    <a:pt x="21" y="46"/>
                  </a:lnTo>
                  <a:close/>
                  <a:moveTo>
                    <a:pt x="13" y="35"/>
                  </a:moveTo>
                  <a:lnTo>
                    <a:pt x="19" y="40"/>
                  </a:lnTo>
                  <a:lnTo>
                    <a:pt x="21" y="44"/>
                  </a:lnTo>
                  <a:lnTo>
                    <a:pt x="19" y="44"/>
                  </a:lnTo>
                  <a:lnTo>
                    <a:pt x="15" y="40"/>
                  </a:lnTo>
                  <a:lnTo>
                    <a:pt x="17" y="40"/>
                  </a:lnTo>
                  <a:lnTo>
                    <a:pt x="13" y="35"/>
                  </a:lnTo>
                  <a:lnTo>
                    <a:pt x="13" y="35"/>
                  </a:lnTo>
                  <a:close/>
                  <a:moveTo>
                    <a:pt x="17" y="27"/>
                  </a:moveTo>
                  <a:lnTo>
                    <a:pt x="24" y="35"/>
                  </a:lnTo>
                  <a:lnTo>
                    <a:pt x="19" y="37"/>
                  </a:lnTo>
                  <a:lnTo>
                    <a:pt x="19" y="35"/>
                  </a:lnTo>
                  <a:lnTo>
                    <a:pt x="15" y="33"/>
                  </a:lnTo>
                  <a:lnTo>
                    <a:pt x="15" y="29"/>
                  </a:lnTo>
                  <a:lnTo>
                    <a:pt x="15" y="29"/>
                  </a:lnTo>
                  <a:lnTo>
                    <a:pt x="17" y="27"/>
                  </a:lnTo>
                  <a:lnTo>
                    <a:pt x="17" y="27"/>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5" name="Freeform 63">
              <a:extLst>
                <a:ext uri="{FF2B5EF4-FFF2-40B4-BE49-F238E27FC236}">
                  <a16:creationId xmlns:a16="http://schemas.microsoft.com/office/drawing/2014/main" id="{B40D75DC-E733-4F8D-A0B4-73414222E67D}"/>
                </a:ext>
              </a:extLst>
            </p:cNvPr>
            <p:cNvSpPr>
              <a:spLocks/>
            </p:cNvSpPr>
            <p:nvPr/>
          </p:nvSpPr>
          <p:spPr bwMode="auto">
            <a:xfrm>
              <a:off x="4927465" y="3502131"/>
              <a:ext cx="102195" cy="89766"/>
            </a:xfrm>
            <a:custGeom>
              <a:avLst/>
              <a:gdLst>
                <a:gd name="T0" fmla="*/ 38 w 74"/>
                <a:gd name="T1" fmla="*/ 55 h 65"/>
                <a:gd name="T2" fmla="*/ 9 w 74"/>
                <a:gd name="T3" fmla="*/ 25 h 65"/>
                <a:gd name="T4" fmla="*/ 9 w 74"/>
                <a:gd name="T5" fmla="*/ 21 h 65"/>
                <a:gd name="T6" fmla="*/ 7 w 74"/>
                <a:gd name="T7" fmla="*/ 15 h 65"/>
                <a:gd name="T8" fmla="*/ 0 w 74"/>
                <a:gd name="T9" fmla="*/ 10 h 65"/>
                <a:gd name="T10" fmla="*/ 0 w 74"/>
                <a:gd name="T11" fmla="*/ 6 h 65"/>
                <a:gd name="T12" fmla="*/ 2 w 74"/>
                <a:gd name="T13" fmla="*/ 0 h 65"/>
                <a:gd name="T14" fmla="*/ 9 w 74"/>
                <a:gd name="T15" fmla="*/ 6 h 65"/>
                <a:gd name="T16" fmla="*/ 11 w 74"/>
                <a:gd name="T17" fmla="*/ 2 h 65"/>
                <a:gd name="T18" fmla="*/ 17 w 74"/>
                <a:gd name="T19" fmla="*/ 2 h 65"/>
                <a:gd name="T20" fmla="*/ 24 w 74"/>
                <a:gd name="T21" fmla="*/ 2 h 65"/>
                <a:gd name="T22" fmla="*/ 28 w 74"/>
                <a:gd name="T23" fmla="*/ 0 h 65"/>
                <a:gd name="T24" fmla="*/ 32 w 74"/>
                <a:gd name="T25" fmla="*/ 2 h 65"/>
                <a:gd name="T26" fmla="*/ 40 w 74"/>
                <a:gd name="T27" fmla="*/ 2 h 65"/>
                <a:gd name="T28" fmla="*/ 47 w 74"/>
                <a:gd name="T29" fmla="*/ 2 h 65"/>
                <a:gd name="T30" fmla="*/ 53 w 74"/>
                <a:gd name="T31" fmla="*/ 4 h 65"/>
                <a:gd name="T32" fmla="*/ 62 w 74"/>
                <a:gd name="T33" fmla="*/ 8 h 65"/>
                <a:gd name="T34" fmla="*/ 66 w 74"/>
                <a:gd name="T35" fmla="*/ 8 h 65"/>
                <a:gd name="T36" fmla="*/ 68 w 74"/>
                <a:gd name="T37" fmla="*/ 12 h 65"/>
                <a:gd name="T38" fmla="*/ 64 w 74"/>
                <a:gd name="T39" fmla="*/ 23 h 65"/>
                <a:gd name="T40" fmla="*/ 72 w 74"/>
                <a:gd name="T41" fmla="*/ 27 h 65"/>
                <a:gd name="T42" fmla="*/ 72 w 74"/>
                <a:gd name="T43" fmla="*/ 31 h 65"/>
                <a:gd name="T44" fmla="*/ 68 w 74"/>
                <a:gd name="T45" fmla="*/ 31 h 65"/>
                <a:gd name="T46" fmla="*/ 72 w 74"/>
                <a:gd name="T47" fmla="*/ 40 h 65"/>
                <a:gd name="T48" fmla="*/ 68 w 74"/>
                <a:gd name="T49" fmla="*/ 42 h 65"/>
                <a:gd name="T50" fmla="*/ 62 w 74"/>
                <a:gd name="T51" fmla="*/ 40 h 65"/>
                <a:gd name="T52" fmla="*/ 64 w 74"/>
                <a:gd name="T53" fmla="*/ 46 h 65"/>
                <a:gd name="T54" fmla="*/ 64 w 74"/>
                <a:gd name="T55" fmla="*/ 50 h 65"/>
                <a:gd name="T56" fmla="*/ 57 w 74"/>
                <a:gd name="T57" fmla="*/ 55 h 65"/>
                <a:gd name="T58" fmla="*/ 55 w 74"/>
                <a:gd name="T59" fmla="*/ 63 h 65"/>
                <a:gd name="T60" fmla="*/ 49 w 74"/>
                <a:gd name="T61" fmla="*/ 59 h 65"/>
                <a:gd name="T62" fmla="*/ 40 w 74"/>
                <a:gd name="T63" fmla="*/ 59 h 65"/>
                <a:gd name="T64" fmla="*/ 38 w 74"/>
                <a:gd name="T65"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5">
                  <a:moveTo>
                    <a:pt x="38" y="59"/>
                  </a:moveTo>
                  <a:lnTo>
                    <a:pt x="38" y="55"/>
                  </a:lnTo>
                  <a:lnTo>
                    <a:pt x="26" y="40"/>
                  </a:lnTo>
                  <a:lnTo>
                    <a:pt x="9" y="25"/>
                  </a:lnTo>
                  <a:lnTo>
                    <a:pt x="9" y="23"/>
                  </a:lnTo>
                  <a:lnTo>
                    <a:pt x="9" y="21"/>
                  </a:lnTo>
                  <a:lnTo>
                    <a:pt x="7" y="19"/>
                  </a:lnTo>
                  <a:lnTo>
                    <a:pt x="7" y="15"/>
                  </a:lnTo>
                  <a:lnTo>
                    <a:pt x="2" y="10"/>
                  </a:lnTo>
                  <a:lnTo>
                    <a:pt x="0" y="10"/>
                  </a:lnTo>
                  <a:lnTo>
                    <a:pt x="0" y="8"/>
                  </a:lnTo>
                  <a:lnTo>
                    <a:pt x="0" y="6"/>
                  </a:lnTo>
                  <a:lnTo>
                    <a:pt x="0" y="0"/>
                  </a:lnTo>
                  <a:lnTo>
                    <a:pt x="2" y="0"/>
                  </a:lnTo>
                  <a:lnTo>
                    <a:pt x="7" y="2"/>
                  </a:lnTo>
                  <a:lnTo>
                    <a:pt x="9" y="6"/>
                  </a:lnTo>
                  <a:lnTo>
                    <a:pt x="11" y="4"/>
                  </a:lnTo>
                  <a:lnTo>
                    <a:pt x="11" y="2"/>
                  </a:lnTo>
                  <a:lnTo>
                    <a:pt x="15" y="2"/>
                  </a:lnTo>
                  <a:lnTo>
                    <a:pt x="17" y="2"/>
                  </a:lnTo>
                  <a:lnTo>
                    <a:pt x="19" y="0"/>
                  </a:lnTo>
                  <a:lnTo>
                    <a:pt x="24" y="2"/>
                  </a:lnTo>
                  <a:lnTo>
                    <a:pt x="26" y="0"/>
                  </a:lnTo>
                  <a:lnTo>
                    <a:pt x="28" y="0"/>
                  </a:lnTo>
                  <a:lnTo>
                    <a:pt x="30" y="4"/>
                  </a:lnTo>
                  <a:lnTo>
                    <a:pt x="32" y="2"/>
                  </a:lnTo>
                  <a:lnTo>
                    <a:pt x="36" y="4"/>
                  </a:lnTo>
                  <a:lnTo>
                    <a:pt x="40" y="2"/>
                  </a:lnTo>
                  <a:lnTo>
                    <a:pt x="40" y="4"/>
                  </a:lnTo>
                  <a:lnTo>
                    <a:pt x="47" y="2"/>
                  </a:lnTo>
                  <a:lnTo>
                    <a:pt x="49" y="4"/>
                  </a:lnTo>
                  <a:lnTo>
                    <a:pt x="53" y="4"/>
                  </a:lnTo>
                  <a:lnTo>
                    <a:pt x="57" y="6"/>
                  </a:lnTo>
                  <a:lnTo>
                    <a:pt x="62" y="8"/>
                  </a:lnTo>
                  <a:lnTo>
                    <a:pt x="64" y="10"/>
                  </a:lnTo>
                  <a:lnTo>
                    <a:pt x="66" y="8"/>
                  </a:lnTo>
                  <a:lnTo>
                    <a:pt x="68" y="8"/>
                  </a:lnTo>
                  <a:lnTo>
                    <a:pt x="68" y="12"/>
                  </a:lnTo>
                  <a:lnTo>
                    <a:pt x="64" y="19"/>
                  </a:lnTo>
                  <a:lnTo>
                    <a:pt x="64" y="23"/>
                  </a:lnTo>
                  <a:lnTo>
                    <a:pt x="70" y="27"/>
                  </a:lnTo>
                  <a:lnTo>
                    <a:pt x="72" y="27"/>
                  </a:lnTo>
                  <a:lnTo>
                    <a:pt x="74" y="29"/>
                  </a:lnTo>
                  <a:lnTo>
                    <a:pt x="72" y="31"/>
                  </a:lnTo>
                  <a:lnTo>
                    <a:pt x="70" y="29"/>
                  </a:lnTo>
                  <a:lnTo>
                    <a:pt x="68" y="31"/>
                  </a:lnTo>
                  <a:lnTo>
                    <a:pt x="68" y="36"/>
                  </a:lnTo>
                  <a:lnTo>
                    <a:pt x="72" y="40"/>
                  </a:lnTo>
                  <a:lnTo>
                    <a:pt x="70" y="42"/>
                  </a:lnTo>
                  <a:lnTo>
                    <a:pt x="68" y="42"/>
                  </a:lnTo>
                  <a:lnTo>
                    <a:pt x="64" y="38"/>
                  </a:lnTo>
                  <a:lnTo>
                    <a:pt x="62" y="40"/>
                  </a:lnTo>
                  <a:lnTo>
                    <a:pt x="62" y="44"/>
                  </a:lnTo>
                  <a:lnTo>
                    <a:pt x="64" y="46"/>
                  </a:lnTo>
                  <a:lnTo>
                    <a:pt x="66" y="48"/>
                  </a:lnTo>
                  <a:lnTo>
                    <a:pt x="64" y="50"/>
                  </a:lnTo>
                  <a:lnTo>
                    <a:pt x="59" y="50"/>
                  </a:lnTo>
                  <a:lnTo>
                    <a:pt x="57" y="55"/>
                  </a:lnTo>
                  <a:lnTo>
                    <a:pt x="57" y="59"/>
                  </a:lnTo>
                  <a:lnTo>
                    <a:pt x="55" y="63"/>
                  </a:lnTo>
                  <a:lnTo>
                    <a:pt x="53" y="65"/>
                  </a:lnTo>
                  <a:lnTo>
                    <a:pt x="49" y="59"/>
                  </a:lnTo>
                  <a:lnTo>
                    <a:pt x="47" y="61"/>
                  </a:lnTo>
                  <a:lnTo>
                    <a:pt x="40" y="59"/>
                  </a:lnTo>
                  <a:lnTo>
                    <a:pt x="38" y="59"/>
                  </a:lnTo>
                  <a:lnTo>
                    <a:pt x="38" y="59"/>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6" name="Freeform 64">
              <a:extLst>
                <a:ext uri="{FF2B5EF4-FFF2-40B4-BE49-F238E27FC236}">
                  <a16:creationId xmlns:a16="http://schemas.microsoft.com/office/drawing/2014/main" id="{B3D8510E-1294-4B64-BA83-06E5EF737036}"/>
                </a:ext>
              </a:extLst>
            </p:cNvPr>
            <p:cNvSpPr>
              <a:spLocks/>
            </p:cNvSpPr>
            <p:nvPr/>
          </p:nvSpPr>
          <p:spPr bwMode="auto">
            <a:xfrm>
              <a:off x="4869463" y="3449652"/>
              <a:ext cx="78718" cy="49717"/>
            </a:xfrm>
            <a:custGeom>
              <a:avLst/>
              <a:gdLst>
                <a:gd name="T0" fmla="*/ 2 w 57"/>
                <a:gd name="T1" fmla="*/ 36 h 36"/>
                <a:gd name="T2" fmla="*/ 9 w 57"/>
                <a:gd name="T3" fmla="*/ 36 h 36"/>
                <a:gd name="T4" fmla="*/ 13 w 57"/>
                <a:gd name="T5" fmla="*/ 31 h 36"/>
                <a:gd name="T6" fmla="*/ 17 w 57"/>
                <a:gd name="T7" fmla="*/ 31 h 36"/>
                <a:gd name="T8" fmla="*/ 26 w 57"/>
                <a:gd name="T9" fmla="*/ 34 h 36"/>
                <a:gd name="T10" fmla="*/ 30 w 57"/>
                <a:gd name="T11" fmla="*/ 34 h 36"/>
                <a:gd name="T12" fmla="*/ 30 w 57"/>
                <a:gd name="T13" fmla="*/ 27 h 36"/>
                <a:gd name="T14" fmla="*/ 36 w 57"/>
                <a:gd name="T15" fmla="*/ 25 h 36"/>
                <a:gd name="T16" fmla="*/ 38 w 57"/>
                <a:gd name="T17" fmla="*/ 19 h 36"/>
                <a:gd name="T18" fmla="*/ 49 w 57"/>
                <a:gd name="T19" fmla="*/ 13 h 36"/>
                <a:gd name="T20" fmla="*/ 57 w 57"/>
                <a:gd name="T21" fmla="*/ 13 h 36"/>
                <a:gd name="T22" fmla="*/ 57 w 57"/>
                <a:gd name="T23" fmla="*/ 6 h 36"/>
                <a:gd name="T24" fmla="*/ 53 w 57"/>
                <a:gd name="T25" fmla="*/ 0 h 36"/>
                <a:gd name="T26" fmla="*/ 47 w 57"/>
                <a:gd name="T27" fmla="*/ 2 h 36"/>
                <a:gd name="T28" fmla="*/ 38 w 57"/>
                <a:gd name="T29" fmla="*/ 6 h 36"/>
                <a:gd name="T30" fmla="*/ 36 w 57"/>
                <a:gd name="T31" fmla="*/ 6 h 36"/>
                <a:gd name="T32" fmla="*/ 34 w 57"/>
                <a:gd name="T33" fmla="*/ 6 h 36"/>
                <a:gd name="T34" fmla="*/ 30 w 57"/>
                <a:gd name="T35" fmla="*/ 8 h 36"/>
                <a:gd name="T36" fmla="*/ 26 w 57"/>
                <a:gd name="T37" fmla="*/ 8 h 36"/>
                <a:gd name="T38" fmla="*/ 19 w 57"/>
                <a:gd name="T39" fmla="*/ 10 h 36"/>
                <a:gd name="T40" fmla="*/ 17 w 57"/>
                <a:gd name="T41" fmla="*/ 6 h 36"/>
                <a:gd name="T42" fmla="*/ 9 w 57"/>
                <a:gd name="T43" fmla="*/ 6 h 36"/>
                <a:gd name="T44" fmla="*/ 7 w 57"/>
                <a:gd name="T45" fmla="*/ 6 h 36"/>
                <a:gd name="T46" fmla="*/ 0 w 57"/>
                <a:gd name="T47" fmla="*/ 13 h 36"/>
                <a:gd name="T48" fmla="*/ 2 w 57"/>
                <a:gd name="T49" fmla="*/ 17 h 36"/>
                <a:gd name="T50" fmla="*/ 0 w 57"/>
                <a:gd name="T51" fmla="*/ 21 h 36"/>
                <a:gd name="T52" fmla="*/ 0 w 57"/>
                <a:gd name="T53" fmla="*/ 27 h 36"/>
                <a:gd name="T54" fmla="*/ 0 w 57"/>
                <a:gd name="T55" fmla="*/ 27 h 36"/>
                <a:gd name="T56" fmla="*/ 4 w 57"/>
                <a:gd name="T57" fmla="*/ 29 h 36"/>
                <a:gd name="T58" fmla="*/ 4 w 57"/>
                <a:gd name="T59" fmla="*/ 31 h 36"/>
                <a:gd name="T60" fmla="*/ 2 w 57"/>
                <a:gd name="T61" fmla="*/ 34 h 36"/>
                <a:gd name="T62" fmla="*/ 2 w 57"/>
                <a:gd name="T6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36">
                  <a:moveTo>
                    <a:pt x="2" y="36"/>
                  </a:moveTo>
                  <a:lnTo>
                    <a:pt x="9" y="36"/>
                  </a:lnTo>
                  <a:lnTo>
                    <a:pt x="13" y="31"/>
                  </a:lnTo>
                  <a:lnTo>
                    <a:pt x="17" y="31"/>
                  </a:lnTo>
                  <a:lnTo>
                    <a:pt x="26" y="34"/>
                  </a:lnTo>
                  <a:lnTo>
                    <a:pt x="30" y="34"/>
                  </a:lnTo>
                  <a:lnTo>
                    <a:pt x="30" y="27"/>
                  </a:lnTo>
                  <a:lnTo>
                    <a:pt x="36" y="25"/>
                  </a:lnTo>
                  <a:lnTo>
                    <a:pt x="38" y="19"/>
                  </a:lnTo>
                  <a:lnTo>
                    <a:pt x="49" y="13"/>
                  </a:lnTo>
                  <a:lnTo>
                    <a:pt x="57" y="13"/>
                  </a:lnTo>
                  <a:lnTo>
                    <a:pt x="57" y="6"/>
                  </a:lnTo>
                  <a:lnTo>
                    <a:pt x="53" y="0"/>
                  </a:lnTo>
                  <a:lnTo>
                    <a:pt x="47" y="2"/>
                  </a:lnTo>
                  <a:lnTo>
                    <a:pt x="38" y="6"/>
                  </a:lnTo>
                  <a:lnTo>
                    <a:pt x="36" y="6"/>
                  </a:lnTo>
                  <a:lnTo>
                    <a:pt x="34" y="6"/>
                  </a:lnTo>
                  <a:lnTo>
                    <a:pt x="30" y="8"/>
                  </a:lnTo>
                  <a:lnTo>
                    <a:pt x="26" y="8"/>
                  </a:lnTo>
                  <a:lnTo>
                    <a:pt x="19" y="10"/>
                  </a:lnTo>
                  <a:lnTo>
                    <a:pt x="17" y="6"/>
                  </a:lnTo>
                  <a:lnTo>
                    <a:pt x="9" y="6"/>
                  </a:lnTo>
                  <a:lnTo>
                    <a:pt x="7" y="6"/>
                  </a:lnTo>
                  <a:lnTo>
                    <a:pt x="0" y="13"/>
                  </a:lnTo>
                  <a:lnTo>
                    <a:pt x="2" y="17"/>
                  </a:lnTo>
                  <a:lnTo>
                    <a:pt x="0" y="21"/>
                  </a:lnTo>
                  <a:lnTo>
                    <a:pt x="0" y="27"/>
                  </a:lnTo>
                  <a:lnTo>
                    <a:pt x="0" y="27"/>
                  </a:lnTo>
                  <a:lnTo>
                    <a:pt x="4" y="29"/>
                  </a:lnTo>
                  <a:lnTo>
                    <a:pt x="4" y="31"/>
                  </a:lnTo>
                  <a:lnTo>
                    <a:pt x="2" y="34"/>
                  </a:lnTo>
                  <a:lnTo>
                    <a:pt x="2" y="36"/>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7" name="Freeform 65">
              <a:extLst>
                <a:ext uri="{FF2B5EF4-FFF2-40B4-BE49-F238E27FC236}">
                  <a16:creationId xmlns:a16="http://schemas.microsoft.com/office/drawing/2014/main" id="{CCA3D8C9-D650-4B04-8137-FD4104C718B8}"/>
                </a:ext>
              </a:extLst>
            </p:cNvPr>
            <p:cNvSpPr>
              <a:spLocks/>
            </p:cNvSpPr>
            <p:nvPr/>
          </p:nvSpPr>
          <p:spPr bwMode="auto">
            <a:xfrm>
              <a:off x="4764506" y="3370935"/>
              <a:ext cx="191962" cy="92528"/>
            </a:xfrm>
            <a:custGeom>
              <a:avLst/>
              <a:gdLst>
                <a:gd name="T0" fmla="*/ 85 w 139"/>
                <a:gd name="T1" fmla="*/ 63 h 67"/>
                <a:gd name="T2" fmla="*/ 95 w 139"/>
                <a:gd name="T3" fmla="*/ 67 h 67"/>
                <a:gd name="T4" fmla="*/ 106 w 139"/>
                <a:gd name="T5" fmla="*/ 65 h 67"/>
                <a:gd name="T6" fmla="*/ 112 w 139"/>
                <a:gd name="T7" fmla="*/ 63 h 67"/>
                <a:gd name="T8" fmla="*/ 123 w 139"/>
                <a:gd name="T9" fmla="*/ 59 h 67"/>
                <a:gd name="T10" fmla="*/ 133 w 139"/>
                <a:gd name="T11" fmla="*/ 53 h 67"/>
                <a:gd name="T12" fmla="*/ 131 w 139"/>
                <a:gd name="T13" fmla="*/ 44 h 67"/>
                <a:gd name="T14" fmla="*/ 129 w 139"/>
                <a:gd name="T15" fmla="*/ 36 h 67"/>
                <a:gd name="T16" fmla="*/ 137 w 139"/>
                <a:gd name="T17" fmla="*/ 34 h 67"/>
                <a:gd name="T18" fmla="*/ 137 w 139"/>
                <a:gd name="T19" fmla="*/ 27 h 67"/>
                <a:gd name="T20" fmla="*/ 137 w 139"/>
                <a:gd name="T21" fmla="*/ 8 h 67"/>
                <a:gd name="T22" fmla="*/ 127 w 139"/>
                <a:gd name="T23" fmla="*/ 4 h 67"/>
                <a:gd name="T24" fmla="*/ 114 w 139"/>
                <a:gd name="T25" fmla="*/ 6 h 67"/>
                <a:gd name="T26" fmla="*/ 104 w 139"/>
                <a:gd name="T27" fmla="*/ 2 h 67"/>
                <a:gd name="T28" fmla="*/ 97 w 139"/>
                <a:gd name="T29" fmla="*/ 4 h 67"/>
                <a:gd name="T30" fmla="*/ 95 w 139"/>
                <a:gd name="T31" fmla="*/ 8 h 67"/>
                <a:gd name="T32" fmla="*/ 87 w 139"/>
                <a:gd name="T33" fmla="*/ 11 h 67"/>
                <a:gd name="T34" fmla="*/ 74 w 139"/>
                <a:gd name="T35" fmla="*/ 6 h 67"/>
                <a:gd name="T36" fmla="*/ 74 w 139"/>
                <a:gd name="T37" fmla="*/ 13 h 67"/>
                <a:gd name="T38" fmla="*/ 70 w 139"/>
                <a:gd name="T39" fmla="*/ 17 h 67"/>
                <a:gd name="T40" fmla="*/ 59 w 139"/>
                <a:gd name="T41" fmla="*/ 25 h 67"/>
                <a:gd name="T42" fmla="*/ 64 w 139"/>
                <a:gd name="T43" fmla="*/ 32 h 67"/>
                <a:gd name="T44" fmla="*/ 61 w 139"/>
                <a:gd name="T45" fmla="*/ 36 h 67"/>
                <a:gd name="T46" fmla="*/ 53 w 139"/>
                <a:gd name="T47" fmla="*/ 34 h 67"/>
                <a:gd name="T48" fmla="*/ 47 w 139"/>
                <a:gd name="T49" fmla="*/ 34 h 67"/>
                <a:gd name="T50" fmla="*/ 36 w 139"/>
                <a:gd name="T51" fmla="*/ 38 h 67"/>
                <a:gd name="T52" fmla="*/ 30 w 139"/>
                <a:gd name="T53" fmla="*/ 38 h 67"/>
                <a:gd name="T54" fmla="*/ 21 w 139"/>
                <a:gd name="T55" fmla="*/ 36 h 67"/>
                <a:gd name="T56" fmla="*/ 15 w 139"/>
                <a:gd name="T57" fmla="*/ 40 h 67"/>
                <a:gd name="T58" fmla="*/ 11 w 139"/>
                <a:gd name="T59" fmla="*/ 40 h 67"/>
                <a:gd name="T60" fmla="*/ 5 w 139"/>
                <a:gd name="T61" fmla="*/ 38 h 67"/>
                <a:gd name="T62" fmla="*/ 0 w 139"/>
                <a:gd name="T63" fmla="*/ 40 h 67"/>
                <a:gd name="T64" fmla="*/ 2 w 139"/>
                <a:gd name="T65" fmla="*/ 44 h 67"/>
                <a:gd name="T66" fmla="*/ 5 w 139"/>
                <a:gd name="T67" fmla="*/ 48 h 67"/>
                <a:gd name="T68" fmla="*/ 11 w 139"/>
                <a:gd name="T69" fmla="*/ 48 h 67"/>
                <a:gd name="T70" fmla="*/ 17 w 139"/>
                <a:gd name="T71" fmla="*/ 48 h 67"/>
                <a:gd name="T72" fmla="*/ 24 w 139"/>
                <a:gd name="T73" fmla="*/ 53 h 67"/>
                <a:gd name="T74" fmla="*/ 30 w 139"/>
                <a:gd name="T75" fmla="*/ 55 h 67"/>
                <a:gd name="T76" fmla="*/ 45 w 139"/>
                <a:gd name="T77" fmla="*/ 51 h 67"/>
                <a:gd name="T78" fmla="*/ 51 w 139"/>
                <a:gd name="T79" fmla="*/ 53 h 67"/>
                <a:gd name="T80" fmla="*/ 72 w 139"/>
                <a:gd name="T81" fmla="*/ 61 h 67"/>
                <a:gd name="T82" fmla="*/ 83 w 139"/>
                <a:gd name="T83"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 h="67">
                  <a:moveTo>
                    <a:pt x="83" y="63"/>
                  </a:moveTo>
                  <a:lnTo>
                    <a:pt x="85" y="63"/>
                  </a:lnTo>
                  <a:lnTo>
                    <a:pt x="93" y="63"/>
                  </a:lnTo>
                  <a:lnTo>
                    <a:pt x="95" y="67"/>
                  </a:lnTo>
                  <a:lnTo>
                    <a:pt x="102" y="65"/>
                  </a:lnTo>
                  <a:lnTo>
                    <a:pt x="106" y="65"/>
                  </a:lnTo>
                  <a:lnTo>
                    <a:pt x="110" y="63"/>
                  </a:lnTo>
                  <a:lnTo>
                    <a:pt x="112" y="63"/>
                  </a:lnTo>
                  <a:lnTo>
                    <a:pt x="114" y="63"/>
                  </a:lnTo>
                  <a:lnTo>
                    <a:pt x="123" y="59"/>
                  </a:lnTo>
                  <a:lnTo>
                    <a:pt x="129" y="57"/>
                  </a:lnTo>
                  <a:lnTo>
                    <a:pt x="133" y="53"/>
                  </a:lnTo>
                  <a:lnTo>
                    <a:pt x="131" y="48"/>
                  </a:lnTo>
                  <a:lnTo>
                    <a:pt x="131" y="44"/>
                  </a:lnTo>
                  <a:lnTo>
                    <a:pt x="133" y="40"/>
                  </a:lnTo>
                  <a:lnTo>
                    <a:pt x="129" y="36"/>
                  </a:lnTo>
                  <a:lnTo>
                    <a:pt x="129" y="34"/>
                  </a:lnTo>
                  <a:lnTo>
                    <a:pt x="137" y="34"/>
                  </a:lnTo>
                  <a:lnTo>
                    <a:pt x="139" y="32"/>
                  </a:lnTo>
                  <a:lnTo>
                    <a:pt x="137" y="27"/>
                  </a:lnTo>
                  <a:lnTo>
                    <a:pt x="137" y="15"/>
                  </a:lnTo>
                  <a:lnTo>
                    <a:pt x="137" y="8"/>
                  </a:lnTo>
                  <a:lnTo>
                    <a:pt x="129" y="6"/>
                  </a:lnTo>
                  <a:lnTo>
                    <a:pt x="127" y="4"/>
                  </a:lnTo>
                  <a:lnTo>
                    <a:pt x="120" y="6"/>
                  </a:lnTo>
                  <a:lnTo>
                    <a:pt x="114" y="6"/>
                  </a:lnTo>
                  <a:lnTo>
                    <a:pt x="110" y="2"/>
                  </a:lnTo>
                  <a:lnTo>
                    <a:pt x="104" y="2"/>
                  </a:lnTo>
                  <a:lnTo>
                    <a:pt x="99" y="0"/>
                  </a:lnTo>
                  <a:lnTo>
                    <a:pt x="97" y="4"/>
                  </a:lnTo>
                  <a:lnTo>
                    <a:pt x="95" y="6"/>
                  </a:lnTo>
                  <a:lnTo>
                    <a:pt x="95" y="8"/>
                  </a:lnTo>
                  <a:lnTo>
                    <a:pt x="89" y="8"/>
                  </a:lnTo>
                  <a:lnTo>
                    <a:pt x="87" y="11"/>
                  </a:lnTo>
                  <a:lnTo>
                    <a:pt x="78" y="6"/>
                  </a:lnTo>
                  <a:lnTo>
                    <a:pt x="74" y="6"/>
                  </a:lnTo>
                  <a:lnTo>
                    <a:pt x="74" y="8"/>
                  </a:lnTo>
                  <a:lnTo>
                    <a:pt x="74" y="13"/>
                  </a:lnTo>
                  <a:lnTo>
                    <a:pt x="72" y="13"/>
                  </a:lnTo>
                  <a:lnTo>
                    <a:pt x="70" y="17"/>
                  </a:lnTo>
                  <a:lnTo>
                    <a:pt x="64" y="19"/>
                  </a:lnTo>
                  <a:lnTo>
                    <a:pt x="59" y="25"/>
                  </a:lnTo>
                  <a:lnTo>
                    <a:pt x="59" y="27"/>
                  </a:lnTo>
                  <a:lnTo>
                    <a:pt x="64" y="32"/>
                  </a:lnTo>
                  <a:lnTo>
                    <a:pt x="64" y="34"/>
                  </a:lnTo>
                  <a:lnTo>
                    <a:pt x="61" y="36"/>
                  </a:lnTo>
                  <a:lnTo>
                    <a:pt x="57" y="34"/>
                  </a:lnTo>
                  <a:lnTo>
                    <a:pt x="53" y="34"/>
                  </a:lnTo>
                  <a:lnTo>
                    <a:pt x="49" y="34"/>
                  </a:lnTo>
                  <a:lnTo>
                    <a:pt x="47" y="34"/>
                  </a:lnTo>
                  <a:lnTo>
                    <a:pt x="40" y="38"/>
                  </a:lnTo>
                  <a:lnTo>
                    <a:pt x="36" y="38"/>
                  </a:lnTo>
                  <a:lnTo>
                    <a:pt x="32" y="38"/>
                  </a:lnTo>
                  <a:lnTo>
                    <a:pt x="30" y="38"/>
                  </a:lnTo>
                  <a:lnTo>
                    <a:pt x="26" y="36"/>
                  </a:lnTo>
                  <a:lnTo>
                    <a:pt x="21" y="36"/>
                  </a:lnTo>
                  <a:lnTo>
                    <a:pt x="15" y="36"/>
                  </a:lnTo>
                  <a:lnTo>
                    <a:pt x="15" y="40"/>
                  </a:lnTo>
                  <a:lnTo>
                    <a:pt x="15" y="40"/>
                  </a:lnTo>
                  <a:lnTo>
                    <a:pt x="11" y="40"/>
                  </a:lnTo>
                  <a:lnTo>
                    <a:pt x="7" y="36"/>
                  </a:lnTo>
                  <a:lnTo>
                    <a:pt x="5" y="38"/>
                  </a:lnTo>
                  <a:lnTo>
                    <a:pt x="0" y="40"/>
                  </a:lnTo>
                  <a:lnTo>
                    <a:pt x="0" y="40"/>
                  </a:lnTo>
                  <a:lnTo>
                    <a:pt x="2" y="40"/>
                  </a:lnTo>
                  <a:lnTo>
                    <a:pt x="2" y="44"/>
                  </a:lnTo>
                  <a:lnTo>
                    <a:pt x="5" y="46"/>
                  </a:lnTo>
                  <a:lnTo>
                    <a:pt x="5" y="48"/>
                  </a:lnTo>
                  <a:lnTo>
                    <a:pt x="7" y="48"/>
                  </a:lnTo>
                  <a:lnTo>
                    <a:pt x="11" y="48"/>
                  </a:lnTo>
                  <a:lnTo>
                    <a:pt x="15" y="53"/>
                  </a:lnTo>
                  <a:lnTo>
                    <a:pt x="17" y="48"/>
                  </a:lnTo>
                  <a:lnTo>
                    <a:pt x="21" y="48"/>
                  </a:lnTo>
                  <a:lnTo>
                    <a:pt x="24" y="53"/>
                  </a:lnTo>
                  <a:lnTo>
                    <a:pt x="24" y="53"/>
                  </a:lnTo>
                  <a:lnTo>
                    <a:pt x="30" y="55"/>
                  </a:lnTo>
                  <a:lnTo>
                    <a:pt x="40" y="48"/>
                  </a:lnTo>
                  <a:lnTo>
                    <a:pt x="45" y="51"/>
                  </a:lnTo>
                  <a:lnTo>
                    <a:pt x="51" y="51"/>
                  </a:lnTo>
                  <a:lnTo>
                    <a:pt x="51" y="53"/>
                  </a:lnTo>
                  <a:lnTo>
                    <a:pt x="59" y="59"/>
                  </a:lnTo>
                  <a:lnTo>
                    <a:pt x="72" y="61"/>
                  </a:lnTo>
                  <a:lnTo>
                    <a:pt x="78" y="61"/>
                  </a:lnTo>
                  <a:lnTo>
                    <a:pt x="83" y="63"/>
                  </a:lnTo>
                  <a:lnTo>
                    <a:pt x="83" y="63"/>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8" name="Freeform 66">
              <a:extLst>
                <a:ext uri="{FF2B5EF4-FFF2-40B4-BE49-F238E27FC236}">
                  <a16:creationId xmlns:a16="http://schemas.microsoft.com/office/drawing/2014/main" id="{F7F72AFF-2E36-4491-802E-B8B11AE3C506}"/>
                </a:ext>
              </a:extLst>
            </p:cNvPr>
            <p:cNvSpPr>
              <a:spLocks/>
            </p:cNvSpPr>
            <p:nvPr/>
          </p:nvSpPr>
          <p:spPr bwMode="auto">
            <a:xfrm>
              <a:off x="4872225" y="3149972"/>
              <a:ext cx="254107" cy="215438"/>
            </a:xfrm>
            <a:custGeom>
              <a:avLst/>
              <a:gdLst>
                <a:gd name="T0" fmla="*/ 112 w 184"/>
                <a:gd name="T1" fmla="*/ 156 h 156"/>
                <a:gd name="T2" fmla="*/ 118 w 184"/>
                <a:gd name="T3" fmla="*/ 152 h 156"/>
                <a:gd name="T4" fmla="*/ 125 w 184"/>
                <a:gd name="T5" fmla="*/ 152 h 156"/>
                <a:gd name="T6" fmla="*/ 131 w 184"/>
                <a:gd name="T7" fmla="*/ 154 h 156"/>
                <a:gd name="T8" fmla="*/ 137 w 184"/>
                <a:gd name="T9" fmla="*/ 149 h 156"/>
                <a:gd name="T10" fmla="*/ 144 w 184"/>
                <a:gd name="T11" fmla="*/ 149 h 156"/>
                <a:gd name="T12" fmla="*/ 158 w 184"/>
                <a:gd name="T13" fmla="*/ 156 h 156"/>
                <a:gd name="T14" fmla="*/ 163 w 184"/>
                <a:gd name="T15" fmla="*/ 149 h 156"/>
                <a:gd name="T16" fmla="*/ 175 w 184"/>
                <a:gd name="T17" fmla="*/ 130 h 156"/>
                <a:gd name="T18" fmla="*/ 179 w 184"/>
                <a:gd name="T19" fmla="*/ 122 h 156"/>
                <a:gd name="T20" fmla="*/ 184 w 184"/>
                <a:gd name="T21" fmla="*/ 116 h 156"/>
                <a:gd name="T22" fmla="*/ 182 w 184"/>
                <a:gd name="T23" fmla="*/ 109 h 156"/>
                <a:gd name="T24" fmla="*/ 179 w 184"/>
                <a:gd name="T25" fmla="*/ 105 h 156"/>
                <a:gd name="T26" fmla="*/ 173 w 184"/>
                <a:gd name="T27" fmla="*/ 97 h 156"/>
                <a:gd name="T28" fmla="*/ 173 w 184"/>
                <a:gd name="T29" fmla="*/ 82 h 156"/>
                <a:gd name="T30" fmla="*/ 169 w 184"/>
                <a:gd name="T31" fmla="*/ 69 h 156"/>
                <a:gd name="T32" fmla="*/ 175 w 184"/>
                <a:gd name="T33" fmla="*/ 63 h 156"/>
                <a:gd name="T34" fmla="*/ 173 w 184"/>
                <a:gd name="T35" fmla="*/ 48 h 156"/>
                <a:gd name="T36" fmla="*/ 169 w 184"/>
                <a:gd name="T37" fmla="*/ 40 h 156"/>
                <a:gd name="T38" fmla="*/ 163 w 184"/>
                <a:gd name="T39" fmla="*/ 25 h 156"/>
                <a:gd name="T40" fmla="*/ 161 w 184"/>
                <a:gd name="T41" fmla="*/ 12 h 156"/>
                <a:gd name="T42" fmla="*/ 154 w 184"/>
                <a:gd name="T43" fmla="*/ 8 h 156"/>
                <a:gd name="T44" fmla="*/ 102 w 184"/>
                <a:gd name="T45" fmla="*/ 10 h 156"/>
                <a:gd name="T46" fmla="*/ 93 w 184"/>
                <a:gd name="T47" fmla="*/ 17 h 156"/>
                <a:gd name="T48" fmla="*/ 87 w 184"/>
                <a:gd name="T49" fmla="*/ 17 h 156"/>
                <a:gd name="T50" fmla="*/ 97 w 184"/>
                <a:gd name="T51" fmla="*/ 8 h 156"/>
                <a:gd name="T52" fmla="*/ 91 w 184"/>
                <a:gd name="T53" fmla="*/ 12 h 156"/>
                <a:gd name="T54" fmla="*/ 74 w 184"/>
                <a:gd name="T55" fmla="*/ 12 h 156"/>
                <a:gd name="T56" fmla="*/ 74 w 184"/>
                <a:gd name="T57" fmla="*/ 6 h 156"/>
                <a:gd name="T58" fmla="*/ 80 w 184"/>
                <a:gd name="T59" fmla="*/ 8 h 156"/>
                <a:gd name="T60" fmla="*/ 76 w 184"/>
                <a:gd name="T61" fmla="*/ 4 h 156"/>
                <a:gd name="T62" fmla="*/ 57 w 184"/>
                <a:gd name="T63" fmla="*/ 4 h 156"/>
                <a:gd name="T64" fmla="*/ 47 w 184"/>
                <a:gd name="T65" fmla="*/ 6 h 156"/>
                <a:gd name="T66" fmla="*/ 36 w 184"/>
                <a:gd name="T67" fmla="*/ 12 h 156"/>
                <a:gd name="T68" fmla="*/ 34 w 184"/>
                <a:gd name="T69" fmla="*/ 19 h 156"/>
                <a:gd name="T70" fmla="*/ 17 w 184"/>
                <a:gd name="T71" fmla="*/ 25 h 156"/>
                <a:gd name="T72" fmla="*/ 9 w 184"/>
                <a:gd name="T73" fmla="*/ 29 h 156"/>
                <a:gd name="T74" fmla="*/ 7 w 184"/>
                <a:gd name="T75" fmla="*/ 36 h 156"/>
                <a:gd name="T76" fmla="*/ 5 w 184"/>
                <a:gd name="T77" fmla="*/ 38 h 156"/>
                <a:gd name="T78" fmla="*/ 7 w 184"/>
                <a:gd name="T79" fmla="*/ 52 h 156"/>
                <a:gd name="T80" fmla="*/ 0 w 184"/>
                <a:gd name="T81" fmla="*/ 59 h 156"/>
                <a:gd name="T82" fmla="*/ 7 w 184"/>
                <a:gd name="T83" fmla="*/ 69 h 156"/>
                <a:gd name="T84" fmla="*/ 9 w 184"/>
                <a:gd name="T85" fmla="*/ 76 h 156"/>
                <a:gd name="T86" fmla="*/ 9 w 184"/>
                <a:gd name="T87" fmla="*/ 84 h 156"/>
                <a:gd name="T88" fmla="*/ 15 w 184"/>
                <a:gd name="T89" fmla="*/ 93 h 156"/>
                <a:gd name="T90" fmla="*/ 17 w 184"/>
                <a:gd name="T91" fmla="*/ 107 h 156"/>
                <a:gd name="T92" fmla="*/ 17 w 184"/>
                <a:gd name="T93" fmla="*/ 111 h 156"/>
                <a:gd name="T94" fmla="*/ 24 w 184"/>
                <a:gd name="T95" fmla="*/ 109 h 156"/>
                <a:gd name="T96" fmla="*/ 34 w 184"/>
                <a:gd name="T97" fmla="*/ 109 h 156"/>
                <a:gd name="T98" fmla="*/ 36 w 184"/>
                <a:gd name="T99" fmla="*/ 116 h 156"/>
                <a:gd name="T100" fmla="*/ 42 w 184"/>
                <a:gd name="T101" fmla="*/ 118 h 156"/>
                <a:gd name="T102" fmla="*/ 42 w 184"/>
                <a:gd name="T103" fmla="*/ 124 h 156"/>
                <a:gd name="T104" fmla="*/ 45 w 184"/>
                <a:gd name="T105" fmla="*/ 130 h 156"/>
                <a:gd name="T106" fmla="*/ 49 w 184"/>
                <a:gd name="T107" fmla="*/ 128 h 156"/>
                <a:gd name="T108" fmla="*/ 47 w 184"/>
                <a:gd name="T109" fmla="*/ 122 h 156"/>
                <a:gd name="T110" fmla="*/ 57 w 184"/>
                <a:gd name="T111" fmla="*/ 126 h 156"/>
                <a:gd name="T112" fmla="*/ 61 w 184"/>
                <a:gd name="T113" fmla="*/ 128 h 156"/>
                <a:gd name="T114" fmla="*/ 74 w 184"/>
                <a:gd name="T115" fmla="*/ 130 h 156"/>
                <a:gd name="T116" fmla="*/ 93 w 184"/>
                <a:gd name="T117" fmla="*/ 141 h 156"/>
                <a:gd name="T118" fmla="*/ 99 w 184"/>
                <a:gd name="T119" fmla="*/ 147 h 156"/>
                <a:gd name="T120" fmla="*/ 106 w 184"/>
                <a:gd name="T121" fmla="*/ 147 h 156"/>
                <a:gd name="T122" fmla="*/ 110 w 184"/>
                <a:gd name="T123" fmla="*/ 1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 h="156">
                  <a:moveTo>
                    <a:pt x="110" y="154"/>
                  </a:moveTo>
                  <a:lnTo>
                    <a:pt x="112" y="156"/>
                  </a:lnTo>
                  <a:lnTo>
                    <a:pt x="114" y="156"/>
                  </a:lnTo>
                  <a:lnTo>
                    <a:pt x="118" y="152"/>
                  </a:lnTo>
                  <a:lnTo>
                    <a:pt x="120" y="149"/>
                  </a:lnTo>
                  <a:lnTo>
                    <a:pt x="125" y="152"/>
                  </a:lnTo>
                  <a:lnTo>
                    <a:pt x="129" y="152"/>
                  </a:lnTo>
                  <a:lnTo>
                    <a:pt x="131" y="154"/>
                  </a:lnTo>
                  <a:lnTo>
                    <a:pt x="133" y="149"/>
                  </a:lnTo>
                  <a:lnTo>
                    <a:pt x="137" y="149"/>
                  </a:lnTo>
                  <a:lnTo>
                    <a:pt x="139" y="152"/>
                  </a:lnTo>
                  <a:lnTo>
                    <a:pt x="144" y="149"/>
                  </a:lnTo>
                  <a:lnTo>
                    <a:pt x="150" y="149"/>
                  </a:lnTo>
                  <a:lnTo>
                    <a:pt x="158" y="156"/>
                  </a:lnTo>
                  <a:lnTo>
                    <a:pt x="163" y="156"/>
                  </a:lnTo>
                  <a:lnTo>
                    <a:pt x="163" y="149"/>
                  </a:lnTo>
                  <a:lnTo>
                    <a:pt x="163" y="143"/>
                  </a:lnTo>
                  <a:lnTo>
                    <a:pt x="175" y="130"/>
                  </a:lnTo>
                  <a:lnTo>
                    <a:pt x="175" y="124"/>
                  </a:lnTo>
                  <a:lnTo>
                    <a:pt x="179" y="122"/>
                  </a:lnTo>
                  <a:lnTo>
                    <a:pt x="182" y="120"/>
                  </a:lnTo>
                  <a:lnTo>
                    <a:pt x="184" y="116"/>
                  </a:lnTo>
                  <a:lnTo>
                    <a:pt x="182" y="111"/>
                  </a:lnTo>
                  <a:lnTo>
                    <a:pt x="182" y="109"/>
                  </a:lnTo>
                  <a:lnTo>
                    <a:pt x="184" y="107"/>
                  </a:lnTo>
                  <a:lnTo>
                    <a:pt x="179" y="105"/>
                  </a:lnTo>
                  <a:lnTo>
                    <a:pt x="175" y="99"/>
                  </a:lnTo>
                  <a:lnTo>
                    <a:pt x="173" y="97"/>
                  </a:lnTo>
                  <a:lnTo>
                    <a:pt x="173" y="86"/>
                  </a:lnTo>
                  <a:lnTo>
                    <a:pt x="173" y="82"/>
                  </a:lnTo>
                  <a:lnTo>
                    <a:pt x="169" y="76"/>
                  </a:lnTo>
                  <a:lnTo>
                    <a:pt x="169" y="69"/>
                  </a:lnTo>
                  <a:lnTo>
                    <a:pt x="171" y="63"/>
                  </a:lnTo>
                  <a:lnTo>
                    <a:pt x="175" y="63"/>
                  </a:lnTo>
                  <a:lnTo>
                    <a:pt x="175" y="50"/>
                  </a:lnTo>
                  <a:lnTo>
                    <a:pt x="173" y="48"/>
                  </a:lnTo>
                  <a:lnTo>
                    <a:pt x="171" y="44"/>
                  </a:lnTo>
                  <a:lnTo>
                    <a:pt x="169" y="40"/>
                  </a:lnTo>
                  <a:lnTo>
                    <a:pt x="167" y="29"/>
                  </a:lnTo>
                  <a:lnTo>
                    <a:pt x="163" y="25"/>
                  </a:lnTo>
                  <a:lnTo>
                    <a:pt x="163" y="19"/>
                  </a:lnTo>
                  <a:lnTo>
                    <a:pt x="161" y="12"/>
                  </a:lnTo>
                  <a:lnTo>
                    <a:pt x="158" y="12"/>
                  </a:lnTo>
                  <a:lnTo>
                    <a:pt x="154" y="8"/>
                  </a:lnTo>
                  <a:lnTo>
                    <a:pt x="127" y="10"/>
                  </a:lnTo>
                  <a:lnTo>
                    <a:pt x="102" y="10"/>
                  </a:lnTo>
                  <a:lnTo>
                    <a:pt x="99" y="10"/>
                  </a:lnTo>
                  <a:lnTo>
                    <a:pt x="93" y="17"/>
                  </a:lnTo>
                  <a:lnTo>
                    <a:pt x="87" y="19"/>
                  </a:lnTo>
                  <a:lnTo>
                    <a:pt x="87" y="17"/>
                  </a:lnTo>
                  <a:lnTo>
                    <a:pt x="91" y="12"/>
                  </a:lnTo>
                  <a:lnTo>
                    <a:pt x="97" y="8"/>
                  </a:lnTo>
                  <a:lnTo>
                    <a:pt x="95" y="8"/>
                  </a:lnTo>
                  <a:lnTo>
                    <a:pt x="91" y="12"/>
                  </a:lnTo>
                  <a:lnTo>
                    <a:pt x="83" y="17"/>
                  </a:lnTo>
                  <a:lnTo>
                    <a:pt x="74" y="12"/>
                  </a:lnTo>
                  <a:lnTo>
                    <a:pt x="74" y="8"/>
                  </a:lnTo>
                  <a:lnTo>
                    <a:pt x="74" y="6"/>
                  </a:lnTo>
                  <a:lnTo>
                    <a:pt x="78" y="6"/>
                  </a:lnTo>
                  <a:lnTo>
                    <a:pt x="80" y="8"/>
                  </a:lnTo>
                  <a:lnTo>
                    <a:pt x="80" y="6"/>
                  </a:lnTo>
                  <a:lnTo>
                    <a:pt x="76" y="4"/>
                  </a:lnTo>
                  <a:lnTo>
                    <a:pt x="66" y="0"/>
                  </a:lnTo>
                  <a:lnTo>
                    <a:pt x="57" y="4"/>
                  </a:lnTo>
                  <a:lnTo>
                    <a:pt x="53" y="4"/>
                  </a:lnTo>
                  <a:lnTo>
                    <a:pt x="47" y="6"/>
                  </a:lnTo>
                  <a:lnTo>
                    <a:pt x="42" y="12"/>
                  </a:lnTo>
                  <a:lnTo>
                    <a:pt x="36" y="12"/>
                  </a:lnTo>
                  <a:lnTo>
                    <a:pt x="34" y="17"/>
                  </a:lnTo>
                  <a:lnTo>
                    <a:pt x="34" y="19"/>
                  </a:lnTo>
                  <a:lnTo>
                    <a:pt x="28" y="19"/>
                  </a:lnTo>
                  <a:lnTo>
                    <a:pt x="17" y="25"/>
                  </a:lnTo>
                  <a:lnTo>
                    <a:pt x="11" y="25"/>
                  </a:lnTo>
                  <a:lnTo>
                    <a:pt x="9" y="29"/>
                  </a:lnTo>
                  <a:lnTo>
                    <a:pt x="7" y="34"/>
                  </a:lnTo>
                  <a:lnTo>
                    <a:pt x="7" y="36"/>
                  </a:lnTo>
                  <a:lnTo>
                    <a:pt x="7" y="38"/>
                  </a:lnTo>
                  <a:lnTo>
                    <a:pt x="5" y="38"/>
                  </a:lnTo>
                  <a:lnTo>
                    <a:pt x="7" y="46"/>
                  </a:lnTo>
                  <a:lnTo>
                    <a:pt x="7" y="52"/>
                  </a:lnTo>
                  <a:lnTo>
                    <a:pt x="0" y="55"/>
                  </a:lnTo>
                  <a:lnTo>
                    <a:pt x="0" y="59"/>
                  </a:lnTo>
                  <a:lnTo>
                    <a:pt x="7" y="65"/>
                  </a:lnTo>
                  <a:lnTo>
                    <a:pt x="7" y="69"/>
                  </a:lnTo>
                  <a:lnTo>
                    <a:pt x="9" y="74"/>
                  </a:lnTo>
                  <a:lnTo>
                    <a:pt x="9" y="76"/>
                  </a:lnTo>
                  <a:lnTo>
                    <a:pt x="11" y="80"/>
                  </a:lnTo>
                  <a:lnTo>
                    <a:pt x="9" y="84"/>
                  </a:lnTo>
                  <a:lnTo>
                    <a:pt x="13" y="90"/>
                  </a:lnTo>
                  <a:lnTo>
                    <a:pt x="15" y="93"/>
                  </a:lnTo>
                  <a:lnTo>
                    <a:pt x="17" y="97"/>
                  </a:lnTo>
                  <a:lnTo>
                    <a:pt x="17" y="107"/>
                  </a:lnTo>
                  <a:lnTo>
                    <a:pt x="17" y="107"/>
                  </a:lnTo>
                  <a:lnTo>
                    <a:pt x="17" y="111"/>
                  </a:lnTo>
                  <a:lnTo>
                    <a:pt x="19" y="109"/>
                  </a:lnTo>
                  <a:lnTo>
                    <a:pt x="24" y="109"/>
                  </a:lnTo>
                  <a:lnTo>
                    <a:pt x="26" y="109"/>
                  </a:lnTo>
                  <a:lnTo>
                    <a:pt x="34" y="109"/>
                  </a:lnTo>
                  <a:lnTo>
                    <a:pt x="34" y="111"/>
                  </a:lnTo>
                  <a:lnTo>
                    <a:pt x="36" y="116"/>
                  </a:lnTo>
                  <a:lnTo>
                    <a:pt x="40" y="116"/>
                  </a:lnTo>
                  <a:lnTo>
                    <a:pt x="42" y="118"/>
                  </a:lnTo>
                  <a:lnTo>
                    <a:pt x="40" y="122"/>
                  </a:lnTo>
                  <a:lnTo>
                    <a:pt x="42" y="124"/>
                  </a:lnTo>
                  <a:lnTo>
                    <a:pt x="45" y="126"/>
                  </a:lnTo>
                  <a:lnTo>
                    <a:pt x="45" y="130"/>
                  </a:lnTo>
                  <a:lnTo>
                    <a:pt x="47" y="130"/>
                  </a:lnTo>
                  <a:lnTo>
                    <a:pt x="49" y="128"/>
                  </a:lnTo>
                  <a:lnTo>
                    <a:pt x="51" y="128"/>
                  </a:lnTo>
                  <a:lnTo>
                    <a:pt x="47" y="122"/>
                  </a:lnTo>
                  <a:lnTo>
                    <a:pt x="49" y="122"/>
                  </a:lnTo>
                  <a:lnTo>
                    <a:pt x="57" y="126"/>
                  </a:lnTo>
                  <a:lnTo>
                    <a:pt x="64" y="126"/>
                  </a:lnTo>
                  <a:lnTo>
                    <a:pt x="61" y="128"/>
                  </a:lnTo>
                  <a:lnTo>
                    <a:pt x="66" y="133"/>
                  </a:lnTo>
                  <a:lnTo>
                    <a:pt x="74" y="130"/>
                  </a:lnTo>
                  <a:lnTo>
                    <a:pt x="80" y="133"/>
                  </a:lnTo>
                  <a:lnTo>
                    <a:pt x="93" y="141"/>
                  </a:lnTo>
                  <a:lnTo>
                    <a:pt x="95" y="147"/>
                  </a:lnTo>
                  <a:lnTo>
                    <a:pt x="99" y="147"/>
                  </a:lnTo>
                  <a:lnTo>
                    <a:pt x="102" y="145"/>
                  </a:lnTo>
                  <a:lnTo>
                    <a:pt x="106" y="147"/>
                  </a:lnTo>
                  <a:lnTo>
                    <a:pt x="110" y="149"/>
                  </a:lnTo>
                  <a:lnTo>
                    <a:pt x="110" y="154"/>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9" name="Freeform 67">
              <a:extLst>
                <a:ext uri="{FF2B5EF4-FFF2-40B4-BE49-F238E27FC236}">
                  <a16:creationId xmlns:a16="http://schemas.microsoft.com/office/drawing/2014/main" id="{A5D295A9-8B1B-4019-8454-94DBDB72574D}"/>
                </a:ext>
              </a:extLst>
            </p:cNvPr>
            <p:cNvSpPr>
              <a:spLocks/>
            </p:cNvSpPr>
            <p:nvPr/>
          </p:nvSpPr>
          <p:spPr bwMode="auto">
            <a:xfrm>
              <a:off x="4823890" y="3297740"/>
              <a:ext cx="200248" cy="88385"/>
            </a:xfrm>
            <a:custGeom>
              <a:avLst/>
              <a:gdLst>
                <a:gd name="T0" fmla="*/ 52 w 145"/>
                <a:gd name="T1" fmla="*/ 4 h 64"/>
                <a:gd name="T2" fmla="*/ 59 w 145"/>
                <a:gd name="T3" fmla="*/ 2 h 64"/>
                <a:gd name="T4" fmla="*/ 69 w 145"/>
                <a:gd name="T5" fmla="*/ 2 h 64"/>
                <a:gd name="T6" fmla="*/ 71 w 145"/>
                <a:gd name="T7" fmla="*/ 9 h 64"/>
                <a:gd name="T8" fmla="*/ 77 w 145"/>
                <a:gd name="T9" fmla="*/ 11 h 64"/>
                <a:gd name="T10" fmla="*/ 77 w 145"/>
                <a:gd name="T11" fmla="*/ 17 h 64"/>
                <a:gd name="T12" fmla="*/ 80 w 145"/>
                <a:gd name="T13" fmla="*/ 23 h 64"/>
                <a:gd name="T14" fmla="*/ 84 w 145"/>
                <a:gd name="T15" fmla="*/ 21 h 64"/>
                <a:gd name="T16" fmla="*/ 82 w 145"/>
                <a:gd name="T17" fmla="*/ 15 h 64"/>
                <a:gd name="T18" fmla="*/ 92 w 145"/>
                <a:gd name="T19" fmla="*/ 19 h 64"/>
                <a:gd name="T20" fmla="*/ 96 w 145"/>
                <a:gd name="T21" fmla="*/ 21 h 64"/>
                <a:gd name="T22" fmla="*/ 109 w 145"/>
                <a:gd name="T23" fmla="*/ 23 h 64"/>
                <a:gd name="T24" fmla="*/ 128 w 145"/>
                <a:gd name="T25" fmla="*/ 34 h 64"/>
                <a:gd name="T26" fmla="*/ 134 w 145"/>
                <a:gd name="T27" fmla="*/ 40 h 64"/>
                <a:gd name="T28" fmla="*/ 141 w 145"/>
                <a:gd name="T29" fmla="*/ 40 h 64"/>
                <a:gd name="T30" fmla="*/ 145 w 145"/>
                <a:gd name="T31" fmla="*/ 49 h 64"/>
                <a:gd name="T32" fmla="*/ 132 w 145"/>
                <a:gd name="T33" fmla="*/ 51 h 64"/>
                <a:gd name="T34" fmla="*/ 122 w 145"/>
                <a:gd name="T35" fmla="*/ 57 h 64"/>
                <a:gd name="T36" fmla="*/ 107 w 145"/>
                <a:gd name="T37" fmla="*/ 61 h 64"/>
                <a:gd name="T38" fmla="*/ 101 w 145"/>
                <a:gd name="T39" fmla="*/ 59 h 64"/>
                <a:gd name="T40" fmla="*/ 86 w 145"/>
                <a:gd name="T41" fmla="*/ 59 h 64"/>
                <a:gd name="T42" fmla="*/ 77 w 145"/>
                <a:gd name="T43" fmla="*/ 59 h 64"/>
                <a:gd name="T44" fmla="*/ 67 w 145"/>
                <a:gd name="T45" fmla="*/ 55 h 64"/>
                <a:gd name="T46" fmla="*/ 56 w 145"/>
                <a:gd name="T47" fmla="*/ 53 h 64"/>
                <a:gd name="T48" fmla="*/ 52 w 145"/>
                <a:gd name="T49" fmla="*/ 59 h 64"/>
                <a:gd name="T50" fmla="*/ 46 w 145"/>
                <a:gd name="T51" fmla="*/ 61 h 64"/>
                <a:gd name="T52" fmla="*/ 35 w 145"/>
                <a:gd name="T53" fmla="*/ 59 h 64"/>
                <a:gd name="T54" fmla="*/ 31 w 145"/>
                <a:gd name="T55" fmla="*/ 57 h 64"/>
                <a:gd name="T56" fmla="*/ 21 w 145"/>
                <a:gd name="T57" fmla="*/ 47 h 64"/>
                <a:gd name="T58" fmla="*/ 10 w 145"/>
                <a:gd name="T59" fmla="*/ 40 h 64"/>
                <a:gd name="T60" fmla="*/ 8 w 145"/>
                <a:gd name="T61" fmla="*/ 32 h 64"/>
                <a:gd name="T62" fmla="*/ 0 w 145"/>
                <a:gd name="T63" fmla="*/ 21 h 64"/>
                <a:gd name="T64" fmla="*/ 0 w 145"/>
                <a:gd name="T65" fmla="*/ 17 h 64"/>
                <a:gd name="T66" fmla="*/ 6 w 145"/>
                <a:gd name="T67" fmla="*/ 21 h 64"/>
                <a:gd name="T68" fmla="*/ 16 w 145"/>
                <a:gd name="T69" fmla="*/ 15 h 64"/>
                <a:gd name="T70" fmla="*/ 25 w 145"/>
                <a:gd name="T71" fmla="*/ 9 h 64"/>
                <a:gd name="T72" fmla="*/ 33 w 145"/>
                <a:gd name="T73" fmla="*/ 7 h 64"/>
                <a:gd name="T74" fmla="*/ 40 w 145"/>
                <a:gd name="T75" fmla="*/ 4 h 64"/>
                <a:gd name="T76" fmla="*/ 46 w 145"/>
                <a:gd name="T77" fmla="*/ 2 h 64"/>
                <a:gd name="T78" fmla="*/ 50 w 145"/>
                <a:gd name="T79"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64">
                  <a:moveTo>
                    <a:pt x="52" y="0"/>
                  </a:moveTo>
                  <a:lnTo>
                    <a:pt x="52" y="4"/>
                  </a:lnTo>
                  <a:lnTo>
                    <a:pt x="54" y="2"/>
                  </a:lnTo>
                  <a:lnTo>
                    <a:pt x="59" y="2"/>
                  </a:lnTo>
                  <a:lnTo>
                    <a:pt x="61" y="2"/>
                  </a:lnTo>
                  <a:lnTo>
                    <a:pt x="69" y="2"/>
                  </a:lnTo>
                  <a:lnTo>
                    <a:pt x="69" y="4"/>
                  </a:lnTo>
                  <a:lnTo>
                    <a:pt x="71" y="9"/>
                  </a:lnTo>
                  <a:lnTo>
                    <a:pt x="75" y="9"/>
                  </a:lnTo>
                  <a:lnTo>
                    <a:pt x="77" y="11"/>
                  </a:lnTo>
                  <a:lnTo>
                    <a:pt x="75" y="15"/>
                  </a:lnTo>
                  <a:lnTo>
                    <a:pt x="77" y="17"/>
                  </a:lnTo>
                  <a:lnTo>
                    <a:pt x="80" y="19"/>
                  </a:lnTo>
                  <a:lnTo>
                    <a:pt x="80" y="23"/>
                  </a:lnTo>
                  <a:lnTo>
                    <a:pt x="82" y="23"/>
                  </a:lnTo>
                  <a:lnTo>
                    <a:pt x="84" y="21"/>
                  </a:lnTo>
                  <a:lnTo>
                    <a:pt x="86" y="21"/>
                  </a:lnTo>
                  <a:lnTo>
                    <a:pt x="82" y="15"/>
                  </a:lnTo>
                  <a:lnTo>
                    <a:pt x="84" y="15"/>
                  </a:lnTo>
                  <a:lnTo>
                    <a:pt x="92" y="19"/>
                  </a:lnTo>
                  <a:lnTo>
                    <a:pt x="99" y="19"/>
                  </a:lnTo>
                  <a:lnTo>
                    <a:pt x="96" y="21"/>
                  </a:lnTo>
                  <a:lnTo>
                    <a:pt x="101" y="26"/>
                  </a:lnTo>
                  <a:lnTo>
                    <a:pt x="109" y="23"/>
                  </a:lnTo>
                  <a:lnTo>
                    <a:pt x="115" y="26"/>
                  </a:lnTo>
                  <a:lnTo>
                    <a:pt x="128" y="34"/>
                  </a:lnTo>
                  <a:lnTo>
                    <a:pt x="130" y="40"/>
                  </a:lnTo>
                  <a:lnTo>
                    <a:pt x="134" y="40"/>
                  </a:lnTo>
                  <a:lnTo>
                    <a:pt x="137" y="38"/>
                  </a:lnTo>
                  <a:lnTo>
                    <a:pt x="141" y="40"/>
                  </a:lnTo>
                  <a:lnTo>
                    <a:pt x="145" y="42"/>
                  </a:lnTo>
                  <a:lnTo>
                    <a:pt x="145" y="49"/>
                  </a:lnTo>
                  <a:lnTo>
                    <a:pt x="137" y="47"/>
                  </a:lnTo>
                  <a:lnTo>
                    <a:pt x="132" y="51"/>
                  </a:lnTo>
                  <a:lnTo>
                    <a:pt x="126" y="51"/>
                  </a:lnTo>
                  <a:lnTo>
                    <a:pt x="122" y="57"/>
                  </a:lnTo>
                  <a:lnTo>
                    <a:pt x="113" y="57"/>
                  </a:lnTo>
                  <a:lnTo>
                    <a:pt x="107" y="61"/>
                  </a:lnTo>
                  <a:lnTo>
                    <a:pt x="105" y="59"/>
                  </a:lnTo>
                  <a:lnTo>
                    <a:pt x="101" y="59"/>
                  </a:lnTo>
                  <a:lnTo>
                    <a:pt x="94" y="61"/>
                  </a:lnTo>
                  <a:lnTo>
                    <a:pt x="86" y="59"/>
                  </a:lnTo>
                  <a:lnTo>
                    <a:pt x="84" y="57"/>
                  </a:lnTo>
                  <a:lnTo>
                    <a:pt x="77" y="59"/>
                  </a:lnTo>
                  <a:lnTo>
                    <a:pt x="71" y="59"/>
                  </a:lnTo>
                  <a:lnTo>
                    <a:pt x="67" y="55"/>
                  </a:lnTo>
                  <a:lnTo>
                    <a:pt x="61" y="55"/>
                  </a:lnTo>
                  <a:lnTo>
                    <a:pt x="56" y="53"/>
                  </a:lnTo>
                  <a:lnTo>
                    <a:pt x="54" y="57"/>
                  </a:lnTo>
                  <a:lnTo>
                    <a:pt x="52" y="59"/>
                  </a:lnTo>
                  <a:lnTo>
                    <a:pt x="52" y="61"/>
                  </a:lnTo>
                  <a:lnTo>
                    <a:pt x="46" y="61"/>
                  </a:lnTo>
                  <a:lnTo>
                    <a:pt x="44" y="64"/>
                  </a:lnTo>
                  <a:lnTo>
                    <a:pt x="35" y="59"/>
                  </a:lnTo>
                  <a:lnTo>
                    <a:pt x="31" y="59"/>
                  </a:lnTo>
                  <a:lnTo>
                    <a:pt x="31" y="57"/>
                  </a:lnTo>
                  <a:lnTo>
                    <a:pt x="25" y="49"/>
                  </a:lnTo>
                  <a:lnTo>
                    <a:pt x="21" y="47"/>
                  </a:lnTo>
                  <a:lnTo>
                    <a:pt x="12" y="42"/>
                  </a:lnTo>
                  <a:lnTo>
                    <a:pt x="10" y="40"/>
                  </a:lnTo>
                  <a:lnTo>
                    <a:pt x="8" y="36"/>
                  </a:lnTo>
                  <a:lnTo>
                    <a:pt x="8" y="32"/>
                  </a:lnTo>
                  <a:lnTo>
                    <a:pt x="4" y="26"/>
                  </a:lnTo>
                  <a:lnTo>
                    <a:pt x="0" y="21"/>
                  </a:lnTo>
                  <a:lnTo>
                    <a:pt x="0" y="19"/>
                  </a:lnTo>
                  <a:lnTo>
                    <a:pt x="0" y="17"/>
                  </a:lnTo>
                  <a:lnTo>
                    <a:pt x="2" y="19"/>
                  </a:lnTo>
                  <a:lnTo>
                    <a:pt x="6" y="21"/>
                  </a:lnTo>
                  <a:lnTo>
                    <a:pt x="12" y="15"/>
                  </a:lnTo>
                  <a:lnTo>
                    <a:pt x="16" y="15"/>
                  </a:lnTo>
                  <a:lnTo>
                    <a:pt x="21" y="9"/>
                  </a:lnTo>
                  <a:lnTo>
                    <a:pt x="25" y="9"/>
                  </a:lnTo>
                  <a:lnTo>
                    <a:pt x="27" y="7"/>
                  </a:lnTo>
                  <a:lnTo>
                    <a:pt x="33" y="7"/>
                  </a:lnTo>
                  <a:lnTo>
                    <a:pt x="35" y="7"/>
                  </a:lnTo>
                  <a:lnTo>
                    <a:pt x="40" y="4"/>
                  </a:lnTo>
                  <a:lnTo>
                    <a:pt x="40" y="0"/>
                  </a:lnTo>
                  <a:lnTo>
                    <a:pt x="46" y="2"/>
                  </a:lnTo>
                  <a:lnTo>
                    <a:pt x="48" y="0"/>
                  </a:lnTo>
                  <a:lnTo>
                    <a:pt x="50" y="2"/>
                  </a:lnTo>
                  <a:lnTo>
                    <a:pt x="52" y="0"/>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0" name="Freeform 68">
              <a:extLst>
                <a:ext uri="{FF2B5EF4-FFF2-40B4-BE49-F238E27FC236}">
                  <a16:creationId xmlns:a16="http://schemas.microsoft.com/office/drawing/2014/main" id="{C94E2DCA-F0F1-4A53-8300-D361960E472B}"/>
                </a:ext>
              </a:extLst>
            </p:cNvPr>
            <p:cNvSpPr>
              <a:spLocks/>
            </p:cNvSpPr>
            <p:nvPr/>
          </p:nvSpPr>
          <p:spPr bwMode="auto">
            <a:xfrm>
              <a:off x="4666454" y="3152734"/>
              <a:ext cx="229249" cy="273441"/>
            </a:xfrm>
            <a:custGeom>
              <a:avLst/>
              <a:gdLst>
                <a:gd name="T0" fmla="*/ 61 w 166"/>
                <a:gd name="T1" fmla="*/ 2 h 198"/>
                <a:gd name="T2" fmla="*/ 71 w 166"/>
                <a:gd name="T3" fmla="*/ 10 h 198"/>
                <a:gd name="T4" fmla="*/ 73 w 166"/>
                <a:gd name="T5" fmla="*/ 19 h 198"/>
                <a:gd name="T6" fmla="*/ 82 w 166"/>
                <a:gd name="T7" fmla="*/ 17 h 198"/>
                <a:gd name="T8" fmla="*/ 92 w 166"/>
                <a:gd name="T9" fmla="*/ 17 h 198"/>
                <a:gd name="T10" fmla="*/ 84 w 166"/>
                <a:gd name="T11" fmla="*/ 25 h 198"/>
                <a:gd name="T12" fmla="*/ 95 w 166"/>
                <a:gd name="T13" fmla="*/ 29 h 198"/>
                <a:gd name="T14" fmla="*/ 109 w 166"/>
                <a:gd name="T15" fmla="*/ 21 h 198"/>
                <a:gd name="T16" fmla="*/ 116 w 166"/>
                <a:gd name="T17" fmla="*/ 15 h 198"/>
                <a:gd name="T18" fmla="*/ 116 w 166"/>
                <a:gd name="T19" fmla="*/ 17 h 198"/>
                <a:gd name="T20" fmla="*/ 124 w 166"/>
                <a:gd name="T21" fmla="*/ 17 h 198"/>
                <a:gd name="T22" fmla="*/ 135 w 166"/>
                <a:gd name="T23" fmla="*/ 25 h 198"/>
                <a:gd name="T24" fmla="*/ 145 w 166"/>
                <a:gd name="T25" fmla="*/ 34 h 198"/>
                <a:gd name="T26" fmla="*/ 156 w 166"/>
                <a:gd name="T27" fmla="*/ 44 h 198"/>
                <a:gd name="T28" fmla="*/ 156 w 166"/>
                <a:gd name="T29" fmla="*/ 63 h 198"/>
                <a:gd name="T30" fmla="*/ 160 w 166"/>
                <a:gd name="T31" fmla="*/ 78 h 198"/>
                <a:gd name="T32" fmla="*/ 166 w 166"/>
                <a:gd name="T33" fmla="*/ 95 h 198"/>
                <a:gd name="T34" fmla="*/ 160 w 166"/>
                <a:gd name="T35" fmla="*/ 107 h 198"/>
                <a:gd name="T36" fmla="*/ 147 w 166"/>
                <a:gd name="T37" fmla="*/ 112 h 198"/>
                <a:gd name="T38" fmla="*/ 130 w 166"/>
                <a:gd name="T39" fmla="*/ 120 h 198"/>
                <a:gd name="T40" fmla="*/ 114 w 166"/>
                <a:gd name="T41" fmla="*/ 122 h 198"/>
                <a:gd name="T42" fmla="*/ 122 w 166"/>
                <a:gd name="T43" fmla="*/ 137 h 198"/>
                <a:gd name="T44" fmla="*/ 135 w 166"/>
                <a:gd name="T45" fmla="*/ 152 h 198"/>
                <a:gd name="T46" fmla="*/ 145 w 166"/>
                <a:gd name="T47" fmla="*/ 171 h 198"/>
                <a:gd name="T48" fmla="*/ 130 w 166"/>
                <a:gd name="T49" fmla="*/ 183 h 198"/>
                <a:gd name="T50" fmla="*/ 132 w 166"/>
                <a:gd name="T51" fmla="*/ 194 h 198"/>
                <a:gd name="T52" fmla="*/ 118 w 166"/>
                <a:gd name="T53" fmla="*/ 192 h 198"/>
                <a:gd name="T54" fmla="*/ 101 w 166"/>
                <a:gd name="T55" fmla="*/ 196 h 198"/>
                <a:gd name="T56" fmla="*/ 86 w 166"/>
                <a:gd name="T57" fmla="*/ 198 h 198"/>
                <a:gd name="T58" fmla="*/ 76 w 166"/>
                <a:gd name="T59" fmla="*/ 196 h 198"/>
                <a:gd name="T60" fmla="*/ 63 w 166"/>
                <a:gd name="T61" fmla="*/ 192 h 198"/>
                <a:gd name="T62" fmla="*/ 55 w 166"/>
                <a:gd name="T63" fmla="*/ 190 h 198"/>
                <a:gd name="T64" fmla="*/ 46 w 166"/>
                <a:gd name="T65" fmla="*/ 194 h 198"/>
                <a:gd name="T66" fmla="*/ 38 w 166"/>
                <a:gd name="T67" fmla="*/ 190 h 198"/>
                <a:gd name="T68" fmla="*/ 38 w 166"/>
                <a:gd name="T69" fmla="*/ 173 h 198"/>
                <a:gd name="T70" fmla="*/ 40 w 166"/>
                <a:gd name="T71" fmla="*/ 158 h 198"/>
                <a:gd name="T72" fmla="*/ 25 w 166"/>
                <a:gd name="T73" fmla="*/ 156 h 198"/>
                <a:gd name="T74" fmla="*/ 17 w 166"/>
                <a:gd name="T75" fmla="*/ 152 h 198"/>
                <a:gd name="T76" fmla="*/ 10 w 166"/>
                <a:gd name="T77" fmla="*/ 139 h 198"/>
                <a:gd name="T78" fmla="*/ 6 w 166"/>
                <a:gd name="T79" fmla="*/ 124 h 198"/>
                <a:gd name="T80" fmla="*/ 2 w 166"/>
                <a:gd name="T81" fmla="*/ 109 h 198"/>
                <a:gd name="T82" fmla="*/ 2 w 166"/>
                <a:gd name="T83" fmla="*/ 93 h 198"/>
                <a:gd name="T84" fmla="*/ 19 w 166"/>
                <a:gd name="T85" fmla="*/ 84 h 198"/>
                <a:gd name="T86" fmla="*/ 23 w 166"/>
                <a:gd name="T87" fmla="*/ 74 h 198"/>
                <a:gd name="T88" fmla="*/ 17 w 166"/>
                <a:gd name="T89" fmla="*/ 67 h 198"/>
                <a:gd name="T90" fmla="*/ 25 w 166"/>
                <a:gd name="T91" fmla="*/ 59 h 198"/>
                <a:gd name="T92" fmla="*/ 27 w 166"/>
                <a:gd name="T93" fmla="*/ 50 h 198"/>
                <a:gd name="T94" fmla="*/ 21 w 166"/>
                <a:gd name="T95" fmla="*/ 42 h 198"/>
                <a:gd name="T96" fmla="*/ 38 w 166"/>
                <a:gd name="T97" fmla="*/ 38 h 198"/>
                <a:gd name="T98" fmla="*/ 40 w 166"/>
                <a:gd name="T99" fmla="*/ 40 h 198"/>
                <a:gd name="T100" fmla="*/ 44 w 166"/>
                <a:gd name="T101" fmla="*/ 44 h 198"/>
                <a:gd name="T102" fmla="*/ 46 w 166"/>
                <a:gd name="T103" fmla="*/ 36 h 198"/>
                <a:gd name="T104" fmla="*/ 59 w 166"/>
                <a:gd name="T105" fmla="*/ 32 h 198"/>
                <a:gd name="T106" fmla="*/ 61 w 166"/>
                <a:gd name="T107" fmla="*/ 32 h 198"/>
                <a:gd name="T108" fmla="*/ 57 w 166"/>
                <a:gd name="T109" fmla="*/ 23 h 198"/>
                <a:gd name="T110" fmla="*/ 48 w 166"/>
                <a:gd name="T111" fmla="*/ 15 h 198"/>
                <a:gd name="T112" fmla="*/ 50 w 166"/>
                <a:gd name="T113" fmla="*/ 6 h 198"/>
                <a:gd name="T114" fmla="*/ 46 w 166"/>
                <a:gd name="T11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8">
                  <a:moveTo>
                    <a:pt x="46" y="0"/>
                  </a:moveTo>
                  <a:lnTo>
                    <a:pt x="52" y="0"/>
                  </a:lnTo>
                  <a:lnTo>
                    <a:pt x="59" y="2"/>
                  </a:lnTo>
                  <a:lnTo>
                    <a:pt x="61" y="2"/>
                  </a:lnTo>
                  <a:lnTo>
                    <a:pt x="65" y="2"/>
                  </a:lnTo>
                  <a:lnTo>
                    <a:pt x="69" y="6"/>
                  </a:lnTo>
                  <a:lnTo>
                    <a:pt x="73" y="6"/>
                  </a:lnTo>
                  <a:lnTo>
                    <a:pt x="71" y="10"/>
                  </a:lnTo>
                  <a:lnTo>
                    <a:pt x="69" y="13"/>
                  </a:lnTo>
                  <a:lnTo>
                    <a:pt x="69" y="15"/>
                  </a:lnTo>
                  <a:lnTo>
                    <a:pt x="73" y="17"/>
                  </a:lnTo>
                  <a:lnTo>
                    <a:pt x="73" y="19"/>
                  </a:lnTo>
                  <a:lnTo>
                    <a:pt x="78" y="17"/>
                  </a:lnTo>
                  <a:lnTo>
                    <a:pt x="78" y="15"/>
                  </a:lnTo>
                  <a:lnTo>
                    <a:pt x="80" y="15"/>
                  </a:lnTo>
                  <a:lnTo>
                    <a:pt x="82" y="17"/>
                  </a:lnTo>
                  <a:lnTo>
                    <a:pt x="86" y="21"/>
                  </a:lnTo>
                  <a:lnTo>
                    <a:pt x="88" y="19"/>
                  </a:lnTo>
                  <a:lnTo>
                    <a:pt x="90" y="17"/>
                  </a:lnTo>
                  <a:lnTo>
                    <a:pt x="92" y="17"/>
                  </a:lnTo>
                  <a:lnTo>
                    <a:pt x="92" y="21"/>
                  </a:lnTo>
                  <a:lnTo>
                    <a:pt x="90" y="23"/>
                  </a:lnTo>
                  <a:lnTo>
                    <a:pt x="88" y="23"/>
                  </a:lnTo>
                  <a:lnTo>
                    <a:pt x="84" y="25"/>
                  </a:lnTo>
                  <a:lnTo>
                    <a:pt x="88" y="27"/>
                  </a:lnTo>
                  <a:lnTo>
                    <a:pt x="90" y="27"/>
                  </a:lnTo>
                  <a:lnTo>
                    <a:pt x="95" y="27"/>
                  </a:lnTo>
                  <a:lnTo>
                    <a:pt x="95" y="29"/>
                  </a:lnTo>
                  <a:lnTo>
                    <a:pt x="99" y="29"/>
                  </a:lnTo>
                  <a:lnTo>
                    <a:pt x="101" y="25"/>
                  </a:lnTo>
                  <a:lnTo>
                    <a:pt x="103" y="21"/>
                  </a:lnTo>
                  <a:lnTo>
                    <a:pt x="109" y="21"/>
                  </a:lnTo>
                  <a:lnTo>
                    <a:pt x="111" y="19"/>
                  </a:lnTo>
                  <a:lnTo>
                    <a:pt x="114" y="17"/>
                  </a:lnTo>
                  <a:lnTo>
                    <a:pt x="116" y="15"/>
                  </a:lnTo>
                  <a:lnTo>
                    <a:pt x="116" y="15"/>
                  </a:lnTo>
                  <a:lnTo>
                    <a:pt x="122" y="15"/>
                  </a:lnTo>
                  <a:lnTo>
                    <a:pt x="118" y="17"/>
                  </a:lnTo>
                  <a:lnTo>
                    <a:pt x="116" y="17"/>
                  </a:lnTo>
                  <a:lnTo>
                    <a:pt x="116" y="17"/>
                  </a:lnTo>
                  <a:lnTo>
                    <a:pt x="114" y="19"/>
                  </a:lnTo>
                  <a:lnTo>
                    <a:pt x="116" y="21"/>
                  </a:lnTo>
                  <a:lnTo>
                    <a:pt x="120" y="19"/>
                  </a:lnTo>
                  <a:lnTo>
                    <a:pt x="124" y="17"/>
                  </a:lnTo>
                  <a:lnTo>
                    <a:pt x="126" y="17"/>
                  </a:lnTo>
                  <a:lnTo>
                    <a:pt x="126" y="19"/>
                  </a:lnTo>
                  <a:lnTo>
                    <a:pt x="130" y="19"/>
                  </a:lnTo>
                  <a:lnTo>
                    <a:pt x="135" y="25"/>
                  </a:lnTo>
                  <a:lnTo>
                    <a:pt x="139" y="23"/>
                  </a:lnTo>
                  <a:lnTo>
                    <a:pt x="141" y="27"/>
                  </a:lnTo>
                  <a:lnTo>
                    <a:pt x="141" y="32"/>
                  </a:lnTo>
                  <a:lnTo>
                    <a:pt x="145" y="34"/>
                  </a:lnTo>
                  <a:lnTo>
                    <a:pt x="147" y="34"/>
                  </a:lnTo>
                  <a:lnTo>
                    <a:pt x="149" y="36"/>
                  </a:lnTo>
                  <a:lnTo>
                    <a:pt x="154" y="36"/>
                  </a:lnTo>
                  <a:lnTo>
                    <a:pt x="156" y="44"/>
                  </a:lnTo>
                  <a:lnTo>
                    <a:pt x="156" y="50"/>
                  </a:lnTo>
                  <a:lnTo>
                    <a:pt x="149" y="53"/>
                  </a:lnTo>
                  <a:lnTo>
                    <a:pt x="149" y="57"/>
                  </a:lnTo>
                  <a:lnTo>
                    <a:pt x="156" y="63"/>
                  </a:lnTo>
                  <a:lnTo>
                    <a:pt x="156" y="67"/>
                  </a:lnTo>
                  <a:lnTo>
                    <a:pt x="158" y="72"/>
                  </a:lnTo>
                  <a:lnTo>
                    <a:pt x="158" y="74"/>
                  </a:lnTo>
                  <a:lnTo>
                    <a:pt x="160" y="78"/>
                  </a:lnTo>
                  <a:lnTo>
                    <a:pt x="158" y="82"/>
                  </a:lnTo>
                  <a:lnTo>
                    <a:pt x="162" y="88"/>
                  </a:lnTo>
                  <a:lnTo>
                    <a:pt x="164" y="91"/>
                  </a:lnTo>
                  <a:lnTo>
                    <a:pt x="166" y="95"/>
                  </a:lnTo>
                  <a:lnTo>
                    <a:pt x="166" y="105"/>
                  </a:lnTo>
                  <a:lnTo>
                    <a:pt x="164" y="107"/>
                  </a:lnTo>
                  <a:lnTo>
                    <a:pt x="162" y="105"/>
                  </a:lnTo>
                  <a:lnTo>
                    <a:pt x="160" y="107"/>
                  </a:lnTo>
                  <a:lnTo>
                    <a:pt x="154" y="105"/>
                  </a:lnTo>
                  <a:lnTo>
                    <a:pt x="154" y="109"/>
                  </a:lnTo>
                  <a:lnTo>
                    <a:pt x="149" y="112"/>
                  </a:lnTo>
                  <a:lnTo>
                    <a:pt x="147" y="112"/>
                  </a:lnTo>
                  <a:lnTo>
                    <a:pt x="141" y="112"/>
                  </a:lnTo>
                  <a:lnTo>
                    <a:pt x="139" y="114"/>
                  </a:lnTo>
                  <a:lnTo>
                    <a:pt x="135" y="114"/>
                  </a:lnTo>
                  <a:lnTo>
                    <a:pt x="130" y="120"/>
                  </a:lnTo>
                  <a:lnTo>
                    <a:pt x="126" y="120"/>
                  </a:lnTo>
                  <a:lnTo>
                    <a:pt x="120" y="126"/>
                  </a:lnTo>
                  <a:lnTo>
                    <a:pt x="116" y="124"/>
                  </a:lnTo>
                  <a:lnTo>
                    <a:pt x="114" y="122"/>
                  </a:lnTo>
                  <a:lnTo>
                    <a:pt x="114" y="124"/>
                  </a:lnTo>
                  <a:lnTo>
                    <a:pt x="114" y="126"/>
                  </a:lnTo>
                  <a:lnTo>
                    <a:pt x="118" y="131"/>
                  </a:lnTo>
                  <a:lnTo>
                    <a:pt x="122" y="137"/>
                  </a:lnTo>
                  <a:lnTo>
                    <a:pt x="122" y="141"/>
                  </a:lnTo>
                  <a:lnTo>
                    <a:pt x="124" y="145"/>
                  </a:lnTo>
                  <a:lnTo>
                    <a:pt x="126" y="147"/>
                  </a:lnTo>
                  <a:lnTo>
                    <a:pt x="135" y="152"/>
                  </a:lnTo>
                  <a:lnTo>
                    <a:pt x="139" y="154"/>
                  </a:lnTo>
                  <a:lnTo>
                    <a:pt x="145" y="162"/>
                  </a:lnTo>
                  <a:lnTo>
                    <a:pt x="145" y="166"/>
                  </a:lnTo>
                  <a:lnTo>
                    <a:pt x="145" y="171"/>
                  </a:lnTo>
                  <a:lnTo>
                    <a:pt x="143" y="171"/>
                  </a:lnTo>
                  <a:lnTo>
                    <a:pt x="141" y="175"/>
                  </a:lnTo>
                  <a:lnTo>
                    <a:pt x="135" y="177"/>
                  </a:lnTo>
                  <a:lnTo>
                    <a:pt x="130" y="183"/>
                  </a:lnTo>
                  <a:lnTo>
                    <a:pt x="130" y="185"/>
                  </a:lnTo>
                  <a:lnTo>
                    <a:pt x="135" y="190"/>
                  </a:lnTo>
                  <a:lnTo>
                    <a:pt x="135" y="192"/>
                  </a:lnTo>
                  <a:lnTo>
                    <a:pt x="132" y="194"/>
                  </a:lnTo>
                  <a:lnTo>
                    <a:pt x="128" y="192"/>
                  </a:lnTo>
                  <a:lnTo>
                    <a:pt x="124" y="192"/>
                  </a:lnTo>
                  <a:lnTo>
                    <a:pt x="120" y="192"/>
                  </a:lnTo>
                  <a:lnTo>
                    <a:pt x="118" y="192"/>
                  </a:lnTo>
                  <a:lnTo>
                    <a:pt x="111" y="196"/>
                  </a:lnTo>
                  <a:lnTo>
                    <a:pt x="107" y="196"/>
                  </a:lnTo>
                  <a:lnTo>
                    <a:pt x="103" y="196"/>
                  </a:lnTo>
                  <a:lnTo>
                    <a:pt x="101" y="196"/>
                  </a:lnTo>
                  <a:lnTo>
                    <a:pt x="97" y="194"/>
                  </a:lnTo>
                  <a:lnTo>
                    <a:pt x="92" y="194"/>
                  </a:lnTo>
                  <a:lnTo>
                    <a:pt x="86" y="194"/>
                  </a:lnTo>
                  <a:lnTo>
                    <a:pt x="86" y="198"/>
                  </a:lnTo>
                  <a:lnTo>
                    <a:pt x="86" y="198"/>
                  </a:lnTo>
                  <a:lnTo>
                    <a:pt x="82" y="198"/>
                  </a:lnTo>
                  <a:lnTo>
                    <a:pt x="78" y="194"/>
                  </a:lnTo>
                  <a:lnTo>
                    <a:pt x="76" y="196"/>
                  </a:lnTo>
                  <a:lnTo>
                    <a:pt x="71" y="198"/>
                  </a:lnTo>
                  <a:lnTo>
                    <a:pt x="71" y="198"/>
                  </a:lnTo>
                  <a:lnTo>
                    <a:pt x="69" y="196"/>
                  </a:lnTo>
                  <a:lnTo>
                    <a:pt x="63" y="192"/>
                  </a:lnTo>
                  <a:lnTo>
                    <a:pt x="61" y="192"/>
                  </a:lnTo>
                  <a:lnTo>
                    <a:pt x="59" y="194"/>
                  </a:lnTo>
                  <a:lnTo>
                    <a:pt x="57" y="192"/>
                  </a:lnTo>
                  <a:lnTo>
                    <a:pt x="55" y="190"/>
                  </a:lnTo>
                  <a:lnTo>
                    <a:pt x="50" y="190"/>
                  </a:lnTo>
                  <a:lnTo>
                    <a:pt x="52" y="192"/>
                  </a:lnTo>
                  <a:lnTo>
                    <a:pt x="50" y="196"/>
                  </a:lnTo>
                  <a:lnTo>
                    <a:pt x="46" y="194"/>
                  </a:lnTo>
                  <a:lnTo>
                    <a:pt x="42" y="196"/>
                  </a:lnTo>
                  <a:lnTo>
                    <a:pt x="38" y="194"/>
                  </a:lnTo>
                  <a:lnTo>
                    <a:pt x="38" y="194"/>
                  </a:lnTo>
                  <a:lnTo>
                    <a:pt x="38" y="190"/>
                  </a:lnTo>
                  <a:lnTo>
                    <a:pt x="33" y="187"/>
                  </a:lnTo>
                  <a:lnTo>
                    <a:pt x="33" y="183"/>
                  </a:lnTo>
                  <a:lnTo>
                    <a:pt x="36" y="175"/>
                  </a:lnTo>
                  <a:lnTo>
                    <a:pt x="38" y="173"/>
                  </a:lnTo>
                  <a:lnTo>
                    <a:pt x="38" y="171"/>
                  </a:lnTo>
                  <a:lnTo>
                    <a:pt x="40" y="164"/>
                  </a:lnTo>
                  <a:lnTo>
                    <a:pt x="44" y="160"/>
                  </a:lnTo>
                  <a:lnTo>
                    <a:pt x="40" y="158"/>
                  </a:lnTo>
                  <a:lnTo>
                    <a:pt x="38" y="158"/>
                  </a:lnTo>
                  <a:lnTo>
                    <a:pt x="31" y="154"/>
                  </a:lnTo>
                  <a:lnTo>
                    <a:pt x="29" y="156"/>
                  </a:lnTo>
                  <a:lnTo>
                    <a:pt x="25" y="156"/>
                  </a:lnTo>
                  <a:lnTo>
                    <a:pt x="23" y="156"/>
                  </a:lnTo>
                  <a:lnTo>
                    <a:pt x="19" y="156"/>
                  </a:lnTo>
                  <a:lnTo>
                    <a:pt x="17" y="154"/>
                  </a:lnTo>
                  <a:lnTo>
                    <a:pt x="17" y="152"/>
                  </a:lnTo>
                  <a:lnTo>
                    <a:pt x="12" y="147"/>
                  </a:lnTo>
                  <a:lnTo>
                    <a:pt x="12" y="147"/>
                  </a:lnTo>
                  <a:lnTo>
                    <a:pt x="12" y="141"/>
                  </a:lnTo>
                  <a:lnTo>
                    <a:pt x="10" y="139"/>
                  </a:lnTo>
                  <a:lnTo>
                    <a:pt x="8" y="135"/>
                  </a:lnTo>
                  <a:lnTo>
                    <a:pt x="4" y="131"/>
                  </a:lnTo>
                  <a:lnTo>
                    <a:pt x="4" y="131"/>
                  </a:lnTo>
                  <a:lnTo>
                    <a:pt x="6" y="124"/>
                  </a:lnTo>
                  <a:lnTo>
                    <a:pt x="4" y="120"/>
                  </a:lnTo>
                  <a:lnTo>
                    <a:pt x="4" y="118"/>
                  </a:lnTo>
                  <a:lnTo>
                    <a:pt x="0" y="112"/>
                  </a:lnTo>
                  <a:lnTo>
                    <a:pt x="2" y="109"/>
                  </a:lnTo>
                  <a:lnTo>
                    <a:pt x="2" y="109"/>
                  </a:lnTo>
                  <a:lnTo>
                    <a:pt x="2" y="105"/>
                  </a:lnTo>
                  <a:lnTo>
                    <a:pt x="4" y="97"/>
                  </a:lnTo>
                  <a:lnTo>
                    <a:pt x="2" y="93"/>
                  </a:lnTo>
                  <a:lnTo>
                    <a:pt x="6" y="88"/>
                  </a:lnTo>
                  <a:lnTo>
                    <a:pt x="8" y="84"/>
                  </a:lnTo>
                  <a:lnTo>
                    <a:pt x="12" y="84"/>
                  </a:lnTo>
                  <a:lnTo>
                    <a:pt x="19" y="84"/>
                  </a:lnTo>
                  <a:lnTo>
                    <a:pt x="21" y="82"/>
                  </a:lnTo>
                  <a:lnTo>
                    <a:pt x="19" y="80"/>
                  </a:lnTo>
                  <a:lnTo>
                    <a:pt x="21" y="78"/>
                  </a:lnTo>
                  <a:lnTo>
                    <a:pt x="23" y="74"/>
                  </a:lnTo>
                  <a:lnTo>
                    <a:pt x="23" y="72"/>
                  </a:lnTo>
                  <a:lnTo>
                    <a:pt x="21" y="69"/>
                  </a:lnTo>
                  <a:lnTo>
                    <a:pt x="17" y="69"/>
                  </a:lnTo>
                  <a:lnTo>
                    <a:pt x="17" y="67"/>
                  </a:lnTo>
                  <a:lnTo>
                    <a:pt x="17" y="63"/>
                  </a:lnTo>
                  <a:lnTo>
                    <a:pt x="21" y="65"/>
                  </a:lnTo>
                  <a:lnTo>
                    <a:pt x="25" y="63"/>
                  </a:lnTo>
                  <a:lnTo>
                    <a:pt x="25" y="59"/>
                  </a:lnTo>
                  <a:lnTo>
                    <a:pt x="25" y="55"/>
                  </a:lnTo>
                  <a:lnTo>
                    <a:pt x="25" y="53"/>
                  </a:lnTo>
                  <a:lnTo>
                    <a:pt x="27" y="50"/>
                  </a:lnTo>
                  <a:lnTo>
                    <a:pt x="27" y="50"/>
                  </a:lnTo>
                  <a:lnTo>
                    <a:pt x="27" y="50"/>
                  </a:lnTo>
                  <a:lnTo>
                    <a:pt x="27" y="46"/>
                  </a:lnTo>
                  <a:lnTo>
                    <a:pt x="23" y="46"/>
                  </a:lnTo>
                  <a:lnTo>
                    <a:pt x="21" y="42"/>
                  </a:lnTo>
                  <a:lnTo>
                    <a:pt x="21" y="38"/>
                  </a:lnTo>
                  <a:lnTo>
                    <a:pt x="29" y="36"/>
                  </a:lnTo>
                  <a:lnTo>
                    <a:pt x="33" y="36"/>
                  </a:lnTo>
                  <a:lnTo>
                    <a:pt x="38" y="38"/>
                  </a:lnTo>
                  <a:lnTo>
                    <a:pt x="38" y="42"/>
                  </a:lnTo>
                  <a:lnTo>
                    <a:pt x="40" y="46"/>
                  </a:lnTo>
                  <a:lnTo>
                    <a:pt x="42" y="44"/>
                  </a:lnTo>
                  <a:lnTo>
                    <a:pt x="40" y="40"/>
                  </a:lnTo>
                  <a:lnTo>
                    <a:pt x="40" y="38"/>
                  </a:lnTo>
                  <a:lnTo>
                    <a:pt x="42" y="38"/>
                  </a:lnTo>
                  <a:lnTo>
                    <a:pt x="46" y="40"/>
                  </a:lnTo>
                  <a:lnTo>
                    <a:pt x="44" y="44"/>
                  </a:lnTo>
                  <a:lnTo>
                    <a:pt x="50" y="48"/>
                  </a:lnTo>
                  <a:lnTo>
                    <a:pt x="48" y="46"/>
                  </a:lnTo>
                  <a:lnTo>
                    <a:pt x="48" y="40"/>
                  </a:lnTo>
                  <a:lnTo>
                    <a:pt x="46" y="36"/>
                  </a:lnTo>
                  <a:lnTo>
                    <a:pt x="48" y="34"/>
                  </a:lnTo>
                  <a:lnTo>
                    <a:pt x="52" y="32"/>
                  </a:lnTo>
                  <a:lnTo>
                    <a:pt x="55" y="34"/>
                  </a:lnTo>
                  <a:lnTo>
                    <a:pt x="59" y="32"/>
                  </a:lnTo>
                  <a:lnTo>
                    <a:pt x="65" y="40"/>
                  </a:lnTo>
                  <a:lnTo>
                    <a:pt x="73" y="40"/>
                  </a:lnTo>
                  <a:lnTo>
                    <a:pt x="67" y="38"/>
                  </a:lnTo>
                  <a:lnTo>
                    <a:pt x="61" y="32"/>
                  </a:lnTo>
                  <a:lnTo>
                    <a:pt x="55" y="29"/>
                  </a:lnTo>
                  <a:lnTo>
                    <a:pt x="52" y="29"/>
                  </a:lnTo>
                  <a:lnTo>
                    <a:pt x="52" y="25"/>
                  </a:lnTo>
                  <a:lnTo>
                    <a:pt x="57" y="23"/>
                  </a:lnTo>
                  <a:lnTo>
                    <a:pt x="52" y="21"/>
                  </a:lnTo>
                  <a:lnTo>
                    <a:pt x="52" y="17"/>
                  </a:lnTo>
                  <a:lnTo>
                    <a:pt x="48" y="19"/>
                  </a:lnTo>
                  <a:lnTo>
                    <a:pt x="48" y="15"/>
                  </a:lnTo>
                  <a:lnTo>
                    <a:pt x="52" y="15"/>
                  </a:lnTo>
                  <a:lnTo>
                    <a:pt x="55" y="13"/>
                  </a:lnTo>
                  <a:lnTo>
                    <a:pt x="50" y="8"/>
                  </a:lnTo>
                  <a:lnTo>
                    <a:pt x="50" y="6"/>
                  </a:lnTo>
                  <a:lnTo>
                    <a:pt x="48" y="6"/>
                  </a:lnTo>
                  <a:lnTo>
                    <a:pt x="46" y="4"/>
                  </a:lnTo>
                  <a:lnTo>
                    <a:pt x="46" y="2"/>
                  </a:lnTo>
                  <a:lnTo>
                    <a:pt x="46" y="0"/>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1" name="Freeform 69">
              <a:extLst>
                <a:ext uri="{FF2B5EF4-FFF2-40B4-BE49-F238E27FC236}">
                  <a16:creationId xmlns:a16="http://schemas.microsoft.com/office/drawing/2014/main" id="{D1B660C7-E4AB-4EB1-8050-870A5CDCA227}"/>
                </a:ext>
              </a:extLst>
            </p:cNvPr>
            <p:cNvSpPr>
              <a:spLocks/>
            </p:cNvSpPr>
            <p:nvPr/>
          </p:nvSpPr>
          <p:spPr bwMode="auto">
            <a:xfrm>
              <a:off x="4764506" y="3431699"/>
              <a:ext cx="6906" cy="5524"/>
            </a:xfrm>
            <a:custGeom>
              <a:avLst/>
              <a:gdLst>
                <a:gd name="T0" fmla="*/ 2 w 5"/>
                <a:gd name="T1" fmla="*/ 0 h 4"/>
                <a:gd name="T2" fmla="*/ 5 w 5"/>
                <a:gd name="T3" fmla="*/ 2 h 4"/>
                <a:gd name="T4" fmla="*/ 5 w 5"/>
                <a:gd name="T5" fmla="*/ 4 h 4"/>
                <a:gd name="T6" fmla="*/ 2 w 5"/>
                <a:gd name="T7" fmla="*/ 4 h 4"/>
                <a:gd name="T8" fmla="*/ 0 w 5"/>
                <a:gd name="T9" fmla="*/ 2 h 4"/>
                <a:gd name="T10" fmla="*/ 2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lnTo>
                    <a:pt x="5" y="2"/>
                  </a:lnTo>
                  <a:lnTo>
                    <a:pt x="5" y="4"/>
                  </a:lnTo>
                  <a:lnTo>
                    <a:pt x="2" y="4"/>
                  </a:lnTo>
                  <a:lnTo>
                    <a:pt x="0" y="2"/>
                  </a:lnTo>
                  <a:lnTo>
                    <a:pt x="2" y="0"/>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2" name="Freeform 70">
              <a:extLst>
                <a:ext uri="{FF2B5EF4-FFF2-40B4-BE49-F238E27FC236}">
                  <a16:creationId xmlns:a16="http://schemas.microsoft.com/office/drawing/2014/main" id="{226DE0D7-432D-4BBA-8651-8F83A8BAA316}"/>
                </a:ext>
              </a:extLst>
            </p:cNvPr>
            <p:cNvSpPr>
              <a:spLocks/>
            </p:cNvSpPr>
            <p:nvPr/>
          </p:nvSpPr>
          <p:spPr bwMode="auto">
            <a:xfrm>
              <a:off x="4671978" y="3415127"/>
              <a:ext cx="125673" cy="69051"/>
            </a:xfrm>
            <a:custGeom>
              <a:avLst/>
              <a:gdLst>
                <a:gd name="T0" fmla="*/ 38 w 91"/>
                <a:gd name="T1" fmla="*/ 6 h 50"/>
                <a:gd name="T2" fmla="*/ 46 w 91"/>
                <a:gd name="T3" fmla="*/ 6 h 50"/>
                <a:gd name="T4" fmla="*/ 46 w 91"/>
                <a:gd name="T5" fmla="*/ 0 h 50"/>
                <a:gd name="T6" fmla="*/ 53 w 91"/>
                <a:gd name="T7" fmla="*/ 2 h 50"/>
                <a:gd name="T8" fmla="*/ 57 w 91"/>
                <a:gd name="T9" fmla="*/ 2 h 50"/>
                <a:gd name="T10" fmla="*/ 65 w 91"/>
                <a:gd name="T11" fmla="*/ 6 h 50"/>
                <a:gd name="T12" fmla="*/ 69 w 91"/>
                <a:gd name="T13" fmla="*/ 12 h 50"/>
                <a:gd name="T14" fmla="*/ 69 w 91"/>
                <a:gd name="T15" fmla="*/ 16 h 50"/>
                <a:gd name="T16" fmla="*/ 78 w 91"/>
                <a:gd name="T17" fmla="*/ 16 h 50"/>
                <a:gd name="T18" fmla="*/ 84 w 91"/>
                <a:gd name="T19" fmla="*/ 16 h 50"/>
                <a:gd name="T20" fmla="*/ 91 w 91"/>
                <a:gd name="T21" fmla="*/ 21 h 50"/>
                <a:gd name="T22" fmla="*/ 88 w 91"/>
                <a:gd name="T23" fmla="*/ 31 h 50"/>
                <a:gd name="T24" fmla="*/ 80 w 91"/>
                <a:gd name="T25" fmla="*/ 40 h 50"/>
                <a:gd name="T26" fmla="*/ 72 w 91"/>
                <a:gd name="T27" fmla="*/ 38 h 50"/>
                <a:gd name="T28" fmla="*/ 63 w 91"/>
                <a:gd name="T29" fmla="*/ 42 h 50"/>
                <a:gd name="T30" fmla="*/ 57 w 91"/>
                <a:gd name="T31" fmla="*/ 44 h 50"/>
                <a:gd name="T32" fmla="*/ 53 w 91"/>
                <a:gd name="T33" fmla="*/ 38 h 50"/>
                <a:gd name="T34" fmla="*/ 40 w 91"/>
                <a:gd name="T35" fmla="*/ 46 h 50"/>
                <a:gd name="T36" fmla="*/ 27 w 91"/>
                <a:gd name="T37" fmla="*/ 50 h 50"/>
                <a:gd name="T38" fmla="*/ 21 w 91"/>
                <a:gd name="T39" fmla="*/ 44 h 50"/>
                <a:gd name="T40" fmla="*/ 19 w 91"/>
                <a:gd name="T41" fmla="*/ 38 h 50"/>
                <a:gd name="T42" fmla="*/ 10 w 91"/>
                <a:gd name="T43" fmla="*/ 33 h 50"/>
                <a:gd name="T44" fmla="*/ 10 w 91"/>
                <a:gd name="T45" fmla="*/ 42 h 50"/>
                <a:gd name="T46" fmla="*/ 0 w 91"/>
                <a:gd name="T47" fmla="*/ 42 h 50"/>
                <a:gd name="T48" fmla="*/ 2 w 91"/>
                <a:gd name="T49" fmla="*/ 38 h 50"/>
                <a:gd name="T50" fmla="*/ 4 w 91"/>
                <a:gd name="T51" fmla="*/ 35 h 50"/>
                <a:gd name="T52" fmla="*/ 10 w 91"/>
                <a:gd name="T53" fmla="*/ 21 h 50"/>
                <a:gd name="T54" fmla="*/ 17 w 91"/>
                <a:gd name="T55" fmla="*/ 14 h 50"/>
                <a:gd name="T56" fmla="*/ 21 w 91"/>
                <a:gd name="T57" fmla="*/ 8 h 50"/>
                <a:gd name="T58" fmla="*/ 19 w 91"/>
                <a:gd name="T59" fmla="*/ 4 h 50"/>
                <a:gd name="T60" fmla="*/ 25 w 91"/>
                <a:gd name="T61" fmla="*/ 6 h 50"/>
                <a:gd name="T62" fmla="*/ 34 w 91"/>
                <a:gd name="T63"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50">
                  <a:moveTo>
                    <a:pt x="34" y="4"/>
                  </a:moveTo>
                  <a:lnTo>
                    <a:pt x="38" y="6"/>
                  </a:lnTo>
                  <a:lnTo>
                    <a:pt x="42" y="4"/>
                  </a:lnTo>
                  <a:lnTo>
                    <a:pt x="46" y="6"/>
                  </a:lnTo>
                  <a:lnTo>
                    <a:pt x="48" y="2"/>
                  </a:lnTo>
                  <a:lnTo>
                    <a:pt x="46" y="0"/>
                  </a:lnTo>
                  <a:lnTo>
                    <a:pt x="51" y="0"/>
                  </a:lnTo>
                  <a:lnTo>
                    <a:pt x="53" y="2"/>
                  </a:lnTo>
                  <a:lnTo>
                    <a:pt x="55" y="4"/>
                  </a:lnTo>
                  <a:lnTo>
                    <a:pt x="57" y="2"/>
                  </a:lnTo>
                  <a:lnTo>
                    <a:pt x="59" y="2"/>
                  </a:lnTo>
                  <a:lnTo>
                    <a:pt x="65" y="6"/>
                  </a:lnTo>
                  <a:lnTo>
                    <a:pt x="69" y="8"/>
                  </a:lnTo>
                  <a:lnTo>
                    <a:pt x="69" y="12"/>
                  </a:lnTo>
                  <a:lnTo>
                    <a:pt x="67" y="14"/>
                  </a:lnTo>
                  <a:lnTo>
                    <a:pt x="69" y="16"/>
                  </a:lnTo>
                  <a:lnTo>
                    <a:pt x="74" y="16"/>
                  </a:lnTo>
                  <a:lnTo>
                    <a:pt x="78" y="16"/>
                  </a:lnTo>
                  <a:lnTo>
                    <a:pt x="82" y="21"/>
                  </a:lnTo>
                  <a:lnTo>
                    <a:pt x="84" y="16"/>
                  </a:lnTo>
                  <a:lnTo>
                    <a:pt x="88" y="16"/>
                  </a:lnTo>
                  <a:lnTo>
                    <a:pt x="91" y="21"/>
                  </a:lnTo>
                  <a:lnTo>
                    <a:pt x="86" y="25"/>
                  </a:lnTo>
                  <a:lnTo>
                    <a:pt x="88" y="31"/>
                  </a:lnTo>
                  <a:lnTo>
                    <a:pt x="80" y="33"/>
                  </a:lnTo>
                  <a:lnTo>
                    <a:pt x="80" y="40"/>
                  </a:lnTo>
                  <a:lnTo>
                    <a:pt x="76" y="38"/>
                  </a:lnTo>
                  <a:lnTo>
                    <a:pt x="72" y="38"/>
                  </a:lnTo>
                  <a:lnTo>
                    <a:pt x="63" y="35"/>
                  </a:lnTo>
                  <a:lnTo>
                    <a:pt x="63" y="42"/>
                  </a:lnTo>
                  <a:lnTo>
                    <a:pt x="59" y="48"/>
                  </a:lnTo>
                  <a:lnTo>
                    <a:pt x="57" y="44"/>
                  </a:lnTo>
                  <a:lnTo>
                    <a:pt x="51" y="42"/>
                  </a:lnTo>
                  <a:lnTo>
                    <a:pt x="53" y="38"/>
                  </a:lnTo>
                  <a:lnTo>
                    <a:pt x="46" y="33"/>
                  </a:lnTo>
                  <a:lnTo>
                    <a:pt x="40" y="46"/>
                  </a:lnTo>
                  <a:lnTo>
                    <a:pt x="36" y="44"/>
                  </a:lnTo>
                  <a:lnTo>
                    <a:pt x="27" y="50"/>
                  </a:lnTo>
                  <a:lnTo>
                    <a:pt x="23" y="48"/>
                  </a:lnTo>
                  <a:lnTo>
                    <a:pt x="21" y="44"/>
                  </a:lnTo>
                  <a:lnTo>
                    <a:pt x="19" y="42"/>
                  </a:lnTo>
                  <a:lnTo>
                    <a:pt x="19" y="38"/>
                  </a:lnTo>
                  <a:lnTo>
                    <a:pt x="17" y="33"/>
                  </a:lnTo>
                  <a:lnTo>
                    <a:pt x="10" y="33"/>
                  </a:lnTo>
                  <a:lnTo>
                    <a:pt x="8" y="35"/>
                  </a:lnTo>
                  <a:lnTo>
                    <a:pt x="10" y="42"/>
                  </a:lnTo>
                  <a:lnTo>
                    <a:pt x="4" y="44"/>
                  </a:lnTo>
                  <a:lnTo>
                    <a:pt x="0" y="42"/>
                  </a:lnTo>
                  <a:lnTo>
                    <a:pt x="0" y="40"/>
                  </a:lnTo>
                  <a:lnTo>
                    <a:pt x="2" y="38"/>
                  </a:lnTo>
                  <a:lnTo>
                    <a:pt x="4" y="38"/>
                  </a:lnTo>
                  <a:lnTo>
                    <a:pt x="4" y="35"/>
                  </a:lnTo>
                  <a:lnTo>
                    <a:pt x="6" y="29"/>
                  </a:lnTo>
                  <a:lnTo>
                    <a:pt x="10" y="21"/>
                  </a:lnTo>
                  <a:lnTo>
                    <a:pt x="13" y="19"/>
                  </a:lnTo>
                  <a:lnTo>
                    <a:pt x="17" y="14"/>
                  </a:lnTo>
                  <a:lnTo>
                    <a:pt x="21" y="12"/>
                  </a:lnTo>
                  <a:lnTo>
                    <a:pt x="21" y="8"/>
                  </a:lnTo>
                  <a:lnTo>
                    <a:pt x="17" y="6"/>
                  </a:lnTo>
                  <a:lnTo>
                    <a:pt x="19" y="4"/>
                  </a:lnTo>
                  <a:lnTo>
                    <a:pt x="23" y="4"/>
                  </a:lnTo>
                  <a:lnTo>
                    <a:pt x="25" y="6"/>
                  </a:lnTo>
                  <a:lnTo>
                    <a:pt x="27" y="6"/>
                  </a:lnTo>
                  <a:lnTo>
                    <a:pt x="34" y="4"/>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3" name="Freeform 71">
              <a:extLst>
                <a:ext uri="{FF2B5EF4-FFF2-40B4-BE49-F238E27FC236}">
                  <a16:creationId xmlns:a16="http://schemas.microsoft.com/office/drawing/2014/main" id="{5E776582-5E13-4DFD-A46C-1CEFADCDF5CD}"/>
                </a:ext>
              </a:extLst>
            </p:cNvPr>
            <p:cNvSpPr>
              <a:spLocks noEditPoints="1"/>
            </p:cNvSpPr>
            <p:nvPr/>
          </p:nvSpPr>
          <p:spPr bwMode="auto">
            <a:xfrm>
              <a:off x="4604308" y="3213499"/>
              <a:ext cx="99433" cy="89766"/>
            </a:xfrm>
            <a:custGeom>
              <a:avLst/>
              <a:gdLst>
                <a:gd name="T0" fmla="*/ 47 w 72"/>
                <a:gd name="T1" fmla="*/ 61 h 65"/>
                <a:gd name="T2" fmla="*/ 47 w 72"/>
                <a:gd name="T3" fmla="*/ 49 h 65"/>
                <a:gd name="T4" fmla="*/ 53 w 72"/>
                <a:gd name="T5" fmla="*/ 40 h 65"/>
                <a:gd name="T6" fmla="*/ 64 w 72"/>
                <a:gd name="T7" fmla="*/ 40 h 65"/>
                <a:gd name="T8" fmla="*/ 64 w 72"/>
                <a:gd name="T9" fmla="*/ 36 h 65"/>
                <a:gd name="T10" fmla="*/ 68 w 72"/>
                <a:gd name="T11" fmla="*/ 30 h 65"/>
                <a:gd name="T12" fmla="*/ 66 w 72"/>
                <a:gd name="T13" fmla="*/ 25 h 65"/>
                <a:gd name="T14" fmla="*/ 62 w 72"/>
                <a:gd name="T15" fmla="*/ 23 h 65"/>
                <a:gd name="T16" fmla="*/ 66 w 72"/>
                <a:gd name="T17" fmla="*/ 21 h 65"/>
                <a:gd name="T18" fmla="*/ 70 w 72"/>
                <a:gd name="T19" fmla="*/ 15 h 65"/>
                <a:gd name="T20" fmla="*/ 70 w 72"/>
                <a:gd name="T21" fmla="*/ 9 h 65"/>
                <a:gd name="T22" fmla="*/ 72 w 72"/>
                <a:gd name="T23" fmla="*/ 6 h 65"/>
                <a:gd name="T24" fmla="*/ 66 w 72"/>
                <a:gd name="T25" fmla="*/ 2 h 65"/>
                <a:gd name="T26" fmla="*/ 53 w 72"/>
                <a:gd name="T27" fmla="*/ 0 h 65"/>
                <a:gd name="T28" fmla="*/ 47 w 72"/>
                <a:gd name="T29" fmla="*/ 2 h 65"/>
                <a:gd name="T30" fmla="*/ 40 w 72"/>
                <a:gd name="T31" fmla="*/ 4 h 65"/>
                <a:gd name="T32" fmla="*/ 28 w 72"/>
                <a:gd name="T33" fmla="*/ 13 h 65"/>
                <a:gd name="T34" fmla="*/ 24 w 72"/>
                <a:gd name="T35" fmla="*/ 13 h 65"/>
                <a:gd name="T36" fmla="*/ 19 w 72"/>
                <a:gd name="T37" fmla="*/ 21 h 65"/>
                <a:gd name="T38" fmla="*/ 19 w 72"/>
                <a:gd name="T39" fmla="*/ 30 h 65"/>
                <a:gd name="T40" fmla="*/ 15 w 72"/>
                <a:gd name="T41" fmla="*/ 36 h 65"/>
                <a:gd name="T42" fmla="*/ 13 w 72"/>
                <a:gd name="T43" fmla="*/ 40 h 65"/>
                <a:gd name="T44" fmla="*/ 22 w 72"/>
                <a:gd name="T45" fmla="*/ 47 h 65"/>
                <a:gd name="T46" fmla="*/ 15 w 72"/>
                <a:gd name="T47" fmla="*/ 49 h 65"/>
                <a:gd name="T48" fmla="*/ 15 w 72"/>
                <a:gd name="T49" fmla="*/ 51 h 65"/>
                <a:gd name="T50" fmla="*/ 17 w 72"/>
                <a:gd name="T51" fmla="*/ 53 h 65"/>
                <a:gd name="T52" fmla="*/ 11 w 72"/>
                <a:gd name="T53" fmla="*/ 51 h 65"/>
                <a:gd name="T54" fmla="*/ 5 w 72"/>
                <a:gd name="T55" fmla="*/ 51 h 65"/>
                <a:gd name="T56" fmla="*/ 9 w 72"/>
                <a:gd name="T57" fmla="*/ 53 h 65"/>
                <a:gd name="T58" fmla="*/ 13 w 72"/>
                <a:gd name="T59" fmla="*/ 55 h 65"/>
                <a:gd name="T60" fmla="*/ 13 w 72"/>
                <a:gd name="T61" fmla="*/ 55 h 65"/>
                <a:gd name="T62" fmla="*/ 5 w 72"/>
                <a:gd name="T63" fmla="*/ 55 h 65"/>
                <a:gd name="T64" fmla="*/ 0 w 72"/>
                <a:gd name="T65" fmla="*/ 55 h 65"/>
                <a:gd name="T66" fmla="*/ 5 w 72"/>
                <a:gd name="T67" fmla="*/ 59 h 65"/>
                <a:gd name="T68" fmla="*/ 11 w 72"/>
                <a:gd name="T69" fmla="*/ 61 h 65"/>
                <a:gd name="T70" fmla="*/ 17 w 72"/>
                <a:gd name="T71" fmla="*/ 57 h 65"/>
                <a:gd name="T72" fmla="*/ 19 w 72"/>
                <a:gd name="T73" fmla="*/ 55 h 65"/>
                <a:gd name="T74" fmla="*/ 28 w 72"/>
                <a:gd name="T75" fmla="*/ 53 h 65"/>
                <a:gd name="T76" fmla="*/ 34 w 72"/>
                <a:gd name="T77" fmla="*/ 55 h 65"/>
                <a:gd name="T78" fmla="*/ 40 w 72"/>
                <a:gd name="T79" fmla="*/ 57 h 65"/>
                <a:gd name="T80" fmla="*/ 43 w 72"/>
                <a:gd name="T81" fmla="*/ 63 h 65"/>
                <a:gd name="T82" fmla="*/ 47 w 72"/>
                <a:gd name="T83" fmla="*/ 65 h 65"/>
                <a:gd name="T84" fmla="*/ 11 w 72"/>
                <a:gd name="T85" fmla="*/ 47 h 65"/>
                <a:gd name="T86" fmla="*/ 11 w 72"/>
                <a:gd name="T87" fmla="*/ 49 h 65"/>
                <a:gd name="T88" fmla="*/ 7 w 72"/>
                <a:gd name="T89" fmla="*/ 47 h 65"/>
                <a:gd name="T90" fmla="*/ 9 w 72"/>
                <a:gd name="T91" fmla="*/ 44 h 65"/>
                <a:gd name="T92" fmla="*/ 15 w 72"/>
                <a:gd name="T93" fmla="*/ 44 h 65"/>
                <a:gd name="T94" fmla="*/ 13 w 72"/>
                <a:gd name="T95" fmla="*/ 47 h 65"/>
                <a:gd name="T96" fmla="*/ 11 w 72"/>
                <a:gd name="T97"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65">
                  <a:moveTo>
                    <a:pt x="47" y="65"/>
                  </a:moveTo>
                  <a:lnTo>
                    <a:pt x="47" y="61"/>
                  </a:lnTo>
                  <a:lnTo>
                    <a:pt x="49" y="53"/>
                  </a:lnTo>
                  <a:lnTo>
                    <a:pt x="47" y="49"/>
                  </a:lnTo>
                  <a:lnTo>
                    <a:pt x="51" y="44"/>
                  </a:lnTo>
                  <a:lnTo>
                    <a:pt x="53" y="40"/>
                  </a:lnTo>
                  <a:lnTo>
                    <a:pt x="57" y="40"/>
                  </a:lnTo>
                  <a:lnTo>
                    <a:pt x="64" y="40"/>
                  </a:lnTo>
                  <a:lnTo>
                    <a:pt x="66" y="38"/>
                  </a:lnTo>
                  <a:lnTo>
                    <a:pt x="64" y="36"/>
                  </a:lnTo>
                  <a:lnTo>
                    <a:pt x="66" y="34"/>
                  </a:lnTo>
                  <a:lnTo>
                    <a:pt x="68" y="30"/>
                  </a:lnTo>
                  <a:lnTo>
                    <a:pt x="68" y="28"/>
                  </a:lnTo>
                  <a:lnTo>
                    <a:pt x="66" y="25"/>
                  </a:lnTo>
                  <a:lnTo>
                    <a:pt x="62" y="25"/>
                  </a:lnTo>
                  <a:lnTo>
                    <a:pt x="62" y="23"/>
                  </a:lnTo>
                  <a:lnTo>
                    <a:pt x="62" y="19"/>
                  </a:lnTo>
                  <a:lnTo>
                    <a:pt x="66" y="21"/>
                  </a:lnTo>
                  <a:lnTo>
                    <a:pt x="70" y="19"/>
                  </a:lnTo>
                  <a:lnTo>
                    <a:pt x="70" y="15"/>
                  </a:lnTo>
                  <a:lnTo>
                    <a:pt x="70" y="11"/>
                  </a:lnTo>
                  <a:lnTo>
                    <a:pt x="70" y="9"/>
                  </a:lnTo>
                  <a:lnTo>
                    <a:pt x="72" y="6"/>
                  </a:lnTo>
                  <a:lnTo>
                    <a:pt x="72" y="6"/>
                  </a:lnTo>
                  <a:lnTo>
                    <a:pt x="68" y="4"/>
                  </a:lnTo>
                  <a:lnTo>
                    <a:pt x="66" y="2"/>
                  </a:lnTo>
                  <a:lnTo>
                    <a:pt x="59" y="0"/>
                  </a:lnTo>
                  <a:lnTo>
                    <a:pt x="53" y="0"/>
                  </a:lnTo>
                  <a:lnTo>
                    <a:pt x="51" y="4"/>
                  </a:lnTo>
                  <a:lnTo>
                    <a:pt x="47" y="2"/>
                  </a:lnTo>
                  <a:lnTo>
                    <a:pt x="45" y="4"/>
                  </a:lnTo>
                  <a:lnTo>
                    <a:pt x="40" y="4"/>
                  </a:lnTo>
                  <a:lnTo>
                    <a:pt x="36" y="9"/>
                  </a:lnTo>
                  <a:lnTo>
                    <a:pt x="28" y="13"/>
                  </a:lnTo>
                  <a:lnTo>
                    <a:pt x="28" y="11"/>
                  </a:lnTo>
                  <a:lnTo>
                    <a:pt x="24" y="13"/>
                  </a:lnTo>
                  <a:lnTo>
                    <a:pt x="22" y="17"/>
                  </a:lnTo>
                  <a:lnTo>
                    <a:pt x="19" y="21"/>
                  </a:lnTo>
                  <a:lnTo>
                    <a:pt x="19" y="25"/>
                  </a:lnTo>
                  <a:lnTo>
                    <a:pt x="19" y="30"/>
                  </a:lnTo>
                  <a:lnTo>
                    <a:pt x="17" y="34"/>
                  </a:lnTo>
                  <a:lnTo>
                    <a:pt x="15" y="36"/>
                  </a:lnTo>
                  <a:lnTo>
                    <a:pt x="13" y="38"/>
                  </a:lnTo>
                  <a:lnTo>
                    <a:pt x="13" y="40"/>
                  </a:lnTo>
                  <a:lnTo>
                    <a:pt x="17" y="44"/>
                  </a:lnTo>
                  <a:lnTo>
                    <a:pt x="22" y="47"/>
                  </a:lnTo>
                  <a:lnTo>
                    <a:pt x="17" y="47"/>
                  </a:lnTo>
                  <a:lnTo>
                    <a:pt x="15" y="49"/>
                  </a:lnTo>
                  <a:lnTo>
                    <a:pt x="13" y="49"/>
                  </a:lnTo>
                  <a:lnTo>
                    <a:pt x="15" y="51"/>
                  </a:lnTo>
                  <a:lnTo>
                    <a:pt x="17" y="53"/>
                  </a:lnTo>
                  <a:lnTo>
                    <a:pt x="17" y="53"/>
                  </a:lnTo>
                  <a:lnTo>
                    <a:pt x="15" y="55"/>
                  </a:lnTo>
                  <a:lnTo>
                    <a:pt x="11" y="51"/>
                  </a:lnTo>
                  <a:lnTo>
                    <a:pt x="7" y="49"/>
                  </a:lnTo>
                  <a:lnTo>
                    <a:pt x="5" y="51"/>
                  </a:lnTo>
                  <a:lnTo>
                    <a:pt x="5" y="53"/>
                  </a:lnTo>
                  <a:lnTo>
                    <a:pt x="9" y="53"/>
                  </a:lnTo>
                  <a:lnTo>
                    <a:pt x="11" y="55"/>
                  </a:lnTo>
                  <a:lnTo>
                    <a:pt x="13" y="55"/>
                  </a:lnTo>
                  <a:lnTo>
                    <a:pt x="15" y="57"/>
                  </a:lnTo>
                  <a:lnTo>
                    <a:pt x="13" y="55"/>
                  </a:lnTo>
                  <a:lnTo>
                    <a:pt x="11" y="55"/>
                  </a:lnTo>
                  <a:lnTo>
                    <a:pt x="5" y="55"/>
                  </a:lnTo>
                  <a:lnTo>
                    <a:pt x="0" y="55"/>
                  </a:lnTo>
                  <a:lnTo>
                    <a:pt x="0" y="55"/>
                  </a:lnTo>
                  <a:lnTo>
                    <a:pt x="3" y="55"/>
                  </a:lnTo>
                  <a:lnTo>
                    <a:pt x="5" y="59"/>
                  </a:lnTo>
                  <a:lnTo>
                    <a:pt x="9" y="59"/>
                  </a:lnTo>
                  <a:lnTo>
                    <a:pt x="11" y="61"/>
                  </a:lnTo>
                  <a:lnTo>
                    <a:pt x="13" y="59"/>
                  </a:lnTo>
                  <a:lnTo>
                    <a:pt x="17" y="57"/>
                  </a:lnTo>
                  <a:lnTo>
                    <a:pt x="17" y="57"/>
                  </a:lnTo>
                  <a:lnTo>
                    <a:pt x="19" y="55"/>
                  </a:lnTo>
                  <a:lnTo>
                    <a:pt x="22" y="53"/>
                  </a:lnTo>
                  <a:lnTo>
                    <a:pt x="28" y="53"/>
                  </a:lnTo>
                  <a:lnTo>
                    <a:pt x="30" y="55"/>
                  </a:lnTo>
                  <a:lnTo>
                    <a:pt x="34" y="55"/>
                  </a:lnTo>
                  <a:lnTo>
                    <a:pt x="36" y="59"/>
                  </a:lnTo>
                  <a:lnTo>
                    <a:pt x="40" y="57"/>
                  </a:lnTo>
                  <a:lnTo>
                    <a:pt x="43" y="61"/>
                  </a:lnTo>
                  <a:lnTo>
                    <a:pt x="43" y="63"/>
                  </a:lnTo>
                  <a:lnTo>
                    <a:pt x="47" y="65"/>
                  </a:lnTo>
                  <a:lnTo>
                    <a:pt x="47" y="65"/>
                  </a:lnTo>
                  <a:close/>
                  <a:moveTo>
                    <a:pt x="7" y="47"/>
                  </a:moveTo>
                  <a:lnTo>
                    <a:pt x="11" y="47"/>
                  </a:lnTo>
                  <a:lnTo>
                    <a:pt x="13" y="49"/>
                  </a:lnTo>
                  <a:lnTo>
                    <a:pt x="11" y="49"/>
                  </a:lnTo>
                  <a:lnTo>
                    <a:pt x="11" y="49"/>
                  </a:lnTo>
                  <a:lnTo>
                    <a:pt x="7" y="47"/>
                  </a:lnTo>
                  <a:lnTo>
                    <a:pt x="7" y="47"/>
                  </a:lnTo>
                  <a:close/>
                  <a:moveTo>
                    <a:pt x="9" y="44"/>
                  </a:moveTo>
                  <a:lnTo>
                    <a:pt x="13" y="44"/>
                  </a:lnTo>
                  <a:lnTo>
                    <a:pt x="15" y="44"/>
                  </a:lnTo>
                  <a:lnTo>
                    <a:pt x="15" y="47"/>
                  </a:lnTo>
                  <a:lnTo>
                    <a:pt x="13" y="47"/>
                  </a:lnTo>
                  <a:lnTo>
                    <a:pt x="13" y="44"/>
                  </a:lnTo>
                  <a:lnTo>
                    <a:pt x="11" y="44"/>
                  </a:lnTo>
                  <a:lnTo>
                    <a:pt x="9" y="44"/>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4" name="Freeform 72">
              <a:extLst>
                <a:ext uri="{FF2B5EF4-FFF2-40B4-BE49-F238E27FC236}">
                  <a16:creationId xmlns:a16="http://schemas.microsoft.com/office/drawing/2014/main" id="{AB938852-7B49-49C8-BDD7-1B88EC01D85F}"/>
                </a:ext>
              </a:extLst>
            </p:cNvPr>
            <p:cNvSpPr>
              <a:spLocks/>
            </p:cNvSpPr>
            <p:nvPr/>
          </p:nvSpPr>
          <p:spPr bwMode="auto">
            <a:xfrm>
              <a:off x="4596022" y="3286692"/>
              <a:ext cx="78718" cy="66289"/>
            </a:xfrm>
            <a:custGeom>
              <a:avLst/>
              <a:gdLst>
                <a:gd name="T0" fmla="*/ 55 w 57"/>
                <a:gd name="T1" fmla="*/ 34 h 48"/>
                <a:gd name="T2" fmla="*/ 57 w 57"/>
                <a:gd name="T3" fmla="*/ 27 h 48"/>
                <a:gd name="T4" fmla="*/ 55 w 57"/>
                <a:gd name="T5" fmla="*/ 23 h 48"/>
                <a:gd name="T6" fmla="*/ 55 w 57"/>
                <a:gd name="T7" fmla="*/ 21 h 48"/>
                <a:gd name="T8" fmla="*/ 51 w 57"/>
                <a:gd name="T9" fmla="*/ 15 h 48"/>
                <a:gd name="T10" fmla="*/ 53 w 57"/>
                <a:gd name="T11" fmla="*/ 12 h 48"/>
                <a:gd name="T12" fmla="*/ 49 w 57"/>
                <a:gd name="T13" fmla="*/ 10 h 48"/>
                <a:gd name="T14" fmla="*/ 49 w 57"/>
                <a:gd name="T15" fmla="*/ 8 h 48"/>
                <a:gd name="T16" fmla="*/ 46 w 57"/>
                <a:gd name="T17" fmla="*/ 4 h 48"/>
                <a:gd name="T18" fmla="*/ 42 w 57"/>
                <a:gd name="T19" fmla="*/ 6 h 48"/>
                <a:gd name="T20" fmla="*/ 40 w 57"/>
                <a:gd name="T21" fmla="*/ 2 h 48"/>
                <a:gd name="T22" fmla="*/ 36 w 57"/>
                <a:gd name="T23" fmla="*/ 2 h 48"/>
                <a:gd name="T24" fmla="*/ 34 w 57"/>
                <a:gd name="T25" fmla="*/ 0 h 48"/>
                <a:gd name="T26" fmla="*/ 28 w 57"/>
                <a:gd name="T27" fmla="*/ 0 h 48"/>
                <a:gd name="T28" fmla="*/ 25 w 57"/>
                <a:gd name="T29" fmla="*/ 2 h 48"/>
                <a:gd name="T30" fmla="*/ 23 w 57"/>
                <a:gd name="T31" fmla="*/ 4 h 48"/>
                <a:gd name="T32" fmla="*/ 23 w 57"/>
                <a:gd name="T33" fmla="*/ 4 h 48"/>
                <a:gd name="T34" fmla="*/ 19 w 57"/>
                <a:gd name="T35" fmla="*/ 6 h 48"/>
                <a:gd name="T36" fmla="*/ 17 w 57"/>
                <a:gd name="T37" fmla="*/ 8 h 48"/>
                <a:gd name="T38" fmla="*/ 15 w 57"/>
                <a:gd name="T39" fmla="*/ 6 h 48"/>
                <a:gd name="T40" fmla="*/ 11 w 57"/>
                <a:gd name="T41" fmla="*/ 6 h 48"/>
                <a:gd name="T42" fmla="*/ 9 w 57"/>
                <a:gd name="T43" fmla="*/ 2 h 48"/>
                <a:gd name="T44" fmla="*/ 6 w 57"/>
                <a:gd name="T45" fmla="*/ 2 h 48"/>
                <a:gd name="T46" fmla="*/ 2 w 57"/>
                <a:gd name="T47" fmla="*/ 4 h 48"/>
                <a:gd name="T48" fmla="*/ 0 w 57"/>
                <a:gd name="T49" fmla="*/ 8 h 48"/>
                <a:gd name="T50" fmla="*/ 2 w 57"/>
                <a:gd name="T51" fmla="*/ 10 h 48"/>
                <a:gd name="T52" fmla="*/ 4 w 57"/>
                <a:gd name="T53" fmla="*/ 19 h 48"/>
                <a:gd name="T54" fmla="*/ 9 w 57"/>
                <a:gd name="T55" fmla="*/ 19 h 48"/>
                <a:gd name="T56" fmla="*/ 9 w 57"/>
                <a:gd name="T57" fmla="*/ 23 h 48"/>
                <a:gd name="T58" fmla="*/ 15 w 57"/>
                <a:gd name="T59" fmla="*/ 27 h 48"/>
                <a:gd name="T60" fmla="*/ 17 w 57"/>
                <a:gd name="T61" fmla="*/ 27 h 48"/>
                <a:gd name="T62" fmla="*/ 19 w 57"/>
                <a:gd name="T63" fmla="*/ 29 h 48"/>
                <a:gd name="T64" fmla="*/ 21 w 57"/>
                <a:gd name="T65" fmla="*/ 31 h 48"/>
                <a:gd name="T66" fmla="*/ 23 w 57"/>
                <a:gd name="T67" fmla="*/ 36 h 48"/>
                <a:gd name="T68" fmla="*/ 28 w 57"/>
                <a:gd name="T69" fmla="*/ 38 h 48"/>
                <a:gd name="T70" fmla="*/ 30 w 57"/>
                <a:gd name="T71" fmla="*/ 38 h 48"/>
                <a:gd name="T72" fmla="*/ 32 w 57"/>
                <a:gd name="T73" fmla="*/ 38 h 48"/>
                <a:gd name="T74" fmla="*/ 34 w 57"/>
                <a:gd name="T75" fmla="*/ 40 h 48"/>
                <a:gd name="T76" fmla="*/ 36 w 57"/>
                <a:gd name="T77" fmla="*/ 40 h 48"/>
                <a:gd name="T78" fmla="*/ 40 w 57"/>
                <a:gd name="T79" fmla="*/ 46 h 48"/>
                <a:gd name="T80" fmla="*/ 44 w 57"/>
                <a:gd name="T81" fmla="*/ 46 h 48"/>
                <a:gd name="T82" fmla="*/ 49 w 57"/>
                <a:gd name="T83" fmla="*/ 48 h 48"/>
                <a:gd name="T84" fmla="*/ 49 w 57"/>
                <a:gd name="T85" fmla="*/ 46 h 48"/>
                <a:gd name="T86" fmla="*/ 53 w 57"/>
                <a:gd name="T87" fmla="*/ 46 h 48"/>
                <a:gd name="T88" fmla="*/ 53 w 57"/>
                <a:gd name="T89" fmla="*/ 44 h 48"/>
                <a:gd name="T90" fmla="*/ 51 w 57"/>
                <a:gd name="T91" fmla="*/ 44 h 48"/>
                <a:gd name="T92" fmla="*/ 51 w 57"/>
                <a:gd name="T93" fmla="*/ 40 h 48"/>
                <a:gd name="T94" fmla="*/ 49 w 57"/>
                <a:gd name="T95" fmla="*/ 40 h 48"/>
                <a:gd name="T96" fmla="*/ 51 w 57"/>
                <a:gd name="T97" fmla="*/ 36 h 48"/>
                <a:gd name="T98" fmla="*/ 53 w 57"/>
                <a:gd name="T99" fmla="*/ 34 h 48"/>
                <a:gd name="T100" fmla="*/ 55 w 57"/>
                <a:gd name="T10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8">
                  <a:moveTo>
                    <a:pt x="55" y="34"/>
                  </a:moveTo>
                  <a:lnTo>
                    <a:pt x="57" y="27"/>
                  </a:lnTo>
                  <a:lnTo>
                    <a:pt x="55" y="23"/>
                  </a:lnTo>
                  <a:lnTo>
                    <a:pt x="55" y="21"/>
                  </a:lnTo>
                  <a:lnTo>
                    <a:pt x="51" y="15"/>
                  </a:lnTo>
                  <a:lnTo>
                    <a:pt x="53" y="12"/>
                  </a:lnTo>
                  <a:lnTo>
                    <a:pt x="49" y="10"/>
                  </a:lnTo>
                  <a:lnTo>
                    <a:pt x="49" y="8"/>
                  </a:lnTo>
                  <a:lnTo>
                    <a:pt x="46" y="4"/>
                  </a:lnTo>
                  <a:lnTo>
                    <a:pt x="42" y="6"/>
                  </a:lnTo>
                  <a:lnTo>
                    <a:pt x="40" y="2"/>
                  </a:lnTo>
                  <a:lnTo>
                    <a:pt x="36" y="2"/>
                  </a:lnTo>
                  <a:lnTo>
                    <a:pt x="34" y="0"/>
                  </a:lnTo>
                  <a:lnTo>
                    <a:pt x="28" y="0"/>
                  </a:lnTo>
                  <a:lnTo>
                    <a:pt x="25" y="2"/>
                  </a:lnTo>
                  <a:lnTo>
                    <a:pt x="23" y="4"/>
                  </a:lnTo>
                  <a:lnTo>
                    <a:pt x="23" y="4"/>
                  </a:lnTo>
                  <a:lnTo>
                    <a:pt x="19" y="6"/>
                  </a:lnTo>
                  <a:lnTo>
                    <a:pt x="17" y="8"/>
                  </a:lnTo>
                  <a:lnTo>
                    <a:pt x="15" y="6"/>
                  </a:lnTo>
                  <a:lnTo>
                    <a:pt x="11" y="6"/>
                  </a:lnTo>
                  <a:lnTo>
                    <a:pt x="9" y="2"/>
                  </a:lnTo>
                  <a:lnTo>
                    <a:pt x="6" y="2"/>
                  </a:lnTo>
                  <a:lnTo>
                    <a:pt x="2" y="4"/>
                  </a:lnTo>
                  <a:lnTo>
                    <a:pt x="0" y="8"/>
                  </a:lnTo>
                  <a:lnTo>
                    <a:pt x="2" y="10"/>
                  </a:lnTo>
                  <a:lnTo>
                    <a:pt x="4" y="19"/>
                  </a:lnTo>
                  <a:lnTo>
                    <a:pt x="9" y="19"/>
                  </a:lnTo>
                  <a:lnTo>
                    <a:pt x="9" y="23"/>
                  </a:lnTo>
                  <a:lnTo>
                    <a:pt x="15" y="27"/>
                  </a:lnTo>
                  <a:lnTo>
                    <a:pt x="17" y="27"/>
                  </a:lnTo>
                  <a:lnTo>
                    <a:pt x="19" y="29"/>
                  </a:lnTo>
                  <a:lnTo>
                    <a:pt x="21" y="31"/>
                  </a:lnTo>
                  <a:lnTo>
                    <a:pt x="23" y="36"/>
                  </a:lnTo>
                  <a:lnTo>
                    <a:pt x="28" y="38"/>
                  </a:lnTo>
                  <a:lnTo>
                    <a:pt x="30" y="38"/>
                  </a:lnTo>
                  <a:lnTo>
                    <a:pt x="32" y="38"/>
                  </a:lnTo>
                  <a:lnTo>
                    <a:pt x="34" y="40"/>
                  </a:lnTo>
                  <a:lnTo>
                    <a:pt x="36" y="40"/>
                  </a:lnTo>
                  <a:lnTo>
                    <a:pt x="40" y="46"/>
                  </a:lnTo>
                  <a:lnTo>
                    <a:pt x="44" y="46"/>
                  </a:lnTo>
                  <a:lnTo>
                    <a:pt x="49" y="48"/>
                  </a:lnTo>
                  <a:lnTo>
                    <a:pt x="49" y="46"/>
                  </a:lnTo>
                  <a:lnTo>
                    <a:pt x="53" y="46"/>
                  </a:lnTo>
                  <a:lnTo>
                    <a:pt x="53" y="44"/>
                  </a:lnTo>
                  <a:lnTo>
                    <a:pt x="51" y="44"/>
                  </a:lnTo>
                  <a:lnTo>
                    <a:pt x="51" y="40"/>
                  </a:lnTo>
                  <a:lnTo>
                    <a:pt x="49" y="40"/>
                  </a:lnTo>
                  <a:lnTo>
                    <a:pt x="51" y="36"/>
                  </a:lnTo>
                  <a:lnTo>
                    <a:pt x="53" y="34"/>
                  </a:lnTo>
                  <a:lnTo>
                    <a:pt x="55" y="34"/>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5" name="Freeform 73">
              <a:extLst>
                <a:ext uri="{FF2B5EF4-FFF2-40B4-BE49-F238E27FC236}">
                  <a16:creationId xmlns:a16="http://schemas.microsoft.com/office/drawing/2014/main" id="{88DDB384-4452-4FCD-8E39-98DC7839A291}"/>
                </a:ext>
              </a:extLst>
            </p:cNvPr>
            <p:cNvSpPr>
              <a:spLocks/>
            </p:cNvSpPr>
            <p:nvPr/>
          </p:nvSpPr>
          <p:spPr bwMode="auto">
            <a:xfrm>
              <a:off x="4663692" y="3333647"/>
              <a:ext cx="19334" cy="26240"/>
            </a:xfrm>
            <a:custGeom>
              <a:avLst/>
              <a:gdLst>
                <a:gd name="T0" fmla="*/ 4 w 14"/>
                <a:gd name="T1" fmla="*/ 12 h 19"/>
                <a:gd name="T2" fmla="*/ 4 w 14"/>
                <a:gd name="T3" fmla="*/ 10 h 19"/>
                <a:gd name="T4" fmla="*/ 2 w 14"/>
                <a:gd name="T5" fmla="*/ 10 h 19"/>
                <a:gd name="T6" fmla="*/ 2 w 14"/>
                <a:gd name="T7" fmla="*/ 6 h 19"/>
                <a:gd name="T8" fmla="*/ 0 w 14"/>
                <a:gd name="T9" fmla="*/ 6 h 19"/>
                <a:gd name="T10" fmla="*/ 2 w 14"/>
                <a:gd name="T11" fmla="*/ 2 h 19"/>
                <a:gd name="T12" fmla="*/ 4 w 14"/>
                <a:gd name="T13" fmla="*/ 0 h 19"/>
                <a:gd name="T14" fmla="*/ 6 w 14"/>
                <a:gd name="T15" fmla="*/ 0 h 19"/>
                <a:gd name="T16" fmla="*/ 10 w 14"/>
                <a:gd name="T17" fmla="*/ 4 h 19"/>
                <a:gd name="T18" fmla="*/ 12 w 14"/>
                <a:gd name="T19" fmla="*/ 8 h 19"/>
                <a:gd name="T20" fmla="*/ 14 w 14"/>
                <a:gd name="T21" fmla="*/ 10 h 19"/>
                <a:gd name="T22" fmla="*/ 14 w 14"/>
                <a:gd name="T23" fmla="*/ 16 h 19"/>
                <a:gd name="T24" fmla="*/ 10 w 14"/>
                <a:gd name="T25" fmla="*/ 19 h 19"/>
                <a:gd name="T26" fmla="*/ 6 w 14"/>
                <a:gd name="T27" fmla="*/ 16 h 19"/>
                <a:gd name="T28" fmla="*/ 4 w 14"/>
                <a:gd name="T29" fmla="*/ 12 h 19"/>
                <a:gd name="T30" fmla="*/ 4 w 14"/>
                <a:gd name="T3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9">
                  <a:moveTo>
                    <a:pt x="4" y="12"/>
                  </a:moveTo>
                  <a:lnTo>
                    <a:pt x="4" y="10"/>
                  </a:lnTo>
                  <a:lnTo>
                    <a:pt x="2" y="10"/>
                  </a:lnTo>
                  <a:lnTo>
                    <a:pt x="2" y="6"/>
                  </a:lnTo>
                  <a:lnTo>
                    <a:pt x="0" y="6"/>
                  </a:lnTo>
                  <a:lnTo>
                    <a:pt x="2" y="2"/>
                  </a:lnTo>
                  <a:lnTo>
                    <a:pt x="4" y="0"/>
                  </a:lnTo>
                  <a:lnTo>
                    <a:pt x="6" y="0"/>
                  </a:lnTo>
                  <a:lnTo>
                    <a:pt x="10" y="4"/>
                  </a:lnTo>
                  <a:lnTo>
                    <a:pt x="12" y="8"/>
                  </a:lnTo>
                  <a:lnTo>
                    <a:pt x="14" y="10"/>
                  </a:lnTo>
                  <a:lnTo>
                    <a:pt x="14" y="16"/>
                  </a:lnTo>
                  <a:lnTo>
                    <a:pt x="10" y="19"/>
                  </a:lnTo>
                  <a:lnTo>
                    <a:pt x="6" y="16"/>
                  </a:lnTo>
                  <a:lnTo>
                    <a:pt x="4" y="12"/>
                  </a:lnTo>
                  <a:lnTo>
                    <a:pt x="4" y="12"/>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6" name="Freeform 74">
              <a:extLst>
                <a:ext uri="{FF2B5EF4-FFF2-40B4-BE49-F238E27FC236}">
                  <a16:creationId xmlns:a16="http://schemas.microsoft.com/office/drawing/2014/main" id="{E8CD1AF5-585C-45A2-9204-5BDF63B17327}"/>
                </a:ext>
              </a:extLst>
            </p:cNvPr>
            <p:cNvSpPr>
              <a:spLocks noEditPoints="1"/>
            </p:cNvSpPr>
            <p:nvPr/>
          </p:nvSpPr>
          <p:spPr bwMode="auto">
            <a:xfrm>
              <a:off x="4357106" y="2843387"/>
              <a:ext cx="20716" cy="44193"/>
            </a:xfrm>
            <a:custGeom>
              <a:avLst/>
              <a:gdLst>
                <a:gd name="T0" fmla="*/ 7 w 15"/>
                <a:gd name="T1" fmla="*/ 26 h 32"/>
                <a:gd name="T2" fmla="*/ 11 w 15"/>
                <a:gd name="T3" fmla="*/ 32 h 32"/>
                <a:gd name="T4" fmla="*/ 11 w 15"/>
                <a:gd name="T5" fmla="*/ 28 h 32"/>
                <a:gd name="T6" fmla="*/ 11 w 15"/>
                <a:gd name="T7" fmla="*/ 28 h 32"/>
                <a:gd name="T8" fmla="*/ 7 w 15"/>
                <a:gd name="T9" fmla="*/ 26 h 32"/>
                <a:gd name="T10" fmla="*/ 7 w 15"/>
                <a:gd name="T11" fmla="*/ 26 h 32"/>
                <a:gd name="T12" fmla="*/ 11 w 15"/>
                <a:gd name="T13" fmla="*/ 15 h 32"/>
                <a:gd name="T14" fmla="*/ 9 w 15"/>
                <a:gd name="T15" fmla="*/ 17 h 32"/>
                <a:gd name="T16" fmla="*/ 11 w 15"/>
                <a:gd name="T17" fmla="*/ 22 h 32"/>
                <a:gd name="T18" fmla="*/ 11 w 15"/>
                <a:gd name="T19" fmla="*/ 17 h 32"/>
                <a:gd name="T20" fmla="*/ 11 w 15"/>
                <a:gd name="T21" fmla="*/ 15 h 32"/>
                <a:gd name="T22" fmla="*/ 11 w 15"/>
                <a:gd name="T23" fmla="*/ 15 h 32"/>
                <a:gd name="T24" fmla="*/ 0 w 15"/>
                <a:gd name="T25" fmla="*/ 5 h 32"/>
                <a:gd name="T26" fmla="*/ 0 w 15"/>
                <a:gd name="T27" fmla="*/ 9 h 32"/>
                <a:gd name="T28" fmla="*/ 5 w 15"/>
                <a:gd name="T29" fmla="*/ 9 h 32"/>
                <a:gd name="T30" fmla="*/ 0 w 15"/>
                <a:gd name="T31" fmla="*/ 5 h 32"/>
                <a:gd name="T32" fmla="*/ 0 w 15"/>
                <a:gd name="T33" fmla="*/ 5 h 32"/>
                <a:gd name="T34" fmla="*/ 13 w 15"/>
                <a:gd name="T35" fmla="*/ 0 h 32"/>
                <a:gd name="T36" fmla="*/ 15 w 15"/>
                <a:gd name="T37" fmla="*/ 3 h 32"/>
                <a:gd name="T38" fmla="*/ 13 w 15"/>
                <a:gd name="T39" fmla="*/ 0 h 32"/>
                <a:gd name="T40" fmla="*/ 13 w 15"/>
                <a:gd name="T41" fmla="*/ 0 h 32"/>
                <a:gd name="T42" fmla="*/ 13 w 15"/>
                <a:gd name="T43" fmla="*/ 0 h 32"/>
                <a:gd name="T44" fmla="*/ 7 w 15"/>
                <a:gd name="T45" fmla="*/ 0 h 32"/>
                <a:gd name="T46" fmla="*/ 7 w 15"/>
                <a:gd name="T47" fmla="*/ 0 h 32"/>
                <a:gd name="T48" fmla="*/ 9 w 15"/>
                <a:gd name="T49" fmla="*/ 0 h 32"/>
                <a:gd name="T50" fmla="*/ 13 w 15"/>
                <a:gd name="T51" fmla="*/ 3 h 32"/>
                <a:gd name="T52" fmla="*/ 13 w 15"/>
                <a:gd name="T53" fmla="*/ 7 h 32"/>
                <a:gd name="T54" fmla="*/ 9 w 15"/>
                <a:gd name="T55" fmla="*/ 5 h 32"/>
                <a:gd name="T56" fmla="*/ 7 w 15"/>
                <a:gd name="T57" fmla="*/ 0 h 32"/>
                <a:gd name="T58" fmla="*/ 7 w 15"/>
                <a:gd name="T59" fmla="*/ 0 h 32"/>
                <a:gd name="T60" fmla="*/ 5 w 15"/>
                <a:gd name="T61" fmla="*/ 0 h 32"/>
                <a:gd name="T62" fmla="*/ 9 w 15"/>
                <a:gd name="T63" fmla="*/ 9 h 32"/>
                <a:gd name="T64" fmla="*/ 13 w 15"/>
                <a:gd name="T65" fmla="*/ 13 h 32"/>
                <a:gd name="T66" fmla="*/ 11 w 15"/>
                <a:gd name="T67" fmla="*/ 13 h 32"/>
                <a:gd name="T68" fmla="*/ 5 w 15"/>
                <a:gd name="T69" fmla="*/ 7 h 32"/>
                <a:gd name="T70" fmla="*/ 2 w 15"/>
                <a:gd name="T71" fmla="*/ 3 h 32"/>
                <a:gd name="T72" fmla="*/ 5 w 15"/>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32">
                  <a:moveTo>
                    <a:pt x="7" y="26"/>
                  </a:moveTo>
                  <a:lnTo>
                    <a:pt x="11" y="32"/>
                  </a:lnTo>
                  <a:lnTo>
                    <a:pt x="11" y="28"/>
                  </a:lnTo>
                  <a:lnTo>
                    <a:pt x="11" y="28"/>
                  </a:lnTo>
                  <a:lnTo>
                    <a:pt x="7" y="26"/>
                  </a:lnTo>
                  <a:lnTo>
                    <a:pt x="7" y="26"/>
                  </a:lnTo>
                  <a:close/>
                  <a:moveTo>
                    <a:pt x="11" y="15"/>
                  </a:moveTo>
                  <a:lnTo>
                    <a:pt x="9" y="17"/>
                  </a:lnTo>
                  <a:lnTo>
                    <a:pt x="11" y="22"/>
                  </a:lnTo>
                  <a:lnTo>
                    <a:pt x="11" y="17"/>
                  </a:lnTo>
                  <a:lnTo>
                    <a:pt x="11" y="15"/>
                  </a:lnTo>
                  <a:lnTo>
                    <a:pt x="11" y="15"/>
                  </a:lnTo>
                  <a:close/>
                  <a:moveTo>
                    <a:pt x="0" y="5"/>
                  </a:moveTo>
                  <a:lnTo>
                    <a:pt x="0" y="9"/>
                  </a:lnTo>
                  <a:lnTo>
                    <a:pt x="5" y="9"/>
                  </a:lnTo>
                  <a:lnTo>
                    <a:pt x="0" y="5"/>
                  </a:lnTo>
                  <a:lnTo>
                    <a:pt x="0" y="5"/>
                  </a:lnTo>
                  <a:close/>
                  <a:moveTo>
                    <a:pt x="13" y="0"/>
                  </a:moveTo>
                  <a:lnTo>
                    <a:pt x="15" y="3"/>
                  </a:lnTo>
                  <a:lnTo>
                    <a:pt x="13" y="0"/>
                  </a:lnTo>
                  <a:lnTo>
                    <a:pt x="13" y="0"/>
                  </a:lnTo>
                  <a:lnTo>
                    <a:pt x="13" y="0"/>
                  </a:lnTo>
                  <a:close/>
                  <a:moveTo>
                    <a:pt x="7" y="0"/>
                  </a:moveTo>
                  <a:lnTo>
                    <a:pt x="7" y="0"/>
                  </a:lnTo>
                  <a:lnTo>
                    <a:pt x="9" y="0"/>
                  </a:lnTo>
                  <a:lnTo>
                    <a:pt x="13" y="3"/>
                  </a:lnTo>
                  <a:lnTo>
                    <a:pt x="13" y="7"/>
                  </a:lnTo>
                  <a:lnTo>
                    <a:pt x="9" y="5"/>
                  </a:lnTo>
                  <a:lnTo>
                    <a:pt x="7" y="0"/>
                  </a:lnTo>
                  <a:lnTo>
                    <a:pt x="7" y="0"/>
                  </a:lnTo>
                  <a:close/>
                  <a:moveTo>
                    <a:pt x="5" y="0"/>
                  </a:moveTo>
                  <a:lnTo>
                    <a:pt x="9" y="9"/>
                  </a:lnTo>
                  <a:lnTo>
                    <a:pt x="13" y="13"/>
                  </a:lnTo>
                  <a:lnTo>
                    <a:pt x="11" y="13"/>
                  </a:lnTo>
                  <a:lnTo>
                    <a:pt x="5" y="7"/>
                  </a:lnTo>
                  <a:lnTo>
                    <a:pt x="2" y="3"/>
                  </a:lnTo>
                  <a:lnTo>
                    <a:pt x="5"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7" name="Freeform 75">
              <a:extLst>
                <a:ext uri="{FF2B5EF4-FFF2-40B4-BE49-F238E27FC236}">
                  <a16:creationId xmlns:a16="http://schemas.microsoft.com/office/drawing/2014/main" id="{0E3E488E-60FF-451E-A9DF-E0F8621D474F}"/>
                </a:ext>
              </a:extLst>
            </p:cNvPr>
            <p:cNvSpPr>
              <a:spLocks/>
            </p:cNvSpPr>
            <p:nvPr/>
          </p:nvSpPr>
          <p:spPr bwMode="auto">
            <a:xfrm>
              <a:off x="4270102" y="3134780"/>
              <a:ext cx="113243" cy="146388"/>
            </a:xfrm>
            <a:custGeom>
              <a:avLst/>
              <a:gdLst>
                <a:gd name="T0" fmla="*/ 34 w 82"/>
                <a:gd name="T1" fmla="*/ 104 h 106"/>
                <a:gd name="T2" fmla="*/ 42 w 82"/>
                <a:gd name="T3" fmla="*/ 97 h 106"/>
                <a:gd name="T4" fmla="*/ 49 w 82"/>
                <a:gd name="T5" fmla="*/ 95 h 106"/>
                <a:gd name="T6" fmla="*/ 63 w 82"/>
                <a:gd name="T7" fmla="*/ 91 h 106"/>
                <a:gd name="T8" fmla="*/ 68 w 82"/>
                <a:gd name="T9" fmla="*/ 89 h 106"/>
                <a:gd name="T10" fmla="*/ 72 w 82"/>
                <a:gd name="T11" fmla="*/ 85 h 106"/>
                <a:gd name="T12" fmla="*/ 78 w 82"/>
                <a:gd name="T13" fmla="*/ 76 h 106"/>
                <a:gd name="T14" fmla="*/ 80 w 82"/>
                <a:gd name="T15" fmla="*/ 59 h 106"/>
                <a:gd name="T16" fmla="*/ 80 w 82"/>
                <a:gd name="T17" fmla="*/ 51 h 106"/>
                <a:gd name="T18" fmla="*/ 76 w 82"/>
                <a:gd name="T19" fmla="*/ 42 h 106"/>
                <a:gd name="T20" fmla="*/ 76 w 82"/>
                <a:gd name="T21" fmla="*/ 36 h 106"/>
                <a:gd name="T22" fmla="*/ 63 w 82"/>
                <a:gd name="T23" fmla="*/ 26 h 106"/>
                <a:gd name="T24" fmla="*/ 57 w 82"/>
                <a:gd name="T25" fmla="*/ 34 h 106"/>
                <a:gd name="T26" fmla="*/ 57 w 82"/>
                <a:gd name="T27" fmla="*/ 17 h 106"/>
                <a:gd name="T28" fmla="*/ 61 w 82"/>
                <a:gd name="T29" fmla="*/ 9 h 106"/>
                <a:gd name="T30" fmla="*/ 68 w 82"/>
                <a:gd name="T31" fmla="*/ 4 h 106"/>
                <a:gd name="T32" fmla="*/ 61 w 82"/>
                <a:gd name="T33" fmla="*/ 2 h 106"/>
                <a:gd name="T34" fmla="*/ 55 w 82"/>
                <a:gd name="T35" fmla="*/ 11 h 106"/>
                <a:gd name="T36" fmla="*/ 55 w 82"/>
                <a:gd name="T37" fmla="*/ 2 h 106"/>
                <a:gd name="T38" fmla="*/ 51 w 82"/>
                <a:gd name="T39" fmla="*/ 7 h 106"/>
                <a:gd name="T40" fmla="*/ 44 w 82"/>
                <a:gd name="T41" fmla="*/ 9 h 106"/>
                <a:gd name="T42" fmla="*/ 44 w 82"/>
                <a:gd name="T43" fmla="*/ 13 h 106"/>
                <a:gd name="T44" fmla="*/ 40 w 82"/>
                <a:gd name="T45" fmla="*/ 17 h 106"/>
                <a:gd name="T46" fmla="*/ 42 w 82"/>
                <a:gd name="T47" fmla="*/ 19 h 106"/>
                <a:gd name="T48" fmla="*/ 46 w 82"/>
                <a:gd name="T49" fmla="*/ 21 h 106"/>
                <a:gd name="T50" fmla="*/ 40 w 82"/>
                <a:gd name="T51" fmla="*/ 30 h 106"/>
                <a:gd name="T52" fmla="*/ 27 w 82"/>
                <a:gd name="T53" fmla="*/ 32 h 106"/>
                <a:gd name="T54" fmla="*/ 17 w 82"/>
                <a:gd name="T55" fmla="*/ 28 h 106"/>
                <a:gd name="T56" fmla="*/ 15 w 82"/>
                <a:gd name="T57" fmla="*/ 30 h 106"/>
                <a:gd name="T58" fmla="*/ 17 w 82"/>
                <a:gd name="T59" fmla="*/ 36 h 106"/>
                <a:gd name="T60" fmla="*/ 11 w 82"/>
                <a:gd name="T61" fmla="*/ 36 h 106"/>
                <a:gd name="T62" fmla="*/ 21 w 82"/>
                <a:gd name="T63" fmla="*/ 42 h 106"/>
                <a:gd name="T64" fmla="*/ 17 w 82"/>
                <a:gd name="T65" fmla="*/ 47 h 106"/>
                <a:gd name="T66" fmla="*/ 11 w 82"/>
                <a:gd name="T67" fmla="*/ 51 h 106"/>
                <a:gd name="T68" fmla="*/ 15 w 82"/>
                <a:gd name="T69" fmla="*/ 53 h 106"/>
                <a:gd name="T70" fmla="*/ 30 w 82"/>
                <a:gd name="T71" fmla="*/ 57 h 106"/>
                <a:gd name="T72" fmla="*/ 21 w 82"/>
                <a:gd name="T73" fmla="*/ 66 h 106"/>
                <a:gd name="T74" fmla="*/ 13 w 82"/>
                <a:gd name="T75" fmla="*/ 76 h 106"/>
                <a:gd name="T76" fmla="*/ 21 w 82"/>
                <a:gd name="T77" fmla="*/ 74 h 106"/>
                <a:gd name="T78" fmla="*/ 30 w 82"/>
                <a:gd name="T79" fmla="*/ 72 h 106"/>
                <a:gd name="T80" fmla="*/ 17 w 82"/>
                <a:gd name="T81" fmla="*/ 76 h 106"/>
                <a:gd name="T82" fmla="*/ 13 w 82"/>
                <a:gd name="T83" fmla="*/ 82 h 106"/>
                <a:gd name="T84" fmla="*/ 11 w 82"/>
                <a:gd name="T85" fmla="*/ 85 h 106"/>
                <a:gd name="T86" fmla="*/ 6 w 82"/>
                <a:gd name="T87" fmla="*/ 82 h 106"/>
                <a:gd name="T88" fmla="*/ 15 w 82"/>
                <a:gd name="T89" fmla="*/ 87 h 106"/>
                <a:gd name="T90" fmla="*/ 2 w 82"/>
                <a:gd name="T91" fmla="*/ 95 h 106"/>
                <a:gd name="T92" fmla="*/ 17 w 82"/>
                <a:gd name="T93" fmla="*/ 95 h 106"/>
                <a:gd name="T94" fmla="*/ 11 w 82"/>
                <a:gd name="T95" fmla="*/ 101 h 106"/>
                <a:gd name="T96" fmla="*/ 13 w 82"/>
                <a:gd name="T97" fmla="*/ 104 h 106"/>
                <a:gd name="T98" fmla="*/ 19 w 82"/>
                <a:gd name="T99"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106">
                  <a:moveTo>
                    <a:pt x="21" y="106"/>
                  </a:moveTo>
                  <a:lnTo>
                    <a:pt x="27" y="106"/>
                  </a:lnTo>
                  <a:lnTo>
                    <a:pt x="34" y="104"/>
                  </a:lnTo>
                  <a:lnTo>
                    <a:pt x="40" y="99"/>
                  </a:lnTo>
                  <a:lnTo>
                    <a:pt x="38" y="95"/>
                  </a:lnTo>
                  <a:lnTo>
                    <a:pt x="42" y="97"/>
                  </a:lnTo>
                  <a:lnTo>
                    <a:pt x="40" y="99"/>
                  </a:lnTo>
                  <a:lnTo>
                    <a:pt x="44" y="99"/>
                  </a:lnTo>
                  <a:lnTo>
                    <a:pt x="49" y="95"/>
                  </a:lnTo>
                  <a:lnTo>
                    <a:pt x="51" y="95"/>
                  </a:lnTo>
                  <a:lnTo>
                    <a:pt x="51" y="91"/>
                  </a:lnTo>
                  <a:lnTo>
                    <a:pt x="63" y="91"/>
                  </a:lnTo>
                  <a:lnTo>
                    <a:pt x="63" y="87"/>
                  </a:lnTo>
                  <a:lnTo>
                    <a:pt x="65" y="91"/>
                  </a:lnTo>
                  <a:lnTo>
                    <a:pt x="68" y="89"/>
                  </a:lnTo>
                  <a:lnTo>
                    <a:pt x="70" y="89"/>
                  </a:lnTo>
                  <a:lnTo>
                    <a:pt x="76" y="89"/>
                  </a:lnTo>
                  <a:lnTo>
                    <a:pt x="72" y="85"/>
                  </a:lnTo>
                  <a:lnTo>
                    <a:pt x="74" y="82"/>
                  </a:lnTo>
                  <a:lnTo>
                    <a:pt x="78" y="78"/>
                  </a:lnTo>
                  <a:lnTo>
                    <a:pt x="78" y="76"/>
                  </a:lnTo>
                  <a:lnTo>
                    <a:pt x="80" y="72"/>
                  </a:lnTo>
                  <a:lnTo>
                    <a:pt x="82" y="68"/>
                  </a:lnTo>
                  <a:lnTo>
                    <a:pt x="80" y="59"/>
                  </a:lnTo>
                  <a:lnTo>
                    <a:pt x="78" y="57"/>
                  </a:lnTo>
                  <a:lnTo>
                    <a:pt x="80" y="55"/>
                  </a:lnTo>
                  <a:lnTo>
                    <a:pt x="80" y="51"/>
                  </a:lnTo>
                  <a:lnTo>
                    <a:pt x="78" y="49"/>
                  </a:lnTo>
                  <a:lnTo>
                    <a:pt x="78" y="45"/>
                  </a:lnTo>
                  <a:lnTo>
                    <a:pt x="76" y="42"/>
                  </a:lnTo>
                  <a:lnTo>
                    <a:pt x="76" y="40"/>
                  </a:lnTo>
                  <a:lnTo>
                    <a:pt x="80" y="40"/>
                  </a:lnTo>
                  <a:lnTo>
                    <a:pt x="76" y="36"/>
                  </a:lnTo>
                  <a:lnTo>
                    <a:pt x="72" y="36"/>
                  </a:lnTo>
                  <a:lnTo>
                    <a:pt x="68" y="30"/>
                  </a:lnTo>
                  <a:lnTo>
                    <a:pt x="63" y="26"/>
                  </a:lnTo>
                  <a:lnTo>
                    <a:pt x="61" y="28"/>
                  </a:lnTo>
                  <a:lnTo>
                    <a:pt x="59" y="34"/>
                  </a:lnTo>
                  <a:lnTo>
                    <a:pt x="57" y="34"/>
                  </a:lnTo>
                  <a:lnTo>
                    <a:pt x="49" y="26"/>
                  </a:lnTo>
                  <a:lnTo>
                    <a:pt x="53" y="17"/>
                  </a:lnTo>
                  <a:lnTo>
                    <a:pt x="57" y="17"/>
                  </a:lnTo>
                  <a:lnTo>
                    <a:pt x="57" y="13"/>
                  </a:lnTo>
                  <a:lnTo>
                    <a:pt x="59" y="11"/>
                  </a:lnTo>
                  <a:lnTo>
                    <a:pt x="61" y="9"/>
                  </a:lnTo>
                  <a:lnTo>
                    <a:pt x="61" y="11"/>
                  </a:lnTo>
                  <a:lnTo>
                    <a:pt x="63" y="7"/>
                  </a:lnTo>
                  <a:lnTo>
                    <a:pt x="68" y="4"/>
                  </a:lnTo>
                  <a:lnTo>
                    <a:pt x="63" y="2"/>
                  </a:lnTo>
                  <a:lnTo>
                    <a:pt x="61" y="0"/>
                  </a:lnTo>
                  <a:lnTo>
                    <a:pt x="61" y="2"/>
                  </a:lnTo>
                  <a:lnTo>
                    <a:pt x="57" y="2"/>
                  </a:lnTo>
                  <a:lnTo>
                    <a:pt x="59" y="7"/>
                  </a:lnTo>
                  <a:lnTo>
                    <a:pt x="55" y="11"/>
                  </a:lnTo>
                  <a:lnTo>
                    <a:pt x="57" y="9"/>
                  </a:lnTo>
                  <a:lnTo>
                    <a:pt x="57" y="7"/>
                  </a:lnTo>
                  <a:lnTo>
                    <a:pt x="55" y="2"/>
                  </a:lnTo>
                  <a:lnTo>
                    <a:pt x="53" y="4"/>
                  </a:lnTo>
                  <a:lnTo>
                    <a:pt x="55" y="7"/>
                  </a:lnTo>
                  <a:lnTo>
                    <a:pt x="51" y="7"/>
                  </a:lnTo>
                  <a:lnTo>
                    <a:pt x="51" y="4"/>
                  </a:lnTo>
                  <a:lnTo>
                    <a:pt x="44" y="7"/>
                  </a:lnTo>
                  <a:lnTo>
                    <a:pt x="44" y="9"/>
                  </a:lnTo>
                  <a:lnTo>
                    <a:pt x="42" y="9"/>
                  </a:lnTo>
                  <a:lnTo>
                    <a:pt x="42" y="11"/>
                  </a:lnTo>
                  <a:lnTo>
                    <a:pt x="44" y="13"/>
                  </a:lnTo>
                  <a:lnTo>
                    <a:pt x="44" y="15"/>
                  </a:lnTo>
                  <a:lnTo>
                    <a:pt x="40" y="15"/>
                  </a:lnTo>
                  <a:lnTo>
                    <a:pt x="40" y="17"/>
                  </a:lnTo>
                  <a:lnTo>
                    <a:pt x="36" y="17"/>
                  </a:lnTo>
                  <a:lnTo>
                    <a:pt x="38" y="19"/>
                  </a:lnTo>
                  <a:lnTo>
                    <a:pt x="42" y="19"/>
                  </a:lnTo>
                  <a:lnTo>
                    <a:pt x="42" y="21"/>
                  </a:lnTo>
                  <a:lnTo>
                    <a:pt x="44" y="19"/>
                  </a:lnTo>
                  <a:lnTo>
                    <a:pt x="46" y="21"/>
                  </a:lnTo>
                  <a:lnTo>
                    <a:pt x="42" y="26"/>
                  </a:lnTo>
                  <a:lnTo>
                    <a:pt x="38" y="28"/>
                  </a:lnTo>
                  <a:lnTo>
                    <a:pt x="40" y="30"/>
                  </a:lnTo>
                  <a:lnTo>
                    <a:pt x="34" y="30"/>
                  </a:lnTo>
                  <a:lnTo>
                    <a:pt x="32" y="30"/>
                  </a:lnTo>
                  <a:lnTo>
                    <a:pt x="27" y="32"/>
                  </a:lnTo>
                  <a:lnTo>
                    <a:pt x="27" y="28"/>
                  </a:lnTo>
                  <a:lnTo>
                    <a:pt x="17" y="26"/>
                  </a:lnTo>
                  <a:lnTo>
                    <a:pt x="17" y="28"/>
                  </a:lnTo>
                  <a:lnTo>
                    <a:pt x="13" y="28"/>
                  </a:lnTo>
                  <a:lnTo>
                    <a:pt x="13" y="32"/>
                  </a:lnTo>
                  <a:lnTo>
                    <a:pt x="15" y="30"/>
                  </a:lnTo>
                  <a:lnTo>
                    <a:pt x="15" y="34"/>
                  </a:lnTo>
                  <a:lnTo>
                    <a:pt x="17" y="34"/>
                  </a:lnTo>
                  <a:lnTo>
                    <a:pt x="17" y="36"/>
                  </a:lnTo>
                  <a:lnTo>
                    <a:pt x="15" y="38"/>
                  </a:lnTo>
                  <a:lnTo>
                    <a:pt x="15" y="36"/>
                  </a:lnTo>
                  <a:lnTo>
                    <a:pt x="11" y="36"/>
                  </a:lnTo>
                  <a:lnTo>
                    <a:pt x="15" y="40"/>
                  </a:lnTo>
                  <a:lnTo>
                    <a:pt x="19" y="38"/>
                  </a:lnTo>
                  <a:lnTo>
                    <a:pt x="21" y="42"/>
                  </a:lnTo>
                  <a:lnTo>
                    <a:pt x="15" y="42"/>
                  </a:lnTo>
                  <a:lnTo>
                    <a:pt x="15" y="45"/>
                  </a:lnTo>
                  <a:lnTo>
                    <a:pt x="17" y="47"/>
                  </a:lnTo>
                  <a:lnTo>
                    <a:pt x="11" y="47"/>
                  </a:lnTo>
                  <a:lnTo>
                    <a:pt x="13" y="51"/>
                  </a:lnTo>
                  <a:lnTo>
                    <a:pt x="11" y="51"/>
                  </a:lnTo>
                  <a:lnTo>
                    <a:pt x="13" y="53"/>
                  </a:lnTo>
                  <a:lnTo>
                    <a:pt x="15" y="53"/>
                  </a:lnTo>
                  <a:lnTo>
                    <a:pt x="15" y="53"/>
                  </a:lnTo>
                  <a:lnTo>
                    <a:pt x="19" y="53"/>
                  </a:lnTo>
                  <a:lnTo>
                    <a:pt x="19" y="57"/>
                  </a:lnTo>
                  <a:lnTo>
                    <a:pt x="30" y="57"/>
                  </a:lnTo>
                  <a:lnTo>
                    <a:pt x="27" y="61"/>
                  </a:lnTo>
                  <a:lnTo>
                    <a:pt x="25" y="59"/>
                  </a:lnTo>
                  <a:lnTo>
                    <a:pt x="21" y="66"/>
                  </a:lnTo>
                  <a:lnTo>
                    <a:pt x="23" y="66"/>
                  </a:lnTo>
                  <a:lnTo>
                    <a:pt x="19" y="70"/>
                  </a:lnTo>
                  <a:lnTo>
                    <a:pt x="13" y="76"/>
                  </a:lnTo>
                  <a:lnTo>
                    <a:pt x="15" y="76"/>
                  </a:lnTo>
                  <a:lnTo>
                    <a:pt x="19" y="74"/>
                  </a:lnTo>
                  <a:lnTo>
                    <a:pt x="21" y="74"/>
                  </a:lnTo>
                  <a:lnTo>
                    <a:pt x="25" y="74"/>
                  </a:lnTo>
                  <a:lnTo>
                    <a:pt x="30" y="72"/>
                  </a:lnTo>
                  <a:lnTo>
                    <a:pt x="30" y="72"/>
                  </a:lnTo>
                  <a:lnTo>
                    <a:pt x="34" y="74"/>
                  </a:lnTo>
                  <a:lnTo>
                    <a:pt x="23" y="76"/>
                  </a:lnTo>
                  <a:lnTo>
                    <a:pt x="17" y="76"/>
                  </a:lnTo>
                  <a:lnTo>
                    <a:pt x="17" y="78"/>
                  </a:lnTo>
                  <a:lnTo>
                    <a:pt x="13" y="80"/>
                  </a:lnTo>
                  <a:lnTo>
                    <a:pt x="13" y="82"/>
                  </a:lnTo>
                  <a:lnTo>
                    <a:pt x="13" y="85"/>
                  </a:lnTo>
                  <a:lnTo>
                    <a:pt x="15" y="85"/>
                  </a:lnTo>
                  <a:lnTo>
                    <a:pt x="11" y="85"/>
                  </a:lnTo>
                  <a:lnTo>
                    <a:pt x="8" y="82"/>
                  </a:lnTo>
                  <a:lnTo>
                    <a:pt x="6" y="85"/>
                  </a:lnTo>
                  <a:lnTo>
                    <a:pt x="6" y="82"/>
                  </a:lnTo>
                  <a:lnTo>
                    <a:pt x="0" y="87"/>
                  </a:lnTo>
                  <a:lnTo>
                    <a:pt x="2" y="87"/>
                  </a:lnTo>
                  <a:lnTo>
                    <a:pt x="15" y="87"/>
                  </a:lnTo>
                  <a:lnTo>
                    <a:pt x="11" y="91"/>
                  </a:lnTo>
                  <a:lnTo>
                    <a:pt x="4" y="91"/>
                  </a:lnTo>
                  <a:lnTo>
                    <a:pt x="2" y="95"/>
                  </a:lnTo>
                  <a:lnTo>
                    <a:pt x="6" y="95"/>
                  </a:lnTo>
                  <a:lnTo>
                    <a:pt x="6" y="97"/>
                  </a:lnTo>
                  <a:lnTo>
                    <a:pt x="17" y="95"/>
                  </a:lnTo>
                  <a:lnTo>
                    <a:pt x="8" y="99"/>
                  </a:lnTo>
                  <a:lnTo>
                    <a:pt x="6" y="101"/>
                  </a:lnTo>
                  <a:lnTo>
                    <a:pt x="11" y="101"/>
                  </a:lnTo>
                  <a:lnTo>
                    <a:pt x="17" y="99"/>
                  </a:lnTo>
                  <a:lnTo>
                    <a:pt x="17" y="101"/>
                  </a:lnTo>
                  <a:lnTo>
                    <a:pt x="13" y="104"/>
                  </a:lnTo>
                  <a:lnTo>
                    <a:pt x="15" y="104"/>
                  </a:lnTo>
                  <a:lnTo>
                    <a:pt x="15" y="106"/>
                  </a:lnTo>
                  <a:lnTo>
                    <a:pt x="19" y="104"/>
                  </a:lnTo>
                  <a:lnTo>
                    <a:pt x="21" y="106"/>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8" name="Freeform 76">
              <a:extLst>
                <a:ext uri="{FF2B5EF4-FFF2-40B4-BE49-F238E27FC236}">
                  <a16:creationId xmlns:a16="http://schemas.microsoft.com/office/drawing/2014/main" id="{9F3A12A3-CA87-4296-B60C-5EFA448715EF}"/>
                </a:ext>
              </a:extLst>
            </p:cNvPr>
            <p:cNvSpPr>
              <a:spLocks noEditPoints="1"/>
            </p:cNvSpPr>
            <p:nvPr/>
          </p:nvSpPr>
          <p:spPr bwMode="auto">
            <a:xfrm>
              <a:off x="4337772" y="2908294"/>
              <a:ext cx="234773" cy="436401"/>
            </a:xfrm>
            <a:custGeom>
              <a:avLst/>
              <a:gdLst>
                <a:gd name="T0" fmla="*/ 8 w 170"/>
                <a:gd name="T1" fmla="*/ 181 h 316"/>
                <a:gd name="T2" fmla="*/ 40 w 170"/>
                <a:gd name="T3" fmla="*/ 183 h 316"/>
                <a:gd name="T4" fmla="*/ 35 w 170"/>
                <a:gd name="T5" fmla="*/ 198 h 316"/>
                <a:gd name="T6" fmla="*/ 122 w 170"/>
                <a:gd name="T7" fmla="*/ 6 h 316"/>
                <a:gd name="T8" fmla="*/ 113 w 170"/>
                <a:gd name="T9" fmla="*/ 15 h 316"/>
                <a:gd name="T10" fmla="*/ 109 w 170"/>
                <a:gd name="T11" fmla="*/ 21 h 316"/>
                <a:gd name="T12" fmla="*/ 118 w 170"/>
                <a:gd name="T13" fmla="*/ 21 h 316"/>
                <a:gd name="T14" fmla="*/ 113 w 170"/>
                <a:gd name="T15" fmla="*/ 297 h 316"/>
                <a:gd name="T16" fmla="*/ 48 w 170"/>
                <a:gd name="T17" fmla="*/ 154 h 316"/>
                <a:gd name="T18" fmla="*/ 19 w 170"/>
                <a:gd name="T19" fmla="*/ 133 h 316"/>
                <a:gd name="T20" fmla="*/ 31 w 170"/>
                <a:gd name="T21" fmla="*/ 122 h 316"/>
                <a:gd name="T22" fmla="*/ 82 w 170"/>
                <a:gd name="T23" fmla="*/ 59 h 316"/>
                <a:gd name="T24" fmla="*/ 78 w 170"/>
                <a:gd name="T25" fmla="*/ 63 h 316"/>
                <a:gd name="T26" fmla="*/ 19 w 170"/>
                <a:gd name="T27" fmla="*/ 90 h 316"/>
                <a:gd name="T28" fmla="*/ 27 w 170"/>
                <a:gd name="T29" fmla="*/ 93 h 316"/>
                <a:gd name="T30" fmla="*/ 19 w 170"/>
                <a:gd name="T31" fmla="*/ 97 h 316"/>
                <a:gd name="T32" fmla="*/ 12 w 170"/>
                <a:gd name="T33" fmla="*/ 105 h 316"/>
                <a:gd name="T34" fmla="*/ 14 w 170"/>
                <a:gd name="T35" fmla="*/ 114 h 316"/>
                <a:gd name="T36" fmla="*/ 31 w 170"/>
                <a:gd name="T37" fmla="*/ 116 h 316"/>
                <a:gd name="T38" fmla="*/ 31 w 170"/>
                <a:gd name="T39" fmla="*/ 101 h 316"/>
                <a:gd name="T40" fmla="*/ 35 w 170"/>
                <a:gd name="T41" fmla="*/ 139 h 316"/>
                <a:gd name="T42" fmla="*/ 29 w 170"/>
                <a:gd name="T43" fmla="*/ 141 h 316"/>
                <a:gd name="T44" fmla="*/ 27 w 170"/>
                <a:gd name="T45" fmla="*/ 158 h 316"/>
                <a:gd name="T46" fmla="*/ 56 w 170"/>
                <a:gd name="T47" fmla="*/ 223 h 316"/>
                <a:gd name="T48" fmla="*/ 61 w 170"/>
                <a:gd name="T49" fmla="*/ 192 h 316"/>
                <a:gd name="T50" fmla="*/ 52 w 170"/>
                <a:gd name="T51" fmla="*/ 310 h 316"/>
                <a:gd name="T52" fmla="*/ 75 w 170"/>
                <a:gd name="T53" fmla="*/ 308 h 316"/>
                <a:gd name="T54" fmla="*/ 103 w 170"/>
                <a:gd name="T55" fmla="*/ 297 h 316"/>
                <a:gd name="T56" fmla="*/ 130 w 170"/>
                <a:gd name="T57" fmla="*/ 291 h 316"/>
                <a:gd name="T58" fmla="*/ 164 w 170"/>
                <a:gd name="T59" fmla="*/ 282 h 316"/>
                <a:gd name="T60" fmla="*/ 153 w 170"/>
                <a:gd name="T61" fmla="*/ 272 h 316"/>
                <a:gd name="T62" fmla="*/ 160 w 170"/>
                <a:gd name="T63" fmla="*/ 263 h 316"/>
                <a:gd name="T64" fmla="*/ 168 w 170"/>
                <a:gd name="T65" fmla="*/ 249 h 316"/>
                <a:gd name="T66" fmla="*/ 145 w 170"/>
                <a:gd name="T67" fmla="*/ 227 h 316"/>
                <a:gd name="T68" fmla="*/ 128 w 170"/>
                <a:gd name="T69" fmla="*/ 211 h 316"/>
                <a:gd name="T70" fmla="*/ 130 w 170"/>
                <a:gd name="T71" fmla="*/ 196 h 316"/>
                <a:gd name="T72" fmla="*/ 103 w 170"/>
                <a:gd name="T73" fmla="*/ 160 h 316"/>
                <a:gd name="T74" fmla="*/ 73 w 170"/>
                <a:gd name="T75" fmla="*/ 147 h 316"/>
                <a:gd name="T76" fmla="*/ 82 w 170"/>
                <a:gd name="T77" fmla="*/ 135 h 316"/>
                <a:gd name="T78" fmla="*/ 103 w 170"/>
                <a:gd name="T79" fmla="*/ 107 h 316"/>
                <a:gd name="T80" fmla="*/ 71 w 170"/>
                <a:gd name="T81" fmla="*/ 103 h 316"/>
                <a:gd name="T82" fmla="*/ 75 w 170"/>
                <a:gd name="T83" fmla="*/ 88 h 316"/>
                <a:gd name="T84" fmla="*/ 67 w 170"/>
                <a:gd name="T85" fmla="*/ 76 h 316"/>
                <a:gd name="T86" fmla="*/ 50 w 170"/>
                <a:gd name="T87" fmla="*/ 82 h 316"/>
                <a:gd name="T88" fmla="*/ 42 w 170"/>
                <a:gd name="T89" fmla="*/ 95 h 316"/>
                <a:gd name="T90" fmla="*/ 37 w 170"/>
                <a:gd name="T91" fmla="*/ 105 h 316"/>
                <a:gd name="T92" fmla="*/ 42 w 170"/>
                <a:gd name="T93" fmla="*/ 114 h 316"/>
                <a:gd name="T94" fmla="*/ 35 w 170"/>
                <a:gd name="T95" fmla="*/ 126 h 316"/>
                <a:gd name="T96" fmla="*/ 48 w 170"/>
                <a:gd name="T97" fmla="*/ 126 h 316"/>
                <a:gd name="T98" fmla="*/ 42 w 170"/>
                <a:gd name="T99" fmla="*/ 154 h 316"/>
                <a:gd name="T100" fmla="*/ 44 w 170"/>
                <a:gd name="T101" fmla="*/ 147 h 316"/>
                <a:gd name="T102" fmla="*/ 54 w 170"/>
                <a:gd name="T103" fmla="*/ 143 h 316"/>
                <a:gd name="T104" fmla="*/ 48 w 170"/>
                <a:gd name="T105" fmla="*/ 177 h 316"/>
                <a:gd name="T106" fmla="*/ 69 w 170"/>
                <a:gd name="T107" fmla="*/ 179 h 316"/>
                <a:gd name="T108" fmla="*/ 86 w 170"/>
                <a:gd name="T109" fmla="*/ 202 h 316"/>
                <a:gd name="T110" fmla="*/ 82 w 170"/>
                <a:gd name="T111" fmla="*/ 221 h 316"/>
                <a:gd name="T112" fmla="*/ 56 w 170"/>
                <a:gd name="T113" fmla="*/ 238 h 316"/>
                <a:gd name="T114" fmla="*/ 59 w 170"/>
                <a:gd name="T115" fmla="*/ 257 h 316"/>
                <a:gd name="T116" fmla="*/ 54 w 170"/>
                <a:gd name="T117" fmla="*/ 270 h 316"/>
                <a:gd name="T118" fmla="*/ 78 w 170"/>
                <a:gd name="T119" fmla="*/ 276 h 316"/>
                <a:gd name="T120" fmla="*/ 82 w 170"/>
                <a:gd name="T121" fmla="*/ 282 h 316"/>
                <a:gd name="T122" fmla="*/ 48 w 170"/>
                <a:gd name="T123" fmla="*/ 30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 h="316">
                  <a:moveTo>
                    <a:pt x="31" y="204"/>
                  </a:moveTo>
                  <a:lnTo>
                    <a:pt x="27" y="200"/>
                  </a:lnTo>
                  <a:lnTo>
                    <a:pt x="23" y="200"/>
                  </a:lnTo>
                  <a:lnTo>
                    <a:pt x="19" y="194"/>
                  </a:lnTo>
                  <a:lnTo>
                    <a:pt x="14" y="190"/>
                  </a:lnTo>
                  <a:lnTo>
                    <a:pt x="12" y="192"/>
                  </a:lnTo>
                  <a:lnTo>
                    <a:pt x="10" y="198"/>
                  </a:lnTo>
                  <a:lnTo>
                    <a:pt x="8" y="198"/>
                  </a:lnTo>
                  <a:lnTo>
                    <a:pt x="0" y="190"/>
                  </a:lnTo>
                  <a:lnTo>
                    <a:pt x="4" y="181"/>
                  </a:lnTo>
                  <a:lnTo>
                    <a:pt x="8" y="181"/>
                  </a:lnTo>
                  <a:lnTo>
                    <a:pt x="8" y="177"/>
                  </a:lnTo>
                  <a:lnTo>
                    <a:pt x="10" y="175"/>
                  </a:lnTo>
                  <a:lnTo>
                    <a:pt x="12" y="173"/>
                  </a:lnTo>
                  <a:lnTo>
                    <a:pt x="16" y="173"/>
                  </a:lnTo>
                  <a:lnTo>
                    <a:pt x="19" y="171"/>
                  </a:lnTo>
                  <a:lnTo>
                    <a:pt x="21" y="171"/>
                  </a:lnTo>
                  <a:lnTo>
                    <a:pt x="25" y="168"/>
                  </a:lnTo>
                  <a:lnTo>
                    <a:pt x="29" y="168"/>
                  </a:lnTo>
                  <a:lnTo>
                    <a:pt x="33" y="171"/>
                  </a:lnTo>
                  <a:lnTo>
                    <a:pt x="33" y="175"/>
                  </a:lnTo>
                  <a:lnTo>
                    <a:pt x="40" y="183"/>
                  </a:lnTo>
                  <a:lnTo>
                    <a:pt x="35" y="185"/>
                  </a:lnTo>
                  <a:lnTo>
                    <a:pt x="42" y="185"/>
                  </a:lnTo>
                  <a:lnTo>
                    <a:pt x="44" y="194"/>
                  </a:lnTo>
                  <a:lnTo>
                    <a:pt x="40" y="187"/>
                  </a:lnTo>
                  <a:lnTo>
                    <a:pt x="37" y="187"/>
                  </a:lnTo>
                  <a:lnTo>
                    <a:pt x="40" y="190"/>
                  </a:lnTo>
                  <a:lnTo>
                    <a:pt x="37" y="194"/>
                  </a:lnTo>
                  <a:lnTo>
                    <a:pt x="42" y="194"/>
                  </a:lnTo>
                  <a:lnTo>
                    <a:pt x="40" y="196"/>
                  </a:lnTo>
                  <a:lnTo>
                    <a:pt x="35" y="196"/>
                  </a:lnTo>
                  <a:lnTo>
                    <a:pt x="35" y="198"/>
                  </a:lnTo>
                  <a:lnTo>
                    <a:pt x="33" y="202"/>
                  </a:lnTo>
                  <a:lnTo>
                    <a:pt x="31" y="200"/>
                  </a:lnTo>
                  <a:lnTo>
                    <a:pt x="31" y="204"/>
                  </a:lnTo>
                  <a:lnTo>
                    <a:pt x="31" y="204"/>
                  </a:lnTo>
                  <a:lnTo>
                    <a:pt x="31" y="204"/>
                  </a:lnTo>
                  <a:close/>
                  <a:moveTo>
                    <a:pt x="113" y="29"/>
                  </a:moveTo>
                  <a:lnTo>
                    <a:pt x="115" y="25"/>
                  </a:lnTo>
                  <a:lnTo>
                    <a:pt x="118" y="27"/>
                  </a:lnTo>
                  <a:lnTo>
                    <a:pt x="113" y="29"/>
                  </a:lnTo>
                  <a:lnTo>
                    <a:pt x="113" y="29"/>
                  </a:lnTo>
                  <a:close/>
                  <a:moveTo>
                    <a:pt x="122" y="6"/>
                  </a:moveTo>
                  <a:lnTo>
                    <a:pt x="120" y="4"/>
                  </a:lnTo>
                  <a:lnTo>
                    <a:pt x="122" y="0"/>
                  </a:lnTo>
                  <a:lnTo>
                    <a:pt x="122" y="6"/>
                  </a:lnTo>
                  <a:lnTo>
                    <a:pt x="122" y="6"/>
                  </a:lnTo>
                  <a:close/>
                  <a:moveTo>
                    <a:pt x="113" y="15"/>
                  </a:moveTo>
                  <a:lnTo>
                    <a:pt x="113" y="10"/>
                  </a:lnTo>
                  <a:lnTo>
                    <a:pt x="111" y="10"/>
                  </a:lnTo>
                  <a:lnTo>
                    <a:pt x="109" y="12"/>
                  </a:lnTo>
                  <a:lnTo>
                    <a:pt x="109" y="12"/>
                  </a:lnTo>
                  <a:lnTo>
                    <a:pt x="113" y="15"/>
                  </a:lnTo>
                  <a:lnTo>
                    <a:pt x="113" y="15"/>
                  </a:lnTo>
                  <a:close/>
                  <a:moveTo>
                    <a:pt x="118" y="12"/>
                  </a:moveTo>
                  <a:lnTo>
                    <a:pt x="115" y="10"/>
                  </a:lnTo>
                  <a:lnTo>
                    <a:pt x="118" y="8"/>
                  </a:lnTo>
                  <a:lnTo>
                    <a:pt x="118" y="4"/>
                  </a:lnTo>
                  <a:lnTo>
                    <a:pt x="120" y="6"/>
                  </a:lnTo>
                  <a:lnTo>
                    <a:pt x="120" y="10"/>
                  </a:lnTo>
                  <a:lnTo>
                    <a:pt x="118" y="12"/>
                  </a:lnTo>
                  <a:lnTo>
                    <a:pt x="118" y="12"/>
                  </a:lnTo>
                  <a:close/>
                  <a:moveTo>
                    <a:pt x="115" y="23"/>
                  </a:moveTo>
                  <a:lnTo>
                    <a:pt x="113" y="21"/>
                  </a:lnTo>
                  <a:lnTo>
                    <a:pt x="109" y="21"/>
                  </a:lnTo>
                  <a:lnTo>
                    <a:pt x="107" y="19"/>
                  </a:lnTo>
                  <a:lnTo>
                    <a:pt x="109" y="17"/>
                  </a:lnTo>
                  <a:lnTo>
                    <a:pt x="113" y="17"/>
                  </a:lnTo>
                  <a:lnTo>
                    <a:pt x="115" y="17"/>
                  </a:lnTo>
                  <a:lnTo>
                    <a:pt x="113" y="15"/>
                  </a:lnTo>
                  <a:lnTo>
                    <a:pt x="115" y="12"/>
                  </a:lnTo>
                  <a:lnTo>
                    <a:pt x="118" y="15"/>
                  </a:lnTo>
                  <a:lnTo>
                    <a:pt x="120" y="15"/>
                  </a:lnTo>
                  <a:lnTo>
                    <a:pt x="118" y="17"/>
                  </a:lnTo>
                  <a:lnTo>
                    <a:pt x="118" y="19"/>
                  </a:lnTo>
                  <a:lnTo>
                    <a:pt x="118" y="21"/>
                  </a:lnTo>
                  <a:lnTo>
                    <a:pt x="118" y="25"/>
                  </a:lnTo>
                  <a:lnTo>
                    <a:pt x="115" y="23"/>
                  </a:lnTo>
                  <a:lnTo>
                    <a:pt x="115" y="23"/>
                  </a:lnTo>
                  <a:close/>
                  <a:moveTo>
                    <a:pt x="153" y="274"/>
                  </a:moveTo>
                  <a:lnTo>
                    <a:pt x="156" y="274"/>
                  </a:lnTo>
                  <a:lnTo>
                    <a:pt x="158" y="274"/>
                  </a:lnTo>
                  <a:lnTo>
                    <a:pt x="158" y="272"/>
                  </a:lnTo>
                  <a:lnTo>
                    <a:pt x="156" y="272"/>
                  </a:lnTo>
                  <a:lnTo>
                    <a:pt x="153" y="274"/>
                  </a:lnTo>
                  <a:lnTo>
                    <a:pt x="153" y="274"/>
                  </a:lnTo>
                  <a:close/>
                  <a:moveTo>
                    <a:pt x="113" y="297"/>
                  </a:moveTo>
                  <a:lnTo>
                    <a:pt x="118" y="293"/>
                  </a:lnTo>
                  <a:lnTo>
                    <a:pt x="120" y="295"/>
                  </a:lnTo>
                  <a:lnTo>
                    <a:pt x="122" y="295"/>
                  </a:lnTo>
                  <a:lnTo>
                    <a:pt x="122" y="297"/>
                  </a:lnTo>
                  <a:lnTo>
                    <a:pt x="122" y="299"/>
                  </a:lnTo>
                  <a:lnTo>
                    <a:pt x="118" y="299"/>
                  </a:lnTo>
                  <a:lnTo>
                    <a:pt x="115" y="297"/>
                  </a:lnTo>
                  <a:lnTo>
                    <a:pt x="113" y="297"/>
                  </a:lnTo>
                  <a:lnTo>
                    <a:pt x="113" y="297"/>
                  </a:lnTo>
                  <a:close/>
                  <a:moveTo>
                    <a:pt x="48" y="152"/>
                  </a:moveTo>
                  <a:lnTo>
                    <a:pt x="48" y="154"/>
                  </a:lnTo>
                  <a:lnTo>
                    <a:pt x="50" y="156"/>
                  </a:lnTo>
                  <a:lnTo>
                    <a:pt x="50" y="154"/>
                  </a:lnTo>
                  <a:lnTo>
                    <a:pt x="48" y="152"/>
                  </a:lnTo>
                  <a:lnTo>
                    <a:pt x="48" y="152"/>
                  </a:lnTo>
                  <a:close/>
                  <a:moveTo>
                    <a:pt x="31" y="147"/>
                  </a:moveTo>
                  <a:lnTo>
                    <a:pt x="31" y="143"/>
                  </a:lnTo>
                  <a:lnTo>
                    <a:pt x="31" y="145"/>
                  </a:lnTo>
                  <a:lnTo>
                    <a:pt x="31" y="147"/>
                  </a:lnTo>
                  <a:lnTo>
                    <a:pt x="31" y="147"/>
                  </a:lnTo>
                  <a:close/>
                  <a:moveTo>
                    <a:pt x="19" y="135"/>
                  </a:moveTo>
                  <a:lnTo>
                    <a:pt x="19" y="133"/>
                  </a:lnTo>
                  <a:lnTo>
                    <a:pt x="23" y="133"/>
                  </a:lnTo>
                  <a:lnTo>
                    <a:pt x="19" y="135"/>
                  </a:lnTo>
                  <a:lnTo>
                    <a:pt x="19" y="135"/>
                  </a:lnTo>
                  <a:close/>
                  <a:moveTo>
                    <a:pt x="25" y="133"/>
                  </a:moveTo>
                  <a:lnTo>
                    <a:pt x="27" y="128"/>
                  </a:lnTo>
                  <a:lnTo>
                    <a:pt x="27" y="131"/>
                  </a:lnTo>
                  <a:lnTo>
                    <a:pt x="25" y="133"/>
                  </a:lnTo>
                  <a:lnTo>
                    <a:pt x="25" y="133"/>
                  </a:lnTo>
                  <a:close/>
                  <a:moveTo>
                    <a:pt x="31" y="124"/>
                  </a:moveTo>
                  <a:lnTo>
                    <a:pt x="33" y="122"/>
                  </a:lnTo>
                  <a:lnTo>
                    <a:pt x="31" y="122"/>
                  </a:lnTo>
                  <a:lnTo>
                    <a:pt x="31" y="124"/>
                  </a:lnTo>
                  <a:lnTo>
                    <a:pt x="31" y="124"/>
                  </a:lnTo>
                  <a:close/>
                  <a:moveTo>
                    <a:pt x="29" y="118"/>
                  </a:moveTo>
                  <a:lnTo>
                    <a:pt x="29" y="122"/>
                  </a:lnTo>
                  <a:lnTo>
                    <a:pt x="31" y="120"/>
                  </a:lnTo>
                  <a:lnTo>
                    <a:pt x="31" y="118"/>
                  </a:lnTo>
                  <a:lnTo>
                    <a:pt x="29" y="118"/>
                  </a:lnTo>
                  <a:lnTo>
                    <a:pt x="29" y="118"/>
                  </a:lnTo>
                  <a:close/>
                  <a:moveTo>
                    <a:pt x="80" y="59"/>
                  </a:moveTo>
                  <a:lnTo>
                    <a:pt x="82" y="61"/>
                  </a:lnTo>
                  <a:lnTo>
                    <a:pt x="82" y="59"/>
                  </a:lnTo>
                  <a:lnTo>
                    <a:pt x="80" y="59"/>
                  </a:lnTo>
                  <a:lnTo>
                    <a:pt x="80" y="59"/>
                  </a:lnTo>
                  <a:close/>
                  <a:moveTo>
                    <a:pt x="75" y="61"/>
                  </a:moveTo>
                  <a:lnTo>
                    <a:pt x="80" y="61"/>
                  </a:lnTo>
                  <a:lnTo>
                    <a:pt x="82" y="63"/>
                  </a:lnTo>
                  <a:lnTo>
                    <a:pt x="80" y="65"/>
                  </a:lnTo>
                  <a:lnTo>
                    <a:pt x="84" y="65"/>
                  </a:lnTo>
                  <a:lnTo>
                    <a:pt x="84" y="67"/>
                  </a:lnTo>
                  <a:lnTo>
                    <a:pt x="82" y="65"/>
                  </a:lnTo>
                  <a:lnTo>
                    <a:pt x="78" y="67"/>
                  </a:lnTo>
                  <a:lnTo>
                    <a:pt x="78" y="63"/>
                  </a:lnTo>
                  <a:lnTo>
                    <a:pt x="78" y="65"/>
                  </a:lnTo>
                  <a:lnTo>
                    <a:pt x="75" y="65"/>
                  </a:lnTo>
                  <a:lnTo>
                    <a:pt x="75" y="61"/>
                  </a:lnTo>
                  <a:lnTo>
                    <a:pt x="75" y="61"/>
                  </a:lnTo>
                  <a:close/>
                  <a:moveTo>
                    <a:pt x="75" y="67"/>
                  </a:moveTo>
                  <a:lnTo>
                    <a:pt x="78" y="72"/>
                  </a:lnTo>
                  <a:lnTo>
                    <a:pt x="80" y="69"/>
                  </a:lnTo>
                  <a:lnTo>
                    <a:pt x="78" y="67"/>
                  </a:lnTo>
                  <a:lnTo>
                    <a:pt x="75" y="67"/>
                  </a:lnTo>
                  <a:lnTo>
                    <a:pt x="75" y="67"/>
                  </a:lnTo>
                  <a:close/>
                  <a:moveTo>
                    <a:pt x="19" y="90"/>
                  </a:moveTo>
                  <a:lnTo>
                    <a:pt x="21" y="90"/>
                  </a:lnTo>
                  <a:lnTo>
                    <a:pt x="19" y="88"/>
                  </a:lnTo>
                  <a:lnTo>
                    <a:pt x="21" y="84"/>
                  </a:lnTo>
                  <a:lnTo>
                    <a:pt x="25" y="86"/>
                  </a:lnTo>
                  <a:lnTo>
                    <a:pt x="23" y="84"/>
                  </a:lnTo>
                  <a:lnTo>
                    <a:pt x="33" y="78"/>
                  </a:lnTo>
                  <a:lnTo>
                    <a:pt x="33" y="82"/>
                  </a:lnTo>
                  <a:lnTo>
                    <a:pt x="29" y="86"/>
                  </a:lnTo>
                  <a:lnTo>
                    <a:pt x="29" y="88"/>
                  </a:lnTo>
                  <a:lnTo>
                    <a:pt x="29" y="90"/>
                  </a:lnTo>
                  <a:lnTo>
                    <a:pt x="27" y="93"/>
                  </a:lnTo>
                  <a:lnTo>
                    <a:pt x="25" y="93"/>
                  </a:lnTo>
                  <a:lnTo>
                    <a:pt x="21" y="93"/>
                  </a:lnTo>
                  <a:lnTo>
                    <a:pt x="19" y="90"/>
                  </a:lnTo>
                  <a:lnTo>
                    <a:pt x="19" y="90"/>
                  </a:lnTo>
                  <a:close/>
                  <a:moveTo>
                    <a:pt x="19" y="97"/>
                  </a:moveTo>
                  <a:lnTo>
                    <a:pt x="21" y="99"/>
                  </a:lnTo>
                  <a:lnTo>
                    <a:pt x="25" y="95"/>
                  </a:lnTo>
                  <a:lnTo>
                    <a:pt x="23" y="95"/>
                  </a:lnTo>
                  <a:lnTo>
                    <a:pt x="21" y="95"/>
                  </a:lnTo>
                  <a:lnTo>
                    <a:pt x="21" y="97"/>
                  </a:lnTo>
                  <a:lnTo>
                    <a:pt x="19" y="97"/>
                  </a:lnTo>
                  <a:lnTo>
                    <a:pt x="19" y="97"/>
                  </a:lnTo>
                  <a:close/>
                  <a:moveTo>
                    <a:pt x="19" y="103"/>
                  </a:moveTo>
                  <a:lnTo>
                    <a:pt x="14" y="105"/>
                  </a:lnTo>
                  <a:lnTo>
                    <a:pt x="12" y="101"/>
                  </a:lnTo>
                  <a:lnTo>
                    <a:pt x="12" y="101"/>
                  </a:lnTo>
                  <a:lnTo>
                    <a:pt x="19" y="101"/>
                  </a:lnTo>
                  <a:lnTo>
                    <a:pt x="19" y="103"/>
                  </a:lnTo>
                  <a:lnTo>
                    <a:pt x="19" y="103"/>
                  </a:lnTo>
                  <a:close/>
                  <a:moveTo>
                    <a:pt x="16" y="107"/>
                  </a:moveTo>
                  <a:lnTo>
                    <a:pt x="12" y="107"/>
                  </a:lnTo>
                  <a:lnTo>
                    <a:pt x="12" y="105"/>
                  </a:lnTo>
                  <a:lnTo>
                    <a:pt x="16" y="105"/>
                  </a:lnTo>
                  <a:lnTo>
                    <a:pt x="16" y="107"/>
                  </a:lnTo>
                  <a:lnTo>
                    <a:pt x="16" y="107"/>
                  </a:lnTo>
                  <a:close/>
                  <a:moveTo>
                    <a:pt x="12" y="118"/>
                  </a:moveTo>
                  <a:lnTo>
                    <a:pt x="12" y="120"/>
                  </a:lnTo>
                  <a:lnTo>
                    <a:pt x="10" y="122"/>
                  </a:lnTo>
                  <a:lnTo>
                    <a:pt x="10" y="120"/>
                  </a:lnTo>
                  <a:lnTo>
                    <a:pt x="12" y="118"/>
                  </a:lnTo>
                  <a:lnTo>
                    <a:pt x="12" y="118"/>
                  </a:lnTo>
                  <a:close/>
                  <a:moveTo>
                    <a:pt x="16" y="116"/>
                  </a:moveTo>
                  <a:lnTo>
                    <a:pt x="14" y="114"/>
                  </a:lnTo>
                  <a:lnTo>
                    <a:pt x="16" y="112"/>
                  </a:lnTo>
                  <a:lnTo>
                    <a:pt x="16" y="109"/>
                  </a:lnTo>
                  <a:lnTo>
                    <a:pt x="14" y="109"/>
                  </a:lnTo>
                  <a:lnTo>
                    <a:pt x="14" y="112"/>
                  </a:lnTo>
                  <a:lnTo>
                    <a:pt x="12" y="114"/>
                  </a:lnTo>
                  <a:lnTo>
                    <a:pt x="12" y="116"/>
                  </a:lnTo>
                  <a:lnTo>
                    <a:pt x="16" y="116"/>
                  </a:lnTo>
                  <a:lnTo>
                    <a:pt x="16" y="116"/>
                  </a:lnTo>
                  <a:close/>
                  <a:moveTo>
                    <a:pt x="35" y="118"/>
                  </a:moveTo>
                  <a:lnTo>
                    <a:pt x="35" y="116"/>
                  </a:lnTo>
                  <a:lnTo>
                    <a:pt x="31" y="116"/>
                  </a:lnTo>
                  <a:lnTo>
                    <a:pt x="27" y="112"/>
                  </a:lnTo>
                  <a:lnTo>
                    <a:pt x="29" y="109"/>
                  </a:lnTo>
                  <a:lnTo>
                    <a:pt x="27" y="107"/>
                  </a:lnTo>
                  <a:lnTo>
                    <a:pt x="27" y="109"/>
                  </a:lnTo>
                  <a:lnTo>
                    <a:pt x="23" y="107"/>
                  </a:lnTo>
                  <a:lnTo>
                    <a:pt x="25" y="105"/>
                  </a:lnTo>
                  <a:lnTo>
                    <a:pt x="25" y="107"/>
                  </a:lnTo>
                  <a:lnTo>
                    <a:pt x="25" y="103"/>
                  </a:lnTo>
                  <a:lnTo>
                    <a:pt x="29" y="105"/>
                  </a:lnTo>
                  <a:lnTo>
                    <a:pt x="29" y="101"/>
                  </a:lnTo>
                  <a:lnTo>
                    <a:pt x="31" y="101"/>
                  </a:lnTo>
                  <a:lnTo>
                    <a:pt x="33" y="103"/>
                  </a:lnTo>
                  <a:lnTo>
                    <a:pt x="33" y="112"/>
                  </a:lnTo>
                  <a:lnTo>
                    <a:pt x="37" y="114"/>
                  </a:lnTo>
                  <a:lnTo>
                    <a:pt x="40" y="112"/>
                  </a:lnTo>
                  <a:lnTo>
                    <a:pt x="40" y="114"/>
                  </a:lnTo>
                  <a:lnTo>
                    <a:pt x="37" y="116"/>
                  </a:lnTo>
                  <a:lnTo>
                    <a:pt x="37" y="118"/>
                  </a:lnTo>
                  <a:lnTo>
                    <a:pt x="35" y="118"/>
                  </a:lnTo>
                  <a:lnTo>
                    <a:pt x="35" y="118"/>
                  </a:lnTo>
                  <a:close/>
                  <a:moveTo>
                    <a:pt x="29" y="141"/>
                  </a:moveTo>
                  <a:lnTo>
                    <a:pt x="35" y="139"/>
                  </a:lnTo>
                  <a:lnTo>
                    <a:pt x="37" y="139"/>
                  </a:lnTo>
                  <a:lnTo>
                    <a:pt x="40" y="137"/>
                  </a:lnTo>
                  <a:lnTo>
                    <a:pt x="40" y="135"/>
                  </a:lnTo>
                  <a:lnTo>
                    <a:pt x="35" y="133"/>
                  </a:lnTo>
                  <a:lnTo>
                    <a:pt x="33" y="131"/>
                  </a:lnTo>
                  <a:lnTo>
                    <a:pt x="29" y="133"/>
                  </a:lnTo>
                  <a:lnTo>
                    <a:pt x="35" y="135"/>
                  </a:lnTo>
                  <a:lnTo>
                    <a:pt x="31" y="137"/>
                  </a:lnTo>
                  <a:lnTo>
                    <a:pt x="33" y="137"/>
                  </a:lnTo>
                  <a:lnTo>
                    <a:pt x="29" y="141"/>
                  </a:lnTo>
                  <a:lnTo>
                    <a:pt x="29" y="141"/>
                  </a:lnTo>
                  <a:close/>
                  <a:moveTo>
                    <a:pt x="35" y="154"/>
                  </a:moveTo>
                  <a:lnTo>
                    <a:pt x="33" y="149"/>
                  </a:lnTo>
                  <a:lnTo>
                    <a:pt x="40" y="143"/>
                  </a:lnTo>
                  <a:lnTo>
                    <a:pt x="37" y="152"/>
                  </a:lnTo>
                  <a:lnTo>
                    <a:pt x="35" y="154"/>
                  </a:lnTo>
                  <a:lnTo>
                    <a:pt x="35" y="154"/>
                  </a:lnTo>
                  <a:close/>
                  <a:moveTo>
                    <a:pt x="29" y="158"/>
                  </a:moveTo>
                  <a:lnTo>
                    <a:pt x="33" y="156"/>
                  </a:lnTo>
                  <a:lnTo>
                    <a:pt x="31" y="149"/>
                  </a:lnTo>
                  <a:lnTo>
                    <a:pt x="27" y="152"/>
                  </a:lnTo>
                  <a:lnTo>
                    <a:pt x="27" y="158"/>
                  </a:lnTo>
                  <a:lnTo>
                    <a:pt x="29" y="156"/>
                  </a:lnTo>
                  <a:lnTo>
                    <a:pt x="29" y="158"/>
                  </a:lnTo>
                  <a:lnTo>
                    <a:pt x="29" y="158"/>
                  </a:lnTo>
                  <a:close/>
                  <a:moveTo>
                    <a:pt x="44" y="158"/>
                  </a:moveTo>
                  <a:lnTo>
                    <a:pt x="46" y="164"/>
                  </a:lnTo>
                  <a:lnTo>
                    <a:pt x="48" y="166"/>
                  </a:lnTo>
                  <a:lnTo>
                    <a:pt x="50" y="162"/>
                  </a:lnTo>
                  <a:lnTo>
                    <a:pt x="48" y="156"/>
                  </a:lnTo>
                  <a:lnTo>
                    <a:pt x="44" y="158"/>
                  </a:lnTo>
                  <a:lnTo>
                    <a:pt x="44" y="158"/>
                  </a:lnTo>
                  <a:close/>
                  <a:moveTo>
                    <a:pt x="56" y="223"/>
                  </a:moveTo>
                  <a:lnTo>
                    <a:pt x="63" y="225"/>
                  </a:lnTo>
                  <a:lnTo>
                    <a:pt x="67" y="223"/>
                  </a:lnTo>
                  <a:lnTo>
                    <a:pt x="65" y="223"/>
                  </a:lnTo>
                  <a:lnTo>
                    <a:pt x="63" y="219"/>
                  </a:lnTo>
                  <a:lnTo>
                    <a:pt x="59" y="221"/>
                  </a:lnTo>
                  <a:lnTo>
                    <a:pt x="59" y="221"/>
                  </a:lnTo>
                  <a:lnTo>
                    <a:pt x="56" y="223"/>
                  </a:lnTo>
                  <a:lnTo>
                    <a:pt x="56" y="223"/>
                  </a:lnTo>
                  <a:close/>
                  <a:moveTo>
                    <a:pt x="54" y="202"/>
                  </a:moveTo>
                  <a:lnTo>
                    <a:pt x="54" y="198"/>
                  </a:lnTo>
                  <a:lnTo>
                    <a:pt x="61" y="192"/>
                  </a:lnTo>
                  <a:lnTo>
                    <a:pt x="61" y="196"/>
                  </a:lnTo>
                  <a:lnTo>
                    <a:pt x="61" y="198"/>
                  </a:lnTo>
                  <a:lnTo>
                    <a:pt x="56" y="202"/>
                  </a:lnTo>
                  <a:lnTo>
                    <a:pt x="54" y="202"/>
                  </a:lnTo>
                  <a:lnTo>
                    <a:pt x="54" y="202"/>
                  </a:lnTo>
                  <a:close/>
                  <a:moveTo>
                    <a:pt x="46" y="316"/>
                  </a:moveTo>
                  <a:lnTo>
                    <a:pt x="48" y="314"/>
                  </a:lnTo>
                  <a:lnTo>
                    <a:pt x="48" y="312"/>
                  </a:lnTo>
                  <a:lnTo>
                    <a:pt x="50" y="310"/>
                  </a:lnTo>
                  <a:lnTo>
                    <a:pt x="50" y="312"/>
                  </a:lnTo>
                  <a:lnTo>
                    <a:pt x="52" y="310"/>
                  </a:lnTo>
                  <a:lnTo>
                    <a:pt x="54" y="310"/>
                  </a:lnTo>
                  <a:lnTo>
                    <a:pt x="54" y="305"/>
                  </a:lnTo>
                  <a:lnTo>
                    <a:pt x="59" y="308"/>
                  </a:lnTo>
                  <a:lnTo>
                    <a:pt x="63" y="305"/>
                  </a:lnTo>
                  <a:lnTo>
                    <a:pt x="65" y="305"/>
                  </a:lnTo>
                  <a:lnTo>
                    <a:pt x="65" y="305"/>
                  </a:lnTo>
                  <a:lnTo>
                    <a:pt x="67" y="308"/>
                  </a:lnTo>
                  <a:lnTo>
                    <a:pt x="69" y="308"/>
                  </a:lnTo>
                  <a:lnTo>
                    <a:pt x="71" y="310"/>
                  </a:lnTo>
                  <a:lnTo>
                    <a:pt x="75" y="310"/>
                  </a:lnTo>
                  <a:lnTo>
                    <a:pt x="75" y="308"/>
                  </a:lnTo>
                  <a:lnTo>
                    <a:pt x="78" y="305"/>
                  </a:lnTo>
                  <a:lnTo>
                    <a:pt x="78" y="303"/>
                  </a:lnTo>
                  <a:lnTo>
                    <a:pt x="78" y="301"/>
                  </a:lnTo>
                  <a:lnTo>
                    <a:pt x="80" y="299"/>
                  </a:lnTo>
                  <a:lnTo>
                    <a:pt x="82" y="297"/>
                  </a:lnTo>
                  <a:lnTo>
                    <a:pt x="82" y="297"/>
                  </a:lnTo>
                  <a:lnTo>
                    <a:pt x="90" y="295"/>
                  </a:lnTo>
                  <a:lnTo>
                    <a:pt x="92" y="295"/>
                  </a:lnTo>
                  <a:lnTo>
                    <a:pt x="96" y="299"/>
                  </a:lnTo>
                  <a:lnTo>
                    <a:pt x="99" y="297"/>
                  </a:lnTo>
                  <a:lnTo>
                    <a:pt x="103" y="297"/>
                  </a:lnTo>
                  <a:lnTo>
                    <a:pt x="105" y="299"/>
                  </a:lnTo>
                  <a:lnTo>
                    <a:pt x="107" y="295"/>
                  </a:lnTo>
                  <a:lnTo>
                    <a:pt x="111" y="293"/>
                  </a:lnTo>
                  <a:lnTo>
                    <a:pt x="113" y="295"/>
                  </a:lnTo>
                  <a:lnTo>
                    <a:pt x="118" y="291"/>
                  </a:lnTo>
                  <a:lnTo>
                    <a:pt x="122" y="293"/>
                  </a:lnTo>
                  <a:lnTo>
                    <a:pt x="124" y="293"/>
                  </a:lnTo>
                  <a:lnTo>
                    <a:pt x="124" y="291"/>
                  </a:lnTo>
                  <a:lnTo>
                    <a:pt x="126" y="293"/>
                  </a:lnTo>
                  <a:lnTo>
                    <a:pt x="128" y="293"/>
                  </a:lnTo>
                  <a:lnTo>
                    <a:pt x="130" y="291"/>
                  </a:lnTo>
                  <a:lnTo>
                    <a:pt x="137" y="291"/>
                  </a:lnTo>
                  <a:lnTo>
                    <a:pt x="141" y="291"/>
                  </a:lnTo>
                  <a:lnTo>
                    <a:pt x="145" y="293"/>
                  </a:lnTo>
                  <a:lnTo>
                    <a:pt x="147" y="293"/>
                  </a:lnTo>
                  <a:lnTo>
                    <a:pt x="149" y="291"/>
                  </a:lnTo>
                  <a:lnTo>
                    <a:pt x="153" y="289"/>
                  </a:lnTo>
                  <a:lnTo>
                    <a:pt x="156" y="286"/>
                  </a:lnTo>
                  <a:lnTo>
                    <a:pt x="158" y="286"/>
                  </a:lnTo>
                  <a:lnTo>
                    <a:pt x="160" y="286"/>
                  </a:lnTo>
                  <a:lnTo>
                    <a:pt x="160" y="284"/>
                  </a:lnTo>
                  <a:lnTo>
                    <a:pt x="164" y="282"/>
                  </a:lnTo>
                  <a:lnTo>
                    <a:pt x="168" y="280"/>
                  </a:lnTo>
                  <a:lnTo>
                    <a:pt x="168" y="278"/>
                  </a:lnTo>
                  <a:lnTo>
                    <a:pt x="166" y="276"/>
                  </a:lnTo>
                  <a:lnTo>
                    <a:pt x="168" y="274"/>
                  </a:lnTo>
                  <a:lnTo>
                    <a:pt x="162" y="274"/>
                  </a:lnTo>
                  <a:lnTo>
                    <a:pt x="160" y="276"/>
                  </a:lnTo>
                  <a:lnTo>
                    <a:pt x="158" y="276"/>
                  </a:lnTo>
                  <a:lnTo>
                    <a:pt x="153" y="274"/>
                  </a:lnTo>
                  <a:lnTo>
                    <a:pt x="151" y="274"/>
                  </a:lnTo>
                  <a:lnTo>
                    <a:pt x="153" y="274"/>
                  </a:lnTo>
                  <a:lnTo>
                    <a:pt x="153" y="272"/>
                  </a:lnTo>
                  <a:lnTo>
                    <a:pt x="156" y="272"/>
                  </a:lnTo>
                  <a:lnTo>
                    <a:pt x="151" y="272"/>
                  </a:lnTo>
                  <a:lnTo>
                    <a:pt x="149" y="272"/>
                  </a:lnTo>
                  <a:lnTo>
                    <a:pt x="153" y="270"/>
                  </a:lnTo>
                  <a:lnTo>
                    <a:pt x="156" y="270"/>
                  </a:lnTo>
                  <a:lnTo>
                    <a:pt x="158" y="268"/>
                  </a:lnTo>
                  <a:lnTo>
                    <a:pt x="158" y="265"/>
                  </a:lnTo>
                  <a:lnTo>
                    <a:pt x="153" y="265"/>
                  </a:lnTo>
                  <a:lnTo>
                    <a:pt x="156" y="263"/>
                  </a:lnTo>
                  <a:lnTo>
                    <a:pt x="158" y="261"/>
                  </a:lnTo>
                  <a:lnTo>
                    <a:pt x="160" y="263"/>
                  </a:lnTo>
                  <a:lnTo>
                    <a:pt x="162" y="261"/>
                  </a:lnTo>
                  <a:lnTo>
                    <a:pt x="164" y="259"/>
                  </a:lnTo>
                  <a:lnTo>
                    <a:pt x="162" y="259"/>
                  </a:lnTo>
                  <a:lnTo>
                    <a:pt x="164" y="259"/>
                  </a:lnTo>
                  <a:lnTo>
                    <a:pt x="160" y="257"/>
                  </a:lnTo>
                  <a:lnTo>
                    <a:pt x="162" y="255"/>
                  </a:lnTo>
                  <a:lnTo>
                    <a:pt x="164" y="257"/>
                  </a:lnTo>
                  <a:lnTo>
                    <a:pt x="164" y="257"/>
                  </a:lnTo>
                  <a:lnTo>
                    <a:pt x="166" y="255"/>
                  </a:lnTo>
                  <a:lnTo>
                    <a:pt x="168" y="253"/>
                  </a:lnTo>
                  <a:lnTo>
                    <a:pt x="168" y="249"/>
                  </a:lnTo>
                  <a:lnTo>
                    <a:pt x="170" y="242"/>
                  </a:lnTo>
                  <a:lnTo>
                    <a:pt x="170" y="240"/>
                  </a:lnTo>
                  <a:lnTo>
                    <a:pt x="168" y="236"/>
                  </a:lnTo>
                  <a:lnTo>
                    <a:pt x="162" y="230"/>
                  </a:lnTo>
                  <a:lnTo>
                    <a:pt x="153" y="230"/>
                  </a:lnTo>
                  <a:lnTo>
                    <a:pt x="147" y="230"/>
                  </a:lnTo>
                  <a:lnTo>
                    <a:pt x="147" y="234"/>
                  </a:lnTo>
                  <a:lnTo>
                    <a:pt x="145" y="236"/>
                  </a:lnTo>
                  <a:lnTo>
                    <a:pt x="143" y="234"/>
                  </a:lnTo>
                  <a:lnTo>
                    <a:pt x="139" y="232"/>
                  </a:lnTo>
                  <a:lnTo>
                    <a:pt x="145" y="227"/>
                  </a:lnTo>
                  <a:lnTo>
                    <a:pt x="145" y="223"/>
                  </a:lnTo>
                  <a:lnTo>
                    <a:pt x="139" y="217"/>
                  </a:lnTo>
                  <a:lnTo>
                    <a:pt x="139" y="215"/>
                  </a:lnTo>
                  <a:lnTo>
                    <a:pt x="134" y="213"/>
                  </a:lnTo>
                  <a:lnTo>
                    <a:pt x="132" y="211"/>
                  </a:lnTo>
                  <a:lnTo>
                    <a:pt x="130" y="211"/>
                  </a:lnTo>
                  <a:lnTo>
                    <a:pt x="128" y="211"/>
                  </a:lnTo>
                  <a:lnTo>
                    <a:pt x="126" y="211"/>
                  </a:lnTo>
                  <a:lnTo>
                    <a:pt x="124" y="211"/>
                  </a:lnTo>
                  <a:lnTo>
                    <a:pt x="128" y="211"/>
                  </a:lnTo>
                  <a:lnTo>
                    <a:pt x="128" y="211"/>
                  </a:lnTo>
                  <a:lnTo>
                    <a:pt x="132" y="211"/>
                  </a:lnTo>
                  <a:lnTo>
                    <a:pt x="134" y="211"/>
                  </a:lnTo>
                  <a:lnTo>
                    <a:pt x="134" y="213"/>
                  </a:lnTo>
                  <a:lnTo>
                    <a:pt x="137" y="213"/>
                  </a:lnTo>
                  <a:lnTo>
                    <a:pt x="139" y="213"/>
                  </a:lnTo>
                  <a:lnTo>
                    <a:pt x="134" y="206"/>
                  </a:lnTo>
                  <a:lnTo>
                    <a:pt x="132" y="202"/>
                  </a:lnTo>
                  <a:lnTo>
                    <a:pt x="132" y="200"/>
                  </a:lnTo>
                  <a:lnTo>
                    <a:pt x="134" y="200"/>
                  </a:lnTo>
                  <a:lnTo>
                    <a:pt x="132" y="198"/>
                  </a:lnTo>
                  <a:lnTo>
                    <a:pt x="130" y="196"/>
                  </a:lnTo>
                  <a:lnTo>
                    <a:pt x="130" y="196"/>
                  </a:lnTo>
                  <a:lnTo>
                    <a:pt x="126" y="190"/>
                  </a:lnTo>
                  <a:lnTo>
                    <a:pt x="122" y="187"/>
                  </a:lnTo>
                  <a:lnTo>
                    <a:pt x="115" y="185"/>
                  </a:lnTo>
                  <a:lnTo>
                    <a:pt x="115" y="183"/>
                  </a:lnTo>
                  <a:lnTo>
                    <a:pt x="113" y="183"/>
                  </a:lnTo>
                  <a:lnTo>
                    <a:pt x="111" y="175"/>
                  </a:lnTo>
                  <a:lnTo>
                    <a:pt x="109" y="171"/>
                  </a:lnTo>
                  <a:lnTo>
                    <a:pt x="107" y="162"/>
                  </a:lnTo>
                  <a:lnTo>
                    <a:pt x="105" y="160"/>
                  </a:lnTo>
                  <a:lnTo>
                    <a:pt x="103" y="160"/>
                  </a:lnTo>
                  <a:lnTo>
                    <a:pt x="99" y="152"/>
                  </a:lnTo>
                  <a:lnTo>
                    <a:pt x="94" y="149"/>
                  </a:lnTo>
                  <a:lnTo>
                    <a:pt x="92" y="147"/>
                  </a:lnTo>
                  <a:lnTo>
                    <a:pt x="88" y="145"/>
                  </a:lnTo>
                  <a:lnTo>
                    <a:pt x="86" y="147"/>
                  </a:lnTo>
                  <a:lnTo>
                    <a:pt x="82" y="149"/>
                  </a:lnTo>
                  <a:lnTo>
                    <a:pt x="78" y="147"/>
                  </a:lnTo>
                  <a:lnTo>
                    <a:pt x="75" y="149"/>
                  </a:lnTo>
                  <a:lnTo>
                    <a:pt x="71" y="147"/>
                  </a:lnTo>
                  <a:lnTo>
                    <a:pt x="71" y="145"/>
                  </a:lnTo>
                  <a:lnTo>
                    <a:pt x="73" y="147"/>
                  </a:lnTo>
                  <a:lnTo>
                    <a:pt x="78" y="147"/>
                  </a:lnTo>
                  <a:lnTo>
                    <a:pt x="82" y="145"/>
                  </a:lnTo>
                  <a:lnTo>
                    <a:pt x="82" y="143"/>
                  </a:lnTo>
                  <a:lnTo>
                    <a:pt x="86" y="143"/>
                  </a:lnTo>
                  <a:lnTo>
                    <a:pt x="90" y="141"/>
                  </a:lnTo>
                  <a:lnTo>
                    <a:pt x="86" y="139"/>
                  </a:lnTo>
                  <a:lnTo>
                    <a:pt x="86" y="137"/>
                  </a:lnTo>
                  <a:lnTo>
                    <a:pt x="84" y="135"/>
                  </a:lnTo>
                  <a:lnTo>
                    <a:pt x="80" y="139"/>
                  </a:lnTo>
                  <a:lnTo>
                    <a:pt x="80" y="137"/>
                  </a:lnTo>
                  <a:lnTo>
                    <a:pt x="82" y="135"/>
                  </a:lnTo>
                  <a:lnTo>
                    <a:pt x="88" y="135"/>
                  </a:lnTo>
                  <a:lnTo>
                    <a:pt x="90" y="133"/>
                  </a:lnTo>
                  <a:lnTo>
                    <a:pt x="90" y="131"/>
                  </a:lnTo>
                  <a:lnTo>
                    <a:pt x="92" y="128"/>
                  </a:lnTo>
                  <a:lnTo>
                    <a:pt x="94" y="124"/>
                  </a:lnTo>
                  <a:lnTo>
                    <a:pt x="96" y="122"/>
                  </a:lnTo>
                  <a:lnTo>
                    <a:pt x="96" y="120"/>
                  </a:lnTo>
                  <a:lnTo>
                    <a:pt x="99" y="116"/>
                  </a:lnTo>
                  <a:lnTo>
                    <a:pt x="96" y="116"/>
                  </a:lnTo>
                  <a:lnTo>
                    <a:pt x="99" y="109"/>
                  </a:lnTo>
                  <a:lnTo>
                    <a:pt x="103" y="107"/>
                  </a:lnTo>
                  <a:lnTo>
                    <a:pt x="103" y="105"/>
                  </a:lnTo>
                  <a:lnTo>
                    <a:pt x="99" y="101"/>
                  </a:lnTo>
                  <a:lnTo>
                    <a:pt x="96" y="101"/>
                  </a:lnTo>
                  <a:lnTo>
                    <a:pt x="88" y="101"/>
                  </a:lnTo>
                  <a:lnTo>
                    <a:pt x="84" y="101"/>
                  </a:lnTo>
                  <a:lnTo>
                    <a:pt x="82" y="101"/>
                  </a:lnTo>
                  <a:lnTo>
                    <a:pt x="80" y="101"/>
                  </a:lnTo>
                  <a:lnTo>
                    <a:pt x="78" y="101"/>
                  </a:lnTo>
                  <a:lnTo>
                    <a:pt x="75" y="101"/>
                  </a:lnTo>
                  <a:lnTo>
                    <a:pt x="75" y="101"/>
                  </a:lnTo>
                  <a:lnTo>
                    <a:pt x="71" y="103"/>
                  </a:lnTo>
                  <a:lnTo>
                    <a:pt x="69" y="105"/>
                  </a:lnTo>
                  <a:lnTo>
                    <a:pt x="67" y="105"/>
                  </a:lnTo>
                  <a:lnTo>
                    <a:pt x="65" y="105"/>
                  </a:lnTo>
                  <a:lnTo>
                    <a:pt x="65" y="105"/>
                  </a:lnTo>
                  <a:lnTo>
                    <a:pt x="67" y="101"/>
                  </a:lnTo>
                  <a:lnTo>
                    <a:pt x="69" y="97"/>
                  </a:lnTo>
                  <a:lnTo>
                    <a:pt x="67" y="99"/>
                  </a:lnTo>
                  <a:lnTo>
                    <a:pt x="65" y="97"/>
                  </a:lnTo>
                  <a:lnTo>
                    <a:pt x="67" y="97"/>
                  </a:lnTo>
                  <a:lnTo>
                    <a:pt x="67" y="95"/>
                  </a:lnTo>
                  <a:lnTo>
                    <a:pt x="75" y="88"/>
                  </a:lnTo>
                  <a:lnTo>
                    <a:pt x="78" y="84"/>
                  </a:lnTo>
                  <a:lnTo>
                    <a:pt x="80" y="84"/>
                  </a:lnTo>
                  <a:lnTo>
                    <a:pt x="82" y="80"/>
                  </a:lnTo>
                  <a:lnTo>
                    <a:pt x="80" y="78"/>
                  </a:lnTo>
                  <a:lnTo>
                    <a:pt x="82" y="76"/>
                  </a:lnTo>
                  <a:lnTo>
                    <a:pt x="82" y="74"/>
                  </a:lnTo>
                  <a:lnTo>
                    <a:pt x="78" y="74"/>
                  </a:lnTo>
                  <a:lnTo>
                    <a:pt x="75" y="76"/>
                  </a:lnTo>
                  <a:lnTo>
                    <a:pt x="73" y="76"/>
                  </a:lnTo>
                  <a:lnTo>
                    <a:pt x="69" y="78"/>
                  </a:lnTo>
                  <a:lnTo>
                    <a:pt x="67" y="76"/>
                  </a:lnTo>
                  <a:lnTo>
                    <a:pt x="63" y="78"/>
                  </a:lnTo>
                  <a:lnTo>
                    <a:pt x="61" y="78"/>
                  </a:lnTo>
                  <a:lnTo>
                    <a:pt x="61" y="80"/>
                  </a:lnTo>
                  <a:lnTo>
                    <a:pt x="61" y="78"/>
                  </a:lnTo>
                  <a:lnTo>
                    <a:pt x="59" y="78"/>
                  </a:lnTo>
                  <a:lnTo>
                    <a:pt x="54" y="80"/>
                  </a:lnTo>
                  <a:lnTo>
                    <a:pt x="56" y="78"/>
                  </a:lnTo>
                  <a:lnTo>
                    <a:pt x="52" y="76"/>
                  </a:lnTo>
                  <a:lnTo>
                    <a:pt x="50" y="78"/>
                  </a:lnTo>
                  <a:lnTo>
                    <a:pt x="50" y="80"/>
                  </a:lnTo>
                  <a:lnTo>
                    <a:pt x="50" y="82"/>
                  </a:lnTo>
                  <a:lnTo>
                    <a:pt x="50" y="82"/>
                  </a:lnTo>
                  <a:lnTo>
                    <a:pt x="50" y="84"/>
                  </a:lnTo>
                  <a:lnTo>
                    <a:pt x="46" y="86"/>
                  </a:lnTo>
                  <a:lnTo>
                    <a:pt x="48" y="88"/>
                  </a:lnTo>
                  <a:lnTo>
                    <a:pt x="46" y="90"/>
                  </a:lnTo>
                  <a:lnTo>
                    <a:pt x="44" y="90"/>
                  </a:lnTo>
                  <a:lnTo>
                    <a:pt x="48" y="95"/>
                  </a:lnTo>
                  <a:lnTo>
                    <a:pt x="50" y="97"/>
                  </a:lnTo>
                  <a:lnTo>
                    <a:pt x="46" y="95"/>
                  </a:lnTo>
                  <a:lnTo>
                    <a:pt x="44" y="97"/>
                  </a:lnTo>
                  <a:lnTo>
                    <a:pt x="42" y="95"/>
                  </a:lnTo>
                  <a:lnTo>
                    <a:pt x="42" y="95"/>
                  </a:lnTo>
                  <a:lnTo>
                    <a:pt x="42" y="97"/>
                  </a:lnTo>
                  <a:lnTo>
                    <a:pt x="42" y="99"/>
                  </a:lnTo>
                  <a:lnTo>
                    <a:pt x="40" y="97"/>
                  </a:lnTo>
                  <a:lnTo>
                    <a:pt x="37" y="99"/>
                  </a:lnTo>
                  <a:lnTo>
                    <a:pt x="40" y="101"/>
                  </a:lnTo>
                  <a:lnTo>
                    <a:pt x="40" y="103"/>
                  </a:lnTo>
                  <a:lnTo>
                    <a:pt x="42" y="105"/>
                  </a:lnTo>
                  <a:lnTo>
                    <a:pt x="44" y="105"/>
                  </a:lnTo>
                  <a:lnTo>
                    <a:pt x="42" y="105"/>
                  </a:lnTo>
                  <a:lnTo>
                    <a:pt x="37" y="105"/>
                  </a:lnTo>
                  <a:lnTo>
                    <a:pt x="40" y="109"/>
                  </a:lnTo>
                  <a:lnTo>
                    <a:pt x="40" y="109"/>
                  </a:lnTo>
                  <a:lnTo>
                    <a:pt x="44" y="109"/>
                  </a:lnTo>
                  <a:lnTo>
                    <a:pt x="40" y="112"/>
                  </a:lnTo>
                  <a:lnTo>
                    <a:pt x="40" y="112"/>
                  </a:lnTo>
                  <a:lnTo>
                    <a:pt x="42" y="114"/>
                  </a:lnTo>
                  <a:lnTo>
                    <a:pt x="44" y="112"/>
                  </a:lnTo>
                  <a:lnTo>
                    <a:pt x="44" y="112"/>
                  </a:lnTo>
                  <a:lnTo>
                    <a:pt x="44" y="114"/>
                  </a:lnTo>
                  <a:lnTo>
                    <a:pt x="42" y="114"/>
                  </a:lnTo>
                  <a:lnTo>
                    <a:pt x="42" y="114"/>
                  </a:lnTo>
                  <a:lnTo>
                    <a:pt x="42" y="116"/>
                  </a:lnTo>
                  <a:lnTo>
                    <a:pt x="42" y="116"/>
                  </a:lnTo>
                  <a:lnTo>
                    <a:pt x="40" y="118"/>
                  </a:lnTo>
                  <a:lnTo>
                    <a:pt x="40" y="118"/>
                  </a:lnTo>
                  <a:lnTo>
                    <a:pt x="42" y="120"/>
                  </a:lnTo>
                  <a:lnTo>
                    <a:pt x="42" y="122"/>
                  </a:lnTo>
                  <a:lnTo>
                    <a:pt x="37" y="120"/>
                  </a:lnTo>
                  <a:lnTo>
                    <a:pt x="37" y="122"/>
                  </a:lnTo>
                  <a:lnTo>
                    <a:pt x="40" y="124"/>
                  </a:lnTo>
                  <a:lnTo>
                    <a:pt x="37" y="124"/>
                  </a:lnTo>
                  <a:lnTo>
                    <a:pt x="35" y="126"/>
                  </a:lnTo>
                  <a:lnTo>
                    <a:pt x="33" y="126"/>
                  </a:lnTo>
                  <a:lnTo>
                    <a:pt x="31" y="128"/>
                  </a:lnTo>
                  <a:lnTo>
                    <a:pt x="33" y="128"/>
                  </a:lnTo>
                  <a:lnTo>
                    <a:pt x="35" y="128"/>
                  </a:lnTo>
                  <a:lnTo>
                    <a:pt x="37" y="128"/>
                  </a:lnTo>
                  <a:lnTo>
                    <a:pt x="37" y="131"/>
                  </a:lnTo>
                  <a:lnTo>
                    <a:pt x="35" y="131"/>
                  </a:lnTo>
                  <a:lnTo>
                    <a:pt x="37" y="133"/>
                  </a:lnTo>
                  <a:lnTo>
                    <a:pt x="40" y="133"/>
                  </a:lnTo>
                  <a:lnTo>
                    <a:pt x="40" y="135"/>
                  </a:lnTo>
                  <a:lnTo>
                    <a:pt x="48" y="126"/>
                  </a:lnTo>
                  <a:lnTo>
                    <a:pt x="48" y="128"/>
                  </a:lnTo>
                  <a:lnTo>
                    <a:pt x="48" y="128"/>
                  </a:lnTo>
                  <a:lnTo>
                    <a:pt x="46" y="131"/>
                  </a:lnTo>
                  <a:lnTo>
                    <a:pt x="44" y="135"/>
                  </a:lnTo>
                  <a:lnTo>
                    <a:pt x="44" y="135"/>
                  </a:lnTo>
                  <a:lnTo>
                    <a:pt x="42" y="141"/>
                  </a:lnTo>
                  <a:lnTo>
                    <a:pt x="44" y="141"/>
                  </a:lnTo>
                  <a:lnTo>
                    <a:pt x="42" y="147"/>
                  </a:lnTo>
                  <a:lnTo>
                    <a:pt x="42" y="149"/>
                  </a:lnTo>
                  <a:lnTo>
                    <a:pt x="40" y="152"/>
                  </a:lnTo>
                  <a:lnTo>
                    <a:pt x="42" y="154"/>
                  </a:lnTo>
                  <a:lnTo>
                    <a:pt x="42" y="154"/>
                  </a:lnTo>
                  <a:lnTo>
                    <a:pt x="40" y="158"/>
                  </a:lnTo>
                  <a:lnTo>
                    <a:pt x="40" y="164"/>
                  </a:lnTo>
                  <a:lnTo>
                    <a:pt x="37" y="164"/>
                  </a:lnTo>
                  <a:lnTo>
                    <a:pt x="37" y="166"/>
                  </a:lnTo>
                  <a:lnTo>
                    <a:pt x="42" y="166"/>
                  </a:lnTo>
                  <a:lnTo>
                    <a:pt x="42" y="164"/>
                  </a:lnTo>
                  <a:lnTo>
                    <a:pt x="44" y="160"/>
                  </a:lnTo>
                  <a:lnTo>
                    <a:pt x="44" y="156"/>
                  </a:lnTo>
                  <a:lnTo>
                    <a:pt x="46" y="154"/>
                  </a:lnTo>
                  <a:lnTo>
                    <a:pt x="44" y="147"/>
                  </a:lnTo>
                  <a:lnTo>
                    <a:pt x="46" y="147"/>
                  </a:lnTo>
                  <a:lnTo>
                    <a:pt x="50" y="141"/>
                  </a:lnTo>
                  <a:lnTo>
                    <a:pt x="46" y="147"/>
                  </a:lnTo>
                  <a:lnTo>
                    <a:pt x="46" y="152"/>
                  </a:lnTo>
                  <a:lnTo>
                    <a:pt x="48" y="152"/>
                  </a:lnTo>
                  <a:lnTo>
                    <a:pt x="48" y="149"/>
                  </a:lnTo>
                  <a:lnTo>
                    <a:pt x="50" y="147"/>
                  </a:lnTo>
                  <a:lnTo>
                    <a:pt x="50" y="152"/>
                  </a:lnTo>
                  <a:lnTo>
                    <a:pt x="52" y="147"/>
                  </a:lnTo>
                  <a:lnTo>
                    <a:pt x="52" y="143"/>
                  </a:lnTo>
                  <a:lnTo>
                    <a:pt x="54" y="143"/>
                  </a:lnTo>
                  <a:lnTo>
                    <a:pt x="54" y="147"/>
                  </a:lnTo>
                  <a:lnTo>
                    <a:pt x="59" y="149"/>
                  </a:lnTo>
                  <a:lnTo>
                    <a:pt x="54" y="149"/>
                  </a:lnTo>
                  <a:lnTo>
                    <a:pt x="52" y="154"/>
                  </a:lnTo>
                  <a:lnTo>
                    <a:pt x="54" y="158"/>
                  </a:lnTo>
                  <a:lnTo>
                    <a:pt x="56" y="158"/>
                  </a:lnTo>
                  <a:lnTo>
                    <a:pt x="56" y="162"/>
                  </a:lnTo>
                  <a:lnTo>
                    <a:pt x="54" y="166"/>
                  </a:lnTo>
                  <a:lnTo>
                    <a:pt x="50" y="175"/>
                  </a:lnTo>
                  <a:lnTo>
                    <a:pt x="52" y="177"/>
                  </a:lnTo>
                  <a:lnTo>
                    <a:pt x="48" y="177"/>
                  </a:lnTo>
                  <a:lnTo>
                    <a:pt x="48" y="181"/>
                  </a:lnTo>
                  <a:lnTo>
                    <a:pt x="52" y="185"/>
                  </a:lnTo>
                  <a:lnTo>
                    <a:pt x="52" y="181"/>
                  </a:lnTo>
                  <a:lnTo>
                    <a:pt x="54" y="179"/>
                  </a:lnTo>
                  <a:lnTo>
                    <a:pt x="61" y="185"/>
                  </a:lnTo>
                  <a:lnTo>
                    <a:pt x="61" y="181"/>
                  </a:lnTo>
                  <a:lnTo>
                    <a:pt x="59" y="179"/>
                  </a:lnTo>
                  <a:lnTo>
                    <a:pt x="61" y="179"/>
                  </a:lnTo>
                  <a:lnTo>
                    <a:pt x="65" y="181"/>
                  </a:lnTo>
                  <a:lnTo>
                    <a:pt x="69" y="181"/>
                  </a:lnTo>
                  <a:lnTo>
                    <a:pt x="69" y="179"/>
                  </a:lnTo>
                  <a:lnTo>
                    <a:pt x="73" y="179"/>
                  </a:lnTo>
                  <a:lnTo>
                    <a:pt x="75" y="177"/>
                  </a:lnTo>
                  <a:lnTo>
                    <a:pt x="84" y="177"/>
                  </a:lnTo>
                  <a:lnTo>
                    <a:pt x="78" y="179"/>
                  </a:lnTo>
                  <a:lnTo>
                    <a:pt x="73" y="190"/>
                  </a:lnTo>
                  <a:lnTo>
                    <a:pt x="80" y="198"/>
                  </a:lnTo>
                  <a:lnTo>
                    <a:pt x="82" y="196"/>
                  </a:lnTo>
                  <a:lnTo>
                    <a:pt x="82" y="202"/>
                  </a:lnTo>
                  <a:lnTo>
                    <a:pt x="84" y="198"/>
                  </a:lnTo>
                  <a:lnTo>
                    <a:pt x="88" y="198"/>
                  </a:lnTo>
                  <a:lnTo>
                    <a:pt x="86" y="202"/>
                  </a:lnTo>
                  <a:lnTo>
                    <a:pt x="88" y="204"/>
                  </a:lnTo>
                  <a:lnTo>
                    <a:pt x="84" y="206"/>
                  </a:lnTo>
                  <a:lnTo>
                    <a:pt x="86" y="213"/>
                  </a:lnTo>
                  <a:lnTo>
                    <a:pt x="84" y="217"/>
                  </a:lnTo>
                  <a:lnTo>
                    <a:pt x="86" y="219"/>
                  </a:lnTo>
                  <a:lnTo>
                    <a:pt x="88" y="221"/>
                  </a:lnTo>
                  <a:lnTo>
                    <a:pt x="90" y="221"/>
                  </a:lnTo>
                  <a:lnTo>
                    <a:pt x="90" y="223"/>
                  </a:lnTo>
                  <a:lnTo>
                    <a:pt x="86" y="223"/>
                  </a:lnTo>
                  <a:lnTo>
                    <a:pt x="84" y="221"/>
                  </a:lnTo>
                  <a:lnTo>
                    <a:pt x="82" y="221"/>
                  </a:lnTo>
                  <a:lnTo>
                    <a:pt x="84" y="223"/>
                  </a:lnTo>
                  <a:lnTo>
                    <a:pt x="86" y="225"/>
                  </a:lnTo>
                  <a:lnTo>
                    <a:pt x="84" y="225"/>
                  </a:lnTo>
                  <a:lnTo>
                    <a:pt x="80" y="221"/>
                  </a:lnTo>
                  <a:lnTo>
                    <a:pt x="73" y="223"/>
                  </a:lnTo>
                  <a:lnTo>
                    <a:pt x="71" y="223"/>
                  </a:lnTo>
                  <a:lnTo>
                    <a:pt x="65" y="227"/>
                  </a:lnTo>
                  <a:lnTo>
                    <a:pt x="61" y="232"/>
                  </a:lnTo>
                  <a:lnTo>
                    <a:pt x="56" y="234"/>
                  </a:lnTo>
                  <a:lnTo>
                    <a:pt x="54" y="238"/>
                  </a:lnTo>
                  <a:lnTo>
                    <a:pt x="56" y="238"/>
                  </a:lnTo>
                  <a:lnTo>
                    <a:pt x="59" y="238"/>
                  </a:lnTo>
                  <a:lnTo>
                    <a:pt x="59" y="236"/>
                  </a:lnTo>
                  <a:lnTo>
                    <a:pt x="67" y="234"/>
                  </a:lnTo>
                  <a:lnTo>
                    <a:pt x="65" y="238"/>
                  </a:lnTo>
                  <a:lnTo>
                    <a:pt x="67" y="240"/>
                  </a:lnTo>
                  <a:lnTo>
                    <a:pt x="65" y="242"/>
                  </a:lnTo>
                  <a:lnTo>
                    <a:pt x="67" y="244"/>
                  </a:lnTo>
                  <a:lnTo>
                    <a:pt x="69" y="244"/>
                  </a:lnTo>
                  <a:lnTo>
                    <a:pt x="65" y="253"/>
                  </a:lnTo>
                  <a:lnTo>
                    <a:pt x="61" y="255"/>
                  </a:lnTo>
                  <a:lnTo>
                    <a:pt x="59" y="257"/>
                  </a:lnTo>
                  <a:lnTo>
                    <a:pt x="56" y="257"/>
                  </a:lnTo>
                  <a:lnTo>
                    <a:pt x="52" y="259"/>
                  </a:lnTo>
                  <a:lnTo>
                    <a:pt x="50" y="259"/>
                  </a:lnTo>
                  <a:lnTo>
                    <a:pt x="44" y="263"/>
                  </a:lnTo>
                  <a:lnTo>
                    <a:pt x="48" y="263"/>
                  </a:lnTo>
                  <a:lnTo>
                    <a:pt x="48" y="265"/>
                  </a:lnTo>
                  <a:lnTo>
                    <a:pt x="46" y="268"/>
                  </a:lnTo>
                  <a:lnTo>
                    <a:pt x="50" y="268"/>
                  </a:lnTo>
                  <a:lnTo>
                    <a:pt x="50" y="270"/>
                  </a:lnTo>
                  <a:lnTo>
                    <a:pt x="50" y="270"/>
                  </a:lnTo>
                  <a:lnTo>
                    <a:pt x="54" y="270"/>
                  </a:lnTo>
                  <a:lnTo>
                    <a:pt x="56" y="268"/>
                  </a:lnTo>
                  <a:lnTo>
                    <a:pt x="63" y="265"/>
                  </a:lnTo>
                  <a:lnTo>
                    <a:pt x="63" y="268"/>
                  </a:lnTo>
                  <a:lnTo>
                    <a:pt x="67" y="270"/>
                  </a:lnTo>
                  <a:lnTo>
                    <a:pt x="63" y="270"/>
                  </a:lnTo>
                  <a:lnTo>
                    <a:pt x="63" y="272"/>
                  </a:lnTo>
                  <a:lnTo>
                    <a:pt x="69" y="272"/>
                  </a:lnTo>
                  <a:lnTo>
                    <a:pt x="69" y="272"/>
                  </a:lnTo>
                  <a:lnTo>
                    <a:pt x="71" y="270"/>
                  </a:lnTo>
                  <a:lnTo>
                    <a:pt x="73" y="274"/>
                  </a:lnTo>
                  <a:lnTo>
                    <a:pt x="78" y="276"/>
                  </a:lnTo>
                  <a:lnTo>
                    <a:pt x="84" y="276"/>
                  </a:lnTo>
                  <a:lnTo>
                    <a:pt x="84" y="274"/>
                  </a:lnTo>
                  <a:lnTo>
                    <a:pt x="88" y="272"/>
                  </a:lnTo>
                  <a:lnTo>
                    <a:pt x="92" y="272"/>
                  </a:lnTo>
                  <a:lnTo>
                    <a:pt x="94" y="270"/>
                  </a:lnTo>
                  <a:lnTo>
                    <a:pt x="96" y="268"/>
                  </a:lnTo>
                  <a:lnTo>
                    <a:pt x="92" y="272"/>
                  </a:lnTo>
                  <a:lnTo>
                    <a:pt x="88" y="278"/>
                  </a:lnTo>
                  <a:lnTo>
                    <a:pt x="88" y="282"/>
                  </a:lnTo>
                  <a:lnTo>
                    <a:pt x="84" y="282"/>
                  </a:lnTo>
                  <a:lnTo>
                    <a:pt x="82" y="282"/>
                  </a:lnTo>
                  <a:lnTo>
                    <a:pt x="78" y="282"/>
                  </a:lnTo>
                  <a:lnTo>
                    <a:pt x="69" y="280"/>
                  </a:lnTo>
                  <a:lnTo>
                    <a:pt x="65" y="282"/>
                  </a:lnTo>
                  <a:lnTo>
                    <a:pt x="65" y="284"/>
                  </a:lnTo>
                  <a:lnTo>
                    <a:pt x="63" y="289"/>
                  </a:lnTo>
                  <a:lnTo>
                    <a:pt x="59" y="289"/>
                  </a:lnTo>
                  <a:lnTo>
                    <a:pt x="59" y="295"/>
                  </a:lnTo>
                  <a:lnTo>
                    <a:pt x="54" y="297"/>
                  </a:lnTo>
                  <a:lnTo>
                    <a:pt x="54" y="299"/>
                  </a:lnTo>
                  <a:lnTo>
                    <a:pt x="50" y="299"/>
                  </a:lnTo>
                  <a:lnTo>
                    <a:pt x="48" y="303"/>
                  </a:lnTo>
                  <a:lnTo>
                    <a:pt x="48" y="303"/>
                  </a:lnTo>
                  <a:lnTo>
                    <a:pt x="46" y="305"/>
                  </a:lnTo>
                  <a:lnTo>
                    <a:pt x="42" y="310"/>
                  </a:lnTo>
                  <a:lnTo>
                    <a:pt x="40" y="310"/>
                  </a:lnTo>
                  <a:lnTo>
                    <a:pt x="35" y="312"/>
                  </a:lnTo>
                  <a:lnTo>
                    <a:pt x="35" y="314"/>
                  </a:lnTo>
                  <a:lnTo>
                    <a:pt x="40" y="314"/>
                  </a:lnTo>
                  <a:lnTo>
                    <a:pt x="40" y="312"/>
                  </a:lnTo>
                  <a:lnTo>
                    <a:pt x="44" y="312"/>
                  </a:lnTo>
                  <a:lnTo>
                    <a:pt x="46" y="316"/>
                  </a:lnTo>
                  <a:close/>
                </a:path>
              </a:pathLst>
            </a:custGeom>
            <a:solidFill>
              <a:srgbClr val="D9D9D9"/>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9" name="Freeform 77">
              <a:extLst>
                <a:ext uri="{FF2B5EF4-FFF2-40B4-BE49-F238E27FC236}">
                  <a16:creationId xmlns:a16="http://schemas.microsoft.com/office/drawing/2014/main" id="{2CE37F08-E9FA-480C-80D5-9096CA558A60}"/>
                </a:ext>
              </a:extLst>
            </p:cNvPr>
            <p:cNvSpPr>
              <a:spLocks noEditPoints="1"/>
            </p:cNvSpPr>
            <p:nvPr/>
          </p:nvSpPr>
          <p:spPr bwMode="auto">
            <a:xfrm>
              <a:off x="4412347" y="3297740"/>
              <a:ext cx="359064" cy="335587"/>
            </a:xfrm>
            <a:custGeom>
              <a:avLst/>
              <a:gdLst>
                <a:gd name="T0" fmla="*/ 205 w 260"/>
                <a:gd name="T1" fmla="*/ 118 h 243"/>
                <a:gd name="T2" fmla="*/ 188 w 260"/>
                <a:gd name="T3" fmla="*/ 127 h 243"/>
                <a:gd name="T4" fmla="*/ 194 w 260"/>
                <a:gd name="T5" fmla="*/ 114 h 243"/>
                <a:gd name="T6" fmla="*/ 209 w 260"/>
                <a:gd name="T7" fmla="*/ 93 h 243"/>
                <a:gd name="T8" fmla="*/ 215 w 260"/>
                <a:gd name="T9" fmla="*/ 91 h 243"/>
                <a:gd name="T10" fmla="*/ 220 w 260"/>
                <a:gd name="T11" fmla="*/ 70 h 243"/>
                <a:gd name="T12" fmla="*/ 224 w 260"/>
                <a:gd name="T13" fmla="*/ 53 h 243"/>
                <a:gd name="T14" fmla="*/ 207 w 260"/>
                <a:gd name="T15" fmla="*/ 51 h 243"/>
                <a:gd name="T16" fmla="*/ 192 w 260"/>
                <a:gd name="T17" fmla="*/ 45 h 243"/>
                <a:gd name="T18" fmla="*/ 177 w 260"/>
                <a:gd name="T19" fmla="*/ 38 h 243"/>
                <a:gd name="T20" fmla="*/ 163 w 260"/>
                <a:gd name="T21" fmla="*/ 30 h 243"/>
                <a:gd name="T22" fmla="*/ 150 w 260"/>
                <a:gd name="T23" fmla="*/ 19 h 243"/>
                <a:gd name="T24" fmla="*/ 135 w 260"/>
                <a:gd name="T25" fmla="*/ 2 h 243"/>
                <a:gd name="T26" fmla="*/ 118 w 260"/>
                <a:gd name="T27" fmla="*/ 7 h 243"/>
                <a:gd name="T28" fmla="*/ 112 w 260"/>
                <a:gd name="T29" fmla="*/ 30 h 243"/>
                <a:gd name="T30" fmla="*/ 89 w 260"/>
                <a:gd name="T31" fmla="*/ 38 h 243"/>
                <a:gd name="T32" fmla="*/ 74 w 260"/>
                <a:gd name="T33" fmla="*/ 47 h 243"/>
                <a:gd name="T34" fmla="*/ 66 w 260"/>
                <a:gd name="T35" fmla="*/ 38 h 243"/>
                <a:gd name="T36" fmla="*/ 55 w 260"/>
                <a:gd name="T37" fmla="*/ 40 h 243"/>
                <a:gd name="T38" fmla="*/ 59 w 260"/>
                <a:gd name="T39" fmla="*/ 57 h 243"/>
                <a:gd name="T40" fmla="*/ 49 w 260"/>
                <a:gd name="T41" fmla="*/ 64 h 243"/>
                <a:gd name="T42" fmla="*/ 32 w 260"/>
                <a:gd name="T43" fmla="*/ 57 h 243"/>
                <a:gd name="T44" fmla="*/ 17 w 260"/>
                <a:gd name="T45" fmla="*/ 61 h 243"/>
                <a:gd name="T46" fmla="*/ 2 w 260"/>
                <a:gd name="T47" fmla="*/ 72 h 243"/>
                <a:gd name="T48" fmla="*/ 5 w 260"/>
                <a:gd name="T49" fmla="*/ 72 h 243"/>
                <a:gd name="T50" fmla="*/ 7 w 260"/>
                <a:gd name="T51" fmla="*/ 76 h 243"/>
                <a:gd name="T52" fmla="*/ 9 w 260"/>
                <a:gd name="T53" fmla="*/ 87 h 243"/>
                <a:gd name="T54" fmla="*/ 26 w 260"/>
                <a:gd name="T55" fmla="*/ 89 h 243"/>
                <a:gd name="T56" fmla="*/ 36 w 260"/>
                <a:gd name="T57" fmla="*/ 91 h 243"/>
                <a:gd name="T58" fmla="*/ 45 w 260"/>
                <a:gd name="T59" fmla="*/ 99 h 243"/>
                <a:gd name="T60" fmla="*/ 53 w 260"/>
                <a:gd name="T61" fmla="*/ 99 h 243"/>
                <a:gd name="T62" fmla="*/ 49 w 260"/>
                <a:gd name="T63" fmla="*/ 110 h 243"/>
                <a:gd name="T64" fmla="*/ 68 w 260"/>
                <a:gd name="T65" fmla="*/ 123 h 243"/>
                <a:gd name="T66" fmla="*/ 66 w 260"/>
                <a:gd name="T67" fmla="*/ 137 h 243"/>
                <a:gd name="T68" fmla="*/ 72 w 260"/>
                <a:gd name="T69" fmla="*/ 144 h 243"/>
                <a:gd name="T70" fmla="*/ 68 w 260"/>
                <a:gd name="T71" fmla="*/ 163 h 243"/>
                <a:gd name="T72" fmla="*/ 59 w 260"/>
                <a:gd name="T73" fmla="*/ 194 h 243"/>
                <a:gd name="T74" fmla="*/ 68 w 260"/>
                <a:gd name="T75" fmla="*/ 203 h 243"/>
                <a:gd name="T76" fmla="*/ 95 w 260"/>
                <a:gd name="T77" fmla="*/ 213 h 243"/>
                <a:gd name="T78" fmla="*/ 118 w 260"/>
                <a:gd name="T79" fmla="*/ 211 h 243"/>
                <a:gd name="T80" fmla="*/ 142 w 260"/>
                <a:gd name="T81" fmla="*/ 217 h 243"/>
                <a:gd name="T82" fmla="*/ 154 w 260"/>
                <a:gd name="T83" fmla="*/ 190 h 243"/>
                <a:gd name="T84" fmla="*/ 171 w 260"/>
                <a:gd name="T85" fmla="*/ 194 h 243"/>
                <a:gd name="T86" fmla="*/ 201 w 260"/>
                <a:gd name="T87" fmla="*/ 203 h 243"/>
                <a:gd name="T88" fmla="*/ 222 w 260"/>
                <a:gd name="T89" fmla="*/ 184 h 243"/>
                <a:gd name="T90" fmla="*/ 209 w 260"/>
                <a:gd name="T91" fmla="*/ 158 h 243"/>
                <a:gd name="T92" fmla="*/ 209 w 260"/>
                <a:gd name="T93" fmla="*/ 139 h 243"/>
                <a:gd name="T94" fmla="*/ 253 w 260"/>
                <a:gd name="T95" fmla="*/ 243 h 243"/>
                <a:gd name="T96" fmla="*/ 247 w 260"/>
                <a:gd name="T97" fmla="*/ 234 h 243"/>
                <a:gd name="T98" fmla="*/ 243 w 260"/>
                <a:gd name="T99" fmla="*/ 228 h 243"/>
                <a:gd name="T100" fmla="*/ 243 w 260"/>
                <a:gd name="T101" fmla="*/ 219 h 243"/>
                <a:gd name="T102" fmla="*/ 253 w 260"/>
                <a:gd name="T103" fmla="*/ 211 h 243"/>
                <a:gd name="T104" fmla="*/ 257 w 260"/>
                <a:gd name="T105" fmla="*/ 201 h 243"/>
                <a:gd name="T106" fmla="*/ 257 w 260"/>
                <a:gd name="T107" fmla="*/ 23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0" h="243">
                  <a:moveTo>
                    <a:pt x="211" y="133"/>
                  </a:moveTo>
                  <a:lnTo>
                    <a:pt x="209" y="129"/>
                  </a:lnTo>
                  <a:lnTo>
                    <a:pt x="207" y="127"/>
                  </a:lnTo>
                  <a:lnTo>
                    <a:pt x="207" y="123"/>
                  </a:lnTo>
                  <a:lnTo>
                    <a:pt x="205" y="118"/>
                  </a:lnTo>
                  <a:lnTo>
                    <a:pt x="198" y="118"/>
                  </a:lnTo>
                  <a:lnTo>
                    <a:pt x="196" y="120"/>
                  </a:lnTo>
                  <a:lnTo>
                    <a:pt x="198" y="127"/>
                  </a:lnTo>
                  <a:lnTo>
                    <a:pt x="192" y="129"/>
                  </a:lnTo>
                  <a:lnTo>
                    <a:pt x="188" y="127"/>
                  </a:lnTo>
                  <a:lnTo>
                    <a:pt x="188" y="125"/>
                  </a:lnTo>
                  <a:lnTo>
                    <a:pt x="190" y="123"/>
                  </a:lnTo>
                  <a:lnTo>
                    <a:pt x="192" y="123"/>
                  </a:lnTo>
                  <a:lnTo>
                    <a:pt x="192" y="120"/>
                  </a:lnTo>
                  <a:lnTo>
                    <a:pt x="194" y="114"/>
                  </a:lnTo>
                  <a:lnTo>
                    <a:pt x="198" y="106"/>
                  </a:lnTo>
                  <a:lnTo>
                    <a:pt x="201" y="104"/>
                  </a:lnTo>
                  <a:lnTo>
                    <a:pt x="205" y="99"/>
                  </a:lnTo>
                  <a:lnTo>
                    <a:pt x="209" y="97"/>
                  </a:lnTo>
                  <a:lnTo>
                    <a:pt x="209" y="93"/>
                  </a:lnTo>
                  <a:lnTo>
                    <a:pt x="205" y="91"/>
                  </a:lnTo>
                  <a:lnTo>
                    <a:pt x="207" y="89"/>
                  </a:lnTo>
                  <a:lnTo>
                    <a:pt x="211" y="89"/>
                  </a:lnTo>
                  <a:lnTo>
                    <a:pt x="213" y="91"/>
                  </a:lnTo>
                  <a:lnTo>
                    <a:pt x="215" y="91"/>
                  </a:lnTo>
                  <a:lnTo>
                    <a:pt x="222" y="89"/>
                  </a:lnTo>
                  <a:lnTo>
                    <a:pt x="222" y="85"/>
                  </a:lnTo>
                  <a:lnTo>
                    <a:pt x="217" y="82"/>
                  </a:lnTo>
                  <a:lnTo>
                    <a:pt x="217" y="78"/>
                  </a:lnTo>
                  <a:lnTo>
                    <a:pt x="220" y="70"/>
                  </a:lnTo>
                  <a:lnTo>
                    <a:pt x="222" y="68"/>
                  </a:lnTo>
                  <a:lnTo>
                    <a:pt x="222" y="66"/>
                  </a:lnTo>
                  <a:lnTo>
                    <a:pt x="224" y="59"/>
                  </a:lnTo>
                  <a:lnTo>
                    <a:pt x="228" y="55"/>
                  </a:lnTo>
                  <a:lnTo>
                    <a:pt x="224" y="53"/>
                  </a:lnTo>
                  <a:lnTo>
                    <a:pt x="222" y="53"/>
                  </a:lnTo>
                  <a:lnTo>
                    <a:pt x="215" y="49"/>
                  </a:lnTo>
                  <a:lnTo>
                    <a:pt x="213" y="51"/>
                  </a:lnTo>
                  <a:lnTo>
                    <a:pt x="209" y="51"/>
                  </a:lnTo>
                  <a:lnTo>
                    <a:pt x="207" y="51"/>
                  </a:lnTo>
                  <a:lnTo>
                    <a:pt x="203" y="51"/>
                  </a:lnTo>
                  <a:lnTo>
                    <a:pt x="201" y="49"/>
                  </a:lnTo>
                  <a:lnTo>
                    <a:pt x="201" y="47"/>
                  </a:lnTo>
                  <a:lnTo>
                    <a:pt x="196" y="42"/>
                  </a:lnTo>
                  <a:lnTo>
                    <a:pt x="192" y="45"/>
                  </a:lnTo>
                  <a:lnTo>
                    <a:pt x="188" y="42"/>
                  </a:lnTo>
                  <a:lnTo>
                    <a:pt x="186" y="38"/>
                  </a:lnTo>
                  <a:lnTo>
                    <a:pt x="182" y="38"/>
                  </a:lnTo>
                  <a:lnTo>
                    <a:pt x="182" y="40"/>
                  </a:lnTo>
                  <a:lnTo>
                    <a:pt x="177" y="38"/>
                  </a:lnTo>
                  <a:lnTo>
                    <a:pt x="173" y="38"/>
                  </a:lnTo>
                  <a:lnTo>
                    <a:pt x="169" y="32"/>
                  </a:lnTo>
                  <a:lnTo>
                    <a:pt x="167" y="32"/>
                  </a:lnTo>
                  <a:lnTo>
                    <a:pt x="165" y="30"/>
                  </a:lnTo>
                  <a:lnTo>
                    <a:pt x="163" y="30"/>
                  </a:lnTo>
                  <a:lnTo>
                    <a:pt x="161" y="30"/>
                  </a:lnTo>
                  <a:lnTo>
                    <a:pt x="156" y="28"/>
                  </a:lnTo>
                  <a:lnTo>
                    <a:pt x="154" y="23"/>
                  </a:lnTo>
                  <a:lnTo>
                    <a:pt x="152" y="21"/>
                  </a:lnTo>
                  <a:lnTo>
                    <a:pt x="150" y="19"/>
                  </a:lnTo>
                  <a:lnTo>
                    <a:pt x="148" y="19"/>
                  </a:lnTo>
                  <a:lnTo>
                    <a:pt x="142" y="15"/>
                  </a:lnTo>
                  <a:lnTo>
                    <a:pt x="142" y="11"/>
                  </a:lnTo>
                  <a:lnTo>
                    <a:pt x="137" y="11"/>
                  </a:lnTo>
                  <a:lnTo>
                    <a:pt x="135" y="2"/>
                  </a:lnTo>
                  <a:lnTo>
                    <a:pt x="133" y="0"/>
                  </a:lnTo>
                  <a:lnTo>
                    <a:pt x="133" y="2"/>
                  </a:lnTo>
                  <a:lnTo>
                    <a:pt x="127" y="4"/>
                  </a:lnTo>
                  <a:lnTo>
                    <a:pt x="125" y="4"/>
                  </a:lnTo>
                  <a:lnTo>
                    <a:pt x="118" y="7"/>
                  </a:lnTo>
                  <a:lnTo>
                    <a:pt x="116" y="11"/>
                  </a:lnTo>
                  <a:lnTo>
                    <a:pt x="118" y="15"/>
                  </a:lnTo>
                  <a:lnTo>
                    <a:pt x="116" y="23"/>
                  </a:lnTo>
                  <a:lnTo>
                    <a:pt x="112" y="28"/>
                  </a:lnTo>
                  <a:lnTo>
                    <a:pt x="112" y="30"/>
                  </a:lnTo>
                  <a:lnTo>
                    <a:pt x="106" y="32"/>
                  </a:lnTo>
                  <a:lnTo>
                    <a:pt x="102" y="32"/>
                  </a:lnTo>
                  <a:lnTo>
                    <a:pt x="97" y="32"/>
                  </a:lnTo>
                  <a:lnTo>
                    <a:pt x="91" y="36"/>
                  </a:lnTo>
                  <a:lnTo>
                    <a:pt x="89" y="38"/>
                  </a:lnTo>
                  <a:lnTo>
                    <a:pt x="89" y="42"/>
                  </a:lnTo>
                  <a:lnTo>
                    <a:pt x="93" y="42"/>
                  </a:lnTo>
                  <a:lnTo>
                    <a:pt x="89" y="47"/>
                  </a:lnTo>
                  <a:lnTo>
                    <a:pt x="83" y="47"/>
                  </a:lnTo>
                  <a:lnTo>
                    <a:pt x="74" y="47"/>
                  </a:lnTo>
                  <a:lnTo>
                    <a:pt x="72" y="45"/>
                  </a:lnTo>
                  <a:lnTo>
                    <a:pt x="68" y="47"/>
                  </a:lnTo>
                  <a:lnTo>
                    <a:pt x="68" y="42"/>
                  </a:lnTo>
                  <a:lnTo>
                    <a:pt x="66" y="40"/>
                  </a:lnTo>
                  <a:lnTo>
                    <a:pt x="66" y="38"/>
                  </a:lnTo>
                  <a:lnTo>
                    <a:pt x="64" y="36"/>
                  </a:lnTo>
                  <a:lnTo>
                    <a:pt x="59" y="38"/>
                  </a:lnTo>
                  <a:lnTo>
                    <a:pt x="55" y="38"/>
                  </a:lnTo>
                  <a:lnTo>
                    <a:pt x="53" y="36"/>
                  </a:lnTo>
                  <a:lnTo>
                    <a:pt x="55" y="40"/>
                  </a:lnTo>
                  <a:lnTo>
                    <a:pt x="53" y="42"/>
                  </a:lnTo>
                  <a:lnTo>
                    <a:pt x="59" y="49"/>
                  </a:lnTo>
                  <a:lnTo>
                    <a:pt x="59" y="51"/>
                  </a:lnTo>
                  <a:lnTo>
                    <a:pt x="59" y="55"/>
                  </a:lnTo>
                  <a:lnTo>
                    <a:pt x="59" y="57"/>
                  </a:lnTo>
                  <a:lnTo>
                    <a:pt x="61" y="59"/>
                  </a:lnTo>
                  <a:lnTo>
                    <a:pt x="61" y="64"/>
                  </a:lnTo>
                  <a:lnTo>
                    <a:pt x="55" y="64"/>
                  </a:lnTo>
                  <a:lnTo>
                    <a:pt x="51" y="64"/>
                  </a:lnTo>
                  <a:lnTo>
                    <a:pt x="49" y="64"/>
                  </a:lnTo>
                  <a:lnTo>
                    <a:pt x="45" y="64"/>
                  </a:lnTo>
                  <a:lnTo>
                    <a:pt x="45" y="64"/>
                  </a:lnTo>
                  <a:lnTo>
                    <a:pt x="40" y="66"/>
                  </a:lnTo>
                  <a:lnTo>
                    <a:pt x="34" y="59"/>
                  </a:lnTo>
                  <a:lnTo>
                    <a:pt x="32" y="57"/>
                  </a:lnTo>
                  <a:lnTo>
                    <a:pt x="26" y="59"/>
                  </a:lnTo>
                  <a:lnTo>
                    <a:pt x="24" y="61"/>
                  </a:lnTo>
                  <a:lnTo>
                    <a:pt x="21" y="61"/>
                  </a:lnTo>
                  <a:lnTo>
                    <a:pt x="19" y="64"/>
                  </a:lnTo>
                  <a:lnTo>
                    <a:pt x="17" y="61"/>
                  </a:lnTo>
                  <a:lnTo>
                    <a:pt x="13" y="61"/>
                  </a:lnTo>
                  <a:lnTo>
                    <a:pt x="9" y="66"/>
                  </a:lnTo>
                  <a:lnTo>
                    <a:pt x="5" y="66"/>
                  </a:lnTo>
                  <a:lnTo>
                    <a:pt x="0" y="68"/>
                  </a:lnTo>
                  <a:lnTo>
                    <a:pt x="2" y="72"/>
                  </a:lnTo>
                  <a:lnTo>
                    <a:pt x="7" y="70"/>
                  </a:lnTo>
                  <a:lnTo>
                    <a:pt x="9" y="72"/>
                  </a:lnTo>
                  <a:lnTo>
                    <a:pt x="11" y="72"/>
                  </a:lnTo>
                  <a:lnTo>
                    <a:pt x="7" y="72"/>
                  </a:lnTo>
                  <a:lnTo>
                    <a:pt x="5" y="72"/>
                  </a:lnTo>
                  <a:lnTo>
                    <a:pt x="7" y="76"/>
                  </a:lnTo>
                  <a:lnTo>
                    <a:pt x="7" y="72"/>
                  </a:lnTo>
                  <a:lnTo>
                    <a:pt x="9" y="74"/>
                  </a:lnTo>
                  <a:lnTo>
                    <a:pt x="9" y="76"/>
                  </a:lnTo>
                  <a:lnTo>
                    <a:pt x="7" y="76"/>
                  </a:lnTo>
                  <a:lnTo>
                    <a:pt x="5" y="78"/>
                  </a:lnTo>
                  <a:lnTo>
                    <a:pt x="5" y="80"/>
                  </a:lnTo>
                  <a:lnTo>
                    <a:pt x="7" y="80"/>
                  </a:lnTo>
                  <a:lnTo>
                    <a:pt x="9" y="85"/>
                  </a:lnTo>
                  <a:lnTo>
                    <a:pt x="9" y="87"/>
                  </a:lnTo>
                  <a:lnTo>
                    <a:pt x="13" y="82"/>
                  </a:lnTo>
                  <a:lnTo>
                    <a:pt x="15" y="85"/>
                  </a:lnTo>
                  <a:lnTo>
                    <a:pt x="17" y="85"/>
                  </a:lnTo>
                  <a:lnTo>
                    <a:pt x="24" y="87"/>
                  </a:lnTo>
                  <a:lnTo>
                    <a:pt x="26" y="89"/>
                  </a:lnTo>
                  <a:lnTo>
                    <a:pt x="28" y="89"/>
                  </a:lnTo>
                  <a:lnTo>
                    <a:pt x="32" y="91"/>
                  </a:lnTo>
                  <a:lnTo>
                    <a:pt x="36" y="89"/>
                  </a:lnTo>
                  <a:lnTo>
                    <a:pt x="38" y="89"/>
                  </a:lnTo>
                  <a:lnTo>
                    <a:pt x="36" y="91"/>
                  </a:lnTo>
                  <a:lnTo>
                    <a:pt x="38" y="93"/>
                  </a:lnTo>
                  <a:lnTo>
                    <a:pt x="40" y="91"/>
                  </a:lnTo>
                  <a:lnTo>
                    <a:pt x="42" y="93"/>
                  </a:lnTo>
                  <a:lnTo>
                    <a:pt x="42" y="97"/>
                  </a:lnTo>
                  <a:lnTo>
                    <a:pt x="45" y="99"/>
                  </a:lnTo>
                  <a:lnTo>
                    <a:pt x="47" y="99"/>
                  </a:lnTo>
                  <a:lnTo>
                    <a:pt x="49" y="97"/>
                  </a:lnTo>
                  <a:lnTo>
                    <a:pt x="53" y="97"/>
                  </a:lnTo>
                  <a:lnTo>
                    <a:pt x="57" y="101"/>
                  </a:lnTo>
                  <a:lnTo>
                    <a:pt x="53" y="99"/>
                  </a:lnTo>
                  <a:lnTo>
                    <a:pt x="49" y="99"/>
                  </a:lnTo>
                  <a:lnTo>
                    <a:pt x="47" y="104"/>
                  </a:lnTo>
                  <a:lnTo>
                    <a:pt x="49" y="104"/>
                  </a:lnTo>
                  <a:lnTo>
                    <a:pt x="51" y="108"/>
                  </a:lnTo>
                  <a:lnTo>
                    <a:pt x="49" y="110"/>
                  </a:lnTo>
                  <a:lnTo>
                    <a:pt x="49" y="114"/>
                  </a:lnTo>
                  <a:lnTo>
                    <a:pt x="53" y="114"/>
                  </a:lnTo>
                  <a:lnTo>
                    <a:pt x="57" y="120"/>
                  </a:lnTo>
                  <a:lnTo>
                    <a:pt x="61" y="120"/>
                  </a:lnTo>
                  <a:lnTo>
                    <a:pt x="68" y="123"/>
                  </a:lnTo>
                  <a:lnTo>
                    <a:pt x="68" y="127"/>
                  </a:lnTo>
                  <a:lnTo>
                    <a:pt x="68" y="129"/>
                  </a:lnTo>
                  <a:lnTo>
                    <a:pt x="68" y="133"/>
                  </a:lnTo>
                  <a:lnTo>
                    <a:pt x="66" y="133"/>
                  </a:lnTo>
                  <a:lnTo>
                    <a:pt x="66" y="137"/>
                  </a:lnTo>
                  <a:lnTo>
                    <a:pt x="68" y="137"/>
                  </a:lnTo>
                  <a:lnTo>
                    <a:pt x="74" y="144"/>
                  </a:lnTo>
                  <a:lnTo>
                    <a:pt x="78" y="154"/>
                  </a:lnTo>
                  <a:lnTo>
                    <a:pt x="74" y="150"/>
                  </a:lnTo>
                  <a:lnTo>
                    <a:pt x="72" y="144"/>
                  </a:lnTo>
                  <a:lnTo>
                    <a:pt x="68" y="141"/>
                  </a:lnTo>
                  <a:lnTo>
                    <a:pt x="68" y="144"/>
                  </a:lnTo>
                  <a:lnTo>
                    <a:pt x="66" y="154"/>
                  </a:lnTo>
                  <a:lnTo>
                    <a:pt x="66" y="160"/>
                  </a:lnTo>
                  <a:lnTo>
                    <a:pt x="68" y="163"/>
                  </a:lnTo>
                  <a:lnTo>
                    <a:pt x="66" y="165"/>
                  </a:lnTo>
                  <a:lnTo>
                    <a:pt x="64" y="179"/>
                  </a:lnTo>
                  <a:lnTo>
                    <a:pt x="61" y="190"/>
                  </a:lnTo>
                  <a:lnTo>
                    <a:pt x="57" y="192"/>
                  </a:lnTo>
                  <a:lnTo>
                    <a:pt x="59" y="194"/>
                  </a:lnTo>
                  <a:lnTo>
                    <a:pt x="59" y="196"/>
                  </a:lnTo>
                  <a:lnTo>
                    <a:pt x="64" y="196"/>
                  </a:lnTo>
                  <a:lnTo>
                    <a:pt x="64" y="201"/>
                  </a:lnTo>
                  <a:lnTo>
                    <a:pt x="64" y="205"/>
                  </a:lnTo>
                  <a:lnTo>
                    <a:pt x="68" y="203"/>
                  </a:lnTo>
                  <a:lnTo>
                    <a:pt x="76" y="207"/>
                  </a:lnTo>
                  <a:lnTo>
                    <a:pt x="80" y="211"/>
                  </a:lnTo>
                  <a:lnTo>
                    <a:pt x="85" y="209"/>
                  </a:lnTo>
                  <a:lnTo>
                    <a:pt x="89" y="213"/>
                  </a:lnTo>
                  <a:lnTo>
                    <a:pt x="95" y="213"/>
                  </a:lnTo>
                  <a:lnTo>
                    <a:pt x="97" y="213"/>
                  </a:lnTo>
                  <a:lnTo>
                    <a:pt x="99" y="211"/>
                  </a:lnTo>
                  <a:lnTo>
                    <a:pt x="110" y="211"/>
                  </a:lnTo>
                  <a:lnTo>
                    <a:pt x="112" y="213"/>
                  </a:lnTo>
                  <a:lnTo>
                    <a:pt x="118" y="211"/>
                  </a:lnTo>
                  <a:lnTo>
                    <a:pt x="125" y="215"/>
                  </a:lnTo>
                  <a:lnTo>
                    <a:pt x="133" y="213"/>
                  </a:lnTo>
                  <a:lnTo>
                    <a:pt x="139" y="217"/>
                  </a:lnTo>
                  <a:lnTo>
                    <a:pt x="142" y="219"/>
                  </a:lnTo>
                  <a:lnTo>
                    <a:pt x="142" y="217"/>
                  </a:lnTo>
                  <a:lnTo>
                    <a:pt x="142" y="211"/>
                  </a:lnTo>
                  <a:lnTo>
                    <a:pt x="142" y="205"/>
                  </a:lnTo>
                  <a:lnTo>
                    <a:pt x="144" y="201"/>
                  </a:lnTo>
                  <a:lnTo>
                    <a:pt x="148" y="196"/>
                  </a:lnTo>
                  <a:lnTo>
                    <a:pt x="154" y="190"/>
                  </a:lnTo>
                  <a:lnTo>
                    <a:pt x="156" y="190"/>
                  </a:lnTo>
                  <a:lnTo>
                    <a:pt x="158" y="192"/>
                  </a:lnTo>
                  <a:lnTo>
                    <a:pt x="163" y="192"/>
                  </a:lnTo>
                  <a:lnTo>
                    <a:pt x="169" y="194"/>
                  </a:lnTo>
                  <a:lnTo>
                    <a:pt x="171" y="194"/>
                  </a:lnTo>
                  <a:lnTo>
                    <a:pt x="175" y="192"/>
                  </a:lnTo>
                  <a:lnTo>
                    <a:pt x="177" y="192"/>
                  </a:lnTo>
                  <a:lnTo>
                    <a:pt x="190" y="198"/>
                  </a:lnTo>
                  <a:lnTo>
                    <a:pt x="192" y="203"/>
                  </a:lnTo>
                  <a:lnTo>
                    <a:pt x="201" y="203"/>
                  </a:lnTo>
                  <a:lnTo>
                    <a:pt x="205" y="201"/>
                  </a:lnTo>
                  <a:lnTo>
                    <a:pt x="205" y="198"/>
                  </a:lnTo>
                  <a:lnTo>
                    <a:pt x="209" y="194"/>
                  </a:lnTo>
                  <a:lnTo>
                    <a:pt x="220" y="184"/>
                  </a:lnTo>
                  <a:lnTo>
                    <a:pt x="222" y="184"/>
                  </a:lnTo>
                  <a:lnTo>
                    <a:pt x="220" y="179"/>
                  </a:lnTo>
                  <a:lnTo>
                    <a:pt x="222" y="173"/>
                  </a:lnTo>
                  <a:lnTo>
                    <a:pt x="217" y="173"/>
                  </a:lnTo>
                  <a:lnTo>
                    <a:pt x="209" y="169"/>
                  </a:lnTo>
                  <a:lnTo>
                    <a:pt x="209" y="158"/>
                  </a:lnTo>
                  <a:lnTo>
                    <a:pt x="205" y="154"/>
                  </a:lnTo>
                  <a:lnTo>
                    <a:pt x="207" y="150"/>
                  </a:lnTo>
                  <a:lnTo>
                    <a:pt x="211" y="150"/>
                  </a:lnTo>
                  <a:lnTo>
                    <a:pt x="213" y="144"/>
                  </a:lnTo>
                  <a:lnTo>
                    <a:pt x="209" y="139"/>
                  </a:lnTo>
                  <a:lnTo>
                    <a:pt x="209" y="135"/>
                  </a:lnTo>
                  <a:lnTo>
                    <a:pt x="211" y="133"/>
                  </a:lnTo>
                  <a:lnTo>
                    <a:pt x="211" y="133"/>
                  </a:lnTo>
                  <a:lnTo>
                    <a:pt x="211" y="133"/>
                  </a:lnTo>
                  <a:close/>
                  <a:moveTo>
                    <a:pt x="253" y="243"/>
                  </a:moveTo>
                  <a:lnTo>
                    <a:pt x="247" y="241"/>
                  </a:lnTo>
                  <a:lnTo>
                    <a:pt x="245" y="238"/>
                  </a:lnTo>
                  <a:lnTo>
                    <a:pt x="247" y="236"/>
                  </a:lnTo>
                  <a:lnTo>
                    <a:pt x="249" y="236"/>
                  </a:lnTo>
                  <a:lnTo>
                    <a:pt x="247" y="234"/>
                  </a:lnTo>
                  <a:lnTo>
                    <a:pt x="245" y="234"/>
                  </a:lnTo>
                  <a:lnTo>
                    <a:pt x="245" y="232"/>
                  </a:lnTo>
                  <a:lnTo>
                    <a:pt x="243" y="230"/>
                  </a:lnTo>
                  <a:lnTo>
                    <a:pt x="243" y="228"/>
                  </a:lnTo>
                  <a:lnTo>
                    <a:pt x="243" y="228"/>
                  </a:lnTo>
                  <a:lnTo>
                    <a:pt x="243" y="226"/>
                  </a:lnTo>
                  <a:lnTo>
                    <a:pt x="241" y="224"/>
                  </a:lnTo>
                  <a:lnTo>
                    <a:pt x="241" y="222"/>
                  </a:lnTo>
                  <a:lnTo>
                    <a:pt x="243" y="222"/>
                  </a:lnTo>
                  <a:lnTo>
                    <a:pt x="243" y="219"/>
                  </a:lnTo>
                  <a:lnTo>
                    <a:pt x="241" y="217"/>
                  </a:lnTo>
                  <a:lnTo>
                    <a:pt x="243" y="213"/>
                  </a:lnTo>
                  <a:lnTo>
                    <a:pt x="249" y="211"/>
                  </a:lnTo>
                  <a:lnTo>
                    <a:pt x="251" y="209"/>
                  </a:lnTo>
                  <a:lnTo>
                    <a:pt x="253" y="211"/>
                  </a:lnTo>
                  <a:lnTo>
                    <a:pt x="255" y="211"/>
                  </a:lnTo>
                  <a:lnTo>
                    <a:pt x="255" y="207"/>
                  </a:lnTo>
                  <a:lnTo>
                    <a:pt x="255" y="205"/>
                  </a:lnTo>
                  <a:lnTo>
                    <a:pt x="255" y="201"/>
                  </a:lnTo>
                  <a:lnTo>
                    <a:pt x="257" y="201"/>
                  </a:lnTo>
                  <a:lnTo>
                    <a:pt x="260" y="207"/>
                  </a:lnTo>
                  <a:lnTo>
                    <a:pt x="257" y="211"/>
                  </a:lnTo>
                  <a:lnTo>
                    <a:pt x="260" y="219"/>
                  </a:lnTo>
                  <a:lnTo>
                    <a:pt x="257" y="230"/>
                  </a:lnTo>
                  <a:lnTo>
                    <a:pt x="257" y="234"/>
                  </a:lnTo>
                  <a:lnTo>
                    <a:pt x="255" y="241"/>
                  </a:lnTo>
                  <a:lnTo>
                    <a:pt x="253" y="243"/>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0" name="Freeform 78">
              <a:extLst>
                <a:ext uri="{FF2B5EF4-FFF2-40B4-BE49-F238E27FC236}">
                  <a16:creationId xmlns:a16="http://schemas.microsoft.com/office/drawing/2014/main" id="{D3BA4B37-4D58-4E20-95B2-E9C3392839BF}"/>
                </a:ext>
              </a:extLst>
            </p:cNvPr>
            <p:cNvSpPr>
              <a:spLocks/>
            </p:cNvSpPr>
            <p:nvPr/>
          </p:nvSpPr>
          <p:spPr bwMode="auto">
            <a:xfrm>
              <a:off x="4905369" y="3812860"/>
              <a:ext cx="8286" cy="9668"/>
            </a:xfrm>
            <a:custGeom>
              <a:avLst/>
              <a:gdLst>
                <a:gd name="T0" fmla="*/ 0 w 6"/>
                <a:gd name="T1" fmla="*/ 0 h 7"/>
                <a:gd name="T2" fmla="*/ 0 w 6"/>
                <a:gd name="T3" fmla="*/ 5 h 7"/>
                <a:gd name="T4" fmla="*/ 4 w 6"/>
                <a:gd name="T5" fmla="*/ 7 h 7"/>
                <a:gd name="T6" fmla="*/ 6 w 6"/>
                <a:gd name="T7" fmla="*/ 5 h 7"/>
                <a:gd name="T8" fmla="*/ 6 w 6"/>
                <a:gd name="T9" fmla="*/ 2 h 7"/>
                <a:gd name="T10" fmla="*/ 0 w 6"/>
                <a:gd name="T11" fmla="*/ 0 h 7"/>
              </a:gdLst>
              <a:ahLst/>
              <a:cxnLst>
                <a:cxn ang="0">
                  <a:pos x="T0" y="T1"/>
                </a:cxn>
                <a:cxn ang="0">
                  <a:pos x="T2" y="T3"/>
                </a:cxn>
                <a:cxn ang="0">
                  <a:pos x="T4" y="T5"/>
                </a:cxn>
                <a:cxn ang="0">
                  <a:pos x="T6" y="T7"/>
                </a:cxn>
                <a:cxn ang="0">
                  <a:pos x="T8" y="T9"/>
                </a:cxn>
                <a:cxn ang="0">
                  <a:pos x="T10" y="T11"/>
                </a:cxn>
              </a:cxnLst>
              <a:rect l="0" t="0" r="r" b="b"/>
              <a:pathLst>
                <a:path w="6" h="7">
                  <a:moveTo>
                    <a:pt x="0" y="0"/>
                  </a:moveTo>
                  <a:lnTo>
                    <a:pt x="0" y="5"/>
                  </a:lnTo>
                  <a:lnTo>
                    <a:pt x="4" y="7"/>
                  </a:lnTo>
                  <a:lnTo>
                    <a:pt x="6" y="5"/>
                  </a:lnTo>
                  <a:lnTo>
                    <a:pt x="6" y="2"/>
                  </a:lnTo>
                  <a:lnTo>
                    <a:pt x="0"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1" name="Freeform 79">
              <a:extLst>
                <a:ext uri="{FF2B5EF4-FFF2-40B4-BE49-F238E27FC236}">
                  <a16:creationId xmlns:a16="http://schemas.microsoft.com/office/drawing/2014/main" id="{30EB245E-7610-4CB0-9A24-409A7F527057}"/>
                </a:ext>
              </a:extLst>
            </p:cNvPr>
            <p:cNvSpPr>
              <a:spLocks noEditPoints="1"/>
            </p:cNvSpPr>
            <p:nvPr/>
          </p:nvSpPr>
          <p:spPr bwMode="auto">
            <a:xfrm>
              <a:off x="4695455" y="3437223"/>
              <a:ext cx="310729" cy="356302"/>
            </a:xfrm>
            <a:custGeom>
              <a:avLst/>
              <a:gdLst>
                <a:gd name="T0" fmla="*/ 4 w 225"/>
                <a:gd name="T1" fmla="*/ 68 h 258"/>
                <a:gd name="T2" fmla="*/ 8 w 225"/>
                <a:gd name="T3" fmla="*/ 43 h 258"/>
                <a:gd name="T4" fmla="*/ 19 w 225"/>
                <a:gd name="T5" fmla="*/ 28 h 258"/>
                <a:gd name="T6" fmla="*/ 40 w 225"/>
                <a:gd name="T7" fmla="*/ 28 h 258"/>
                <a:gd name="T8" fmla="*/ 59 w 225"/>
                <a:gd name="T9" fmla="*/ 22 h 258"/>
                <a:gd name="T10" fmla="*/ 74 w 225"/>
                <a:gd name="T11" fmla="*/ 5 h 258"/>
                <a:gd name="T12" fmla="*/ 101 w 225"/>
                <a:gd name="T13" fmla="*/ 5 h 258"/>
                <a:gd name="T14" fmla="*/ 126 w 225"/>
                <a:gd name="T15" fmla="*/ 22 h 258"/>
                <a:gd name="T16" fmla="*/ 120 w 225"/>
                <a:gd name="T17" fmla="*/ 36 h 258"/>
                <a:gd name="T18" fmla="*/ 103 w 225"/>
                <a:gd name="T19" fmla="*/ 47 h 258"/>
                <a:gd name="T20" fmla="*/ 105 w 225"/>
                <a:gd name="T21" fmla="*/ 66 h 258"/>
                <a:gd name="T22" fmla="*/ 124 w 225"/>
                <a:gd name="T23" fmla="*/ 85 h 258"/>
                <a:gd name="T24" fmla="*/ 141 w 225"/>
                <a:gd name="T25" fmla="*/ 110 h 258"/>
                <a:gd name="T26" fmla="*/ 160 w 225"/>
                <a:gd name="T27" fmla="*/ 127 h 258"/>
                <a:gd name="T28" fmla="*/ 181 w 225"/>
                <a:gd name="T29" fmla="*/ 129 h 258"/>
                <a:gd name="T30" fmla="*/ 181 w 225"/>
                <a:gd name="T31" fmla="*/ 142 h 258"/>
                <a:gd name="T32" fmla="*/ 221 w 225"/>
                <a:gd name="T33" fmla="*/ 161 h 258"/>
                <a:gd name="T34" fmla="*/ 225 w 225"/>
                <a:gd name="T35" fmla="*/ 177 h 258"/>
                <a:gd name="T36" fmla="*/ 215 w 225"/>
                <a:gd name="T37" fmla="*/ 171 h 258"/>
                <a:gd name="T38" fmla="*/ 202 w 225"/>
                <a:gd name="T39" fmla="*/ 163 h 258"/>
                <a:gd name="T40" fmla="*/ 194 w 225"/>
                <a:gd name="T41" fmla="*/ 173 h 258"/>
                <a:gd name="T42" fmla="*/ 196 w 225"/>
                <a:gd name="T43" fmla="*/ 184 h 258"/>
                <a:gd name="T44" fmla="*/ 200 w 225"/>
                <a:gd name="T45" fmla="*/ 201 h 258"/>
                <a:gd name="T46" fmla="*/ 187 w 225"/>
                <a:gd name="T47" fmla="*/ 224 h 258"/>
                <a:gd name="T48" fmla="*/ 175 w 225"/>
                <a:gd name="T49" fmla="*/ 220 h 258"/>
                <a:gd name="T50" fmla="*/ 181 w 225"/>
                <a:gd name="T51" fmla="*/ 207 h 258"/>
                <a:gd name="T52" fmla="*/ 181 w 225"/>
                <a:gd name="T53" fmla="*/ 190 h 258"/>
                <a:gd name="T54" fmla="*/ 170 w 225"/>
                <a:gd name="T55" fmla="*/ 175 h 258"/>
                <a:gd name="T56" fmla="*/ 160 w 225"/>
                <a:gd name="T57" fmla="*/ 167 h 258"/>
                <a:gd name="T58" fmla="*/ 149 w 225"/>
                <a:gd name="T59" fmla="*/ 156 h 258"/>
                <a:gd name="T60" fmla="*/ 135 w 225"/>
                <a:gd name="T61" fmla="*/ 146 h 258"/>
                <a:gd name="T62" fmla="*/ 120 w 225"/>
                <a:gd name="T63" fmla="*/ 142 h 258"/>
                <a:gd name="T64" fmla="*/ 97 w 225"/>
                <a:gd name="T65" fmla="*/ 121 h 258"/>
                <a:gd name="T66" fmla="*/ 78 w 225"/>
                <a:gd name="T67" fmla="*/ 104 h 258"/>
                <a:gd name="T68" fmla="*/ 67 w 225"/>
                <a:gd name="T69" fmla="*/ 85 h 258"/>
                <a:gd name="T70" fmla="*/ 52 w 225"/>
                <a:gd name="T71" fmla="*/ 72 h 258"/>
                <a:gd name="T72" fmla="*/ 17 w 225"/>
                <a:gd name="T73" fmla="*/ 83 h 258"/>
                <a:gd name="T74" fmla="*/ 34 w 225"/>
                <a:gd name="T75" fmla="*/ 146 h 258"/>
                <a:gd name="T76" fmla="*/ 31 w 225"/>
                <a:gd name="T77" fmla="*/ 150 h 258"/>
                <a:gd name="T78" fmla="*/ 82 w 225"/>
                <a:gd name="T79" fmla="*/ 118 h 258"/>
                <a:gd name="T80" fmla="*/ 74 w 225"/>
                <a:gd name="T81" fmla="*/ 108 h 258"/>
                <a:gd name="T82" fmla="*/ 65 w 225"/>
                <a:gd name="T83" fmla="*/ 106 h 258"/>
                <a:gd name="T84" fmla="*/ 48 w 225"/>
                <a:gd name="T85" fmla="*/ 199 h 258"/>
                <a:gd name="T86" fmla="*/ 59 w 225"/>
                <a:gd name="T87" fmla="*/ 194 h 258"/>
                <a:gd name="T88" fmla="*/ 55 w 225"/>
                <a:gd name="T89" fmla="*/ 165 h 258"/>
                <a:gd name="T90" fmla="*/ 55 w 225"/>
                <a:gd name="T91" fmla="*/ 148 h 258"/>
                <a:gd name="T92" fmla="*/ 36 w 225"/>
                <a:gd name="T93" fmla="*/ 154 h 258"/>
                <a:gd name="T94" fmla="*/ 34 w 225"/>
                <a:gd name="T95" fmla="*/ 165 h 258"/>
                <a:gd name="T96" fmla="*/ 38 w 225"/>
                <a:gd name="T97" fmla="*/ 177 h 258"/>
                <a:gd name="T98" fmla="*/ 38 w 225"/>
                <a:gd name="T99" fmla="*/ 201 h 258"/>
                <a:gd name="T100" fmla="*/ 168 w 225"/>
                <a:gd name="T101" fmla="*/ 249 h 258"/>
                <a:gd name="T102" fmla="*/ 173 w 225"/>
                <a:gd name="T103" fmla="*/ 222 h 258"/>
                <a:gd name="T104" fmla="*/ 154 w 225"/>
                <a:gd name="T105" fmla="*/ 224 h 258"/>
                <a:gd name="T106" fmla="*/ 124 w 225"/>
                <a:gd name="T107" fmla="*/ 222 h 258"/>
                <a:gd name="T108" fmla="*/ 120 w 225"/>
                <a:gd name="T109" fmla="*/ 234 h 258"/>
                <a:gd name="T110" fmla="*/ 147 w 225"/>
                <a:gd name="T111" fmla="*/ 249 h 258"/>
                <a:gd name="T112" fmla="*/ 166 w 225"/>
                <a:gd name="T113" fmla="*/ 25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5" h="258">
                  <a:moveTo>
                    <a:pt x="17" y="83"/>
                  </a:moveTo>
                  <a:lnTo>
                    <a:pt x="15" y="78"/>
                  </a:lnTo>
                  <a:lnTo>
                    <a:pt x="17" y="72"/>
                  </a:lnTo>
                  <a:lnTo>
                    <a:pt x="12" y="72"/>
                  </a:lnTo>
                  <a:lnTo>
                    <a:pt x="4" y="68"/>
                  </a:lnTo>
                  <a:lnTo>
                    <a:pt x="4" y="57"/>
                  </a:lnTo>
                  <a:lnTo>
                    <a:pt x="0" y="53"/>
                  </a:lnTo>
                  <a:lnTo>
                    <a:pt x="2" y="49"/>
                  </a:lnTo>
                  <a:lnTo>
                    <a:pt x="6" y="49"/>
                  </a:lnTo>
                  <a:lnTo>
                    <a:pt x="8" y="43"/>
                  </a:lnTo>
                  <a:lnTo>
                    <a:pt x="4" y="38"/>
                  </a:lnTo>
                  <a:lnTo>
                    <a:pt x="4" y="34"/>
                  </a:lnTo>
                  <a:lnTo>
                    <a:pt x="6" y="32"/>
                  </a:lnTo>
                  <a:lnTo>
                    <a:pt x="10" y="34"/>
                  </a:lnTo>
                  <a:lnTo>
                    <a:pt x="19" y="28"/>
                  </a:lnTo>
                  <a:lnTo>
                    <a:pt x="23" y="30"/>
                  </a:lnTo>
                  <a:lnTo>
                    <a:pt x="29" y="17"/>
                  </a:lnTo>
                  <a:lnTo>
                    <a:pt x="36" y="22"/>
                  </a:lnTo>
                  <a:lnTo>
                    <a:pt x="34" y="26"/>
                  </a:lnTo>
                  <a:lnTo>
                    <a:pt x="40" y="28"/>
                  </a:lnTo>
                  <a:lnTo>
                    <a:pt x="42" y="32"/>
                  </a:lnTo>
                  <a:lnTo>
                    <a:pt x="46" y="26"/>
                  </a:lnTo>
                  <a:lnTo>
                    <a:pt x="46" y="19"/>
                  </a:lnTo>
                  <a:lnTo>
                    <a:pt x="55" y="22"/>
                  </a:lnTo>
                  <a:lnTo>
                    <a:pt x="59" y="22"/>
                  </a:lnTo>
                  <a:lnTo>
                    <a:pt x="63" y="24"/>
                  </a:lnTo>
                  <a:lnTo>
                    <a:pt x="63" y="17"/>
                  </a:lnTo>
                  <a:lnTo>
                    <a:pt x="71" y="15"/>
                  </a:lnTo>
                  <a:lnTo>
                    <a:pt x="69" y="9"/>
                  </a:lnTo>
                  <a:lnTo>
                    <a:pt x="74" y="5"/>
                  </a:lnTo>
                  <a:lnTo>
                    <a:pt x="80" y="7"/>
                  </a:lnTo>
                  <a:lnTo>
                    <a:pt x="90" y="0"/>
                  </a:lnTo>
                  <a:lnTo>
                    <a:pt x="95" y="3"/>
                  </a:lnTo>
                  <a:lnTo>
                    <a:pt x="101" y="3"/>
                  </a:lnTo>
                  <a:lnTo>
                    <a:pt x="101" y="5"/>
                  </a:lnTo>
                  <a:lnTo>
                    <a:pt x="109" y="11"/>
                  </a:lnTo>
                  <a:lnTo>
                    <a:pt x="122" y="13"/>
                  </a:lnTo>
                  <a:lnTo>
                    <a:pt x="128" y="13"/>
                  </a:lnTo>
                  <a:lnTo>
                    <a:pt x="133" y="15"/>
                  </a:lnTo>
                  <a:lnTo>
                    <a:pt x="126" y="22"/>
                  </a:lnTo>
                  <a:lnTo>
                    <a:pt x="128" y="26"/>
                  </a:lnTo>
                  <a:lnTo>
                    <a:pt x="126" y="30"/>
                  </a:lnTo>
                  <a:lnTo>
                    <a:pt x="126" y="36"/>
                  </a:lnTo>
                  <a:lnTo>
                    <a:pt x="122" y="34"/>
                  </a:lnTo>
                  <a:lnTo>
                    <a:pt x="120" y="36"/>
                  </a:lnTo>
                  <a:lnTo>
                    <a:pt x="116" y="38"/>
                  </a:lnTo>
                  <a:lnTo>
                    <a:pt x="111" y="38"/>
                  </a:lnTo>
                  <a:lnTo>
                    <a:pt x="107" y="43"/>
                  </a:lnTo>
                  <a:lnTo>
                    <a:pt x="103" y="43"/>
                  </a:lnTo>
                  <a:lnTo>
                    <a:pt x="103" y="47"/>
                  </a:lnTo>
                  <a:lnTo>
                    <a:pt x="105" y="51"/>
                  </a:lnTo>
                  <a:lnTo>
                    <a:pt x="107" y="55"/>
                  </a:lnTo>
                  <a:lnTo>
                    <a:pt x="105" y="59"/>
                  </a:lnTo>
                  <a:lnTo>
                    <a:pt x="103" y="59"/>
                  </a:lnTo>
                  <a:lnTo>
                    <a:pt x="105" y="66"/>
                  </a:lnTo>
                  <a:lnTo>
                    <a:pt x="105" y="72"/>
                  </a:lnTo>
                  <a:lnTo>
                    <a:pt x="107" y="74"/>
                  </a:lnTo>
                  <a:lnTo>
                    <a:pt x="116" y="78"/>
                  </a:lnTo>
                  <a:lnTo>
                    <a:pt x="120" y="81"/>
                  </a:lnTo>
                  <a:lnTo>
                    <a:pt x="124" y="85"/>
                  </a:lnTo>
                  <a:lnTo>
                    <a:pt x="137" y="97"/>
                  </a:lnTo>
                  <a:lnTo>
                    <a:pt x="137" y="102"/>
                  </a:lnTo>
                  <a:lnTo>
                    <a:pt x="139" y="102"/>
                  </a:lnTo>
                  <a:lnTo>
                    <a:pt x="139" y="106"/>
                  </a:lnTo>
                  <a:lnTo>
                    <a:pt x="141" y="110"/>
                  </a:lnTo>
                  <a:lnTo>
                    <a:pt x="145" y="114"/>
                  </a:lnTo>
                  <a:lnTo>
                    <a:pt x="147" y="118"/>
                  </a:lnTo>
                  <a:lnTo>
                    <a:pt x="154" y="123"/>
                  </a:lnTo>
                  <a:lnTo>
                    <a:pt x="156" y="125"/>
                  </a:lnTo>
                  <a:lnTo>
                    <a:pt x="160" y="127"/>
                  </a:lnTo>
                  <a:lnTo>
                    <a:pt x="162" y="127"/>
                  </a:lnTo>
                  <a:lnTo>
                    <a:pt x="170" y="127"/>
                  </a:lnTo>
                  <a:lnTo>
                    <a:pt x="173" y="129"/>
                  </a:lnTo>
                  <a:lnTo>
                    <a:pt x="179" y="129"/>
                  </a:lnTo>
                  <a:lnTo>
                    <a:pt x="181" y="129"/>
                  </a:lnTo>
                  <a:lnTo>
                    <a:pt x="181" y="133"/>
                  </a:lnTo>
                  <a:lnTo>
                    <a:pt x="177" y="135"/>
                  </a:lnTo>
                  <a:lnTo>
                    <a:pt x="175" y="137"/>
                  </a:lnTo>
                  <a:lnTo>
                    <a:pt x="177" y="142"/>
                  </a:lnTo>
                  <a:lnTo>
                    <a:pt x="181" y="142"/>
                  </a:lnTo>
                  <a:lnTo>
                    <a:pt x="189" y="144"/>
                  </a:lnTo>
                  <a:lnTo>
                    <a:pt x="204" y="152"/>
                  </a:lnTo>
                  <a:lnTo>
                    <a:pt x="211" y="156"/>
                  </a:lnTo>
                  <a:lnTo>
                    <a:pt x="215" y="161"/>
                  </a:lnTo>
                  <a:lnTo>
                    <a:pt x="221" y="161"/>
                  </a:lnTo>
                  <a:lnTo>
                    <a:pt x="225" y="165"/>
                  </a:lnTo>
                  <a:lnTo>
                    <a:pt x="225" y="167"/>
                  </a:lnTo>
                  <a:lnTo>
                    <a:pt x="225" y="171"/>
                  </a:lnTo>
                  <a:lnTo>
                    <a:pt x="223" y="173"/>
                  </a:lnTo>
                  <a:lnTo>
                    <a:pt x="225" y="177"/>
                  </a:lnTo>
                  <a:lnTo>
                    <a:pt x="223" y="177"/>
                  </a:lnTo>
                  <a:lnTo>
                    <a:pt x="223" y="180"/>
                  </a:lnTo>
                  <a:lnTo>
                    <a:pt x="219" y="177"/>
                  </a:lnTo>
                  <a:lnTo>
                    <a:pt x="217" y="175"/>
                  </a:lnTo>
                  <a:lnTo>
                    <a:pt x="215" y="171"/>
                  </a:lnTo>
                  <a:lnTo>
                    <a:pt x="215" y="167"/>
                  </a:lnTo>
                  <a:lnTo>
                    <a:pt x="213" y="167"/>
                  </a:lnTo>
                  <a:lnTo>
                    <a:pt x="208" y="167"/>
                  </a:lnTo>
                  <a:lnTo>
                    <a:pt x="206" y="165"/>
                  </a:lnTo>
                  <a:lnTo>
                    <a:pt x="202" y="163"/>
                  </a:lnTo>
                  <a:lnTo>
                    <a:pt x="200" y="163"/>
                  </a:lnTo>
                  <a:lnTo>
                    <a:pt x="198" y="165"/>
                  </a:lnTo>
                  <a:lnTo>
                    <a:pt x="196" y="169"/>
                  </a:lnTo>
                  <a:lnTo>
                    <a:pt x="194" y="171"/>
                  </a:lnTo>
                  <a:lnTo>
                    <a:pt x="194" y="173"/>
                  </a:lnTo>
                  <a:lnTo>
                    <a:pt x="194" y="177"/>
                  </a:lnTo>
                  <a:lnTo>
                    <a:pt x="192" y="180"/>
                  </a:lnTo>
                  <a:lnTo>
                    <a:pt x="192" y="182"/>
                  </a:lnTo>
                  <a:lnTo>
                    <a:pt x="192" y="184"/>
                  </a:lnTo>
                  <a:lnTo>
                    <a:pt x="196" y="184"/>
                  </a:lnTo>
                  <a:lnTo>
                    <a:pt x="200" y="190"/>
                  </a:lnTo>
                  <a:lnTo>
                    <a:pt x="202" y="192"/>
                  </a:lnTo>
                  <a:lnTo>
                    <a:pt x="202" y="196"/>
                  </a:lnTo>
                  <a:lnTo>
                    <a:pt x="202" y="199"/>
                  </a:lnTo>
                  <a:lnTo>
                    <a:pt x="200" y="201"/>
                  </a:lnTo>
                  <a:lnTo>
                    <a:pt x="198" y="203"/>
                  </a:lnTo>
                  <a:lnTo>
                    <a:pt x="194" y="207"/>
                  </a:lnTo>
                  <a:lnTo>
                    <a:pt x="194" y="215"/>
                  </a:lnTo>
                  <a:lnTo>
                    <a:pt x="187" y="220"/>
                  </a:lnTo>
                  <a:lnTo>
                    <a:pt x="187" y="224"/>
                  </a:lnTo>
                  <a:lnTo>
                    <a:pt x="185" y="228"/>
                  </a:lnTo>
                  <a:lnTo>
                    <a:pt x="179" y="228"/>
                  </a:lnTo>
                  <a:lnTo>
                    <a:pt x="175" y="224"/>
                  </a:lnTo>
                  <a:lnTo>
                    <a:pt x="175" y="222"/>
                  </a:lnTo>
                  <a:lnTo>
                    <a:pt x="175" y="220"/>
                  </a:lnTo>
                  <a:lnTo>
                    <a:pt x="177" y="218"/>
                  </a:lnTo>
                  <a:lnTo>
                    <a:pt x="181" y="215"/>
                  </a:lnTo>
                  <a:lnTo>
                    <a:pt x="181" y="211"/>
                  </a:lnTo>
                  <a:lnTo>
                    <a:pt x="181" y="207"/>
                  </a:lnTo>
                  <a:lnTo>
                    <a:pt x="181" y="207"/>
                  </a:lnTo>
                  <a:lnTo>
                    <a:pt x="183" y="207"/>
                  </a:lnTo>
                  <a:lnTo>
                    <a:pt x="185" y="205"/>
                  </a:lnTo>
                  <a:lnTo>
                    <a:pt x="185" y="201"/>
                  </a:lnTo>
                  <a:lnTo>
                    <a:pt x="183" y="196"/>
                  </a:lnTo>
                  <a:lnTo>
                    <a:pt x="181" y="190"/>
                  </a:lnTo>
                  <a:lnTo>
                    <a:pt x="179" y="188"/>
                  </a:lnTo>
                  <a:lnTo>
                    <a:pt x="179" y="182"/>
                  </a:lnTo>
                  <a:lnTo>
                    <a:pt x="177" y="175"/>
                  </a:lnTo>
                  <a:lnTo>
                    <a:pt x="173" y="173"/>
                  </a:lnTo>
                  <a:lnTo>
                    <a:pt x="170" y="175"/>
                  </a:lnTo>
                  <a:lnTo>
                    <a:pt x="166" y="173"/>
                  </a:lnTo>
                  <a:lnTo>
                    <a:pt x="164" y="171"/>
                  </a:lnTo>
                  <a:lnTo>
                    <a:pt x="160" y="169"/>
                  </a:lnTo>
                  <a:lnTo>
                    <a:pt x="158" y="167"/>
                  </a:lnTo>
                  <a:lnTo>
                    <a:pt x="160" y="167"/>
                  </a:lnTo>
                  <a:lnTo>
                    <a:pt x="160" y="163"/>
                  </a:lnTo>
                  <a:lnTo>
                    <a:pt x="158" y="159"/>
                  </a:lnTo>
                  <a:lnTo>
                    <a:pt x="154" y="159"/>
                  </a:lnTo>
                  <a:lnTo>
                    <a:pt x="149" y="159"/>
                  </a:lnTo>
                  <a:lnTo>
                    <a:pt x="149" y="156"/>
                  </a:lnTo>
                  <a:lnTo>
                    <a:pt x="147" y="154"/>
                  </a:lnTo>
                  <a:lnTo>
                    <a:pt x="145" y="156"/>
                  </a:lnTo>
                  <a:lnTo>
                    <a:pt x="143" y="154"/>
                  </a:lnTo>
                  <a:lnTo>
                    <a:pt x="139" y="146"/>
                  </a:lnTo>
                  <a:lnTo>
                    <a:pt x="135" y="146"/>
                  </a:lnTo>
                  <a:lnTo>
                    <a:pt x="130" y="144"/>
                  </a:lnTo>
                  <a:lnTo>
                    <a:pt x="128" y="146"/>
                  </a:lnTo>
                  <a:lnTo>
                    <a:pt x="124" y="146"/>
                  </a:lnTo>
                  <a:lnTo>
                    <a:pt x="124" y="144"/>
                  </a:lnTo>
                  <a:lnTo>
                    <a:pt x="120" y="142"/>
                  </a:lnTo>
                  <a:lnTo>
                    <a:pt x="116" y="142"/>
                  </a:lnTo>
                  <a:lnTo>
                    <a:pt x="107" y="135"/>
                  </a:lnTo>
                  <a:lnTo>
                    <a:pt x="101" y="125"/>
                  </a:lnTo>
                  <a:lnTo>
                    <a:pt x="97" y="123"/>
                  </a:lnTo>
                  <a:lnTo>
                    <a:pt x="97" y="121"/>
                  </a:lnTo>
                  <a:lnTo>
                    <a:pt x="93" y="116"/>
                  </a:lnTo>
                  <a:lnTo>
                    <a:pt x="88" y="116"/>
                  </a:lnTo>
                  <a:lnTo>
                    <a:pt x="86" y="112"/>
                  </a:lnTo>
                  <a:lnTo>
                    <a:pt x="82" y="106"/>
                  </a:lnTo>
                  <a:lnTo>
                    <a:pt x="78" y="104"/>
                  </a:lnTo>
                  <a:lnTo>
                    <a:pt x="74" y="102"/>
                  </a:lnTo>
                  <a:lnTo>
                    <a:pt x="74" y="95"/>
                  </a:lnTo>
                  <a:lnTo>
                    <a:pt x="71" y="93"/>
                  </a:lnTo>
                  <a:lnTo>
                    <a:pt x="71" y="89"/>
                  </a:lnTo>
                  <a:lnTo>
                    <a:pt x="67" y="85"/>
                  </a:lnTo>
                  <a:lnTo>
                    <a:pt x="65" y="81"/>
                  </a:lnTo>
                  <a:lnTo>
                    <a:pt x="65" y="78"/>
                  </a:lnTo>
                  <a:lnTo>
                    <a:pt x="63" y="76"/>
                  </a:lnTo>
                  <a:lnTo>
                    <a:pt x="57" y="74"/>
                  </a:lnTo>
                  <a:lnTo>
                    <a:pt x="52" y="72"/>
                  </a:lnTo>
                  <a:lnTo>
                    <a:pt x="40" y="68"/>
                  </a:lnTo>
                  <a:lnTo>
                    <a:pt x="29" y="74"/>
                  </a:lnTo>
                  <a:lnTo>
                    <a:pt x="29" y="76"/>
                  </a:lnTo>
                  <a:lnTo>
                    <a:pt x="25" y="81"/>
                  </a:lnTo>
                  <a:lnTo>
                    <a:pt x="17" y="83"/>
                  </a:lnTo>
                  <a:lnTo>
                    <a:pt x="17" y="83"/>
                  </a:lnTo>
                  <a:close/>
                  <a:moveTo>
                    <a:pt x="31" y="150"/>
                  </a:moveTo>
                  <a:lnTo>
                    <a:pt x="31" y="150"/>
                  </a:lnTo>
                  <a:lnTo>
                    <a:pt x="31" y="148"/>
                  </a:lnTo>
                  <a:lnTo>
                    <a:pt x="34" y="146"/>
                  </a:lnTo>
                  <a:lnTo>
                    <a:pt x="34" y="144"/>
                  </a:lnTo>
                  <a:lnTo>
                    <a:pt x="31" y="146"/>
                  </a:lnTo>
                  <a:lnTo>
                    <a:pt x="31" y="148"/>
                  </a:lnTo>
                  <a:lnTo>
                    <a:pt x="31" y="150"/>
                  </a:lnTo>
                  <a:lnTo>
                    <a:pt x="31" y="150"/>
                  </a:lnTo>
                  <a:close/>
                  <a:moveTo>
                    <a:pt x="82" y="118"/>
                  </a:moveTo>
                  <a:lnTo>
                    <a:pt x="84" y="118"/>
                  </a:lnTo>
                  <a:lnTo>
                    <a:pt x="82" y="116"/>
                  </a:lnTo>
                  <a:lnTo>
                    <a:pt x="82" y="118"/>
                  </a:lnTo>
                  <a:lnTo>
                    <a:pt x="82" y="118"/>
                  </a:lnTo>
                  <a:close/>
                  <a:moveTo>
                    <a:pt x="65" y="106"/>
                  </a:moveTo>
                  <a:lnTo>
                    <a:pt x="63" y="108"/>
                  </a:lnTo>
                  <a:lnTo>
                    <a:pt x="65" y="108"/>
                  </a:lnTo>
                  <a:lnTo>
                    <a:pt x="69" y="108"/>
                  </a:lnTo>
                  <a:lnTo>
                    <a:pt x="74" y="108"/>
                  </a:lnTo>
                  <a:lnTo>
                    <a:pt x="74" y="106"/>
                  </a:lnTo>
                  <a:lnTo>
                    <a:pt x="71" y="104"/>
                  </a:lnTo>
                  <a:lnTo>
                    <a:pt x="69" y="104"/>
                  </a:lnTo>
                  <a:lnTo>
                    <a:pt x="65" y="106"/>
                  </a:lnTo>
                  <a:lnTo>
                    <a:pt x="65" y="106"/>
                  </a:lnTo>
                  <a:close/>
                  <a:moveTo>
                    <a:pt x="42" y="203"/>
                  </a:moveTo>
                  <a:lnTo>
                    <a:pt x="42" y="203"/>
                  </a:lnTo>
                  <a:lnTo>
                    <a:pt x="44" y="203"/>
                  </a:lnTo>
                  <a:lnTo>
                    <a:pt x="48" y="203"/>
                  </a:lnTo>
                  <a:lnTo>
                    <a:pt x="48" y="199"/>
                  </a:lnTo>
                  <a:lnTo>
                    <a:pt x="48" y="194"/>
                  </a:lnTo>
                  <a:lnTo>
                    <a:pt x="52" y="194"/>
                  </a:lnTo>
                  <a:lnTo>
                    <a:pt x="55" y="199"/>
                  </a:lnTo>
                  <a:lnTo>
                    <a:pt x="57" y="199"/>
                  </a:lnTo>
                  <a:lnTo>
                    <a:pt x="59" y="194"/>
                  </a:lnTo>
                  <a:lnTo>
                    <a:pt x="59" y="188"/>
                  </a:lnTo>
                  <a:lnTo>
                    <a:pt x="59" y="186"/>
                  </a:lnTo>
                  <a:lnTo>
                    <a:pt x="59" y="177"/>
                  </a:lnTo>
                  <a:lnTo>
                    <a:pt x="61" y="171"/>
                  </a:lnTo>
                  <a:lnTo>
                    <a:pt x="55" y="165"/>
                  </a:lnTo>
                  <a:lnTo>
                    <a:pt x="59" y="163"/>
                  </a:lnTo>
                  <a:lnTo>
                    <a:pt x="61" y="161"/>
                  </a:lnTo>
                  <a:lnTo>
                    <a:pt x="59" y="154"/>
                  </a:lnTo>
                  <a:lnTo>
                    <a:pt x="57" y="152"/>
                  </a:lnTo>
                  <a:lnTo>
                    <a:pt x="55" y="148"/>
                  </a:lnTo>
                  <a:lnTo>
                    <a:pt x="52" y="148"/>
                  </a:lnTo>
                  <a:lnTo>
                    <a:pt x="48" y="146"/>
                  </a:lnTo>
                  <a:lnTo>
                    <a:pt x="46" y="146"/>
                  </a:lnTo>
                  <a:lnTo>
                    <a:pt x="38" y="154"/>
                  </a:lnTo>
                  <a:lnTo>
                    <a:pt x="36" y="154"/>
                  </a:lnTo>
                  <a:lnTo>
                    <a:pt x="31" y="152"/>
                  </a:lnTo>
                  <a:lnTo>
                    <a:pt x="31" y="156"/>
                  </a:lnTo>
                  <a:lnTo>
                    <a:pt x="29" y="159"/>
                  </a:lnTo>
                  <a:lnTo>
                    <a:pt x="34" y="163"/>
                  </a:lnTo>
                  <a:lnTo>
                    <a:pt x="34" y="165"/>
                  </a:lnTo>
                  <a:lnTo>
                    <a:pt x="36" y="167"/>
                  </a:lnTo>
                  <a:lnTo>
                    <a:pt x="36" y="173"/>
                  </a:lnTo>
                  <a:lnTo>
                    <a:pt x="34" y="175"/>
                  </a:lnTo>
                  <a:lnTo>
                    <a:pt x="36" y="177"/>
                  </a:lnTo>
                  <a:lnTo>
                    <a:pt x="38" y="177"/>
                  </a:lnTo>
                  <a:lnTo>
                    <a:pt x="38" y="180"/>
                  </a:lnTo>
                  <a:lnTo>
                    <a:pt x="36" y="182"/>
                  </a:lnTo>
                  <a:lnTo>
                    <a:pt x="34" y="190"/>
                  </a:lnTo>
                  <a:lnTo>
                    <a:pt x="36" y="192"/>
                  </a:lnTo>
                  <a:lnTo>
                    <a:pt x="38" y="201"/>
                  </a:lnTo>
                  <a:lnTo>
                    <a:pt x="42" y="203"/>
                  </a:lnTo>
                  <a:lnTo>
                    <a:pt x="42" y="203"/>
                  </a:lnTo>
                  <a:close/>
                  <a:moveTo>
                    <a:pt x="166" y="255"/>
                  </a:moveTo>
                  <a:lnTo>
                    <a:pt x="166" y="251"/>
                  </a:lnTo>
                  <a:lnTo>
                    <a:pt x="168" y="249"/>
                  </a:lnTo>
                  <a:lnTo>
                    <a:pt x="168" y="245"/>
                  </a:lnTo>
                  <a:lnTo>
                    <a:pt x="164" y="239"/>
                  </a:lnTo>
                  <a:lnTo>
                    <a:pt x="168" y="230"/>
                  </a:lnTo>
                  <a:lnTo>
                    <a:pt x="173" y="226"/>
                  </a:lnTo>
                  <a:lnTo>
                    <a:pt x="173" y="222"/>
                  </a:lnTo>
                  <a:lnTo>
                    <a:pt x="170" y="218"/>
                  </a:lnTo>
                  <a:lnTo>
                    <a:pt x="164" y="222"/>
                  </a:lnTo>
                  <a:lnTo>
                    <a:pt x="162" y="222"/>
                  </a:lnTo>
                  <a:lnTo>
                    <a:pt x="158" y="220"/>
                  </a:lnTo>
                  <a:lnTo>
                    <a:pt x="154" y="224"/>
                  </a:lnTo>
                  <a:lnTo>
                    <a:pt x="145" y="224"/>
                  </a:lnTo>
                  <a:lnTo>
                    <a:pt x="137" y="226"/>
                  </a:lnTo>
                  <a:lnTo>
                    <a:pt x="133" y="224"/>
                  </a:lnTo>
                  <a:lnTo>
                    <a:pt x="128" y="222"/>
                  </a:lnTo>
                  <a:lnTo>
                    <a:pt x="124" y="222"/>
                  </a:lnTo>
                  <a:lnTo>
                    <a:pt x="122" y="224"/>
                  </a:lnTo>
                  <a:lnTo>
                    <a:pt x="120" y="222"/>
                  </a:lnTo>
                  <a:lnTo>
                    <a:pt x="116" y="224"/>
                  </a:lnTo>
                  <a:lnTo>
                    <a:pt x="116" y="232"/>
                  </a:lnTo>
                  <a:lnTo>
                    <a:pt x="120" y="234"/>
                  </a:lnTo>
                  <a:lnTo>
                    <a:pt x="124" y="234"/>
                  </a:lnTo>
                  <a:lnTo>
                    <a:pt x="130" y="239"/>
                  </a:lnTo>
                  <a:lnTo>
                    <a:pt x="135" y="241"/>
                  </a:lnTo>
                  <a:lnTo>
                    <a:pt x="139" y="245"/>
                  </a:lnTo>
                  <a:lnTo>
                    <a:pt x="147" y="249"/>
                  </a:lnTo>
                  <a:lnTo>
                    <a:pt x="149" y="247"/>
                  </a:lnTo>
                  <a:lnTo>
                    <a:pt x="154" y="249"/>
                  </a:lnTo>
                  <a:lnTo>
                    <a:pt x="154" y="253"/>
                  </a:lnTo>
                  <a:lnTo>
                    <a:pt x="164" y="258"/>
                  </a:lnTo>
                  <a:lnTo>
                    <a:pt x="166" y="255"/>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2" name="Freeform 80">
              <a:extLst>
                <a:ext uri="{FF2B5EF4-FFF2-40B4-BE49-F238E27FC236}">
                  <a16:creationId xmlns:a16="http://schemas.microsoft.com/office/drawing/2014/main" id="{1637EE20-7C8E-4EEF-8F71-6A8180AC0DDF}"/>
                </a:ext>
              </a:extLst>
            </p:cNvPr>
            <p:cNvSpPr>
              <a:spLocks noEditPoints="1"/>
            </p:cNvSpPr>
            <p:nvPr/>
          </p:nvSpPr>
          <p:spPr bwMode="auto">
            <a:xfrm>
              <a:off x="4296342" y="3551847"/>
              <a:ext cx="341111" cy="255488"/>
            </a:xfrm>
            <a:custGeom>
              <a:avLst/>
              <a:gdLst>
                <a:gd name="T0" fmla="*/ 143 w 247"/>
                <a:gd name="T1" fmla="*/ 12 h 185"/>
                <a:gd name="T2" fmla="*/ 148 w 247"/>
                <a:gd name="T3" fmla="*/ 21 h 185"/>
                <a:gd name="T4" fmla="*/ 164 w 247"/>
                <a:gd name="T5" fmla="*/ 27 h 185"/>
                <a:gd name="T6" fmla="*/ 179 w 247"/>
                <a:gd name="T7" fmla="*/ 29 h 185"/>
                <a:gd name="T8" fmla="*/ 194 w 247"/>
                <a:gd name="T9" fmla="*/ 27 h 185"/>
                <a:gd name="T10" fmla="*/ 209 w 247"/>
                <a:gd name="T11" fmla="*/ 31 h 185"/>
                <a:gd name="T12" fmla="*/ 226 w 247"/>
                <a:gd name="T13" fmla="*/ 35 h 185"/>
                <a:gd name="T14" fmla="*/ 226 w 247"/>
                <a:gd name="T15" fmla="*/ 46 h 185"/>
                <a:gd name="T16" fmla="*/ 215 w 247"/>
                <a:gd name="T17" fmla="*/ 59 h 185"/>
                <a:gd name="T18" fmla="*/ 211 w 247"/>
                <a:gd name="T19" fmla="*/ 63 h 185"/>
                <a:gd name="T20" fmla="*/ 192 w 247"/>
                <a:gd name="T21" fmla="*/ 69 h 185"/>
                <a:gd name="T22" fmla="*/ 190 w 247"/>
                <a:gd name="T23" fmla="*/ 78 h 185"/>
                <a:gd name="T24" fmla="*/ 186 w 247"/>
                <a:gd name="T25" fmla="*/ 78 h 185"/>
                <a:gd name="T26" fmla="*/ 175 w 247"/>
                <a:gd name="T27" fmla="*/ 88 h 185"/>
                <a:gd name="T28" fmla="*/ 169 w 247"/>
                <a:gd name="T29" fmla="*/ 111 h 185"/>
                <a:gd name="T30" fmla="*/ 177 w 247"/>
                <a:gd name="T31" fmla="*/ 122 h 185"/>
                <a:gd name="T32" fmla="*/ 167 w 247"/>
                <a:gd name="T33" fmla="*/ 132 h 185"/>
                <a:gd name="T34" fmla="*/ 160 w 247"/>
                <a:gd name="T35" fmla="*/ 149 h 185"/>
                <a:gd name="T36" fmla="*/ 139 w 247"/>
                <a:gd name="T37" fmla="*/ 158 h 185"/>
                <a:gd name="T38" fmla="*/ 131 w 247"/>
                <a:gd name="T39" fmla="*/ 168 h 185"/>
                <a:gd name="T40" fmla="*/ 122 w 247"/>
                <a:gd name="T41" fmla="*/ 170 h 185"/>
                <a:gd name="T42" fmla="*/ 114 w 247"/>
                <a:gd name="T43" fmla="*/ 170 h 185"/>
                <a:gd name="T44" fmla="*/ 97 w 247"/>
                <a:gd name="T45" fmla="*/ 168 h 185"/>
                <a:gd name="T46" fmla="*/ 76 w 247"/>
                <a:gd name="T47" fmla="*/ 177 h 185"/>
                <a:gd name="T48" fmla="*/ 67 w 247"/>
                <a:gd name="T49" fmla="*/ 185 h 185"/>
                <a:gd name="T50" fmla="*/ 51 w 247"/>
                <a:gd name="T51" fmla="*/ 168 h 185"/>
                <a:gd name="T52" fmla="*/ 38 w 247"/>
                <a:gd name="T53" fmla="*/ 160 h 185"/>
                <a:gd name="T54" fmla="*/ 32 w 247"/>
                <a:gd name="T55" fmla="*/ 149 h 185"/>
                <a:gd name="T56" fmla="*/ 42 w 247"/>
                <a:gd name="T57" fmla="*/ 132 h 185"/>
                <a:gd name="T58" fmla="*/ 40 w 247"/>
                <a:gd name="T59" fmla="*/ 120 h 185"/>
                <a:gd name="T60" fmla="*/ 30 w 247"/>
                <a:gd name="T61" fmla="*/ 99 h 185"/>
                <a:gd name="T62" fmla="*/ 44 w 247"/>
                <a:gd name="T63" fmla="*/ 92 h 185"/>
                <a:gd name="T64" fmla="*/ 46 w 247"/>
                <a:gd name="T65" fmla="*/ 71 h 185"/>
                <a:gd name="T66" fmla="*/ 55 w 247"/>
                <a:gd name="T67" fmla="*/ 59 h 185"/>
                <a:gd name="T68" fmla="*/ 51 w 247"/>
                <a:gd name="T69" fmla="*/ 44 h 185"/>
                <a:gd name="T70" fmla="*/ 27 w 247"/>
                <a:gd name="T71" fmla="*/ 44 h 185"/>
                <a:gd name="T72" fmla="*/ 19 w 247"/>
                <a:gd name="T73" fmla="*/ 42 h 185"/>
                <a:gd name="T74" fmla="*/ 6 w 247"/>
                <a:gd name="T75" fmla="*/ 40 h 185"/>
                <a:gd name="T76" fmla="*/ 11 w 247"/>
                <a:gd name="T77" fmla="*/ 33 h 185"/>
                <a:gd name="T78" fmla="*/ 6 w 247"/>
                <a:gd name="T79" fmla="*/ 31 h 185"/>
                <a:gd name="T80" fmla="*/ 4 w 247"/>
                <a:gd name="T81" fmla="*/ 23 h 185"/>
                <a:gd name="T82" fmla="*/ 0 w 247"/>
                <a:gd name="T83" fmla="*/ 19 h 185"/>
                <a:gd name="T84" fmla="*/ 13 w 247"/>
                <a:gd name="T85" fmla="*/ 12 h 185"/>
                <a:gd name="T86" fmla="*/ 19 w 247"/>
                <a:gd name="T87" fmla="*/ 8 h 185"/>
                <a:gd name="T88" fmla="*/ 27 w 247"/>
                <a:gd name="T89" fmla="*/ 2 h 185"/>
                <a:gd name="T90" fmla="*/ 40 w 247"/>
                <a:gd name="T91" fmla="*/ 6 h 185"/>
                <a:gd name="T92" fmla="*/ 53 w 247"/>
                <a:gd name="T93" fmla="*/ 6 h 185"/>
                <a:gd name="T94" fmla="*/ 65 w 247"/>
                <a:gd name="T95" fmla="*/ 4 h 185"/>
                <a:gd name="T96" fmla="*/ 91 w 247"/>
                <a:gd name="T97" fmla="*/ 10 h 185"/>
                <a:gd name="T98" fmla="*/ 110 w 247"/>
                <a:gd name="T99" fmla="*/ 10 h 185"/>
                <a:gd name="T100" fmla="*/ 122 w 247"/>
                <a:gd name="T101" fmla="*/ 8 h 185"/>
                <a:gd name="T102" fmla="*/ 139 w 247"/>
                <a:gd name="T103" fmla="*/ 10 h 185"/>
                <a:gd name="T104" fmla="*/ 236 w 247"/>
                <a:gd name="T105" fmla="*/ 97 h 185"/>
                <a:gd name="T106" fmla="*/ 247 w 247"/>
                <a:gd name="T107" fmla="*/ 97 h 185"/>
                <a:gd name="T108" fmla="*/ 236 w 247"/>
                <a:gd name="T109" fmla="*/ 97 h 185"/>
                <a:gd name="T110" fmla="*/ 228 w 247"/>
                <a:gd name="T111" fmla="*/ 105 h 185"/>
                <a:gd name="T112" fmla="*/ 223 w 247"/>
                <a:gd name="T113" fmla="*/ 99 h 185"/>
                <a:gd name="T114" fmla="*/ 221 w 247"/>
                <a:gd name="T115" fmla="*/ 107 h 185"/>
                <a:gd name="T116" fmla="*/ 200 w 247"/>
                <a:gd name="T117" fmla="*/ 122 h 185"/>
                <a:gd name="T118" fmla="*/ 204 w 247"/>
                <a:gd name="T119" fmla="*/ 116 h 185"/>
                <a:gd name="T120" fmla="*/ 200 w 247"/>
                <a:gd name="T121" fmla="*/ 1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 h="185">
                  <a:moveTo>
                    <a:pt x="141" y="8"/>
                  </a:moveTo>
                  <a:lnTo>
                    <a:pt x="143" y="10"/>
                  </a:lnTo>
                  <a:lnTo>
                    <a:pt x="143" y="12"/>
                  </a:lnTo>
                  <a:lnTo>
                    <a:pt x="148" y="12"/>
                  </a:lnTo>
                  <a:lnTo>
                    <a:pt x="148" y="17"/>
                  </a:lnTo>
                  <a:lnTo>
                    <a:pt x="148" y="21"/>
                  </a:lnTo>
                  <a:lnTo>
                    <a:pt x="152" y="19"/>
                  </a:lnTo>
                  <a:lnTo>
                    <a:pt x="160" y="23"/>
                  </a:lnTo>
                  <a:lnTo>
                    <a:pt x="164" y="27"/>
                  </a:lnTo>
                  <a:lnTo>
                    <a:pt x="169" y="25"/>
                  </a:lnTo>
                  <a:lnTo>
                    <a:pt x="173" y="29"/>
                  </a:lnTo>
                  <a:lnTo>
                    <a:pt x="179" y="29"/>
                  </a:lnTo>
                  <a:lnTo>
                    <a:pt x="181" y="29"/>
                  </a:lnTo>
                  <a:lnTo>
                    <a:pt x="183" y="27"/>
                  </a:lnTo>
                  <a:lnTo>
                    <a:pt x="194" y="27"/>
                  </a:lnTo>
                  <a:lnTo>
                    <a:pt x="196" y="29"/>
                  </a:lnTo>
                  <a:lnTo>
                    <a:pt x="202" y="27"/>
                  </a:lnTo>
                  <a:lnTo>
                    <a:pt x="209" y="31"/>
                  </a:lnTo>
                  <a:lnTo>
                    <a:pt x="217" y="29"/>
                  </a:lnTo>
                  <a:lnTo>
                    <a:pt x="223" y="33"/>
                  </a:lnTo>
                  <a:lnTo>
                    <a:pt x="226" y="35"/>
                  </a:lnTo>
                  <a:lnTo>
                    <a:pt x="228" y="38"/>
                  </a:lnTo>
                  <a:lnTo>
                    <a:pt x="223" y="40"/>
                  </a:lnTo>
                  <a:lnTo>
                    <a:pt x="226" y="46"/>
                  </a:lnTo>
                  <a:lnTo>
                    <a:pt x="223" y="50"/>
                  </a:lnTo>
                  <a:lnTo>
                    <a:pt x="221" y="54"/>
                  </a:lnTo>
                  <a:lnTo>
                    <a:pt x="215" y="59"/>
                  </a:lnTo>
                  <a:lnTo>
                    <a:pt x="215" y="59"/>
                  </a:lnTo>
                  <a:lnTo>
                    <a:pt x="211" y="63"/>
                  </a:lnTo>
                  <a:lnTo>
                    <a:pt x="211" y="63"/>
                  </a:lnTo>
                  <a:lnTo>
                    <a:pt x="204" y="65"/>
                  </a:lnTo>
                  <a:lnTo>
                    <a:pt x="198" y="65"/>
                  </a:lnTo>
                  <a:lnTo>
                    <a:pt x="192" y="69"/>
                  </a:lnTo>
                  <a:lnTo>
                    <a:pt x="188" y="71"/>
                  </a:lnTo>
                  <a:lnTo>
                    <a:pt x="190" y="73"/>
                  </a:lnTo>
                  <a:lnTo>
                    <a:pt x="190" y="78"/>
                  </a:lnTo>
                  <a:lnTo>
                    <a:pt x="186" y="80"/>
                  </a:lnTo>
                  <a:lnTo>
                    <a:pt x="186" y="78"/>
                  </a:lnTo>
                  <a:lnTo>
                    <a:pt x="186" y="78"/>
                  </a:lnTo>
                  <a:lnTo>
                    <a:pt x="183" y="78"/>
                  </a:lnTo>
                  <a:lnTo>
                    <a:pt x="179" y="86"/>
                  </a:lnTo>
                  <a:lnTo>
                    <a:pt x="175" y="88"/>
                  </a:lnTo>
                  <a:lnTo>
                    <a:pt x="167" y="101"/>
                  </a:lnTo>
                  <a:lnTo>
                    <a:pt x="164" y="105"/>
                  </a:lnTo>
                  <a:lnTo>
                    <a:pt x="169" y="111"/>
                  </a:lnTo>
                  <a:lnTo>
                    <a:pt x="169" y="113"/>
                  </a:lnTo>
                  <a:lnTo>
                    <a:pt x="171" y="116"/>
                  </a:lnTo>
                  <a:lnTo>
                    <a:pt x="177" y="122"/>
                  </a:lnTo>
                  <a:lnTo>
                    <a:pt x="173" y="126"/>
                  </a:lnTo>
                  <a:lnTo>
                    <a:pt x="167" y="128"/>
                  </a:lnTo>
                  <a:lnTo>
                    <a:pt x="167" y="132"/>
                  </a:lnTo>
                  <a:lnTo>
                    <a:pt x="160" y="143"/>
                  </a:lnTo>
                  <a:lnTo>
                    <a:pt x="158" y="147"/>
                  </a:lnTo>
                  <a:lnTo>
                    <a:pt x="160" y="149"/>
                  </a:lnTo>
                  <a:lnTo>
                    <a:pt x="158" y="151"/>
                  </a:lnTo>
                  <a:lnTo>
                    <a:pt x="152" y="154"/>
                  </a:lnTo>
                  <a:lnTo>
                    <a:pt x="139" y="158"/>
                  </a:lnTo>
                  <a:lnTo>
                    <a:pt x="139" y="162"/>
                  </a:lnTo>
                  <a:lnTo>
                    <a:pt x="135" y="170"/>
                  </a:lnTo>
                  <a:lnTo>
                    <a:pt x="131" y="168"/>
                  </a:lnTo>
                  <a:lnTo>
                    <a:pt x="126" y="164"/>
                  </a:lnTo>
                  <a:lnTo>
                    <a:pt x="124" y="168"/>
                  </a:lnTo>
                  <a:lnTo>
                    <a:pt x="122" y="170"/>
                  </a:lnTo>
                  <a:lnTo>
                    <a:pt x="118" y="168"/>
                  </a:lnTo>
                  <a:lnTo>
                    <a:pt x="116" y="168"/>
                  </a:lnTo>
                  <a:lnTo>
                    <a:pt x="114" y="170"/>
                  </a:lnTo>
                  <a:lnTo>
                    <a:pt x="110" y="168"/>
                  </a:lnTo>
                  <a:lnTo>
                    <a:pt x="101" y="166"/>
                  </a:lnTo>
                  <a:lnTo>
                    <a:pt x="97" y="168"/>
                  </a:lnTo>
                  <a:lnTo>
                    <a:pt x="91" y="170"/>
                  </a:lnTo>
                  <a:lnTo>
                    <a:pt x="84" y="177"/>
                  </a:lnTo>
                  <a:lnTo>
                    <a:pt x="76" y="177"/>
                  </a:lnTo>
                  <a:lnTo>
                    <a:pt x="74" y="179"/>
                  </a:lnTo>
                  <a:lnTo>
                    <a:pt x="74" y="183"/>
                  </a:lnTo>
                  <a:lnTo>
                    <a:pt x="67" y="185"/>
                  </a:lnTo>
                  <a:lnTo>
                    <a:pt x="61" y="185"/>
                  </a:lnTo>
                  <a:lnTo>
                    <a:pt x="55" y="179"/>
                  </a:lnTo>
                  <a:lnTo>
                    <a:pt x="51" y="168"/>
                  </a:lnTo>
                  <a:lnTo>
                    <a:pt x="51" y="168"/>
                  </a:lnTo>
                  <a:lnTo>
                    <a:pt x="44" y="160"/>
                  </a:lnTo>
                  <a:lnTo>
                    <a:pt x="38" y="160"/>
                  </a:lnTo>
                  <a:lnTo>
                    <a:pt x="34" y="158"/>
                  </a:lnTo>
                  <a:lnTo>
                    <a:pt x="34" y="154"/>
                  </a:lnTo>
                  <a:lnTo>
                    <a:pt x="32" y="149"/>
                  </a:lnTo>
                  <a:lnTo>
                    <a:pt x="36" y="141"/>
                  </a:lnTo>
                  <a:lnTo>
                    <a:pt x="40" y="137"/>
                  </a:lnTo>
                  <a:lnTo>
                    <a:pt x="42" y="132"/>
                  </a:lnTo>
                  <a:lnTo>
                    <a:pt x="38" y="132"/>
                  </a:lnTo>
                  <a:lnTo>
                    <a:pt x="34" y="126"/>
                  </a:lnTo>
                  <a:lnTo>
                    <a:pt x="40" y="120"/>
                  </a:lnTo>
                  <a:lnTo>
                    <a:pt x="40" y="111"/>
                  </a:lnTo>
                  <a:lnTo>
                    <a:pt x="36" y="109"/>
                  </a:lnTo>
                  <a:lnTo>
                    <a:pt x="30" y="99"/>
                  </a:lnTo>
                  <a:lnTo>
                    <a:pt x="36" y="99"/>
                  </a:lnTo>
                  <a:lnTo>
                    <a:pt x="38" y="99"/>
                  </a:lnTo>
                  <a:lnTo>
                    <a:pt x="44" y="92"/>
                  </a:lnTo>
                  <a:lnTo>
                    <a:pt x="40" y="88"/>
                  </a:lnTo>
                  <a:lnTo>
                    <a:pt x="44" y="84"/>
                  </a:lnTo>
                  <a:lnTo>
                    <a:pt x="46" y="71"/>
                  </a:lnTo>
                  <a:lnTo>
                    <a:pt x="44" y="67"/>
                  </a:lnTo>
                  <a:lnTo>
                    <a:pt x="53" y="59"/>
                  </a:lnTo>
                  <a:lnTo>
                    <a:pt x="55" y="59"/>
                  </a:lnTo>
                  <a:lnTo>
                    <a:pt x="57" y="54"/>
                  </a:lnTo>
                  <a:lnTo>
                    <a:pt x="53" y="48"/>
                  </a:lnTo>
                  <a:lnTo>
                    <a:pt x="51" y="44"/>
                  </a:lnTo>
                  <a:lnTo>
                    <a:pt x="42" y="44"/>
                  </a:lnTo>
                  <a:lnTo>
                    <a:pt x="38" y="46"/>
                  </a:lnTo>
                  <a:lnTo>
                    <a:pt x="27" y="44"/>
                  </a:lnTo>
                  <a:lnTo>
                    <a:pt x="21" y="48"/>
                  </a:lnTo>
                  <a:lnTo>
                    <a:pt x="19" y="46"/>
                  </a:lnTo>
                  <a:lnTo>
                    <a:pt x="19" y="42"/>
                  </a:lnTo>
                  <a:lnTo>
                    <a:pt x="17" y="40"/>
                  </a:lnTo>
                  <a:lnTo>
                    <a:pt x="6" y="42"/>
                  </a:lnTo>
                  <a:lnTo>
                    <a:pt x="6" y="40"/>
                  </a:lnTo>
                  <a:lnTo>
                    <a:pt x="13" y="35"/>
                  </a:lnTo>
                  <a:lnTo>
                    <a:pt x="8" y="35"/>
                  </a:lnTo>
                  <a:lnTo>
                    <a:pt x="11" y="33"/>
                  </a:lnTo>
                  <a:lnTo>
                    <a:pt x="8" y="31"/>
                  </a:lnTo>
                  <a:lnTo>
                    <a:pt x="11" y="27"/>
                  </a:lnTo>
                  <a:lnTo>
                    <a:pt x="6" y="31"/>
                  </a:lnTo>
                  <a:lnTo>
                    <a:pt x="6" y="29"/>
                  </a:lnTo>
                  <a:lnTo>
                    <a:pt x="6" y="25"/>
                  </a:lnTo>
                  <a:lnTo>
                    <a:pt x="4" y="23"/>
                  </a:lnTo>
                  <a:lnTo>
                    <a:pt x="4" y="21"/>
                  </a:lnTo>
                  <a:lnTo>
                    <a:pt x="2" y="23"/>
                  </a:lnTo>
                  <a:lnTo>
                    <a:pt x="0" y="19"/>
                  </a:lnTo>
                  <a:lnTo>
                    <a:pt x="2" y="14"/>
                  </a:lnTo>
                  <a:lnTo>
                    <a:pt x="11" y="10"/>
                  </a:lnTo>
                  <a:lnTo>
                    <a:pt x="13" y="12"/>
                  </a:lnTo>
                  <a:lnTo>
                    <a:pt x="19" y="12"/>
                  </a:lnTo>
                  <a:lnTo>
                    <a:pt x="23" y="8"/>
                  </a:lnTo>
                  <a:lnTo>
                    <a:pt x="19" y="8"/>
                  </a:lnTo>
                  <a:lnTo>
                    <a:pt x="19" y="4"/>
                  </a:lnTo>
                  <a:lnTo>
                    <a:pt x="27" y="0"/>
                  </a:lnTo>
                  <a:lnTo>
                    <a:pt x="27" y="2"/>
                  </a:lnTo>
                  <a:lnTo>
                    <a:pt x="32" y="0"/>
                  </a:lnTo>
                  <a:lnTo>
                    <a:pt x="36" y="2"/>
                  </a:lnTo>
                  <a:lnTo>
                    <a:pt x="40" y="6"/>
                  </a:lnTo>
                  <a:lnTo>
                    <a:pt x="44" y="4"/>
                  </a:lnTo>
                  <a:lnTo>
                    <a:pt x="49" y="4"/>
                  </a:lnTo>
                  <a:lnTo>
                    <a:pt x="53" y="6"/>
                  </a:lnTo>
                  <a:lnTo>
                    <a:pt x="57" y="4"/>
                  </a:lnTo>
                  <a:lnTo>
                    <a:pt x="63" y="2"/>
                  </a:lnTo>
                  <a:lnTo>
                    <a:pt x="65" y="4"/>
                  </a:lnTo>
                  <a:lnTo>
                    <a:pt x="70" y="6"/>
                  </a:lnTo>
                  <a:lnTo>
                    <a:pt x="84" y="8"/>
                  </a:lnTo>
                  <a:lnTo>
                    <a:pt x="91" y="10"/>
                  </a:lnTo>
                  <a:lnTo>
                    <a:pt x="101" y="6"/>
                  </a:lnTo>
                  <a:lnTo>
                    <a:pt x="108" y="6"/>
                  </a:lnTo>
                  <a:lnTo>
                    <a:pt x="110" y="10"/>
                  </a:lnTo>
                  <a:lnTo>
                    <a:pt x="116" y="10"/>
                  </a:lnTo>
                  <a:lnTo>
                    <a:pt x="120" y="8"/>
                  </a:lnTo>
                  <a:lnTo>
                    <a:pt x="122" y="8"/>
                  </a:lnTo>
                  <a:lnTo>
                    <a:pt x="133" y="12"/>
                  </a:lnTo>
                  <a:lnTo>
                    <a:pt x="135" y="10"/>
                  </a:lnTo>
                  <a:lnTo>
                    <a:pt x="139" y="10"/>
                  </a:lnTo>
                  <a:lnTo>
                    <a:pt x="141" y="8"/>
                  </a:lnTo>
                  <a:lnTo>
                    <a:pt x="141" y="8"/>
                  </a:lnTo>
                  <a:close/>
                  <a:moveTo>
                    <a:pt x="236" y="97"/>
                  </a:moveTo>
                  <a:lnTo>
                    <a:pt x="242" y="97"/>
                  </a:lnTo>
                  <a:lnTo>
                    <a:pt x="247" y="99"/>
                  </a:lnTo>
                  <a:lnTo>
                    <a:pt x="247" y="97"/>
                  </a:lnTo>
                  <a:lnTo>
                    <a:pt x="242" y="92"/>
                  </a:lnTo>
                  <a:lnTo>
                    <a:pt x="238" y="94"/>
                  </a:lnTo>
                  <a:lnTo>
                    <a:pt x="236" y="97"/>
                  </a:lnTo>
                  <a:lnTo>
                    <a:pt x="236" y="97"/>
                  </a:lnTo>
                  <a:close/>
                  <a:moveTo>
                    <a:pt x="226" y="109"/>
                  </a:moveTo>
                  <a:lnTo>
                    <a:pt x="228" y="105"/>
                  </a:lnTo>
                  <a:lnTo>
                    <a:pt x="232" y="101"/>
                  </a:lnTo>
                  <a:lnTo>
                    <a:pt x="228" y="101"/>
                  </a:lnTo>
                  <a:lnTo>
                    <a:pt x="223" y="99"/>
                  </a:lnTo>
                  <a:lnTo>
                    <a:pt x="219" y="103"/>
                  </a:lnTo>
                  <a:lnTo>
                    <a:pt x="217" y="105"/>
                  </a:lnTo>
                  <a:lnTo>
                    <a:pt x="221" y="107"/>
                  </a:lnTo>
                  <a:lnTo>
                    <a:pt x="226" y="109"/>
                  </a:lnTo>
                  <a:lnTo>
                    <a:pt x="226" y="109"/>
                  </a:lnTo>
                  <a:close/>
                  <a:moveTo>
                    <a:pt x="200" y="122"/>
                  </a:moveTo>
                  <a:lnTo>
                    <a:pt x="202" y="120"/>
                  </a:lnTo>
                  <a:lnTo>
                    <a:pt x="204" y="118"/>
                  </a:lnTo>
                  <a:lnTo>
                    <a:pt x="204" y="116"/>
                  </a:lnTo>
                  <a:lnTo>
                    <a:pt x="198" y="116"/>
                  </a:lnTo>
                  <a:lnTo>
                    <a:pt x="198" y="120"/>
                  </a:lnTo>
                  <a:lnTo>
                    <a:pt x="200" y="122"/>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3" name="Freeform 81">
              <a:extLst>
                <a:ext uri="{FF2B5EF4-FFF2-40B4-BE49-F238E27FC236}">
                  <a16:creationId xmlns:a16="http://schemas.microsoft.com/office/drawing/2014/main" id="{4344CB3B-CAC8-4D97-B772-5A74FE1577B0}"/>
                </a:ext>
              </a:extLst>
            </p:cNvPr>
            <p:cNvSpPr>
              <a:spLocks/>
            </p:cNvSpPr>
            <p:nvPr/>
          </p:nvSpPr>
          <p:spPr bwMode="auto">
            <a:xfrm>
              <a:off x="4288055" y="3607088"/>
              <a:ext cx="87004" cy="171246"/>
            </a:xfrm>
            <a:custGeom>
              <a:avLst/>
              <a:gdLst>
                <a:gd name="T0" fmla="*/ 40 w 63"/>
                <a:gd name="T1" fmla="*/ 114 h 124"/>
                <a:gd name="T2" fmla="*/ 42 w 63"/>
                <a:gd name="T3" fmla="*/ 101 h 124"/>
                <a:gd name="T4" fmla="*/ 48 w 63"/>
                <a:gd name="T5" fmla="*/ 92 h 124"/>
                <a:gd name="T6" fmla="*/ 40 w 63"/>
                <a:gd name="T7" fmla="*/ 86 h 124"/>
                <a:gd name="T8" fmla="*/ 46 w 63"/>
                <a:gd name="T9" fmla="*/ 71 h 124"/>
                <a:gd name="T10" fmla="*/ 36 w 63"/>
                <a:gd name="T11" fmla="*/ 59 h 124"/>
                <a:gd name="T12" fmla="*/ 44 w 63"/>
                <a:gd name="T13" fmla="*/ 59 h 124"/>
                <a:gd name="T14" fmla="*/ 46 w 63"/>
                <a:gd name="T15" fmla="*/ 48 h 124"/>
                <a:gd name="T16" fmla="*/ 52 w 63"/>
                <a:gd name="T17" fmla="*/ 31 h 124"/>
                <a:gd name="T18" fmla="*/ 59 w 63"/>
                <a:gd name="T19" fmla="*/ 19 h 124"/>
                <a:gd name="T20" fmla="*/ 63 w 63"/>
                <a:gd name="T21" fmla="*/ 14 h 124"/>
                <a:gd name="T22" fmla="*/ 57 w 63"/>
                <a:gd name="T23" fmla="*/ 4 h 124"/>
                <a:gd name="T24" fmla="*/ 44 w 63"/>
                <a:gd name="T25" fmla="*/ 6 h 124"/>
                <a:gd name="T26" fmla="*/ 27 w 63"/>
                <a:gd name="T27" fmla="*/ 8 h 124"/>
                <a:gd name="T28" fmla="*/ 25 w 63"/>
                <a:gd name="T29" fmla="*/ 2 h 124"/>
                <a:gd name="T30" fmla="*/ 12 w 63"/>
                <a:gd name="T31" fmla="*/ 2 h 124"/>
                <a:gd name="T32" fmla="*/ 17 w 63"/>
                <a:gd name="T33" fmla="*/ 12 h 124"/>
                <a:gd name="T34" fmla="*/ 17 w 63"/>
                <a:gd name="T35" fmla="*/ 27 h 124"/>
                <a:gd name="T36" fmla="*/ 17 w 63"/>
                <a:gd name="T37" fmla="*/ 36 h 124"/>
                <a:gd name="T38" fmla="*/ 12 w 63"/>
                <a:gd name="T39" fmla="*/ 44 h 124"/>
                <a:gd name="T40" fmla="*/ 8 w 63"/>
                <a:gd name="T41" fmla="*/ 57 h 124"/>
                <a:gd name="T42" fmla="*/ 2 w 63"/>
                <a:gd name="T43" fmla="*/ 67 h 124"/>
                <a:gd name="T44" fmla="*/ 0 w 63"/>
                <a:gd name="T45" fmla="*/ 82 h 124"/>
                <a:gd name="T46" fmla="*/ 6 w 63"/>
                <a:gd name="T47" fmla="*/ 80 h 124"/>
                <a:gd name="T48" fmla="*/ 10 w 63"/>
                <a:gd name="T49" fmla="*/ 80 h 124"/>
                <a:gd name="T50" fmla="*/ 4 w 63"/>
                <a:gd name="T51" fmla="*/ 84 h 124"/>
                <a:gd name="T52" fmla="*/ 6 w 63"/>
                <a:gd name="T53" fmla="*/ 90 h 124"/>
                <a:gd name="T54" fmla="*/ 14 w 63"/>
                <a:gd name="T55" fmla="*/ 88 h 124"/>
                <a:gd name="T56" fmla="*/ 14 w 63"/>
                <a:gd name="T57" fmla="*/ 97 h 124"/>
                <a:gd name="T58" fmla="*/ 12 w 63"/>
                <a:gd name="T59" fmla="*/ 111 h 124"/>
                <a:gd name="T60" fmla="*/ 8 w 63"/>
                <a:gd name="T61" fmla="*/ 120 h 124"/>
                <a:gd name="T62" fmla="*/ 17 w 63"/>
                <a:gd name="T63" fmla="*/ 118 h 124"/>
                <a:gd name="T64" fmla="*/ 27 w 63"/>
                <a:gd name="T65" fmla="*/ 124 h 124"/>
                <a:gd name="T66" fmla="*/ 40 w 63"/>
                <a:gd name="T67" fmla="*/ 120 h 124"/>
                <a:gd name="T68" fmla="*/ 40 w 63"/>
                <a:gd name="T69"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124">
                  <a:moveTo>
                    <a:pt x="40" y="118"/>
                  </a:moveTo>
                  <a:lnTo>
                    <a:pt x="40" y="114"/>
                  </a:lnTo>
                  <a:lnTo>
                    <a:pt x="38" y="109"/>
                  </a:lnTo>
                  <a:lnTo>
                    <a:pt x="42" y="101"/>
                  </a:lnTo>
                  <a:lnTo>
                    <a:pt x="46" y="97"/>
                  </a:lnTo>
                  <a:lnTo>
                    <a:pt x="48" y="92"/>
                  </a:lnTo>
                  <a:lnTo>
                    <a:pt x="44" y="92"/>
                  </a:lnTo>
                  <a:lnTo>
                    <a:pt x="40" y="86"/>
                  </a:lnTo>
                  <a:lnTo>
                    <a:pt x="46" y="80"/>
                  </a:lnTo>
                  <a:lnTo>
                    <a:pt x="46" y="71"/>
                  </a:lnTo>
                  <a:lnTo>
                    <a:pt x="42" y="69"/>
                  </a:lnTo>
                  <a:lnTo>
                    <a:pt x="36" y="59"/>
                  </a:lnTo>
                  <a:lnTo>
                    <a:pt x="42" y="59"/>
                  </a:lnTo>
                  <a:lnTo>
                    <a:pt x="44" y="59"/>
                  </a:lnTo>
                  <a:lnTo>
                    <a:pt x="50" y="52"/>
                  </a:lnTo>
                  <a:lnTo>
                    <a:pt x="46" y="48"/>
                  </a:lnTo>
                  <a:lnTo>
                    <a:pt x="50" y="44"/>
                  </a:lnTo>
                  <a:lnTo>
                    <a:pt x="52" y="31"/>
                  </a:lnTo>
                  <a:lnTo>
                    <a:pt x="50" y="27"/>
                  </a:lnTo>
                  <a:lnTo>
                    <a:pt x="59" y="19"/>
                  </a:lnTo>
                  <a:lnTo>
                    <a:pt x="61" y="19"/>
                  </a:lnTo>
                  <a:lnTo>
                    <a:pt x="63" y="14"/>
                  </a:lnTo>
                  <a:lnTo>
                    <a:pt x="59" y="8"/>
                  </a:lnTo>
                  <a:lnTo>
                    <a:pt x="57" y="4"/>
                  </a:lnTo>
                  <a:lnTo>
                    <a:pt x="48" y="4"/>
                  </a:lnTo>
                  <a:lnTo>
                    <a:pt x="44" y="6"/>
                  </a:lnTo>
                  <a:lnTo>
                    <a:pt x="33" y="4"/>
                  </a:lnTo>
                  <a:lnTo>
                    <a:pt x="27" y="8"/>
                  </a:lnTo>
                  <a:lnTo>
                    <a:pt x="25" y="6"/>
                  </a:lnTo>
                  <a:lnTo>
                    <a:pt x="25" y="2"/>
                  </a:lnTo>
                  <a:lnTo>
                    <a:pt x="23" y="0"/>
                  </a:lnTo>
                  <a:lnTo>
                    <a:pt x="12" y="2"/>
                  </a:lnTo>
                  <a:lnTo>
                    <a:pt x="14" y="6"/>
                  </a:lnTo>
                  <a:lnTo>
                    <a:pt x="17" y="12"/>
                  </a:lnTo>
                  <a:lnTo>
                    <a:pt x="14" y="25"/>
                  </a:lnTo>
                  <a:lnTo>
                    <a:pt x="17" y="27"/>
                  </a:lnTo>
                  <a:lnTo>
                    <a:pt x="14" y="31"/>
                  </a:lnTo>
                  <a:lnTo>
                    <a:pt x="17" y="36"/>
                  </a:lnTo>
                  <a:lnTo>
                    <a:pt x="14" y="38"/>
                  </a:lnTo>
                  <a:lnTo>
                    <a:pt x="12" y="44"/>
                  </a:lnTo>
                  <a:lnTo>
                    <a:pt x="12" y="50"/>
                  </a:lnTo>
                  <a:lnTo>
                    <a:pt x="8" y="57"/>
                  </a:lnTo>
                  <a:lnTo>
                    <a:pt x="8" y="61"/>
                  </a:lnTo>
                  <a:lnTo>
                    <a:pt x="2" y="67"/>
                  </a:lnTo>
                  <a:lnTo>
                    <a:pt x="0" y="80"/>
                  </a:lnTo>
                  <a:lnTo>
                    <a:pt x="0" y="82"/>
                  </a:lnTo>
                  <a:lnTo>
                    <a:pt x="4" y="82"/>
                  </a:lnTo>
                  <a:lnTo>
                    <a:pt x="6" y="80"/>
                  </a:lnTo>
                  <a:lnTo>
                    <a:pt x="10" y="78"/>
                  </a:lnTo>
                  <a:lnTo>
                    <a:pt x="10" y="80"/>
                  </a:lnTo>
                  <a:lnTo>
                    <a:pt x="10" y="82"/>
                  </a:lnTo>
                  <a:lnTo>
                    <a:pt x="4" y="84"/>
                  </a:lnTo>
                  <a:lnTo>
                    <a:pt x="4" y="88"/>
                  </a:lnTo>
                  <a:lnTo>
                    <a:pt x="6" y="90"/>
                  </a:lnTo>
                  <a:lnTo>
                    <a:pt x="10" y="88"/>
                  </a:lnTo>
                  <a:lnTo>
                    <a:pt x="14" y="88"/>
                  </a:lnTo>
                  <a:lnTo>
                    <a:pt x="12" y="90"/>
                  </a:lnTo>
                  <a:lnTo>
                    <a:pt x="14" y="97"/>
                  </a:lnTo>
                  <a:lnTo>
                    <a:pt x="12" y="101"/>
                  </a:lnTo>
                  <a:lnTo>
                    <a:pt x="12" y="111"/>
                  </a:lnTo>
                  <a:lnTo>
                    <a:pt x="10" y="118"/>
                  </a:lnTo>
                  <a:lnTo>
                    <a:pt x="8" y="120"/>
                  </a:lnTo>
                  <a:lnTo>
                    <a:pt x="10" y="122"/>
                  </a:lnTo>
                  <a:lnTo>
                    <a:pt x="17" y="118"/>
                  </a:lnTo>
                  <a:lnTo>
                    <a:pt x="25" y="122"/>
                  </a:lnTo>
                  <a:lnTo>
                    <a:pt x="27" y="124"/>
                  </a:lnTo>
                  <a:lnTo>
                    <a:pt x="33" y="120"/>
                  </a:lnTo>
                  <a:lnTo>
                    <a:pt x="40" y="120"/>
                  </a:lnTo>
                  <a:lnTo>
                    <a:pt x="40" y="118"/>
                  </a:lnTo>
                  <a:lnTo>
                    <a:pt x="40" y="118"/>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4" name="Freeform 82">
              <a:extLst>
                <a:ext uri="{FF2B5EF4-FFF2-40B4-BE49-F238E27FC236}">
                  <a16:creationId xmlns:a16="http://schemas.microsoft.com/office/drawing/2014/main" id="{C9D3031F-C435-4566-8287-F6AC2AF427F6}"/>
                </a:ext>
              </a:extLst>
            </p:cNvPr>
            <p:cNvSpPr>
              <a:spLocks noEditPoints="1"/>
            </p:cNvSpPr>
            <p:nvPr/>
          </p:nvSpPr>
          <p:spPr bwMode="auto">
            <a:xfrm>
              <a:off x="5037947" y="3612612"/>
              <a:ext cx="238916" cy="229249"/>
            </a:xfrm>
            <a:custGeom>
              <a:avLst/>
              <a:gdLst>
                <a:gd name="T0" fmla="*/ 106 w 173"/>
                <a:gd name="T1" fmla="*/ 13 h 166"/>
                <a:gd name="T2" fmla="*/ 70 w 173"/>
                <a:gd name="T3" fmla="*/ 17 h 166"/>
                <a:gd name="T4" fmla="*/ 28 w 173"/>
                <a:gd name="T5" fmla="*/ 32 h 166"/>
                <a:gd name="T6" fmla="*/ 19 w 173"/>
                <a:gd name="T7" fmla="*/ 67 h 166"/>
                <a:gd name="T8" fmla="*/ 45 w 173"/>
                <a:gd name="T9" fmla="*/ 91 h 166"/>
                <a:gd name="T10" fmla="*/ 66 w 173"/>
                <a:gd name="T11" fmla="*/ 97 h 166"/>
                <a:gd name="T12" fmla="*/ 32 w 173"/>
                <a:gd name="T13" fmla="*/ 97 h 166"/>
                <a:gd name="T14" fmla="*/ 49 w 173"/>
                <a:gd name="T15" fmla="*/ 126 h 166"/>
                <a:gd name="T16" fmla="*/ 62 w 173"/>
                <a:gd name="T17" fmla="*/ 128 h 166"/>
                <a:gd name="T18" fmla="*/ 64 w 173"/>
                <a:gd name="T19" fmla="*/ 112 h 166"/>
                <a:gd name="T20" fmla="*/ 76 w 173"/>
                <a:gd name="T21" fmla="*/ 112 h 166"/>
                <a:gd name="T22" fmla="*/ 83 w 173"/>
                <a:gd name="T23" fmla="*/ 101 h 166"/>
                <a:gd name="T24" fmla="*/ 70 w 173"/>
                <a:gd name="T25" fmla="*/ 82 h 166"/>
                <a:gd name="T26" fmla="*/ 64 w 173"/>
                <a:gd name="T27" fmla="*/ 65 h 166"/>
                <a:gd name="T28" fmla="*/ 62 w 173"/>
                <a:gd name="T29" fmla="*/ 55 h 166"/>
                <a:gd name="T30" fmla="*/ 62 w 173"/>
                <a:gd name="T31" fmla="*/ 36 h 166"/>
                <a:gd name="T32" fmla="*/ 76 w 173"/>
                <a:gd name="T33" fmla="*/ 42 h 166"/>
                <a:gd name="T34" fmla="*/ 89 w 173"/>
                <a:gd name="T35" fmla="*/ 40 h 166"/>
                <a:gd name="T36" fmla="*/ 95 w 173"/>
                <a:gd name="T37" fmla="*/ 25 h 166"/>
                <a:gd name="T38" fmla="*/ 127 w 173"/>
                <a:gd name="T39" fmla="*/ 19 h 166"/>
                <a:gd name="T40" fmla="*/ 83 w 173"/>
                <a:gd name="T41" fmla="*/ 156 h 166"/>
                <a:gd name="T42" fmla="*/ 106 w 173"/>
                <a:gd name="T43" fmla="*/ 166 h 166"/>
                <a:gd name="T44" fmla="*/ 135 w 173"/>
                <a:gd name="T45" fmla="*/ 156 h 166"/>
                <a:gd name="T46" fmla="*/ 123 w 173"/>
                <a:gd name="T47" fmla="*/ 156 h 166"/>
                <a:gd name="T48" fmla="*/ 95 w 173"/>
                <a:gd name="T49" fmla="*/ 154 h 166"/>
                <a:gd name="T50" fmla="*/ 85 w 173"/>
                <a:gd name="T51" fmla="*/ 152 h 166"/>
                <a:gd name="T52" fmla="*/ 9 w 173"/>
                <a:gd name="T53" fmla="*/ 63 h 166"/>
                <a:gd name="T54" fmla="*/ 22 w 173"/>
                <a:gd name="T55" fmla="*/ 82 h 166"/>
                <a:gd name="T56" fmla="*/ 22 w 173"/>
                <a:gd name="T57" fmla="*/ 88 h 166"/>
                <a:gd name="T58" fmla="*/ 24 w 173"/>
                <a:gd name="T59" fmla="*/ 97 h 166"/>
                <a:gd name="T60" fmla="*/ 22 w 173"/>
                <a:gd name="T61" fmla="*/ 88 h 166"/>
                <a:gd name="T62" fmla="*/ 24 w 173"/>
                <a:gd name="T63" fmla="*/ 99 h 166"/>
                <a:gd name="T64" fmla="*/ 152 w 173"/>
                <a:gd name="T65" fmla="*/ 147 h 166"/>
                <a:gd name="T66" fmla="*/ 150 w 173"/>
                <a:gd name="T67" fmla="*/ 158 h 166"/>
                <a:gd name="T68" fmla="*/ 171 w 173"/>
                <a:gd name="T69" fmla="*/ 135 h 166"/>
                <a:gd name="T70" fmla="*/ 161 w 173"/>
                <a:gd name="T71" fmla="*/ 145 h 166"/>
                <a:gd name="T72" fmla="*/ 135 w 173"/>
                <a:gd name="T73" fmla="*/ 133 h 166"/>
                <a:gd name="T74" fmla="*/ 142 w 173"/>
                <a:gd name="T75" fmla="*/ 107 h 166"/>
                <a:gd name="T76" fmla="*/ 127 w 173"/>
                <a:gd name="T77" fmla="*/ 91 h 166"/>
                <a:gd name="T78" fmla="*/ 127 w 173"/>
                <a:gd name="T79" fmla="*/ 82 h 166"/>
                <a:gd name="T80" fmla="*/ 133 w 173"/>
                <a:gd name="T81" fmla="*/ 63 h 166"/>
                <a:gd name="T82" fmla="*/ 129 w 173"/>
                <a:gd name="T83" fmla="*/ 67 h 166"/>
                <a:gd name="T84" fmla="*/ 116 w 173"/>
                <a:gd name="T85" fmla="*/ 34 h 166"/>
                <a:gd name="T86" fmla="*/ 110 w 173"/>
                <a:gd name="T87" fmla="*/ 44 h 166"/>
                <a:gd name="T88" fmla="*/ 104 w 173"/>
                <a:gd name="T89" fmla="*/ 46 h 166"/>
                <a:gd name="T90" fmla="*/ 93 w 173"/>
                <a:gd name="T91" fmla="*/ 29 h 166"/>
                <a:gd name="T92" fmla="*/ 74 w 173"/>
                <a:gd name="T93" fmla="*/ 67 h 166"/>
                <a:gd name="T94" fmla="*/ 100 w 173"/>
                <a:gd name="T95" fmla="*/ 78 h 166"/>
                <a:gd name="T96" fmla="*/ 131 w 173"/>
                <a:gd name="T97" fmla="*/ 107 h 166"/>
                <a:gd name="T98" fmla="*/ 95 w 173"/>
                <a:gd name="T99" fmla="*/ 131 h 166"/>
                <a:gd name="T100" fmla="*/ 97 w 173"/>
                <a:gd name="T101" fmla="*/ 112 h 166"/>
                <a:gd name="T102" fmla="*/ 93 w 173"/>
                <a:gd name="T103" fmla="*/ 110 h 166"/>
                <a:gd name="T104" fmla="*/ 116 w 173"/>
                <a:gd name="T105" fmla="*/ 122 h 166"/>
                <a:gd name="T106" fmla="*/ 116 w 173"/>
                <a:gd name="T107" fmla="*/ 112 h 166"/>
                <a:gd name="T108" fmla="*/ 110 w 173"/>
                <a:gd name="T109" fmla="*/ 107 h 166"/>
                <a:gd name="T110" fmla="*/ 100 w 173"/>
                <a:gd name="T111" fmla="*/ 101 h 166"/>
                <a:gd name="T112" fmla="*/ 83 w 173"/>
                <a:gd name="T113" fmla="*/ 80 h 166"/>
                <a:gd name="T114" fmla="*/ 95 w 173"/>
                <a:gd name="T115" fmla="*/ 95 h 166"/>
                <a:gd name="T116" fmla="*/ 87 w 173"/>
                <a:gd name="T117" fmla="*/ 88 h 166"/>
                <a:gd name="T118" fmla="*/ 68 w 173"/>
                <a:gd name="T119" fmla="*/ 76 h 166"/>
                <a:gd name="T120" fmla="*/ 70 w 173"/>
                <a:gd name="T121" fmla="*/ 14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166">
                  <a:moveTo>
                    <a:pt x="129" y="0"/>
                  </a:moveTo>
                  <a:lnTo>
                    <a:pt x="127" y="0"/>
                  </a:lnTo>
                  <a:lnTo>
                    <a:pt x="123" y="4"/>
                  </a:lnTo>
                  <a:lnTo>
                    <a:pt x="123" y="8"/>
                  </a:lnTo>
                  <a:lnTo>
                    <a:pt x="123" y="13"/>
                  </a:lnTo>
                  <a:lnTo>
                    <a:pt x="121" y="15"/>
                  </a:lnTo>
                  <a:lnTo>
                    <a:pt x="112" y="15"/>
                  </a:lnTo>
                  <a:lnTo>
                    <a:pt x="108" y="15"/>
                  </a:lnTo>
                  <a:lnTo>
                    <a:pt x="106" y="13"/>
                  </a:lnTo>
                  <a:lnTo>
                    <a:pt x="102" y="13"/>
                  </a:lnTo>
                  <a:lnTo>
                    <a:pt x="100" y="17"/>
                  </a:lnTo>
                  <a:lnTo>
                    <a:pt x="95" y="15"/>
                  </a:lnTo>
                  <a:lnTo>
                    <a:pt x="93" y="13"/>
                  </a:lnTo>
                  <a:lnTo>
                    <a:pt x="89" y="13"/>
                  </a:lnTo>
                  <a:lnTo>
                    <a:pt x="85" y="10"/>
                  </a:lnTo>
                  <a:lnTo>
                    <a:pt x="81" y="15"/>
                  </a:lnTo>
                  <a:lnTo>
                    <a:pt x="76" y="17"/>
                  </a:lnTo>
                  <a:lnTo>
                    <a:pt x="70" y="17"/>
                  </a:lnTo>
                  <a:lnTo>
                    <a:pt x="68" y="15"/>
                  </a:lnTo>
                  <a:lnTo>
                    <a:pt x="64" y="17"/>
                  </a:lnTo>
                  <a:lnTo>
                    <a:pt x="62" y="17"/>
                  </a:lnTo>
                  <a:lnTo>
                    <a:pt x="55" y="21"/>
                  </a:lnTo>
                  <a:lnTo>
                    <a:pt x="47" y="19"/>
                  </a:lnTo>
                  <a:lnTo>
                    <a:pt x="43" y="23"/>
                  </a:lnTo>
                  <a:lnTo>
                    <a:pt x="43" y="23"/>
                  </a:lnTo>
                  <a:lnTo>
                    <a:pt x="36" y="25"/>
                  </a:lnTo>
                  <a:lnTo>
                    <a:pt x="28" y="32"/>
                  </a:lnTo>
                  <a:lnTo>
                    <a:pt x="28" y="36"/>
                  </a:lnTo>
                  <a:lnTo>
                    <a:pt x="24" y="42"/>
                  </a:lnTo>
                  <a:lnTo>
                    <a:pt x="17" y="44"/>
                  </a:lnTo>
                  <a:lnTo>
                    <a:pt x="15" y="48"/>
                  </a:lnTo>
                  <a:lnTo>
                    <a:pt x="13" y="55"/>
                  </a:lnTo>
                  <a:lnTo>
                    <a:pt x="11" y="57"/>
                  </a:lnTo>
                  <a:lnTo>
                    <a:pt x="11" y="57"/>
                  </a:lnTo>
                  <a:lnTo>
                    <a:pt x="11" y="63"/>
                  </a:lnTo>
                  <a:lnTo>
                    <a:pt x="19" y="67"/>
                  </a:lnTo>
                  <a:lnTo>
                    <a:pt x="24" y="74"/>
                  </a:lnTo>
                  <a:lnTo>
                    <a:pt x="26" y="74"/>
                  </a:lnTo>
                  <a:lnTo>
                    <a:pt x="24" y="76"/>
                  </a:lnTo>
                  <a:lnTo>
                    <a:pt x="30" y="84"/>
                  </a:lnTo>
                  <a:lnTo>
                    <a:pt x="32" y="88"/>
                  </a:lnTo>
                  <a:lnTo>
                    <a:pt x="34" y="91"/>
                  </a:lnTo>
                  <a:lnTo>
                    <a:pt x="36" y="86"/>
                  </a:lnTo>
                  <a:lnTo>
                    <a:pt x="41" y="91"/>
                  </a:lnTo>
                  <a:lnTo>
                    <a:pt x="45" y="91"/>
                  </a:lnTo>
                  <a:lnTo>
                    <a:pt x="47" y="88"/>
                  </a:lnTo>
                  <a:lnTo>
                    <a:pt x="51" y="88"/>
                  </a:lnTo>
                  <a:lnTo>
                    <a:pt x="55" y="91"/>
                  </a:lnTo>
                  <a:lnTo>
                    <a:pt x="59" y="91"/>
                  </a:lnTo>
                  <a:lnTo>
                    <a:pt x="59" y="93"/>
                  </a:lnTo>
                  <a:lnTo>
                    <a:pt x="62" y="93"/>
                  </a:lnTo>
                  <a:lnTo>
                    <a:pt x="64" y="95"/>
                  </a:lnTo>
                  <a:lnTo>
                    <a:pt x="68" y="95"/>
                  </a:lnTo>
                  <a:lnTo>
                    <a:pt x="66" y="97"/>
                  </a:lnTo>
                  <a:lnTo>
                    <a:pt x="62" y="99"/>
                  </a:lnTo>
                  <a:lnTo>
                    <a:pt x="59" y="97"/>
                  </a:lnTo>
                  <a:lnTo>
                    <a:pt x="55" y="97"/>
                  </a:lnTo>
                  <a:lnTo>
                    <a:pt x="49" y="91"/>
                  </a:lnTo>
                  <a:lnTo>
                    <a:pt x="45" y="93"/>
                  </a:lnTo>
                  <a:lnTo>
                    <a:pt x="41" y="95"/>
                  </a:lnTo>
                  <a:lnTo>
                    <a:pt x="38" y="93"/>
                  </a:lnTo>
                  <a:lnTo>
                    <a:pt x="34" y="97"/>
                  </a:lnTo>
                  <a:lnTo>
                    <a:pt x="32" y="97"/>
                  </a:lnTo>
                  <a:lnTo>
                    <a:pt x="32" y="99"/>
                  </a:lnTo>
                  <a:lnTo>
                    <a:pt x="36" y="105"/>
                  </a:lnTo>
                  <a:lnTo>
                    <a:pt x="41" y="107"/>
                  </a:lnTo>
                  <a:lnTo>
                    <a:pt x="45" y="112"/>
                  </a:lnTo>
                  <a:lnTo>
                    <a:pt x="45" y="114"/>
                  </a:lnTo>
                  <a:lnTo>
                    <a:pt x="43" y="116"/>
                  </a:lnTo>
                  <a:lnTo>
                    <a:pt x="43" y="120"/>
                  </a:lnTo>
                  <a:lnTo>
                    <a:pt x="47" y="124"/>
                  </a:lnTo>
                  <a:lnTo>
                    <a:pt x="49" y="126"/>
                  </a:lnTo>
                  <a:lnTo>
                    <a:pt x="51" y="124"/>
                  </a:lnTo>
                  <a:lnTo>
                    <a:pt x="49" y="122"/>
                  </a:lnTo>
                  <a:lnTo>
                    <a:pt x="51" y="118"/>
                  </a:lnTo>
                  <a:lnTo>
                    <a:pt x="53" y="124"/>
                  </a:lnTo>
                  <a:lnTo>
                    <a:pt x="57" y="126"/>
                  </a:lnTo>
                  <a:lnTo>
                    <a:pt x="59" y="128"/>
                  </a:lnTo>
                  <a:lnTo>
                    <a:pt x="57" y="133"/>
                  </a:lnTo>
                  <a:lnTo>
                    <a:pt x="62" y="135"/>
                  </a:lnTo>
                  <a:lnTo>
                    <a:pt x="62" y="128"/>
                  </a:lnTo>
                  <a:lnTo>
                    <a:pt x="62" y="124"/>
                  </a:lnTo>
                  <a:lnTo>
                    <a:pt x="66" y="124"/>
                  </a:lnTo>
                  <a:lnTo>
                    <a:pt x="68" y="128"/>
                  </a:lnTo>
                  <a:lnTo>
                    <a:pt x="74" y="133"/>
                  </a:lnTo>
                  <a:lnTo>
                    <a:pt x="70" y="128"/>
                  </a:lnTo>
                  <a:lnTo>
                    <a:pt x="72" y="124"/>
                  </a:lnTo>
                  <a:lnTo>
                    <a:pt x="70" y="122"/>
                  </a:lnTo>
                  <a:lnTo>
                    <a:pt x="66" y="114"/>
                  </a:lnTo>
                  <a:lnTo>
                    <a:pt x="64" y="112"/>
                  </a:lnTo>
                  <a:lnTo>
                    <a:pt x="64" y="110"/>
                  </a:lnTo>
                  <a:lnTo>
                    <a:pt x="66" y="110"/>
                  </a:lnTo>
                  <a:lnTo>
                    <a:pt x="72" y="112"/>
                  </a:lnTo>
                  <a:lnTo>
                    <a:pt x="70" y="114"/>
                  </a:lnTo>
                  <a:lnTo>
                    <a:pt x="72" y="114"/>
                  </a:lnTo>
                  <a:lnTo>
                    <a:pt x="74" y="112"/>
                  </a:lnTo>
                  <a:lnTo>
                    <a:pt x="78" y="114"/>
                  </a:lnTo>
                  <a:lnTo>
                    <a:pt x="78" y="112"/>
                  </a:lnTo>
                  <a:lnTo>
                    <a:pt x="76" y="112"/>
                  </a:lnTo>
                  <a:lnTo>
                    <a:pt x="76" y="110"/>
                  </a:lnTo>
                  <a:lnTo>
                    <a:pt x="74" y="110"/>
                  </a:lnTo>
                  <a:lnTo>
                    <a:pt x="70" y="107"/>
                  </a:lnTo>
                  <a:lnTo>
                    <a:pt x="72" y="105"/>
                  </a:lnTo>
                  <a:lnTo>
                    <a:pt x="68" y="101"/>
                  </a:lnTo>
                  <a:lnTo>
                    <a:pt x="72" y="99"/>
                  </a:lnTo>
                  <a:lnTo>
                    <a:pt x="74" y="99"/>
                  </a:lnTo>
                  <a:lnTo>
                    <a:pt x="76" y="99"/>
                  </a:lnTo>
                  <a:lnTo>
                    <a:pt x="83" y="101"/>
                  </a:lnTo>
                  <a:lnTo>
                    <a:pt x="83" y="103"/>
                  </a:lnTo>
                  <a:lnTo>
                    <a:pt x="87" y="103"/>
                  </a:lnTo>
                  <a:lnTo>
                    <a:pt x="87" y="101"/>
                  </a:lnTo>
                  <a:lnTo>
                    <a:pt x="85" y="97"/>
                  </a:lnTo>
                  <a:lnTo>
                    <a:pt x="85" y="93"/>
                  </a:lnTo>
                  <a:lnTo>
                    <a:pt x="85" y="91"/>
                  </a:lnTo>
                  <a:lnTo>
                    <a:pt x="74" y="84"/>
                  </a:lnTo>
                  <a:lnTo>
                    <a:pt x="72" y="84"/>
                  </a:lnTo>
                  <a:lnTo>
                    <a:pt x="70" y="82"/>
                  </a:lnTo>
                  <a:lnTo>
                    <a:pt x="68" y="82"/>
                  </a:lnTo>
                  <a:lnTo>
                    <a:pt x="66" y="80"/>
                  </a:lnTo>
                  <a:lnTo>
                    <a:pt x="62" y="78"/>
                  </a:lnTo>
                  <a:lnTo>
                    <a:pt x="57" y="76"/>
                  </a:lnTo>
                  <a:lnTo>
                    <a:pt x="62" y="74"/>
                  </a:lnTo>
                  <a:lnTo>
                    <a:pt x="66" y="72"/>
                  </a:lnTo>
                  <a:lnTo>
                    <a:pt x="66" y="69"/>
                  </a:lnTo>
                  <a:lnTo>
                    <a:pt x="62" y="69"/>
                  </a:lnTo>
                  <a:lnTo>
                    <a:pt x="64" y="65"/>
                  </a:lnTo>
                  <a:lnTo>
                    <a:pt x="64" y="63"/>
                  </a:lnTo>
                  <a:lnTo>
                    <a:pt x="66" y="65"/>
                  </a:lnTo>
                  <a:lnTo>
                    <a:pt x="68" y="67"/>
                  </a:lnTo>
                  <a:lnTo>
                    <a:pt x="68" y="69"/>
                  </a:lnTo>
                  <a:lnTo>
                    <a:pt x="68" y="72"/>
                  </a:lnTo>
                  <a:lnTo>
                    <a:pt x="70" y="72"/>
                  </a:lnTo>
                  <a:lnTo>
                    <a:pt x="72" y="65"/>
                  </a:lnTo>
                  <a:lnTo>
                    <a:pt x="68" y="63"/>
                  </a:lnTo>
                  <a:lnTo>
                    <a:pt x="62" y="55"/>
                  </a:lnTo>
                  <a:lnTo>
                    <a:pt x="59" y="53"/>
                  </a:lnTo>
                  <a:lnTo>
                    <a:pt x="59" y="50"/>
                  </a:lnTo>
                  <a:lnTo>
                    <a:pt x="55" y="46"/>
                  </a:lnTo>
                  <a:lnTo>
                    <a:pt x="57" y="44"/>
                  </a:lnTo>
                  <a:lnTo>
                    <a:pt x="55" y="38"/>
                  </a:lnTo>
                  <a:lnTo>
                    <a:pt x="57" y="34"/>
                  </a:lnTo>
                  <a:lnTo>
                    <a:pt x="64" y="32"/>
                  </a:lnTo>
                  <a:lnTo>
                    <a:pt x="64" y="36"/>
                  </a:lnTo>
                  <a:lnTo>
                    <a:pt x="62" y="36"/>
                  </a:lnTo>
                  <a:lnTo>
                    <a:pt x="62" y="38"/>
                  </a:lnTo>
                  <a:lnTo>
                    <a:pt x="68" y="40"/>
                  </a:lnTo>
                  <a:lnTo>
                    <a:pt x="68" y="46"/>
                  </a:lnTo>
                  <a:lnTo>
                    <a:pt x="72" y="48"/>
                  </a:lnTo>
                  <a:lnTo>
                    <a:pt x="76" y="48"/>
                  </a:lnTo>
                  <a:lnTo>
                    <a:pt x="74" y="46"/>
                  </a:lnTo>
                  <a:lnTo>
                    <a:pt x="72" y="44"/>
                  </a:lnTo>
                  <a:lnTo>
                    <a:pt x="72" y="40"/>
                  </a:lnTo>
                  <a:lnTo>
                    <a:pt x="76" y="42"/>
                  </a:lnTo>
                  <a:lnTo>
                    <a:pt x="81" y="46"/>
                  </a:lnTo>
                  <a:lnTo>
                    <a:pt x="83" y="48"/>
                  </a:lnTo>
                  <a:lnTo>
                    <a:pt x="85" y="44"/>
                  </a:lnTo>
                  <a:lnTo>
                    <a:pt x="81" y="42"/>
                  </a:lnTo>
                  <a:lnTo>
                    <a:pt x="78" y="42"/>
                  </a:lnTo>
                  <a:lnTo>
                    <a:pt x="78" y="40"/>
                  </a:lnTo>
                  <a:lnTo>
                    <a:pt x="87" y="40"/>
                  </a:lnTo>
                  <a:lnTo>
                    <a:pt x="89" y="42"/>
                  </a:lnTo>
                  <a:lnTo>
                    <a:pt x="89" y="40"/>
                  </a:lnTo>
                  <a:lnTo>
                    <a:pt x="85" y="38"/>
                  </a:lnTo>
                  <a:lnTo>
                    <a:pt x="81" y="36"/>
                  </a:lnTo>
                  <a:lnTo>
                    <a:pt x="78" y="32"/>
                  </a:lnTo>
                  <a:lnTo>
                    <a:pt x="81" y="29"/>
                  </a:lnTo>
                  <a:lnTo>
                    <a:pt x="83" y="32"/>
                  </a:lnTo>
                  <a:lnTo>
                    <a:pt x="87" y="29"/>
                  </a:lnTo>
                  <a:lnTo>
                    <a:pt x="89" y="23"/>
                  </a:lnTo>
                  <a:lnTo>
                    <a:pt x="91" y="23"/>
                  </a:lnTo>
                  <a:lnTo>
                    <a:pt x="95" y="25"/>
                  </a:lnTo>
                  <a:lnTo>
                    <a:pt x="100" y="27"/>
                  </a:lnTo>
                  <a:lnTo>
                    <a:pt x="102" y="23"/>
                  </a:lnTo>
                  <a:lnTo>
                    <a:pt x="104" y="21"/>
                  </a:lnTo>
                  <a:lnTo>
                    <a:pt x="104" y="21"/>
                  </a:lnTo>
                  <a:lnTo>
                    <a:pt x="108" y="23"/>
                  </a:lnTo>
                  <a:lnTo>
                    <a:pt x="114" y="23"/>
                  </a:lnTo>
                  <a:lnTo>
                    <a:pt x="121" y="25"/>
                  </a:lnTo>
                  <a:lnTo>
                    <a:pt x="125" y="25"/>
                  </a:lnTo>
                  <a:lnTo>
                    <a:pt x="127" y="19"/>
                  </a:lnTo>
                  <a:lnTo>
                    <a:pt x="127" y="15"/>
                  </a:lnTo>
                  <a:lnTo>
                    <a:pt x="133" y="13"/>
                  </a:lnTo>
                  <a:lnTo>
                    <a:pt x="133" y="8"/>
                  </a:lnTo>
                  <a:lnTo>
                    <a:pt x="129" y="6"/>
                  </a:lnTo>
                  <a:lnTo>
                    <a:pt x="129" y="0"/>
                  </a:lnTo>
                  <a:lnTo>
                    <a:pt x="129" y="0"/>
                  </a:lnTo>
                  <a:close/>
                  <a:moveTo>
                    <a:pt x="85" y="156"/>
                  </a:moveTo>
                  <a:lnTo>
                    <a:pt x="83" y="152"/>
                  </a:lnTo>
                  <a:lnTo>
                    <a:pt x="83" y="156"/>
                  </a:lnTo>
                  <a:lnTo>
                    <a:pt x="83" y="158"/>
                  </a:lnTo>
                  <a:lnTo>
                    <a:pt x="83" y="160"/>
                  </a:lnTo>
                  <a:lnTo>
                    <a:pt x="85" y="162"/>
                  </a:lnTo>
                  <a:lnTo>
                    <a:pt x="91" y="162"/>
                  </a:lnTo>
                  <a:lnTo>
                    <a:pt x="95" y="162"/>
                  </a:lnTo>
                  <a:lnTo>
                    <a:pt x="97" y="160"/>
                  </a:lnTo>
                  <a:lnTo>
                    <a:pt x="102" y="162"/>
                  </a:lnTo>
                  <a:lnTo>
                    <a:pt x="106" y="164"/>
                  </a:lnTo>
                  <a:lnTo>
                    <a:pt x="106" y="166"/>
                  </a:lnTo>
                  <a:lnTo>
                    <a:pt x="112" y="166"/>
                  </a:lnTo>
                  <a:lnTo>
                    <a:pt x="114" y="164"/>
                  </a:lnTo>
                  <a:lnTo>
                    <a:pt x="121" y="164"/>
                  </a:lnTo>
                  <a:lnTo>
                    <a:pt x="127" y="164"/>
                  </a:lnTo>
                  <a:lnTo>
                    <a:pt x="131" y="164"/>
                  </a:lnTo>
                  <a:lnTo>
                    <a:pt x="135" y="162"/>
                  </a:lnTo>
                  <a:lnTo>
                    <a:pt x="135" y="160"/>
                  </a:lnTo>
                  <a:lnTo>
                    <a:pt x="135" y="158"/>
                  </a:lnTo>
                  <a:lnTo>
                    <a:pt x="135" y="156"/>
                  </a:lnTo>
                  <a:lnTo>
                    <a:pt x="135" y="158"/>
                  </a:lnTo>
                  <a:lnTo>
                    <a:pt x="135" y="160"/>
                  </a:lnTo>
                  <a:lnTo>
                    <a:pt x="131" y="162"/>
                  </a:lnTo>
                  <a:lnTo>
                    <a:pt x="131" y="160"/>
                  </a:lnTo>
                  <a:lnTo>
                    <a:pt x="129" y="160"/>
                  </a:lnTo>
                  <a:lnTo>
                    <a:pt x="127" y="160"/>
                  </a:lnTo>
                  <a:lnTo>
                    <a:pt x="127" y="158"/>
                  </a:lnTo>
                  <a:lnTo>
                    <a:pt x="125" y="156"/>
                  </a:lnTo>
                  <a:lnTo>
                    <a:pt x="123" y="156"/>
                  </a:lnTo>
                  <a:lnTo>
                    <a:pt x="119" y="156"/>
                  </a:lnTo>
                  <a:lnTo>
                    <a:pt x="114" y="154"/>
                  </a:lnTo>
                  <a:lnTo>
                    <a:pt x="108" y="154"/>
                  </a:lnTo>
                  <a:lnTo>
                    <a:pt x="104" y="156"/>
                  </a:lnTo>
                  <a:lnTo>
                    <a:pt x="100" y="158"/>
                  </a:lnTo>
                  <a:lnTo>
                    <a:pt x="97" y="156"/>
                  </a:lnTo>
                  <a:lnTo>
                    <a:pt x="95" y="154"/>
                  </a:lnTo>
                  <a:lnTo>
                    <a:pt x="93" y="154"/>
                  </a:lnTo>
                  <a:lnTo>
                    <a:pt x="95" y="154"/>
                  </a:lnTo>
                  <a:lnTo>
                    <a:pt x="93" y="152"/>
                  </a:lnTo>
                  <a:lnTo>
                    <a:pt x="91" y="152"/>
                  </a:lnTo>
                  <a:lnTo>
                    <a:pt x="91" y="152"/>
                  </a:lnTo>
                  <a:lnTo>
                    <a:pt x="91" y="154"/>
                  </a:lnTo>
                  <a:lnTo>
                    <a:pt x="91" y="154"/>
                  </a:lnTo>
                  <a:lnTo>
                    <a:pt x="87" y="154"/>
                  </a:lnTo>
                  <a:lnTo>
                    <a:pt x="87" y="152"/>
                  </a:lnTo>
                  <a:lnTo>
                    <a:pt x="87" y="152"/>
                  </a:lnTo>
                  <a:lnTo>
                    <a:pt x="85" y="152"/>
                  </a:lnTo>
                  <a:lnTo>
                    <a:pt x="87" y="154"/>
                  </a:lnTo>
                  <a:lnTo>
                    <a:pt x="85" y="156"/>
                  </a:lnTo>
                  <a:lnTo>
                    <a:pt x="85" y="156"/>
                  </a:lnTo>
                  <a:close/>
                  <a:moveTo>
                    <a:pt x="5" y="55"/>
                  </a:moveTo>
                  <a:lnTo>
                    <a:pt x="5" y="59"/>
                  </a:lnTo>
                  <a:lnTo>
                    <a:pt x="7" y="61"/>
                  </a:lnTo>
                  <a:lnTo>
                    <a:pt x="9" y="61"/>
                  </a:lnTo>
                  <a:lnTo>
                    <a:pt x="11" y="63"/>
                  </a:lnTo>
                  <a:lnTo>
                    <a:pt x="9" y="63"/>
                  </a:lnTo>
                  <a:lnTo>
                    <a:pt x="7" y="63"/>
                  </a:lnTo>
                  <a:lnTo>
                    <a:pt x="3" y="59"/>
                  </a:lnTo>
                  <a:lnTo>
                    <a:pt x="3" y="57"/>
                  </a:lnTo>
                  <a:lnTo>
                    <a:pt x="0" y="57"/>
                  </a:lnTo>
                  <a:lnTo>
                    <a:pt x="0" y="55"/>
                  </a:lnTo>
                  <a:lnTo>
                    <a:pt x="3" y="53"/>
                  </a:lnTo>
                  <a:lnTo>
                    <a:pt x="5" y="55"/>
                  </a:lnTo>
                  <a:lnTo>
                    <a:pt x="5" y="55"/>
                  </a:lnTo>
                  <a:close/>
                  <a:moveTo>
                    <a:pt x="22" y="82"/>
                  </a:moveTo>
                  <a:lnTo>
                    <a:pt x="19" y="82"/>
                  </a:lnTo>
                  <a:lnTo>
                    <a:pt x="22" y="78"/>
                  </a:lnTo>
                  <a:lnTo>
                    <a:pt x="24" y="78"/>
                  </a:lnTo>
                  <a:lnTo>
                    <a:pt x="24" y="82"/>
                  </a:lnTo>
                  <a:lnTo>
                    <a:pt x="24" y="82"/>
                  </a:lnTo>
                  <a:lnTo>
                    <a:pt x="22" y="84"/>
                  </a:lnTo>
                  <a:lnTo>
                    <a:pt x="22" y="82"/>
                  </a:lnTo>
                  <a:lnTo>
                    <a:pt x="22" y="82"/>
                  </a:lnTo>
                  <a:close/>
                  <a:moveTo>
                    <a:pt x="22" y="88"/>
                  </a:moveTo>
                  <a:lnTo>
                    <a:pt x="22" y="84"/>
                  </a:lnTo>
                  <a:lnTo>
                    <a:pt x="24" y="86"/>
                  </a:lnTo>
                  <a:lnTo>
                    <a:pt x="24" y="88"/>
                  </a:lnTo>
                  <a:lnTo>
                    <a:pt x="24" y="91"/>
                  </a:lnTo>
                  <a:lnTo>
                    <a:pt x="26" y="93"/>
                  </a:lnTo>
                  <a:lnTo>
                    <a:pt x="26" y="95"/>
                  </a:lnTo>
                  <a:lnTo>
                    <a:pt x="28" y="95"/>
                  </a:lnTo>
                  <a:lnTo>
                    <a:pt x="26" y="97"/>
                  </a:lnTo>
                  <a:lnTo>
                    <a:pt x="24" y="97"/>
                  </a:lnTo>
                  <a:lnTo>
                    <a:pt x="22" y="97"/>
                  </a:lnTo>
                  <a:lnTo>
                    <a:pt x="22" y="93"/>
                  </a:lnTo>
                  <a:lnTo>
                    <a:pt x="19" y="93"/>
                  </a:lnTo>
                  <a:lnTo>
                    <a:pt x="19" y="95"/>
                  </a:lnTo>
                  <a:lnTo>
                    <a:pt x="19" y="95"/>
                  </a:lnTo>
                  <a:lnTo>
                    <a:pt x="17" y="95"/>
                  </a:lnTo>
                  <a:lnTo>
                    <a:pt x="17" y="91"/>
                  </a:lnTo>
                  <a:lnTo>
                    <a:pt x="19" y="88"/>
                  </a:lnTo>
                  <a:lnTo>
                    <a:pt x="22" y="88"/>
                  </a:lnTo>
                  <a:lnTo>
                    <a:pt x="22" y="88"/>
                  </a:lnTo>
                  <a:close/>
                  <a:moveTo>
                    <a:pt x="28" y="103"/>
                  </a:moveTo>
                  <a:lnTo>
                    <a:pt x="30" y="105"/>
                  </a:lnTo>
                  <a:lnTo>
                    <a:pt x="28" y="105"/>
                  </a:lnTo>
                  <a:lnTo>
                    <a:pt x="26" y="105"/>
                  </a:lnTo>
                  <a:lnTo>
                    <a:pt x="24" y="105"/>
                  </a:lnTo>
                  <a:lnTo>
                    <a:pt x="22" y="103"/>
                  </a:lnTo>
                  <a:lnTo>
                    <a:pt x="22" y="101"/>
                  </a:lnTo>
                  <a:lnTo>
                    <a:pt x="24" y="99"/>
                  </a:lnTo>
                  <a:lnTo>
                    <a:pt x="26" y="101"/>
                  </a:lnTo>
                  <a:lnTo>
                    <a:pt x="28" y="103"/>
                  </a:lnTo>
                  <a:lnTo>
                    <a:pt x="28" y="103"/>
                  </a:lnTo>
                  <a:close/>
                  <a:moveTo>
                    <a:pt x="152" y="147"/>
                  </a:moveTo>
                  <a:lnTo>
                    <a:pt x="152" y="145"/>
                  </a:lnTo>
                  <a:lnTo>
                    <a:pt x="152" y="145"/>
                  </a:lnTo>
                  <a:lnTo>
                    <a:pt x="152" y="147"/>
                  </a:lnTo>
                  <a:lnTo>
                    <a:pt x="152" y="147"/>
                  </a:lnTo>
                  <a:lnTo>
                    <a:pt x="152" y="147"/>
                  </a:lnTo>
                  <a:close/>
                  <a:moveTo>
                    <a:pt x="150" y="158"/>
                  </a:moveTo>
                  <a:lnTo>
                    <a:pt x="150" y="154"/>
                  </a:lnTo>
                  <a:lnTo>
                    <a:pt x="150" y="152"/>
                  </a:lnTo>
                  <a:lnTo>
                    <a:pt x="152" y="147"/>
                  </a:lnTo>
                  <a:lnTo>
                    <a:pt x="152" y="150"/>
                  </a:lnTo>
                  <a:lnTo>
                    <a:pt x="154" y="154"/>
                  </a:lnTo>
                  <a:lnTo>
                    <a:pt x="152" y="156"/>
                  </a:lnTo>
                  <a:lnTo>
                    <a:pt x="150" y="158"/>
                  </a:lnTo>
                  <a:lnTo>
                    <a:pt x="150" y="158"/>
                  </a:lnTo>
                  <a:close/>
                  <a:moveTo>
                    <a:pt x="161" y="145"/>
                  </a:moveTo>
                  <a:lnTo>
                    <a:pt x="161" y="143"/>
                  </a:lnTo>
                  <a:lnTo>
                    <a:pt x="161" y="141"/>
                  </a:lnTo>
                  <a:lnTo>
                    <a:pt x="161" y="141"/>
                  </a:lnTo>
                  <a:lnTo>
                    <a:pt x="161" y="139"/>
                  </a:lnTo>
                  <a:lnTo>
                    <a:pt x="165" y="135"/>
                  </a:lnTo>
                  <a:lnTo>
                    <a:pt x="169" y="133"/>
                  </a:lnTo>
                  <a:lnTo>
                    <a:pt x="173" y="133"/>
                  </a:lnTo>
                  <a:lnTo>
                    <a:pt x="171" y="135"/>
                  </a:lnTo>
                  <a:lnTo>
                    <a:pt x="171" y="135"/>
                  </a:lnTo>
                  <a:lnTo>
                    <a:pt x="169" y="137"/>
                  </a:lnTo>
                  <a:lnTo>
                    <a:pt x="169" y="139"/>
                  </a:lnTo>
                  <a:lnTo>
                    <a:pt x="169" y="141"/>
                  </a:lnTo>
                  <a:lnTo>
                    <a:pt x="167" y="141"/>
                  </a:lnTo>
                  <a:lnTo>
                    <a:pt x="165" y="143"/>
                  </a:lnTo>
                  <a:lnTo>
                    <a:pt x="163" y="145"/>
                  </a:lnTo>
                  <a:lnTo>
                    <a:pt x="161" y="145"/>
                  </a:lnTo>
                  <a:lnTo>
                    <a:pt x="161" y="145"/>
                  </a:lnTo>
                  <a:close/>
                  <a:moveTo>
                    <a:pt x="135" y="133"/>
                  </a:moveTo>
                  <a:lnTo>
                    <a:pt x="133" y="131"/>
                  </a:lnTo>
                  <a:lnTo>
                    <a:pt x="133" y="131"/>
                  </a:lnTo>
                  <a:lnTo>
                    <a:pt x="137" y="128"/>
                  </a:lnTo>
                  <a:lnTo>
                    <a:pt x="140" y="128"/>
                  </a:lnTo>
                  <a:lnTo>
                    <a:pt x="137" y="131"/>
                  </a:lnTo>
                  <a:lnTo>
                    <a:pt x="137" y="131"/>
                  </a:lnTo>
                  <a:lnTo>
                    <a:pt x="135" y="133"/>
                  </a:lnTo>
                  <a:lnTo>
                    <a:pt x="135" y="133"/>
                  </a:lnTo>
                  <a:close/>
                  <a:moveTo>
                    <a:pt x="135" y="103"/>
                  </a:moveTo>
                  <a:lnTo>
                    <a:pt x="137" y="101"/>
                  </a:lnTo>
                  <a:lnTo>
                    <a:pt x="140" y="101"/>
                  </a:lnTo>
                  <a:lnTo>
                    <a:pt x="142" y="103"/>
                  </a:lnTo>
                  <a:lnTo>
                    <a:pt x="144" y="103"/>
                  </a:lnTo>
                  <a:lnTo>
                    <a:pt x="144" y="103"/>
                  </a:lnTo>
                  <a:lnTo>
                    <a:pt x="144" y="105"/>
                  </a:lnTo>
                  <a:lnTo>
                    <a:pt x="142" y="105"/>
                  </a:lnTo>
                  <a:lnTo>
                    <a:pt x="142" y="107"/>
                  </a:lnTo>
                  <a:lnTo>
                    <a:pt x="140" y="107"/>
                  </a:lnTo>
                  <a:lnTo>
                    <a:pt x="137" y="105"/>
                  </a:lnTo>
                  <a:lnTo>
                    <a:pt x="135" y="105"/>
                  </a:lnTo>
                  <a:lnTo>
                    <a:pt x="133" y="105"/>
                  </a:lnTo>
                  <a:lnTo>
                    <a:pt x="135" y="103"/>
                  </a:lnTo>
                  <a:lnTo>
                    <a:pt x="135" y="103"/>
                  </a:lnTo>
                  <a:close/>
                  <a:moveTo>
                    <a:pt x="127" y="82"/>
                  </a:moveTo>
                  <a:lnTo>
                    <a:pt x="129" y="88"/>
                  </a:lnTo>
                  <a:lnTo>
                    <a:pt x="127" y="91"/>
                  </a:lnTo>
                  <a:lnTo>
                    <a:pt x="125" y="93"/>
                  </a:lnTo>
                  <a:lnTo>
                    <a:pt x="123" y="91"/>
                  </a:lnTo>
                  <a:lnTo>
                    <a:pt x="123" y="88"/>
                  </a:lnTo>
                  <a:lnTo>
                    <a:pt x="125" y="88"/>
                  </a:lnTo>
                  <a:lnTo>
                    <a:pt x="125" y="86"/>
                  </a:lnTo>
                  <a:lnTo>
                    <a:pt x="123" y="84"/>
                  </a:lnTo>
                  <a:lnTo>
                    <a:pt x="123" y="82"/>
                  </a:lnTo>
                  <a:lnTo>
                    <a:pt x="125" y="82"/>
                  </a:lnTo>
                  <a:lnTo>
                    <a:pt x="127" y="82"/>
                  </a:lnTo>
                  <a:lnTo>
                    <a:pt x="127" y="82"/>
                  </a:lnTo>
                  <a:lnTo>
                    <a:pt x="127" y="82"/>
                  </a:lnTo>
                  <a:close/>
                  <a:moveTo>
                    <a:pt x="123" y="72"/>
                  </a:moveTo>
                  <a:lnTo>
                    <a:pt x="119" y="69"/>
                  </a:lnTo>
                  <a:lnTo>
                    <a:pt x="121" y="65"/>
                  </a:lnTo>
                  <a:lnTo>
                    <a:pt x="125" y="65"/>
                  </a:lnTo>
                  <a:lnTo>
                    <a:pt x="127" y="63"/>
                  </a:lnTo>
                  <a:lnTo>
                    <a:pt x="131" y="63"/>
                  </a:lnTo>
                  <a:lnTo>
                    <a:pt x="133" y="63"/>
                  </a:lnTo>
                  <a:lnTo>
                    <a:pt x="131" y="65"/>
                  </a:lnTo>
                  <a:lnTo>
                    <a:pt x="133" y="65"/>
                  </a:lnTo>
                  <a:lnTo>
                    <a:pt x="133" y="69"/>
                  </a:lnTo>
                  <a:lnTo>
                    <a:pt x="133" y="74"/>
                  </a:lnTo>
                  <a:lnTo>
                    <a:pt x="129" y="74"/>
                  </a:lnTo>
                  <a:lnTo>
                    <a:pt x="127" y="72"/>
                  </a:lnTo>
                  <a:lnTo>
                    <a:pt x="127" y="69"/>
                  </a:lnTo>
                  <a:lnTo>
                    <a:pt x="129" y="69"/>
                  </a:lnTo>
                  <a:lnTo>
                    <a:pt x="129" y="67"/>
                  </a:lnTo>
                  <a:lnTo>
                    <a:pt x="127" y="67"/>
                  </a:lnTo>
                  <a:lnTo>
                    <a:pt x="127" y="69"/>
                  </a:lnTo>
                  <a:lnTo>
                    <a:pt x="125" y="72"/>
                  </a:lnTo>
                  <a:lnTo>
                    <a:pt x="123" y="72"/>
                  </a:lnTo>
                  <a:lnTo>
                    <a:pt x="123" y="72"/>
                  </a:lnTo>
                  <a:lnTo>
                    <a:pt x="123" y="72"/>
                  </a:lnTo>
                  <a:close/>
                  <a:moveTo>
                    <a:pt x="112" y="36"/>
                  </a:moveTo>
                  <a:lnTo>
                    <a:pt x="112" y="34"/>
                  </a:lnTo>
                  <a:lnTo>
                    <a:pt x="116" y="34"/>
                  </a:lnTo>
                  <a:lnTo>
                    <a:pt x="119" y="34"/>
                  </a:lnTo>
                  <a:lnTo>
                    <a:pt x="119" y="36"/>
                  </a:lnTo>
                  <a:lnTo>
                    <a:pt x="116" y="36"/>
                  </a:lnTo>
                  <a:lnTo>
                    <a:pt x="112" y="36"/>
                  </a:lnTo>
                  <a:lnTo>
                    <a:pt x="112" y="36"/>
                  </a:lnTo>
                  <a:close/>
                  <a:moveTo>
                    <a:pt x="104" y="46"/>
                  </a:moveTo>
                  <a:lnTo>
                    <a:pt x="108" y="46"/>
                  </a:lnTo>
                  <a:lnTo>
                    <a:pt x="108" y="46"/>
                  </a:lnTo>
                  <a:lnTo>
                    <a:pt x="110" y="44"/>
                  </a:lnTo>
                  <a:lnTo>
                    <a:pt x="112" y="46"/>
                  </a:lnTo>
                  <a:lnTo>
                    <a:pt x="110" y="48"/>
                  </a:lnTo>
                  <a:lnTo>
                    <a:pt x="110" y="53"/>
                  </a:lnTo>
                  <a:lnTo>
                    <a:pt x="108" y="50"/>
                  </a:lnTo>
                  <a:lnTo>
                    <a:pt x="106" y="53"/>
                  </a:lnTo>
                  <a:lnTo>
                    <a:pt x="104" y="50"/>
                  </a:lnTo>
                  <a:lnTo>
                    <a:pt x="104" y="46"/>
                  </a:lnTo>
                  <a:lnTo>
                    <a:pt x="104" y="46"/>
                  </a:lnTo>
                  <a:lnTo>
                    <a:pt x="104" y="46"/>
                  </a:lnTo>
                  <a:close/>
                  <a:moveTo>
                    <a:pt x="93" y="29"/>
                  </a:moveTo>
                  <a:lnTo>
                    <a:pt x="95" y="27"/>
                  </a:lnTo>
                  <a:lnTo>
                    <a:pt x="97" y="29"/>
                  </a:lnTo>
                  <a:lnTo>
                    <a:pt x="100" y="32"/>
                  </a:lnTo>
                  <a:lnTo>
                    <a:pt x="95" y="32"/>
                  </a:lnTo>
                  <a:lnTo>
                    <a:pt x="95" y="32"/>
                  </a:lnTo>
                  <a:lnTo>
                    <a:pt x="93" y="32"/>
                  </a:lnTo>
                  <a:lnTo>
                    <a:pt x="93" y="29"/>
                  </a:lnTo>
                  <a:lnTo>
                    <a:pt x="93" y="29"/>
                  </a:lnTo>
                  <a:close/>
                  <a:moveTo>
                    <a:pt x="76" y="69"/>
                  </a:moveTo>
                  <a:lnTo>
                    <a:pt x="76" y="67"/>
                  </a:lnTo>
                  <a:lnTo>
                    <a:pt x="78" y="69"/>
                  </a:lnTo>
                  <a:lnTo>
                    <a:pt x="81" y="72"/>
                  </a:lnTo>
                  <a:lnTo>
                    <a:pt x="78" y="74"/>
                  </a:lnTo>
                  <a:lnTo>
                    <a:pt x="76" y="69"/>
                  </a:lnTo>
                  <a:lnTo>
                    <a:pt x="76" y="69"/>
                  </a:lnTo>
                  <a:close/>
                  <a:moveTo>
                    <a:pt x="72" y="69"/>
                  </a:moveTo>
                  <a:lnTo>
                    <a:pt x="74" y="67"/>
                  </a:lnTo>
                  <a:lnTo>
                    <a:pt x="74" y="69"/>
                  </a:lnTo>
                  <a:lnTo>
                    <a:pt x="74" y="69"/>
                  </a:lnTo>
                  <a:lnTo>
                    <a:pt x="72" y="69"/>
                  </a:lnTo>
                  <a:lnTo>
                    <a:pt x="72" y="69"/>
                  </a:lnTo>
                  <a:close/>
                  <a:moveTo>
                    <a:pt x="95" y="74"/>
                  </a:moveTo>
                  <a:lnTo>
                    <a:pt x="97" y="72"/>
                  </a:lnTo>
                  <a:lnTo>
                    <a:pt x="97" y="74"/>
                  </a:lnTo>
                  <a:lnTo>
                    <a:pt x="100" y="76"/>
                  </a:lnTo>
                  <a:lnTo>
                    <a:pt x="100" y="78"/>
                  </a:lnTo>
                  <a:lnTo>
                    <a:pt x="100" y="80"/>
                  </a:lnTo>
                  <a:lnTo>
                    <a:pt x="97" y="76"/>
                  </a:lnTo>
                  <a:lnTo>
                    <a:pt x="97" y="76"/>
                  </a:lnTo>
                  <a:lnTo>
                    <a:pt x="95" y="74"/>
                  </a:lnTo>
                  <a:lnTo>
                    <a:pt x="95" y="74"/>
                  </a:lnTo>
                  <a:close/>
                  <a:moveTo>
                    <a:pt x="127" y="112"/>
                  </a:moveTo>
                  <a:lnTo>
                    <a:pt x="127" y="110"/>
                  </a:lnTo>
                  <a:lnTo>
                    <a:pt x="127" y="107"/>
                  </a:lnTo>
                  <a:lnTo>
                    <a:pt x="131" y="107"/>
                  </a:lnTo>
                  <a:lnTo>
                    <a:pt x="131" y="110"/>
                  </a:lnTo>
                  <a:lnTo>
                    <a:pt x="127" y="112"/>
                  </a:lnTo>
                  <a:lnTo>
                    <a:pt x="127" y="112"/>
                  </a:lnTo>
                  <a:close/>
                  <a:moveTo>
                    <a:pt x="95" y="131"/>
                  </a:moveTo>
                  <a:lnTo>
                    <a:pt x="97" y="128"/>
                  </a:lnTo>
                  <a:lnTo>
                    <a:pt x="100" y="128"/>
                  </a:lnTo>
                  <a:lnTo>
                    <a:pt x="100" y="131"/>
                  </a:lnTo>
                  <a:lnTo>
                    <a:pt x="97" y="131"/>
                  </a:lnTo>
                  <a:lnTo>
                    <a:pt x="95" y="131"/>
                  </a:lnTo>
                  <a:lnTo>
                    <a:pt x="95" y="131"/>
                  </a:lnTo>
                  <a:close/>
                  <a:moveTo>
                    <a:pt x="95" y="118"/>
                  </a:moveTo>
                  <a:lnTo>
                    <a:pt x="97" y="118"/>
                  </a:lnTo>
                  <a:lnTo>
                    <a:pt x="97" y="120"/>
                  </a:lnTo>
                  <a:lnTo>
                    <a:pt x="95" y="118"/>
                  </a:lnTo>
                  <a:lnTo>
                    <a:pt x="95" y="118"/>
                  </a:lnTo>
                  <a:close/>
                  <a:moveTo>
                    <a:pt x="95" y="116"/>
                  </a:moveTo>
                  <a:lnTo>
                    <a:pt x="95" y="112"/>
                  </a:lnTo>
                  <a:lnTo>
                    <a:pt x="97" y="112"/>
                  </a:lnTo>
                  <a:lnTo>
                    <a:pt x="97" y="114"/>
                  </a:lnTo>
                  <a:lnTo>
                    <a:pt x="97" y="114"/>
                  </a:lnTo>
                  <a:lnTo>
                    <a:pt x="95" y="116"/>
                  </a:lnTo>
                  <a:lnTo>
                    <a:pt x="95" y="116"/>
                  </a:lnTo>
                  <a:close/>
                  <a:moveTo>
                    <a:pt x="93" y="110"/>
                  </a:moveTo>
                  <a:lnTo>
                    <a:pt x="93" y="110"/>
                  </a:lnTo>
                  <a:lnTo>
                    <a:pt x="93" y="107"/>
                  </a:lnTo>
                  <a:lnTo>
                    <a:pt x="95" y="110"/>
                  </a:lnTo>
                  <a:lnTo>
                    <a:pt x="93" y="110"/>
                  </a:lnTo>
                  <a:lnTo>
                    <a:pt x="93" y="110"/>
                  </a:lnTo>
                  <a:close/>
                  <a:moveTo>
                    <a:pt x="112" y="122"/>
                  </a:moveTo>
                  <a:lnTo>
                    <a:pt x="110" y="120"/>
                  </a:lnTo>
                  <a:lnTo>
                    <a:pt x="110" y="118"/>
                  </a:lnTo>
                  <a:lnTo>
                    <a:pt x="112" y="118"/>
                  </a:lnTo>
                  <a:lnTo>
                    <a:pt x="114" y="120"/>
                  </a:lnTo>
                  <a:lnTo>
                    <a:pt x="112" y="122"/>
                  </a:lnTo>
                  <a:lnTo>
                    <a:pt x="112" y="122"/>
                  </a:lnTo>
                  <a:close/>
                  <a:moveTo>
                    <a:pt x="116" y="122"/>
                  </a:moveTo>
                  <a:lnTo>
                    <a:pt x="114" y="120"/>
                  </a:lnTo>
                  <a:lnTo>
                    <a:pt x="119" y="116"/>
                  </a:lnTo>
                  <a:lnTo>
                    <a:pt x="121" y="118"/>
                  </a:lnTo>
                  <a:lnTo>
                    <a:pt x="121" y="120"/>
                  </a:lnTo>
                  <a:lnTo>
                    <a:pt x="119" y="122"/>
                  </a:lnTo>
                  <a:lnTo>
                    <a:pt x="116" y="122"/>
                  </a:lnTo>
                  <a:lnTo>
                    <a:pt x="116" y="122"/>
                  </a:lnTo>
                  <a:close/>
                  <a:moveTo>
                    <a:pt x="116" y="114"/>
                  </a:moveTo>
                  <a:lnTo>
                    <a:pt x="116" y="112"/>
                  </a:lnTo>
                  <a:lnTo>
                    <a:pt x="116" y="112"/>
                  </a:lnTo>
                  <a:lnTo>
                    <a:pt x="116" y="114"/>
                  </a:lnTo>
                  <a:lnTo>
                    <a:pt x="116" y="114"/>
                  </a:lnTo>
                  <a:close/>
                  <a:moveTo>
                    <a:pt x="110" y="107"/>
                  </a:moveTo>
                  <a:lnTo>
                    <a:pt x="112" y="107"/>
                  </a:lnTo>
                  <a:lnTo>
                    <a:pt x="112" y="110"/>
                  </a:lnTo>
                  <a:lnTo>
                    <a:pt x="114" y="112"/>
                  </a:lnTo>
                  <a:lnTo>
                    <a:pt x="112" y="110"/>
                  </a:lnTo>
                  <a:lnTo>
                    <a:pt x="110" y="107"/>
                  </a:lnTo>
                  <a:lnTo>
                    <a:pt x="110" y="107"/>
                  </a:lnTo>
                  <a:close/>
                  <a:moveTo>
                    <a:pt x="102" y="99"/>
                  </a:moveTo>
                  <a:lnTo>
                    <a:pt x="102" y="99"/>
                  </a:lnTo>
                  <a:lnTo>
                    <a:pt x="104" y="103"/>
                  </a:lnTo>
                  <a:lnTo>
                    <a:pt x="108" y="105"/>
                  </a:lnTo>
                  <a:lnTo>
                    <a:pt x="108" y="107"/>
                  </a:lnTo>
                  <a:lnTo>
                    <a:pt x="106" y="107"/>
                  </a:lnTo>
                  <a:lnTo>
                    <a:pt x="102" y="103"/>
                  </a:lnTo>
                  <a:lnTo>
                    <a:pt x="100" y="101"/>
                  </a:lnTo>
                  <a:lnTo>
                    <a:pt x="102" y="99"/>
                  </a:lnTo>
                  <a:lnTo>
                    <a:pt x="102" y="99"/>
                  </a:lnTo>
                  <a:close/>
                  <a:moveTo>
                    <a:pt x="64" y="76"/>
                  </a:moveTo>
                  <a:lnTo>
                    <a:pt x="66" y="74"/>
                  </a:lnTo>
                  <a:lnTo>
                    <a:pt x="72" y="72"/>
                  </a:lnTo>
                  <a:lnTo>
                    <a:pt x="74" y="76"/>
                  </a:lnTo>
                  <a:lnTo>
                    <a:pt x="78" y="78"/>
                  </a:lnTo>
                  <a:lnTo>
                    <a:pt x="81" y="78"/>
                  </a:lnTo>
                  <a:lnTo>
                    <a:pt x="83" y="80"/>
                  </a:lnTo>
                  <a:lnTo>
                    <a:pt x="85" y="80"/>
                  </a:lnTo>
                  <a:lnTo>
                    <a:pt x="85" y="80"/>
                  </a:lnTo>
                  <a:lnTo>
                    <a:pt x="89" y="84"/>
                  </a:lnTo>
                  <a:lnTo>
                    <a:pt x="91" y="86"/>
                  </a:lnTo>
                  <a:lnTo>
                    <a:pt x="91" y="88"/>
                  </a:lnTo>
                  <a:lnTo>
                    <a:pt x="91" y="91"/>
                  </a:lnTo>
                  <a:lnTo>
                    <a:pt x="91" y="93"/>
                  </a:lnTo>
                  <a:lnTo>
                    <a:pt x="93" y="97"/>
                  </a:lnTo>
                  <a:lnTo>
                    <a:pt x="95" y="95"/>
                  </a:lnTo>
                  <a:lnTo>
                    <a:pt x="100" y="95"/>
                  </a:lnTo>
                  <a:lnTo>
                    <a:pt x="97" y="99"/>
                  </a:lnTo>
                  <a:lnTo>
                    <a:pt x="95" y="99"/>
                  </a:lnTo>
                  <a:lnTo>
                    <a:pt x="93" y="99"/>
                  </a:lnTo>
                  <a:lnTo>
                    <a:pt x="91" y="97"/>
                  </a:lnTo>
                  <a:lnTo>
                    <a:pt x="89" y="95"/>
                  </a:lnTo>
                  <a:lnTo>
                    <a:pt x="91" y="93"/>
                  </a:lnTo>
                  <a:lnTo>
                    <a:pt x="89" y="93"/>
                  </a:lnTo>
                  <a:lnTo>
                    <a:pt x="87" y="88"/>
                  </a:lnTo>
                  <a:lnTo>
                    <a:pt x="85" y="86"/>
                  </a:lnTo>
                  <a:lnTo>
                    <a:pt x="83" y="86"/>
                  </a:lnTo>
                  <a:lnTo>
                    <a:pt x="78" y="84"/>
                  </a:lnTo>
                  <a:lnTo>
                    <a:pt x="76" y="82"/>
                  </a:lnTo>
                  <a:lnTo>
                    <a:pt x="74" y="82"/>
                  </a:lnTo>
                  <a:lnTo>
                    <a:pt x="74" y="80"/>
                  </a:lnTo>
                  <a:lnTo>
                    <a:pt x="72" y="78"/>
                  </a:lnTo>
                  <a:lnTo>
                    <a:pt x="70" y="78"/>
                  </a:lnTo>
                  <a:lnTo>
                    <a:pt x="68" y="76"/>
                  </a:lnTo>
                  <a:lnTo>
                    <a:pt x="66" y="76"/>
                  </a:lnTo>
                  <a:lnTo>
                    <a:pt x="64" y="76"/>
                  </a:lnTo>
                  <a:lnTo>
                    <a:pt x="64" y="76"/>
                  </a:lnTo>
                  <a:close/>
                  <a:moveTo>
                    <a:pt x="70" y="135"/>
                  </a:moveTo>
                  <a:lnTo>
                    <a:pt x="70" y="135"/>
                  </a:lnTo>
                  <a:lnTo>
                    <a:pt x="70" y="137"/>
                  </a:lnTo>
                  <a:lnTo>
                    <a:pt x="72" y="139"/>
                  </a:lnTo>
                  <a:lnTo>
                    <a:pt x="72" y="141"/>
                  </a:lnTo>
                  <a:lnTo>
                    <a:pt x="70" y="141"/>
                  </a:lnTo>
                  <a:lnTo>
                    <a:pt x="70" y="139"/>
                  </a:lnTo>
                  <a:lnTo>
                    <a:pt x="68" y="137"/>
                  </a:lnTo>
                  <a:lnTo>
                    <a:pt x="70" y="135"/>
                  </a:lnTo>
                  <a:lnTo>
                    <a:pt x="70" y="135"/>
                  </a:lnTo>
                  <a:close/>
                  <a:moveTo>
                    <a:pt x="70" y="131"/>
                  </a:moveTo>
                  <a:lnTo>
                    <a:pt x="70" y="133"/>
                  </a:lnTo>
                  <a:lnTo>
                    <a:pt x="68" y="133"/>
                  </a:lnTo>
                  <a:lnTo>
                    <a:pt x="70" y="131"/>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0" name="Rectangle: Rounded Corners 9">
            <a:extLst>
              <a:ext uri="{FF2B5EF4-FFF2-40B4-BE49-F238E27FC236}">
                <a16:creationId xmlns:a16="http://schemas.microsoft.com/office/drawing/2014/main" id="{38D10369-D9D7-4C9F-89AD-AD7458A884E2}"/>
              </a:ext>
            </a:extLst>
          </p:cNvPr>
          <p:cNvSpPr/>
          <p:nvPr/>
        </p:nvSpPr>
        <p:spPr>
          <a:xfrm>
            <a:off x="6202282" y="1746625"/>
            <a:ext cx="5580000" cy="4339204"/>
          </a:xfrm>
          <a:prstGeom prst="roundRect">
            <a:avLst>
              <a:gd name="adj" fmla="val 2083"/>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 name="Rounded Rectangle 175">
            <a:extLst>
              <a:ext uri="{FF2B5EF4-FFF2-40B4-BE49-F238E27FC236}">
                <a16:creationId xmlns:a16="http://schemas.microsoft.com/office/drawing/2014/main" id="{2C6A7DAD-2510-49F3-B8B2-7DC28F707242}"/>
              </a:ext>
            </a:extLst>
          </p:cNvPr>
          <p:cNvSpPr/>
          <p:nvPr/>
        </p:nvSpPr>
        <p:spPr>
          <a:xfrm>
            <a:off x="498440" y="3533409"/>
            <a:ext cx="1781556" cy="173519"/>
          </a:xfrm>
          <a:prstGeom prst="roundRect">
            <a:avLst>
              <a:gd name="adj" fmla="val 24920"/>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cap="none" spc="0">
                <a:ln>
                  <a:noFill/>
                </a:ln>
                <a:solidFill>
                  <a:schemeClr val="bg1"/>
                </a:solidFill>
                <a:effectLst/>
                <a:latin typeface="+mn-lt"/>
              </a:rPr>
              <a:t>Key assumption</a:t>
            </a:r>
          </a:p>
        </p:txBody>
      </p:sp>
      <p:sp>
        <p:nvSpPr>
          <p:cNvPr id="2" name="Rounded Rectangle 175">
            <a:extLst>
              <a:ext uri="{FF2B5EF4-FFF2-40B4-BE49-F238E27FC236}">
                <a16:creationId xmlns:a16="http://schemas.microsoft.com/office/drawing/2014/main" id="{CE049BD2-9D88-4A05-86B9-E5BC6BFE88D3}"/>
              </a:ext>
            </a:extLst>
          </p:cNvPr>
          <p:cNvSpPr/>
          <p:nvPr/>
        </p:nvSpPr>
        <p:spPr>
          <a:xfrm>
            <a:off x="493252" y="1680579"/>
            <a:ext cx="1744783" cy="173519"/>
          </a:xfrm>
          <a:prstGeom prst="roundRect">
            <a:avLst>
              <a:gd name="adj" fmla="val 24920"/>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cap="none" spc="0" dirty="0">
                <a:ln>
                  <a:noFill/>
                </a:ln>
                <a:solidFill>
                  <a:schemeClr val="bg1"/>
                </a:solidFill>
                <a:effectLst/>
                <a:latin typeface="+mn-lt"/>
              </a:rPr>
              <a:t>Key</a:t>
            </a:r>
            <a:r>
              <a:rPr lang="pl-PL" sz="1000" cap="none" spc="0" dirty="0">
                <a:ln>
                  <a:noFill/>
                </a:ln>
                <a:solidFill>
                  <a:schemeClr val="bg1"/>
                </a:solidFill>
                <a:effectLst/>
                <a:latin typeface="+mn-lt"/>
              </a:rPr>
              <a:t> business partner</a:t>
            </a:r>
            <a:endParaRPr lang="en-US" sz="1000" cap="none" spc="0" dirty="0">
              <a:ln>
                <a:noFill/>
              </a:ln>
              <a:solidFill>
                <a:schemeClr val="bg1"/>
              </a:solidFill>
              <a:effectLst/>
              <a:latin typeface="+mn-lt"/>
            </a:endParaRPr>
          </a:p>
        </p:txBody>
      </p:sp>
      <p:graphicFrame>
        <p:nvGraphicFramePr>
          <p:cNvPr id="119" name="Content Placeholder 8">
            <a:extLst>
              <a:ext uri="{FF2B5EF4-FFF2-40B4-BE49-F238E27FC236}">
                <a16:creationId xmlns:a16="http://schemas.microsoft.com/office/drawing/2014/main" id="{F761A24A-754A-4534-92C9-1A04E8D1F75D}"/>
              </a:ext>
            </a:extLst>
          </p:cNvPr>
          <p:cNvGraphicFramePr>
            <a:graphicFrameLocks/>
          </p:cNvGraphicFramePr>
          <p:nvPr>
            <p:extLst>
              <p:ext uri="{D42A27DB-BD31-4B8C-83A1-F6EECF244321}">
                <p14:modId xmlns:p14="http://schemas.microsoft.com/office/powerpoint/2010/main" val="3007141907"/>
              </p:ext>
            </p:extLst>
          </p:nvPr>
        </p:nvGraphicFramePr>
        <p:xfrm>
          <a:off x="602172" y="3928042"/>
          <a:ext cx="5226144" cy="2225755"/>
        </p:xfrm>
        <a:graphic>
          <a:graphicData uri="http://schemas.openxmlformats.org/drawingml/2006/table">
            <a:tbl>
              <a:tblPr firstRow="1" bandRow="1">
                <a:tableStyleId>{5C22544A-7EE6-4342-B048-85BDC9FD1C3A}</a:tableStyleId>
              </a:tblPr>
              <a:tblGrid>
                <a:gridCol w="5226144">
                  <a:extLst>
                    <a:ext uri="{9D8B030D-6E8A-4147-A177-3AD203B41FA5}">
                      <a16:colId xmlns:a16="http://schemas.microsoft.com/office/drawing/2014/main" val="2249099447"/>
                    </a:ext>
                  </a:extLst>
                </a:gridCol>
              </a:tblGrid>
              <a:tr h="212456">
                <a:tc>
                  <a:txBody>
                    <a:bodyPr/>
                    <a:lstStyle/>
                    <a:p>
                      <a:pPr marL="0" algn="l"/>
                      <a:r>
                        <a:rPr lang="pl-PL" sz="900" b="1" noProof="0" dirty="0">
                          <a:solidFill>
                            <a:schemeClr val="tx1">
                              <a:lumMod val="85000"/>
                              <a:lumOff val="15000"/>
                            </a:schemeClr>
                          </a:solidFill>
                          <a:latin typeface="+mn-lt"/>
                          <a:cs typeface="Calibri Light" panose="020F0302020204030204" pitchFamily="34" charset="0"/>
                        </a:rPr>
                        <a:t>XXX</a:t>
                      </a:r>
                      <a:endParaRPr lang="en-US" sz="900" b="1" noProof="0" dirty="0">
                        <a:solidFill>
                          <a:schemeClr val="tx1">
                            <a:lumMod val="85000"/>
                            <a:lumOff val="15000"/>
                          </a:schemeClr>
                        </a:solidFill>
                        <a:latin typeface="+mn-lt"/>
                        <a:cs typeface="Calibri Light" panose="020F0302020204030204" pitchFamily="34" charset="0"/>
                      </a:endParaRPr>
                    </a:p>
                  </a:txBody>
                  <a:tcPr marL="36000" marR="36000" marT="36000" marB="3600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2456">
                <a:tc>
                  <a:txBody>
                    <a:bodyPr/>
                    <a:lstStyle/>
                    <a:p>
                      <a:pPr marL="0" indent="-171450" algn="l">
                        <a:buFont typeface="Arial" panose="020B0604020202020204" pitchFamily="34" charset="0"/>
                        <a:buChar char="•"/>
                      </a:pPr>
                      <a:r>
                        <a:rPr lang="en-US" sz="900" b="0" noProof="0">
                          <a:solidFill>
                            <a:schemeClr val="tx1">
                              <a:lumMod val="85000"/>
                              <a:lumOff val="15000"/>
                            </a:schemeClr>
                          </a:solidFill>
                          <a:latin typeface="+mn-lt"/>
                          <a:cs typeface="Calibri Light" panose="020F0302020204030204" pitchFamily="34" charset="0"/>
                        </a:rPr>
                        <a:t>scope of cooperation </a:t>
                      </a:r>
                      <a:endParaRPr lang="en-US" sz="900" b="0" noProof="0" dirty="0">
                        <a:solidFill>
                          <a:schemeClr val="tx1">
                            <a:lumMod val="85000"/>
                            <a:lumOff val="15000"/>
                          </a:schemeClr>
                        </a:solidFill>
                        <a:latin typeface="+mn-lt"/>
                        <a:cs typeface="Calibri Light" panose="020F0302020204030204" pitchFamily="34" charset="0"/>
                      </a:endParaRPr>
                    </a:p>
                  </a:txBody>
                  <a:tcPr marL="36000" marR="36000" marT="36000" marB="3600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12456">
                <a:tc>
                  <a:txBody>
                    <a:bodyPr/>
                    <a:lstStyle/>
                    <a:p>
                      <a:pPr marL="0" indent="-171450" algn="l">
                        <a:buFont typeface="Arial" panose="020B0604020202020204" pitchFamily="34" charset="0"/>
                        <a:buChar char="•"/>
                      </a:pPr>
                      <a:r>
                        <a:rPr lang="en-US" sz="900" b="0" noProof="0">
                          <a:solidFill>
                            <a:schemeClr val="tx1">
                              <a:lumMod val="85000"/>
                              <a:lumOff val="15000"/>
                            </a:schemeClr>
                          </a:solidFill>
                          <a:latin typeface="+mn-lt"/>
                          <a:cs typeface="Calibri Light" panose="020F0302020204030204" pitchFamily="34" charset="0"/>
                        </a:rPr>
                        <a:t>scope of cooperation </a:t>
                      </a:r>
                      <a:endParaRPr lang="en-US" sz="900" b="0" noProof="0" dirty="0">
                        <a:solidFill>
                          <a:schemeClr val="tx1">
                            <a:lumMod val="85000"/>
                            <a:lumOff val="15000"/>
                          </a:schemeClr>
                        </a:solidFill>
                        <a:latin typeface="+mn-lt"/>
                        <a:cs typeface="Calibri Light" panose="020F0302020204030204" pitchFamily="34" charset="0"/>
                      </a:endParaRPr>
                    </a:p>
                  </a:txBody>
                  <a:tcPr marL="36000" marR="36000" marT="36000" marB="3600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12456">
                <a:tc>
                  <a:txBody>
                    <a:bodyPr/>
                    <a:lstStyle/>
                    <a:p>
                      <a:pPr marL="0" indent="-171450" algn="l">
                        <a:buFont typeface="Arial" panose="020B0604020202020204" pitchFamily="34" charset="0"/>
                        <a:buChar char="•"/>
                      </a:pPr>
                      <a:r>
                        <a:rPr lang="en-US" sz="900" b="0" noProof="0">
                          <a:solidFill>
                            <a:schemeClr val="tx1">
                              <a:lumMod val="85000"/>
                              <a:lumOff val="15000"/>
                            </a:schemeClr>
                          </a:solidFill>
                          <a:latin typeface="+mn-lt"/>
                          <a:cs typeface="Calibri Light" panose="020F0302020204030204" pitchFamily="34" charset="0"/>
                        </a:rPr>
                        <a:t>scope of cooperation </a:t>
                      </a:r>
                      <a:endParaRPr lang="en-US" sz="900" b="0" noProof="0" dirty="0">
                        <a:solidFill>
                          <a:schemeClr val="tx1">
                            <a:lumMod val="85000"/>
                            <a:lumOff val="15000"/>
                          </a:schemeClr>
                        </a:solidFill>
                        <a:latin typeface="+mn-lt"/>
                        <a:cs typeface="Calibri Light" panose="020F0302020204030204" pitchFamily="34" charset="0"/>
                      </a:endParaRPr>
                    </a:p>
                  </a:txBody>
                  <a:tcPr marL="36000" marR="36000" marT="36000" marB="3600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12456">
                <a:tc>
                  <a:txBody>
                    <a:bodyPr/>
                    <a:lstStyle/>
                    <a:p>
                      <a:pPr marL="0" indent="-171450" algn="l">
                        <a:buFont typeface="Arial" panose="020B0604020202020204" pitchFamily="34" charset="0"/>
                        <a:buChar char="•"/>
                      </a:pPr>
                      <a:r>
                        <a:rPr lang="en-US" sz="900" b="0" noProof="0">
                          <a:solidFill>
                            <a:schemeClr val="tx1">
                              <a:lumMod val="85000"/>
                              <a:lumOff val="15000"/>
                            </a:schemeClr>
                          </a:solidFill>
                          <a:latin typeface="+mn-lt"/>
                          <a:cs typeface="Calibri Light" panose="020F0302020204030204" pitchFamily="34" charset="0"/>
                        </a:rPr>
                        <a:t>scope of cooperation </a:t>
                      </a:r>
                      <a:endParaRPr lang="en-US" sz="900" b="0" noProof="0" dirty="0">
                        <a:solidFill>
                          <a:schemeClr val="tx1">
                            <a:lumMod val="85000"/>
                            <a:lumOff val="15000"/>
                          </a:schemeClr>
                        </a:solidFill>
                        <a:latin typeface="+mn-lt"/>
                        <a:cs typeface="Calibri Light" panose="020F0302020204030204" pitchFamily="34" charset="0"/>
                      </a:endParaRPr>
                    </a:p>
                  </a:txBody>
                  <a:tcPr marL="36000" marR="36000" marT="36000" marB="3600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38571">
                <a:tc>
                  <a:txBody>
                    <a:bodyPr/>
                    <a:lstStyle/>
                    <a:p>
                      <a:pPr marL="0" indent="-171450" algn="l">
                        <a:buFont typeface="Arial" panose="020B0604020202020204" pitchFamily="34" charset="0"/>
                        <a:buChar char="•"/>
                      </a:pPr>
                      <a:r>
                        <a:rPr lang="en-US" sz="900" b="0" noProof="0" dirty="0">
                          <a:solidFill>
                            <a:schemeClr val="tx1">
                              <a:lumMod val="85000"/>
                              <a:lumOff val="15000"/>
                            </a:schemeClr>
                          </a:solidFill>
                          <a:latin typeface="+mn-lt"/>
                          <a:cs typeface="Calibri Light" panose="020F0302020204030204" pitchFamily="34" charset="0"/>
                        </a:rPr>
                        <a:t>scope of cooperation </a:t>
                      </a:r>
                    </a:p>
                  </a:txBody>
                  <a:tcPr marL="36000" marR="36000" marT="36000" marB="3600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612448">
                <a:tc>
                  <a:txBody>
                    <a:bodyPr/>
                    <a:lstStyle/>
                    <a:p>
                      <a:pPr marL="0" indent="-171450" algn="l">
                        <a:buFont typeface="Arial" panose="020B0604020202020204" pitchFamily="34" charset="0"/>
                        <a:buChar char="•"/>
                      </a:pPr>
                      <a:r>
                        <a:rPr lang="en-US" sz="900" b="0" noProof="0" dirty="0">
                          <a:solidFill>
                            <a:schemeClr val="tx1">
                              <a:lumMod val="85000"/>
                              <a:lumOff val="15000"/>
                            </a:schemeClr>
                          </a:solidFill>
                          <a:latin typeface="+mn-lt"/>
                          <a:cs typeface="Calibri Light" panose="020F0302020204030204" pitchFamily="34" charset="0"/>
                        </a:rPr>
                        <a:t>scope of cooperation </a:t>
                      </a:r>
                    </a:p>
                  </a:txBody>
                  <a:tcPr marL="36000" marR="36000" marT="36000" marB="3600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12456">
                <a:tc>
                  <a:txBody>
                    <a:bodyPr/>
                    <a:lstStyle/>
                    <a:p>
                      <a:pPr marL="0" algn="l"/>
                      <a:endParaRPr lang="en-US" sz="900" b="1" noProof="0" dirty="0">
                        <a:solidFill>
                          <a:schemeClr val="tx1">
                            <a:lumMod val="85000"/>
                            <a:lumOff val="15000"/>
                          </a:schemeClr>
                        </a:solidFill>
                        <a:latin typeface="+mn-lt"/>
                        <a:cs typeface="Calibri Light" panose="020F0302020204030204" pitchFamily="34" charset="0"/>
                      </a:endParaRPr>
                    </a:p>
                  </a:txBody>
                  <a:tcPr marL="36000" marR="36000" marT="36000" marB="3600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bl>
          </a:graphicData>
        </a:graphic>
      </p:graphicFrame>
      <p:grpSp>
        <p:nvGrpSpPr>
          <p:cNvPr id="22" name="Group 21">
            <a:extLst>
              <a:ext uri="{FF2B5EF4-FFF2-40B4-BE49-F238E27FC236}">
                <a16:creationId xmlns:a16="http://schemas.microsoft.com/office/drawing/2014/main" id="{8F2EFB10-D8C4-4BD9-9FDA-DE6F76643398}"/>
              </a:ext>
            </a:extLst>
          </p:cNvPr>
          <p:cNvGrpSpPr/>
          <p:nvPr/>
        </p:nvGrpSpPr>
        <p:grpSpPr>
          <a:xfrm>
            <a:off x="-1121204" y="19811"/>
            <a:ext cx="962703" cy="6401807"/>
            <a:chOff x="-1121204" y="19811"/>
            <a:chExt cx="962703" cy="6401807"/>
          </a:xfrm>
        </p:grpSpPr>
        <p:sp>
          <p:nvSpPr>
            <p:cNvPr id="23" name="Rectangle 22">
              <a:extLst>
                <a:ext uri="{FF2B5EF4-FFF2-40B4-BE49-F238E27FC236}">
                  <a16:creationId xmlns:a16="http://schemas.microsoft.com/office/drawing/2014/main" id="{B334E285-5245-4338-8F63-327C5134EA71}"/>
                </a:ext>
              </a:extLst>
            </p:cNvPr>
            <p:cNvSpPr/>
            <p:nvPr/>
          </p:nvSpPr>
          <p:spPr>
            <a:xfrm>
              <a:off x="-423677" y="1643481"/>
              <a:ext cx="265176" cy="246888"/>
            </a:xfrm>
            <a:prstGeom prst="rect">
              <a:avLst/>
            </a:prstGeom>
            <a:solidFill>
              <a:srgbClr val="7FB7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24" name="Rectangle 23">
              <a:extLst>
                <a:ext uri="{FF2B5EF4-FFF2-40B4-BE49-F238E27FC236}">
                  <a16:creationId xmlns:a16="http://schemas.microsoft.com/office/drawing/2014/main" id="{43871652-17E3-48BF-A9A2-B11D36A646F2}"/>
                </a:ext>
              </a:extLst>
            </p:cNvPr>
            <p:cNvSpPr/>
            <p:nvPr/>
          </p:nvSpPr>
          <p:spPr>
            <a:xfrm>
              <a:off x="-423677" y="2614848"/>
              <a:ext cx="265176" cy="246888"/>
            </a:xfrm>
            <a:prstGeom prst="rect">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26" name="Rectangle 25">
              <a:extLst>
                <a:ext uri="{FF2B5EF4-FFF2-40B4-BE49-F238E27FC236}">
                  <a16:creationId xmlns:a16="http://schemas.microsoft.com/office/drawing/2014/main" id="{789F37C3-F2A5-42B1-9BBB-7C18DCA8F1D8}"/>
                </a:ext>
              </a:extLst>
            </p:cNvPr>
            <p:cNvSpPr/>
            <p:nvPr/>
          </p:nvSpPr>
          <p:spPr>
            <a:xfrm>
              <a:off x="-423677" y="5850949"/>
              <a:ext cx="265176" cy="246888"/>
            </a:xfrm>
            <a:prstGeom prst="rect">
              <a:avLst/>
            </a:prstGeom>
            <a:solidFill>
              <a:srgbClr val="371E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27" name="Rectangle 26">
              <a:extLst>
                <a:ext uri="{FF2B5EF4-FFF2-40B4-BE49-F238E27FC236}">
                  <a16:creationId xmlns:a16="http://schemas.microsoft.com/office/drawing/2014/main" id="{1FD3E9D1-37D3-440C-88D3-088621BB7F24}"/>
                </a:ext>
              </a:extLst>
            </p:cNvPr>
            <p:cNvSpPr/>
            <p:nvPr/>
          </p:nvSpPr>
          <p:spPr>
            <a:xfrm>
              <a:off x="-423677" y="5527160"/>
              <a:ext cx="265176" cy="246888"/>
            </a:xfrm>
            <a:prstGeom prst="rect">
              <a:avLst/>
            </a:prstGeom>
            <a:solidFill>
              <a:srgbClr val="4526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28" name="Rectangle 27">
              <a:extLst>
                <a:ext uri="{FF2B5EF4-FFF2-40B4-BE49-F238E27FC236}">
                  <a16:creationId xmlns:a16="http://schemas.microsoft.com/office/drawing/2014/main" id="{88834DA0-6C8E-4BBB-830B-D475232E170B}"/>
                </a:ext>
              </a:extLst>
            </p:cNvPr>
            <p:cNvSpPr/>
            <p:nvPr/>
          </p:nvSpPr>
          <p:spPr>
            <a:xfrm>
              <a:off x="-423677" y="6174730"/>
              <a:ext cx="265176" cy="246888"/>
            </a:xfrm>
            <a:prstGeom prst="rect">
              <a:avLst/>
            </a:prstGeom>
            <a:solidFill>
              <a:srgbClr val="1C0F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29" name="Rectangle 28">
              <a:extLst>
                <a:ext uri="{FF2B5EF4-FFF2-40B4-BE49-F238E27FC236}">
                  <a16:creationId xmlns:a16="http://schemas.microsoft.com/office/drawing/2014/main" id="{827061AE-A8F5-4E27-B1B0-B81EE2FAA8B3}"/>
                </a:ext>
              </a:extLst>
            </p:cNvPr>
            <p:cNvSpPr/>
            <p:nvPr/>
          </p:nvSpPr>
          <p:spPr>
            <a:xfrm>
              <a:off x="-423677" y="4233793"/>
              <a:ext cx="265176" cy="246888"/>
            </a:xfrm>
            <a:prstGeom prst="rect">
              <a:avLst/>
            </a:prstGeom>
            <a:solidFill>
              <a:srgbClr val="ACFE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30" name="Rectangle 29">
              <a:extLst>
                <a:ext uri="{FF2B5EF4-FFF2-40B4-BE49-F238E27FC236}">
                  <a16:creationId xmlns:a16="http://schemas.microsoft.com/office/drawing/2014/main" id="{090AD140-39E8-47AB-BD1D-36F9A74C50D3}"/>
                </a:ext>
              </a:extLst>
            </p:cNvPr>
            <p:cNvSpPr/>
            <p:nvPr/>
          </p:nvSpPr>
          <p:spPr>
            <a:xfrm>
              <a:off x="-423677" y="4557582"/>
              <a:ext cx="265176" cy="245099"/>
            </a:xfrm>
            <a:prstGeom prst="rect">
              <a:avLst/>
            </a:prstGeom>
            <a:solidFill>
              <a:srgbClr val="67FD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31" name="Rectangle 30">
              <a:extLst>
                <a:ext uri="{FF2B5EF4-FFF2-40B4-BE49-F238E27FC236}">
                  <a16:creationId xmlns:a16="http://schemas.microsoft.com/office/drawing/2014/main" id="{F7EA1915-F552-4280-8668-15E75B2453DC}"/>
                </a:ext>
              </a:extLst>
            </p:cNvPr>
            <p:cNvSpPr/>
            <p:nvPr/>
          </p:nvSpPr>
          <p:spPr>
            <a:xfrm>
              <a:off x="-423677" y="3910004"/>
              <a:ext cx="265176" cy="246888"/>
            </a:xfrm>
            <a:prstGeom prst="rect">
              <a:avLst/>
            </a:prstGeom>
            <a:solidFill>
              <a:srgbClr val="B8FE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32" name="Rectangle 31">
              <a:extLst>
                <a:ext uri="{FF2B5EF4-FFF2-40B4-BE49-F238E27FC236}">
                  <a16:creationId xmlns:a16="http://schemas.microsoft.com/office/drawing/2014/main" id="{8FC95D3E-8497-4B9E-AEF9-A2BDAE51AB66}"/>
                </a:ext>
              </a:extLst>
            </p:cNvPr>
            <p:cNvSpPr/>
            <p:nvPr/>
          </p:nvSpPr>
          <p:spPr>
            <a:xfrm>
              <a:off x="-423677" y="24536"/>
              <a:ext cx="265176" cy="246888"/>
            </a:xfrm>
            <a:prstGeom prst="rect">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33" name="Rectangle 32">
              <a:extLst>
                <a:ext uri="{FF2B5EF4-FFF2-40B4-BE49-F238E27FC236}">
                  <a16:creationId xmlns:a16="http://schemas.microsoft.com/office/drawing/2014/main" id="{9FDA414D-A202-494A-A6B5-ACF9AEB24207}"/>
                </a:ext>
              </a:extLst>
            </p:cNvPr>
            <p:cNvSpPr/>
            <p:nvPr/>
          </p:nvSpPr>
          <p:spPr>
            <a:xfrm>
              <a:off x="-423677" y="3586215"/>
              <a:ext cx="265176" cy="246888"/>
            </a:xfrm>
            <a:prstGeom prst="rect">
              <a:avLst/>
            </a:prstGeom>
            <a:solidFill>
              <a:srgbClr val="D5FA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35" name="Rectangle 34">
              <a:extLst>
                <a:ext uri="{FF2B5EF4-FFF2-40B4-BE49-F238E27FC236}">
                  <a16:creationId xmlns:a16="http://schemas.microsoft.com/office/drawing/2014/main" id="{5E55D0FA-1C8F-4497-89DE-AC5751A40380}"/>
                </a:ext>
              </a:extLst>
            </p:cNvPr>
            <p:cNvSpPr/>
            <p:nvPr/>
          </p:nvSpPr>
          <p:spPr>
            <a:xfrm>
              <a:off x="-423677" y="1967270"/>
              <a:ext cx="265176" cy="246888"/>
            </a:xfrm>
            <a:prstGeom prst="rect">
              <a:avLst/>
            </a:prstGeom>
            <a:solidFill>
              <a:srgbClr val="93D3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36" name="Rectangle 35">
              <a:extLst>
                <a:ext uri="{FF2B5EF4-FFF2-40B4-BE49-F238E27FC236}">
                  <a16:creationId xmlns:a16="http://schemas.microsoft.com/office/drawing/2014/main" id="{85BD07BA-FDB0-4F82-AAEC-19B6ADE4C983}"/>
                </a:ext>
              </a:extLst>
            </p:cNvPr>
            <p:cNvSpPr/>
            <p:nvPr/>
          </p:nvSpPr>
          <p:spPr>
            <a:xfrm>
              <a:off x="-423677" y="4879582"/>
              <a:ext cx="265176" cy="246888"/>
            </a:xfrm>
            <a:prstGeom prst="rect">
              <a:avLst/>
            </a:prstGeom>
            <a:solidFill>
              <a:srgbClr val="F2E2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37" name="Rectangle 36">
              <a:extLst>
                <a:ext uri="{FF2B5EF4-FFF2-40B4-BE49-F238E27FC236}">
                  <a16:creationId xmlns:a16="http://schemas.microsoft.com/office/drawing/2014/main" id="{4A105B34-4D5C-45D5-91B3-047048877492}"/>
                </a:ext>
              </a:extLst>
            </p:cNvPr>
            <p:cNvSpPr/>
            <p:nvPr/>
          </p:nvSpPr>
          <p:spPr>
            <a:xfrm>
              <a:off x="-423677" y="5203371"/>
              <a:ext cx="265176" cy="246888"/>
            </a:xfrm>
            <a:prstGeom prst="rect">
              <a:avLst/>
            </a:prstGeom>
            <a:solidFill>
              <a:srgbClr val="A34A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38" name="Rectangle 37">
              <a:extLst>
                <a:ext uri="{FF2B5EF4-FFF2-40B4-BE49-F238E27FC236}">
                  <a16:creationId xmlns:a16="http://schemas.microsoft.com/office/drawing/2014/main" id="{81E490FD-270F-49FB-832C-0E2CEDAF05A9}"/>
                </a:ext>
              </a:extLst>
            </p:cNvPr>
            <p:cNvSpPr/>
            <p:nvPr/>
          </p:nvSpPr>
          <p:spPr>
            <a:xfrm>
              <a:off x="-423677" y="348325"/>
              <a:ext cx="265176" cy="246888"/>
            </a:xfrm>
            <a:prstGeom prst="rect">
              <a:avLst/>
            </a:prstGeom>
            <a:solidFill>
              <a:srgbClr val="2A3D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0" name="Rectangle 39">
              <a:extLst>
                <a:ext uri="{FF2B5EF4-FFF2-40B4-BE49-F238E27FC236}">
                  <a16:creationId xmlns:a16="http://schemas.microsoft.com/office/drawing/2014/main" id="{2726514A-689E-4987-81C6-448A9A01C705}"/>
                </a:ext>
              </a:extLst>
            </p:cNvPr>
            <p:cNvSpPr/>
            <p:nvPr/>
          </p:nvSpPr>
          <p:spPr>
            <a:xfrm>
              <a:off x="-423677" y="672114"/>
              <a:ext cx="265176" cy="246888"/>
            </a:xfrm>
            <a:prstGeom prst="rect">
              <a:avLst/>
            </a:prstGeom>
            <a:solidFill>
              <a:srgbClr val="3248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1" name="Rectangle 40">
              <a:extLst>
                <a:ext uri="{FF2B5EF4-FFF2-40B4-BE49-F238E27FC236}">
                  <a16:creationId xmlns:a16="http://schemas.microsoft.com/office/drawing/2014/main" id="{277597E0-A84E-44E3-B055-23E356859538}"/>
                </a:ext>
              </a:extLst>
            </p:cNvPr>
            <p:cNvSpPr/>
            <p:nvPr/>
          </p:nvSpPr>
          <p:spPr>
            <a:xfrm>
              <a:off x="-423677" y="995903"/>
              <a:ext cx="265176" cy="246888"/>
            </a:xfrm>
            <a:prstGeom prst="rect">
              <a:avLst/>
            </a:prstGeom>
            <a:solidFill>
              <a:srgbClr val="3D58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3" name="Rectangle 42">
              <a:extLst>
                <a:ext uri="{FF2B5EF4-FFF2-40B4-BE49-F238E27FC236}">
                  <a16:creationId xmlns:a16="http://schemas.microsoft.com/office/drawing/2014/main" id="{E11D8ED2-832F-4CC2-BBFD-F3E513385EA4}"/>
                </a:ext>
              </a:extLst>
            </p:cNvPr>
            <p:cNvSpPr/>
            <p:nvPr/>
          </p:nvSpPr>
          <p:spPr>
            <a:xfrm>
              <a:off x="-423677" y="1319692"/>
              <a:ext cx="265176" cy="246888"/>
            </a:xfrm>
            <a:prstGeom prst="rect">
              <a:avLst/>
            </a:prstGeom>
            <a:solidFill>
              <a:srgbClr val="687F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5" name="Rectangle 44">
              <a:extLst>
                <a:ext uri="{FF2B5EF4-FFF2-40B4-BE49-F238E27FC236}">
                  <a16:creationId xmlns:a16="http://schemas.microsoft.com/office/drawing/2014/main" id="{B8A1624E-165B-48D7-B952-74477F5377B3}"/>
                </a:ext>
              </a:extLst>
            </p:cNvPr>
            <p:cNvSpPr/>
            <p:nvPr/>
          </p:nvSpPr>
          <p:spPr>
            <a:xfrm>
              <a:off x="-423677" y="3262426"/>
              <a:ext cx="265176" cy="2468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6" name="Rectangle 45">
              <a:extLst>
                <a:ext uri="{FF2B5EF4-FFF2-40B4-BE49-F238E27FC236}">
                  <a16:creationId xmlns:a16="http://schemas.microsoft.com/office/drawing/2014/main" id="{F7CF9CA1-E230-46F6-959C-AFE40E8D8BBA}"/>
                </a:ext>
              </a:extLst>
            </p:cNvPr>
            <p:cNvSpPr/>
            <p:nvPr/>
          </p:nvSpPr>
          <p:spPr>
            <a:xfrm>
              <a:off x="-423677" y="2938637"/>
              <a:ext cx="265176" cy="246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7" name="Rectangle 46">
              <a:extLst>
                <a:ext uri="{FF2B5EF4-FFF2-40B4-BE49-F238E27FC236}">
                  <a16:creationId xmlns:a16="http://schemas.microsoft.com/office/drawing/2014/main" id="{BA7BB28A-415A-4986-A80F-4421FB616F4F}"/>
                </a:ext>
              </a:extLst>
            </p:cNvPr>
            <p:cNvSpPr/>
            <p:nvPr/>
          </p:nvSpPr>
          <p:spPr>
            <a:xfrm>
              <a:off x="-423677" y="2291059"/>
              <a:ext cx="265176" cy="246888"/>
            </a:xfrm>
            <a:prstGeom prst="rect">
              <a:avLst/>
            </a:prstGeom>
            <a:solidFill>
              <a:srgbClr val="A1C9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48" name="Straight Connector 47">
              <a:extLst>
                <a:ext uri="{FF2B5EF4-FFF2-40B4-BE49-F238E27FC236}">
                  <a16:creationId xmlns:a16="http://schemas.microsoft.com/office/drawing/2014/main" id="{C2EF9383-666F-4178-9351-1430457EB048}"/>
                </a:ext>
              </a:extLst>
            </p:cNvPr>
            <p:cNvCxnSpPr/>
            <p:nvPr/>
          </p:nvCxnSpPr>
          <p:spPr>
            <a:xfrm flipH="1">
              <a:off x="-669192" y="19811"/>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0989D368-2D81-4BBB-A034-1588182193B6}"/>
                </a:ext>
              </a:extLst>
            </p:cNvPr>
            <p:cNvCxnSpPr>
              <a:cxnSpLocks/>
            </p:cNvCxnSpPr>
            <p:nvPr/>
          </p:nvCxnSpPr>
          <p:spPr>
            <a:xfrm flipV="1">
              <a:off x="-669191" y="21564"/>
              <a:ext cx="1" cy="6394564"/>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2B436260-40AC-4FBD-A166-47913FE05A8C}"/>
                </a:ext>
              </a:extLst>
            </p:cNvPr>
            <p:cNvCxnSpPr/>
            <p:nvPr/>
          </p:nvCxnSpPr>
          <p:spPr>
            <a:xfrm flipH="1">
              <a:off x="-661000" y="6416128"/>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D126B718-FE40-4BEB-8016-EF7B7804ACE3}"/>
                </a:ext>
              </a:extLst>
            </p:cNvPr>
            <p:cNvSpPr txBox="1"/>
            <p:nvPr/>
          </p:nvSpPr>
          <p:spPr>
            <a:xfrm rot="16200000">
              <a:off x="-3080623" y="3095951"/>
              <a:ext cx="4226615" cy="307777"/>
            </a:xfrm>
            <a:prstGeom prst="rect">
              <a:avLst/>
            </a:prstGeom>
            <a:noFill/>
          </p:spPr>
          <p:txBody>
            <a:bodyPr wrap="square" rtlCol="0">
              <a:spAutoFit/>
            </a:bodyPr>
            <a:lstStyle/>
            <a:p>
              <a:pPr algn="ctr"/>
              <a:r>
                <a:rPr lang="en-US" sz="1400" dirty="0">
                  <a:solidFill>
                    <a:srgbClr val="5B9BD5"/>
                  </a:solidFill>
                </a:rPr>
                <a:t>Colour palette</a:t>
              </a:r>
            </a:p>
          </p:txBody>
        </p:sp>
      </p:grpSp>
      <p:sp>
        <p:nvSpPr>
          <p:cNvPr id="6" name="TextBox 5">
            <a:extLst>
              <a:ext uri="{FF2B5EF4-FFF2-40B4-BE49-F238E27FC236}">
                <a16:creationId xmlns:a16="http://schemas.microsoft.com/office/drawing/2014/main" id="{DDFC786E-04F4-4C50-ADDA-48AA3660DBB1}"/>
              </a:ext>
            </a:extLst>
          </p:cNvPr>
          <p:cNvSpPr txBox="1"/>
          <p:nvPr/>
        </p:nvSpPr>
        <p:spPr>
          <a:xfrm>
            <a:off x="368921" y="619200"/>
            <a:ext cx="11449350"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[Company] </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works with selected </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business </a:t>
            </a:r>
            <a:r>
              <a:rPr lang="pl-PL" sz="1800" dirty="0" err="1">
                <a:solidFill>
                  <a:srgbClr val="1C0F33"/>
                </a:solidFill>
                <a:latin typeface="Calibri Light" panose="020F0302020204030204" pitchFamily="34" charset="0"/>
                <a:ea typeface="Cambria" panose="02040503050406030204" pitchFamily="18" charset="0"/>
                <a:cs typeface="Calibri Light" panose="020F0302020204030204" pitchFamily="34" charset="0"/>
              </a:rPr>
              <a:t>partners</a:t>
            </a:r>
            <a:endPar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endParaRPr>
          </a:p>
        </p:txBody>
      </p:sp>
      <p:sp>
        <p:nvSpPr>
          <p:cNvPr id="53" name="TextBox 78">
            <a:extLst>
              <a:ext uri="{FF2B5EF4-FFF2-40B4-BE49-F238E27FC236}">
                <a16:creationId xmlns:a16="http://schemas.microsoft.com/office/drawing/2014/main" id="{50B3F744-49AF-4B89-BDEB-15E2206CC26E}"/>
              </a:ext>
            </a:extLst>
          </p:cNvPr>
          <p:cNvSpPr txBox="1"/>
          <p:nvPr/>
        </p:nvSpPr>
        <p:spPr>
          <a:xfrm>
            <a:off x="366890"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Selected strategic partners</a:t>
            </a:r>
          </a:p>
        </p:txBody>
      </p:sp>
      <p:graphicFrame>
        <p:nvGraphicFramePr>
          <p:cNvPr id="8" name="Table 7">
            <a:extLst>
              <a:ext uri="{FF2B5EF4-FFF2-40B4-BE49-F238E27FC236}">
                <a16:creationId xmlns:a16="http://schemas.microsoft.com/office/drawing/2014/main" id="{3355C7BB-4081-42F3-BC78-15BC70684D48}"/>
              </a:ext>
            </a:extLst>
          </p:cNvPr>
          <p:cNvGraphicFramePr>
            <a:graphicFrameLocks noGrp="1"/>
          </p:cNvGraphicFramePr>
          <p:nvPr>
            <p:extLst>
              <p:ext uri="{D42A27DB-BD31-4B8C-83A1-F6EECF244321}">
                <p14:modId xmlns:p14="http://schemas.microsoft.com/office/powerpoint/2010/main" val="1624568290"/>
              </p:ext>
            </p:extLst>
          </p:nvPr>
        </p:nvGraphicFramePr>
        <p:xfrm>
          <a:off x="6473480" y="3927445"/>
          <a:ext cx="5003531" cy="1594263"/>
        </p:xfrm>
        <a:graphic>
          <a:graphicData uri="http://schemas.openxmlformats.org/drawingml/2006/table">
            <a:tbl>
              <a:tblPr firstRow="1" bandRow="1">
                <a:tableStyleId>{5C22544A-7EE6-4342-B048-85BDC9FD1C3A}</a:tableStyleId>
              </a:tblPr>
              <a:tblGrid>
                <a:gridCol w="5003531">
                  <a:extLst>
                    <a:ext uri="{9D8B030D-6E8A-4147-A177-3AD203B41FA5}">
                      <a16:colId xmlns:a16="http://schemas.microsoft.com/office/drawing/2014/main" val="1200880607"/>
                    </a:ext>
                  </a:extLst>
                </a:gridCol>
              </a:tblGrid>
              <a:tr h="324541">
                <a:tc>
                  <a:txBody>
                    <a:bodyPr/>
                    <a:lstStyle/>
                    <a:p>
                      <a:pPr algn="l"/>
                      <a:r>
                        <a:rPr lang="pl-PL" sz="900" b="1" noProof="0" dirty="0">
                          <a:solidFill>
                            <a:schemeClr val="tx1">
                              <a:lumMod val="85000"/>
                              <a:lumOff val="15000"/>
                            </a:schemeClr>
                          </a:solidFill>
                          <a:latin typeface="+mn-lt"/>
                          <a:cs typeface="Calibri Light" panose="020F0302020204030204" pitchFamily="34" charset="0"/>
                        </a:rPr>
                        <a:t>XXX</a:t>
                      </a:r>
                      <a:endParaRPr lang="en-US" sz="900" b="1" noProof="0" dirty="0">
                        <a:solidFill>
                          <a:schemeClr val="tx1">
                            <a:lumMod val="85000"/>
                            <a:lumOff val="15000"/>
                          </a:schemeClr>
                        </a:solidFill>
                        <a:latin typeface="+mn-lt"/>
                        <a:cs typeface="Calibri Light" panose="020F0302020204030204" pitchFamily="34" charset="0"/>
                      </a:endParaRPr>
                    </a:p>
                  </a:txBody>
                  <a:tcPr marL="36000" marR="36000" marT="36000" marB="3600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31231079"/>
                  </a:ext>
                </a:extLst>
              </a:tr>
              <a:tr h="324541">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900" b="0" kern="1200" noProof="0">
                          <a:solidFill>
                            <a:schemeClr val="tx1">
                              <a:lumMod val="85000"/>
                              <a:lumOff val="15000"/>
                            </a:schemeClr>
                          </a:solidFill>
                          <a:latin typeface="+mn-lt"/>
                          <a:ea typeface="+mn-ea"/>
                          <a:cs typeface="Calibri Light" panose="020F0302020204030204" pitchFamily="34" charset="0"/>
                        </a:rPr>
                        <a:t>scope of cooperation </a:t>
                      </a:r>
                      <a:endParaRPr lang="en-US" sz="900" b="0" kern="1200" noProof="0" dirty="0">
                        <a:solidFill>
                          <a:schemeClr val="tx1">
                            <a:lumMod val="85000"/>
                            <a:lumOff val="15000"/>
                          </a:schemeClr>
                        </a:solidFill>
                        <a:latin typeface="+mn-lt"/>
                        <a:ea typeface="+mn-ea"/>
                        <a:cs typeface="Calibri Light" panose="020F0302020204030204" pitchFamily="34" charset="0"/>
                      </a:endParaRPr>
                    </a:p>
                  </a:txBody>
                  <a:tcPr marL="36000" marR="36000" marT="36000" marB="3600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2077955"/>
                  </a:ext>
                </a:extLst>
              </a:tr>
              <a:tr h="324541">
                <a:tc>
                  <a:txBody>
                    <a:bodyPr/>
                    <a:lstStyle/>
                    <a:p>
                      <a:pPr marL="171450" indent="-171450" algn="l">
                        <a:buFont typeface="Arial" panose="020B0604020202020204" pitchFamily="34" charset="0"/>
                        <a:buChar char="•"/>
                      </a:pPr>
                      <a:r>
                        <a:rPr lang="en-US" sz="900" b="0" kern="1200" noProof="0">
                          <a:solidFill>
                            <a:schemeClr val="tx1">
                              <a:lumMod val="85000"/>
                              <a:lumOff val="15000"/>
                            </a:schemeClr>
                          </a:solidFill>
                          <a:latin typeface="+mn-lt"/>
                          <a:ea typeface="+mn-ea"/>
                          <a:cs typeface="Calibri Light" panose="020F0302020204030204" pitchFamily="34" charset="0"/>
                        </a:rPr>
                        <a:t>scope of cooperation </a:t>
                      </a:r>
                      <a:endParaRPr lang="en-US" sz="900" b="0" kern="1200" noProof="0" dirty="0">
                        <a:solidFill>
                          <a:schemeClr val="tx1">
                            <a:lumMod val="85000"/>
                            <a:lumOff val="15000"/>
                          </a:schemeClr>
                        </a:solidFill>
                        <a:latin typeface="+mn-lt"/>
                        <a:ea typeface="+mn-ea"/>
                        <a:cs typeface="Calibri Light" panose="020F0302020204030204" pitchFamily="34" charset="0"/>
                      </a:endParaRPr>
                    </a:p>
                  </a:txBody>
                  <a:tcPr marL="36000" marR="36000" marT="36000" marB="3600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0525331"/>
                  </a:ext>
                </a:extLst>
              </a:tr>
              <a:tr h="343141">
                <a:tc>
                  <a:txBody>
                    <a:bodyPr/>
                    <a:lstStyle/>
                    <a:p>
                      <a:pPr marL="171450" indent="-171450" algn="l">
                        <a:buFont typeface="Arial" panose="020B0604020202020204" pitchFamily="34" charset="0"/>
                        <a:buChar char="•"/>
                      </a:pPr>
                      <a:r>
                        <a:rPr lang="pl-PL" sz="900" b="0" noProof="0" dirty="0" err="1">
                          <a:solidFill>
                            <a:schemeClr val="tx1">
                              <a:lumMod val="85000"/>
                              <a:lumOff val="15000"/>
                            </a:schemeClr>
                          </a:solidFill>
                          <a:latin typeface="+mn-lt"/>
                          <a:cs typeface="Calibri Light" panose="020F0302020204030204" pitchFamily="34" charset="0"/>
                        </a:rPr>
                        <a:t>scope</a:t>
                      </a:r>
                      <a:r>
                        <a:rPr lang="pl-PL" sz="900" b="0" noProof="0" dirty="0">
                          <a:solidFill>
                            <a:schemeClr val="tx1">
                              <a:lumMod val="85000"/>
                              <a:lumOff val="15000"/>
                            </a:schemeClr>
                          </a:solidFill>
                          <a:latin typeface="+mn-lt"/>
                          <a:cs typeface="Calibri Light" panose="020F0302020204030204" pitchFamily="34" charset="0"/>
                        </a:rPr>
                        <a:t> of </a:t>
                      </a:r>
                      <a:r>
                        <a:rPr lang="pl-PL" sz="900" b="0" noProof="0" dirty="0" err="1">
                          <a:solidFill>
                            <a:schemeClr val="tx1">
                              <a:lumMod val="85000"/>
                              <a:lumOff val="15000"/>
                            </a:schemeClr>
                          </a:solidFill>
                          <a:latin typeface="+mn-lt"/>
                          <a:cs typeface="Calibri Light" panose="020F0302020204030204" pitchFamily="34" charset="0"/>
                        </a:rPr>
                        <a:t>cooperation</a:t>
                      </a:r>
                      <a:r>
                        <a:rPr lang="pl-PL" sz="900" b="0" noProof="0" dirty="0">
                          <a:solidFill>
                            <a:schemeClr val="tx1">
                              <a:lumMod val="85000"/>
                              <a:lumOff val="15000"/>
                            </a:schemeClr>
                          </a:solidFill>
                          <a:latin typeface="+mn-lt"/>
                          <a:cs typeface="Calibri Light" panose="020F0302020204030204" pitchFamily="34" charset="0"/>
                        </a:rPr>
                        <a:t> </a:t>
                      </a:r>
                    </a:p>
                    <a:p>
                      <a:pPr marL="171450" indent="-171450" algn="l">
                        <a:buFont typeface="Arial" panose="020B0604020202020204" pitchFamily="34" charset="0"/>
                        <a:buChar char="•"/>
                      </a:pPr>
                      <a:r>
                        <a:rPr lang="en-US" sz="900" b="0" noProof="0" dirty="0">
                          <a:solidFill>
                            <a:schemeClr val="tx1">
                              <a:lumMod val="85000"/>
                              <a:lumOff val="15000"/>
                            </a:schemeClr>
                          </a:solidFill>
                          <a:latin typeface="+mn-lt"/>
                          <a:cs typeface="Calibri Light" panose="020F0302020204030204" pitchFamily="34" charset="0"/>
                        </a:rPr>
                        <a:t>scope of cooperation </a:t>
                      </a:r>
                      <a:endParaRPr lang="pl-PL" sz="900" b="0" noProof="0" dirty="0">
                        <a:solidFill>
                          <a:schemeClr val="tx1">
                            <a:lumMod val="85000"/>
                            <a:lumOff val="15000"/>
                          </a:schemeClr>
                        </a:solidFill>
                        <a:latin typeface="+mn-lt"/>
                        <a:cs typeface="Calibri Light" panose="020F0302020204030204" pitchFamily="34" charset="0"/>
                      </a:endParaRPr>
                    </a:p>
                    <a:p>
                      <a:pPr marL="171450" indent="-171450" algn="l">
                        <a:buFont typeface="Arial" panose="020B0604020202020204" pitchFamily="34" charset="0"/>
                        <a:buChar char="•"/>
                      </a:pPr>
                      <a:r>
                        <a:rPr lang="en-US" sz="900" b="0" noProof="0" dirty="0">
                          <a:solidFill>
                            <a:schemeClr val="tx1">
                              <a:lumMod val="85000"/>
                              <a:lumOff val="15000"/>
                            </a:schemeClr>
                          </a:solidFill>
                          <a:latin typeface="+mn-lt"/>
                          <a:cs typeface="Calibri Light" panose="020F0302020204030204" pitchFamily="34" charset="0"/>
                        </a:rPr>
                        <a:t>scope of cooperation </a:t>
                      </a:r>
                      <a:endParaRPr lang="pl-PL" sz="900" b="0" noProof="0" dirty="0">
                        <a:solidFill>
                          <a:schemeClr val="tx1">
                            <a:lumMod val="85000"/>
                            <a:lumOff val="15000"/>
                          </a:schemeClr>
                        </a:solidFill>
                        <a:latin typeface="+mn-lt"/>
                        <a:cs typeface="Calibri Light" panose="020F0302020204030204" pitchFamily="34" charset="0"/>
                      </a:endParaRPr>
                    </a:p>
                    <a:p>
                      <a:pPr marL="171450" indent="-171450" algn="l">
                        <a:buFont typeface="Arial" panose="020B0604020202020204" pitchFamily="34" charset="0"/>
                        <a:buChar char="•"/>
                      </a:pPr>
                      <a:r>
                        <a:rPr lang="en-US" sz="900" b="0" noProof="0" dirty="0">
                          <a:solidFill>
                            <a:schemeClr val="tx1">
                              <a:lumMod val="85000"/>
                              <a:lumOff val="15000"/>
                            </a:schemeClr>
                          </a:solidFill>
                          <a:latin typeface="+mn-lt"/>
                          <a:cs typeface="Calibri Light" panose="020F0302020204030204" pitchFamily="34" charset="0"/>
                        </a:rPr>
                        <a:t>scope of cooperation </a:t>
                      </a:r>
                    </a:p>
                  </a:txBody>
                  <a:tcPr marL="36000" marR="36000" marT="36000" marB="36000">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43927080"/>
                  </a:ext>
                </a:extLst>
              </a:tr>
            </a:tbl>
          </a:graphicData>
        </a:graphic>
      </p:graphicFrame>
      <p:cxnSp>
        <p:nvCxnSpPr>
          <p:cNvPr id="56" name="Straight Connector 55">
            <a:extLst>
              <a:ext uri="{FF2B5EF4-FFF2-40B4-BE49-F238E27FC236}">
                <a16:creationId xmlns:a16="http://schemas.microsoft.com/office/drawing/2014/main" id="{BE2F56BB-8A07-48A0-8168-9957C0782D5F}"/>
              </a:ext>
            </a:extLst>
          </p:cNvPr>
          <p:cNvCxnSpPr>
            <a:cxnSpLocks/>
          </p:cNvCxnSpPr>
          <p:nvPr/>
        </p:nvCxnSpPr>
        <p:spPr>
          <a:xfrm>
            <a:off x="341586" y="1481205"/>
            <a:ext cx="11476685" cy="0"/>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sp>
        <p:nvSpPr>
          <p:cNvPr id="11" name="Rounded Rectangle 175">
            <a:extLst>
              <a:ext uri="{FF2B5EF4-FFF2-40B4-BE49-F238E27FC236}">
                <a16:creationId xmlns:a16="http://schemas.microsoft.com/office/drawing/2014/main" id="{45E73BCA-208B-49B7-87B2-2D60AFCF4710}"/>
              </a:ext>
            </a:extLst>
          </p:cNvPr>
          <p:cNvSpPr/>
          <p:nvPr/>
        </p:nvSpPr>
        <p:spPr>
          <a:xfrm>
            <a:off x="6423472" y="1665419"/>
            <a:ext cx="1744783" cy="173519"/>
          </a:xfrm>
          <a:prstGeom prst="roundRect">
            <a:avLst>
              <a:gd name="adj" fmla="val 24920"/>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cap="none" spc="0" dirty="0">
                <a:ln>
                  <a:noFill/>
                </a:ln>
                <a:solidFill>
                  <a:schemeClr val="bg1"/>
                </a:solidFill>
                <a:effectLst/>
                <a:latin typeface="+mn-lt"/>
              </a:rPr>
              <a:t>Key</a:t>
            </a:r>
            <a:r>
              <a:rPr lang="pl-PL" sz="1000" cap="none" spc="0" dirty="0">
                <a:ln>
                  <a:noFill/>
                </a:ln>
                <a:solidFill>
                  <a:schemeClr val="bg1"/>
                </a:solidFill>
                <a:effectLst/>
                <a:latin typeface="+mn-lt"/>
              </a:rPr>
              <a:t> business partner</a:t>
            </a:r>
            <a:endParaRPr lang="en-US" sz="1000" cap="none" spc="0" dirty="0">
              <a:ln>
                <a:noFill/>
              </a:ln>
              <a:solidFill>
                <a:schemeClr val="bg1"/>
              </a:solidFill>
              <a:effectLst/>
              <a:latin typeface="+mn-lt"/>
            </a:endParaRPr>
          </a:p>
        </p:txBody>
      </p:sp>
      <p:sp>
        <p:nvSpPr>
          <p:cNvPr id="18" name="Rounded Rectangle 175">
            <a:extLst>
              <a:ext uri="{FF2B5EF4-FFF2-40B4-BE49-F238E27FC236}">
                <a16:creationId xmlns:a16="http://schemas.microsoft.com/office/drawing/2014/main" id="{CBFBC52E-93F1-45EB-BDC1-7180D6DBA1F5}"/>
              </a:ext>
            </a:extLst>
          </p:cNvPr>
          <p:cNvSpPr/>
          <p:nvPr/>
        </p:nvSpPr>
        <p:spPr>
          <a:xfrm>
            <a:off x="6423472" y="3511251"/>
            <a:ext cx="1781556" cy="173519"/>
          </a:xfrm>
          <a:prstGeom prst="roundRect">
            <a:avLst>
              <a:gd name="adj" fmla="val 24920"/>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cap="none" spc="0">
                <a:ln>
                  <a:noFill/>
                </a:ln>
                <a:solidFill>
                  <a:schemeClr val="bg1"/>
                </a:solidFill>
                <a:effectLst/>
                <a:latin typeface="+mn-lt"/>
              </a:rPr>
              <a:t>Key assumption</a:t>
            </a:r>
          </a:p>
        </p:txBody>
      </p:sp>
      <p:sp>
        <p:nvSpPr>
          <p:cNvPr id="21" name="Rectangle: Rounded Corners 20">
            <a:extLst>
              <a:ext uri="{FF2B5EF4-FFF2-40B4-BE49-F238E27FC236}">
                <a16:creationId xmlns:a16="http://schemas.microsoft.com/office/drawing/2014/main" id="{FD47F7B9-76CC-4E18-AC3E-EFE269178343}"/>
              </a:ext>
            </a:extLst>
          </p:cNvPr>
          <p:cNvSpPr/>
          <p:nvPr/>
        </p:nvSpPr>
        <p:spPr>
          <a:xfrm>
            <a:off x="5986647" y="1663501"/>
            <a:ext cx="193798" cy="4339203"/>
          </a:xfrm>
          <a:prstGeom prst="roundRect">
            <a:avLst>
              <a:gd name="adj" fmla="val 208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78" name="Grupa 2">
            <a:extLst>
              <a:ext uri="{FF2B5EF4-FFF2-40B4-BE49-F238E27FC236}">
                <a16:creationId xmlns:a16="http://schemas.microsoft.com/office/drawing/2014/main" id="{50908915-34E1-4012-A860-8835C4D9992C}"/>
              </a:ext>
            </a:extLst>
          </p:cNvPr>
          <p:cNvGrpSpPr/>
          <p:nvPr/>
        </p:nvGrpSpPr>
        <p:grpSpPr>
          <a:xfrm>
            <a:off x="9270940" y="1726656"/>
            <a:ext cx="2868363" cy="2066297"/>
            <a:chOff x="4270102" y="2843387"/>
            <a:chExt cx="1268035" cy="998474"/>
          </a:xfrm>
          <a:solidFill>
            <a:schemeClr val="bg1">
              <a:lumMod val="75000"/>
            </a:schemeClr>
          </a:solidFill>
        </p:grpSpPr>
        <p:sp>
          <p:nvSpPr>
            <p:cNvPr id="179" name="Freeform 6">
              <a:extLst>
                <a:ext uri="{FF2B5EF4-FFF2-40B4-BE49-F238E27FC236}">
                  <a16:creationId xmlns:a16="http://schemas.microsoft.com/office/drawing/2014/main" id="{9C90135D-EB69-4886-B971-CFE2737262EA}"/>
                </a:ext>
              </a:extLst>
            </p:cNvPr>
            <p:cNvSpPr>
              <a:spLocks/>
            </p:cNvSpPr>
            <p:nvPr/>
          </p:nvSpPr>
          <p:spPr bwMode="auto">
            <a:xfrm>
              <a:off x="5010589" y="3127630"/>
              <a:ext cx="73194" cy="37288"/>
            </a:xfrm>
            <a:custGeom>
              <a:avLst/>
              <a:gdLst>
                <a:gd name="T0" fmla="*/ 5 w 53"/>
                <a:gd name="T1" fmla="*/ 21 h 27"/>
                <a:gd name="T2" fmla="*/ 9 w 53"/>
                <a:gd name="T3" fmla="*/ 23 h 27"/>
                <a:gd name="T4" fmla="*/ 9 w 53"/>
                <a:gd name="T5" fmla="*/ 25 h 27"/>
                <a:gd name="T6" fmla="*/ 3 w 53"/>
                <a:gd name="T7" fmla="*/ 27 h 27"/>
                <a:gd name="T8" fmla="*/ 0 w 53"/>
                <a:gd name="T9" fmla="*/ 27 h 27"/>
                <a:gd name="T10" fmla="*/ 3 w 53"/>
                <a:gd name="T11" fmla="*/ 27 h 27"/>
                <a:gd name="T12" fmla="*/ 28 w 53"/>
                <a:gd name="T13" fmla="*/ 27 h 27"/>
                <a:gd name="T14" fmla="*/ 53 w 53"/>
                <a:gd name="T15" fmla="*/ 25 h 27"/>
                <a:gd name="T16" fmla="*/ 53 w 53"/>
                <a:gd name="T17" fmla="*/ 25 h 27"/>
                <a:gd name="T18" fmla="*/ 51 w 53"/>
                <a:gd name="T19" fmla="*/ 25 h 27"/>
                <a:gd name="T20" fmla="*/ 51 w 53"/>
                <a:gd name="T21" fmla="*/ 19 h 27"/>
                <a:gd name="T22" fmla="*/ 53 w 53"/>
                <a:gd name="T23" fmla="*/ 15 h 27"/>
                <a:gd name="T24" fmla="*/ 51 w 53"/>
                <a:gd name="T25" fmla="*/ 13 h 27"/>
                <a:gd name="T26" fmla="*/ 49 w 53"/>
                <a:gd name="T27" fmla="*/ 13 h 27"/>
                <a:gd name="T28" fmla="*/ 47 w 53"/>
                <a:gd name="T29" fmla="*/ 8 h 27"/>
                <a:gd name="T30" fmla="*/ 45 w 53"/>
                <a:gd name="T31" fmla="*/ 8 h 27"/>
                <a:gd name="T32" fmla="*/ 36 w 53"/>
                <a:gd name="T33" fmla="*/ 8 h 27"/>
                <a:gd name="T34" fmla="*/ 32 w 53"/>
                <a:gd name="T35" fmla="*/ 6 h 27"/>
                <a:gd name="T36" fmla="*/ 26 w 53"/>
                <a:gd name="T37" fmla="*/ 0 h 27"/>
                <a:gd name="T38" fmla="*/ 21 w 53"/>
                <a:gd name="T39" fmla="*/ 0 h 27"/>
                <a:gd name="T40" fmla="*/ 21 w 53"/>
                <a:gd name="T41" fmla="*/ 2 h 27"/>
                <a:gd name="T42" fmla="*/ 24 w 53"/>
                <a:gd name="T43" fmla="*/ 8 h 27"/>
                <a:gd name="T44" fmla="*/ 21 w 53"/>
                <a:gd name="T45" fmla="*/ 8 h 27"/>
                <a:gd name="T46" fmla="*/ 24 w 53"/>
                <a:gd name="T47" fmla="*/ 13 h 27"/>
                <a:gd name="T48" fmla="*/ 21 w 53"/>
                <a:gd name="T49" fmla="*/ 17 h 27"/>
                <a:gd name="T50" fmla="*/ 15 w 53"/>
                <a:gd name="T51" fmla="*/ 15 h 27"/>
                <a:gd name="T52" fmla="*/ 15 w 53"/>
                <a:gd name="T53" fmla="*/ 8 h 27"/>
                <a:gd name="T54" fmla="*/ 19 w 53"/>
                <a:gd name="T55" fmla="*/ 2 h 27"/>
                <a:gd name="T56" fmla="*/ 19 w 53"/>
                <a:gd name="T57" fmla="*/ 2 h 27"/>
                <a:gd name="T58" fmla="*/ 17 w 53"/>
                <a:gd name="T59" fmla="*/ 2 h 27"/>
                <a:gd name="T60" fmla="*/ 15 w 53"/>
                <a:gd name="T61" fmla="*/ 8 h 27"/>
                <a:gd name="T62" fmla="*/ 13 w 53"/>
                <a:gd name="T63" fmla="*/ 15 h 27"/>
                <a:gd name="T64" fmla="*/ 9 w 53"/>
                <a:gd name="T65" fmla="*/ 17 h 27"/>
                <a:gd name="T66" fmla="*/ 3 w 53"/>
                <a:gd name="T67" fmla="*/ 15 h 27"/>
                <a:gd name="T68" fmla="*/ 0 w 53"/>
                <a:gd name="T69" fmla="*/ 17 h 27"/>
                <a:gd name="T70" fmla="*/ 0 w 53"/>
                <a:gd name="T71" fmla="*/ 21 h 27"/>
                <a:gd name="T72" fmla="*/ 0 w 53"/>
                <a:gd name="T73" fmla="*/ 23 h 27"/>
                <a:gd name="T74" fmla="*/ 5 w 53"/>
                <a:gd name="T75"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27">
                  <a:moveTo>
                    <a:pt x="5" y="21"/>
                  </a:moveTo>
                  <a:lnTo>
                    <a:pt x="9" y="23"/>
                  </a:lnTo>
                  <a:lnTo>
                    <a:pt x="9" y="25"/>
                  </a:lnTo>
                  <a:lnTo>
                    <a:pt x="3" y="27"/>
                  </a:lnTo>
                  <a:lnTo>
                    <a:pt x="0" y="27"/>
                  </a:lnTo>
                  <a:lnTo>
                    <a:pt x="3" y="27"/>
                  </a:lnTo>
                  <a:lnTo>
                    <a:pt x="28" y="27"/>
                  </a:lnTo>
                  <a:lnTo>
                    <a:pt x="53" y="25"/>
                  </a:lnTo>
                  <a:lnTo>
                    <a:pt x="53" y="25"/>
                  </a:lnTo>
                  <a:lnTo>
                    <a:pt x="51" y="25"/>
                  </a:lnTo>
                  <a:lnTo>
                    <a:pt x="51" y="19"/>
                  </a:lnTo>
                  <a:lnTo>
                    <a:pt x="53" y="15"/>
                  </a:lnTo>
                  <a:lnTo>
                    <a:pt x="51" y="13"/>
                  </a:lnTo>
                  <a:lnTo>
                    <a:pt x="49" y="13"/>
                  </a:lnTo>
                  <a:lnTo>
                    <a:pt x="47" y="8"/>
                  </a:lnTo>
                  <a:lnTo>
                    <a:pt x="45" y="8"/>
                  </a:lnTo>
                  <a:lnTo>
                    <a:pt x="36" y="8"/>
                  </a:lnTo>
                  <a:lnTo>
                    <a:pt x="32" y="6"/>
                  </a:lnTo>
                  <a:lnTo>
                    <a:pt x="26" y="0"/>
                  </a:lnTo>
                  <a:lnTo>
                    <a:pt x="21" y="0"/>
                  </a:lnTo>
                  <a:lnTo>
                    <a:pt x="21" y="2"/>
                  </a:lnTo>
                  <a:lnTo>
                    <a:pt x="24" y="8"/>
                  </a:lnTo>
                  <a:lnTo>
                    <a:pt x="21" y="8"/>
                  </a:lnTo>
                  <a:lnTo>
                    <a:pt x="24" y="13"/>
                  </a:lnTo>
                  <a:lnTo>
                    <a:pt x="21" y="17"/>
                  </a:lnTo>
                  <a:lnTo>
                    <a:pt x="15" y="15"/>
                  </a:lnTo>
                  <a:lnTo>
                    <a:pt x="15" y="8"/>
                  </a:lnTo>
                  <a:lnTo>
                    <a:pt x="19" y="2"/>
                  </a:lnTo>
                  <a:lnTo>
                    <a:pt x="19" y="2"/>
                  </a:lnTo>
                  <a:lnTo>
                    <a:pt x="17" y="2"/>
                  </a:lnTo>
                  <a:lnTo>
                    <a:pt x="15" y="8"/>
                  </a:lnTo>
                  <a:lnTo>
                    <a:pt x="13" y="15"/>
                  </a:lnTo>
                  <a:lnTo>
                    <a:pt x="9" y="17"/>
                  </a:lnTo>
                  <a:lnTo>
                    <a:pt x="3" y="15"/>
                  </a:lnTo>
                  <a:lnTo>
                    <a:pt x="0" y="17"/>
                  </a:lnTo>
                  <a:lnTo>
                    <a:pt x="0" y="21"/>
                  </a:lnTo>
                  <a:lnTo>
                    <a:pt x="0" y="23"/>
                  </a:lnTo>
                  <a:lnTo>
                    <a:pt x="5" y="21"/>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0" name="Freeform 44">
              <a:extLst>
                <a:ext uri="{FF2B5EF4-FFF2-40B4-BE49-F238E27FC236}">
                  <a16:creationId xmlns:a16="http://schemas.microsoft.com/office/drawing/2014/main" id="{79C57251-66F2-4FE4-B125-B6CE92C1661D}"/>
                </a:ext>
              </a:extLst>
            </p:cNvPr>
            <p:cNvSpPr>
              <a:spLocks noEditPoints="1"/>
            </p:cNvSpPr>
            <p:nvPr/>
          </p:nvSpPr>
          <p:spPr bwMode="auto">
            <a:xfrm>
              <a:off x="4716170" y="3042253"/>
              <a:ext cx="174008" cy="136721"/>
            </a:xfrm>
            <a:custGeom>
              <a:avLst/>
              <a:gdLst>
                <a:gd name="T0" fmla="*/ 99 w 126"/>
                <a:gd name="T1" fmla="*/ 95 h 99"/>
                <a:gd name="T2" fmla="*/ 101 w 126"/>
                <a:gd name="T3" fmla="*/ 88 h 99"/>
                <a:gd name="T4" fmla="*/ 92 w 126"/>
                <a:gd name="T5" fmla="*/ 88 h 99"/>
                <a:gd name="T6" fmla="*/ 92 w 126"/>
                <a:gd name="T7" fmla="*/ 93 h 99"/>
                <a:gd name="T8" fmla="*/ 118 w 126"/>
                <a:gd name="T9" fmla="*/ 74 h 99"/>
                <a:gd name="T10" fmla="*/ 122 w 126"/>
                <a:gd name="T11" fmla="*/ 71 h 99"/>
                <a:gd name="T12" fmla="*/ 80 w 126"/>
                <a:gd name="T13" fmla="*/ 63 h 99"/>
                <a:gd name="T14" fmla="*/ 71 w 126"/>
                <a:gd name="T15" fmla="*/ 80 h 99"/>
                <a:gd name="T16" fmla="*/ 67 w 126"/>
                <a:gd name="T17" fmla="*/ 74 h 99"/>
                <a:gd name="T18" fmla="*/ 59 w 126"/>
                <a:gd name="T19" fmla="*/ 65 h 99"/>
                <a:gd name="T20" fmla="*/ 59 w 126"/>
                <a:gd name="T21" fmla="*/ 57 h 99"/>
                <a:gd name="T22" fmla="*/ 67 w 126"/>
                <a:gd name="T23" fmla="*/ 61 h 99"/>
                <a:gd name="T24" fmla="*/ 67 w 126"/>
                <a:gd name="T25" fmla="*/ 57 h 99"/>
                <a:gd name="T26" fmla="*/ 78 w 126"/>
                <a:gd name="T27" fmla="*/ 50 h 99"/>
                <a:gd name="T28" fmla="*/ 73 w 126"/>
                <a:gd name="T29" fmla="*/ 65 h 99"/>
                <a:gd name="T30" fmla="*/ 75 w 126"/>
                <a:gd name="T31" fmla="*/ 71 h 99"/>
                <a:gd name="T32" fmla="*/ 71 w 126"/>
                <a:gd name="T33" fmla="*/ 80 h 99"/>
                <a:gd name="T34" fmla="*/ 78 w 126"/>
                <a:gd name="T35" fmla="*/ 78 h 99"/>
                <a:gd name="T36" fmla="*/ 73 w 126"/>
                <a:gd name="T37" fmla="*/ 80 h 99"/>
                <a:gd name="T38" fmla="*/ 65 w 126"/>
                <a:gd name="T39" fmla="*/ 84 h 99"/>
                <a:gd name="T40" fmla="*/ 71 w 126"/>
                <a:gd name="T41" fmla="*/ 84 h 99"/>
                <a:gd name="T42" fmla="*/ 69 w 126"/>
                <a:gd name="T43" fmla="*/ 86 h 99"/>
                <a:gd name="T44" fmla="*/ 54 w 126"/>
                <a:gd name="T45" fmla="*/ 84 h 99"/>
                <a:gd name="T46" fmla="*/ 59 w 126"/>
                <a:gd name="T47" fmla="*/ 80 h 99"/>
                <a:gd name="T48" fmla="*/ 46 w 126"/>
                <a:gd name="T49" fmla="*/ 50 h 99"/>
                <a:gd name="T50" fmla="*/ 44 w 126"/>
                <a:gd name="T51" fmla="*/ 59 h 99"/>
                <a:gd name="T52" fmla="*/ 42 w 126"/>
                <a:gd name="T53" fmla="*/ 80 h 99"/>
                <a:gd name="T54" fmla="*/ 48 w 126"/>
                <a:gd name="T55" fmla="*/ 84 h 99"/>
                <a:gd name="T56" fmla="*/ 52 w 126"/>
                <a:gd name="T57" fmla="*/ 78 h 99"/>
                <a:gd name="T58" fmla="*/ 37 w 126"/>
                <a:gd name="T59" fmla="*/ 63 h 99"/>
                <a:gd name="T60" fmla="*/ 48 w 126"/>
                <a:gd name="T61" fmla="*/ 74 h 99"/>
                <a:gd name="T62" fmla="*/ 37 w 126"/>
                <a:gd name="T63" fmla="*/ 78 h 99"/>
                <a:gd name="T64" fmla="*/ 33 w 126"/>
                <a:gd name="T65" fmla="*/ 65 h 99"/>
                <a:gd name="T66" fmla="*/ 52 w 126"/>
                <a:gd name="T67" fmla="*/ 15 h 99"/>
                <a:gd name="T68" fmla="*/ 12 w 126"/>
                <a:gd name="T69" fmla="*/ 29 h 99"/>
                <a:gd name="T70" fmla="*/ 14 w 126"/>
                <a:gd name="T71" fmla="*/ 31 h 99"/>
                <a:gd name="T72" fmla="*/ 10 w 126"/>
                <a:gd name="T73" fmla="*/ 29 h 99"/>
                <a:gd name="T74" fmla="*/ 23 w 126"/>
                <a:gd name="T75" fmla="*/ 23 h 99"/>
                <a:gd name="T76" fmla="*/ 37 w 126"/>
                <a:gd name="T77" fmla="*/ 25 h 99"/>
                <a:gd name="T78" fmla="*/ 42 w 126"/>
                <a:gd name="T79" fmla="*/ 10 h 99"/>
                <a:gd name="T80" fmla="*/ 40 w 126"/>
                <a:gd name="T81" fmla="*/ 6 h 99"/>
                <a:gd name="T82" fmla="*/ 25 w 126"/>
                <a:gd name="T83" fmla="*/ 17 h 99"/>
                <a:gd name="T84" fmla="*/ 10 w 126"/>
                <a:gd name="T85" fmla="*/ 23 h 99"/>
                <a:gd name="T86" fmla="*/ 6 w 126"/>
                <a:gd name="T87" fmla="*/ 31 h 99"/>
                <a:gd name="T88" fmla="*/ 29 w 126"/>
                <a:gd name="T89" fmla="*/ 82 h 99"/>
                <a:gd name="T90" fmla="*/ 25 w 126"/>
                <a:gd name="T91" fmla="*/ 78 h 99"/>
                <a:gd name="T92" fmla="*/ 27 w 126"/>
                <a:gd name="T93" fmla="*/ 69 h 99"/>
                <a:gd name="T94" fmla="*/ 35 w 126"/>
                <a:gd name="T95" fmla="*/ 57 h 99"/>
                <a:gd name="T96" fmla="*/ 40 w 126"/>
                <a:gd name="T97" fmla="*/ 48 h 99"/>
                <a:gd name="T98" fmla="*/ 48 w 126"/>
                <a:gd name="T99" fmla="*/ 46 h 99"/>
                <a:gd name="T100" fmla="*/ 50 w 126"/>
                <a:gd name="T101" fmla="*/ 38 h 99"/>
                <a:gd name="T102" fmla="*/ 37 w 126"/>
                <a:gd name="T103" fmla="*/ 34 h 99"/>
                <a:gd name="T104" fmla="*/ 33 w 126"/>
                <a:gd name="T105" fmla="*/ 25 h 99"/>
                <a:gd name="T106" fmla="*/ 21 w 126"/>
                <a:gd name="T107" fmla="*/ 27 h 99"/>
                <a:gd name="T108" fmla="*/ 27 w 126"/>
                <a:gd name="T109" fmla="*/ 38 h 99"/>
                <a:gd name="T110" fmla="*/ 21 w 126"/>
                <a:gd name="T111" fmla="*/ 34 h 99"/>
                <a:gd name="T112" fmla="*/ 16 w 126"/>
                <a:gd name="T113" fmla="*/ 38 h 99"/>
                <a:gd name="T114" fmla="*/ 6 w 126"/>
                <a:gd name="T115" fmla="*/ 36 h 99"/>
                <a:gd name="T116" fmla="*/ 4 w 126"/>
                <a:gd name="T117" fmla="*/ 44 h 99"/>
                <a:gd name="T118" fmla="*/ 6 w 126"/>
                <a:gd name="T119" fmla="*/ 55 h 99"/>
                <a:gd name="T120" fmla="*/ 2 w 126"/>
                <a:gd name="T121" fmla="*/ 67 h 99"/>
                <a:gd name="T122" fmla="*/ 10 w 126"/>
                <a:gd name="T123" fmla="*/ 78 h 99"/>
                <a:gd name="T124" fmla="*/ 25 w 126"/>
                <a:gd name="T125" fmla="*/ 8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99">
                  <a:moveTo>
                    <a:pt x="90" y="97"/>
                  </a:moveTo>
                  <a:lnTo>
                    <a:pt x="92" y="97"/>
                  </a:lnTo>
                  <a:lnTo>
                    <a:pt x="96" y="99"/>
                  </a:lnTo>
                  <a:lnTo>
                    <a:pt x="99" y="95"/>
                  </a:lnTo>
                  <a:lnTo>
                    <a:pt x="101" y="97"/>
                  </a:lnTo>
                  <a:lnTo>
                    <a:pt x="101" y="95"/>
                  </a:lnTo>
                  <a:lnTo>
                    <a:pt x="99" y="90"/>
                  </a:lnTo>
                  <a:lnTo>
                    <a:pt x="101" y="88"/>
                  </a:lnTo>
                  <a:lnTo>
                    <a:pt x="96" y="86"/>
                  </a:lnTo>
                  <a:lnTo>
                    <a:pt x="96" y="88"/>
                  </a:lnTo>
                  <a:lnTo>
                    <a:pt x="94" y="86"/>
                  </a:lnTo>
                  <a:lnTo>
                    <a:pt x="92" y="88"/>
                  </a:lnTo>
                  <a:lnTo>
                    <a:pt x="92" y="90"/>
                  </a:lnTo>
                  <a:lnTo>
                    <a:pt x="94" y="90"/>
                  </a:lnTo>
                  <a:lnTo>
                    <a:pt x="94" y="93"/>
                  </a:lnTo>
                  <a:lnTo>
                    <a:pt x="92" y="93"/>
                  </a:lnTo>
                  <a:lnTo>
                    <a:pt x="90" y="97"/>
                  </a:lnTo>
                  <a:lnTo>
                    <a:pt x="90" y="97"/>
                  </a:lnTo>
                  <a:close/>
                  <a:moveTo>
                    <a:pt x="120" y="67"/>
                  </a:moveTo>
                  <a:lnTo>
                    <a:pt x="118" y="74"/>
                  </a:lnTo>
                  <a:lnTo>
                    <a:pt x="120" y="78"/>
                  </a:lnTo>
                  <a:lnTo>
                    <a:pt x="126" y="80"/>
                  </a:lnTo>
                  <a:lnTo>
                    <a:pt x="126" y="76"/>
                  </a:lnTo>
                  <a:lnTo>
                    <a:pt x="122" y="71"/>
                  </a:lnTo>
                  <a:lnTo>
                    <a:pt x="120" y="67"/>
                  </a:lnTo>
                  <a:lnTo>
                    <a:pt x="120" y="67"/>
                  </a:lnTo>
                  <a:close/>
                  <a:moveTo>
                    <a:pt x="80" y="59"/>
                  </a:moveTo>
                  <a:lnTo>
                    <a:pt x="80" y="63"/>
                  </a:lnTo>
                  <a:lnTo>
                    <a:pt x="82" y="65"/>
                  </a:lnTo>
                  <a:lnTo>
                    <a:pt x="80" y="59"/>
                  </a:lnTo>
                  <a:lnTo>
                    <a:pt x="80" y="59"/>
                  </a:lnTo>
                  <a:close/>
                  <a:moveTo>
                    <a:pt x="71" y="80"/>
                  </a:moveTo>
                  <a:lnTo>
                    <a:pt x="67" y="80"/>
                  </a:lnTo>
                  <a:lnTo>
                    <a:pt x="65" y="78"/>
                  </a:lnTo>
                  <a:lnTo>
                    <a:pt x="67" y="76"/>
                  </a:lnTo>
                  <a:lnTo>
                    <a:pt x="67" y="74"/>
                  </a:lnTo>
                  <a:lnTo>
                    <a:pt x="63" y="71"/>
                  </a:lnTo>
                  <a:lnTo>
                    <a:pt x="61" y="71"/>
                  </a:lnTo>
                  <a:lnTo>
                    <a:pt x="56" y="69"/>
                  </a:lnTo>
                  <a:lnTo>
                    <a:pt x="59" y="65"/>
                  </a:lnTo>
                  <a:lnTo>
                    <a:pt x="56" y="63"/>
                  </a:lnTo>
                  <a:lnTo>
                    <a:pt x="56" y="59"/>
                  </a:lnTo>
                  <a:lnTo>
                    <a:pt x="59" y="59"/>
                  </a:lnTo>
                  <a:lnTo>
                    <a:pt x="59" y="57"/>
                  </a:lnTo>
                  <a:lnTo>
                    <a:pt x="61" y="55"/>
                  </a:lnTo>
                  <a:lnTo>
                    <a:pt x="63" y="57"/>
                  </a:lnTo>
                  <a:lnTo>
                    <a:pt x="63" y="59"/>
                  </a:lnTo>
                  <a:lnTo>
                    <a:pt x="67" y="61"/>
                  </a:lnTo>
                  <a:lnTo>
                    <a:pt x="67" y="61"/>
                  </a:lnTo>
                  <a:lnTo>
                    <a:pt x="69" y="61"/>
                  </a:lnTo>
                  <a:lnTo>
                    <a:pt x="69" y="59"/>
                  </a:lnTo>
                  <a:lnTo>
                    <a:pt x="67" y="57"/>
                  </a:lnTo>
                  <a:lnTo>
                    <a:pt x="65" y="55"/>
                  </a:lnTo>
                  <a:lnTo>
                    <a:pt x="67" y="50"/>
                  </a:lnTo>
                  <a:lnTo>
                    <a:pt x="73" y="50"/>
                  </a:lnTo>
                  <a:lnTo>
                    <a:pt x="78" y="50"/>
                  </a:lnTo>
                  <a:lnTo>
                    <a:pt x="78" y="52"/>
                  </a:lnTo>
                  <a:lnTo>
                    <a:pt x="80" y="57"/>
                  </a:lnTo>
                  <a:lnTo>
                    <a:pt x="78" y="63"/>
                  </a:lnTo>
                  <a:lnTo>
                    <a:pt x="73" y="65"/>
                  </a:lnTo>
                  <a:lnTo>
                    <a:pt x="73" y="65"/>
                  </a:lnTo>
                  <a:lnTo>
                    <a:pt x="78" y="67"/>
                  </a:lnTo>
                  <a:lnTo>
                    <a:pt x="78" y="71"/>
                  </a:lnTo>
                  <a:lnTo>
                    <a:pt x="75" y="71"/>
                  </a:lnTo>
                  <a:lnTo>
                    <a:pt x="71" y="74"/>
                  </a:lnTo>
                  <a:lnTo>
                    <a:pt x="71" y="78"/>
                  </a:lnTo>
                  <a:lnTo>
                    <a:pt x="71" y="80"/>
                  </a:lnTo>
                  <a:lnTo>
                    <a:pt x="71" y="80"/>
                  </a:lnTo>
                  <a:close/>
                  <a:moveTo>
                    <a:pt x="73" y="80"/>
                  </a:moveTo>
                  <a:lnTo>
                    <a:pt x="73" y="82"/>
                  </a:lnTo>
                  <a:lnTo>
                    <a:pt x="75" y="80"/>
                  </a:lnTo>
                  <a:lnTo>
                    <a:pt x="78" y="78"/>
                  </a:lnTo>
                  <a:lnTo>
                    <a:pt x="78" y="76"/>
                  </a:lnTo>
                  <a:lnTo>
                    <a:pt x="73" y="78"/>
                  </a:lnTo>
                  <a:lnTo>
                    <a:pt x="73" y="80"/>
                  </a:lnTo>
                  <a:lnTo>
                    <a:pt x="73" y="80"/>
                  </a:lnTo>
                  <a:close/>
                  <a:moveTo>
                    <a:pt x="59" y="80"/>
                  </a:moveTo>
                  <a:lnTo>
                    <a:pt x="61" y="84"/>
                  </a:lnTo>
                  <a:lnTo>
                    <a:pt x="65" y="84"/>
                  </a:lnTo>
                  <a:lnTo>
                    <a:pt x="65" y="84"/>
                  </a:lnTo>
                  <a:lnTo>
                    <a:pt x="67" y="80"/>
                  </a:lnTo>
                  <a:lnTo>
                    <a:pt x="71" y="82"/>
                  </a:lnTo>
                  <a:lnTo>
                    <a:pt x="71" y="80"/>
                  </a:lnTo>
                  <a:lnTo>
                    <a:pt x="71" y="84"/>
                  </a:lnTo>
                  <a:lnTo>
                    <a:pt x="69" y="86"/>
                  </a:lnTo>
                  <a:lnTo>
                    <a:pt x="69" y="90"/>
                  </a:lnTo>
                  <a:lnTo>
                    <a:pt x="69" y="90"/>
                  </a:lnTo>
                  <a:lnTo>
                    <a:pt x="69" y="86"/>
                  </a:lnTo>
                  <a:lnTo>
                    <a:pt x="67" y="88"/>
                  </a:lnTo>
                  <a:lnTo>
                    <a:pt x="61" y="88"/>
                  </a:lnTo>
                  <a:lnTo>
                    <a:pt x="54" y="88"/>
                  </a:lnTo>
                  <a:lnTo>
                    <a:pt x="54" y="84"/>
                  </a:lnTo>
                  <a:lnTo>
                    <a:pt x="56" y="84"/>
                  </a:lnTo>
                  <a:lnTo>
                    <a:pt x="54" y="82"/>
                  </a:lnTo>
                  <a:lnTo>
                    <a:pt x="56" y="80"/>
                  </a:lnTo>
                  <a:lnTo>
                    <a:pt x="59" y="80"/>
                  </a:lnTo>
                  <a:lnTo>
                    <a:pt x="59" y="80"/>
                  </a:lnTo>
                  <a:close/>
                  <a:moveTo>
                    <a:pt x="44" y="59"/>
                  </a:moveTo>
                  <a:lnTo>
                    <a:pt x="46" y="57"/>
                  </a:lnTo>
                  <a:lnTo>
                    <a:pt x="46" y="50"/>
                  </a:lnTo>
                  <a:lnTo>
                    <a:pt x="48" y="57"/>
                  </a:lnTo>
                  <a:lnTo>
                    <a:pt x="46" y="59"/>
                  </a:lnTo>
                  <a:lnTo>
                    <a:pt x="44" y="59"/>
                  </a:lnTo>
                  <a:lnTo>
                    <a:pt x="44" y="59"/>
                  </a:lnTo>
                  <a:close/>
                  <a:moveTo>
                    <a:pt x="42" y="80"/>
                  </a:moveTo>
                  <a:lnTo>
                    <a:pt x="44" y="84"/>
                  </a:lnTo>
                  <a:lnTo>
                    <a:pt x="46" y="82"/>
                  </a:lnTo>
                  <a:lnTo>
                    <a:pt x="42" y="80"/>
                  </a:lnTo>
                  <a:lnTo>
                    <a:pt x="42" y="80"/>
                  </a:lnTo>
                  <a:close/>
                  <a:moveTo>
                    <a:pt x="50" y="74"/>
                  </a:moveTo>
                  <a:lnTo>
                    <a:pt x="50" y="80"/>
                  </a:lnTo>
                  <a:lnTo>
                    <a:pt x="48" y="84"/>
                  </a:lnTo>
                  <a:lnTo>
                    <a:pt x="48" y="84"/>
                  </a:lnTo>
                  <a:lnTo>
                    <a:pt x="50" y="82"/>
                  </a:lnTo>
                  <a:lnTo>
                    <a:pt x="52" y="78"/>
                  </a:lnTo>
                  <a:lnTo>
                    <a:pt x="52" y="78"/>
                  </a:lnTo>
                  <a:lnTo>
                    <a:pt x="50" y="74"/>
                  </a:lnTo>
                  <a:lnTo>
                    <a:pt x="50" y="74"/>
                  </a:lnTo>
                  <a:close/>
                  <a:moveTo>
                    <a:pt x="33" y="65"/>
                  </a:moveTo>
                  <a:lnTo>
                    <a:pt x="37" y="63"/>
                  </a:lnTo>
                  <a:lnTo>
                    <a:pt x="42" y="65"/>
                  </a:lnTo>
                  <a:lnTo>
                    <a:pt x="46" y="65"/>
                  </a:lnTo>
                  <a:lnTo>
                    <a:pt x="48" y="71"/>
                  </a:lnTo>
                  <a:lnTo>
                    <a:pt x="48" y="74"/>
                  </a:lnTo>
                  <a:lnTo>
                    <a:pt x="46" y="78"/>
                  </a:lnTo>
                  <a:lnTo>
                    <a:pt x="42" y="80"/>
                  </a:lnTo>
                  <a:lnTo>
                    <a:pt x="40" y="78"/>
                  </a:lnTo>
                  <a:lnTo>
                    <a:pt x="37" y="78"/>
                  </a:lnTo>
                  <a:lnTo>
                    <a:pt x="33" y="74"/>
                  </a:lnTo>
                  <a:lnTo>
                    <a:pt x="31" y="69"/>
                  </a:lnTo>
                  <a:lnTo>
                    <a:pt x="33" y="65"/>
                  </a:lnTo>
                  <a:lnTo>
                    <a:pt x="33" y="65"/>
                  </a:lnTo>
                  <a:close/>
                  <a:moveTo>
                    <a:pt x="48" y="15"/>
                  </a:moveTo>
                  <a:lnTo>
                    <a:pt x="50" y="12"/>
                  </a:lnTo>
                  <a:lnTo>
                    <a:pt x="54" y="12"/>
                  </a:lnTo>
                  <a:lnTo>
                    <a:pt x="52" y="15"/>
                  </a:lnTo>
                  <a:lnTo>
                    <a:pt x="48" y="15"/>
                  </a:lnTo>
                  <a:lnTo>
                    <a:pt x="48" y="15"/>
                  </a:lnTo>
                  <a:close/>
                  <a:moveTo>
                    <a:pt x="12" y="34"/>
                  </a:moveTo>
                  <a:lnTo>
                    <a:pt x="12" y="29"/>
                  </a:lnTo>
                  <a:lnTo>
                    <a:pt x="16" y="27"/>
                  </a:lnTo>
                  <a:lnTo>
                    <a:pt x="19" y="25"/>
                  </a:lnTo>
                  <a:lnTo>
                    <a:pt x="19" y="29"/>
                  </a:lnTo>
                  <a:lnTo>
                    <a:pt x="14" y="31"/>
                  </a:lnTo>
                  <a:lnTo>
                    <a:pt x="12" y="34"/>
                  </a:lnTo>
                  <a:lnTo>
                    <a:pt x="12" y="34"/>
                  </a:lnTo>
                  <a:close/>
                  <a:moveTo>
                    <a:pt x="12" y="36"/>
                  </a:moveTo>
                  <a:lnTo>
                    <a:pt x="10" y="29"/>
                  </a:lnTo>
                  <a:lnTo>
                    <a:pt x="12" y="27"/>
                  </a:lnTo>
                  <a:lnTo>
                    <a:pt x="19" y="23"/>
                  </a:lnTo>
                  <a:lnTo>
                    <a:pt x="19" y="23"/>
                  </a:lnTo>
                  <a:lnTo>
                    <a:pt x="23" y="23"/>
                  </a:lnTo>
                  <a:lnTo>
                    <a:pt x="27" y="25"/>
                  </a:lnTo>
                  <a:lnTo>
                    <a:pt x="29" y="23"/>
                  </a:lnTo>
                  <a:lnTo>
                    <a:pt x="33" y="23"/>
                  </a:lnTo>
                  <a:lnTo>
                    <a:pt x="37" y="25"/>
                  </a:lnTo>
                  <a:lnTo>
                    <a:pt x="40" y="23"/>
                  </a:lnTo>
                  <a:lnTo>
                    <a:pt x="42" y="17"/>
                  </a:lnTo>
                  <a:lnTo>
                    <a:pt x="42" y="12"/>
                  </a:lnTo>
                  <a:lnTo>
                    <a:pt x="42" y="10"/>
                  </a:lnTo>
                  <a:lnTo>
                    <a:pt x="42" y="6"/>
                  </a:lnTo>
                  <a:lnTo>
                    <a:pt x="44" y="2"/>
                  </a:lnTo>
                  <a:lnTo>
                    <a:pt x="44" y="0"/>
                  </a:lnTo>
                  <a:lnTo>
                    <a:pt x="40" y="6"/>
                  </a:lnTo>
                  <a:lnTo>
                    <a:pt x="33" y="8"/>
                  </a:lnTo>
                  <a:lnTo>
                    <a:pt x="29" y="8"/>
                  </a:lnTo>
                  <a:lnTo>
                    <a:pt x="27" y="12"/>
                  </a:lnTo>
                  <a:lnTo>
                    <a:pt x="25" y="17"/>
                  </a:lnTo>
                  <a:lnTo>
                    <a:pt x="23" y="19"/>
                  </a:lnTo>
                  <a:lnTo>
                    <a:pt x="16" y="19"/>
                  </a:lnTo>
                  <a:lnTo>
                    <a:pt x="12" y="23"/>
                  </a:lnTo>
                  <a:lnTo>
                    <a:pt x="10" y="23"/>
                  </a:lnTo>
                  <a:lnTo>
                    <a:pt x="8" y="23"/>
                  </a:lnTo>
                  <a:lnTo>
                    <a:pt x="6" y="27"/>
                  </a:lnTo>
                  <a:lnTo>
                    <a:pt x="4" y="29"/>
                  </a:lnTo>
                  <a:lnTo>
                    <a:pt x="6" y="31"/>
                  </a:lnTo>
                  <a:lnTo>
                    <a:pt x="8" y="31"/>
                  </a:lnTo>
                  <a:lnTo>
                    <a:pt x="12" y="36"/>
                  </a:lnTo>
                  <a:lnTo>
                    <a:pt x="12" y="36"/>
                  </a:lnTo>
                  <a:close/>
                  <a:moveTo>
                    <a:pt x="29" y="82"/>
                  </a:moveTo>
                  <a:lnTo>
                    <a:pt x="29" y="82"/>
                  </a:lnTo>
                  <a:lnTo>
                    <a:pt x="29" y="80"/>
                  </a:lnTo>
                  <a:lnTo>
                    <a:pt x="27" y="78"/>
                  </a:lnTo>
                  <a:lnTo>
                    <a:pt x="25" y="78"/>
                  </a:lnTo>
                  <a:lnTo>
                    <a:pt x="25" y="74"/>
                  </a:lnTo>
                  <a:lnTo>
                    <a:pt x="27" y="71"/>
                  </a:lnTo>
                  <a:lnTo>
                    <a:pt x="29" y="69"/>
                  </a:lnTo>
                  <a:lnTo>
                    <a:pt x="27" y="69"/>
                  </a:lnTo>
                  <a:lnTo>
                    <a:pt x="27" y="65"/>
                  </a:lnTo>
                  <a:lnTo>
                    <a:pt x="33" y="61"/>
                  </a:lnTo>
                  <a:lnTo>
                    <a:pt x="33" y="61"/>
                  </a:lnTo>
                  <a:lnTo>
                    <a:pt x="35" y="57"/>
                  </a:lnTo>
                  <a:lnTo>
                    <a:pt x="37" y="59"/>
                  </a:lnTo>
                  <a:lnTo>
                    <a:pt x="42" y="57"/>
                  </a:lnTo>
                  <a:lnTo>
                    <a:pt x="42" y="50"/>
                  </a:lnTo>
                  <a:lnTo>
                    <a:pt x="40" y="48"/>
                  </a:lnTo>
                  <a:lnTo>
                    <a:pt x="42" y="46"/>
                  </a:lnTo>
                  <a:lnTo>
                    <a:pt x="44" y="44"/>
                  </a:lnTo>
                  <a:lnTo>
                    <a:pt x="48" y="48"/>
                  </a:lnTo>
                  <a:lnTo>
                    <a:pt x="48" y="46"/>
                  </a:lnTo>
                  <a:lnTo>
                    <a:pt x="50" y="46"/>
                  </a:lnTo>
                  <a:lnTo>
                    <a:pt x="52" y="46"/>
                  </a:lnTo>
                  <a:lnTo>
                    <a:pt x="52" y="42"/>
                  </a:lnTo>
                  <a:lnTo>
                    <a:pt x="50" y="38"/>
                  </a:lnTo>
                  <a:lnTo>
                    <a:pt x="48" y="40"/>
                  </a:lnTo>
                  <a:lnTo>
                    <a:pt x="42" y="40"/>
                  </a:lnTo>
                  <a:lnTo>
                    <a:pt x="40" y="38"/>
                  </a:lnTo>
                  <a:lnTo>
                    <a:pt x="37" y="34"/>
                  </a:lnTo>
                  <a:lnTo>
                    <a:pt x="35" y="34"/>
                  </a:lnTo>
                  <a:lnTo>
                    <a:pt x="37" y="31"/>
                  </a:lnTo>
                  <a:lnTo>
                    <a:pt x="37" y="27"/>
                  </a:lnTo>
                  <a:lnTo>
                    <a:pt x="33" y="25"/>
                  </a:lnTo>
                  <a:lnTo>
                    <a:pt x="29" y="25"/>
                  </a:lnTo>
                  <a:lnTo>
                    <a:pt x="25" y="27"/>
                  </a:lnTo>
                  <a:lnTo>
                    <a:pt x="23" y="25"/>
                  </a:lnTo>
                  <a:lnTo>
                    <a:pt x="21" y="27"/>
                  </a:lnTo>
                  <a:lnTo>
                    <a:pt x="25" y="31"/>
                  </a:lnTo>
                  <a:lnTo>
                    <a:pt x="23" y="34"/>
                  </a:lnTo>
                  <a:lnTo>
                    <a:pt x="27" y="38"/>
                  </a:lnTo>
                  <a:lnTo>
                    <a:pt x="27" y="38"/>
                  </a:lnTo>
                  <a:lnTo>
                    <a:pt x="23" y="38"/>
                  </a:lnTo>
                  <a:lnTo>
                    <a:pt x="21" y="38"/>
                  </a:lnTo>
                  <a:lnTo>
                    <a:pt x="19" y="36"/>
                  </a:lnTo>
                  <a:lnTo>
                    <a:pt x="21" y="34"/>
                  </a:lnTo>
                  <a:lnTo>
                    <a:pt x="19" y="29"/>
                  </a:lnTo>
                  <a:lnTo>
                    <a:pt x="19" y="29"/>
                  </a:lnTo>
                  <a:lnTo>
                    <a:pt x="14" y="36"/>
                  </a:lnTo>
                  <a:lnTo>
                    <a:pt x="16" y="38"/>
                  </a:lnTo>
                  <a:lnTo>
                    <a:pt x="12" y="40"/>
                  </a:lnTo>
                  <a:lnTo>
                    <a:pt x="10" y="38"/>
                  </a:lnTo>
                  <a:lnTo>
                    <a:pt x="8" y="38"/>
                  </a:lnTo>
                  <a:lnTo>
                    <a:pt x="6" y="36"/>
                  </a:lnTo>
                  <a:lnTo>
                    <a:pt x="2" y="40"/>
                  </a:lnTo>
                  <a:lnTo>
                    <a:pt x="6" y="42"/>
                  </a:lnTo>
                  <a:lnTo>
                    <a:pt x="6" y="46"/>
                  </a:lnTo>
                  <a:lnTo>
                    <a:pt x="4" y="44"/>
                  </a:lnTo>
                  <a:lnTo>
                    <a:pt x="2" y="44"/>
                  </a:lnTo>
                  <a:lnTo>
                    <a:pt x="4" y="50"/>
                  </a:lnTo>
                  <a:lnTo>
                    <a:pt x="6" y="50"/>
                  </a:lnTo>
                  <a:lnTo>
                    <a:pt x="6" y="55"/>
                  </a:lnTo>
                  <a:lnTo>
                    <a:pt x="8" y="57"/>
                  </a:lnTo>
                  <a:lnTo>
                    <a:pt x="2" y="61"/>
                  </a:lnTo>
                  <a:lnTo>
                    <a:pt x="0" y="65"/>
                  </a:lnTo>
                  <a:lnTo>
                    <a:pt x="2" y="67"/>
                  </a:lnTo>
                  <a:lnTo>
                    <a:pt x="6" y="65"/>
                  </a:lnTo>
                  <a:lnTo>
                    <a:pt x="10" y="69"/>
                  </a:lnTo>
                  <a:lnTo>
                    <a:pt x="12" y="76"/>
                  </a:lnTo>
                  <a:lnTo>
                    <a:pt x="10" y="78"/>
                  </a:lnTo>
                  <a:lnTo>
                    <a:pt x="10" y="80"/>
                  </a:lnTo>
                  <a:lnTo>
                    <a:pt x="16" y="80"/>
                  </a:lnTo>
                  <a:lnTo>
                    <a:pt x="23" y="82"/>
                  </a:lnTo>
                  <a:lnTo>
                    <a:pt x="25" y="82"/>
                  </a:lnTo>
                  <a:lnTo>
                    <a:pt x="29" y="82"/>
                  </a:lnTo>
                  <a:close/>
                </a:path>
              </a:pathLst>
            </a:custGeom>
            <a:solidFill>
              <a:srgbClr val="D9D9D9"/>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1" name="Freeform 48">
              <a:extLst>
                <a:ext uri="{FF2B5EF4-FFF2-40B4-BE49-F238E27FC236}">
                  <a16:creationId xmlns:a16="http://schemas.microsoft.com/office/drawing/2014/main" id="{EF4A274D-76E2-47D2-B185-D5FA69A4B7FD}"/>
                </a:ext>
              </a:extLst>
            </p:cNvPr>
            <p:cNvSpPr>
              <a:spLocks noEditPoints="1"/>
            </p:cNvSpPr>
            <p:nvPr/>
          </p:nvSpPr>
          <p:spPr bwMode="auto">
            <a:xfrm>
              <a:off x="5044852" y="2951106"/>
              <a:ext cx="145007" cy="99433"/>
            </a:xfrm>
            <a:custGeom>
              <a:avLst/>
              <a:gdLst>
                <a:gd name="T0" fmla="*/ 103 w 105"/>
                <a:gd name="T1" fmla="*/ 66 h 72"/>
                <a:gd name="T2" fmla="*/ 105 w 105"/>
                <a:gd name="T3" fmla="*/ 59 h 72"/>
                <a:gd name="T4" fmla="*/ 97 w 105"/>
                <a:gd name="T5" fmla="*/ 38 h 72"/>
                <a:gd name="T6" fmla="*/ 101 w 105"/>
                <a:gd name="T7" fmla="*/ 24 h 72"/>
                <a:gd name="T8" fmla="*/ 105 w 105"/>
                <a:gd name="T9" fmla="*/ 13 h 72"/>
                <a:gd name="T10" fmla="*/ 105 w 105"/>
                <a:gd name="T11" fmla="*/ 11 h 72"/>
                <a:gd name="T12" fmla="*/ 103 w 105"/>
                <a:gd name="T13" fmla="*/ 9 h 72"/>
                <a:gd name="T14" fmla="*/ 80 w 105"/>
                <a:gd name="T15" fmla="*/ 5 h 72"/>
                <a:gd name="T16" fmla="*/ 67 w 105"/>
                <a:gd name="T17" fmla="*/ 3 h 72"/>
                <a:gd name="T18" fmla="*/ 61 w 105"/>
                <a:gd name="T19" fmla="*/ 0 h 72"/>
                <a:gd name="T20" fmla="*/ 59 w 105"/>
                <a:gd name="T21" fmla="*/ 3 h 72"/>
                <a:gd name="T22" fmla="*/ 61 w 105"/>
                <a:gd name="T23" fmla="*/ 7 h 72"/>
                <a:gd name="T24" fmla="*/ 54 w 105"/>
                <a:gd name="T25" fmla="*/ 7 h 72"/>
                <a:gd name="T26" fmla="*/ 46 w 105"/>
                <a:gd name="T27" fmla="*/ 5 h 72"/>
                <a:gd name="T28" fmla="*/ 42 w 105"/>
                <a:gd name="T29" fmla="*/ 9 h 72"/>
                <a:gd name="T30" fmla="*/ 38 w 105"/>
                <a:gd name="T31" fmla="*/ 13 h 72"/>
                <a:gd name="T32" fmla="*/ 27 w 105"/>
                <a:gd name="T33" fmla="*/ 15 h 72"/>
                <a:gd name="T34" fmla="*/ 25 w 105"/>
                <a:gd name="T35" fmla="*/ 32 h 72"/>
                <a:gd name="T36" fmla="*/ 29 w 105"/>
                <a:gd name="T37" fmla="*/ 32 h 72"/>
                <a:gd name="T38" fmla="*/ 31 w 105"/>
                <a:gd name="T39" fmla="*/ 34 h 72"/>
                <a:gd name="T40" fmla="*/ 29 w 105"/>
                <a:gd name="T41" fmla="*/ 41 h 72"/>
                <a:gd name="T42" fmla="*/ 38 w 105"/>
                <a:gd name="T43" fmla="*/ 51 h 72"/>
                <a:gd name="T44" fmla="*/ 40 w 105"/>
                <a:gd name="T45" fmla="*/ 47 h 72"/>
                <a:gd name="T46" fmla="*/ 46 w 105"/>
                <a:gd name="T47" fmla="*/ 47 h 72"/>
                <a:gd name="T48" fmla="*/ 44 w 105"/>
                <a:gd name="T49" fmla="*/ 59 h 72"/>
                <a:gd name="T50" fmla="*/ 52 w 105"/>
                <a:gd name="T51" fmla="*/ 55 h 72"/>
                <a:gd name="T52" fmla="*/ 61 w 105"/>
                <a:gd name="T53" fmla="*/ 57 h 72"/>
                <a:gd name="T54" fmla="*/ 65 w 105"/>
                <a:gd name="T55" fmla="*/ 53 h 72"/>
                <a:gd name="T56" fmla="*/ 69 w 105"/>
                <a:gd name="T57" fmla="*/ 57 h 72"/>
                <a:gd name="T58" fmla="*/ 78 w 105"/>
                <a:gd name="T59" fmla="*/ 62 h 72"/>
                <a:gd name="T60" fmla="*/ 84 w 105"/>
                <a:gd name="T61" fmla="*/ 68 h 72"/>
                <a:gd name="T62" fmla="*/ 95 w 105"/>
                <a:gd name="T63" fmla="*/ 70 h 72"/>
                <a:gd name="T64" fmla="*/ 101 w 105"/>
                <a:gd name="T65" fmla="*/ 70 h 72"/>
                <a:gd name="T66" fmla="*/ 23 w 105"/>
                <a:gd name="T67" fmla="*/ 24 h 72"/>
                <a:gd name="T68" fmla="*/ 21 w 105"/>
                <a:gd name="T69" fmla="*/ 26 h 72"/>
                <a:gd name="T70" fmla="*/ 19 w 105"/>
                <a:gd name="T71" fmla="*/ 24 h 72"/>
                <a:gd name="T72" fmla="*/ 10 w 105"/>
                <a:gd name="T73" fmla="*/ 30 h 72"/>
                <a:gd name="T74" fmla="*/ 4 w 105"/>
                <a:gd name="T75" fmla="*/ 32 h 72"/>
                <a:gd name="T76" fmla="*/ 8 w 105"/>
                <a:gd name="T77" fmla="*/ 28 h 72"/>
                <a:gd name="T78" fmla="*/ 10 w 105"/>
                <a:gd name="T79" fmla="*/ 24 h 72"/>
                <a:gd name="T80" fmla="*/ 14 w 105"/>
                <a:gd name="T81" fmla="*/ 26 h 72"/>
                <a:gd name="T82" fmla="*/ 19 w 105"/>
                <a:gd name="T83" fmla="*/ 30 h 72"/>
                <a:gd name="T84" fmla="*/ 14 w 105"/>
                <a:gd name="T85" fmla="*/ 32 h 72"/>
                <a:gd name="T86" fmla="*/ 12 w 105"/>
                <a:gd name="T87" fmla="*/ 34 h 72"/>
                <a:gd name="T88" fmla="*/ 19 w 105"/>
                <a:gd name="T89" fmla="*/ 34 h 72"/>
                <a:gd name="T90" fmla="*/ 27 w 105"/>
                <a:gd name="T91" fmla="*/ 38 h 72"/>
                <a:gd name="T92" fmla="*/ 19 w 105"/>
                <a:gd name="T93" fmla="*/ 36 h 72"/>
                <a:gd name="T94" fmla="*/ 2 w 105"/>
                <a:gd name="T95" fmla="*/ 59 h 72"/>
                <a:gd name="T96" fmla="*/ 6 w 105"/>
                <a:gd name="T97" fmla="*/ 57 h 72"/>
                <a:gd name="T98" fmla="*/ 8 w 105"/>
                <a:gd name="T99" fmla="*/ 49 h 72"/>
                <a:gd name="T100" fmla="*/ 17 w 105"/>
                <a:gd name="T101" fmla="*/ 47 h 72"/>
                <a:gd name="T102" fmla="*/ 23 w 105"/>
                <a:gd name="T103" fmla="*/ 43 h 72"/>
                <a:gd name="T104" fmla="*/ 23 w 105"/>
                <a:gd name="T105" fmla="*/ 41 h 72"/>
                <a:gd name="T106" fmla="*/ 17 w 105"/>
                <a:gd name="T107" fmla="*/ 38 h 72"/>
                <a:gd name="T108" fmla="*/ 10 w 105"/>
                <a:gd name="T109" fmla="*/ 36 h 72"/>
                <a:gd name="T110" fmla="*/ 6 w 105"/>
                <a:gd name="T111" fmla="*/ 38 h 72"/>
                <a:gd name="T112" fmla="*/ 4 w 105"/>
                <a:gd name="T113" fmla="*/ 41 h 72"/>
                <a:gd name="T114" fmla="*/ 2 w 105"/>
                <a:gd name="T115" fmla="*/ 41 h 72"/>
                <a:gd name="T116" fmla="*/ 2 w 105"/>
                <a:gd name="T117" fmla="*/ 43 h 72"/>
                <a:gd name="T118" fmla="*/ 0 w 105"/>
                <a:gd name="T119" fmla="*/ 45 h 72"/>
                <a:gd name="T120" fmla="*/ 4 w 105"/>
                <a:gd name="T121" fmla="*/ 49 h 72"/>
                <a:gd name="T122" fmla="*/ 4 w 105"/>
                <a:gd name="T123" fmla="*/ 55 h 72"/>
                <a:gd name="T124" fmla="*/ 2 w 105"/>
                <a:gd name="T125" fmla="*/ 5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72">
                  <a:moveTo>
                    <a:pt x="101" y="70"/>
                  </a:moveTo>
                  <a:lnTo>
                    <a:pt x="103" y="66"/>
                  </a:lnTo>
                  <a:lnTo>
                    <a:pt x="103" y="64"/>
                  </a:lnTo>
                  <a:lnTo>
                    <a:pt x="105" y="59"/>
                  </a:lnTo>
                  <a:lnTo>
                    <a:pt x="105" y="55"/>
                  </a:lnTo>
                  <a:lnTo>
                    <a:pt x="97" y="38"/>
                  </a:lnTo>
                  <a:lnTo>
                    <a:pt x="97" y="24"/>
                  </a:lnTo>
                  <a:lnTo>
                    <a:pt x="101" y="24"/>
                  </a:lnTo>
                  <a:lnTo>
                    <a:pt x="101" y="17"/>
                  </a:lnTo>
                  <a:lnTo>
                    <a:pt x="105" y="13"/>
                  </a:lnTo>
                  <a:lnTo>
                    <a:pt x="105" y="11"/>
                  </a:lnTo>
                  <a:lnTo>
                    <a:pt x="105" y="11"/>
                  </a:lnTo>
                  <a:lnTo>
                    <a:pt x="103" y="9"/>
                  </a:lnTo>
                  <a:lnTo>
                    <a:pt x="103" y="9"/>
                  </a:lnTo>
                  <a:lnTo>
                    <a:pt x="86" y="9"/>
                  </a:lnTo>
                  <a:lnTo>
                    <a:pt x="80" y="5"/>
                  </a:lnTo>
                  <a:lnTo>
                    <a:pt x="71" y="5"/>
                  </a:lnTo>
                  <a:lnTo>
                    <a:pt x="67" y="3"/>
                  </a:lnTo>
                  <a:lnTo>
                    <a:pt x="65" y="5"/>
                  </a:lnTo>
                  <a:lnTo>
                    <a:pt x="61" y="0"/>
                  </a:lnTo>
                  <a:lnTo>
                    <a:pt x="61" y="3"/>
                  </a:lnTo>
                  <a:lnTo>
                    <a:pt x="59" y="3"/>
                  </a:lnTo>
                  <a:lnTo>
                    <a:pt x="59" y="5"/>
                  </a:lnTo>
                  <a:lnTo>
                    <a:pt x="61" y="7"/>
                  </a:lnTo>
                  <a:lnTo>
                    <a:pt x="57" y="9"/>
                  </a:lnTo>
                  <a:lnTo>
                    <a:pt x="54" y="7"/>
                  </a:lnTo>
                  <a:lnTo>
                    <a:pt x="48" y="7"/>
                  </a:lnTo>
                  <a:lnTo>
                    <a:pt x="46" y="5"/>
                  </a:lnTo>
                  <a:lnTo>
                    <a:pt x="46" y="9"/>
                  </a:lnTo>
                  <a:lnTo>
                    <a:pt x="42" y="9"/>
                  </a:lnTo>
                  <a:lnTo>
                    <a:pt x="38" y="11"/>
                  </a:lnTo>
                  <a:lnTo>
                    <a:pt x="38" y="13"/>
                  </a:lnTo>
                  <a:lnTo>
                    <a:pt x="33" y="13"/>
                  </a:lnTo>
                  <a:lnTo>
                    <a:pt x="27" y="15"/>
                  </a:lnTo>
                  <a:lnTo>
                    <a:pt x="25" y="19"/>
                  </a:lnTo>
                  <a:lnTo>
                    <a:pt x="25" y="32"/>
                  </a:lnTo>
                  <a:lnTo>
                    <a:pt x="29" y="32"/>
                  </a:lnTo>
                  <a:lnTo>
                    <a:pt x="29" y="32"/>
                  </a:lnTo>
                  <a:lnTo>
                    <a:pt x="33" y="32"/>
                  </a:lnTo>
                  <a:lnTo>
                    <a:pt x="31" y="34"/>
                  </a:lnTo>
                  <a:lnTo>
                    <a:pt x="29" y="34"/>
                  </a:lnTo>
                  <a:lnTo>
                    <a:pt x="29" y="41"/>
                  </a:lnTo>
                  <a:lnTo>
                    <a:pt x="33" y="45"/>
                  </a:lnTo>
                  <a:lnTo>
                    <a:pt x="38" y="51"/>
                  </a:lnTo>
                  <a:lnTo>
                    <a:pt x="40" y="49"/>
                  </a:lnTo>
                  <a:lnTo>
                    <a:pt x="40" y="47"/>
                  </a:lnTo>
                  <a:lnTo>
                    <a:pt x="44" y="43"/>
                  </a:lnTo>
                  <a:lnTo>
                    <a:pt x="46" y="47"/>
                  </a:lnTo>
                  <a:lnTo>
                    <a:pt x="44" y="57"/>
                  </a:lnTo>
                  <a:lnTo>
                    <a:pt x="44" y="59"/>
                  </a:lnTo>
                  <a:lnTo>
                    <a:pt x="46" y="57"/>
                  </a:lnTo>
                  <a:lnTo>
                    <a:pt x="52" y="55"/>
                  </a:lnTo>
                  <a:lnTo>
                    <a:pt x="57" y="53"/>
                  </a:lnTo>
                  <a:lnTo>
                    <a:pt x="61" y="57"/>
                  </a:lnTo>
                  <a:lnTo>
                    <a:pt x="65" y="57"/>
                  </a:lnTo>
                  <a:lnTo>
                    <a:pt x="65" y="53"/>
                  </a:lnTo>
                  <a:lnTo>
                    <a:pt x="67" y="55"/>
                  </a:lnTo>
                  <a:lnTo>
                    <a:pt x="69" y="57"/>
                  </a:lnTo>
                  <a:lnTo>
                    <a:pt x="71" y="57"/>
                  </a:lnTo>
                  <a:lnTo>
                    <a:pt x="78" y="62"/>
                  </a:lnTo>
                  <a:lnTo>
                    <a:pt x="80" y="66"/>
                  </a:lnTo>
                  <a:lnTo>
                    <a:pt x="84" y="68"/>
                  </a:lnTo>
                  <a:lnTo>
                    <a:pt x="86" y="72"/>
                  </a:lnTo>
                  <a:lnTo>
                    <a:pt x="95" y="70"/>
                  </a:lnTo>
                  <a:lnTo>
                    <a:pt x="101" y="70"/>
                  </a:lnTo>
                  <a:lnTo>
                    <a:pt x="101" y="70"/>
                  </a:lnTo>
                  <a:close/>
                  <a:moveTo>
                    <a:pt x="19" y="24"/>
                  </a:moveTo>
                  <a:lnTo>
                    <a:pt x="23" y="24"/>
                  </a:lnTo>
                  <a:lnTo>
                    <a:pt x="23" y="26"/>
                  </a:lnTo>
                  <a:lnTo>
                    <a:pt x="21" y="26"/>
                  </a:lnTo>
                  <a:lnTo>
                    <a:pt x="19" y="24"/>
                  </a:lnTo>
                  <a:lnTo>
                    <a:pt x="19" y="24"/>
                  </a:lnTo>
                  <a:close/>
                  <a:moveTo>
                    <a:pt x="12" y="34"/>
                  </a:moveTo>
                  <a:lnTo>
                    <a:pt x="10" y="30"/>
                  </a:lnTo>
                  <a:lnTo>
                    <a:pt x="6" y="30"/>
                  </a:lnTo>
                  <a:lnTo>
                    <a:pt x="4" y="32"/>
                  </a:lnTo>
                  <a:lnTo>
                    <a:pt x="2" y="30"/>
                  </a:lnTo>
                  <a:lnTo>
                    <a:pt x="8" y="28"/>
                  </a:lnTo>
                  <a:lnTo>
                    <a:pt x="10" y="26"/>
                  </a:lnTo>
                  <a:lnTo>
                    <a:pt x="10" y="24"/>
                  </a:lnTo>
                  <a:lnTo>
                    <a:pt x="12" y="24"/>
                  </a:lnTo>
                  <a:lnTo>
                    <a:pt x="14" y="26"/>
                  </a:lnTo>
                  <a:lnTo>
                    <a:pt x="17" y="26"/>
                  </a:lnTo>
                  <a:lnTo>
                    <a:pt x="19" y="30"/>
                  </a:lnTo>
                  <a:lnTo>
                    <a:pt x="17" y="30"/>
                  </a:lnTo>
                  <a:lnTo>
                    <a:pt x="14" y="32"/>
                  </a:lnTo>
                  <a:lnTo>
                    <a:pt x="12" y="34"/>
                  </a:lnTo>
                  <a:lnTo>
                    <a:pt x="12" y="34"/>
                  </a:lnTo>
                  <a:close/>
                  <a:moveTo>
                    <a:pt x="19" y="36"/>
                  </a:moveTo>
                  <a:lnTo>
                    <a:pt x="19" y="34"/>
                  </a:lnTo>
                  <a:lnTo>
                    <a:pt x="25" y="34"/>
                  </a:lnTo>
                  <a:lnTo>
                    <a:pt x="27" y="38"/>
                  </a:lnTo>
                  <a:lnTo>
                    <a:pt x="25" y="41"/>
                  </a:lnTo>
                  <a:lnTo>
                    <a:pt x="19" y="36"/>
                  </a:lnTo>
                  <a:lnTo>
                    <a:pt x="19" y="36"/>
                  </a:lnTo>
                  <a:close/>
                  <a:moveTo>
                    <a:pt x="2" y="59"/>
                  </a:moveTo>
                  <a:lnTo>
                    <a:pt x="4" y="59"/>
                  </a:lnTo>
                  <a:lnTo>
                    <a:pt x="6" y="57"/>
                  </a:lnTo>
                  <a:lnTo>
                    <a:pt x="6" y="55"/>
                  </a:lnTo>
                  <a:lnTo>
                    <a:pt x="8" y="49"/>
                  </a:lnTo>
                  <a:lnTo>
                    <a:pt x="14" y="49"/>
                  </a:lnTo>
                  <a:lnTo>
                    <a:pt x="17" y="47"/>
                  </a:lnTo>
                  <a:lnTo>
                    <a:pt x="19" y="43"/>
                  </a:lnTo>
                  <a:lnTo>
                    <a:pt x="23" y="43"/>
                  </a:lnTo>
                  <a:lnTo>
                    <a:pt x="23" y="43"/>
                  </a:lnTo>
                  <a:lnTo>
                    <a:pt x="23" y="41"/>
                  </a:lnTo>
                  <a:lnTo>
                    <a:pt x="21" y="41"/>
                  </a:lnTo>
                  <a:lnTo>
                    <a:pt x="17" y="38"/>
                  </a:lnTo>
                  <a:lnTo>
                    <a:pt x="10" y="38"/>
                  </a:lnTo>
                  <a:lnTo>
                    <a:pt x="10" y="36"/>
                  </a:lnTo>
                  <a:lnTo>
                    <a:pt x="8" y="38"/>
                  </a:lnTo>
                  <a:lnTo>
                    <a:pt x="6" y="38"/>
                  </a:lnTo>
                  <a:lnTo>
                    <a:pt x="4" y="43"/>
                  </a:lnTo>
                  <a:lnTo>
                    <a:pt x="4" y="41"/>
                  </a:lnTo>
                  <a:lnTo>
                    <a:pt x="2" y="38"/>
                  </a:lnTo>
                  <a:lnTo>
                    <a:pt x="2" y="41"/>
                  </a:lnTo>
                  <a:lnTo>
                    <a:pt x="0" y="41"/>
                  </a:lnTo>
                  <a:lnTo>
                    <a:pt x="2" y="43"/>
                  </a:lnTo>
                  <a:lnTo>
                    <a:pt x="2" y="45"/>
                  </a:lnTo>
                  <a:lnTo>
                    <a:pt x="0" y="45"/>
                  </a:lnTo>
                  <a:lnTo>
                    <a:pt x="0" y="49"/>
                  </a:lnTo>
                  <a:lnTo>
                    <a:pt x="4" y="49"/>
                  </a:lnTo>
                  <a:lnTo>
                    <a:pt x="6" y="51"/>
                  </a:lnTo>
                  <a:lnTo>
                    <a:pt x="4" y="55"/>
                  </a:lnTo>
                  <a:lnTo>
                    <a:pt x="4" y="55"/>
                  </a:lnTo>
                  <a:lnTo>
                    <a:pt x="2" y="59"/>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2" name="Freeform 49">
              <a:extLst>
                <a:ext uri="{FF2B5EF4-FFF2-40B4-BE49-F238E27FC236}">
                  <a16:creationId xmlns:a16="http://schemas.microsoft.com/office/drawing/2014/main" id="{CE40DD9D-B195-4F66-A26C-29C7AA576EAB}"/>
                </a:ext>
              </a:extLst>
            </p:cNvPr>
            <p:cNvSpPr>
              <a:spLocks/>
            </p:cNvSpPr>
            <p:nvPr/>
          </p:nvSpPr>
          <p:spPr bwMode="auto">
            <a:xfrm>
              <a:off x="5029661" y="3024299"/>
              <a:ext cx="175389" cy="96671"/>
            </a:xfrm>
            <a:custGeom>
              <a:avLst/>
              <a:gdLst>
                <a:gd name="T0" fmla="*/ 127 w 127"/>
                <a:gd name="T1" fmla="*/ 47 h 70"/>
                <a:gd name="T2" fmla="*/ 120 w 127"/>
                <a:gd name="T3" fmla="*/ 38 h 70"/>
                <a:gd name="T4" fmla="*/ 116 w 127"/>
                <a:gd name="T5" fmla="*/ 32 h 70"/>
                <a:gd name="T6" fmla="*/ 116 w 127"/>
                <a:gd name="T7" fmla="*/ 25 h 70"/>
                <a:gd name="T8" fmla="*/ 116 w 127"/>
                <a:gd name="T9" fmla="*/ 21 h 70"/>
                <a:gd name="T10" fmla="*/ 106 w 127"/>
                <a:gd name="T11" fmla="*/ 17 h 70"/>
                <a:gd name="T12" fmla="*/ 95 w 127"/>
                <a:gd name="T13" fmla="*/ 15 h 70"/>
                <a:gd name="T14" fmla="*/ 89 w 127"/>
                <a:gd name="T15" fmla="*/ 9 h 70"/>
                <a:gd name="T16" fmla="*/ 80 w 127"/>
                <a:gd name="T17" fmla="*/ 4 h 70"/>
                <a:gd name="T18" fmla="*/ 76 w 127"/>
                <a:gd name="T19" fmla="*/ 0 h 70"/>
                <a:gd name="T20" fmla="*/ 72 w 127"/>
                <a:gd name="T21" fmla="*/ 4 h 70"/>
                <a:gd name="T22" fmla="*/ 63 w 127"/>
                <a:gd name="T23" fmla="*/ 2 h 70"/>
                <a:gd name="T24" fmla="*/ 55 w 127"/>
                <a:gd name="T25" fmla="*/ 6 h 70"/>
                <a:gd name="T26" fmla="*/ 57 w 127"/>
                <a:gd name="T27" fmla="*/ 19 h 70"/>
                <a:gd name="T28" fmla="*/ 49 w 127"/>
                <a:gd name="T29" fmla="*/ 34 h 70"/>
                <a:gd name="T30" fmla="*/ 38 w 127"/>
                <a:gd name="T31" fmla="*/ 30 h 70"/>
                <a:gd name="T32" fmla="*/ 28 w 127"/>
                <a:gd name="T33" fmla="*/ 15 h 70"/>
                <a:gd name="T34" fmla="*/ 28 w 127"/>
                <a:gd name="T35" fmla="*/ 9 h 70"/>
                <a:gd name="T36" fmla="*/ 17 w 127"/>
                <a:gd name="T37" fmla="*/ 15 h 70"/>
                <a:gd name="T38" fmla="*/ 11 w 127"/>
                <a:gd name="T39" fmla="*/ 17 h 70"/>
                <a:gd name="T40" fmla="*/ 9 w 127"/>
                <a:gd name="T41" fmla="*/ 25 h 70"/>
                <a:gd name="T42" fmla="*/ 6 w 127"/>
                <a:gd name="T43" fmla="*/ 32 h 70"/>
                <a:gd name="T44" fmla="*/ 2 w 127"/>
                <a:gd name="T45" fmla="*/ 42 h 70"/>
                <a:gd name="T46" fmla="*/ 0 w 127"/>
                <a:gd name="T47" fmla="*/ 49 h 70"/>
                <a:gd name="T48" fmla="*/ 4 w 127"/>
                <a:gd name="T49" fmla="*/ 59 h 70"/>
                <a:gd name="T50" fmla="*/ 6 w 127"/>
                <a:gd name="T51" fmla="*/ 59 h 70"/>
                <a:gd name="T52" fmla="*/ 15 w 127"/>
                <a:gd name="T53" fmla="*/ 51 h 70"/>
                <a:gd name="T54" fmla="*/ 30 w 127"/>
                <a:gd name="T55" fmla="*/ 49 h 70"/>
                <a:gd name="T56" fmla="*/ 38 w 127"/>
                <a:gd name="T57" fmla="*/ 51 h 70"/>
                <a:gd name="T58" fmla="*/ 47 w 127"/>
                <a:gd name="T59" fmla="*/ 47 h 70"/>
                <a:gd name="T60" fmla="*/ 51 w 127"/>
                <a:gd name="T61" fmla="*/ 49 h 70"/>
                <a:gd name="T62" fmla="*/ 59 w 127"/>
                <a:gd name="T63" fmla="*/ 53 h 70"/>
                <a:gd name="T64" fmla="*/ 68 w 127"/>
                <a:gd name="T65" fmla="*/ 51 h 70"/>
                <a:gd name="T66" fmla="*/ 80 w 127"/>
                <a:gd name="T67" fmla="*/ 55 h 70"/>
                <a:gd name="T68" fmla="*/ 91 w 127"/>
                <a:gd name="T69" fmla="*/ 61 h 70"/>
                <a:gd name="T70" fmla="*/ 101 w 127"/>
                <a:gd name="T71" fmla="*/ 68 h 70"/>
                <a:gd name="T72" fmla="*/ 103 w 127"/>
                <a:gd name="T73" fmla="*/ 70 h 70"/>
                <a:gd name="T74" fmla="*/ 118 w 127"/>
                <a:gd name="T75" fmla="*/ 65 h 70"/>
                <a:gd name="T76" fmla="*/ 122 w 127"/>
                <a:gd name="T77" fmla="*/ 57 h 70"/>
                <a:gd name="T78" fmla="*/ 127 w 127"/>
                <a:gd name="T79" fmla="*/ 5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70">
                  <a:moveTo>
                    <a:pt x="127" y="53"/>
                  </a:moveTo>
                  <a:lnTo>
                    <a:pt x="127" y="47"/>
                  </a:lnTo>
                  <a:lnTo>
                    <a:pt x="122" y="44"/>
                  </a:lnTo>
                  <a:lnTo>
                    <a:pt x="120" y="38"/>
                  </a:lnTo>
                  <a:lnTo>
                    <a:pt x="120" y="36"/>
                  </a:lnTo>
                  <a:lnTo>
                    <a:pt x="116" y="32"/>
                  </a:lnTo>
                  <a:lnTo>
                    <a:pt x="118" y="30"/>
                  </a:lnTo>
                  <a:lnTo>
                    <a:pt x="116" y="25"/>
                  </a:lnTo>
                  <a:lnTo>
                    <a:pt x="114" y="23"/>
                  </a:lnTo>
                  <a:lnTo>
                    <a:pt x="116" y="21"/>
                  </a:lnTo>
                  <a:lnTo>
                    <a:pt x="114" y="19"/>
                  </a:lnTo>
                  <a:lnTo>
                    <a:pt x="106" y="17"/>
                  </a:lnTo>
                  <a:lnTo>
                    <a:pt x="97" y="19"/>
                  </a:lnTo>
                  <a:lnTo>
                    <a:pt x="95" y="15"/>
                  </a:lnTo>
                  <a:lnTo>
                    <a:pt x="91" y="13"/>
                  </a:lnTo>
                  <a:lnTo>
                    <a:pt x="89" y="9"/>
                  </a:lnTo>
                  <a:lnTo>
                    <a:pt x="82" y="4"/>
                  </a:lnTo>
                  <a:lnTo>
                    <a:pt x="80" y="4"/>
                  </a:lnTo>
                  <a:lnTo>
                    <a:pt x="78" y="2"/>
                  </a:lnTo>
                  <a:lnTo>
                    <a:pt x="76" y="0"/>
                  </a:lnTo>
                  <a:lnTo>
                    <a:pt x="76" y="4"/>
                  </a:lnTo>
                  <a:lnTo>
                    <a:pt x="72" y="4"/>
                  </a:lnTo>
                  <a:lnTo>
                    <a:pt x="68" y="0"/>
                  </a:lnTo>
                  <a:lnTo>
                    <a:pt x="63" y="2"/>
                  </a:lnTo>
                  <a:lnTo>
                    <a:pt x="57" y="4"/>
                  </a:lnTo>
                  <a:lnTo>
                    <a:pt x="55" y="6"/>
                  </a:lnTo>
                  <a:lnTo>
                    <a:pt x="55" y="11"/>
                  </a:lnTo>
                  <a:lnTo>
                    <a:pt x="57" y="19"/>
                  </a:lnTo>
                  <a:lnTo>
                    <a:pt x="55" y="25"/>
                  </a:lnTo>
                  <a:lnTo>
                    <a:pt x="49" y="34"/>
                  </a:lnTo>
                  <a:lnTo>
                    <a:pt x="42" y="34"/>
                  </a:lnTo>
                  <a:lnTo>
                    <a:pt x="38" y="30"/>
                  </a:lnTo>
                  <a:lnTo>
                    <a:pt x="38" y="25"/>
                  </a:lnTo>
                  <a:lnTo>
                    <a:pt x="28" y="15"/>
                  </a:lnTo>
                  <a:lnTo>
                    <a:pt x="28" y="9"/>
                  </a:lnTo>
                  <a:lnTo>
                    <a:pt x="28" y="9"/>
                  </a:lnTo>
                  <a:lnTo>
                    <a:pt x="23" y="13"/>
                  </a:lnTo>
                  <a:lnTo>
                    <a:pt x="17" y="15"/>
                  </a:lnTo>
                  <a:lnTo>
                    <a:pt x="15" y="17"/>
                  </a:lnTo>
                  <a:lnTo>
                    <a:pt x="11" y="17"/>
                  </a:lnTo>
                  <a:lnTo>
                    <a:pt x="9" y="21"/>
                  </a:lnTo>
                  <a:lnTo>
                    <a:pt x="9" y="25"/>
                  </a:lnTo>
                  <a:lnTo>
                    <a:pt x="6" y="25"/>
                  </a:lnTo>
                  <a:lnTo>
                    <a:pt x="6" y="32"/>
                  </a:lnTo>
                  <a:lnTo>
                    <a:pt x="2" y="38"/>
                  </a:lnTo>
                  <a:lnTo>
                    <a:pt x="2" y="42"/>
                  </a:lnTo>
                  <a:lnTo>
                    <a:pt x="2" y="44"/>
                  </a:lnTo>
                  <a:lnTo>
                    <a:pt x="0" y="49"/>
                  </a:lnTo>
                  <a:lnTo>
                    <a:pt x="2" y="57"/>
                  </a:lnTo>
                  <a:lnTo>
                    <a:pt x="4" y="59"/>
                  </a:lnTo>
                  <a:lnTo>
                    <a:pt x="4" y="61"/>
                  </a:lnTo>
                  <a:lnTo>
                    <a:pt x="6" y="59"/>
                  </a:lnTo>
                  <a:lnTo>
                    <a:pt x="9" y="55"/>
                  </a:lnTo>
                  <a:lnTo>
                    <a:pt x="15" y="51"/>
                  </a:lnTo>
                  <a:lnTo>
                    <a:pt x="23" y="49"/>
                  </a:lnTo>
                  <a:lnTo>
                    <a:pt x="30" y="49"/>
                  </a:lnTo>
                  <a:lnTo>
                    <a:pt x="36" y="49"/>
                  </a:lnTo>
                  <a:lnTo>
                    <a:pt x="38" y="51"/>
                  </a:lnTo>
                  <a:lnTo>
                    <a:pt x="42" y="47"/>
                  </a:lnTo>
                  <a:lnTo>
                    <a:pt x="47" y="47"/>
                  </a:lnTo>
                  <a:lnTo>
                    <a:pt x="47" y="49"/>
                  </a:lnTo>
                  <a:lnTo>
                    <a:pt x="51" y="49"/>
                  </a:lnTo>
                  <a:lnTo>
                    <a:pt x="53" y="53"/>
                  </a:lnTo>
                  <a:lnTo>
                    <a:pt x="59" y="53"/>
                  </a:lnTo>
                  <a:lnTo>
                    <a:pt x="61" y="55"/>
                  </a:lnTo>
                  <a:lnTo>
                    <a:pt x="68" y="51"/>
                  </a:lnTo>
                  <a:lnTo>
                    <a:pt x="74" y="53"/>
                  </a:lnTo>
                  <a:lnTo>
                    <a:pt x="80" y="55"/>
                  </a:lnTo>
                  <a:lnTo>
                    <a:pt x="87" y="59"/>
                  </a:lnTo>
                  <a:lnTo>
                    <a:pt x="91" y="61"/>
                  </a:lnTo>
                  <a:lnTo>
                    <a:pt x="95" y="68"/>
                  </a:lnTo>
                  <a:lnTo>
                    <a:pt x="101" y="68"/>
                  </a:lnTo>
                  <a:lnTo>
                    <a:pt x="103" y="70"/>
                  </a:lnTo>
                  <a:lnTo>
                    <a:pt x="103" y="70"/>
                  </a:lnTo>
                  <a:lnTo>
                    <a:pt x="110" y="65"/>
                  </a:lnTo>
                  <a:lnTo>
                    <a:pt x="118" y="65"/>
                  </a:lnTo>
                  <a:lnTo>
                    <a:pt x="118" y="59"/>
                  </a:lnTo>
                  <a:lnTo>
                    <a:pt x="122" y="57"/>
                  </a:lnTo>
                  <a:lnTo>
                    <a:pt x="122" y="55"/>
                  </a:lnTo>
                  <a:lnTo>
                    <a:pt x="127" y="53"/>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3" name="Freeform 50">
              <a:extLst>
                <a:ext uri="{FF2B5EF4-FFF2-40B4-BE49-F238E27FC236}">
                  <a16:creationId xmlns:a16="http://schemas.microsoft.com/office/drawing/2014/main" id="{C9FC53E0-34CA-4324-B3C8-27DAD7AA2AB8}"/>
                </a:ext>
              </a:extLst>
            </p:cNvPr>
            <p:cNvSpPr>
              <a:spLocks/>
            </p:cNvSpPr>
            <p:nvPr/>
          </p:nvSpPr>
          <p:spPr bwMode="auto">
            <a:xfrm>
              <a:off x="5035185" y="3089207"/>
              <a:ext cx="136721" cy="100815"/>
            </a:xfrm>
            <a:custGeom>
              <a:avLst/>
              <a:gdLst>
                <a:gd name="T0" fmla="*/ 32 w 99"/>
                <a:gd name="T1" fmla="*/ 52 h 73"/>
                <a:gd name="T2" fmla="*/ 32 w 99"/>
                <a:gd name="T3" fmla="*/ 46 h 73"/>
                <a:gd name="T4" fmla="*/ 34 w 99"/>
                <a:gd name="T5" fmla="*/ 42 h 73"/>
                <a:gd name="T6" fmla="*/ 32 w 99"/>
                <a:gd name="T7" fmla="*/ 40 h 73"/>
                <a:gd name="T8" fmla="*/ 30 w 99"/>
                <a:gd name="T9" fmla="*/ 40 h 73"/>
                <a:gd name="T10" fmla="*/ 28 w 99"/>
                <a:gd name="T11" fmla="*/ 35 h 73"/>
                <a:gd name="T12" fmla="*/ 26 w 99"/>
                <a:gd name="T13" fmla="*/ 35 h 73"/>
                <a:gd name="T14" fmla="*/ 17 w 99"/>
                <a:gd name="T15" fmla="*/ 35 h 73"/>
                <a:gd name="T16" fmla="*/ 13 w 99"/>
                <a:gd name="T17" fmla="*/ 33 h 73"/>
                <a:gd name="T18" fmla="*/ 7 w 99"/>
                <a:gd name="T19" fmla="*/ 27 h 73"/>
                <a:gd name="T20" fmla="*/ 0 w 99"/>
                <a:gd name="T21" fmla="*/ 27 h 73"/>
                <a:gd name="T22" fmla="*/ 0 w 99"/>
                <a:gd name="T23" fmla="*/ 27 h 73"/>
                <a:gd name="T24" fmla="*/ 2 w 99"/>
                <a:gd name="T25" fmla="*/ 25 h 73"/>
                <a:gd name="T26" fmla="*/ 0 w 99"/>
                <a:gd name="T27" fmla="*/ 18 h 73"/>
                <a:gd name="T28" fmla="*/ 0 w 99"/>
                <a:gd name="T29" fmla="*/ 14 h 73"/>
                <a:gd name="T30" fmla="*/ 2 w 99"/>
                <a:gd name="T31" fmla="*/ 12 h 73"/>
                <a:gd name="T32" fmla="*/ 5 w 99"/>
                <a:gd name="T33" fmla="*/ 8 h 73"/>
                <a:gd name="T34" fmla="*/ 11 w 99"/>
                <a:gd name="T35" fmla="*/ 4 h 73"/>
                <a:gd name="T36" fmla="*/ 19 w 99"/>
                <a:gd name="T37" fmla="*/ 2 h 73"/>
                <a:gd name="T38" fmla="*/ 26 w 99"/>
                <a:gd name="T39" fmla="*/ 2 h 73"/>
                <a:gd name="T40" fmla="*/ 32 w 99"/>
                <a:gd name="T41" fmla="*/ 2 h 73"/>
                <a:gd name="T42" fmla="*/ 34 w 99"/>
                <a:gd name="T43" fmla="*/ 4 h 73"/>
                <a:gd name="T44" fmla="*/ 38 w 99"/>
                <a:gd name="T45" fmla="*/ 0 h 73"/>
                <a:gd name="T46" fmla="*/ 43 w 99"/>
                <a:gd name="T47" fmla="*/ 0 h 73"/>
                <a:gd name="T48" fmla="*/ 43 w 99"/>
                <a:gd name="T49" fmla="*/ 2 h 73"/>
                <a:gd name="T50" fmla="*/ 47 w 99"/>
                <a:gd name="T51" fmla="*/ 2 h 73"/>
                <a:gd name="T52" fmla="*/ 49 w 99"/>
                <a:gd name="T53" fmla="*/ 6 h 73"/>
                <a:gd name="T54" fmla="*/ 55 w 99"/>
                <a:gd name="T55" fmla="*/ 6 h 73"/>
                <a:gd name="T56" fmla="*/ 57 w 99"/>
                <a:gd name="T57" fmla="*/ 8 h 73"/>
                <a:gd name="T58" fmla="*/ 64 w 99"/>
                <a:gd name="T59" fmla="*/ 4 h 73"/>
                <a:gd name="T60" fmla="*/ 70 w 99"/>
                <a:gd name="T61" fmla="*/ 6 h 73"/>
                <a:gd name="T62" fmla="*/ 76 w 99"/>
                <a:gd name="T63" fmla="*/ 8 h 73"/>
                <a:gd name="T64" fmla="*/ 83 w 99"/>
                <a:gd name="T65" fmla="*/ 12 h 73"/>
                <a:gd name="T66" fmla="*/ 87 w 99"/>
                <a:gd name="T67" fmla="*/ 14 h 73"/>
                <a:gd name="T68" fmla="*/ 91 w 99"/>
                <a:gd name="T69" fmla="*/ 21 h 73"/>
                <a:gd name="T70" fmla="*/ 97 w 99"/>
                <a:gd name="T71" fmla="*/ 21 h 73"/>
                <a:gd name="T72" fmla="*/ 99 w 99"/>
                <a:gd name="T73" fmla="*/ 23 h 73"/>
                <a:gd name="T74" fmla="*/ 93 w 99"/>
                <a:gd name="T75" fmla="*/ 27 h 73"/>
                <a:gd name="T76" fmla="*/ 97 w 99"/>
                <a:gd name="T77" fmla="*/ 29 h 73"/>
                <a:gd name="T78" fmla="*/ 97 w 99"/>
                <a:gd name="T79" fmla="*/ 33 h 73"/>
                <a:gd name="T80" fmla="*/ 91 w 99"/>
                <a:gd name="T81" fmla="*/ 37 h 73"/>
                <a:gd name="T82" fmla="*/ 87 w 99"/>
                <a:gd name="T83" fmla="*/ 44 h 73"/>
                <a:gd name="T84" fmla="*/ 85 w 99"/>
                <a:gd name="T85" fmla="*/ 44 h 73"/>
                <a:gd name="T86" fmla="*/ 83 w 99"/>
                <a:gd name="T87" fmla="*/ 50 h 73"/>
                <a:gd name="T88" fmla="*/ 87 w 99"/>
                <a:gd name="T89" fmla="*/ 52 h 73"/>
                <a:gd name="T90" fmla="*/ 87 w 99"/>
                <a:gd name="T91" fmla="*/ 56 h 73"/>
                <a:gd name="T92" fmla="*/ 83 w 99"/>
                <a:gd name="T93" fmla="*/ 56 h 73"/>
                <a:gd name="T94" fmla="*/ 83 w 99"/>
                <a:gd name="T95" fmla="*/ 54 h 73"/>
                <a:gd name="T96" fmla="*/ 78 w 99"/>
                <a:gd name="T97" fmla="*/ 56 h 73"/>
                <a:gd name="T98" fmla="*/ 76 w 99"/>
                <a:gd name="T99" fmla="*/ 61 h 73"/>
                <a:gd name="T100" fmla="*/ 70 w 99"/>
                <a:gd name="T101" fmla="*/ 61 h 73"/>
                <a:gd name="T102" fmla="*/ 72 w 99"/>
                <a:gd name="T103" fmla="*/ 67 h 73"/>
                <a:gd name="T104" fmla="*/ 70 w 99"/>
                <a:gd name="T105" fmla="*/ 67 h 73"/>
                <a:gd name="T106" fmla="*/ 64 w 99"/>
                <a:gd name="T107" fmla="*/ 69 h 73"/>
                <a:gd name="T108" fmla="*/ 59 w 99"/>
                <a:gd name="T109" fmla="*/ 67 h 73"/>
                <a:gd name="T110" fmla="*/ 51 w 99"/>
                <a:gd name="T111" fmla="*/ 69 h 73"/>
                <a:gd name="T112" fmla="*/ 47 w 99"/>
                <a:gd name="T113" fmla="*/ 73 h 73"/>
                <a:gd name="T114" fmla="*/ 45 w 99"/>
                <a:gd name="T115" fmla="*/ 69 h 73"/>
                <a:gd name="T116" fmla="*/ 45 w 99"/>
                <a:gd name="T117" fmla="*/ 63 h 73"/>
                <a:gd name="T118" fmla="*/ 43 w 99"/>
                <a:gd name="T119" fmla="*/ 56 h 73"/>
                <a:gd name="T120" fmla="*/ 40 w 99"/>
                <a:gd name="T121" fmla="*/ 56 h 73"/>
                <a:gd name="T122" fmla="*/ 36 w 99"/>
                <a:gd name="T123" fmla="*/ 52 h 73"/>
                <a:gd name="T124" fmla="*/ 32 w 99"/>
                <a:gd name="T125" fmla="*/ 5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73">
                  <a:moveTo>
                    <a:pt x="32" y="52"/>
                  </a:moveTo>
                  <a:lnTo>
                    <a:pt x="32" y="46"/>
                  </a:lnTo>
                  <a:lnTo>
                    <a:pt x="34" y="42"/>
                  </a:lnTo>
                  <a:lnTo>
                    <a:pt x="32" y="40"/>
                  </a:lnTo>
                  <a:lnTo>
                    <a:pt x="30" y="40"/>
                  </a:lnTo>
                  <a:lnTo>
                    <a:pt x="28" y="35"/>
                  </a:lnTo>
                  <a:lnTo>
                    <a:pt x="26" y="35"/>
                  </a:lnTo>
                  <a:lnTo>
                    <a:pt x="17" y="35"/>
                  </a:lnTo>
                  <a:lnTo>
                    <a:pt x="13" y="33"/>
                  </a:lnTo>
                  <a:lnTo>
                    <a:pt x="7" y="27"/>
                  </a:lnTo>
                  <a:lnTo>
                    <a:pt x="0" y="27"/>
                  </a:lnTo>
                  <a:lnTo>
                    <a:pt x="0" y="27"/>
                  </a:lnTo>
                  <a:lnTo>
                    <a:pt x="2" y="25"/>
                  </a:lnTo>
                  <a:lnTo>
                    <a:pt x="0" y="18"/>
                  </a:lnTo>
                  <a:lnTo>
                    <a:pt x="0" y="14"/>
                  </a:lnTo>
                  <a:lnTo>
                    <a:pt x="2" y="12"/>
                  </a:lnTo>
                  <a:lnTo>
                    <a:pt x="5" y="8"/>
                  </a:lnTo>
                  <a:lnTo>
                    <a:pt x="11" y="4"/>
                  </a:lnTo>
                  <a:lnTo>
                    <a:pt x="19" y="2"/>
                  </a:lnTo>
                  <a:lnTo>
                    <a:pt x="26" y="2"/>
                  </a:lnTo>
                  <a:lnTo>
                    <a:pt x="32" y="2"/>
                  </a:lnTo>
                  <a:lnTo>
                    <a:pt x="34" y="4"/>
                  </a:lnTo>
                  <a:lnTo>
                    <a:pt x="38" y="0"/>
                  </a:lnTo>
                  <a:lnTo>
                    <a:pt x="43" y="0"/>
                  </a:lnTo>
                  <a:lnTo>
                    <a:pt x="43" y="2"/>
                  </a:lnTo>
                  <a:lnTo>
                    <a:pt x="47" y="2"/>
                  </a:lnTo>
                  <a:lnTo>
                    <a:pt x="49" y="6"/>
                  </a:lnTo>
                  <a:lnTo>
                    <a:pt x="55" y="6"/>
                  </a:lnTo>
                  <a:lnTo>
                    <a:pt x="57" y="8"/>
                  </a:lnTo>
                  <a:lnTo>
                    <a:pt x="64" y="4"/>
                  </a:lnTo>
                  <a:lnTo>
                    <a:pt x="70" y="6"/>
                  </a:lnTo>
                  <a:lnTo>
                    <a:pt x="76" y="8"/>
                  </a:lnTo>
                  <a:lnTo>
                    <a:pt x="83" y="12"/>
                  </a:lnTo>
                  <a:lnTo>
                    <a:pt x="87" y="14"/>
                  </a:lnTo>
                  <a:lnTo>
                    <a:pt x="91" y="21"/>
                  </a:lnTo>
                  <a:lnTo>
                    <a:pt x="97" y="21"/>
                  </a:lnTo>
                  <a:lnTo>
                    <a:pt x="99" y="23"/>
                  </a:lnTo>
                  <a:lnTo>
                    <a:pt x="93" y="27"/>
                  </a:lnTo>
                  <a:lnTo>
                    <a:pt x="97" y="29"/>
                  </a:lnTo>
                  <a:lnTo>
                    <a:pt x="97" y="33"/>
                  </a:lnTo>
                  <a:lnTo>
                    <a:pt x="91" y="37"/>
                  </a:lnTo>
                  <a:lnTo>
                    <a:pt x="87" y="44"/>
                  </a:lnTo>
                  <a:lnTo>
                    <a:pt x="85" y="44"/>
                  </a:lnTo>
                  <a:lnTo>
                    <a:pt x="83" y="50"/>
                  </a:lnTo>
                  <a:lnTo>
                    <a:pt x="87" y="52"/>
                  </a:lnTo>
                  <a:lnTo>
                    <a:pt x="87" y="56"/>
                  </a:lnTo>
                  <a:lnTo>
                    <a:pt x="83" y="56"/>
                  </a:lnTo>
                  <a:lnTo>
                    <a:pt x="83" y="54"/>
                  </a:lnTo>
                  <a:lnTo>
                    <a:pt x="78" y="56"/>
                  </a:lnTo>
                  <a:lnTo>
                    <a:pt x="76" y="61"/>
                  </a:lnTo>
                  <a:lnTo>
                    <a:pt x="70" y="61"/>
                  </a:lnTo>
                  <a:lnTo>
                    <a:pt x="72" y="67"/>
                  </a:lnTo>
                  <a:lnTo>
                    <a:pt x="70" y="67"/>
                  </a:lnTo>
                  <a:lnTo>
                    <a:pt x="64" y="69"/>
                  </a:lnTo>
                  <a:lnTo>
                    <a:pt x="59" y="67"/>
                  </a:lnTo>
                  <a:lnTo>
                    <a:pt x="51" y="69"/>
                  </a:lnTo>
                  <a:lnTo>
                    <a:pt x="47" y="73"/>
                  </a:lnTo>
                  <a:lnTo>
                    <a:pt x="45" y="69"/>
                  </a:lnTo>
                  <a:lnTo>
                    <a:pt x="45" y="63"/>
                  </a:lnTo>
                  <a:lnTo>
                    <a:pt x="43" y="56"/>
                  </a:lnTo>
                  <a:lnTo>
                    <a:pt x="40" y="56"/>
                  </a:lnTo>
                  <a:lnTo>
                    <a:pt x="36" y="52"/>
                  </a:lnTo>
                  <a:lnTo>
                    <a:pt x="32" y="52"/>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4" name="Freeform 51">
              <a:extLst>
                <a:ext uri="{FF2B5EF4-FFF2-40B4-BE49-F238E27FC236}">
                  <a16:creationId xmlns:a16="http://schemas.microsoft.com/office/drawing/2014/main" id="{DCAB8C4D-E228-4348-AF1A-4DEEDD671329}"/>
                </a:ext>
              </a:extLst>
            </p:cNvPr>
            <p:cNvSpPr>
              <a:spLocks/>
            </p:cNvSpPr>
            <p:nvPr/>
          </p:nvSpPr>
          <p:spPr bwMode="auto">
            <a:xfrm>
              <a:off x="5101736" y="3098629"/>
              <a:ext cx="229249" cy="176770"/>
            </a:xfrm>
            <a:custGeom>
              <a:avLst/>
              <a:gdLst>
                <a:gd name="T0" fmla="*/ 4 w 166"/>
                <a:gd name="T1" fmla="*/ 63 h 128"/>
                <a:gd name="T2" fmla="*/ 17 w 166"/>
                <a:gd name="T3" fmla="*/ 63 h 128"/>
                <a:gd name="T4" fmla="*/ 25 w 166"/>
                <a:gd name="T5" fmla="*/ 61 h 128"/>
                <a:gd name="T6" fmla="*/ 29 w 166"/>
                <a:gd name="T7" fmla="*/ 55 h 128"/>
                <a:gd name="T8" fmla="*/ 36 w 166"/>
                <a:gd name="T9" fmla="*/ 48 h 128"/>
                <a:gd name="T10" fmla="*/ 40 w 166"/>
                <a:gd name="T11" fmla="*/ 50 h 128"/>
                <a:gd name="T12" fmla="*/ 36 w 166"/>
                <a:gd name="T13" fmla="*/ 44 h 128"/>
                <a:gd name="T14" fmla="*/ 40 w 166"/>
                <a:gd name="T15" fmla="*/ 38 h 128"/>
                <a:gd name="T16" fmla="*/ 50 w 166"/>
                <a:gd name="T17" fmla="*/ 27 h 128"/>
                <a:gd name="T18" fmla="*/ 46 w 166"/>
                <a:gd name="T19" fmla="*/ 21 h 128"/>
                <a:gd name="T20" fmla="*/ 59 w 166"/>
                <a:gd name="T21" fmla="*/ 12 h 128"/>
                <a:gd name="T22" fmla="*/ 67 w 166"/>
                <a:gd name="T23" fmla="*/ 6 h 128"/>
                <a:gd name="T24" fmla="*/ 71 w 166"/>
                <a:gd name="T25" fmla="*/ 2 h 128"/>
                <a:gd name="T26" fmla="*/ 80 w 166"/>
                <a:gd name="T27" fmla="*/ 2 h 128"/>
                <a:gd name="T28" fmla="*/ 88 w 166"/>
                <a:gd name="T29" fmla="*/ 6 h 128"/>
                <a:gd name="T30" fmla="*/ 99 w 166"/>
                <a:gd name="T31" fmla="*/ 4 h 128"/>
                <a:gd name="T32" fmla="*/ 107 w 166"/>
                <a:gd name="T33" fmla="*/ 6 h 128"/>
                <a:gd name="T34" fmla="*/ 116 w 166"/>
                <a:gd name="T35" fmla="*/ 8 h 128"/>
                <a:gd name="T36" fmla="*/ 126 w 166"/>
                <a:gd name="T37" fmla="*/ 10 h 128"/>
                <a:gd name="T38" fmla="*/ 126 w 166"/>
                <a:gd name="T39" fmla="*/ 21 h 128"/>
                <a:gd name="T40" fmla="*/ 130 w 166"/>
                <a:gd name="T41" fmla="*/ 31 h 128"/>
                <a:gd name="T42" fmla="*/ 137 w 166"/>
                <a:gd name="T43" fmla="*/ 42 h 128"/>
                <a:gd name="T44" fmla="*/ 145 w 166"/>
                <a:gd name="T45" fmla="*/ 50 h 128"/>
                <a:gd name="T46" fmla="*/ 154 w 166"/>
                <a:gd name="T47" fmla="*/ 59 h 128"/>
                <a:gd name="T48" fmla="*/ 162 w 166"/>
                <a:gd name="T49" fmla="*/ 69 h 128"/>
                <a:gd name="T50" fmla="*/ 164 w 166"/>
                <a:gd name="T51" fmla="*/ 76 h 128"/>
                <a:gd name="T52" fmla="*/ 151 w 166"/>
                <a:gd name="T53" fmla="*/ 84 h 128"/>
                <a:gd name="T54" fmla="*/ 145 w 166"/>
                <a:gd name="T55" fmla="*/ 82 h 128"/>
                <a:gd name="T56" fmla="*/ 149 w 166"/>
                <a:gd name="T57" fmla="*/ 95 h 128"/>
                <a:gd name="T58" fmla="*/ 154 w 166"/>
                <a:gd name="T59" fmla="*/ 105 h 128"/>
                <a:gd name="T60" fmla="*/ 151 w 166"/>
                <a:gd name="T61" fmla="*/ 109 h 128"/>
                <a:gd name="T62" fmla="*/ 139 w 166"/>
                <a:gd name="T63" fmla="*/ 112 h 128"/>
                <a:gd name="T64" fmla="*/ 135 w 166"/>
                <a:gd name="T65" fmla="*/ 126 h 128"/>
                <a:gd name="T66" fmla="*/ 126 w 166"/>
                <a:gd name="T67" fmla="*/ 124 h 128"/>
                <a:gd name="T68" fmla="*/ 118 w 166"/>
                <a:gd name="T69" fmla="*/ 124 h 128"/>
                <a:gd name="T70" fmla="*/ 109 w 166"/>
                <a:gd name="T71" fmla="*/ 128 h 128"/>
                <a:gd name="T72" fmla="*/ 105 w 166"/>
                <a:gd name="T73" fmla="*/ 124 h 128"/>
                <a:gd name="T74" fmla="*/ 95 w 166"/>
                <a:gd name="T75" fmla="*/ 126 h 128"/>
                <a:gd name="T76" fmla="*/ 86 w 166"/>
                <a:gd name="T77" fmla="*/ 124 h 128"/>
                <a:gd name="T78" fmla="*/ 82 w 166"/>
                <a:gd name="T79" fmla="*/ 126 h 128"/>
                <a:gd name="T80" fmla="*/ 71 w 166"/>
                <a:gd name="T81" fmla="*/ 126 h 128"/>
                <a:gd name="T82" fmla="*/ 65 w 166"/>
                <a:gd name="T83" fmla="*/ 122 h 128"/>
                <a:gd name="T84" fmla="*/ 48 w 166"/>
                <a:gd name="T85" fmla="*/ 116 h 128"/>
                <a:gd name="T86" fmla="*/ 42 w 166"/>
                <a:gd name="T87" fmla="*/ 120 h 128"/>
                <a:gd name="T88" fmla="*/ 21 w 166"/>
                <a:gd name="T89" fmla="*/ 122 h 128"/>
                <a:gd name="T90" fmla="*/ 12 w 166"/>
                <a:gd name="T91" fmla="*/ 120 h 128"/>
                <a:gd name="T92" fmla="*/ 8 w 166"/>
                <a:gd name="T93" fmla="*/ 120 h 128"/>
                <a:gd name="T94" fmla="*/ 4 w 166"/>
                <a:gd name="T95" fmla="*/ 107 h 128"/>
                <a:gd name="T96" fmla="*/ 10 w 166"/>
                <a:gd name="T97" fmla="*/ 101 h 128"/>
                <a:gd name="T98" fmla="*/ 8 w 166"/>
                <a:gd name="T99" fmla="*/ 86 h 128"/>
                <a:gd name="T100" fmla="*/ 4 w 166"/>
                <a:gd name="T101" fmla="*/ 78 h 128"/>
                <a:gd name="T102" fmla="*/ 0 w 166"/>
                <a:gd name="T103" fmla="*/ 6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6" h="128">
                  <a:moveTo>
                    <a:pt x="0" y="67"/>
                  </a:moveTo>
                  <a:lnTo>
                    <a:pt x="4" y="63"/>
                  </a:lnTo>
                  <a:lnTo>
                    <a:pt x="12" y="61"/>
                  </a:lnTo>
                  <a:lnTo>
                    <a:pt x="17" y="63"/>
                  </a:lnTo>
                  <a:lnTo>
                    <a:pt x="23" y="61"/>
                  </a:lnTo>
                  <a:lnTo>
                    <a:pt x="25" y="61"/>
                  </a:lnTo>
                  <a:lnTo>
                    <a:pt x="23" y="55"/>
                  </a:lnTo>
                  <a:lnTo>
                    <a:pt x="29" y="55"/>
                  </a:lnTo>
                  <a:lnTo>
                    <a:pt x="31" y="50"/>
                  </a:lnTo>
                  <a:lnTo>
                    <a:pt x="36" y="48"/>
                  </a:lnTo>
                  <a:lnTo>
                    <a:pt x="36" y="50"/>
                  </a:lnTo>
                  <a:lnTo>
                    <a:pt x="40" y="50"/>
                  </a:lnTo>
                  <a:lnTo>
                    <a:pt x="40" y="46"/>
                  </a:lnTo>
                  <a:lnTo>
                    <a:pt x="36" y="44"/>
                  </a:lnTo>
                  <a:lnTo>
                    <a:pt x="38" y="38"/>
                  </a:lnTo>
                  <a:lnTo>
                    <a:pt x="40" y="38"/>
                  </a:lnTo>
                  <a:lnTo>
                    <a:pt x="44" y="31"/>
                  </a:lnTo>
                  <a:lnTo>
                    <a:pt x="50" y="27"/>
                  </a:lnTo>
                  <a:lnTo>
                    <a:pt x="50" y="23"/>
                  </a:lnTo>
                  <a:lnTo>
                    <a:pt x="46" y="21"/>
                  </a:lnTo>
                  <a:lnTo>
                    <a:pt x="52" y="17"/>
                  </a:lnTo>
                  <a:lnTo>
                    <a:pt x="59" y="12"/>
                  </a:lnTo>
                  <a:lnTo>
                    <a:pt x="67" y="12"/>
                  </a:lnTo>
                  <a:lnTo>
                    <a:pt x="67" y="6"/>
                  </a:lnTo>
                  <a:lnTo>
                    <a:pt x="71" y="4"/>
                  </a:lnTo>
                  <a:lnTo>
                    <a:pt x="71" y="2"/>
                  </a:lnTo>
                  <a:lnTo>
                    <a:pt x="78" y="0"/>
                  </a:lnTo>
                  <a:lnTo>
                    <a:pt x="80" y="2"/>
                  </a:lnTo>
                  <a:lnTo>
                    <a:pt x="84" y="0"/>
                  </a:lnTo>
                  <a:lnTo>
                    <a:pt x="88" y="6"/>
                  </a:lnTo>
                  <a:lnTo>
                    <a:pt x="95" y="4"/>
                  </a:lnTo>
                  <a:lnTo>
                    <a:pt x="99" y="4"/>
                  </a:lnTo>
                  <a:lnTo>
                    <a:pt x="101" y="10"/>
                  </a:lnTo>
                  <a:lnTo>
                    <a:pt x="107" y="6"/>
                  </a:lnTo>
                  <a:lnTo>
                    <a:pt x="114" y="4"/>
                  </a:lnTo>
                  <a:lnTo>
                    <a:pt x="116" y="8"/>
                  </a:lnTo>
                  <a:lnTo>
                    <a:pt x="118" y="8"/>
                  </a:lnTo>
                  <a:lnTo>
                    <a:pt x="126" y="10"/>
                  </a:lnTo>
                  <a:lnTo>
                    <a:pt x="128" y="15"/>
                  </a:lnTo>
                  <a:lnTo>
                    <a:pt x="126" y="21"/>
                  </a:lnTo>
                  <a:lnTo>
                    <a:pt x="130" y="25"/>
                  </a:lnTo>
                  <a:lnTo>
                    <a:pt x="130" y="31"/>
                  </a:lnTo>
                  <a:lnTo>
                    <a:pt x="135" y="36"/>
                  </a:lnTo>
                  <a:lnTo>
                    <a:pt x="137" y="42"/>
                  </a:lnTo>
                  <a:lnTo>
                    <a:pt x="141" y="48"/>
                  </a:lnTo>
                  <a:lnTo>
                    <a:pt x="145" y="50"/>
                  </a:lnTo>
                  <a:lnTo>
                    <a:pt x="147" y="59"/>
                  </a:lnTo>
                  <a:lnTo>
                    <a:pt x="154" y="59"/>
                  </a:lnTo>
                  <a:lnTo>
                    <a:pt x="162" y="65"/>
                  </a:lnTo>
                  <a:lnTo>
                    <a:pt x="162" y="69"/>
                  </a:lnTo>
                  <a:lnTo>
                    <a:pt x="166" y="74"/>
                  </a:lnTo>
                  <a:lnTo>
                    <a:pt x="164" y="76"/>
                  </a:lnTo>
                  <a:lnTo>
                    <a:pt x="160" y="82"/>
                  </a:lnTo>
                  <a:lnTo>
                    <a:pt x="151" y="84"/>
                  </a:lnTo>
                  <a:lnTo>
                    <a:pt x="145" y="80"/>
                  </a:lnTo>
                  <a:lnTo>
                    <a:pt x="145" y="82"/>
                  </a:lnTo>
                  <a:lnTo>
                    <a:pt x="145" y="88"/>
                  </a:lnTo>
                  <a:lnTo>
                    <a:pt x="149" y="95"/>
                  </a:lnTo>
                  <a:lnTo>
                    <a:pt x="147" y="99"/>
                  </a:lnTo>
                  <a:lnTo>
                    <a:pt x="154" y="105"/>
                  </a:lnTo>
                  <a:lnTo>
                    <a:pt x="154" y="109"/>
                  </a:lnTo>
                  <a:lnTo>
                    <a:pt x="151" y="109"/>
                  </a:lnTo>
                  <a:lnTo>
                    <a:pt x="143" y="112"/>
                  </a:lnTo>
                  <a:lnTo>
                    <a:pt x="139" y="112"/>
                  </a:lnTo>
                  <a:lnTo>
                    <a:pt x="135" y="120"/>
                  </a:lnTo>
                  <a:lnTo>
                    <a:pt x="135" y="126"/>
                  </a:lnTo>
                  <a:lnTo>
                    <a:pt x="130" y="126"/>
                  </a:lnTo>
                  <a:lnTo>
                    <a:pt x="126" y="124"/>
                  </a:lnTo>
                  <a:lnTo>
                    <a:pt x="122" y="126"/>
                  </a:lnTo>
                  <a:lnTo>
                    <a:pt x="118" y="124"/>
                  </a:lnTo>
                  <a:lnTo>
                    <a:pt x="114" y="124"/>
                  </a:lnTo>
                  <a:lnTo>
                    <a:pt x="109" y="128"/>
                  </a:lnTo>
                  <a:lnTo>
                    <a:pt x="107" y="126"/>
                  </a:lnTo>
                  <a:lnTo>
                    <a:pt x="105" y="124"/>
                  </a:lnTo>
                  <a:lnTo>
                    <a:pt x="101" y="122"/>
                  </a:lnTo>
                  <a:lnTo>
                    <a:pt x="95" y="126"/>
                  </a:lnTo>
                  <a:lnTo>
                    <a:pt x="90" y="124"/>
                  </a:lnTo>
                  <a:lnTo>
                    <a:pt x="86" y="124"/>
                  </a:lnTo>
                  <a:lnTo>
                    <a:pt x="84" y="126"/>
                  </a:lnTo>
                  <a:lnTo>
                    <a:pt x="82" y="126"/>
                  </a:lnTo>
                  <a:lnTo>
                    <a:pt x="78" y="124"/>
                  </a:lnTo>
                  <a:lnTo>
                    <a:pt x="71" y="126"/>
                  </a:lnTo>
                  <a:lnTo>
                    <a:pt x="69" y="124"/>
                  </a:lnTo>
                  <a:lnTo>
                    <a:pt x="65" y="122"/>
                  </a:lnTo>
                  <a:lnTo>
                    <a:pt x="55" y="120"/>
                  </a:lnTo>
                  <a:lnTo>
                    <a:pt x="48" y="116"/>
                  </a:lnTo>
                  <a:lnTo>
                    <a:pt x="46" y="116"/>
                  </a:lnTo>
                  <a:lnTo>
                    <a:pt x="42" y="120"/>
                  </a:lnTo>
                  <a:lnTo>
                    <a:pt x="36" y="120"/>
                  </a:lnTo>
                  <a:lnTo>
                    <a:pt x="21" y="122"/>
                  </a:lnTo>
                  <a:lnTo>
                    <a:pt x="19" y="124"/>
                  </a:lnTo>
                  <a:lnTo>
                    <a:pt x="12" y="120"/>
                  </a:lnTo>
                  <a:lnTo>
                    <a:pt x="8" y="122"/>
                  </a:lnTo>
                  <a:lnTo>
                    <a:pt x="8" y="120"/>
                  </a:lnTo>
                  <a:lnTo>
                    <a:pt x="4" y="114"/>
                  </a:lnTo>
                  <a:lnTo>
                    <a:pt x="4" y="107"/>
                  </a:lnTo>
                  <a:lnTo>
                    <a:pt x="6" y="101"/>
                  </a:lnTo>
                  <a:lnTo>
                    <a:pt x="10" y="101"/>
                  </a:lnTo>
                  <a:lnTo>
                    <a:pt x="10" y="88"/>
                  </a:lnTo>
                  <a:lnTo>
                    <a:pt x="8" y="86"/>
                  </a:lnTo>
                  <a:lnTo>
                    <a:pt x="6" y="82"/>
                  </a:lnTo>
                  <a:lnTo>
                    <a:pt x="4" y="78"/>
                  </a:lnTo>
                  <a:lnTo>
                    <a:pt x="2" y="67"/>
                  </a:lnTo>
                  <a:lnTo>
                    <a:pt x="0" y="67"/>
                  </a:lnTo>
                  <a:close/>
                </a:path>
              </a:pathLst>
            </a:custGeom>
            <a:gradFill>
              <a:gsLst>
                <a:gs pos="24000">
                  <a:schemeClr val="accent1">
                    <a:lumMod val="5000"/>
                    <a:lumOff val="95000"/>
                  </a:schemeClr>
                </a:gs>
                <a:gs pos="70000">
                  <a:srgbClr val="D9D9D9"/>
                </a:gs>
                <a:gs pos="100000">
                  <a:srgbClr val="D9D9D9"/>
                </a:gs>
              </a:gsLst>
              <a:lin ang="10200000" scaled="0"/>
            </a:gra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5" name="Freeform 52">
              <a:extLst>
                <a:ext uri="{FF2B5EF4-FFF2-40B4-BE49-F238E27FC236}">
                  <a16:creationId xmlns:a16="http://schemas.microsoft.com/office/drawing/2014/main" id="{BDA4DBBF-61BF-4A4F-97B8-3D7DFF0D4096}"/>
                </a:ext>
              </a:extLst>
            </p:cNvPr>
            <p:cNvSpPr>
              <a:spLocks/>
            </p:cNvSpPr>
            <p:nvPr/>
          </p:nvSpPr>
          <p:spPr bwMode="auto">
            <a:xfrm>
              <a:off x="5086544" y="3240874"/>
              <a:ext cx="451593" cy="278965"/>
            </a:xfrm>
            <a:custGeom>
              <a:avLst/>
              <a:gdLst>
                <a:gd name="T0" fmla="*/ 47 w 327"/>
                <a:gd name="T1" fmla="*/ 17 h 202"/>
                <a:gd name="T2" fmla="*/ 76 w 327"/>
                <a:gd name="T3" fmla="*/ 19 h 202"/>
                <a:gd name="T4" fmla="*/ 95 w 327"/>
                <a:gd name="T5" fmla="*/ 23 h 202"/>
                <a:gd name="T6" fmla="*/ 116 w 327"/>
                <a:gd name="T7" fmla="*/ 21 h 202"/>
                <a:gd name="T8" fmla="*/ 133 w 327"/>
                <a:gd name="T9" fmla="*/ 23 h 202"/>
                <a:gd name="T10" fmla="*/ 150 w 327"/>
                <a:gd name="T11" fmla="*/ 9 h 202"/>
                <a:gd name="T12" fmla="*/ 171 w 327"/>
                <a:gd name="T13" fmla="*/ 2 h 202"/>
                <a:gd name="T14" fmla="*/ 205 w 327"/>
                <a:gd name="T15" fmla="*/ 0 h 202"/>
                <a:gd name="T16" fmla="*/ 226 w 327"/>
                <a:gd name="T17" fmla="*/ 23 h 202"/>
                <a:gd name="T18" fmla="*/ 236 w 327"/>
                <a:gd name="T19" fmla="*/ 42 h 202"/>
                <a:gd name="T20" fmla="*/ 264 w 327"/>
                <a:gd name="T21" fmla="*/ 51 h 202"/>
                <a:gd name="T22" fmla="*/ 285 w 327"/>
                <a:gd name="T23" fmla="*/ 61 h 202"/>
                <a:gd name="T24" fmla="*/ 308 w 327"/>
                <a:gd name="T25" fmla="*/ 63 h 202"/>
                <a:gd name="T26" fmla="*/ 327 w 327"/>
                <a:gd name="T27" fmla="*/ 70 h 202"/>
                <a:gd name="T28" fmla="*/ 325 w 327"/>
                <a:gd name="T29" fmla="*/ 93 h 202"/>
                <a:gd name="T30" fmla="*/ 310 w 327"/>
                <a:gd name="T31" fmla="*/ 114 h 202"/>
                <a:gd name="T32" fmla="*/ 297 w 327"/>
                <a:gd name="T33" fmla="*/ 131 h 202"/>
                <a:gd name="T34" fmla="*/ 283 w 327"/>
                <a:gd name="T35" fmla="*/ 139 h 202"/>
                <a:gd name="T36" fmla="*/ 266 w 327"/>
                <a:gd name="T37" fmla="*/ 146 h 202"/>
                <a:gd name="T38" fmla="*/ 247 w 327"/>
                <a:gd name="T39" fmla="*/ 146 h 202"/>
                <a:gd name="T40" fmla="*/ 245 w 327"/>
                <a:gd name="T41" fmla="*/ 158 h 202"/>
                <a:gd name="T42" fmla="*/ 245 w 327"/>
                <a:gd name="T43" fmla="*/ 152 h 202"/>
                <a:gd name="T44" fmla="*/ 232 w 327"/>
                <a:gd name="T45" fmla="*/ 162 h 202"/>
                <a:gd name="T46" fmla="*/ 217 w 327"/>
                <a:gd name="T47" fmla="*/ 162 h 202"/>
                <a:gd name="T48" fmla="*/ 234 w 327"/>
                <a:gd name="T49" fmla="*/ 167 h 202"/>
                <a:gd name="T50" fmla="*/ 236 w 327"/>
                <a:gd name="T51" fmla="*/ 173 h 202"/>
                <a:gd name="T52" fmla="*/ 245 w 327"/>
                <a:gd name="T53" fmla="*/ 181 h 202"/>
                <a:gd name="T54" fmla="*/ 236 w 327"/>
                <a:gd name="T55" fmla="*/ 162 h 202"/>
                <a:gd name="T56" fmla="*/ 253 w 327"/>
                <a:gd name="T57" fmla="*/ 181 h 202"/>
                <a:gd name="T58" fmla="*/ 270 w 327"/>
                <a:gd name="T59" fmla="*/ 175 h 202"/>
                <a:gd name="T60" fmla="*/ 272 w 327"/>
                <a:gd name="T61" fmla="*/ 188 h 202"/>
                <a:gd name="T62" fmla="*/ 243 w 327"/>
                <a:gd name="T63" fmla="*/ 194 h 202"/>
                <a:gd name="T64" fmla="*/ 217 w 327"/>
                <a:gd name="T65" fmla="*/ 198 h 202"/>
                <a:gd name="T66" fmla="*/ 207 w 327"/>
                <a:gd name="T67" fmla="*/ 181 h 202"/>
                <a:gd name="T68" fmla="*/ 217 w 327"/>
                <a:gd name="T69" fmla="*/ 171 h 202"/>
                <a:gd name="T70" fmla="*/ 213 w 327"/>
                <a:gd name="T71" fmla="*/ 165 h 202"/>
                <a:gd name="T72" fmla="*/ 192 w 327"/>
                <a:gd name="T73" fmla="*/ 162 h 202"/>
                <a:gd name="T74" fmla="*/ 184 w 327"/>
                <a:gd name="T75" fmla="*/ 154 h 202"/>
                <a:gd name="T76" fmla="*/ 190 w 327"/>
                <a:gd name="T77" fmla="*/ 152 h 202"/>
                <a:gd name="T78" fmla="*/ 184 w 327"/>
                <a:gd name="T79" fmla="*/ 148 h 202"/>
                <a:gd name="T80" fmla="*/ 177 w 327"/>
                <a:gd name="T81" fmla="*/ 148 h 202"/>
                <a:gd name="T82" fmla="*/ 162 w 327"/>
                <a:gd name="T83" fmla="*/ 158 h 202"/>
                <a:gd name="T84" fmla="*/ 148 w 327"/>
                <a:gd name="T85" fmla="*/ 175 h 202"/>
                <a:gd name="T86" fmla="*/ 146 w 327"/>
                <a:gd name="T87" fmla="*/ 183 h 202"/>
                <a:gd name="T88" fmla="*/ 127 w 327"/>
                <a:gd name="T89" fmla="*/ 183 h 202"/>
                <a:gd name="T90" fmla="*/ 125 w 327"/>
                <a:gd name="T91" fmla="*/ 173 h 202"/>
                <a:gd name="T92" fmla="*/ 135 w 327"/>
                <a:gd name="T93" fmla="*/ 154 h 202"/>
                <a:gd name="T94" fmla="*/ 146 w 327"/>
                <a:gd name="T95" fmla="*/ 150 h 202"/>
                <a:gd name="T96" fmla="*/ 135 w 327"/>
                <a:gd name="T97" fmla="*/ 133 h 202"/>
                <a:gd name="T98" fmla="*/ 118 w 327"/>
                <a:gd name="T99" fmla="*/ 110 h 202"/>
                <a:gd name="T100" fmla="*/ 99 w 327"/>
                <a:gd name="T101" fmla="*/ 106 h 202"/>
                <a:gd name="T102" fmla="*/ 85 w 327"/>
                <a:gd name="T103" fmla="*/ 101 h 202"/>
                <a:gd name="T104" fmla="*/ 80 w 327"/>
                <a:gd name="T105" fmla="*/ 114 h 202"/>
                <a:gd name="T106" fmla="*/ 51 w 327"/>
                <a:gd name="T107" fmla="*/ 124 h 202"/>
                <a:gd name="T108" fmla="*/ 28 w 327"/>
                <a:gd name="T109" fmla="*/ 118 h 202"/>
                <a:gd name="T110" fmla="*/ 9 w 327"/>
                <a:gd name="T111" fmla="*/ 114 h 202"/>
                <a:gd name="T112" fmla="*/ 4 w 327"/>
                <a:gd name="T113" fmla="*/ 91 h 202"/>
                <a:gd name="T114" fmla="*/ 21 w 327"/>
                <a:gd name="T115" fmla="*/ 59 h 202"/>
                <a:gd name="T116" fmla="*/ 28 w 327"/>
                <a:gd name="T117" fmla="*/ 44 h 202"/>
                <a:gd name="T118" fmla="*/ 19 w 327"/>
                <a:gd name="T119" fmla="*/ 2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7" h="202">
                  <a:moveTo>
                    <a:pt x="19" y="19"/>
                  </a:moveTo>
                  <a:lnTo>
                    <a:pt x="23" y="17"/>
                  </a:lnTo>
                  <a:lnTo>
                    <a:pt x="30" y="21"/>
                  </a:lnTo>
                  <a:lnTo>
                    <a:pt x="32" y="19"/>
                  </a:lnTo>
                  <a:lnTo>
                    <a:pt x="47" y="17"/>
                  </a:lnTo>
                  <a:lnTo>
                    <a:pt x="53" y="17"/>
                  </a:lnTo>
                  <a:lnTo>
                    <a:pt x="57" y="13"/>
                  </a:lnTo>
                  <a:lnTo>
                    <a:pt x="59" y="13"/>
                  </a:lnTo>
                  <a:lnTo>
                    <a:pt x="66" y="17"/>
                  </a:lnTo>
                  <a:lnTo>
                    <a:pt x="76" y="19"/>
                  </a:lnTo>
                  <a:lnTo>
                    <a:pt x="80" y="21"/>
                  </a:lnTo>
                  <a:lnTo>
                    <a:pt x="82" y="23"/>
                  </a:lnTo>
                  <a:lnTo>
                    <a:pt x="89" y="21"/>
                  </a:lnTo>
                  <a:lnTo>
                    <a:pt x="93" y="23"/>
                  </a:lnTo>
                  <a:lnTo>
                    <a:pt x="95" y="23"/>
                  </a:lnTo>
                  <a:lnTo>
                    <a:pt x="97" y="21"/>
                  </a:lnTo>
                  <a:lnTo>
                    <a:pt x="101" y="21"/>
                  </a:lnTo>
                  <a:lnTo>
                    <a:pt x="106" y="23"/>
                  </a:lnTo>
                  <a:lnTo>
                    <a:pt x="112" y="19"/>
                  </a:lnTo>
                  <a:lnTo>
                    <a:pt x="116" y="21"/>
                  </a:lnTo>
                  <a:lnTo>
                    <a:pt x="118" y="23"/>
                  </a:lnTo>
                  <a:lnTo>
                    <a:pt x="120" y="25"/>
                  </a:lnTo>
                  <a:lnTo>
                    <a:pt x="125" y="21"/>
                  </a:lnTo>
                  <a:lnTo>
                    <a:pt x="129" y="21"/>
                  </a:lnTo>
                  <a:lnTo>
                    <a:pt x="133" y="23"/>
                  </a:lnTo>
                  <a:lnTo>
                    <a:pt x="137" y="21"/>
                  </a:lnTo>
                  <a:lnTo>
                    <a:pt x="141" y="23"/>
                  </a:lnTo>
                  <a:lnTo>
                    <a:pt x="146" y="23"/>
                  </a:lnTo>
                  <a:lnTo>
                    <a:pt x="146" y="17"/>
                  </a:lnTo>
                  <a:lnTo>
                    <a:pt x="150" y="9"/>
                  </a:lnTo>
                  <a:lnTo>
                    <a:pt x="154" y="9"/>
                  </a:lnTo>
                  <a:lnTo>
                    <a:pt x="162" y="6"/>
                  </a:lnTo>
                  <a:lnTo>
                    <a:pt x="167" y="6"/>
                  </a:lnTo>
                  <a:lnTo>
                    <a:pt x="171" y="6"/>
                  </a:lnTo>
                  <a:lnTo>
                    <a:pt x="171" y="2"/>
                  </a:lnTo>
                  <a:lnTo>
                    <a:pt x="175" y="0"/>
                  </a:lnTo>
                  <a:lnTo>
                    <a:pt x="184" y="2"/>
                  </a:lnTo>
                  <a:lnTo>
                    <a:pt x="194" y="2"/>
                  </a:lnTo>
                  <a:lnTo>
                    <a:pt x="198" y="0"/>
                  </a:lnTo>
                  <a:lnTo>
                    <a:pt x="205" y="0"/>
                  </a:lnTo>
                  <a:lnTo>
                    <a:pt x="207" y="9"/>
                  </a:lnTo>
                  <a:lnTo>
                    <a:pt x="211" y="13"/>
                  </a:lnTo>
                  <a:lnTo>
                    <a:pt x="209" y="17"/>
                  </a:lnTo>
                  <a:lnTo>
                    <a:pt x="215" y="25"/>
                  </a:lnTo>
                  <a:lnTo>
                    <a:pt x="226" y="23"/>
                  </a:lnTo>
                  <a:lnTo>
                    <a:pt x="230" y="25"/>
                  </a:lnTo>
                  <a:lnTo>
                    <a:pt x="230" y="30"/>
                  </a:lnTo>
                  <a:lnTo>
                    <a:pt x="234" y="32"/>
                  </a:lnTo>
                  <a:lnTo>
                    <a:pt x="234" y="36"/>
                  </a:lnTo>
                  <a:lnTo>
                    <a:pt x="236" y="42"/>
                  </a:lnTo>
                  <a:lnTo>
                    <a:pt x="245" y="51"/>
                  </a:lnTo>
                  <a:lnTo>
                    <a:pt x="249" y="49"/>
                  </a:lnTo>
                  <a:lnTo>
                    <a:pt x="253" y="51"/>
                  </a:lnTo>
                  <a:lnTo>
                    <a:pt x="259" y="49"/>
                  </a:lnTo>
                  <a:lnTo>
                    <a:pt x="264" y="51"/>
                  </a:lnTo>
                  <a:lnTo>
                    <a:pt x="270" y="44"/>
                  </a:lnTo>
                  <a:lnTo>
                    <a:pt x="272" y="44"/>
                  </a:lnTo>
                  <a:lnTo>
                    <a:pt x="276" y="55"/>
                  </a:lnTo>
                  <a:lnTo>
                    <a:pt x="283" y="59"/>
                  </a:lnTo>
                  <a:lnTo>
                    <a:pt x="285" y="61"/>
                  </a:lnTo>
                  <a:lnTo>
                    <a:pt x="289" y="59"/>
                  </a:lnTo>
                  <a:lnTo>
                    <a:pt x="295" y="61"/>
                  </a:lnTo>
                  <a:lnTo>
                    <a:pt x="299" y="61"/>
                  </a:lnTo>
                  <a:lnTo>
                    <a:pt x="304" y="63"/>
                  </a:lnTo>
                  <a:lnTo>
                    <a:pt x="308" y="63"/>
                  </a:lnTo>
                  <a:lnTo>
                    <a:pt x="314" y="65"/>
                  </a:lnTo>
                  <a:lnTo>
                    <a:pt x="321" y="68"/>
                  </a:lnTo>
                  <a:lnTo>
                    <a:pt x="323" y="63"/>
                  </a:lnTo>
                  <a:lnTo>
                    <a:pt x="325" y="70"/>
                  </a:lnTo>
                  <a:lnTo>
                    <a:pt x="327" y="70"/>
                  </a:lnTo>
                  <a:lnTo>
                    <a:pt x="327" y="76"/>
                  </a:lnTo>
                  <a:lnTo>
                    <a:pt x="325" y="80"/>
                  </a:lnTo>
                  <a:lnTo>
                    <a:pt x="321" y="80"/>
                  </a:lnTo>
                  <a:lnTo>
                    <a:pt x="318" y="89"/>
                  </a:lnTo>
                  <a:lnTo>
                    <a:pt x="325" y="93"/>
                  </a:lnTo>
                  <a:lnTo>
                    <a:pt x="325" y="99"/>
                  </a:lnTo>
                  <a:lnTo>
                    <a:pt x="323" y="108"/>
                  </a:lnTo>
                  <a:lnTo>
                    <a:pt x="323" y="112"/>
                  </a:lnTo>
                  <a:lnTo>
                    <a:pt x="321" y="114"/>
                  </a:lnTo>
                  <a:lnTo>
                    <a:pt x="310" y="114"/>
                  </a:lnTo>
                  <a:lnTo>
                    <a:pt x="306" y="122"/>
                  </a:lnTo>
                  <a:lnTo>
                    <a:pt x="304" y="122"/>
                  </a:lnTo>
                  <a:lnTo>
                    <a:pt x="302" y="133"/>
                  </a:lnTo>
                  <a:lnTo>
                    <a:pt x="299" y="133"/>
                  </a:lnTo>
                  <a:lnTo>
                    <a:pt x="297" y="131"/>
                  </a:lnTo>
                  <a:lnTo>
                    <a:pt x="295" y="131"/>
                  </a:lnTo>
                  <a:lnTo>
                    <a:pt x="291" y="133"/>
                  </a:lnTo>
                  <a:lnTo>
                    <a:pt x="287" y="133"/>
                  </a:lnTo>
                  <a:lnTo>
                    <a:pt x="283" y="135"/>
                  </a:lnTo>
                  <a:lnTo>
                    <a:pt x="283" y="139"/>
                  </a:lnTo>
                  <a:lnTo>
                    <a:pt x="278" y="139"/>
                  </a:lnTo>
                  <a:lnTo>
                    <a:pt x="276" y="141"/>
                  </a:lnTo>
                  <a:lnTo>
                    <a:pt x="272" y="146"/>
                  </a:lnTo>
                  <a:lnTo>
                    <a:pt x="270" y="146"/>
                  </a:lnTo>
                  <a:lnTo>
                    <a:pt x="266" y="146"/>
                  </a:lnTo>
                  <a:lnTo>
                    <a:pt x="262" y="148"/>
                  </a:lnTo>
                  <a:lnTo>
                    <a:pt x="257" y="148"/>
                  </a:lnTo>
                  <a:lnTo>
                    <a:pt x="253" y="150"/>
                  </a:lnTo>
                  <a:lnTo>
                    <a:pt x="251" y="150"/>
                  </a:lnTo>
                  <a:lnTo>
                    <a:pt x="247" y="146"/>
                  </a:lnTo>
                  <a:lnTo>
                    <a:pt x="247" y="146"/>
                  </a:lnTo>
                  <a:lnTo>
                    <a:pt x="247" y="148"/>
                  </a:lnTo>
                  <a:lnTo>
                    <a:pt x="249" y="150"/>
                  </a:lnTo>
                  <a:lnTo>
                    <a:pt x="249" y="154"/>
                  </a:lnTo>
                  <a:lnTo>
                    <a:pt x="245" y="158"/>
                  </a:lnTo>
                  <a:lnTo>
                    <a:pt x="243" y="160"/>
                  </a:lnTo>
                  <a:lnTo>
                    <a:pt x="240" y="158"/>
                  </a:lnTo>
                  <a:lnTo>
                    <a:pt x="243" y="158"/>
                  </a:lnTo>
                  <a:lnTo>
                    <a:pt x="247" y="154"/>
                  </a:lnTo>
                  <a:lnTo>
                    <a:pt x="245" y="152"/>
                  </a:lnTo>
                  <a:lnTo>
                    <a:pt x="243" y="150"/>
                  </a:lnTo>
                  <a:lnTo>
                    <a:pt x="243" y="152"/>
                  </a:lnTo>
                  <a:lnTo>
                    <a:pt x="236" y="158"/>
                  </a:lnTo>
                  <a:lnTo>
                    <a:pt x="234" y="160"/>
                  </a:lnTo>
                  <a:lnTo>
                    <a:pt x="232" y="162"/>
                  </a:lnTo>
                  <a:lnTo>
                    <a:pt x="228" y="162"/>
                  </a:lnTo>
                  <a:lnTo>
                    <a:pt x="226" y="160"/>
                  </a:lnTo>
                  <a:lnTo>
                    <a:pt x="224" y="162"/>
                  </a:lnTo>
                  <a:lnTo>
                    <a:pt x="219" y="160"/>
                  </a:lnTo>
                  <a:lnTo>
                    <a:pt x="217" y="162"/>
                  </a:lnTo>
                  <a:lnTo>
                    <a:pt x="222" y="165"/>
                  </a:lnTo>
                  <a:lnTo>
                    <a:pt x="228" y="165"/>
                  </a:lnTo>
                  <a:lnTo>
                    <a:pt x="230" y="167"/>
                  </a:lnTo>
                  <a:lnTo>
                    <a:pt x="232" y="169"/>
                  </a:lnTo>
                  <a:lnTo>
                    <a:pt x="234" y="167"/>
                  </a:lnTo>
                  <a:lnTo>
                    <a:pt x="236" y="169"/>
                  </a:lnTo>
                  <a:lnTo>
                    <a:pt x="234" y="171"/>
                  </a:lnTo>
                  <a:lnTo>
                    <a:pt x="234" y="173"/>
                  </a:lnTo>
                  <a:lnTo>
                    <a:pt x="236" y="173"/>
                  </a:lnTo>
                  <a:lnTo>
                    <a:pt x="236" y="173"/>
                  </a:lnTo>
                  <a:lnTo>
                    <a:pt x="236" y="175"/>
                  </a:lnTo>
                  <a:lnTo>
                    <a:pt x="238" y="173"/>
                  </a:lnTo>
                  <a:lnTo>
                    <a:pt x="240" y="175"/>
                  </a:lnTo>
                  <a:lnTo>
                    <a:pt x="243" y="179"/>
                  </a:lnTo>
                  <a:lnTo>
                    <a:pt x="245" y="181"/>
                  </a:lnTo>
                  <a:lnTo>
                    <a:pt x="249" y="183"/>
                  </a:lnTo>
                  <a:lnTo>
                    <a:pt x="251" y="181"/>
                  </a:lnTo>
                  <a:lnTo>
                    <a:pt x="245" y="175"/>
                  </a:lnTo>
                  <a:lnTo>
                    <a:pt x="236" y="167"/>
                  </a:lnTo>
                  <a:lnTo>
                    <a:pt x="236" y="162"/>
                  </a:lnTo>
                  <a:lnTo>
                    <a:pt x="236" y="160"/>
                  </a:lnTo>
                  <a:lnTo>
                    <a:pt x="240" y="165"/>
                  </a:lnTo>
                  <a:lnTo>
                    <a:pt x="240" y="171"/>
                  </a:lnTo>
                  <a:lnTo>
                    <a:pt x="251" y="181"/>
                  </a:lnTo>
                  <a:lnTo>
                    <a:pt x="253" y="181"/>
                  </a:lnTo>
                  <a:lnTo>
                    <a:pt x="257" y="179"/>
                  </a:lnTo>
                  <a:lnTo>
                    <a:pt x="259" y="179"/>
                  </a:lnTo>
                  <a:lnTo>
                    <a:pt x="264" y="181"/>
                  </a:lnTo>
                  <a:lnTo>
                    <a:pt x="264" y="177"/>
                  </a:lnTo>
                  <a:lnTo>
                    <a:pt x="270" y="175"/>
                  </a:lnTo>
                  <a:lnTo>
                    <a:pt x="276" y="177"/>
                  </a:lnTo>
                  <a:lnTo>
                    <a:pt x="274" y="179"/>
                  </a:lnTo>
                  <a:lnTo>
                    <a:pt x="272" y="181"/>
                  </a:lnTo>
                  <a:lnTo>
                    <a:pt x="274" y="183"/>
                  </a:lnTo>
                  <a:lnTo>
                    <a:pt x="272" y="188"/>
                  </a:lnTo>
                  <a:lnTo>
                    <a:pt x="266" y="188"/>
                  </a:lnTo>
                  <a:lnTo>
                    <a:pt x="257" y="186"/>
                  </a:lnTo>
                  <a:lnTo>
                    <a:pt x="253" y="188"/>
                  </a:lnTo>
                  <a:lnTo>
                    <a:pt x="249" y="194"/>
                  </a:lnTo>
                  <a:lnTo>
                    <a:pt x="243" y="194"/>
                  </a:lnTo>
                  <a:lnTo>
                    <a:pt x="234" y="200"/>
                  </a:lnTo>
                  <a:lnTo>
                    <a:pt x="226" y="202"/>
                  </a:lnTo>
                  <a:lnTo>
                    <a:pt x="219" y="202"/>
                  </a:lnTo>
                  <a:lnTo>
                    <a:pt x="215" y="200"/>
                  </a:lnTo>
                  <a:lnTo>
                    <a:pt x="217" y="198"/>
                  </a:lnTo>
                  <a:lnTo>
                    <a:pt x="219" y="192"/>
                  </a:lnTo>
                  <a:lnTo>
                    <a:pt x="219" y="190"/>
                  </a:lnTo>
                  <a:lnTo>
                    <a:pt x="213" y="183"/>
                  </a:lnTo>
                  <a:lnTo>
                    <a:pt x="211" y="183"/>
                  </a:lnTo>
                  <a:lnTo>
                    <a:pt x="207" y="181"/>
                  </a:lnTo>
                  <a:lnTo>
                    <a:pt x="203" y="183"/>
                  </a:lnTo>
                  <a:lnTo>
                    <a:pt x="200" y="183"/>
                  </a:lnTo>
                  <a:lnTo>
                    <a:pt x="205" y="177"/>
                  </a:lnTo>
                  <a:lnTo>
                    <a:pt x="211" y="173"/>
                  </a:lnTo>
                  <a:lnTo>
                    <a:pt x="217" y="171"/>
                  </a:lnTo>
                  <a:lnTo>
                    <a:pt x="219" y="171"/>
                  </a:lnTo>
                  <a:lnTo>
                    <a:pt x="217" y="167"/>
                  </a:lnTo>
                  <a:lnTo>
                    <a:pt x="215" y="162"/>
                  </a:lnTo>
                  <a:lnTo>
                    <a:pt x="213" y="162"/>
                  </a:lnTo>
                  <a:lnTo>
                    <a:pt x="213" y="165"/>
                  </a:lnTo>
                  <a:lnTo>
                    <a:pt x="209" y="162"/>
                  </a:lnTo>
                  <a:lnTo>
                    <a:pt x="205" y="160"/>
                  </a:lnTo>
                  <a:lnTo>
                    <a:pt x="200" y="162"/>
                  </a:lnTo>
                  <a:lnTo>
                    <a:pt x="196" y="165"/>
                  </a:lnTo>
                  <a:lnTo>
                    <a:pt x="192" y="162"/>
                  </a:lnTo>
                  <a:lnTo>
                    <a:pt x="190" y="162"/>
                  </a:lnTo>
                  <a:lnTo>
                    <a:pt x="186" y="158"/>
                  </a:lnTo>
                  <a:lnTo>
                    <a:pt x="188" y="158"/>
                  </a:lnTo>
                  <a:lnTo>
                    <a:pt x="190" y="156"/>
                  </a:lnTo>
                  <a:lnTo>
                    <a:pt x="184" y="154"/>
                  </a:lnTo>
                  <a:lnTo>
                    <a:pt x="175" y="154"/>
                  </a:lnTo>
                  <a:lnTo>
                    <a:pt x="175" y="152"/>
                  </a:lnTo>
                  <a:lnTo>
                    <a:pt x="179" y="152"/>
                  </a:lnTo>
                  <a:lnTo>
                    <a:pt x="186" y="152"/>
                  </a:lnTo>
                  <a:lnTo>
                    <a:pt x="190" y="152"/>
                  </a:lnTo>
                  <a:lnTo>
                    <a:pt x="192" y="150"/>
                  </a:lnTo>
                  <a:lnTo>
                    <a:pt x="196" y="148"/>
                  </a:lnTo>
                  <a:lnTo>
                    <a:pt x="190" y="150"/>
                  </a:lnTo>
                  <a:lnTo>
                    <a:pt x="188" y="148"/>
                  </a:lnTo>
                  <a:lnTo>
                    <a:pt x="184" y="148"/>
                  </a:lnTo>
                  <a:lnTo>
                    <a:pt x="184" y="143"/>
                  </a:lnTo>
                  <a:lnTo>
                    <a:pt x="181" y="148"/>
                  </a:lnTo>
                  <a:lnTo>
                    <a:pt x="179" y="150"/>
                  </a:lnTo>
                  <a:lnTo>
                    <a:pt x="177" y="150"/>
                  </a:lnTo>
                  <a:lnTo>
                    <a:pt x="177" y="148"/>
                  </a:lnTo>
                  <a:lnTo>
                    <a:pt x="175" y="146"/>
                  </a:lnTo>
                  <a:lnTo>
                    <a:pt x="171" y="152"/>
                  </a:lnTo>
                  <a:lnTo>
                    <a:pt x="165" y="152"/>
                  </a:lnTo>
                  <a:lnTo>
                    <a:pt x="162" y="154"/>
                  </a:lnTo>
                  <a:lnTo>
                    <a:pt x="162" y="158"/>
                  </a:lnTo>
                  <a:lnTo>
                    <a:pt x="158" y="165"/>
                  </a:lnTo>
                  <a:lnTo>
                    <a:pt x="156" y="165"/>
                  </a:lnTo>
                  <a:lnTo>
                    <a:pt x="158" y="167"/>
                  </a:lnTo>
                  <a:lnTo>
                    <a:pt x="150" y="175"/>
                  </a:lnTo>
                  <a:lnTo>
                    <a:pt x="148" y="175"/>
                  </a:lnTo>
                  <a:lnTo>
                    <a:pt x="146" y="173"/>
                  </a:lnTo>
                  <a:lnTo>
                    <a:pt x="146" y="175"/>
                  </a:lnTo>
                  <a:lnTo>
                    <a:pt x="146" y="179"/>
                  </a:lnTo>
                  <a:lnTo>
                    <a:pt x="148" y="181"/>
                  </a:lnTo>
                  <a:lnTo>
                    <a:pt x="146" y="183"/>
                  </a:lnTo>
                  <a:lnTo>
                    <a:pt x="146" y="183"/>
                  </a:lnTo>
                  <a:lnTo>
                    <a:pt x="144" y="181"/>
                  </a:lnTo>
                  <a:lnTo>
                    <a:pt x="137" y="181"/>
                  </a:lnTo>
                  <a:lnTo>
                    <a:pt x="133" y="183"/>
                  </a:lnTo>
                  <a:lnTo>
                    <a:pt x="127" y="183"/>
                  </a:lnTo>
                  <a:lnTo>
                    <a:pt x="120" y="183"/>
                  </a:lnTo>
                  <a:lnTo>
                    <a:pt x="118" y="177"/>
                  </a:lnTo>
                  <a:lnTo>
                    <a:pt x="120" y="175"/>
                  </a:lnTo>
                  <a:lnTo>
                    <a:pt x="125" y="177"/>
                  </a:lnTo>
                  <a:lnTo>
                    <a:pt x="125" y="173"/>
                  </a:lnTo>
                  <a:lnTo>
                    <a:pt x="129" y="167"/>
                  </a:lnTo>
                  <a:lnTo>
                    <a:pt x="131" y="167"/>
                  </a:lnTo>
                  <a:lnTo>
                    <a:pt x="129" y="162"/>
                  </a:lnTo>
                  <a:lnTo>
                    <a:pt x="131" y="154"/>
                  </a:lnTo>
                  <a:lnTo>
                    <a:pt x="135" y="154"/>
                  </a:lnTo>
                  <a:lnTo>
                    <a:pt x="139" y="152"/>
                  </a:lnTo>
                  <a:lnTo>
                    <a:pt x="141" y="154"/>
                  </a:lnTo>
                  <a:lnTo>
                    <a:pt x="148" y="154"/>
                  </a:lnTo>
                  <a:lnTo>
                    <a:pt x="150" y="152"/>
                  </a:lnTo>
                  <a:lnTo>
                    <a:pt x="146" y="150"/>
                  </a:lnTo>
                  <a:lnTo>
                    <a:pt x="148" y="146"/>
                  </a:lnTo>
                  <a:lnTo>
                    <a:pt x="148" y="141"/>
                  </a:lnTo>
                  <a:lnTo>
                    <a:pt x="141" y="139"/>
                  </a:lnTo>
                  <a:lnTo>
                    <a:pt x="135" y="135"/>
                  </a:lnTo>
                  <a:lnTo>
                    <a:pt x="135" y="133"/>
                  </a:lnTo>
                  <a:lnTo>
                    <a:pt x="131" y="131"/>
                  </a:lnTo>
                  <a:lnTo>
                    <a:pt x="131" y="124"/>
                  </a:lnTo>
                  <a:lnTo>
                    <a:pt x="131" y="118"/>
                  </a:lnTo>
                  <a:lnTo>
                    <a:pt x="125" y="116"/>
                  </a:lnTo>
                  <a:lnTo>
                    <a:pt x="118" y="110"/>
                  </a:lnTo>
                  <a:lnTo>
                    <a:pt x="116" y="110"/>
                  </a:lnTo>
                  <a:lnTo>
                    <a:pt x="116" y="112"/>
                  </a:lnTo>
                  <a:lnTo>
                    <a:pt x="110" y="112"/>
                  </a:lnTo>
                  <a:lnTo>
                    <a:pt x="103" y="106"/>
                  </a:lnTo>
                  <a:lnTo>
                    <a:pt x="99" y="106"/>
                  </a:lnTo>
                  <a:lnTo>
                    <a:pt x="95" y="101"/>
                  </a:lnTo>
                  <a:lnTo>
                    <a:pt x="93" y="103"/>
                  </a:lnTo>
                  <a:lnTo>
                    <a:pt x="89" y="103"/>
                  </a:lnTo>
                  <a:lnTo>
                    <a:pt x="89" y="103"/>
                  </a:lnTo>
                  <a:lnTo>
                    <a:pt x="85" y="101"/>
                  </a:lnTo>
                  <a:lnTo>
                    <a:pt x="85" y="103"/>
                  </a:lnTo>
                  <a:lnTo>
                    <a:pt x="80" y="101"/>
                  </a:lnTo>
                  <a:lnTo>
                    <a:pt x="80" y="108"/>
                  </a:lnTo>
                  <a:lnTo>
                    <a:pt x="80" y="110"/>
                  </a:lnTo>
                  <a:lnTo>
                    <a:pt x="80" y="114"/>
                  </a:lnTo>
                  <a:lnTo>
                    <a:pt x="76" y="116"/>
                  </a:lnTo>
                  <a:lnTo>
                    <a:pt x="72" y="118"/>
                  </a:lnTo>
                  <a:lnTo>
                    <a:pt x="59" y="120"/>
                  </a:lnTo>
                  <a:lnTo>
                    <a:pt x="55" y="124"/>
                  </a:lnTo>
                  <a:lnTo>
                    <a:pt x="51" y="124"/>
                  </a:lnTo>
                  <a:lnTo>
                    <a:pt x="44" y="127"/>
                  </a:lnTo>
                  <a:lnTo>
                    <a:pt x="40" y="124"/>
                  </a:lnTo>
                  <a:lnTo>
                    <a:pt x="38" y="122"/>
                  </a:lnTo>
                  <a:lnTo>
                    <a:pt x="34" y="120"/>
                  </a:lnTo>
                  <a:lnTo>
                    <a:pt x="28" y="118"/>
                  </a:lnTo>
                  <a:lnTo>
                    <a:pt x="21" y="114"/>
                  </a:lnTo>
                  <a:lnTo>
                    <a:pt x="17" y="114"/>
                  </a:lnTo>
                  <a:lnTo>
                    <a:pt x="15" y="118"/>
                  </a:lnTo>
                  <a:lnTo>
                    <a:pt x="11" y="118"/>
                  </a:lnTo>
                  <a:lnTo>
                    <a:pt x="9" y="114"/>
                  </a:lnTo>
                  <a:lnTo>
                    <a:pt x="4" y="110"/>
                  </a:lnTo>
                  <a:lnTo>
                    <a:pt x="0" y="106"/>
                  </a:lnTo>
                  <a:lnTo>
                    <a:pt x="0" y="106"/>
                  </a:lnTo>
                  <a:lnTo>
                    <a:pt x="0" y="99"/>
                  </a:lnTo>
                  <a:lnTo>
                    <a:pt x="4" y="91"/>
                  </a:lnTo>
                  <a:lnTo>
                    <a:pt x="9" y="91"/>
                  </a:lnTo>
                  <a:lnTo>
                    <a:pt x="9" y="84"/>
                  </a:lnTo>
                  <a:lnTo>
                    <a:pt x="9" y="78"/>
                  </a:lnTo>
                  <a:lnTo>
                    <a:pt x="21" y="65"/>
                  </a:lnTo>
                  <a:lnTo>
                    <a:pt x="21" y="59"/>
                  </a:lnTo>
                  <a:lnTo>
                    <a:pt x="25" y="57"/>
                  </a:lnTo>
                  <a:lnTo>
                    <a:pt x="28" y="55"/>
                  </a:lnTo>
                  <a:lnTo>
                    <a:pt x="30" y="51"/>
                  </a:lnTo>
                  <a:lnTo>
                    <a:pt x="28" y="46"/>
                  </a:lnTo>
                  <a:lnTo>
                    <a:pt x="28" y="44"/>
                  </a:lnTo>
                  <a:lnTo>
                    <a:pt x="30" y="42"/>
                  </a:lnTo>
                  <a:lnTo>
                    <a:pt x="25" y="40"/>
                  </a:lnTo>
                  <a:lnTo>
                    <a:pt x="21" y="34"/>
                  </a:lnTo>
                  <a:lnTo>
                    <a:pt x="19" y="32"/>
                  </a:lnTo>
                  <a:lnTo>
                    <a:pt x="19" y="21"/>
                  </a:lnTo>
                  <a:lnTo>
                    <a:pt x="19" y="19"/>
                  </a:lnTo>
                  <a:close/>
                </a:path>
              </a:pathLst>
            </a:custGeom>
            <a:gradFill>
              <a:gsLst>
                <a:gs pos="50000">
                  <a:schemeClr val="accent1">
                    <a:lumMod val="5000"/>
                    <a:lumOff val="95000"/>
                  </a:schemeClr>
                </a:gs>
                <a:gs pos="76000">
                  <a:srgbClr val="D9D9D9"/>
                </a:gs>
                <a:gs pos="100000">
                  <a:srgbClr val="D9D9D9"/>
                </a:gs>
              </a:gsLst>
              <a:lin ang="10200000" scaled="0"/>
            </a:gra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6" name="Freeform 53">
              <a:extLst>
                <a:ext uri="{FF2B5EF4-FFF2-40B4-BE49-F238E27FC236}">
                  <a16:creationId xmlns:a16="http://schemas.microsoft.com/office/drawing/2014/main" id="{D0EF5BC7-708E-4FE4-8A6B-CD27B56EB9C8}"/>
                </a:ext>
              </a:extLst>
            </p:cNvPr>
            <p:cNvSpPr>
              <a:spLocks/>
            </p:cNvSpPr>
            <p:nvPr/>
          </p:nvSpPr>
          <p:spPr bwMode="auto">
            <a:xfrm>
              <a:off x="5197026" y="3380357"/>
              <a:ext cx="96671" cy="104957"/>
            </a:xfrm>
            <a:custGeom>
              <a:avLst/>
              <a:gdLst>
                <a:gd name="T0" fmla="*/ 0 w 70"/>
                <a:gd name="T1" fmla="*/ 13 h 76"/>
                <a:gd name="T2" fmla="*/ 0 w 70"/>
                <a:gd name="T3" fmla="*/ 9 h 76"/>
                <a:gd name="T4" fmla="*/ 0 w 70"/>
                <a:gd name="T5" fmla="*/ 7 h 76"/>
                <a:gd name="T6" fmla="*/ 0 w 70"/>
                <a:gd name="T7" fmla="*/ 0 h 76"/>
                <a:gd name="T8" fmla="*/ 5 w 70"/>
                <a:gd name="T9" fmla="*/ 2 h 76"/>
                <a:gd name="T10" fmla="*/ 5 w 70"/>
                <a:gd name="T11" fmla="*/ 0 h 76"/>
                <a:gd name="T12" fmla="*/ 9 w 70"/>
                <a:gd name="T13" fmla="*/ 2 h 76"/>
                <a:gd name="T14" fmla="*/ 9 w 70"/>
                <a:gd name="T15" fmla="*/ 2 h 76"/>
                <a:gd name="T16" fmla="*/ 13 w 70"/>
                <a:gd name="T17" fmla="*/ 2 h 76"/>
                <a:gd name="T18" fmla="*/ 15 w 70"/>
                <a:gd name="T19" fmla="*/ 0 h 76"/>
                <a:gd name="T20" fmla="*/ 19 w 70"/>
                <a:gd name="T21" fmla="*/ 5 h 76"/>
                <a:gd name="T22" fmla="*/ 23 w 70"/>
                <a:gd name="T23" fmla="*/ 5 h 76"/>
                <a:gd name="T24" fmla="*/ 30 w 70"/>
                <a:gd name="T25" fmla="*/ 11 h 76"/>
                <a:gd name="T26" fmla="*/ 36 w 70"/>
                <a:gd name="T27" fmla="*/ 11 h 76"/>
                <a:gd name="T28" fmla="*/ 36 w 70"/>
                <a:gd name="T29" fmla="*/ 9 h 76"/>
                <a:gd name="T30" fmla="*/ 38 w 70"/>
                <a:gd name="T31" fmla="*/ 9 h 76"/>
                <a:gd name="T32" fmla="*/ 45 w 70"/>
                <a:gd name="T33" fmla="*/ 15 h 76"/>
                <a:gd name="T34" fmla="*/ 51 w 70"/>
                <a:gd name="T35" fmla="*/ 17 h 76"/>
                <a:gd name="T36" fmla="*/ 51 w 70"/>
                <a:gd name="T37" fmla="*/ 23 h 76"/>
                <a:gd name="T38" fmla="*/ 51 w 70"/>
                <a:gd name="T39" fmla="*/ 30 h 76"/>
                <a:gd name="T40" fmla="*/ 55 w 70"/>
                <a:gd name="T41" fmla="*/ 32 h 76"/>
                <a:gd name="T42" fmla="*/ 55 w 70"/>
                <a:gd name="T43" fmla="*/ 34 h 76"/>
                <a:gd name="T44" fmla="*/ 61 w 70"/>
                <a:gd name="T45" fmla="*/ 38 h 76"/>
                <a:gd name="T46" fmla="*/ 68 w 70"/>
                <a:gd name="T47" fmla="*/ 40 h 76"/>
                <a:gd name="T48" fmla="*/ 68 w 70"/>
                <a:gd name="T49" fmla="*/ 45 h 76"/>
                <a:gd name="T50" fmla="*/ 66 w 70"/>
                <a:gd name="T51" fmla="*/ 49 h 76"/>
                <a:gd name="T52" fmla="*/ 70 w 70"/>
                <a:gd name="T53" fmla="*/ 51 h 76"/>
                <a:gd name="T54" fmla="*/ 68 w 70"/>
                <a:gd name="T55" fmla="*/ 53 h 76"/>
                <a:gd name="T56" fmla="*/ 61 w 70"/>
                <a:gd name="T57" fmla="*/ 53 h 76"/>
                <a:gd name="T58" fmla="*/ 59 w 70"/>
                <a:gd name="T59" fmla="*/ 51 h 76"/>
                <a:gd name="T60" fmla="*/ 55 w 70"/>
                <a:gd name="T61" fmla="*/ 53 h 76"/>
                <a:gd name="T62" fmla="*/ 51 w 70"/>
                <a:gd name="T63" fmla="*/ 53 h 76"/>
                <a:gd name="T64" fmla="*/ 49 w 70"/>
                <a:gd name="T65" fmla="*/ 61 h 76"/>
                <a:gd name="T66" fmla="*/ 51 w 70"/>
                <a:gd name="T67" fmla="*/ 66 h 76"/>
                <a:gd name="T68" fmla="*/ 49 w 70"/>
                <a:gd name="T69" fmla="*/ 66 h 76"/>
                <a:gd name="T70" fmla="*/ 45 w 70"/>
                <a:gd name="T71" fmla="*/ 72 h 76"/>
                <a:gd name="T72" fmla="*/ 45 w 70"/>
                <a:gd name="T73" fmla="*/ 76 h 76"/>
                <a:gd name="T74" fmla="*/ 40 w 70"/>
                <a:gd name="T75" fmla="*/ 74 h 76"/>
                <a:gd name="T76" fmla="*/ 38 w 70"/>
                <a:gd name="T77" fmla="*/ 76 h 76"/>
                <a:gd name="T78" fmla="*/ 38 w 70"/>
                <a:gd name="T79" fmla="*/ 76 h 76"/>
                <a:gd name="T80" fmla="*/ 34 w 70"/>
                <a:gd name="T81" fmla="*/ 70 h 76"/>
                <a:gd name="T82" fmla="*/ 36 w 70"/>
                <a:gd name="T83" fmla="*/ 53 h 76"/>
                <a:gd name="T84" fmla="*/ 32 w 70"/>
                <a:gd name="T85" fmla="*/ 47 h 76"/>
                <a:gd name="T86" fmla="*/ 32 w 70"/>
                <a:gd name="T87" fmla="*/ 40 h 76"/>
                <a:gd name="T88" fmla="*/ 19 w 70"/>
                <a:gd name="T89" fmla="*/ 32 h 76"/>
                <a:gd name="T90" fmla="*/ 19 w 70"/>
                <a:gd name="T91" fmla="*/ 28 h 76"/>
                <a:gd name="T92" fmla="*/ 11 w 70"/>
                <a:gd name="T93" fmla="*/ 21 h 76"/>
                <a:gd name="T94" fmla="*/ 9 w 70"/>
                <a:gd name="T95" fmla="*/ 13 h 76"/>
                <a:gd name="T96" fmla="*/ 0 w 70"/>
                <a:gd name="T97" fmla="*/ 1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76">
                  <a:moveTo>
                    <a:pt x="0" y="13"/>
                  </a:moveTo>
                  <a:lnTo>
                    <a:pt x="0" y="9"/>
                  </a:lnTo>
                  <a:lnTo>
                    <a:pt x="0" y="7"/>
                  </a:lnTo>
                  <a:lnTo>
                    <a:pt x="0" y="0"/>
                  </a:lnTo>
                  <a:lnTo>
                    <a:pt x="5" y="2"/>
                  </a:lnTo>
                  <a:lnTo>
                    <a:pt x="5" y="0"/>
                  </a:lnTo>
                  <a:lnTo>
                    <a:pt x="9" y="2"/>
                  </a:lnTo>
                  <a:lnTo>
                    <a:pt x="9" y="2"/>
                  </a:lnTo>
                  <a:lnTo>
                    <a:pt x="13" y="2"/>
                  </a:lnTo>
                  <a:lnTo>
                    <a:pt x="15" y="0"/>
                  </a:lnTo>
                  <a:lnTo>
                    <a:pt x="19" y="5"/>
                  </a:lnTo>
                  <a:lnTo>
                    <a:pt x="23" y="5"/>
                  </a:lnTo>
                  <a:lnTo>
                    <a:pt x="30" y="11"/>
                  </a:lnTo>
                  <a:lnTo>
                    <a:pt x="36" y="11"/>
                  </a:lnTo>
                  <a:lnTo>
                    <a:pt x="36" y="9"/>
                  </a:lnTo>
                  <a:lnTo>
                    <a:pt x="38" y="9"/>
                  </a:lnTo>
                  <a:lnTo>
                    <a:pt x="45" y="15"/>
                  </a:lnTo>
                  <a:lnTo>
                    <a:pt x="51" y="17"/>
                  </a:lnTo>
                  <a:lnTo>
                    <a:pt x="51" y="23"/>
                  </a:lnTo>
                  <a:lnTo>
                    <a:pt x="51" y="30"/>
                  </a:lnTo>
                  <a:lnTo>
                    <a:pt x="55" y="32"/>
                  </a:lnTo>
                  <a:lnTo>
                    <a:pt x="55" y="34"/>
                  </a:lnTo>
                  <a:lnTo>
                    <a:pt x="61" y="38"/>
                  </a:lnTo>
                  <a:lnTo>
                    <a:pt x="68" y="40"/>
                  </a:lnTo>
                  <a:lnTo>
                    <a:pt x="68" y="45"/>
                  </a:lnTo>
                  <a:lnTo>
                    <a:pt x="66" y="49"/>
                  </a:lnTo>
                  <a:lnTo>
                    <a:pt x="70" y="51"/>
                  </a:lnTo>
                  <a:lnTo>
                    <a:pt x="68" y="53"/>
                  </a:lnTo>
                  <a:lnTo>
                    <a:pt x="61" y="53"/>
                  </a:lnTo>
                  <a:lnTo>
                    <a:pt x="59" y="51"/>
                  </a:lnTo>
                  <a:lnTo>
                    <a:pt x="55" y="53"/>
                  </a:lnTo>
                  <a:lnTo>
                    <a:pt x="51" y="53"/>
                  </a:lnTo>
                  <a:lnTo>
                    <a:pt x="49" y="61"/>
                  </a:lnTo>
                  <a:lnTo>
                    <a:pt x="51" y="66"/>
                  </a:lnTo>
                  <a:lnTo>
                    <a:pt x="49" y="66"/>
                  </a:lnTo>
                  <a:lnTo>
                    <a:pt x="45" y="72"/>
                  </a:lnTo>
                  <a:lnTo>
                    <a:pt x="45" y="76"/>
                  </a:lnTo>
                  <a:lnTo>
                    <a:pt x="40" y="74"/>
                  </a:lnTo>
                  <a:lnTo>
                    <a:pt x="38" y="76"/>
                  </a:lnTo>
                  <a:lnTo>
                    <a:pt x="38" y="76"/>
                  </a:lnTo>
                  <a:lnTo>
                    <a:pt x="34" y="70"/>
                  </a:lnTo>
                  <a:lnTo>
                    <a:pt x="36" y="53"/>
                  </a:lnTo>
                  <a:lnTo>
                    <a:pt x="32" y="47"/>
                  </a:lnTo>
                  <a:lnTo>
                    <a:pt x="32" y="40"/>
                  </a:lnTo>
                  <a:lnTo>
                    <a:pt x="19" y="32"/>
                  </a:lnTo>
                  <a:lnTo>
                    <a:pt x="19" y="28"/>
                  </a:lnTo>
                  <a:lnTo>
                    <a:pt x="11" y="21"/>
                  </a:lnTo>
                  <a:lnTo>
                    <a:pt x="9" y="13"/>
                  </a:lnTo>
                  <a:lnTo>
                    <a:pt x="0" y="13"/>
                  </a:lnTo>
                  <a:close/>
                </a:path>
              </a:pathLst>
            </a:custGeom>
            <a:gradFill>
              <a:gsLst>
                <a:gs pos="15000">
                  <a:schemeClr val="accent1">
                    <a:lumMod val="5000"/>
                    <a:lumOff val="95000"/>
                  </a:schemeClr>
                </a:gs>
                <a:gs pos="34000">
                  <a:srgbClr val="D9D9D9"/>
                </a:gs>
                <a:gs pos="100000">
                  <a:srgbClr val="D9D9D9"/>
                </a:gs>
              </a:gsLst>
              <a:lin ang="10200000" scaled="0"/>
            </a:gra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7" name="Freeform 54">
              <a:extLst>
                <a:ext uri="{FF2B5EF4-FFF2-40B4-BE49-F238E27FC236}">
                  <a16:creationId xmlns:a16="http://schemas.microsoft.com/office/drawing/2014/main" id="{CB6D1EB2-1297-4A04-A1FB-5382456BFCC7}"/>
                </a:ext>
              </a:extLst>
            </p:cNvPr>
            <p:cNvSpPr>
              <a:spLocks/>
            </p:cNvSpPr>
            <p:nvPr/>
          </p:nvSpPr>
          <p:spPr bwMode="auto">
            <a:xfrm>
              <a:off x="5044852" y="3397173"/>
              <a:ext cx="241678" cy="154674"/>
            </a:xfrm>
            <a:custGeom>
              <a:avLst/>
              <a:gdLst>
                <a:gd name="T0" fmla="*/ 44 w 175"/>
                <a:gd name="T1" fmla="*/ 4 h 112"/>
                <a:gd name="T2" fmla="*/ 50 w 175"/>
                <a:gd name="T3" fmla="*/ 0 h 112"/>
                <a:gd name="T4" fmla="*/ 63 w 175"/>
                <a:gd name="T5" fmla="*/ 6 h 112"/>
                <a:gd name="T6" fmla="*/ 69 w 175"/>
                <a:gd name="T7" fmla="*/ 10 h 112"/>
                <a:gd name="T8" fmla="*/ 80 w 175"/>
                <a:gd name="T9" fmla="*/ 10 h 112"/>
                <a:gd name="T10" fmla="*/ 88 w 175"/>
                <a:gd name="T11" fmla="*/ 6 h 112"/>
                <a:gd name="T12" fmla="*/ 105 w 175"/>
                <a:gd name="T13" fmla="*/ 2 h 112"/>
                <a:gd name="T14" fmla="*/ 120 w 175"/>
                <a:gd name="T15" fmla="*/ 8 h 112"/>
                <a:gd name="T16" fmla="*/ 128 w 175"/>
                <a:gd name="T17" fmla="*/ 19 h 112"/>
                <a:gd name="T18" fmla="*/ 141 w 175"/>
                <a:gd name="T19" fmla="*/ 34 h 112"/>
                <a:gd name="T20" fmla="*/ 143 w 175"/>
                <a:gd name="T21" fmla="*/ 57 h 112"/>
                <a:gd name="T22" fmla="*/ 149 w 175"/>
                <a:gd name="T23" fmla="*/ 69 h 112"/>
                <a:gd name="T24" fmla="*/ 162 w 175"/>
                <a:gd name="T25" fmla="*/ 69 h 112"/>
                <a:gd name="T26" fmla="*/ 173 w 175"/>
                <a:gd name="T27" fmla="*/ 67 h 112"/>
                <a:gd name="T28" fmla="*/ 173 w 175"/>
                <a:gd name="T29" fmla="*/ 72 h 112"/>
                <a:gd name="T30" fmla="*/ 175 w 175"/>
                <a:gd name="T31" fmla="*/ 78 h 112"/>
                <a:gd name="T32" fmla="*/ 168 w 175"/>
                <a:gd name="T33" fmla="*/ 82 h 112"/>
                <a:gd name="T34" fmla="*/ 160 w 175"/>
                <a:gd name="T35" fmla="*/ 88 h 112"/>
                <a:gd name="T36" fmla="*/ 160 w 175"/>
                <a:gd name="T37" fmla="*/ 93 h 112"/>
                <a:gd name="T38" fmla="*/ 158 w 175"/>
                <a:gd name="T39" fmla="*/ 103 h 112"/>
                <a:gd name="T40" fmla="*/ 154 w 175"/>
                <a:gd name="T41" fmla="*/ 107 h 112"/>
                <a:gd name="T42" fmla="*/ 147 w 175"/>
                <a:gd name="T43" fmla="*/ 103 h 112"/>
                <a:gd name="T44" fmla="*/ 141 w 175"/>
                <a:gd name="T45" fmla="*/ 101 h 112"/>
                <a:gd name="T46" fmla="*/ 128 w 175"/>
                <a:gd name="T47" fmla="*/ 99 h 112"/>
                <a:gd name="T48" fmla="*/ 111 w 175"/>
                <a:gd name="T49" fmla="*/ 105 h 112"/>
                <a:gd name="T50" fmla="*/ 105 w 175"/>
                <a:gd name="T51" fmla="*/ 110 h 112"/>
                <a:gd name="T52" fmla="*/ 97 w 175"/>
                <a:gd name="T53" fmla="*/ 110 h 112"/>
                <a:gd name="T54" fmla="*/ 88 w 175"/>
                <a:gd name="T55" fmla="*/ 110 h 112"/>
                <a:gd name="T56" fmla="*/ 82 w 175"/>
                <a:gd name="T57" fmla="*/ 110 h 112"/>
                <a:gd name="T58" fmla="*/ 69 w 175"/>
                <a:gd name="T59" fmla="*/ 110 h 112"/>
                <a:gd name="T60" fmla="*/ 65 w 175"/>
                <a:gd name="T61" fmla="*/ 107 h 112"/>
                <a:gd name="T62" fmla="*/ 54 w 175"/>
                <a:gd name="T63" fmla="*/ 110 h 112"/>
                <a:gd name="T64" fmla="*/ 52 w 175"/>
                <a:gd name="T65" fmla="*/ 105 h 112"/>
                <a:gd name="T66" fmla="*/ 50 w 175"/>
                <a:gd name="T67" fmla="*/ 99 h 112"/>
                <a:gd name="T68" fmla="*/ 44 w 175"/>
                <a:gd name="T69" fmla="*/ 95 h 112"/>
                <a:gd name="T70" fmla="*/ 48 w 175"/>
                <a:gd name="T71" fmla="*/ 88 h 112"/>
                <a:gd name="T72" fmla="*/ 38 w 175"/>
                <a:gd name="T73" fmla="*/ 91 h 112"/>
                <a:gd name="T74" fmla="*/ 29 w 175"/>
                <a:gd name="T75" fmla="*/ 91 h 112"/>
                <a:gd name="T76" fmla="*/ 21 w 175"/>
                <a:gd name="T77" fmla="*/ 84 h 112"/>
                <a:gd name="T78" fmla="*/ 23 w 175"/>
                <a:gd name="T79" fmla="*/ 78 h 112"/>
                <a:gd name="T80" fmla="*/ 12 w 175"/>
                <a:gd name="T81" fmla="*/ 72 h 112"/>
                <a:gd name="T82" fmla="*/ 4 w 175"/>
                <a:gd name="T83" fmla="*/ 59 h 112"/>
                <a:gd name="T84" fmla="*/ 0 w 175"/>
                <a:gd name="T85" fmla="*/ 57 h 112"/>
                <a:gd name="T86" fmla="*/ 8 w 175"/>
                <a:gd name="T87" fmla="*/ 51 h 112"/>
                <a:gd name="T88" fmla="*/ 14 w 175"/>
                <a:gd name="T89" fmla="*/ 48 h 112"/>
                <a:gd name="T90" fmla="*/ 19 w 175"/>
                <a:gd name="T91" fmla="*/ 40 h 112"/>
                <a:gd name="T92" fmla="*/ 29 w 175"/>
                <a:gd name="T93" fmla="*/ 17 h 112"/>
                <a:gd name="T94" fmla="*/ 38 w 175"/>
                <a:gd name="T95" fmla="*/ 8 h 112"/>
                <a:gd name="T96" fmla="*/ 40 w 175"/>
                <a:gd name="T97"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112">
                  <a:moveTo>
                    <a:pt x="40" y="4"/>
                  </a:moveTo>
                  <a:lnTo>
                    <a:pt x="44" y="4"/>
                  </a:lnTo>
                  <a:lnTo>
                    <a:pt x="46" y="0"/>
                  </a:lnTo>
                  <a:lnTo>
                    <a:pt x="50" y="0"/>
                  </a:lnTo>
                  <a:lnTo>
                    <a:pt x="57" y="4"/>
                  </a:lnTo>
                  <a:lnTo>
                    <a:pt x="63" y="6"/>
                  </a:lnTo>
                  <a:lnTo>
                    <a:pt x="67" y="8"/>
                  </a:lnTo>
                  <a:lnTo>
                    <a:pt x="69" y="10"/>
                  </a:lnTo>
                  <a:lnTo>
                    <a:pt x="73" y="13"/>
                  </a:lnTo>
                  <a:lnTo>
                    <a:pt x="80" y="10"/>
                  </a:lnTo>
                  <a:lnTo>
                    <a:pt x="84" y="10"/>
                  </a:lnTo>
                  <a:lnTo>
                    <a:pt x="88" y="6"/>
                  </a:lnTo>
                  <a:lnTo>
                    <a:pt x="101" y="4"/>
                  </a:lnTo>
                  <a:lnTo>
                    <a:pt x="105" y="2"/>
                  </a:lnTo>
                  <a:lnTo>
                    <a:pt x="118" y="0"/>
                  </a:lnTo>
                  <a:lnTo>
                    <a:pt x="120" y="8"/>
                  </a:lnTo>
                  <a:lnTo>
                    <a:pt x="128" y="15"/>
                  </a:lnTo>
                  <a:lnTo>
                    <a:pt x="128" y="19"/>
                  </a:lnTo>
                  <a:lnTo>
                    <a:pt x="141" y="27"/>
                  </a:lnTo>
                  <a:lnTo>
                    <a:pt x="141" y="34"/>
                  </a:lnTo>
                  <a:lnTo>
                    <a:pt x="145" y="40"/>
                  </a:lnTo>
                  <a:lnTo>
                    <a:pt x="143" y="57"/>
                  </a:lnTo>
                  <a:lnTo>
                    <a:pt x="147" y="63"/>
                  </a:lnTo>
                  <a:lnTo>
                    <a:pt x="149" y="69"/>
                  </a:lnTo>
                  <a:lnTo>
                    <a:pt x="156" y="69"/>
                  </a:lnTo>
                  <a:lnTo>
                    <a:pt x="162" y="69"/>
                  </a:lnTo>
                  <a:lnTo>
                    <a:pt x="166" y="67"/>
                  </a:lnTo>
                  <a:lnTo>
                    <a:pt x="173" y="67"/>
                  </a:lnTo>
                  <a:lnTo>
                    <a:pt x="175" y="69"/>
                  </a:lnTo>
                  <a:lnTo>
                    <a:pt x="173" y="72"/>
                  </a:lnTo>
                  <a:lnTo>
                    <a:pt x="175" y="74"/>
                  </a:lnTo>
                  <a:lnTo>
                    <a:pt x="175" y="78"/>
                  </a:lnTo>
                  <a:lnTo>
                    <a:pt x="173" y="82"/>
                  </a:lnTo>
                  <a:lnTo>
                    <a:pt x="168" y="82"/>
                  </a:lnTo>
                  <a:lnTo>
                    <a:pt x="162" y="84"/>
                  </a:lnTo>
                  <a:lnTo>
                    <a:pt x="160" y="88"/>
                  </a:lnTo>
                  <a:lnTo>
                    <a:pt x="158" y="91"/>
                  </a:lnTo>
                  <a:lnTo>
                    <a:pt x="160" y="93"/>
                  </a:lnTo>
                  <a:lnTo>
                    <a:pt x="160" y="99"/>
                  </a:lnTo>
                  <a:lnTo>
                    <a:pt x="158" y="103"/>
                  </a:lnTo>
                  <a:lnTo>
                    <a:pt x="158" y="107"/>
                  </a:lnTo>
                  <a:lnTo>
                    <a:pt x="154" y="107"/>
                  </a:lnTo>
                  <a:lnTo>
                    <a:pt x="154" y="105"/>
                  </a:lnTo>
                  <a:lnTo>
                    <a:pt x="147" y="103"/>
                  </a:lnTo>
                  <a:lnTo>
                    <a:pt x="143" y="105"/>
                  </a:lnTo>
                  <a:lnTo>
                    <a:pt x="141" y="101"/>
                  </a:lnTo>
                  <a:lnTo>
                    <a:pt x="135" y="99"/>
                  </a:lnTo>
                  <a:lnTo>
                    <a:pt x="128" y="99"/>
                  </a:lnTo>
                  <a:lnTo>
                    <a:pt x="124" y="99"/>
                  </a:lnTo>
                  <a:lnTo>
                    <a:pt x="111" y="105"/>
                  </a:lnTo>
                  <a:lnTo>
                    <a:pt x="111" y="107"/>
                  </a:lnTo>
                  <a:lnTo>
                    <a:pt x="105" y="110"/>
                  </a:lnTo>
                  <a:lnTo>
                    <a:pt x="103" y="112"/>
                  </a:lnTo>
                  <a:lnTo>
                    <a:pt x="97" y="110"/>
                  </a:lnTo>
                  <a:lnTo>
                    <a:pt x="92" y="110"/>
                  </a:lnTo>
                  <a:lnTo>
                    <a:pt x="88" y="110"/>
                  </a:lnTo>
                  <a:lnTo>
                    <a:pt x="84" y="110"/>
                  </a:lnTo>
                  <a:lnTo>
                    <a:pt x="82" y="110"/>
                  </a:lnTo>
                  <a:lnTo>
                    <a:pt x="76" y="112"/>
                  </a:lnTo>
                  <a:lnTo>
                    <a:pt x="69" y="110"/>
                  </a:lnTo>
                  <a:lnTo>
                    <a:pt x="67" y="110"/>
                  </a:lnTo>
                  <a:lnTo>
                    <a:pt x="65" y="107"/>
                  </a:lnTo>
                  <a:lnTo>
                    <a:pt x="59" y="107"/>
                  </a:lnTo>
                  <a:lnTo>
                    <a:pt x="54" y="110"/>
                  </a:lnTo>
                  <a:lnTo>
                    <a:pt x="52" y="107"/>
                  </a:lnTo>
                  <a:lnTo>
                    <a:pt x="52" y="105"/>
                  </a:lnTo>
                  <a:lnTo>
                    <a:pt x="54" y="101"/>
                  </a:lnTo>
                  <a:lnTo>
                    <a:pt x="50" y="99"/>
                  </a:lnTo>
                  <a:lnTo>
                    <a:pt x="46" y="99"/>
                  </a:lnTo>
                  <a:lnTo>
                    <a:pt x="44" y="95"/>
                  </a:lnTo>
                  <a:lnTo>
                    <a:pt x="44" y="93"/>
                  </a:lnTo>
                  <a:lnTo>
                    <a:pt x="48" y="88"/>
                  </a:lnTo>
                  <a:lnTo>
                    <a:pt x="40" y="86"/>
                  </a:lnTo>
                  <a:lnTo>
                    <a:pt x="38" y="91"/>
                  </a:lnTo>
                  <a:lnTo>
                    <a:pt x="33" y="88"/>
                  </a:lnTo>
                  <a:lnTo>
                    <a:pt x="29" y="91"/>
                  </a:lnTo>
                  <a:lnTo>
                    <a:pt x="27" y="86"/>
                  </a:lnTo>
                  <a:lnTo>
                    <a:pt x="21" y="84"/>
                  </a:lnTo>
                  <a:lnTo>
                    <a:pt x="21" y="82"/>
                  </a:lnTo>
                  <a:lnTo>
                    <a:pt x="23" y="78"/>
                  </a:lnTo>
                  <a:lnTo>
                    <a:pt x="17" y="74"/>
                  </a:lnTo>
                  <a:lnTo>
                    <a:pt x="12" y="72"/>
                  </a:lnTo>
                  <a:lnTo>
                    <a:pt x="10" y="67"/>
                  </a:lnTo>
                  <a:lnTo>
                    <a:pt x="4" y="59"/>
                  </a:lnTo>
                  <a:lnTo>
                    <a:pt x="4" y="57"/>
                  </a:lnTo>
                  <a:lnTo>
                    <a:pt x="0" y="57"/>
                  </a:lnTo>
                  <a:lnTo>
                    <a:pt x="4" y="53"/>
                  </a:lnTo>
                  <a:lnTo>
                    <a:pt x="8" y="51"/>
                  </a:lnTo>
                  <a:lnTo>
                    <a:pt x="8" y="48"/>
                  </a:lnTo>
                  <a:lnTo>
                    <a:pt x="14" y="48"/>
                  </a:lnTo>
                  <a:lnTo>
                    <a:pt x="19" y="44"/>
                  </a:lnTo>
                  <a:lnTo>
                    <a:pt x="19" y="40"/>
                  </a:lnTo>
                  <a:lnTo>
                    <a:pt x="25" y="29"/>
                  </a:lnTo>
                  <a:lnTo>
                    <a:pt x="29" y="17"/>
                  </a:lnTo>
                  <a:lnTo>
                    <a:pt x="33" y="10"/>
                  </a:lnTo>
                  <a:lnTo>
                    <a:pt x="38" y="8"/>
                  </a:lnTo>
                  <a:lnTo>
                    <a:pt x="40" y="4"/>
                  </a:lnTo>
                  <a:lnTo>
                    <a:pt x="40" y="4"/>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8" name="Freeform 55">
              <a:extLst>
                <a:ext uri="{FF2B5EF4-FFF2-40B4-BE49-F238E27FC236}">
                  <a16:creationId xmlns:a16="http://schemas.microsoft.com/office/drawing/2014/main" id="{409D2C6E-1B69-47F6-84BA-1D052BA2E26E}"/>
                </a:ext>
              </a:extLst>
            </p:cNvPr>
            <p:cNvSpPr>
              <a:spLocks/>
            </p:cNvSpPr>
            <p:nvPr/>
          </p:nvSpPr>
          <p:spPr bwMode="auto">
            <a:xfrm>
              <a:off x="4942657" y="3386125"/>
              <a:ext cx="157436" cy="103577"/>
            </a:xfrm>
            <a:custGeom>
              <a:avLst/>
              <a:gdLst>
                <a:gd name="T0" fmla="*/ 74 w 114"/>
                <a:gd name="T1" fmla="*/ 65 h 75"/>
                <a:gd name="T2" fmla="*/ 78 w 114"/>
                <a:gd name="T3" fmla="*/ 61 h 75"/>
                <a:gd name="T4" fmla="*/ 82 w 114"/>
                <a:gd name="T5" fmla="*/ 59 h 75"/>
                <a:gd name="T6" fmla="*/ 82 w 114"/>
                <a:gd name="T7" fmla="*/ 56 h 75"/>
                <a:gd name="T8" fmla="*/ 88 w 114"/>
                <a:gd name="T9" fmla="*/ 56 h 75"/>
                <a:gd name="T10" fmla="*/ 93 w 114"/>
                <a:gd name="T11" fmla="*/ 52 h 75"/>
                <a:gd name="T12" fmla="*/ 93 w 114"/>
                <a:gd name="T13" fmla="*/ 48 h 75"/>
                <a:gd name="T14" fmla="*/ 99 w 114"/>
                <a:gd name="T15" fmla="*/ 37 h 75"/>
                <a:gd name="T16" fmla="*/ 103 w 114"/>
                <a:gd name="T17" fmla="*/ 25 h 75"/>
                <a:gd name="T18" fmla="*/ 107 w 114"/>
                <a:gd name="T19" fmla="*/ 18 h 75"/>
                <a:gd name="T20" fmla="*/ 112 w 114"/>
                <a:gd name="T21" fmla="*/ 16 h 75"/>
                <a:gd name="T22" fmla="*/ 114 w 114"/>
                <a:gd name="T23" fmla="*/ 12 h 75"/>
                <a:gd name="T24" fmla="*/ 112 w 114"/>
                <a:gd name="T25" fmla="*/ 8 h 75"/>
                <a:gd name="T26" fmla="*/ 107 w 114"/>
                <a:gd name="T27" fmla="*/ 4 h 75"/>
                <a:gd name="T28" fmla="*/ 103 w 114"/>
                <a:gd name="T29" fmla="*/ 0 h 75"/>
                <a:gd name="T30" fmla="*/ 97 w 114"/>
                <a:gd name="T31" fmla="*/ 4 h 75"/>
                <a:gd name="T32" fmla="*/ 91 w 114"/>
                <a:gd name="T33" fmla="*/ 2 h 75"/>
                <a:gd name="T34" fmla="*/ 84 w 114"/>
                <a:gd name="T35" fmla="*/ 2 h 75"/>
                <a:gd name="T36" fmla="*/ 78 w 114"/>
                <a:gd name="T37" fmla="*/ 2 h 75"/>
                <a:gd name="T38" fmla="*/ 72 w 114"/>
                <a:gd name="T39" fmla="*/ 2 h 75"/>
                <a:gd name="T40" fmla="*/ 69 w 114"/>
                <a:gd name="T41" fmla="*/ 6 h 75"/>
                <a:gd name="T42" fmla="*/ 65 w 114"/>
                <a:gd name="T43" fmla="*/ 10 h 75"/>
                <a:gd name="T44" fmla="*/ 65 w 114"/>
                <a:gd name="T45" fmla="*/ 14 h 75"/>
                <a:gd name="T46" fmla="*/ 59 w 114"/>
                <a:gd name="T47" fmla="*/ 8 h 75"/>
                <a:gd name="T48" fmla="*/ 53 w 114"/>
                <a:gd name="T49" fmla="*/ 12 h 75"/>
                <a:gd name="T50" fmla="*/ 46 w 114"/>
                <a:gd name="T51" fmla="*/ 14 h 75"/>
                <a:gd name="T52" fmla="*/ 46 w 114"/>
                <a:gd name="T53" fmla="*/ 18 h 75"/>
                <a:gd name="T54" fmla="*/ 36 w 114"/>
                <a:gd name="T55" fmla="*/ 21 h 75"/>
                <a:gd name="T56" fmla="*/ 29 w 114"/>
                <a:gd name="T57" fmla="*/ 23 h 75"/>
                <a:gd name="T58" fmla="*/ 23 w 114"/>
                <a:gd name="T59" fmla="*/ 21 h 75"/>
                <a:gd name="T60" fmla="*/ 8 w 114"/>
                <a:gd name="T61" fmla="*/ 12 h 75"/>
                <a:gd name="T62" fmla="*/ 8 w 114"/>
                <a:gd name="T63" fmla="*/ 16 h 75"/>
                <a:gd name="T64" fmla="*/ 10 w 114"/>
                <a:gd name="T65" fmla="*/ 21 h 75"/>
                <a:gd name="T66" fmla="*/ 8 w 114"/>
                <a:gd name="T67" fmla="*/ 23 h 75"/>
                <a:gd name="T68" fmla="*/ 0 w 114"/>
                <a:gd name="T69" fmla="*/ 23 h 75"/>
                <a:gd name="T70" fmla="*/ 0 w 114"/>
                <a:gd name="T71" fmla="*/ 25 h 75"/>
                <a:gd name="T72" fmla="*/ 4 w 114"/>
                <a:gd name="T73" fmla="*/ 29 h 75"/>
                <a:gd name="T74" fmla="*/ 2 w 114"/>
                <a:gd name="T75" fmla="*/ 33 h 75"/>
                <a:gd name="T76" fmla="*/ 2 w 114"/>
                <a:gd name="T77" fmla="*/ 37 h 75"/>
                <a:gd name="T78" fmla="*/ 4 w 114"/>
                <a:gd name="T79" fmla="*/ 42 h 75"/>
                <a:gd name="T80" fmla="*/ 0 w 114"/>
                <a:gd name="T81" fmla="*/ 46 h 75"/>
                <a:gd name="T82" fmla="*/ 0 w 114"/>
                <a:gd name="T83" fmla="*/ 46 h 75"/>
                <a:gd name="T84" fmla="*/ 4 w 114"/>
                <a:gd name="T85" fmla="*/ 52 h 75"/>
                <a:gd name="T86" fmla="*/ 4 w 114"/>
                <a:gd name="T87" fmla="*/ 59 h 75"/>
                <a:gd name="T88" fmla="*/ 8 w 114"/>
                <a:gd name="T89" fmla="*/ 59 h 75"/>
                <a:gd name="T90" fmla="*/ 17 w 114"/>
                <a:gd name="T91" fmla="*/ 67 h 75"/>
                <a:gd name="T92" fmla="*/ 21 w 114"/>
                <a:gd name="T93" fmla="*/ 67 h 75"/>
                <a:gd name="T94" fmla="*/ 23 w 114"/>
                <a:gd name="T95" fmla="*/ 71 h 75"/>
                <a:gd name="T96" fmla="*/ 34 w 114"/>
                <a:gd name="T97" fmla="*/ 71 h 75"/>
                <a:gd name="T98" fmla="*/ 42 w 114"/>
                <a:gd name="T99" fmla="*/ 75 h 75"/>
                <a:gd name="T100" fmla="*/ 44 w 114"/>
                <a:gd name="T101" fmla="*/ 71 h 75"/>
                <a:gd name="T102" fmla="*/ 46 w 114"/>
                <a:gd name="T103" fmla="*/ 71 h 75"/>
                <a:gd name="T104" fmla="*/ 51 w 114"/>
                <a:gd name="T105" fmla="*/ 69 h 75"/>
                <a:gd name="T106" fmla="*/ 55 w 114"/>
                <a:gd name="T107" fmla="*/ 67 h 75"/>
                <a:gd name="T108" fmla="*/ 57 w 114"/>
                <a:gd name="T109" fmla="*/ 67 h 75"/>
                <a:gd name="T110" fmla="*/ 59 w 114"/>
                <a:gd name="T111" fmla="*/ 65 h 75"/>
                <a:gd name="T112" fmla="*/ 63 w 114"/>
                <a:gd name="T113" fmla="*/ 61 h 75"/>
                <a:gd name="T114" fmla="*/ 67 w 114"/>
                <a:gd name="T115" fmla="*/ 63 h 75"/>
                <a:gd name="T116" fmla="*/ 72 w 114"/>
                <a:gd name="T117" fmla="*/ 63 h 75"/>
                <a:gd name="T118" fmla="*/ 74 w 114"/>
                <a:gd name="T119"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75">
                  <a:moveTo>
                    <a:pt x="74" y="65"/>
                  </a:moveTo>
                  <a:lnTo>
                    <a:pt x="78" y="61"/>
                  </a:lnTo>
                  <a:lnTo>
                    <a:pt x="82" y="59"/>
                  </a:lnTo>
                  <a:lnTo>
                    <a:pt x="82" y="56"/>
                  </a:lnTo>
                  <a:lnTo>
                    <a:pt x="88" y="56"/>
                  </a:lnTo>
                  <a:lnTo>
                    <a:pt x="93" y="52"/>
                  </a:lnTo>
                  <a:lnTo>
                    <a:pt x="93" y="48"/>
                  </a:lnTo>
                  <a:lnTo>
                    <a:pt x="99" y="37"/>
                  </a:lnTo>
                  <a:lnTo>
                    <a:pt x="103" y="25"/>
                  </a:lnTo>
                  <a:lnTo>
                    <a:pt x="107" y="18"/>
                  </a:lnTo>
                  <a:lnTo>
                    <a:pt x="112" y="16"/>
                  </a:lnTo>
                  <a:lnTo>
                    <a:pt x="114" y="12"/>
                  </a:lnTo>
                  <a:lnTo>
                    <a:pt x="112" y="8"/>
                  </a:lnTo>
                  <a:lnTo>
                    <a:pt x="107" y="4"/>
                  </a:lnTo>
                  <a:lnTo>
                    <a:pt x="103" y="0"/>
                  </a:lnTo>
                  <a:lnTo>
                    <a:pt x="97" y="4"/>
                  </a:lnTo>
                  <a:lnTo>
                    <a:pt x="91" y="2"/>
                  </a:lnTo>
                  <a:lnTo>
                    <a:pt x="84" y="2"/>
                  </a:lnTo>
                  <a:lnTo>
                    <a:pt x="78" y="2"/>
                  </a:lnTo>
                  <a:lnTo>
                    <a:pt x="72" y="2"/>
                  </a:lnTo>
                  <a:lnTo>
                    <a:pt x="69" y="6"/>
                  </a:lnTo>
                  <a:lnTo>
                    <a:pt x="65" y="10"/>
                  </a:lnTo>
                  <a:lnTo>
                    <a:pt x="65" y="14"/>
                  </a:lnTo>
                  <a:lnTo>
                    <a:pt x="59" y="8"/>
                  </a:lnTo>
                  <a:lnTo>
                    <a:pt x="53" y="12"/>
                  </a:lnTo>
                  <a:lnTo>
                    <a:pt x="46" y="14"/>
                  </a:lnTo>
                  <a:lnTo>
                    <a:pt x="46" y="18"/>
                  </a:lnTo>
                  <a:lnTo>
                    <a:pt x="36" y="21"/>
                  </a:lnTo>
                  <a:lnTo>
                    <a:pt x="29" y="23"/>
                  </a:lnTo>
                  <a:lnTo>
                    <a:pt x="23" y="21"/>
                  </a:lnTo>
                  <a:lnTo>
                    <a:pt x="8" y="12"/>
                  </a:lnTo>
                  <a:lnTo>
                    <a:pt x="8" y="16"/>
                  </a:lnTo>
                  <a:lnTo>
                    <a:pt x="10" y="21"/>
                  </a:lnTo>
                  <a:lnTo>
                    <a:pt x="8" y="23"/>
                  </a:lnTo>
                  <a:lnTo>
                    <a:pt x="0" y="23"/>
                  </a:lnTo>
                  <a:lnTo>
                    <a:pt x="0" y="25"/>
                  </a:lnTo>
                  <a:lnTo>
                    <a:pt x="4" y="29"/>
                  </a:lnTo>
                  <a:lnTo>
                    <a:pt x="2" y="33"/>
                  </a:lnTo>
                  <a:lnTo>
                    <a:pt x="2" y="37"/>
                  </a:lnTo>
                  <a:lnTo>
                    <a:pt x="4" y="42"/>
                  </a:lnTo>
                  <a:lnTo>
                    <a:pt x="0" y="46"/>
                  </a:lnTo>
                  <a:lnTo>
                    <a:pt x="0" y="46"/>
                  </a:lnTo>
                  <a:lnTo>
                    <a:pt x="4" y="52"/>
                  </a:lnTo>
                  <a:lnTo>
                    <a:pt x="4" y="59"/>
                  </a:lnTo>
                  <a:lnTo>
                    <a:pt x="8" y="59"/>
                  </a:lnTo>
                  <a:lnTo>
                    <a:pt x="17" y="67"/>
                  </a:lnTo>
                  <a:lnTo>
                    <a:pt x="21" y="67"/>
                  </a:lnTo>
                  <a:lnTo>
                    <a:pt x="23" y="71"/>
                  </a:lnTo>
                  <a:lnTo>
                    <a:pt x="34" y="71"/>
                  </a:lnTo>
                  <a:lnTo>
                    <a:pt x="42" y="75"/>
                  </a:lnTo>
                  <a:lnTo>
                    <a:pt x="44" y="71"/>
                  </a:lnTo>
                  <a:lnTo>
                    <a:pt x="46" y="71"/>
                  </a:lnTo>
                  <a:lnTo>
                    <a:pt x="51" y="69"/>
                  </a:lnTo>
                  <a:lnTo>
                    <a:pt x="55" y="67"/>
                  </a:lnTo>
                  <a:lnTo>
                    <a:pt x="57" y="67"/>
                  </a:lnTo>
                  <a:lnTo>
                    <a:pt x="59" y="65"/>
                  </a:lnTo>
                  <a:lnTo>
                    <a:pt x="63" y="61"/>
                  </a:lnTo>
                  <a:lnTo>
                    <a:pt x="67" y="63"/>
                  </a:lnTo>
                  <a:lnTo>
                    <a:pt x="72" y="63"/>
                  </a:lnTo>
                  <a:lnTo>
                    <a:pt x="74" y="65"/>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9" name="Freeform 56">
              <a:extLst>
                <a:ext uri="{FF2B5EF4-FFF2-40B4-BE49-F238E27FC236}">
                  <a16:creationId xmlns:a16="http://schemas.microsoft.com/office/drawing/2014/main" id="{20102C9F-2DAF-4632-BBDF-08E8F7C982F9}"/>
                </a:ext>
              </a:extLst>
            </p:cNvPr>
            <p:cNvSpPr>
              <a:spLocks/>
            </p:cNvSpPr>
            <p:nvPr/>
          </p:nvSpPr>
          <p:spPr bwMode="auto">
            <a:xfrm>
              <a:off x="4953705" y="3355743"/>
              <a:ext cx="136721" cy="62146"/>
            </a:xfrm>
            <a:custGeom>
              <a:avLst/>
              <a:gdLst>
                <a:gd name="T0" fmla="*/ 0 w 99"/>
                <a:gd name="T1" fmla="*/ 34 h 45"/>
                <a:gd name="T2" fmla="*/ 15 w 99"/>
                <a:gd name="T3" fmla="*/ 43 h 45"/>
                <a:gd name="T4" fmla="*/ 21 w 99"/>
                <a:gd name="T5" fmla="*/ 45 h 45"/>
                <a:gd name="T6" fmla="*/ 28 w 99"/>
                <a:gd name="T7" fmla="*/ 43 h 45"/>
                <a:gd name="T8" fmla="*/ 38 w 99"/>
                <a:gd name="T9" fmla="*/ 40 h 45"/>
                <a:gd name="T10" fmla="*/ 38 w 99"/>
                <a:gd name="T11" fmla="*/ 36 h 45"/>
                <a:gd name="T12" fmla="*/ 45 w 99"/>
                <a:gd name="T13" fmla="*/ 34 h 45"/>
                <a:gd name="T14" fmla="*/ 51 w 99"/>
                <a:gd name="T15" fmla="*/ 30 h 45"/>
                <a:gd name="T16" fmla="*/ 57 w 99"/>
                <a:gd name="T17" fmla="*/ 36 h 45"/>
                <a:gd name="T18" fmla="*/ 57 w 99"/>
                <a:gd name="T19" fmla="*/ 32 h 45"/>
                <a:gd name="T20" fmla="*/ 61 w 99"/>
                <a:gd name="T21" fmla="*/ 28 h 45"/>
                <a:gd name="T22" fmla="*/ 64 w 99"/>
                <a:gd name="T23" fmla="*/ 24 h 45"/>
                <a:gd name="T24" fmla="*/ 70 w 99"/>
                <a:gd name="T25" fmla="*/ 24 h 45"/>
                <a:gd name="T26" fmla="*/ 76 w 99"/>
                <a:gd name="T27" fmla="*/ 24 h 45"/>
                <a:gd name="T28" fmla="*/ 83 w 99"/>
                <a:gd name="T29" fmla="*/ 24 h 45"/>
                <a:gd name="T30" fmla="*/ 89 w 99"/>
                <a:gd name="T31" fmla="*/ 26 h 45"/>
                <a:gd name="T32" fmla="*/ 95 w 99"/>
                <a:gd name="T33" fmla="*/ 22 h 45"/>
                <a:gd name="T34" fmla="*/ 95 w 99"/>
                <a:gd name="T35" fmla="*/ 15 h 45"/>
                <a:gd name="T36" fmla="*/ 99 w 99"/>
                <a:gd name="T37" fmla="*/ 7 h 45"/>
                <a:gd name="T38" fmla="*/ 99 w 99"/>
                <a:gd name="T39" fmla="*/ 7 h 45"/>
                <a:gd name="T40" fmla="*/ 91 w 99"/>
                <a:gd name="T41" fmla="*/ 0 h 45"/>
                <a:gd name="T42" fmla="*/ 85 w 99"/>
                <a:gd name="T43" fmla="*/ 0 h 45"/>
                <a:gd name="T44" fmla="*/ 80 w 99"/>
                <a:gd name="T45" fmla="*/ 3 h 45"/>
                <a:gd name="T46" fmla="*/ 78 w 99"/>
                <a:gd name="T47" fmla="*/ 0 h 45"/>
                <a:gd name="T48" fmla="*/ 74 w 99"/>
                <a:gd name="T49" fmla="*/ 0 h 45"/>
                <a:gd name="T50" fmla="*/ 72 w 99"/>
                <a:gd name="T51" fmla="*/ 5 h 45"/>
                <a:gd name="T52" fmla="*/ 70 w 99"/>
                <a:gd name="T53" fmla="*/ 3 h 45"/>
                <a:gd name="T54" fmla="*/ 66 w 99"/>
                <a:gd name="T55" fmla="*/ 3 h 45"/>
                <a:gd name="T56" fmla="*/ 61 w 99"/>
                <a:gd name="T57" fmla="*/ 0 h 45"/>
                <a:gd name="T58" fmla="*/ 59 w 99"/>
                <a:gd name="T59" fmla="*/ 3 h 45"/>
                <a:gd name="T60" fmla="*/ 55 w 99"/>
                <a:gd name="T61" fmla="*/ 7 h 45"/>
                <a:gd name="T62" fmla="*/ 53 w 99"/>
                <a:gd name="T63" fmla="*/ 7 h 45"/>
                <a:gd name="T64" fmla="*/ 51 w 99"/>
                <a:gd name="T65" fmla="*/ 5 h 45"/>
                <a:gd name="T66" fmla="*/ 51 w 99"/>
                <a:gd name="T67" fmla="*/ 7 h 45"/>
                <a:gd name="T68" fmla="*/ 43 w 99"/>
                <a:gd name="T69" fmla="*/ 5 h 45"/>
                <a:gd name="T70" fmla="*/ 38 w 99"/>
                <a:gd name="T71" fmla="*/ 9 h 45"/>
                <a:gd name="T72" fmla="*/ 32 w 99"/>
                <a:gd name="T73" fmla="*/ 9 h 45"/>
                <a:gd name="T74" fmla="*/ 28 w 99"/>
                <a:gd name="T75" fmla="*/ 15 h 45"/>
                <a:gd name="T76" fmla="*/ 19 w 99"/>
                <a:gd name="T77" fmla="*/ 15 h 45"/>
                <a:gd name="T78" fmla="*/ 13 w 99"/>
                <a:gd name="T79" fmla="*/ 19 h 45"/>
                <a:gd name="T80" fmla="*/ 11 w 99"/>
                <a:gd name="T81" fmla="*/ 17 h 45"/>
                <a:gd name="T82" fmla="*/ 7 w 99"/>
                <a:gd name="T83" fmla="*/ 17 h 45"/>
                <a:gd name="T84" fmla="*/ 0 w 99"/>
                <a:gd name="T85" fmla="*/ 19 h 45"/>
                <a:gd name="T86" fmla="*/ 0 w 99"/>
                <a:gd name="T87" fmla="*/ 19 h 45"/>
                <a:gd name="T88" fmla="*/ 0 w 99"/>
                <a:gd name="T89" fmla="*/ 26 h 45"/>
                <a:gd name="T90" fmla="*/ 0 w 99"/>
                <a:gd name="T91"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45">
                  <a:moveTo>
                    <a:pt x="0" y="34"/>
                  </a:moveTo>
                  <a:lnTo>
                    <a:pt x="15" y="43"/>
                  </a:lnTo>
                  <a:lnTo>
                    <a:pt x="21" y="45"/>
                  </a:lnTo>
                  <a:lnTo>
                    <a:pt x="28" y="43"/>
                  </a:lnTo>
                  <a:lnTo>
                    <a:pt x="38" y="40"/>
                  </a:lnTo>
                  <a:lnTo>
                    <a:pt x="38" y="36"/>
                  </a:lnTo>
                  <a:lnTo>
                    <a:pt x="45" y="34"/>
                  </a:lnTo>
                  <a:lnTo>
                    <a:pt x="51" y="30"/>
                  </a:lnTo>
                  <a:lnTo>
                    <a:pt x="57" y="36"/>
                  </a:lnTo>
                  <a:lnTo>
                    <a:pt x="57" y="32"/>
                  </a:lnTo>
                  <a:lnTo>
                    <a:pt x="61" y="28"/>
                  </a:lnTo>
                  <a:lnTo>
                    <a:pt x="64" y="24"/>
                  </a:lnTo>
                  <a:lnTo>
                    <a:pt x="70" y="24"/>
                  </a:lnTo>
                  <a:lnTo>
                    <a:pt x="76" y="24"/>
                  </a:lnTo>
                  <a:lnTo>
                    <a:pt x="83" y="24"/>
                  </a:lnTo>
                  <a:lnTo>
                    <a:pt x="89" y="26"/>
                  </a:lnTo>
                  <a:lnTo>
                    <a:pt x="95" y="22"/>
                  </a:lnTo>
                  <a:lnTo>
                    <a:pt x="95" y="15"/>
                  </a:lnTo>
                  <a:lnTo>
                    <a:pt x="99" y="7"/>
                  </a:lnTo>
                  <a:lnTo>
                    <a:pt x="99" y="7"/>
                  </a:lnTo>
                  <a:lnTo>
                    <a:pt x="91" y="0"/>
                  </a:lnTo>
                  <a:lnTo>
                    <a:pt x="85" y="0"/>
                  </a:lnTo>
                  <a:lnTo>
                    <a:pt x="80" y="3"/>
                  </a:lnTo>
                  <a:lnTo>
                    <a:pt x="78" y="0"/>
                  </a:lnTo>
                  <a:lnTo>
                    <a:pt x="74" y="0"/>
                  </a:lnTo>
                  <a:lnTo>
                    <a:pt x="72" y="5"/>
                  </a:lnTo>
                  <a:lnTo>
                    <a:pt x="70" y="3"/>
                  </a:lnTo>
                  <a:lnTo>
                    <a:pt x="66" y="3"/>
                  </a:lnTo>
                  <a:lnTo>
                    <a:pt x="61" y="0"/>
                  </a:lnTo>
                  <a:lnTo>
                    <a:pt x="59" y="3"/>
                  </a:lnTo>
                  <a:lnTo>
                    <a:pt x="55" y="7"/>
                  </a:lnTo>
                  <a:lnTo>
                    <a:pt x="53" y="7"/>
                  </a:lnTo>
                  <a:lnTo>
                    <a:pt x="51" y="5"/>
                  </a:lnTo>
                  <a:lnTo>
                    <a:pt x="51" y="7"/>
                  </a:lnTo>
                  <a:lnTo>
                    <a:pt x="43" y="5"/>
                  </a:lnTo>
                  <a:lnTo>
                    <a:pt x="38" y="9"/>
                  </a:lnTo>
                  <a:lnTo>
                    <a:pt x="32" y="9"/>
                  </a:lnTo>
                  <a:lnTo>
                    <a:pt x="28" y="15"/>
                  </a:lnTo>
                  <a:lnTo>
                    <a:pt x="19" y="15"/>
                  </a:lnTo>
                  <a:lnTo>
                    <a:pt x="13" y="19"/>
                  </a:lnTo>
                  <a:lnTo>
                    <a:pt x="11" y="17"/>
                  </a:lnTo>
                  <a:lnTo>
                    <a:pt x="7" y="17"/>
                  </a:lnTo>
                  <a:lnTo>
                    <a:pt x="0" y="19"/>
                  </a:lnTo>
                  <a:lnTo>
                    <a:pt x="0" y="19"/>
                  </a:lnTo>
                  <a:lnTo>
                    <a:pt x="0" y="26"/>
                  </a:lnTo>
                  <a:lnTo>
                    <a:pt x="0" y="34"/>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0" name="Freeform 57">
              <a:extLst>
                <a:ext uri="{FF2B5EF4-FFF2-40B4-BE49-F238E27FC236}">
                  <a16:creationId xmlns:a16="http://schemas.microsoft.com/office/drawing/2014/main" id="{2361782A-3438-4232-9349-A7BF27AD128C}"/>
                </a:ext>
              </a:extLst>
            </p:cNvPr>
            <p:cNvSpPr>
              <a:spLocks/>
            </p:cNvSpPr>
            <p:nvPr/>
          </p:nvSpPr>
          <p:spPr bwMode="auto">
            <a:xfrm>
              <a:off x="5105617" y="3533894"/>
              <a:ext cx="160198" cy="102195"/>
            </a:xfrm>
            <a:custGeom>
              <a:avLst/>
              <a:gdLst>
                <a:gd name="T0" fmla="*/ 6 w 116"/>
                <a:gd name="T1" fmla="*/ 0 h 74"/>
                <a:gd name="T2" fmla="*/ 8 w 116"/>
                <a:gd name="T3" fmla="*/ 6 h 74"/>
                <a:gd name="T4" fmla="*/ 10 w 116"/>
                <a:gd name="T5" fmla="*/ 11 h 74"/>
                <a:gd name="T6" fmla="*/ 21 w 116"/>
                <a:gd name="T7" fmla="*/ 8 h 74"/>
                <a:gd name="T8" fmla="*/ 25 w 116"/>
                <a:gd name="T9" fmla="*/ 11 h 74"/>
                <a:gd name="T10" fmla="*/ 38 w 116"/>
                <a:gd name="T11" fmla="*/ 11 h 74"/>
                <a:gd name="T12" fmla="*/ 44 w 116"/>
                <a:gd name="T13" fmla="*/ 11 h 74"/>
                <a:gd name="T14" fmla="*/ 53 w 116"/>
                <a:gd name="T15" fmla="*/ 11 h 74"/>
                <a:gd name="T16" fmla="*/ 61 w 116"/>
                <a:gd name="T17" fmla="*/ 11 h 74"/>
                <a:gd name="T18" fmla="*/ 67 w 116"/>
                <a:gd name="T19" fmla="*/ 6 h 74"/>
                <a:gd name="T20" fmla="*/ 84 w 116"/>
                <a:gd name="T21" fmla="*/ 0 h 74"/>
                <a:gd name="T22" fmla="*/ 97 w 116"/>
                <a:gd name="T23" fmla="*/ 2 h 74"/>
                <a:gd name="T24" fmla="*/ 103 w 116"/>
                <a:gd name="T25" fmla="*/ 4 h 74"/>
                <a:gd name="T26" fmla="*/ 110 w 116"/>
                <a:gd name="T27" fmla="*/ 8 h 74"/>
                <a:gd name="T28" fmla="*/ 116 w 116"/>
                <a:gd name="T29" fmla="*/ 11 h 74"/>
                <a:gd name="T30" fmla="*/ 112 w 116"/>
                <a:gd name="T31" fmla="*/ 19 h 74"/>
                <a:gd name="T32" fmla="*/ 103 w 116"/>
                <a:gd name="T33" fmla="*/ 23 h 74"/>
                <a:gd name="T34" fmla="*/ 101 w 116"/>
                <a:gd name="T35" fmla="*/ 36 h 74"/>
                <a:gd name="T36" fmla="*/ 97 w 116"/>
                <a:gd name="T37" fmla="*/ 42 h 74"/>
                <a:gd name="T38" fmla="*/ 105 w 116"/>
                <a:gd name="T39" fmla="*/ 48 h 74"/>
                <a:gd name="T40" fmla="*/ 107 w 116"/>
                <a:gd name="T41" fmla="*/ 55 h 74"/>
                <a:gd name="T42" fmla="*/ 101 w 116"/>
                <a:gd name="T43" fmla="*/ 55 h 74"/>
                <a:gd name="T44" fmla="*/ 88 w 116"/>
                <a:gd name="T45" fmla="*/ 51 h 74"/>
                <a:gd name="T46" fmla="*/ 84 w 116"/>
                <a:gd name="T47" fmla="*/ 55 h 74"/>
                <a:gd name="T48" fmla="*/ 80 w 116"/>
                <a:gd name="T49" fmla="*/ 57 h 74"/>
                <a:gd name="T50" fmla="*/ 74 w 116"/>
                <a:gd name="T51" fmla="*/ 61 h 74"/>
                <a:gd name="T52" fmla="*/ 74 w 116"/>
                <a:gd name="T53" fmla="*/ 70 h 74"/>
                <a:gd name="T54" fmla="*/ 63 w 116"/>
                <a:gd name="T55" fmla="*/ 72 h 74"/>
                <a:gd name="T56" fmla="*/ 57 w 116"/>
                <a:gd name="T57" fmla="*/ 70 h 74"/>
                <a:gd name="T58" fmla="*/ 51 w 116"/>
                <a:gd name="T59" fmla="*/ 74 h 74"/>
                <a:gd name="T60" fmla="*/ 44 w 116"/>
                <a:gd name="T61" fmla="*/ 70 h 74"/>
                <a:gd name="T62" fmla="*/ 36 w 116"/>
                <a:gd name="T63" fmla="*/ 67 h 74"/>
                <a:gd name="T64" fmla="*/ 27 w 116"/>
                <a:gd name="T65" fmla="*/ 74 h 74"/>
                <a:gd name="T66" fmla="*/ 19 w 116"/>
                <a:gd name="T67" fmla="*/ 72 h 74"/>
                <a:gd name="T68" fmla="*/ 17 w 116"/>
                <a:gd name="T69" fmla="*/ 67 h 74"/>
                <a:gd name="T70" fmla="*/ 10 w 116"/>
                <a:gd name="T71" fmla="*/ 55 h 74"/>
                <a:gd name="T72" fmla="*/ 4 w 116"/>
                <a:gd name="T73" fmla="*/ 48 h 74"/>
                <a:gd name="T74" fmla="*/ 2 w 116"/>
                <a:gd name="T75" fmla="*/ 40 h 74"/>
                <a:gd name="T76" fmla="*/ 8 w 116"/>
                <a:gd name="T77" fmla="*/ 30 h 74"/>
                <a:gd name="T78" fmla="*/ 6 w 116"/>
                <a:gd name="T79" fmla="*/ 21 h 74"/>
                <a:gd name="T80" fmla="*/ 0 w 116"/>
                <a:gd name="T81" fmla="*/ 6 h 74"/>
                <a:gd name="T82" fmla="*/ 2 w 116"/>
                <a:gd name="T8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74">
                  <a:moveTo>
                    <a:pt x="2" y="0"/>
                  </a:moveTo>
                  <a:lnTo>
                    <a:pt x="6" y="0"/>
                  </a:lnTo>
                  <a:lnTo>
                    <a:pt x="10" y="2"/>
                  </a:lnTo>
                  <a:lnTo>
                    <a:pt x="8" y="6"/>
                  </a:lnTo>
                  <a:lnTo>
                    <a:pt x="8" y="8"/>
                  </a:lnTo>
                  <a:lnTo>
                    <a:pt x="10" y="11"/>
                  </a:lnTo>
                  <a:lnTo>
                    <a:pt x="15" y="8"/>
                  </a:lnTo>
                  <a:lnTo>
                    <a:pt x="21" y="8"/>
                  </a:lnTo>
                  <a:lnTo>
                    <a:pt x="23" y="11"/>
                  </a:lnTo>
                  <a:lnTo>
                    <a:pt x="25" y="11"/>
                  </a:lnTo>
                  <a:lnTo>
                    <a:pt x="32" y="13"/>
                  </a:lnTo>
                  <a:lnTo>
                    <a:pt x="38" y="11"/>
                  </a:lnTo>
                  <a:lnTo>
                    <a:pt x="40" y="11"/>
                  </a:lnTo>
                  <a:lnTo>
                    <a:pt x="44" y="11"/>
                  </a:lnTo>
                  <a:lnTo>
                    <a:pt x="48" y="11"/>
                  </a:lnTo>
                  <a:lnTo>
                    <a:pt x="53" y="11"/>
                  </a:lnTo>
                  <a:lnTo>
                    <a:pt x="59" y="13"/>
                  </a:lnTo>
                  <a:lnTo>
                    <a:pt x="61" y="11"/>
                  </a:lnTo>
                  <a:lnTo>
                    <a:pt x="67" y="8"/>
                  </a:lnTo>
                  <a:lnTo>
                    <a:pt x="67" y="6"/>
                  </a:lnTo>
                  <a:lnTo>
                    <a:pt x="80" y="0"/>
                  </a:lnTo>
                  <a:lnTo>
                    <a:pt x="84" y="0"/>
                  </a:lnTo>
                  <a:lnTo>
                    <a:pt x="91" y="0"/>
                  </a:lnTo>
                  <a:lnTo>
                    <a:pt x="97" y="2"/>
                  </a:lnTo>
                  <a:lnTo>
                    <a:pt x="99" y="6"/>
                  </a:lnTo>
                  <a:lnTo>
                    <a:pt x="103" y="4"/>
                  </a:lnTo>
                  <a:lnTo>
                    <a:pt x="110" y="6"/>
                  </a:lnTo>
                  <a:lnTo>
                    <a:pt x="110" y="8"/>
                  </a:lnTo>
                  <a:lnTo>
                    <a:pt x="114" y="8"/>
                  </a:lnTo>
                  <a:lnTo>
                    <a:pt x="116" y="11"/>
                  </a:lnTo>
                  <a:lnTo>
                    <a:pt x="114" y="17"/>
                  </a:lnTo>
                  <a:lnTo>
                    <a:pt x="112" y="19"/>
                  </a:lnTo>
                  <a:lnTo>
                    <a:pt x="107" y="19"/>
                  </a:lnTo>
                  <a:lnTo>
                    <a:pt x="103" y="23"/>
                  </a:lnTo>
                  <a:lnTo>
                    <a:pt x="103" y="32"/>
                  </a:lnTo>
                  <a:lnTo>
                    <a:pt x="101" y="36"/>
                  </a:lnTo>
                  <a:lnTo>
                    <a:pt x="97" y="40"/>
                  </a:lnTo>
                  <a:lnTo>
                    <a:pt x="97" y="42"/>
                  </a:lnTo>
                  <a:lnTo>
                    <a:pt x="101" y="44"/>
                  </a:lnTo>
                  <a:lnTo>
                    <a:pt x="105" y="48"/>
                  </a:lnTo>
                  <a:lnTo>
                    <a:pt x="107" y="55"/>
                  </a:lnTo>
                  <a:lnTo>
                    <a:pt x="107" y="55"/>
                  </a:lnTo>
                  <a:lnTo>
                    <a:pt x="103" y="53"/>
                  </a:lnTo>
                  <a:lnTo>
                    <a:pt x="101" y="55"/>
                  </a:lnTo>
                  <a:lnTo>
                    <a:pt x="95" y="51"/>
                  </a:lnTo>
                  <a:lnTo>
                    <a:pt x="88" y="51"/>
                  </a:lnTo>
                  <a:lnTo>
                    <a:pt x="86" y="53"/>
                  </a:lnTo>
                  <a:lnTo>
                    <a:pt x="84" y="55"/>
                  </a:lnTo>
                  <a:lnTo>
                    <a:pt x="80" y="57"/>
                  </a:lnTo>
                  <a:lnTo>
                    <a:pt x="80" y="57"/>
                  </a:lnTo>
                  <a:lnTo>
                    <a:pt x="78" y="57"/>
                  </a:lnTo>
                  <a:lnTo>
                    <a:pt x="74" y="61"/>
                  </a:lnTo>
                  <a:lnTo>
                    <a:pt x="74" y="65"/>
                  </a:lnTo>
                  <a:lnTo>
                    <a:pt x="74" y="70"/>
                  </a:lnTo>
                  <a:lnTo>
                    <a:pt x="72" y="72"/>
                  </a:lnTo>
                  <a:lnTo>
                    <a:pt x="63" y="72"/>
                  </a:lnTo>
                  <a:lnTo>
                    <a:pt x="59" y="72"/>
                  </a:lnTo>
                  <a:lnTo>
                    <a:pt x="57" y="70"/>
                  </a:lnTo>
                  <a:lnTo>
                    <a:pt x="53" y="70"/>
                  </a:lnTo>
                  <a:lnTo>
                    <a:pt x="51" y="74"/>
                  </a:lnTo>
                  <a:lnTo>
                    <a:pt x="46" y="72"/>
                  </a:lnTo>
                  <a:lnTo>
                    <a:pt x="44" y="70"/>
                  </a:lnTo>
                  <a:lnTo>
                    <a:pt x="40" y="70"/>
                  </a:lnTo>
                  <a:lnTo>
                    <a:pt x="36" y="67"/>
                  </a:lnTo>
                  <a:lnTo>
                    <a:pt x="32" y="72"/>
                  </a:lnTo>
                  <a:lnTo>
                    <a:pt x="27" y="74"/>
                  </a:lnTo>
                  <a:lnTo>
                    <a:pt x="21" y="74"/>
                  </a:lnTo>
                  <a:lnTo>
                    <a:pt x="19" y="72"/>
                  </a:lnTo>
                  <a:lnTo>
                    <a:pt x="19" y="72"/>
                  </a:lnTo>
                  <a:lnTo>
                    <a:pt x="17" y="67"/>
                  </a:lnTo>
                  <a:lnTo>
                    <a:pt x="17" y="63"/>
                  </a:lnTo>
                  <a:lnTo>
                    <a:pt x="10" y="55"/>
                  </a:lnTo>
                  <a:lnTo>
                    <a:pt x="4" y="48"/>
                  </a:lnTo>
                  <a:lnTo>
                    <a:pt x="4" y="48"/>
                  </a:lnTo>
                  <a:lnTo>
                    <a:pt x="4" y="44"/>
                  </a:lnTo>
                  <a:lnTo>
                    <a:pt x="2" y="40"/>
                  </a:lnTo>
                  <a:lnTo>
                    <a:pt x="2" y="36"/>
                  </a:lnTo>
                  <a:lnTo>
                    <a:pt x="8" y="30"/>
                  </a:lnTo>
                  <a:lnTo>
                    <a:pt x="10" y="25"/>
                  </a:lnTo>
                  <a:lnTo>
                    <a:pt x="6" y="21"/>
                  </a:lnTo>
                  <a:lnTo>
                    <a:pt x="2" y="15"/>
                  </a:lnTo>
                  <a:lnTo>
                    <a:pt x="0" y="6"/>
                  </a:lnTo>
                  <a:lnTo>
                    <a:pt x="2" y="4"/>
                  </a:lnTo>
                  <a:lnTo>
                    <a:pt x="2" y="0"/>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1" name="Freeform 58">
              <a:extLst>
                <a:ext uri="{FF2B5EF4-FFF2-40B4-BE49-F238E27FC236}">
                  <a16:creationId xmlns:a16="http://schemas.microsoft.com/office/drawing/2014/main" id="{60818E67-586C-4141-93B6-6DEC5F3A04BA}"/>
                </a:ext>
              </a:extLst>
            </p:cNvPr>
            <p:cNvSpPr>
              <a:spLocks/>
            </p:cNvSpPr>
            <p:nvPr/>
          </p:nvSpPr>
          <p:spPr bwMode="auto">
            <a:xfrm>
              <a:off x="5061424" y="3600183"/>
              <a:ext cx="70432" cy="56622"/>
            </a:xfrm>
            <a:custGeom>
              <a:avLst/>
              <a:gdLst>
                <a:gd name="T0" fmla="*/ 36 w 51"/>
                <a:gd name="T1" fmla="*/ 0 h 41"/>
                <a:gd name="T2" fmla="*/ 42 w 51"/>
                <a:gd name="T3" fmla="*/ 7 h 41"/>
                <a:gd name="T4" fmla="*/ 49 w 51"/>
                <a:gd name="T5" fmla="*/ 15 h 41"/>
                <a:gd name="T6" fmla="*/ 49 w 51"/>
                <a:gd name="T7" fmla="*/ 19 h 41"/>
                <a:gd name="T8" fmla="*/ 51 w 51"/>
                <a:gd name="T9" fmla="*/ 24 h 41"/>
                <a:gd name="T10" fmla="*/ 47 w 51"/>
                <a:gd name="T11" fmla="*/ 26 h 41"/>
                <a:gd name="T12" fmla="*/ 45 w 51"/>
                <a:gd name="T13" fmla="*/ 26 h 41"/>
                <a:gd name="T14" fmla="*/ 38 w 51"/>
                <a:gd name="T15" fmla="*/ 30 h 41"/>
                <a:gd name="T16" fmla="*/ 30 w 51"/>
                <a:gd name="T17" fmla="*/ 28 h 41"/>
                <a:gd name="T18" fmla="*/ 26 w 51"/>
                <a:gd name="T19" fmla="*/ 32 h 41"/>
                <a:gd name="T20" fmla="*/ 26 w 51"/>
                <a:gd name="T21" fmla="*/ 32 h 41"/>
                <a:gd name="T22" fmla="*/ 19 w 51"/>
                <a:gd name="T23" fmla="*/ 34 h 41"/>
                <a:gd name="T24" fmla="*/ 11 w 51"/>
                <a:gd name="T25" fmla="*/ 41 h 41"/>
                <a:gd name="T26" fmla="*/ 11 w 51"/>
                <a:gd name="T27" fmla="*/ 41 h 41"/>
                <a:gd name="T28" fmla="*/ 7 w 51"/>
                <a:gd name="T29" fmla="*/ 36 h 41"/>
                <a:gd name="T30" fmla="*/ 5 w 51"/>
                <a:gd name="T31" fmla="*/ 32 h 41"/>
                <a:gd name="T32" fmla="*/ 2 w 51"/>
                <a:gd name="T33" fmla="*/ 26 h 41"/>
                <a:gd name="T34" fmla="*/ 0 w 51"/>
                <a:gd name="T35" fmla="*/ 19 h 41"/>
                <a:gd name="T36" fmla="*/ 0 w 51"/>
                <a:gd name="T37" fmla="*/ 13 h 41"/>
                <a:gd name="T38" fmla="*/ 2 w 51"/>
                <a:gd name="T39" fmla="*/ 13 h 41"/>
                <a:gd name="T40" fmla="*/ 2 w 51"/>
                <a:gd name="T41" fmla="*/ 11 h 41"/>
                <a:gd name="T42" fmla="*/ 2 w 51"/>
                <a:gd name="T43" fmla="*/ 9 h 41"/>
                <a:gd name="T44" fmla="*/ 9 w 51"/>
                <a:gd name="T45" fmla="*/ 7 h 41"/>
                <a:gd name="T46" fmla="*/ 11 w 51"/>
                <a:gd name="T47" fmla="*/ 5 h 41"/>
                <a:gd name="T48" fmla="*/ 15 w 51"/>
                <a:gd name="T49" fmla="*/ 3 h 41"/>
                <a:gd name="T50" fmla="*/ 24 w 51"/>
                <a:gd name="T51" fmla="*/ 0 h 41"/>
                <a:gd name="T52" fmla="*/ 26 w 51"/>
                <a:gd name="T53" fmla="*/ 0 h 41"/>
                <a:gd name="T54" fmla="*/ 32 w 51"/>
                <a:gd name="T55" fmla="*/ 0 h 41"/>
                <a:gd name="T56" fmla="*/ 36 w 51"/>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41">
                  <a:moveTo>
                    <a:pt x="36" y="0"/>
                  </a:moveTo>
                  <a:lnTo>
                    <a:pt x="42" y="7"/>
                  </a:lnTo>
                  <a:lnTo>
                    <a:pt x="49" y="15"/>
                  </a:lnTo>
                  <a:lnTo>
                    <a:pt x="49" y="19"/>
                  </a:lnTo>
                  <a:lnTo>
                    <a:pt x="51" y="24"/>
                  </a:lnTo>
                  <a:lnTo>
                    <a:pt x="47" y="26"/>
                  </a:lnTo>
                  <a:lnTo>
                    <a:pt x="45" y="26"/>
                  </a:lnTo>
                  <a:lnTo>
                    <a:pt x="38" y="30"/>
                  </a:lnTo>
                  <a:lnTo>
                    <a:pt x="30" y="28"/>
                  </a:lnTo>
                  <a:lnTo>
                    <a:pt x="26" y="32"/>
                  </a:lnTo>
                  <a:lnTo>
                    <a:pt x="26" y="32"/>
                  </a:lnTo>
                  <a:lnTo>
                    <a:pt x="19" y="34"/>
                  </a:lnTo>
                  <a:lnTo>
                    <a:pt x="11" y="41"/>
                  </a:lnTo>
                  <a:lnTo>
                    <a:pt x="11" y="41"/>
                  </a:lnTo>
                  <a:lnTo>
                    <a:pt x="7" y="36"/>
                  </a:lnTo>
                  <a:lnTo>
                    <a:pt x="5" y="32"/>
                  </a:lnTo>
                  <a:lnTo>
                    <a:pt x="2" y="26"/>
                  </a:lnTo>
                  <a:lnTo>
                    <a:pt x="0" y="19"/>
                  </a:lnTo>
                  <a:lnTo>
                    <a:pt x="0" y="13"/>
                  </a:lnTo>
                  <a:lnTo>
                    <a:pt x="2" y="13"/>
                  </a:lnTo>
                  <a:lnTo>
                    <a:pt x="2" y="11"/>
                  </a:lnTo>
                  <a:lnTo>
                    <a:pt x="2" y="9"/>
                  </a:lnTo>
                  <a:lnTo>
                    <a:pt x="9" y="7"/>
                  </a:lnTo>
                  <a:lnTo>
                    <a:pt x="11" y="5"/>
                  </a:lnTo>
                  <a:lnTo>
                    <a:pt x="15" y="3"/>
                  </a:lnTo>
                  <a:lnTo>
                    <a:pt x="24" y="0"/>
                  </a:lnTo>
                  <a:lnTo>
                    <a:pt x="26" y="0"/>
                  </a:lnTo>
                  <a:lnTo>
                    <a:pt x="32" y="0"/>
                  </a:lnTo>
                  <a:lnTo>
                    <a:pt x="36" y="0"/>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2" name="Freeform 59">
              <a:extLst>
                <a:ext uri="{FF2B5EF4-FFF2-40B4-BE49-F238E27FC236}">
                  <a16:creationId xmlns:a16="http://schemas.microsoft.com/office/drawing/2014/main" id="{ED149C9B-F3DD-4EE8-AAA3-FF92824BA998}"/>
                </a:ext>
              </a:extLst>
            </p:cNvPr>
            <p:cNvSpPr>
              <a:spLocks/>
            </p:cNvSpPr>
            <p:nvPr/>
          </p:nvSpPr>
          <p:spPr bwMode="auto">
            <a:xfrm>
              <a:off x="5026899" y="3589135"/>
              <a:ext cx="49717" cy="102195"/>
            </a:xfrm>
            <a:custGeom>
              <a:avLst/>
              <a:gdLst>
                <a:gd name="T0" fmla="*/ 25 w 36"/>
                <a:gd name="T1" fmla="*/ 21 h 74"/>
                <a:gd name="T2" fmla="*/ 25 w 36"/>
                <a:gd name="T3" fmla="*/ 27 h 74"/>
                <a:gd name="T4" fmla="*/ 27 w 36"/>
                <a:gd name="T5" fmla="*/ 34 h 74"/>
                <a:gd name="T6" fmla="*/ 30 w 36"/>
                <a:gd name="T7" fmla="*/ 40 h 74"/>
                <a:gd name="T8" fmla="*/ 32 w 36"/>
                <a:gd name="T9" fmla="*/ 44 h 74"/>
                <a:gd name="T10" fmla="*/ 36 w 36"/>
                <a:gd name="T11" fmla="*/ 49 h 74"/>
                <a:gd name="T12" fmla="*/ 36 w 36"/>
                <a:gd name="T13" fmla="*/ 53 h 74"/>
                <a:gd name="T14" fmla="*/ 32 w 36"/>
                <a:gd name="T15" fmla="*/ 59 h 74"/>
                <a:gd name="T16" fmla="*/ 25 w 36"/>
                <a:gd name="T17" fmla="*/ 61 h 74"/>
                <a:gd name="T18" fmla="*/ 23 w 36"/>
                <a:gd name="T19" fmla="*/ 65 h 74"/>
                <a:gd name="T20" fmla="*/ 21 w 36"/>
                <a:gd name="T21" fmla="*/ 72 h 74"/>
                <a:gd name="T22" fmla="*/ 19 w 36"/>
                <a:gd name="T23" fmla="*/ 74 h 74"/>
                <a:gd name="T24" fmla="*/ 15 w 36"/>
                <a:gd name="T25" fmla="*/ 72 h 74"/>
                <a:gd name="T26" fmla="*/ 13 w 36"/>
                <a:gd name="T27" fmla="*/ 61 h 74"/>
                <a:gd name="T28" fmla="*/ 4 w 36"/>
                <a:gd name="T29" fmla="*/ 61 h 74"/>
                <a:gd name="T30" fmla="*/ 2 w 36"/>
                <a:gd name="T31" fmla="*/ 59 h 74"/>
                <a:gd name="T32" fmla="*/ 4 w 36"/>
                <a:gd name="T33" fmla="*/ 55 h 74"/>
                <a:gd name="T34" fmla="*/ 2 w 36"/>
                <a:gd name="T35" fmla="*/ 51 h 74"/>
                <a:gd name="T36" fmla="*/ 2 w 36"/>
                <a:gd name="T37" fmla="*/ 46 h 74"/>
                <a:gd name="T38" fmla="*/ 4 w 36"/>
                <a:gd name="T39" fmla="*/ 42 h 74"/>
                <a:gd name="T40" fmla="*/ 2 w 36"/>
                <a:gd name="T41" fmla="*/ 36 h 74"/>
                <a:gd name="T42" fmla="*/ 2 w 36"/>
                <a:gd name="T43" fmla="*/ 27 h 74"/>
                <a:gd name="T44" fmla="*/ 4 w 36"/>
                <a:gd name="T45" fmla="*/ 25 h 74"/>
                <a:gd name="T46" fmla="*/ 6 w 36"/>
                <a:gd name="T47" fmla="*/ 23 h 74"/>
                <a:gd name="T48" fmla="*/ 0 w 36"/>
                <a:gd name="T49" fmla="*/ 19 h 74"/>
                <a:gd name="T50" fmla="*/ 0 w 36"/>
                <a:gd name="T51" fmla="*/ 13 h 74"/>
                <a:gd name="T52" fmla="*/ 2 w 36"/>
                <a:gd name="T53" fmla="*/ 6 h 74"/>
                <a:gd name="T54" fmla="*/ 6 w 36"/>
                <a:gd name="T55" fmla="*/ 2 h 74"/>
                <a:gd name="T56" fmla="*/ 8 w 36"/>
                <a:gd name="T57" fmla="*/ 2 h 74"/>
                <a:gd name="T58" fmla="*/ 11 w 36"/>
                <a:gd name="T59" fmla="*/ 6 h 74"/>
                <a:gd name="T60" fmla="*/ 15 w 36"/>
                <a:gd name="T61" fmla="*/ 2 h 74"/>
                <a:gd name="T62" fmla="*/ 15 w 36"/>
                <a:gd name="T63" fmla="*/ 0 h 74"/>
                <a:gd name="T64" fmla="*/ 15 w 36"/>
                <a:gd name="T65" fmla="*/ 2 h 74"/>
                <a:gd name="T66" fmla="*/ 19 w 36"/>
                <a:gd name="T67" fmla="*/ 6 h 74"/>
                <a:gd name="T68" fmla="*/ 21 w 36"/>
                <a:gd name="T69" fmla="*/ 6 h 74"/>
                <a:gd name="T70" fmla="*/ 25 w 36"/>
                <a:gd name="T71" fmla="*/ 11 h 74"/>
                <a:gd name="T72" fmla="*/ 25 w 36"/>
                <a:gd name="T73" fmla="*/ 13 h 74"/>
                <a:gd name="T74" fmla="*/ 25 w 36"/>
                <a:gd name="T75" fmla="*/ 19 h 74"/>
                <a:gd name="T76" fmla="*/ 25 w 36"/>
                <a:gd name="T77"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74">
                  <a:moveTo>
                    <a:pt x="25" y="21"/>
                  </a:moveTo>
                  <a:lnTo>
                    <a:pt x="25" y="27"/>
                  </a:lnTo>
                  <a:lnTo>
                    <a:pt x="27" y="34"/>
                  </a:lnTo>
                  <a:lnTo>
                    <a:pt x="30" y="40"/>
                  </a:lnTo>
                  <a:lnTo>
                    <a:pt x="32" y="44"/>
                  </a:lnTo>
                  <a:lnTo>
                    <a:pt x="36" y="49"/>
                  </a:lnTo>
                  <a:lnTo>
                    <a:pt x="36" y="53"/>
                  </a:lnTo>
                  <a:lnTo>
                    <a:pt x="32" y="59"/>
                  </a:lnTo>
                  <a:lnTo>
                    <a:pt x="25" y="61"/>
                  </a:lnTo>
                  <a:lnTo>
                    <a:pt x="23" y="65"/>
                  </a:lnTo>
                  <a:lnTo>
                    <a:pt x="21" y="72"/>
                  </a:lnTo>
                  <a:lnTo>
                    <a:pt x="19" y="74"/>
                  </a:lnTo>
                  <a:lnTo>
                    <a:pt x="15" y="72"/>
                  </a:lnTo>
                  <a:lnTo>
                    <a:pt x="13" y="61"/>
                  </a:lnTo>
                  <a:lnTo>
                    <a:pt x="4" y="61"/>
                  </a:lnTo>
                  <a:lnTo>
                    <a:pt x="2" y="59"/>
                  </a:lnTo>
                  <a:lnTo>
                    <a:pt x="4" y="55"/>
                  </a:lnTo>
                  <a:lnTo>
                    <a:pt x="2" y="51"/>
                  </a:lnTo>
                  <a:lnTo>
                    <a:pt x="2" y="46"/>
                  </a:lnTo>
                  <a:lnTo>
                    <a:pt x="4" y="42"/>
                  </a:lnTo>
                  <a:lnTo>
                    <a:pt x="2" y="36"/>
                  </a:lnTo>
                  <a:lnTo>
                    <a:pt x="2" y="27"/>
                  </a:lnTo>
                  <a:lnTo>
                    <a:pt x="4" y="25"/>
                  </a:lnTo>
                  <a:lnTo>
                    <a:pt x="6" y="23"/>
                  </a:lnTo>
                  <a:lnTo>
                    <a:pt x="0" y="19"/>
                  </a:lnTo>
                  <a:lnTo>
                    <a:pt x="0" y="13"/>
                  </a:lnTo>
                  <a:lnTo>
                    <a:pt x="2" y="6"/>
                  </a:lnTo>
                  <a:lnTo>
                    <a:pt x="6" y="2"/>
                  </a:lnTo>
                  <a:lnTo>
                    <a:pt x="8" y="2"/>
                  </a:lnTo>
                  <a:lnTo>
                    <a:pt x="11" y="6"/>
                  </a:lnTo>
                  <a:lnTo>
                    <a:pt x="15" y="2"/>
                  </a:lnTo>
                  <a:lnTo>
                    <a:pt x="15" y="0"/>
                  </a:lnTo>
                  <a:lnTo>
                    <a:pt x="15" y="2"/>
                  </a:lnTo>
                  <a:lnTo>
                    <a:pt x="19" y="6"/>
                  </a:lnTo>
                  <a:lnTo>
                    <a:pt x="21" y="6"/>
                  </a:lnTo>
                  <a:lnTo>
                    <a:pt x="25" y="11"/>
                  </a:lnTo>
                  <a:lnTo>
                    <a:pt x="25" y="13"/>
                  </a:lnTo>
                  <a:lnTo>
                    <a:pt x="25" y="19"/>
                  </a:lnTo>
                  <a:lnTo>
                    <a:pt x="25" y="21"/>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3" name="Freeform 60">
              <a:extLst>
                <a:ext uri="{FF2B5EF4-FFF2-40B4-BE49-F238E27FC236}">
                  <a16:creationId xmlns:a16="http://schemas.microsoft.com/office/drawing/2014/main" id="{4B07D55F-3B19-4919-B048-CA1C0487D6C0}"/>
                </a:ext>
              </a:extLst>
            </p:cNvPr>
            <p:cNvSpPr>
              <a:spLocks/>
            </p:cNvSpPr>
            <p:nvPr/>
          </p:nvSpPr>
          <p:spPr bwMode="auto">
            <a:xfrm>
              <a:off x="5006184" y="3470368"/>
              <a:ext cx="113243" cy="147769"/>
            </a:xfrm>
            <a:custGeom>
              <a:avLst/>
              <a:gdLst>
                <a:gd name="T0" fmla="*/ 5 w 82"/>
                <a:gd name="T1" fmla="*/ 8 h 107"/>
                <a:gd name="T2" fmla="*/ 11 w 82"/>
                <a:gd name="T3" fmla="*/ 6 h 107"/>
                <a:gd name="T4" fmla="*/ 17 w 82"/>
                <a:gd name="T5" fmla="*/ 0 h 107"/>
                <a:gd name="T6" fmla="*/ 26 w 82"/>
                <a:gd name="T7" fmla="*/ 2 h 107"/>
                <a:gd name="T8" fmla="*/ 32 w 82"/>
                <a:gd name="T9" fmla="*/ 6 h 107"/>
                <a:gd name="T10" fmla="*/ 40 w 82"/>
                <a:gd name="T11" fmla="*/ 19 h 107"/>
                <a:gd name="T12" fmla="*/ 51 w 82"/>
                <a:gd name="T13" fmla="*/ 25 h 107"/>
                <a:gd name="T14" fmla="*/ 49 w 82"/>
                <a:gd name="T15" fmla="*/ 31 h 107"/>
                <a:gd name="T16" fmla="*/ 57 w 82"/>
                <a:gd name="T17" fmla="*/ 38 h 107"/>
                <a:gd name="T18" fmla="*/ 66 w 82"/>
                <a:gd name="T19" fmla="*/ 38 h 107"/>
                <a:gd name="T20" fmla="*/ 76 w 82"/>
                <a:gd name="T21" fmla="*/ 35 h 107"/>
                <a:gd name="T22" fmla="*/ 72 w 82"/>
                <a:gd name="T23" fmla="*/ 42 h 107"/>
                <a:gd name="T24" fmla="*/ 72 w 82"/>
                <a:gd name="T25" fmla="*/ 52 h 107"/>
                <a:gd name="T26" fmla="*/ 78 w 82"/>
                <a:gd name="T27" fmla="*/ 67 h 107"/>
                <a:gd name="T28" fmla="*/ 80 w 82"/>
                <a:gd name="T29" fmla="*/ 76 h 107"/>
                <a:gd name="T30" fmla="*/ 74 w 82"/>
                <a:gd name="T31" fmla="*/ 86 h 107"/>
                <a:gd name="T32" fmla="*/ 76 w 82"/>
                <a:gd name="T33" fmla="*/ 94 h 107"/>
                <a:gd name="T34" fmla="*/ 66 w 82"/>
                <a:gd name="T35" fmla="*/ 94 h 107"/>
                <a:gd name="T36" fmla="*/ 55 w 82"/>
                <a:gd name="T37" fmla="*/ 97 h 107"/>
                <a:gd name="T38" fmla="*/ 49 w 82"/>
                <a:gd name="T39" fmla="*/ 101 h 107"/>
                <a:gd name="T40" fmla="*/ 42 w 82"/>
                <a:gd name="T41" fmla="*/ 105 h 107"/>
                <a:gd name="T42" fmla="*/ 40 w 82"/>
                <a:gd name="T43" fmla="*/ 105 h 107"/>
                <a:gd name="T44" fmla="*/ 40 w 82"/>
                <a:gd name="T45" fmla="*/ 97 h 107"/>
                <a:gd name="T46" fmla="*/ 34 w 82"/>
                <a:gd name="T47" fmla="*/ 92 h 107"/>
                <a:gd name="T48" fmla="*/ 30 w 82"/>
                <a:gd name="T49" fmla="*/ 86 h 107"/>
                <a:gd name="T50" fmla="*/ 32 w 82"/>
                <a:gd name="T51" fmla="*/ 82 h 107"/>
                <a:gd name="T52" fmla="*/ 28 w 82"/>
                <a:gd name="T53" fmla="*/ 78 h 107"/>
                <a:gd name="T54" fmla="*/ 19 w 82"/>
                <a:gd name="T55" fmla="*/ 73 h 107"/>
                <a:gd name="T56" fmla="*/ 17 w 82"/>
                <a:gd name="T57" fmla="*/ 69 h 107"/>
                <a:gd name="T58" fmla="*/ 15 w 82"/>
                <a:gd name="T59" fmla="*/ 63 h 107"/>
                <a:gd name="T60" fmla="*/ 11 w 82"/>
                <a:gd name="T61" fmla="*/ 54 h 107"/>
                <a:gd name="T62" fmla="*/ 15 w 82"/>
                <a:gd name="T63" fmla="*/ 54 h 107"/>
                <a:gd name="T64" fmla="*/ 15 w 82"/>
                <a:gd name="T65" fmla="*/ 50 h 107"/>
                <a:gd name="T66" fmla="*/ 7 w 82"/>
                <a:gd name="T67" fmla="*/ 46 h 107"/>
                <a:gd name="T68" fmla="*/ 11 w 82"/>
                <a:gd name="T69" fmla="*/ 35 h 107"/>
                <a:gd name="T70" fmla="*/ 9 w 82"/>
                <a:gd name="T71" fmla="*/ 31 h 107"/>
                <a:gd name="T72" fmla="*/ 7 w 82"/>
                <a:gd name="T73" fmla="*/ 31 h 107"/>
                <a:gd name="T74" fmla="*/ 9 w 82"/>
                <a:gd name="T75" fmla="*/ 27 h 107"/>
                <a:gd name="T76" fmla="*/ 11 w 82"/>
                <a:gd name="T77" fmla="*/ 25 h 107"/>
                <a:gd name="T78" fmla="*/ 5 w 82"/>
                <a:gd name="T79" fmla="*/ 23 h 107"/>
                <a:gd name="T80" fmla="*/ 2 w 82"/>
                <a:gd name="T81" fmla="*/ 1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2" h="107">
                  <a:moveTo>
                    <a:pt x="0" y="10"/>
                  </a:moveTo>
                  <a:lnTo>
                    <a:pt x="5" y="8"/>
                  </a:lnTo>
                  <a:lnTo>
                    <a:pt x="9" y="6"/>
                  </a:lnTo>
                  <a:lnTo>
                    <a:pt x="11" y="6"/>
                  </a:lnTo>
                  <a:lnTo>
                    <a:pt x="13" y="4"/>
                  </a:lnTo>
                  <a:lnTo>
                    <a:pt x="17" y="0"/>
                  </a:lnTo>
                  <a:lnTo>
                    <a:pt x="21" y="2"/>
                  </a:lnTo>
                  <a:lnTo>
                    <a:pt x="26" y="2"/>
                  </a:lnTo>
                  <a:lnTo>
                    <a:pt x="32" y="4"/>
                  </a:lnTo>
                  <a:lnTo>
                    <a:pt x="32" y="6"/>
                  </a:lnTo>
                  <a:lnTo>
                    <a:pt x="38" y="14"/>
                  </a:lnTo>
                  <a:lnTo>
                    <a:pt x="40" y="19"/>
                  </a:lnTo>
                  <a:lnTo>
                    <a:pt x="45" y="21"/>
                  </a:lnTo>
                  <a:lnTo>
                    <a:pt x="51" y="25"/>
                  </a:lnTo>
                  <a:lnTo>
                    <a:pt x="49" y="29"/>
                  </a:lnTo>
                  <a:lnTo>
                    <a:pt x="49" y="31"/>
                  </a:lnTo>
                  <a:lnTo>
                    <a:pt x="55" y="33"/>
                  </a:lnTo>
                  <a:lnTo>
                    <a:pt x="57" y="38"/>
                  </a:lnTo>
                  <a:lnTo>
                    <a:pt x="61" y="35"/>
                  </a:lnTo>
                  <a:lnTo>
                    <a:pt x="66" y="38"/>
                  </a:lnTo>
                  <a:lnTo>
                    <a:pt x="68" y="33"/>
                  </a:lnTo>
                  <a:lnTo>
                    <a:pt x="76" y="35"/>
                  </a:lnTo>
                  <a:lnTo>
                    <a:pt x="72" y="40"/>
                  </a:lnTo>
                  <a:lnTo>
                    <a:pt x="72" y="42"/>
                  </a:lnTo>
                  <a:lnTo>
                    <a:pt x="74" y="50"/>
                  </a:lnTo>
                  <a:lnTo>
                    <a:pt x="72" y="52"/>
                  </a:lnTo>
                  <a:lnTo>
                    <a:pt x="74" y="61"/>
                  </a:lnTo>
                  <a:lnTo>
                    <a:pt x="78" y="67"/>
                  </a:lnTo>
                  <a:lnTo>
                    <a:pt x="82" y="71"/>
                  </a:lnTo>
                  <a:lnTo>
                    <a:pt x="80" y="76"/>
                  </a:lnTo>
                  <a:lnTo>
                    <a:pt x="74" y="82"/>
                  </a:lnTo>
                  <a:lnTo>
                    <a:pt x="74" y="86"/>
                  </a:lnTo>
                  <a:lnTo>
                    <a:pt x="76" y="90"/>
                  </a:lnTo>
                  <a:lnTo>
                    <a:pt x="76" y="94"/>
                  </a:lnTo>
                  <a:lnTo>
                    <a:pt x="72" y="94"/>
                  </a:lnTo>
                  <a:lnTo>
                    <a:pt x="66" y="94"/>
                  </a:lnTo>
                  <a:lnTo>
                    <a:pt x="64" y="94"/>
                  </a:lnTo>
                  <a:lnTo>
                    <a:pt x="55" y="97"/>
                  </a:lnTo>
                  <a:lnTo>
                    <a:pt x="51" y="99"/>
                  </a:lnTo>
                  <a:lnTo>
                    <a:pt x="49" y="101"/>
                  </a:lnTo>
                  <a:lnTo>
                    <a:pt x="42" y="103"/>
                  </a:lnTo>
                  <a:lnTo>
                    <a:pt x="42" y="105"/>
                  </a:lnTo>
                  <a:lnTo>
                    <a:pt x="42" y="107"/>
                  </a:lnTo>
                  <a:lnTo>
                    <a:pt x="40" y="105"/>
                  </a:lnTo>
                  <a:lnTo>
                    <a:pt x="40" y="99"/>
                  </a:lnTo>
                  <a:lnTo>
                    <a:pt x="40" y="97"/>
                  </a:lnTo>
                  <a:lnTo>
                    <a:pt x="36" y="92"/>
                  </a:lnTo>
                  <a:lnTo>
                    <a:pt x="34" y="92"/>
                  </a:lnTo>
                  <a:lnTo>
                    <a:pt x="30" y="88"/>
                  </a:lnTo>
                  <a:lnTo>
                    <a:pt x="30" y="86"/>
                  </a:lnTo>
                  <a:lnTo>
                    <a:pt x="30" y="86"/>
                  </a:lnTo>
                  <a:lnTo>
                    <a:pt x="32" y="82"/>
                  </a:lnTo>
                  <a:lnTo>
                    <a:pt x="32" y="78"/>
                  </a:lnTo>
                  <a:lnTo>
                    <a:pt x="28" y="78"/>
                  </a:lnTo>
                  <a:lnTo>
                    <a:pt x="23" y="73"/>
                  </a:lnTo>
                  <a:lnTo>
                    <a:pt x="19" y="73"/>
                  </a:lnTo>
                  <a:lnTo>
                    <a:pt x="17" y="71"/>
                  </a:lnTo>
                  <a:lnTo>
                    <a:pt x="17" y="69"/>
                  </a:lnTo>
                  <a:lnTo>
                    <a:pt x="13" y="65"/>
                  </a:lnTo>
                  <a:lnTo>
                    <a:pt x="15" y="63"/>
                  </a:lnTo>
                  <a:lnTo>
                    <a:pt x="11" y="59"/>
                  </a:lnTo>
                  <a:lnTo>
                    <a:pt x="11" y="54"/>
                  </a:lnTo>
                  <a:lnTo>
                    <a:pt x="13" y="52"/>
                  </a:lnTo>
                  <a:lnTo>
                    <a:pt x="15" y="54"/>
                  </a:lnTo>
                  <a:lnTo>
                    <a:pt x="17" y="52"/>
                  </a:lnTo>
                  <a:lnTo>
                    <a:pt x="15" y="50"/>
                  </a:lnTo>
                  <a:lnTo>
                    <a:pt x="13" y="50"/>
                  </a:lnTo>
                  <a:lnTo>
                    <a:pt x="7" y="46"/>
                  </a:lnTo>
                  <a:lnTo>
                    <a:pt x="7" y="42"/>
                  </a:lnTo>
                  <a:lnTo>
                    <a:pt x="11" y="35"/>
                  </a:lnTo>
                  <a:lnTo>
                    <a:pt x="11" y="31"/>
                  </a:lnTo>
                  <a:lnTo>
                    <a:pt x="9" y="31"/>
                  </a:lnTo>
                  <a:lnTo>
                    <a:pt x="7" y="33"/>
                  </a:lnTo>
                  <a:lnTo>
                    <a:pt x="7" y="31"/>
                  </a:lnTo>
                  <a:lnTo>
                    <a:pt x="5" y="27"/>
                  </a:lnTo>
                  <a:lnTo>
                    <a:pt x="9" y="27"/>
                  </a:lnTo>
                  <a:lnTo>
                    <a:pt x="11" y="27"/>
                  </a:lnTo>
                  <a:lnTo>
                    <a:pt x="11" y="25"/>
                  </a:lnTo>
                  <a:lnTo>
                    <a:pt x="7" y="23"/>
                  </a:lnTo>
                  <a:lnTo>
                    <a:pt x="5" y="23"/>
                  </a:lnTo>
                  <a:lnTo>
                    <a:pt x="5" y="16"/>
                  </a:lnTo>
                  <a:lnTo>
                    <a:pt x="2" y="10"/>
                  </a:lnTo>
                  <a:lnTo>
                    <a:pt x="0" y="10"/>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4" name="Freeform 61">
              <a:extLst>
                <a:ext uri="{FF2B5EF4-FFF2-40B4-BE49-F238E27FC236}">
                  <a16:creationId xmlns:a16="http://schemas.microsoft.com/office/drawing/2014/main" id="{E47C2AAF-634D-4251-8A31-32BF465DDBFC}"/>
                </a:ext>
              </a:extLst>
            </p:cNvPr>
            <p:cNvSpPr>
              <a:spLocks/>
            </p:cNvSpPr>
            <p:nvPr/>
          </p:nvSpPr>
          <p:spPr bwMode="auto">
            <a:xfrm>
              <a:off x="5000660" y="3554609"/>
              <a:ext cx="49717" cy="60765"/>
            </a:xfrm>
            <a:custGeom>
              <a:avLst/>
              <a:gdLst>
                <a:gd name="T0" fmla="*/ 19 w 36"/>
                <a:gd name="T1" fmla="*/ 44 h 44"/>
                <a:gd name="T2" fmla="*/ 19 w 36"/>
                <a:gd name="T3" fmla="*/ 38 h 44"/>
                <a:gd name="T4" fmla="*/ 21 w 36"/>
                <a:gd name="T5" fmla="*/ 31 h 44"/>
                <a:gd name="T6" fmla="*/ 25 w 36"/>
                <a:gd name="T7" fmla="*/ 27 h 44"/>
                <a:gd name="T8" fmla="*/ 27 w 36"/>
                <a:gd name="T9" fmla="*/ 27 h 44"/>
                <a:gd name="T10" fmla="*/ 30 w 36"/>
                <a:gd name="T11" fmla="*/ 31 h 44"/>
                <a:gd name="T12" fmla="*/ 34 w 36"/>
                <a:gd name="T13" fmla="*/ 27 h 44"/>
                <a:gd name="T14" fmla="*/ 34 w 36"/>
                <a:gd name="T15" fmla="*/ 25 h 44"/>
                <a:gd name="T16" fmla="*/ 36 w 36"/>
                <a:gd name="T17" fmla="*/ 21 h 44"/>
                <a:gd name="T18" fmla="*/ 36 w 36"/>
                <a:gd name="T19" fmla="*/ 17 h 44"/>
                <a:gd name="T20" fmla="*/ 32 w 36"/>
                <a:gd name="T21" fmla="*/ 17 h 44"/>
                <a:gd name="T22" fmla="*/ 27 w 36"/>
                <a:gd name="T23" fmla="*/ 12 h 44"/>
                <a:gd name="T24" fmla="*/ 23 w 36"/>
                <a:gd name="T25" fmla="*/ 12 h 44"/>
                <a:gd name="T26" fmla="*/ 21 w 36"/>
                <a:gd name="T27" fmla="*/ 10 h 44"/>
                <a:gd name="T28" fmla="*/ 21 w 36"/>
                <a:gd name="T29" fmla="*/ 8 h 44"/>
                <a:gd name="T30" fmla="*/ 17 w 36"/>
                <a:gd name="T31" fmla="*/ 4 h 44"/>
                <a:gd name="T32" fmla="*/ 17 w 36"/>
                <a:gd name="T33" fmla="*/ 4 h 44"/>
                <a:gd name="T34" fmla="*/ 15 w 36"/>
                <a:gd name="T35" fmla="*/ 4 h 44"/>
                <a:gd name="T36" fmla="*/ 11 w 36"/>
                <a:gd name="T37" fmla="*/ 0 h 44"/>
                <a:gd name="T38" fmla="*/ 9 w 36"/>
                <a:gd name="T39" fmla="*/ 2 h 44"/>
                <a:gd name="T40" fmla="*/ 9 w 36"/>
                <a:gd name="T41" fmla="*/ 6 h 44"/>
                <a:gd name="T42" fmla="*/ 11 w 36"/>
                <a:gd name="T43" fmla="*/ 8 h 44"/>
                <a:gd name="T44" fmla="*/ 13 w 36"/>
                <a:gd name="T45" fmla="*/ 10 h 44"/>
                <a:gd name="T46" fmla="*/ 11 w 36"/>
                <a:gd name="T47" fmla="*/ 12 h 44"/>
                <a:gd name="T48" fmla="*/ 6 w 36"/>
                <a:gd name="T49" fmla="*/ 12 h 44"/>
                <a:gd name="T50" fmla="*/ 4 w 36"/>
                <a:gd name="T51" fmla="*/ 17 h 44"/>
                <a:gd name="T52" fmla="*/ 4 w 36"/>
                <a:gd name="T53" fmla="*/ 21 h 44"/>
                <a:gd name="T54" fmla="*/ 2 w 36"/>
                <a:gd name="T55" fmla="*/ 25 h 44"/>
                <a:gd name="T56" fmla="*/ 0 w 36"/>
                <a:gd name="T57" fmla="*/ 27 h 44"/>
                <a:gd name="T58" fmla="*/ 2 w 36"/>
                <a:gd name="T59" fmla="*/ 29 h 44"/>
                <a:gd name="T60" fmla="*/ 6 w 36"/>
                <a:gd name="T61" fmla="*/ 29 h 44"/>
                <a:gd name="T62" fmla="*/ 13 w 36"/>
                <a:gd name="T63" fmla="*/ 40 h 44"/>
                <a:gd name="T64" fmla="*/ 15 w 36"/>
                <a:gd name="T65" fmla="*/ 42 h 44"/>
                <a:gd name="T66" fmla="*/ 19 w 36"/>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4">
                  <a:moveTo>
                    <a:pt x="19" y="44"/>
                  </a:moveTo>
                  <a:lnTo>
                    <a:pt x="19" y="38"/>
                  </a:lnTo>
                  <a:lnTo>
                    <a:pt x="21" y="31"/>
                  </a:lnTo>
                  <a:lnTo>
                    <a:pt x="25" y="27"/>
                  </a:lnTo>
                  <a:lnTo>
                    <a:pt x="27" y="27"/>
                  </a:lnTo>
                  <a:lnTo>
                    <a:pt x="30" y="31"/>
                  </a:lnTo>
                  <a:lnTo>
                    <a:pt x="34" y="27"/>
                  </a:lnTo>
                  <a:lnTo>
                    <a:pt x="34" y="25"/>
                  </a:lnTo>
                  <a:lnTo>
                    <a:pt x="36" y="21"/>
                  </a:lnTo>
                  <a:lnTo>
                    <a:pt x="36" y="17"/>
                  </a:lnTo>
                  <a:lnTo>
                    <a:pt x="32" y="17"/>
                  </a:lnTo>
                  <a:lnTo>
                    <a:pt x="27" y="12"/>
                  </a:lnTo>
                  <a:lnTo>
                    <a:pt x="23" y="12"/>
                  </a:lnTo>
                  <a:lnTo>
                    <a:pt x="21" y="10"/>
                  </a:lnTo>
                  <a:lnTo>
                    <a:pt x="21" y="8"/>
                  </a:lnTo>
                  <a:lnTo>
                    <a:pt x="17" y="4"/>
                  </a:lnTo>
                  <a:lnTo>
                    <a:pt x="17" y="4"/>
                  </a:lnTo>
                  <a:lnTo>
                    <a:pt x="15" y="4"/>
                  </a:lnTo>
                  <a:lnTo>
                    <a:pt x="11" y="0"/>
                  </a:lnTo>
                  <a:lnTo>
                    <a:pt x="9" y="2"/>
                  </a:lnTo>
                  <a:lnTo>
                    <a:pt x="9" y="6"/>
                  </a:lnTo>
                  <a:lnTo>
                    <a:pt x="11" y="8"/>
                  </a:lnTo>
                  <a:lnTo>
                    <a:pt x="13" y="10"/>
                  </a:lnTo>
                  <a:lnTo>
                    <a:pt x="11" y="12"/>
                  </a:lnTo>
                  <a:lnTo>
                    <a:pt x="6" y="12"/>
                  </a:lnTo>
                  <a:lnTo>
                    <a:pt x="4" y="17"/>
                  </a:lnTo>
                  <a:lnTo>
                    <a:pt x="4" y="21"/>
                  </a:lnTo>
                  <a:lnTo>
                    <a:pt x="2" y="25"/>
                  </a:lnTo>
                  <a:lnTo>
                    <a:pt x="0" y="27"/>
                  </a:lnTo>
                  <a:lnTo>
                    <a:pt x="2" y="29"/>
                  </a:lnTo>
                  <a:lnTo>
                    <a:pt x="6" y="29"/>
                  </a:lnTo>
                  <a:lnTo>
                    <a:pt x="13" y="40"/>
                  </a:lnTo>
                  <a:lnTo>
                    <a:pt x="15" y="42"/>
                  </a:lnTo>
                  <a:lnTo>
                    <a:pt x="19" y="44"/>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5" name="Freeform 62">
              <a:extLst>
                <a:ext uri="{FF2B5EF4-FFF2-40B4-BE49-F238E27FC236}">
                  <a16:creationId xmlns:a16="http://schemas.microsoft.com/office/drawing/2014/main" id="{F93D257C-4C93-447C-8A23-355EE3E0CD51}"/>
                </a:ext>
              </a:extLst>
            </p:cNvPr>
            <p:cNvSpPr>
              <a:spLocks noEditPoints="1"/>
            </p:cNvSpPr>
            <p:nvPr/>
          </p:nvSpPr>
          <p:spPr bwMode="auto">
            <a:xfrm>
              <a:off x="4872225" y="3467606"/>
              <a:ext cx="149150" cy="116005"/>
            </a:xfrm>
            <a:custGeom>
              <a:avLst/>
              <a:gdLst>
                <a:gd name="T0" fmla="*/ 106 w 108"/>
                <a:gd name="T1" fmla="*/ 29 h 84"/>
                <a:gd name="T2" fmla="*/ 104 w 108"/>
                <a:gd name="T3" fmla="*/ 25 h 84"/>
                <a:gd name="T4" fmla="*/ 99 w 108"/>
                <a:gd name="T5" fmla="*/ 12 h 84"/>
                <a:gd name="T6" fmla="*/ 85 w 108"/>
                <a:gd name="T7" fmla="*/ 12 h 84"/>
                <a:gd name="T8" fmla="*/ 68 w 108"/>
                <a:gd name="T9" fmla="*/ 8 h 84"/>
                <a:gd name="T10" fmla="*/ 55 w 108"/>
                <a:gd name="T11" fmla="*/ 0 h 84"/>
                <a:gd name="T12" fmla="*/ 34 w 108"/>
                <a:gd name="T13" fmla="*/ 12 h 84"/>
                <a:gd name="T14" fmla="*/ 24 w 108"/>
                <a:gd name="T15" fmla="*/ 21 h 84"/>
                <a:gd name="T16" fmla="*/ 7 w 108"/>
                <a:gd name="T17" fmla="*/ 23 h 84"/>
                <a:gd name="T18" fmla="*/ 0 w 108"/>
                <a:gd name="T19" fmla="*/ 31 h 84"/>
                <a:gd name="T20" fmla="*/ 7 w 108"/>
                <a:gd name="T21" fmla="*/ 40 h 84"/>
                <a:gd name="T22" fmla="*/ 15 w 108"/>
                <a:gd name="T23" fmla="*/ 23 h 84"/>
                <a:gd name="T24" fmla="*/ 26 w 108"/>
                <a:gd name="T25" fmla="*/ 31 h 84"/>
                <a:gd name="T26" fmla="*/ 34 w 108"/>
                <a:gd name="T27" fmla="*/ 48 h 84"/>
                <a:gd name="T28" fmla="*/ 36 w 108"/>
                <a:gd name="T29" fmla="*/ 50 h 84"/>
                <a:gd name="T30" fmla="*/ 34 w 108"/>
                <a:gd name="T31" fmla="*/ 59 h 84"/>
                <a:gd name="T32" fmla="*/ 47 w 108"/>
                <a:gd name="T33" fmla="*/ 63 h 84"/>
                <a:gd name="T34" fmla="*/ 55 w 108"/>
                <a:gd name="T35" fmla="*/ 69 h 84"/>
                <a:gd name="T36" fmla="*/ 78 w 108"/>
                <a:gd name="T37" fmla="*/ 82 h 84"/>
                <a:gd name="T38" fmla="*/ 74 w 108"/>
                <a:gd name="T39" fmla="*/ 82 h 84"/>
                <a:gd name="T40" fmla="*/ 78 w 108"/>
                <a:gd name="T41" fmla="*/ 80 h 84"/>
                <a:gd name="T42" fmla="*/ 49 w 108"/>
                <a:gd name="T43" fmla="*/ 48 h 84"/>
                <a:gd name="T44" fmla="*/ 47 w 108"/>
                <a:gd name="T45" fmla="*/ 40 h 84"/>
                <a:gd name="T46" fmla="*/ 40 w 108"/>
                <a:gd name="T47" fmla="*/ 33 h 84"/>
                <a:gd name="T48" fmla="*/ 42 w 108"/>
                <a:gd name="T49" fmla="*/ 25 h 84"/>
                <a:gd name="T50" fmla="*/ 51 w 108"/>
                <a:gd name="T51" fmla="*/ 29 h 84"/>
                <a:gd name="T52" fmla="*/ 57 w 108"/>
                <a:gd name="T53" fmla="*/ 27 h 84"/>
                <a:gd name="T54" fmla="*/ 66 w 108"/>
                <a:gd name="T55" fmla="*/ 25 h 84"/>
                <a:gd name="T56" fmla="*/ 72 w 108"/>
                <a:gd name="T57" fmla="*/ 27 h 84"/>
                <a:gd name="T58" fmla="*/ 80 w 108"/>
                <a:gd name="T59" fmla="*/ 29 h 84"/>
                <a:gd name="T60" fmla="*/ 93 w 108"/>
                <a:gd name="T61" fmla="*/ 29 h 84"/>
                <a:gd name="T62" fmla="*/ 104 w 108"/>
                <a:gd name="T63" fmla="*/ 33 h 84"/>
                <a:gd name="T64" fmla="*/ 61 w 108"/>
                <a:gd name="T65" fmla="*/ 80 h 84"/>
                <a:gd name="T66" fmla="*/ 64 w 108"/>
                <a:gd name="T67" fmla="*/ 82 h 84"/>
                <a:gd name="T68" fmla="*/ 57 w 108"/>
                <a:gd name="T69" fmla="*/ 75 h 84"/>
                <a:gd name="T70" fmla="*/ 57 w 108"/>
                <a:gd name="T71" fmla="*/ 75 h 84"/>
                <a:gd name="T72" fmla="*/ 64 w 108"/>
                <a:gd name="T73" fmla="*/ 71 h 84"/>
                <a:gd name="T74" fmla="*/ 59 w 108"/>
                <a:gd name="T75" fmla="*/ 73 h 84"/>
                <a:gd name="T76" fmla="*/ 28 w 108"/>
                <a:gd name="T77" fmla="*/ 46 h 84"/>
                <a:gd name="T78" fmla="*/ 32 w 108"/>
                <a:gd name="T79" fmla="*/ 50 h 84"/>
                <a:gd name="T80" fmla="*/ 26 w 108"/>
                <a:gd name="T81" fmla="*/ 40 h 84"/>
                <a:gd name="T82" fmla="*/ 26 w 108"/>
                <a:gd name="T83" fmla="*/ 40 h 84"/>
                <a:gd name="T84" fmla="*/ 30 w 108"/>
                <a:gd name="T85" fmla="*/ 56 h 84"/>
                <a:gd name="T86" fmla="*/ 26 w 108"/>
                <a:gd name="T87" fmla="*/ 52 h 84"/>
                <a:gd name="T88" fmla="*/ 24 w 108"/>
                <a:gd name="T89" fmla="*/ 50 h 84"/>
                <a:gd name="T90" fmla="*/ 13 w 108"/>
                <a:gd name="T91" fmla="*/ 35 h 84"/>
                <a:gd name="T92" fmla="*/ 19 w 108"/>
                <a:gd name="T93" fmla="*/ 44 h 84"/>
                <a:gd name="T94" fmla="*/ 13 w 108"/>
                <a:gd name="T95" fmla="*/ 35 h 84"/>
                <a:gd name="T96" fmla="*/ 24 w 108"/>
                <a:gd name="T97" fmla="*/ 35 h 84"/>
                <a:gd name="T98" fmla="*/ 15 w 108"/>
                <a:gd name="T99" fmla="*/ 33 h 84"/>
                <a:gd name="T100" fmla="*/ 17 w 108"/>
                <a:gd name="T101" fmla="*/ 2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8" h="84">
                  <a:moveTo>
                    <a:pt x="104" y="33"/>
                  </a:moveTo>
                  <a:lnTo>
                    <a:pt x="102" y="29"/>
                  </a:lnTo>
                  <a:lnTo>
                    <a:pt x="106" y="29"/>
                  </a:lnTo>
                  <a:lnTo>
                    <a:pt x="108" y="29"/>
                  </a:lnTo>
                  <a:lnTo>
                    <a:pt x="108" y="27"/>
                  </a:lnTo>
                  <a:lnTo>
                    <a:pt x="104" y="25"/>
                  </a:lnTo>
                  <a:lnTo>
                    <a:pt x="102" y="25"/>
                  </a:lnTo>
                  <a:lnTo>
                    <a:pt x="102" y="18"/>
                  </a:lnTo>
                  <a:lnTo>
                    <a:pt x="99" y="12"/>
                  </a:lnTo>
                  <a:lnTo>
                    <a:pt x="95" y="12"/>
                  </a:lnTo>
                  <a:lnTo>
                    <a:pt x="93" y="16"/>
                  </a:lnTo>
                  <a:lnTo>
                    <a:pt x="85" y="12"/>
                  </a:lnTo>
                  <a:lnTo>
                    <a:pt x="74" y="12"/>
                  </a:lnTo>
                  <a:lnTo>
                    <a:pt x="72" y="8"/>
                  </a:lnTo>
                  <a:lnTo>
                    <a:pt x="68" y="8"/>
                  </a:lnTo>
                  <a:lnTo>
                    <a:pt x="59" y="0"/>
                  </a:lnTo>
                  <a:lnTo>
                    <a:pt x="55" y="0"/>
                  </a:lnTo>
                  <a:lnTo>
                    <a:pt x="55" y="0"/>
                  </a:lnTo>
                  <a:lnTo>
                    <a:pt x="47" y="0"/>
                  </a:lnTo>
                  <a:lnTo>
                    <a:pt x="36" y="6"/>
                  </a:lnTo>
                  <a:lnTo>
                    <a:pt x="34" y="12"/>
                  </a:lnTo>
                  <a:lnTo>
                    <a:pt x="28" y="14"/>
                  </a:lnTo>
                  <a:lnTo>
                    <a:pt x="28" y="21"/>
                  </a:lnTo>
                  <a:lnTo>
                    <a:pt x="24" y="21"/>
                  </a:lnTo>
                  <a:lnTo>
                    <a:pt x="15" y="18"/>
                  </a:lnTo>
                  <a:lnTo>
                    <a:pt x="11" y="18"/>
                  </a:lnTo>
                  <a:lnTo>
                    <a:pt x="7" y="23"/>
                  </a:lnTo>
                  <a:lnTo>
                    <a:pt x="0" y="23"/>
                  </a:lnTo>
                  <a:lnTo>
                    <a:pt x="0" y="25"/>
                  </a:lnTo>
                  <a:lnTo>
                    <a:pt x="0" y="31"/>
                  </a:lnTo>
                  <a:lnTo>
                    <a:pt x="5" y="35"/>
                  </a:lnTo>
                  <a:lnTo>
                    <a:pt x="5" y="37"/>
                  </a:lnTo>
                  <a:lnTo>
                    <a:pt x="7" y="40"/>
                  </a:lnTo>
                  <a:lnTo>
                    <a:pt x="11" y="31"/>
                  </a:lnTo>
                  <a:lnTo>
                    <a:pt x="13" y="27"/>
                  </a:lnTo>
                  <a:lnTo>
                    <a:pt x="15" y="23"/>
                  </a:lnTo>
                  <a:lnTo>
                    <a:pt x="19" y="23"/>
                  </a:lnTo>
                  <a:lnTo>
                    <a:pt x="21" y="27"/>
                  </a:lnTo>
                  <a:lnTo>
                    <a:pt x="26" y="31"/>
                  </a:lnTo>
                  <a:lnTo>
                    <a:pt x="26" y="35"/>
                  </a:lnTo>
                  <a:lnTo>
                    <a:pt x="30" y="42"/>
                  </a:lnTo>
                  <a:lnTo>
                    <a:pt x="34" y="48"/>
                  </a:lnTo>
                  <a:lnTo>
                    <a:pt x="36" y="48"/>
                  </a:lnTo>
                  <a:lnTo>
                    <a:pt x="40" y="52"/>
                  </a:lnTo>
                  <a:lnTo>
                    <a:pt x="36" y="50"/>
                  </a:lnTo>
                  <a:lnTo>
                    <a:pt x="34" y="50"/>
                  </a:lnTo>
                  <a:lnTo>
                    <a:pt x="32" y="54"/>
                  </a:lnTo>
                  <a:lnTo>
                    <a:pt x="34" y="59"/>
                  </a:lnTo>
                  <a:lnTo>
                    <a:pt x="38" y="59"/>
                  </a:lnTo>
                  <a:lnTo>
                    <a:pt x="42" y="63"/>
                  </a:lnTo>
                  <a:lnTo>
                    <a:pt x="47" y="63"/>
                  </a:lnTo>
                  <a:lnTo>
                    <a:pt x="49" y="67"/>
                  </a:lnTo>
                  <a:lnTo>
                    <a:pt x="51" y="69"/>
                  </a:lnTo>
                  <a:lnTo>
                    <a:pt x="55" y="69"/>
                  </a:lnTo>
                  <a:lnTo>
                    <a:pt x="64" y="69"/>
                  </a:lnTo>
                  <a:lnTo>
                    <a:pt x="68" y="71"/>
                  </a:lnTo>
                  <a:lnTo>
                    <a:pt x="78" y="82"/>
                  </a:lnTo>
                  <a:lnTo>
                    <a:pt x="76" y="82"/>
                  </a:lnTo>
                  <a:lnTo>
                    <a:pt x="72" y="80"/>
                  </a:lnTo>
                  <a:lnTo>
                    <a:pt x="74" y="82"/>
                  </a:lnTo>
                  <a:lnTo>
                    <a:pt x="78" y="84"/>
                  </a:lnTo>
                  <a:lnTo>
                    <a:pt x="78" y="84"/>
                  </a:lnTo>
                  <a:lnTo>
                    <a:pt x="78" y="80"/>
                  </a:lnTo>
                  <a:lnTo>
                    <a:pt x="66" y="65"/>
                  </a:lnTo>
                  <a:lnTo>
                    <a:pt x="49" y="50"/>
                  </a:lnTo>
                  <a:lnTo>
                    <a:pt x="49" y="48"/>
                  </a:lnTo>
                  <a:lnTo>
                    <a:pt x="49" y="46"/>
                  </a:lnTo>
                  <a:lnTo>
                    <a:pt x="47" y="44"/>
                  </a:lnTo>
                  <a:lnTo>
                    <a:pt x="47" y="40"/>
                  </a:lnTo>
                  <a:lnTo>
                    <a:pt x="42" y="35"/>
                  </a:lnTo>
                  <a:lnTo>
                    <a:pt x="40" y="35"/>
                  </a:lnTo>
                  <a:lnTo>
                    <a:pt x="40" y="33"/>
                  </a:lnTo>
                  <a:lnTo>
                    <a:pt x="40" y="31"/>
                  </a:lnTo>
                  <a:lnTo>
                    <a:pt x="40" y="25"/>
                  </a:lnTo>
                  <a:lnTo>
                    <a:pt x="42" y="25"/>
                  </a:lnTo>
                  <a:lnTo>
                    <a:pt x="47" y="27"/>
                  </a:lnTo>
                  <a:lnTo>
                    <a:pt x="49" y="31"/>
                  </a:lnTo>
                  <a:lnTo>
                    <a:pt x="51" y="29"/>
                  </a:lnTo>
                  <a:lnTo>
                    <a:pt x="51" y="27"/>
                  </a:lnTo>
                  <a:lnTo>
                    <a:pt x="55" y="27"/>
                  </a:lnTo>
                  <a:lnTo>
                    <a:pt x="57" y="27"/>
                  </a:lnTo>
                  <a:lnTo>
                    <a:pt x="59" y="25"/>
                  </a:lnTo>
                  <a:lnTo>
                    <a:pt x="64" y="27"/>
                  </a:lnTo>
                  <a:lnTo>
                    <a:pt x="66" y="25"/>
                  </a:lnTo>
                  <a:lnTo>
                    <a:pt x="68" y="25"/>
                  </a:lnTo>
                  <a:lnTo>
                    <a:pt x="70" y="29"/>
                  </a:lnTo>
                  <a:lnTo>
                    <a:pt x="72" y="27"/>
                  </a:lnTo>
                  <a:lnTo>
                    <a:pt x="76" y="29"/>
                  </a:lnTo>
                  <a:lnTo>
                    <a:pt x="80" y="27"/>
                  </a:lnTo>
                  <a:lnTo>
                    <a:pt x="80" y="29"/>
                  </a:lnTo>
                  <a:lnTo>
                    <a:pt x="87" y="27"/>
                  </a:lnTo>
                  <a:lnTo>
                    <a:pt x="89" y="29"/>
                  </a:lnTo>
                  <a:lnTo>
                    <a:pt x="93" y="29"/>
                  </a:lnTo>
                  <a:lnTo>
                    <a:pt x="97" y="31"/>
                  </a:lnTo>
                  <a:lnTo>
                    <a:pt x="102" y="33"/>
                  </a:lnTo>
                  <a:lnTo>
                    <a:pt x="104" y="33"/>
                  </a:lnTo>
                  <a:lnTo>
                    <a:pt x="104" y="33"/>
                  </a:lnTo>
                  <a:close/>
                  <a:moveTo>
                    <a:pt x="61" y="80"/>
                  </a:moveTo>
                  <a:lnTo>
                    <a:pt x="61" y="80"/>
                  </a:lnTo>
                  <a:lnTo>
                    <a:pt x="68" y="80"/>
                  </a:lnTo>
                  <a:lnTo>
                    <a:pt x="70" y="82"/>
                  </a:lnTo>
                  <a:lnTo>
                    <a:pt x="64" y="82"/>
                  </a:lnTo>
                  <a:lnTo>
                    <a:pt x="61" y="80"/>
                  </a:lnTo>
                  <a:lnTo>
                    <a:pt x="61" y="80"/>
                  </a:lnTo>
                  <a:close/>
                  <a:moveTo>
                    <a:pt x="57" y="75"/>
                  </a:moveTo>
                  <a:lnTo>
                    <a:pt x="68" y="75"/>
                  </a:lnTo>
                  <a:lnTo>
                    <a:pt x="64" y="78"/>
                  </a:lnTo>
                  <a:lnTo>
                    <a:pt x="57" y="75"/>
                  </a:lnTo>
                  <a:lnTo>
                    <a:pt x="57" y="75"/>
                  </a:lnTo>
                  <a:close/>
                  <a:moveTo>
                    <a:pt x="57" y="71"/>
                  </a:moveTo>
                  <a:lnTo>
                    <a:pt x="64" y="71"/>
                  </a:lnTo>
                  <a:lnTo>
                    <a:pt x="66" y="73"/>
                  </a:lnTo>
                  <a:lnTo>
                    <a:pt x="61" y="73"/>
                  </a:lnTo>
                  <a:lnTo>
                    <a:pt x="59" y="73"/>
                  </a:lnTo>
                  <a:lnTo>
                    <a:pt x="57" y="71"/>
                  </a:lnTo>
                  <a:lnTo>
                    <a:pt x="57" y="71"/>
                  </a:lnTo>
                  <a:close/>
                  <a:moveTo>
                    <a:pt x="28" y="46"/>
                  </a:moveTo>
                  <a:lnTo>
                    <a:pt x="30" y="46"/>
                  </a:lnTo>
                  <a:lnTo>
                    <a:pt x="34" y="50"/>
                  </a:lnTo>
                  <a:lnTo>
                    <a:pt x="32" y="50"/>
                  </a:lnTo>
                  <a:lnTo>
                    <a:pt x="28" y="46"/>
                  </a:lnTo>
                  <a:lnTo>
                    <a:pt x="28" y="46"/>
                  </a:lnTo>
                  <a:close/>
                  <a:moveTo>
                    <a:pt x="26" y="40"/>
                  </a:moveTo>
                  <a:lnTo>
                    <a:pt x="28" y="44"/>
                  </a:lnTo>
                  <a:lnTo>
                    <a:pt x="26" y="44"/>
                  </a:lnTo>
                  <a:lnTo>
                    <a:pt x="26" y="40"/>
                  </a:lnTo>
                  <a:lnTo>
                    <a:pt x="26" y="40"/>
                  </a:lnTo>
                  <a:close/>
                  <a:moveTo>
                    <a:pt x="26" y="52"/>
                  </a:moveTo>
                  <a:lnTo>
                    <a:pt x="30" y="56"/>
                  </a:lnTo>
                  <a:lnTo>
                    <a:pt x="32" y="59"/>
                  </a:lnTo>
                  <a:lnTo>
                    <a:pt x="26" y="52"/>
                  </a:lnTo>
                  <a:lnTo>
                    <a:pt x="26" y="52"/>
                  </a:lnTo>
                  <a:close/>
                  <a:moveTo>
                    <a:pt x="21" y="46"/>
                  </a:moveTo>
                  <a:lnTo>
                    <a:pt x="24" y="48"/>
                  </a:lnTo>
                  <a:lnTo>
                    <a:pt x="24" y="50"/>
                  </a:lnTo>
                  <a:lnTo>
                    <a:pt x="21" y="46"/>
                  </a:lnTo>
                  <a:lnTo>
                    <a:pt x="21" y="46"/>
                  </a:lnTo>
                  <a:close/>
                  <a:moveTo>
                    <a:pt x="13" y="35"/>
                  </a:moveTo>
                  <a:lnTo>
                    <a:pt x="19" y="40"/>
                  </a:lnTo>
                  <a:lnTo>
                    <a:pt x="21" y="44"/>
                  </a:lnTo>
                  <a:lnTo>
                    <a:pt x="19" y="44"/>
                  </a:lnTo>
                  <a:lnTo>
                    <a:pt x="15" y="40"/>
                  </a:lnTo>
                  <a:lnTo>
                    <a:pt x="17" y="40"/>
                  </a:lnTo>
                  <a:lnTo>
                    <a:pt x="13" y="35"/>
                  </a:lnTo>
                  <a:lnTo>
                    <a:pt x="13" y="35"/>
                  </a:lnTo>
                  <a:close/>
                  <a:moveTo>
                    <a:pt x="17" y="27"/>
                  </a:moveTo>
                  <a:lnTo>
                    <a:pt x="24" y="35"/>
                  </a:lnTo>
                  <a:lnTo>
                    <a:pt x="19" y="37"/>
                  </a:lnTo>
                  <a:lnTo>
                    <a:pt x="19" y="35"/>
                  </a:lnTo>
                  <a:lnTo>
                    <a:pt x="15" y="33"/>
                  </a:lnTo>
                  <a:lnTo>
                    <a:pt x="15" y="29"/>
                  </a:lnTo>
                  <a:lnTo>
                    <a:pt x="15" y="29"/>
                  </a:lnTo>
                  <a:lnTo>
                    <a:pt x="17" y="27"/>
                  </a:lnTo>
                  <a:lnTo>
                    <a:pt x="17" y="27"/>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6" name="Freeform 63">
              <a:extLst>
                <a:ext uri="{FF2B5EF4-FFF2-40B4-BE49-F238E27FC236}">
                  <a16:creationId xmlns:a16="http://schemas.microsoft.com/office/drawing/2014/main" id="{72873477-8839-4035-A636-2B4C82508A9D}"/>
                </a:ext>
              </a:extLst>
            </p:cNvPr>
            <p:cNvSpPr>
              <a:spLocks/>
            </p:cNvSpPr>
            <p:nvPr/>
          </p:nvSpPr>
          <p:spPr bwMode="auto">
            <a:xfrm>
              <a:off x="4927465" y="3502131"/>
              <a:ext cx="102195" cy="89766"/>
            </a:xfrm>
            <a:custGeom>
              <a:avLst/>
              <a:gdLst>
                <a:gd name="T0" fmla="*/ 38 w 74"/>
                <a:gd name="T1" fmla="*/ 55 h 65"/>
                <a:gd name="T2" fmla="*/ 9 w 74"/>
                <a:gd name="T3" fmla="*/ 25 h 65"/>
                <a:gd name="T4" fmla="*/ 9 w 74"/>
                <a:gd name="T5" fmla="*/ 21 h 65"/>
                <a:gd name="T6" fmla="*/ 7 w 74"/>
                <a:gd name="T7" fmla="*/ 15 h 65"/>
                <a:gd name="T8" fmla="*/ 0 w 74"/>
                <a:gd name="T9" fmla="*/ 10 h 65"/>
                <a:gd name="T10" fmla="*/ 0 w 74"/>
                <a:gd name="T11" fmla="*/ 6 h 65"/>
                <a:gd name="T12" fmla="*/ 2 w 74"/>
                <a:gd name="T13" fmla="*/ 0 h 65"/>
                <a:gd name="T14" fmla="*/ 9 w 74"/>
                <a:gd name="T15" fmla="*/ 6 h 65"/>
                <a:gd name="T16" fmla="*/ 11 w 74"/>
                <a:gd name="T17" fmla="*/ 2 h 65"/>
                <a:gd name="T18" fmla="*/ 17 w 74"/>
                <a:gd name="T19" fmla="*/ 2 h 65"/>
                <a:gd name="T20" fmla="*/ 24 w 74"/>
                <a:gd name="T21" fmla="*/ 2 h 65"/>
                <a:gd name="T22" fmla="*/ 28 w 74"/>
                <a:gd name="T23" fmla="*/ 0 h 65"/>
                <a:gd name="T24" fmla="*/ 32 w 74"/>
                <a:gd name="T25" fmla="*/ 2 h 65"/>
                <a:gd name="T26" fmla="*/ 40 w 74"/>
                <a:gd name="T27" fmla="*/ 2 h 65"/>
                <a:gd name="T28" fmla="*/ 47 w 74"/>
                <a:gd name="T29" fmla="*/ 2 h 65"/>
                <a:gd name="T30" fmla="*/ 53 w 74"/>
                <a:gd name="T31" fmla="*/ 4 h 65"/>
                <a:gd name="T32" fmla="*/ 62 w 74"/>
                <a:gd name="T33" fmla="*/ 8 h 65"/>
                <a:gd name="T34" fmla="*/ 66 w 74"/>
                <a:gd name="T35" fmla="*/ 8 h 65"/>
                <a:gd name="T36" fmla="*/ 68 w 74"/>
                <a:gd name="T37" fmla="*/ 12 h 65"/>
                <a:gd name="T38" fmla="*/ 64 w 74"/>
                <a:gd name="T39" fmla="*/ 23 h 65"/>
                <a:gd name="T40" fmla="*/ 72 w 74"/>
                <a:gd name="T41" fmla="*/ 27 h 65"/>
                <a:gd name="T42" fmla="*/ 72 w 74"/>
                <a:gd name="T43" fmla="*/ 31 h 65"/>
                <a:gd name="T44" fmla="*/ 68 w 74"/>
                <a:gd name="T45" fmla="*/ 31 h 65"/>
                <a:gd name="T46" fmla="*/ 72 w 74"/>
                <a:gd name="T47" fmla="*/ 40 h 65"/>
                <a:gd name="T48" fmla="*/ 68 w 74"/>
                <a:gd name="T49" fmla="*/ 42 h 65"/>
                <a:gd name="T50" fmla="*/ 62 w 74"/>
                <a:gd name="T51" fmla="*/ 40 h 65"/>
                <a:gd name="T52" fmla="*/ 64 w 74"/>
                <a:gd name="T53" fmla="*/ 46 h 65"/>
                <a:gd name="T54" fmla="*/ 64 w 74"/>
                <a:gd name="T55" fmla="*/ 50 h 65"/>
                <a:gd name="T56" fmla="*/ 57 w 74"/>
                <a:gd name="T57" fmla="*/ 55 h 65"/>
                <a:gd name="T58" fmla="*/ 55 w 74"/>
                <a:gd name="T59" fmla="*/ 63 h 65"/>
                <a:gd name="T60" fmla="*/ 49 w 74"/>
                <a:gd name="T61" fmla="*/ 59 h 65"/>
                <a:gd name="T62" fmla="*/ 40 w 74"/>
                <a:gd name="T63" fmla="*/ 59 h 65"/>
                <a:gd name="T64" fmla="*/ 38 w 74"/>
                <a:gd name="T65"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5">
                  <a:moveTo>
                    <a:pt x="38" y="59"/>
                  </a:moveTo>
                  <a:lnTo>
                    <a:pt x="38" y="55"/>
                  </a:lnTo>
                  <a:lnTo>
                    <a:pt x="26" y="40"/>
                  </a:lnTo>
                  <a:lnTo>
                    <a:pt x="9" y="25"/>
                  </a:lnTo>
                  <a:lnTo>
                    <a:pt x="9" y="23"/>
                  </a:lnTo>
                  <a:lnTo>
                    <a:pt x="9" y="21"/>
                  </a:lnTo>
                  <a:lnTo>
                    <a:pt x="7" y="19"/>
                  </a:lnTo>
                  <a:lnTo>
                    <a:pt x="7" y="15"/>
                  </a:lnTo>
                  <a:lnTo>
                    <a:pt x="2" y="10"/>
                  </a:lnTo>
                  <a:lnTo>
                    <a:pt x="0" y="10"/>
                  </a:lnTo>
                  <a:lnTo>
                    <a:pt x="0" y="8"/>
                  </a:lnTo>
                  <a:lnTo>
                    <a:pt x="0" y="6"/>
                  </a:lnTo>
                  <a:lnTo>
                    <a:pt x="0" y="0"/>
                  </a:lnTo>
                  <a:lnTo>
                    <a:pt x="2" y="0"/>
                  </a:lnTo>
                  <a:lnTo>
                    <a:pt x="7" y="2"/>
                  </a:lnTo>
                  <a:lnTo>
                    <a:pt x="9" y="6"/>
                  </a:lnTo>
                  <a:lnTo>
                    <a:pt x="11" y="4"/>
                  </a:lnTo>
                  <a:lnTo>
                    <a:pt x="11" y="2"/>
                  </a:lnTo>
                  <a:lnTo>
                    <a:pt x="15" y="2"/>
                  </a:lnTo>
                  <a:lnTo>
                    <a:pt x="17" y="2"/>
                  </a:lnTo>
                  <a:lnTo>
                    <a:pt x="19" y="0"/>
                  </a:lnTo>
                  <a:lnTo>
                    <a:pt x="24" y="2"/>
                  </a:lnTo>
                  <a:lnTo>
                    <a:pt x="26" y="0"/>
                  </a:lnTo>
                  <a:lnTo>
                    <a:pt x="28" y="0"/>
                  </a:lnTo>
                  <a:lnTo>
                    <a:pt x="30" y="4"/>
                  </a:lnTo>
                  <a:lnTo>
                    <a:pt x="32" y="2"/>
                  </a:lnTo>
                  <a:lnTo>
                    <a:pt x="36" y="4"/>
                  </a:lnTo>
                  <a:lnTo>
                    <a:pt x="40" y="2"/>
                  </a:lnTo>
                  <a:lnTo>
                    <a:pt x="40" y="4"/>
                  </a:lnTo>
                  <a:lnTo>
                    <a:pt x="47" y="2"/>
                  </a:lnTo>
                  <a:lnTo>
                    <a:pt x="49" y="4"/>
                  </a:lnTo>
                  <a:lnTo>
                    <a:pt x="53" y="4"/>
                  </a:lnTo>
                  <a:lnTo>
                    <a:pt x="57" y="6"/>
                  </a:lnTo>
                  <a:lnTo>
                    <a:pt x="62" y="8"/>
                  </a:lnTo>
                  <a:lnTo>
                    <a:pt x="64" y="10"/>
                  </a:lnTo>
                  <a:lnTo>
                    <a:pt x="66" y="8"/>
                  </a:lnTo>
                  <a:lnTo>
                    <a:pt x="68" y="8"/>
                  </a:lnTo>
                  <a:lnTo>
                    <a:pt x="68" y="12"/>
                  </a:lnTo>
                  <a:lnTo>
                    <a:pt x="64" y="19"/>
                  </a:lnTo>
                  <a:lnTo>
                    <a:pt x="64" y="23"/>
                  </a:lnTo>
                  <a:lnTo>
                    <a:pt x="70" y="27"/>
                  </a:lnTo>
                  <a:lnTo>
                    <a:pt x="72" y="27"/>
                  </a:lnTo>
                  <a:lnTo>
                    <a:pt x="74" y="29"/>
                  </a:lnTo>
                  <a:lnTo>
                    <a:pt x="72" y="31"/>
                  </a:lnTo>
                  <a:lnTo>
                    <a:pt x="70" y="29"/>
                  </a:lnTo>
                  <a:lnTo>
                    <a:pt x="68" y="31"/>
                  </a:lnTo>
                  <a:lnTo>
                    <a:pt x="68" y="36"/>
                  </a:lnTo>
                  <a:lnTo>
                    <a:pt x="72" y="40"/>
                  </a:lnTo>
                  <a:lnTo>
                    <a:pt x="70" y="42"/>
                  </a:lnTo>
                  <a:lnTo>
                    <a:pt x="68" y="42"/>
                  </a:lnTo>
                  <a:lnTo>
                    <a:pt x="64" y="38"/>
                  </a:lnTo>
                  <a:lnTo>
                    <a:pt x="62" y="40"/>
                  </a:lnTo>
                  <a:lnTo>
                    <a:pt x="62" y="44"/>
                  </a:lnTo>
                  <a:lnTo>
                    <a:pt x="64" y="46"/>
                  </a:lnTo>
                  <a:lnTo>
                    <a:pt x="66" y="48"/>
                  </a:lnTo>
                  <a:lnTo>
                    <a:pt x="64" y="50"/>
                  </a:lnTo>
                  <a:lnTo>
                    <a:pt x="59" y="50"/>
                  </a:lnTo>
                  <a:lnTo>
                    <a:pt x="57" y="55"/>
                  </a:lnTo>
                  <a:lnTo>
                    <a:pt x="57" y="59"/>
                  </a:lnTo>
                  <a:lnTo>
                    <a:pt x="55" y="63"/>
                  </a:lnTo>
                  <a:lnTo>
                    <a:pt x="53" y="65"/>
                  </a:lnTo>
                  <a:lnTo>
                    <a:pt x="49" y="59"/>
                  </a:lnTo>
                  <a:lnTo>
                    <a:pt x="47" y="61"/>
                  </a:lnTo>
                  <a:lnTo>
                    <a:pt x="40" y="59"/>
                  </a:lnTo>
                  <a:lnTo>
                    <a:pt x="38" y="59"/>
                  </a:lnTo>
                  <a:lnTo>
                    <a:pt x="38" y="59"/>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7" name="Freeform 64">
              <a:extLst>
                <a:ext uri="{FF2B5EF4-FFF2-40B4-BE49-F238E27FC236}">
                  <a16:creationId xmlns:a16="http://schemas.microsoft.com/office/drawing/2014/main" id="{6A922A57-4A79-48FA-B682-0D219CDEF7B3}"/>
                </a:ext>
              </a:extLst>
            </p:cNvPr>
            <p:cNvSpPr>
              <a:spLocks/>
            </p:cNvSpPr>
            <p:nvPr/>
          </p:nvSpPr>
          <p:spPr bwMode="auto">
            <a:xfrm>
              <a:off x="4869463" y="3449652"/>
              <a:ext cx="78718" cy="49717"/>
            </a:xfrm>
            <a:custGeom>
              <a:avLst/>
              <a:gdLst>
                <a:gd name="T0" fmla="*/ 2 w 57"/>
                <a:gd name="T1" fmla="*/ 36 h 36"/>
                <a:gd name="T2" fmla="*/ 9 w 57"/>
                <a:gd name="T3" fmla="*/ 36 h 36"/>
                <a:gd name="T4" fmla="*/ 13 w 57"/>
                <a:gd name="T5" fmla="*/ 31 h 36"/>
                <a:gd name="T6" fmla="*/ 17 w 57"/>
                <a:gd name="T7" fmla="*/ 31 h 36"/>
                <a:gd name="T8" fmla="*/ 26 w 57"/>
                <a:gd name="T9" fmla="*/ 34 h 36"/>
                <a:gd name="T10" fmla="*/ 30 w 57"/>
                <a:gd name="T11" fmla="*/ 34 h 36"/>
                <a:gd name="T12" fmla="*/ 30 w 57"/>
                <a:gd name="T13" fmla="*/ 27 h 36"/>
                <a:gd name="T14" fmla="*/ 36 w 57"/>
                <a:gd name="T15" fmla="*/ 25 h 36"/>
                <a:gd name="T16" fmla="*/ 38 w 57"/>
                <a:gd name="T17" fmla="*/ 19 h 36"/>
                <a:gd name="T18" fmla="*/ 49 w 57"/>
                <a:gd name="T19" fmla="*/ 13 h 36"/>
                <a:gd name="T20" fmla="*/ 57 w 57"/>
                <a:gd name="T21" fmla="*/ 13 h 36"/>
                <a:gd name="T22" fmla="*/ 57 w 57"/>
                <a:gd name="T23" fmla="*/ 6 h 36"/>
                <a:gd name="T24" fmla="*/ 53 w 57"/>
                <a:gd name="T25" fmla="*/ 0 h 36"/>
                <a:gd name="T26" fmla="*/ 47 w 57"/>
                <a:gd name="T27" fmla="*/ 2 h 36"/>
                <a:gd name="T28" fmla="*/ 38 w 57"/>
                <a:gd name="T29" fmla="*/ 6 h 36"/>
                <a:gd name="T30" fmla="*/ 36 w 57"/>
                <a:gd name="T31" fmla="*/ 6 h 36"/>
                <a:gd name="T32" fmla="*/ 34 w 57"/>
                <a:gd name="T33" fmla="*/ 6 h 36"/>
                <a:gd name="T34" fmla="*/ 30 w 57"/>
                <a:gd name="T35" fmla="*/ 8 h 36"/>
                <a:gd name="T36" fmla="*/ 26 w 57"/>
                <a:gd name="T37" fmla="*/ 8 h 36"/>
                <a:gd name="T38" fmla="*/ 19 w 57"/>
                <a:gd name="T39" fmla="*/ 10 h 36"/>
                <a:gd name="T40" fmla="*/ 17 w 57"/>
                <a:gd name="T41" fmla="*/ 6 h 36"/>
                <a:gd name="T42" fmla="*/ 9 w 57"/>
                <a:gd name="T43" fmla="*/ 6 h 36"/>
                <a:gd name="T44" fmla="*/ 7 w 57"/>
                <a:gd name="T45" fmla="*/ 6 h 36"/>
                <a:gd name="T46" fmla="*/ 0 w 57"/>
                <a:gd name="T47" fmla="*/ 13 h 36"/>
                <a:gd name="T48" fmla="*/ 2 w 57"/>
                <a:gd name="T49" fmla="*/ 17 h 36"/>
                <a:gd name="T50" fmla="*/ 0 w 57"/>
                <a:gd name="T51" fmla="*/ 21 h 36"/>
                <a:gd name="T52" fmla="*/ 0 w 57"/>
                <a:gd name="T53" fmla="*/ 27 h 36"/>
                <a:gd name="T54" fmla="*/ 0 w 57"/>
                <a:gd name="T55" fmla="*/ 27 h 36"/>
                <a:gd name="T56" fmla="*/ 4 w 57"/>
                <a:gd name="T57" fmla="*/ 29 h 36"/>
                <a:gd name="T58" fmla="*/ 4 w 57"/>
                <a:gd name="T59" fmla="*/ 31 h 36"/>
                <a:gd name="T60" fmla="*/ 2 w 57"/>
                <a:gd name="T61" fmla="*/ 34 h 36"/>
                <a:gd name="T62" fmla="*/ 2 w 57"/>
                <a:gd name="T6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36">
                  <a:moveTo>
                    <a:pt x="2" y="36"/>
                  </a:moveTo>
                  <a:lnTo>
                    <a:pt x="9" y="36"/>
                  </a:lnTo>
                  <a:lnTo>
                    <a:pt x="13" y="31"/>
                  </a:lnTo>
                  <a:lnTo>
                    <a:pt x="17" y="31"/>
                  </a:lnTo>
                  <a:lnTo>
                    <a:pt x="26" y="34"/>
                  </a:lnTo>
                  <a:lnTo>
                    <a:pt x="30" y="34"/>
                  </a:lnTo>
                  <a:lnTo>
                    <a:pt x="30" y="27"/>
                  </a:lnTo>
                  <a:lnTo>
                    <a:pt x="36" y="25"/>
                  </a:lnTo>
                  <a:lnTo>
                    <a:pt x="38" y="19"/>
                  </a:lnTo>
                  <a:lnTo>
                    <a:pt x="49" y="13"/>
                  </a:lnTo>
                  <a:lnTo>
                    <a:pt x="57" y="13"/>
                  </a:lnTo>
                  <a:lnTo>
                    <a:pt x="57" y="6"/>
                  </a:lnTo>
                  <a:lnTo>
                    <a:pt x="53" y="0"/>
                  </a:lnTo>
                  <a:lnTo>
                    <a:pt x="47" y="2"/>
                  </a:lnTo>
                  <a:lnTo>
                    <a:pt x="38" y="6"/>
                  </a:lnTo>
                  <a:lnTo>
                    <a:pt x="36" y="6"/>
                  </a:lnTo>
                  <a:lnTo>
                    <a:pt x="34" y="6"/>
                  </a:lnTo>
                  <a:lnTo>
                    <a:pt x="30" y="8"/>
                  </a:lnTo>
                  <a:lnTo>
                    <a:pt x="26" y="8"/>
                  </a:lnTo>
                  <a:lnTo>
                    <a:pt x="19" y="10"/>
                  </a:lnTo>
                  <a:lnTo>
                    <a:pt x="17" y="6"/>
                  </a:lnTo>
                  <a:lnTo>
                    <a:pt x="9" y="6"/>
                  </a:lnTo>
                  <a:lnTo>
                    <a:pt x="7" y="6"/>
                  </a:lnTo>
                  <a:lnTo>
                    <a:pt x="0" y="13"/>
                  </a:lnTo>
                  <a:lnTo>
                    <a:pt x="2" y="17"/>
                  </a:lnTo>
                  <a:lnTo>
                    <a:pt x="0" y="21"/>
                  </a:lnTo>
                  <a:lnTo>
                    <a:pt x="0" y="27"/>
                  </a:lnTo>
                  <a:lnTo>
                    <a:pt x="0" y="27"/>
                  </a:lnTo>
                  <a:lnTo>
                    <a:pt x="4" y="29"/>
                  </a:lnTo>
                  <a:lnTo>
                    <a:pt x="4" y="31"/>
                  </a:lnTo>
                  <a:lnTo>
                    <a:pt x="2" y="34"/>
                  </a:lnTo>
                  <a:lnTo>
                    <a:pt x="2" y="36"/>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8" name="Freeform 65">
              <a:extLst>
                <a:ext uri="{FF2B5EF4-FFF2-40B4-BE49-F238E27FC236}">
                  <a16:creationId xmlns:a16="http://schemas.microsoft.com/office/drawing/2014/main" id="{C5E05116-0F48-440F-94B5-0AA657DC2BA8}"/>
                </a:ext>
              </a:extLst>
            </p:cNvPr>
            <p:cNvSpPr>
              <a:spLocks/>
            </p:cNvSpPr>
            <p:nvPr/>
          </p:nvSpPr>
          <p:spPr bwMode="auto">
            <a:xfrm>
              <a:off x="4764506" y="3370935"/>
              <a:ext cx="191962" cy="92528"/>
            </a:xfrm>
            <a:custGeom>
              <a:avLst/>
              <a:gdLst>
                <a:gd name="T0" fmla="*/ 85 w 139"/>
                <a:gd name="T1" fmla="*/ 63 h 67"/>
                <a:gd name="T2" fmla="*/ 95 w 139"/>
                <a:gd name="T3" fmla="*/ 67 h 67"/>
                <a:gd name="T4" fmla="*/ 106 w 139"/>
                <a:gd name="T5" fmla="*/ 65 h 67"/>
                <a:gd name="T6" fmla="*/ 112 w 139"/>
                <a:gd name="T7" fmla="*/ 63 h 67"/>
                <a:gd name="T8" fmla="*/ 123 w 139"/>
                <a:gd name="T9" fmla="*/ 59 h 67"/>
                <a:gd name="T10" fmla="*/ 133 w 139"/>
                <a:gd name="T11" fmla="*/ 53 h 67"/>
                <a:gd name="T12" fmla="*/ 131 w 139"/>
                <a:gd name="T13" fmla="*/ 44 h 67"/>
                <a:gd name="T14" fmla="*/ 129 w 139"/>
                <a:gd name="T15" fmla="*/ 36 h 67"/>
                <a:gd name="T16" fmla="*/ 137 w 139"/>
                <a:gd name="T17" fmla="*/ 34 h 67"/>
                <a:gd name="T18" fmla="*/ 137 w 139"/>
                <a:gd name="T19" fmla="*/ 27 h 67"/>
                <a:gd name="T20" fmla="*/ 137 w 139"/>
                <a:gd name="T21" fmla="*/ 8 h 67"/>
                <a:gd name="T22" fmla="*/ 127 w 139"/>
                <a:gd name="T23" fmla="*/ 4 h 67"/>
                <a:gd name="T24" fmla="*/ 114 w 139"/>
                <a:gd name="T25" fmla="*/ 6 h 67"/>
                <a:gd name="T26" fmla="*/ 104 w 139"/>
                <a:gd name="T27" fmla="*/ 2 h 67"/>
                <a:gd name="T28" fmla="*/ 97 w 139"/>
                <a:gd name="T29" fmla="*/ 4 h 67"/>
                <a:gd name="T30" fmla="*/ 95 w 139"/>
                <a:gd name="T31" fmla="*/ 8 h 67"/>
                <a:gd name="T32" fmla="*/ 87 w 139"/>
                <a:gd name="T33" fmla="*/ 11 h 67"/>
                <a:gd name="T34" fmla="*/ 74 w 139"/>
                <a:gd name="T35" fmla="*/ 6 h 67"/>
                <a:gd name="T36" fmla="*/ 74 w 139"/>
                <a:gd name="T37" fmla="*/ 13 h 67"/>
                <a:gd name="T38" fmla="*/ 70 w 139"/>
                <a:gd name="T39" fmla="*/ 17 h 67"/>
                <a:gd name="T40" fmla="*/ 59 w 139"/>
                <a:gd name="T41" fmla="*/ 25 h 67"/>
                <a:gd name="T42" fmla="*/ 64 w 139"/>
                <a:gd name="T43" fmla="*/ 32 h 67"/>
                <a:gd name="T44" fmla="*/ 61 w 139"/>
                <a:gd name="T45" fmla="*/ 36 h 67"/>
                <a:gd name="T46" fmla="*/ 53 w 139"/>
                <a:gd name="T47" fmla="*/ 34 h 67"/>
                <a:gd name="T48" fmla="*/ 47 w 139"/>
                <a:gd name="T49" fmla="*/ 34 h 67"/>
                <a:gd name="T50" fmla="*/ 36 w 139"/>
                <a:gd name="T51" fmla="*/ 38 h 67"/>
                <a:gd name="T52" fmla="*/ 30 w 139"/>
                <a:gd name="T53" fmla="*/ 38 h 67"/>
                <a:gd name="T54" fmla="*/ 21 w 139"/>
                <a:gd name="T55" fmla="*/ 36 h 67"/>
                <a:gd name="T56" fmla="*/ 15 w 139"/>
                <a:gd name="T57" fmla="*/ 40 h 67"/>
                <a:gd name="T58" fmla="*/ 11 w 139"/>
                <a:gd name="T59" fmla="*/ 40 h 67"/>
                <a:gd name="T60" fmla="*/ 5 w 139"/>
                <a:gd name="T61" fmla="*/ 38 h 67"/>
                <a:gd name="T62" fmla="*/ 0 w 139"/>
                <a:gd name="T63" fmla="*/ 40 h 67"/>
                <a:gd name="T64" fmla="*/ 2 w 139"/>
                <a:gd name="T65" fmla="*/ 44 h 67"/>
                <a:gd name="T66" fmla="*/ 5 w 139"/>
                <a:gd name="T67" fmla="*/ 48 h 67"/>
                <a:gd name="T68" fmla="*/ 11 w 139"/>
                <a:gd name="T69" fmla="*/ 48 h 67"/>
                <a:gd name="T70" fmla="*/ 17 w 139"/>
                <a:gd name="T71" fmla="*/ 48 h 67"/>
                <a:gd name="T72" fmla="*/ 24 w 139"/>
                <a:gd name="T73" fmla="*/ 53 h 67"/>
                <a:gd name="T74" fmla="*/ 30 w 139"/>
                <a:gd name="T75" fmla="*/ 55 h 67"/>
                <a:gd name="T76" fmla="*/ 45 w 139"/>
                <a:gd name="T77" fmla="*/ 51 h 67"/>
                <a:gd name="T78" fmla="*/ 51 w 139"/>
                <a:gd name="T79" fmla="*/ 53 h 67"/>
                <a:gd name="T80" fmla="*/ 72 w 139"/>
                <a:gd name="T81" fmla="*/ 61 h 67"/>
                <a:gd name="T82" fmla="*/ 83 w 139"/>
                <a:gd name="T83"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 h="67">
                  <a:moveTo>
                    <a:pt x="83" y="63"/>
                  </a:moveTo>
                  <a:lnTo>
                    <a:pt x="85" y="63"/>
                  </a:lnTo>
                  <a:lnTo>
                    <a:pt x="93" y="63"/>
                  </a:lnTo>
                  <a:lnTo>
                    <a:pt x="95" y="67"/>
                  </a:lnTo>
                  <a:lnTo>
                    <a:pt x="102" y="65"/>
                  </a:lnTo>
                  <a:lnTo>
                    <a:pt x="106" y="65"/>
                  </a:lnTo>
                  <a:lnTo>
                    <a:pt x="110" y="63"/>
                  </a:lnTo>
                  <a:lnTo>
                    <a:pt x="112" y="63"/>
                  </a:lnTo>
                  <a:lnTo>
                    <a:pt x="114" y="63"/>
                  </a:lnTo>
                  <a:lnTo>
                    <a:pt x="123" y="59"/>
                  </a:lnTo>
                  <a:lnTo>
                    <a:pt x="129" y="57"/>
                  </a:lnTo>
                  <a:lnTo>
                    <a:pt x="133" y="53"/>
                  </a:lnTo>
                  <a:lnTo>
                    <a:pt x="131" y="48"/>
                  </a:lnTo>
                  <a:lnTo>
                    <a:pt x="131" y="44"/>
                  </a:lnTo>
                  <a:lnTo>
                    <a:pt x="133" y="40"/>
                  </a:lnTo>
                  <a:lnTo>
                    <a:pt x="129" y="36"/>
                  </a:lnTo>
                  <a:lnTo>
                    <a:pt x="129" y="34"/>
                  </a:lnTo>
                  <a:lnTo>
                    <a:pt x="137" y="34"/>
                  </a:lnTo>
                  <a:lnTo>
                    <a:pt x="139" y="32"/>
                  </a:lnTo>
                  <a:lnTo>
                    <a:pt x="137" y="27"/>
                  </a:lnTo>
                  <a:lnTo>
                    <a:pt x="137" y="15"/>
                  </a:lnTo>
                  <a:lnTo>
                    <a:pt x="137" y="8"/>
                  </a:lnTo>
                  <a:lnTo>
                    <a:pt x="129" y="6"/>
                  </a:lnTo>
                  <a:lnTo>
                    <a:pt x="127" y="4"/>
                  </a:lnTo>
                  <a:lnTo>
                    <a:pt x="120" y="6"/>
                  </a:lnTo>
                  <a:lnTo>
                    <a:pt x="114" y="6"/>
                  </a:lnTo>
                  <a:lnTo>
                    <a:pt x="110" y="2"/>
                  </a:lnTo>
                  <a:lnTo>
                    <a:pt x="104" y="2"/>
                  </a:lnTo>
                  <a:lnTo>
                    <a:pt x="99" y="0"/>
                  </a:lnTo>
                  <a:lnTo>
                    <a:pt x="97" y="4"/>
                  </a:lnTo>
                  <a:lnTo>
                    <a:pt x="95" y="6"/>
                  </a:lnTo>
                  <a:lnTo>
                    <a:pt x="95" y="8"/>
                  </a:lnTo>
                  <a:lnTo>
                    <a:pt x="89" y="8"/>
                  </a:lnTo>
                  <a:lnTo>
                    <a:pt x="87" y="11"/>
                  </a:lnTo>
                  <a:lnTo>
                    <a:pt x="78" y="6"/>
                  </a:lnTo>
                  <a:lnTo>
                    <a:pt x="74" y="6"/>
                  </a:lnTo>
                  <a:lnTo>
                    <a:pt x="74" y="8"/>
                  </a:lnTo>
                  <a:lnTo>
                    <a:pt x="74" y="13"/>
                  </a:lnTo>
                  <a:lnTo>
                    <a:pt x="72" y="13"/>
                  </a:lnTo>
                  <a:lnTo>
                    <a:pt x="70" y="17"/>
                  </a:lnTo>
                  <a:lnTo>
                    <a:pt x="64" y="19"/>
                  </a:lnTo>
                  <a:lnTo>
                    <a:pt x="59" y="25"/>
                  </a:lnTo>
                  <a:lnTo>
                    <a:pt x="59" y="27"/>
                  </a:lnTo>
                  <a:lnTo>
                    <a:pt x="64" y="32"/>
                  </a:lnTo>
                  <a:lnTo>
                    <a:pt x="64" y="34"/>
                  </a:lnTo>
                  <a:lnTo>
                    <a:pt x="61" y="36"/>
                  </a:lnTo>
                  <a:lnTo>
                    <a:pt x="57" y="34"/>
                  </a:lnTo>
                  <a:lnTo>
                    <a:pt x="53" y="34"/>
                  </a:lnTo>
                  <a:lnTo>
                    <a:pt x="49" y="34"/>
                  </a:lnTo>
                  <a:lnTo>
                    <a:pt x="47" y="34"/>
                  </a:lnTo>
                  <a:lnTo>
                    <a:pt x="40" y="38"/>
                  </a:lnTo>
                  <a:lnTo>
                    <a:pt x="36" y="38"/>
                  </a:lnTo>
                  <a:lnTo>
                    <a:pt x="32" y="38"/>
                  </a:lnTo>
                  <a:lnTo>
                    <a:pt x="30" y="38"/>
                  </a:lnTo>
                  <a:lnTo>
                    <a:pt x="26" y="36"/>
                  </a:lnTo>
                  <a:lnTo>
                    <a:pt x="21" y="36"/>
                  </a:lnTo>
                  <a:lnTo>
                    <a:pt x="15" y="36"/>
                  </a:lnTo>
                  <a:lnTo>
                    <a:pt x="15" y="40"/>
                  </a:lnTo>
                  <a:lnTo>
                    <a:pt x="15" y="40"/>
                  </a:lnTo>
                  <a:lnTo>
                    <a:pt x="11" y="40"/>
                  </a:lnTo>
                  <a:lnTo>
                    <a:pt x="7" y="36"/>
                  </a:lnTo>
                  <a:lnTo>
                    <a:pt x="5" y="38"/>
                  </a:lnTo>
                  <a:lnTo>
                    <a:pt x="0" y="40"/>
                  </a:lnTo>
                  <a:lnTo>
                    <a:pt x="0" y="40"/>
                  </a:lnTo>
                  <a:lnTo>
                    <a:pt x="2" y="40"/>
                  </a:lnTo>
                  <a:lnTo>
                    <a:pt x="2" y="44"/>
                  </a:lnTo>
                  <a:lnTo>
                    <a:pt x="5" y="46"/>
                  </a:lnTo>
                  <a:lnTo>
                    <a:pt x="5" y="48"/>
                  </a:lnTo>
                  <a:lnTo>
                    <a:pt x="7" y="48"/>
                  </a:lnTo>
                  <a:lnTo>
                    <a:pt x="11" y="48"/>
                  </a:lnTo>
                  <a:lnTo>
                    <a:pt x="15" y="53"/>
                  </a:lnTo>
                  <a:lnTo>
                    <a:pt x="17" y="48"/>
                  </a:lnTo>
                  <a:lnTo>
                    <a:pt x="21" y="48"/>
                  </a:lnTo>
                  <a:lnTo>
                    <a:pt x="24" y="53"/>
                  </a:lnTo>
                  <a:lnTo>
                    <a:pt x="24" y="53"/>
                  </a:lnTo>
                  <a:lnTo>
                    <a:pt x="30" y="55"/>
                  </a:lnTo>
                  <a:lnTo>
                    <a:pt x="40" y="48"/>
                  </a:lnTo>
                  <a:lnTo>
                    <a:pt x="45" y="51"/>
                  </a:lnTo>
                  <a:lnTo>
                    <a:pt x="51" y="51"/>
                  </a:lnTo>
                  <a:lnTo>
                    <a:pt x="51" y="53"/>
                  </a:lnTo>
                  <a:lnTo>
                    <a:pt x="59" y="59"/>
                  </a:lnTo>
                  <a:lnTo>
                    <a:pt x="72" y="61"/>
                  </a:lnTo>
                  <a:lnTo>
                    <a:pt x="78" y="61"/>
                  </a:lnTo>
                  <a:lnTo>
                    <a:pt x="83" y="63"/>
                  </a:lnTo>
                  <a:lnTo>
                    <a:pt x="83" y="63"/>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9" name="Freeform 66">
              <a:extLst>
                <a:ext uri="{FF2B5EF4-FFF2-40B4-BE49-F238E27FC236}">
                  <a16:creationId xmlns:a16="http://schemas.microsoft.com/office/drawing/2014/main" id="{1CDBB09A-E623-4657-B6EA-B9ED5BA6A1C5}"/>
                </a:ext>
              </a:extLst>
            </p:cNvPr>
            <p:cNvSpPr>
              <a:spLocks/>
            </p:cNvSpPr>
            <p:nvPr/>
          </p:nvSpPr>
          <p:spPr bwMode="auto">
            <a:xfrm>
              <a:off x="4872225" y="3149972"/>
              <a:ext cx="254107" cy="215438"/>
            </a:xfrm>
            <a:custGeom>
              <a:avLst/>
              <a:gdLst>
                <a:gd name="T0" fmla="*/ 112 w 184"/>
                <a:gd name="T1" fmla="*/ 156 h 156"/>
                <a:gd name="T2" fmla="*/ 118 w 184"/>
                <a:gd name="T3" fmla="*/ 152 h 156"/>
                <a:gd name="T4" fmla="*/ 125 w 184"/>
                <a:gd name="T5" fmla="*/ 152 h 156"/>
                <a:gd name="T6" fmla="*/ 131 w 184"/>
                <a:gd name="T7" fmla="*/ 154 h 156"/>
                <a:gd name="T8" fmla="*/ 137 w 184"/>
                <a:gd name="T9" fmla="*/ 149 h 156"/>
                <a:gd name="T10" fmla="*/ 144 w 184"/>
                <a:gd name="T11" fmla="*/ 149 h 156"/>
                <a:gd name="T12" fmla="*/ 158 w 184"/>
                <a:gd name="T13" fmla="*/ 156 h 156"/>
                <a:gd name="T14" fmla="*/ 163 w 184"/>
                <a:gd name="T15" fmla="*/ 149 h 156"/>
                <a:gd name="T16" fmla="*/ 175 w 184"/>
                <a:gd name="T17" fmla="*/ 130 h 156"/>
                <a:gd name="T18" fmla="*/ 179 w 184"/>
                <a:gd name="T19" fmla="*/ 122 h 156"/>
                <a:gd name="T20" fmla="*/ 184 w 184"/>
                <a:gd name="T21" fmla="*/ 116 h 156"/>
                <a:gd name="T22" fmla="*/ 182 w 184"/>
                <a:gd name="T23" fmla="*/ 109 h 156"/>
                <a:gd name="T24" fmla="*/ 179 w 184"/>
                <a:gd name="T25" fmla="*/ 105 h 156"/>
                <a:gd name="T26" fmla="*/ 173 w 184"/>
                <a:gd name="T27" fmla="*/ 97 h 156"/>
                <a:gd name="T28" fmla="*/ 173 w 184"/>
                <a:gd name="T29" fmla="*/ 82 h 156"/>
                <a:gd name="T30" fmla="*/ 169 w 184"/>
                <a:gd name="T31" fmla="*/ 69 h 156"/>
                <a:gd name="T32" fmla="*/ 175 w 184"/>
                <a:gd name="T33" fmla="*/ 63 h 156"/>
                <a:gd name="T34" fmla="*/ 173 w 184"/>
                <a:gd name="T35" fmla="*/ 48 h 156"/>
                <a:gd name="T36" fmla="*/ 169 w 184"/>
                <a:gd name="T37" fmla="*/ 40 h 156"/>
                <a:gd name="T38" fmla="*/ 163 w 184"/>
                <a:gd name="T39" fmla="*/ 25 h 156"/>
                <a:gd name="T40" fmla="*/ 161 w 184"/>
                <a:gd name="T41" fmla="*/ 12 h 156"/>
                <a:gd name="T42" fmla="*/ 154 w 184"/>
                <a:gd name="T43" fmla="*/ 8 h 156"/>
                <a:gd name="T44" fmla="*/ 102 w 184"/>
                <a:gd name="T45" fmla="*/ 10 h 156"/>
                <a:gd name="T46" fmla="*/ 93 w 184"/>
                <a:gd name="T47" fmla="*/ 17 h 156"/>
                <a:gd name="T48" fmla="*/ 87 w 184"/>
                <a:gd name="T49" fmla="*/ 17 h 156"/>
                <a:gd name="T50" fmla="*/ 97 w 184"/>
                <a:gd name="T51" fmla="*/ 8 h 156"/>
                <a:gd name="T52" fmla="*/ 91 w 184"/>
                <a:gd name="T53" fmla="*/ 12 h 156"/>
                <a:gd name="T54" fmla="*/ 74 w 184"/>
                <a:gd name="T55" fmla="*/ 12 h 156"/>
                <a:gd name="T56" fmla="*/ 74 w 184"/>
                <a:gd name="T57" fmla="*/ 6 h 156"/>
                <a:gd name="T58" fmla="*/ 80 w 184"/>
                <a:gd name="T59" fmla="*/ 8 h 156"/>
                <a:gd name="T60" fmla="*/ 76 w 184"/>
                <a:gd name="T61" fmla="*/ 4 h 156"/>
                <a:gd name="T62" fmla="*/ 57 w 184"/>
                <a:gd name="T63" fmla="*/ 4 h 156"/>
                <a:gd name="T64" fmla="*/ 47 w 184"/>
                <a:gd name="T65" fmla="*/ 6 h 156"/>
                <a:gd name="T66" fmla="*/ 36 w 184"/>
                <a:gd name="T67" fmla="*/ 12 h 156"/>
                <a:gd name="T68" fmla="*/ 34 w 184"/>
                <a:gd name="T69" fmla="*/ 19 h 156"/>
                <a:gd name="T70" fmla="*/ 17 w 184"/>
                <a:gd name="T71" fmla="*/ 25 h 156"/>
                <a:gd name="T72" fmla="*/ 9 w 184"/>
                <a:gd name="T73" fmla="*/ 29 h 156"/>
                <a:gd name="T74" fmla="*/ 7 w 184"/>
                <a:gd name="T75" fmla="*/ 36 h 156"/>
                <a:gd name="T76" fmla="*/ 5 w 184"/>
                <a:gd name="T77" fmla="*/ 38 h 156"/>
                <a:gd name="T78" fmla="*/ 7 w 184"/>
                <a:gd name="T79" fmla="*/ 52 h 156"/>
                <a:gd name="T80" fmla="*/ 0 w 184"/>
                <a:gd name="T81" fmla="*/ 59 h 156"/>
                <a:gd name="T82" fmla="*/ 7 w 184"/>
                <a:gd name="T83" fmla="*/ 69 h 156"/>
                <a:gd name="T84" fmla="*/ 9 w 184"/>
                <a:gd name="T85" fmla="*/ 76 h 156"/>
                <a:gd name="T86" fmla="*/ 9 w 184"/>
                <a:gd name="T87" fmla="*/ 84 h 156"/>
                <a:gd name="T88" fmla="*/ 15 w 184"/>
                <a:gd name="T89" fmla="*/ 93 h 156"/>
                <a:gd name="T90" fmla="*/ 17 w 184"/>
                <a:gd name="T91" fmla="*/ 107 h 156"/>
                <a:gd name="T92" fmla="*/ 17 w 184"/>
                <a:gd name="T93" fmla="*/ 111 h 156"/>
                <a:gd name="T94" fmla="*/ 24 w 184"/>
                <a:gd name="T95" fmla="*/ 109 h 156"/>
                <a:gd name="T96" fmla="*/ 34 w 184"/>
                <a:gd name="T97" fmla="*/ 109 h 156"/>
                <a:gd name="T98" fmla="*/ 36 w 184"/>
                <a:gd name="T99" fmla="*/ 116 h 156"/>
                <a:gd name="T100" fmla="*/ 42 w 184"/>
                <a:gd name="T101" fmla="*/ 118 h 156"/>
                <a:gd name="T102" fmla="*/ 42 w 184"/>
                <a:gd name="T103" fmla="*/ 124 h 156"/>
                <a:gd name="T104" fmla="*/ 45 w 184"/>
                <a:gd name="T105" fmla="*/ 130 h 156"/>
                <a:gd name="T106" fmla="*/ 49 w 184"/>
                <a:gd name="T107" fmla="*/ 128 h 156"/>
                <a:gd name="T108" fmla="*/ 47 w 184"/>
                <a:gd name="T109" fmla="*/ 122 h 156"/>
                <a:gd name="T110" fmla="*/ 57 w 184"/>
                <a:gd name="T111" fmla="*/ 126 h 156"/>
                <a:gd name="T112" fmla="*/ 61 w 184"/>
                <a:gd name="T113" fmla="*/ 128 h 156"/>
                <a:gd name="T114" fmla="*/ 74 w 184"/>
                <a:gd name="T115" fmla="*/ 130 h 156"/>
                <a:gd name="T116" fmla="*/ 93 w 184"/>
                <a:gd name="T117" fmla="*/ 141 h 156"/>
                <a:gd name="T118" fmla="*/ 99 w 184"/>
                <a:gd name="T119" fmla="*/ 147 h 156"/>
                <a:gd name="T120" fmla="*/ 106 w 184"/>
                <a:gd name="T121" fmla="*/ 147 h 156"/>
                <a:gd name="T122" fmla="*/ 110 w 184"/>
                <a:gd name="T123" fmla="*/ 1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 h="156">
                  <a:moveTo>
                    <a:pt x="110" y="154"/>
                  </a:moveTo>
                  <a:lnTo>
                    <a:pt x="112" y="156"/>
                  </a:lnTo>
                  <a:lnTo>
                    <a:pt x="114" y="156"/>
                  </a:lnTo>
                  <a:lnTo>
                    <a:pt x="118" y="152"/>
                  </a:lnTo>
                  <a:lnTo>
                    <a:pt x="120" y="149"/>
                  </a:lnTo>
                  <a:lnTo>
                    <a:pt x="125" y="152"/>
                  </a:lnTo>
                  <a:lnTo>
                    <a:pt x="129" y="152"/>
                  </a:lnTo>
                  <a:lnTo>
                    <a:pt x="131" y="154"/>
                  </a:lnTo>
                  <a:lnTo>
                    <a:pt x="133" y="149"/>
                  </a:lnTo>
                  <a:lnTo>
                    <a:pt x="137" y="149"/>
                  </a:lnTo>
                  <a:lnTo>
                    <a:pt x="139" y="152"/>
                  </a:lnTo>
                  <a:lnTo>
                    <a:pt x="144" y="149"/>
                  </a:lnTo>
                  <a:lnTo>
                    <a:pt x="150" y="149"/>
                  </a:lnTo>
                  <a:lnTo>
                    <a:pt x="158" y="156"/>
                  </a:lnTo>
                  <a:lnTo>
                    <a:pt x="163" y="156"/>
                  </a:lnTo>
                  <a:lnTo>
                    <a:pt x="163" y="149"/>
                  </a:lnTo>
                  <a:lnTo>
                    <a:pt x="163" y="143"/>
                  </a:lnTo>
                  <a:lnTo>
                    <a:pt x="175" y="130"/>
                  </a:lnTo>
                  <a:lnTo>
                    <a:pt x="175" y="124"/>
                  </a:lnTo>
                  <a:lnTo>
                    <a:pt x="179" y="122"/>
                  </a:lnTo>
                  <a:lnTo>
                    <a:pt x="182" y="120"/>
                  </a:lnTo>
                  <a:lnTo>
                    <a:pt x="184" y="116"/>
                  </a:lnTo>
                  <a:lnTo>
                    <a:pt x="182" y="111"/>
                  </a:lnTo>
                  <a:lnTo>
                    <a:pt x="182" y="109"/>
                  </a:lnTo>
                  <a:lnTo>
                    <a:pt x="184" y="107"/>
                  </a:lnTo>
                  <a:lnTo>
                    <a:pt x="179" y="105"/>
                  </a:lnTo>
                  <a:lnTo>
                    <a:pt x="175" y="99"/>
                  </a:lnTo>
                  <a:lnTo>
                    <a:pt x="173" y="97"/>
                  </a:lnTo>
                  <a:lnTo>
                    <a:pt x="173" y="86"/>
                  </a:lnTo>
                  <a:lnTo>
                    <a:pt x="173" y="82"/>
                  </a:lnTo>
                  <a:lnTo>
                    <a:pt x="169" y="76"/>
                  </a:lnTo>
                  <a:lnTo>
                    <a:pt x="169" y="69"/>
                  </a:lnTo>
                  <a:lnTo>
                    <a:pt x="171" y="63"/>
                  </a:lnTo>
                  <a:lnTo>
                    <a:pt x="175" y="63"/>
                  </a:lnTo>
                  <a:lnTo>
                    <a:pt x="175" y="50"/>
                  </a:lnTo>
                  <a:lnTo>
                    <a:pt x="173" y="48"/>
                  </a:lnTo>
                  <a:lnTo>
                    <a:pt x="171" y="44"/>
                  </a:lnTo>
                  <a:lnTo>
                    <a:pt x="169" y="40"/>
                  </a:lnTo>
                  <a:lnTo>
                    <a:pt x="167" y="29"/>
                  </a:lnTo>
                  <a:lnTo>
                    <a:pt x="163" y="25"/>
                  </a:lnTo>
                  <a:lnTo>
                    <a:pt x="163" y="19"/>
                  </a:lnTo>
                  <a:lnTo>
                    <a:pt x="161" y="12"/>
                  </a:lnTo>
                  <a:lnTo>
                    <a:pt x="158" y="12"/>
                  </a:lnTo>
                  <a:lnTo>
                    <a:pt x="154" y="8"/>
                  </a:lnTo>
                  <a:lnTo>
                    <a:pt x="127" y="10"/>
                  </a:lnTo>
                  <a:lnTo>
                    <a:pt x="102" y="10"/>
                  </a:lnTo>
                  <a:lnTo>
                    <a:pt x="99" y="10"/>
                  </a:lnTo>
                  <a:lnTo>
                    <a:pt x="93" y="17"/>
                  </a:lnTo>
                  <a:lnTo>
                    <a:pt x="87" y="19"/>
                  </a:lnTo>
                  <a:lnTo>
                    <a:pt x="87" y="17"/>
                  </a:lnTo>
                  <a:lnTo>
                    <a:pt x="91" y="12"/>
                  </a:lnTo>
                  <a:lnTo>
                    <a:pt x="97" y="8"/>
                  </a:lnTo>
                  <a:lnTo>
                    <a:pt x="95" y="8"/>
                  </a:lnTo>
                  <a:lnTo>
                    <a:pt x="91" y="12"/>
                  </a:lnTo>
                  <a:lnTo>
                    <a:pt x="83" y="17"/>
                  </a:lnTo>
                  <a:lnTo>
                    <a:pt x="74" y="12"/>
                  </a:lnTo>
                  <a:lnTo>
                    <a:pt x="74" y="8"/>
                  </a:lnTo>
                  <a:lnTo>
                    <a:pt x="74" y="6"/>
                  </a:lnTo>
                  <a:lnTo>
                    <a:pt x="78" y="6"/>
                  </a:lnTo>
                  <a:lnTo>
                    <a:pt x="80" y="8"/>
                  </a:lnTo>
                  <a:lnTo>
                    <a:pt x="80" y="6"/>
                  </a:lnTo>
                  <a:lnTo>
                    <a:pt x="76" y="4"/>
                  </a:lnTo>
                  <a:lnTo>
                    <a:pt x="66" y="0"/>
                  </a:lnTo>
                  <a:lnTo>
                    <a:pt x="57" y="4"/>
                  </a:lnTo>
                  <a:lnTo>
                    <a:pt x="53" y="4"/>
                  </a:lnTo>
                  <a:lnTo>
                    <a:pt x="47" y="6"/>
                  </a:lnTo>
                  <a:lnTo>
                    <a:pt x="42" y="12"/>
                  </a:lnTo>
                  <a:lnTo>
                    <a:pt x="36" y="12"/>
                  </a:lnTo>
                  <a:lnTo>
                    <a:pt x="34" y="17"/>
                  </a:lnTo>
                  <a:lnTo>
                    <a:pt x="34" y="19"/>
                  </a:lnTo>
                  <a:lnTo>
                    <a:pt x="28" y="19"/>
                  </a:lnTo>
                  <a:lnTo>
                    <a:pt x="17" y="25"/>
                  </a:lnTo>
                  <a:lnTo>
                    <a:pt x="11" y="25"/>
                  </a:lnTo>
                  <a:lnTo>
                    <a:pt x="9" y="29"/>
                  </a:lnTo>
                  <a:lnTo>
                    <a:pt x="7" y="34"/>
                  </a:lnTo>
                  <a:lnTo>
                    <a:pt x="7" y="36"/>
                  </a:lnTo>
                  <a:lnTo>
                    <a:pt x="7" y="38"/>
                  </a:lnTo>
                  <a:lnTo>
                    <a:pt x="5" y="38"/>
                  </a:lnTo>
                  <a:lnTo>
                    <a:pt x="7" y="46"/>
                  </a:lnTo>
                  <a:lnTo>
                    <a:pt x="7" y="52"/>
                  </a:lnTo>
                  <a:lnTo>
                    <a:pt x="0" y="55"/>
                  </a:lnTo>
                  <a:lnTo>
                    <a:pt x="0" y="59"/>
                  </a:lnTo>
                  <a:lnTo>
                    <a:pt x="7" y="65"/>
                  </a:lnTo>
                  <a:lnTo>
                    <a:pt x="7" y="69"/>
                  </a:lnTo>
                  <a:lnTo>
                    <a:pt x="9" y="74"/>
                  </a:lnTo>
                  <a:lnTo>
                    <a:pt x="9" y="76"/>
                  </a:lnTo>
                  <a:lnTo>
                    <a:pt x="11" y="80"/>
                  </a:lnTo>
                  <a:lnTo>
                    <a:pt x="9" y="84"/>
                  </a:lnTo>
                  <a:lnTo>
                    <a:pt x="13" y="90"/>
                  </a:lnTo>
                  <a:lnTo>
                    <a:pt x="15" y="93"/>
                  </a:lnTo>
                  <a:lnTo>
                    <a:pt x="17" y="97"/>
                  </a:lnTo>
                  <a:lnTo>
                    <a:pt x="17" y="107"/>
                  </a:lnTo>
                  <a:lnTo>
                    <a:pt x="17" y="107"/>
                  </a:lnTo>
                  <a:lnTo>
                    <a:pt x="17" y="111"/>
                  </a:lnTo>
                  <a:lnTo>
                    <a:pt x="19" y="109"/>
                  </a:lnTo>
                  <a:lnTo>
                    <a:pt x="24" y="109"/>
                  </a:lnTo>
                  <a:lnTo>
                    <a:pt x="26" y="109"/>
                  </a:lnTo>
                  <a:lnTo>
                    <a:pt x="34" y="109"/>
                  </a:lnTo>
                  <a:lnTo>
                    <a:pt x="34" y="111"/>
                  </a:lnTo>
                  <a:lnTo>
                    <a:pt x="36" y="116"/>
                  </a:lnTo>
                  <a:lnTo>
                    <a:pt x="40" y="116"/>
                  </a:lnTo>
                  <a:lnTo>
                    <a:pt x="42" y="118"/>
                  </a:lnTo>
                  <a:lnTo>
                    <a:pt x="40" y="122"/>
                  </a:lnTo>
                  <a:lnTo>
                    <a:pt x="42" y="124"/>
                  </a:lnTo>
                  <a:lnTo>
                    <a:pt x="45" y="126"/>
                  </a:lnTo>
                  <a:lnTo>
                    <a:pt x="45" y="130"/>
                  </a:lnTo>
                  <a:lnTo>
                    <a:pt x="47" y="130"/>
                  </a:lnTo>
                  <a:lnTo>
                    <a:pt x="49" y="128"/>
                  </a:lnTo>
                  <a:lnTo>
                    <a:pt x="51" y="128"/>
                  </a:lnTo>
                  <a:lnTo>
                    <a:pt x="47" y="122"/>
                  </a:lnTo>
                  <a:lnTo>
                    <a:pt x="49" y="122"/>
                  </a:lnTo>
                  <a:lnTo>
                    <a:pt x="57" y="126"/>
                  </a:lnTo>
                  <a:lnTo>
                    <a:pt x="64" y="126"/>
                  </a:lnTo>
                  <a:lnTo>
                    <a:pt x="61" y="128"/>
                  </a:lnTo>
                  <a:lnTo>
                    <a:pt x="66" y="133"/>
                  </a:lnTo>
                  <a:lnTo>
                    <a:pt x="74" y="130"/>
                  </a:lnTo>
                  <a:lnTo>
                    <a:pt x="80" y="133"/>
                  </a:lnTo>
                  <a:lnTo>
                    <a:pt x="93" y="141"/>
                  </a:lnTo>
                  <a:lnTo>
                    <a:pt x="95" y="147"/>
                  </a:lnTo>
                  <a:lnTo>
                    <a:pt x="99" y="147"/>
                  </a:lnTo>
                  <a:lnTo>
                    <a:pt x="102" y="145"/>
                  </a:lnTo>
                  <a:lnTo>
                    <a:pt x="106" y="147"/>
                  </a:lnTo>
                  <a:lnTo>
                    <a:pt x="110" y="149"/>
                  </a:lnTo>
                  <a:lnTo>
                    <a:pt x="110" y="154"/>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0" name="Freeform 67">
              <a:extLst>
                <a:ext uri="{FF2B5EF4-FFF2-40B4-BE49-F238E27FC236}">
                  <a16:creationId xmlns:a16="http://schemas.microsoft.com/office/drawing/2014/main" id="{FBAD8B14-F6B2-4F32-BFAA-2FC16ABD6BA6}"/>
                </a:ext>
              </a:extLst>
            </p:cNvPr>
            <p:cNvSpPr>
              <a:spLocks/>
            </p:cNvSpPr>
            <p:nvPr/>
          </p:nvSpPr>
          <p:spPr bwMode="auto">
            <a:xfrm>
              <a:off x="4823890" y="3297740"/>
              <a:ext cx="200248" cy="88385"/>
            </a:xfrm>
            <a:custGeom>
              <a:avLst/>
              <a:gdLst>
                <a:gd name="T0" fmla="*/ 52 w 145"/>
                <a:gd name="T1" fmla="*/ 4 h 64"/>
                <a:gd name="T2" fmla="*/ 59 w 145"/>
                <a:gd name="T3" fmla="*/ 2 h 64"/>
                <a:gd name="T4" fmla="*/ 69 w 145"/>
                <a:gd name="T5" fmla="*/ 2 h 64"/>
                <a:gd name="T6" fmla="*/ 71 w 145"/>
                <a:gd name="T7" fmla="*/ 9 h 64"/>
                <a:gd name="T8" fmla="*/ 77 w 145"/>
                <a:gd name="T9" fmla="*/ 11 h 64"/>
                <a:gd name="T10" fmla="*/ 77 w 145"/>
                <a:gd name="T11" fmla="*/ 17 h 64"/>
                <a:gd name="T12" fmla="*/ 80 w 145"/>
                <a:gd name="T13" fmla="*/ 23 h 64"/>
                <a:gd name="T14" fmla="*/ 84 w 145"/>
                <a:gd name="T15" fmla="*/ 21 h 64"/>
                <a:gd name="T16" fmla="*/ 82 w 145"/>
                <a:gd name="T17" fmla="*/ 15 h 64"/>
                <a:gd name="T18" fmla="*/ 92 w 145"/>
                <a:gd name="T19" fmla="*/ 19 h 64"/>
                <a:gd name="T20" fmla="*/ 96 w 145"/>
                <a:gd name="T21" fmla="*/ 21 h 64"/>
                <a:gd name="T22" fmla="*/ 109 w 145"/>
                <a:gd name="T23" fmla="*/ 23 h 64"/>
                <a:gd name="T24" fmla="*/ 128 w 145"/>
                <a:gd name="T25" fmla="*/ 34 h 64"/>
                <a:gd name="T26" fmla="*/ 134 w 145"/>
                <a:gd name="T27" fmla="*/ 40 h 64"/>
                <a:gd name="T28" fmla="*/ 141 w 145"/>
                <a:gd name="T29" fmla="*/ 40 h 64"/>
                <a:gd name="T30" fmla="*/ 145 w 145"/>
                <a:gd name="T31" fmla="*/ 49 h 64"/>
                <a:gd name="T32" fmla="*/ 132 w 145"/>
                <a:gd name="T33" fmla="*/ 51 h 64"/>
                <a:gd name="T34" fmla="*/ 122 w 145"/>
                <a:gd name="T35" fmla="*/ 57 h 64"/>
                <a:gd name="T36" fmla="*/ 107 w 145"/>
                <a:gd name="T37" fmla="*/ 61 h 64"/>
                <a:gd name="T38" fmla="*/ 101 w 145"/>
                <a:gd name="T39" fmla="*/ 59 h 64"/>
                <a:gd name="T40" fmla="*/ 86 w 145"/>
                <a:gd name="T41" fmla="*/ 59 h 64"/>
                <a:gd name="T42" fmla="*/ 77 w 145"/>
                <a:gd name="T43" fmla="*/ 59 h 64"/>
                <a:gd name="T44" fmla="*/ 67 w 145"/>
                <a:gd name="T45" fmla="*/ 55 h 64"/>
                <a:gd name="T46" fmla="*/ 56 w 145"/>
                <a:gd name="T47" fmla="*/ 53 h 64"/>
                <a:gd name="T48" fmla="*/ 52 w 145"/>
                <a:gd name="T49" fmla="*/ 59 h 64"/>
                <a:gd name="T50" fmla="*/ 46 w 145"/>
                <a:gd name="T51" fmla="*/ 61 h 64"/>
                <a:gd name="T52" fmla="*/ 35 w 145"/>
                <a:gd name="T53" fmla="*/ 59 h 64"/>
                <a:gd name="T54" fmla="*/ 31 w 145"/>
                <a:gd name="T55" fmla="*/ 57 h 64"/>
                <a:gd name="T56" fmla="*/ 21 w 145"/>
                <a:gd name="T57" fmla="*/ 47 h 64"/>
                <a:gd name="T58" fmla="*/ 10 w 145"/>
                <a:gd name="T59" fmla="*/ 40 h 64"/>
                <a:gd name="T60" fmla="*/ 8 w 145"/>
                <a:gd name="T61" fmla="*/ 32 h 64"/>
                <a:gd name="T62" fmla="*/ 0 w 145"/>
                <a:gd name="T63" fmla="*/ 21 h 64"/>
                <a:gd name="T64" fmla="*/ 0 w 145"/>
                <a:gd name="T65" fmla="*/ 17 h 64"/>
                <a:gd name="T66" fmla="*/ 6 w 145"/>
                <a:gd name="T67" fmla="*/ 21 h 64"/>
                <a:gd name="T68" fmla="*/ 16 w 145"/>
                <a:gd name="T69" fmla="*/ 15 h 64"/>
                <a:gd name="T70" fmla="*/ 25 w 145"/>
                <a:gd name="T71" fmla="*/ 9 h 64"/>
                <a:gd name="T72" fmla="*/ 33 w 145"/>
                <a:gd name="T73" fmla="*/ 7 h 64"/>
                <a:gd name="T74" fmla="*/ 40 w 145"/>
                <a:gd name="T75" fmla="*/ 4 h 64"/>
                <a:gd name="T76" fmla="*/ 46 w 145"/>
                <a:gd name="T77" fmla="*/ 2 h 64"/>
                <a:gd name="T78" fmla="*/ 50 w 145"/>
                <a:gd name="T79"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64">
                  <a:moveTo>
                    <a:pt x="52" y="0"/>
                  </a:moveTo>
                  <a:lnTo>
                    <a:pt x="52" y="4"/>
                  </a:lnTo>
                  <a:lnTo>
                    <a:pt x="54" y="2"/>
                  </a:lnTo>
                  <a:lnTo>
                    <a:pt x="59" y="2"/>
                  </a:lnTo>
                  <a:lnTo>
                    <a:pt x="61" y="2"/>
                  </a:lnTo>
                  <a:lnTo>
                    <a:pt x="69" y="2"/>
                  </a:lnTo>
                  <a:lnTo>
                    <a:pt x="69" y="4"/>
                  </a:lnTo>
                  <a:lnTo>
                    <a:pt x="71" y="9"/>
                  </a:lnTo>
                  <a:lnTo>
                    <a:pt x="75" y="9"/>
                  </a:lnTo>
                  <a:lnTo>
                    <a:pt x="77" y="11"/>
                  </a:lnTo>
                  <a:lnTo>
                    <a:pt x="75" y="15"/>
                  </a:lnTo>
                  <a:lnTo>
                    <a:pt x="77" y="17"/>
                  </a:lnTo>
                  <a:lnTo>
                    <a:pt x="80" y="19"/>
                  </a:lnTo>
                  <a:lnTo>
                    <a:pt x="80" y="23"/>
                  </a:lnTo>
                  <a:lnTo>
                    <a:pt x="82" y="23"/>
                  </a:lnTo>
                  <a:lnTo>
                    <a:pt x="84" y="21"/>
                  </a:lnTo>
                  <a:lnTo>
                    <a:pt x="86" y="21"/>
                  </a:lnTo>
                  <a:lnTo>
                    <a:pt x="82" y="15"/>
                  </a:lnTo>
                  <a:lnTo>
                    <a:pt x="84" y="15"/>
                  </a:lnTo>
                  <a:lnTo>
                    <a:pt x="92" y="19"/>
                  </a:lnTo>
                  <a:lnTo>
                    <a:pt x="99" y="19"/>
                  </a:lnTo>
                  <a:lnTo>
                    <a:pt x="96" y="21"/>
                  </a:lnTo>
                  <a:lnTo>
                    <a:pt x="101" y="26"/>
                  </a:lnTo>
                  <a:lnTo>
                    <a:pt x="109" y="23"/>
                  </a:lnTo>
                  <a:lnTo>
                    <a:pt x="115" y="26"/>
                  </a:lnTo>
                  <a:lnTo>
                    <a:pt x="128" y="34"/>
                  </a:lnTo>
                  <a:lnTo>
                    <a:pt x="130" y="40"/>
                  </a:lnTo>
                  <a:lnTo>
                    <a:pt x="134" y="40"/>
                  </a:lnTo>
                  <a:lnTo>
                    <a:pt x="137" y="38"/>
                  </a:lnTo>
                  <a:lnTo>
                    <a:pt x="141" y="40"/>
                  </a:lnTo>
                  <a:lnTo>
                    <a:pt x="145" y="42"/>
                  </a:lnTo>
                  <a:lnTo>
                    <a:pt x="145" y="49"/>
                  </a:lnTo>
                  <a:lnTo>
                    <a:pt x="137" y="47"/>
                  </a:lnTo>
                  <a:lnTo>
                    <a:pt x="132" y="51"/>
                  </a:lnTo>
                  <a:lnTo>
                    <a:pt x="126" y="51"/>
                  </a:lnTo>
                  <a:lnTo>
                    <a:pt x="122" y="57"/>
                  </a:lnTo>
                  <a:lnTo>
                    <a:pt x="113" y="57"/>
                  </a:lnTo>
                  <a:lnTo>
                    <a:pt x="107" y="61"/>
                  </a:lnTo>
                  <a:lnTo>
                    <a:pt x="105" y="59"/>
                  </a:lnTo>
                  <a:lnTo>
                    <a:pt x="101" y="59"/>
                  </a:lnTo>
                  <a:lnTo>
                    <a:pt x="94" y="61"/>
                  </a:lnTo>
                  <a:lnTo>
                    <a:pt x="86" y="59"/>
                  </a:lnTo>
                  <a:lnTo>
                    <a:pt x="84" y="57"/>
                  </a:lnTo>
                  <a:lnTo>
                    <a:pt x="77" y="59"/>
                  </a:lnTo>
                  <a:lnTo>
                    <a:pt x="71" y="59"/>
                  </a:lnTo>
                  <a:lnTo>
                    <a:pt x="67" y="55"/>
                  </a:lnTo>
                  <a:lnTo>
                    <a:pt x="61" y="55"/>
                  </a:lnTo>
                  <a:lnTo>
                    <a:pt x="56" y="53"/>
                  </a:lnTo>
                  <a:lnTo>
                    <a:pt x="54" y="57"/>
                  </a:lnTo>
                  <a:lnTo>
                    <a:pt x="52" y="59"/>
                  </a:lnTo>
                  <a:lnTo>
                    <a:pt x="52" y="61"/>
                  </a:lnTo>
                  <a:lnTo>
                    <a:pt x="46" y="61"/>
                  </a:lnTo>
                  <a:lnTo>
                    <a:pt x="44" y="64"/>
                  </a:lnTo>
                  <a:lnTo>
                    <a:pt x="35" y="59"/>
                  </a:lnTo>
                  <a:lnTo>
                    <a:pt x="31" y="59"/>
                  </a:lnTo>
                  <a:lnTo>
                    <a:pt x="31" y="57"/>
                  </a:lnTo>
                  <a:lnTo>
                    <a:pt x="25" y="49"/>
                  </a:lnTo>
                  <a:lnTo>
                    <a:pt x="21" y="47"/>
                  </a:lnTo>
                  <a:lnTo>
                    <a:pt x="12" y="42"/>
                  </a:lnTo>
                  <a:lnTo>
                    <a:pt x="10" y="40"/>
                  </a:lnTo>
                  <a:lnTo>
                    <a:pt x="8" y="36"/>
                  </a:lnTo>
                  <a:lnTo>
                    <a:pt x="8" y="32"/>
                  </a:lnTo>
                  <a:lnTo>
                    <a:pt x="4" y="26"/>
                  </a:lnTo>
                  <a:lnTo>
                    <a:pt x="0" y="21"/>
                  </a:lnTo>
                  <a:lnTo>
                    <a:pt x="0" y="19"/>
                  </a:lnTo>
                  <a:lnTo>
                    <a:pt x="0" y="17"/>
                  </a:lnTo>
                  <a:lnTo>
                    <a:pt x="2" y="19"/>
                  </a:lnTo>
                  <a:lnTo>
                    <a:pt x="6" y="21"/>
                  </a:lnTo>
                  <a:lnTo>
                    <a:pt x="12" y="15"/>
                  </a:lnTo>
                  <a:lnTo>
                    <a:pt x="16" y="15"/>
                  </a:lnTo>
                  <a:lnTo>
                    <a:pt x="21" y="9"/>
                  </a:lnTo>
                  <a:lnTo>
                    <a:pt x="25" y="9"/>
                  </a:lnTo>
                  <a:lnTo>
                    <a:pt x="27" y="7"/>
                  </a:lnTo>
                  <a:lnTo>
                    <a:pt x="33" y="7"/>
                  </a:lnTo>
                  <a:lnTo>
                    <a:pt x="35" y="7"/>
                  </a:lnTo>
                  <a:lnTo>
                    <a:pt x="40" y="4"/>
                  </a:lnTo>
                  <a:lnTo>
                    <a:pt x="40" y="0"/>
                  </a:lnTo>
                  <a:lnTo>
                    <a:pt x="46" y="2"/>
                  </a:lnTo>
                  <a:lnTo>
                    <a:pt x="48" y="0"/>
                  </a:lnTo>
                  <a:lnTo>
                    <a:pt x="50" y="2"/>
                  </a:lnTo>
                  <a:lnTo>
                    <a:pt x="52" y="0"/>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1" name="Freeform 68">
              <a:extLst>
                <a:ext uri="{FF2B5EF4-FFF2-40B4-BE49-F238E27FC236}">
                  <a16:creationId xmlns:a16="http://schemas.microsoft.com/office/drawing/2014/main" id="{4D9168F8-C8F7-4B76-B75E-A31A3AE44881}"/>
                </a:ext>
              </a:extLst>
            </p:cNvPr>
            <p:cNvSpPr>
              <a:spLocks/>
            </p:cNvSpPr>
            <p:nvPr/>
          </p:nvSpPr>
          <p:spPr bwMode="auto">
            <a:xfrm>
              <a:off x="4666454" y="3152734"/>
              <a:ext cx="229249" cy="273441"/>
            </a:xfrm>
            <a:custGeom>
              <a:avLst/>
              <a:gdLst>
                <a:gd name="T0" fmla="*/ 61 w 166"/>
                <a:gd name="T1" fmla="*/ 2 h 198"/>
                <a:gd name="T2" fmla="*/ 71 w 166"/>
                <a:gd name="T3" fmla="*/ 10 h 198"/>
                <a:gd name="T4" fmla="*/ 73 w 166"/>
                <a:gd name="T5" fmla="*/ 19 h 198"/>
                <a:gd name="T6" fmla="*/ 82 w 166"/>
                <a:gd name="T7" fmla="*/ 17 h 198"/>
                <a:gd name="T8" fmla="*/ 92 w 166"/>
                <a:gd name="T9" fmla="*/ 17 h 198"/>
                <a:gd name="T10" fmla="*/ 84 w 166"/>
                <a:gd name="T11" fmla="*/ 25 h 198"/>
                <a:gd name="T12" fmla="*/ 95 w 166"/>
                <a:gd name="T13" fmla="*/ 29 h 198"/>
                <a:gd name="T14" fmla="*/ 109 w 166"/>
                <a:gd name="T15" fmla="*/ 21 h 198"/>
                <a:gd name="T16" fmla="*/ 116 w 166"/>
                <a:gd name="T17" fmla="*/ 15 h 198"/>
                <a:gd name="T18" fmla="*/ 116 w 166"/>
                <a:gd name="T19" fmla="*/ 17 h 198"/>
                <a:gd name="T20" fmla="*/ 124 w 166"/>
                <a:gd name="T21" fmla="*/ 17 h 198"/>
                <a:gd name="T22" fmla="*/ 135 w 166"/>
                <a:gd name="T23" fmla="*/ 25 h 198"/>
                <a:gd name="T24" fmla="*/ 145 w 166"/>
                <a:gd name="T25" fmla="*/ 34 h 198"/>
                <a:gd name="T26" fmla="*/ 156 w 166"/>
                <a:gd name="T27" fmla="*/ 44 h 198"/>
                <a:gd name="T28" fmla="*/ 156 w 166"/>
                <a:gd name="T29" fmla="*/ 63 h 198"/>
                <a:gd name="T30" fmla="*/ 160 w 166"/>
                <a:gd name="T31" fmla="*/ 78 h 198"/>
                <a:gd name="T32" fmla="*/ 166 w 166"/>
                <a:gd name="T33" fmla="*/ 95 h 198"/>
                <a:gd name="T34" fmla="*/ 160 w 166"/>
                <a:gd name="T35" fmla="*/ 107 h 198"/>
                <a:gd name="T36" fmla="*/ 147 w 166"/>
                <a:gd name="T37" fmla="*/ 112 h 198"/>
                <a:gd name="T38" fmla="*/ 130 w 166"/>
                <a:gd name="T39" fmla="*/ 120 h 198"/>
                <a:gd name="T40" fmla="*/ 114 w 166"/>
                <a:gd name="T41" fmla="*/ 122 h 198"/>
                <a:gd name="T42" fmla="*/ 122 w 166"/>
                <a:gd name="T43" fmla="*/ 137 h 198"/>
                <a:gd name="T44" fmla="*/ 135 w 166"/>
                <a:gd name="T45" fmla="*/ 152 h 198"/>
                <a:gd name="T46" fmla="*/ 145 w 166"/>
                <a:gd name="T47" fmla="*/ 171 h 198"/>
                <a:gd name="T48" fmla="*/ 130 w 166"/>
                <a:gd name="T49" fmla="*/ 183 h 198"/>
                <a:gd name="T50" fmla="*/ 132 w 166"/>
                <a:gd name="T51" fmla="*/ 194 h 198"/>
                <a:gd name="T52" fmla="*/ 118 w 166"/>
                <a:gd name="T53" fmla="*/ 192 h 198"/>
                <a:gd name="T54" fmla="*/ 101 w 166"/>
                <a:gd name="T55" fmla="*/ 196 h 198"/>
                <a:gd name="T56" fmla="*/ 86 w 166"/>
                <a:gd name="T57" fmla="*/ 198 h 198"/>
                <a:gd name="T58" fmla="*/ 76 w 166"/>
                <a:gd name="T59" fmla="*/ 196 h 198"/>
                <a:gd name="T60" fmla="*/ 63 w 166"/>
                <a:gd name="T61" fmla="*/ 192 h 198"/>
                <a:gd name="T62" fmla="*/ 55 w 166"/>
                <a:gd name="T63" fmla="*/ 190 h 198"/>
                <a:gd name="T64" fmla="*/ 46 w 166"/>
                <a:gd name="T65" fmla="*/ 194 h 198"/>
                <a:gd name="T66" fmla="*/ 38 w 166"/>
                <a:gd name="T67" fmla="*/ 190 h 198"/>
                <a:gd name="T68" fmla="*/ 38 w 166"/>
                <a:gd name="T69" fmla="*/ 173 h 198"/>
                <a:gd name="T70" fmla="*/ 40 w 166"/>
                <a:gd name="T71" fmla="*/ 158 h 198"/>
                <a:gd name="T72" fmla="*/ 25 w 166"/>
                <a:gd name="T73" fmla="*/ 156 h 198"/>
                <a:gd name="T74" fmla="*/ 17 w 166"/>
                <a:gd name="T75" fmla="*/ 152 h 198"/>
                <a:gd name="T76" fmla="*/ 10 w 166"/>
                <a:gd name="T77" fmla="*/ 139 h 198"/>
                <a:gd name="T78" fmla="*/ 6 w 166"/>
                <a:gd name="T79" fmla="*/ 124 h 198"/>
                <a:gd name="T80" fmla="*/ 2 w 166"/>
                <a:gd name="T81" fmla="*/ 109 h 198"/>
                <a:gd name="T82" fmla="*/ 2 w 166"/>
                <a:gd name="T83" fmla="*/ 93 h 198"/>
                <a:gd name="T84" fmla="*/ 19 w 166"/>
                <a:gd name="T85" fmla="*/ 84 h 198"/>
                <a:gd name="T86" fmla="*/ 23 w 166"/>
                <a:gd name="T87" fmla="*/ 74 h 198"/>
                <a:gd name="T88" fmla="*/ 17 w 166"/>
                <a:gd name="T89" fmla="*/ 67 h 198"/>
                <a:gd name="T90" fmla="*/ 25 w 166"/>
                <a:gd name="T91" fmla="*/ 59 h 198"/>
                <a:gd name="T92" fmla="*/ 27 w 166"/>
                <a:gd name="T93" fmla="*/ 50 h 198"/>
                <a:gd name="T94" fmla="*/ 21 w 166"/>
                <a:gd name="T95" fmla="*/ 42 h 198"/>
                <a:gd name="T96" fmla="*/ 38 w 166"/>
                <a:gd name="T97" fmla="*/ 38 h 198"/>
                <a:gd name="T98" fmla="*/ 40 w 166"/>
                <a:gd name="T99" fmla="*/ 40 h 198"/>
                <a:gd name="T100" fmla="*/ 44 w 166"/>
                <a:gd name="T101" fmla="*/ 44 h 198"/>
                <a:gd name="T102" fmla="*/ 46 w 166"/>
                <a:gd name="T103" fmla="*/ 36 h 198"/>
                <a:gd name="T104" fmla="*/ 59 w 166"/>
                <a:gd name="T105" fmla="*/ 32 h 198"/>
                <a:gd name="T106" fmla="*/ 61 w 166"/>
                <a:gd name="T107" fmla="*/ 32 h 198"/>
                <a:gd name="T108" fmla="*/ 57 w 166"/>
                <a:gd name="T109" fmla="*/ 23 h 198"/>
                <a:gd name="T110" fmla="*/ 48 w 166"/>
                <a:gd name="T111" fmla="*/ 15 h 198"/>
                <a:gd name="T112" fmla="*/ 50 w 166"/>
                <a:gd name="T113" fmla="*/ 6 h 198"/>
                <a:gd name="T114" fmla="*/ 46 w 166"/>
                <a:gd name="T11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8">
                  <a:moveTo>
                    <a:pt x="46" y="0"/>
                  </a:moveTo>
                  <a:lnTo>
                    <a:pt x="52" y="0"/>
                  </a:lnTo>
                  <a:lnTo>
                    <a:pt x="59" y="2"/>
                  </a:lnTo>
                  <a:lnTo>
                    <a:pt x="61" y="2"/>
                  </a:lnTo>
                  <a:lnTo>
                    <a:pt x="65" y="2"/>
                  </a:lnTo>
                  <a:lnTo>
                    <a:pt x="69" y="6"/>
                  </a:lnTo>
                  <a:lnTo>
                    <a:pt x="73" y="6"/>
                  </a:lnTo>
                  <a:lnTo>
                    <a:pt x="71" y="10"/>
                  </a:lnTo>
                  <a:lnTo>
                    <a:pt x="69" y="13"/>
                  </a:lnTo>
                  <a:lnTo>
                    <a:pt x="69" y="15"/>
                  </a:lnTo>
                  <a:lnTo>
                    <a:pt x="73" y="17"/>
                  </a:lnTo>
                  <a:lnTo>
                    <a:pt x="73" y="19"/>
                  </a:lnTo>
                  <a:lnTo>
                    <a:pt x="78" y="17"/>
                  </a:lnTo>
                  <a:lnTo>
                    <a:pt x="78" y="15"/>
                  </a:lnTo>
                  <a:lnTo>
                    <a:pt x="80" y="15"/>
                  </a:lnTo>
                  <a:lnTo>
                    <a:pt x="82" y="17"/>
                  </a:lnTo>
                  <a:lnTo>
                    <a:pt x="86" y="21"/>
                  </a:lnTo>
                  <a:lnTo>
                    <a:pt x="88" y="19"/>
                  </a:lnTo>
                  <a:lnTo>
                    <a:pt x="90" y="17"/>
                  </a:lnTo>
                  <a:lnTo>
                    <a:pt x="92" y="17"/>
                  </a:lnTo>
                  <a:lnTo>
                    <a:pt x="92" y="21"/>
                  </a:lnTo>
                  <a:lnTo>
                    <a:pt x="90" y="23"/>
                  </a:lnTo>
                  <a:lnTo>
                    <a:pt x="88" y="23"/>
                  </a:lnTo>
                  <a:lnTo>
                    <a:pt x="84" y="25"/>
                  </a:lnTo>
                  <a:lnTo>
                    <a:pt x="88" y="27"/>
                  </a:lnTo>
                  <a:lnTo>
                    <a:pt x="90" y="27"/>
                  </a:lnTo>
                  <a:lnTo>
                    <a:pt x="95" y="27"/>
                  </a:lnTo>
                  <a:lnTo>
                    <a:pt x="95" y="29"/>
                  </a:lnTo>
                  <a:lnTo>
                    <a:pt x="99" y="29"/>
                  </a:lnTo>
                  <a:lnTo>
                    <a:pt x="101" y="25"/>
                  </a:lnTo>
                  <a:lnTo>
                    <a:pt x="103" y="21"/>
                  </a:lnTo>
                  <a:lnTo>
                    <a:pt x="109" y="21"/>
                  </a:lnTo>
                  <a:lnTo>
                    <a:pt x="111" y="19"/>
                  </a:lnTo>
                  <a:lnTo>
                    <a:pt x="114" y="17"/>
                  </a:lnTo>
                  <a:lnTo>
                    <a:pt x="116" y="15"/>
                  </a:lnTo>
                  <a:lnTo>
                    <a:pt x="116" y="15"/>
                  </a:lnTo>
                  <a:lnTo>
                    <a:pt x="122" y="15"/>
                  </a:lnTo>
                  <a:lnTo>
                    <a:pt x="118" y="17"/>
                  </a:lnTo>
                  <a:lnTo>
                    <a:pt x="116" y="17"/>
                  </a:lnTo>
                  <a:lnTo>
                    <a:pt x="116" y="17"/>
                  </a:lnTo>
                  <a:lnTo>
                    <a:pt x="114" y="19"/>
                  </a:lnTo>
                  <a:lnTo>
                    <a:pt x="116" y="21"/>
                  </a:lnTo>
                  <a:lnTo>
                    <a:pt x="120" y="19"/>
                  </a:lnTo>
                  <a:lnTo>
                    <a:pt x="124" y="17"/>
                  </a:lnTo>
                  <a:lnTo>
                    <a:pt x="126" y="17"/>
                  </a:lnTo>
                  <a:lnTo>
                    <a:pt x="126" y="19"/>
                  </a:lnTo>
                  <a:lnTo>
                    <a:pt x="130" y="19"/>
                  </a:lnTo>
                  <a:lnTo>
                    <a:pt x="135" y="25"/>
                  </a:lnTo>
                  <a:lnTo>
                    <a:pt x="139" y="23"/>
                  </a:lnTo>
                  <a:lnTo>
                    <a:pt x="141" y="27"/>
                  </a:lnTo>
                  <a:lnTo>
                    <a:pt x="141" y="32"/>
                  </a:lnTo>
                  <a:lnTo>
                    <a:pt x="145" y="34"/>
                  </a:lnTo>
                  <a:lnTo>
                    <a:pt x="147" y="34"/>
                  </a:lnTo>
                  <a:lnTo>
                    <a:pt x="149" y="36"/>
                  </a:lnTo>
                  <a:lnTo>
                    <a:pt x="154" y="36"/>
                  </a:lnTo>
                  <a:lnTo>
                    <a:pt x="156" y="44"/>
                  </a:lnTo>
                  <a:lnTo>
                    <a:pt x="156" y="50"/>
                  </a:lnTo>
                  <a:lnTo>
                    <a:pt x="149" y="53"/>
                  </a:lnTo>
                  <a:lnTo>
                    <a:pt x="149" y="57"/>
                  </a:lnTo>
                  <a:lnTo>
                    <a:pt x="156" y="63"/>
                  </a:lnTo>
                  <a:lnTo>
                    <a:pt x="156" y="67"/>
                  </a:lnTo>
                  <a:lnTo>
                    <a:pt x="158" y="72"/>
                  </a:lnTo>
                  <a:lnTo>
                    <a:pt x="158" y="74"/>
                  </a:lnTo>
                  <a:lnTo>
                    <a:pt x="160" y="78"/>
                  </a:lnTo>
                  <a:lnTo>
                    <a:pt x="158" y="82"/>
                  </a:lnTo>
                  <a:lnTo>
                    <a:pt x="162" y="88"/>
                  </a:lnTo>
                  <a:lnTo>
                    <a:pt x="164" y="91"/>
                  </a:lnTo>
                  <a:lnTo>
                    <a:pt x="166" y="95"/>
                  </a:lnTo>
                  <a:lnTo>
                    <a:pt x="166" y="105"/>
                  </a:lnTo>
                  <a:lnTo>
                    <a:pt x="164" y="107"/>
                  </a:lnTo>
                  <a:lnTo>
                    <a:pt x="162" y="105"/>
                  </a:lnTo>
                  <a:lnTo>
                    <a:pt x="160" y="107"/>
                  </a:lnTo>
                  <a:lnTo>
                    <a:pt x="154" y="105"/>
                  </a:lnTo>
                  <a:lnTo>
                    <a:pt x="154" y="109"/>
                  </a:lnTo>
                  <a:lnTo>
                    <a:pt x="149" y="112"/>
                  </a:lnTo>
                  <a:lnTo>
                    <a:pt x="147" y="112"/>
                  </a:lnTo>
                  <a:lnTo>
                    <a:pt x="141" y="112"/>
                  </a:lnTo>
                  <a:lnTo>
                    <a:pt x="139" y="114"/>
                  </a:lnTo>
                  <a:lnTo>
                    <a:pt x="135" y="114"/>
                  </a:lnTo>
                  <a:lnTo>
                    <a:pt x="130" y="120"/>
                  </a:lnTo>
                  <a:lnTo>
                    <a:pt x="126" y="120"/>
                  </a:lnTo>
                  <a:lnTo>
                    <a:pt x="120" y="126"/>
                  </a:lnTo>
                  <a:lnTo>
                    <a:pt x="116" y="124"/>
                  </a:lnTo>
                  <a:lnTo>
                    <a:pt x="114" y="122"/>
                  </a:lnTo>
                  <a:lnTo>
                    <a:pt x="114" y="124"/>
                  </a:lnTo>
                  <a:lnTo>
                    <a:pt x="114" y="126"/>
                  </a:lnTo>
                  <a:lnTo>
                    <a:pt x="118" y="131"/>
                  </a:lnTo>
                  <a:lnTo>
                    <a:pt x="122" y="137"/>
                  </a:lnTo>
                  <a:lnTo>
                    <a:pt x="122" y="141"/>
                  </a:lnTo>
                  <a:lnTo>
                    <a:pt x="124" y="145"/>
                  </a:lnTo>
                  <a:lnTo>
                    <a:pt x="126" y="147"/>
                  </a:lnTo>
                  <a:lnTo>
                    <a:pt x="135" y="152"/>
                  </a:lnTo>
                  <a:lnTo>
                    <a:pt x="139" y="154"/>
                  </a:lnTo>
                  <a:lnTo>
                    <a:pt x="145" y="162"/>
                  </a:lnTo>
                  <a:lnTo>
                    <a:pt x="145" y="166"/>
                  </a:lnTo>
                  <a:lnTo>
                    <a:pt x="145" y="171"/>
                  </a:lnTo>
                  <a:lnTo>
                    <a:pt x="143" y="171"/>
                  </a:lnTo>
                  <a:lnTo>
                    <a:pt x="141" y="175"/>
                  </a:lnTo>
                  <a:lnTo>
                    <a:pt x="135" y="177"/>
                  </a:lnTo>
                  <a:lnTo>
                    <a:pt x="130" y="183"/>
                  </a:lnTo>
                  <a:lnTo>
                    <a:pt x="130" y="185"/>
                  </a:lnTo>
                  <a:lnTo>
                    <a:pt x="135" y="190"/>
                  </a:lnTo>
                  <a:lnTo>
                    <a:pt x="135" y="192"/>
                  </a:lnTo>
                  <a:lnTo>
                    <a:pt x="132" y="194"/>
                  </a:lnTo>
                  <a:lnTo>
                    <a:pt x="128" y="192"/>
                  </a:lnTo>
                  <a:lnTo>
                    <a:pt x="124" y="192"/>
                  </a:lnTo>
                  <a:lnTo>
                    <a:pt x="120" y="192"/>
                  </a:lnTo>
                  <a:lnTo>
                    <a:pt x="118" y="192"/>
                  </a:lnTo>
                  <a:lnTo>
                    <a:pt x="111" y="196"/>
                  </a:lnTo>
                  <a:lnTo>
                    <a:pt x="107" y="196"/>
                  </a:lnTo>
                  <a:lnTo>
                    <a:pt x="103" y="196"/>
                  </a:lnTo>
                  <a:lnTo>
                    <a:pt x="101" y="196"/>
                  </a:lnTo>
                  <a:lnTo>
                    <a:pt x="97" y="194"/>
                  </a:lnTo>
                  <a:lnTo>
                    <a:pt x="92" y="194"/>
                  </a:lnTo>
                  <a:lnTo>
                    <a:pt x="86" y="194"/>
                  </a:lnTo>
                  <a:lnTo>
                    <a:pt x="86" y="198"/>
                  </a:lnTo>
                  <a:lnTo>
                    <a:pt x="86" y="198"/>
                  </a:lnTo>
                  <a:lnTo>
                    <a:pt x="82" y="198"/>
                  </a:lnTo>
                  <a:lnTo>
                    <a:pt x="78" y="194"/>
                  </a:lnTo>
                  <a:lnTo>
                    <a:pt x="76" y="196"/>
                  </a:lnTo>
                  <a:lnTo>
                    <a:pt x="71" y="198"/>
                  </a:lnTo>
                  <a:lnTo>
                    <a:pt x="71" y="198"/>
                  </a:lnTo>
                  <a:lnTo>
                    <a:pt x="69" y="196"/>
                  </a:lnTo>
                  <a:lnTo>
                    <a:pt x="63" y="192"/>
                  </a:lnTo>
                  <a:lnTo>
                    <a:pt x="61" y="192"/>
                  </a:lnTo>
                  <a:lnTo>
                    <a:pt x="59" y="194"/>
                  </a:lnTo>
                  <a:lnTo>
                    <a:pt x="57" y="192"/>
                  </a:lnTo>
                  <a:lnTo>
                    <a:pt x="55" y="190"/>
                  </a:lnTo>
                  <a:lnTo>
                    <a:pt x="50" y="190"/>
                  </a:lnTo>
                  <a:lnTo>
                    <a:pt x="52" y="192"/>
                  </a:lnTo>
                  <a:lnTo>
                    <a:pt x="50" y="196"/>
                  </a:lnTo>
                  <a:lnTo>
                    <a:pt x="46" y="194"/>
                  </a:lnTo>
                  <a:lnTo>
                    <a:pt x="42" y="196"/>
                  </a:lnTo>
                  <a:lnTo>
                    <a:pt x="38" y="194"/>
                  </a:lnTo>
                  <a:lnTo>
                    <a:pt x="38" y="194"/>
                  </a:lnTo>
                  <a:lnTo>
                    <a:pt x="38" y="190"/>
                  </a:lnTo>
                  <a:lnTo>
                    <a:pt x="33" y="187"/>
                  </a:lnTo>
                  <a:lnTo>
                    <a:pt x="33" y="183"/>
                  </a:lnTo>
                  <a:lnTo>
                    <a:pt x="36" y="175"/>
                  </a:lnTo>
                  <a:lnTo>
                    <a:pt x="38" y="173"/>
                  </a:lnTo>
                  <a:lnTo>
                    <a:pt x="38" y="171"/>
                  </a:lnTo>
                  <a:lnTo>
                    <a:pt x="40" y="164"/>
                  </a:lnTo>
                  <a:lnTo>
                    <a:pt x="44" y="160"/>
                  </a:lnTo>
                  <a:lnTo>
                    <a:pt x="40" y="158"/>
                  </a:lnTo>
                  <a:lnTo>
                    <a:pt x="38" y="158"/>
                  </a:lnTo>
                  <a:lnTo>
                    <a:pt x="31" y="154"/>
                  </a:lnTo>
                  <a:lnTo>
                    <a:pt x="29" y="156"/>
                  </a:lnTo>
                  <a:lnTo>
                    <a:pt x="25" y="156"/>
                  </a:lnTo>
                  <a:lnTo>
                    <a:pt x="23" y="156"/>
                  </a:lnTo>
                  <a:lnTo>
                    <a:pt x="19" y="156"/>
                  </a:lnTo>
                  <a:lnTo>
                    <a:pt x="17" y="154"/>
                  </a:lnTo>
                  <a:lnTo>
                    <a:pt x="17" y="152"/>
                  </a:lnTo>
                  <a:lnTo>
                    <a:pt x="12" y="147"/>
                  </a:lnTo>
                  <a:lnTo>
                    <a:pt x="12" y="147"/>
                  </a:lnTo>
                  <a:lnTo>
                    <a:pt x="12" y="141"/>
                  </a:lnTo>
                  <a:lnTo>
                    <a:pt x="10" y="139"/>
                  </a:lnTo>
                  <a:lnTo>
                    <a:pt x="8" y="135"/>
                  </a:lnTo>
                  <a:lnTo>
                    <a:pt x="4" y="131"/>
                  </a:lnTo>
                  <a:lnTo>
                    <a:pt x="4" y="131"/>
                  </a:lnTo>
                  <a:lnTo>
                    <a:pt x="6" y="124"/>
                  </a:lnTo>
                  <a:lnTo>
                    <a:pt x="4" y="120"/>
                  </a:lnTo>
                  <a:lnTo>
                    <a:pt x="4" y="118"/>
                  </a:lnTo>
                  <a:lnTo>
                    <a:pt x="0" y="112"/>
                  </a:lnTo>
                  <a:lnTo>
                    <a:pt x="2" y="109"/>
                  </a:lnTo>
                  <a:lnTo>
                    <a:pt x="2" y="109"/>
                  </a:lnTo>
                  <a:lnTo>
                    <a:pt x="2" y="105"/>
                  </a:lnTo>
                  <a:lnTo>
                    <a:pt x="4" y="97"/>
                  </a:lnTo>
                  <a:lnTo>
                    <a:pt x="2" y="93"/>
                  </a:lnTo>
                  <a:lnTo>
                    <a:pt x="6" y="88"/>
                  </a:lnTo>
                  <a:lnTo>
                    <a:pt x="8" y="84"/>
                  </a:lnTo>
                  <a:lnTo>
                    <a:pt x="12" y="84"/>
                  </a:lnTo>
                  <a:lnTo>
                    <a:pt x="19" y="84"/>
                  </a:lnTo>
                  <a:lnTo>
                    <a:pt x="21" y="82"/>
                  </a:lnTo>
                  <a:lnTo>
                    <a:pt x="19" y="80"/>
                  </a:lnTo>
                  <a:lnTo>
                    <a:pt x="21" y="78"/>
                  </a:lnTo>
                  <a:lnTo>
                    <a:pt x="23" y="74"/>
                  </a:lnTo>
                  <a:lnTo>
                    <a:pt x="23" y="72"/>
                  </a:lnTo>
                  <a:lnTo>
                    <a:pt x="21" y="69"/>
                  </a:lnTo>
                  <a:lnTo>
                    <a:pt x="17" y="69"/>
                  </a:lnTo>
                  <a:lnTo>
                    <a:pt x="17" y="67"/>
                  </a:lnTo>
                  <a:lnTo>
                    <a:pt x="17" y="63"/>
                  </a:lnTo>
                  <a:lnTo>
                    <a:pt x="21" y="65"/>
                  </a:lnTo>
                  <a:lnTo>
                    <a:pt x="25" y="63"/>
                  </a:lnTo>
                  <a:lnTo>
                    <a:pt x="25" y="59"/>
                  </a:lnTo>
                  <a:lnTo>
                    <a:pt x="25" y="55"/>
                  </a:lnTo>
                  <a:lnTo>
                    <a:pt x="25" y="53"/>
                  </a:lnTo>
                  <a:lnTo>
                    <a:pt x="27" y="50"/>
                  </a:lnTo>
                  <a:lnTo>
                    <a:pt x="27" y="50"/>
                  </a:lnTo>
                  <a:lnTo>
                    <a:pt x="27" y="50"/>
                  </a:lnTo>
                  <a:lnTo>
                    <a:pt x="27" y="46"/>
                  </a:lnTo>
                  <a:lnTo>
                    <a:pt x="23" y="46"/>
                  </a:lnTo>
                  <a:lnTo>
                    <a:pt x="21" y="42"/>
                  </a:lnTo>
                  <a:lnTo>
                    <a:pt x="21" y="38"/>
                  </a:lnTo>
                  <a:lnTo>
                    <a:pt x="29" y="36"/>
                  </a:lnTo>
                  <a:lnTo>
                    <a:pt x="33" y="36"/>
                  </a:lnTo>
                  <a:lnTo>
                    <a:pt x="38" y="38"/>
                  </a:lnTo>
                  <a:lnTo>
                    <a:pt x="38" y="42"/>
                  </a:lnTo>
                  <a:lnTo>
                    <a:pt x="40" y="46"/>
                  </a:lnTo>
                  <a:lnTo>
                    <a:pt x="42" y="44"/>
                  </a:lnTo>
                  <a:lnTo>
                    <a:pt x="40" y="40"/>
                  </a:lnTo>
                  <a:lnTo>
                    <a:pt x="40" y="38"/>
                  </a:lnTo>
                  <a:lnTo>
                    <a:pt x="42" y="38"/>
                  </a:lnTo>
                  <a:lnTo>
                    <a:pt x="46" y="40"/>
                  </a:lnTo>
                  <a:lnTo>
                    <a:pt x="44" y="44"/>
                  </a:lnTo>
                  <a:lnTo>
                    <a:pt x="50" y="48"/>
                  </a:lnTo>
                  <a:lnTo>
                    <a:pt x="48" y="46"/>
                  </a:lnTo>
                  <a:lnTo>
                    <a:pt x="48" y="40"/>
                  </a:lnTo>
                  <a:lnTo>
                    <a:pt x="46" y="36"/>
                  </a:lnTo>
                  <a:lnTo>
                    <a:pt x="48" y="34"/>
                  </a:lnTo>
                  <a:lnTo>
                    <a:pt x="52" y="32"/>
                  </a:lnTo>
                  <a:lnTo>
                    <a:pt x="55" y="34"/>
                  </a:lnTo>
                  <a:lnTo>
                    <a:pt x="59" y="32"/>
                  </a:lnTo>
                  <a:lnTo>
                    <a:pt x="65" y="40"/>
                  </a:lnTo>
                  <a:lnTo>
                    <a:pt x="73" y="40"/>
                  </a:lnTo>
                  <a:lnTo>
                    <a:pt x="67" y="38"/>
                  </a:lnTo>
                  <a:lnTo>
                    <a:pt x="61" y="32"/>
                  </a:lnTo>
                  <a:lnTo>
                    <a:pt x="55" y="29"/>
                  </a:lnTo>
                  <a:lnTo>
                    <a:pt x="52" y="29"/>
                  </a:lnTo>
                  <a:lnTo>
                    <a:pt x="52" y="25"/>
                  </a:lnTo>
                  <a:lnTo>
                    <a:pt x="57" y="23"/>
                  </a:lnTo>
                  <a:lnTo>
                    <a:pt x="52" y="21"/>
                  </a:lnTo>
                  <a:lnTo>
                    <a:pt x="52" y="17"/>
                  </a:lnTo>
                  <a:lnTo>
                    <a:pt x="48" y="19"/>
                  </a:lnTo>
                  <a:lnTo>
                    <a:pt x="48" y="15"/>
                  </a:lnTo>
                  <a:lnTo>
                    <a:pt x="52" y="15"/>
                  </a:lnTo>
                  <a:lnTo>
                    <a:pt x="55" y="13"/>
                  </a:lnTo>
                  <a:lnTo>
                    <a:pt x="50" y="8"/>
                  </a:lnTo>
                  <a:lnTo>
                    <a:pt x="50" y="6"/>
                  </a:lnTo>
                  <a:lnTo>
                    <a:pt x="48" y="6"/>
                  </a:lnTo>
                  <a:lnTo>
                    <a:pt x="46" y="4"/>
                  </a:lnTo>
                  <a:lnTo>
                    <a:pt x="46" y="2"/>
                  </a:lnTo>
                  <a:lnTo>
                    <a:pt x="46" y="0"/>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2" name="Freeform 69">
              <a:extLst>
                <a:ext uri="{FF2B5EF4-FFF2-40B4-BE49-F238E27FC236}">
                  <a16:creationId xmlns:a16="http://schemas.microsoft.com/office/drawing/2014/main" id="{99FB8DC5-7706-4BEA-A5AE-7B52D46A9C27}"/>
                </a:ext>
              </a:extLst>
            </p:cNvPr>
            <p:cNvSpPr>
              <a:spLocks/>
            </p:cNvSpPr>
            <p:nvPr/>
          </p:nvSpPr>
          <p:spPr bwMode="auto">
            <a:xfrm>
              <a:off x="4764506" y="3431699"/>
              <a:ext cx="6906" cy="5524"/>
            </a:xfrm>
            <a:custGeom>
              <a:avLst/>
              <a:gdLst>
                <a:gd name="T0" fmla="*/ 2 w 5"/>
                <a:gd name="T1" fmla="*/ 0 h 4"/>
                <a:gd name="T2" fmla="*/ 5 w 5"/>
                <a:gd name="T3" fmla="*/ 2 h 4"/>
                <a:gd name="T4" fmla="*/ 5 w 5"/>
                <a:gd name="T5" fmla="*/ 4 h 4"/>
                <a:gd name="T6" fmla="*/ 2 w 5"/>
                <a:gd name="T7" fmla="*/ 4 h 4"/>
                <a:gd name="T8" fmla="*/ 0 w 5"/>
                <a:gd name="T9" fmla="*/ 2 h 4"/>
                <a:gd name="T10" fmla="*/ 2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lnTo>
                    <a:pt x="5" y="2"/>
                  </a:lnTo>
                  <a:lnTo>
                    <a:pt x="5" y="4"/>
                  </a:lnTo>
                  <a:lnTo>
                    <a:pt x="2" y="4"/>
                  </a:lnTo>
                  <a:lnTo>
                    <a:pt x="0" y="2"/>
                  </a:lnTo>
                  <a:lnTo>
                    <a:pt x="2" y="0"/>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3" name="Freeform 70">
              <a:extLst>
                <a:ext uri="{FF2B5EF4-FFF2-40B4-BE49-F238E27FC236}">
                  <a16:creationId xmlns:a16="http://schemas.microsoft.com/office/drawing/2014/main" id="{DC4A5D4E-3EF5-4CEA-A87E-C39FDBDC23CA}"/>
                </a:ext>
              </a:extLst>
            </p:cNvPr>
            <p:cNvSpPr>
              <a:spLocks/>
            </p:cNvSpPr>
            <p:nvPr/>
          </p:nvSpPr>
          <p:spPr bwMode="auto">
            <a:xfrm>
              <a:off x="4671978" y="3415127"/>
              <a:ext cx="125673" cy="69051"/>
            </a:xfrm>
            <a:custGeom>
              <a:avLst/>
              <a:gdLst>
                <a:gd name="T0" fmla="*/ 38 w 91"/>
                <a:gd name="T1" fmla="*/ 6 h 50"/>
                <a:gd name="T2" fmla="*/ 46 w 91"/>
                <a:gd name="T3" fmla="*/ 6 h 50"/>
                <a:gd name="T4" fmla="*/ 46 w 91"/>
                <a:gd name="T5" fmla="*/ 0 h 50"/>
                <a:gd name="T6" fmla="*/ 53 w 91"/>
                <a:gd name="T7" fmla="*/ 2 h 50"/>
                <a:gd name="T8" fmla="*/ 57 w 91"/>
                <a:gd name="T9" fmla="*/ 2 h 50"/>
                <a:gd name="T10" fmla="*/ 65 w 91"/>
                <a:gd name="T11" fmla="*/ 6 h 50"/>
                <a:gd name="T12" fmla="*/ 69 w 91"/>
                <a:gd name="T13" fmla="*/ 12 h 50"/>
                <a:gd name="T14" fmla="*/ 69 w 91"/>
                <a:gd name="T15" fmla="*/ 16 h 50"/>
                <a:gd name="T16" fmla="*/ 78 w 91"/>
                <a:gd name="T17" fmla="*/ 16 h 50"/>
                <a:gd name="T18" fmla="*/ 84 w 91"/>
                <a:gd name="T19" fmla="*/ 16 h 50"/>
                <a:gd name="T20" fmla="*/ 91 w 91"/>
                <a:gd name="T21" fmla="*/ 21 h 50"/>
                <a:gd name="T22" fmla="*/ 88 w 91"/>
                <a:gd name="T23" fmla="*/ 31 h 50"/>
                <a:gd name="T24" fmla="*/ 80 w 91"/>
                <a:gd name="T25" fmla="*/ 40 h 50"/>
                <a:gd name="T26" fmla="*/ 72 w 91"/>
                <a:gd name="T27" fmla="*/ 38 h 50"/>
                <a:gd name="T28" fmla="*/ 63 w 91"/>
                <a:gd name="T29" fmla="*/ 42 h 50"/>
                <a:gd name="T30" fmla="*/ 57 w 91"/>
                <a:gd name="T31" fmla="*/ 44 h 50"/>
                <a:gd name="T32" fmla="*/ 53 w 91"/>
                <a:gd name="T33" fmla="*/ 38 h 50"/>
                <a:gd name="T34" fmla="*/ 40 w 91"/>
                <a:gd name="T35" fmla="*/ 46 h 50"/>
                <a:gd name="T36" fmla="*/ 27 w 91"/>
                <a:gd name="T37" fmla="*/ 50 h 50"/>
                <a:gd name="T38" fmla="*/ 21 w 91"/>
                <a:gd name="T39" fmla="*/ 44 h 50"/>
                <a:gd name="T40" fmla="*/ 19 w 91"/>
                <a:gd name="T41" fmla="*/ 38 h 50"/>
                <a:gd name="T42" fmla="*/ 10 w 91"/>
                <a:gd name="T43" fmla="*/ 33 h 50"/>
                <a:gd name="T44" fmla="*/ 10 w 91"/>
                <a:gd name="T45" fmla="*/ 42 h 50"/>
                <a:gd name="T46" fmla="*/ 0 w 91"/>
                <a:gd name="T47" fmla="*/ 42 h 50"/>
                <a:gd name="T48" fmla="*/ 2 w 91"/>
                <a:gd name="T49" fmla="*/ 38 h 50"/>
                <a:gd name="T50" fmla="*/ 4 w 91"/>
                <a:gd name="T51" fmla="*/ 35 h 50"/>
                <a:gd name="T52" fmla="*/ 10 w 91"/>
                <a:gd name="T53" fmla="*/ 21 h 50"/>
                <a:gd name="T54" fmla="*/ 17 w 91"/>
                <a:gd name="T55" fmla="*/ 14 h 50"/>
                <a:gd name="T56" fmla="*/ 21 w 91"/>
                <a:gd name="T57" fmla="*/ 8 h 50"/>
                <a:gd name="T58" fmla="*/ 19 w 91"/>
                <a:gd name="T59" fmla="*/ 4 h 50"/>
                <a:gd name="T60" fmla="*/ 25 w 91"/>
                <a:gd name="T61" fmla="*/ 6 h 50"/>
                <a:gd name="T62" fmla="*/ 34 w 91"/>
                <a:gd name="T63"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50">
                  <a:moveTo>
                    <a:pt x="34" y="4"/>
                  </a:moveTo>
                  <a:lnTo>
                    <a:pt x="38" y="6"/>
                  </a:lnTo>
                  <a:lnTo>
                    <a:pt x="42" y="4"/>
                  </a:lnTo>
                  <a:lnTo>
                    <a:pt x="46" y="6"/>
                  </a:lnTo>
                  <a:lnTo>
                    <a:pt x="48" y="2"/>
                  </a:lnTo>
                  <a:lnTo>
                    <a:pt x="46" y="0"/>
                  </a:lnTo>
                  <a:lnTo>
                    <a:pt x="51" y="0"/>
                  </a:lnTo>
                  <a:lnTo>
                    <a:pt x="53" y="2"/>
                  </a:lnTo>
                  <a:lnTo>
                    <a:pt x="55" y="4"/>
                  </a:lnTo>
                  <a:lnTo>
                    <a:pt x="57" y="2"/>
                  </a:lnTo>
                  <a:lnTo>
                    <a:pt x="59" y="2"/>
                  </a:lnTo>
                  <a:lnTo>
                    <a:pt x="65" y="6"/>
                  </a:lnTo>
                  <a:lnTo>
                    <a:pt x="69" y="8"/>
                  </a:lnTo>
                  <a:lnTo>
                    <a:pt x="69" y="12"/>
                  </a:lnTo>
                  <a:lnTo>
                    <a:pt x="67" y="14"/>
                  </a:lnTo>
                  <a:lnTo>
                    <a:pt x="69" y="16"/>
                  </a:lnTo>
                  <a:lnTo>
                    <a:pt x="74" y="16"/>
                  </a:lnTo>
                  <a:lnTo>
                    <a:pt x="78" y="16"/>
                  </a:lnTo>
                  <a:lnTo>
                    <a:pt x="82" y="21"/>
                  </a:lnTo>
                  <a:lnTo>
                    <a:pt x="84" y="16"/>
                  </a:lnTo>
                  <a:lnTo>
                    <a:pt x="88" y="16"/>
                  </a:lnTo>
                  <a:lnTo>
                    <a:pt x="91" y="21"/>
                  </a:lnTo>
                  <a:lnTo>
                    <a:pt x="86" y="25"/>
                  </a:lnTo>
                  <a:lnTo>
                    <a:pt x="88" y="31"/>
                  </a:lnTo>
                  <a:lnTo>
                    <a:pt x="80" y="33"/>
                  </a:lnTo>
                  <a:lnTo>
                    <a:pt x="80" y="40"/>
                  </a:lnTo>
                  <a:lnTo>
                    <a:pt x="76" y="38"/>
                  </a:lnTo>
                  <a:lnTo>
                    <a:pt x="72" y="38"/>
                  </a:lnTo>
                  <a:lnTo>
                    <a:pt x="63" y="35"/>
                  </a:lnTo>
                  <a:lnTo>
                    <a:pt x="63" y="42"/>
                  </a:lnTo>
                  <a:lnTo>
                    <a:pt x="59" y="48"/>
                  </a:lnTo>
                  <a:lnTo>
                    <a:pt x="57" y="44"/>
                  </a:lnTo>
                  <a:lnTo>
                    <a:pt x="51" y="42"/>
                  </a:lnTo>
                  <a:lnTo>
                    <a:pt x="53" y="38"/>
                  </a:lnTo>
                  <a:lnTo>
                    <a:pt x="46" y="33"/>
                  </a:lnTo>
                  <a:lnTo>
                    <a:pt x="40" y="46"/>
                  </a:lnTo>
                  <a:lnTo>
                    <a:pt x="36" y="44"/>
                  </a:lnTo>
                  <a:lnTo>
                    <a:pt x="27" y="50"/>
                  </a:lnTo>
                  <a:lnTo>
                    <a:pt x="23" y="48"/>
                  </a:lnTo>
                  <a:lnTo>
                    <a:pt x="21" y="44"/>
                  </a:lnTo>
                  <a:lnTo>
                    <a:pt x="19" y="42"/>
                  </a:lnTo>
                  <a:lnTo>
                    <a:pt x="19" y="38"/>
                  </a:lnTo>
                  <a:lnTo>
                    <a:pt x="17" y="33"/>
                  </a:lnTo>
                  <a:lnTo>
                    <a:pt x="10" y="33"/>
                  </a:lnTo>
                  <a:lnTo>
                    <a:pt x="8" y="35"/>
                  </a:lnTo>
                  <a:lnTo>
                    <a:pt x="10" y="42"/>
                  </a:lnTo>
                  <a:lnTo>
                    <a:pt x="4" y="44"/>
                  </a:lnTo>
                  <a:lnTo>
                    <a:pt x="0" y="42"/>
                  </a:lnTo>
                  <a:lnTo>
                    <a:pt x="0" y="40"/>
                  </a:lnTo>
                  <a:lnTo>
                    <a:pt x="2" y="38"/>
                  </a:lnTo>
                  <a:lnTo>
                    <a:pt x="4" y="38"/>
                  </a:lnTo>
                  <a:lnTo>
                    <a:pt x="4" y="35"/>
                  </a:lnTo>
                  <a:lnTo>
                    <a:pt x="6" y="29"/>
                  </a:lnTo>
                  <a:lnTo>
                    <a:pt x="10" y="21"/>
                  </a:lnTo>
                  <a:lnTo>
                    <a:pt x="13" y="19"/>
                  </a:lnTo>
                  <a:lnTo>
                    <a:pt x="17" y="14"/>
                  </a:lnTo>
                  <a:lnTo>
                    <a:pt x="21" y="12"/>
                  </a:lnTo>
                  <a:lnTo>
                    <a:pt x="21" y="8"/>
                  </a:lnTo>
                  <a:lnTo>
                    <a:pt x="17" y="6"/>
                  </a:lnTo>
                  <a:lnTo>
                    <a:pt x="19" y="4"/>
                  </a:lnTo>
                  <a:lnTo>
                    <a:pt x="23" y="4"/>
                  </a:lnTo>
                  <a:lnTo>
                    <a:pt x="25" y="6"/>
                  </a:lnTo>
                  <a:lnTo>
                    <a:pt x="27" y="6"/>
                  </a:lnTo>
                  <a:lnTo>
                    <a:pt x="34" y="4"/>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4" name="Freeform 71">
              <a:extLst>
                <a:ext uri="{FF2B5EF4-FFF2-40B4-BE49-F238E27FC236}">
                  <a16:creationId xmlns:a16="http://schemas.microsoft.com/office/drawing/2014/main" id="{3A0C1EEB-71DC-4403-B519-1964D4DCD28F}"/>
                </a:ext>
              </a:extLst>
            </p:cNvPr>
            <p:cNvSpPr>
              <a:spLocks noEditPoints="1"/>
            </p:cNvSpPr>
            <p:nvPr/>
          </p:nvSpPr>
          <p:spPr bwMode="auto">
            <a:xfrm>
              <a:off x="4604308" y="3213499"/>
              <a:ext cx="99433" cy="89766"/>
            </a:xfrm>
            <a:custGeom>
              <a:avLst/>
              <a:gdLst>
                <a:gd name="T0" fmla="*/ 47 w 72"/>
                <a:gd name="T1" fmla="*/ 61 h 65"/>
                <a:gd name="T2" fmla="*/ 47 w 72"/>
                <a:gd name="T3" fmla="*/ 49 h 65"/>
                <a:gd name="T4" fmla="*/ 53 w 72"/>
                <a:gd name="T5" fmla="*/ 40 h 65"/>
                <a:gd name="T6" fmla="*/ 64 w 72"/>
                <a:gd name="T7" fmla="*/ 40 h 65"/>
                <a:gd name="T8" fmla="*/ 64 w 72"/>
                <a:gd name="T9" fmla="*/ 36 h 65"/>
                <a:gd name="T10" fmla="*/ 68 w 72"/>
                <a:gd name="T11" fmla="*/ 30 h 65"/>
                <a:gd name="T12" fmla="*/ 66 w 72"/>
                <a:gd name="T13" fmla="*/ 25 h 65"/>
                <a:gd name="T14" fmla="*/ 62 w 72"/>
                <a:gd name="T15" fmla="*/ 23 h 65"/>
                <a:gd name="T16" fmla="*/ 66 w 72"/>
                <a:gd name="T17" fmla="*/ 21 h 65"/>
                <a:gd name="T18" fmla="*/ 70 w 72"/>
                <a:gd name="T19" fmla="*/ 15 h 65"/>
                <a:gd name="T20" fmla="*/ 70 w 72"/>
                <a:gd name="T21" fmla="*/ 9 h 65"/>
                <a:gd name="T22" fmla="*/ 72 w 72"/>
                <a:gd name="T23" fmla="*/ 6 h 65"/>
                <a:gd name="T24" fmla="*/ 66 w 72"/>
                <a:gd name="T25" fmla="*/ 2 h 65"/>
                <a:gd name="T26" fmla="*/ 53 w 72"/>
                <a:gd name="T27" fmla="*/ 0 h 65"/>
                <a:gd name="T28" fmla="*/ 47 w 72"/>
                <a:gd name="T29" fmla="*/ 2 h 65"/>
                <a:gd name="T30" fmla="*/ 40 w 72"/>
                <a:gd name="T31" fmla="*/ 4 h 65"/>
                <a:gd name="T32" fmla="*/ 28 w 72"/>
                <a:gd name="T33" fmla="*/ 13 h 65"/>
                <a:gd name="T34" fmla="*/ 24 w 72"/>
                <a:gd name="T35" fmla="*/ 13 h 65"/>
                <a:gd name="T36" fmla="*/ 19 w 72"/>
                <a:gd name="T37" fmla="*/ 21 h 65"/>
                <a:gd name="T38" fmla="*/ 19 w 72"/>
                <a:gd name="T39" fmla="*/ 30 h 65"/>
                <a:gd name="T40" fmla="*/ 15 w 72"/>
                <a:gd name="T41" fmla="*/ 36 h 65"/>
                <a:gd name="T42" fmla="*/ 13 w 72"/>
                <a:gd name="T43" fmla="*/ 40 h 65"/>
                <a:gd name="T44" fmla="*/ 22 w 72"/>
                <a:gd name="T45" fmla="*/ 47 h 65"/>
                <a:gd name="T46" fmla="*/ 15 w 72"/>
                <a:gd name="T47" fmla="*/ 49 h 65"/>
                <a:gd name="T48" fmla="*/ 15 w 72"/>
                <a:gd name="T49" fmla="*/ 51 h 65"/>
                <a:gd name="T50" fmla="*/ 17 w 72"/>
                <a:gd name="T51" fmla="*/ 53 h 65"/>
                <a:gd name="T52" fmla="*/ 11 w 72"/>
                <a:gd name="T53" fmla="*/ 51 h 65"/>
                <a:gd name="T54" fmla="*/ 5 w 72"/>
                <a:gd name="T55" fmla="*/ 51 h 65"/>
                <a:gd name="T56" fmla="*/ 9 w 72"/>
                <a:gd name="T57" fmla="*/ 53 h 65"/>
                <a:gd name="T58" fmla="*/ 13 w 72"/>
                <a:gd name="T59" fmla="*/ 55 h 65"/>
                <a:gd name="T60" fmla="*/ 13 w 72"/>
                <a:gd name="T61" fmla="*/ 55 h 65"/>
                <a:gd name="T62" fmla="*/ 5 w 72"/>
                <a:gd name="T63" fmla="*/ 55 h 65"/>
                <a:gd name="T64" fmla="*/ 0 w 72"/>
                <a:gd name="T65" fmla="*/ 55 h 65"/>
                <a:gd name="T66" fmla="*/ 5 w 72"/>
                <a:gd name="T67" fmla="*/ 59 h 65"/>
                <a:gd name="T68" fmla="*/ 11 w 72"/>
                <a:gd name="T69" fmla="*/ 61 h 65"/>
                <a:gd name="T70" fmla="*/ 17 w 72"/>
                <a:gd name="T71" fmla="*/ 57 h 65"/>
                <a:gd name="T72" fmla="*/ 19 w 72"/>
                <a:gd name="T73" fmla="*/ 55 h 65"/>
                <a:gd name="T74" fmla="*/ 28 w 72"/>
                <a:gd name="T75" fmla="*/ 53 h 65"/>
                <a:gd name="T76" fmla="*/ 34 w 72"/>
                <a:gd name="T77" fmla="*/ 55 h 65"/>
                <a:gd name="T78" fmla="*/ 40 w 72"/>
                <a:gd name="T79" fmla="*/ 57 h 65"/>
                <a:gd name="T80" fmla="*/ 43 w 72"/>
                <a:gd name="T81" fmla="*/ 63 h 65"/>
                <a:gd name="T82" fmla="*/ 47 w 72"/>
                <a:gd name="T83" fmla="*/ 65 h 65"/>
                <a:gd name="T84" fmla="*/ 11 w 72"/>
                <a:gd name="T85" fmla="*/ 47 h 65"/>
                <a:gd name="T86" fmla="*/ 11 w 72"/>
                <a:gd name="T87" fmla="*/ 49 h 65"/>
                <a:gd name="T88" fmla="*/ 7 w 72"/>
                <a:gd name="T89" fmla="*/ 47 h 65"/>
                <a:gd name="T90" fmla="*/ 9 w 72"/>
                <a:gd name="T91" fmla="*/ 44 h 65"/>
                <a:gd name="T92" fmla="*/ 15 w 72"/>
                <a:gd name="T93" fmla="*/ 44 h 65"/>
                <a:gd name="T94" fmla="*/ 13 w 72"/>
                <a:gd name="T95" fmla="*/ 47 h 65"/>
                <a:gd name="T96" fmla="*/ 11 w 72"/>
                <a:gd name="T97"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65">
                  <a:moveTo>
                    <a:pt x="47" y="65"/>
                  </a:moveTo>
                  <a:lnTo>
                    <a:pt x="47" y="61"/>
                  </a:lnTo>
                  <a:lnTo>
                    <a:pt x="49" y="53"/>
                  </a:lnTo>
                  <a:lnTo>
                    <a:pt x="47" y="49"/>
                  </a:lnTo>
                  <a:lnTo>
                    <a:pt x="51" y="44"/>
                  </a:lnTo>
                  <a:lnTo>
                    <a:pt x="53" y="40"/>
                  </a:lnTo>
                  <a:lnTo>
                    <a:pt x="57" y="40"/>
                  </a:lnTo>
                  <a:lnTo>
                    <a:pt x="64" y="40"/>
                  </a:lnTo>
                  <a:lnTo>
                    <a:pt x="66" y="38"/>
                  </a:lnTo>
                  <a:lnTo>
                    <a:pt x="64" y="36"/>
                  </a:lnTo>
                  <a:lnTo>
                    <a:pt x="66" y="34"/>
                  </a:lnTo>
                  <a:lnTo>
                    <a:pt x="68" y="30"/>
                  </a:lnTo>
                  <a:lnTo>
                    <a:pt x="68" y="28"/>
                  </a:lnTo>
                  <a:lnTo>
                    <a:pt x="66" y="25"/>
                  </a:lnTo>
                  <a:lnTo>
                    <a:pt x="62" y="25"/>
                  </a:lnTo>
                  <a:lnTo>
                    <a:pt x="62" y="23"/>
                  </a:lnTo>
                  <a:lnTo>
                    <a:pt x="62" y="19"/>
                  </a:lnTo>
                  <a:lnTo>
                    <a:pt x="66" y="21"/>
                  </a:lnTo>
                  <a:lnTo>
                    <a:pt x="70" y="19"/>
                  </a:lnTo>
                  <a:lnTo>
                    <a:pt x="70" y="15"/>
                  </a:lnTo>
                  <a:lnTo>
                    <a:pt x="70" y="11"/>
                  </a:lnTo>
                  <a:lnTo>
                    <a:pt x="70" y="9"/>
                  </a:lnTo>
                  <a:lnTo>
                    <a:pt x="72" y="6"/>
                  </a:lnTo>
                  <a:lnTo>
                    <a:pt x="72" y="6"/>
                  </a:lnTo>
                  <a:lnTo>
                    <a:pt x="68" y="4"/>
                  </a:lnTo>
                  <a:lnTo>
                    <a:pt x="66" y="2"/>
                  </a:lnTo>
                  <a:lnTo>
                    <a:pt x="59" y="0"/>
                  </a:lnTo>
                  <a:lnTo>
                    <a:pt x="53" y="0"/>
                  </a:lnTo>
                  <a:lnTo>
                    <a:pt x="51" y="4"/>
                  </a:lnTo>
                  <a:lnTo>
                    <a:pt x="47" y="2"/>
                  </a:lnTo>
                  <a:lnTo>
                    <a:pt x="45" y="4"/>
                  </a:lnTo>
                  <a:lnTo>
                    <a:pt x="40" y="4"/>
                  </a:lnTo>
                  <a:lnTo>
                    <a:pt x="36" y="9"/>
                  </a:lnTo>
                  <a:lnTo>
                    <a:pt x="28" y="13"/>
                  </a:lnTo>
                  <a:lnTo>
                    <a:pt x="28" y="11"/>
                  </a:lnTo>
                  <a:lnTo>
                    <a:pt x="24" y="13"/>
                  </a:lnTo>
                  <a:lnTo>
                    <a:pt x="22" y="17"/>
                  </a:lnTo>
                  <a:lnTo>
                    <a:pt x="19" y="21"/>
                  </a:lnTo>
                  <a:lnTo>
                    <a:pt x="19" y="25"/>
                  </a:lnTo>
                  <a:lnTo>
                    <a:pt x="19" y="30"/>
                  </a:lnTo>
                  <a:lnTo>
                    <a:pt x="17" y="34"/>
                  </a:lnTo>
                  <a:lnTo>
                    <a:pt x="15" y="36"/>
                  </a:lnTo>
                  <a:lnTo>
                    <a:pt x="13" y="38"/>
                  </a:lnTo>
                  <a:lnTo>
                    <a:pt x="13" y="40"/>
                  </a:lnTo>
                  <a:lnTo>
                    <a:pt x="17" y="44"/>
                  </a:lnTo>
                  <a:lnTo>
                    <a:pt x="22" y="47"/>
                  </a:lnTo>
                  <a:lnTo>
                    <a:pt x="17" y="47"/>
                  </a:lnTo>
                  <a:lnTo>
                    <a:pt x="15" y="49"/>
                  </a:lnTo>
                  <a:lnTo>
                    <a:pt x="13" y="49"/>
                  </a:lnTo>
                  <a:lnTo>
                    <a:pt x="15" y="51"/>
                  </a:lnTo>
                  <a:lnTo>
                    <a:pt x="17" y="53"/>
                  </a:lnTo>
                  <a:lnTo>
                    <a:pt x="17" y="53"/>
                  </a:lnTo>
                  <a:lnTo>
                    <a:pt x="15" y="55"/>
                  </a:lnTo>
                  <a:lnTo>
                    <a:pt x="11" y="51"/>
                  </a:lnTo>
                  <a:lnTo>
                    <a:pt x="7" y="49"/>
                  </a:lnTo>
                  <a:lnTo>
                    <a:pt x="5" y="51"/>
                  </a:lnTo>
                  <a:lnTo>
                    <a:pt x="5" y="53"/>
                  </a:lnTo>
                  <a:lnTo>
                    <a:pt x="9" y="53"/>
                  </a:lnTo>
                  <a:lnTo>
                    <a:pt x="11" y="55"/>
                  </a:lnTo>
                  <a:lnTo>
                    <a:pt x="13" y="55"/>
                  </a:lnTo>
                  <a:lnTo>
                    <a:pt x="15" y="57"/>
                  </a:lnTo>
                  <a:lnTo>
                    <a:pt x="13" y="55"/>
                  </a:lnTo>
                  <a:lnTo>
                    <a:pt x="11" y="55"/>
                  </a:lnTo>
                  <a:lnTo>
                    <a:pt x="5" y="55"/>
                  </a:lnTo>
                  <a:lnTo>
                    <a:pt x="0" y="55"/>
                  </a:lnTo>
                  <a:lnTo>
                    <a:pt x="0" y="55"/>
                  </a:lnTo>
                  <a:lnTo>
                    <a:pt x="3" y="55"/>
                  </a:lnTo>
                  <a:lnTo>
                    <a:pt x="5" y="59"/>
                  </a:lnTo>
                  <a:lnTo>
                    <a:pt x="9" y="59"/>
                  </a:lnTo>
                  <a:lnTo>
                    <a:pt x="11" y="61"/>
                  </a:lnTo>
                  <a:lnTo>
                    <a:pt x="13" y="59"/>
                  </a:lnTo>
                  <a:lnTo>
                    <a:pt x="17" y="57"/>
                  </a:lnTo>
                  <a:lnTo>
                    <a:pt x="17" y="57"/>
                  </a:lnTo>
                  <a:lnTo>
                    <a:pt x="19" y="55"/>
                  </a:lnTo>
                  <a:lnTo>
                    <a:pt x="22" y="53"/>
                  </a:lnTo>
                  <a:lnTo>
                    <a:pt x="28" y="53"/>
                  </a:lnTo>
                  <a:lnTo>
                    <a:pt x="30" y="55"/>
                  </a:lnTo>
                  <a:lnTo>
                    <a:pt x="34" y="55"/>
                  </a:lnTo>
                  <a:lnTo>
                    <a:pt x="36" y="59"/>
                  </a:lnTo>
                  <a:lnTo>
                    <a:pt x="40" y="57"/>
                  </a:lnTo>
                  <a:lnTo>
                    <a:pt x="43" y="61"/>
                  </a:lnTo>
                  <a:lnTo>
                    <a:pt x="43" y="63"/>
                  </a:lnTo>
                  <a:lnTo>
                    <a:pt x="47" y="65"/>
                  </a:lnTo>
                  <a:lnTo>
                    <a:pt x="47" y="65"/>
                  </a:lnTo>
                  <a:close/>
                  <a:moveTo>
                    <a:pt x="7" y="47"/>
                  </a:moveTo>
                  <a:lnTo>
                    <a:pt x="11" y="47"/>
                  </a:lnTo>
                  <a:lnTo>
                    <a:pt x="13" y="49"/>
                  </a:lnTo>
                  <a:lnTo>
                    <a:pt x="11" y="49"/>
                  </a:lnTo>
                  <a:lnTo>
                    <a:pt x="11" y="49"/>
                  </a:lnTo>
                  <a:lnTo>
                    <a:pt x="7" y="47"/>
                  </a:lnTo>
                  <a:lnTo>
                    <a:pt x="7" y="47"/>
                  </a:lnTo>
                  <a:close/>
                  <a:moveTo>
                    <a:pt x="9" y="44"/>
                  </a:moveTo>
                  <a:lnTo>
                    <a:pt x="13" y="44"/>
                  </a:lnTo>
                  <a:lnTo>
                    <a:pt x="15" y="44"/>
                  </a:lnTo>
                  <a:lnTo>
                    <a:pt x="15" y="47"/>
                  </a:lnTo>
                  <a:lnTo>
                    <a:pt x="13" y="47"/>
                  </a:lnTo>
                  <a:lnTo>
                    <a:pt x="13" y="44"/>
                  </a:lnTo>
                  <a:lnTo>
                    <a:pt x="11" y="44"/>
                  </a:lnTo>
                  <a:lnTo>
                    <a:pt x="9" y="44"/>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5" name="Freeform 72">
              <a:extLst>
                <a:ext uri="{FF2B5EF4-FFF2-40B4-BE49-F238E27FC236}">
                  <a16:creationId xmlns:a16="http://schemas.microsoft.com/office/drawing/2014/main" id="{6029FB2D-3114-4A84-BE55-CCE3932F0C19}"/>
                </a:ext>
              </a:extLst>
            </p:cNvPr>
            <p:cNvSpPr>
              <a:spLocks/>
            </p:cNvSpPr>
            <p:nvPr/>
          </p:nvSpPr>
          <p:spPr bwMode="auto">
            <a:xfrm>
              <a:off x="4596022" y="3286692"/>
              <a:ext cx="78718" cy="66289"/>
            </a:xfrm>
            <a:custGeom>
              <a:avLst/>
              <a:gdLst>
                <a:gd name="T0" fmla="*/ 55 w 57"/>
                <a:gd name="T1" fmla="*/ 34 h 48"/>
                <a:gd name="T2" fmla="*/ 57 w 57"/>
                <a:gd name="T3" fmla="*/ 27 h 48"/>
                <a:gd name="T4" fmla="*/ 55 w 57"/>
                <a:gd name="T5" fmla="*/ 23 h 48"/>
                <a:gd name="T6" fmla="*/ 55 w 57"/>
                <a:gd name="T7" fmla="*/ 21 h 48"/>
                <a:gd name="T8" fmla="*/ 51 w 57"/>
                <a:gd name="T9" fmla="*/ 15 h 48"/>
                <a:gd name="T10" fmla="*/ 53 w 57"/>
                <a:gd name="T11" fmla="*/ 12 h 48"/>
                <a:gd name="T12" fmla="*/ 49 w 57"/>
                <a:gd name="T13" fmla="*/ 10 h 48"/>
                <a:gd name="T14" fmla="*/ 49 w 57"/>
                <a:gd name="T15" fmla="*/ 8 h 48"/>
                <a:gd name="T16" fmla="*/ 46 w 57"/>
                <a:gd name="T17" fmla="*/ 4 h 48"/>
                <a:gd name="T18" fmla="*/ 42 w 57"/>
                <a:gd name="T19" fmla="*/ 6 h 48"/>
                <a:gd name="T20" fmla="*/ 40 w 57"/>
                <a:gd name="T21" fmla="*/ 2 h 48"/>
                <a:gd name="T22" fmla="*/ 36 w 57"/>
                <a:gd name="T23" fmla="*/ 2 h 48"/>
                <a:gd name="T24" fmla="*/ 34 w 57"/>
                <a:gd name="T25" fmla="*/ 0 h 48"/>
                <a:gd name="T26" fmla="*/ 28 w 57"/>
                <a:gd name="T27" fmla="*/ 0 h 48"/>
                <a:gd name="T28" fmla="*/ 25 w 57"/>
                <a:gd name="T29" fmla="*/ 2 h 48"/>
                <a:gd name="T30" fmla="*/ 23 w 57"/>
                <a:gd name="T31" fmla="*/ 4 h 48"/>
                <a:gd name="T32" fmla="*/ 23 w 57"/>
                <a:gd name="T33" fmla="*/ 4 h 48"/>
                <a:gd name="T34" fmla="*/ 19 w 57"/>
                <a:gd name="T35" fmla="*/ 6 h 48"/>
                <a:gd name="T36" fmla="*/ 17 w 57"/>
                <a:gd name="T37" fmla="*/ 8 h 48"/>
                <a:gd name="T38" fmla="*/ 15 w 57"/>
                <a:gd name="T39" fmla="*/ 6 h 48"/>
                <a:gd name="T40" fmla="*/ 11 w 57"/>
                <a:gd name="T41" fmla="*/ 6 h 48"/>
                <a:gd name="T42" fmla="*/ 9 w 57"/>
                <a:gd name="T43" fmla="*/ 2 h 48"/>
                <a:gd name="T44" fmla="*/ 6 w 57"/>
                <a:gd name="T45" fmla="*/ 2 h 48"/>
                <a:gd name="T46" fmla="*/ 2 w 57"/>
                <a:gd name="T47" fmla="*/ 4 h 48"/>
                <a:gd name="T48" fmla="*/ 0 w 57"/>
                <a:gd name="T49" fmla="*/ 8 h 48"/>
                <a:gd name="T50" fmla="*/ 2 w 57"/>
                <a:gd name="T51" fmla="*/ 10 h 48"/>
                <a:gd name="T52" fmla="*/ 4 w 57"/>
                <a:gd name="T53" fmla="*/ 19 h 48"/>
                <a:gd name="T54" fmla="*/ 9 w 57"/>
                <a:gd name="T55" fmla="*/ 19 h 48"/>
                <a:gd name="T56" fmla="*/ 9 w 57"/>
                <a:gd name="T57" fmla="*/ 23 h 48"/>
                <a:gd name="T58" fmla="*/ 15 w 57"/>
                <a:gd name="T59" fmla="*/ 27 h 48"/>
                <a:gd name="T60" fmla="*/ 17 w 57"/>
                <a:gd name="T61" fmla="*/ 27 h 48"/>
                <a:gd name="T62" fmla="*/ 19 w 57"/>
                <a:gd name="T63" fmla="*/ 29 h 48"/>
                <a:gd name="T64" fmla="*/ 21 w 57"/>
                <a:gd name="T65" fmla="*/ 31 h 48"/>
                <a:gd name="T66" fmla="*/ 23 w 57"/>
                <a:gd name="T67" fmla="*/ 36 h 48"/>
                <a:gd name="T68" fmla="*/ 28 w 57"/>
                <a:gd name="T69" fmla="*/ 38 h 48"/>
                <a:gd name="T70" fmla="*/ 30 w 57"/>
                <a:gd name="T71" fmla="*/ 38 h 48"/>
                <a:gd name="T72" fmla="*/ 32 w 57"/>
                <a:gd name="T73" fmla="*/ 38 h 48"/>
                <a:gd name="T74" fmla="*/ 34 w 57"/>
                <a:gd name="T75" fmla="*/ 40 h 48"/>
                <a:gd name="T76" fmla="*/ 36 w 57"/>
                <a:gd name="T77" fmla="*/ 40 h 48"/>
                <a:gd name="T78" fmla="*/ 40 w 57"/>
                <a:gd name="T79" fmla="*/ 46 h 48"/>
                <a:gd name="T80" fmla="*/ 44 w 57"/>
                <a:gd name="T81" fmla="*/ 46 h 48"/>
                <a:gd name="T82" fmla="*/ 49 w 57"/>
                <a:gd name="T83" fmla="*/ 48 h 48"/>
                <a:gd name="T84" fmla="*/ 49 w 57"/>
                <a:gd name="T85" fmla="*/ 46 h 48"/>
                <a:gd name="T86" fmla="*/ 53 w 57"/>
                <a:gd name="T87" fmla="*/ 46 h 48"/>
                <a:gd name="T88" fmla="*/ 53 w 57"/>
                <a:gd name="T89" fmla="*/ 44 h 48"/>
                <a:gd name="T90" fmla="*/ 51 w 57"/>
                <a:gd name="T91" fmla="*/ 44 h 48"/>
                <a:gd name="T92" fmla="*/ 51 w 57"/>
                <a:gd name="T93" fmla="*/ 40 h 48"/>
                <a:gd name="T94" fmla="*/ 49 w 57"/>
                <a:gd name="T95" fmla="*/ 40 h 48"/>
                <a:gd name="T96" fmla="*/ 51 w 57"/>
                <a:gd name="T97" fmla="*/ 36 h 48"/>
                <a:gd name="T98" fmla="*/ 53 w 57"/>
                <a:gd name="T99" fmla="*/ 34 h 48"/>
                <a:gd name="T100" fmla="*/ 55 w 57"/>
                <a:gd name="T10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8">
                  <a:moveTo>
                    <a:pt x="55" y="34"/>
                  </a:moveTo>
                  <a:lnTo>
                    <a:pt x="57" y="27"/>
                  </a:lnTo>
                  <a:lnTo>
                    <a:pt x="55" y="23"/>
                  </a:lnTo>
                  <a:lnTo>
                    <a:pt x="55" y="21"/>
                  </a:lnTo>
                  <a:lnTo>
                    <a:pt x="51" y="15"/>
                  </a:lnTo>
                  <a:lnTo>
                    <a:pt x="53" y="12"/>
                  </a:lnTo>
                  <a:lnTo>
                    <a:pt x="49" y="10"/>
                  </a:lnTo>
                  <a:lnTo>
                    <a:pt x="49" y="8"/>
                  </a:lnTo>
                  <a:lnTo>
                    <a:pt x="46" y="4"/>
                  </a:lnTo>
                  <a:lnTo>
                    <a:pt x="42" y="6"/>
                  </a:lnTo>
                  <a:lnTo>
                    <a:pt x="40" y="2"/>
                  </a:lnTo>
                  <a:lnTo>
                    <a:pt x="36" y="2"/>
                  </a:lnTo>
                  <a:lnTo>
                    <a:pt x="34" y="0"/>
                  </a:lnTo>
                  <a:lnTo>
                    <a:pt x="28" y="0"/>
                  </a:lnTo>
                  <a:lnTo>
                    <a:pt x="25" y="2"/>
                  </a:lnTo>
                  <a:lnTo>
                    <a:pt x="23" y="4"/>
                  </a:lnTo>
                  <a:lnTo>
                    <a:pt x="23" y="4"/>
                  </a:lnTo>
                  <a:lnTo>
                    <a:pt x="19" y="6"/>
                  </a:lnTo>
                  <a:lnTo>
                    <a:pt x="17" y="8"/>
                  </a:lnTo>
                  <a:lnTo>
                    <a:pt x="15" y="6"/>
                  </a:lnTo>
                  <a:lnTo>
                    <a:pt x="11" y="6"/>
                  </a:lnTo>
                  <a:lnTo>
                    <a:pt x="9" y="2"/>
                  </a:lnTo>
                  <a:lnTo>
                    <a:pt x="6" y="2"/>
                  </a:lnTo>
                  <a:lnTo>
                    <a:pt x="2" y="4"/>
                  </a:lnTo>
                  <a:lnTo>
                    <a:pt x="0" y="8"/>
                  </a:lnTo>
                  <a:lnTo>
                    <a:pt x="2" y="10"/>
                  </a:lnTo>
                  <a:lnTo>
                    <a:pt x="4" y="19"/>
                  </a:lnTo>
                  <a:lnTo>
                    <a:pt x="9" y="19"/>
                  </a:lnTo>
                  <a:lnTo>
                    <a:pt x="9" y="23"/>
                  </a:lnTo>
                  <a:lnTo>
                    <a:pt x="15" y="27"/>
                  </a:lnTo>
                  <a:lnTo>
                    <a:pt x="17" y="27"/>
                  </a:lnTo>
                  <a:lnTo>
                    <a:pt x="19" y="29"/>
                  </a:lnTo>
                  <a:lnTo>
                    <a:pt x="21" y="31"/>
                  </a:lnTo>
                  <a:lnTo>
                    <a:pt x="23" y="36"/>
                  </a:lnTo>
                  <a:lnTo>
                    <a:pt x="28" y="38"/>
                  </a:lnTo>
                  <a:lnTo>
                    <a:pt x="30" y="38"/>
                  </a:lnTo>
                  <a:lnTo>
                    <a:pt x="32" y="38"/>
                  </a:lnTo>
                  <a:lnTo>
                    <a:pt x="34" y="40"/>
                  </a:lnTo>
                  <a:lnTo>
                    <a:pt x="36" y="40"/>
                  </a:lnTo>
                  <a:lnTo>
                    <a:pt x="40" y="46"/>
                  </a:lnTo>
                  <a:lnTo>
                    <a:pt x="44" y="46"/>
                  </a:lnTo>
                  <a:lnTo>
                    <a:pt x="49" y="48"/>
                  </a:lnTo>
                  <a:lnTo>
                    <a:pt x="49" y="46"/>
                  </a:lnTo>
                  <a:lnTo>
                    <a:pt x="53" y="46"/>
                  </a:lnTo>
                  <a:lnTo>
                    <a:pt x="53" y="44"/>
                  </a:lnTo>
                  <a:lnTo>
                    <a:pt x="51" y="44"/>
                  </a:lnTo>
                  <a:lnTo>
                    <a:pt x="51" y="40"/>
                  </a:lnTo>
                  <a:lnTo>
                    <a:pt x="49" y="40"/>
                  </a:lnTo>
                  <a:lnTo>
                    <a:pt x="51" y="36"/>
                  </a:lnTo>
                  <a:lnTo>
                    <a:pt x="53" y="34"/>
                  </a:lnTo>
                  <a:lnTo>
                    <a:pt x="55" y="34"/>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6" name="Freeform 73">
              <a:extLst>
                <a:ext uri="{FF2B5EF4-FFF2-40B4-BE49-F238E27FC236}">
                  <a16:creationId xmlns:a16="http://schemas.microsoft.com/office/drawing/2014/main" id="{3B16952B-4ACE-43A1-8F7B-9D15DE918BA0}"/>
                </a:ext>
              </a:extLst>
            </p:cNvPr>
            <p:cNvSpPr>
              <a:spLocks/>
            </p:cNvSpPr>
            <p:nvPr/>
          </p:nvSpPr>
          <p:spPr bwMode="auto">
            <a:xfrm>
              <a:off x="4663692" y="3333647"/>
              <a:ext cx="19334" cy="26240"/>
            </a:xfrm>
            <a:custGeom>
              <a:avLst/>
              <a:gdLst>
                <a:gd name="T0" fmla="*/ 4 w 14"/>
                <a:gd name="T1" fmla="*/ 12 h 19"/>
                <a:gd name="T2" fmla="*/ 4 w 14"/>
                <a:gd name="T3" fmla="*/ 10 h 19"/>
                <a:gd name="T4" fmla="*/ 2 w 14"/>
                <a:gd name="T5" fmla="*/ 10 h 19"/>
                <a:gd name="T6" fmla="*/ 2 w 14"/>
                <a:gd name="T7" fmla="*/ 6 h 19"/>
                <a:gd name="T8" fmla="*/ 0 w 14"/>
                <a:gd name="T9" fmla="*/ 6 h 19"/>
                <a:gd name="T10" fmla="*/ 2 w 14"/>
                <a:gd name="T11" fmla="*/ 2 h 19"/>
                <a:gd name="T12" fmla="*/ 4 w 14"/>
                <a:gd name="T13" fmla="*/ 0 h 19"/>
                <a:gd name="T14" fmla="*/ 6 w 14"/>
                <a:gd name="T15" fmla="*/ 0 h 19"/>
                <a:gd name="T16" fmla="*/ 10 w 14"/>
                <a:gd name="T17" fmla="*/ 4 h 19"/>
                <a:gd name="T18" fmla="*/ 12 w 14"/>
                <a:gd name="T19" fmla="*/ 8 h 19"/>
                <a:gd name="T20" fmla="*/ 14 w 14"/>
                <a:gd name="T21" fmla="*/ 10 h 19"/>
                <a:gd name="T22" fmla="*/ 14 w 14"/>
                <a:gd name="T23" fmla="*/ 16 h 19"/>
                <a:gd name="T24" fmla="*/ 10 w 14"/>
                <a:gd name="T25" fmla="*/ 19 h 19"/>
                <a:gd name="T26" fmla="*/ 6 w 14"/>
                <a:gd name="T27" fmla="*/ 16 h 19"/>
                <a:gd name="T28" fmla="*/ 4 w 14"/>
                <a:gd name="T29" fmla="*/ 12 h 19"/>
                <a:gd name="T30" fmla="*/ 4 w 14"/>
                <a:gd name="T3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9">
                  <a:moveTo>
                    <a:pt x="4" y="12"/>
                  </a:moveTo>
                  <a:lnTo>
                    <a:pt x="4" y="10"/>
                  </a:lnTo>
                  <a:lnTo>
                    <a:pt x="2" y="10"/>
                  </a:lnTo>
                  <a:lnTo>
                    <a:pt x="2" y="6"/>
                  </a:lnTo>
                  <a:lnTo>
                    <a:pt x="0" y="6"/>
                  </a:lnTo>
                  <a:lnTo>
                    <a:pt x="2" y="2"/>
                  </a:lnTo>
                  <a:lnTo>
                    <a:pt x="4" y="0"/>
                  </a:lnTo>
                  <a:lnTo>
                    <a:pt x="6" y="0"/>
                  </a:lnTo>
                  <a:lnTo>
                    <a:pt x="10" y="4"/>
                  </a:lnTo>
                  <a:lnTo>
                    <a:pt x="12" y="8"/>
                  </a:lnTo>
                  <a:lnTo>
                    <a:pt x="14" y="10"/>
                  </a:lnTo>
                  <a:lnTo>
                    <a:pt x="14" y="16"/>
                  </a:lnTo>
                  <a:lnTo>
                    <a:pt x="10" y="19"/>
                  </a:lnTo>
                  <a:lnTo>
                    <a:pt x="6" y="16"/>
                  </a:lnTo>
                  <a:lnTo>
                    <a:pt x="4" y="12"/>
                  </a:lnTo>
                  <a:lnTo>
                    <a:pt x="4" y="12"/>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7" name="Freeform 74">
              <a:extLst>
                <a:ext uri="{FF2B5EF4-FFF2-40B4-BE49-F238E27FC236}">
                  <a16:creationId xmlns:a16="http://schemas.microsoft.com/office/drawing/2014/main" id="{D81649F7-F5E5-46DA-A9FE-AB82AF30DC42}"/>
                </a:ext>
              </a:extLst>
            </p:cNvPr>
            <p:cNvSpPr>
              <a:spLocks noEditPoints="1"/>
            </p:cNvSpPr>
            <p:nvPr/>
          </p:nvSpPr>
          <p:spPr bwMode="auto">
            <a:xfrm>
              <a:off x="4357106" y="2843387"/>
              <a:ext cx="20716" cy="44193"/>
            </a:xfrm>
            <a:custGeom>
              <a:avLst/>
              <a:gdLst>
                <a:gd name="T0" fmla="*/ 7 w 15"/>
                <a:gd name="T1" fmla="*/ 26 h 32"/>
                <a:gd name="T2" fmla="*/ 11 w 15"/>
                <a:gd name="T3" fmla="*/ 32 h 32"/>
                <a:gd name="T4" fmla="*/ 11 w 15"/>
                <a:gd name="T5" fmla="*/ 28 h 32"/>
                <a:gd name="T6" fmla="*/ 11 w 15"/>
                <a:gd name="T7" fmla="*/ 28 h 32"/>
                <a:gd name="T8" fmla="*/ 7 w 15"/>
                <a:gd name="T9" fmla="*/ 26 h 32"/>
                <a:gd name="T10" fmla="*/ 7 w 15"/>
                <a:gd name="T11" fmla="*/ 26 h 32"/>
                <a:gd name="T12" fmla="*/ 11 w 15"/>
                <a:gd name="T13" fmla="*/ 15 h 32"/>
                <a:gd name="T14" fmla="*/ 9 w 15"/>
                <a:gd name="T15" fmla="*/ 17 h 32"/>
                <a:gd name="T16" fmla="*/ 11 w 15"/>
                <a:gd name="T17" fmla="*/ 22 h 32"/>
                <a:gd name="T18" fmla="*/ 11 w 15"/>
                <a:gd name="T19" fmla="*/ 17 h 32"/>
                <a:gd name="T20" fmla="*/ 11 w 15"/>
                <a:gd name="T21" fmla="*/ 15 h 32"/>
                <a:gd name="T22" fmla="*/ 11 w 15"/>
                <a:gd name="T23" fmla="*/ 15 h 32"/>
                <a:gd name="T24" fmla="*/ 0 w 15"/>
                <a:gd name="T25" fmla="*/ 5 h 32"/>
                <a:gd name="T26" fmla="*/ 0 w 15"/>
                <a:gd name="T27" fmla="*/ 9 h 32"/>
                <a:gd name="T28" fmla="*/ 5 w 15"/>
                <a:gd name="T29" fmla="*/ 9 h 32"/>
                <a:gd name="T30" fmla="*/ 0 w 15"/>
                <a:gd name="T31" fmla="*/ 5 h 32"/>
                <a:gd name="T32" fmla="*/ 0 w 15"/>
                <a:gd name="T33" fmla="*/ 5 h 32"/>
                <a:gd name="T34" fmla="*/ 13 w 15"/>
                <a:gd name="T35" fmla="*/ 0 h 32"/>
                <a:gd name="T36" fmla="*/ 15 w 15"/>
                <a:gd name="T37" fmla="*/ 3 h 32"/>
                <a:gd name="T38" fmla="*/ 13 w 15"/>
                <a:gd name="T39" fmla="*/ 0 h 32"/>
                <a:gd name="T40" fmla="*/ 13 w 15"/>
                <a:gd name="T41" fmla="*/ 0 h 32"/>
                <a:gd name="T42" fmla="*/ 13 w 15"/>
                <a:gd name="T43" fmla="*/ 0 h 32"/>
                <a:gd name="T44" fmla="*/ 7 w 15"/>
                <a:gd name="T45" fmla="*/ 0 h 32"/>
                <a:gd name="T46" fmla="*/ 7 w 15"/>
                <a:gd name="T47" fmla="*/ 0 h 32"/>
                <a:gd name="T48" fmla="*/ 9 w 15"/>
                <a:gd name="T49" fmla="*/ 0 h 32"/>
                <a:gd name="T50" fmla="*/ 13 w 15"/>
                <a:gd name="T51" fmla="*/ 3 h 32"/>
                <a:gd name="T52" fmla="*/ 13 w 15"/>
                <a:gd name="T53" fmla="*/ 7 h 32"/>
                <a:gd name="T54" fmla="*/ 9 w 15"/>
                <a:gd name="T55" fmla="*/ 5 h 32"/>
                <a:gd name="T56" fmla="*/ 7 w 15"/>
                <a:gd name="T57" fmla="*/ 0 h 32"/>
                <a:gd name="T58" fmla="*/ 7 w 15"/>
                <a:gd name="T59" fmla="*/ 0 h 32"/>
                <a:gd name="T60" fmla="*/ 5 w 15"/>
                <a:gd name="T61" fmla="*/ 0 h 32"/>
                <a:gd name="T62" fmla="*/ 9 w 15"/>
                <a:gd name="T63" fmla="*/ 9 h 32"/>
                <a:gd name="T64" fmla="*/ 13 w 15"/>
                <a:gd name="T65" fmla="*/ 13 h 32"/>
                <a:gd name="T66" fmla="*/ 11 w 15"/>
                <a:gd name="T67" fmla="*/ 13 h 32"/>
                <a:gd name="T68" fmla="*/ 5 w 15"/>
                <a:gd name="T69" fmla="*/ 7 h 32"/>
                <a:gd name="T70" fmla="*/ 2 w 15"/>
                <a:gd name="T71" fmla="*/ 3 h 32"/>
                <a:gd name="T72" fmla="*/ 5 w 15"/>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32">
                  <a:moveTo>
                    <a:pt x="7" y="26"/>
                  </a:moveTo>
                  <a:lnTo>
                    <a:pt x="11" y="32"/>
                  </a:lnTo>
                  <a:lnTo>
                    <a:pt x="11" y="28"/>
                  </a:lnTo>
                  <a:lnTo>
                    <a:pt x="11" y="28"/>
                  </a:lnTo>
                  <a:lnTo>
                    <a:pt x="7" y="26"/>
                  </a:lnTo>
                  <a:lnTo>
                    <a:pt x="7" y="26"/>
                  </a:lnTo>
                  <a:close/>
                  <a:moveTo>
                    <a:pt x="11" y="15"/>
                  </a:moveTo>
                  <a:lnTo>
                    <a:pt x="9" y="17"/>
                  </a:lnTo>
                  <a:lnTo>
                    <a:pt x="11" y="22"/>
                  </a:lnTo>
                  <a:lnTo>
                    <a:pt x="11" y="17"/>
                  </a:lnTo>
                  <a:lnTo>
                    <a:pt x="11" y="15"/>
                  </a:lnTo>
                  <a:lnTo>
                    <a:pt x="11" y="15"/>
                  </a:lnTo>
                  <a:close/>
                  <a:moveTo>
                    <a:pt x="0" y="5"/>
                  </a:moveTo>
                  <a:lnTo>
                    <a:pt x="0" y="9"/>
                  </a:lnTo>
                  <a:lnTo>
                    <a:pt x="5" y="9"/>
                  </a:lnTo>
                  <a:lnTo>
                    <a:pt x="0" y="5"/>
                  </a:lnTo>
                  <a:lnTo>
                    <a:pt x="0" y="5"/>
                  </a:lnTo>
                  <a:close/>
                  <a:moveTo>
                    <a:pt x="13" y="0"/>
                  </a:moveTo>
                  <a:lnTo>
                    <a:pt x="15" y="3"/>
                  </a:lnTo>
                  <a:lnTo>
                    <a:pt x="13" y="0"/>
                  </a:lnTo>
                  <a:lnTo>
                    <a:pt x="13" y="0"/>
                  </a:lnTo>
                  <a:lnTo>
                    <a:pt x="13" y="0"/>
                  </a:lnTo>
                  <a:close/>
                  <a:moveTo>
                    <a:pt x="7" y="0"/>
                  </a:moveTo>
                  <a:lnTo>
                    <a:pt x="7" y="0"/>
                  </a:lnTo>
                  <a:lnTo>
                    <a:pt x="9" y="0"/>
                  </a:lnTo>
                  <a:lnTo>
                    <a:pt x="13" y="3"/>
                  </a:lnTo>
                  <a:lnTo>
                    <a:pt x="13" y="7"/>
                  </a:lnTo>
                  <a:lnTo>
                    <a:pt x="9" y="5"/>
                  </a:lnTo>
                  <a:lnTo>
                    <a:pt x="7" y="0"/>
                  </a:lnTo>
                  <a:lnTo>
                    <a:pt x="7" y="0"/>
                  </a:lnTo>
                  <a:close/>
                  <a:moveTo>
                    <a:pt x="5" y="0"/>
                  </a:moveTo>
                  <a:lnTo>
                    <a:pt x="9" y="9"/>
                  </a:lnTo>
                  <a:lnTo>
                    <a:pt x="13" y="13"/>
                  </a:lnTo>
                  <a:lnTo>
                    <a:pt x="11" y="13"/>
                  </a:lnTo>
                  <a:lnTo>
                    <a:pt x="5" y="7"/>
                  </a:lnTo>
                  <a:lnTo>
                    <a:pt x="2" y="3"/>
                  </a:lnTo>
                  <a:lnTo>
                    <a:pt x="5"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8" name="Freeform 75">
              <a:extLst>
                <a:ext uri="{FF2B5EF4-FFF2-40B4-BE49-F238E27FC236}">
                  <a16:creationId xmlns:a16="http://schemas.microsoft.com/office/drawing/2014/main" id="{257AF58D-646E-471A-ABE8-9DCB7E8628E9}"/>
                </a:ext>
              </a:extLst>
            </p:cNvPr>
            <p:cNvSpPr>
              <a:spLocks/>
            </p:cNvSpPr>
            <p:nvPr/>
          </p:nvSpPr>
          <p:spPr bwMode="auto">
            <a:xfrm>
              <a:off x="4270102" y="3134780"/>
              <a:ext cx="113243" cy="146388"/>
            </a:xfrm>
            <a:custGeom>
              <a:avLst/>
              <a:gdLst>
                <a:gd name="T0" fmla="*/ 34 w 82"/>
                <a:gd name="T1" fmla="*/ 104 h 106"/>
                <a:gd name="T2" fmla="*/ 42 w 82"/>
                <a:gd name="T3" fmla="*/ 97 h 106"/>
                <a:gd name="T4" fmla="*/ 49 w 82"/>
                <a:gd name="T5" fmla="*/ 95 h 106"/>
                <a:gd name="T6" fmla="*/ 63 w 82"/>
                <a:gd name="T7" fmla="*/ 91 h 106"/>
                <a:gd name="T8" fmla="*/ 68 w 82"/>
                <a:gd name="T9" fmla="*/ 89 h 106"/>
                <a:gd name="T10" fmla="*/ 72 w 82"/>
                <a:gd name="T11" fmla="*/ 85 h 106"/>
                <a:gd name="T12" fmla="*/ 78 w 82"/>
                <a:gd name="T13" fmla="*/ 76 h 106"/>
                <a:gd name="T14" fmla="*/ 80 w 82"/>
                <a:gd name="T15" fmla="*/ 59 h 106"/>
                <a:gd name="T16" fmla="*/ 80 w 82"/>
                <a:gd name="T17" fmla="*/ 51 h 106"/>
                <a:gd name="T18" fmla="*/ 76 w 82"/>
                <a:gd name="T19" fmla="*/ 42 h 106"/>
                <a:gd name="T20" fmla="*/ 76 w 82"/>
                <a:gd name="T21" fmla="*/ 36 h 106"/>
                <a:gd name="T22" fmla="*/ 63 w 82"/>
                <a:gd name="T23" fmla="*/ 26 h 106"/>
                <a:gd name="T24" fmla="*/ 57 w 82"/>
                <a:gd name="T25" fmla="*/ 34 h 106"/>
                <a:gd name="T26" fmla="*/ 57 w 82"/>
                <a:gd name="T27" fmla="*/ 17 h 106"/>
                <a:gd name="T28" fmla="*/ 61 w 82"/>
                <a:gd name="T29" fmla="*/ 9 h 106"/>
                <a:gd name="T30" fmla="*/ 68 w 82"/>
                <a:gd name="T31" fmla="*/ 4 h 106"/>
                <a:gd name="T32" fmla="*/ 61 w 82"/>
                <a:gd name="T33" fmla="*/ 2 h 106"/>
                <a:gd name="T34" fmla="*/ 55 w 82"/>
                <a:gd name="T35" fmla="*/ 11 h 106"/>
                <a:gd name="T36" fmla="*/ 55 w 82"/>
                <a:gd name="T37" fmla="*/ 2 h 106"/>
                <a:gd name="T38" fmla="*/ 51 w 82"/>
                <a:gd name="T39" fmla="*/ 7 h 106"/>
                <a:gd name="T40" fmla="*/ 44 w 82"/>
                <a:gd name="T41" fmla="*/ 9 h 106"/>
                <a:gd name="T42" fmla="*/ 44 w 82"/>
                <a:gd name="T43" fmla="*/ 13 h 106"/>
                <a:gd name="T44" fmla="*/ 40 w 82"/>
                <a:gd name="T45" fmla="*/ 17 h 106"/>
                <a:gd name="T46" fmla="*/ 42 w 82"/>
                <a:gd name="T47" fmla="*/ 19 h 106"/>
                <a:gd name="T48" fmla="*/ 46 w 82"/>
                <a:gd name="T49" fmla="*/ 21 h 106"/>
                <a:gd name="T50" fmla="*/ 40 w 82"/>
                <a:gd name="T51" fmla="*/ 30 h 106"/>
                <a:gd name="T52" fmla="*/ 27 w 82"/>
                <a:gd name="T53" fmla="*/ 32 h 106"/>
                <a:gd name="T54" fmla="*/ 17 w 82"/>
                <a:gd name="T55" fmla="*/ 28 h 106"/>
                <a:gd name="T56" fmla="*/ 15 w 82"/>
                <a:gd name="T57" fmla="*/ 30 h 106"/>
                <a:gd name="T58" fmla="*/ 17 w 82"/>
                <a:gd name="T59" fmla="*/ 36 h 106"/>
                <a:gd name="T60" fmla="*/ 11 w 82"/>
                <a:gd name="T61" fmla="*/ 36 h 106"/>
                <a:gd name="T62" fmla="*/ 21 w 82"/>
                <a:gd name="T63" fmla="*/ 42 h 106"/>
                <a:gd name="T64" fmla="*/ 17 w 82"/>
                <a:gd name="T65" fmla="*/ 47 h 106"/>
                <a:gd name="T66" fmla="*/ 11 w 82"/>
                <a:gd name="T67" fmla="*/ 51 h 106"/>
                <a:gd name="T68" fmla="*/ 15 w 82"/>
                <a:gd name="T69" fmla="*/ 53 h 106"/>
                <a:gd name="T70" fmla="*/ 30 w 82"/>
                <a:gd name="T71" fmla="*/ 57 h 106"/>
                <a:gd name="T72" fmla="*/ 21 w 82"/>
                <a:gd name="T73" fmla="*/ 66 h 106"/>
                <a:gd name="T74" fmla="*/ 13 w 82"/>
                <a:gd name="T75" fmla="*/ 76 h 106"/>
                <a:gd name="T76" fmla="*/ 21 w 82"/>
                <a:gd name="T77" fmla="*/ 74 h 106"/>
                <a:gd name="T78" fmla="*/ 30 w 82"/>
                <a:gd name="T79" fmla="*/ 72 h 106"/>
                <a:gd name="T80" fmla="*/ 17 w 82"/>
                <a:gd name="T81" fmla="*/ 76 h 106"/>
                <a:gd name="T82" fmla="*/ 13 w 82"/>
                <a:gd name="T83" fmla="*/ 82 h 106"/>
                <a:gd name="T84" fmla="*/ 11 w 82"/>
                <a:gd name="T85" fmla="*/ 85 h 106"/>
                <a:gd name="T86" fmla="*/ 6 w 82"/>
                <a:gd name="T87" fmla="*/ 82 h 106"/>
                <a:gd name="T88" fmla="*/ 15 w 82"/>
                <a:gd name="T89" fmla="*/ 87 h 106"/>
                <a:gd name="T90" fmla="*/ 2 w 82"/>
                <a:gd name="T91" fmla="*/ 95 h 106"/>
                <a:gd name="T92" fmla="*/ 17 w 82"/>
                <a:gd name="T93" fmla="*/ 95 h 106"/>
                <a:gd name="T94" fmla="*/ 11 w 82"/>
                <a:gd name="T95" fmla="*/ 101 h 106"/>
                <a:gd name="T96" fmla="*/ 13 w 82"/>
                <a:gd name="T97" fmla="*/ 104 h 106"/>
                <a:gd name="T98" fmla="*/ 19 w 82"/>
                <a:gd name="T99"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106">
                  <a:moveTo>
                    <a:pt x="21" y="106"/>
                  </a:moveTo>
                  <a:lnTo>
                    <a:pt x="27" y="106"/>
                  </a:lnTo>
                  <a:lnTo>
                    <a:pt x="34" y="104"/>
                  </a:lnTo>
                  <a:lnTo>
                    <a:pt x="40" y="99"/>
                  </a:lnTo>
                  <a:lnTo>
                    <a:pt x="38" y="95"/>
                  </a:lnTo>
                  <a:lnTo>
                    <a:pt x="42" y="97"/>
                  </a:lnTo>
                  <a:lnTo>
                    <a:pt x="40" y="99"/>
                  </a:lnTo>
                  <a:lnTo>
                    <a:pt x="44" y="99"/>
                  </a:lnTo>
                  <a:lnTo>
                    <a:pt x="49" y="95"/>
                  </a:lnTo>
                  <a:lnTo>
                    <a:pt x="51" y="95"/>
                  </a:lnTo>
                  <a:lnTo>
                    <a:pt x="51" y="91"/>
                  </a:lnTo>
                  <a:lnTo>
                    <a:pt x="63" y="91"/>
                  </a:lnTo>
                  <a:lnTo>
                    <a:pt x="63" y="87"/>
                  </a:lnTo>
                  <a:lnTo>
                    <a:pt x="65" y="91"/>
                  </a:lnTo>
                  <a:lnTo>
                    <a:pt x="68" y="89"/>
                  </a:lnTo>
                  <a:lnTo>
                    <a:pt x="70" y="89"/>
                  </a:lnTo>
                  <a:lnTo>
                    <a:pt x="76" y="89"/>
                  </a:lnTo>
                  <a:lnTo>
                    <a:pt x="72" y="85"/>
                  </a:lnTo>
                  <a:lnTo>
                    <a:pt x="74" y="82"/>
                  </a:lnTo>
                  <a:lnTo>
                    <a:pt x="78" y="78"/>
                  </a:lnTo>
                  <a:lnTo>
                    <a:pt x="78" y="76"/>
                  </a:lnTo>
                  <a:lnTo>
                    <a:pt x="80" y="72"/>
                  </a:lnTo>
                  <a:lnTo>
                    <a:pt x="82" y="68"/>
                  </a:lnTo>
                  <a:lnTo>
                    <a:pt x="80" y="59"/>
                  </a:lnTo>
                  <a:lnTo>
                    <a:pt x="78" y="57"/>
                  </a:lnTo>
                  <a:lnTo>
                    <a:pt x="80" y="55"/>
                  </a:lnTo>
                  <a:lnTo>
                    <a:pt x="80" y="51"/>
                  </a:lnTo>
                  <a:lnTo>
                    <a:pt x="78" y="49"/>
                  </a:lnTo>
                  <a:lnTo>
                    <a:pt x="78" y="45"/>
                  </a:lnTo>
                  <a:lnTo>
                    <a:pt x="76" y="42"/>
                  </a:lnTo>
                  <a:lnTo>
                    <a:pt x="76" y="40"/>
                  </a:lnTo>
                  <a:lnTo>
                    <a:pt x="80" y="40"/>
                  </a:lnTo>
                  <a:lnTo>
                    <a:pt x="76" y="36"/>
                  </a:lnTo>
                  <a:lnTo>
                    <a:pt x="72" y="36"/>
                  </a:lnTo>
                  <a:lnTo>
                    <a:pt x="68" y="30"/>
                  </a:lnTo>
                  <a:lnTo>
                    <a:pt x="63" y="26"/>
                  </a:lnTo>
                  <a:lnTo>
                    <a:pt x="61" y="28"/>
                  </a:lnTo>
                  <a:lnTo>
                    <a:pt x="59" y="34"/>
                  </a:lnTo>
                  <a:lnTo>
                    <a:pt x="57" y="34"/>
                  </a:lnTo>
                  <a:lnTo>
                    <a:pt x="49" y="26"/>
                  </a:lnTo>
                  <a:lnTo>
                    <a:pt x="53" y="17"/>
                  </a:lnTo>
                  <a:lnTo>
                    <a:pt x="57" y="17"/>
                  </a:lnTo>
                  <a:lnTo>
                    <a:pt x="57" y="13"/>
                  </a:lnTo>
                  <a:lnTo>
                    <a:pt x="59" y="11"/>
                  </a:lnTo>
                  <a:lnTo>
                    <a:pt x="61" y="9"/>
                  </a:lnTo>
                  <a:lnTo>
                    <a:pt x="61" y="11"/>
                  </a:lnTo>
                  <a:lnTo>
                    <a:pt x="63" y="7"/>
                  </a:lnTo>
                  <a:lnTo>
                    <a:pt x="68" y="4"/>
                  </a:lnTo>
                  <a:lnTo>
                    <a:pt x="63" y="2"/>
                  </a:lnTo>
                  <a:lnTo>
                    <a:pt x="61" y="0"/>
                  </a:lnTo>
                  <a:lnTo>
                    <a:pt x="61" y="2"/>
                  </a:lnTo>
                  <a:lnTo>
                    <a:pt x="57" y="2"/>
                  </a:lnTo>
                  <a:lnTo>
                    <a:pt x="59" y="7"/>
                  </a:lnTo>
                  <a:lnTo>
                    <a:pt x="55" y="11"/>
                  </a:lnTo>
                  <a:lnTo>
                    <a:pt x="57" y="9"/>
                  </a:lnTo>
                  <a:lnTo>
                    <a:pt x="57" y="7"/>
                  </a:lnTo>
                  <a:lnTo>
                    <a:pt x="55" y="2"/>
                  </a:lnTo>
                  <a:lnTo>
                    <a:pt x="53" y="4"/>
                  </a:lnTo>
                  <a:lnTo>
                    <a:pt x="55" y="7"/>
                  </a:lnTo>
                  <a:lnTo>
                    <a:pt x="51" y="7"/>
                  </a:lnTo>
                  <a:lnTo>
                    <a:pt x="51" y="4"/>
                  </a:lnTo>
                  <a:lnTo>
                    <a:pt x="44" y="7"/>
                  </a:lnTo>
                  <a:lnTo>
                    <a:pt x="44" y="9"/>
                  </a:lnTo>
                  <a:lnTo>
                    <a:pt x="42" y="9"/>
                  </a:lnTo>
                  <a:lnTo>
                    <a:pt x="42" y="11"/>
                  </a:lnTo>
                  <a:lnTo>
                    <a:pt x="44" y="13"/>
                  </a:lnTo>
                  <a:lnTo>
                    <a:pt x="44" y="15"/>
                  </a:lnTo>
                  <a:lnTo>
                    <a:pt x="40" y="15"/>
                  </a:lnTo>
                  <a:lnTo>
                    <a:pt x="40" y="17"/>
                  </a:lnTo>
                  <a:lnTo>
                    <a:pt x="36" y="17"/>
                  </a:lnTo>
                  <a:lnTo>
                    <a:pt x="38" y="19"/>
                  </a:lnTo>
                  <a:lnTo>
                    <a:pt x="42" y="19"/>
                  </a:lnTo>
                  <a:lnTo>
                    <a:pt x="42" y="21"/>
                  </a:lnTo>
                  <a:lnTo>
                    <a:pt x="44" y="19"/>
                  </a:lnTo>
                  <a:lnTo>
                    <a:pt x="46" y="21"/>
                  </a:lnTo>
                  <a:lnTo>
                    <a:pt x="42" y="26"/>
                  </a:lnTo>
                  <a:lnTo>
                    <a:pt x="38" y="28"/>
                  </a:lnTo>
                  <a:lnTo>
                    <a:pt x="40" y="30"/>
                  </a:lnTo>
                  <a:lnTo>
                    <a:pt x="34" y="30"/>
                  </a:lnTo>
                  <a:lnTo>
                    <a:pt x="32" y="30"/>
                  </a:lnTo>
                  <a:lnTo>
                    <a:pt x="27" y="32"/>
                  </a:lnTo>
                  <a:lnTo>
                    <a:pt x="27" y="28"/>
                  </a:lnTo>
                  <a:lnTo>
                    <a:pt x="17" y="26"/>
                  </a:lnTo>
                  <a:lnTo>
                    <a:pt x="17" y="28"/>
                  </a:lnTo>
                  <a:lnTo>
                    <a:pt x="13" y="28"/>
                  </a:lnTo>
                  <a:lnTo>
                    <a:pt x="13" y="32"/>
                  </a:lnTo>
                  <a:lnTo>
                    <a:pt x="15" y="30"/>
                  </a:lnTo>
                  <a:lnTo>
                    <a:pt x="15" y="34"/>
                  </a:lnTo>
                  <a:lnTo>
                    <a:pt x="17" y="34"/>
                  </a:lnTo>
                  <a:lnTo>
                    <a:pt x="17" y="36"/>
                  </a:lnTo>
                  <a:lnTo>
                    <a:pt x="15" y="38"/>
                  </a:lnTo>
                  <a:lnTo>
                    <a:pt x="15" y="36"/>
                  </a:lnTo>
                  <a:lnTo>
                    <a:pt x="11" y="36"/>
                  </a:lnTo>
                  <a:lnTo>
                    <a:pt x="15" y="40"/>
                  </a:lnTo>
                  <a:lnTo>
                    <a:pt x="19" y="38"/>
                  </a:lnTo>
                  <a:lnTo>
                    <a:pt x="21" y="42"/>
                  </a:lnTo>
                  <a:lnTo>
                    <a:pt x="15" y="42"/>
                  </a:lnTo>
                  <a:lnTo>
                    <a:pt x="15" y="45"/>
                  </a:lnTo>
                  <a:lnTo>
                    <a:pt x="17" y="47"/>
                  </a:lnTo>
                  <a:lnTo>
                    <a:pt x="11" y="47"/>
                  </a:lnTo>
                  <a:lnTo>
                    <a:pt x="13" y="51"/>
                  </a:lnTo>
                  <a:lnTo>
                    <a:pt x="11" y="51"/>
                  </a:lnTo>
                  <a:lnTo>
                    <a:pt x="13" y="53"/>
                  </a:lnTo>
                  <a:lnTo>
                    <a:pt x="15" y="53"/>
                  </a:lnTo>
                  <a:lnTo>
                    <a:pt x="15" y="53"/>
                  </a:lnTo>
                  <a:lnTo>
                    <a:pt x="19" y="53"/>
                  </a:lnTo>
                  <a:lnTo>
                    <a:pt x="19" y="57"/>
                  </a:lnTo>
                  <a:lnTo>
                    <a:pt x="30" y="57"/>
                  </a:lnTo>
                  <a:lnTo>
                    <a:pt x="27" y="61"/>
                  </a:lnTo>
                  <a:lnTo>
                    <a:pt x="25" y="59"/>
                  </a:lnTo>
                  <a:lnTo>
                    <a:pt x="21" y="66"/>
                  </a:lnTo>
                  <a:lnTo>
                    <a:pt x="23" y="66"/>
                  </a:lnTo>
                  <a:lnTo>
                    <a:pt x="19" y="70"/>
                  </a:lnTo>
                  <a:lnTo>
                    <a:pt x="13" y="76"/>
                  </a:lnTo>
                  <a:lnTo>
                    <a:pt x="15" y="76"/>
                  </a:lnTo>
                  <a:lnTo>
                    <a:pt x="19" y="74"/>
                  </a:lnTo>
                  <a:lnTo>
                    <a:pt x="21" y="74"/>
                  </a:lnTo>
                  <a:lnTo>
                    <a:pt x="25" y="74"/>
                  </a:lnTo>
                  <a:lnTo>
                    <a:pt x="30" y="72"/>
                  </a:lnTo>
                  <a:lnTo>
                    <a:pt x="30" y="72"/>
                  </a:lnTo>
                  <a:lnTo>
                    <a:pt x="34" y="74"/>
                  </a:lnTo>
                  <a:lnTo>
                    <a:pt x="23" y="76"/>
                  </a:lnTo>
                  <a:lnTo>
                    <a:pt x="17" y="76"/>
                  </a:lnTo>
                  <a:lnTo>
                    <a:pt x="17" y="78"/>
                  </a:lnTo>
                  <a:lnTo>
                    <a:pt x="13" y="80"/>
                  </a:lnTo>
                  <a:lnTo>
                    <a:pt x="13" y="82"/>
                  </a:lnTo>
                  <a:lnTo>
                    <a:pt x="13" y="85"/>
                  </a:lnTo>
                  <a:lnTo>
                    <a:pt x="15" y="85"/>
                  </a:lnTo>
                  <a:lnTo>
                    <a:pt x="11" y="85"/>
                  </a:lnTo>
                  <a:lnTo>
                    <a:pt x="8" y="82"/>
                  </a:lnTo>
                  <a:lnTo>
                    <a:pt x="6" y="85"/>
                  </a:lnTo>
                  <a:lnTo>
                    <a:pt x="6" y="82"/>
                  </a:lnTo>
                  <a:lnTo>
                    <a:pt x="0" y="87"/>
                  </a:lnTo>
                  <a:lnTo>
                    <a:pt x="2" y="87"/>
                  </a:lnTo>
                  <a:lnTo>
                    <a:pt x="15" y="87"/>
                  </a:lnTo>
                  <a:lnTo>
                    <a:pt x="11" y="91"/>
                  </a:lnTo>
                  <a:lnTo>
                    <a:pt x="4" y="91"/>
                  </a:lnTo>
                  <a:lnTo>
                    <a:pt x="2" y="95"/>
                  </a:lnTo>
                  <a:lnTo>
                    <a:pt x="6" y="95"/>
                  </a:lnTo>
                  <a:lnTo>
                    <a:pt x="6" y="97"/>
                  </a:lnTo>
                  <a:lnTo>
                    <a:pt x="17" y="95"/>
                  </a:lnTo>
                  <a:lnTo>
                    <a:pt x="8" y="99"/>
                  </a:lnTo>
                  <a:lnTo>
                    <a:pt x="6" y="101"/>
                  </a:lnTo>
                  <a:lnTo>
                    <a:pt x="11" y="101"/>
                  </a:lnTo>
                  <a:lnTo>
                    <a:pt x="17" y="99"/>
                  </a:lnTo>
                  <a:lnTo>
                    <a:pt x="17" y="101"/>
                  </a:lnTo>
                  <a:lnTo>
                    <a:pt x="13" y="104"/>
                  </a:lnTo>
                  <a:lnTo>
                    <a:pt x="15" y="104"/>
                  </a:lnTo>
                  <a:lnTo>
                    <a:pt x="15" y="106"/>
                  </a:lnTo>
                  <a:lnTo>
                    <a:pt x="19" y="104"/>
                  </a:lnTo>
                  <a:lnTo>
                    <a:pt x="21" y="106"/>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9" name="Freeform 76">
              <a:extLst>
                <a:ext uri="{FF2B5EF4-FFF2-40B4-BE49-F238E27FC236}">
                  <a16:creationId xmlns:a16="http://schemas.microsoft.com/office/drawing/2014/main" id="{4F9129C9-8167-4DE6-98F3-46B720BF0042}"/>
                </a:ext>
              </a:extLst>
            </p:cNvPr>
            <p:cNvSpPr>
              <a:spLocks noEditPoints="1"/>
            </p:cNvSpPr>
            <p:nvPr/>
          </p:nvSpPr>
          <p:spPr bwMode="auto">
            <a:xfrm>
              <a:off x="4337772" y="2908294"/>
              <a:ext cx="234773" cy="436401"/>
            </a:xfrm>
            <a:custGeom>
              <a:avLst/>
              <a:gdLst>
                <a:gd name="T0" fmla="*/ 8 w 170"/>
                <a:gd name="T1" fmla="*/ 181 h 316"/>
                <a:gd name="T2" fmla="*/ 40 w 170"/>
                <a:gd name="T3" fmla="*/ 183 h 316"/>
                <a:gd name="T4" fmla="*/ 35 w 170"/>
                <a:gd name="T5" fmla="*/ 198 h 316"/>
                <a:gd name="T6" fmla="*/ 122 w 170"/>
                <a:gd name="T7" fmla="*/ 6 h 316"/>
                <a:gd name="T8" fmla="*/ 113 w 170"/>
                <a:gd name="T9" fmla="*/ 15 h 316"/>
                <a:gd name="T10" fmla="*/ 109 w 170"/>
                <a:gd name="T11" fmla="*/ 21 h 316"/>
                <a:gd name="T12" fmla="*/ 118 w 170"/>
                <a:gd name="T13" fmla="*/ 21 h 316"/>
                <a:gd name="T14" fmla="*/ 113 w 170"/>
                <a:gd name="T15" fmla="*/ 297 h 316"/>
                <a:gd name="T16" fmla="*/ 48 w 170"/>
                <a:gd name="T17" fmla="*/ 154 h 316"/>
                <a:gd name="T18" fmla="*/ 19 w 170"/>
                <a:gd name="T19" fmla="*/ 133 h 316"/>
                <a:gd name="T20" fmla="*/ 31 w 170"/>
                <a:gd name="T21" fmla="*/ 122 h 316"/>
                <a:gd name="T22" fmla="*/ 82 w 170"/>
                <a:gd name="T23" fmla="*/ 59 h 316"/>
                <a:gd name="T24" fmla="*/ 78 w 170"/>
                <a:gd name="T25" fmla="*/ 63 h 316"/>
                <a:gd name="T26" fmla="*/ 19 w 170"/>
                <a:gd name="T27" fmla="*/ 90 h 316"/>
                <a:gd name="T28" fmla="*/ 27 w 170"/>
                <a:gd name="T29" fmla="*/ 93 h 316"/>
                <a:gd name="T30" fmla="*/ 19 w 170"/>
                <a:gd name="T31" fmla="*/ 97 h 316"/>
                <a:gd name="T32" fmla="*/ 12 w 170"/>
                <a:gd name="T33" fmla="*/ 105 h 316"/>
                <a:gd name="T34" fmla="*/ 14 w 170"/>
                <a:gd name="T35" fmla="*/ 114 h 316"/>
                <a:gd name="T36" fmla="*/ 31 w 170"/>
                <a:gd name="T37" fmla="*/ 116 h 316"/>
                <a:gd name="T38" fmla="*/ 31 w 170"/>
                <a:gd name="T39" fmla="*/ 101 h 316"/>
                <a:gd name="T40" fmla="*/ 35 w 170"/>
                <a:gd name="T41" fmla="*/ 139 h 316"/>
                <a:gd name="T42" fmla="*/ 29 w 170"/>
                <a:gd name="T43" fmla="*/ 141 h 316"/>
                <a:gd name="T44" fmla="*/ 27 w 170"/>
                <a:gd name="T45" fmla="*/ 158 h 316"/>
                <a:gd name="T46" fmla="*/ 56 w 170"/>
                <a:gd name="T47" fmla="*/ 223 h 316"/>
                <a:gd name="T48" fmla="*/ 61 w 170"/>
                <a:gd name="T49" fmla="*/ 192 h 316"/>
                <a:gd name="T50" fmla="*/ 52 w 170"/>
                <a:gd name="T51" fmla="*/ 310 h 316"/>
                <a:gd name="T52" fmla="*/ 75 w 170"/>
                <a:gd name="T53" fmla="*/ 308 h 316"/>
                <a:gd name="T54" fmla="*/ 103 w 170"/>
                <a:gd name="T55" fmla="*/ 297 h 316"/>
                <a:gd name="T56" fmla="*/ 130 w 170"/>
                <a:gd name="T57" fmla="*/ 291 h 316"/>
                <a:gd name="T58" fmla="*/ 164 w 170"/>
                <a:gd name="T59" fmla="*/ 282 h 316"/>
                <a:gd name="T60" fmla="*/ 153 w 170"/>
                <a:gd name="T61" fmla="*/ 272 h 316"/>
                <a:gd name="T62" fmla="*/ 160 w 170"/>
                <a:gd name="T63" fmla="*/ 263 h 316"/>
                <a:gd name="T64" fmla="*/ 168 w 170"/>
                <a:gd name="T65" fmla="*/ 249 h 316"/>
                <a:gd name="T66" fmla="*/ 145 w 170"/>
                <a:gd name="T67" fmla="*/ 227 h 316"/>
                <a:gd name="T68" fmla="*/ 128 w 170"/>
                <a:gd name="T69" fmla="*/ 211 h 316"/>
                <a:gd name="T70" fmla="*/ 130 w 170"/>
                <a:gd name="T71" fmla="*/ 196 h 316"/>
                <a:gd name="T72" fmla="*/ 103 w 170"/>
                <a:gd name="T73" fmla="*/ 160 h 316"/>
                <a:gd name="T74" fmla="*/ 73 w 170"/>
                <a:gd name="T75" fmla="*/ 147 h 316"/>
                <a:gd name="T76" fmla="*/ 82 w 170"/>
                <a:gd name="T77" fmla="*/ 135 h 316"/>
                <a:gd name="T78" fmla="*/ 103 w 170"/>
                <a:gd name="T79" fmla="*/ 107 h 316"/>
                <a:gd name="T80" fmla="*/ 71 w 170"/>
                <a:gd name="T81" fmla="*/ 103 h 316"/>
                <a:gd name="T82" fmla="*/ 75 w 170"/>
                <a:gd name="T83" fmla="*/ 88 h 316"/>
                <a:gd name="T84" fmla="*/ 67 w 170"/>
                <a:gd name="T85" fmla="*/ 76 h 316"/>
                <a:gd name="T86" fmla="*/ 50 w 170"/>
                <a:gd name="T87" fmla="*/ 82 h 316"/>
                <a:gd name="T88" fmla="*/ 42 w 170"/>
                <a:gd name="T89" fmla="*/ 95 h 316"/>
                <a:gd name="T90" fmla="*/ 37 w 170"/>
                <a:gd name="T91" fmla="*/ 105 h 316"/>
                <a:gd name="T92" fmla="*/ 42 w 170"/>
                <a:gd name="T93" fmla="*/ 114 h 316"/>
                <a:gd name="T94" fmla="*/ 35 w 170"/>
                <a:gd name="T95" fmla="*/ 126 h 316"/>
                <a:gd name="T96" fmla="*/ 48 w 170"/>
                <a:gd name="T97" fmla="*/ 126 h 316"/>
                <a:gd name="T98" fmla="*/ 42 w 170"/>
                <a:gd name="T99" fmla="*/ 154 h 316"/>
                <a:gd name="T100" fmla="*/ 44 w 170"/>
                <a:gd name="T101" fmla="*/ 147 h 316"/>
                <a:gd name="T102" fmla="*/ 54 w 170"/>
                <a:gd name="T103" fmla="*/ 143 h 316"/>
                <a:gd name="T104" fmla="*/ 48 w 170"/>
                <a:gd name="T105" fmla="*/ 177 h 316"/>
                <a:gd name="T106" fmla="*/ 69 w 170"/>
                <a:gd name="T107" fmla="*/ 179 h 316"/>
                <a:gd name="T108" fmla="*/ 86 w 170"/>
                <a:gd name="T109" fmla="*/ 202 h 316"/>
                <a:gd name="T110" fmla="*/ 82 w 170"/>
                <a:gd name="T111" fmla="*/ 221 h 316"/>
                <a:gd name="T112" fmla="*/ 56 w 170"/>
                <a:gd name="T113" fmla="*/ 238 h 316"/>
                <a:gd name="T114" fmla="*/ 59 w 170"/>
                <a:gd name="T115" fmla="*/ 257 h 316"/>
                <a:gd name="T116" fmla="*/ 54 w 170"/>
                <a:gd name="T117" fmla="*/ 270 h 316"/>
                <a:gd name="T118" fmla="*/ 78 w 170"/>
                <a:gd name="T119" fmla="*/ 276 h 316"/>
                <a:gd name="T120" fmla="*/ 82 w 170"/>
                <a:gd name="T121" fmla="*/ 282 h 316"/>
                <a:gd name="T122" fmla="*/ 48 w 170"/>
                <a:gd name="T123" fmla="*/ 30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 h="316">
                  <a:moveTo>
                    <a:pt x="31" y="204"/>
                  </a:moveTo>
                  <a:lnTo>
                    <a:pt x="27" y="200"/>
                  </a:lnTo>
                  <a:lnTo>
                    <a:pt x="23" y="200"/>
                  </a:lnTo>
                  <a:lnTo>
                    <a:pt x="19" y="194"/>
                  </a:lnTo>
                  <a:lnTo>
                    <a:pt x="14" y="190"/>
                  </a:lnTo>
                  <a:lnTo>
                    <a:pt x="12" y="192"/>
                  </a:lnTo>
                  <a:lnTo>
                    <a:pt x="10" y="198"/>
                  </a:lnTo>
                  <a:lnTo>
                    <a:pt x="8" y="198"/>
                  </a:lnTo>
                  <a:lnTo>
                    <a:pt x="0" y="190"/>
                  </a:lnTo>
                  <a:lnTo>
                    <a:pt x="4" y="181"/>
                  </a:lnTo>
                  <a:lnTo>
                    <a:pt x="8" y="181"/>
                  </a:lnTo>
                  <a:lnTo>
                    <a:pt x="8" y="177"/>
                  </a:lnTo>
                  <a:lnTo>
                    <a:pt x="10" y="175"/>
                  </a:lnTo>
                  <a:lnTo>
                    <a:pt x="12" y="173"/>
                  </a:lnTo>
                  <a:lnTo>
                    <a:pt x="16" y="173"/>
                  </a:lnTo>
                  <a:lnTo>
                    <a:pt x="19" y="171"/>
                  </a:lnTo>
                  <a:lnTo>
                    <a:pt x="21" y="171"/>
                  </a:lnTo>
                  <a:lnTo>
                    <a:pt x="25" y="168"/>
                  </a:lnTo>
                  <a:lnTo>
                    <a:pt x="29" y="168"/>
                  </a:lnTo>
                  <a:lnTo>
                    <a:pt x="33" y="171"/>
                  </a:lnTo>
                  <a:lnTo>
                    <a:pt x="33" y="175"/>
                  </a:lnTo>
                  <a:lnTo>
                    <a:pt x="40" y="183"/>
                  </a:lnTo>
                  <a:lnTo>
                    <a:pt x="35" y="185"/>
                  </a:lnTo>
                  <a:lnTo>
                    <a:pt x="42" y="185"/>
                  </a:lnTo>
                  <a:lnTo>
                    <a:pt x="44" y="194"/>
                  </a:lnTo>
                  <a:lnTo>
                    <a:pt x="40" y="187"/>
                  </a:lnTo>
                  <a:lnTo>
                    <a:pt x="37" y="187"/>
                  </a:lnTo>
                  <a:lnTo>
                    <a:pt x="40" y="190"/>
                  </a:lnTo>
                  <a:lnTo>
                    <a:pt x="37" y="194"/>
                  </a:lnTo>
                  <a:lnTo>
                    <a:pt x="42" y="194"/>
                  </a:lnTo>
                  <a:lnTo>
                    <a:pt x="40" y="196"/>
                  </a:lnTo>
                  <a:lnTo>
                    <a:pt x="35" y="196"/>
                  </a:lnTo>
                  <a:lnTo>
                    <a:pt x="35" y="198"/>
                  </a:lnTo>
                  <a:lnTo>
                    <a:pt x="33" y="202"/>
                  </a:lnTo>
                  <a:lnTo>
                    <a:pt x="31" y="200"/>
                  </a:lnTo>
                  <a:lnTo>
                    <a:pt x="31" y="204"/>
                  </a:lnTo>
                  <a:lnTo>
                    <a:pt x="31" y="204"/>
                  </a:lnTo>
                  <a:lnTo>
                    <a:pt x="31" y="204"/>
                  </a:lnTo>
                  <a:close/>
                  <a:moveTo>
                    <a:pt x="113" y="29"/>
                  </a:moveTo>
                  <a:lnTo>
                    <a:pt x="115" y="25"/>
                  </a:lnTo>
                  <a:lnTo>
                    <a:pt x="118" y="27"/>
                  </a:lnTo>
                  <a:lnTo>
                    <a:pt x="113" y="29"/>
                  </a:lnTo>
                  <a:lnTo>
                    <a:pt x="113" y="29"/>
                  </a:lnTo>
                  <a:close/>
                  <a:moveTo>
                    <a:pt x="122" y="6"/>
                  </a:moveTo>
                  <a:lnTo>
                    <a:pt x="120" y="4"/>
                  </a:lnTo>
                  <a:lnTo>
                    <a:pt x="122" y="0"/>
                  </a:lnTo>
                  <a:lnTo>
                    <a:pt x="122" y="6"/>
                  </a:lnTo>
                  <a:lnTo>
                    <a:pt x="122" y="6"/>
                  </a:lnTo>
                  <a:close/>
                  <a:moveTo>
                    <a:pt x="113" y="15"/>
                  </a:moveTo>
                  <a:lnTo>
                    <a:pt x="113" y="10"/>
                  </a:lnTo>
                  <a:lnTo>
                    <a:pt x="111" y="10"/>
                  </a:lnTo>
                  <a:lnTo>
                    <a:pt x="109" y="12"/>
                  </a:lnTo>
                  <a:lnTo>
                    <a:pt x="109" y="12"/>
                  </a:lnTo>
                  <a:lnTo>
                    <a:pt x="113" y="15"/>
                  </a:lnTo>
                  <a:lnTo>
                    <a:pt x="113" y="15"/>
                  </a:lnTo>
                  <a:close/>
                  <a:moveTo>
                    <a:pt x="118" y="12"/>
                  </a:moveTo>
                  <a:lnTo>
                    <a:pt x="115" y="10"/>
                  </a:lnTo>
                  <a:lnTo>
                    <a:pt x="118" y="8"/>
                  </a:lnTo>
                  <a:lnTo>
                    <a:pt x="118" y="4"/>
                  </a:lnTo>
                  <a:lnTo>
                    <a:pt x="120" y="6"/>
                  </a:lnTo>
                  <a:lnTo>
                    <a:pt x="120" y="10"/>
                  </a:lnTo>
                  <a:lnTo>
                    <a:pt x="118" y="12"/>
                  </a:lnTo>
                  <a:lnTo>
                    <a:pt x="118" y="12"/>
                  </a:lnTo>
                  <a:close/>
                  <a:moveTo>
                    <a:pt x="115" y="23"/>
                  </a:moveTo>
                  <a:lnTo>
                    <a:pt x="113" y="21"/>
                  </a:lnTo>
                  <a:lnTo>
                    <a:pt x="109" y="21"/>
                  </a:lnTo>
                  <a:lnTo>
                    <a:pt x="107" y="19"/>
                  </a:lnTo>
                  <a:lnTo>
                    <a:pt x="109" y="17"/>
                  </a:lnTo>
                  <a:lnTo>
                    <a:pt x="113" y="17"/>
                  </a:lnTo>
                  <a:lnTo>
                    <a:pt x="115" y="17"/>
                  </a:lnTo>
                  <a:lnTo>
                    <a:pt x="113" y="15"/>
                  </a:lnTo>
                  <a:lnTo>
                    <a:pt x="115" y="12"/>
                  </a:lnTo>
                  <a:lnTo>
                    <a:pt x="118" y="15"/>
                  </a:lnTo>
                  <a:lnTo>
                    <a:pt x="120" y="15"/>
                  </a:lnTo>
                  <a:lnTo>
                    <a:pt x="118" y="17"/>
                  </a:lnTo>
                  <a:lnTo>
                    <a:pt x="118" y="19"/>
                  </a:lnTo>
                  <a:lnTo>
                    <a:pt x="118" y="21"/>
                  </a:lnTo>
                  <a:lnTo>
                    <a:pt x="118" y="25"/>
                  </a:lnTo>
                  <a:lnTo>
                    <a:pt x="115" y="23"/>
                  </a:lnTo>
                  <a:lnTo>
                    <a:pt x="115" y="23"/>
                  </a:lnTo>
                  <a:close/>
                  <a:moveTo>
                    <a:pt x="153" y="274"/>
                  </a:moveTo>
                  <a:lnTo>
                    <a:pt x="156" y="274"/>
                  </a:lnTo>
                  <a:lnTo>
                    <a:pt x="158" y="274"/>
                  </a:lnTo>
                  <a:lnTo>
                    <a:pt x="158" y="272"/>
                  </a:lnTo>
                  <a:lnTo>
                    <a:pt x="156" y="272"/>
                  </a:lnTo>
                  <a:lnTo>
                    <a:pt x="153" y="274"/>
                  </a:lnTo>
                  <a:lnTo>
                    <a:pt x="153" y="274"/>
                  </a:lnTo>
                  <a:close/>
                  <a:moveTo>
                    <a:pt x="113" y="297"/>
                  </a:moveTo>
                  <a:lnTo>
                    <a:pt x="118" y="293"/>
                  </a:lnTo>
                  <a:lnTo>
                    <a:pt x="120" y="295"/>
                  </a:lnTo>
                  <a:lnTo>
                    <a:pt x="122" y="295"/>
                  </a:lnTo>
                  <a:lnTo>
                    <a:pt x="122" y="297"/>
                  </a:lnTo>
                  <a:lnTo>
                    <a:pt x="122" y="299"/>
                  </a:lnTo>
                  <a:lnTo>
                    <a:pt x="118" y="299"/>
                  </a:lnTo>
                  <a:lnTo>
                    <a:pt x="115" y="297"/>
                  </a:lnTo>
                  <a:lnTo>
                    <a:pt x="113" y="297"/>
                  </a:lnTo>
                  <a:lnTo>
                    <a:pt x="113" y="297"/>
                  </a:lnTo>
                  <a:close/>
                  <a:moveTo>
                    <a:pt x="48" y="152"/>
                  </a:moveTo>
                  <a:lnTo>
                    <a:pt x="48" y="154"/>
                  </a:lnTo>
                  <a:lnTo>
                    <a:pt x="50" y="156"/>
                  </a:lnTo>
                  <a:lnTo>
                    <a:pt x="50" y="154"/>
                  </a:lnTo>
                  <a:lnTo>
                    <a:pt x="48" y="152"/>
                  </a:lnTo>
                  <a:lnTo>
                    <a:pt x="48" y="152"/>
                  </a:lnTo>
                  <a:close/>
                  <a:moveTo>
                    <a:pt x="31" y="147"/>
                  </a:moveTo>
                  <a:lnTo>
                    <a:pt x="31" y="143"/>
                  </a:lnTo>
                  <a:lnTo>
                    <a:pt x="31" y="145"/>
                  </a:lnTo>
                  <a:lnTo>
                    <a:pt x="31" y="147"/>
                  </a:lnTo>
                  <a:lnTo>
                    <a:pt x="31" y="147"/>
                  </a:lnTo>
                  <a:close/>
                  <a:moveTo>
                    <a:pt x="19" y="135"/>
                  </a:moveTo>
                  <a:lnTo>
                    <a:pt x="19" y="133"/>
                  </a:lnTo>
                  <a:lnTo>
                    <a:pt x="23" y="133"/>
                  </a:lnTo>
                  <a:lnTo>
                    <a:pt x="19" y="135"/>
                  </a:lnTo>
                  <a:lnTo>
                    <a:pt x="19" y="135"/>
                  </a:lnTo>
                  <a:close/>
                  <a:moveTo>
                    <a:pt x="25" y="133"/>
                  </a:moveTo>
                  <a:lnTo>
                    <a:pt x="27" y="128"/>
                  </a:lnTo>
                  <a:lnTo>
                    <a:pt x="27" y="131"/>
                  </a:lnTo>
                  <a:lnTo>
                    <a:pt x="25" y="133"/>
                  </a:lnTo>
                  <a:lnTo>
                    <a:pt x="25" y="133"/>
                  </a:lnTo>
                  <a:close/>
                  <a:moveTo>
                    <a:pt x="31" y="124"/>
                  </a:moveTo>
                  <a:lnTo>
                    <a:pt x="33" y="122"/>
                  </a:lnTo>
                  <a:lnTo>
                    <a:pt x="31" y="122"/>
                  </a:lnTo>
                  <a:lnTo>
                    <a:pt x="31" y="124"/>
                  </a:lnTo>
                  <a:lnTo>
                    <a:pt x="31" y="124"/>
                  </a:lnTo>
                  <a:close/>
                  <a:moveTo>
                    <a:pt x="29" y="118"/>
                  </a:moveTo>
                  <a:lnTo>
                    <a:pt x="29" y="122"/>
                  </a:lnTo>
                  <a:lnTo>
                    <a:pt x="31" y="120"/>
                  </a:lnTo>
                  <a:lnTo>
                    <a:pt x="31" y="118"/>
                  </a:lnTo>
                  <a:lnTo>
                    <a:pt x="29" y="118"/>
                  </a:lnTo>
                  <a:lnTo>
                    <a:pt x="29" y="118"/>
                  </a:lnTo>
                  <a:close/>
                  <a:moveTo>
                    <a:pt x="80" y="59"/>
                  </a:moveTo>
                  <a:lnTo>
                    <a:pt x="82" y="61"/>
                  </a:lnTo>
                  <a:lnTo>
                    <a:pt x="82" y="59"/>
                  </a:lnTo>
                  <a:lnTo>
                    <a:pt x="80" y="59"/>
                  </a:lnTo>
                  <a:lnTo>
                    <a:pt x="80" y="59"/>
                  </a:lnTo>
                  <a:close/>
                  <a:moveTo>
                    <a:pt x="75" y="61"/>
                  </a:moveTo>
                  <a:lnTo>
                    <a:pt x="80" y="61"/>
                  </a:lnTo>
                  <a:lnTo>
                    <a:pt x="82" y="63"/>
                  </a:lnTo>
                  <a:lnTo>
                    <a:pt x="80" y="65"/>
                  </a:lnTo>
                  <a:lnTo>
                    <a:pt x="84" y="65"/>
                  </a:lnTo>
                  <a:lnTo>
                    <a:pt x="84" y="67"/>
                  </a:lnTo>
                  <a:lnTo>
                    <a:pt x="82" y="65"/>
                  </a:lnTo>
                  <a:lnTo>
                    <a:pt x="78" y="67"/>
                  </a:lnTo>
                  <a:lnTo>
                    <a:pt x="78" y="63"/>
                  </a:lnTo>
                  <a:lnTo>
                    <a:pt x="78" y="65"/>
                  </a:lnTo>
                  <a:lnTo>
                    <a:pt x="75" y="65"/>
                  </a:lnTo>
                  <a:lnTo>
                    <a:pt x="75" y="61"/>
                  </a:lnTo>
                  <a:lnTo>
                    <a:pt x="75" y="61"/>
                  </a:lnTo>
                  <a:close/>
                  <a:moveTo>
                    <a:pt x="75" y="67"/>
                  </a:moveTo>
                  <a:lnTo>
                    <a:pt x="78" y="72"/>
                  </a:lnTo>
                  <a:lnTo>
                    <a:pt x="80" y="69"/>
                  </a:lnTo>
                  <a:lnTo>
                    <a:pt x="78" y="67"/>
                  </a:lnTo>
                  <a:lnTo>
                    <a:pt x="75" y="67"/>
                  </a:lnTo>
                  <a:lnTo>
                    <a:pt x="75" y="67"/>
                  </a:lnTo>
                  <a:close/>
                  <a:moveTo>
                    <a:pt x="19" y="90"/>
                  </a:moveTo>
                  <a:lnTo>
                    <a:pt x="21" y="90"/>
                  </a:lnTo>
                  <a:lnTo>
                    <a:pt x="19" y="88"/>
                  </a:lnTo>
                  <a:lnTo>
                    <a:pt x="21" y="84"/>
                  </a:lnTo>
                  <a:lnTo>
                    <a:pt x="25" y="86"/>
                  </a:lnTo>
                  <a:lnTo>
                    <a:pt x="23" y="84"/>
                  </a:lnTo>
                  <a:lnTo>
                    <a:pt x="33" y="78"/>
                  </a:lnTo>
                  <a:lnTo>
                    <a:pt x="33" y="82"/>
                  </a:lnTo>
                  <a:lnTo>
                    <a:pt x="29" y="86"/>
                  </a:lnTo>
                  <a:lnTo>
                    <a:pt x="29" y="88"/>
                  </a:lnTo>
                  <a:lnTo>
                    <a:pt x="29" y="90"/>
                  </a:lnTo>
                  <a:lnTo>
                    <a:pt x="27" y="93"/>
                  </a:lnTo>
                  <a:lnTo>
                    <a:pt x="25" y="93"/>
                  </a:lnTo>
                  <a:lnTo>
                    <a:pt x="21" y="93"/>
                  </a:lnTo>
                  <a:lnTo>
                    <a:pt x="19" y="90"/>
                  </a:lnTo>
                  <a:lnTo>
                    <a:pt x="19" y="90"/>
                  </a:lnTo>
                  <a:close/>
                  <a:moveTo>
                    <a:pt x="19" y="97"/>
                  </a:moveTo>
                  <a:lnTo>
                    <a:pt x="21" y="99"/>
                  </a:lnTo>
                  <a:lnTo>
                    <a:pt x="25" y="95"/>
                  </a:lnTo>
                  <a:lnTo>
                    <a:pt x="23" y="95"/>
                  </a:lnTo>
                  <a:lnTo>
                    <a:pt x="21" y="95"/>
                  </a:lnTo>
                  <a:lnTo>
                    <a:pt x="21" y="97"/>
                  </a:lnTo>
                  <a:lnTo>
                    <a:pt x="19" y="97"/>
                  </a:lnTo>
                  <a:lnTo>
                    <a:pt x="19" y="97"/>
                  </a:lnTo>
                  <a:close/>
                  <a:moveTo>
                    <a:pt x="19" y="103"/>
                  </a:moveTo>
                  <a:lnTo>
                    <a:pt x="14" y="105"/>
                  </a:lnTo>
                  <a:lnTo>
                    <a:pt x="12" y="101"/>
                  </a:lnTo>
                  <a:lnTo>
                    <a:pt x="12" y="101"/>
                  </a:lnTo>
                  <a:lnTo>
                    <a:pt x="19" y="101"/>
                  </a:lnTo>
                  <a:lnTo>
                    <a:pt x="19" y="103"/>
                  </a:lnTo>
                  <a:lnTo>
                    <a:pt x="19" y="103"/>
                  </a:lnTo>
                  <a:close/>
                  <a:moveTo>
                    <a:pt x="16" y="107"/>
                  </a:moveTo>
                  <a:lnTo>
                    <a:pt x="12" y="107"/>
                  </a:lnTo>
                  <a:lnTo>
                    <a:pt x="12" y="105"/>
                  </a:lnTo>
                  <a:lnTo>
                    <a:pt x="16" y="105"/>
                  </a:lnTo>
                  <a:lnTo>
                    <a:pt x="16" y="107"/>
                  </a:lnTo>
                  <a:lnTo>
                    <a:pt x="16" y="107"/>
                  </a:lnTo>
                  <a:close/>
                  <a:moveTo>
                    <a:pt x="12" y="118"/>
                  </a:moveTo>
                  <a:lnTo>
                    <a:pt x="12" y="120"/>
                  </a:lnTo>
                  <a:lnTo>
                    <a:pt x="10" y="122"/>
                  </a:lnTo>
                  <a:lnTo>
                    <a:pt x="10" y="120"/>
                  </a:lnTo>
                  <a:lnTo>
                    <a:pt x="12" y="118"/>
                  </a:lnTo>
                  <a:lnTo>
                    <a:pt x="12" y="118"/>
                  </a:lnTo>
                  <a:close/>
                  <a:moveTo>
                    <a:pt x="16" y="116"/>
                  </a:moveTo>
                  <a:lnTo>
                    <a:pt x="14" y="114"/>
                  </a:lnTo>
                  <a:lnTo>
                    <a:pt x="16" y="112"/>
                  </a:lnTo>
                  <a:lnTo>
                    <a:pt x="16" y="109"/>
                  </a:lnTo>
                  <a:lnTo>
                    <a:pt x="14" y="109"/>
                  </a:lnTo>
                  <a:lnTo>
                    <a:pt x="14" y="112"/>
                  </a:lnTo>
                  <a:lnTo>
                    <a:pt x="12" y="114"/>
                  </a:lnTo>
                  <a:lnTo>
                    <a:pt x="12" y="116"/>
                  </a:lnTo>
                  <a:lnTo>
                    <a:pt x="16" y="116"/>
                  </a:lnTo>
                  <a:lnTo>
                    <a:pt x="16" y="116"/>
                  </a:lnTo>
                  <a:close/>
                  <a:moveTo>
                    <a:pt x="35" y="118"/>
                  </a:moveTo>
                  <a:lnTo>
                    <a:pt x="35" y="116"/>
                  </a:lnTo>
                  <a:lnTo>
                    <a:pt x="31" y="116"/>
                  </a:lnTo>
                  <a:lnTo>
                    <a:pt x="27" y="112"/>
                  </a:lnTo>
                  <a:lnTo>
                    <a:pt x="29" y="109"/>
                  </a:lnTo>
                  <a:lnTo>
                    <a:pt x="27" y="107"/>
                  </a:lnTo>
                  <a:lnTo>
                    <a:pt x="27" y="109"/>
                  </a:lnTo>
                  <a:lnTo>
                    <a:pt x="23" y="107"/>
                  </a:lnTo>
                  <a:lnTo>
                    <a:pt x="25" y="105"/>
                  </a:lnTo>
                  <a:lnTo>
                    <a:pt x="25" y="107"/>
                  </a:lnTo>
                  <a:lnTo>
                    <a:pt x="25" y="103"/>
                  </a:lnTo>
                  <a:lnTo>
                    <a:pt x="29" y="105"/>
                  </a:lnTo>
                  <a:lnTo>
                    <a:pt x="29" y="101"/>
                  </a:lnTo>
                  <a:lnTo>
                    <a:pt x="31" y="101"/>
                  </a:lnTo>
                  <a:lnTo>
                    <a:pt x="33" y="103"/>
                  </a:lnTo>
                  <a:lnTo>
                    <a:pt x="33" y="112"/>
                  </a:lnTo>
                  <a:lnTo>
                    <a:pt x="37" y="114"/>
                  </a:lnTo>
                  <a:lnTo>
                    <a:pt x="40" y="112"/>
                  </a:lnTo>
                  <a:lnTo>
                    <a:pt x="40" y="114"/>
                  </a:lnTo>
                  <a:lnTo>
                    <a:pt x="37" y="116"/>
                  </a:lnTo>
                  <a:lnTo>
                    <a:pt x="37" y="118"/>
                  </a:lnTo>
                  <a:lnTo>
                    <a:pt x="35" y="118"/>
                  </a:lnTo>
                  <a:lnTo>
                    <a:pt x="35" y="118"/>
                  </a:lnTo>
                  <a:close/>
                  <a:moveTo>
                    <a:pt x="29" y="141"/>
                  </a:moveTo>
                  <a:lnTo>
                    <a:pt x="35" y="139"/>
                  </a:lnTo>
                  <a:lnTo>
                    <a:pt x="37" y="139"/>
                  </a:lnTo>
                  <a:lnTo>
                    <a:pt x="40" y="137"/>
                  </a:lnTo>
                  <a:lnTo>
                    <a:pt x="40" y="135"/>
                  </a:lnTo>
                  <a:lnTo>
                    <a:pt x="35" y="133"/>
                  </a:lnTo>
                  <a:lnTo>
                    <a:pt x="33" y="131"/>
                  </a:lnTo>
                  <a:lnTo>
                    <a:pt x="29" y="133"/>
                  </a:lnTo>
                  <a:lnTo>
                    <a:pt x="35" y="135"/>
                  </a:lnTo>
                  <a:lnTo>
                    <a:pt x="31" y="137"/>
                  </a:lnTo>
                  <a:lnTo>
                    <a:pt x="33" y="137"/>
                  </a:lnTo>
                  <a:lnTo>
                    <a:pt x="29" y="141"/>
                  </a:lnTo>
                  <a:lnTo>
                    <a:pt x="29" y="141"/>
                  </a:lnTo>
                  <a:close/>
                  <a:moveTo>
                    <a:pt x="35" y="154"/>
                  </a:moveTo>
                  <a:lnTo>
                    <a:pt x="33" y="149"/>
                  </a:lnTo>
                  <a:lnTo>
                    <a:pt x="40" y="143"/>
                  </a:lnTo>
                  <a:lnTo>
                    <a:pt x="37" y="152"/>
                  </a:lnTo>
                  <a:lnTo>
                    <a:pt x="35" y="154"/>
                  </a:lnTo>
                  <a:lnTo>
                    <a:pt x="35" y="154"/>
                  </a:lnTo>
                  <a:close/>
                  <a:moveTo>
                    <a:pt x="29" y="158"/>
                  </a:moveTo>
                  <a:lnTo>
                    <a:pt x="33" y="156"/>
                  </a:lnTo>
                  <a:lnTo>
                    <a:pt x="31" y="149"/>
                  </a:lnTo>
                  <a:lnTo>
                    <a:pt x="27" y="152"/>
                  </a:lnTo>
                  <a:lnTo>
                    <a:pt x="27" y="158"/>
                  </a:lnTo>
                  <a:lnTo>
                    <a:pt x="29" y="156"/>
                  </a:lnTo>
                  <a:lnTo>
                    <a:pt x="29" y="158"/>
                  </a:lnTo>
                  <a:lnTo>
                    <a:pt x="29" y="158"/>
                  </a:lnTo>
                  <a:close/>
                  <a:moveTo>
                    <a:pt x="44" y="158"/>
                  </a:moveTo>
                  <a:lnTo>
                    <a:pt x="46" y="164"/>
                  </a:lnTo>
                  <a:lnTo>
                    <a:pt x="48" y="166"/>
                  </a:lnTo>
                  <a:lnTo>
                    <a:pt x="50" y="162"/>
                  </a:lnTo>
                  <a:lnTo>
                    <a:pt x="48" y="156"/>
                  </a:lnTo>
                  <a:lnTo>
                    <a:pt x="44" y="158"/>
                  </a:lnTo>
                  <a:lnTo>
                    <a:pt x="44" y="158"/>
                  </a:lnTo>
                  <a:close/>
                  <a:moveTo>
                    <a:pt x="56" y="223"/>
                  </a:moveTo>
                  <a:lnTo>
                    <a:pt x="63" y="225"/>
                  </a:lnTo>
                  <a:lnTo>
                    <a:pt x="67" y="223"/>
                  </a:lnTo>
                  <a:lnTo>
                    <a:pt x="65" y="223"/>
                  </a:lnTo>
                  <a:lnTo>
                    <a:pt x="63" y="219"/>
                  </a:lnTo>
                  <a:lnTo>
                    <a:pt x="59" y="221"/>
                  </a:lnTo>
                  <a:lnTo>
                    <a:pt x="59" y="221"/>
                  </a:lnTo>
                  <a:lnTo>
                    <a:pt x="56" y="223"/>
                  </a:lnTo>
                  <a:lnTo>
                    <a:pt x="56" y="223"/>
                  </a:lnTo>
                  <a:close/>
                  <a:moveTo>
                    <a:pt x="54" y="202"/>
                  </a:moveTo>
                  <a:lnTo>
                    <a:pt x="54" y="198"/>
                  </a:lnTo>
                  <a:lnTo>
                    <a:pt x="61" y="192"/>
                  </a:lnTo>
                  <a:lnTo>
                    <a:pt x="61" y="196"/>
                  </a:lnTo>
                  <a:lnTo>
                    <a:pt x="61" y="198"/>
                  </a:lnTo>
                  <a:lnTo>
                    <a:pt x="56" y="202"/>
                  </a:lnTo>
                  <a:lnTo>
                    <a:pt x="54" y="202"/>
                  </a:lnTo>
                  <a:lnTo>
                    <a:pt x="54" y="202"/>
                  </a:lnTo>
                  <a:close/>
                  <a:moveTo>
                    <a:pt x="46" y="316"/>
                  </a:moveTo>
                  <a:lnTo>
                    <a:pt x="48" y="314"/>
                  </a:lnTo>
                  <a:lnTo>
                    <a:pt x="48" y="312"/>
                  </a:lnTo>
                  <a:lnTo>
                    <a:pt x="50" y="310"/>
                  </a:lnTo>
                  <a:lnTo>
                    <a:pt x="50" y="312"/>
                  </a:lnTo>
                  <a:lnTo>
                    <a:pt x="52" y="310"/>
                  </a:lnTo>
                  <a:lnTo>
                    <a:pt x="54" y="310"/>
                  </a:lnTo>
                  <a:lnTo>
                    <a:pt x="54" y="305"/>
                  </a:lnTo>
                  <a:lnTo>
                    <a:pt x="59" y="308"/>
                  </a:lnTo>
                  <a:lnTo>
                    <a:pt x="63" y="305"/>
                  </a:lnTo>
                  <a:lnTo>
                    <a:pt x="65" y="305"/>
                  </a:lnTo>
                  <a:lnTo>
                    <a:pt x="65" y="305"/>
                  </a:lnTo>
                  <a:lnTo>
                    <a:pt x="67" y="308"/>
                  </a:lnTo>
                  <a:lnTo>
                    <a:pt x="69" y="308"/>
                  </a:lnTo>
                  <a:lnTo>
                    <a:pt x="71" y="310"/>
                  </a:lnTo>
                  <a:lnTo>
                    <a:pt x="75" y="310"/>
                  </a:lnTo>
                  <a:lnTo>
                    <a:pt x="75" y="308"/>
                  </a:lnTo>
                  <a:lnTo>
                    <a:pt x="78" y="305"/>
                  </a:lnTo>
                  <a:lnTo>
                    <a:pt x="78" y="303"/>
                  </a:lnTo>
                  <a:lnTo>
                    <a:pt x="78" y="301"/>
                  </a:lnTo>
                  <a:lnTo>
                    <a:pt x="80" y="299"/>
                  </a:lnTo>
                  <a:lnTo>
                    <a:pt x="82" y="297"/>
                  </a:lnTo>
                  <a:lnTo>
                    <a:pt x="82" y="297"/>
                  </a:lnTo>
                  <a:lnTo>
                    <a:pt x="90" y="295"/>
                  </a:lnTo>
                  <a:lnTo>
                    <a:pt x="92" y="295"/>
                  </a:lnTo>
                  <a:lnTo>
                    <a:pt x="96" y="299"/>
                  </a:lnTo>
                  <a:lnTo>
                    <a:pt x="99" y="297"/>
                  </a:lnTo>
                  <a:lnTo>
                    <a:pt x="103" y="297"/>
                  </a:lnTo>
                  <a:lnTo>
                    <a:pt x="105" y="299"/>
                  </a:lnTo>
                  <a:lnTo>
                    <a:pt x="107" y="295"/>
                  </a:lnTo>
                  <a:lnTo>
                    <a:pt x="111" y="293"/>
                  </a:lnTo>
                  <a:lnTo>
                    <a:pt x="113" y="295"/>
                  </a:lnTo>
                  <a:lnTo>
                    <a:pt x="118" y="291"/>
                  </a:lnTo>
                  <a:lnTo>
                    <a:pt x="122" y="293"/>
                  </a:lnTo>
                  <a:lnTo>
                    <a:pt x="124" y="293"/>
                  </a:lnTo>
                  <a:lnTo>
                    <a:pt x="124" y="291"/>
                  </a:lnTo>
                  <a:lnTo>
                    <a:pt x="126" y="293"/>
                  </a:lnTo>
                  <a:lnTo>
                    <a:pt x="128" y="293"/>
                  </a:lnTo>
                  <a:lnTo>
                    <a:pt x="130" y="291"/>
                  </a:lnTo>
                  <a:lnTo>
                    <a:pt x="137" y="291"/>
                  </a:lnTo>
                  <a:lnTo>
                    <a:pt x="141" y="291"/>
                  </a:lnTo>
                  <a:lnTo>
                    <a:pt x="145" y="293"/>
                  </a:lnTo>
                  <a:lnTo>
                    <a:pt x="147" y="293"/>
                  </a:lnTo>
                  <a:lnTo>
                    <a:pt x="149" y="291"/>
                  </a:lnTo>
                  <a:lnTo>
                    <a:pt x="153" y="289"/>
                  </a:lnTo>
                  <a:lnTo>
                    <a:pt x="156" y="286"/>
                  </a:lnTo>
                  <a:lnTo>
                    <a:pt x="158" y="286"/>
                  </a:lnTo>
                  <a:lnTo>
                    <a:pt x="160" y="286"/>
                  </a:lnTo>
                  <a:lnTo>
                    <a:pt x="160" y="284"/>
                  </a:lnTo>
                  <a:lnTo>
                    <a:pt x="164" y="282"/>
                  </a:lnTo>
                  <a:lnTo>
                    <a:pt x="168" y="280"/>
                  </a:lnTo>
                  <a:lnTo>
                    <a:pt x="168" y="278"/>
                  </a:lnTo>
                  <a:lnTo>
                    <a:pt x="166" y="276"/>
                  </a:lnTo>
                  <a:lnTo>
                    <a:pt x="168" y="274"/>
                  </a:lnTo>
                  <a:lnTo>
                    <a:pt x="162" y="274"/>
                  </a:lnTo>
                  <a:lnTo>
                    <a:pt x="160" y="276"/>
                  </a:lnTo>
                  <a:lnTo>
                    <a:pt x="158" y="276"/>
                  </a:lnTo>
                  <a:lnTo>
                    <a:pt x="153" y="274"/>
                  </a:lnTo>
                  <a:lnTo>
                    <a:pt x="151" y="274"/>
                  </a:lnTo>
                  <a:lnTo>
                    <a:pt x="153" y="274"/>
                  </a:lnTo>
                  <a:lnTo>
                    <a:pt x="153" y="272"/>
                  </a:lnTo>
                  <a:lnTo>
                    <a:pt x="156" y="272"/>
                  </a:lnTo>
                  <a:lnTo>
                    <a:pt x="151" y="272"/>
                  </a:lnTo>
                  <a:lnTo>
                    <a:pt x="149" y="272"/>
                  </a:lnTo>
                  <a:lnTo>
                    <a:pt x="153" y="270"/>
                  </a:lnTo>
                  <a:lnTo>
                    <a:pt x="156" y="270"/>
                  </a:lnTo>
                  <a:lnTo>
                    <a:pt x="158" y="268"/>
                  </a:lnTo>
                  <a:lnTo>
                    <a:pt x="158" y="265"/>
                  </a:lnTo>
                  <a:lnTo>
                    <a:pt x="153" y="265"/>
                  </a:lnTo>
                  <a:lnTo>
                    <a:pt x="156" y="263"/>
                  </a:lnTo>
                  <a:lnTo>
                    <a:pt x="158" y="261"/>
                  </a:lnTo>
                  <a:lnTo>
                    <a:pt x="160" y="263"/>
                  </a:lnTo>
                  <a:lnTo>
                    <a:pt x="162" y="261"/>
                  </a:lnTo>
                  <a:lnTo>
                    <a:pt x="164" y="259"/>
                  </a:lnTo>
                  <a:lnTo>
                    <a:pt x="162" y="259"/>
                  </a:lnTo>
                  <a:lnTo>
                    <a:pt x="164" y="259"/>
                  </a:lnTo>
                  <a:lnTo>
                    <a:pt x="160" y="257"/>
                  </a:lnTo>
                  <a:lnTo>
                    <a:pt x="162" y="255"/>
                  </a:lnTo>
                  <a:lnTo>
                    <a:pt x="164" y="257"/>
                  </a:lnTo>
                  <a:lnTo>
                    <a:pt x="164" y="257"/>
                  </a:lnTo>
                  <a:lnTo>
                    <a:pt x="166" y="255"/>
                  </a:lnTo>
                  <a:lnTo>
                    <a:pt x="168" y="253"/>
                  </a:lnTo>
                  <a:lnTo>
                    <a:pt x="168" y="249"/>
                  </a:lnTo>
                  <a:lnTo>
                    <a:pt x="170" y="242"/>
                  </a:lnTo>
                  <a:lnTo>
                    <a:pt x="170" y="240"/>
                  </a:lnTo>
                  <a:lnTo>
                    <a:pt x="168" y="236"/>
                  </a:lnTo>
                  <a:lnTo>
                    <a:pt x="162" y="230"/>
                  </a:lnTo>
                  <a:lnTo>
                    <a:pt x="153" y="230"/>
                  </a:lnTo>
                  <a:lnTo>
                    <a:pt x="147" y="230"/>
                  </a:lnTo>
                  <a:lnTo>
                    <a:pt x="147" y="234"/>
                  </a:lnTo>
                  <a:lnTo>
                    <a:pt x="145" y="236"/>
                  </a:lnTo>
                  <a:lnTo>
                    <a:pt x="143" y="234"/>
                  </a:lnTo>
                  <a:lnTo>
                    <a:pt x="139" y="232"/>
                  </a:lnTo>
                  <a:lnTo>
                    <a:pt x="145" y="227"/>
                  </a:lnTo>
                  <a:lnTo>
                    <a:pt x="145" y="223"/>
                  </a:lnTo>
                  <a:lnTo>
                    <a:pt x="139" y="217"/>
                  </a:lnTo>
                  <a:lnTo>
                    <a:pt x="139" y="215"/>
                  </a:lnTo>
                  <a:lnTo>
                    <a:pt x="134" y="213"/>
                  </a:lnTo>
                  <a:lnTo>
                    <a:pt x="132" y="211"/>
                  </a:lnTo>
                  <a:lnTo>
                    <a:pt x="130" y="211"/>
                  </a:lnTo>
                  <a:lnTo>
                    <a:pt x="128" y="211"/>
                  </a:lnTo>
                  <a:lnTo>
                    <a:pt x="126" y="211"/>
                  </a:lnTo>
                  <a:lnTo>
                    <a:pt x="124" y="211"/>
                  </a:lnTo>
                  <a:lnTo>
                    <a:pt x="128" y="211"/>
                  </a:lnTo>
                  <a:lnTo>
                    <a:pt x="128" y="211"/>
                  </a:lnTo>
                  <a:lnTo>
                    <a:pt x="132" y="211"/>
                  </a:lnTo>
                  <a:lnTo>
                    <a:pt x="134" y="211"/>
                  </a:lnTo>
                  <a:lnTo>
                    <a:pt x="134" y="213"/>
                  </a:lnTo>
                  <a:lnTo>
                    <a:pt x="137" y="213"/>
                  </a:lnTo>
                  <a:lnTo>
                    <a:pt x="139" y="213"/>
                  </a:lnTo>
                  <a:lnTo>
                    <a:pt x="134" y="206"/>
                  </a:lnTo>
                  <a:lnTo>
                    <a:pt x="132" y="202"/>
                  </a:lnTo>
                  <a:lnTo>
                    <a:pt x="132" y="200"/>
                  </a:lnTo>
                  <a:lnTo>
                    <a:pt x="134" y="200"/>
                  </a:lnTo>
                  <a:lnTo>
                    <a:pt x="132" y="198"/>
                  </a:lnTo>
                  <a:lnTo>
                    <a:pt x="130" y="196"/>
                  </a:lnTo>
                  <a:lnTo>
                    <a:pt x="130" y="196"/>
                  </a:lnTo>
                  <a:lnTo>
                    <a:pt x="126" y="190"/>
                  </a:lnTo>
                  <a:lnTo>
                    <a:pt x="122" y="187"/>
                  </a:lnTo>
                  <a:lnTo>
                    <a:pt x="115" y="185"/>
                  </a:lnTo>
                  <a:lnTo>
                    <a:pt x="115" y="183"/>
                  </a:lnTo>
                  <a:lnTo>
                    <a:pt x="113" y="183"/>
                  </a:lnTo>
                  <a:lnTo>
                    <a:pt x="111" y="175"/>
                  </a:lnTo>
                  <a:lnTo>
                    <a:pt x="109" y="171"/>
                  </a:lnTo>
                  <a:lnTo>
                    <a:pt x="107" y="162"/>
                  </a:lnTo>
                  <a:lnTo>
                    <a:pt x="105" y="160"/>
                  </a:lnTo>
                  <a:lnTo>
                    <a:pt x="103" y="160"/>
                  </a:lnTo>
                  <a:lnTo>
                    <a:pt x="99" y="152"/>
                  </a:lnTo>
                  <a:lnTo>
                    <a:pt x="94" y="149"/>
                  </a:lnTo>
                  <a:lnTo>
                    <a:pt x="92" y="147"/>
                  </a:lnTo>
                  <a:lnTo>
                    <a:pt x="88" y="145"/>
                  </a:lnTo>
                  <a:lnTo>
                    <a:pt x="86" y="147"/>
                  </a:lnTo>
                  <a:lnTo>
                    <a:pt x="82" y="149"/>
                  </a:lnTo>
                  <a:lnTo>
                    <a:pt x="78" y="147"/>
                  </a:lnTo>
                  <a:lnTo>
                    <a:pt x="75" y="149"/>
                  </a:lnTo>
                  <a:lnTo>
                    <a:pt x="71" y="147"/>
                  </a:lnTo>
                  <a:lnTo>
                    <a:pt x="71" y="145"/>
                  </a:lnTo>
                  <a:lnTo>
                    <a:pt x="73" y="147"/>
                  </a:lnTo>
                  <a:lnTo>
                    <a:pt x="78" y="147"/>
                  </a:lnTo>
                  <a:lnTo>
                    <a:pt x="82" y="145"/>
                  </a:lnTo>
                  <a:lnTo>
                    <a:pt x="82" y="143"/>
                  </a:lnTo>
                  <a:lnTo>
                    <a:pt x="86" y="143"/>
                  </a:lnTo>
                  <a:lnTo>
                    <a:pt x="90" y="141"/>
                  </a:lnTo>
                  <a:lnTo>
                    <a:pt x="86" y="139"/>
                  </a:lnTo>
                  <a:lnTo>
                    <a:pt x="86" y="137"/>
                  </a:lnTo>
                  <a:lnTo>
                    <a:pt x="84" y="135"/>
                  </a:lnTo>
                  <a:lnTo>
                    <a:pt x="80" y="139"/>
                  </a:lnTo>
                  <a:lnTo>
                    <a:pt x="80" y="137"/>
                  </a:lnTo>
                  <a:lnTo>
                    <a:pt x="82" y="135"/>
                  </a:lnTo>
                  <a:lnTo>
                    <a:pt x="88" y="135"/>
                  </a:lnTo>
                  <a:lnTo>
                    <a:pt x="90" y="133"/>
                  </a:lnTo>
                  <a:lnTo>
                    <a:pt x="90" y="131"/>
                  </a:lnTo>
                  <a:lnTo>
                    <a:pt x="92" y="128"/>
                  </a:lnTo>
                  <a:lnTo>
                    <a:pt x="94" y="124"/>
                  </a:lnTo>
                  <a:lnTo>
                    <a:pt x="96" y="122"/>
                  </a:lnTo>
                  <a:lnTo>
                    <a:pt x="96" y="120"/>
                  </a:lnTo>
                  <a:lnTo>
                    <a:pt x="99" y="116"/>
                  </a:lnTo>
                  <a:lnTo>
                    <a:pt x="96" y="116"/>
                  </a:lnTo>
                  <a:lnTo>
                    <a:pt x="99" y="109"/>
                  </a:lnTo>
                  <a:lnTo>
                    <a:pt x="103" y="107"/>
                  </a:lnTo>
                  <a:lnTo>
                    <a:pt x="103" y="105"/>
                  </a:lnTo>
                  <a:lnTo>
                    <a:pt x="99" y="101"/>
                  </a:lnTo>
                  <a:lnTo>
                    <a:pt x="96" y="101"/>
                  </a:lnTo>
                  <a:lnTo>
                    <a:pt x="88" y="101"/>
                  </a:lnTo>
                  <a:lnTo>
                    <a:pt x="84" y="101"/>
                  </a:lnTo>
                  <a:lnTo>
                    <a:pt x="82" y="101"/>
                  </a:lnTo>
                  <a:lnTo>
                    <a:pt x="80" y="101"/>
                  </a:lnTo>
                  <a:lnTo>
                    <a:pt x="78" y="101"/>
                  </a:lnTo>
                  <a:lnTo>
                    <a:pt x="75" y="101"/>
                  </a:lnTo>
                  <a:lnTo>
                    <a:pt x="75" y="101"/>
                  </a:lnTo>
                  <a:lnTo>
                    <a:pt x="71" y="103"/>
                  </a:lnTo>
                  <a:lnTo>
                    <a:pt x="69" y="105"/>
                  </a:lnTo>
                  <a:lnTo>
                    <a:pt x="67" y="105"/>
                  </a:lnTo>
                  <a:lnTo>
                    <a:pt x="65" y="105"/>
                  </a:lnTo>
                  <a:lnTo>
                    <a:pt x="65" y="105"/>
                  </a:lnTo>
                  <a:lnTo>
                    <a:pt x="67" y="101"/>
                  </a:lnTo>
                  <a:lnTo>
                    <a:pt x="69" y="97"/>
                  </a:lnTo>
                  <a:lnTo>
                    <a:pt x="67" y="99"/>
                  </a:lnTo>
                  <a:lnTo>
                    <a:pt x="65" y="97"/>
                  </a:lnTo>
                  <a:lnTo>
                    <a:pt x="67" y="97"/>
                  </a:lnTo>
                  <a:lnTo>
                    <a:pt x="67" y="95"/>
                  </a:lnTo>
                  <a:lnTo>
                    <a:pt x="75" y="88"/>
                  </a:lnTo>
                  <a:lnTo>
                    <a:pt x="78" y="84"/>
                  </a:lnTo>
                  <a:lnTo>
                    <a:pt x="80" y="84"/>
                  </a:lnTo>
                  <a:lnTo>
                    <a:pt x="82" y="80"/>
                  </a:lnTo>
                  <a:lnTo>
                    <a:pt x="80" y="78"/>
                  </a:lnTo>
                  <a:lnTo>
                    <a:pt x="82" y="76"/>
                  </a:lnTo>
                  <a:lnTo>
                    <a:pt x="82" y="74"/>
                  </a:lnTo>
                  <a:lnTo>
                    <a:pt x="78" y="74"/>
                  </a:lnTo>
                  <a:lnTo>
                    <a:pt x="75" y="76"/>
                  </a:lnTo>
                  <a:lnTo>
                    <a:pt x="73" y="76"/>
                  </a:lnTo>
                  <a:lnTo>
                    <a:pt x="69" y="78"/>
                  </a:lnTo>
                  <a:lnTo>
                    <a:pt x="67" y="76"/>
                  </a:lnTo>
                  <a:lnTo>
                    <a:pt x="63" y="78"/>
                  </a:lnTo>
                  <a:lnTo>
                    <a:pt x="61" y="78"/>
                  </a:lnTo>
                  <a:lnTo>
                    <a:pt x="61" y="80"/>
                  </a:lnTo>
                  <a:lnTo>
                    <a:pt x="61" y="78"/>
                  </a:lnTo>
                  <a:lnTo>
                    <a:pt x="59" y="78"/>
                  </a:lnTo>
                  <a:lnTo>
                    <a:pt x="54" y="80"/>
                  </a:lnTo>
                  <a:lnTo>
                    <a:pt x="56" y="78"/>
                  </a:lnTo>
                  <a:lnTo>
                    <a:pt x="52" y="76"/>
                  </a:lnTo>
                  <a:lnTo>
                    <a:pt x="50" y="78"/>
                  </a:lnTo>
                  <a:lnTo>
                    <a:pt x="50" y="80"/>
                  </a:lnTo>
                  <a:lnTo>
                    <a:pt x="50" y="82"/>
                  </a:lnTo>
                  <a:lnTo>
                    <a:pt x="50" y="82"/>
                  </a:lnTo>
                  <a:lnTo>
                    <a:pt x="50" y="84"/>
                  </a:lnTo>
                  <a:lnTo>
                    <a:pt x="46" y="86"/>
                  </a:lnTo>
                  <a:lnTo>
                    <a:pt x="48" y="88"/>
                  </a:lnTo>
                  <a:lnTo>
                    <a:pt x="46" y="90"/>
                  </a:lnTo>
                  <a:lnTo>
                    <a:pt x="44" y="90"/>
                  </a:lnTo>
                  <a:lnTo>
                    <a:pt x="48" y="95"/>
                  </a:lnTo>
                  <a:lnTo>
                    <a:pt x="50" y="97"/>
                  </a:lnTo>
                  <a:lnTo>
                    <a:pt x="46" y="95"/>
                  </a:lnTo>
                  <a:lnTo>
                    <a:pt x="44" y="97"/>
                  </a:lnTo>
                  <a:lnTo>
                    <a:pt x="42" y="95"/>
                  </a:lnTo>
                  <a:lnTo>
                    <a:pt x="42" y="95"/>
                  </a:lnTo>
                  <a:lnTo>
                    <a:pt x="42" y="97"/>
                  </a:lnTo>
                  <a:lnTo>
                    <a:pt x="42" y="99"/>
                  </a:lnTo>
                  <a:lnTo>
                    <a:pt x="40" y="97"/>
                  </a:lnTo>
                  <a:lnTo>
                    <a:pt x="37" y="99"/>
                  </a:lnTo>
                  <a:lnTo>
                    <a:pt x="40" y="101"/>
                  </a:lnTo>
                  <a:lnTo>
                    <a:pt x="40" y="103"/>
                  </a:lnTo>
                  <a:lnTo>
                    <a:pt x="42" y="105"/>
                  </a:lnTo>
                  <a:lnTo>
                    <a:pt x="44" y="105"/>
                  </a:lnTo>
                  <a:lnTo>
                    <a:pt x="42" y="105"/>
                  </a:lnTo>
                  <a:lnTo>
                    <a:pt x="37" y="105"/>
                  </a:lnTo>
                  <a:lnTo>
                    <a:pt x="40" y="109"/>
                  </a:lnTo>
                  <a:lnTo>
                    <a:pt x="40" y="109"/>
                  </a:lnTo>
                  <a:lnTo>
                    <a:pt x="44" y="109"/>
                  </a:lnTo>
                  <a:lnTo>
                    <a:pt x="40" y="112"/>
                  </a:lnTo>
                  <a:lnTo>
                    <a:pt x="40" y="112"/>
                  </a:lnTo>
                  <a:lnTo>
                    <a:pt x="42" y="114"/>
                  </a:lnTo>
                  <a:lnTo>
                    <a:pt x="44" y="112"/>
                  </a:lnTo>
                  <a:lnTo>
                    <a:pt x="44" y="112"/>
                  </a:lnTo>
                  <a:lnTo>
                    <a:pt x="44" y="114"/>
                  </a:lnTo>
                  <a:lnTo>
                    <a:pt x="42" y="114"/>
                  </a:lnTo>
                  <a:lnTo>
                    <a:pt x="42" y="114"/>
                  </a:lnTo>
                  <a:lnTo>
                    <a:pt x="42" y="116"/>
                  </a:lnTo>
                  <a:lnTo>
                    <a:pt x="42" y="116"/>
                  </a:lnTo>
                  <a:lnTo>
                    <a:pt x="40" y="118"/>
                  </a:lnTo>
                  <a:lnTo>
                    <a:pt x="40" y="118"/>
                  </a:lnTo>
                  <a:lnTo>
                    <a:pt x="42" y="120"/>
                  </a:lnTo>
                  <a:lnTo>
                    <a:pt x="42" y="122"/>
                  </a:lnTo>
                  <a:lnTo>
                    <a:pt x="37" y="120"/>
                  </a:lnTo>
                  <a:lnTo>
                    <a:pt x="37" y="122"/>
                  </a:lnTo>
                  <a:lnTo>
                    <a:pt x="40" y="124"/>
                  </a:lnTo>
                  <a:lnTo>
                    <a:pt x="37" y="124"/>
                  </a:lnTo>
                  <a:lnTo>
                    <a:pt x="35" y="126"/>
                  </a:lnTo>
                  <a:lnTo>
                    <a:pt x="33" y="126"/>
                  </a:lnTo>
                  <a:lnTo>
                    <a:pt x="31" y="128"/>
                  </a:lnTo>
                  <a:lnTo>
                    <a:pt x="33" y="128"/>
                  </a:lnTo>
                  <a:lnTo>
                    <a:pt x="35" y="128"/>
                  </a:lnTo>
                  <a:lnTo>
                    <a:pt x="37" y="128"/>
                  </a:lnTo>
                  <a:lnTo>
                    <a:pt x="37" y="131"/>
                  </a:lnTo>
                  <a:lnTo>
                    <a:pt x="35" y="131"/>
                  </a:lnTo>
                  <a:lnTo>
                    <a:pt x="37" y="133"/>
                  </a:lnTo>
                  <a:lnTo>
                    <a:pt x="40" y="133"/>
                  </a:lnTo>
                  <a:lnTo>
                    <a:pt x="40" y="135"/>
                  </a:lnTo>
                  <a:lnTo>
                    <a:pt x="48" y="126"/>
                  </a:lnTo>
                  <a:lnTo>
                    <a:pt x="48" y="128"/>
                  </a:lnTo>
                  <a:lnTo>
                    <a:pt x="48" y="128"/>
                  </a:lnTo>
                  <a:lnTo>
                    <a:pt x="46" y="131"/>
                  </a:lnTo>
                  <a:lnTo>
                    <a:pt x="44" y="135"/>
                  </a:lnTo>
                  <a:lnTo>
                    <a:pt x="44" y="135"/>
                  </a:lnTo>
                  <a:lnTo>
                    <a:pt x="42" y="141"/>
                  </a:lnTo>
                  <a:lnTo>
                    <a:pt x="44" y="141"/>
                  </a:lnTo>
                  <a:lnTo>
                    <a:pt x="42" y="147"/>
                  </a:lnTo>
                  <a:lnTo>
                    <a:pt x="42" y="149"/>
                  </a:lnTo>
                  <a:lnTo>
                    <a:pt x="40" y="152"/>
                  </a:lnTo>
                  <a:lnTo>
                    <a:pt x="42" y="154"/>
                  </a:lnTo>
                  <a:lnTo>
                    <a:pt x="42" y="154"/>
                  </a:lnTo>
                  <a:lnTo>
                    <a:pt x="40" y="158"/>
                  </a:lnTo>
                  <a:lnTo>
                    <a:pt x="40" y="164"/>
                  </a:lnTo>
                  <a:lnTo>
                    <a:pt x="37" y="164"/>
                  </a:lnTo>
                  <a:lnTo>
                    <a:pt x="37" y="166"/>
                  </a:lnTo>
                  <a:lnTo>
                    <a:pt x="42" y="166"/>
                  </a:lnTo>
                  <a:lnTo>
                    <a:pt x="42" y="164"/>
                  </a:lnTo>
                  <a:lnTo>
                    <a:pt x="44" y="160"/>
                  </a:lnTo>
                  <a:lnTo>
                    <a:pt x="44" y="156"/>
                  </a:lnTo>
                  <a:lnTo>
                    <a:pt x="46" y="154"/>
                  </a:lnTo>
                  <a:lnTo>
                    <a:pt x="44" y="147"/>
                  </a:lnTo>
                  <a:lnTo>
                    <a:pt x="46" y="147"/>
                  </a:lnTo>
                  <a:lnTo>
                    <a:pt x="50" y="141"/>
                  </a:lnTo>
                  <a:lnTo>
                    <a:pt x="46" y="147"/>
                  </a:lnTo>
                  <a:lnTo>
                    <a:pt x="46" y="152"/>
                  </a:lnTo>
                  <a:lnTo>
                    <a:pt x="48" y="152"/>
                  </a:lnTo>
                  <a:lnTo>
                    <a:pt x="48" y="149"/>
                  </a:lnTo>
                  <a:lnTo>
                    <a:pt x="50" y="147"/>
                  </a:lnTo>
                  <a:lnTo>
                    <a:pt x="50" y="152"/>
                  </a:lnTo>
                  <a:lnTo>
                    <a:pt x="52" y="147"/>
                  </a:lnTo>
                  <a:lnTo>
                    <a:pt x="52" y="143"/>
                  </a:lnTo>
                  <a:lnTo>
                    <a:pt x="54" y="143"/>
                  </a:lnTo>
                  <a:lnTo>
                    <a:pt x="54" y="147"/>
                  </a:lnTo>
                  <a:lnTo>
                    <a:pt x="59" y="149"/>
                  </a:lnTo>
                  <a:lnTo>
                    <a:pt x="54" y="149"/>
                  </a:lnTo>
                  <a:lnTo>
                    <a:pt x="52" y="154"/>
                  </a:lnTo>
                  <a:lnTo>
                    <a:pt x="54" y="158"/>
                  </a:lnTo>
                  <a:lnTo>
                    <a:pt x="56" y="158"/>
                  </a:lnTo>
                  <a:lnTo>
                    <a:pt x="56" y="162"/>
                  </a:lnTo>
                  <a:lnTo>
                    <a:pt x="54" y="166"/>
                  </a:lnTo>
                  <a:lnTo>
                    <a:pt x="50" y="175"/>
                  </a:lnTo>
                  <a:lnTo>
                    <a:pt x="52" y="177"/>
                  </a:lnTo>
                  <a:lnTo>
                    <a:pt x="48" y="177"/>
                  </a:lnTo>
                  <a:lnTo>
                    <a:pt x="48" y="181"/>
                  </a:lnTo>
                  <a:lnTo>
                    <a:pt x="52" y="185"/>
                  </a:lnTo>
                  <a:lnTo>
                    <a:pt x="52" y="181"/>
                  </a:lnTo>
                  <a:lnTo>
                    <a:pt x="54" y="179"/>
                  </a:lnTo>
                  <a:lnTo>
                    <a:pt x="61" y="185"/>
                  </a:lnTo>
                  <a:lnTo>
                    <a:pt x="61" y="181"/>
                  </a:lnTo>
                  <a:lnTo>
                    <a:pt x="59" y="179"/>
                  </a:lnTo>
                  <a:lnTo>
                    <a:pt x="61" y="179"/>
                  </a:lnTo>
                  <a:lnTo>
                    <a:pt x="65" y="181"/>
                  </a:lnTo>
                  <a:lnTo>
                    <a:pt x="69" y="181"/>
                  </a:lnTo>
                  <a:lnTo>
                    <a:pt x="69" y="179"/>
                  </a:lnTo>
                  <a:lnTo>
                    <a:pt x="73" y="179"/>
                  </a:lnTo>
                  <a:lnTo>
                    <a:pt x="75" y="177"/>
                  </a:lnTo>
                  <a:lnTo>
                    <a:pt x="84" y="177"/>
                  </a:lnTo>
                  <a:lnTo>
                    <a:pt x="78" y="179"/>
                  </a:lnTo>
                  <a:lnTo>
                    <a:pt x="73" y="190"/>
                  </a:lnTo>
                  <a:lnTo>
                    <a:pt x="80" y="198"/>
                  </a:lnTo>
                  <a:lnTo>
                    <a:pt x="82" y="196"/>
                  </a:lnTo>
                  <a:lnTo>
                    <a:pt x="82" y="202"/>
                  </a:lnTo>
                  <a:lnTo>
                    <a:pt x="84" y="198"/>
                  </a:lnTo>
                  <a:lnTo>
                    <a:pt x="88" y="198"/>
                  </a:lnTo>
                  <a:lnTo>
                    <a:pt x="86" y="202"/>
                  </a:lnTo>
                  <a:lnTo>
                    <a:pt x="88" y="204"/>
                  </a:lnTo>
                  <a:lnTo>
                    <a:pt x="84" y="206"/>
                  </a:lnTo>
                  <a:lnTo>
                    <a:pt x="86" y="213"/>
                  </a:lnTo>
                  <a:lnTo>
                    <a:pt x="84" y="217"/>
                  </a:lnTo>
                  <a:lnTo>
                    <a:pt x="86" y="219"/>
                  </a:lnTo>
                  <a:lnTo>
                    <a:pt x="88" y="221"/>
                  </a:lnTo>
                  <a:lnTo>
                    <a:pt x="90" y="221"/>
                  </a:lnTo>
                  <a:lnTo>
                    <a:pt x="90" y="223"/>
                  </a:lnTo>
                  <a:lnTo>
                    <a:pt x="86" y="223"/>
                  </a:lnTo>
                  <a:lnTo>
                    <a:pt x="84" y="221"/>
                  </a:lnTo>
                  <a:lnTo>
                    <a:pt x="82" y="221"/>
                  </a:lnTo>
                  <a:lnTo>
                    <a:pt x="84" y="223"/>
                  </a:lnTo>
                  <a:lnTo>
                    <a:pt x="86" y="225"/>
                  </a:lnTo>
                  <a:lnTo>
                    <a:pt x="84" y="225"/>
                  </a:lnTo>
                  <a:lnTo>
                    <a:pt x="80" y="221"/>
                  </a:lnTo>
                  <a:lnTo>
                    <a:pt x="73" y="223"/>
                  </a:lnTo>
                  <a:lnTo>
                    <a:pt x="71" y="223"/>
                  </a:lnTo>
                  <a:lnTo>
                    <a:pt x="65" y="227"/>
                  </a:lnTo>
                  <a:lnTo>
                    <a:pt x="61" y="232"/>
                  </a:lnTo>
                  <a:lnTo>
                    <a:pt x="56" y="234"/>
                  </a:lnTo>
                  <a:lnTo>
                    <a:pt x="54" y="238"/>
                  </a:lnTo>
                  <a:lnTo>
                    <a:pt x="56" y="238"/>
                  </a:lnTo>
                  <a:lnTo>
                    <a:pt x="59" y="238"/>
                  </a:lnTo>
                  <a:lnTo>
                    <a:pt x="59" y="236"/>
                  </a:lnTo>
                  <a:lnTo>
                    <a:pt x="67" y="234"/>
                  </a:lnTo>
                  <a:lnTo>
                    <a:pt x="65" y="238"/>
                  </a:lnTo>
                  <a:lnTo>
                    <a:pt x="67" y="240"/>
                  </a:lnTo>
                  <a:lnTo>
                    <a:pt x="65" y="242"/>
                  </a:lnTo>
                  <a:lnTo>
                    <a:pt x="67" y="244"/>
                  </a:lnTo>
                  <a:lnTo>
                    <a:pt x="69" y="244"/>
                  </a:lnTo>
                  <a:lnTo>
                    <a:pt x="65" y="253"/>
                  </a:lnTo>
                  <a:lnTo>
                    <a:pt x="61" y="255"/>
                  </a:lnTo>
                  <a:lnTo>
                    <a:pt x="59" y="257"/>
                  </a:lnTo>
                  <a:lnTo>
                    <a:pt x="56" y="257"/>
                  </a:lnTo>
                  <a:lnTo>
                    <a:pt x="52" y="259"/>
                  </a:lnTo>
                  <a:lnTo>
                    <a:pt x="50" y="259"/>
                  </a:lnTo>
                  <a:lnTo>
                    <a:pt x="44" y="263"/>
                  </a:lnTo>
                  <a:lnTo>
                    <a:pt x="48" y="263"/>
                  </a:lnTo>
                  <a:lnTo>
                    <a:pt x="48" y="265"/>
                  </a:lnTo>
                  <a:lnTo>
                    <a:pt x="46" y="268"/>
                  </a:lnTo>
                  <a:lnTo>
                    <a:pt x="50" y="268"/>
                  </a:lnTo>
                  <a:lnTo>
                    <a:pt x="50" y="270"/>
                  </a:lnTo>
                  <a:lnTo>
                    <a:pt x="50" y="270"/>
                  </a:lnTo>
                  <a:lnTo>
                    <a:pt x="54" y="270"/>
                  </a:lnTo>
                  <a:lnTo>
                    <a:pt x="56" y="268"/>
                  </a:lnTo>
                  <a:lnTo>
                    <a:pt x="63" y="265"/>
                  </a:lnTo>
                  <a:lnTo>
                    <a:pt x="63" y="268"/>
                  </a:lnTo>
                  <a:lnTo>
                    <a:pt x="67" y="270"/>
                  </a:lnTo>
                  <a:lnTo>
                    <a:pt x="63" y="270"/>
                  </a:lnTo>
                  <a:lnTo>
                    <a:pt x="63" y="272"/>
                  </a:lnTo>
                  <a:lnTo>
                    <a:pt x="69" y="272"/>
                  </a:lnTo>
                  <a:lnTo>
                    <a:pt x="69" y="272"/>
                  </a:lnTo>
                  <a:lnTo>
                    <a:pt x="71" y="270"/>
                  </a:lnTo>
                  <a:lnTo>
                    <a:pt x="73" y="274"/>
                  </a:lnTo>
                  <a:lnTo>
                    <a:pt x="78" y="276"/>
                  </a:lnTo>
                  <a:lnTo>
                    <a:pt x="84" y="276"/>
                  </a:lnTo>
                  <a:lnTo>
                    <a:pt x="84" y="274"/>
                  </a:lnTo>
                  <a:lnTo>
                    <a:pt x="88" y="272"/>
                  </a:lnTo>
                  <a:lnTo>
                    <a:pt x="92" y="272"/>
                  </a:lnTo>
                  <a:lnTo>
                    <a:pt x="94" y="270"/>
                  </a:lnTo>
                  <a:lnTo>
                    <a:pt x="96" y="268"/>
                  </a:lnTo>
                  <a:lnTo>
                    <a:pt x="92" y="272"/>
                  </a:lnTo>
                  <a:lnTo>
                    <a:pt x="88" y="278"/>
                  </a:lnTo>
                  <a:lnTo>
                    <a:pt x="88" y="282"/>
                  </a:lnTo>
                  <a:lnTo>
                    <a:pt x="84" y="282"/>
                  </a:lnTo>
                  <a:lnTo>
                    <a:pt x="82" y="282"/>
                  </a:lnTo>
                  <a:lnTo>
                    <a:pt x="78" y="282"/>
                  </a:lnTo>
                  <a:lnTo>
                    <a:pt x="69" y="280"/>
                  </a:lnTo>
                  <a:lnTo>
                    <a:pt x="65" y="282"/>
                  </a:lnTo>
                  <a:lnTo>
                    <a:pt x="65" y="284"/>
                  </a:lnTo>
                  <a:lnTo>
                    <a:pt x="63" y="289"/>
                  </a:lnTo>
                  <a:lnTo>
                    <a:pt x="59" y="289"/>
                  </a:lnTo>
                  <a:lnTo>
                    <a:pt x="59" y="295"/>
                  </a:lnTo>
                  <a:lnTo>
                    <a:pt x="54" y="297"/>
                  </a:lnTo>
                  <a:lnTo>
                    <a:pt x="54" y="299"/>
                  </a:lnTo>
                  <a:lnTo>
                    <a:pt x="50" y="299"/>
                  </a:lnTo>
                  <a:lnTo>
                    <a:pt x="48" y="303"/>
                  </a:lnTo>
                  <a:lnTo>
                    <a:pt x="48" y="303"/>
                  </a:lnTo>
                  <a:lnTo>
                    <a:pt x="46" y="305"/>
                  </a:lnTo>
                  <a:lnTo>
                    <a:pt x="42" y="310"/>
                  </a:lnTo>
                  <a:lnTo>
                    <a:pt x="40" y="310"/>
                  </a:lnTo>
                  <a:lnTo>
                    <a:pt x="35" y="312"/>
                  </a:lnTo>
                  <a:lnTo>
                    <a:pt x="35" y="314"/>
                  </a:lnTo>
                  <a:lnTo>
                    <a:pt x="40" y="314"/>
                  </a:lnTo>
                  <a:lnTo>
                    <a:pt x="40" y="312"/>
                  </a:lnTo>
                  <a:lnTo>
                    <a:pt x="44" y="312"/>
                  </a:lnTo>
                  <a:lnTo>
                    <a:pt x="46" y="316"/>
                  </a:lnTo>
                  <a:close/>
                </a:path>
              </a:pathLst>
            </a:custGeom>
            <a:solidFill>
              <a:srgbClr val="D9D9D9"/>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0" name="Freeform 77">
              <a:extLst>
                <a:ext uri="{FF2B5EF4-FFF2-40B4-BE49-F238E27FC236}">
                  <a16:creationId xmlns:a16="http://schemas.microsoft.com/office/drawing/2014/main" id="{3EE6C0AF-89FC-4094-A430-640EDBEBC901}"/>
                </a:ext>
              </a:extLst>
            </p:cNvPr>
            <p:cNvSpPr>
              <a:spLocks noEditPoints="1"/>
            </p:cNvSpPr>
            <p:nvPr/>
          </p:nvSpPr>
          <p:spPr bwMode="auto">
            <a:xfrm>
              <a:off x="4412347" y="3297740"/>
              <a:ext cx="359064" cy="335587"/>
            </a:xfrm>
            <a:custGeom>
              <a:avLst/>
              <a:gdLst>
                <a:gd name="T0" fmla="*/ 205 w 260"/>
                <a:gd name="T1" fmla="*/ 118 h 243"/>
                <a:gd name="T2" fmla="*/ 188 w 260"/>
                <a:gd name="T3" fmla="*/ 127 h 243"/>
                <a:gd name="T4" fmla="*/ 194 w 260"/>
                <a:gd name="T5" fmla="*/ 114 h 243"/>
                <a:gd name="T6" fmla="*/ 209 w 260"/>
                <a:gd name="T7" fmla="*/ 93 h 243"/>
                <a:gd name="T8" fmla="*/ 215 w 260"/>
                <a:gd name="T9" fmla="*/ 91 h 243"/>
                <a:gd name="T10" fmla="*/ 220 w 260"/>
                <a:gd name="T11" fmla="*/ 70 h 243"/>
                <a:gd name="T12" fmla="*/ 224 w 260"/>
                <a:gd name="T13" fmla="*/ 53 h 243"/>
                <a:gd name="T14" fmla="*/ 207 w 260"/>
                <a:gd name="T15" fmla="*/ 51 h 243"/>
                <a:gd name="T16" fmla="*/ 192 w 260"/>
                <a:gd name="T17" fmla="*/ 45 h 243"/>
                <a:gd name="T18" fmla="*/ 177 w 260"/>
                <a:gd name="T19" fmla="*/ 38 h 243"/>
                <a:gd name="T20" fmla="*/ 163 w 260"/>
                <a:gd name="T21" fmla="*/ 30 h 243"/>
                <a:gd name="T22" fmla="*/ 150 w 260"/>
                <a:gd name="T23" fmla="*/ 19 h 243"/>
                <a:gd name="T24" fmla="*/ 135 w 260"/>
                <a:gd name="T25" fmla="*/ 2 h 243"/>
                <a:gd name="T26" fmla="*/ 118 w 260"/>
                <a:gd name="T27" fmla="*/ 7 h 243"/>
                <a:gd name="T28" fmla="*/ 112 w 260"/>
                <a:gd name="T29" fmla="*/ 30 h 243"/>
                <a:gd name="T30" fmla="*/ 89 w 260"/>
                <a:gd name="T31" fmla="*/ 38 h 243"/>
                <a:gd name="T32" fmla="*/ 74 w 260"/>
                <a:gd name="T33" fmla="*/ 47 h 243"/>
                <a:gd name="T34" fmla="*/ 66 w 260"/>
                <a:gd name="T35" fmla="*/ 38 h 243"/>
                <a:gd name="T36" fmla="*/ 55 w 260"/>
                <a:gd name="T37" fmla="*/ 40 h 243"/>
                <a:gd name="T38" fmla="*/ 59 w 260"/>
                <a:gd name="T39" fmla="*/ 57 h 243"/>
                <a:gd name="T40" fmla="*/ 49 w 260"/>
                <a:gd name="T41" fmla="*/ 64 h 243"/>
                <a:gd name="T42" fmla="*/ 32 w 260"/>
                <a:gd name="T43" fmla="*/ 57 h 243"/>
                <a:gd name="T44" fmla="*/ 17 w 260"/>
                <a:gd name="T45" fmla="*/ 61 h 243"/>
                <a:gd name="T46" fmla="*/ 2 w 260"/>
                <a:gd name="T47" fmla="*/ 72 h 243"/>
                <a:gd name="T48" fmla="*/ 5 w 260"/>
                <a:gd name="T49" fmla="*/ 72 h 243"/>
                <a:gd name="T50" fmla="*/ 7 w 260"/>
                <a:gd name="T51" fmla="*/ 76 h 243"/>
                <a:gd name="T52" fmla="*/ 9 w 260"/>
                <a:gd name="T53" fmla="*/ 87 h 243"/>
                <a:gd name="T54" fmla="*/ 26 w 260"/>
                <a:gd name="T55" fmla="*/ 89 h 243"/>
                <a:gd name="T56" fmla="*/ 36 w 260"/>
                <a:gd name="T57" fmla="*/ 91 h 243"/>
                <a:gd name="T58" fmla="*/ 45 w 260"/>
                <a:gd name="T59" fmla="*/ 99 h 243"/>
                <a:gd name="T60" fmla="*/ 53 w 260"/>
                <a:gd name="T61" fmla="*/ 99 h 243"/>
                <a:gd name="T62" fmla="*/ 49 w 260"/>
                <a:gd name="T63" fmla="*/ 110 h 243"/>
                <a:gd name="T64" fmla="*/ 68 w 260"/>
                <a:gd name="T65" fmla="*/ 123 h 243"/>
                <a:gd name="T66" fmla="*/ 66 w 260"/>
                <a:gd name="T67" fmla="*/ 137 h 243"/>
                <a:gd name="T68" fmla="*/ 72 w 260"/>
                <a:gd name="T69" fmla="*/ 144 h 243"/>
                <a:gd name="T70" fmla="*/ 68 w 260"/>
                <a:gd name="T71" fmla="*/ 163 h 243"/>
                <a:gd name="T72" fmla="*/ 59 w 260"/>
                <a:gd name="T73" fmla="*/ 194 h 243"/>
                <a:gd name="T74" fmla="*/ 68 w 260"/>
                <a:gd name="T75" fmla="*/ 203 h 243"/>
                <a:gd name="T76" fmla="*/ 95 w 260"/>
                <a:gd name="T77" fmla="*/ 213 h 243"/>
                <a:gd name="T78" fmla="*/ 118 w 260"/>
                <a:gd name="T79" fmla="*/ 211 h 243"/>
                <a:gd name="T80" fmla="*/ 142 w 260"/>
                <a:gd name="T81" fmla="*/ 217 h 243"/>
                <a:gd name="T82" fmla="*/ 154 w 260"/>
                <a:gd name="T83" fmla="*/ 190 h 243"/>
                <a:gd name="T84" fmla="*/ 171 w 260"/>
                <a:gd name="T85" fmla="*/ 194 h 243"/>
                <a:gd name="T86" fmla="*/ 201 w 260"/>
                <a:gd name="T87" fmla="*/ 203 h 243"/>
                <a:gd name="T88" fmla="*/ 222 w 260"/>
                <a:gd name="T89" fmla="*/ 184 h 243"/>
                <a:gd name="T90" fmla="*/ 209 w 260"/>
                <a:gd name="T91" fmla="*/ 158 h 243"/>
                <a:gd name="T92" fmla="*/ 209 w 260"/>
                <a:gd name="T93" fmla="*/ 139 h 243"/>
                <a:gd name="T94" fmla="*/ 253 w 260"/>
                <a:gd name="T95" fmla="*/ 243 h 243"/>
                <a:gd name="T96" fmla="*/ 247 w 260"/>
                <a:gd name="T97" fmla="*/ 234 h 243"/>
                <a:gd name="T98" fmla="*/ 243 w 260"/>
                <a:gd name="T99" fmla="*/ 228 h 243"/>
                <a:gd name="T100" fmla="*/ 243 w 260"/>
                <a:gd name="T101" fmla="*/ 219 h 243"/>
                <a:gd name="T102" fmla="*/ 253 w 260"/>
                <a:gd name="T103" fmla="*/ 211 h 243"/>
                <a:gd name="T104" fmla="*/ 257 w 260"/>
                <a:gd name="T105" fmla="*/ 201 h 243"/>
                <a:gd name="T106" fmla="*/ 257 w 260"/>
                <a:gd name="T107" fmla="*/ 23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0" h="243">
                  <a:moveTo>
                    <a:pt x="211" y="133"/>
                  </a:moveTo>
                  <a:lnTo>
                    <a:pt x="209" y="129"/>
                  </a:lnTo>
                  <a:lnTo>
                    <a:pt x="207" y="127"/>
                  </a:lnTo>
                  <a:lnTo>
                    <a:pt x="207" y="123"/>
                  </a:lnTo>
                  <a:lnTo>
                    <a:pt x="205" y="118"/>
                  </a:lnTo>
                  <a:lnTo>
                    <a:pt x="198" y="118"/>
                  </a:lnTo>
                  <a:lnTo>
                    <a:pt x="196" y="120"/>
                  </a:lnTo>
                  <a:lnTo>
                    <a:pt x="198" y="127"/>
                  </a:lnTo>
                  <a:lnTo>
                    <a:pt x="192" y="129"/>
                  </a:lnTo>
                  <a:lnTo>
                    <a:pt x="188" y="127"/>
                  </a:lnTo>
                  <a:lnTo>
                    <a:pt x="188" y="125"/>
                  </a:lnTo>
                  <a:lnTo>
                    <a:pt x="190" y="123"/>
                  </a:lnTo>
                  <a:lnTo>
                    <a:pt x="192" y="123"/>
                  </a:lnTo>
                  <a:lnTo>
                    <a:pt x="192" y="120"/>
                  </a:lnTo>
                  <a:lnTo>
                    <a:pt x="194" y="114"/>
                  </a:lnTo>
                  <a:lnTo>
                    <a:pt x="198" y="106"/>
                  </a:lnTo>
                  <a:lnTo>
                    <a:pt x="201" y="104"/>
                  </a:lnTo>
                  <a:lnTo>
                    <a:pt x="205" y="99"/>
                  </a:lnTo>
                  <a:lnTo>
                    <a:pt x="209" y="97"/>
                  </a:lnTo>
                  <a:lnTo>
                    <a:pt x="209" y="93"/>
                  </a:lnTo>
                  <a:lnTo>
                    <a:pt x="205" y="91"/>
                  </a:lnTo>
                  <a:lnTo>
                    <a:pt x="207" y="89"/>
                  </a:lnTo>
                  <a:lnTo>
                    <a:pt x="211" y="89"/>
                  </a:lnTo>
                  <a:lnTo>
                    <a:pt x="213" y="91"/>
                  </a:lnTo>
                  <a:lnTo>
                    <a:pt x="215" y="91"/>
                  </a:lnTo>
                  <a:lnTo>
                    <a:pt x="222" y="89"/>
                  </a:lnTo>
                  <a:lnTo>
                    <a:pt x="222" y="85"/>
                  </a:lnTo>
                  <a:lnTo>
                    <a:pt x="217" y="82"/>
                  </a:lnTo>
                  <a:lnTo>
                    <a:pt x="217" y="78"/>
                  </a:lnTo>
                  <a:lnTo>
                    <a:pt x="220" y="70"/>
                  </a:lnTo>
                  <a:lnTo>
                    <a:pt x="222" y="68"/>
                  </a:lnTo>
                  <a:lnTo>
                    <a:pt x="222" y="66"/>
                  </a:lnTo>
                  <a:lnTo>
                    <a:pt x="224" y="59"/>
                  </a:lnTo>
                  <a:lnTo>
                    <a:pt x="228" y="55"/>
                  </a:lnTo>
                  <a:lnTo>
                    <a:pt x="224" y="53"/>
                  </a:lnTo>
                  <a:lnTo>
                    <a:pt x="222" y="53"/>
                  </a:lnTo>
                  <a:lnTo>
                    <a:pt x="215" y="49"/>
                  </a:lnTo>
                  <a:lnTo>
                    <a:pt x="213" y="51"/>
                  </a:lnTo>
                  <a:lnTo>
                    <a:pt x="209" y="51"/>
                  </a:lnTo>
                  <a:lnTo>
                    <a:pt x="207" y="51"/>
                  </a:lnTo>
                  <a:lnTo>
                    <a:pt x="203" y="51"/>
                  </a:lnTo>
                  <a:lnTo>
                    <a:pt x="201" y="49"/>
                  </a:lnTo>
                  <a:lnTo>
                    <a:pt x="201" y="47"/>
                  </a:lnTo>
                  <a:lnTo>
                    <a:pt x="196" y="42"/>
                  </a:lnTo>
                  <a:lnTo>
                    <a:pt x="192" y="45"/>
                  </a:lnTo>
                  <a:lnTo>
                    <a:pt x="188" y="42"/>
                  </a:lnTo>
                  <a:lnTo>
                    <a:pt x="186" y="38"/>
                  </a:lnTo>
                  <a:lnTo>
                    <a:pt x="182" y="38"/>
                  </a:lnTo>
                  <a:lnTo>
                    <a:pt x="182" y="40"/>
                  </a:lnTo>
                  <a:lnTo>
                    <a:pt x="177" y="38"/>
                  </a:lnTo>
                  <a:lnTo>
                    <a:pt x="173" y="38"/>
                  </a:lnTo>
                  <a:lnTo>
                    <a:pt x="169" y="32"/>
                  </a:lnTo>
                  <a:lnTo>
                    <a:pt x="167" y="32"/>
                  </a:lnTo>
                  <a:lnTo>
                    <a:pt x="165" y="30"/>
                  </a:lnTo>
                  <a:lnTo>
                    <a:pt x="163" y="30"/>
                  </a:lnTo>
                  <a:lnTo>
                    <a:pt x="161" y="30"/>
                  </a:lnTo>
                  <a:lnTo>
                    <a:pt x="156" y="28"/>
                  </a:lnTo>
                  <a:lnTo>
                    <a:pt x="154" y="23"/>
                  </a:lnTo>
                  <a:lnTo>
                    <a:pt x="152" y="21"/>
                  </a:lnTo>
                  <a:lnTo>
                    <a:pt x="150" y="19"/>
                  </a:lnTo>
                  <a:lnTo>
                    <a:pt x="148" y="19"/>
                  </a:lnTo>
                  <a:lnTo>
                    <a:pt x="142" y="15"/>
                  </a:lnTo>
                  <a:lnTo>
                    <a:pt x="142" y="11"/>
                  </a:lnTo>
                  <a:lnTo>
                    <a:pt x="137" y="11"/>
                  </a:lnTo>
                  <a:lnTo>
                    <a:pt x="135" y="2"/>
                  </a:lnTo>
                  <a:lnTo>
                    <a:pt x="133" y="0"/>
                  </a:lnTo>
                  <a:lnTo>
                    <a:pt x="133" y="2"/>
                  </a:lnTo>
                  <a:lnTo>
                    <a:pt x="127" y="4"/>
                  </a:lnTo>
                  <a:lnTo>
                    <a:pt x="125" y="4"/>
                  </a:lnTo>
                  <a:lnTo>
                    <a:pt x="118" y="7"/>
                  </a:lnTo>
                  <a:lnTo>
                    <a:pt x="116" y="11"/>
                  </a:lnTo>
                  <a:lnTo>
                    <a:pt x="118" y="15"/>
                  </a:lnTo>
                  <a:lnTo>
                    <a:pt x="116" y="23"/>
                  </a:lnTo>
                  <a:lnTo>
                    <a:pt x="112" y="28"/>
                  </a:lnTo>
                  <a:lnTo>
                    <a:pt x="112" y="30"/>
                  </a:lnTo>
                  <a:lnTo>
                    <a:pt x="106" y="32"/>
                  </a:lnTo>
                  <a:lnTo>
                    <a:pt x="102" y="32"/>
                  </a:lnTo>
                  <a:lnTo>
                    <a:pt x="97" y="32"/>
                  </a:lnTo>
                  <a:lnTo>
                    <a:pt x="91" y="36"/>
                  </a:lnTo>
                  <a:lnTo>
                    <a:pt x="89" y="38"/>
                  </a:lnTo>
                  <a:lnTo>
                    <a:pt x="89" y="42"/>
                  </a:lnTo>
                  <a:lnTo>
                    <a:pt x="93" y="42"/>
                  </a:lnTo>
                  <a:lnTo>
                    <a:pt x="89" y="47"/>
                  </a:lnTo>
                  <a:lnTo>
                    <a:pt x="83" y="47"/>
                  </a:lnTo>
                  <a:lnTo>
                    <a:pt x="74" y="47"/>
                  </a:lnTo>
                  <a:lnTo>
                    <a:pt x="72" y="45"/>
                  </a:lnTo>
                  <a:lnTo>
                    <a:pt x="68" y="47"/>
                  </a:lnTo>
                  <a:lnTo>
                    <a:pt x="68" y="42"/>
                  </a:lnTo>
                  <a:lnTo>
                    <a:pt x="66" y="40"/>
                  </a:lnTo>
                  <a:lnTo>
                    <a:pt x="66" y="38"/>
                  </a:lnTo>
                  <a:lnTo>
                    <a:pt x="64" y="36"/>
                  </a:lnTo>
                  <a:lnTo>
                    <a:pt x="59" y="38"/>
                  </a:lnTo>
                  <a:lnTo>
                    <a:pt x="55" y="38"/>
                  </a:lnTo>
                  <a:lnTo>
                    <a:pt x="53" y="36"/>
                  </a:lnTo>
                  <a:lnTo>
                    <a:pt x="55" y="40"/>
                  </a:lnTo>
                  <a:lnTo>
                    <a:pt x="53" y="42"/>
                  </a:lnTo>
                  <a:lnTo>
                    <a:pt x="59" y="49"/>
                  </a:lnTo>
                  <a:lnTo>
                    <a:pt x="59" y="51"/>
                  </a:lnTo>
                  <a:lnTo>
                    <a:pt x="59" y="55"/>
                  </a:lnTo>
                  <a:lnTo>
                    <a:pt x="59" y="57"/>
                  </a:lnTo>
                  <a:lnTo>
                    <a:pt x="61" y="59"/>
                  </a:lnTo>
                  <a:lnTo>
                    <a:pt x="61" y="64"/>
                  </a:lnTo>
                  <a:lnTo>
                    <a:pt x="55" y="64"/>
                  </a:lnTo>
                  <a:lnTo>
                    <a:pt x="51" y="64"/>
                  </a:lnTo>
                  <a:lnTo>
                    <a:pt x="49" y="64"/>
                  </a:lnTo>
                  <a:lnTo>
                    <a:pt x="45" y="64"/>
                  </a:lnTo>
                  <a:lnTo>
                    <a:pt x="45" y="64"/>
                  </a:lnTo>
                  <a:lnTo>
                    <a:pt x="40" y="66"/>
                  </a:lnTo>
                  <a:lnTo>
                    <a:pt x="34" y="59"/>
                  </a:lnTo>
                  <a:lnTo>
                    <a:pt x="32" y="57"/>
                  </a:lnTo>
                  <a:lnTo>
                    <a:pt x="26" y="59"/>
                  </a:lnTo>
                  <a:lnTo>
                    <a:pt x="24" y="61"/>
                  </a:lnTo>
                  <a:lnTo>
                    <a:pt x="21" y="61"/>
                  </a:lnTo>
                  <a:lnTo>
                    <a:pt x="19" y="64"/>
                  </a:lnTo>
                  <a:lnTo>
                    <a:pt x="17" y="61"/>
                  </a:lnTo>
                  <a:lnTo>
                    <a:pt x="13" y="61"/>
                  </a:lnTo>
                  <a:lnTo>
                    <a:pt x="9" y="66"/>
                  </a:lnTo>
                  <a:lnTo>
                    <a:pt x="5" y="66"/>
                  </a:lnTo>
                  <a:lnTo>
                    <a:pt x="0" y="68"/>
                  </a:lnTo>
                  <a:lnTo>
                    <a:pt x="2" y="72"/>
                  </a:lnTo>
                  <a:lnTo>
                    <a:pt x="7" y="70"/>
                  </a:lnTo>
                  <a:lnTo>
                    <a:pt x="9" y="72"/>
                  </a:lnTo>
                  <a:lnTo>
                    <a:pt x="11" y="72"/>
                  </a:lnTo>
                  <a:lnTo>
                    <a:pt x="7" y="72"/>
                  </a:lnTo>
                  <a:lnTo>
                    <a:pt x="5" y="72"/>
                  </a:lnTo>
                  <a:lnTo>
                    <a:pt x="7" y="76"/>
                  </a:lnTo>
                  <a:lnTo>
                    <a:pt x="7" y="72"/>
                  </a:lnTo>
                  <a:lnTo>
                    <a:pt x="9" y="74"/>
                  </a:lnTo>
                  <a:lnTo>
                    <a:pt x="9" y="76"/>
                  </a:lnTo>
                  <a:lnTo>
                    <a:pt x="7" y="76"/>
                  </a:lnTo>
                  <a:lnTo>
                    <a:pt x="5" y="78"/>
                  </a:lnTo>
                  <a:lnTo>
                    <a:pt x="5" y="80"/>
                  </a:lnTo>
                  <a:lnTo>
                    <a:pt x="7" y="80"/>
                  </a:lnTo>
                  <a:lnTo>
                    <a:pt x="9" y="85"/>
                  </a:lnTo>
                  <a:lnTo>
                    <a:pt x="9" y="87"/>
                  </a:lnTo>
                  <a:lnTo>
                    <a:pt x="13" y="82"/>
                  </a:lnTo>
                  <a:lnTo>
                    <a:pt x="15" y="85"/>
                  </a:lnTo>
                  <a:lnTo>
                    <a:pt x="17" y="85"/>
                  </a:lnTo>
                  <a:lnTo>
                    <a:pt x="24" y="87"/>
                  </a:lnTo>
                  <a:lnTo>
                    <a:pt x="26" y="89"/>
                  </a:lnTo>
                  <a:lnTo>
                    <a:pt x="28" y="89"/>
                  </a:lnTo>
                  <a:lnTo>
                    <a:pt x="32" y="91"/>
                  </a:lnTo>
                  <a:lnTo>
                    <a:pt x="36" y="89"/>
                  </a:lnTo>
                  <a:lnTo>
                    <a:pt x="38" y="89"/>
                  </a:lnTo>
                  <a:lnTo>
                    <a:pt x="36" y="91"/>
                  </a:lnTo>
                  <a:lnTo>
                    <a:pt x="38" y="93"/>
                  </a:lnTo>
                  <a:lnTo>
                    <a:pt x="40" y="91"/>
                  </a:lnTo>
                  <a:lnTo>
                    <a:pt x="42" y="93"/>
                  </a:lnTo>
                  <a:lnTo>
                    <a:pt x="42" y="97"/>
                  </a:lnTo>
                  <a:lnTo>
                    <a:pt x="45" y="99"/>
                  </a:lnTo>
                  <a:lnTo>
                    <a:pt x="47" y="99"/>
                  </a:lnTo>
                  <a:lnTo>
                    <a:pt x="49" y="97"/>
                  </a:lnTo>
                  <a:lnTo>
                    <a:pt x="53" y="97"/>
                  </a:lnTo>
                  <a:lnTo>
                    <a:pt x="57" y="101"/>
                  </a:lnTo>
                  <a:lnTo>
                    <a:pt x="53" y="99"/>
                  </a:lnTo>
                  <a:lnTo>
                    <a:pt x="49" y="99"/>
                  </a:lnTo>
                  <a:lnTo>
                    <a:pt x="47" y="104"/>
                  </a:lnTo>
                  <a:lnTo>
                    <a:pt x="49" y="104"/>
                  </a:lnTo>
                  <a:lnTo>
                    <a:pt x="51" y="108"/>
                  </a:lnTo>
                  <a:lnTo>
                    <a:pt x="49" y="110"/>
                  </a:lnTo>
                  <a:lnTo>
                    <a:pt x="49" y="114"/>
                  </a:lnTo>
                  <a:lnTo>
                    <a:pt x="53" y="114"/>
                  </a:lnTo>
                  <a:lnTo>
                    <a:pt x="57" y="120"/>
                  </a:lnTo>
                  <a:lnTo>
                    <a:pt x="61" y="120"/>
                  </a:lnTo>
                  <a:lnTo>
                    <a:pt x="68" y="123"/>
                  </a:lnTo>
                  <a:lnTo>
                    <a:pt x="68" y="127"/>
                  </a:lnTo>
                  <a:lnTo>
                    <a:pt x="68" y="129"/>
                  </a:lnTo>
                  <a:lnTo>
                    <a:pt x="68" y="133"/>
                  </a:lnTo>
                  <a:lnTo>
                    <a:pt x="66" y="133"/>
                  </a:lnTo>
                  <a:lnTo>
                    <a:pt x="66" y="137"/>
                  </a:lnTo>
                  <a:lnTo>
                    <a:pt x="68" y="137"/>
                  </a:lnTo>
                  <a:lnTo>
                    <a:pt x="74" y="144"/>
                  </a:lnTo>
                  <a:lnTo>
                    <a:pt x="78" y="154"/>
                  </a:lnTo>
                  <a:lnTo>
                    <a:pt x="74" y="150"/>
                  </a:lnTo>
                  <a:lnTo>
                    <a:pt x="72" y="144"/>
                  </a:lnTo>
                  <a:lnTo>
                    <a:pt x="68" y="141"/>
                  </a:lnTo>
                  <a:lnTo>
                    <a:pt x="68" y="144"/>
                  </a:lnTo>
                  <a:lnTo>
                    <a:pt x="66" y="154"/>
                  </a:lnTo>
                  <a:lnTo>
                    <a:pt x="66" y="160"/>
                  </a:lnTo>
                  <a:lnTo>
                    <a:pt x="68" y="163"/>
                  </a:lnTo>
                  <a:lnTo>
                    <a:pt x="66" y="165"/>
                  </a:lnTo>
                  <a:lnTo>
                    <a:pt x="64" y="179"/>
                  </a:lnTo>
                  <a:lnTo>
                    <a:pt x="61" y="190"/>
                  </a:lnTo>
                  <a:lnTo>
                    <a:pt x="57" y="192"/>
                  </a:lnTo>
                  <a:lnTo>
                    <a:pt x="59" y="194"/>
                  </a:lnTo>
                  <a:lnTo>
                    <a:pt x="59" y="196"/>
                  </a:lnTo>
                  <a:lnTo>
                    <a:pt x="64" y="196"/>
                  </a:lnTo>
                  <a:lnTo>
                    <a:pt x="64" y="201"/>
                  </a:lnTo>
                  <a:lnTo>
                    <a:pt x="64" y="205"/>
                  </a:lnTo>
                  <a:lnTo>
                    <a:pt x="68" y="203"/>
                  </a:lnTo>
                  <a:lnTo>
                    <a:pt x="76" y="207"/>
                  </a:lnTo>
                  <a:lnTo>
                    <a:pt x="80" y="211"/>
                  </a:lnTo>
                  <a:lnTo>
                    <a:pt x="85" y="209"/>
                  </a:lnTo>
                  <a:lnTo>
                    <a:pt x="89" y="213"/>
                  </a:lnTo>
                  <a:lnTo>
                    <a:pt x="95" y="213"/>
                  </a:lnTo>
                  <a:lnTo>
                    <a:pt x="97" y="213"/>
                  </a:lnTo>
                  <a:lnTo>
                    <a:pt x="99" y="211"/>
                  </a:lnTo>
                  <a:lnTo>
                    <a:pt x="110" y="211"/>
                  </a:lnTo>
                  <a:lnTo>
                    <a:pt x="112" y="213"/>
                  </a:lnTo>
                  <a:lnTo>
                    <a:pt x="118" y="211"/>
                  </a:lnTo>
                  <a:lnTo>
                    <a:pt x="125" y="215"/>
                  </a:lnTo>
                  <a:lnTo>
                    <a:pt x="133" y="213"/>
                  </a:lnTo>
                  <a:lnTo>
                    <a:pt x="139" y="217"/>
                  </a:lnTo>
                  <a:lnTo>
                    <a:pt x="142" y="219"/>
                  </a:lnTo>
                  <a:lnTo>
                    <a:pt x="142" y="217"/>
                  </a:lnTo>
                  <a:lnTo>
                    <a:pt x="142" y="211"/>
                  </a:lnTo>
                  <a:lnTo>
                    <a:pt x="142" y="205"/>
                  </a:lnTo>
                  <a:lnTo>
                    <a:pt x="144" y="201"/>
                  </a:lnTo>
                  <a:lnTo>
                    <a:pt x="148" y="196"/>
                  </a:lnTo>
                  <a:lnTo>
                    <a:pt x="154" y="190"/>
                  </a:lnTo>
                  <a:lnTo>
                    <a:pt x="156" y="190"/>
                  </a:lnTo>
                  <a:lnTo>
                    <a:pt x="158" y="192"/>
                  </a:lnTo>
                  <a:lnTo>
                    <a:pt x="163" y="192"/>
                  </a:lnTo>
                  <a:lnTo>
                    <a:pt x="169" y="194"/>
                  </a:lnTo>
                  <a:lnTo>
                    <a:pt x="171" y="194"/>
                  </a:lnTo>
                  <a:lnTo>
                    <a:pt x="175" y="192"/>
                  </a:lnTo>
                  <a:lnTo>
                    <a:pt x="177" y="192"/>
                  </a:lnTo>
                  <a:lnTo>
                    <a:pt x="190" y="198"/>
                  </a:lnTo>
                  <a:lnTo>
                    <a:pt x="192" y="203"/>
                  </a:lnTo>
                  <a:lnTo>
                    <a:pt x="201" y="203"/>
                  </a:lnTo>
                  <a:lnTo>
                    <a:pt x="205" y="201"/>
                  </a:lnTo>
                  <a:lnTo>
                    <a:pt x="205" y="198"/>
                  </a:lnTo>
                  <a:lnTo>
                    <a:pt x="209" y="194"/>
                  </a:lnTo>
                  <a:lnTo>
                    <a:pt x="220" y="184"/>
                  </a:lnTo>
                  <a:lnTo>
                    <a:pt x="222" y="184"/>
                  </a:lnTo>
                  <a:lnTo>
                    <a:pt x="220" y="179"/>
                  </a:lnTo>
                  <a:lnTo>
                    <a:pt x="222" y="173"/>
                  </a:lnTo>
                  <a:lnTo>
                    <a:pt x="217" y="173"/>
                  </a:lnTo>
                  <a:lnTo>
                    <a:pt x="209" y="169"/>
                  </a:lnTo>
                  <a:lnTo>
                    <a:pt x="209" y="158"/>
                  </a:lnTo>
                  <a:lnTo>
                    <a:pt x="205" y="154"/>
                  </a:lnTo>
                  <a:lnTo>
                    <a:pt x="207" y="150"/>
                  </a:lnTo>
                  <a:lnTo>
                    <a:pt x="211" y="150"/>
                  </a:lnTo>
                  <a:lnTo>
                    <a:pt x="213" y="144"/>
                  </a:lnTo>
                  <a:lnTo>
                    <a:pt x="209" y="139"/>
                  </a:lnTo>
                  <a:lnTo>
                    <a:pt x="209" y="135"/>
                  </a:lnTo>
                  <a:lnTo>
                    <a:pt x="211" y="133"/>
                  </a:lnTo>
                  <a:lnTo>
                    <a:pt x="211" y="133"/>
                  </a:lnTo>
                  <a:lnTo>
                    <a:pt x="211" y="133"/>
                  </a:lnTo>
                  <a:close/>
                  <a:moveTo>
                    <a:pt x="253" y="243"/>
                  </a:moveTo>
                  <a:lnTo>
                    <a:pt x="247" y="241"/>
                  </a:lnTo>
                  <a:lnTo>
                    <a:pt x="245" y="238"/>
                  </a:lnTo>
                  <a:lnTo>
                    <a:pt x="247" y="236"/>
                  </a:lnTo>
                  <a:lnTo>
                    <a:pt x="249" y="236"/>
                  </a:lnTo>
                  <a:lnTo>
                    <a:pt x="247" y="234"/>
                  </a:lnTo>
                  <a:lnTo>
                    <a:pt x="245" y="234"/>
                  </a:lnTo>
                  <a:lnTo>
                    <a:pt x="245" y="232"/>
                  </a:lnTo>
                  <a:lnTo>
                    <a:pt x="243" y="230"/>
                  </a:lnTo>
                  <a:lnTo>
                    <a:pt x="243" y="228"/>
                  </a:lnTo>
                  <a:lnTo>
                    <a:pt x="243" y="228"/>
                  </a:lnTo>
                  <a:lnTo>
                    <a:pt x="243" y="226"/>
                  </a:lnTo>
                  <a:lnTo>
                    <a:pt x="241" y="224"/>
                  </a:lnTo>
                  <a:lnTo>
                    <a:pt x="241" y="222"/>
                  </a:lnTo>
                  <a:lnTo>
                    <a:pt x="243" y="222"/>
                  </a:lnTo>
                  <a:lnTo>
                    <a:pt x="243" y="219"/>
                  </a:lnTo>
                  <a:lnTo>
                    <a:pt x="241" y="217"/>
                  </a:lnTo>
                  <a:lnTo>
                    <a:pt x="243" y="213"/>
                  </a:lnTo>
                  <a:lnTo>
                    <a:pt x="249" y="211"/>
                  </a:lnTo>
                  <a:lnTo>
                    <a:pt x="251" y="209"/>
                  </a:lnTo>
                  <a:lnTo>
                    <a:pt x="253" y="211"/>
                  </a:lnTo>
                  <a:lnTo>
                    <a:pt x="255" y="211"/>
                  </a:lnTo>
                  <a:lnTo>
                    <a:pt x="255" y="207"/>
                  </a:lnTo>
                  <a:lnTo>
                    <a:pt x="255" y="205"/>
                  </a:lnTo>
                  <a:lnTo>
                    <a:pt x="255" y="201"/>
                  </a:lnTo>
                  <a:lnTo>
                    <a:pt x="257" y="201"/>
                  </a:lnTo>
                  <a:lnTo>
                    <a:pt x="260" y="207"/>
                  </a:lnTo>
                  <a:lnTo>
                    <a:pt x="257" y="211"/>
                  </a:lnTo>
                  <a:lnTo>
                    <a:pt x="260" y="219"/>
                  </a:lnTo>
                  <a:lnTo>
                    <a:pt x="257" y="230"/>
                  </a:lnTo>
                  <a:lnTo>
                    <a:pt x="257" y="234"/>
                  </a:lnTo>
                  <a:lnTo>
                    <a:pt x="255" y="241"/>
                  </a:lnTo>
                  <a:lnTo>
                    <a:pt x="253" y="243"/>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1" name="Freeform 78">
              <a:extLst>
                <a:ext uri="{FF2B5EF4-FFF2-40B4-BE49-F238E27FC236}">
                  <a16:creationId xmlns:a16="http://schemas.microsoft.com/office/drawing/2014/main" id="{E56D8B62-243E-4E5E-B386-3DFFCDF92DF4}"/>
                </a:ext>
              </a:extLst>
            </p:cNvPr>
            <p:cNvSpPr>
              <a:spLocks/>
            </p:cNvSpPr>
            <p:nvPr/>
          </p:nvSpPr>
          <p:spPr bwMode="auto">
            <a:xfrm>
              <a:off x="4905369" y="3812860"/>
              <a:ext cx="8286" cy="9668"/>
            </a:xfrm>
            <a:custGeom>
              <a:avLst/>
              <a:gdLst>
                <a:gd name="T0" fmla="*/ 0 w 6"/>
                <a:gd name="T1" fmla="*/ 0 h 7"/>
                <a:gd name="T2" fmla="*/ 0 w 6"/>
                <a:gd name="T3" fmla="*/ 5 h 7"/>
                <a:gd name="T4" fmla="*/ 4 w 6"/>
                <a:gd name="T5" fmla="*/ 7 h 7"/>
                <a:gd name="T6" fmla="*/ 6 w 6"/>
                <a:gd name="T7" fmla="*/ 5 h 7"/>
                <a:gd name="T8" fmla="*/ 6 w 6"/>
                <a:gd name="T9" fmla="*/ 2 h 7"/>
                <a:gd name="T10" fmla="*/ 0 w 6"/>
                <a:gd name="T11" fmla="*/ 0 h 7"/>
              </a:gdLst>
              <a:ahLst/>
              <a:cxnLst>
                <a:cxn ang="0">
                  <a:pos x="T0" y="T1"/>
                </a:cxn>
                <a:cxn ang="0">
                  <a:pos x="T2" y="T3"/>
                </a:cxn>
                <a:cxn ang="0">
                  <a:pos x="T4" y="T5"/>
                </a:cxn>
                <a:cxn ang="0">
                  <a:pos x="T6" y="T7"/>
                </a:cxn>
                <a:cxn ang="0">
                  <a:pos x="T8" y="T9"/>
                </a:cxn>
                <a:cxn ang="0">
                  <a:pos x="T10" y="T11"/>
                </a:cxn>
              </a:cxnLst>
              <a:rect l="0" t="0" r="r" b="b"/>
              <a:pathLst>
                <a:path w="6" h="7">
                  <a:moveTo>
                    <a:pt x="0" y="0"/>
                  </a:moveTo>
                  <a:lnTo>
                    <a:pt x="0" y="5"/>
                  </a:lnTo>
                  <a:lnTo>
                    <a:pt x="4" y="7"/>
                  </a:lnTo>
                  <a:lnTo>
                    <a:pt x="6" y="5"/>
                  </a:lnTo>
                  <a:lnTo>
                    <a:pt x="6" y="2"/>
                  </a:lnTo>
                  <a:lnTo>
                    <a:pt x="0"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2" name="Freeform 79">
              <a:extLst>
                <a:ext uri="{FF2B5EF4-FFF2-40B4-BE49-F238E27FC236}">
                  <a16:creationId xmlns:a16="http://schemas.microsoft.com/office/drawing/2014/main" id="{9F4C9A5F-2675-4759-9E1F-3044B04E92D5}"/>
                </a:ext>
              </a:extLst>
            </p:cNvPr>
            <p:cNvSpPr>
              <a:spLocks noEditPoints="1"/>
            </p:cNvSpPr>
            <p:nvPr/>
          </p:nvSpPr>
          <p:spPr bwMode="auto">
            <a:xfrm>
              <a:off x="4695455" y="3437223"/>
              <a:ext cx="310729" cy="356302"/>
            </a:xfrm>
            <a:custGeom>
              <a:avLst/>
              <a:gdLst>
                <a:gd name="T0" fmla="*/ 4 w 225"/>
                <a:gd name="T1" fmla="*/ 68 h 258"/>
                <a:gd name="T2" fmla="*/ 8 w 225"/>
                <a:gd name="T3" fmla="*/ 43 h 258"/>
                <a:gd name="T4" fmla="*/ 19 w 225"/>
                <a:gd name="T5" fmla="*/ 28 h 258"/>
                <a:gd name="T6" fmla="*/ 40 w 225"/>
                <a:gd name="T7" fmla="*/ 28 h 258"/>
                <a:gd name="T8" fmla="*/ 59 w 225"/>
                <a:gd name="T9" fmla="*/ 22 h 258"/>
                <a:gd name="T10" fmla="*/ 74 w 225"/>
                <a:gd name="T11" fmla="*/ 5 h 258"/>
                <a:gd name="T12" fmla="*/ 101 w 225"/>
                <a:gd name="T13" fmla="*/ 5 h 258"/>
                <a:gd name="T14" fmla="*/ 126 w 225"/>
                <a:gd name="T15" fmla="*/ 22 h 258"/>
                <a:gd name="T16" fmla="*/ 120 w 225"/>
                <a:gd name="T17" fmla="*/ 36 h 258"/>
                <a:gd name="T18" fmla="*/ 103 w 225"/>
                <a:gd name="T19" fmla="*/ 47 h 258"/>
                <a:gd name="T20" fmla="*/ 105 w 225"/>
                <a:gd name="T21" fmla="*/ 66 h 258"/>
                <a:gd name="T22" fmla="*/ 124 w 225"/>
                <a:gd name="T23" fmla="*/ 85 h 258"/>
                <a:gd name="T24" fmla="*/ 141 w 225"/>
                <a:gd name="T25" fmla="*/ 110 h 258"/>
                <a:gd name="T26" fmla="*/ 160 w 225"/>
                <a:gd name="T27" fmla="*/ 127 h 258"/>
                <a:gd name="T28" fmla="*/ 181 w 225"/>
                <a:gd name="T29" fmla="*/ 129 h 258"/>
                <a:gd name="T30" fmla="*/ 181 w 225"/>
                <a:gd name="T31" fmla="*/ 142 h 258"/>
                <a:gd name="T32" fmla="*/ 221 w 225"/>
                <a:gd name="T33" fmla="*/ 161 h 258"/>
                <a:gd name="T34" fmla="*/ 225 w 225"/>
                <a:gd name="T35" fmla="*/ 177 h 258"/>
                <a:gd name="T36" fmla="*/ 215 w 225"/>
                <a:gd name="T37" fmla="*/ 171 h 258"/>
                <a:gd name="T38" fmla="*/ 202 w 225"/>
                <a:gd name="T39" fmla="*/ 163 h 258"/>
                <a:gd name="T40" fmla="*/ 194 w 225"/>
                <a:gd name="T41" fmla="*/ 173 h 258"/>
                <a:gd name="T42" fmla="*/ 196 w 225"/>
                <a:gd name="T43" fmla="*/ 184 h 258"/>
                <a:gd name="T44" fmla="*/ 200 w 225"/>
                <a:gd name="T45" fmla="*/ 201 h 258"/>
                <a:gd name="T46" fmla="*/ 187 w 225"/>
                <a:gd name="T47" fmla="*/ 224 h 258"/>
                <a:gd name="T48" fmla="*/ 175 w 225"/>
                <a:gd name="T49" fmla="*/ 220 h 258"/>
                <a:gd name="T50" fmla="*/ 181 w 225"/>
                <a:gd name="T51" fmla="*/ 207 h 258"/>
                <a:gd name="T52" fmla="*/ 181 w 225"/>
                <a:gd name="T53" fmla="*/ 190 h 258"/>
                <a:gd name="T54" fmla="*/ 170 w 225"/>
                <a:gd name="T55" fmla="*/ 175 h 258"/>
                <a:gd name="T56" fmla="*/ 160 w 225"/>
                <a:gd name="T57" fmla="*/ 167 h 258"/>
                <a:gd name="T58" fmla="*/ 149 w 225"/>
                <a:gd name="T59" fmla="*/ 156 h 258"/>
                <a:gd name="T60" fmla="*/ 135 w 225"/>
                <a:gd name="T61" fmla="*/ 146 h 258"/>
                <a:gd name="T62" fmla="*/ 120 w 225"/>
                <a:gd name="T63" fmla="*/ 142 h 258"/>
                <a:gd name="T64" fmla="*/ 97 w 225"/>
                <a:gd name="T65" fmla="*/ 121 h 258"/>
                <a:gd name="T66" fmla="*/ 78 w 225"/>
                <a:gd name="T67" fmla="*/ 104 h 258"/>
                <a:gd name="T68" fmla="*/ 67 w 225"/>
                <a:gd name="T69" fmla="*/ 85 h 258"/>
                <a:gd name="T70" fmla="*/ 52 w 225"/>
                <a:gd name="T71" fmla="*/ 72 h 258"/>
                <a:gd name="T72" fmla="*/ 17 w 225"/>
                <a:gd name="T73" fmla="*/ 83 h 258"/>
                <a:gd name="T74" fmla="*/ 34 w 225"/>
                <a:gd name="T75" fmla="*/ 146 h 258"/>
                <a:gd name="T76" fmla="*/ 31 w 225"/>
                <a:gd name="T77" fmla="*/ 150 h 258"/>
                <a:gd name="T78" fmla="*/ 82 w 225"/>
                <a:gd name="T79" fmla="*/ 118 h 258"/>
                <a:gd name="T80" fmla="*/ 74 w 225"/>
                <a:gd name="T81" fmla="*/ 108 h 258"/>
                <a:gd name="T82" fmla="*/ 65 w 225"/>
                <a:gd name="T83" fmla="*/ 106 h 258"/>
                <a:gd name="T84" fmla="*/ 48 w 225"/>
                <a:gd name="T85" fmla="*/ 199 h 258"/>
                <a:gd name="T86" fmla="*/ 59 w 225"/>
                <a:gd name="T87" fmla="*/ 194 h 258"/>
                <a:gd name="T88" fmla="*/ 55 w 225"/>
                <a:gd name="T89" fmla="*/ 165 h 258"/>
                <a:gd name="T90" fmla="*/ 55 w 225"/>
                <a:gd name="T91" fmla="*/ 148 h 258"/>
                <a:gd name="T92" fmla="*/ 36 w 225"/>
                <a:gd name="T93" fmla="*/ 154 h 258"/>
                <a:gd name="T94" fmla="*/ 34 w 225"/>
                <a:gd name="T95" fmla="*/ 165 h 258"/>
                <a:gd name="T96" fmla="*/ 38 w 225"/>
                <a:gd name="T97" fmla="*/ 177 h 258"/>
                <a:gd name="T98" fmla="*/ 38 w 225"/>
                <a:gd name="T99" fmla="*/ 201 h 258"/>
                <a:gd name="T100" fmla="*/ 168 w 225"/>
                <a:gd name="T101" fmla="*/ 249 h 258"/>
                <a:gd name="T102" fmla="*/ 173 w 225"/>
                <a:gd name="T103" fmla="*/ 222 h 258"/>
                <a:gd name="T104" fmla="*/ 154 w 225"/>
                <a:gd name="T105" fmla="*/ 224 h 258"/>
                <a:gd name="T106" fmla="*/ 124 w 225"/>
                <a:gd name="T107" fmla="*/ 222 h 258"/>
                <a:gd name="T108" fmla="*/ 120 w 225"/>
                <a:gd name="T109" fmla="*/ 234 h 258"/>
                <a:gd name="T110" fmla="*/ 147 w 225"/>
                <a:gd name="T111" fmla="*/ 249 h 258"/>
                <a:gd name="T112" fmla="*/ 166 w 225"/>
                <a:gd name="T113" fmla="*/ 25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5" h="258">
                  <a:moveTo>
                    <a:pt x="17" y="83"/>
                  </a:moveTo>
                  <a:lnTo>
                    <a:pt x="15" y="78"/>
                  </a:lnTo>
                  <a:lnTo>
                    <a:pt x="17" y="72"/>
                  </a:lnTo>
                  <a:lnTo>
                    <a:pt x="12" y="72"/>
                  </a:lnTo>
                  <a:lnTo>
                    <a:pt x="4" y="68"/>
                  </a:lnTo>
                  <a:lnTo>
                    <a:pt x="4" y="57"/>
                  </a:lnTo>
                  <a:lnTo>
                    <a:pt x="0" y="53"/>
                  </a:lnTo>
                  <a:lnTo>
                    <a:pt x="2" y="49"/>
                  </a:lnTo>
                  <a:lnTo>
                    <a:pt x="6" y="49"/>
                  </a:lnTo>
                  <a:lnTo>
                    <a:pt x="8" y="43"/>
                  </a:lnTo>
                  <a:lnTo>
                    <a:pt x="4" y="38"/>
                  </a:lnTo>
                  <a:lnTo>
                    <a:pt x="4" y="34"/>
                  </a:lnTo>
                  <a:lnTo>
                    <a:pt x="6" y="32"/>
                  </a:lnTo>
                  <a:lnTo>
                    <a:pt x="10" y="34"/>
                  </a:lnTo>
                  <a:lnTo>
                    <a:pt x="19" y="28"/>
                  </a:lnTo>
                  <a:lnTo>
                    <a:pt x="23" y="30"/>
                  </a:lnTo>
                  <a:lnTo>
                    <a:pt x="29" y="17"/>
                  </a:lnTo>
                  <a:lnTo>
                    <a:pt x="36" y="22"/>
                  </a:lnTo>
                  <a:lnTo>
                    <a:pt x="34" y="26"/>
                  </a:lnTo>
                  <a:lnTo>
                    <a:pt x="40" y="28"/>
                  </a:lnTo>
                  <a:lnTo>
                    <a:pt x="42" y="32"/>
                  </a:lnTo>
                  <a:lnTo>
                    <a:pt x="46" y="26"/>
                  </a:lnTo>
                  <a:lnTo>
                    <a:pt x="46" y="19"/>
                  </a:lnTo>
                  <a:lnTo>
                    <a:pt x="55" y="22"/>
                  </a:lnTo>
                  <a:lnTo>
                    <a:pt x="59" y="22"/>
                  </a:lnTo>
                  <a:lnTo>
                    <a:pt x="63" y="24"/>
                  </a:lnTo>
                  <a:lnTo>
                    <a:pt x="63" y="17"/>
                  </a:lnTo>
                  <a:lnTo>
                    <a:pt x="71" y="15"/>
                  </a:lnTo>
                  <a:lnTo>
                    <a:pt x="69" y="9"/>
                  </a:lnTo>
                  <a:lnTo>
                    <a:pt x="74" y="5"/>
                  </a:lnTo>
                  <a:lnTo>
                    <a:pt x="80" y="7"/>
                  </a:lnTo>
                  <a:lnTo>
                    <a:pt x="90" y="0"/>
                  </a:lnTo>
                  <a:lnTo>
                    <a:pt x="95" y="3"/>
                  </a:lnTo>
                  <a:lnTo>
                    <a:pt x="101" y="3"/>
                  </a:lnTo>
                  <a:lnTo>
                    <a:pt x="101" y="5"/>
                  </a:lnTo>
                  <a:lnTo>
                    <a:pt x="109" y="11"/>
                  </a:lnTo>
                  <a:lnTo>
                    <a:pt x="122" y="13"/>
                  </a:lnTo>
                  <a:lnTo>
                    <a:pt x="128" y="13"/>
                  </a:lnTo>
                  <a:lnTo>
                    <a:pt x="133" y="15"/>
                  </a:lnTo>
                  <a:lnTo>
                    <a:pt x="126" y="22"/>
                  </a:lnTo>
                  <a:lnTo>
                    <a:pt x="128" y="26"/>
                  </a:lnTo>
                  <a:lnTo>
                    <a:pt x="126" y="30"/>
                  </a:lnTo>
                  <a:lnTo>
                    <a:pt x="126" y="36"/>
                  </a:lnTo>
                  <a:lnTo>
                    <a:pt x="122" y="34"/>
                  </a:lnTo>
                  <a:lnTo>
                    <a:pt x="120" y="36"/>
                  </a:lnTo>
                  <a:lnTo>
                    <a:pt x="116" y="38"/>
                  </a:lnTo>
                  <a:lnTo>
                    <a:pt x="111" y="38"/>
                  </a:lnTo>
                  <a:lnTo>
                    <a:pt x="107" y="43"/>
                  </a:lnTo>
                  <a:lnTo>
                    <a:pt x="103" y="43"/>
                  </a:lnTo>
                  <a:lnTo>
                    <a:pt x="103" y="47"/>
                  </a:lnTo>
                  <a:lnTo>
                    <a:pt x="105" y="51"/>
                  </a:lnTo>
                  <a:lnTo>
                    <a:pt x="107" y="55"/>
                  </a:lnTo>
                  <a:lnTo>
                    <a:pt x="105" y="59"/>
                  </a:lnTo>
                  <a:lnTo>
                    <a:pt x="103" y="59"/>
                  </a:lnTo>
                  <a:lnTo>
                    <a:pt x="105" y="66"/>
                  </a:lnTo>
                  <a:lnTo>
                    <a:pt x="105" y="72"/>
                  </a:lnTo>
                  <a:lnTo>
                    <a:pt x="107" y="74"/>
                  </a:lnTo>
                  <a:lnTo>
                    <a:pt x="116" y="78"/>
                  </a:lnTo>
                  <a:lnTo>
                    <a:pt x="120" y="81"/>
                  </a:lnTo>
                  <a:lnTo>
                    <a:pt x="124" y="85"/>
                  </a:lnTo>
                  <a:lnTo>
                    <a:pt x="137" y="97"/>
                  </a:lnTo>
                  <a:lnTo>
                    <a:pt x="137" y="102"/>
                  </a:lnTo>
                  <a:lnTo>
                    <a:pt x="139" y="102"/>
                  </a:lnTo>
                  <a:lnTo>
                    <a:pt x="139" y="106"/>
                  </a:lnTo>
                  <a:lnTo>
                    <a:pt x="141" y="110"/>
                  </a:lnTo>
                  <a:lnTo>
                    <a:pt x="145" y="114"/>
                  </a:lnTo>
                  <a:lnTo>
                    <a:pt x="147" y="118"/>
                  </a:lnTo>
                  <a:lnTo>
                    <a:pt x="154" y="123"/>
                  </a:lnTo>
                  <a:lnTo>
                    <a:pt x="156" y="125"/>
                  </a:lnTo>
                  <a:lnTo>
                    <a:pt x="160" y="127"/>
                  </a:lnTo>
                  <a:lnTo>
                    <a:pt x="162" y="127"/>
                  </a:lnTo>
                  <a:lnTo>
                    <a:pt x="170" y="127"/>
                  </a:lnTo>
                  <a:lnTo>
                    <a:pt x="173" y="129"/>
                  </a:lnTo>
                  <a:lnTo>
                    <a:pt x="179" y="129"/>
                  </a:lnTo>
                  <a:lnTo>
                    <a:pt x="181" y="129"/>
                  </a:lnTo>
                  <a:lnTo>
                    <a:pt x="181" y="133"/>
                  </a:lnTo>
                  <a:lnTo>
                    <a:pt x="177" y="135"/>
                  </a:lnTo>
                  <a:lnTo>
                    <a:pt x="175" y="137"/>
                  </a:lnTo>
                  <a:lnTo>
                    <a:pt x="177" y="142"/>
                  </a:lnTo>
                  <a:lnTo>
                    <a:pt x="181" y="142"/>
                  </a:lnTo>
                  <a:lnTo>
                    <a:pt x="189" y="144"/>
                  </a:lnTo>
                  <a:lnTo>
                    <a:pt x="204" y="152"/>
                  </a:lnTo>
                  <a:lnTo>
                    <a:pt x="211" y="156"/>
                  </a:lnTo>
                  <a:lnTo>
                    <a:pt x="215" y="161"/>
                  </a:lnTo>
                  <a:lnTo>
                    <a:pt x="221" y="161"/>
                  </a:lnTo>
                  <a:lnTo>
                    <a:pt x="225" y="165"/>
                  </a:lnTo>
                  <a:lnTo>
                    <a:pt x="225" y="167"/>
                  </a:lnTo>
                  <a:lnTo>
                    <a:pt x="225" y="171"/>
                  </a:lnTo>
                  <a:lnTo>
                    <a:pt x="223" y="173"/>
                  </a:lnTo>
                  <a:lnTo>
                    <a:pt x="225" y="177"/>
                  </a:lnTo>
                  <a:lnTo>
                    <a:pt x="223" y="177"/>
                  </a:lnTo>
                  <a:lnTo>
                    <a:pt x="223" y="180"/>
                  </a:lnTo>
                  <a:lnTo>
                    <a:pt x="219" y="177"/>
                  </a:lnTo>
                  <a:lnTo>
                    <a:pt x="217" y="175"/>
                  </a:lnTo>
                  <a:lnTo>
                    <a:pt x="215" y="171"/>
                  </a:lnTo>
                  <a:lnTo>
                    <a:pt x="215" y="167"/>
                  </a:lnTo>
                  <a:lnTo>
                    <a:pt x="213" y="167"/>
                  </a:lnTo>
                  <a:lnTo>
                    <a:pt x="208" y="167"/>
                  </a:lnTo>
                  <a:lnTo>
                    <a:pt x="206" y="165"/>
                  </a:lnTo>
                  <a:lnTo>
                    <a:pt x="202" y="163"/>
                  </a:lnTo>
                  <a:lnTo>
                    <a:pt x="200" y="163"/>
                  </a:lnTo>
                  <a:lnTo>
                    <a:pt x="198" y="165"/>
                  </a:lnTo>
                  <a:lnTo>
                    <a:pt x="196" y="169"/>
                  </a:lnTo>
                  <a:lnTo>
                    <a:pt x="194" y="171"/>
                  </a:lnTo>
                  <a:lnTo>
                    <a:pt x="194" y="173"/>
                  </a:lnTo>
                  <a:lnTo>
                    <a:pt x="194" y="177"/>
                  </a:lnTo>
                  <a:lnTo>
                    <a:pt x="192" y="180"/>
                  </a:lnTo>
                  <a:lnTo>
                    <a:pt x="192" y="182"/>
                  </a:lnTo>
                  <a:lnTo>
                    <a:pt x="192" y="184"/>
                  </a:lnTo>
                  <a:lnTo>
                    <a:pt x="196" y="184"/>
                  </a:lnTo>
                  <a:lnTo>
                    <a:pt x="200" y="190"/>
                  </a:lnTo>
                  <a:lnTo>
                    <a:pt x="202" y="192"/>
                  </a:lnTo>
                  <a:lnTo>
                    <a:pt x="202" y="196"/>
                  </a:lnTo>
                  <a:lnTo>
                    <a:pt x="202" y="199"/>
                  </a:lnTo>
                  <a:lnTo>
                    <a:pt x="200" y="201"/>
                  </a:lnTo>
                  <a:lnTo>
                    <a:pt x="198" y="203"/>
                  </a:lnTo>
                  <a:lnTo>
                    <a:pt x="194" y="207"/>
                  </a:lnTo>
                  <a:lnTo>
                    <a:pt x="194" y="215"/>
                  </a:lnTo>
                  <a:lnTo>
                    <a:pt x="187" y="220"/>
                  </a:lnTo>
                  <a:lnTo>
                    <a:pt x="187" y="224"/>
                  </a:lnTo>
                  <a:lnTo>
                    <a:pt x="185" y="228"/>
                  </a:lnTo>
                  <a:lnTo>
                    <a:pt x="179" y="228"/>
                  </a:lnTo>
                  <a:lnTo>
                    <a:pt x="175" y="224"/>
                  </a:lnTo>
                  <a:lnTo>
                    <a:pt x="175" y="222"/>
                  </a:lnTo>
                  <a:lnTo>
                    <a:pt x="175" y="220"/>
                  </a:lnTo>
                  <a:lnTo>
                    <a:pt x="177" y="218"/>
                  </a:lnTo>
                  <a:lnTo>
                    <a:pt x="181" y="215"/>
                  </a:lnTo>
                  <a:lnTo>
                    <a:pt x="181" y="211"/>
                  </a:lnTo>
                  <a:lnTo>
                    <a:pt x="181" y="207"/>
                  </a:lnTo>
                  <a:lnTo>
                    <a:pt x="181" y="207"/>
                  </a:lnTo>
                  <a:lnTo>
                    <a:pt x="183" y="207"/>
                  </a:lnTo>
                  <a:lnTo>
                    <a:pt x="185" y="205"/>
                  </a:lnTo>
                  <a:lnTo>
                    <a:pt x="185" y="201"/>
                  </a:lnTo>
                  <a:lnTo>
                    <a:pt x="183" y="196"/>
                  </a:lnTo>
                  <a:lnTo>
                    <a:pt x="181" y="190"/>
                  </a:lnTo>
                  <a:lnTo>
                    <a:pt x="179" y="188"/>
                  </a:lnTo>
                  <a:lnTo>
                    <a:pt x="179" y="182"/>
                  </a:lnTo>
                  <a:lnTo>
                    <a:pt x="177" y="175"/>
                  </a:lnTo>
                  <a:lnTo>
                    <a:pt x="173" y="173"/>
                  </a:lnTo>
                  <a:lnTo>
                    <a:pt x="170" y="175"/>
                  </a:lnTo>
                  <a:lnTo>
                    <a:pt x="166" y="173"/>
                  </a:lnTo>
                  <a:lnTo>
                    <a:pt x="164" y="171"/>
                  </a:lnTo>
                  <a:lnTo>
                    <a:pt x="160" y="169"/>
                  </a:lnTo>
                  <a:lnTo>
                    <a:pt x="158" y="167"/>
                  </a:lnTo>
                  <a:lnTo>
                    <a:pt x="160" y="167"/>
                  </a:lnTo>
                  <a:lnTo>
                    <a:pt x="160" y="163"/>
                  </a:lnTo>
                  <a:lnTo>
                    <a:pt x="158" y="159"/>
                  </a:lnTo>
                  <a:lnTo>
                    <a:pt x="154" y="159"/>
                  </a:lnTo>
                  <a:lnTo>
                    <a:pt x="149" y="159"/>
                  </a:lnTo>
                  <a:lnTo>
                    <a:pt x="149" y="156"/>
                  </a:lnTo>
                  <a:lnTo>
                    <a:pt x="147" y="154"/>
                  </a:lnTo>
                  <a:lnTo>
                    <a:pt x="145" y="156"/>
                  </a:lnTo>
                  <a:lnTo>
                    <a:pt x="143" y="154"/>
                  </a:lnTo>
                  <a:lnTo>
                    <a:pt x="139" y="146"/>
                  </a:lnTo>
                  <a:lnTo>
                    <a:pt x="135" y="146"/>
                  </a:lnTo>
                  <a:lnTo>
                    <a:pt x="130" y="144"/>
                  </a:lnTo>
                  <a:lnTo>
                    <a:pt x="128" y="146"/>
                  </a:lnTo>
                  <a:lnTo>
                    <a:pt x="124" y="146"/>
                  </a:lnTo>
                  <a:lnTo>
                    <a:pt x="124" y="144"/>
                  </a:lnTo>
                  <a:lnTo>
                    <a:pt x="120" y="142"/>
                  </a:lnTo>
                  <a:lnTo>
                    <a:pt x="116" y="142"/>
                  </a:lnTo>
                  <a:lnTo>
                    <a:pt x="107" y="135"/>
                  </a:lnTo>
                  <a:lnTo>
                    <a:pt x="101" y="125"/>
                  </a:lnTo>
                  <a:lnTo>
                    <a:pt x="97" y="123"/>
                  </a:lnTo>
                  <a:lnTo>
                    <a:pt x="97" y="121"/>
                  </a:lnTo>
                  <a:lnTo>
                    <a:pt x="93" y="116"/>
                  </a:lnTo>
                  <a:lnTo>
                    <a:pt x="88" y="116"/>
                  </a:lnTo>
                  <a:lnTo>
                    <a:pt x="86" y="112"/>
                  </a:lnTo>
                  <a:lnTo>
                    <a:pt x="82" y="106"/>
                  </a:lnTo>
                  <a:lnTo>
                    <a:pt x="78" y="104"/>
                  </a:lnTo>
                  <a:lnTo>
                    <a:pt x="74" y="102"/>
                  </a:lnTo>
                  <a:lnTo>
                    <a:pt x="74" y="95"/>
                  </a:lnTo>
                  <a:lnTo>
                    <a:pt x="71" y="93"/>
                  </a:lnTo>
                  <a:lnTo>
                    <a:pt x="71" y="89"/>
                  </a:lnTo>
                  <a:lnTo>
                    <a:pt x="67" y="85"/>
                  </a:lnTo>
                  <a:lnTo>
                    <a:pt x="65" y="81"/>
                  </a:lnTo>
                  <a:lnTo>
                    <a:pt x="65" y="78"/>
                  </a:lnTo>
                  <a:lnTo>
                    <a:pt x="63" y="76"/>
                  </a:lnTo>
                  <a:lnTo>
                    <a:pt x="57" y="74"/>
                  </a:lnTo>
                  <a:lnTo>
                    <a:pt x="52" y="72"/>
                  </a:lnTo>
                  <a:lnTo>
                    <a:pt x="40" y="68"/>
                  </a:lnTo>
                  <a:lnTo>
                    <a:pt x="29" y="74"/>
                  </a:lnTo>
                  <a:lnTo>
                    <a:pt x="29" y="76"/>
                  </a:lnTo>
                  <a:lnTo>
                    <a:pt x="25" y="81"/>
                  </a:lnTo>
                  <a:lnTo>
                    <a:pt x="17" y="83"/>
                  </a:lnTo>
                  <a:lnTo>
                    <a:pt x="17" y="83"/>
                  </a:lnTo>
                  <a:close/>
                  <a:moveTo>
                    <a:pt x="31" y="150"/>
                  </a:moveTo>
                  <a:lnTo>
                    <a:pt x="31" y="150"/>
                  </a:lnTo>
                  <a:lnTo>
                    <a:pt x="31" y="148"/>
                  </a:lnTo>
                  <a:lnTo>
                    <a:pt x="34" y="146"/>
                  </a:lnTo>
                  <a:lnTo>
                    <a:pt x="34" y="144"/>
                  </a:lnTo>
                  <a:lnTo>
                    <a:pt x="31" y="146"/>
                  </a:lnTo>
                  <a:lnTo>
                    <a:pt x="31" y="148"/>
                  </a:lnTo>
                  <a:lnTo>
                    <a:pt x="31" y="150"/>
                  </a:lnTo>
                  <a:lnTo>
                    <a:pt x="31" y="150"/>
                  </a:lnTo>
                  <a:close/>
                  <a:moveTo>
                    <a:pt x="82" y="118"/>
                  </a:moveTo>
                  <a:lnTo>
                    <a:pt x="84" y="118"/>
                  </a:lnTo>
                  <a:lnTo>
                    <a:pt x="82" y="116"/>
                  </a:lnTo>
                  <a:lnTo>
                    <a:pt x="82" y="118"/>
                  </a:lnTo>
                  <a:lnTo>
                    <a:pt x="82" y="118"/>
                  </a:lnTo>
                  <a:close/>
                  <a:moveTo>
                    <a:pt x="65" y="106"/>
                  </a:moveTo>
                  <a:lnTo>
                    <a:pt x="63" y="108"/>
                  </a:lnTo>
                  <a:lnTo>
                    <a:pt x="65" y="108"/>
                  </a:lnTo>
                  <a:lnTo>
                    <a:pt x="69" y="108"/>
                  </a:lnTo>
                  <a:lnTo>
                    <a:pt x="74" y="108"/>
                  </a:lnTo>
                  <a:lnTo>
                    <a:pt x="74" y="106"/>
                  </a:lnTo>
                  <a:lnTo>
                    <a:pt x="71" y="104"/>
                  </a:lnTo>
                  <a:lnTo>
                    <a:pt x="69" y="104"/>
                  </a:lnTo>
                  <a:lnTo>
                    <a:pt x="65" y="106"/>
                  </a:lnTo>
                  <a:lnTo>
                    <a:pt x="65" y="106"/>
                  </a:lnTo>
                  <a:close/>
                  <a:moveTo>
                    <a:pt x="42" y="203"/>
                  </a:moveTo>
                  <a:lnTo>
                    <a:pt x="42" y="203"/>
                  </a:lnTo>
                  <a:lnTo>
                    <a:pt x="44" y="203"/>
                  </a:lnTo>
                  <a:lnTo>
                    <a:pt x="48" y="203"/>
                  </a:lnTo>
                  <a:lnTo>
                    <a:pt x="48" y="199"/>
                  </a:lnTo>
                  <a:lnTo>
                    <a:pt x="48" y="194"/>
                  </a:lnTo>
                  <a:lnTo>
                    <a:pt x="52" y="194"/>
                  </a:lnTo>
                  <a:lnTo>
                    <a:pt x="55" y="199"/>
                  </a:lnTo>
                  <a:lnTo>
                    <a:pt x="57" y="199"/>
                  </a:lnTo>
                  <a:lnTo>
                    <a:pt x="59" y="194"/>
                  </a:lnTo>
                  <a:lnTo>
                    <a:pt x="59" y="188"/>
                  </a:lnTo>
                  <a:lnTo>
                    <a:pt x="59" y="186"/>
                  </a:lnTo>
                  <a:lnTo>
                    <a:pt x="59" y="177"/>
                  </a:lnTo>
                  <a:lnTo>
                    <a:pt x="61" y="171"/>
                  </a:lnTo>
                  <a:lnTo>
                    <a:pt x="55" y="165"/>
                  </a:lnTo>
                  <a:lnTo>
                    <a:pt x="59" y="163"/>
                  </a:lnTo>
                  <a:lnTo>
                    <a:pt x="61" y="161"/>
                  </a:lnTo>
                  <a:lnTo>
                    <a:pt x="59" y="154"/>
                  </a:lnTo>
                  <a:lnTo>
                    <a:pt x="57" y="152"/>
                  </a:lnTo>
                  <a:lnTo>
                    <a:pt x="55" y="148"/>
                  </a:lnTo>
                  <a:lnTo>
                    <a:pt x="52" y="148"/>
                  </a:lnTo>
                  <a:lnTo>
                    <a:pt x="48" y="146"/>
                  </a:lnTo>
                  <a:lnTo>
                    <a:pt x="46" y="146"/>
                  </a:lnTo>
                  <a:lnTo>
                    <a:pt x="38" y="154"/>
                  </a:lnTo>
                  <a:lnTo>
                    <a:pt x="36" y="154"/>
                  </a:lnTo>
                  <a:lnTo>
                    <a:pt x="31" y="152"/>
                  </a:lnTo>
                  <a:lnTo>
                    <a:pt x="31" y="156"/>
                  </a:lnTo>
                  <a:lnTo>
                    <a:pt x="29" y="159"/>
                  </a:lnTo>
                  <a:lnTo>
                    <a:pt x="34" y="163"/>
                  </a:lnTo>
                  <a:lnTo>
                    <a:pt x="34" y="165"/>
                  </a:lnTo>
                  <a:lnTo>
                    <a:pt x="36" y="167"/>
                  </a:lnTo>
                  <a:lnTo>
                    <a:pt x="36" y="173"/>
                  </a:lnTo>
                  <a:lnTo>
                    <a:pt x="34" y="175"/>
                  </a:lnTo>
                  <a:lnTo>
                    <a:pt x="36" y="177"/>
                  </a:lnTo>
                  <a:lnTo>
                    <a:pt x="38" y="177"/>
                  </a:lnTo>
                  <a:lnTo>
                    <a:pt x="38" y="180"/>
                  </a:lnTo>
                  <a:lnTo>
                    <a:pt x="36" y="182"/>
                  </a:lnTo>
                  <a:lnTo>
                    <a:pt x="34" y="190"/>
                  </a:lnTo>
                  <a:lnTo>
                    <a:pt x="36" y="192"/>
                  </a:lnTo>
                  <a:lnTo>
                    <a:pt x="38" y="201"/>
                  </a:lnTo>
                  <a:lnTo>
                    <a:pt x="42" y="203"/>
                  </a:lnTo>
                  <a:lnTo>
                    <a:pt x="42" y="203"/>
                  </a:lnTo>
                  <a:close/>
                  <a:moveTo>
                    <a:pt x="166" y="255"/>
                  </a:moveTo>
                  <a:lnTo>
                    <a:pt x="166" y="251"/>
                  </a:lnTo>
                  <a:lnTo>
                    <a:pt x="168" y="249"/>
                  </a:lnTo>
                  <a:lnTo>
                    <a:pt x="168" y="245"/>
                  </a:lnTo>
                  <a:lnTo>
                    <a:pt x="164" y="239"/>
                  </a:lnTo>
                  <a:lnTo>
                    <a:pt x="168" y="230"/>
                  </a:lnTo>
                  <a:lnTo>
                    <a:pt x="173" y="226"/>
                  </a:lnTo>
                  <a:lnTo>
                    <a:pt x="173" y="222"/>
                  </a:lnTo>
                  <a:lnTo>
                    <a:pt x="170" y="218"/>
                  </a:lnTo>
                  <a:lnTo>
                    <a:pt x="164" y="222"/>
                  </a:lnTo>
                  <a:lnTo>
                    <a:pt x="162" y="222"/>
                  </a:lnTo>
                  <a:lnTo>
                    <a:pt x="158" y="220"/>
                  </a:lnTo>
                  <a:lnTo>
                    <a:pt x="154" y="224"/>
                  </a:lnTo>
                  <a:lnTo>
                    <a:pt x="145" y="224"/>
                  </a:lnTo>
                  <a:lnTo>
                    <a:pt x="137" y="226"/>
                  </a:lnTo>
                  <a:lnTo>
                    <a:pt x="133" y="224"/>
                  </a:lnTo>
                  <a:lnTo>
                    <a:pt x="128" y="222"/>
                  </a:lnTo>
                  <a:lnTo>
                    <a:pt x="124" y="222"/>
                  </a:lnTo>
                  <a:lnTo>
                    <a:pt x="122" y="224"/>
                  </a:lnTo>
                  <a:lnTo>
                    <a:pt x="120" y="222"/>
                  </a:lnTo>
                  <a:lnTo>
                    <a:pt x="116" y="224"/>
                  </a:lnTo>
                  <a:lnTo>
                    <a:pt x="116" y="232"/>
                  </a:lnTo>
                  <a:lnTo>
                    <a:pt x="120" y="234"/>
                  </a:lnTo>
                  <a:lnTo>
                    <a:pt x="124" y="234"/>
                  </a:lnTo>
                  <a:lnTo>
                    <a:pt x="130" y="239"/>
                  </a:lnTo>
                  <a:lnTo>
                    <a:pt x="135" y="241"/>
                  </a:lnTo>
                  <a:lnTo>
                    <a:pt x="139" y="245"/>
                  </a:lnTo>
                  <a:lnTo>
                    <a:pt x="147" y="249"/>
                  </a:lnTo>
                  <a:lnTo>
                    <a:pt x="149" y="247"/>
                  </a:lnTo>
                  <a:lnTo>
                    <a:pt x="154" y="249"/>
                  </a:lnTo>
                  <a:lnTo>
                    <a:pt x="154" y="253"/>
                  </a:lnTo>
                  <a:lnTo>
                    <a:pt x="164" y="258"/>
                  </a:lnTo>
                  <a:lnTo>
                    <a:pt x="166" y="255"/>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3" name="Freeform 80">
              <a:extLst>
                <a:ext uri="{FF2B5EF4-FFF2-40B4-BE49-F238E27FC236}">
                  <a16:creationId xmlns:a16="http://schemas.microsoft.com/office/drawing/2014/main" id="{9DD74524-D03B-461F-BD51-74B323AF8E16}"/>
                </a:ext>
              </a:extLst>
            </p:cNvPr>
            <p:cNvSpPr>
              <a:spLocks noEditPoints="1"/>
            </p:cNvSpPr>
            <p:nvPr/>
          </p:nvSpPr>
          <p:spPr bwMode="auto">
            <a:xfrm>
              <a:off x="4296342" y="3551847"/>
              <a:ext cx="341111" cy="255488"/>
            </a:xfrm>
            <a:custGeom>
              <a:avLst/>
              <a:gdLst>
                <a:gd name="T0" fmla="*/ 143 w 247"/>
                <a:gd name="T1" fmla="*/ 12 h 185"/>
                <a:gd name="T2" fmla="*/ 148 w 247"/>
                <a:gd name="T3" fmla="*/ 21 h 185"/>
                <a:gd name="T4" fmla="*/ 164 w 247"/>
                <a:gd name="T5" fmla="*/ 27 h 185"/>
                <a:gd name="T6" fmla="*/ 179 w 247"/>
                <a:gd name="T7" fmla="*/ 29 h 185"/>
                <a:gd name="T8" fmla="*/ 194 w 247"/>
                <a:gd name="T9" fmla="*/ 27 h 185"/>
                <a:gd name="T10" fmla="*/ 209 w 247"/>
                <a:gd name="T11" fmla="*/ 31 h 185"/>
                <a:gd name="T12" fmla="*/ 226 w 247"/>
                <a:gd name="T13" fmla="*/ 35 h 185"/>
                <a:gd name="T14" fmla="*/ 226 w 247"/>
                <a:gd name="T15" fmla="*/ 46 h 185"/>
                <a:gd name="T16" fmla="*/ 215 w 247"/>
                <a:gd name="T17" fmla="*/ 59 h 185"/>
                <a:gd name="T18" fmla="*/ 211 w 247"/>
                <a:gd name="T19" fmla="*/ 63 h 185"/>
                <a:gd name="T20" fmla="*/ 192 w 247"/>
                <a:gd name="T21" fmla="*/ 69 h 185"/>
                <a:gd name="T22" fmla="*/ 190 w 247"/>
                <a:gd name="T23" fmla="*/ 78 h 185"/>
                <a:gd name="T24" fmla="*/ 186 w 247"/>
                <a:gd name="T25" fmla="*/ 78 h 185"/>
                <a:gd name="T26" fmla="*/ 175 w 247"/>
                <a:gd name="T27" fmla="*/ 88 h 185"/>
                <a:gd name="T28" fmla="*/ 169 w 247"/>
                <a:gd name="T29" fmla="*/ 111 h 185"/>
                <a:gd name="T30" fmla="*/ 177 w 247"/>
                <a:gd name="T31" fmla="*/ 122 h 185"/>
                <a:gd name="T32" fmla="*/ 167 w 247"/>
                <a:gd name="T33" fmla="*/ 132 h 185"/>
                <a:gd name="T34" fmla="*/ 160 w 247"/>
                <a:gd name="T35" fmla="*/ 149 h 185"/>
                <a:gd name="T36" fmla="*/ 139 w 247"/>
                <a:gd name="T37" fmla="*/ 158 h 185"/>
                <a:gd name="T38" fmla="*/ 131 w 247"/>
                <a:gd name="T39" fmla="*/ 168 h 185"/>
                <a:gd name="T40" fmla="*/ 122 w 247"/>
                <a:gd name="T41" fmla="*/ 170 h 185"/>
                <a:gd name="T42" fmla="*/ 114 w 247"/>
                <a:gd name="T43" fmla="*/ 170 h 185"/>
                <a:gd name="T44" fmla="*/ 97 w 247"/>
                <a:gd name="T45" fmla="*/ 168 h 185"/>
                <a:gd name="T46" fmla="*/ 76 w 247"/>
                <a:gd name="T47" fmla="*/ 177 h 185"/>
                <a:gd name="T48" fmla="*/ 67 w 247"/>
                <a:gd name="T49" fmla="*/ 185 h 185"/>
                <a:gd name="T50" fmla="*/ 51 w 247"/>
                <a:gd name="T51" fmla="*/ 168 h 185"/>
                <a:gd name="T52" fmla="*/ 38 w 247"/>
                <a:gd name="T53" fmla="*/ 160 h 185"/>
                <a:gd name="T54" fmla="*/ 32 w 247"/>
                <a:gd name="T55" fmla="*/ 149 h 185"/>
                <a:gd name="T56" fmla="*/ 42 w 247"/>
                <a:gd name="T57" fmla="*/ 132 h 185"/>
                <a:gd name="T58" fmla="*/ 40 w 247"/>
                <a:gd name="T59" fmla="*/ 120 h 185"/>
                <a:gd name="T60" fmla="*/ 30 w 247"/>
                <a:gd name="T61" fmla="*/ 99 h 185"/>
                <a:gd name="T62" fmla="*/ 44 w 247"/>
                <a:gd name="T63" fmla="*/ 92 h 185"/>
                <a:gd name="T64" fmla="*/ 46 w 247"/>
                <a:gd name="T65" fmla="*/ 71 h 185"/>
                <a:gd name="T66" fmla="*/ 55 w 247"/>
                <a:gd name="T67" fmla="*/ 59 h 185"/>
                <a:gd name="T68" fmla="*/ 51 w 247"/>
                <a:gd name="T69" fmla="*/ 44 h 185"/>
                <a:gd name="T70" fmla="*/ 27 w 247"/>
                <a:gd name="T71" fmla="*/ 44 h 185"/>
                <a:gd name="T72" fmla="*/ 19 w 247"/>
                <a:gd name="T73" fmla="*/ 42 h 185"/>
                <a:gd name="T74" fmla="*/ 6 w 247"/>
                <a:gd name="T75" fmla="*/ 40 h 185"/>
                <a:gd name="T76" fmla="*/ 11 w 247"/>
                <a:gd name="T77" fmla="*/ 33 h 185"/>
                <a:gd name="T78" fmla="*/ 6 w 247"/>
                <a:gd name="T79" fmla="*/ 31 h 185"/>
                <a:gd name="T80" fmla="*/ 4 w 247"/>
                <a:gd name="T81" fmla="*/ 23 h 185"/>
                <a:gd name="T82" fmla="*/ 0 w 247"/>
                <a:gd name="T83" fmla="*/ 19 h 185"/>
                <a:gd name="T84" fmla="*/ 13 w 247"/>
                <a:gd name="T85" fmla="*/ 12 h 185"/>
                <a:gd name="T86" fmla="*/ 19 w 247"/>
                <a:gd name="T87" fmla="*/ 8 h 185"/>
                <a:gd name="T88" fmla="*/ 27 w 247"/>
                <a:gd name="T89" fmla="*/ 2 h 185"/>
                <a:gd name="T90" fmla="*/ 40 w 247"/>
                <a:gd name="T91" fmla="*/ 6 h 185"/>
                <a:gd name="T92" fmla="*/ 53 w 247"/>
                <a:gd name="T93" fmla="*/ 6 h 185"/>
                <a:gd name="T94" fmla="*/ 65 w 247"/>
                <a:gd name="T95" fmla="*/ 4 h 185"/>
                <a:gd name="T96" fmla="*/ 91 w 247"/>
                <a:gd name="T97" fmla="*/ 10 h 185"/>
                <a:gd name="T98" fmla="*/ 110 w 247"/>
                <a:gd name="T99" fmla="*/ 10 h 185"/>
                <a:gd name="T100" fmla="*/ 122 w 247"/>
                <a:gd name="T101" fmla="*/ 8 h 185"/>
                <a:gd name="T102" fmla="*/ 139 w 247"/>
                <a:gd name="T103" fmla="*/ 10 h 185"/>
                <a:gd name="T104" fmla="*/ 236 w 247"/>
                <a:gd name="T105" fmla="*/ 97 h 185"/>
                <a:gd name="T106" fmla="*/ 247 w 247"/>
                <a:gd name="T107" fmla="*/ 97 h 185"/>
                <a:gd name="T108" fmla="*/ 236 w 247"/>
                <a:gd name="T109" fmla="*/ 97 h 185"/>
                <a:gd name="T110" fmla="*/ 228 w 247"/>
                <a:gd name="T111" fmla="*/ 105 h 185"/>
                <a:gd name="T112" fmla="*/ 223 w 247"/>
                <a:gd name="T113" fmla="*/ 99 h 185"/>
                <a:gd name="T114" fmla="*/ 221 w 247"/>
                <a:gd name="T115" fmla="*/ 107 h 185"/>
                <a:gd name="T116" fmla="*/ 200 w 247"/>
                <a:gd name="T117" fmla="*/ 122 h 185"/>
                <a:gd name="T118" fmla="*/ 204 w 247"/>
                <a:gd name="T119" fmla="*/ 116 h 185"/>
                <a:gd name="T120" fmla="*/ 200 w 247"/>
                <a:gd name="T121" fmla="*/ 1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 h="185">
                  <a:moveTo>
                    <a:pt x="141" y="8"/>
                  </a:moveTo>
                  <a:lnTo>
                    <a:pt x="143" y="10"/>
                  </a:lnTo>
                  <a:lnTo>
                    <a:pt x="143" y="12"/>
                  </a:lnTo>
                  <a:lnTo>
                    <a:pt x="148" y="12"/>
                  </a:lnTo>
                  <a:lnTo>
                    <a:pt x="148" y="17"/>
                  </a:lnTo>
                  <a:lnTo>
                    <a:pt x="148" y="21"/>
                  </a:lnTo>
                  <a:lnTo>
                    <a:pt x="152" y="19"/>
                  </a:lnTo>
                  <a:lnTo>
                    <a:pt x="160" y="23"/>
                  </a:lnTo>
                  <a:lnTo>
                    <a:pt x="164" y="27"/>
                  </a:lnTo>
                  <a:lnTo>
                    <a:pt x="169" y="25"/>
                  </a:lnTo>
                  <a:lnTo>
                    <a:pt x="173" y="29"/>
                  </a:lnTo>
                  <a:lnTo>
                    <a:pt x="179" y="29"/>
                  </a:lnTo>
                  <a:lnTo>
                    <a:pt x="181" y="29"/>
                  </a:lnTo>
                  <a:lnTo>
                    <a:pt x="183" y="27"/>
                  </a:lnTo>
                  <a:lnTo>
                    <a:pt x="194" y="27"/>
                  </a:lnTo>
                  <a:lnTo>
                    <a:pt x="196" y="29"/>
                  </a:lnTo>
                  <a:lnTo>
                    <a:pt x="202" y="27"/>
                  </a:lnTo>
                  <a:lnTo>
                    <a:pt x="209" y="31"/>
                  </a:lnTo>
                  <a:lnTo>
                    <a:pt x="217" y="29"/>
                  </a:lnTo>
                  <a:lnTo>
                    <a:pt x="223" y="33"/>
                  </a:lnTo>
                  <a:lnTo>
                    <a:pt x="226" y="35"/>
                  </a:lnTo>
                  <a:lnTo>
                    <a:pt x="228" y="38"/>
                  </a:lnTo>
                  <a:lnTo>
                    <a:pt x="223" y="40"/>
                  </a:lnTo>
                  <a:lnTo>
                    <a:pt x="226" y="46"/>
                  </a:lnTo>
                  <a:lnTo>
                    <a:pt x="223" y="50"/>
                  </a:lnTo>
                  <a:lnTo>
                    <a:pt x="221" y="54"/>
                  </a:lnTo>
                  <a:lnTo>
                    <a:pt x="215" y="59"/>
                  </a:lnTo>
                  <a:lnTo>
                    <a:pt x="215" y="59"/>
                  </a:lnTo>
                  <a:lnTo>
                    <a:pt x="211" y="63"/>
                  </a:lnTo>
                  <a:lnTo>
                    <a:pt x="211" y="63"/>
                  </a:lnTo>
                  <a:lnTo>
                    <a:pt x="204" y="65"/>
                  </a:lnTo>
                  <a:lnTo>
                    <a:pt x="198" y="65"/>
                  </a:lnTo>
                  <a:lnTo>
                    <a:pt x="192" y="69"/>
                  </a:lnTo>
                  <a:lnTo>
                    <a:pt x="188" y="71"/>
                  </a:lnTo>
                  <a:lnTo>
                    <a:pt x="190" y="73"/>
                  </a:lnTo>
                  <a:lnTo>
                    <a:pt x="190" y="78"/>
                  </a:lnTo>
                  <a:lnTo>
                    <a:pt x="186" y="80"/>
                  </a:lnTo>
                  <a:lnTo>
                    <a:pt x="186" y="78"/>
                  </a:lnTo>
                  <a:lnTo>
                    <a:pt x="186" y="78"/>
                  </a:lnTo>
                  <a:lnTo>
                    <a:pt x="183" y="78"/>
                  </a:lnTo>
                  <a:lnTo>
                    <a:pt x="179" y="86"/>
                  </a:lnTo>
                  <a:lnTo>
                    <a:pt x="175" y="88"/>
                  </a:lnTo>
                  <a:lnTo>
                    <a:pt x="167" y="101"/>
                  </a:lnTo>
                  <a:lnTo>
                    <a:pt x="164" y="105"/>
                  </a:lnTo>
                  <a:lnTo>
                    <a:pt x="169" y="111"/>
                  </a:lnTo>
                  <a:lnTo>
                    <a:pt x="169" y="113"/>
                  </a:lnTo>
                  <a:lnTo>
                    <a:pt x="171" y="116"/>
                  </a:lnTo>
                  <a:lnTo>
                    <a:pt x="177" y="122"/>
                  </a:lnTo>
                  <a:lnTo>
                    <a:pt x="173" y="126"/>
                  </a:lnTo>
                  <a:lnTo>
                    <a:pt x="167" y="128"/>
                  </a:lnTo>
                  <a:lnTo>
                    <a:pt x="167" y="132"/>
                  </a:lnTo>
                  <a:lnTo>
                    <a:pt x="160" y="143"/>
                  </a:lnTo>
                  <a:lnTo>
                    <a:pt x="158" y="147"/>
                  </a:lnTo>
                  <a:lnTo>
                    <a:pt x="160" y="149"/>
                  </a:lnTo>
                  <a:lnTo>
                    <a:pt x="158" y="151"/>
                  </a:lnTo>
                  <a:lnTo>
                    <a:pt x="152" y="154"/>
                  </a:lnTo>
                  <a:lnTo>
                    <a:pt x="139" y="158"/>
                  </a:lnTo>
                  <a:lnTo>
                    <a:pt x="139" y="162"/>
                  </a:lnTo>
                  <a:lnTo>
                    <a:pt x="135" y="170"/>
                  </a:lnTo>
                  <a:lnTo>
                    <a:pt x="131" y="168"/>
                  </a:lnTo>
                  <a:lnTo>
                    <a:pt x="126" y="164"/>
                  </a:lnTo>
                  <a:lnTo>
                    <a:pt x="124" y="168"/>
                  </a:lnTo>
                  <a:lnTo>
                    <a:pt x="122" y="170"/>
                  </a:lnTo>
                  <a:lnTo>
                    <a:pt x="118" y="168"/>
                  </a:lnTo>
                  <a:lnTo>
                    <a:pt x="116" y="168"/>
                  </a:lnTo>
                  <a:lnTo>
                    <a:pt x="114" y="170"/>
                  </a:lnTo>
                  <a:lnTo>
                    <a:pt x="110" y="168"/>
                  </a:lnTo>
                  <a:lnTo>
                    <a:pt x="101" y="166"/>
                  </a:lnTo>
                  <a:lnTo>
                    <a:pt x="97" y="168"/>
                  </a:lnTo>
                  <a:lnTo>
                    <a:pt x="91" y="170"/>
                  </a:lnTo>
                  <a:lnTo>
                    <a:pt x="84" y="177"/>
                  </a:lnTo>
                  <a:lnTo>
                    <a:pt x="76" y="177"/>
                  </a:lnTo>
                  <a:lnTo>
                    <a:pt x="74" y="179"/>
                  </a:lnTo>
                  <a:lnTo>
                    <a:pt x="74" y="183"/>
                  </a:lnTo>
                  <a:lnTo>
                    <a:pt x="67" y="185"/>
                  </a:lnTo>
                  <a:lnTo>
                    <a:pt x="61" y="185"/>
                  </a:lnTo>
                  <a:lnTo>
                    <a:pt x="55" y="179"/>
                  </a:lnTo>
                  <a:lnTo>
                    <a:pt x="51" y="168"/>
                  </a:lnTo>
                  <a:lnTo>
                    <a:pt x="51" y="168"/>
                  </a:lnTo>
                  <a:lnTo>
                    <a:pt x="44" y="160"/>
                  </a:lnTo>
                  <a:lnTo>
                    <a:pt x="38" y="160"/>
                  </a:lnTo>
                  <a:lnTo>
                    <a:pt x="34" y="158"/>
                  </a:lnTo>
                  <a:lnTo>
                    <a:pt x="34" y="154"/>
                  </a:lnTo>
                  <a:lnTo>
                    <a:pt x="32" y="149"/>
                  </a:lnTo>
                  <a:lnTo>
                    <a:pt x="36" y="141"/>
                  </a:lnTo>
                  <a:lnTo>
                    <a:pt x="40" y="137"/>
                  </a:lnTo>
                  <a:lnTo>
                    <a:pt x="42" y="132"/>
                  </a:lnTo>
                  <a:lnTo>
                    <a:pt x="38" y="132"/>
                  </a:lnTo>
                  <a:lnTo>
                    <a:pt x="34" y="126"/>
                  </a:lnTo>
                  <a:lnTo>
                    <a:pt x="40" y="120"/>
                  </a:lnTo>
                  <a:lnTo>
                    <a:pt x="40" y="111"/>
                  </a:lnTo>
                  <a:lnTo>
                    <a:pt x="36" y="109"/>
                  </a:lnTo>
                  <a:lnTo>
                    <a:pt x="30" y="99"/>
                  </a:lnTo>
                  <a:lnTo>
                    <a:pt x="36" y="99"/>
                  </a:lnTo>
                  <a:lnTo>
                    <a:pt x="38" y="99"/>
                  </a:lnTo>
                  <a:lnTo>
                    <a:pt x="44" y="92"/>
                  </a:lnTo>
                  <a:lnTo>
                    <a:pt x="40" y="88"/>
                  </a:lnTo>
                  <a:lnTo>
                    <a:pt x="44" y="84"/>
                  </a:lnTo>
                  <a:lnTo>
                    <a:pt x="46" y="71"/>
                  </a:lnTo>
                  <a:lnTo>
                    <a:pt x="44" y="67"/>
                  </a:lnTo>
                  <a:lnTo>
                    <a:pt x="53" y="59"/>
                  </a:lnTo>
                  <a:lnTo>
                    <a:pt x="55" y="59"/>
                  </a:lnTo>
                  <a:lnTo>
                    <a:pt x="57" y="54"/>
                  </a:lnTo>
                  <a:lnTo>
                    <a:pt x="53" y="48"/>
                  </a:lnTo>
                  <a:lnTo>
                    <a:pt x="51" y="44"/>
                  </a:lnTo>
                  <a:lnTo>
                    <a:pt x="42" y="44"/>
                  </a:lnTo>
                  <a:lnTo>
                    <a:pt x="38" y="46"/>
                  </a:lnTo>
                  <a:lnTo>
                    <a:pt x="27" y="44"/>
                  </a:lnTo>
                  <a:lnTo>
                    <a:pt x="21" y="48"/>
                  </a:lnTo>
                  <a:lnTo>
                    <a:pt x="19" y="46"/>
                  </a:lnTo>
                  <a:lnTo>
                    <a:pt x="19" y="42"/>
                  </a:lnTo>
                  <a:lnTo>
                    <a:pt x="17" y="40"/>
                  </a:lnTo>
                  <a:lnTo>
                    <a:pt x="6" y="42"/>
                  </a:lnTo>
                  <a:lnTo>
                    <a:pt x="6" y="40"/>
                  </a:lnTo>
                  <a:lnTo>
                    <a:pt x="13" y="35"/>
                  </a:lnTo>
                  <a:lnTo>
                    <a:pt x="8" y="35"/>
                  </a:lnTo>
                  <a:lnTo>
                    <a:pt x="11" y="33"/>
                  </a:lnTo>
                  <a:lnTo>
                    <a:pt x="8" y="31"/>
                  </a:lnTo>
                  <a:lnTo>
                    <a:pt x="11" y="27"/>
                  </a:lnTo>
                  <a:lnTo>
                    <a:pt x="6" y="31"/>
                  </a:lnTo>
                  <a:lnTo>
                    <a:pt x="6" y="29"/>
                  </a:lnTo>
                  <a:lnTo>
                    <a:pt x="6" y="25"/>
                  </a:lnTo>
                  <a:lnTo>
                    <a:pt x="4" y="23"/>
                  </a:lnTo>
                  <a:lnTo>
                    <a:pt x="4" y="21"/>
                  </a:lnTo>
                  <a:lnTo>
                    <a:pt x="2" y="23"/>
                  </a:lnTo>
                  <a:lnTo>
                    <a:pt x="0" y="19"/>
                  </a:lnTo>
                  <a:lnTo>
                    <a:pt x="2" y="14"/>
                  </a:lnTo>
                  <a:lnTo>
                    <a:pt x="11" y="10"/>
                  </a:lnTo>
                  <a:lnTo>
                    <a:pt x="13" y="12"/>
                  </a:lnTo>
                  <a:lnTo>
                    <a:pt x="19" y="12"/>
                  </a:lnTo>
                  <a:lnTo>
                    <a:pt x="23" y="8"/>
                  </a:lnTo>
                  <a:lnTo>
                    <a:pt x="19" y="8"/>
                  </a:lnTo>
                  <a:lnTo>
                    <a:pt x="19" y="4"/>
                  </a:lnTo>
                  <a:lnTo>
                    <a:pt x="27" y="0"/>
                  </a:lnTo>
                  <a:lnTo>
                    <a:pt x="27" y="2"/>
                  </a:lnTo>
                  <a:lnTo>
                    <a:pt x="32" y="0"/>
                  </a:lnTo>
                  <a:lnTo>
                    <a:pt x="36" y="2"/>
                  </a:lnTo>
                  <a:lnTo>
                    <a:pt x="40" y="6"/>
                  </a:lnTo>
                  <a:lnTo>
                    <a:pt x="44" y="4"/>
                  </a:lnTo>
                  <a:lnTo>
                    <a:pt x="49" y="4"/>
                  </a:lnTo>
                  <a:lnTo>
                    <a:pt x="53" y="6"/>
                  </a:lnTo>
                  <a:lnTo>
                    <a:pt x="57" y="4"/>
                  </a:lnTo>
                  <a:lnTo>
                    <a:pt x="63" y="2"/>
                  </a:lnTo>
                  <a:lnTo>
                    <a:pt x="65" y="4"/>
                  </a:lnTo>
                  <a:lnTo>
                    <a:pt x="70" y="6"/>
                  </a:lnTo>
                  <a:lnTo>
                    <a:pt x="84" y="8"/>
                  </a:lnTo>
                  <a:lnTo>
                    <a:pt x="91" y="10"/>
                  </a:lnTo>
                  <a:lnTo>
                    <a:pt x="101" y="6"/>
                  </a:lnTo>
                  <a:lnTo>
                    <a:pt x="108" y="6"/>
                  </a:lnTo>
                  <a:lnTo>
                    <a:pt x="110" y="10"/>
                  </a:lnTo>
                  <a:lnTo>
                    <a:pt x="116" y="10"/>
                  </a:lnTo>
                  <a:lnTo>
                    <a:pt x="120" y="8"/>
                  </a:lnTo>
                  <a:lnTo>
                    <a:pt x="122" y="8"/>
                  </a:lnTo>
                  <a:lnTo>
                    <a:pt x="133" y="12"/>
                  </a:lnTo>
                  <a:lnTo>
                    <a:pt x="135" y="10"/>
                  </a:lnTo>
                  <a:lnTo>
                    <a:pt x="139" y="10"/>
                  </a:lnTo>
                  <a:lnTo>
                    <a:pt x="141" y="8"/>
                  </a:lnTo>
                  <a:lnTo>
                    <a:pt x="141" y="8"/>
                  </a:lnTo>
                  <a:close/>
                  <a:moveTo>
                    <a:pt x="236" y="97"/>
                  </a:moveTo>
                  <a:lnTo>
                    <a:pt x="242" y="97"/>
                  </a:lnTo>
                  <a:lnTo>
                    <a:pt x="247" y="99"/>
                  </a:lnTo>
                  <a:lnTo>
                    <a:pt x="247" y="97"/>
                  </a:lnTo>
                  <a:lnTo>
                    <a:pt x="242" y="92"/>
                  </a:lnTo>
                  <a:lnTo>
                    <a:pt x="238" y="94"/>
                  </a:lnTo>
                  <a:lnTo>
                    <a:pt x="236" y="97"/>
                  </a:lnTo>
                  <a:lnTo>
                    <a:pt x="236" y="97"/>
                  </a:lnTo>
                  <a:close/>
                  <a:moveTo>
                    <a:pt x="226" y="109"/>
                  </a:moveTo>
                  <a:lnTo>
                    <a:pt x="228" y="105"/>
                  </a:lnTo>
                  <a:lnTo>
                    <a:pt x="232" y="101"/>
                  </a:lnTo>
                  <a:lnTo>
                    <a:pt x="228" y="101"/>
                  </a:lnTo>
                  <a:lnTo>
                    <a:pt x="223" y="99"/>
                  </a:lnTo>
                  <a:lnTo>
                    <a:pt x="219" y="103"/>
                  </a:lnTo>
                  <a:lnTo>
                    <a:pt x="217" y="105"/>
                  </a:lnTo>
                  <a:lnTo>
                    <a:pt x="221" y="107"/>
                  </a:lnTo>
                  <a:lnTo>
                    <a:pt x="226" y="109"/>
                  </a:lnTo>
                  <a:lnTo>
                    <a:pt x="226" y="109"/>
                  </a:lnTo>
                  <a:close/>
                  <a:moveTo>
                    <a:pt x="200" y="122"/>
                  </a:moveTo>
                  <a:lnTo>
                    <a:pt x="202" y="120"/>
                  </a:lnTo>
                  <a:lnTo>
                    <a:pt x="204" y="118"/>
                  </a:lnTo>
                  <a:lnTo>
                    <a:pt x="204" y="116"/>
                  </a:lnTo>
                  <a:lnTo>
                    <a:pt x="198" y="116"/>
                  </a:lnTo>
                  <a:lnTo>
                    <a:pt x="198" y="120"/>
                  </a:lnTo>
                  <a:lnTo>
                    <a:pt x="200" y="122"/>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4" name="Freeform 81">
              <a:extLst>
                <a:ext uri="{FF2B5EF4-FFF2-40B4-BE49-F238E27FC236}">
                  <a16:creationId xmlns:a16="http://schemas.microsoft.com/office/drawing/2014/main" id="{A15520D0-B203-4419-A754-FA80E4286FFF}"/>
                </a:ext>
              </a:extLst>
            </p:cNvPr>
            <p:cNvSpPr>
              <a:spLocks/>
            </p:cNvSpPr>
            <p:nvPr/>
          </p:nvSpPr>
          <p:spPr bwMode="auto">
            <a:xfrm>
              <a:off x="4288055" y="3607088"/>
              <a:ext cx="87004" cy="171246"/>
            </a:xfrm>
            <a:custGeom>
              <a:avLst/>
              <a:gdLst>
                <a:gd name="T0" fmla="*/ 40 w 63"/>
                <a:gd name="T1" fmla="*/ 114 h 124"/>
                <a:gd name="T2" fmla="*/ 42 w 63"/>
                <a:gd name="T3" fmla="*/ 101 h 124"/>
                <a:gd name="T4" fmla="*/ 48 w 63"/>
                <a:gd name="T5" fmla="*/ 92 h 124"/>
                <a:gd name="T6" fmla="*/ 40 w 63"/>
                <a:gd name="T7" fmla="*/ 86 h 124"/>
                <a:gd name="T8" fmla="*/ 46 w 63"/>
                <a:gd name="T9" fmla="*/ 71 h 124"/>
                <a:gd name="T10" fmla="*/ 36 w 63"/>
                <a:gd name="T11" fmla="*/ 59 h 124"/>
                <a:gd name="T12" fmla="*/ 44 w 63"/>
                <a:gd name="T13" fmla="*/ 59 h 124"/>
                <a:gd name="T14" fmla="*/ 46 w 63"/>
                <a:gd name="T15" fmla="*/ 48 h 124"/>
                <a:gd name="T16" fmla="*/ 52 w 63"/>
                <a:gd name="T17" fmla="*/ 31 h 124"/>
                <a:gd name="T18" fmla="*/ 59 w 63"/>
                <a:gd name="T19" fmla="*/ 19 h 124"/>
                <a:gd name="T20" fmla="*/ 63 w 63"/>
                <a:gd name="T21" fmla="*/ 14 h 124"/>
                <a:gd name="T22" fmla="*/ 57 w 63"/>
                <a:gd name="T23" fmla="*/ 4 h 124"/>
                <a:gd name="T24" fmla="*/ 44 w 63"/>
                <a:gd name="T25" fmla="*/ 6 h 124"/>
                <a:gd name="T26" fmla="*/ 27 w 63"/>
                <a:gd name="T27" fmla="*/ 8 h 124"/>
                <a:gd name="T28" fmla="*/ 25 w 63"/>
                <a:gd name="T29" fmla="*/ 2 h 124"/>
                <a:gd name="T30" fmla="*/ 12 w 63"/>
                <a:gd name="T31" fmla="*/ 2 h 124"/>
                <a:gd name="T32" fmla="*/ 17 w 63"/>
                <a:gd name="T33" fmla="*/ 12 h 124"/>
                <a:gd name="T34" fmla="*/ 17 w 63"/>
                <a:gd name="T35" fmla="*/ 27 h 124"/>
                <a:gd name="T36" fmla="*/ 17 w 63"/>
                <a:gd name="T37" fmla="*/ 36 h 124"/>
                <a:gd name="T38" fmla="*/ 12 w 63"/>
                <a:gd name="T39" fmla="*/ 44 h 124"/>
                <a:gd name="T40" fmla="*/ 8 w 63"/>
                <a:gd name="T41" fmla="*/ 57 h 124"/>
                <a:gd name="T42" fmla="*/ 2 w 63"/>
                <a:gd name="T43" fmla="*/ 67 h 124"/>
                <a:gd name="T44" fmla="*/ 0 w 63"/>
                <a:gd name="T45" fmla="*/ 82 h 124"/>
                <a:gd name="T46" fmla="*/ 6 w 63"/>
                <a:gd name="T47" fmla="*/ 80 h 124"/>
                <a:gd name="T48" fmla="*/ 10 w 63"/>
                <a:gd name="T49" fmla="*/ 80 h 124"/>
                <a:gd name="T50" fmla="*/ 4 w 63"/>
                <a:gd name="T51" fmla="*/ 84 h 124"/>
                <a:gd name="T52" fmla="*/ 6 w 63"/>
                <a:gd name="T53" fmla="*/ 90 h 124"/>
                <a:gd name="T54" fmla="*/ 14 w 63"/>
                <a:gd name="T55" fmla="*/ 88 h 124"/>
                <a:gd name="T56" fmla="*/ 14 w 63"/>
                <a:gd name="T57" fmla="*/ 97 h 124"/>
                <a:gd name="T58" fmla="*/ 12 w 63"/>
                <a:gd name="T59" fmla="*/ 111 h 124"/>
                <a:gd name="T60" fmla="*/ 8 w 63"/>
                <a:gd name="T61" fmla="*/ 120 h 124"/>
                <a:gd name="T62" fmla="*/ 17 w 63"/>
                <a:gd name="T63" fmla="*/ 118 h 124"/>
                <a:gd name="T64" fmla="*/ 27 w 63"/>
                <a:gd name="T65" fmla="*/ 124 h 124"/>
                <a:gd name="T66" fmla="*/ 40 w 63"/>
                <a:gd name="T67" fmla="*/ 120 h 124"/>
                <a:gd name="T68" fmla="*/ 40 w 63"/>
                <a:gd name="T69"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124">
                  <a:moveTo>
                    <a:pt x="40" y="118"/>
                  </a:moveTo>
                  <a:lnTo>
                    <a:pt x="40" y="114"/>
                  </a:lnTo>
                  <a:lnTo>
                    <a:pt x="38" y="109"/>
                  </a:lnTo>
                  <a:lnTo>
                    <a:pt x="42" y="101"/>
                  </a:lnTo>
                  <a:lnTo>
                    <a:pt x="46" y="97"/>
                  </a:lnTo>
                  <a:lnTo>
                    <a:pt x="48" y="92"/>
                  </a:lnTo>
                  <a:lnTo>
                    <a:pt x="44" y="92"/>
                  </a:lnTo>
                  <a:lnTo>
                    <a:pt x="40" y="86"/>
                  </a:lnTo>
                  <a:lnTo>
                    <a:pt x="46" y="80"/>
                  </a:lnTo>
                  <a:lnTo>
                    <a:pt x="46" y="71"/>
                  </a:lnTo>
                  <a:lnTo>
                    <a:pt x="42" y="69"/>
                  </a:lnTo>
                  <a:lnTo>
                    <a:pt x="36" y="59"/>
                  </a:lnTo>
                  <a:lnTo>
                    <a:pt x="42" y="59"/>
                  </a:lnTo>
                  <a:lnTo>
                    <a:pt x="44" y="59"/>
                  </a:lnTo>
                  <a:lnTo>
                    <a:pt x="50" y="52"/>
                  </a:lnTo>
                  <a:lnTo>
                    <a:pt x="46" y="48"/>
                  </a:lnTo>
                  <a:lnTo>
                    <a:pt x="50" y="44"/>
                  </a:lnTo>
                  <a:lnTo>
                    <a:pt x="52" y="31"/>
                  </a:lnTo>
                  <a:lnTo>
                    <a:pt x="50" y="27"/>
                  </a:lnTo>
                  <a:lnTo>
                    <a:pt x="59" y="19"/>
                  </a:lnTo>
                  <a:lnTo>
                    <a:pt x="61" y="19"/>
                  </a:lnTo>
                  <a:lnTo>
                    <a:pt x="63" y="14"/>
                  </a:lnTo>
                  <a:lnTo>
                    <a:pt x="59" y="8"/>
                  </a:lnTo>
                  <a:lnTo>
                    <a:pt x="57" y="4"/>
                  </a:lnTo>
                  <a:lnTo>
                    <a:pt x="48" y="4"/>
                  </a:lnTo>
                  <a:lnTo>
                    <a:pt x="44" y="6"/>
                  </a:lnTo>
                  <a:lnTo>
                    <a:pt x="33" y="4"/>
                  </a:lnTo>
                  <a:lnTo>
                    <a:pt x="27" y="8"/>
                  </a:lnTo>
                  <a:lnTo>
                    <a:pt x="25" y="6"/>
                  </a:lnTo>
                  <a:lnTo>
                    <a:pt x="25" y="2"/>
                  </a:lnTo>
                  <a:lnTo>
                    <a:pt x="23" y="0"/>
                  </a:lnTo>
                  <a:lnTo>
                    <a:pt x="12" y="2"/>
                  </a:lnTo>
                  <a:lnTo>
                    <a:pt x="14" y="6"/>
                  </a:lnTo>
                  <a:lnTo>
                    <a:pt x="17" y="12"/>
                  </a:lnTo>
                  <a:lnTo>
                    <a:pt x="14" y="25"/>
                  </a:lnTo>
                  <a:lnTo>
                    <a:pt x="17" y="27"/>
                  </a:lnTo>
                  <a:lnTo>
                    <a:pt x="14" y="31"/>
                  </a:lnTo>
                  <a:lnTo>
                    <a:pt x="17" y="36"/>
                  </a:lnTo>
                  <a:lnTo>
                    <a:pt x="14" y="38"/>
                  </a:lnTo>
                  <a:lnTo>
                    <a:pt x="12" y="44"/>
                  </a:lnTo>
                  <a:lnTo>
                    <a:pt x="12" y="50"/>
                  </a:lnTo>
                  <a:lnTo>
                    <a:pt x="8" y="57"/>
                  </a:lnTo>
                  <a:lnTo>
                    <a:pt x="8" y="61"/>
                  </a:lnTo>
                  <a:lnTo>
                    <a:pt x="2" y="67"/>
                  </a:lnTo>
                  <a:lnTo>
                    <a:pt x="0" y="80"/>
                  </a:lnTo>
                  <a:lnTo>
                    <a:pt x="0" y="82"/>
                  </a:lnTo>
                  <a:lnTo>
                    <a:pt x="4" y="82"/>
                  </a:lnTo>
                  <a:lnTo>
                    <a:pt x="6" y="80"/>
                  </a:lnTo>
                  <a:lnTo>
                    <a:pt x="10" y="78"/>
                  </a:lnTo>
                  <a:lnTo>
                    <a:pt x="10" y="80"/>
                  </a:lnTo>
                  <a:lnTo>
                    <a:pt x="10" y="82"/>
                  </a:lnTo>
                  <a:lnTo>
                    <a:pt x="4" y="84"/>
                  </a:lnTo>
                  <a:lnTo>
                    <a:pt x="4" y="88"/>
                  </a:lnTo>
                  <a:lnTo>
                    <a:pt x="6" y="90"/>
                  </a:lnTo>
                  <a:lnTo>
                    <a:pt x="10" y="88"/>
                  </a:lnTo>
                  <a:lnTo>
                    <a:pt x="14" y="88"/>
                  </a:lnTo>
                  <a:lnTo>
                    <a:pt x="12" y="90"/>
                  </a:lnTo>
                  <a:lnTo>
                    <a:pt x="14" y="97"/>
                  </a:lnTo>
                  <a:lnTo>
                    <a:pt x="12" y="101"/>
                  </a:lnTo>
                  <a:lnTo>
                    <a:pt x="12" y="111"/>
                  </a:lnTo>
                  <a:lnTo>
                    <a:pt x="10" y="118"/>
                  </a:lnTo>
                  <a:lnTo>
                    <a:pt x="8" y="120"/>
                  </a:lnTo>
                  <a:lnTo>
                    <a:pt x="10" y="122"/>
                  </a:lnTo>
                  <a:lnTo>
                    <a:pt x="17" y="118"/>
                  </a:lnTo>
                  <a:lnTo>
                    <a:pt x="25" y="122"/>
                  </a:lnTo>
                  <a:lnTo>
                    <a:pt x="27" y="124"/>
                  </a:lnTo>
                  <a:lnTo>
                    <a:pt x="33" y="120"/>
                  </a:lnTo>
                  <a:lnTo>
                    <a:pt x="40" y="120"/>
                  </a:lnTo>
                  <a:lnTo>
                    <a:pt x="40" y="118"/>
                  </a:lnTo>
                  <a:lnTo>
                    <a:pt x="40" y="118"/>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5" name="Freeform 82">
              <a:extLst>
                <a:ext uri="{FF2B5EF4-FFF2-40B4-BE49-F238E27FC236}">
                  <a16:creationId xmlns:a16="http://schemas.microsoft.com/office/drawing/2014/main" id="{38575BCC-B12E-43AE-B6E1-698C6AFEC784}"/>
                </a:ext>
              </a:extLst>
            </p:cNvPr>
            <p:cNvSpPr>
              <a:spLocks noEditPoints="1"/>
            </p:cNvSpPr>
            <p:nvPr/>
          </p:nvSpPr>
          <p:spPr bwMode="auto">
            <a:xfrm>
              <a:off x="5037947" y="3612612"/>
              <a:ext cx="238916" cy="229249"/>
            </a:xfrm>
            <a:custGeom>
              <a:avLst/>
              <a:gdLst>
                <a:gd name="T0" fmla="*/ 106 w 173"/>
                <a:gd name="T1" fmla="*/ 13 h 166"/>
                <a:gd name="T2" fmla="*/ 70 w 173"/>
                <a:gd name="T3" fmla="*/ 17 h 166"/>
                <a:gd name="T4" fmla="*/ 28 w 173"/>
                <a:gd name="T5" fmla="*/ 32 h 166"/>
                <a:gd name="T6" fmla="*/ 19 w 173"/>
                <a:gd name="T7" fmla="*/ 67 h 166"/>
                <a:gd name="T8" fmla="*/ 45 w 173"/>
                <a:gd name="T9" fmla="*/ 91 h 166"/>
                <a:gd name="T10" fmla="*/ 66 w 173"/>
                <a:gd name="T11" fmla="*/ 97 h 166"/>
                <a:gd name="T12" fmla="*/ 32 w 173"/>
                <a:gd name="T13" fmla="*/ 97 h 166"/>
                <a:gd name="T14" fmla="*/ 49 w 173"/>
                <a:gd name="T15" fmla="*/ 126 h 166"/>
                <a:gd name="T16" fmla="*/ 62 w 173"/>
                <a:gd name="T17" fmla="*/ 128 h 166"/>
                <a:gd name="T18" fmla="*/ 64 w 173"/>
                <a:gd name="T19" fmla="*/ 112 h 166"/>
                <a:gd name="T20" fmla="*/ 76 w 173"/>
                <a:gd name="T21" fmla="*/ 112 h 166"/>
                <a:gd name="T22" fmla="*/ 83 w 173"/>
                <a:gd name="T23" fmla="*/ 101 h 166"/>
                <a:gd name="T24" fmla="*/ 70 w 173"/>
                <a:gd name="T25" fmla="*/ 82 h 166"/>
                <a:gd name="T26" fmla="*/ 64 w 173"/>
                <a:gd name="T27" fmla="*/ 65 h 166"/>
                <a:gd name="T28" fmla="*/ 62 w 173"/>
                <a:gd name="T29" fmla="*/ 55 h 166"/>
                <a:gd name="T30" fmla="*/ 62 w 173"/>
                <a:gd name="T31" fmla="*/ 36 h 166"/>
                <a:gd name="T32" fmla="*/ 76 w 173"/>
                <a:gd name="T33" fmla="*/ 42 h 166"/>
                <a:gd name="T34" fmla="*/ 89 w 173"/>
                <a:gd name="T35" fmla="*/ 40 h 166"/>
                <a:gd name="T36" fmla="*/ 95 w 173"/>
                <a:gd name="T37" fmla="*/ 25 h 166"/>
                <a:gd name="T38" fmla="*/ 127 w 173"/>
                <a:gd name="T39" fmla="*/ 19 h 166"/>
                <a:gd name="T40" fmla="*/ 83 w 173"/>
                <a:gd name="T41" fmla="*/ 156 h 166"/>
                <a:gd name="T42" fmla="*/ 106 w 173"/>
                <a:gd name="T43" fmla="*/ 166 h 166"/>
                <a:gd name="T44" fmla="*/ 135 w 173"/>
                <a:gd name="T45" fmla="*/ 156 h 166"/>
                <a:gd name="T46" fmla="*/ 123 w 173"/>
                <a:gd name="T47" fmla="*/ 156 h 166"/>
                <a:gd name="T48" fmla="*/ 95 w 173"/>
                <a:gd name="T49" fmla="*/ 154 h 166"/>
                <a:gd name="T50" fmla="*/ 85 w 173"/>
                <a:gd name="T51" fmla="*/ 152 h 166"/>
                <a:gd name="T52" fmla="*/ 9 w 173"/>
                <a:gd name="T53" fmla="*/ 63 h 166"/>
                <a:gd name="T54" fmla="*/ 22 w 173"/>
                <a:gd name="T55" fmla="*/ 82 h 166"/>
                <a:gd name="T56" fmla="*/ 22 w 173"/>
                <a:gd name="T57" fmla="*/ 88 h 166"/>
                <a:gd name="T58" fmla="*/ 24 w 173"/>
                <a:gd name="T59" fmla="*/ 97 h 166"/>
                <a:gd name="T60" fmla="*/ 22 w 173"/>
                <a:gd name="T61" fmla="*/ 88 h 166"/>
                <a:gd name="T62" fmla="*/ 24 w 173"/>
                <a:gd name="T63" fmla="*/ 99 h 166"/>
                <a:gd name="T64" fmla="*/ 152 w 173"/>
                <a:gd name="T65" fmla="*/ 147 h 166"/>
                <a:gd name="T66" fmla="*/ 150 w 173"/>
                <a:gd name="T67" fmla="*/ 158 h 166"/>
                <a:gd name="T68" fmla="*/ 171 w 173"/>
                <a:gd name="T69" fmla="*/ 135 h 166"/>
                <a:gd name="T70" fmla="*/ 161 w 173"/>
                <a:gd name="T71" fmla="*/ 145 h 166"/>
                <a:gd name="T72" fmla="*/ 135 w 173"/>
                <a:gd name="T73" fmla="*/ 133 h 166"/>
                <a:gd name="T74" fmla="*/ 142 w 173"/>
                <a:gd name="T75" fmla="*/ 107 h 166"/>
                <a:gd name="T76" fmla="*/ 127 w 173"/>
                <a:gd name="T77" fmla="*/ 91 h 166"/>
                <a:gd name="T78" fmla="*/ 127 w 173"/>
                <a:gd name="T79" fmla="*/ 82 h 166"/>
                <a:gd name="T80" fmla="*/ 133 w 173"/>
                <a:gd name="T81" fmla="*/ 63 h 166"/>
                <a:gd name="T82" fmla="*/ 129 w 173"/>
                <a:gd name="T83" fmla="*/ 67 h 166"/>
                <a:gd name="T84" fmla="*/ 116 w 173"/>
                <a:gd name="T85" fmla="*/ 34 h 166"/>
                <a:gd name="T86" fmla="*/ 110 w 173"/>
                <a:gd name="T87" fmla="*/ 44 h 166"/>
                <a:gd name="T88" fmla="*/ 104 w 173"/>
                <a:gd name="T89" fmla="*/ 46 h 166"/>
                <a:gd name="T90" fmla="*/ 93 w 173"/>
                <a:gd name="T91" fmla="*/ 29 h 166"/>
                <a:gd name="T92" fmla="*/ 74 w 173"/>
                <a:gd name="T93" fmla="*/ 67 h 166"/>
                <a:gd name="T94" fmla="*/ 100 w 173"/>
                <a:gd name="T95" fmla="*/ 78 h 166"/>
                <a:gd name="T96" fmla="*/ 131 w 173"/>
                <a:gd name="T97" fmla="*/ 107 h 166"/>
                <a:gd name="T98" fmla="*/ 95 w 173"/>
                <a:gd name="T99" fmla="*/ 131 h 166"/>
                <a:gd name="T100" fmla="*/ 97 w 173"/>
                <a:gd name="T101" fmla="*/ 112 h 166"/>
                <a:gd name="T102" fmla="*/ 93 w 173"/>
                <a:gd name="T103" fmla="*/ 110 h 166"/>
                <a:gd name="T104" fmla="*/ 116 w 173"/>
                <a:gd name="T105" fmla="*/ 122 h 166"/>
                <a:gd name="T106" fmla="*/ 116 w 173"/>
                <a:gd name="T107" fmla="*/ 112 h 166"/>
                <a:gd name="T108" fmla="*/ 110 w 173"/>
                <a:gd name="T109" fmla="*/ 107 h 166"/>
                <a:gd name="T110" fmla="*/ 100 w 173"/>
                <a:gd name="T111" fmla="*/ 101 h 166"/>
                <a:gd name="T112" fmla="*/ 83 w 173"/>
                <a:gd name="T113" fmla="*/ 80 h 166"/>
                <a:gd name="T114" fmla="*/ 95 w 173"/>
                <a:gd name="T115" fmla="*/ 95 h 166"/>
                <a:gd name="T116" fmla="*/ 87 w 173"/>
                <a:gd name="T117" fmla="*/ 88 h 166"/>
                <a:gd name="T118" fmla="*/ 68 w 173"/>
                <a:gd name="T119" fmla="*/ 76 h 166"/>
                <a:gd name="T120" fmla="*/ 70 w 173"/>
                <a:gd name="T121" fmla="*/ 14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166">
                  <a:moveTo>
                    <a:pt x="129" y="0"/>
                  </a:moveTo>
                  <a:lnTo>
                    <a:pt x="127" y="0"/>
                  </a:lnTo>
                  <a:lnTo>
                    <a:pt x="123" y="4"/>
                  </a:lnTo>
                  <a:lnTo>
                    <a:pt x="123" y="8"/>
                  </a:lnTo>
                  <a:lnTo>
                    <a:pt x="123" y="13"/>
                  </a:lnTo>
                  <a:lnTo>
                    <a:pt x="121" y="15"/>
                  </a:lnTo>
                  <a:lnTo>
                    <a:pt x="112" y="15"/>
                  </a:lnTo>
                  <a:lnTo>
                    <a:pt x="108" y="15"/>
                  </a:lnTo>
                  <a:lnTo>
                    <a:pt x="106" y="13"/>
                  </a:lnTo>
                  <a:lnTo>
                    <a:pt x="102" y="13"/>
                  </a:lnTo>
                  <a:lnTo>
                    <a:pt x="100" y="17"/>
                  </a:lnTo>
                  <a:lnTo>
                    <a:pt x="95" y="15"/>
                  </a:lnTo>
                  <a:lnTo>
                    <a:pt x="93" y="13"/>
                  </a:lnTo>
                  <a:lnTo>
                    <a:pt x="89" y="13"/>
                  </a:lnTo>
                  <a:lnTo>
                    <a:pt x="85" y="10"/>
                  </a:lnTo>
                  <a:lnTo>
                    <a:pt x="81" y="15"/>
                  </a:lnTo>
                  <a:lnTo>
                    <a:pt x="76" y="17"/>
                  </a:lnTo>
                  <a:lnTo>
                    <a:pt x="70" y="17"/>
                  </a:lnTo>
                  <a:lnTo>
                    <a:pt x="68" y="15"/>
                  </a:lnTo>
                  <a:lnTo>
                    <a:pt x="64" y="17"/>
                  </a:lnTo>
                  <a:lnTo>
                    <a:pt x="62" y="17"/>
                  </a:lnTo>
                  <a:lnTo>
                    <a:pt x="55" y="21"/>
                  </a:lnTo>
                  <a:lnTo>
                    <a:pt x="47" y="19"/>
                  </a:lnTo>
                  <a:lnTo>
                    <a:pt x="43" y="23"/>
                  </a:lnTo>
                  <a:lnTo>
                    <a:pt x="43" y="23"/>
                  </a:lnTo>
                  <a:lnTo>
                    <a:pt x="36" y="25"/>
                  </a:lnTo>
                  <a:lnTo>
                    <a:pt x="28" y="32"/>
                  </a:lnTo>
                  <a:lnTo>
                    <a:pt x="28" y="36"/>
                  </a:lnTo>
                  <a:lnTo>
                    <a:pt x="24" y="42"/>
                  </a:lnTo>
                  <a:lnTo>
                    <a:pt x="17" y="44"/>
                  </a:lnTo>
                  <a:lnTo>
                    <a:pt x="15" y="48"/>
                  </a:lnTo>
                  <a:lnTo>
                    <a:pt x="13" y="55"/>
                  </a:lnTo>
                  <a:lnTo>
                    <a:pt x="11" y="57"/>
                  </a:lnTo>
                  <a:lnTo>
                    <a:pt x="11" y="57"/>
                  </a:lnTo>
                  <a:lnTo>
                    <a:pt x="11" y="63"/>
                  </a:lnTo>
                  <a:lnTo>
                    <a:pt x="19" y="67"/>
                  </a:lnTo>
                  <a:lnTo>
                    <a:pt x="24" y="74"/>
                  </a:lnTo>
                  <a:lnTo>
                    <a:pt x="26" y="74"/>
                  </a:lnTo>
                  <a:lnTo>
                    <a:pt x="24" y="76"/>
                  </a:lnTo>
                  <a:lnTo>
                    <a:pt x="30" y="84"/>
                  </a:lnTo>
                  <a:lnTo>
                    <a:pt x="32" y="88"/>
                  </a:lnTo>
                  <a:lnTo>
                    <a:pt x="34" y="91"/>
                  </a:lnTo>
                  <a:lnTo>
                    <a:pt x="36" y="86"/>
                  </a:lnTo>
                  <a:lnTo>
                    <a:pt x="41" y="91"/>
                  </a:lnTo>
                  <a:lnTo>
                    <a:pt x="45" y="91"/>
                  </a:lnTo>
                  <a:lnTo>
                    <a:pt x="47" y="88"/>
                  </a:lnTo>
                  <a:lnTo>
                    <a:pt x="51" y="88"/>
                  </a:lnTo>
                  <a:lnTo>
                    <a:pt x="55" y="91"/>
                  </a:lnTo>
                  <a:lnTo>
                    <a:pt x="59" y="91"/>
                  </a:lnTo>
                  <a:lnTo>
                    <a:pt x="59" y="93"/>
                  </a:lnTo>
                  <a:lnTo>
                    <a:pt x="62" y="93"/>
                  </a:lnTo>
                  <a:lnTo>
                    <a:pt x="64" y="95"/>
                  </a:lnTo>
                  <a:lnTo>
                    <a:pt x="68" y="95"/>
                  </a:lnTo>
                  <a:lnTo>
                    <a:pt x="66" y="97"/>
                  </a:lnTo>
                  <a:lnTo>
                    <a:pt x="62" y="99"/>
                  </a:lnTo>
                  <a:lnTo>
                    <a:pt x="59" y="97"/>
                  </a:lnTo>
                  <a:lnTo>
                    <a:pt x="55" y="97"/>
                  </a:lnTo>
                  <a:lnTo>
                    <a:pt x="49" y="91"/>
                  </a:lnTo>
                  <a:lnTo>
                    <a:pt x="45" y="93"/>
                  </a:lnTo>
                  <a:lnTo>
                    <a:pt x="41" y="95"/>
                  </a:lnTo>
                  <a:lnTo>
                    <a:pt x="38" y="93"/>
                  </a:lnTo>
                  <a:lnTo>
                    <a:pt x="34" y="97"/>
                  </a:lnTo>
                  <a:lnTo>
                    <a:pt x="32" y="97"/>
                  </a:lnTo>
                  <a:lnTo>
                    <a:pt x="32" y="99"/>
                  </a:lnTo>
                  <a:lnTo>
                    <a:pt x="36" y="105"/>
                  </a:lnTo>
                  <a:lnTo>
                    <a:pt x="41" y="107"/>
                  </a:lnTo>
                  <a:lnTo>
                    <a:pt x="45" y="112"/>
                  </a:lnTo>
                  <a:lnTo>
                    <a:pt x="45" y="114"/>
                  </a:lnTo>
                  <a:lnTo>
                    <a:pt x="43" y="116"/>
                  </a:lnTo>
                  <a:lnTo>
                    <a:pt x="43" y="120"/>
                  </a:lnTo>
                  <a:lnTo>
                    <a:pt x="47" y="124"/>
                  </a:lnTo>
                  <a:lnTo>
                    <a:pt x="49" y="126"/>
                  </a:lnTo>
                  <a:lnTo>
                    <a:pt x="51" y="124"/>
                  </a:lnTo>
                  <a:lnTo>
                    <a:pt x="49" y="122"/>
                  </a:lnTo>
                  <a:lnTo>
                    <a:pt x="51" y="118"/>
                  </a:lnTo>
                  <a:lnTo>
                    <a:pt x="53" y="124"/>
                  </a:lnTo>
                  <a:lnTo>
                    <a:pt x="57" y="126"/>
                  </a:lnTo>
                  <a:lnTo>
                    <a:pt x="59" y="128"/>
                  </a:lnTo>
                  <a:lnTo>
                    <a:pt x="57" y="133"/>
                  </a:lnTo>
                  <a:lnTo>
                    <a:pt x="62" y="135"/>
                  </a:lnTo>
                  <a:lnTo>
                    <a:pt x="62" y="128"/>
                  </a:lnTo>
                  <a:lnTo>
                    <a:pt x="62" y="124"/>
                  </a:lnTo>
                  <a:lnTo>
                    <a:pt x="66" y="124"/>
                  </a:lnTo>
                  <a:lnTo>
                    <a:pt x="68" y="128"/>
                  </a:lnTo>
                  <a:lnTo>
                    <a:pt x="74" y="133"/>
                  </a:lnTo>
                  <a:lnTo>
                    <a:pt x="70" y="128"/>
                  </a:lnTo>
                  <a:lnTo>
                    <a:pt x="72" y="124"/>
                  </a:lnTo>
                  <a:lnTo>
                    <a:pt x="70" y="122"/>
                  </a:lnTo>
                  <a:lnTo>
                    <a:pt x="66" y="114"/>
                  </a:lnTo>
                  <a:lnTo>
                    <a:pt x="64" y="112"/>
                  </a:lnTo>
                  <a:lnTo>
                    <a:pt x="64" y="110"/>
                  </a:lnTo>
                  <a:lnTo>
                    <a:pt x="66" y="110"/>
                  </a:lnTo>
                  <a:lnTo>
                    <a:pt x="72" y="112"/>
                  </a:lnTo>
                  <a:lnTo>
                    <a:pt x="70" y="114"/>
                  </a:lnTo>
                  <a:lnTo>
                    <a:pt x="72" y="114"/>
                  </a:lnTo>
                  <a:lnTo>
                    <a:pt x="74" y="112"/>
                  </a:lnTo>
                  <a:lnTo>
                    <a:pt x="78" y="114"/>
                  </a:lnTo>
                  <a:lnTo>
                    <a:pt x="78" y="112"/>
                  </a:lnTo>
                  <a:lnTo>
                    <a:pt x="76" y="112"/>
                  </a:lnTo>
                  <a:lnTo>
                    <a:pt x="76" y="110"/>
                  </a:lnTo>
                  <a:lnTo>
                    <a:pt x="74" y="110"/>
                  </a:lnTo>
                  <a:lnTo>
                    <a:pt x="70" y="107"/>
                  </a:lnTo>
                  <a:lnTo>
                    <a:pt x="72" y="105"/>
                  </a:lnTo>
                  <a:lnTo>
                    <a:pt x="68" y="101"/>
                  </a:lnTo>
                  <a:lnTo>
                    <a:pt x="72" y="99"/>
                  </a:lnTo>
                  <a:lnTo>
                    <a:pt x="74" y="99"/>
                  </a:lnTo>
                  <a:lnTo>
                    <a:pt x="76" y="99"/>
                  </a:lnTo>
                  <a:lnTo>
                    <a:pt x="83" y="101"/>
                  </a:lnTo>
                  <a:lnTo>
                    <a:pt x="83" y="103"/>
                  </a:lnTo>
                  <a:lnTo>
                    <a:pt x="87" y="103"/>
                  </a:lnTo>
                  <a:lnTo>
                    <a:pt x="87" y="101"/>
                  </a:lnTo>
                  <a:lnTo>
                    <a:pt x="85" y="97"/>
                  </a:lnTo>
                  <a:lnTo>
                    <a:pt x="85" y="93"/>
                  </a:lnTo>
                  <a:lnTo>
                    <a:pt x="85" y="91"/>
                  </a:lnTo>
                  <a:lnTo>
                    <a:pt x="74" y="84"/>
                  </a:lnTo>
                  <a:lnTo>
                    <a:pt x="72" y="84"/>
                  </a:lnTo>
                  <a:lnTo>
                    <a:pt x="70" y="82"/>
                  </a:lnTo>
                  <a:lnTo>
                    <a:pt x="68" y="82"/>
                  </a:lnTo>
                  <a:lnTo>
                    <a:pt x="66" y="80"/>
                  </a:lnTo>
                  <a:lnTo>
                    <a:pt x="62" y="78"/>
                  </a:lnTo>
                  <a:lnTo>
                    <a:pt x="57" y="76"/>
                  </a:lnTo>
                  <a:lnTo>
                    <a:pt x="62" y="74"/>
                  </a:lnTo>
                  <a:lnTo>
                    <a:pt x="66" y="72"/>
                  </a:lnTo>
                  <a:lnTo>
                    <a:pt x="66" y="69"/>
                  </a:lnTo>
                  <a:lnTo>
                    <a:pt x="62" y="69"/>
                  </a:lnTo>
                  <a:lnTo>
                    <a:pt x="64" y="65"/>
                  </a:lnTo>
                  <a:lnTo>
                    <a:pt x="64" y="63"/>
                  </a:lnTo>
                  <a:lnTo>
                    <a:pt x="66" y="65"/>
                  </a:lnTo>
                  <a:lnTo>
                    <a:pt x="68" y="67"/>
                  </a:lnTo>
                  <a:lnTo>
                    <a:pt x="68" y="69"/>
                  </a:lnTo>
                  <a:lnTo>
                    <a:pt x="68" y="72"/>
                  </a:lnTo>
                  <a:lnTo>
                    <a:pt x="70" y="72"/>
                  </a:lnTo>
                  <a:lnTo>
                    <a:pt x="72" y="65"/>
                  </a:lnTo>
                  <a:lnTo>
                    <a:pt x="68" y="63"/>
                  </a:lnTo>
                  <a:lnTo>
                    <a:pt x="62" y="55"/>
                  </a:lnTo>
                  <a:lnTo>
                    <a:pt x="59" y="53"/>
                  </a:lnTo>
                  <a:lnTo>
                    <a:pt x="59" y="50"/>
                  </a:lnTo>
                  <a:lnTo>
                    <a:pt x="55" y="46"/>
                  </a:lnTo>
                  <a:lnTo>
                    <a:pt x="57" y="44"/>
                  </a:lnTo>
                  <a:lnTo>
                    <a:pt x="55" y="38"/>
                  </a:lnTo>
                  <a:lnTo>
                    <a:pt x="57" y="34"/>
                  </a:lnTo>
                  <a:lnTo>
                    <a:pt x="64" y="32"/>
                  </a:lnTo>
                  <a:lnTo>
                    <a:pt x="64" y="36"/>
                  </a:lnTo>
                  <a:lnTo>
                    <a:pt x="62" y="36"/>
                  </a:lnTo>
                  <a:lnTo>
                    <a:pt x="62" y="38"/>
                  </a:lnTo>
                  <a:lnTo>
                    <a:pt x="68" y="40"/>
                  </a:lnTo>
                  <a:lnTo>
                    <a:pt x="68" y="46"/>
                  </a:lnTo>
                  <a:lnTo>
                    <a:pt x="72" y="48"/>
                  </a:lnTo>
                  <a:lnTo>
                    <a:pt x="76" y="48"/>
                  </a:lnTo>
                  <a:lnTo>
                    <a:pt x="74" y="46"/>
                  </a:lnTo>
                  <a:lnTo>
                    <a:pt x="72" y="44"/>
                  </a:lnTo>
                  <a:lnTo>
                    <a:pt x="72" y="40"/>
                  </a:lnTo>
                  <a:lnTo>
                    <a:pt x="76" y="42"/>
                  </a:lnTo>
                  <a:lnTo>
                    <a:pt x="81" y="46"/>
                  </a:lnTo>
                  <a:lnTo>
                    <a:pt x="83" y="48"/>
                  </a:lnTo>
                  <a:lnTo>
                    <a:pt x="85" y="44"/>
                  </a:lnTo>
                  <a:lnTo>
                    <a:pt x="81" y="42"/>
                  </a:lnTo>
                  <a:lnTo>
                    <a:pt x="78" y="42"/>
                  </a:lnTo>
                  <a:lnTo>
                    <a:pt x="78" y="40"/>
                  </a:lnTo>
                  <a:lnTo>
                    <a:pt x="87" y="40"/>
                  </a:lnTo>
                  <a:lnTo>
                    <a:pt x="89" y="42"/>
                  </a:lnTo>
                  <a:lnTo>
                    <a:pt x="89" y="40"/>
                  </a:lnTo>
                  <a:lnTo>
                    <a:pt x="85" y="38"/>
                  </a:lnTo>
                  <a:lnTo>
                    <a:pt x="81" y="36"/>
                  </a:lnTo>
                  <a:lnTo>
                    <a:pt x="78" y="32"/>
                  </a:lnTo>
                  <a:lnTo>
                    <a:pt x="81" y="29"/>
                  </a:lnTo>
                  <a:lnTo>
                    <a:pt x="83" y="32"/>
                  </a:lnTo>
                  <a:lnTo>
                    <a:pt x="87" y="29"/>
                  </a:lnTo>
                  <a:lnTo>
                    <a:pt x="89" y="23"/>
                  </a:lnTo>
                  <a:lnTo>
                    <a:pt x="91" y="23"/>
                  </a:lnTo>
                  <a:lnTo>
                    <a:pt x="95" y="25"/>
                  </a:lnTo>
                  <a:lnTo>
                    <a:pt x="100" y="27"/>
                  </a:lnTo>
                  <a:lnTo>
                    <a:pt x="102" y="23"/>
                  </a:lnTo>
                  <a:lnTo>
                    <a:pt x="104" y="21"/>
                  </a:lnTo>
                  <a:lnTo>
                    <a:pt x="104" y="21"/>
                  </a:lnTo>
                  <a:lnTo>
                    <a:pt x="108" y="23"/>
                  </a:lnTo>
                  <a:lnTo>
                    <a:pt x="114" y="23"/>
                  </a:lnTo>
                  <a:lnTo>
                    <a:pt x="121" y="25"/>
                  </a:lnTo>
                  <a:lnTo>
                    <a:pt x="125" y="25"/>
                  </a:lnTo>
                  <a:lnTo>
                    <a:pt x="127" y="19"/>
                  </a:lnTo>
                  <a:lnTo>
                    <a:pt x="127" y="15"/>
                  </a:lnTo>
                  <a:lnTo>
                    <a:pt x="133" y="13"/>
                  </a:lnTo>
                  <a:lnTo>
                    <a:pt x="133" y="8"/>
                  </a:lnTo>
                  <a:lnTo>
                    <a:pt x="129" y="6"/>
                  </a:lnTo>
                  <a:lnTo>
                    <a:pt x="129" y="0"/>
                  </a:lnTo>
                  <a:lnTo>
                    <a:pt x="129" y="0"/>
                  </a:lnTo>
                  <a:close/>
                  <a:moveTo>
                    <a:pt x="85" y="156"/>
                  </a:moveTo>
                  <a:lnTo>
                    <a:pt x="83" y="152"/>
                  </a:lnTo>
                  <a:lnTo>
                    <a:pt x="83" y="156"/>
                  </a:lnTo>
                  <a:lnTo>
                    <a:pt x="83" y="158"/>
                  </a:lnTo>
                  <a:lnTo>
                    <a:pt x="83" y="160"/>
                  </a:lnTo>
                  <a:lnTo>
                    <a:pt x="85" y="162"/>
                  </a:lnTo>
                  <a:lnTo>
                    <a:pt x="91" y="162"/>
                  </a:lnTo>
                  <a:lnTo>
                    <a:pt x="95" y="162"/>
                  </a:lnTo>
                  <a:lnTo>
                    <a:pt x="97" y="160"/>
                  </a:lnTo>
                  <a:lnTo>
                    <a:pt x="102" y="162"/>
                  </a:lnTo>
                  <a:lnTo>
                    <a:pt x="106" y="164"/>
                  </a:lnTo>
                  <a:lnTo>
                    <a:pt x="106" y="166"/>
                  </a:lnTo>
                  <a:lnTo>
                    <a:pt x="112" y="166"/>
                  </a:lnTo>
                  <a:lnTo>
                    <a:pt x="114" y="164"/>
                  </a:lnTo>
                  <a:lnTo>
                    <a:pt x="121" y="164"/>
                  </a:lnTo>
                  <a:lnTo>
                    <a:pt x="127" y="164"/>
                  </a:lnTo>
                  <a:lnTo>
                    <a:pt x="131" y="164"/>
                  </a:lnTo>
                  <a:lnTo>
                    <a:pt x="135" y="162"/>
                  </a:lnTo>
                  <a:lnTo>
                    <a:pt x="135" y="160"/>
                  </a:lnTo>
                  <a:lnTo>
                    <a:pt x="135" y="158"/>
                  </a:lnTo>
                  <a:lnTo>
                    <a:pt x="135" y="156"/>
                  </a:lnTo>
                  <a:lnTo>
                    <a:pt x="135" y="158"/>
                  </a:lnTo>
                  <a:lnTo>
                    <a:pt x="135" y="160"/>
                  </a:lnTo>
                  <a:lnTo>
                    <a:pt x="131" y="162"/>
                  </a:lnTo>
                  <a:lnTo>
                    <a:pt x="131" y="160"/>
                  </a:lnTo>
                  <a:lnTo>
                    <a:pt x="129" y="160"/>
                  </a:lnTo>
                  <a:lnTo>
                    <a:pt x="127" y="160"/>
                  </a:lnTo>
                  <a:lnTo>
                    <a:pt x="127" y="158"/>
                  </a:lnTo>
                  <a:lnTo>
                    <a:pt x="125" y="156"/>
                  </a:lnTo>
                  <a:lnTo>
                    <a:pt x="123" y="156"/>
                  </a:lnTo>
                  <a:lnTo>
                    <a:pt x="119" y="156"/>
                  </a:lnTo>
                  <a:lnTo>
                    <a:pt x="114" y="154"/>
                  </a:lnTo>
                  <a:lnTo>
                    <a:pt x="108" y="154"/>
                  </a:lnTo>
                  <a:lnTo>
                    <a:pt x="104" y="156"/>
                  </a:lnTo>
                  <a:lnTo>
                    <a:pt x="100" y="158"/>
                  </a:lnTo>
                  <a:lnTo>
                    <a:pt x="97" y="156"/>
                  </a:lnTo>
                  <a:lnTo>
                    <a:pt x="95" y="154"/>
                  </a:lnTo>
                  <a:lnTo>
                    <a:pt x="93" y="154"/>
                  </a:lnTo>
                  <a:lnTo>
                    <a:pt x="95" y="154"/>
                  </a:lnTo>
                  <a:lnTo>
                    <a:pt x="93" y="152"/>
                  </a:lnTo>
                  <a:lnTo>
                    <a:pt x="91" y="152"/>
                  </a:lnTo>
                  <a:lnTo>
                    <a:pt x="91" y="152"/>
                  </a:lnTo>
                  <a:lnTo>
                    <a:pt x="91" y="154"/>
                  </a:lnTo>
                  <a:lnTo>
                    <a:pt x="91" y="154"/>
                  </a:lnTo>
                  <a:lnTo>
                    <a:pt x="87" y="154"/>
                  </a:lnTo>
                  <a:lnTo>
                    <a:pt x="87" y="152"/>
                  </a:lnTo>
                  <a:lnTo>
                    <a:pt x="87" y="152"/>
                  </a:lnTo>
                  <a:lnTo>
                    <a:pt x="85" y="152"/>
                  </a:lnTo>
                  <a:lnTo>
                    <a:pt x="87" y="154"/>
                  </a:lnTo>
                  <a:lnTo>
                    <a:pt x="85" y="156"/>
                  </a:lnTo>
                  <a:lnTo>
                    <a:pt x="85" y="156"/>
                  </a:lnTo>
                  <a:close/>
                  <a:moveTo>
                    <a:pt x="5" y="55"/>
                  </a:moveTo>
                  <a:lnTo>
                    <a:pt x="5" y="59"/>
                  </a:lnTo>
                  <a:lnTo>
                    <a:pt x="7" y="61"/>
                  </a:lnTo>
                  <a:lnTo>
                    <a:pt x="9" y="61"/>
                  </a:lnTo>
                  <a:lnTo>
                    <a:pt x="11" y="63"/>
                  </a:lnTo>
                  <a:lnTo>
                    <a:pt x="9" y="63"/>
                  </a:lnTo>
                  <a:lnTo>
                    <a:pt x="7" y="63"/>
                  </a:lnTo>
                  <a:lnTo>
                    <a:pt x="3" y="59"/>
                  </a:lnTo>
                  <a:lnTo>
                    <a:pt x="3" y="57"/>
                  </a:lnTo>
                  <a:lnTo>
                    <a:pt x="0" y="57"/>
                  </a:lnTo>
                  <a:lnTo>
                    <a:pt x="0" y="55"/>
                  </a:lnTo>
                  <a:lnTo>
                    <a:pt x="3" y="53"/>
                  </a:lnTo>
                  <a:lnTo>
                    <a:pt x="5" y="55"/>
                  </a:lnTo>
                  <a:lnTo>
                    <a:pt x="5" y="55"/>
                  </a:lnTo>
                  <a:close/>
                  <a:moveTo>
                    <a:pt x="22" y="82"/>
                  </a:moveTo>
                  <a:lnTo>
                    <a:pt x="19" y="82"/>
                  </a:lnTo>
                  <a:lnTo>
                    <a:pt x="22" y="78"/>
                  </a:lnTo>
                  <a:lnTo>
                    <a:pt x="24" y="78"/>
                  </a:lnTo>
                  <a:lnTo>
                    <a:pt x="24" y="82"/>
                  </a:lnTo>
                  <a:lnTo>
                    <a:pt x="24" y="82"/>
                  </a:lnTo>
                  <a:lnTo>
                    <a:pt x="22" y="84"/>
                  </a:lnTo>
                  <a:lnTo>
                    <a:pt x="22" y="82"/>
                  </a:lnTo>
                  <a:lnTo>
                    <a:pt x="22" y="82"/>
                  </a:lnTo>
                  <a:close/>
                  <a:moveTo>
                    <a:pt x="22" y="88"/>
                  </a:moveTo>
                  <a:lnTo>
                    <a:pt x="22" y="84"/>
                  </a:lnTo>
                  <a:lnTo>
                    <a:pt x="24" y="86"/>
                  </a:lnTo>
                  <a:lnTo>
                    <a:pt x="24" y="88"/>
                  </a:lnTo>
                  <a:lnTo>
                    <a:pt x="24" y="91"/>
                  </a:lnTo>
                  <a:lnTo>
                    <a:pt x="26" y="93"/>
                  </a:lnTo>
                  <a:lnTo>
                    <a:pt x="26" y="95"/>
                  </a:lnTo>
                  <a:lnTo>
                    <a:pt x="28" y="95"/>
                  </a:lnTo>
                  <a:lnTo>
                    <a:pt x="26" y="97"/>
                  </a:lnTo>
                  <a:lnTo>
                    <a:pt x="24" y="97"/>
                  </a:lnTo>
                  <a:lnTo>
                    <a:pt x="22" y="97"/>
                  </a:lnTo>
                  <a:lnTo>
                    <a:pt x="22" y="93"/>
                  </a:lnTo>
                  <a:lnTo>
                    <a:pt x="19" y="93"/>
                  </a:lnTo>
                  <a:lnTo>
                    <a:pt x="19" y="95"/>
                  </a:lnTo>
                  <a:lnTo>
                    <a:pt x="19" y="95"/>
                  </a:lnTo>
                  <a:lnTo>
                    <a:pt x="17" y="95"/>
                  </a:lnTo>
                  <a:lnTo>
                    <a:pt x="17" y="91"/>
                  </a:lnTo>
                  <a:lnTo>
                    <a:pt x="19" y="88"/>
                  </a:lnTo>
                  <a:lnTo>
                    <a:pt x="22" y="88"/>
                  </a:lnTo>
                  <a:lnTo>
                    <a:pt x="22" y="88"/>
                  </a:lnTo>
                  <a:close/>
                  <a:moveTo>
                    <a:pt x="28" y="103"/>
                  </a:moveTo>
                  <a:lnTo>
                    <a:pt x="30" y="105"/>
                  </a:lnTo>
                  <a:lnTo>
                    <a:pt x="28" y="105"/>
                  </a:lnTo>
                  <a:lnTo>
                    <a:pt x="26" y="105"/>
                  </a:lnTo>
                  <a:lnTo>
                    <a:pt x="24" y="105"/>
                  </a:lnTo>
                  <a:lnTo>
                    <a:pt x="22" y="103"/>
                  </a:lnTo>
                  <a:lnTo>
                    <a:pt x="22" y="101"/>
                  </a:lnTo>
                  <a:lnTo>
                    <a:pt x="24" y="99"/>
                  </a:lnTo>
                  <a:lnTo>
                    <a:pt x="26" y="101"/>
                  </a:lnTo>
                  <a:lnTo>
                    <a:pt x="28" y="103"/>
                  </a:lnTo>
                  <a:lnTo>
                    <a:pt x="28" y="103"/>
                  </a:lnTo>
                  <a:close/>
                  <a:moveTo>
                    <a:pt x="152" y="147"/>
                  </a:moveTo>
                  <a:lnTo>
                    <a:pt x="152" y="145"/>
                  </a:lnTo>
                  <a:lnTo>
                    <a:pt x="152" y="145"/>
                  </a:lnTo>
                  <a:lnTo>
                    <a:pt x="152" y="147"/>
                  </a:lnTo>
                  <a:lnTo>
                    <a:pt x="152" y="147"/>
                  </a:lnTo>
                  <a:lnTo>
                    <a:pt x="152" y="147"/>
                  </a:lnTo>
                  <a:close/>
                  <a:moveTo>
                    <a:pt x="150" y="158"/>
                  </a:moveTo>
                  <a:lnTo>
                    <a:pt x="150" y="154"/>
                  </a:lnTo>
                  <a:lnTo>
                    <a:pt x="150" y="152"/>
                  </a:lnTo>
                  <a:lnTo>
                    <a:pt x="152" y="147"/>
                  </a:lnTo>
                  <a:lnTo>
                    <a:pt x="152" y="150"/>
                  </a:lnTo>
                  <a:lnTo>
                    <a:pt x="154" y="154"/>
                  </a:lnTo>
                  <a:lnTo>
                    <a:pt x="152" y="156"/>
                  </a:lnTo>
                  <a:lnTo>
                    <a:pt x="150" y="158"/>
                  </a:lnTo>
                  <a:lnTo>
                    <a:pt x="150" y="158"/>
                  </a:lnTo>
                  <a:close/>
                  <a:moveTo>
                    <a:pt x="161" y="145"/>
                  </a:moveTo>
                  <a:lnTo>
                    <a:pt x="161" y="143"/>
                  </a:lnTo>
                  <a:lnTo>
                    <a:pt x="161" y="141"/>
                  </a:lnTo>
                  <a:lnTo>
                    <a:pt x="161" y="141"/>
                  </a:lnTo>
                  <a:lnTo>
                    <a:pt x="161" y="139"/>
                  </a:lnTo>
                  <a:lnTo>
                    <a:pt x="165" y="135"/>
                  </a:lnTo>
                  <a:lnTo>
                    <a:pt x="169" y="133"/>
                  </a:lnTo>
                  <a:lnTo>
                    <a:pt x="173" y="133"/>
                  </a:lnTo>
                  <a:lnTo>
                    <a:pt x="171" y="135"/>
                  </a:lnTo>
                  <a:lnTo>
                    <a:pt x="171" y="135"/>
                  </a:lnTo>
                  <a:lnTo>
                    <a:pt x="169" y="137"/>
                  </a:lnTo>
                  <a:lnTo>
                    <a:pt x="169" y="139"/>
                  </a:lnTo>
                  <a:lnTo>
                    <a:pt x="169" y="141"/>
                  </a:lnTo>
                  <a:lnTo>
                    <a:pt x="167" y="141"/>
                  </a:lnTo>
                  <a:lnTo>
                    <a:pt x="165" y="143"/>
                  </a:lnTo>
                  <a:lnTo>
                    <a:pt x="163" y="145"/>
                  </a:lnTo>
                  <a:lnTo>
                    <a:pt x="161" y="145"/>
                  </a:lnTo>
                  <a:lnTo>
                    <a:pt x="161" y="145"/>
                  </a:lnTo>
                  <a:close/>
                  <a:moveTo>
                    <a:pt x="135" y="133"/>
                  </a:moveTo>
                  <a:lnTo>
                    <a:pt x="133" y="131"/>
                  </a:lnTo>
                  <a:lnTo>
                    <a:pt x="133" y="131"/>
                  </a:lnTo>
                  <a:lnTo>
                    <a:pt x="137" y="128"/>
                  </a:lnTo>
                  <a:lnTo>
                    <a:pt x="140" y="128"/>
                  </a:lnTo>
                  <a:lnTo>
                    <a:pt x="137" y="131"/>
                  </a:lnTo>
                  <a:lnTo>
                    <a:pt x="137" y="131"/>
                  </a:lnTo>
                  <a:lnTo>
                    <a:pt x="135" y="133"/>
                  </a:lnTo>
                  <a:lnTo>
                    <a:pt x="135" y="133"/>
                  </a:lnTo>
                  <a:close/>
                  <a:moveTo>
                    <a:pt x="135" y="103"/>
                  </a:moveTo>
                  <a:lnTo>
                    <a:pt x="137" y="101"/>
                  </a:lnTo>
                  <a:lnTo>
                    <a:pt x="140" y="101"/>
                  </a:lnTo>
                  <a:lnTo>
                    <a:pt x="142" y="103"/>
                  </a:lnTo>
                  <a:lnTo>
                    <a:pt x="144" y="103"/>
                  </a:lnTo>
                  <a:lnTo>
                    <a:pt x="144" y="103"/>
                  </a:lnTo>
                  <a:lnTo>
                    <a:pt x="144" y="105"/>
                  </a:lnTo>
                  <a:lnTo>
                    <a:pt x="142" y="105"/>
                  </a:lnTo>
                  <a:lnTo>
                    <a:pt x="142" y="107"/>
                  </a:lnTo>
                  <a:lnTo>
                    <a:pt x="140" y="107"/>
                  </a:lnTo>
                  <a:lnTo>
                    <a:pt x="137" y="105"/>
                  </a:lnTo>
                  <a:lnTo>
                    <a:pt x="135" y="105"/>
                  </a:lnTo>
                  <a:lnTo>
                    <a:pt x="133" y="105"/>
                  </a:lnTo>
                  <a:lnTo>
                    <a:pt x="135" y="103"/>
                  </a:lnTo>
                  <a:lnTo>
                    <a:pt x="135" y="103"/>
                  </a:lnTo>
                  <a:close/>
                  <a:moveTo>
                    <a:pt x="127" y="82"/>
                  </a:moveTo>
                  <a:lnTo>
                    <a:pt x="129" y="88"/>
                  </a:lnTo>
                  <a:lnTo>
                    <a:pt x="127" y="91"/>
                  </a:lnTo>
                  <a:lnTo>
                    <a:pt x="125" y="93"/>
                  </a:lnTo>
                  <a:lnTo>
                    <a:pt x="123" y="91"/>
                  </a:lnTo>
                  <a:lnTo>
                    <a:pt x="123" y="88"/>
                  </a:lnTo>
                  <a:lnTo>
                    <a:pt x="125" y="88"/>
                  </a:lnTo>
                  <a:lnTo>
                    <a:pt x="125" y="86"/>
                  </a:lnTo>
                  <a:lnTo>
                    <a:pt x="123" y="84"/>
                  </a:lnTo>
                  <a:lnTo>
                    <a:pt x="123" y="82"/>
                  </a:lnTo>
                  <a:lnTo>
                    <a:pt x="125" y="82"/>
                  </a:lnTo>
                  <a:lnTo>
                    <a:pt x="127" y="82"/>
                  </a:lnTo>
                  <a:lnTo>
                    <a:pt x="127" y="82"/>
                  </a:lnTo>
                  <a:lnTo>
                    <a:pt x="127" y="82"/>
                  </a:lnTo>
                  <a:close/>
                  <a:moveTo>
                    <a:pt x="123" y="72"/>
                  </a:moveTo>
                  <a:lnTo>
                    <a:pt x="119" y="69"/>
                  </a:lnTo>
                  <a:lnTo>
                    <a:pt x="121" y="65"/>
                  </a:lnTo>
                  <a:lnTo>
                    <a:pt x="125" y="65"/>
                  </a:lnTo>
                  <a:lnTo>
                    <a:pt x="127" y="63"/>
                  </a:lnTo>
                  <a:lnTo>
                    <a:pt x="131" y="63"/>
                  </a:lnTo>
                  <a:lnTo>
                    <a:pt x="133" y="63"/>
                  </a:lnTo>
                  <a:lnTo>
                    <a:pt x="131" y="65"/>
                  </a:lnTo>
                  <a:lnTo>
                    <a:pt x="133" y="65"/>
                  </a:lnTo>
                  <a:lnTo>
                    <a:pt x="133" y="69"/>
                  </a:lnTo>
                  <a:lnTo>
                    <a:pt x="133" y="74"/>
                  </a:lnTo>
                  <a:lnTo>
                    <a:pt x="129" y="74"/>
                  </a:lnTo>
                  <a:lnTo>
                    <a:pt x="127" y="72"/>
                  </a:lnTo>
                  <a:lnTo>
                    <a:pt x="127" y="69"/>
                  </a:lnTo>
                  <a:lnTo>
                    <a:pt x="129" y="69"/>
                  </a:lnTo>
                  <a:lnTo>
                    <a:pt x="129" y="67"/>
                  </a:lnTo>
                  <a:lnTo>
                    <a:pt x="127" y="67"/>
                  </a:lnTo>
                  <a:lnTo>
                    <a:pt x="127" y="69"/>
                  </a:lnTo>
                  <a:lnTo>
                    <a:pt x="125" y="72"/>
                  </a:lnTo>
                  <a:lnTo>
                    <a:pt x="123" y="72"/>
                  </a:lnTo>
                  <a:lnTo>
                    <a:pt x="123" y="72"/>
                  </a:lnTo>
                  <a:lnTo>
                    <a:pt x="123" y="72"/>
                  </a:lnTo>
                  <a:close/>
                  <a:moveTo>
                    <a:pt x="112" y="36"/>
                  </a:moveTo>
                  <a:lnTo>
                    <a:pt x="112" y="34"/>
                  </a:lnTo>
                  <a:lnTo>
                    <a:pt x="116" y="34"/>
                  </a:lnTo>
                  <a:lnTo>
                    <a:pt x="119" y="34"/>
                  </a:lnTo>
                  <a:lnTo>
                    <a:pt x="119" y="36"/>
                  </a:lnTo>
                  <a:lnTo>
                    <a:pt x="116" y="36"/>
                  </a:lnTo>
                  <a:lnTo>
                    <a:pt x="112" y="36"/>
                  </a:lnTo>
                  <a:lnTo>
                    <a:pt x="112" y="36"/>
                  </a:lnTo>
                  <a:close/>
                  <a:moveTo>
                    <a:pt x="104" y="46"/>
                  </a:moveTo>
                  <a:lnTo>
                    <a:pt x="108" y="46"/>
                  </a:lnTo>
                  <a:lnTo>
                    <a:pt x="108" y="46"/>
                  </a:lnTo>
                  <a:lnTo>
                    <a:pt x="110" y="44"/>
                  </a:lnTo>
                  <a:lnTo>
                    <a:pt x="112" y="46"/>
                  </a:lnTo>
                  <a:lnTo>
                    <a:pt x="110" y="48"/>
                  </a:lnTo>
                  <a:lnTo>
                    <a:pt x="110" y="53"/>
                  </a:lnTo>
                  <a:lnTo>
                    <a:pt x="108" y="50"/>
                  </a:lnTo>
                  <a:lnTo>
                    <a:pt x="106" y="53"/>
                  </a:lnTo>
                  <a:lnTo>
                    <a:pt x="104" y="50"/>
                  </a:lnTo>
                  <a:lnTo>
                    <a:pt x="104" y="46"/>
                  </a:lnTo>
                  <a:lnTo>
                    <a:pt x="104" y="46"/>
                  </a:lnTo>
                  <a:lnTo>
                    <a:pt x="104" y="46"/>
                  </a:lnTo>
                  <a:close/>
                  <a:moveTo>
                    <a:pt x="93" y="29"/>
                  </a:moveTo>
                  <a:lnTo>
                    <a:pt x="95" y="27"/>
                  </a:lnTo>
                  <a:lnTo>
                    <a:pt x="97" y="29"/>
                  </a:lnTo>
                  <a:lnTo>
                    <a:pt x="100" y="32"/>
                  </a:lnTo>
                  <a:lnTo>
                    <a:pt x="95" y="32"/>
                  </a:lnTo>
                  <a:lnTo>
                    <a:pt x="95" y="32"/>
                  </a:lnTo>
                  <a:lnTo>
                    <a:pt x="93" y="32"/>
                  </a:lnTo>
                  <a:lnTo>
                    <a:pt x="93" y="29"/>
                  </a:lnTo>
                  <a:lnTo>
                    <a:pt x="93" y="29"/>
                  </a:lnTo>
                  <a:close/>
                  <a:moveTo>
                    <a:pt x="76" y="69"/>
                  </a:moveTo>
                  <a:lnTo>
                    <a:pt x="76" y="67"/>
                  </a:lnTo>
                  <a:lnTo>
                    <a:pt x="78" y="69"/>
                  </a:lnTo>
                  <a:lnTo>
                    <a:pt x="81" y="72"/>
                  </a:lnTo>
                  <a:lnTo>
                    <a:pt x="78" y="74"/>
                  </a:lnTo>
                  <a:lnTo>
                    <a:pt x="76" y="69"/>
                  </a:lnTo>
                  <a:lnTo>
                    <a:pt x="76" y="69"/>
                  </a:lnTo>
                  <a:close/>
                  <a:moveTo>
                    <a:pt x="72" y="69"/>
                  </a:moveTo>
                  <a:lnTo>
                    <a:pt x="74" y="67"/>
                  </a:lnTo>
                  <a:lnTo>
                    <a:pt x="74" y="69"/>
                  </a:lnTo>
                  <a:lnTo>
                    <a:pt x="74" y="69"/>
                  </a:lnTo>
                  <a:lnTo>
                    <a:pt x="72" y="69"/>
                  </a:lnTo>
                  <a:lnTo>
                    <a:pt x="72" y="69"/>
                  </a:lnTo>
                  <a:close/>
                  <a:moveTo>
                    <a:pt x="95" y="74"/>
                  </a:moveTo>
                  <a:lnTo>
                    <a:pt x="97" y="72"/>
                  </a:lnTo>
                  <a:lnTo>
                    <a:pt x="97" y="74"/>
                  </a:lnTo>
                  <a:lnTo>
                    <a:pt x="100" y="76"/>
                  </a:lnTo>
                  <a:lnTo>
                    <a:pt x="100" y="78"/>
                  </a:lnTo>
                  <a:lnTo>
                    <a:pt x="100" y="80"/>
                  </a:lnTo>
                  <a:lnTo>
                    <a:pt x="97" y="76"/>
                  </a:lnTo>
                  <a:lnTo>
                    <a:pt x="97" y="76"/>
                  </a:lnTo>
                  <a:lnTo>
                    <a:pt x="95" y="74"/>
                  </a:lnTo>
                  <a:lnTo>
                    <a:pt x="95" y="74"/>
                  </a:lnTo>
                  <a:close/>
                  <a:moveTo>
                    <a:pt x="127" y="112"/>
                  </a:moveTo>
                  <a:lnTo>
                    <a:pt x="127" y="110"/>
                  </a:lnTo>
                  <a:lnTo>
                    <a:pt x="127" y="107"/>
                  </a:lnTo>
                  <a:lnTo>
                    <a:pt x="131" y="107"/>
                  </a:lnTo>
                  <a:lnTo>
                    <a:pt x="131" y="110"/>
                  </a:lnTo>
                  <a:lnTo>
                    <a:pt x="127" y="112"/>
                  </a:lnTo>
                  <a:lnTo>
                    <a:pt x="127" y="112"/>
                  </a:lnTo>
                  <a:close/>
                  <a:moveTo>
                    <a:pt x="95" y="131"/>
                  </a:moveTo>
                  <a:lnTo>
                    <a:pt x="97" y="128"/>
                  </a:lnTo>
                  <a:lnTo>
                    <a:pt x="100" y="128"/>
                  </a:lnTo>
                  <a:lnTo>
                    <a:pt x="100" y="131"/>
                  </a:lnTo>
                  <a:lnTo>
                    <a:pt x="97" y="131"/>
                  </a:lnTo>
                  <a:lnTo>
                    <a:pt x="95" y="131"/>
                  </a:lnTo>
                  <a:lnTo>
                    <a:pt x="95" y="131"/>
                  </a:lnTo>
                  <a:close/>
                  <a:moveTo>
                    <a:pt x="95" y="118"/>
                  </a:moveTo>
                  <a:lnTo>
                    <a:pt x="97" y="118"/>
                  </a:lnTo>
                  <a:lnTo>
                    <a:pt x="97" y="120"/>
                  </a:lnTo>
                  <a:lnTo>
                    <a:pt x="95" y="118"/>
                  </a:lnTo>
                  <a:lnTo>
                    <a:pt x="95" y="118"/>
                  </a:lnTo>
                  <a:close/>
                  <a:moveTo>
                    <a:pt x="95" y="116"/>
                  </a:moveTo>
                  <a:lnTo>
                    <a:pt x="95" y="112"/>
                  </a:lnTo>
                  <a:lnTo>
                    <a:pt x="97" y="112"/>
                  </a:lnTo>
                  <a:lnTo>
                    <a:pt x="97" y="114"/>
                  </a:lnTo>
                  <a:lnTo>
                    <a:pt x="97" y="114"/>
                  </a:lnTo>
                  <a:lnTo>
                    <a:pt x="95" y="116"/>
                  </a:lnTo>
                  <a:lnTo>
                    <a:pt x="95" y="116"/>
                  </a:lnTo>
                  <a:close/>
                  <a:moveTo>
                    <a:pt x="93" y="110"/>
                  </a:moveTo>
                  <a:lnTo>
                    <a:pt x="93" y="110"/>
                  </a:lnTo>
                  <a:lnTo>
                    <a:pt x="93" y="107"/>
                  </a:lnTo>
                  <a:lnTo>
                    <a:pt x="95" y="110"/>
                  </a:lnTo>
                  <a:lnTo>
                    <a:pt x="93" y="110"/>
                  </a:lnTo>
                  <a:lnTo>
                    <a:pt x="93" y="110"/>
                  </a:lnTo>
                  <a:close/>
                  <a:moveTo>
                    <a:pt x="112" y="122"/>
                  </a:moveTo>
                  <a:lnTo>
                    <a:pt x="110" y="120"/>
                  </a:lnTo>
                  <a:lnTo>
                    <a:pt x="110" y="118"/>
                  </a:lnTo>
                  <a:lnTo>
                    <a:pt x="112" y="118"/>
                  </a:lnTo>
                  <a:lnTo>
                    <a:pt x="114" y="120"/>
                  </a:lnTo>
                  <a:lnTo>
                    <a:pt x="112" y="122"/>
                  </a:lnTo>
                  <a:lnTo>
                    <a:pt x="112" y="122"/>
                  </a:lnTo>
                  <a:close/>
                  <a:moveTo>
                    <a:pt x="116" y="122"/>
                  </a:moveTo>
                  <a:lnTo>
                    <a:pt x="114" y="120"/>
                  </a:lnTo>
                  <a:lnTo>
                    <a:pt x="119" y="116"/>
                  </a:lnTo>
                  <a:lnTo>
                    <a:pt x="121" y="118"/>
                  </a:lnTo>
                  <a:lnTo>
                    <a:pt x="121" y="120"/>
                  </a:lnTo>
                  <a:lnTo>
                    <a:pt x="119" y="122"/>
                  </a:lnTo>
                  <a:lnTo>
                    <a:pt x="116" y="122"/>
                  </a:lnTo>
                  <a:lnTo>
                    <a:pt x="116" y="122"/>
                  </a:lnTo>
                  <a:close/>
                  <a:moveTo>
                    <a:pt x="116" y="114"/>
                  </a:moveTo>
                  <a:lnTo>
                    <a:pt x="116" y="112"/>
                  </a:lnTo>
                  <a:lnTo>
                    <a:pt x="116" y="112"/>
                  </a:lnTo>
                  <a:lnTo>
                    <a:pt x="116" y="114"/>
                  </a:lnTo>
                  <a:lnTo>
                    <a:pt x="116" y="114"/>
                  </a:lnTo>
                  <a:close/>
                  <a:moveTo>
                    <a:pt x="110" y="107"/>
                  </a:moveTo>
                  <a:lnTo>
                    <a:pt x="112" y="107"/>
                  </a:lnTo>
                  <a:lnTo>
                    <a:pt x="112" y="110"/>
                  </a:lnTo>
                  <a:lnTo>
                    <a:pt x="114" y="112"/>
                  </a:lnTo>
                  <a:lnTo>
                    <a:pt x="112" y="110"/>
                  </a:lnTo>
                  <a:lnTo>
                    <a:pt x="110" y="107"/>
                  </a:lnTo>
                  <a:lnTo>
                    <a:pt x="110" y="107"/>
                  </a:lnTo>
                  <a:close/>
                  <a:moveTo>
                    <a:pt x="102" y="99"/>
                  </a:moveTo>
                  <a:lnTo>
                    <a:pt x="102" y="99"/>
                  </a:lnTo>
                  <a:lnTo>
                    <a:pt x="104" y="103"/>
                  </a:lnTo>
                  <a:lnTo>
                    <a:pt x="108" y="105"/>
                  </a:lnTo>
                  <a:lnTo>
                    <a:pt x="108" y="107"/>
                  </a:lnTo>
                  <a:lnTo>
                    <a:pt x="106" y="107"/>
                  </a:lnTo>
                  <a:lnTo>
                    <a:pt x="102" y="103"/>
                  </a:lnTo>
                  <a:lnTo>
                    <a:pt x="100" y="101"/>
                  </a:lnTo>
                  <a:lnTo>
                    <a:pt x="102" y="99"/>
                  </a:lnTo>
                  <a:lnTo>
                    <a:pt x="102" y="99"/>
                  </a:lnTo>
                  <a:close/>
                  <a:moveTo>
                    <a:pt x="64" y="76"/>
                  </a:moveTo>
                  <a:lnTo>
                    <a:pt x="66" y="74"/>
                  </a:lnTo>
                  <a:lnTo>
                    <a:pt x="72" y="72"/>
                  </a:lnTo>
                  <a:lnTo>
                    <a:pt x="74" y="76"/>
                  </a:lnTo>
                  <a:lnTo>
                    <a:pt x="78" y="78"/>
                  </a:lnTo>
                  <a:lnTo>
                    <a:pt x="81" y="78"/>
                  </a:lnTo>
                  <a:lnTo>
                    <a:pt x="83" y="80"/>
                  </a:lnTo>
                  <a:lnTo>
                    <a:pt x="85" y="80"/>
                  </a:lnTo>
                  <a:lnTo>
                    <a:pt x="85" y="80"/>
                  </a:lnTo>
                  <a:lnTo>
                    <a:pt x="89" y="84"/>
                  </a:lnTo>
                  <a:lnTo>
                    <a:pt x="91" y="86"/>
                  </a:lnTo>
                  <a:lnTo>
                    <a:pt x="91" y="88"/>
                  </a:lnTo>
                  <a:lnTo>
                    <a:pt x="91" y="91"/>
                  </a:lnTo>
                  <a:lnTo>
                    <a:pt x="91" y="93"/>
                  </a:lnTo>
                  <a:lnTo>
                    <a:pt x="93" y="97"/>
                  </a:lnTo>
                  <a:lnTo>
                    <a:pt x="95" y="95"/>
                  </a:lnTo>
                  <a:lnTo>
                    <a:pt x="100" y="95"/>
                  </a:lnTo>
                  <a:lnTo>
                    <a:pt x="97" y="99"/>
                  </a:lnTo>
                  <a:lnTo>
                    <a:pt x="95" y="99"/>
                  </a:lnTo>
                  <a:lnTo>
                    <a:pt x="93" y="99"/>
                  </a:lnTo>
                  <a:lnTo>
                    <a:pt x="91" y="97"/>
                  </a:lnTo>
                  <a:lnTo>
                    <a:pt x="89" y="95"/>
                  </a:lnTo>
                  <a:lnTo>
                    <a:pt x="91" y="93"/>
                  </a:lnTo>
                  <a:lnTo>
                    <a:pt x="89" y="93"/>
                  </a:lnTo>
                  <a:lnTo>
                    <a:pt x="87" y="88"/>
                  </a:lnTo>
                  <a:lnTo>
                    <a:pt x="85" y="86"/>
                  </a:lnTo>
                  <a:lnTo>
                    <a:pt x="83" y="86"/>
                  </a:lnTo>
                  <a:lnTo>
                    <a:pt x="78" y="84"/>
                  </a:lnTo>
                  <a:lnTo>
                    <a:pt x="76" y="82"/>
                  </a:lnTo>
                  <a:lnTo>
                    <a:pt x="74" y="82"/>
                  </a:lnTo>
                  <a:lnTo>
                    <a:pt x="74" y="80"/>
                  </a:lnTo>
                  <a:lnTo>
                    <a:pt x="72" y="78"/>
                  </a:lnTo>
                  <a:lnTo>
                    <a:pt x="70" y="78"/>
                  </a:lnTo>
                  <a:lnTo>
                    <a:pt x="68" y="76"/>
                  </a:lnTo>
                  <a:lnTo>
                    <a:pt x="66" y="76"/>
                  </a:lnTo>
                  <a:lnTo>
                    <a:pt x="64" y="76"/>
                  </a:lnTo>
                  <a:lnTo>
                    <a:pt x="64" y="76"/>
                  </a:lnTo>
                  <a:close/>
                  <a:moveTo>
                    <a:pt x="70" y="135"/>
                  </a:moveTo>
                  <a:lnTo>
                    <a:pt x="70" y="135"/>
                  </a:lnTo>
                  <a:lnTo>
                    <a:pt x="70" y="137"/>
                  </a:lnTo>
                  <a:lnTo>
                    <a:pt x="72" y="139"/>
                  </a:lnTo>
                  <a:lnTo>
                    <a:pt x="72" y="141"/>
                  </a:lnTo>
                  <a:lnTo>
                    <a:pt x="70" y="141"/>
                  </a:lnTo>
                  <a:lnTo>
                    <a:pt x="70" y="139"/>
                  </a:lnTo>
                  <a:lnTo>
                    <a:pt x="68" y="137"/>
                  </a:lnTo>
                  <a:lnTo>
                    <a:pt x="70" y="135"/>
                  </a:lnTo>
                  <a:lnTo>
                    <a:pt x="70" y="135"/>
                  </a:lnTo>
                  <a:close/>
                  <a:moveTo>
                    <a:pt x="70" y="131"/>
                  </a:moveTo>
                  <a:lnTo>
                    <a:pt x="70" y="133"/>
                  </a:lnTo>
                  <a:lnTo>
                    <a:pt x="68" y="133"/>
                  </a:lnTo>
                  <a:lnTo>
                    <a:pt x="70" y="131"/>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9" name="Rounded Rectangle 175">
            <a:extLst>
              <a:ext uri="{FF2B5EF4-FFF2-40B4-BE49-F238E27FC236}">
                <a16:creationId xmlns:a16="http://schemas.microsoft.com/office/drawing/2014/main" id="{585F2079-B40C-4B44-8B21-61A6722997A6}"/>
              </a:ext>
            </a:extLst>
          </p:cNvPr>
          <p:cNvSpPr/>
          <p:nvPr/>
        </p:nvSpPr>
        <p:spPr>
          <a:xfrm>
            <a:off x="10338890" y="2896097"/>
            <a:ext cx="1237888" cy="219015"/>
          </a:xfrm>
          <a:prstGeom prst="roundRect">
            <a:avLst>
              <a:gd name="adj" fmla="val 24920"/>
            </a:avLst>
          </a:prstGeom>
          <a:solidFill>
            <a:srgbClr val="DA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50" cap="none" spc="0" dirty="0">
                <a:ln>
                  <a:noFill/>
                </a:ln>
                <a:solidFill>
                  <a:schemeClr val="tx1">
                    <a:lumMod val="85000"/>
                    <a:lumOff val="15000"/>
                  </a:schemeClr>
                </a:solidFill>
                <a:effectLst/>
                <a:latin typeface="+mn-lt"/>
              </a:rPr>
              <a:t>Country: Poland</a:t>
            </a:r>
            <a:endParaRPr lang="en-US" sz="1050" cap="none" spc="0" dirty="0">
              <a:ln>
                <a:noFill/>
              </a:ln>
              <a:solidFill>
                <a:schemeClr val="tx1">
                  <a:lumMod val="85000"/>
                  <a:lumOff val="15000"/>
                </a:schemeClr>
              </a:solidFill>
              <a:effectLst/>
              <a:latin typeface="+mn-lt"/>
            </a:endParaRPr>
          </a:p>
        </p:txBody>
      </p:sp>
      <p:sp>
        <p:nvSpPr>
          <p:cNvPr id="25" name="Rectangle: Rounded Corners 24">
            <a:extLst>
              <a:ext uri="{FF2B5EF4-FFF2-40B4-BE49-F238E27FC236}">
                <a16:creationId xmlns:a16="http://schemas.microsoft.com/office/drawing/2014/main" id="{0B1EC692-BB38-4CCC-B0BD-B9FCD83EEF3C}"/>
              </a:ext>
            </a:extLst>
          </p:cNvPr>
          <p:cNvSpPr/>
          <p:nvPr/>
        </p:nvSpPr>
        <p:spPr>
          <a:xfrm>
            <a:off x="11829140" y="1550143"/>
            <a:ext cx="193798" cy="4339203"/>
          </a:xfrm>
          <a:prstGeom prst="roundRect">
            <a:avLst>
              <a:gd name="adj" fmla="val 208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Rounded Rectangle 175">
            <a:extLst>
              <a:ext uri="{FF2B5EF4-FFF2-40B4-BE49-F238E27FC236}">
                <a16:creationId xmlns:a16="http://schemas.microsoft.com/office/drawing/2014/main" id="{092E407D-8330-4FE7-ABCC-0CEF384953EA}"/>
              </a:ext>
            </a:extLst>
          </p:cNvPr>
          <p:cNvSpPr/>
          <p:nvPr/>
        </p:nvSpPr>
        <p:spPr>
          <a:xfrm>
            <a:off x="3986056" y="3010320"/>
            <a:ext cx="1237888" cy="219015"/>
          </a:xfrm>
          <a:prstGeom prst="roundRect">
            <a:avLst>
              <a:gd name="adj" fmla="val 24920"/>
            </a:avLst>
          </a:prstGeom>
          <a:solidFill>
            <a:srgbClr val="DA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50" cap="none" spc="0" dirty="0">
                <a:ln>
                  <a:noFill/>
                </a:ln>
                <a:solidFill>
                  <a:schemeClr val="tx1">
                    <a:lumMod val="85000"/>
                    <a:lumOff val="15000"/>
                  </a:schemeClr>
                </a:solidFill>
                <a:effectLst/>
                <a:latin typeface="+mn-lt"/>
              </a:rPr>
              <a:t>Country: Germany</a:t>
            </a:r>
            <a:endParaRPr lang="en-US" sz="1050" cap="none" spc="0" dirty="0">
              <a:ln>
                <a:noFill/>
              </a:ln>
              <a:solidFill>
                <a:schemeClr val="tx1">
                  <a:lumMod val="85000"/>
                  <a:lumOff val="15000"/>
                </a:schemeClr>
              </a:solidFill>
              <a:effectLst/>
              <a:latin typeface="+mn-lt"/>
            </a:endParaRPr>
          </a:p>
        </p:txBody>
      </p:sp>
      <p:grpSp>
        <p:nvGrpSpPr>
          <p:cNvPr id="16" name="Group 15">
            <a:extLst>
              <a:ext uri="{FF2B5EF4-FFF2-40B4-BE49-F238E27FC236}">
                <a16:creationId xmlns:a16="http://schemas.microsoft.com/office/drawing/2014/main" id="{37EF4C8D-CE79-46BF-9FD1-C25040359152}"/>
              </a:ext>
            </a:extLst>
          </p:cNvPr>
          <p:cNvGrpSpPr/>
          <p:nvPr/>
        </p:nvGrpSpPr>
        <p:grpSpPr>
          <a:xfrm>
            <a:off x="907429" y="2152505"/>
            <a:ext cx="947959" cy="946259"/>
            <a:chOff x="1176256" y="2062395"/>
            <a:chExt cx="947959" cy="946259"/>
          </a:xfrm>
        </p:grpSpPr>
        <p:sp>
          <p:nvSpPr>
            <p:cNvPr id="12" name="Rounded Rectangle 69">
              <a:extLst>
                <a:ext uri="{FF2B5EF4-FFF2-40B4-BE49-F238E27FC236}">
                  <a16:creationId xmlns:a16="http://schemas.microsoft.com/office/drawing/2014/main" id="{BE5ACEC6-E12D-4039-AD9E-56FBCEE5159D}"/>
                </a:ext>
              </a:extLst>
            </p:cNvPr>
            <p:cNvSpPr/>
            <p:nvPr/>
          </p:nvSpPr>
          <p:spPr>
            <a:xfrm rot="16200000">
              <a:off x="1168538" y="2070113"/>
              <a:ext cx="946259" cy="93082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3" name="Rectangle 12">
              <a:extLst>
                <a:ext uri="{FF2B5EF4-FFF2-40B4-BE49-F238E27FC236}">
                  <a16:creationId xmlns:a16="http://schemas.microsoft.com/office/drawing/2014/main" id="{80E083B5-3E48-4DB4-94F0-9365C4E18CB7}"/>
                </a:ext>
              </a:extLst>
            </p:cNvPr>
            <p:cNvSpPr/>
            <p:nvPr/>
          </p:nvSpPr>
          <p:spPr>
            <a:xfrm>
              <a:off x="1219865" y="2499874"/>
              <a:ext cx="904350" cy="253916"/>
            </a:xfrm>
            <a:prstGeom prst="rect">
              <a:avLst/>
            </a:prstGeom>
          </p:spPr>
          <p:txBody>
            <a:bodyPr wrap="square">
              <a:spAutoFit/>
            </a:bodyPr>
            <a:lstStyle/>
            <a:p>
              <a:pPr algn="ctr"/>
              <a:endParaRPr lang="pl-PL" sz="1050" b="1" dirty="0"/>
            </a:p>
          </p:txBody>
        </p:sp>
        <p:sp>
          <p:nvSpPr>
            <p:cNvPr id="14" name="TextBox 13">
              <a:extLst>
                <a:ext uri="{FF2B5EF4-FFF2-40B4-BE49-F238E27FC236}">
                  <a16:creationId xmlns:a16="http://schemas.microsoft.com/office/drawing/2014/main" id="{B86E356B-D886-4CFE-86E7-D6268F731A32}"/>
                </a:ext>
              </a:extLst>
            </p:cNvPr>
            <p:cNvSpPr txBox="1"/>
            <p:nvPr/>
          </p:nvSpPr>
          <p:spPr>
            <a:xfrm>
              <a:off x="1249385" y="2174581"/>
              <a:ext cx="857693" cy="400110"/>
            </a:xfrm>
            <a:prstGeom prst="rect">
              <a:avLst/>
            </a:prstGeom>
            <a:noFill/>
          </p:spPr>
          <p:txBody>
            <a:bodyPr wrap="square" rtlCol="0">
              <a:spAutoFit/>
            </a:bodyPr>
            <a:lstStyle/>
            <a:p>
              <a:pPr algn="ctr"/>
              <a:r>
                <a:rPr lang="pl-PL" sz="1000" dirty="0"/>
                <a:t>Company logo</a:t>
              </a:r>
            </a:p>
          </p:txBody>
        </p:sp>
      </p:grpSp>
      <p:grpSp>
        <p:nvGrpSpPr>
          <p:cNvPr id="130" name="Group 129">
            <a:extLst>
              <a:ext uri="{FF2B5EF4-FFF2-40B4-BE49-F238E27FC236}">
                <a16:creationId xmlns:a16="http://schemas.microsoft.com/office/drawing/2014/main" id="{C5C8C95F-6C1C-4789-A17D-605263220E10}"/>
              </a:ext>
            </a:extLst>
          </p:cNvPr>
          <p:cNvGrpSpPr/>
          <p:nvPr/>
        </p:nvGrpSpPr>
        <p:grpSpPr>
          <a:xfrm>
            <a:off x="6764600" y="2076107"/>
            <a:ext cx="947959" cy="946259"/>
            <a:chOff x="1176256" y="2062395"/>
            <a:chExt cx="947959" cy="946259"/>
          </a:xfrm>
        </p:grpSpPr>
        <p:sp>
          <p:nvSpPr>
            <p:cNvPr id="131" name="Rounded Rectangle 69">
              <a:extLst>
                <a:ext uri="{FF2B5EF4-FFF2-40B4-BE49-F238E27FC236}">
                  <a16:creationId xmlns:a16="http://schemas.microsoft.com/office/drawing/2014/main" id="{D5419DFF-7574-4C0F-B37D-31E19DC6A2FF}"/>
                </a:ext>
              </a:extLst>
            </p:cNvPr>
            <p:cNvSpPr/>
            <p:nvPr/>
          </p:nvSpPr>
          <p:spPr>
            <a:xfrm rot="16200000">
              <a:off x="1168538" y="2070113"/>
              <a:ext cx="946259" cy="93082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32" name="Rectangle 131">
              <a:extLst>
                <a:ext uri="{FF2B5EF4-FFF2-40B4-BE49-F238E27FC236}">
                  <a16:creationId xmlns:a16="http://schemas.microsoft.com/office/drawing/2014/main" id="{5D73347B-9954-43C7-A912-821D826560FC}"/>
                </a:ext>
              </a:extLst>
            </p:cNvPr>
            <p:cNvSpPr/>
            <p:nvPr/>
          </p:nvSpPr>
          <p:spPr>
            <a:xfrm>
              <a:off x="1219865" y="2499874"/>
              <a:ext cx="904350" cy="253916"/>
            </a:xfrm>
            <a:prstGeom prst="rect">
              <a:avLst/>
            </a:prstGeom>
          </p:spPr>
          <p:txBody>
            <a:bodyPr wrap="square">
              <a:spAutoFit/>
            </a:bodyPr>
            <a:lstStyle/>
            <a:p>
              <a:pPr algn="ctr"/>
              <a:endParaRPr lang="pl-PL" sz="1050" b="1" dirty="0"/>
            </a:p>
          </p:txBody>
        </p:sp>
        <p:sp>
          <p:nvSpPr>
            <p:cNvPr id="133" name="TextBox 132">
              <a:extLst>
                <a:ext uri="{FF2B5EF4-FFF2-40B4-BE49-F238E27FC236}">
                  <a16:creationId xmlns:a16="http://schemas.microsoft.com/office/drawing/2014/main" id="{68C1E758-5613-4AE8-9266-6568A786CF6B}"/>
                </a:ext>
              </a:extLst>
            </p:cNvPr>
            <p:cNvSpPr txBox="1"/>
            <p:nvPr/>
          </p:nvSpPr>
          <p:spPr>
            <a:xfrm>
              <a:off x="1249385" y="2174581"/>
              <a:ext cx="857693" cy="400110"/>
            </a:xfrm>
            <a:prstGeom prst="rect">
              <a:avLst/>
            </a:prstGeom>
            <a:noFill/>
          </p:spPr>
          <p:txBody>
            <a:bodyPr wrap="square" rtlCol="0">
              <a:spAutoFit/>
            </a:bodyPr>
            <a:lstStyle/>
            <a:p>
              <a:pPr algn="ctr"/>
              <a:r>
                <a:rPr lang="pl-PL" sz="1000" dirty="0"/>
                <a:t>Company logo</a:t>
              </a:r>
            </a:p>
          </p:txBody>
        </p:sp>
      </p:grpSp>
      <p:sp>
        <p:nvSpPr>
          <p:cNvPr id="34" name="Text Placeholder 8">
            <a:extLst>
              <a:ext uri="{FF2B5EF4-FFF2-40B4-BE49-F238E27FC236}">
                <a16:creationId xmlns:a16="http://schemas.microsoft.com/office/drawing/2014/main" id="{156423C3-7435-4C51-9991-14CD460809FF}"/>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latin typeface="Calibri" panose="020F0502020204030204" pitchFamily="34" charset="0"/>
                <a:cs typeface="Calibri" panose="020F0502020204030204" pitchFamily="34" charset="0"/>
              </a:rPr>
              <a:t>KEY SUPPLIERS AND </a:t>
            </a:r>
            <a:r>
              <a:rPr lang="pl-PL" sz="1800" dirty="0">
                <a:latin typeface="Calibri" panose="020F0502020204030204" pitchFamily="34" charset="0"/>
                <a:cs typeface="Calibri" panose="020F0502020204030204" pitchFamily="34" charset="0"/>
              </a:rPr>
              <a:t>BUSINESS </a:t>
            </a:r>
            <a:r>
              <a:rPr lang="en-US" sz="1800" dirty="0">
                <a:latin typeface="Calibri" panose="020F0502020204030204" pitchFamily="34" charset="0"/>
                <a:cs typeface="Calibri" panose="020F0502020204030204" pitchFamily="34" charset="0"/>
              </a:rPr>
              <a:t>PARTNERS</a:t>
            </a:r>
          </a:p>
        </p:txBody>
      </p:sp>
    </p:spTree>
    <p:extLst>
      <p:ext uri="{BB962C8B-B14F-4D97-AF65-F5344CB8AC3E}">
        <p14:creationId xmlns:p14="http://schemas.microsoft.com/office/powerpoint/2010/main" val="290385256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ounded Rectangle 47"/>
          <p:cNvSpPr/>
          <p:nvPr/>
        </p:nvSpPr>
        <p:spPr>
          <a:xfrm>
            <a:off x="1032334" y="1719442"/>
            <a:ext cx="7011232" cy="1075103"/>
          </a:xfrm>
          <a:prstGeom prst="roundRect">
            <a:avLst>
              <a:gd name="adj" fmla="val 22528"/>
            </a:avLst>
          </a:prstGeom>
          <a:solidFill>
            <a:srgbClr val="E0F4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1000" b="1" dirty="0"/>
          </a:p>
        </p:txBody>
      </p:sp>
      <p:sp>
        <p:nvSpPr>
          <p:cNvPr id="83" name="Rounded Rectangle 2">
            <a:extLst>
              <a:ext uri="{FF2B5EF4-FFF2-40B4-BE49-F238E27FC236}">
                <a16:creationId xmlns:a16="http://schemas.microsoft.com/office/drawing/2014/main" id="{D97B6A40-72B0-4C63-B37C-183E96DC7143}"/>
              </a:ext>
            </a:extLst>
          </p:cNvPr>
          <p:cNvSpPr/>
          <p:nvPr/>
        </p:nvSpPr>
        <p:spPr>
          <a:xfrm>
            <a:off x="644874" y="3032659"/>
            <a:ext cx="7508528" cy="3164433"/>
          </a:xfrm>
          <a:prstGeom prst="roundRect">
            <a:avLst>
              <a:gd name="adj" fmla="val 3818"/>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7" name="Rounded Rectangle 27">
            <a:extLst>
              <a:ext uri="{FF2B5EF4-FFF2-40B4-BE49-F238E27FC236}">
                <a16:creationId xmlns:a16="http://schemas.microsoft.com/office/drawing/2014/main" id="{B03D29BE-C3FC-45B3-8AC9-E558022DC0A0}"/>
              </a:ext>
            </a:extLst>
          </p:cNvPr>
          <p:cNvSpPr/>
          <p:nvPr/>
        </p:nvSpPr>
        <p:spPr>
          <a:xfrm>
            <a:off x="664129" y="1614059"/>
            <a:ext cx="7489272" cy="1267038"/>
          </a:xfrm>
          <a:prstGeom prst="roundRect">
            <a:avLst>
              <a:gd name="adj" fmla="val 9964"/>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l-PL" sz="1800" dirty="0">
                <a:latin typeface="Calibri" panose="020F0502020204030204" pitchFamily="34" charset="0"/>
                <a:cs typeface="Calibri" panose="020F0502020204030204" pitchFamily="34" charset="0"/>
              </a:rPr>
              <a:t>RAW MATERIALS</a:t>
            </a:r>
          </a:p>
        </p:txBody>
      </p:sp>
      <p:sp>
        <p:nvSpPr>
          <p:cNvPr id="9" name="TextBox 8">
            <a:extLst>
              <a:ext uri="{FF2B5EF4-FFF2-40B4-BE49-F238E27FC236}">
                <a16:creationId xmlns:a16="http://schemas.microsoft.com/office/drawing/2014/main" id="{FB2FFDEB-4907-4B60-A6CA-3F7200D95AA8}"/>
              </a:ext>
            </a:extLst>
          </p:cNvPr>
          <p:cNvSpPr txBox="1"/>
          <p:nvPr/>
        </p:nvSpPr>
        <p:spPr>
          <a:xfrm>
            <a:off x="534759" y="618865"/>
            <a:ext cx="11285765"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ea typeface="Cambria" panose="02040503050406030204" pitchFamily="18" charset="0"/>
                <a:cs typeface="Calibri Light" panose="020F0302020204030204" pitchFamily="34" charset="0"/>
              </a:rPr>
              <a:t>High quality of raw materials used in the production process is a pillar of [the Company's] activity</a:t>
            </a:r>
          </a:p>
        </p:txBody>
      </p:sp>
      <p:grpSp>
        <p:nvGrpSpPr>
          <p:cNvPr id="52" name="Group 51">
            <a:extLst>
              <a:ext uri="{FF2B5EF4-FFF2-40B4-BE49-F238E27FC236}">
                <a16:creationId xmlns:a16="http://schemas.microsoft.com/office/drawing/2014/main" id="{1A81A70B-E660-4A92-8F40-EB33328DE7BB}"/>
              </a:ext>
            </a:extLst>
          </p:cNvPr>
          <p:cNvGrpSpPr/>
          <p:nvPr/>
        </p:nvGrpSpPr>
        <p:grpSpPr>
          <a:xfrm>
            <a:off x="1181110" y="3119571"/>
            <a:ext cx="6745568" cy="3013707"/>
            <a:chOff x="799256" y="2533991"/>
            <a:chExt cx="9034251" cy="2406176"/>
          </a:xfrm>
          <a:solidFill>
            <a:schemeClr val="bg1"/>
          </a:solidFill>
        </p:grpSpPr>
        <p:sp>
          <p:nvSpPr>
            <p:cNvPr id="63" name="Pentagon 16">
              <a:extLst>
                <a:ext uri="{FF2B5EF4-FFF2-40B4-BE49-F238E27FC236}">
                  <a16:creationId xmlns:a16="http://schemas.microsoft.com/office/drawing/2014/main" id="{A1DFC79F-58E4-440F-89B2-EE52B4348460}"/>
                </a:ext>
              </a:extLst>
            </p:cNvPr>
            <p:cNvSpPr/>
            <p:nvPr/>
          </p:nvSpPr>
          <p:spPr>
            <a:xfrm>
              <a:off x="5396816" y="2533993"/>
              <a:ext cx="2155373" cy="2403501"/>
            </a:xfrm>
            <a:prstGeom prst="roundRect">
              <a:avLst>
                <a:gd name="adj" fmla="val 8166"/>
              </a:avLst>
            </a:prstGeom>
            <a:solidFill>
              <a:srgbClr val="FAFAFA"/>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lIns="18288" tIns="91440" rIns="18288" rtlCol="0" anchor="t"/>
            <a:lstStyle/>
            <a:p>
              <a:pPr marL="171450" indent="-171450">
                <a:spcAft>
                  <a:spcPts val="600"/>
                </a:spcAft>
                <a:buFont typeface="Arial" panose="020B0604020202020204" pitchFamily="34" charset="0"/>
                <a:buChar char="•"/>
              </a:pPr>
              <a:r>
                <a:rPr lang="en-US" sz="800" dirty="0">
                  <a:solidFill>
                    <a:schemeClr val="tx1"/>
                  </a:solidFill>
                </a:rPr>
                <a:t>The supply of raw material is usually carried out [...]</a:t>
              </a:r>
            </a:p>
            <a:p>
              <a:pPr marL="171450" indent="-171450">
                <a:spcAft>
                  <a:spcPts val="600"/>
                </a:spcAft>
                <a:buFont typeface="Arial" panose="020B0604020202020204" pitchFamily="34" charset="0"/>
                <a:buChar char="•"/>
              </a:pPr>
              <a:r>
                <a:rPr lang="en-US" sz="800" dirty="0">
                  <a:solidFill>
                    <a:schemeClr val="tx1"/>
                  </a:solidFill>
                </a:rPr>
                <a:t>[The Company] conducts systematic research on the quality of the raw materials obtained </a:t>
              </a:r>
            </a:p>
            <a:p>
              <a:pPr marL="171450" indent="-171450">
                <a:spcAft>
                  <a:spcPts val="600"/>
                </a:spcAft>
                <a:buFont typeface="Arial" panose="020B0604020202020204" pitchFamily="34" charset="0"/>
                <a:buChar char="•"/>
              </a:pPr>
              <a:r>
                <a:rPr lang="en-US" sz="800" dirty="0">
                  <a:solidFill>
                    <a:schemeClr val="tx1"/>
                  </a:solidFill>
                </a:rPr>
                <a:t>The transport and logistics of raw material deliveries are the responsibility of [...] </a:t>
              </a:r>
            </a:p>
            <a:p>
              <a:pPr marL="171450" indent="-171450">
                <a:spcAft>
                  <a:spcPts val="600"/>
                </a:spcAft>
                <a:buFont typeface="Arial" panose="020B0604020202020204" pitchFamily="34" charset="0"/>
                <a:buChar char="•"/>
              </a:pPr>
              <a:r>
                <a:rPr lang="en-US" sz="800" dirty="0">
                  <a:solidFill>
                    <a:schemeClr val="tx1"/>
                  </a:solidFill>
                </a:rPr>
                <a:t>The raw materials are transported both [...]</a:t>
              </a:r>
            </a:p>
            <a:p>
              <a:pPr marL="171450" indent="-171450">
                <a:spcAft>
                  <a:spcPts val="600"/>
                </a:spcAft>
                <a:buFont typeface="Arial" panose="020B0604020202020204" pitchFamily="34" charset="0"/>
                <a:buChar char="•"/>
              </a:pPr>
              <a:r>
                <a:rPr lang="en-US" sz="800" dirty="0">
                  <a:solidFill>
                    <a:schemeClr val="tx1"/>
                  </a:solidFill>
                </a:rPr>
                <a:t>Deliveries [...]</a:t>
              </a:r>
            </a:p>
          </p:txBody>
        </p:sp>
        <p:sp>
          <p:nvSpPr>
            <p:cNvPr id="64" name="Pentagon 15">
              <a:extLst>
                <a:ext uri="{FF2B5EF4-FFF2-40B4-BE49-F238E27FC236}">
                  <a16:creationId xmlns:a16="http://schemas.microsoft.com/office/drawing/2014/main" id="{7896A8CC-1E88-4608-A23D-1E4DC20B93CB}"/>
                </a:ext>
              </a:extLst>
            </p:cNvPr>
            <p:cNvSpPr/>
            <p:nvPr/>
          </p:nvSpPr>
          <p:spPr>
            <a:xfrm>
              <a:off x="3096027" y="2537237"/>
              <a:ext cx="2155373" cy="2402930"/>
            </a:xfrm>
            <a:prstGeom prst="roundRect">
              <a:avLst>
                <a:gd name="adj" fmla="val 8923"/>
              </a:avLst>
            </a:prstGeom>
            <a:solidFill>
              <a:srgbClr val="FAFAFA"/>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lIns="18288" tIns="91440" rIns="18288" bIns="0" rtlCol="0" anchor="t"/>
            <a:lstStyle/>
            <a:p>
              <a:pPr marL="171450" indent="-171450">
                <a:spcAft>
                  <a:spcPts val="600"/>
                </a:spcAft>
                <a:buFont typeface="Arial" panose="020B0604020202020204" pitchFamily="34" charset="0"/>
                <a:buChar char="•"/>
              </a:pPr>
              <a:r>
                <a:rPr lang="en-US" sz="800" dirty="0">
                  <a:solidFill>
                    <a:schemeClr val="tx1"/>
                  </a:solidFill>
                  <a:cs typeface="Calibri Light" panose="020F0302020204030204" pitchFamily="34" charset="0"/>
                </a:rPr>
                <a:t>There is [...] on the market.</a:t>
              </a:r>
            </a:p>
            <a:p>
              <a:pPr marL="171450" indent="-171450">
                <a:spcAft>
                  <a:spcPts val="600"/>
                </a:spcAft>
                <a:buFont typeface="Arial" panose="020B0604020202020204" pitchFamily="34" charset="0"/>
                <a:buChar char="•"/>
              </a:pPr>
              <a:r>
                <a:rPr lang="en-US" sz="800" dirty="0">
                  <a:solidFill>
                    <a:schemeClr val="tx1"/>
                  </a:solidFill>
                  <a:cs typeface="Calibri Light" panose="020F0302020204030204" pitchFamily="34" charset="0"/>
                </a:rPr>
                <a:t>Some suppliers of [...] raw materials for production.</a:t>
              </a:r>
            </a:p>
            <a:p>
              <a:pPr marL="171450" indent="-171450">
                <a:spcAft>
                  <a:spcPts val="600"/>
                </a:spcAft>
                <a:buFont typeface="Arial" panose="020B0604020202020204" pitchFamily="34" charset="0"/>
                <a:buChar char="•"/>
              </a:pPr>
              <a:r>
                <a:rPr lang="en-US" sz="800" dirty="0">
                  <a:solidFill>
                    <a:schemeClr val="tx1"/>
                  </a:solidFill>
                  <a:cs typeface="Calibri Light" panose="020F0302020204030204" pitchFamily="34" charset="0"/>
                </a:rPr>
                <a:t>The company uses in production [...]</a:t>
              </a:r>
            </a:p>
            <a:p>
              <a:pPr marL="171450" indent="-171450">
                <a:spcAft>
                  <a:spcPts val="600"/>
                </a:spcAft>
                <a:buFont typeface="Arial" panose="020B0604020202020204" pitchFamily="34" charset="0"/>
                <a:buChar char="•"/>
              </a:pPr>
              <a:endParaRPr lang="en-US" sz="800" dirty="0">
                <a:solidFill>
                  <a:schemeClr val="tx1"/>
                </a:solidFill>
                <a:cs typeface="Calibri Light" panose="020F0302020204030204" pitchFamily="34" charset="0"/>
              </a:endParaRPr>
            </a:p>
          </p:txBody>
        </p:sp>
        <p:sp>
          <p:nvSpPr>
            <p:cNvPr id="71" name="Pentagon 14">
              <a:extLst>
                <a:ext uri="{FF2B5EF4-FFF2-40B4-BE49-F238E27FC236}">
                  <a16:creationId xmlns:a16="http://schemas.microsoft.com/office/drawing/2014/main" id="{04AEC039-CD1C-4D17-86B5-4EDD57A8C5A0}"/>
                </a:ext>
              </a:extLst>
            </p:cNvPr>
            <p:cNvSpPr/>
            <p:nvPr/>
          </p:nvSpPr>
          <p:spPr>
            <a:xfrm>
              <a:off x="799256" y="2533991"/>
              <a:ext cx="2156857" cy="2403502"/>
            </a:xfrm>
            <a:prstGeom prst="roundRect">
              <a:avLst>
                <a:gd name="adj" fmla="val 8594"/>
              </a:avLst>
            </a:prstGeom>
            <a:solidFill>
              <a:srgbClr val="FAFAFA"/>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lIns="18288" tIns="91440" rIns="18288" rtlCol="0" anchor="t" anchorCtr="0"/>
            <a:lstStyle/>
            <a:p>
              <a:pPr marL="171450" indent="-171450">
                <a:spcAft>
                  <a:spcPts val="600"/>
                </a:spcAft>
                <a:buFont typeface="Arial" panose="020B0604020202020204" pitchFamily="34" charset="0"/>
                <a:buChar char="•"/>
              </a:pPr>
              <a:r>
                <a:rPr lang="en-US" sz="800" dirty="0">
                  <a:solidFill>
                    <a:schemeClr val="tx1"/>
                  </a:solidFill>
                </a:rPr>
                <a:t>[Company] cooperates only with [...]</a:t>
              </a:r>
            </a:p>
            <a:p>
              <a:pPr marL="171450" indent="-171450">
                <a:spcAft>
                  <a:spcPts val="600"/>
                </a:spcAft>
                <a:buFont typeface="Arial" panose="020B0604020202020204" pitchFamily="34" charset="0"/>
                <a:buChar char="•"/>
              </a:pPr>
              <a:r>
                <a:rPr lang="en-US" sz="800" dirty="0">
                  <a:solidFill>
                    <a:schemeClr val="tx1"/>
                  </a:solidFill>
                </a:rPr>
                <a:t>The preferred market for purchasing raw materials is [...]. </a:t>
              </a:r>
            </a:p>
            <a:p>
              <a:pPr marL="171450" indent="-171450">
                <a:spcAft>
                  <a:spcPts val="600"/>
                </a:spcAft>
                <a:buFont typeface="Arial" panose="020B0604020202020204" pitchFamily="34" charset="0"/>
                <a:buChar char="•"/>
              </a:pPr>
              <a:r>
                <a:rPr lang="en-US" sz="800" dirty="0">
                  <a:solidFill>
                    <a:schemeClr val="tx1"/>
                  </a:solidFill>
                </a:rPr>
                <a:t>The raw materials are ordered directly [...].</a:t>
              </a:r>
            </a:p>
            <a:p>
              <a:pPr marL="171450" indent="-171450">
                <a:spcAft>
                  <a:spcPts val="600"/>
                </a:spcAft>
                <a:buFont typeface="Arial" panose="020B0604020202020204" pitchFamily="34" charset="0"/>
                <a:buChar char="•"/>
              </a:pPr>
              <a:r>
                <a:rPr lang="en-US" sz="800" dirty="0">
                  <a:solidFill>
                    <a:schemeClr val="tx1"/>
                  </a:solidFill>
                </a:rPr>
                <a:t>Outside the market [...] The Company purchases [...]</a:t>
              </a:r>
            </a:p>
            <a:p>
              <a:pPr marL="171450" indent="-171450">
                <a:spcAft>
                  <a:spcPts val="600"/>
                </a:spcAft>
                <a:buFont typeface="Arial" panose="020B0604020202020204" pitchFamily="34" charset="0"/>
                <a:buChar char="•"/>
              </a:pPr>
              <a:r>
                <a:rPr lang="en-US" sz="800" dirty="0">
                  <a:solidFill>
                    <a:schemeClr val="tx1"/>
                  </a:solidFill>
                </a:rPr>
                <a:t>The company sees an opportunity to buy [...] in the future</a:t>
              </a:r>
            </a:p>
          </p:txBody>
        </p:sp>
        <p:sp>
          <p:nvSpPr>
            <p:cNvPr id="75" name="Pentagon 16">
              <a:extLst>
                <a:ext uri="{FF2B5EF4-FFF2-40B4-BE49-F238E27FC236}">
                  <a16:creationId xmlns:a16="http://schemas.microsoft.com/office/drawing/2014/main" id="{0177B29C-B090-417E-A452-6AB94D6D03AE}"/>
                </a:ext>
              </a:extLst>
            </p:cNvPr>
            <p:cNvSpPr/>
            <p:nvPr/>
          </p:nvSpPr>
          <p:spPr>
            <a:xfrm>
              <a:off x="7678134" y="2534563"/>
              <a:ext cx="2155373" cy="2402930"/>
            </a:xfrm>
            <a:prstGeom prst="roundRect">
              <a:avLst>
                <a:gd name="adj" fmla="val 10038"/>
              </a:avLst>
            </a:prstGeom>
            <a:solidFill>
              <a:srgbClr val="FAFAFA"/>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lIns="18288" tIns="91440" rIns="18288" rtlCol="0" anchor="t"/>
            <a:lstStyle/>
            <a:p>
              <a:pPr marL="171450" indent="-171450">
                <a:spcAft>
                  <a:spcPts val="600"/>
                </a:spcAft>
                <a:buFont typeface="Arial" panose="020B0604020202020204" pitchFamily="34" charset="0"/>
                <a:buChar char="•"/>
              </a:pPr>
              <a:r>
                <a:rPr lang="en-US" sz="800" dirty="0">
                  <a:solidFill>
                    <a:schemeClr val="tx1"/>
                  </a:solidFill>
                </a:rPr>
                <a:t>Constantly analyzed raw material prices [...]</a:t>
              </a:r>
            </a:p>
            <a:p>
              <a:pPr marL="171450" indent="-171450">
                <a:spcAft>
                  <a:spcPts val="600"/>
                </a:spcAft>
                <a:buFont typeface="Arial" panose="020B0604020202020204" pitchFamily="34" charset="0"/>
                <a:buChar char="•"/>
              </a:pPr>
              <a:r>
                <a:rPr lang="en-US" sz="800" dirty="0">
                  <a:solidFill>
                    <a:schemeClr val="tx1"/>
                  </a:solidFill>
                </a:rPr>
                <a:t>The multitude of developed [...]</a:t>
              </a:r>
            </a:p>
            <a:p>
              <a:pPr marL="171450" indent="-171450">
                <a:spcAft>
                  <a:spcPts val="600"/>
                </a:spcAft>
                <a:buFont typeface="Arial" panose="020B0604020202020204" pitchFamily="34" charset="0"/>
                <a:buChar char="•"/>
              </a:pPr>
              <a:endParaRPr lang="en-US" sz="800" dirty="0">
                <a:solidFill>
                  <a:schemeClr val="tx1"/>
                </a:solidFill>
              </a:endParaRPr>
            </a:p>
          </p:txBody>
        </p:sp>
      </p:grpSp>
      <p:sp>
        <p:nvSpPr>
          <p:cNvPr id="77" name="Rectangle: Top Corners Rounded 47">
            <a:extLst>
              <a:ext uri="{FF2B5EF4-FFF2-40B4-BE49-F238E27FC236}">
                <a16:creationId xmlns:a16="http://schemas.microsoft.com/office/drawing/2014/main" id="{0A382812-99FF-4CC7-BF48-62194BAADEF5}"/>
              </a:ext>
            </a:extLst>
          </p:cNvPr>
          <p:cNvSpPr/>
          <p:nvPr/>
        </p:nvSpPr>
        <p:spPr>
          <a:xfrm rot="16200000">
            <a:off x="146388" y="2104985"/>
            <a:ext cx="1274598" cy="277625"/>
          </a:xfrm>
          <a:prstGeom prst="round2SameRect">
            <a:avLst>
              <a:gd name="adj1" fmla="val 25642"/>
              <a:gd name="adj2" fmla="val 0"/>
            </a:avLst>
          </a:prstGeom>
          <a:solidFill>
            <a:srgbClr val="61C3AE"/>
          </a:solidFill>
          <a:ln w="3175" cmpd="sng">
            <a:noFill/>
          </a:ln>
        </p:spPr>
        <p:txBody>
          <a:bodyPr vert="horz" lIns="0" tIns="45720" rIns="0" bIns="45720" rtlCol="0" anchor="ctr">
            <a:noAutofit/>
          </a:bodyPr>
          <a:lstStyle/>
          <a:p>
            <a:pPr algn="ctr">
              <a:lnSpc>
                <a:spcPct val="80000"/>
              </a:lnSpc>
              <a:spcBef>
                <a:spcPct val="0"/>
              </a:spcBef>
            </a:pPr>
            <a:r>
              <a:rPr lang="pl-PL" sz="1200" b="1" dirty="0" err="1">
                <a:solidFill>
                  <a:schemeClr val="bg1"/>
                </a:solidFill>
                <a:cs typeface="Calibri Light" panose="020F0302020204030204" pitchFamily="34" charset="0"/>
              </a:rPr>
              <a:t>Key</a:t>
            </a:r>
            <a:r>
              <a:rPr lang="pl-PL" sz="1200" b="1" dirty="0">
                <a:solidFill>
                  <a:schemeClr val="bg1"/>
                </a:solidFill>
                <a:cs typeface="Calibri Light" panose="020F0302020204030204" pitchFamily="34" charset="0"/>
              </a:rPr>
              <a:t> </a:t>
            </a:r>
            <a:r>
              <a:rPr lang="pl-PL" sz="1200" b="1" dirty="0" err="1">
                <a:solidFill>
                  <a:schemeClr val="bg1"/>
                </a:solidFill>
                <a:cs typeface="Calibri Light" panose="020F0302020204030204" pitchFamily="34" charset="0"/>
              </a:rPr>
              <a:t>issues</a:t>
            </a:r>
            <a:endParaRPr lang="en-GB" sz="1200" b="1" dirty="0">
              <a:solidFill>
                <a:schemeClr val="bg1"/>
              </a:solidFill>
              <a:cs typeface="Calibri Light" panose="020F0302020204030204" pitchFamily="34" charset="0"/>
            </a:endParaRPr>
          </a:p>
        </p:txBody>
      </p:sp>
      <p:sp>
        <p:nvSpPr>
          <p:cNvPr id="78" name="Rectangle: Top Corners Rounded 47">
            <a:extLst>
              <a:ext uri="{FF2B5EF4-FFF2-40B4-BE49-F238E27FC236}">
                <a16:creationId xmlns:a16="http://schemas.microsoft.com/office/drawing/2014/main" id="{D7B3080B-8277-4D5E-B2E7-E4BA7310E881}"/>
              </a:ext>
            </a:extLst>
          </p:cNvPr>
          <p:cNvSpPr/>
          <p:nvPr/>
        </p:nvSpPr>
        <p:spPr>
          <a:xfrm rot="16200000">
            <a:off x="-803600" y="4470992"/>
            <a:ext cx="3164433" cy="287765"/>
          </a:xfrm>
          <a:prstGeom prst="round2SameRect">
            <a:avLst>
              <a:gd name="adj1" fmla="val 39456"/>
              <a:gd name="adj2" fmla="val 0"/>
            </a:avLst>
          </a:prstGeom>
          <a:solidFill>
            <a:srgbClr val="61C3AE"/>
          </a:solidFill>
          <a:ln w="3175" cmpd="sng">
            <a:noFill/>
          </a:ln>
        </p:spPr>
        <p:txBody>
          <a:bodyPr vert="horz" lIns="0" tIns="45720" rIns="0" bIns="45720" rtlCol="0" anchor="ctr">
            <a:noAutofit/>
          </a:bodyPr>
          <a:lstStyle/>
          <a:p>
            <a:pPr algn="ctr">
              <a:lnSpc>
                <a:spcPct val="80000"/>
              </a:lnSpc>
              <a:spcBef>
                <a:spcPct val="0"/>
              </a:spcBef>
            </a:pPr>
            <a:r>
              <a:rPr lang="pl-PL" sz="1400" b="1" dirty="0" err="1">
                <a:solidFill>
                  <a:schemeClr val="bg1"/>
                </a:solidFill>
                <a:latin typeface="Calibri Light" panose="020F0302020204030204" pitchFamily="34" charset="0"/>
                <a:cs typeface="Calibri Light" panose="020F0302020204030204" pitchFamily="34" charset="0"/>
              </a:rPr>
              <a:t>Commentary</a:t>
            </a:r>
            <a:endParaRPr lang="en-GB" sz="1400" b="1" dirty="0">
              <a:solidFill>
                <a:schemeClr val="bg1"/>
              </a:solidFill>
              <a:latin typeface="Calibri Light" panose="020F0302020204030204" pitchFamily="34" charset="0"/>
              <a:cs typeface="Calibri Light" panose="020F0302020204030204" pitchFamily="34" charset="0"/>
            </a:endParaRPr>
          </a:p>
        </p:txBody>
      </p:sp>
      <p:sp>
        <p:nvSpPr>
          <p:cNvPr id="3" name="Arrow: Pentagon 2">
            <a:extLst>
              <a:ext uri="{FF2B5EF4-FFF2-40B4-BE49-F238E27FC236}">
                <a16:creationId xmlns:a16="http://schemas.microsoft.com/office/drawing/2014/main" id="{C62D19C6-337D-4D49-B14A-64E5D395F1AF}"/>
              </a:ext>
            </a:extLst>
          </p:cNvPr>
          <p:cNvSpPr/>
          <p:nvPr/>
        </p:nvSpPr>
        <p:spPr>
          <a:xfrm>
            <a:off x="8216493" y="1760239"/>
            <a:ext cx="173840" cy="993510"/>
          </a:xfrm>
          <a:prstGeom prst="homePlate">
            <a:avLst>
              <a:gd name="adj" fmla="val 100000"/>
            </a:avLst>
          </a:prstGeom>
          <a:solidFill>
            <a:srgbClr val="BCE6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7" name="Pentagon 16">
            <a:extLst>
              <a:ext uri="{FF2B5EF4-FFF2-40B4-BE49-F238E27FC236}">
                <a16:creationId xmlns:a16="http://schemas.microsoft.com/office/drawing/2014/main" id="{FB0EE068-313D-450B-8FB6-256AFBC1C536}"/>
              </a:ext>
            </a:extLst>
          </p:cNvPr>
          <p:cNvSpPr/>
          <p:nvPr/>
        </p:nvSpPr>
        <p:spPr>
          <a:xfrm>
            <a:off x="8515334" y="1614059"/>
            <a:ext cx="3073951" cy="1267038"/>
          </a:xfrm>
          <a:prstGeom prst="roundRect">
            <a:avLst>
              <a:gd name="adj" fmla="val 8165"/>
            </a:avLst>
          </a:prstGeom>
          <a:noFill/>
          <a:ln w="3175">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vert="horz" lIns="36000" rIns="36000" rtlCol="0" anchor="ctr" anchorCtr="0"/>
          <a:lstStyle/>
          <a:p>
            <a:pPr algn="ctr"/>
            <a:endParaRPr lang="pl-PL" sz="800" dirty="0">
              <a:solidFill>
                <a:schemeClr val="tx1">
                  <a:lumMod val="85000"/>
                  <a:lumOff val="15000"/>
                </a:schemeClr>
              </a:solidFill>
              <a:cs typeface="Calibri Light" panose="020F0302020204030204" pitchFamily="34" charset="0"/>
            </a:endParaRPr>
          </a:p>
        </p:txBody>
      </p:sp>
      <p:sp>
        <p:nvSpPr>
          <p:cNvPr id="88" name="Pentagon 16">
            <a:extLst>
              <a:ext uri="{FF2B5EF4-FFF2-40B4-BE49-F238E27FC236}">
                <a16:creationId xmlns:a16="http://schemas.microsoft.com/office/drawing/2014/main" id="{1FC03F6B-68E1-4201-99A8-C451089DF3B5}"/>
              </a:ext>
            </a:extLst>
          </p:cNvPr>
          <p:cNvSpPr/>
          <p:nvPr/>
        </p:nvSpPr>
        <p:spPr>
          <a:xfrm>
            <a:off x="8515350" y="1607419"/>
            <a:ext cx="3088295" cy="255373"/>
          </a:xfrm>
          <a:prstGeom prst="roundRect">
            <a:avLst>
              <a:gd name="adj" fmla="val 45027"/>
            </a:avLst>
          </a:prstGeom>
          <a:solidFill>
            <a:srgbClr val="61C3AE"/>
          </a:solidFill>
          <a:ln w="3175">
            <a:noFill/>
          </a:ln>
        </p:spPr>
        <p:style>
          <a:lnRef idx="2">
            <a:schemeClr val="accent1">
              <a:shade val="50000"/>
            </a:schemeClr>
          </a:lnRef>
          <a:fillRef idx="1">
            <a:schemeClr val="accent1"/>
          </a:fillRef>
          <a:effectRef idx="0">
            <a:schemeClr val="accent1"/>
          </a:effectRef>
          <a:fontRef idx="minor">
            <a:schemeClr val="lt1"/>
          </a:fontRef>
        </p:style>
        <p:txBody>
          <a:bodyPr vert="horz" lIns="36000" rIns="36000" rtlCol="0" anchor="ctr" anchorCtr="0"/>
          <a:lstStyle/>
          <a:p>
            <a:pPr algn="ctr"/>
            <a:r>
              <a:rPr lang="pl-PL" sz="1100" b="1" dirty="0" err="1">
                <a:solidFill>
                  <a:schemeClr val="bg1"/>
                </a:solidFill>
                <a:cs typeface="Calibri Light" panose="020F0302020204030204" pitchFamily="34" charset="0"/>
              </a:rPr>
              <a:t>Key</a:t>
            </a:r>
            <a:r>
              <a:rPr lang="pl-PL" sz="1100" b="1" dirty="0">
                <a:solidFill>
                  <a:schemeClr val="bg1"/>
                </a:solidFill>
                <a:cs typeface="Calibri Light" panose="020F0302020204030204" pitchFamily="34" charset="0"/>
              </a:rPr>
              <a:t> </a:t>
            </a:r>
            <a:r>
              <a:rPr lang="pl-PL" sz="1100" b="1" dirty="0" err="1">
                <a:solidFill>
                  <a:schemeClr val="bg1"/>
                </a:solidFill>
                <a:cs typeface="Calibri Light" panose="020F0302020204030204" pitchFamily="34" charset="0"/>
              </a:rPr>
              <a:t>conclusions</a:t>
            </a:r>
            <a:endParaRPr lang="pl-PL" sz="1100" b="1" dirty="0">
              <a:solidFill>
                <a:schemeClr val="bg1"/>
              </a:solidFill>
              <a:cs typeface="Calibri Light" panose="020F0302020204030204" pitchFamily="34" charset="0"/>
            </a:endParaRPr>
          </a:p>
        </p:txBody>
      </p:sp>
      <p:sp>
        <p:nvSpPr>
          <p:cNvPr id="89" name="Pentagon 16">
            <a:extLst>
              <a:ext uri="{FF2B5EF4-FFF2-40B4-BE49-F238E27FC236}">
                <a16:creationId xmlns:a16="http://schemas.microsoft.com/office/drawing/2014/main" id="{77C5D242-F683-45A2-95C4-63B81BB4D154}"/>
              </a:ext>
            </a:extLst>
          </p:cNvPr>
          <p:cNvSpPr/>
          <p:nvPr/>
        </p:nvSpPr>
        <p:spPr>
          <a:xfrm>
            <a:off x="8515334" y="3032660"/>
            <a:ext cx="3073950" cy="3160464"/>
          </a:xfrm>
          <a:prstGeom prst="roundRect">
            <a:avLst>
              <a:gd name="adj" fmla="val 4099"/>
            </a:avLst>
          </a:prstGeom>
          <a:noFill/>
          <a:ln w="3175">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vert="horz" lIns="36000" rIns="36000" rtlCol="0" anchor="ctr" anchorCtr="0"/>
          <a:lstStyle/>
          <a:p>
            <a:pPr algn="ctr"/>
            <a:endParaRPr lang="pl-PL" sz="800" dirty="0">
              <a:solidFill>
                <a:schemeClr val="tx1">
                  <a:lumMod val="85000"/>
                  <a:lumOff val="15000"/>
                </a:schemeClr>
              </a:solidFill>
              <a:cs typeface="Calibri Light" panose="020F0302020204030204" pitchFamily="34" charset="0"/>
            </a:endParaRPr>
          </a:p>
        </p:txBody>
      </p:sp>
      <p:sp>
        <p:nvSpPr>
          <p:cNvPr id="91" name="Pentagon 16">
            <a:extLst>
              <a:ext uri="{FF2B5EF4-FFF2-40B4-BE49-F238E27FC236}">
                <a16:creationId xmlns:a16="http://schemas.microsoft.com/office/drawing/2014/main" id="{B59FD26F-64EA-489E-954B-9263830DFE70}"/>
              </a:ext>
            </a:extLst>
          </p:cNvPr>
          <p:cNvSpPr/>
          <p:nvPr/>
        </p:nvSpPr>
        <p:spPr>
          <a:xfrm>
            <a:off x="8521701" y="3032659"/>
            <a:ext cx="3075372" cy="255373"/>
          </a:xfrm>
          <a:prstGeom prst="roundRect">
            <a:avLst>
              <a:gd name="adj" fmla="val 45027"/>
            </a:avLst>
          </a:prstGeom>
          <a:solidFill>
            <a:srgbClr val="61C3AE"/>
          </a:solidFill>
          <a:ln w="3175">
            <a:noFill/>
          </a:ln>
        </p:spPr>
        <p:style>
          <a:lnRef idx="2">
            <a:schemeClr val="accent1">
              <a:shade val="50000"/>
            </a:schemeClr>
          </a:lnRef>
          <a:fillRef idx="1">
            <a:schemeClr val="accent1"/>
          </a:fillRef>
          <a:effectRef idx="0">
            <a:schemeClr val="accent1"/>
          </a:effectRef>
          <a:fontRef idx="minor">
            <a:schemeClr val="lt1"/>
          </a:fontRef>
        </p:style>
        <p:txBody>
          <a:bodyPr vert="horz" lIns="36000" rIns="36000" rtlCol="0" anchor="ctr" anchorCtr="0"/>
          <a:lstStyle/>
          <a:p>
            <a:pPr algn="ctr"/>
            <a:r>
              <a:rPr lang="pl-PL" sz="1100" b="1" dirty="0">
                <a:solidFill>
                  <a:schemeClr val="bg1"/>
                </a:solidFill>
                <a:cs typeface="Calibri Light" panose="020F0302020204030204" pitchFamily="34" charset="0"/>
              </a:rPr>
              <a:t>Development </a:t>
            </a:r>
            <a:r>
              <a:rPr lang="pl-PL" sz="1100" b="1" dirty="0" err="1">
                <a:solidFill>
                  <a:schemeClr val="bg1"/>
                </a:solidFill>
                <a:cs typeface="Calibri Light" panose="020F0302020204030204" pitchFamily="34" charset="0"/>
              </a:rPr>
              <a:t>perspectives</a:t>
            </a:r>
            <a:endParaRPr lang="pl-PL" sz="1100" b="1" dirty="0">
              <a:solidFill>
                <a:schemeClr val="bg1"/>
              </a:solidFill>
              <a:cs typeface="Calibri Light" panose="020F0302020204030204" pitchFamily="34" charset="0"/>
            </a:endParaRPr>
          </a:p>
        </p:txBody>
      </p:sp>
      <p:sp>
        <p:nvSpPr>
          <p:cNvPr id="93" name="Arrow: Pentagon 92">
            <a:extLst>
              <a:ext uri="{FF2B5EF4-FFF2-40B4-BE49-F238E27FC236}">
                <a16:creationId xmlns:a16="http://schemas.microsoft.com/office/drawing/2014/main" id="{37B70818-2DF0-4D71-9F1A-BDD7FF9754EA}"/>
              </a:ext>
            </a:extLst>
          </p:cNvPr>
          <p:cNvSpPr/>
          <p:nvPr/>
        </p:nvSpPr>
        <p:spPr>
          <a:xfrm>
            <a:off x="8247448" y="3160345"/>
            <a:ext cx="173840" cy="2832130"/>
          </a:xfrm>
          <a:prstGeom prst="homePlate">
            <a:avLst>
              <a:gd name="adj" fmla="val 100000"/>
            </a:avLst>
          </a:prstGeom>
          <a:solidFill>
            <a:srgbClr val="BCE6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 name="Rectangle 3">
            <a:extLst>
              <a:ext uri="{FF2B5EF4-FFF2-40B4-BE49-F238E27FC236}">
                <a16:creationId xmlns:a16="http://schemas.microsoft.com/office/drawing/2014/main" id="{22AF5546-34D3-4BD0-BE14-B0FABD368B7B}"/>
              </a:ext>
            </a:extLst>
          </p:cNvPr>
          <p:cNvSpPr/>
          <p:nvPr/>
        </p:nvSpPr>
        <p:spPr>
          <a:xfrm>
            <a:off x="8521700" y="1863141"/>
            <a:ext cx="3067584" cy="646331"/>
          </a:xfrm>
          <a:prstGeom prst="rect">
            <a:avLst/>
          </a:prstGeom>
        </p:spPr>
        <p:txBody>
          <a:bodyPr wrap="square">
            <a:spAutoFit/>
          </a:bodyPr>
          <a:lstStyle/>
          <a:p>
            <a:pPr algn="just"/>
            <a:r>
              <a:rPr lang="en-US" sz="900" dirty="0"/>
              <a:t>With limited possibility of transferring changes in raw material prices to the customer (no automatic indexation of product prices to raw material prices), [the Company] pursues the strategy of [...].</a:t>
            </a:r>
          </a:p>
        </p:txBody>
      </p:sp>
      <p:sp>
        <p:nvSpPr>
          <p:cNvPr id="5" name="Rectangle 4">
            <a:extLst>
              <a:ext uri="{FF2B5EF4-FFF2-40B4-BE49-F238E27FC236}">
                <a16:creationId xmlns:a16="http://schemas.microsoft.com/office/drawing/2014/main" id="{9B46F0D1-4964-4462-B5DB-F78A8601BF48}"/>
              </a:ext>
            </a:extLst>
          </p:cNvPr>
          <p:cNvSpPr/>
          <p:nvPr/>
        </p:nvSpPr>
        <p:spPr>
          <a:xfrm>
            <a:off x="8515334" y="3292178"/>
            <a:ext cx="3088295" cy="1846659"/>
          </a:xfrm>
          <a:prstGeom prst="rect">
            <a:avLst/>
          </a:prstGeom>
        </p:spPr>
        <p:txBody>
          <a:bodyPr wrap="square">
            <a:spAutoFit/>
          </a:bodyPr>
          <a:lstStyle/>
          <a:p>
            <a:pPr algn="just">
              <a:spcAft>
                <a:spcPts val="300"/>
              </a:spcAft>
            </a:pPr>
            <a:r>
              <a:rPr lang="en-US" sz="900" dirty="0">
                <a:cs typeface="Calibri Light" panose="020F0302020204030204" pitchFamily="34" charset="0"/>
              </a:rPr>
              <a:t>The company plans to increase capacity [...] in [x] of the currently operating production facilities:</a:t>
            </a:r>
          </a:p>
          <a:p>
            <a:pPr algn="just">
              <a:spcAft>
                <a:spcPts val="300"/>
              </a:spcAft>
            </a:pPr>
            <a:r>
              <a:rPr lang="en-US" sz="900" dirty="0">
                <a:cs typeface="Calibri Light" panose="020F0302020204030204" pitchFamily="34" charset="0"/>
              </a:rPr>
              <a:t>[x] - implemented [...]</a:t>
            </a:r>
          </a:p>
          <a:p>
            <a:pPr algn="just">
              <a:spcAft>
                <a:spcPts val="300"/>
              </a:spcAft>
            </a:pPr>
            <a:r>
              <a:rPr lang="en-US" sz="900" dirty="0">
                <a:cs typeface="Calibri Light" panose="020F0302020204030204" pitchFamily="34" charset="0"/>
              </a:rPr>
              <a:t>[x]– […]</a:t>
            </a:r>
          </a:p>
          <a:p>
            <a:pPr algn="just">
              <a:spcAft>
                <a:spcPts val="300"/>
              </a:spcAft>
            </a:pPr>
            <a:endParaRPr lang="en-US" sz="900" dirty="0">
              <a:cs typeface="Calibri Light" panose="020F0302020204030204" pitchFamily="34" charset="0"/>
            </a:endParaRPr>
          </a:p>
          <a:p>
            <a:pPr algn="just">
              <a:spcAft>
                <a:spcPts val="300"/>
              </a:spcAft>
            </a:pPr>
            <a:r>
              <a:rPr lang="en-US" sz="900" dirty="0">
                <a:cs typeface="Calibri Light" panose="020F0302020204030204" pitchFamily="34" charset="0"/>
              </a:rPr>
              <a:t>Additionally, by the end of 20xx the Company intends to start investment activities related to [...]</a:t>
            </a:r>
          </a:p>
          <a:p>
            <a:pPr algn="just">
              <a:spcAft>
                <a:spcPts val="300"/>
              </a:spcAft>
            </a:pPr>
            <a:endParaRPr lang="en-US" sz="900" dirty="0">
              <a:cs typeface="Calibri Light" panose="020F0302020204030204" pitchFamily="34" charset="0"/>
            </a:endParaRPr>
          </a:p>
          <a:p>
            <a:pPr algn="just">
              <a:spcAft>
                <a:spcPts val="300"/>
              </a:spcAft>
            </a:pPr>
            <a:r>
              <a:rPr lang="en-US" sz="900" dirty="0">
                <a:cs typeface="Calibri Light" panose="020F0302020204030204" pitchFamily="34" charset="0"/>
              </a:rPr>
              <a:t>Along with the increase in the scale of [the Company's] activity, it will obtain more </a:t>
            </a:r>
            <a:r>
              <a:rPr lang="en-US" sz="900" dirty="0" err="1">
                <a:cs typeface="Calibri Light" panose="020F0302020204030204" pitchFamily="34" charset="0"/>
              </a:rPr>
              <a:t>favourable</a:t>
            </a:r>
            <a:r>
              <a:rPr lang="en-US" sz="900" dirty="0">
                <a:cs typeface="Calibri Light" panose="020F0302020204030204" pitchFamily="34" charset="0"/>
              </a:rPr>
              <a:t> commercial conditions for the purchased raw materials, and with the [...]</a:t>
            </a:r>
          </a:p>
        </p:txBody>
      </p:sp>
      <p:cxnSp>
        <p:nvCxnSpPr>
          <p:cNvPr id="29" name="Straight Connector 28">
            <a:extLst>
              <a:ext uri="{FF2B5EF4-FFF2-40B4-BE49-F238E27FC236}">
                <a16:creationId xmlns:a16="http://schemas.microsoft.com/office/drawing/2014/main" id="{840C632B-04AD-486B-AC0B-97DD0E115DA6}"/>
              </a:ext>
            </a:extLst>
          </p:cNvPr>
          <p:cNvCxnSpPr>
            <a:cxnSpLocks/>
          </p:cNvCxnSpPr>
          <p:nvPr/>
        </p:nvCxnSpPr>
        <p:spPr>
          <a:xfrm>
            <a:off x="512064" y="1481328"/>
            <a:ext cx="11163469"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30"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65000"/>
                  </a:schemeClr>
                </a:solidFill>
                <a:latin typeface="Arial" panose="020B0604020202020204" pitchFamily="34" charset="0"/>
                <a:cs typeface="Arial" panose="020B0604020202020204" pitchFamily="34" charset="0"/>
              </a:rPr>
              <a:t>The </a:t>
            </a:r>
            <a:r>
              <a:rPr lang="pl-PL" sz="1000" b="1" dirty="0" err="1">
                <a:solidFill>
                  <a:schemeClr val="bg1">
                    <a:lumMod val="65000"/>
                  </a:schemeClr>
                </a:solidFill>
                <a:latin typeface="Arial" panose="020B0604020202020204" pitchFamily="34" charset="0"/>
                <a:cs typeface="Arial" panose="020B0604020202020204" pitchFamily="34" charset="0"/>
              </a:rPr>
              <a:t>acquisition</a:t>
            </a:r>
            <a:r>
              <a:rPr lang="pl-PL" sz="1000" b="1" dirty="0">
                <a:solidFill>
                  <a:schemeClr val="bg1">
                    <a:lumMod val="65000"/>
                  </a:schemeClr>
                </a:solidFill>
                <a:latin typeface="Arial" panose="020B0604020202020204" pitchFamily="34" charset="0"/>
                <a:cs typeface="Arial" panose="020B0604020202020204" pitchFamily="34" charset="0"/>
              </a:rPr>
              <a:t> </a:t>
            </a:r>
            <a:r>
              <a:rPr lang="pl-PL" sz="1000" b="1" dirty="0" err="1">
                <a:solidFill>
                  <a:schemeClr val="bg1">
                    <a:lumMod val="65000"/>
                  </a:schemeClr>
                </a:solidFill>
                <a:latin typeface="Arial" panose="020B0604020202020204" pitchFamily="34" charset="0"/>
                <a:cs typeface="Arial" panose="020B0604020202020204" pitchFamily="34" charset="0"/>
              </a:rPr>
              <a:t>process</a:t>
            </a:r>
            <a:r>
              <a:rPr lang="pl-PL" sz="1000" b="1" dirty="0">
                <a:solidFill>
                  <a:schemeClr val="bg1">
                    <a:lumMod val="65000"/>
                  </a:schemeClr>
                </a:solidFill>
                <a:latin typeface="Arial" panose="020B0604020202020204" pitchFamily="34" charset="0"/>
                <a:cs typeface="Arial" panose="020B0604020202020204" pitchFamily="34" charset="0"/>
              </a:rPr>
              <a:t> [...]</a:t>
            </a:r>
          </a:p>
        </p:txBody>
      </p:sp>
      <p:grpSp>
        <p:nvGrpSpPr>
          <p:cNvPr id="7" name="Group 6"/>
          <p:cNvGrpSpPr/>
          <p:nvPr/>
        </p:nvGrpSpPr>
        <p:grpSpPr>
          <a:xfrm>
            <a:off x="1187864" y="2020347"/>
            <a:ext cx="6746981" cy="435485"/>
            <a:chOff x="1405621" y="2489070"/>
            <a:chExt cx="6746981" cy="435485"/>
          </a:xfrm>
        </p:grpSpPr>
        <p:sp>
          <p:nvSpPr>
            <p:cNvPr id="34" name="Rounded Rectangle 33"/>
            <p:cNvSpPr/>
            <p:nvPr/>
          </p:nvSpPr>
          <p:spPr>
            <a:xfrm>
              <a:off x="1405621" y="2526978"/>
              <a:ext cx="1605516" cy="353373"/>
            </a:xfrm>
            <a:prstGeom prst="roundRect">
              <a:avLst>
                <a:gd name="adj" fmla="val 33750"/>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1000" b="1" dirty="0"/>
            </a:p>
          </p:txBody>
        </p:sp>
        <p:sp>
          <p:nvSpPr>
            <p:cNvPr id="6" name="Rectangle 5"/>
            <p:cNvSpPr/>
            <p:nvPr/>
          </p:nvSpPr>
          <p:spPr>
            <a:xfrm>
              <a:off x="1693043" y="2577872"/>
              <a:ext cx="1153600" cy="261610"/>
            </a:xfrm>
            <a:prstGeom prst="rect">
              <a:avLst/>
            </a:prstGeom>
          </p:spPr>
          <p:txBody>
            <a:bodyPr wrap="square">
              <a:spAutoFit/>
            </a:bodyPr>
            <a:lstStyle/>
            <a:p>
              <a:pPr algn="ctr"/>
              <a:r>
                <a:rPr lang="pl-PL" sz="1050" b="1" dirty="0" err="1">
                  <a:solidFill>
                    <a:schemeClr val="bg1"/>
                  </a:solidFill>
                  <a:cs typeface="Calibri Light" panose="020F0302020204030204" pitchFamily="34" charset="0"/>
                </a:rPr>
                <a:t>Sources</a:t>
              </a:r>
              <a:r>
                <a:rPr lang="pl-PL" sz="1050" b="1" dirty="0">
                  <a:solidFill>
                    <a:schemeClr val="bg1"/>
                  </a:solidFill>
                  <a:cs typeface="Calibri Light" panose="020F0302020204030204" pitchFamily="34" charset="0"/>
                </a:rPr>
                <a:t> of </a:t>
              </a:r>
              <a:r>
                <a:rPr lang="pl-PL" sz="1050" b="1" dirty="0" err="1">
                  <a:solidFill>
                    <a:schemeClr val="bg1"/>
                  </a:solidFill>
                  <a:cs typeface="Calibri Light" panose="020F0302020204030204" pitchFamily="34" charset="0"/>
                </a:rPr>
                <a:t>supply</a:t>
              </a:r>
              <a:endParaRPr lang="pl-PL" sz="1050" b="1" dirty="0">
                <a:solidFill>
                  <a:schemeClr val="bg1"/>
                </a:solidFill>
                <a:cs typeface="Calibri Light" panose="020F0302020204030204" pitchFamily="34" charset="0"/>
              </a:endParaRPr>
            </a:p>
          </p:txBody>
        </p:sp>
        <p:sp>
          <p:nvSpPr>
            <p:cNvPr id="37" name="Rounded Rectangle 36"/>
            <p:cNvSpPr/>
            <p:nvPr/>
          </p:nvSpPr>
          <p:spPr>
            <a:xfrm>
              <a:off x="3120460" y="2520133"/>
              <a:ext cx="1604489" cy="353373"/>
            </a:xfrm>
            <a:prstGeom prst="roundRect">
              <a:avLst>
                <a:gd name="adj" fmla="val 33750"/>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1000" b="1" dirty="0"/>
            </a:p>
          </p:txBody>
        </p:sp>
        <p:sp>
          <p:nvSpPr>
            <p:cNvPr id="38" name="Rectangle 37"/>
            <p:cNvSpPr/>
            <p:nvPr/>
          </p:nvSpPr>
          <p:spPr>
            <a:xfrm>
              <a:off x="3408470" y="2489070"/>
              <a:ext cx="1153600" cy="415498"/>
            </a:xfrm>
            <a:prstGeom prst="rect">
              <a:avLst/>
            </a:prstGeom>
          </p:spPr>
          <p:txBody>
            <a:bodyPr wrap="square">
              <a:spAutoFit/>
            </a:bodyPr>
            <a:lstStyle/>
            <a:p>
              <a:pPr algn="ctr"/>
              <a:r>
                <a:rPr lang="pl-PL" sz="1050" b="1" dirty="0" err="1">
                  <a:solidFill>
                    <a:schemeClr val="bg1"/>
                  </a:solidFill>
                  <a:cs typeface="Calibri Light" panose="020F0302020204030204" pitchFamily="34" charset="0"/>
                </a:rPr>
                <a:t>Availability</a:t>
              </a:r>
              <a:r>
                <a:rPr lang="pl-PL" sz="1050" b="1" dirty="0">
                  <a:solidFill>
                    <a:schemeClr val="bg1"/>
                  </a:solidFill>
                  <a:cs typeface="Calibri Light" panose="020F0302020204030204" pitchFamily="34" charset="0"/>
                </a:rPr>
                <a:t>, </a:t>
              </a:r>
              <a:r>
                <a:rPr lang="pl-PL" sz="1050" b="1" dirty="0" err="1">
                  <a:solidFill>
                    <a:schemeClr val="bg1"/>
                  </a:solidFill>
                  <a:cs typeface="Calibri Light" panose="020F0302020204030204" pitchFamily="34" charset="0"/>
                </a:rPr>
                <a:t>substitutes</a:t>
              </a:r>
              <a:endParaRPr lang="pl-PL" sz="1050" b="1" dirty="0">
                <a:solidFill>
                  <a:schemeClr val="bg1"/>
                </a:solidFill>
                <a:cs typeface="Calibri Light" panose="020F0302020204030204" pitchFamily="34" charset="0"/>
              </a:endParaRPr>
            </a:p>
          </p:txBody>
        </p:sp>
        <p:sp>
          <p:nvSpPr>
            <p:cNvPr id="39" name="Rounded Rectangle 38"/>
            <p:cNvSpPr/>
            <p:nvPr/>
          </p:nvSpPr>
          <p:spPr>
            <a:xfrm>
              <a:off x="4847637" y="2526978"/>
              <a:ext cx="1595234" cy="353373"/>
            </a:xfrm>
            <a:prstGeom prst="roundRect">
              <a:avLst>
                <a:gd name="adj" fmla="val 33750"/>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1000" b="1" dirty="0"/>
            </a:p>
          </p:txBody>
        </p:sp>
        <p:sp>
          <p:nvSpPr>
            <p:cNvPr id="40" name="Rectangle 39"/>
            <p:cNvSpPr/>
            <p:nvPr/>
          </p:nvSpPr>
          <p:spPr>
            <a:xfrm>
              <a:off x="5135059" y="2493668"/>
              <a:ext cx="1153600" cy="430887"/>
            </a:xfrm>
            <a:prstGeom prst="rect">
              <a:avLst/>
            </a:prstGeom>
          </p:spPr>
          <p:txBody>
            <a:bodyPr wrap="square">
              <a:spAutoFit/>
            </a:bodyPr>
            <a:lstStyle/>
            <a:p>
              <a:pPr algn="ctr"/>
              <a:r>
                <a:rPr lang="pl-PL" sz="1050" b="1" dirty="0" err="1">
                  <a:solidFill>
                    <a:schemeClr val="bg1"/>
                  </a:solidFill>
                  <a:cs typeface="Calibri Light" panose="020F0302020204030204" pitchFamily="34" charset="0"/>
                </a:rPr>
                <a:t>Organisation</a:t>
              </a:r>
              <a:r>
                <a:rPr lang="pl-PL" sz="1050" b="1" dirty="0">
                  <a:solidFill>
                    <a:schemeClr val="bg1"/>
                  </a:solidFill>
                  <a:cs typeface="Calibri Light" panose="020F0302020204030204" pitchFamily="34" charset="0"/>
                </a:rPr>
                <a:t> of </a:t>
              </a:r>
              <a:r>
                <a:rPr lang="pl-PL" sz="1050" b="1" dirty="0" err="1">
                  <a:solidFill>
                    <a:schemeClr val="bg1"/>
                  </a:solidFill>
                  <a:cs typeface="Calibri Light" panose="020F0302020204030204" pitchFamily="34" charset="0"/>
                </a:rPr>
                <a:t>supply</a:t>
              </a:r>
              <a:endParaRPr lang="pl-PL" sz="1050" b="1" dirty="0">
                <a:solidFill>
                  <a:schemeClr val="bg1"/>
                </a:solidFill>
                <a:cs typeface="Calibri Light" panose="020F0302020204030204" pitchFamily="34" charset="0"/>
              </a:endParaRPr>
            </a:p>
          </p:txBody>
        </p:sp>
        <p:sp>
          <p:nvSpPr>
            <p:cNvPr id="41" name="Rounded Rectangle 40"/>
            <p:cNvSpPr/>
            <p:nvPr/>
          </p:nvSpPr>
          <p:spPr>
            <a:xfrm>
              <a:off x="6529243" y="2526978"/>
              <a:ext cx="1617010" cy="353373"/>
            </a:xfrm>
            <a:prstGeom prst="roundRect">
              <a:avLst>
                <a:gd name="adj" fmla="val 33750"/>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1000" b="1" dirty="0"/>
            </a:p>
          </p:txBody>
        </p:sp>
        <p:sp>
          <p:nvSpPr>
            <p:cNvPr id="42" name="Rectangle 41"/>
            <p:cNvSpPr/>
            <p:nvPr/>
          </p:nvSpPr>
          <p:spPr>
            <a:xfrm>
              <a:off x="6816079" y="2575426"/>
              <a:ext cx="1336523" cy="253916"/>
            </a:xfrm>
            <a:prstGeom prst="rect">
              <a:avLst/>
            </a:prstGeom>
          </p:spPr>
          <p:txBody>
            <a:bodyPr wrap="square">
              <a:spAutoFit/>
            </a:bodyPr>
            <a:lstStyle/>
            <a:p>
              <a:pPr algn="ctr"/>
              <a:r>
                <a:rPr lang="pl-PL" sz="1050" b="1" dirty="0">
                  <a:solidFill>
                    <a:schemeClr val="bg1"/>
                  </a:solidFill>
                  <a:cs typeface="Calibri Light" panose="020F0302020204030204" pitchFamily="34" charset="0"/>
                </a:rPr>
                <a:t>Raw </a:t>
              </a:r>
              <a:r>
                <a:rPr lang="pl-PL" sz="1050" b="1" dirty="0" err="1">
                  <a:solidFill>
                    <a:schemeClr val="bg1"/>
                  </a:solidFill>
                  <a:cs typeface="Calibri Light" panose="020F0302020204030204" pitchFamily="34" charset="0"/>
                </a:rPr>
                <a:t>material</a:t>
              </a:r>
              <a:r>
                <a:rPr lang="pl-PL" sz="1050" b="1" dirty="0">
                  <a:solidFill>
                    <a:schemeClr val="bg1"/>
                  </a:solidFill>
                  <a:cs typeface="Calibri Light" panose="020F0302020204030204" pitchFamily="34" charset="0"/>
                </a:rPr>
                <a:t> </a:t>
              </a:r>
              <a:r>
                <a:rPr lang="pl-PL" sz="1050" b="1" dirty="0" err="1">
                  <a:solidFill>
                    <a:schemeClr val="bg1"/>
                  </a:solidFill>
                  <a:cs typeface="Calibri Light" panose="020F0302020204030204" pitchFamily="34" charset="0"/>
                </a:rPr>
                <a:t>prices</a:t>
              </a:r>
              <a:endParaRPr lang="pl-PL" sz="1050" b="1" dirty="0">
                <a:solidFill>
                  <a:schemeClr val="bg1"/>
                </a:solidFill>
                <a:cs typeface="Calibri Light" panose="020F0302020204030204" pitchFamily="34" charset="0"/>
              </a:endParaRPr>
            </a:p>
          </p:txBody>
        </p:sp>
        <p:sp>
          <p:nvSpPr>
            <p:cNvPr id="33" name="Flowchart: Connector 32"/>
            <p:cNvSpPr/>
            <p:nvPr/>
          </p:nvSpPr>
          <p:spPr>
            <a:xfrm>
              <a:off x="1470196" y="2593290"/>
              <a:ext cx="200764" cy="197181"/>
            </a:xfrm>
            <a:prstGeom prst="flowChartConnector">
              <a:avLst/>
            </a:prstGeom>
            <a:solidFill>
              <a:srgbClr val="8CD4C5"/>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1</a:t>
              </a:r>
            </a:p>
          </p:txBody>
        </p:sp>
        <p:sp>
          <p:nvSpPr>
            <p:cNvPr id="43" name="Flowchart: Connector 42"/>
            <p:cNvSpPr/>
            <p:nvPr/>
          </p:nvSpPr>
          <p:spPr>
            <a:xfrm>
              <a:off x="3188245" y="2589575"/>
              <a:ext cx="200764" cy="197181"/>
            </a:xfrm>
            <a:prstGeom prst="flowChartConnector">
              <a:avLst/>
            </a:prstGeom>
            <a:solidFill>
              <a:srgbClr val="8CD4C5"/>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2</a:t>
              </a:r>
            </a:p>
          </p:txBody>
        </p:sp>
        <p:sp>
          <p:nvSpPr>
            <p:cNvPr id="44" name="Flowchart: Connector 43"/>
            <p:cNvSpPr/>
            <p:nvPr/>
          </p:nvSpPr>
          <p:spPr>
            <a:xfrm>
              <a:off x="6597015" y="2591284"/>
              <a:ext cx="200764" cy="197181"/>
            </a:xfrm>
            <a:prstGeom prst="flowChartConnector">
              <a:avLst/>
            </a:prstGeom>
            <a:solidFill>
              <a:srgbClr val="8CD4C5"/>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4</a:t>
              </a:r>
            </a:p>
          </p:txBody>
        </p:sp>
        <p:sp>
          <p:nvSpPr>
            <p:cNvPr id="45" name="Flowchart: Connector 44"/>
            <p:cNvSpPr/>
            <p:nvPr/>
          </p:nvSpPr>
          <p:spPr>
            <a:xfrm>
              <a:off x="4911389" y="2604281"/>
              <a:ext cx="200764" cy="197181"/>
            </a:xfrm>
            <a:prstGeom prst="flowChartConnector">
              <a:avLst/>
            </a:prstGeom>
            <a:solidFill>
              <a:srgbClr val="8CD4C5"/>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3</a:t>
              </a:r>
            </a:p>
          </p:txBody>
        </p:sp>
      </p:grpSp>
      <p:sp>
        <p:nvSpPr>
          <p:cNvPr id="10" name="Text Placeholder 4">
            <a:extLst>
              <a:ext uri="{FF2B5EF4-FFF2-40B4-BE49-F238E27FC236}">
                <a16:creationId xmlns:a16="http://schemas.microsoft.com/office/drawing/2014/main" id="{CBE59284-C758-4AFA-98B9-75C5FD448717}"/>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Tree>
    <p:extLst>
      <p:ext uri="{BB962C8B-B14F-4D97-AF65-F5344CB8AC3E}">
        <p14:creationId xmlns:p14="http://schemas.microsoft.com/office/powerpoint/2010/main" val="227171196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ounded Rectangle 21"/>
          <p:cNvSpPr/>
          <p:nvPr/>
        </p:nvSpPr>
        <p:spPr>
          <a:xfrm>
            <a:off x="581834" y="1623653"/>
            <a:ext cx="10997020" cy="4570432"/>
          </a:xfrm>
          <a:prstGeom prst="roundRect">
            <a:avLst>
              <a:gd name="adj" fmla="val 2334"/>
            </a:avLst>
          </a:prstGeom>
          <a:solidFill>
            <a:srgbClr val="FAFAF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l-PL" sz="1800" dirty="0">
                <a:latin typeface="Calibri" panose="020F0502020204030204" pitchFamily="34" charset="0"/>
                <a:cs typeface="Calibri" panose="020F0502020204030204" pitchFamily="34" charset="0"/>
              </a:rPr>
              <a:t>KEY PEOPLE AND ORGANISATIONAL STRUCTURE</a:t>
            </a:r>
          </a:p>
        </p:txBody>
      </p:sp>
      <p:sp>
        <p:nvSpPr>
          <p:cNvPr id="10" name="TextBox 9">
            <a:extLst>
              <a:ext uri="{FF2B5EF4-FFF2-40B4-BE49-F238E27FC236}">
                <a16:creationId xmlns:a16="http://schemas.microsoft.com/office/drawing/2014/main" id="{FB2FFDEB-4907-4B60-A6CA-3F7200D95AA8}"/>
              </a:ext>
            </a:extLst>
          </p:cNvPr>
          <p:cNvSpPr txBox="1"/>
          <p:nvPr/>
        </p:nvSpPr>
        <p:spPr>
          <a:xfrm>
            <a:off x="534760" y="618865"/>
            <a:ext cx="1128669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ea typeface="Cambria" panose="02040503050406030204" pitchFamily="18" charset="0"/>
                <a:cs typeface="Calibri Light" panose="020F0302020204030204" pitchFamily="34" charset="0"/>
              </a:rPr>
              <a:t>The company permanently hires about [xx] qualified workers</a:t>
            </a:r>
          </a:p>
        </p:txBody>
      </p:sp>
      <p:sp>
        <p:nvSpPr>
          <p:cNvPr id="8" name="Rounded Rectangle 92">
            <a:extLst>
              <a:ext uri="{FF2B5EF4-FFF2-40B4-BE49-F238E27FC236}">
                <a16:creationId xmlns:a16="http://schemas.microsoft.com/office/drawing/2014/main" id="{9336EF3A-46A5-4197-A4A9-52601DF9E754}"/>
              </a:ext>
            </a:extLst>
          </p:cNvPr>
          <p:cNvSpPr/>
          <p:nvPr/>
        </p:nvSpPr>
        <p:spPr>
          <a:xfrm>
            <a:off x="843864" y="5726257"/>
            <a:ext cx="10527522" cy="395998"/>
          </a:xfrm>
          <a:prstGeom prst="roundRect">
            <a:avLst>
              <a:gd name="adj" fmla="val 20435"/>
            </a:avLst>
          </a:prstGeom>
          <a:solidFill>
            <a:srgbClr val="F5F5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tx1"/>
                </a:solidFill>
              </a:rPr>
              <a:t>The Company's organizational structure is characterized by optimal adjustment to the nature of its business and allows for flexible adjustment to current production expenditure. </a:t>
            </a:r>
          </a:p>
          <a:p>
            <a:r>
              <a:rPr lang="en-US" sz="1000" dirty="0">
                <a:solidFill>
                  <a:schemeClr val="tx1"/>
                </a:solidFill>
              </a:rPr>
              <a:t>The managerial staff of [the Company] is a stable and competent core [x] of people with a wide range of competences and industry experience.</a:t>
            </a:r>
          </a:p>
        </p:txBody>
      </p:sp>
      <p:cxnSp>
        <p:nvCxnSpPr>
          <p:cNvPr id="15" name="Straight Connector 14">
            <a:extLst>
              <a:ext uri="{FF2B5EF4-FFF2-40B4-BE49-F238E27FC236}">
                <a16:creationId xmlns:a16="http://schemas.microsoft.com/office/drawing/2014/main" id="{840C632B-04AD-486B-AC0B-97DD0E115DA6}"/>
              </a:ext>
            </a:extLst>
          </p:cNvPr>
          <p:cNvCxnSpPr>
            <a:cxnSpLocks/>
          </p:cNvCxnSpPr>
          <p:nvPr/>
        </p:nvCxnSpPr>
        <p:spPr>
          <a:xfrm>
            <a:off x="512064" y="1481328"/>
            <a:ext cx="11163469"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16"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Organizational structure [of the Company]</a:t>
            </a:r>
          </a:p>
        </p:txBody>
      </p:sp>
      <p:graphicFrame>
        <p:nvGraphicFramePr>
          <p:cNvPr id="19" name="Diagram 18">
            <a:extLst>
              <a:ext uri="{FF2B5EF4-FFF2-40B4-BE49-F238E27FC236}">
                <a16:creationId xmlns:a16="http://schemas.microsoft.com/office/drawing/2014/main" id="{79002615-685E-B147-93DD-138055325B25}"/>
              </a:ext>
            </a:extLst>
          </p:cNvPr>
          <p:cNvGraphicFramePr/>
          <p:nvPr/>
        </p:nvGraphicFramePr>
        <p:xfrm>
          <a:off x="581834" y="1585991"/>
          <a:ext cx="11476556" cy="425334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Text Placeholder 4">
            <a:extLst>
              <a:ext uri="{FF2B5EF4-FFF2-40B4-BE49-F238E27FC236}">
                <a16:creationId xmlns:a16="http://schemas.microsoft.com/office/drawing/2014/main" id="{1CB830FC-575D-44E2-BB5A-63D5D6232ABB}"/>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Tree>
    <p:extLst>
      <p:ext uri="{BB962C8B-B14F-4D97-AF65-F5344CB8AC3E}">
        <p14:creationId xmlns:p14="http://schemas.microsoft.com/office/powerpoint/2010/main" val="319511922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 name="Prostokąt zaokrąglony 148">
            <a:extLst>
              <a:ext uri="{FF2B5EF4-FFF2-40B4-BE49-F238E27FC236}">
                <a16:creationId xmlns:a16="http://schemas.microsoft.com/office/drawing/2014/main" id="{7BB34B35-3C2B-49DF-9386-00343C469140}"/>
              </a:ext>
            </a:extLst>
          </p:cNvPr>
          <p:cNvSpPr/>
          <p:nvPr/>
        </p:nvSpPr>
        <p:spPr>
          <a:xfrm>
            <a:off x="6723903" y="4010694"/>
            <a:ext cx="562510" cy="415044"/>
          </a:xfrm>
          <a:prstGeom prst="round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Autofit/>
          </a:bodyPr>
          <a:lstStyle/>
          <a:p>
            <a:pPr algn="ctr"/>
            <a:endParaRPr lang="en-US" sz="1100" b="1">
              <a:solidFill>
                <a:srgbClr val="531070"/>
              </a:solidFill>
            </a:endParaRPr>
          </a:p>
        </p:txBody>
      </p:sp>
      <p:sp>
        <p:nvSpPr>
          <p:cNvPr id="284" name="TextBox 78">
            <a:extLst>
              <a:ext uri="{FF2B5EF4-FFF2-40B4-BE49-F238E27FC236}">
                <a16:creationId xmlns:a16="http://schemas.microsoft.com/office/drawing/2014/main" id="{DB514410-AF1A-4C93-A3B7-A56D13711A1C}"/>
              </a:ext>
            </a:extLst>
          </p:cNvPr>
          <p:cNvSpPr txBox="1"/>
          <p:nvPr/>
        </p:nvSpPr>
        <p:spPr>
          <a:xfrm>
            <a:off x="528816" y="1248767"/>
            <a:ext cx="2122944"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Basic information</a:t>
            </a:r>
          </a:p>
        </p:txBody>
      </p:sp>
      <p:cxnSp>
        <p:nvCxnSpPr>
          <p:cNvPr id="285" name="Straight Connector 284">
            <a:extLst>
              <a:ext uri="{FF2B5EF4-FFF2-40B4-BE49-F238E27FC236}">
                <a16:creationId xmlns:a16="http://schemas.microsoft.com/office/drawing/2014/main" id="{840C632B-04AD-486B-AC0B-97DD0E115DA6}"/>
              </a:ext>
            </a:extLst>
          </p:cNvPr>
          <p:cNvCxnSpPr>
            <a:cxnSpLocks/>
          </p:cNvCxnSpPr>
          <p:nvPr/>
        </p:nvCxnSpPr>
        <p:spPr>
          <a:xfrm flipV="1">
            <a:off x="512064" y="1470074"/>
            <a:ext cx="5417468" cy="11131"/>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cxnSp>
        <p:nvCxnSpPr>
          <p:cNvPr id="319" name="Straight Connector 318">
            <a:extLst>
              <a:ext uri="{FF2B5EF4-FFF2-40B4-BE49-F238E27FC236}">
                <a16:creationId xmlns:a16="http://schemas.microsoft.com/office/drawing/2014/main" id="{840C632B-04AD-486B-AC0B-97DD0E115DA6}"/>
              </a:ext>
            </a:extLst>
          </p:cNvPr>
          <p:cNvCxnSpPr>
            <a:cxnSpLocks/>
          </p:cNvCxnSpPr>
          <p:nvPr/>
        </p:nvCxnSpPr>
        <p:spPr>
          <a:xfrm>
            <a:off x="512027" y="3754614"/>
            <a:ext cx="5424254"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109" name="TextBox 78">
            <a:extLst>
              <a:ext uri="{FF2B5EF4-FFF2-40B4-BE49-F238E27FC236}">
                <a16:creationId xmlns:a16="http://schemas.microsoft.com/office/drawing/2014/main" id="{C7C86B2E-5F33-4B1F-AD42-42945B51D088}"/>
              </a:ext>
            </a:extLst>
          </p:cNvPr>
          <p:cNvSpPr txBox="1"/>
          <p:nvPr/>
        </p:nvSpPr>
        <p:spPr>
          <a:xfrm>
            <a:off x="6272784" y="1252728"/>
            <a:ext cx="4662155" cy="237744"/>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Unique Selling Points and Market Opportunities</a:t>
            </a:r>
          </a:p>
          <a:p>
            <a:pPr algn="just">
              <a:spcBef>
                <a:spcPts val="300"/>
              </a:spcBef>
              <a:spcAft>
                <a:spcPts val="300"/>
              </a:spcAft>
              <a:buSzPts val="1000"/>
            </a:pPr>
            <a:endParaRPr lang="en-US" sz="1000" b="1">
              <a:solidFill>
                <a:srgbClr val="7B7B7B"/>
              </a:solidFill>
              <a:latin typeface="Arial" panose="020B0604020202020204" pitchFamily="34" charset="0"/>
              <a:cs typeface="Arial" panose="020B0604020202020204" pitchFamily="34" charset="0"/>
            </a:endParaRPr>
          </a:p>
        </p:txBody>
      </p:sp>
      <p:sp>
        <p:nvSpPr>
          <p:cNvPr id="122" name="TextBox 78">
            <a:extLst>
              <a:ext uri="{FF2B5EF4-FFF2-40B4-BE49-F238E27FC236}">
                <a16:creationId xmlns:a16="http://schemas.microsoft.com/office/drawing/2014/main" id="{DB514410-AF1A-4C93-A3B7-A56D13711A1C}"/>
              </a:ext>
            </a:extLst>
          </p:cNvPr>
          <p:cNvSpPr txBox="1"/>
          <p:nvPr/>
        </p:nvSpPr>
        <p:spPr>
          <a:xfrm>
            <a:off x="530352" y="3528056"/>
            <a:ext cx="1999826" cy="237744"/>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chemeClr val="tx1">
                    <a:lumMod val="50000"/>
                    <a:lumOff val="50000"/>
                  </a:schemeClr>
                </a:solidFill>
                <a:latin typeface="Arial" panose="020B0604020202020204" pitchFamily="34" charset="0"/>
                <a:cs typeface="Arial" panose="020B0604020202020204" pitchFamily="34" charset="0"/>
              </a:rPr>
              <a:t>Company's overview</a:t>
            </a:r>
          </a:p>
        </p:txBody>
      </p:sp>
      <p:sp>
        <p:nvSpPr>
          <p:cNvPr id="189"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INTRODUCTION</a:t>
            </a:r>
          </a:p>
        </p:txBody>
      </p:sp>
      <p:cxnSp>
        <p:nvCxnSpPr>
          <p:cNvPr id="312" name="Straight Connector 311">
            <a:extLst>
              <a:ext uri="{FF2B5EF4-FFF2-40B4-BE49-F238E27FC236}">
                <a16:creationId xmlns:a16="http://schemas.microsoft.com/office/drawing/2014/main" id="{840C632B-04AD-486B-AC0B-97DD0E115DA6}"/>
              </a:ext>
            </a:extLst>
          </p:cNvPr>
          <p:cNvCxnSpPr>
            <a:cxnSpLocks/>
          </p:cNvCxnSpPr>
          <p:nvPr/>
        </p:nvCxnSpPr>
        <p:spPr>
          <a:xfrm>
            <a:off x="6256359" y="1478055"/>
            <a:ext cx="5424254"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cxnSp>
        <p:nvCxnSpPr>
          <p:cNvPr id="126" name="Straight Connector 125">
            <a:extLst>
              <a:ext uri="{FF2B5EF4-FFF2-40B4-BE49-F238E27FC236}">
                <a16:creationId xmlns:a16="http://schemas.microsoft.com/office/drawing/2014/main" id="{840C632B-04AD-486B-AC0B-97DD0E115DA6}"/>
              </a:ext>
            </a:extLst>
          </p:cNvPr>
          <p:cNvCxnSpPr>
            <a:cxnSpLocks/>
          </p:cNvCxnSpPr>
          <p:nvPr/>
        </p:nvCxnSpPr>
        <p:spPr>
          <a:xfrm>
            <a:off x="6231314" y="3754614"/>
            <a:ext cx="5422392"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110" name="TextBox 78">
            <a:extLst>
              <a:ext uri="{FF2B5EF4-FFF2-40B4-BE49-F238E27FC236}">
                <a16:creationId xmlns:a16="http://schemas.microsoft.com/office/drawing/2014/main" id="{C7C86B2E-5F33-4B1F-AD42-42945B51D088}"/>
              </a:ext>
            </a:extLst>
          </p:cNvPr>
          <p:cNvSpPr txBox="1"/>
          <p:nvPr/>
        </p:nvSpPr>
        <p:spPr>
          <a:xfrm>
            <a:off x="6272784" y="3528056"/>
            <a:ext cx="2837817" cy="237744"/>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chemeClr val="tx1">
                    <a:lumMod val="50000"/>
                    <a:lumOff val="50000"/>
                  </a:schemeClr>
                </a:solidFill>
                <a:latin typeface="Arial" panose="020B0604020202020204" pitchFamily="34" charset="0"/>
                <a:cs typeface="Arial" panose="020B0604020202020204" pitchFamily="34" charset="0"/>
              </a:rPr>
              <a:t>KPI’s</a:t>
            </a:r>
          </a:p>
        </p:txBody>
      </p:sp>
      <p:sp>
        <p:nvSpPr>
          <p:cNvPr id="95" name="Content Placeholder 23">
            <a:extLst>
              <a:ext uri="{FF2B5EF4-FFF2-40B4-BE49-F238E27FC236}">
                <a16:creationId xmlns:a16="http://schemas.microsoft.com/office/drawing/2014/main" id="{C84F7126-A082-4C55-B58A-4895151BFB11}"/>
              </a:ext>
            </a:extLst>
          </p:cNvPr>
          <p:cNvSpPr txBox="1">
            <a:spLocks/>
          </p:cNvSpPr>
          <p:nvPr/>
        </p:nvSpPr>
        <p:spPr>
          <a:xfrm>
            <a:off x="496193" y="3759615"/>
            <a:ext cx="5506122" cy="2500396"/>
          </a:xfrm>
          <a:prstGeom prst="rect">
            <a:avLst/>
          </a:prstGeom>
        </p:spPr>
        <p:txBody>
          <a:bodyPr/>
          <a:lstStyle>
            <a:defPPr>
              <a:defRPr lang="pl-P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spcBef>
                <a:spcPts val="300"/>
              </a:spcBef>
              <a:spcAft>
                <a:spcPts val="200"/>
              </a:spcAft>
            </a:pPr>
            <a:r>
              <a:rPr lang="en-US" sz="900">
                <a:cs typeface="Calibri Light" panose="020F0302020204030204" pitchFamily="34" charset="0"/>
              </a:rPr>
              <a:t>[key data from the entire presentation]</a:t>
            </a:r>
          </a:p>
          <a:p>
            <a:pPr algn="just">
              <a:spcBef>
                <a:spcPts val="300"/>
              </a:spcBef>
              <a:spcAft>
                <a:spcPts val="200"/>
              </a:spcAft>
              <a:buFont typeface="Wingdings" panose="05000000000000000000" pitchFamily="2" charset="2"/>
              <a:buChar char="ü"/>
            </a:pPr>
            <a:r>
              <a:rPr lang="en-US" sz="900">
                <a:cs typeface="Calibri Light" panose="020F0302020204030204" pitchFamily="34" charset="0"/>
              </a:rPr>
              <a:t>XXX is a manufacturer of high quality products A, B, C etc..</a:t>
            </a:r>
          </a:p>
          <a:p>
            <a:pPr algn="just">
              <a:spcBef>
                <a:spcPts val="300"/>
              </a:spcBef>
              <a:spcAft>
                <a:spcPts val="200"/>
              </a:spcAft>
              <a:buFont typeface="Wingdings" panose="05000000000000000000" pitchFamily="2" charset="2"/>
              <a:buChar char="ü"/>
            </a:pPr>
            <a:r>
              <a:rPr lang="en-US" sz="900">
                <a:cs typeface="Calibri Light" panose="020F0302020204030204" pitchFamily="34" charset="0"/>
              </a:rPr>
              <a:t>Planned tripling of revenues and quadrupling of EBITDA over [x] years</a:t>
            </a:r>
          </a:p>
          <a:p>
            <a:pPr algn="just">
              <a:spcBef>
                <a:spcPts val="300"/>
              </a:spcBef>
              <a:spcAft>
                <a:spcPts val="200"/>
              </a:spcAft>
              <a:buFont typeface="Wingdings" panose="05000000000000000000" pitchFamily="2" charset="2"/>
              <a:buChar char="ü"/>
            </a:pPr>
            <a:r>
              <a:rPr lang="en-US" sz="900">
                <a:ea typeface="Open Sans" charset="0"/>
                <a:cs typeface="Open Sans" charset="0"/>
              </a:rPr>
              <a:t>The development strategy assumes introducing new product lines and expansion into foreign markets </a:t>
            </a:r>
            <a:r>
              <a:rPr lang="en-US" sz="900">
                <a:cs typeface="Calibri Light" panose="020F0302020204030204" pitchFamily="34" charset="0"/>
              </a:rPr>
              <a:t>XXX</a:t>
            </a:r>
          </a:p>
          <a:p>
            <a:pPr algn="just">
              <a:spcBef>
                <a:spcPts val="300"/>
              </a:spcBef>
              <a:spcAft>
                <a:spcPts val="200"/>
              </a:spcAft>
              <a:buFont typeface="Wingdings" panose="05000000000000000000" pitchFamily="2" charset="2"/>
              <a:buChar char="ü"/>
            </a:pPr>
            <a:r>
              <a:rPr lang="en-US" sz="900">
                <a:cs typeface="Calibri Light" panose="020F0302020204030204" pitchFamily="34" charset="0"/>
              </a:rPr>
              <a:t>[The company has a unique business model based on the...]</a:t>
            </a:r>
          </a:p>
          <a:p>
            <a:pPr algn="just">
              <a:spcBef>
                <a:spcPts val="300"/>
              </a:spcBef>
              <a:spcAft>
                <a:spcPts val="200"/>
              </a:spcAft>
              <a:buFont typeface="Wingdings" panose="05000000000000000000" pitchFamily="2" charset="2"/>
              <a:buChar char="ü"/>
            </a:pPr>
            <a:r>
              <a:rPr lang="en-US" sz="900">
                <a:cs typeface="Calibri Light" panose="020F0302020204030204" pitchFamily="34" charset="0"/>
              </a:rPr>
              <a:t>The XXX Team is a combination of business experience, design &amp; sales skills</a:t>
            </a:r>
          </a:p>
          <a:p>
            <a:pPr algn="just">
              <a:spcBef>
                <a:spcPts val="300"/>
              </a:spcBef>
              <a:spcAft>
                <a:spcPts val="200"/>
              </a:spcAft>
              <a:buFont typeface="Wingdings" panose="05000000000000000000" pitchFamily="2" charset="2"/>
              <a:buChar char="ü"/>
            </a:pPr>
            <a:r>
              <a:rPr lang="en-US" sz="900">
                <a:cs typeface="Calibri Light" panose="020F0302020204030204" pitchFamily="34" charset="0"/>
              </a:rPr>
              <a:t>XXX</a:t>
            </a:r>
          </a:p>
        </p:txBody>
      </p:sp>
      <p:sp>
        <p:nvSpPr>
          <p:cNvPr id="97" name="TextBox 96">
            <a:extLst>
              <a:ext uri="{FF2B5EF4-FFF2-40B4-BE49-F238E27FC236}">
                <a16:creationId xmlns:a16="http://schemas.microsoft.com/office/drawing/2014/main" id="{20B2BD9D-B70E-4CD1-B348-A856C4D9F301}"/>
              </a:ext>
            </a:extLst>
          </p:cNvPr>
          <p:cNvSpPr txBox="1"/>
          <p:nvPr/>
        </p:nvSpPr>
        <p:spPr>
          <a:xfrm>
            <a:off x="534760" y="618865"/>
            <a:ext cx="1100360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a:solidFill>
                  <a:srgbClr val="531070"/>
                </a:solidFill>
                <a:latin typeface="Calibri Light" panose="020F0302020204030204" pitchFamily="34" charset="0"/>
                <a:cs typeface="Calibri Light" panose="020F0302020204030204" pitchFamily="34" charset="0"/>
              </a:rPr>
              <a:t>[Brief description of the Company's activities]</a:t>
            </a:r>
          </a:p>
        </p:txBody>
      </p:sp>
      <p:sp>
        <p:nvSpPr>
          <p:cNvPr id="133" name="Prostokąt zaokrąglony 143">
            <a:extLst>
              <a:ext uri="{FF2B5EF4-FFF2-40B4-BE49-F238E27FC236}">
                <a16:creationId xmlns:a16="http://schemas.microsoft.com/office/drawing/2014/main" id="{A21A17CE-D73E-48E9-B5AE-5F1D3E899E85}"/>
              </a:ext>
            </a:extLst>
          </p:cNvPr>
          <p:cNvSpPr/>
          <p:nvPr/>
        </p:nvSpPr>
        <p:spPr>
          <a:xfrm>
            <a:off x="7373435" y="5390539"/>
            <a:ext cx="1487793" cy="415044"/>
          </a:xfrm>
          <a:prstGeom prst="roundRect">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a:solidFill>
                  <a:schemeClr val="tx1"/>
                </a:solidFill>
              </a:rPr>
              <a:t>[number of production sites]</a:t>
            </a:r>
          </a:p>
        </p:txBody>
      </p:sp>
      <p:grpSp>
        <p:nvGrpSpPr>
          <p:cNvPr id="26" name="Group 25">
            <a:extLst>
              <a:ext uri="{FF2B5EF4-FFF2-40B4-BE49-F238E27FC236}">
                <a16:creationId xmlns:a16="http://schemas.microsoft.com/office/drawing/2014/main" id="{75D96D20-FA48-4E72-A1E7-CB8E7155E397}"/>
              </a:ext>
            </a:extLst>
          </p:cNvPr>
          <p:cNvGrpSpPr/>
          <p:nvPr/>
        </p:nvGrpSpPr>
        <p:grpSpPr>
          <a:xfrm>
            <a:off x="6676148" y="4699930"/>
            <a:ext cx="603694" cy="445226"/>
            <a:chOff x="5859832" y="5961802"/>
            <a:chExt cx="603694" cy="445226"/>
          </a:xfrm>
        </p:grpSpPr>
        <p:sp>
          <p:nvSpPr>
            <p:cNvPr id="119" name="Prostokąt zaokrąglony 148">
              <a:extLst>
                <a:ext uri="{FF2B5EF4-FFF2-40B4-BE49-F238E27FC236}">
                  <a16:creationId xmlns:a16="http://schemas.microsoft.com/office/drawing/2014/main" id="{86E17FF9-0D1F-4773-B8AC-4C21D1D8627C}"/>
                </a:ext>
              </a:extLst>
            </p:cNvPr>
            <p:cNvSpPr/>
            <p:nvPr/>
          </p:nvSpPr>
          <p:spPr>
            <a:xfrm>
              <a:off x="5901016" y="5991984"/>
              <a:ext cx="562510" cy="415044"/>
            </a:xfrm>
            <a:prstGeom prst="round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Autofit/>
            </a:bodyPr>
            <a:lstStyle/>
            <a:p>
              <a:pPr algn="ctr"/>
              <a:endParaRPr lang="en-US" sz="1100" b="1">
                <a:solidFill>
                  <a:srgbClr val="531070"/>
                </a:solidFill>
              </a:endParaRPr>
            </a:p>
          </p:txBody>
        </p:sp>
        <p:sp>
          <p:nvSpPr>
            <p:cNvPr id="118" name="Prostokąt zaokrąglony 148">
              <a:extLst>
                <a:ext uri="{FF2B5EF4-FFF2-40B4-BE49-F238E27FC236}">
                  <a16:creationId xmlns:a16="http://schemas.microsoft.com/office/drawing/2014/main" id="{21836B03-421B-4979-86CC-45E930BF3B46}"/>
                </a:ext>
              </a:extLst>
            </p:cNvPr>
            <p:cNvSpPr/>
            <p:nvPr/>
          </p:nvSpPr>
          <p:spPr>
            <a:xfrm>
              <a:off x="5859832" y="5961802"/>
              <a:ext cx="570296" cy="415044"/>
            </a:xfrm>
            <a:prstGeom prst="round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Autofit/>
            </a:bodyPr>
            <a:lstStyle/>
            <a:p>
              <a:pPr algn="ctr"/>
              <a:r>
                <a:rPr lang="en-US" sz="1100" b="1">
                  <a:solidFill>
                    <a:schemeClr val="bg1"/>
                  </a:solidFill>
                </a:rPr>
                <a:t>&gt;xxx</a:t>
              </a:r>
            </a:p>
          </p:txBody>
        </p:sp>
      </p:grpSp>
      <p:grpSp>
        <p:nvGrpSpPr>
          <p:cNvPr id="123" name="Group 122">
            <a:extLst>
              <a:ext uri="{FF2B5EF4-FFF2-40B4-BE49-F238E27FC236}">
                <a16:creationId xmlns:a16="http://schemas.microsoft.com/office/drawing/2014/main" id="{DD7A4D93-F94B-4723-B0F9-692B8955D0DF}"/>
              </a:ext>
            </a:extLst>
          </p:cNvPr>
          <p:cNvGrpSpPr/>
          <p:nvPr/>
        </p:nvGrpSpPr>
        <p:grpSpPr>
          <a:xfrm>
            <a:off x="6678545" y="5395410"/>
            <a:ext cx="603694" cy="445226"/>
            <a:chOff x="5859832" y="5961802"/>
            <a:chExt cx="603694" cy="445226"/>
          </a:xfrm>
        </p:grpSpPr>
        <p:sp>
          <p:nvSpPr>
            <p:cNvPr id="124" name="Prostokąt zaokrąglony 148">
              <a:extLst>
                <a:ext uri="{FF2B5EF4-FFF2-40B4-BE49-F238E27FC236}">
                  <a16:creationId xmlns:a16="http://schemas.microsoft.com/office/drawing/2014/main" id="{CFBE3598-B63C-434F-BFD0-D7E651CB6D6C}"/>
                </a:ext>
              </a:extLst>
            </p:cNvPr>
            <p:cNvSpPr/>
            <p:nvPr/>
          </p:nvSpPr>
          <p:spPr>
            <a:xfrm>
              <a:off x="5901016" y="5991984"/>
              <a:ext cx="562510" cy="415044"/>
            </a:xfrm>
            <a:prstGeom prst="round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Autofit/>
            </a:bodyPr>
            <a:lstStyle/>
            <a:p>
              <a:pPr algn="ctr"/>
              <a:endParaRPr lang="en-US" sz="1100" b="1">
                <a:solidFill>
                  <a:srgbClr val="531070"/>
                </a:solidFill>
              </a:endParaRPr>
            </a:p>
          </p:txBody>
        </p:sp>
        <p:sp>
          <p:nvSpPr>
            <p:cNvPr id="125" name="Prostokąt zaokrąglony 148">
              <a:extLst>
                <a:ext uri="{FF2B5EF4-FFF2-40B4-BE49-F238E27FC236}">
                  <a16:creationId xmlns:a16="http://schemas.microsoft.com/office/drawing/2014/main" id="{056A067F-B2CA-464D-A0E8-AC0DC5C6E817}"/>
                </a:ext>
              </a:extLst>
            </p:cNvPr>
            <p:cNvSpPr/>
            <p:nvPr/>
          </p:nvSpPr>
          <p:spPr>
            <a:xfrm>
              <a:off x="5859832" y="5961802"/>
              <a:ext cx="570296" cy="415044"/>
            </a:xfrm>
            <a:prstGeom prst="round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Autofit/>
            </a:bodyPr>
            <a:lstStyle/>
            <a:p>
              <a:pPr algn="ctr"/>
              <a:r>
                <a:rPr lang="en-US" sz="1100" b="1">
                  <a:solidFill>
                    <a:schemeClr val="bg1"/>
                  </a:solidFill>
                </a:rPr>
                <a:t>xx</a:t>
              </a:r>
            </a:p>
          </p:txBody>
        </p:sp>
      </p:grpSp>
      <p:grpSp>
        <p:nvGrpSpPr>
          <p:cNvPr id="29" name="Group 28">
            <a:extLst>
              <a:ext uri="{FF2B5EF4-FFF2-40B4-BE49-F238E27FC236}">
                <a16:creationId xmlns:a16="http://schemas.microsoft.com/office/drawing/2014/main" id="{D03A51F6-CAE7-4703-92E2-40707023CFD3}"/>
              </a:ext>
            </a:extLst>
          </p:cNvPr>
          <p:cNvGrpSpPr/>
          <p:nvPr/>
        </p:nvGrpSpPr>
        <p:grpSpPr>
          <a:xfrm>
            <a:off x="9508797" y="3992318"/>
            <a:ext cx="602649" cy="445226"/>
            <a:chOff x="6414859" y="6015368"/>
            <a:chExt cx="602649" cy="445226"/>
          </a:xfrm>
        </p:grpSpPr>
        <p:sp>
          <p:nvSpPr>
            <p:cNvPr id="129" name="Prostokąt zaokrąglony 148">
              <a:extLst>
                <a:ext uri="{FF2B5EF4-FFF2-40B4-BE49-F238E27FC236}">
                  <a16:creationId xmlns:a16="http://schemas.microsoft.com/office/drawing/2014/main" id="{171EA1FE-E71B-45D0-9ECF-F5310CB8B16A}"/>
                </a:ext>
              </a:extLst>
            </p:cNvPr>
            <p:cNvSpPr/>
            <p:nvPr/>
          </p:nvSpPr>
          <p:spPr>
            <a:xfrm>
              <a:off x="6447212" y="6045550"/>
              <a:ext cx="570296" cy="415044"/>
            </a:xfrm>
            <a:prstGeom prst="round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Autofit/>
            </a:bodyPr>
            <a:lstStyle/>
            <a:p>
              <a:pPr algn="ctr"/>
              <a:endParaRPr lang="en-US" sz="1100" b="1">
                <a:solidFill>
                  <a:srgbClr val="531070"/>
                </a:solidFill>
              </a:endParaRPr>
            </a:p>
          </p:txBody>
        </p:sp>
        <p:sp>
          <p:nvSpPr>
            <p:cNvPr id="127" name="Prostokąt zaokrąglony 148">
              <a:extLst>
                <a:ext uri="{FF2B5EF4-FFF2-40B4-BE49-F238E27FC236}">
                  <a16:creationId xmlns:a16="http://schemas.microsoft.com/office/drawing/2014/main" id="{4D3EEBD9-C734-4DD5-84D1-A906769F2900}"/>
                </a:ext>
              </a:extLst>
            </p:cNvPr>
            <p:cNvSpPr/>
            <p:nvPr/>
          </p:nvSpPr>
          <p:spPr>
            <a:xfrm>
              <a:off x="6414859" y="6015368"/>
              <a:ext cx="570296" cy="415044"/>
            </a:xfrm>
            <a:prstGeom prst="round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Autofit/>
            </a:bodyPr>
            <a:lstStyle/>
            <a:p>
              <a:pPr algn="ctr"/>
              <a:r>
                <a:rPr lang="en-US" sz="1100" b="1">
                  <a:solidFill>
                    <a:srgbClr val="531070"/>
                  </a:solidFill>
                </a:rPr>
                <a:t>xx%</a:t>
              </a:r>
            </a:p>
          </p:txBody>
        </p:sp>
      </p:grpSp>
      <p:grpSp>
        <p:nvGrpSpPr>
          <p:cNvPr id="145" name="Group 144">
            <a:extLst>
              <a:ext uri="{FF2B5EF4-FFF2-40B4-BE49-F238E27FC236}">
                <a16:creationId xmlns:a16="http://schemas.microsoft.com/office/drawing/2014/main" id="{6CF500AD-FDCA-483E-9205-9AFFC229B55E}"/>
              </a:ext>
            </a:extLst>
          </p:cNvPr>
          <p:cNvGrpSpPr/>
          <p:nvPr/>
        </p:nvGrpSpPr>
        <p:grpSpPr>
          <a:xfrm>
            <a:off x="9508797" y="5380319"/>
            <a:ext cx="602649" cy="445226"/>
            <a:chOff x="6414859" y="6015368"/>
            <a:chExt cx="602649" cy="445226"/>
          </a:xfrm>
        </p:grpSpPr>
        <p:sp>
          <p:nvSpPr>
            <p:cNvPr id="146" name="Prostokąt zaokrąglony 148">
              <a:extLst>
                <a:ext uri="{FF2B5EF4-FFF2-40B4-BE49-F238E27FC236}">
                  <a16:creationId xmlns:a16="http://schemas.microsoft.com/office/drawing/2014/main" id="{1AF3E9E8-A579-4DFB-82AA-6BE3D7BB373F}"/>
                </a:ext>
              </a:extLst>
            </p:cNvPr>
            <p:cNvSpPr/>
            <p:nvPr/>
          </p:nvSpPr>
          <p:spPr>
            <a:xfrm>
              <a:off x="6447212" y="6045550"/>
              <a:ext cx="570296" cy="415044"/>
            </a:xfrm>
            <a:prstGeom prst="round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Autofit/>
            </a:bodyPr>
            <a:lstStyle/>
            <a:p>
              <a:pPr algn="ctr"/>
              <a:endParaRPr lang="en-US" sz="1100" b="1">
                <a:solidFill>
                  <a:srgbClr val="531070"/>
                </a:solidFill>
              </a:endParaRPr>
            </a:p>
          </p:txBody>
        </p:sp>
        <p:sp>
          <p:nvSpPr>
            <p:cNvPr id="151" name="Prostokąt zaokrąglony 148">
              <a:extLst>
                <a:ext uri="{FF2B5EF4-FFF2-40B4-BE49-F238E27FC236}">
                  <a16:creationId xmlns:a16="http://schemas.microsoft.com/office/drawing/2014/main" id="{0B00DBC5-FFA6-4B4F-8646-6648F9AA4A0A}"/>
                </a:ext>
              </a:extLst>
            </p:cNvPr>
            <p:cNvSpPr/>
            <p:nvPr/>
          </p:nvSpPr>
          <p:spPr>
            <a:xfrm>
              <a:off x="6414859" y="6015368"/>
              <a:ext cx="570296" cy="415044"/>
            </a:xfrm>
            <a:prstGeom prst="round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Autofit/>
            </a:bodyPr>
            <a:lstStyle/>
            <a:p>
              <a:pPr algn="ctr"/>
              <a:r>
                <a:rPr lang="en-US" sz="1100" b="1">
                  <a:solidFill>
                    <a:srgbClr val="531070"/>
                  </a:solidFill>
                </a:rPr>
                <a:t>xxx</a:t>
              </a:r>
            </a:p>
          </p:txBody>
        </p:sp>
      </p:grpSp>
      <p:sp>
        <p:nvSpPr>
          <p:cNvPr id="211" name="Prostokąt zaokrąglony 143">
            <a:extLst>
              <a:ext uri="{FF2B5EF4-FFF2-40B4-BE49-F238E27FC236}">
                <a16:creationId xmlns:a16="http://schemas.microsoft.com/office/drawing/2014/main" id="{B3F54C64-45CD-40F8-A07C-29AAA1DD1549}"/>
              </a:ext>
            </a:extLst>
          </p:cNvPr>
          <p:cNvSpPr/>
          <p:nvPr/>
        </p:nvSpPr>
        <p:spPr>
          <a:xfrm>
            <a:off x="7363909" y="3980530"/>
            <a:ext cx="1500226" cy="415044"/>
          </a:xfrm>
          <a:prstGeom prst="roundRect">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a:solidFill>
                  <a:schemeClr val="tx1"/>
                </a:solidFill>
              </a:rPr>
              <a:t>[employment increase]</a:t>
            </a:r>
          </a:p>
        </p:txBody>
      </p:sp>
      <p:sp>
        <p:nvSpPr>
          <p:cNvPr id="212" name="Prostokąt zaokrąglony 148">
            <a:extLst>
              <a:ext uri="{FF2B5EF4-FFF2-40B4-BE49-F238E27FC236}">
                <a16:creationId xmlns:a16="http://schemas.microsoft.com/office/drawing/2014/main" id="{0CD72A3A-7B00-4E8D-8655-E8B2D95093F5}"/>
              </a:ext>
            </a:extLst>
          </p:cNvPr>
          <p:cNvSpPr/>
          <p:nvPr/>
        </p:nvSpPr>
        <p:spPr>
          <a:xfrm>
            <a:off x="6682237" y="3980530"/>
            <a:ext cx="570296" cy="415044"/>
          </a:xfrm>
          <a:prstGeom prst="round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Autofit/>
          </a:bodyPr>
          <a:lstStyle/>
          <a:p>
            <a:pPr algn="ctr"/>
            <a:r>
              <a:rPr lang="en-US" sz="1100" b="1">
                <a:solidFill>
                  <a:schemeClr val="bg1"/>
                </a:solidFill>
              </a:rPr>
              <a:t>xx</a:t>
            </a:r>
          </a:p>
        </p:txBody>
      </p:sp>
      <p:sp>
        <p:nvSpPr>
          <p:cNvPr id="213" name="Prostokąt zaokrąglony 143">
            <a:extLst>
              <a:ext uri="{FF2B5EF4-FFF2-40B4-BE49-F238E27FC236}">
                <a16:creationId xmlns:a16="http://schemas.microsoft.com/office/drawing/2014/main" id="{4F8CF392-8A5D-4A25-A928-F643C762090B}"/>
              </a:ext>
            </a:extLst>
          </p:cNvPr>
          <p:cNvSpPr/>
          <p:nvPr/>
        </p:nvSpPr>
        <p:spPr>
          <a:xfrm>
            <a:off x="7363909" y="4699930"/>
            <a:ext cx="1500226" cy="415044"/>
          </a:xfrm>
          <a:prstGeom prst="roundRect">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a:solidFill>
                  <a:schemeClr val="tx1"/>
                </a:solidFill>
              </a:rPr>
              <a:t>[products sold]</a:t>
            </a:r>
          </a:p>
        </p:txBody>
      </p:sp>
      <p:sp>
        <p:nvSpPr>
          <p:cNvPr id="221" name="Prostokąt zaokrąglony 143">
            <a:extLst>
              <a:ext uri="{FF2B5EF4-FFF2-40B4-BE49-F238E27FC236}">
                <a16:creationId xmlns:a16="http://schemas.microsoft.com/office/drawing/2014/main" id="{AB3958D1-7B08-45EC-8C12-467499E7B6B8}"/>
              </a:ext>
            </a:extLst>
          </p:cNvPr>
          <p:cNvSpPr/>
          <p:nvPr/>
        </p:nvSpPr>
        <p:spPr>
          <a:xfrm>
            <a:off x="10170608" y="3993175"/>
            <a:ext cx="1489438" cy="415044"/>
          </a:xfrm>
          <a:prstGeom prst="roundRect">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a:solidFill>
                  <a:schemeClr val="tx1"/>
                </a:solidFill>
              </a:rPr>
              <a:t>[increase in the number of clients]</a:t>
            </a:r>
          </a:p>
        </p:txBody>
      </p:sp>
      <p:sp>
        <p:nvSpPr>
          <p:cNvPr id="226" name="Prostokąt zaokrąglony 143">
            <a:extLst>
              <a:ext uri="{FF2B5EF4-FFF2-40B4-BE49-F238E27FC236}">
                <a16:creationId xmlns:a16="http://schemas.microsoft.com/office/drawing/2014/main" id="{A8EF838F-DD8B-4AB5-9AD3-22DDC448442A}"/>
              </a:ext>
            </a:extLst>
          </p:cNvPr>
          <p:cNvSpPr/>
          <p:nvPr/>
        </p:nvSpPr>
        <p:spPr>
          <a:xfrm>
            <a:off x="10165913" y="5381242"/>
            <a:ext cx="1487793" cy="415044"/>
          </a:xfrm>
          <a:prstGeom prst="roundRect">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a:solidFill>
                  <a:schemeClr val="tx1"/>
                </a:solidFill>
              </a:rPr>
              <a:t>[speed of order execution]</a:t>
            </a:r>
          </a:p>
        </p:txBody>
      </p:sp>
      <p:pic>
        <p:nvPicPr>
          <p:cNvPr id="235" name="Grafika 32" descr="Cel">
            <a:extLst>
              <a:ext uri="{FF2B5EF4-FFF2-40B4-BE49-F238E27FC236}">
                <a16:creationId xmlns:a16="http://schemas.microsoft.com/office/drawing/2014/main" id="{D7BB115D-838E-48BF-83A4-C0F9BDD62C1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066915" y="5403647"/>
            <a:ext cx="388138" cy="377948"/>
          </a:xfrm>
          <a:prstGeom prst="rect">
            <a:avLst/>
          </a:prstGeom>
        </p:spPr>
      </p:pic>
      <p:sp>
        <p:nvSpPr>
          <p:cNvPr id="132" name="Prostokąt zaokrąglony 143">
            <a:extLst>
              <a:ext uri="{FF2B5EF4-FFF2-40B4-BE49-F238E27FC236}">
                <a16:creationId xmlns:a16="http://schemas.microsoft.com/office/drawing/2014/main" id="{E30B5A38-B34D-40D5-A166-138AA397EB57}"/>
              </a:ext>
            </a:extLst>
          </p:cNvPr>
          <p:cNvSpPr/>
          <p:nvPr/>
        </p:nvSpPr>
        <p:spPr>
          <a:xfrm>
            <a:off x="10170608" y="4683797"/>
            <a:ext cx="1500226" cy="406080"/>
          </a:xfrm>
          <a:prstGeom prst="roundRect">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schemeClr val="tx1"/>
              </a:solidFill>
            </a:endParaRPr>
          </a:p>
        </p:txBody>
      </p:sp>
      <p:pic>
        <p:nvPicPr>
          <p:cNvPr id="147" name="Grafika 3" descr="Rozwój biznesu">
            <a:extLst>
              <a:ext uri="{FF2B5EF4-FFF2-40B4-BE49-F238E27FC236}">
                <a16:creationId xmlns:a16="http://schemas.microsoft.com/office/drawing/2014/main" id="{38B70774-5266-40E0-AC59-802267775939}"/>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254495" y="3977934"/>
            <a:ext cx="366893" cy="428621"/>
          </a:xfrm>
          <a:prstGeom prst="rect">
            <a:avLst/>
          </a:prstGeom>
        </p:spPr>
      </p:pic>
      <p:grpSp>
        <p:nvGrpSpPr>
          <p:cNvPr id="8" name="Group 7">
            <a:extLst>
              <a:ext uri="{FF2B5EF4-FFF2-40B4-BE49-F238E27FC236}">
                <a16:creationId xmlns:a16="http://schemas.microsoft.com/office/drawing/2014/main" id="{2F687380-A44E-494F-9127-EC5969ECE52B}"/>
              </a:ext>
            </a:extLst>
          </p:cNvPr>
          <p:cNvGrpSpPr/>
          <p:nvPr/>
        </p:nvGrpSpPr>
        <p:grpSpPr>
          <a:xfrm>
            <a:off x="6247145" y="4737667"/>
            <a:ext cx="345415" cy="353753"/>
            <a:chOff x="5997674" y="4364096"/>
            <a:chExt cx="396010" cy="439098"/>
          </a:xfrm>
        </p:grpSpPr>
        <p:pic>
          <p:nvPicPr>
            <p:cNvPr id="148" name="Grafika 22" descr="Znacznik">
              <a:extLst>
                <a:ext uri="{FF2B5EF4-FFF2-40B4-BE49-F238E27FC236}">
                  <a16:creationId xmlns:a16="http://schemas.microsoft.com/office/drawing/2014/main" id="{87F4D9C7-1B8B-4BA6-8FA8-8BE1E873120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083422" y="4529470"/>
              <a:ext cx="248643" cy="273724"/>
            </a:xfrm>
            <a:prstGeom prst="rect">
              <a:avLst/>
            </a:prstGeom>
          </p:spPr>
        </p:pic>
        <p:pic>
          <p:nvPicPr>
            <p:cNvPr id="149" name="Grafika 181" descr="Znacznik">
              <a:extLst>
                <a:ext uri="{FF2B5EF4-FFF2-40B4-BE49-F238E27FC236}">
                  <a16:creationId xmlns:a16="http://schemas.microsoft.com/office/drawing/2014/main" id="{8B2B4B43-599C-4239-AC95-6CF6CBB5D337}"/>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145041" y="4364096"/>
              <a:ext cx="248643" cy="273725"/>
            </a:xfrm>
            <a:prstGeom prst="rect">
              <a:avLst/>
            </a:prstGeom>
          </p:spPr>
        </p:pic>
        <p:pic>
          <p:nvPicPr>
            <p:cNvPr id="150" name="Grafika 182" descr="Znacznik">
              <a:extLst>
                <a:ext uri="{FF2B5EF4-FFF2-40B4-BE49-F238E27FC236}">
                  <a16:creationId xmlns:a16="http://schemas.microsoft.com/office/drawing/2014/main" id="{119539D3-AF0A-4F5E-8D22-56232976A6CD}"/>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997674" y="4410125"/>
              <a:ext cx="248643" cy="273726"/>
            </a:xfrm>
            <a:prstGeom prst="rect">
              <a:avLst/>
            </a:prstGeom>
          </p:spPr>
        </p:pic>
      </p:grpSp>
      <p:pic>
        <p:nvPicPr>
          <p:cNvPr id="154" name="Grafika 15" descr="Pracownik biurowy">
            <a:extLst>
              <a:ext uri="{FF2B5EF4-FFF2-40B4-BE49-F238E27FC236}">
                <a16:creationId xmlns:a16="http://schemas.microsoft.com/office/drawing/2014/main" id="{54060152-B29F-404C-A2D9-39B3536A005D}"/>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063469" y="3984795"/>
            <a:ext cx="366893" cy="428621"/>
          </a:xfrm>
          <a:prstGeom prst="rect">
            <a:avLst/>
          </a:prstGeom>
        </p:spPr>
      </p:pic>
      <p:pic>
        <p:nvPicPr>
          <p:cNvPr id="155" name="Grafika 29" descr="Docelowi odbiorcy">
            <a:extLst>
              <a:ext uri="{FF2B5EF4-FFF2-40B4-BE49-F238E27FC236}">
                <a16:creationId xmlns:a16="http://schemas.microsoft.com/office/drawing/2014/main" id="{5123D52A-BA83-4744-9B67-BBCB312EA982}"/>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9064445" y="4704109"/>
            <a:ext cx="366893" cy="428621"/>
          </a:xfrm>
          <a:prstGeom prst="rect">
            <a:avLst/>
          </a:prstGeom>
        </p:spPr>
      </p:pic>
      <p:pic>
        <p:nvPicPr>
          <p:cNvPr id="156" name="Grafika 34" descr="Budynek">
            <a:extLst>
              <a:ext uri="{FF2B5EF4-FFF2-40B4-BE49-F238E27FC236}">
                <a16:creationId xmlns:a16="http://schemas.microsoft.com/office/drawing/2014/main" id="{DACC4DC9-3263-4C1D-AADF-F43E12100A71}"/>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254495" y="5437902"/>
            <a:ext cx="359205" cy="360243"/>
          </a:xfrm>
          <a:prstGeom prst="rect">
            <a:avLst/>
          </a:prstGeom>
        </p:spPr>
      </p:pic>
      <p:sp>
        <p:nvSpPr>
          <p:cNvPr id="134" name="Prostokąt zaokrąglony 148">
            <a:extLst>
              <a:ext uri="{FF2B5EF4-FFF2-40B4-BE49-F238E27FC236}">
                <a16:creationId xmlns:a16="http://schemas.microsoft.com/office/drawing/2014/main" id="{C2D09769-4EA6-443C-AF94-5D3EFADEE32D}"/>
              </a:ext>
            </a:extLst>
          </p:cNvPr>
          <p:cNvSpPr/>
          <p:nvPr/>
        </p:nvSpPr>
        <p:spPr>
          <a:xfrm>
            <a:off x="9544681" y="4717686"/>
            <a:ext cx="570296" cy="415044"/>
          </a:xfrm>
          <a:prstGeom prst="round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Autofit/>
          </a:bodyPr>
          <a:lstStyle/>
          <a:p>
            <a:pPr algn="ctr"/>
            <a:endParaRPr lang="en-US" sz="1100" b="1">
              <a:solidFill>
                <a:srgbClr val="531070"/>
              </a:solidFill>
            </a:endParaRPr>
          </a:p>
        </p:txBody>
      </p:sp>
      <p:sp>
        <p:nvSpPr>
          <p:cNvPr id="144" name="Prostokąt zaokrąglony 148">
            <a:extLst>
              <a:ext uri="{FF2B5EF4-FFF2-40B4-BE49-F238E27FC236}">
                <a16:creationId xmlns:a16="http://schemas.microsoft.com/office/drawing/2014/main" id="{B4557A81-1CC0-4874-BE2C-066EF5F7DFFF}"/>
              </a:ext>
            </a:extLst>
          </p:cNvPr>
          <p:cNvSpPr/>
          <p:nvPr/>
        </p:nvSpPr>
        <p:spPr>
          <a:xfrm>
            <a:off x="9512328" y="4687504"/>
            <a:ext cx="570296" cy="415044"/>
          </a:xfrm>
          <a:prstGeom prst="round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Autofit/>
          </a:bodyPr>
          <a:lstStyle/>
          <a:p>
            <a:pPr algn="ctr"/>
            <a:r>
              <a:rPr lang="en-US" sz="1100" b="1">
                <a:solidFill>
                  <a:srgbClr val="531070"/>
                </a:solidFill>
              </a:rPr>
              <a:t>x,xx</a:t>
            </a:r>
          </a:p>
        </p:txBody>
      </p:sp>
      <p:sp>
        <p:nvSpPr>
          <p:cNvPr id="2" name="Rectangle 1">
            <a:extLst>
              <a:ext uri="{FF2B5EF4-FFF2-40B4-BE49-F238E27FC236}">
                <a16:creationId xmlns:a16="http://schemas.microsoft.com/office/drawing/2014/main" id="{1AB0B8EC-6601-4049-83EE-9922DC644113}"/>
              </a:ext>
            </a:extLst>
          </p:cNvPr>
          <p:cNvSpPr/>
          <p:nvPr/>
        </p:nvSpPr>
        <p:spPr>
          <a:xfrm>
            <a:off x="10079093" y="4771391"/>
            <a:ext cx="1681465" cy="230832"/>
          </a:xfrm>
          <a:prstGeom prst="rect">
            <a:avLst/>
          </a:prstGeom>
        </p:spPr>
        <p:txBody>
          <a:bodyPr wrap="square">
            <a:spAutoFit/>
          </a:bodyPr>
          <a:lstStyle/>
          <a:p>
            <a:pPr algn="ctr"/>
            <a:r>
              <a:rPr lang="en-US" sz="900"/>
              <a:t>[average number of recipients]</a:t>
            </a:r>
          </a:p>
        </p:txBody>
      </p:sp>
      <p:grpSp>
        <p:nvGrpSpPr>
          <p:cNvPr id="111" name="Group 110">
            <a:extLst>
              <a:ext uri="{FF2B5EF4-FFF2-40B4-BE49-F238E27FC236}">
                <a16:creationId xmlns:a16="http://schemas.microsoft.com/office/drawing/2014/main" id="{EB74DA0B-8AC1-4813-902F-4D500F980F4F}"/>
              </a:ext>
            </a:extLst>
          </p:cNvPr>
          <p:cNvGrpSpPr/>
          <p:nvPr/>
        </p:nvGrpSpPr>
        <p:grpSpPr>
          <a:xfrm>
            <a:off x="-1028410" y="4571"/>
            <a:ext cx="844340" cy="6853517"/>
            <a:chOff x="-1028410" y="4571"/>
            <a:chExt cx="844340" cy="6853517"/>
          </a:xfrm>
        </p:grpSpPr>
        <p:sp>
          <p:nvSpPr>
            <p:cNvPr id="128" name="Rectangle 127">
              <a:extLst>
                <a:ext uri="{FF2B5EF4-FFF2-40B4-BE49-F238E27FC236}">
                  <a16:creationId xmlns:a16="http://schemas.microsoft.com/office/drawing/2014/main" id="{C569E766-A260-4902-BCC3-33A4832C0771}"/>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Rectangle 130">
              <a:extLst>
                <a:ext uri="{FF2B5EF4-FFF2-40B4-BE49-F238E27FC236}">
                  <a16:creationId xmlns:a16="http://schemas.microsoft.com/office/drawing/2014/main" id="{289B85B8-B3A5-4832-8DF6-D9054CCC0A9F}"/>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Rectangle 156">
              <a:extLst>
                <a:ext uri="{FF2B5EF4-FFF2-40B4-BE49-F238E27FC236}">
                  <a16:creationId xmlns:a16="http://schemas.microsoft.com/office/drawing/2014/main" id="{71D55CE1-F793-4A8C-A765-290C49D6BFBD}"/>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F317F687-2525-42D8-A4E6-FEE86FC57658}"/>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5935734E-12C4-446F-B22B-F5FC18625511}"/>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D6D804A7-1280-4A2A-A578-7AFD180B8233}"/>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FE1CD468-3CCF-4EED-915D-3D4815230C4C}"/>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F367F18B-2A8D-404D-B74F-D5E6D1CF0D3C}"/>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1C825AED-AB82-443A-AE07-F086D9DB3933}"/>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5" name="Straight Connector 164">
              <a:extLst>
                <a:ext uri="{FF2B5EF4-FFF2-40B4-BE49-F238E27FC236}">
                  <a16:creationId xmlns:a16="http://schemas.microsoft.com/office/drawing/2014/main" id="{D23E8E15-E02F-4718-807D-D9CE185A294A}"/>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2B7733A7-4F4A-47F5-B672-5481597F7664}"/>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 name="Rectangle 185">
              <a:extLst>
                <a:ext uri="{FF2B5EF4-FFF2-40B4-BE49-F238E27FC236}">
                  <a16:creationId xmlns:a16="http://schemas.microsoft.com/office/drawing/2014/main" id="{959E9130-7D13-4B62-B978-76F3BD58D41E}"/>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65000"/>
                  </a:schemeClr>
                </a:solidFill>
              </a:endParaRPr>
            </a:p>
          </p:txBody>
        </p:sp>
        <p:sp>
          <p:nvSpPr>
            <p:cNvPr id="187" name="Rectangle 186">
              <a:extLst>
                <a:ext uri="{FF2B5EF4-FFF2-40B4-BE49-F238E27FC236}">
                  <a16:creationId xmlns:a16="http://schemas.microsoft.com/office/drawing/2014/main" id="{21F673AB-AFE6-4471-888C-C706E0A96166}"/>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C0A1EF83-E22A-4EE3-9C44-91B1F6B65EDF}"/>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1E2C7A6A-6657-41A7-95A0-BB8AD488ED5B}"/>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8C546EBF-B6F4-4176-A0B4-8365820C6657}"/>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E52DCF07-F9B3-4D77-8609-D46356B84044}"/>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82E181F3-3230-4C06-9E3F-B9B7A1D3144B}"/>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AE631900-E7E9-494A-BC85-D40F928D2561}"/>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A7A7A7"/>
                </a:solidFill>
              </a:endParaRPr>
            </a:p>
          </p:txBody>
        </p:sp>
        <p:cxnSp>
          <p:nvCxnSpPr>
            <p:cNvPr id="195" name="Straight Connector 194">
              <a:extLst>
                <a:ext uri="{FF2B5EF4-FFF2-40B4-BE49-F238E27FC236}">
                  <a16:creationId xmlns:a16="http://schemas.microsoft.com/office/drawing/2014/main" id="{F2878B19-67DD-4959-9E08-A990F42E1C9F}"/>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7" name="TextBox 196">
              <a:extLst>
                <a:ext uri="{FF2B5EF4-FFF2-40B4-BE49-F238E27FC236}">
                  <a16:creationId xmlns:a16="http://schemas.microsoft.com/office/drawing/2014/main" id="{316C8B41-0AFE-49E2-A925-AFF7A3958B55}"/>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a:t>Colour palette</a:t>
              </a:r>
            </a:p>
          </p:txBody>
        </p:sp>
        <p:sp>
          <p:nvSpPr>
            <p:cNvPr id="198" name="Rectangle 197">
              <a:extLst>
                <a:ext uri="{FF2B5EF4-FFF2-40B4-BE49-F238E27FC236}">
                  <a16:creationId xmlns:a16="http://schemas.microsoft.com/office/drawing/2014/main" id="{A8A2812A-5C49-4C0F-BB20-B64711DA6266}"/>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Rectangle 200">
              <a:extLst>
                <a:ext uri="{FF2B5EF4-FFF2-40B4-BE49-F238E27FC236}">
                  <a16:creationId xmlns:a16="http://schemas.microsoft.com/office/drawing/2014/main" id="{6B3D4672-359B-49CB-B399-E3FE418BFCB2}"/>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3" name="Group 202">
            <a:extLst>
              <a:ext uri="{FF2B5EF4-FFF2-40B4-BE49-F238E27FC236}">
                <a16:creationId xmlns:a16="http://schemas.microsoft.com/office/drawing/2014/main" id="{3C79A872-FF9C-4391-9A15-C4310645FD12}"/>
              </a:ext>
            </a:extLst>
          </p:cNvPr>
          <p:cNvGrpSpPr/>
          <p:nvPr/>
        </p:nvGrpSpPr>
        <p:grpSpPr>
          <a:xfrm>
            <a:off x="508269" y="1632696"/>
            <a:ext cx="5489560" cy="1849047"/>
            <a:chOff x="508269" y="1632696"/>
            <a:chExt cx="5489560" cy="1849047"/>
          </a:xfrm>
        </p:grpSpPr>
        <p:sp>
          <p:nvSpPr>
            <p:cNvPr id="204" name="Rounded Rectangle 171">
              <a:extLst>
                <a:ext uri="{FF2B5EF4-FFF2-40B4-BE49-F238E27FC236}">
                  <a16:creationId xmlns:a16="http://schemas.microsoft.com/office/drawing/2014/main" id="{796B7B09-8BDA-4251-9331-A0F9EFE41DBB}"/>
                </a:ext>
              </a:extLst>
            </p:cNvPr>
            <p:cNvSpPr/>
            <p:nvPr/>
          </p:nvSpPr>
          <p:spPr>
            <a:xfrm>
              <a:off x="519402" y="2965254"/>
              <a:ext cx="1632689" cy="354405"/>
            </a:xfrm>
            <a:prstGeom prst="roundRect">
              <a:avLst>
                <a:gd name="adj" fmla="val 28503"/>
              </a:avLst>
            </a:prstGeom>
            <a:solidFill>
              <a:srgbClr val="FFD844"/>
            </a:solidFill>
            <a:ln>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205" name="Rounded Rectangle 171">
              <a:extLst>
                <a:ext uri="{FF2B5EF4-FFF2-40B4-BE49-F238E27FC236}">
                  <a16:creationId xmlns:a16="http://schemas.microsoft.com/office/drawing/2014/main" id="{7D84C850-5081-4A57-8B9A-EFBCEF9C8331}"/>
                </a:ext>
              </a:extLst>
            </p:cNvPr>
            <p:cNvSpPr/>
            <p:nvPr/>
          </p:nvSpPr>
          <p:spPr>
            <a:xfrm>
              <a:off x="518533" y="2534750"/>
              <a:ext cx="1632689" cy="354405"/>
            </a:xfrm>
            <a:prstGeom prst="roundRect">
              <a:avLst>
                <a:gd name="adj" fmla="val 28503"/>
              </a:avLst>
            </a:prstGeom>
            <a:solidFill>
              <a:srgbClr val="FFD844"/>
            </a:solidFill>
            <a:ln>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206" name="Rounded Rectangle 171">
              <a:extLst>
                <a:ext uri="{FF2B5EF4-FFF2-40B4-BE49-F238E27FC236}">
                  <a16:creationId xmlns:a16="http://schemas.microsoft.com/office/drawing/2014/main" id="{6D75AC77-A9EF-4219-9C02-DD108FE727BC}"/>
                </a:ext>
              </a:extLst>
            </p:cNvPr>
            <p:cNvSpPr/>
            <p:nvPr/>
          </p:nvSpPr>
          <p:spPr>
            <a:xfrm>
              <a:off x="518596" y="2094021"/>
              <a:ext cx="1632689" cy="354405"/>
            </a:xfrm>
            <a:prstGeom prst="roundRect">
              <a:avLst>
                <a:gd name="adj" fmla="val 28503"/>
              </a:avLst>
            </a:prstGeom>
            <a:solidFill>
              <a:srgbClr val="FFD844"/>
            </a:solidFill>
            <a:ln>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207" name="Rounded Rectangle 171">
              <a:extLst>
                <a:ext uri="{FF2B5EF4-FFF2-40B4-BE49-F238E27FC236}">
                  <a16:creationId xmlns:a16="http://schemas.microsoft.com/office/drawing/2014/main" id="{99D74BB7-3591-4F8B-91F4-F976FA9E702B}"/>
                </a:ext>
              </a:extLst>
            </p:cNvPr>
            <p:cNvSpPr/>
            <p:nvPr/>
          </p:nvSpPr>
          <p:spPr>
            <a:xfrm>
              <a:off x="527219" y="1648582"/>
              <a:ext cx="1632689" cy="354405"/>
            </a:xfrm>
            <a:prstGeom prst="roundRect">
              <a:avLst>
                <a:gd name="adj" fmla="val 28503"/>
              </a:avLst>
            </a:prstGeom>
            <a:solidFill>
              <a:srgbClr val="FFD844"/>
            </a:solidFill>
            <a:ln>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grpSp>
          <p:nvGrpSpPr>
            <p:cNvPr id="208" name="Group 207">
              <a:extLst>
                <a:ext uri="{FF2B5EF4-FFF2-40B4-BE49-F238E27FC236}">
                  <a16:creationId xmlns:a16="http://schemas.microsoft.com/office/drawing/2014/main" id="{FA5FC18B-5D09-40DC-84D3-7C1916F917D0}"/>
                </a:ext>
              </a:extLst>
            </p:cNvPr>
            <p:cNvGrpSpPr/>
            <p:nvPr/>
          </p:nvGrpSpPr>
          <p:grpSpPr>
            <a:xfrm>
              <a:off x="508269" y="1632696"/>
              <a:ext cx="5480419" cy="1672657"/>
              <a:chOff x="604071" y="1730249"/>
              <a:chExt cx="5083354" cy="1535371"/>
            </a:xfrm>
            <a:solidFill>
              <a:srgbClr val="F7F4FA"/>
            </a:solidFill>
          </p:grpSpPr>
          <p:grpSp>
            <p:nvGrpSpPr>
              <p:cNvPr id="214" name="Group 213">
                <a:extLst>
                  <a:ext uri="{FF2B5EF4-FFF2-40B4-BE49-F238E27FC236}">
                    <a16:creationId xmlns:a16="http://schemas.microsoft.com/office/drawing/2014/main" id="{CC9E8CBF-A78C-4DC4-8C20-609E5F80EAB4}"/>
                  </a:ext>
                </a:extLst>
              </p:cNvPr>
              <p:cNvGrpSpPr/>
              <p:nvPr/>
            </p:nvGrpSpPr>
            <p:grpSpPr>
              <a:xfrm>
                <a:off x="604071" y="1730249"/>
                <a:ext cx="5083354" cy="1137662"/>
                <a:chOff x="592065" y="1771642"/>
                <a:chExt cx="5083354" cy="1137662"/>
              </a:xfrm>
              <a:grpFill/>
            </p:grpSpPr>
            <p:sp>
              <p:nvSpPr>
                <p:cNvPr id="216" name="Rounded Rectangle 171">
                  <a:extLst>
                    <a:ext uri="{FF2B5EF4-FFF2-40B4-BE49-F238E27FC236}">
                      <a16:creationId xmlns:a16="http://schemas.microsoft.com/office/drawing/2014/main" id="{B1607DF8-4842-42F3-A232-2A816DD26830}"/>
                    </a:ext>
                  </a:extLst>
                </p:cNvPr>
                <p:cNvSpPr/>
                <p:nvPr/>
              </p:nvSpPr>
              <p:spPr>
                <a:xfrm>
                  <a:off x="600120" y="1771642"/>
                  <a:ext cx="1514398" cy="325317"/>
                </a:xfrm>
                <a:prstGeom prst="roundRect">
                  <a:avLst>
                    <a:gd name="adj" fmla="val 28503"/>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a:t>Headquarters</a:t>
                  </a:r>
                </a:p>
              </p:txBody>
            </p:sp>
            <p:sp>
              <p:nvSpPr>
                <p:cNvPr id="217" name="Rounded Rectangle 175">
                  <a:extLst>
                    <a:ext uri="{FF2B5EF4-FFF2-40B4-BE49-F238E27FC236}">
                      <a16:creationId xmlns:a16="http://schemas.microsoft.com/office/drawing/2014/main" id="{EF615BCE-ECCB-48D8-AB7A-D77AAD695FC3}"/>
                    </a:ext>
                  </a:extLst>
                </p:cNvPr>
                <p:cNvSpPr/>
                <p:nvPr/>
              </p:nvSpPr>
              <p:spPr>
                <a:xfrm>
                  <a:off x="592065" y="2181831"/>
                  <a:ext cx="1514398" cy="325317"/>
                </a:xfrm>
                <a:prstGeom prst="roundRect">
                  <a:avLst>
                    <a:gd name="adj" fmla="val 24920"/>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a:t>Industry</a:t>
                  </a:r>
                </a:p>
              </p:txBody>
            </p:sp>
            <p:sp>
              <p:nvSpPr>
                <p:cNvPr id="218" name="Rounded Rectangle 176">
                  <a:extLst>
                    <a:ext uri="{FF2B5EF4-FFF2-40B4-BE49-F238E27FC236}">
                      <a16:creationId xmlns:a16="http://schemas.microsoft.com/office/drawing/2014/main" id="{A679E1AB-8981-469A-8669-82C94AF539E8}"/>
                    </a:ext>
                  </a:extLst>
                </p:cNvPr>
                <p:cNvSpPr/>
                <p:nvPr/>
              </p:nvSpPr>
              <p:spPr>
                <a:xfrm>
                  <a:off x="592065" y="2583713"/>
                  <a:ext cx="1514398" cy="325317"/>
                </a:xfrm>
                <a:prstGeom prst="roundRect">
                  <a:avLst>
                    <a:gd name="adj" fmla="val 28503"/>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a:t>Headcount</a:t>
                  </a:r>
                </a:p>
              </p:txBody>
            </p:sp>
            <p:sp>
              <p:nvSpPr>
                <p:cNvPr id="219" name="Rounded Rectangle 178">
                  <a:extLst>
                    <a:ext uri="{FF2B5EF4-FFF2-40B4-BE49-F238E27FC236}">
                      <a16:creationId xmlns:a16="http://schemas.microsoft.com/office/drawing/2014/main" id="{D65B9511-AFFA-4376-BE57-27DA1674FCCB}"/>
                    </a:ext>
                  </a:extLst>
                </p:cNvPr>
                <p:cNvSpPr/>
                <p:nvPr/>
              </p:nvSpPr>
              <p:spPr>
                <a:xfrm>
                  <a:off x="2165102" y="1775822"/>
                  <a:ext cx="3510317" cy="325317"/>
                </a:xfrm>
                <a:prstGeom prst="roundRect">
                  <a:avLst>
                    <a:gd name="adj" fmla="val 2863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a:solidFill>
                        <a:schemeClr val="tx1"/>
                      </a:solidFill>
                    </a:rPr>
                    <a:t>[address]</a:t>
                  </a:r>
                </a:p>
              </p:txBody>
            </p:sp>
            <p:sp>
              <p:nvSpPr>
                <p:cNvPr id="220" name="Rounded Rectangle 179">
                  <a:extLst>
                    <a:ext uri="{FF2B5EF4-FFF2-40B4-BE49-F238E27FC236}">
                      <a16:creationId xmlns:a16="http://schemas.microsoft.com/office/drawing/2014/main" id="{CC1ECA50-EB78-4940-8E1D-8482C9227CE4}"/>
                    </a:ext>
                  </a:extLst>
                </p:cNvPr>
                <p:cNvSpPr/>
                <p:nvPr/>
              </p:nvSpPr>
              <p:spPr>
                <a:xfrm>
                  <a:off x="2175846" y="2185705"/>
                  <a:ext cx="3499573" cy="325317"/>
                </a:xfrm>
                <a:prstGeom prst="roundRect">
                  <a:avLst>
                    <a:gd name="adj" fmla="val 2863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a:solidFill>
                        <a:schemeClr val="tx1"/>
                      </a:solidFill>
                    </a:rPr>
                    <a:t>[name of the industry]</a:t>
                  </a:r>
                </a:p>
              </p:txBody>
            </p:sp>
            <p:sp>
              <p:nvSpPr>
                <p:cNvPr id="222" name="Rounded Rectangle 180">
                  <a:extLst>
                    <a:ext uri="{FF2B5EF4-FFF2-40B4-BE49-F238E27FC236}">
                      <a16:creationId xmlns:a16="http://schemas.microsoft.com/office/drawing/2014/main" id="{C9AD6394-76EC-4BC5-959A-4DB8D24FFBA7}"/>
                    </a:ext>
                  </a:extLst>
                </p:cNvPr>
                <p:cNvSpPr/>
                <p:nvPr/>
              </p:nvSpPr>
              <p:spPr>
                <a:xfrm>
                  <a:off x="2175846" y="2586507"/>
                  <a:ext cx="3493748" cy="322797"/>
                </a:xfrm>
                <a:prstGeom prst="roundRect">
                  <a:avLst>
                    <a:gd name="adj" fmla="val 2132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a:solidFill>
                        <a:schemeClr val="tx1"/>
                      </a:solidFill>
                    </a:rPr>
                    <a:t>[number of employees]</a:t>
                  </a:r>
                </a:p>
              </p:txBody>
            </p:sp>
          </p:grpSp>
          <p:sp>
            <p:nvSpPr>
              <p:cNvPr id="215" name="Rounded Rectangle 198">
                <a:extLst>
                  <a:ext uri="{FF2B5EF4-FFF2-40B4-BE49-F238E27FC236}">
                    <a16:creationId xmlns:a16="http://schemas.microsoft.com/office/drawing/2014/main" id="{0DA569FD-5745-42E7-9BBD-0DDDFD4204D2}"/>
                  </a:ext>
                </a:extLst>
              </p:cNvPr>
              <p:cNvSpPr/>
              <p:nvPr/>
            </p:nvSpPr>
            <p:spPr>
              <a:xfrm>
                <a:off x="604071" y="2945293"/>
                <a:ext cx="1514397" cy="320327"/>
              </a:xfrm>
              <a:prstGeom prst="roundRect">
                <a:avLst>
                  <a:gd name="adj" fmla="val 30647"/>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a:t>Ownership structure</a:t>
                </a:r>
              </a:p>
            </p:txBody>
          </p:sp>
        </p:grpSp>
        <p:sp>
          <p:nvSpPr>
            <p:cNvPr id="209" name="Rounded Rectangle 85">
              <a:extLst>
                <a:ext uri="{FF2B5EF4-FFF2-40B4-BE49-F238E27FC236}">
                  <a16:creationId xmlns:a16="http://schemas.microsoft.com/office/drawing/2014/main" id="{089B820D-2145-4230-9514-CB8C6E5EA9C6}"/>
                </a:ext>
              </a:extLst>
            </p:cNvPr>
            <p:cNvSpPr/>
            <p:nvPr/>
          </p:nvSpPr>
          <p:spPr>
            <a:xfrm>
              <a:off x="2200614" y="2951600"/>
              <a:ext cx="3797215" cy="528043"/>
            </a:xfrm>
            <a:prstGeom prst="roundRect">
              <a:avLst>
                <a:gd name="adj" fmla="val 25709"/>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chemeClr val="tx2">
                    <a:lumMod val="50000"/>
                  </a:schemeClr>
                </a:solidFill>
              </a:endParaRPr>
            </a:p>
          </p:txBody>
        </p:sp>
        <p:graphicFrame>
          <p:nvGraphicFramePr>
            <p:cNvPr id="210" name="Chart 209">
              <a:extLst>
                <a:ext uri="{FF2B5EF4-FFF2-40B4-BE49-F238E27FC236}">
                  <a16:creationId xmlns:a16="http://schemas.microsoft.com/office/drawing/2014/main" id="{607B1F81-841C-472B-A010-1D6C2A83EB39}"/>
                </a:ext>
              </a:extLst>
            </p:cNvPr>
            <p:cNvGraphicFramePr/>
            <p:nvPr/>
          </p:nvGraphicFramePr>
          <p:xfrm>
            <a:off x="2220539" y="2953700"/>
            <a:ext cx="3777290" cy="528043"/>
          </p:xfrm>
          <a:graphic>
            <a:graphicData uri="http://schemas.openxmlformats.org/drawingml/2006/chart">
              <c:chart xmlns:c="http://schemas.openxmlformats.org/drawingml/2006/chart" xmlns:r="http://schemas.openxmlformats.org/officeDocument/2006/relationships" r:id="rId15"/>
            </a:graphicData>
          </a:graphic>
        </p:graphicFrame>
      </p:grpSp>
      <p:sp>
        <p:nvSpPr>
          <p:cNvPr id="223" name="TextBox 222">
            <a:extLst>
              <a:ext uri="{FF2B5EF4-FFF2-40B4-BE49-F238E27FC236}">
                <a16:creationId xmlns:a16="http://schemas.microsoft.com/office/drawing/2014/main" id="{1F504A4E-A958-44E5-9766-A75F509BF201}"/>
              </a:ext>
            </a:extLst>
          </p:cNvPr>
          <p:cNvSpPr txBox="1"/>
          <p:nvPr/>
        </p:nvSpPr>
        <p:spPr>
          <a:xfrm>
            <a:off x="6444477" y="1764664"/>
            <a:ext cx="1704409" cy="276999"/>
          </a:xfrm>
          <a:prstGeom prst="rect">
            <a:avLst/>
          </a:prstGeom>
          <a:noFill/>
        </p:spPr>
        <p:txBody>
          <a:bodyPr wrap="square">
            <a:spAutoFit/>
          </a:bodyPr>
          <a:lstStyle/>
          <a:p>
            <a:r>
              <a:rPr lang="en-US" sz="1200"/>
              <a:t>[graphics/photo/shape]</a:t>
            </a:r>
          </a:p>
        </p:txBody>
      </p:sp>
      <p:sp>
        <p:nvSpPr>
          <p:cNvPr id="4" name="TextBox 3">
            <a:extLst>
              <a:ext uri="{FF2B5EF4-FFF2-40B4-BE49-F238E27FC236}">
                <a16:creationId xmlns:a16="http://schemas.microsoft.com/office/drawing/2014/main" id="{E49E16B2-A126-4C90-B3EB-A7D77A21C549}"/>
              </a:ext>
            </a:extLst>
          </p:cNvPr>
          <p:cNvSpPr txBox="1"/>
          <p:nvPr/>
        </p:nvSpPr>
        <p:spPr>
          <a:xfrm>
            <a:off x="8216150" y="1764664"/>
            <a:ext cx="1704409" cy="276999"/>
          </a:xfrm>
          <a:prstGeom prst="rect">
            <a:avLst/>
          </a:prstGeom>
          <a:noFill/>
        </p:spPr>
        <p:txBody>
          <a:bodyPr wrap="square">
            <a:spAutoFit/>
          </a:bodyPr>
          <a:lstStyle/>
          <a:p>
            <a:r>
              <a:rPr lang="en-US" sz="1200"/>
              <a:t>[graphics/photo/shape]</a:t>
            </a:r>
          </a:p>
        </p:txBody>
      </p:sp>
      <p:sp>
        <p:nvSpPr>
          <p:cNvPr id="5" name="TextBox 4">
            <a:extLst>
              <a:ext uri="{FF2B5EF4-FFF2-40B4-BE49-F238E27FC236}">
                <a16:creationId xmlns:a16="http://schemas.microsoft.com/office/drawing/2014/main" id="{2F51FCD2-003E-44A4-B5BF-F39CA149B587}"/>
              </a:ext>
            </a:extLst>
          </p:cNvPr>
          <p:cNvSpPr txBox="1"/>
          <p:nvPr/>
        </p:nvSpPr>
        <p:spPr>
          <a:xfrm>
            <a:off x="9987823" y="1764664"/>
            <a:ext cx="1704409" cy="276999"/>
          </a:xfrm>
          <a:prstGeom prst="rect">
            <a:avLst/>
          </a:prstGeom>
          <a:noFill/>
        </p:spPr>
        <p:txBody>
          <a:bodyPr wrap="square">
            <a:spAutoFit/>
          </a:bodyPr>
          <a:lstStyle/>
          <a:p>
            <a:r>
              <a:rPr lang="en-US" sz="1200"/>
              <a:t>[graphics/photo/shape]</a:t>
            </a:r>
          </a:p>
        </p:txBody>
      </p:sp>
      <p:sp>
        <p:nvSpPr>
          <p:cNvPr id="229" name="TextBox 228">
            <a:extLst>
              <a:ext uri="{FF2B5EF4-FFF2-40B4-BE49-F238E27FC236}">
                <a16:creationId xmlns:a16="http://schemas.microsoft.com/office/drawing/2014/main" id="{F1343931-281D-499F-84FB-8D391CD5D0B8}"/>
              </a:ext>
            </a:extLst>
          </p:cNvPr>
          <p:cNvSpPr txBox="1"/>
          <p:nvPr/>
        </p:nvSpPr>
        <p:spPr>
          <a:xfrm>
            <a:off x="6565316" y="2553488"/>
            <a:ext cx="1462729" cy="369332"/>
          </a:xfrm>
          <a:prstGeom prst="rect">
            <a:avLst/>
          </a:prstGeom>
          <a:noFill/>
        </p:spPr>
        <p:txBody>
          <a:bodyPr wrap="square">
            <a:spAutoFit/>
          </a:bodyPr>
          <a:lstStyle/>
          <a:p>
            <a:r>
              <a:rPr lang="en-US"/>
              <a:t>[description]</a:t>
            </a:r>
          </a:p>
        </p:txBody>
      </p:sp>
      <p:sp>
        <p:nvSpPr>
          <p:cNvPr id="7" name="TextBox 6">
            <a:extLst>
              <a:ext uri="{FF2B5EF4-FFF2-40B4-BE49-F238E27FC236}">
                <a16:creationId xmlns:a16="http://schemas.microsoft.com/office/drawing/2014/main" id="{2FD8CE04-64DC-416D-8A16-5C15B7FBACC2}"/>
              </a:ext>
            </a:extLst>
          </p:cNvPr>
          <p:cNvSpPr txBox="1"/>
          <p:nvPr/>
        </p:nvSpPr>
        <p:spPr>
          <a:xfrm>
            <a:off x="10108662" y="2553488"/>
            <a:ext cx="1462729" cy="369332"/>
          </a:xfrm>
          <a:prstGeom prst="rect">
            <a:avLst/>
          </a:prstGeom>
          <a:noFill/>
        </p:spPr>
        <p:txBody>
          <a:bodyPr wrap="square">
            <a:spAutoFit/>
          </a:bodyPr>
          <a:lstStyle/>
          <a:p>
            <a:r>
              <a:rPr lang="en-US"/>
              <a:t>[description]</a:t>
            </a:r>
          </a:p>
        </p:txBody>
      </p:sp>
      <p:sp>
        <p:nvSpPr>
          <p:cNvPr id="11" name="TextBox 10">
            <a:extLst>
              <a:ext uri="{FF2B5EF4-FFF2-40B4-BE49-F238E27FC236}">
                <a16:creationId xmlns:a16="http://schemas.microsoft.com/office/drawing/2014/main" id="{6E969927-D731-4E4B-A3A5-6C5D9F4AA675}"/>
              </a:ext>
            </a:extLst>
          </p:cNvPr>
          <p:cNvSpPr txBox="1"/>
          <p:nvPr/>
        </p:nvSpPr>
        <p:spPr>
          <a:xfrm>
            <a:off x="8324289" y="2553488"/>
            <a:ext cx="1462729" cy="369332"/>
          </a:xfrm>
          <a:prstGeom prst="rect">
            <a:avLst/>
          </a:prstGeom>
          <a:noFill/>
        </p:spPr>
        <p:txBody>
          <a:bodyPr wrap="square">
            <a:spAutoFit/>
          </a:bodyPr>
          <a:lstStyle/>
          <a:p>
            <a:r>
              <a:rPr lang="en-US"/>
              <a:t>[description]</a:t>
            </a:r>
          </a:p>
        </p:txBody>
      </p:sp>
      <p:sp>
        <p:nvSpPr>
          <p:cNvPr id="12" name="TextBox 11">
            <a:extLst>
              <a:ext uri="{FF2B5EF4-FFF2-40B4-BE49-F238E27FC236}">
                <a16:creationId xmlns:a16="http://schemas.microsoft.com/office/drawing/2014/main" id="{9E6B1683-C638-403F-96F2-E0C4CAE39B45}"/>
              </a:ext>
            </a:extLst>
          </p:cNvPr>
          <p:cNvSpPr txBox="1"/>
          <p:nvPr/>
        </p:nvSpPr>
        <p:spPr>
          <a:xfrm>
            <a:off x="462774" y="6094279"/>
            <a:ext cx="3882444" cy="200055"/>
          </a:xfrm>
          <a:prstGeom prst="rect">
            <a:avLst/>
          </a:prstGeom>
          <a:noFill/>
        </p:spPr>
        <p:txBody>
          <a:bodyPr wrap="square" rtlCol="0">
            <a:spAutoFit/>
          </a:bodyPr>
          <a:lstStyle/>
          <a:p>
            <a:r>
              <a:rPr lang="en-US" sz="700">
                <a:solidFill>
                  <a:srgbClr val="949494"/>
                </a:solidFill>
                <a:latin typeface="Calibri Light" panose="020F0302020204030204" pitchFamily="34" charset="0"/>
                <a:cs typeface="Calibri Light" panose="020F0302020204030204" pitchFamily="34" charset="0"/>
              </a:rPr>
              <a:t>Source:: [xxx]</a:t>
            </a:r>
          </a:p>
        </p:txBody>
      </p:sp>
    </p:spTree>
    <p:extLst>
      <p:ext uri="{BB962C8B-B14F-4D97-AF65-F5344CB8AC3E}">
        <p14:creationId xmlns:p14="http://schemas.microsoft.com/office/powerpoint/2010/main" val="104223987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ounded Rectangle 178">
            <a:extLst>
              <a:ext uri="{FF2B5EF4-FFF2-40B4-BE49-F238E27FC236}">
                <a16:creationId xmlns:a16="http://schemas.microsoft.com/office/drawing/2014/main" id="{9D9F3D3D-4BED-4F54-BD30-E78130016707}"/>
              </a:ext>
            </a:extLst>
          </p:cNvPr>
          <p:cNvSpPr/>
          <p:nvPr/>
        </p:nvSpPr>
        <p:spPr>
          <a:xfrm>
            <a:off x="4005263" y="3847266"/>
            <a:ext cx="7594704" cy="2338517"/>
          </a:xfrm>
          <a:prstGeom prst="roundRect">
            <a:avLst>
              <a:gd name="adj" fmla="val 14040"/>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000" dirty="0">
              <a:solidFill>
                <a:schemeClr val="tx1"/>
              </a:solidFill>
            </a:endParaRPr>
          </a:p>
        </p:txBody>
      </p:sp>
      <p:cxnSp>
        <p:nvCxnSpPr>
          <p:cNvPr id="199" name="Straight Connector 198">
            <a:extLst>
              <a:ext uri="{FF2B5EF4-FFF2-40B4-BE49-F238E27FC236}">
                <a16:creationId xmlns:a16="http://schemas.microsoft.com/office/drawing/2014/main" id="{58C65795-CC83-4855-918E-7A6EC7759486}"/>
              </a:ext>
            </a:extLst>
          </p:cNvPr>
          <p:cNvCxnSpPr>
            <a:cxnSpLocks/>
          </p:cNvCxnSpPr>
          <p:nvPr/>
        </p:nvCxnSpPr>
        <p:spPr>
          <a:xfrm flipH="1" flipV="1">
            <a:off x="6048130" y="3951430"/>
            <a:ext cx="1" cy="223258"/>
          </a:xfrm>
          <a:prstGeom prst="line">
            <a:avLst/>
          </a:prstGeom>
          <a:ln w="9525">
            <a:solidFill>
              <a:srgbClr val="754599"/>
            </a:solidFill>
            <a:prstDash val="sysDot"/>
          </a:ln>
        </p:spPr>
        <p:style>
          <a:lnRef idx="1">
            <a:schemeClr val="accent3"/>
          </a:lnRef>
          <a:fillRef idx="0">
            <a:schemeClr val="accent3"/>
          </a:fillRef>
          <a:effectRef idx="0">
            <a:schemeClr val="accent3"/>
          </a:effectRef>
          <a:fontRef idx="minor">
            <a:schemeClr val="tx1"/>
          </a:fontRef>
        </p:style>
      </p:cxnSp>
      <p:sp>
        <p:nvSpPr>
          <p:cNvPr id="310" name="TextBox 309">
            <a:extLst>
              <a:ext uri="{FF2B5EF4-FFF2-40B4-BE49-F238E27FC236}">
                <a16:creationId xmlns:a16="http://schemas.microsoft.com/office/drawing/2014/main" id="{FB2FFDEB-4907-4B60-A6CA-3F7200D95AA8}"/>
              </a:ext>
            </a:extLst>
          </p:cNvPr>
          <p:cNvSpPr txBox="1"/>
          <p:nvPr/>
        </p:nvSpPr>
        <p:spPr>
          <a:xfrm>
            <a:off x="534760" y="618865"/>
            <a:ext cx="1100360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pl-PL" sz="1800" b="1" dirty="0">
                <a:solidFill>
                  <a:srgbClr val="531070"/>
                </a:solidFill>
                <a:latin typeface="Calibri Light" panose="020F0302020204030204" pitchFamily="34" charset="0"/>
                <a:cs typeface="Calibri Light" panose="020F0302020204030204" pitchFamily="34" charset="0"/>
              </a:rPr>
              <a:t>XXX </a:t>
            </a:r>
            <a:r>
              <a:rPr lang="en-US" sz="1800" b="1" dirty="0">
                <a:solidFill>
                  <a:srgbClr val="531070"/>
                </a:solidFill>
                <a:latin typeface="Calibri Light" panose="020F0302020204030204" pitchFamily="34" charset="0"/>
                <a:cs typeface="Calibri Light" panose="020F0302020204030204" pitchFamily="34" charset="0"/>
              </a:rPr>
              <a:t>Team is a combination of business experience, design </a:t>
            </a:r>
            <a:r>
              <a:rPr lang="pl-PL" sz="1800" b="1" dirty="0">
                <a:solidFill>
                  <a:srgbClr val="531070"/>
                </a:solidFill>
                <a:latin typeface="Calibri Light" panose="020F0302020204030204" pitchFamily="34" charset="0"/>
                <a:cs typeface="Calibri Light" panose="020F0302020204030204" pitchFamily="34" charset="0"/>
              </a:rPr>
              <a:t>&amp;</a:t>
            </a:r>
            <a:r>
              <a:rPr lang="en-US" sz="1800" b="1" dirty="0">
                <a:solidFill>
                  <a:srgbClr val="531070"/>
                </a:solidFill>
                <a:latin typeface="Calibri Light" panose="020F0302020204030204" pitchFamily="34" charset="0"/>
                <a:cs typeface="Calibri Light" panose="020F0302020204030204" pitchFamily="34" charset="0"/>
              </a:rPr>
              <a:t> sales skills</a:t>
            </a:r>
          </a:p>
        </p:txBody>
      </p:sp>
      <p:sp>
        <p:nvSpPr>
          <p:cNvPr id="157" name="TextBox 78">
            <a:extLst>
              <a:ext uri="{FF2B5EF4-FFF2-40B4-BE49-F238E27FC236}">
                <a16:creationId xmlns:a16="http://schemas.microsoft.com/office/drawing/2014/main" id="{C076C363-ACAC-4E35-842C-B719BB463106}"/>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rgbClr val="7B7B7B"/>
                </a:solidFill>
                <a:latin typeface="Arial" panose="020B0604020202020204" pitchFamily="34" charset="0"/>
                <a:cs typeface="Arial" panose="020B0604020202020204" pitchFamily="34" charset="0"/>
              </a:rPr>
              <a:t>The Company’s team structure</a:t>
            </a:r>
          </a:p>
        </p:txBody>
      </p:sp>
      <p:cxnSp>
        <p:nvCxnSpPr>
          <p:cNvPr id="159" name="Straight Connector 158">
            <a:extLst>
              <a:ext uri="{FF2B5EF4-FFF2-40B4-BE49-F238E27FC236}">
                <a16:creationId xmlns:a16="http://schemas.microsoft.com/office/drawing/2014/main" id="{AEE61514-5B9F-4C9A-9157-BE83718FDC1F}"/>
              </a:ext>
            </a:extLst>
          </p:cNvPr>
          <p:cNvCxnSpPr>
            <a:cxnSpLocks/>
          </p:cNvCxnSpPr>
          <p:nvPr/>
        </p:nvCxnSpPr>
        <p:spPr>
          <a:xfrm>
            <a:off x="512064" y="1481205"/>
            <a:ext cx="11146536" cy="4092"/>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cxnSp>
        <p:nvCxnSpPr>
          <p:cNvPr id="79" name="Straight Connector 78">
            <a:extLst>
              <a:ext uri="{FF2B5EF4-FFF2-40B4-BE49-F238E27FC236}">
                <a16:creationId xmlns:a16="http://schemas.microsoft.com/office/drawing/2014/main" id="{B24E701B-D287-4A69-9B0E-9C4C74354BCE}"/>
              </a:ext>
            </a:extLst>
          </p:cNvPr>
          <p:cNvCxnSpPr>
            <a:cxnSpLocks/>
            <a:endCxn id="94" idx="5"/>
          </p:cNvCxnSpPr>
          <p:nvPr/>
        </p:nvCxnSpPr>
        <p:spPr>
          <a:xfrm flipV="1">
            <a:off x="5181263" y="3936842"/>
            <a:ext cx="4586516" cy="4796"/>
          </a:xfrm>
          <a:prstGeom prst="line">
            <a:avLst/>
          </a:prstGeom>
          <a:ln w="9525">
            <a:solidFill>
              <a:srgbClr val="754599"/>
            </a:solidFill>
            <a:prstDash val="sysDot"/>
          </a:ln>
        </p:spPr>
        <p:style>
          <a:lnRef idx="1">
            <a:schemeClr val="accent3"/>
          </a:lnRef>
          <a:fillRef idx="0">
            <a:schemeClr val="accent3"/>
          </a:fillRef>
          <a:effectRef idx="0">
            <a:schemeClr val="accent3"/>
          </a:effectRef>
          <a:fontRef idx="minor">
            <a:schemeClr val="tx1"/>
          </a:fontRef>
        </p:style>
      </p:cxnSp>
      <p:sp>
        <p:nvSpPr>
          <p:cNvPr id="81" name="Rounded Rectangle 178">
            <a:extLst>
              <a:ext uri="{FF2B5EF4-FFF2-40B4-BE49-F238E27FC236}">
                <a16:creationId xmlns:a16="http://schemas.microsoft.com/office/drawing/2014/main" id="{7AE6FB6A-D53A-48D9-8806-A514B29AF4F1}"/>
              </a:ext>
            </a:extLst>
          </p:cNvPr>
          <p:cNvSpPr/>
          <p:nvPr/>
        </p:nvSpPr>
        <p:spPr>
          <a:xfrm>
            <a:off x="536794" y="3627156"/>
            <a:ext cx="3382431" cy="2524071"/>
          </a:xfrm>
          <a:prstGeom prst="roundRect">
            <a:avLst>
              <a:gd name="adj" fmla="val 10763"/>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000" dirty="0">
              <a:solidFill>
                <a:schemeClr val="tx1"/>
              </a:solidFill>
            </a:endParaRPr>
          </a:p>
        </p:txBody>
      </p:sp>
      <p:sp>
        <p:nvSpPr>
          <p:cNvPr id="82" name="Rounded Rectangle 178">
            <a:extLst>
              <a:ext uri="{FF2B5EF4-FFF2-40B4-BE49-F238E27FC236}">
                <a16:creationId xmlns:a16="http://schemas.microsoft.com/office/drawing/2014/main" id="{B4356430-DFD3-4A03-A3DC-D36D9D038F82}"/>
              </a:ext>
            </a:extLst>
          </p:cNvPr>
          <p:cNvSpPr/>
          <p:nvPr/>
        </p:nvSpPr>
        <p:spPr>
          <a:xfrm>
            <a:off x="512064" y="1563394"/>
            <a:ext cx="11146536" cy="1989652"/>
          </a:xfrm>
          <a:prstGeom prst="roundRect">
            <a:avLst>
              <a:gd name="adj" fmla="val 14099"/>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000" dirty="0">
              <a:solidFill>
                <a:schemeClr val="tx1"/>
              </a:solidFill>
            </a:endParaRPr>
          </a:p>
        </p:txBody>
      </p:sp>
      <p:cxnSp>
        <p:nvCxnSpPr>
          <p:cNvPr id="87" name="Straight Connector 86">
            <a:extLst>
              <a:ext uri="{FF2B5EF4-FFF2-40B4-BE49-F238E27FC236}">
                <a16:creationId xmlns:a16="http://schemas.microsoft.com/office/drawing/2014/main" id="{090D1542-EF9D-4ECD-A35D-DCFB43321A8C}"/>
              </a:ext>
            </a:extLst>
          </p:cNvPr>
          <p:cNvCxnSpPr>
            <a:cxnSpLocks/>
          </p:cNvCxnSpPr>
          <p:nvPr/>
        </p:nvCxnSpPr>
        <p:spPr>
          <a:xfrm>
            <a:off x="1258142" y="3745243"/>
            <a:ext cx="4773194" cy="0"/>
          </a:xfrm>
          <a:prstGeom prst="line">
            <a:avLst/>
          </a:prstGeom>
          <a:ln w="9525">
            <a:solidFill>
              <a:srgbClr val="754599"/>
            </a:solidFill>
            <a:prstDash val="sysDot"/>
          </a:ln>
        </p:spPr>
        <p:style>
          <a:lnRef idx="1">
            <a:schemeClr val="accent3"/>
          </a:lnRef>
          <a:fillRef idx="0">
            <a:schemeClr val="accent3"/>
          </a:fillRef>
          <a:effectRef idx="0">
            <a:schemeClr val="accent3"/>
          </a:effectRef>
          <a:fontRef idx="minor">
            <a:schemeClr val="tx1"/>
          </a:fontRef>
        </p:style>
      </p:cxnSp>
      <p:cxnSp>
        <p:nvCxnSpPr>
          <p:cNvPr id="90" name="Straight Connector 89">
            <a:extLst>
              <a:ext uri="{FF2B5EF4-FFF2-40B4-BE49-F238E27FC236}">
                <a16:creationId xmlns:a16="http://schemas.microsoft.com/office/drawing/2014/main" id="{9061EB38-31A0-4C6B-8C0C-715031A62BC5}"/>
              </a:ext>
            </a:extLst>
          </p:cNvPr>
          <p:cNvCxnSpPr>
            <a:cxnSpLocks/>
            <a:stCxn id="198" idx="0"/>
          </p:cNvCxnSpPr>
          <p:nvPr/>
        </p:nvCxnSpPr>
        <p:spPr>
          <a:xfrm flipH="1" flipV="1">
            <a:off x="6047529" y="2304952"/>
            <a:ext cx="2095" cy="1655667"/>
          </a:xfrm>
          <a:prstGeom prst="line">
            <a:avLst/>
          </a:prstGeom>
          <a:ln w="9525">
            <a:solidFill>
              <a:srgbClr val="754599"/>
            </a:solidFill>
            <a:prstDash val="sysDot"/>
          </a:ln>
        </p:spPr>
        <p:style>
          <a:lnRef idx="1">
            <a:schemeClr val="accent3"/>
          </a:lnRef>
          <a:fillRef idx="0">
            <a:schemeClr val="accent3"/>
          </a:fillRef>
          <a:effectRef idx="0">
            <a:schemeClr val="accent3"/>
          </a:effectRef>
          <a:fontRef idx="minor">
            <a:schemeClr val="tx1"/>
          </a:fontRef>
        </p:style>
      </p:cxnSp>
      <p:sp>
        <p:nvSpPr>
          <p:cNvPr id="95" name="TextBox 94">
            <a:extLst>
              <a:ext uri="{FF2B5EF4-FFF2-40B4-BE49-F238E27FC236}">
                <a16:creationId xmlns:a16="http://schemas.microsoft.com/office/drawing/2014/main" id="{0143AA1C-3BD8-4C45-99AE-15D55111C934}"/>
              </a:ext>
            </a:extLst>
          </p:cNvPr>
          <p:cNvSpPr txBox="1"/>
          <p:nvPr/>
        </p:nvSpPr>
        <p:spPr>
          <a:xfrm>
            <a:off x="599467" y="1613539"/>
            <a:ext cx="4556571" cy="1869408"/>
          </a:xfrm>
          <a:prstGeom prst="roundRect">
            <a:avLst>
              <a:gd name="adj" fmla="val 11320"/>
            </a:avLst>
          </a:prstGeom>
          <a:ln>
            <a:solidFill>
              <a:srgbClr val="FFD844"/>
            </a:solidFill>
          </a:ln>
          <a:effectLst>
            <a:softEdge rad="0"/>
          </a:effectLst>
        </p:spPr>
        <p:style>
          <a:lnRef idx="2">
            <a:schemeClr val="accent4"/>
          </a:lnRef>
          <a:fillRef idx="1">
            <a:schemeClr val="lt1"/>
          </a:fillRef>
          <a:effectRef idx="0">
            <a:schemeClr val="accent4"/>
          </a:effectRef>
          <a:fontRef idx="minor">
            <a:schemeClr val="dk1"/>
          </a:fontRef>
        </p:style>
        <p:txBody>
          <a:bodyPr wrap="square" rtlCol="0">
            <a:spAutoFit/>
          </a:bodyPr>
          <a:lstStyle/>
          <a:p>
            <a:pPr marL="171450" indent="-171450">
              <a:buFont typeface="Arial" panose="020B0604020202020204" pitchFamily="34" charset="0"/>
              <a:buChar char="•"/>
            </a:pPr>
            <a:endParaRPr lang="en-US" sz="900" dirty="0"/>
          </a:p>
        </p:txBody>
      </p:sp>
      <p:sp>
        <p:nvSpPr>
          <p:cNvPr id="98" name="TextBox 97">
            <a:extLst>
              <a:ext uri="{FF2B5EF4-FFF2-40B4-BE49-F238E27FC236}">
                <a16:creationId xmlns:a16="http://schemas.microsoft.com/office/drawing/2014/main" id="{8CD12132-01B8-4C26-9C09-6CCA7130712D}"/>
              </a:ext>
            </a:extLst>
          </p:cNvPr>
          <p:cNvSpPr txBox="1"/>
          <p:nvPr/>
        </p:nvSpPr>
        <p:spPr>
          <a:xfrm>
            <a:off x="719649" y="1996205"/>
            <a:ext cx="3949423" cy="223138"/>
          </a:xfrm>
          <a:prstGeom prst="rect">
            <a:avLst/>
          </a:prstGeom>
          <a:noFill/>
          <a:ln>
            <a:noFill/>
          </a:ln>
        </p:spPr>
        <p:txBody>
          <a:bodyPr wrap="square" rtlCol="0">
            <a:spAutoFit/>
          </a:bodyPr>
          <a:lstStyle/>
          <a:p>
            <a:pPr algn="just">
              <a:spcBef>
                <a:spcPts val="300"/>
              </a:spcBef>
            </a:pPr>
            <a:r>
              <a:rPr lang="pl-PL" sz="850" dirty="0"/>
              <a:t>[</a:t>
            </a:r>
            <a:r>
              <a:rPr lang="en-US" sz="850" dirty="0"/>
              <a:t>short description of career and education</a:t>
            </a:r>
            <a:r>
              <a:rPr lang="pl-PL" sz="850" dirty="0"/>
              <a:t>]</a:t>
            </a:r>
            <a:endParaRPr lang="en-US" sz="850" dirty="0"/>
          </a:p>
        </p:txBody>
      </p:sp>
      <p:sp>
        <p:nvSpPr>
          <p:cNvPr id="110" name="TextBox 109">
            <a:extLst>
              <a:ext uri="{FF2B5EF4-FFF2-40B4-BE49-F238E27FC236}">
                <a16:creationId xmlns:a16="http://schemas.microsoft.com/office/drawing/2014/main" id="{6F5018F4-2816-4E19-8F8E-D680F8470170}"/>
              </a:ext>
            </a:extLst>
          </p:cNvPr>
          <p:cNvSpPr txBox="1"/>
          <p:nvPr/>
        </p:nvSpPr>
        <p:spPr>
          <a:xfrm>
            <a:off x="617166" y="4076417"/>
            <a:ext cx="3204000" cy="2016000"/>
          </a:xfrm>
          <a:prstGeom prst="roundRect">
            <a:avLst>
              <a:gd name="adj" fmla="val 8564"/>
            </a:avLst>
          </a:prstGeom>
          <a:ln>
            <a:solidFill>
              <a:srgbClr val="FFD844"/>
            </a:solidFill>
          </a:ln>
          <a:effectLst>
            <a:softEdge rad="0"/>
          </a:effectLst>
        </p:spPr>
        <p:style>
          <a:lnRef idx="2">
            <a:schemeClr val="accent4"/>
          </a:lnRef>
          <a:fillRef idx="1">
            <a:schemeClr val="lt1"/>
          </a:fillRef>
          <a:effectRef idx="0">
            <a:schemeClr val="accent4"/>
          </a:effectRef>
          <a:fontRef idx="minor">
            <a:schemeClr val="dk1"/>
          </a:fontRef>
        </p:style>
        <p:txBody>
          <a:bodyPr wrap="square" rtlCol="0">
            <a:spAutoFit/>
          </a:bodyPr>
          <a:lstStyle/>
          <a:p>
            <a:pPr marL="171450" indent="-171450">
              <a:buFont typeface="Arial" panose="020B0604020202020204" pitchFamily="34" charset="0"/>
              <a:buChar char="•"/>
            </a:pPr>
            <a:endParaRPr lang="en-US" sz="900" dirty="0"/>
          </a:p>
        </p:txBody>
      </p:sp>
      <p:sp>
        <p:nvSpPr>
          <p:cNvPr id="109" name="TextBox 108">
            <a:extLst>
              <a:ext uri="{FF2B5EF4-FFF2-40B4-BE49-F238E27FC236}">
                <a16:creationId xmlns:a16="http://schemas.microsoft.com/office/drawing/2014/main" id="{F5BEA354-7B90-446F-B55E-304F1852121B}"/>
              </a:ext>
            </a:extLst>
          </p:cNvPr>
          <p:cNvSpPr txBox="1"/>
          <p:nvPr/>
        </p:nvSpPr>
        <p:spPr>
          <a:xfrm>
            <a:off x="617164" y="4553911"/>
            <a:ext cx="3204000" cy="223138"/>
          </a:xfrm>
          <a:prstGeom prst="rect">
            <a:avLst/>
          </a:prstGeom>
          <a:noFill/>
          <a:ln>
            <a:noFill/>
          </a:ln>
        </p:spPr>
        <p:txBody>
          <a:bodyPr wrap="square" rtlCol="0">
            <a:spAutoFit/>
          </a:bodyPr>
          <a:lstStyle/>
          <a:p>
            <a:pPr algn="just">
              <a:spcBef>
                <a:spcPts val="300"/>
              </a:spcBef>
            </a:pPr>
            <a:r>
              <a:rPr lang="pl-PL" sz="850" dirty="0"/>
              <a:t>[</a:t>
            </a:r>
            <a:r>
              <a:rPr lang="en-US" sz="850" dirty="0"/>
              <a:t>short description of career and education</a:t>
            </a:r>
            <a:r>
              <a:rPr lang="pl-PL" sz="850" dirty="0"/>
              <a:t>]</a:t>
            </a:r>
            <a:endParaRPr lang="en-US" sz="850" dirty="0"/>
          </a:p>
        </p:txBody>
      </p:sp>
      <p:grpSp>
        <p:nvGrpSpPr>
          <p:cNvPr id="118" name="Group 117">
            <a:extLst>
              <a:ext uri="{FF2B5EF4-FFF2-40B4-BE49-F238E27FC236}">
                <a16:creationId xmlns:a16="http://schemas.microsoft.com/office/drawing/2014/main" id="{4A07C4CC-7770-44D2-8D4B-9AC616B27E08}"/>
              </a:ext>
            </a:extLst>
          </p:cNvPr>
          <p:cNvGrpSpPr/>
          <p:nvPr/>
        </p:nvGrpSpPr>
        <p:grpSpPr>
          <a:xfrm>
            <a:off x="6983565" y="1619632"/>
            <a:ext cx="4583128" cy="1865376"/>
            <a:chOff x="7194502" y="1622624"/>
            <a:chExt cx="4176508" cy="1699877"/>
          </a:xfrm>
        </p:grpSpPr>
        <p:sp>
          <p:nvSpPr>
            <p:cNvPr id="119" name="TextBox 118">
              <a:extLst>
                <a:ext uri="{FF2B5EF4-FFF2-40B4-BE49-F238E27FC236}">
                  <a16:creationId xmlns:a16="http://schemas.microsoft.com/office/drawing/2014/main" id="{0E2CD217-1B9F-46ED-9F0B-8CBF4002DE2E}"/>
                </a:ext>
              </a:extLst>
            </p:cNvPr>
            <p:cNvSpPr txBox="1"/>
            <p:nvPr/>
          </p:nvSpPr>
          <p:spPr>
            <a:xfrm>
              <a:off x="7194502" y="1622624"/>
              <a:ext cx="4176508" cy="1699877"/>
            </a:xfrm>
            <a:prstGeom prst="roundRect">
              <a:avLst>
                <a:gd name="adj" fmla="val 10874"/>
              </a:avLst>
            </a:prstGeom>
            <a:ln>
              <a:solidFill>
                <a:srgbClr val="FFD844"/>
              </a:solidFill>
            </a:ln>
            <a:effectLst>
              <a:softEdge rad="0"/>
            </a:effectLst>
          </p:spPr>
          <p:style>
            <a:lnRef idx="2">
              <a:schemeClr val="accent4"/>
            </a:lnRef>
            <a:fillRef idx="1">
              <a:schemeClr val="lt1"/>
            </a:fillRef>
            <a:effectRef idx="0">
              <a:schemeClr val="accent4"/>
            </a:effectRef>
            <a:fontRef idx="minor">
              <a:schemeClr val="dk1"/>
            </a:fontRef>
          </p:style>
          <p:txBody>
            <a:bodyPr wrap="square" rtlCol="0">
              <a:spAutoFit/>
            </a:bodyPr>
            <a:lstStyle/>
            <a:p>
              <a:pPr marL="171450" indent="-171450">
                <a:buFont typeface="Arial" panose="020B0604020202020204" pitchFamily="34" charset="0"/>
                <a:buChar char="•"/>
              </a:pPr>
              <a:endParaRPr lang="en-US" sz="900" dirty="0"/>
            </a:p>
          </p:txBody>
        </p:sp>
        <p:sp>
          <p:nvSpPr>
            <p:cNvPr id="122" name="TextBox 121">
              <a:extLst>
                <a:ext uri="{FF2B5EF4-FFF2-40B4-BE49-F238E27FC236}">
                  <a16:creationId xmlns:a16="http://schemas.microsoft.com/office/drawing/2014/main" id="{C8A91981-A11C-459C-85E5-EE421C71B7A7}"/>
                </a:ext>
              </a:extLst>
            </p:cNvPr>
            <p:cNvSpPr txBox="1"/>
            <p:nvPr/>
          </p:nvSpPr>
          <p:spPr>
            <a:xfrm>
              <a:off x="7629585" y="1961003"/>
              <a:ext cx="3627839" cy="203341"/>
            </a:xfrm>
            <a:prstGeom prst="rect">
              <a:avLst/>
            </a:prstGeom>
            <a:noFill/>
            <a:ln>
              <a:noFill/>
            </a:ln>
          </p:spPr>
          <p:txBody>
            <a:bodyPr wrap="square" rtlCol="0">
              <a:spAutoFit/>
            </a:bodyPr>
            <a:lstStyle/>
            <a:p>
              <a:pPr algn="just">
                <a:spcBef>
                  <a:spcPts val="300"/>
                </a:spcBef>
              </a:pPr>
              <a:r>
                <a:rPr lang="pl-PL" sz="850" dirty="0"/>
                <a:t>[</a:t>
              </a:r>
              <a:r>
                <a:rPr lang="en-US" sz="850" dirty="0"/>
                <a:t>short description of career and education</a:t>
              </a:r>
              <a:r>
                <a:rPr lang="pl-PL" sz="850" dirty="0"/>
                <a:t>]</a:t>
              </a:r>
              <a:endParaRPr lang="en-US" sz="850" dirty="0"/>
            </a:p>
          </p:txBody>
        </p:sp>
      </p:grpSp>
      <p:sp>
        <p:nvSpPr>
          <p:cNvPr id="130" name="TextBox 129">
            <a:extLst>
              <a:ext uri="{FF2B5EF4-FFF2-40B4-BE49-F238E27FC236}">
                <a16:creationId xmlns:a16="http://schemas.microsoft.com/office/drawing/2014/main" id="{0F0A1922-F11E-40F8-927A-693541132DD0}"/>
              </a:ext>
            </a:extLst>
          </p:cNvPr>
          <p:cNvSpPr txBox="1"/>
          <p:nvPr/>
        </p:nvSpPr>
        <p:spPr>
          <a:xfrm>
            <a:off x="4091402" y="4117280"/>
            <a:ext cx="2014358" cy="2016000"/>
          </a:xfrm>
          <a:prstGeom prst="roundRect">
            <a:avLst>
              <a:gd name="adj" fmla="val 9040"/>
            </a:avLst>
          </a:prstGeom>
          <a:ln>
            <a:solidFill>
              <a:srgbClr val="FFD844"/>
            </a:solidFill>
          </a:ln>
          <a:effectLst>
            <a:softEdge rad="0"/>
          </a:effectLst>
        </p:spPr>
        <p:style>
          <a:lnRef idx="2">
            <a:schemeClr val="accent4"/>
          </a:lnRef>
          <a:fillRef idx="1">
            <a:schemeClr val="lt1"/>
          </a:fillRef>
          <a:effectRef idx="0">
            <a:schemeClr val="accent4"/>
          </a:effectRef>
          <a:fontRef idx="minor">
            <a:schemeClr val="dk1"/>
          </a:fontRef>
        </p:style>
        <p:txBody>
          <a:bodyPr wrap="square" rtlCol="0">
            <a:spAutoFit/>
          </a:bodyPr>
          <a:lstStyle/>
          <a:p>
            <a:pPr marL="171450" indent="-171450">
              <a:buFont typeface="Arial" panose="020B0604020202020204" pitchFamily="34" charset="0"/>
              <a:buChar char="•"/>
            </a:pPr>
            <a:endParaRPr lang="en-US" sz="900" dirty="0"/>
          </a:p>
        </p:txBody>
      </p:sp>
      <p:sp>
        <p:nvSpPr>
          <p:cNvPr id="129" name="TextBox 128">
            <a:extLst>
              <a:ext uri="{FF2B5EF4-FFF2-40B4-BE49-F238E27FC236}">
                <a16:creationId xmlns:a16="http://schemas.microsoft.com/office/drawing/2014/main" id="{33384EF7-4F7D-4860-86C7-8D5196EECCF6}"/>
              </a:ext>
            </a:extLst>
          </p:cNvPr>
          <p:cNvSpPr txBox="1"/>
          <p:nvPr/>
        </p:nvSpPr>
        <p:spPr>
          <a:xfrm>
            <a:off x="4089652" y="4488832"/>
            <a:ext cx="2006348" cy="353943"/>
          </a:xfrm>
          <a:prstGeom prst="rect">
            <a:avLst/>
          </a:prstGeom>
          <a:noFill/>
          <a:ln>
            <a:noFill/>
          </a:ln>
        </p:spPr>
        <p:txBody>
          <a:bodyPr wrap="square" rtlCol="0">
            <a:spAutoFit/>
          </a:bodyPr>
          <a:lstStyle/>
          <a:p>
            <a:pPr algn="just">
              <a:spcBef>
                <a:spcPts val="300"/>
              </a:spcBef>
            </a:pPr>
            <a:r>
              <a:rPr lang="pl-PL" sz="850" dirty="0"/>
              <a:t>[</a:t>
            </a:r>
            <a:r>
              <a:rPr lang="en-US" sz="850" dirty="0"/>
              <a:t>short description of career and education</a:t>
            </a:r>
            <a:r>
              <a:rPr lang="pl-PL" sz="850" dirty="0"/>
              <a:t>]</a:t>
            </a:r>
            <a:endParaRPr lang="en-US" sz="850" dirty="0"/>
          </a:p>
        </p:txBody>
      </p:sp>
      <p:sp>
        <p:nvSpPr>
          <p:cNvPr id="160" name="Rounded Rectangle 98">
            <a:extLst>
              <a:ext uri="{FF2B5EF4-FFF2-40B4-BE49-F238E27FC236}">
                <a16:creationId xmlns:a16="http://schemas.microsoft.com/office/drawing/2014/main" id="{741CD22B-5ED3-47F1-A4A3-E0A89161D17A}"/>
              </a:ext>
            </a:extLst>
          </p:cNvPr>
          <p:cNvSpPr/>
          <p:nvPr/>
        </p:nvSpPr>
        <p:spPr>
          <a:xfrm>
            <a:off x="2537527" y="1752479"/>
            <a:ext cx="741902" cy="128016"/>
          </a:xfrm>
          <a:prstGeom prst="round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a:r>
              <a:rPr lang="en-US" sz="850" dirty="0"/>
              <a:t>Founder &amp; CEO</a:t>
            </a:r>
          </a:p>
        </p:txBody>
      </p:sp>
      <p:sp>
        <p:nvSpPr>
          <p:cNvPr id="161" name="Rectangle 160">
            <a:extLst>
              <a:ext uri="{FF2B5EF4-FFF2-40B4-BE49-F238E27FC236}">
                <a16:creationId xmlns:a16="http://schemas.microsoft.com/office/drawing/2014/main" id="{316498C6-FA4B-4259-B993-6993D8409CAA}"/>
              </a:ext>
            </a:extLst>
          </p:cNvPr>
          <p:cNvSpPr/>
          <p:nvPr/>
        </p:nvSpPr>
        <p:spPr>
          <a:xfrm>
            <a:off x="715447" y="1687649"/>
            <a:ext cx="583814" cy="261610"/>
          </a:xfrm>
          <a:prstGeom prst="rect">
            <a:avLst/>
          </a:prstGeom>
        </p:spPr>
        <p:txBody>
          <a:bodyPr wrap="none">
            <a:spAutoFit/>
          </a:bodyPr>
          <a:lstStyle/>
          <a:p>
            <a:pPr algn="just"/>
            <a:r>
              <a:rPr lang="en-US" sz="1100" b="1">
                <a:solidFill>
                  <a:srgbClr val="531070"/>
                </a:solidFill>
                <a:latin typeface="Calibri Light" panose="020F0302020204030204" pitchFamily="34" charset="0"/>
                <a:cs typeface="Calibri Light" panose="020F0302020204030204" pitchFamily="34" charset="0"/>
              </a:rPr>
              <a:t>[name]</a:t>
            </a:r>
          </a:p>
        </p:txBody>
      </p:sp>
      <p:sp>
        <p:nvSpPr>
          <p:cNvPr id="162" name="Rectangle 161">
            <a:extLst>
              <a:ext uri="{FF2B5EF4-FFF2-40B4-BE49-F238E27FC236}">
                <a16:creationId xmlns:a16="http://schemas.microsoft.com/office/drawing/2014/main" id="{F41234D6-E295-4B96-B29E-62D904F0D4E2}"/>
              </a:ext>
            </a:extLst>
          </p:cNvPr>
          <p:cNvSpPr/>
          <p:nvPr/>
        </p:nvSpPr>
        <p:spPr>
          <a:xfrm>
            <a:off x="7474521" y="1692033"/>
            <a:ext cx="583814" cy="261610"/>
          </a:xfrm>
          <a:prstGeom prst="rect">
            <a:avLst/>
          </a:prstGeom>
        </p:spPr>
        <p:txBody>
          <a:bodyPr wrap="none">
            <a:spAutoFit/>
          </a:bodyPr>
          <a:lstStyle/>
          <a:p>
            <a:pPr algn="just"/>
            <a:r>
              <a:rPr lang="en-US" sz="1100" b="1">
                <a:solidFill>
                  <a:srgbClr val="531070"/>
                </a:solidFill>
                <a:latin typeface="Calibri Light" panose="020F0302020204030204" pitchFamily="34" charset="0"/>
                <a:cs typeface="Calibri Light" panose="020F0302020204030204" pitchFamily="34" charset="0"/>
              </a:rPr>
              <a:t>[name]</a:t>
            </a:r>
          </a:p>
        </p:txBody>
      </p:sp>
      <p:sp>
        <p:nvSpPr>
          <p:cNvPr id="163" name="Rounded Rectangle 98">
            <a:extLst>
              <a:ext uri="{FF2B5EF4-FFF2-40B4-BE49-F238E27FC236}">
                <a16:creationId xmlns:a16="http://schemas.microsoft.com/office/drawing/2014/main" id="{C14B3156-B14F-43FF-BEB9-EA2D30364BCD}"/>
              </a:ext>
            </a:extLst>
          </p:cNvPr>
          <p:cNvSpPr/>
          <p:nvPr/>
        </p:nvSpPr>
        <p:spPr>
          <a:xfrm>
            <a:off x="8645169" y="1752479"/>
            <a:ext cx="1377874" cy="128016"/>
          </a:xfrm>
          <a:prstGeom prst="round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a:r>
              <a:rPr lang="en-US" sz="850" dirty="0"/>
              <a:t>Co-founder &amp; Board Member</a:t>
            </a:r>
          </a:p>
        </p:txBody>
      </p:sp>
      <p:sp>
        <p:nvSpPr>
          <p:cNvPr id="164" name="Rounded Rectangle 98">
            <a:extLst>
              <a:ext uri="{FF2B5EF4-FFF2-40B4-BE49-F238E27FC236}">
                <a16:creationId xmlns:a16="http://schemas.microsoft.com/office/drawing/2014/main" id="{5611B79A-497B-4A82-A10B-4B7DE6E42B8B}"/>
              </a:ext>
            </a:extLst>
          </p:cNvPr>
          <p:cNvSpPr/>
          <p:nvPr/>
        </p:nvSpPr>
        <p:spPr>
          <a:xfrm>
            <a:off x="720136" y="4421465"/>
            <a:ext cx="692220" cy="126014"/>
          </a:xfrm>
          <a:prstGeom prst="round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50" dirty="0"/>
              <a:t>Head of R&amp;D</a:t>
            </a:r>
          </a:p>
        </p:txBody>
      </p:sp>
      <p:sp>
        <p:nvSpPr>
          <p:cNvPr id="165" name="Rectangle 164">
            <a:extLst>
              <a:ext uri="{FF2B5EF4-FFF2-40B4-BE49-F238E27FC236}">
                <a16:creationId xmlns:a16="http://schemas.microsoft.com/office/drawing/2014/main" id="{5453A71D-42C5-438E-BCD3-A436350AE96F}"/>
              </a:ext>
            </a:extLst>
          </p:cNvPr>
          <p:cNvSpPr/>
          <p:nvPr/>
        </p:nvSpPr>
        <p:spPr>
          <a:xfrm>
            <a:off x="618809" y="4168812"/>
            <a:ext cx="545342" cy="246221"/>
          </a:xfrm>
          <a:prstGeom prst="rect">
            <a:avLst/>
          </a:prstGeom>
        </p:spPr>
        <p:txBody>
          <a:bodyPr wrap="none">
            <a:spAutoFit/>
          </a:bodyPr>
          <a:lstStyle/>
          <a:p>
            <a:pPr algn="just"/>
            <a:r>
              <a:rPr lang="en-US" sz="1000" b="1">
                <a:solidFill>
                  <a:srgbClr val="531070"/>
                </a:solidFill>
                <a:latin typeface="Calibri Light" panose="020F0302020204030204" pitchFamily="34" charset="0"/>
                <a:cs typeface="Calibri Light" panose="020F0302020204030204" pitchFamily="34" charset="0"/>
              </a:rPr>
              <a:t>[name]</a:t>
            </a:r>
          </a:p>
        </p:txBody>
      </p:sp>
      <p:sp>
        <p:nvSpPr>
          <p:cNvPr id="166" name="Rounded Rectangle 98">
            <a:extLst>
              <a:ext uri="{FF2B5EF4-FFF2-40B4-BE49-F238E27FC236}">
                <a16:creationId xmlns:a16="http://schemas.microsoft.com/office/drawing/2014/main" id="{5A21ED5B-B3AA-4E94-8666-F2442D71E5FE}"/>
              </a:ext>
            </a:extLst>
          </p:cNvPr>
          <p:cNvSpPr/>
          <p:nvPr/>
        </p:nvSpPr>
        <p:spPr>
          <a:xfrm>
            <a:off x="4184468" y="4380007"/>
            <a:ext cx="712125" cy="128016"/>
          </a:xfrm>
          <a:prstGeom prst="round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50" dirty="0"/>
              <a:t>Head of Sales</a:t>
            </a:r>
          </a:p>
        </p:txBody>
      </p:sp>
      <p:sp>
        <p:nvSpPr>
          <p:cNvPr id="179" name="Rectangle 178">
            <a:extLst>
              <a:ext uri="{FF2B5EF4-FFF2-40B4-BE49-F238E27FC236}">
                <a16:creationId xmlns:a16="http://schemas.microsoft.com/office/drawing/2014/main" id="{D3B75602-75AC-4F7A-9FB1-DD18C38E6093}"/>
              </a:ext>
            </a:extLst>
          </p:cNvPr>
          <p:cNvSpPr/>
          <p:nvPr/>
        </p:nvSpPr>
        <p:spPr>
          <a:xfrm>
            <a:off x="4092402" y="4139464"/>
            <a:ext cx="545342" cy="246221"/>
          </a:xfrm>
          <a:prstGeom prst="rect">
            <a:avLst/>
          </a:prstGeom>
        </p:spPr>
        <p:txBody>
          <a:bodyPr wrap="none">
            <a:spAutoFit/>
          </a:bodyPr>
          <a:lstStyle/>
          <a:p>
            <a:pPr algn="just"/>
            <a:r>
              <a:rPr lang="en-US" sz="1000" b="1">
                <a:solidFill>
                  <a:srgbClr val="531070"/>
                </a:solidFill>
                <a:latin typeface="Calibri Light" panose="020F0302020204030204" pitchFamily="34" charset="0"/>
                <a:cs typeface="Calibri Light" panose="020F0302020204030204" pitchFamily="34" charset="0"/>
              </a:rPr>
              <a:t>[name]</a:t>
            </a:r>
          </a:p>
        </p:txBody>
      </p:sp>
      <p:grpSp>
        <p:nvGrpSpPr>
          <p:cNvPr id="3" name="Group 2">
            <a:extLst>
              <a:ext uri="{FF2B5EF4-FFF2-40B4-BE49-F238E27FC236}">
                <a16:creationId xmlns:a16="http://schemas.microsoft.com/office/drawing/2014/main" id="{254D685A-37EE-4A97-B1BC-AFACBA490341}"/>
              </a:ext>
            </a:extLst>
          </p:cNvPr>
          <p:cNvGrpSpPr/>
          <p:nvPr/>
        </p:nvGrpSpPr>
        <p:grpSpPr>
          <a:xfrm>
            <a:off x="6266051" y="4116979"/>
            <a:ext cx="3059827" cy="2016000"/>
            <a:chOff x="6146407" y="4116979"/>
            <a:chExt cx="3059827" cy="2016000"/>
          </a:xfrm>
        </p:grpSpPr>
        <p:sp>
          <p:nvSpPr>
            <p:cNvPr id="114" name="TextBox 113">
              <a:extLst>
                <a:ext uri="{FF2B5EF4-FFF2-40B4-BE49-F238E27FC236}">
                  <a16:creationId xmlns:a16="http://schemas.microsoft.com/office/drawing/2014/main" id="{5103BA66-BFA0-4D8F-BFCD-C4BE4DA5E4D0}"/>
                </a:ext>
              </a:extLst>
            </p:cNvPr>
            <p:cNvSpPr txBox="1"/>
            <p:nvPr/>
          </p:nvSpPr>
          <p:spPr>
            <a:xfrm>
              <a:off x="6146409" y="4116979"/>
              <a:ext cx="3059825" cy="2016000"/>
            </a:xfrm>
            <a:prstGeom prst="roundRect">
              <a:avLst>
                <a:gd name="adj" fmla="val 8548"/>
              </a:avLst>
            </a:prstGeom>
            <a:ln>
              <a:solidFill>
                <a:srgbClr val="FFD844"/>
              </a:solidFill>
            </a:ln>
            <a:effectLst>
              <a:softEdge rad="0"/>
            </a:effectLst>
          </p:spPr>
          <p:style>
            <a:lnRef idx="2">
              <a:schemeClr val="accent4"/>
            </a:lnRef>
            <a:fillRef idx="1">
              <a:schemeClr val="lt1"/>
            </a:fillRef>
            <a:effectRef idx="0">
              <a:schemeClr val="accent4"/>
            </a:effectRef>
            <a:fontRef idx="minor">
              <a:schemeClr val="dk1"/>
            </a:fontRef>
          </p:style>
          <p:txBody>
            <a:bodyPr wrap="square" rtlCol="0">
              <a:spAutoFit/>
            </a:bodyPr>
            <a:lstStyle/>
            <a:p>
              <a:pPr marL="171450" indent="-171450">
                <a:buFont typeface="Arial" panose="020B0604020202020204" pitchFamily="34" charset="0"/>
                <a:buChar char="•"/>
              </a:pPr>
              <a:endParaRPr lang="en-US" sz="900" dirty="0"/>
            </a:p>
          </p:txBody>
        </p:sp>
        <p:sp>
          <p:nvSpPr>
            <p:cNvPr id="117" name="TextBox 116">
              <a:extLst>
                <a:ext uri="{FF2B5EF4-FFF2-40B4-BE49-F238E27FC236}">
                  <a16:creationId xmlns:a16="http://schemas.microsoft.com/office/drawing/2014/main" id="{34807F34-2F25-484F-B8A6-BA8E49D763CC}"/>
                </a:ext>
              </a:extLst>
            </p:cNvPr>
            <p:cNvSpPr txBox="1"/>
            <p:nvPr/>
          </p:nvSpPr>
          <p:spPr>
            <a:xfrm>
              <a:off x="6146407" y="4600646"/>
              <a:ext cx="3059824" cy="223138"/>
            </a:xfrm>
            <a:prstGeom prst="rect">
              <a:avLst/>
            </a:prstGeom>
            <a:noFill/>
            <a:ln>
              <a:noFill/>
            </a:ln>
          </p:spPr>
          <p:txBody>
            <a:bodyPr wrap="square" rtlCol="0">
              <a:spAutoFit/>
            </a:bodyPr>
            <a:lstStyle/>
            <a:p>
              <a:pPr algn="just">
                <a:spcBef>
                  <a:spcPts val="300"/>
                </a:spcBef>
              </a:pPr>
              <a:r>
                <a:rPr lang="pl-PL" sz="850" dirty="0"/>
                <a:t>[</a:t>
              </a:r>
              <a:r>
                <a:rPr lang="en-US" sz="850" dirty="0"/>
                <a:t>short description of career and education</a:t>
              </a:r>
              <a:r>
                <a:rPr lang="pl-PL" sz="850" dirty="0"/>
                <a:t>]</a:t>
              </a:r>
              <a:endParaRPr lang="en-US" sz="850" dirty="0"/>
            </a:p>
          </p:txBody>
        </p:sp>
        <p:sp>
          <p:nvSpPr>
            <p:cNvPr id="158" name="Rounded Rectangle 98">
              <a:extLst>
                <a:ext uri="{FF2B5EF4-FFF2-40B4-BE49-F238E27FC236}">
                  <a16:creationId xmlns:a16="http://schemas.microsoft.com/office/drawing/2014/main" id="{F2590EAF-4034-4470-8B84-507E3F7F9AEA}"/>
                </a:ext>
              </a:extLst>
            </p:cNvPr>
            <p:cNvSpPr/>
            <p:nvPr/>
          </p:nvSpPr>
          <p:spPr>
            <a:xfrm>
              <a:off x="6233327" y="4465419"/>
              <a:ext cx="1934664" cy="128016"/>
            </a:xfrm>
            <a:prstGeom prst="round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t>Head of Marketing </a:t>
              </a:r>
            </a:p>
          </p:txBody>
        </p:sp>
        <p:sp>
          <p:nvSpPr>
            <p:cNvPr id="182" name="Rectangle 181">
              <a:extLst>
                <a:ext uri="{FF2B5EF4-FFF2-40B4-BE49-F238E27FC236}">
                  <a16:creationId xmlns:a16="http://schemas.microsoft.com/office/drawing/2014/main" id="{931C4527-9EA9-4AAE-AB7D-F232E2F9907A}"/>
                </a:ext>
              </a:extLst>
            </p:cNvPr>
            <p:cNvSpPr/>
            <p:nvPr/>
          </p:nvSpPr>
          <p:spPr>
            <a:xfrm>
              <a:off x="6150592" y="4212054"/>
              <a:ext cx="545342" cy="246221"/>
            </a:xfrm>
            <a:prstGeom prst="rect">
              <a:avLst/>
            </a:prstGeom>
          </p:spPr>
          <p:txBody>
            <a:bodyPr wrap="none">
              <a:spAutoFit/>
            </a:bodyPr>
            <a:lstStyle/>
            <a:p>
              <a:pPr algn="just"/>
              <a:r>
                <a:rPr lang="en-US" sz="1000" b="1">
                  <a:solidFill>
                    <a:srgbClr val="531070"/>
                  </a:solidFill>
                  <a:latin typeface="Calibri Light" panose="020F0302020204030204" pitchFamily="34" charset="0"/>
                  <a:cs typeface="Calibri Light" panose="020F0302020204030204" pitchFamily="34" charset="0"/>
                </a:rPr>
                <a:t>[name]</a:t>
              </a:r>
            </a:p>
          </p:txBody>
        </p:sp>
      </p:grpSp>
      <p:sp>
        <p:nvSpPr>
          <p:cNvPr id="197" name="Flowchart: Connector 196">
            <a:extLst>
              <a:ext uri="{FF2B5EF4-FFF2-40B4-BE49-F238E27FC236}">
                <a16:creationId xmlns:a16="http://schemas.microsoft.com/office/drawing/2014/main" id="{597902AB-FB9A-4EEF-965E-5ED2909E2C2D}"/>
              </a:ext>
            </a:extLst>
          </p:cNvPr>
          <p:cNvSpPr>
            <a:spLocks noChangeAspect="1"/>
          </p:cNvSpPr>
          <p:nvPr/>
        </p:nvSpPr>
        <p:spPr>
          <a:xfrm flipV="1">
            <a:off x="6031336" y="3731461"/>
            <a:ext cx="36576" cy="36576"/>
          </a:xfrm>
          <a:prstGeom prst="flowChartConnector">
            <a:avLst/>
          </a:prstGeom>
          <a:solidFill>
            <a:srgbClr val="754599"/>
          </a:solidFill>
          <a:ln>
            <a:solidFill>
              <a:srgbClr val="7545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8" name="Flowchart: Connector 197">
            <a:extLst>
              <a:ext uri="{FF2B5EF4-FFF2-40B4-BE49-F238E27FC236}">
                <a16:creationId xmlns:a16="http://schemas.microsoft.com/office/drawing/2014/main" id="{F90C7452-36C0-40A5-A546-2E97A2F875DC}"/>
              </a:ext>
            </a:extLst>
          </p:cNvPr>
          <p:cNvSpPr>
            <a:spLocks noChangeAspect="1"/>
          </p:cNvSpPr>
          <p:nvPr/>
        </p:nvSpPr>
        <p:spPr>
          <a:xfrm flipV="1">
            <a:off x="6031336" y="3924043"/>
            <a:ext cx="36576" cy="36576"/>
          </a:xfrm>
          <a:prstGeom prst="flowChartConnector">
            <a:avLst/>
          </a:prstGeom>
          <a:solidFill>
            <a:srgbClr val="754599"/>
          </a:solidFill>
          <a:ln>
            <a:solidFill>
              <a:srgbClr val="7545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864F19E0-C503-4AF4-92D2-7034CD76FECA}"/>
              </a:ext>
            </a:extLst>
          </p:cNvPr>
          <p:cNvSpPr txBox="1"/>
          <p:nvPr/>
        </p:nvSpPr>
        <p:spPr>
          <a:xfrm>
            <a:off x="9473914" y="4119815"/>
            <a:ext cx="2027926" cy="2016000"/>
          </a:xfrm>
          <a:prstGeom prst="roundRect">
            <a:avLst>
              <a:gd name="adj" fmla="val 9040"/>
            </a:avLst>
          </a:prstGeom>
          <a:ln>
            <a:solidFill>
              <a:srgbClr val="FFD844"/>
            </a:solidFill>
          </a:ln>
          <a:effectLst>
            <a:softEdge rad="0"/>
          </a:effectLst>
        </p:spPr>
        <p:style>
          <a:lnRef idx="2">
            <a:schemeClr val="accent4"/>
          </a:lnRef>
          <a:fillRef idx="1">
            <a:schemeClr val="lt1"/>
          </a:fillRef>
          <a:effectRef idx="0">
            <a:schemeClr val="accent4"/>
          </a:effectRef>
          <a:fontRef idx="minor">
            <a:schemeClr val="dk1"/>
          </a:fontRef>
        </p:style>
        <p:txBody>
          <a:bodyPr wrap="square" rtlCol="0">
            <a:spAutoFit/>
          </a:bodyPr>
          <a:lstStyle/>
          <a:p>
            <a:pPr marL="171450" indent="-171450">
              <a:buFont typeface="Arial" panose="020B0604020202020204" pitchFamily="34" charset="0"/>
              <a:buChar char="•"/>
            </a:pPr>
            <a:endParaRPr lang="en-US" sz="900" dirty="0"/>
          </a:p>
        </p:txBody>
      </p:sp>
      <p:sp>
        <p:nvSpPr>
          <p:cNvPr id="88" name="Rounded Rectangle 98">
            <a:extLst>
              <a:ext uri="{FF2B5EF4-FFF2-40B4-BE49-F238E27FC236}">
                <a16:creationId xmlns:a16="http://schemas.microsoft.com/office/drawing/2014/main" id="{BB06FB81-E4E6-4A16-A9C8-B3A0A1281FFD}"/>
              </a:ext>
            </a:extLst>
          </p:cNvPr>
          <p:cNvSpPr/>
          <p:nvPr/>
        </p:nvSpPr>
        <p:spPr>
          <a:xfrm>
            <a:off x="9574107" y="4444055"/>
            <a:ext cx="1008000" cy="128016"/>
          </a:xfrm>
          <a:prstGeom prst="round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50" dirty="0"/>
              <a:t>Head of Production</a:t>
            </a:r>
          </a:p>
        </p:txBody>
      </p:sp>
      <p:sp>
        <p:nvSpPr>
          <p:cNvPr id="89" name="Rectangle 88">
            <a:extLst>
              <a:ext uri="{FF2B5EF4-FFF2-40B4-BE49-F238E27FC236}">
                <a16:creationId xmlns:a16="http://schemas.microsoft.com/office/drawing/2014/main" id="{FD467B4C-4911-4FD9-A02A-EF4236AD29A9}"/>
              </a:ext>
            </a:extLst>
          </p:cNvPr>
          <p:cNvSpPr/>
          <p:nvPr/>
        </p:nvSpPr>
        <p:spPr>
          <a:xfrm>
            <a:off x="9473960" y="4197794"/>
            <a:ext cx="545342" cy="246221"/>
          </a:xfrm>
          <a:prstGeom prst="rect">
            <a:avLst/>
          </a:prstGeom>
        </p:spPr>
        <p:txBody>
          <a:bodyPr wrap="none">
            <a:spAutoFit/>
          </a:bodyPr>
          <a:lstStyle/>
          <a:p>
            <a:pPr algn="just"/>
            <a:r>
              <a:rPr lang="en-US" sz="1000" b="1">
                <a:solidFill>
                  <a:srgbClr val="531070"/>
                </a:solidFill>
                <a:latin typeface="Calibri Light" panose="020F0302020204030204" pitchFamily="34" charset="0"/>
                <a:cs typeface="Calibri Light" panose="020F0302020204030204" pitchFamily="34" charset="0"/>
              </a:rPr>
              <a:t>[name]</a:t>
            </a:r>
          </a:p>
        </p:txBody>
      </p:sp>
      <p:sp>
        <p:nvSpPr>
          <p:cNvPr id="91" name="TextBox 90">
            <a:extLst>
              <a:ext uri="{FF2B5EF4-FFF2-40B4-BE49-F238E27FC236}">
                <a16:creationId xmlns:a16="http://schemas.microsoft.com/office/drawing/2014/main" id="{3E974602-98D1-405B-B3F8-76F45C4A766B}"/>
              </a:ext>
            </a:extLst>
          </p:cNvPr>
          <p:cNvSpPr txBox="1"/>
          <p:nvPr/>
        </p:nvSpPr>
        <p:spPr>
          <a:xfrm>
            <a:off x="9473913" y="4564147"/>
            <a:ext cx="2027925" cy="353943"/>
          </a:xfrm>
          <a:prstGeom prst="rect">
            <a:avLst/>
          </a:prstGeom>
          <a:noFill/>
          <a:ln>
            <a:noFill/>
          </a:ln>
        </p:spPr>
        <p:txBody>
          <a:bodyPr wrap="square" rtlCol="0">
            <a:spAutoFit/>
          </a:bodyPr>
          <a:lstStyle/>
          <a:p>
            <a:pPr algn="just">
              <a:spcBef>
                <a:spcPts val="300"/>
              </a:spcBef>
            </a:pPr>
            <a:r>
              <a:rPr lang="pl-PL" sz="850" dirty="0"/>
              <a:t>[</a:t>
            </a:r>
            <a:r>
              <a:rPr lang="en-US" sz="850" dirty="0"/>
              <a:t>short description of career and education</a:t>
            </a:r>
            <a:r>
              <a:rPr lang="pl-PL" sz="850" dirty="0"/>
              <a:t>]</a:t>
            </a:r>
            <a:endParaRPr lang="en-US" sz="850" dirty="0"/>
          </a:p>
        </p:txBody>
      </p:sp>
      <p:cxnSp>
        <p:nvCxnSpPr>
          <p:cNvPr id="92" name="Straight Connector 91">
            <a:extLst>
              <a:ext uri="{FF2B5EF4-FFF2-40B4-BE49-F238E27FC236}">
                <a16:creationId xmlns:a16="http://schemas.microsoft.com/office/drawing/2014/main" id="{CE88AD34-F827-4B07-9B2D-557B040B08B2}"/>
              </a:ext>
            </a:extLst>
          </p:cNvPr>
          <p:cNvCxnSpPr>
            <a:cxnSpLocks/>
          </p:cNvCxnSpPr>
          <p:nvPr/>
        </p:nvCxnSpPr>
        <p:spPr>
          <a:xfrm flipV="1">
            <a:off x="9751632" y="3924403"/>
            <a:ext cx="1" cy="195760"/>
          </a:xfrm>
          <a:prstGeom prst="line">
            <a:avLst/>
          </a:prstGeom>
          <a:ln w="9525">
            <a:solidFill>
              <a:srgbClr val="754599"/>
            </a:solidFill>
            <a:prstDash val="sysDot"/>
          </a:ln>
        </p:spPr>
        <p:style>
          <a:lnRef idx="1">
            <a:schemeClr val="accent3"/>
          </a:lnRef>
          <a:fillRef idx="0">
            <a:schemeClr val="accent3"/>
          </a:fillRef>
          <a:effectRef idx="0">
            <a:schemeClr val="accent3"/>
          </a:effectRef>
          <a:fontRef idx="minor">
            <a:schemeClr val="tx1"/>
          </a:fontRef>
        </p:style>
      </p:cxnSp>
      <p:cxnSp>
        <p:nvCxnSpPr>
          <p:cNvPr id="93" name="Straight Connector 92">
            <a:extLst>
              <a:ext uri="{FF2B5EF4-FFF2-40B4-BE49-F238E27FC236}">
                <a16:creationId xmlns:a16="http://schemas.microsoft.com/office/drawing/2014/main" id="{8B9FC6FB-C452-4933-B16E-957F6CB841E5}"/>
              </a:ext>
            </a:extLst>
          </p:cNvPr>
          <p:cNvCxnSpPr>
            <a:cxnSpLocks/>
          </p:cNvCxnSpPr>
          <p:nvPr/>
        </p:nvCxnSpPr>
        <p:spPr>
          <a:xfrm flipV="1">
            <a:off x="1245461" y="3741997"/>
            <a:ext cx="0" cy="334420"/>
          </a:xfrm>
          <a:prstGeom prst="line">
            <a:avLst/>
          </a:prstGeom>
          <a:ln w="9525">
            <a:solidFill>
              <a:srgbClr val="754599"/>
            </a:solidFill>
            <a:prstDash val="sysDot"/>
          </a:ln>
        </p:spPr>
        <p:style>
          <a:lnRef idx="1">
            <a:schemeClr val="accent3"/>
          </a:lnRef>
          <a:fillRef idx="0">
            <a:schemeClr val="accent3"/>
          </a:fillRef>
          <a:effectRef idx="0">
            <a:schemeClr val="accent3"/>
          </a:effectRef>
          <a:fontRef idx="minor">
            <a:schemeClr val="tx1"/>
          </a:fontRef>
        </p:style>
      </p:cxnSp>
      <p:sp>
        <p:nvSpPr>
          <p:cNvPr id="94" name="Flowchart: Connector 93">
            <a:extLst>
              <a:ext uri="{FF2B5EF4-FFF2-40B4-BE49-F238E27FC236}">
                <a16:creationId xmlns:a16="http://schemas.microsoft.com/office/drawing/2014/main" id="{62DC4E81-A4EE-45F0-A330-B6F44C8B714E}"/>
              </a:ext>
            </a:extLst>
          </p:cNvPr>
          <p:cNvSpPr>
            <a:spLocks noChangeAspect="1"/>
          </p:cNvSpPr>
          <p:nvPr/>
        </p:nvSpPr>
        <p:spPr>
          <a:xfrm flipV="1">
            <a:off x="9736559" y="3931486"/>
            <a:ext cx="36576" cy="36576"/>
          </a:xfrm>
          <a:prstGeom prst="flowChartConnector">
            <a:avLst/>
          </a:prstGeom>
          <a:solidFill>
            <a:srgbClr val="754599"/>
          </a:solidFill>
          <a:ln>
            <a:solidFill>
              <a:srgbClr val="7545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Flowchart: Connector 99">
            <a:extLst>
              <a:ext uri="{FF2B5EF4-FFF2-40B4-BE49-F238E27FC236}">
                <a16:creationId xmlns:a16="http://schemas.microsoft.com/office/drawing/2014/main" id="{801C1042-1142-4109-A1DC-A7D5F6A4052C}"/>
              </a:ext>
            </a:extLst>
          </p:cNvPr>
          <p:cNvSpPr>
            <a:spLocks noChangeAspect="1"/>
          </p:cNvSpPr>
          <p:nvPr/>
        </p:nvSpPr>
        <p:spPr>
          <a:xfrm flipV="1">
            <a:off x="1230736" y="3721936"/>
            <a:ext cx="36576" cy="36576"/>
          </a:xfrm>
          <a:prstGeom prst="flowChartConnector">
            <a:avLst/>
          </a:prstGeom>
          <a:solidFill>
            <a:srgbClr val="754599"/>
          </a:solidFill>
          <a:ln>
            <a:solidFill>
              <a:srgbClr val="7545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0" name="Group 79">
            <a:extLst>
              <a:ext uri="{FF2B5EF4-FFF2-40B4-BE49-F238E27FC236}">
                <a16:creationId xmlns:a16="http://schemas.microsoft.com/office/drawing/2014/main" id="{D5E19F28-A02F-430E-B484-343FEFBC15C5}"/>
              </a:ext>
            </a:extLst>
          </p:cNvPr>
          <p:cNvGrpSpPr/>
          <p:nvPr/>
        </p:nvGrpSpPr>
        <p:grpSpPr>
          <a:xfrm>
            <a:off x="-1028410" y="4571"/>
            <a:ext cx="844340" cy="6853517"/>
            <a:chOff x="-1028410" y="4571"/>
            <a:chExt cx="844340" cy="6853517"/>
          </a:xfrm>
        </p:grpSpPr>
        <p:sp>
          <p:nvSpPr>
            <p:cNvPr id="83" name="Rectangle 82">
              <a:extLst>
                <a:ext uri="{FF2B5EF4-FFF2-40B4-BE49-F238E27FC236}">
                  <a16:creationId xmlns:a16="http://schemas.microsoft.com/office/drawing/2014/main" id="{8937D5E5-0D8D-471A-8182-46C6D909B792}"/>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86" name="Rectangle 85">
              <a:extLst>
                <a:ext uri="{FF2B5EF4-FFF2-40B4-BE49-F238E27FC236}">
                  <a16:creationId xmlns:a16="http://schemas.microsoft.com/office/drawing/2014/main" id="{1FBE8075-7337-4D29-A541-3041A6A917DA}"/>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1" name="Rectangle 100">
              <a:extLst>
                <a:ext uri="{FF2B5EF4-FFF2-40B4-BE49-F238E27FC236}">
                  <a16:creationId xmlns:a16="http://schemas.microsoft.com/office/drawing/2014/main" id="{80AC928B-5E00-4DFF-975D-C56153B227AD}"/>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2" name="Rectangle 101">
              <a:extLst>
                <a:ext uri="{FF2B5EF4-FFF2-40B4-BE49-F238E27FC236}">
                  <a16:creationId xmlns:a16="http://schemas.microsoft.com/office/drawing/2014/main" id="{2396C850-0931-4700-90F4-8CE4A1CCF8F3}"/>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3" name="Rectangle 102">
              <a:extLst>
                <a:ext uri="{FF2B5EF4-FFF2-40B4-BE49-F238E27FC236}">
                  <a16:creationId xmlns:a16="http://schemas.microsoft.com/office/drawing/2014/main" id="{ABB9B05A-A631-4A3C-BDBD-99E6E8257221}"/>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4" name="Rectangle 103">
              <a:extLst>
                <a:ext uri="{FF2B5EF4-FFF2-40B4-BE49-F238E27FC236}">
                  <a16:creationId xmlns:a16="http://schemas.microsoft.com/office/drawing/2014/main" id="{0F055A27-9EEE-4912-B1F0-E9510CEA8364}"/>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5" name="Rectangle 104">
              <a:extLst>
                <a:ext uri="{FF2B5EF4-FFF2-40B4-BE49-F238E27FC236}">
                  <a16:creationId xmlns:a16="http://schemas.microsoft.com/office/drawing/2014/main" id="{EE9425B4-4D08-441F-BC16-F49D00FBC75D}"/>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6" name="Rectangle 105">
              <a:extLst>
                <a:ext uri="{FF2B5EF4-FFF2-40B4-BE49-F238E27FC236}">
                  <a16:creationId xmlns:a16="http://schemas.microsoft.com/office/drawing/2014/main" id="{4BC7C007-C13C-4751-ADDC-04D887BD70AB}"/>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7" name="Rectangle 106">
              <a:extLst>
                <a:ext uri="{FF2B5EF4-FFF2-40B4-BE49-F238E27FC236}">
                  <a16:creationId xmlns:a16="http://schemas.microsoft.com/office/drawing/2014/main" id="{544FD37F-11E8-4B60-BE9F-9F6AFC6D5529}"/>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108" name="Straight Connector 107">
              <a:extLst>
                <a:ext uri="{FF2B5EF4-FFF2-40B4-BE49-F238E27FC236}">
                  <a16:creationId xmlns:a16="http://schemas.microsoft.com/office/drawing/2014/main" id="{F0B72911-0386-4CD2-8F37-25809A4E13E6}"/>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B6F49656-215B-4D22-8543-EA978AC17CD2}"/>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1" name="Rectangle 120">
              <a:extLst>
                <a:ext uri="{FF2B5EF4-FFF2-40B4-BE49-F238E27FC236}">
                  <a16:creationId xmlns:a16="http://schemas.microsoft.com/office/drawing/2014/main" id="{EC0FBE91-C525-4A4D-89D1-000EB3E06FBB}"/>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chemeClr val="bg1">
                    <a:lumMod val="65000"/>
                  </a:schemeClr>
                </a:solidFill>
              </a:endParaRPr>
            </a:p>
          </p:txBody>
        </p:sp>
        <p:sp>
          <p:nvSpPr>
            <p:cNvPr id="123" name="Rectangle 122">
              <a:extLst>
                <a:ext uri="{FF2B5EF4-FFF2-40B4-BE49-F238E27FC236}">
                  <a16:creationId xmlns:a16="http://schemas.microsoft.com/office/drawing/2014/main" id="{F8DB1393-27AE-4CE9-866F-C93970EC001D}"/>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24" name="Rectangle 123">
              <a:extLst>
                <a:ext uri="{FF2B5EF4-FFF2-40B4-BE49-F238E27FC236}">
                  <a16:creationId xmlns:a16="http://schemas.microsoft.com/office/drawing/2014/main" id="{BAFD157E-54E9-476D-8949-04DFDDAEEF83}"/>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25" name="Rectangle 124">
              <a:extLst>
                <a:ext uri="{FF2B5EF4-FFF2-40B4-BE49-F238E27FC236}">
                  <a16:creationId xmlns:a16="http://schemas.microsoft.com/office/drawing/2014/main" id="{E4D0D982-3AC9-478A-90E9-6ECB80C0F278}"/>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26" name="Rectangle 125">
              <a:extLst>
                <a:ext uri="{FF2B5EF4-FFF2-40B4-BE49-F238E27FC236}">
                  <a16:creationId xmlns:a16="http://schemas.microsoft.com/office/drawing/2014/main" id="{B6031695-4C98-4C6B-8EAF-624B909AEC70}"/>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27" name="Rectangle 126">
              <a:extLst>
                <a:ext uri="{FF2B5EF4-FFF2-40B4-BE49-F238E27FC236}">
                  <a16:creationId xmlns:a16="http://schemas.microsoft.com/office/drawing/2014/main" id="{8D5F67B5-98FB-42F5-A690-5F29432F1DBE}"/>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28" name="Rectangle 127">
              <a:extLst>
                <a:ext uri="{FF2B5EF4-FFF2-40B4-BE49-F238E27FC236}">
                  <a16:creationId xmlns:a16="http://schemas.microsoft.com/office/drawing/2014/main" id="{72537D6A-44DC-42DB-965F-F25227642ECD}"/>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33" name="Rectangle 132">
              <a:extLst>
                <a:ext uri="{FF2B5EF4-FFF2-40B4-BE49-F238E27FC236}">
                  <a16:creationId xmlns:a16="http://schemas.microsoft.com/office/drawing/2014/main" id="{F815FADE-01A0-493B-83B6-9CF1D3DFD1F2}"/>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rgbClr val="A7A7A7"/>
                </a:solidFill>
              </a:endParaRPr>
            </a:p>
          </p:txBody>
        </p:sp>
        <p:cxnSp>
          <p:nvCxnSpPr>
            <p:cNvPr id="135" name="Straight Connector 134">
              <a:extLst>
                <a:ext uri="{FF2B5EF4-FFF2-40B4-BE49-F238E27FC236}">
                  <a16:creationId xmlns:a16="http://schemas.microsoft.com/office/drawing/2014/main" id="{488FA827-762D-4D5B-B4CB-C5E0B2370DAC}"/>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6" name="TextBox 135">
              <a:extLst>
                <a:ext uri="{FF2B5EF4-FFF2-40B4-BE49-F238E27FC236}">
                  <a16:creationId xmlns:a16="http://schemas.microsoft.com/office/drawing/2014/main" id="{12C853DC-0984-45BA-9443-DD4CB2970C6E}"/>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dirty="0"/>
                <a:t>Colour palette</a:t>
              </a:r>
            </a:p>
          </p:txBody>
        </p:sp>
        <p:sp>
          <p:nvSpPr>
            <p:cNvPr id="156" name="Rectangle 155">
              <a:extLst>
                <a:ext uri="{FF2B5EF4-FFF2-40B4-BE49-F238E27FC236}">
                  <a16:creationId xmlns:a16="http://schemas.microsoft.com/office/drawing/2014/main" id="{6D4D127B-0354-47FE-B46D-A725AF5CCC1C}"/>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67" name="Rectangle 166">
              <a:extLst>
                <a:ext uri="{FF2B5EF4-FFF2-40B4-BE49-F238E27FC236}">
                  <a16:creationId xmlns:a16="http://schemas.microsoft.com/office/drawing/2014/main" id="{E7426A88-A8DF-4E7C-9D9C-0C7A453CBC86}"/>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grpSp>
      <p:sp>
        <p:nvSpPr>
          <p:cNvPr id="4" name="TextBox 3">
            <a:extLst>
              <a:ext uri="{FF2B5EF4-FFF2-40B4-BE49-F238E27FC236}">
                <a16:creationId xmlns:a16="http://schemas.microsoft.com/office/drawing/2014/main" id="{95FB05B5-4E17-45A2-AA36-B41C3FA61B09}"/>
              </a:ext>
            </a:extLst>
          </p:cNvPr>
          <p:cNvSpPr txBox="1"/>
          <p:nvPr/>
        </p:nvSpPr>
        <p:spPr>
          <a:xfrm>
            <a:off x="462774" y="6094279"/>
            <a:ext cx="388244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Source:</a:t>
            </a:r>
            <a:r>
              <a:rPr lang="pl-PL" sz="700" dirty="0">
                <a:solidFill>
                  <a:srgbClr val="949494"/>
                </a:solidFill>
                <a:latin typeface="Calibri Light" panose="020F0302020204030204" pitchFamily="34" charset="0"/>
                <a:cs typeface="Calibri Light" panose="020F0302020204030204" pitchFamily="34" charset="0"/>
              </a:rPr>
              <a:t>: [xxx]</a:t>
            </a:r>
            <a:endParaRPr lang="en-US" sz="700" dirty="0">
              <a:solidFill>
                <a:srgbClr val="949494"/>
              </a:solidFill>
              <a:latin typeface="Calibri Light" panose="020F0302020204030204" pitchFamily="34" charset="0"/>
              <a:cs typeface="Calibri Light" panose="020F0302020204030204" pitchFamily="34" charset="0"/>
            </a:endParaRPr>
          </a:p>
        </p:txBody>
      </p:sp>
      <p:sp>
        <p:nvSpPr>
          <p:cNvPr id="6" name="Hexagon 5">
            <a:extLst>
              <a:ext uri="{FF2B5EF4-FFF2-40B4-BE49-F238E27FC236}">
                <a16:creationId xmlns:a16="http://schemas.microsoft.com/office/drawing/2014/main" id="{52B82200-1C0C-4DD1-B6EB-6C2508FF15C2}"/>
              </a:ext>
            </a:extLst>
          </p:cNvPr>
          <p:cNvSpPr/>
          <p:nvPr/>
        </p:nvSpPr>
        <p:spPr>
          <a:xfrm>
            <a:off x="4668262" y="1694550"/>
            <a:ext cx="1386000" cy="1180800"/>
          </a:xfrm>
          <a:prstGeom prst="hexagon">
            <a:avLst>
              <a:gd name="adj" fmla="val 30677"/>
              <a:gd name="vf" fmla="val 115470"/>
            </a:avLst>
          </a:prstGeom>
          <a:solidFill>
            <a:schemeClr val="bg1"/>
          </a:solidFill>
          <a:ln>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Hexagon 4">
            <a:extLst>
              <a:ext uri="{FF2B5EF4-FFF2-40B4-BE49-F238E27FC236}">
                <a16:creationId xmlns:a16="http://schemas.microsoft.com/office/drawing/2014/main" id="{D26442D5-390D-4588-B533-D2A28D3D7FD6}"/>
              </a:ext>
            </a:extLst>
          </p:cNvPr>
          <p:cNvSpPr/>
          <p:nvPr/>
        </p:nvSpPr>
        <p:spPr>
          <a:xfrm>
            <a:off x="6060107" y="1694550"/>
            <a:ext cx="1386000" cy="1180800"/>
          </a:xfrm>
          <a:prstGeom prst="hexagon">
            <a:avLst>
              <a:gd name="adj" fmla="val 30677"/>
              <a:gd name="vf" fmla="val 115470"/>
            </a:avLst>
          </a:prstGeom>
          <a:solidFill>
            <a:schemeClr val="bg1"/>
          </a:solidFill>
          <a:ln>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Hexagon 6">
            <a:extLst>
              <a:ext uri="{FF2B5EF4-FFF2-40B4-BE49-F238E27FC236}">
                <a16:creationId xmlns:a16="http://schemas.microsoft.com/office/drawing/2014/main" id="{B96791BC-8528-481C-95F1-36F7A5AFB20B}"/>
              </a:ext>
            </a:extLst>
          </p:cNvPr>
          <p:cNvSpPr/>
          <p:nvPr/>
        </p:nvSpPr>
        <p:spPr>
          <a:xfrm>
            <a:off x="2674278" y="3550649"/>
            <a:ext cx="897570" cy="764683"/>
          </a:xfrm>
          <a:prstGeom prst="hexagon">
            <a:avLst>
              <a:gd name="adj" fmla="val 30677"/>
              <a:gd name="vf" fmla="val 115470"/>
            </a:avLst>
          </a:prstGeom>
          <a:solidFill>
            <a:schemeClr val="bg1"/>
          </a:solidFill>
          <a:ln>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Hexagon 7">
            <a:extLst>
              <a:ext uri="{FF2B5EF4-FFF2-40B4-BE49-F238E27FC236}">
                <a16:creationId xmlns:a16="http://schemas.microsoft.com/office/drawing/2014/main" id="{0ACB477E-147C-4888-8F25-11A64552462C}"/>
              </a:ext>
            </a:extLst>
          </p:cNvPr>
          <p:cNvSpPr/>
          <p:nvPr/>
        </p:nvSpPr>
        <p:spPr>
          <a:xfrm>
            <a:off x="4872659" y="3550649"/>
            <a:ext cx="897570" cy="764683"/>
          </a:xfrm>
          <a:prstGeom prst="hexagon">
            <a:avLst>
              <a:gd name="adj" fmla="val 30677"/>
              <a:gd name="vf" fmla="val 115470"/>
            </a:avLst>
          </a:prstGeom>
          <a:solidFill>
            <a:schemeClr val="bg1"/>
          </a:solidFill>
          <a:ln>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Hexagon 8">
            <a:extLst>
              <a:ext uri="{FF2B5EF4-FFF2-40B4-BE49-F238E27FC236}">
                <a16:creationId xmlns:a16="http://schemas.microsoft.com/office/drawing/2014/main" id="{84240619-F834-47AA-A329-59BE28D85001}"/>
              </a:ext>
            </a:extLst>
          </p:cNvPr>
          <p:cNvSpPr/>
          <p:nvPr/>
        </p:nvSpPr>
        <p:spPr>
          <a:xfrm>
            <a:off x="8028773" y="3550649"/>
            <a:ext cx="897570" cy="764683"/>
          </a:xfrm>
          <a:prstGeom prst="hexagon">
            <a:avLst>
              <a:gd name="adj" fmla="val 30677"/>
              <a:gd name="vf" fmla="val 115470"/>
            </a:avLst>
          </a:prstGeom>
          <a:solidFill>
            <a:schemeClr val="bg1"/>
          </a:solidFill>
          <a:ln>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Hexagon 9">
            <a:extLst>
              <a:ext uri="{FF2B5EF4-FFF2-40B4-BE49-F238E27FC236}">
                <a16:creationId xmlns:a16="http://schemas.microsoft.com/office/drawing/2014/main" id="{48270621-B47E-481C-97D1-111275509826}"/>
              </a:ext>
            </a:extLst>
          </p:cNvPr>
          <p:cNvSpPr/>
          <p:nvPr/>
        </p:nvSpPr>
        <p:spPr>
          <a:xfrm>
            <a:off x="10593423" y="3550649"/>
            <a:ext cx="897570" cy="764683"/>
          </a:xfrm>
          <a:prstGeom prst="hexagon">
            <a:avLst>
              <a:gd name="adj" fmla="val 30677"/>
              <a:gd name="vf" fmla="val 115470"/>
            </a:avLst>
          </a:prstGeom>
          <a:solidFill>
            <a:schemeClr val="bg1"/>
          </a:solidFill>
          <a:ln>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ext Placeholder 8">
            <a:extLst>
              <a:ext uri="{FF2B5EF4-FFF2-40B4-BE49-F238E27FC236}">
                <a16:creationId xmlns:a16="http://schemas.microsoft.com/office/drawing/2014/main" id="{17B208B6-FD38-429F-955A-3A84741DA289}"/>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l-PL" sz="1800" dirty="0">
                <a:latin typeface="Calibri" panose="020F0502020204030204" pitchFamily="34" charset="0"/>
                <a:cs typeface="Calibri" panose="020F0502020204030204" pitchFamily="34" charset="0"/>
              </a:rPr>
              <a:t>KEY PEOPLE AND ORGANISATIONAL STRUCTURE</a:t>
            </a:r>
          </a:p>
        </p:txBody>
      </p:sp>
    </p:spTree>
    <p:extLst>
      <p:ext uri="{BB962C8B-B14F-4D97-AF65-F5344CB8AC3E}">
        <p14:creationId xmlns:p14="http://schemas.microsoft.com/office/powerpoint/2010/main" val="255649089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1" name="Straight Connector 90">
            <a:extLst>
              <a:ext uri="{FF2B5EF4-FFF2-40B4-BE49-F238E27FC236}">
                <a16:creationId xmlns:a16="http://schemas.microsoft.com/office/drawing/2014/main" id="{1B4AD525-D9DF-4F0F-A818-68CA44938A43}"/>
              </a:ext>
            </a:extLst>
          </p:cNvPr>
          <p:cNvCxnSpPr>
            <a:cxnSpLocks/>
          </p:cNvCxnSpPr>
          <p:nvPr/>
        </p:nvCxnSpPr>
        <p:spPr>
          <a:xfrm>
            <a:off x="4178497" y="3575927"/>
            <a:ext cx="0" cy="32914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FB2FFDEB-4907-4B60-A6CA-3F7200D95AA8}"/>
              </a:ext>
            </a:extLst>
          </p:cNvPr>
          <p:cNvSpPr txBox="1"/>
          <p:nvPr/>
        </p:nvSpPr>
        <p:spPr>
          <a:xfrm>
            <a:off x="534759" y="618865"/>
            <a:ext cx="11286699"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ea typeface="Cambria" panose="02040503050406030204" pitchFamily="18" charset="0"/>
                <a:cs typeface="Calibri Light" panose="020F0302020204030204" pitchFamily="34" charset="0"/>
              </a:rPr>
              <a:t>Experienced leaders, who are industry experts, have rooted their culture of growth in the Company</a:t>
            </a:r>
          </a:p>
        </p:txBody>
      </p:sp>
      <p:cxnSp>
        <p:nvCxnSpPr>
          <p:cNvPr id="37" name="Straight Connector 36">
            <a:extLst>
              <a:ext uri="{FF2B5EF4-FFF2-40B4-BE49-F238E27FC236}">
                <a16:creationId xmlns:a16="http://schemas.microsoft.com/office/drawing/2014/main" id="{3084AC42-EAA5-4291-BBAD-39698CE05BD0}"/>
              </a:ext>
            </a:extLst>
          </p:cNvPr>
          <p:cNvCxnSpPr/>
          <p:nvPr/>
        </p:nvCxnSpPr>
        <p:spPr>
          <a:xfrm>
            <a:off x="5418034" y="-926912"/>
            <a:ext cx="0" cy="1776754"/>
          </a:xfrm>
          <a:prstGeom prst="line">
            <a:avLst/>
          </a:prstGeom>
          <a:ln>
            <a:noFill/>
          </a:ln>
        </p:spPr>
        <p:style>
          <a:lnRef idx="1">
            <a:schemeClr val="accent1"/>
          </a:lnRef>
          <a:fillRef idx="0">
            <a:schemeClr val="accent1"/>
          </a:fillRef>
          <a:effectRef idx="0">
            <a:schemeClr val="accent1"/>
          </a:effectRef>
          <a:fontRef idx="minor">
            <a:schemeClr val="tx1"/>
          </a:fontRef>
        </p:style>
      </p:cxnSp>
      <p:sp>
        <p:nvSpPr>
          <p:cNvPr id="98" name="Rounded Rectangle 10">
            <a:extLst>
              <a:ext uri="{FF2B5EF4-FFF2-40B4-BE49-F238E27FC236}">
                <a16:creationId xmlns:a16="http://schemas.microsoft.com/office/drawing/2014/main" id="{99B72E6B-9A64-4AB9-8961-155C629E2F34}"/>
              </a:ext>
            </a:extLst>
          </p:cNvPr>
          <p:cNvSpPr/>
          <p:nvPr/>
        </p:nvSpPr>
        <p:spPr>
          <a:xfrm>
            <a:off x="509065" y="4030733"/>
            <a:ext cx="1566908" cy="2192211"/>
          </a:xfrm>
          <a:prstGeom prst="roundRect">
            <a:avLst>
              <a:gd name="adj" fmla="val 5583"/>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99" name="Rounded Rectangle 10">
            <a:extLst>
              <a:ext uri="{FF2B5EF4-FFF2-40B4-BE49-F238E27FC236}">
                <a16:creationId xmlns:a16="http://schemas.microsoft.com/office/drawing/2014/main" id="{99B72E6B-9A64-4AB9-8961-155C629E2F34}"/>
              </a:ext>
            </a:extLst>
          </p:cNvPr>
          <p:cNvSpPr/>
          <p:nvPr/>
        </p:nvSpPr>
        <p:spPr>
          <a:xfrm>
            <a:off x="2490203" y="4031588"/>
            <a:ext cx="1566908" cy="2191356"/>
          </a:xfrm>
          <a:prstGeom prst="roundRect">
            <a:avLst>
              <a:gd name="adj" fmla="val 5583"/>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0" name="Rounded Rectangle 10">
            <a:extLst>
              <a:ext uri="{FF2B5EF4-FFF2-40B4-BE49-F238E27FC236}">
                <a16:creationId xmlns:a16="http://schemas.microsoft.com/office/drawing/2014/main" id="{99B72E6B-9A64-4AB9-8961-155C629E2F34}"/>
              </a:ext>
            </a:extLst>
          </p:cNvPr>
          <p:cNvSpPr/>
          <p:nvPr/>
        </p:nvSpPr>
        <p:spPr>
          <a:xfrm>
            <a:off x="4419565" y="4031588"/>
            <a:ext cx="1566908" cy="2191356"/>
          </a:xfrm>
          <a:prstGeom prst="roundRect">
            <a:avLst>
              <a:gd name="adj" fmla="val 5583"/>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1" name="Rounded Rectangle 10">
            <a:extLst>
              <a:ext uri="{FF2B5EF4-FFF2-40B4-BE49-F238E27FC236}">
                <a16:creationId xmlns:a16="http://schemas.microsoft.com/office/drawing/2014/main" id="{99B72E6B-9A64-4AB9-8961-155C629E2F34}"/>
              </a:ext>
            </a:extLst>
          </p:cNvPr>
          <p:cNvSpPr/>
          <p:nvPr/>
        </p:nvSpPr>
        <p:spPr>
          <a:xfrm>
            <a:off x="6327053" y="4031588"/>
            <a:ext cx="1566908" cy="2191356"/>
          </a:xfrm>
          <a:prstGeom prst="roundRect">
            <a:avLst>
              <a:gd name="adj" fmla="val 5583"/>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2" name="Rounded Rectangle 10">
            <a:extLst>
              <a:ext uri="{FF2B5EF4-FFF2-40B4-BE49-F238E27FC236}">
                <a16:creationId xmlns:a16="http://schemas.microsoft.com/office/drawing/2014/main" id="{99B72E6B-9A64-4AB9-8961-155C629E2F34}"/>
              </a:ext>
            </a:extLst>
          </p:cNvPr>
          <p:cNvSpPr/>
          <p:nvPr/>
        </p:nvSpPr>
        <p:spPr>
          <a:xfrm>
            <a:off x="10138287" y="4030733"/>
            <a:ext cx="1566908" cy="2191356"/>
          </a:xfrm>
          <a:prstGeom prst="roundRect">
            <a:avLst>
              <a:gd name="adj" fmla="val 5583"/>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3" name="Rounded Rectangle 10">
            <a:extLst>
              <a:ext uri="{FF2B5EF4-FFF2-40B4-BE49-F238E27FC236}">
                <a16:creationId xmlns:a16="http://schemas.microsoft.com/office/drawing/2014/main" id="{99B72E6B-9A64-4AB9-8961-155C629E2F34}"/>
              </a:ext>
            </a:extLst>
          </p:cNvPr>
          <p:cNvSpPr/>
          <p:nvPr/>
        </p:nvSpPr>
        <p:spPr>
          <a:xfrm>
            <a:off x="8234320" y="4030733"/>
            <a:ext cx="1566908" cy="2191356"/>
          </a:xfrm>
          <a:prstGeom prst="roundRect">
            <a:avLst>
              <a:gd name="adj" fmla="val 5583"/>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4" name="Rectangle 103"/>
          <p:cNvSpPr/>
          <p:nvPr/>
        </p:nvSpPr>
        <p:spPr>
          <a:xfrm>
            <a:off x="6791122" y="4086798"/>
            <a:ext cx="756938" cy="261610"/>
          </a:xfrm>
          <a:prstGeom prst="rect">
            <a:avLst/>
          </a:prstGeom>
        </p:spPr>
        <p:txBody>
          <a:bodyPr wrap="none">
            <a:spAutoFit/>
          </a:bodyPr>
          <a:lstStyle/>
          <a:p>
            <a:pPr algn="ctr"/>
            <a:r>
              <a:rPr lang="pl-PL" sz="1100" dirty="0" err="1">
                <a:latin typeface="Calibri" panose="020F0502020204030204" pitchFamily="34" charset="0"/>
                <a:ea typeface="Times New Roman" panose="02020603050405020304" pitchFamily="18" charset="0"/>
                <a:cs typeface="Calibri" panose="020F0502020204030204" pitchFamily="34" charset="0"/>
              </a:rPr>
              <a:t>Director</a:t>
            </a:r>
            <a:r>
              <a:rPr lang="pl-PL" sz="1100" dirty="0">
                <a:latin typeface="Calibri" panose="020F0502020204030204" pitchFamily="34" charset="0"/>
                <a:ea typeface="Times New Roman" panose="02020603050405020304" pitchFamily="18" charset="0"/>
                <a:cs typeface="Calibri" panose="020F0502020204030204" pitchFamily="34" charset="0"/>
              </a:rPr>
              <a:t> 4</a:t>
            </a:r>
            <a:endParaRPr lang="pl-PL" sz="1100" dirty="0"/>
          </a:p>
        </p:txBody>
      </p:sp>
      <p:sp>
        <p:nvSpPr>
          <p:cNvPr id="105" name="Rectangle 104"/>
          <p:cNvSpPr/>
          <p:nvPr/>
        </p:nvSpPr>
        <p:spPr>
          <a:xfrm>
            <a:off x="4872090" y="4088856"/>
            <a:ext cx="788999" cy="261610"/>
          </a:xfrm>
          <a:prstGeom prst="rect">
            <a:avLst/>
          </a:prstGeom>
        </p:spPr>
        <p:txBody>
          <a:bodyPr wrap="none">
            <a:spAutoFit/>
          </a:bodyPr>
          <a:lstStyle/>
          <a:p>
            <a:pPr algn="ctr"/>
            <a:r>
              <a:rPr lang="pl-PL" sz="1100" dirty="0" err="1">
                <a:latin typeface="Calibri" panose="020F0502020204030204" pitchFamily="34" charset="0"/>
                <a:ea typeface="Times New Roman" panose="02020603050405020304" pitchFamily="18" charset="0"/>
                <a:cs typeface="Calibri" panose="020F0502020204030204" pitchFamily="34" charset="0"/>
              </a:rPr>
              <a:t>Director</a:t>
            </a:r>
            <a:r>
              <a:rPr lang="pl-PL" sz="1100" dirty="0"/>
              <a:t> 3 </a:t>
            </a:r>
          </a:p>
        </p:txBody>
      </p:sp>
      <p:sp>
        <p:nvSpPr>
          <p:cNvPr id="106" name="Rectangle 105"/>
          <p:cNvSpPr/>
          <p:nvPr/>
        </p:nvSpPr>
        <p:spPr>
          <a:xfrm>
            <a:off x="10556385" y="4074498"/>
            <a:ext cx="756938" cy="261610"/>
          </a:xfrm>
          <a:prstGeom prst="rect">
            <a:avLst/>
          </a:prstGeom>
        </p:spPr>
        <p:txBody>
          <a:bodyPr wrap="none">
            <a:spAutoFit/>
          </a:bodyPr>
          <a:lstStyle/>
          <a:p>
            <a:pPr algn="ctr"/>
            <a:r>
              <a:rPr lang="pl-PL" sz="1100" dirty="0" err="1">
                <a:latin typeface="Calibri" panose="020F0502020204030204" pitchFamily="34" charset="0"/>
                <a:ea typeface="Times New Roman" panose="02020603050405020304" pitchFamily="18" charset="0"/>
                <a:cs typeface="Calibri" panose="020F0502020204030204" pitchFamily="34" charset="0"/>
              </a:rPr>
              <a:t>Director</a:t>
            </a:r>
            <a:r>
              <a:rPr lang="pl-PL" sz="1100" dirty="0"/>
              <a:t> 6</a:t>
            </a:r>
          </a:p>
        </p:txBody>
      </p:sp>
      <p:sp>
        <p:nvSpPr>
          <p:cNvPr id="107" name="Rectangle 106"/>
          <p:cNvSpPr/>
          <p:nvPr/>
        </p:nvSpPr>
        <p:spPr>
          <a:xfrm>
            <a:off x="2938734" y="4088856"/>
            <a:ext cx="756937" cy="261610"/>
          </a:xfrm>
          <a:prstGeom prst="rect">
            <a:avLst/>
          </a:prstGeom>
        </p:spPr>
        <p:txBody>
          <a:bodyPr wrap="none">
            <a:spAutoFit/>
          </a:bodyPr>
          <a:lstStyle/>
          <a:p>
            <a:pPr algn="ctr"/>
            <a:r>
              <a:rPr lang="pl-PL" sz="1100" dirty="0" err="1">
                <a:latin typeface="Calibri" panose="020F0502020204030204" pitchFamily="34" charset="0"/>
                <a:ea typeface="Times New Roman" panose="02020603050405020304" pitchFamily="18" charset="0"/>
                <a:cs typeface="Calibri" panose="020F0502020204030204" pitchFamily="34" charset="0"/>
              </a:rPr>
              <a:t>Director</a:t>
            </a:r>
            <a:r>
              <a:rPr lang="pl-PL" sz="1100" dirty="0"/>
              <a:t> 2</a:t>
            </a:r>
          </a:p>
        </p:txBody>
      </p:sp>
      <p:sp>
        <p:nvSpPr>
          <p:cNvPr id="108" name="Rectangle 107"/>
          <p:cNvSpPr/>
          <p:nvPr/>
        </p:nvSpPr>
        <p:spPr>
          <a:xfrm>
            <a:off x="8462701" y="4074498"/>
            <a:ext cx="1259418" cy="261610"/>
          </a:xfrm>
          <a:prstGeom prst="rect">
            <a:avLst/>
          </a:prstGeom>
        </p:spPr>
        <p:txBody>
          <a:bodyPr wrap="square">
            <a:spAutoFit/>
          </a:bodyPr>
          <a:lstStyle/>
          <a:p>
            <a:pPr algn="ctr"/>
            <a:r>
              <a:rPr lang="pl-PL" sz="1100" dirty="0" err="1">
                <a:latin typeface="Calibri" panose="020F0502020204030204" pitchFamily="34" charset="0"/>
                <a:ea typeface="Times New Roman" panose="02020603050405020304" pitchFamily="18" charset="0"/>
                <a:cs typeface="Calibri" panose="020F0502020204030204" pitchFamily="34" charset="0"/>
              </a:rPr>
              <a:t>Director</a:t>
            </a:r>
            <a:r>
              <a:rPr lang="pl-PL" sz="1100" dirty="0"/>
              <a:t> 5</a:t>
            </a:r>
          </a:p>
        </p:txBody>
      </p:sp>
      <p:sp>
        <p:nvSpPr>
          <p:cNvPr id="109" name="Rectangle 108"/>
          <p:cNvSpPr/>
          <p:nvPr/>
        </p:nvSpPr>
        <p:spPr>
          <a:xfrm>
            <a:off x="552609" y="4074498"/>
            <a:ext cx="1566908" cy="261610"/>
          </a:xfrm>
          <a:prstGeom prst="rect">
            <a:avLst/>
          </a:prstGeom>
        </p:spPr>
        <p:txBody>
          <a:bodyPr wrap="square">
            <a:spAutoFit/>
          </a:bodyPr>
          <a:lstStyle/>
          <a:p>
            <a:pPr algn="ctr"/>
            <a:r>
              <a:rPr lang="pl-PL" sz="1100" dirty="0" err="1">
                <a:latin typeface="Calibri" panose="020F0502020204030204" pitchFamily="34" charset="0"/>
                <a:ea typeface="Times New Roman" panose="02020603050405020304" pitchFamily="18" charset="0"/>
                <a:cs typeface="Calibri" panose="020F0502020204030204" pitchFamily="34" charset="0"/>
              </a:rPr>
              <a:t>Director</a:t>
            </a:r>
            <a:r>
              <a:rPr lang="pl-PL" sz="1100" dirty="0">
                <a:latin typeface="Calibri" panose="020F0502020204030204" pitchFamily="34" charset="0"/>
                <a:ea typeface="Times New Roman" panose="02020603050405020304" pitchFamily="18" charset="0"/>
                <a:cs typeface="Calibri" panose="020F0502020204030204" pitchFamily="34" charset="0"/>
              </a:rPr>
              <a:t> 1</a:t>
            </a:r>
          </a:p>
        </p:txBody>
      </p:sp>
      <p:sp>
        <p:nvSpPr>
          <p:cNvPr id="111" name="Rounded Rectangle 10">
            <a:extLst>
              <a:ext uri="{FF2B5EF4-FFF2-40B4-BE49-F238E27FC236}">
                <a16:creationId xmlns:a16="http://schemas.microsoft.com/office/drawing/2014/main" id="{99B72E6B-9A64-4AB9-8961-155C629E2F34}"/>
              </a:ext>
            </a:extLst>
          </p:cNvPr>
          <p:cNvSpPr/>
          <p:nvPr/>
        </p:nvSpPr>
        <p:spPr>
          <a:xfrm>
            <a:off x="552609" y="4346126"/>
            <a:ext cx="1527112" cy="145150"/>
          </a:xfrm>
          <a:prstGeom prst="roundRect">
            <a:avLst>
              <a:gd name="adj" fmla="val 4090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a:t>Information</a:t>
            </a:r>
          </a:p>
        </p:txBody>
      </p:sp>
      <p:sp>
        <p:nvSpPr>
          <p:cNvPr id="112" name="Rounded Rectangle 10">
            <a:extLst>
              <a:ext uri="{FF2B5EF4-FFF2-40B4-BE49-F238E27FC236}">
                <a16:creationId xmlns:a16="http://schemas.microsoft.com/office/drawing/2014/main" id="{99B72E6B-9A64-4AB9-8961-155C629E2F34}"/>
              </a:ext>
            </a:extLst>
          </p:cNvPr>
          <p:cNvSpPr/>
          <p:nvPr/>
        </p:nvSpPr>
        <p:spPr>
          <a:xfrm>
            <a:off x="2608440" y="4346126"/>
            <a:ext cx="1527112" cy="145150"/>
          </a:xfrm>
          <a:prstGeom prst="roundRect">
            <a:avLst>
              <a:gd name="adj" fmla="val 4090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a:t>Information</a:t>
            </a:r>
          </a:p>
        </p:txBody>
      </p:sp>
      <p:sp>
        <p:nvSpPr>
          <p:cNvPr id="113" name="Rounded Rectangle 10">
            <a:extLst>
              <a:ext uri="{FF2B5EF4-FFF2-40B4-BE49-F238E27FC236}">
                <a16:creationId xmlns:a16="http://schemas.microsoft.com/office/drawing/2014/main" id="{99B72E6B-9A64-4AB9-8961-155C629E2F34}"/>
              </a:ext>
            </a:extLst>
          </p:cNvPr>
          <p:cNvSpPr/>
          <p:nvPr/>
        </p:nvSpPr>
        <p:spPr>
          <a:xfrm>
            <a:off x="4531641" y="4346126"/>
            <a:ext cx="1527112" cy="145150"/>
          </a:xfrm>
          <a:prstGeom prst="roundRect">
            <a:avLst>
              <a:gd name="adj" fmla="val 4090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a:t>Information</a:t>
            </a:r>
          </a:p>
        </p:txBody>
      </p:sp>
      <p:sp>
        <p:nvSpPr>
          <p:cNvPr id="114" name="Rounded Rectangle 10">
            <a:extLst>
              <a:ext uri="{FF2B5EF4-FFF2-40B4-BE49-F238E27FC236}">
                <a16:creationId xmlns:a16="http://schemas.microsoft.com/office/drawing/2014/main" id="{99B72E6B-9A64-4AB9-8961-155C629E2F34}"/>
              </a:ext>
            </a:extLst>
          </p:cNvPr>
          <p:cNvSpPr/>
          <p:nvPr/>
        </p:nvSpPr>
        <p:spPr>
          <a:xfrm>
            <a:off x="6445290" y="4346126"/>
            <a:ext cx="1527112" cy="145150"/>
          </a:xfrm>
          <a:prstGeom prst="roundRect">
            <a:avLst>
              <a:gd name="adj" fmla="val 4090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a:t>Information</a:t>
            </a:r>
          </a:p>
        </p:txBody>
      </p:sp>
      <p:sp>
        <p:nvSpPr>
          <p:cNvPr id="115" name="Rounded Rectangle 10">
            <a:extLst>
              <a:ext uri="{FF2B5EF4-FFF2-40B4-BE49-F238E27FC236}">
                <a16:creationId xmlns:a16="http://schemas.microsoft.com/office/drawing/2014/main" id="{99B72E6B-9A64-4AB9-8961-155C629E2F34}"/>
              </a:ext>
            </a:extLst>
          </p:cNvPr>
          <p:cNvSpPr/>
          <p:nvPr/>
        </p:nvSpPr>
        <p:spPr>
          <a:xfrm>
            <a:off x="8365154" y="4346126"/>
            <a:ext cx="1527112" cy="145150"/>
          </a:xfrm>
          <a:prstGeom prst="roundRect">
            <a:avLst>
              <a:gd name="adj" fmla="val 4090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a:t>Information</a:t>
            </a:r>
          </a:p>
        </p:txBody>
      </p:sp>
      <p:sp>
        <p:nvSpPr>
          <p:cNvPr id="117" name="Rectangle 116"/>
          <p:cNvSpPr/>
          <p:nvPr/>
        </p:nvSpPr>
        <p:spPr>
          <a:xfrm>
            <a:off x="471663" y="4543418"/>
            <a:ext cx="1604310" cy="230832"/>
          </a:xfrm>
          <a:prstGeom prst="rect">
            <a:avLst/>
          </a:prstGeom>
        </p:spPr>
        <p:txBody>
          <a:bodyPr wrap="square">
            <a:spAutoFit/>
          </a:bodyPr>
          <a:lstStyle/>
          <a:p>
            <a:pPr algn="ctr">
              <a:spcBef>
                <a:spcPts val="200"/>
              </a:spcBef>
            </a:pPr>
            <a:r>
              <a:rPr lang="pl-PL" sz="900" dirty="0">
                <a:latin typeface="Calibri" panose="020F0502020204030204" pitchFamily="34" charset="0"/>
                <a:ea typeface="Times New Roman" panose="02020603050405020304" pitchFamily="18" charset="0"/>
                <a:cs typeface="Calibri" panose="020F0502020204030204" pitchFamily="34" charset="0"/>
              </a:rPr>
              <a:t>[</a:t>
            </a:r>
            <a:r>
              <a:rPr lang="pl-PL" sz="900" dirty="0" err="1">
                <a:latin typeface="Calibri" panose="020F0502020204030204" pitchFamily="34" charset="0"/>
                <a:ea typeface="Times New Roman" panose="02020603050405020304" pitchFamily="18" charset="0"/>
                <a:cs typeface="Calibri" panose="020F0502020204030204" pitchFamily="34" charset="0"/>
              </a:rPr>
              <a:t>description</a:t>
            </a:r>
            <a:r>
              <a:rPr lang="pl-PL" sz="900" dirty="0">
                <a:latin typeface="Calibri" panose="020F0502020204030204" pitchFamily="34" charset="0"/>
                <a:ea typeface="Times New Roman" panose="02020603050405020304" pitchFamily="18" charset="0"/>
                <a:cs typeface="Calibri" panose="020F0502020204030204" pitchFamily="34" charset="0"/>
              </a:rPr>
              <a:t> of </a:t>
            </a:r>
            <a:r>
              <a:rPr lang="pl-PL" sz="900" dirty="0" err="1">
                <a:latin typeface="Calibri" panose="020F0502020204030204" pitchFamily="34" charset="0"/>
                <a:ea typeface="Times New Roman" panose="02020603050405020304" pitchFamily="18" charset="0"/>
                <a:cs typeface="Calibri" panose="020F0502020204030204" pitchFamily="34" charset="0"/>
              </a:rPr>
              <a:t>information</a:t>
            </a:r>
            <a:r>
              <a:rPr lang="pl-PL" sz="900" dirty="0">
                <a:latin typeface="Calibri" panose="020F0502020204030204" pitchFamily="34" charset="0"/>
                <a:ea typeface="Times New Roman" panose="02020603050405020304" pitchFamily="18" charset="0"/>
                <a:cs typeface="Calibri" panose="020F0502020204030204" pitchFamily="34" charset="0"/>
              </a:rPr>
              <a:t>]</a:t>
            </a:r>
          </a:p>
        </p:txBody>
      </p:sp>
      <p:sp>
        <p:nvSpPr>
          <p:cNvPr id="118" name="Rectangle 117"/>
          <p:cNvSpPr/>
          <p:nvPr/>
        </p:nvSpPr>
        <p:spPr>
          <a:xfrm>
            <a:off x="10170825" y="4543418"/>
            <a:ext cx="1548735" cy="215444"/>
          </a:xfrm>
          <a:prstGeom prst="rect">
            <a:avLst/>
          </a:prstGeom>
        </p:spPr>
        <p:txBody>
          <a:bodyPr wrap="square">
            <a:spAutoFit/>
          </a:bodyPr>
          <a:lstStyle/>
          <a:p>
            <a:pPr algn="ctr">
              <a:spcBef>
                <a:spcPts val="200"/>
              </a:spcBef>
            </a:pPr>
            <a:r>
              <a:rPr lang="pl-PL" sz="800" dirty="0">
                <a:latin typeface="Calibri" panose="020F0502020204030204" pitchFamily="34" charset="0"/>
                <a:ea typeface="Times New Roman" panose="02020603050405020304" pitchFamily="18" charset="0"/>
                <a:cs typeface="Calibri" panose="020F0502020204030204" pitchFamily="34" charset="0"/>
              </a:rPr>
              <a:t>[</a:t>
            </a:r>
            <a:r>
              <a:rPr lang="pl-PL" sz="800" dirty="0" err="1">
                <a:latin typeface="Calibri" panose="020F0502020204030204" pitchFamily="34" charset="0"/>
                <a:ea typeface="Times New Roman" panose="02020603050405020304" pitchFamily="18" charset="0"/>
                <a:cs typeface="Calibri" panose="020F0502020204030204" pitchFamily="34" charset="0"/>
              </a:rPr>
              <a:t>description</a:t>
            </a:r>
            <a:r>
              <a:rPr lang="pl-PL" sz="800" dirty="0">
                <a:latin typeface="Calibri" panose="020F0502020204030204" pitchFamily="34" charset="0"/>
                <a:ea typeface="Times New Roman" panose="02020603050405020304" pitchFamily="18" charset="0"/>
                <a:cs typeface="Calibri" panose="020F0502020204030204" pitchFamily="34" charset="0"/>
              </a:rPr>
              <a:t> of </a:t>
            </a:r>
            <a:r>
              <a:rPr lang="pl-PL" sz="800" dirty="0" err="1">
                <a:latin typeface="Calibri" panose="020F0502020204030204" pitchFamily="34" charset="0"/>
                <a:ea typeface="Times New Roman" panose="02020603050405020304" pitchFamily="18" charset="0"/>
                <a:cs typeface="Calibri" panose="020F0502020204030204" pitchFamily="34" charset="0"/>
              </a:rPr>
              <a:t>information</a:t>
            </a:r>
            <a:r>
              <a:rPr lang="pl-PL" sz="800" dirty="0">
                <a:latin typeface="Calibri" panose="020F0502020204030204" pitchFamily="34" charset="0"/>
                <a:ea typeface="Times New Roman" panose="02020603050405020304" pitchFamily="18" charset="0"/>
                <a:cs typeface="Calibri" panose="020F0502020204030204" pitchFamily="34" charset="0"/>
              </a:rPr>
              <a:t>]</a:t>
            </a:r>
          </a:p>
        </p:txBody>
      </p:sp>
      <p:sp>
        <p:nvSpPr>
          <p:cNvPr id="7" name="Rectangle 6"/>
          <p:cNvSpPr/>
          <p:nvPr/>
        </p:nvSpPr>
        <p:spPr>
          <a:xfrm>
            <a:off x="4454443" y="4543418"/>
            <a:ext cx="1604310" cy="230832"/>
          </a:xfrm>
          <a:prstGeom prst="rect">
            <a:avLst/>
          </a:prstGeom>
        </p:spPr>
        <p:txBody>
          <a:bodyPr wrap="square">
            <a:spAutoFit/>
          </a:bodyPr>
          <a:lstStyle/>
          <a:p>
            <a:pPr algn="ctr">
              <a:spcBef>
                <a:spcPts val="200"/>
              </a:spcBef>
            </a:pPr>
            <a:r>
              <a:rPr lang="pl-PL" sz="900" dirty="0">
                <a:latin typeface="Calibri" panose="020F0502020204030204" pitchFamily="34" charset="0"/>
                <a:ea typeface="Times New Roman" panose="02020603050405020304" pitchFamily="18" charset="0"/>
                <a:cs typeface="Calibri" panose="020F0502020204030204" pitchFamily="34" charset="0"/>
              </a:rPr>
              <a:t>[</a:t>
            </a:r>
            <a:r>
              <a:rPr lang="pl-PL" sz="900" dirty="0" err="1">
                <a:latin typeface="Calibri" panose="020F0502020204030204" pitchFamily="34" charset="0"/>
                <a:ea typeface="Times New Roman" panose="02020603050405020304" pitchFamily="18" charset="0"/>
                <a:cs typeface="Calibri" panose="020F0502020204030204" pitchFamily="34" charset="0"/>
              </a:rPr>
              <a:t>description</a:t>
            </a:r>
            <a:r>
              <a:rPr lang="pl-PL" sz="900" dirty="0">
                <a:latin typeface="Calibri" panose="020F0502020204030204" pitchFamily="34" charset="0"/>
                <a:ea typeface="Times New Roman" panose="02020603050405020304" pitchFamily="18" charset="0"/>
                <a:cs typeface="Calibri" panose="020F0502020204030204" pitchFamily="34" charset="0"/>
              </a:rPr>
              <a:t> of </a:t>
            </a:r>
            <a:r>
              <a:rPr lang="pl-PL" sz="900" dirty="0" err="1">
                <a:latin typeface="Calibri" panose="020F0502020204030204" pitchFamily="34" charset="0"/>
                <a:ea typeface="Times New Roman" panose="02020603050405020304" pitchFamily="18" charset="0"/>
                <a:cs typeface="Calibri" panose="020F0502020204030204" pitchFamily="34" charset="0"/>
              </a:rPr>
              <a:t>information</a:t>
            </a:r>
            <a:r>
              <a:rPr lang="pl-PL" sz="900" dirty="0">
                <a:latin typeface="Calibri" panose="020F0502020204030204" pitchFamily="34" charset="0"/>
                <a:ea typeface="Times New Roman" panose="02020603050405020304" pitchFamily="18" charset="0"/>
                <a:cs typeface="Calibri" panose="020F0502020204030204" pitchFamily="34" charset="0"/>
              </a:rPr>
              <a:t>]</a:t>
            </a:r>
          </a:p>
        </p:txBody>
      </p:sp>
      <p:sp>
        <p:nvSpPr>
          <p:cNvPr id="120" name="Rounded Rectangle 10">
            <a:extLst>
              <a:ext uri="{FF2B5EF4-FFF2-40B4-BE49-F238E27FC236}">
                <a16:creationId xmlns:a16="http://schemas.microsoft.com/office/drawing/2014/main" id="{99B72E6B-9A64-4AB9-8961-155C629E2F34}"/>
              </a:ext>
            </a:extLst>
          </p:cNvPr>
          <p:cNvSpPr/>
          <p:nvPr/>
        </p:nvSpPr>
        <p:spPr>
          <a:xfrm>
            <a:off x="10260395" y="4346126"/>
            <a:ext cx="1527112" cy="145150"/>
          </a:xfrm>
          <a:prstGeom prst="roundRect">
            <a:avLst>
              <a:gd name="adj" fmla="val 4090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a:t>Information</a:t>
            </a:r>
          </a:p>
        </p:txBody>
      </p:sp>
      <p:sp>
        <p:nvSpPr>
          <p:cNvPr id="123" name="Rectangle 122"/>
          <p:cNvSpPr/>
          <p:nvPr/>
        </p:nvSpPr>
        <p:spPr>
          <a:xfrm>
            <a:off x="2495847" y="4543418"/>
            <a:ext cx="1537200" cy="230832"/>
          </a:xfrm>
          <a:prstGeom prst="rect">
            <a:avLst/>
          </a:prstGeom>
        </p:spPr>
        <p:txBody>
          <a:bodyPr wrap="square">
            <a:spAutoFit/>
          </a:bodyPr>
          <a:lstStyle/>
          <a:p>
            <a:pPr algn="ctr">
              <a:spcBef>
                <a:spcPts val="200"/>
              </a:spcBef>
            </a:pPr>
            <a:r>
              <a:rPr lang="pl-PL" sz="900" dirty="0">
                <a:latin typeface="Calibri" panose="020F0502020204030204" pitchFamily="34" charset="0"/>
                <a:ea typeface="Times New Roman" panose="02020603050405020304" pitchFamily="18" charset="0"/>
                <a:cs typeface="Calibri" panose="020F0502020204030204" pitchFamily="34" charset="0"/>
              </a:rPr>
              <a:t>[</a:t>
            </a:r>
            <a:r>
              <a:rPr lang="pl-PL" sz="900" dirty="0" err="1">
                <a:latin typeface="Calibri" panose="020F0502020204030204" pitchFamily="34" charset="0"/>
                <a:ea typeface="Times New Roman" panose="02020603050405020304" pitchFamily="18" charset="0"/>
                <a:cs typeface="Calibri" panose="020F0502020204030204" pitchFamily="34" charset="0"/>
              </a:rPr>
              <a:t>description</a:t>
            </a:r>
            <a:r>
              <a:rPr lang="pl-PL" sz="900" dirty="0">
                <a:latin typeface="Calibri" panose="020F0502020204030204" pitchFamily="34" charset="0"/>
                <a:ea typeface="Times New Roman" panose="02020603050405020304" pitchFamily="18" charset="0"/>
                <a:cs typeface="Calibri" panose="020F0502020204030204" pitchFamily="34" charset="0"/>
              </a:rPr>
              <a:t> of </a:t>
            </a:r>
            <a:r>
              <a:rPr lang="pl-PL" sz="900" dirty="0" err="1">
                <a:latin typeface="Calibri" panose="020F0502020204030204" pitchFamily="34" charset="0"/>
                <a:ea typeface="Times New Roman" panose="02020603050405020304" pitchFamily="18" charset="0"/>
                <a:cs typeface="Calibri" panose="020F0502020204030204" pitchFamily="34" charset="0"/>
              </a:rPr>
              <a:t>information</a:t>
            </a:r>
            <a:r>
              <a:rPr lang="pl-PL" sz="900" dirty="0">
                <a:latin typeface="Calibri" panose="020F0502020204030204" pitchFamily="34" charset="0"/>
                <a:ea typeface="Times New Roman" panose="02020603050405020304" pitchFamily="18" charset="0"/>
                <a:cs typeface="Calibri" panose="020F0502020204030204" pitchFamily="34" charset="0"/>
              </a:rPr>
              <a:t>]</a:t>
            </a:r>
          </a:p>
        </p:txBody>
      </p:sp>
      <p:sp>
        <p:nvSpPr>
          <p:cNvPr id="124" name="Rectangle 123"/>
          <p:cNvSpPr/>
          <p:nvPr/>
        </p:nvSpPr>
        <p:spPr>
          <a:xfrm>
            <a:off x="8257484" y="4543418"/>
            <a:ext cx="1618035" cy="215444"/>
          </a:xfrm>
          <a:prstGeom prst="rect">
            <a:avLst/>
          </a:prstGeom>
        </p:spPr>
        <p:txBody>
          <a:bodyPr wrap="square">
            <a:spAutoFit/>
          </a:bodyPr>
          <a:lstStyle/>
          <a:p>
            <a:pPr algn="ctr">
              <a:spcBef>
                <a:spcPts val="200"/>
              </a:spcBef>
            </a:pPr>
            <a:r>
              <a:rPr lang="pl-PL" sz="800" dirty="0">
                <a:latin typeface="Calibri" panose="020F0502020204030204" pitchFamily="34" charset="0"/>
                <a:ea typeface="Times New Roman" panose="02020603050405020304" pitchFamily="18" charset="0"/>
                <a:cs typeface="Calibri" panose="020F0502020204030204" pitchFamily="34" charset="0"/>
              </a:rPr>
              <a:t>[</a:t>
            </a:r>
            <a:r>
              <a:rPr lang="pl-PL" sz="800" dirty="0" err="1">
                <a:latin typeface="Calibri" panose="020F0502020204030204" pitchFamily="34" charset="0"/>
                <a:ea typeface="Times New Roman" panose="02020603050405020304" pitchFamily="18" charset="0"/>
                <a:cs typeface="Calibri" panose="020F0502020204030204" pitchFamily="34" charset="0"/>
              </a:rPr>
              <a:t>description</a:t>
            </a:r>
            <a:r>
              <a:rPr lang="pl-PL" sz="800" dirty="0">
                <a:latin typeface="Calibri" panose="020F0502020204030204" pitchFamily="34" charset="0"/>
                <a:ea typeface="Times New Roman" panose="02020603050405020304" pitchFamily="18" charset="0"/>
                <a:cs typeface="Calibri" panose="020F0502020204030204" pitchFamily="34" charset="0"/>
              </a:rPr>
              <a:t> of </a:t>
            </a:r>
            <a:r>
              <a:rPr lang="pl-PL" sz="800" dirty="0" err="1">
                <a:latin typeface="Calibri" panose="020F0502020204030204" pitchFamily="34" charset="0"/>
                <a:ea typeface="Times New Roman" panose="02020603050405020304" pitchFamily="18" charset="0"/>
                <a:cs typeface="Calibri" panose="020F0502020204030204" pitchFamily="34" charset="0"/>
              </a:rPr>
              <a:t>information</a:t>
            </a:r>
            <a:r>
              <a:rPr lang="pl-PL" sz="800" dirty="0">
                <a:latin typeface="Calibri" panose="020F0502020204030204" pitchFamily="34" charset="0"/>
                <a:ea typeface="Times New Roman" panose="02020603050405020304" pitchFamily="18" charset="0"/>
                <a:cs typeface="Calibri" panose="020F0502020204030204" pitchFamily="34" charset="0"/>
              </a:rPr>
              <a:t>]</a:t>
            </a:r>
          </a:p>
        </p:txBody>
      </p:sp>
      <p:sp>
        <p:nvSpPr>
          <p:cNvPr id="92" name="Rectangle 91"/>
          <p:cNvSpPr/>
          <p:nvPr/>
        </p:nvSpPr>
        <p:spPr>
          <a:xfrm>
            <a:off x="6320893" y="4543418"/>
            <a:ext cx="1560514" cy="230832"/>
          </a:xfrm>
          <a:prstGeom prst="rect">
            <a:avLst/>
          </a:prstGeom>
        </p:spPr>
        <p:txBody>
          <a:bodyPr wrap="square">
            <a:spAutoFit/>
          </a:bodyPr>
          <a:lstStyle/>
          <a:p>
            <a:pPr algn="ctr">
              <a:spcBef>
                <a:spcPts val="200"/>
              </a:spcBef>
            </a:pPr>
            <a:r>
              <a:rPr lang="pl-PL" sz="900" dirty="0">
                <a:latin typeface="Calibri" panose="020F0502020204030204" pitchFamily="34" charset="0"/>
                <a:ea typeface="Times New Roman" panose="02020603050405020304" pitchFamily="18" charset="0"/>
                <a:cs typeface="Calibri" panose="020F0502020204030204" pitchFamily="34" charset="0"/>
              </a:rPr>
              <a:t>[</a:t>
            </a:r>
            <a:r>
              <a:rPr lang="pl-PL" sz="900" dirty="0" err="1">
                <a:latin typeface="Calibri" panose="020F0502020204030204" pitchFamily="34" charset="0"/>
                <a:ea typeface="Times New Roman" panose="02020603050405020304" pitchFamily="18" charset="0"/>
                <a:cs typeface="Calibri" panose="020F0502020204030204" pitchFamily="34" charset="0"/>
              </a:rPr>
              <a:t>description</a:t>
            </a:r>
            <a:r>
              <a:rPr lang="pl-PL" sz="900" dirty="0">
                <a:latin typeface="Calibri" panose="020F0502020204030204" pitchFamily="34" charset="0"/>
                <a:ea typeface="Times New Roman" panose="02020603050405020304" pitchFamily="18" charset="0"/>
                <a:cs typeface="Calibri" panose="020F0502020204030204" pitchFamily="34" charset="0"/>
              </a:rPr>
              <a:t> of </a:t>
            </a:r>
            <a:r>
              <a:rPr lang="pl-PL" sz="900" dirty="0" err="1">
                <a:latin typeface="Calibri" panose="020F0502020204030204" pitchFamily="34" charset="0"/>
                <a:ea typeface="Times New Roman" panose="02020603050405020304" pitchFamily="18" charset="0"/>
                <a:cs typeface="Calibri" panose="020F0502020204030204" pitchFamily="34" charset="0"/>
              </a:rPr>
              <a:t>information</a:t>
            </a:r>
            <a:r>
              <a:rPr lang="pl-PL" sz="900" dirty="0">
                <a:latin typeface="Calibri" panose="020F0502020204030204" pitchFamily="34" charset="0"/>
                <a:ea typeface="Times New Roman" panose="02020603050405020304" pitchFamily="18" charset="0"/>
                <a:cs typeface="Calibri" panose="020F0502020204030204" pitchFamily="34" charset="0"/>
              </a:rPr>
              <a:t>]</a:t>
            </a:r>
          </a:p>
        </p:txBody>
      </p:sp>
      <p:sp>
        <p:nvSpPr>
          <p:cNvPr id="126" name="Rounded Rectangle 10">
            <a:extLst>
              <a:ext uri="{FF2B5EF4-FFF2-40B4-BE49-F238E27FC236}">
                <a16:creationId xmlns:a16="http://schemas.microsoft.com/office/drawing/2014/main" id="{99B72E6B-9A64-4AB9-8961-155C629E2F34}"/>
              </a:ext>
            </a:extLst>
          </p:cNvPr>
          <p:cNvSpPr/>
          <p:nvPr/>
        </p:nvSpPr>
        <p:spPr>
          <a:xfrm rot="16200000">
            <a:off x="2515518" y="-70043"/>
            <a:ext cx="2007567" cy="5394960"/>
          </a:xfrm>
          <a:prstGeom prst="roundRect">
            <a:avLst>
              <a:gd name="adj" fmla="val 5583"/>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cxnSp>
        <p:nvCxnSpPr>
          <p:cNvPr id="129" name="Straight Connector 128">
            <a:extLst>
              <a:ext uri="{FF2B5EF4-FFF2-40B4-BE49-F238E27FC236}">
                <a16:creationId xmlns:a16="http://schemas.microsoft.com/office/drawing/2014/main" id="{800FCF44-9C2C-4AF2-9D3E-F2E858561B6A}"/>
              </a:ext>
            </a:extLst>
          </p:cNvPr>
          <p:cNvCxnSpPr/>
          <p:nvPr/>
        </p:nvCxnSpPr>
        <p:spPr>
          <a:xfrm>
            <a:off x="2553302" y="1784368"/>
            <a:ext cx="0" cy="1772878"/>
          </a:xfrm>
          <a:prstGeom prst="line">
            <a:avLst/>
          </a:prstGeom>
          <a:ln>
            <a:noFill/>
          </a:ln>
        </p:spPr>
        <p:style>
          <a:lnRef idx="1">
            <a:schemeClr val="accent1"/>
          </a:lnRef>
          <a:fillRef idx="0">
            <a:schemeClr val="accent1"/>
          </a:fillRef>
          <a:effectRef idx="0">
            <a:schemeClr val="accent1"/>
          </a:effectRef>
          <a:fontRef idx="minor">
            <a:schemeClr val="tx1"/>
          </a:fontRef>
        </p:style>
      </p:cxnSp>
      <p:sp>
        <p:nvSpPr>
          <p:cNvPr id="110" name="Rectangle 109"/>
          <p:cNvSpPr/>
          <p:nvPr/>
        </p:nvSpPr>
        <p:spPr>
          <a:xfrm>
            <a:off x="3298840" y="1911898"/>
            <a:ext cx="3101686" cy="230832"/>
          </a:xfrm>
          <a:prstGeom prst="rect">
            <a:avLst/>
          </a:prstGeom>
          <a:ln>
            <a:noFill/>
          </a:ln>
        </p:spPr>
        <p:txBody>
          <a:bodyPr wrap="square">
            <a:spAutoFit/>
          </a:bodyPr>
          <a:lstStyle/>
          <a:p>
            <a:r>
              <a:rPr lang="pl-PL" sz="900" dirty="0">
                <a:latin typeface="Calibri" panose="020F0502020204030204" pitchFamily="34" charset="0"/>
                <a:ea typeface="Times New Roman" panose="02020603050405020304" pitchFamily="18" charset="0"/>
                <a:cs typeface="Times New Roman" panose="02020603050405020304" pitchFamily="18" charset="0"/>
              </a:rPr>
              <a:t>[</a:t>
            </a:r>
            <a:r>
              <a:rPr lang="pl-PL" sz="900" dirty="0" err="1">
                <a:latin typeface="Calibri" panose="020F0502020204030204" pitchFamily="34" charset="0"/>
                <a:ea typeface="Times New Roman" panose="02020603050405020304" pitchFamily="18" charset="0"/>
                <a:cs typeface="Times New Roman" panose="02020603050405020304" pitchFamily="18" charset="0"/>
              </a:rPr>
              <a:t>description</a:t>
            </a:r>
            <a:r>
              <a:rPr lang="pl-PL" sz="900" dirty="0">
                <a:latin typeface="Calibri" panose="020F0502020204030204" pitchFamily="34" charset="0"/>
                <a:ea typeface="Times New Roman" panose="02020603050405020304" pitchFamily="18" charset="0"/>
                <a:cs typeface="Times New Roman" panose="02020603050405020304" pitchFamily="18" charset="0"/>
              </a:rPr>
              <a:t>]</a:t>
            </a:r>
          </a:p>
        </p:txBody>
      </p:sp>
      <p:sp>
        <p:nvSpPr>
          <p:cNvPr id="116" name="Rectangle 115"/>
          <p:cNvSpPr/>
          <p:nvPr/>
        </p:nvSpPr>
        <p:spPr>
          <a:xfrm>
            <a:off x="3298841" y="1735884"/>
            <a:ext cx="3101687" cy="230832"/>
          </a:xfrm>
          <a:prstGeom prst="rect">
            <a:avLst/>
          </a:prstGeom>
          <a:ln>
            <a:noFill/>
          </a:ln>
        </p:spPr>
        <p:txBody>
          <a:bodyPr wrap="square">
            <a:spAutoFit/>
          </a:bodyPr>
          <a:lstStyle/>
          <a:p>
            <a:r>
              <a:rPr lang="pl-PL" sz="900" dirty="0">
                <a:latin typeface="Calibri" panose="020F0502020204030204" pitchFamily="34" charset="0"/>
                <a:ea typeface="Times New Roman" panose="02020603050405020304" pitchFamily="18" charset="0"/>
                <a:cs typeface="Times New Roman" panose="02020603050405020304" pitchFamily="18" charset="0"/>
              </a:rPr>
              <a:t>[</a:t>
            </a:r>
            <a:r>
              <a:rPr lang="pl-PL" sz="900" dirty="0" err="1">
                <a:latin typeface="Calibri" panose="020F0502020204030204" pitchFamily="34" charset="0"/>
                <a:ea typeface="Times New Roman" panose="02020603050405020304" pitchFamily="18" charset="0"/>
                <a:cs typeface="Times New Roman" panose="02020603050405020304" pitchFamily="18" charset="0"/>
              </a:rPr>
              <a:t>description</a:t>
            </a:r>
            <a:r>
              <a:rPr lang="pl-PL" sz="900" dirty="0">
                <a:latin typeface="Calibri" panose="020F0502020204030204" pitchFamily="34" charset="0"/>
                <a:ea typeface="Times New Roman" panose="02020603050405020304" pitchFamily="18" charset="0"/>
                <a:cs typeface="Times New Roman" panose="02020603050405020304" pitchFamily="18" charset="0"/>
              </a:rPr>
              <a:t>]</a:t>
            </a:r>
          </a:p>
        </p:txBody>
      </p:sp>
      <p:sp>
        <p:nvSpPr>
          <p:cNvPr id="119" name="Rectangle 118"/>
          <p:cNvSpPr/>
          <p:nvPr/>
        </p:nvSpPr>
        <p:spPr>
          <a:xfrm>
            <a:off x="3295990" y="3007395"/>
            <a:ext cx="3100400" cy="230832"/>
          </a:xfrm>
          <a:prstGeom prst="rect">
            <a:avLst/>
          </a:prstGeom>
          <a:ln>
            <a:noFill/>
          </a:ln>
        </p:spPr>
        <p:txBody>
          <a:bodyPr wrap="square">
            <a:spAutoFit/>
          </a:bodyPr>
          <a:lstStyle/>
          <a:p>
            <a:r>
              <a:rPr lang="pl-PL" sz="900" dirty="0">
                <a:latin typeface="Calibri" panose="020F0502020204030204" pitchFamily="34" charset="0"/>
                <a:ea typeface="Times New Roman" panose="02020603050405020304" pitchFamily="18" charset="0"/>
                <a:cs typeface="Times New Roman" panose="02020603050405020304" pitchFamily="18" charset="0"/>
              </a:rPr>
              <a:t>[</a:t>
            </a:r>
            <a:r>
              <a:rPr lang="pl-PL" sz="900" dirty="0" err="1">
                <a:latin typeface="Calibri" panose="020F0502020204030204" pitchFamily="34" charset="0"/>
                <a:ea typeface="Times New Roman" panose="02020603050405020304" pitchFamily="18" charset="0"/>
                <a:cs typeface="Times New Roman" panose="02020603050405020304" pitchFamily="18" charset="0"/>
              </a:rPr>
              <a:t>description</a:t>
            </a:r>
            <a:r>
              <a:rPr lang="pl-PL" sz="900" dirty="0">
                <a:latin typeface="Calibri" panose="020F0502020204030204" pitchFamily="34" charset="0"/>
                <a:ea typeface="Times New Roman" panose="02020603050405020304" pitchFamily="18" charset="0"/>
                <a:cs typeface="Times New Roman" panose="02020603050405020304" pitchFamily="18" charset="0"/>
              </a:rPr>
              <a:t>]</a:t>
            </a:r>
          </a:p>
        </p:txBody>
      </p:sp>
      <p:sp>
        <p:nvSpPr>
          <p:cNvPr id="125" name="Rectangle 124"/>
          <p:cNvSpPr/>
          <p:nvPr/>
        </p:nvSpPr>
        <p:spPr>
          <a:xfrm>
            <a:off x="3298840" y="2393326"/>
            <a:ext cx="3101681" cy="230832"/>
          </a:xfrm>
          <a:prstGeom prst="rect">
            <a:avLst/>
          </a:prstGeom>
          <a:ln>
            <a:noFill/>
          </a:ln>
        </p:spPr>
        <p:txBody>
          <a:bodyPr wrap="square">
            <a:spAutoFit/>
          </a:bodyPr>
          <a:lstStyle/>
          <a:p>
            <a:r>
              <a:rPr lang="pl-PL" sz="900" dirty="0">
                <a:latin typeface="Calibri" panose="020F0502020204030204" pitchFamily="34" charset="0"/>
                <a:ea typeface="Times New Roman" panose="02020603050405020304" pitchFamily="18" charset="0"/>
                <a:cs typeface="Times New Roman" panose="02020603050405020304" pitchFamily="18" charset="0"/>
              </a:rPr>
              <a:t>[</a:t>
            </a:r>
            <a:r>
              <a:rPr lang="pl-PL" sz="900" dirty="0" err="1">
                <a:latin typeface="Calibri" panose="020F0502020204030204" pitchFamily="34" charset="0"/>
                <a:ea typeface="Times New Roman" panose="02020603050405020304" pitchFamily="18" charset="0"/>
                <a:cs typeface="Times New Roman" panose="02020603050405020304" pitchFamily="18" charset="0"/>
              </a:rPr>
              <a:t>description</a:t>
            </a:r>
            <a:r>
              <a:rPr lang="pl-PL" sz="900" dirty="0">
                <a:latin typeface="Calibri" panose="020F0502020204030204" pitchFamily="34" charset="0"/>
                <a:ea typeface="Times New Roman" panose="02020603050405020304" pitchFamily="18" charset="0"/>
                <a:cs typeface="Times New Roman" panose="02020603050405020304" pitchFamily="18" charset="0"/>
              </a:rPr>
              <a:t>]</a:t>
            </a:r>
          </a:p>
        </p:txBody>
      </p:sp>
      <p:sp>
        <p:nvSpPr>
          <p:cNvPr id="141" name="Rounded Rectangle 10">
            <a:extLst>
              <a:ext uri="{FF2B5EF4-FFF2-40B4-BE49-F238E27FC236}">
                <a16:creationId xmlns:a16="http://schemas.microsoft.com/office/drawing/2014/main" id="{99B72E6B-9A64-4AB9-8961-155C629E2F34}"/>
              </a:ext>
            </a:extLst>
          </p:cNvPr>
          <p:cNvSpPr/>
          <p:nvPr/>
        </p:nvSpPr>
        <p:spPr>
          <a:xfrm rot="16200000">
            <a:off x="8011622" y="-70047"/>
            <a:ext cx="2007568" cy="5394960"/>
          </a:xfrm>
          <a:prstGeom prst="roundRect">
            <a:avLst>
              <a:gd name="adj" fmla="val 5583"/>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cxnSp>
        <p:nvCxnSpPr>
          <p:cNvPr id="144" name="Straight Connector 143">
            <a:extLst>
              <a:ext uri="{FF2B5EF4-FFF2-40B4-BE49-F238E27FC236}">
                <a16:creationId xmlns:a16="http://schemas.microsoft.com/office/drawing/2014/main" id="{800FCF44-9C2C-4AF2-9D3E-F2E858561B6A}"/>
              </a:ext>
            </a:extLst>
          </p:cNvPr>
          <p:cNvCxnSpPr/>
          <p:nvPr/>
        </p:nvCxnSpPr>
        <p:spPr>
          <a:xfrm>
            <a:off x="8039878" y="1784366"/>
            <a:ext cx="0" cy="1772878"/>
          </a:xfrm>
          <a:prstGeom prst="line">
            <a:avLst/>
          </a:prstGeom>
          <a:ln>
            <a:noFill/>
          </a:ln>
        </p:spPr>
        <p:style>
          <a:lnRef idx="1">
            <a:schemeClr val="accent1"/>
          </a:lnRef>
          <a:fillRef idx="0">
            <a:schemeClr val="accent1"/>
          </a:fillRef>
          <a:effectRef idx="0">
            <a:schemeClr val="accent1"/>
          </a:effectRef>
          <a:fontRef idx="minor">
            <a:schemeClr val="tx1"/>
          </a:fontRef>
        </p:style>
      </p:cxnSp>
      <p:sp>
        <p:nvSpPr>
          <p:cNvPr id="132" name="Rounded Rectangle 10">
            <a:extLst>
              <a:ext uri="{FF2B5EF4-FFF2-40B4-BE49-F238E27FC236}">
                <a16:creationId xmlns:a16="http://schemas.microsoft.com/office/drawing/2014/main" id="{99B72E6B-9A64-4AB9-8961-155C629E2F34}"/>
              </a:ext>
            </a:extLst>
          </p:cNvPr>
          <p:cNvSpPr/>
          <p:nvPr/>
        </p:nvSpPr>
        <p:spPr>
          <a:xfrm>
            <a:off x="7944263" y="1777816"/>
            <a:ext cx="843970" cy="157634"/>
          </a:xfrm>
          <a:prstGeom prst="roundRect">
            <a:avLst>
              <a:gd name="adj" fmla="val 4090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dirty="0"/>
              <a:t>In the </a:t>
            </a:r>
            <a:r>
              <a:rPr lang="pl-PL" sz="900" dirty="0" err="1"/>
              <a:t>company</a:t>
            </a:r>
            <a:endParaRPr lang="pl-PL" sz="900" dirty="0"/>
          </a:p>
        </p:txBody>
      </p:sp>
      <p:sp>
        <p:nvSpPr>
          <p:cNvPr id="133" name="Rounded Rectangle 10">
            <a:extLst>
              <a:ext uri="{FF2B5EF4-FFF2-40B4-BE49-F238E27FC236}">
                <a16:creationId xmlns:a16="http://schemas.microsoft.com/office/drawing/2014/main" id="{99B72E6B-9A64-4AB9-8961-155C629E2F34}"/>
              </a:ext>
            </a:extLst>
          </p:cNvPr>
          <p:cNvSpPr/>
          <p:nvPr/>
        </p:nvSpPr>
        <p:spPr>
          <a:xfrm>
            <a:off x="7944263" y="1974808"/>
            <a:ext cx="843970" cy="157634"/>
          </a:xfrm>
          <a:prstGeom prst="roundRect">
            <a:avLst>
              <a:gd name="adj" fmla="val 4090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dirty="0" err="1"/>
              <a:t>Experience</a:t>
            </a:r>
            <a:endParaRPr lang="pl-PL" sz="900" dirty="0"/>
          </a:p>
        </p:txBody>
      </p:sp>
      <p:sp>
        <p:nvSpPr>
          <p:cNvPr id="134" name="Rounded Rectangle 10">
            <a:extLst>
              <a:ext uri="{FF2B5EF4-FFF2-40B4-BE49-F238E27FC236}">
                <a16:creationId xmlns:a16="http://schemas.microsoft.com/office/drawing/2014/main" id="{99B72E6B-9A64-4AB9-8961-155C629E2F34}"/>
              </a:ext>
            </a:extLst>
          </p:cNvPr>
          <p:cNvSpPr/>
          <p:nvPr/>
        </p:nvSpPr>
        <p:spPr>
          <a:xfrm>
            <a:off x="7944263" y="2580723"/>
            <a:ext cx="843970" cy="243630"/>
          </a:xfrm>
          <a:prstGeom prst="roundRect">
            <a:avLst>
              <a:gd name="adj" fmla="val 4090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dirty="0" err="1"/>
              <a:t>Previous</a:t>
            </a:r>
            <a:r>
              <a:rPr lang="pl-PL" sz="900" dirty="0"/>
              <a:t> </a:t>
            </a:r>
            <a:r>
              <a:rPr lang="pl-PL" sz="900" dirty="0" err="1"/>
              <a:t>positions</a:t>
            </a:r>
            <a:endParaRPr lang="pl-PL" sz="900" dirty="0"/>
          </a:p>
        </p:txBody>
      </p:sp>
      <p:sp>
        <p:nvSpPr>
          <p:cNvPr id="135" name="Rectangle 134"/>
          <p:cNvSpPr/>
          <p:nvPr/>
        </p:nvSpPr>
        <p:spPr>
          <a:xfrm>
            <a:off x="8872041" y="1911896"/>
            <a:ext cx="2936460" cy="230832"/>
          </a:xfrm>
          <a:prstGeom prst="rect">
            <a:avLst/>
          </a:prstGeom>
          <a:ln>
            <a:noFill/>
          </a:ln>
        </p:spPr>
        <p:txBody>
          <a:bodyPr wrap="square">
            <a:spAutoFit/>
          </a:bodyPr>
          <a:lstStyle/>
          <a:p>
            <a:r>
              <a:rPr lang="pl-PL" sz="900" dirty="0">
                <a:latin typeface="Calibri" panose="020F0502020204030204" pitchFamily="34" charset="0"/>
                <a:ea typeface="Times New Roman" panose="02020603050405020304" pitchFamily="18" charset="0"/>
                <a:cs typeface="Times New Roman" panose="02020603050405020304" pitchFamily="18" charset="0"/>
              </a:rPr>
              <a:t>[</a:t>
            </a:r>
            <a:r>
              <a:rPr lang="pl-PL" sz="900" dirty="0" err="1">
                <a:latin typeface="Calibri" panose="020F0502020204030204" pitchFamily="34" charset="0"/>
                <a:ea typeface="Times New Roman" panose="02020603050405020304" pitchFamily="18" charset="0"/>
                <a:cs typeface="Times New Roman" panose="02020603050405020304" pitchFamily="18" charset="0"/>
              </a:rPr>
              <a:t>description</a:t>
            </a:r>
            <a:r>
              <a:rPr lang="pl-PL" sz="900" dirty="0">
                <a:latin typeface="Calibri" panose="020F0502020204030204" pitchFamily="34" charset="0"/>
                <a:ea typeface="Times New Roman" panose="02020603050405020304" pitchFamily="18" charset="0"/>
                <a:cs typeface="Times New Roman" panose="02020603050405020304" pitchFamily="18" charset="0"/>
              </a:rPr>
              <a:t>]</a:t>
            </a:r>
          </a:p>
        </p:txBody>
      </p:sp>
      <p:sp>
        <p:nvSpPr>
          <p:cNvPr id="136" name="Rectangle 135"/>
          <p:cNvSpPr/>
          <p:nvPr/>
        </p:nvSpPr>
        <p:spPr>
          <a:xfrm>
            <a:off x="8872041" y="1735882"/>
            <a:ext cx="2984516" cy="230832"/>
          </a:xfrm>
          <a:prstGeom prst="rect">
            <a:avLst/>
          </a:prstGeom>
          <a:ln>
            <a:noFill/>
          </a:ln>
        </p:spPr>
        <p:txBody>
          <a:bodyPr wrap="square">
            <a:spAutoFit/>
          </a:bodyPr>
          <a:lstStyle/>
          <a:p>
            <a:r>
              <a:rPr lang="pl-PL" sz="900" dirty="0">
                <a:latin typeface="Calibri" panose="020F0502020204030204" pitchFamily="34" charset="0"/>
                <a:ea typeface="Times New Roman" panose="02020603050405020304" pitchFamily="18" charset="0"/>
                <a:cs typeface="Times New Roman" panose="02020603050405020304" pitchFamily="18" charset="0"/>
              </a:rPr>
              <a:t>[</a:t>
            </a:r>
            <a:r>
              <a:rPr lang="pl-PL" sz="900" dirty="0" err="1">
                <a:latin typeface="Calibri" panose="020F0502020204030204" pitchFamily="34" charset="0"/>
                <a:ea typeface="Times New Roman" panose="02020603050405020304" pitchFamily="18" charset="0"/>
                <a:cs typeface="Times New Roman" panose="02020603050405020304" pitchFamily="18" charset="0"/>
              </a:rPr>
              <a:t>description</a:t>
            </a:r>
            <a:r>
              <a:rPr lang="pl-PL" sz="900" dirty="0">
                <a:latin typeface="Calibri" panose="020F0502020204030204" pitchFamily="34" charset="0"/>
                <a:ea typeface="Times New Roman" panose="02020603050405020304" pitchFamily="18" charset="0"/>
                <a:cs typeface="Times New Roman" panose="02020603050405020304" pitchFamily="18" charset="0"/>
              </a:rPr>
              <a:t>]</a:t>
            </a:r>
          </a:p>
        </p:txBody>
      </p:sp>
      <p:sp>
        <p:nvSpPr>
          <p:cNvPr id="137" name="Rectangle 136"/>
          <p:cNvSpPr/>
          <p:nvPr/>
        </p:nvSpPr>
        <p:spPr>
          <a:xfrm>
            <a:off x="8871318" y="3196426"/>
            <a:ext cx="2848241" cy="230832"/>
          </a:xfrm>
          <a:prstGeom prst="rect">
            <a:avLst/>
          </a:prstGeom>
          <a:ln>
            <a:noFill/>
          </a:ln>
        </p:spPr>
        <p:txBody>
          <a:bodyPr wrap="square">
            <a:spAutoFit/>
          </a:bodyPr>
          <a:lstStyle/>
          <a:p>
            <a:r>
              <a:rPr lang="pl-PL" sz="900" dirty="0">
                <a:latin typeface="Calibri" panose="020F0502020204030204" pitchFamily="34" charset="0"/>
                <a:ea typeface="Times New Roman" panose="02020603050405020304" pitchFamily="18" charset="0"/>
                <a:cs typeface="Times New Roman" panose="02020603050405020304" pitchFamily="18" charset="0"/>
              </a:rPr>
              <a:t>[</a:t>
            </a:r>
            <a:r>
              <a:rPr lang="pl-PL" sz="900" dirty="0" err="1">
                <a:latin typeface="Calibri" panose="020F0502020204030204" pitchFamily="34" charset="0"/>
                <a:ea typeface="Times New Roman" panose="02020603050405020304" pitchFamily="18" charset="0"/>
                <a:cs typeface="Times New Roman" panose="02020603050405020304" pitchFamily="18" charset="0"/>
              </a:rPr>
              <a:t>description</a:t>
            </a:r>
            <a:r>
              <a:rPr lang="pl-PL" sz="900" dirty="0">
                <a:latin typeface="Calibri" panose="020F0502020204030204" pitchFamily="34" charset="0"/>
                <a:ea typeface="Times New Roman" panose="02020603050405020304" pitchFamily="18" charset="0"/>
                <a:cs typeface="Times New Roman" panose="02020603050405020304" pitchFamily="18" charset="0"/>
              </a:rPr>
              <a:t>]</a:t>
            </a:r>
          </a:p>
        </p:txBody>
      </p:sp>
      <p:sp>
        <p:nvSpPr>
          <p:cNvPr id="138" name="Rounded Rectangle 10">
            <a:extLst>
              <a:ext uri="{FF2B5EF4-FFF2-40B4-BE49-F238E27FC236}">
                <a16:creationId xmlns:a16="http://schemas.microsoft.com/office/drawing/2014/main" id="{99B72E6B-9A64-4AB9-8961-155C629E2F34}"/>
              </a:ext>
            </a:extLst>
          </p:cNvPr>
          <p:cNvSpPr/>
          <p:nvPr/>
        </p:nvSpPr>
        <p:spPr>
          <a:xfrm>
            <a:off x="7944263" y="3278963"/>
            <a:ext cx="843970" cy="157634"/>
          </a:xfrm>
          <a:prstGeom prst="roundRect">
            <a:avLst>
              <a:gd name="adj" fmla="val 4090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dirty="0" err="1"/>
              <a:t>Education</a:t>
            </a:r>
            <a:endParaRPr lang="pl-PL" sz="900" dirty="0"/>
          </a:p>
        </p:txBody>
      </p:sp>
      <p:sp>
        <p:nvSpPr>
          <p:cNvPr id="140" name="Rectangle 139"/>
          <p:cNvSpPr/>
          <p:nvPr/>
        </p:nvSpPr>
        <p:spPr>
          <a:xfrm>
            <a:off x="8872042" y="2537016"/>
            <a:ext cx="2902322" cy="230832"/>
          </a:xfrm>
          <a:prstGeom prst="rect">
            <a:avLst/>
          </a:prstGeom>
          <a:ln>
            <a:noFill/>
          </a:ln>
        </p:spPr>
        <p:txBody>
          <a:bodyPr wrap="square">
            <a:spAutoFit/>
          </a:bodyPr>
          <a:lstStyle/>
          <a:p>
            <a:r>
              <a:rPr lang="pl-PL" sz="900" dirty="0">
                <a:latin typeface="Calibri" panose="020F0502020204030204" pitchFamily="34" charset="0"/>
                <a:ea typeface="Times New Roman" panose="02020603050405020304" pitchFamily="18" charset="0"/>
                <a:cs typeface="Times New Roman" panose="02020603050405020304" pitchFamily="18" charset="0"/>
              </a:rPr>
              <a:t>[</a:t>
            </a:r>
            <a:r>
              <a:rPr lang="pl-PL" sz="900" dirty="0" err="1">
                <a:latin typeface="Calibri" panose="020F0502020204030204" pitchFamily="34" charset="0"/>
                <a:ea typeface="Times New Roman" panose="02020603050405020304" pitchFamily="18" charset="0"/>
                <a:cs typeface="Times New Roman" panose="02020603050405020304" pitchFamily="18" charset="0"/>
              </a:rPr>
              <a:t>description</a:t>
            </a:r>
            <a:r>
              <a:rPr lang="pl-PL" sz="900" dirty="0">
                <a:latin typeface="Calibri" panose="020F0502020204030204" pitchFamily="34" charset="0"/>
                <a:ea typeface="Times New Roman" panose="02020603050405020304" pitchFamily="18" charset="0"/>
                <a:cs typeface="Times New Roman" panose="02020603050405020304" pitchFamily="18" charset="0"/>
              </a:rPr>
              <a:t>]</a:t>
            </a:r>
          </a:p>
        </p:txBody>
      </p:sp>
      <p:cxnSp>
        <p:nvCxnSpPr>
          <p:cNvPr id="66" name="Straight Connector 65">
            <a:extLst>
              <a:ext uri="{FF2B5EF4-FFF2-40B4-BE49-F238E27FC236}">
                <a16:creationId xmlns:a16="http://schemas.microsoft.com/office/drawing/2014/main" id="{840C632B-04AD-486B-AC0B-97DD0E115DA6}"/>
              </a:ext>
            </a:extLst>
          </p:cNvPr>
          <p:cNvCxnSpPr>
            <a:cxnSpLocks/>
          </p:cNvCxnSpPr>
          <p:nvPr/>
        </p:nvCxnSpPr>
        <p:spPr>
          <a:xfrm>
            <a:off x="512064" y="1481328"/>
            <a:ext cx="11163469"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67"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bg1">
                    <a:lumMod val="65000"/>
                  </a:schemeClr>
                </a:solidFill>
                <a:latin typeface="Arial" panose="020B0604020202020204" pitchFamily="34" charset="0"/>
                <a:cs typeface="Arial" panose="020B0604020202020204" pitchFamily="34" charset="0"/>
              </a:rPr>
              <a:t>Key</a:t>
            </a:r>
            <a:r>
              <a:rPr lang="pl-PL" sz="1000" b="1" dirty="0">
                <a:solidFill>
                  <a:schemeClr val="bg1">
                    <a:lumMod val="65000"/>
                  </a:schemeClr>
                </a:solidFill>
                <a:latin typeface="Arial" panose="020B0604020202020204" pitchFamily="34" charset="0"/>
                <a:cs typeface="Arial" panose="020B0604020202020204" pitchFamily="34" charset="0"/>
              </a:rPr>
              <a:t> </a:t>
            </a:r>
            <a:r>
              <a:rPr lang="pl-PL" sz="1000" b="1" dirty="0" err="1">
                <a:solidFill>
                  <a:schemeClr val="bg1">
                    <a:lumMod val="65000"/>
                  </a:schemeClr>
                </a:solidFill>
                <a:latin typeface="Arial" panose="020B0604020202020204" pitchFamily="34" charset="0"/>
                <a:cs typeface="Arial" panose="020B0604020202020204" pitchFamily="34" charset="0"/>
              </a:rPr>
              <a:t>people</a:t>
            </a:r>
            <a:endParaRPr lang="en-US" sz="1000" b="1" dirty="0">
              <a:solidFill>
                <a:schemeClr val="bg1">
                  <a:lumMod val="65000"/>
                </a:schemeClr>
              </a:solidFill>
              <a:latin typeface="Arial" panose="020B0604020202020204" pitchFamily="34" charset="0"/>
              <a:cs typeface="Arial" panose="020B0604020202020204" pitchFamily="34" charset="0"/>
            </a:endParaRPr>
          </a:p>
        </p:txBody>
      </p:sp>
      <p:sp>
        <p:nvSpPr>
          <p:cNvPr id="72" name="Donut 71"/>
          <p:cNvSpPr/>
          <p:nvPr/>
        </p:nvSpPr>
        <p:spPr>
          <a:xfrm>
            <a:off x="6307727" y="1817613"/>
            <a:ext cx="1626245" cy="1634705"/>
          </a:xfrm>
          <a:prstGeom prst="donut">
            <a:avLst>
              <a:gd name="adj" fmla="val 17393"/>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solidFill>
                <a:schemeClr val="tx1"/>
              </a:solidFill>
            </a:endParaRPr>
          </a:p>
        </p:txBody>
      </p:sp>
      <p:sp>
        <p:nvSpPr>
          <p:cNvPr id="4" name="Donut 3"/>
          <p:cNvSpPr/>
          <p:nvPr/>
        </p:nvSpPr>
        <p:spPr>
          <a:xfrm>
            <a:off x="800193" y="1797633"/>
            <a:ext cx="1626245" cy="1634705"/>
          </a:xfrm>
          <a:prstGeom prst="donut">
            <a:avLst>
              <a:gd name="adj" fmla="val 17393"/>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solidFill>
                <a:schemeClr val="tx1"/>
              </a:solidFill>
            </a:endParaRPr>
          </a:p>
        </p:txBody>
      </p:sp>
      <p:sp>
        <p:nvSpPr>
          <p:cNvPr id="142" name="TextBox 141">
            <a:extLst>
              <a:ext uri="{FF2B5EF4-FFF2-40B4-BE49-F238E27FC236}">
                <a16:creationId xmlns:a16="http://schemas.microsoft.com/office/drawing/2014/main" id="{B8F364E7-04D3-4DD7-ADDE-BEA5813615B9}"/>
              </a:ext>
            </a:extLst>
          </p:cNvPr>
          <p:cNvSpPr txBox="1"/>
          <p:nvPr/>
        </p:nvSpPr>
        <p:spPr>
          <a:xfrm>
            <a:off x="6263468" y="1702751"/>
            <a:ext cx="1719643" cy="307777"/>
          </a:xfrm>
          <a:prstGeom prst="rect">
            <a:avLst/>
          </a:prstGeom>
          <a:noFill/>
          <a:ln>
            <a:noFill/>
          </a:ln>
        </p:spPr>
        <p:txBody>
          <a:bodyPr wrap="square" rtlCol="0">
            <a:spAutoFit/>
          </a:bodyPr>
          <a:lstStyle/>
          <a:p>
            <a:pPr algn="ctr"/>
            <a:r>
              <a:rPr lang="pl-PL" sz="1400" dirty="0"/>
              <a:t>COO</a:t>
            </a:r>
          </a:p>
        </p:txBody>
      </p:sp>
      <p:sp>
        <p:nvSpPr>
          <p:cNvPr id="143" name="Rectangle 142">
            <a:extLst>
              <a:ext uri="{FF2B5EF4-FFF2-40B4-BE49-F238E27FC236}">
                <a16:creationId xmlns:a16="http://schemas.microsoft.com/office/drawing/2014/main" id="{33E0D5CA-A646-40DE-9034-0E304F10FC56}"/>
              </a:ext>
            </a:extLst>
          </p:cNvPr>
          <p:cNvSpPr/>
          <p:nvPr/>
        </p:nvSpPr>
        <p:spPr>
          <a:xfrm>
            <a:off x="6796559" y="3230521"/>
            <a:ext cx="644728" cy="276999"/>
          </a:xfrm>
          <a:prstGeom prst="rect">
            <a:avLst/>
          </a:prstGeom>
          <a:ln>
            <a:noFill/>
          </a:ln>
        </p:spPr>
        <p:txBody>
          <a:bodyPr wrap="none">
            <a:spAutoFit/>
          </a:bodyPr>
          <a:lstStyle/>
          <a:p>
            <a:pPr algn="ctr"/>
            <a:r>
              <a:rPr lang="pl-PL" sz="1200" b="1" dirty="0"/>
              <a:t>[</a:t>
            </a:r>
            <a:r>
              <a:rPr lang="pl-PL" sz="1200" b="1" dirty="0" err="1"/>
              <a:t>name</a:t>
            </a:r>
            <a:r>
              <a:rPr lang="pl-PL" sz="1200" b="1" dirty="0"/>
              <a:t>]</a:t>
            </a:r>
            <a:endParaRPr lang="pl-PL" sz="1200" dirty="0"/>
          </a:p>
        </p:txBody>
      </p:sp>
      <p:sp>
        <p:nvSpPr>
          <p:cNvPr id="127" name="TextBox 126">
            <a:extLst>
              <a:ext uri="{FF2B5EF4-FFF2-40B4-BE49-F238E27FC236}">
                <a16:creationId xmlns:a16="http://schemas.microsoft.com/office/drawing/2014/main" id="{B8F364E7-04D3-4DD7-ADDE-BEA5813615B9}"/>
              </a:ext>
            </a:extLst>
          </p:cNvPr>
          <p:cNvSpPr txBox="1"/>
          <p:nvPr/>
        </p:nvSpPr>
        <p:spPr>
          <a:xfrm>
            <a:off x="808379" y="1696530"/>
            <a:ext cx="1612586" cy="307777"/>
          </a:xfrm>
          <a:prstGeom prst="rect">
            <a:avLst/>
          </a:prstGeom>
          <a:noFill/>
          <a:ln>
            <a:noFill/>
          </a:ln>
        </p:spPr>
        <p:txBody>
          <a:bodyPr wrap="square" rtlCol="0">
            <a:spAutoFit/>
          </a:bodyPr>
          <a:lstStyle/>
          <a:p>
            <a:pPr algn="ctr"/>
            <a:r>
              <a:rPr lang="pl-PL" sz="1400" dirty="0"/>
              <a:t>CEO</a:t>
            </a:r>
          </a:p>
        </p:txBody>
      </p:sp>
      <p:sp>
        <p:nvSpPr>
          <p:cNvPr id="128" name="Rectangle 127">
            <a:extLst>
              <a:ext uri="{FF2B5EF4-FFF2-40B4-BE49-F238E27FC236}">
                <a16:creationId xmlns:a16="http://schemas.microsoft.com/office/drawing/2014/main" id="{33E0D5CA-A646-40DE-9034-0E304F10FC56}"/>
              </a:ext>
            </a:extLst>
          </p:cNvPr>
          <p:cNvSpPr/>
          <p:nvPr/>
        </p:nvSpPr>
        <p:spPr>
          <a:xfrm>
            <a:off x="1292310" y="3230521"/>
            <a:ext cx="644728" cy="276999"/>
          </a:xfrm>
          <a:prstGeom prst="rect">
            <a:avLst/>
          </a:prstGeom>
          <a:ln>
            <a:noFill/>
          </a:ln>
        </p:spPr>
        <p:txBody>
          <a:bodyPr wrap="none">
            <a:spAutoFit/>
          </a:bodyPr>
          <a:lstStyle/>
          <a:p>
            <a:pPr algn="ctr"/>
            <a:r>
              <a:rPr lang="pl-PL" sz="1200" b="1" dirty="0"/>
              <a:t>[</a:t>
            </a:r>
            <a:r>
              <a:rPr lang="pl-PL" sz="1200" b="1" dirty="0" err="1"/>
              <a:t>name</a:t>
            </a:r>
            <a:r>
              <a:rPr lang="pl-PL" sz="1200" b="1" dirty="0"/>
              <a:t>]</a:t>
            </a:r>
            <a:endParaRPr lang="pl-PL" sz="1200" dirty="0"/>
          </a:p>
        </p:txBody>
      </p:sp>
      <p:sp>
        <p:nvSpPr>
          <p:cNvPr id="73" name="Rounded Rectangle 10">
            <a:extLst>
              <a:ext uri="{FF2B5EF4-FFF2-40B4-BE49-F238E27FC236}">
                <a16:creationId xmlns:a16="http://schemas.microsoft.com/office/drawing/2014/main" id="{99B72E6B-9A64-4AB9-8961-155C629E2F34}"/>
              </a:ext>
            </a:extLst>
          </p:cNvPr>
          <p:cNvSpPr/>
          <p:nvPr/>
        </p:nvSpPr>
        <p:spPr>
          <a:xfrm rot="16200000">
            <a:off x="-275210" y="2474034"/>
            <a:ext cx="2007570" cy="196216"/>
          </a:xfrm>
          <a:prstGeom prst="roundRect">
            <a:avLst>
              <a:gd name="adj" fmla="val 2136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dirty="0"/>
          </a:p>
        </p:txBody>
      </p:sp>
      <p:sp>
        <p:nvSpPr>
          <p:cNvPr id="145" name="Rounded Rectangle 10">
            <a:extLst>
              <a:ext uri="{FF2B5EF4-FFF2-40B4-BE49-F238E27FC236}">
                <a16:creationId xmlns:a16="http://schemas.microsoft.com/office/drawing/2014/main" id="{99B72E6B-9A64-4AB9-8961-155C629E2F34}"/>
              </a:ext>
            </a:extLst>
          </p:cNvPr>
          <p:cNvSpPr/>
          <p:nvPr/>
        </p:nvSpPr>
        <p:spPr>
          <a:xfrm rot="16200000">
            <a:off x="-395522" y="2529327"/>
            <a:ext cx="2007570" cy="196216"/>
          </a:xfrm>
          <a:prstGeom prst="roundRect">
            <a:avLst>
              <a:gd name="adj" fmla="val 21360"/>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dirty="0"/>
              <a:t>The </a:t>
            </a:r>
            <a:r>
              <a:rPr lang="pl-PL" sz="1000" dirty="0" err="1"/>
              <a:t>founders</a:t>
            </a:r>
            <a:endParaRPr lang="pl-PL" sz="1000" dirty="0"/>
          </a:p>
        </p:txBody>
      </p:sp>
      <p:sp>
        <p:nvSpPr>
          <p:cNvPr id="95" name="Rounded Rectangle 10">
            <a:extLst>
              <a:ext uri="{FF2B5EF4-FFF2-40B4-BE49-F238E27FC236}">
                <a16:creationId xmlns:a16="http://schemas.microsoft.com/office/drawing/2014/main" id="{99B72E6B-9A64-4AB9-8961-155C629E2F34}"/>
              </a:ext>
            </a:extLst>
          </p:cNvPr>
          <p:cNvSpPr/>
          <p:nvPr/>
        </p:nvSpPr>
        <p:spPr>
          <a:xfrm>
            <a:off x="2380853" y="1777818"/>
            <a:ext cx="843970" cy="157634"/>
          </a:xfrm>
          <a:prstGeom prst="roundRect">
            <a:avLst>
              <a:gd name="adj" fmla="val 4090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dirty="0"/>
              <a:t>In the </a:t>
            </a:r>
            <a:r>
              <a:rPr lang="pl-PL" sz="900" dirty="0" err="1"/>
              <a:t>company</a:t>
            </a:r>
            <a:endParaRPr lang="pl-PL" sz="900" dirty="0"/>
          </a:p>
        </p:txBody>
      </p:sp>
      <p:sp>
        <p:nvSpPr>
          <p:cNvPr id="96" name="Rounded Rectangle 10">
            <a:extLst>
              <a:ext uri="{FF2B5EF4-FFF2-40B4-BE49-F238E27FC236}">
                <a16:creationId xmlns:a16="http://schemas.microsoft.com/office/drawing/2014/main" id="{99B72E6B-9A64-4AB9-8961-155C629E2F34}"/>
              </a:ext>
            </a:extLst>
          </p:cNvPr>
          <p:cNvSpPr/>
          <p:nvPr/>
        </p:nvSpPr>
        <p:spPr>
          <a:xfrm>
            <a:off x="2380853" y="1974810"/>
            <a:ext cx="843970" cy="157634"/>
          </a:xfrm>
          <a:prstGeom prst="roundRect">
            <a:avLst>
              <a:gd name="adj" fmla="val 4090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dirty="0" err="1"/>
              <a:t>Experience</a:t>
            </a:r>
            <a:endParaRPr lang="pl-PL" sz="900" dirty="0"/>
          </a:p>
        </p:txBody>
      </p:sp>
      <p:sp>
        <p:nvSpPr>
          <p:cNvPr id="97" name="Rounded Rectangle 10">
            <a:extLst>
              <a:ext uri="{FF2B5EF4-FFF2-40B4-BE49-F238E27FC236}">
                <a16:creationId xmlns:a16="http://schemas.microsoft.com/office/drawing/2014/main" id="{99B72E6B-9A64-4AB9-8961-155C629E2F34}"/>
              </a:ext>
            </a:extLst>
          </p:cNvPr>
          <p:cNvSpPr/>
          <p:nvPr/>
        </p:nvSpPr>
        <p:spPr>
          <a:xfrm>
            <a:off x="2380853" y="2437033"/>
            <a:ext cx="843970" cy="243630"/>
          </a:xfrm>
          <a:prstGeom prst="roundRect">
            <a:avLst>
              <a:gd name="adj" fmla="val 4090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dirty="0" err="1"/>
              <a:t>Previous</a:t>
            </a:r>
            <a:r>
              <a:rPr lang="pl-PL" sz="900" dirty="0"/>
              <a:t> </a:t>
            </a:r>
            <a:r>
              <a:rPr lang="pl-PL" sz="900" dirty="0" err="1"/>
              <a:t>positions</a:t>
            </a:r>
            <a:endParaRPr lang="pl-PL" sz="900" dirty="0"/>
          </a:p>
        </p:txBody>
      </p:sp>
      <p:sp>
        <p:nvSpPr>
          <p:cNvPr id="121" name="Rounded Rectangle 10">
            <a:extLst>
              <a:ext uri="{FF2B5EF4-FFF2-40B4-BE49-F238E27FC236}">
                <a16:creationId xmlns:a16="http://schemas.microsoft.com/office/drawing/2014/main" id="{99B72E6B-9A64-4AB9-8961-155C629E2F34}"/>
              </a:ext>
            </a:extLst>
          </p:cNvPr>
          <p:cNvSpPr/>
          <p:nvPr/>
        </p:nvSpPr>
        <p:spPr>
          <a:xfrm>
            <a:off x="2380853" y="3085658"/>
            <a:ext cx="843970" cy="157634"/>
          </a:xfrm>
          <a:prstGeom prst="roundRect">
            <a:avLst>
              <a:gd name="adj" fmla="val 4090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dirty="0" err="1"/>
              <a:t>Education</a:t>
            </a:r>
            <a:endParaRPr lang="pl-PL" sz="900" dirty="0"/>
          </a:p>
        </p:txBody>
      </p:sp>
      <p:sp>
        <p:nvSpPr>
          <p:cNvPr id="63" name="Rounded Rectangle 10">
            <a:extLst>
              <a:ext uri="{FF2B5EF4-FFF2-40B4-BE49-F238E27FC236}">
                <a16:creationId xmlns:a16="http://schemas.microsoft.com/office/drawing/2014/main" id="{99B72E6B-9A64-4AB9-8961-155C629E2F34}"/>
              </a:ext>
            </a:extLst>
          </p:cNvPr>
          <p:cNvSpPr/>
          <p:nvPr/>
        </p:nvSpPr>
        <p:spPr>
          <a:xfrm rot="16200000">
            <a:off x="5279387" y="2574874"/>
            <a:ext cx="2007570" cy="71314"/>
          </a:xfrm>
          <a:prstGeom prst="roundRect">
            <a:avLst>
              <a:gd name="adj" fmla="val 2136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dirty="0"/>
          </a:p>
        </p:txBody>
      </p:sp>
      <p:cxnSp>
        <p:nvCxnSpPr>
          <p:cNvPr id="74" name="Elbow Connector 73"/>
          <p:cNvCxnSpPr>
            <a:cxnSpLocks/>
          </p:cNvCxnSpPr>
          <p:nvPr/>
        </p:nvCxnSpPr>
        <p:spPr>
          <a:xfrm rot="10800000" flipV="1">
            <a:off x="3871729" y="3773175"/>
            <a:ext cx="3253539" cy="134278"/>
          </a:xfrm>
          <a:prstGeom prst="bentConnector3">
            <a:avLst>
              <a:gd name="adj1" fmla="val -120"/>
            </a:avLst>
          </a:prstGeom>
          <a:ln>
            <a:solidFill>
              <a:schemeClr val="bg1">
                <a:lumMod val="85000"/>
              </a:schemeClr>
            </a:solidFill>
            <a:headEnd w="sm" len="sm"/>
            <a:tailEnd w="med" len="med"/>
          </a:ln>
        </p:spPr>
        <p:style>
          <a:lnRef idx="1">
            <a:schemeClr val="accent1"/>
          </a:lnRef>
          <a:fillRef idx="0">
            <a:schemeClr val="accent1"/>
          </a:fillRef>
          <a:effectRef idx="0">
            <a:schemeClr val="accent1"/>
          </a:effectRef>
          <a:fontRef idx="minor">
            <a:schemeClr val="tx1"/>
          </a:fontRef>
        </p:style>
      </p:cxnSp>
      <p:cxnSp>
        <p:nvCxnSpPr>
          <p:cNvPr id="84" name="Elbow Connector 83"/>
          <p:cNvCxnSpPr>
            <a:cxnSpLocks/>
            <a:stCxn id="141" idx="1"/>
            <a:endCxn id="99" idx="0"/>
          </p:cNvCxnSpPr>
          <p:nvPr/>
        </p:nvCxnSpPr>
        <p:spPr>
          <a:xfrm rot="5400000">
            <a:off x="5944347" y="960528"/>
            <a:ext cx="400371" cy="5741749"/>
          </a:xfrm>
          <a:prstGeom prst="bentConnector5">
            <a:avLst>
              <a:gd name="adj1" fmla="val 57097"/>
              <a:gd name="adj2" fmla="val 51919"/>
              <a:gd name="adj3" fmla="val 42903"/>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2" name="Elbow Connector 121"/>
          <p:cNvCxnSpPr>
            <a:cxnSpLocks/>
            <a:stCxn id="141" idx="1"/>
            <a:endCxn id="102" idx="0"/>
          </p:cNvCxnSpPr>
          <p:nvPr/>
        </p:nvCxnSpPr>
        <p:spPr>
          <a:xfrm rot="16200000" flipH="1">
            <a:off x="9768815" y="2877807"/>
            <a:ext cx="399516" cy="1906335"/>
          </a:xfrm>
          <a:prstGeom prst="bentConnector5">
            <a:avLst>
              <a:gd name="adj1" fmla="val 57219"/>
              <a:gd name="adj2" fmla="val 55779"/>
              <a:gd name="adj3" fmla="val 42781"/>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100" idx="0"/>
          </p:cNvCxnSpPr>
          <p:nvPr/>
        </p:nvCxnSpPr>
        <p:spPr>
          <a:xfrm flipV="1">
            <a:off x="5203019" y="3976688"/>
            <a:ext cx="0" cy="549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a:stCxn id="101" idx="0"/>
          </p:cNvCxnSpPr>
          <p:nvPr/>
        </p:nvCxnSpPr>
        <p:spPr>
          <a:xfrm flipV="1">
            <a:off x="7110507" y="3976688"/>
            <a:ext cx="0" cy="549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a:stCxn id="103" idx="0"/>
          </p:cNvCxnSpPr>
          <p:nvPr/>
        </p:nvCxnSpPr>
        <p:spPr>
          <a:xfrm flipV="1">
            <a:off x="9017774" y="3976688"/>
            <a:ext cx="0" cy="5404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CF98028B-18DB-433B-A2AC-32DFE2B71FC0}"/>
              </a:ext>
            </a:extLst>
          </p:cNvPr>
          <p:cNvCxnSpPr>
            <a:cxnSpLocks/>
          </p:cNvCxnSpPr>
          <p:nvPr/>
        </p:nvCxnSpPr>
        <p:spPr>
          <a:xfrm>
            <a:off x="1292519" y="3908248"/>
            <a:ext cx="2603206"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63E2F61-ECB2-477A-AB41-70515224419C}"/>
              </a:ext>
            </a:extLst>
          </p:cNvPr>
          <p:cNvCxnSpPr>
            <a:cxnSpLocks/>
          </p:cNvCxnSpPr>
          <p:nvPr/>
        </p:nvCxnSpPr>
        <p:spPr>
          <a:xfrm>
            <a:off x="1292422" y="3905073"/>
            <a:ext cx="0" cy="12327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D18F9ED4-C844-4FA1-9024-A03A7F598841}"/>
              </a:ext>
            </a:extLst>
          </p:cNvPr>
          <p:cNvSpPr txBox="1"/>
          <p:nvPr/>
        </p:nvSpPr>
        <p:spPr>
          <a:xfrm>
            <a:off x="1116276" y="2242191"/>
            <a:ext cx="954264" cy="261610"/>
          </a:xfrm>
          <a:prstGeom prst="rect">
            <a:avLst/>
          </a:prstGeom>
          <a:noFill/>
        </p:spPr>
        <p:txBody>
          <a:bodyPr wrap="square" rtlCol="0">
            <a:spAutoFit/>
          </a:bodyPr>
          <a:lstStyle/>
          <a:p>
            <a:pPr algn="ctr"/>
            <a:r>
              <a:rPr lang="pl-PL" sz="1100" dirty="0"/>
              <a:t>[Photo]</a:t>
            </a:r>
          </a:p>
        </p:txBody>
      </p:sp>
      <p:sp>
        <p:nvSpPr>
          <p:cNvPr id="75" name="TextBox 74">
            <a:extLst>
              <a:ext uri="{FF2B5EF4-FFF2-40B4-BE49-F238E27FC236}">
                <a16:creationId xmlns:a16="http://schemas.microsoft.com/office/drawing/2014/main" id="{C2AA9E40-4389-4CE5-AAAD-F5AB8373C238}"/>
              </a:ext>
            </a:extLst>
          </p:cNvPr>
          <p:cNvSpPr txBox="1"/>
          <p:nvPr/>
        </p:nvSpPr>
        <p:spPr>
          <a:xfrm>
            <a:off x="6631356" y="2296617"/>
            <a:ext cx="954264" cy="261610"/>
          </a:xfrm>
          <a:prstGeom prst="rect">
            <a:avLst/>
          </a:prstGeom>
          <a:noFill/>
        </p:spPr>
        <p:txBody>
          <a:bodyPr wrap="square" rtlCol="0">
            <a:spAutoFit/>
          </a:bodyPr>
          <a:lstStyle/>
          <a:p>
            <a:pPr algn="ctr"/>
            <a:r>
              <a:rPr lang="pl-PL" sz="1100" dirty="0"/>
              <a:t>[Photo]</a:t>
            </a:r>
          </a:p>
        </p:txBody>
      </p:sp>
      <p:sp>
        <p:nvSpPr>
          <p:cNvPr id="9" name="Text Placeholder 4">
            <a:extLst>
              <a:ext uri="{FF2B5EF4-FFF2-40B4-BE49-F238E27FC236}">
                <a16:creationId xmlns:a16="http://schemas.microsoft.com/office/drawing/2014/main" id="{69AA0BF0-7428-4C57-892F-C23AFF0DBD0F}"/>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2" name="Text Placeholder 8">
            <a:extLst>
              <a:ext uri="{FF2B5EF4-FFF2-40B4-BE49-F238E27FC236}">
                <a16:creationId xmlns:a16="http://schemas.microsoft.com/office/drawing/2014/main" id="{1D56E37D-31B0-4C2E-97BF-BA6DB994B78A}"/>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l-PL" sz="1800" dirty="0">
                <a:latin typeface="Calibri" panose="020F0502020204030204" pitchFamily="34" charset="0"/>
                <a:cs typeface="Calibri" panose="020F0502020204030204" pitchFamily="34" charset="0"/>
              </a:rPr>
              <a:t>KEY PEOPLE AND ORGANISATIONAL STRUCTURE</a:t>
            </a:r>
          </a:p>
        </p:txBody>
      </p:sp>
    </p:spTree>
    <p:extLst>
      <p:ext uri="{BB962C8B-B14F-4D97-AF65-F5344CB8AC3E}">
        <p14:creationId xmlns:p14="http://schemas.microsoft.com/office/powerpoint/2010/main" val="94573724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 name="Group 75">
            <a:extLst>
              <a:ext uri="{FF2B5EF4-FFF2-40B4-BE49-F238E27FC236}">
                <a16:creationId xmlns:a16="http://schemas.microsoft.com/office/drawing/2014/main" id="{17E93BDD-C136-4FD6-861A-1DF175938BC8}"/>
              </a:ext>
            </a:extLst>
          </p:cNvPr>
          <p:cNvGrpSpPr/>
          <p:nvPr/>
        </p:nvGrpSpPr>
        <p:grpSpPr>
          <a:xfrm>
            <a:off x="-1121204" y="19811"/>
            <a:ext cx="962703" cy="6401807"/>
            <a:chOff x="-1121204" y="19811"/>
            <a:chExt cx="962703" cy="6401807"/>
          </a:xfrm>
        </p:grpSpPr>
        <p:sp>
          <p:nvSpPr>
            <p:cNvPr id="77" name="Rectangle 76">
              <a:extLst>
                <a:ext uri="{FF2B5EF4-FFF2-40B4-BE49-F238E27FC236}">
                  <a16:creationId xmlns:a16="http://schemas.microsoft.com/office/drawing/2014/main" id="{6D1EA3C8-2F3B-4795-AB92-94714DAE5C37}"/>
                </a:ext>
              </a:extLst>
            </p:cNvPr>
            <p:cNvSpPr/>
            <p:nvPr/>
          </p:nvSpPr>
          <p:spPr>
            <a:xfrm>
              <a:off x="-423677" y="1643481"/>
              <a:ext cx="265176" cy="246888"/>
            </a:xfrm>
            <a:prstGeom prst="rect">
              <a:avLst/>
            </a:prstGeom>
            <a:solidFill>
              <a:srgbClr val="7FB7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Rectangle 77">
              <a:extLst>
                <a:ext uri="{FF2B5EF4-FFF2-40B4-BE49-F238E27FC236}">
                  <a16:creationId xmlns:a16="http://schemas.microsoft.com/office/drawing/2014/main" id="{2E405E79-C74E-4681-8367-F5A6F21C9912}"/>
                </a:ext>
              </a:extLst>
            </p:cNvPr>
            <p:cNvSpPr/>
            <p:nvPr/>
          </p:nvSpPr>
          <p:spPr>
            <a:xfrm>
              <a:off x="-423677" y="2614848"/>
              <a:ext cx="265176" cy="246888"/>
            </a:xfrm>
            <a:prstGeom prst="rect">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6E91313-009F-4B95-95FB-F61DAE6ED2CB}"/>
                </a:ext>
              </a:extLst>
            </p:cNvPr>
            <p:cNvSpPr/>
            <p:nvPr/>
          </p:nvSpPr>
          <p:spPr>
            <a:xfrm>
              <a:off x="-423677" y="5850949"/>
              <a:ext cx="265176" cy="246888"/>
            </a:xfrm>
            <a:prstGeom prst="rect">
              <a:avLst/>
            </a:prstGeom>
            <a:solidFill>
              <a:srgbClr val="371E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53FA6FFA-4688-433A-94C2-A89EFC4669C9}"/>
                </a:ext>
              </a:extLst>
            </p:cNvPr>
            <p:cNvSpPr/>
            <p:nvPr/>
          </p:nvSpPr>
          <p:spPr>
            <a:xfrm>
              <a:off x="-423677" y="5527160"/>
              <a:ext cx="265176" cy="246888"/>
            </a:xfrm>
            <a:prstGeom prst="rect">
              <a:avLst/>
            </a:prstGeom>
            <a:solidFill>
              <a:srgbClr val="4526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E7B5D6FC-FD2E-47E4-81DE-513B84E3E778}"/>
                </a:ext>
              </a:extLst>
            </p:cNvPr>
            <p:cNvSpPr/>
            <p:nvPr/>
          </p:nvSpPr>
          <p:spPr>
            <a:xfrm>
              <a:off x="-423677" y="6174730"/>
              <a:ext cx="265176" cy="246888"/>
            </a:xfrm>
            <a:prstGeom prst="rect">
              <a:avLst/>
            </a:prstGeom>
            <a:solidFill>
              <a:srgbClr val="1C0F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B48D7813-C0FC-4A96-B7D1-30D565D395FE}"/>
                </a:ext>
              </a:extLst>
            </p:cNvPr>
            <p:cNvSpPr/>
            <p:nvPr/>
          </p:nvSpPr>
          <p:spPr>
            <a:xfrm>
              <a:off x="-423677" y="4233793"/>
              <a:ext cx="265176" cy="246888"/>
            </a:xfrm>
            <a:prstGeom prst="rect">
              <a:avLst/>
            </a:prstGeom>
            <a:solidFill>
              <a:srgbClr val="ACFE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7FBCC71A-49D4-4A00-B931-33861B7ED0FC}"/>
                </a:ext>
              </a:extLst>
            </p:cNvPr>
            <p:cNvSpPr/>
            <p:nvPr/>
          </p:nvSpPr>
          <p:spPr>
            <a:xfrm>
              <a:off x="-423677" y="4557582"/>
              <a:ext cx="265176" cy="245099"/>
            </a:xfrm>
            <a:prstGeom prst="rect">
              <a:avLst/>
            </a:prstGeom>
            <a:solidFill>
              <a:srgbClr val="67FD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3555C465-417E-46A5-A357-B2F0E6BACBB2}"/>
                </a:ext>
              </a:extLst>
            </p:cNvPr>
            <p:cNvSpPr/>
            <p:nvPr/>
          </p:nvSpPr>
          <p:spPr>
            <a:xfrm>
              <a:off x="-423677" y="3910004"/>
              <a:ext cx="265176" cy="246888"/>
            </a:xfrm>
            <a:prstGeom prst="rect">
              <a:avLst/>
            </a:prstGeom>
            <a:solidFill>
              <a:srgbClr val="B8FE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921EE847-C095-486C-AD85-E68024D2304F}"/>
                </a:ext>
              </a:extLst>
            </p:cNvPr>
            <p:cNvSpPr/>
            <p:nvPr/>
          </p:nvSpPr>
          <p:spPr>
            <a:xfrm>
              <a:off x="-423677" y="24536"/>
              <a:ext cx="265176" cy="246888"/>
            </a:xfrm>
            <a:prstGeom prst="rect">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195068AE-D8F6-4A5A-B6E5-2216E98D7DE5}"/>
                </a:ext>
              </a:extLst>
            </p:cNvPr>
            <p:cNvSpPr/>
            <p:nvPr/>
          </p:nvSpPr>
          <p:spPr>
            <a:xfrm>
              <a:off x="-423677" y="3586215"/>
              <a:ext cx="265176" cy="246888"/>
            </a:xfrm>
            <a:prstGeom prst="rect">
              <a:avLst/>
            </a:prstGeom>
            <a:solidFill>
              <a:srgbClr val="D5FA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86">
              <a:extLst>
                <a:ext uri="{FF2B5EF4-FFF2-40B4-BE49-F238E27FC236}">
                  <a16:creationId xmlns:a16="http://schemas.microsoft.com/office/drawing/2014/main" id="{A181B99A-234A-4F93-B00C-4E38EF42591D}"/>
                </a:ext>
              </a:extLst>
            </p:cNvPr>
            <p:cNvSpPr/>
            <p:nvPr/>
          </p:nvSpPr>
          <p:spPr>
            <a:xfrm>
              <a:off x="-423677" y="1967270"/>
              <a:ext cx="265176" cy="246888"/>
            </a:xfrm>
            <a:prstGeom prst="rect">
              <a:avLst/>
            </a:prstGeom>
            <a:solidFill>
              <a:srgbClr val="93D3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Rectangle 87">
              <a:extLst>
                <a:ext uri="{FF2B5EF4-FFF2-40B4-BE49-F238E27FC236}">
                  <a16:creationId xmlns:a16="http://schemas.microsoft.com/office/drawing/2014/main" id="{55D5587E-900E-4B4D-87B1-C8353502C1B1}"/>
                </a:ext>
              </a:extLst>
            </p:cNvPr>
            <p:cNvSpPr/>
            <p:nvPr/>
          </p:nvSpPr>
          <p:spPr>
            <a:xfrm>
              <a:off x="-423677" y="4879582"/>
              <a:ext cx="265176" cy="246888"/>
            </a:xfrm>
            <a:prstGeom prst="rect">
              <a:avLst/>
            </a:prstGeom>
            <a:solidFill>
              <a:srgbClr val="F2E2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Rectangle 88">
              <a:extLst>
                <a:ext uri="{FF2B5EF4-FFF2-40B4-BE49-F238E27FC236}">
                  <a16:creationId xmlns:a16="http://schemas.microsoft.com/office/drawing/2014/main" id="{A77C68A9-E392-499A-A854-FE9CD7B43C95}"/>
                </a:ext>
              </a:extLst>
            </p:cNvPr>
            <p:cNvSpPr/>
            <p:nvPr/>
          </p:nvSpPr>
          <p:spPr>
            <a:xfrm>
              <a:off x="-423677" y="5203371"/>
              <a:ext cx="265176" cy="246888"/>
            </a:xfrm>
            <a:prstGeom prst="rect">
              <a:avLst/>
            </a:prstGeom>
            <a:solidFill>
              <a:srgbClr val="A34A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a:extLst>
                <a:ext uri="{FF2B5EF4-FFF2-40B4-BE49-F238E27FC236}">
                  <a16:creationId xmlns:a16="http://schemas.microsoft.com/office/drawing/2014/main" id="{41981258-99CC-4D27-80CF-C686E815E52B}"/>
                </a:ext>
              </a:extLst>
            </p:cNvPr>
            <p:cNvSpPr/>
            <p:nvPr/>
          </p:nvSpPr>
          <p:spPr>
            <a:xfrm>
              <a:off x="-423677" y="348325"/>
              <a:ext cx="265176" cy="246888"/>
            </a:xfrm>
            <a:prstGeom prst="rect">
              <a:avLst/>
            </a:prstGeom>
            <a:solidFill>
              <a:srgbClr val="2A3D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Rectangle 90">
              <a:extLst>
                <a:ext uri="{FF2B5EF4-FFF2-40B4-BE49-F238E27FC236}">
                  <a16:creationId xmlns:a16="http://schemas.microsoft.com/office/drawing/2014/main" id="{0D97E5E2-1526-4865-B733-529DAB8275E0}"/>
                </a:ext>
              </a:extLst>
            </p:cNvPr>
            <p:cNvSpPr/>
            <p:nvPr/>
          </p:nvSpPr>
          <p:spPr>
            <a:xfrm>
              <a:off x="-423677" y="672114"/>
              <a:ext cx="265176" cy="246888"/>
            </a:xfrm>
            <a:prstGeom prst="rect">
              <a:avLst/>
            </a:prstGeom>
            <a:solidFill>
              <a:srgbClr val="3248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AED31673-7348-43CE-A061-CCC45D1AA38E}"/>
                </a:ext>
              </a:extLst>
            </p:cNvPr>
            <p:cNvSpPr/>
            <p:nvPr/>
          </p:nvSpPr>
          <p:spPr>
            <a:xfrm>
              <a:off x="-423677" y="995903"/>
              <a:ext cx="265176" cy="246888"/>
            </a:xfrm>
            <a:prstGeom prst="rect">
              <a:avLst/>
            </a:prstGeom>
            <a:solidFill>
              <a:srgbClr val="3D58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Rectangle 92">
              <a:extLst>
                <a:ext uri="{FF2B5EF4-FFF2-40B4-BE49-F238E27FC236}">
                  <a16:creationId xmlns:a16="http://schemas.microsoft.com/office/drawing/2014/main" id="{BC6FE0E6-B499-48C3-AD8A-9101BF996A42}"/>
                </a:ext>
              </a:extLst>
            </p:cNvPr>
            <p:cNvSpPr/>
            <p:nvPr/>
          </p:nvSpPr>
          <p:spPr>
            <a:xfrm>
              <a:off x="-423677" y="1319692"/>
              <a:ext cx="265176" cy="246888"/>
            </a:xfrm>
            <a:prstGeom prst="rect">
              <a:avLst/>
            </a:prstGeom>
            <a:solidFill>
              <a:srgbClr val="687F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18A2665C-7D3B-4FF6-B546-2AD6362DA8FC}"/>
                </a:ext>
              </a:extLst>
            </p:cNvPr>
            <p:cNvSpPr/>
            <p:nvPr/>
          </p:nvSpPr>
          <p:spPr>
            <a:xfrm>
              <a:off x="-423677" y="3262426"/>
              <a:ext cx="265176" cy="2468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94">
              <a:extLst>
                <a:ext uri="{FF2B5EF4-FFF2-40B4-BE49-F238E27FC236}">
                  <a16:creationId xmlns:a16="http://schemas.microsoft.com/office/drawing/2014/main" id="{AADB8A0B-E4E8-4CBB-8C93-FE2F23E91730}"/>
                </a:ext>
              </a:extLst>
            </p:cNvPr>
            <p:cNvSpPr/>
            <p:nvPr/>
          </p:nvSpPr>
          <p:spPr>
            <a:xfrm>
              <a:off x="-423677" y="2938637"/>
              <a:ext cx="265176" cy="246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Rectangle 95">
              <a:extLst>
                <a:ext uri="{FF2B5EF4-FFF2-40B4-BE49-F238E27FC236}">
                  <a16:creationId xmlns:a16="http://schemas.microsoft.com/office/drawing/2014/main" id="{4591B8DE-4ABE-42BA-9431-8ECC834A3C13}"/>
                </a:ext>
              </a:extLst>
            </p:cNvPr>
            <p:cNvSpPr/>
            <p:nvPr/>
          </p:nvSpPr>
          <p:spPr>
            <a:xfrm>
              <a:off x="-423677" y="2291059"/>
              <a:ext cx="265176" cy="246888"/>
            </a:xfrm>
            <a:prstGeom prst="rect">
              <a:avLst/>
            </a:prstGeom>
            <a:solidFill>
              <a:srgbClr val="A1C9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7" name="Straight Connector 96">
              <a:extLst>
                <a:ext uri="{FF2B5EF4-FFF2-40B4-BE49-F238E27FC236}">
                  <a16:creationId xmlns:a16="http://schemas.microsoft.com/office/drawing/2014/main" id="{4DE8B5D0-1A34-49F7-BA6C-1CF3BD2830C1}"/>
                </a:ext>
              </a:extLst>
            </p:cNvPr>
            <p:cNvCxnSpPr/>
            <p:nvPr/>
          </p:nvCxnSpPr>
          <p:spPr>
            <a:xfrm flipH="1">
              <a:off x="-669192" y="19811"/>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6AD6EB47-9E9A-47A4-A9E0-4F68DFB790C0}"/>
                </a:ext>
              </a:extLst>
            </p:cNvPr>
            <p:cNvCxnSpPr>
              <a:cxnSpLocks/>
            </p:cNvCxnSpPr>
            <p:nvPr/>
          </p:nvCxnSpPr>
          <p:spPr>
            <a:xfrm flipV="1">
              <a:off x="-669191" y="21564"/>
              <a:ext cx="1" cy="6394564"/>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8ECB56EB-06D3-498E-A3EC-21D6208F8725}"/>
                </a:ext>
              </a:extLst>
            </p:cNvPr>
            <p:cNvCxnSpPr/>
            <p:nvPr/>
          </p:nvCxnSpPr>
          <p:spPr>
            <a:xfrm flipH="1">
              <a:off x="-661000" y="6416128"/>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E70053E6-9530-499B-B138-0B10701E736F}"/>
                </a:ext>
              </a:extLst>
            </p:cNvPr>
            <p:cNvSpPr txBox="1"/>
            <p:nvPr/>
          </p:nvSpPr>
          <p:spPr>
            <a:xfrm rot="16200000">
              <a:off x="-3080623" y="3095951"/>
              <a:ext cx="4226615" cy="307777"/>
            </a:xfrm>
            <a:prstGeom prst="rect">
              <a:avLst/>
            </a:prstGeom>
            <a:noFill/>
          </p:spPr>
          <p:txBody>
            <a:bodyPr wrap="square" rtlCol="0">
              <a:spAutoFit/>
            </a:bodyPr>
            <a:lstStyle/>
            <a:p>
              <a:pPr algn="ctr"/>
              <a:r>
                <a:rPr lang="en-US" sz="1400">
                  <a:solidFill>
                    <a:srgbClr val="5B9BD5"/>
                  </a:solidFill>
                </a:rPr>
                <a:t>Colour palette</a:t>
              </a:r>
            </a:p>
          </p:txBody>
        </p:sp>
      </p:grpSp>
      <p:sp>
        <p:nvSpPr>
          <p:cNvPr id="12" name="TextBox 11">
            <a:extLst>
              <a:ext uri="{FF2B5EF4-FFF2-40B4-BE49-F238E27FC236}">
                <a16:creationId xmlns:a16="http://schemas.microsoft.com/office/drawing/2014/main" id="{891ECD23-406A-4A17-8B6D-B6CDB7F41E3D}"/>
              </a:ext>
            </a:extLst>
          </p:cNvPr>
          <p:cNvSpPr txBox="1"/>
          <p:nvPr/>
        </p:nvSpPr>
        <p:spPr>
          <a:xfrm>
            <a:off x="368921" y="619200"/>
            <a:ext cx="11449350"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Experienced leaders, being industry experts, have rooted a culture of growth in the Company</a:t>
            </a:r>
          </a:p>
        </p:txBody>
      </p:sp>
      <p:grpSp>
        <p:nvGrpSpPr>
          <p:cNvPr id="26" name="Group 25">
            <a:extLst>
              <a:ext uri="{FF2B5EF4-FFF2-40B4-BE49-F238E27FC236}">
                <a16:creationId xmlns:a16="http://schemas.microsoft.com/office/drawing/2014/main" id="{11BB6F0F-4FA2-4BA5-BC0D-0E9D075DCE1E}"/>
              </a:ext>
            </a:extLst>
          </p:cNvPr>
          <p:cNvGrpSpPr/>
          <p:nvPr/>
        </p:nvGrpSpPr>
        <p:grpSpPr>
          <a:xfrm>
            <a:off x="604452" y="1670905"/>
            <a:ext cx="2435930" cy="3856256"/>
            <a:chOff x="2632224" y="1767441"/>
            <a:chExt cx="2435930" cy="3856256"/>
          </a:xfrm>
        </p:grpSpPr>
        <p:grpSp>
          <p:nvGrpSpPr>
            <p:cNvPr id="113" name="Group 112">
              <a:extLst>
                <a:ext uri="{FF2B5EF4-FFF2-40B4-BE49-F238E27FC236}">
                  <a16:creationId xmlns:a16="http://schemas.microsoft.com/office/drawing/2014/main" id="{2D2B8028-6AF8-4B16-A359-5412415CE81F}"/>
                </a:ext>
              </a:extLst>
            </p:cNvPr>
            <p:cNvGrpSpPr/>
            <p:nvPr/>
          </p:nvGrpSpPr>
          <p:grpSpPr>
            <a:xfrm>
              <a:off x="2632224" y="1767441"/>
              <a:ext cx="2435930" cy="3856256"/>
              <a:chOff x="6272787" y="3866947"/>
              <a:chExt cx="1740893" cy="2674214"/>
            </a:xfrm>
          </p:grpSpPr>
          <p:sp>
            <p:nvSpPr>
              <p:cNvPr id="114" name="Rounded Rectangle 171">
                <a:extLst>
                  <a:ext uri="{FF2B5EF4-FFF2-40B4-BE49-F238E27FC236}">
                    <a16:creationId xmlns:a16="http://schemas.microsoft.com/office/drawing/2014/main" id="{0C490035-E2E8-4A25-8318-FB966B624563}"/>
                  </a:ext>
                </a:extLst>
              </p:cNvPr>
              <p:cNvSpPr/>
              <p:nvPr/>
            </p:nvSpPr>
            <p:spPr>
              <a:xfrm>
                <a:off x="6340091" y="4333805"/>
                <a:ext cx="1673589" cy="2207356"/>
              </a:xfrm>
              <a:prstGeom prst="roundRect">
                <a:avLst>
                  <a:gd name="adj" fmla="val 7531"/>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grpSp>
            <p:nvGrpSpPr>
              <p:cNvPr id="115" name="Group 114">
                <a:extLst>
                  <a:ext uri="{FF2B5EF4-FFF2-40B4-BE49-F238E27FC236}">
                    <a16:creationId xmlns:a16="http://schemas.microsoft.com/office/drawing/2014/main" id="{DAC7DBAD-C505-4324-9CA3-4E93CA35A6C1}"/>
                  </a:ext>
                </a:extLst>
              </p:cNvPr>
              <p:cNvGrpSpPr/>
              <p:nvPr/>
            </p:nvGrpSpPr>
            <p:grpSpPr>
              <a:xfrm>
                <a:off x="6272787" y="3866947"/>
                <a:ext cx="808926" cy="808528"/>
                <a:chOff x="6918325" y="4097906"/>
                <a:chExt cx="895589" cy="895148"/>
              </a:xfrm>
            </p:grpSpPr>
            <p:sp>
              <p:nvSpPr>
                <p:cNvPr id="122" name="Oval 121">
                  <a:extLst>
                    <a:ext uri="{FF2B5EF4-FFF2-40B4-BE49-F238E27FC236}">
                      <a16:creationId xmlns:a16="http://schemas.microsoft.com/office/drawing/2014/main" id="{E10006B5-C2CB-473F-99D1-370711895717}"/>
                    </a:ext>
                  </a:extLst>
                </p:cNvPr>
                <p:cNvSpPr/>
                <p:nvPr/>
              </p:nvSpPr>
              <p:spPr>
                <a:xfrm>
                  <a:off x="6930891" y="4136224"/>
                  <a:ext cx="883023" cy="856830"/>
                </a:xfrm>
                <a:prstGeom prst="ellipse">
                  <a:avLst/>
                </a:prstGeom>
                <a:solidFill>
                  <a:srgbClr val="CAE1F2"/>
                </a:solidFill>
                <a:ln>
                  <a:solidFill>
                    <a:srgbClr val="CAE1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Rectangle 119">
                  <a:extLst>
                    <a:ext uri="{FF2B5EF4-FFF2-40B4-BE49-F238E27FC236}">
                      <a16:creationId xmlns:a16="http://schemas.microsoft.com/office/drawing/2014/main" id="{BB9065F3-CDFF-4147-8C14-1D972094FC82}"/>
                    </a:ext>
                  </a:extLst>
                </p:cNvPr>
                <p:cNvSpPr/>
                <p:nvPr/>
              </p:nvSpPr>
              <p:spPr>
                <a:xfrm>
                  <a:off x="6918325" y="4097906"/>
                  <a:ext cx="92075" cy="11611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6" name="Rounded Rectangle 171">
                <a:extLst>
                  <a:ext uri="{FF2B5EF4-FFF2-40B4-BE49-F238E27FC236}">
                    <a16:creationId xmlns:a16="http://schemas.microsoft.com/office/drawing/2014/main" id="{14D30FF3-B994-416E-815D-D7144ED159B8}"/>
                  </a:ext>
                </a:extLst>
              </p:cNvPr>
              <p:cNvSpPr/>
              <p:nvPr/>
            </p:nvSpPr>
            <p:spPr>
              <a:xfrm>
                <a:off x="7125653" y="4396329"/>
                <a:ext cx="714966" cy="116547"/>
              </a:xfrm>
              <a:prstGeom prst="roundRect">
                <a:avLst>
                  <a:gd name="adj" fmla="val 28503"/>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b="1" dirty="0"/>
                  <a:t>CEO and </a:t>
                </a:r>
                <a:r>
                  <a:rPr lang="pl-PL" sz="1000" b="1" dirty="0"/>
                  <a:t>F</a:t>
                </a:r>
                <a:r>
                  <a:rPr lang="en-US" sz="1000" b="1" dirty="0" err="1"/>
                  <a:t>ounder</a:t>
                </a:r>
                <a:endParaRPr lang="en-US" sz="1000" b="1" dirty="0"/>
              </a:p>
            </p:txBody>
          </p:sp>
          <p:sp>
            <p:nvSpPr>
              <p:cNvPr id="118" name="Rectangle 117">
                <a:extLst>
                  <a:ext uri="{FF2B5EF4-FFF2-40B4-BE49-F238E27FC236}">
                    <a16:creationId xmlns:a16="http://schemas.microsoft.com/office/drawing/2014/main" id="{B084F785-C0A3-4332-8131-04388FDAAF5C}"/>
                  </a:ext>
                </a:extLst>
              </p:cNvPr>
              <p:cNvSpPr/>
              <p:nvPr/>
            </p:nvSpPr>
            <p:spPr>
              <a:xfrm>
                <a:off x="7093303" y="4139585"/>
                <a:ext cx="824100" cy="181420"/>
              </a:xfrm>
              <a:prstGeom prst="rect">
                <a:avLst/>
              </a:prstGeom>
            </p:spPr>
            <p:txBody>
              <a:bodyPr wrap="square">
                <a:spAutoFit/>
              </a:bodyPr>
              <a:lstStyle/>
              <a:p>
                <a:pPr>
                  <a:spcBef>
                    <a:spcPts val="400"/>
                  </a:spcBef>
                </a:pPr>
                <a:r>
                  <a:rPr lang="pl-PL" sz="1100" dirty="0"/>
                  <a:t>[</a:t>
                </a:r>
                <a:r>
                  <a:rPr lang="pl-PL" sz="1100" dirty="0" err="1"/>
                  <a:t>name</a:t>
                </a:r>
                <a:r>
                  <a:rPr lang="pl-PL" sz="1100" dirty="0"/>
                  <a:t>]</a:t>
                </a:r>
                <a:endParaRPr lang="en-US" sz="1100" dirty="0"/>
              </a:p>
            </p:txBody>
          </p:sp>
        </p:grpSp>
        <p:sp>
          <p:nvSpPr>
            <p:cNvPr id="145" name="TextBox 144">
              <a:extLst>
                <a:ext uri="{FF2B5EF4-FFF2-40B4-BE49-F238E27FC236}">
                  <a16:creationId xmlns:a16="http://schemas.microsoft.com/office/drawing/2014/main" id="{248D3430-4012-43C9-9D07-AFC0E0653E2F}"/>
                </a:ext>
              </a:extLst>
            </p:cNvPr>
            <p:cNvSpPr txBox="1"/>
            <p:nvPr/>
          </p:nvSpPr>
          <p:spPr>
            <a:xfrm>
              <a:off x="2832110" y="3227917"/>
              <a:ext cx="2138677" cy="400110"/>
            </a:xfrm>
            <a:prstGeom prst="rect">
              <a:avLst/>
            </a:prstGeom>
            <a:noFill/>
          </p:spPr>
          <p:txBody>
            <a:bodyPr wrap="square">
              <a:spAutoFit/>
            </a:bodyPr>
            <a:lstStyle/>
            <a:p>
              <a:pPr marL="74670" lvl="0" indent="-74670">
                <a:spcBef>
                  <a:spcPct val="0"/>
                </a:spcBef>
                <a:buFont typeface="Arial" panose="020B0604020202020204" pitchFamily="34" charset="0"/>
                <a:buChar char="•"/>
              </a:pPr>
              <a:r>
                <a:rPr lang="pl-PL" sz="1000" dirty="0"/>
                <a:t>Xxx</a:t>
              </a:r>
            </a:p>
            <a:p>
              <a:pPr marL="74670" lvl="0" indent="-74670">
                <a:spcBef>
                  <a:spcPct val="0"/>
                </a:spcBef>
                <a:buFont typeface="Arial" panose="020B0604020202020204" pitchFamily="34" charset="0"/>
                <a:buChar char="•"/>
              </a:pPr>
              <a:r>
                <a:rPr lang="pl-PL" sz="1000" dirty="0"/>
                <a:t>xxx</a:t>
              </a:r>
              <a:endParaRPr lang="en-US" sz="1000" dirty="0"/>
            </a:p>
          </p:txBody>
        </p:sp>
        <p:sp>
          <p:nvSpPr>
            <p:cNvPr id="13" name="Rounded Rectangle 171">
              <a:extLst>
                <a:ext uri="{FF2B5EF4-FFF2-40B4-BE49-F238E27FC236}">
                  <a16:creationId xmlns:a16="http://schemas.microsoft.com/office/drawing/2014/main" id="{851E4A26-64C7-4EB8-83F7-ACF77391DF40}"/>
                </a:ext>
              </a:extLst>
            </p:cNvPr>
            <p:cNvSpPr/>
            <p:nvPr/>
          </p:nvSpPr>
          <p:spPr>
            <a:xfrm>
              <a:off x="2832110" y="3029394"/>
              <a:ext cx="914794" cy="168062"/>
            </a:xfrm>
            <a:prstGeom prst="roundRect">
              <a:avLst>
                <a:gd name="adj" fmla="val 28503"/>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a:solidFill>
                    <a:schemeClr val="tx1">
                      <a:lumMod val="85000"/>
                      <a:lumOff val="15000"/>
                    </a:schemeClr>
                  </a:solidFill>
                </a:rPr>
                <a:t>Responsibilities</a:t>
              </a:r>
            </a:p>
          </p:txBody>
        </p:sp>
        <p:sp>
          <p:nvSpPr>
            <p:cNvPr id="15" name="Rounded Rectangle 171">
              <a:extLst>
                <a:ext uri="{FF2B5EF4-FFF2-40B4-BE49-F238E27FC236}">
                  <a16:creationId xmlns:a16="http://schemas.microsoft.com/office/drawing/2014/main" id="{B2EB2707-B634-40D0-A810-C8CC9F616A53}"/>
                </a:ext>
              </a:extLst>
            </p:cNvPr>
            <p:cNvSpPr/>
            <p:nvPr/>
          </p:nvSpPr>
          <p:spPr>
            <a:xfrm>
              <a:off x="2832110" y="3790547"/>
              <a:ext cx="948214" cy="168062"/>
            </a:xfrm>
            <a:prstGeom prst="roundRect">
              <a:avLst>
                <a:gd name="adj" fmla="val 28503"/>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a:solidFill>
                    <a:schemeClr val="tx1">
                      <a:lumMod val="85000"/>
                      <a:lumOff val="15000"/>
                    </a:schemeClr>
                  </a:solidFill>
                </a:rPr>
                <a:t>Former activities</a:t>
              </a:r>
            </a:p>
          </p:txBody>
        </p:sp>
        <p:sp>
          <p:nvSpPr>
            <p:cNvPr id="17" name="Rounded Rectangle 171">
              <a:extLst>
                <a:ext uri="{FF2B5EF4-FFF2-40B4-BE49-F238E27FC236}">
                  <a16:creationId xmlns:a16="http://schemas.microsoft.com/office/drawing/2014/main" id="{FF88E35D-71F8-4D2D-8F25-EB4749A9417B}"/>
                </a:ext>
              </a:extLst>
            </p:cNvPr>
            <p:cNvSpPr/>
            <p:nvPr/>
          </p:nvSpPr>
          <p:spPr>
            <a:xfrm>
              <a:off x="2832110" y="4485563"/>
              <a:ext cx="615940" cy="168062"/>
            </a:xfrm>
            <a:prstGeom prst="roundRect">
              <a:avLst>
                <a:gd name="adj" fmla="val 28503"/>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a:solidFill>
                    <a:schemeClr val="tx1">
                      <a:lumMod val="85000"/>
                      <a:lumOff val="15000"/>
                    </a:schemeClr>
                  </a:solidFill>
                </a:rPr>
                <a:t>Education</a:t>
              </a:r>
            </a:p>
          </p:txBody>
        </p:sp>
        <p:sp>
          <p:nvSpPr>
            <p:cNvPr id="19" name="TextBox 18">
              <a:extLst>
                <a:ext uri="{FF2B5EF4-FFF2-40B4-BE49-F238E27FC236}">
                  <a16:creationId xmlns:a16="http://schemas.microsoft.com/office/drawing/2014/main" id="{95238BE8-1E50-45B8-BDC1-36708666CF96}"/>
                </a:ext>
              </a:extLst>
            </p:cNvPr>
            <p:cNvSpPr txBox="1"/>
            <p:nvPr/>
          </p:nvSpPr>
          <p:spPr>
            <a:xfrm>
              <a:off x="2832110" y="4009380"/>
              <a:ext cx="2138677" cy="246221"/>
            </a:xfrm>
            <a:prstGeom prst="rect">
              <a:avLst/>
            </a:prstGeom>
            <a:noFill/>
          </p:spPr>
          <p:txBody>
            <a:bodyPr wrap="square">
              <a:spAutoFit/>
            </a:bodyPr>
            <a:lstStyle/>
            <a:p>
              <a:pPr marL="78743" indent="-78743">
                <a:spcBef>
                  <a:spcPct val="0"/>
                </a:spcBef>
                <a:buFont typeface="Arial" panose="020B0604020202020204" pitchFamily="34" charset="0"/>
                <a:buChar char="•"/>
              </a:pPr>
              <a:r>
                <a:rPr lang="pl-PL" sz="1000" dirty="0">
                  <a:latin typeface="Calibri" panose="020F0502020204030204" pitchFamily="34" charset="0"/>
                  <a:cs typeface="Calibri" panose="020F0502020204030204" pitchFamily="34" charset="0"/>
                </a:rPr>
                <a:t>xxx</a:t>
              </a:r>
              <a:endParaRPr lang="en-US" sz="1000" dirty="0">
                <a:latin typeface="Calibri" panose="020F0502020204030204" pitchFamily="34" charset="0"/>
                <a:cs typeface="Calibri" panose="020F0502020204030204" pitchFamily="34" charset="0"/>
              </a:endParaRPr>
            </a:p>
          </p:txBody>
        </p:sp>
        <p:sp>
          <p:nvSpPr>
            <p:cNvPr id="24" name="TextBox 23">
              <a:extLst>
                <a:ext uri="{FF2B5EF4-FFF2-40B4-BE49-F238E27FC236}">
                  <a16:creationId xmlns:a16="http://schemas.microsoft.com/office/drawing/2014/main" id="{7B941144-6B32-4A73-8717-5E4490FE3A79}"/>
                </a:ext>
              </a:extLst>
            </p:cNvPr>
            <p:cNvSpPr txBox="1"/>
            <p:nvPr/>
          </p:nvSpPr>
          <p:spPr>
            <a:xfrm>
              <a:off x="2832110" y="4725663"/>
              <a:ext cx="2138677" cy="553998"/>
            </a:xfrm>
            <a:prstGeom prst="rect">
              <a:avLst/>
            </a:prstGeom>
            <a:noFill/>
          </p:spPr>
          <p:txBody>
            <a:bodyPr wrap="square">
              <a:spAutoFit/>
            </a:bodyPr>
            <a:lstStyle/>
            <a:p>
              <a:pPr marL="74670" lvl="0" indent="-74670">
                <a:spcBef>
                  <a:spcPct val="0"/>
                </a:spcBef>
                <a:buFont typeface="Arial" panose="020B0604020202020204" pitchFamily="34" charset="0"/>
                <a:buChar char="•"/>
              </a:pPr>
              <a:r>
                <a:rPr lang="pl-PL" sz="1000" dirty="0"/>
                <a:t>Xxx</a:t>
              </a:r>
            </a:p>
            <a:p>
              <a:pPr marL="74670" lvl="0" indent="-74670">
                <a:spcBef>
                  <a:spcPct val="0"/>
                </a:spcBef>
                <a:buFont typeface="Arial" panose="020B0604020202020204" pitchFamily="34" charset="0"/>
                <a:buChar char="•"/>
              </a:pPr>
              <a:r>
                <a:rPr lang="pl-PL" sz="1000" dirty="0"/>
                <a:t>Xxx</a:t>
              </a:r>
            </a:p>
            <a:p>
              <a:pPr marL="74670" lvl="0" indent="-74670">
                <a:spcBef>
                  <a:spcPct val="0"/>
                </a:spcBef>
                <a:buFont typeface="Arial" panose="020B0604020202020204" pitchFamily="34" charset="0"/>
                <a:buChar char="•"/>
              </a:pPr>
              <a:r>
                <a:rPr lang="pl-PL" sz="1000" dirty="0"/>
                <a:t>xxx</a:t>
              </a:r>
              <a:endParaRPr lang="en-US" sz="1000" dirty="0"/>
            </a:p>
          </p:txBody>
        </p:sp>
      </p:grpSp>
      <p:grpSp>
        <p:nvGrpSpPr>
          <p:cNvPr id="58" name="Group 57">
            <a:extLst>
              <a:ext uri="{FF2B5EF4-FFF2-40B4-BE49-F238E27FC236}">
                <a16:creationId xmlns:a16="http://schemas.microsoft.com/office/drawing/2014/main" id="{97A6C2FC-E0B5-494F-B708-B070C43B20A6}"/>
              </a:ext>
            </a:extLst>
          </p:cNvPr>
          <p:cNvGrpSpPr/>
          <p:nvPr/>
        </p:nvGrpSpPr>
        <p:grpSpPr>
          <a:xfrm>
            <a:off x="3349189" y="1670905"/>
            <a:ext cx="2435930" cy="3856256"/>
            <a:chOff x="3513387" y="1670905"/>
            <a:chExt cx="2435930" cy="3856256"/>
          </a:xfrm>
        </p:grpSpPr>
        <p:grpSp>
          <p:nvGrpSpPr>
            <p:cNvPr id="153" name="Group 152">
              <a:extLst>
                <a:ext uri="{FF2B5EF4-FFF2-40B4-BE49-F238E27FC236}">
                  <a16:creationId xmlns:a16="http://schemas.microsoft.com/office/drawing/2014/main" id="{577433F6-7C7B-4177-9734-B2877599911E}"/>
                </a:ext>
              </a:extLst>
            </p:cNvPr>
            <p:cNvGrpSpPr/>
            <p:nvPr/>
          </p:nvGrpSpPr>
          <p:grpSpPr>
            <a:xfrm>
              <a:off x="3513387" y="1670905"/>
              <a:ext cx="2435930" cy="3856256"/>
              <a:chOff x="2632224" y="1767441"/>
              <a:chExt cx="2435930" cy="3856256"/>
            </a:xfrm>
          </p:grpSpPr>
          <p:grpSp>
            <p:nvGrpSpPr>
              <p:cNvPr id="154" name="Group 153">
                <a:extLst>
                  <a:ext uri="{FF2B5EF4-FFF2-40B4-BE49-F238E27FC236}">
                    <a16:creationId xmlns:a16="http://schemas.microsoft.com/office/drawing/2014/main" id="{04953AAA-E2E7-4B5B-B6B0-5B9B32981519}"/>
                  </a:ext>
                </a:extLst>
              </p:cNvPr>
              <p:cNvGrpSpPr/>
              <p:nvPr/>
            </p:nvGrpSpPr>
            <p:grpSpPr>
              <a:xfrm>
                <a:off x="2632224" y="1767441"/>
                <a:ext cx="2435930" cy="3856256"/>
                <a:chOff x="6272787" y="3866947"/>
                <a:chExt cx="1740893" cy="2674214"/>
              </a:xfrm>
            </p:grpSpPr>
            <p:sp>
              <p:nvSpPr>
                <p:cNvPr id="162" name="Rounded Rectangle 171">
                  <a:extLst>
                    <a:ext uri="{FF2B5EF4-FFF2-40B4-BE49-F238E27FC236}">
                      <a16:creationId xmlns:a16="http://schemas.microsoft.com/office/drawing/2014/main" id="{9479CD7D-AF08-483D-9E66-ED6DB21DA071}"/>
                    </a:ext>
                  </a:extLst>
                </p:cNvPr>
                <p:cNvSpPr/>
                <p:nvPr/>
              </p:nvSpPr>
              <p:spPr>
                <a:xfrm>
                  <a:off x="6340091" y="4333805"/>
                  <a:ext cx="1673589" cy="2207356"/>
                </a:xfrm>
                <a:prstGeom prst="roundRect">
                  <a:avLst>
                    <a:gd name="adj" fmla="val 7531"/>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grpSp>
              <p:nvGrpSpPr>
                <p:cNvPr id="163" name="Group 162">
                  <a:extLst>
                    <a:ext uri="{FF2B5EF4-FFF2-40B4-BE49-F238E27FC236}">
                      <a16:creationId xmlns:a16="http://schemas.microsoft.com/office/drawing/2014/main" id="{33FA27A4-CC40-4882-BFB9-F908342811FB}"/>
                    </a:ext>
                  </a:extLst>
                </p:cNvPr>
                <p:cNvGrpSpPr/>
                <p:nvPr/>
              </p:nvGrpSpPr>
              <p:grpSpPr>
                <a:xfrm>
                  <a:off x="6272787" y="3866947"/>
                  <a:ext cx="808926" cy="808528"/>
                  <a:chOff x="6918325" y="4097906"/>
                  <a:chExt cx="895589" cy="895148"/>
                </a:xfrm>
              </p:grpSpPr>
              <p:sp>
                <p:nvSpPr>
                  <p:cNvPr id="166" name="Oval 165">
                    <a:extLst>
                      <a:ext uri="{FF2B5EF4-FFF2-40B4-BE49-F238E27FC236}">
                        <a16:creationId xmlns:a16="http://schemas.microsoft.com/office/drawing/2014/main" id="{C68A2C1A-F621-4A02-87B5-024E742D2E4D}"/>
                      </a:ext>
                    </a:extLst>
                  </p:cNvPr>
                  <p:cNvSpPr/>
                  <p:nvPr/>
                </p:nvSpPr>
                <p:spPr>
                  <a:xfrm>
                    <a:off x="6930891" y="4136224"/>
                    <a:ext cx="883023" cy="856830"/>
                  </a:xfrm>
                  <a:prstGeom prst="ellipse">
                    <a:avLst/>
                  </a:prstGeom>
                  <a:solidFill>
                    <a:srgbClr val="CAE1F2"/>
                  </a:solidFill>
                  <a:ln>
                    <a:solidFill>
                      <a:srgbClr val="CAE1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Rectangle 166">
                    <a:extLst>
                      <a:ext uri="{FF2B5EF4-FFF2-40B4-BE49-F238E27FC236}">
                        <a16:creationId xmlns:a16="http://schemas.microsoft.com/office/drawing/2014/main" id="{85EC87F1-6062-4711-B5AB-51C0E47FC313}"/>
                      </a:ext>
                    </a:extLst>
                  </p:cNvPr>
                  <p:cNvSpPr/>
                  <p:nvPr/>
                </p:nvSpPr>
                <p:spPr>
                  <a:xfrm>
                    <a:off x="6918325" y="4097906"/>
                    <a:ext cx="92075" cy="11611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4" name="Rounded Rectangle 171">
                  <a:extLst>
                    <a:ext uri="{FF2B5EF4-FFF2-40B4-BE49-F238E27FC236}">
                      <a16:creationId xmlns:a16="http://schemas.microsoft.com/office/drawing/2014/main" id="{41B129D8-A454-4A3D-B172-89D4CC501991}"/>
                    </a:ext>
                  </a:extLst>
                </p:cNvPr>
                <p:cNvSpPr/>
                <p:nvPr/>
              </p:nvSpPr>
              <p:spPr>
                <a:xfrm>
                  <a:off x="7368678" y="4400210"/>
                  <a:ext cx="294384" cy="106048"/>
                </a:xfrm>
                <a:prstGeom prst="roundRect">
                  <a:avLst>
                    <a:gd name="adj" fmla="val 28503"/>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b="1"/>
                    <a:t>CCO</a:t>
                  </a:r>
                </a:p>
              </p:txBody>
            </p:sp>
            <p:sp>
              <p:nvSpPr>
                <p:cNvPr id="165" name="Rectangle 164">
                  <a:extLst>
                    <a:ext uri="{FF2B5EF4-FFF2-40B4-BE49-F238E27FC236}">
                      <a16:creationId xmlns:a16="http://schemas.microsoft.com/office/drawing/2014/main" id="{4F1EA5D0-357B-44E6-82C8-8514AB49AA80}"/>
                    </a:ext>
                  </a:extLst>
                </p:cNvPr>
                <p:cNvSpPr/>
                <p:nvPr/>
              </p:nvSpPr>
              <p:spPr>
                <a:xfrm>
                  <a:off x="7093303" y="4139585"/>
                  <a:ext cx="824100" cy="181420"/>
                </a:xfrm>
                <a:prstGeom prst="rect">
                  <a:avLst/>
                </a:prstGeom>
              </p:spPr>
              <p:txBody>
                <a:bodyPr wrap="square">
                  <a:spAutoFit/>
                </a:bodyPr>
                <a:lstStyle/>
                <a:p>
                  <a:pPr>
                    <a:spcBef>
                      <a:spcPts val="400"/>
                    </a:spcBef>
                  </a:pPr>
                  <a:r>
                    <a:rPr lang="pl-PL" sz="1100" dirty="0"/>
                    <a:t>[</a:t>
                  </a:r>
                  <a:r>
                    <a:rPr lang="pl-PL" sz="1100" dirty="0" err="1"/>
                    <a:t>name</a:t>
                  </a:r>
                  <a:r>
                    <a:rPr lang="pl-PL" sz="1100" dirty="0"/>
                    <a:t>]</a:t>
                  </a:r>
                  <a:endParaRPr lang="en-US" sz="1100" dirty="0"/>
                </a:p>
              </p:txBody>
            </p:sp>
          </p:grpSp>
          <p:sp>
            <p:nvSpPr>
              <p:cNvPr id="156" name="TextBox 155">
                <a:extLst>
                  <a:ext uri="{FF2B5EF4-FFF2-40B4-BE49-F238E27FC236}">
                    <a16:creationId xmlns:a16="http://schemas.microsoft.com/office/drawing/2014/main" id="{6D52B0EC-1AE9-47D5-905D-FCBD16C40450}"/>
                  </a:ext>
                </a:extLst>
              </p:cNvPr>
              <p:cNvSpPr txBox="1"/>
              <p:nvPr/>
            </p:nvSpPr>
            <p:spPr>
              <a:xfrm>
                <a:off x="2832110" y="3227917"/>
                <a:ext cx="2138677" cy="400110"/>
              </a:xfrm>
              <a:prstGeom prst="rect">
                <a:avLst/>
              </a:prstGeom>
              <a:noFill/>
            </p:spPr>
            <p:txBody>
              <a:bodyPr wrap="square">
                <a:spAutoFit/>
              </a:bodyPr>
              <a:lstStyle/>
              <a:p>
                <a:pPr marL="74670" lvl="0" indent="-74670">
                  <a:spcBef>
                    <a:spcPct val="0"/>
                  </a:spcBef>
                  <a:buFont typeface="Arial" panose="020B0604020202020204" pitchFamily="34" charset="0"/>
                  <a:buChar char="•"/>
                </a:pPr>
                <a:r>
                  <a:rPr lang="pl-PL" sz="1000" dirty="0">
                    <a:latin typeface="Calibri" panose="020F0502020204030204" pitchFamily="34" charset="0"/>
                    <a:cs typeface="Calibri" panose="020F0502020204030204" pitchFamily="34" charset="0"/>
                  </a:rPr>
                  <a:t>Xxx</a:t>
                </a:r>
              </a:p>
              <a:p>
                <a:pPr marL="74670" lvl="0" indent="-74670">
                  <a:spcBef>
                    <a:spcPct val="0"/>
                  </a:spcBef>
                  <a:buFont typeface="Arial" panose="020B0604020202020204" pitchFamily="34" charset="0"/>
                  <a:buChar char="•"/>
                </a:pPr>
                <a:r>
                  <a:rPr lang="pl-PL" sz="1000" dirty="0">
                    <a:latin typeface="Calibri" panose="020F0502020204030204" pitchFamily="34" charset="0"/>
                    <a:cs typeface="Calibri" panose="020F0502020204030204" pitchFamily="34" charset="0"/>
                  </a:rPr>
                  <a:t>xxx</a:t>
                </a:r>
                <a:endParaRPr lang="en-US" sz="1000" dirty="0">
                  <a:latin typeface="Calibri" panose="020F0502020204030204" pitchFamily="34" charset="0"/>
                  <a:cs typeface="Calibri" panose="020F0502020204030204" pitchFamily="34" charset="0"/>
                </a:endParaRPr>
              </a:p>
            </p:txBody>
          </p:sp>
          <p:sp>
            <p:nvSpPr>
              <p:cNvPr id="157" name="Rounded Rectangle 171">
                <a:extLst>
                  <a:ext uri="{FF2B5EF4-FFF2-40B4-BE49-F238E27FC236}">
                    <a16:creationId xmlns:a16="http://schemas.microsoft.com/office/drawing/2014/main" id="{6F5A3841-42A0-4F5B-ADC6-349915D7D617}"/>
                  </a:ext>
                </a:extLst>
              </p:cNvPr>
              <p:cNvSpPr/>
              <p:nvPr/>
            </p:nvSpPr>
            <p:spPr>
              <a:xfrm>
                <a:off x="2832110" y="3029394"/>
                <a:ext cx="914794" cy="168062"/>
              </a:xfrm>
              <a:prstGeom prst="roundRect">
                <a:avLst>
                  <a:gd name="adj" fmla="val 28503"/>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a:solidFill>
                      <a:schemeClr val="tx1">
                        <a:lumMod val="85000"/>
                        <a:lumOff val="15000"/>
                      </a:schemeClr>
                    </a:solidFill>
                  </a:rPr>
                  <a:t>Responsibilities</a:t>
                </a:r>
              </a:p>
            </p:txBody>
          </p:sp>
          <p:sp>
            <p:nvSpPr>
              <p:cNvPr id="158" name="Rounded Rectangle 171">
                <a:extLst>
                  <a:ext uri="{FF2B5EF4-FFF2-40B4-BE49-F238E27FC236}">
                    <a16:creationId xmlns:a16="http://schemas.microsoft.com/office/drawing/2014/main" id="{26025F2A-1D2D-470C-A3AF-0EACA3073CFA}"/>
                  </a:ext>
                </a:extLst>
              </p:cNvPr>
              <p:cNvSpPr/>
              <p:nvPr/>
            </p:nvSpPr>
            <p:spPr>
              <a:xfrm>
                <a:off x="2832110" y="3790547"/>
                <a:ext cx="948214" cy="168062"/>
              </a:xfrm>
              <a:prstGeom prst="roundRect">
                <a:avLst>
                  <a:gd name="adj" fmla="val 28503"/>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a:solidFill>
                      <a:schemeClr val="tx1">
                        <a:lumMod val="85000"/>
                        <a:lumOff val="15000"/>
                      </a:schemeClr>
                    </a:solidFill>
                  </a:rPr>
                  <a:t>Former activities</a:t>
                </a:r>
              </a:p>
            </p:txBody>
          </p:sp>
          <p:sp>
            <p:nvSpPr>
              <p:cNvPr id="159" name="Rounded Rectangle 171">
                <a:extLst>
                  <a:ext uri="{FF2B5EF4-FFF2-40B4-BE49-F238E27FC236}">
                    <a16:creationId xmlns:a16="http://schemas.microsoft.com/office/drawing/2014/main" id="{D8DE7346-754F-4C33-8CA1-2B0D139054BE}"/>
                  </a:ext>
                </a:extLst>
              </p:cNvPr>
              <p:cNvSpPr/>
              <p:nvPr/>
            </p:nvSpPr>
            <p:spPr>
              <a:xfrm>
                <a:off x="2832110" y="4653462"/>
                <a:ext cx="615940" cy="168062"/>
              </a:xfrm>
              <a:prstGeom prst="roundRect">
                <a:avLst>
                  <a:gd name="adj" fmla="val 28503"/>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tx1">
                        <a:lumMod val="85000"/>
                        <a:lumOff val="15000"/>
                      </a:schemeClr>
                    </a:solidFill>
                  </a:rPr>
                  <a:t>Education</a:t>
                </a:r>
              </a:p>
            </p:txBody>
          </p:sp>
          <p:sp>
            <p:nvSpPr>
              <p:cNvPr id="160" name="TextBox 159">
                <a:extLst>
                  <a:ext uri="{FF2B5EF4-FFF2-40B4-BE49-F238E27FC236}">
                    <a16:creationId xmlns:a16="http://schemas.microsoft.com/office/drawing/2014/main" id="{8362D5BD-00F1-4A93-B0D3-707844A20BD3}"/>
                  </a:ext>
                </a:extLst>
              </p:cNvPr>
              <p:cNvSpPr txBox="1"/>
              <p:nvPr/>
            </p:nvSpPr>
            <p:spPr>
              <a:xfrm>
                <a:off x="2832110" y="4009380"/>
                <a:ext cx="2138677" cy="246221"/>
              </a:xfrm>
              <a:prstGeom prst="rect">
                <a:avLst/>
              </a:prstGeom>
              <a:noFill/>
            </p:spPr>
            <p:txBody>
              <a:bodyPr wrap="square">
                <a:spAutoFit/>
              </a:bodyPr>
              <a:lstStyle/>
              <a:p>
                <a:pPr marL="78743" indent="-78743">
                  <a:spcBef>
                    <a:spcPct val="0"/>
                  </a:spcBef>
                  <a:buFont typeface="Arial" panose="020B0604020202020204" pitchFamily="34" charset="0"/>
                  <a:buChar char="•"/>
                </a:pPr>
                <a:r>
                  <a:rPr lang="pl-PL" sz="1000" dirty="0">
                    <a:latin typeface="Calibri" panose="020F0502020204030204" pitchFamily="34" charset="0"/>
                    <a:cs typeface="Calibri" panose="020F0502020204030204" pitchFamily="34" charset="0"/>
                  </a:rPr>
                  <a:t>xxx</a:t>
                </a:r>
                <a:endParaRPr lang="en-US" sz="1000" dirty="0">
                  <a:latin typeface="Calibri" panose="020F0502020204030204" pitchFamily="34" charset="0"/>
                  <a:cs typeface="Calibri" panose="020F0502020204030204" pitchFamily="34" charset="0"/>
                </a:endParaRPr>
              </a:p>
            </p:txBody>
          </p:sp>
          <p:sp>
            <p:nvSpPr>
              <p:cNvPr id="161" name="TextBox 160">
                <a:extLst>
                  <a:ext uri="{FF2B5EF4-FFF2-40B4-BE49-F238E27FC236}">
                    <a16:creationId xmlns:a16="http://schemas.microsoft.com/office/drawing/2014/main" id="{BD28DD8A-76BF-42E8-96C8-1746F81C7FD4}"/>
                  </a:ext>
                </a:extLst>
              </p:cNvPr>
              <p:cNvSpPr txBox="1"/>
              <p:nvPr/>
            </p:nvSpPr>
            <p:spPr>
              <a:xfrm>
                <a:off x="2794762" y="4899217"/>
                <a:ext cx="2138677" cy="553998"/>
              </a:xfrm>
              <a:prstGeom prst="rect">
                <a:avLst/>
              </a:prstGeom>
              <a:noFill/>
            </p:spPr>
            <p:txBody>
              <a:bodyPr wrap="square">
                <a:spAutoFit/>
              </a:bodyPr>
              <a:lstStyle/>
              <a:p>
                <a:pPr marL="78743" indent="-78743">
                  <a:spcBef>
                    <a:spcPct val="0"/>
                  </a:spcBef>
                  <a:buFont typeface="Arial" panose="020B0604020202020204" pitchFamily="34" charset="0"/>
                  <a:buChar char="•"/>
                </a:pPr>
                <a:r>
                  <a:rPr lang="pl-PL" sz="1000" dirty="0"/>
                  <a:t>Xxx</a:t>
                </a:r>
              </a:p>
              <a:p>
                <a:pPr marL="78743" indent="-78743">
                  <a:spcBef>
                    <a:spcPct val="0"/>
                  </a:spcBef>
                  <a:buFont typeface="Arial" panose="020B0604020202020204" pitchFamily="34" charset="0"/>
                  <a:buChar char="•"/>
                </a:pPr>
                <a:r>
                  <a:rPr lang="pl-PL" sz="1000" dirty="0"/>
                  <a:t>Xxx</a:t>
                </a:r>
              </a:p>
              <a:p>
                <a:pPr marL="78743" indent="-78743">
                  <a:spcBef>
                    <a:spcPct val="0"/>
                  </a:spcBef>
                  <a:buFont typeface="Arial" panose="020B0604020202020204" pitchFamily="34" charset="0"/>
                  <a:buChar char="•"/>
                </a:pPr>
                <a:r>
                  <a:rPr lang="pl-PL" sz="1000" dirty="0"/>
                  <a:t>xxx</a:t>
                </a:r>
                <a:endParaRPr lang="en-US" sz="1000" dirty="0"/>
              </a:p>
            </p:txBody>
          </p:sp>
        </p:grpSp>
        <p:sp>
          <p:nvSpPr>
            <p:cNvPr id="171" name="TextBox 170">
              <a:extLst>
                <a:ext uri="{FF2B5EF4-FFF2-40B4-BE49-F238E27FC236}">
                  <a16:creationId xmlns:a16="http://schemas.microsoft.com/office/drawing/2014/main" id="{26FF6560-7B40-4E3C-9AC8-E9678E03120E}"/>
                </a:ext>
              </a:extLst>
            </p:cNvPr>
            <p:cNvSpPr txBox="1"/>
            <p:nvPr/>
          </p:nvSpPr>
          <p:spPr>
            <a:xfrm>
              <a:off x="4555533" y="2600096"/>
              <a:ext cx="1390550" cy="246221"/>
            </a:xfrm>
            <a:prstGeom prst="rect">
              <a:avLst/>
            </a:prstGeom>
            <a:noFill/>
          </p:spPr>
          <p:txBody>
            <a:bodyPr wrap="square">
              <a:spAutoFit/>
            </a:bodyPr>
            <a:lstStyle/>
            <a:p>
              <a:pPr algn="ctr"/>
              <a:r>
                <a:rPr lang="en-US" sz="1000"/>
                <a:t>(chief content officer)</a:t>
              </a:r>
            </a:p>
          </p:txBody>
        </p:sp>
      </p:grpSp>
      <p:grpSp>
        <p:nvGrpSpPr>
          <p:cNvPr id="57" name="Group 56">
            <a:extLst>
              <a:ext uri="{FF2B5EF4-FFF2-40B4-BE49-F238E27FC236}">
                <a16:creationId xmlns:a16="http://schemas.microsoft.com/office/drawing/2014/main" id="{BA50E87B-A2FC-4260-AD39-8FDE91422175}"/>
              </a:ext>
            </a:extLst>
          </p:cNvPr>
          <p:cNvGrpSpPr/>
          <p:nvPr/>
        </p:nvGrpSpPr>
        <p:grpSpPr>
          <a:xfrm>
            <a:off x="6192322" y="1670905"/>
            <a:ext cx="2435930" cy="3856256"/>
            <a:chOff x="6317855" y="1670905"/>
            <a:chExt cx="2435930" cy="3856256"/>
          </a:xfrm>
        </p:grpSpPr>
        <p:grpSp>
          <p:nvGrpSpPr>
            <p:cNvPr id="172" name="Group 171">
              <a:extLst>
                <a:ext uri="{FF2B5EF4-FFF2-40B4-BE49-F238E27FC236}">
                  <a16:creationId xmlns:a16="http://schemas.microsoft.com/office/drawing/2014/main" id="{7709FF6E-984F-4EBA-AD25-AEE0AFB534C9}"/>
                </a:ext>
              </a:extLst>
            </p:cNvPr>
            <p:cNvGrpSpPr/>
            <p:nvPr/>
          </p:nvGrpSpPr>
          <p:grpSpPr>
            <a:xfrm>
              <a:off x="6317855" y="1670905"/>
              <a:ext cx="2435930" cy="3856256"/>
              <a:chOff x="2632224" y="1767441"/>
              <a:chExt cx="2435930" cy="3856256"/>
            </a:xfrm>
          </p:grpSpPr>
          <p:grpSp>
            <p:nvGrpSpPr>
              <p:cNvPr id="173" name="Group 172">
                <a:extLst>
                  <a:ext uri="{FF2B5EF4-FFF2-40B4-BE49-F238E27FC236}">
                    <a16:creationId xmlns:a16="http://schemas.microsoft.com/office/drawing/2014/main" id="{89972A94-6768-42AC-BF58-40896009790B}"/>
                  </a:ext>
                </a:extLst>
              </p:cNvPr>
              <p:cNvGrpSpPr/>
              <p:nvPr/>
            </p:nvGrpSpPr>
            <p:grpSpPr>
              <a:xfrm>
                <a:off x="2632224" y="1767441"/>
                <a:ext cx="2435930" cy="3856256"/>
                <a:chOff x="6272787" y="3866947"/>
                <a:chExt cx="1740893" cy="2674214"/>
              </a:xfrm>
            </p:grpSpPr>
            <p:sp>
              <p:nvSpPr>
                <p:cNvPr id="180" name="Rounded Rectangle 171">
                  <a:extLst>
                    <a:ext uri="{FF2B5EF4-FFF2-40B4-BE49-F238E27FC236}">
                      <a16:creationId xmlns:a16="http://schemas.microsoft.com/office/drawing/2014/main" id="{EF3AD6B9-F093-4FBB-92B0-30FBD489E9B6}"/>
                    </a:ext>
                  </a:extLst>
                </p:cNvPr>
                <p:cNvSpPr/>
                <p:nvPr/>
              </p:nvSpPr>
              <p:spPr>
                <a:xfrm>
                  <a:off x="6340091" y="4333805"/>
                  <a:ext cx="1673589" cy="2207356"/>
                </a:xfrm>
                <a:prstGeom prst="roundRect">
                  <a:avLst>
                    <a:gd name="adj" fmla="val 7531"/>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grpSp>
              <p:nvGrpSpPr>
                <p:cNvPr id="181" name="Group 180">
                  <a:extLst>
                    <a:ext uri="{FF2B5EF4-FFF2-40B4-BE49-F238E27FC236}">
                      <a16:creationId xmlns:a16="http://schemas.microsoft.com/office/drawing/2014/main" id="{4665ADAC-90CF-43A8-B628-D6D9A6984570}"/>
                    </a:ext>
                  </a:extLst>
                </p:cNvPr>
                <p:cNvGrpSpPr/>
                <p:nvPr/>
              </p:nvGrpSpPr>
              <p:grpSpPr>
                <a:xfrm>
                  <a:off x="6272787" y="3866947"/>
                  <a:ext cx="808926" cy="808528"/>
                  <a:chOff x="6918325" y="4097906"/>
                  <a:chExt cx="895589" cy="895148"/>
                </a:xfrm>
              </p:grpSpPr>
              <p:sp>
                <p:nvSpPr>
                  <p:cNvPr id="184" name="Oval 183">
                    <a:extLst>
                      <a:ext uri="{FF2B5EF4-FFF2-40B4-BE49-F238E27FC236}">
                        <a16:creationId xmlns:a16="http://schemas.microsoft.com/office/drawing/2014/main" id="{7BE6A240-D5F8-4BCF-B341-EC0D7AA4911D}"/>
                      </a:ext>
                    </a:extLst>
                  </p:cNvPr>
                  <p:cNvSpPr/>
                  <p:nvPr/>
                </p:nvSpPr>
                <p:spPr>
                  <a:xfrm>
                    <a:off x="6930891" y="4136224"/>
                    <a:ext cx="883023" cy="856830"/>
                  </a:xfrm>
                  <a:prstGeom prst="ellipse">
                    <a:avLst/>
                  </a:prstGeom>
                  <a:solidFill>
                    <a:srgbClr val="CAE1F2"/>
                  </a:solidFill>
                  <a:ln>
                    <a:solidFill>
                      <a:srgbClr val="CAE1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F8674DFA-9625-494C-B581-274577573316}"/>
                      </a:ext>
                    </a:extLst>
                  </p:cNvPr>
                  <p:cNvSpPr/>
                  <p:nvPr/>
                </p:nvSpPr>
                <p:spPr>
                  <a:xfrm>
                    <a:off x="6918325" y="4097906"/>
                    <a:ext cx="92075" cy="11611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Rounded Rectangle 171">
                  <a:extLst>
                    <a:ext uri="{FF2B5EF4-FFF2-40B4-BE49-F238E27FC236}">
                      <a16:creationId xmlns:a16="http://schemas.microsoft.com/office/drawing/2014/main" id="{3ABD45B0-A83A-4B1E-8071-D8CD66552757}"/>
                    </a:ext>
                  </a:extLst>
                </p:cNvPr>
                <p:cNvSpPr/>
                <p:nvPr/>
              </p:nvSpPr>
              <p:spPr>
                <a:xfrm>
                  <a:off x="7368678" y="4400210"/>
                  <a:ext cx="294384" cy="106048"/>
                </a:xfrm>
                <a:prstGeom prst="roundRect">
                  <a:avLst>
                    <a:gd name="adj" fmla="val 28503"/>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b="1"/>
                    <a:t>CFO</a:t>
                  </a:r>
                </a:p>
              </p:txBody>
            </p:sp>
            <p:sp>
              <p:nvSpPr>
                <p:cNvPr id="183" name="Rectangle 182">
                  <a:extLst>
                    <a:ext uri="{FF2B5EF4-FFF2-40B4-BE49-F238E27FC236}">
                      <a16:creationId xmlns:a16="http://schemas.microsoft.com/office/drawing/2014/main" id="{E6CB8E75-A8D1-4BB0-A8CB-AE0D18A6B1E8}"/>
                    </a:ext>
                  </a:extLst>
                </p:cNvPr>
                <p:cNvSpPr/>
                <p:nvPr/>
              </p:nvSpPr>
              <p:spPr>
                <a:xfrm>
                  <a:off x="7093303" y="4139585"/>
                  <a:ext cx="824100" cy="181420"/>
                </a:xfrm>
                <a:prstGeom prst="rect">
                  <a:avLst/>
                </a:prstGeom>
              </p:spPr>
              <p:txBody>
                <a:bodyPr wrap="square">
                  <a:spAutoFit/>
                </a:bodyPr>
                <a:lstStyle/>
                <a:p>
                  <a:pPr>
                    <a:spcBef>
                      <a:spcPts val="400"/>
                    </a:spcBef>
                  </a:pPr>
                  <a:r>
                    <a:rPr lang="pl-PL" sz="1100" dirty="0"/>
                    <a:t>[</a:t>
                  </a:r>
                  <a:r>
                    <a:rPr lang="pl-PL" sz="1100" dirty="0" err="1"/>
                    <a:t>name</a:t>
                  </a:r>
                  <a:r>
                    <a:rPr lang="pl-PL" sz="1100" dirty="0"/>
                    <a:t>]</a:t>
                  </a:r>
                  <a:endParaRPr lang="en-US" sz="1100" dirty="0"/>
                </a:p>
              </p:txBody>
            </p:sp>
          </p:grpSp>
          <p:sp>
            <p:nvSpPr>
              <p:cNvPr id="174" name="TextBox 173">
                <a:extLst>
                  <a:ext uri="{FF2B5EF4-FFF2-40B4-BE49-F238E27FC236}">
                    <a16:creationId xmlns:a16="http://schemas.microsoft.com/office/drawing/2014/main" id="{BF51D934-FCC9-4785-9353-9F6EA1AC6576}"/>
                  </a:ext>
                </a:extLst>
              </p:cNvPr>
              <p:cNvSpPr txBox="1"/>
              <p:nvPr/>
            </p:nvSpPr>
            <p:spPr>
              <a:xfrm>
                <a:off x="2832110" y="3227917"/>
                <a:ext cx="2138677" cy="400110"/>
              </a:xfrm>
              <a:prstGeom prst="rect">
                <a:avLst/>
              </a:prstGeom>
              <a:noFill/>
            </p:spPr>
            <p:txBody>
              <a:bodyPr wrap="square">
                <a:spAutoFit/>
              </a:bodyPr>
              <a:lstStyle/>
              <a:p>
                <a:pPr marL="74670" lvl="0" indent="-74670">
                  <a:spcBef>
                    <a:spcPct val="0"/>
                  </a:spcBef>
                  <a:buFont typeface="Arial" panose="020B0604020202020204" pitchFamily="34" charset="0"/>
                  <a:buChar char="•"/>
                </a:pPr>
                <a:r>
                  <a:rPr lang="pl-PL" sz="1000" dirty="0">
                    <a:latin typeface="Calibri" panose="020F0502020204030204" pitchFamily="34" charset="0"/>
                    <a:cs typeface="Calibri" panose="020F0502020204030204" pitchFamily="34" charset="0"/>
                  </a:rPr>
                  <a:t>Xxx</a:t>
                </a:r>
              </a:p>
              <a:p>
                <a:pPr marL="74670" lvl="0" indent="-74670">
                  <a:spcBef>
                    <a:spcPct val="0"/>
                  </a:spcBef>
                  <a:buFont typeface="Arial" panose="020B0604020202020204" pitchFamily="34" charset="0"/>
                  <a:buChar char="•"/>
                </a:pPr>
                <a:r>
                  <a:rPr lang="pl-PL" sz="1000" dirty="0">
                    <a:latin typeface="Calibri" panose="020F0502020204030204" pitchFamily="34" charset="0"/>
                    <a:cs typeface="Calibri" panose="020F0502020204030204" pitchFamily="34" charset="0"/>
                  </a:rPr>
                  <a:t>xxx</a:t>
                </a:r>
                <a:endParaRPr lang="en-US" sz="1000" dirty="0">
                  <a:latin typeface="Calibri" panose="020F0502020204030204" pitchFamily="34" charset="0"/>
                  <a:cs typeface="Calibri" panose="020F0502020204030204" pitchFamily="34" charset="0"/>
                </a:endParaRPr>
              </a:p>
            </p:txBody>
          </p:sp>
          <p:sp>
            <p:nvSpPr>
              <p:cNvPr id="175" name="Rounded Rectangle 171">
                <a:extLst>
                  <a:ext uri="{FF2B5EF4-FFF2-40B4-BE49-F238E27FC236}">
                    <a16:creationId xmlns:a16="http://schemas.microsoft.com/office/drawing/2014/main" id="{493B5BFB-3D95-45CF-B058-1F7B073E169A}"/>
                  </a:ext>
                </a:extLst>
              </p:cNvPr>
              <p:cNvSpPr/>
              <p:nvPr/>
            </p:nvSpPr>
            <p:spPr>
              <a:xfrm>
                <a:off x="2832110" y="3029394"/>
                <a:ext cx="914794" cy="168062"/>
              </a:xfrm>
              <a:prstGeom prst="roundRect">
                <a:avLst>
                  <a:gd name="adj" fmla="val 28503"/>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a:solidFill>
                      <a:schemeClr val="tx1">
                        <a:lumMod val="85000"/>
                        <a:lumOff val="15000"/>
                      </a:schemeClr>
                    </a:solidFill>
                  </a:rPr>
                  <a:t>Responsibilities</a:t>
                </a:r>
              </a:p>
            </p:txBody>
          </p:sp>
          <p:sp>
            <p:nvSpPr>
              <p:cNvPr id="176" name="Rounded Rectangle 171">
                <a:extLst>
                  <a:ext uri="{FF2B5EF4-FFF2-40B4-BE49-F238E27FC236}">
                    <a16:creationId xmlns:a16="http://schemas.microsoft.com/office/drawing/2014/main" id="{DAA43ED0-AD8A-4F7D-B133-DD9FC69CD47C}"/>
                  </a:ext>
                </a:extLst>
              </p:cNvPr>
              <p:cNvSpPr/>
              <p:nvPr/>
            </p:nvSpPr>
            <p:spPr>
              <a:xfrm>
                <a:off x="2832110" y="3981047"/>
                <a:ext cx="948214" cy="168062"/>
              </a:xfrm>
              <a:prstGeom prst="roundRect">
                <a:avLst>
                  <a:gd name="adj" fmla="val 28503"/>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a:solidFill>
                      <a:schemeClr val="tx1">
                        <a:lumMod val="85000"/>
                        <a:lumOff val="15000"/>
                      </a:schemeClr>
                    </a:solidFill>
                  </a:rPr>
                  <a:t>Former activities</a:t>
                </a:r>
              </a:p>
            </p:txBody>
          </p:sp>
          <p:sp>
            <p:nvSpPr>
              <p:cNvPr id="177" name="Rounded Rectangle 171">
                <a:extLst>
                  <a:ext uri="{FF2B5EF4-FFF2-40B4-BE49-F238E27FC236}">
                    <a16:creationId xmlns:a16="http://schemas.microsoft.com/office/drawing/2014/main" id="{41C2E9BF-165F-4B70-8C82-6750BBEE7B3E}"/>
                  </a:ext>
                </a:extLst>
              </p:cNvPr>
              <p:cNvSpPr/>
              <p:nvPr/>
            </p:nvSpPr>
            <p:spPr>
              <a:xfrm>
                <a:off x="2832110" y="4685473"/>
                <a:ext cx="615940" cy="168062"/>
              </a:xfrm>
              <a:prstGeom prst="roundRect">
                <a:avLst>
                  <a:gd name="adj" fmla="val 28503"/>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tx1">
                        <a:lumMod val="85000"/>
                        <a:lumOff val="15000"/>
                      </a:schemeClr>
                    </a:solidFill>
                  </a:rPr>
                  <a:t>Education</a:t>
                </a:r>
              </a:p>
            </p:txBody>
          </p:sp>
          <p:sp>
            <p:nvSpPr>
              <p:cNvPr id="178" name="TextBox 177">
                <a:extLst>
                  <a:ext uri="{FF2B5EF4-FFF2-40B4-BE49-F238E27FC236}">
                    <a16:creationId xmlns:a16="http://schemas.microsoft.com/office/drawing/2014/main" id="{C7CC1B31-8F89-4A01-8CFF-3EA725262DE8}"/>
                  </a:ext>
                </a:extLst>
              </p:cNvPr>
              <p:cNvSpPr txBox="1"/>
              <p:nvPr/>
            </p:nvSpPr>
            <p:spPr>
              <a:xfrm>
                <a:off x="2832110" y="4133205"/>
                <a:ext cx="2138677" cy="400110"/>
              </a:xfrm>
              <a:prstGeom prst="rect">
                <a:avLst/>
              </a:prstGeom>
              <a:noFill/>
            </p:spPr>
            <p:txBody>
              <a:bodyPr wrap="square">
                <a:spAutoFit/>
              </a:bodyPr>
              <a:lstStyle/>
              <a:p>
                <a:pPr marL="74670" lvl="0" indent="-74670">
                  <a:spcBef>
                    <a:spcPct val="0"/>
                  </a:spcBef>
                  <a:buFont typeface="Arial" panose="020B0604020202020204" pitchFamily="34" charset="0"/>
                  <a:buChar char="•"/>
                </a:pPr>
                <a:r>
                  <a:rPr lang="pl-PL" sz="1000" dirty="0">
                    <a:latin typeface="Calibri" panose="020F0502020204030204" pitchFamily="34" charset="0"/>
                    <a:cs typeface="Calibri" panose="020F0502020204030204" pitchFamily="34" charset="0"/>
                  </a:rPr>
                  <a:t>Xxx</a:t>
                </a:r>
              </a:p>
              <a:p>
                <a:pPr marL="74670" lvl="0" indent="-74670">
                  <a:spcBef>
                    <a:spcPct val="0"/>
                  </a:spcBef>
                  <a:buFont typeface="Arial" panose="020B0604020202020204" pitchFamily="34" charset="0"/>
                  <a:buChar char="•"/>
                </a:pPr>
                <a:r>
                  <a:rPr lang="pl-PL" sz="1000" dirty="0">
                    <a:latin typeface="Calibri" panose="020F0502020204030204" pitchFamily="34" charset="0"/>
                    <a:cs typeface="Calibri" panose="020F0502020204030204" pitchFamily="34" charset="0"/>
                  </a:rPr>
                  <a:t>xxx</a:t>
                </a:r>
                <a:endParaRPr lang="en-US" sz="1000" dirty="0">
                  <a:latin typeface="Calibri" panose="020F0502020204030204" pitchFamily="34" charset="0"/>
                  <a:cs typeface="Calibri" panose="020F0502020204030204" pitchFamily="34" charset="0"/>
                </a:endParaRPr>
              </a:p>
            </p:txBody>
          </p:sp>
          <p:sp>
            <p:nvSpPr>
              <p:cNvPr id="179" name="TextBox 178">
                <a:extLst>
                  <a:ext uri="{FF2B5EF4-FFF2-40B4-BE49-F238E27FC236}">
                    <a16:creationId xmlns:a16="http://schemas.microsoft.com/office/drawing/2014/main" id="{0090E5DE-CA58-41E8-9A46-3D0107E840E4}"/>
                  </a:ext>
                </a:extLst>
              </p:cNvPr>
              <p:cNvSpPr txBox="1"/>
              <p:nvPr/>
            </p:nvSpPr>
            <p:spPr>
              <a:xfrm>
                <a:off x="2827937" y="4930873"/>
                <a:ext cx="2138677" cy="400110"/>
              </a:xfrm>
              <a:prstGeom prst="rect">
                <a:avLst/>
              </a:prstGeom>
              <a:noFill/>
            </p:spPr>
            <p:txBody>
              <a:bodyPr wrap="square">
                <a:spAutoFit/>
              </a:bodyPr>
              <a:lstStyle/>
              <a:p>
                <a:pPr marL="74670" lvl="0" indent="-74670">
                  <a:spcBef>
                    <a:spcPct val="0"/>
                  </a:spcBef>
                  <a:buFont typeface="Arial" panose="020B0604020202020204" pitchFamily="34" charset="0"/>
                  <a:buChar char="•"/>
                </a:pPr>
                <a:r>
                  <a:rPr lang="pl-PL" sz="1000" dirty="0">
                    <a:latin typeface="Calibri" panose="020F0502020204030204" pitchFamily="34" charset="0"/>
                    <a:cs typeface="Calibri" panose="020F0502020204030204" pitchFamily="34" charset="0"/>
                  </a:rPr>
                  <a:t>Xxx</a:t>
                </a:r>
              </a:p>
              <a:p>
                <a:pPr marL="74670" lvl="0" indent="-74670">
                  <a:spcBef>
                    <a:spcPct val="0"/>
                  </a:spcBef>
                  <a:buFont typeface="Arial" panose="020B0604020202020204" pitchFamily="34" charset="0"/>
                  <a:buChar char="•"/>
                </a:pPr>
                <a:r>
                  <a:rPr lang="pl-PL" sz="1000" dirty="0">
                    <a:latin typeface="Calibri" panose="020F0502020204030204" pitchFamily="34" charset="0"/>
                    <a:cs typeface="Calibri" panose="020F0502020204030204" pitchFamily="34" charset="0"/>
                  </a:rPr>
                  <a:t>xxx</a:t>
                </a:r>
                <a:endParaRPr lang="en-US" sz="1000" dirty="0">
                  <a:latin typeface="Calibri" panose="020F0502020204030204" pitchFamily="34" charset="0"/>
                  <a:cs typeface="Calibri" panose="020F0502020204030204" pitchFamily="34" charset="0"/>
                </a:endParaRPr>
              </a:p>
            </p:txBody>
          </p:sp>
        </p:grpSp>
        <p:sp>
          <p:nvSpPr>
            <p:cNvPr id="45" name="TextBox 44">
              <a:extLst>
                <a:ext uri="{FF2B5EF4-FFF2-40B4-BE49-F238E27FC236}">
                  <a16:creationId xmlns:a16="http://schemas.microsoft.com/office/drawing/2014/main" id="{7A15F76F-DDFA-44EF-B2D7-9A214C19D012}"/>
                </a:ext>
              </a:extLst>
            </p:cNvPr>
            <p:cNvSpPr txBox="1"/>
            <p:nvPr/>
          </p:nvSpPr>
          <p:spPr>
            <a:xfrm>
              <a:off x="7384609" y="2600096"/>
              <a:ext cx="1333941" cy="246221"/>
            </a:xfrm>
            <a:prstGeom prst="rect">
              <a:avLst/>
            </a:prstGeom>
            <a:noFill/>
          </p:spPr>
          <p:txBody>
            <a:bodyPr wrap="square">
              <a:spAutoFit/>
            </a:bodyPr>
            <a:lstStyle/>
            <a:p>
              <a:pPr algn="ctr"/>
              <a:r>
                <a:rPr lang="en-US" sz="1000" dirty="0"/>
                <a:t>(chief financial officer)</a:t>
              </a:r>
            </a:p>
          </p:txBody>
        </p:sp>
      </p:grpSp>
      <p:grpSp>
        <p:nvGrpSpPr>
          <p:cNvPr id="56" name="Group 55">
            <a:extLst>
              <a:ext uri="{FF2B5EF4-FFF2-40B4-BE49-F238E27FC236}">
                <a16:creationId xmlns:a16="http://schemas.microsoft.com/office/drawing/2014/main" id="{5C3E284B-D167-4BF2-B93B-DF5E32E27886}"/>
              </a:ext>
            </a:extLst>
          </p:cNvPr>
          <p:cNvGrpSpPr/>
          <p:nvPr/>
        </p:nvGrpSpPr>
        <p:grpSpPr>
          <a:xfrm>
            <a:off x="9035454" y="1670905"/>
            <a:ext cx="2489797" cy="3856256"/>
            <a:chOff x="9010054" y="1670905"/>
            <a:chExt cx="2489797" cy="3856256"/>
          </a:xfrm>
        </p:grpSpPr>
        <p:grpSp>
          <p:nvGrpSpPr>
            <p:cNvPr id="190" name="Group 189">
              <a:extLst>
                <a:ext uri="{FF2B5EF4-FFF2-40B4-BE49-F238E27FC236}">
                  <a16:creationId xmlns:a16="http://schemas.microsoft.com/office/drawing/2014/main" id="{8F7652B3-A945-4E50-89A0-FF19B9A79921}"/>
                </a:ext>
              </a:extLst>
            </p:cNvPr>
            <p:cNvGrpSpPr/>
            <p:nvPr/>
          </p:nvGrpSpPr>
          <p:grpSpPr>
            <a:xfrm>
              <a:off x="9010054" y="1670905"/>
              <a:ext cx="2435930" cy="3856256"/>
              <a:chOff x="2632224" y="1767441"/>
              <a:chExt cx="2435930" cy="3856256"/>
            </a:xfrm>
          </p:grpSpPr>
          <p:grpSp>
            <p:nvGrpSpPr>
              <p:cNvPr id="191" name="Group 190">
                <a:extLst>
                  <a:ext uri="{FF2B5EF4-FFF2-40B4-BE49-F238E27FC236}">
                    <a16:creationId xmlns:a16="http://schemas.microsoft.com/office/drawing/2014/main" id="{FF05B002-1C22-4AF0-A06A-FA902EAAB75A}"/>
                  </a:ext>
                </a:extLst>
              </p:cNvPr>
              <p:cNvGrpSpPr/>
              <p:nvPr/>
            </p:nvGrpSpPr>
            <p:grpSpPr>
              <a:xfrm>
                <a:off x="2632224" y="1767441"/>
                <a:ext cx="2435930" cy="3856256"/>
                <a:chOff x="6272787" y="3866947"/>
                <a:chExt cx="1740893" cy="2674214"/>
              </a:xfrm>
            </p:grpSpPr>
            <p:sp>
              <p:nvSpPr>
                <p:cNvPr id="198" name="Rounded Rectangle 171">
                  <a:extLst>
                    <a:ext uri="{FF2B5EF4-FFF2-40B4-BE49-F238E27FC236}">
                      <a16:creationId xmlns:a16="http://schemas.microsoft.com/office/drawing/2014/main" id="{DEAECA79-A5E4-428C-9603-D181996A19BF}"/>
                    </a:ext>
                  </a:extLst>
                </p:cNvPr>
                <p:cNvSpPr/>
                <p:nvPr/>
              </p:nvSpPr>
              <p:spPr>
                <a:xfrm>
                  <a:off x="6340091" y="4333805"/>
                  <a:ext cx="1673589" cy="2207356"/>
                </a:xfrm>
                <a:prstGeom prst="roundRect">
                  <a:avLst>
                    <a:gd name="adj" fmla="val 7531"/>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grpSp>
              <p:nvGrpSpPr>
                <p:cNvPr id="199" name="Group 198">
                  <a:extLst>
                    <a:ext uri="{FF2B5EF4-FFF2-40B4-BE49-F238E27FC236}">
                      <a16:creationId xmlns:a16="http://schemas.microsoft.com/office/drawing/2014/main" id="{1225E450-581C-4B6E-9A45-6D49018AFB6F}"/>
                    </a:ext>
                  </a:extLst>
                </p:cNvPr>
                <p:cNvGrpSpPr/>
                <p:nvPr/>
              </p:nvGrpSpPr>
              <p:grpSpPr>
                <a:xfrm>
                  <a:off x="6272787" y="3866947"/>
                  <a:ext cx="808926" cy="808528"/>
                  <a:chOff x="6918325" y="4097906"/>
                  <a:chExt cx="895589" cy="895148"/>
                </a:xfrm>
              </p:grpSpPr>
              <p:sp>
                <p:nvSpPr>
                  <p:cNvPr id="202" name="Oval 201">
                    <a:extLst>
                      <a:ext uri="{FF2B5EF4-FFF2-40B4-BE49-F238E27FC236}">
                        <a16:creationId xmlns:a16="http://schemas.microsoft.com/office/drawing/2014/main" id="{040F76F6-5A7E-415A-8D40-1A1F0BF5291C}"/>
                      </a:ext>
                    </a:extLst>
                  </p:cNvPr>
                  <p:cNvSpPr/>
                  <p:nvPr/>
                </p:nvSpPr>
                <p:spPr>
                  <a:xfrm>
                    <a:off x="6930891" y="4136224"/>
                    <a:ext cx="883023" cy="856830"/>
                  </a:xfrm>
                  <a:prstGeom prst="ellipse">
                    <a:avLst/>
                  </a:prstGeom>
                  <a:solidFill>
                    <a:srgbClr val="CAE1F2"/>
                  </a:solidFill>
                  <a:ln>
                    <a:solidFill>
                      <a:srgbClr val="CAE1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Rectangle 202">
                    <a:extLst>
                      <a:ext uri="{FF2B5EF4-FFF2-40B4-BE49-F238E27FC236}">
                        <a16:creationId xmlns:a16="http://schemas.microsoft.com/office/drawing/2014/main" id="{2C3D6C4D-198F-4A7D-BFA8-A501270630D3}"/>
                      </a:ext>
                    </a:extLst>
                  </p:cNvPr>
                  <p:cNvSpPr/>
                  <p:nvPr/>
                </p:nvSpPr>
                <p:spPr>
                  <a:xfrm>
                    <a:off x="6918325" y="4097906"/>
                    <a:ext cx="92075" cy="11611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0" name="Rounded Rectangle 171">
                  <a:extLst>
                    <a:ext uri="{FF2B5EF4-FFF2-40B4-BE49-F238E27FC236}">
                      <a16:creationId xmlns:a16="http://schemas.microsoft.com/office/drawing/2014/main" id="{597D7281-7FE6-4C86-A624-A9242B7AC072}"/>
                    </a:ext>
                  </a:extLst>
                </p:cNvPr>
                <p:cNvSpPr/>
                <p:nvPr/>
              </p:nvSpPr>
              <p:spPr>
                <a:xfrm>
                  <a:off x="7368678" y="4400210"/>
                  <a:ext cx="294384" cy="106048"/>
                </a:xfrm>
                <a:prstGeom prst="roundRect">
                  <a:avLst>
                    <a:gd name="adj" fmla="val 28503"/>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b="1"/>
                    <a:t>CTO</a:t>
                  </a:r>
                </a:p>
              </p:txBody>
            </p:sp>
            <p:sp>
              <p:nvSpPr>
                <p:cNvPr id="201" name="Rectangle 200">
                  <a:extLst>
                    <a:ext uri="{FF2B5EF4-FFF2-40B4-BE49-F238E27FC236}">
                      <a16:creationId xmlns:a16="http://schemas.microsoft.com/office/drawing/2014/main" id="{48E190AC-2312-417C-A794-5D4E929A953D}"/>
                    </a:ext>
                  </a:extLst>
                </p:cNvPr>
                <p:cNvSpPr/>
                <p:nvPr/>
              </p:nvSpPr>
              <p:spPr>
                <a:xfrm>
                  <a:off x="7093303" y="4139585"/>
                  <a:ext cx="824100" cy="181420"/>
                </a:xfrm>
                <a:prstGeom prst="rect">
                  <a:avLst/>
                </a:prstGeom>
              </p:spPr>
              <p:txBody>
                <a:bodyPr wrap="square">
                  <a:spAutoFit/>
                </a:bodyPr>
                <a:lstStyle/>
                <a:p>
                  <a:pPr>
                    <a:spcBef>
                      <a:spcPts val="400"/>
                    </a:spcBef>
                  </a:pPr>
                  <a:r>
                    <a:rPr lang="pl-PL" sz="1100" dirty="0"/>
                    <a:t>[</a:t>
                  </a:r>
                  <a:r>
                    <a:rPr lang="pl-PL" sz="1100" dirty="0" err="1"/>
                    <a:t>name</a:t>
                  </a:r>
                  <a:r>
                    <a:rPr lang="pl-PL" sz="1100" dirty="0"/>
                    <a:t>]</a:t>
                  </a:r>
                  <a:endParaRPr lang="en-US" sz="1100" dirty="0"/>
                </a:p>
              </p:txBody>
            </p:sp>
          </p:grpSp>
          <p:sp>
            <p:nvSpPr>
              <p:cNvPr id="192" name="TextBox 191">
                <a:extLst>
                  <a:ext uri="{FF2B5EF4-FFF2-40B4-BE49-F238E27FC236}">
                    <a16:creationId xmlns:a16="http://schemas.microsoft.com/office/drawing/2014/main" id="{DE7BF734-97A5-4EF1-AC0E-3E769B7332FC}"/>
                  </a:ext>
                </a:extLst>
              </p:cNvPr>
              <p:cNvSpPr txBox="1"/>
              <p:nvPr/>
            </p:nvSpPr>
            <p:spPr>
              <a:xfrm>
                <a:off x="2832110" y="3227917"/>
                <a:ext cx="2138677" cy="400110"/>
              </a:xfrm>
              <a:prstGeom prst="rect">
                <a:avLst/>
              </a:prstGeom>
              <a:noFill/>
            </p:spPr>
            <p:txBody>
              <a:bodyPr wrap="square">
                <a:spAutoFit/>
              </a:bodyPr>
              <a:lstStyle/>
              <a:p>
                <a:pPr marL="74670" lvl="0" indent="-74670">
                  <a:spcBef>
                    <a:spcPct val="0"/>
                  </a:spcBef>
                  <a:buFont typeface="Arial" panose="020B0604020202020204" pitchFamily="34" charset="0"/>
                  <a:buChar char="•"/>
                </a:pPr>
                <a:r>
                  <a:rPr lang="pl-PL" sz="1000" dirty="0">
                    <a:latin typeface="Calibri" panose="020F0502020204030204" pitchFamily="34" charset="0"/>
                    <a:cs typeface="Calibri" panose="020F0502020204030204" pitchFamily="34" charset="0"/>
                  </a:rPr>
                  <a:t>Xxx</a:t>
                </a:r>
              </a:p>
              <a:p>
                <a:pPr marL="74670" lvl="0" indent="-74670">
                  <a:spcBef>
                    <a:spcPct val="0"/>
                  </a:spcBef>
                  <a:buFont typeface="Arial" panose="020B0604020202020204" pitchFamily="34" charset="0"/>
                  <a:buChar char="•"/>
                </a:pPr>
                <a:r>
                  <a:rPr lang="pl-PL" sz="1000" dirty="0">
                    <a:latin typeface="Calibri" panose="020F0502020204030204" pitchFamily="34" charset="0"/>
                    <a:cs typeface="Calibri" panose="020F0502020204030204" pitchFamily="34" charset="0"/>
                  </a:rPr>
                  <a:t>xxx</a:t>
                </a:r>
                <a:endParaRPr lang="en-US" sz="1000" dirty="0">
                  <a:latin typeface="Calibri" panose="020F0502020204030204" pitchFamily="34" charset="0"/>
                  <a:cs typeface="Calibri" panose="020F0502020204030204" pitchFamily="34" charset="0"/>
                </a:endParaRPr>
              </a:p>
            </p:txBody>
          </p:sp>
          <p:sp>
            <p:nvSpPr>
              <p:cNvPr id="193" name="Rounded Rectangle 171">
                <a:extLst>
                  <a:ext uri="{FF2B5EF4-FFF2-40B4-BE49-F238E27FC236}">
                    <a16:creationId xmlns:a16="http://schemas.microsoft.com/office/drawing/2014/main" id="{C20A46E0-86C3-4650-BB08-BC09C587CF59}"/>
                  </a:ext>
                </a:extLst>
              </p:cNvPr>
              <p:cNvSpPr/>
              <p:nvPr/>
            </p:nvSpPr>
            <p:spPr>
              <a:xfrm>
                <a:off x="2832110" y="3029394"/>
                <a:ext cx="914794" cy="168062"/>
              </a:xfrm>
              <a:prstGeom prst="roundRect">
                <a:avLst>
                  <a:gd name="adj" fmla="val 28503"/>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a:solidFill>
                      <a:schemeClr val="tx1">
                        <a:lumMod val="85000"/>
                        <a:lumOff val="15000"/>
                      </a:schemeClr>
                    </a:solidFill>
                  </a:rPr>
                  <a:t>Responsibilities</a:t>
                </a:r>
              </a:p>
            </p:txBody>
          </p:sp>
          <p:sp>
            <p:nvSpPr>
              <p:cNvPr id="194" name="Rounded Rectangle 171">
                <a:extLst>
                  <a:ext uri="{FF2B5EF4-FFF2-40B4-BE49-F238E27FC236}">
                    <a16:creationId xmlns:a16="http://schemas.microsoft.com/office/drawing/2014/main" id="{B2CA32A6-FAB8-4016-90E5-63121A17FA97}"/>
                  </a:ext>
                </a:extLst>
              </p:cNvPr>
              <p:cNvSpPr/>
              <p:nvPr/>
            </p:nvSpPr>
            <p:spPr>
              <a:xfrm>
                <a:off x="2832110" y="3647672"/>
                <a:ext cx="948214" cy="168062"/>
              </a:xfrm>
              <a:prstGeom prst="roundRect">
                <a:avLst>
                  <a:gd name="adj" fmla="val 28503"/>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a:solidFill>
                      <a:schemeClr val="tx1">
                        <a:lumMod val="85000"/>
                        <a:lumOff val="15000"/>
                      </a:schemeClr>
                    </a:solidFill>
                  </a:rPr>
                  <a:t>Former activities</a:t>
                </a:r>
              </a:p>
            </p:txBody>
          </p:sp>
          <p:sp>
            <p:nvSpPr>
              <p:cNvPr id="195" name="Rounded Rectangle 171">
                <a:extLst>
                  <a:ext uri="{FF2B5EF4-FFF2-40B4-BE49-F238E27FC236}">
                    <a16:creationId xmlns:a16="http://schemas.microsoft.com/office/drawing/2014/main" id="{B0B9DC31-2FA1-4885-BEFF-623E3EC7A6B4}"/>
                  </a:ext>
                </a:extLst>
              </p:cNvPr>
              <p:cNvSpPr/>
              <p:nvPr/>
            </p:nvSpPr>
            <p:spPr>
              <a:xfrm>
                <a:off x="2832110" y="4670136"/>
                <a:ext cx="615940" cy="168062"/>
              </a:xfrm>
              <a:prstGeom prst="roundRect">
                <a:avLst>
                  <a:gd name="adj" fmla="val 28503"/>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dirty="0">
                    <a:solidFill>
                      <a:schemeClr val="tx1">
                        <a:lumMod val="85000"/>
                        <a:lumOff val="15000"/>
                      </a:schemeClr>
                    </a:solidFill>
                  </a:rPr>
                  <a:t>Education</a:t>
                </a:r>
              </a:p>
            </p:txBody>
          </p:sp>
          <p:sp>
            <p:nvSpPr>
              <p:cNvPr id="196" name="TextBox 195">
                <a:extLst>
                  <a:ext uri="{FF2B5EF4-FFF2-40B4-BE49-F238E27FC236}">
                    <a16:creationId xmlns:a16="http://schemas.microsoft.com/office/drawing/2014/main" id="{377D4EB6-0646-49D5-A46A-7ED3E468A7F2}"/>
                  </a:ext>
                </a:extLst>
              </p:cNvPr>
              <p:cNvSpPr txBox="1"/>
              <p:nvPr/>
            </p:nvSpPr>
            <p:spPr>
              <a:xfrm>
                <a:off x="2832110" y="3799830"/>
                <a:ext cx="2138677" cy="400110"/>
              </a:xfrm>
              <a:prstGeom prst="rect">
                <a:avLst/>
              </a:prstGeom>
              <a:noFill/>
            </p:spPr>
            <p:txBody>
              <a:bodyPr wrap="square">
                <a:spAutoFit/>
              </a:bodyPr>
              <a:lstStyle/>
              <a:p>
                <a:pPr marL="74670" lvl="0" indent="-74670">
                  <a:spcBef>
                    <a:spcPct val="0"/>
                  </a:spcBef>
                  <a:buFont typeface="Arial" panose="020B0604020202020204" pitchFamily="34" charset="0"/>
                  <a:buChar char="•"/>
                </a:pPr>
                <a:r>
                  <a:rPr lang="pl-PL" sz="1000" dirty="0">
                    <a:latin typeface="Calibri" panose="020F0502020204030204" pitchFamily="34" charset="0"/>
                    <a:cs typeface="Calibri" panose="020F0502020204030204" pitchFamily="34" charset="0"/>
                  </a:rPr>
                  <a:t>Xxx</a:t>
                </a:r>
              </a:p>
              <a:p>
                <a:pPr marL="74670" lvl="0" indent="-74670">
                  <a:spcBef>
                    <a:spcPct val="0"/>
                  </a:spcBef>
                  <a:buFont typeface="Arial" panose="020B0604020202020204" pitchFamily="34" charset="0"/>
                  <a:buChar char="•"/>
                </a:pPr>
                <a:r>
                  <a:rPr lang="pl-PL" sz="1000" dirty="0">
                    <a:latin typeface="Calibri" panose="020F0502020204030204" pitchFamily="34" charset="0"/>
                    <a:cs typeface="Calibri" panose="020F0502020204030204" pitchFamily="34" charset="0"/>
                  </a:rPr>
                  <a:t>xxx</a:t>
                </a:r>
                <a:endParaRPr lang="en-US" sz="1000" dirty="0">
                  <a:latin typeface="Calibri" panose="020F0502020204030204" pitchFamily="34" charset="0"/>
                  <a:cs typeface="Calibri" panose="020F0502020204030204" pitchFamily="34" charset="0"/>
                </a:endParaRPr>
              </a:p>
            </p:txBody>
          </p:sp>
          <p:sp>
            <p:nvSpPr>
              <p:cNvPr id="197" name="TextBox 196">
                <a:extLst>
                  <a:ext uri="{FF2B5EF4-FFF2-40B4-BE49-F238E27FC236}">
                    <a16:creationId xmlns:a16="http://schemas.microsoft.com/office/drawing/2014/main" id="{927C7007-F770-4D25-8911-F9B844BA1A35}"/>
                  </a:ext>
                </a:extLst>
              </p:cNvPr>
              <p:cNvSpPr txBox="1"/>
              <p:nvPr/>
            </p:nvSpPr>
            <p:spPr>
              <a:xfrm>
                <a:off x="2815407" y="4913307"/>
                <a:ext cx="2138677" cy="400110"/>
              </a:xfrm>
              <a:prstGeom prst="rect">
                <a:avLst/>
              </a:prstGeom>
              <a:noFill/>
            </p:spPr>
            <p:txBody>
              <a:bodyPr wrap="square">
                <a:spAutoFit/>
              </a:bodyPr>
              <a:lstStyle/>
              <a:p>
                <a:pPr marL="74670" lvl="0" indent="-74670">
                  <a:spcBef>
                    <a:spcPct val="0"/>
                  </a:spcBef>
                  <a:buFont typeface="Arial" panose="020B0604020202020204" pitchFamily="34" charset="0"/>
                  <a:buChar char="•"/>
                </a:pPr>
                <a:r>
                  <a:rPr lang="pl-PL" sz="1000" dirty="0">
                    <a:latin typeface="Calibri" panose="020F0502020204030204" pitchFamily="34" charset="0"/>
                    <a:cs typeface="Calibri" panose="020F0502020204030204" pitchFamily="34" charset="0"/>
                  </a:rPr>
                  <a:t>Xxx</a:t>
                </a:r>
              </a:p>
              <a:p>
                <a:pPr marL="74670" lvl="0" indent="-74670">
                  <a:spcBef>
                    <a:spcPct val="0"/>
                  </a:spcBef>
                  <a:buFont typeface="Arial" panose="020B0604020202020204" pitchFamily="34" charset="0"/>
                  <a:buChar char="•"/>
                </a:pPr>
                <a:r>
                  <a:rPr lang="pl-PL" sz="1000" dirty="0">
                    <a:latin typeface="Calibri" panose="020F0502020204030204" pitchFamily="34" charset="0"/>
                    <a:cs typeface="Calibri" panose="020F0502020204030204" pitchFamily="34" charset="0"/>
                  </a:rPr>
                  <a:t>xxx</a:t>
                </a:r>
                <a:endParaRPr lang="en-US" sz="1000" dirty="0">
                  <a:latin typeface="Calibri" panose="020F0502020204030204" pitchFamily="34" charset="0"/>
                  <a:cs typeface="Calibri" panose="020F0502020204030204" pitchFamily="34" charset="0"/>
                </a:endParaRPr>
              </a:p>
            </p:txBody>
          </p:sp>
        </p:grpSp>
        <p:sp>
          <p:nvSpPr>
            <p:cNvPr id="48" name="TextBox 47">
              <a:extLst>
                <a:ext uri="{FF2B5EF4-FFF2-40B4-BE49-F238E27FC236}">
                  <a16:creationId xmlns:a16="http://schemas.microsoft.com/office/drawing/2014/main" id="{AB30DAF5-F265-4EB8-8415-37F1762F08D5}"/>
                </a:ext>
              </a:extLst>
            </p:cNvPr>
            <p:cNvSpPr txBox="1"/>
            <p:nvPr/>
          </p:nvSpPr>
          <p:spPr>
            <a:xfrm>
              <a:off x="9987977" y="2600096"/>
              <a:ext cx="1511874" cy="246221"/>
            </a:xfrm>
            <a:prstGeom prst="rect">
              <a:avLst/>
            </a:prstGeom>
            <a:noFill/>
          </p:spPr>
          <p:txBody>
            <a:bodyPr wrap="square">
              <a:spAutoFit/>
            </a:bodyPr>
            <a:lstStyle/>
            <a:p>
              <a:pPr algn="ctr"/>
              <a:r>
                <a:rPr lang="en-US" sz="1000" dirty="0"/>
                <a:t>(chief technology officer)</a:t>
              </a:r>
            </a:p>
          </p:txBody>
        </p:sp>
      </p:grpSp>
      <p:sp>
        <p:nvSpPr>
          <p:cNvPr id="208" name="TextBox 78">
            <a:extLst>
              <a:ext uri="{FF2B5EF4-FFF2-40B4-BE49-F238E27FC236}">
                <a16:creationId xmlns:a16="http://schemas.microsoft.com/office/drawing/2014/main" id="{C2905357-533C-4D1A-8896-576D31F545E7}"/>
              </a:ext>
            </a:extLst>
          </p:cNvPr>
          <p:cNvSpPr txBox="1"/>
          <p:nvPr/>
        </p:nvSpPr>
        <p:spPr>
          <a:xfrm>
            <a:off x="389115" y="1236067"/>
            <a:ext cx="6719710"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65000"/>
                  </a:schemeClr>
                </a:solidFill>
                <a:latin typeface="Arial" panose="020B0604020202020204" pitchFamily="34" charset="0"/>
                <a:cs typeface="Arial" panose="020B0604020202020204" pitchFamily="34" charset="0"/>
              </a:rPr>
              <a:t>[Company] </a:t>
            </a:r>
            <a:r>
              <a:rPr lang="en-GB" sz="1000" b="1" dirty="0">
                <a:solidFill>
                  <a:schemeClr val="bg1">
                    <a:lumMod val="65000"/>
                  </a:schemeClr>
                </a:solidFill>
                <a:latin typeface="Arial" panose="020B0604020202020204" pitchFamily="34" charset="0"/>
                <a:cs typeface="Arial" panose="020B0604020202020204" pitchFamily="34" charset="0"/>
              </a:rPr>
              <a:t>Management Board </a:t>
            </a:r>
          </a:p>
        </p:txBody>
      </p:sp>
      <p:cxnSp>
        <p:nvCxnSpPr>
          <p:cNvPr id="209" name="Straight Connector 208">
            <a:extLst>
              <a:ext uri="{FF2B5EF4-FFF2-40B4-BE49-F238E27FC236}">
                <a16:creationId xmlns:a16="http://schemas.microsoft.com/office/drawing/2014/main" id="{9D695AE5-DE64-4041-BEE4-0AD5B828AFA1}"/>
              </a:ext>
            </a:extLst>
          </p:cNvPr>
          <p:cNvCxnSpPr>
            <a:cxnSpLocks/>
          </p:cNvCxnSpPr>
          <p:nvPr/>
        </p:nvCxnSpPr>
        <p:spPr>
          <a:xfrm>
            <a:off x="341586" y="1481205"/>
            <a:ext cx="11476685" cy="0"/>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sp>
        <p:nvSpPr>
          <p:cNvPr id="2" name="Rectangle 1">
            <a:extLst>
              <a:ext uri="{FF2B5EF4-FFF2-40B4-BE49-F238E27FC236}">
                <a16:creationId xmlns:a16="http://schemas.microsoft.com/office/drawing/2014/main" id="{7612701C-DB9C-4641-B2CA-1F56605971C5}"/>
              </a:ext>
            </a:extLst>
          </p:cNvPr>
          <p:cNvSpPr/>
          <p:nvPr/>
        </p:nvSpPr>
        <p:spPr>
          <a:xfrm>
            <a:off x="662636" y="5514967"/>
            <a:ext cx="1153115" cy="261610"/>
          </a:xfrm>
          <a:prstGeom prst="rect">
            <a:avLst/>
          </a:prstGeom>
        </p:spPr>
        <p:txBody>
          <a:bodyPr wrap="square">
            <a:spAutoFit/>
          </a:bodyPr>
          <a:lstStyle/>
          <a:p>
            <a:pPr>
              <a:spcBef>
                <a:spcPts val="400"/>
              </a:spcBef>
            </a:pPr>
            <a:r>
              <a:rPr lang="pl-PL" sz="1100" dirty="0"/>
              <a:t>[</a:t>
            </a:r>
            <a:r>
              <a:rPr lang="pl-PL" sz="1100" dirty="0" err="1"/>
              <a:t>Linkedin</a:t>
            </a:r>
            <a:r>
              <a:rPr lang="pl-PL" sz="1100" dirty="0"/>
              <a:t> profile]</a:t>
            </a:r>
            <a:endParaRPr lang="en-US" sz="1100" dirty="0"/>
          </a:p>
        </p:txBody>
      </p:sp>
      <p:sp>
        <p:nvSpPr>
          <p:cNvPr id="4" name="Rectangle 3">
            <a:extLst>
              <a:ext uri="{FF2B5EF4-FFF2-40B4-BE49-F238E27FC236}">
                <a16:creationId xmlns:a16="http://schemas.microsoft.com/office/drawing/2014/main" id="{4B24B9E0-7A27-46C8-91D0-49FAAD6F846E}"/>
              </a:ext>
            </a:extLst>
          </p:cNvPr>
          <p:cNvSpPr/>
          <p:nvPr/>
        </p:nvSpPr>
        <p:spPr>
          <a:xfrm>
            <a:off x="3407374" y="5514967"/>
            <a:ext cx="1153115" cy="261610"/>
          </a:xfrm>
          <a:prstGeom prst="rect">
            <a:avLst/>
          </a:prstGeom>
        </p:spPr>
        <p:txBody>
          <a:bodyPr wrap="square">
            <a:spAutoFit/>
          </a:bodyPr>
          <a:lstStyle/>
          <a:p>
            <a:pPr>
              <a:spcBef>
                <a:spcPts val="400"/>
              </a:spcBef>
            </a:pPr>
            <a:r>
              <a:rPr lang="pl-PL" sz="1100" dirty="0"/>
              <a:t>[</a:t>
            </a:r>
            <a:r>
              <a:rPr lang="pl-PL" sz="1100" dirty="0" err="1"/>
              <a:t>Linkedin</a:t>
            </a:r>
            <a:r>
              <a:rPr lang="pl-PL" sz="1100" dirty="0"/>
              <a:t> profile]</a:t>
            </a:r>
            <a:endParaRPr lang="en-US" sz="1100" dirty="0"/>
          </a:p>
        </p:txBody>
      </p:sp>
      <p:sp>
        <p:nvSpPr>
          <p:cNvPr id="5" name="Rectangle 4">
            <a:extLst>
              <a:ext uri="{FF2B5EF4-FFF2-40B4-BE49-F238E27FC236}">
                <a16:creationId xmlns:a16="http://schemas.microsoft.com/office/drawing/2014/main" id="{12D4992B-A7AB-4070-B11E-9B02991600A5}"/>
              </a:ext>
            </a:extLst>
          </p:cNvPr>
          <p:cNvSpPr/>
          <p:nvPr/>
        </p:nvSpPr>
        <p:spPr>
          <a:xfrm>
            <a:off x="6250506" y="5514967"/>
            <a:ext cx="1153115" cy="261610"/>
          </a:xfrm>
          <a:prstGeom prst="rect">
            <a:avLst/>
          </a:prstGeom>
        </p:spPr>
        <p:txBody>
          <a:bodyPr wrap="square">
            <a:spAutoFit/>
          </a:bodyPr>
          <a:lstStyle/>
          <a:p>
            <a:pPr>
              <a:spcBef>
                <a:spcPts val="400"/>
              </a:spcBef>
            </a:pPr>
            <a:r>
              <a:rPr lang="pl-PL" sz="1100" dirty="0"/>
              <a:t>[</a:t>
            </a:r>
            <a:r>
              <a:rPr lang="pl-PL" sz="1100" dirty="0" err="1"/>
              <a:t>Linkedin</a:t>
            </a:r>
            <a:r>
              <a:rPr lang="pl-PL" sz="1100" dirty="0"/>
              <a:t> profile]</a:t>
            </a:r>
            <a:endParaRPr lang="en-US" sz="1100" dirty="0"/>
          </a:p>
        </p:txBody>
      </p:sp>
      <p:sp>
        <p:nvSpPr>
          <p:cNvPr id="6" name="Rectangle 5">
            <a:extLst>
              <a:ext uri="{FF2B5EF4-FFF2-40B4-BE49-F238E27FC236}">
                <a16:creationId xmlns:a16="http://schemas.microsoft.com/office/drawing/2014/main" id="{B1E89E65-5519-4A68-9ADB-AF671761E848}"/>
              </a:ext>
            </a:extLst>
          </p:cNvPr>
          <p:cNvSpPr/>
          <p:nvPr/>
        </p:nvSpPr>
        <p:spPr>
          <a:xfrm>
            <a:off x="9093638" y="5514967"/>
            <a:ext cx="1153115" cy="261610"/>
          </a:xfrm>
          <a:prstGeom prst="rect">
            <a:avLst/>
          </a:prstGeom>
        </p:spPr>
        <p:txBody>
          <a:bodyPr wrap="square">
            <a:spAutoFit/>
          </a:bodyPr>
          <a:lstStyle/>
          <a:p>
            <a:pPr>
              <a:spcBef>
                <a:spcPts val="400"/>
              </a:spcBef>
            </a:pPr>
            <a:r>
              <a:rPr lang="pl-PL" sz="1100" dirty="0"/>
              <a:t>[</a:t>
            </a:r>
            <a:r>
              <a:rPr lang="pl-PL" sz="1100" dirty="0" err="1"/>
              <a:t>Linkedin</a:t>
            </a:r>
            <a:r>
              <a:rPr lang="pl-PL" sz="1100" dirty="0"/>
              <a:t> profile]</a:t>
            </a:r>
            <a:endParaRPr lang="en-US" sz="1100" dirty="0"/>
          </a:p>
        </p:txBody>
      </p:sp>
      <p:sp>
        <p:nvSpPr>
          <p:cNvPr id="7" name="Text Placeholder 8">
            <a:extLst>
              <a:ext uri="{FF2B5EF4-FFF2-40B4-BE49-F238E27FC236}">
                <a16:creationId xmlns:a16="http://schemas.microsoft.com/office/drawing/2014/main" id="{00DF9209-2BAF-427D-8C37-7D1E5FBF51C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l-PL" sz="1800" dirty="0">
                <a:latin typeface="Calibri" panose="020F0502020204030204" pitchFamily="34" charset="0"/>
                <a:cs typeface="Calibri" panose="020F0502020204030204" pitchFamily="34" charset="0"/>
              </a:rPr>
              <a:t>KEY PEOPLE AND ORGANISATIONAL STRUCTURE</a:t>
            </a:r>
          </a:p>
        </p:txBody>
      </p:sp>
    </p:spTree>
    <p:extLst>
      <p:ext uri="{BB962C8B-B14F-4D97-AF65-F5344CB8AC3E}">
        <p14:creationId xmlns:p14="http://schemas.microsoft.com/office/powerpoint/2010/main" val="100542065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2">
            <a:extLst>
              <a:ext uri="{FF2B5EF4-FFF2-40B4-BE49-F238E27FC236}">
                <a16:creationId xmlns:a16="http://schemas.microsoft.com/office/drawing/2014/main" id="{A68F8F0E-33F0-4800-A49C-CD4B532187D5}"/>
              </a:ext>
            </a:extLst>
          </p:cNvPr>
          <p:cNvSpPr txBox="1">
            <a:spLocks/>
          </p:cNvSpPr>
          <p:nvPr/>
        </p:nvSpPr>
        <p:spPr>
          <a:xfrm>
            <a:off x="429610" y="469283"/>
            <a:ext cx="5935765" cy="650671"/>
          </a:xfrm>
          <a:prstGeom prst="rect">
            <a:avLst/>
          </a:prstGeom>
          <a:noFill/>
        </p:spPr>
        <p:txBody>
          <a:bodyPr vert="horz" lIns="91440" tIns="45720" rIns="91440" bIns="45720" rtlCol="0" anchor="ctr">
            <a:normAutofit fontScale="97500"/>
          </a:bodyPr>
          <a:lstStyle>
            <a:lvl1pPr marL="0" algn="l" defTabSz="914400" rtl="0" eaLnBrk="1" latinLnBrk="0" hangingPunct="1">
              <a:lnSpc>
                <a:spcPct val="90000"/>
              </a:lnSpc>
              <a:spcBef>
                <a:spcPct val="0"/>
              </a:spcBef>
              <a:buNone/>
              <a:defRPr lang="pl-PL" sz="1800" b="1" i="0" kern="1200" noProof="0" dirty="0">
                <a:solidFill>
                  <a:srgbClr val="005A9A"/>
                </a:solidFill>
                <a:latin typeface="Cambria" panose="02040503050406030204" pitchFamily="18" charset="0"/>
                <a:ea typeface="+mn-ea"/>
                <a:cs typeface="Arial" panose="020B0604020202020204" pitchFamily="34" charset="0"/>
              </a:defRPr>
            </a:lvl1pPr>
          </a:lstStyle>
          <a:p>
            <a:pPr>
              <a:lnSpc>
                <a:spcPct val="110000"/>
              </a:lnSpc>
            </a:pPr>
            <a:r>
              <a:rPr lang="en-US" sz="2400">
                <a:solidFill>
                  <a:srgbClr val="531070"/>
                </a:solidFill>
                <a:latin typeface="+mj-lt"/>
              </a:rPr>
              <a:t>Table of contents</a:t>
            </a:r>
          </a:p>
        </p:txBody>
      </p:sp>
      <p:grpSp>
        <p:nvGrpSpPr>
          <p:cNvPr id="70" name="Group 69">
            <a:extLst>
              <a:ext uri="{FF2B5EF4-FFF2-40B4-BE49-F238E27FC236}">
                <a16:creationId xmlns:a16="http://schemas.microsoft.com/office/drawing/2014/main" id="{ADF97FEC-D7F7-46A4-A38E-13E0B93244DF}"/>
              </a:ext>
            </a:extLst>
          </p:cNvPr>
          <p:cNvGrpSpPr/>
          <p:nvPr/>
        </p:nvGrpSpPr>
        <p:grpSpPr>
          <a:xfrm>
            <a:off x="509265" y="3079820"/>
            <a:ext cx="11173470" cy="2985788"/>
            <a:chOff x="446904" y="3166076"/>
            <a:chExt cx="11235830" cy="2900982"/>
          </a:xfrm>
        </p:grpSpPr>
        <p:sp>
          <p:nvSpPr>
            <p:cNvPr id="71" name="Text Placeholder 359">
              <a:extLst>
                <a:ext uri="{FF2B5EF4-FFF2-40B4-BE49-F238E27FC236}">
                  <a16:creationId xmlns:a16="http://schemas.microsoft.com/office/drawing/2014/main" id="{8C71A6FF-9026-4667-9A9C-3F33A9FA12B4}"/>
                </a:ext>
              </a:extLst>
            </p:cNvPr>
            <p:cNvSpPr txBox="1">
              <a:spLocks/>
            </p:cNvSpPr>
            <p:nvPr/>
          </p:nvSpPr>
          <p:spPr>
            <a:xfrm>
              <a:off x="446904"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6213" marR="0" lvl="0" indent="-176213" algn="l" defTabSz="914400" rtl="0" eaLnBrk="1" fontAlgn="auto" latinLnBrk="0" hangingPunct="1">
                <a:lnSpc>
                  <a:spcPct val="100000"/>
                </a:lnSpc>
                <a:spcBef>
                  <a:spcPts val="600"/>
                </a:spcBef>
                <a:spcAft>
                  <a:spcPts val="0"/>
                </a:spcAft>
                <a:buClrTx/>
                <a:buSzTx/>
                <a:buFont typeface="+mj-lt"/>
                <a:buAutoNum type="arabicPeriod"/>
                <a:tabLst/>
                <a:defRPr/>
              </a:pPr>
              <a:r>
                <a:rPr lang="en-US" sz="1100" b="1">
                  <a:latin typeface="+mn-lt"/>
                </a:rPr>
                <a:t>Introduction</a:t>
              </a:r>
            </a:p>
            <a:p>
              <a:pPr lvl="0">
                <a:defRPr/>
              </a:pPr>
              <a:r>
                <a:rPr lang="en-US" sz="1100" b="1">
                  <a:latin typeface="+mn-lt"/>
                </a:rPr>
                <a:t>Business development </a:t>
              </a:r>
            </a:p>
            <a:p>
              <a:pPr lvl="0">
                <a:defRPr/>
              </a:pPr>
              <a:r>
                <a:rPr kumimoji="0" lang="en-US" sz="1100" b="1" i="0" u="none" strike="noStrike" kern="1200" cap="none" spc="0" normalizeH="0" baseline="0">
                  <a:ln>
                    <a:noFill/>
                  </a:ln>
                  <a:effectLst/>
                  <a:uLnTx/>
                  <a:uFillTx/>
                  <a:latin typeface="+mn-lt"/>
                </a:rPr>
                <a:t>Development plans</a:t>
              </a:r>
              <a:endParaRPr lang="en-US" sz="1100" b="1">
                <a:latin typeface="+mn-lt"/>
              </a:endParaRPr>
            </a:p>
            <a:p>
              <a:pPr lvl="0">
                <a:defRPr/>
              </a:pPr>
              <a:r>
                <a:rPr lang="en-US" sz="1100" b="1">
                  <a:latin typeface="+mn-lt"/>
                </a:rPr>
                <a:t>Investment thesis</a:t>
              </a:r>
            </a:p>
          </p:txBody>
        </p:sp>
        <p:sp>
          <p:nvSpPr>
            <p:cNvPr id="72" name="Text Placeholder 359">
              <a:extLst>
                <a:ext uri="{FF2B5EF4-FFF2-40B4-BE49-F238E27FC236}">
                  <a16:creationId xmlns:a16="http://schemas.microsoft.com/office/drawing/2014/main" id="{6EB477C8-D2BA-4D17-82A4-DF0D5D8C6DC2}"/>
                </a:ext>
              </a:extLst>
            </p:cNvPr>
            <p:cNvSpPr txBox="1">
              <a:spLocks/>
            </p:cNvSpPr>
            <p:nvPr/>
          </p:nvSpPr>
          <p:spPr>
            <a:xfrm>
              <a:off x="4272551" y="3166076"/>
              <a:ext cx="1671713" cy="2900982"/>
            </a:xfrm>
            <a:prstGeom prst="roundRect">
              <a:avLst>
                <a:gd name="adj" fmla="val 8704"/>
              </a:avLst>
            </a:prstGeom>
            <a:solidFill>
              <a:srgbClr val="A880C6"/>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100" b="1" dirty="0">
                  <a:latin typeface="+mn-lt"/>
                </a:rPr>
                <a:t>Market overview </a:t>
              </a:r>
            </a:p>
            <a:p>
              <a:pPr>
                <a:defRPr/>
              </a:pPr>
              <a:r>
                <a:rPr lang="en-US" sz="1100" b="1" dirty="0">
                  <a:latin typeface="+mn-lt"/>
                </a:rPr>
                <a:t>Market competition</a:t>
              </a:r>
            </a:p>
            <a:p>
              <a:pPr lvl="0">
                <a:defRPr/>
              </a:pPr>
              <a:r>
                <a:rPr lang="en-US" sz="1100" b="1" dirty="0">
                  <a:latin typeface="+mn-lt"/>
                </a:rPr>
                <a:t>Company’s  competitive advantages </a:t>
              </a:r>
            </a:p>
            <a:p>
              <a:pPr lvl="0">
                <a:defRPr/>
              </a:pPr>
              <a:endParaRPr lang="en-US" sz="1100" b="1" dirty="0">
                <a:latin typeface="+mn-lt"/>
              </a:endParaRPr>
            </a:p>
            <a:p>
              <a:pPr lvl="0">
                <a:defRPr/>
              </a:pPr>
              <a:endParaRPr lang="en-US" sz="1100" b="1" dirty="0">
                <a:latin typeface="+mn-lt"/>
              </a:endParaRPr>
            </a:p>
          </p:txBody>
        </p:sp>
        <p:sp>
          <p:nvSpPr>
            <p:cNvPr id="73" name="Text Placeholder 359">
              <a:extLst>
                <a:ext uri="{FF2B5EF4-FFF2-40B4-BE49-F238E27FC236}">
                  <a16:creationId xmlns:a16="http://schemas.microsoft.com/office/drawing/2014/main" id="{AEBFF178-C8D8-4D26-A815-0547FDBE1C66}"/>
                </a:ext>
              </a:extLst>
            </p:cNvPr>
            <p:cNvSpPr txBox="1">
              <a:spLocks/>
            </p:cNvSpPr>
            <p:nvPr/>
          </p:nvSpPr>
          <p:spPr>
            <a:xfrm>
              <a:off x="6185374"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100" b="1">
                  <a:latin typeface="+mn-lt"/>
                </a:rPr>
                <a:t>Development strategy</a:t>
              </a:r>
            </a:p>
            <a:p>
              <a:pPr lvl="0">
                <a:defRPr/>
              </a:pPr>
              <a:r>
                <a:rPr lang="en-US" sz="1100" b="1">
                  <a:latin typeface="+mn-lt"/>
                </a:rPr>
                <a:t>Company in context of COVID-19</a:t>
              </a:r>
              <a:endParaRPr lang="en-US" sz="1100">
                <a:latin typeface="+mn-lt"/>
              </a:endParaRPr>
            </a:p>
            <a:p>
              <a:pPr lvl="0">
                <a:defRPr/>
              </a:pPr>
              <a:r>
                <a:rPr lang="en-US" sz="1100" b="1">
                  <a:latin typeface="+mn-lt"/>
                </a:rPr>
                <a:t>Value proposition</a:t>
              </a:r>
            </a:p>
            <a:p>
              <a:pPr lvl="0">
                <a:defRPr/>
              </a:pPr>
              <a:r>
                <a:rPr lang="en-US" sz="1100" b="1">
                  <a:latin typeface="+mn-lt"/>
                </a:rPr>
                <a:t>SWOT analysis</a:t>
              </a:r>
            </a:p>
          </p:txBody>
        </p:sp>
        <p:sp>
          <p:nvSpPr>
            <p:cNvPr id="74" name="Text Placeholder 359">
              <a:extLst>
                <a:ext uri="{FF2B5EF4-FFF2-40B4-BE49-F238E27FC236}">
                  <a16:creationId xmlns:a16="http://schemas.microsoft.com/office/drawing/2014/main" id="{9C6F93DC-BF9F-4BC9-9A95-0B92FA25EE78}"/>
                </a:ext>
              </a:extLst>
            </p:cNvPr>
            <p:cNvSpPr txBox="1">
              <a:spLocks/>
            </p:cNvSpPr>
            <p:nvPr/>
          </p:nvSpPr>
          <p:spPr>
            <a:xfrm>
              <a:off x="8098197"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100" b="1">
                  <a:latin typeface="+mn-lt"/>
                  <a:cs typeface="Calibri Light" panose="020F0302020204030204" pitchFamily="34" charset="0"/>
                </a:rPr>
                <a:t>Profit and Loss Account</a:t>
              </a:r>
            </a:p>
            <a:p>
              <a:pPr lvl="0">
                <a:defRPr/>
              </a:pPr>
              <a:r>
                <a:rPr lang="en-US" sz="1100" b="1">
                  <a:latin typeface="+mn-lt"/>
                </a:rPr>
                <a:t>Revenues structure</a:t>
              </a:r>
            </a:p>
            <a:p>
              <a:pPr lvl="0">
                <a:defRPr/>
              </a:pPr>
              <a:r>
                <a:rPr lang="en-US" sz="1100" b="1">
                  <a:latin typeface="+mn-lt"/>
                </a:rPr>
                <a:t>Fixed costs</a:t>
              </a:r>
            </a:p>
            <a:p>
              <a:pPr lvl="0">
                <a:defRPr/>
              </a:pPr>
              <a:r>
                <a:rPr lang="en-US" sz="1100" b="1">
                  <a:latin typeface="+mn-lt"/>
                </a:rPr>
                <a:t>Variable costs</a:t>
              </a:r>
            </a:p>
            <a:p>
              <a:pPr lvl="0">
                <a:defRPr/>
              </a:pPr>
              <a:r>
                <a:rPr lang="en-US" sz="1100" b="1">
                  <a:latin typeface="+mn-lt"/>
                </a:rPr>
                <a:t>Sales profitability</a:t>
              </a:r>
            </a:p>
            <a:p>
              <a:pPr lvl="0">
                <a:defRPr/>
              </a:pPr>
              <a:r>
                <a:rPr lang="en-US" sz="1100" b="1">
                  <a:latin typeface="+mn-lt"/>
                </a:rPr>
                <a:t>Planned CAPEX</a:t>
              </a:r>
            </a:p>
            <a:p>
              <a:pPr lvl="0">
                <a:defRPr/>
              </a:pPr>
              <a:r>
                <a:rPr lang="en-US" sz="1100" b="1">
                  <a:latin typeface="+mn-lt"/>
                </a:rPr>
                <a:t>Balance Sheet </a:t>
              </a:r>
            </a:p>
          </p:txBody>
        </p:sp>
        <p:sp>
          <p:nvSpPr>
            <p:cNvPr id="75" name="Text Placeholder 359">
              <a:extLst>
                <a:ext uri="{FF2B5EF4-FFF2-40B4-BE49-F238E27FC236}">
                  <a16:creationId xmlns:a16="http://schemas.microsoft.com/office/drawing/2014/main" id="{37AEACB0-3074-4823-A84F-15784ACBCB23}"/>
                </a:ext>
              </a:extLst>
            </p:cNvPr>
            <p:cNvSpPr txBox="1">
              <a:spLocks/>
            </p:cNvSpPr>
            <p:nvPr/>
          </p:nvSpPr>
          <p:spPr>
            <a:xfrm>
              <a:off x="2359727"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100" b="1">
                  <a:latin typeface="+mn-lt"/>
                </a:rPr>
                <a:t>Product portfolio I</a:t>
              </a:r>
            </a:p>
            <a:p>
              <a:pPr>
                <a:defRPr/>
              </a:pPr>
              <a:r>
                <a:rPr lang="en-US" sz="1100" b="1">
                  <a:latin typeface="+mn-lt"/>
                </a:rPr>
                <a:t>Product portfolio II</a:t>
              </a:r>
            </a:p>
            <a:p>
              <a:pPr lvl="0">
                <a:defRPr/>
              </a:pPr>
              <a:r>
                <a:rPr lang="en-US" sz="1100" b="1">
                  <a:latin typeface="+mn-lt"/>
                </a:rPr>
                <a:t>Business model</a:t>
              </a:r>
            </a:p>
            <a:p>
              <a:pPr lvl="0">
                <a:defRPr/>
              </a:pPr>
              <a:r>
                <a:rPr lang="en-US" sz="1100" b="1">
                  <a:latin typeface="+mn-lt"/>
                </a:rPr>
                <a:t>Marketing activity</a:t>
              </a:r>
            </a:p>
            <a:p>
              <a:pPr>
                <a:defRPr/>
              </a:pPr>
              <a:r>
                <a:rPr lang="en-US" sz="1100" b="1">
                  <a:latin typeface="+mn-lt"/>
                </a:rPr>
                <a:t>Clients and sales channels </a:t>
              </a:r>
            </a:p>
            <a:p>
              <a:pPr lvl="0">
                <a:defRPr/>
              </a:pPr>
              <a:r>
                <a:rPr lang="en-US" sz="1100" b="1">
                  <a:latin typeface="+mn-lt"/>
                </a:rPr>
                <a:t>Sales structure </a:t>
              </a:r>
            </a:p>
            <a:p>
              <a:pPr>
                <a:defRPr/>
              </a:pPr>
              <a:r>
                <a:rPr lang="en-US" sz="1100" b="1">
                  <a:latin typeface="+mn-lt"/>
                </a:rPr>
                <a:t>Licenses and certificates</a:t>
              </a:r>
            </a:p>
            <a:p>
              <a:pPr lvl="0">
                <a:defRPr/>
              </a:pPr>
              <a:r>
                <a:rPr lang="en-US" sz="1100" b="1">
                  <a:latin typeface="+mn-lt"/>
                </a:rPr>
                <a:t>Organizational structure </a:t>
              </a:r>
            </a:p>
            <a:p>
              <a:pPr lvl="0">
                <a:defRPr/>
              </a:pPr>
              <a:r>
                <a:rPr lang="en-US" sz="1100" b="1">
                  <a:latin typeface="+mn-lt"/>
                </a:rPr>
                <a:t>Key people</a:t>
              </a:r>
            </a:p>
            <a:p>
              <a:pPr lvl="0">
                <a:defRPr/>
              </a:pPr>
              <a:endParaRPr lang="en-US" sz="1100" b="1">
                <a:latin typeface="+mn-lt"/>
              </a:endParaRPr>
            </a:p>
          </p:txBody>
        </p:sp>
        <p:sp>
          <p:nvSpPr>
            <p:cNvPr id="76" name="Text Placeholder 359">
              <a:extLst>
                <a:ext uri="{FF2B5EF4-FFF2-40B4-BE49-F238E27FC236}">
                  <a16:creationId xmlns:a16="http://schemas.microsoft.com/office/drawing/2014/main" id="{F19E8639-EFF3-4CEA-80D5-6739EF7F306A}"/>
                </a:ext>
              </a:extLst>
            </p:cNvPr>
            <p:cNvSpPr txBox="1">
              <a:spLocks/>
            </p:cNvSpPr>
            <p:nvPr/>
          </p:nvSpPr>
          <p:spPr>
            <a:xfrm>
              <a:off x="10011021" y="3166076"/>
              <a:ext cx="1671713" cy="2900982"/>
            </a:xfrm>
            <a:prstGeom prst="roundRect">
              <a:avLst>
                <a:gd name="adj" fmla="val 8704"/>
              </a:avLst>
            </a:prstGeom>
            <a:solidFill>
              <a:srgbClr val="E1E1E1"/>
            </a:solidFill>
            <a:ln>
              <a:noFill/>
              <a:prstDash val="dash"/>
            </a:ln>
          </p:spPr>
          <p:txBody>
            <a:bodyPr vert="horz" wrap="square" lIns="91440" tIns="45720" rIns="18288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endParaRPr lang="en-US" sz="1000">
                <a:latin typeface="+mn-lt"/>
              </a:endParaRPr>
            </a:p>
          </p:txBody>
        </p:sp>
      </p:grpSp>
      <p:sp>
        <p:nvSpPr>
          <p:cNvPr id="2" name="Text Placeholder 105">
            <a:extLst>
              <a:ext uri="{FF2B5EF4-FFF2-40B4-BE49-F238E27FC236}">
                <a16:creationId xmlns:a16="http://schemas.microsoft.com/office/drawing/2014/main" id="{87EFF923-5D3D-421B-BFF2-9D13B4251652}"/>
              </a:ext>
            </a:extLst>
          </p:cNvPr>
          <p:cNvSpPr txBox="1">
            <a:spLocks/>
          </p:cNvSpPr>
          <p:nvPr/>
        </p:nvSpPr>
        <p:spPr>
          <a:xfrm>
            <a:off x="10192845" y="528702"/>
            <a:ext cx="1491721" cy="1584469"/>
          </a:xfrm>
          <a:prstGeom prst="rect">
            <a:avLst/>
          </a:prstGeom>
          <a:noFill/>
        </p:spPr>
        <p:txBody>
          <a:bodyPr vert="horz" lIns="0" tIns="0" rIns="0" bIns="0" rtlCol="0" anchor="ctr" anchorCtr="0">
            <a:noAutofit/>
          </a:bodyPr>
          <a:lstStyle>
            <a:lvl1pPr marL="0" indent="0" algn="r" defTabSz="914400" rtl="0" eaLnBrk="1" latinLnBrk="0" hangingPunct="1">
              <a:spcBef>
                <a:spcPct val="20000"/>
              </a:spcBef>
              <a:buFont typeface="Arial" pitchFamily="34" charset="0"/>
              <a:buNone/>
              <a:defRPr lang="en-US" sz="13800" b="1" i="0" kern="1200" dirty="0">
                <a:ln>
                  <a:solidFill>
                    <a:srgbClr val="CDD8E5"/>
                  </a:solidFill>
                </a:ln>
                <a:no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2pPr>
            <a:lvl3pPr marL="1143000" indent="-228600" algn="l" defTabSz="914400" rtl="0" eaLnBrk="1" latinLnBrk="0" hangingPunct="1">
              <a:spcBef>
                <a:spcPct val="20000"/>
              </a:spcBef>
              <a:buFont typeface="Arial" pitchFamily="34" charset="0"/>
              <a:buChar char="•"/>
              <a:defRPr sz="12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3pPr>
            <a:lvl4pPr marL="1600200" indent="-228600" algn="l" defTabSz="914400" rtl="0" eaLnBrk="1" latinLnBrk="0" hangingPunct="1">
              <a:spcBef>
                <a:spcPct val="20000"/>
              </a:spcBef>
              <a:buFont typeface="Arial" pitchFamily="34" charset="0"/>
              <a:buChar char="–"/>
              <a:defRPr sz="11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4pPr>
            <a:lvl5pPr marL="2057400" indent="-228600" algn="l" defTabSz="914400" rtl="0" eaLnBrk="1" latinLnBrk="0" hangingPunct="1">
              <a:spcBef>
                <a:spcPct val="20000"/>
              </a:spcBef>
              <a:buFont typeface="Arial" pitchFamily="34" charset="0"/>
              <a:buChar char="»"/>
              <a:defRPr sz="11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6200" b="1" i="0" u="none" strike="noStrike" kern="1200" cap="none" spc="0" normalizeH="0" baseline="0">
                <a:ln>
                  <a:solidFill>
                    <a:srgbClr val="754599"/>
                  </a:solidFill>
                </a:ln>
                <a:noFill/>
                <a:effectLst/>
                <a:uLnTx/>
                <a:uFillTx/>
                <a:latin typeface="Calibri"/>
                <a:ea typeface="+mn-ea"/>
                <a:cs typeface="+mn-cs"/>
              </a:rPr>
              <a:t>3</a:t>
            </a:r>
          </a:p>
        </p:txBody>
      </p:sp>
      <p:grpSp>
        <p:nvGrpSpPr>
          <p:cNvPr id="6" name="Group 5">
            <a:extLst>
              <a:ext uri="{FF2B5EF4-FFF2-40B4-BE49-F238E27FC236}">
                <a16:creationId xmlns:a16="http://schemas.microsoft.com/office/drawing/2014/main" id="{8E7FBAFC-4FC9-4EBE-8E21-E46C7940B936}"/>
              </a:ext>
            </a:extLst>
          </p:cNvPr>
          <p:cNvGrpSpPr/>
          <p:nvPr/>
        </p:nvGrpSpPr>
        <p:grpSpPr>
          <a:xfrm>
            <a:off x="501638" y="2535103"/>
            <a:ext cx="11187524" cy="423593"/>
            <a:chOff x="511366" y="2535103"/>
            <a:chExt cx="11187524" cy="423593"/>
          </a:xfrm>
        </p:grpSpPr>
        <p:grpSp>
          <p:nvGrpSpPr>
            <p:cNvPr id="5" name="Group 4">
              <a:extLst>
                <a:ext uri="{FF2B5EF4-FFF2-40B4-BE49-F238E27FC236}">
                  <a16:creationId xmlns:a16="http://schemas.microsoft.com/office/drawing/2014/main" id="{A9CC1546-16C8-489A-9B73-908EAD0FBA0A}"/>
                </a:ext>
              </a:extLst>
            </p:cNvPr>
            <p:cNvGrpSpPr/>
            <p:nvPr/>
          </p:nvGrpSpPr>
          <p:grpSpPr>
            <a:xfrm>
              <a:off x="511366" y="2535103"/>
              <a:ext cx="11187524" cy="423593"/>
              <a:chOff x="511366" y="2535103"/>
              <a:chExt cx="11187524" cy="423593"/>
            </a:xfrm>
          </p:grpSpPr>
          <p:grpSp>
            <p:nvGrpSpPr>
              <p:cNvPr id="50" name="Group 49">
                <a:extLst>
                  <a:ext uri="{FF2B5EF4-FFF2-40B4-BE49-F238E27FC236}">
                    <a16:creationId xmlns:a16="http://schemas.microsoft.com/office/drawing/2014/main" id="{67D6CCDD-385A-4E66-B0D3-6725139E0C6D}"/>
                  </a:ext>
                </a:extLst>
              </p:cNvPr>
              <p:cNvGrpSpPr/>
              <p:nvPr/>
            </p:nvGrpSpPr>
            <p:grpSpPr>
              <a:xfrm>
                <a:off x="511366" y="2535103"/>
                <a:ext cx="11132457" cy="423593"/>
                <a:chOff x="448906" y="2446538"/>
                <a:chExt cx="11216210" cy="525036"/>
              </a:xfrm>
            </p:grpSpPr>
            <p:sp>
              <p:nvSpPr>
                <p:cNvPr id="52" name="Text Placeholder 421">
                  <a:extLst>
                    <a:ext uri="{FF2B5EF4-FFF2-40B4-BE49-F238E27FC236}">
                      <a16:creationId xmlns:a16="http://schemas.microsoft.com/office/drawing/2014/main" id="{6108EB38-9935-4CD7-9779-43C1B7C90A76}"/>
                    </a:ext>
                  </a:extLst>
                </p:cNvPr>
                <p:cNvSpPr txBox="1">
                  <a:spLocks/>
                </p:cNvSpPr>
                <p:nvPr/>
              </p:nvSpPr>
              <p:spPr>
                <a:xfrm>
                  <a:off x="490932" y="2446538"/>
                  <a:ext cx="1572768" cy="447505"/>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accent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2800">
                      <a:solidFill>
                        <a:srgbClr val="B4B4B4"/>
                      </a:solidFill>
                      <a:latin typeface="Calibri"/>
                    </a:rPr>
                    <a:t>I</a:t>
                  </a:r>
                </a:p>
              </p:txBody>
            </p:sp>
            <p:sp>
              <p:nvSpPr>
                <p:cNvPr id="53" name="Text Placeholder 423">
                  <a:extLst>
                    <a:ext uri="{FF2B5EF4-FFF2-40B4-BE49-F238E27FC236}">
                      <a16:creationId xmlns:a16="http://schemas.microsoft.com/office/drawing/2014/main" id="{82BB13DF-4ED0-4AB3-9935-FB4F167B9044}"/>
                    </a:ext>
                  </a:extLst>
                </p:cNvPr>
                <p:cNvSpPr txBox="1">
                  <a:spLocks/>
                </p:cNvSpPr>
                <p:nvPr/>
              </p:nvSpPr>
              <p:spPr>
                <a:xfrm>
                  <a:off x="6222595" y="2446539"/>
                  <a:ext cx="1572768" cy="44750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accent6">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a:ln>
                        <a:noFill/>
                      </a:ln>
                      <a:solidFill>
                        <a:srgbClr val="B4B4B4"/>
                      </a:solidFill>
                      <a:effectLst/>
                      <a:uLnTx/>
                      <a:uFillTx/>
                      <a:latin typeface="Calibri"/>
                      <a:ea typeface="+mn-ea"/>
                      <a:cs typeface="Arial" panose="020B0604020202020204" pitchFamily="34" charset="0"/>
                    </a:rPr>
                    <a:t>IV</a:t>
                  </a:r>
                </a:p>
              </p:txBody>
            </p:sp>
            <p:sp>
              <p:nvSpPr>
                <p:cNvPr id="54" name="Text Placeholder 424">
                  <a:extLst>
                    <a:ext uri="{FF2B5EF4-FFF2-40B4-BE49-F238E27FC236}">
                      <a16:creationId xmlns:a16="http://schemas.microsoft.com/office/drawing/2014/main" id="{2631CB53-0D5C-40FD-8E0D-AE7DB526435D}"/>
                    </a:ext>
                  </a:extLst>
                </p:cNvPr>
                <p:cNvSpPr txBox="1">
                  <a:spLocks/>
                </p:cNvSpPr>
                <p:nvPr/>
              </p:nvSpPr>
              <p:spPr>
                <a:xfrm>
                  <a:off x="2365668" y="2446541"/>
                  <a:ext cx="1572768" cy="447503"/>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rgbClr val="CC2027"/>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2800">
                      <a:solidFill>
                        <a:srgbClr val="B4B4B4"/>
                      </a:solidFill>
                      <a:latin typeface="Calibri"/>
                    </a:rPr>
                    <a:t>II</a:t>
                  </a:r>
                </a:p>
              </p:txBody>
            </p:sp>
            <p:sp>
              <p:nvSpPr>
                <p:cNvPr id="55" name="Text Placeholder 425">
                  <a:extLst>
                    <a:ext uri="{FF2B5EF4-FFF2-40B4-BE49-F238E27FC236}">
                      <a16:creationId xmlns:a16="http://schemas.microsoft.com/office/drawing/2014/main" id="{1B82F0AB-533E-4BED-AA0C-BADD1EF1381F}"/>
                    </a:ext>
                  </a:extLst>
                </p:cNvPr>
                <p:cNvSpPr txBox="1">
                  <a:spLocks/>
                </p:cNvSpPr>
                <p:nvPr/>
              </p:nvSpPr>
              <p:spPr>
                <a:xfrm>
                  <a:off x="4313339" y="2446539"/>
                  <a:ext cx="1572768" cy="44750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accent3">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2800">
                      <a:solidFill>
                        <a:srgbClr val="8953B2"/>
                      </a:solidFill>
                      <a:latin typeface="Calibri"/>
                    </a:rPr>
                    <a:t>III</a:t>
                  </a:r>
                </a:p>
              </p:txBody>
            </p:sp>
            <p:sp>
              <p:nvSpPr>
                <p:cNvPr id="56" name="Text Placeholder 426">
                  <a:extLst>
                    <a:ext uri="{FF2B5EF4-FFF2-40B4-BE49-F238E27FC236}">
                      <a16:creationId xmlns:a16="http://schemas.microsoft.com/office/drawing/2014/main" id="{60EE86A6-3BD9-4641-B927-8A6297ED8DAB}"/>
                    </a:ext>
                  </a:extLst>
                </p:cNvPr>
                <p:cNvSpPr txBox="1">
                  <a:spLocks/>
                </p:cNvSpPr>
                <p:nvPr/>
              </p:nvSpPr>
              <p:spPr>
                <a:xfrm>
                  <a:off x="8172108" y="2446539"/>
                  <a:ext cx="1572768" cy="44750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a:ln>
                        <a:noFill/>
                      </a:ln>
                      <a:solidFill>
                        <a:srgbClr val="B4B4B4"/>
                      </a:solidFill>
                      <a:effectLst/>
                      <a:uLnTx/>
                      <a:uFillTx/>
                      <a:latin typeface="Calibri"/>
                      <a:ea typeface="+mn-ea"/>
                      <a:cs typeface="Arial" panose="020B0604020202020204" pitchFamily="34" charset="0"/>
                    </a:rPr>
                    <a:t>V</a:t>
                  </a:r>
                </a:p>
              </p:txBody>
            </p:sp>
            <p:sp>
              <p:nvSpPr>
                <p:cNvPr id="57" name="Text Placeholder 283">
                  <a:extLst>
                    <a:ext uri="{FF2B5EF4-FFF2-40B4-BE49-F238E27FC236}">
                      <a16:creationId xmlns:a16="http://schemas.microsoft.com/office/drawing/2014/main" id="{8CFE6549-7E4E-466C-A8BF-3E2E51FCCE09}"/>
                    </a:ext>
                  </a:extLst>
                </p:cNvPr>
                <p:cNvSpPr txBox="1">
                  <a:spLocks/>
                </p:cNvSpPr>
                <p:nvPr/>
              </p:nvSpPr>
              <p:spPr>
                <a:xfrm>
                  <a:off x="676098" y="2543458"/>
                  <a:ext cx="1053448" cy="311630"/>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rgbClr val="05234D"/>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200">
                      <a:solidFill>
                        <a:srgbClr val="B4B4B4"/>
                      </a:solidFill>
                    </a:rPr>
                    <a:t>Introduction</a:t>
                  </a:r>
                </a:p>
              </p:txBody>
            </p:sp>
            <p:sp>
              <p:nvSpPr>
                <p:cNvPr id="58" name="Text Placeholder 285">
                  <a:extLst>
                    <a:ext uri="{FF2B5EF4-FFF2-40B4-BE49-F238E27FC236}">
                      <a16:creationId xmlns:a16="http://schemas.microsoft.com/office/drawing/2014/main" id="{983E4E73-8A68-4E9D-941B-A7CF78EF5129}"/>
                    </a:ext>
                  </a:extLst>
                </p:cNvPr>
                <p:cNvSpPr txBox="1">
                  <a:spLocks/>
                </p:cNvSpPr>
                <p:nvPr/>
              </p:nvSpPr>
              <p:spPr>
                <a:xfrm>
                  <a:off x="6603648" y="2543458"/>
                  <a:ext cx="1243583" cy="350584"/>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accent6">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rgbClr val="B4B4B4"/>
                      </a:solidFill>
                    </a:rPr>
                    <a:t>Strategy and development plans</a:t>
                  </a:r>
                </a:p>
              </p:txBody>
            </p:sp>
            <p:sp>
              <p:nvSpPr>
                <p:cNvPr id="59" name="Text Placeholder 286">
                  <a:extLst>
                    <a:ext uri="{FF2B5EF4-FFF2-40B4-BE49-F238E27FC236}">
                      <a16:creationId xmlns:a16="http://schemas.microsoft.com/office/drawing/2014/main" id="{17C46267-9C5E-4BAB-B010-5DBC2DDBE1B2}"/>
                    </a:ext>
                  </a:extLst>
                </p:cNvPr>
                <p:cNvSpPr txBox="1">
                  <a:spLocks/>
                </p:cNvSpPr>
                <p:nvPr/>
              </p:nvSpPr>
              <p:spPr>
                <a:xfrm>
                  <a:off x="2642516" y="2543458"/>
                  <a:ext cx="1572768" cy="313252"/>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rgbClr val="CC2027"/>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200">
                      <a:solidFill>
                        <a:srgbClr val="B4B4B4"/>
                      </a:solidFill>
                    </a:rPr>
                    <a:t>Company operations</a:t>
                  </a:r>
                </a:p>
              </p:txBody>
            </p:sp>
            <p:sp>
              <p:nvSpPr>
                <p:cNvPr id="60" name="Text Placeholder 282">
                  <a:extLst>
                    <a:ext uri="{FF2B5EF4-FFF2-40B4-BE49-F238E27FC236}">
                      <a16:creationId xmlns:a16="http://schemas.microsoft.com/office/drawing/2014/main" id="{D5678E78-4CC1-4B43-85B8-AE1FBC1E1017}"/>
                    </a:ext>
                  </a:extLst>
                </p:cNvPr>
                <p:cNvSpPr txBox="1">
                  <a:spLocks/>
                </p:cNvSpPr>
                <p:nvPr/>
              </p:nvSpPr>
              <p:spPr>
                <a:xfrm>
                  <a:off x="4687090" y="2543458"/>
                  <a:ext cx="1133854" cy="347570"/>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accent3">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rgbClr val="8953B2"/>
                      </a:solidFill>
                    </a:rPr>
                    <a:t>Market and competition</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1200" b="1" i="0" u="none" strike="noStrike" kern="1200" cap="none" spc="0" normalizeH="0" baseline="0">
                    <a:ln>
                      <a:noFill/>
                    </a:ln>
                    <a:solidFill>
                      <a:srgbClr val="B4B4B4"/>
                    </a:solidFill>
                    <a:effectLst/>
                    <a:uLnTx/>
                    <a:uFillTx/>
                  </a:endParaRPr>
                </a:p>
              </p:txBody>
            </p:sp>
            <p:sp>
              <p:nvSpPr>
                <p:cNvPr id="61" name="Text Placeholder 420">
                  <a:extLst>
                    <a:ext uri="{FF2B5EF4-FFF2-40B4-BE49-F238E27FC236}">
                      <a16:creationId xmlns:a16="http://schemas.microsoft.com/office/drawing/2014/main" id="{C1F4B29B-CF7D-417F-8719-3E2B1ED3F257}"/>
                    </a:ext>
                  </a:extLst>
                </p:cNvPr>
                <p:cNvSpPr txBox="1">
                  <a:spLocks/>
                </p:cNvSpPr>
                <p:nvPr/>
              </p:nvSpPr>
              <p:spPr>
                <a:xfrm>
                  <a:off x="8456228" y="2543458"/>
                  <a:ext cx="1454179" cy="28394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rgbClr val="B4B4B4"/>
                      </a:solidFill>
                    </a:rPr>
                    <a:t>Financial information and forecasts</a:t>
                  </a:r>
                  <a:endParaRPr kumimoji="0" lang="en-US" sz="1200" b="1" i="0" u="none" strike="noStrike" kern="1200" cap="none" spc="0" normalizeH="0" baseline="0">
                    <a:ln>
                      <a:noFill/>
                    </a:ln>
                    <a:solidFill>
                      <a:srgbClr val="B4B4B4"/>
                    </a:solidFill>
                    <a:effectLst/>
                    <a:uLnTx/>
                    <a:uFillTx/>
                  </a:endParaRPr>
                </a:p>
              </p:txBody>
            </p:sp>
            <p:cxnSp>
              <p:nvCxnSpPr>
                <p:cNvPr id="62" name="Straight Connector 61">
                  <a:extLst>
                    <a:ext uri="{FF2B5EF4-FFF2-40B4-BE49-F238E27FC236}">
                      <a16:creationId xmlns:a16="http://schemas.microsoft.com/office/drawing/2014/main" id="{94209548-0DB2-4770-8CD5-58D747E807AD}"/>
                    </a:ext>
                  </a:extLst>
                </p:cNvPr>
                <p:cNvCxnSpPr>
                  <a:cxnSpLocks/>
                </p:cNvCxnSpPr>
                <p:nvPr/>
              </p:nvCxnSpPr>
              <p:spPr>
                <a:xfrm>
                  <a:off x="448906" y="2971574"/>
                  <a:ext cx="1672825"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sp>
              <p:nvSpPr>
                <p:cNvPr id="67" name="Text Placeholder 426">
                  <a:extLst>
                    <a:ext uri="{FF2B5EF4-FFF2-40B4-BE49-F238E27FC236}">
                      <a16:creationId xmlns:a16="http://schemas.microsoft.com/office/drawing/2014/main" id="{5E7792F3-9AFE-4ABB-B5B1-8241B9F8E2A0}"/>
                    </a:ext>
                  </a:extLst>
                </p:cNvPr>
                <p:cNvSpPr txBox="1">
                  <a:spLocks/>
                </p:cNvSpPr>
                <p:nvPr/>
              </p:nvSpPr>
              <p:spPr>
                <a:xfrm>
                  <a:off x="10092348" y="2446539"/>
                  <a:ext cx="1572768" cy="44750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a:ln>
                        <a:noFill/>
                      </a:ln>
                      <a:solidFill>
                        <a:srgbClr val="B4B4B4"/>
                      </a:solidFill>
                      <a:effectLst/>
                      <a:uLnTx/>
                      <a:uFillTx/>
                      <a:latin typeface="Calibri"/>
                      <a:ea typeface="+mn-ea"/>
                      <a:cs typeface="Arial" panose="020B0604020202020204" pitchFamily="34" charset="0"/>
                    </a:rPr>
                    <a:t>VI</a:t>
                  </a:r>
                </a:p>
              </p:txBody>
            </p:sp>
            <p:sp>
              <p:nvSpPr>
                <p:cNvPr id="69" name="Text Placeholder 420">
                  <a:extLst>
                    <a:ext uri="{FF2B5EF4-FFF2-40B4-BE49-F238E27FC236}">
                      <a16:creationId xmlns:a16="http://schemas.microsoft.com/office/drawing/2014/main" id="{EA2CDB98-4F13-4082-B051-A6B2C8A18371}"/>
                    </a:ext>
                  </a:extLst>
                </p:cNvPr>
                <p:cNvSpPr txBox="1">
                  <a:spLocks/>
                </p:cNvSpPr>
                <p:nvPr/>
              </p:nvSpPr>
              <p:spPr>
                <a:xfrm>
                  <a:off x="10499286" y="2579631"/>
                  <a:ext cx="1030245" cy="31325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rgbClr val="B4B4B4"/>
                      </a:solidFill>
                    </a:rPr>
                    <a:t>Attachments</a:t>
                  </a:r>
                  <a:endParaRPr kumimoji="0" lang="en-US" sz="1200" b="1" i="0" u="none" strike="noStrike" kern="1200" cap="none" spc="0" normalizeH="0" baseline="0">
                    <a:ln>
                      <a:noFill/>
                    </a:ln>
                    <a:solidFill>
                      <a:srgbClr val="B4B4B4"/>
                    </a:solidFill>
                    <a:effectLst/>
                    <a:uLnTx/>
                    <a:uFillTx/>
                  </a:endParaRPr>
                </a:p>
              </p:txBody>
            </p:sp>
          </p:grpSp>
          <p:cxnSp>
            <p:nvCxnSpPr>
              <p:cNvPr id="80" name="Straight Connector 79">
                <a:extLst>
                  <a:ext uri="{FF2B5EF4-FFF2-40B4-BE49-F238E27FC236}">
                    <a16:creationId xmlns:a16="http://schemas.microsoft.com/office/drawing/2014/main" id="{FFC52947-888B-4061-8645-2297A09A29D0}"/>
                  </a:ext>
                </a:extLst>
              </p:cNvPr>
              <p:cNvCxnSpPr>
                <a:cxnSpLocks/>
              </p:cNvCxnSpPr>
              <p:nvPr/>
            </p:nvCxnSpPr>
            <p:spPr>
              <a:xfrm>
                <a:off x="2416804"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cxnSp>
            <p:nvCxnSpPr>
              <p:cNvPr id="81" name="Straight Connector 80">
                <a:extLst>
                  <a:ext uri="{FF2B5EF4-FFF2-40B4-BE49-F238E27FC236}">
                    <a16:creationId xmlns:a16="http://schemas.microsoft.com/office/drawing/2014/main" id="{83A02B01-F758-4741-B1B8-46E09C9FC224}"/>
                  </a:ext>
                </a:extLst>
              </p:cNvPr>
              <p:cNvCxnSpPr>
                <a:cxnSpLocks/>
              </p:cNvCxnSpPr>
              <p:nvPr/>
            </p:nvCxnSpPr>
            <p:spPr>
              <a:xfrm>
                <a:off x="4322242" y="2958696"/>
                <a:ext cx="1660334" cy="0"/>
              </a:xfrm>
              <a:prstGeom prst="line">
                <a:avLst/>
              </a:prstGeom>
              <a:ln w="6350">
                <a:solidFill>
                  <a:srgbClr val="A880C6"/>
                </a:solidFill>
              </a:ln>
            </p:spPr>
            <p:style>
              <a:lnRef idx="1">
                <a:schemeClr val="accent3"/>
              </a:lnRef>
              <a:fillRef idx="0">
                <a:schemeClr val="accent3"/>
              </a:fillRef>
              <a:effectRef idx="0">
                <a:schemeClr val="accent3"/>
              </a:effectRef>
              <a:fontRef idx="minor">
                <a:schemeClr val="tx1"/>
              </a:fontRef>
            </p:style>
          </p:cxnSp>
          <p:cxnSp>
            <p:nvCxnSpPr>
              <p:cNvPr id="82" name="Straight Connector 81">
                <a:extLst>
                  <a:ext uri="{FF2B5EF4-FFF2-40B4-BE49-F238E27FC236}">
                    <a16:creationId xmlns:a16="http://schemas.microsoft.com/office/drawing/2014/main" id="{FE1EFD8F-1B97-49B0-A9D0-E9C95ED7AC36}"/>
                  </a:ext>
                </a:extLst>
              </p:cNvPr>
              <p:cNvCxnSpPr>
                <a:cxnSpLocks/>
              </p:cNvCxnSpPr>
              <p:nvPr/>
            </p:nvCxnSpPr>
            <p:spPr>
              <a:xfrm>
                <a:off x="6227680"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cxnSp>
            <p:nvCxnSpPr>
              <p:cNvPr id="83" name="Straight Connector 82">
                <a:extLst>
                  <a:ext uri="{FF2B5EF4-FFF2-40B4-BE49-F238E27FC236}">
                    <a16:creationId xmlns:a16="http://schemas.microsoft.com/office/drawing/2014/main" id="{D8122768-3D6A-4C25-A5AF-A0F821393044}"/>
                  </a:ext>
                </a:extLst>
              </p:cNvPr>
              <p:cNvCxnSpPr>
                <a:cxnSpLocks/>
              </p:cNvCxnSpPr>
              <p:nvPr/>
            </p:nvCxnSpPr>
            <p:spPr>
              <a:xfrm>
                <a:off x="10038556"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grpSp>
        <p:cxnSp>
          <p:nvCxnSpPr>
            <p:cNvPr id="84" name="Straight Connector 83">
              <a:extLst>
                <a:ext uri="{FF2B5EF4-FFF2-40B4-BE49-F238E27FC236}">
                  <a16:creationId xmlns:a16="http://schemas.microsoft.com/office/drawing/2014/main" id="{E856FA6F-43A4-431A-8449-476F22D42CEC}"/>
                </a:ext>
              </a:extLst>
            </p:cNvPr>
            <p:cNvCxnSpPr>
              <a:cxnSpLocks/>
            </p:cNvCxnSpPr>
            <p:nvPr/>
          </p:nvCxnSpPr>
          <p:spPr>
            <a:xfrm>
              <a:off x="8133118"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grpSp>
      <p:grpSp>
        <p:nvGrpSpPr>
          <p:cNvPr id="63" name="Group 62">
            <a:extLst>
              <a:ext uri="{FF2B5EF4-FFF2-40B4-BE49-F238E27FC236}">
                <a16:creationId xmlns:a16="http://schemas.microsoft.com/office/drawing/2014/main" id="{66DDF915-3840-4F15-9D1B-A00E842BAAD2}"/>
              </a:ext>
            </a:extLst>
          </p:cNvPr>
          <p:cNvGrpSpPr/>
          <p:nvPr/>
        </p:nvGrpSpPr>
        <p:grpSpPr>
          <a:xfrm>
            <a:off x="-1028410" y="4571"/>
            <a:ext cx="844340" cy="6853517"/>
            <a:chOff x="-1028410" y="4571"/>
            <a:chExt cx="844340" cy="6853517"/>
          </a:xfrm>
        </p:grpSpPr>
        <p:sp>
          <p:nvSpPr>
            <p:cNvPr id="64" name="Rectangle 63">
              <a:extLst>
                <a:ext uri="{FF2B5EF4-FFF2-40B4-BE49-F238E27FC236}">
                  <a16:creationId xmlns:a16="http://schemas.microsoft.com/office/drawing/2014/main" id="{1A9CF50B-CAF3-4DCB-AF53-CF15B6856D2A}"/>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3E9F43BD-773F-4D85-B25F-02A5F2C4E171}"/>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FCB44869-67F8-4986-94AA-6049DD3B63A8}"/>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a:extLst>
                <a:ext uri="{FF2B5EF4-FFF2-40B4-BE49-F238E27FC236}">
                  <a16:creationId xmlns:a16="http://schemas.microsoft.com/office/drawing/2014/main" id="{13B58BDA-26CC-4B98-AE44-C7053CBE91BB}"/>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a:extLst>
                <a:ext uri="{FF2B5EF4-FFF2-40B4-BE49-F238E27FC236}">
                  <a16:creationId xmlns:a16="http://schemas.microsoft.com/office/drawing/2014/main" id="{AEDD47B3-AE74-4315-9701-13B425A560CF}"/>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Rectangle 77">
              <a:extLst>
                <a:ext uri="{FF2B5EF4-FFF2-40B4-BE49-F238E27FC236}">
                  <a16:creationId xmlns:a16="http://schemas.microsoft.com/office/drawing/2014/main" id="{D8D897BB-0B2D-483E-B9C0-E0047F70C0F3}"/>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8F272EC8-5B26-408A-A3C9-749F4FB62418}"/>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183457F7-8209-485E-B2D9-6B788068D710}"/>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F1CA2EDE-AA90-4001-94BE-7A11C2783B72}"/>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7" name="Straight Connector 86">
              <a:extLst>
                <a:ext uri="{FF2B5EF4-FFF2-40B4-BE49-F238E27FC236}">
                  <a16:creationId xmlns:a16="http://schemas.microsoft.com/office/drawing/2014/main" id="{0E30FD6F-4442-4FA7-BC7E-3D936AF3FC87}"/>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C4E24D71-C03E-4D8F-BF8B-2833CE9E8673}"/>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Rectangle 88">
              <a:extLst>
                <a:ext uri="{FF2B5EF4-FFF2-40B4-BE49-F238E27FC236}">
                  <a16:creationId xmlns:a16="http://schemas.microsoft.com/office/drawing/2014/main" id="{039F1471-3F3D-43A9-9BAA-C8893091EC4C}"/>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65000"/>
                  </a:schemeClr>
                </a:solidFill>
              </a:endParaRPr>
            </a:p>
          </p:txBody>
        </p:sp>
        <p:sp>
          <p:nvSpPr>
            <p:cNvPr id="90" name="Rectangle 89">
              <a:extLst>
                <a:ext uri="{FF2B5EF4-FFF2-40B4-BE49-F238E27FC236}">
                  <a16:creationId xmlns:a16="http://schemas.microsoft.com/office/drawing/2014/main" id="{B490F76A-A288-4E55-9B67-EAB48A3C5655}"/>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Rectangle 90">
              <a:extLst>
                <a:ext uri="{FF2B5EF4-FFF2-40B4-BE49-F238E27FC236}">
                  <a16:creationId xmlns:a16="http://schemas.microsoft.com/office/drawing/2014/main" id="{0F09EDCE-54B9-4FA4-8D1C-C5F5AB4B3640}"/>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C78C57AF-E889-457C-BE7E-32D0C4B23B2A}"/>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Rectangle 92">
              <a:extLst>
                <a:ext uri="{FF2B5EF4-FFF2-40B4-BE49-F238E27FC236}">
                  <a16:creationId xmlns:a16="http://schemas.microsoft.com/office/drawing/2014/main" id="{BAB060C3-2F76-48E6-A41F-8EB5B9BC085B}"/>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1C5FD560-4C1A-45B1-9E71-64A68662D5A9}"/>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94">
              <a:extLst>
                <a:ext uri="{FF2B5EF4-FFF2-40B4-BE49-F238E27FC236}">
                  <a16:creationId xmlns:a16="http://schemas.microsoft.com/office/drawing/2014/main" id="{A57FC281-09BD-42CA-A42F-5D0CA56EBF44}"/>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Rectangle 95">
              <a:extLst>
                <a:ext uri="{FF2B5EF4-FFF2-40B4-BE49-F238E27FC236}">
                  <a16:creationId xmlns:a16="http://schemas.microsoft.com/office/drawing/2014/main" id="{F2727BC1-04BC-4CB6-BFFD-AD1933ACC8BE}"/>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A7A7A7"/>
                </a:solidFill>
              </a:endParaRPr>
            </a:p>
          </p:txBody>
        </p:sp>
        <p:cxnSp>
          <p:nvCxnSpPr>
            <p:cNvPr id="97" name="Straight Connector 96">
              <a:extLst>
                <a:ext uri="{FF2B5EF4-FFF2-40B4-BE49-F238E27FC236}">
                  <a16:creationId xmlns:a16="http://schemas.microsoft.com/office/drawing/2014/main" id="{EAD1ACDC-EBF0-4234-933F-94B627FBABD7}"/>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TextBox 97">
              <a:extLst>
                <a:ext uri="{FF2B5EF4-FFF2-40B4-BE49-F238E27FC236}">
                  <a16:creationId xmlns:a16="http://schemas.microsoft.com/office/drawing/2014/main" id="{DB4CA1FD-A0CB-477D-A18F-0C35D255A21E}"/>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a:t>Colour palette</a:t>
              </a:r>
            </a:p>
          </p:txBody>
        </p:sp>
        <p:sp>
          <p:nvSpPr>
            <p:cNvPr id="99" name="Rectangle 98">
              <a:extLst>
                <a:ext uri="{FF2B5EF4-FFF2-40B4-BE49-F238E27FC236}">
                  <a16:creationId xmlns:a16="http://schemas.microsoft.com/office/drawing/2014/main" id="{DCF633C5-2BC5-4380-A8AE-67BE1242172D}"/>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E408E4D6-5F65-49CD-A41B-8B3E1301F52B}"/>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2414384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Calibri" panose="020F0502020204030204" pitchFamily="34" charset="0"/>
                <a:cs typeface="Calibri" panose="020F0502020204030204" pitchFamily="34" charset="0"/>
              </a:rPr>
              <a:t>MARKET OVERVIEW</a:t>
            </a:r>
          </a:p>
        </p:txBody>
      </p:sp>
      <p:sp>
        <p:nvSpPr>
          <p:cNvPr id="47" name="TextBox 46">
            <a:extLst>
              <a:ext uri="{FF2B5EF4-FFF2-40B4-BE49-F238E27FC236}">
                <a16:creationId xmlns:a16="http://schemas.microsoft.com/office/drawing/2014/main" id="{FB2FFDEB-4907-4B60-A6CA-3F7200D95AA8}"/>
              </a:ext>
            </a:extLst>
          </p:cNvPr>
          <p:cNvSpPr txBox="1"/>
          <p:nvPr/>
        </p:nvSpPr>
        <p:spPr>
          <a:xfrm>
            <a:off x="534760" y="618865"/>
            <a:ext cx="11143374"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dirty="0">
                <a:solidFill>
                  <a:srgbClr val="531070"/>
                </a:solidFill>
                <a:latin typeface="Calibri Light" panose="020F0302020204030204" pitchFamily="34" charset="0"/>
                <a:ea typeface="Cambria" panose="02040503050406030204" pitchFamily="18" charset="0"/>
                <a:cs typeface="Calibri Light" panose="020F0302020204030204" pitchFamily="34" charset="0"/>
              </a:rPr>
              <a:t>The XXX market will record the highest growth in XXX region. The strong expansion of the market combined with the growing interest in XXX creates </a:t>
            </a:r>
            <a:r>
              <a:rPr lang="en-US" sz="1800" b="1" dirty="0" err="1">
                <a:solidFill>
                  <a:srgbClr val="531070"/>
                </a:solidFill>
                <a:latin typeface="Calibri Light" panose="020F0302020204030204" pitchFamily="34" charset="0"/>
                <a:ea typeface="Cambria" panose="02040503050406030204" pitchFamily="18" charset="0"/>
                <a:cs typeface="Calibri Light" panose="020F0302020204030204" pitchFamily="34" charset="0"/>
              </a:rPr>
              <a:t>favourable</a:t>
            </a:r>
            <a:r>
              <a:rPr lang="en-US" sz="1800" b="1" dirty="0">
                <a:solidFill>
                  <a:srgbClr val="531070"/>
                </a:solidFill>
                <a:latin typeface="Calibri Light" panose="020F0302020204030204" pitchFamily="34" charset="0"/>
                <a:ea typeface="Cambria" panose="02040503050406030204" pitchFamily="18" charset="0"/>
                <a:cs typeface="Calibri Light" panose="020F0302020204030204" pitchFamily="34" charset="0"/>
              </a:rPr>
              <a:t> conditions for Company’s development</a:t>
            </a:r>
          </a:p>
        </p:txBody>
      </p:sp>
      <p:cxnSp>
        <p:nvCxnSpPr>
          <p:cNvPr id="92" name="Straight Connector 91">
            <a:extLst>
              <a:ext uri="{FF2B5EF4-FFF2-40B4-BE49-F238E27FC236}">
                <a16:creationId xmlns:a16="http://schemas.microsoft.com/office/drawing/2014/main" id="{A97C1305-5160-4209-8EE5-0A98501233A0}"/>
              </a:ext>
            </a:extLst>
          </p:cNvPr>
          <p:cNvCxnSpPr>
            <a:cxnSpLocks/>
          </p:cNvCxnSpPr>
          <p:nvPr/>
        </p:nvCxnSpPr>
        <p:spPr>
          <a:xfrm>
            <a:off x="511200" y="1481205"/>
            <a:ext cx="5922651"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199" name="TextBox 78">
            <a:extLst>
              <a:ext uri="{FF2B5EF4-FFF2-40B4-BE49-F238E27FC236}">
                <a16:creationId xmlns:a16="http://schemas.microsoft.com/office/drawing/2014/main" id="{AF58D0B0-5B02-4538-B343-39BE8B02764C}"/>
              </a:ext>
            </a:extLst>
          </p:cNvPr>
          <p:cNvSpPr txBox="1"/>
          <p:nvPr/>
        </p:nvSpPr>
        <p:spPr>
          <a:xfrm>
            <a:off x="511200" y="1254881"/>
            <a:ext cx="4454859" cy="267628"/>
          </a:xfrm>
          <a:prstGeom prst="rect">
            <a:avLst/>
          </a:prstGeom>
        </p:spPr>
        <p:txBody>
          <a:bodyPr vert="horz" wrap="square" lIns="0" tIns="45720" rIns="91440" bIns="45720" rtlCol="0">
            <a:noAutofit/>
          </a:bodyPr>
          <a:lstStyle/>
          <a:p>
            <a:pPr>
              <a:spcBef>
                <a:spcPts val="300"/>
              </a:spcBef>
              <a:spcAft>
                <a:spcPts val="300"/>
              </a:spcAft>
              <a:buSzPts val="1000"/>
            </a:pPr>
            <a:r>
              <a:rPr lang="en-US" sz="1000" b="1" dirty="0">
                <a:solidFill>
                  <a:srgbClr val="7B7B7B"/>
                </a:solidFill>
                <a:latin typeface="Arial" panose="020B0604020202020204" pitchFamily="34" charset="0"/>
                <a:cs typeface="Arial" panose="020B0604020202020204" pitchFamily="34" charset="0"/>
              </a:rPr>
              <a:t>Forecast for the </a:t>
            </a:r>
            <a:r>
              <a:rPr lang="pl-PL" sz="1000" b="1" dirty="0">
                <a:solidFill>
                  <a:srgbClr val="7B7B7B"/>
                </a:solidFill>
                <a:latin typeface="Arial" panose="020B0604020202020204" pitchFamily="34" charset="0"/>
                <a:cs typeface="Arial" panose="020B0604020202020204" pitchFamily="34" charset="0"/>
              </a:rPr>
              <a:t>XXX </a:t>
            </a:r>
            <a:r>
              <a:rPr lang="en-US" sz="1000" b="1" dirty="0">
                <a:solidFill>
                  <a:srgbClr val="7B7B7B"/>
                </a:solidFill>
                <a:latin typeface="Arial" panose="020B0604020202020204" pitchFamily="34" charset="0"/>
                <a:cs typeface="Arial" panose="020B0604020202020204" pitchFamily="34" charset="0"/>
              </a:rPr>
              <a:t>market</a:t>
            </a:r>
          </a:p>
        </p:txBody>
      </p:sp>
      <p:grpSp>
        <p:nvGrpSpPr>
          <p:cNvPr id="18" name="Group 17">
            <a:extLst>
              <a:ext uri="{FF2B5EF4-FFF2-40B4-BE49-F238E27FC236}">
                <a16:creationId xmlns:a16="http://schemas.microsoft.com/office/drawing/2014/main" id="{731CD30A-11C3-49D0-89A1-B89255AAA255}"/>
              </a:ext>
            </a:extLst>
          </p:cNvPr>
          <p:cNvGrpSpPr/>
          <p:nvPr/>
        </p:nvGrpSpPr>
        <p:grpSpPr>
          <a:xfrm>
            <a:off x="236630" y="2916693"/>
            <a:ext cx="8074221" cy="3626318"/>
            <a:chOff x="1101267" y="1774472"/>
            <a:chExt cx="8074221" cy="3626318"/>
          </a:xfrm>
        </p:grpSpPr>
        <p:graphicFrame>
          <p:nvGraphicFramePr>
            <p:cNvPr id="5" name="Chart 4">
              <a:extLst>
                <a:ext uri="{FF2B5EF4-FFF2-40B4-BE49-F238E27FC236}">
                  <a16:creationId xmlns:a16="http://schemas.microsoft.com/office/drawing/2014/main" id="{3CA35654-6AA1-4582-8E3C-6AD954BA9065}"/>
                </a:ext>
              </a:extLst>
            </p:cNvPr>
            <p:cNvGraphicFramePr/>
            <p:nvPr/>
          </p:nvGraphicFramePr>
          <p:xfrm>
            <a:off x="1101267" y="1774472"/>
            <a:ext cx="7560000" cy="3626318"/>
          </p:xfrm>
          <a:graphic>
            <a:graphicData uri="http://schemas.openxmlformats.org/drawingml/2006/chart">
              <c:chart xmlns:c="http://schemas.openxmlformats.org/drawingml/2006/chart" xmlns:r="http://schemas.openxmlformats.org/officeDocument/2006/relationships" r:id="rId3"/>
            </a:graphicData>
          </a:graphic>
        </p:graphicFrame>
        <p:sp>
          <p:nvSpPr>
            <p:cNvPr id="11" name="Rounded Rectangle 57">
              <a:extLst>
                <a:ext uri="{FF2B5EF4-FFF2-40B4-BE49-F238E27FC236}">
                  <a16:creationId xmlns:a16="http://schemas.microsoft.com/office/drawing/2014/main" id="{0DF8F13B-5D3A-4E40-97EF-82FF80D33085}"/>
                </a:ext>
              </a:extLst>
            </p:cNvPr>
            <p:cNvSpPr/>
            <p:nvPr/>
          </p:nvSpPr>
          <p:spPr>
            <a:xfrm>
              <a:off x="3297205" y="3550462"/>
              <a:ext cx="756000" cy="263237"/>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dirty="0"/>
                <a:t>20XX</a:t>
              </a:r>
              <a:endParaRPr lang="en-US" dirty="0"/>
            </a:p>
          </p:txBody>
        </p:sp>
        <p:grpSp>
          <p:nvGrpSpPr>
            <p:cNvPr id="16" name="Group 15">
              <a:extLst>
                <a:ext uri="{FF2B5EF4-FFF2-40B4-BE49-F238E27FC236}">
                  <a16:creationId xmlns:a16="http://schemas.microsoft.com/office/drawing/2014/main" id="{EEEBD636-6DB6-4DD1-8C53-EBDFDA6F263F}"/>
                </a:ext>
              </a:extLst>
            </p:cNvPr>
            <p:cNvGrpSpPr/>
            <p:nvPr/>
          </p:nvGrpSpPr>
          <p:grpSpPr>
            <a:xfrm>
              <a:off x="3853215" y="1817765"/>
              <a:ext cx="5322273" cy="3548182"/>
              <a:chOff x="4043715" y="1817765"/>
              <a:chExt cx="5322273" cy="3548182"/>
            </a:xfrm>
          </p:grpSpPr>
          <p:graphicFrame>
            <p:nvGraphicFramePr>
              <p:cNvPr id="8" name="Chart 7">
                <a:extLst>
                  <a:ext uri="{FF2B5EF4-FFF2-40B4-BE49-F238E27FC236}">
                    <a16:creationId xmlns:a16="http://schemas.microsoft.com/office/drawing/2014/main" id="{83CB8CE2-88E2-4AD4-A6DC-F545BBF2F163}"/>
                  </a:ext>
                </a:extLst>
              </p:cNvPr>
              <p:cNvGraphicFramePr/>
              <p:nvPr/>
            </p:nvGraphicFramePr>
            <p:xfrm>
              <a:off x="4043715" y="1817765"/>
              <a:ext cx="5322273" cy="3548182"/>
            </p:xfrm>
            <a:graphic>
              <a:graphicData uri="http://schemas.openxmlformats.org/drawingml/2006/chart">
                <c:chart xmlns:c="http://schemas.openxmlformats.org/drawingml/2006/chart" xmlns:r="http://schemas.openxmlformats.org/officeDocument/2006/relationships" r:id="rId4"/>
              </a:graphicData>
            </a:graphic>
          </p:graphicFrame>
          <p:sp>
            <p:nvSpPr>
              <p:cNvPr id="14" name="Rounded Rectangle 57">
                <a:extLst>
                  <a:ext uri="{FF2B5EF4-FFF2-40B4-BE49-F238E27FC236}">
                    <a16:creationId xmlns:a16="http://schemas.microsoft.com/office/drawing/2014/main" id="{9724B712-4644-4290-BF27-B7BB4319D636}"/>
                  </a:ext>
                </a:extLst>
              </p:cNvPr>
              <p:cNvSpPr/>
              <p:nvPr/>
            </p:nvSpPr>
            <p:spPr>
              <a:xfrm>
                <a:off x="5960778" y="3529532"/>
                <a:ext cx="757106" cy="263237"/>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dirty="0"/>
                  <a:t>20XX</a:t>
                </a:r>
              </a:p>
            </p:txBody>
          </p:sp>
        </p:grpSp>
        <p:sp>
          <p:nvSpPr>
            <p:cNvPr id="15" name="Arrow: Pentagon 14">
              <a:extLst>
                <a:ext uri="{FF2B5EF4-FFF2-40B4-BE49-F238E27FC236}">
                  <a16:creationId xmlns:a16="http://schemas.microsoft.com/office/drawing/2014/main" id="{DAE142B4-BD75-4EEC-8ABA-6179C222C1CE}"/>
                </a:ext>
              </a:extLst>
            </p:cNvPr>
            <p:cNvSpPr/>
            <p:nvPr/>
          </p:nvSpPr>
          <p:spPr>
            <a:xfrm>
              <a:off x="4869124" y="2643206"/>
              <a:ext cx="122020" cy="2062719"/>
            </a:xfrm>
            <a:prstGeom prst="homePlate">
              <a:avLst>
                <a:gd name="adj" fmla="val 90165"/>
              </a:avLst>
            </a:prstGeom>
            <a:solidFill>
              <a:srgbClr val="B4B4B4"/>
            </a:solidFill>
            <a:ln w="3175" cmpd="sng">
              <a:noFill/>
            </a:ln>
          </p:spPr>
          <p:txBody>
            <a:bodyPr vert="horz" lIns="91440" tIns="45720" rIns="91440" bIns="45720" rtlCol="0" anchor="ctr">
              <a:noAutofit/>
            </a:bodyPr>
            <a:lstStyle/>
            <a:p>
              <a:pPr algn="ctr">
                <a:spcBef>
                  <a:spcPct val="0"/>
                </a:spcBef>
              </a:pPr>
              <a:endParaRPr lang="en-US" sz="1400" dirty="0">
                <a:solidFill>
                  <a:srgbClr val="005A9A"/>
                </a:solidFill>
              </a:endParaRPr>
            </a:p>
          </p:txBody>
        </p:sp>
      </p:grpSp>
      <p:sp>
        <p:nvSpPr>
          <p:cNvPr id="141" name="TextBox 140">
            <a:extLst>
              <a:ext uri="{FF2B5EF4-FFF2-40B4-BE49-F238E27FC236}">
                <a16:creationId xmlns:a16="http://schemas.microsoft.com/office/drawing/2014/main" id="{947A9887-9DE0-4F54-9D82-A72ECA101572}"/>
              </a:ext>
            </a:extLst>
          </p:cNvPr>
          <p:cNvSpPr txBox="1"/>
          <p:nvPr/>
        </p:nvSpPr>
        <p:spPr>
          <a:xfrm>
            <a:off x="459830" y="1656082"/>
            <a:ext cx="6057174" cy="938719"/>
          </a:xfrm>
          <a:prstGeom prst="rect">
            <a:avLst/>
          </a:prstGeom>
          <a:noFill/>
        </p:spPr>
        <p:txBody>
          <a:bodyPr wrap="square">
            <a:spAutoFit/>
          </a:bodyPr>
          <a:lstStyle/>
          <a:p>
            <a:pPr marL="171450" indent="-171450" algn="just">
              <a:spcBef>
                <a:spcPts val="600"/>
              </a:spcBef>
              <a:buClr>
                <a:srgbClr val="754599"/>
              </a:buClr>
              <a:buFont typeface="Arial" panose="020B0604020202020204" pitchFamily="34" charset="0"/>
              <a:buChar char="•"/>
            </a:pPr>
            <a:r>
              <a:rPr lang="pl-PL" sz="900" dirty="0"/>
              <a:t>[XXX</a:t>
            </a:r>
            <a:r>
              <a:rPr lang="en-US" sz="900" dirty="0"/>
              <a:t> </a:t>
            </a:r>
            <a:r>
              <a:rPr lang="pl-PL" sz="900" dirty="0"/>
              <a:t>and YYY </a:t>
            </a:r>
            <a:r>
              <a:rPr lang="en-US" sz="900" dirty="0"/>
              <a:t>segments collectively accounted for about </a:t>
            </a:r>
            <a:r>
              <a:rPr lang="pl-PL" sz="900" dirty="0"/>
              <a:t>xx</a:t>
            </a:r>
            <a:r>
              <a:rPr lang="en-US" sz="900" dirty="0"/>
              <a:t>% share of the market in 20</a:t>
            </a:r>
            <a:r>
              <a:rPr lang="pl-PL" sz="900" dirty="0"/>
              <a:t>XX]</a:t>
            </a:r>
          </a:p>
          <a:p>
            <a:pPr marL="171450" indent="-171450" algn="just">
              <a:spcBef>
                <a:spcPts val="600"/>
              </a:spcBef>
              <a:buClr>
                <a:srgbClr val="754599"/>
              </a:buClr>
              <a:buFont typeface="Arial" panose="020B0604020202020204" pitchFamily="34" charset="0"/>
              <a:buChar char="•"/>
            </a:pPr>
            <a:r>
              <a:rPr lang="pl-PL" sz="900" dirty="0"/>
              <a:t>[XXX</a:t>
            </a:r>
            <a:r>
              <a:rPr lang="en-US" sz="900" dirty="0"/>
              <a:t> </a:t>
            </a:r>
            <a:r>
              <a:rPr lang="pl-PL" sz="900" dirty="0"/>
              <a:t>and YYY </a:t>
            </a:r>
            <a:r>
              <a:rPr lang="en-US" sz="900" dirty="0"/>
              <a:t>segments are expected to witness significant growth rates at a CAGR of </a:t>
            </a:r>
            <a:r>
              <a:rPr lang="pl-PL" sz="900" dirty="0"/>
              <a:t>xx</a:t>
            </a:r>
            <a:r>
              <a:rPr lang="en-US" sz="900" dirty="0"/>
              <a:t>% and </a:t>
            </a:r>
            <a:r>
              <a:rPr lang="pl-PL" sz="900" dirty="0"/>
              <a:t>xx</a:t>
            </a:r>
            <a:r>
              <a:rPr lang="en-US" sz="900" dirty="0"/>
              <a:t>% respectively, during the forecast period. The cumulative share of these two segments was </a:t>
            </a:r>
            <a:r>
              <a:rPr lang="pl-PL" sz="900" dirty="0"/>
              <a:t>xx</a:t>
            </a:r>
            <a:r>
              <a:rPr lang="en-US" sz="900" dirty="0"/>
              <a:t>% in the </a:t>
            </a:r>
            <a:r>
              <a:rPr lang="pl-PL" sz="900" dirty="0"/>
              <a:t>xxx </a:t>
            </a:r>
            <a:r>
              <a:rPr lang="en-US" sz="900" dirty="0"/>
              <a:t>market in 20</a:t>
            </a:r>
            <a:r>
              <a:rPr lang="pl-PL" sz="900" dirty="0"/>
              <a:t>XX</a:t>
            </a:r>
            <a:r>
              <a:rPr lang="en-US" sz="900" dirty="0"/>
              <a:t> and is anticipated to reach </a:t>
            </a:r>
            <a:r>
              <a:rPr lang="pl-PL" sz="900" dirty="0"/>
              <a:t>xx</a:t>
            </a:r>
            <a:r>
              <a:rPr lang="en-US" sz="900" dirty="0"/>
              <a:t>% by 20</a:t>
            </a:r>
            <a:r>
              <a:rPr lang="pl-PL" sz="900" dirty="0"/>
              <a:t>XX]</a:t>
            </a:r>
          </a:p>
          <a:p>
            <a:pPr marL="171450" indent="-171450" algn="just">
              <a:spcBef>
                <a:spcPts val="600"/>
              </a:spcBef>
              <a:buClr>
                <a:srgbClr val="754599"/>
              </a:buClr>
              <a:buFont typeface="Arial" panose="020B0604020202020204" pitchFamily="34" charset="0"/>
              <a:buChar char="•"/>
            </a:pPr>
            <a:r>
              <a:rPr lang="pl-PL" sz="900" dirty="0"/>
              <a:t>[</a:t>
            </a:r>
            <a:r>
              <a:rPr lang="en-US" sz="900" dirty="0"/>
              <a:t>The growth of the </a:t>
            </a:r>
            <a:r>
              <a:rPr lang="pl-PL" sz="900" dirty="0"/>
              <a:t>XXX</a:t>
            </a:r>
            <a:r>
              <a:rPr lang="en-US" sz="900" dirty="0"/>
              <a:t> market in </a:t>
            </a:r>
            <a:r>
              <a:rPr lang="pl-PL" sz="900" dirty="0"/>
              <a:t>Region 1</a:t>
            </a:r>
            <a:r>
              <a:rPr lang="en-US" sz="900" dirty="0"/>
              <a:t> will be mainly driven by countries such as </a:t>
            </a:r>
            <a:r>
              <a:rPr lang="pl-PL" sz="900" dirty="0"/>
              <a:t>XXX</a:t>
            </a:r>
            <a:r>
              <a:rPr lang="en-US" sz="900" dirty="0"/>
              <a:t>, </a:t>
            </a:r>
            <a:r>
              <a:rPr lang="pl-PL" sz="900" dirty="0"/>
              <a:t>YYY</a:t>
            </a:r>
            <a:r>
              <a:rPr lang="en-US" sz="900" dirty="0"/>
              <a:t> and the </a:t>
            </a:r>
            <a:r>
              <a:rPr lang="pl-PL" sz="900" dirty="0"/>
              <a:t>ZZZ]</a:t>
            </a:r>
            <a:endParaRPr lang="en-US" sz="900" dirty="0"/>
          </a:p>
        </p:txBody>
      </p:sp>
      <p:grpSp>
        <p:nvGrpSpPr>
          <p:cNvPr id="146" name="Group 145">
            <a:extLst>
              <a:ext uri="{FF2B5EF4-FFF2-40B4-BE49-F238E27FC236}">
                <a16:creationId xmlns:a16="http://schemas.microsoft.com/office/drawing/2014/main" id="{DB4FF6F9-E895-4F88-B185-0A64FFF21F1F}"/>
              </a:ext>
            </a:extLst>
          </p:cNvPr>
          <p:cNvGrpSpPr/>
          <p:nvPr/>
        </p:nvGrpSpPr>
        <p:grpSpPr>
          <a:xfrm>
            <a:off x="6790521" y="3984311"/>
            <a:ext cx="5052283" cy="2014076"/>
            <a:chOff x="6248512" y="4308066"/>
            <a:chExt cx="5303520" cy="2114231"/>
          </a:xfrm>
        </p:grpSpPr>
        <p:cxnSp>
          <p:nvCxnSpPr>
            <p:cNvPr id="147" name="Straight Connector 146">
              <a:extLst>
                <a:ext uri="{FF2B5EF4-FFF2-40B4-BE49-F238E27FC236}">
                  <a16:creationId xmlns:a16="http://schemas.microsoft.com/office/drawing/2014/main" id="{2C2808BF-4563-4CAC-93BF-BF50EC76B38D}"/>
                </a:ext>
              </a:extLst>
            </p:cNvPr>
            <p:cNvCxnSpPr>
              <a:cxnSpLocks/>
            </p:cNvCxnSpPr>
            <p:nvPr/>
          </p:nvCxnSpPr>
          <p:spPr>
            <a:xfrm flipH="1">
              <a:off x="6553205" y="5360853"/>
              <a:ext cx="4244335" cy="0"/>
            </a:xfrm>
            <a:prstGeom prst="line">
              <a:avLst/>
            </a:prstGeom>
            <a:solidFill>
              <a:srgbClr val="FFD844"/>
            </a:solidFill>
            <a:ln w="12700">
              <a:solidFill>
                <a:srgbClr val="FFD844"/>
              </a:solidFill>
              <a:headEnd type="none"/>
            </a:ln>
          </p:spPr>
          <p:style>
            <a:lnRef idx="1">
              <a:schemeClr val="accent1"/>
            </a:lnRef>
            <a:fillRef idx="0">
              <a:schemeClr val="accent1"/>
            </a:fillRef>
            <a:effectRef idx="0">
              <a:schemeClr val="accent1"/>
            </a:effectRef>
            <a:fontRef idx="minor">
              <a:schemeClr val="tx1"/>
            </a:fontRef>
          </p:style>
        </p:cxnSp>
        <p:graphicFrame>
          <p:nvGraphicFramePr>
            <p:cNvPr id="148" name="Chart 147">
              <a:extLst>
                <a:ext uri="{FF2B5EF4-FFF2-40B4-BE49-F238E27FC236}">
                  <a16:creationId xmlns:a16="http://schemas.microsoft.com/office/drawing/2014/main" id="{A0C227D4-31C6-4A3F-B53C-A7987720E954}"/>
                </a:ext>
              </a:extLst>
            </p:cNvPr>
            <p:cNvGraphicFramePr/>
            <p:nvPr/>
          </p:nvGraphicFramePr>
          <p:xfrm>
            <a:off x="6248512" y="4308066"/>
            <a:ext cx="5303520" cy="2114231"/>
          </p:xfrm>
          <a:graphic>
            <a:graphicData uri="http://schemas.openxmlformats.org/drawingml/2006/chart">
              <c:chart xmlns:c="http://schemas.openxmlformats.org/drawingml/2006/chart" xmlns:r="http://schemas.openxmlformats.org/officeDocument/2006/relationships" r:id="rId5"/>
            </a:graphicData>
          </a:graphic>
        </p:graphicFrame>
        <p:grpSp>
          <p:nvGrpSpPr>
            <p:cNvPr id="149" name="Group 148">
              <a:extLst>
                <a:ext uri="{FF2B5EF4-FFF2-40B4-BE49-F238E27FC236}">
                  <a16:creationId xmlns:a16="http://schemas.microsoft.com/office/drawing/2014/main" id="{F8AA9E5E-4FA8-4B99-BF10-3D514146646B}"/>
                </a:ext>
              </a:extLst>
            </p:cNvPr>
            <p:cNvGrpSpPr/>
            <p:nvPr/>
          </p:nvGrpSpPr>
          <p:grpSpPr>
            <a:xfrm>
              <a:off x="6774647" y="5238705"/>
              <a:ext cx="1496316" cy="229904"/>
              <a:chOff x="6467146" y="5117770"/>
              <a:chExt cx="1496316" cy="229904"/>
            </a:xfrm>
          </p:grpSpPr>
          <p:sp>
            <p:nvSpPr>
              <p:cNvPr id="177" name="Rounded Rectangle 59">
                <a:extLst>
                  <a:ext uri="{FF2B5EF4-FFF2-40B4-BE49-F238E27FC236}">
                    <a16:creationId xmlns:a16="http://schemas.microsoft.com/office/drawing/2014/main" id="{E5C6965D-52D2-4648-A54F-AAB6B1A9EF37}"/>
                  </a:ext>
                </a:extLst>
              </p:cNvPr>
              <p:cNvSpPr/>
              <p:nvPr/>
            </p:nvSpPr>
            <p:spPr>
              <a:xfrm>
                <a:off x="6531256" y="5158556"/>
                <a:ext cx="1286864" cy="128726"/>
              </a:xfrm>
              <a:prstGeom prst="roundRect">
                <a:avLst>
                  <a:gd name="adj" fmla="val 25195"/>
                </a:avLst>
              </a:prstGeom>
              <a:solidFill>
                <a:srgbClr val="FFD844"/>
              </a:solidFill>
              <a:ln w="12700" cmpd="sng">
                <a:solidFill>
                  <a:srgbClr val="FFD844"/>
                </a:solidFill>
              </a:ln>
            </p:spPr>
            <p:txBody>
              <a:bodyPr vert="horz" lIns="0" tIns="0" rIns="0" bIns="0" rtlCol="0" anchor="ctr">
                <a:noAutofit/>
              </a:bodyPr>
              <a:lstStyle/>
              <a:p>
                <a:pPr algn="ctr">
                  <a:spcBef>
                    <a:spcPct val="0"/>
                  </a:spcBef>
                </a:pPr>
                <a:endParaRPr lang="en-US" sz="800" dirty="0">
                  <a:solidFill>
                    <a:schemeClr val="bg1"/>
                  </a:solidFill>
                  <a:latin typeface="+mj-lt"/>
                </a:endParaRPr>
              </a:p>
            </p:txBody>
          </p:sp>
          <p:sp>
            <p:nvSpPr>
              <p:cNvPr id="180" name="TextBox 179">
                <a:extLst>
                  <a:ext uri="{FF2B5EF4-FFF2-40B4-BE49-F238E27FC236}">
                    <a16:creationId xmlns:a16="http://schemas.microsoft.com/office/drawing/2014/main" id="{1E951859-FB27-4D4B-B259-63FC42F3C967}"/>
                  </a:ext>
                </a:extLst>
              </p:cNvPr>
              <p:cNvSpPr txBox="1"/>
              <p:nvPr/>
            </p:nvSpPr>
            <p:spPr>
              <a:xfrm>
                <a:off x="6467146" y="5117770"/>
                <a:ext cx="1496316" cy="229904"/>
              </a:xfrm>
              <a:prstGeom prst="rect">
                <a:avLst/>
              </a:prstGeom>
              <a:noFill/>
            </p:spPr>
            <p:txBody>
              <a:bodyPr wrap="square" rtlCol="0">
                <a:spAutoFit/>
              </a:bodyPr>
              <a:lstStyle/>
              <a:p>
                <a:r>
                  <a:rPr lang="en-US" sz="800" dirty="0"/>
                  <a:t>CAGR </a:t>
                </a:r>
                <a:r>
                  <a:rPr lang="pl-PL" sz="800" dirty="0"/>
                  <a:t>xx</a:t>
                </a:r>
                <a:r>
                  <a:rPr lang="en-US" sz="800" dirty="0"/>
                  <a:t>% (20</a:t>
                </a:r>
                <a:r>
                  <a:rPr lang="pl-PL" sz="800" dirty="0"/>
                  <a:t>XX</a:t>
                </a:r>
                <a:r>
                  <a:rPr lang="en-US" sz="800" dirty="0"/>
                  <a:t> – 20</a:t>
                </a:r>
                <a:r>
                  <a:rPr lang="pl-PL" sz="800" dirty="0"/>
                  <a:t>XX</a:t>
                </a:r>
                <a:r>
                  <a:rPr lang="en-US" sz="800" dirty="0"/>
                  <a:t>P)</a:t>
                </a:r>
              </a:p>
            </p:txBody>
          </p:sp>
        </p:grpSp>
        <p:cxnSp>
          <p:nvCxnSpPr>
            <p:cNvPr id="159" name="Straight Connector 158">
              <a:extLst>
                <a:ext uri="{FF2B5EF4-FFF2-40B4-BE49-F238E27FC236}">
                  <a16:creationId xmlns:a16="http://schemas.microsoft.com/office/drawing/2014/main" id="{3DDD5F9A-B137-4CCF-B632-1EEFA8B67DD3}"/>
                </a:ext>
              </a:extLst>
            </p:cNvPr>
            <p:cNvCxnSpPr>
              <a:cxnSpLocks/>
            </p:cNvCxnSpPr>
            <p:nvPr/>
          </p:nvCxnSpPr>
          <p:spPr>
            <a:xfrm flipH="1">
              <a:off x="10797540" y="5360853"/>
              <a:ext cx="83076" cy="0"/>
            </a:xfrm>
            <a:prstGeom prst="line">
              <a:avLst/>
            </a:prstGeom>
            <a:solidFill>
              <a:srgbClr val="FFD844"/>
            </a:solidFill>
            <a:ln w="12700">
              <a:solidFill>
                <a:srgbClr val="FFD844"/>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528CE88-CE98-4E46-97C0-AA94334928E5}"/>
                </a:ext>
              </a:extLst>
            </p:cNvPr>
            <p:cNvCxnSpPr>
              <a:cxnSpLocks/>
            </p:cNvCxnSpPr>
            <p:nvPr/>
          </p:nvCxnSpPr>
          <p:spPr>
            <a:xfrm flipV="1">
              <a:off x="6552978" y="5360853"/>
              <a:ext cx="0" cy="306398"/>
            </a:xfrm>
            <a:prstGeom prst="line">
              <a:avLst/>
            </a:prstGeom>
            <a:solidFill>
              <a:srgbClr val="FFD844"/>
            </a:solidFill>
            <a:ln w="12700">
              <a:solidFill>
                <a:srgbClr val="FFD844"/>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C1629122-EA64-4FD6-BEF4-819F744A4BB7}"/>
                </a:ext>
              </a:extLst>
            </p:cNvPr>
            <p:cNvCxnSpPr>
              <a:cxnSpLocks/>
            </p:cNvCxnSpPr>
            <p:nvPr/>
          </p:nvCxnSpPr>
          <p:spPr>
            <a:xfrm flipH="1">
              <a:off x="10917383" y="4459510"/>
              <a:ext cx="83076" cy="0"/>
            </a:xfrm>
            <a:prstGeom prst="line">
              <a:avLst/>
            </a:prstGeom>
            <a:solidFill>
              <a:srgbClr val="754599"/>
            </a:solidFill>
            <a:ln w="12700">
              <a:solidFill>
                <a:srgbClr val="754599"/>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428CDFB3-8657-492D-A86F-CF4374D538AB}"/>
                </a:ext>
              </a:extLst>
            </p:cNvPr>
            <p:cNvCxnSpPr>
              <a:cxnSpLocks/>
            </p:cNvCxnSpPr>
            <p:nvPr/>
          </p:nvCxnSpPr>
          <p:spPr>
            <a:xfrm flipV="1">
              <a:off x="6711771" y="4460374"/>
              <a:ext cx="0" cy="1117199"/>
            </a:xfrm>
            <a:prstGeom prst="line">
              <a:avLst/>
            </a:prstGeom>
            <a:solidFill>
              <a:srgbClr val="754599"/>
            </a:solidFill>
            <a:ln w="12700">
              <a:solidFill>
                <a:srgbClr val="754599"/>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B80EF73E-3AD2-42B9-968E-1B4A55A971A9}"/>
                </a:ext>
              </a:extLst>
            </p:cNvPr>
            <p:cNvCxnSpPr>
              <a:cxnSpLocks/>
            </p:cNvCxnSpPr>
            <p:nvPr/>
          </p:nvCxnSpPr>
          <p:spPr>
            <a:xfrm flipH="1">
              <a:off x="6711771" y="4459512"/>
              <a:ext cx="4206135" cy="0"/>
            </a:xfrm>
            <a:prstGeom prst="line">
              <a:avLst/>
            </a:prstGeom>
            <a:solidFill>
              <a:srgbClr val="754599"/>
            </a:solidFill>
            <a:ln w="12700">
              <a:solidFill>
                <a:srgbClr val="754599"/>
              </a:solidFill>
              <a:headEnd type="none"/>
            </a:ln>
          </p:spPr>
          <p:style>
            <a:lnRef idx="1">
              <a:schemeClr val="accent1"/>
            </a:lnRef>
            <a:fillRef idx="0">
              <a:schemeClr val="accent1"/>
            </a:fillRef>
            <a:effectRef idx="0">
              <a:schemeClr val="accent1"/>
            </a:effectRef>
            <a:fontRef idx="minor">
              <a:schemeClr val="tx1"/>
            </a:fontRef>
          </p:style>
        </p:cxnSp>
        <p:grpSp>
          <p:nvGrpSpPr>
            <p:cNvPr id="164" name="Group 163">
              <a:extLst>
                <a:ext uri="{FF2B5EF4-FFF2-40B4-BE49-F238E27FC236}">
                  <a16:creationId xmlns:a16="http://schemas.microsoft.com/office/drawing/2014/main" id="{DF47751F-192F-47CC-895F-0B3061D682C3}"/>
                </a:ext>
              </a:extLst>
            </p:cNvPr>
            <p:cNvGrpSpPr/>
            <p:nvPr/>
          </p:nvGrpSpPr>
          <p:grpSpPr>
            <a:xfrm>
              <a:off x="6838757" y="4338707"/>
              <a:ext cx="1496310" cy="226158"/>
              <a:chOff x="6520058" y="4963680"/>
              <a:chExt cx="1496310" cy="226158"/>
            </a:xfrm>
          </p:grpSpPr>
          <p:sp>
            <p:nvSpPr>
              <p:cNvPr id="172" name="Rounded Rectangle 59">
                <a:extLst>
                  <a:ext uri="{FF2B5EF4-FFF2-40B4-BE49-F238E27FC236}">
                    <a16:creationId xmlns:a16="http://schemas.microsoft.com/office/drawing/2014/main" id="{C2283F5F-D385-4B67-894D-613B711DF46C}"/>
                  </a:ext>
                </a:extLst>
              </p:cNvPr>
              <p:cNvSpPr/>
              <p:nvPr/>
            </p:nvSpPr>
            <p:spPr>
              <a:xfrm>
                <a:off x="6521118" y="5010876"/>
                <a:ext cx="1285800" cy="133269"/>
              </a:xfrm>
              <a:prstGeom prst="roundRect">
                <a:avLst>
                  <a:gd name="adj" fmla="val 25195"/>
                </a:avLst>
              </a:prstGeom>
              <a:solidFill>
                <a:srgbClr val="754599"/>
              </a:solidFill>
              <a:ln w="12700" cmpd="sng">
                <a:solidFill>
                  <a:srgbClr val="754599"/>
                </a:solidFill>
              </a:ln>
            </p:spPr>
            <p:txBody>
              <a:bodyPr vert="horz" lIns="0" tIns="0" rIns="0" bIns="0" rtlCol="0" anchor="ctr">
                <a:noAutofit/>
              </a:bodyPr>
              <a:lstStyle/>
              <a:p>
                <a:pPr algn="ctr">
                  <a:spcBef>
                    <a:spcPct val="0"/>
                  </a:spcBef>
                </a:pPr>
                <a:endParaRPr lang="en-US" sz="800" dirty="0">
                  <a:solidFill>
                    <a:schemeClr val="bg1"/>
                  </a:solidFill>
                  <a:latin typeface="+mj-lt"/>
                </a:endParaRPr>
              </a:p>
            </p:txBody>
          </p:sp>
          <p:sp>
            <p:nvSpPr>
              <p:cNvPr id="174" name="TextBox 173">
                <a:extLst>
                  <a:ext uri="{FF2B5EF4-FFF2-40B4-BE49-F238E27FC236}">
                    <a16:creationId xmlns:a16="http://schemas.microsoft.com/office/drawing/2014/main" id="{E3269118-819E-4881-9429-EA7146E2C4A7}"/>
                  </a:ext>
                </a:extLst>
              </p:cNvPr>
              <p:cNvSpPr txBox="1"/>
              <p:nvPr/>
            </p:nvSpPr>
            <p:spPr>
              <a:xfrm>
                <a:off x="6520058" y="4963680"/>
                <a:ext cx="1496310" cy="226158"/>
              </a:xfrm>
              <a:prstGeom prst="rect">
                <a:avLst/>
              </a:prstGeom>
              <a:noFill/>
            </p:spPr>
            <p:txBody>
              <a:bodyPr wrap="square" rtlCol="0">
                <a:spAutoFit/>
              </a:bodyPr>
              <a:lstStyle/>
              <a:p>
                <a:r>
                  <a:rPr lang="en-US" sz="800" dirty="0">
                    <a:solidFill>
                      <a:schemeClr val="bg1"/>
                    </a:solidFill>
                  </a:rPr>
                  <a:t>CAGR </a:t>
                </a:r>
                <a:r>
                  <a:rPr lang="pl-PL" sz="800" dirty="0">
                    <a:solidFill>
                      <a:schemeClr val="bg1"/>
                    </a:solidFill>
                  </a:rPr>
                  <a:t>xx</a:t>
                </a:r>
                <a:r>
                  <a:rPr lang="en-US" sz="800" dirty="0">
                    <a:solidFill>
                      <a:schemeClr val="bg1"/>
                    </a:solidFill>
                  </a:rPr>
                  <a:t>% (20</a:t>
                </a:r>
                <a:r>
                  <a:rPr lang="pl-PL" sz="800" dirty="0">
                    <a:solidFill>
                      <a:schemeClr val="bg1"/>
                    </a:solidFill>
                  </a:rPr>
                  <a:t>XX</a:t>
                </a:r>
                <a:r>
                  <a:rPr lang="en-US" sz="800" dirty="0">
                    <a:solidFill>
                      <a:schemeClr val="bg1"/>
                    </a:solidFill>
                  </a:rPr>
                  <a:t> – 20</a:t>
                </a:r>
                <a:r>
                  <a:rPr lang="pl-PL" sz="800" dirty="0">
                    <a:solidFill>
                      <a:schemeClr val="bg1"/>
                    </a:solidFill>
                  </a:rPr>
                  <a:t>XX</a:t>
                </a:r>
                <a:r>
                  <a:rPr lang="en-US" sz="800" dirty="0">
                    <a:solidFill>
                      <a:schemeClr val="bg1"/>
                    </a:solidFill>
                  </a:rPr>
                  <a:t>P)</a:t>
                </a:r>
              </a:p>
            </p:txBody>
          </p:sp>
        </p:grpSp>
      </p:grpSp>
      <p:cxnSp>
        <p:nvCxnSpPr>
          <p:cNvPr id="188" name="Straight Connector 187">
            <a:extLst>
              <a:ext uri="{FF2B5EF4-FFF2-40B4-BE49-F238E27FC236}">
                <a16:creationId xmlns:a16="http://schemas.microsoft.com/office/drawing/2014/main" id="{6526DED9-4EFE-4D8C-98D6-596128C3B946}"/>
              </a:ext>
            </a:extLst>
          </p:cNvPr>
          <p:cNvCxnSpPr>
            <a:cxnSpLocks/>
          </p:cNvCxnSpPr>
          <p:nvPr/>
        </p:nvCxnSpPr>
        <p:spPr>
          <a:xfrm>
            <a:off x="6951643" y="1481205"/>
            <a:ext cx="4730040"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214" name="TextBox 213">
            <a:extLst>
              <a:ext uri="{FF2B5EF4-FFF2-40B4-BE49-F238E27FC236}">
                <a16:creationId xmlns:a16="http://schemas.microsoft.com/office/drawing/2014/main" id="{09753D63-6338-4EF2-91D1-B61B51770F65}"/>
              </a:ext>
            </a:extLst>
          </p:cNvPr>
          <p:cNvSpPr txBox="1"/>
          <p:nvPr/>
        </p:nvSpPr>
        <p:spPr>
          <a:xfrm>
            <a:off x="6900500" y="1388812"/>
            <a:ext cx="4777632" cy="915635"/>
          </a:xfrm>
          <a:prstGeom prst="rect">
            <a:avLst/>
          </a:prstGeom>
          <a:noFill/>
        </p:spPr>
        <p:txBody>
          <a:bodyPr wrap="square" rtlCol="0">
            <a:spAutoFit/>
          </a:bodyPr>
          <a:lstStyle/>
          <a:p>
            <a:pPr marL="171450" indent="-171450" algn="just">
              <a:spcAft>
                <a:spcPts val="300"/>
              </a:spcAft>
              <a:buClr>
                <a:srgbClr val="754599"/>
              </a:buClr>
              <a:buFont typeface="Arial" panose="020B0604020202020204" pitchFamily="34" charset="0"/>
              <a:buChar char="•"/>
            </a:pPr>
            <a:endParaRPr lang="en-US" sz="900" dirty="0">
              <a:latin typeface="Calibri Light" panose="020F0302020204030204" pitchFamily="34" charset="0"/>
              <a:cs typeface="Calibri Light" panose="020F0302020204030204" pitchFamily="34" charset="0"/>
            </a:endParaRPr>
          </a:p>
          <a:p>
            <a:pPr marL="171450" indent="-171450" algn="just">
              <a:spcBef>
                <a:spcPts val="600"/>
              </a:spcBef>
              <a:buClr>
                <a:srgbClr val="754599"/>
              </a:buClr>
              <a:buFont typeface="Arial" panose="020B0604020202020204" pitchFamily="34" charset="0"/>
              <a:buChar char="•"/>
            </a:pPr>
            <a:r>
              <a:rPr lang="pl-PL" sz="900" dirty="0"/>
              <a:t>[</a:t>
            </a:r>
            <a:r>
              <a:rPr lang="en-US" sz="900" dirty="0"/>
              <a:t>Consolidation of market players</a:t>
            </a:r>
            <a:r>
              <a:rPr lang="pl-PL" sz="900" dirty="0"/>
              <a:t>]</a:t>
            </a:r>
            <a:endParaRPr lang="en-US" sz="900" dirty="0"/>
          </a:p>
          <a:p>
            <a:pPr marL="171450" indent="-171450" algn="just">
              <a:spcBef>
                <a:spcPts val="600"/>
              </a:spcBef>
              <a:buClr>
                <a:srgbClr val="754599"/>
              </a:buClr>
              <a:buFont typeface="Arial" panose="020B0604020202020204" pitchFamily="34" charset="0"/>
              <a:buChar char="•"/>
            </a:pPr>
            <a:r>
              <a:rPr lang="pl-PL" sz="900" dirty="0"/>
              <a:t>[</a:t>
            </a:r>
            <a:r>
              <a:rPr lang="en-US" sz="900" dirty="0"/>
              <a:t>Companies will introduce products to more sales channels. The main sales channel is still</a:t>
            </a:r>
            <a:r>
              <a:rPr lang="pl-PL" sz="900" dirty="0"/>
              <a:t>]</a:t>
            </a:r>
          </a:p>
          <a:p>
            <a:pPr marL="171450" indent="-171450" algn="just">
              <a:spcBef>
                <a:spcPts val="600"/>
              </a:spcBef>
              <a:buClr>
                <a:srgbClr val="754599"/>
              </a:buClr>
              <a:buFont typeface="Arial" panose="020B0604020202020204" pitchFamily="34" charset="0"/>
              <a:buChar char="•"/>
            </a:pPr>
            <a:r>
              <a:rPr lang="pl-PL" sz="900" dirty="0"/>
              <a:t>[</a:t>
            </a:r>
            <a:r>
              <a:rPr lang="en-US" sz="900" dirty="0"/>
              <a:t>The number of products for categories such as XXX, YYYY, ZZZ will increase</a:t>
            </a:r>
            <a:r>
              <a:rPr lang="pl-PL" sz="900" dirty="0"/>
              <a:t>]</a:t>
            </a:r>
            <a:endParaRPr lang="en-US" sz="900" dirty="0">
              <a:latin typeface="Calibri Light" panose="020F0302020204030204" pitchFamily="34" charset="0"/>
              <a:cs typeface="Calibri Light" panose="020F0302020204030204" pitchFamily="34" charset="0"/>
            </a:endParaRPr>
          </a:p>
        </p:txBody>
      </p:sp>
      <p:sp>
        <p:nvSpPr>
          <p:cNvPr id="216" name="TextBox 78">
            <a:extLst>
              <a:ext uri="{FF2B5EF4-FFF2-40B4-BE49-F238E27FC236}">
                <a16:creationId xmlns:a16="http://schemas.microsoft.com/office/drawing/2014/main" id="{BD1184E1-074A-47D1-B8A7-469F65170913}"/>
              </a:ext>
            </a:extLst>
          </p:cNvPr>
          <p:cNvSpPr txBox="1"/>
          <p:nvPr/>
        </p:nvSpPr>
        <p:spPr>
          <a:xfrm>
            <a:off x="6964379" y="1248578"/>
            <a:ext cx="4454859" cy="267628"/>
          </a:xfrm>
          <a:prstGeom prst="rect">
            <a:avLst/>
          </a:prstGeom>
        </p:spPr>
        <p:txBody>
          <a:bodyPr vert="horz" wrap="square" lIns="0" tIns="45720" rIns="91440" bIns="45720" rtlCol="0">
            <a:noAutofit/>
          </a:bodyPr>
          <a:lstStyle/>
          <a:p>
            <a:pPr>
              <a:spcBef>
                <a:spcPts val="300"/>
              </a:spcBef>
              <a:spcAft>
                <a:spcPts val="300"/>
              </a:spcAft>
              <a:buSzPts val="1000"/>
            </a:pPr>
            <a:r>
              <a:rPr lang="pl-PL" sz="1000" b="1" dirty="0">
                <a:solidFill>
                  <a:srgbClr val="7B7B7B"/>
                </a:solidFill>
                <a:latin typeface="Arial" panose="020B0604020202020204" pitchFamily="34" charset="0"/>
                <a:cs typeface="Arial" panose="020B0604020202020204" pitchFamily="34" charset="0"/>
              </a:rPr>
              <a:t>XXX </a:t>
            </a:r>
            <a:r>
              <a:rPr lang="en-US" sz="1000" b="1" dirty="0">
                <a:solidFill>
                  <a:srgbClr val="7B7B7B"/>
                </a:solidFill>
                <a:latin typeface="Arial" panose="020B0604020202020204" pitchFamily="34" charset="0"/>
                <a:cs typeface="Arial" panose="020B0604020202020204" pitchFamily="34" charset="0"/>
              </a:rPr>
              <a:t>Market Trends and Opportunities</a:t>
            </a:r>
          </a:p>
        </p:txBody>
      </p:sp>
      <p:cxnSp>
        <p:nvCxnSpPr>
          <p:cNvPr id="217" name="Straight Connector 216">
            <a:extLst>
              <a:ext uri="{FF2B5EF4-FFF2-40B4-BE49-F238E27FC236}">
                <a16:creationId xmlns:a16="http://schemas.microsoft.com/office/drawing/2014/main" id="{CB2ACB03-7270-47A4-A0C1-7911C94F7A37}"/>
              </a:ext>
            </a:extLst>
          </p:cNvPr>
          <p:cNvCxnSpPr>
            <a:cxnSpLocks/>
          </p:cNvCxnSpPr>
          <p:nvPr/>
        </p:nvCxnSpPr>
        <p:spPr>
          <a:xfrm>
            <a:off x="6932558" y="3769064"/>
            <a:ext cx="4745574"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218" name="TextBox 78">
            <a:extLst>
              <a:ext uri="{FF2B5EF4-FFF2-40B4-BE49-F238E27FC236}">
                <a16:creationId xmlns:a16="http://schemas.microsoft.com/office/drawing/2014/main" id="{5AF24020-0B7E-4F7C-983A-35E33FE8AF1C}"/>
              </a:ext>
            </a:extLst>
          </p:cNvPr>
          <p:cNvSpPr txBox="1"/>
          <p:nvPr/>
        </p:nvSpPr>
        <p:spPr>
          <a:xfrm>
            <a:off x="6964379" y="3554610"/>
            <a:ext cx="5340912" cy="267628"/>
          </a:xfrm>
          <a:prstGeom prst="rect">
            <a:avLst/>
          </a:prstGeom>
        </p:spPr>
        <p:txBody>
          <a:bodyPr vert="horz" wrap="square" lIns="0" tIns="45720" rIns="91440" bIns="45720" rtlCol="0">
            <a:noAutofit/>
          </a:bodyPr>
          <a:lstStyle/>
          <a:p>
            <a:pPr>
              <a:spcBef>
                <a:spcPts val="300"/>
              </a:spcBef>
              <a:spcAft>
                <a:spcPts val="300"/>
              </a:spcAft>
              <a:buSzPts val="1000"/>
            </a:pPr>
            <a:r>
              <a:rPr lang="pl-PL" sz="1000" b="1" dirty="0">
                <a:solidFill>
                  <a:srgbClr val="7B7B7B"/>
                </a:solidFill>
                <a:latin typeface="Arial" panose="020B0604020202020204" pitchFamily="34" charset="0"/>
                <a:cs typeface="Arial" panose="020B0604020202020204" pitchFamily="34" charset="0"/>
              </a:rPr>
              <a:t>XXX </a:t>
            </a:r>
            <a:r>
              <a:rPr lang="en-US" sz="1000" b="1" dirty="0">
                <a:solidFill>
                  <a:srgbClr val="7B7B7B"/>
                </a:solidFill>
                <a:latin typeface="Arial" panose="020B0604020202020204" pitchFamily="34" charset="0"/>
                <a:cs typeface="Arial" panose="020B0604020202020204" pitchFamily="34" charset="0"/>
              </a:rPr>
              <a:t>Market Size, 20</a:t>
            </a:r>
            <a:r>
              <a:rPr lang="pl-PL" sz="1000" b="1" dirty="0">
                <a:solidFill>
                  <a:srgbClr val="7B7B7B"/>
                </a:solidFill>
                <a:latin typeface="Arial" panose="020B0604020202020204" pitchFamily="34" charset="0"/>
                <a:cs typeface="Arial" panose="020B0604020202020204" pitchFamily="34" charset="0"/>
              </a:rPr>
              <a:t>XX</a:t>
            </a:r>
            <a:r>
              <a:rPr lang="en-US" sz="1000" b="1" dirty="0">
                <a:solidFill>
                  <a:srgbClr val="7B7B7B"/>
                </a:solidFill>
                <a:latin typeface="Calibri Light" panose="020F0302020204030204" pitchFamily="34" charset="0"/>
                <a:cs typeface="Calibri Light" panose="020F0302020204030204" pitchFamily="34" charset="0"/>
              </a:rPr>
              <a:t> – </a:t>
            </a:r>
            <a:r>
              <a:rPr lang="en-US" sz="1000" b="1" dirty="0">
                <a:solidFill>
                  <a:srgbClr val="7B7B7B"/>
                </a:solidFill>
                <a:latin typeface="Arial" panose="020B0604020202020204" pitchFamily="34" charset="0"/>
                <a:cs typeface="Arial" panose="020B0604020202020204" pitchFamily="34" charset="0"/>
              </a:rPr>
              <a:t>20</a:t>
            </a:r>
            <a:r>
              <a:rPr lang="pl-PL" sz="1000" b="1" dirty="0">
                <a:solidFill>
                  <a:srgbClr val="7B7B7B"/>
                </a:solidFill>
                <a:latin typeface="Arial" panose="020B0604020202020204" pitchFamily="34" charset="0"/>
                <a:cs typeface="Arial" panose="020B0604020202020204" pitchFamily="34" charset="0"/>
              </a:rPr>
              <a:t>XX, USD m</a:t>
            </a:r>
            <a:endParaRPr lang="en-US" sz="1000" b="1" dirty="0">
              <a:solidFill>
                <a:srgbClr val="7B7B7B"/>
              </a:solidFill>
              <a:latin typeface="Arial" panose="020B0604020202020204" pitchFamily="34" charset="0"/>
              <a:cs typeface="Arial" panose="020B0604020202020204" pitchFamily="34" charset="0"/>
            </a:endParaRPr>
          </a:p>
        </p:txBody>
      </p:sp>
      <p:grpSp>
        <p:nvGrpSpPr>
          <p:cNvPr id="57" name="Group 56">
            <a:extLst>
              <a:ext uri="{FF2B5EF4-FFF2-40B4-BE49-F238E27FC236}">
                <a16:creationId xmlns:a16="http://schemas.microsoft.com/office/drawing/2014/main" id="{321C2906-F8A7-4EFF-A2BA-7E3C0259D66D}"/>
              </a:ext>
            </a:extLst>
          </p:cNvPr>
          <p:cNvGrpSpPr/>
          <p:nvPr/>
        </p:nvGrpSpPr>
        <p:grpSpPr>
          <a:xfrm>
            <a:off x="-1028410" y="4571"/>
            <a:ext cx="844340" cy="6853517"/>
            <a:chOff x="-1028410" y="4571"/>
            <a:chExt cx="844340" cy="6853517"/>
          </a:xfrm>
        </p:grpSpPr>
        <p:sp>
          <p:nvSpPr>
            <p:cNvPr id="58" name="Rectangle 57">
              <a:extLst>
                <a:ext uri="{FF2B5EF4-FFF2-40B4-BE49-F238E27FC236}">
                  <a16:creationId xmlns:a16="http://schemas.microsoft.com/office/drawing/2014/main" id="{B3337E77-4CBC-4941-AD11-A6BDFF5C19FE}"/>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9" name="Rectangle 58">
              <a:extLst>
                <a:ext uri="{FF2B5EF4-FFF2-40B4-BE49-F238E27FC236}">
                  <a16:creationId xmlns:a16="http://schemas.microsoft.com/office/drawing/2014/main" id="{1762D299-1ACA-47DE-BD68-1DF1A0681F45}"/>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0" name="Rectangle 59">
              <a:extLst>
                <a:ext uri="{FF2B5EF4-FFF2-40B4-BE49-F238E27FC236}">
                  <a16:creationId xmlns:a16="http://schemas.microsoft.com/office/drawing/2014/main" id="{C242A404-7EA9-4C31-B17D-8E82FEABE862}"/>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1" name="Rectangle 60">
              <a:extLst>
                <a:ext uri="{FF2B5EF4-FFF2-40B4-BE49-F238E27FC236}">
                  <a16:creationId xmlns:a16="http://schemas.microsoft.com/office/drawing/2014/main" id="{35CB6DF4-D70F-4C61-8C7C-B0791EC96EEF}"/>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2" name="Rectangle 61">
              <a:extLst>
                <a:ext uri="{FF2B5EF4-FFF2-40B4-BE49-F238E27FC236}">
                  <a16:creationId xmlns:a16="http://schemas.microsoft.com/office/drawing/2014/main" id="{67673BF1-A6C1-4EF2-8C0E-2B5491308ED7}"/>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3" name="Rectangle 62">
              <a:extLst>
                <a:ext uri="{FF2B5EF4-FFF2-40B4-BE49-F238E27FC236}">
                  <a16:creationId xmlns:a16="http://schemas.microsoft.com/office/drawing/2014/main" id="{E8204DA6-D298-4D83-A6C0-62C2027C93EE}"/>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4" name="Rectangle 63">
              <a:extLst>
                <a:ext uri="{FF2B5EF4-FFF2-40B4-BE49-F238E27FC236}">
                  <a16:creationId xmlns:a16="http://schemas.microsoft.com/office/drawing/2014/main" id="{1AC66779-A928-4C67-912C-ADD3C7FFD15A}"/>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5" name="Rectangle 64">
              <a:extLst>
                <a:ext uri="{FF2B5EF4-FFF2-40B4-BE49-F238E27FC236}">
                  <a16:creationId xmlns:a16="http://schemas.microsoft.com/office/drawing/2014/main" id="{3799F850-0FF9-4A18-8C52-3E384336E581}"/>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6" name="Rectangle 65">
              <a:extLst>
                <a:ext uri="{FF2B5EF4-FFF2-40B4-BE49-F238E27FC236}">
                  <a16:creationId xmlns:a16="http://schemas.microsoft.com/office/drawing/2014/main" id="{E0EBD6DA-9D24-498C-8454-447B19758196}"/>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67" name="Straight Connector 66">
              <a:extLst>
                <a:ext uri="{FF2B5EF4-FFF2-40B4-BE49-F238E27FC236}">
                  <a16:creationId xmlns:a16="http://schemas.microsoft.com/office/drawing/2014/main" id="{75CDE2DF-BE90-4BAD-A624-090C86479598}"/>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6657C42-DCEB-4199-804D-36A503093E1F}"/>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Rectangle 68">
              <a:extLst>
                <a:ext uri="{FF2B5EF4-FFF2-40B4-BE49-F238E27FC236}">
                  <a16:creationId xmlns:a16="http://schemas.microsoft.com/office/drawing/2014/main" id="{D2AADA07-6035-4998-B3A7-328FA705AADB}"/>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chemeClr val="bg1">
                    <a:lumMod val="65000"/>
                  </a:schemeClr>
                </a:solidFill>
              </a:endParaRPr>
            </a:p>
          </p:txBody>
        </p:sp>
        <p:sp>
          <p:nvSpPr>
            <p:cNvPr id="70" name="Rectangle 69">
              <a:extLst>
                <a:ext uri="{FF2B5EF4-FFF2-40B4-BE49-F238E27FC236}">
                  <a16:creationId xmlns:a16="http://schemas.microsoft.com/office/drawing/2014/main" id="{EFD84C8B-46D4-49E5-BD28-44BAAB54ABC3}"/>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1" name="Rectangle 70">
              <a:extLst>
                <a:ext uri="{FF2B5EF4-FFF2-40B4-BE49-F238E27FC236}">
                  <a16:creationId xmlns:a16="http://schemas.microsoft.com/office/drawing/2014/main" id="{9CC26F3D-704C-441D-8604-1A9E8A89B9CB}"/>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2" name="Rectangle 71">
              <a:extLst>
                <a:ext uri="{FF2B5EF4-FFF2-40B4-BE49-F238E27FC236}">
                  <a16:creationId xmlns:a16="http://schemas.microsoft.com/office/drawing/2014/main" id="{11CBECA8-A805-4248-9AA3-A39693A49FC7}"/>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3" name="Rectangle 72">
              <a:extLst>
                <a:ext uri="{FF2B5EF4-FFF2-40B4-BE49-F238E27FC236}">
                  <a16:creationId xmlns:a16="http://schemas.microsoft.com/office/drawing/2014/main" id="{65A68159-26CE-4220-8A14-AE330EF89630}"/>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4" name="Rectangle 73">
              <a:extLst>
                <a:ext uri="{FF2B5EF4-FFF2-40B4-BE49-F238E27FC236}">
                  <a16:creationId xmlns:a16="http://schemas.microsoft.com/office/drawing/2014/main" id="{F71DEDC6-7DE1-4EFC-B36F-5B03C3EE6642}"/>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5" name="Rectangle 74">
              <a:extLst>
                <a:ext uri="{FF2B5EF4-FFF2-40B4-BE49-F238E27FC236}">
                  <a16:creationId xmlns:a16="http://schemas.microsoft.com/office/drawing/2014/main" id="{1A644944-C99F-4D70-AB13-5F9A592EC8EC}"/>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6" name="Rectangle 75">
              <a:extLst>
                <a:ext uri="{FF2B5EF4-FFF2-40B4-BE49-F238E27FC236}">
                  <a16:creationId xmlns:a16="http://schemas.microsoft.com/office/drawing/2014/main" id="{779CF5B1-74FD-4463-AB57-9FCD63A4ED6B}"/>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rgbClr val="A7A7A7"/>
                </a:solidFill>
              </a:endParaRPr>
            </a:p>
          </p:txBody>
        </p:sp>
        <p:cxnSp>
          <p:nvCxnSpPr>
            <p:cNvPr id="77" name="Straight Connector 76">
              <a:extLst>
                <a:ext uri="{FF2B5EF4-FFF2-40B4-BE49-F238E27FC236}">
                  <a16:creationId xmlns:a16="http://schemas.microsoft.com/office/drawing/2014/main" id="{006A430C-2B6B-47F5-923E-2BD8664F7B9F}"/>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D7B7DE91-8633-4BCE-BEFD-549EB659C4F6}"/>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dirty="0"/>
                <a:t>Colour palette</a:t>
              </a:r>
            </a:p>
          </p:txBody>
        </p:sp>
        <p:sp>
          <p:nvSpPr>
            <p:cNvPr id="79" name="Rectangle 78">
              <a:extLst>
                <a:ext uri="{FF2B5EF4-FFF2-40B4-BE49-F238E27FC236}">
                  <a16:creationId xmlns:a16="http://schemas.microsoft.com/office/drawing/2014/main" id="{42C167F6-9D58-43DC-A339-77D563A646C6}"/>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80" name="Rectangle 79">
              <a:extLst>
                <a:ext uri="{FF2B5EF4-FFF2-40B4-BE49-F238E27FC236}">
                  <a16:creationId xmlns:a16="http://schemas.microsoft.com/office/drawing/2014/main" id="{5DD441CC-58E5-4105-B9F7-0DCDF68CED46}"/>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grpSp>
      <p:sp>
        <p:nvSpPr>
          <p:cNvPr id="3" name="TextBox 2">
            <a:extLst>
              <a:ext uri="{FF2B5EF4-FFF2-40B4-BE49-F238E27FC236}">
                <a16:creationId xmlns:a16="http://schemas.microsoft.com/office/drawing/2014/main" id="{EEF80855-A88E-44D7-B046-49010709F325}"/>
              </a:ext>
            </a:extLst>
          </p:cNvPr>
          <p:cNvSpPr txBox="1"/>
          <p:nvPr/>
        </p:nvSpPr>
        <p:spPr>
          <a:xfrm>
            <a:off x="423173" y="6299516"/>
            <a:ext cx="388244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Source:: [xxx]</a:t>
            </a:r>
          </a:p>
        </p:txBody>
      </p:sp>
    </p:spTree>
    <p:extLst>
      <p:ext uri="{BB962C8B-B14F-4D97-AF65-F5344CB8AC3E}">
        <p14:creationId xmlns:p14="http://schemas.microsoft.com/office/powerpoint/2010/main" val="377366924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Rounded Rectangle 112">
            <a:extLst>
              <a:ext uri="{FF2B5EF4-FFF2-40B4-BE49-F238E27FC236}">
                <a16:creationId xmlns:a16="http://schemas.microsoft.com/office/drawing/2014/main" id="{FE20E9EE-2910-4EF2-888A-BDAC65DF53CC}"/>
              </a:ext>
            </a:extLst>
          </p:cNvPr>
          <p:cNvSpPr/>
          <p:nvPr/>
        </p:nvSpPr>
        <p:spPr>
          <a:xfrm>
            <a:off x="523756" y="1593698"/>
            <a:ext cx="2343473" cy="2190958"/>
          </a:xfrm>
          <a:prstGeom prst="roundRect">
            <a:avLst>
              <a:gd name="adj" fmla="val 2555"/>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ctr">
              <a:buFont typeface="Arial" panose="020B0604020202020204" pitchFamily="34" charset="0"/>
              <a:buChar char="•"/>
            </a:pPr>
            <a:endParaRPr lang="en-US" sz="1000" dirty="0">
              <a:solidFill>
                <a:schemeClr val="tx2">
                  <a:lumMod val="50000"/>
                </a:schemeClr>
              </a:solidFill>
            </a:endParaRPr>
          </a:p>
        </p:txBody>
      </p:sp>
      <p:graphicFrame>
        <p:nvGraphicFramePr>
          <p:cNvPr id="150" name="Chart 149">
            <a:extLst>
              <a:ext uri="{FF2B5EF4-FFF2-40B4-BE49-F238E27FC236}">
                <a16:creationId xmlns:a16="http://schemas.microsoft.com/office/drawing/2014/main" id="{DEFAFB54-7ECF-42C5-94AF-F0EBE44887AD}"/>
              </a:ext>
            </a:extLst>
          </p:cNvPr>
          <p:cNvGraphicFramePr/>
          <p:nvPr/>
        </p:nvGraphicFramePr>
        <p:xfrm>
          <a:off x="529877" y="1696809"/>
          <a:ext cx="2337352" cy="1979098"/>
        </p:xfrm>
        <a:graphic>
          <a:graphicData uri="http://schemas.openxmlformats.org/drawingml/2006/chart">
            <c:chart xmlns:c="http://schemas.openxmlformats.org/drawingml/2006/chart" xmlns:r="http://schemas.openxmlformats.org/officeDocument/2006/relationships" r:id="rId3"/>
          </a:graphicData>
        </a:graphic>
      </p:graphicFrame>
      <p:sp>
        <p:nvSpPr>
          <p:cNvPr id="65" name="Rounded Rectangle 34">
            <a:extLst>
              <a:ext uri="{FF2B5EF4-FFF2-40B4-BE49-F238E27FC236}">
                <a16:creationId xmlns:a16="http://schemas.microsoft.com/office/drawing/2014/main" id="{C9B31B11-D41C-45A0-83D9-0F34DEA169B6}"/>
              </a:ext>
            </a:extLst>
          </p:cNvPr>
          <p:cNvSpPr/>
          <p:nvPr/>
        </p:nvSpPr>
        <p:spPr>
          <a:xfrm>
            <a:off x="523442" y="4186415"/>
            <a:ext cx="5302322" cy="2025350"/>
          </a:xfrm>
          <a:prstGeom prst="roundRect">
            <a:avLst>
              <a:gd name="adj" fmla="val 4172"/>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ctr">
              <a:buFont typeface="Arial" panose="020B0604020202020204" pitchFamily="34" charset="0"/>
              <a:buChar char="•"/>
            </a:pPr>
            <a:endParaRPr lang="en-US" sz="1000" dirty="0">
              <a:solidFill>
                <a:schemeClr val="tx2">
                  <a:lumMod val="50000"/>
                </a:schemeClr>
              </a:solidFill>
            </a:endParaRPr>
          </a:p>
        </p:txBody>
      </p:sp>
      <p:grpSp>
        <p:nvGrpSpPr>
          <p:cNvPr id="3" name="Group 2">
            <a:extLst>
              <a:ext uri="{FF2B5EF4-FFF2-40B4-BE49-F238E27FC236}">
                <a16:creationId xmlns:a16="http://schemas.microsoft.com/office/drawing/2014/main" id="{B67C00C7-F753-4B12-8522-36999CD17470}"/>
              </a:ext>
            </a:extLst>
          </p:cNvPr>
          <p:cNvGrpSpPr/>
          <p:nvPr/>
        </p:nvGrpSpPr>
        <p:grpSpPr>
          <a:xfrm>
            <a:off x="1464668" y="3866578"/>
            <a:ext cx="4755482" cy="2541331"/>
            <a:chOff x="6228556" y="146805"/>
            <a:chExt cx="4755482" cy="2541331"/>
          </a:xfrm>
        </p:grpSpPr>
        <p:graphicFrame>
          <p:nvGraphicFramePr>
            <p:cNvPr id="76" name="Chart 75">
              <a:extLst>
                <a:ext uri="{FF2B5EF4-FFF2-40B4-BE49-F238E27FC236}">
                  <a16:creationId xmlns:a16="http://schemas.microsoft.com/office/drawing/2014/main" id="{6205B9C7-E093-409A-A460-160A82F77CD9}"/>
                </a:ext>
              </a:extLst>
            </p:cNvPr>
            <p:cNvGraphicFramePr/>
            <p:nvPr/>
          </p:nvGraphicFramePr>
          <p:xfrm>
            <a:off x="6228556" y="146805"/>
            <a:ext cx="4755482" cy="215240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6" name="Chart 85">
              <a:extLst>
                <a:ext uri="{FF2B5EF4-FFF2-40B4-BE49-F238E27FC236}">
                  <a16:creationId xmlns:a16="http://schemas.microsoft.com/office/drawing/2014/main" id="{4F2EFD4A-804D-4492-8CF9-B334E0915084}"/>
                </a:ext>
              </a:extLst>
            </p:cNvPr>
            <p:cNvGraphicFramePr/>
            <p:nvPr/>
          </p:nvGraphicFramePr>
          <p:xfrm>
            <a:off x="8572931" y="1691334"/>
            <a:ext cx="2041290" cy="996802"/>
          </p:xfrm>
          <a:graphic>
            <a:graphicData uri="http://schemas.openxmlformats.org/drawingml/2006/chart">
              <c:chart xmlns:c="http://schemas.openxmlformats.org/drawingml/2006/chart" xmlns:r="http://schemas.openxmlformats.org/officeDocument/2006/relationships" r:id="rId5"/>
            </a:graphicData>
          </a:graphic>
        </p:graphicFrame>
      </p:grpSp>
      <p:graphicFrame>
        <p:nvGraphicFramePr>
          <p:cNvPr id="74" name="Chart 73">
            <a:extLst>
              <a:ext uri="{FF2B5EF4-FFF2-40B4-BE49-F238E27FC236}">
                <a16:creationId xmlns:a16="http://schemas.microsoft.com/office/drawing/2014/main" id="{E2FC095F-13FF-4FD1-A902-83EF065B99AE}"/>
              </a:ext>
            </a:extLst>
          </p:cNvPr>
          <p:cNvGraphicFramePr/>
          <p:nvPr/>
        </p:nvGraphicFramePr>
        <p:xfrm>
          <a:off x="737324" y="3974161"/>
          <a:ext cx="5194685" cy="216564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 name="Chart 5">
            <a:extLst>
              <a:ext uri="{FF2B5EF4-FFF2-40B4-BE49-F238E27FC236}">
                <a16:creationId xmlns:a16="http://schemas.microsoft.com/office/drawing/2014/main" id="{31EAFD23-2F12-4045-B839-666F40EF942F}"/>
              </a:ext>
            </a:extLst>
          </p:cNvPr>
          <p:cNvGraphicFramePr/>
          <p:nvPr/>
        </p:nvGraphicFramePr>
        <p:xfrm>
          <a:off x="7666456" y="3384000"/>
          <a:ext cx="5216244" cy="3477496"/>
        </p:xfrm>
        <a:graphic>
          <a:graphicData uri="http://schemas.openxmlformats.org/drawingml/2006/chart">
            <c:chart xmlns:c="http://schemas.openxmlformats.org/drawingml/2006/chart" xmlns:r="http://schemas.openxmlformats.org/officeDocument/2006/relationships" r:id="rId7"/>
          </a:graphicData>
        </a:graphic>
      </p:graphicFrame>
      <p:sp>
        <p:nvSpPr>
          <p:cNvPr id="85" name="TextBox 78">
            <a:extLst>
              <a:ext uri="{FF2B5EF4-FFF2-40B4-BE49-F238E27FC236}">
                <a16:creationId xmlns:a16="http://schemas.microsoft.com/office/drawing/2014/main" id="{DB514410-AF1A-4C93-A3B7-A56D13711A1C}"/>
              </a:ext>
            </a:extLst>
          </p:cNvPr>
          <p:cNvSpPr txBox="1"/>
          <p:nvPr/>
        </p:nvSpPr>
        <p:spPr>
          <a:xfrm>
            <a:off x="533263" y="3860382"/>
            <a:ext cx="5340912" cy="267628"/>
          </a:xfrm>
          <a:prstGeom prst="rect">
            <a:avLst/>
          </a:prstGeom>
        </p:spPr>
        <p:txBody>
          <a:bodyPr vert="horz" wrap="square" lIns="0" tIns="45720" rIns="91440" bIns="45720" rtlCol="0">
            <a:noAutofit/>
          </a:bodyPr>
          <a:lstStyle/>
          <a:p>
            <a:pPr>
              <a:spcBef>
                <a:spcPts val="300"/>
              </a:spcBef>
              <a:spcAft>
                <a:spcPts val="300"/>
              </a:spcAft>
              <a:buSzPts val="1000"/>
            </a:pPr>
            <a:r>
              <a:rPr lang="en-US" sz="1000" b="1" dirty="0">
                <a:solidFill>
                  <a:srgbClr val="7B7B7B"/>
                </a:solidFill>
                <a:latin typeface="Arial" panose="020B0604020202020204" pitchFamily="34" charset="0"/>
                <a:cs typeface="Arial" panose="020B0604020202020204" pitchFamily="34" charset="0"/>
              </a:rPr>
              <a:t>XXX market size and share, by region, 20XX</a:t>
            </a:r>
            <a:r>
              <a:rPr lang="en-US" sz="1000" b="1" dirty="0">
                <a:solidFill>
                  <a:srgbClr val="7B7B7B"/>
                </a:solidFill>
                <a:latin typeface="Calibri Light" panose="020F0302020204030204" pitchFamily="34" charset="0"/>
                <a:cs typeface="Calibri Light" panose="020F0302020204030204" pitchFamily="34" charset="0"/>
              </a:rPr>
              <a:t> – </a:t>
            </a:r>
            <a:r>
              <a:rPr lang="en-US" sz="1000" b="1" dirty="0">
                <a:solidFill>
                  <a:srgbClr val="7B7B7B"/>
                </a:solidFill>
                <a:latin typeface="Arial" panose="020B0604020202020204" pitchFamily="34" charset="0"/>
                <a:cs typeface="Arial" panose="020B0604020202020204" pitchFamily="34" charset="0"/>
              </a:rPr>
              <a:t>20XX, USD bn</a:t>
            </a:r>
          </a:p>
        </p:txBody>
      </p:sp>
      <p:sp>
        <p:nvSpPr>
          <p:cNvPr id="42"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Calibri" panose="020F0502020204030204" pitchFamily="34" charset="0"/>
                <a:cs typeface="Calibri" panose="020F0502020204030204" pitchFamily="34" charset="0"/>
              </a:rPr>
              <a:t>MARKET OVERVIEW (2/2)</a:t>
            </a:r>
          </a:p>
        </p:txBody>
      </p:sp>
      <p:sp>
        <p:nvSpPr>
          <p:cNvPr id="47" name="TextBox 46">
            <a:extLst>
              <a:ext uri="{FF2B5EF4-FFF2-40B4-BE49-F238E27FC236}">
                <a16:creationId xmlns:a16="http://schemas.microsoft.com/office/drawing/2014/main" id="{FB2FFDEB-4907-4B60-A6CA-3F7200D95AA8}"/>
              </a:ext>
            </a:extLst>
          </p:cNvPr>
          <p:cNvSpPr txBox="1"/>
          <p:nvPr/>
        </p:nvSpPr>
        <p:spPr>
          <a:xfrm>
            <a:off x="534760" y="618865"/>
            <a:ext cx="11135184"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dirty="0">
                <a:solidFill>
                  <a:srgbClr val="531070"/>
                </a:solidFill>
                <a:latin typeface="Calibri Light" panose="020F0302020204030204" pitchFamily="34" charset="0"/>
                <a:ea typeface="Cambria" panose="02040503050406030204" pitchFamily="18" charset="0"/>
                <a:cs typeface="Calibri Light" panose="020F0302020204030204" pitchFamily="34" charset="0"/>
              </a:rPr>
              <a:t>The XXX market will record the highest growth in XXX region. The strong expansion of the market combined with the growing interest in XXX creates </a:t>
            </a:r>
            <a:r>
              <a:rPr lang="en-US" sz="1800" b="1" dirty="0" err="1">
                <a:solidFill>
                  <a:srgbClr val="531070"/>
                </a:solidFill>
                <a:latin typeface="Calibri Light" panose="020F0302020204030204" pitchFamily="34" charset="0"/>
                <a:ea typeface="Cambria" panose="02040503050406030204" pitchFamily="18" charset="0"/>
                <a:cs typeface="Calibri Light" panose="020F0302020204030204" pitchFamily="34" charset="0"/>
              </a:rPr>
              <a:t>favourable</a:t>
            </a:r>
            <a:r>
              <a:rPr lang="en-US" sz="1800" b="1" dirty="0">
                <a:solidFill>
                  <a:srgbClr val="531070"/>
                </a:solidFill>
                <a:latin typeface="Calibri Light" panose="020F0302020204030204" pitchFamily="34" charset="0"/>
                <a:ea typeface="Cambria" panose="02040503050406030204" pitchFamily="18" charset="0"/>
                <a:cs typeface="Calibri Light" panose="020F0302020204030204" pitchFamily="34" charset="0"/>
              </a:rPr>
              <a:t> conditions for Company’s development</a:t>
            </a:r>
          </a:p>
        </p:txBody>
      </p:sp>
      <p:cxnSp>
        <p:nvCxnSpPr>
          <p:cNvPr id="91" name="Straight Connector 90">
            <a:extLst>
              <a:ext uri="{FF2B5EF4-FFF2-40B4-BE49-F238E27FC236}">
                <a16:creationId xmlns:a16="http://schemas.microsoft.com/office/drawing/2014/main" id="{737F7B4E-AFEA-42FC-B176-A02C0A347D7B}"/>
              </a:ext>
            </a:extLst>
          </p:cNvPr>
          <p:cNvCxnSpPr>
            <a:cxnSpLocks/>
          </p:cNvCxnSpPr>
          <p:nvPr/>
        </p:nvCxnSpPr>
        <p:spPr>
          <a:xfrm>
            <a:off x="512064" y="1481205"/>
            <a:ext cx="2358357"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cxnSp>
        <p:nvCxnSpPr>
          <p:cNvPr id="92" name="Straight Connector 91">
            <a:extLst>
              <a:ext uri="{FF2B5EF4-FFF2-40B4-BE49-F238E27FC236}">
                <a16:creationId xmlns:a16="http://schemas.microsoft.com/office/drawing/2014/main" id="{A97C1305-5160-4209-8EE5-0A98501233A0}"/>
              </a:ext>
            </a:extLst>
          </p:cNvPr>
          <p:cNvCxnSpPr>
            <a:cxnSpLocks/>
          </p:cNvCxnSpPr>
          <p:nvPr/>
        </p:nvCxnSpPr>
        <p:spPr>
          <a:xfrm>
            <a:off x="6093131" y="1481205"/>
            <a:ext cx="5424254"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graphicFrame>
        <p:nvGraphicFramePr>
          <p:cNvPr id="93" name="Chart 92">
            <a:extLst>
              <a:ext uri="{FF2B5EF4-FFF2-40B4-BE49-F238E27FC236}">
                <a16:creationId xmlns:a16="http://schemas.microsoft.com/office/drawing/2014/main" id="{8A5C4F73-5F70-48C4-8533-30E867D904E4}"/>
              </a:ext>
            </a:extLst>
          </p:cNvPr>
          <p:cNvGraphicFramePr/>
          <p:nvPr/>
        </p:nvGraphicFramePr>
        <p:xfrm>
          <a:off x="1280862" y="5395874"/>
          <a:ext cx="2041290" cy="996802"/>
        </p:xfrm>
        <a:graphic>
          <a:graphicData uri="http://schemas.openxmlformats.org/drawingml/2006/chart">
            <c:chart xmlns:c="http://schemas.openxmlformats.org/drawingml/2006/chart" xmlns:r="http://schemas.openxmlformats.org/officeDocument/2006/relationships" r:id="rId8"/>
          </a:graphicData>
        </a:graphic>
      </p:graphicFrame>
      <p:sp>
        <p:nvSpPr>
          <p:cNvPr id="71" name="Rounded Rectangle 47">
            <a:extLst>
              <a:ext uri="{FF2B5EF4-FFF2-40B4-BE49-F238E27FC236}">
                <a16:creationId xmlns:a16="http://schemas.microsoft.com/office/drawing/2014/main" id="{7D758D74-4951-4429-98FD-BFCC89EEF586}"/>
              </a:ext>
            </a:extLst>
          </p:cNvPr>
          <p:cNvSpPr/>
          <p:nvPr/>
        </p:nvSpPr>
        <p:spPr>
          <a:xfrm rot="16200000">
            <a:off x="332760" y="5581289"/>
            <a:ext cx="836558" cy="173989"/>
          </a:xfrm>
          <a:prstGeom prst="roundRect">
            <a:avLst>
              <a:gd name="adj" fmla="val 50000"/>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nchorCtr="1">
            <a:noAutofit/>
          </a:bodyPr>
          <a:lstStyle/>
          <a:p>
            <a:pPr algn="r"/>
            <a:r>
              <a:rPr lang="en-US" sz="1100" dirty="0">
                <a:solidFill>
                  <a:schemeClr val="bg1"/>
                </a:solidFill>
              </a:rPr>
              <a:t>Market Size</a:t>
            </a:r>
          </a:p>
        </p:txBody>
      </p:sp>
      <p:cxnSp>
        <p:nvCxnSpPr>
          <p:cNvPr id="96" name="Straight Connector 95">
            <a:extLst>
              <a:ext uri="{FF2B5EF4-FFF2-40B4-BE49-F238E27FC236}">
                <a16:creationId xmlns:a16="http://schemas.microsoft.com/office/drawing/2014/main" id="{3F8791FC-5E21-4ED0-BDFF-199921E03034}"/>
              </a:ext>
            </a:extLst>
          </p:cNvPr>
          <p:cNvCxnSpPr>
            <a:cxnSpLocks/>
          </p:cNvCxnSpPr>
          <p:nvPr/>
        </p:nvCxnSpPr>
        <p:spPr>
          <a:xfrm>
            <a:off x="529877" y="4064951"/>
            <a:ext cx="5295887"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98" name="Arrow: Pentagon 97">
            <a:extLst>
              <a:ext uri="{FF2B5EF4-FFF2-40B4-BE49-F238E27FC236}">
                <a16:creationId xmlns:a16="http://schemas.microsoft.com/office/drawing/2014/main" id="{5D74E281-A35A-4D32-991E-B090E529AC8C}"/>
              </a:ext>
            </a:extLst>
          </p:cNvPr>
          <p:cNvSpPr/>
          <p:nvPr/>
        </p:nvSpPr>
        <p:spPr>
          <a:xfrm>
            <a:off x="3441187" y="4543627"/>
            <a:ext cx="149464" cy="1040309"/>
          </a:xfrm>
          <a:prstGeom prst="homePlate">
            <a:avLst>
              <a:gd name="adj" fmla="val 90165"/>
            </a:avLst>
          </a:prstGeom>
          <a:solidFill>
            <a:srgbClr val="B4B4B4"/>
          </a:solidFill>
          <a:ln w="3175" cmpd="sng">
            <a:noFill/>
          </a:ln>
        </p:spPr>
        <p:txBody>
          <a:bodyPr vert="horz" lIns="91440" tIns="45720" rIns="91440" bIns="45720" rtlCol="0" anchor="ctr">
            <a:noAutofit/>
          </a:bodyPr>
          <a:lstStyle/>
          <a:p>
            <a:pPr algn="ctr">
              <a:spcBef>
                <a:spcPct val="0"/>
              </a:spcBef>
            </a:pPr>
            <a:endParaRPr lang="en-US" sz="1400" dirty="0">
              <a:solidFill>
                <a:srgbClr val="005A9A"/>
              </a:solidFill>
            </a:endParaRPr>
          </a:p>
        </p:txBody>
      </p:sp>
      <p:graphicFrame>
        <p:nvGraphicFramePr>
          <p:cNvPr id="143" name="Chart 142">
            <a:extLst>
              <a:ext uri="{FF2B5EF4-FFF2-40B4-BE49-F238E27FC236}">
                <a16:creationId xmlns:a16="http://schemas.microsoft.com/office/drawing/2014/main" id="{E9CC3204-696C-4DF5-9CCA-98CBEAF04B28}"/>
              </a:ext>
            </a:extLst>
          </p:cNvPr>
          <p:cNvGraphicFramePr/>
          <p:nvPr/>
        </p:nvGraphicFramePr>
        <p:xfrm>
          <a:off x="90387" y="1704881"/>
          <a:ext cx="2337352" cy="1728872"/>
        </p:xfrm>
        <a:graphic>
          <a:graphicData uri="http://schemas.openxmlformats.org/drawingml/2006/chart">
            <c:chart xmlns:c="http://schemas.openxmlformats.org/drawingml/2006/chart" xmlns:r="http://schemas.openxmlformats.org/officeDocument/2006/relationships" r:id="rId9"/>
          </a:graphicData>
        </a:graphic>
      </p:graphicFrame>
      <p:grpSp>
        <p:nvGrpSpPr>
          <p:cNvPr id="17" name="Group 16">
            <a:extLst>
              <a:ext uri="{FF2B5EF4-FFF2-40B4-BE49-F238E27FC236}">
                <a16:creationId xmlns:a16="http://schemas.microsoft.com/office/drawing/2014/main" id="{6958307F-5472-4C37-84FF-27529CC01BA8}"/>
              </a:ext>
            </a:extLst>
          </p:cNvPr>
          <p:cNvGrpSpPr/>
          <p:nvPr/>
        </p:nvGrpSpPr>
        <p:grpSpPr>
          <a:xfrm>
            <a:off x="555981" y="1921952"/>
            <a:ext cx="547587" cy="540000"/>
            <a:chOff x="545780" y="1873097"/>
            <a:chExt cx="584456" cy="1142666"/>
          </a:xfrm>
        </p:grpSpPr>
        <p:cxnSp>
          <p:nvCxnSpPr>
            <p:cNvPr id="152" name="Straight Connector 151">
              <a:extLst>
                <a:ext uri="{FF2B5EF4-FFF2-40B4-BE49-F238E27FC236}">
                  <a16:creationId xmlns:a16="http://schemas.microsoft.com/office/drawing/2014/main" id="{D68F033D-CEA0-4E28-B727-D25431D99656}"/>
                </a:ext>
              </a:extLst>
            </p:cNvPr>
            <p:cNvCxnSpPr>
              <a:cxnSpLocks/>
            </p:cNvCxnSpPr>
            <p:nvPr/>
          </p:nvCxnSpPr>
          <p:spPr>
            <a:xfrm>
              <a:off x="812816" y="1873097"/>
              <a:ext cx="1" cy="313682"/>
            </a:xfrm>
            <a:prstGeom prst="line">
              <a:avLst/>
            </a:prstGeom>
            <a:solidFill>
              <a:srgbClr val="754599"/>
            </a:solidFill>
            <a:ln w="12700">
              <a:solidFill>
                <a:srgbClr val="754599"/>
              </a:solidFill>
              <a:headEnd type="none"/>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3A523DCC-94AD-4040-B59E-E4E5968A82E4}"/>
                </a:ext>
              </a:extLst>
            </p:cNvPr>
            <p:cNvCxnSpPr>
              <a:cxnSpLocks/>
            </p:cNvCxnSpPr>
            <p:nvPr/>
          </p:nvCxnSpPr>
          <p:spPr>
            <a:xfrm flipH="1">
              <a:off x="1047160" y="1873097"/>
              <a:ext cx="83076" cy="0"/>
            </a:xfrm>
            <a:prstGeom prst="line">
              <a:avLst/>
            </a:prstGeom>
            <a:solidFill>
              <a:srgbClr val="754599"/>
            </a:solidFill>
            <a:ln w="12700">
              <a:solidFill>
                <a:srgbClr val="754599"/>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03CE0832-7761-4BC5-B0BF-F41B39EFD8BC}"/>
                </a:ext>
              </a:extLst>
            </p:cNvPr>
            <p:cNvCxnSpPr>
              <a:cxnSpLocks/>
            </p:cNvCxnSpPr>
            <p:nvPr/>
          </p:nvCxnSpPr>
          <p:spPr>
            <a:xfrm flipV="1">
              <a:off x="812816" y="2350259"/>
              <a:ext cx="0" cy="665504"/>
            </a:xfrm>
            <a:prstGeom prst="line">
              <a:avLst/>
            </a:prstGeom>
            <a:solidFill>
              <a:srgbClr val="754599"/>
            </a:solidFill>
            <a:ln w="12700">
              <a:solidFill>
                <a:srgbClr val="754599"/>
              </a:solidFill>
            </a:ln>
          </p:spPr>
          <p:style>
            <a:lnRef idx="1">
              <a:schemeClr val="accent1"/>
            </a:lnRef>
            <a:fillRef idx="0">
              <a:schemeClr val="accent1"/>
            </a:fillRef>
            <a:effectRef idx="0">
              <a:schemeClr val="accent1"/>
            </a:effectRef>
            <a:fontRef idx="minor">
              <a:schemeClr val="tx1"/>
            </a:fontRef>
          </p:style>
        </p:cxnSp>
        <p:sp>
          <p:nvSpPr>
            <p:cNvPr id="155" name="Rounded Rectangle 59">
              <a:extLst>
                <a:ext uri="{FF2B5EF4-FFF2-40B4-BE49-F238E27FC236}">
                  <a16:creationId xmlns:a16="http://schemas.microsoft.com/office/drawing/2014/main" id="{E2C938D5-A115-4472-B73D-6A89DD3F9131}"/>
                </a:ext>
              </a:extLst>
            </p:cNvPr>
            <p:cNvSpPr/>
            <p:nvPr/>
          </p:nvSpPr>
          <p:spPr>
            <a:xfrm>
              <a:off x="615428" y="2137618"/>
              <a:ext cx="383580" cy="379793"/>
            </a:xfrm>
            <a:prstGeom prst="roundRect">
              <a:avLst>
                <a:gd name="adj" fmla="val 25195"/>
              </a:avLst>
            </a:prstGeom>
            <a:solidFill>
              <a:srgbClr val="754599"/>
            </a:solidFill>
            <a:ln w="12700" cmpd="sng">
              <a:solidFill>
                <a:srgbClr val="754599"/>
              </a:solidFill>
            </a:ln>
          </p:spPr>
          <p:txBody>
            <a:bodyPr vert="horz" lIns="0" tIns="0" rIns="0" bIns="0" rtlCol="0" anchor="ctr">
              <a:noAutofit/>
            </a:bodyPr>
            <a:lstStyle/>
            <a:p>
              <a:pPr algn="ctr">
                <a:spcBef>
                  <a:spcPct val="0"/>
                </a:spcBef>
              </a:pPr>
              <a:endParaRPr lang="en-US" sz="800" dirty="0">
                <a:solidFill>
                  <a:schemeClr val="bg1"/>
                </a:solidFill>
                <a:latin typeface="+mj-lt"/>
              </a:endParaRPr>
            </a:p>
          </p:txBody>
        </p:sp>
        <p:sp>
          <p:nvSpPr>
            <p:cNvPr id="156" name="Rectangle 155">
              <a:extLst>
                <a:ext uri="{FF2B5EF4-FFF2-40B4-BE49-F238E27FC236}">
                  <a16:creationId xmlns:a16="http://schemas.microsoft.com/office/drawing/2014/main" id="{8B46C4D5-2D17-421B-BF0A-0049D16C2D57}"/>
                </a:ext>
              </a:extLst>
            </p:cNvPr>
            <p:cNvSpPr/>
            <p:nvPr/>
          </p:nvSpPr>
          <p:spPr>
            <a:xfrm>
              <a:off x="545780" y="2018161"/>
              <a:ext cx="524860" cy="651271"/>
            </a:xfrm>
            <a:prstGeom prst="rect">
              <a:avLst/>
            </a:prstGeom>
          </p:spPr>
          <p:txBody>
            <a:bodyPr wrap="square">
              <a:spAutoFit/>
            </a:bodyPr>
            <a:lstStyle/>
            <a:p>
              <a:pPr algn="ctr"/>
              <a:r>
                <a:rPr lang="en-US" sz="700" dirty="0">
                  <a:solidFill>
                    <a:schemeClr val="bg1"/>
                  </a:solidFill>
                </a:rPr>
                <a:t> CAGR xx%</a:t>
              </a:r>
            </a:p>
          </p:txBody>
        </p:sp>
        <p:cxnSp>
          <p:nvCxnSpPr>
            <p:cNvPr id="157" name="Straight Connector 156">
              <a:extLst>
                <a:ext uri="{FF2B5EF4-FFF2-40B4-BE49-F238E27FC236}">
                  <a16:creationId xmlns:a16="http://schemas.microsoft.com/office/drawing/2014/main" id="{90F459A0-1FB4-4F3D-97D7-F91E976CEDE0}"/>
                </a:ext>
              </a:extLst>
            </p:cNvPr>
            <p:cNvCxnSpPr>
              <a:cxnSpLocks/>
            </p:cNvCxnSpPr>
            <p:nvPr/>
          </p:nvCxnSpPr>
          <p:spPr>
            <a:xfrm flipH="1">
              <a:off x="806531" y="1874778"/>
              <a:ext cx="285939" cy="0"/>
            </a:xfrm>
            <a:prstGeom prst="line">
              <a:avLst/>
            </a:prstGeom>
            <a:solidFill>
              <a:srgbClr val="754599"/>
            </a:solidFill>
            <a:ln w="12700">
              <a:solidFill>
                <a:srgbClr val="754599"/>
              </a:solidFill>
              <a:headEnd type="none"/>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63C347D0-0C92-4B85-837A-97B552C5A3A8}"/>
              </a:ext>
            </a:extLst>
          </p:cNvPr>
          <p:cNvGrpSpPr/>
          <p:nvPr/>
        </p:nvGrpSpPr>
        <p:grpSpPr>
          <a:xfrm>
            <a:off x="1744166" y="2011920"/>
            <a:ext cx="583510" cy="396000"/>
            <a:chOff x="546726" y="1873097"/>
            <a:chExt cx="583510" cy="1129019"/>
          </a:xfrm>
        </p:grpSpPr>
        <p:cxnSp>
          <p:nvCxnSpPr>
            <p:cNvPr id="166" name="Straight Connector 165">
              <a:extLst>
                <a:ext uri="{FF2B5EF4-FFF2-40B4-BE49-F238E27FC236}">
                  <a16:creationId xmlns:a16="http://schemas.microsoft.com/office/drawing/2014/main" id="{188639F8-0788-4602-9CF3-84C12390FDCB}"/>
                </a:ext>
              </a:extLst>
            </p:cNvPr>
            <p:cNvCxnSpPr>
              <a:cxnSpLocks/>
            </p:cNvCxnSpPr>
            <p:nvPr/>
          </p:nvCxnSpPr>
          <p:spPr>
            <a:xfrm>
              <a:off x="812816" y="1873097"/>
              <a:ext cx="1" cy="313682"/>
            </a:xfrm>
            <a:prstGeom prst="line">
              <a:avLst/>
            </a:prstGeom>
            <a:solidFill>
              <a:srgbClr val="FFD844"/>
            </a:solidFill>
            <a:ln w="12700">
              <a:solidFill>
                <a:srgbClr val="FFD844"/>
              </a:solidFill>
              <a:headEnd type="none"/>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B694B542-F7C4-408F-B0BD-6344DC68F6FA}"/>
                </a:ext>
              </a:extLst>
            </p:cNvPr>
            <p:cNvCxnSpPr>
              <a:cxnSpLocks/>
            </p:cNvCxnSpPr>
            <p:nvPr/>
          </p:nvCxnSpPr>
          <p:spPr>
            <a:xfrm flipH="1">
              <a:off x="1047160" y="1873097"/>
              <a:ext cx="83076" cy="0"/>
            </a:xfrm>
            <a:prstGeom prst="line">
              <a:avLst/>
            </a:prstGeom>
            <a:solidFill>
              <a:srgbClr val="FFD844"/>
            </a:solidFill>
            <a:ln w="12700">
              <a:solidFill>
                <a:srgbClr val="FFD844"/>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51DA58EA-A9F1-4214-A05E-CA09F8C4E44F}"/>
                </a:ext>
              </a:extLst>
            </p:cNvPr>
            <p:cNvCxnSpPr>
              <a:cxnSpLocks/>
            </p:cNvCxnSpPr>
            <p:nvPr/>
          </p:nvCxnSpPr>
          <p:spPr>
            <a:xfrm flipV="1">
              <a:off x="812816" y="2336612"/>
              <a:ext cx="0" cy="665504"/>
            </a:xfrm>
            <a:prstGeom prst="line">
              <a:avLst/>
            </a:prstGeom>
            <a:solidFill>
              <a:srgbClr val="FFD844"/>
            </a:solidFill>
            <a:ln w="12700">
              <a:solidFill>
                <a:srgbClr val="FFD844"/>
              </a:solidFill>
            </a:ln>
          </p:spPr>
          <p:style>
            <a:lnRef idx="1">
              <a:schemeClr val="accent1"/>
            </a:lnRef>
            <a:fillRef idx="0">
              <a:schemeClr val="accent1"/>
            </a:fillRef>
            <a:effectRef idx="0">
              <a:schemeClr val="accent1"/>
            </a:effectRef>
            <a:fontRef idx="minor">
              <a:schemeClr val="tx1"/>
            </a:fontRef>
          </p:style>
        </p:cxnSp>
        <p:sp>
          <p:nvSpPr>
            <p:cNvPr id="169" name="Rounded Rectangle 59">
              <a:extLst>
                <a:ext uri="{FF2B5EF4-FFF2-40B4-BE49-F238E27FC236}">
                  <a16:creationId xmlns:a16="http://schemas.microsoft.com/office/drawing/2014/main" id="{C566DA1F-65B6-4322-B862-F4A2CC5024D9}"/>
                </a:ext>
              </a:extLst>
            </p:cNvPr>
            <p:cNvSpPr/>
            <p:nvPr/>
          </p:nvSpPr>
          <p:spPr>
            <a:xfrm>
              <a:off x="622565" y="2121418"/>
              <a:ext cx="383580" cy="552501"/>
            </a:xfrm>
            <a:prstGeom prst="roundRect">
              <a:avLst>
                <a:gd name="adj" fmla="val 25195"/>
              </a:avLst>
            </a:prstGeom>
            <a:solidFill>
              <a:srgbClr val="FFD844"/>
            </a:solidFill>
            <a:ln w="12700" cmpd="sng">
              <a:solidFill>
                <a:srgbClr val="FFD844"/>
              </a:solidFill>
            </a:ln>
          </p:spPr>
          <p:txBody>
            <a:bodyPr vert="horz" lIns="0" tIns="0" rIns="0" bIns="0" rtlCol="0" anchor="ctr">
              <a:noAutofit/>
            </a:bodyPr>
            <a:lstStyle/>
            <a:p>
              <a:pPr algn="ctr">
                <a:spcBef>
                  <a:spcPct val="0"/>
                </a:spcBef>
              </a:pPr>
              <a:endParaRPr lang="en-US" sz="800" dirty="0">
                <a:solidFill>
                  <a:schemeClr val="bg1"/>
                </a:solidFill>
                <a:latin typeface="+mj-lt"/>
              </a:endParaRPr>
            </a:p>
          </p:txBody>
        </p:sp>
        <p:sp>
          <p:nvSpPr>
            <p:cNvPr id="170" name="Rectangle 169">
              <a:extLst>
                <a:ext uri="{FF2B5EF4-FFF2-40B4-BE49-F238E27FC236}">
                  <a16:creationId xmlns:a16="http://schemas.microsoft.com/office/drawing/2014/main" id="{BA3BC47C-9BD4-433B-BEE2-619C20F04BFA}"/>
                </a:ext>
              </a:extLst>
            </p:cNvPr>
            <p:cNvSpPr/>
            <p:nvPr/>
          </p:nvSpPr>
          <p:spPr>
            <a:xfrm>
              <a:off x="546726" y="1971795"/>
              <a:ext cx="524860" cy="877490"/>
            </a:xfrm>
            <a:prstGeom prst="rect">
              <a:avLst/>
            </a:prstGeom>
          </p:spPr>
          <p:txBody>
            <a:bodyPr wrap="square">
              <a:spAutoFit/>
            </a:bodyPr>
            <a:lstStyle/>
            <a:p>
              <a:pPr algn="ctr"/>
              <a:r>
                <a:rPr lang="en-US" sz="700" dirty="0"/>
                <a:t> CAGR xx%</a:t>
              </a:r>
            </a:p>
          </p:txBody>
        </p:sp>
        <p:cxnSp>
          <p:nvCxnSpPr>
            <p:cNvPr id="171" name="Straight Connector 170">
              <a:extLst>
                <a:ext uri="{FF2B5EF4-FFF2-40B4-BE49-F238E27FC236}">
                  <a16:creationId xmlns:a16="http://schemas.microsoft.com/office/drawing/2014/main" id="{871CF6B6-6BAD-4B56-BC45-68952AB03C8A}"/>
                </a:ext>
              </a:extLst>
            </p:cNvPr>
            <p:cNvCxnSpPr>
              <a:cxnSpLocks/>
            </p:cNvCxnSpPr>
            <p:nvPr/>
          </p:nvCxnSpPr>
          <p:spPr>
            <a:xfrm flipH="1">
              <a:off x="806531" y="1874778"/>
              <a:ext cx="285939" cy="0"/>
            </a:xfrm>
            <a:prstGeom prst="line">
              <a:avLst/>
            </a:prstGeom>
            <a:solidFill>
              <a:srgbClr val="FFD844"/>
            </a:solidFill>
            <a:ln w="12700">
              <a:solidFill>
                <a:srgbClr val="FFD844"/>
              </a:solidFill>
              <a:headEnd type="none"/>
            </a:ln>
          </p:spPr>
          <p:style>
            <a:lnRef idx="1">
              <a:schemeClr val="accent1"/>
            </a:lnRef>
            <a:fillRef idx="0">
              <a:schemeClr val="accent1"/>
            </a:fillRef>
            <a:effectRef idx="0">
              <a:schemeClr val="accent1"/>
            </a:effectRef>
            <a:fontRef idx="minor">
              <a:schemeClr val="tx1"/>
            </a:fontRef>
          </p:style>
        </p:cxnSp>
      </p:grpSp>
      <p:sp>
        <p:nvSpPr>
          <p:cNvPr id="175" name="TextBox 174">
            <a:extLst>
              <a:ext uri="{FF2B5EF4-FFF2-40B4-BE49-F238E27FC236}">
                <a16:creationId xmlns:a16="http://schemas.microsoft.com/office/drawing/2014/main" id="{79A48E49-B46B-4DC3-9253-8DDA73137536}"/>
              </a:ext>
            </a:extLst>
          </p:cNvPr>
          <p:cNvSpPr txBox="1"/>
          <p:nvPr/>
        </p:nvSpPr>
        <p:spPr>
          <a:xfrm>
            <a:off x="3024031" y="1580110"/>
            <a:ext cx="2903131" cy="1177245"/>
          </a:xfrm>
          <a:prstGeom prst="rect">
            <a:avLst/>
          </a:prstGeom>
          <a:noFill/>
        </p:spPr>
        <p:txBody>
          <a:bodyPr wrap="square" rtlCol="0">
            <a:spAutoFit/>
          </a:bodyPr>
          <a:lstStyle/>
          <a:p>
            <a:pPr marL="171450" indent="-171450" algn="just">
              <a:spcAft>
                <a:spcPts val="300"/>
              </a:spcAft>
              <a:buClr>
                <a:srgbClr val="754599"/>
              </a:buClr>
              <a:buFont typeface="Arial" panose="020B0604020202020204" pitchFamily="34" charset="0"/>
              <a:buChar char="•"/>
            </a:pPr>
            <a:r>
              <a:rPr lang="en-US" sz="900" dirty="0">
                <a:latin typeface="Calibri Light" panose="020F0302020204030204" pitchFamily="34" charset="0"/>
                <a:cs typeface="Calibri Light" panose="020F0302020204030204" pitchFamily="34" charset="0"/>
              </a:rPr>
              <a:t>[The market is in a phase of strong growth]</a:t>
            </a:r>
          </a:p>
          <a:p>
            <a:pPr marL="171450" indent="-171450" algn="just">
              <a:spcAft>
                <a:spcPts val="300"/>
              </a:spcAft>
              <a:buClr>
                <a:srgbClr val="754599"/>
              </a:buClr>
              <a:buFont typeface="Arial" panose="020B0604020202020204" pitchFamily="34" charset="0"/>
              <a:buChar char="•"/>
            </a:pPr>
            <a:r>
              <a:rPr lang="en-US" sz="900" dirty="0">
                <a:latin typeface="Calibri Light" panose="020F0302020204030204" pitchFamily="34" charset="0"/>
                <a:cs typeface="Calibri Light" panose="020F0302020204030204" pitchFamily="34" charset="0"/>
              </a:rPr>
              <a:t>[The strongest growth will be recorded in the XXX region and the market size in 20XX will be XX. in 20XX-20XX its CAGR will be xx%]</a:t>
            </a:r>
          </a:p>
          <a:p>
            <a:pPr marL="171450" indent="-171450" algn="just">
              <a:spcAft>
                <a:spcPts val="300"/>
              </a:spcAft>
              <a:buClr>
                <a:srgbClr val="754599"/>
              </a:buClr>
              <a:buFont typeface="Arial" panose="020B0604020202020204" pitchFamily="34" charset="0"/>
              <a:buChar char="•"/>
            </a:pPr>
            <a:r>
              <a:rPr lang="en-US" sz="900" dirty="0">
                <a:latin typeface="Calibri Light" panose="020F0302020204030204" pitchFamily="34" charset="0"/>
                <a:cs typeface="Calibri Light" panose="020F0302020204030204" pitchFamily="34" charset="0"/>
              </a:rPr>
              <a:t>[The main driving force of the market will be XXX]</a:t>
            </a:r>
          </a:p>
          <a:p>
            <a:pPr marL="171450" indent="-171450" algn="just">
              <a:spcAft>
                <a:spcPts val="300"/>
              </a:spcAft>
              <a:buClr>
                <a:srgbClr val="754599"/>
              </a:buClr>
              <a:buFont typeface="Arial" panose="020B0604020202020204" pitchFamily="34" charset="0"/>
              <a:buChar char="•"/>
            </a:pPr>
            <a:r>
              <a:rPr lang="en-US" sz="900" dirty="0">
                <a:latin typeface="Calibri Light" panose="020F0302020204030204" pitchFamily="34" charset="0"/>
                <a:cs typeface="Calibri Light" panose="020F0302020204030204" pitchFamily="34" charset="0"/>
              </a:rPr>
              <a:t>[in the years 20XX-20XX, XXX, YYY, ZZZ companies will mainly contribute to strong market growth] </a:t>
            </a:r>
          </a:p>
        </p:txBody>
      </p:sp>
      <p:sp>
        <p:nvSpPr>
          <p:cNvPr id="176" name="Rounded Rectangle 47">
            <a:extLst>
              <a:ext uri="{FF2B5EF4-FFF2-40B4-BE49-F238E27FC236}">
                <a16:creationId xmlns:a16="http://schemas.microsoft.com/office/drawing/2014/main" id="{C6FB8C4E-027E-4A56-BBE0-5C2D31059248}"/>
              </a:ext>
            </a:extLst>
          </p:cNvPr>
          <p:cNvSpPr/>
          <p:nvPr/>
        </p:nvSpPr>
        <p:spPr>
          <a:xfrm rot="16200000">
            <a:off x="290412" y="4642445"/>
            <a:ext cx="920214" cy="173989"/>
          </a:xfrm>
          <a:prstGeom prst="roundRect">
            <a:avLst>
              <a:gd name="adj" fmla="val 50000"/>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nchorCtr="1">
            <a:noAutofit/>
          </a:bodyPr>
          <a:lstStyle/>
          <a:p>
            <a:pPr algn="r"/>
            <a:r>
              <a:rPr lang="en-US" sz="1100" dirty="0">
                <a:solidFill>
                  <a:schemeClr val="bg1"/>
                </a:solidFill>
              </a:rPr>
              <a:t>Market Share</a:t>
            </a:r>
          </a:p>
        </p:txBody>
      </p:sp>
      <p:sp>
        <p:nvSpPr>
          <p:cNvPr id="178" name="TextBox 177">
            <a:extLst>
              <a:ext uri="{FF2B5EF4-FFF2-40B4-BE49-F238E27FC236}">
                <a16:creationId xmlns:a16="http://schemas.microsoft.com/office/drawing/2014/main" id="{76536427-39B4-4AAD-972E-4E820B9CD644}"/>
              </a:ext>
            </a:extLst>
          </p:cNvPr>
          <p:cNvSpPr txBox="1"/>
          <p:nvPr/>
        </p:nvSpPr>
        <p:spPr>
          <a:xfrm rot="16200000">
            <a:off x="611498" y="5568255"/>
            <a:ext cx="581913" cy="200055"/>
          </a:xfrm>
          <a:prstGeom prst="rect">
            <a:avLst/>
          </a:prstGeom>
          <a:noFill/>
        </p:spPr>
        <p:txBody>
          <a:bodyPr wrap="square" rtlCol="0">
            <a:spAutoFit/>
          </a:bodyPr>
          <a:lstStyle/>
          <a:p>
            <a:pPr algn="ctr"/>
            <a:r>
              <a:rPr lang="en-US" sz="700" dirty="0">
                <a:solidFill>
                  <a:srgbClr val="949494"/>
                </a:solidFill>
                <a:latin typeface="Calibri Light" panose="020F0302020204030204" pitchFamily="34" charset="0"/>
                <a:cs typeface="Calibri Light" panose="020F0302020204030204" pitchFamily="34" charset="0"/>
              </a:rPr>
              <a:t>USD bn</a:t>
            </a:r>
          </a:p>
        </p:txBody>
      </p:sp>
      <p:sp>
        <p:nvSpPr>
          <p:cNvPr id="179" name="TextBox 178">
            <a:extLst>
              <a:ext uri="{FF2B5EF4-FFF2-40B4-BE49-F238E27FC236}">
                <a16:creationId xmlns:a16="http://schemas.microsoft.com/office/drawing/2014/main" id="{6DD6C1C6-0BB3-4D3B-A234-E219FBF9BCD0}"/>
              </a:ext>
            </a:extLst>
          </p:cNvPr>
          <p:cNvSpPr txBox="1"/>
          <p:nvPr/>
        </p:nvSpPr>
        <p:spPr>
          <a:xfrm rot="16200000">
            <a:off x="446299" y="4587176"/>
            <a:ext cx="92021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Revenue Share (%)</a:t>
            </a:r>
          </a:p>
        </p:txBody>
      </p:sp>
      <p:sp>
        <p:nvSpPr>
          <p:cNvPr id="181" name="TextBox 78">
            <a:extLst>
              <a:ext uri="{FF2B5EF4-FFF2-40B4-BE49-F238E27FC236}">
                <a16:creationId xmlns:a16="http://schemas.microsoft.com/office/drawing/2014/main" id="{47A18974-BA64-4A19-9644-E9A0300A8416}"/>
              </a:ext>
            </a:extLst>
          </p:cNvPr>
          <p:cNvSpPr txBox="1"/>
          <p:nvPr/>
        </p:nvSpPr>
        <p:spPr>
          <a:xfrm>
            <a:off x="510317" y="1275349"/>
            <a:ext cx="4454859" cy="267628"/>
          </a:xfrm>
          <a:prstGeom prst="rect">
            <a:avLst/>
          </a:prstGeom>
        </p:spPr>
        <p:txBody>
          <a:bodyPr vert="horz" wrap="square" lIns="0" tIns="45720" rIns="91440" bIns="45720" rtlCol="0">
            <a:noAutofit/>
          </a:bodyPr>
          <a:lstStyle/>
          <a:p>
            <a:pPr>
              <a:spcBef>
                <a:spcPts val="300"/>
              </a:spcBef>
              <a:spcAft>
                <a:spcPts val="300"/>
              </a:spcAft>
              <a:buSzPts val="1000"/>
            </a:pPr>
            <a:r>
              <a:rPr lang="en-US" sz="1000" b="1" dirty="0">
                <a:solidFill>
                  <a:srgbClr val="7B7B7B"/>
                </a:solidFill>
                <a:latin typeface="Arial" panose="020B0604020202020204" pitchFamily="34" charset="0"/>
                <a:cs typeface="Arial" panose="020B0604020202020204" pitchFamily="34" charset="0"/>
              </a:rPr>
              <a:t>XXX Market Size, 20XX</a:t>
            </a:r>
            <a:r>
              <a:rPr lang="en-US" sz="1000" b="1" dirty="0">
                <a:solidFill>
                  <a:srgbClr val="7B7B7B"/>
                </a:solidFill>
                <a:latin typeface="Calibri Light" panose="020F0302020204030204" pitchFamily="34" charset="0"/>
                <a:cs typeface="Calibri Light" panose="020F0302020204030204" pitchFamily="34" charset="0"/>
              </a:rPr>
              <a:t>-</a:t>
            </a:r>
            <a:r>
              <a:rPr lang="en-US" sz="1000" b="1" dirty="0">
                <a:solidFill>
                  <a:srgbClr val="7B7B7B"/>
                </a:solidFill>
                <a:latin typeface="Arial" panose="020B0604020202020204" pitchFamily="34" charset="0"/>
                <a:cs typeface="Arial" panose="020B0604020202020204" pitchFamily="34" charset="0"/>
              </a:rPr>
              <a:t>20XX, USD bn</a:t>
            </a:r>
          </a:p>
        </p:txBody>
      </p:sp>
      <p:cxnSp>
        <p:nvCxnSpPr>
          <p:cNvPr id="183" name="Straight Connector 182">
            <a:extLst>
              <a:ext uri="{FF2B5EF4-FFF2-40B4-BE49-F238E27FC236}">
                <a16:creationId xmlns:a16="http://schemas.microsoft.com/office/drawing/2014/main" id="{9BB6395E-B7C9-4622-A7E4-6233E3B66884}"/>
              </a:ext>
            </a:extLst>
          </p:cNvPr>
          <p:cNvCxnSpPr>
            <a:cxnSpLocks/>
          </p:cNvCxnSpPr>
          <p:nvPr/>
        </p:nvCxnSpPr>
        <p:spPr>
          <a:xfrm>
            <a:off x="3071841" y="1485879"/>
            <a:ext cx="2753923"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184" name="TextBox 78">
            <a:extLst>
              <a:ext uri="{FF2B5EF4-FFF2-40B4-BE49-F238E27FC236}">
                <a16:creationId xmlns:a16="http://schemas.microsoft.com/office/drawing/2014/main" id="{6BE22BF7-9182-445A-933B-5DEC9BBF406F}"/>
              </a:ext>
            </a:extLst>
          </p:cNvPr>
          <p:cNvSpPr txBox="1"/>
          <p:nvPr/>
        </p:nvSpPr>
        <p:spPr>
          <a:xfrm>
            <a:off x="3076326" y="1280023"/>
            <a:ext cx="4454859" cy="267628"/>
          </a:xfrm>
          <a:prstGeom prst="rect">
            <a:avLst/>
          </a:prstGeom>
        </p:spPr>
        <p:txBody>
          <a:bodyPr vert="horz" wrap="square" lIns="0" tIns="45720" rIns="91440" bIns="45720" rtlCol="0">
            <a:noAutofit/>
          </a:bodyPr>
          <a:lstStyle/>
          <a:p>
            <a:pPr>
              <a:spcBef>
                <a:spcPts val="300"/>
              </a:spcBef>
              <a:spcAft>
                <a:spcPts val="300"/>
              </a:spcAft>
              <a:buSzPts val="1000"/>
            </a:pPr>
            <a:r>
              <a:rPr lang="en-US" sz="1000" b="1" dirty="0">
                <a:solidFill>
                  <a:srgbClr val="7B7B7B"/>
                </a:solidFill>
                <a:latin typeface="Arial" panose="020B0604020202020204" pitchFamily="34" charset="0"/>
                <a:cs typeface="Arial" panose="020B0604020202020204" pitchFamily="34" charset="0"/>
              </a:rPr>
              <a:t>XXX Market Growth</a:t>
            </a:r>
          </a:p>
        </p:txBody>
      </p:sp>
      <p:sp>
        <p:nvSpPr>
          <p:cNvPr id="199" name="TextBox 78">
            <a:extLst>
              <a:ext uri="{FF2B5EF4-FFF2-40B4-BE49-F238E27FC236}">
                <a16:creationId xmlns:a16="http://schemas.microsoft.com/office/drawing/2014/main" id="{AF58D0B0-5B02-4538-B343-39BE8B02764C}"/>
              </a:ext>
            </a:extLst>
          </p:cNvPr>
          <p:cNvSpPr txBox="1"/>
          <p:nvPr/>
        </p:nvSpPr>
        <p:spPr>
          <a:xfrm>
            <a:off x="6106290" y="1281834"/>
            <a:ext cx="4454859" cy="267628"/>
          </a:xfrm>
          <a:prstGeom prst="rect">
            <a:avLst/>
          </a:prstGeom>
        </p:spPr>
        <p:txBody>
          <a:bodyPr vert="horz" wrap="square" lIns="0" tIns="45720" rIns="91440" bIns="45720" rtlCol="0">
            <a:noAutofit/>
          </a:bodyPr>
          <a:lstStyle/>
          <a:p>
            <a:pPr>
              <a:spcBef>
                <a:spcPts val="300"/>
              </a:spcBef>
              <a:spcAft>
                <a:spcPts val="300"/>
              </a:spcAft>
              <a:buSzPts val="1000"/>
            </a:pPr>
            <a:r>
              <a:rPr lang="en-US" sz="1000" b="1" dirty="0">
                <a:solidFill>
                  <a:srgbClr val="7B7B7B"/>
                </a:solidFill>
                <a:latin typeface="Arial" panose="020B0604020202020204" pitchFamily="34" charset="0"/>
                <a:cs typeface="Arial" panose="020B0604020202020204" pitchFamily="34" charset="0"/>
              </a:rPr>
              <a:t>Market Segments</a:t>
            </a:r>
          </a:p>
        </p:txBody>
      </p:sp>
      <p:grpSp>
        <p:nvGrpSpPr>
          <p:cNvPr id="34" name="Group 33">
            <a:extLst>
              <a:ext uri="{FF2B5EF4-FFF2-40B4-BE49-F238E27FC236}">
                <a16:creationId xmlns:a16="http://schemas.microsoft.com/office/drawing/2014/main" id="{499CE8FF-A7F1-48BB-A173-EED00A079869}"/>
              </a:ext>
            </a:extLst>
          </p:cNvPr>
          <p:cNvGrpSpPr/>
          <p:nvPr/>
        </p:nvGrpSpPr>
        <p:grpSpPr>
          <a:xfrm>
            <a:off x="8998779" y="1454655"/>
            <a:ext cx="2337352" cy="1979098"/>
            <a:chOff x="9483172" y="1668471"/>
            <a:chExt cx="2337352" cy="1979098"/>
          </a:xfrm>
        </p:grpSpPr>
        <p:graphicFrame>
          <p:nvGraphicFramePr>
            <p:cNvPr id="204" name="Chart 203">
              <a:extLst>
                <a:ext uri="{FF2B5EF4-FFF2-40B4-BE49-F238E27FC236}">
                  <a16:creationId xmlns:a16="http://schemas.microsoft.com/office/drawing/2014/main" id="{B08513A4-B258-4798-B3CD-90A41D040169}"/>
                </a:ext>
              </a:extLst>
            </p:cNvPr>
            <p:cNvGraphicFramePr/>
            <p:nvPr/>
          </p:nvGraphicFramePr>
          <p:xfrm>
            <a:off x="9483172" y="1668471"/>
            <a:ext cx="2337352" cy="1979098"/>
          </p:xfrm>
          <a:graphic>
            <a:graphicData uri="http://schemas.openxmlformats.org/drawingml/2006/chart">
              <c:chart xmlns:c="http://schemas.openxmlformats.org/drawingml/2006/chart" xmlns:r="http://schemas.openxmlformats.org/officeDocument/2006/relationships" r:id="rId10"/>
            </a:graphicData>
          </a:graphic>
        </p:graphicFrame>
        <p:grpSp>
          <p:nvGrpSpPr>
            <p:cNvPr id="205" name="Group 204">
              <a:extLst>
                <a:ext uri="{FF2B5EF4-FFF2-40B4-BE49-F238E27FC236}">
                  <a16:creationId xmlns:a16="http://schemas.microsoft.com/office/drawing/2014/main" id="{B857B92C-FD2C-4385-8C91-F8002F694381}"/>
                </a:ext>
              </a:extLst>
            </p:cNvPr>
            <p:cNvGrpSpPr/>
            <p:nvPr/>
          </p:nvGrpSpPr>
          <p:grpSpPr>
            <a:xfrm>
              <a:off x="10688089" y="1881926"/>
              <a:ext cx="586500" cy="465953"/>
              <a:chOff x="543736" y="1856435"/>
              <a:chExt cx="586500" cy="465953"/>
            </a:xfrm>
          </p:grpSpPr>
          <p:cxnSp>
            <p:nvCxnSpPr>
              <p:cNvPr id="208" name="Straight Connector 207">
                <a:extLst>
                  <a:ext uri="{FF2B5EF4-FFF2-40B4-BE49-F238E27FC236}">
                    <a16:creationId xmlns:a16="http://schemas.microsoft.com/office/drawing/2014/main" id="{116AB995-F162-430C-851B-16964EC06B12}"/>
                  </a:ext>
                </a:extLst>
              </p:cNvPr>
              <p:cNvCxnSpPr>
                <a:cxnSpLocks/>
              </p:cNvCxnSpPr>
              <p:nvPr/>
            </p:nvCxnSpPr>
            <p:spPr>
              <a:xfrm flipV="1">
                <a:off x="808157" y="1980879"/>
                <a:ext cx="0" cy="341509"/>
              </a:xfrm>
              <a:prstGeom prst="line">
                <a:avLst/>
              </a:prstGeom>
              <a:solidFill>
                <a:srgbClr val="FFD844"/>
              </a:solidFill>
              <a:ln w="12700">
                <a:solidFill>
                  <a:srgbClr val="FFD844"/>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00C07476-9730-4D2E-9731-4AA58CF5533C}"/>
                  </a:ext>
                </a:extLst>
              </p:cNvPr>
              <p:cNvCxnSpPr>
                <a:cxnSpLocks/>
              </p:cNvCxnSpPr>
              <p:nvPr/>
            </p:nvCxnSpPr>
            <p:spPr>
              <a:xfrm>
                <a:off x="810435" y="1856435"/>
                <a:ext cx="1" cy="313682"/>
              </a:xfrm>
              <a:prstGeom prst="line">
                <a:avLst/>
              </a:prstGeom>
              <a:solidFill>
                <a:srgbClr val="FFD844"/>
              </a:solidFill>
              <a:ln w="12700">
                <a:solidFill>
                  <a:srgbClr val="FFD844"/>
                </a:solidFill>
                <a:headEnd type="none"/>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0FCB6A0C-8BBC-41E5-8915-1BC8E680216A}"/>
                  </a:ext>
                </a:extLst>
              </p:cNvPr>
              <p:cNvCxnSpPr>
                <a:cxnSpLocks/>
              </p:cNvCxnSpPr>
              <p:nvPr/>
            </p:nvCxnSpPr>
            <p:spPr>
              <a:xfrm flipH="1">
                <a:off x="1047160" y="1856435"/>
                <a:ext cx="83076" cy="0"/>
              </a:xfrm>
              <a:prstGeom prst="line">
                <a:avLst/>
              </a:prstGeom>
              <a:solidFill>
                <a:srgbClr val="FFD844"/>
              </a:solidFill>
              <a:ln w="12700">
                <a:solidFill>
                  <a:srgbClr val="FFD844"/>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09" name="Rounded Rectangle 59">
                <a:extLst>
                  <a:ext uri="{FF2B5EF4-FFF2-40B4-BE49-F238E27FC236}">
                    <a16:creationId xmlns:a16="http://schemas.microsoft.com/office/drawing/2014/main" id="{47E875A6-2886-47D2-B6F9-F76538CBC4EA}"/>
                  </a:ext>
                </a:extLst>
              </p:cNvPr>
              <p:cNvSpPr/>
              <p:nvPr/>
            </p:nvSpPr>
            <p:spPr>
              <a:xfrm>
                <a:off x="627770" y="1975978"/>
                <a:ext cx="383580" cy="234603"/>
              </a:xfrm>
              <a:prstGeom prst="roundRect">
                <a:avLst>
                  <a:gd name="adj" fmla="val 25195"/>
                </a:avLst>
              </a:prstGeom>
              <a:solidFill>
                <a:srgbClr val="FFD844"/>
              </a:solidFill>
              <a:ln w="12700" cmpd="sng">
                <a:solidFill>
                  <a:srgbClr val="FFD844"/>
                </a:solidFill>
              </a:ln>
            </p:spPr>
            <p:txBody>
              <a:bodyPr vert="horz" lIns="0" tIns="0" rIns="0" bIns="0" rtlCol="0" anchor="ctr">
                <a:noAutofit/>
              </a:bodyPr>
              <a:lstStyle/>
              <a:p>
                <a:pPr algn="ctr">
                  <a:spcBef>
                    <a:spcPct val="0"/>
                  </a:spcBef>
                </a:pPr>
                <a:endParaRPr lang="en-US" sz="800" dirty="0">
                  <a:solidFill>
                    <a:schemeClr val="bg1"/>
                  </a:solidFill>
                  <a:latin typeface="+mj-lt"/>
                </a:endParaRPr>
              </a:p>
            </p:txBody>
          </p:sp>
          <p:sp>
            <p:nvSpPr>
              <p:cNvPr id="210" name="Rectangle 209">
                <a:extLst>
                  <a:ext uri="{FF2B5EF4-FFF2-40B4-BE49-F238E27FC236}">
                    <a16:creationId xmlns:a16="http://schemas.microsoft.com/office/drawing/2014/main" id="{0B5AA155-C4EB-4AC0-AACF-EDC3AA9CB9CD}"/>
                  </a:ext>
                </a:extLst>
              </p:cNvPr>
              <p:cNvSpPr/>
              <p:nvPr/>
            </p:nvSpPr>
            <p:spPr>
              <a:xfrm>
                <a:off x="543736" y="1946023"/>
                <a:ext cx="524860" cy="307777"/>
              </a:xfrm>
              <a:prstGeom prst="rect">
                <a:avLst/>
              </a:prstGeom>
            </p:spPr>
            <p:txBody>
              <a:bodyPr wrap="square">
                <a:spAutoFit/>
              </a:bodyPr>
              <a:lstStyle/>
              <a:p>
                <a:pPr algn="ctr"/>
                <a:r>
                  <a:rPr lang="en-US" sz="700" dirty="0"/>
                  <a:t> CAGR </a:t>
                </a:r>
                <a:r>
                  <a:rPr lang="pl-PL" sz="700" dirty="0"/>
                  <a:t>xx</a:t>
                </a:r>
                <a:r>
                  <a:rPr lang="en-US" sz="700" dirty="0"/>
                  <a:t>%</a:t>
                </a:r>
              </a:p>
            </p:txBody>
          </p:sp>
          <p:cxnSp>
            <p:nvCxnSpPr>
              <p:cNvPr id="211" name="Straight Connector 210">
                <a:extLst>
                  <a:ext uri="{FF2B5EF4-FFF2-40B4-BE49-F238E27FC236}">
                    <a16:creationId xmlns:a16="http://schemas.microsoft.com/office/drawing/2014/main" id="{83FD7366-329A-40A7-B613-2150A0001B0A}"/>
                  </a:ext>
                </a:extLst>
              </p:cNvPr>
              <p:cNvCxnSpPr>
                <a:cxnSpLocks/>
              </p:cNvCxnSpPr>
              <p:nvPr/>
            </p:nvCxnSpPr>
            <p:spPr>
              <a:xfrm flipH="1">
                <a:off x="806531" y="1858116"/>
                <a:ext cx="285939" cy="0"/>
              </a:xfrm>
              <a:prstGeom prst="line">
                <a:avLst/>
              </a:prstGeom>
              <a:solidFill>
                <a:srgbClr val="FFD844"/>
              </a:solidFill>
              <a:ln w="12700">
                <a:solidFill>
                  <a:srgbClr val="FFD844"/>
                </a:solidFill>
                <a:headEnd type="none"/>
              </a:ln>
            </p:spPr>
            <p:style>
              <a:lnRef idx="1">
                <a:schemeClr val="accent1"/>
              </a:lnRef>
              <a:fillRef idx="0">
                <a:schemeClr val="accent1"/>
              </a:fillRef>
              <a:effectRef idx="0">
                <a:schemeClr val="accent1"/>
              </a:effectRef>
              <a:fontRef idx="minor">
                <a:schemeClr val="tx1"/>
              </a:fontRef>
            </p:style>
          </p:cxnSp>
        </p:grpSp>
      </p:grpSp>
      <p:sp>
        <p:nvSpPr>
          <p:cNvPr id="256" name="TextBox 255">
            <a:extLst>
              <a:ext uri="{FF2B5EF4-FFF2-40B4-BE49-F238E27FC236}">
                <a16:creationId xmlns:a16="http://schemas.microsoft.com/office/drawing/2014/main" id="{9C486A23-480A-4828-B7A9-BEA9322D71D6}"/>
              </a:ext>
            </a:extLst>
          </p:cNvPr>
          <p:cNvSpPr txBox="1"/>
          <p:nvPr/>
        </p:nvSpPr>
        <p:spPr>
          <a:xfrm>
            <a:off x="8807238" y="1590602"/>
            <a:ext cx="1302049" cy="369332"/>
          </a:xfrm>
          <a:prstGeom prst="rect">
            <a:avLst/>
          </a:prstGeom>
          <a:noFill/>
        </p:spPr>
        <p:txBody>
          <a:bodyPr wrap="square" rtlCol="0">
            <a:spAutoFit/>
          </a:bodyPr>
          <a:lstStyle/>
          <a:p>
            <a:pPr algn="just"/>
            <a:r>
              <a:rPr lang="pl-PL" sz="900" dirty="0"/>
              <a:t>[</a:t>
            </a:r>
            <a:r>
              <a:rPr lang="en-US" sz="900" dirty="0"/>
              <a:t>brief description of the market segment</a:t>
            </a:r>
            <a:r>
              <a:rPr lang="pl-PL" sz="900" dirty="0"/>
              <a:t>]</a:t>
            </a:r>
            <a:endParaRPr lang="en-US" sz="900" dirty="0"/>
          </a:p>
        </p:txBody>
      </p:sp>
      <p:grpSp>
        <p:nvGrpSpPr>
          <p:cNvPr id="232" name="Group 231">
            <a:extLst>
              <a:ext uri="{FF2B5EF4-FFF2-40B4-BE49-F238E27FC236}">
                <a16:creationId xmlns:a16="http://schemas.microsoft.com/office/drawing/2014/main" id="{28D4C0A7-98CD-468B-A5EB-FA21279F6953}"/>
              </a:ext>
            </a:extLst>
          </p:cNvPr>
          <p:cNvGrpSpPr/>
          <p:nvPr/>
        </p:nvGrpSpPr>
        <p:grpSpPr>
          <a:xfrm>
            <a:off x="5710844" y="2290283"/>
            <a:ext cx="3142516" cy="1879097"/>
            <a:chOff x="5879231" y="2563636"/>
            <a:chExt cx="3142516" cy="1879097"/>
          </a:xfrm>
        </p:grpSpPr>
        <p:graphicFrame>
          <p:nvGraphicFramePr>
            <p:cNvPr id="15" name="Chart 14">
              <a:extLst>
                <a:ext uri="{FF2B5EF4-FFF2-40B4-BE49-F238E27FC236}">
                  <a16:creationId xmlns:a16="http://schemas.microsoft.com/office/drawing/2014/main" id="{61380D64-F273-49BC-ACEE-8C73B0210A49}"/>
                </a:ext>
              </a:extLst>
            </p:cNvPr>
            <p:cNvGraphicFramePr/>
            <p:nvPr/>
          </p:nvGraphicFramePr>
          <p:xfrm>
            <a:off x="5879231" y="2563636"/>
            <a:ext cx="2818646" cy="1879097"/>
          </p:xfrm>
          <a:graphic>
            <a:graphicData uri="http://schemas.openxmlformats.org/drawingml/2006/chart">
              <c:chart xmlns:c="http://schemas.openxmlformats.org/drawingml/2006/chart" xmlns:r="http://schemas.openxmlformats.org/officeDocument/2006/relationships" r:id="rId11"/>
            </a:graphicData>
          </a:graphic>
        </p:graphicFrame>
        <p:sp>
          <p:nvSpPr>
            <p:cNvPr id="28" name="TextBox 27">
              <a:extLst>
                <a:ext uri="{FF2B5EF4-FFF2-40B4-BE49-F238E27FC236}">
                  <a16:creationId xmlns:a16="http://schemas.microsoft.com/office/drawing/2014/main" id="{9D355367-2511-45F7-8161-FA98582CFD7F}"/>
                </a:ext>
              </a:extLst>
            </p:cNvPr>
            <p:cNvSpPr txBox="1"/>
            <p:nvPr/>
          </p:nvSpPr>
          <p:spPr>
            <a:xfrm>
              <a:off x="8153405" y="3086419"/>
              <a:ext cx="868342" cy="230832"/>
            </a:xfrm>
            <a:prstGeom prst="rect">
              <a:avLst/>
            </a:prstGeom>
            <a:noFill/>
          </p:spPr>
          <p:txBody>
            <a:bodyPr wrap="square" rtlCol="0">
              <a:spAutoFit/>
            </a:bodyPr>
            <a:lstStyle/>
            <a:p>
              <a:r>
                <a:rPr lang="en-US" sz="900" b="1" dirty="0">
                  <a:solidFill>
                    <a:srgbClr val="0BA530"/>
                  </a:solidFill>
                </a:rPr>
                <a:t>+xx%</a:t>
              </a:r>
            </a:p>
          </p:txBody>
        </p:sp>
        <p:sp>
          <p:nvSpPr>
            <p:cNvPr id="29" name="TextBox 28">
              <a:extLst>
                <a:ext uri="{FF2B5EF4-FFF2-40B4-BE49-F238E27FC236}">
                  <a16:creationId xmlns:a16="http://schemas.microsoft.com/office/drawing/2014/main" id="{86647C9E-37EA-4145-B3DB-FF0543AE76BC}"/>
                </a:ext>
              </a:extLst>
            </p:cNvPr>
            <p:cNvSpPr txBox="1"/>
            <p:nvPr/>
          </p:nvSpPr>
          <p:spPr>
            <a:xfrm>
              <a:off x="7534947" y="3284406"/>
              <a:ext cx="868342" cy="230832"/>
            </a:xfrm>
            <a:prstGeom prst="rect">
              <a:avLst/>
            </a:prstGeom>
            <a:noFill/>
          </p:spPr>
          <p:txBody>
            <a:bodyPr wrap="square" rtlCol="0">
              <a:spAutoFit/>
            </a:bodyPr>
            <a:lstStyle/>
            <a:p>
              <a:r>
                <a:rPr lang="en-US" sz="900" b="1" dirty="0">
                  <a:solidFill>
                    <a:srgbClr val="0BA530"/>
                  </a:solidFill>
                </a:rPr>
                <a:t>+xx%</a:t>
              </a:r>
            </a:p>
          </p:txBody>
        </p:sp>
        <p:sp>
          <p:nvSpPr>
            <p:cNvPr id="31" name="TextBox 30">
              <a:extLst>
                <a:ext uri="{FF2B5EF4-FFF2-40B4-BE49-F238E27FC236}">
                  <a16:creationId xmlns:a16="http://schemas.microsoft.com/office/drawing/2014/main" id="{D2F173AD-A8A0-405B-8B1A-3CA7B2C97D0F}"/>
                </a:ext>
              </a:extLst>
            </p:cNvPr>
            <p:cNvSpPr txBox="1"/>
            <p:nvPr/>
          </p:nvSpPr>
          <p:spPr>
            <a:xfrm>
              <a:off x="7095457" y="3441938"/>
              <a:ext cx="868342" cy="230832"/>
            </a:xfrm>
            <a:prstGeom prst="rect">
              <a:avLst/>
            </a:prstGeom>
            <a:noFill/>
          </p:spPr>
          <p:txBody>
            <a:bodyPr wrap="square" rtlCol="0">
              <a:spAutoFit/>
            </a:bodyPr>
            <a:lstStyle/>
            <a:p>
              <a:r>
                <a:rPr lang="en-US" sz="900" b="1" dirty="0">
                  <a:solidFill>
                    <a:srgbClr val="0BA530"/>
                  </a:solidFill>
                </a:rPr>
                <a:t>+xx%</a:t>
              </a:r>
            </a:p>
          </p:txBody>
        </p:sp>
        <p:sp>
          <p:nvSpPr>
            <p:cNvPr id="224" name="TextBox 223">
              <a:extLst>
                <a:ext uri="{FF2B5EF4-FFF2-40B4-BE49-F238E27FC236}">
                  <a16:creationId xmlns:a16="http://schemas.microsoft.com/office/drawing/2014/main" id="{7384386A-DCAD-4C56-B7E6-EE0ECD5A467B}"/>
                </a:ext>
              </a:extLst>
            </p:cNvPr>
            <p:cNvSpPr txBox="1"/>
            <p:nvPr/>
          </p:nvSpPr>
          <p:spPr>
            <a:xfrm>
              <a:off x="7082432" y="3628485"/>
              <a:ext cx="868342" cy="230832"/>
            </a:xfrm>
            <a:prstGeom prst="rect">
              <a:avLst/>
            </a:prstGeom>
            <a:noFill/>
          </p:spPr>
          <p:txBody>
            <a:bodyPr wrap="square" rtlCol="0">
              <a:spAutoFit/>
            </a:bodyPr>
            <a:lstStyle/>
            <a:p>
              <a:r>
                <a:rPr lang="en-US" sz="900" b="1" dirty="0">
                  <a:solidFill>
                    <a:srgbClr val="0BA530"/>
                  </a:solidFill>
                </a:rPr>
                <a:t>+xx%</a:t>
              </a:r>
            </a:p>
          </p:txBody>
        </p:sp>
        <p:sp>
          <p:nvSpPr>
            <p:cNvPr id="225" name="TextBox 224">
              <a:extLst>
                <a:ext uri="{FF2B5EF4-FFF2-40B4-BE49-F238E27FC236}">
                  <a16:creationId xmlns:a16="http://schemas.microsoft.com/office/drawing/2014/main" id="{1086F597-DA0A-4163-BFA5-E068D9628892}"/>
                </a:ext>
              </a:extLst>
            </p:cNvPr>
            <p:cNvSpPr txBox="1"/>
            <p:nvPr/>
          </p:nvSpPr>
          <p:spPr>
            <a:xfrm>
              <a:off x="7063009" y="3810460"/>
              <a:ext cx="868342" cy="230832"/>
            </a:xfrm>
            <a:prstGeom prst="rect">
              <a:avLst/>
            </a:prstGeom>
            <a:noFill/>
          </p:spPr>
          <p:txBody>
            <a:bodyPr wrap="square" rtlCol="0">
              <a:spAutoFit/>
            </a:bodyPr>
            <a:lstStyle/>
            <a:p>
              <a:r>
                <a:rPr lang="en-US" sz="900" b="1" dirty="0">
                  <a:solidFill>
                    <a:srgbClr val="0BA530"/>
                  </a:solidFill>
                </a:rPr>
                <a:t>+xx%</a:t>
              </a:r>
            </a:p>
          </p:txBody>
        </p:sp>
      </p:grpSp>
      <p:sp>
        <p:nvSpPr>
          <p:cNvPr id="158" name="TextBox 157">
            <a:extLst>
              <a:ext uri="{FF2B5EF4-FFF2-40B4-BE49-F238E27FC236}">
                <a16:creationId xmlns:a16="http://schemas.microsoft.com/office/drawing/2014/main" id="{99EFAC34-7206-4380-AD33-02A1E32BAD7F}"/>
              </a:ext>
            </a:extLst>
          </p:cNvPr>
          <p:cNvSpPr txBox="1"/>
          <p:nvPr/>
        </p:nvSpPr>
        <p:spPr>
          <a:xfrm>
            <a:off x="6163886" y="1571244"/>
            <a:ext cx="2623986" cy="230832"/>
          </a:xfrm>
          <a:prstGeom prst="rect">
            <a:avLst/>
          </a:prstGeom>
          <a:noFill/>
        </p:spPr>
        <p:txBody>
          <a:bodyPr wrap="square">
            <a:spAutoFit/>
          </a:bodyPr>
          <a:lstStyle/>
          <a:p>
            <a:pPr algn="just"/>
            <a:r>
              <a:rPr lang="pl-PL" sz="900" dirty="0"/>
              <a:t>[</a:t>
            </a:r>
            <a:r>
              <a:rPr lang="en-US" sz="900" dirty="0"/>
              <a:t>brief description of the market segment</a:t>
            </a:r>
            <a:r>
              <a:rPr lang="pl-PL" sz="900" dirty="0"/>
              <a:t>]</a:t>
            </a:r>
            <a:endParaRPr lang="en-US" sz="900" dirty="0"/>
          </a:p>
        </p:txBody>
      </p:sp>
      <p:sp>
        <p:nvSpPr>
          <p:cNvPr id="161" name="TextBox 160">
            <a:extLst>
              <a:ext uri="{FF2B5EF4-FFF2-40B4-BE49-F238E27FC236}">
                <a16:creationId xmlns:a16="http://schemas.microsoft.com/office/drawing/2014/main" id="{37BD1158-C54A-406F-BA4B-5B74662ACE38}"/>
              </a:ext>
            </a:extLst>
          </p:cNvPr>
          <p:cNvSpPr txBox="1"/>
          <p:nvPr/>
        </p:nvSpPr>
        <p:spPr>
          <a:xfrm>
            <a:off x="6122850" y="2181502"/>
            <a:ext cx="2527586" cy="400110"/>
          </a:xfrm>
          <a:prstGeom prst="rect">
            <a:avLst/>
          </a:prstGeom>
          <a:noFill/>
        </p:spPr>
        <p:txBody>
          <a:bodyPr wrap="square">
            <a:spAutoFit/>
          </a:bodyPr>
          <a:lstStyle/>
          <a:p>
            <a:pPr algn="ctr" rtl="0">
              <a:defRPr sz="1200" b="0" i="0" u="none" strike="noStrike" kern="1200" spc="0" baseline="0">
                <a:solidFill>
                  <a:prstClr val="black">
                    <a:lumMod val="65000"/>
                    <a:lumOff val="35000"/>
                  </a:prstClr>
                </a:solidFill>
                <a:latin typeface="+mn-lt"/>
                <a:ea typeface="+mn-ea"/>
                <a:cs typeface="+mn-cs"/>
              </a:defRPr>
            </a:pPr>
            <a:r>
              <a:rPr lang="en-US" sz="1000" dirty="0"/>
              <a:t>Change in the number of clients of the largest companies, by category, 20XX, %</a:t>
            </a:r>
          </a:p>
        </p:txBody>
      </p:sp>
      <p:grpSp>
        <p:nvGrpSpPr>
          <p:cNvPr id="100" name="Group 99">
            <a:extLst>
              <a:ext uri="{FF2B5EF4-FFF2-40B4-BE49-F238E27FC236}">
                <a16:creationId xmlns:a16="http://schemas.microsoft.com/office/drawing/2014/main" id="{8913C65C-7207-4397-BF1A-9F7DEA98F067}"/>
              </a:ext>
            </a:extLst>
          </p:cNvPr>
          <p:cNvGrpSpPr/>
          <p:nvPr/>
        </p:nvGrpSpPr>
        <p:grpSpPr>
          <a:xfrm>
            <a:off x="-1028410" y="4571"/>
            <a:ext cx="844340" cy="6853517"/>
            <a:chOff x="-1028410" y="4571"/>
            <a:chExt cx="844340" cy="6853517"/>
          </a:xfrm>
        </p:grpSpPr>
        <p:sp>
          <p:nvSpPr>
            <p:cNvPr id="115" name="Rectangle 114">
              <a:extLst>
                <a:ext uri="{FF2B5EF4-FFF2-40B4-BE49-F238E27FC236}">
                  <a16:creationId xmlns:a16="http://schemas.microsoft.com/office/drawing/2014/main" id="{A841E709-AE28-4644-9E7D-02C1D7EAC19F}"/>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Rectangle 115">
              <a:extLst>
                <a:ext uri="{FF2B5EF4-FFF2-40B4-BE49-F238E27FC236}">
                  <a16:creationId xmlns:a16="http://schemas.microsoft.com/office/drawing/2014/main" id="{CAA5451A-F055-4541-90FA-F10366DB5AB7}"/>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Rectangle 117">
              <a:extLst>
                <a:ext uri="{FF2B5EF4-FFF2-40B4-BE49-F238E27FC236}">
                  <a16:creationId xmlns:a16="http://schemas.microsoft.com/office/drawing/2014/main" id="{C71403BF-FD5A-4C10-BEBA-D2427A2944EE}"/>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Rectangle 118">
              <a:extLst>
                <a:ext uri="{FF2B5EF4-FFF2-40B4-BE49-F238E27FC236}">
                  <a16:creationId xmlns:a16="http://schemas.microsoft.com/office/drawing/2014/main" id="{859260A9-1227-4267-A150-561CC186DDD5}"/>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Rectangle 127">
              <a:extLst>
                <a:ext uri="{FF2B5EF4-FFF2-40B4-BE49-F238E27FC236}">
                  <a16:creationId xmlns:a16="http://schemas.microsoft.com/office/drawing/2014/main" id="{A2C94218-0180-44AD-B90C-6622FD915ACF}"/>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Rectangle 128">
              <a:extLst>
                <a:ext uri="{FF2B5EF4-FFF2-40B4-BE49-F238E27FC236}">
                  <a16:creationId xmlns:a16="http://schemas.microsoft.com/office/drawing/2014/main" id="{129797DA-E746-40D1-BF60-BE5711DB8A34}"/>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Rectangle 129">
              <a:extLst>
                <a:ext uri="{FF2B5EF4-FFF2-40B4-BE49-F238E27FC236}">
                  <a16:creationId xmlns:a16="http://schemas.microsoft.com/office/drawing/2014/main" id="{B38F76B3-4C5B-4587-8194-7474B9E2D66B}"/>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Rectangle 130">
              <a:extLst>
                <a:ext uri="{FF2B5EF4-FFF2-40B4-BE49-F238E27FC236}">
                  <a16:creationId xmlns:a16="http://schemas.microsoft.com/office/drawing/2014/main" id="{64DD0BA9-065D-4C00-8155-87C281F2C856}"/>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Rectangle 131">
              <a:extLst>
                <a:ext uri="{FF2B5EF4-FFF2-40B4-BE49-F238E27FC236}">
                  <a16:creationId xmlns:a16="http://schemas.microsoft.com/office/drawing/2014/main" id="{108CB96F-D2B1-4934-9874-52DF81EDF107}"/>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3" name="Straight Connector 132">
              <a:extLst>
                <a:ext uri="{FF2B5EF4-FFF2-40B4-BE49-F238E27FC236}">
                  <a16:creationId xmlns:a16="http://schemas.microsoft.com/office/drawing/2014/main" id="{FC07BE95-06EF-4FF0-9BE0-0B838AE09258}"/>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7C927898-3AB2-4FE8-99A0-11FB67644C31}"/>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5" name="Rectangle 134">
              <a:extLst>
                <a:ext uri="{FF2B5EF4-FFF2-40B4-BE49-F238E27FC236}">
                  <a16:creationId xmlns:a16="http://schemas.microsoft.com/office/drawing/2014/main" id="{FE3625E3-E582-4AAD-8552-6415F0E8B518}"/>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lumMod val="65000"/>
                  </a:schemeClr>
                </a:solidFill>
              </a:endParaRPr>
            </a:p>
          </p:txBody>
        </p:sp>
        <p:sp>
          <p:nvSpPr>
            <p:cNvPr id="136" name="Rectangle 135">
              <a:extLst>
                <a:ext uri="{FF2B5EF4-FFF2-40B4-BE49-F238E27FC236}">
                  <a16:creationId xmlns:a16="http://schemas.microsoft.com/office/drawing/2014/main" id="{088776FE-D251-4E68-810F-6F16273DC988}"/>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Rectangle 136">
              <a:extLst>
                <a:ext uri="{FF2B5EF4-FFF2-40B4-BE49-F238E27FC236}">
                  <a16:creationId xmlns:a16="http://schemas.microsoft.com/office/drawing/2014/main" id="{0C8B5544-3938-4F0C-88B1-E23088827BD1}"/>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2DBBC90F-829C-4700-AB1A-DDFFCB9DEE9C}"/>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Rectangle 138">
              <a:extLst>
                <a:ext uri="{FF2B5EF4-FFF2-40B4-BE49-F238E27FC236}">
                  <a16:creationId xmlns:a16="http://schemas.microsoft.com/office/drawing/2014/main" id="{94E55444-DD58-433E-B6F1-3595C23BE2C0}"/>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Rectangle 139">
              <a:extLst>
                <a:ext uri="{FF2B5EF4-FFF2-40B4-BE49-F238E27FC236}">
                  <a16:creationId xmlns:a16="http://schemas.microsoft.com/office/drawing/2014/main" id="{6BE3B9A3-3B13-4B45-8955-A227C0B44E36}"/>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Rectangle 140">
              <a:extLst>
                <a:ext uri="{FF2B5EF4-FFF2-40B4-BE49-F238E27FC236}">
                  <a16:creationId xmlns:a16="http://schemas.microsoft.com/office/drawing/2014/main" id="{CD154AB5-76F1-4F69-B999-938E91D2EF6C}"/>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Rectangle 141">
              <a:extLst>
                <a:ext uri="{FF2B5EF4-FFF2-40B4-BE49-F238E27FC236}">
                  <a16:creationId xmlns:a16="http://schemas.microsoft.com/office/drawing/2014/main" id="{09C24F1E-8A39-4871-B809-2E695B5D804E}"/>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A7A7A7"/>
                </a:solidFill>
              </a:endParaRPr>
            </a:p>
          </p:txBody>
        </p:sp>
        <p:cxnSp>
          <p:nvCxnSpPr>
            <p:cNvPr id="144" name="Straight Connector 143">
              <a:extLst>
                <a:ext uri="{FF2B5EF4-FFF2-40B4-BE49-F238E27FC236}">
                  <a16:creationId xmlns:a16="http://schemas.microsoft.com/office/drawing/2014/main" id="{E358346B-09A4-47F4-8C11-6493A62EE9D0}"/>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TextBox 144">
              <a:extLst>
                <a:ext uri="{FF2B5EF4-FFF2-40B4-BE49-F238E27FC236}">
                  <a16:creationId xmlns:a16="http://schemas.microsoft.com/office/drawing/2014/main" id="{BEFDE4F8-0C10-4DD7-A605-C5C04C56AB4E}"/>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dirty="0"/>
                <a:t>Colour palette</a:t>
              </a:r>
            </a:p>
          </p:txBody>
        </p:sp>
        <p:sp>
          <p:nvSpPr>
            <p:cNvPr id="146" name="Rectangle 145">
              <a:extLst>
                <a:ext uri="{FF2B5EF4-FFF2-40B4-BE49-F238E27FC236}">
                  <a16:creationId xmlns:a16="http://schemas.microsoft.com/office/drawing/2014/main" id="{81533F4B-00FB-4268-A430-FED6972DBFAA}"/>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7" name="Rectangle 146">
              <a:extLst>
                <a:ext uri="{FF2B5EF4-FFF2-40B4-BE49-F238E27FC236}">
                  <a16:creationId xmlns:a16="http://schemas.microsoft.com/office/drawing/2014/main" id="{B9439FEF-37C9-42E2-B752-4F3F35C93AF1}"/>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extBox 1">
            <a:extLst>
              <a:ext uri="{FF2B5EF4-FFF2-40B4-BE49-F238E27FC236}">
                <a16:creationId xmlns:a16="http://schemas.microsoft.com/office/drawing/2014/main" id="{5CE6538E-2716-4F0A-BB2E-64DA721F265B}"/>
              </a:ext>
            </a:extLst>
          </p:cNvPr>
          <p:cNvSpPr txBox="1"/>
          <p:nvPr/>
        </p:nvSpPr>
        <p:spPr>
          <a:xfrm>
            <a:off x="568341" y="6055331"/>
            <a:ext cx="388244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Source:: [xxx]</a:t>
            </a:r>
          </a:p>
        </p:txBody>
      </p:sp>
      <p:sp>
        <p:nvSpPr>
          <p:cNvPr id="4" name="TextBox 3">
            <a:extLst>
              <a:ext uri="{FF2B5EF4-FFF2-40B4-BE49-F238E27FC236}">
                <a16:creationId xmlns:a16="http://schemas.microsoft.com/office/drawing/2014/main" id="{8222840B-52BE-4D8D-9982-59E10523B84C}"/>
              </a:ext>
            </a:extLst>
          </p:cNvPr>
          <p:cNvSpPr txBox="1"/>
          <p:nvPr/>
        </p:nvSpPr>
        <p:spPr>
          <a:xfrm>
            <a:off x="563568" y="3620800"/>
            <a:ext cx="388244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Source: [xxx]</a:t>
            </a:r>
          </a:p>
        </p:txBody>
      </p:sp>
      <p:sp>
        <p:nvSpPr>
          <p:cNvPr id="5" name="TextBox 4">
            <a:extLst>
              <a:ext uri="{FF2B5EF4-FFF2-40B4-BE49-F238E27FC236}">
                <a16:creationId xmlns:a16="http://schemas.microsoft.com/office/drawing/2014/main" id="{7572D583-C46D-43A2-B7C8-AD1954B8A604}"/>
              </a:ext>
            </a:extLst>
          </p:cNvPr>
          <p:cNvSpPr txBox="1"/>
          <p:nvPr/>
        </p:nvSpPr>
        <p:spPr>
          <a:xfrm>
            <a:off x="423173" y="6299516"/>
            <a:ext cx="388244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Source:: [xxx]</a:t>
            </a:r>
          </a:p>
        </p:txBody>
      </p:sp>
      <p:grpSp>
        <p:nvGrpSpPr>
          <p:cNvPr id="231" name="Group 230">
            <a:extLst>
              <a:ext uri="{FF2B5EF4-FFF2-40B4-BE49-F238E27FC236}">
                <a16:creationId xmlns:a16="http://schemas.microsoft.com/office/drawing/2014/main" id="{44CE471E-9189-4237-99BD-4488AE000E1F}"/>
              </a:ext>
            </a:extLst>
          </p:cNvPr>
          <p:cNvGrpSpPr/>
          <p:nvPr/>
        </p:nvGrpSpPr>
        <p:grpSpPr>
          <a:xfrm>
            <a:off x="5820348" y="3536202"/>
            <a:ext cx="3353664" cy="1879097"/>
            <a:chOff x="5986136" y="3736076"/>
            <a:chExt cx="3353664" cy="1879097"/>
          </a:xfrm>
        </p:grpSpPr>
        <p:graphicFrame>
          <p:nvGraphicFramePr>
            <p:cNvPr id="14" name="Chart 13">
              <a:extLst>
                <a:ext uri="{FF2B5EF4-FFF2-40B4-BE49-F238E27FC236}">
                  <a16:creationId xmlns:a16="http://schemas.microsoft.com/office/drawing/2014/main" id="{8DBE83BB-51E4-4385-A18B-6B7E680FFEBF}"/>
                </a:ext>
              </a:extLst>
            </p:cNvPr>
            <p:cNvGraphicFramePr/>
            <p:nvPr/>
          </p:nvGraphicFramePr>
          <p:xfrm>
            <a:off x="5986136" y="3736076"/>
            <a:ext cx="2818646" cy="1879097"/>
          </p:xfrm>
          <a:graphic>
            <a:graphicData uri="http://schemas.openxmlformats.org/drawingml/2006/chart">
              <c:chart xmlns:c="http://schemas.openxmlformats.org/drawingml/2006/chart" xmlns:r="http://schemas.openxmlformats.org/officeDocument/2006/relationships" r:id="rId12"/>
            </a:graphicData>
          </a:graphic>
        </p:graphicFrame>
        <p:sp>
          <p:nvSpPr>
            <p:cNvPr id="24" name="TextBox 23">
              <a:extLst>
                <a:ext uri="{FF2B5EF4-FFF2-40B4-BE49-F238E27FC236}">
                  <a16:creationId xmlns:a16="http://schemas.microsoft.com/office/drawing/2014/main" id="{D2F3D97A-A9CA-41E7-AE50-F8063EECFBD9}"/>
                </a:ext>
              </a:extLst>
            </p:cNvPr>
            <p:cNvSpPr txBox="1"/>
            <p:nvPr/>
          </p:nvSpPr>
          <p:spPr>
            <a:xfrm>
              <a:off x="8471458" y="4259906"/>
              <a:ext cx="868342" cy="230832"/>
            </a:xfrm>
            <a:prstGeom prst="rect">
              <a:avLst/>
            </a:prstGeom>
            <a:noFill/>
          </p:spPr>
          <p:txBody>
            <a:bodyPr wrap="square" rtlCol="0">
              <a:spAutoFit/>
            </a:bodyPr>
            <a:lstStyle/>
            <a:p>
              <a:r>
                <a:rPr lang="en-US" sz="900" b="1" dirty="0">
                  <a:solidFill>
                    <a:srgbClr val="E60000"/>
                  </a:solidFill>
                </a:rPr>
                <a:t>-xx%</a:t>
              </a:r>
            </a:p>
          </p:txBody>
        </p:sp>
        <p:sp>
          <p:nvSpPr>
            <p:cNvPr id="25" name="TextBox 24">
              <a:extLst>
                <a:ext uri="{FF2B5EF4-FFF2-40B4-BE49-F238E27FC236}">
                  <a16:creationId xmlns:a16="http://schemas.microsoft.com/office/drawing/2014/main" id="{20E75739-C229-416A-8F38-4D11F33EB207}"/>
                </a:ext>
              </a:extLst>
            </p:cNvPr>
            <p:cNvSpPr txBox="1"/>
            <p:nvPr/>
          </p:nvSpPr>
          <p:spPr>
            <a:xfrm>
              <a:off x="8008896" y="4442733"/>
              <a:ext cx="868342" cy="230832"/>
            </a:xfrm>
            <a:prstGeom prst="rect">
              <a:avLst/>
            </a:prstGeom>
            <a:noFill/>
          </p:spPr>
          <p:txBody>
            <a:bodyPr wrap="square" rtlCol="0">
              <a:spAutoFit/>
            </a:bodyPr>
            <a:lstStyle/>
            <a:p>
              <a:r>
                <a:rPr lang="en-US" sz="900" b="1" dirty="0">
                  <a:solidFill>
                    <a:srgbClr val="E60000"/>
                  </a:solidFill>
                </a:rPr>
                <a:t>-xx%</a:t>
              </a:r>
            </a:p>
          </p:txBody>
        </p:sp>
        <p:sp>
          <p:nvSpPr>
            <p:cNvPr id="26" name="TextBox 25">
              <a:extLst>
                <a:ext uri="{FF2B5EF4-FFF2-40B4-BE49-F238E27FC236}">
                  <a16:creationId xmlns:a16="http://schemas.microsoft.com/office/drawing/2014/main" id="{A9CBA72A-131C-4946-9846-725D4B32DF3E}"/>
                </a:ext>
              </a:extLst>
            </p:cNvPr>
            <p:cNvSpPr txBox="1"/>
            <p:nvPr/>
          </p:nvSpPr>
          <p:spPr>
            <a:xfrm>
              <a:off x="7623907" y="4799701"/>
              <a:ext cx="868342" cy="230832"/>
            </a:xfrm>
            <a:prstGeom prst="rect">
              <a:avLst/>
            </a:prstGeom>
            <a:noFill/>
          </p:spPr>
          <p:txBody>
            <a:bodyPr wrap="square" rtlCol="0">
              <a:spAutoFit/>
            </a:bodyPr>
            <a:lstStyle/>
            <a:p>
              <a:r>
                <a:rPr lang="en-US" sz="900" b="1" dirty="0">
                  <a:solidFill>
                    <a:srgbClr val="E60000"/>
                  </a:solidFill>
                </a:rPr>
                <a:t>-xx%</a:t>
              </a:r>
            </a:p>
          </p:txBody>
        </p:sp>
        <p:sp>
          <p:nvSpPr>
            <p:cNvPr id="27" name="TextBox 26">
              <a:extLst>
                <a:ext uri="{FF2B5EF4-FFF2-40B4-BE49-F238E27FC236}">
                  <a16:creationId xmlns:a16="http://schemas.microsoft.com/office/drawing/2014/main" id="{11CB6B1B-2270-4F36-85CF-841C2CFF83A4}"/>
                </a:ext>
              </a:extLst>
            </p:cNvPr>
            <p:cNvSpPr txBox="1"/>
            <p:nvPr/>
          </p:nvSpPr>
          <p:spPr>
            <a:xfrm>
              <a:off x="7285063" y="4983322"/>
              <a:ext cx="868342" cy="230832"/>
            </a:xfrm>
            <a:prstGeom prst="rect">
              <a:avLst/>
            </a:prstGeom>
            <a:noFill/>
          </p:spPr>
          <p:txBody>
            <a:bodyPr wrap="square" rtlCol="0">
              <a:spAutoFit/>
            </a:bodyPr>
            <a:lstStyle/>
            <a:p>
              <a:r>
                <a:rPr lang="en-US" sz="900" b="1" dirty="0">
                  <a:solidFill>
                    <a:srgbClr val="E60000"/>
                  </a:solidFill>
                </a:rPr>
                <a:t>-xx%</a:t>
              </a:r>
            </a:p>
          </p:txBody>
        </p:sp>
        <p:sp>
          <p:nvSpPr>
            <p:cNvPr id="226" name="TextBox 225">
              <a:extLst>
                <a:ext uri="{FF2B5EF4-FFF2-40B4-BE49-F238E27FC236}">
                  <a16:creationId xmlns:a16="http://schemas.microsoft.com/office/drawing/2014/main" id="{80513AA9-A662-4167-A797-E19C6F5B28F1}"/>
                </a:ext>
              </a:extLst>
            </p:cNvPr>
            <p:cNvSpPr txBox="1"/>
            <p:nvPr/>
          </p:nvSpPr>
          <p:spPr>
            <a:xfrm>
              <a:off x="7685480" y="4618873"/>
              <a:ext cx="868342" cy="230832"/>
            </a:xfrm>
            <a:prstGeom prst="rect">
              <a:avLst/>
            </a:prstGeom>
            <a:noFill/>
          </p:spPr>
          <p:txBody>
            <a:bodyPr wrap="square" rtlCol="0">
              <a:spAutoFit/>
            </a:bodyPr>
            <a:lstStyle/>
            <a:p>
              <a:r>
                <a:rPr lang="en-US" sz="900" b="1" dirty="0">
                  <a:solidFill>
                    <a:srgbClr val="00B050"/>
                  </a:solidFill>
                </a:rPr>
                <a:t>+xx%</a:t>
              </a:r>
            </a:p>
          </p:txBody>
        </p:sp>
      </p:grpSp>
      <p:grpSp>
        <p:nvGrpSpPr>
          <p:cNvPr id="230" name="Group 229">
            <a:extLst>
              <a:ext uri="{FF2B5EF4-FFF2-40B4-BE49-F238E27FC236}">
                <a16:creationId xmlns:a16="http://schemas.microsoft.com/office/drawing/2014/main" id="{F8CCFD18-A049-495E-92C6-CB8CBFFC0BCC}"/>
              </a:ext>
            </a:extLst>
          </p:cNvPr>
          <p:cNvGrpSpPr/>
          <p:nvPr/>
        </p:nvGrpSpPr>
        <p:grpSpPr>
          <a:xfrm>
            <a:off x="5997097" y="4787193"/>
            <a:ext cx="3060928" cy="1879097"/>
            <a:chOff x="6159357" y="4807778"/>
            <a:chExt cx="3060928" cy="1879097"/>
          </a:xfrm>
        </p:grpSpPr>
        <p:graphicFrame>
          <p:nvGraphicFramePr>
            <p:cNvPr id="11" name="Chart 10">
              <a:extLst>
                <a:ext uri="{FF2B5EF4-FFF2-40B4-BE49-F238E27FC236}">
                  <a16:creationId xmlns:a16="http://schemas.microsoft.com/office/drawing/2014/main" id="{259C41AC-5CB1-4417-BDFA-319DABA3562C}"/>
                </a:ext>
              </a:extLst>
            </p:cNvPr>
            <p:cNvGraphicFramePr/>
            <p:nvPr/>
          </p:nvGraphicFramePr>
          <p:xfrm>
            <a:off x="6159357" y="4807778"/>
            <a:ext cx="2453536" cy="1879097"/>
          </p:xfrm>
          <a:graphic>
            <a:graphicData uri="http://schemas.openxmlformats.org/drawingml/2006/chart">
              <c:chart xmlns:c="http://schemas.openxmlformats.org/drawingml/2006/chart" xmlns:r="http://schemas.openxmlformats.org/officeDocument/2006/relationships" r:id="rId13"/>
            </a:graphicData>
          </a:graphic>
        </p:graphicFrame>
        <p:sp>
          <p:nvSpPr>
            <p:cNvPr id="22" name="TextBox 21">
              <a:extLst>
                <a:ext uri="{FF2B5EF4-FFF2-40B4-BE49-F238E27FC236}">
                  <a16:creationId xmlns:a16="http://schemas.microsoft.com/office/drawing/2014/main" id="{23AA82F3-4D1E-4FDB-A1EC-8AD4C9CFD706}"/>
                </a:ext>
              </a:extLst>
            </p:cNvPr>
            <p:cNvSpPr txBox="1"/>
            <p:nvPr/>
          </p:nvSpPr>
          <p:spPr>
            <a:xfrm>
              <a:off x="8351943" y="5318929"/>
              <a:ext cx="868342" cy="230832"/>
            </a:xfrm>
            <a:prstGeom prst="rect">
              <a:avLst/>
            </a:prstGeom>
            <a:noFill/>
          </p:spPr>
          <p:txBody>
            <a:bodyPr wrap="square" rtlCol="0">
              <a:spAutoFit/>
            </a:bodyPr>
            <a:lstStyle/>
            <a:p>
              <a:r>
                <a:rPr lang="en-US" sz="900" b="1">
                  <a:solidFill>
                    <a:srgbClr val="E60000"/>
                  </a:solidFill>
                </a:rPr>
                <a:t>-xx%</a:t>
              </a:r>
            </a:p>
          </p:txBody>
        </p:sp>
        <p:sp>
          <p:nvSpPr>
            <p:cNvPr id="23" name="TextBox 22">
              <a:extLst>
                <a:ext uri="{FF2B5EF4-FFF2-40B4-BE49-F238E27FC236}">
                  <a16:creationId xmlns:a16="http://schemas.microsoft.com/office/drawing/2014/main" id="{D4DB25E8-678C-4F36-A3E8-982608799F34}"/>
                </a:ext>
              </a:extLst>
            </p:cNvPr>
            <p:cNvSpPr txBox="1"/>
            <p:nvPr/>
          </p:nvSpPr>
          <p:spPr>
            <a:xfrm>
              <a:off x="8040051" y="5691503"/>
              <a:ext cx="868342" cy="230832"/>
            </a:xfrm>
            <a:prstGeom prst="rect">
              <a:avLst/>
            </a:prstGeom>
            <a:noFill/>
          </p:spPr>
          <p:txBody>
            <a:bodyPr wrap="square" rtlCol="0">
              <a:spAutoFit/>
            </a:bodyPr>
            <a:lstStyle/>
            <a:p>
              <a:r>
                <a:rPr lang="en-US" sz="900" b="1">
                  <a:solidFill>
                    <a:srgbClr val="E60000"/>
                  </a:solidFill>
                </a:rPr>
                <a:t>-xx%</a:t>
              </a:r>
            </a:p>
          </p:txBody>
        </p:sp>
        <p:sp>
          <p:nvSpPr>
            <p:cNvPr id="227" name="TextBox 226">
              <a:extLst>
                <a:ext uri="{FF2B5EF4-FFF2-40B4-BE49-F238E27FC236}">
                  <a16:creationId xmlns:a16="http://schemas.microsoft.com/office/drawing/2014/main" id="{8A994660-90C5-44FD-9781-DDB965CD37E8}"/>
                </a:ext>
              </a:extLst>
            </p:cNvPr>
            <p:cNvSpPr txBox="1"/>
            <p:nvPr/>
          </p:nvSpPr>
          <p:spPr>
            <a:xfrm>
              <a:off x="7536867" y="5858724"/>
              <a:ext cx="868342" cy="230832"/>
            </a:xfrm>
            <a:prstGeom prst="rect">
              <a:avLst/>
            </a:prstGeom>
            <a:noFill/>
          </p:spPr>
          <p:txBody>
            <a:bodyPr wrap="square" rtlCol="0">
              <a:spAutoFit/>
            </a:bodyPr>
            <a:lstStyle/>
            <a:p>
              <a:r>
                <a:rPr lang="en-US" sz="900" b="1">
                  <a:solidFill>
                    <a:srgbClr val="00B050"/>
                  </a:solidFill>
                </a:rPr>
                <a:t>+xx%</a:t>
              </a:r>
            </a:p>
          </p:txBody>
        </p:sp>
        <p:sp>
          <p:nvSpPr>
            <p:cNvPr id="228" name="TextBox 227">
              <a:extLst>
                <a:ext uri="{FF2B5EF4-FFF2-40B4-BE49-F238E27FC236}">
                  <a16:creationId xmlns:a16="http://schemas.microsoft.com/office/drawing/2014/main" id="{2686E16B-A7A4-4BA9-B94D-3F0729CB53B5}"/>
                </a:ext>
              </a:extLst>
            </p:cNvPr>
            <p:cNvSpPr txBox="1"/>
            <p:nvPr/>
          </p:nvSpPr>
          <p:spPr>
            <a:xfrm>
              <a:off x="7309519" y="6056548"/>
              <a:ext cx="868342" cy="230832"/>
            </a:xfrm>
            <a:prstGeom prst="rect">
              <a:avLst/>
            </a:prstGeom>
            <a:noFill/>
          </p:spPr>
          <p:txBody>
            <a:bodyPr wrap="square" rtlCol="0">
              <a:spAutoFit/>
            </a:bodyPr>
            <a:lstStyle/>
            <a:p>
              <a:r>
                <a:rPr lang="en-US" sz="900" b="1">
                  <a:solidFill>
                    <a:srgbClr val="00B050"/>
                  </a:solidFill>
                </a:rPr>
                <a:t>+xx%</a:t>
              </a:r>
            </a:p>
          </p:txBody>
        </p:sp>
        <p:sp>
          <p:nvSpPr>
            <p:cNvPr id="229" name="TextBox 228">
              <a:extLst>
                <a:ext uri="{FF2B5EF4-FFF2-40B4-BE49-F238E27FC236}">
                  <a16:creationId xmlns:a16="http://schemas.microsoft.com/office/drawing/2014/main" id="{D680ED52-C0C0-4C89-8E51-6BF5438090BC}"/>
                </a:ext>
              </a:extLst>
            </p:cNvPr>
            <p:cNvSpPr txBox="1"/>
            <p:nvPr/>
          </p:nvSpPr>
          <p:spPr>
            <a:xfrm>
              <a:off x="8296032" y="5509158"/>
              <a:ext cx="868342" cy="230832"/>
            </a:xfrm>
            <a:prstGeom prst="rect">
              <a:avLst/>
            </a:prstGeom>
            <a:noFill/>
          </p:spPr>
          <p:txBody>
            <a:bodyPr wrap="square" rtlCol="0">
              <a:spAutoFit/>
            </a:bodyPr>
            <a:lstStyle/>
            <a:p>
              <a:r>
                <a:rPr lang="en-US" sz="900" b="1">
                  <a:solidFill>
                    <a:srgbClr val="00B050"/>
                  </a:solidFill>
                </a:rPr>
                <a:t>+xx%</a:t>
              </a:r>
            </a:p>
          </p:txBody>
        </p:sp>
      </p:grpSp>
      <p:sp>
        <p:nvSpPr>
          <p:cNvPr id="8" name="TextBox 7">
            <a:extLst>
              <a:ext uri="{FF2B5EF4-FFF2-40B4-BE49-F238E27FC236}">
                <a16:creationId xmlns:a16="http://schemas.microsoft.com/office/drawing/2014/main" id="{FBF9AC8E-A2D1-4685-B56F-2F2EF4682D04}"/>
              </a:ext>
            </a:extLst>
          </p:cNvPr>
          <p:cNvSpPr txBox="1"/>
          <p:nvPr/>
        </p:nvSpPr>
        <p:spPr>
          <a:xfrm>
            <a:off x="8866540" y="5990329"/>
            <a:ext cx="388244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Source:: [xxx]</a:t>
            </a:r>
          </a:p>
        </p:txBody>
      </p:sp>
      <p:sp>
        <p:nvSpPr>
          <p:cNvPr id="9" name="TextBox 8">
            <a:extLst>
              <a:ext uri="{FF2B5EF4-FFF2-40B4-BE49-F238E27FC236}">
                <a16:creationId xmlns:a16="http://schemas.microsoft.com/office/drawing/2014/main" id="{81EF9896-569D-411C-BCAA-11BE627DAD2F}"/>
              </a:ext>
            </a:extLst>
          </p:cNvPr>
          <p:cNvSpPr txBox="1"/>
          <p:nvPr/>
        </p:nvSpPr>
        <p:spPr>
          <a:xfrm>
            <a:off x="8865954" y="3246267"/>
            <a:ext cx="388244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Source:: [xxx]</a:t>
            </a:r>
          </a:p>
        </p:txBody>
      </p:sp>
    </p:spTree>
    <p:extLst>
      <p:ext uri="{BB962C8B-B14F-4D97-AF65-F5344CB8AC3E}">
        <p14:creationId xmlns:p14="http://schemas.microsoft.com/office/powerpoint/2010/main" val="5621486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extBox 28">
            <a:extLst>
              <a:ext uri="{FF2B5EF4-FFF2-40B4-BE49-F238E27FC236}">
                <a16:creationId xmlns:a16="http://schemas.microsoft.com/office/drawing/2014/main" id="{FB2FFDEB-4907-4B60-A6CA-3F7200D95AA8}"/>
              </a:ext>
            </a:extLst>
          </p:cNvPr>
          <p:cNvSpPr txBox="1"/>
          <p:nvPr/>
        </p:nvSpPr>
        <p:spPr>
          <a:xfrm>
            <a:off x="534759" y="618865"/>
            <a:ext cx="11285765" cy="830997"/>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cs typeface="Calibri Light" panose="020F0302020204030204" pitchFamily="34" charset="0"/>
              </a:rPr>
              <a:t>The market of [...] in Poland in 2019 will be worth PLN [</a:t>
            </a:r>
            <a:r>
              <a:rPr lang="en-US" sz="1800" dirty="0" err="1">
                <a:latin typeface="Calibri Light" panose="020F0302020204030204" pitchFamily="34" charset="0"/>
                <a:cs typeface="Calibri Light" panose="020F0302020204030204" pitchFamily="34" charset="0"/>
              </a:rPr>
              <a:t>x,xx</a:t>
            </a:r>
            <a:r>
              <a:rPr lang="en-US" sz="1800" dirty="0">
                <a:latin typeface="Calibri Light" panose="020F0302020204030204" pitchFamily="34" charset="0"/>
                <a:cs typeface="Calibri Light" panose="020F0302020204030204" pitchFamily="34" charset="0"/>
              </a:rPr>
              <a:t>] billion and will grow by an average annual CAGR of [</a:t>
            </a:r>
            <a:r>
              <a:rPr lang="en-US" sz="1800" dirty="0" err="1">
                <a:latin typeface="Calibri Light" panose="020F0302020204030204" pitchFamily="34" charset="0"/>
                <a:cs typeface="Calibri Light" panose="020F0302020204030204" pitchFamily="34" charset="0"/>
              </a:rPr>
              <a:t>x,xx</a:t>
            </a:r>
            <a:r>
              <a:rPr lang="en-US" sz="1800" dirty="0">
                <a:latin typeface="Calibri Light" panose="020F0302020204030204" pitchFamily="34" charset="0"/>
                <a:cs typeface="Calibri Light" panose="020F0302020204030204" pitchFamily="34" charset="0"/>
              </a:rPr>
              <a:t>] % until 2025, while the Polish market of [...] will be worth PLN [</a:t>
            </a:r>
            <a:r>
              <a:rPr lang="en-US" sz="1800" dirty="0" err="1">
                <a:latin typeface="Calibri Light" panose="020F0302020204030204" pitchFamily="34" charset="0"/>
                <a:cs typeface="Calibri Light" panose="020F0302020204030204" pitchFamily="34" charset="0"/>
              </a:rPr>
              <a:t>x,xx</a:t>
            </a:r>
            <a:r>
              <a:rPr lang="en-US" sz="1800" dirty="0">
                <a:latin typeface="Calibri Light" panose="020F0302020204030204" pitchFamily="34" charset="0"/>
                <a:cs typeface="Calibri Light" panose="020F0302020204030204" pitchFamily="34" charset="0"/>
              </a:rPr>
              <a:t>] billion at the end of this year and will grow by a CAGR of [</a:t>
            </a:r>
            <a:r>
              <a:rPr lang="en-US" sz="1800" dirty="0" err="1">
                <a:latin typeface="Calibri Light" panose="020F0302020204030204" pitchFamily="34" charset="0"/>
                <a:cs typeface="Calibri Light" panose="020F0302020204030204" pitchFamily="34" charset="0"/>
              </a:rPr>
              <a:t>x,xx</a:t>
            </a:r>
            <a:r>
              <a:rPr lang="en-US" sz="1800" dirty="0">
                <a:latin typeface="Calibri Light" panose="020F0302020204030204" pitchFamily="34" charset="0"/>
                <a:cs typeface="Calibri Light" panose="020F0302020204030204" pitchFamily="34" charset="0"/>
              </a:rPr>
              <a:t>] % over the next five years. </a:t>
            </a:r>
          </a:p>
        </p:txBody>
      </p:sp>
      <p:sp>
        <p:nvSpPr>
          <p:cNvPr id="38" name="TextBox 37"/>
          <p:cNvSpPr txBox="1"/>
          <p:nvPr/>
        </p:nvSpPr>
        <p:spPr>
          <a:xfrm>
            <a:off x="504879" y="1815244"/>
            <a:ext cx="5390739" cy="1061829"/>
          </a:xfrm>
          <a:prstGeom prst="rect">
            <a:avLst/>
          </a:prstGeom>
          <a:noFill/>
        </p:spPr>
        <p:txBody>
          <a:bodyPr wrap="square" rtlCol="0">
            <a:spAutoFit/>
          </a:bodyPr>
          <a:lstStyle/>
          <a:p>
            <a:pPr algn="just"/>
            <a:r>
              <a:rPr lang="en-US" sz="900" dirty="0"/>
              <a:t>The market [...] has many similarities to the market [...].</a:t>
            </a:r>
          </a:p>
          <a:p>
            <a:pPr algn="just"/>
            <a:r>
              <a:rPr lang="en-US" sz="900" dirty="0"/>
              <a:t>On the [...] side you can see the convergence of distribution channels, marketing methods or production process. Similarities to [...] are primarily the legal conditions for launching a product on the market, characterized by lower requirements than the industry [...]. This means that entities operating in the industry [...] can respond faster to emerging market trends by introducing new products.</a:t>
            </a:r>
          </a:p>
          <a:p>
            <a:pPr algn="just"/>
            <a:r>
              <a:rPr lang="en-US" sz="900" dirty="0"/>
              <a:t>For these reasons, the market [...] should be separated, placing it between the market [...].</a:t>
            </a:r>
          </a:p>
          <a:p>
            <a:pPr algn="just"/>
            <a:endParaRPr lang="en-US" sz="900" dirty="0"/>
          </a:p>
        </p:txBody>
      </p:sp>
      <p:sp>
        <p:nvSpPr>
          <p:cNvPr id="39" name="TextBox 38"/>
          <p:cNvSpPr txBox="1"/>
          <p:nvPr/>
        </p:nvSpPr>
        <p:spPr>
          <a:xfrm>
            <a:off x="6257429" y="1825496"/>
            <a:ext cx="5373211" cy="661720"/>
          </a:xfrm>
          <a:prstGeom prst="rect">
            <a:avLst/>
          </a:prstGeom>
          <a:noFill/>
        </p:spPr>
        <p:txBody>
          <a:bodyPr wrap="square" rtlCol="0">
            <a:spAutoFit/>
          </a:bodyPr>
          <a:lstStyle/>
          <a:p>
            <a:pPr algn="just">
              <a:spcAft>
                <a:spcPts val="600"/>
              </a:spcAft>
            </a:pPr>
            <a:r>
              <a:rPr lang="en-US" sz="900" dirty="0"/>
              <a:t>The production of [...] may be based on own or external production [...]. Due to market players, [...]. </a:t>
            </a:r>
          </a:p>
          <a:p>
            <a:pPr algn="just">
              <a:spcAft>
                <a:spcPts val="600"/>
              </a:spcAft>
            </a:pPr>
            <a:r>
              <a:rPr lang="en-US" sz="900" dirty="0"/>
              <a:t>The [Company] is the only major player on the Polish market that focuses its activities only on production [...].</a:t>
            </a:r>
          </a:p>
          <a:p>
            <a:pPr algn="just">
              <a:spcAft>
                <a:spcPts val="600"/>
              </a:spcAft>
            </a:pPr>
            <a:r>
              <a:rPr lang="en-US" sz="900" dirty="0"/>
              <a:t>For this reason, the entire market [...] for which [the Company] produces products should be analyzed.</a:t>
            </a:r>
          </a:p>
        </p:txBody>
      </p:sp>
      <p:cxnSp>
        <p:nvCxnSpPr>
          <p:cNvPr id="43" name="Straight Connector 42">
            <a:extLst>
              <a:ext uri="{FF2B5EF4-FFF2-40B4-BE49-F238E27FC236}">
                <a16:creationId xmlns:a16="http://schemas.microsoft.com/office/drawing/2014/main" id="{840C632B-04AD-486B-AC0B-97DD0E115DA6}"/>
              </a:ext>
            </a:extLst>
          </p:cNvPr>
          <p:cNvCxnSpPr>
            <a:cxnSpLocks/>
          </p:cNvCxnSpPr>
          <p:nvPr/>
        </p:nvCxnSpPr>
        <p:spPr>
          <a:xfrm>
            <a:off x="512064" y="1726739"/>
            <a:ext cx="542425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cxnSp>
        <p:nvCxnSpPr>
          <p:cNvPr id="46" name="Straight Connector 45">
            <a:extLst>
              <a:ext uri="{FF2B5EF4-FFF2-40B4-BE49-F238E27FC236}">
                <a16:creationId xmlns:a16="http://schemas.microsoft.com/office/drawing/2014/main" id="{840C632B-04AD-486B-AC0B-97DD0E115DA6}"/>
              </a:ext>
            </a:extLst>
          </p:cNvPr>
          <p:cNvCxnSpPr>
            <a:cxnSpLocks/>
          </p:cNvCxnSpPr>
          <p:nvPr/>
        </p:nvCxnSpPr>
        <p:spPr>
          <a:xfrm>
            <a:off x="512064" y="3556323"/>
            <a:ext cx="542425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cxnSp>
        <p:nvCxnSpPr>
          <p:cNvPr id="53" name="Straight Connector 52">
            <a:extLst>
              <a:ext uri="{FF2B5EF4-FFF2-40B4-BE49-F238E27FC236}">
                <a16:creationId xmlns:a16="http://schemas.microsoft.com/office/drawing/2014/main" id="{840C632B-04AD-486B-AC0B-97DD0E115DA6}"/>
              </a:ext>
            </a:extLst>
          </p:cNvPr>
          <p:cNvCxnSpPr>
            <a:cxnSpLocks/>
          </p:cNvCxnSpPr>
          <p:nvPr/>
        </p:nvCxnSpPr>
        <p:spPr>
          <a:xfrm>
            <a:off x="6257429" y="1726739"/>
            <a:ext cx="542425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cxnSp>
        <p:nvCxnSpPr>
          <p:cNvPr id="54" name="Straight Connector 53">
            <a:extLst>
              <a:ext uri="{FF2B5EF4-FFF2-40B4-BE49-F238E27FC236}">
                <a16:creationId xmlns:a16="http://schemas.microsoft.com/office/drawing/2014/main" id="{840C632B-04AD-486B-AC0B-97DD0E115DA6}"/>
              </a:ext>
            </a:extLst>
          </p:cNvPr>
          <p:cNvCxnSpPr>
            <a:cxnSpLocks/>
          </p:cNvCxnSpPr>
          <p:nvPr/>
        </p:nvCxnSpPr>
        <p:spPr>
          <a:xfrm>
            <a:off x="6257429" y="3556323"/>
            <a:ext cx="542425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55" name="TextBox 78">
            <a:extLst>
              <a:ext uri="{FF2B5EF4-FFF2-40B4-BE49-F238E27FC236}">
                <a16:creationId xmlns:a16="http://schemas.microsoft.com/office/drawing/2014/main" id="{DB514410-AF1A-4C93-A3B7-A56D13711A1C}"/>
              </a:ext>
            </a:extLst>
          </p:cNvPr>
          <p:cNvSpPr txBox="1"/>
          <p:nvPr/>
        </p:nvSpPr>
        <p:spPr>
          <a:xfrm>
            <a:off x="6297711" y="3313565"/>
            <a:ext cx="5705083"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Value and dynamics of the market [...] in Poland, 2015 - 2024P (billion PLN)</a:t>
            </a:r>
          </a:p>
        </p:txBody>
      </p:sp>
      <p:sp>
        <p:nvSpPr>
          <p:cNvPr id="56" name="TextBox 78">
            <a:extLst>
              <a:ext uri="{FF2B5EF4-FFF2-40B4-BE49-F238E27FC236}">
                <a16:creationId xmlns:a16="http://schemas.microsoft.com/office/drawing/2014/main" id="{DB514410-AF1A-4C93-A3B7-A56D13711A1C}"/>
              </a:ext>
            </a:extLst>
          </p:cNvPr>
          <p:cNvSpPr txBox="1"/>
          <p:nvPr/>
        </p:nvSpPr>
        <p:spPr>
          <a:xfrm>
            <a:off x="528815" y="1494301"/>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65000"/>
                  </a:schemeClr>
                </a:solidFill>
                <a:latin typeface="Arial" panose="020B0604020202020204" pitchFamily="34" charset="0"/>
                <a:cs typeface="Arial" panose="020B0604020202020204" pitchFamily="34" charset="0"/>
              </a:rPr>
              <a:t>Market </a:t>
            </a:r>
            <a:r>
              <a:rPr lang="pl-PL" sz="1000" b="1" dirty="0" err="1">
                <a:solidFill>
                  <a:schemeClr val="bg1">
                    <a:lumMod val="65000"/>
                  </a:schemeClr>
                </a:solidFill>
                <a:latin typeface="Arial" panose="020B0604020202020204" pitchFamily="34" charset="0"/>
                <a:cs typeface="Arial" panose="020B0604020202020204" pitchFamily="34" charset="0"/>
              </a:rPr>
              <a:t>characteristics</a:t>
            </a:r>
            <a:r>
              <a:rPr lang="pl-PL" sz="1000" b="1" dirty="0">
                <a:solidFill>
                  <a:schemeClr val="bg1">
                    <a:lumMod val="65000"/>
                  </a:schemeClr>
                </a:solidFill>
                <a:latin typeface="Arial" panose="020B0604020202020204" pitchFamily="34" charset="0"/>
                <a:cs typeface="Arial" panose="020B0604020202020204" pitchFamily="34" charset="0"/>
              </a:rPr>
              <a:t> [...]</a:t>
            </a:r>
          </a:p>
        </p:txBody>
      </p:sp>
      <p:sp>
        <p:nvSpPr>
          <p:cNvPr id="57" name="TextBox 78">
            <a:extLst>
              <a:ext uri="{FF2B5EF4-FFF2-40B4-BE49-F238E27FC236}">
                <a16:creationId xmlns:a16="http://schemas.microsoft.com/office/drawing/2014/main" id="{DB514410-AF1A-4C93-A3B7-A56D13711A1C}"/>
              </a:ext>
            </a:extLst>
          </p:cNvPr>
          <p:cNvSpPr txBox="1"/>
          <p:nvPr/>
        </p:nvSpPr>
        <p:spPr>
          <a:xfrm>
            <a:off x="528815" y="3321746"/>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Value and dynamics of the market [...] in Poland, 2015 - 2024P (billion PLN)</a:t>
            </a:r>
          </a:p>
        </p:txBody>
      </p:sp>
      <p:sp>
        <p:nvSpPr>
          <p:cNvPr id="58" name="TextBox 78">
            <a:extLst>
              <a:ext uri="{FF2B5EF4-FFF2-40B4-BE49-F238E27FC236}">
                <a16:creationId xmlns:a16="http://schemas.microsoft.com/office/drawing/2014/main" id="{DB514410-AF1A-4C93-A3B7-A56D13711A1C}"/>
              </a:ext>
            </a:extLst>
          </p:cNvPr>
          <p:cNvSpPr txBox="1"/>
          <p:nvPr/>
        </p:nvSpPr>
        <p:spPr>
          <a:xfrm>
            <a:off x="6297711" y="1494301"/>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65000"/>
                  </a:schemeClr>
                </a:solidFill>
                <a:latin typeface="Arial" panose="020B0604020202020204" pitchFamily="34" charset="0"/>
                <a:cs typeface="Arial" panose="020B0604020202020204" pitchFamily="34" charset="0"/>
              </a:rPr>
              <a:t>[Company] on the market [...]</a:t>
            </a:r>
          </a:p>
        </p:txBody>
      </p:sp>
      <p:sp>
        <p:nvSpPr>
          <p:cNvPr id="27" name="Text Placeholder 4">
            <a:extLst>
              <a:ext uri="{FF2B5EF4-FFF2-40B4-BE49-F238E27FC236}">
                <a16:creationId xmlns:a16="http://schemas.microsoft.com/office/drawing/2014/main" id="{677D8E34-B366-4916-AFC2-0C471F9CC54C}"/>
              </a:ext>
            </a:extLst>
          </p:cNvPr>
          <p:cNvSpPr txBox="1">
            <a:spLocks/>
          </p:cNvSpPr>
          <p:nvPr/>
        </p:nvSpPr>
        <p:spPr>
          <a:xfrm>
            <a:off x="6247048" y="6274082"/>
            <a:ext cx="1443056"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graphicFrame>
        <p:nvGraphicFramePr>
          <p:cNvPr id="23" name="Chart 22"/>
          <p:cNvGraphicFramePr/>
          <p:nvPr/>
        </p:nvGraphicFramePr>
        <p:xfrm>
          <a:off x="623579" y="3859750"/>
          <a:ext cx="5185637" cy="241871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4" name="Chart 23"/>
          <p:cNvGraphicFramePr/>
          <p:nvPr/>
        </p:nvGraphicFramePr>
        <p:xfrm>
          <a:off x="6339551" y="3873288"/>
          <a:ext cx="5185637" cy="2409444"/>
        </p:xfrm>
        <a:graphic>
          <a:graphicData uri="http://schemas.openxmlformats.org/drawingml/2006/chart">
            <c:chart xmlns:c="http://schemas.openxmlformats.org/drawingml/2006/chart" xmlns:r="http://schemas.openxmlformats.org/officeDocument/2006/relationships" r:id="rId3"/>
          </a:graphicData>
        </a:graphic>
      </p:graphicFrame>
      <p:cxnSp>
        <p:nvCxnSpPr>
          <p:cNvPr id="30" name="Straight Arrow Connector 29"/>
          <p:cNvCxnSpPr/>
          <p:nvPr/>
        </p:nvCxnSpPr>
        <p:spPr>
          <a:xfrm flipV="1">
            <a:off x="6772275" y="3879516"/>
            <a:ext cx="1790700" cy="338587"/>
          </a:xfrm>
          <a:prstGeom prst="straightConnector1">
            <a:avLst/>
          </a:prstGeom>
          <a:ln>
            <a:solidFill>
              <a:srgbClr val="46B9A0"/>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rot="20970830">
            <a:off x="7022261" y="3853750"/>
            <a:ext cx="1290727" cy="215444"/>
          </a:xfrm>
          <a:prstGeom prst="rect">
            <a:avLst/>
          </a:prstGeom>
          <a:noFill/>
        </p:spPr>
        <p:txBody>
          <a:bodyPr wrap="square" rtlCol="0">
            <a:spAutoFit/>
          </a:bodyPr>
          <a:lstStyle/>
          <a:p>
            <a:r>
              <a:rPr lang="pl-PL" sz="800" dirty="0"/>
              <a:t>CAGR </a:t>
            </a:r>
            <a:r>
              <a:rPr lang="pl-PL" sz="800" dirty="0" err="1"/>
              <a:t>x,xx</a:t>
            </a:r>
            <a:r>
              <a:rPr lang="pl-PL" sz="800" dirty="0"/>
              <a:t>% (2015-2019P)</a:t>
            </a:r>
          </a:p>
        </p:txBody>
      </p:sp>
      <p:cxnSp>
        <p:nvCxnSpPr>
          <p:cNvPr id="32" name="Straight Arrow Connector 31"/>
          <p:cNvCxnSpPr/>
          <p:nvPr/>
        </p:nvCxnSpPr>
        <p:spPr>
          <a:xfrm flipV="1">
            <a:off x="1104900" y="3861701"/>
            <a:ext cx="1752600" cy="347491"/>
          </a:xfrm>
          <a:prstGeom prst="straightConnector1">
            <a:avLst/>
          </a:prstGeom>
          <a:ln>
            <a:solidFill>
              <a:srgbClr val="46B9A0"/>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rot="20926988">
            <a:off x="1278224" y="3842495"/>
            <a:ext cx="1405949" cy="215444"/>
          </a:xfrm>
          <a:prstGeom prst="rect">
            <a:avLst/>
          </a:prstGeom>
          <a:noFill/>
        </p:spPr>
        <p:txBody>
          <a:bodyPr wrap="square" rtlCol="0">
            <a:spAutoFit/>
          </a:bodyPr>
          <a:lstStyle/>
          <a:p>
            <a:r>
              <a:rPr lang="pl-PL" sz="800" dirty="0"/>
              <a:t>CAGR [</a:t>
            </a:r>
            <a:r>
              <a:rPr lang="pl-PL" sz="800" dirty="0" err="1"/>
              <a:t>x,xx</a:t>
            </a:r>
            <a:r>
              <a:rPr lang="pl-PL" sz="800" dirty="0"/>
              <a:t>]% (2015 – 2019P) </a:t>
            </a:r>
          </a:p>
        </p:txBody>
      </p:sp>
      <p:sp>
        <p:nvSpPr>
          <p:cNvPr id="3" name="Text Placeholder 4">
            <a:extLst>
              <a:ext uri="{FF2B5EF4-FFF2-40B4-BE49-F238E27FC236}">
                <a16:creationId xmlns:a16="http://schemas.microsoft.com/office/drawing/2014/main" id="{7A6E27D7-194E-4464-BC47-3325313C8599}"/>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4" name="Text Placeholder 8">
            <a:extLst>
              <a:ext uri="{FF2B5EF4-FFF2-40B4-BE49-F238E27FC236}">
                <a16:creationId xmlns:a16="http://schemas.microsoft.com/office/drawing/2014/main" id="{ABEF7BB0-FBC1-4996-8366-769AD9E80244}"/>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Calibri" panose="020F0502020204030204" pitchFamily="34" charset="0"/>
                <a:cs typeface="Calibri" panose="020F0502020204030204" pitchFamily="34" charset="0"/>
              </a:rPr>
              <a:t>MARKET OVERVIEW</a:t>
            </a:r>
          </a:p>
        </p:txBody>
      </p:sp>
    </p:spTree>
    <p:extLst>
      <p:ext uri="{BB962C8B-B14F-4D97-AF65-F5344CB8AC3E}">
        <p14:creationId xmlns:p14="http://schemas.microsoft.com/office/powerpoint/2010/main" val="326093562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Rounded Rectangle 152"/>
          <p:cNvSpPr/>
          <p:nvPr/>
        </p:nvSpPr>
        <p:spPr>
          <a:xfrm>
            <a:off x="612489" y="1573747"/>
            <a:ext cx="5244013" cy="2110089"/>
          </a:xfrm>
          <a:prstGeom prst="roundRect">
            <a:avLst>
              <a:gd name="adj" fmla="val 875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4" name="Rounded Rectangle 153"/>
          <p:cNvSpPr/>
          <p:nvPr/>
        </p:nvSpPr>
        <p:spPr>
          <a:xfrm>
            <a:off x="2632667" y="1939274"/>
            <a:ext cx="3115298" cy="173918"/>
          </a:xfrm>
          <a:prstGeom prst="roundRect">
            <a:avLst>
              <a:gd name="adj" fmla="val 50000"/>
            </a:avLst>
          </a:prstGeom>
          <a:solidFill>
            <a:srgbClr val="8CD4C5"/>
          </a:solidFill>
          <a:ln w="6350">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5" name="Rounded Rectangle 154"/>
          <p:cNvSpPr/>
          <p:nvPr/>
        </p:nvSpPr>
        <p:spPr>
          <a:xfrm>
            <a:off x="2629359" y="1678619"/>
            <a:ext cx="1020673" cy="192725"/>
          </a:xfrm>
          <a:prstGeom prst="roundRect">
            <a:avLst>
              <a:gd name="adj" fmla="val 50000"/>
            </a:avLst>
          </a:prstGeom>
          <a:solidFill>
            <a:srgbClr val="8CD4C5"/>
          </a:solidFill>
          <a:ln w="6350">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6" name="Rounded Rectangle 155"/>
          <p:cNvSpPr/>
          <p:nvPr/>
        </p:nvSpPr>
        <p:spPr>
          <a:xfrm>
            <a:off x="3679506" y="1678619"/>
            <a:ext cx="1020673" cy="206624"/>
          </a:xfrm>
          <a:prstGeom prst="roundRect">
            <a:avLst>
              <a:gd name="adj" fmla="val 50000"/>
            </a:avLst>
          </a:prstGeom>
          <a:solidFill>
            <a:srgbClr val="8CD4C5"/>
          </a:solidFill>
          <a:ln w="6350">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7" name="Rounded Rectangle 156"/>
          <p:cNvSpPr/>
          <p:nvPr/>
        </p:nvSpPr>
        <p:spPr>
          <a:xfrm>
            <a:off x="4727292" y="1678618"/>
            <a:ext cx="1020673" cy="206626"/>
          </a:xfrm>
          <a:prstGeom prst="roundRect">
            <a:avLst>
              <a:gd name="adj" fmla="val 50000"/>
            </a:avLst>
          </a:prstGeom>
          <a:solidFill>
            <a:srgbClr val="8CD4C5"/>
          </a:solidFill>
          <a:ln w="6350">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2" name="TextBox 151">
            <a:extLst>
              <a:ext uri="{FF2B5EF4-FFF2-40B4-BE49-F238E27FC236}">
                <a16:creationId xmlns:a16="http://schemas.microsoft.com/office/drawing/2014/main" id="{FB2FFDEB-4907-4B60-A6CA-3F7200D95AA8}"/>
              </a:ext>
            </a:extLst>
          </p:cNvPr>
          <p:cNvSpPr txBox="1"/>
          <p:nvPr/>
        </p:nvSpPr>
        <p:spPr>
          <a:xfrm>
            <a:off x="534759" y="618865"/>
            <a:ext cx="11285765"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pl-PL" sz="1800" dirty="0">
                <a:latin typeface="Calibri Light" panose="020F0302020204030204" pitchFamily="34" charset="0"/>
                <a:cs typeface="Calibri Light" panose="020F0302020204030204" pitchFamily="34" charset="0"/>
              </a:rPr>
              <a:t>Market [...]</a:t>
            </a:r>
          </a:p>
        </p:txBody>
      </p:sp>
      <p:sp>
        <p:nvSpPr>
          <p:cNvPr id="160" name="TextBox 159"/>
          <p:cNvSpPr txBox="1"/>
          <p:nvPr/>
        </p:nvSpPr>
        <p:spPr>
          <a:xfrm>
            <a:off x="6297174" y="4227356"/>
            <a:ext cx="5266375" cy="1661993"/>
          </a:xfrm>
          <a:prstGeom prst="rect">
            <a:avLst/>
          </a:prstGeom>
          <a:noFill/>
        </p:spPr>
        <p:txBody>
          <a:bodyPr wrap="square" rtlCol="0">
            <a:spAutoFit/>
          </a:bodyPr>
          <a:lstStyle/>
          <a:p>
            <a:pPr marL="171450" indent="-171450" algn="just">
              <a:spcBef>
                <a:spcPts val="600"/>
              </a:spcBef>
              <a:buFont typeface="Arial" panose="020B0604020202020204" pitchFamily="34" charset="0"/>
              <a:buChar char="•"/>
            </a:pPr>
            <a:r>
              <a:rPr lang="en-US" sz="900" dirty="0"/>
              <a:t>Consolidation of market players</a:t>
            </a:r>
          </a:p>
          <a:p>
            <a:pPr marL="171450" indent="-171450" algn="just">
              <a:spcBef>
                <a:spcPts val="600"/>
              </a:spcBef>
              <a:buFont typeface="Arial" panose="020B0604020202020204" pitchFamily="34" charset="0"/>
              <a:buChar char="•"/>
            </a:pPr>
            <a:r>
              <a:rPr lang="en-US" sz="900" dirty="0"/>
              <a:t>Production outsourcing [...]</a:t>
            </a:r>
          </a:p>
          <a:p>
            <a:pPr marL="171450" indent="-171450" algn="just">
              <a:spcBef>
                <a:spcPts val="600"/>
              </a:spcBef>
              <a:buFont typeface="Arial" panose="020B0604020202020204" pitchFamily="34" charset="0"/>
              <a:buChar char="•"/>
            </a:pPr>
            <a:r>
              <a:rPr lang="en-US" sz="900" dirty="0"/>
              <a:t>Expanding the portfolio of offered products - reducing the risk of failure to sell a particular product. Similarly, for this reason, a similar trend can also be observed in manufacturers [...].</a:t>
            </a:r>
          </a:p>
          <a:p>
            <a:pPr marL="171450" indent="-171450" algn="just">
              <a:spcBef>
                <a:spcPts val="600"/>
              </a:spcBef>
              <a:buFont typeface="Arial" panose="020B0604020202020204" pitchFamily="34" charset="0"/>
              <a:buChar char="•"/>
            </a:pPr>
            <a:r>
              <a:rPr lang="en-US" sz="900" dirty="0"/>
              <a:t>Introducing products into a wider range of sales channels, but still remain the main sales channel [...]</a:t>
            </a:r>
          </a:p>
          <a:p>
            <a:pPr marL="171450" indent="-171450" algn="just">
              <a:spcBef>
                <a:spcPts val="600"/>
              </a:spcBef>
              <a:buFont typeface="Arial" panose="020B0604020202020204" pitchFamily="34" charset="0"/>
              <a:buChar char="•"/>
            </a:pPr>
            <a:r>
              <a:rPr lang="en-US" sz="900" dirty="0"/>
              <a:t>Decrease in reported products [...]</a:t>
            </a:r>
          </a:p>
          <a:p>
            <a:pPr marL="171450" indent="-171450" algn="just">
              <a:spcBef>
                <a:spcPts val="600"/>
              </a:spcBef>
              <a:buFont typeface="Arial" panose="020B0604020202020204" pitchFamily="34" charset="0"/>
              <a:buChar char="•"/>
            </a:pPr>
            <a:endParaRPr lang="en-US" sz="900" dirty="0"/>
          </a:p>
          <a:p>
            <a:pPr marL="171450" indent="-171450" algn="just">
              <a:spcBef>
                <a:spcPts val="600"/>
              </a:spcBef>
              <a:buFont typeface="Arial" panose="020B0604020202020204" pitchFamily="34" charset="0"/>
              <a:buChar char="•"/>
            </a:pPr>
            <a:endParaRPr lang="en-US" sz="900" dirty="0"/>
          </a:p>
        </p:txBody>
      </p:sp>
      <p:grpSp>
        <p:nvGrpSpPr>
          <p:cNvPr id="161" name="Group 160"/>
          <p:cNvGrpSpPr/>
          <p:nvPr/>
        </p:nvGrpSpPr>
        <p:grpSpPr>
          <a:xfrm>
            <a:off x="612489" y="4093195"/>
            <a:ext cx="5244013" cy="2148920"/>
            <a:chOff x="5767758" y="1463904"/>
            <a:chExt cx="5513397" cy="2698221"/>
          </a:xfrm>
        </p:grpSpPr>
        <p:grpSp>
          <p:nvGrpSpPr>
            <p:cNvPr id="162" name="Group 161"/>
            <p:cNvGrpSpPr/>
            <p:nvPr/>
          </p:nvGrpSpPr>
          <p:grpSpPr>
            <a:xfrm>
              <a:off x="5767759" y="1463904"/>
              <a:ext cx="5513396" cy="2698221"/>
              <a:chOff x="5410200" y="1648403"/>
              <a:chExt cx="6184900" cy="3180409"/>
            </a:xfrm>
          </p:grpSpPr>
          <p:sp>
            <p:nvSpPr>
              <p:cNvPr id="167" name="Rounded Rectangle 166"/>
              <p:cNvSpPr/>
              <p:nvPr/>
            </p:nvSpPr>
            <p:spPr>
              <a:xfrm>
                <a:off x="6054409" y="3028391"/>
                <a:ext cx="4938079" cy="274371"/>
              </a:xfrm>
              <a:prstGeom prst="roundRect">
                <a:avLst/>
              </a:prstGeom>
              <a:solidFill>
                <a:srgbClr val="A4D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50" dirty="0">
                    <a:solidFill>
                      <a:schemeClr val="tx1"/>
                    </a:solidFill>
                  </a:rPr>
                  <a:t>Market [...]</a:t>
                </a:r>
              </a:p>
            </p:txBody>
          </p:sp>
          <p:sp>
            <p:nvSpPr>
              <p:cNvPr id="168" name="Rounded Rectangle 167"/>
              <p:cNvSpPr/>
              <p:nvPr/>
            </p:nvSpPr>
            <p:spPr>
              <a:xfrm>
                <a:off x="5410200" y="3583308"/>
                <a:ext cx="2984500" cy="1245503"/>
              </a:xfrm>
              <a:prstGeom prst="roundRect">
                <a:avLst>
                  <a:gd name="adj" fmla="val 11352"/>
                </a:avLst>
              </a:prstGeom>
              <a:solidFill>
                <a:srgbClr val="E0F4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pl-PL" sz="800" dirty="0" err="1">
                    <a:solidFill>
                      <a:schemeClr val="tx1"/>
                    </a:solidFill>
                  </a:rPr>
                  <a:t>Growing</a:t>
                </a:r>
                <a:r>
                  <a:rPr lang="pl-PL" sz="800" dirty="0">
                    <a:solidFill>
                      <a:schemeClr val="tx1"/>
                    </a:solidFill>
                  </a:rPr>
                  <a:t> </a:t>
                </a:r>
                <a:r>
                  <a:rPr lang="pl-PL" sz="800" dirty="0" err="1">
                    <a:solidFill>
                      <a:schemeClr val="tx1"/>
                    </a:solidFill>
                  </a:rPr>
                  <a:t>interest</a:t>
                </a:r>
                <a:r>
                  <a:rPr lang="pl-PL" sz="800" dirty="0">
                    <a:solidFill>
                      <a:schemeClr val="tx1"/>
                    </a:solidFill>
                  </a:rPr>
                  <a:t> [...]</a:t>
                </a:r>
              </a:p>
            </p:txBody>
          </p:sp>
          <p:sp>
            <p:nvSpPr>
              <p:cNvPr id="169" name="Rounded Rectangle 168"/>
              <p:cNvSpPr/>
              <p:nvPr/>
            </p:nvSpPr>
            <p:spPr>
              <a:xfrm>
                <a:off x="8610600" y="3578384"/>
                <a:ext cx="2984500" cy="1250428"/>
              </a:xfrm>
              <a:prstGeom prst="roundRect">
                <a:avLst>
                  <a:gd name="adj" fmla="val 10024"/>
                </a:avLst>
              </a:prstGeom>
              <a:solidFill>
                <a:srgbClr val="E0F4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en-US" sz="800" dirty="0">
                    <a:solidFill>
                      <a:schemeClr val="tx1"/>
                    </a:solidFill>
                  </a:rPr>
                  <a:t>Prices of raw materials</a:t>
                </a:r>
              </a:p>
              <a:p>
                <a:pPr marL="171450" indent="-171450">
                  <a:buFont typeface="Arial" panose="020B0604020202020204" pitchFamily="34" charset="0"/>
                  <a:buChar char="•"/>
                </a:pPr>
                <a:r>
                  <a:rPr lang="en-US" sz="800" dirty="0">
                    <a:solidFill>
                      <a:schemeClr val="tx1"/>
                    </a:solidFill>
                  </a:rPr>
                  <a:t>Quantities [...]</a:t>
                </a:r>
              </a:p>
            </p:txBody>
          </p:sp>
          <p:sp>
            <p:nvSpPr>
              <p:cNvPr id="170" name="Rounded Rectangle 169"/>
              <p:cNvSpPr/>
              <p:nvPr/>
            </p:nvSpPr>
            <p:spPr>
              <a:xfrm>
                <a:off x="8610600" y="1648403"/>
                <a:ext cx="2984500" cy="1112568"/>
              </a:xfrm>
              <a:prstGeom prst="roundRect">
                <a:avLst>
                  <a:gd name="adj" fmla="val 11352"/>
                </a:avLst>
              </a:prstGeom>
              <a:solidFill>
                <a:srgbClr val="E0F4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en-US" sz="800" dirty="0">
                    <a:solidFill>
                      <a:schemeClr val="tx1"/>
                    </a:solidFill>
                  </a:rPr>
                  <a:t>Introduction of new directives, EU regulations</a:t>
                </a:r>
              </a:p>
              <a:p>
                <a:pPr marL="171450" indent="-171450">
                  <a:buFont typeface="Arial" panose="020B0604020202020204" pitchFamily="34" charset="0"/>
                  <a:buChar char="•"/>
                </a:pPr>
                <a:r>
                  <a:rPr lang="en-US" sz="800" dirty="0">
                    <a:solidFill>
                      <a:schemeClr val="tx1"/>
                    </a:solidFill>
                  </a:rPr>
                  <a:t>Implementation of laws by Polish legislation</a:t>
                </a:r>
              </a:p>
            </p:txBody>
          </p:sp>
          <p:sp>
            <p:nvSpPr>
              <p:cNvPr id="171" name="Rounded Rectangle 170"/>
              <p:cNvSpPr/>
              <p:nvPr/>
            </p:nvSpPr>
            <p:spPr>
              <a:xfrm>
                <a:off x="5410200" y="1653330"/>
                <a:ext cx="2984500" cy="1112568"/>
              </a:xfrm>
              <a:prstGeom prst="roundRect">
                <a:avLst>
                  <a:gd name="adj" fmla="val 11352"/>
                </a:avLst>
              </a:prstGeom>
              <a:solidFill>
                <a:srgbClr val="E0F4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171450" indent="-171450">
                  <a:buFont typeface="Arial" panose="020B0604020202020204" pitchFamily="34" charset="0"/>
                  <a:buChar char="•"/>
                </a:pPr>
                <a:r>
                  <a:rPr lang="en-US" sz="800" dirty="0">
                    <a:solidFill>
                      <a:schemeClr val="tx1"/>
                    </a:solidFill>
                  </a:rPr>
                  <a:t>Thanks to the development of technology [...]</a:t>
                </a:r>
              </a:p>
              <a:p>
                <a:pPr marL="171450" indent="-171450">
                  <a:buFont typeface="Arial" panose="020B0604020202020204" pitchFamily="34" charset="0"/>
                  <a:buChar char="•"/>
                </a:pPr>
                <a:r>
                  <a:rPr lang="en-US" sz="800" dirty="0">
                    <a:solidFill>
                      <a:schemeClr val="tx1"/>
                    </a:solidFill>
                  </a:rPr>
                  <a:t>Improvement of production technology</a:t>
                </a:r>
              </a:p>
            </p:txBody>
          </p:sp>
          <p:sp>
            <p:nvSpPr>
              <p:cNvPr id="172" name="Pentagon 171"/>
              <p:cNvSpPr/>
              <p:nvPr/>
            </p:nvSpPr>
            <p:spPr>
              <a:xfrm rot="5400000">
                <a:off x="10028465" y="2150678"/>
                <a:ext cx="148769" cy="1461438"/>
              </a:xfrm>
              <a:prstGeom prst="homePlat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dirty="0"/>
              </a:p>
            </p:txBody>
          </p:sp>
          <p:sp>
            <p:nvSpPr>
              <p:cNvPr id="173" name="Pentagon 172"/>
              <p:cNvSpPr/>
              <p:nvPr/>
            </p:nvSpPr>
            <p:spPr>
              <a:xfrm rot="5400000">
                <a:off x="6828065" y="2163771"/>
                <a:ext cx="148769" cy="1461438"/>
              </a:xfrm>
              <a:prstGeom prst="homePlat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dirty="0"/>
              </a:p>
            </p:txBody>
          </p:sp>
          <p:sp>
            <p:nvSpPr>
              <p:cNvPr id="174" name="Pentagon 173"/>
              <p:cNvSpPr/>
              <p:nvPr/>
            </p:nvSpPr>
            <p:spPr>
              <a:xfrm rot="16200000">
                <a:off x="6821863" y="2734421"/>
                <a:ext cx="161177" cy="1431033"/>
              </a:xfrm>
              <a:prstGeom prst="homePlat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dirty="0"/>
              </a:p>
            </p:txBody>
          </p:sp>
          <p:sp>
            <p:nvSpPr>
              <p:cNvPr id="175" name="Pentagon 174"/>
              <p:cNvSpPr/>
              <p:nvPr/>
            </p:nvSpPr>
            <p:spPr>
              <a:xfrm rot="16200000">
                <a:off x="10037464" y="2720926"/>
                <a:ext cx="161182" cy="1431033"/>
              </a:xfrm>
              <a:prstGeom prst="homePlat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dirty="0"/>
              </a:p>
            </p:txBody>
          </p:sp>
        </p:grpSp>
        <p:sp>
          <p:nvSpPr>
            <p:cNvPr id="163" name="TextBox 162"/>
            <p:cNvSpPr txBox="1"/>
            <p:nvPr/>
          </p:nvSpPr>
          <p:spPr>
            <a:xfrm>
              <a:off x="5767758" y="1463904"/>
              <a:ext cx="2636108" cy="289837"/>
            </a:xfrm>
            <a:prstGeom prst="rect">
              <a:avLst/>
            </a:prstGeom>
            <a:noFill/>
          </p:spPr>
          <p:txBody>
            <a:bodyPr wrap="square" rtlCol="0">
              <a:spAutoFit/>
            </a:bodyPr>
            <a:lstStyle/>
            <a:p>
              <a:r>
                <a:rPr lang="pl-PL" sz="900" b="1" dirty="0" err="1"/>
                <a:t>Technological</a:t>
              </a:r>
              <a:r>
                <a:rPr lang="pl-PL" sz="900" b="1" dirty="0"/>
                <a:t> </a:t>
              </a:r>
              <a:r>
                <a:rPr lang="pl-PL" sz="900" b="1" dirty="0" err="1"/>
                <a:t>trends</a:t>
              </a:r>
              <a:endParaRPr lang="pl-PL" sz="900" b="1" dirty="0"/>
            </a:p>
          </p:txBody>
        </p:sp>
        <p:sp>
          <p:nvSpPr>
            <p:cNvPr id="164" name="TextBox 163"/>
            <p:cNvSpPr txBox="1"/>
            <p:nvPr/>
          </p:nvSpPr>
          <p:spPr>
            <a:xfrm>
              <a:off x="8618224" y="1467446"/>
              <a:ext cx="2636108" cy="289837"/>
            </a:xfrm>
            <a:prstGeom prst="rect">
              <a:avLst/>
            </a:prstGeom>
            <a:noFill/>
          </p:spPr>
          <p:txBody>
            <a:bodyPr wrap="square" rtlCol="0">
              <a:spAutoFit/>
            </a:bodyPr>
            <a:lstStyle/>
            <a:p>
              <a:r>
                <a:rPr lang="pl-PL" sz="900" b="1" dirty="0" err="1"/>
                <a:t>Legal</a:t>
              </a:r>
              <a:r>
                <a:rPr lang="pl-PL" sz="900" b="1" dirty="0"/>
                <a:t> </a:t>
              </a:r>
              <a:r>
                <a:rPr lang="pl-PL" sz="900" b="1" dirty="0" err="1"/>
                <a:t>regulations</a:t>
              </a:r>
              <a:endParaRPr lang="pl-PL" sz="900" b="1" dirty="0"/>
            </a:p>
          </p:txBody>
        </p:sp>
        <p:sp>
          <p:nvSpPr>
            <p:cNvPr id="165" name="TextBox 164"/>
            <p:cNvSpPr txBox="1"/>
            <p:nvPr/>
          </p:nvSpPr>
          <p:spPr>
            <a:xfrm>
              <a:off x="5767758" y="3105092"/>
              <a:ext cx="2636108" cy="289837"/>
            </a:xfrm>
            <a:prstGeom prst="rect">
              <a:avLst/>
            </a:prstGeom>
            <a:noFill/>
          </p:spPr>
          <p:txBody>
            <a:bodyPr wrap="square" rtlCol="0">
              <a:spAutoFit/>
            </a:bodyPr>
            <a:lstStyle/>
            <a:p>
              <a:r>
                <a:rPr lang="pl-PL" sz="900" b="1" dirty="0"/>
                <a:t>Consumer </a:t>
              </a:r>
              <a:r>
                <a:rPr lang="pl-PL" sz="900" b="1" dirty="0" err="1"/>
                <a:t>trends</a:t>
              </a:r>
              <a:endParaRPr lang="pl-PL" sz="900" b="1" dirty="0"/>
            </a:p>
          </p:txBody>
        </p:sp>
        <p:sp>
          <p:nvSpPr>
            <p:cNvPr id="166" name="TextBox 165"/>
            <p:cNvSpPr txBox="1"/>
            <p:nvPr/>
          </p:nvSpPr>
          <p:spPr>
            <a:xfrm>
              <a:off x="8618224" y="3095036"/>
              <a:ext cx="2636108" cy="289837"/>
            </a:xfrm>
            <a:prstGeom prst="rect">
              <a:avLst/>
            </a:prstGeom>
            <a:noFill/>
          </p:spPr>
          <p:txBody>
            <a:bodyPr wrap="square" rtlCol="0">
              <a:spAutoFit/>
            </a:bodyPr>
            <a:lstStyle/>
            <a:p>
              <a:r>
                <a:rPr lang="pl-PL" sz="900" b="1" dirty="0"/>
                <a:t>Natural </a:t>
              </a:r>
              <a:r>
                <a:rPr lang="pl-PL" sz="900" b="1" dirty="0" err="1"/>
                <a:t>resources</a:t>
              </a:r>
              <a:r>
                <a:rPr lang="pl-PL" sz="900" b="1" dirty="0"/>
                <a:t> </a:t>
              </a:r>
              <a:r>
                <a:rPr lang="pl-PL" sz="900" b="1" dirty="0" err="1"/>
                <a:t>factors</a:t>
              </a:r>
              <a:endParaRPr lang="pl-PL" sz="900" b="1" dirty="0"/>
            </a:p>
          </p:txBody>
        </p:sp>
      </p:grpSp>
      <p:sp>
        <p:nvSpPr>
          <p:cNvPr id="176"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Changes in the impact of market shaping factors, 2016-2024P</a:t>
            </a:r>
          </a:p>
        </p:txBody>
      </p:sp>
      <p:cxnSp>
        <p:nvCxnSpPr>
          <p:cNvPr id="177" name="Straight Connector 176">
            <a:extLst>
              <a:ext uri="{FF2B5EF4-FFF2-40B4-BE49-F238E27FC236}">
                <a16:creationId xmlns:a16="http://schemas.microsoft.com/office/drawing/2014/main" id="{840C632B-04AD-486B-AC0B-97DD0E115DA6}"/>
              </a:ext>
            </a:extLst>
          </p:cNvPr>
          <p:cNvCxnSpPr>
            <a:cxnSpLocks/>
          </p:cNvCxnSpPr>
          <p:nvPr/>
        </p:nvCxnSpPr>
        <p:spPr>
          <a:xfrm>
            <a:off x="512064" y="1481205"/>
            <a:ext cx="542425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178" name="TextBox 78">
            <a:extLst>
              <a:ext uri="{FF2B5EF4-FFF2-40B4-BE49-F238E27FC236}">
                <a16:creationId xmlns:a16="http://schemas.microsoft.com/office/drawing/2014/main" id="{DB514410-AF1A-4C93-A3B7-A56D13711A1C}"/>
              </a:ext>
            </a:extLst>
          </p:cNvPr>
          <p:cNvSpPr txBox="1"/>
          <p:nvPr/>
        </p:nvSpPr>
        <p:spPr>
          <a:xfrm>
            <a:off x="528815" y="4139535"/>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tx1">
                  <a:lumMod val="95000"/>
                  <a:lumOff val="5000"/>
                </a:schemeClr>
              </a:solidFill>
              <a:latin typeface="Arial" panose="020B0604020202020204" pitchFamily="34" charset="0"/>
              <a:cs typeface="Arial" panose="020B0604020202020204" pitchFamily="34" charset="0"/>
            </a:endParaRPr>
          </a:p>
        </p:txBody>
      </p:sp>
      <p:grpSp>
        <p:nvGrpSpPr>
          <p:cNvPr id="179" name="Group 178"/>
          <p:cNvGrpSpPr/>
          <p:nvPr/>
        </p:nvGrpSpPr>
        <p:grpSpPr>
          <a:xfrm>
            <a:off x="4097024" y="2334962"/>
            <a:ext cx="246888" cy="228600"/>
            <a:chOff x="7517833" y="5283910"/>
            <a:chExt cx="324168" cy="259273"/>
          </a:xfrm>
        </p:grpSpPr>
        <p:sp>
          <p:nvSpPr>
            <p:cNvPr id="180" name="Rounded Rectangle 179"/>
            <p:cNvSpPr/>
            <p:nvPr/>
          </p:nvSpPr>
          <p:spPr>
            <a:xfrm>
              <a:off x="7517834" y="5283910"/>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81" name="Rounded Rectangle 180"/>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82" name="Rounded Rectangle 181"/>
            <p:cNvSpPr/>
            <p:nvPr/>
          </p:nvSpPr>
          <p:spPr>
            <a:xfrm>
              <a:off x="7517833" y="5428883"/>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83" name="Rounded Rectangle 182"/>
            <p:cNvSpPr/>
            <p:nvPr/>
          </p:nvSpPr>
          <p:spPr>
            <a:xfrm>
              <a:off x="7699126"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184" name="Group 183"/>
          <p:cNvGrpSpPr/>
          <p:nvPr/>
        </p:nvGrpSpPr>
        <p:grpSpPr>
          <a:xfrm>
            <a:off x="3032064" y="2695835"/>
            <a:ext cx="246888" cy="228600"/>
            <a:chOff x="7517833" y="5283910"/>
            <a:chExt cx="324168" cy="259273"/>
          </a:xfrm>
        </p:grpSpPr>
        <p:sp>
          <p:nvSpPr>
            <p:cNvPr id="185" name="Rounded Rectangle 184"/>
            <p:cNvSpPr/>
            <p:nvPr/>
          </p:nvSpPr>
          <p:spPr>
            <a:xfrm>
              <a:off x="7517834" y="5283910"/>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86" name="Rounded Rectangle 185"/>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87" name="Rounded Rectangle 186"/>
            <p:cNvSpPr/>
            <p:nvPr/>
          </p:nvSpPr>
          <p:spPr>
            <a:xfrm>
              <a:off x="7517833"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88" name="Rounded Rectangle 187"/>
            <p:cNvSpPr/>
            <p:nvPr/>
          </p:nvSpPr>
          <p:spPr>
            <a:xfrm>
              <a:off x="7699126"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189" name="Group 188"/>
          <p:cNvGrpSpPr/>
          <p:nvPr/>
        </p:nvGrpSpPr>
        <p:grpSpPr>
          <a:xfrm>
            <a:off x="4097024" y="2690873"/>
            <a:ext cx="246888" cy="228600"/>
            <a:chOff x="7517833" y="5283910"/>
            <a:chExt cx="324168" cy="259273"/>
          </a:xfrm>
        </p:grpSpPr>
        <p:sp>
          <p:nvSpPr>
            <p:cNvPr id="190" name="Rounded Rectangle 189"/>
            <p:cNvSpPr/>
            <p:nvPr/>
          </p:nvSpPr>
          <p:spPr>
            <a:xfrm>
              <a:off x="7517834" y="5283910"/>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91" name="Rounded Rectangle 190"/>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92" name="Rounded Rectangle 191"/>
            <p:cNvSpPr/>
            <p:nvPr/>
          </p:nvSpPr>
          <p:spPr>
            <a:xfrm>
              <a:off x="7517833"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93" name="Rounded Rectangle 192"/>
            <p:cNvSpPr/>
            <p:nvPr/>
          </p:nvSpPr>
          <p:spPr>
            <a:xfrm>
              <a:off x="7699126"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194" name="Group 193"/>
          <p:cNvGrpSpPr/>
          <p:nvPr/>
        </p:nvGrpSpPr>
        <p:grpSpPr>
          <a:xfrm>
            <a:off x="4097023" y="3033773"/>
            <a:ext cx="246888" cy="228600"/>
            <a:chOff x="7517833" y="5283910"/>
            <a:chExt cx="324168" cy="259273"/>
          </a:xfrm>
        </p:grpSpPr>
        <p:sp>
          <p:nvSpPr>
            <p:cNvPr id="195" name="Rounded Rectangle 194"/>
            <p:cNvSpPr/>
            <p:nvPr/>
          </p:nvSpPr>
          <p:spPr>
            <a:xfrm>
              <a:off x="7517834" y="5283910"/>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96" name="Rounded Rectangle 195"/>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97" name="Rounded Rectangle 196"/>
            <p:cNvSpPr/>
            <p:nvPr/>
          </p:nvSpPr>
          <p:spPr>
            <a:xfrm>
              <a:off x="7517833"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98" name="Rounded Rectangle 197"/>
            <p:cNvSpPr/>
            <p:nvPr/>
          </p:nvSpPr>
          <p:spPr>
            <a:xfrm>
              <a:off x="7699126"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199" name="Group 198"/>
          <p:cNvGrpSpPr/>
          <p:nvPr/>
        </p:nvGrpSpPr>
        <p:grpSpPr>
          <a:xfrm>
            <a:off x="5130601" y="3033773"/>
            <a:ext cx="246888" cy="228600"/>
            <a:chOff x="7517833" y="5283910"/>
            <a:chExt cx="324168" cy="259273"/>
          </a:xfrm>
        </p:grpSpPr>
        <p:sp>
          <p:nvSpPr>
            <p:cNvPr id="200" name="Rounded Rectangle 199"/>
            <p:cNvSpPr/>
            <p:nvPr/>
          </p:nvSpPr>
          <p:spPr>
            <a:xfrm>
              <a:off x="7517834" y="5283910"/>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01" name="Rounded Rectangle 200"/>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02" name="Rounded Rectangle 201"/>
            <p:cNvSpPr/>
            <p:nvPr/>
          </p:nvSpPr>
          <p:spPr>
            <a:xfrm>
              <a:off x="7517833"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03" name="Rounded Rectangle 202"/>
            <p:cNvSpPr/>
            <p:nvPr/>
          </p:nvSpPr>
          <p:spPr>
            <a:xfrm>
              <a:off x="7699126"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205" name="Group 204"/>
          <p:cNvGrpSpPr/>
          <p:nvPr/>
        </p:nvGrpSpPr>
        <p:grpSpPr>
          <a:xfrm>
            <a:off x="5130601" y="2690873"/>
            <a:ext cx="246888" cy="228600"/>
            <a:chOff x="7517833" y="5283910"/>
            <a:chExt cx="324168" cy="259273"/>
          </a:xfrm>
        </p:grpSpPr>
        <p:sp>
          <p:nvSpPr>
            <p:cNvPr id="206" name="Rounded Rectangle 205"/>
            <p:cNvSpPr/>
            <p:nvPr/>
          </p:nvSpPr>
          <p:spPr>
            <a:xfrm>
              <a:off x="7517834" y="5283910"/>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07" name="Rounded Rectangle 206"/>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08" name="Rounded Rectangle 207"/>
            <p:cNvSpPr/>
            <p:nvPr/>
          </p:nvSpPr>
          <p:spPr>
            <a:xfrm>
              <a:off x="7517833"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09" name="Rounded Rectangle 208"/>
            <p:cNvSpPr/>
            <p:nvPr/>
          </p:nvSpPr>
          <p:spPr>
            <a:xfrm>
              <a:off x="7699126"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210" name="Group 209"/>
          <p:cNvGrpSpPr/>
          <p:nvPr/>
        </p:nvGrpSpPr>
        <p:grpSpPr>
          <a:xfrm>
            <a:off x="5130601" y="2340491"/>
            <a:ext cx="246888" cy="228600"/>
            <a:chOff x="7517833" y="5283910"/>
            <a:chExt cx="324168" cy="259273"/>
          </a:xfrm>
        </p:grpSpPr>
        <p:sp>
          <p:nvSpPr>
            <p:cNvPr id="211" name="Rounded Rectangle 210"/>
            <p:cNvSpPr/>
            <p:nvPr/>
          </p:nvSpPr>
          <p:spPr>
            <a:xfrm>
              <a:off x="7517834" y="5283910"/>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2" name="Rounded Rectangle 211"/>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3" name="Rounded Rectangle 212"/>
            <p:cNvSpPr/>
            <p:nvPr/>
          </p:nvSpPr>
          <p:spPr>
            <a:xfrm>
              <a:off x="7517833"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4" name="Rounded Rectangle 213"/>
            <p:cNvSpPr/>
            <p:nvPr/>
          </p:nvSpPr>
          <p:spPr>
            <a:xfrm>
              <a:off x="7699126"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215" name="Group 214"/>
          <p:cNvGrpSpPr/>
          <p:nvPr/>
        </p:nvGrpSpPr>
        <p:grpSpPr>
          <a:xfrm>
            <a:off x="3032065" y="2334962"/>
            <a:ext cx="246888" cy="228600"/>
            <a:chOff x="7517833" y="5283910"/>
            <a:chExt cx="324168" cy="259273"/>
          </a:xfrm>
        </p:grpSpPr>
        <p:sp>
          <p:nvSpPr>
            <p:cNvPr id="216" name="Rounded Rectangle 215"/>
            <p:cNvSpPr/>
            <p:nvPr/>
          </p:nvSpPr>
          <p:spPr>
            <a:xfrm>
              <a:off x="7517834" y="5283910"/>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7" name="Rounded Rectangle 216"/>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8" name="Rounded Rectangle 217"/>
            <p:cNvSpPr/>
            <p:nvPr/>
          </p:nvSpPr>
          <p:spPr>
            <a:xfrm>
              <a:off x="7517833" y="5428883"/>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9" name="Rounded Rectangle 218"/>
            <p:cNvSpPr/>
            <p:nvPr/>
          </p:nvSpPr>
          <p:spPr>
            <a:xfrm>
              <a:off x="7699126"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220" name="Group 219"/>
          <p:cNvGrpSpPr/>
          <p:nvPr/>
        </p:nvGrpSpPr>
        <p:grpSpPr>
          <a:xfrm>
            <a:off x="3032064" y="3038735"/>
            <a:ext cx="246888" cy="228600"/>
            <a:chOff x="7517833" y="5283910"/>
            <a:chExt cx="324168" cy="259273"/>
          </a:xfrm>
        </p:grpSpPr>
        <p:sp>
          <p:nvSpPr>
            <p:cNvPr id="221" name="Rounded Rectangle 220"/>
            <p:cNvSpPr/>
            <p:nvPr/>
          </p:nvSpPr>
          <p:spPr>
            <a:xfrm>
              <a:off x="7517834" y="5283910"/>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2" name="Rounded Rectangle 221"/>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3" name="Rounded Rectangle 222"/>
            <p:cNvSpPr/>
            <p:nvPr/>
          </p:nvSpPr>
          <p:spPr>
            <a:xfrm>
              <a:off x="7517833" y="5428883"/>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4" name="Rounded Rectangle 223"/>
            <p:cNvSpPr/>
            <p:nvPr/>
          </p:nvSpPr>
          <p:spPr>
            <a:xfrm>
              <a:off x="7699126"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aphicFrame>
        <p:nvGraphicFramePr>
          <p:cNvPr id="225" name="Chart 224"/>
          <p:cNvGraphicFramePr/>
          <p:nvPr>
            <p:extLst>
              <p:ext uri="{D42A27DB-BD31-4B8C-83A1-F6EECF244321}">
                <p14:modId xmlns:p14="http://schemas.microsoft.com/office/powerpoint/2010/main" val="365970582"/>
              </p:ext>
            </p:extLst>
          </p:nvPr>
        </p:nvGraphicFramePr>
        <p:xfrm>
          <a:off x="6032323" y="1311680"/>
          <a:ext cx="5497801" cy="2621284"/>
        </p:xfrm>
        <a:graphic>
          <a:graphicData uri="http://schemas.openxmlformats.org/drawingml/2006/chart">
            <c:chart xmlns:c="http://schemas.openxmlformats.org/drawingml/2006/chart" xmlns:r="http://schemas.openxmlformats.org/officeDocument/2006/relationships" r:id="rId2"/>
          </a:graphicData>
        </a:graphic>
      </p:graphicFrame>
      <p:sp>
        <p:nvSpPr>
          <p:cNvPr id="226" name="TextBox 78">
            <a:extLst>
              <a:ext uri="{FF2B5EF4-FFF2-40B4-BE49-F238E27FC236}">
                <a16:creationId xmlns:a16="http://schemas.microsoft.com/office/drawing/2014/main" id="{DB514410-AF1A-4C93-A3B7-A56D13711A1C}"/>
              </a:ext>
            </a:extLst>
          </p:cNvPr>
          <p:cNvSpPr txBox="1"/>
          <p:nvPr/>
        </p:nvSpPr>
        <p:spPr>
          <a:xfrm>
            <a:off x="6297711" y="1248767"/>
            <a:ext cx="5195789"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Current (May 2019) factors of company development on the market [...] in Poland (%)</a:t>
            </a:r>
          </a:p>
        </p:txBody>
      </p:sp>
      <p:grpSp>
        <p:nvGrpSpPr>
          <p:cNvPr id="227" name="Group 226"/>
          <p:cNvGrpSpPr/>
          <p:nvPr/>
        </p:nvGrpSpPr>
        <p:grpSpPr>
          <a:xfrm>
            <a:off x="1898682" y="3404124"/>
            <a:ext cx="177007" cy="173736"/>
            <a:chOff x="7517833" y="5283910"/>
            <a:chExt cx="324168" cy="259273"/>
          </a:xfrm>
        </p:grpSpPr>
        <p:sp>
          <p:nvSpPr>
            <p:cNvPr id="228" name="Rounded Rectangle 227"/>
            <p:cNvSpPr/>
            <p:nvPr/>
          </p:nvSpPr>
          <p:spPr>
            <a:xfrm>
              <a:off x="7517834" y="5283910"/>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9" name="Rounded Rectangle 228"/>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30" name="Rounded Rectangle 229"/>
            <p:cNvSpPr/>
            <p:nvPr/>
          </p:nvSpPr>
          <p:spPr>
            <a:xfrm>
              <a:off x="7517833" y="5428883"/>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31" name="Rounded Rectangle 230"/>
            <p:cNvSpPr/>
            <p:nvPr/>
          </p:nvSpPr>
          <p:spPr>
            <a:xfrm>
              <a:off x="7699126"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232" name="Group 231"/>
          <p:cNvGrpSpPr/>
          <p:nvPr/>
        </p:nvGrpSpPr>
        <p:grpSpPr>
          <a:xfrm>
            <a:off x="3312662" y="3404124"/>
            <a:ext cx="177007" cy="173736"/>
            <a:chOff x="7517833" y="5283910"/>
            <a:chExt cx="324168" cy="259273"/>
          </a:xfrm>
        </p:grpSpPr>
        <p:sp>
          <p:nvSpPr>
            <p:cNvPr id="233" name="Rounded Rectangle 232"/>
            <p:cNvSpPr/>
            <p:nvPr/>
          </p:nvSpPr>
          <p:spPr>
            <a:xfrm>
              <a:off x="7517834" y="5283910"/>
              <a:ext cx="142875" cy="114300"/>
            </a:xfrm>
            <a:prstGeom prst="roundRect">
              <a:avLst/>
            </a:prstGeom>
            <a:solidFill>
              <a:srgbClr val="C8EA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34" name="Rounded Rectangle 233"/>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35" name="Rounded Rectangle 234"/>
            <p:cNvSpPr/>
            <p:nvPr/>
          </p:nvSpPr>
          <p:spPr>
            <a:xfrm>
              <a:off x="7517833"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36" name="Rounded Rectangle 235"/>
            <p:cNvSpPr/>
            <p:nvPr/>
          </p:nvSpPr>
          <p:spPr>
            <a:xfrm>
              <a:off x="7699126"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237" name="Group 236"/>
          <p:cNvGrpSpPr/>
          <p:nvPr/>
        </p:nvGrpSpPr>
        <p:grpSpPr>
          <a:xfrm>
            <a:off x="4632772" y="3404124"/>
            <a:ext cx="177007" cy="173736"/>
            <a:chOff x="7517833" y="5283910"/>
            <a:chExt cx="324168" cy="259273"/>
          </a:xfrm>
        </p:grpSpPr>
        <p:sp>
          <p:nvSpPr>
            <p:cNvPr id="238" name="Rounded Rectangle 237"/>
            <p:cNvSpPr/>
            <p:nvPr/>
          </p:nvSpPr>
          <p:spPr>
            <a:xfrm>
              <a:off x="7517834"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39" name="Rounded Rectangle 238"/>
            <p:cNvSpPr/>
            <p:nvPr/>
          </p:nvSpPr>
          <p:spPr>
            <a:xfrm>
              <a:off x="7699125" y="5283910"/>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40" name="Rounded Rectangle 239"/>
            <p:cNvSpPr/>
            <p:nvPr/>
          </p:nvSpPr>
          <p:spPr>
            <a:xfrm>
              <a:off x="7517833"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41" name="Rounded Rectangle 240"/>
            <p:cNvSpPr/>
            <p:nvPr/>
          </p:nvSpPr>
          <p:spPr>
            <a:xfrm>
              <a:off x="7699126" y="5428883"/>
              <a:ext cx="142875" cy="114300"/>
            </a:xfrm>
            <a:prstGeom prst="round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sp>
        <p:nvSpPr>
          <p:cNvPr id="242" name="TextBox 241"/>
          <p:cNvSpPr txBox="1"/>
          <p:nvPr/>
        </p:nvSpPr>
        <p:spPr>
          <a:xfrm>
            <a:off x="691303" y="3371993"/>
            <a:ext cx="1114341" cy="215444"/>
          </a:xfrm>
          <a:prstGeom prst="rect">
            <a:avLst/>
          </a:prstGeom>
          <a:noFill/>
        </p:spPr>
        <p:txBody>
          <a:bodyPr wrap="square" rtlCol="0">
            <a:spAutoFit/>
          </a:bodyPr>
          <a:lstStyle/>
          <a:p>
            <a:pPr algn="r"/>
            <a:r>
              <a:rPr lang="pl-PL" sz="800" dirty="0" err="1"/>
              <a:t>Moderate</a:t>
            </a:r>
            <a:r>
              <a:rPr lang="pl-PL" sz="800" dirty="0"/>
              <a:t> </a:t>
            </a:r>
            <a:r>
              <a:rPr lang="pl-PL" sz="800" dirty="0" err="1"/>
              <a:t>impact</a:t>
            </a:r>
            <a:endParaRPr lang="pl-PL" sz="800" dirty="0"/>
          </a:p>
        </p:txBody>
      </p:sp>
      <p:sp>
        <p:nvSpPr>
          <p:cNvPr id="243" name="TextBox 242"/>
          <p:cNvSpPr txBox="1"/>
          <p:nvPr/>
        </p:nvSpPr>
        <p:spPr>
          <a:xfrm>
            <a:off x="2306746" y="3371993"/>
            <a:ext cx="1095013" cy="215444"/>
          </a:xfrm>
          <a:prstGeom prst="rect">
            <a:avLst/>
          </a:prstGeom>
          <a:noFill/>
        </p:spPr>
        <p:txBody>
          <a:bodyPr wrap="square" rtlCol="0">
            <a:spAutoFit/>
          </a:bodyPr>
          <a:lstStyle/>
          <a:p>
            <a:r>
              <a:rPr lang="pl-PL" sz="800" dirty="0" err="1"/>
              <a:t>Significant</a:t>
            </a:r>
            <a:r>
              <a:rPr lang="pl-PL" sz="800" dirty="0"/>
              <a:t> </a:t>
            </a:r>
            <a:r>
              <a:rPr lang="pl-PL" sz="800" dirty="0" err="1"/>
              <a:t>impact</a:t>
            </a:r>
            <a:endParaRPr lang="pl-PL" sz="800" dirty="0"/>
          </a:p>
        </p:txBody>
      </p:sp>
      <p:sp>
        <p:nvSpPr>
          <p:cNvPr id="244" name="TextBox 243"/>
          <p:cNvSpPr txBox="1"/>
          <p:nvPr/>
        </p:nvSpPr>
        <p:spPr>
          <a:xfrm>
            <a:off x="3882727" y="3371993"/>
            <a:ext cx="899886" cy="215444"/>
          </a:xfrm>
          <a:prstGeom prst="rect">
            <a:avLst/>
          </a:prstGeom>
          <a:noFill/>
        </p:spPr>
        <p:txBody>
          <a:bodyPr wrap="square" rtlCol="0">
            <a:spAutoFit/>
          </a:bodyPr>
          <a:lstStyle/>
          <a:p>
            <a:r>
              <a:rPr lang="pl-PL" sz="800" dirty="0"/>
              <a:t>High </a:t>
            </a:r>
            <a:r>
              <a:rPr lang="pl-PL" sz="800" dirty="0" err="1"/>
              <a:t>impact</a:t>
            </a:r>
            <a:endParaRPr lang="pl-PL" sz="800" dirty="0"/>
          </a:p>
        </p:txBody>
      </p:sp>
      <p:cxnSp>
        <p:nvCxnSpPr>
          <p:cNvPr id="245" name="Straight Connector 244">
            <a:extLst>
              <a:ext uri="{FF2B5EF4-FFF2-40B4-BE49-F238E27FC236}">
                <a16:creationId xmlns:a16="http://schemas.microsoft.com/office/drawing/2014/main" id="{840C632B-04AD-486B-AC0B-97DD0E115DA6}"/>
              </a:ext>
            </a:extLst>
          </p:cNvPr>
          <p:cNvCxnSpPr>
            <a:cxnSpLocks/>
          </p:cNvCxnSpPr>
          <p:nvPr/>
        </p:nvCxnSpPr>
        <p:spPr>
          <a:xfrm>
            <a:off x="6257429" y="1481205"/>
            <a:ext cx="542425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cxnSp>
        <p:nvCxnSpPr>
          <p:cNvPr id="246" name="Straight Connector 245">
            <a:extLst>
              <a:ext uri="{FF2B5EF4-FFF2-40B4-BE49-F238E27FC236}">
                <a16:creationId xmlns:a16="http://schemas.microsoft.com/office/drawing/2014/main" id="{840C632B-04AD-486B-AC0B-97DD0E115DA6}"/>
              </a:ext>
            </a:extLst>
          </p:cNvPr>
          <p:cNvCxnSpPr>
            <a:cxnSpLocks/>
          </p:cNvCxnSpPr>
          <p:nvPr/>
        </p:nvCxnSpPr>
        <p:spPr>
          <a:xfrm>
            <a:off x="512064" y="4002637"/>
            <a:ext cx="542425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cxnSp>
        <p:nvCxnSpPr>
          <p:cNvPr id="247" name="Straight Connector 246">
            <a:extLst>
              <a:ext uri="{FF2B5EF4-FFF2-40B4-BE49-F238E27FC236}">
                <a16:creationId xmlns:a16="http://schemas.microsoft.com/office/drawing/2014/main" id="{840C632B-04AD-486B-AC0B-97DD0E115DA6}"/>
              </a:ext>
            </a:extLst>
          </p:cNvPr>
          <p:cNvCxnSpPr>
            <a:cxnSpLocks/>
          </p:cNvCxnSpPr>
          <p:nvPr/>
        </p:nvCxnSpPr>
        <p:spPr>
          <a:xfrm>
            <a:off x="6257429" y="4002637"/>
            <a:ext cx="542425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248" name="TextBox 78">
            <a:extLst>
              <a:ext uri="{FF2B5EF4-FFF2-40B4-BE49-F238E27FC236}">
                <a16:creationId xmlns:a16="http://schemas.microsoft.com/office/drawing/2014/main" id="{DB514410-AF1A-4C93-A3B7-A56D13711A1C}"/>
              </a:ext>
            </a:extLst>
          </p:cNvPr>
          <p:cNvSpPr txBox="1"/>
          <p:nvPr/>
        </p:nvSpPr>
        <p:spPr>
          <a:xfrm>
            <a:off x="6297711" y="3759879"/>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65000"/>
                  </a:schemeClr>
                </a:solidFill>
                <a:latin typeface="Arial" panose="020B0604020202020204" pitchFamily="34" charset="0"/>
                <a:cs typeface="Arial" panose="020B0604020202020204" pitchFamily="34" charset="0"/>
              </a:rPr>
              <a:t>Market </a:t>
            </a:r>
            <a:r>
              <a:rPr lang="pl-PL" sz="1000" b="1" dirty="0" err="1">
                <a:solidFill>
                  <a:schemeClr val="bg1">
                    <a:lumMod val="65000"/>
                  </a:schemeClr>
                </a:solidFill>
                <a:latin typeface="Arial" panose="020B0604020202020204" pitchFamily="34" charset="0"/>
                <a:cs typeface="Arial" panose="020B0604020202020204" pitchFamily="34" charset="0"/>
              </a:rPr>
              <a:t>trends</a:t>
            </a:r>
            <a:r>
              <a:rPr lang="pl-PL" sz="1000" b="1" dirty="0">
                <a:solidFill>
                  <a:schemeClr val="bg1">
                    <a:lumMod val="65000"/>
                  </a:schemeClr>
                </a:solidFill>
                <a:latin typeface="Arial" panose="020B0604020202020204" pitchFamily="34" charset="0"/>
                <a:cs typeface="Arial" panose="020B0604020202020204" pitchFamily="34" charset="0"/>
              </a:rPr>
              <a:t> [...]</a:t>
            </a:r>
          </a:p>
        </p:txBody>
      </p:sp>
      <p:sp>
        <p:nvSpPr>
          <p:cNvPr id="249" name="TextBox 78">
            <a:extLst>
              <a:ext uri="{FF2B5EF4-FFF2-40B4-BE49-F238E27FC236}">
                <a16:creationId xmlns:a16="http://schemas.microsoft.com/office/drawing/2014/main" id="{DB514410-AF1A-4C93-A3B7-A56D13711A1C}"/>
              </a:ext>
            </a:extLst>
          </p:cNvPr>
          <p:cNvSpPr txBox="1"/>
          <p:nvPr/>
        </p:nvSpPr>
        <p:spPr>
          <a:xfrm>
            <a:off x="528815" y="3768060"/>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Key categories of market modelling factors</a:t>
            </a:r>
          </a:p>
        </p:txBody>
      </p:sp>
      <p:graphicFrame>
        <p:nvGraphicFramePr>
          <p:cNvPr id="158" name="Table 157"/>
          <p:cNvGraphicFramePr>
            <a:graphicFrameLocks noGrp="1"/>
          </p:cNvGraphicFramePr>
          <p:nvPr/>
        </p:nvGraphicFramePr>
        <p:xfrm>
          <a:off x="676276" y="1657350"/>
          <a:ext cx="5154715" cy="1682491"/>
        </p:xfrm>
        <a:graphic>
          <a:graphicData uri="http://schemas.openxmlformats.org/drawingml/2006/table">
            <a:tbl>
              <a:tblPr firstRow="1" bandRow="1">
                <a:tableStyleId>{2D5ABB26-0587-4C30-8999-92F81FD0307C}</a:tableStyleId>
              </a:tblPr>
              <a:tblGrid>
                <a:gridCol w="1971262">
                  <a:extLst>
                    <a:ext uri="{9D8B030D-6E8A-4147-A177-3AD203B41FA5}">
                      <a16:colId xmlns:a16="http://schemas.microsoft.com/office/drawing/2014/main" val="20000"/>
                    </a:ext>
                  </a:extLst>
                </a:gridCol>
                <a:gridCol w="1022248">
                  <a:extLst>
                    <a:ext uri="{9D8B030D-6E8A-4147-A177-3AD203B41FA5}">
                      <a16:colId xmlns:a16="http://schemas.microsoft.com/office/drawing/2014/main" val="20001"/>
                    </a:ext>
                  </a:extLst>
                </a:gridCol>
                <a:gridCol w="1092474">
                  <a:extLst>
                    <a:ext uri="{9D8B030D-6E8A-4147-A177-3AD203B41FA5}">
                      <a16:colId xmlns:a16="http://schemas.microsoft.com/office/drawing/2014/main" val="20002"/>
                    </a:ext>
                  </a:extLst>
                </a:gridCol>
                <a:gridCol w="1068731">
                  <a:extLst>
                    <a:ext uri="{9D8B030D-6E8A-4147-A177-3AD203B41FA5}">
                      <a16:colId xmlns:a16="http://schemas.microsoft.com/office/drawing/2014/main" val="20003"/>
                    </a:ext>
                  </a:extLst>
                </a:gridCol>
              </a:tblGrid>
              <a:tr h="245458">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t>Main factors of market development [...]</a:t>
                      </a:r>
                    </a:p>
                  </a:txBody>
                  <a:tcPr anchor="ctr"/>
                </a:tc>
                <a:tc>
                  <a:txBody>
                    <a:bodyPr/>
                    <a:lstStyle/>
                    <a:p>
                      <a:pPr algn="l"/>
                      <a:r>
                        <a:rPr lang="pl-PL" sz="900" dirty="0">
                          <a:solidFill>
                            <a:schemeClr val="bg1"/>
                          </a:solidFill>
                        </a:rPr>
                        <a:t>         2016-2018</a:t>
                      </a:r>
                    </a:p>
                  </a:txBody>
                  <a:tcPr anchor="ctr"/>
                </a:tc>
                <a:tc>
                  <a:txBody>
                    <a:bodyPr/>
                    <a:lstStyle/>
                    <a:p>
                      <a:pPr algn="ctr"/>
                      <a:r>
                        <a:rPr lang="pl-PL" sz="900" dirty="0">
                          <a:solidFill>
                            <a:schemeClr val="bg1"/>
                          </a:solidFill>
                        </a:rPr>
                        <a:t>2019P-2021P</a:t>
                      </a:r>
                    </a:p>
                  </a:txBody>
                  <a:tcPr anchor="ctr"/>
                </a:tc>
                <a:tc>
                  <a:txBody>
                    <a:bodyPr/>
                    <a:lstStyle/>
                    <a:p>
                      <a:pPr algn="l"/>
                      <a:r>
                        <a:rPr lang="pl-PL" sz="900" dirty="0">
                          <a:solidFill>
                            <a:schemeClr val="bg1"/>
                          </a:solidFill>
                        </a:rPr>
                        <a:t>     2022P-2024P</a:t>
                      </a:r>
                    </a:p>
                  </a:txBody>
                  <a:tcPr anchor="ctr"/>
                </a:tc>
                <a:extLst>
                  <a:ext uri="{0D108BD9-81ED-4DB2-BD59-A6C34878D82A}">
                    <a16:rowId xmlns:a16="http://schemas.microsoft.com/office/drawing/2014/main" val="10000"/>
                  </a:ext>
                </a:extLst>
              </a:tr>
              <a:tr h="268892">
                <a:tc vMerge="1">
                  <a:txBody>
                    <a:bodyPr/>
                    <a:lstStyle/>
                    <a:p>
                      <a:endParaRPr lang="pl-PL" sz="1200" dirty="0"/>
                    </a:p>
                  </a:txBody>
                  <a:tcPr/>
                </a:tc>
                <a:tc gridSpan="3">
                  <a:txBody>
                    <a:bodyPr/>
                    <a:lstStyle/>
                    <a:p>
                      <a:pPr algn="ctr"/>
                      <a:r>
                        <a:rPr lang="pl-PL" sz="900" kern="1200" dirty="0">
                          <a:solidFill>
                            <a:schemeClr val="bg1"/>
                          </a:solidFill>
                          <a:latin typeface="+mn-lt"/>
                          <a:ea typeface="+mn-ea"/>
                          <a:cs typeface="+mn-cs"/>
                        </a:rPr>
                        <a:t>I</a:t>
                      </a:r>
                      <a:r>
                        <a:rPr lang="en-US" sz="900" kern="1200" dirty="0" err="1">
                          <a:solidFill>
                            <a:schemeClr val="bg1"/>
                          </a:solidFill>
                          <a:latin typeface="+mn-lt"/>
                          <a:ea typeface="+mn-ea"/>
                          <a:cs typeface="+mn-cs"/>
                        </a:rPr>
                        <a:t>nfluence</a:t>
                      </a:r>
                      <a:endParaRPr lang="pl-PL" sz="900" kern="1200" dirty="0">
                        <a:solidFill>
                          <a:schemeClr val="bg1"/>
                        </a:solidFill>
                        <a:latin typeface="+mn-lt"/>
                        <a:ea typeface="+mn-ea"/>
                        <a:cs typeface="+mn-cs"/>
                      </a:endParaRPr>
                    </a:p>
                    <a:p>
                      <a:pPr algn="ctr"/>
                      <a:endParaRPr lang="pl-PL" sz="900" dirty="0"/>
                    </a:p>
                  </a:txBody>
                  <a:tcPr anchor="ctr"/>
                </a:tc>
                <a:tc hMerge="1">
                  <a:txBody>
                    <a:bodyPr/>
                    <a:lstStyle/>
                    <a:p>
                      <a:endParaRPr lang="pl-PL"/>
                    </a:p>
                  </a:txBody>
                  <a:tcPr/>
                </a:tc>
                <a:tc hMerge="1">
                  <a:txBody>
                    <a:bodyPr/>
                    <a:lstStyle/>
                    <a:p>
                      <a:endParaRPr lang="pl-PL" dirty="0"/>
                    </a:p>
                  </a:txBody>
                  <a:tcPr/>
                </a:tc>
                <a:extLst>
                  <a:ext uri="{0D108BD9-81ED-4DB2-BD59-A6C34878D82A}">
                    <a16:rowId xmlns:a16="http://schemas.microsoft.com/office/drawing/2014/main" val="10001"/>
                  </a:ext>
                </a:extLst>
              </a:tr>
              <a:tr h="347968">
                <a:tc>
                  <a:txBody>
                    <a:bodyPr/>
                    <a:lstStyle/>
                    <a:p>
                      <a:r>
                        <a:rPr lang="pl-PL" sz="900" dirty="0"/>
                        <a:t>Market development [...]</a:t>
                      </a:r>
                    </a:p>
                  </a:txBody>
                  <a:tcPr/>
                </a:tc>
                <a:tc>
                  <a:txBody>
                    <a:bodyPr/>
                    <a:lstStyle/>
                    <a:p>
                      <a:endParaRPr lang="pl-PL" sz="900" dirty="0"/>
                    </a:p>
                  </a:txBody>
                  <a:tcPr/>
                </a:tc>
                <a:tc>
                  <a:txBody>
                    <a:bodyPr/>
                    <a:lstStyle/>
                    <a:p>
                      <a:endParaRPr lang="pl-PL" sz="900" dirty="0"/>
                    </a:p>
                  </a:txBody>
                  <a:tcPr/>
                </a:tc>
                <a:tc>
                  <a:txBody>
                    <a:bodyPr/>
                    <a:lstStyle/>
                    <a:p>
                      <a:endParaRPr lang="pl-PL" sz="900" dirty="0"/>
                    </a:p>
                  </a:txBody>
                  <a:tcPr/>
                </a:tc>
                <a:extLst>
                  <a:ext uri="{0D108BD9-81ED-4DB2-BD59-A6C34878D82A}">
                    <a16:rowId xmlns:a16="http://schemas.microsoft.com/office/drawing/2014/main" val="10002"/>
                  </a:ext>
                </a:extLst>
              </a:tr>
              <a:tr h="345473">
                <a:tc>
                  <a:txBody>
                    <a:bodyPr/>
                    <a:lstStyle/>
                    <a:p>
                      <a:r>
                        <a:rPr lang="en-US" sz="900" dirty="0"/>
                        <a:t>Positive attitude to the market [...]</a:t>
                      </a:r>
                      <a:endParaRPr lang="pl-PL" sz="900" dirty="0"/>
                    </a:p>
                  </a:txBody>
                  <a:tcPr/>
                </a:tc>
                <a:tc>
                  <a:txBody>
                    <a:bodyPr/>
                    <a:lstStyle/>
                    <a:p>
                      <a:endParaRPr lang="pl-PL" sz="900" dirty="0"/>
                    </a:p>
                  </a:txBody>
                  <a:tcPr/>
                </a:tc>
                <a:tc>
                  <a:txBody>
                    <a:bodyPr/>
                    <a:lstStyle/>
                    <a:p>
                      <a:endParaRPr lang="pl-PL" sz="900" dirty="0"/>
                    </a:p>
                  </a:txBody>
                  <a:tcPr/>
                </a:tc>
                <a:tc>
                  <a:txBody>
                    <a:bodyPr/>
                    <a:lstStyle/>
                    <a:p>
                      <a:endParaRPr lang="pl-PL" sz="900" dirty="0"/>
                    </a:p>
                  </a:txBody>
                  <a:tcPr/>
                </a:tc>
                <a:extLst>
                  <a:ext uri="{0D108BD9-81ED-4DB2-BD59-A6C34878D82A}">
                    <a16:rowId xmlns:a16="http://schemas.microsoft.com/office/drawing/2014/main" val="10003"/>
                  </a:ext>
                </a:extLst>
              </a:tr>
              <a:tr h="377832">
                <a:tc>
                  <a:txBody>
                    <a:bodyPr/>
                    <a:lstStyle/>
                    <a:p>
                      <a:r>
                        <a:rPr lang="pl-PL" sz="900" dirty="0" err="1"/>
                        <a:t>Growing</a:t>
                      </a:r>
                      <a:r>
                        <a:rPr lang="pl-PL" sz="900" dirty="0"/>
                        <a:t> </a:t>
                      </a:r>
                      <a:r>
                        <a:rPr lang="pl-PL" sz="900" dirty="0" err="1"/>
                        <a:t>demand</a:t>
                      </a:r>
                      <a:r>
                        <a:rPr lang="pl-PL" sz="900" dirty="0"/>
                        <a:t> for [...]</a:t>
                      </a:r>
                    </a:p>
                  </a:txBody>
                  <a:tcPr/>
                </a:tc>
                <a:tc>
                  <a:txBody>
                    <a:bodyPr/>
                    <a:lstStyle/>
                    <a:p>
                      <a:endParaRPr lang="pl-PL" sz="900" dirty="0"/>
                    </a:p>
                  </a:txBody>
                  <a:tcPr/>
                </a:tc>
                <a:tc>
                  <a:txBody>
                    <a:bodyPr/>
                    <a:lstStyle/>
                    <a:p>
                      <a:endParaRPr lang="pl-PL" sz="900" dirty="0"/>
                    </a:p>
                  </a:txBody>
                  <a:tcPr/>
                </a:tc>
                <a:tc>
                  <a:txBody>
                    <a:bodyPr/>
                    <a:lstStyle/>
                    <a:p>
                      <a:endParaRPr lang="pl-PL" sz="900" dirty="0"/>
                    </a:p>
                  </a:txBody>
                  <a:tcPr/>
                </a:tc>
                <a:extLst>
                  <a:ext uri="{0D108BD9-81ED-4DB2-BD59-A6C34878D82A}">
                    <a16:rowId xmlns:a16="http://schemas.microsoft.com/office/drawing/2014/main" val="10004"/>
                  </a:ext>
                </a:extLst>
              </a:tr>
            </a:tbl>
          </a:graphicData>
        </a:graphic>
      </p:graphicFrame>
      <p:sp>
        <p:nvSpPr>
          <p:cNvPr id="3" name="Text Placeholder 4">
            <a:extLst>
              <a:ext uri="{FF2B5EF4-FFF2-40B4-BE49-F238E27FC236}">
                <a16:creationId xmlns:a16="http://schemas.microsoft.com/office/drawing/2014/main" id="{D3455F09-0852-4CEF-8BAC-989EEF0EDAC2}"/>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4" name="Text Placeholder 8">
            <a:extLst>
              <a:ext uri="{FF2B5EF4-FFF2-40B4-BE49-F238E27FC236}">
                <a16:creationId xmlns:a16="http://schemas.microsoft.com/office/drawing/2014/main" id="{C7BBEAD5-7806-4D9F-8045-AC8130CBD88D}"/>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Calibri" panose="020F0502020204030204" pitchFamily="34" charset="0"/>
                <a:cs typeface="Calibri" panose="020F0502020204030204" pitchFamily="34" charset="0"/>
              </a:rPr>
              <a:t>MARKET OVERVIEW</a:t>
            </a:r>
          </a:p>
        </p:txBody>
      </p:sp>
    </p:spTree>
    <p:extLst>
      <p:ext uri="{BB962C8B-B14F-4D97-AF65-F5344CB8AC3E}">
        <p14:creationId xmlns:p14="http://schemas.microsoft.com/office/powerpoint/2010/main" val="413819128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Rounded Rectangle 112"/>
          <p:cNvSpPr/>
          <p:nvPr/>
        </p:nvSpPr>
        <p:spPr>
          <a:xfrm>
            <a:off x="6180305" y="1465736"/>
            <a:ext cx="5497225" cy="4931502"/>
          </a:xfrm>
          <a:prstGeom prst="roundRect">
            <a:avLst>
              <a:gd name="adj" fmla="val 3665"/>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ctr">
              <a:buFont typeface="Arial" panose="020B0604020202020204" pitchFamily="34" charset="0"/>
              <a:buChar char="•"/>
            </a:pPr>
            <a:endParaRPr lang="pl-PL" sz="1000" dirty="0">
              <a:solidFill>
                <a:schemeClr val="tx2">
                  <a:lumMod val="50000"/>
                </a:schemeClr>
              </a:solidFill>
            </a:endParaRPr>
          </a:p>
        </p:txBody>
      </p:sp>
      <p:graphicFrame>
        <p:nvGraphicFramePr>
          <p:cNvPr id="134" name="Chart 133"/>
          <p:cNvGraphicFramePr/>
          <p:nvPr/>
        </p:nvGraphicFramePr>
        <p:xfrm>
          <a:off x="5310573" y="4011907"/>
          <a:ext cx="8229600" cy="100584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3" name="Chart 132"/>
          <p:cNvGraphicFramePr/>
          <p:nvPr/>
        </p:nvGraphicFramePr>
        <p:xfrm>
          <a:off x="5310573" y="5181584"/>
          <a:ext cx="8229600" cy="100584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7" name="Chart 136"/>
          <p:cNvGraphicFramePr/>
          <p:nvPr/>
        </p:nvGraphicFramePr>
        <p:xfrm>
          <a:off x="5310573" y="4569769"/>
          <a:ext cx="8229600" cy="1005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5" name="Chart 134"/>
          <p:cNvGraphicFramePr/>
          <p:nvPr/>
        </p:nvGraphicFramePr>
        <p:xfrm>
          <a:off x="5310573" y="5758792"/>
          <a:ext cx="8229600" cy="1005840"/>
        </p:xfrm>
        <a:graphic>
          <a:graphicData uri="http://schemas.openxmlformats.org/drawingml/2006/chart">
            <c:chart xmlns:c="http://schemas.openxmlformats.org/drawingml/2006/chart" xmlns:r="http://schemas.openxmlformats.org/officeDocument/2006/relationships" r:id="rId5"/>
          </a:graphicData>
        </a:graphic>
      </p:graphicFrame>
      <p:sp>
        <p:nvSpPr>
          <p:cNvPr id="58" name="TextBox 57">
            <a:extLst>
              <a:ext uri="{FF2B5EF4-FFF2-40B4-BE49-F238E27FC236}">
                <a16:creationId xmlns:a16="http://schemas.microsoft.com/office/drawing/2014/main" id="{FB2FFDEB-4907-4B60-A6CA-3F7200D95AA8}"/>
              </a:ext>
            </a:extLst>
          </p:cNvPr>
          <p:cNvSpPr txBox="1"/>
          <p:nvPr/>
        </p:nvSpPr>
        <p:spPr>
          <a:xfrm>
            <a:off x="534760" y="618865"/>
            <a:ext cx="1128669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pl-PL" sz="1800" dirty="0" err="1">
                <a:latin typeface="Calibri Light" panose="020F0302020204030204" pitchFamily="34" charset="0"/>
                <a:cs typeface="Calibri Light" panose="020F0302020204030204" pitchFamily="34" charset="0"/>
              </a:rPr>
              <a:t>Polish</a:t>
            </a:r>
            <a:r>
              <a:rPr lang="pl-PL" sz="1800" dirty="0">
                <a:latin typeface="Calibri Light" panose="020F0302020204030204" pitchFamily="34" charset="0"/>
                <a:cs typeface="Calibri Light" panose="020F0302020204030204" pitchFamily="34" charset="0"/>
              </a:rPr>
              <a:t> market [...]</a:t>
            </a:r>
          </a:p>
        </p:txBody>
      </p:sp>
      <p:sp>
        <p:nvSpPr>
          <p:cNvPr id="98" name="TextBox 78">
            <a:extLst>
              <a:ext uri="{FF2B5EF4-FFF2-40B4-BE49-F238E27FC236}">
                <a16:creationId xmlns:a16="http://schemas.microsoft.com/office/drawing/2014/main" id="{DB514410-AF1A-4C93-A3B7-A56D13711A1C}"/>
              </a:ext>
            </a:extLst>
          </p:cNvPr>
          <p:cNvSpPr txBox="1"/>
          <p:nvPr/>
        </p:nvSpPr>
        <p:spPr>
          <a:xfrm>
            <a:off x="528815" y="3768060"/>
            <a:ext cx="540750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Global market value</a:t>
            </a:r>
            <a:r>
              <a:rPr lang="pl-PL" sz="1000" b="1" dirty="0">
                <a:solidFill>
                  <a:schemeClr val="bg1">
                    <a:lumMod val="65000"/>
                  </a:schemeClr>
                </a:solidFill>
                <a:latin typeface="Arial" panose="020B0604020202020204" pitchFamily="34" charset="0"/>
                <a:cs typeface="Arial" panose="020B0604020202020204" pitchFamily="34" charset="0"/>
              </a:rPr>
              <a:t> of</a:t>
            </a:r>
            <a:r>
              <a:rPr lang="en-US" sz="1000" b="1" dirty="0">
                <a:solidFill>
                  <a:schemeClr val="bg1">
                    <a:lumMod val="65000"/>
                  </a:schemeClr>
                </a:solidFill>
                <a:latin typeface="Arial" panose="020B0604020202020204" pitchFamily="34" charset="0"/>
                <a:cs typeface="Arial" panose="020B0604020202020204" pitchFamily="34" charset="0"/>
              </a:rPr>
              <a:t> </a:t>
            </a:r>
            <a:r>
              <a:rPr lang="pl-PL" sz="1000" b="1" dirty="0">
                <a:solidFill>
                  <a:schemeClr val="bg1">
                    <a:lumMod val="65000"/>
                  </a:schemeClr>
                </a:solidFill>
                <a:latin typeface="Arial" panose="020B0604020202020204" pitchFamily="34" charset="0"/>
                <a:cs typeface="Arial" panose="020B0604020202020204" pitchFamily="34" charset="0"/>
              </a:rPr>
              <a:t>[…]</a:t>
            </a:r>
            <a:r>
              <a:rPr lang="en-US" sz="1000" b="1" dirty="0">
                <a:solidFill>
                  <a:schemeClr val="bg1">
                    <a:lumMod val="65000"/>
                  </a:schemeClr>
                </a:solidFill>
                <a:latin typeface="Arial" panose="020B0604020202020204" pitchFamily="34" charset="0"/>
                <a:cs typeface="Arial" panose="020B0604020202020204" pitchFamily="34" charset="0"/>
              </a:rPr>
              <a:t>, 2015 - 2024 (billion USD)</a:t>
            </a:r>
          </a:p>
        </p:txBody>
      </p:sp>
      <p:sp>
        <p:nvSpPr>
          <p:cNvPr id="99" name="TextBox 78">
            <a:extLst>
              <a:ext uri="{FF2B5EF4-FFF2-40B4-BE49-F238E27FC236}">
                <a16:creationId xmlns:a16="http://schemas.microsoft.com/office/drawing/2014/main" id="{DB514410-AF1A-4C93-A3B7-A56D13711A1C}"/>
              </a:ext>
            </a:extLst>
          </p:cNvPr>
          <p:cNvSpPr txBox="1"/>
          <p:nvPr/>
        </p:nvSpPr>
        <p:spPr>
          <a:xfrm>
            <a:off x="697605" y="1312733"/>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tx1">
                  <a:lumMod val="95000"/>
                  <a:lumOff val="5000"/>
                </a:schemeClr>
              </a:solidFill>
              <a:latin typeface="Arial" panose="020B0604020202020204" pitchFamily="34" charset="0"/>
              <a:cs typeface="Arial" panose="020B0604020202020204" pitchFamily="34" charset="0"/>
            </a:endParaRPr>
          </a:p>
        </p:txBody>
      </p:sp>
      <p:graphicFrame>
        <p:nvGraphicFramePr>
          <p:cNvPr id="100" name="Chart 99"/>
          <p:cNvGraphicFramePr/>
          <p:nvPr/>
        </p:nvGraphicFramePr>
        <p:xfrm>
          <a:off x="528815" y="1850734"/>
          <a:ext cx="5303520" cy="1825503"/>
        </p:xfrm>
        <a:graphic>
          <a:graphicData uri="http://schemas.openxmlformats.org/drawingml/2006/chart">
            <c:chart xmlns:c="http://schemas.openxmlformats.org/drawingml/2006/chart" xmlns:r="http://schemas.openxmlformats.org/officeDocument/2006/relationships" r:id="rId6"/>
          </a:graphicData>
        </a:graphic>
      </p:graphicFrame>
      <p:sp>
        <p:nvSpPr>
          <p:cNvPr id="101" name="TextBox 78">
            <a:extLst>
              <a:ext uri="{FF2B5EF4-FFF2-40B4-BE49-F238E27FC236}">
                <a16:creationId xmlns:a16="http://schemas.microsoft.com/office/drawing/2014/main" id="{DB514410-AF1A-4C93-A3B7-A56D13711A1C}"/>
              </a:ext>
            </a:extLst>
          </p:cNvPr>
          <p:cNvSpPr txBox="1"/>
          <p:nvPr/>
        </p:nvSpPr>
        <p:spPr>
          <a:xfrm>
            <a:off x="804798" y="4111068"/>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tx1">
                  <a:lumMod val="95000"/>
                  <a:lumOff val="5000"/>
                </a:schemeClr>
              </a:solidFill>
              <a:latin typeface="Arial" panose="020B0604020202020204" pitchFamily="34" charset="0"/>
              <a:cs typeface="Arial" panose="020B0604020202020204" pitchFamily="34" charset="0"/>
            </a:endParaRPr>
          </a:p>
        </p:txBody>
      </p:sp>
      <p:graphicFrame>
        <p:nvGraphicFramePr>
          <p:cNvPr id="102" name="Chart 101"/>
          <p:cNvGraphicFramePr/>
          <p:nvPr/>
        </p:nvGraphicFramePr>
        <p:xfrm>
          <a:off x="528815" y="4538740"/>
          <a:ext cx="5303520" cy="1828800"/>
        </p:xfrm>
        <a:graphic>
          <a:graphicData uri="http://schemas.openxmlformats.org/drawingml/2006/chart">
            <c:chart xmlns:c="http://schemas.openxmlformats.org/drawingml/2006/chart" xmlns:r="http://schemas.openxmlformats.org/officeDocument/2006/relationships" r:id="rId7"/>
          </a:graphicData>
        </a:graphic>
      </p:graphicFrame>
      <p:sp>
        <p:nvSpPr>
          <p:cNvPr id="104" name="TextBox 103"/>
          <p:cNvSpPr txBox="1"/>
          <p:nvPr/>
        </p:nvSpPr>
        <p:spPr>
          <a:xfrm>
            <a:off x="500043" y="3497426"/>
            <a:ext cx="1801462" cy="200055"/>
          </a:xfrm>
          <a:prstGeom prst="rect">
            <a:avLst/>
          </a:prstGeom>
          <a:noFill/>
        </p:spPr>
        <p:txBody>
          <a:bodyPr wrap="square" rtlCol="0">
            <a:spAutoFit/>
          </a:body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cxnSp>
        <p:nvCxnSpPr>
          <p:cNvPr id="105" name="Straight Arrow Connector 104"/>
          <p:cNvCxnSpPr/>
          <p:nvPr/>
        </p:nvCxnSpPr>
        <p:spPr>
          <a:xfrm flipV="1">
            <a:off x="1214018" y="2115222"/>
            <a:ext cx="1661554" cy="179880"/>
          </a:xfrm>
          <a:prstGeom prst="straightConnector1">
            <a:avLst/>
          </a:prstGeom>
          <a:ln>
            <a:solidFill>
              <a:srgbClr val="005A9A"/>
            </a:solidFill>
            <a:tailEnd type="triangle"/>
          </a:ln>
        </p:spPr>
        <p:style>
          <a:lnRef idx="1">
            <a:schemeClr val="accent1"/>
          </a:lnRef>
          <a:fillRef idx="0">
            <a:schemeClr val="accent1"/>
          </a:fillRef>
          <a:effectRef idx="0">
            <a:schemeClr val="accent1"/>
          </a:effectRef>
          <a:fontRef idx="minor">
            <a:schemeClr val="tx1"/>
          </a:fontRef>
        </p:style>
      </p:cxnSp>
      <p:sp>
        <p:nvSpPr>
          <p:cNvPr id="106" name="TextBox 105"/>
          <p:cNvSpPr txBox="1"/>
          <p:nvPr/>
        </p:nvSpPr>
        <p:spPr>
          <a:xfrm rot="21254133">
            <a:off x="1367704" y="2021926"/>
            <a:ext cx="1400028" cy="215444"/>
          </a:xfrm>
          <a:prstGeom prst="rect">
            <a:avLst/>
          </a:prstGeom>
          <a:noFill/>
        </p:spPr>
        <p:txBody>
          <a:bodyPr wrap="square" rtlCol="0">
            <a:spAutoFit/>
          </a:bodyPr>
          <a:lstStyle/>
          <a:p>
            <a:r>
              <a:rPr lang="pl-PL" sz="800" dirty="0"/>
              <a:t>CAGR [</a:t>
            </a:r>
            <a:r>
              <a:rPr lang="pl-PL" sz="800" dirty="0" err="1"/>
              <a:t>x,xx</a:t>
            </a:r>
            <a:r>
              <a:rPr lang="pl-PL" sz="800" dirty="0"/>
              <a:t>]% (2015 - 2019P)</a:t>
            </a:r>
          </a:p>
        </p:txBody>
      </p:sp>
      <p:cxnSp>
        <p:nvCxnSpPr>
          <p:cNvPr id="107" name="Straight Arrow Connector 106"/>
          <p:cNvCxnSpPr/>
          <p:nvPr/>
        </p:nvCxnSpPr>
        <p:spPr>
          <a:xfrm flipV="1">
            <a:off x="1214018" y="1894616"/>
            <a:ext cx="1661554" cy="179880"/>
          </a:xfrm>
          <a:prstGeom prst="straightConnector1">
            <a:avLst/>
          </a:prstGeom>
          <a:ln>
            <a:solidFill>
              <a:srgbClr val="46B9A0"/>
            </a:solidFill>
            <a:tailEnd type="triangle"/>
          </a:ln>
        </p:spPr>
        <p:style>
          <a:lnRef idx="1">
            <a:schemeClr val="accent1"/>
          </a:lnRef>
          <a:fillRef idx="0">
            <a:schemeClr val="accent1"/>
          </a:fillRef>
          <a:effectRef idx="0">
            <a:schemeClr val="accent1"/>
          </a:effectRef>
          <a:fontRef idx="minor">
            <a:schemeClr val="tx1"/>
          </a:fontRef>
        </p:style>
      </p:cxnSp>
      <p:sp>
        <p:nvSpPr>
          <p:cNvPr id="108" name="TextBox 107"/>
          <p:cNvSpPr txBox="1"/>
          <p:nvPr/>
        </p:nvSpPr>
        <p:spPr>
          <a:xfrm rot="21254133">
            <a:off x="1475608" y="1782959"/>
            <a:ext cx="1390736" cy="215444"/>
          </a:xfrm>
          <a:prstGeom prst="rect">
            <a:avLst/>
          </a:prstGeom>
          <a:noFill/>
        </p:spPr>
        <p:txBody>
          <a:bodyPr wrap="square" rtlCol="0">
            <a:spAutoFit/>
          </a:bodyPr>
          <a:lstStyle/>
          <a:p>
            <a:r>
              <a:rPr lang="pl-PL" sz="800" dirty="0"/>
              <a:t>CAGR [</a:t>
            </a:r>
            <a:r>
              <a:rPr lang="pl-PL" sz="800" dirty="0" err="1"/>
              <a:t>x,xx</a:t>
            </a:r>
            <a:r>
              <a:rPr lang="pl-PL" sz="800" dirty="0"/>
              <a:t>]% (2015 - 2019P)</a:t>
            </a:r>
          </a:p>
        </p:txBody>
      </p:sp>
      <p:cxnSp>
        <p:nvCxnSpPr>
          <p:cNvPr id="109" name="Straight Arrow Connector 108"/>
          <p:cNvCxnSpPr/>
          <p:nvPr/>
        </p:nvCxnSpPr>
        <p:spPr>
          <a:xfrm flipV="1">
            <a:off x="1202435" y="4756851"/>
            <a:ext cx="1661554" cy="179880"/>
          </a:xfrm>
          <a:prstGeom prst="straightConnector1">
            <a:avLst/>
          </a:prstGeom>
          <a:ln>
            <a:solidFill>
              <a:srgbClr val="005A9A"/>
            </a:solidFill>
            <a:tailEnd type="triangle"/>
          </a:ln>
        </p:spPr>
        <p:style>
          <a:lnRef idx="1">
            <a:schemeClr val="accent1"/>
          </a:lnRef>
          <a:fillRef idx="0">
            <a:schemeClr val="accent1"/>
          </a:fillRef>
          <a:effectRef idx="0">
            <a:schemeClr val="accent1"/>
          </a:effectRef>
          <a:fontRef idx="minor">
            <a:schemeClr val="tx1"/>
          </a:fontRef>
        </p:style>
      </p:cxnSp>
      <p:sp>
        <p:nvSpPr>
          <p:cNvPr id="110" name="TextBox 109"/>
          <p:cNvSpPr txBox="1"/>
          <p:nvPr/>
        </p:nvSpPr>
        <p:spPr>
          <a:xfrm rot="21254133">
            <a:off x="1348130" y="4653944"/>
            <a:ext cx="1449150" cy="215444"/>
          </a:xfrm>
          <a:prstGeom prst="rect">
            <a:avLst/>
          </a:prstGeom>
          <a:noFill/>
        </p:spPr>
        <p:txBody>
          <a:bodyPr wrap="square" rtlCol="0">
            <a:spAutoFit/>
          </a:bodyPr>
          <a:lstStyle/>
          <a:p>
            <a:r>
              <a:rPr lang="pl-PL" sz="800" dirty="0"/>
              <a:t>CAGR [</a:t>
            </a:r>
            <a:r>
              <a:rPr lang="pl-PL" sz="800" dirty="0" err="1"/>
              <a:t>x,xx</a:t>
            </a:r>
            <a:r>
              <a:rPr lang="pl-PL" sz="800" dirty="0"/>
              <a:t>]% (2015 - 2019P)</a:t>
            </a:r>
          </a:p>
        </p:txBody>
      </p:sp>
      <p:cxnSp>
        <p:nvCxnSpPr>
          <p:cNvPr id="111" name="Straight Arrow Connector 110"/>
          <p:cNvCxnSpPr/>
          <p:nvPr/>
        </p:nvCxnSpPr>
        <p:spPr>
          <a:xfrm flipV="1">
            <a:off x="1202435" y="4536245"/>
            <a:ext cx="1661554" cy="179880"/>
          </a:xfrm>
          <a:prstGeom prst="straightConnector1">
            <a:avLst/>
          </a:prstGeom>
          <a:ln>
            <a:solidFill>
              <a:srgbClr val="46B9A0"/>
            </a:solidFill>
            <a:tailEnd type="triangle"/>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rot="21254133">
            <a:off x="1358846" y="4436963"/>
            <a:ext cx="1355897" cy="215444"/>
          </a:xfrm>
          <a:prstGeom prst="rect">
            <a:avLst/>
          </a:prstGeom>
          <a:noFill/>
        </p:spPr>
        <p:txBody>
          <a:bodyPr wrap="square" rtlCol="0">
            <a:spAutoFit/>
          </a:bodyPr>
          <a:lstStyle/>
          <a:p>
            <a:r>
              <a:rPr lang="pl-PL" sz="800" dirty="0"/>
              <a:t>CAGR [</a:t>
            </a:r>
            <a:r>
              <a:rPr lang="pl-PL" sz="800" dirty="0" err="1"/>
              <a:t>x,xx</a:t>
            </a:r>
            <a:r>
              <a:rPr lang="pl-PL" sz="800" dirty="0"/>
              <a:t>]% (2015 - 2019P)</a:t>
            </a:r>
          </a:p>
        </p:txBody>
      </p:sp>
      <p:cxnSp>
        <p:nvCxnSpPr>
          <p:cNvPr id="114" name="Straight Connector 113">
            <a:extLst>
              <a:ext uri="{FF2B5EF4-FFF2-40B4-BE49-F238E27FC236}">
                <a16:creationId xmlns:a16="http://schemas.microsoft.com/office/drawing/2014/main" id="{840C632B-04AD-486B-AC0B-97DD0E115DA6}"/>
              </a:ext>
            </a:extLst>
          </p:cNvPr>
          <p:cNvCxnSpPr>
            <a:cxnSpLocks/>
          </p:cNvCxnSpPr>
          <p:nvPr/>
        </p:nvCxnSpPr>
        <p:spPr>
          <a:xfrm>
            <a:off x="6292493" y="3124785"/>
            <a:ext cx="5228816"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115" name="TextBox 78">
            <a:extLst>
              <a:ext uri="{FF2B5EF4-FFF2-40B4-BE49-F238E27FC236}">
                <a16:creationId xmlns:a16="http://schemas.microsoft.com/office/drawing/2014/main" id="{DB514410-AF1A-4C93-A3B7-A56D13711A1C}"/>
              </a:ext>
            </a:extLst>
          </p:cNvPr>
          <p:cNvSpPr txBox="1"/>
          <p:nvPr/>
        </p:nvSpPr>
        <p:spPr>
          <a:xfrm>
            <a:off x="6347202" y="2876265"/>
            <a:ext cx="5194300" cy="293816"/>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tx1">
                    <a:lumMod val="95000"/>
                    <a:lumOff val="5000"/>
                  </a:schemeClr>
                </a:solidFill>
                <a:latin typeface="Arial" panose="020B0604020202020204" pitchFamily="34" charset="0"/>
                <a:cs typeface="Arial" panose="020B0604020202020204" pitchFamily="34" charset="0"/>
              </a:rPr>
              <a:t>Customer</a:t>
            </a:r>
            <a:r>
              <a:rPr lang="pl-PL" sz="1000" b="1" dirty="0">
                <a:solidFill>
                  <a:schemeClr val="tx1">
                    <a:lumMod val="95000"/>
                    <a:lumOff val="5000"/>
                  </a:schemeClr>
                </a:solidFill>
                <a:latin typeface="Arial" panose="020B0604020202020204" pitchFamily="34" charset="0"/>
                <a:cs typeface="Arial" panose="020B0604020202020204" pitchFamily="34" charset="0"/>
              </a:rPr>
              <a:t> </a:t>
            </a:r>
            <a:r>
              <a:rPr lang="pl-PL" sz="1000" b="1" dirty="0" err="1">
                <a:solidFill>
                  <a:schemeClr val="tx1">
                    <a:lumMod val="95000"/>
                    <a:lumOff val="5000"/>
                  </a:schemeClr>
                </a:solidFill>
                <a:latin typeface="Arial" panose="020B0604020202020204" pitchFamily="34" charset="0"/>
                <a:cs typeface="Arial" panose="020B0604020202020204" pitchFamily="34" charset="0"/>
              </a:rPr>
              <a:t>base</a:t>
            </a:r>
            <a:r>
              <a:rPr lang="pl-PL" sz="1000" b="1" dirty="0">
                <a:solidFill>
                  <a:schemeClr val="tx1">
                    <a:lumMod val="95000"/>
                    <a:lumOff val="5000"/>
                  </a:schemeClr>
                </a:solidFill>
                <a:latin typeface="Arial" panose="020B0604020202020204" pitchFamily="34" charset="0"/>
                <a:cs typeface="Arial" panose="020B0604020202020204" pitchFamily="34" charset="0"/>
              </a:rPr>
              <a:t> in Poland</a:t>
            </a:r>
          </a:p>
          <a:p>
            <a:pPr algn="just">
              <a:spcBef>
                <a:spcPts val="300"/>
              </a:spcBef>
              <a:spcAft>
                <a:spcPts val="300"/>
              </a:spcAft>
              <a:buSzPts val="1000"/>
            </a:pPr>
            <a:endParaRPr lang="pl-PL" sz="1000" b="1" dirty="0">
              <a:solidFill>
                <a:schemeClr val="tx1">
                  <a:lumMod val="95000"/>
                  <a:lumOff val="5000"/>
                </a:schemeClr>
              </a:solidFill>
              <a:latin typeface="Arial" panose="020B0604020202020204" pitchFamily="34" charset="0"/>
              <a:cs typeface="Arial" panose="020B0604020202020204" pitchFamily="34" charset="0"/>
            </a:endParaRPr>
          </a:p>
        </p:txBody>
      </p:sp>
      <p:sp>
        <p:nvSpPr>
          <p:cNvPr id="116" name="Pentagon 115"/>
          <p:cNvSpPr/>
          <p:nvPr/>
        </p:nvSpPr>
        <p:spPr>
          <a:xfrm>
            <a:off x="6397316" y="3315733"/>
            <a:ext cx="651349" cy="257031"/>
          </a:xfrm>
          <a:prstGeom prst="homePlate">
            <a:avLst/>
          </a:prstGeom>
          <a:solidFill>
            <a:srgbClr val="8CD4C5"/>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400" dirty="0"/>
              <a:t>72%</a:t>
            </a:r>
          </a:p>
        </p:txBody>
      </p:sp>
      <p:sp>
        <p:nvSpPr>
          <p:cNvPr id="117" name="TextBox 116"/>
          <p:cNvSpPr txBox="1"/>
          <p:nvPr/>
        </p:nvSpPr>
        <p:spPr>
          <a:xfrm>
            <a:off x="7029785" y="3251157"/>
            <a:ext cx="1992989" cy="230832"/>
          </a:xfrm>
          <a:prstGeom prst="rect">
            <a:avLst/>
          </a:prstGeom>
          <a:noFill/>
        </p:spPr>
        <p:txBody>
          <a:bodyPr wrap="square" rtlCol="0">
            <a:spAutoFit/>
          </a:bodyPr>
          <a:lstStyle/>
          <a:p>
            <a:r>
              <a:rPr lang="en-US" sz="900" dirty="0"/>
              <a:t>Already 72% of Poles declare [...]</a:t>
            </a:r>
          </a:p>
        </p:txBody>
      </p:sp>
      <p:sp>
        <p:nvSpPr>
          <p:cNvPr id="118" name="Pentagon 117"/>
          <p:cNvSpPr/>
          <p:nvPr/>
        </p:nvSpPr>
        <p:spPr>
          <a:xfrm>
            <a:off x="8963830" y="3315733"/>
            <a:ext cx="651349" cy="265052"/>
          </a:xfrm>
          <a:prstGeom prst="homePlate">
            <a:avLst/>
          </a:prstGeom>
          <a:solidFill>
            <a:srgbClr val="8CD4C5"/>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400" dirty="0"/>
              <a:t>48%</a:t>
            </a:r>
          </a:p>
        </p:txBody>
      </p:sp>
      <p:sp>
        <p:nvSpPr>
          <p:cNvPr id="119" name="TextBox 118"/>
          <p:cNvSpPr txBox="1"/>
          <p:nvPr/>
        </p:nvSpPr>
        <p:spPr>
          <a:xfrm>
            <a:off x="9615179" y="3287199"/>
            <a:ext cx="1964028" cy="230832"/>
          </a:xfrm>
          <a:prstGeom prst="rect">
            <a:avLst/>
          </a:prstGeom>
          <a:noFill/>
        </p:spPr>
        <p:txBody>
          <a:bodyPr wrap="square" rtlCol="0">
            <a:spAutoFit/>
          </a:bodyPr>
          <a:lstStyle/>
          <a:p>
            <a:r>
              <a:rPr lang="en-US" sz="900" dirty="0"/>
              <a:t>48% of Poles declare that [...]</a:t>
            </a:r>
          </a:p>
        </p:txBody>
      </p:sp>
      <p:sp>
        <p:nvSpPr>
          <p:cNvPr id="120" name="TextBox 119"/>
          <p:cNvSpPr txBox="1"/>
          <p:nvPr/>
        </p:nvSpPr>
        <p:spPr>
          <a:xfrm>
            <a:off x="6397316" y="4467906"/>
            <a:ext cx="3942966" cy="230832"/>
          </a:xfrm>
          <a:prstGeom prst="rect">
            <a:avLst/>
          </a:prstGeom>
          <a:noFill/>
        </p:spPr>
        <p:txBody>
          <a:bodyPr wrap="square" rtlCol="0">
            <a:spAutoFit/>
          </a:bodyPr>
          <a:lstStyle/>
          <a:p>
            <a:r>
              <a:rPr lang="pl-PL" sz="900" dirty="0"/>
              <a:t>Consumer </a:t>
            </a:r>
            <a:r>
              <a:rPr lang="pl-PL" sz="900" dirty="0" err="1"/>
              <a:t>age</a:t>
            </a:r>
            <a:r>
              <a:rPr lang="pl-PL" sz="900" dirty="0"/>
              <a:t> </a:t>
            </a:r>
            <a:r>
              <a:rPr lang="pl-PL" sz="900" dirty="0" err="1"/>
              <a:t>categories</a:t>
            </a:r>
            <a:endParaRPr lang="pl-PL" sz="900" dirty="0"/>
          </a:p>
        </p:txBody>
      </p:sp>
      <p:sp>
        <p:nvSpPr>
          <p:cNvPr id="121" name="TextBox 120"/>
          <p:cNvSpPr txBox="1"/>
          <p:nvPr/>
        </p:nvSpPr>
        <p:spPr>
          <a:xfrm>
            <a:off x="6397316" y="3912815"/>
            <a:ext cx="3942966" cy="230832"/>
          </a:xfrm>
          <a:prstGeom prst="rect">
            <a:avLst/>
          </a:prstGeom>
          <a:noFill/>
        </p:spPr>
        <p:txBody>
          <a:bodyPr wrap="square" rtlCol="0">
            <a:spAutoFit/>
          </a:bodyPr>
          <a:lstStyle/>
          <a:p>
            <a:r>
              <a:rPr lang="pl-PL" sz="900" dirty="0" err="1"/>
              <a:t>Gender</a:t>
            </a:r>
            <a:endParaRPr lang="pl-PL" sz="900" dirty="0"/>
          </a:p>
        </p:txBody>
      </p:sp>
      <p:sp>
        <p:nvSpPr>
          <p:cNvPr id="122" name="TextBox 121"/>
          <p:cNvSpPr txBox="1"/>
          <p:nvPr/>
        </p:nvSpPr>
        <p:spPr>
          <a:xfrm>
            <a:off x="6397316" y="5089984"/>
            <a:ext cx="3942966" cy="230832"/>
          </a:xfrm>
          <a:prstGeom prst="rect">
            <a:avLst/>
          </a:prstGeom>
          <a:noFill/>
        </p:spPr>
        <p:txBody>
          <a:bodyPr wrap="square" rtlCol="0">
            <a:spAutoFit/>
          </a:bodyPr>
          <a:lstStyle/>
          <a:p>
            <a:r>
              <a:rPr lang="pl-PL" sz="900" dirty="0" err="1"/>
              <a:t>Education</a:t>
            </a:r>
            <a:endParaRPr lang="pl-PL" sz="900" dirty="0"/>
          </a:p>
        </p:txBody>
      </p:sp>
      <p:sp>
        <p:nvSpPr>
          <p:cNvPr id="123" name="TextBox 122"/>
          <p:cNvSpPr txBox="1"/>
          <p:nvPr/>
        </p:nvSpPr>
        <p:spPr>
          <a:xfrm>
            <a:off x="6397316" y="5665379"/>
            <a:ext cx="3942966" cy="230832"/>
          </a:xfrm>
          <a:prstGeom prst="rect">
            <a:avLst/>
          </a:prstGeom>
          <a:noFill/>
        </p:spPr>
        <p:txBody>
          <a:bodyPr wrap="square" rtlCol="0">
            <a:spAutoFit/>
          </a:bodyPr>
          <a:lstStyle/>
          <a:p>
            <a:r>
              <a:rPr lang="pl-PL" sz="900" dirty="0"/>
              <a:t>Town </a:t>
            </a:r>
            <a:r>
              <a:rPr lang="pl-PL" sz="900" dirty="0" err="1"/>
              <a:t>size</a:t>
            </a:r>
            <a:endParaRPr lang="pl-PL" sz="900" dirty="0"/>
          </a:p>
        </p:txBody>
      </p:sp>
      <p:sp>
        <p:nvSpPr>
          <p:cNvPr id="124" name="TextBox 123"/>
          <p:cNvSpPr txBox="1"/>
          <p:nvPr/>
        </p:nvSpPr>
        <p:spPr>
          <a:xfrm>
            <a:off x="6239949" y="6172756"/>
            <a:ext cx="5417134" cy="215444"/>
          </a:xfrm>
          <a:prstGeom prst="rect">
            <a:avLst/>
          </a:prstGeom>
          <a:noFill/>
        </p:spPr>
        <p:txBody>
          <a:bodyPr wrap="square" rtlCol="0">
            <a:spAutoFit/>
          </a:bodyPr>
          <a:lstStyle/>
          <a:p>
            <a:pPr marL="0" indent="0">
              <a:buNone/>
            </a:pPr>
            <a:r>
              <a:rPr lang="pl-PL" sz="800" dirty="0">
                <a:solidFill>
                  <a:schemeClr val="tx1">
                    <a:lumMod val="65000"/>
                    <a:lumOff val="35000"/>
                  </a:schemeClr>
                </a:solidFill>
                <a:latin typeface="+mj-lt"/>
              </a:rPr>
              <a:t>Source: xxx</a:t>
            </a:r>
            <a:endParaRPr lang="en-US" sz="800" dirty="0">
              <a:solidFill>
                <a:schemeClr val="tx1">
                  <a:lumMod val="65000"/>
                  <a:lumOff val="35000"/>
                </a:schemeClr>
              </a:solidFill>
              <a:latin typeface="+mj-lt"/>
            </a:endParaRPr>
          </a:p>
        </p:txBody>
      </p:sp>
      <p:cxnSp>
        <p:nvCxnSpPr>
          <p:cNvPr id="125" name="Straight Connector 124">
            <a:extLst>
              <a:ext uri="{FF2B5EF4-FFF2-40B4-BE49-F238E27FC236}">
                <a16:creationId xmlns:a16="http://schemas.microsoft.com/office/drawing/2014/main" id="{840C632B-04AD-486B-AC0B-97DD0E115DA6}"/>
              </a:ext>
            </a:extLst>
          </p:cNvPr>
          <p:cNvCxnSpPr>
            <a:cxnSpLocks/>
          </p:cNvCxnSpPr>
          <p:nvPr/>
        </p:nvCxnSpPr>
        <p:spPr>
          <a:xfrm>
            <a:off x="6313401" y="3903701"/>
            <a:ext cx="5207908"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126" name="TextBox 78">
            <a:extLst>
              <a:ext uri="{FF2B5EF4-FFF2-40B4-BE49-F238E27FC236}">
                <a16:creationId xmlns:a16="http://schemas.microsoft.com/office/drawing/2014/main" id="{DB514410-AF1A-4C93-A3B7-A56D13711A1C}"/>
              </a:ext>
            </a:extLst>
          </p:cNvPr>
          <p:cNvSpPr txBox="1"/>
          <p:nvPr/>
        </p:nvSpPr>
        <p:spPr>
          <a:xfrm>
            <a:off x="6327009" y="3631845"/>
            <a:ext cx="5194300" cy="293816"/>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tx1">
                    <a:lumMod val="95000"/>
                    <a:lumOff val="5000"/>
                  </a:schemeClr>
                </a:solidFill>
                <a:latin typeface="Arial" panose="020B0604020202020204" pitchFamily="34" charset="0"/>
                <a:cs typeface="Arial" panose="020B0604020202020204" pitchFamily="34" charset="0"/>
              </a:rPr>
              <a:t>Target </a:t>
            </a:r>
            <a:r>
              <a:rPr lang="pl-PL" sz="1000" b="1" dirty="0" err="1">
                <a:solidFill>
                  <a:schemeClr val="tx1">
                    <a:lumMod val="95000"/>
                    <a:lumOff val="5000"/>
                  </a:schemeClr>
                </a:solidFill>
                <a:latin typeface="Arial" panose="020B0604020202020204" pitchFamily="34" charset="0"/>
                <a:cs typeface="Arial" panose="020B0604020202020204" pitchFamily="34" charset="0"/>
              </a:rPr>
              <a:t>group</a:t>
            </a:r>
            <a:r>
              <a:rPr lang="pl-PL" sz="1000" b="1" dirty="0">
                <a:solidFill>
                  <a:schemeClr val="tx1">
                    <a:lumMod val="95000"/>
                    <a:lumOff val="5000"/>
                  </a:schemeClr>
                </a:solidFill>
                <a:latin typeface="Arial" panose="020B0604020202020204" pitchFamily="34" charset="0"/>
                <a:cs typeface="Arial" panose="020B0604020202020204" pitchFamily="34" charset="0"/>
              </a:rPr>
              <a:t> </a:t>
            </a:r>
            <a:r>
              <a:rPr lang="pl-PL" sz="1000" b="1" dirty="0" err="1">
                <a:solidFill>
                  <a:schemeClr val="tx1">
                    <a:lumMod val="95000"/>
                    <a:lumOff val="5000"/>
                  </a:schemeClr>
                </a:solidFill>
                <a:latin typeface="Arial" panose="020B0604020202020204" pitchFamily="34" charset="0"/>
                <a:cs typeface="Arial" panose="020B0604020202020204" pitchFamily="34" charset="0"/>
              </a:rPr>
              <a:t>characteristics</a:t>
            </a:r>
            <a:endParaRPr lang="pl-PL" sz="1000" b="1" dirty="0">
              <a:solidFill>
                <a:schemeClr val="tx1">
                  <a:lumMod val="95000"/>
                  <a:lumOff val="5000"/>
                </a:schemeClr>
              </a:solidFill>
              <a:latin typeface="Arial" panose="020B0604020202020204" pitchFamily="34" charset="0"/>
              <a:cs typeface="Arial" panose="020B0604020202020204" pitchFamily="34" charset="0"/>
            </a:endParaRPr>
          </a:p>
          <a:p>
            <a:pPr algn="just">
              <a:spcBef>
                <a:spcPts val="300"/>
              </a:spcBef>
              <a:spcAft>
                <a:spcPts val="300"/>
              </a:spcAft>
              <a:buSzPts val="1000"/>
            </a:pPr>
            <a:endParaRPr lang="pl-PL" sz="1000" b="1" dirty="0">
              <a:solidFill>
                <a:schemeClr val="tx1">
                  <a:lumMod val="95000"/>
                  <a:lumOff val="5000"/>
                </a:schemeClr>
              </a:solidFill>
              <a:latin typeface="Arial" panose="020B0604020202020204" pitchFamily="34" charset="0"/>
              <a:cs typeface="Arial" panose="020B0604020202020204" pitchFamily="34" charset="0"/>
            </a:endParaRPr>
          </a:p>
        </p:txBody>
      </p:sp>
      <p:sp>
        <p:nvSpPr>
          <p:cNvPr id="127" name="TextBox 78">
            <a:extLst>
              <a:ext uri="{FF2B5EF4-FFF2-40B4-BE49-F238E27FC236}">
                <a16:creationId xmlns:a16="http://schemas.microsoft.com/office/drawing/2014/main" id="{DB514410-AF1A-4C93-A3B7-A56D13711A1C}"/>
              </a:ext>
            </a:extLst>
          </p:cNvPr>
          <p:cNvSpPr txBox="1"/>
          <p:nvPr/>
        </p:nvSpPr>
        <p:spPr>
          <a:xfrm>
            <a:off x="6347202" y="2623987"/>
            <a:ext cx="5194300" cy="293816"/>
          </a:xfrm>
          <a:prstGeom prst="rect">
            <a:avLst/>
          </a:prstGeom>
        </p:spPr>
        <p:txBody>
          <a:bodyPr vert="horz" wrap="square" lIns="0" tIns="45720" rIns="91440" bIns="45720" rtlCol="0">
            <a:noAutofit/>
          </a:bodyPr>
          <a:lstStyle/>
          <a:p>
            <a:pPr algn="just">
              <a:spcBef>
                <a:spcPts val="300"/>
              </a:spcBef>
              <a:spcAft>
                <a:spcPts val="300"/>
              </a:spcAft>
              <a:buSzPts val="1000"/>
            </a:pPr>
            <a:r>
              <a:rPr lang="en-US" sz="1100" b="1" dirty="0">
                <a:solidFill>
                  <a:schemeClr val="tx1">
                    <a:lumMod val="95000"/>
                    <a:lumOff val="5000"/>
                  </a:schemeClr>
                </a:solidFill>
                <a:latin typeface="Arial" panose="020B0604020202020204" pitchFamily="34" charset="0"/>
                <a:cs typeface="Arial" panose="020B0604020202020204" pitchFamily="34" charset="0"/>
              </a:rPr>
              <a:t>Demographic conditions of the market [...] in Poland</a:t>
            </a:r>
          </a:p>
          <a:p>
            <a:pPr algn="just">
              <a:spcBef>
                <a:spcPts val="300"/>
              </a:spcBef>
              <a:spcAft>
                <a:spcPts val="300"/>
              </a:spcAft>
              <a:buSzPts val="1000"/>
            </a:pPr>
            <a:endParaRPr lang="en-US" sz="1100" b="1" dirty="0">
              <a:solidFill>
                <a:schemeClr val="tx1">
                  <a:lumMod val="95000"/>
                  <a:lumOff val="5000"/>
                </a:schemeClr>
              </a:solidFill>
              <a:latin typeface="Arial" panose="020B0604020202020204" pitchFamily="34" charset="0"/>
              <a:cs typeface="Arial" panose="020B0604020202020204" pitchFamily="34" charset="0"/>
            </a:endParaRPr>
          </a:p>
        </p:txBody>
      </p:sp>
      <p:sp>
        <p:nvSpPr>
          <p:cNvPr id="128" name="TextBox 127"/>
          <p:cNvSpPr txBox="1"/>
          <p:nvPr/>
        </p:nvSpPr>
        <p:spPr>
          <a:xfrm>
            <a:off x="6224826" y="1552470"/>
            <a:ext cx="5364150" cy="923330"/>
          </a:xfrm>
          <a:prstGeom prst="rect">
            <a:avLst/>
          </a:prstGeom>
          <a:noFill/>
        </p:spPr>
        <p:txBody>
          <a:bodyPr wrap="square" rtlCol="0">
            <a:spAutoFit/>
          </a:bodyPr>
          <a:lstStyle/>
          <a:p>
            <a:pPr algn="just"/>
            <a:r>
              <a:rPr lang="en-US" sz="900" dirty="0"/>
              <a:t>Comparing the European and global markets, it can be seen that they are developing less dynamically, although still stable, than the younger Polish market. Between 2015 and 2019, the European market grew by CAGR [</a:t>
            </a:r>
            <a:r>
              <a:rPr lang="en-US" sz="900" dirty="0" err="1"/>
              <a:t>x,xx</a:t>
            </a:r>
            <a:r>
              <a:rPr lang="en-US" sz="900" dirty="0"/>
              <a:t>]% for [...], CAGR [</a:t>
            </a:r>
            <a:r>
              <a:rPr lang="en-US" sz="900" dirty="0" err="1"/>
              <a:t>x,xx</a:t>
            </a:r>
            <a:r>
              <a:rPr lang="en-US" sz="900" dirty="0"/>
              <a:t>]% for [...], while the global market [...] grew by CAGR [</a:t>
            </a:r>
            <a:r>
              <a:rPr lang="en-US" sz="900" dirty="0" err="1"/>
              <a:t>x,xx</a:t>
            </a:r>
            <a:r>
              <a:rPr lang="en-US" sz="900" dirty="0"/>
              <a:t>]% and the global market [...] by CAGR [</a:t>
            </a:r>
            <a:r>
              <a:rPr lang="en-US" sz="900" dirty="0" err="1"/>
              <a:t>x,xx</a:t>
            </a:r>
            <a:r>
              <a:rPr lang="en-US" sz="900" dirty="0"/>
              <a:t>]%. It is worth noting that in the same period the Polish market [...] grew by a CAGR of [</a:t>
            </a:r>
            <a:r>
              <a:rPr lang="en-US" sz="900" dirty="0" err="1"/>
              <a:t>x,xx</a:t>
            </a:r>
            <a:r>
              <a:rPr lang="en-US" sz="900" dirty="0"/>
              <a:t>] % and the Polish market [...] grew by a CAGR of [</a:t>
            </a:r>
            <a:r>
              <a:rPr lang="en-US" sz="900" dirty="0" err="1"/>
              <a:t>x,xx</a:t>
            </a:r>
            <a:r>
              <a:rPr lang="en-US" sz="900" dirty="0"/>
              <a:t>] %. The main aspect determining the noticeable differences is the trend [...] among Poles.</a:t>
            </a:r>
          </a:p>
        </p:txBody>
      </p:sp>
      <p:cxnSp>
        <p:nvCxnSpPr>
          <p:cNvPr id="129" name="Straight Connector 128">
            <a:extLst>
              <a:ext uri="{FF2B5EF4-FFF2-40B4-BE49-F238E27FC236}">
                <a16:creationId xmlns:a16="http://schemas.microsoft.com/office/drawing/2014/main" id="{840C632B-04AD-486B-AC0B-97DD0E115DA6}"/>
              </a:ext>
            </a:extLst>
          </p:cNvPr>
          <p:cNvCxnSpPr>
            <a:cxnSpLocks/>
          </p:cNvCxnSpPr>
          <p:nvPr/>
        </p:nvCxnSpPr>
        <p:spPr>
          <a:xfrm>
            <a:off x="512064" y="1481205"/>
            <a:ext cx="542425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130" name="TextBox 78">
            <a:extLst>
              <a:ext uri="{FF2B5EF4-FFF2-40B4-BE49-F238E27FC236}">
                <a16:creationId xmlns:a16="http://schemas.microsoft.com/office/drawing/2014/main" id="{DB514410-AF1A-4C93-A3B7-A56D13711A1C}"/>
              </a:ext>
            </a:extLst>
          </p:cNvPr>
          <p:cNvSpPr txBox="1"/>
          <p:nvPr/>
        </p:nvSpPr>
        <p:spPr>
          <a:xfrm>
            <a:off x="528815" y="1248767"/>
            <a:ext cx="5371923"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Market value [...] in Europe, 2015 - 2024 (billion USD)</a:t>
            </a:r>
          </a:p>
        </p:txBody>
      </p:sp>
      <p:sp>
        <p:nvSpPr>
          <p:cNvPr id="131" name="TextBox 78">
            <a:extLst>
              <a:ext uri="{FF2B5EF4-FFF2-40B4-BE49-F238E27FC236}">
                <a16:creationId xmlns:a16="http://schemas.microsoft.com/office/drawing/2014/main" id="{DB514410-AF1A-4C93-A3B7-A56D13711A1C}"/>
              </a:ext>
            </a:extLst>
          </p:cNvPr>
          <p:cNvSpPr txBox="1"/>
          <p:nvPr/>
        </p:nvSpPr>
        <p:spPr>
          <a:xfrm>
            <a:off x="552026" y="4113851"/>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tx1">
                  <a:lumMod val="95000"/>
                  <a:lumOff val="5000"/>
                </a:schemeClr>
              </a:solidFill>
              <a:latin typeface="Arial" panose="020B0604020202020204" pitchFamily="34" charset="0"/>
              <a:cs typeface="Arial" panose="020B0604020202020204" pitchFamily="34" charset="0"/>
            </a:endParaRPr>
          </a:p>
        </p:txBody>
      </p:sp>
      <p:cxnSp>
        <p:nvCxnSpPr>
          <p:cNvPr id="132" name="Straight Connector 131">
            <a:extLst>
              <a:ext uri="{FF2B5EF4-FFF2-40B4-BE49-F238E27FC236}">
                <a16:creationId xmlns:a16="http://schemas.microsoft.com/office/drawing/2014/main" id="{840C632B-04AD-486B-AC0B-97DD0E115DA6}"/>
              </a:ext>
            </a:extLst>
          </p:cNvPr>
          <p:cNvCxnSpPr>
            <a:cxnSpLocks/>
          </p:cNvCxnSpPr>
          <p:nvPr/>
        </p:nvCxnSpPr>
        <p:spPr>
          <a:xfrm>
            <a:off x="512064" y="4002637"/>
            <a:ext cx="542425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49" name="Text Placeholder 4">
            <a:extLst>
              <a:ext uri="{FF2B5EF4-FFF2-40B4-BE49-F238E27FC236}">
                <a16:creationId xmlns:a16="http://schemas.microsoft.com/office/drawing/2014/main" id="{585BD51B-CB42-47E7-B34D-00FC55DFFD2D}"/>
              </a:ext>
            </a:extLst>
          </p:cNvPr>
          <p:cNvSpPr txBox="1">
            <a:spLocks/>
          </p:cNvSpPr>
          <p:nvPr/>
        </p:nvSpPr>
        <p:spPr>
          <a:xfrm>
            <a:off x="500043" y="6274082"/>
            <a:ext cx="11181640"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3" name="Text Placeholder 8">
            <a:extLst>
              <a:ext uri="{FF2B5EF4-FFF2-40B4-BE49-F238E27FC236}">
                <a16:creationId xmlns:a16="http://schemas.microsoft.com/office/drawing/2014/main" id="{FC1A84F3-2A48-4E55-A555-1E1EB850A3D9}"/>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Calibri" panose="020F0502020204030204" pitchFamily="34" charset="0"/>
                <a:cs typeface="Calibri" panose="020F0502020204030204" pitchFamily="34" charset="0"/>
              </a:rPr>
              <a:t>MARKET OVERVIEW</a:t>
            </a:r>
          </a:p>
        </p:txBody>
      </p:sp>
    </p:spTree>
    <p:extLst>
      <p:ext uri="{BB962C8B-B14F-4D97-AF65-F5344CB8AC3E}">
        <p14:creationId xmlns:p14="http://schemas.microsoft.com/office/powerpoint/2010/main" val="394929696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ounded Rectangle 34"/>
          <p:cNvSpPr/>
          <p:nvPr/>
        </p:nvSpPr>
        <p:spPr>
          <a:xfrm>
            <a:off x="512064" y="1600054"/>
            <a:ext cx="11164824" cy="2564319"/>
          </a:xfrm>
          <a:prstGeom prst="roundRect">
            <a:avLst>
              <a:gd name="adj" fmla="val 4172"/>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ctr">
              <a:buFont typeface="Arial" panose="020B0604020202020204" pitchFamily="34" charset="0"/>
              <a:buChar char="•"/>
            </a:pPr>
            <a:endParaRPr lang="pl-PL" sz="1000" dirty="0">
              <a:solidFill>
                <a:schemeClr val="tx2">
                  <a:lumMod val="50000"/>
                </a:schemeClr>
              </a:solidFill>
            </a:endParaRPr>
          </a:p>
        </p:txBody>
      </p:sp>
      <p:graphicFrame>
        <p:nvGraphicFramePr>
          <p:cNvPr id="40" name="Chart 39"/>
          <p:cNvGraphicFramePr/>
          <p:nvPr/>
        </p:nvGraphicFramePr>
        <p:xfrm>
          <a:off x="2024744" y="1633734"/>
          <a:ext cx="4105456" cy="213715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1" name="Chart 40"/>
          <p:cNvGraphicFramePr/>
          <p:nvPr/>
        </p:nvGraphicFramePr>
        <p:xfrm>
          <a:off x="6158023" y="1638738"/>
          <a:ext cx="5006780" cy="263976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p:cNvGraphicFramePr/>
          <p:nvPr/>
        </p:nvGraphicFramePr>
        <p:xfrm>
          <a:off x="7769550" y="1642944"/>
          <a:ext cx="4105456" cy="1998498"/>
        </p:xfrm>
        <a:graphic>
          <a:graphicData uri="http://schemas.openxmlformats.org/drawingml/2006/chart">
            <c:chart xmlns:c="http://schemas.openxmlformats.org/drawingml/2006/chart" xmlns:r="http://schemas.openxmlformats.org/officeDocument/2006/relationships" r:id="rId5"/>
          </a:graphicData>
        </a:graphic>
      </p:graphicFrame>
      <p:sp>
        <p:nvSpPr>
          <p:cNvPr id="44" name="TextBox 43"/>
          <p:cNvSpPr txBox="1"/>
          <p:nvPr/>
        </p:nvSpPr>
        <p:spPr>
          <a:xfrm rot="16200000">
            <a:off x="10201171" y="2644085"/>
            <a:ext cx="2531770" cy="215444"/>
          </a:xfrm>
          <a:prstGeom prst="rect">
            <a:avLst/>
          </a:prstGeom>
          <a:noFill/>
        </p:spPr>
        <p:txBody>
          <a:bodyPr wrap="square" rtlCol="0">
            <a:spAutoFit/>
          </a:bodyPr>
          <a:lstStyle/>
          <a:p>
            <a:pPr marL="0" indent="0">
              <a:buNone/>
            </a:pPr>
            <a:r>
              <a:rPr lang="pl-PL" sz="800" dirty="0">
                <a:solidFill>
                  <a:schemeClr val="tx1">
                    <a:lumMod val="65000"/>
                    <a:lumOff val="35000"/>
                  </a:schemeClr>
                </a:solidFill>
                <a:latin typeface="+mj-lt"/>
              </a:rPr>
              <a:t>Source: xxx</a:t>
            </a:r>
            <a:endParaRPr lang="en-US" sz="800" dirty="0">
              <a:solidFill>
                <a:schemeClr val="tx1">
                  <a:lumMod val="65000"/>
                  <a:lumOff val="35000"/>
                </a:schemeClr>
              </a:solidFill>
              <a:latin typeface="+mj-lt"/>
            </a:endParaRPr>
          </a:p>
        </p:txBody>
      </p:sp>
      <p:sp>
        <p:nvSpPr>
          <p:cNvPr id="72" name="TextBox 78">
            <a:extLst>
              <a:ext uri="{FF2B5EF4-FFF2-40B4-BE49-F238E27FC236}">
                <a16:creationId xmlns:a16="http://schemas.microsoft.com/office/drawing/2014/main" id="{DB514410-AF1A-4C93-A3B7-A56D13711A1C}"/>
              </a:ext>
            </a:extLst>
          </p:cNvPr>
          <p:cNvSpPr txBox="1"/>
          <p:nvPr/>
        </p:nvSpPr>
        <p:spPr>
          <a:xfrm>
            <a:off x="541705" y="4594486"/>
            <a:ext cx="4584669" cy="254909"/>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tx1">
                  <a:lumMod val="95000"/>
                  <a:lumOff val="5000"/>
                </a:schemeClr>
              </a:solidFill>
              <a:latin typeface="Arial" panose="020B0604020202020204" pitchFamily="34" charset="0"/>
              <a:cs typeface="Arial" panose="020B0604020202020204" pitchFamily="34" charset="0"/>
            </a:endParaRPr>
          </a:p>
        </p:txBody>
      </p:sp>
      <p:sp>
        <p:nvSpPr>
          <p:cNvPr id="75" name="Rounded Rectangle 74"/>
          <p:cNvSpPr/>
          <p:nvPr/>
        </p:nvSpPr>
        <p:spPr>
          <a:xfrm>
            <a:off x="508938" y="4917249"/>
            <a:ext cx="5455574" cy="899998"/>
          </a:xfrm>
          <a:prstGeom prst="roundRect">
            <a:avLst>
              <a:gd name="adj" fmla="val 15808"/>
            </a:avLst>
          </a:prstGeom>
          <a:solidFill>
            <a:srgbClr val="F5F5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dirty="0">
              <a:solidFill>
                <a:schemeClr val="tx2">
                  <a:lumMod val="50000"/>
                </a:schemeClr>
              </a:solidFill>
            </a:endParaRPr>
          </a:p>
        </p:txBody>
      </p:sp>
      <p:sp>
        <p:nvSpPr>
          <p:cNvPr id="77" name="TextBox 78">
            <a:extLst>
              <a:ext uri="{FF2B5EF4-FFF2-40B4-BE49-F238E27FC236}">
                <a16:creationId xmlns:a16="http://schemas.microsoft.com/office/drawing/2014/main" id="{DB514410-AF1A-4C93-A3B7-A56D13711A1C}"/>
              </a:ext>
            </a:extLst>
          </p:cNvPr>
          <p:cNvSpPr txBox="1"/>
          <p:nvPr/>
        </p:nvSpPr>
        <p:spPr>
          <a:xfrm>
            <a:off x="530352" y="4611756"/>
            <a:ext cx="5016691" cy="237744"/>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bg1">
                    <a:lumMod val="65000"/>
                  </a:schemeClr>
                </a:solidFill>
                <a:latin typeface="Arial" panose="020B0604020202020204" pitchFamily="34" charset="0"/>
                <a:cs typeface="Arial" panose="020B0604020202020204" pitchFamily="34" charset="0"/>
              </a:rPr>
              <a:t>Main</a:t>
            </a:r>
            <a:r>
              <a:rPr lang="pl-PL" sz="1000" b="1" dirty="0">
                <a:solidFill>
                  <a:schemeClr val="bg1">
                    <a:lumMod val="65000"/>
                  </a:schemeClr>
                </a:solidFill>
                <a:latin typeface="Arial" panose="020B0604020202020204" pitchFamily="34" charset="0"/>
                <a:cs typeface="Arial" panose="020B0604020202020204" pitchFamily="34" charset="0"/>
              </a:rPr>
              <a:t> </a:t>
            </a:r>
            <a:r>
              <a:rPr lang="pl-PL" sz="1000" b="1" dirty="0" err="1">
                <a:solidFill>
                  <a:schemeClr val="bg1">
                    <a:lumMod val="65000"/>
                  </a:schemeClr>
                </a:solidFill>
                <a:latin typeface="Arial" panose="020B0604020202020204" pitchFamily="34" charset="0"/>
                <a:cs typeface="Arial" panose="020B0604020202020204" pitchFamily="34" charset="0"/>
              </a:rPr>
              <a:t>entry</a:t>
            </a:r>
            <a:r>
              <a:rPr lang="pl-PL" sz="1000" b="1" dirty="0">
                <a:solidFill>
                  <a:schemeClr val="bg1">
                    <a:lumMod val="65000"/>
                  </a:schemeClr>
                </a:solidFill>
                <a:latin typeface="Arial" panose="020B0604020202020204" pitchFamily="34" charset="0"/>
                <a:cs typeface="Arial" panose="020B0604020202020204" pitchFamily="34" charset="0"/>
              </a:rPr>
              <a:t> </a:t>
            </a:r>
            <a:r>
              <a:rPr lang="pl-PL" sz="1000" b="1" dirty="0" err="1">
                <a:solidFill>
                  <a:schemeClr val="bg1">
                    <a:lumMod val="65000"/>
                  </a:schemeClr>
                </a:solidFill>
                <a:latin typeface="Arial" panose="020B0604020202020204" pitchFamily="34" charset="0"/>
                <a:cs typeface="Arial" panose="020B0604020202020204" pitchFamily="34" charset="0"/>
              </a:rPr>
              <a:t>barriers</a:t>
            </a:r>
            <a:endParaRPr lang="pl-PL" sz="1000" b="1" dirty="0">
              <a:solidFill>
                <a:schemeClr val="bg1">
                  <a:lumMod val="65000"/>
                </a:schemeClr>
              </a:solidFill>
              <a:latin typeface="Arial" panose="020B0604020202020204" pitchFamily="34" charset="0"/>
              <a:cs typeface="Arial" panose="020B0604020202020204" pitchFamily="34" charset="0"/>
            </a:endParaRPr>
          </a:p>
        </p:txBody>
      </p:sp>
      <p:sp>
        <p:nvSpPr>
          <p:cNvPr id="78" name="TextBox 77"/>
          <p:cNvSpPr txBox="1"/>
          <p:nvPr/>
        </p:nvSpPr>
        <p:spPr>
          <a:xfrm>
            <a:off x="550845" y="4943832"/>
            <a:ext cx="5306281" cy="760978"/>
          </a:xfrm>
          <a:prstGeom prst="rect">
            <a:avLst/>
          </a:prstGeom>
          <a:noFill/>
        </p:spPr>
        <p:txBody>
          <a:bodyPr wrap="square" rtlCol="0">
            <a:spAutoFit/>
          </a:bodyPr>
          <a:lstStyle/>
          <a:p>
            <a:pPr marL="171450" indent="-171450" algn="just">
              <a:lnSpc>
                <a:spcPct val="150000"/>
              </a:lnSpc>
              <a:buFont typeface="Arial" panose="020B0604020202020204" pitchFamily="34" charset="0"/>
              <a:buChar char="•"/>
            </a:pPr>
            <a:r>
              <a:rPr lang="en-US" sz="1000" dirty="0"/>
              <a:t>High costs [...]</a:t>
            </a:r>
          </a:p>
          <a:p>
            <a:pPr marL="171450" indent="-171450" algn="just">
              <a:lnSpc>
                <a:spcPct val="150000"/>
              </a:lnSpc>
              <a:buFont typeface="Arial" panose="020B0604020202020204" pitchFamily="34" charset="0"/>
              <a:buChar char="•"/>
            </a:pPr>
            <a:r>
              <a:rPr lang="en-US" sz="1000" dirty="0"/>
              <a:t>Need to attract a significant number of customers for profitability</a:t>
            </a:r>
          </a:p>
          <a:p>
            <a:pPr marL="171450" indent="-171450" algn="just">
              <a:lnSpc>
                <a:spcPct val="150000"/>
              </a:lnSpc>
              <a:buFont typeface="Arial" panose="020B0604020202020204" pitchFamily="34" charset="0"/>
              <a:buChar char="•"/>
            </a:pPr>
            <a:r>
              <a:rPr lang="en-US" sz="1000" dirty="0"/>
              <a:t>Obtaining [...]</a:t>
            </a:r>
          </a:p>
        </p:txBody>
      </p:sp>
      <p:sp>
        <p:nvSpPr>
          <p:cNvPr id="79" name="Rounded Rectangle 78"/>
          <p:cNvSpPr/>
          <p:nvPr/>
        </p:nvSpPr>
        <p:spPr>
          <a:xfrm>
            <a:off x="505452" y="5871971"/>
            <a:ext cx="5468934" cy="335746"/>
          </a:xfrm>
          <a:prstGeom prst="roundRect">
            <a:avLst>
              <a:gd name="adj" fmla="val 32194"/>
            </a:avLst>
          </a:prstGeom>
          <a:solidFill>
            <a:srgbClr val="70CA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a:solidFill>
                  <a:schemeClr val="tx2">
                    <a:lumMod val="50000"/>
                  </a:schemeClr>
                </a:solidFill>
              </a:rPr>
              <a:t>[Important information from the perspective of the Company, operating on a given market]</a:t>
            </a:r>
          </a:p>
        </p:txBody>
      </p:sp>
      <p:sp>
        <p:nvSpPr>
          <p:cNvPr id="80" name="TextBox 78">
            <a:extLst>
              <a:ext uri="{FF2B5EF4-FFF2-40B4-BE49-F238E27FC236}">
                <a16:creationId xmlns:a16="http://schemas.microsoft.com/office/drawing/2014/main" id="{DB514410-AF1A-4C93-A3B7-A56D13711A1C}"/>
              </a:ext>
            </a:extLst>
          </p:cNvPr>
          <p:cNvSpPr txBox="1"/>
          <p:nvPr/>
        </p:nvSpPr>
        <p:spPr>
          <a:xfrm>
            <a:off x="6291290" y="4457634"/>
            <a:ext cx="5016691" cy="308244"/>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Key stimulants (1) and risks (2) for the industry [...]</a:t>
            </a:r>
          </a:p>
        </p:txBody>
      </p:sp>
      <p:sp>
        <p:nvSpPr>
          <p:cNvPr id="82" name="Rounded Rectangle 81"/>
          <p:cNvSpPr/>
          <p:nvPr/>
        </p:nvSpPr>
        <p:spPr>
          <a:xfrm>
            <a:off x="6285920" y="4769107"/>
            <a:ext cx="5424897" cy="1443940"/>
          </a:xfrm>
          <a:prstGeom prst="roundRect">
            <a:avLst>
              <a:gd name="adj" fmla="val 15808"/>
            </a:avLst>
          </a:prstGeom>
          <a:solidFill>
            <a:srgbClr val="F5F5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ctr">
              <a:buFont typeface="Arial" panose="020B0604020202020204" pitchFamily="34" charset="0"/>
              <a:buChar char="•"/>
            </a:pPr>
            <a:endParaRPr lang="pl-PL" sz="1000" dirty="0">
              <a:solidFill>
                <a:schemeClr val="tx2">
                  <a:lumMod val="50000"/>
                </a:schemeClr>
              </a:solidFill>
            </a:endParaRPr>
          </a:p>
        </p:txBody>
      </p:sp>
      <p:cxnSp>
        <p:nvCxnSpPr>
          <p:cNvPr id="83" name="Straight Connector 82"/>
          <p:cNvCxnSpPr>
            <a:stCxn id="82" idx="0"/>
            <a:endCxn id="82" idx="2"/>
          </p:cNvCxnSpPr>
          <p:nvPr/>
        </p:nvCxnSpPr>
        <p:spPr>
          <a:xfrm>
            <a:off x="8998369" y="4769107"/>
            <a:ext cx="0" cy="1443940"/>
          </a:xfrm>
          <a:prstGeom prst="line">
            <a:avLst/>
          </a:prstGeom>
        </p:spPr>
        <p:style>
          <a:lnRef idx="1">
            <a:schemeClr val="accent1"/>
          </a:lnRef>
          <a:fillRef idx="0">
            <a:schemeClr val="accent1"/>
          </a:fillRef>
          <a:effectRef idx="0">
            <a:schemeClr val="accent1"/>
          </a:effectRef>
          <a:fontRef idx="minor">
            <a:schemeClr val="tx1"/>
          </a:fontRef>
        </p:style>
      </p:cxnSp>
      <p:sp>
        <p:nvSpPr>
          <p:cNvPr id="84" name="TextBox 83"/>
          <p:cNvSpPr txBox="1"/>
          <p:nvPr/>
        </p:nvSpPr>
        <p:spPr>
          <a:xfrm>
            <a:off x="6574823" y="4844513"/>
            <a:ext cx="2389455" cy="784830"/>
          </a:xfrm>
          <a:prstGeom prst="rect">
            <a:avLst/>
          </a:prstGeom>
          <a:noFill/>
        </p:spPr>
        <p:txBody>
          <a:bodyPr wrap="square" rtlCol="0">
            <a:spAutoFit/>
          </a:bodyPr>
          <a:lstStyle/>
          <a:p>
            <a:pPr marL="171450" indent="-171450">
              <a:buFont typeface="Arial" panose="020B0604020202020204" pitchFamily="34" charset="0"/>
              <a:buChar char="•"/>
            </a:pPr>
            <a:r>
              <a:rPr lang="en-US" sz="900" dirty="0"/>
              <a:t>Flexibility of production - [...]</a:t>
            </a:r>
          </a:p>
          <a:p>
            <a:pPr marL="171450" indent="-171450">
              <a:buFont typeface="Arial" panose="020B0604020202020204" pitchFamily="34" charset="0"/>
              <a:buChar char="•"/>
            </a:pPr>
            <a:r>
              <a:rPr lang="en-US" sz="900" dirty="0"/>
              <a:t>Production readiness [...]</a:t>
            </a:r>
          </a:p>
          <a:p>
            <a:pPr marL="171450" indent="-171450">
              <a:buFont typeface="Arial" panose="020B0604020202020204" pitchFamily="34" charset="0"/>
              <a:buChar char="•"/>
            </a:pPr>
            <a:r>
              <a:rPr lang="en-US" sz="900" dirty="0"/>
              <a:t>Accelerating the process [...]</a:t>
            </a:r>
          </a:p>
          <a:p>
            <a:pPr marL="171450" indent="-171450">
              <a:buFont typeface="Arial" panose="020B0604020202020204" pitchFamily="34" charset="0"/>
              <a:buChar char="•"/>
            </a:pPr>
            <a:r>
              <a:rPr lang="en-US" sz="900" dirty="0"/>
              <a:t>Cost reduction - it is a cheaper form of production [...]</a:t>
            </a:r>
          </a:p>
        </p:txBody>
      </p:sp>
      <p:sp>
        <p:nvSpPr>
          <p:cNvPr id="85" name="TextBox 78">
            <a:extLst>
              <a:ext uri="{FF2B5EF4-FFF2-40B4-BE49-F238E27FC236}">
                <a16:creationId xmlns:a16="http://schemas.microsoft.com/office/drawing/2014/main" id="{DB514410-AF1A-4C93-A3B7-A56D13711A1C}"/>
              </a:ext>
            </a:extLst>
          </p:cNvPr>
          <p:cNvSpPr txBox="1"/>
          <p:nvPr/>
        </p:nvSpPr>
        <p:spPr>
          <a:xfrm>
            <a:off x="528687" y="4367220"/>
            <a:ext cx="5016691" cy="267628"/>
          </a:xfrm>
          <a:prstGeom prst="rect">
            <a:avLst/>
          </a:prstGeom>
        </p:spPr>
        <p:txBody>
          <a:bodyPr vert="horz" wrap="square" lIns="0" tIns="45720" rIns="91440" bIns="45720" rtlCol="0">
            <a:noAutofit/>
          </a:bodyPr>
          <a:lstStyle/>
          <a:p>
            <a:pPr algn="just">
              <a:spcBef>
                <a:spcPts val="300"/>
              </a:spcBef>
              <a:spcAft>
                <a:spcPts val="300"/>
              </a:spcAft>
              <a:buSzPts val="1000"/>
            </a:pPr>
            <a:r>
              <a:rPr lang="en-US" sz="1100" b="1" dirty="0">
                <a:solidFill>
                  <a:schemeClr val="tx1">
                    <a:lumMod val="50000"/>
                    <a:lumOff val="50000"/>
                  </a:schemeClr>
                </a:solidFill>
                <a:latin typeface="Arial" panose="020B0604020202020204" pitchFamily="34" charset="0"/>
                <a:cs typeface="Arial" panose="020B0604020202020204" pitchFamily="34" charset="0"/>
              </a:rPr>
              <a:t>Production characteristics [...] on the market [...]</a:t>
            </a:r>
          </a:p>
        </p:txBody>
      </p:sp>
      <p:sp>
        <p:nvSpPr>
          <p:cNvPr id="87" name="TextBox 86"/>
          <p:cNvSpPr txBox="1"/>
          <p:nvPr/>
        </p:nvSpPr>
        <p:spPr>
          <a:xfrm>
            <a:off x="9328842" y="4860429"/>
            <a:ext cx="2248393" cy="646331"/>
          </a:xfrm>
          <a:prstGeom prst="rect">
            <a:avLst/>
          </a:prstGeom>
          <a:noFill/>
        </p:spPr>
        <p:txBody>
          <a:bodyPr wrap="square" rtlCol="0">
            <a:spAutoFit/>
          </a:bodyPr>
          <a:lstStyle/>
          <a:p>
            <a:pPr marL="171450" indent="-171450" algn="just">
              <a:buFont typeface="Arial" panose="020B0604020202020204" pitchFamily="34" charset="0"/>
              <a:buChar char="•"/>
            </a:pPr>
            <a:r>
              <a:rPr lang="en-US" sz="900" dirty="0"/>
              <a:t>Increasing restrictions on [...]</a:t>
            </a:r>
          </a:p>
          <a:p>
            <a:pPr marL="171450" indent="-171450" algn="just">
              <a:buFont typeface="Arial" panose="020B0604020202020204" pitchFamily="34" charset="0"/>
              <a:buChar char="•"/>
            </a:pPr>
            <a:r>
              <a:rPr lang="en-US" sz="900" dirty="0"/>
              <a:t>Limiting marketing opportunities [...]</a:t>
            </a:r>
          </a:p>
          <a:p>
            <a:pPr marL="171450" indent="-171450" algn="just">
              <a:buFont typeface="Arial" panose="020B0604020202020204" pitchFamily="34" charset="0"/>
              <a:buChar char="•"/>
            </a:pPr>
            <a:r>
              <a:rPr lang="en-US" sz="900" dirty="0"/>
              <a:t>Loss of consumer confidence in the producers' products [...]</a:t>
            </a:r>
          </a:p>
        </p:txBody>
      </p:sp>
      <p:sp>
        <p:nvSpPr>
          <p:cNvPr id="88" name="Flowchart: Connector 87"/>
          <p:cNvSpPr/>
          <p:nvPr/>
        </p:nvSpPr>
        <p:spPr>
          <a:xfrm>
            <a:off x="6275476" y="4775714"/>
            <a:ext cx="215048" cy="215048"/>
          </a:xfrm>
          <a:prstGeom prst="flowChartConnector">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1</a:t>
            </a:r>
          </a:p>
        </p:txBody>
      </p:sp>
      <p:sp>
        <p:nvSpPr>
          <p:cNvPr id="89" name="Flowchart: Connector 88"/>
          <p:cNvSpPr/>
          <p:nvPr/>
        </p:nvSpPr>
        <p:spPr>
          <a:xfrm>
            <a:off x="9044728" y="4766376"/>
            <a:ext cx="215048" cy="215048"/>
          </a:xfrm>
          <a:prstGeom prst="flowChartConnector">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2</a:t>
            </a:r>
          </a:p>
        </p:txBody>
      </p:sp>
      <p:cxnSp>
        <p:nvCxnSpPr>
          <p:cNvPr id="90" name="Straight Connector 89">
            <a:extLst>
              <a:ext uri="{FF2B5EF4-FFF2-40B4-BE49-F238E27FC236}">
                <a16:creationId xmlns:a16="http://schemas.microsoft.com/office/drawing/2014/main" id="{840C632B-04AD-486B-AC0B-97DD0E115DA6}"/>
              </a:ext>
            </a:extLst>
          </p:cNvPr>
          <p:cNvCxnSpPr>
            <a:cxnSpLocks/>
          </p:cNvCxnSpPr>
          <p:nvPr/>
        </p:nvCxnSpPr>
        <p:spPr>
          <a:xfrm>
            <a:off x="512064" y="4336862"/>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graphicFrame>
        <p:nvGraphicFramePr>
          <p:cNvPr id="45" name="Chart 44"/>
          <p:cNvGraphicFramePr/>
          <p:nvPr/>
        </p:nvGraphicFramePr>
        <p:xfrm>
          <a:off x="6352193" y="3269620"/>
          <a:ext cx="2482926" cy="1135014"/>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6" name="Chart 45"/>
          <p:cNvGraphicFramePr/>
          <p:nvPr/>
        </p:nvGraphicFramePr>
        <p:xfrm>
          <a:off x="8773882" y="3272261"/>
          <a:ext cx="2482926" cy="1135014"/>
        </p:xfrm>
        <a:graphic>
          <a:graphicData uri="http://schemas.openxmlformats.org/drawingml/2006/chart">
            <c:chart xmlns:c="http://schemas.openxmlformats.org/drawingml/2006/chart" xmlns:r="http://schemas.openxmlformats.org/officeDocument/2006/relationships" r:id="rId7"/>
          </a:graphicData>
        </a:graphic>
      </p:graphicFrame>
      <p:sp>
        <p:nvSpPr>
          <p:cNvPr id="48" name="Rounded Rectangle 47"/>
          <p:cNvSpPr/>
          <p:nvPr/>
        </p:nvSpPr>
        <p:spPr>
          <a:xfrm rot="16200000">
            <a:off x="5497264" y="3499943"/>
            <a:ext cx="760507" cy="173989"/>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nchorCtr="1">
            <a:noAutofit/>
          </a:bodyPr>
          <a:lstStyle/>
          <a:p>
            <a:pPr algn="r"/>
            <a:r>
              <a:rPr lang="pl-PL" sz="1100" dirty="0">
                <a:solidFill>
                  <a:schemeClr val="tx1"/>
                </a:solidFill>
              </a:rPr>
              <a:t>Global</a:t>
            </a:r>
          </a:p>
        </p:txBody>
      </p:sp>
      <p:sp>
        <p:nvSpPr>
          <p:cNvPr id="49" name="Rounded Rectangle 48"/>
          <p:cNvSpPr/>
          <p:nvPr/>
        </p:nvSpPr>
        <p:spPr>
          <a:xfrm rot="16200000">
            <a:off x="5179367" y="2264528"/>
            <a:ext cx="1396301" cy="173989"/>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algn="ctr"/>
            <a:r>
              <a:rPr lang="pl-PL" sz="1100" dirty="0">
                <a:solidFill>
                  <a:schemeClr val="tx1"/>
                </a:solidFill>
              </a:rPr>
              <a:t>Europe</a:t>
            </a:r>
          </a:p>
        </p:txBody>
      </p:sp>
      <p:graphicFrame>
        <p:nvGraphicFramePr>
          <p:cNvPr id="6" name="Chart 5"/>
          <p:cNvGraphicFramePr/>
          <p:nvPr/>
        </p:nvGraphicFramePr>
        <p:xfrm>
          <a:off x="409462" y="1575131"/>
          <a:ext cx="5006780" cy="2633755"/>
        </p:xfrm>
        <a:graphic>
          <a:graphicData uri="http://schemas.openxmlformats.org/drawingml/2006/chart">
            <c:chart xmlns:c="http://schemas.openxmlformats.org/drawingml/2006/chart" xmlns:r="http://schemas.openxmlformats.org/officeDocument/2006/relationships" r:id="rId8"/>
          </a:graphicData>
        </a:graphic>
      </p:graphicFrame>
      <p:sp>
        <p:nvSpPr>
          <p:cNvPr id="47" name="TextBox 46">
            <a:extLst>
              <a:ext uri="{FF2B5EF4-FFF2-40B4-BE49-F238E27FC236}">
                <a16:creationId xmlns:a16="http://schemas.microsoft.com/office/drawing/2014/main" id="{FB2FFDEB-4907-4B60-A6CA-3F7200D95AA8}"/>
              </a:ext>
            </a:extLst>
          </p:cNvPr>
          <p:cNvSpPr txBox="1"/>
          <p:nvPr/>
        </p:nvSpPr>
        <p:spPr>
          <a:xfrm>
            <a:off x="534759" y="618865"/>
            <a:ext cx="11285765"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pl-PL" sz="1800" dirty="0" err="1">
                <a:latin typeface="Calibri Light" panose="020F0302020204030204" pitchFamily="34" charset="0"/>
                <a:ea typeface="Cambria" panose="02040503050406030204" pitchFamily="18" charset="0"/>
                <a:cs typeface="Calibri Light" panose="020F0302020204030204" pitchFamily="34" charset="0"/>
              </a:rPr>
              <a:t>Positive</a:t>
            </a:r>
            <a:r>
              <a:rPr lang="pl-PL" sz="1800" dirty="0">
                <a:latin typeface="Calibri Light" panose="020F0302020204030204" pitchFamily="34" charset="0"/>
                <a:ea typeface="Cambria" panose="02040503050406030204" pitchFamily="18" charset="0"/>
                <a:cs typeface="Calibri Light" panose="020F0302020204030204" pitchFamily="34" charset="0"/>
              </a:rPr>
              <a:t> market </a:t>
            </a:r>
            <a:r>
              <a:rPr lang="pl-PL" sz="1800" dirty="0" err="1">
                <a:latin typeface="Calibri Light" panose="020F0302020204030204" pitchFamily="34" charset="0"/>
                <a:ea typeface="Cambria" panose="02040503050406030204" pitchFamily="18" charset="0"/>
                <a:cs typeface="Calibri Light" panose="020F0302020204030204" pitchFamily="34" charset="0"/>
              </a:rPr>
              <a:t>impact</a:t>
            </a:r>
            <a:r>
              <a:rPr lang="pl-PL" sz="1800" dirty="0">
                <a:latin typeface="Calibri Light" panose="020F0302020204030204" pitchFamily="34" charset="0"/>
                <a:ea typeface="Cambria" panose="02040503050406030204" pitchFamily="18" charset="0"/>
                <a:cs typeface="Calibri Light" panose="020F0302020204030204" pitchFamily="34" charset="0"/>
              </a:rPr>
              <a:t> [...]</a:t>
            </a:r>
          </a:p>
        </p:txBody>
      </p:sp>
      <p:graphicFrame>
        <p:nvGraphicFramePr>
          <p:cNvPr id="13" name="Chart 12"/>
          <p:cNvGraphicFramePr/>
          <p:nvPr/>
        </p:nvGraphicFramePr>
        <p:xfrm>
          <a:off x="597715" y="3286608"/>
          <a:ext cx="2482926" cy="1135014"/>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36" name="Chart 35"/>
          <p:cNvGraphicFramePr/>
          <p:nvPr/>
        </p:nvGraphicFramePr>
        <p:xfrm>
          <a:off x="3187935" y="3290788"/>
          <a:ext cx="2482926" cy="1135014"/>
        </p:xfrm>
        <a:graphic>
          <a:graphicData uri="http://schemas.openxmlformats.org/drawingml/2006/chart">
            <c:chart xmlns:c="http://schemas.openxmlformats.org/drawingml/2006/chart" xmlns:r="http://schemas.openxmlformats.org/officeDocument/2006/relationships" r:id="rId10"/>
          </a:graphicData>
        </a:graphic>
      </p:graphicFrame>
      <p:cxnSp>
        <p:nvCxnSpPr>
          <p:cNvPr id="55" name="Straight Connector 54">
            <a:extLst>
              <a:ext uri="{FF2B5EF4-FFF2-40B4-BE49-F238E27FC236}">
                <a16:creationId xmlns:a16="http://schemas.microsoft.com/office/drawing/2014/main" id="{840C632B-04AD-486B-AC0B-97DD0E115DA6}"/>
              </a:ext>
            </a:extLst>
          </p:cNvPr>
          <p:cNvCxnSpPr>
            <a:cxnSpLocks/>
          </p:cNvCxnSpPr>
          <p:nvPr/>
        </p:nvCxnSpPr>
        <p:spPr>
          <a:xfrm>
            <a:off x="512064" y="1481205"/>
            <a:ext cx="542425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cxnSp>
        <p:nvCxnSpPr>
          <p:cNvPr id="56" name="Straight Connector 55">
            <a:extLst>
              <a:ext uri="{FF2B5EF4-FFF2-40B4-BE49-F238E27FC236}">
                <a16:creationId xmlns:a16="http://schemas.microsoft.com/office/drawing/2014/main" id="{840C632B-04AD-486B-AC0B-97DD0E115DA6}"/>
              </a:ext>
            </a:extLst>
          </p:cNvPr>
          <p:cNvCxnSpPr>
            <a:cxnSpLocks/>
          </p:cNvCxnSpPr>
          <p:nvPr/>
        </p:nvCxnSpPr>
        <p:spPr>
          <a:xfrm>
            <a:off x="6257429" y="1481205"/>
            <a:ext cx="542425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cxnSp>
        <p:nvCxnSpPr>
          <p:cNvPr id="59" name="Straight Connector 58">
            <a:extLst>
              <a:ext uri="{FF2B5EF4-FFF2-40B4-BE49-F238E27FC236}">
                <a16:creationId xmlns:a16="http://schemas.microsoft.com/office/drawing/2014/main" id="{840C632B-04AD-486B-AC0B-97DD0E115DA6}"/>
              </a:ext>
            </a:extLst>
          </p:cNvPr>
          <p:cNvCxnSpPr>
            <a:cxnSpLocks/>
          </p:cNvCxnSpPr>
          <p:nvPr/>
        </p:nvCxnSpPr>
        <p:spPr>
          <a:xfrm>
            <a:off x="512064" y="4834336"/>
            <a:ext cx="542425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cxnSp>
        <p:nvCxnSpPr>
          <p:cNvPr id="60" name="Straight Connector 59">
            <a:extLst>
              <a:ext uri="{FF2B5EF4-FFF2-40B4-BE49-F238E27FC236}">
                <a16:creationId xmlns:a16="http://schemas.microsoft.com/office/drawing/2014/main" id="{840C632B-04AD-486B-AC0B-97DD0E115DA6}"/>
              </a:ext>
            </a:extLst>
          </p:cNvPr>
          <p:cNvCxnSpPr>
            <a:cxnSpLocks/>
          </p:cNvCxnSpPr>
          <p:nvPr/>
        </p:nvCxnSpPr>
        <p:spPr>
          <a:xfrm>
            <a:off x="6257429" y="4675350"/>
            <a:ext cx="542425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61" name="TextBox 78">
            <a:extLst>
              <a:ext uri="{FF2B5EF4-FFF2-40B4-BE49-F238E27FC236}">
                <a16:creationId xmlns:a16="http://schemas.microsoft.com/office/drawing/2014/main" id="{DB514410-AF1A-4C93-A3B7-A56D13711A1C}"/>
              </a:ext>
            </a:extLst>
          </p:cNvPr>
          <p:cNvSpPr txBox="1"/>
          <p:nvPr/>
        </p:nvSpPr>
        <p:spPr>
          <a:xfrm>
            <a:off x="528815" y="1248767"/>
            <a:ext cx="5768896" cy="325866"/>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Market share of components [...], 2015 - 2024P (%)</a:t>
            </a:r>
          </a:p>
        </p:txBody>
      </p:sp>
      <p:sp>
        <p:nvSpPr>
          <p:cNvPr id="62" name="TextBox 78">
            <a:extLst>
              <a:ext uri="{FF2B5EF4-FFF2-40B4-BE49-F238E27FC236}">
                <a16:creationId xmlns:a16="http://schemas.microsoft.com/office/drawing/2014/main" id="{DB514410-AF1A-4C93-A3B7-A56D13711A1C}"/>
              </a:ext>
            </a:extLst>
          </p:cNvPr>
          <p:cNvSpPr txBox="1"/>
          <p:nvPr/>
        </p:nvSpPr>
        <p:spPr>
          <a:xfrm>
            <a:off x="6297711" y="1248766"/>
            <a:ext cx="5522814" cy="280875"/>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Product market share [...], 2015 - 2024 (%)</a:t>
            </a:r>
          </a:p>
        </p:txBody>
      </p:sp>
      <p:sp>
        <p:nvSpPr>
          <p:cNvPr id="50" name="Text Placeholder 4">
            <a:extLst>
              <a:ext uri="{FF2B5EF4-FFF2-40B4-BE49-F238E27FC236}">
                <a16:creationId xmlns:a16="http://schemas.microsoft.com/office/drawing/2014/main" id="{585BD51B-CB42-47E7-B34D-00FC55DFFD2D}"/>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3" name="Text Placeholder 8">
            <a:extLst>
              <a:ext uri="{FF2B5EF4-FFF2-40B4-BE49-F238E27FC236}">
                <a16:creationId xmlns:a16="http://schemas.microsoft.com/office/drawing/2014/main" id="{357DF1E9-4858-46C5-A66E-2F6292B041EF}"/>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Calibri" panose="020F0502020204030204" pitchFamily="34" charset="0"/>
                <a:cs typeface="Calibri" panose="020F0502020204030204" pitchFamily="34" charset="0"/>
              </a:rPr>
              <a:t>MARKET OVERVIEW</a:t>
            </a:r>
          </a:p>
        </p:txBody>
      </p:sp>
    </p:spTree>
    <p:extLst>
      <p:ext uri="{BB962C8B-B14F-4D97-AF65-F5344CB8AC3E}">
        <p14:creationId xmlns:p14="http://schemas.microsoft.com/office/powerpoint/2010/main" val="266238711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6" name="Group 275">
            <a:extLst>
              <a:ext uri="{FF2B5EF4-FFF2-40B4-BE49-F238E27FC236}">
                <a16:creationId xmlns:a16="http://schemas.microsoft.com/office/drawing/2014/main" id="{2B10E2F8-F292-421B-9F63-20B01287AF9B}"/>
              </a:ext>
            </a:extLst>
          </p:cNvPr>
          <p:cNvGrpSpPr/>
          <p:nvPr/>
        </p:nvGrpSpPr>
        <p:grpSpPr>
          <a:xfrm>
            <a:off x="6081411" y="1609803"/>
            <a:ext cx="5746665" cy="3149962"/>
            <a:chOff x="1639889" y="1540916"/>
            <a:chExt cx="5537199" cy="3011630"/>
          </a:xfrm>
        </p:grpSpPr>
        <p:sp>
          <p:nvSpPr>
            <p:cNvPr id="277" name="Freeform 5">
              <a:extLst>
                <a:ext uri="{FF2B5EF4-FFF2-40B4-BE49-F238E27FC236}">
                  <a16:creationId xmlns:a16="http://schemas.microsoft.com/office/drawing/2014/main" id="{A3580025-2E5A-4C32-9D88-E1B662C58DD7}"/>
                </a:ext>
              </a:extLst>
            </p:cNvPr>
            <p:cNvSpPr>
              <a:spLocks/>
            </p:cNvSpPr>
            <p:nvPr/>
          </p:nvSpPr>
          <p:spPr bwMode="auto">
            <a:xfrm>
              <a:off x="4782929" y="2884705"/>
              <a:ext cx="36275" cy="21198"/>
            </a:xfrm>
            <a:custGeom>
              <a:avLst/>
              <a:gdLst>
                <a:gd name="T0" fmla="*/ 9 w 45"/>
                <a:gd name="T1" fmla="*/ 26 h 28"/>
                <a:gd name="T2" fmla="*/ 5 w 45"/>
                <a:gd name="T3" fmla="*/ 24 h 28"/>
                <a:gd name="T4" fmla="*/ 0 w 45"/>
                <a:gd name="T5" fmla="*/ 19 h 28"/>
                <a:gd name="T6" fmla="*/ 0 w 45"/>
                <a:gd name="T7" fmla="*/ 15 h 28"/>
                <a:gd name="T8" fmla="*/ 2 w 45"/>
                <a:gd name="T9" fmla="*/ 15 h 28"/>
                <a:gd name="T10" fmla="*/ 7 w 45"/>
                <a:gd name="T11" fmla="*/ 11 h 28"/>
                <a:gd name="T12" fmla="*/ 9 w 45"/>
                <a:gd name="T13" fmla="*/ 13 h 28"/>
                <a:gd name="T14" fmla="*/ 13 w 45"/>
                <a:gd name="T15" fmla="*/ 13 h 28"/>
                <a:gd name="T16" fmla="*/ 13 w 45"/>
                <a:gd name="T17" fmla="*/ 9 h 28"/>
                <a:gd name="T18" fmla="*/ 13 w 45"/>
                <a:gd name="T19" fmla="*/ 7 h 28"/>
                <a:gd name="T20" fmla="*/ 17 w 45"/>
                <a:gd name="T21" fmla="*/ 7 h 28"/>
                <a:gd name="T22" fmla="*/ 21 w 45"/>
                <a:gd name="T23" fmla="*/ 9 h 28"/>
                <a:gd name="T24" fmla="*/ 28 w 45"/>
                <a:gd name="T25" fmla="*/ 9 h 28"/>
                <a:gd name="T26" fmla="*/ 36 w 45"/>
                <a:gd name="T27" fmla="*/ 5 h 28"/>
                <a:gd name="T28" fmla="*/ 42 w 45"/>
                <a:gd name="T29" fmla="*/ 3 h 28"/>
                <a:gd name="T30" fmla="*/ 45 w 45"/>
                <a:gd name="T31" fmla="*/ 0 h 28"/>
                <a:gd name="T32" fmla="*/ 45 w 45"/>
                <a:gd name="T33" fmla="*/ 3 h 28"/>
                <a:gd name="T34" fmla="*/ 42 w 45"/>
                <a:gd name="T35" fmla="*/ 5 h 28"/>
                <a:gd name="T36" fmla="*/ 38 w 45"/>
                <a:gd name="T37" fmla="*/ 7 h 28"/>
                <a:gd name="T38" fmla="*/ 34 w 45"/>
                <a:gd name="T39" fmla="*/ 13 h 28"/>
                <a:gd name="T40" fmla="*/ 36 w 45"/>
                <a:gd name="T41" fmla="*/ 15 h 28"/>
                <a:gd name="T42" fmla="*/ 36 w 45"/>
                <a:gd name="T43" fmla="*/ 19 h 28"/>
                <a:gd name="T44" fmla="*/ 30 w 45"/>
                <a:gd name="T45" fmla="*/ 19 h 28"/>
                <a:gd name="T46" fmla="*/ 28 w 45"/>
                <a:gd name="T47" fmla="*/ 19 h 28"/>
                <a:gd name="T48" fmla="*/ 23 w 45"/>
                <a:gd name="T49" fmla="*/ 24 h 28"/>
                <a:gd name="T50" fmla="*/ 19 w 45"/>
                <a:gd name="T51" fmla="*/ 26 h 28"/>
                <a:gd name="T52" fmla="*/ 15 w 45"/>
                <a:gd name="T53" fmla="*/ 28 h 28"/>
                <a:gd name="T54" fmla="*/ 13 w 45"/>
                <a:gd name="T55" fmla="*/ 26 h 28"/>
                <a:gd name="T56" fmla="*/ 9 w 45"/>
                <a:gd name="T5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28">
                  <a:moveTo>
                    <a:pt x="9" y="26"/>
                  </a:moveTo>
                  <a:lnTo>
                    <a:pt x="5" y="24"/>
                  </a:lnTo>
                  <a:lnTo>
                    <a:pt x="0" y="19"/>
                  </a:lnTo>
                  <a:lnTo>
                    <a:pt x="0" y="15"/>
                  </a:lnTo>
                  <a:lnTo>
                    <a:pt x="2" y="15"/>
                  </a:lnTo>
                  <a:lnTo>
                    <a:pt x="7" y="11"/>
                  </a:lnTo>
                  <a:lnTo>
                    <a:pt x="9" y="13"/>
                  </a:lnTo>
                  <a:lnTo>
                    <a:pt x="13" y="13"/>
                  </a:lnTo>
                  <a:lnTo>
                    <a:pt x="13" y="9"/>
                  </a:lnTo>
                  <a:lnTo>
                    <a:pt x="13" y="7"/>
                  </a:lnTo>
                  <a:lnTo>
                    <a:pt x="17" y="7"/>
                  </a:lnTo>
                  <a:lnTo>
                    <a:pt x="21" y="9"/>
                  </a:lnTo>
                  <a:lnTo>
                    <a:pt x="28" y="9"/>
                  </a:lnTo>
                  <a:lnTo>
                    <a:pt x="36" y="5"/>
                  </a:lnTo>
                  <a:lnTo>
                    <a:pt x="42" y="3"/>
                  </a:lnTo>
                  <a:lnTo>
                    <a:pt x="45" y="0"/>
                  </a:lnTo>
                  <a:lnTo>
                    <a:pt x="45" y="3"/>
                  </a:lnTo>
                  <a:lnTo>
                    <a:pt x="42" y="5"/>
                  </a:lnTo>
                  <a:lnTo>
                    <a:pt x="38" y="7"/>
                  </a:lnTo>
                  <a:lnTo>
                    <a:pt x="34" y="13"/>
                  </a:lnTo>
                  <a:lnTo>
                    <a:pt x="36" y="15"/>
                  </a:lnTo>
                  <a:lnTo>
                    <a:pt x="36" y="19"/>
                  </a:lnTo>
                  <a:lnTo>
                    <a:pt x="30" y="19"/>
                  </a:lnTo>
                  <a:lnTo>
                    <a:pt x="28" y="19"/>
                  </a:lnTo>
                  <a:lnTo>
                    <a:pt x="23" y="24"/>
                  </a:lnTo>
                  <a:lnTo>
                    <a:pt x="19" y="26"/>
                  </a:lnTo>
                  <a:lnTo>
                    <a:pt x="15" y="28"/>
                  </a:lnTo>
                  <a:lnTo>
                    <a:pt x="13" y="26"/>
                  </a:lnTo>
                  <a:lnTo>
                    <a:pt x="9" y="2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78" name="Freeform 6">
              <a:extLst>
                <a:ext uri="{FF2B5EF4-FFF2-40B4-BE49-F238E27FC236}">
                  <a16:creationId xmlns:a16="http://schemas.microsoft.com/office/drawing/2014/main" id="{AC71842C-6530-4F1D-9454-DAE0C4E9381E}"/>
                </a:ext>
              </a:extLst>
            </p:cNvPr>
            <p:cNvSpPr>
              <a:spLocks/>
            </p:cNvSpPr>
            <p:nvPr/>
          </p:nvSpPr>
          <p:spPr bwMode="auto">
            <a:xfrm>
              <a:off x="4563666" y="2506924"/>
              <a:ext cx="42724" cy="20441"/>
            </a:xfrm>
            <a:custGeom>
              <a:avLst/>
              <a:gdLst>
                <a:gd name="T0" fmla="*/ 5 w 53"/>
                <a:gd name="T1" fmla="*/ 21 h 27"/>
                <a:gd name="T2" fmla="*/ 9 w 53"/>
                <a:gd name="T3" fmla="*/ 23 h 27"/>
                <a:gd name="T4" fmla="*/ 9 w 53"/>
                <a:gd name="T5" fmla="*/ 25 h 27"/>
                <a:gd name="T6" fmla="*/ 3 w 53"/>
                <a:gd name="T7" fmla="*/ 27 h 27"/>
                <a:gd name="T8" fmla="*/ 0 w 53"/>
                <a:gd name="T9" fmla="*/ 27 h 27"/>
                <a:gd name="T10" fmla="*/ 3 w 53"/>
                <a:gd name="T11" fmla="*/ 27 h 27"/>
                <a:gd name="T12" fmla="*/ 28 w 53"/>
                <a:gd name="T13" fmla="*/ 27 h 27"/>
                <a:gd name="T14" fmla="*/ 53 w 53"/>
                <a:gd name="T15" fmla="*/ 25 h 27"/>
                <a:gd name="T16" fmla="*/ 53 w 53"/>
                <a:gd name="T17" fmla="*/ 25 h 27"/>
                <a:gd name="T18" fmla="*/ 51 w 53"/>
                <a:gd name="T19" fmla="*/ 25 h 27"/>
                <a:gd name="T20" fmla="*/ 51 w 53"/>
                <a:gd name="T21" fmla="*/ 19 h 27"/>
                <a:gd name="T22" fmla="*/ 53 w 53"/>
                <a:gd name="T23" fmla="*/ 15 h 27"/>
                <a:gd name="T24" fmla="*/ 51 w 53"/>
                <a:gd name="T25" fmla="*/ 13 h 27"/>
                <a:gd name="T26" fmla="*/ 49 w 53"/>
                <a:gd name="T27" fmla="*/ 13 h 27"/>
                <a:gd name="T28" fmla="*/ 47 w 53"/>
                <a:gd name="T29" fmla="*/ 8 h 27"/>
                <a:gd name="T30" fmla="*/ 45 w 53"/>
                <a:gd name="T31" fmla="*/ 8 h 27"/>
                <a:gd name="T32" fmla="*/ 36 w 53"/>
                <a:gd name="T33" fmla="*/ 8 h 27"/>
                <a:gd name="T34" fmla="*/ 32 w 53"/>
                <a:gd name="T35" fmla="*/ 6 h 27"/>
                <a:gd name="T36" fmla="*/ 26 w 53"/>
                <a:gd name="T37" fmla="*/ 0 h 27"/>
                <a:gd name="T38" fmla="*/ 21 w 53"/>
                <a:gd name="T39" fmla="*/ 0 h 27"/>
                <a:gd name="T40" fmla="*/ 21 w 53"/>
                <a:gd name="T41" fmla="*/ 2 h 27"/>
                <a:gd name="T42" fmla="*/ 24 w 53"/>
                <a:gd name="T43" fmla="*/ 8 h 27"/>
                <a:gd name="T44" fmla="*/ 21 w 53"/>
                <a:gd name="T45" fmla="*/ 8 h 27"/>
                <a:gd name="T46" fmla="*/ 24 w 53"/>
                <a:gd name="T47" fmla="*/ 13 h 27"/>
                <a:gd name="T48" fmla="*/ 21 w 53"/>
                <a:gd name="T49" fmla="*/ 17 h 27"/>
                <a:gd name="T50" fmla="*/ 15 w 53"/>
                <a:gd name="T51" fmla="*/ 15 h 27"/>
                <a:gd name="T52" fmla="*/ 15 w 53"/>
                <a:gd name="T53" fmla="*/ 8 h 27"/>
                <a:gd name="T54" fmla="*/ 19 w 53"/>
                <a:gd name="T55" fmla="*/ 2 h 27"/>
                <a:gd name="T56" fmla="*/ 19 w 53"/>
                <a:gd name="T57" fmla="*/ 2 h 27"/>
                <a:gd name="T58" fmla="*/ 17 w 53"/>
                <a:gd name="T59" fmla="*/ 2 h 27"/>
                <a:gd name="T60" fmla="*/ 15 w 53"/>
                <a:gd name="T61" fmla="*/ 8 h 27"/>
                <a:gd name="T62" fmla="*/ 13 w 53"/>
                <a:gd name="T63" fmla="*/ 15 h 27"/>
                <a:gd name="T64" fmla="*/ 9 w 53"/>
                <a:gd name="T65" fmla="*/ 17 h 27"/>
                <a:gd name="T66" fmla="*/ 3 w 53"/>
                <a:gd name="T67" fmla="*/ 15 h 27"/>
                <a:gd name="T68" fmla="*/ 0 w 53"/>
                <a:gd name="T69" fmla="*/ 17 h 27"/>
                <a:gd name="T70" fmla="*/ 0 w 53"/>
                <a:gd name="T71" fmla="*/ 21 h 27"/>
                <a:gd name="T72" fmla="*/ 0 w 53"/>
                <a:gd name="T73" fmla="*/ 23 h 27"/>
                <a:gd name="T74" fmla="*/ 5 w 53"/>
                <a:gd name="T75"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27">
                  <a:moveTo>
                    <a:pt x="5" y="21"/>
                  </a:moveTo>
                  <a:lnTo>
                    <a:pt x="9" y="23"/>
                  </a:lnTo>
                  <a:lnTo>
                    <a:pt x="9" y="25"/>
                  </a:lnTo>
                  <a:lnTo>
                    <a:pt x="3" y="27"/>
                  </a:lnTo>
                  <a:lnTo>
                    <a:pt x="0" y="27"/>
                  </a:lnTo>
                  <a:lnTo>
                    <a:pt x="3" y="27"/>
                  </a:lnTo>
                  <a:lnTo>
                    <a:pt x="28" y="27"/>
                  </a:lnTo>
                  <a:lnTo>
                    <a:pt x="53" y="25"/>
                  </a:lnTo>
                  <a:lnTo>
                    <a:pt x="53" y="25"/>
                  </a:lnTo>
                  <a:lnTo>
                    <a:pt x="51" y="25"/>
                  </a:lnTo>
                  <a:lnTo>
                    <a:pt x="51" y="19"/>
                  </a:lnTo>
                  <a:lnTo>
                    <a:pt x="53" y="15"/>
                  </a:lnTo>
                  <a:lnTo>
                    <a:pt x="51" y="13"/>
                  </a:lnTo>
                  <a:lnTo>
                    <a:pt x="49" y="13"/>
                  </a:lnTo>
                  <a:lnTo>
                    <a:pt x="47" y="8"/>
                  </a:lnTo>
                  <a:lnTo>
                    <a:pt x="45" y="8"/>
                  </a:lnTo>
                  <a:lnTo>
                    <a:pt x="36" y="8"/>
                  </a:lnTo>
                  <a:lnTo>
                    <a:pt x="32" y="6"/>
                  </a:lnTo>
                  <a:lnTo>
                    <a:pt x="26" y="0"/>
                  </a:lnTo>
                  <a:lnTo>
                    <a:pt x="21" y="0"/>
                  </a:lnTo>
                  <a:lnTo>
                    <a:pt x="21" y="2"/>
                  </a:lnTo>
                  <a:lnTo>
                    <a:pt x="24" y="8"/>
                  </a:lnTo>
                  <a:lnTo>
                    <a:pt x="21" y="8"/>
                  </a:lnTo>
                  <a:lnTo>
                    <a:pt x="24" y="13"/>
                  </a:lnTo>
                  <a:lnTo>
                    <a:pt x="21" y="17"/>
                  </a:lnTo>
                  <a:lnTo>
                    <a:pt x="15" y="15"/>
                  </a:lnTo>
                  <a:lnTo>
                    <a:pt x="15" y="8"/>
                  </a:lnTo>
                  <a:lnTo>
                    <a:pt x="19" y="2"/>
                  </a:lnTo>
                  <a:lnTo>
                    <a:pt x="19" y="2"/>
                  </a:lnTo>
                  <a:lnTo>
                    <a:pt x="17" y="2"/>
                  </a:lnTo>
                  <a:lnTo>
                    <a:pt x="15" y="8"/>
                  </a:lnTo>
                  <a:lnTo>
                    <a:pt x="13" y="15"/>
                  </a:lnTo>
                  <a:lnTo>
                    <a:pt x="9" y="17"/>
                  </a:lnTo>
                  <a:lnTo>
                    <a:pt x="3" y="15"/>
                  </a:lnTo>
                  <a:lnTo>
                    <a:pt x="0" y="17"/>
                  </a:lnTo>
                  <a:lnTo>
                    <a:pt x="0" y="21"/>
                  </a:lnTo>
                  <a:lnTo>
                    <a:pt x="0" y="23"/>
                  </a:lnTo>
                  <a:lnTo>
                    <a:pt x="5" y="21"/>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81" name="Freeform 7">
              <a:extLst>
                <a:ext uri="{FF2B5EF4-FFF2-40B4-BE49-F238E27FC236}">
                  <a16:creationId xmlns:a16="http://schemas.microsoft.com/office/drawing/2014/main" id="{B1050E53-4E59-4982-8ECD-F7C8F9F6398D}"/>
                </a:ext>
              </a:extLst>
            </p:cNvPr>
            <p:cNvSpPr>
              <a:spLocks/>
            </p:cNvSpPr>
            <p:nvPr/>
          </p:nvSpPr>
          <p:spPr bwMode="auto">
            <a:xfrm>
              <a:off x="4782929" y="2893032"/>
              <a:ext cx="27409" cy="11356"/>
            </a:xfrm>
            <a:custGeom>
              <a:avLst/>
              <a:gdLst>
                <a:gd name="T0" fmla="*/ 26 w 34"/>
                <a:gd name="T1" fmla="*/ 0 h 15"/>
                <a:gd name="T2" fmla="*/ 26 w 34"/>
                <a:gd name="T3" fmla="*/ 0 h 15"/>
                <a:gd name="T4" fmla="*/ 23 w 34"/>
                <a:gd name="T5" fmla="*/ 0 h 15"/>
                <a:gd name="T6" fmla="*/ 21 w 34"/>
                <a:gd name="T7" fmla="*/ 2 h 15"/>
                <a:gd name="T8" fmla="*/ 21 w 34"/>
                <a:gd name="T9" fmla="*/ 2 h 15"/>
                <a:gd name="T10" fmla="*/ 19 w 34"/>
                <a:gd name="T11" fmla="*/ 4 h 15"/>
                <a:gd name="T12" fmla="*/ 17 w 34"/>
                <a:gd name="T13" fmla="*/ 4 h 15"/>
                <a:gd name="T14" fmla="*/ 15 w 34"/>
                <a:gd name="T15" fmla="*/ 6 h 15"/>
                <a:gd name="T16" fmla="*/ 15 w 34"/>
                <a:gd name="T17" fmla="*/ 6 h 15"/>
                <a:gd name="T18" fmla="*/ 13 w 34"/>
                <a:gd name="T19" fmla="*/ 6 h 15"/>
                <a:gd name="T20" fmla="*/ 11 w 34"/>
                <a:gd name="T21" fmla="*/ 6 h 15"/>
                <a:gd name="T22" fmla="*/ 7 w 34"/>
                <a:gd name="T23" fmla="*/ 6 h 15"/>
                <a:gd name="T24" fmla="*/ 7 w 34"/>
                <a:gd name="T25" fmla="*/ 6 h 15"/>
                <a:gd name="T26" fmla="*/ 0 w 34"/>
                <a:gd name="T27" fmla="*/ 4 h 15"/>
                <a:gd name="T28" fmla="*/ 0 w 34"/>
                <a:gd name="T29" fmla="*/ 6 h 15"/>
                <a:gd name="T30" fmla="*/ 2 w 34"/>
                <a:gd name="T31" fmla="*/ 11 h 15"/>
                <a:gd name="T32" fmla="*/ 7 w 34"/>
                <a:gd name="T33" fmla="*/ 15 h 15"/>
                <a:gd name="T34" fmla="*/ 13 w 34"/>
                <a:gd name="T35" fmla="*/ 13 h 15"/>
                <a:gd name="T36" fmla="*/ 15 w 34"/>
                <a:gd name="T37" fmla="*/ 15 h 15"/>
                <a:gd name="T38" fmla="*/ 17 w 34"/>
                <a:gd name="T39" fmla="*/ 13 h 15"/>
                <a:gd name="T40" fmla="*/ 21 w 34"/>
                <a:gd name="T41" fmla="*/ 13 h 15"/>
                <a:gd name="T42" fmla="*/ 26 w 34"/>
                <a:gd name="T43" fmla="*/ 8 h 15"/>
                <a:gd name="T44" fmla="*/ 30 w 34"/>
                <a:gd name="T45" fmla="*/ 6 h 15"/>
                <a:gd name="T46" fmla="*/ 34 w 34"/>
                <a:gd name="T47" fmla="*/ 6 h 15"/>
                <a:gd name="T48" fmla="*/ 34 w 34"/>
                <a:gd name="T49" fmla="*/ 4 h 15"/>
                <a:gd name="T50" fmla="*/ 34 w 34"/>
                <a:gd name="T51" fmla="*/ 0 h 15"/>
                <a:gd name="T52" fmla="*/ 34 w 34"/>
                <a:gd name="T53" fmla="*/ 0 h 15"/>
                <a:gd name="T54" fmla="*/ 26 w 34"/>
                <a:gd name="T55" fmla="*/ 0 h 15"/>
                <a:gd name="T56" fmla="*/ 26 w 34"/>
                <a:gd name="T5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 h="15">
                  <a:moveTo>
                    <a:pt x="26" y="0"/>
                  </a:moveTo>
                  <a:lnTo>
                    <a:pt x="26" y="0"/>
                  </a:lnTo>
                  <a:lnTo>
                    <a:pt x="23" y="0"/>
                  </a:lnTo>
                  <a:lnTo>
                    <a:pt x="21" y="2"/>
                  </a:lnTo>
                  <a:lnTo>
                    <a:pt x="21" y="2"/>
                  </a:lnTo>
                  <a:lnTo>
                    <a:pt x="19" y="4"/>
                  </a:lnTo>
                  <a:lnTo>
                    <a:pt x="17" y="4"/>
                  </a:lnTo>
                  <a:lnTo>
                    <a:pt x="15" y="6"/>
                  </a:lnTo>
                  <a:lnTo>
                    <a:pt x="15" y="6"/>
                  </a:lnTo>
                  <a:lnTo>
                    <a:pt x="13" y="6"/>
                  </a:lnTo>
                  <a:lnTo>
                    <a:pt x="11" y="6"/>
                  </a:lnTo>
                  <a:lnTo>
                    <a:pt x="7" y="6"/>
                  </a:lnTo>
                  <a:lnTo>
                    <a:pt x="7" y="6"/>
                  </a:lnTo>
                  <a:lnTo>
                    <a:pt x="0" y="4"/>
                  </a:lnTo>
                  <a:lnTo>
                    <a:pt x="0" y="6"/>
                  </a:lnTo>
                  <a:lnTo>
                    <a:pt x="2" y="11"/>
                  </a:lnTo>
                  <a:lnTo>
                    <a:pt x="7" y="15"/>
                  </a:lnTo>
                  <a:lnTo>
                    <a:pt x="13" y="13"/>
                  </a:lnTo>
                  <a:lnTo>
                    <a:pt x="15" y="15"/>
                  </a:lnTo>
                  <a:lnTo>
                    <a:pt x="17" y="13"/>
                  </a:lnTo>
                  <a:lnTo>
                    <a:pt x="21" y="13"/>
                  </a:lnTo>
                  <a:lnTo>
                    <a:pt x="26" y="8"/>
                  </a:lnTo>
                  <a:lnTo>
                    <a:pt x="30" y="6"/>
                  </a:lnTo>
                  <a:lnTo>
                    <a:pt x="34" y="6"/>
                  </a:lnTo>
                  <a:lnTo>
                    <a:pt x="34" y="4"/>
                  </a:lnTo>
                  <a:lnTo>
                    <a:pt x="34" y="0"/>
                  </a:lnTo>
                  <a:lnTo>
                    <a:pt x="34" y="0"/>
                  </a:lnTo>
                  <a:lnTo>
                    <a:pt x="26" y="0"/>
                  </a:lnTo>
                  <a:lnTo>
                    <a:pt x="26"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82" name="Freeform 8">
              <a:extLst>
                <a:ext uri="{FF2B5EF4-FFF2-40B4-BE49-F238E27FC236}">
                  <a16:creationId xmlns:a16="http://schemas.microsoft.com/office/drawing/2014/main" id="{0FFF8B46-99C5-47B7-837A-5AE0641B4EA9}"/>
                </a:ext>
              </a:extLst>
            </p:cNvPr>
            <p:cNvSpPr>
              <a:spLocks/>
            </p:cNvSpPr>
            <p:nvPr/>
          </p:nvSpPr>
          <p:spPr bwMode="auto">
            <a:xfrm>
              <a:off x="5007834" y="3644811"/>
              <a:ext cx="3225" cy="6057"/>
            </a:xfrm>
            <a:custGeom>
              <a:avLst/>
              <a:gdLst>
                <a:gd name="T0" fmla="*/ 0 w 4"/>
                <a:gd name="T1" fmla="*/ 8 h 8"/>
                <a:gd name="T2" fmla="*/ 0 w 4"/>
                <a:gd name="T3" fmla="*/ 4 h 8"/>
                <a:gd name="T4" fmla="*/ 0 w 4"/>
                <a:gd name="T5" fmla="*/ 0 h 8"/>
                <a:gd name="T6" fmla="*/ 2 w 4"/>
                <a:gd name="T7" fmla="*/ 0 h 8"/>
                <a:gd name="T8" fmla="*/ 4 w 4"/>
                <a:gd name="T9" fmla="*/ 4 h 8"/>
                <a:gd name="T10" fmla="*/ 0 w 4"/>
                <a:gd name="T11" fmla="*/ 8 h 8"/>
                <a:gd name="T12" fmla="*/ 0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8"/>
                  </a:moveTo>
                  <a:lnTo>
                    <a:pt x="0" y="4"/>
                  </a:lnTo>
                  <a:lnTo>
                    <a:pt x="0" y="0"/>
                  </a:lnTo>
                  <a:lnTo>
                    <a:pt x="2" y="0"/>
                  </a:lnTo>
                  <a:lnTo>
                    <a:pt x="4" y="4"/>
                  </a:lnTo>
                  <a:lnTo>
                    <a:pt x="0" y="8"/>
                  </a:lnTo>
                  <a:lnTo>
                    <a:pt x="0" y="8"/>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83" name="Freeform 9">
              <a:extLst>
                <a:ext uri="{FF2B5EF4-FFF2-40B4-BE49-F238E27FC236}">
                  <a16:creationId xmlns:a16="http://schemas.microsoft.com/office/drawing/2014/main" id="{6B1B3929-B1FF-462B-92C6-2C0F0DE74F8B}"/>
                </a:ext>
              </a:extLst>
            </p:cNvPr>
            <p:cNvSpPr>
              <a:spLocks noEditPoints="1"/>
            </p:cNvSpPr>
            <p:nvPr/>
          </p:nvSpPr>
          <p:spPr bwMode="auto">
            <a:xfrm>
              <a:off x="4974784" y="3623613"/>
              <a:ext cx="25796" cy="17413"/>
            </a:xfrm>
            <a:custGeom>
              <a:avLst/>
              <a:gdLst>
                <a:gd name="T0" fmla="*/ 7 w 32"/>
                <a:gd name="T1" fmla="*/ 13 h 23"/>
                <a:gd name="T2" fmla="*/ 9 w 32"/>
                <a:gd name="T3" fmla="*/ 11 h 23"/>
                <a:gd name="T4" fmla="*/ 7 w 32"/>
                <a:gd name="T5" fmla="*/ 7 h 23"/>
                <a:gd name="T6" fmla="*/ 9 w 32"/>
                <a:gd name="T7" fmla="*/ 5 h 23"/>
                <a:gd name="T8" fmla="*/ 7 w 32"/>
                <a:gd name="T9" fmla="*/ 0 h 23"/>
                <a:gd name="T10" fmla="*/ 5 w 32"/>
                <a:gd name="T11" fmla="*/ 0 h 23"/>
                <a:gd name="T12" fmla="*/ 0 w 32"/>
                <a:gd name="T13" fmla="*/ 5 h 23"/>
                <a:gd name="T14" fmla="*/ 3 w 32"/>
                <a:gd name="T15" fmla="*/ 7 h 23"/>
                <a:gd name="T16" fmla="*/ 3 w 32"/>
                <a:gd name="T17" fmla="*/ 13 h 23"/>
                <a:gd name="T18" fmla="*/ 5 w 32"/>
                <a:gd name="T19" fmla="*/ 13 h 23"/>
                <a:gd name="T20" fmla="*/ 7 w 32"/>
                <a:gd name="T21" fmla="*/ 13 h 23"/>
                <a:gd name="T22" fmla="*/ 7 w 32"/>
                <a:gd name="T23" fmla="*/ 13 h 23"/>
                <a:gd name="T24" fmla="*/ 9 w 32"/>
                <a:gd name="T25" fmla="*/ 19 h 23"/>
                <a:gd name="T26" fmla="*/ 11 w 32"/>
                <a:gd name="T27" fmla="*/ 21 h 23"/>
                <a:gd name="T28" fmla="*/ 13 w 32"/>
                <a:gd name="T29" fmla="*/ 23 h 23"/>
                <a:gd name="T30" fmla="*/ 9 w 32"/>
                <a:gd name="T31" fmla="*/ 23 h 23"/>
                <a:gd name="T32" fmla="*/ 7 w 32"/>
                <a:gd name="T33" fmla="*/ 21 h 23"/>
                <a:gd name="T34" fmla="*/ 9 w 32"/>
                <a:gd name="T35" fmla="*/ 19 h 23"/>
                <a:gd name="T36" fmla="*/ 9 w 32"/>
                <a:gd name="T37" fmla="*/ 19 h 23"/>
                <a:gd name="T38" fmla="*/ 30 w 32"/>
                <a:gd name="T39" fmla="*/ 23 h 23"/>
                <a:gd name="T40" fmla="*/ 32 w 32"/>
                <a:gd name="T41" fmla="*/ 21 h 23"/>
                <a:gd name="T42" fmla="*/ 30 w 32"/>
                <a:gd name="T43" fmla="*/ 17 h 23"/>
                <a:gd name="T44" fmla="*/ 28 w 32"/>
                <a:gd name="T45" fmla="*/ 19 h 23"/>
                <a:gd name="T46" fmla="*/ 24 w 32"/>
                <a:gd name="T47" fmla="*/ 19 h 23"/>
                <a:gd name="T48" fmla="*/ 28 w 32"/>
                <a:gd name="T49" fmla="*/ 21 h 23"/>
                <a:gd name="T50" fmla="*/ 30 w 32"/>
                <a:gd name="T5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3">
                  <a:moveTo>
                    <a:pt x="7" y="13"/>
                  </a:moveTo>
                  <a:lnTo>
                    <a:pt x="9" y="11"/>
                  </a:lnTo>
                  <a:lnTo>
                    <a:pt x="7" y="7"/>
                  </a:lnTo>
                  <a:lnTo>
                    <a:pt x="9" y="5"/>
                  </a:lnTo>
                  <a:lnTo>
                    <a:pt x="7" y="0"/>
                  </a:lnTo>
                  <a:lnTo>
                    <a:pt x="5" y="0"/>
                  </a:lnTo>
                  <a:lnTo>
                    <a:pt x="0" y="5"/>
                  </a:lnTo>
                  <a:lnTo>
                    <a:pt x="3" y="7"/>
                  </a:lnTo>
                  <a:lnTo>
                    <a:pt x="3" y="13"/>
                  </a:lnTo>
                  <a:lnTo>
                    <a:pt x="5" y="13"/>
                  </a:lnTo>
                  <a:lnTo>
                    <a:pt x="7" y="13"/>
                  </a:lnTo>
                  <a:lnTo>
                    <a:pt x="7" y="13"/>
                  </a:lnTo>
                  <a:close/>
                  <a:moveTo>
                    <a:pt x="9" y="19"/>
                  </a:moveTo>
                  <a:lnTo>
                    <a:pt x="11" y="21"/>
                  </a:lnTo>
                  <a:lnTo>
                    <a:pt x="13" y="23"/>
                  </a:lnTo>
                  <a:lnTo>
                    <a:pt x="9" y="23"/>
                  </a:lnTo>
                  <a:lnTo>
                    <a:pt x="7" y="21"/>
                  </a:lnTo>
                  <a:lnTo>
                    <a:pt x="9" y="19"/>
                  </a:lnTo>
                  <a:lnTo>
                    <a:pt x="9" y="19"/>
                  </a:lnTo>
                  <a:close/>
                  <a:moveTo>
                    <a:pt x="30" y="23"/>
                  </a:moveTo>
                  <a:lnTo>
                    <a:pt x="32" y="21"/>
                  </a:lnTo>
                  <a:lnTo>
                    <a:pt x="30" y="17"/>
                  </a:lnTo>
                  <a:lnTo>
                    <a:pt x="28" y="19"/>
                  </a:lnTo>
                  <a:lnTo>
                    <a:pt x="24" y="19"/>
                  </a:lnTo>
                  <a:lnTo>
                    <a:pt x="28" y="21"/>
                  </a:lnTo>
                  <a:lnTo>
                    <a:pt x="30" y="23"/>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86" name="Freeform 10">
              <a:extLst>
                <a:ext uri="{FF2B5EF4-FFF2-40B4-BE49-F238E27FC236}">
                  <a16:creationId xmlns:a16="http://schemas.microsoft.com/office/drawing/2014/main" id="{AF5DB78F-21FD-4A1E-9FD5-0EFAC6FF148D}"/>
                </a:ext>
              </a:extLst>
            </p:cNvPr>
            <p:cNvSpPr>
              <a:spLocks noEditPoints="1"/>
            </p:cNvSpPr>
            <p:nvPr/>
          </p:nvSpPr>
          <p:spPr bwMode="auto">
            <a:xfrm>
              <a:off x="5027987" y="3523678"/>
              <a:ext cx="152355" cy="76465"/>
            </a:xfrm>
            <a:custGeom>
              <a:avLst/>
              <a:gdLst>
                <a:gd name="T0" fmla="*/ 185 w 189"/>
                <a:gd name="T1" fmla="*/ 4 h 101"/>
                <a:gd name="T2" fmla="*/ 189 w 189"/>
                <a:gd name="T3" fmla="*/ 2 h 101"/>
                <a:gd name="T4" fmla="*/ 189 w 189"/>
                <a:gd name="T5" fmla="*/ 0 h 101"/>
                <a:gd name="T6" fmla="*/ 185 w 189"/>
                <a:gd name="T7" fmla="*/ 0 h 101"/>
                <a:gd name="T8" fmla="*/ 183 w 189"/>
                <a:gd name="T9" fmla="*/ 2 h 101"/>
                <a:gd name="T10" fmla="*/ 185 w 189"/>
                <a:gd name="T11" fmla="*/ 4 h 101"/>
                <a:gd name="T12" fmla="*/ 185 w 189"/>
                <a:gd name="T13" fmla="*/ 4 h 101"/>
                <a:gd name="T14" fmla="*/ 6 w 189"/>
                <a:gd name="T15" fmla="*/ 99 h 101"/>
                <a:gd name="T16" fmla="*/ 6 w 189"/>
                <a:gd name="T17" fmla="*/ 99 h 101"/>
                <a:gd name="T18" fmla="*/ 6 w 189"/>
                <a:gd name="T19" fmla="*/ 101 h 101"/>
                <a:gd name="T20" fmla="*/ 6 w 189"/>
                <a:gd name="T21" fmla="*/ 99 h 101"/>
                <a:gd name="T22" fmla="*/ 6 w 189"/>
                <a:gd name="T23" fmla="*/ 99 h 101"/>
                <a:gd name="T24" fmla="*/ 0 w 189"/>
                <a:gd name="T25" fmla="*/ 94 h 101"/>
                <a:gd name="T26" fmla="*/ 2 w 189"/>
                <a:gd name="T27" fmla="*/ 90 h 101"/>
                <a:gd name="T28" fmla="*/ 6 w 189"/>
                <a:gd name="T29" fmla="*/ 92 h 101"/>
                <a:gd name="T30" fmla="*/ 6 w 189"/>
                <a:gd name="T31" fmla="*/ 92 h 101"/>
                <a:gd name="T32" fmla="*/ 6 w 189"/>
                <a:gd name="T33" fmla="*/ 94 h 101"/>
                <a:gd name="T34" fmla="*/ 2 w 189"/>
                <a:gd name="T35" fmla="*/ 94 h 101"/>
                <a:gd name="T36" fmla="*/ 0 w 189"/>
                <a:gd name="T37" fmla="*/ 9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9" h="101">
                  <a:moveTo>
                    <a:pt x="185" y="4"/>
                  </a:moveTo>
                  <a:lnTo>
                    <a:pt x="189" y="2"/>
                  </a:lnTo>
                  <a:lnTo>
                    <a:pt x="189" y="0"/>
                  </a:lnTo>
                  <a:lnTo>
                    <a:pt x="185" y="0"/>
                  </a:lnTo>
                  <a:lnTo>
                    <a:pt x="183" y="2"/>
                  </a:lnTo>
                  <a:lnTo>
                    <a:pt x="185" y="4"/>
                  </a:lnTo>
                  <a:lnTo>
                    <a:pt x="185" y="4"/>
                  </a:lnTo>
                  <a:close/>
                  <a:moveTo>
                    <a:pt x="6" y="99"/>
                  </a:moveTo>
                  <a:lnTo>
                    <a:pt x="6" y="99"/>
                  </a:lnTo>
                  <a:lnTo>
                    <a:pt x="6" y="101"/>
                  </a:lnTo>
                  <a:lnTo>
                    <a:pt x="6" y="99"/>
                  </a:lnTo>
                  <a:lnTo>
                    <a:pt x="6" y="99"/>
                  </a:lnTo>
                  <a:close/>
                  <a:moveTo>
                    <a:pt x="0" y="94"/>
                  </a:moveTo>
                  <a:lnTo>
                    <a:pt x="2" y="90"/>
                  </a:lnTo>
                  <a:lnTo>
                    <a:pt x="6" y="92"/>
                  </a:lnTo>
                  <a:lnTo>
                    <a:pt x="6" y="92"/>
                  </a:lnTo>
                  <a:lnTo>
                    <a:pt x="6" y="94"/>
                  </a:lnTo>
                  <a:lnTo>
                    <a:pt x="2" y="94"/>
                  </a:lnTo>
                  <a:lnTo>
                    <a:pt x="0" y="94"/>
                  </a:lnTo>
                  <a:close/>
                </a:path>
              </a:pathLst>
            </a:custGeom>
            <a:solidFill>
              <a:srgbClr val="005A9A"/>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87" name="Freeform 11">
              <a:extLst>
                <a:ext uri="{FF2B5EF4-FFF2-40B4-BE49-F238E27FC236}">
                  <a16:creationId xmlns:a16="http://schemas.microsoft.com/office/drawing/2014/main" id="{7A4FCE0E-B896-4B34-9A1F-879E8FD82DE7}"/>
                </a:ext>
              </a:extLst>
            </p:cNvPr>
            <p:cNvSpPr>
              <a:spLocks noEditPoints="1"/>
            </p:cNvSpPr>
            <p:nvPr/>
          </p:nvSpPr>
          <p:spPr bwMode="auto">
            <a:xfrm>
              <a:off x="5768806" y="3239017"/>
              <a:ext cx="33857" cy="110533"/>
            </a:xfrm>
            <a:custGeom>
              <a:avLst/>
              <a:gdLst>
                <a:gd name="T0" fmla="*/ 17 w 42"/>
                <a:gd name="T1" fmla="*/ 24 h 146"/>
                <a:gd name="T2" fmla="*/ 14 w 42"/>
                <a:gd name="T3" fmla="*/ 17 h 146"/>
                <a:gd name="T4" fmla="*/ 17 w 42"/>
                <a:gd name="T5" fmla="*/ 9 h 146"/>
                <a:gd name="T6" fmla="*/ 17 w 42"/>
                <a:gd name="T7" fmla="*/ 2 h 146"/>
                <a:gd name="T8" fmla="*/ 12 w 42"/>
                <a:gd name="T9" fmla="*/ 5 h 146"/>
                <a:gd name="T10" fmla="*/ 12 w 42"/>
                <a:gd name="T11" fmla="*/ 15 h 146"/>
                <a:gd name="T12" fmla="*/ 10 w 42"/>
                <a:gd name="T13" fmla="*/ 26 h 146"/>
                <a:gd name="T14" fmla="*/ 12 w 42"/>
                <a:gd name="T15" fmla="*/ 28 h 146"/>
                <a:gd name="T16" fmla="*/ 12 w 42"/>
                <a:gd name="T17" fmla="*/ 45 h 146"/>
                <a:gd name="T18" fmla="*/ 10 w 42"/>
                <a:gd name="T19" fmla="*/ 38 h 146"/>
                <a:gd name="T20" fmla="*/ 14 w 42"/>
                <a:gd name="T21" fmla="*/ 32 h 146"/>
                <a:gd name="T22" fmla="*/ 8 w 42"/>
                <a:gd name="T23" fmla="*/ 32 h 146"/>
                <a:gd name="T24" fmla="*/ 8 w 42"/>
                <a:gd name="T25" fmla="*/ 40 h 146"/>
                <a:gd name="T26" fmla="*/ 8 w 42"/>
                <a:gd name="T27" fmla="*/ 47 h 146"/>
                <a:gd name="T28" fmla="*/ 10 w 42"/>
                <a:gd name="T29" fmla="*/ 51 h 146"/>
                <a:gd name="T30" fmla="*/ 4 w 42"/>
                <a:gd name="T31" fmla="*/ 47 h 146"/>
                <a:gd name="T32" fmla="*/ 0 w 42"/>
                <a:gd name="T33" fmla="*/ 47 h 146"/>
                <a:gd name="T34" fmla="*/ 6 w 42"/>
                <a:gd name="T35" fmla="*/ 68 h 146"/>
                <a:gd name="T36" fmla="*/ 12 w 42"/>
                <a:gd name="T37" fmla="*/ 64 h 146"/>
                <a:gd name="T38" fmla="*/ 6 w 42"/>
                <a:gd name="T39" fmla="*/ 61 h 146"/>
                <a:gd name="T40" fmla="*/ 6 w 42"/>
                <a:gd name="T41" fmla="*/ 66 h 146"/>
                <a:gd name="T42" fmla="*/ 6 w 42"/>
                <a:gd name="T43" fmla="*/ 68 h 146"/>
                <a:gd name="T44" fmla="*/ 14 w 42"/>
                <a:gd name="T45" fmla="*/ 95 h 146"/>
                <a:gd name="T46" fmla="*/ 17 w 42"/>
                <a:gd name="T47" fmla="*/ 93 h 146"/>
                <a:gd name="T48" fmla="*/ 23 w 42"/>
                <a:gd name="T49" fmla="*/ 110 h 146"/>
                <a:gd name="T50" fmla="*/ 27 w 42"/>
                <a:gd name="T51" fmla="*/ 114 h 146"/>
                <a:gd name="T52" fmla="*/ 23 w 42"/>
                <a:gd name="T53" fmla="*/ 112 h 146"/>
                <a:gd name="T54" fmla="*/ 23 w 42"/>
                <a:gd name="T55" fmla="*/ 110 h 146"/>
                <a:gd name="T56" fmla="*/ 31 w 42"/>
                <a:gd name="T57" fmla="*/ 114 h 146"/>
                <a:gd name="T58" fmla="*/ 33 w 42"/>
                <a:gd name="T59" fmla="*/ 116 h 146"/>
                <a:gd name="T60" fmla="*/ 33 w 42"/>
                <a:gd name="T61" fmla="*/ 112 h 146"/>
                <a:gd name="T62" fmla="*/ 27 w 42"/>
                <a:gd name="T63" fmla="*/ 123 h 146"/>
                <a:gd name="T64" fmla="*/ 33 w 42"/>
                <a:gd name="T65" fmla="*/ 123 h 146"/>
                <a:gd name="T66" fmla="*/ 27 w 42"/>
                <a:gd name="T67" fmla="*/ 118 h 146"/>
                <a:gd name="T68" fmla="*/ 27 w 42"/>
                <a:gd name="T69" fmla="*/ 123 h 146"/>
                <a:gd name="T70" fmla="*/ 38 w 42"/>
                <a:gd name="T71" fmla="*/ 129 h 146"/>
                <a:gd name="T72" fmla="*/ 33 w 42"/>
                <a:gd name="T73" fmla="*/ 131 h 146"/>
                <a:gd name="T74" fmla="*/ 36 w 42"/>
                <a:gd name="T75" fmla="*/ 133 h 146"/>
                <a:gd name="T76" fmla="*/ 36 w 42"/>
                <a:gd name="T77" fmla="*/ 135 h 146"/>
                <a:gd name="T78" fmla="*/ 36 w 42"/>
                <a:gd name="T79" fmla="*/ 139 h 146"/>
                <a:gd name="T80" fmla="*/ 38 w 42"/>
                <a:gd name="T81" fmla="*/ 142 h 146"/>
                <a:gd name="T82" fmla="*/ 42 w 42"/>
                <a:gd name="T83" fmla="*/ 142 h 146"/>
                <a:gd name="T84" fmla="*/ 40 w 42"/>
                <a:gd name="T85" fmla="*/ 13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146">
                  <a:moveTo>
                    <a:pt x="12" y="28"/>
                  </a:moveTo>
                  <a:lnTo>
                    <a:pt x="17" y="24"/>
                  </a:lnTo>
                  <a:lnTo>
                    <a:pt x="17" y="17"/>
                  </a:lnTo>
                  <a:lnTo>
                    <a:pt x="14" y="17"/>
                  </a:lnTo>
                  <a:lnTo>
                    <a:pt x="17" y="13"/>
                  </a:lnTo>
                  <a:lnTo>
                    <a:pt x="17" y="9"/>
                  </a:lnTo>
                  <a:lnTo>
                    <a:pt x="14" y="7"/>
                  </a:lnTo>
                  <a:lnTo>
                    <a:pt x="17" y="2"/>
                  </a:lnTo>
                  <a:lnTo>
                    <a:pt x="17" y="0"/>
                  </a:lnTo>
                  <a:lnTo>
                    <a:pt x="12" y="5"/>
                  </a:lnTo>
                  <a:lnTo>
                    <a:pt x="12" y="11"/>
                  </a:lnTo>
                  <a:lnTo>
                    <a:pt x="12" y="15"/>
                  </a:lnTo>
                  <a:lnTo>
                    <a:pt x="12" y="17"/>
                  </a:lnTo>
                  <a:lnTo>
                    <a:pt x="10" y="26"/>
                  </a:lnTo>
                  <a:lnTo>
                    <a:pt x="12" y="28"/>
                  </a:lnTo>
                  <a:lnTo>
                    <a:pt x="12" y="28"/>
                  </a:lnTo>
                  <a:close/>
                  <a:moveTo>
                    <a:pt x="10" y="51"/>
                  </a:moveTo>
                  <a:lnTo>
                    <a:pt x="12" y="45"/>
                  </a:lnTo>
                  <a:lnTo>
                    <a:pt x="12" y="40"/>
                  </a:lnTo>
                  <a:lnTo>
                    <a:pt x="10" y="38"/>
                  </a:lnTo>
                  <a:lnTo>
                    <a:pt x="12" y="34"/>
                  </a:lnTo>
                  <a:lnTo>
                    <a:pt x="14" y="32"/>
                  </a:lnTo>
                  <a:lnTo>
                    <a:pt x="14" y="30"/>
                  </a:lnTo>
                  <a:lnTo>
                    <a:pt x="8" y="32"/>
                  </a:lnTo>
                  <a:lnTo>
                    <a:pt x="8" y="38"/>
                  </a:lnTo>
                  <a:lnTo>
                    <a:pt x="8" y="40"/>
                  </a:lnTo>
                  <a:lnTo>
                    <a:pt x="10" y="45"/>
                  </a:lnTo>
                  <a:lnTo>
                    <a:pt x="8" y="47"/>
                  </a:lnTo>
                  <a:lnTo>
                    <a:pt x="10" y="51"/>
                  </a:lnTo>
                  <a:lnTo>
                    <a:pt x="10" y="51"/>
                  </a:lnTo>
                  <a:close/>
                  <a:moveTo>
                    <a:pt x="0" y="47"/>
                  </a:moveTo>
                  <a:lnTo>
                    <a:pt x="4" y="47"/>
                  </a:lnTo>
                  <a:lnTo>
                    <a:pt x="2" y="45"/>
                  </a:lnTo>
                  <a:lnTo>
                    <a:pt x="0" y="47"/>
                  </a:lnTo>
                  <a:lnTo>
                    <a:pt x="0" y="47"/>
                  </a:lnTo>
                  <a:close/>
                  <a:moveTo>
                    <a:pt x="6" y="68"/>
                  </a:moveTo>
                  <a:lnTo>
                    <a:pt x="10" y="68"/>
                  </a:lnTo>
                  <a:lnTo>
                    <a:pt x="12" y="64"/>
                  </a:lnTo>
                  <a:lnTo>
                    <a:pt x="10" y="59"/>
                  </a:lnTo>
                  <a:lnTo>
                    <a:pt x="6" y="61"/>
                  </a:lnTo>
                  <a:lnTo>
                    <a:pt x="6" y="66"/>
                  </a:lnTo>
                  <a:lnTo>
                    <a:pt x="6" y="66"/>
                  </a:lnTo>
                  <a:lnTo>
                    <a:pt x="6" y="68"/>
                  </a:lnTo>
                  <a:lnTo>
                    <a:pt x="6" y="68"/>
                  </a:lnTo>
                  <a:close/>
                  <a:moveTo>
                    <a:pt x="17" y="93"/>
                  </a:moveTo>
                  <a:lnTo>
                    <a:pt x="14" y="95"/>
                  </a:lnTo>
                  <a:lnTo>
                    <a:pt x="17" y="95"/>
                  </a:lnTo>
                  <a:lnTo>
                    <a:pt x="17" y="93"/>
                  </a:lnTo>
                  <a:lnTo>
                    <a:pt x="17" y="93"/>
                  </a:lnTo>
                  <a:close/>
                  <a:moveTo>
                    <a:pt x="23" y="110"/>
                  </a:moveTo>
                  <a:lnTo>
                    <a:pt x="25" y="110"/>
                  </a:lnTo>
                  <a:lnTo>
                    <a:pt x="27" y="114"/>
                  </a:lnTo>
                  <a:lnTo>
                    <a:pt x="23" y="112"/>
                  </a:lnTo>
                  <a:lnTo>
                    <a:pt x="23" y="112"/>
                  </a:lnTo>
                  <a:lnTo>
                    <a:pt x="23" y="110"/>
                  </a:lnTo>
                  <a:lnTo>
                    <a:pt x="23" y="110"/>
                  </a:lnTo>
                  <a:close/>
                  <a:moveTo>
                    <a:pt x="33" y="112"/>
                  </a:moveTo>
                  <a:lnTo>
                    <a:pt x="31" y="114"/>
                  </a:lnTo>
                  <a:lnTo>
                    <a:pt x="33" y="118"/>
                  </a:lnTo>
                  <a:lnTo>
                    <a:pt x="33" y="116"/>
                  </a:lnTo>
                  <a:lnTo>
                    <a:pt x="33" y="112"/>
                  </a:lnTo>
                  <a:lnTo>
                    <a:pt x="33" y="112"/>
                  </a:lnTo>
                  <a:lnTo>
                    <a:pt x="33" y="112"/>
                  </a:lnTo>
                  <a:close/>
                  <a:moveTo>
                    <a:pt x="27" y="123"/>
                  </a:moveTo>
                  <a:lnTo>
                    <a:pt x="31" y="125"/>
                  </a:lnTo>
                  <a:lnTo>
                    <a:pt x="33" y="123"/>
                  </a:lnTo>
                  <a:lnTo>
                    <a:pt x="31" y="118"/>
                  </a:lnTo>
                  <a:lnTo>
                    <a:pt x="27" y="118"/>
                  </a:lnTo>
                  <a:lnTo>
                    <a:pt x="27" y="123"/>
                  </a:lnTo>
                  <a:lnTo>
                    <a:pt x="27" y="123"/>
                  </a:lnTo>
                  <a:close/>
                  <a:moveTo>
                    <a:pt x="36" y="133"/>
                  </a:moveTo>
                  <a:lnTo>
                    <a:pt x="38" y="129"/>
                  </a:lnTo>
                  <a:lnTo>
                    <a:pt x="36" y="129"/>
                  </a:lnTo>
                  <a:lnTo>
                    <a:pt x="33" y="131"/>
                  </a:lnTo>
                  <a:lnTo>
                    <a:pt x="36" y="133"/>
                  </a:lnTo>
                  <a:lnTo>
                    <a:pt x="36" y="133"/>
                  </a:lnTo>
                  <a:close/>
                  <a:moveTo>
                    <a:pt x="38" y="133"/>
                  </a:moveTo>
                  <a:lnTo>
                    <a:pt x="36" y="135"/>
                  </a:lnTo>
                  <a:lnTo>
                    <a:pt x="36" y="139"/>
                  </a:lnTo>
                  <a:lnTo>
                    <a:pt x="36" y="139"/>
                  </a:lnTo>
                  <a:lnTo>
                    <a:pt x="38" y="142"/>
                  </a:lnTo>
                  <a:lnTo>
                    <a:pt x="38" y="142"/>
                  </a:lnTo>
                  <a:lnTo>
                    <a:pt x="40" y="146"/>
                  </a:lnTo>
                  <a:lnTo>
                    <a:pt x="42" y="142"/>
                  </a:lnTo>
                  <a:lnTo>
                    <a:pt x="40" y="139"/>
                  </a:lnTo>
                  <a:lnTo>
                    <a:pt x="40" y="135"/>
                  </a:lnTo>
                  <a:lnTo>
                    <a:pt x="38" y="133"/>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88" name="Freeform 12">
              <a:extLst>
                <a:ext uri="{FF2B5EF4-FFF2-40B4-BE49-F238E27FC236}">
                  <a16:creationId xmlns:a16="http://schemas.microsoft.com/office/drawing/2014/main" id="{F4F76472-EBDF-48DE-BB5C-FAB7B3B6F816}"/>
                </a:ext>
              </a:extLst>
            </p:cNvPr>
            <p:cNvSpPr>
              <a:spLocks noEditPoints="1"/>
            </p:cNvSpPr>
            <p:nvPr/>
          </p:nvSpPr>
          <p:spPr bwMode="auto">
            <a:xfrm>
              <a:off x="6609584" y="3207220"/>
              <a:ext cx="18541" cy="35582"/>
            </a:xfrm>
            <a:custGeom>
              <a:avLst/>
              <a:gdLst>
                <a:gd name="T0" fmla="*/ 23 w 23"/>
                <a:gd name="T1" fmla="*/ 0 h 47"/>
                <a:gd name="T2" fmla="*/ 19 w 23"/>
                <a:gd name="T3" fmla="*/ 2 h 47"/>
                <a:gd name="T4" fmla="*/ 23 w 23"/>
                <a:gd name="T5" fmla="*/ 9 h 47"/>
                <a:gd name="T6" fmla="*/ 23 w 23"/>
                <a:gd name="T7" fmla="*/ 4 h 47"/>
                <a:gd name="T8" fmla="*/ 23 w 23"/>
                <a:gd name="T9" fmla="*/ 2 h 47"/>
                <a:gd name="T10" fmla="*/ 23 w 23"/>
                <a:gd name="T11" fmla="*/ 0 h 47"/>
                <a:gd name="T12" fmla="*/ 23 w 23"/>
                <a:gd name="T13" fmla="*/ 0 h 47"/>
                <a:gd name="T14" fmla="*/ 13 w 23"/>
                <a:gd name="T15" fmla="*/ 28 h 47"/>
                <a:gd name="T16" fmla="*/ 15 w 23"/>
                <a:gd name="T17" fmla="*/ 25 h 47"/>
                <a:gd name="T18" fmla="*/ 17 w 23"/>
                <a:gd name="T19" fmla="*/ 28 h 47"/>
                <a:gd name="T20" fmla="*/ 15 w 23"/>
                <a:gd name="T21" fmla="*/ 28 h 47"/>
                <a:gd name="T22" fmla="*/ 13 w 23"/>
                <a:gd name="T23" fmla="*/ 28 h 47"/>
                <a:gd name="T24" fmla="*/ 13 w 23"/>
                <a:gd name="T25" fmla="*/ 28 h 47"/>
                <a:gd name="T26" fmla="*/ 2 w 23"/>
                <a:gd name="T27" fmla="*/ 44 h 47"/>
                <a:gd name="T28" fmla="*/ 2 w 23"/>
                <a:gd name="T29" fmla="*/ 40 h 47"/>
                <a:gd name="T30" fmla="*/ 6 w 23"/>
                <a:gd name="T31" fmla="*/ 40 h 47"/>
                <a:gd name="T32" fmla="*/ 8 w 23"/>
                <a:gd name="T33" fmla="*/ 40 h 47"/>
                <a:gd name="T34" fmla="*/ 4 w 23"/>
                <a:gd name="T35" fmla="*/ 47 h 47"/>
                <a:gd name="T36" fmla="*/ 2 w 23"/>
                <a:gd name="T37" fmla="*/ 47 h 47"/>
                <a:gd name="T38" fmla="*/ 0 w 23"/>
                <a:gd name="T39" fmla="*/ 47 h 47"/>
                <a:gd name="T40" fmla="*/ 2 w 23"/>
                <a:gd name="T4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47">
                  <a:moveTo>
                    <a:pt x="23" y="0"/>
                  </a:moveTo>
                  <a:lnTo>
                    <a:pt x="19" y="2"/>
                  </a:lnTo>
                  <a:lnTo>
                    <a:pt x="23" y="9"/>
                  </a:lnTo>
                  <a:lnTo>
                    <a:pt x="23" y="4"/>
                  </a:lnTo>
                  <a:lnTo>
                    <a:pt x="23" y="2"/>
                  </a:lnTo>
                  <a:lnTo>
                    <a:pt x="23" y="0"/>
                  </a:lnTo>
                  <a:lnTo>
                    <a:pt x="23" y="0"/>
                  </a:lnTo>
                  <a:close/>
                  <a:moveTo>
                    <a:pt x="13" y="28"/>
                  </a:moveTo>
                  <a:lnTo>
                    <a:pt x="15" y="25"/>
                  </a:lnTo>
                  <a:lnTo>
                    <a:pt x="17" y="28"/>
                  </a:lnTo>
                  <a:lnTo>
                    <a:pt x="15" y="28"/>
                  </a:lnTo>
                  <a:lnTo>
                    <a:pt x="13" y="28"/>
                  </a:lnTo>
                  <a:lnTo>
                    <a:pt x="13" y="28"/>
                  </a:lnTo>
                  <a:close/>
                  <a:moveTo>
                    <a:pt x="2" y="44"/>
                  </a:moveTo>
                  <a:lnTo>
                    <a:pt x="2" y="40"/>
                  </a:lnTo>
                  <a:lnTo>
                    <a:pt x="6" y="40"/>
                  </a:lnTo>
                  <a:lnTo>
                    <a:pt x="8" y="40"/>
                  </a:lnTo>
                  <a:lnTo>
                    <a:pt x="4" y="47"/>
                  </a:lnTo>
                  <a:lnTo>
                    <a:pt x="2" y="47"/>
                  </a:lnTo>
                  <a:lnTo>
                    <a:pt x="0" y="47"/>
                  </a:lnTo>
                  <a:lnTo>
                    <a:pt x="2" y="44"/>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89" name="Freeform 13">
              <a:extLst>
                <a:ext uri="{FF2B5EF4-FFF2-40B4-BE49-F238E27FC236}">
                  <a16:creationId xmlns:a16="http://schemas.microsoft.com/office/drawing/2014/main" id="{49A0698A-1202-427D-84CB-BD24174EEB7C}"/>
                </a:ext>
              </a:extLst>
            </p:cNvPr>
            <p:cNvSpPr>
              <a:spLocks noEditPoints="1"/>
            </p:cNvSpPr>
            <p:nvPr/>
          </p:nvSpPr>
          <p:spPr bwMode="auto">
            <a:xfrm>
              <a:off x="4638634" y="1584805"/>
              <a:ext cx="2116857" cy="1198452"/>
            </a:xfrm>
            <a:custGeom>
              <a:avLst/>
              <a:gdLst>
                <a:gd name="T0" fmla="*/ 2002 w 2626"/>
                <a:gd name="T1" fmla="*/ 1292 h 1583"/>
                <a:gd name="T2" fmla="*/ 1821 w 2626"/>
                <a:gd name="T3" fmla="*/ 1132 h 1583"/>
                <a:gd name="T4" fmla="*/ 1598 w 2626"/>
                <a:gd name="T5" fmla="*/ 1290 h 1583"/>
                <a:gd name="T6" fmla="*/ 1239 w 2626"/>
                <a:gd name="T7" fmla="*/ 1277 h 1583"/>
                <a:gd name="T8" fmla="*/ 862 w 2626"/>
                <a:gd name="T9" fmla="*/ 1207 h 1583"/>
                <a:gd name="T10" fmla="*/ 647 w 2626"/>
                <a:gd name="T11" fmla="*/ 1290 h 1583"/>
                <a:gd name="T12" fmla="*/ 458 w 2626"/>
                <a:gd name="T13" fmla="*/ 1431 h 1583"/>
                <a:gd name="T14" fmla="*/ 327 w 2626"/>
                <a:gd name="T15" fmla="*/ 1536 h 1583"/>
                <a:gd name="T16" fmla="*/ 122 w 2626"/>
                <a:gd name="T17" fmla="*/ 1292 h 1583"/>
                <a:gd name="T18" fmla="*/ 40 w 2626"/>
                <a:gd name="T19" fmla="*/ 906 h 1583"/>
                <a:gd name="T20" fmla="*/ 167 w 2626"/>
                <a:gd name="T21" fmla="*/ 788 h 1583"/>
                <a:gd name="T22" fmla="*/ 139 w 2626"/>
                <a:gd name="T23" fmla="*/ 935 h 1583"/>
                <a:gd name="T24" fmla="*/ 280 w 2626"/>
                <a:gd name="T25" fmla="*/ 798 h 1583"/>
                <a:gd name="T26" fmla="*/ 483 w 2626"/>
                <a:gd name="T27" fmla="*/ 731 h 1583"/>
                <a:gd name="T28" fmla="*/ 588 w 2626"/>
                <a:gd name="T29" fmla="*/ 598 h 1583"/>
                <a:gd name="T30" fmla="*/ 702 w 2626"/>
                <a:gd name="T31" fmla="*/ 809 h 1583"/>
                <a:gd name="T32" fmla="*/ 685 w 2626"/>
                <a:gd name="T33" fmla="*/ 554 h 1583"/>
                <a:gd name="T34" fmla="*/ 904 w 2626"/>
                <a:gd name="T35" fmla="*/ 649 h 1583"/>
                <a:gd name="T36" fmla="*/ 795 w 2626"/>
                <a:gd name="T37" fmla="*/ 402 h 1583"/>
                <a:gd name="T38" fmla="*/ 959 w 2626"/>
                <a:gd name="T39" fmla="*/ 265 h 1583"/>
                <a:gd name="T40" fmla="*/ 1128 w 2626"/>
                <a:gd name="T41" fmla="*/ 227 h 1583"/>
                <a:gd name="T42" fmla="*/ 1159 w 2626"/>
                <a:gd name="T43" fmla="*/ 379 h 1583"/>
                <a:gd name="T44" fmla="*/ 1412 w 2626"/>
                <a:gd name="T45" fmla="*/ 307 h 1583"/>
                <a:gd name="T46" fmla="*/ 1602 w 2626"/>
                <a:gd name="T47" fmla="*/ 362 h 1583"/>
                <a:gd name="T48" fmla="*/ 1752 w 2626"/>
                <a:gd name="T49" fmla="*/ 297 h 1583"/>
                <a:gd name="T50" fmla="*/ 2112 w 2626"/>
                <a:gd name="T51" fmla="*/ 293 h 1583"/>
                <a:gd name="T52" fmla="*/ 2397 w 2626"/>
                <a:gd name="T53" fmla="*/ 229 h 1583"/>
                <a:gd name="T54" fmla="*/ 2588 w 2626"/>
                <a:gd name="T55" fmla="*/ 246 h 1583"/>
                <a:gd name="T56" fmla="*/ 2496 w 2626"/>
                <a:gd name="T57" fmla="*/ 356 h 1583"/>
                <a:gd name="T58" fmla="*/ 2595 w 2626"/>
                <a:gd name="T59" fmla="*/ 560 h 1583"/>
                <a:gd name="T60" fmla="*/ 2394 w 2626"/>
                <a:gd name="T61" fmla="*/ 744 h 1583"/>
                <a:gd name="T62" fmla="*/ 2453 w 2626"/>
                <a:gd name="T63" fmla="*/ 1037 h 1583"/>
                <a:gd name="T64" fmla="*/ 2367 w 2626"/>
                <a:gd name="T65" fmla="*/ 697 h 1583"/>
                <a:gd name="T66" fmla="*/ 2255 w 2626"/>
                <a:gd name="T67" fmla="*/ 697 h 1583"/>
                <a:gd name="T68" fmla="*/ 2131 w 2626"/>
                <a:gd name="T69" fmla="*/ 832 h 1583"/>
                <a:gd name="T70" fmla="*/ 2055 w 2626"/>
                <a:gd name="T71" fmla="*/ 1056 h 1583"/>
                <a:gd name="T72" fmla="*/ 2095 w 2626"/>
                <a:gd name="T73" fmla="*/ 1433 h 1583"/>
                <a:gd name="T74" fmla="*/ 186 w 2626"/>
                <a:gd name="T75" fmla="*/ 179 h 1583"/>
                <a:gd name="T76" fmla="*/ 240 w 2626"/>
                <a:gd name="T77" fmla="*/ 90 h 1583"/>
                <a:gd name="T78" fmla="*/ 221 w 2626"/>
                <a:gd name="T79" fmla="*/ 149 h 1583"/>
                <a:gd name="T80" fmla="*/ 243 w 2626"/>
                <a:gd name="T81" fmla="*/ 189 h 1583"/>
                <a:gd name="T82" fmla="*/ 302 w 2626"/>
                <a:gd name="T83" fmla="*/ 78 h 1583"/>
                <a:gd name="T84" fmla="*/ 2350 w 2626"/>
                <a:gd name="T85" fmla="*/ 676 h 1583"/>
                <a:gd name="T86" fmla="*/ 489 w 2626"/>
                <a:gd name="T87" fmla="*/ 394 h 1583"/>
                <a:gd name="T88" fmla="*/ 352 w 2626"/>
                <a:gd name="T89" fmla="*/ 476 h 1583"/>
                <a:gd name="T90" fmla="*/ 388 w 2626"/>
                <a:gd name="T91" fmla="*/ 596 h 1583"/>
                <a:gd name="T92" fmla="*/ 407 w 2626"/>
                <a:gd name="T93" fmla="*/ 674 h 1583"/>
                <a:gd name="T94" fmla="*/ 436 w 2626"/>
                <a:gd name="T95" fmla="*/ 739 h 1583"/>
                <a:gd name="T96" fmla="*/ 609 w 2626"/>
                <a:gd name="T97" fmla="*/ 522 h 1583"/>
                <a:gd name="T98" fmla="*/ 698 w 2626"/>
                <a:gd name="T99" fmla="*/ 425 h 1583"/>
                <a:gd name="T100" fmla="*/ 793 w 2626"/>
                <a:gd name="T101" fmla="*/ 421 h 1583"/>
                <a:gd name="T102" fmla="*/ 873 w 2626"/>
                <a:gd name="T103" fmla="*/ 274 h 1583"/>
                <a:gd name="T104" fmla="*/ 698 w 2626"/>
                <a:gd name="T105" fmla="*/ 76 h 1583"/>
                <a:gd name="T106" fmla="*/ 814 w 2626"/>
                <a:gd name="T107" fmla="*/ 73 h 1583"/>
                <a:gd name="T108" fmla="*/ 1562 w 2626"/>
                <a:gd name="T109" fmla="*/ 128 h 1583"/>
                <a:gd name="T110" fmla="*/ 1598 w 2626"/>
                <a:gd name="T111" fmla="*/ 107 h 1583"/>
                <a:gd name="T112" fmla="*/ 959 w 2626"/>
                <a:gd name="T113" fmla="*/ 137 h 1583"/>
                <a:gd name="T114" fmla="*/ 1619 w 2626"/>
                <a:gd name="T115" fmla="*/ 232 h 1583"/>
                <a:gd name="T116" fmla="*/ 2163 w 2626"/>
                <a:gd name="T117" fmla="*/ 263 h 1583"/>
                <a:gd name="T118" fmla="*/ 2150 w 2626"/>
                <a:gd name="T119" fmla="*/ 1072 h 1583"/>
                <a:gd name="T120" fmla="*/ 2011 w 2626"/>
                <a:gd name="T121" fmla="*/ 1039 h 1583"/>
                <a:gd name="T122" fmla="*/ 2542 w 2626"/>
                <a:gd name="T123" fmla="*/ 923 h 1583"/>
                <a:gd name="T124" fmla="*/ 2401 w 2626"/>
                <a:gd name="T125" fmla="*/ 1273 h 1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26" h="1583">
                  <a:moveTo>
                    <a:pt x="2036" y="1454"/>
                  </a:moveTo>
                  <a:lnTo>
                    <a:pt x="2036" y="1454"/>
                  </a:lnTo>
                  <a:lnTo>
                    <a:pt x="2032" y="1450"/>
                  </a:lnTo>
                  <a:lnTo>
                    <a:pt x="2032" y="1450"/>
                  </a:lnTo>
                  <a:lnTo>
                    <a:pt x="2034" y="1448"/>
                  </a:lnTo>
                  <a:lnTo>
                    <a:pt x="2034" y="1446"/>
                  </a:lnTo>
                  <a:lnTo>
                    <a:pt x="2032" y="1446"/>
                  </a:lnTo>
                  <a:lnTo>
                    <a:pt x="2032" y="1441"/>
                  </a:lnTo>
                  <a:lnTo>
                    <a:pt x="2032" y="1439"/>
                  </a:lnTo>
                  <a:lnTo>
                    <a:pt x="2034" y="1439"/>
                  </a:lnTo>
                  <a:lnTo>
                    <a:pt x="2038" y="1439"/>
                  </a:lnTo>
                  <a:lnTo>
                    <a:pt x="2040" y="1439"/>
                  </a:lnTo>
                  <a:lnTo>
                    <a:pt x="2040" y="1435"/>
                  </a:lnTo>
                  <a:lnTo>
                    <a:pt x="2040" y="1433"/>
                  </a:lnTo>
                  <a:lnTo>
                    <a:pt x="2040" y="1431"/>
                  </a:lnTo>
                  <a:lnTo>
                    <a:pt x="2040" y="1429"/>
                  </a:lnTo>
                  <a:lnTo>
                    <a:pt x="2040" y="1424"/>
                  </a:lnTo>
                  <a:lnTo>
                    <a:pt x="2040" y="1422"/>
                  </a:lnTo>
                  <a:lnTo>
                    <a:pt x="2038" y="1420"/>
                  </a:lnTo>
                  <a:lnTo>
                    <a:pt x="2038" y="1414"/>
                  </a:lnTo>
                  <a:lnTo>
                    <a:pt x="2038" y="1410"/>
                  </a:lnTo>
                  <a:lnTo>
                    <a:pt x="2036" y="1406"/>
                  </a:lnTo>
                  <a:lnTo>
                    <a:pt x="2038" y="1401"/>
                  </a:lnTo>
                  <a:lnTo>
                    <a:pt x="2034" y="1397"/>
                  </a:lnTo>
                  <a:lnTo>
                    <a:pt x="2034" y="1395"/>
                  </a:lnTo>
                  <a:lnTo>
                    <a:pt x="2032" y="1393"/>
                  </a:lnTo>
                  <a:lnTo>
                    <a:pt x="2028" y="1384"/>
                  </a:lnTo>
                  <a:lnTo>
                    <a:pt x="2026" y="1382"/>
                  </a:lnTo>
                  <a:lnTo>
                    <a:pt x="2028" y="1380"/>
                  </a:lnTo>
                  <a:lnTo>
                    <a:pt x="2030" y="1378"/>
                  </a:lnTo>
                  <a:lnTo>
                    <a:pt x="2032" y="1378"/>
                  </a:lnTo>
                  <a:lnTo>
                    <a:pt x="2034" y="1376"/>
                  </a:lnTo>
                  <a:lnTo>
                    <a:pt x="2034" y="1374"/>
                  </a:lnTo>
                  <a:lnTo>
                    <a:pt x="2038" y="1368"/>
                  </a:lnTo>
                  <a:lnTo>
                    <a:pt x="2040" y="1368"/>
                  </a:lnTo>
                  <a:lnTo>
                    <a:pt x="2042" y="1368"/>
                  </a:lnTo>
                  <a:lnTo>
                    <a:pt x="2045" y="1370"/>
                  </a:lnTo>
                  <a:lnTo>
                    <a:pt x="2059" y="1372"/>
                  </a:lnTo>
                  <a:lnTo>
                    <a:pt x="2059" y="1372"/>
                  </a:lnTo>
                  <a:lnTo>
                    <a:pt x="2061" y="1372"/>
                  </a:lnTo>
                  <a:lnTo>
                    <a:pt x="2064" y="1370"/>
                  </a:lnTo>
                  <a:lnTo>
                    <a:pt x="2064" y="1368"/>
                  </a:lnTo>
                  <a:lnTo>
                    <a:pt x="2061" y="1365"/>
                  </a:lnTo>
                  <a:lnTo>
                    <a:pt x="2061" y="1363"/>
                  </a:lnTo>
                  <a:lnTo>
                    <a:pt x="2064" y="1361"/>
                  </a:lnTo>
                  <a:lnTo>
                    <a:pt x="2061" y="1359"/>
                  </a:lnTo>
                  <a:lnTo>
                    <a:pt x="2061" y="1357"/>
                  </a:lnTo>
                  <a:lnTo>
                    <a:pt x="2064" y="1353"/>
                  </a:lnTo>
                  <a:lnTo>
                    <a:pt x="2064" y="1351"/>
                  </a:lnTo>
                  <a:lnTo>
                    <a:pt x="2064" y="1349"/>
                  </a:lnTo>
                  <a:lnTo>
                    <a:pt x="2064" y="1346"/>
                  </a:lnTo>
                  <a:lnTo>
                    <a:pt x="2064" y="1344"/>
                  </a:lnTo>
                  <a:lnTo>
                    <a:pt x="2066" y="1344"/>
                  </a:lnTo>
                  <a:lnTo>
                    <a:pt x="2066" y="1342"/>
                  </a:lnTo>
                  <a:lnTo>
                    <a:pt x="2066" y="1340"/>
                  </a:lnTo>
                  <a:lnTo>
                    <a:pt x="2064" y="1338"/>
                  </a:lnTo>
                  <a:lnTo>
                    <a:pt x="2064" y="1334"/>
                  </a:lnTo>
                  <a:lnTo>
                    <a:pt x="2066" y="1334"/>
                  </a:lnTo>
                  <a:lnTo>
                    <a:pt x="2066" y="1332"/>
                  </a:lnTo>
                  <a:lnTo>
                    <a:pt x="2066" y="1330"/>
                  </a:lnTo>
                  <a:lnTo>
                    <a:pt x="2064" y="1325"/>
                  </a:lnTo>
                  <a:lnTo>
                    <a:pt x="2064" y="1321"/>
                  </a:lnTo>
                  <a:lnTo>
                    <a:pt x="2066" y="1321"/>
                  </a:lnTo>
                  <a:lnTo>
                    <a:pt x="2066" y="1319"/>
                  </a:lnTo>
                  <a:lnTo>
                    <a:pt x="2066" y="1317"/>
                  </a:lnTo>
                  <a:lnTo>
                    <a:pt x="2066" y="1317"/>
                  </a:lnTo>
                  <a:lnTo>
                    <a:pt x="2066" y="1315"/>
                  </a:lnTo>
                  <a:lnTo>
                    <a:pt x="2064" y="1313"/>
                  </a:lnTo>
                  <a:lnTo>
                    <a:pt x="2061" y="1311"/>
                  </a:lnTo>
                  <a:lnTo>
                    <a:pt x="2064" y="1309"/>
                  </a:lnTo>
                  <a:lnTo>
                    <a:pt x="2064" y="1304"/>
                  </a:lnTo>
                  <a:lnTo>
                    <a:pt x="2061" y="1304"/>
                  </a:lnTo>
                  <a:lnTo>
                    <a:pt x="2061" y="1302"/>
                  </a:lnTo>
                  <a:lnTo>
                    <a:pt x="2061" y="1300"/>
                  </a:lnTo>
                  <a:lnTo>
                    <a:pt x="2064" y="1296"/>
                  </a:lnTo>
                  <a:lnTo>
                    <a:pt x="2066" y="1296"/>
                  </a:lnTo>
                  <a:lnTo>
                    <a:pt x="2068" y="1294"/>
                  </a:lnTo>
                  <a:lnTo>
                    <a:pt x="2068" y="1292"/>
                  </a:lnTo>
                  <a:lnTo>
                    <a:pt x="2068" y="1287"/>
                  </a:lnTo>
                  <a:lnTo>
                    <a:pt x="2066" y="1285"/>
                  </a:lnTo>
                  <a:lnTo>
                    <a:pt x="2064" y="1283"/>
                  </a:lnTo>
                  <a:lnTo>
                    <a:pt x="2064" y="1281"/>
                  </a:lnTo>
                  <a:lnTo>
                    <a:pt x="2059" y="1277"/>
                  </a:lnTo>
                  <a:lnTo>
                    <a:pt x="2059" y="1275"/>
                  </a:lnTo>
                  <a:lnTo>
                    <a:pt x="2061" y="1273"/>
                  </a:lnTo>
                  <a:lnTo>
                    <a:pt x="2059" y="1269"/>
                  </a:lnTo>
                  <a:lnTo>
                    <a:pt x="2059" y="1266"/>
                  </a:lnTo>
                  <a:lnTo>
                    <a:pt x="2055" y="1266"/>
                  </a:lnTo>
                  <a:lnTo>
                    <a:pt x="2053" y="1266"/>
                  </a:lnTo>
                  <a:lnTo>
                    <a:pt x="2049" y="1264"/>
                  </a:lnTo>
                  <a:lnTo>
                    <a:pt x="2047" y="1266"/>
                  </a:lnTo>
                  <a:lnTo>
                    <a:pt x="2045" y="1266"/>
                  </a:lnTo>
                  <a:lnTo>
                    <a:pt x="2042" y="1269"/>
                  </a:lnTo>
                  <a:lnTo>
                    <a:pt x="2040" y="1271"/>
                  </a:lnTo>
                  <a:lnTo>
                    <a:pt x="2038" y="1273"/>
                  </a:lnTo>
                  <a:lnTo>
                    <a:pt x="2036" y="1273"/>
                  </a:lnTo>
                  <a:lnTo>
                    <a:pt x="2036" y="1277"/>
                  </a:lnTo>
                  <a:lnTo>
                    <a:pt x="2032" y="1277"/>
                  </a:lnTo>
                  <a:lnTo>
                    <a:pt x="2030" y="1277"/>
                  </a:lnTo>
                  <a:lnTo>
                    <a:pt x="2028" y="1279"/>
                  </a:lnTo>
                  <a:lnTo>
                    <a:pt x="2028" y="1283"/>
                  </a:lnTo>
                  <a:lnTo>
                    <a:pt x="2026" y="1285"/>
                  </a:lnTo>
                  <a:lnTo>
                    <a:pt x="2026" y="1287"/>
                  </a:lnTo>
                  <a:lnTo>
                    <a:pt x="2026" y="1290"/>
                  </a:lnTo>
                  <a:lnTo>
                    <a:pt x="2024" y="1292"/>
                  </a:lnTo>
                  <a:lnTo>
                    <a:pt x="2021" y="1294"/>
                  </a:lnTo>
                  <a:lnTo>
                    <a:pt x="2015" y="1294"/>
                  </a:lnTo>
                  <a:lnTo>
                    <a:pt x="2013" y="1296"/>
                  </a:lnTo>
                  <a:lnTo>
                    <a:pt x="2011" y="1294"/>
                  </a:lnTo>
                  <a:lnTo>
                    <a:pt x="2009" y="1296"/>
                  </a:lnTo>
                  <a:lnTo>
                    <a:pt x="2007" y="1298"/>
                  </a:lnTo>
                  <a:lnTo>
                    <a:pt x="2005" y="1294"/>
                  </a:lnTo>
                  <a:lnTo>
                    <a:pt x="2002" y="1292"/>
                  </a:lnTo>
                  <a:lnTo>
                    <a:pt x="2000" y="1292"/>
                  </a:lnTo>
                  <a:lnTo>
                    <a:pt x="1998" y="1294"/>
                  </a:lnTo>
                  <a:lnTo>
                    <a:pt x="1994" y="1294"/>
                  </a:lnTo>
                  <a:lnTo>
                    <a:pt x="1994" y="1292"/>
                  </a:lnTo>
                  <a:lnTo>
                    <a:pt x="1990" y="1287"/>
                  </a:lnTo>
                  <a:lnTo>
                    <a:pt x="1988" y="1287"/>
                  </a:lnTo>
                  <a:lnTo>
                    <a:pt x="1986" y="1283"/>
                  </a:lnTo>
                  <a:lnTo>
                    <a:pt x="1986" y="1279"/>
                  </a:lnTo>
                  <a:lnTo>
                    <a:pt x="1986" y="1279"/>
                  </a:lnTo>
                  <a:lnTo>
                    <a:pt x="1986" y="1275"/>
                  </a:lnTo>
                  <a:lnTo>
                    <a:pt x="1986" y="1271"/>
                  </a:lnTo>
                  <a:lnTo>
                    <a:pt x="1983" y="1269"/>
                  </a:lnTo>
                  <a:lnTo>
                    <a:pt x="1981" y="1269"/>
                  </a:lnTo>
                  <a:lnTo>
                    <a:pt x="1981" y="1266"/>
                  </a:lnTo>
                  <a:lnTo>
                    <a:pt x="1981" y="1264"/>
                  </a:lnTo>
                  <a:lnTo>
                    <a:pt x="1981" y="1260"/>
                  </a:lnTo>
                  <a:lnTo>
                    <a:pt x="1983" y="1258"/>
                  </a:lnTo>
                  <a:lnTo>
                    <a:pt x="1981" y="1258"/>
                  </a:lnTo>
                  <a:lnTo>
                    <a:pt x="1979" y="1258"/>
                  </a:lnTo>
                  <a:lnTo>
                    <a:pt x="1977" y="1260"/>
                  </a:lnTo>
                  <a:lnTo>
                    <a:pt x="1975" y="1260"/>
                  </a:lnTo>
                  <a:lnTo>
                    <a:pt x="1973" y="1260"/>
                  </a:lnTo>
                  <a:lnTo>
                    <a:pt x="1971" y="1260"/>
                  </a:lnTo>
                  <a:lnTo>
                    <a:pt x="1969" y="1258"/>
                  </a:lnTo>
                  <a:lnTo>
                    <a:pt x="1967" y="1258"/>
                  </a:lnTo>
                  <a:lnTo>
                    <a:pt x="1964" y="1258"/>
                  </a:lnTo>
                  <a:lnTo>
                    <a:pt x="1960" y="1256"/>
                  </a:lnTo>
                  <a:lnTo>
                    <a:pt x="1960" y="1254"/>
                  </a:lnTo>
                  <a:lnTo>
                    <a:pt x="1958" y="1252"/>
                  </a:lnTo>
                  <a:lnTo>
                    <a:pt x="1958" y="1252"/>
                  </a:lnTo>
                  <a:lnTo>
                    <a:pt x="1956" y="1250"/>
                  </a:lnTo>
                  <a:lnTo>
                    <a:pt x="1956" y="1247"/>
                  </a:lnTo>
                  <a:lnTo>
                    <a:pt x="1954" y="1247"/>
                  </a:lnTo>
                  <a:lnTo>
                    <a:pt x="1952" y="1245"/>
                  </a:lnTo>
                  <a:lnTo>
                    <a:pt x="1950" y="1243"/>
                  </a:lnTo>
                  <a:lnTo>
                    <a:pt x="1948" y="1241"/>
                  </a:lnTo>
                  <a:lnTo>
                    <a:pt x="1946" y="1241"/>
                  </a:lnTo>
                  <a:lnTo>
                    <a:pt x="1946" y="1243"/>
                  </a:lnTo>
                  <a:lnTo>
                    <a:pt x="1943" y="1243"/>
                  </a:lnTo>
                  <a:lnTo>
                    <a:pt x="1941" y="1243"/>
                  </a:lnTo>
                  <a:lnTo>
                    <a:pt x="1941" y="1245"/>
                  </a:lnTo>
                  <a:lnTo>
                    <a:pt x="1939" y="1243"/>
                  </a:lnTo>
                  <a:lnTo>
                    <a:pt x="1937" y="1243"/>
                  </a:lnTo>
                  <a:lnTo>
                    <a:pt x="1935" y="1241"/>
                  </a:lnTo>
                  <a:lnTo>
                    <a:pt x="1931" y="1241"/>
                  </a:lnTo>
                  <a:lnTo>
                    <a:pt x="1929" y="1241"/>
                  </a:lnTo>
                  <a:lnTo>
                    <a:pt x="1931" y="1239"/>
                  </a:lnTo>
                  <a:lnTo>
                    <a:pt x="1931" y="1237"/>
                  </a:lnTo>
                  <a:lnTo>
                    <a:pt x="1929" y="1237"/>
                  </a:lnTo>
                  <a:lnTo>
                    <a:pt x="1927" y="1239"/>
                  </a:lnTo>
                  <a:lnTo>
                    <a:pt x="1922" y="1239"/>
                  </a:lnTo>
                  <a:lnTo>
                    <a:pt x="1920" y="1239"/>
                  </a:lnTo>
                  <a:lnTo>
                    <a:pt x="1918" y="1239"/>
                  </a:lnTo>
                  <a:lnTo>
                    <a:pt x="1916" y="1239"/>
                  </a:lnTo>
                  <a:lnTo>
                    <a:pt x="1914" y="1239"/>
                  </a:lnTo>
                  <a:lnTo>
                    <a:pt x="1912" y="1237"/>
                  </a:lnTo>
                  <a:lnTo>
                    <a:pt x="1910" y="1235"/>
                  </a:lnTo>
                  <a:lnTo>
                    <a:pt x="1905" y="1231"/>
                  </a:lnTo>
                  <a:lnTo>
                    <a:pt x="1903" y="1226"/>
                  </a:lnTo>
                  <a:lnTo>
                    <a:pt x="1903" y="1224"/>
                  </a:lnTo>
                  <a:lnTo>
                    <a:pt x="1901" y="1220"/>
                  </a:lnTo>
                  <a:lnTo>
                    <a:pt x="1899" y="1220"/>
                  </a:lnTo>
                  <a:lnTo>
                    <a:pt x="1897" y="1218"/>
                  </a:lnTo>
                  <a:lnTo>
                    <a:pt x="1897" y="1214"/>
                  </a:lnTo>
                  <a:lnTo>
                    <a:pt x="1897" y="1214"/>
                  </a:lnTo>
                  <a:lnTo>
                    <a:pt x="1895" y="1209"/>
                  </a:lnTo>
                  <a:lnTo>
                    <a:pt x="1895" y="1205"/>
                  </a:lnTo>
                  <a:lnTo>
                    <a:pt x="1887" y="1201"/>
                  </a:lnTo>
                  <a:lnTo>
                    <a:pt x="1882" y="1195"/>
                  </a:lnTo>
                  <a:lnTo>
                    <a:pt x="1882" y="1193"/>
                  </a:lnTo>
                  <a:lnTo>
                    <a:pt x="1880" y="1191"/>
                  </a:lnTo>
                  <a:lnTo>
                    <a:pt x="1878" y="1191"/>
                  </a:lnTo>
                  <a:lnTo>
                    <a:pt x="1878" y="1191"/>
                  </a:lnTo>
                  <a:lnTo>
                    <a:pt x="1878" y="1188"/>
                  </a:lnTo>
                  <a:lnTo>
                    <a:pt x="1878" y="1186"/>
                  </a:lnTo>
                  <a:lnTo>
                    <a:pt x="1876" y="1184"/>
                  </a:lnTo>
                  <a:lnTo>
                    <a:pt x="1874" y="1182"/>
                  </a:lnTo>
                  <a:lnTo>
                    <a:pt x="1872" y="1180"/>
                  </a:lnTo>
                  <a:lnTo>
                    <a:pt x="1872" y="1178"/>
                  </a:lnTo>
                  <a:lnTo>
                    <a:pt x="1870" y="1174"/>
                  </a:lnTo>
                  <a:lnTo>
                    <a:pt x="1868" y="1172"/>
                  </a:lnTo>
                  <a:lnTo>
                    <a:pt x="1863" y="1167"/>
                  </a:lnTo>
                  <a:lnTo>
                    <a:pt x="1863" y="1165"/>
                  </a:lnTo>
                  <a:lnTo>
                    <a:pt x="1863" y="1163"/>
                  </a:lnTo>
                  <a:lnTo>
                    <a:pt x="1863" y="1161"/>
                  </a:lnTo>
                  <a:lnTo>
                    <a:pt x="1859" y="1161"/>
                  </a:lnTo>
                  <a:lnTo>
                    <a:pt x="1857" y="1159"/>
                  </a:lnTo>
                  <a:lnTo>
                    <a:pt x="1857" y="1157"/>
                  </a:lnTo>
                  <a:lnTo>
                    <a:pt x="1857" y="1155"/>
                  </a:lnTo>
                  <a:lnTo>
                    <a:pt x="1857" y="1153"/>
                  </a:lnTo>
                  <a:lnTo>
                    <a:pt x="1855" y="1150"/>
                  </a:lnTo>
                  <a:lnTo>
                    <a:pt x="1853" y="1148"/>
                  </a:lnTo>
                  <a:lnTo>
                    <a:pt x="1853" y="1146"/>
                  </a:lnTo>
                  <a:lnTo>
                    <a:pt x="1851" y="1146"/>
                  </a:lnTo>
                  <a:lnTo>
                    <a:pt x="1849" y="1146"/>
                  </a:lnTo>
                  <a:lnTo>
                    <a:pt x="1846" y="1146"/>
                  </a:lnTo>
                  <a:lnTo>
                    <a:pt x="1844" y="1144"/>
                  </a:lnTo>
                  <a:lnTo>
                    <a:pt x="1846" y="1142"/>
                  </a:lnTo>
                  <a:lnTo>
                    <a:pt x="1846" y="1140"/>
                  </a:lnTo>
                  <a:lnTo>
                    <a:pt x="1842" y="1140"/>
                  </a:lnTo>
                  <a:lnTo>
                    <a:pt x="1840" y="1140"/>
                  </a:lnTo>
                  <a:lnTo>
                    <a:pt x="1840" y="1140"/>
                  </a:lnTo>
                  <a:lnTo>
                    <a:pt x="1838" y="1140"/>
                  </a:lnTo>
                  <a:lnTo>
                    <a:pt x="1838" y="1138"/>
                  </a:lnTo>
                  <a:lnTo>
                    <a:pt x="1838" y="1136"/>
                  </a:lnTo>
                  <a:lnTo>
                    <a:pt x="1836" y="1134"/>
                  </a:lnTo>
                  <a:lnTo>
                    <a:pt x="1834" y="1132"/>
                  </a:lnTo>
                  <a:lnTo>
                    <a:pt x="1832" y="1132"/>
                  </a:lnTo>
                  <a:lnTo>
                    <a:pt x="1830" y="1129"/>
                  </a:lnTo>
                  <a:lnTo>
                    <a:pt x="1827" y="1132"/>
                  </a:lnTo>
                  <a:lnTo>
                    <a:pt x="1825" y="1132"/>
                  </a:lnTo>
                  <a:lnTo>
                    <a:pt x="1823" y="1129"/>
                  </a:lnTo>
                  <a:lnTo>
                    <a:pt x="1821" y="1132"/>
                  </a:lnTo>
                  <a:lnTo>
                    <a:pt x="1821" y="1134"/>
                  </a:lnTo>
                  <a:lnTo>
                    <a:pt x="1821" y="1134"/>
                  </a:lnTo>
                  <a:lnTo>
                    <a:pt x="1817" y="1134"/>
                  </a:lnTo>
                  <a:lnTo>
                    <a:pt x="1815" y="1132"/>
                  </a:lnTo>
                  <a:lnTo>
                    <a:pt x="1813" y="1132"/>
                  </a:lnTo>
                  <a:lnTo>
                    <a:pt x="1809" y="1132"/>
                  </a:lnTo>
                  <a:lnTo>
                    <a:pt x="1809" y="1132"/>
                  </a:lnTo>
                  <a:lnTo>
                    <a:pt x="1804" y="1129"/>
                  </a:lnTo>
                  <a:lnTo>
                    <a:pt x="1798" y="1127"/>
                  </a:lnTo>
                  <a:lnTo>
                    <a:pt x="1796" y="1125"/>
                  </a:lnTo>
                  <a:lnTo>
                    <a:pt x="1794" y="1125"/>
                  </a:lnTo>
                  <a:lnTo>
                    <a:pt x="1792" y="1125"/>
                  </a:lnTo>
                  <a:lnTo>
                    <a:pt x="1790" y="1125"/>
                  </a:lnTo>
                  <a:lnTo>
                    <a:pt x="1783" y="1127"/>
                  </a:lnTo>
                  <a:lnTo>
                    <a:pt x="1783" y="1129"/>
                  </a:lnTo>
                  <a:lnTo>
                    <a:pt x="1781" y="1129"/>
                  </a:lnTo>
                  <a:lnTo>
                    <a:pt x="1779" y="1132"/>
                  </a:lnTo>
                  <a:lnTo>
                    <a:pt x="1775" y="1132"/>
                  </a:lnTo>
                  <a:lnTo>
                    <a:pt x="1773" y="1132"/>
                  </a:lnTo>
                  <a:lnTo>
                    <a:pt x="1768" y="1132"/>
                  </a:lnTo>
                  <a:lnTo>
                    <a:pt x="1766" y="1134"/>
                  </a:lnTo>
                  <a:lnTo>
                    <a:pt x="1762" y="1134"/>
                  </a:lnTo>
                  <a:lnTo>
                    <a:pt x="1762" y="1136"/>
                  </a:lnTo>
                  <a:lnTo>
                    <a:pt x="1758" y="1138"/>
                  </a:lnTo>
                  <a:lnTo>
                    <a:pt x="1756" y="1138"/>
                  </a:lnTo>
                  <a:lnTo>
                    <a:pt x="1754" y="1138"/>
                  </a:lnTo>
                  <a:lnTo>
                    <a:pt x="1752" y="1138"/>
                  </a:lnTo>
                  <a:lnTo>
                    <a:pt x="1750" y="1138"/>
                  </a:lnTo>
                  <a:lnTo>
                    <a:pt x="1745" y="1140"/>
                  </a:lnTo>
                  <a:lnTo>
                    <a:pt x="1743" y="1142"/>
                  </a:lnTo>
                  <a:lnTo>
                    <a:pt x="1743" y="1144"/>
                  </a:lnTo>
                  <a:lnTo>
                    <a:pt x="1739" y="1146"/>
                  </a:lnTo>
                  <a:lnTo>
                    <a:pt x="1739" y="1150"/>
                  </a:lnTo>
                  <a:lnTo>
                    <a:pt x="1737" y="1153"/>
                  </a:lnTo>
                  <a:lnTo>
                    <a:pt x="1737" y="1155"/>
                  </a:lnTo>
                  <a:lnTo>
                    <a:pt x="1735" y="1157"/>
                  </a:lnTo>
                  <a:lnTo>
                    <a:pt x="1735" y="1161"/>
                  </a:lnTo>
                  <a:lnTo>
                    <a:pt x="1737" y="1163"/>
                  </a:lnTo>
                  <a:lnTo>
                    <a:pt x="1739" y="1163"/>
                  </a:lnTo>
                  <a:lnTo>
                    <a:pt x="1743" y="1161"/>
                  </a:lnTo>
                  <a:lnTo>
                    <a:pt x="1745" y="1159"/>
                  </a:lnTo>
                  <a:lnTo>
                    <a:pt x="1747" y="1161"/>
                  </a:lnTo>
                  <a:lnTo>
                    <a:pt x="1752" y="1165"/>
                  </a:lnTo>
                  <a:lnTo>
                    <a:pt x="1754" y="1169"/>
                  </a:lnTo>
                  <a:lnTo>
                    <a:pt x="1756" y="1172"/>
                  </a:lnTo>
                  <a:lnTo>
                    <a:pt x="1756" y="1174"/>
                  </a:lnTo>
                  <a:lnTo>
                    <a:pt x="1756" y="1176"/>
                  </a:lnTo>
                  <a:lnTo>
                    <a:pt x="1756" y="1180"/>
                  </a:lnTo>
                  <a:lnTo>
                    <a:pt x="1754" y="1182"/>
                  </a:lnTo>
                  <a:lnTo>
                    <a:pt x="1752" y="1186"/>
                  </a:lnTo>
                  <a:lnTo>
                    <a:pt x="1750" y="1191"/>
                  </a:lnTo>
                  <a:lnTo>
                    <a:pt x="1747" y="1193"/>
                  </a:lnTo>
                  <a:lnTo>
                    <a:pt x="1745" y="1197"/>
                  </a:lnTo>
                  <a:lnTo>
                    <a:pt x="1745" y="1201"/>
                  </a:lnTo>
                  <a:lnTo>
                    <a:pt x="1747" y="1203"/>
                  </a:lnTo>
                  <a:lnTo>
                    <a:pt x="1747" y="1205"/>
                  </a:lnTo>
                  <a:lnTo>
                    <a:pt x="1747" y="1209"/>
                  </a:lnTo>
                  <a:lnTo>
                    <a:pt x="1750" y="1214"/>
                  </a:lnTo>
                  <a:lnTo>
                    <a:pt x="1750" y="1216"/>
                  </a:lnTo>
                  <a:lnTo>
                    <a:pt x="1747" y="1218"/>
                  </a:lnTo>
                  <a:lnTo>
                    <a:pt x="1745" y="1220"/>
                  </a:lnTo>
                  <a:lnTo>
                    <a:pt x="1747" y="1224"/>
                  </a:lnTo>
                  <a:lnTo>
                    <a:pt x="1747" y="1228"/>
                  </a:lnTo>
                  <a:lnTo>
                    <a:pt x="1747" y="1231"/>
                  </a:lnTo>
                  <a:lnTo>
                    <a:pt x="1747" y="1237"/>
                  </a:lnTo>
                  <a:lnTo>
                    <a:pt x="1750" y="1237"/>
                  </a:lnTo>
                  <a:lnTo>
                    <a:pt x="1750" y="1239"/>
                  </a:lnTo>
                  <a:lnTo>
                    <a:pt x="1752" y="1237"/>
                  </a:lnTo>
                  <a:lnTo>
                    <a:pt x="1754" y="1239"/>
                  </a:lnTo>
                  <a:lnTo>
                    <a:pt x="1754" y="1241"/>
                  </a:lnTo>
                  <a:lnTo>
                    <a:pt x="1754" y="1245"/>
                  </a:lnTo>
                  <a:lnTo>
                    <a:pt x="1750" y="1250"/>
                  </a:lnTo>
                  <a:lnTo>
                    <a:pt x="1743" y="1250"/>
                  </a:lnTo>
                  <a:lnTo>
                    <a:pt x="1739" y="1254"/>
                  </a:lnTo>
                  <a:lnTo>
                    <a:pt x="1728" y="1262"/>
                  </a:lnTo>
                  <a:lnTo>
                    <a:pt x="1726" y="1262"/>
                  </a:lnTo>
                  <a:lnTo>
                    <a:pt x="1724" y="1260"/>
                  </a:lnTo>
                  <a:lnTo>
                    <a:pt x="1718" y="1260"/>
                  </a:lnTo>
                  <a:lnTo>
                    <a:pt x="1714" y="1260"/>
                  </a:lnTo>
                  <a:lnTo>
                    <a:pt x="1714" y="1258"/>
                  </a:lnTo>
                  <a:lnTo>
                    <a:pt x="1712" y="1258"/>
                  </a:lnTo>
                  <a:lnTo>
                    <a:pt x="1709" y="1260"/>
                  </a:lnTo>
                  <a:lnTo>
                    <a:pt x="1707" y="1258"/>
                  </a:lnTo>
                  <a:lnTo>
                    <a:pt x="1699" y="1254"/>
                  </a:lnTo>
                  <a:lnTo>
                    <a:pt x="1693" y="1256"/>
                  </a:lnTo>
                  <a:lnTo>
                    <a:pt x="1693" y="1258"/>
                  </a:lnTo>
                  <a:lnTo>
                    <a:pt x="1688" y="1260"/>
                  </a:lnTo>
                  <a:lnTo>
                    <a:pt x="1684" y="1260"/>
                  </a:lnTo>
                  <a:lnTo>
                    <a:pt x="1682" y="1260"/>
                  </a:lnTo>
                  <a:lnTo>
                    <a:pt x="1678" y="1260"/>
                  </a:lnTo>
                  <a:lnTo>
                    <a:pt x="1676" y="1260"/>
                  </a:lnTo>
                  <a:lnTo>
                    <a:pt x="1674" y="1256"/>
                  </a:lnTo>
                  <a:lnTo>
                    <a:pt x="1669" y="1254"/>
                  </a:lnTo>
                  <a:lnTo>
                    <a:pt x="1665" y="1254"/>
                  </a:lnTo>
                  <a:lnTo>
                    <a:pt x="1659" y="1254"/>
                  </a:lnTo>
                  <a:lnTo>
                    <a:pt x="1657" y="1254"/>
                  </a:lnTo>
                  <a:lnTo>
                    <a:pt x="1655" y="1254"/>
                  </a:lnTo>
                  <a:lnTo>
                    <a:pt x="1650" y="1256"/>
                  </a:lnTo>
                  <a:lnTo>
                    <a:pt x="1650" y="1260"/>
                  </a:lnTo>
                  <a:lnTo>
                    <a:pt x="1646" y="1264"/>
                  </a:lnTo>
                  <a:lnTo>
                    <a:pt x="1642" y="1264"/>
                  </a:lnTo>
                  <a:lnTo>
                    <a:pt x="1640" y="1269"/>
                  </a:lnTo>
                  <a:lnTo>
                    <a:pt x="1640" y="1271"/>
                  </a:lnTo>
                  <a:lnTo>
                    <a:pt x="1640" y="1275"/>
                  </a:lnTo>
                  <a:lnTo>
                    <a:pt x="1636" y="1279"/>
                  </a:lnTo>
                  <a:lnTo>
                    <a:pt x="1625" y="1279"/>
                  </a:lnTo>
                  <a:lnTo>
                    <a:pt x="1623" y="1279"/>
                  </a:lnTo>
                  <a:lnTo>
                    <a:pt x="1619" y="1283"/>
                  </a:lnTo>
                  <a:lnTo>
                    <a:pt x="1615" y="1283"/>
                  </a:lnTo>
                  <a:lnTo>
                    <a:pt x="1608" y="1287"/>
                  </a:lnTo>
                  <a:lnTo>
                    <a:pt x="1604" y="1292"/>
                  </a:lnTo>
                  <a:lnTo>
                    <a:pt x="1602" y="1292"/>
                  </a:lnTo>
                  <a:lnTo>
                    <a:pt x="1598" y="1290"/>
                  </a:lnTo>
                  <a:lnTo>
                    <a:pt x="1594" y="1290"/>
                  </a:lnTo>
                  <a:lnTo>
                    <a:pt x="1591" y="1292"/>
                  </a:lnTo>
                  <a:lnTo>
                    <a:pt x="1587" y="1292"/>
                  </a:lnTo>
                  <a:lnTo>
                    <a:pt x="1575" y="1292"/>
                  </a:lnTo>
                  <a:lnTo>
                    <a:pt x="1566" y="1290"/>
                  </a:lnTo>
                  <a:lnTo>
                    <a:pt x="1558" y="1292"/>
                  </a:lnTo>
                  <a:lnTo>
                    <a:pt x="1556" y="1292"/>
                  </a:lnTo>
                  <a:lnTo>
                    <a:pt x="1551" y="1287"/>
                  </a:lnTo>
                  <a:lnTo>
                    <a:pt x="1549" y="1287"/>
                  </a:lnTo>
                  <a:lnTo>
                    <a:pt x="1547" y="1285"/>
                  </a:lnTo>
                  <a:lnTo>
                    <a:pt x="1543" y="1283"/>
                  </a:lnTo>
                  <a:lnTo>
                    <a:pt x="1541" y="1277"/>
                  </a:lnTo>
                  <a:lnTo>
                    <a:pt x="1539" y="1275"/>
                  </a:lnTo>
                  <a:lnTo>
                    <a:pt x="1535" y="1275"/>
                  </a:lnTo>
                  <a:lnTo>
                    <a:pt x="1528" y="1275"/>
                  </a:lnTo>
                  <a:lnTo>
                    <a:pt x="1522" y="1273"/>
                  </a:lnTo>
                  <a:lnTo>
                    <a:pt x="1518" y="1266"/>
                  </a:lnTo>
                  <a:lnTo>
                    <a:pt x="1509" y="1266"/>
                  </a:lnTo>
                  <a:lnTo>
                    <a:pt x="1503" y="1266"/>
                  </a:lnTo>
                  <a:lnTo>
                    <a:pt x="1499" y="1264"/>
                  </a:lnTo>
                  <a:lnTo>
                    <a:pt x="1494" y="1264"/>
                  </a:lnTo>
                  <a:lnTo>
                    <a:pt x="1488" y="1266"/>
                  </a:lnTo>
                  <a:lnTo>
                    <a:pt x="1484" y="1269"/>
                  </a:lnTo>
                  <a:lnTo>
                    <a:pt x="1478" y="1269"/>
                  </a:lnTo>
                  <a:lnTo>
                    <a:pt x="1471" y="1271"/>
                  </a:lnTo>
                  <a:lnTo>
                    <a:pt x="1467" y="1275"/>
                  </a:lnTo>
                  <a:lnTo>
                    <a:pt x="1465" y="1275"/>
                  </a:lnTo>
                  <a:lnTo>
                    <a:pt x="1463" y="1275"/>
                  </a:lnTo>
                  <a:lnTo>
                    <a:pt x="1461" y="1275"/>
                  </a:lnTo>
                  <a:lnTo>
                    <a:pt x="1457" y="1275"/>
                  </a:lnTo>
                  <a:lnTo>
                    <a:pt x="1450" y="1275"/>
                  </a:lnTo>
                  <a:lnTo>
                    <a:pt x="1450" y="1277"/>
                  </a:lnTo>
                  <a:lnTo>
                    <a:pt x="1446" y="1277"/>
                  </a:lnTo>
                  <a:lnTo>
                    <a:pt x="1440" y="1273"/>
                  </a:lnTo>
                  <a:lnTo>
                    <a:pt x="1435" y="1273"/>
                  </a:lnTo>
                  <a:lnTo>
                    <a:pt x="1433" y="1271"/>
                  </a:lnTo>
                  <a:lnTo>
                    <a:pt x="1429" y="1266"/>
                  </a:lnTo>
                  <a:lnTo>
                    <a:pt x="1427" y="1266"/>
                  </a:lnTo>
                  <a:lnTo>
                    <a:pt x="1425" y="1264"/>
                  </a:lnTo>
                  <a:lnTo>
                    <a:pt x="1425" y="1260"/>
                  </a:lnTo>
                  <a:lnTo>
                    <a:pt x="1423" y="1256"/>
                  </a:lnTo>
                  <a:lnTo>
                    <a:pt x="1421" y="1254"/>
                  </a:lnTo>
                  <a:lnTo>
                    <a:pt x="1421" y="1252"/>
                  </a:lnTo>
                  <a:lnTo>
                    <a:pt x="1419" y="1247"/>
                  </a:lnTo>
                  <a:lnTo>
                    <a:pt x="1419" y="1245"/>
                  </a:lnTo>
                  <a:lnTo>
                    <a:pt x="1419" y="1243"/>
                  </a:lnTo>
                  <a:lnTo>
                    <a:pt x="1414" y="1241"/>
                  </a:lnTo>
                  <a:lnTo>
                    <a:pt x="1406" y="1241"/>
                  </a:lnTo>
                  <a:lnTo>
                    <a:pt x="1402" y="1241"/>
                  </a:lnTo>
                  <a:lnTo>
                    <a:pt x="1400" y="1239"/>
                  </a:lnTo>
                  <a:lnTo>
                    <a:pt x="1395" y="1239"/>
                  </a:lnTo>
                  <a:lnTo>
                    <a:pt x="1393" y="1237"/>
                  </a:lnTo>
                  <a:lnTo>
                    <a:pt x="1389" y="1235"/>
                  </a:lnTo>
                  <a:lnTo>
                    <a:pt x="1383" y="1235"/>
                  </a:lnTo>
                  <a:lnTo>
                    <a:pt x="1379" y="1235"/>
                  </a:lnTo>
                  <a:lnTo>
                    <a:pt x="1374" y="1233"/>
                  </a:lnTo>
                  <a:lnTo>
                    <a:pt x="1372" y="1233"/>
                  </a:lnTo>
                  <a:lnTo>
                    <a:pt x="1368" y="1231"/>
                  </a:lnTo>
                  <a:lnTo>
                    <a:pt x="1362" y="1228"/>
                  </a:lnTo>
                  <a:lnTo>
                    <a:pt x="1360" y="1226"/>
                  </a:lnTo>
                  <a:lnTo>
                    <a:pt x="1355" y="1226"/>
                  </a:lnTo>
                  <a:lnTo>
                    <a:pt x="1353" y="1228"/>
                  </a:lnTo>
                  <a:lnTo>
                    <a:pt x="1353" y="1231"/>
                  </a:lnTo>
                  <a:lnTo>
                    <a:pt x="1353" y="1235"/>
                  </a:lnTo>
                  <a:lnTo>
                    <a:pt x="1351" y="1239"/>
                  </a:lnTo>
                  <a:lnTo>
                    <a:pt x="1351" y="1237"/>
                  </a:lnTo>
                  <a:lnTo>
                    <a:pt x="1347" y="1239"/>
                  </a:lnTo>
                  <a:lnTo>
                    <a:pt x="1345" y="1241"/>
                  </a:lnTo>
                  <a:lnTo>
                    <a:pt x="1345" y="1245"/>
                  </a:lnTo>
                  <a:lnTo>
                    <a:pt x="1341" y="1250"/>
                  </a:lnTo>
                  <a:lnTo>
                    <a:pt x="1341" y="1260"/>
                  </a:lnTo>
                  <a:lnTo>
                    <a:pt x="1343" y="1264"/>
                  </a:lnTo>
                  <a:lnTo>
                    <a:pt x="1347" y="1266"/>
                  </a:lnTo>
                  <a:lnTo>
                    <a:pt x="1349" y="1269"/>
                  </a:lnTo>
                  <a:lnTo>
                    <a:pt x="1353" y="1271"/>
                  </a:lnTo>
                  <a:lnTo>
                    <a:pt x="1355" y="1273"/>
                  </a:lnTo>
                  <a:lnTo>
                    <a:pt x="1353" y="1279"/>
                  </a:lnTo>
                  <a:lnTo>
                    <a:pt x="1353" y="1285"/>
                  </a:lnTo>
                  <a:lnTo>
                    <a:pt x="1357" y="1287"/>
                  </a:lnTo>
                  <a:lnTo>
                    <a:pt x="1360" y="1290"/>
                  </a:lnTo>
                  <a:lnTo>
                    <a:pt x="1355" y="1296"/>
                  </a:lnTo>
                  <a:lnTo>
                    <a:pt x="1349" y="1296"/>
                  </a:lnTo>
                  <a:lnTo>
                    <a:pt x="1345" y="1296"/>
                  </a:lnTo>
                  <a:lnTo>
                    <a:pt x="1345" y="1298"/>
                  </a:lnTo>
                  <a:lnTo>
                    <a:pt x="1341" y="1298"/>
                  </a:lnTo>
                  <a:lnTo>
                    <a:pt x="1336" y="1296"/>
                  </a:lnTo>
                  <a:lnTo>
                    <a:pt x="1328" y="1296"/>
                  </a:lnTo>
                  <a:lnTo>
                    <a:pt x="1326" y="1296"/>
                  </a:lnTo>
                  <a:lnTo>
                    <a:pt x="1322" y="1294"/>
                  </a:lnTo>
                  <a:lnTo>
                    <a:pt x="1320" y="1294"/>
                  </a:lnTo>
                  <a:lnTo>
                    <a:pt x="1315" y="1294"/>
                  </a:lnTo>
                  <a:lnTo>
                    <a:pt x="1311" y="1298"/>
                  </a:lnTo>
                  <a:lnTo>
                    <a:pt x="1307" y="1298"/>
                  </a:lnTo>
                  <a:lnTo>
                    <a:pt x="1305" y="1300"/>
                  </a:lnTo>
                  <a:lnTo>
                    <a:pt x="1296" y="1296"/>
                  </a:lnTo>
                  <a:lnTo>
                    <a:pt x="1294" y="1294"/>
                  </a:lnTo>
                  <a:lnTo>
                    <a:pt x="1284" y="1287"/>
                  </a:lnTo>
                  <a:lnTo>
                    <a:pt x="1282" y="1285"/>
                  </a:lnTo>
                  <a:lnTo>
                    <a:pt x="1282" y="1283"/>
                  </a:lnTo>
                  <a:lnTo>
                    <a:pt x="1279" y="1279"/>
                  </a:lnTo>
                  <a:lnTo>
                    <a:pt x="1273" y="1279"/>
                  </a:lnTo>
                  <a:lnTo>
                    <a:pt x="1271" y="1281"/>
                  </a:lnTo>
                  <a:lnTo>
                    <a:pt x="1267" y="1281"/>
                  </a:lnTo>
                  <a:lnTo>
                    <a:pt x="1265" y="1281"/>
                  </a:lnTo>
                  <a:lnTo>
                    <a:pt x="1261" y="1283"/>
                  </a:lnTo>
                  <a:lnTo>
                    <a:pt x="1258" y="1279"/>
                  </a:lnTo>
                  <a:lnTo>
                    <a:pt x="1258" y="1277"/>
                  </a:lnTo>
                  <a:lnTo>
                    <a:pt x="1256" y="1275"/>
                  </a:lnTo>
                  <a:lnTo>
                    <a:pt x="1254" y="1275"/>
                  </a:lnTo>
                  <a:lnTo>
                    <a:pt x="1252" y="1277"/>
                  </a:lnTo>
                  <a:lnTo>
                    <a:pt x="1248" y="1275"/>
                  </a:lnTo>
                  <a:lnTo>
                    <a:pt x="1244" y="1275"/>
                  </a:lnTo>
                  <a:lnTo>
                    <a:pt x="1239" y="1277"/>
                  </a:lnTo>
                  <a:lnTo>
                    <a:pt x="1233" y="1277"/>
                  </a:lnTo>
                  <a:lnTo>
                    <a:pt x="1231" y="1279"/>
                  </a:lnTo>
                  <a:lnTo>
                    <a:pt x="1229" y="1283"/>
                  </a:lnTo>
                  <a:lnTo>
                    <a:pt x="1225" y="1285"/>
                  </a:lnTo>
                  <a:lnTo>
                    <a:pt x="1218" y="1283"/>
                  </a:lnTo>
                  <a:lnTo>
                    <a:pt x="1218" y="1285"/>
                  </a:lnTo>
                  <a:lnTo>
                    <a:pt x="1218" y="1287"/>
                  </a:lnTo>
                  <a:lnTo>
                    <a:pt x="1220" y="1290"/>
                  </a:lnTo>
                  <a:lnTo>
                    <a:pt x="1218" y="1292"/>
                  </a:lnTo>
                  <a:lnTo>
                    <a:pt x="1216" y="1296"/>
                  </a:lnTo>
                  <a:lnTo>
                    <a:pt x="1212" y="1296"/>
                  </a:lnTo>
                  <a:lnTo>
                    <a:pt x="1208" y="1300"/>
                  </a:lnTo>
                  <a:lnTo>
                    <a:pt x="1208" y="1302"/>
                  </a:lnTo>
                  <a:lnTo>
                    <a:pt x="1204" y="1304"/>
                  </a:lnTo>
                  <a:lnTo>
                    <a:pt x="1202" y="1309"/>
                  </a:lnTo>
                  <a:lnTo>
                    <a:pt x="1202" y="1313"/>
                  </a:lnTo>
                  <a:lnTo>
                    <a:pt x="1195" y="1315"/>
                  </a:lnTo>
                  <a:lnTo>
                    <a:pt x="1191" y="1319"/>
                  </a:lnTo>
                  <a:lnTo>
                    <a:pt x="1191" y="1321"/>
                  </a:lnTo>
                  <a:lnTo>
                    <a:pt x="1180" y="1321"/>
                  </a:lnTo>
                  <a:lnTo>
                    <a:pt x="1178" y="1321"/>
                  </a:lnTo>
                  <a:lnTo>
                    <a:pt x="1174" y="1330"/>
                  </a:lnTo>
                  <a:lnTo>
                    <a:pt x="1174" y="1330"/>
                  </a:lnTo>
                  <a:lnTo>
                    <a:pt x="1174" y="1330"/>
                  </a:lnTo>
                  <a:lnTo>
                    <a:pt x="1170" y="1328"/>
                  </a:lnTo>
                  <a:lnTo>
                    <a:pt x="1166" y="1328"/>
                  </a:lnTo>
                  <a:lnTo>
                    <a:pt x="1166" y="1328"/>
                  </a:lnTo>
                  <a:lnTo>
                    <a:pt x="1159" y="1325"/>
                  </a:lnTo>
                  <a:lnTo>
                    <a:pt x="1155" y="1321"/>
                  </a:lnTo>
                  <a:lnTo>
                    <a:pt x="1153" y="1321"/>
                  </a:lnTo>
                  <a:lnTo>
                    <a:pt x="1151" y="1317"/>
                  </a:lnTo>
                  <a:lnTo>
                    <a:pt x="1153" y="1313"/>
                  </a:lnTo>
                  <a:lnTo>
                    <a:pt x="1151" y="1311"/>
                  </a:lnTo>
                  <a:lnTo>
                    <a:pt x="1147" y="1313"/>
                  </a:lnTo>
                  <a:lnTo>
                    <a:pt x="1145" y="1317"/>
                  </a:lnTo>
                  <a:lnTo>
                    <a:pt x="1140" y="1319"/>
                  </a:lnTo>
                  <a:lnTo>
                    <a:pt x="1132" y="1319"/>
                  </a:lnTo>
                  <a:lnTo>
                    <a:pt x="1128" y="1321"/>
                  </a:lnTo>
                  <a:lnTo>
                    <a:pt x="1128" y="1323"/>
                  </a:lnTo>
                  <a:lnTo>
                    <a:pt x="1124" y="1321"/>
                  </a:lnTo>
                  <a:lnTo>
                    <a:pt x="1119" y="1319"/>
                  </a:lnTo>
                  <a:lnTo>
                    <a:pt x="1117" y="1319"/>
                  </a:lnTo>
                  <a:lnTo>
                    <a:pt x="1117" y="1319"/>
                  </a:lnTo>
                  <a:lnTo>
                    <a:pt x="1115" y="1317"/>
                  </a:lnTo>
                  <a:lnTo>
                    <a:pt x="1115" y="1315"/>
                  </a:lnTo>
                  <a:lnTo>
                    <a:pt x="1115" y="1311"/>
                  </a:lnTo>
                  <a:lnTo>
                    <a:pt x="1115" y="1309"/>
                  </a:lnTo>
                  <a:lnTo>
                    <a:pt x="1115" y="1306"/>
                  </a:lnTo>
                  <a:lnTo>
                    <a:pt x="1111" y="1304"/>
                  </a:lnTo>
                  <a:lnTo>
                    <a:pt x="1111" y="1304"/>
                  </a:lnTo>
                  <a:lnTo>
                    <a:pt x="1107" y="1302"/>
                  </a:lnTo>
                  <a:lnTo>
                    <a:pt x="1102" y="1300"/>
                  </a:lnTo>
                  <a:lnTo>
                    <a:pt x="1100" y="1300"/>
                  </a:lnTo>
                  <a:lnTo>
                    <a:pt x="1098" y="1296"/>
                  </a:lnTo>
                  <a:lnTo>
                    <a:pt x="1094" y="1290"/>
                  </a:lnTo>
                  <a:lnTo>
                    <a:pt x="1088" y="1285"/>
                  </a:lnTo>
                  <a:lnTo>
                    <a:pt x="1081" y="1285"/>
                  </a:lnTo>
                  <a:lnTo>
                    <a:pt x="1075" y="1285"/>
                  </a:lnTo>
                  <a:lnTo>
                    <a:pt x="1069" y="1285"/>
                  </a:lnTo>
                  <a:lnTo>
                    <a:pt x="1069" y="1287"/>
                  </a:lnTo>
                  <a:lnTo>
                    <a:pt x="1069" y="1290"/>
                  </a:lnTo>
                  <a:lnTo>
                    <a:pt x="1069" y="1292"/>
                  </a:lnTo>
                  <a:lnTo>
                    <a:pt x="1065" y="1294"/>
                  </a:lnTo>
                  <a:lnTo>
                    <a:pt x="1060" y="1292"/>
                  </a:lnTo>
                  <a:lnTo>
                    <a:pt x="1056" y="1294"/>
                  </a:lnTo>
                  <a:lnTo>
                    <a:pt x="1052" y="1292"/>
                  </a:lnTo>
                  <a:lnTo>
                    <a:pt x="1048" y="1292"/>
                  </a:lnTo>
                  <a:lnTo>
                    <a:pt x="1046" y="1294"/>
                  </a:lnTo>
                  <a:lnTo>
                    <a:pt x="1041" y="1294"/>
                  </a:lnTo>
                  <a:lnTo>
                    <a:pt x="1039" y="1292"/>
                  </a:lnTo>
                  <a:lnTo>
                    <a:pt x="1035" y="1290"/>
                  </a:lnTo>
                  <a:lnTo>
                    <a:pt x="1035" y="1287"/>
                  </a:lnTo>
                  <a:lnTo>
                    <a:pt x="1035" y="1283"/>
                  </a:lnTo>
                  <a:lnTo>
                    <a:pt x="1029" y="1281"/>
                  </a:lnTo>
                  <a:lnTo>
                    <a:pt x="1027" y="1283"/>
                  </a:lnTo>
                  <a:lnTo>
                    <a:pt x="1027" y="1287"/>
                  </a:lnTo>
                  <a:lnTo>
                    <a:pt x="1027" y="1287"/>
                  </a:lnTo>
                  <a:lnTo>
                    <a:pt x="1027" y="1290"/>
                  </a:lnTo>
                  <a:lnTo>
                    <a:pt x="1022" y="1292"/>
                  </a:lnTo>
                  <a:lnTo>
                    <a:pt x="1018" y="1294"/>
                  </a:lnTo>
                  <a:lnTo>
                    <a:pt x="970" y="1233"/>
                  </a:lnTo>
                  <a:lnTo>
                    <a:pt x="934" y="1205"/>
                  </a:lnTo>
                  <a:lnTo>
                    <a:pt x="932" y="1203"/>
                  </a:lnTo>
                  <a:lnTo>
                    <a:pt x="936" y="1201"/>
                  </a:lnTo>
                  <a:lnTo>
                    <a:pt x="938" y="1197"/>
                  </a:lnTo>
                  <a:lnTo>
                    <a:pt x="938" y="1195"/>
                  </a:lnTo>
                  <a:lnTo>
                    <a:pt x="936" y="1193"/>
                  </a:lnTo>
                  <a:lnTo>
                    <a:pt x="932" y="1195"/>
                  </a:lnTo>
                  <a:lnTo>
                    <a:pt x="928" y="1195"/>
                  </a:lnTo>
                  <a:lnTo>
                    <a:pt x="923" y="1199"/>
                  </a:lnTo>
                  <a:lnTo>
                    <a:pt x="921" y="1201"/>
                  </a:lnTo>
                  <a:lnTo>
                    <a:pt x="917" y="1205"/>
                  </a:lnTo>
                  <a:lnTo>
                    <a:pt x="915" y="1207"/>
                  </a:lnTo>
                  <a:lnTo>
                    <a:pt x="913" y="1209"/>
                  </a:lnTo>
                  <a:lnTo>
                    <a:pt x="911" y="1214"/>
                  </a:lnTo>
                  <a:lnTo>
                    <a:pt x="906" y="1216"/>
                  </a:lnTo>
                  <a:lnTo>
                    <a:pt x="902" y="1216"/>
                  </a:lnTo>
                  <a:lnTo>
                    <a:pt x="898" y="1218"/>
                  </a:lnTo>
                  <a:lnTo>
                    <a:pt x="898" y="1222"/>
                  </a:lnTo>
                  <a:lnTo>
                    <a:pt x="896" y="1224"/>
                  </a:lnTo>
                  <a:lnTo>
                    <a:pt x="894" y="1222"/>
                  </a:lnTo>
                  <a:lnTo>
                    <a:pt x="885" y="1220"/>
                  </a:lnTo>
                  <a:lnTo>
                    <a:pt x="881" y="1222"/>
                  </a:lnTo>
                  <a:lnTo>
                    <a:pt x="879" y="1224"/>
                  </a:lnTo>
                  <a:lnTo>
                    <a:pt x="877" y="1224"/>
                  </a:lnTo>
                  <a:lnTo>
                    <a:pt x="875" y="1222"/>
                  </a:lnTo>
                  <a:lnTo>
                    <a:pt x="875" y="1216"/>
                  </a:lnTo>
                  <a:lnTo>
                    <a:pt x="877" y="1214"/>
                  </a:lnTo>
                  <a:lnTo>
                    <a:pt x="879" y="1209"/>
                  </a:lnTo>
                  <a:lnTo>
                    <a:pt x="877" y="1209"/>
                  </a:lnTo>
                  <a:lnTo>
                    <a:pt x="873" y="1212"/>
                  </a:lnTo>
                  <a:lnTo>
                    <a:pt x="871" y="1212"/>
                  </a:lnTo>
                  <a:lnTo>
                    <a:pt x="862" y="1207"/>
                  </a:lnTo>
                  <a:lnTo>
                    <a:pt x="858" y="1209"/>
                  </a:lnTo>
                  <a:lnTo>
                    <a:pt x="860" y="1212"/>
                  </a:lnTo>
                  <a:lnTo>
                    <a:pt x="862" y="1212"/>
                  </a:lnTo>
                  <a:lnTo>
                    <a:pt x="860" y="1216"/>
                  </a:lnTo>
                  <a:lnTo>
                    <a:pt x="856" y="1216"/>
                  </a:lnTo>
                  <a:lnTo>
                    <a:pt x="854" y="1209"/>
                  </a:lnTo>
                  <a:lnTo>
                    <a:pt x="854" y="1203"/>
                  </a:lnTo>
                  <a:lnTo>
                    <a:pt x="847" y="1199"/>
                  </a:lnTo>
                  <a:lnTo>
                    <a:pt x="845" y="1201"/>
                  </a:lnTo>
                  <a:lnTo>
                    <a:pt x="847" y="1203"/>
                  </a:lnTo>
                  <a:lnTo>
                    <a:pt x="845" y="1207"/>
                  </a:lnTo>
                  <a:lnTo>
                    <a:pt x="843" y="1207"/>
                  </a:lnTo>
                  <a:lnTo>
                    <a:pt x="843" y="1203"/>
                  </a:lnTo>
                  <a:lnTo>
                    <a:pt x="839" y="1203"/>
                  </a:lnTo>
                  <a:lnTo>
                    <a:pt x="839" y="1207"/>
                  </a:lnTo>
                  <a:lnTo>
                    <a:pt x="837" y="1209"/>
                  </a:lnTo>
                  <a:lnTo>
                    <a:pt x="835" y="1205"/>
                  </a:lnTo>
                  <a:lnTo>
                    <a:pt x="831" y="1209"/>
                  </a:lnTo>
                  <a:lnTo>
                    <a:pt x="826" y="1207"/>
                  </a:lnTo>
                  <a:lnTo>
                    <a:pt x="826" y="1203"/>
                  </a:lnTo>
                  <a:lnTo>
                    <a:pt x="828" y="1203"/>
                  </a:lnTo>
                  <a:lnTo>
                    <a:pt x="828" y="1201"/>
                  </a:lnTo>
                  <a:lnTo>
                    <a:pt x="828" y="1197"/>
                  </a:lnTo>
                  <a:lnTo>
                    <a:pt x="828" y="1195"/>
                  </a:lnTo>
                  <a:lnTo>
                    <a:pt x="828" y="1193"/>
                  </a:lnTo>
                  <a:lnTo>
                    <a:pt x="826" y="1191"/>
                  </a:lnTo>
                  <a:lnTo>
                    <a:pt x="822" y="1186"/>
                  </a:lnTo>
                  <a:lnTo>
                    <a:pt x="822" y="1182"/>
                  </a:lnTo>
                  <a:lnTo>
                    <a:pt x="820" y="1182"/>
                  </a:lnTo>
                  <a:lnTo>
                    <a:pt x="818" y="1176"/>
                  </a:lnTo>
                  <a:lnTo>
                    <a:pt x="814" y="1176"/>
                  </a:lnTo>
                  <a:lnTo>
                    <a:pt x="809" y="1178"/>
                  </a:lnTo>
                  <a:lnTo>
                    <a:pt x="805" y="1178"/>
                  </a:lnTo>
                  <a:lnTo>
                    <a:pt x="801" y="1176"/>
                  </a:lnTo>
                  <a:lnTo>
                    <a:pt x="795" y="1176"/>
                  </a:lnTo>
                  <a:lnTo>
                    <a:pt x="791" y="1174"/>
                  </a:lnTo>
                  <a:lnTo>
                    <a:pt x="786" y="1174"/>
                  </a:lnTo>
                  <a:lnTo>
                    <a:pt x="784" y="1174"/>
                  </a:lnTo>
                  <a:lnTo>
                    <a:pt x="780" y="1176"/>
                  </a:lnTo>
                  <a:lnTo>
                    <a:pt x="780" y="1180"/>
                  </a:lnTo>
                  <a:lnTo>
                    <a:pt x="774" y="1180"/>
                  </a:lnTo>
                  <a:lnTo>
                    <a:pt x="772" y="1182"/>
                  </a:lnTo>
                  <a:lnTo>
                    <a:pt x="774" y="1184"/>
                  </a:lnTo>
                  <a:lnTo>
                    <a:pt x="774" y="1186"/>
                  </a:lnTo>
                  <a:lnTo>
                    <a:pt x="769" y="1188"/>
                  </a:lnTo>
                  <a:lnTo>
                    <a:pt x="767" y="1188"/>
                  </a:lnTo>
                  <a:lnTo>
                    <a:pt x="763" y="1191"/>
                  </a:lnTo>
                  <a:lnTo>
                    <a:pt x="759" y="1193"/>
                  </a:lnTo>
                  <a:lnTo>
                    <a:pt x="757" y="1193"/>
                  </a:lnTo>
                  <a:lnTo>
                    <a:pt x="755" y="1193"/>
                  </a:lnTo>
                  <a:lnTo>
                    <a:pt x="746" y="1199"/>
                  </a:lnTo>
                  <a:lnTo>
                    <a:pt x="742" y="1201"/>
                  </a:lnTo>
                  <a:lnTo>
                    <a:pt x="738" y="1203"/>
                  </a:lnTo>
                  <a:lnTo>
                    <a:pt x="736" y="1203"/>
                  </a:lnTo>
                  <a:lnTo>
                    <a:pt x="734" y="1201"/>
                  </a:lnTo>
                  <a:lnTo>
                    <a:pt x="732" y="1203"/>
                  </a:lnTo>
                  <a:lnTo>
                    <a:pt x="729" y="1205"/>
                  </a:lnTo>
                  <a:lnTo>
                    <a:pt x="725" y="1205"/>
                  </a:lnTo>
                  <a:lnTo>
                    <a:pt x="723" y="1207"/>
                  </a:lnTo>
                  <a:lnTo>
                    <a:pt x="723" y="1212"/>
                  </a:lnTo>
                  <a:lnTo>
                    <a:pt x="723" y="1212"/>
                  </a:lnTo>
                  <a:lnTo>
                    <a:pt x="719" y="1212"/>
                  </a:lnTo>
                  <a:lnTo>
                    <a:pt x="717" y="1212"/>
                  </a:lnTo>
                  <a:lnTo>
                    <a:pt x="715" y="1214"/>
                  </a:lnTo>
                  <a:lnTo>
                    <a:pt x="708" y="1214"/>
                  </a:lnTo>
                  <a:lnTo>
                    <a:pt x="704" y="1218"/>
                  </a:lnTo>
                  <a:lnTo>
                    <a:pt x="702" y="1218"/>
                  </a:lnTo>
                  <a:lnTo>
                    <a:pt x="698" y="1220"/>
                  </a:lnTo>
                  <a:lnTo>
                    <a:pt x="691" y="1222"/>
                  </a:lnTo>
                  <a:lnTo>
                    <a:pt x="687" y="1222"/>
                  </a:lnTo>
                  <a:lnTo>
                    <a:pt x="681" y="1224"/>
                  </a:lnTo>
                  <a:lnTo>
                    <a:pt x="681" y="1226"/>
                  </a:lnTo>
                  <a:lnTo>
                    <a:pt x="679" y="1231"/>
                  </a:lnTo>
                  <a:lnTo>
                    <a:pt x="677" y="1226"/>
                  </a:lnTo>
                  <a:lnTo>
                    <a:pt x="672" y="1226"/>
                  </a:lnTo>
                  <a:lnTo>
                    <a:pt x="668" y="1228"/>
                  </a:lnTo>
                  <a:lnTo>
                    <a:pt x="668" y="1231"/>
                  </a:lnTo>
                  <a:lnTo>
                    <a:pt x="668" y="1233"/>
                  </a:lnTo>
                  <a:lnTo>
                    <a:pt x="664" y="1231"/>
                  </a:lnTo>
                  <a:lnTo>
                    <a:pt x="660" y="1231"/>
                  </a:lnTo>
                  <a:lnTo>
                    <a:pt x="658" y="1228"/>
                  </a:lnTo>
                  <a:lnTo>
                    <a:pt x="656" y="1228"/>
                  </a:lnTo>
                  <a:lnTo>
                    <a:pt x="654" y="1231"/>
                  </a:lnTo>
                  <a:lnTo>
                    <a:pt x="649" y="1231"/>
                  </a:lnTo>
                  <a:lnTo>
                    <a:pt x="647" y="1233"/>
                  </a:lnTo>
                  <a:lnTo>
                    <a:pt x="649" y="1237"/>
                  </a:lnTo>
                  <a:lnTo>
                    <a:pt x="647" y="1239"/>
                  </a:lnTo>
                  <a:lnTo>
                    <a:pt x="651" y="1241"/>
                  </a:lnTo>
                  <a:lnTo>
                    <a:pt x="656" y="1239"/>
                  </a:lnTo>
                  <a:lnTo>
                    <a:pt x="658" y="1243"/>
                  </a:lnTo>
                  <a:lnTo>
                    <a:pt x="654" y="1243"/>
                  </a:lnTo>
                  <a:lnTo>
                    <a:pt x="651" y="1245"/>
                  </a:lnTo>
                  <a:lnTo>
                    <a:pt x="651" y="1247"/>
                  </a:lnTo>
                  <a:lnTo>
                    <a:pt x="656" y="1247"/>
                  </a:lnTo>
                  <a:lnTo>
                    <a:pt x="660" y="1250"/>
                  </a:lnTo>
                  <a:lnTo>
                    <a:pt x="662" y="1247"/>
                  </a:lnTo>
                  <a:lnTo>
                    <a:pt x="666" y="1247"/>
                  </a:lnTo>
                  <a:lnTo>
                    <a:pt x="668" y="1252"/>
                  </a:lnTo>
                  <a:lnTo>
                    <a:pt x="672" y="1252"/>
                  </a:lnTo>
                  <a:lnTo>
                    <a:pt x="672" y="1256"/>
                  </a:lnTo>
                  <a:lnTo>
                    <a:pt x="670" y="1258"/>
                  </a:lnTo>
                  <a:lnTo>
                    <a:pt x="666" y="1256"/>
                  </a:lnTo>
                  <a:lnTo>
                    <a:pt x="660" y="1258"/>
                  </a:lnTo>
                  <a:lnTo>
                    <a:pt x="654" y="1262"/>
                  </a:lnTo>
                  <a:lnTo>
                    <a:pt x="649" y="1269"/>
                  </a:lnTo>
                  <a:lnTo>
                    <a:pt x="649" y="1273"/>
                  </a:lnTo>
                  <a:lnTo>
                    <a:pt x="654" y="1273"/>
                  </a:lnTo>
                  <a:lnTo>
                    <a:pt x="654" y="1277"/>
                  </a:lnTo>
                  <a:lnTo>
                    <a:pt x="651" y="1281"/>
                  </a:lnTo>
                  <a:lnTo>
                    <a:pt x="649" y="1285"/>
                  </a:lnTo>
                  <a:lnTo>
                    <a:pt x="647" y="1285"/>
                  </a:lnTo>
                  <a:lnTo>
                    <a:pt x="647" y="1287"/>
                  </a:lnTo>
                  <a:lnTo>
                    <a:pt x="647" y="1290"/>
                  </a:lnTo>
                  <a:lnTo>
                    <a:pt x="647" y="1294"/>
                  </a:lnTo>
                  <a:lnTo>
                    <a:pt x="654" y="1294"/>
                  </a:lnTo>
                  <a:lnTo>
                    <a:pt x="656" y="1296"/>
                  </a:lnTo>
                  <a:lnTo>
                    <a:pt x="660" y="1296"/>
                  </a:lnTo>
                  <a:lnTo>
                    <a:pt x="660" y="1298"/>
                  </a:lnTo>
                  <a:lnTo>
                    <a:pt x="664" y="1302"/>
                  </a:lnTo>
                  <a:lnTo>
                    <a:pt x="670" y="1302"/>
                  </a:lnTo>
                  <a:lnTo>
                    <a:pt x="672" y="1302"/>
                  </a:lnTo>
                  <a:lnTo>
                    <a:pt x="672" y="1319"/>
                  </a:lnTo>
                  <a:lnTo>
                    <a:pt x="670" y="1321"/>
                  </a:lnTo>
                  <a:lnTo>
                    <a:pt x="664" y="1323"/>
                  </a:lnTo>
                  <a:lnTo>
                    <a:pt x="658" y="1323"/>
                  </a:lnTo>
                  <a:lnTo>
                    <a:pt x="654" y="1319"/>
                  </a:lnTo>
                  <a:lnTo>
                    <a:pt x="651" y="1321"/>
                  </a:lnTo>
                  <a:lnTo>
                    <a:pt x="649" y="1325"/>
                  </a:lnTo>
                  <a:lnTo>
                    <a:pt x="647" y="1330"/>
                  </a:lnTo>
                  <a:lnTo>
                    <a:pt x="643" y="1332"/>
                  </a:lnTo>
                  <a:lnTo>
                    <a:pt x="637" y="1328"/>
                  </a:lnTo>
                  <a:lnTo>
                    <a:pt x="630" y="1328"/>
                  </a:lnTo>
                  <a:lnTo>
                    <a:pt x="628" y="1325"/>
                  </a:lnTo>
                  <a:lnTo>
                    <a:pt x="626" y="1328"/>
                  </a:lnTo>
                  <a:lnTo>
                    <a:pt x="622" y="1325"/>
                  </a:lnTo>
                  <a:lnTo>
                    <a:pt x="620" y="1321"/>
                  </a:lnTo>
                  <a:lnTo>
                    <a:pt x="622" y="1319"/>
                  </a:lnTo>
                  <a:lnTo>
                    <a:pt x="624" y="1317"/>
                  </a:lnTo>
                  <a:lnTo>
                    <a:pt x="620" y="1315"/>
                  </a:lnTo>
                  <a:lnTo>
                    <a:pt x="616" y="1313"/>
                  </a:lnTo>
                  <a:lnTo>
                    <a:pt x="613" y="1315"/>
                  </a:lnTo>
                  <a:lnTo>
                    <a:pt x="609" y="1315"/>
                  </a:lnTo>
                  <a:lnTo>
                    <a:pt x="605" y="1317"/>
                  </a:lnTo>
                  <a:lnTo>
                    <a:pt x="607" y="1321"/>
                  </a:lnTo>
                  <a:lnTo>
                    <a:pt x="601" y="1321"/>
                  </a:lnTo>
                  <a:lnTo>
                    <a:pt x="599" y="1319"/>
                  </a:lnTo>
                  <a:lnTo>
                    <a:pt x="595" y="1315"/>
                  </a:lnTo>
                  <a:lnTo>
                    <a:pt x="590" y="1315"/>
                  </a:lnTo>
                  <a:lnTo>
                    <a:pt x="588" y="1317"/>
                  </a:lnTo>
                  <a:lnTo>
                    <a:pt x="586" y="1315"/>
                  </a:lnTo>
                  <a:lnTo>
                    <a:pt x="582" y="1317"/>
                  </a:lnTo>
                  <a:lnTo>
                    <a:pt x="582" y="1319"/>
                  </a:lnTo>
                  <a:lnTo>
                    <a:pt x="578" y="1321"/>
                  </a:lnTo>
                  <a:lnTo>
                    <a:pt x="578" y="1328"/>
                  </a:lnTo>
                  <a:lnTo>
                    <a:pt x="573" y="1332"/>
                  </a:lnTo>
                  <a:lnTo>
                    <a:pt x="569" y="1330"/>
                  </a:lnTo>
                  <a:lnTo>
                    <a:pt x="567" y="1325"/>
                  </a:lnTo>
                  <a:lnTo>
                    <a:pt x="559" y="1325"/>
                  </a:lnTo>
                  <a:lnTo>
                    <a:pt x="557" y="1321"/>
                  </a:lnTo>
                  <a:lnTo>
                    <a:pt x="552" y="1323"/>
                  </a:lnTo>
                  <a:lnTo>
                    <a:pt x="552" y="1330"/>
                  </a:lnTo>
                  <a:lnTo>
                    <a:pt x="550" y="1332"/>
                  </a:lnTo>
                  <a:lnTo>
                    <a:pt x="548" y="1332"/>
                  </a:lnTo>
                  <a:lnTo>
                    <a:pt x="548" y="1328"/>
                  </a:lnTo>
                  <a:lnTo>
                    <a:pt x="546" y="1325"/>
                  </a:lnTo>
                  <a:lnTo>
                    <a:pt x="544" y="1323"/>
                  </a:lnTo>
                  <a:lnTo>
                    <a:pt x="538" y="1319"/>
                  </a:lnTo>
                  <a:lnTo>
                    <a:pt x="535" y="1315"/>
                  </a:lnTo>
                  <a:lnTo>
                    <a:pt x="529" y="1315"/>
                  </a:lnTo>
                  <a:lnTo>
                    <a:pt x="527" y="1311"/>
                  </a:lnTo>
                  <a:lnTo>
                    <a:pt x="523" y="1311"/>
                  </a:lnTo>
                  <a:lnTo>
                    <a:pt x="523" y="1309"/>
                  </a:lnTo>
                  <a:lnTo>
                    <a:pt x="519" y="1306"/>
                  </a:lnTo>
                  <a:lnTo>
                    <a:pt x="512" y="1311"/>
                  </a:lnTo>
                  <a:lnTo>
                    <a:pt x="506" y="1306"/>
                  </a:lnTo>
                  <a:lnTo>
                    <a:pt x="504" y="1302"/>
                  </a:lnTo>
                  <a:lnTo>
                    <a:pt x="502" y="1302"/>
                  </a:lnTo>
                  <a:lnTo>
                    <a:pt x="498" y="1304"/>
                  </a:lnTo>
                  <a:lnTo>
                    <a:pt x="493" y="1304"/>
                  </a:lnTo>
                  <a:lnTo>
                    <a:pt x="493" y="1306"/>
                  </a:lnTo>
                  <a:lnTo>
                    <a:pt x="489" y="1311"/>
                  </a:lnTo>
                  <a:lnTo>
                    <a:pt x="489" y="1306"/>
                  </a:lnTo>
                  <a:lnTo>
                    <a:pt x="487" y="1309"/>
                  </a:lnTo>
                  <a:lnTo>
                    <a:pt x="487" y="1311"/>
                  </a:lnTo>
                  <a:lnTo>
                    <a:pt x="483" y="1313"/>
                  </a:lnTo>
                  <a:lnTo>
                    <a:pt x="481" y="1311"/>
                  </a:lnTo>
                  <a:lnTo>
                    <a:pt x="483" y="1309"/>
                  </a:lnTo>
                  <a:lnTo>
                    <a:pt x="483" y="1306"/>
                  </a:lnTo>
                  <a:lnTo>
                    <a:pt x="479" y="1304"/>
                  </a:lnTo>
                  <a:lnTo>
                    <a:pt x="472" y="1300"/>
                  </a:lnTo>
                  <a:lnTo>
                    <a:pt x="472" y="1302"/>
                  </a:lnTo>
                  <a:lnTo>
                    <a:pt x="472" y="1306"/>
                  </a:lnTo>
                  <a:lnTo>
                    <a:pt x="472" y="1311"/>
                  </a:lnTo>
                  <a:lnTo>
                    <a:pt x="468" y="1309"/>
                  </a:lnTo>
                  <a:lnTo>
                    <a:pt x="466" y="1311"/>
                  </a:lnTo>
                  <a:lnTo>
                    <a:pt x="464" y="1317"/>
                  </a:lnTo>
                  <a:lnTo>
                    <a:pt x="462" y="1317"/>
                  </a:lnTo>
                  <a:lnTo>
                    <a:pt x="455" y="1321"/>
                  </a:lnTo>
                  <a:lnTo>
                    <a:pt x="453" y="1325"/>
                  </a:lnTo>
                  <a:lnTo>
                    <a:pt x="455" y="1328"/>
                  </a:lnTo>
                  <a:lnTo>
                    <a:pt x="455" y="1334"/>
                  </a:lnTo>
                  <a:lnTo>
                    <a:pt x="449" y="1334"/>
                  </a:lnTo>
                  <a:lnTo>
                    <a:pt x="443" y="1334"/>
                  </a:lnTo>
                  <a:lnTo>
                    <a:pt x="449" y="1351"/>
                  </a:lnTo>
                  <a:lnTo>
                    <a:pt x="447" y="1351"/>
                  </a:lnTo>
                  <a:lnTo>
                    <a:pt x="447" y="1357"/>
                  </a:lnTo>
                  <a:lnTo>
                    <a:pt x="441" y="1359"/>
                  </a:lnTo>
                  <a:lnTo>
                    <a:pt x="434" y="1355"/>
                  </a:lnTo>
                  <a:lnTo>
                    <a:pt x="432" y="1351"/>
                  </a:lnTo>
                  <a:lnTo>
                    <a:pt x="422" y="1342"/>
                  </a:lnTo>
                  <a:lnTo>
                    <a:pt x="420" y="1344"/>
                  </a:lnTo>
                  <a:lnTo>
                    <a:pt x="420" y="1351"/>
                  </a:lnTo>
                  <a:lnTo>
                    <a:pt x="415" y="1357"/>
                  </a:lnTo>
                  <a:lnTo>
                    <a:pt x="411" y="1359"/>
                  </a:lnTo>
                  <a:lnTo>
                    <a:pt x="411" y="1368"/>
                  </a:lnTo>
                  <a:lnTo>
                    <a:pt x="415" y="1372"/>
                  </a:lnTo>
                  <a:lnTo>
                    <a:pt x="413" y="1384"/>
                  </a:lnTo>
                  <a:lnTo>
                    <a:pt x="409" y="1391"/>
                  </a:lnTo>
                  <a:lnTo>
                    <a:pt x="417" y="1393"/>
                  </a:lnTo>
                  <a:lnTo>
                    <a:pt x="422" y="1399"/>
                  </a:lnTo>
                  <a:lnTo>
                    <a:pt x="420" y="1403"/>
                  </a:lnTo>
                  <a:lnTo>
                    <a:pt x="426" y="1408"/>
                  </a:lnTo>
                  <a:lnTo>
                    <a:pt x="428" y="1406"/>
                  </a:lnTo>
                  <a:lnTo>
                    <a:pt x="441" y="1408"/>
                  </a:lnTo>
                  <a:lnTo>
                    <a:pt x="451" y="1416"/>
                  </a:lnTo>
                  <a:lnTo>
                    <a:pt x="458" y="1431"/>
                  </a:lnTo>
                  <a:lnTo>
                    <a:pt x="451" y="1431"/>
                  </a:lnTo>
                  <a:lnTo>
                    <a:pt x="451" y="1433"/>
                  </a:lnTo>
                  <a:lnTo>
                    <a:pt x="458" y="1439"/>
                  </a:lnTo>
                  <a:lnTo>
                    <a:pt x="462" y="1437"/>
                  </a:lnTo>
                  <a:lnTo>
                    <a:pt x="468" y="1439"/>
                  </a:lnTo>
                  <a:lnTo>
                    <a:pt x="468" y="1439"/>
                  </a:lnTo>
                  <a:lnTo>
                    <a:pt x="468" y="1439"/>
                  </a:lnTo>
                  <a:lnTo>
                    <a:pt x="468" y="1441"/>
                  </a:lnTo>
                  <a:lnTo>
                    <a:pt x="468" y="1443"/>
                  </a:lnTo>
                  <a:lnTo>
                    <a:pt x="464" y="1443"/>
                  </a:lnTo>
                  <a:lnTo>
                    <a:pt x="466" y="1446"/>
                  </a:lnTo>
                  <a:lnTo>
                    <a:pt x="466" y="1448"/>
                  </a:lnTo>
                  <a:lnTo>
                    <a:pt x="464" y="1448"/>
                  </a:lnTo>
                  <a:lnTo>
                    <a:pt x="466" y="1450"/>
                  </a:lnTo>
                  <a:lnTo>
                    <a:pt x="466" y="1452"/>
                  </a:lnTo>
                  <a:lnTo>
                    <a:pt x="462" y="1452"/>
                  </a:lnTo>
                  <a:lnTo>
                    <a:pt x="462" y="1452"/>
                  </a:lnTo>
                  <a:lnTo>
                    <a:pt x="458" y="1450"/>
                  </a:lnTo>
                  <a:lnTo>
                    <a:pt x="455" y="1452"/>
                  </a:lnTo>
                  <a:lnTo>
                    <a:pt x="460" y="1454"/>
                  </a:lnTo>
                  <a:lnTo>
                    <a:pt x="462" y="1456"/>
                  </a:lnTo>
                  <a:lnTo>
                    <a:pt x="460" y="1458"/>
                  </a:lnTo>
                  <a:lnTo>
                    <a:pt x="458" y="1456"/>
                  </a:lnTo>
                  <a:lnTo>
                    <a:pt x="458" y="1456"/>
                  </a:lnTo>
                  <a:lnTo>
                    <a:pt x="455" y="1456"/>
                  </a:lnTo>
                  <a:lnTo>
                    <a:pt x="455" y="1456"/>
                  </a:lnTo>
                  <a:lnTo>
                    <a:pt x="453" y="1456"/>
                  </a:lnTo>
                  <a:lnTo>
                    <a:pt x="451" y="1456"/>
                  </a:lnTo>
                  <a:lnTo>
                    <a:pt x="453" y="1458"/>
                  </a:lnTo>
                  <a:lnTo>
                    <a:pt x="455" y="1458"/>
                  </a:lnTo>
                  <a:lnTo>
                    <a:pt x="451" y="1460"/>
                  </a:lnTo>
                  <a:lnTo>
                    <a:pt x="449" y="1460"/>
                  </a:lnTo>
                  <a:lnTo>
                    <a:pt x="447" y="1462"/>
                  </a:lnTo>
                  <a:lnTo>
                    <a:pt x="445" y="1460"/>
                  </a:lnTo>
                  <a:lnTo>
                    <a:pt x="445" y="1462"/>
                  </a:lnTo>
                  <a:lnTo>
                    <a:pt x="443" y="1465"/>
                  </a:lnTo>
                  <a:lnTo>
                    <a:pt x="441" y="1462"/>
                  </a:lnTo>
                  <a:lnTo>
                    <a:pt x="439" y="1462"/>
                  </a:lnTo>
                  <a:lnTo>
                    <a:pt x="439" y="1465"/>
                  </a:lnTo>
                  <a:lnTo>
                    <a:pt x="436" y="1467"/>
                  </a:lnTo>
                  <a:lnTo>
                    <a:pt x="436" y="1473"/>
                  </a:lnTo>
                  <a:lnTo>
                    <a:pt x="434" y="1473"/>
                  </a:lnTo>
                  <a:lnTo>
                    <a:pt x="432" y="1477"/>
                  </a:lnTo>
                  <a:lnTo>
                    <a:pt x="432" y="1481"/>
                  </a:lnTo>
                  <a:lnTo>
                    <a:pt x="432" y="1488"/>
                  </a:lnTo>
                  <a:lnTo>
                    <a:pt x="430" y="1490"/>
                  </a:lnTo>
                  <a:lnTo>
                    <a:pt x="428" y="1494"/>
                  </a:lnTo>
                  <a:lnTo>
                    <a:pt x="430" y="1500"/>
                  </a:lnTo>
                  <a:lnTo>
                    <a:pt x="432" y="1500"/>
                  </a:lnTo>
                  <a:lnTo>
                    <a:pt x="436" y="1500"/>
                  </a:lnTo>
                  <a:lnTo>
                    <a:pt x="439" y="1502"/>
                  </a:lnTo>
                  <a:lnTo>
                    <a:pt x="443" y="1505"/>
                  </a:lnTo>
                  <a:lnTo>
                    <a:pt x="443" y="1511"/>
                  </a:lnTo>
                  <a:lnTo>
                    <a:pt x="447" y="1513"/>
                  </a:lnTo>
                  <a:lnTo>
                    <a:pt x="449" y="1511"/>
                  </a:lnTo>
                  <a:lnTo>
                    <a:pt x="451" y="1511"/>
                  </a:lnTo>
                  <a:lnTo>
                    <a:pt x="449" y="1515"/>
                  </a:lnTo>
                  <a:lnTo>
                    <a:pt x="449" y="1519"/>
                  </a:lnTo>
                  <a:lnTo>
                    <a:pt x="447" y="1517"/>
                  </a:lnTo>
                  <a:lnTo>
                    <a:pt x="445" y="1521"/>
                  </a:lnTo>
                  <a:lnTo>
                    <a:pt x="449" y="1521"/>
                  </a:lnTo>
                  <a:lnTo>
                    <a:pt x="449" y="1524"/>
                  </a:lnTo>
                  <a:lnTo>
                    <a:pt x="451" y="1526"/>
                  </a:lnTo>
                  <a:lnTo>
                    <a:pt x="451" y="1532"/>
                  </a:lnTo>
                  <a:lnTo>
                    <a:pt x="453" y="1536"/>
                  </a:lnTo>
                  <a:lnTo>
                    <a:pt x="455" y="1540"/>
                  </a:lnTo>
                  <a:lnTo>
                    <a:pt x="462" y="1551"/>
                  </a:lnTo>
                  <a:lnTo>
                    <a:pt x="472" y="1559"/>
                  </a:lnTo>
                  <a:lnTo>
                    <a:pt x="474" y="1559"/>
                  </a:lnTo>
                  <a:lnTo>
                    <a:pt x="474" y="1561"/>
                  </a:lnTo>
                  <a:lnTo>
                    <a:pt x="468" y="1568"/>
                  </a:lnTo>
                  <a:lnTo>
                    <a:pt x="462" y="1572"/>
                  </a:lnTo>
                  <a:lnTo>
                    <a:pt x="460" y="1574"/>
                  </a:lnTo>
                  <a:lnTo>
                    <a:pt x="451" y="1574"/>
                  </a:lnTo>
                  <a:lnTo>
                    <a:pt x="449" y="1570"/>
                  </a:lnTo>
                  <a:lnTo>
                    <a:pt x="439" y="1561"/>
                  </a:lnTo>
                  <a:lnTo>
                    <a:pt x="434" y="1561"/>
                  </a:lnTo>
                  <a:lnTo>
                    <a:pt x="432" y="1568"/>
                  </a:lnTo>
                  <a:lnTo>
                    <a:pt x="436" y="1572"/>
                  </a:lnTo>
                  <a:lnTo>
                    <a:pt x="441" y="1576"/>
                  </a:lnTo>
                  <a:lnTo>
                    <a:pt x="439" y="1583"/>
                  </a:lnTo>
                  <a:lnTo>
                    <a:pt x="432" y="1578"/>
                  </a:lnTo>
                  <a:lnTo>
                    <a:pt x="424" y="1578"/>
                  </a:lnTo>
                  <a:lnTo>
                    <a:pt x="413" y="1572"/>
                  </a:lnTo>
                  <a:lnTo>
                    <a:pt x="405" y="1576"/>
                  </a:lnTo>
                  <a:lnTo>
                    <a:pt x="405" y="1578"/>
                  </a:lnTo>
                  <a:lnTo>
                    <a:pt x="409" y="1583"/>
                  </a:lnTo>
                  <a:lnTo>
                    <a:pt x="405" y="1578"/>
                  </a:lnTo>
                  <a:lnTo>
                    <a:pt x="392" y="1578"/>
                  </a:lnTo>
                  <a:lnTo>
                    <a:pt x="390" y="1578"/>
                  </a:lnTo>
                  <a:lnTo>
                    <a:pt x="382" y="1580"/>
                  </a:lnTo>
                  <a:lnTo>
                    <a:pt x="375" y="1583"/>
                  </a:lnTo>
                  <a:lnTo>
                    <a:pt x="375" y="1580"/>
                  </a:lnTo>
                  <a:lnTo>
                    <a:pt x="371" y="1580"/>
                  </a:lnTo>
                  <a:lnTo>
                    <a:pt x="363" y="1574"/>
                  </a:lnTo>
                  <a:lnTo>
                    <a:pt x="358" y="1572"/>
                  </a:lnTo>
                  <a:lnTo>
                    <a:pt x="356" y="1574"/>
                  </a:lnTo>
                  <a:lnTo>
                    <a:pt x="354" y="1576"/>
                  </a:lnTo>
                  <a:lnTo>
                    <a:pt x="348" y="1574"/>
                  </a:lnTo>
                  <a:lnTo>
                    <a:pt x="348" y="1576"/>
                  </a:lnTo>
                  <a:lnTo>
                    <a:pt x="346" y="1574"/>
                  </a:lnTo>
                  <a:lnTo>
                    <a:pt x="344" y="1572"/>
                  </a:lnTo>
                  <a:lnTo>
                    <a:pt x="342" y="1572"/>
                  </a:lnTo>
                  <a:lnTo>
                    <a:pt x="342" y="1572"/>
                  </a:lnTo>
                  <a:lnTo>
                    <a:pt x="342" y="1570"/>
                  </a:lnTo>
                  <a:lnTo>
                    <a:pt x="342" y="1568"/>
                  </a:lnTo>
                  <a:lnTo>
                    <a:pt x="342" y="1564"/>
                  </a:lnTo>
                  <a:lnTo>
                    <a:pt x="339" y="1557"/>
                  </a:lnTo>
                  <a:lnTo>
                    <a:pt x="337" y="1551"/>
                  </a:lnTo>
                  <a:lnTo>
                    <a:pt x="335" y="1547"/>
                  </a:lnTo>
                  <a:lnTo>
                    <a:pt x="331" y="1540"/>
                  </a:lnTo>
                  <a:lnTo>
                    <a:pt x="327" y="1540"/>
                  </a:lnTo>
                  <a:lnTo>
                    <a:pt x="327" y="1536"/>
                  </a:lnTo>
                  <a:lnTo>
                    <a:pt x="321" y="1532"/>
                  </a:lnTo>
                  <a:lnTo>
                    <a:pt x="318" y="1534"/>
                  </a:lnTo>
                  <a:lnTo>
                    <a:pt x="316" y="1534"/>
                  </a:lnTo>
                  <a:lnTo>
                    <a:pt x="312" y="1532"/>
                  </a:lnTo>
                  <a:lnTo>
                    <a:pt x="310" y="1528"/>
                  </a:lnTo>
                  <a:lnTo>
                    <a:pt x="308" y="1528"/>
                  </a:lnTo>
                  <a:lnTo>
                    <a:pt x="304" y="1526"/>
                  </a:lnTo>
                  <a:lnTo>
                    <a:pt x="304" y="1524"/>
                  </a:lnTo>
                  <a:lnTo>
                    <a:pt x="299" y="1524"/>
                  </a:lnTo>
                  <a:lnTo>
                    <a:pt x="297" y="1521"/>
                  </a:lnTo>
                  <a:lnTo>
                    <a:pt x="295" y="1519"/>
                  </a:lnTo>
                  <a:lnTo>
                    <a:pt x="291" y="1517"/>
                  </a:lnTo>
                  <a:lnTo>
                    <a:pt x="289" y="1513"/>
                  </a:lnTo>
                  <a:lnTo>
                    <a:pt x="276" y="1502"/>
                  </a:lnTo>
                  <a:lnTo>
                    <a:pt x="272" y="1502"/>
                  </a:lnTo>
                  <a:lnTo>
                    <a:pt x="264" y="1496"/>
                  </a:lnTo>
                  <a:lnTo>
                    <a:pt x="255" y="1498"/>
                  </a:lnTo>
                  <a:lnTo>
                    <a:pt x="251" y="1494"/>
                  </a:lnTo>
                  <a:lnTo>
                    <a:pt x="251" y="1490"/>
                  </a:lnTo>
                  <a:lnTo>
                    <a:pt x="247" y="1486"/>
                  </a:lnTo>
                  <a:lnTo>
                    <a:pt x="243" y="1486"/>
                  </a:lnTo>
                  <a:lnTo>
                    <a:pt x="238" y="1486"/>
                  </a:lnTo>
                  <a:lnTo>
                    <a:pt x="243" y="1483"/>
                  </a:lnTo>
                  <a:lnTo>
                    <a:pt x="245" y="1481"/>
                  </a:lnTo>
                  <a:lnTo>
                    <a:pt x="243" y="1479"/>
                  </a:lnTo>
                  <a:lnTo>
                    <a:pt x="243" y="1477"/>
                  </a:lnTo>
                  <a:lnTo>
                    <a:pt x="247" y="1477"/>
                  </a:lnTo>
                  <a:lnTo>
                    <a:pt x="251" y="1479"/>
                  </a:lnTo>
                  <a:lnTo>
                    <a:pt x="251" y="1479"/>
                  </a:lnTo>
                  <a:lnTo>
                    <a:pt x="255" y="1479"/>
                  </a:lnTo>
                  <a:lnTo>
                    <a:pt x="257" y="1475"/>
                  </a:lnTo>
                  <a:lnTo>
                    <a:pt x="255" y="1473"/>
                  </a:lnTo>
                  <a:lnTo>
                    <a:pt x="255" y="1469"/>
                  </a:lnTo>
                  <a:lnTo>
                    <a:pt x="259" y="1465"/>
                  </a:lnTo>
                  <a:lnTo>
                    <a:pt x="259" y="1462"/>
                  </a:lnTo>
                  <a:lnTo>
                    <a:pt x="261" y="1462"/>
                  </a:lnTo>
                  <a:lnTo>
                    <a:pt x="264" y="1462"/>
                  </a:lnTo>
                  <a:lnTo>
                    <a:pt x="266" y="1460"/>
                  </a:lnTo>
                  <a:lnTo>
                    <a:pt x="268" y="1460"/>
                  </a:lnTo>
                  <a:lnTo>
                    <a:pt x="268" y="1458"/>
                  </a:lnTo>
                  <a:lnTo>
                    <a:pt x="264" y="1456"/>
                  </a:lnTo>
                  <a:lnTo>
                    <a:pt x="261" y="1454"/>
                  </a:lnTo>
                  <a:lnTo>
                    <a:pt x="259" y="1456"/>
                  </a:lnTo>
                  <a:lnTo>
                    <a:pt x="257" y="1454"/>
                  </a:lnTo>
                  <a:lnTo>
                    <a:pt x="255" y="1448"/>
                  </a:lnTo>
                  <a:lnTo>
                    <a:pt x="261" y="1446"/>
                  </a:lnTo>
                  <a:lnTo>
                    <a:pt x="266" y="1448"/>
                  </a:lnTo>
                  <a:lnTo>
                    <a:pt x="268" y="1446"/>
                  </a:lnTo>
                  <a:lnTo>
                    <a:pt x="266" y="1446"/>
                  </a:lnTo>
                  <a:lnTo>
                    <a:pt x="264" y="1443"/>
                  </a:lnTo>
                  <a:lnTo>
                    <a:pt x="268" y="1439"/>
                  </a:lnTo>
                  <a:lnTo>
                    <a:pt x="278" y="1435"/>
                  </a:lnTo>
                  <a:lnTo>
                    <a:pt x="280" y="1431"/>
                  </a:lnTo>
                  <a:lnTo>
                    <a:pt x="278" y="1429"/>
                  </a:lnTo>
                  <a:lnTo>
                    <a:pt x="274" y="1429"/>
                  </a:lnTo>
                  <a:lnTo>
                    <a:pt x="270" y="1433"/>
                  </a:lnTo>
                  <a:lnTo>
                    <a:pt x="266" y="1433"/>
                  </a:lnTo>
                  <a:lnTo>
                    <a:pt x="264" y="1433"/>
                  </a:lnTo>
                  <a:lnTo>
                    <a:pt x="264" y="1433"/>
                  </a:lnTo>
                  <a:lnTo>
                    <a:pt x="266" y="1422"/>
                  </a:lnTo>
                  <a:lnTo>
                    <a:pt x="268" y="1422"/>
                  </a:lnTo>
                  <a:lnTo>
                    <a:pt x="272" y="1414"/>
                  </a:lnTo>
                  <a:lnTo>
                    <a:pt x="283" y="1414"/>
                  </a:lnTo>
                  <a:lnTo>
                    <a:pt x="285" y="1412"/>
                  </a:lnTo>
                  <a:lnTo>
                    <a:pt x="285" y="1408"/>
                  </a:lnTo>
                  <a:lnTo>
                    <a:pt x="287" y="1399"/>
                  </a:lnTo>
                  <a:lnTo>
                    <a:pt x="287" y="1393"/>
                  </a:lnTo>
                  <a:lnTo>
                    <a:pt x="280" y="1389"/>
                  </a:lnTo>
                  <a:lnTo>
                    <a:pt x="283" y="1380"/>
                  </a:lnTo>
                  <a:lnTo>
                    <a:pt x="287" y="1380"/>
                  </a:lnTo>
                  <a:lnTo>
                    <a:pt x="289" y="1376"/>
                  </a:lnTo>
                  <a:lnTo>
                    <a:pt x="289" y="1370"/>
                  </a:lnTo>
                  <a:lnTo>
                    <a:pt x="287" y="1370"/>
                  </a:lnTo>
                  <a:lnTo>
                    <a:pt x="285" y="1363"/>
                  </a:lnTo>
                  <a:lnTo>
                    <a:pt x="283" y="1368"/>
                  </a:lnTo>
                  <a:lnTo>
                    <a:pt x="276" y="1365"/>
                  </a:lnTo>
                  <a:lnTo>
                    <a:pt x="270" y="1363"/>
                  </a:lnTo>
                  <a:lnTo>
                    <a:pt x="266" y="1363"/>
                  </a:lnTo>
                  <a:lnTo>
                    <a:pt x="261" y="1361"/>
                  </a:lnTo>
                  <a:lnTo>
                    <a:pt x="257" y="1361"/>
                  </a:lnTo>
                  <a:lnTo>
                    <a:pt x="251" y="1359"/>
                  </a:lnTo>
                  <a:lnTo>
                    <a:pt x="247" y="1361"/>
                  </a:lnTo>
                  <a:lnTo>
                    <a:pt x="245" y="1359"/>
                  </a:lnTo>
                  <a:lnTo>
                    <a:pt x="238" y="1355"/>
                  </a:lnTo>
                  <a:lnTo>
                    <a:pt x="234" y="1344"/>
                  </a:lnTo>
                  <a:lnTo>
                    <a:pt x="232" y="1344"/>
                  </a:lnTo>
                  <a:lnTo>
                    <a:pt x="226" y="1351"/>
                  </a:lnTo>
                  <a:lnTo>
                    <a:pt x="221" y="1349"/>
                  </a:lnTo>
                  <a:lnTo>
                    <a:pt x="215" y="1351"/>
                  </a:lnTo>
                  <a:lnTo>
                    <a:pt x="211" y="1349"/>
                  </a:lnTo>
                  <a:lnTo>
                    <a:pt x="207" y="1351"/>
                  </a:lnTo>
                  <a:lnTo>
                    <a:pt x="198" y="1342"/>
                  </a:lnTo>
                  <a:lnTo>
                    <a:pt x="196" y="1336"/>
                  </a:lnTo>
                  <a:lnTo>
                    <a:pt x="196" y="1332"/>
                  </a:lnTo>
                  <a:lnTo>
                    <a:pt x="192" y="1330"/>
                  </a:lnTo>
                  <a:lnTo>
                    <a:pt x="192" y="1325"/>
                  </a:lnTo>
                  <a:lnTo>
                    <a:pt x="188" y="1323"/>
                  </a:lnTo>
                  <a:lnTo>
                    <a:pt x="177" y="1325"/>
                  </a:lnTo>
                  <a:lnTo>
                    <a:pt x="171" y="1317"/>
                  </a:lnTo>
                  <a:lnTo>
                    <a:pt x="173" y="1313"/>
                  </a:lnTo>
                  <a:lnTo>
                    <a:pt x="169" y="1309"/>
                  </a:lnTo>
                  <a:lnTo>
                    <a:pt x="167" y="1300"/>
                  </a:lnTo>
                  <a:lnTo>
                    <a:pt x="160" y="1300"/>
                  </a:lnTo>
                  <a:lnTo>
                    <a:pt x="156" y="1302"/>
                  </a:lnTo>
                  <a:lnTo>
                    <a:pt x="146" y="1302"/>
                  </a:lnTo>
                  <a:lnTo>
                    <a:pt x="137" y="1300"/>
                  </a:lnTo>
                  <a:lnTo>
                    <a:pt x="133" y="1302"/>
                  </a:lnTo>
                  <a:lnTo>
                    <a:pt x="133" y="1306"/>
                  </a:lnTo>
                  <a:lnTo>
                    <a:pt x="129" y="1306"/>
                  </a:lnTo>
                  <a:lnTo>
                    <a:pt x="127" y="1306"/>
                  </a:lnTo>
                  <a:lnTo>
                    <a:pt x="127" y="1302"/>
                  </a:lnTo>
                  <a:lnTo>
                    <a:pt x="120" y="1296"/>
                  </a:lnTo>
                  <a:lnTo>
                    <a:pt x="122" y="1292"/>
                  </a:lnTo>
                  <a:lnTo>
                    <a:pt x="118" y="1285"/>
                  </a:lnTo>
                  <a:lnTo>
                    <a:pt x="118" y="1279"/>
                  </a:lnTo>
                  <a:lnTo>
                    <a:pt x="118" y="1277"/>
                  </a:lnTo>
                  <a:lnTo>
                    <a:pt x="124" y="1281"/>
                  </a:lnTo>
                  <a:lnTo>
                    <a:pt x="133" y="1279"/>
                  </a:lnTo>
                  <a:lnTo>
                    <a:pt x="137" y="1273"/>
                  </a:lnTo>
                  <a:lnTo>
                    <a:pt x="139" y="1271"/>
                  </a:lnTo>
                  <a:lnTo>
                    <a:pt x="135" y="1266"/>
                  </a:lnTo>
                  <a:lnTo>
                    <a:pt x="135" y="1262"/>
                  </a:lnTo>
                  <a:lnTo>
                    <a:pt x="127" y="1256"/>
                  </a:lnTo>
                  <a:lnTo>
                    <a:pt x="120" y="1256"/>
                  </a:lnTo>
                  <a:lnTo>
                    <a:pt x="118" y="1247"/>
                  </a:lnTo>
                  <a:lnTo>
                    <a:pt x="114" y="1245"/>
                  </a:lnTo>
                  <a:lnTo>
                    <a:pt x="110" y="1239"/>
                  </a:lnTo>
                  <a:lnTo>
                    <a:pt x="108" y="1233"/>
                  </a:lnTo>
                  <a:lnTo>
                    <a:pt x="103" y="1228"/>
                  </a:lnTo>
                  <a:lnTo>
                    <a:pt x="103" y="1222"/>
                  </a:lnTo>
                  <a:lnTo>
                    <a:pt x="99" y="1218"/>
                  </a:lnTo>
                  <a:lnTo>
                    <a:pt x="101" y="1212"/>
                  </a:lnTo>
                  <a:lnTo>
                    <a:pt x="99" y="1207"/>
                  </a:lnTo>
                  <a:lnTo>
                    <a:pt x="91" y="1205"/>
                  </a:lnTo>
                  <a:lnTo>
                    <a:pt x="89" y="1205"/>
                  </a:lnTo>
                  <a:lnTo>
                    <a:pt x="87" y="1201"/>
                  </a:lnTo>
                  <a:lnTo>
                    <a:pt x="80" y="1203"/>
                  </a:lnTo>
                  <a:lnTo>
                    <a:pt x="74" y="1207"/>
                  </a:lnTo>
                  <a:lnTo>
                    <a:pt x="72" y="1201"/>
                  </a:lnTo>
                  <a:lnTo>
                    <a:pt x="68" y="1201"/>
                  </a:lnTo>
                  <a:lnTo>
                    <a:pt x="61" y="1203"/>
                  </a:lnTo>
                  <a:lnTo>
                    <a:pt x="57" y="1197"/>
                  </a:lnTo>
                  <a:lnTo>
                    <a:pt x="53" y="1199"/>
                  </a:lnTo>
                  <a:lnTo>
                    <a:pt x="51" y="1197"/>
                  </a:lnTo>
                  <a:lnTo>
                    <a:pt x="49" y="1197"/>
                  </a:lnTo>
                  <a:lnTo>
                    <a:pt x="49" y="1191"/>
                  </a:lnTo>
                  <a:lnTo>
                    <a:pt x="44" y="1188"/>
                  </a:lnTo>
                  <a:lnTo>
                    <a:pt x="42" y="1182"/>
                  </a:lnTo>
                  <a:lnTo>
                    <a:pt x="42" y="1180"/>
                  </a:lnTo>
                  <a:lnTo>
                    <a:pt x="38" y="1176"/>
                  </a:lnTo>
                  <a:lnTo>
                    <a:pt x="40" y="1174"/>
                  </a:lnTo>
                  <a:lnTo>
                    <a:pt x="38" y="1169"/>
                  </a:lnTo>
                  <a:lnTo>
                    <a:pt x="36" y="1167"/>
                  </a:lnTo>
                  <a:lnTo>
                    <a:pt x="38" y="1165"/>
                  </a:lnTo>
                  <a:lnTo>
                    <a:pt x="36" y="1163"/>
                  </a:lnTo>
                  <a:lnTo>
                    <a:pt x="34" y="1161"/>
                  </a:lnTo>
                  <a:lnTo>
                    <a:pt x="36" y="1157"/>
                  </a:lnTo>
                  <a:lnTo>
                    <a:pt x="36" y="1155"/>
                  </a:lnTo>
                  <a:lnTo>
                    <a:pt x="38" y="1150"/>
                  </a:lnTo>
                  <a:lnTo>
                    <a:pt x="38" y="1146"/>
                  </a:lnTo>
                  <a:lnTo>
                    <a:pt x="30" y="1129"/>
                  </a:lnTo>
                  <a:lnTo>
                    <a:pt x="30" y="1115"/>
                  </a:lnTo>
                  <a:lnTo>
                    <a:pt x="34" y="1115"/>
                  </a:lnTo>
                  <a:lnTo>
                    <a:pt x="34" y="1108"/>
                  </a:lnTo>
                  <a:lnTo>
                    <a:pt x="38" y="1104"/>
                  </a:lnTo>
                  <a:lnTo>
                    <a:pt x="38" y="1102"/>
                  </a:lnTo>
                  <a:lnTo>
                    <a:pt x="38" y="1102"/>
                  </a:lnTo>
                  <a:lnTo>
                    <a:pt x="36" y="1100"/>
                  </a:lnTo>
                  <a:lnTo>
                    <a:pt x="36" y="1098"/>
                  </a:lnTo>
                  <a:lnTo>
                    <a:pt x="38" y="1094"/>
                  </a:lnTo>
                  <a:lnTo>
                    <a:pt x="36" y="1091"/>
                  </a:lnTo>
                  <a:lnTo>
                    <a:pt x="36" y="1089"/>
                  </a:lnTo>
                  <a:lnTo>
                    <a:pt x="38" y="1089"/>
                  </a:lnTo>
                  <a:lnTo>
                    <a:pt x="38" y="1091"/>
                  </a:lnTo>
                  <a:lnTo>
                    <a:pt x="42" y="1091"/>
                  </a:lnTo>
                  <a:lnTo>
                    <a:pt x="42" y="1087"/>
                  </a:lnTo>
                  <a:lnTo>
                    <a:pt x="44" y="1085"/>
                  </a:lnTo>
                  <a:lnTo>
                    <a:pt x="49" y="1087"/>
                  </a:lnTo>
                  <a:lnTo>
                    <a:pt x="53" y="1083"/>
                  </a:lnTo>
                  <a:lnTo>
                    <a:pt x="55" y="1081"/>
                  </a:lnTo>
                  <a:lnTo>
                    <a:pt x="57" y="1079"/>
                  </a:lnTo>
                  <a:lnTo>
                    <a:pt x="63" y="1081"/>
                  </a:lnTo>
                  <a:lnTo>
                    <a:pt x="65" y="1079"/>
                  </a:lnTo>
                  <a:lnTo>
                    <a:pt x="61" y="1072"/>
                  </a:lnTo>
                  <a:lnTo>
                    <a:pt x="59" y="1072"/>
                  </a:lnTo>
                  <a:lnTo>
                    <a:pt x="57" y="1075"/>
                  </a:lnTo>
                  <a:lnTo>
                    <a:pt x="53" y="1075"/>
                  </a:lnTo>
                  <a:lnTo>
                    <a:pt x="49" y="1070"/>
                  </a:lnTo>
                  <a:lnTo>
                    <a:pt x="44" y="1070"/>
                  </a:lnTo>
                  <a:lnTo>
                    <a:pt x="40" y="1064"/>
                  </a:lnTo>
                  <a:lnTo>
                    <a:pt x="40" y="1062"/>
                  </a:lnTo>
                  <a:lnTo>
                    <a:pt x="44" y="1066"/>
                  </a:lnTo>
                  <a:lnTo>
                    <a:pt x="44" y="1062"/>
                  </a:lnTo>
                  <a:lnTo>
                    <a:pt x="44" y="1060"/>
                  </a:lnTo>
                  <a:lnTo>
                    <a:pt x="47" y="1058"/>
                  </a:lnTo>
                  <a:lnTo>
                    <a:pt x="42" y="1058"/>
                  </a:lnTo>
                  <a:lnTo>
                    <a:pt x="42" y="1058"/>
                  </a:lnTo>
                  <a:lnTo>
                    <a:pt x="36" y="1062"/>
                  </a:lnTo>
                  <a:lnTo>
                    <a:pt x="36" y="1062"/>
                  </a:lnTo>
                  <a:lnTo>
                    <a:pt x="36" y="1062"/>
                  </a:lnTo>
                  <a:lnTo>
                    <a:pt x="36" y="1062"/>
                  </a:lnTo>
                  <a:lnTo>
                    <a:pt x="36" y="1058"/>
                  </a:lnTo>
                  <a:lnTo>
                    <a:pt x="44" y="1047"/>
                  </a:lnTo>
                  <a:lnTo>
                    <a:pt x="49" y="1045"/>
                  </a:lnTo>
                  <a:lnTo>
                    <a:pt x="55" y="1037"/>
                  </a:lnTo>
                  <a:lnTo>
                    <a:pt x="59" y="1028"/>
                  </a:lnTo>
                  <a:lnTo>
                    <a:pt x="63" y="1018"/>
                  </a:lnTo>
                  <a:lnTo>
                    <a:pt x="72" y="1005"/>
                  </a:lnTo>
                  <a:lnTo>
                    <a:pt x="78" y="990"/>
                  </a:lnTo>
                  <a:lnTo>
                    <a:pt x="76" y="984"/>
                  </a:lnTo>
                  <a:lnTo>
                    <a:pt x="68" y="973"/>
                  </a:lnTo>
                  <a:lnTo>
                    <a:pt x="63" y="973"/>
                  </a:lnTo>
                  <a:lnTo>
                    <a:pt x="53" y="959"/>
                  </a:lnTo>
                  <a:lnTo>
                    <a:pt x="55" y="954"/>
                  </a:lnTo>
                  <a:lnTo>
                    <a:pt x="59" y="948"/>
                  </a:lnTo>
                  <a:lnTo>
                    <a:pt x="59" y="942"/>
                  </a:lnTo>
                  <a:lnTo>
                    <a:pt x="53" y="938"/>
                  </a:lnTo>
                  <a:lnTo>
                    <a:pt x="51" y="933"/>
                  </a:lnTo>
                  <a:lnTo>
                    <a:pt x="51" y="927"/>
                  </a:lnTo>
                  <a:lnTo>
                    <a:pt x="51" y="925"/>
                  </a:lnTo>
                  <a:lnTo>
                    <a:pt x="51" y="921"/>
                  </a:lnTo>
                  <a:lnTo>
                    <a:pt x="44" y="921"/>
                  </a:lnTo>
                  <a:lnTo>
                    <a:pt x="42" y="917"/>
                  </a:lnTo>
                  <a:lnTo>
                    <a:pt x="42" y="910"/>
                  </a:lnTo>
                  <a:lnTo>
                    <a:pt x="44" y="906"/>
                  </a:lnTo>
                  <a:lnTo>
                    <a:pt x="40" y="906"/>
                  </a:lnTo>
                  <a:lnTo>
                    <a:pt x="40" y="902"/>
                  </a:lnTo>
                  <a:lnTo>
                    <a:pt x="42" y="889"/>
                  </a:lnTo>
                  <a:lnTo>
                    <a:pt x="47" y="889"/>
                  </a:lnTo>
                  <a:lnTo>
                    <a:pt x="36" y="868"/>
                  </a:lnTo>
                  <a:lnTo>
                    <a:pt x="28" y="853"/>
                  </a:lnTo>
                  <a:lnTo>
                    <a:pt x="28" y="847"/>
                  </a:lnTo>
                  <a:lnTo>
                    <a:pt x="21" y="843"/>
                  </a:lnTo>
                  <a:lnTo>
                    <a:pt x="25" y="832"/>
                  </a:lnTo>
                  <a:lnTo>
                    <a:pt x="30" y="826"/>
                  </a:lnTo>
                  <a:lnTo>
                    <a:pt x="32" y="820"/>
                  </a:lnTo>
                  <a:lnTo>
                    <a:pt x="30" y="817"/>
                  </a:lnTo>
                  <a:lnTo>
                    <a:pt x="19" y="811"/>
                  </a:lnTo>
                  <a:lnTo>
                    <a:pt x="17" y="809"/>
                  </a:lnTo>
                  <a:lnTo>
                    <a:pt x="15" y="805"/>
                  </a:lnTo>
                  <a:lnTo>
                    <a:pt x="9" y="801"/>
                  </a:lnTo>
                  <a:lnTo>
                    <a:pt x="6" y="801"/>
                  </a:lnTo>
                  <a:lnTo>
                    <a:pt x="4" y="792"/>
                  </a:lnTo>
                  <a:lnTo>
                    <a:pt x="0" y="788"/>
                  </a:lnTo>
                  <a:lnTo>
                    <a:pt x="2" y="782"/>
                  </a:lnTo>
                  <a:lnTo>
                    <a:pt x="2" y="775"/>
                  </a:lnTo>
                  <a:lnTo>
                    <a:pt x="0" y="775"/>
                  </a:lnTo>
                  <a:lnTo>
                    <a:pt x="2" y="773"/>
                  </a:lnTo>
                  <a:lnTo>
                    <a:pt x="9" y="771"/>
                  </a:lnTo>
                  <a:lnTo>
                    <a:pt x="9" y="771"/>
                  </a:lnTo>
                  <a:lnTo>
                    <a:pt x="11" y="769"/>
                  </a:lnTo>
                  <a:lnTo>
                    <a:pt x="11" y="763"/>
                  </a:lnTo>
                  <a:lnTo>
                    <a:pt x="17" y="758"/>
                  </a:lnTo>
                  <a:lnTo>
                    <a:pt x="21" y="756"/>
                  </a:lnTo>
                  <a:lnTo>
                    <a:pt x="23" y="752"/>
                  </a:lnTo>
                  <a:lnTo>
                    <a:pt x="23" y="748"/>
                  </a:lnTo>
                  <a:lnTo>
                    <a:pt x="28" y="748"/>
                  </a:lnTo>
                  <a:lnTo>
                    <a:pt x="32" y="748"/>
                  </a:lnTo>
                  <a:lnTo>
                    <a:pt x="34" y="746"/>
                  </a:lnTo>
                  <a:lnTo>
                    <a:pt x="34" y="742"/>
                  </a:lnTo>
                  <a:lnTo>
                    <a:pt x="34" y="742"/>
                  </a:lnTo>
                  <a:lnTo>
                    <a:pt x="38" y="742"/>
                  </a:lnTo>
                  <a:lnTo>
                    <a:pt x="40" y="744"/>
                  </a:lnTo>
                  <a:lnTo>
                    <a:pt x="40" y="748"/>
                  </a:lnTo>
                  <a:lnTo>
                    <a:pt x="40" y="750"/>
                  </a:lnTo>
                  <a:lnTo>
                    <a:pt x="42" y="746"/>
                  </a:lnTo>
                  <a:lnTo>
                    <a:pt x="42" y="742"/>
                  </a:lnTo>
                  <a:lnTo>
                    <a:pt x="47" y="742"/>
                  </a:lnTo>
                  <a:lnTo>
                    <a:pt x="47" y="742"/>
                  </a:lnTo>
                  <a:lnTo>
                    <a:pt x="44" y="739"/>
                  </a:lnTo>
                  <a:lnTo>
                    <a:pt x="44" y="737"/>
                  </a:lnTo>
                  <a:lnTo>
                    <a:pt x="47" y="737"/>
                  </a:lnTo>
                  <a:lnTo>
                    <a:pt x="49" y="737"/>
                  </a:lnTo>
                  <a:lnTo>
                    <a:pt x="49" y="735"/>
                  </a:lnTo>
                  <a:lnTo>
                    <a:pt x="47" y="735"/>
                  </a:lnTo>
                  <a:lnTo>
                    <a:pt x="47" y="733"/>
                  </a:lnTo>
                  <a:lnTo>
                    <a:pt x="47" y="733"/>
                  </a:lnTo>
                  <a:lnTo>
                    <a:pt x="51" y="733"/>
                  </a:lnTo>
                  <a:lnTo>
                    <a:pt x="55" y="735"/>
                  </a:lnTo>
                  <a:lnTo>
                    <a:pt x="57" y="737"/>
                  </a:lnTo>
                  <a:lnTo>
                    <a:pt x="59" y="739"/>
                  </a:lnTo>
                  <a:lnTo>
                    <a:pt x="61" y="737"/>
                  </a:lnTo>
                  <a:lnTo>
                    <a:pt x="63" y="739"/>
                  </a:lnTo>
                  <a:lnTo>
                    <a:pt x="65" y="739"/>
                  </a:lnTo>
                  <a:lnTo>
                    <a:pt x="68" y="742"/>
                  </a:lnTo>
                  <a:lnTo>
                    <a:pt x="68" y="744"/>
                  </a:lnTo>
                  <a:lnTo>
                    <a:pt x="63" y="746"/>
                  </a:lnTo>
                  <a:lnTo>
                    <a:pt x="61" y="746"/>
                  </a:lnTo>
                  <a:lnTo>
                    <a:pt x="57" y="746"/>
                  </a:lnTo>
                  <a:lnTo>
                    <a:pt x="53" y="744"/>
                  </a:lnTo>
                  <a:lnTo>
                    <a:pt x="53" y="739"/>
                  </a:lnTo>
                  <a:lnTo>
                    <a:pt x="51" y="744"/>
                  </a:lnTo>
                  <a:lnTo>
                    <a:pt x="51" y="748"/>
                  </a:lnTo>
                  <a:lnTo>
                    <a:pt x="51" y="752"/>
                  </a:lnTo>
                  <a:lnTo>
                    <a:pt x="55" y="748"/>
                  </a:lnTo>
                  <a:lnTo>
                    <a:pt x="57" y="750"/>
                  </a:lnTo>
                  <a:lnTo>
                    <a:pt x="57" y="752"/>
                  </a:lnTo>
                  <a:lnTo>
                    <a:pt x="59" y="750"/>
                  </a:lnTo>
                  <a:lnTo>
                    <a:pt x="63" y="752"/>
                  </a:lnTo>
                  <a:lnTo>
                    <a:pt x="63" y="754"/>
                  </a:lnTo>
                  <a:lnTo>
                    <a:pt x="65" y="754"/>
                  </a:lnTo>
                  <a:lnTo>
                    <a:pt x="68" y="752"/>
                  </a:lnTo>
                  <a:lnTo>
                    <a:pt x="68" y="752"/>
                  </a:lnTo>
                  <a:lnTo>
                    <a:pt x="68" y="754"/>
                  </a:lnTo>
                  <a:lnTo>
                    <a:pt x="68" y="756"/>
                  </a:lnTo>
                  <a:lnTo>
                    <a:pt x="70" y="752"/>
                  </a:lnTo>
                  <a:lnTo>
                    <a:pt x="72" y="752"/>
                  </a:lnTo>
                  <a:lnTo>
                    <a:pt x="74" y="752"/>
                  </a:lnTo>
                  <a:lnTo>
                    <a:pt x="74" y="754"/>
                  </a:lnTo>
                  <a:lnTo>
                    <a:pt x="72" y="756"/>
                  </a:lnTo>
                  <a:lnTo>
                    <a:pt x="76" y="756"/>
                  </a:lnTo>
                  <a:lnTo>
                    <a:pt x="76" y="758"/>
                  </a:lnTo>
                  <a:lnTo>
                    <a:pt x="74" y="758"/>
                  </a:lnTo>
                  <a:lnTo>
                    <a:pt x="72" y="763"/>
                  </a:lnTo>
                  <a:lnTo>
                    <a:pt x="76" y="763"/>
                  </a:lnTo>
                  <a:lnTo>
                    <a:pt x="78" y="758"/>
                  </a:lnTo>
                  <a:lnTo>
                    <a:pt x="78" y="754"/>
                  </a:lnTo>
                  <a:lnTo>
                    <a:pt x="80" y="754"/>
                  </a:lnTo>
                  <a:lnTo>
                    <a:pt x="84" y="752"/>
                  </a:lnTo>
                  <a:lnTo>
                    <a:pt x="87" y="754"/>
                  </a:lnTo>
                  <a:lnTo>
                    <a:pt x="87" y="752"/>
                  </a:lnTo>
                  <a:lnTo>
                    <a:pt x="84" y="750"/>
                  </a:lnTo>
                  <a:lnTo>
                    <a:pt x="84" y="750"/>
                  </a:lnTo>
                  <a:lnTo>
                    <a:pt x="89" y="750"/>
                  </a:lnTo>
                  <a:lnTo>
                    <a:pt x="91" y="754"/>
                  </a:lnTo>
                  <a:lnTo>
                    <a:pt x="97" y="754"/>
                  </a:lnTo>
                  <a:lnTo>
                    <a:pt x="101" y="756"/>
                  </a:lnTo>
                  <a:lnTo>
                    <a:pt x="103" y="754"/>
                  </a:lnTo>
                  <a:lnTo>
                    <a:pt x="103" y="752"/>
                  </a:lnTo>
                  <a:lnTo>
                    <a:pt x="108" y="754"/>
                  </a:lnTo>
                  <a:lnTo>
                    <a:pt x="112" y="756"/>
                  </a:lnTo>
                  <a:lnTo>
                    <a:pt x="114" y="754"/>
                  </a:lnTo>
                  <a:lnTo>
                    <a:pt x="118" y="756"/>
                  </a:lnTo>
                  <a:lnTo>
                    <a:pt x="137" y="767"/>
                  </a:lnTo>
                  <a:lnTo>
                    <a:pt x="152" y="775"/>
                  </a:lnTo>
                  <a:lnTo>
                    <a:pt x="154" y="780"/>
                  </a:lnTo>
                  <a:lnTo>
                    <a:pt x="158" y="782"/>
                  </a:lnTo>
                  <a:lnTo>
                    <a:pt x="162" y="788"/>
                  </a:lnTo>
                  <a:lnTo>
                    <a:pt x="167" y="788"/>
                  </a:lnTo>
                  <a:lnTo>
                    <a:pt x="165" y="786"/>
                  </a:lnTo>
                  <a:lnTo>
                    <a:pt x="165" y="784"/>
                  </a:lnTo>
                  <a:lnTo>
                    <a:pt x="167" y="784"/>
                  </a:lnTo>
                  <a:lnTo>
                    <a:pt x="173" y="790"/>
                  </a:lnTo>
                  <a:lnTo>
                    <a:pt x="175" y="790"/>
                  </a:lnTo>
                  <a:lnTo>
                    <a:pt x="181" y="794"/>
                  </a:lnTo>
                  <a:lnTo>
                    <a:pt x="184" y="794"/>
                  </a:lnTo>
                  <a:lnTo>
                    <a:pt x="181" y="788"/>
                  </a:lnTo>
                  <a:lnTo>
                    <a:pt x="179" y="786"/>
                  </a:lnTo>
                  <a:lnTo>
                    <a:pt x="181" y="786"/>
                  </a:lnTo>
                  <a:lnTo>
                    <a:pt x="186" y="790"/>
                  </a:lnTo>
                  <a:lnTo>
                    <a:pt x="186" y="794"/>
                  </a:lnTo>
                  <a:lnTo>
                    <a:pt x="194" y="801"/>
                  </a:lnTo>
                  <a:lnTo>
                    <a:pt x="194" y="803"/>
                  </a:lnTo>
                  <a:lnTo>
                    <a:pt x="198" y="805"/>
                  </a:lnTo>
                  <a:lnTo>
                    <a:pt x="198" y="803"/>
                  </a:lnTo>
                  <a:lnTo>
                    <a:pt x="202" y="805"/>
                  </a:lnTo>
                  <a:lnTo>
                    <a:pt x="207" y="809"/>
                  </a:lnTo>
                  <a:lnTo>
                    <a:pt x="209" y="813"/>
                  </a:lnTo>
                  <a:lnTo>
                    <a:pt x="211" y="815"/>
                  </a:lnTo>
                  <a:lnTo>
                    <a:pt x="213" y="820"/>
                  </a:lnTo>
                  <a:lnTo>
                    <a:pt x="215" y="820"/>
                  </a:lnTo>
                  <a:lnTo>
                    <a:pt x="217" y="822"/>
                  </a:lnTo>
                  <a:lnTo>
                    <a:pt x="217" y="826"/>
                  </a:lnTo>
                  <a:lnTo>
                    <a:pt x="217" y="830"/>
                  </a:lnTo>
                  <a:lnTo>
                    <a:pt x="215" y="836"/>
                  </a:lnTo>
                  <a:lnTo>
                    <a:pt x="215" y="839"/>
                  </a:lnTo>
                  <a:lnTo>
                    <a:pt x="215" y="843"/>
                  </a:lnTo>
                  <a:lnTo>
                    <a:pt x="211" y="847"/>
                  </a:lnTo>
                  <a:lnTo>
                    <a:pt x="209" y="851"/>
                  </a:lnTo>
                  <a:lnTo>
                    <a:pt x="202" y="860"/>
                  </a:lnTo>
                  <a:lnTo>
                    <a:pt x="196" y="864"/>
                  </a:lnTo>
                  <a:lnTo>
                    <a:pt x="190" y="864"/>
                  </a:lnTo>
                  <a:lnTo>
                    <a:pt x="188" y="866"/>
                  </a:lnTo>
                  <a:lnTo>
                    <a:pt x="181" y="866"/>
                  </a:lnTo>
                  <a:lnTo>
                    <a:pt x="179" y="868"/>
                  </a:lnTo>
                  <a:lnTo>
                    <a:pt x="171" y="870"/>
                  </a:lnTo>
                  <a:lnTo>
                    <a:pt x="160" y="868"/>
                  </a:lnTo>
                  <a:lnTo>
                    <a:pt x="152" y="868"/>
                  </a:lnTo>
                  <a:lnTo>
                    <a:pt x="148" y="864"/>
                  </a:lnTo>
                  <a:lnTo>
                    <a:pt x="146" y="866"/>
                  </a:lnTo>
                  <a:lnTo>
                    <a:pt x="141" y="866"/>
                  </a:lnTo>
                  <a:lnTo>
                    <a:pt x="137" y="864"/>
                  </a:lnTo>
                  <a:lnTo>
                    <a:pt x="135" y="864"/>
                  </a:lnTo>
                  <a:lnTo>
                    <a:pt x="133" y="862"/>
                  </a:lnTo>
                  <a:lnTo>
                    <a:pt x="129" y="864"/>
                  </a:lnTo>
                  <a:lnTo>
                    <a:pt x="124" y="860"/>
                  </a:lnTo>
                  <a:lnTo>
                    <a:pt x="124" y="857"/>
                  </a:lnTo>
                  <a:lnTo>
                    <a:pt x="120" y="857"/>
                  </a:lnTo>
                  <a:lnTo>
                    <a:pt x="118" y="857"/>
                  </a:lnTo>
                  <a:lnTo>
                    <a:pt x="118" y="855"/>
                  </a:lnTo>
                  <a:lnTo>
                    <a:pt x="112" y="855"/>
                  </a:lnTo>
                  <a:lnTo>
                    <a:pt x="110" y="857"/>
                  </a:lnTo>
                  <a:lnTo>
                    <a:pt x="108" y="857"/>
                  </a:lnTo>
                  <a:lnTo>
                    <a:pt x="108" y="855"/>
                  </a:lnTo>
                  <a:lnTo>
                    <a:pt x="106" y="853"/>
                  </a:lnTo>
                  <a:lnTo>
                    <a:pt x="108" y="853"/>
                  </a:lnTo>
                  <a:lnTo>
                    <a:pt x="106" y="849"/>
                  </a:lnTo>
                  <a:lnTo>
                    <a:pt x="103" y="851"/>
                  </a:lnTo>
                  <a:lnTo>
                    <a:pt x="97" y="851"/>
                  </a:lnTo>
                  <a:lnTo>
                    <a:pt x="93" y="849"/>
                  </a:lnTo>
                  <a:lnTo>
                    <a:pt x="93" y="849"/>
                  </a:lnTo>
                  <a:lnTo>
                    <a:pt x="91" y="849"/>
                  </a:lnTo>
                  <a:lnTo>
                    <a:pt x="82" y="843"/>
                  </a:lnTo>
                  <a:lnTo>
                    <a:pt x="80" y="839"/>
                  </a:lnTo>
                  <a:lnTo>
                    <a:pt x="76" y="839"/>
                  </a:lnTo>
                  <a:lnTo>
                    <a:pt x="74" y="836"/>
                  </a:lnTo>
                  <a:lnTo>
                    <a:pt x="72" y="836"/>
                  </a:lnTo>
                  <a:lnTo>
                    <a:pt x="70" y="839"/>
                  </a:lnTo>
                  <a:lnTo>
                    <a:pt x="74" y="841"/>
                  </a:lnTo>
                  <a:lnTo>
                    <a:pt x="76" y="847"/>
                  </a:lnTo>
                  <a:lnTo>
                    <a:pt x="80" y="849"/>
                  </a:lnTo>
                  <a:lnTo>
                    <a:pt x="80" y="853"/>
                  </a:lnTo>
                  <a:lnTo>
                    <a:pt x="87" y="853"/>
                  </a:lnTo>
                  <a:lnTo>
                    <a:pt x="89" y="855"/>
                  </a:lnTo>
                  <a:lnTo>
                    <a:pt x="84" y="857"/>
                  </a:lnTo>
                  <a:lnTo>
                    <a:pt x="82" y="860"/>
                  </a:lnTo>
                  <a:lnTo>
                    <a:pt x="84" y="862"/>
                  </a:lnTo>
                  <a:lnTo>
                    <a:pt x="91" y="860"/>
                  </a:lnTo>
                  <a:lnTo>
                    <a:pt x="93" y="857"/>
                  </a:lnTo>
                  <a:lnTo>
                    <a:pt x="95" y="860"/>
                  </a:lnTo>
                  <a:lnTo>
                    <a:pt x="93" y="862"/>
                  </a:lnTo>
                  <a:lnTo>
                    <a:pt x="93" y="862"/>
                  </a:lnTo>
                  <a:lnTo>
                    <a:pt x="97" y="862"/>
                  </a:lnTo>
                  <a:lnTo>
                    <a:pt x="95" y="866"/>
                  </a:lnTo>
                  <a:lnTo>
                    <a:pt x="93" y="866"/>
                  </a:lnTo>
                  <a:lnTo>
                    <a:pt x="91" y="868"/>
                  </a:lnTo>
                  <a:lnTo>
                    <a:pt x="95" y="868"/>
                  </a:lnTo>
                  <a:lnTo>
                    <a:pt x="97" y="868"/>
                  </a:lnTo>
                  <a:lnTo>
                    <a:pt x="99" y="868"/>
                  </a:lnTo>
                  <a:lnTo>
                    <a:pt x="101" y="870"/>
                  </a:lnTo>
                  <a:lnTo>
                    <a:pt x="103" y="868"/>
                  </a:lnTo>
                  <a:lnTo>
                    <a:pt x="114" y="872"/>
                  </a:lnTo>
                  <a:lnTo>
                    <a:pt x="118" y="879"/>
                  </a:lnTo>
                  <a:lnTo>
                    <a:pt x="120" y="879"/>
                  </a:lnTo>
                  <a:lnTo>
                    <a:pt x="118" y="881"/>
                  </a:lnTo>
                  <a:lnTo>
                    <a:pt x="118" y="883"/>
                  </a:lnTo>
                  <a:lnTo>
                    <a:pt x="120" y="885"/>
                  </a:lnTo>
                  <a:lnTo>
                    <a:pt x="120" y="887"/>
                  </a:lnTo>
                  <a:lnTo>
                    <a:pt x="118" y="893"/>
                  </a:lnTo>
                  <a:lnTo>
                    <a:pt x="116" y="895"/>
                  </a:lnTo>
                  <a:lnTo>
                    <a:pt x="116" y="900"/>
                  </a:lnTo>
                  <a:lnTo>
                    <a:pt x="118" y="900"/>
                  </a:lnTo>
                  <a:lnTo>
                    <a:pt x="118" y="904"/>
                  </a:lnTo>
                  <a:lnTo>
                    <a:pt x="124" y="910"/>
                  </a:lnTo>
                  <a:lnTo>
                    <a:pt x="124" y="912"/>
                  </a:lnTo>
                  <a:lnTo>
                    <a:pt x="129" y="917"/>
                  </a:lnTo>
                  <a:lnTo>
                    <a:pt x="129" y="919"/>
                  </a:lnTo>
                  <a:lnTo>
                    <a:pt x="129" y="925"/>
                  </a:lnTo>
                  <a:lnTo>
                    <a:pt x="127" y="927"/>
                  </a:lnTo>
                  <a:lnTo>
                    <a:pt x="129" y="929"/>
                  </a:lnTo>
                  <a:lnTo>
                    <a:pt x="131" y="933"/>
                  </a:lnTo>
                  <a:lnTo>
                    <a:pt x="139" y="935"/>
                  </a:lnTo>
                  <a:lnTo>
                    <a:pt x="141" y="931"/>
                  </a:lnTo>
                  <a:lnTo>
                    <a:pt x="143" y="933"/>
                  </a:lnTo>
                  <a:lnTo>
                    <a:pt x="146" y="935"/>
                  </a:lnTo>
                  <a:lnTo>
                    <a:pt x="150" y="938"/>
                  </a:lnTo>
                  <a:lnTo>
                    <a:pt x="150" y="944"/>
                  </a:lnTo>
                  <a:lnTo>
                    <a:pt x="152" y="944"/>
                  </a:lnTo>
                  <a:lnTo>
                    <a:pt x="158" y="944"/>
                  </a:lnTo>
                  <a:lnTo>
                    <a:pt x="160" y="946"/>
                  </a:lnTo>
                  <a:lnTo>
                    <a:pt x="167" y="948"/>
                  </a:lnTo>
                  <a:lnTo>
                    <a:pt x="171" y="950"/>
                  </a:lnTo>
                  <a:lnTo>
                    <a:pt x="173" y="950"/>
                  </a:lnTo>
                  <a:lnTo>
                    <a:pt x="177" y="946"/>
                  </a:lnTo>
                  <a:lnTo>
                    <a:pt x="179" y="946"/>
                  </a:lnTo>
                  <a:lnTo>
                    <a:pt x="184" y="944"/>
                  </a:lnTo>
                  <a:lnTo>
                    <a:pt x="184" y="938"/>
                  </a:lnTo>
                  <a:lnTo>
                    <a:pt x="179" y="935"/>
                  </a:lnTo>
                  <a:lnTo>
                    <a:pt x="181" y="933"/>
                  </a:lnTo>
                  <a:lnTo>
                    <a:pt x="181" y="931"/>
                  </a:lnTo>
                  <a:lnTo>
                    <a:pt x="177" y="931"/>
                  </a:lnTo>
                  <a:lnTo>
                    <a:pt x="175" y="927"/>
                  </a:lnTo>
                  <a:lnTo>
                    <a:pt x="173" y="929"/>
                  </a:lnTo>
                  <a:lnTo>
                    <a:pt x="171" y="929"/>
                  </a:lnTo>
                  <a:lnTo>
                    <a:pt x="167" y="931"/>
                  </a:lnTo>
                  <a:lnTo>
                    <a:pt x="162" y="929"/>
                  </a:lnTo>
                  <a:lnTo>
                    <a:pt x="158" y="925"/>
                  </a:lnTo>
                  <a:lnTo>
                    <a:pt x="154" y="921"/>
                  </a:lnTo>
                  <a:lnTo>
                    <a:pt x="152" y="917"/>
                  </a:lnTo>
                  <a:lnTo>
                    <a:pt x="150" y="912"/>
                  </a:lnTo>
                  <a:lnTo>
                    <a:pt x="154" y="912"/>
                  </a:lnTo>
                  <a:lnTo>
                    <a:pt x="156" y="910"/>
                  </a:lnTo>
                  <a:lnTo>
                    <a:pt x="154" y="908"/>
                  </a:lnTo>
                  <a:lnTo>
                    <a:pt x="156" y="906"/>
                  </a:lnTo>
                  <a:lnTo>
                    <a:pt x="154" y="902"/>
                  </a:lnTo>
                  <a:lnTo>
                    <a:pt x="154" y="900"/>
                  </a:lnTo>
                  <a:lnTo>
                    <a:pt x="160" y="900"/>
                  </a:lnTo>
                  <a:lnTo>
                    <a:pt x="165" y="902"/>
                  </a:lnTo>
                  <a:lnTo>
                    <a:pt x="169" y="904"/>
                  </a:lnTo>
                  <a:lnTo>
                    <a:pt x="173" y="908"/>
                  </a:lnTo>
                  <a:lnTo>
                    <a:pt x="175" y="910"/>
                  </a:lnTo>
                  <a:lnTo>
                    <a:pt x="184" y="912"/>
                  </a:lnTo>
                  <a:lnTo>
                    <a:pt x="184" y="914"/>
                  </a:lnTo>
                  <a:lnTo>
                    <a:pt x="188" y="914"/>
                  </a:lnTo>
                  <a:lnTo>
                    <a:pt x="200" y="921"/>
                  </a:lnTo>
                  <a:lnTo>
                    <a:pt x="207" y="925"/>
                  </a:lnTo>
                  <a:lnTo>
                    <a:pt x="209" y="923"/>
                  </a:lnTo>
                  <a:lnTo>
                    <a:pt x="213" y="919"/>
                  </a:lnTo>
                  <a:lnTo>
                    <a:pt x="211" y="914"/>
                  </a:lnTo>
                  <a:lnTo>
                    <a:pt x="215" y="914"/>
                  </a:lnTo>
                  <a:lnTo>
                    <a:pt x="217" y="912"/>
                  </a:lnTo>
                  <a:lnTo>
                    <a:pt x="213" y="904"/>
                  </a:lnTo>
                  <a:lnTo>
                    <a:pt x="205" y="895"/>
                  </a:lnTo>
                  <a:lnTo>
                    <a:pt x="202" y="889"/>
                  </a:lnTo>
                  <a:lnTo>
                    <a:pt x="202" y="885"/>
                  </a:lnTo>
                  <a:lnTo>
                    <a:pt x="207" y="881"/>
                  </a:lnTo>
                  <a:lnTo>
                    <a:pt x="213" y="874"/>
                  </a:lnTo>
                  <a:lnTo>
                    <a:pt x="213" y="870"/>
                  </a:lnTo>
                  <a:lnTo>
                    <a:pt x="217" y="866"/>
                  </a:lnTo>
                  <a:lnTo>
                    <a:pt x="221" y="866"/>
                  </a:lnTo>
                  <a:lnTo>
                    <a:pt x="228" y="860"/>
                  </a:lnTo>
                  <a:lnTo>
                    <a:pt x="232" y="851"/>
                  </a:lnTo>
                  <a:lnTo>
                    <a:pt x="234" y="849"/>
                  </a:lnTo>
                  <a:lnTo>
                    <a:pt x="240" y="849"/>
                  </a:lnTo>
                  <a:lnTo>
                    <a:pt x="245" y="853"/>
                  </a:lnTo>
                  <a:lnTo>
                    <a:pt x="249" y="851"/>
                  </a:lnTo>
                  <a:lnTo>
                    <a:pt x="255" y="853"/>
                  </a:lnTo>
                  <a:lnTo>
                    <a:pt x="257" y="855"/>
                  </a:lnTo>
                  <a:lnTo>
                    <a:pt x="257" y="860"/>
                  </a:lnTo>
                  <a:lnTo>
                    <a:pt x="261" y="855"/>
                  </a:lnTo>
                  <a:lnTo>
                    <a:pt x="268" y="860"/>
                  </a:lnTo>
                  <a:lnTo>
                    <a:pt x="268" y="864"/>
                  </a:lnTo>
                  <a:lnTo>
                    <a:pt x="272" y="866"/>
                  </a:lnTo>
                  <a:lnTo>
                    <a:pt x="270" y="860"/>
                  </a:lnTo>
                  <a:lnTo>
                    <a:pt x="268" y="853"/>
                  </a:lnTo>
                  <a:lnTo>
                    <a:pt x="270" y="851"/>
                  </a:lnTo>
                  <a:lnTo>
                    <a:pt x="270" y="843"/>
                  </a:lnTo>
                  <a:lnTo>
                    <a:pt x="270" y="839"/>
                  </a:lnTo>
                  <a:lnTo>
                    <a:pt x="270" y="839"/>
                  </a:lnTo>
                  <a:lnTo>
                    <a:pt x="268" y="836"/>
                  </a:lnTo>
                  <a:lnTo>
                    <a:pt x="270" y="834"/>
                  </a:lnTo>
                  <a:lnTo>
                    <a:pt x="268" y="830"/>
                  </a:lnTo>
                  <a:lnTo>
                    <a:pt x="270" y="830"/>
                  </a:lnTo>
                  <a:lnTo>
                    <a:pt x="266" y="826"/>
                  </a:lnTo>
                  <a:lnTo>
                    <a:pt x="261" y="824"/>
                  </a:lnTo>
                  <a:lnTo>
                    <a:pt x="257" y="824"/>
                  </a:lnTo>
                  <a:lnTo>
                    <a:pt x="255" y="820"/>
                  </a:lnTo>
                  <a:lnTo>
                    <a:pt x="257" y="813"/>
                  </a:lnTo>
                  <a:lnTo>
                    <a:pt x="257" y="805"/>
                  </a:lnTo>
                  <a:lnTo>
                    <a:pt x="257" y="803"/>
                  </a:lnTo>
                  <a:lnTo>
                    <a:pt x="257" y="801"/>
                  </a:lnTo>
                  <a:lnTo>
                    <a:pt x="257" y="796"/>
                  </a:lnTo>
                  <a:lnTo>
                    <a:pt x="259" y="796"/>
                  </a:lnTo>
                  <a:lnTo>
                    <a:pt x="257" y="792"/>
                  </a:lnTo>
                  <a:lnTo>
                    <a:pt x="257" y="788"/>
                  </a:lnTo>
                  <a:lnTo>
                    <a:pt x="253" y="780"/>
                  </a:lnTo>
                  <a:lnTo>
                    <a:pt x="247" y="775"/>
                  </a:lnTo>
                  <a:lnTo>
                    <a:pt x="238" y="767"/>
                  </a:lnTo>
                  <a:lnTo>
                    <a:pt x="238" y="765"/>
                  </a:lnTo>
                  <a:lnTo>
                    <a:pt x="243" y="765"/>
                  </a:lnTo>
                  <a:lnTo>
                    <a:pt x="251" y="771"/>
                  </a:lnTo>
                  <a:lnTo>
                    <a:pt x="255" y="771"/>
                  </a:lnTo>
                  <a:lnTo>
                    <a:pt x="259" y="769"/>
                  </a:lnTo>
                  <a:lnTo>
                    <a:pt x="266" y="769"/>
                  </a:lnTo>
                  <a:lnTo>
                    <a:pt x="276" y="769"/>
                  </a:lnTo>
                  <a:lnTo>
                    <a:pt x="283" y="773"/>
                  </a:lnTo>
                  <a:lnTo>
                    <a:pt x="280" y="777"/>
                  </a:lnTo>
                  <a:lnTo>
                    <a:pt x="285" y="782"/>
                  </a:lnTo>
                  <a:lnTo>
                    <a:pt x="291" y="782"/>
                  </a:lnTo>
                  <a:lnTo>
                    <a:pt x="291" y="786"/>
                  </a:lnTo>
                  <a:lnTo>
                    <a:pt x="297" y="792"/>
                  </a:lnTo>
                  <a:lnTo>
                    <a:pt x="295" y="794"/>
                  </a:lnTo>
                  <a:lnTo>
                    <a:pt x="289" y="794"/>
                  </a:lnTo>
                  <a:lnTo>
                    <a:pt x="287" y="798"/>
                  </a:lnTo>
                  <a:lnTo>
                    <a:pt x="280" y="798"/>
                  </a:lnTo>
                  <a:lnTo>
                    <a:pt x="278" y="801"/>
                  </a:lnTo>
                  <a:lnTo>
                    <a:pt x="278" y="803"/>
                  </a:lnTo>
                  <a:lnTo>
                    <a:pt x="278" y="805"/>
                  </a:lnTo>
                  <a:lnTo>
                    <a:pt x="276" y="805"/>
                  </a:lnTo>
                  <a:lnTo>
                    <a:pt x="274" y="807"/>
                  </a:lnTo>
                  <a:lnTo>
                    <a:pt x="274" y="811"/>
                  </a:lnTo>
                  <a:lnTo>
                    <a:pt x="276" y="813"/>
                  </a:lnTo>
                  <a:lnTo>
                    <a:pt x="285" y="820"/>
                  </a:lnTo>
                  <a:lnTo>
                    <a:pt x="293" y="830"/>
                  </a:lnTo>
                  <a:lnTo>
                    <a:pt x="297" y="830"/>
                  </a:lnTo>
                  <a:lnTo>
                    <a:pt x="302" y="828"/>
                  </a:lnTo>
                  <a:lnTo>
                    <a:pt x="304" y="832"/>
                  </a:lnTo>
                  <a:lnTo>
                    <a:pt x="306" y="830"/>
                  </a:lnTo>
                  <a:lnTo>
                    <a:pt x="310" y="830"/>
                  </a:lnTo>
                  <a:lnTo>
                    <a:pt x="312" y="828"/>
                  </a:lnTo>
                  <a:lnTo>
                    <a:pt x="318" y="824"/>
                  </a:lnTo>
                  <a:lnTo>
                    <a:pt x="321" y="820"/>
                  </a:lnTo>
                  <a:lnTo>
                    <a:pt x="318" y="813"/>
                  </a:lnTo>
                  <a:lnTo>
                    <a:pt x="321" y="809"/>
                  </a:lnTo>
                  <a:lnTo>
                    <a:pt x="321" y="805"/>
                  </a:lnTo>
                  <a:lnTo>
                    <a:pt x="318" y="803"/>
                  </a:lnTo>
                  <a:lnTo>
                    <a:pt x="321" y="801"/>
                  </a:lnTo>
                  <a:lnTo>
                    <a:pt x="331" y="798"/>
                  </a:lnTo>
                  <a:lnTo>
                    <a:pt x="333" y="796"/>
                  </a:lnTo>
                  <a:lnTo>
                    <a:pt x="339" y="798"/>
                  </a:lnTo>
                  <a:lnTo>
                    <a:pt x="337" y="796"/>
                  </a:lnTo>
                  <a:lnTo>
                    <a:pt x="333" y="792"/>
                  </a:lnTo>
                  <a:lnTo>
                    <a:pt x="331" y="788"/>
                  </a:lnTo>
                  <a:lnTo>
                    <a:pt x="333" y="788"/>
                  </a:lnTo>
                  <a:lnTo>
                    <a:pt x="335" y="790"/>
                  </a:lnTo>
                  <a:lnTo>
                    <a:pt x="339" y="790"/>
                  </a:lnTo>
                  <a:lnTo>
                    <a:pt x="346" y="780"/>
                  </a:lnTo>
                  <a:lnTo>
                    <a:pt x="348" y="780"/>
                  </a:lnTo>
                  <a:lnTo>
                    <a:pt x="356" y="769"/>
                  </a:lnTo>
                  <a:lnTo>
                    <a:pt x="356" y="767"/>
                  </a:lnTo>
                  <a:lnTo>
                    <a:pt x="358" y="767"/>
                  </a:lnTo>
                  <a:lnTo>
                    <a:pt x="363" y="767"/>
                  </a:lnTo>
                  <a:lnTo>
                    <a:pt x="369" y="765"/>
                  </a:lnTo>
                  <a:lnTo>
                    <a:pt x="369" y="763"/>
                  </a:lnTo>
                  <a:lnTo>
                    <a:pt x="377" y="758"/>
                  </a:lnTo>
                  <a:lnTo>
                    <a:pt x="377" y="763"/>
                  </a:lnTo>
                  <a:lnTo>
                    <a:pt x="380" y="763"/>
                  </a:lnTo>
                  <a:lnTo>
                    <a:pt x="380" y="765"/>
                  </a:lnTo>
                  <a:lnTo>
                    <a:pt x="380" y="769"/>
                  </a:lnTo>
                  <a:lnTo>
                    <a:pt x="382" y="769"/>
                  </a:lnTo>
                  <a:lnTo>
                    <a:pt x="386" y="765"/>
                  </a:lnTo>
                  <a:lnTo>
                    <a:pt x="386" y="763"/>
                  </a:lnTo>
                  <a:lnTo>
                    <a:pt x="384" y="761"/>
                  </a:lnTo>
                  <a:lnTo>
                    <a:pt x="382" y="758"/>
                  </a:lnTo>
                  <a:lnTo>
                    <a:pt x="382" y="756"/>
                  </a:lnTo>
                  <a:lnTo>
                    <a:pt x="388" y="750"/>
                  </a:lnTo>
                  <a:lnTo>
                    <a:pt x="390" y="748"/>
                  </a:lnTo>
                  <a:lnTo>
                    <a:pt x="390" y="752"/>
                  </a:lnTo>
                  <a:lnTo>
                    <a:pt x="388" y="752"/>
                  </a:lnTo>
                  <a:lnTo>
                    <a:pt x="388" y="754"/>
                  </a:lnTo>
                  <a:lnTo>
                    <a:pt x="390" y="758"/>
                  </a:lnTo>
                  <a:lnTo>
                    <a:pt x="394" y="758"/>
                  </a:lnTo>
                  <a:lnTo>
                    <a:pt x="396" y="754"/>
                  </a:lnTo>
                  <a:lnTo>
                    <a:pt x="394" y="752"/>
                  </a:lnTo>
                  <a:lnTo>
                    <a:pt x="392" y="748"/>
                  </a:lnTo>
                  <a:lnTo>
                    <a:pt x="392" y="746"/>
                  </a:lnTo>
                  <a:lnTo>
                    <a:pt x="394" y="744"/>
                  </a:lnTo>
                  <a:lnTo>
                    <a:pt x="405" y="739"/>
                  </a:lnTo>
                  <a:lnTo>
                    <a:pt x="411" y="739"/>
                  </a:lnTo>
                  <a:lnTo>
                    <a:pt x="413" y="739"/>
                  </a:lnTo>
                  <a:lnTo>
                    <a:pt x="409" y="742"/>
                  </a:lnTo>
                  <a:lnTo>
                    <a:pt x="407" y="742"/>
                  </a:lnTo>
                  <a:lnTo>
                    <a:pt x="398" y="746"/>
                  </a:lnTo>
                  <a:lnTo>
                    <a:pt x="401" y="748"/>
                  </a:lnTo>
                  <a:lnTo>
                    <a:pt x="403" y="748"/>
                  </a:lnTo>
                  <a:lnTo>
                    <a:pt x="405" y="748"/>
                  </a:lnTo>
                  <a:lnTo>
                    <a:pt x="409" y="752"/>
                  </a:lnTo>
                  <a:lnTo>
                    <a:pt x="407" y="752"/>
                  </a:lnTo>
                  <a:lnTo>
                    <a:pt x="407" y="754"/>
                  </a:lnTo>
                  <a:lnTo>
                    <a:pt x="409" y="758"/>
                  </a:lnTo>
                  <a:lnTo>
                    <a:pt x="407" y="761"/>
                  </a:lnTo>
                  <a:lnTo>
                    <a:pt x="403" y="761"/>
                  </a:lnTo>
                  <a:lnTo>
                    <a:pt x="398" y="765"/>
                  </a:lnTo>
                  <a:lnTo>
                    <a:pt x="401" y="769"/>
                  </a:lnTo>
                  <a:lnTo>
                    <a:pt x="403" y="769"/>
                  </a:lnTo>
                  <a:lnTo>
                    <a:pt x="405" y="769"/>
                  </a:lnTo>
                  <a:lnTo>
                    <a:pt x="409" y="769"/>
                  </a:lnTo>
                  <a:lnTo>
                    <a:pt x="411" y="767"/>
                  </a:lnTo>
                  <a:lnTo>
                    <a:pt x="415" y="769"/>
                  </a:lnTo>
                  <a:lnTo>
                    <a:pt x="415" y="773"/>
                  </a:lnTo>
                  <a:lnTo>
                    <a:pt x="417" y="769"/>
                  </a:lnTo>
                  <a:lnTo>
                    <a:pt x="422" y="763"/>
                  </a:lnTo>
                  <a:lnTo>
                    <a:pt x="424" y="763"/>
                  </a:lnTo>
                  <a:lnTo>
                    <a:pt x="426" y="767"/>
                  </a:lnTo>
                  <a:lnTo>
                    <a:pt x="428" y="769"/>
                  </a:lnTo>
                  <a:lnTo>
                    <a:pt x="430" y="767"/>
                  </a:lnTo>
                  <a:lnTo>
                    <a:pt x="428" y="765"/>
                  </a:lnTo>
                  <a:lnTo>
                    <a:pt x="430" y="763"/>
                  </a:lnTo>
                  <a:lnTo>
                    <a:pt x="426" y="761"/>
                  </a:lnTo>
                  <a:lnTo>
                    <a:pt x="426" y="758"/>
                  </a:lnTo>
                  <a:lnTo>
                    <a:pt x="430" y="754"/>
                  </a:lnTo>
                  <a:lnTo>
                    <a:pt x="434" y="754"/>
                  </a:lnTo>
                  <a:lnTo>
                    <a:pt x="434" y="752"/>
                  </a:lnTo>
                  <a:lnTo>
                    <a:pt x="441" y="748"/>
                  </a:lnTo>
                  <a:lnTo>
                    <a:pt x="443" y="750"/>
                  </a:lnTo>
                  <a:lnTo>
                    <a:pt x="445" y="750"/>
                  </a:lnTo>
                  <a:lnTo>
                    <a:pt x="447" y="750"/>
                  </a:lnTo>
                  <a:lnTo>
                    <a:pt x="451" y="750"/>
                  </a:lnTo>
                  <a:lnTo>
                    <a:pt x="460" y="750"/>
                  </a:lnTo>
                  <a:lnTo>
                    <a:pt x="462" y="748"/>
                  </a:lnTo>
                  <a:lnTo>
                    <a:pt x="462" y="746"/>
                  </a:lnTo>
                  <a:lnTo>
                    <a:pt x="464" y="744"/>
                  </a:lnTo>
                  <a:lnTo>
                    <a:pt x="468" y="744"/>
                  </a:lnTo>
                  <a:lnTo>
                    <a:pt x="470" y="742"/>
                  </a:lnTo>
                  <a:lnTo>
                    <a:pt x="472" y="737"/>
                  </a:lnTo>
                  <a:lnTo>
                    <a:pt x="476" y="737"/>
                  </a:lnTo>
                  <a:lnTo>
                    <a:pt x="481" y="731"/>
                  </a:lnTo>
                  <a:lnTo>
                    <a:pt x="483" y="731"/>
                  </a:lnTo>
                  <a:lnTo>
                    <a:pt x="487" y="729"/>
                  </a:lnTo>
                  <a:lnTo>
                    <a:pt x="487" y="731"/>
                  </a:lnTo>
                  <a:lnTo>
                    <a:pt x="485" y="735"/>
                  </a:lnTo>
                  <a:lnTo>
                    <a:pt x="487" y="735"/>
                  </a:lnTo>
                  <a:lnTo>
                    <a:pt x="491" y="739"/>
                  </a:lnTo>
                  <a:lnTo>
                    <a:pt x="491" y="742"/>
                  </a:lnTo>
                  <a:lnTo>
                    <a:pt x="489" y="746"/>
                  </a:lnTo>
                  <a:lnTo>
                    <a:pt x="489" y="748"/>
                  </a:lnTo>
                  <a:lnTo>
                    <a:pt x="489" y="752"/>
                  </a:lnTo>
                  <a:lnTo>
                    <a:pt x="491" y="754"/>
                  </a:lnTo>
                  <a:lnTo>
                    <a:pt x="502" y="754"/>
                  </a:lnTo>
                  <a:lnTo>
                    <a:pt x="504" y="752"/>
                  </a:lnTo>
                  <a:lnTo>
                    <a:pt x="504" y="750"/>
                  </a:lnTo>
                  <a:lnTo>
                    <a:pt x="502" y="750"/>
                  </a:lnTo>
                  <a:lnTo>
                    <a:pt x="498" y="744"/>
                  </a:lnTo>
                  <a:lnTo>
                    <a:pt x="498" y="742"/>
                  </a:lnTo>
                  <a:lnTo>
                    <a:pt x="502" y="739"/>
                  </a:lnTo>
                  <a:lnTo>
                    <a:pt x="506" y="742"/>
                  </a:lnTo>
                  <a:lnTo>
                    <a:pt x="510" y="739"/>
                  </a:lnTo>
                  <a:lnTo>
                    <a:pt x="512" y="733"/>
                  </a:lnTo>
                  <a:lnTo>
                    <a:pt x="514" y="733"/>
                  </a:lnTo>
                  <a:lnTo>
                    <a:pt x="517" y="733"/>
                  </a:lnTo>
                  <a:lnTo>
                    <a:pt x="523" y="735"/>
                  </a:lnTo>
                  <a:lnTo>
                    <a:pt x="517" y="729"/>
                  </a:lnTo>
                  <a:lnTo>
                    <a:pt x="512" y="729"/>
                  </a:lnTo>
                  <a:lnTo>
                    <a:pt x="512" y="725"/>
                  </a:lnTo>
                  <a:lnTo>
                    <a:pt x="508" y="718"/>
                  </a:lnTo>
                  <a:lnTo>
                    <a:pt x="506" y="718"/>
                  </a:lnTo>
                  <a:lnTo>
                    <a:pt x="506" y="720"/>
                  </a:lnTo>
                  <a:lnTo>
                    <a:pt x="504" y="718"/>
                  </a:lnTo>
                  <a:lnTo>
                    <a:pt x="502" y="710"/>
                  </a:lnTo>
                  <a:lnTo>
                    <a:pt x="498" y="710"/>
                  </a:lnTo>
                  <a:lnTo>
                    <a:pt x="495" y="704"/>
                  </a:lnTo>
                  <a:lnTo>
                    <a:pt x="495" y="704"/>
                  </a:lnTo>
                  <a:lnTo>
                    <a:pt x="500" y="702"/>
                  </a:lnTo>
                  <a:lnTo>
                    <a:pt x="500" y="697"/>
                  </a:lnTo>
                  <a:lnTo>
                    <a:pt x="498" y="693"/>
                  </a:lnTo>
                  <a:lnTo>
                    <a:pt x="500" y="691"/>
                  </a:lnTo>
                  <a:lnTo>
                    <a:pt x="504" y="693"/>
                  </a:lnTo>
                  <a:lnTo>
                    <a:pt x="506" y="691"/>
                  </a:lnTo>
                  <a:lnTo>
                    <a:pt x="508" y="693"/>
                  </a:lnTo>
                  <a:lnTo>
                    <a:pt x="512" y="693"/>
                  </a:lnTo>
                  <a:lnTo>
                    <a:pt x="517" y="695"/>
                  </a:lnTo>
                  <a:lnTo>
                    <a:pt x="531" y="693"/>
                  </a:lnTo>
                  <a:lnTo>
                    <a:pt x="550" y="693"/>
                  </a:lnTo>
                  <a:lnTo>
                    <a:pt x="557" y="697"/>
                  </a:lnTo>
                  <a:lnTo>
                    <a:pt x="569" y="702"/>
                  </a:lnTo>
                  <a:lnTo>
                    <a:pt x="569" y="704"/>
                  </a:lnTo>
                  <a:lnTo>
                    <a:pt x="569" y="706"/>
                  </a:lnTo>
                  <a:lnTo>
                    <a:pt x="571" y="710"/>
                  </a:lnTo>
                  <a:lnTo>
                    <a:pt x="573" y="708"/>
                  </a:lnTo>
                  <a:lnTo>
                    <a:pt x="580" y="706"/>
                  </a:lnTo>
                  <a:lnTo>
                    <a:pt x="584" y="708"/>
                  </a:lnTo>
                  <a:lnTo>
                    <a:pt x="586" y="708"/>
                  </a:lnTo>
                  <a:lnTo>
                    <a:pt x="586" y="712"/>
                  </a:lnTo>
                  <a:lnTo>
                    <a:pt x="595" y="714"/>
                  </a:lnTo>
                  <a:lnTo>
                    <a:pt x="605" y="720"/>
                  </a:lnTo>
                  <a:lnTo>
                    <a:pt x="616" y="720"/>
                  </a:lnTo>
                  <a:lnTo>
                    <a:pt x="620" y="725"/>
                  </a:lnTo>
                  <a:lnTo>
                    <a:pt x="622" y="729"/>
                  </a:lnTo>
                  <a:lnTo>
                    <a:pt x="628" y="731"/>
                  </a:lnTo>
                  <a:lnTo>
                    <a:pt x="635" y="735"/>
                  </a:lnTo>
                  <a:lnTo>
                    <a:pt x="639" y="744"/>
                  </a:lnTo>
                  <a:lnTo>
                    <a:pt x="643" y="746"/>
                  </a:lnTo>
                  <a:lnTo>
                    <a:pt x="643" y="742"/>
                  </a:lnTo>
                  <a:lnTo>
                    <a:pt x="641" y="737"/>
                  </a:lnTo>
                  <a:lnTo>
                    <a:pt x="645" y="737"/>
                  </a:lnTo>
                  <a:lnTo>
                    <a:pt x="645" y="735"/>
                  </a:lnTo>
                  <a:lnTo>
                    <a:pt x="643" y="731"/>
                  </a:lnTo>
                  <a:lnTo>
                    <a:pt x="643" y="727"/>
                  </a:lnTo>
                  <a:lnTo>
                    <a:pt x="643" y="716"/>
                  </a:lnTo>
                  <a:lnTo>
                    <a:pt x="647" y="714"/>
                  </a:lnTo>
                  <a:lnTo>
                    <a:pt x="643" y="714"/>
                  </a:lnTo>
                  <a:lnTo>
                    <a:pt x="643" y="712"/>
                  </a:lnTo>
                  <a:lnTo>
                    <a:pt x="639" y="712"/>
                  </a:lnTo>
                  <a:lnTo>
                    <a:pt x="637" y="714"/>
                  </a:lnTo>
                  <a:lnTo>
                    <a:pt x="632" y="714"/>
                  </a:lnTo>
                  <a:lnTo>
                    <a:pt x="624" y="704"/>
                  </a:lnTo>
                  <a:lnTo>
                    <a:pt x="622" y="704"/>
                  </a:lnTo>
                  <a:lnTo>
                    <a:pt x="618" y="699"/>
                  </a:lnTo>
                  <a:lnTo>
                    <a:pt x="618" y="693"/>
                  </a:lnTo>
                  <a:lnTo>
                    <a:pt x="616" y="691"/>
                  </a:lnTo>
                  <a:lnTo>
                    <a:pt x="613" y="695"/>
                  </a:lnTo>
                  <a:lnTo>
                    <a:pt x="609" y="693"/>
                  </a:lnTo>
                  <a:lnTo>
                    <a:pt x="603" y="693"/>
                  </a:lnTo>
                  <a:lnTo>
                    <a:pt x="601" y="691"/>
                  </a:lnTo>
                  <a:lnTo>
                    <a:pt x="599" y="693"/>
                  </a:lnTo>
                  <a:lnTo>
                    <a:pt x="597" y="687"/>
                  </a:lnTo>
                  <a:lnTo>
                    <a:pt x="595" y="685"/>
                  </a:lnTo>
                  <a:lnTo>
                    <a:pt x="590" y="676"/>
                  </a:lnTo>
                  <a:lnTo>
                    <a:pt x="590" y="672"/>
                  </a:lnTo>
                  <a:lnTo>
                    <a:pt x="592" y="674"/>
                  </a:lnTo>
                  <a:lnTo>
                    <a:pt x="597" y="672"/>
                  </a:lnTo>
                  <a:lnTo>
                    <a:pt x="597" y="668"/>
                  </a:lnTo>
                  <a:lnTo>
                    <a:pt x="590" y="664"/>
                  </a:lnTo>
                  <a:lnTo>
                    <a:pt x="590" y="657"/>
                  </a:lnTo>
                  <a:lnTo>
                    <a:pt x="592" y="653"/>
                  </a:lnTo>
                  <a:lnTo>
                    <a:pt x="597" y="655"/>
                  </a:lnTo>
                  <a:lnTo>
                    <a:pt x="592" y="651"/>
                  </a:lnTo>
                  <a:lnTo>
                    <a:pt x="588" y="651"/>
                  </a:lnTo>
                  <a:lnTo>
                    <a:pt x="584" y="645"/>
                  </a:lnTo>
                  <a:lnTo>
                    <a:pt x="582" y="640"/>
                  </a:lnTo>
                  <a:lnTo>
                    <a:pt x="580" y="643"/>
                  </a:lnTo>
                  <a:lnTo>
                    <a:pt x="576" y="638"/>
                  </a:lnTo>
                  <a:lnTo>
                    <a:pt x="576" y="632"/>
                  </a:lnTo>
                  <a:lnTo>
                    <a:pt x="578" y="628"/>
                  </a:lnTo>
                  <a:lnTo>
                    <a:pt x="576" y="624"/>
                  </a:lnTo>
                  <a:lnTo>
                    <a:pt x="573" y="621"/>
                  </a:lnTo>
                  <a:lnTo>
                    <a:pt x="578" y="619"/>
                  </a:lnTo>
                  <a:lnTo>
                    <a:pt x="584" y="609"/>
                  </a:lnTo>
                  <a:lnTo>
                    <a:pt x="588" y="605"/>
                  </a:lnTo>
                  <a:lnTo>
                    <a:pt x="590" y="602"/>
                  </a:lnTo>
                  <a:lnTo>
                    <a:pt x="588" y="598"/>
                  </a:lnTo>
                  <a:lnTo>
                    <a:pt x="586" y="594"/>
                  </a:lnTo>
                  <a:lnTo>
                    <a:pt x="590" y="590"/>
                  </a:lnTo>
                  <a:lnTo>
                    <a:pt x="586" y="586"/>
                  </a:lnTo>
                  <a:lnTo>
                    <a:pt x="586" y="579"/>
                  </a:lnTo>
                  <a:lnTo>
                    <a:pt x="588" y="575"/>
                  </a:lnTo>
                  <a:lnTo>
                    <a:pt x="586" y="573"/>
                  </a:lnTo>
                  <a:lnTo>
                    <a:pt x="586" y="569"/>
                  </a:lnTo>
                  <a:lnTo>
                    <a:pt x="584" y="565"/>
                  </a:lnTo>
                  <a:lnTo>
                    <a:pt x="586" y="558"/>
                  </a:lnTo>
                  <a:lnTo>
                    <a:pt x="588" y="556"/>
                  </a:lnTo>
                  <a:lnTo>
                    <a:pt x="584" y="552"/>
                  </a:lnTo>
                  <a:lnTo>
                    <a:pt x="586" y="546"/>
                  </a:lnTo>
                  <a:lnTo>
                    <a:pt x="584" y="537"/>
                  </a:lnTo>
                  <a:lnTo>
                    <a:pt x="588" y="535"/>
                  </a:lnTo>
                  <a:lnTo>
                    <a:pt x="590" y="537"/>
                  </a:lnTo>
                  <a:lnTo>
                    <a:pt x="590" y="539"/>
                  </a:lnTo>
                  <a:lnTo>
                    <a:pt x="590" y="541"/>
                  </a:lnTo>
                  <a:lnTo>
                    <a:pt x="597" y="539"/>
                  </a:lnTo>
                  <a:lnTo>
                    <a:pt x="601" y="539"/>
                  </a:lnTo>
                  <a:lnTo>
                    <a:pt x="607" y="537"/>
                  </a:lnTo>
                  <a:lnTo>
                    <a:pt x="609" y="537"/>
                  </a:lnTo>
                  <a:lnTo>
                    <a:pt x="613" y="539"/>
                  </a:lnTo>
                  <a:lnTo>
                    <a:pt x="616" y="537"/>
                  </a:lnTo>
                  <a:lnTo>
                    <a:pt x="620" y="537"/>
                  </a:lnTo>
                  <a:lnTo>
                    <a:pt x="632" y="541"/>
                  </a:lnTo>
                  <a:lnTo>
                    <a:pt x="637" y="541"/>
                  </a:lnTo>
                  <a:lnTo>
                    <a:pt x="641" y="541"/>
                  </a:lnTo>
                  <a:lnTo>
                    <a:pt x="643" y="546"/>
                  </a:lnTo>
                  <a:lnTo>
                    <a:pt x="641" y="548"/>
                  </a:lnTo>
                  <a:lnTo>
                    <a:pt x="643" y="552"/>
                  </a:lnTo>
                  <a:lnTo>
                    <a:pt x="643" y="556"/>
                  </a:lnTo>
                  <a:lnTo>
                    <a:pt x="645" y="558"/>
                  </a:lnTo>
                  <a:lnTo>
                    <a:pt x="645" y="567"/>
                  </a:lnTo>
                  <a:lnTo>
                    <a:pt x="647" y="573"/>
                  </a:lnTo>
                  <a:lnTo>
                    <a:pt x="645" y="583"/>
                  </a:lnTo>
                  <a:lnTo>
                    <a:pt x="647" y="586"/>
                  </a:lnTo>
                  <a:lnTo>
                    <a:pt x="647" y="590"/>
                  </a:lnTo>
                  <a:lnTo>
                    <a:pt x="649" y="592"/>
                  </a:lnTo>
                  <a:lnTo>
                    <a:pt x="647" y="596"/>
                  </a:lnTo>
                  <a:lnTo>
                    <a:pt x="645" y="598"/>
                  </a:lnTo>
                  <a:lnTo>
                    <a:pt x="647" y="602"/>
                  </a:lnTo>
                  <a:lnTo>
                    <a:pt x="651" y="607"/>
                  </a:lnTo>
                  <a:lnTo>
                    <a:pt x="654" y="611"/>
                  </a:lnTo>
                  <a:lnTo>
                    <a:pt x="658" y="613"/>
                  </a:lnTo>
                  <a:lnTo>
                    <a:pt x="658" y="613"/>
                  </a:lnTo>
                  <a:lnTo>
                    <a:pt x="662" y="613"/>
                  </a:lnTo>
                  <a:lnTo>
                    <a:pt x="664" y="613"/>
                  </a:lnTo>
                  <a:lnTo>
                    <a:pt x="664" y="621"/>
                  </a:lnTo>
                  <a:lnTo>
                    <a:pt x="670" y="626"/>
                  </a:lnTo>
                  <a:lnTo>
                    <a:pt x="672" y="630"/>
                  </a:lnTo>
                  <a:lnTo>
                    <a:pt x="675" y="640"/>
                  </a:lnTo>
                  <a:lnTo>
                    <a:pt x="677" y="645"/>
                  </a:lnTo>
                  <a:lnTo>
                    <a:pt x="677" y="647"/>
                  </a:lnTo>
                  <a:lnTo>
                    <a:pt x="677" y="651"/>
                  </a:lnTo>
                  <a:lnTo>
                    <a:pt x="681" y="655"/>
                  </a:lnTo>
                  <a:lnTo>
                    <a:pt x="681" y="661"/>
                  </a:lnTo>
                  <a:lnTo>
                    <a:pt x="687" y="670"/>
                  </a:lnTo>
                  <a:lnTo>
                    <a:pt x="685" y="674"/>
                  </a:lnTo>
                  <a:lnTo>
                    <a:pt x="687" y="680"/>
                  </a:lnTo>
                  <a:lnTo>
                    <a:pt x="691" y="683"/>
                  </a:lnTo>
                  <a:lnTo>
                    <a:pt x="689" y="685"/>
                  </a:lnTo>
                  <a:lnTo>
                    <a:pt x="691" y="687"/>
                  </a:lnTo>
                  <a:lnTo>
                    <a:pt x="694" y="695"/>
                  </a:lnTo>
                  <a:lnTo>
                    <a:pt x="702" y="706"/>
                  </a:lnTo>
                  <a:lnTo>
                    <a:pt x="708" y="708"/>
                  </a:lnTo>
                  <a:lnTo>
                    <a:pt x="710" y="712"/>
                  </a:lnTo>
                  <a:lnTo>
                    <a:pt x="713" y="712"/>
                  </a:lnTo>
                  <a:lnTo>
                    <a:pt x="719" y="718"/>
                  </a:lnTo>
                  <a:lnTo>
                    <a:pt x="719" y="720"/>
                  </a:lnTo>
                  <a:lnTo>
                    <a:pt x="717" y="720"/>
                  </a:lnTo>
                  <a:lnTo>
                    <a:pt x="717" y="725"/>
                  </a:lnTo>
                  <a:lnTo>
                    <a:pt x="717" y="731"/>
                  </a:lnTo>
                  <a:lnTo>
                    <a:pt x="719" y="737"/>
                  </a:lnTo>
                  <a:lnTo>
                    <a:pt x="723" y="742"/>
                  </a:lnTo>
                  <a:lnTo>
                    <a:pt x="723" y="748"/>
                  </a:lnTo>
                  <a:lnTo>
                    <a:pt x="721" y="752"/>
                  </a:lnTo>
                  <a:lnTo>
                    <a:pt x="721" y="754"/>
                  </a:lnTo>
                  <a:lnTo>
                    <a:pt x="717" y="756"/>
                  </a:lnTo>
                  <a:lnTo>
                    <a:pt x="719" y="758"/>
                  </a:lnTo>
                  <a:lnTo>
                    <a:pt x="719" y="769"/>
                  </a:lnTo>
                  <a:lnTo>
                    <a:pt x="715" y="771"/>
                  </a:lnTo>
                  <a:lnTo>
                    <a:pt x="715" y="771"/>
                  </a:lnTo>
                  <a:lnTo>
                    <a:pt x="719" y="771"/>
                  </a:lnTo>
                  <a:lnTo>
                    <a:pt x="719" y="773"/>
                  </a:lnTo>
                  <a:lnTo>
                    <a:pt x="715" y="775"/>
                  </a:lnTo>
                  <a:lnTo>
                    <a:pt x="715" y="784"/>
                  </a:lnTo>
                  <a:lnTo>
                    <a:pt x="713" y="788"/>
                  </a:lnTo>
                  <a:lnTo>
                    <a:pt x="708" y="784"/>
                  </a:lnTo>
                  <a:lnTo>
                    <a:pt x="708" y="788"/>
                  </a:lnTo>
                  <a:lnTo>
                    <a:pt x="713" y="792"/>
                  </a:lnTo>
                  <a:lnTo>
                    <a:pt x="713" y="794"/>
                  </a:lnTo>
                  <a:lnTo>
                    <a:pt x="708" y="796"/>
                  </a:lnTo>
                  <a:lnTo>
                    <a:pt x="704" y="801"/>
                  </a:lnTo>
                  <a:lnTo>
                    <a:pt x="698" y="801"/>
                  </a:lnTo>
                  <a:lnTo>
                    <a:pt x="694" y="798"/>
                  </a:lnTo>
                  <a:lnTo>
                    <a:pt x="700" y="794"/>
                  </a:lnTo>
                  <a:lnTo>
                    <a:pt x="700" y="792"/>
                  </a:lnTo>
                  <a:lnTo>
                    <a:pt x="696" y="792"/>
                  </a:lnTo>
                  <a:lnTo>
                    <a:pt x="694" y="794"/>
                  </a:lnTo>
                  <a:lnTo>
                    <a:pt x="691" y="794"/>
                  </a:lnTo>
                  <a:lnTo>
                    <a:pt x="683" y="790"/>
                  </a:lnTo>
                  <a:lnTo>
                    <a:pt x="681" y="792"/>
                  </a:lnTo>
                  <a:lnTo>
                    <a:pt x="670" y="794"/>
                  </a:lnTo>
                  <a:lnTo>
                    <a:pt x="664" y="794"/>
                  </a:lnTo>
                  <a:lnTo>
                    <a:pt x="660" y="798"/>
                  </a:lnTo>
                  <a:lnTo>
                    <a:pt x="664" y="801"/>
                  </a:lnTo>
                  <a:lnTo>
                    <a:pt x="664" y="801"/>
                  </a:lnTo>
                  <a:lnTo>
                    <a:pt x="666" y="796"/>
                  </a:lnTo>
                  <a:lnTo>
                    <a:pt x="672" y="796"/>
                  </a:lnTo>
                  <a:lnTo>
                    <a:pt x="675" y="801"/>
                  </a:lnTo>
                  <a:lnTo>
                    <a:pt x="681" y="805"/>
                  </a:lnTo>
                  <a:lnTo>
                    <a:pt x="696" y="807"/>
                  </a:lnTo>
                  <a:lnTo>
                    <a:pt x="702" y="809"/>
                  </a:lnTo>
                  <a:lnTo>
                    <a:pt x="708" y="809"/>
                  </a:lnTo>
                  <a:lnTo>
                    <a:pt x="715" y="807"/>
                  </a:lnTo>
                  <a:lnTo>
                    <a:pt x="717" y="809"/>
                  </a:lnTo>
                  <a:lnTo>
                    <a:pt x="725" y="811"/>
                  </a:lnTo>
                  <a:lnTo>
                    <a:pt x="732" y="809"/>
                  </a:lnTo>
                  <a:lnTo>
                    <a:pt x="732" y="805"/>
                  </a:lnTo>
                  <a:lnTo>
                    <a:pt x="727" y="801"/>
                  </a:lnTo>
                  <a:lnTo>
                    <a:pt x="727" y="796"/>
                  </a:lnTo>
                  <a:lnTo>
                    <a:pt x="732" y="792"/>
                  </a:lnTo>
                  <a:lnTo>
                    <a:pt x="734" y="792"/>
                  </a:lnTo>
                  <a:lnTo>
                    <a:pt x="736" y="788"/>
                  </a:lnTo>
                  <a:lnTo>
                    <a:pt x="740" y="784"/>
                  </a:lnTo>
                  <a:lnTo>
                    <a:pt x="740" y="780"/>
                  </a:lnTo>
                  <a:lnTo>
                    <a:pt x="744" y="769"/>
                  </a:lnTo>
                  <a:lnTo>
                    <a:pt x="740" y="765"/>
                  </a:lnTo>
                  <a:lnTo>
                    <a:pt x="742" y="756"/>
                  </a:lnTo>
                  <a:lnTo>
                    <a:pt x="748" y="746"/>
                  </a:lnTo>
                  <a:lnTo>
                    <a:pt x="748" y="744"/>
                  </a:lnTo>
                  <a:lnTo>
                    <a:pt x="742" y="729"/>
                  </a:lnTo>
                  <a:lnTo>
                    <a:pt x="734" y="723"/>
                  </a:lnTo>
                  <a:lnTo>
                    <a:pt x="732" y="720"/>
                  </a:lnTo>
                  <a:lnTo>
                    <a:pt x="732" y="708"/>
                  </a:lnTo>
                  <a:lnTo>
                    <a:pt x="738" y="704"/>
                  </a:lnTo>
                  <a:lnTo>
                    <a:pt x="740" y="699"/>
                  </a:lnTo>
                  <a:lnTo>
                    <a:pt x="746" y="697"/>
                  </a:lnTo>
                  <a:lnTo>
                    <a:pt x="755" y="691"/>
                  </a:lnTo>
                  <a:lnTo>
                    <a:pt x="759" y="691"/>
                  </a:lnTo>
                  <a:lnTo>
                    <a:pt x="765" y="695"/>
                  </a:lnTo>
                  <a:lnTo>
                    <a:pt x="765" y="702"/>
                  </a:lnTo>
                  <a:lnTo>
                    <a:pt x="772" y="706"/>
                  </a:lnTo>
                  <a:lnTo>
                    <a:pt x="774" y="708"/>
                  </a:lnTo>
                  <a:lnTo>
                    <a:pt x="776" y="708"/>
                  </a:lnTo>
                  <a:lnTo>
                    <a:pt x="780" y="714"/>
                  </a:lnTo>
                  <a:lnTo>
                    <a:pt x="780" y="718"/>
                  </a:lnTo>
                  <a:lnTo>
                    <a:pt x="784" y="720"/>
                  </a:lnTo>
                  <a:lnTo>
                    <a:pt x="784" y="725"/>
                  </a:lnTo>
                  <a:lnTo>
                    <a:pt x="788" y="731"/>
                  </a:lnTo>
                  <a:lnTo>
                    <a:pt x="788" y="735"/>
                  </a:lnTo>
                  <a:lnTo>
                    <a:pt x="786" y="737"/>
                  </a:lnTo>
                  <a:lnTo>
                    <a:pt x="791" y="742"/>
                  </a:lnTo>
                  <a:lnTo>
                    <a:pt x="795" y="742"/>
                  </a:lnTo>
                  <a:lnTo>
                    <a:pt x="801" y="746"/>
                  </a:lnTo>
                  <a:lnTo>
                    <a:pt x="805" y="744"/>
                  </a:lnTo>
                  <a:lnTo>
                    <a:pt x="809" y="744"/>
                  </a:lnTo>
                  <a:lnTo>
                    <a:pt x="816" y="744"/>
                  </a:lnTo>
                  <a:lnTo>
                    <a:pt x="816" y="742"/>
                  </a:lnTo>
                  <a:lnTo>
                    <a:pt x="818" y="739"/>
                  </a:lnTo>
                  <a:lnTo>
                    <a:pt x="816" y="737"/>
                  </a:lnTo>
                  <a:lnTo>
                    <a:pt x="812" y="739"/>
                  </a:lnTo>
                  <a:lnTo>
                    <a:pt x="812" y="735"/>
                  </a:lnTo>
                  <a:lnTo>
                    <a:pt x="807" y="742"/>
                  </a:lnTo>
                  <a:lnTo>
                    <a:pt x="801" y="742"/>
                  </a:lnTo>
                  <a:lnTo>
                    <a:pt x="799" y="737"/>
                  </a:lnTo>
                  <a:lnTo>
                    <a:pt x="795" y="737"/>
                  </a:lnTo>
                  <a:lnTo>
                    <a:pt x="793" y="733"/>
                  </a:lnTo>
                  <a:lnTo>
                    <a:pt x="795" y="731"/>
                  </a:lnTo>
                  <a:lnTo>
                    <a:pt x="791" y="729"/>
                  </a:lnTo>
                  <a:lnTo>
                    <a:pt x="788" y="723"/>
                  </a:lnTo>
                  <a:lnTo>
                    <a:pt x="788" y="716"/>
                  </a:lnTo>
                  <a:lnTo>
                    <a:pt x="793" y="716"/>
                  </a:lnTo>
                  <a:lnTo>
                    <a:pt x="797" y="714"/>
                  </a:lnTo>
                  <a:lnTo>
                    <a:pt x="793" y="710"/>
                  </a:lnTo>
                  <a:lnTo>
                    <a:pt x="793" y="708"/>
                  </a:lnTo>
                  <a:lnTo>
                    <a:pt x="791" y="708"/>
                  </a:lnTo>
                  <a:lnTo>
                    <a:pt x="791" y="704"/>
                  </a:lnTo>
                  <a:lnTo>
                    <a:pt x="784" y="699"/>
                  </a:lnTo>
                  <a:lnTo>
                    <a:pt x="784" y="697"/>
                  </a:lnTo>
                  <a:lnTo>
                    <a:pt x="778" y="691"/>
                  </a:lnTo>
                  <a:lnTo>
                    <a:pt x="772" y="691"/>
                  </a:lnTo>
                  <a:lnTo>
                    <a:pt x="763" y="687"/>
                  </a:lnTo>
                  <a:lnTo>
                    <a:pt x="761" y="683"/>
                  </a:lnTo>
                  <a:lnTo>
                    <a:pt x="757" y="685"/>
                  </a:lnTo>
                  <a:lnTo>
                    <a:pt x="748" y="680"/>
                  </a:lnTo>
                  <a:lnTo>
                    <a:pt x="744" y="680"/>
                  </a:lnTo>
                  <a:lnTo>
                    <a:pt x="740" y="680"/>
                  </a:lnTo>
                  <a:lnTo>
                    <a:pt x="736" y="685"/>
                  </a:lnTo>
                  <a:lnTo>
                    <a:pt x="734" y="691"/>
                  </a:lnTo>
                  <a:lnTo>
                    <a:pt x="732" y="693"/>
                  </a:lnTo>
                  <a:lnTo>
                    <a:pt x="725" y="691"/>
                  </a:lnTo>
                  <a:lnTo>
                    <a:pt x="719" y="693"/>
                  </a:lnTo>
                  <a:lnTo>
                    <a:pt x="713" y="693"/>
                  </a:lnTo>
                  <a:lnTo>
                    <a:pt x="710" y="689"/>
                  </a:lnTo>
                  <a:lnTo>
                    <a:pt x="710" y="685"/>
                  </a:lnTo>
                  <a:lnTo>
                    <a:pt x="710" y="680"/>
                  </a:lnTo>
                  <a:lnTo>
                    <a:pt x="704" y="672"/>
                  </a:lnTo>
                  <a:lnTo>
                    <a:pt x="700" y="668"/>
                  </a:lnTo>
                  <a:lnTo>
                    <a:pt x="702" y="659"/>
                  </a:lnTo>
                  <a:lnTo>
                    <a:pt x="698" y="651"/>
                  </a:lnTo>
                  <a:lnTo>
                    <a:pt x="698" y="647"/>
                  </a:lnTo>
                  <a:lnTo>
                    <a:pt x="700" y="634"/>
                  </a:lnTo>
                  <a:lnTo>
                    <a:pt x="696" y="626"/>
                  </a:lnTo>
                  <a:lnTo>
                    <a:pt x="691" y="621"/>
                  </a:lnTo>
                  <a:lnTo>
                    <a:pt x="685" y="621"/>
                  </a:lnTo>
                  <a:lnTo>
                    <a:pt x="685" y="615"/>
                  </a:lnTo>
                  <a:lnTo>
                    <a:pt x="675" y="607"/>
                  </a:lnTo>
                  <a:lnTo>
                    <a:pt x="668" y="602"/>
                  </a:lnTo>
                  <a:lnTo>
                    <a:pt x="668" y="598"/>
                  </a:lnTo>
                  <a:lnTo>
                    <a:pt x="670" y="590"/>
                  </a:lnTo>
                  <a:lnTo>
                    <a:pt x="668" y="586"/>
                  </a:lnTo>
                  <a:lnTo>
                    <a:pt x="666" y="581"/>
                  </a:lnTo>
                  <a:lnTo>
                    <a:pt x="666" y="579"/>
                  </a:lnTo>
                  <a:lnTo>
                    <a:pt x="670" y="575"/>
                  </a:lnTo>
                  <a:lnTo>
                    <a:pt x="677" y="567"/>
                  </a:lnTo>
                  <a:lnTo>
                    <a:pt x="679" y="558"/>
                  </a:lnTo>
                  <a:lnTo>
                    <a:pt x="677" y="548"/>
                  </a:lnTo>
                  <a:lnTo>
                    <a:pt x="668" y="533"/>
                  </a:lnTo>
                  <a:lnTo>
                    <a:pt x="670" y="531"/>
                  </a:lnTo>
                  <a:lnTo>
                    <a:pt x="677" y="535"/>
                  </a:lnTo>
                  <a:lnTo>
                    <a:pt x="677" y="539"/>
                  </a:lnTo>
                  <a:lnTo>
                    <a:pt x="679" y="541"/>
                  </a:lnTo>
                  <a:lnTo>
                    <a:pt x="681" y="543"/>
                  </a:lnTo>
                  <a:lnTo>
                    <a:pt x="681" y="550"/>
                  </a:lnTo>
                  <a:lnTo>
                    <a:pt x="685" y="554"/>
                  </a:lnTo>
                  <a:lnTo>
                    <a:pt x="685" y="562"/>
                  </a:lnTo>
                  <a:lnTo>
                    <a:pt x="689" y="567"/>
                  </a:lnTo>
                  <a:lnTo>
                    <a:pt x="687" y="573"/>
                  </a:lnTo>
                  <a:lnTo>
                    <a:pt x="689" y="577"/>
                  </a:lnTo>
                  <a:lnTo>
                    <a:pt x="696" y="581"/>
                  </a:lnTo>
                  <a:lnTo>
                    <a:pt x="696" y="586"/>
                  </a:lnTo>
                  <a:lnTo>
                    <a:pt x="700" y="588"/>
                  </a:lnTo>
                  <a:lnTo>
                    <a:pt x="700" y="592"/>
                  </a:lnTo>
                  <a:lnTo>
                    <a:pt x="696" y="594"/>
                  </a:lnTo>
                  <a:lnTo>
                    <a:pt x="698" y="596"/>
                  </a:lnTo>
                  <a:lnTo>
                    <a:pt x="702" y="596"/>
                  </a:lnTo>
                  <a:lnTo>
                    <a:pt x="708" y="598"/>
                  </a:lnTo>
                  <a:lnTo>
                    <a:pt x="715" y="598"/>
                  </a:lnTo>
                  <a:lnTo>
                    <a:pt x="719" y="598"/>
                  </a:lnTo>
                  <a:lnTo>
                    <a:pt x="723" y="600"/>
                  </a:lnTo>
                  <a:lnTo>
                    <a:pt x="723" y="602"/>
                  </a:lnTo>
                  <a:lnTo>
                    <a:pt x="727" y="598"/>
                  </a:lnTo>
                  <a:lnTo>
                    <a:pt x="732" y="598"/>
                  </a:lnTo>
                  <a:lnTo>
                    <a:pt x="736" y="596"/>
                  </a:lnTo>
                  <a:lnTo>
                    <a:pt x="738" y="598"/>
                  </a:lnTo>
                  <a:lnTo>
                    <a:pt x="744" y="602"/>
                  </a:lnTo>
                  <a:lnTo>
                    <a:pt x="748" y="605"/>
                  </a:lnTo>
                  <a:lnTo>
                    <a:pt x="753" y="607"/>
                  </a:lnTo>
                  <a:lnTo>
                    <a:pt x="761" y="605"/>
                  </a:lnTo>
                  <a:lnTo>
                    <a:pt x="765" y="602"/>
                  </a:lnTo>
                  <a:lnTo>
                    <a:pt x="761" y="605"/>
                  </a:lnTo>
                  <a:lnTo>
                    <a:pt x="753" y="602"/>
                  </a:lnTo>
                  <a:lnTo>
                    <a:pt x="753" y="600"/>
                  </a:lnTo>
                  <a:lnTo>
                    <a:pt x="748" y="598"/>
                  </a:lnTo>
                  <a:lnTo>
                    <a:pt x="746" y="592"/>
                  </a:lnTo>
                  <a:lnTo>
                    <a:pt x="740" y="592"/>
                  </a:lnTo>
                  <a:lnTo>
                    <a:pt x="740" y="590"/>
                  </a:lnTo>
                  <a:lnTo>
                    <a:pt x="738" y="590"/>
                  </a:lnTo>
                  <a:lnTo>
                    <a:pt x="736" y="592"/>
                  </a:lnTo>
                  <a:lnTo>
                    <a:pt x="725" y="592"/>
                  </a:lnTo>
                  <a:lnTo>
                    <a:pt x="721" y="588"/>
                  </a:lnTo>
                  <a:lnTo>
                    <a:pt x="715" y="588"/>
                  </a:lnTo>
                  <a:lnTo>
                    <a:pt x="708" y="581"/>
                  </a:lnTo>
                  <a:lnTo>
                    <a:pt x="706" y="577"/>
                  </a:lnTo>
                  <a:lnTo>
                    <a:pt x="704" y="577"/>
                  </a:lnTo>
                  <a:lnTo>
                    <a:pt x="698" y="567"/>
                  </a:lnTo>
                  <a:lnTo>
                    <a:pt x="702" y="567"/>
                  </a:lnTo>
                  <a:lnTo>
                    <a:pt x="702" y="565"/>
                  </a:lnTo>
                  <a:lnTo>
                    <a:pt x="708" y="560"/>
                  </a:lnTo>
                  <a:lnTo>
                    <a:pt x="710" y="560"/>
                  </a:lnTo>
                  <a:lnTo>
                    <a:pt x="717" y="567"/>
                  </a:lnTo>
                  <a:lnTo>
                    <a:pt x="725" y="571"/>
                  </a:lnTo>
                  <a:lnTo>
                    <a:pt x="732" y="569"/>
                  </a:lnTo>
                  <a:lnTo>
                    <a:pt x="736" y="560"/>
                  </a:lnTo>
                  <a:lnTo>
                    <a:pt x="732" y="554"/>
                  </a:lnTo>
                  <a:lnTo>
                    <a:pt x="725" y="552"/>
                  </a:lnTo>
                  <a:lnTo>
                    <a:pt x="719" y="556"/>
                  </a:lnTo>
                  <a:lnTo>
                    <a:pt x="715" y="554"/>
                  </a:lnTo>
                  <a:lnTo>
                    <a:pt x="717" y="550"/>
                  </a:lnTo>
                  <a:lnTo>
                    <a:pt x="719" y="552"/>
                  </a:lnTo>
                  <a:lnTo>
                    <a:pt x="721" y="550"/>
                  </a:lnTo>
                  <a:lnTo>
                    <a:pt x="721" y="546"/>
                  </a:lnTo>
                  <a:lnTo>
                    <a:pt x="725" y="539"/>
                  </a:lnTo>
                  <a:lnTo>
                    <a:pt x="732" y="535"/>
                  </a:lnTo>
                  <a:lnTo>
                    <a:pt x="734" y="537"/>
                  </a:lnTo>
                  <a:lnTo>
                    <a:pt x="748" y="537"/>
                  </a:lnTo>
                  <a:lnTo>
                    <a:pt x="753" y="543"/>
                  </a:lnTo>
                  <a:lnTo>
                    <a:pt x="759" y="546"/>
                  </a:lnTo>
                  <a:lnTo>
                    <a:pt x="769" y="548"/>
                  </a:lnTo>
                  <a:lnTo>
                    <a:pt x="772" y="552"/>
                  </a:lnTo>
                  <a:lnTo>
                    <a:pt x="776" y="554"/>
                  </a:lnTo>
                  <a:lnTo>
                    <a:pt x="784" y="562"/>
                  </a:lnTo>
                  <a:lnTo>
                    <a:pt x="788" y="562"/>
                  </a:lnTo>
                  <a:lnTo>
                    <a:pt x="799" y="560"/>
                  </a:lnTo>
                  <a:lnTo>
                    <a:pt x="807" y="556"/>
                  </a:lnTo>
                  <a:lnTo>
                    <a:pt x="812" y="558"/>
                  </a:lnTo>
                  <a:lnTo>
                    <a:pt x="814" y="558"/>
                  </a:lnTo>
                  <a:lnTo>
                    <a:pt x="818" y="558"/>
                  </a:lnTo>
                  <a:lnTo>
                    <a:pt x="816" y="567"/>
                  </a:lnTo>
                  <a:lnTo>
                    <a:pt x="818" y="569"/>
                  </a:lnTo>
                  <a:lnTo>
                    <a:pt x="818" y="573"/>
                  </a:lnTo>
                  <a:lnTo>
                    <a:pt x="812" y="577"/>
                  </a:lnTo>
                  <a:lnTo>
                    <a:pt x="812" y="581"/>
                  </a:lnTo>
                  <a:lnTo>
                    <a:pt x="814" y="586"/>
                  </a:lnTo>
                  <a:lnTo>
                    <a:pt x="814" y="592"/>
                  </a:lnTo>
                  <a:lnTo>
                    <a:pt x="820" y="598"/>
                  </a:lnTo>
                  <a:lnTo>
                    <a:pt x="820" y="602"/>
                  </a:lnTo>
                  <a:lnTo>
                    <a:pt x="818" y="607"/>
                  </a:lnTo>
                  <a:lnTo>
                    <a:pt x="820" y="617"/>
                  </a:lnTo>
                  <a:lnTo>
                    <a:pt x="822" y="617"/>
                  </a:lnTo>
                  <a:lnTo>
                    <a:pt x="824" y="613"/>
                  </a:lnTo>
                  <a:lnTo>
                    <a:pt x="822" y="611"/>
                  </a:lnTo>
                  <a:lnTo>
                    <a:pt x="824" y="609"/>
                  </a:lnTo>
                  <a:lnTo>
                    <a:pt x="824" y="602"/>
                  </a:lnTo>
                  <a:lnTo>
                    <a:pt x="826" y="602"/>
                  </a:lnTo>
                  <a:lnTo>
                    <a:pt x="831" y="596"/>
                  </a:lnTo>
                  <a:lnTo>
                    <a:pt x="833" y="598"/>
                  </a:lnTo>
                  <a:lnTo>
                    <a:pt x="835" y="605"/>
                  </a:lnTo>
                  <a:lnTo>
                    <a:pt x="835" y="615"/>
                  </a:lnTo>
                  <a:lnTo>
                    <a:pt x="837" y="617"/>
                  </a:lnTo>
                  <a:lnTo>
                    <a:pt x="835" y="619"/>
                  </a:lnTo>
                  <a:lnTo>
                    <a:pt x="835" y="624"/>
                  </a:lnTo>
                  <a:lnTo>
                    <a:pt x="833" y="626"/>
                  </a:lnTo>
                  <a:lnTo>
                    <a:pt x="839" y="630"/>
                  </a:lnTo>
                  <a:lnTo>
                    <a:pt x="845" y="630"/>
                  </a:lnTo>
                  <a:lnTo>
                    <a:pt x="852" y="632"/>
                  </a:lnTo>
                  <a:lnTo>
                    <a:pt x="856" y="636"/>
                  </a:lnTo>
                  <a:lnTo>
                    <a:pt x="856" y="640"/>
                  </a:lnTo>
                  <a:lnTo>
                    <a:pt x="860" y="645"/>
                  </a:lnTo>
                  <a:lnTo>
                    <a:pt x="869" y="645"/>
                  </a:lnTo>
                  <a:lnTo>
                    <a:pt x="877" y="653"/>
                  </a:lnTo>
                  <a:lnTo>
                    <a:pt x="875" y="649"/>
                  </a:lnTo>
                  <a:lnTo>
                    <a:pt x="875" y="645"/>
                  </a:lnTo>
                  <a:lnTo>
                    <a:pt x="881" y="638"/>
                  </a:lnTo>
                  <a:lnTo>
                    <a:pt x="885" y="638"/>
                  </a:lnTo>
                  <a:lnTo>
                    <a:pt x="894" y="645"/>
                  </a:lnTo>
                  <a:lnTo>
                    <a:pt x="900" y="645"/>
                  </a:lnTo>
                  <a:lnTo>
                    <a:pt x="904" y="649"/>
                  </a:lnTo>
                  <a:lnTo>
                    <a:pt x="906" y="655"/>
                  </a:lnTo>
                  <a:lnTo>
                    <a:pt x="904" y="647"/>
                  </a:lnTo>
                  <a:lnTo>
                    <a:pt x="902" y="643"/>
                  </a:lnTo>
                  <a:lnTo>
                    <a:pt x="898" y="643"/>
                  </a:lnTo>
                  <a:lnTo>
                    <a:pt x="894" y="640"/>
                  </a:lnTo>
                  <a:lnTo>
                    <a:pt x="885" y="636"/>
                  </a:lnTo>
                  <a:lnTo>
                    <a:pt x="879" y="636"/>
                  </a:lnTo>
                  <a:lnTo>
                    <a:pt x="873" y="643"/>
                  </a:lnTo>
                  <a:lnTo>
                    <a:pt x="871" y="640"/>
                  </a:lnTo>
                  <a:lnTo>
                    <a:pt x="869" y="640"/>
                  </a:lnTo>
                  <a:lnTo>
                    <a:pt x="862" y="638"/>
                  </a:lnTo>
                  <a:lnTo>
                    <a:pt x="854" y="630"/>
                  </a:lnTo>
                  <a:lnTo>
                    <a:pt x="852" y="628"/>
                  </a:lnTo>
                  <a:lnTo>
                    <a:pt x="843" y="628"/>
                  </a:lnTo>
                  <a:lnTo>
                    <a:pt x="841" y="621"/>
                  </a:lnTo>
                  <a:lnTo>
                    <a:pt x="843" y="621"/>
                  </a:lnTo>
                  <a:lnTo>
                    <a:pt x="845" y="621"/>
                  </a:lnTo>
                  <a:lnTo>
                    <a:pt x="850" y="613"/>
                  </a:lnTo>
                  <a:lnTo>
                    <a:pt x="850" y="609"/>
                  </a:lnTo>
                  <a:lnTo>
                    <a:pt x="843" y="605"/>
                  </a:lnTo>
                  <a:lnTo>
                    <a:pt x="841" y="596"/>
                  </a:lnTo>
                  <a:lnTo>
                    <a:pt x="835" y="586"/>
                  </a:lnTo>
                  <a:lnTo>
                    <a:pt x="831" y="583"/>
                  </a:lnTo>
                  <a:lnTo>
                    <a:pt x="826" y="577"/>
                  </a:lnTo>
                  <a:lnTo>
                    <a:pt x="826" y="573"/>
                  </a:lnTo>
                  <a:lnTo>
                    <a:pt x="826" y="569"/>
                  </a:lnTo>
                  <a:lnTo>
                    <a:pt x="824" y="558"/>
                  </a:lnTo>
                  <a:lnTo>
                    <a:pt x="820" y="554"/>
                  </a:lnTo>
                  <a:lnTo>
                    <a:pt x="818" y="554"/>
                  </a:lnTo>
                  <a:lnTo>
                    <a:pt x="812" y="550"/>
                  </a:lnTo>
                  <a:lnTo>
                    <a:pt x="801" y="550"/>
                  </a:lnTo>
                  <a:lnTo>
                    <a:pt x="797" y="543"/>
                  </a:lnTo>
                  <a:lnTo>
                    <a:pt x="793" y="541"/>
                  </a:lnTo>
                  <a:lnTo>
                    <a:pt x="793" y="535"/>
                  </a:lnTo>
                  <a:lnTo>
                    <a:pt x="791" y="533"/>
                  </a:lnTo>
                  <a:lnTo>
                    <a:pt x="791" y="529"/>
                  </a:lnTo>
                  <a:lnTo>
                    <a:pt x="784" y="533"/>
                  </a:lnTo>
                  <a:lnTo>
                    <a:pt x="772" y="531"/>
                  </a:lnTo>
                  <a:lnTo>
                    <a:pt x="767" y="531"/>
                  </a:lnTo>
                  <a:lnTo>
                    <a:pt x="761" y="529"/>
                  </a:lnTo>
                  <a:lnTo>
                    <a:pt x="761" y="522"/>
                  </a:lnTo>
                  <a:lnTo>
                    <a:pt x="759" y="522"/>
                  </a:lnTo>
                  <a:lnTo>
                    <a:pt x="757" y="520"/>
                  </a:lnTo>
                  <a:lnTo>
                    <a:pt x="757" y="512"/>
                  </a:lnTo>
                  <a:lnTo>
                    <a:pt x="753" y="503"/>
                  </a:lnTo>
                  <a:lnTo>
                    <a:pt x="744" y="499"/>
                  </a:lnTo>
                  <a:lnTo>
                    <a:pt x="746" y="495"/>
                  </a:lnTo>
                  <a:lnTo>
                    <a:pt x="746" y="493"/>
                  </a:lnTo>
                  <a:lnTo>
                    <a:pt x="742" y="493"/>
                  </a:lnTo>
                  <a:lnTo>
                    <a:pt x="740" y="491"/>
                  </a:lnTo>
                  <a:lnTo>
                    <a:pt x="742" y="487"/>
                  </a:lnTo>
                  <a:lnTo>
                    <a:pt x="742" y="482"/>
                  </a:lnTo>
                  <a:lnTo>
                    <a:pt x="736" y="478"/>
                  </a:lnTo>
                  <a:lnTo>
                    <a:pt x="740" y="476"/>
                  </a:lnTo>
                  <a:lnTo>
                    <a:pt x="746" y="476"/>
                  </a:lnTo>
                  <a:lnTo>
                    <a:pt x="750" y="472"/>
                  </a:lnTo>
                  <a:lnTo>
                    <a:pt x="755" y="472"/>
                  </a:lnTo>
                  <a:lnTo>
                    <a:pt x="765" y="470"/>
                  </a:lnTo>
                  <a:lnTo>
                    <a:pt x="782" y="463"/>
                  </a:lnTo>
                  <a:lnTo>
                    <a:pt x="786" y="459"/>
                  </a:lnTo>
                  <a:lnTo>
                    <a:pt x="793" y="457"/>
                  </a:lnTo>
                  <a:lnTo>
                    <a:pt x="795" y="459"/>
                  </a:lnTo>
                  <a:lnTo>
                    <a:pt x="801" y="457"/>
                  </a:lnTo>
                  <a:lnTo>
                    <a:pt x="803" y="453"/>
                  </a:lnTo>
                  <a:lnTo>
                    <a:pt x="809" y="449"/>
                  </a:lnTo>
                  <a:lnTo>
                    <a:pt x="824" y="444"/>
                  </a:lnTo>
                  <a:lnTo>
                    <a:pt x="824" y="444"/>
                  </a:lnTo>
                  <a:lnTo>
                    <a:pt x="822" y="449"/>
                  </a:lnTo>
                  <a:lnTo>
                    <a:pt x="824" y="453"/>
                  </a:lnTo>
                  <a:lnTo>
                    <a:pt x="820" y="455"/>
                  </a:lnTo>
                  <a:lnTo>
                    <a:pt x="816" y="463"/>
                  </a:lnTo>
                  <a:lnTo>
                    <a:pt x="816" y="468"/>
                  </a:lnTo>
                  <a:lnTo>
                    <a:pt x="824" y="474"/>
                  </a:lnTo>
                  <a:lnTo>
                    <a:pt x="833" y="474"/>
                  </a:lnTo>
                  <a:lnTo>
                    <a:pt x="828" y="472"/>
                  </a:lnTo>
                  <a:lnTo>
                    <a:pt x="820" y="465"/>
                  </a:lnTo>
                  <a:lnTo>
                    <a:pt x="820" y="461"/>
                  </a:lnTo>
                  <a:lnTo>
                    <a:pt x="824" y="457"/>
                  </a:lnTo>
                  <a:lnTo>
                    <a:pt x="833" y="453"/>
                  </a:lnTo>
                  <a:lnTo>
                    <a:pt x="835" y="444"/>
                  </a:lnTo>
                  <a:lnTo>
                    <a:pt x="833" y="440"/>
                  </a:lnTo>
                  <a:lnTo>
                    <a:pt x="826" y="440"/>
                  </a:lnTo>
                  <a:lnTo>
                    <a:pt x="822" y="436"/>
                  </a:lnTo>
                  <a:lnTo>
                    <a:pt x="822" y="432"/>
                  </a:lnTo>
                  <a:lnTo>
                    <a:pt x="816" y="432"/>
                  </a:lnTo>
                  <a:lnTo>
                    <a:pt x="814" y="434"/>
                  </a:lnTo>
                  <a:lnTo>
                    <a:pt x="812" y="432"/>
                  </a:lnTo>
                  <a:lnTo>
                    <a:pt x="809" y="428"/>
                  </a:lnTo>
                  <a:lnTo>
                    <a:pt x="803" y="428"/>
                  </a:lnTo>
                  <a:lnTo>
                    <a:pt x="801" y="430"/>
                  </a:lnTo>
                  <a:lnTo>
                    <a:pt x="795" y="423"/>
                  </a:lnTo>
                  <a:lnTo>
                    <a:pt x="797" y="421"/>
                  </a:lnTo>
                  <a:lnTo>
                    <a:pt x="799" y="419"/>
                  </a:lnTo>
                  <a:lnTo>
                    <a:pt x="801" y="417"/>
                  </a:lnTo>
                  <a:lnTo>
                    <a:pt x="805" y="421"/>
                  </a:lnTo>
                  <a:lnTo>
                    <a:pt x="809" y="421"/>
                  </a:lnTo>
                  <a:lnTo>
                    <a:pt x="814" y="419"/>
                  </a:lnTo>
                  <a:lnTo>
                    <a:pt x="812" y="417"/>
                  </a:lnTo>
                  <a:lnTo>
                    <a:pt x="809" y="417"/>
                  </a:lnTo>
                  <a:lnTo>
                    <a:pt x="805" y="419"/>
                  </a:lnTo>
                  <a:lnTo>
                    <a:pt x="801" y="415"/>
                  </a:lnTo>
                  <a:lnTo>
                    <a:pt x="801" y="411"/>
                  </a:lnTo>
                  <a:lnTo>
                    <a:pt x="797" y="411"/>
                  </a:lnTo>
                  <a:lnTo>
                    <a:pt x="791" y="409"/>
                  </a:lnTo>
                  <a:lnTo>
                    <a:pt x="786" y="411"/>
                  </a:lnTo>
                  <a:lnTo>
                    <a:pt x="784" y="406"/>
                  </a:lnTo>
                  <a:lnTo>
                    <a:pt x="786" y="404"/>
                  </a:lnTo>
                  <a:lnTo>
                    <a:pt x="786" y="400"/>
                  </a:lnTo>
                  <a:lnTo>
                    <a:pt x="784" y="398"/>
                  </a:lnTo>
                  <a:lnTo>
                    <a:pt x="784" y="396"/>
                  </a:lnTo>
                  <a:lnTo>
                    <a:pt x="786" y="398"/>
                  </a:lnTo>
                  <a:lnTo>
                    <a:pt x="791" y="402"/>
                  </a:lnTo>
                  <a:lnTo>
                    <a:pt x="795" y="402"/>
                  </a:lnTo>
                  <a:lnTo>
                    <a:pt x="799" y="409"/>
                  </a:lnTo>
                  <a:lnTo>
                    <a:pt x="799" y="404"/>
                  </a:lnTo>
                  <a:lnTo>
                    <a:pt x="799" y="402"/>
                  </a:lnTo>
                  <a:lnTo>
                    <a:pt x="803" y="398"/>
                  </a:lnTo>
                  <a:lnTo>
                    <a:pt x="803" y="392"/>
                  </a:lnTo>
                  <a:lnTo>
                    <a:pt x="801" y="387"/>
                  </a:lnTo>
                  <a:lnTo>
                    <a:pt x="801" y="387"/>
                  </a:lnTo>
                  <a:lnTo>
                    <a:pt x="805" y="387"/>
                  </a:lnTo>
                  <a:lnTo>
                    <a:pt x="807" y="385"/>
                  </a:lnTo>
                  <a:lnTo>
                    <a:pt x="799" y="383"/>
                  </a:lnTo>
                  <a:lnTo>
                    <a:pt x="797" y="385"/>
                  </a:lnTo>
                  <a:lnTo>
                    <a:pt x="793" y="385"/>
                  </a:lnTo>
                  <a:lnTo>
                    <a:pt x="793" y="381"/>
                  </a:lnTo>
                  <a:lnTo>
                    <a:pt x="797" y="377"/>
                  </a:lnTo>
                  <a:lnTo>
                    <a:pt x="803" y="377"/>
                  </a:lnTo>
                  <a:lnTo>
                    <a:pt x="809" y="377"/>
                  </a:lnTo>
                  <a:lnTo>
                    <a:pt x="807" y="373"/>
                  </a:lnTo>
                  <a:lnTo>
                    <a:pt x="812" y="369"/>
                  </a:lnTo>
                  <a:lnTo>
                    <a:pt x="812" y="364"/>
                  </a:lnTo>
                  <a:lnTo>
                    <a:pt x="814" y="362"/>
                  </a:lnTo>
                  <a:lnTo>
                    <a:pt x="814" y="360"/>
                  </a:lnTo>
                  <a:lnTo>
                    <a:pt x="816" y="356"/>
                  </a:lnTo>
                  <a:lnTo>
                    <a:pt x="818" y="356"/>
                  </a:lnTo>
                  <a:lnTo>
                    <a:pt x="820" y="358"/>
                  </a:lnTo>
                  <a:lnTo>
                    <a:pt x="822" y="358"/>
                  </a:lnTo>
                  <a:lnTo>
                    <a:pt x="824" y="354"/>
                  </a:lnTo>
                  <a:lnTo>
                    <a:pt x="824" y="354"/>
                  </a:lnTo>
                  <a:lnTo>
                    <a:pt x="822" y="350"/>
                  </a:lnTo>
                  <a:lnTo>
                    <a:pt x="824" y="347"/>
                  </a:lnTo>
                  <a:lnTo>
                    <a:pt x="828" y="345"/>
                  </a:lnTo>
                  <a:lnTo>
                    <a:pt x="831" y="345"/>
                  </a:lnTo>
                  <a:lnTo>
                    <a:pt x="833" y="341"/>
                  </a:lnTo>
                  <a:lnTo>
                    <a:pt x="835" y="341"/>
                  </a:lnTo>
                  <a:lnTo>
                    <a:pt x="839" y="343"/>
                  </a:lnTo>
                  <a:lnTo>
                    <a:pt x="845" y="341"/>
                  </a:lnTo>
                  <a:lnTo>
                    <a:pt x="843" y="339"/>
                  </a:lnTo>
                  <a:lnTo>
                    <a:pt x="843" y="335"/>
                  </a:lnTo>
                  <a:lnTo>
                    <a:pt x="854" y="335"/>
                  </a:lnTo>
                  <a:lnTo>
                    <a:pt x="858" y="331"/>
                  </a:lnTo>
                  <a:lnTo>
                    <a:pt x="860" y="326"/>
                  </a:lnTo>
                  <a:lnTo>
                    <a:pt x="871" y="322"/>
                  </a:lnTo>
                  <a:lnTo>
                    <a:pt x="871" y="318"/>
                  </a:lnTo>
                  <a:lnTo>
                    <a:pt x="869" y="318"/>
                  </a:lnTo>
                  <a:lnTo>
                    <a:pt x="862" y="322"/>
                  </a:lnTo>
                  <a:lnTo>
                    <a:pt x="860" y="320"/>
                  </a:lnTo>
                  <a:lnTo>
                    <a:pt x="856" y="324"/>
                  </a:lnTo>
                  <a:lnTo>
                    <a:pt x="854" y="322"/>
                  </a:lnTo>
                  <a:lnTo>
                    <a:pt x="854" y="314"/>
                  </a:lnTo>
                  <a:lnTo>
                    <a:pt x="856" y="312"/>
                  </a:lnTo>
                  <a:lnTo>
                    <a:pt x="858" y="307"/>
                  </a:lnTo>
                  <a:lnTo>
                    <a:pt x="858" y="307"/>
                  </a:lnTo>
                  <a:lnTo>
                    <a:pt x="860" y="309"/>
                  </a:lnTo>
                  <a:lnTo>
                    <a:pt x="860" y="312"/>
                  </a:lnTo>
                  <a:lnTo>
                    <a:pt x="864" y="307"/>
                  </a:lnTo>
                  <a:lnTo>
                    <a:pt x="860" y="303"/>
                  </a:lnTo>
                  <a:lnTo>
                    <a:pt x="864" y="303"/>
                  </a:lnTo>
                  <a:lnTo>
                    <a:pt x="869" y="305"/>
                  </a:lnTo>
                  <a:lnTo>
                    <a:pt x="871" y="305"/>
                  </a:lnTo>
                  <a:lnTo>
                    <a:pt x="877" y="301"/>
                  </a:lnTo>
                  <a:lnTo>
                    <a:pt x="881" y="303"/>
                  </a:lnTo>
                  <a:lnTo>
                    <a:pt x="892" y="299"/>
                  </a:lnTo>
                  <a:lnTo>
                    <a:pt x="896" y="301"/>
                  </a:lnTo>
                  <a:lnTo>
                    <a:pt x="898" y="303"/>
                  </a:lnTo>
                  <a:lnTo>
                    <a:pt x="894" y="314"/>
                  </a:lnTo>
                  <a:lnTo>
                    <a:pt x="894" y="316"/>
                  </a:lnTo>
                  <a:lnTo>
                    <a:pt x="898" y="318"/>
                  </a:lnTo>
                  <a:lnTo>
                    <a:pt x="900" y="312"/>
                  </a:lnTo>
                  <a:lnTo>
                    <a:pt x="902" y="307"/>
                  </a:lnTo>
                  <a:lnTo>
                    <a:pt x="902" y="303"/>
                  </a:lnTo>
                  <a:lnTo>
                    <a:pt x="902" y="301"/>
                  </a:lnTo>
                  <a:lnTo>
                    <a:pt x="906" y="305"/>
                  </a:lnTo>
                  <a:lnTo>
                    <a:pt x="906" y="312"/>
                  </a:lnTo>
                  <a:lnTo>
                    <a:pt x="911" y="312"/>
                  </a:lnTo>
                  <a:lnTo>
                    <a:pt x="911" y="307"/>
                  </a:lnTo>
                  <a:lnTo>
                    <a:pt x="911" y="303"/>
                  </a:lnTo>
                  <a:lnTo>
                    <a:pt x="913" y="301"/>
                  </a:lnTo>
                  <a:lnTo>
                    <a:pt x="915" y="301"/>
                  </a:lnTo>
                  <a:lnTo>
                    <a:pt x="915" y="305"/>
                  </a:lnTo>
                  <a:lnTo>
                    <a:pt x="921" y="301"/>
                  </a:lnTo>
                  <a:lnTo>
                    <a:pt x="921" y="299"/>
                  </a:lnTo>
                  <a:lnTo>
                    <a:pt x="919" y="295"/>
                  </a:lnTo>
                  <a:lnTo>
                    <a:pt x="923" y="295"/>
                  </a:lnTo>
                  <a:lnTo>
                    <a:pt x="925" y="293"/>
                  </a:lnTo>
                  <a:lnTo>
                    <a:pt x="921" y="291"/>
                  </a:lnTo>
                  <a:lnTo>
                    <a:pt x="925" y="286"/>
                  </a:lnTo>
                  <a:lnTo>
                    <a:pt x="932" y="286"/>
                  </a:lnTo>
                  <a:lnTo>
                    <a:pt x="936" y="284"/>
                  </a:lnTo>
                  <a:lnTo>
                    <a:pt x="938" y="284"/>
                  </a:lnTo>
                  <a:lnTo>
                    <a:pt x="938" y="288"/>
                  </a:lnTo>
                  <a:lnTo>
                    <a:pt x="938" y="288"/>
                  </a:lnTo>
                  <a:lnTo>
                    <a:pt x="944" y="288"/>
                  </a:lnTo>
                  <a:lnTo>
                    <a:pt x="944" y="295"/>
                  </a:lnTo>
                  <a:lnTo>
                    <a:pt x="946" y="297"/>
                  </a:lnTo>
                  <a:lnTo>
                    <a:pt x="944" y="305"/>
                  </a:lnTo>
                  <a:lnTo>
                    <a:pt x="951" y="303"/>
                  </a:lnTo>
                  <a:lnTo>
                    <a:pt x="953" y="295"/>
                  </a:lnTo>
                  <a:lnTo>
                    <a:pt x="949" y="286"/>
                  </a:lnTo>
                  <a:lnTo>
                    <a:pt x="944" y="284"/>
                  </a:lnTo>
                  <a:lnTo>
                    <a:pt x="940" y="278"/>
                  </a:lnTo>
                  <a:lnTo>
                    <a:pt x="936" y="282"/>
                  </a:lnTo>
                  <a:lnTo>
                    <a:pt x="934" y="280"/>
                  </a:lnTo>
                  <a:lnTo>
                    <a:pt x="930" y="280"/>
                  </a:lnTo>
                  <a:lnTo>
                    <a:pt x="928" y="278"/>
                  </a:lnTo>
                  <a:lnTo>
                    <a:pt x="923" y="276"/>
                  </a:lnTo>
                  <a:lnTo>
                    <a:pt x="923" y="274"/>
                  </a:lnTo>
                  <a:lnTo>
                    <a:pt x="925" y="272"/>
                  </a:lnTo>
                  <a:lnTo>
                    <a:pt x="934" y="272"/>
                  </a:lnTo>
                  <a:lnTo>
                    <a:pt x="936" y="267"/>
                  </a:lnTo>
                  <a:lnTo>
                    <a:pt x="940" y="267"/>
                  </a:lnTo>
                  <a:lnTo>
                    <a:pt x="944" y="269"/>
                  </a:lnTo>
                  <a:lnTo>
                    <a:pt x="949" y="267"/>
                  </a:lnTo>
                  <a:lnTo>
                    <a:pt x="951" y="269"/>
                  </a:lnTo>
                  <a:lnTo>
                    <a:pt x="959" y="265"/>
                  </a:lnTo>
                  <a:lnTo>
                    <a:pt x="965" y="267"/>
                  </a:lnTo>
                  <a:lnTo>
                    <a:pt x="968" y="267"/>
                  </a:lnTo>
                  <a:lnTo>
                    <a:pt x="972" y="267"/>
                  </a:lnTo>
                  <a:lnTo>
                    <a:pt x="974" y="265"/>
                  </a:lnTo>
                  <a:lnTo>
                    <a:pt x="974" y="263"/>
                  </a:lnTo>
                  <a:lnTo>
                    <a:pt x="968" y="263"/>
                  </a:lnTo>
                  <a:lnTo>
                    <a:pt x="961" y="261"/>
                  </a:lnTo>
                  <a:lnTo>
                    <a:pt x="955" y="263"/>
                  </a:lnTo>
                  <a:lnTo>
                    <a:pt x="949" y="261"/>
                  </a:lnTo>
                  <a:lnTo>
                    <a:pt x="949" y="259"/>
                  </a:lnTo>
                  <a:lnTo>
                    <a:pt x="946" y="255"/>
                  </a:lnTo>
                  <a:lnTo>
                    <a:pt x="953" y="250"/>
                  </a:lnTo>
                  <a:lnTo>
                    <a:pt x="946" y="248"/>
                  </a:lnTo>
                  <a:lnTo>
                    <a:pt x="942" y="244"/>
                  </a:lnTo>
                  <a:lnTo>
                    <a:pt x="938" y="244"/>
                  </a:lnTo>
                  <a:lnTo>
                    <a:pt x="934" y="238"/>
                  </a:lnTo>
                  <a:lnTo>
                    <a:pt x="934" y="234"/>
                  </a:lnTo>
                  <a:lnTo>
                    <a:pt x="938" y="234"/>
                  </a:lnTo>
                  <a:lnTo>
                    <a:pt x="938" y="229"/>
                  </a:lnTo>
                  <a:lnTo>
                    <a:pt x="934" y="225"/>
                  </a:lnTo>
                  <a:lnTo>
                    <a:pt x="934" y="206"/>
                  </a:lnTo>
                  <a:lnTo>
                    <a:pt x="938" y="202"/>
                  </a:lnTo>
                  <a:lnTo>
                    <a:pt x="936" y="196"/>
                  </a:lnTo>
                  <a:lnTo>
                    <a:pt x="938" y="189"/>
                  </a:lnTo>
                  <a:lnTo>
                    <a:pt x="940" y="185"/>
                  </a:lnTo>
                  <a:lnTo>
                    <a:pt x="938" y="183"/>
                  </a:lnTo>
                  <a:lnTo>
                    <a:pt x="942" y="181"/>
                  </a:lnTo>
                  <a:lnTo>
                    <a:pt x="942" y="177"/>
                  </a:lnTo>
                  <a:lnTo>
                    <a:pt x="949" y="172"/>
                  </a:lnTo>
                  <a:lnTo>
                    <a:pt x="951" y="172"/>
                  </a:lnTo>
                  <a:lnTo>
                    <a:pt x="957" y="179"/>
                  </a:lnTo>
                  <a:lnTo>
                    <a:pt x="959" y="175"/>
                  </a:lnTo>
                  <a:lnTo>
                    <a:pt x="963" y="175"/>
                  </a:lnTo>
                  <a:lnTo>
                    <a:pt x="965" y="181"/>
                  </a:lnTo>
                  <a:lnTo>
                    <a:pt x="972" y="181"/>
                  </a:lnTo>
                  <a:lnTo>
                    <a:pt x="976" y="177"/>
                  </a:lnTo>
                  <a:lnTo>
                    <a:pt x="978" y="177"/>
                  </a:lnTo>
                  <a:lnTo>
                    <a:pt x="978" y="183"/>
                  </a:lnTo>
                  <a:lnTo>
                    <a:pt x="980" y="185"/>
                  </a:lnTo>
                  <a:lnTo>
                    <a:pt x="987" y="187"/>
                  </a:lnTo>
                  <a:lnTo>
                    <a:pt x="987" y="187"/>
                  </a:lnTo>
                  <a:lnTo>
                    <a:pt x="982" y="191"/>
                  </a:lnTo>
                  <a:lnTo>
                    <a:pt x="982" y="191"/>
                  </a:lnTo>
                  <a:lnTo>
                    <a:pt x="980" y="196"/>
                  </a:lnTo>
                  <a:lnTo>
                    <a:pt x="982" y="200"/>
                  </a:lnTo>
                  <a:lnTo>
                    <a:pt x="978" y="206"/>
                  </a:lnTo>
                  <a:lnTo>
                    <a:pt x="974" y="208"/>
                  </a:lnTo>
                  <a:lnTo>
                    <a:pt x="970" y="213"/>
                  </a:lnTo>
                  <a:lnTo>
                    <a:pt x="974" y="213"/>
                  </a:lnTo>
                  <a:lnTo>
                    <a:pt x="982" y="210"/>
                  </a:lnTo>
                  <a:lnTo>
                    <a:pt x="989" y="200"/>
                  </a:lnTo>
                  <a:lnTo>
                    <a:pt x="991" y="200"/>
                  </a:lnTo>
                  <a:lnTo>
                    <a:pt x="991" y="204"/>
                  </a:lnTo>
                  <a:lnTo>
                    <a:pt x="989" y="208"/>
                  </a:lnTo>
                  <a:lnTo>
                    <a:pt x="989" y="210"/>
                  </a:lnTo>
                  <a:lnTo>
                    <a:pt x="993" y="210"/>
                  </a:lnTo>
                  <a:lnTo>
                    <a:pt x="997" y="206"/>
                  </a:lnTo>
                  <a:lnTo>
                    <a:pt x="999" y="204"/>
                  </a:lnTo>
                  <a:lnTo>
                    <a:pt x="1001" y="204"/>
                  </a:lnTo>
                  <a:lnTo>
                    <a:pt x="1008" y="204"/>
                  </a:lnTo>
                  <a:lnTo>
                    <a:pt x="1008" y="200"/>
                  </a:lnTo>
                  <a:lnTo>
                    <a:pt x="1010" y="200"/>
                  </a:lnTo>
                  <a:lnTo>
                    <a:pt x="1014" y="202"/>
                  </a:lnTo>
                  <a:lnTo>
                    <a:pt x="1016" y="200"/>
                  </a:lnTo>
                  <a:lnTo>
                    <a:pt x="1022" y="204"/>
                  </a:lnTo>
                  <a:lnTo>
                    <a:pt x="1022" y="208"/>
                  </a:lnTo>
                  <a:lnTo>
                    <a:pt x="1024" y="215"/>
                  </a:lnTo>
                  <a:lnTo>
                    <a:pt x="1022" y="217"/>
                  </a:lnTo>
                  <a:lnTo>
                    <a:pt x="1022" y="221"/>
                  </a:lnTo>
                  <a:lnTo>
                    <a:pt x="1020" y="227"/>
                  </a:lnTo>
                  <a:lnTo>
                    <a:pt x="1024" y="236"/>
                  </a:lnTo>
                  <a:lnTo>
                    <a:pt x="1024" y="240"/>
                  </a:lnTo>
                  <a:lnTo>
                    <a:pt x="1020" y="240"/>
                  </a:lnTo>
                  <a:lnTo>
                    <a:pt x="1018" y="244"/>
                  </a:lnTo>
                  <a:lnTo>
                    <a:pt x="1020" y="244"/>
                  </a:lnTo>
                  <a:lnTo>
                    <a:pt x="1029" y="242"/>
                  </a:lnTo>
                  <a:lnTo>
                    <a:pt x="1033" y="238"/>
                  </a:lnTo>
                  <a:lnTo>
                    <a:pt x="1039" y="238"/>
                  </a:lnTo>
                  <a:lnTo>
                    <a:pt x="1041" y="232"/>
                  </a:lnTo>
                  <a:lnTo>
                    <a:pt x="1041" y="225"/>
                  </a:lnTo>
                  <a:lnTo>
                    <a:pt x="1039" y="219"/>
                  </a:lnTo>
                  <a:lnTo>
                    <a:pt x="1037" y="219"/>
                  </a:lnTo>
                  <a:lnTo>
                    <a:pt x="1033" y="219"/>
                  </a:lnTo>
                  <a:lnTo>
                    <a:pt x="1033" y="215"/>
                  </a:lnTo>
                  <a:lnTo>
                    <a:pt x="1035" y="213"/>
                  </a:lnTo>
                  <a:lnTo>
                    <a:pt x="1037" y="213"/>
                  </a:lnTo>
                  <a:lnTo>
                    <a:pt x="1039" y="215"/>
                  </a:lnTo>
                  <a:lnTo>
                    <a:pt x="1041" y="213"/>
                  </a:lnTo>
                  <a:lnTo>
                    <a:pt x="1050" y="213"/>
                  </a:lnTo>
                  <a:lnTo>
                    <a:pt x="1054" y="206"/>
                  </a:lnTo>
                  <a:lnTo>
                    <a:pt x="1056" y="206"/>
                  </a:lnTo>
                  <a:lnTo>
                    <a:pt x="1062" y="206"/>
                  </a:lnTo>
                  <a:lnTo>
                    <a:pt x="1065" y="202"/>
                  </a:lnTo>
                  <a:lnTo>
                    <a:pt x="1067" y="200"/>
                  </a:lnTo>
                  <a:lnTo>
                    <a:pt x="1069" y="200"/>
                  </a:lnTo>
                  <a:lnTo>
                    <a:pt x="1071" y="198"/>
                  </a:lnTo>
                  <a:lnTo>
                    <a:pt x="1075" y="196"/>
                  </a:lnTo>
                  <a:lnTo>
                    <a:pt x="1077" y="198"/>
                  </a:lnTo>
                  <a:lnTo>
                    <a:pt x="1081" y="198"/>
                  </a:lnTo>
                  <a:lnTo>
                    <a:pt x="1081" y="200"/>
                  </a:lnTo>
                  <a:lnTo>
                    <a:pt x="1081" y="202"/>
                  </a:lnTo>
                  <a:lnTo>
                    <a:pt x="1081" y="204"/>
                  </a:lnTo>
                  <a:lnTo>
                    <a:pt x="1090" y="204"/>
                  </a:lnTo>
                  <a:lnTo>
                    <a:pt x="1092" y="206"/>
                  </a:lnTo>
                  <a:lnTo>
                    <a:pt x="1096" y="206"/>
                  </a:lnTo>
                  <a:lnTo>
                    <a:pt x="1111" y="215"/>
                  </a:lnTo>
                  <a:lnTo>
                    <a:pt x="1113" y="217"/>
                  </a:lnTo>
                  <a:lnTo>
                    <a:pt x="1115" y="221"/>
                  </a:lnTo>
                  <a:lnTo>
                    <a:pt x="1115" y="223"/>
                  </a:lnTo>
                  <a:lnTo>
                    <a:pt x="1124" y="232"/>
                  </a:lnTo>
                  <a:lnTo>
                    <a:pt x="1124" y="232"/>
                  </a:lnTo>
                  <a:lnTo>
                    <a:pt x="1126" y="227"/>
                  </a:lnTo>
                  <a:lnTo>
                    <a:pt x="1128" y="227"/>
                  </a:lnTo>
                  <a:lnTo>
                    <a:pt x="1128" y="225"/>
                  </a:lnTo>
                  <a:lnTo>
                    <a:pt x="1126" y="223"/>
                  </a:lnTo>
                  <a:lnTo>
                    <a:pt x="1121" y="223"/>
                  </a:lnTo>
                  <a:lnTo>
                    <a:pt x="1121" y="219"/>
                  </a:lnTo>
                  <a:lnTo>
                    <a:pt x="1124" y="217"/>
                  </a:lnTo>
                  <a:lnTo>
                    <a:pt x="1128" y="217"/>
                  </a:lnTo>
                  <a:lnTo>
                    <a:pt x="1130" y="219"/>
                  </a:lnTo>
                  <a:lnTo>
                    <a:pt x="1132" y="221"/>
                  </a:lnTo>
                  <a:lnTo>
                    <a:pt x="1132" y="225"/>
                  </a:lnTo>
                  <a:lnTo>
                    <a:pt x="1138" y="232"/>
                  </a:lnTo>
                  <a:lnTo>
                    <a:pt x="1138" y="236"/>
                  </a:lnTo>
                  <a:lnTo>
                    <a:pt x="1142" y="236"/>
                  </a:lnTo>
                  <a:lnTo>
                    <a:pt x="1145" y="236"/>
                  </a:lnTo>
                  <a:lnTo>
                    <a:pt x="1145" y="234"/>
                  </a:lnTo>
                  <a:lnTo>
                    <a:pt x="1149" y="236"/>
                  </a:lnTo>
                  <a:lnTo>
                    <a:pt x="1151" y="240"/>
                  </a:lnTo>
                  <a:lnTo>
                    <a:pt x="1151" y="244"/>
                  </a:lnTo>
                  <a:lnTo>
                    <a:pt x="1155" y="248"/>
                  </a:lnTo>
                  <a:lnTo>
                    <a:pt x="1153" y="250"/>
                  </a:lnTo>
                  <a:lnTo>
                    <a:pt x="1153" y="250"/>
                  </a:lnTo>
                  <a:lnTo>
                    <a:pt x="1151" y="248"/>
                  </a:lnTo>
                  <a:lnTo>
                    <a:pt x="1151" y="246"/>
                  </a:lnTo>
                  <a:lnTo>
                    <a:pt x="1149" y="246"/>
                  </a:lnTo>
                  <a:lnTo>
                    <a:pt x="1147" y="248"/>
                  </a:lnTo>
                  <a:lnTo>
                    <a:pt x="1142" y="246"/>
                  </a:lnTo>
                  <a:lnTo>
                    <a:pt x="1136" y="242"/>
                  </a:lnTo>
                  <a:lnTo>
                    <a:pt x="1132" y="242"/>
                  </a:lnTo>
                  <a:lnTo>
                    <a:pt x="1130" y="244"/>
                  </a:lnTo>
                  <a:lnTo>
                    <a:pt x="1134" y="248"/>
                  </a:lnTo>
                  <a:lnTo>
                    <a:pt x="1138" y="248"/>
                  </a:lnTo>
                  <a:lnTo>
                    <a:pt x="1140" y="250"/>
                  </a:lnTo>
                  <a:lnTo>
                    <a:pt x="1140" y="250"/>
                  </a:lnTo>
                  <a:lnTo>
                    <a:pt x="1142" y="255"/>
                  </a:lnTo>
                  <a:lnTo>
                    <a:pt x="1145" y="257"/>
                  </a:lnTo>
                  <a:lnTo>
                    <a:pt x="1147" y="257"/>
                  </a:lnTo>
                  <a:lnTo>
                    <a:pt x="1149" y="250"/>
                  </a:lnTo>
                  <a:lnTo>
                    <a:pt x="1149" y="250"/>
                  </a:lnTo>
                  <a:lnTo>
                    <a:pt x="1151" y="255"/>
                  </a:lnTo>
                  <a:lnTo>
                    <a:pt x="1153" y="257"/>
                  </a:lnTo>
                  <a:lnTo>
                    <a:pt x="1155" y="255"/>
                  </a:lnTo>
                  <a:lnTo>
                    <a:pt x="1157" y="255"/>
                  </a:lnTo>
                  <a:lnTo>
                    <a:pt x="1159" y="259"/>
                  </a:lnTo>
                  <a:lnTo>
                    <a:pt x="1157" y="261"/>
                  </a:lnTo>
                  <a:lnTo>
                    <a:pt x="1161" y="267"/>
                  </a:lnTo>
                  <a:lnTo>
                    <a:pt x="1164" y="274"/>
                  </a:lnTo>
                  <a:lnTo>
                    <a:pt x="1164" y="282"/>
                  </a:lnTo>
                  <a:lnTo>
                    <a:pt x="1159" y="288"/>
                  </a:lnTo>
                  <a:lnTo>
                    <a:pt x="1157" y="288"/>
                  </a:lnTo>
                  <a:lnTo>
                    <a:pt x="1157" y="291"/>
                  </a:lnTo>
                  <a:lnTo>
                    <a:pt x="1157" y="295"/>
                  </a:lnTo>
                  <a:lnTo>
                    <a:pt x="1155" y="301"/>
                  </a:lnTo>
                  <a:lnTo>
                    <a:pt x="1155" y="301"/>
                  </a:lnTo>
                  <a:lnTo>
                    <a:pt x="1157" y="305"/>
                  </a:lnTo>
                  <a:lnTo>
                    <a:pt x="1157" y="307"/>
                  </a:lnTo>
                  <a:lnTo>
                    <a:pt x="1153" y="309"/>
                  </a:lnTo>
                  <a:lnTo>
                    <a:pt x="1151" y="314"/>
                  </a:lnTo>
                  <a:lnTo>
                    <a:pt x="1153" y="316"/>
                  </a:lnTo>
                  <a:lnTo>
                    <a:pt x="1149" y="322"/>
                  </a:lnTo>
                  <a:lnTo>
                    <a:pt x="1147" y="326"/>
                  </a:lnTo>
                  <a:lnTo>
                    <a:pt x="1147" y="328"/>
                  </a:lnTo>
                  <a:lnTo>
                    <a:pt x="1145" y="331"/>
                  </a:lnTo>
                  <a:lnTo>
                    <a:pt x="1142" y="333"/>
                  </a:lnTo>
                  <a:lnTo>
                    <a:pt x="1138" y="337"/>
                  </a:lnTo>
                  <a:lnTo>
                    <a:pt x="1134" y="337"/>
                  </a:lnTo>
                  <a:lnTo>
                    <a:pt x="1138" y="339"/>
                  </a:lnTo>
                  <a:lnTo>
                    <a:pt x="1140" y="339"/>
                  </a:lnTo>
                  <a:lnTo>
                    <a:pt x="1142" y="335"/>
                  </a:lnTo>
                  <a:lnTo>
                    <a:pt x="1145" y="335"/>
                  </a:lnTo>
                  <a:lnTo>
                    <a:pt x="1147" y="341"/>
                  </a:lnTo>
                  <a:lnTo>
                    <a:pt x="1142" y="347"/>
                  </a:lnTo>
                  <a:lnTo>
                    <a:pt x="1140" y="352"/>
                  </a:lnTo>
                  <a:lnTo>
                    <a:pt x="1138" y="362"/>
                  </a:lnTo>
                  <a:lnTo>
                    <a:pt x="1140" y="366"/>
                  </a:lnTo>
                  <a:lnTo>
                    <a:pt x="1140" y="371"/>
                  </a:lnTo>
                  <a:lnTo>
                    <a:pt x="1138" y="379"/>
                  </a:lnTo>
                  <a:lnTo>
                    <a:pt x="1132" y="381"/>
                  </a:lnTo>
                  <a:lnTo>
                    <a:pt x="1130" y="379"/>
                  </a:lnTo>
                  <a:lnTo>
                    <a:pt x="1128" y="379"/>
                  </a:lnTo>
                  <a:lnTo>
                    <a:pt x="1126" y="383"/>
                  </a:lnTo>
                  <a:lnTo>
                    <a:pt x="1128" y="385"/>
                  </a:lnTo>
                  <a:lnTo>
                    <a:pt x="1130" y="392"/>
                  </a:lnTo>
                  <a:lnTo>
                    <a:pt x="1128" y="396"/>
                  </a:lnTo>
                  <a:lnTo>
                    <a:pt x="1124" y="398"/>
                  </a:lnTo>
                  <a:lnTo>
                    <a:pt x="1121" y="404"/>
                  </a:lnTo>
                  <a:lnTo>
                    <a:pt x="1124" y="409"/>
                  </a:lnTo>
                  <a:lnTo>
                    <a:pt x="1126" y="415"/>
                  </a:lnTo>
                  <a:lnTo>
                    <a:pt x="1124" y="417"/>
                  </a:lnTo>
                  <a:lnTo>
                    <a:pt x="1124" y="419"/>
                  </a:lnTo>
                  <a:lnTo>
                    <a:pt x="1126" y="421"/>
                  </a:lnTo>
                  <a:lnTo>
                    <a:pt x="1124" y="432"/>
                  </a:lnTo>
                  <a:lnTo>
                    <a:pt x="1119" y="434"/>
                  </a:lnTo>
                  <a:lnTo>
                    <a:pt x="1119" y="438"/>
                  </a:lnTo>
                  <a:lnTo>
                    <a:pt x="1121" y="436"/>
                  </a:lnTo>
                  <a:lnTo>
                    <a:pt x="1124" y="436"/>
                  </a:lnTo>
                  <a:lnTo>
                    <a:pt x="1128" y="432"/>
                  </a:lnTo>
                  <a:lnTo>
                    <a:pt x="1130" y="428"/>
                  </a:lnTo>
                  <a:lnTo>
                    <a:pt x="1130" y="425"/>
                  </a:lnTo>
                  <a:lnTo>
                    <a:pt x="1130" y="423"/>
                  </a:lnTo>
                  <a:lnTo>
                    <a:pt x="1136" y="423"/>
                  </a:lnTo>
                  <a:lnTo>
                    <a:pt x="1138" y="423"/>
                  </a:lnTo>
                  <a:lnTo>
                    <a:pt x="1136" y="421"/>
                  </a:lnTo>
                  <a:lnTo>
                    <a:pt x="1130" y="415"/>
                  </a:lnTo>
                  <a:lnTo>
                    <a:pt x="1128" y="409"/>
                  </a:lnTo>
                  <a:lnTo>
                    <a:pt x="1130" y="404"/>
                  </a:lnTo>
                  <a:lnTo>
                    <a:pt x="1136" y="404"/>
                  </a:lnTo>
                  <a:lnTo>
                    <a:pt x="1142" y="404"/>
                  </a:lnTo>
                  <a:lnTo>
                    <a:pt x="1149" y="398"/>
                  </a:lnTo>
                  <a:lnTo>
                    <a:pt x="1151" y="398"/>
                  </a:lnTo>
                  <a:lnTo>
                    <a:pt x="1155" y="396"/>
                  </a:lnTo>
                  <a:lnTo>
                    <a:pt x="1151" y="394"/>
                  </a:lnTo>
                  <a:lnTo>
                    <a:pt x="1157" y="387"/>
                  </a:lnTo>
                  <a:lnTo>
                    <a:pt x="1161" y="383"/>
                  </a:lnTo>
                  <a:lnTo>
                    <a:pt x="1159" y="379"/>
                  </a:lnTo>
                  <a:lnTo>
                    <a:pt x="1159" y="377"/>
                  </a:lnTo>
                  <a:lnTo>
                    <a:pt x="1164" y="381"/>
                  </a:lnTo>
                  <a:lnTo>
                    <a:pt x="1168" y="379"/>
                  </a:lnTo>
                  <a:lnTo>
                    <a:pt x="1170" y="375"/>
                  </a:lnTo>
                  <a:lnTo>
                    <a:pt x="1168" y="371"/>
                  </a:lnTo>
                  <a:lnTo>
                    <a:pt x="1176" y="366"/>
                  </a:lnTo>
                  <a:lnTo>
                    <a:pt x="1176" y="362"/>
                  </a:lnTo>
                  <a:lnTo>
                    <a:pt x="1174" y="358"/>
                  </a:lnTo>
                  <a:lnTo>
                    <a:pt x="1168" y="362"/>
                  </a:lnTo>
                  <a:lnTo>
                    <a:pt x="1166" y="366"/>
                  </a:lnTo>
                  <a:lnTo>
                    <a:pt x="1159" y="371"/>
                  </a:lnTo>
                  <a:lnTo>
                    <a:pt x="1155" y="369"/>
                  </a:lnTo>
                  <a:lnTo>
                    <a:pt x="1153" y="362"/>
                  </a:lnTo>
                  <a:lnTo>
                    <a:pt x="1157" y="358"/>
                  </a:lnTo>
                  <a:lnTo>
                    <a:pt x="1155" y="352"/>
                  </a:lnTo>
                  <a:lnTo>
                    <a:pt x="1159" y="347"/>
                  </a:lnTo>
                  <a:lnTo>
                    <a:pt x="1166" y="347"/>
                  </a:lnTo>
                  <a:lnTo>
                    <a:pt x="1172" y="352"/>
                  </a:lnTo>
                  <a:lnTo>
                    <a:pt x="1174" y="350"/>
                  </a:lnTo>
                  <a:lnTo>
                    <a:pt x="1174" y="345"/>
                  </a:lnTo>
                  <a:lnTo>
                    <a:pt x="1180" y="343"/>
                  </a:lnTo>
                  <a:lnTo>
                    <a:pt x="1180" y="345"/>
                  </a:lnTo>
                  <a:lnTo>
                    <a:pt x="1178" y="347"/>
                  </a:lnTo>
                  <a:lnTo>
                    <a:pt x="1178" y="352"/>
                  </a:lnTo>
                  <a:lnTo>
                    <a:pt x="1189" y="360"/>
                  </a:lnTo>
                  <a:lnTo>
                    <a:pt x="1195" y="362"/>
                  </a:lnTo>
                  <a:lnTo>
                    <a:pt x="1197" y="360"/>
                  </a:lnTo>
                  <a:lnTo>
                    <a:pt x="1204" y="358"/>
                  </a:lnTo>
                  <a:lnTo>
                    <a:pt x="1208" y="354"/>
                  </a:lnTo>
                  <a:lnTo>
                    <a:pt x="1208" y="350"/>
                  </a:lnTo>
                  <a:lnTo>
                    <a:pt x="1202" y="343"/>
                  </a:lnTo>
                  <a:lnTo>
                    <a:pt x="1202" y="341"/>
                  </a:lnTo>
                  <a:lnTo>
                    <a:pt x="1204" y="341"/>
                  </a:lnTo>
                  <a:lnTo>
                    <a:pt x="1210" y="350"/>
                  </a:lnTo>
                  <a:lnTo>
                    <a:pt x="1214" y="350"/>
                  </a:lnTo>
                  <a:lnTo>
                    <a:pt x="1218" y="354"/>
                  </a:lnTo>
                  <a:lnTo>
                    <a:pt x="1216" y="356"/>
                  </a:lnTo>
                  <a:lnTo>
                    <a:pt x="1218" y="358"/>
                  </a:lnTo>
                  <a:lnTo>
                    <a:pt x="1223" y="362"/>
                  </a:lnTo>
                  <a:lnTo>
                    <a:pt x="1225" y="371"/>
                  </a:lnTo>
                  <a:lnTo>
                    <a:pt x="1225" y="373"/>
                  </a:lnTo>
                  <a:lnTo>
                    <a:pt x="1225" y="371"/>
                  </a:lnTo>
                  <a:lnTo>
                    <a:pt x="1229" y="366"/>
                  </a:lnTo>
                  <a:lnTo>
                    <a:pt x="1231" y="366"/>
                  </a:lnTo>
                  <a:lnTo>
                    <a:pt x="1233" y="362"/>
                  </a:lnTo>
                  <a:lnTo>
                    <a:pt x="1231" y="362"/>
                  </a:lnTo>
                  <a:lnTo>
                    <a:pt x="1227" y="362"/>
                  </a:lnTo>
                  <a:lnTo>
                    <a:pt x="1225" y="362"/>
                  </a:lnTo>
                  <a:lnTo>
                    <a:pt x="1223" y="358"/>
                  </a:lnTo>
                  <a:lnTo>
                    <a:pt x="1227" y="352"/>
                  </a:lnTo>
                  <a:lnTo>
                    <a:pt x="1231" y="350"/>
                  </a:lnTo>
                  <a:lnTo>
                    <a:pt x="1233" y="347"/>
                  </a:lnTo>
                  <a:lnTo>
                    <a:pt x="1235" y="347"/>
                  </a:lnTo>
                  <a:lnTo>
                    <a:pt x="1237" y="343"/>
                  </a:lnTo>
                  <a:lnTo>
                    <a:pt x="1246" y="343"/>
                  </a:lnTo>
                  <a:lnTo>
                    <a:pt x="1258" y="339"/>
                  </a:lnTo>
                  <a:lnTo>
                    <a:pt x="1275" y="339"/>
                  </a:lnTo>
                  <a:lnTo>
                    <a:pt x="1288" y="333"/>
                  </a:lnTo>
                  <a:lnTo>
                    <a:pt x="1294" y="333"/>
                  </a:lnTo>
                  <a:lnTo>
                    <a:pt x="1298" y="335"/>
                  </a:lnTo>
                  <a:lnTo>
                    <a:pt x="1298" y="339"/>
                  </a:lnTo>
                  <a:lnTo>
                    <a:pt x="1296" y="339"/>
                  </a:lnTo>
                  <a:lnTo>
                    <a:pt x="1294" y="343"/>
                  </a:lnTo>
                  <a:lnTo>
                    <a:pt x="1296" y="352"/>
                  </a:lnTo>
                  <a:lnTo>
                    <a:pt x="1303" y="356"/>
                  </a:lnTo>
                  <a:lnTo>
                    <a:pt x="1320" y="356"/>
                  </a:lnTo>
                  <a:lnTo>
                    <a:pt x="1324" y="358"/>
                  </a:lnTo>
                  <a:lnTo>
                    <a:pt x="1324" y="356"/>
                  </a:lnTo>
                  <a:lnTo>
                    <a:pt x="1330" y="356"/>
                  </a:lnTo>
                  <a:lnTo>
                    <a:pt x="1336" y="358"/>
                  </a:lnTo>
                  <a:lnTo>
                    <a:pt x="1349" y="356"/>
                  </a:lnTo>
                  <a:lnTo>
                    <a:pt x="1357" y="352"/>
                  </a:lnTo>
                  <a:lnTo>
                    <a:pt x="1360" y="352"/>
                  </a:lnTo>
                  <a:lnTo>
                    <a:pt x="1364" y="352"/>
                  </a:lnTo>
                  <a:lnTo>
                    <a:pt x="1366" y="347"/>
                  </a:lnTo>
                  <a:lnTo>
                    <a:pt x="1364" y="345"/>
                  </a:lnTo>
                  <a:lnTo>
                    <a:pt x="1368" y="345"/>
                  </a:lnTo>
                  <a:lnTo>
                    <a:pt x="1372" y="345"/>
                  </a:lnTo>
                  <a:lnTo>
                    <a:pt x="1376" y="343"/>
                  </a:lnTo>
                  <a:lnTo>
                    <a:pt x="1379" y="347"/>
                  </a:lnTo>
                  <a:lnTo>
                    <a:pt x="1381" y="347"/>
                  </a:lnTo>
                  <a:lnTo>
                    <a:pt x="1383" y="343"/>
                  </a:lnTo>
                  <a:lnTo>
                    <a:pt x="1383" y="341"/>
                  </a:lnTo>
                  <a:lnTo>
                    <a:pt x="1379" y="337"/>
                  </a:lnTo>
                  <a:lnTo>
                    <a:pt x="1379" y="335"/>
                  </a:lnTo>
                  <a:lnTo>
                    <a:pt x="1376" y="331"/>
                  </a:lnTo>
                  <a:lnTo>
                    <a:pt x="1372" y="331"/>
                  </a:lnTo>
                  <a:lnTo>
                    <a:pt x="1372" y="324"/>
                  </a:lnTo>
                  <a:lnTo>
                    <a:pt x="1370" y="324"/>
                  </a:lnTo>
                  <a:lnTo>
                    <a:pt x="1368" y="320"/>
                  </a:lnTo>
                  <a:lnTo>
                    <a:pt x="1366" y="316"/>
                  </a:lnTo>
                  <a:lnTo>
                    <a:pt x="1366" y="312"/>
                  </a:lnTo>
                  <a:lnTo>
                    <a:pt x="1368" y="307"/>
                  </a:lnTo>
                  <a:lnTo>
                    <a:pt x="1368" y="309"/>
                  </a:lnTo>
                  <a:lnTo>
                    <a:pt x="1370" y="312"/>
                  </a:lnTo>
                  <a:lnTo>
                    <a:pt x="1374" y="307"/>
                  </a:lnTo>
                  <a:lnTo>
                    <a:pt x="1374" y="307"/>
                  </a:lnTo>
                  <a:lnTo>
                    <a:pt x="1372" y="303"/>
                  </a:lnTo>
                  <a:lnTo>
                    <a:pt x="1376" y="303"/>
                  </a:lnTo>
                  <a:lnTo>
                    <a:pt x="1381" y="305"/>
                  </a:lnTo>
                  <a:lnTo>
                    <a:pt x="1383" y="305"/>
                  </a:lnTo>
                  <a:lnTo>
                    <a:pt x="1385" y="301"/>
                  </a:lnTo>
                  <a:lnTo>
                    <a:pt x="1385" y="303"/>
                  </a:lnTo>
                  <a:lnTo>
                    <a:pt x="1391" y="303"/>
                  </a:lnTo>
                  <a:lnTo>
                    <a:pt x="1393" y="303"/>
                  </a:lnTo>
                  <a:lnTo>
                    <a:pt x="1395" y="301"/>
                  </a:lnTo>
                  <a:lnTo>
                    <a:pt x="1398" y="303"/>
                  </a:lnTo>
                  <a:lnTo>
                    <a:pt x="1402" y="305"/>
                  </a:lnTo>
                  <a:lnTo>
                    <a:pt x="1404" y="307"/>
                  </a:lnTo>
                  <a:lnTo>
                    <a:pt x="1406" y="307"/>
                  </a:lnTo>
                  <a:lnTo>
                    <a:pt x="1406" y="303"/>
                  </a:lnTo>
                  <a:lnTo>
                    <a:pt x="1410" y="303"/>
                  </a:lnTo>
                  <a:lnTo>
                    <a:pt x="1412" y="307"/>
                  </a:lnTo>
                  <a:lnTo>
                    <a:pt x="1410" y="309"/>
                  </a:lnTo>
                  <a:lnTo>
                    <a:pt x="1408" y="314"/>
                  </a:lnTo>
                  <a:lnTo>
                    <a:pt x="1410" y="314"/>
                  </a:lnTo>
                  <a:lnTo>
                    <a:pt x="1414" y="314"/>
                  </a:lnTo>
                  <a:lnTo>
                    <a:pt x="1414" y="314"/>
                  </a:lnTo>
                  <a:lnTo>
                    <a:pt x="1414" y="312"/>
                  </a:lnTo>
                  <a:lnTo>
                    <a:pt x="1416" y="309"/>
                  </a:lnTo>
                  <a:lnTo>
                    <a:pt x="1419" y="309"/>
                  </a:lnTo>
                  <a:lnTo>
                    <a:pt x="1419" y="305"/>
                  </a:lnTo>
                  <a:lnTo>
                    <a:pt x="1416" y="305"/>
                  </a:lnTo>
                  <a:lnTo>
                    <a:pt x="1416" y="303"/>
                  </a:lnTo>
                  <a:lnTo>
                    <a:pt x="1421" y="303"/>
                  </a:lnTo>
                  <a:lnTo>
                    <a:pt x="1427" y="301"/>
                  </a:lnTo>
                  <a:lnTo>
                    <a:pt x="1429" y="303"/>
                  </a:lnTo>
                  <a:lnTo>
                    <a:pt x="1431" y="301"/>
                  </a:lnTo>
                  <a:lnTo>
                    <a:pt x="1435" y="301"/>
                  </a:lnTo>
                  <a:lnTo>
                    <a:pt x="1435" y="305"/>
                  </a:lnTo>
                  <a:lnTo>
                    <a:pt x="1438" y="309"/>
                  </a:lnTo>
                  <a:lnTo>
                    <a:pt x="1438" y="307"/>
                  </a:lnTo>
                  <a:lnTo>
                    <a:pt x="1440" y="307"/>
                  </a:lnTo>
                  <a:lnTo>
                    <a:pt x="1444" y="303"/>
                  </a:lnTo>
                  <a:lnTo>
                    <a:pt x="1446" y="309"/>
                  </a:lnTo>
                  <a:lnTo>
                    <a:pt x="1448" y="309"/>
                  </a:lnTo>
                  <a:lnTo>
                    <a:pt x="1452" y="307"/>
                  </a:lnTo>
                  <a:lnTo>
                    <a:pt x="1454" y="309"/>
                  </a:lnTo>
                  <a:lnTo>
                    <a:pt x="1457" y="318"/>
                  </a:lnTo>
                  <a:lnTo>
                    <a:pt x="1459" y="312"/>
                  </a:lnTo>
                  <a:lnTo>
                    <a:pt x="1461" y="312"/>
                  </a:lnTo>
                  <a:lnTo>
                    <a:pt x="1463" y="312"/>
                  </a:lnTo>
                  <a:lnTo>
                    <a:pt x="1461" y="318"/>
                  </a:lnTo>
                  <a:lnTo>
                    <a:pt x="1465" y="320"/>
                  </a:lnTo>
                  <a:lnTo>
                    <a:pt x="1465" y="322"/>
                  </a:lnTo>
                  <a:lnTo>
                    <a:pt x="1469" y="322"/>
                  </a:lnTo>
                  <a:lnTo>
                    <a:pt x="1469" y="326"/>
                  </a:lnTo>
                  <a:lnTo>
                    <a:pt x="1471" y="324"/>
                  </a:lnTo>
                  <a:lnTo>
                    <a:pt x="1473" y="324"/>
                  </a:lnTo>
                  <a:lnTo>
                    <a:pt x="1476" y="328"/>
                  </a:lnTo>
                  <a:lnTo>
                    <a:pt x="1471" y="331"/>
                  </a:lnTo>
                  <a:lnTo>
                    <a:pt x="1471" y="335"/>
                  </a:lnTo>
                  <a:lnTo>
                    <a:pt x="1478" y="331"/>
                  </a:lnTo>
                  <a:lnTo>
                    <a:pt x="1482" y="331"/>
                  </a:lnTo>
                  <a:lnTo>
                    <a:pt x="1482" y="333"/>
                  </a:lnTo>
                  <a:lnTo>
                    <a:pt x="1473" y="341"/>
                  </a:lnTo>
                  <a:lnTo>
                    <a:pt x="1476" y="345"/>
                  </a:lnTo>
                  <a:lnTo>
                    <a:pt x="1482" y="347"/>
                  </a:lnTo>
                  <a:lnTo>
                    <a:pt x="1482" y="345"/>
                  </a:lnTo>
                  <a:lnTo>
                    <a:pt x="1486" y="343"/>
                  </a:lnTo>
                  <a:lnTo>
                    <a:pt x="1488" y="343"/>
                  </a:lnTo>
                  <a:lnTo>
                    <a:pt x="1488" y="347"/>
                  </a:lnTo>
                  <a:lnTo>
                    <a:pt x="1490" y="345"/>
                  </a:lnTo>
                  <a:lnTo>
                    <a:pt x="1497" y="350"/>
                  </a:lnTo>
                  <a:lnTo>
                    <a:pt x="1494" y="356"/>
                  </a:lnTo>
                  <a:lnTo>
                    <a:pt x="1499" y="356"/>
                  </a:lnTo>
                  <a:lnTo>
                    <a:pt x="1499" y="358"/>
                  </a:lnTo>
                  <a:lnTo>
                    <a:pt x="1503" y="358"/>
                  </a:lnTo>
                  <a:lnTo>
                    <a:pt x="1503" y="360"/>
                  </a:lnTo>
                  <a:lnTo>
                    <a:pt x="1499" y="366"/>
                  </a:lnTo>
                  <a:lnTo>
                    <a:pt x="1494" y="369"/>
                  </a:lnTo>
                  <a:lnTo>
                    <a:pt x="1490" y="366"/>
                  </a:lnTo>
                  <a:lnTo>
                    <a:pt x="1484" y="364"/>
                  </a:lnTo>
                  <a:lnTo>
                    <a:pt x="1476" y="364"/>
                  </a:lnTo>
                  <a:lnTo>
                    <a:pt x="1478" y="366"/>
                  </a:lnTo>
                  <a:lnTo>
                    <a:pt x="1480" y="371"/>
                  </a:lnTo>
                  <a:lnTo>
                    <a:pt x="1488" y="371"/>
                  </a:lnTo>
                  <a:lnTo>
                    <a:pt x="1488" y="375"/>
                  </a:lnTo>
                  <a:lnTo>
                    <a:pt x="1497" y="379"/>
                  </a:lnTo>
                  <a:lnTo>
                    <a:pt x="1503" y="381"/>
                  </a:lnTo>
                  <a:lnTo>
                    <a:pt x="1509" y="379"/>
                  </a:lnTo>
                  <a:lnTo>
                    <a:pt x="1509" y="375"/>
                  </a:lnTo>
                  <a:lnTo>
                    <a:pt x="1505" y="371"/>
                  </a:lnTo>
                  <a:lnTo>
                    <a:pt x="1503" y="369"/>
                  </a:lnTo>
                  <a:lnTo>
                    <a:pt x="1505" y="369"/>
                  </a:lnTo>
                  <a:lnTo>
                    <a:pt x="1509" y="373"/>
                  </a:lnTo>
                  <a:lnTo>
                    <a:pt x="1513" y="375"/>
                  </a:lnTo>
                  <a:lnTo>
                    <a:pt x="1518" y="377"/>
                  </a:lnTo>
                  <a:lnTo>
                    <a:pt x="1513" y="377"/>
                  </a:lnTo>
                  <a:lnTo>
                    <a:pt x="1505" y="383"/>
                  </a:lnTo>
                  <a:lnTo>
                    <a:pt x="1507" y="385"/>
                  </a:lnTo>
                  <a:lnTo>
                    <a:pt x="1511" y="387"/>
                  </a:lnTo>
                  <a:lnTo>
                    <a:pt x="1513" y="385"/>
                  </a:lnTo>
                  <a:lnTo>
                    <a:pt x="1516" y="385"/>
                  </a:lnTo>
                  <a:lnTo>
                    <a:pt x="1528" y="396"/>
                  </a:lnTo>
                  <a:lnTo>
                    <a:pt x="1532" y="398"/>
                  </a:lnTo>
                  <a:lnTo>
                    <a:pt x="1537" y="404"/>
                  </a:lnTo>
                  <a:lnTo>
                    <a:pt x="1545" y="404"/>
                  </a:lnTo>
                  <a:lnTo>
                    <a:pt x="1551" y="411"/>
                  </a:lnTo>
                  <a:lnTo>
                    <a:pt x="1558" y="413"/>
                  </a:lnTo>
                  <a:lnTo>
                    <a:pt x="1558" y="411"/>
                  </a:lnTo>
                  <a:lnTo>
                    <a:pt x="1558" y="406"/>
                  </a:lnTo>
                  <a:lnTo>
                    <a:pt x="1560" y="406"/>
                  </a:lnTo>
                  <a:lnTo>
                    <a:pt x="1562" y="409"/>
                  </a:lnTo>
                  <a:lnTo>
                    <a:pt x="1564" y="413"/>
                  </a:lnTo>
                  <a:lnTo>
                    <a:pt x="1566" y="417"/>
                  </a:lnTo>
                  <a:lnTo>
                    <a:pt x="1568" y="415"/>
                  </a:lnTo>
                  <a:lnTo>
                    <a:pt x="1570" y="411"/>
                  </a:lnTo>
                  <a:lnTo>
                    <a:pt x="1566" y="390"/>
                  </a:lnTo>
                  <a:lnTo>
                    <a:pt x="1562" y="381"/>
                  </a:lnTo>
                  <a:lnTo>
                    <a:pt x="1556" y="369"/>
                  </a:lnTo>
                  <a:lnTo>
                    <a:pt x="1553" y="358"/>
                  </a:lnTo>
                  <a:lnTo>
                    <a:pt x="1551" y="352"/>
                  </a:lnTo>
                  <a:lnTo>
                    <a:pt x="1551" y="350"/>
                  </a:lnTo>
                  <a:lnTo>
                    <a:pt x="1556" y="350"/>
                  </a:lnTo>
                  <a:lnTo>
                    <a:pt x="1558" y="356"/>
                  </a:lnTo>
                  <a:lnTo>
                    <a:pt x="1562" y="360"/>
                  </a:lnTo>
                  <a:lnTo>
                    <a:pt x="1566" y="362"/>
                  </a:lnTo>
                  <a:lnTo>
                    <a:pt x="1570" y="366"/>
                  </a:lnTo>
                  <a:lnTo>
                    <a:pt x="1579" y="366"/>
                  </a:lnTo>
                  <a:lnTo>
                    <a:pt x="1594" y="364"/>
                  </a:lnTo>
                  <a:lnTo>
                    <a:pt x="1598" y="366"/>
                  </a:lnTo>
                  <a:lnTo>
                    <a:pt x="1600" y="364"/>
                  </a:lnTo>
                  <a:lnTo>
                    <a:pt x="1604" y="369"/>
                  </a:lnTo>
                  <a:lnTo>
                    <a:pt x="1604" y="366"/>
                  </a:lnTo>
                  <a:lnTo>
                    <a:pt x="1602" y="362"/>
                  </a:lnTo>
                  <a:lnTo>
                    <a:pt x="1602" y="360"/>
                  </a:lnTo>
                  <a:lnTo>
                    <a:pt x="1600" y="358"/>
                  </a:lnTo>
                  <a:lnTo>
                    <a:pt x="1602" y="356"/>
                  </a:lnTo>
                  <a:lnTo>
                    <a:pt x="1602" y="352"/>
                  </a:lnTo>
                  <a:lnTo>
                    <a:pt x="1615" y="345"/>
                  </a:lnTo>
                  <a:lnTo>
                    <a:pt x="1617" y="347"/>
                  </a:lnTo>
                  <a:lnTo>
                    <a:pt x="1621" y="345"/>
                  </a:lnTo>
                  <a:lnTo>
                    <a:pt x="1625" y="350"/>
                  </a:lnTo>
                  <a:lnTo>
                    <a:pt x="1631" y="350"/>
                  </a:lnTo>
                  <a:lnTo>
                    <a:pt x="1636" y="354"/>
                  </a:lnTo>
                  <a:lnTo>
                    <a:pt x="1640" y="354"/>
                  </a:lnTo>
                  <a:lnTo>
                    <a:pt x="1642" y="358"/>
                  </a:lnTo>
                  <a:lnTo>
                    <a:pt x="1650" y="360"/>
                  </a:lnTo>
                  <a:lnTo>
                    <a:pt x="1653" y="362"/>
                  </a:lnTo>
                  <a:lnTo>
                    <a:pt x="1661" y="362"/>
                  </a:lnTo>
                  <a:lnTo>
                    <a:pt x="1655" y="360"/>
                  </a:lnTo>
                  <a:lnTo>
                    <a:pt x="1655" y="358"/>
                  </a:lnTo>
                  <a:lnTo>
                    <a:pt x="1661" y="360"/>
                  </a:lnTo>
                  <a:lnTo>
                    <a:pt x="1663" y="356"/>
                  </a:lnTo>
                  <a:lnTo>
                    <a:pt x="1659" y="354"/>
                  </a:lnTo>
                  <a:lnTo>
                    <a:pt x="1663" y="352"/>
                  </a:lnTo>
                  <a:lnTo>
                    <a:pt x="1659" y="347"/>
                  </a:lnTo>
                  <a:lnTo>
                    <a:pt x="1655" y="352"/>
                  </a:lnTo>
                  <a:lnTo>
                    <a:pt x="1650" y="350"/>
                  </a:lnTo>
                  <a:lnTo>
                    <a:pt x="1648" y="343"/>
                  </a:lnTo>
                  <a:lnTo>
                    <a:pt x="1646" y="339"/>
                  </a:lnTo>
                  <a:lnTo>
                    <a:pt x="1650" y="337"/>
                  </a:lnTo>
                  <a:lnTo>
                    <a:pt x="1653" y="339"/>
                  </a:lnTo>
                  <a:lnTo>
                    <a:pt x="1655" y="337"/>
                  </a:lnTo>
                  <a:lnTo>
                    <a:pt x="1653" y="333"/>
                  </a:lnTo>
                  <a:lnTo>
                    <a:pt x="1657" y="333"/>
                  </a:lnTo>
                  <a:lnTo>
                    <a:pt x="1663" y="337"/>
                  </a:lnTo>
                  <a:lnTo>
                    <a:pt x="1663" y="341"/>
                  </a:lnTo>
                  <a:lnTo>
                    <a:pt x="1667" y="341"/>
                  </a:lnTo>
                  <a:lnTo>
                    <a:pt x="1669" y="343"/>
                  </a:lnTo>
                  <a:lnTo>
                    <a:pt x="1672" y="341"/>
                  </a:lnTo>
                  <a:lnTo>
                    <a:pt x="1669" y="337"/>
                  </a:lnTo>
                  <a:lnTo>
                    <a:pt x="1674" y="335"/>
                  </a:lnTo>
                  <a:lnTo>
                    <a:pt x="1678" y="337"/>
                  </a:lnTo>
                  <a:lnTo>
                    <a:pt x="1678" y="333"/>
                  </a:lnTo>
                  <a:lnTo>
                    <a:pt x="1672" y="326"/>
                  </a:lnTo>
                  <a:lnTo>
                    <a:pt x="1667" y="326"/>
                  </a:lnTo>
                  <a:lnTo>
                    <a:pt x="1663" y="320"/>
                  </a:lnTo>
                  <a:lnTo>
                    <a:pt x="1663" y="316"/>
                  </a:lnTo>
                  <a:lnTo>
                    <a:pt x="1661" y="314"/>
                  </a:lnTo>
                  <a:lnTo>
                    <a:pt x="1657" y="314"/>
                  </a:lnTo>
                  <a:lnTo>
                    <a:pt x="1653" y="314"/>
                  </a:lnTo>
                  <a:lnTo>
                    <a:pt x="1659" y="312"/>
                  </a:lnTo>
                  <a:lnTo>
                    <a:pt x="1657" y="307"/>
                  </a:lnTo>
                  <a:lnTo>
                    <a:pt x="1657" y="305"/>
                  </a:lnTo>
                  <a:lnTo>
                    <a:pt x="1655" y="301"/>
                  </a:lnTo>
                  <a:lnTo>
                    <a:pt x="1661" y="301"/>
                  </a:lnTo>
                  <a:lnTo>
                    <a:pt x="1661" y="295"/>
                  </a:lnTo>
                  <a:lnTo>
                    <a:pt x="1655" y="297"/>
                  </a:lnTo>
                  <a:lnTo>
                    <a:pt x="1650" y="301"/>
                  </a:lnTo>
                  <a:lnTo>
                    <a:pt x="1650" y="305"/>
                  </a:lnTo>
                  <a:lnTo>
                    <a:pt x="1642" y="303"/>
                  </a:lnTo>
                  <a:lnTo>
                    <a:pt x="1638" y="295"/>
                  </a:lnTo>
                  <a:lnTo>
                    <a:pt x="1640" y="291"/>
                  </a:lnTo>
                  <a:lnTo>
                    <a:pt x="1642" y="286"/>
                  </a:lnTo>
                  <a:lnTo>
                    <a:pt x="1648" y="284"/>
                  </a:lnTo>
                  <a:lnTo>
                    <a:pt x="1653" y="284"/>
                  </a:lnTo>
                  <a:lnTo>
                    <a:pt x="1659" y="278"/>
                  </a:lnTo>
                  <a:lnTo>
                    <a:pt x="1659" y="274"/>
                  </a:lnTo>
                  <a:lnTo>
                    <a:pt x="1655" y="269"/>
                  </a:lnTo>
                  <a:lnTo>
                    <a:pt x="1653" y="269"/>
                  </a:lnTo>
                  <a:lnTo>
                    <a:pt x="1648" y="269"/>
                  </a:lnTo>
                  <a:lnTo>
                    <a:pt x="1642" y="269"/>
                  </a:lnTo>
                  <a:lnTo>
                    <a:pt x="1638" y="263"/>
                  </a:lnTo>
                  <a:lnTo>
                    <a:pt x="1642" y="261"/>
                  </a:lnTo>
                  <a:lnTo>
                    <a:pt x="1650" y="261"/>
                  </a:lnTo>
                  <a:lnTo>
                    <a:pt x="1659" y="263"/>
                  </a:lnTo>
                  <a:lnTo>
                    <a:pt x="1667" y="263"/>
                  </a:lnTo>
                  <a:lnTo>
                    <a:pt x="1682" y="263"/>
                  </a:lnTo>
                  <a:lnTo>
                    <a:pt x="1703" y="261"/>
                  </a:lnTo>
                  <a:lnTo>
                    <a:pt x="1707" y="259"/>
                  </a:lnTo>
                  <a:lnTo>
                    <a:pt x="1724" y="259"/>
                  </a:lnTo>
                  <a:lnTo>
                    <a:pt x="1733" y="259"/>
                  </a:lnTo>
                  <a:lnTo>
                    <a:pt x="1739" y="259"/>
                  </a:lnTo>
                  <a:lnTo>
                    <a:pt x="1747" y="259"/>
                  </a:lnTo>
                  <a:lnTo>
                    <a:pt x="1743" y="259"/>
                  </a:lnTo>
                  <a:lnTo>
                    <a:pt x="1731" y="265"/>
                  </a:lnTo>
                  <a:lnTo>
                    <a:pt x="1724" y="263"/>
                  </a:lnTo>
                  <a:lnTo>
                    <a:pt x="1722" y="263"/>
                  </a:lnTo>
                  <a:lnTo>
                    <a:pt x="1718" y="263"/>
                  </a:lnTo>
                  <a:lnTo>
                    <a:pt x="1716" y="272"/>
                  </a:lnTo>
                  <a:lnTo>
                    <a:pt x="1720" y="276"/>
                  </a:lnTo>
                  <a:lnTo>
                    <a:pt x="1718" y="276"/>
                  </a:lnTo>
                  <a:lnTo>
                    <a:pt x="1716" y="280"/>
                  </a:lnTo>
                  <a:lnTo>
                    <a:pt x="1720" y="282"/>
                  </a:lnTo>
                  <a:lnTo>
                    <a:pt x="1726" y="278"/>
                  </a:lnTo>
                  <a:lnTo>
                    <a:pt x="1726" y="274"/>
                  </a:lnTo>
                  <a:lnTo>
                    <a:pt x="1737" y="267"/>
                  </a:lnTo>
                  <a:lnTo>
                    <a:pt x="1750" y="261"/>
                  </a:lnTo>
                  <a:lnTo>
                    <a:pt x="1752" y="269"/>
                  </a:lnTo>
                  <a:lnTo>
                    <a:pt x="1752" y="278"/>
                  </a:lnTo>
                  <a:lnTo>
                    <a:pt x="1752" y="282"/>
                  </a:lnTo>
                  <a:lnTo>
                    <a:pt x="1750" y="274"/>
                  </a:lnTo>
                  <a:lnTo>
                    <a:pt x="1745" y="272"/>
                  </a:lnTo>
                  <a:lnTo>
                    <a:pt x="1745" y="267"/>
                  </a:lnTo>
                  <a:lnTo>
                    <a:pt x="1741" y="269"/>
                  </a:lnTo>
                  <a:lnTo>
                    <a:pt x="1739" y="269"/>
                  </a:lnTo>
                  <a:lnTo>
                    <a:pt x="1741" y="276"/>
                  </a:lnTo>
                  <a:lnTo>
                    <a:pt x="1745" y="278"/>
                  </a:lnTo>
                  <a:lnTo>
                    <a:pt x="1745" y="286"/>
                  </a:lnTo>
                  <a:lnTo>
                    <a:pt x="1743" y="293"/>
                  </a:lnTo>
                  <a:lnTo>
                    <a:pt x="1741" y="291"/>
                  </a:lnTo>
                  <a:lnTo>
                    <a:pt x="1737" y="293"/>
                  </a:lnTo>
                  <a:lnTo>
                    <a:pt x="1743" y="297"/>
                  </a:lnTo>
                  <a:lnTo>
                    <a:pt x="1743" y="299"/>
                  </a:lnTo>
                  <a:lnTo>
                    <a:pt x="1743" y="301"/>
                  </a:lnTo>
                  <a:lnTo>
                    <a:pt x="1747" y="301"/>
                  </a:lnTo>
                  <a:lnTo>
                    <a:pt x="1752" y="297"/>
                  </a:lnTo>
                  <a:lnTo>
                    <a:pt x="1752" y="293"/>
                  </a:lnTo>
                  <a:lnTo>
                    <a:pt x="1756" y="286"/>
                  </a:lnTo>
                  <a:lnTo>
                    <a:pt x="1756" y="282"/>
                  </a:lnTo>
                  <a:lnTo>
                    <a:pt x="1756" y="278"/>
                  </a:lnTo>
                  <a:lnTo>
                    <a:pt x="1754" y="257"/>
                  </a:lnTo>
                  <a:lnTo>
                    <a:pt x="1760" y="250"/>
                  </a:lnTo>
                  <a:lnTo>
                    <a:pt x="1771" y="248"/>
                  </a:lnTo>
                  <a:lnTo>
                    <a:pt x="1783" y="246"/>
                  </a:lnTo>
                  <a:lnTo>
                    <a:pt x="1794" y="246"/>
                  </a:lnTo>
                  <a:lnTo>
                    <a:pt x="1806" y="253"/>
                  </a:lnTo>
                  <a:lnTo>
                    <a:pt x="1813" y="261"/>
                  </a:lnTo>
                  <a:lnTo>
                    <a:pt x="1813" y="265"/>
                  </a:lnTo>
                  <a:lnTo>
                    <a:pt x="1811" y="267"/>
                  </a:lnTo>
                  <a:lnTo>
                    <a:pt x="1802" y="261"/>
                  </a:lnTo>
                  <a:lnTo>
                    <a:pt x="1802" y="263"/>
                  </a:lnTo>
                  <a:lnTo>
                    <a:pt x="1802" y="267"/>
                  </a:lnTo>
                  <a:lnTo>
                    <a:pt x="1802" y="272"/>
                  </a:lnTo>
                  <a:lnTo>
                    <a:pt x="1804" y="276"/>
                  </a:lnTo>
                  <a:lnTo>
                    <a:pt x="1800" y="278"/>
                  </a:lnTo>
                  <a:lnTo>
                    <a:pt x="1802" y="280"/>
                  </a:lnTo>
                  <a:lnTo>
                    <a:pt x="1806" y="276"/>
                  </a:lnTo>
                  <a:lnTo>
                    <a:pt x="1815" y="276"/>
                  </a:lnTo>
                  <a:lnTo>
                    <a:pt x="1819" y="272"/>
                  </a:lnTo>
                  <a:lnTo>
                    <a:pt x="1819" y="278"/>
                  </a:lnTo>
                  <a:lnTo>
                    <a:pt x="1823" y="282"/>
                  </a:lnTo>
                  <a:lnTo>
                    <a:pt x="1823" y="286"/>
                  </a:lnTo>
                  <a:lnTo>
                    <a:pt x="1825" y="291"/>
                  </a:lnTo>
                  <a:lnTo>
                    <a:pt x="1827" y="284"/>
                  </a:lnTo>
                  <a:lnTo>
                    <a:pt x="1827" y="282"/>
                  </a:lnTo>
                  <a:lnTo>
                    <a:pt x="1832" y="278"/>
                  </a:lnTo>
                  <a:lnTo>
                    <a:pt x="1836" y="280"/>
                  </a:lnTo>
                  <a:lnTo>
                    <a:pt x="1838" y="286"/>
                  </a:lnTo>
                  <a:lnTo>
                    <a:pt x="1836" y="288"/>
                  </a:lnTo>
                  <a:lnTo>
                    <a:pt x="1836" y="293"/>
                  </a:lnTo>
                  <a:lnTo>
                    <a:pt x="1836" y="295"/>
                  </a:lnTo>
                  <a:lnTo>
                    <a:pt x="1840" y="295"/>
                  </a:lnTo>
                  <a:lnTo>
                    <a:pt x="1842" y="288"/>
                  </a:lnTo>
                  <a:lnTo>
                    <a:pt x="1844" y="288"/>
                  </a:lnTo>
                  <a:lnTo>
                    <a:pt x="1844" y="291"/>
                  </a:lnTo>
                  <a:lnTo>
                    <a:pt x="1844" y="286"/>
                  </a:lnTo>
                  <a:lnTo>
                    <a:pt x="1849" y="278"/>
                  </a:lnTo>
                  <a:lnTo>
                    <a:pt x="1851" y="278"/>
                  </a:lnTo>
                  <a:lnTo>
                    <a:pt x="1853" y="278"/>
                  </a:lnTo>
                  <a:lnTo>
                    <a:pt x="1863" y="284"/>
                  </a:lnTo>
                  <a:lnTo>
                    <a:pt x="1874" y="286"/>
                  </a:lnTo>
                  <a:lnTo>
                    <a:pt x="1878" y="295"/>
                  </a:lnTo>
                  <a:lnTo>
                    <a:pt x="1878" y="297"/>
                  </a:lnTo>
                  <a:lnTo>
                    <a:pt x="1872" y="301"/>
                  </a:lnTo>
                  <a:lnTo>
                    <a:pt x="1868" y="305"/>
                  </a:lnTo>
                  <a:lnTo>
                    <a:pt x="1872" y="303"/>
                  </a:lnTo>
                  <a:lnTo>
                    <a:pt x="1880" y="301"/>
                  </a:lnTo>
                  <a:lnTo>
                    <a:pt x="1887" y="303"/>
                  </a:lnTo>
                  <a:lnTo>
                    <a:pt x="1893" y="301"/>
                  </a:lnTo>
                  <a:lnTo>
                    <a:pt x="1897" y="297"/>
                  </a:lnTo>
                  <a:lnTo>
                    <a:pt x="1903" y="295"/>
                  </a:lnTo>
                  <a:lnTo>
                    <a:pt x="1910" y="288"/>
                  </a:lnTo>
                  <a:lnTo>
                    <a:pt x="1914" y="286"/>
                  </a:lnTo>
                  <a:lnTo>
                    <a:pt x="1920" y="280"/>
                  </a:lnTo>
                  <a:lnTo>
                    <a:pt x="1927" y="280"/>
                  </a:lnTo>
                  <a:lnTo>
                    <a:pt x="1941" y="272"/>
                  </a:lnTo>
                  <a:lnTo>
                    <a:pt x="1950" y="269"/>
                  </a:lnTo>
                  <a:lnTo>
                    <a:pt x="1954" y="269"/>
                  </a:lnTo>
                  <a:lnTo>
                    <a:pt x="1954" y="267"/>
                  </a:lnTo>
                  <a:lnTo>
                    <a:pt x="1962" y="263"/>
                  </a:lnTo>
                  <a:lnTo>
                    <a:pt x="1967" y="261"/>
                  </a:lnTo>
                  <a:lnTo>
                    <a:pt x="1977" y="261"/>
                  </a:lnTo>
                  <a:lnTo>
                    <a:pt x="1996" y="269"/>
                  </a:lnTo>
                  <a:lnTo>
                    <a:pt x="2005" y="278"/>
                  </a:lnTo>
                  <a:lnTo>
                    <a:pt x="2013" y="282"/>
                  </a:lnTo>
                  <a:lnTo>
                    <a:pt x="2019" y="291"/>
                  </a:lnTo>
                  <a:lnTo>
                    <a:pt x="2024" y="297"/>
                  </a:lnTo>
                  <a:lnTo>
                    <a:pt x="2024" y="301"/>
                  </a:lnTo>
                  <a:lnTo>
                    <a:pt x="2026" y="303"/>
                  </a:lnTo>
                  <a:lnTo>
                    <a:pt x="2026" y="307"/>
                  </a:lnTo>
                  <a:lnTo>
                    <a:pt x="2030" y="316"/>
                  </a:lnTo>
                  <a:lnTo>
                    <a:pt x="2030" y="320"/>
                  </a:lnTo>
                  <a:lnTo>
                    <a:pt x="2028" y="324"/>
                  </a:lnTo>
                  <a:lnTo>
                    <a:pt x="2032" y="322"/>
                  </a:lnTo>
                  <a:lnTo>
                    <a:pt x="2036" y="318"/>
                  </a:lnTo>
                  <a:lnTo>
                    <a:pt x="2042" y="318"/>
                  </a:lnTo>
                  <a:lnTo>
                    <a:pt x="2045" y="320"/>
                  </a:lnTo>
                  <a:lnTo>
                    <a:pt x="2045" y="318"/>
                  </a:lnTo>
                  <a:lnTo>
                    <a:pt x="2051" y="316"/>
                  </a:lnTo>
                  <a:lnTo>
                    <a:pt x="2055" y="320"/>
                  </a:lnTo>
                  <a:lnTo>
                    <a:pt x="2057" y="324"/>
                  </a:lnTo>
                  <a:lnTo>
                    <a:pt x="2057" y="320"/>
                  </a:lnTo>
                  <a:lnTo>
                    <a:pt x="2055" y="314"/>
                  </a:lnTo>
                  <a:lnTo>
                    <a:pt x="2059" y="314"/>
                  </a:lnTo>
                  <a:lnTo>
                    <a:pt x="2061" y="318"/>
                  </a:lnTo>
                  <a:lnTo>
                    <a:pt x="2070" y="324"/>
                  </a:lnTo>
                  <a:lnTo>
                    <a:pt x="2070" y="333"/>
                  </a:lnTo>
                  <a:lnTo>
                    <a:pt x="2074" y="333"/>
                  </a:lnTo>
                  <a:lnTo>
                    <a:pt x="2080" y="339"/>
                  </a:lnTo>
                  <a:lnTo>
                    <a:pt x="2080" y="337"/>
                  </a:lnTo>
                  <a:lnTo>
                    <a:pt x="2078" y="331"/>
                  </a:lnTo>
                  <a:lnTo>
                    <a:pt x="2074" y="328"/>
                  </a:lnTo>
                  <a:lnTo>
                    <a:pt x="2072" y="326"/>
                  </a:lnTo>
                  <a:lnTo>
                    <a:pt x="2076" y="328"/>
                  </a:lnTo>
                  <a:lnTo>
                    <a:pt x="2080" y="328"/>
                  </a:lnTo>
                  <a:lnTo>
                    <a:pt x="2085" y="333"/>
                  </a:lnTo>
                  <a:lnTo>
                    <a:pt x="2091" y="339"/>
                  </a:lnTo>
                  <a:lnTo>
                    <a:pt x="2089" y="333"/>
                  </a:lnTo>
                  <a:lnTo>
                    <a:pt x="2083" y="322"/>
                  </a:lnTo>
                  <a:lnTo>
                    <a:pt x="2083" y="314"/>
                  </a:lnTo>
                  <a:lnTo>
                    <a:pt x="2083" y="305"/>
                  </a:lnTo>
                  <a:lnTo>
                    <a:pt x="2087" y="301"/>
                  </a:lnTo>
                  <a:lnTo>
                    <a:pt x="2095" y="299"/>
                  </a:lnTo>
                  <a:lnTo>
                    <a:pt x="2097" y="297"/>
                  </a:lnTo>
                  <a:lnTo>
                    <a:pt x="2106" y="295"/>
                  </a:lnTo>
                  <a:lnTo>
                    <a:pt x="2104" y="291"/>
                  </a:lnTo>
                  <a:lnTo>
                    <a:pt x="2106" y="288"/>
                  </a:lnTo>
                  <a:lnTo>
                    <a:pt x="2108" y="288"/>
                  </a:lnTo>
                  <a:lnTo>
                    <a:pt x="2112" y="293"/>
                  </a:lnTo>
                  <a:lnTo>
                    <a:pt x="2116" y="295"/>
                  </a:lnTo>
                  <a:lnTo>
                    <a:pt x="2123" y="293"/>
                  </a:lnTo>
                  <a:lnTo>
                    <a:pt x="2127" y="288"/>
                  </a:lnTo>
                  <a:lnTo>
                    <a:pt x="2131" y="291"/>
                  </a:lnTo>
                  <a:lnTo>
                    <a:pt x="2137" y="286"/>
                  </a:lnTo>
                  <a:lnTo>
                    <a:pt x="2146" y="288"/>
                  </a:lnTo>
                  <a:lnTo>
                    <a:pt x="2150" y="286"/>
                  </a:lnTo>
                  <a:lnTo>
                    <a:pt x="2152" y="284"/>
                  </a:lnTo>
                  <a:lnTo>
                    <a:pt x="2152" y="288"/>
                  </a:lnTo>
                  <a:lnTo>
                    <a:pt x="2154" y="291"/>
                  </a:lnTo>
                  <a:lnTo>
                    <a:pt x="2156" y="286"/>
                  </a:lnTo>
                  <a:lnTo>
                    <a:pt x="2161" y="280"/>
                  </a:lnTo>
                  <a:lnTo>
                    <a:pt x="2161" y="276"/>
                  </a:lnTo>
                  <a:lnTo>
                    <a:pt x="2161" y="272"/>
                  </a:lnTo>
                  <a:lnTo>
                    <a:pt x="2161" y="267"/>
                  </a:lnTo>
                  <a:lnTo>
                    <a:pt x="2163" y="265"/>
                  </a:lnTo>
                  <a:lnTo>
                    <a:pt x="2169" y="267"/>
                  </a:lnTo>
                  <a:lnTo>
                    <a:pt x="2171" y="272"/>
                  </a:lnTo>
                  <a:lnTo>
                    <a:pt x="2171" y="274"/>
                  </a:lnTo>
                  <a:lnTo>
                    <a:pt x="2177" y="274"/>
                  </a:lnTo>
                  <a:lnTo>
                    <a:pt x="2179" y="278"/>
                  </a:lnTo>
                  <a:lnTo>
                    <a:pt x="2179" y="282"/>
                  </a:lnTo>
                  <a:lnTo>
                    <a:pt x="2186" y="288"/>
                  </a:lnTo>
                  <a:lnTo>
                    <a:pt x="2188" y="291"/>
                  </a:lnTo>
                  <a:lnTo>
                    <a:pt x="2194" y="288"/>
                  </a:lnTo>
                  <a:lnTo>
                    <a:pt x="2205" y="291"/>
                  </a:lnTo>
                  <a:lnTo>
                    <a:pt x="2205" y="291"/>
                  </a:lnTo>
                  <a:lnTo>
                    <a:pt x="2209" y="291"/>
                  </a:lnTo>
                  <a:lnTo>
                    <a:pt x="2215" y="299"/>
                  </a:lnTo>
                  <a:lnTo>
                    <a:pt x="2215" y="303"/>
                  </a:lnTo>
                  <a:lnTo>
                    <a:pt x="2217" y="307"/>
                  </a:lnTo>
                  <a:lnTo>
                    <a:pt x="2224" y="307"/>
                  </a:lnTo>
                  <a:lnTo>
                    <a:pt x="2228" y="305"/>
                  </a:lnTo>
                  <a:lnTo>
                    <a:pt x="2232" y="305"/>
                  </a:lnTo>
                  <a:lnTo>
                    <a:pt x="2232" y="301"/>
                  </a:lnTo>
                  <a:lnTo>
                    <a:pt x="2236" y="299"/>
                  </a:lnTo>
                  <a:lnTo>
                    <a:pt x="2238" y="299"/>
                  </a:lnTo>
                  <a:lnTo>
                    <a:pt x="2241" y="297"/>
                  </a:lnTo>
                  <a:lnTo>
                    <a:pt x="2238" y="295"/>
                  </a:lnTo>
                  <a:lnTo>
                    <a:pt x="2241" y="293"/>
                  </a:lnTo>
                  <a:lnTo>
                    <a:pt x="2238" y="291"/>
                  </a:lnTo>
                  <a:lnTo>
                    <a:pt x="2238" y="286"/>
                  </a:lnTo>
                  <a:lnTo>
                    <a:pt x="2236" y="282"/>
                  </a:lnTo>
                  <a:lnTo>
                    <a:pt x="2230" y="280"/>
                  </a:lnTo>
                  <a:lnTo>
                    <a:pt x="2228" y="274"/>
                  </a:lnTo>
                  <a:lnTo>
                    <a:pt x="2222" y="267"/>
                  </a:lnTo>
                  <a:lnTo>
                    <a:pt x="2217" y="265"/>
                  </a:lnTo>
                  <a:lnTo>
                    <a:pt x="2217" y="263"/>
                  </a:lnTo>
                  <a:lnTo>
                    <a:pt x="2209" y="259"/>
                  </a:lnTo>
                  <a:lnTo>
                    <a:pt x="2205" y="263"/>
                  </a:lnTo>
                  <a:lnTo>
                    <a:pt x="2203" y="263"/>
                  </a:lnTo>
                  <a:lnTo>
                    <a:pt x="2203" y="257"/>
                  </a:lnTo>
                  <a:lnTo>
                    <a:pt x="2205" y="255"/>
                  </a:lnTo>
                  <a:lnTo>
                    <a:pt x="2203" y="248"/>
                  </a:lnTo>
                  <a:lnTo>
                    <a:pt x="2201" y="244"/>
                  </a:lnTo>
                  <a:lnTo>
                    <a:pt x="2198" y="244"/>
                  </a:lnTo>
                  <a:lnTo>
                    <a:pt x="2196" y="236"/>
                  </a:lnTo>
                  <a:lnTo>
                    <a:pt x="2190" y="234"/>
                  </a:lnTo>
                  <a:lnTo>
                    <a:pt x="2192" y="232"/>
                  </a:lnTo>
                  <a:lnTo>
                    <a:pt x="2201" y="229"/>
                  </a:lnTo>
                  <a:lnTo>
                    <a:pt x="2203" y="232"/>
                  </a:lnTo>
                  <a:lnTo>
                    <a:pt x="2213" y="232"/>
                  </a:lnTo>
                  <a:lnTo>
                    <a:pt x="2222" y="232"/>
                  </a:lnTo>
                  <a:lnTo>
                    <a:pt x="2224" y="227"/>
                  </a:lnTo>
                  <a:lnTo>
                    <a:pt x="2228" y="227"/>
                  </a:lnTo>
                  <a:lnTo>
                    <a:pt x="2232" y="229"/>
                  </a:lnTo>
                  <a:lnTo>
                    <a:pt x="2236" y="227"/>
                  </a:lnTo>
                  <a:lnTo>
                    <a:pt x="2238" y="229"/>
                  </a:lnTo>
                  <a:lnTo>
                    <a:pt x="2238" y="225"/>
                  </a:lnTo>
                  <a:lnTo>
                    <a:pt x="2245" y="223"/>
                  </a:lnTo>
                  <a:lnTo>
                    <a:pt x="2247" y="227"/>
                  </a:lnTo>
                  <a:lnTo>
                    <a:pt x="2247" y="227"/>
                  </a:lnTo>
                  <a:lnTo>
                    <a:pt x="2249" y="223"/>
                  </a:lnTo>
                  <a:lnTo>
                    <a:pt x="2253" y="223"/>
                  </a:lnTo>
                  <a:lnTo>
                    <a:pt x="2253" y="219"/>
                  </a:lnTo>
                  <a:lnTo>
                    <a:pt x="2270" y="215"/>
                  </a:lnTo>
                  <a:lnTo>
                    <a:pt x="2272" y="219"/>
                  </a:lnTo>
                  <a:lnTo>
                    <a:pt x="2272" y="217"/>
                  </a:lnTo>
                  <a:lnTo>
                    <a:pt x="2274" y="213"/>
                  </a:lnTo>
                  <a:lnTo>
                    <a:pt x="2276" y="215"/>
                  </a:lnTo>
                  <a:lnTo>
                    <a:pt x="2283" y="213"/>
                  </a:lnTo>
                  <a:lnTo>
                    <a:pt x="2285" y="213"/>
                  </a:lnTo>
                  <a:lnTo>
                    <a:pt x="2289" y="215"/>
                  </a:lnTo>
                  <a:lnTo>
                    <a:pt x="2295" y="215"/>
                  </a:lnTo>
                  <a:lnTo>
                    <a:pt x="2300" y="215"/>
                  </a:lnTo>
                  <a:lnTo>
                    <a:pt x="2302" y="217"/>
                  </a:lnTo>
                  <a:lnTo>
                    <a:pt x="2304" y="217"/>
                  </a:lnTo>
                  <a:lnTo>
                    <a:pt x="2306" y="215"/>
                  </a:lnTo>
                  <a:lnTo>
                    <a:pt x="2312" y="215"/>
                  </a:lnTo>
                  <a:lnTo>
                    <a:pt x="2325" y="219"/>
                  </a:lnTo>
                  <a:lnTo>
                    <a:pt x="2329" y="221"/>
                  </a:lnTo>
                  <a:lnTo>
                    <a:pt x="2333" y="219"/>
                  </a:lnTo>
                  <a:lnTo>
                    <a:pt x="2331" y="219"/>
                  </a:lnTo>
                  <a:lnTo>
                    <a:pt x="2335" y="217"/>
                  </a:lnTo>
                  <a:lnTo>
                    <a:pt x="2340" y="219"/>
                  </a:lnTo>
                  <a:lnTo>
                    <a:pt x="2338" y="221"/>
                  </a:lnTo>
                  <a:lnTo>
                    <a:pt x="2338" y="223"/>
                  </a:lnTo>
                  <a:lnTo>
                    <a:pt x="2344" y="221"/>
                  </a:lnTo>
                  <a:lnTo>
                    <a:pt x="2359" y="223"/>
                  </a:lnTo>
                  <a:lnTo>
                    <a:pt x="2369" y="232"/>
                  </a:lnTo>
                  <a:lnTo>
                    <a:pt x="2369" y="232"/>
                  </a:lnTo>
                  <a:lnTo>
                    <a:pt x="2365" y="232"/>
                  </a:lnTo>
                  <a:lnTo>
                    <a:pt x="2359" y="227"/>
                  </a:lnTo>
                  <a:lnTo>
                    <a:pt x="2359" y="229"/>
                  </a:lnTo>
                  <a:lnTo>
                    <a:pt x="2369" y="234"/>
                  </a:lnTo>
                  <a:lnTo>
                    <a:pt x="2375" y="234"/>
                  </a:lnTo>
                  <a:lnTo>
                    <a:pt x="2378" y="232"/>
                  </a:lnTo>
                  <a:lnTo>
                    <a:pt x="2382" y="232"/>
                  </a:lnTo>
                  <a:lnTo>
                    <a:pt x="2388" y="232"/>
                  </a:lnTo>
                  <a:lnTo>
                    <a:pt x="2388" y="227"/>
                  </a:lnTo>
                  <a:lnTo>
                    <a:pt x="2390" y="227"/>
                  </a:lnTo>
                  <a:lnTo>
                    <a:pt x="2392" y="229"/>
                  </a:lnTo>
                  <a:lnTo>
                    <a:pt x="2397" y="229"/>
                  </a:lnTo>
                  <a:lnTo>
                    <a:pt x="2399" y="232"/>
                  </a:lnTo>
                  <a:lnTo>
                    <a:pt x="2399" y="229"/>
                  </a:lnTo>
                  <a:lnTo>
                    <a:pt x="2401" y="229"/>
                  </a:lnTo>
                  <a:lnTo>
                    <a:pt x="2405" y="229"/>
                  </a:lnTo>
                  <a:lnTo>
                    <a:pt x="2405" y="234"/>
                  </a:lnTo>
                  <a:lnTo>
                    <a:pt x="2411" y="236"/>
                  </a:lnTo>
                  <a:lnTo>
                    <a:pt x="2418" y="234"/>
                  </a:lnTo>
                  <a:lnTo>
                    <a:pt x="2435" y="236"/>
                  </a:lnTo>
                  <a:lnTo>
                    <a:pt x="2432" y="234"/>
                  </a:lnTo>
                  <a:lnTo>
                    <a:pt x="2439" y="234"/>
                  </a:lnTo>
                  <a:lnTo>
                    <a:pt x="2439" y="236"/>
                  </a:lnTo>
                  <a:lnTo>
                    <a:pt x="2443" y="238"/>
                  </a:lnTo>
                  <a:lnTo>
                    <a:pt x="2443" y="234"/>
                  </a:lnTo>
                  <a:lnTo>
                    <a:pt x="2443" y="234"/>
                  </a:lnTo>
                  <a:lnTo>
                    <a:pt x="2449" y="234"/>
                  </a:lnTo>
                  <a:lnTo>
                    <a:pt x="2449" y="236"/>
                  </a:lnTo>
                  <a:lnTo>
                    <a:pt x="2451" y="240"/>
                  </a:lnTo>
                  <a:lnTo>
                    <a:pt x="2458" y="238"/>
                  </a:lnTo>
                  <a:lnTo>
                    <a:pt x="2458" y="236"/>
                  </a:lnTo>
                  <a:lnTo>
                    <a:pt x="2456" y="236"/>
                  </a:lnTo>
                  <a:lnTo>
                    <a:pt x="2462" y="236"/>
                  </a:lnTo>
                  <a:lnTo>
                    <a:pt x="2464" y="238"/>
                  </a:lnTo>
                  <a:lnTo>
                    <a:pt x="2462" y="240"/>
                  </a:lnTo>
                  <a:lnTo>
                    <a:pt x="2466" y="244"/>
                  </a:lnTo>
                  <a:lnTo>
                    <a:pt x="2472" y="246"/>
                  </a:lnTo>
                  <a:lnTo>
                    <a:pt x="2479" y="244"/>
                  </a:lnTo>
                  <a:lnTo>
                    <a:pt x="2470" y="242"/>
                  </a:lnTo>
                  <a:lnTo>
                    <a:pt x="2468" y="240"/>
                  </a:lnTo>
                  <a:lnTo>
                    <a:pt x="2466" y="238"/>
                  </a:lnTo>
                  <a:lnTo>
                    <a:pt x="2470" y="236"/>
                  </a:lnTo>
                  <a:lnTo>
                    <a:pt x="2477" y="236"/>
                  </a:lnTo>
                  <a:lnTo>
                    <a:pt x="2483" y="240"/>
                  </a:lnTo>
                  <a:lnTo>
                    <a:pt x="2485" y="244"/>
                  </a:lnTo>
                  <a:lnTo>
                    <a:pt x="2487" y="246"/>
                  </a:lnTo>
                  <a:lnTo>
                    <a:pt x="2489" y="242"/>
                  </a:lnTo>
                  <a:lnTo>
                    <a:pt x="2487" y="242"/>
                  </a:lnTo>
                  <a:lnTo>
                    <a:pt x="2491" y="242"/>
                  </a:lnTo>
                  <a:lnTo>
                    <a:pt x="2494" y="244"/>
                  </a:lnTo>
                  <a:lnTo>
                    <a:pt x="2491" y="246"/>
                  </a:lnTo>
                  <a:lnTo>
                    <a:pt x="2496" y="250"/>
                  </a:lnTo>
                  <a:lnTo>
                    <a:pt x="2502" y="263"/>
                  </a:lnTo>
                  <a:lnTo>
                    <a:pt x="2510" y="265"/>
                  </a:lnTo>
                  <a:lnTo>
                    <a:pt x="2510" y="269"/>
                  </a:lnTo>
                  <a:lnTo>
                    <a:pt x="2515" y="272"/>
                  </a:lnTo>
                  <a:lnTo>
                    <a:pt x="2517" y="276"/>
                  </a:lnTo>
                  <a:lnTo>
                    <a:pt x="2515" y="278"/>
                  </a:lnTo>
                  <a:lnTo>
                    <a:pt x="2517" y="282"/>
                  </a:lnTo>
                  <a:lnTo>
                    <a:pt x="2519" y="284"/>
                  </a:lnTo>
                  <a:lnTo>
                    <a:pt x="2523" y="280"/>
                  </a:lnTo>
                  <a:lnTo>
                    <a:pt x="2529" y="280"/>
                  </a:lnTo>
                  <a:lnTo>
                    <a:pt x="2531" y="286"/>
                  </a:lnTo>
                  <a:lnTo>
                    <a:pt x="2536" y="288"/>
                  </a:lnTo>
                  <a:lnTo>
                    <a:pt x="2536" y="286"/>
                  </a:lnTo>
                  <a:lnTo>
                    <a:pt x="2534" y="284"/>
                  </a:lnTo>
                  <a:lnTo>
                    <a:pt x="2534" y="282"/>
                  </a:lnTo>
                  <a:lnTo>
                    <a:pt x="2536" y="278"/>
                  </a:lnTo>
                  <a:lnTo>
                    <a:pt x="2538" y="280"/>
                  </a:lnTo>
                  <a:lnTo>
                    <a:pt x="2540" y="284"/>
                  </a:lnTo>
                  <a:lnTo>
                    <a:pt x="2544" y="288"/>
                  </a:lnTo>
                  <a:lnTo>
                    <a:pt x="2544" y="286"/>
                  </a:lnTo>
                  <a:lnTo>
                    <a:pt x="2540" y="280"/>
                  </a:lnTo>
                  <a:lnTo>
                    <a:pt x="2540" y="276"/>
                  </a:lnTo>
                  <a:lnTo>
                    <a:pt x="2538" y="274"/>
                  </a:lnTo>
                  <a:lnTo>
                    <a:pt x="2534" y="276"/>
                  </a:lnTo>
                  <a:lnTo>
                    <a:pt x="2527" y="276"/>
                  </a:lnTo>
                  <a:lnTo>
                    <a:pt x="2527" y="274"/>
                  </a:lnTo>
                  <a:lnTo>
                    <a:pt x="2529" y="269"/>
                  </a:lnTo>
                  <a:lnTo>
                    <a:pt x="2527" y="265"/>
                  </a:lnTo>
                  <a:lnTo>
                    <a:pt x="2521" y="261"/>
                  </a:lnTo>
                  <a:lnTo>
                    <a:pt x="2517" y="257"/>
                  </a:lnTo>
                  <a:lnTo>
                    <a:pt x="2515" y="253"/>
                  </a:lnTo>
                  <a:lnTo>
                    <a:pt x="2512" y="253"/>
                  </a:lnTo>
                  <a:lnTo>
                    <a:pt x="2508" y="257"/>
                  </a:lnTo>
                  <a:lnTo>
                    <a:pt x="2506" y="255"/>
                  </a:lnTo>
                  <a:lnTo>
                    <a:pt x="2510" y="253"/>
                  </a:lnTo>
                  <a:lnTo>
                    <a:pt x="2515" y="246"/>
                  </a:lnTo>
                  <a:lnTo>
                    <a:pt x="2519" y="238"/>
                  </a:lnTo>
                  <a:lnTo>
                    <a:pt x="2521" y="238"/>
                  </a:lnTo>
                  <a:lnTo>
                    <a:pt x="2521" y="240"/>
                  </a:lnTo>
                  <a:lnTo>
                    <a:pt x="2525" y="248"/>
                  </a:lnTo>
                  <a:lnTo>
                    <a:pt x="2527" y="248"/>
                  </a:lnTo>
                  <a:lnTo>
                    <a:pt x="2529" y="246"/>
                  </a:lnTo>
                  <a:lnTo>
                    <a:pt x="2525" y="244"/>
                  </a:lnTo>
                  <a:lnTo>
                    <a:pt x="2525" y="240"/>
                  </a:lnTo>
                  <a:lnTo>
                    <a:pt x="2527" y="240"/>
                  </a:lnTo>
                  <a:lnTo>
                    <a:pt x="2531" y="238"/>
                  </a:lnTo>
                  <a:lnTo>
                    <a:pt x="2531" y="234"/>
                  </a:lnTo>
                  <a:lnTo>
                    <a:pt x="2527" y="234"/>
                  </a:lnTo>
                  <a:lnTo>
                    <a:pt x="2529" y="234"/>
                  </a:lnTo>
                  <a:lnTo>
                    <a:pt x="2531" y="232"/>
                  </a:lnTo>
                  <a:lnTo>
                    <a:pt x="2536" y="232"/>
                  </a:lnTo>
                  <a:lnTo>
                    <a:pt x="2538" y="225"/>
                  </a:lnTo>
                  <a:lnTo>
                    <a:pt x="2542" y="225"/>
                  </a:lnTo>
                  <a:lnTo>
                    <a:pt x="2544" y="227"/>
                  </a:lnTo>
                  <a:lnTo>
                    <a:pt x="2546" y="227"/>
                  </a:lnTo>
                  <a:lnTo>
                    <a:pt x="2550" y="227"/>
                  </a:lnTo>
                  <a:lnTo>
                    <a:pt x="2550" y="229"/>
                  </a:lnTo>
                  <a:lnTo>
                    <a:pt x="2553" y="234"/>
                  </a:lnTo>
                  <a:lnTo>
                    <a:pt x="2559" y="234"/>
                  </a:lnTo>
                  <a:lnTo>
                    <a:pt x="2561" y="234"/>
                  </a:lnTo>
                  <a:lnTo>
                    <a:pt x="2574" y="236"/>
                  </a:lnTo>
                  <a:lnTo>
                    <a:pt x="2574" y="240"/>
                  </a:lnTo>
                  <a:lnTo>
                    <a:pt x="2574" y="242"/>
                  </a:lnTo>
                  <a:lnTo>
                    <a:pt x="2576" y="240"/>
                  </a:lnTo>
                  <a:lnTo>
                    <a:pt x="2578" y="238"/>
                  </a:lnTo>
                  <a:lnTo>
                    <a:pt x="2580" y="238"/>
                  </a:lnTo>
                  <a:lnTo>
                    <a:pt x="2580" y="242"/>
                  </a:lnTo>
                  <a:lnTo>
                    <a:pt x="2584" y="240"/>
                  </a:lnTo>
                  <a:lnTo>
                    <a:pt x="2588" y="236"/>
                  </a:lnTo>
                  <a:lnTo>
                    <a:pt x="2593" y="238"/>
                  </a:lnTo>
                  <a:lnTo>
                    <a:pt x="2590" y="240"/>
                  </a:lnTo>
                  <a:lnTo>
                    <a:pt x="2588" y="242"/>
                  </a:lnTo>
                  <a:lnTo>
                    <a:pt x="2588" y="246"/>
                  </a:lnTo>
                  <a:lnTo>
                    <a:pt x="2593" y="257"/>
                  </a:lnTo>
                  <a:lnTo>
                    <a:pt x="2590" y="261"/>
                  </a:lnTo>
                  <a:lnTo>
                    <a:pt x="2590" y="263"/>
                  </a:lnTo>
                  <a:lnTo>
                    <a:pt x="2595" y="263"/>
                  </a:lnTo>
                  <a:lnTo>
                    <a:pt x="2597" y="267"/>
                  </a:lnTo>
                  <a:lnTo>
                    <a:pt x="2601" y="269"/>
                  </a:lnTo>
                  <a:lnTo>
                    <a:pt x="2603" y="274"/>
                  </a:lnTo>
                  <a:lnTo>
                    <a:pt x="2601" y="276"/>
                  </a:lnTo>
                  <a:lnTo>
                    <a:pt x="2595" y="276"/>
                  </a:lnTo>
                  <a:lnTo>
                    <a:pt x="2588" y="276"/>
                  </a:lnTo>
                  <a:lnTo>
                    <a:pt x="2597" y="278"/>
                  </a:lnTo>
                  <a:lnTo>
                    <a:pt x="2599" y="282"/>
                  </a:lnTo>
                  <a:lnTo>
                    <a:pt x="2599" y="286"/>
                  </a:lnTo>
                  <a:lnTo>
                    <a:pt x="2595" y="286"/>
                  </a:lnTo>
                  <a:lnTo>
                    <a:pt x="2590" y="293"/>
                  </a:lnTo>
                  <a:lnTo>
                    <a:pt x="2588" y="291"/>
                  </a:lnTo>
                  <a:lnTo>
                    <a:pt x="2584" y="295"/>
                  </a:lnTo>
                  <a:lnTo>
                    <a:pt x="2578" y="295"/>
                  </a:lnTo>
                  <a:lnTo>
                    <a:pt x="2574" y="299"/>
                  </a:lnTo>
                  <a:lnTo>
                    <a:pt x="2580" y="297"/>
                  </a:lnTo>
                  <a:lnTo>
                    <a:pt x="2582" y="299"/>
                  </a:lnTo>
                  <a:lnTo>
                    <a:pt x="2584" y="301"/>
                  </a:lnTo>
                  <a:lnTo>
                    <a:pt x="2588" y="299"/>
                  </a:lnTo>
                  <a:lnTo>
                    <a:pt x="2590" y="299"/>
                  </a:lnTo>
                  <a:lnTo>
                    <a:pt x="2590" y="303"/>
                  </a:lnTo>
                  <a:lnTo>
                    <a:pt x="2595" y="307"/>
                  </a:lnTo>
                  <a:lnTo>
                    <a:pt x="2590" y="309"/>
                  </a:lnTo>
                  <a:lnTo>
                    <a:pt x="2590" y="316"/>
                  </a:lnTo>
                  <a:lnTo>
                    <a:pt x="2595" y="312"/>
                  </a:lnTo>
                  <a:lnTo>
                    <a:pt x="2599" y="309"/>
                  </a:lnTo>
                  <a:lnTo>
                    <a:pt x="2605" y="316"/>
                  </a:lnTo>
                  <a:lnTo>
                    <a:pt x="2603" y="318"/>
                  </a:lnTo>
                  <a:lnTo>
                    <a:pt x="2607" y="322"/>
                  </a:lnTo>
                  <a:lnTo>
                    <a:pt x="2603" y="326"/>
                  </a:lnTo>
                  <a:lnTo>
                    <a:pt x="2605" y="328"/>
                  </a:lnTo>
                  <a:lnTo>
                    <a:pt x="2605" y="333"/>
                  </a:lnTo>
                  <a:lnTo>
                    <a:pt x="2601" y="335"/>
                  </a:lnTo>
                  <a:lnTo>
                    <a:pt x="2601" y="339"/>
                  </a:lnTo>
                  <a:lnTo>
                    <a:pt x="2603" y="341"/>
                  </a:lnTo>
                  <a:lnTo>
                    <a:pt x="2603" y="337"/>
                  </a:lnTo>
                  <a:lnTo>
                    <a:pt x="2607" y="337"/>
                  </a:lnTo>
                  <a:lnTo>
                    <a:pt x="2609" y="339"/>
                  </a:lnTo>
                  <a:lnTo>
                    <a:pt x="2607" y="345"/>
                  </a:lnTo>
                  <a:lnTo>
                    <a:pt x="2614" y="343"/>
                  </a:lnTo>
                  <a:lnTo>
                    <a:pt x="2614" y="347"/>
                  </a:lnTo>
                  <a:lnTo>
                    <a:pt x="2614" y="343"/>
                  </a:lnTo>
                  <a:lnTo>
                    <a:pt x="2618" y="341"/>
                  </a:lnTo>
                  <a:lnTo>
                    <a:pt x="2620" y="343"/>
                  </a:lnTo>
                  <a:lnTo>
                    <a:pt x="2624" y="343"/>
                  </a:lnTo>
                  <a:lnTo>
                    <a:pt x="2624" y="347"/>
                  </a:lnTo>
                  <a:lnTo>
                    <a:pt x="2620" y="350"/>
                  </a:lnTo>
                  <a:lnTo>
                    <a:pt x="2618" y="347"/>
                  </a:lnTo>
                  <a:lnTo>
                    <a:pt x="2616" y="352"/>
                  </a:lnTo>
                  <a:lnTo>
                    <a:pt x="2620" y="354"/>
                  </a:lnTo>
                  <a:lnTo>
                    <a:pt x="2622" y="354"/>
                  </a:lnTo>
                  <a:lnTo>
                    <a:pt x="2626" y="358"/>
                  </a:lnTo>
                  <a:lnTo>
                    <a:pt x="2624" y="360"/>
                  </a:lnTo>
                  <a:lnTo>
                    <a:pt x="2620" y="364"/>
                  </a:lnTo>
                  <a:lnTo>
                    <a:pt x="2616" y="358"/>
                  </a:lnTo>
                  <a:lnTo>
                    <a:pt x="2614" y="356"/>
                  </a:lnTo>
                  <a:lnTo>
                    <a:pt x="2616" y="364"/>
                  </a:lnTo>
                  <a:lnTo>
                    <a:pt x="2614" y="366"/>
                  </a:lnTo>
                  <a:lnTo>
                    <a:pt x="2612" y="366"/>
                  </a:lnTo>
                  <a:lnTo>
                    <a:pt x="2609" y="364"/>
                  </a:lnTo>
                  <a:lnTo>
                    <a:pt x="2607" y="364"/>
                  </a:lnTo>
                  <a:lnTo>
                    <a:pt x="2605" y="362"/>
                  </a:lnTo>
                  <a:lnTo>
                    <a:pt x="2595" y="362"/>
                  </a:lnTo>
                  <a:lnTo>
                    <a:pt x="2593" y="364"/>
                  </a:lnTo>
                  <a:lnTo>
                    <a:pt x="2588" y="364"/>
                  </a:lnTo>
                  <a:lnTo>
                    <a:pt x="2588" y="362"/>
                  </a:lnTo>
                  <a:lnTo>
                    <a:pt x="2586" y="358"/>
                  </a:lnTo>
                  <a:lnTo>
                    <a:pt x="2584" y="358"/>
                  </a:lnTo>
                  <a:lnTo>
                    <a:pt x="2584" y="364"/>
                  </a:lnTo>
                  <a:lnTo>
                    <a:pt x="2582" y="364"/>
                  </a:lnTo>
                  <a:lnTo>
                    <a:pt x="2582" y="364"/>
                  </a:lnTo>
                  <a:lnTo>
                    <a:pt x="2584" y="369"/>
                  </a:lnTo>
                  <a:lnTo>
                    <a:pt x="2580" y="371"/>
                  </a:lnTo>
                  <a:lnTo>
                    <a:pt x="2580" y="371"/>
                  </a:lnTo>
                  <a:lnTo>
                    <a:pt x="2580" y="371"/>
                  </a:lnTo>
                  <a:lnTo>
                    <a:pt x="2578" y="369"/>
                  </a:lnTo>
                  <a:lnTo>
                    <a:pt x="2569" y="371"/>
                  </a:lnTo>
                  <a:lnTo>
                    <a:pt x="2567" y="369"/>
                  </a:lnTo>
                  <a:lnTo>
                    <a:pt x="2567" y="366"/>
                  </a:lnTo>
                  <a:lnTo>
                    <a:pt x="2565" y="362"/>
                  </a:lnTo>
                  <a:lnTo>
                    <a:pt x="2565" y="360"/>
                  </a:lnTo>
                  <a:lnTo>
                    <a:pt x="2555" y="354"/>
                  </a:lnTo>
                  <a:lnTo>
                    <a:pt x="2555" y="352"/>
                  </a:lnTo>
                  <a:lnTo>
                    <a:pt x="2555" y="352"/>
                  </a:lnTo>
                  <a:lnTo>
                    <a:pt x="2548" y="350"/>
                  </a:lnTo>
                  <a:lnTo>
                    <a:pt x="2546" y="354"/>
                  </a:lnTo>
                  <a:lnTo>
                    <a:pt x="2540" y="356"/>
                  </a:lnTo>
                  <a:lnTo>
                    <a:pt x="2538" y="358"/>
                  </a:lnTo>
                  <a:lnTo>
                    <a:pt x="2536" y="358"/>
                  </a:lnTo>
                  <a:lnTo>
                    <a:pt x="2534" y="354"/>
                  </a:lnTo>
                  <a:lnTo>
                    <a:pt x="2531" y="350"/>
                  </a:lnTo>
                  <a:lnTo>
                    <a:pt x="2534" y="354"/>
                  </a:lnTo>
                  <a:lnTo>
                    <a:pt x="2531" y="362"/>
                  </a:lnTo>
                  <a:lnTo>
                    <a:pt x="2534" y="366"/>
                  </a:lnTo>
                  <a:lnTo>
                    <a:pt x="2534" y="371"/>
                  </a:lnTo>
                  <a:lnTo>
                    <a:pt x="2525" y="381"/>
                  </a:lnTo>
                  <a:lnTo>
                    <a:pt x="2521" y="381"/>
                  </a:lnTo>
                  <a:lnTo>
                    <a:pt x="2521" y="373"/>
                  </a:lnTo>
                  <a:lnTo>
                    <a:pt x="2517" y="373"/>
                  </a:lnTo>
                  <a:lnTo>
                    <a:pt x="2515" y="375"/>
                  </a:lnTo>
                  <a:lnTo>
                    <a:pt x="2504" y="366"/>
                  </a:lnTo>
                  <a:lnTo>
                    <a:pt x="2504" y="364"/>
                  </a:lnTo>
                  <a:lnTo>
                    <a:pt x="2504" y="354"/>
                  </a:lnTo>
                  <a:lnTo>
                    <a:pt x="2500" y="352"/>
                  </a:lnTo>
                  <a:lnTo>
                    <a:pt x="2498" y="350"/>
                  </a:lnTo>
                  <a:lnTo>
                    <a:pt x="2496" y="347"/>
                  </a:lnTo>
                  <a:lnTo>
                    <a:pt x="2494" y="350"/>
                  </a:lnTo>
                  <a:lnTo>
                    <a:pt x="2496" y="352"/>
                  </a:lnTo>
                  <a:lnTo>
                    <a:pt x="2496" y="356"/>
                  </a:lnTo>
                  <a:lnTo>
                    <a:pt x="2498" y="358"/>
                  </a:lnTo>
                  <a:lnTo>
                    <a:pt x="2496" y="362"/>
                  </a:lnTo>
                  <a:lnTo>
                    <a:pt x="2489" y="358"/>
                  </a:lnTo>
                  <a:lnTo>
                    <a:pt x="2485" y="352"/>
                  </a:lnTo>
                  <a:lnTo>
                    <a:pt x="2485" y="354"/>
                  </a:lnTo>
                  <a:lnTo>
                    <a:pt x="2487" y="358"/>
                  </a:lnTo>
                  <a:lnTo>
                    <a:pt x="2485" y="360"/>
                  </a:lnTo>
                  <a:lnTo>
                    <a:pt x="2487" y="362"/>
                  </a:lnTo>
                  <a:lnTo>
                    <a:pt x="2491" y="362"/>
                  </a:lnTo>
                  <a:lnTo>
                    <a:pt x="2494" y="364"/>
                  </a:lnTo>
                  <a:lnTo>
                    <a:pt x="2491" y="369"/>
                  </a:lnTo>
                  <a:lnTo>
                    <a:pt x="2487" y="369"/>
                  </a:lnTo>
                  <a:lnTo>
                    <a:pt x="2485" y="373"/>
                  </a:lnTo>
                  <a:lnTo>
                    <a:pt x="2487" y="373"/>
                  </a:lnTo>
                  <a:lnTo>
                    <a:pt x="2500" y="387"/>
                  </a:lnTo>
                  <a:lnTo>
                    <a:pt x="2508" y="390"/>
                  </a:lnTo>
                  <a:lnTo>
                    <a:pt x="2512" y="387"/>
                  </a:lnTo>
                  <a:lnTo>
                    <a:pt x="2517" y="390"/>
                  </a:lnTo>
                  <a:lnTo>
                    <a:pt x="2519" y="396"/>
                  </a:lnTo>
                  <a:lnTo>
                    <a:pt x="2517" y="396"/>
                  </a:lnTo>
                  <a:lnTo>
                    <a:pt x="2515" y="390"/>
                  </a:lnTo>
                  <a:lnTo>
                    <a:pt x="2512" y="390"/>
                  </a:lnTo>
                  <a:lnTo>
                    <a:pt x="2515" y="396"/>
                  </a:lnTo>
                  <a:lnTo>
                    <a:pt x="2521" y="400"/>
                  </a:lnTo>
                  <a:lnTo>
                    <a:pt x="2521" y="404"/>
                  </a:lnTo>
                  <a:lnTo>
                    <a:pt x="2525" y="411"/>
                  </a:lnTo>
                  <a:lnTo>
                    <a:pt x="2525" y="419"/>
                  </a:lnTo>
                  <a:lnTo>
                    <a:pt x="2523" y="432"/>
                  </a:lnTo>
                  <a:lnTo>
                    <a:pt x="2525" y="438"/>
                  </a:lnTo>
                  <a:lnTo>
                    <a:pt x="2525" y="444"/>
                  </a:lnTo>
                  <a:lnTo>
                    <a:pt x="2525" y="446"/>
                  </a:lnTo>
                  <a:lnTo>
                    <a:pt x="2521" y="455"/>
                  </a:lnTo>
                  <a:lnTo>
                    <a:pt x="2521" y="459"/>
                  </a:lnTo>
                  <a:lnTo>
                    <a:pt x="2517" y="461"/>
                  </a:lnTo>
                  <a:lnTo>
                    <a:pt x="2519" y="459"/>
                  </a:lnTo>
                  <a:lnTo>
                    <a:pt x="2517" y="457"/>
                  </a:lnTo>
                  <a:lnTo>
                    <a:pt x="2508" y="463"/>
                  </a:lnTo>
                  <a:lnTo>
                    <a:pt x="2506" y="461"/>
                  </a:lnTo>
                  <a:lnTo>
                    <a:pt x="2502" y="463"/>
                  </a:lnTo>
                  <a:lnTo>
                    <a:pt x="2498" y="463"/>
                  </a:lnTo>
                  <a:lnTo>
                    <a:pt x="2496" y="459"/>
                  </a:lnTo>
                  <a:lnTo>
                    <a:pt x="2491" y="459"/>
                  </a:lnTo>
                  <a:lnTo>
                    <a:pt x="2487" y="453"/>
                  </a:lnTo>
                  <a:lnTo>
                    <a:pt x="2481" y="451"/>
                  </a:lnTo>
                  <a:lnTo>
                    <a:pt x="2477" y="449"/>
                  </a:lnTo>
                  <a:lnTo>
                    <a:pt x="2472" y="446"/>
                  </a:lnTo>
                  <a:lnTo>
                    <a:pt x="2470" y="449"/>
                  </a:lnTo>
                  <a:lnTo>
                    <a:pt x="2466" y="453"/>
                  </a:lnTo>
                  <a:lnTo>
                    <a:pt x="2462" y="453"/>
                  </a:lnTo>
                  <a:lnTo>
                    <a:pt x="2466" y="455"/>
                  </a:lnTo>
                  <a:lnTo>
                    <a:pt x="2472" y="455"/>
                  </a:lnTo>
                  <a:lnTo>
                    <a:pt x="2475" y="451"/>
                  </a:lnTo>
                  <a:lnTo>
                    <a:pt x="2485" y="455"/>
                  </a:lnTo>
                  <a:lnTo>
                    <a:pt x="2487" y="459"/>
                  </a:lnTo>
                  <a:lnTo>
                    <a:pt x="2481" y="463"/>
                  </a:lnTo>
                  <a:lnTo>
                    <a:pt x="2479" y="459"/>
                  </a:lnTo>
                  <a:lnTo>
                    <a:pt x="2475" y="461"/>
                  </a:lnTo>
                  <a:lnTo>
                    <a:pt x="2472" y="463"/>
                  </a:lnTo>
                  <a:lnTo>
                    <a:pt x="2470" y="459"/>
                  </a:lnTo>
                  <a:lnTo>
                    <a:pt x="2466" y="461"/>
                  </a:lnTo>
                  <a:lnTo>
                    <a:pt x="2468" y="461"/>
                  </a:lnTo>
                  <a:lnTo>
                    <a:pt x="2470" y="465"/>
                  </a:lnTo>
                  <a:lnTo>
                    <a:pt x="2477" y="470"/>
                  </a:lnTo>
                  <a:lnTo>
                    <a:pt x="2475" y="474"/>
                  </a:lnTo>
                  <a:lnTo>
                    <a:pt x="2477" y="482"/>
                  </a:lnTo>
                  <a:lnTo>
                    <a:pt x="2481" y="484"/>
                  </a:lnTo>
                  <a:lnTo>
                    <a:pt x="2479" y="482"/>
                  </a:lnTo>
                  <a:lnTo>
                    <a:pt x="2479" y="474"/>
                  </a:lnTo>
                  <a:lnTo>
                    <a:pt x="2481" y="472"/>
                  </a:lnTo>
                  <a:lnTo>
                    <a:pt x="2485" y="472"/>
                  </a:lnTo>
                  <a:lnTo>
                    <a:pt x="2485" y="470"/>
                  </a:lnTo>
                  <a:lnTo>
                    <a:pt x="2491" y="465"/>
                  </a:lnTo>
                  <a:lnTo>
                    <a:pt x="2494" y="463"/>
                  </a:lnTo>
                  <a:lnTo>
                    <a:pt x="2498" y="465"/>
                  </a:lnTo>
                  <a:lnTo>
                    <a:pt x="2498" y="468"/>
                  </a:lnTo>
                  <a:lnTo>
                    <a:pt x="2502" y="476"/>
                  </a:lnTo>
                  <a:lnTo>
                    <a:pt x="2506" y="478"/>
                  </a:lnTo>
                  <a:lnTo>
                    <a:pt x="2512" y="482"/>
                  </a:lnTo>
                  <a:lnTo>
                    <a:pt x="2517" y="482"/>
                  </a:lnTo>
                  <a:lnTo>
                    <a:pt x="2519" y="478"/>
                  </a:lnTo>
                  <a:lnTo>
                    <a:pt x="2519" y="476"/>
                  </a:lnTo>
                  <a:lnTo>
                    <a:pt x="2519" y="476"/>
                  </a:lnTo>
                  <a:lnTo>
                    <a:pt x="2529" y="484"/>
                  </a:lnTo>
                  <a:lnTo>
                    <a:pt x="2531" y="487"/>
                  </a:lnTo>
                  <a:lnTo>
                    <a:pt x="2527" y="487"/>
                  </a:lnTo>
                  <a:lnTo>
                    <a:pt x="2527" y="491"/>
                  </a:lnTo>
                  <a:lnTo>
                    <a:pt x="2536" y="497"/>
                  </a:lnTo>
                  <a:lnTo>
                    <a:pt x="2538" y="497"/>
                  </a:lnTo>
                  <a:lnTo>
                    <a:pt x="2538" y="495"/>
                  </a:lnTo>
                  <a:lnTo>
                    <a:pt x="2538" y="491"/>
                  </a:lnTo>
                  <a:lnTo>
                    <a:pt x="2544" y="495"/>
                  </a:lnTo>
                  <a:lnTo>
                    <a:pt x="2550" y="508"/>
                  </a:lnTo>
                  <a:lnTo>
                    <a:pt x="2548" y="503"/>
                  </a:lnTo>
                  <a:lnTo>
                    <a:pt x="2546" y="503"/>
                  </a:lnTo>
                  <a:lnTo>
                    <a:pt x="2544" y="506"/>
                  </a:lnTo>
                  <a:lnTo>
                    <a:pt x="2548" y="510"/>
                  </a:lnTo>
                  <a:lnTo>
                    <a:pt x="2544" y="512"/>
                  </a:lnTo>
                  <a:lnTo>
                    <a:pt x="2544" y="516"/>
                  </a:lnTo>
                  <a:lnTo>
                    <a:pt x="2544" y="518"/>
                  </a:lnTo>
                  <a:lnTo>
                    <a:pt x="2548" y="518"/>
                  </a:lnTo>
                  <a:lnTo>
                    <a:pt x="2550" y="514"/>
                  </a:lnTo>
                  <a:lnTo>
                    <a:pt x="2550" y="512"/>
                  </a:lnTo>
                  <a:lnTo>
                    <a:pt x="2555" y="514"/>
                  </a:lnTo>
                  <a:lnTo>
                    <a:pt x="2555" y="510"/>
                  </a:lnTo>
                  <a:lnTo>
                    <a:pt x="2559" y="516"/>
                  </a:lnTo>
                  <a:lnTo>
                    <a:pt x="2567" y="520"/>
                  </a:lnTo>
                  <a:lnTo>
                    <a:pt x="2576" y="522"/>
                  </a:lnTo>
                  <a:lnTo>
                    <a:pt x="2582" y="529"/>
                  </a:lnTo>
                  <a:lnTo>
                    <a:pt x="2578" y="531"/>
                  </a:lnTo>
                  <a:lnTo>
                    <a:pt x="2584" y="539"/>
                  </a:lnTo>
                  <a:lnTo>
                    <a:pt x="2588" y="539"/>
                  </a:lnTo>
                  <a:lnTo>
                    <a:pt x="2593" y="548"/>
                  </a:lnTo>
                  <a:lnTo>
                    <a:pt x="2595" y="560"/>
                  </a:lnTo>
                  <a:lnTo>
                    <a:pt x="2590" y="560"/>
                  </a:lnTo>
                  <a:lnTo>
                    <a:pt x="2590" y="562"/>
                  </a:lnTo>
                  <a:lnTo>
                    <a:pt x="2595" y="565"/>
                  </a:lnTo>
                  <a:lnTo>
                    <a:pt x="2597" y="569"/>
                  </a:lnTo>
                  <a:lnTo>
                    <a:pt x="2595" y="571"/>
                  </a:lnTo>
                  <a:lnTo>
                    <a:pt x="2593" y="569"/>
                  </a:lnTo>
                  <a:lnTo>
                    <a:pt x="2578" y="569"/>
                  </a:lnTo>
                  <a:lnTo>
                    <a:pt x="2574" y="565"/>
                  </a:lnTo>
                  <a:lnTo>
                    <a:pt x="2571" y="567"/>
                  </a:lnTo>
                  <a:lnTo>
                    <a:pt x="2567" y="567"/>
                  </a:lnTo>
                  <a:lnTo>
                    <a:pt x="2567" y="562"/>
                  </a:lnTo>
                  <a:lnTo>
                    <a:pt x="2565" y="560"/>
                  </a:lnTo>
                  <a:lnTo>
                    <a:pt x="2563" y="562"/>
                  </a:lnTo>
                  <a:lnTo>
                    <a:pt x="2565" y="567"/>
                  </a:lnTo>
                  <a:lnTo>
                    <a:pt x="2559" y="571"/>
                  </a:lnTo>
                  <a:lnTo>
                    <a:pt x="2555" y="569"/>
                  </a:lnTo>
                  <a:lnTo>
                    <a:pt x="2553" y="571"/>
                  </a:lnTo>
                  <a:lnTo>
                    <a:pt x="2555" y="573"/>
                  </a:lnTo>
                  <a:lnTo>
                    <a:pt x="2548" y="579"/>
                  </a:lnTo>
                  <a:lnTo>
                    <a:pt x="2544" y="579"/>
                  </a:lnTo>
                  <a:lnTo>
                    <a:pt x="2544" y="583"/>
                  </a:lnTo>
                  <a:lnTo>
                    <a:pt x="2546" y="583"/>
                  </a:lnTo>
                  <a:lnTo>
                    <a:pt x="2542" y="592"/>
                  </a:lnTo>
                  <a:lnTo>
                    <a:pt x="2540" y="594"/>
                  </a:lnTo>
                  <a:lnTo>
                    <a:pt x="2538" y="592"/>
                  </a:lnTo>
                  <a:lnTo>
                    <a:pt x="2536" y="592"/>
                  </a:lnTo>
                  <a:lnTo>
                    <a:pt x="2536" y="598"/>
                  </a:lnTo>
                  <a:lnTo>
                    <a:pt x="2538" y="605"/>
                  </a:lnTo>
                  <a:lnTo>
                    <a:pt x="2534" y="609"/>
                  </a:lnTo>
                  <a:lnTo>
                    <a:pt x="2531" y="607"/>
                  </a:lnTo>
                  <a:lnTo>
                    <a:pt x="2531" y="609"/>
                  </a:lnTo>
                  <a:lnTo>
                    <a:pt x="2531" y="613"/>
                  </a:lnTo>
                  <a:lnTo>
                    <a:pt x="2527" y="617"/>
                  </a:lnTo>
                  <a:lnTo>
                    <a:pt x="2525" y="617"/>
                  </a:lnTo>
                  <a:lnTo>
                    <a:pt x="2527" y="619"/>
                  </a:lnTo>
                  <a:lnTo>
                    <a:pt x="2525" y="621"/>
                  </a:lnTo>
                  <a:lnTo>
                    <a:pt x="2523" y="626"/>
                  </a:lnTo>
                  <a:lnTo>
                    <a:pt x="2521" y="624"/>
                  </a:lnTo>
                  <a:lnTo>
                    <a:pt x="2519" y="626"/>
                  </a:lnTo>
                  <a:lnTo>
                    <a:pt x="2521" y="630"/>
                  </a:lnTo>
                  <a:lnTo>
                    <a:pt x="2521" y="632"/>
                  </a:lnTo>
                  <a:lnTo>
                    <a:pt x="2517" y="636"/>
                  </a:lnTo>
                  <a:lnTo>
                    <a:pt x="2519" y="638"/>
                  </a:lnTo>
                  <a:lnTo>
                    <a:pt x="2519" y="640"/>
                  </a:lnTo>
                  <a:lnTo>
                    <a:pt x="2515" y="643"/>
                  </a:lnTo>
                  <a:lnTo>
                    <a:pt x="2512" y="640"/>
                  </a:lnTo>
                  <a:lnTo>
                    <a:pt x="2510" y="640"/>
                  </a:lnTo>
                  <a:lnTo>
                    <a:pt x="2512" y="645"/>
                  </a:lnTo>
                  <a:lnTo>
                    <a:pt x="2519" y="647"/>
                  </a:lnTo>
                  <a:lnTo>
                    <a:pt x="2517" y="651"/>
                  </a:lnTo>
                  <a:lnTo>
                    <a:pt x="2510" y="651"/>
                  </a:lnTo>
                  <a:lnTo>
                    <a:pt x="2510" y="653"/>
                  </a:lnTo>
                  <a:lnTo>
                    <a:pt x="2515" y="655"/>
                  </a:lnTo>
                  <a:lnTo>
                    <a:pt x="2517" y="661"/>
                  </a:lnTo>
                  <a:lnTo>
                    <a:pt x="2515" y="664"/>
                  </a:lnTo>
                  <a:lnTo>
                    <a:pt x="2517" y="666"/>
                  </a:lnTo>
                  <a:lnTo>
                    <a:pt x="2512" y="672"/>
                  </a:lnTo>
                  <a:lnTo>
                    <a:pt x="2512" y="676"/>
                  </a:lnTo>
                  <a:lnTo>
                    <a:pt x="2510" y="683"/>
                  </a:lnTo>
                  <a:lnTo>
                    <a:pt x="2508" y="691"/>
                  </a:lnTo>
                  <a:lnTo>
                    <a:pt x="2506" y="695"/>
                  </a:lnTo>
                  <a:lnTo>
                    <a:pt x="2506" y="699"/>
                  </a:lnTo>
                  <a:lnTo>
                    <a:pt x="2508" y="699"/>
                  </a:lnTo>
                  <a:lnTo>
                    <a:pt x="2510" y="702"/>
                  </a:lnTo>
                  <a:lnTo>
                    <a:pt x="2508" y="704"/>
                  </a:lnTo>
                  <a:lnTo>
                    <a:pt x="2515" y="712"/>
                  </a:lnTo>
                  <a:lnTo>
                    <a:pt x="2515" y="716"/>
                  </a:lnTo>
                  <a:lnTo>
                    <a:pt x="2510" y="714"/>
                  </a:lnTo>
                  <a:lnTo>
                    <a:pt x="2506" y="714"/>
                  </a:lnTo>
                  <a:lnTo>
                    <a:pt x="2502" y="712"/>
                  </a:lnTo>
                  <a:lnTo>
                    <a:pt x="2500" y="714"/>
                  </a:lnTo>
                  <a:lnTo>
                    <a:pt x="2496" y="708"/>
                  </a:lnTo>
                  <a:lnTo>
                    <a:pt x="2498" y="706"/>
                  </a:lnTo>
                  <a:lnTo>
                    <a:pt x="2496" y="706"/>
                  </a:lnTo>
                  <a:lnTo>
                    <a:pt x="2491" y="706"/>
                  </a:lnTo>
                  <a:lnTo>
                    <a:pt x="2489" y="706"/>
                  </a:lnTo>
                  <a:lnTo>
                    <a:pt x="2487" y="702"/>
                  </a:lnTo>
                  <a:lnTo>
                    <a:pt x="2477" y="695"/>
                  </a:lnTo>
                  <a:lnTo>
                    <a:pt x="2472" y="695"/>
                  </a:lnTo>
                  <a:lnTo>
                    <a:pt x="2464" y="699"/>
                  </a:lnTo>
                  <a:lnTo>
                    <a:pt x="2462" y="697"/>
                  </a:lnTo>
                  <a:lnTo>
                    <a:pt x="2458" y="697"/>
                  </a:lnTo>
                  <a:lnTo>
                    <a:pt x="2453" y="704"/>
                  </a:lnTo>
                  <a:lnTo>
                    <a:pt x="2451" y="704"/>
                  </a:lnTo>
                  <a:lnTo>
                    <a:pt x="2449" y="712"/>
                  </a:lnTo>
                  <a:lnTo>
                    <a:pt x="2445" y="714"/>
                  </a:lnTo>
                  <a:lnTo>
                    <a:pt x="2441" y="712"/>
                  </a:lnTo>
                  <a:lnTo>
                    <a:pt x="2445" y="716"/>
                  </a:lnTo>
                  <a:lnTo>
                    <a:pt x="2443" y="720"/>
                  </a:lnTo>
                  <a:lnTo>
                    <a:pt x="2443" y="725"/>
                  </a:lnTo>
                  <a:lnTo>
                    <a:pt x="2443" y="729"/>
                  </a:lnTo>
                  <a:lnTo>
                    <a:pt x="2441" y="739"/>
                  </a:lnTo>
                  <a:lnTo>
                    <a:pt x="2439" y="739"/>
                  </a:lnTo>
                  <a:lnTo>
                    <a:pt x="2437" y="737"/>
                  </a:lnTo>
                  <a:lnTo>
                    <a:pt x="2432" y="725"/>
                  </a:lnTo>
                  <a:lnTo>
                    <a:pt x="2430" y="720"/>
                  </a:lnTo>
                  <a:lnTo>
                    <a:pt x="2428" y="718"/>
                  </a:lnTo>
                  <a:lnTo>
                    <a:pt x="2424" y="714"/>
                  </a:lnTo>
                  <a:lnTo>
                    <a:pt x="2424" y="718"/>
                  </a:lnTo>
                  <a:lnTo>
                    <a:pt x="2420" y="727"/>
                  </a:lnTo>
                  <a:lnTo>
                    <a:pt x="2416" y="729"/>
                  </a:lnTo>
                  <a:lnTo>
                    <a:pt x="2416" y="733"/>
                  </a:lnTo>
                  <a:lnTo>
                    <a:pt x="2420" y="735"/>
                  </a:lnTo>
                  <a:lnTo>
                    <a:pt x="2416" y="744"/>
                  </a:lnTo>
                  <a:lnTo>
                    <a:pt x="2413" y="739"/>
                  </a:lnTo>
                  <a:lnTo>
                    <a:pt x="2411" y="739"/>
                  </a:lnTo>
                  <a:lnTo>
                    <a:pt x="2409" y="735"/>
                  </a:lnTo>
                  <a:lnTo>
                    <a:pt x="2405" y="737"/>
                  </a:lnTo>
                  <a:lnTo>
                    <a:pt x="2403" y="742"/>
                  </a:lnTo>
                  <a:lnTo>
                    <a:pt x="2401" y="744"/>
                  </a:lnTo>
                  <a:lnTo>
                    <a:pt x="2397" y="742"/>
                  </a:lnTo>
                  <a:lnTo>
                    <a:pt x="2394" y="742"/>
                  </a:lnTo>
                  <a:lnTo>
                    <a:pt x="2394" y="744"/>
                  </a:lnTo>
                  <a:lnTo>
                    <a:pt x="2397" y="748"/>
                  </a:lnTo>
                  <a:lnTo>
                    <a:pt x="2394" y="748"/>
                  </a:lnTo>
                  <a:lnTo>
                    <a:pt x="2392" y="752"/>
                  </a:lnTo>
                  <a:lnTo>
                    <a:pt x="2392" y="756"/>
                  </a:lnTo>
                  <a:lnTo>
                    <a:pt x="2397" y="761"/>
                  </a:lnTo>
                  <a:lnTo>
                    <a:pt x="2397" y="765"/>
                  </a:lnTo>
                  <a:lnTo>
                    <a:pt x="2394" y="765"/>
                  </a:lnTo>
                  <a:lnTo>
                    <a:pt x="2397" y="769"/>
                  </a:lnTo>
                  <a:lnTo>
                    <a:pt x="2401" y="769"/>
                  </a:lnTo>
                  <a:lnTo>
                    <a:pt x="2403" y="773"/>
                  </a:lnTo>
                  <a:lnTo>
                    <a:pt x="2405" y="775"/>
                  </a:lnTo>
                  <a:lnTo>
                    <a:pt x="2403" y="775"/>
                  </a:lnTo>
                  <a:lnTo>
                    <a:pt x="2401" y="777"/>
                  </a:lnTo>
                  <a:lnTo>
                    <a:pt x="2405" y="780"/>
                  </a:lnTo>
                  <a:lnTo>
                    <a:pt x="2407" y="784"/>
                  </a:lnTo>
                  <a:lnTo>
                    <a:pt x="2407" y="784"/>
                  </a:lnTo>
                  <a:lnTo>
                    <a:pt x="2403" y="782"/>
                  </a:lnTo>
                  <a:lnTo>
                    <a:pt x="2401" y="784"/>
                  </a:lnTo>
                  <a:lnTo>
                    <a:pt x="2401" y="786"/>
                  </a:lnTo>
                  <a:lnTo>
                    <a:pt x="2405" y="790"/>
                  </a:lnTo>
                  <a:lnTo>
                    <a:pt x="2407" y="788"/>
                  </a:lnTo>
                  <a:lnTo>
                    <a:pt x="2407" y="792"/>
                  </a:lnTo>
                  <a:lnTo>
                    <a:pt x="2405" y="796"/>
                  </a:lnTo>
                  <a:lnTo>
                    <a:pt x="2405" y="801"/>
                  </a:lnTo>
                  <a:lnTo>
                    <a:pt x="2403" y="803"/>
                  </a:lnTo>
                  <a:lnTo>
                    <a:pt x="2405" y="809"/>
                  </a:lnTo>
                  <a:lnTo>
                    <a:pt x="2403" y="811"/>
                  </a:lnTo>
                  <a:lnTo>
                    <a:pt x="2405" y="815"/>
                  </a:lnTo>
                  <a:lnTo>
                    <a:pt x="2405" y="817"/>
                  </a:lnTo>
                  <a:lnTo>
                    <a:pt x="2405" y="822"/>
                  </a:lnTo>
                  <a:lnTo>
                    <a:pt x="2409" y="830"/>
                  </a:lnTo>
                  <a:lnTo>
                    <a:pt x="2407" y="832"/>
                  </a:lnTo>
                  <a:lnTo>
                    <a:pt x="2411" y="834"/>
                  </a:lnTo>
                  <a:lnTo>
                    <a:pt x="2413" y="839"/>
                  </a:lnTo>
                  <a:lnTo>
                    <a:pt x="2420" y="845"/>
                  </a:lnTo>
                  <a:lnTo>
                    <a:pt x="2424" y="847"/>
                  </a:lnTo>
                  <a:lnTo>
                    <a:pt x="2426" y="845"/>
                  </a:lnTo>
                  <a:lnTo>
                    <a:pt x="2426" y="843"/>
                  </a:lnTo>
                  <a:lnTo>
                    <a:pt x="2422" y="836"/>
                  </a:lnTo>
                  <a:lnTo>
                    <a:pt x="2422" y="834"/>
                  </a:lnTo>
                  <a:lnTo>
                    <a:pt x="2424" y="832"/>
                  </a:lnTo>
                  <a:lnTo>
                    <a:pt x="2428" y="832"/>
                  </a:lnTo>
                  <a:lnTo>
                    <a:pt x="2435" y="836"/>
                  </a:lnTo>
                  <a:lnTo>
                    <a:pt x="2439" y="836"/>
                  </a:lnTo>
                  <a:lnTo>
                    <a:pt x="2441" y="836"/>
                  </a:lnTo>
                  <a:lnTo>
                    <a:pt x="2441" y="841"/>
                  </a:lnTo>
                  <a:lnTo>
                    <a:pt x="2441" y="843"/>
                  </a:lnTo>
                  <a:lnTo>
                    <a:pt x="2443" y="847"/>
                  </a:lnTo>
                  <a:lnTo>
                    <a:pt x="2441" y="849"/>
                  </a:lnTo>
                  <a:lnTo>
                    <a:pt x="2441" y="853"/>
                  </a:lnTo>
                  <a:lnTo>
                    <a:pt x="2441" y="855"/>
                  </a:lnTo>
                  <a:lnTo>
                    <a:pt x="2437" y="857"/>
                  </a:lnTo>
                  <a:lnTo>
                    <a:pt x="2441" y="866"/>
                  </a:lnTo>
                  <a:lnTo>
                    <a:pt x="2443" y="870"/>
                  </a:lnTo>
                  <a:lnTo>
                    <a:pt x="2443" y="876"/>
                  </a:lnTo>
                  <a:lnTo>
                    <a:pt x="2447" y="881"/>
                  </a:lnTo>
                  <a:lnTo>
                    <a:pt x="2449" y="879"/>
                  </a:lnTo>
                  <a:lnTo>
                    <a:pt x="2449" y="876"/>
                  </a:lnTo>
                  <a:lnTo>
                    <a:pt x="2453" y="874"/>
                  </a:lnTo>
                  <a:lnTo>
                    <a:pt x="2453" y="872"/>
                  </a:lnTo>
                  <a:lnTo>
                    <a:pt x="2456" y="872"/>
                  </a:lnTo>
                  <a:lnTo>
                    <a:pt x="2460" y="874"/>
                  </a:lnTo>
                  <a:lnTo>
                    <a:pt x="2460" y="885"/>
                  </a:lnTo>
                  <a:lnTo>
                    <a:pt x="2468" y="891"/>
                  </a:lnTo>
                  <a:lnTo>
                    <a:pt x="2470" y="898"/>
                  </a:lnTo>
                  <a:lnTo>
                    <a:pt x="2470" y="902"/>
                  </a:lnTo>
                  <a:lnTo>
                    <a:pt x="2468" y="906"/>
                  </a:lnTo>
                  <a:lnTo>
                    <a:pt x="2466" y="908"/>
                  </a:lnTo>
                  <a:lnTo>
                    <a:pt x="2462" y="904"/>
                  </a:lnTo>
                  <a:lnTo>
                    <a:pt x="2456" y="902"/>
                  </a:lnTo>
                  <a:lnTo>
                    <a:pt x="2456" y="895"/>
                  </a:lnTo>
                  <a:lnTo>
                    <a:pt x="2458" y="891"/>
                  </a:lnTo>
                  <a:lnTo>
                    <a:pt x="2458" y="887"/>
                  </a:lnTo>
                  <a:lnTo>
                    <a:pt x="2456" y="883"/>
                  </a:lnTo>
                  <a:lnTo>
                    <a:pt x="2453" y="885"/>
                  </a:lnTo>
                  <a:lnTo>
                    <a:pt x="2456" y="887"/>
                  </a:lnTo>
                  <a:lnTo>
                    <a:pt x="2456" y="889"/>
                  </a:lnTo>
                  <a:lnTo>
                    <a:pt x="2451" y="891"/>
                  </a:lnTo>
                  <a:lnTo>
                    <a:pt x="2447" y="895"/>
                  </a:lnTo>
                  <a:lnTo>
                    <a:pt x="2449" y="900"/>
                  </a:lnTo>
                  <a:lnTo>
                    <a:pt x="2453" y="898"/>
                  </a:lnTo>
                  <a:lnTo>
                    <a:pt x="2453" y="902"/>
                  </a:lnTo>
                  <a:lnTo>
                    <a:pt x="2449" y="906"/>
                  </a:lnTo>
                  <a:lnTo>
                    <a:pt x="2451" y="912"/>
                  </a:lnTo>
                  <a:lnTo>
                    <a:pt x="2451" y="914"/>
                  </a:lnTo>
                  <a:lnTo>
                    <a:pt x="2451" y="929"/>
                  </a:lnTo>
                  <a:lnTo>
                    <a:pt x="2453" y="931"/>
                  </a:lnTo>
                  <a:lnTo>
                    <a:pt x="2453" y="935"/>
                  </a:lnTo>
                  <a:lnTo>
                    <a:pt x="2464" y="950"/>
                  </a:lnTo>
                  <a:lnTo>
                    <a:pt x="2466" y="950"/>
                  </a:lnTo>
                  <a:lnTo>
                    <a:pt x="2475" y="959"/>
                  </a:lnTo>
                  <a:lnTo>
                    <a:pt x="2479" y="961"/>
                  </a:lnTo>
                  <a:lnTo>
                    <a:pt x="2477" y="965"/>
                  </a:lnTo>
                  <a:lnTo>
                    <a:pt x="2477" y="969"/>
                  </a:lnTo>
                  <a:lnTo>
                    <a:pt x="2464" y="976"/>
                  </a:lnTo>
                  <a:lnTo>
                    <a:pt x="2464" y="973"/>
                  </a:lnTo>
                  <a:lnTo>
                    <a:pt x="2458" y="978"/>
                  </a:lnTo>
                  <a:lnTo>
                    <a:pt x="2453" y="976"/>
                  </a:lnTo>
                  <a:lnTo>
                    <a:pt x="2456" y="978"/>
                  </a:lnTo>
                  <a:lnTo>
                    <a:pt x="2451" y="986"/>
                  </a:lnTo>
                  <a:lnTo>
                    <a:pt x="2451" y="990"/>
                  </a:lnTo>
                  <a:lnTo>
                    <a:pt x="2449" y="992"/>
                  </a:lnTo>
                  <a:lnTo>
                    <a:pt x="2451" y="997"/>
                  </a:lnTo>
                  <a:lnTo>
                    <a:pt x="2449" y="1007"/>
                  </a:lnTo>
                  <a:lnTo>
                    <a:pt x="2453" y="1018"/>
                  </a:lnTo>
                  <a:lnTo>
                    <a:pt x="2460" y="1022"/>
                  </a:lnTo>
                  <a:lnTo>
                    <a:pt x="2458" y="1026"/>
                  </a:lnTo>
                  <a:lnTo>
                    <a:pt x="2464" y="1028"/>
                  </a:lnTo>
                  <a:lnTo>
                    <a:pt x="2466" y="1032"/>
                  </a:lnTo>
                  <a:lnTo>
                    <a:pt x="2462" y="1032"/>
                  </a:lnTo>
                  <a:lnTo>
                    <a:pt x="2462" y="1030"/>
                  </a:lnTo>
                  <a:lnTo>
                    <a:pt x="2458" y="1035"/>
                  </a:lnTo>
                  <a:lnTo>
                    <a:pt x="2453" y="1037"/>
                  </a:lnTo>
                  <a:lnTo>
                    <a:pt x="2451" y="1037"/>
                  </a:lnTo>
                  <a:lnTo>
                    <a:pt x="2445" y="1041"/>
                  </a:lnTo>
                  <a:lnTo>
                    <a:pt x="2441" y="1039"/>
                  </a:lnTo>
                  <a:lnTo>
                    <a:pt x="2439" y="1043"/>
                  </a:lnTo>
                  <a:lnTo>
                    <a:pt x="2441" y="1045"/>
                  </a:lnTo>
                  <a:lnTo>
                    <a:pt x="2445" y="1045"/>
                  </a:lnTo>
                  <a:lnTo>
                    <a:pt x="2445" y="1049"/>
                  </a:lnTo>
                  <a:lnTo>
                    <a:pt x="2443" y="1051"/>
                  </a:lnTo>
                  <a:lnTo>
                    <a:pt x="2447" y="1056"/>
                  </a:lnTo>
                  <a:lnTo>
                    <a:pt x="2447" y="1058"/>
                  </a:lnTo>
                  <a:lnTo>
                    <a:pt x="2445" y="1056"/>
                  </a:lnTo>
                  <a:lnTo>
                    <a:pt x="2447" y="1062"/>
                  </a:lnTo>
                  <a:lnTo>
                    <a:pt x="2445" y="1064"/>
                  </a:lnTo>
                  <a:lnTo>
                    <a:pt x="2447" y="1066"/>
                  </a:lnTo>
                  <a:lnTo>
                    <a:pt x="2449" y="1064"/>
                  </a:lnTo>
                  <a:lnTo>
                    <a:pt x="2453" y="1068"/>
                  </a:lnTo>
                  <a:lnTo>
                    <a:pt x="2451" y="1070"/>
                  </a:lnTo>
                  <a:lnTo>
                    <a:pt x="2449" y="1077"/>
                  </a:lnTo>
                  <a:lnTo>
                    <a:pt x="2451" y="1081"/>
                  </a:lnTo>
                  <a:lnTo>
                    <a:pt x="2451" y="1089"/>
                  </a:lnTo>
                  <a:lnTo>
                    <a:pt x="2449" y="1091"/>
                  </a:lnTo>
                  <a:lnTo>
                    <a:pt x="2449" y="1094"/>
                  </a:lnTo>
                  <a:lnTo>
                    <a:pt x="2449" y="1098"/>
                  </a:lnTo>
                  <a:lnTo>
                    <a:pt x="2445" y="1102"/>
                  </a:lnTo>
                  <a:lnTo>
                    <a:pt x="2445" y="1106"/>
                  </a:lnTo>
                  <a:lnTo>
                    <a:pt x="2443" y="1106"/>
                  </a:lnTo>
                  <a:lnTo>
                    <a:pt x="2441" y="1115"/>
                  </a:lnTo>
                  <a:lnTo>
                    <a:pt x="2437" y="1125"/>
                  </a:lnTo>
                  <a:lnTo>
                    <a:pt x="2437" y="1121"/>
                  </a:lnTo>
                  <a:lnTo>
                    <a:pt x="2437" y="1117"/>
                  </a:lnTo>
                  <a:lnTo>
                    <a:pt x="2437" y="1113"/>
                  </a:lnTo>
                  <a:lnTo>
                    <a:pt x="2435" y="1110"/>
                  </a:lnTo>
                  <a:lnTo>
                    <a:pt x="2428" y="1110"/>
                  </a:lnTo>
                  <a:lnTo>
                    <a:pt x="2424" y="1104"/>
                  </a:lnTo>
                  <a:lnTo>
                    <a:pt x="2422" y="1096"/>
                  </a:lnTo>
                  <a:lnTo>
                    <a:pt x="2416" y="1079"/>
                  </a:lnTo>
                  <a:lnTo>
                    <a:pt x="2409" y="1072"/>
                  </a:lnTo>
                  <a:lnTo>
                    <a:pt x="2411" y="1072"/>
                  </a:lnTo>
                  <a:lnTo>
                    <a:pt x="2416" y="1070"/>
                  </a:lnTo>
                  <a:lnTo>
                    <a:pt x="2418" y="1066"/>
                  </a:lnTo>
                  <a:lnTo>
                    <a:pt x="2413" y="1068"/>
                  </a:lnTo>
                  <a:lnTo>
                    <a:pt x="2409" y="1068"/>
                  </a:lnTo>
                  <a:lnTo>
                    <a:pt x="2401" y="1064"/>
                  </a:lnTo>
                  <a:lnTo>
                    <a:pt x="2386" y="1037"/>
                  </a:lnTo>
                  <a:lnTo>
                    <a:pt x="2371" y="1020"/>
                  </a:lnTo>
                  <a:lnTo>
                    <a:pt x="2371" y="1013"/>
                  </a:lnTo>
                  <a:lnTo>
                    <a:pt x="2367" y="1009"/>
                  </a:lnTo>
                  <a:lnTo>
                    <a:pt x="2357" y="990"/>
                  </a:lnTo>
                  <a:lnTo>
                    <a:pt x="2346" y="969"/>
                  </a:lnTo>
                  <a:lnTo>
                    <a:pt x="2335" y="950"/>
                  </a:lnTo>
                  <a:lnTo>
                    <a:pt x="2335" y="944"/>
                  </a:lnTo>
                  <a:lnTo>
                    <a:pt x="2331" y="933"/>
                  </a:lnTo>
                  <a:lnTo>
                    <a:pt x="2329" y="921"/>
                  </a:lnTo>
                  <a:lnTo>
                    <a:pt x="2325" y="914"/>
                  </a:lnTo>
                  <a:lnTo>
                    <a:pt x="2327" y="906"/>
                  </a:lnTo>
                  <a:lnTo>
                    <a:pt x="2331" y="900"/>
                  </a:lnTo>
                  <a:lnTo>
                    <a:pt x="2331" y="893"/>
                  </a:lnTo>
                  <a:lnTo>
                    <a:pt x="2335" y="891"/>
                  </a:lnTo>
                  <a:lnTo>
                    <a:pt x="2333" y="889"/>
                  </a:lnTo>
                  <a:lnTo>
                    <a:pt x="2335" y="887"/>
                  </a:lnTo>
                  <a:lnTo>
                    <a:pt x="2335" y="876"/>
                  </a:lnTo>
                  <a:lnTo>
                    <a:pt x="2327" y="866"/>
                  </a:lnTo>
                  <a:lnTo>
                    <a:pt x="2323" y="866"/>
                  </a:lnTo>
                  <a:lnTo>
                    <a:pt x="2323" y="864"/>
                  </a:lnTo>
                  <a:lnTo>
                    <a:pt x="2327" y="860"/>
                  </a:lnTo>
                  <a:lnTo>
                    <a:pt x="2333" y="864"/>
                  </a:lnTo>
                  <a:lnTo>
                    <a:pt x="2338" y="860"/>
                  </a:lnTo>
                  <a:lnTo>
                    <a:pt x="2338" y="855"/>
                  </a:lnTo>
                  <a:lnTo>
                    <a:pt x="2338" y="849"/>
                  </a:lnTo>
                  <a:lnTo>
                    <a:pt x="2344" y="847"/>
                  </a:lnTo>
                  <a:lnTo>
                    <a:pt x="2348" y="849"/>
                  </a:lnTo>
                  <a:lnTo>
                    <a:pt x="2344" y="843"/>
                  </a:lnTo>
                  <a:lnTo>
                    <a:pt x="2350" y="832"/>
                  </a:lnTo>
                  <a:lnTo>
                    <a:pt x="2348" y="824"/>
                  </a:lnTo>
                  <a:lnTo>
                    <a:pt x="2348" y="817"/>
                  </a:lnTo>
                  <a:lnTo>
                    <a:pt x="2346" y="813"/>
                  </a:lnTo>
                  <a:lnTo>
                    <a:pt x="2350" y="809"/>
                  </a:lnTo>
                  <a:lnTo>
                    <a:pt x="2350" y="805"/>
                  </a:lnTo>
                  <a:lnTo>
                    <a:pt x="2348" y="801"/>
                  </a:lnTo>
                  <a:lnTo>
                    <a:pt x="2350" y="794"/>
                  </a:lnTo>
                  <a:lnTo>
                    <a:pt x="2352" y="794"/>
                  </a:lnTo>
                  <a:lnTo>
                    <a:pt x="2348" y="792"/>
                  </a:lnTo>
                  <a:lnTo>
                    <a:pt x="2348" y="788"/>
                  </a:lnTo>
                  <a:lnTo>
                    <a:pt x="2348" y="786"/>
                  </a:lnTo>
                  <a:lnTo>
                    <a:pt x="2350" y="780"/>
                  </a:lnTo>
                  <a:lnTo>
                    <a:pt x="2348" y="777"/>
                  </a:lnTo>
                  <a:lnTo>
                    <a:pt x="2348" y="773"/>
                  </a:lnTo>
                  <a:lnTo>
                    <a:pt x="2354" y="771"/>
                  </a:lnTo>
                  <a:lnTo>
                    <a:pt x="2354" y="769"/>
                  </a:lnTo>
                  <a:lnTo>
                    <a:pt x="2354" y="763"/>
                  </a:lnTo>
                  <a:lnTo>
                    <a:pt x="2354" y="754"/>
                  </a:lnTo>
                  <a:lnTo>
                    <a:pt x="2352" y="752"/>
                  </a:lnTo>
                  <a:lnTo>
                    <a:pt x="2352" y="750"/>
                  </a:lnTo>
                  <a:lnTo>
                    <a:pt x="2357" y="744"/>
                  </a:lnTo>
                  <a:lnTo>
                    <a:pt x="2357" y="737"/>
                  </a:lnTo>
                  <a:lnTo>
                    <a:pt x="2354" y="739"/>
                  </a:lnTo>
                  <a:lnTo>
                    <a:pt x="2352" y="733"/>
                  </a:lnTo>
                  <a:lnTo>
                    <a:pt x="2354" y="731"/>
                  </a:lnTo>
                  <a:lnTo>
                    <a:pt x="2354" y="727"/>
                  </a:lnTo>
                  <a:lnTo>
                    <a:pt x="2357" y="727"/>
                  </a:lnTo>
                  <a:lnTo>
                    <a:pt x="2359" y="725"/>
                  </a:lnTo>
                  <a:lnTo>
                    <a:pt x="2363" y="720"/>
                  </a:lnTo>
                  <a:lnTo>
                    <a:pt x="2363" y="718"/>
                  </a:lnTo>
                  <a:lnTo>
                    <a:pt x="2369" y="712"/>
                  </a:lnTo>
                  <a:lnTo>
                    <a:pt x="2369" y="712"/>
                  </a:lnTo>
                  <a:lnTo>
                    <a:pt x="2373" y="710"/>
                  </a:lnTo>
                  <a:lnTo>
                    <a:pt x="2375" y="710"/>
                  </a:lnTo>
                  <a:lnTo>
                    <a:pt x="2375" y="708"/>
                  </a:lnTo>
                  <a:lnTo>
                    <a:pt x="2375" y="706"/>
                  </a:lnTo>
                  <a:lnTo>
                    <a:pt x="2371" y="706"/>
                  </a:lnTo>
                  <a:lnTo>
                    <a:pt x="2369" y="708"/>
                  </a:lnTo>
                  <a:lnTo>
                    <a:pt x="2367" y="706"/>
                  </a:lnTo>
                  <a:lnTo>
                    <a:pt x="2367" y="697"/>
                  </a:lnTo>
                  <a:lnTo>
                    <a:pt x="2369" y="691"/>
                  </a:lnTo>
                  <a:lnTo>
                    <a:pt x="2367" y="689"/>
                  </a:lnTo>
                  <a:lnTo>
                    <a:pt x="2365" y="685"/>
                  </a:lnTo>
                  <a:lnTo>
                    <a:pt x="2363" y="685"/>
                  </a:lnTo>
                  <a:lnTo>
                    <a:pt x="2363" y="687"/>
                  </a:lnTo>
                  <a:lnTo>
                    <a:pt x="2361" y="687"/>
                  </a:lnTo>
                  <a:lnTo>
                    <a:pt x="2361" y="676"/>
                  </a:lnTo>
                  <a:lnTo>
                    <a:pt x="2361" y="674"/>
                  </a:lnTo>
                  <a:lnTo>
                    <a:pt x="2361" y="672"/>
                  </a:lnTo>
                  <a:lnTo>
                    <a:pt x="2361" y="668"/>
                  </a:lnTo>
                  <a:lnTo>
                    <a:pt x="2357" y="666"/>
                  </a:lnTo>
                  <a:lnTo>
                    <a:pt x="2357" y="664"/>
                  </a:lnTo>
                  <a:lnTo>
                    <a:pt x="2357" y="664"/>
                  </a:lnTo>
                  <a:lnTo>
                    <a:pt x="2357" y="661"/>
                  </a:lnTo>
                  <a:lnTo>
                    <a:pt x="2352" y="657"/>
                  </a:lnTo>
                  <a:lnTo>
                    <a:pt x="2352" y="653"/>
                  </a:lnTo>
                  <a:lnTo>
                    <a:pt x="2348" y="651"/>
                  </a:lnTo>
                  <a:lnTo>
                    <a:pt x="2348" y="647"/>
                  </a:lnTo>
                  <a:lnTo>
                    <a:pt x="2346" y="643"/>
                  </a:lnTo>
                  <a:lnTo>
                    <a:pt x="2346" y="640"/>
                  </a:lnTo>
                  <a:lnTo>
                    <a:pt x="2352" y="634"/>
                  </a:lnTo>
                  <a:lnTo>
                    <a:pt x="2357" y="634"/>
                  </a:lnTo>
                  <a:lnTo>
                    <a:pt x="2361" y="634"/>
                  </a:lnTo>
                  <a:lnTo>
                    <a:pt x="2359" y="632"/>
                  </a:lnTo>
                  <a:lnTo>
                    <a:pt x="2363" y="628"/>
                  </a:lnTo>
                  <a:lnTo>
                    <a:pt x="2361" y="630"/>
                  </a:lnTo>
                  <a:lnTo>
                    <a:pt x="2357" y="630"/>
                  </a:lnTo>
                  <a:lnTo>
                    <a:pt x="2354" y="628"/>
                  </a:lnTo>
                  <a:lnTo>
                    <a:pt x="2350" y="628"/>
                  </a:lnTo>
                  <a:lnTo>
                    <a:pt x="2344" y="624"/>
                  </a:lnTo>
                  <a:lnTo>
                    <a:pt x="2342" y="626"/>
                  </a:lnTo>
                  <a:lnTo>
                    <a:pt x="2338" y="624"/>
                  </a:lnTo>
                  <a:lnTo>
                    <a:pt x="2333" y="628"/>
                  </a:lnTo>
                  <a:lnTo>
                    <a:pt x="2329" y="630"/>
                  </a:lnTo>
                  <a:lnTo>
                    <a:pt x="2325" y="634"/>
                  </a:lnTo>
                  <a:lnTo>
                    <a:pt x="2325" y="636"/>
                  </a:lnTo>
                  <a:lnTo>
                    <a:pt x="2325" y="638"/>
                  </a:lnTo>
                  <a:lnTo>
                    <a:pt x="2329" y="643"/>
                  </a:lnTo>
                  <a:lnTo>
                    <a:pt x="2331" y="647"/>
                  </a:lnTo>
                  <a:lnTo>
                    <a:pt x="2329" y="649"/>
                  </a:lnTo>
                  <a:lnTo>
                    <a:pt x="2331" y="655"/>
                  </a:lnTo>
                  <a:lnTo>
                    <a:pt x="2333" y="657"/>
                  </a:lnTo>
                  <a:lnTo>
                    <a:pt x="2333" y="659"/>
                  </a:lnTo>
                  <a:lnTo>
                    <a:pt x="2338" y="661"/>
                  </a:lnTo>
                  <a:lnTo>
                    <a:pt x="2340" y="670"/>
                  </a:lnTo>
                  <a:lnTo>
                    <a:pt x="2344" y="672"/>
                  </a:lnTo>
                  <a:lnTo>
                    <a:pt x="2344" y="676"/>
                  </a:lnTo>
                  <a:lnTo>
                    <a:pt x="2346" y="678"/>
                  </a:lnTo>
                  <a:lnTo>
                    <a:pt x="2346" y="680"/>
                  </a:lnTo>
                  <a:lnTo>
                    <a:pt x="2342" y="678"/>
                  </a:lnTo>
                  <a:lnTo>
                    <a:pt x="2340" y="676"/>
                  </a:lnTo>
                  <a:lnTo>
                    <a:pt x="2335" y="676"/>
                  </a:lnTo>
                  <a:lnTo>
                    <a:pt x="2331" y="678"/>
                  </a:lnTo>
                  <a:lnTo>
                    <a:pt x="2329" y="685"/>
                  </a:lnTo>
                  <a:lnTo>
                    <a:pt x="2333" y="687"/>
                  </a:lnTo>
                  <a:lnTo>
                    <a:pt x="2331" y="693"/>
                  </a:lnTo>
                  <a:lnTo>
                    <a:pt x="2329" y="695"/>
                  </a:lnTo>
                  <a:lnTo>
                    <a:pt x="2329" y="695"/>
                  </a:lnTo>
                  <a:lnTo>
                    <a:pt x="2331" y="697"/>
                  </a:lnTo>
                  <a:lnTo>
                    <a:pt x="2331" y="699"/>
                  </a:lnTo>
                  <a:lnTo>
                    <a:pt x="2327" y="704"/>
                  </a:lnTo>
                  <a:lnTo>
                    <a:pt x="2331" y="706"/>
                  </a:lnTo>
                  <a:lnTo>
                    <a:pt x="2327" y="708"/>
                  </a:lnTo>
                  <a:lnTo>
                    <a:pt x="2327" y="718"/>
                  </a:lnTo>
                  <a:lnTo>
                    <a:pt x="2327" y="720"/>
                  </a:lnTo>
                  <a:lnTo>
                    <a:pt x="2327" y="725"/>
                  </a:lnTo>
                  <a:lnTo>
                    <a:pt x="2323" y="725"/>
                  </a:lnTo>
                  <a:lnTo>
                    <a:pt x="2321" y="731"/>
                  </a:lnTo>
                  <a:lnTo>
                    <a:pt x="2319" y="727"/>
                  </a:lnTo>
                  <a:lnTo>
                    <a:pt x="2316" y="725"/>
                  </a:lnTo>
                  <a:lnTo>
                    <a:pt x="2319" y="718"/>
                  </a:lnTo>
                  <a:lnTo>
                    <a:pt x="2316" y="716"/>
                  </a:lnTo>
                  <a:lnTo>
                    <a:pt x="2314" y="716"/>
                  </a:lnTo>
                  <a:lnTo>
                    <a:pt x="2312" y="718"/>
                  </a:lnTo>
                  <a:lnTo>
                    <a:pt x="2310" y="723"/>
                  </a:lnTo>
                  <a:lnTo>
                    <a:pt x="2308" y="723"/>
                  </a:lnTo>
                  <a:lnTo>
                    <a:pt x="2308" y="716"/>
                  </a:lnTo>
                  <a:lnTo>
                    <a:pt x="2304" y="716"/>
                  </a:lnTo>
                  <a:lnTo>
                    <a:pt x="2304" y="712"/>
                  </a:lnTo>
                  <a:lnTo>
                    <a:pt x="2300" y="716"/>
                  </a:lnTo>
                  <a:lnTo>
                    <a:pt x="2298" y="714"/>
                  </a:lnTo>
                  <a:lnTo>
                    <a:pt x="2300" y="712"/>
                  </a:lnTo>
                  <a:lnTo>
                    <a:pt x="2302" y="710"/>
                  </a:lnTo>
                  <a:lnTo>
                    <a:pt x="2300" y="708"/>
                  </a:lnTo>
                  <a:lnTo>
                    <a:pt x="2300" y="706"/>
                  </a:lnTo>
                  <a:lnTo>
                    <a:pt x="2302" y="704"/>
                  </a:lnTo>
                  <a:lnTo>
                    <a:pt x="2300" y="699"/>
                  </a:lnTo>
                  <a:lnTo>
                    <a:pt x="2298" y="699"/>
                  </a:lnTo>
                  <a:lnTo>
                    <a:pt x="2302" y="697"/>
                  </a:lnTo>
                  <a:lnTo>
                    <a:pt x="2300" y="693"/>
                  </a:lnTo>
                  <a:lnTo>
                    <a:pt x="2298" y="691"/>
                  </a:lnTo>
                  <a:lnTo>
                    <a:pt x="2300" y="689"/>
                  </a:lnTo>
                  <a:lnTo>
                    <a:pt x="2300" y="685"/>
                  </a:lnTo>
                  <a:lnTo>
                    <a:pt x="2295" y="680"/>
                  </a:lnTo>
                  <a:lnTo>
                    <a:pt x="2293" y="678"/>
                  </a:lnTo>
                  <a:lnTo>
                    <a:pt x="2291" y="678"/>
                  </a:lnTo>
                  <a:lnTo>
                    <a:pt x="2291" y="683"/>
                  </a:lnTo>
                  <a:lnTo>
                    <a:pt x="2289" y="685"/>
                  </a:lnTo>
                  <a:lnTo>
                    <a:pt x="2289" y="689"/>
                  </a:lnTo>
                  <a:lnTo>
                    <a:pt x="2285" y="693"/>
                  </a:lnTo>
                  <a:lnTo>
                    <a:pt x="2285" y="693"/>
                  </a:lnTo>
                  <a:lnTo>
                    <a:pt x="2281" y="689"/>
                  </a:lnTo>
                  <a:lnTo>
                    <a:pt x="2281" y="687"/>
                  </a:lnTo>
                  <a:lnTo>
                    <a:pt x="2279" y="689"/>
                  </a:lnTo>
                  <a:lnTo>
                    <a:pt x="2276" y="685"/>
                  </a:lnTo>
                  <a:lnTo>
                    <a:pt x="2272" y="685"/>
                  </a:lnTo>
                  <a:lnTo>
                    <a:pt x="2272" y="687"/>
                  </a:lnTo>
                  <a:lnTo>
                    <a:pt x="2270" y="687"/>
                  </a:lnTo>
                  <a:lnTo>
                    <a:pt x="2268" y="691"/>
                  </a:lnTo>
                  <a:lnTo>
                    <a:pt x="2266" y="691"/>
                  </a:lnTo>
                  <a:lnTo>
                    <a:pt x="2266" y="693"/>
                  </a:lnTo>
                  <a:lnTo>
                    <a:pt x="2257" y="693"/>
                  </a:lnTo>
                  <a:lnTo>
                    <a:pt x="2255" y="697"/>
                  </a:lnTo>
                  <a:lnTo>
                    <a:pt x="2253" y="695"/>
                  </a:lnTo>
                  <a:lnTo>
                    <a:pt x="2251" y="697"/>
                  </a:lnTo>
                  <a:lnTo>
                    <a:pt x="2247" y="697"/>
                  </a:lnTo>
                  <a:lnTo>
                    <a:pt x="2243" y="704"/>
                  </a:lnTo>
                  <a:lnTo>
                    <a:pt x="2238" y="706"/>
                  </a:lnTo>
                  <a:lnTo>
                    <a:pt x="2241" y="710"/>
                  </a:lnTo>
                  <a:lnTo>
                    <a:pt x="2236" y="714"/>
                  </a:lnTo>
                  <a:lnTo>
                    <a:pt x="2236" y="714"/>
                  </a:lnTo>
                  <a:lnTo>
                    <a:pt x="2238" y="716"/>
                  </a:lnTo>
                  <a:lnTo>
                    <a:pt x="2238" y="723"/>
                  </a:lnTo>
                  <a:lnTo>
                    <a:pt x="2243" y="729"/>
                  </a:lnTo>
                  <a:lnTo>
                    <a:pt x="2241" y="731"/>
                  </a:lnTo>
                  <a:lnTo>
                    <a:pt x="2238" y="744"/>
                  </a:lnTo>
                  <a:lnTo>
                    <a:pt x="2243" y="750"/>
                  </a:lnTo>
                  <a:lnTo>
                    <a:pt x="2238" y="752"/>
                  </a:lnTo>
                  <a:lnTo>
                    <a:pt x="2241" y="752"/>
                  </a:lnTo>
                  <a:lnTo>
                    <a:pt x="2241" y="756"/>
                  </a:lnTo>
                  <a:lnTo>
                    <a:pt x="2236" y="761"/>
                  </a:lnTo>
                  <a:lnTo>
                    <a:pt x="2236" y="767"/>
                  </a:lnTo>
                  <a:lnTo>
                    <a:pt x="2232" y="771"/>
                  </a:lnTo>
                  <a:lnTo>
                    <a:pt x="2232" y="775"/>
                  </a:lnTo>
                  <a:lnTo>
                    <a:pt x="2230" y="782"/>
                  </a:lnTo>
                  <a:lnTo>
                    <a:pt x="2234" y="788"/>
                  </a:lnTo>
                  <a:lnTo>
                    <a:pt x="2232" y="790"/>
                  </a:lnTo>
                  <a:lnTo>
                    <a:pt x="2236" y="796"/>
                  </a:lnTo>
                  <a:lnTo>
                    <a:pt x="2234" y="798"/>
                  </a:lnTo>
                  <a:lnTo>
                    <a:pt x="2234" y="801"/>
                  </a:lnTo>
                  <a:lnTo>
                    <a:pt x="2236" y="803"/>
                  </a:lnTo>
                  <a:lnTo>
                    <a:pt x="2238" y="803"/>
                  </a:lnTo>
                  <a:lnTo>
                    <a:pt x="2243" y="803"/>
                  </a:lnTo>
                  <a:lnTo>
                    <a:pt x="2243" y="801"/>
                  </a:lnTo>
                  <a:lnTo>
                    <a:pt x="2243" y="798"/>
                  </a:lnTo>
                  <a:lnTo>
                    <a:pt x="2247" y="801"/>
                  </a:lnTo>
                  <a:lnTo>
                    <a:pt x="2249" y="801"/>
                  </a:lnTo>
                  <a:lnTo>
                    <a:pt x="2249" y="798"/>
                  </a:lnTo>
                  <a:lnTo>
                    <a:pt x="2249" y="798"/>
                  </a:lnTo>
                  <a:lnTo>
                    <a:pt x="2251" y="801"/>
                  </a:lnTo>
                  <a:lnTo>
                    <a:pt x="2255" y="803"/>
                  </a:lnTo>
                  <a:lnTo>
                    <a:pt x="2255" y="805"/>
                  </a:lnTo>
                  <a:lnTo>
                    <a:pt x="2255" y="805"/>
                  </a:lnTo>
                  <a:lnTo>
                    <a:pt x="2257" y="809"/>
                  </a:lnTo>
                  <a:lnTo>
                    <a:pt x="2257" y="811"/>
                  </a:lnTo>
                  <a:lnTo>
                    <a:pt x="2255" y="811"/>
                  </a:lnTo>
                  <a:lnTo>
                    <a:pt x="2253" y="811"/>
                  </a:lnTo>
                  <a:lnTo>
                    <a:pt x="2249" y="811"/>
                  </a:lnTo>
                  <a:lnTo>
                    <a:pt x="2247" y="813"/>
                  </a:lnTo>
                  <a:lnTo>
                    <a:pt x="2247" y="813"/>
                  </a:lnTo>
                  <a:lnTo>
                    <a:pt x="2249" y="817"/>
                  </a:lnTo>
                  <a:lnTo>
                    <a:pt x="2243" y="822"/>
                  </a:lnTo>
                  <a:lnTo>
                    <a:pt x="2241" y="820"/>
                  </a:lnTo>
                  <a:lnTo>
                    <a:pt x="2241" y="817"/>
                  </a:lnTo>
                  <a:lnTo>
                    <a:pt x="2238" y="815"/>
                  </a:lnTo>
                  <a:lnTo>
                    <a:pt x="2236" y="817"/>
                  </a:lnTo>
                  <a:lnTo>
                    <a:pt x="2232" y="815"/>
                  </a:lnTo>
                  <a:lnTo>
                    <a:pt x="2230" y="815"/>
                  </a:lnTo>
                  <a:lnTo>
                    <a:pt x="2230" y="820"/>
                  </a:lnTo>
                  <a:lnTo>
                    <a:pt x="2230" y="822"/>
                  </a:lnTo>
                  <a:lnTo>
                    <a:pt x="2230" y="822"/>
                  </a:lnTo>
                  <a:lnTo>
                    <a:pt x="2228" y="826"/>
                  </a:lnTo>
                  <a:lnTo>
                    <a:pt x="2226" y="826"/>
                  </a:lnTo>
                  <a:lnTo>
                    <a:pt x="2226" y="828"/>
                  </a:lnTo>
                  <a:lnTo>
                    <a:pt x="2226" y="832"/>
                  </a:lnTo>
                  <a:lnTo>
                    <a:pt x="2222" y="830"/>
                  </a:lnTo>
                  <a:lnTo>
                    <a:pt x="2217" y="826"/>
                  </a:lnTo>
                  <a:lnTo>
                    <a:pt x="2215" y="826"/>
                  </a:lnTo>
                  <a:lnTo>
                    <a:pt x="2217" y="830"/>
                  </a:lnTo>
                  <a:lnTo>
                    <a:pt x="2213" y="832"/>
                  </a:lnTo>
                  <a:lnTo>
                    <a:pt x="2215" y="834"/>
                  </a:lnTo>
                  <a:lnTo>
                    <a:pt x="2211" y="836"/>
                  </a:lnTo>
                  <a:lnTo>
                    <a:pt x="2207" y="839"/>
                  </a:lnTo>
                  <a:lnTo>
                    <a:pt x="2205" y="841"/>
                  </a:lnTo>
                  <a:lnTo>
                    <a:pt x="2198" y="832"/>
                  </a:lnTo>
                  <a:lnTo>
                    <a:pt x="2196" y="832"/>
                  </a:lnTo>
                  <a:lnTo>
                    <a:pt x="2194" y="832"/>
                  </a:lnTo>
                  <a:lnTo>
                    <a:pt x="2196" y="830"/>
                  </a:lnTo>
                  <a:lnTo>
                    <a:pt x="2198" y="830"/>
                  </a:lnTo>
                  <a:lnTo>
                    <a:pt x="2198" y="826"/>
                  </a:lnTo>
                  <a:lnTo>
                    <a:pt x="2201" y="824"/>
                  </a:lnTo>
                  <a:lnTo>
                    <a:pt x="2207" y="824"/>
                  </a:lnTo>
                  <a:lnTo>
                    <a:pt x="2213" y="820"/>
                  </a:lnTo>
                  <a:lnTo>
                    <a:pt x="2211" y="817"/>
                  </a:lnTo>
                  <a:lnTo>
                    <a:pt x="2209" y="815"/>
                  </a:lnTo>
                  <a:lnTo>
                    <a:pt x="2205" y="820"/>
                  </a:lnTo>
                  <a:lnTo>
                    <a:pt x="2201" y="817"/>
                  </a:lnTo>
                  <a:lnTo>
                    <a:pt x="2201" y="817"/>
                  </a:lnTo>
                  <a:lnTo>
                    <a:pt x="2196" y="813"/>
                  </a:lnTo>
                  <a:lnTo>
                    <a:pt x="2192" y="813"/>
                  </a:lnTo>
                  <a:lnTo>
                    <a:pt x="2188" y="811"/>
                  </a:lnTo>
                  <a:lnTo>
                    <a:pt x="2182" y="813"/>
                  </a:lnTo>
                  <a:lnTo>
                    <a:pt x="2184" y="815"/>
                  </a:lnTo>
                  <a:lnTo>
                    <a:pt x="2179" y="815"/>
                  </a:lnTo>
                  <a:lnTo>
                    <a:pt x="2177" y="813"/>
                  </a:lnTo>
                  <a:lnTo>
                    <a:pt x="2177" y="813"/>
                  </a:lnTo>
                  <a:lnTo>
                    <a:pt x="2173" y="813"/>
                  </a:lnTo>
                  <a:lnTo>
                    <a:pt x="2165" y="811"/>
                  </a:lnTo>
                  <a:lnTo>
                    <a:pt x="2163" y="813"/>
                  </a:lnTo>
                  <a:lnTo>
                    <a:pt x="2158" y="811"/>
                  </a:lnTo>
                  <a:lnTo>
                    <a:pt x="2154" y="809"/>
                  </a:lnTo>
                  <a:lnTo>
                    <a:pt x="2148" y="815"/>
                  </a:lnTo>
                  <a:lnTo>
                    <a:pt x="2146" y="817"/>
                  </a:lnTo>
                  <a:lnTo>
                    <a:pt x="2146" y="820"/>
                  </a:lnTo>
                  <a:lnTo>
                    <a:pt x="2150" y="822"/>
                  </a:lnTo>
                  <a:lnTo>
                    <a:pt x="2146" y="824"/>
                  </a:lnTo>
                  <a:lnTo>
                    <a:pt x="2144" y="822"/>
                  </a:lnTo>
                  <a:lnTo>
                    <a:pt x="2142" y="826"/>
                  </a:lnTo>
                  <a:lnTo>
                    <a:pt x="2146" y="828"/>
                  </a:lnTo>
                  <a:lnTo>
                    <a:pt x="2148" y="828"/>
                  </a:lnTo>
                  <a:lnTo>
                    <a:pt x="2150" y="828"/>
                  </a:lnTo>
                  <a:lnTo>
                    <a:pt x="2150" y="832"/>
                  </a:lnTo>
                  <a:lnTo>
                    <a:pt x="2142" y="834"/>
                  </a:lnTo>
                  <a:lnTo>
                    <a:pt x="2139" y="832"/>
                  </a:lnTo>
                  <a:lnTo>
                    <a:pt x="2133" y="832"/>
                  </a:lnTo>
                  <a:lnTo>
                    <a:pt x="2131" y="832"/>
                  </a:lnTo>
                  <a:lnTo>
                    <a:pt x="2131" y="836"/>
                  </a:lnTo>
                  <a:lnTo>
                    <a:pt x="2129" y="836"/>
                  </a:lnTo>
                  <a:lnTo>
                    <a:pt x="2127" y="839"/>
                  </a:lnTo>
                  <a:lnTo>
                    <a:pt x="2125" y="839"/>
                  </a:lnTo>
                  <a:lnTo>
                    <a:pt x="2123" y="836"/>
                  </a:lnTo>
                  <a:lnTo>
                    <a:pt x="2114" y="834"/>
                  </a:lnTo>
                  <a:lnTo>
                    <a:pt x="2112" y="836"/>
                  </a:lnTo>
                  <a:lnTo>
                    <a:pt x="2104" y="836"/>
                  </a:lnTo>
                  <a:lnTo>
                    <a:pt x="2099" y="839"/>
                  </a:lnTo>
                  <a:lnTo>
                    <a:pt x="2099" y="841"/>
                  </a:lnTo>
                  <a:lnTo>
                    <a:pt x="2106" y="845"/>
                  </a:lnTo>
                  <a:lnTo>
                    <a:pt x="2101" y="847"/>
                  </a:lnTo>
                  <a:lnTo>
                    <a:pt x="2099" y="851"/>
                  </a:lnTo>
                  <a:lnTo>
                    <a:pt x="2097" y="847"/>
                  </a:lnTo>
                  <a:lnTo>
                    <a:pt x="2093" y="847"/>
                  </a:lnTo>
                  <a:lnTo>
                    <a:pt x="2095" y="843"/>
                  </a:lnTo>
                  <a:lnTo>
                    <a:pt x="2091" y="841"/>
                  </a:lnTo>
                  <a:lnTo>
                    <a:pt x="2091" y="843"/>
                  </a:lnTo>
                  <a:lnTo>
                    <a:pt x="2087" y="843"/>
                  </a:lnTo>
                  <a:lnTo>
                    <a:pt x="2083" y="843"/>
                  </a:lnTo>
                  <a:lnTo>
                    <a:pt x="2078" y="847"/>
                  </a:lnTo>
                  <a:lnTo>
                    <a:pt x="2074" y="847"/>
                  </a:lnTo>
                  <a:lnTo>
                    <a:pt x="2070" y="849"/>
                  </a:lnTo>
                  <a:lnTo>
                    <a:pt x="2064" y="849"/>
                  </a:lnTo>
                  <a:lnTo>
                    <a:pt x="2057" y="855"/>
                  </a:lnTo>
                  <a:lnTo>
                    <a:pt x="2053" y="855"/>
                  </a:lnTo>
                  <a:lnTo>
                    <a:pt x="2049" y="853"/>
                  </a:lnTo>
                  <a:lnTo>
                    <a:pt x="2047" y="853"/>
                  </a:lnTo>
                  <a:lnTo>
                    <a:pt x="2047" y="857"/>
                  </a:lnTo>
                  <a:lnTo>
                    <a:pt x="2038" y="864"/>
                  </a:lnTo>
                  <a:lnTo>
                    <a:pt x="2038" y="868"/>
                  </a:lnTo>
                  <a:lnTo>
                    <a:pt x="2034" y="870"/>
                  </a:lnTo>
                  <a:lnTo>
                    <a:pt x="2034" y="874"/>
                  </a:lnTo>
                  <a:lnTo>
                    <a:pt x="2038" y="883"/>
                  </a:lnTo>
                  <a:lnTo>
                    <a:pt x="2036" y="891"/>
                  </a:lnTo>
                  <a:lnTo>
                    <a:pt x="2032" y="898"/>
                  </a:lnTo>
                  <a:lnTo>
                    <a:pt x="2028" y="904"/>
                  </a:lnTo>
                  <a:lnTo>
                    <a:pt x="2030" y="908"/>
                  </a:lnTo>
                  <a:lnTo>
                    <a:pt x="2030" y="917"/>
                  </a:lnTo>
                  <a:lnTo>
                    <a:pt x="2030" y="921"/>
                  </a:lnTo>
                  <a:lnTo>
                    <a:pt x="2032" y="925"/>
                  </a:lnTo>
                  <a:lnTo>
                    <a:pt x="2030" y="925"/>
                  </a:lnTo>
                  <a:lnTo>
                    <a:pt x="2026" y="925"/>
                  </a:lnTo>
                  <a:lnTo>
                    <a:pt x="2026" y="929"/>
                  </a:lnTo>
                  <a:lnTo>
                    <a:pt x="2024" y="931"/>
                  </a:lnTo>
                  <a:lnTo>
                    <a:pt x="2028" y="938"/>
                  </a:lnTo>
                  <a:lnTo>
                    <a:pt x="2024" y="942"/>
                  </a:lnTo>
                  <a:lnTo>
                    <a:pt x="2021" y="946"/>
                  </a:lnTo>
                  <a:lnTo>
                    <a:pt x="2017" y="952"/>
                  </a:lnTo>
                  <a:lnTo>
                    <a:pt x="2017" y="957"/>
                  </a:lnTo>
                  <a:lnTo>
                    <a:pt x="2015" y="959"/>
                  </a:lnTo>
                  <a:lnTo>
                    <a:pt x="2013" y="967"/>
                  </a:lnTo>
                  <a:lnTo>
                    <a:pt x="2013" y="967"/>
                  </a:lnTo>
                  <a:lnTo>
                    <a:pt x="2009" y="976"/>
                  </a:lnTo>
                  <a:lnTo>
                    <a:pt x="2011" y="984"/>
                  </a:lnTo>
                  <a:lnTo>
                    <a:pt x="2009" y="986"/>
                  </a:lnTo>
                  <a:lnTo>
                    <a:pt x="2011" y="990"/>
                  </a:lnTo>
                  <a:lnTo>
                    <a:pt x="2007" y="995"/>
                  </a:lnTo>
                  <a:lnTo>
                    <a:pt x="2007" y="999"/>
                  </a:lnTo>
                  <a:lnTo>
                    <a:pt x="2002" y="1005"/>
                  </a:lnTo>
                  <a:lnTo>
                    <a:pt x="2002" y="1007"/>
                  </a:lnTo>
                  <a:lnTo>
                    <a:pt x="2000" y="1007"/>
                  </a:lnTo>
                  <a:lnTo>
                    <a:pt x="2000" y="1013"/>
                  </a:lnTo>
                  <a:lnTo>
                    <a:pt x="1996" y="1018"/>
                  </a:lnTo>
                  <a:lnTo>
                    <a:pt x="1994" y="1024"/>
                  </a:lnTo>
                  <a:lnTo>
                    <a:pt x="1990" y="1030"/>
                  </a:lnTo>
                  <a:lnTo>
                    <a:pt x="1990" y="1032"/>
                  </a:lnTo>
                  <a:lnTo>
                    <a:pt x="1986" y="1039"/>
                  </a:lnTo>
                  <a:lnTo>
                    <a:pt x="1983" y="1043"/>
                  </a:lnTo>
                  <a:lnTo>
                    <a:pt x="1981" y="1047"/>
                  </a:lnTo>
                  <a:lnTo>
                    <a:pt x="1983" y="1049"/>
                  </a:lnTo>
                  <a:lnTo>
                    <a:pt x="1988" y="1054"/>
                  </a:lnTo>
                  <a:lnTo>
                    <a:pt x="1992" y="1051"/>
                  </a:lnTo>
                  <a:lnTo>
                    <a:pt x="1996" y="1054"/>
                  </a:lnTo>
                  <a:lnTo>
                    <a:pt x="1998" y="1056"/>
                  </a:lnTo>
                  <a:lnTo>
                    <a:pt x="2005" y="1051"/>
                  </a:lnTo>
                  <a:lnTo>
                    <a:pt x="2007" y="1049"/>
                  </a:lnTo>
                  <a:lnTo>
                    <a:pt x="2011" y="1047"/>
                  </a:lnTo>
                  <a:lnTo>
                    <a:pt x="2013" y="1047"/>
                  </a:lnTo>
                  <a:lnTo>
                    <a:pt x="2017" y="1047"/>
                  </a:lnTo>
                  <a:lnTo>
                    <a:pt x="2017" y="1058"/>
                  </a:lnTo>
                  <a:lnTo>
                    <a:pt x="2021" y="1064"/>
                  </a:lnTo>
                  <a:lnTo>
                    <a:pt x="2024" y="1070"/>
                  </a:lnTo>
                  <a:lnTo>
                    <a:pt x="2021" y="1075"/>
                  </a:lnTo>
                  <a:lnTo>
                    <a:pt x="2028" y="1079"/>
                  </a:lnTo>
                  <a:lnTo>
                    <a:pt x="2030" y="1075"/>
                  </a:lnTo>
                  <a:lnTo>
                    <a:pt x="2032" y="1077"/>
                  </a:lnTo>
                  <a:lnTo>
                    <a:pt x="2034" y="1075"/>
                  </a:lnTo>
                  <a:lnTo>
                    <a:pt x="2036" y="1070"/>
                  </a:lnTo>
                  <a:lnTo>
                    <a:pt x="2038" y="1068"/>
                  </a:lnTo>
                  <a:lnTo>
                    <a:pt x="2040" y="1072"/>
                  </a:lnTo>
                  <a:lnTo>
                    <a:pt x="2042" y="1070"/>
                  </a:lnTo>
                  <a:lnTo>
                    <a:pt x="2047" y="1070"/>
                  </a:lnTo>
                  <a:lnTo>
                    <a:pt x="2045" y="1072"/>
                  </a:lnTo>
                  <a:lnTo>
                    <a:pt x="2042" y="1075"/>
                  </a:lnTo>
                  <a:lnTo>
                    <a:pt x="2042" y="1081"/>
                  </a:lnTo>
                  <a:lnTo>
                    <a:pt x="2040" y="1081"/>
                  </a:lnTo>
                  <a:lnTo>
                    <a:pt x="2038" y="1083"/>
                  </a:lnTo>
                  <a:lnTo>
                    <a:pt x="2038" y="1085"/>
                  </a:lnTo>
                  <a:lnTo>
                    <a:pt x="2047" y="1083"/>
                  </a:lnTo>
                  <a:lnTo>
                    <a:pt x="2053" y="1081"/>
                  </a:lnTo>
                  <a:lnTo>
                    <a:pt x="2053" y="1075"/>
                  </a:lnTo>
                  <a:lnTo>
                    <a:pt x="2053" y="1070"/>
                  </a:lnTo>
                  <a:lnTo>
                    <a:pt x="2055" y="1068"/>
                  </a:lnTo>
                  <a:lnTo>
                    <a:pt x="2057" y="1072"/>
                  </a:lnTo>
                  <a:lnTo>
                    <a:pt x="2057" y="1079"/>
                  </a:lnTo>
                  <a:lnTo>
                    <a:pt x="2057" y="1083"/>
                  </a:lnTo>
                  <a:lnTo>
                    <a:pt x="2059" y="1081"/>
                  </a:lnTo>
                  <a:lnTo>
                    <a:pt x="2061" y="1077"/>
                  </a:lnTo>
                  <a:lnTo>
                    <a:pt x="2059" y="1070"/>
                  </a:lnTo>
                  <a:lnTo>
                    <a:pt x="2059" y="1066"/>
                  </a:lnTo>
                  <a:lnTo>
                    <a:pt x="2057" y="1062"/>
                  </a:lnTo>
                  <a:lnTo>
                    <a:pt x="2055" y="1056"/>
                  </a:lnTo>
                  <a:lnTo>
                    <a:pt x="2059" y="1056"/>
                  </a:lnTo>
                  <a:lnTo>
                    <a:pt x="2064" y="1058"/>
                  </a:lnTo>
                  <a:lnTo>
                    <a:pt x="2061" y="1060"/>
                  </a:lnTo>
                  <a:lnTo>
                    <a:pt x="2064" y="1062"/>
                  </a:lnTo>
                  <a:lnTo>
                    <a:pt x="2066" y="1062"/>
                  </a:lnTo>
                  <a:lnTo>
                    <a:pt x="2068" y="1060"/>
                  </a:lnTo>
                  <a:lnTo>
                    <a:pt x="2072" y="1058"/>
                  </a:lnTo>
                  <a:lnTo>
                    <a:pt x="2076" y="1056"/>
                  </a:lnTo>
                  <a:lnTo>
                    <a:pt x="2080" y="1058"/>
                  </a:lnTo>
                  <a:lnTo>
                    <a:pt x="2085" y="1060"/>
                  </a:lnTo>
                  <a:lnTo>
                    <a:pt x="2089" y="1062"/>
                  </a:lnTo>
                  <a:lnTo>
                    <a:pt x="2091" y="1066"/>
                  </a:lnTo>
                  <a:lnTo>
                    <a:pt x="2093" y="1068"/>
                  </a:lnTo>
                  <a:lnTo>
                    <a:pt x="2097" y="1068"/>
                  </a:lnTo>
                  <a:lnTo>
                    <a:pt x="2099" y="1072"/>
                  </a:lnTo>
                  <a:lnTo>
                    <a:pt x="2110" y="1075"/>
                  </a:lnTo>
                  <a:lnTo>
                    <a:pt x="2110" y="1077"/>
                  </a:lnTo>
                  <a:lnTo>
                    <a:pt x="2114" y="1079"/>
                  </a:lnTo>
                  <a:lnTo>
                    <a:pt x="2116" y="1081"/>
                  </a:lnTo>
                  <a:lnTo>
                    <a:pt x="2118" y="1081"/>
                  </a:lnTo>
                  <a:lnTo>
                    <a:pt x="2120" y="1087"/>
                  </a:lnTo>
                  <a:lnTo>
                    <a:pt x="2118" y="1091"/>
                  </a:lnTo>
                  <a:lnTo>
                    <a:pt x="2118" y="1094"/>
                  </a:lnTo>
                  <a:lnTo>
                    <a:pt x="2116" y="1096"/>
                  </a:lnTo>
                  <a:lnTo>
                    <a:pt x="2120" y="1100"/>
                  </a:lnTo>
                  <a:lnTo>
                    <a:pt x="2123" y="1100"/>
                  </a:lnTo>
                  <a:lnTo>
                    <a:pt x="2129" y="1106"/>
                  </a:lnTo>
                  <a:lnTo>
                    <a:pt x="2129" y="1110"/>
                  </a:lnTo>
                  <a:lnTo>
                    <a:pt x="2127" y="1113"/>
                  </a:lnTo>
                  <a:lnTo>
                    <a:pt x="2127" y="1117"/>
                  </a:lnTo>
                  <a:lnTo>
                    <a:pt x="2131" y="1121"/>
                  </a:lnTo>
                  <a:lnTo>
                    <a:pt x="2133" y="1121"/>
                  </a:lnTo>
                  <a:lnTo>
                    <a:pt x="2135" y="1119"/>
                  </a:lnTo>
                  <a:lnTo>
                    <a:pt x="2137" y="1123"/>
                  </a:lnTo>
                  <a:lnTo>
                    <a:pt x="2135" y="1125"/>
                  </a:lnTo>
                  <a:lnTo>
                    <a:pt x="2135" y="1129"/>
                  </a:lnTo>
                  <a:lnTo>
                    <a:pt x="2139" y="1134"/>
                  </a:lnTo>
                  <a:lnTo>
                    <a:pt x="2137" y="1136"/>
                  </a:lnTo>
                  <a:lnTo>
                    <a:pt x="2135" y="1138"/>
                  </a:lnTo>
                  <a:lnTo>
                    <a:pt x="2137" y="1142"/>
                  </a:lnTo>
                  <a:lnTo>
                    <a:pt x="2135" y="1146"/>
                  </a:lnTo>
                  <a:lnTo>
                    <a:pt x="2137" y="1146"/>
                  </a:lnTo>
                  <a:lnTo>
                    <a:pt x="2137" y="1148"/>
                  </a:lnTo>
                  <a:lnTo>
                    <a:pt x="2135" y="1150"/>
                  </a:lnTo>
                  <a:lnTo>
                    <a:pt x="2137" y="1153"/>
                  </a:lnTo>
                  <a:lnTo>
                    <a:pt x="2135" y="1155"/>
                  </a:lnTo>
                  <a:lnTo>
                    <a:pt x="2139" y="1165"/>
                  </a:lnTo>
                  <a:lnTo>
                    <a:pt x="2137" y="1167"/>
                  </a:lnTo>
                  <a:lnTo>
                    <a:pt x="2139" y="1176"/>
                  </a:lnTo>
                  <a:lnTo>
                    <a:pt x="2139" y="1178"/>
                  </a:lnTo>
                  <a:lnTo>
                    <a:pt x="2139" y="1182"/>
                  </a:lnTo>
                  <a:lnTo>
                    <a:pt x="2144" y="1195"/>
                  </a:lnTo>
                  <a:lnTo>
                    <a:pt x="2146" y="1195"/>
                  </a:lnTo>
                  <a:lnTo>
                    <a:pt x="2150" y="1193"/>
                  </a:lnTo>
                  <a:lnTo>
                    <a:pt x="2150" y="1195"/>
                  </a:lnTo>
                  <a:lnTo>
                    <a:pt x="2148" y="1199"/>
                  </a:lnTo>
                  <a:lnTo>
                    <a:pt x="2146" y="1201"/>
                  </a:lnTo>
                  <a:lnTo>
                    <a:pt x="2148" y="1205"/>
                  </a:lnTo>
                  <a:lnTo>
                    <a:pt x="2150" y="1205"/>
                  </a:lnTo>
                  <a:lnTo>
                    <a:pt x="2154" y="1212"/>
                  </a:lnTo>
                  <a:lnTo>
                    <a:pt x="2154" y="1218"/>
                  </a:lnTo>
                  <a:lnTo>
                    <a:pt x="2156" y="1220"/>
                  </a:lnTo>
                  <a:lnTo>
                    <a:pt x="2156" y="1224"/>
                  </a:lnTo>
                  <a:lnTo>
                    <a:pt x="2156" y="1233"/>
                  </a:lnTo>
                  <a:lnTo>
                    <a:pt x="2161" y="1233"/>
                  </a:lnTo>
                  <a:lnTo>
                    <a:pt x="2161" y="1237"/>
                  </a:lnTo>
                  <a:lnTo>
                    <a:pt x="2158" y="1239"/>
                  </a:lnTo>
                  <a:lnTo>
                    <a:pt x="2158" y="1245"/>
                  </a:lnTo>
                  <a:lnTo>
                    <a:pt x="2161" y="1250"/>
                  </a:lnTo>
                  <a:lnTo>
                    <a:pt x="2161" y="1254"/>
                  </a:lnTo>
                  <a:lnTo>
                    <a:pt x="2154" y="1260"/>
                  </a:lnTo>
                  <a:lnTo>
                    <a:pt x="2154" y="1266"/>
                  </a:lnTo>
                  <a:lnTo>
                    <a:pt x="2152" y="1273"/>
                  </a:lnTo>
                  <a:lnTo>
                    <a:pt x="2152" y="1279"/>
                  </a:lnTo>
                  <a:lnTo>
                    <a:pt x="2154" y="1279"/>
                  </a:lnTo>
                  <a:lnTo>
                    <a:pt x="2154" y="1285"/>
                  </a:lnTo>
                  <a:lnTo>
                    <a:pt x="2150" y="1290"/>
                  </a:lnTo>
                  <a:lnTo>
                    <a:pt x="2150" y="1294"/>
                  </a:lnTo>
                  <a:lnTo>
                    <a:pt x="2148" y="1300"/>
                  </a:lnTo>
                  <a:lnTo>
                    <a:pt x="2148" y="1300"/>
                  </a:lnTo>
                  <a:lnTo>
                    <a:pt x="2148" y="1304"/>
                  </a:lnTo>
                  <a:lnTo>
                    <a:pt x="2146" y="1309"/>
                  </a:lnTo>
                  <a:lnTo>
                    <a:pt x="2148" y="1317"/>
                  </a:lnTo>
                  <a:lnTo>
                    <a:pt x="2144" y="1321"/>
                  </a:lnTo>
                  <a:lnTo>
                    <a:pt x="2144" y="1328"/>
                  </a:lnTo>
                  <a:lnTo>
                    <a:pt x="2146" y="1328"/>
                  </a:lnTo>
                  <a:lnTo>
                    <a:pt x="2146" y="1332"/>
                  </a:lnTo>
                  <a:lnTo>
                    <a:pt x="2142" y="1338"/>
                  </a:lnTo>
                  <a:lnTo>
                    <a:pt x="2142" y="1342"/>
                  </a:lnTo>
                  <a:lnTo>
                    <a:pt x="2137" y="1344"/>
                  </a:lnTo>
                  <a:lnTo>
                    <a:pt x="2135" y="1349"/>
                  </a:lnTo>
                  <a:lnTo>
                    <a:pt x="2133" y="1355"/>
                  </a:lnTo>
                  <a:lnTo>
                    <a:pt x="2129" y="1372"/>
                  </a:lnTo>
                  <a:lnTo>
                    <a:pt x="2127" y="1372"/>
                  </a:lnTo>
                  <a:lnTo>
                    <a:pt x="2125" y="1378"/>
                  </a:lnTo>
                  <a:lnTo>
                    <a:pt x="2127" y="1378"/>
                  </a:lnTo>
                  <a:lnTo>
                    <a:pt x="2127" y="1380"/>
                  </a:lnTo>
                  <a:lnTo>
                    <a:pt x="2120" y="1384"/>
                  </a:lnTo>
                  <a:lnTo>
                    <a:pt x="2120" y="1389"/>
                  </a:lnTo>
                  <a:lnTo>
                    <a:pt x="2116" y="1391"/>
                  </a:lnTo>
                  <a:lnTo>
                    <a:pt x="2118" y="1397"/>
                  </a:lnTo>
                  <a:lnTo>
                    <a:pt x="2116" y="1397"/>
                  </a:lnTo>
                  <a:lnTo>
                    <a:pt x="2118" y="1401"/>
                  </a:lnTo>
                  <a:lnTo>
                    <a:pt x="2112" y="1408"/>
                  </a:lnTo>
                  <a:lnTo>
                    <a:pt x="2112" y="1406"/>
                  </a:lnTo>
                  <a:lnTo>
                    <a:pt x="2110" y="1406"/>
                  </a:lnTo>
                  <a:lnTo>
                    <a:pt x="2110" y="1410"/>
                  </a:lnTo>
                  <a:lnTo>
                    <a:pt x="2110" y="1414"/>
                  </a:lnTo>
                  <a:lnTo>
                    <a:pt x="2106" y="1416"/>
                  </a:lnTo>
                  <a:lnTo>
                    <a:pt x="2108" y="1418"/>
                  </a:lnTo>
                  <a:lnTo>
                    <a:pt x="2101" y="1427"/>
                  </a:lnTo>
                  <a:lnTo>
                    <a:pt x="2097" y="1433"/>
                  </a:lnTo>
                  <a:lnTo>
                    <a:pt x="2095" y="1433"/>
                  </a:lnTo>
                  <a:lnTo>
                    <a:pt x="2095" y="1435"/>
                  </a:lnTo>
                  <a:lnTo>
                    <a:pt x="2089" y="1435"/>
                  </a:lnTo>
                  <a:lnTo>
                    <a:pt x="2085" y="1441"/>
                  </a:lnTo>
                  <a:lnTo>
                    <a:pt x="2083" y="1437"/>
                  </a:lnTo>
                  <a:lnTo>
                    <a:pt x="2080" y="1439"/>
                  </a:lnTo>
                  <a:lnTo>
                    <a:pt x="2074" y="1437"/>
                  </a:lnTo>
                  <a:lnTo>
                    <a:pt x="2068" y="1435"/>
                  </a:lnTo>
                  <a:lnTo>
                    <a:pt x="2066" y="1427"/>
                  </a:lnTo>
                  <a:lnTo>
                    <a:pt x="2064" y="1424"/>
                  </a:lnTo>
                  <a:lnTo>
                    <a:pt x="2059" y="1427"/>
                  </a:lnTo>
                  <a:lnTo>
                    <a:pt x="2055" y="1424"/>
                  </a:lnTo>
                  <a:lnTo>
                    <a:pt x="2055" y="1427"/>
                  </a:lnTo>
                  <a:lnTo>
                    <a:pt x="2055" y="1431"/>
                  </a:lnTo>
                  <a:lnTo>
                    <a:pt x="2051" y="1433"/>
                  </a:lnTo>
                  <a:lnTo>
                    <a:pt x="2051" y="1441"/>
                  </a:lnTo>
                  <a:lnTo>
                    <a:pt x="2047" y="1443"/>
                  </a:lnTo>
                  <a:lnTo>
                    <a:pt x="2047" y="1450"/>
                  </a:lnTo>
                  <a:lnTo>
                    <a:pt x="2045" y="1448"/>
                  </a:lnTo>
                  <a:lnTo>
                    <a:pt x="2038" y="1448"/>
                  </a:lnTo>
                  <a:lnTo>
                    <a:pt x="2038" y="1454"/>
                  </a:lnTo>
                  <a:lnTo>
                    <a:pt x="2036" y="1454"/>
                  </a:lnTo>
                  <a:lnTo>
                    <a:pt x="2036" y="1454"/>
                  </a:lnTo>
                  <a:close/>
                  <a:moveTo>
                    <a:pt x="662" y="1469"/>
                  </a:moveTo>
                  <a:lnTo>
                    <a:pt x="656" y="1465"/>
                  </a:lnTo>
                  <a:lnTo>
                    <a:pt x="632" y="1469"/>
                  </a:lnTo>
                  <a:lnTo>
                    <a:pt x="662" y="1469"/>
                  </a:lnTo>
                  <a:lnTo>
                    <a:pt x="662" y="1469"/>
                  </a:lnTo>
                  <a:close/>
                  <a:moveTo>
                    <a:pt x="2331" y="1384"/>
                  </a:moveTo>
                  <a:lnTo>
                    <a:pt x="2331" y="1384"/>
                  </a:lnTo>
                  <a:lnTo>
                    <a:pt x="2335" y="1382"/>
                  </a:lnTo>
                  <a:lnTo>
                    <a:pt x="2335" y="1378"/>
                  </a:lnTo>
                  <a:lnTo>
                    <a:pt x="2333" y="1380"/>
                  </a:lnTo>
                  <a:lnTo>
                    <a:pt x="2331" y="1384"/>
                  </a:lnTo>
                  <a:lnTo>
                    <a:pt x="2331" y="1384"/>
                  </a:lnTo>
                  <a:close/>
                  <a:moveTo>
                    <a:pt x="131" y="204"/>
                  </a:moveTo>
                  <a:lnTo>
                    <a:pt x="129" y="200"/>
                  </a:lnTo>
                  <a:lnTo>
                    <a:pt x="129" y="194"/>
                  </a:lnTo>
                  <a:lnTo>
                    <a:pt x="127" y="191"/>
                  </a:lnTo>
                  <a:lnTo>
                    <a:pt x="122" y="189"/>
                  </a:lnTo>
                  <a:lnTo>
                    <a:pt x="122" y="185"/>
                  </a:lnTo>
                  <a:lnTo>
                    <a:pt x="127" y="183"/>
                  </a:lnTo>
                  <a:lnTo>
                    <a:pt x="129" y="179"/>
                  </a:lnTo>
                  <a:lnTo>
                    <a:pt x="135" y="177"/>
                  </a:lnTo>
                  <a:lnTo>
                    <a:pt x="137" y="175"/>
                  </a:lnTo>
                  <a:lnTo>
                    <a:pt x="139" y="177"/>
                  </a:lnTo>
                  <a:lnTo>
                    <a:pt x="141" y="181"/>
                  </a:lnTo>
                  <a:lnTo>
                    <a:pt x="146" y="183"/>
                  </a:lnTo>
                  <a:lnTo>
                    <a:pt x="150" y="183"/>
                  </a:lnTo>
                  <a:lnTo>
                    <a:pt x="152" y="181"/>
                  </a:lnTo>
                  <a:lnTo>
                    <a:pt x="154" y="179"/>
                  </a:lnTo>
                  <a:lnTo>
                    <a:pt x="152" y="177"/>
                  </a:lnTo>
                  <a:lnTo>
                    <a:pt x="146" y="177"/>
                  </a:lnTo>
                  <a:lnTo>
                    <a:pt x="137" y="170"/>
                  </a:lnTo>
                  <a:lnTo>
                    <a:pt x="127" y="168"/>
                  </a:lnTo>
                  <a:lnTo>
                    <a:pt x="122" y="168"/>
                  </a:lnTo>
                  <a:lnTo>
                    <a:pt x="114" y="175"/>
                  </a:lnTo>
                  <a:lnTo>
                    <a:pt x="112" y="181"/>
                  </a:lnTo>
                  <a:lnTo>
                    <a:pt x="108" y="183"/>
                  </a:lnTo>
                  <a:lnTo>
                    <a:pt x="103" y="187"/>
                  </a:lnTo>
                  <a:lnTo>
                    <a:pt x="103" y="198"/>
                  </a:lnTo>
                  <a:lnTo>
                    <a:pt x="106" y="200"/>
                  </a:lnTo>
                  <a:lnTo>
                    <a:pt x="110" y="196"/>
                  </a:lnTo>
                  <a:lnTo>
                    <a:pt x="114" y="198"/>
                  </a:lnTo>
                  <a:lnTo>
                    <a:pt x="116" y="202"/>
                  </a:lnTo>
                  <a:lnTo>
                    <a:pt x="118" y="202"/>
                  </a:lnTo>
                  <a:lnTo>
                    <a:pt x="120" y="200"/>
                  </a:lnTo>
                  <a:lnTo>
                    <a:pt x="120" y="198"/>
                  </a:lnTo>
                  <a:lnTo>
                    <a:pt x="122" y="196"/>
                  </a:lnTo>
                  <a:lnTo>
                    <a:pt x="124" y="198"/>
                  </a:lnTo>
                  <a:lnTo>
                    <a:pt x="127" y="204"/>
                  </a:lnTo>
                  <a:lnTo>
                    <a:pt x="131" y="206"/>
                  </a:lnTo>
                  <a:lnTo>
                    <a:pt x="131" y="204"/>
                  </a:lnTo>
                  <a:lnTo>
                    <a:pt x="131" y="204"/>
                  </a:lnTo>
                  <a:close/>
                  <a:moveTo>
                    <a:pt x="162" y="145"/>
                  </a:moveTo>
                  <a:lnTo>
                    <a:pt x="162" y="141"/>
                  </a:lnTo>
                  <a:lnTo>
                    <a:pt x="167" y="137"/>
                  </a:lnTo>
                  <a:lnTo>
                    <a:pt x="167" y="137"/>
                  </a:lnTo>
                  <a:lnTo>
                    <a:pt x="169" y="141"/>
                  </a:lnTo>
                  <a:lnTo>
                    <a:pt x="169" y="143"/>
                  </a:lnTo>
                  <a:lnTo>
                    <a:pt x="169" y="145"/>
                  </a:lnTo>
                  <a:lnTo>
                    <a:pt x="165" y="145"/>
                  </a:lnTo>
                  <a:lnTo>
                    <a:pt x="165" y="145"/>
                  </a:lnTo>
                  <a:lnTo>
                    <a:pt x="162" y="145"/>
                  </a:lnTo>
                  <a:lnTo>
                    <a:pt x="162" y="145"/>
                  </a:lnTo>
                  <a:close/>
                  <a:moveTo>
                    <a:pt x="154" y="225"/>
                  </a:moveTo>
                  <a:lnTo>
                    <a:pt x="156" y="225"/>
                  </a:lnTo>
                  <a:lnTo>
                    <a:pt x="158" y="223"/>
                  </a:lnTo>
                  <a:lnTo>
                    <a:pt x="160" y="219"/>
                  </a:lnTo>
                  <a:lnTo>
                    <a:pt x="160" y="217"/>
                  </a:lnTo>
                  <a:lnTo>
                    <a:pt x="160" y="215"/>
                  </a:lnTo>
                  <a:lnTo>
                    <a:pt x="162" y="217"/>
                  </a:lnTo>
                  <a:lnTo>
                    <a:pt x="165" y="215"/>
                  </a:lnTo>
                  <a:lnTo>
                    <a:pt x="167" y="210"/>
                  </a:lnTo>
                  <a:lnTo>
                    <a:pt x="165" y="204"/>
                  </a:lnTo>
                  <a:lnTo>
                    <a:pt x="162" y="202"/>
                  </a:lnTo>
                  <a:lnTo>
                    <a:pt x="160" y="200"/>
                  </a:lnTo>
                  <a:lnTo>
                    <a:pt x="165" y="198"/>
                  </a:lnTo>
                  <a:lnTo>
                    <a:pt x="169" y="198"/>
                  </a:lnTo>
                  <a:lnTo>
                    <a:pt x="175" y="196"/>
                  </a:lnTo>
                  <a:lnTo>
                    <a:pt x="177" y="196"/>
                  </a:lnTo>
                  <a:lnTo>
                    <a:pt x="177" y="194"/>
                  </a:lnTo>
                  <a:lnTo>
                    <a:pt x="175" y="194"/>
                  </a:lnTo>
                  <a:lnTo>
                    <a:pt x="173" y="189"/>
                  </a:lnTo>
                  <a:lnTo>
                    <a:pt x="171" y="189"/>
                  </a:lnTo>
                  <a:lnTo>
                    <a:pt x="171" y="189"/>
                  </a:lnTo>
                  <a:lnTo>
                    <a:pt x="171" y="185"/>
                  </a:lnTo>
                  <a:lnTo>
                    <a:pt x="173" y="183"/>
                  </a:lnTo>
                  <a:lnTo>
                    <a:pt x="175" y="183"/>
                  </a:lnTo>
                  <a:lnTo>
                    <a:pt x="175" y="185"/>
                  </a:lnTo>
                  <a:lnTo>
                    <a:pt x="177" y="185"/>
                  </a:lnTo>
                  <a:lnTo>
                    <a:pt x="179" y="185"/>
                  </a:lnTo>
                  <a:lnTo>
                    <a:pt x="184" y="181"/>
                  </a:lnTo>
                  <a:lnTo>
                    <a:pt x="186" y="179"/>
                  </a:lnTo>
                  <a:lnTo>
                    <a:pt x="186" y="177"/>
                  </a:lnTo>
                  <a:lnTo>
                    <a:pt x="184" y="172"/>
                  </a:lnTo>
                  <a:lnTo>
                    <a:pt x="184" y="172"/>
                  </a:lnTo>
                  <a:lnTo>
                    <a:pt x="179" y="168"/>
                  </a:lnTo>
                  <a:lnTo>
                    <a:pt x="179" y="166"/>
                  </a:lnTo>
                  <a:lnTo>
                    <a:pt x="177" y="164"/>
                  </a:lnTo>
                  <a:lnTo>
                    <a:pt x="173" y="168"/>
                  </a:lnTo>
                  <a:lnTo>
                    <a:pt x="171" y="170"/>
                  </a:lnTo>
                  <a:lnTo>
                    <a:pt x="169" y="172"/>
                  </a:lnTo>
                  <a:lnTo>
                    <a:pt x="169" y="170"/>
                  </a:lnTo>
                  <a:lnTo>
                    <a:pt x="169" y="166"/>
                  </a:lnTo>
                  <a:lnTo>
                    <a:pt x="173" y="164"/>
                  </a:lnTo>
                  <a:lnTo>
                    <a:pt x="173" y="160"/>
                  </a:lnTo>
                  <a:lnTo>
                    <a:pt x="175" y="156"/>
                  </a:lnTo>
                  <a:lnTo>
                    <a:pt x="173" y="154"/>
                  </a:lnTo>
                  <a:lnTo>
                    <a:pt x="169" y="158"/>
                  </a:lnTo>
                  <a:lnTo>
                    <a:pt x="167" y="164"/>
                  </a:lnTo>
                  <a:lnTo>
                    <a:pt x="165" y="164"/>
                  </a:lnTo>
                  <a:lnTo>
                    <a:pt x="165" y="162"/>
                  </a:lnTo>
                  <a:lnTo>
                    <a:pt x="167" y="158"/>
                  </a:lnTo>
                  <a:lnTo>
                    <a:pt x="165" y="156"/>
                  </a:lnTo>
                  <a:lnTo>
                    <a:pt x="165" y="158"/>
                  </a:lnTo>
                  <a:lnTo>
                    <a:pt x="162" y="162"/>
                  </a:lnTo>
                  <a:lnTo>
                    <a:pt x="158" y="164"/>
                  </a:lnTo>
                  <a:lnTo>
                    <a:pt x="158" y="168"/>
                  </a:lnTo>
                  <a:lnTo>
                    <a:pt x="160" y="168"/>
                  </a:lnTo>
                  <a:lnTo>
                    <a:pt x="162" y="168"/>
                  </a:lnTo>
                  <a:lnTo>
                    <a:pt x="165" y="168"/>
                  </a:lnTo>
                  <a:lnTo>
                    <a:pt x="165" y="170"/>
                  </a:lnTo>
                  <a:lnTo>
                    <a:pt x="162" y="172"/>
                  </a:lnTo>
                  <a:lnTo>
                    <a:pt x="158" y="175"/>
                  </a:lnTo>
                  <a:lnTo>
                    <a:pt x="160" y="179"/>
                  </a:lnTo>
                  <a:lnTo>
                    <a:pt x="158" y="183"/>
                  </a:lnTo>
                  <a:lnTo>
                    <a:pt x="156" y="183"/>
                  </a:lnTo>
                  <a:lnTo>
                    <a:pt x="152" y="187"/>
                  </a:lnTo>
                  <a:lnTo>
                    <a:pt x="150" y="189"/>
                  </a:lnTo>
                  <a:lnTo>
                    <a:pt x="146" y="187"/>
                  </a:lnTo>
                  <a:lnTo>
                    <a:pt x="141" y="187"/>
                  </a:lnTo>
                  <a:lnTo>
                    <a:pt x="137" y="185"/>
                  </a:lnTo>
                  <a:lnTo>
                    <a:pt x="135" y="183"/>
                  </a:lnTo>
                  <a:lnTo>
                    <a:pt x="133" y="185"/>
                  </a:lnTo>
                  <a:lnTo>
                    <a:pt x="133" y="187"/>
                  </a:lnTo>
                  <a:lnTo>
                    <a:pt x="133" y="189"/>
                  </a:lnTo>
                  <a:lnTo>
                    <a:pt x="133" y="194"/>
                  </a:lnTo>
                  <a:lnTo>
                    <a:pt x="135" y="194"/>
                  </a:lnTo>
                  <a:lnTo>
                    <a:pt x="139" y="191"/>
                  </a:lnTo>
                  <a:lnTo>
                    <a:pt x="141" y="194"/>
                  </a:lnTo>
                  <a:lnTo>
                    <a:pt x="143" y="198"/>
                  </a:lnTo>
                  <a:lnTo>
                    <a:pt x="146" y="198"/>
                  </a:lnTo>
                  <a:lnTo>
                    <a:pt x="148" y="200"/>
                  </a:lnTo>
                  <a:lnTo>
                    <a:pt x="146" y="202"/>
                  </a:lnTo>
                  <a:lnTo>
                    <a:pt x="141" y="202"/>
                  </a:lnTo>
                  <a:lnTo>
                    <a:pt x="137" y="204"/>
                  </a:lnTo>
                  <a:lnTo>
                    <a:pt x="139" y="215"/>
                  </a:lnTo>
                  <a:lnTo>
                    <a:pt x="141" y="217"/>
                  </a:lnTo>
                  <a:lnTo>
                    <a:pt x="139" y="219"/>
                  </a:lnTo>
                  <a:lnTo>
                    <a:pt x="141" y="221"/>
                  </a:lnTo>
                  <a:lnTo>
                    <a:pt x="143" y="221"/>
                  </a:lnTo>
                  <a:lnTo>
                    <a:pt x="146" y="221"/>
                  </a:lnTo>
                  <a:lnTo>
                    <a:pt x="148" y="217"/>
                  </a:lnTo>
                  <a:lnTo>
                    <a:pt x="148" y="215"/>
                  </a:lnTo>
                  <a:lnTo>
                    <a:pt x="150" y="215"/>
                  </a:lnTo>
                  <a:lnTo>
                    <a:pt x="154" y="217"/>
                  </a:lnTo>
                  <a:lnTo>
                    <a:pt x="154" y="225"/>
                  </a:lnTo>
                  <a:lnTo>
                    <a:pt x="154" y="225"/>
                  </a:lnTo>
                  <a:close/>
                  <a:moveTo>
                    <a:pt x="179" y="217"/>
                  </a:moveTo>
                  <a:lnTo>
                    <a:pt x="181" y="215"/>
                  </a:lnTo>
                  <a:lnTo>
                    <a:pt x="184" y="210"/>
                  </a:lnTo>
                  <a:lnTo>
                    <a:pt x="184" y="206"/>
                  </a:lnTo>
                  <a:lnTo>
                    <a:pt x="177" y="206"/>
                  </a:lnTo>
                  <a:lnTo>
                    <a:pt x="175" y="204"/>
                  </a:lnTo>
                  <a:lnTo>
                    <a:pt x="173" y="208"/>
                  </a:lnTo>
                  <a:lnTo>
                    <a:pt x="173" y="210"/>
                  </a:lnTo>
                  <a:lnTo>
                    <a:pt x="175" y="215"/>
                  </a:lnTo>
                  <a:lnTo>
                    <a:pt x="179" y="217"/>
                  </a:lnTo>
                  <a:lnTo>
                    <a:pt x="179" y="217"/>
                  </a:lnTo>
                  <a:close/>
                  <a:moveTo>
                    <a:pt x="186" y="227"/>
                  </a:moveTo>
                  <a:lnTo>
                    <a:pt x="186" y="227"/>
                  </a:lnTo>
                  <a:lnTo>
                    <a:pt x="190" y="227"/>
                  </a:lnTo>
                  <a:lnTo>
                    <a:pt x="192" y="225"/>
                  </a:lnTo>
                  <a:lnTo>
                    <a:pt x="198" y="225"/>
                  </a:lnTo>
                  <a:lnTo>
                    <a:pt x="200" y="223"/>
                  </a:lnTo>
                  <a:lnTo>
                    <a:pt x="198" y="221"/>
                  </a:lnTo>
                  <a:lnTo>
                    <a:pt x="194" y="219"/>
                  </a:lnTo>
                  <a:lnTo>
                    <a:pt x="194" y="215"/>
                  </a:lnTo>
                  <a:lnTo>
                    <a:pt x="190" y="208"/>
                  </a:lnTo>
                  <a:lnTo>
                    <a:pt x="188" y="210"/>
                  </a:lnTo>
                  <a:lnTo>
                    <a:pt x="188" y="217"/>
                  </a:lnTo>
                  <a:lnTo>
                    <a:pt x="188" y="221"/>
                  </a:lnTo>
                  <a:lnTo>
                    <a:pt x="181" y="221"/>
                  </a:lnTo>
                  <a:lnTo>
                    <a:pt x="181" y="221"/>
                  </a:lnTo>
                  <a:lnTo>
                    <a:pt x="186" y="225"/>
                  </a:lnTo>
                  <a:lnTo>
                    <a:pt x="186" y="227"/>
                  </a:lnTo>
                  <a:lnTo>
                    <a:pt x="186" y="227"/>
                  </a:lnTo>
                  <a:close/>
                  <a:moveTo>
                    <a:pt x="238" y="86"/>
                  </a:moveTo>
                  <a:lnTo>
                    <a:pt x="240" y="84"/>
                  </a:lnTo>
                  <a:lnTo>
                    <a:pt x="245" y="84"/>
                  </a:lnTo>
                  <a:lnTo>
                    <a:pt x="247" y="82"/>
                  </a:lnTo>
                  <a:lnTo>
                    <a:pt x="247" y="80"/>
                  </a:lnTo>
                  <a:lnTo>
                    <a:pt x="247" y="78"/>
                  </a:lnTo>
                  <a:lnTo>
                    <a:pt x="245" y="73"/>
                  </a:lnTo>
                  <a:lnTo>
                    <a:pt x="243" y="73"/>
                  </a:lnTo>
                  <a:lnTo>
                    <a:pt x="240" y="73"/>
                  </a:lnTo>
                  <a:lnTo>
                    <a:pt x="234" y="76"/>
                  </a:lnTo>
                  <a:lnTo>
                    <a:pt x="232" y="78"/>
                  </a:lnTo>
                  <a:lnTo>
                    <a:pt x="232" y="80"/>
                  </a:lnTo>
                  <a:lnTo>
                    <a:pt x="234" y="80"/>
                  </a:lnTo>
                  <a:lnTo>
                    <a:pt x="234" y="84"/>
                  </a:lnTo>
                  <a:lnTo>
                    <a:pt x="234" y="84"/>
                  </a:lnTo>
                  <a:lnTo>
                    <a:pt x="238" y="86"/>
                  </a:lnTo>
                  <a:lnTo>
                    <a:pt x="238" y="86"/>
                  </a:lnTo>
                  <a:close/>
                  <a:moveTo>
                    <a:pt x="240" y="95"/>
                  </a:moveTo>
                  <a:lnTo>
                    <a:pt x="240" y="90"/>
                  </a:lnTo>
                  <a:lnTo>
                    <a:pt x="243" y="90"/>
                  </a:lnTo>
                  <a:lnTo>
                    <a:pt x="243" y="92"/>
                  </a:lnTo>
                  <a:lnTo>
                    <a:pt x="240" y="95"/>
                  </a:lnTo>
                  <a:lnTo>
                    <a:pt x="240" y="95"/>
                  </a:lnTo>
                  <a:close/>
                  <a:moveTo>
                    <a:pt x="243" y="107"/>
                  </a:moveTo>
                  <a:lnTo>
                    <a:pt x="245" y="103"/>
                  </a:lnTo>
                  <a:lnTo>
                    <a:pt x="247" y="101"/>
                  </a:lnTo>
                  <a:lnTo>
                    <a:pt x="247" y="99"/>
                  </a:lnTo>
                  <a:lnTo>
                    <a:pt x="245" y="99"/>
                  </a:lnTo>
                  <a:lnTo>
                    <a:pt x="245" y="99"/>
                  </a:lnTo>
                  <a:lnTo>
                    <a:pt x="240" y="99"/>
                  </a:lnTo>
                  <a:lnTo>
                    <a:pt x="238" y="97"/>
                  </a:lnTo>
                  <a:lnTo>
                    <a:pt x="234" y="97"/>
                  </a:lnTo>
                  <a:lnTo>
                    <a:pt x="232" y="99"/>
                  </a:lnTo>
                  <a:lnTo>
                    <a:pt x="228" y="101"/>
                  </a:lnTo>
                  <a:lnTo>
                    <a:pt x="228" y="103"/>
                  </a:lnTo>
                  <a:lnTo>
                    <a:pt x="228" y="107"/>
                  </a:lnTo>
                  <a:lnTo>
                    <a:pt x="232" y="107"/>
                  </a:lnTo>
                  <a:lnTo>
                    <a:pt x="236" y="105"/>
                  </a:lnTo>
                  <a:lnTo>
                    <a:pt x="238" y="107"/>
                  </a:lnTo>
                  <a:lnTo>
                    <a:pt x="240" y="107"/>
                  </a:lnTo>
                  <a:lnTo>
                    <a:pt x="243" y="107"/>
                  </a:lnTo>
                  <a:lnTo>
                    <a:pt x="243" y="107"/>
                  </a:lnTo>
                  <a:close/>
                  <a:moveTo>
                    <a:pt x="251" y="107"/>
                  </a:moveTo>
                  <a:lnTo>
                    <a:pt x="251" y="103"/>
                  </a:lnTo>
                  <a:lnTo>
                    <a:pt x="253" y="101"/>
                  </a:lnTo>
                  <a:lnTo>
                    <a:pt x="255" y="99"/>
                  </a:lnTo>
                  <a:lnTo>
                    <a:pt x="257" y="101"/>
                  </a:lnTo>
                  <a:lnTo>
                    <a:pt x="257" y="103"/>
                  </a:lnTo>
                  <a:lnTo>
                    <a:pt x="257" y="107"/>
                  </a:lnTo>
                  <a:lnTo>
                    <a:pt x="255" y="107"/>
                  </a:lnTo>
                  <a:lnTo>
                    <a:pt x="251" y="107"/>
                  </a:lnTo>
                  <a:lnTo>
                    <a:pt x="251" y="107"/>
                  </a:lnTo>
                  <a:close/>
                  <a:moveTo>
                    <a:pt x="236" y="128"/>
                  </a:moveTo>
                  <a:lnTo>
                    <a:pt x="240" y="122"/>
                  </a:lnTo>
                  <a:lnTo>
                    <a:pt x="243" y="116"/>
                  </a:lnTo>
                  <a:lnTo>
                    <a:pt x="245" y="113"/>
                  </a:lnTo>
                  <a:lnTo>
                    <a:pt x="245" y="111"/>
                  </a:lnTo>
                  <a:lnTo>
                    <a:pt x="243" y="111"/>
                  </a:lnTo>
                  <a:lnTo>
                    <a:pt x="238" y="113"/>
                  </a:lnTo>
                  <a:lnTo>
                    <a:pt x="234" y="111"/>
                  </a:lnTo>
                  <a:lnTo>
                    <a:pt x="230" y="111"/>
                  </a:lnTo>
                  <a:lnTo>
                    <a:pt x="228" y="113"/>
                  </a:lnTo>
                  <a:lnTo>
                    <a:pt x="226" y="118"/>
                  </a:lnTo>
                  <a:lnTo>
                    <a:pt x="228" y="118"/>
                  </a:lnTo>
                  <a:lnTo>
                    <a:pt x="230" y="118"/>
                  </a:lnTo>
                  <a:lnTo>
                    <a:pt x="232" y="122"/>
                  </a:lnTo>
                  <a:lnTo>
                    <a:pt x="232" y="124"/>
                  </a:lnTo>
                  <a:lnTo>
                    <a:pt x="228" y="124"/>
                  </a:lnTo>
                  <a:lnTo>
                    <a:pt x="221" y="128"/>
                  </a:lnTo>
                  <a:lnTo>
                    <a:pt x="221" y="130"/>
                  </a:lnTo>
                  <a:lnTo>
                    <a:pt x="221" y="132"/>
                  </a:lnTo>
                  <a:lnTo>
                    <a:pt x="226" y="132"/>
                  </a:lnTo>
                  <a:lnTo>
                    <a:pt x="230" y="128"/>
                  </a:lnTo>
                  <a:lnTo>
                    <a:pt x="230" y="128"/>
                  </a:lnTo>
                  <a:lnTo>
                    <a:pt x="236" y="128"/>
                  </a:lnTo>
                  <a:lnTo>
                    <a:pt x="236" y="128"/>
                  </a:lnTo>
                  <a:close/>
                  <a:moveTo>
                    <a:pt x="247" y="128"/>
                  </a:moveTo>
                  <a:lnTo>
                    <a:pt x="243" y="128"/>
                  </a:lnTo>
                  <a:lnTo>
                    <a:pt x="240" y="130"/>
                  </a:lnTo>
                  <a:lnTo>
                    <a:pt x="238" y="128"/>
                  </a:lnTo>
                  <a:lnTo>
                    <a:pt x="240" y="124"/>
                  </a:lnTo>
                  <a:lnTo>
                    <a:pt x="245" y="122"/>
                  </a:lnTo>
                  <a:lnTo>
                    <a:pt x="245" y="120"/>
                  </a:lnTo>
                  <a:lnTo>
                    <a:pt x="249" y="122"/>
                  </a:lnTo>
                  <a:lnTo>
                    <a:pt x="247" y="124"/>
                  </a:lnTo>
                  <a:lnTo>
                    <a:pt x="247" y="128"/>
                  </a:lnTo>
                  <a:lnTo>
                    <a:pt x="247" y="128"/>
                  </a:lnTo>
                  <a:close/>
                  <a:moveTo>
                    <a:pt x="259" y="137"/>
                  </a:moveTo>
                  <a:lnTo>
                    <a:pt x="253" y="132"/>
                  </a:lnTo>
                  <a:lnTo>
                    <a:pt x="251" y="128"/>
                  </a:lnTo>
                  <a:lnTo>
                    <a:pt x="253" y="126"/>
                  </a:lnTo>
                  <a:lnTo>
                    <a:pt x="255" y="126"/>
                  </a:lnTo>
                  <a:lnTo>
                    <a:pt x="255" y="128"/>
                  </a:lnTo>
                  <a:lnTo>
                    <a:pt x="259" y="128"/>
                  </a:lnTo>
                  <a:lnTo>
                    <a:pt x="264" y="130"/>
                  </a:lnTo>
                  <a:lnTo>
                    <a:pt x="261" y="135"/>
                  </a:lnTo>
                  <a:lnTo>
                    <a:pt x="259" y="137"/>
                  </a:lnTo>
                  <a:lnTo>
                    <a:pt x="259" y="137"/>
                  </a:lnTo>
                  <a:close/>
                  <a:moveTo>
                    <a:pt x="253" y="147"/>
                  </a:moveTo>
                  <a:lnTo>
                    <a:pt x="251" y="143"/>
                  </a:lnTo>
                  <a:lnTo>
                    <a:pt x="243" y="139"/>
                  </a:lnTo>
                  <a:lnTo>
                    <a:pt x="236" y="135"/>
                  </a:lnTo>
                  <a:lnTo>
                    <a:pt x="232" y="135"/>
                  </a:lnTo>
                  <a:lnTo>
                    <a:pt x="230" y="135"/>
                  </a:lnTo>
                  <a:lnTo>
                    <a:pt x="230" y="132"/>
                  </a:lnTo>
                  <a:lnTo>
                    <a:pt x="234" y="130"/>
                  </a:lnTo>
                  <a:lnTo>
                    <a:pt x="240" y="130"/>
                  </a:lnTo>
                  <a:lnTo>
                    <a:pt x="247" y="135"/>
                  </a:lnTo>
                  <a:lnTo>
                    <a:pt x="253" y="139"/>
                  </a:lnTo>
                  <a:lnTo>
                    <a:pt x="255" y="139"/>
                  </a:lnTo>
                  <a:lnTo>
                    <a:pt x="257" y="137"/>
                  </a:lnTo>
                  <a:lnTo>
                    <a:pt x="257" y="139"/>
                  </a:lnTo>
                  <a:lnTo>
                    <a:pt x="257" y="141"/>
                  </a:lnTo>
                  <a:lnTo>
                    <a:pt x="255" y="145"/>
                  </a:lnTo>
                  <a:lnTo>
                    <a:pt x="253" y="147"/>
                  </a:lnTo>
                  <a:lnTo>
                    <a:pt x="253" y="147"/>
                  </a:lnTo>
                  <a:close/>
                  <a:moveTo>
                    <a:pt x="255" y="158"/>
                  </a:moveTo>
                  <a:lnTo>
                    <a:pt x="257" y="151"/>
                  </a:lnTo>
                  <a:lnTo>
                    <a:pt x="253" y="149"/>
                  </a:lnTo>
                  <a:lnTo>
                    <a:pt x="251" y="149"/>
                  </a:lnTo>
                  <a:lnTo>
                    <a:pt x="245" y="147"/>
                  </a:lnTo>
                  <a:lnTo>
                    <a:pt x="238" y="143"/>
                  </a:lnTo>
                  <a:lnTo>
                    <a:pt x="236" y="141"/>
                  </a:lnTo>
                  <a:lnTo>
                    <a:pt x="234" y="141"/>
                  </a:lnTo>
                  <a:lnTo>
                    <a:pt x="228" y="141"/>
                  </a:lnTo>
                  <a:lnTo>
                    <a:pt x="226" y="139"/>
                  </a:lnTo>
                  <a:lnTo>
                    <a:pt x="215" y="139"/>
                  </a:lnTo>
                  <a:lnTo>
                    <a:pt x="211" y="139"/>
                  </a:lnTo>
                  <a:lnTo>
                    <a:pt x="213" y="143"/>
                  </a:lnTo>
                  <a:lnTo>
                    <a:pt x="213" y="145"/>
                  </a:lnTo>
                  <a:lnTo>
                    <a:pt x="215" y="147"/>
                  </a:lnTo>
                  <a:lnTo>
                    <a:pt x="221" y="149"/>
                  </a:lnTo>
                  <a:lnTo>
                    <a:pt x="224" y="145"/>
                  </a:lnTo>
                  <a:lnTo>
                    <a:pt x="224" y="145"/>
                  </a:lnTo>
                  <a:lnTo>
                    <a:pt x="228" y="147"/>
                  </a:lnTo>
                  <a:lnTo>
                    <a:pt x="230" y="151"/>
                  </a:lnTo>
                  <a:lnTo>
                    <a:pt x="232" y="151"/>
                  </a:lnTo>
                  <a:lnTo>
                    <a:pt x="234" y="151"/>
                  </a:lnTo>
                  <a:lnTo>
                    <a:pt x="236" y="156"/>
                  </a:lnTo>
                  <a:lnTo>
                    <a:pt x="240" y="156"/>
                  </a:lnTo>
                  <a:lnTo>
                    <a:pt x="245" y="156"/>
                  </a:lnTo>
                  <a:lnTo>
                    <a:pt x="251" y="158"/>
                  </a:lnTo>
                  <a:lnTo>
                    <a:pt x="253" y="160"/>
                  </a:lnTo>
                  <a:lnTo>
                    <a:pt x="255" y="158"/>
                  </a:lnTo>
                  <a:lnTo>
                    <a:pt x="255" y="158"/>
                  </a:lnTo>
                  <a:close/>
                  <a:moveTo>
                    <a:pt x="226" y="164"/>
                  </a:moveTo>
                  <a:lnTo>
                    <a:pt x="226" y="164"/>
                  </a:lnTo>
                  <a:lnTo>
                    <a:pt x="224" y="164"/>
                  </a:lnTo>
                  <a:lnTo>
                    <a:pt x="221" y="162"/>
                  </a:lnTo>
                  <a:lnTo>
                    <a:pt x="217" y="162"/>
                  </a:lnTo>
                  <a:lnTo>
                    <a:pt x="215" y="160"/>
                  </a:lnTo>
                  <a:lnTo>
                    <a:pt x="215" y="158"/>
                  </a:lnTo>
                  <a:lnTo>
                    <a:pt x="217" y="156"/>
                  </a:lnTo>
                  <a:lnTo>
                    <a:pt x="221" y="156"/>
                  </a:lnTo>
                  <a:lnTo>
                    <a:pt x="226" y="156"/>
                  </a:lnTo>
                  <a:lnTo>
                    <a:pt x="228" y="154"/>
                  </a:lnTo>
                  <a:lnTo>
                    <a:pt x="230" y="158"/>
                  </a:lnTo>
                  <a:lnTo>
                    <a:pt x="232" y="158"/>
                  </a:lnTo>
                  <a:lnTo>
                    <a:pt x="232" y="158"/>
                  </a:lnTo>
                  <a:lnTo>
                    <a:pt x="234" y="158"/>
                  </a:lnTo>
                  <a:lnTo>
                    <a:pt x="236" y="160"/>
                  </a:lnTo>
                  <a:lnTo>
                    <a:pt x="234" y="162"/>
                  </a:lnTo>
                  <a:lnTo>
                    <a:pt x="226" y="164"/>
                  </a:lnTo>
                  <a:lnTo>
                    <a:pt x="226" y="164"/>
                  </a:lnTo>
                  <a:close/>
                  <a:moveTo>
                    <a:pt x="217" y="185"/>
                  </a:moveTo>
                  <a:lnTo>
                    <a:pt x="215" y="183"/>
                  </a:lnTo>
                  <a:lnTo>
                    <a:pt x="215" y="177"/>
                  </a:lnTo>
                  <a:lnTo>
                    <a:pt x="213" y="177"/>
                  </a:lnTo>
                  <a:lnTo>
                    <a:pt x="213" y="183"/>
                  </a:lnTo>
                  <a:lnTo>
                    <a:pt x="211" y="183"/>
                  </a:lnTo>
                  <a:lnTo>
                    <a:pt x="213" y="185"/>
                  </a:lnTo>
                  <a:lnTo>
                    <a:pt x="217" y="187"/>
                  </a:lnTo>
                  <a:lnTo>
                    <a:pt x="217" y="185"/>
                  </a:lnTo>
                  <a:lnTo>
                    <a:pt x="217" y="185"/>
                  </a:lnTo>
                  <a:close/>
                  <a:moveTo>
                    <a:pt x="221" y="185"/>
                  </a:moveTo>
                  <a:lnTo>
                    <a:pt x="224" y="185"/>
                  </a:lnTo>
                  <a:lnTo>
                    <a:pt x="226" y="183"/>
                  </a:lnTo>
                  <a:lnTo>
                    <a:pt x="224" y="179"/>
                  </a:lnTo>
                  <a:lnTo>
                    <a:pt x="221" y="175"/>
                  </a:lnTo>
                  <a:lnTo>
                    <a:pt x="219" y="175"/>
                  </a:lnTo>
                  <a:lnTo>
                    <a:pt x="219" y="179"/>
                  </a:lnTo>
                  <a:lnTo>
                    <a:pt x="221" y="185"/>
                  </a:lnTo>
                  <a:lnTo>
                    <a:pt x="221" y="185"/>
                  </a:lnTo>
                  <a:close/>
                  <a:moveTo>
                    <a:pt x="230" y="181"/>
                  </a:moveTo>
                  <a:lnTo>
                    <a:pt x="230" y="181"/>
                  </a:lnTo>
                  <a:lnTo>
                    <a:pt x="234" y="181"/>
                  </a:lnTo>
                  <a:lnTo>
                    <a:pt x="234" y="181"/>
                  </a:lnTo>
                  <a:lnTo>
                    <a:pt x="232" y="177"/>
                  </a:lnTo>
                  <a:lnTo>
                    <a:pt x="228" y="177"/>
                  </a:lnTo>
                  <a:lnTo>
                    <a:pt x="228" y="177"/>
                  </a:lnTo>
                  <a:lnTo>
                    <a:pt x="230" y="181"/>
                  </a:lnTo>
                  <a:lnTo>
                    <a:pt x="230" y="181"/>
                  </a:lnTo>
                  <a:close/>
                  <a:moveTo>
                    <a:pt x="228" y="191"/>
                  </a:moveTo>
                  <a:lnTo>
                    <a:pt x="230" y="189"/>
                  </a:lnTo>
                  <a:lnTo>
                    <a:pt x="232" y="185"/>
                  </a:lnTo>
                  <a:lnTo>
                    <a:pt x="232" y="183"/>
                  </a:lnTo>
                  <a:lnTo>
                    <a:pt x="228" y="181"/>
                  </a:lnTo>
                  <a:lnTo>
                    <a:pt x="228" y="183"/>
                  </a:lnTo>
                  <a:lnTo>
                    <a:pt x="228" y="185"/>
                  </a:lnTo>
                  <a:lnTo>
                    <a:pt x="226" y="189"/>
                  </a:lnTo>
                  <a:lnTo>
                    <a:pt x="228" y="191"/>
                  </a:lnTo>
                  <a:lnTo>
                    <a:pt x="228" y="191"/>
                  </a:lnTo>
                  <a:close/>
                  <a:moveTo>
                    <a:pt x="224" y="200"/>
                  </a:moveTo>
                  <a:lnTo>
                    <a:pt x="224" y="198"/>
                  </a:lnTo>
                  <a:lnTo>
                    <a:pt x="219" y="198"/>
                  </a:lnTo>
                  <a:lnTo>
                    <a:pt x="217" y="194"/>
                  </a:lnTo>
                  <a:lnTo>
                    <a:pt x="215" y="194"/>
                  </a:lnTo>
                  <a:lnTo>
                    <a:pt x="211" y="196"/>
                  </a:lnTo>
                  <a:lnTo>
                    <a:pt x="213" y="200"/>
                  </a:lnTo>
                  <a:lnTo>
                    <a:pt x="213" y="202"/>
                  </a:lnTo>
                  <a:lnTo>
                    <a:pt x="211" y="204"/>
                  </a:lnTo>
                  <a:lnTo>
                    <a:pt x="211" y="206"/>
                  </a:lnTo>
                  <a:lnTo>
                    <a:pt x="217" y="208"/>
                  </a:lnTo>
                  <a:lnTo>
                    <a:pt x="221" y="206"/>
                  </a:lnTo>
                  <a:lnTo>
                    <a:pt x="224" y="200"/>
                  </a:lnTo>
                  <a:lnTo>
                    <a:pt x="224" y="200"/>
                  </a:lnTo>
                  <a:close/>
                  <a:moveTo>
                    <a:pt x="226" y="194"/>
                  </a:moveTo>
                  <a:lnTo>
                    <a:pt x="228" y="198"/>
                  </a:lnTo>
                  <a:lnTo>
                    <a:pt x="228" y="202"/>
                  </a:lnTo>
                  <a:lnTo>
                    <a:pt x="230" y="202"/>
                  </a:lnTo>
                  <a:lnTo>
                    <a:pt x="230" y="198"/>
                  </a:lnTo>
                  <a:lnTo>
                    <a:pt x="230" y="196"/>
                  </a:lnTo>
                  <a:lnTo>
                    <a:pt x="226" y="194"/>
                  </a:lnTo>
                  <a:lnTo>
                    <a:pt x="226" y="194"/>
                  </a:lnTo>
                  <a:close/>
                  <a:moveTo>
                    <a:pt x="259" y="149"/>
                  </a:moveTo>
                  <a:lnTo>
                    <a:pt x="259" y="147"/>
                  </a:lnTo>
                  <a:lnTo>
                    <a:pt x="259" y="145"/>
                  </a:lnTo>
                  <a:lnTo>
                    <a:pt x="261" y="141"/>
                  </a:lnTo>
                  <a:lnTo>
                    <a:pt x="264" y="139"/>
                  </a:lnTo>
                  <a:lnTo>
                    <a:pt x="266" y="139"/>
                  </a:lnTo>
                  <a:lnTo>
                    <a:pt x="268" y="143"/>
                  </a:lnTo>
                  <a:lnTo>
                    <a:pt x="268" y="145"/>
                  </a:lnTo>
                  <a:lnTo>
                    <a:pt x="266" y="147"/>
                  </a:lnTo>
                  <a:lnTo>
                    <a:pt x="266" y="149"/>
                  </a:lnTo>
                  <a:lnTo>
                    <a:pt x="264" y="151"/>
                  </a:lnTo>
                  <a:lnTo>
                    <a:pt x="259" y="151"/>
                  </a:lnTo>
                  <a:lnTo>
                    <a:pt x="259" y="149"/>
                  </a:lnTo>
                  <a:lnTo>
                    <a:pt x="259" y="149"/>
                  </a:lnTo>
                  <a:close/>
                  <a:moveTo>
                    <a:pt x="234" y="194"/>
                  </a:moveTo>
                  <a:lnTo>
                    <a:pt x="236" y="196"/>
                  </a:lnTo>
                  <a:lnTo>
                    <a:pt x="240" y="198"/>
                  </a:lnTo>
                  <a:lnTo>
                    <a:pt x="243" y="196"/>
                  </a:lnTo>
                  <a:lnTo>
                    <a:pt x="245" y="194"/>
                  </a:lnTo>
                  <a:lnTo>
                    <a:pt x="243" y="191"/>
                  </a:lnTo>
                  <a:lnTo>
                    <a:pt x="243" y="189"/>
                  </a:lnTo>
                  <a:lnTo>
                    <a:pt x="240" y="189"/>
                  </a:lnTo>
                  <a:lnTo>
                    <a:pt x="238" y="191"/>
                  </a:lnTo>
                  <a:lnTo>
                    <a:pt x="234" y="194"/>
                  </a:lnTo>
                  <a:lnTo>
                    <a:pt x="234" y="194"/>
                  </a:lnTo>
                  <a:close/>
                  <a:moveTo>
                    <a:pt x="236" y="185"/>
                  </a:moveTo>
                  <a:lnTo>
                    <a:pt x="238" y="185"/>
                  </a:lnTo>
                  <a:lnTo>
                    <a:pt x="240" y="183"/>
                  </a:lnTo>
                  <a:lnTo>
                    <a:pt x="240" y="181"/>
                  </a:lnTo>
                  <a:lnTo>
                    <a:pt x="238" y="181"/>
                  </a:lnTo>
                  <a:lnTo>
                    <a:pt x="236" y="185"/>
                  </a:lnTo>
                  <a:lnTo>
                    <a:pt x="236" y="185"/>
                  </a:lnTo>
                  <a:close/>
                  <a:moveTo>
                    <a:pt x="243" y="183"/>
                  </a:moveTo>
                  <a:lnTo>
                    <a:pt x="243" y="183"/>
                  </a:lnTo>
                  <a:lnTo>
                    <a:pt x="245" y="185"/>
                  </a:lnTo>
                  <a:lnTo>
                    <a:pt x="249" y="183"/>
                  </a:lnTo>
                  <a:lnTo>
                    <a:pt x="249" y="181"/>
                  </a:lnTo>
                  <a:lnTo>
                    <a:pt x="249" y="181"/>
                  </a:lnTo>
                  <a:lnTo>
                    <a:pt x="245" y="181"/>
                  </a:lnTo>
                  <a:lnTo>
                    <a:pt x="245" y="181"/>
                  </a:lnTo>
                  <a:lnTo>
                    <a:pt x="243" y="183"/>
                  </a:lnTo>
                  <a:lnTo>
                    <a:pt x="243" y="183"/>
                  </a:lnTo>
                  <a:close/>
                  <a:moveTo>
                    <a:pt x="243" y="166"/>
                  </a:moveTo>
                  <a:lnTo>
                    <a:pt x="240" y="168"/>
                  </a:lnTo>
                  <a:lnTo>
                    <a:pt x="238" y="170"/>
                  </a:lnTo>
                  <a:lnTo>
                    <a:pt x="236" y="168"/>
                  </a:lnTo>
                  <a:lnTo>
                    <a:pt x="236" y="164"/>
                  </a:lnTo>
                  <a:lnTo>
                    <a:pt x="238" y="160"/>
                  </a:lnTo>
                  <a:lnTo>
                    <a:pt x="245" y="158"/>
                  </a:lnTo>
                  <a:lnTo>
                    <a:pt x="247" y="160"/>
                  </a:lnTo>
                  <a:lnTo>
                    <a:pt x="249" y="162"/>
                  </a:lnTo>
                  <a:lnTo>
                    <a:pt x="253" y="162"/>
                  </a:lnTo>
                  <a:lnTo>
                    <a:pt x="253" y="166"/>
                  </a:lnTo>
                  <a:lnTo>
                    <a:pt x="251" y="168"/>
                  </a:lnTo>
                  <a:lnTo>
                    <a:pt x="247" y="168"/>
                  </a:lnTo>
                  <a:lnTo>
                    <a:pt x="243" y="166"/>
                  </a:lnTo>
                  <a:lnTo>
                    <a:pt x="243" y="166"/>
                  </a:lnTo>
                  <a:close/>
                  <a:moveTo>
                    <a:pt x="259" y="164"/>
                  </a:moveTo>
                  <a:lnTo>
                    <a:pt x="261" y="168"/>
                  </a:lnTo>
                  <a:lnTo>
                    <a:pt x="264" y="168"/>
                  </a:lnTo>
                  <a:lnTo>
                    <a:pt x="268" y="166"/>
                  </a:lnTo>
                  <a:lnTo>
                    <a:pt x="268" y="164"/>
                  </a:lnTo>
                  <a:lnTo>
                    <a:pt x="266" y="162"/>
                  </a:lnTo>
                  <a:lnTo>
                    <a:pt x="264" y="162"/>
                  </a:lnTo>
                  <a:lnTo>
                    <a:pt x="261" y="164"/>
                  </a:lnTo>
                  <a:lnTo>
                    <a:pt x="259" y="164"/>
                  </a:lnTo>
                  <a:lnTo>
                    <a:pt x="259" y="164"/>
                  </a:lnTo>
                  <a:close/>
                  <a:moveTo>
                    <a:pt x="268" y="202"/>
                  </a:moveTo>
                  <a:lnTo>
                    <a:pt x="268" y="200"/>
                  </a:lnTo>
                  <a:lnTo>
                    <a:pt x="266" y="196"/>
                  </a:lnTo>
                  <a:lnTo>
                    <a:pt x="264" y="191"/>
                  </a:lnTo>
                  <a:lnTo>
                    <a:pt x="266" y="189"/>
                  </a:lnTo>
                  <a:lnTo>
                    <a:pt x="261" y="183"/>
                  </a:lnTo>
                  <a:lnTo>
                    <a:pt x="259" y="181"/>
                  </a:lnTo>
                  <a:lnTo>
                    <a:pt x="257" y="183"/>
                  </a:lnTo>
                  <a:lnTo>
                    <a:pt x="253" y="183"/>
                  </a:lnTo>
                  <a:lnTo>
                    <a:pt x="249" y="187"/>
                  </a:lnTo>
                  <a:lnTo>
                    <a:pt x="247" y="189"/>
                  </a:lnTo>
                  <a:lnTo>
                    <a:pt x="251" y="194"/>
                  </a:lnTo>
                  <a:lnTo>
                    <a:pt x="251" y="202"/>
                  </a:lnTo>
                  <a:lnTo>
                    <a:pt x="255" y="204"/>
                  </a:lnTo>
                  <a:lnTo>
                    <a:pt x="257" y="204"/>
                  </a:lnTo>
                  <a:lnTo>
                    <a:pt x="264" y="202"/>
                  </a:lnTo>
                  <a:lnTo>
                    <a:pt x="268" y="202"/>
                  </a:lnTo>
                  <a:lnTo>
                    <a:pt x="268" y="202"/>
                  </a:lnTo>
                  <a:close/>
                  <a:moveTo>
                    <a:pt x="278" y="200"/>
                  </a:moveTo>
                  <a:lnTo>
                    <a:pt x="278" y="198"/>
                  </a:lnTo>
                  <a:lnTo>
                    <a:pt x="274" y="196"/>
                  </a:lnTo>
                  <a:lnTo>
                    <a:pt x="274" y="194"/>
                  </a:lnTo>
                  <a:lnTo>
                    <a:pt x="278" y="191"/>
                  </a:lnTo>
                  <a:lnTo>
                    <a:pt x="278" y="187"/>
                  </a:lnTo>
                  <a:lnTo>
                    <a:pt x="280" y="185"/>
                  </a:lnTo>
                  <a:lnTo>
                    <a:pt x="285" y="181"/>
                  </a:lnTo>
                  <a:lnTo>
                    <a:pt x="287" y="181"/>
                  </a:lnTo>
                  <a:lnTo>
                    <a:pt x="289" y="179"/>
                  </a:lnTo>
                  <a:lnTo>
                    <a:pt x="285" y="179"/>
                  </a:lnTo>
                  <a:lnTo>
                    <a:pt x="283" y="179"/>
                  </a:lnTo>
                  <a:lnTo>
                    <a:pt x="274" y="175"/>
                  </a:lnTo>
                  <a:lnTo>
                    <a:pt x="270" y="170"/>
                  </a:lnTo>
                  <a:lnTo>
                    <a:pt x="268" y="172"/>
                  </a:lnTo>
                  <a:lnTo>
                    <a:pt x="264" y="175"/>
                  </a:lnTo>
                  <a:lnTo>
                    <a:pt x="264" y="172"/>
                  </a:lnTo>
                  <a:lnTo>
                    <a:pt x="264" y="177"/>
                  </a:lnTo>
                  <a:lnTo>
                    <a:pt x="268" y="185"/>
                  </a:lnTo>
                  <a:lnTo>
                    <a:pt x="268" y="191"/>
                  </a:lnTo>
                  <a:lnTo>
                    <a:pt x="270" y="198"/>
                  </a:lnTo>
                  <a:lnTo>
                    <a:pt x="274" y="200"/>
                  </a:lnTo>
                  <a:lnTo>
                    <a:pt x="278" y="200"/>
                  </a:lnTo>
                  <a:lnTo>
                    <a:pt x="278" y="200"/>
                  </a:lnTo>
                  <a:close/>
                  <a:moveTo>
                    <a:pt x="291" y="200"/>
                  </a:moveTo>
                  <a:lnTo>
                    <a:pt x="289" y="202"/>
                  </a:lnTo>
                  <a:lnTo>
                    <a:pt x="295" y="204"/>
                  </a:lnTo>
                  <a:lnTo>
                    <a:pt x="297" y="208"/>
                  </a:lnTo>
                  <a:lnTo>
                    <a:pt x="302" y="208"/>
                  </a:lnTo>
                  <a:lnTo>
                    <a:pt x="306" y="202"/>
                  </a:lnTo>
                  <a:lnTo>
                    <a:pt x="304" y="196"/>
                  </a:lnTo>
                  <a:lnTo>
                    <a:pt x="302" y="194"/>
                  </a:lnTo>
                  <a:lnTo>
                    <a:pt x="295" y="196"/>
                  </a:lnTo>
                  <a:lnTo>
                    <a:pt x="291" y="200"/>
                  </a:lnTo>
                  <a:lnTo>
                    <a:pt x="291" y="200"/>
                  </a:lnTo>
                  <a:close/>
                  <a:moveTo>
                    <a:pt x="289" y="208"/>
                  </a:moveTo>
                  <a:lnTo>
                    <a:pt x="289" y="210"/>
                  </a:lnTo>
                  <a:lnTo>
                    <a:pt x="293" y="213"/>
                  </a:lnTo>
                  <a:lnTo>
                    <a:pt x="295" y="213"/>
                  </a:lnTo>
                  <a:lnTo>
                    <a:pt x="295" y="210"/>
                  </a:lnTo>
                  <a:lnTo>
                    <a:pt x="293" y="208"/>
                  </a:lnTo>
                  <a:lnTo>
                    <a:pt x="289" y="208"/>
                  </a:lnTo>
                  <a:lnTo>
                    <a:pt x="289" y="208"/>
                  </a:lnTo>
                  <a:close/>
                  <a:moveTo>
                    <a:pt x="289" y="80"/>
                  </a:moveTo>
                  <a:lnTo>
                    <a:pt x="291" y="80"/>
                  </a:lnTo>
                  <a:lnTo>
                    <a:pt x="295" y="80"/>
                  </a:lnTo>
                  <a:lnTo>
                    <a:pt x="297" y="76"/>
                  </a:lnTo>
                  <a:lnTo>
                    <a:pt x="299" y="76"/>
                  </a:lnTo>
                  <a:lnTo>
                    <a:pt x="302" y="78"/>
                  </a:lnTo>
                  <a:lnTo>
                    <a:pt x="306" y="78"/>
                  </a:lnTo>
                  <a:lnTo>
                    <a:pt x="306" y="80"/>
                  </a:lnTo>
                  <a:lnTo>
                    <a:pt x="302" y="84"/>
                  </a:lnTo>
                  <a:lnTo>
                    <a:pt x="299" y="84"/>
                  </a:lnTo>
                  <a:lnTo>
                    <a:pt x="297" y="82"/>
                  </a:lnTo>
                  <a:lnTo>
                    <a:pt x="291" y="82"/>
                  </a:lnTo>
                  <a:lnTo>
                    <a:pt x="289" y="80"/>
                  </a:lnTo>
                  <a:lnTo>
                    <a:pt x="289" y="80"/>
                  </a:lnTo>
                  <a:close/>
                  <a:moveTo>
                    <a:pt x="297" y="137"/>
                  </a:moveTo>
                  <a:lnTo>
                    <a:pt x="299" y="130"/>
                  </a:lnTo>
                  <a:lnTo>
                    <a:pt x="302" y="130"/>
                  </a:lnTo>
                  <a:lnTo>
                    <a:pt x="302" y="128"/>
                  </a:lnTo>
                  <a:lnTo>
                    <a:pt x="299" y="126"/>
                  </a:lnTo>
                  <a:lnTo>
                    <a:pt x="297" y="122"/>
                  </a:lnTo>
                  <a:lnTo>
                    <a:pt x="293" y="122"/>
                  </a:lnTo>
                  <a:lnTo>
                    <a:pt x="289" y="124"/>
                  </a:lnTo>
                  <a:lnTo>
                    <a:pt x="283" y="126"/>
                  </a:lnTo>
                  <a:lnTo>
                    <a:pt x="280" y="130"/>
                  </a:lnTo>
                  <a:lnTo>
                    <a:pt x="283" y="132"/>
                  </a:lnTo>
                  <a:lnTo>
                    <a:pt x="289" y="137"/>
                  </a:lnTo>
                  <a:lnTo>
                    <a:pt x="293" y="137"/>
                  </a:lnTo>
                  <a:lnTo>
                    <a:pt x="297" y="137"/>
                  </a:lnTo>
                  <a:lnTo>
                    <a:pt x="297" y="137"/>
                  </a:lnTo>
                  <a:close/>
                  <a:moveTo>
                    <a:pt x="308" y="128"/>
                  </a:moveTo>
                  <a:lnTo>
                    <a:pt x="306" y="132"/>
                  </a:lnTo>
                  <a:lnTo>
                    <a:pt x="306" y="137"/>
                  </a:lnTo>
                  <a:lnTo>
                    <a:pt x="302" y="139"/>
                  </a:lnTo>
                  <a:lnTo>
                    <a:pt x="302" y="139"/>
                  </a:lnTo>
                  <a:lnTo>
                    <a:pt x="297" y="139"/>
                  </a:lnTo>
                  <a:lnTo>
                    <a:pt x="293" y="143"/>
                  </a:lnTo>
                  <a:lnTo>
                    <a:pt x="289" y="143"/>
                  </a:lnTo>
                  <a:lnTo>
                    <a:pt x="287" y="141"/>
                  </a:lnTo>
                  <a:lnTo>
                    <a:pt x="285" y="143"/>
                  </a:lnTo>
                  <a:lnTo>
                    <a:pt x="285" y="145"/>
                  </a:lnTo>
                  <a:lnTo>
                    <a:pt x="285" y="149"/>
                  </a:lnTo>
                  <a:lnTo>
                    <a:pt x="285" y="162"/>
                  </a:lnTo>
                  <a:lnTo>
                    <a:pt x="287" y="166"/>
                  </a:lnTo>
                  <a:lnTo>
                    <a:pt x="293" y="175"/>
                  </a:lnTo>
                  <a:lnTo>
                    <a:pt x="297" y="175"/>
                  </a:lnTo>
                  <a:lnTo>
                    <a:pt x="304" y="170"/>
                  </a:lnTo>
                  <a:lnTo>
                    <a:pt x="308" y="170"/>
                  </a:lnTo>
                  <a:lnTo>
                    <a:pt x="312" y="168"/>
                  </a:lnTo>
                  <a:lnTo>
                    <a:pt x="316" y="166"/>
                  </a:lnTo>
                  <a:lnTo>
                    <a:pt x="316" y="164"/>
                  </a:lnTo>
                  <a:lnTo>
                    <a:pt x="314" y="162"/>
                  </a:lnTo>
                  <a:lnTo>
                    <a:pt x="312" y="158"/>
                  </a:lnTo>
                  <a:lnTo>
                    <a:pt x="308" y="156"/>
                  </a:lnTo>
                  <a:lnTo>
                    <a:pt x="304" y="151"/>
                  </a:lnTo>
                  <a:lnTo>
                    <a:pt x="306" y="147"/>
                  </a:lnTo>
                  <a:lnTo>
                    <a:pt x="308" y="145"/>
                  </a:lnTo>
                  <a:lnTo>
                    <a:pt x="312" y="145"/>
                  </a:lnTo>
                  <a:lnTo>
                    <a:pt x="316" y="143"/>
                  </a:lnTo>
                  <a:lnTo>
                    <a:pt x="316" y="141"/>
                  </a:lnTo>
                  <a:lnTo>
                    <a:pt x="312" y="137"/>
                  </a:lnTo>
                  <a:lnTo>
                    <a:pt x="310" y="135"/>
                  </a:lnTo>
                  <a:lnTo>
                    <a:pt x="308" y="128"/>
                  </a:lnTo>
                  <a:lnTo>
                    <a:pt x="308" y="128"/>
                  </a:lnTo>
                  <a:close/>
                  <a:moveTo>
                    <a:pt x="325" y="137"/>
                  </a:moveTo>
                  <a:lnTo>
                    <a:pt x="323" y="135"/>
                  </a:lnTo>
                  <a:lnTo>
                    <a:pt x="323" y="132"/>
                  </a:lnTo>
                  <a:lnTo>
                    <a:pt x="318" y="128"/>
                  </a:lnTo>
                  <a:lnTo>
                    <a:pt x="316" y="130"/>
                  </a:lnTo>
                  <a:lnTo>
                    <a:pt x="312" y="126"/>
                  </a:lnTo>
                  <a:lnTo>
                    <a:pt x="312" y="124"/>
                  </a:lnTo>
                  <a:lnTo>
                    <a:pt x="314" y="120"/>
                  </a:lnTo>
                  <a:lnTo>
                    <a:pt x="312" y="116"/>
                  </a:lnTo>
                  <a:lnTo>
                    <a:pt x="310" y="111"/>
                  </a:lnTo>
                  <a:lnTo>
                    <a:pt x="312" y="105"/>
                  </a:lnTo>
                  <a:lnTo>
                    <a:pt x="314" y="103"/>
                  </a:lnTo>
                  <a:lnTo>
                    <a:pt x="318" y="99"/>
                  </a:lnTo>
                  <a:lnTo>
                    <a:pt x="318" y="97"/>
                  </a:lnTo>
                  <a:lnTo>
                    <a:pt x="321" y="92"/>
                  </a:lnTo>
                  <a:lnTo>
                    <a:pt x="323" y="92"/>
                  </a:lnTo>
                  <a:lnTo>
                    <a:pt x="325" y="95"/>
                  </a:lnTo>
                  <a:lnTo>
                    <a:pt x="329" y="95"/>
                  </a:lnTo>
                  <a:lnTo>
                    <a:pt x="331" y="99"/>
                  </a:lnTo>
                  <a:lnTo>
                    <a:pt x="331" y="105"/>
                  </a:lnTo>
                  <a:lnTo>
                    <a:pt x="331" y="107"/>
                  </a:lnTo>
                  <a:lnTo>
                    <a:pt x="335" y="109"/>
                  </a:lnTo>
                  <a:lnTo>
                    <a:pt x="339" y="113"/>
                  </a:lnTo>
                  <a:lnTo>
                    <a:pt x="342" y="113"/>
                  </a:lnTo>
                  <a:lnTo>
                    <a:pt x="342" y="116"/>
                  </a:lnTo>
                  <a:lnTo>
                    <a:pt x="335" y="120"/>
                  </a:lnTo>
                  <a:lnTo>
                    <a:pt x="329" y="122"/>
                  </a:lnTo>
                  <a:lnTo>
                    <a:pt x="329" y="124"/>
                  </a:lnTo>
                  <a:lnTo>
                    <a:pt x="329" y="128"/>
                  </a:lnTo>
                  <a:lnTo>
                    <a:pt x="329" y="132"/>
                  </a:lnTo>
                  <a:lnTo>
                    <a:pt x="325" y="137"/>
                  </a:lnTo>
                  <a:lnTo>
                    <a:pt x="325" y="137"/>
                  </a:lnTo>
                  <a:close/>
                  <a:moveTo>
                    <a:pt x="2034" y="250"/>
                  </a:moveTo>
                  <a:lnTo>
                    <a:pt x="2036" y="248"/>
                  </a:lnTo>
                  <a:lnTo>
                    <a:pt x="2038" y="246"/>
                  </a:lnTo>
                  <a:lnTo>
                    <a:pt x="2036" y="244"/>
                  </a:lnTo>
                  <a:lnTo>
                    <a:pt x="2034" y="246"/>
                  </a:lnTo>
                  <a:lnTo>
                    <a:pt x="2034" y="250"/>
                  </a:lnTo>
                  <a:lnTo>
                    <a:pt x="2034" y="250"/>
                  </a:lnTo>
                  <a:close/>
                  <a:moveTo>
                    <a:pt x="2019" y="246"/>
                  </a:moveTo>
                  <a:lnTo>
                    <a:pt x="2021" y="246"/>
                  </a:lnTo>
                  <a:lnTo>
                    <a:pt x="2024" y="244"/>
                  </a:lnTo>
                  <a:lnTo>
                    <a:pt x="2019" y="242"/>
                  </a:lnTo>
                  <a:lnTo>
                    <a:pt x="2017" y="244"/>
                  </a:lnTo>
                  <a:lnTo>
                    <a:pt x="2019" y="246"/>
                  </a:lnTo>
                  <a:lnTo>
                    <a:pt x="2019" y="246"/>
                  </a:lnTo>
                  <a:close/>
                  <a:moveTo>
                    <a:pt x="2005" y="253"/>
                  </a:moveTo>
                  <a:lnTo>
                    <a:pt x="2007" y="250"/>
                  </a:lnTo>
                  <a:lnTo>
                    <a:pt x="2009" y="250"/>
                  </a:lnTo>
                  <a:lnTo>
                    <a:pt x="2007" y="246"/>
                  </a:lnTo>
                  <a:lnTo>
                    <a:pt x="2005" y="246"/>
                  </a:lnTo>
                  <a:lnTo>
                    <a:pt x="2002" y="248"/>
                  </a:lnTo>
                  <a:lnTo>
                    <a:pt x="2005" y="253"/>
                  </a:lnTo>
                  <a:lnTo>
                    <a:pt x="2005" y="253"/>
                  </a:lnTo>
                  <a:close/>
                  <a:moveTo>
                    <a:pt x="2350" y="674"/>
                  </a:moveTo>
                  <a:lnTo>
                    <a:pt x="2350" y="676"/>
                  </a:lnTo>
                  <a:lnTo>
                    <a:pt x="2350" y="678"/>
                  </a:lnTo>
                  <a:lnTo>
                    <a:pt x="2352" y="676"/>
                  </a:lnTo>
                  <a:lnTo>
                    <a:pt x="2352" y="674"/>
                  </a:lnTo>
                  <a:lnTo>
                    <a:pt x="2352" y="674"/>
                  </a:lnTo>
                  <a:lnTo>
                    <a:pt x="2350" y="674"/>
                  </a:lnTo>
                  <a:lnTo>
                    <a:pt x="2350" y="674"/>
                  </a:lnTo>
                  <a:close/>
                  <a:moveTo>
                    <a:pt x="2346" y="668"/>
                  </a:moveTo>
                  <a:lnTo>
                    <a:pt x="2350" y="670"/>
                  </a:lnTo>
                  <a:lnTo>
                    <a:pt x="2352" y="670"/>
                  </a:lnTo>
                  <a:lnTo>
                    <a:pt x="2352" y="668"/>
                  </a:lnTo>
                  <a:lnTo>
                    <a:pt x="2348" y="666"/>
                  </a:lnTo>
                  <a:lnTo>
                    <a:pt x="2346" y="666"/>
                  </a:lnTo>
                  <a:lnTo>
                    <a:pt x="2346" y="668"/>
                  </a:lnTo>
                  <a:lnTo>
                    <a:pt x="2346" y="668"/>
                  </a:lnTo>
                  <a:close/>
                  <a:moveTo>
                    <a:pt x="373" y="425"/>
                  </a:moveTo>
                  <a:lnTo>
                    <a:pt x="375" y="425"/>
                  </a:lnTo>
                  <a:lnTo>
                    <a:pt x="375" y="423"/>
                  </a:lnTo>
                  <a:lnTo>
                    <a:pt x="382" y="419"/>
                  </a:lnTo>
                  <a:lnTo>
                    <a:pt x="382" y="417"/>
                  </a:lnTo>
                  <a:lnTo>
                    <a:pt x="382" y="415"/>
                  </a:lnTo>
                  <a:lnTo>
                    <a:pt x="377" y="419"/>
                  </a:lnTo>
                  <a:lnTo>
                    <a:pt x="373" y="419"/>
                  </a:lnTo>
                  <a:lnTo>
                    <a:pt x="371" y="423"/>
                  </a:lnTo>
                  <a:lnTo>
                    <a:pt x="373" y="425"/>
                  </a:lnTo>
                  <a:lnTo>
                    <a:pt x="373" y="425"/>
                  </a:lnTo>
                  <a:close/>
                  <a:moveTo>
                    <a:pt x="350" y="552"/>
                  </a:moveTo>
                  <a:lnTo>
                    <a:pt x="354" y="554"/>
                  </a:lnTo>
                  <a:lnTo>
                    <a:pt x="361" y="550"/>
                  </a:lnTo>
                  <a:lnTo>
                    <a:pt x="365" y="548"/>
                  </a:lnTo>
                  <a:lnTo>
                    <a:pt x="369" y="550"/>
                  </a:lnTo>
                  <a:lnTo>
                    <a:pt x="371" y="552"/>
                  </a:lnTo>
                  <a:lnTo>
                    <a:pt x="375" y="552"/>
                  </a:lnTo>
                  <a:lnTo>
                    <a:pt x="380" y="550"/>
                  </a:lnTo>
                  <a:lnTo>
                    <a:pt x="377" y="548"/>
                  </a:lnTo>
                  <a:lnTo>
                    <a:pt x="377" y="546"/>
                  </a:lnTo>
                  <a:lnTo>
                    <a:pt x="380" y="546"/>
                  </a:lnTo>
                  <a:lnTo>
                    <a:pt x="382" y="550"/>
                  </a:lnTo>
                  <a:lnTo>
                    <a:pt x="384" y="552"/>
                  </a:lnTo>
                  <a:lnTo>
                    <a:pt x="390" y="552"/>
                  </a:lnTo>
                  <a:lnTo>
                    <a:pt x="390" y="550"/>
                  </a:lnTo>
                  <a:lnTo>
                    <a:pt x="394" y="548"/>
                  </a:lnTo>
                  <a:lnTo>
                    <a:pt x="396" y="543"/>
                  </a:lnTo>
                  <a:lnTo>
                    <a:pt x="396" y="539"/>
                  </a:lnTo>
                  <a:lnTo>
                    <a:pt x="398" y="535"/>
                  </a:lnTo>
                  <a:lnTo>
                    <a:pt x="398" y="531"/>
                  </a:lnTo>
                  <a:lnTo>
                    <a:pt x="396" y="529"/>
                  </a:lnTo>
                  <a:lnTo>
                    <a:pt x="394" y="524"/>
                  </a:lnTo>
                  <a:lnTo>
                    <a:pt x="390" y="522"/>
                  </a:lnTo>
                  <a:lnTo>
                    <a:pt x="388" y="522"/>
                  </a:lnTo>
                  <a:lnTo>
                    <a:pt x="386" y="522"/>
                  </a:lnTo>
                  <a:lnTo>
                    <a:pt x="388" y="520"/>
                  </a:lnTo>
                  <a:lnTo>
                    <a:pt x="392" y="520"/>
                  </a:lnTo>
                  <a:lnTo>
                    <a:pt x="394" y="520"/>
                  </a:lnTo>
                  <a:lnTo>
                    <a:pt x="396" y="524"/>
                  </a:lnTo>
                  <a:lnTo>
                    <a:pt x="396" y="527"/>
                  </a:lnTo>
                  <a:lnTo>
                    <a:pt x="398" y="527"/>
                  </a:lnTo>
                  <a:lnTo>
                    <a:pt x="401" y="524"/>
                  </a:lnTo>
                  <a:lnTo>
                    <a:pt x="398" y="518"/>
                  </a:lnTo>
                  <a:lnTo>
                    <a:pt x="394" y="514"/>
                  </a:lnTo>
                  <a:lnTo>
                    <a:pt x="390" y="508"/>
                  </a:lnTo>
                  <a:lnTo>
                    <a:pt x="392" y="506"/>
                  </a:lnTo>
                  <a:lnTo>
                    <a:pt x="394" y="508"/>
                  </a:lnTo>
                  <a:lnTo>
                    <a:pt x="394" y="512"/>
                  </a:lnTo>
                  <a:lnTo>
                    <a:pt x="398" y="514"/>
                  </a:lnTo>
                  <a:lnTo>
                    <a:pt x="403" y="514"/>
                  </a:lnTo>
                  <a:lnTo>
                    <a:pt x="403" y="512"/>
                  </a:lnTo>
                  <a:lnTo>
                    <a:pt x="403" y="510"/>
                  </a:lnTo>
                  <a:lnTo>
                    <a:pt x="401" y="508"/>
                  </a:lnTo>
                  <a:lnTo>
                    <a:pt x="401" y="506"/>
                  </a:lnTo>
                  <a:lnTo>
                    <a:pt x="403" y="501"/>
                  </a:lnTo>
                  <a:lnTo>
                    <a:pt x="403" y="497"/>
                  </a:lnTo>
                  <a:lnTo>
                    <a:pt x="401" y="493"/>
                  </a:lnTo>
                  <a:lnTo>
                    <a:pt x="396" y="489"/>
                  </a:lnTo>
                  <a:lnTo>
                    <a:pt x="398" y="489"/>
                  </a:lnTo>
                  <a:lnTo>
                    <a:pt x="403" y="491"/>
                  </a:lnTo>
                  <a:lnTo>
                    <a:pt x="405" y="491"/>
                  </a:lnTo>
                  <a:lnTo>
                    <a:pt x="407" y="487"/>
                  </a:lnTo>
                  <a:lnTo>
                    <a:pt x="405" y="484"/>
                  </a:lnTo>
                  <a:lnTo>
                    <a:pt x="403" y="484"/>
                  </a:lnTo>
                  <a:lnTo>
                    <a:pt x="403" y="480"/>
                  </a:lnTo>
                  <a:lnTo>
                    <a:pt x="405" y="478"/>
                  </a:lnTo>
                  <a:lnTo>
                    <a:pt x="409" y="482"/>
                  </a:lnTo>
                  <a:lnTo>
                    <a:pt x="413" y="484"/>
                  </a:lnTo>
                  <a:lnTo>
                    <a:pt x="415" y="480"/>
                  </a:lnTo>
                  <a:lnTo>
                    <a:pt x="413" y="480"/>
                  </a:lnTo>
                  <a:lnTo>
                    <a:pt x="413" y="478"/>
                  </a:lnTo>
                  <a:lnTo>
                    <a:pt x="415" y="478"/>
                  </a:lnTo>
                  <a:lnTo>
                    <a:pt x="417" y="478"/>
                  </a:lnTo>
                  <a:lnTo>
                    <a:pt x="422" y="476"/>
                  </a:lnTo>
                  <a:lnTo>
                    <a:pt x="422" y="472"/>
                  </a:lnTo>
                  <a:lnTo>
                    <a:pt x="420" y="470"/>
                  </a:lnTo>
                  <a:lnTo>
                    <a:pt x="420" y="470"/>
                  </a:lnTo>
                  <a:lnTo>
                    <a:pt x="426" y="465"/>
                  </a:lnTo>
                  <a:lnTo>
                    <a:pt x="426" y="463"/>
                  </a:lnTo>
                  <a:lnTo>
                    <a:pt x="424" y="461"/>
                  </a:lnTo>
                  <a:lnTo>
                    <a:pt x="422" y="459"/>
                  </a:lnTo>
                  <a:lnTo>
                    <a:pt x="424" y="455"/>
                  </a:lnTo>
                  <a:lnTo>
                    <a:pt x="426" y="459"/>
                  </a:lnTo>
                  <a:lnTo>
                    <a:pt x="428" y="457"/>
                  </a:lnTo>
                  <a:lnTo>
                    <a:pt x="434" y="449"/>
                  </a:lnTo>
                  <a:lnTo>
                    <a:pt x="434" y="444"/>
                  </a:lnTo>
                  <a:lnTo>
                    <a:pt x="436" y="442"/>
                  </a:lnTo>
                  <a:lnTo>
                    <a:pt x="439" y="438"/>
                  </a:lnTo>
                  <a:lnTo>
                    <a:pt x="443" y="434"/>
                  </a:lnTo>
                  <a:lnTo>
                    <a:pt x="447" y="430"/>
                  </a:lnTo>
                  <a:lnTo>
                    <a:pt x="449" y="421"/>
                  </a:lnTo>
                  <a:lnTo>
                    <a:pt x="453" y="421"/>
                  </a:lnTo>
                  <a:lnTo>
                    <a:pt x="460" y="415"/>
                  </a:lnTo>
                  <a:lnTo>
                    <a:pt x="468" y="406"/>
                  </a:lnTo>
                  <a:lnTo>
                    <a:pt x="474" y="402"/>
                  </a:lnTo>
                  <a:lnTo>
                    <a:pt x="476" y="400"/>
                  </a:lnTo>
                  <a:lnTo>
                    <a:pt x="483" y="396"/>
                  </a:lnTo>
                  <a:lnTo>
                    <a:pt x="489" y="394"/>
                  </a:lnTo>
                  <a:lnTo>
                    <a:pt x="491" y="392"/>
                  </a:lnTo>
                  <a:lnTo>
                    <a:pt x="498" y="385"/>
                  </a:lnTo>
                  <a:lnTo>
                    <a:pt x="500" y="383"/>
                  </a:lnTo>
                  <a:lnTo>
                    <a:pt x="502" y="383"/>
                  </a:lnTo>
                  <a:lnTo>
                    <a:pt x="506" y="381"/>
                  </a:lnTo>
                  <a:lnTo>
                    <a:pt x="506" y="379"/>
                  </a:lnTo>
                  <a:lnTo>
                    <a:pt x="504" y="377"/>
                  </a:lnTo>
                  <a:lnTo>
                    <a:pt x="506" y="373"/>
                  </a:lnTo>
                  <a:lnTo>
                    <a:pt x="506" y="371"/>
                  </a:lnTo>
                  <a:lnTo>
                    <a:pt x="506" y="364"/>
                  </a:lnTo>
                  <a:lnTo>
                    <a:pt x="504" y="364"/>
                  </a:lnTo>
                  <a:lnTo>
                    <a:pt x="502" y="364"/>
                  </a:lnTo>
                  <a:lnTo>
                    <a:pt x="502" y="358"/>
                  </a:lnTo>
                  <a:lnTo>
                    <a:pt x="504" y="354"/>
                  </a:lnTo>
                  <a:lnTo>
                    <a:pt x="502" y="352"/>
                  </a:lnTo>
                  <a:lnTo>
                    <a:pt x="500" y="352"/>
                  </a:lnTo>
                  <a:lnTo>
                    <a:pt x="498" y="350"/>
                  </a:lnTo>
                  <a:lnTo>
                    <a:pt x="493" y="347"/>
                  </a:lnTo>
                  <a:lnTo>
                    <a:pt x="491" y="345"/>
                  </a:lnTo>
                  <a:lnTo>
                    <a:pt x="491" y="343"/>
                  </a:lnTo>
                  <a:lnTo>
                    <a:pt x="489" y="341"/>
                  </a:lnTo>
                  <a:lnTo>
                    <a:pt x="485" y="343"/>
                  </a:lnTo>
                  <a:lnTo>
                    <a:pt x="483" y="345"/>
                  </a:lnTo>
                  <a:lnTo>
                    <a:pt x="481" y="343"/>
                  </a:lnTo>
                  <a:lnTo>
                    <a:pt x="479" y="343"/>
                  </a:lnTo>
                  <a:lnTo>
                    <a:pt x="474" y="343"/>
                  </a:lnTo>
                  <a:lnTo>
                    <a:pt x="470" y="347"/>
                  </a:lnTo>
                  <a:lnTo>
                    <a:pt x="468" y="350"/>
                  </a:lnTo>
                  <a:lnTo>
                    <a:pt x="466" y="352"/>
                  </a:lnTo>
                  <a:lnTo>
                    <a:pt x="464" y="354"/>
                  </a:lnTo>
                  <a:lnTo>
                    <a:pt x="462" y="356"/>
                  </a:lnTo>
                  <a:lnTo>
                    <a:pt x="462" y="358"/>
                  </a:lnTo>
                  <a:lnTo>
                    <a:pt x="458" y="362"/>
                  </a:lnTo>
                  <a:lnTo>
                    <a:pt x="458" y="364"/>
                  </a:lnTo>
                  <a:lnTo>
                    <a:pt x="460" y="366"/>
                  </a:lnTo>
                  <a:lnTo>
                    <a:pt x="460" y="371"/>
                  </a:lnTo>
                  <a:lnTo>
                    <a:pt x="458" y="371"/>
                  </a:lnTo>
                  <a:lnTo>
                    <a:pt x="455" y="373"/>
                  </a:lnTo>
                  <a:lnTo>
                    <a:pt x="455" y="375"/>
                  </a:lnTo>
                  <a:lnTo>
                    <a:pt x="453" y="377"/>
                  </a:lnTo>
                  <a:lnTo>
                    <a:pt x="451" y="379"/>
                  </a:lnTo>
                  <a:lnTo>
                    <a:pt x="445" y="383"/>
                  </a:lnTo>
                  <a:lnTo>
                    <a:pt x="441" y="385"/>
                  </a:lnTo>
                  <a:lnTo>
                    <a:pt x="441" y="385"/>
                  </a:lnTo>
                  <a:lnTo>
                    <a:pt x="436" y="385"/>
                  </a:lnTo>
                  <a:lnTo>
                    <a:pt x="434" y="387"/>
                  </a:lnTo>
                  <a:lnTo>
                    <a:pt x="430" y="392"/>
                  </a:lnTo>
                  <a:lnTo>
                    <a:pt x="428" y="394"/>
                  </a:lnTo>
                  <a:lnTo>
                    <a:pt x="426" y="394"/>
                  </a:lnTo>
                  <a:lnTo>
                    <a:pt x="424" y="390"/>
                  </a:lnTo>
                  <a:lnTo>
                    <a:pt x="424" y="390"/>
                  </a:lnTo>
                  <a:lnTo>
                    <a:pt x="422" y="392"/>
                  </a:lnTo>
                  <a:lnTo>
                    <a:pt x="424" y="398"/>
                  </a:lnTo>
                  <a:lnTo>
                    <a:pt x="422" y="398"/>
                  </a:lnTo>
                  <a:lnTo>
                    <a:pt x="420" y="396"/>
                  </a:lnTo>
                  <a:lnTo>
                    <a:pt x="420" y="392"/>
                  </a:lnTo>
                  <a:lnTo>
                    <a:pt x="413" y="392"/>
                  </a:lnTo>
                  <a:lnTo>
                    <a:pt x="405" y="394"/>
                  </a:lnTo>
                  <a:lnTo>
                    <a:pt x="403" y="396"/>
                  </a:lnTo>
                  <a:lnTo>
                    <a:pt x="401" y="396"/>
                  </a:lnTo>
                  <a:lnTo>
                    <a:pt x="401" y="398"/>
                  </a:lnTo>
                  <a:lnTo>
                    <a:pt x="403" y="404"/>
                  </a:lnTo>
                  <a:lnTo>
                    <a:pt x="403" y="404"/>
                  </a:lnTo>
                  <a:lnTo>
                    <a:pt x="403" y="406"/>
                  </a:lnTo>
                  <a:lnTo>
                    <a:pt x="401" y="409"/>
                  </a:lnTo>
                  <a:lnTo>
                    <a:pt x="398" y="411"/>
                  </a:lnTo>
                  <a:lnTo>
                    <a:pt x="396" y="411"/>
                  </a:lnTo>
                  <a:lnTo>
                    <a:pt x="396" y="409"/>
                  </a:lnTo>
                  <a:lnTo>
                    <a:pt x="398" y="406"/>
                  </a:lnTo>
                  <a:lnTo>
                    <a:pt x="398" y="404"/>
                  </a:lnTo>
                  <a:lnTo>
                    <a:pt x="396" y="404"/>
                  </a:lnTo>
                  <a:lnTo>
                    <a:pt x="392" y="409"/>
                  </a:lnTo>
                  <a:lnTo>
                    <a:pt x="390" y="411"/>
                  </a:lnTo>
                  <a:lnTo>
                    <a:pt x="390" y="413"/>
                  </a:lnTo>
                  <a:lnTo>
                    <a:pt x="392" y="415"/>
                  </a:lnTo>
                  <a:lnTo>
                    <a:pt x="390" y="417"/>
                  </a:lnTo>
                  <a:lnTo>
                    <a:pt x="390" y="419"/>
                  </a:lnTo>
                  <a:lnTo>
                    <a:pt x="386" y="419"/>
                  </a:lnTo>
                  <a:lnTo>
                    <a:pt x="382" y="421"/>
                  </a:lnTo>
                  <a:lnTo>
                    <a:pt x="382" y="423"/>
                  </a:lnTo>
                  <a:lnTo>
                    <a:pt x="377" y="425"/>
                  </a:lnTo>
                  <a:lnTo>
                    <a:pt x="375" y="428"/>
                  </a:lnTo>
                  <a:lnTo>
                    <a:pt x="375" y="432"/>
                  </a:lnTo>
                  <a:lnTo>
                    <a:pt x="375" y="434"/>
                  </a:lnTo>
                  <a:lnTo>
                    <a:pt x="380" y="434"/>
                  </a:lnTo>
                  <a:lnTo>
                    <a:pt x="375" y="438"/>
                  </a:lnTo>
                  <a:lnTo>
                    <a:pt x="369" y="438"/>
                  </a:lnTo>
                  <a:lnTo>
                    <a:pt x="367" y="438"/>
                  </a:lnTo>
                  <a:lnTo>
                    <a:pt x="367" y="444"/>
                  </a:lnTo>
                  <a:lnTo>
                    <a:pt x="367" y="446"/>
                  </a:lnTo>
                  <a:lnTo>
                    <a:pt x="369" y="446"/>
                  </a:lnTo>
                  <a:lnTo>
                    <a:pt x="373" y="446"/>
                  </a:lnTo>
                  <a:lnTo>
                    <a:pt x="373" y="449"/>
                  </a:lnTo>
                  <a:lnTo>
                    <a:pt x="373" y="451"/>
                  </a:lnTo>
                  <a:lnTo>
                    <a:pt x="373" y="453"/>
                  </a:lnTo>
                  <a:lnTo>
                    <a:pt x="371" y="457"/>
                  </a:lnTo>
                  <a:lnTo>
                    <a:pt x="369" y="455"/>
                  </a:lnTo>
                  <a:lnTo>
                    <a:pt x="363" y="455"/>
                  </a:lnTo>
                  <a:lnTo>
                    <a:pt x="358" y="457"/>
                  </a:lnTo>
                  <a:lnTo>
                    <a:pt x="358" y="459"/>
                  </a:lnTo>
                  <a:lnTo>
                    <a:pt x="358" y="461"/>
                  </a:lnTo>
                  <a:lnTo>
                    <a:pt x="356" y="465"/>
                  </a:lnTo>
                  <a:lnTo>
                    <a:pt x="352" y="468"/>
                  </a:lnTo>
                  <a:lnTo>
                    <a:pt x="350" y="468"/>
                  </a:lnTo>
                  <a:lnTo>
                    <a:pt x="348" y="463"/>
                  </a:lnTo>
                  <a:lnTo>
                    <a:pt x="348" y="461"/>
                  </a:lnTo>
                  <a:lnTo>
                    <a:pt x="346" y="461"/>
                  </a:lnTo>
                  <a:lnTo>
                    <a:pt x="344" y="468"/>
                  </a:lnTo>
                  <a:lnTo>
                    <a:pt x="346" y="472"/>
                  </a:lnTo>
                  <a:lnTo>
                    <a:pt x="348" y="474"/>
                  </a:lnTo>
                  <a:lnTo>
                    <a:pt x="352" y="474"/>
                  </a:lnTo>
                  <a:lnTo>
                    <a:pt x="352" y="474"/>
                  </a:lnTo>
                  <a:lnTo>
                    <a:pt x="352" y="476"/>
                  </a:lnTo>
                  <a:lnTo>
                    <a:pt x="350" y="480"/>
                  </a:lnTo>
                  <a:lnTo>
                    <a:pt x="352" y="482"/>
                  </a:lnTo>
                  <a:lnTo>
                    <a:pt x="354" y="484"/>
                  </a:lnTo>
                  <a:lnTo>
                    <a:pt x="356" y="482"/>
                  </a:lnTo>
                  <a:lnTo>
                    <a:pt x="358" y="482"/>
                  </a:lnTo>
                  <a:lnTo>
                    <a:pt x="358" y="482"/>
                  </a:lnTo>
                  <a:lnTo>
                    <a:pt x="363" y="482"/>
                  </a:lnTo>
                  <a:lnTo>
                    <a:pt x="365" y="480"/>
                  </a:lnTo>
                  <a:lnTo>
                    <a:pt x="367" y="482"/>
                  </a:lnTo>
                  <a:lnTo>
                    <a:pt x="365" y="484"/>
                  </a:lnTo>
                  <a:lnTo>
                    <a:pt x="363" y="487"/>
                  </a:lnTo>
                  <a:lnTo>
                    <a:pt x="358" y="487"/>
                  </a:lnTo>
                  <a:lnTo>
                    <a:pt x="356" y="489"/>
                  </a:lnTo>
                  <a:lnTo>
                    <a:pt x="354" y="487"/>
                  </a:lnTo>
                  <a:lnTo>
                    <a:pt x="352" y="489"/>
                  </a:lnTo>
                  <a:lnTo>
                    <a:pt x="354" y="493"/>
                  </a:lnTo>
                  <a:lnTo>
                    <a:pt x="356" y="495"/>
                  </a:lnTo>
                  <a:lnTo>
                    <a:pt x="358" y="495"/>
                  </a:lnTo>
                  <a:lnTo>
                    <a:pt x="363" y="495"/>
                  </a:lnTo>
                  <a:lnTo>
                    <a:pt x="363" y="497"/>
                  </a:lnTo>
                  <a:lnTo>
                    <a:pt x="363" y="497"/>
                  </a:lnTo>
                  <a:lnTo>
                    <a:pt x="358" y="499"/>
                  </a:lnTo>
                  <a:lnTo>
                    <a:pt x="352" y="499"/>
                  </a:lnTo>
                  <a:lnTo>
                    <a:pt x="350" y="501"/>
                  </a:lnTo>
                  <a:lnTo>
                    <a:pt x="350" y="503"/>
                  </a:lnTo>
                  <a:lnTo>
                    <a:pt x="352" y="506"/>
                  </a:lnTo>
                  <a:lnTo>
                    <a:pt x="356" y="503"/>
                  </a:lnTo>
                  <a:lnTo>
                    <a:pt x="361" y="503"/>
                  </a:lnTo>
                  <a:lnTo>
                    <a:pt x="361" y="506"/>
                  </a:lnTo>
                  <a:lnTo>
                    <a:pt x="356" y="508"/>
                  </a:lnTo>
                  <a:lnTo>
                    <a:pt x="352" y="508"/>
                  </a:lnTo>
                  <a:lnTo>
                    <a:pt x="354" y="510"/>
                  </a:lnTo>
                  <a:lnTo>
                    <a:pt x="354" y="510"/>
                  </a:lnTo>
                  <a:lnTo>
                    <a:pt x="361" y="512"/>
                  </a:lnTo>
                  <a:lnTo>
                    <a:pt x="365" y="514"/>
                  </a:lnTo>
                  <a:lnTo>
                    <a:pt x="369" y="516"/>
                  </a:lnTo>
                  <a:lnTo>
                    <a:pt x="369" y="516"/>
                  </a:lnTo>
                  <a:lnTo>
                    <a:pt x="369" y="520"/>
                  </a:lnTo>
                  <a:lnTo>
                    <a:pt x="367" y="516"/>
                  </a:lnTo>
                  <a:lnTo>
                    <a:pt x="363" y="514"/>
                  </a:lnTo>
                  <a:lnTo>
                    <a:pt x="358" y="514"/>
                  </a:lnTo>
                  <a:lnTo>
                    <a:pt x="354" y="512"/>
                  </a:lnTo>
                  <a:lnTo>
                    <a:pt x="352" y="512"/>
                  </a:lnTo>
                  <a:lnTo>
                    <a:pt x="350" y="514"/>
                  </a:lnTo>
                  <a:lnTo>
                    <a:pt x="348" y="516"/>
                  </a:lnTo>
                  <a:lnTo>
                    <a:pt x="348" y="518"/>
                  </a:lnTo>
                  <a:lnTo>
                    <a:pt x="348" y="520"/>
                  </a:lnTo>
                  <a:lnTo>
                    <a:pt x="348" y="522"/>
                  </a:lnTo>
                  <a:lnTo>
                    <a:pt x="348" y="524"/>
                  </a:lnTo>
                  <a:lnTo>
                    <a:pt x="346" y="524"/>
                  </a:lnTo>
                  <a:lnTo>
                    <a:pt x="344" y="524"/>
                  </a:lnTo>
                  <a:lnTo>
                    <a:pt x="342" y="527"/>
                  </a:lnTo>
                  <a:lnTo>
                    <a:pt x="342" y="531"/>
                  </a:lnTo>
                  <a:lnTo>
                    <a:pt x="342" y="533"/>
                  </a:lnTo>
                  <a:lnTo>
                    <a:pt x="342" y="533"/>
                  </a:lnTo>
                  <a:lnTo>
                    <a:pt x="337" y="535"/>
                  </a:lnTo>
                  <a:lnTo>
                    <a:pt x="337" y="535"/>
                  </a:lnTo>
                  <a:lnTo>
                    <a:pt x="342" y="539"/>
                  </a:lnTo>
                  <a:lnTo>
                    <a:pt x="346" y="541"/>
                  </a:lnTo>
                  <a:lnTo>
                    <a:pt x="346" y="541"/>
                  </a:lnTo>
                  <a:lnTo>
                    <a:pt x="348" y="539"/>
                  </a:lnTo>
                  <a:lnTo>
                    <a:pt x="350" y="537"/>
                  </a:lnTo>
                  <a:lnTo>
                    <a:pt x="356" y="533"/>
                  </a:lnTo>
                  <a:lnTo>
                    <a:pt x="361" y="531"/>
                  </a:lnTo>
                  <a:lnTo>
                    <a:pt x="363" y="533"/>
                  </a:lnTo>
                  <a:lnTo>
                    <a:pt x="365" y="533"/>
                  </a:lnTo>
                  <a:lnTo>
                    <a:pt x="365" y="535"/>
                  </a:lnTo>
                  <a:lnTo>
                    <a:pt x="363" y="535"/>
                  </a:lnTo>
                  <a:lnTo>
                    <a:pt x="361" y="533"/>
                  </a:lnTo>
                  <a:lnTo>
                    <a:pt x="358" y="533"/>
                  </a:lnTo>
                  <a:lnTo>
                    <a:pt x="358" y="537"/>
                  </a:lnTo>
                  <a:lnTo>
                    <a:pt x="352" y="539"/>
                  </a:lnTo>
                  <a:lnTo>
                    <a:pt x="350" y="543"/>
                  </a:lnTo>
                  <a:lnTo>
                    <a:pt x="350" y="546"/>
                  </a:lnTo>
                  <a:lnTo>
                    <a:pt x="350" y="550"/>
                  </a:lnTo>
                  <a:lnTo>
                    <a:pt x="350" y="552"/>
                  </a:lnTo>
                  <a:lnTo>
                    <a:pt x="350" y="552"/>
                  </a:lnTo>
                  <a:lnTo>
                    <a:pt x="350" y="552"/>
                  </a:lnTo>
                  <a:lnTo>
                    <a:pt x="350" y="552"/>
                  </a:lnTo>
                  <a:close/>
                  <a:moveTo>
                    <a:pt x="367" y="661"/>
                  </a:moveTo>
                  <a:lnTo>
                    <a:pt x="369" y="661"/>
                  </a:lnTo>
                  <a:lnTo>
                    <a:pt x="369" y="659"/>
                  </a:lnTo>
                  <a:lnTo>
                    <a:pt x="367" y="657"/>
                  </a:lnTo>
                  <a:lnTo>
                    <a:pt x="369" y="653"/>
                  </a:lnTo>
                  <a:lnTo>
                    <a:pt x="367" y="651"/>
                  </a:lnTo>
                  <a:lnTo>
                    <a:pt x="363" y="649"/>
                  </a:lnTo>
                  <a:lnTo>
                    <a:pt x="363" y="647"/>
                  </a:lnTo>
                  <a:lnTo>
                    <a:pt x="361" y="645"/>
                  </a:lnTo>
                  <a:lnTo>
                    <a:pt x="356" y="645"/>
                  </a:lnTo>
                  <a:lnTo>
                    <a:pt x="352" y="649"/>
                  </a:lnTo>
                  <a:lnTo>
                    <a:pt x="354" y="651"/>
                  </a:lnTo>
                  <a:lnTo>
                    <a:pt x="356" y="651"/>
                  </a:lnTo>
                  <a:lnTo>
                    <a:pt x="358" y="651"/>
                  </a:lnTo>
                  <a:lnTo>
                    <a:pt x="361" y="653"/>
                  </a:lnTo>
                  <a:lnTo>
                    <a:pt x="361" y="655"/>
                  </a:lnTo>
                  <a:lnTo>
                    <a:pt x="365" y="657"/>
                  </a:lnTo>
                  <a:lnTo>
                    <a:pt x="367" y="661"/>
                  </a:lnTo>
                  <a:lnTo>
                    <a:pt x="367" y="661"/>
                  </a:lnTo>
                  <a:close/>
                  <a:moveTo>
                    <a:pt x="439" y="659"/>
                  </a:moveTo>
                  <a:lnTo>
                    <a:pt x="434" y="657"/>
                  </a:lnTo>
                  <a:lnTo>
                    <a:pt x="432" y="657"/>
                  </a:lnTo>
                  <a:lnTo>
                    <a:pt x="428" y="657"/>
                  </a:lnTo>
                  <a:lnTo>
                    <a:pt x="426" y="653"/>
                  </a:lnTo>
                  <a:lnTo>
                    <a:pt x="422" y="653"/>
                  </a:lnTo>
                  <a:lnTo>
                    <a:pt x="415" y="647"/>
                  </a:lnTo>
                  <a:lnTo>
                    <a:pt x="413" y="643"/>
                  </a:lnTo>
                  <a:lnTo>
                    <a:pt x="409" y="643"/>
                  </a:lnTo>
                  <a:lnTo>
                    <a:pt x="405" y="634"/>
                  </a:lnTo>
                  <a:lnTo>
                    <a:pt x="396" y="626"/>
                  </a:lnTo>
                  <a:lnTo>
                    <a:pt x="394" y="617"/>
                  </a:lnTo>
                  <a:lnTo>
                    <a:pt x="390" y="611"/>
                  </a:lnTo>
                  <a:lnTo>
                    <a:pt x="390" y="600"/>
                  </a:lnTo>
                  <a:lnTo>
                    <a:pt x="388" y="596"/>
                  </a:lnTo>
                  <a:lnTo>
                    <a:pt x="386" y="583"/>
                  </a:lnTo>
                  <a:lnTo>
                    <a:pt x="386" y="581"/>
                  </a:lnTo>
                  <a:lnTo>
                    <a:pt x="386" y="579"/>
                  </a:lnTo>
                  <a:lnTo>
                    <a:pt x="386" y="577"/>
                  </a:lnTo>
                  <a:lnTo>
                    <a:pt x="384" y="575"/>
                  </a:lnTo>
                  <a:lnTo>
                    <a:pt x="380" y="577"/>
                  </a:lnTo>
                  <a:lnTo>
                    <a:pt x="377" y="575"/>
                  </a:lnTo>
                  <a:lnTo>
                    <a:pt x="377" y="573"/>
                  </a:lnTo>
                  <a:lnTo>
                    <a:pt x="384" y="575"/>
                  </a:lnTo>
                  <a:lnTo>
                    <a:pt x="388" y="571"/>
                  </a:lnTo>
                  <a:lnTo>
                    <a:pt x="388" y="565"/>
                  </a:lnTo>
                  <a:lnTo>
                    <a:pt x="388" y="560"/>
                  </a:lnTo>
                  <a:lnTo>
                    <a:pt x="384" y="560"/>
                  </a:lnTo>
                  <a:lnTo>
                    <a:pt x="382" y="562"/>
                  </a:lnTo>
                  <a:lnTo>
                    <a:pt x="382" y="560"/>
                  </a:lnTo>
                  <a:lnTo>
                    <a:pt x="388" y="558"/>
                  </a:lnTo>
                  <a:lnTo>
                    <a:pt x="388" y="556"/>
                  </a:lnTo>
                  <a:lnTo>
                    <a:pt x="388" y="554"/>
                  </a:lnTo>
                  <a:lnTo>
                    <a:pt x="380" y="554"/>
                  </a:lnTo>
                  <a:lnTo>
                    <a:pt x="371" y="552"/>
                  </a:lnTo>
                  <a:lnTo>
                    <a:pt x="367" y="550"/>
                  </a:lnTo>
                  <a:lnTo>
                    <a:pt x="363" y="550"/>
                  </a:lnTo>
                  <a:lnTo>
                    <a:pt x="356" y="554"/>
                  </a:lnTo>
                  <a:lnTo>
                    <a:pt x="350" y="554"/>
                  </a:lnTo>
                  <a:lnTo>
                    <a:pt x="348" y="556"/>
                  </a:lnTo>
                  <a:lnTo>
                    <a:pt x="342" y="560"/>
                  </a:lnTo>
                  <a:lnTo>
                    <a:pt x="342" y="565"/>
                  </a:lnTo>
                  <a:lnTo>
                    <a:pt x="339" y="569"/>
                  </a:lnTo>
                  <a:lnTo>
                    <a:pt x="342" y="571"/>
                  </a:lnTo>
                  <a:lnTo>
                    <a:pt x="344" y="573"/>
                  </a:lnTo>
                  <a:lnTo>
                    <a:pt x="346" y="573"/>
                  </a:lnTo>
                  <a:lnTo>
                    <a:pt x="346" y="575"/>
                  </a:lnTo>
                  <a:lnTo>
                    <a:pt x="342" y="575"/>
                  </a:lnTo>
                  <a:lnTo>
                    <a:pt x="337" y="577"/>
                  </a:lnTo>
                  <a:lnTo>
                    <a:pt x="335" y="583"/>
                  </a:lnTo>
                  <a:lnTo>
                    <a:pt x="333" y="588"/>
                  </a:lnTo>
                  <a:lnTo>
                    <a:pt x="335" y="590"/>
                  </a:lnTo>
                  <a:lnTo>
                    <a:pt x="339" y="588"/>
                  </a:lnTo>
                  <a:lnTo>
                    <a:pt x="344" y="586"/>
                  </a:lnTo>
                  <a:lnTo>
                    <a:pt x="346" y="588"/>
                  </a:lnTo>
                  <a:lnTo>
                    <a:pt x="342" y="590"/>
                  </a:lnTo>
                  <a:lnTo>
                    <a:pt x="342" y="594"/>
                  </a:lnTo>
                  <a:lnTo>
                    <a:pt x="344" y="594"/>
                  </a:lnTo>
                  <a:lnTo>
                    <a:pt x="346" y="590"/>
                  </a:lnTo>
                  <a:lnTo>
                    <a:pt x="348" y="590"/>
                  </a:lnTo>
                  <a:lnTo>
                    <a:pt x="348" y="592"/>
                  </a:lnTo>
                  <a:lnTo>
                    <a:pt x="346" y="594"/>
                  </a:lnTo>
                  <a:lnTo>
                    <a:pt x="346" y="596"/>
                  </a:lnTo>
                  <a:lnTo>
                    <a:pt x="348" y="600"/>
                  </a:lnTo>
                  <a:lnTo>
                    <a:pt x="352" y="600"/>
                  </a:lnTo>
                  <a:lnTo>
                    <a:pt x="350" y="602"/>
                  </a:lnTo>
                  <a:lnTo>
                    <a:pt x="346" y="602"/>
                  </a:lnTo>
                  <a:lnTo>
                    <a:pt x="344" y="605"/>
                  </a:lnTo>
                  <a:lnTo>
                    <a:pt x="344" y="607"/>
                  </a:lnTo>
                  <a:lnTo>
                    <a:pt x="346" y="611"/>
                  </a:lnTo>
                  <a:lnTo>
                    <a:pt x="344" y="613"/>
                  </a:lnTo>
                  <a:lnTo>
                    <a:pt x="344" y="611"/>
                  </a:lnTo>
                  <a:lnTo>
                    <a:pt x="339" y="613"/>
                  </a:lnTo>
                  <a:lnTo>
                    <a:pt x="335" y="611"/>
                  </a:lnTo>
                  <a:lnTo>
                    <a:pt x="333" y="611"/>
                  </a:lnTo>
                  <a:lnTo>
                    <a:pt x="331" y="615"/>
                  </a:lnTo>
                  <a:lnTo>
                    <a:pt x="331" y="619"/>
                  </a:lnTo>
                  <a:lnTo>
                    <a:pt x="331" y="624"/>
                  </a:lnTo>
                  <a:lnTo>
                    <a:pt x="331" y="630"/>
                  </a:lnTo>
                  <a:lnTo>
                    <a:pt x="331" y="632"/>
                  </a:lnTo>
                  <a:lnTo>
                    <a:pt x="337" y="636"/>
                  </a:lnTo>
                  <a:lnTo>
                    <a:pt x="337" y="640"/>
                  </a:lnTo>
                  <a:lnTo>
                    <a:pt x="342" y="643"/>
                  </a:lnTo>
                  <a:lnTo>
                    <a:pt x="346" y="645"/>
                  </a:lnTo>
                  <a:lnTo>
                    <a:pt x="348" y="645"/>
                  </a:lnTo>
                  <a:lnTo>
                    <a:pt x="352" y="643"/>
                  </a:lnTo>
                  <a:lnTo>
                    <a:pt x="354" y="638"/>
                  </a:lnTo>
                  <a:lnTo>
                    <a:pt x="354" y="632"/>
                  </a:lnTo>
                  <a:lnTo>
                    <a:pt x="354" y="628"/>
                  </a:lnTo>
                  <a:lnTo>
                    <a:pt x="356" y="626"/>
                  </a:lnTo>
                  <a:lnTo>
                    <a:pt x="354" y="630"/>
                  </a:lnTo>
                  <a:lnTo>
                    <a:pt x="354" y="632"/>
                  </a:lnTo>
                  <a:lnTo>
                    <a:pt x="356" y="636"/>
                  </a:lnTo>
                  <a:lnTo>
                    <a:pt x="358" y="640"/>
                  </a:lnTo>
                  <a:lnTo>
                    <a:pt x="361" y="640"/>
                  </a:lnTo>
                  <a:lnTo>
                    <a:pt x="363" y="640"/>
                  </a:lnTo>
                  <a:lnTo>
                    <a:pt x="363" y="636"/>
                  </a:lnTo>
                  <a:lnTo>
                    <a:pt x="365" y="632"/>
                  </a:lnTo>
                  <a:lnTo>
                    <a:pt x="365" y="634"/>
                  </a:lnTo>
                  <a:lnTo>
                    <a:pt x="365" y="636"/>
                  </a:lnTo>
                  <a:lnTo>
                    <a:pt x="365" y="640"/>
                  </a:lnTo>
                  <a:lnTo>
                    <a:pt x="369" y="647"/>
                  </a:lnTo>
                  <a:lnTo>
                    <a:pt x="373" y="649"/>
                  </a:lnTo>
                  <a:lnTo>
                    <a:pt x="377" y="649"/>
                  </a:lnTo>
                  <a:lnTo>
                    <a:pt x="380" y="647"/>
                  </a:lnTo>
                  <a:lnTo>
                    <a:pt x="382" y="647"/>
                  </a:lnTo>
                  <a:lnTo>
                    <a:pt x="382" y="649"/>
                  </a:lnTo>
                  <a:lnTo>
                    <a:pt x="377" y="649"/>
                  </a:lnTo>
                  <a:lnTo>
                    <a:pt x="377" y="651"/>
                  </a:lnTo>
                  <a:lnTo>
                    <a:pt x="375" y="653"/>
                  </a:lnTo>
                  <a:lnTo>
                    <a:pt x="373" y="655"/>
                  </a:lnTo>
                  <a:lnTo>
                    <a:pt x="377" y="659"/>
                  </a:lnTo>
                  <a:lnTo>
                    <a:pt x="377" y="661"/>
                  </a:lnTo>
                  <a:lnTo>
                    <a:pt x="375" y="661"/>
                  </a:lnTo>
                  <a:lnTo>
                    <a:pt x="373" y="661"/>
                  </a:lnTo>
                  <a:lnTo>
                    <a:pt x="373" y="664"/>
                  </a:lnTo>
                  <a:lnTo>
                    <a:pt x="375" y="666"/>
                  </a:lnTo>
                  <a:lnTo>
                    <a:pt x="382" y="666"/>
                  </a:lnTo>
                  <a:lnTo>
                    <a:pt x="386" y="668"/>
                  </a:lnTo>
                  <a:lnTo>
                    <a:pt x="390" y="668"/>
                  </a:lnTo>
                  <a:lnTo>
                    <a:pt x="394" y="670"/>
                  </a:lnTo>
                  <a:lnTo>
                    <a:pt x="394" y="666"/>
                  </a:lnTo>
                  <a:lnTo>
                    <a:pt x="396" y="666"/>
                  </a:lnTo>
                  <a:lnTo>
                    <a:pt x="398" y="668"/>
                  </a:lnTo>
                  <a:lnTo>
                    <a:pt x="398" y="674"/>
                  </a:lnTo>
                  <a:lnTo>
                    <a:pt x="403" y="676"/>
                  </a:lnTo>
                  <a:lnTo>
                    <a:pt x="405" y="676"/>
                  </a:lnTo>
                  <a:lnTo>
                    <a:pt x="407" y="674"/>
                  </a:lnTo>
                  <a:lnTo>
                    <a:pt x="407" y="670"/>
                  </a:lnTo>
                  <a:lnTo>
                    <a:pt x="401" y="668"/>
                  </a:lnTo>
                  <a:lnTo>
                    <a:pt x="401" y="666"/>
                  </a:lnTo>
                  <a:lnTo>
                    <a:pt x="401" y="666"/>
                  </a:lnTo>
                  <a:lnTo>
                    <a:pt x="405" y="666"/>
                  </a:lnTo>
                  <a:lnTo>
                    <a:pt x="409" y="668"/>
                  </a:lnTo>
                  <a:lnTo>
                    <a:pt x="409" y="670"/>
                  </a:lnTo>
                  <a:lnTo>
                    <a:pt x="411" y="674"/>
                  </a:lnTo>
                  <a:lnTo>
                    <a:pt x="413" y="674"/>
                  </a:lnTo>
                  <a:lnTo>
                    <a:pt x="413" y="672"/>
                  </a:lnTo>
                  <a:lnTo>
                    <a:pt x="415" y="670"/>
                  </a:lnTo>
                  <a:lnTo>
                    <a:pt x="417" y="674"/>
                  </a:lnTo>
                  <a:lnTo>
                    <a:pt x="422" y="676"/>
                  </a:lnTo>
                  <a:lnTo>
                    <a:pt x="426" y="676"/>
                  </a:lnTo>
                  <a:lnTo>
                    <a:pt x="426" y="674"/>
                  </a:lnTo>
                  <a:lnTo>
                    <a:pt x="422" y="670"/>
                  </a:lnTo>
                  <a:lnTo>
                    <a:pt x="422" y="668"/>
                  </a:lnTo>
                  <a:lnTo>
                    <a:pt x="424" y="668"/>
                  </a:lnTo>
                  <a:lnTo>
                    <a:pt x="428" y="670"/>
                  </a:lnTo>
                  <a:lnTo>
                    <a:pt x="430" y="672"/>
                  </a:lnTo>
                  <a:lnTo>
                    <a:pt x="430" y="672"/>
                  </a:lnTo>
                  <a:lnTo>
                    <a:pt x="432" y="676"/>
                  </a:lnTo>
                  <a:lnTo>
                    <a:pt x="434" y="678"/>
                  </a:lnTo>
                  <a:lnTo>
                    <a:pt x="436" y="676"/>
                  </a:lnTo>
                  <a:lnTo>
                    <a:pt x="436" y="674"/>
                  </a:lnTo>
                  <a:lnTo>
                    <a:pt x="434" y="670"/>
                  </a:lnTo>
                  <a:lnTo>
                    <a:pt x="432" y="670"/>
                  </a:lnTo>
                  <a:lnTo>
                    <a:pt x="430" y="668"/>
                  </a:lnTo>
                  <a:lnTo>
                    <a:pt x="430" y="668"/>
                  </a:lnTo>
                  <a:lnTo>
                    <a:pt x="432" y="668"/>
                  </a:lnTo>
                  <a:lnTo>
                    <a:pt x="434" y="668"/>
                  </a:lnTo>
                  <a:lnTo>
                    <a:pt x="439" y="666"/>
                  </a:lnTo>
                  <a:lnTo>
                    <a:pt x="439" y="661"/>
                  </a:lnTo>
                  <a:lnTo>
                    <a:pt x="439" y="659"/>
                  </a:lnTo>
                  <a:lnTo>
                    <a:pt x="439" y="659"/>
                  </a:lnTo>
                  <a:close/>
                  <a:moveTo>
                    <a:pt x="139" y="910"/>
                  </a:moveTo>
                  <a:lnTo>
                    <a:pt x="137" y="906"/>
                  </a:lnTo>
                  <a:lnTo>
                    <a:pt x="139" y="904"/>
                  </a:lnTo>
                  <a:lnTo>
                    <a:pt x="139" y="902"/>
                  </a:lnTo>
                  <a:lnTo>
                    <a:pt x="135" y="902"/>
                  </a:lnTo>
                  <a:lnTo>
                    <a:pt x="133" y="904"/>
                  </a:lnTo>
                  <a:lnTo>
                    <a:pt x="133" y="906"/>
                  </a:lnTo>
                  <a:lnTo>
                    <a:pt x="137" y="910"/>
                  </a:lnTo>
                  <a:lnTo>
                    <a:pt x="137" y="912"/>
                  </a:lnTo>
                  <a:lnTo>
                    <a:pt x="139" y="912"/>
                  </a:lnTo>
                  <a:lnTo>
                    <a:pt x="139" y="910"/>
                  </a:lnTo>
                  <a:lnTo>
                    <a:pt x="139" y="910"/>
                  </a:lnTo>
                  <a:close/>
                  <a:moveTo>
                    <a:pt x="243" y="845"/>
                  </a:moveTo>
                  <a:lnTo>
                    <a:pt x="245" y="843"/>
                  </a:lnTo>
                  <a:lnTo>
                    <a:pt x="245" y="841"/>
                  </a:lnTo>
                  <a:lnTo>
                    <a:pt x="243" y="839"/>
                  </a:lnTo>
                  <a:lnTo>
                    <a:pt x="240" y="839"/>
                  </a:lnTo>
                  <a:lnTo>
                    <a:pt x="240" y="841"/>
                  </a:lnTo>
                  <a:lnTo>
                    <a:pt x="243" y="845"/>
                  </a:lnTo>
                  <a:lnTo>
                    <a:pt x="243" y="845"/>
                  </a:lnTo>
                  <a:close/>
                  <a:moveTo>
                    <a:pt x="323" y="756"/>
                  </a:moveTo>
                  <a:lnTo>
                    <a:pt x="327" y="756"/>
                  </a:lnTo>
                  <a:lnTo>
                    <a:pt x="331" y="752"/>
                  </a:lnTo>
                  <a:lnTo>
                    <a:pt x="335" y="748"/>
                  </a:lnTo>
                  <a:lnTo>
                    <a:pt x="335" y="742"/>
                  </a:lnTo>
                  <a:lnTo>
                    <a:pt x="337" y="739"/>
                  </a:lnTo>
                  <a:lnTo>
                    <a:pt x="339" y="742"/>
                  </a:lnTo>
                  <a:lnTo>
                    <a:pt x="337" y="748"/>
                  </a:lnTo>
                  <a:lnTo>
                    <a:pt x="342" y="742"/>
                  </a:lnTo>
                  <a:lnTo>
                    <a:pt x="342" y="737"/>
                  </a:lnTo>
                  <a:lnTo>
                    <a:pt x="337" y="733"/>
                  </a:lnTo>
                  <a:lnTo>
                    <a:pt x="323" y="727"/>
                  </a:lnTo>
                  <a:lnTo>
                    <a:pt x="316" y="727"/>
                  </a:lnTo>
                  <a:lnTo>
                    <a:pt x="312" y="729"/>
                  </a:lnTo>
                  <a:lnTo>
                    <a:pt x="310" y="737"/>
                  </a:lnTo>
                  <a:lnTo>
                    <a:pt x="310" y="748"/>
                  </a:lnTo>
                  <a:lnTo>
                    <a:pt x="312" y="752"/>
                  </a:lnTo>
                  <a:lnTo>
                    <a:pt x="314" y="756"/>
                  </a:lnTo>
                  <a:lnTo>
                    <a:pt x="314" y="756"/>
                  </a:lnTo>
                  <a:lnTo>
                    <a:pt x="318" y="756"/>
                  </a:lnTo>
                  <a:lnTo>
                    <a:pt x="316" y="761"/>
                  </a:lnTo>
                  <a:lnTo>
                    <a:pt x="321" y="761"/>
                  </a:lnTo>
                  <a:lnTo>
                    <a:pt x="323" y="756"/>
                  </a:lnTo>
                  <a:lnTo>
                    <a:pt x="323" y="756"/>
                  </a:lnTo>
                  <a:close/>
                  <a:moveTo>
                    <a:pt x="358" y="765"/>
                  </a:moveTo>
                  <a:lnTo>
                    <a:pt x="361" y="765"/>
                  </a:lnTo>
                  <a:lnTo>
                    <a:pt x="361" y="763"/>
                  </a:lnTo>
                  <a:lnTo>
                    <a:pt x="365" y="763"/>
                  </a:lnTo>
                  <a:lnTo>
                    <a:pt x="367" y="761"/>
                  </a:lnTo>
                  <a:lnTo>
                    <a:pt x="363" y="761"/>
                  </a:lnTo>
                  <a:lnTo>
                    <a:pt x="358" y="763"/>
                  </a:lnTo>
                  <a:lnTo>
                    <a:pt x="358" y="765"/>
                  </a:lnTo>
                  <a:lnTo>
                    <a:pt x="358" y="765"/>
                  </a:lnTo>
                  <a:close/>
                  <a:moveTo>
                    <a:pt x="415" y="763"/>
                  </a:moveTo>
                  <a:lnTo>
                    <a:pt x="417" y="765"/>
                  </a:lnTo>
                  <a:lnTo>
                    <a:pt x="420" y="761"/>
                  </a:lnTo>
                  <a:lnTo>
                    <a:pt x="420" y="758"/>
                  </a:lnTo>
                  <a:lnTo>
                    <a:pt x="417" y="758"/>
                  </a:lnTo>
                  <a:lnTo>
                    <a:pt x="415" y="763"/>
                  </a:lnTo>
                  <a:lnTo>
                    <a:pt x="415" y="763"/>
                  </a:lnTo>
                  <a:lnTo>
                    <a:pt x="415" y="763"/>
                  </a:lnTo>
                  <a:close/>
                  <a:moveTo>
                    <a:pt x="409" y="765"/>
                  </a:moveTo>
                  <a:lnTo>
                    <a:pt x="411" y="765"/>
                  </a:lnTo>
                  <a:lnTo>
                    <a:pt x="413" y="763"/>
                  </a:lnTo>
                  <a:lnTo>
                    <a:pt x="411" y="761"/>
                  </a:lnTo>
                  <a:lnTo>
                    <a:pt x="409" y="761"/>
                  </a:lnTo>
                  <a:lnTo>
                    <a:pt x="409" y="765"/>
                  </a:lnTo>
                  <a:lnTo>
                    <a:pt x="409" y="765"/>
                  </a:lnTo>
                  <a:close/>
                  <a:moveTo>
                    <a:pt x="455" y="744"/>
                  </a:moveTo>
                  <a:lnTo>
                    <a:pt x="458" y="746"/>
                  </a:lnTo>
                  <a:lnTo>
                    <a:pt x="460" y="744"/>
                  </a:lnTo>
                  <a:lnTo>
                    <a:pt x="466" y="742"/>
                  </a:lnTo>
                  <a:lnTo>
                    <a:pt x="466" y="739"/>
                  </a:lnTo>
                  <a:lnTo>
                    <a:pt x="464" y="739"/>
                  </a:lnTo>
                  <a:lnTo>
                    <a:pt x="458" y="742"/>
                  </a:lnTo>
                  <a:lnTo>
                    <a:pt x="455" y="744"/>
                  </a:lnTo>
                  <a:lnTo>
                    <a:pt x="455" y="744"/>
                  </a:lnTo>
                  <a:close/>
                  <a:moveTo>
                    <a:pt x="436" y="739"/>
                  </a:moveTo>
                  <a:lnTo>
                    <a:pt x="439" y="742"/>
                  </a:lnTo>
                  <a:lnTo>
                    <a:pt x="441" y="742"/>
                  </a:lnTo>
                  <a:lnTo>
                    <a:pt x="441" y="739"/>
                  </a:lnTo>
                  <a:lnTo>
                    <a:pt x="439" y="739"/>
                  </a:lnTo>
                  <a:lnTo>
                    <a:pt x="436" y="739"/>
                  </a:lnTo>
                  <a:lnTo>
                    <a:pt x="436" y="739"/>
                  </a:lnTo>
                  <a:close/>
                  <a:moveTo>
                    <a:pt x="424" y="739"/>
                  </a:moveTo>
                  <a:lnTo>
                    <a:pt x="428" y="739"/>
                  </a:lnTo>
                  <a:lnTo>
                    <a:pt x="428" y="742"/>
                  </a:lnTo>
                  <a:lnTo>
                    <a:pt x="432" y="744"/>
                  </a:lnTo>
                  <a:lnTo>
                    <a:pt x="430" y="739"/>
                  </a:lnTo>
                  <a:lnTo>
                    <a:pt x="428" y="737"/>
                  </a:lnTo>
                  <a:lnTo>
                    <a:pt x="424" y="739"/>
                  </a:lnTo>
                  <a:lnTo>
                    <a:pt x="424" y="739"/>
                  </a:lnTo>
                  <a:close/>
                  <a:moveTo>
                    <a:pt x="417" y="739"/>
                  </a:moveTo>
                  <a:lnTo>
                    <a:pt x="420" y="742"/>
                  </a:lnTo>
                  <a:lnTo>
                    <a:pt x="422" y="742"/>
                  </a:lnTo>
                  <a:lnTo>
                    <a:pt x="424" y="739"/>
                  </a:lnTo>
                  <a:lnTo>
                    <a:pt x="422" y="737"/>
                  </a:lnTo>
                  <a:lnTo>
                    <a:pt x="417" y="739"/>
                  </a:lnTo>
                  <a:lnTo>
                    <a:pt x="417" y="739"/>
                  </a:lnTo>
                  <a:close/>
                  <a:moveTo>
                    <a:pt x="845" y="611"/>
                  </a:moveTo>
                  <a:lnTo>
                    <a:pt x="845" y="615"/>
                  </a:lnTo>
                  <a:lnTo>
                    <a:pt x="847" y="617"/>
                  </a:lnTo>
                  <a:lnTo>
                    <a:pt x="847" y="613"/>
                  </a:lnTo>
                  <a:lnTo>
                    <a:pt x="845" y="611"/>
                  </a:lnTo>
                  <a:lnTo>
                    <a:pt x="845" y="611"/>
                  </a:lnTo>
                  <a:lnTo>
                    <a:pt x="845" y="611"/>
                  </a:lnTo>
                  <a:close/>
                  <a:moveTo>
                    <a:pt x="837" y="598"/>
                  </a:moveTo>
                  <a:lnTo>
                    <a:pt x="837" y="605"/>
                  </a:lnTo>
                  <a:lnTo>
                    <a:pt x="839" y="609"/>
                  </a:lnTo>
                  <a:lnTo>
                    <a:pt x="839" y="615"/>
                  </a:lnTo>
                  <a:lnTo>
                    <a:pt x="839" y="617"/>
                  </a:lnTo>
                  <a:lnTo>
                    <a:pt x="841" y="613"/>
                  </a:lnTo>
                  <a:lnTo>
                    <a:pt x="841" y="602"/>
                  </a:lnTo>
                  <a:lnTo>
                    <a:pt x="837" y="598"/>
                  </a:lnTo>
                  <a:lnTo>
                    <a:pt x="837" y="598"/>
                  </a:lnTo>
                  <a:lnTo>
                    <a:pt x="837" y="598"/>
                  </a:lnTo>
                  <a:close/>
                  <a:moveTo>
                    <a:pt x="831" y="590"/>
                  </a:moveTo>
                  <a:lnTo>
                    <a:pt x="833" y="594"/>
                  </a:lnTo>
                  <a:lnTo>
                    <a:pt x="835" y="596"/>
                  </a:lnTo>
                  <a:lnTo>
                    <a:pt x="835" y="592"/>
                  </a:lnTo>
                  <a:lnTo>
                    <a:pt x="833" y="590"/>
                  </a:lnTo>
                  <a:lnTo>
                    <a:pt x="831" y="590"/>
                  </a:lnTo>
                  <a:lnTo>
                    <a:pt x="831" y="590"/>
                  </a:lnTo>
                  <a:close/>
                  <a:moveTo>
                    <a:pt x="468" y="710"/>
                  </a:moveTo>
                  <a:lnTo>
                    <a:pt x="470" y="710"/>
                  </a:lnTo>
                  <a:lnTo>
                    <a:pt x="470" y="708"/>
                  </a:lnTo>
                  <a:lnTo>
                    <a:pt x="468" y="706"/>
                  </a:lnTo>
                  <a:lnTo>
                    <a:pt x="468" y="710"/>
                  </a:lnTo>
                  <a:lnTo>
                    <a:pt x="468" y="710"/>
                  </a:lnTo>
                  <a:close/>
                  <a:moveTo>
                    <a:pt x="487" y="727"/>
                  </a:moveTo>
                  <a:lnTo>
                    <a:pt x="487" y="727"/>
                  </a:lnTo>
                  <a:lnTo>
                    <a:pt x="491" y="723"/>
                  </a:lnTo>
                  <a:lnTo>
                    <a:pt x="487" y="725"/>
                  </a:lnTo>
                  <a:lnTo>
                    <a:pt x="487" y="727"/>
                  </a:lnTo>
                  <a:lnTo>
                    <a:pt x="487" y="727"/>
                  </a:lnTo>
                  <a:close/>
                  <a:moveTo>
                    <a:pt x="485" y="720"/>
                  </a:moveTo>
                  <a:lnTo>
                    <a:pt x="483" y="716"/>
                  </a:lnTo>
                  <a:lnTo>
                    <a:pt x="476" y="712"/>
                  </a:lnTo>
                  <a:lnTo>
                    <a:pt x="474" y="710"/>
                  </a:lnTo>
                  <a:lnTo>
                    <a:pt x="474" y="712"/>
                  </a:lnTo>
                  <a:lnTo>
                    <a:pt x="479" y="716"/>
                  </a:lnTo>
                  <a:lnTo>
                    <a:pt x="485" y="720"/>
                  </a:lnTo>
                  <a:lnTo>
                    <a:pt x="485" y="720"/>
                  </a:lnTo>
                  <a:close/>
                  <a:moveTo>
                    <a:pt x="495" y="702"/>
                  </a:moveTo>
                  <a:lnTo>
                    <a:pt x="498" y="697"/>
                  </a:lnTo>
                  <a:lnTo>
                    <a:pt x="495" y="691"/>
                  </a:lnTo>
                  <a:lnTo>
                    <a:pt x="489" y="687"/>
                  </a:lnTo>
                  <a:lnTo>
                    <a:pt x="483" y="683"/>
                  </a:lnTo>
                  <a:lnTo>
                    <a:pt x="481" y="680"/>
                  </a:lnTo>
                  <a:lnTo>
                    <a:pt x="474" y="676"/>
                  </a:lnTo>
                  <a:lnTo>
                    <a:pt x="470" y="674"/>
                  </a:lnTo>
                  <a:lnTo>
                    <a:pt x="470" y="672"/>
                  </a:lnTo>
                  <a:lnTo>
                    <a:pt x="464" y="668"/>
                  </a:lnTo>
                  <a:lnTo>
                    <a:pt x="462" y="668"/>
                  </a:lnTo>
                  <a:lnTo>
                    <a:pt x="460" y="670"/>
                  </a:lnTo>
                  <a:lnTo>
                    <a:pt x="460" y="672"/>
                  </a:lnTo>
                  <a:lnTo>
                    <a:pt x="458" y="674"/>
                  </a:lnTo>
                  <a:lnTo>
                    <a:pt x="460" y="676"/>
                  </a:lnTo>
                  <a:lnTo>
                    <a:pt x="464" y="678"/>
                  </a:lnTo>
                  <a:lnTo>
                    <a:pt x="462" y="680"/>
                  </a:lnTo>
                  <a:lnTo>
                    <a:pt x="460" y="680"/>
                  </a:lnTo>
                  <a:lnTo>
                    <a:pt x="458" y="678"/>
                  </a:lnTo>
                  <a:lnTo>
                    <a:pt x="455" y="678"/>
                  </a:lnTo>
                  <a:lnTo>
                    <a:pt x="458" y="683"/>
                  </a:lnTo>
                  <a:lnTo>
                    <a:pt x="464" y="689"/>
                  </a:lnTo>
                  <a:lnTo>
                    <a:pt x="468" y="691"/>
                  </a:lnTo>
                  <a:lnTo>
                    <a:pt x="470" y="695"/>
                  </a:lnTo>
                  <a:lnTo>
                    <a:pt x="472" y="695"/>
                  </a:lnTo>
                  <a:lnTo>
                    <a:pt x="472" y="691"/>
                  </a:lnTo>
                  <a:lnTo>
                    <a:pt x="476" y="693"/>
                  </a:lnTo>
                  <a:lnTo>
                    <a:pt x="479" y="691"/>
                  </a:lnTo>
                  <a:lnTo>
                    <a:pt x="481" y="693"/>
                  </a:lnTo>
                  <a:lnTo>
                    <a:pt x="481" y="697"/>
                  </a:lnTo>
                  <a:lnTo>
                    <a:pt x="481" y="699"/>
                  </a:lnTo>
                  <a:lnTo>
                    <a:pt x="483" y="702"/>
                  </a:lnTo>
                  <a:lnTo>
                    <a:pt x="489" y="704"/>
                  </a:lnTo>
                  <a:lnTo>
                    <a:pt x="491" y="699"/>
                  </a:lnTo>
                  <a:lnTo>
                    <a:pt x="495" y="702"/>
                  </a:lnTo>
                  <a:lnTo>
                    <a:pt x="495" y="702"/>
                  </a:lnTo>
                  <a:close/>
                  <a:moveTo>
                    <a:pt x="590" y="533"/>
                  </a:moveTo>
                  <a:lnTo>
                    <a:pt x="590" y="533"/>
                  </a:lnTo>
                  <a:lnTo>
                    <a:pt x="590" y="531"/>
                  </a:lnTo>
                  <a:lnTo>
                    <a:pt x="590" y="529"/>
                  </a:lnTo>
                  <a:lnTo>
                    <a:pt x="592" y="529"/>
                  </a:lnTo>
                  <a:lnTo>
                    <a:pt x="595" y="531"/>
                  </a:lnTo>
                  <a:lnTo>
                    <a:pt x="597" y="531"/>
                  </a:lnTo>
                  <a:lnTo>
                    <a:pt x="599" y="531"/>
                  </a:lnTo>
                  <a:lnTo>
                    <a:pt x="601" y="531"/>
                  </a:lnTo>
                  <a:lnTo>
                    <a:pt x="603" y="527"/>
                  </a:lnTo>
                  <a:lnTo>
                    <a:pt x="605" y="524"/>
                  </a:lnTo>
                  <a:lnTo>
                    <a:pt x="609" y="522"/>
                  </a:lnTo>
                  <a:lnTo>
                    <a:pt x="611" y="520"/>
                  </a:lnTo>
                  <a:lnTo>
                    <a:pt x="609" y="516"/>
                  </a:lnTo>
                  <a:lnTo>
                    <a:pt x="603" y="514"/>
                  </a:lnTo>
                  <a:lnTo>
                    <a:pt x="603" y="510"/>
                  </a:lnTo>
                  <a:lnTo>
                    <a:pt x="599" y="506"/>
                  </a:lnTo>
                  <a:lnTo>
                    <a:pt x="597" y="506"/>
                  </a:lnTo>
                  <a:lnTo>
                    <a:pt x="595" y="506"/>
                  </a:lnTo>
                  <a:lnTo>
                    <a:pt x="590" y="510"/>
                  </a:lnTo>
                  <a:lnTo>
                    <a:pt x="586" y="510"/>
                  </a:lnTo>
                  <a:lnTo>
                    <a:pt x="584" y="514"/>
                  </a:lnTo>
                  <a:lnTo>
                    <a:pt x="584" y="516"/>
                  </a:lnTo>
                  <a:lnTo>
                    <a:pt x="586" y="520"/>
                  </a:lnTo>
                  <a:lnTo>
                    <a:pt x="586" y="524"/>
                  </a:lnTo>
                  <a:lnTo>
                    <a:pt x="586" y="529"/>
                  </a:lnTo>
                  <a:lnTo>
                    <a:pt x="590" y="533"/>
                  </a:lnTo>
                  <a:lnTo>
                    <a:pt x="590" y="533"/>
                  </a:lnTo>
                  <a:close/>
                  <a:moveTo>
                    <a:pt x="601" y="699"/>
                  </a:moveTo>
                  <a:lnTo>
                    <a:pt x="601" y="699"/>
                  </a:lnTo>
                  <a:lnTo>
                    <a:pt x="603" y="702"/>
                  </a:lnTo>
                  <a:lnTo>
                    <a:pt x="605" y="702"/>
                  </a:lnTo>
                  <a:lnTo>
                    <a:pt x="607" y="699"/>
                  </a:lnTo>
                  <a:lnTo>
                    <a:pt x="607" y="697"/>
                  </a:lnTo>
                  <a:lnTo>
                    <a:pt x="605" y="695"/>
                  </a:lnTo>
                  <a:lnTo>
                    <a:pt x="603" y="695"/>
                  </a:lnTo>
                  <a:lnTo>
                    <a:pt x="603" y="697"/>
                  </a:lnTo>
                  <a:lnTo>
                    <a:pt x="601" y="699"/>
                  </a:lnTo>
                  <a:lnTo>
                    <a:pt x="601" y="699"/>
                  </a:lnTo>
                  <a:close/>
                  <a:moveTo>
                    <a:pt x="677" y="794"/>
                  </a:moveTo>
                  <a:lnTo>
                    <a:pt x="677" y="796"/>
                  </a:lnTo>
                  <a:lnTo>
                    <a:pt x="679" y="796"/>
                  </a:lnTo>
                  <a:lnTo>
                    <a:pt x="679" y="801"/>
                  </a:lnTo>
                  <a:lnTo>
                    <a:pt x="683" y="803"/>
                  </a:lnTo>
                  <a:lnTo>
                    <a:pt x="687" y="801"/>
                  </a:lnTo>
                  <a:lnTo>
                    <a:pt x="689" y="798"/>
                  </a:lnTo>
                  <a:lnTo>
                    <a:pt x="687" y="796"/>
                  </a:lnTo>
                  <a:lnTo>
                    <a:pt x="685" y="794"/>
                  </a:lnTo>
                  <a:lnTo>
                    <a:pt x="681" y="796"/>
                  </a:lnTo>
                  <a:lnTo>
                    <a:pt x="679" y="794"/>
                  </a:lnTo>
                  <a:lnTo>
                    <a:pt x="677" y="794"/>
                  </a:lnTo>
                  <a:lnTo>
                    <a:pt x="677" y="794"/>
                  </a:lnTo>
                  <a:close/>
                  <a:moveTo>
                    <a:pt x="662" y="531"/>
                  </a:moveTo>
                  <a:lnTo>
                    <a:pt x="662" y="527"/>
                  </a:lnTo>
                  <a:lnTo>
                    <a:pt x="660" y="524"/>
                  </a:lnTo>
                  <a:lnTo>
                    <a:pt x="660" y="520"/>
                  </a:lnTo>
                  <a:lnTo>
                    <a:pt x="662" y="520"/>
                  </a:lnTo>
                  <a:lnTo>
                    <a:pt x="660" y="516"/>
                  </a:lnTo>
                  <a:lnTo>
                    <a:pt x="658" y="516"/>
                  </a:lnTo>
                  <a:lnTo>
                    <a:pt x="654" y="518"/>
                  </a:lnTo>
                  <a:lnTo>
                    <a:pt x="654" y="524"/>
                  </a:lnTo>
                  <a:lnTo>
                    <a:pt x="654" y="527"/>
                  </a:lnTo>
                  <a:lnTo>
                    <a:pt x="658" y="527"/>
                  </a:lnTo>
                  <a:lnTo>
                    <a:pt x="660" y="531"/>
                  </a:lnTo>
                  <a:lnTo>
                    <a:pt x="662" y="531"/>
                  </a:lnTo>
                  <a:lnTo>
                    <a:pt x="662" y="531"/>
                  </a:lnTo>
                  <a:close/>
                  <a:moveTo>
                    <a:pt x="656" y="501"/>
                  </a:moveTo>
                  <a:lnTo>
                    <a:pt x="660" y="497"/>
                  </a:lnTo>
                  <a:lnTo>
                    <a:pt x="662" y="499"/>
                  </a:lnTo>
                  <a:lnTo>
                    <a:pt x="666" y="495"/>
                  </a:lnTo>
                  <a:lnTo>
                    <a:pt x="664" y="493"/>
                  </a:lnTo>
                  <a:lnTo>
                    <a:pt x="664" y="491"/>
                  </a:lnTo>
                  <a:lnTo>
                    <a:pt x="668" y="491"/>
                  </a:lnTo>
                  <a:lnTo>
                    <a:pt x="666" y="489"/>
                  </a:lnTo>
                  <a:lnTo>
                    <a:pt x="664" y="489"/>
                  </a:lnTo>
                  <a:lnTo>
                    <a:pt x="658" y="493"/>
                  </a:lnTo>
                  <a:lnTo>
                    <a:pt x="656" y="497"/>
                  </a:lnTo>
                  <a:lnTo>
                    <a:pt x="656" y="501"/>
                  </a:lnTo>
                  <a:lnTo>
                    <a:pt x="656" y="501"/>
                  </a:lnTo>
                  <a:close/>
                  <a:moveTo>
                    <a:pt x="672" y="506"/>
                  </a:moveTo>
                  <a:lnTo>
                    <a:pt x="677" y="510"/>
                  </a:lnTo>
                  <a:lnTo>
                    <a:pt x="683" y="510"/>
                  </a:lnTo>
                  <a:lnTo>
                    <a:pt x="685" y="510"/>
                  </a:lnTo>
                  <a:lnTo>
                    <a:pt x="685" y="508"/>
                  </a:lnTo>
                  <a:lnTo>
                    <a:pt x="679" y="506"/>
                  </a:lnTo>
                  <a:lnTo>
                    <a:pt x="675" y="506"/>
                  </a:lnTo>
                  <a:lnTo>
                    <a:pt x="672" y="506"/>
                  </a:lnTo>
                  <a:lnTo>
                    <a:pt x="672" y="506"/>
                  </a:lnTo>
                  <a:close/>
                  <a:moveTo>
                    <a:pt x="710" y="535"/>
                  </a:moveTo>
                  <a:lnTo>
                    <a:pt x="713" y="537"/>
                  </a:lnTo>
                  <a:lnTo>
                    <a:pt x="708" y="541"/>
                  </a:lnTo>
                  <a:lnTo>
                    <a:pt x="706" y="543"/>
                  </a:lnTo>
                  <a:lnTo>
                    <a:pt x="706" y="548"/>
                  </a:lnTo>
                  <a:lnTo>
                    <a:pt x="708" y="550"/>
                  </a:lnTo>
                  <a:lnTo>
                    <a:pt x="710" y="550"/>
                  </a:lnTo>
                  <a:lnTo>
                    <a:pt x="715" y="546"/>
                  </a:lnTo>
                  <a:lnTo>
                    <a:pt x="717" y="543"/>
                  </a:lnTo>
                  <a:lnTo>
                    <a:pt x="719" y="539"/>
                  </a:lnTo>
                  <a:lnTo>
                    <a:pt x="723" y="539"/>
                  </a:lnTo>
                  <a:lnTo>
                    <a:pt x="727" y="535"/>
                  </a:lnTo>
                  <a:lnTo>
                    <a:pt x="725" y="531"/>
                  </a:lnTo>
                  <a:lnTo>
                    <a:pt x="723" y="531"/>
                  </a:lnTo>
                  <a:lnTo>
                    <a:pt x="721" y="529"/>
                  </a:lnTo>
                  <a:lnTo>
                    <a:pt x="715" y="531"/>
                  </a:lnTo>
                  <a:lnTo>
                    <a:pt x="710" y="535"/>
                  </a:lnTo>
                  <a:lnTo>
                    <a:pt x="710" y="535"/>
                  </a:lnTo>
                  <a:close/>
                  <a:moveTo>
                    <a:pt x="725" y="497"/>
                  </a:moveTo>
                  <a:lnTo>
                    <a:pt x="723" y="503"/>
                  </a:lnTo>
                  <a:lnTo>
                    <a:pt x="721" y="510"/>
                  </a:lnTo>
                  <a:lnTo>
                    <a:pt x="719" y="514"/>
                  </a:lnTo>
                  <a:lnTo>
                    <a:pt x="719" y="516"/>
                  </a:lnTo>
                  <a:lnTo>
                    <a:pt x="723" y="518"/>
                  </a:lnTo>
                  <a:lnTo>
                    <a:pt x="725" y="518"/>
                  </a:lnTo>
                  <a:lnTo>
                    <a:pt x="729" y="520"/>
                  </a:lnTo>
                  <a:lnTo>
                    <a:pt x="734" y="520"/>
                  </a:lnTo>
                  <a:lnTo>
                    <a:pt x="736" y="520"/>
                  </a:lnTo>
                  <a:lnTo>
                    <a:pt x="736" y="518"/>
                  </a:lnTo>
                  <a:lnTo>
                    <a:pt x="734" y="512"/>
                  </a:lnTo>
                  <a:lnTo>
                    <a:pt x="732" y="506"/>
                  </a:lnTo>
                  <a:lnTo>
                    <a:pt x="727" y="501"/>
                  </a:lnTo>
                  <a:lnTo>
                    <a:pt x="725" y="497"/>
                  </a:lnTo>
                  <a:lnTo>
                    <a:pt x="725" y="497"/>
                  </a:lnTo>
                  <a:close/>
                  <a:moveTo>
                    <a:pt x="698" y="432"/>
                  </a:moveTo>
                  <a:lnTo>
                    <a:pt x="698" y="428"/>
                  </a:lnTo>
                  <a:lnTo>
                    <a:pt x="698" y="425"/>
                  </a:lnTo>
                  <a:lnTo>
                    <a:pt x="696" y="425"/>
                  </a:lnTo>
                  <a:lnTo>
                    <a:pt x="691" y="425"/>
                  </a:lnTo>
                  <a:lnTo>
                    <a:pt x="689" y="428"/>
                  </a:lnTo>
                  <a:lnTo>
                    <a:pt x="691" y="428"/>
                  </a:lnTo>
                  <a:lnTo>
                    <a:pt x="694" y="432"/>
                  </a:lnTo>
                  <a:lnTo>
                    <a:pt x="696" y="434"/>
                  </a:lnTo>
                  <a:lnTo>
                    <a:pt x="698" y="432"/>
                  </a:lnTo>
                  <a:lnTo>
                    <a:pt x="698" y="432"/>
                  </a:lnTo>
                  <a:close/>
                  <a:moveTo>
                    <a:pt x="710" y="381"/>
                  </a:moveTo>
                  <a:lnTo>
                    <a:pt x="708" y="381"/>
                  </a:lnTo>
                  <a:lnTo>
                    <a:pt x="706" y="379"/>
                  </a:lnTo>
                  <a:lnTo>
                    <a:pt x="708" y="385"/>
                  </a:lnTo>
                  <a:lnTo>
                    <a:pt x="710" y="387"/>
                  </a:lnTo>
                  <a:lnTo>
                    <a:pt x="713" y="385"/>
                  </a:lnTo>
                  <a:lnTo>
                    <a:pt x="715" y="387"/>
                  </a:lnTo>
                  <a:lnTo>
                    <a:pt x="715" y="392"/>
                  </a:lnTo>
                  <a:lnTo>
                    <a:pt x="717" y="394"/>
                  </a:lnTo>
                  <a:lnTo>
                    <a:pt x="717" y="390"/>
                  </a:lnTo>
                  <a:lnTo>
                    <a:pt x="715" y="385"/>
                  </a:lnTo>
                  <a:lnTo>
                    <a:pt x="717" y="383"/>
                  </a:lnTo>
                  <a:lnTo>
                    <a:pt x="717" y="381"/>
                  </a:lnTo>
                  <a:lnTo>
                    <a:pt x="715" y="377"/>
                  </a:lnTo>
                  <a:lnTo>
                    <a:pt x="715" y="375"/>
                  </a:lnTo>
                  <a:lnTo>
                    <a:pt x="715" y="373"/>
                  </a:lnTo>
                  <a:lnTo>
                    <a:pt x="710" y="373"/>
                  </a:lnTo>
                  <a:lnTo>
                    <a:pt x="710" y="373"/>
                  </a:lnTo>
                  <a:lnTo>
                    <a:pt x="708" y="375"/>
                  </a:lnTo>
                  <a:lnTo>
                    <a:pt x="710" y="379"/>
                  </a:lnTo>
                  <a:lnTo>
                    <a:pt x="710" y="381"/>
                  </a:lnTo>
                  <a:lnTo>
                    <a:pt x="710" y="381"/>
                  </a:lnTo>
                  <a:close/>
                  <a:moveTo>
                    <a:pt x="704" y="358"/>
                  </a:moveTo>
                  <a:lnTo>
                    <a:pt x="700" y="356"/>
                  </a:lnTo>
                  <a:lnTo>
                    <a:pt x="698" y="354"/>
                  </a:lnTo>
                  <a:lnTo>
                    <a:pt x="696" y="354"/>
                  </a:lnTo>
                  <a:lnTo>
                    <a:pt x="694" y="356"/>
                  </a:lnTo>
                  <a:lnTo>
                    <a:pt x="694" y="358"/>
                  </a:lnTo>
                  <a:lnTo>
                    <a:pt x="698" y="360"/>
                  </a:lnTo>
                  <a:lnTo>
                    <a:pt x="702" y="360"/>
                  </a:lnTo>
                  <a:lnTo>
                    <a:pt x="704" y="358"/>
                  </a:lnTo>
                  <a:lnTo>
                    <a:pt x="704" y="358"/>
                  </a:lnTo>
                  <a:close/>
                  <a:moveTo>
                    <a:pt x="704" y="354"/>
                  </a:moveTo>
                  <a:lnTo>
                    <a:pt x="704" y="354"/>
                  </a:lnTo>
                  <a:lnTo>
                    <a:pt x="706" y="354"/>
                  </a:lnTo>
                  <a:lnTo>
                    <a:pt x="710" y="354"/>
                  </a:lnTo>
                  <a:lnTo>
                    <a:pt x="715" y="354"/>
                  </a:lnTo>
                  <a:lnTo>
                    <a:pt x="717" y="354"/>
                  </a:lnTo>
                  <a:lnTo>
                    <a:pt x="719" y="352"/>
                  </a:lnTo>
                  <a:lnTo>
                    <a:pt x="713" y="350"/>
                  </a:lnTo>
                  <a:lnTo>
                    <a:pt x="710" y="350"/>
                  </a:lnTo>
                  <a:lnTo>
                    <a:pt x="706" y="350"/>
                  </a:lnTo>
                  <a:lnTo>
                    <a:pt x="704" y="354"/>
                  </a:lnTo>
                  <a:lnTo>
                    <a:pt x="704" y="354"/>
                  </a:lnTo>
                  <a:close/>
                  <a:moveTo>
                    <a:pt x="750" y="449"/>
                  </a:moveTo>
                  <a:lnTo>
                    <a:pt x="753" y="444"/>
                  </a:lnTo>
                  <a:lnTo>
                    <a:pt x="750" y="444"/>
                  </a:lnTo>
                  <a:lnTo>
                    <a:pt x="748" y="444"/>
                  </a:lnTo>
                  <a:lnTo>
                    <a:pt x="746" y="446"/>
                  </a:lnTo>
                  <a:lnTo>
                    <a:pt x="746" y="449"/>
                  </a:lnTo>
                  <a:lnTo>
                    <a:pt x="750" y="449"/>
                  </a:lnTo>
                  <a:lnTo>
                    <a:pt x="750" y="449"/>
                  </a:lnTo>
                  <a:close/>
                  <a:moveTo>
                    <a:pt x="761" y="446"/>
                  </a:moveTo>
                  <a:lnTo>
                    <a:pt x="765" y="444"/>
                  </a:lnTo>
                  <a:lnTo>
                    <a:pt x="765" y="442"/>
                  </a:lnTo>
                  <a:lnTo>
                    <a:pt x="761" y="440"/>
                  </a:lnTo>
                  <a:lnTo>
                    <a:pt x="759" y="442"/>
                  </a:lnTo>
                  <a:lnTo>
                    <a:pt x="757" y="444"/>
                  </a:lnTo>
                  <a:lnTo>
                    <a:pt x="757" y="444"/>
                  </a:lnTo>
                  <a:lnTo>
                    <a:pt x="761" y="446"/>
                  </a:lnTo>
                  <a:lnTo>
                    <a:pt x="761" y="446"/>
                  </a:lnTo>
                  <a:close/>
                  <a:moveTo>
                    <a:pt x="780" y="449"/>
                  </a:moveTo>
                  <a:lnTo>
                    <a:pt x="782" y="449"/>
                  </a:lnTo>
                  <a:lnTo>
                    <a:pt x="778" y="446"/>
                  </a:lnTo>
                  <a:lnTo>
                    <a:pt x="772" y="449"/>
                  </a:lnTo>
                  <a:lnTo>
                    <a:pt x="774" y="449"/>
                  </a:lnTo>
                  <a:lnTo>
                    <a:pt x="780" y="449"/>
                  </a:lnTo>
                  <a:lnTo>
                    <a:pt x="780" y="449"/>
                  </a:lnTo>
                  <a:close/>
                  <a:moveTo>
                    <a:pt x="807" y="440"/>
                  </a:moveTo>
                  <a:lnTo>
                    <a:pt x="809" y="444"/>
                  </a:lnTo>
                  <a:lnTo>
                    <a:pt x="812" y="446"/>
                  </a:lnTo>
                  <a:lnTo>
                    <a:pt x="814" y="444"/>
                  </a:lnTo>
                  <a:lnTo>
                    <a:pt x="812" y="442"/>
                  </a:lnTo>
                  <a:lnTo>
                    <a:pt x="807" y="440"/>
                  </a:lnTo>
                  <a:lnTo>
                    <a:pt x="807" y="440"/>
                  </a:lnTo>
                  <a:close/>
                  <a:moveTo>
                    <a:pt x="791" y="438"/>
                  </a:moveTo>
                  <a:lnTo>
                    <a:pt x="795" y="436"/>
                  </a:lnTo>
                  <a:lnTo>
                    <a:pt x="799" y="434"/>
                  </a:lnTo>
                  <a:lnTo>
                    <a:pt x="795" y="432"/>
                  </a:lnTo>
                  <a:lnTo>
                    <a:pt x="793" y="434"/>
                  </a:lnTo>
                  <a:lnTo>
                    <a:pt x="793" y="436"/>
                  </a:lnTo>
                  <a:lnTo>
                    <a:pt x="791" y="438"/>
                  </a:lnTo>
                  <a:lnTo>
                    <a:pt x="791" y="438"/>
                  </a:lnTo>
                  <a:close/>
                  <a:moveTo>
                    <a:pt x="778" y="421"/>
                  </a:moveTo>
                  <a:lnTo>
                    <a:pt x="778" y="419"/>
                  </a:lnTo>
                  <a:lnTo>
                    <a:pt x="776" y="419"/>
                  </a:lnTo>
                  <a:lnTo>
                    <a:pt x="772" y="421"/>
                  </a:lnTo>
                  <a:lnTo>
                    <a:pt x="772" y="423"/>
                  </a:lnTo>
                  <a:lnTo>
                    <a:pt x="776" y="425"/>
                  </a:lnTo>
                  <a:lnTo>
                    <a:pt x="776" y="423"/>
                  </a:lnTo>
                  <a:lnTo>
                    <a:pt x="776" y="423"/>
                  </a:lnTo>
                  <a:lnTo>
                    <a:pt x="776" y="421"/>
                  </a:lnTo>
                  <a:lnTo>
                    <a:pt x="778" y="421"/>
                  </a:lnTo>
                  <a:lnTo>
                    <a:pt x="778" y="421"/>
                  </a:lnTo>
                  <a:close/>
                  <a:moveTo>
                    <a:pt x="788" y="417"/>
                  </a:moveTo>
                  <a:lnTo>
                    <a:pt x="788" y="415"/>
                  </a:lnTo>
                  <a:lnTo>
                    <a:pt x="784" y="415"/>
                  </a:lnTo>
                  <a:lnTo>
                    <a:pt x="782" y="417"/>
                  </a:lnTo>
                  <a:lnTo>
                    <a:pt x="784" y="419"/>
                  </a:lnTo>
                  <a:lnTo>
                    <a:pt x="786" y="419"/>
                  </a:lnTo>
                  <a:lnTo>
                    <a:pt x="788" y="419"/>
                  </a:lnTo>
                  <a:lnTo>
                    <a:pt x="788" y="417"/>
                  </a:lnTo>
                  <a:lnTo>
                    <a:pt x="788" y="417"/>
                  </a:lnTo>
                  <a:close/>
                  <a:moveTo>
                    <a:pt x="791" y="419"/>
                  </a:moveTo>
                  <a:lnTo>
                    <a:pt x="793" y="421"/>
                  </a:lnTo>
                  <a:lnTo>
                    <a:pt x="793" y="419"/>
                  </a:lnTo>
                  <a:lnTo>
                    <a:pt x="797" y="417"/>
                  </a:lnTo>
                  <a:lnTo>
                    <a:pt x="797" y="413"/>
                  </a:lnTo>
                  <a:lnTo>
                    <a:pt x="795" y="411"/>
                  </a:lnTo>
                  <a:lnTo>
                    <a:pt x="793" y="411"/>
                  </a:lnTo>
                  <a:lnTo>
                    <a:pt x="791" y="415"/>
                  </a:lnTo>
                  <a:lnTo>
                    <a:pt x="793" y="417"/>
                  </a:lnTo>
                  <a:lnTo>
                    <a:pt x="791" y="419"/>
                  </a:lnTo>
                  <a:lnTo>
                    <a:pt x="791" y="419"/>
                  </a:lnTo>
                  <a:close/>
                  <a:moveTo>
                    <a:pt x="778" y="406"/>
                  </a:moveTo>
                  <a:lnTo>
                    <a:pt x="782" y="404"/>
                  </a:lnTo>
                  <a:lnTo>
                    <a:pt x="780" y="402"/>
                  </a:lnTo>
                  <a:lnTo>
                    <a:pt x="778" y="402"/>
                  </a:lnTo>
                  <a:lnTo>
                    <a:pt x="776" y="402"/>
                  </a:lnTo>
                  <a:lnTo>
                    <a:pt x="772" y="402"/>
                  </a:lnTo>
                  <a:lnTo>
                    <a:pt x="772" y="404"/>
                  </a:lnTo>
                  <a:lnTo>
                    <a:pt x="778" y="406"/>
                  </a:lnTo>
                  <a:lnTo>
                    <a:pt x="778" y="406"/>
                  </a:lnTo>
                  <a:lnTo>
                    <a:pt x="778" y="406"/>
                  </a:lnTo>
                  <a:close/>
                  <a:moveTo>
                    <a:pt x="797" y="398"/>
                  </a:moveTo>
                  <a:lnTo>
                    <a:pt x="799" y="398"/>
                  </a:lnTo>
                  <a:lnTo>
                    <a:pt x="799" y="396"/>
                  </a:lnTo>
                  <a:lnTo>
                    <a:pt x="797" y="394"/>
                  </a:lnTo>
                  <a:lnTo>
                    <a:pt x="801" y="394"/>
                  </a:lnTo>
                  <a:lnTo>
                    <a:pt x="801" y="392"/>
                  </a:lnTo>
                  <a:lnTo>
                    <a:pt x="799" y="387"/>
                  </a:lnTo>
                  <a:lnTo>
                    <a:pt x="793" y="387"/>
                  </a:lnTo>
                  <a:lnTo>
                    <a:pt x="791" y="390"/>
                  </a:lnTo>
                  <a:lnTo>
                    <a:pt x="793" y="392"/>
                  </a:lnTo>
                  <a:lnTo>
                    <a:pt x="791" y="392"/>
                  </a:lnTo>
                  <a:lnTo>
                    <a:pt x="788" y="390"/>
                  </a:lnTo>
                  <a:lnTo>
                    <a:pt x="786" y="392"/>
                  </a:lnTo>
                  <a:lnTo>
                    <a:pt x="788" y="394"/>
                  </a:lnTo>
                  <a:lnTo>
                    <a:pt x="791" y="396"/>
                  </a:lnTo>
                  <a:lnTo>
                    <a:pt x="795" y="396"/>
                  </a:lnTo>
                  <a:lnTo>
                    <a:pt x="797" y="398"/>
                  </a:lnTo>
                  <a:lnTo>
                    <a:pt x="797" y="398"/>
                  </a:lnTo>
                  <a:close/>
                  <a:moveTo>
                    <a:pt x="782" y="227"/>
                  </a:moveTo>
                  <a:lnTo>
                    <a:pt x="784" y="227"/>
                  </a:lnTo>
                  <a:lnTo>
                    <a:pt x="784" y="223"/>
                  </a:lnTo>
                  <a:lnTo>
                    <a:pt x="782" y="223"/>
                  </a:lnTo>
                  <a:lnTo>
                    <a:pt x="780" y="223"/>
                  </a:lnTo>
                  <a:lnTo>
                    <a:pt x="782" y="227"/>
                  </a:lnTo>
                  <a:lnTo>
                    <a:pt x="782" y="227"/>
                  </a:lnTo>
                  <a:close/>
                  <a:moveTo>
                    <a:pt x="761" y="261"/>
                  </a:moveTo>
                  <a:lnTo>
                    <a:pt x="761" y="263"/>
                  </a:lnTo>
                  <a:lnTo>
                    <a:pt x="763" y="265"/>
                  </a:lnTo>
                  <a:lnTo>
                    <a:pt x="767" y="263"/>
                  </a:lnTo>
                  <a:lnTo>
                    <a:pt x="769" y="261"/>
                  </a:lnTo>
                  <a:lnTo>
                    <a:pt x="767" y="255"/>
                  </a:lnTo>
                  <a:lnTo>
                    <a:pt x="765" y="253"/>
                  </a:lnTo>
                  <a:lnTo>
                    <a:pt x="763" y="253"/>
                  </a:lnTo>
                  <a:lnTo>
                    <a:pt x="761" y="255"/>
                  </a:lnTo>
                  <a:lnTo>
                    <a:pt x="761" y="257"/>
                  </a:lnTo>
                  <a:lnTo>
                    <a:pt x="761" y="261"/>
                  </a:lnTo>
                  <a:lnTo>
                    <a:pt x="761" y="261"/>
                  </a:lnTo>
                  <a:close/>
                  <a:moveTo>
                    <a:pt x="850" y="255"/>
                  </a:moveTo>
                  <a:lnTo>
                    <a:pt x="852" y="255"/>
                  </a:lnTo>
                  <a:lnTo>
                    <a:pt x="856" y="253"/>
                  </a:lnTo>
                  <a:lnTo>
                    <a:pt x="858" y="250"/>
                  </a:lnTo>
                  <a:lnTo>
                    <a:pt x="860" y="250"/>
                  </a:lnTo>
                  <a:lnTo>
                    <a:pt x="860" y="253"/>
                  </a:lnTo>
                  <a:lnTo>
                    <a:pt x="858" y="255"/>
                  </a:lnTo>
                  <a:lnTo>
                    <a:pt x="862" y="250"/>
                  </a:lnTo>
                  <a:lnTo>
                    <a:pt x="866" y="246"/>
                  </a:lnTo>
                  <a:lnTo>
                    <a:pt x="866" y="244"/>
                  </a:lnTo>
                  <a:lnTo>
                    <a:pt x="869" y="242"/>
                  </a:lnTo>
                  <a:lnTo>
                    <a:pt x="869" y="238"/>
                  </a:lnTo>
                  <a:lnTo>
                    <a:pt x="866" y="236"/>
                  </a:lnTo>
                  <a:lnTo>
                    <a:pt x="864" y="238"/>
                  </a:lnTo>
                  <a:lnTo>
                    <a:pt x="864" y="240"/>
                  </a:lnTo>
                  <a:lnTo>
                    <a:pt x="860" y="242"/>
                  </a:lnTo>
                  <a:lnTo>
                    <a:pt x="856" y="244"/>
                  </a:lnTo>
                  <a:lnTo>
                    <a:pt x="852" y="250"/>
                  </a:lnTo>
                  <a:lnTo>
                    <a:pt x="850" y="255"/>
                  </a:lnTo>
                  <a:lnTo>
                    <a:pt x="850" y="255"/>
                  </a:lnTo>
                  <a:close/>
                  <a:moveTo>
                    <a:pt x="887" y="257"/>
                  </a:moveTo>
                  <a:lnTo>
                    <a:pt x="892" y="257"/>
                  </a:lnTo>
                  <a:lnTo>
                    <a:pt x="894" y="253"/>
                  </a:lnTo>
                  <a:lnTo>
                    <a:pt x="892" y="253"/>
                  </a:lnTo>
                  <a:lnTo>
                    <a:pt x="887" y="255"/>
                  </a:lnTo>
                  <a:lnTo>
                    <a:pt x="887" y="257"/>
                  </a:lnTo>
                  <a:lnTo>
                    <a:pt x="887" y="257"/>
                  </a:lnTo>
                  <a:lnTo>
                    <a:pt x="887" y="257"/>
                  </a:lnTo>
                  <a:close/>
                  <a:moveTo>
                    <a:pt x="894" y="265"/>
                  </a:moveTo>
                  <a:lnTo>
                    <a:pt x="896" y="265"/>
                  </a:lnTo>
                  <a:lnTo>
                    <a:pt x="898" y="265"/>
                  </a:lnTo>
                  <a:lnTo>
                    <a:pt x="898" y="263"/>
                  </a:lnTo>
                  <a:lnTo>
                    <a:pt x="896" y="261"/>
                  </a:lnTo>
                  <a:lnTo>
                    <a:pt x="894" y="259"/>
                  </a:lnTo>
                  <a:lnTo>
                    <a:pt x="892" y="259"/>
                  </a:lnTo>
                  <a:lnTo>
                    <a:pt x="892" y="261"/>
                  </a:lnTo>
                  <a:lnTo>
                    <a:pt x="894" y="263"/>
                  </a:lnTo>
                  <a:lnTo>
                    <a:pt x="894" y="265"/>
                  </a:lnTo>
                  <a:lnTo>
                    <a:pt x="894" y="265"/>
                  </a:lnTo>
                  <a:close/>
                  <a:moveTo>
                    <a:pt x="860" y="276"/>
                  </a:moveTo>
                  <a:lnTo>
                    <a:pt x="864" y="274"/>
                  </a:lnTo>
                  <a:lnTo>
                    <a:pt x="864" y="272"/>
                  </a:lnTo>
                  <a:lnTo>
                    <a:pt x="862" y="269"/>
                  </a:lnTo>
                  <a:lnTo>
                    <a:pt x="860" y="274"/>
                  </a:lnTo>
                  <a:lnTo>
                    <a:pt x="856" y="274"/>
                  </a:lnTo>
                  <a:lnTo>
                    <a:pt x="856" y="276"/>
                  </a:lnTo>
                  <a:lnTo>
                    <a:pt x="860" y="276"/>
                  </a:lnTo>
                  <a:lnTo>
                    <a:pt x="860" y="276"/>
                  </a:lnTo>
                  <a:close/>
                  <a:moveTo>
                    <a:pt x="879" y="276"/>
                  </a:moveTo>
                  <a:lnTo>
                    <a:pt x="881" y="274"/>
                  </a:lnTo>
                  <a:lnTo>
                    <a:pt x="881" y="272"/>
                  </a:lnTo>
                  <a:lnTo>
                    <a:pt x="881" y="269"/>
                  </a:lnTo>
                  <a:lnTo>
                    <a:pt x="881" y="265"/>
                  </a:lnTo>
                  <a:lnTo>
                    <a:pt x="879" y="265"/>
                  </a:lnTo>
                  <a:lnTo>
                    <a:pt x="877" y="267"/>
                  </a:lnTo>
                  <a:lnTo>
                    <a:pt x="875" y="269"/>
                  </a:lnTo>
                  <a:lnTo>
                    <a:pt x="873" y="274"/>
                  </a:lnTo>
                  <a:lnTo>
                    <a:pt x="873" y="274"/>
                  </a:lnTo>
                  <a:lnTo>
                    <a:pt x="875" y="274"/>
                  </a:lnTo>
                  <a:lnTo>
                    <a:pt x="877" y="272"/>
                  </a:lnTo>
                  <a:lnTo>
                    <a:pt x="879" y="272"/>
                  </a:lnTo>
                  <a:lnTo>
                    <a:pt x="879" y="276"/>
                  </a:lnTo>
                  <a:lnTo>
                    <a:pt x="879" y="276"/>
                  </a:lnTo>
                  <a:close/>
                  <a:moveTo>
                    <a:pt x="881" y="297"/>
                  </a:moveTo>
                  <a:lnTo>
                    <a:pt x="885" y="295"/>
                  </a:lnTo>
                  <a:lnTo>
                    <a:pt x="887" y="297"/>
                  </a:lnTo>
                  <a:lnTo>
                    <a:pt x="890" y="297"/>
                  </a:lnTo>
                  <a:lnTo>
                    <a:pt x="892" y="297"/>
                  </a:lnTo>
                  <a:lnTo>
                    <a:pt x="896" y="297"/>
                  </a:lnTo>
                  <a:lnTo>
                    <a:pt x="900" y="297"/>
                  </a:lnTo>
                  <a:lnTo>
                    <a:pt x="902" y="293"/>
                  </a:lnTo>
                  <a:lnTo>
                    <a:pt x="902" y="293"/>
                  </a:lnTo>
                  <a:lnTo>
                    <a:pt x="900" y="293"/>
                  </a:lnTo>
                  <a:lnTo>
                    <a:pt x="900" y="291"/>
                  </a:lnTo>
                  <a:lnTo>
                    <a:pt x="900" y="286"/>
                  </a:lnTo>
                  <a:lnTo>
                    <a:pt x="896" y="286"/>
                  </a:lnTo>
                  <a:lnTo>
                    <a:pt x="894" y="288"/>
                  </a:lnTo>
                  <a:lnTo>
                    <a:pt x="896" y="291"/>
                  </a:lnTo>
                  <a:lnTo>
                    <a:pt x="894" y="291"/>
                  </a:lnTo>
                  <a:lnTo>
                    <a:pt x="892" y="291"/>
                  </a:lnTo>
                  <a:lnTo>
                    <a:pt x="890" y="288"/>
                  </a:lnTo>
                  <a:lnTo>
                    <a:pt x="890" y="288"/>
                  </a:lnTo>
                  <a:lnTo>
                    <a:pt x="887" y="291"/>
                  </a:lnTo>
                  <a:lnTo>
                    <a:pt x="885" y="293"/>
                  </a:lnTo>
                  <a:lnTo>
                    <a:pt x="881" y="293"/>
                  </a:lnTo>
                  <a:lnTo>
                    <a:pt x="881" y="295"/>
                  </a:lnTo>
                  <a:lnTo>
                    <a:pt x="881" y="297"/>
                  </a:lnTo>
                  <a:lnTo>
                    <a:pt x="881" y="297"/>
                  </a:lnTo>
                  <a:close/>
                  <a:moveTo>
                    <a:pt x="523" y="179"/>
                  </a:moveTo>
                  <a:lnTo>
                    <a:pt x="527" y="179"/>
                  </a:lnTo>
                  <a:lnTo>
                    <a:pt x="531" y="181"/>
                  </a:lnTo>
                  <a:lnTo>
                    <a:pt x="533" y="181"/>
                  </a:lnTo>
                  <a:lnTo>
                    <a:pt x="538" y="179"/>
                  </a:lnTo>
                  <a:lnTo>
                    <a:pt x="540" y="177"/>
                  </a:lnTo>
                  <a:lnTo>
                    <a:pt x="538" y="177"/>
                  </a:lnTo>
                  <a:lnTo>
                    <a:pt x="531" y="177"/>
                  </a:lnTo>
                  <a:lnTo>
                    <a:pt x="529" y="177"/>
                  </a:lnTo>
                  <a:lnTo>
                    <a:pt x="525" y="175"/>
                  </a:lnTo>
                  <a:lnTo>
                    <a:pt x="523" y="175"/>
                  </a:lnTo>
                  <a:lnTo>
                    <a:pt x="523" y="177"/>
                  </a:lnTo>
                  <a:lnTo>
                    <a:pt x="523" y="179"/>
                  </a:lnTo>
                  <a:lnTo>
                    <a:pt x="523" y="179"/>
                  </a:lnTo>
                  <a:close/>
                  <a:moveTo>
                    <a:pt x="514" y="95"/>
                  </a:moveTo>
                  <a:lnTo>
                    <a:pt x="512" y="92"/>
                  </a:lnTo>
                  <a:lnTo>
                    <a:pt x="512" y="88"/>
                  </a:lnTo>
                  <a:lnTo>
                    <a:pt x="519" y="84"/>
                  </a:lnTo>
                  <a:lnTo>
                    <a:pt x="525" y="84"/>
                  </a:lnTo>
                  <a:lnTo>
                    <a:pt x="529" y="86"/>
                  </a:lnTo>
                  <a:lnTo>
                    <a:pt x="531" y="90"/>
                  </a:lnTo>
                  <a:lnTo>
                    <a:pt x="529" y="92"/>
                  </a:lnTo>
                  <a:lnTo>
                    <a:pt x="525" y="95"/>
                  </a:lnTo>
                  <a:lnTo>
                    <a:pt x="517" y="95"/>
                  </a:lnTo>
                  <a:lnTo>
                    <a:pt x="517" y="95"/>
                  </a:lnTo>
                  <a:lnTo>
                    <a:pt x="514" y="95"/>
                  </a:lnTo>
                  <a:lnTo>
                    <a:pt x="514" y="95"/>
                  </a:lnTo>
                  <a:close/>
                  <a:moveTo>
                    <a:pt x="639" y="29"/>
                  </a:moveTo>
                  <a:lnTo>
                    <a:pt x="643" y="25"/>
                  </a:lnTo>
                  <a:lnTo>
                    <a:pt x="645" y="23"/>
                  </a:lnTo>
                  <a:lnTo>
                    <a:pt x="649" y="23"/>
                  </a:lnTo>
                  <a:lnTo>
                    <a:pt x="656" y="23"/>
                  </a:lnTo>
                  <a:lnTo>
                    <a:pt x="654" y="25"/>
                  </a:lnTo>
                  <a:lnTo>
                    <a:pt x="654" y="29"/>
                  </a:lnTo>
                  <a:lnTo>
                    <a:pt x="649" y="31"/>
                  </a:lnTo>
                  <a:lnTo>
                    <a:pt x="645" y="33"/>
                  </a:lnTo>
                  <a:lnTo>
                    <a:pt x="641" y="31"/>
                  </a:lnTo>
                  <a:lnTo>
                    <a:pt x="639" y="29"/>
                  </a:lnTo>
                  <a:lnTo>
                    <a:pt x="639" y="29"/>
                  </a:lnTo>
                  <a:close/>
                  <a:moveTo>
                    <a:pt x="727" y="86"/>
                  </a:moveTo>
                  <a:lnTo>
                    <a:pt x="734" y="82"/>
                  </a:lnTo>
                  <a:lnTo>
                    <a:pt x="736" y="78"/>
                  </a:lnTo>
                  <a:lnTo>
                    <a:pt x="738" y="73"/>
                  </a:lnTo>
                  <a:lnTo>
                    <a:pt x="742" y="69"/>
                  </a:lnTo>
                  <a:lnTo>
                    <a:pt x="750" y="63"/>
                  </a:lnTo>
                  <a:lnTo>
                    <a:pt x="755" y="61"/>
                  </a:lnTo>
                  <a:lnTo>
                    <a:pt x="757" y="57"/>
                  </a:lnTo>
                  <a:lnTo>
                    <a:pt x="757" y="52"/>
                  </a:lnTo>
                  <a:lnTo>
                    <a:pt x="750" y="50"/>
                  </a:lnTo>
                  <a:lnTo>
                    <a:pt x="744" y="44"/>
                  </a:lnTo>
                  <a:lnTo>
                    <a:pt x="740" y="38"/>
                  </a:lnTo>
                  <a:lnTo>
                    <a:pt x="740" y="33"/>
                  </a:lnTo>
                  <a:lnTo>
                    <a:pt x="742" y="29"/>
                  </a:lnTo>
                  <a:lnTo>
                    <a:pt x="742" y="25"/>
                  </a:lnTo>
                  <a:lnTo>
                    <a:pt x="740" y="25"/>
                  </a:lnTo>
                  <a:lnTo>
                    <a:pt x="732" y="25"/>
                  </a:lnTo>
                  <a:lnTo>
                    <a:pt x="723" y="23"/>
                  </a:lnTo>
                  <a:lnTo>
                    <a:pt x="719" y="19"/>
                  </a:lnTo>
                  <a:lnTo>
                    <a:pt x="710" y="8"/>
                  </a:lnTo>
                  <a:lnTo>
                    <a:pt x="704" y="4"/>
                  </a:lnTo>
                  <a:lnTo>
                    <a:pt x="698" y="0"/>
                  </a:lnTo>
                  <a:lnTo>
                    <a:pt x="696" y="0"/>
                  </a:lnTo>
                  <a:lnTo>
                    <a:pt x="694" y="2"/>
                  </a:lnTo>
                  <a:lnTo>
                    <a:pt x="694" y="6"/>
                  </a:lnTo>
                  <a:lnTo>
                    <a:pt x="694" y="8"/>
                  </a:lnTo>
                  <a:lnTo>
                    <a:pt x="694" y="14"/>
                  </a:lnTo>
                  <a:lnTo>
                    <a:pt x="689" y="19"/>
                  </a:lnTo>
                  <a:lnTo>
                    <a:pt x="687" y="25"/>
                  </a:lnTo>
                  <a:lnTo>
                    <a:pt x="683" y="29"/>
                  </a:lnTo>
                  <a:lnTo>
                    <a:pt x="681" y="33"/>
                  </a:lnTo>
                  <a:lnTo>
                    <a:pt x="683" y="50"/>
                  </a:lnTo>
                  <a:lnTo>
                    <a:pt x="685" y="54"/>
                  </a:lnTo>
                  <a:lnTo>
                    <a:pt x="689" y="57"/>
                  </a:lnTo>
                  <a:lnTo>
                    <a:pt x="689" y="59"/>
                  </a:lnTo>
                  <a:lnTo>
                    <a:pt x="687" y="71"/>
                  </a:lnTo>
                  <a:lnTo>
                    <a:pt x="685" y="76"/>
                  </a:lnTo>
                  <a:lnTo>
                    <a:pt x="685" y="78"/>
                  </a:lnTo>
                  <a:lnTo>
                    <a:pt x="685" y="82"/>
                  </a:lnTo>
                  <a:lnTo>
                    <a:pt x="687" y="80"/>
                  </a:lnTo>
                  <a:lnTo>
                    <a:pt x="689" y="76"/>
                  </a:lnTo>
                  <a:lnTo>
                    <a:pt x="696" y="73"/>
                  </a:lnTo>
                  <a:lnTo>
                    <a:pt x="698" y="76"/>
                  </a:lnTo>
                  <a:lnTo>
                    <a:pt x="698" y="80"/>
                  </a:lnTo>
                  <a:lnTo>
                    <a:pt x="704" y="84"/>
                  </a:lnTo>
                  <a:lnTo>
                    <a:pt x="708" y="84"/>
                  </a:lnTo>
                  <a:lnTo>
                    <a:pt x="708" y="82"/>
                  </a:lnTo>
                  <a:lnTo>
                    <a:pt x="713" y="82"/>
                  </a:lnTo>
                  <a:lnTo>
                    <a:pt x="717" y="86"/>
                  </a:lnTo>
                  <a:lnTo>
                    <a:pt x="723" y="86"/>
                  </a:lnTo>
                  <a:lnTo>
                    <a:pt x="727" y="86"/>
                  </a:lnTo>
                  <a:lnTo>
                    <a:pt x="727" y="86"/>
                  </a:lnTo>
                  <a:close/>
                  <a:moveTo>
                    <a:pt x="708" y="113"/>
                  </a:moveTo>
                  <a:lnTo>
                    <a:pt x="708" y="116"/>
                  </a:lnTo>
                  <a:lnTo>
                    <a:pt x="713" y="118"/>
                  </a:lnTo>
                  <a:lnTo>
                    <a:pt x="717" y="118"/>
                  </a:lnTo>
                  <a:lnTo>
                    <a:pt x="721" y="116"/>
                  </a:lnTo>
                  <a:lnTo>
                    <a:pt x="725" y="111"/>
                  </a:lnTo>
                  <a:lnTo>
                    <a:pt x="727" y="109"/>
                  </a:lnTo>
                  <a:lnTo>
                    <a:pt x="729" y="103"/>
                  </a:lnTo>
                  <a:lnTo>
                    <a:pt x="732" y="99"/>
                  </a:lnTo>
                  <a:lnTo>
                    <a:pt x="732" y="95"/>
                  </a:lnTo>
                  <a:lnTo>
                    <a:pt x="723" y="90"/>
                  </a:lnTo>
                  <a:lnTo>
                    <a:pt x="717" y="90"/>
                  </a:lnTo>
                  <a:lnTo>
                    <a:pt x="710" y="90"/>
                  </a:lnTo>
                  <a:lnTo>
                    <a:pt x="706" y="92"/>
                  </a:lnTo>
                  <a:lnTo>
                    <a:pt x="702" y="90"/>
                  </a:lnTo>
                  <a:lnTo>
                    <a:pt x="700" y="90"/>
                  </a:lnTo>
                  <a:lnTo>
                    <a:pt x="696" y="95"/>
                  </a:lnTo>
                  <a:lnTo>
                    <a:pt x="691" y="95"/>
                  </a:lnTo>
                  <a:lnTo>
                    <a:pt x="691" y="95"/>
                  </a:lnTo>
                  <a:lnTo>
                    <a:pt x="691" y="99"/>
                  </a:lnTo>
                  <a:lnTo>
                    <a:pt x="698" y="99"/>
                  </a:lnTo>
                  <a:lnTo>
                    <a:pt x="700" y="103"/>
                  </a:lnTo>
                  <a:lnTo>
                    <a:pt x="704" y="105"/>
                  </a:lnTo>
                  <a:lnTo>
                    <a:pt x="706" y="107"/>
                  </a:lnTo>
                  <a:lnTo>
                    <a:pt x="710" y="109"/>
                  </a:lnTo>
                  <a:lnTo>
                    <a:pt x="719" y="109"/>
                  </a:lnTo>
                  <a:lnTo>
                    <a:pt x="721" y="111"/>
                  </a:lnTo>
                  <a:lnTo>
                    <a:pt x="719" y="111"/>
                  </a:lnTo>
                  <a:lnTo>
                    <a:pt x="713" y="113"/>
                  </a:lnTo>
                  <a:lnTo>
                    <a:pt x="708" y="113"/>
                  </a:lnTo>
                  <a:lnTo>
                    <a:pt x="708" y="113"/>
                  </a:lnTo>
                  <a:close/>
                  <a:moveTo>
                    <a:pt x="843" y="126"/>
                  </a:moveTo>
                  <a:lnTo>
                    <a:pt x="843" y="128"/>
                  </a:lnTo>
                  <a:lnTo>
                    <a:pt x="839" y="135"/>
                  </a:lnTo>
                  <a:lnTo>
                    <a:pt x="833" y="137"/>
                  </a:lnTo>
                  <a:lnTo>
                    <a:pt x="828" y="141"/>
                  </a:lnTo>
                  <a:lnTo>
                    <a:pt x="824" y="145"/>
                  </a:lnTo>
                  <a:lnTo>
                    <a:pt x="822" y="145"/>
                  </a:lnTo>
                  <a:lnTo>
                    <a:pt x="818" y="141"/>
                  </a:lnTo>
                  <a:lnTo>
                    <a:pt x="816" y="139"/>
                  </a:lnTo>
                  <a:lnTo>
                    <a:pt x="812" y="139"/>
                  </a:lnTo>
                  <a:lnTo>
                    <a:pt x="807" y="139"/>
                  </a:lnTo>
                  <a:lnTo>
                    <a:pt x="803" y="139"/>
                  </a:lnTo>
                  <a:lnTo>
                    <a:pt x="795" y="139"/>
                  </a:lnTo>
                  <a:lnTo>
                    <a:pt x="788" y="137"/>
                  </a:lnTo>
                  <a:lnTo>
                    <a:pt x="786" y="135"/>
                  </a:lnTo>
                  <a:lnTo>
                    <a:pt x="782" y="137"/>
                  </a:lnTo>
                  <a:lnTo>
                    <a:pt x="776" y="139"/>
                  </a:lnTo>
                  <a:lnTo>
                    <a:pt x="774" y="137"/>
                  </a:lnTo>
                  <a:lnTo>
                    <a:pt x="769" y="135"/>
                  </a:lnTo>
                  <a:lnTo>
                    <a:pt x="763" y="135"/>
                  </a:lnTo>
                  <a:lnTo>
                    <a:pt x="761" y="130"/>
                  </a:lnTo>
                  <a:lnTo>
                    <a:pt x="759" y="124"/>
                  </a:lnTo>
                  <a:lnTo>
                    <a:pt x="755" y="120"/>
                  </a:lnTo>
                  <a:lnTo>
                    <a:pt x="753" y="120"/>
                  </a:lnTo>
                  <a:lnTo>
                    <a:pt x="750" y="122"/>
                  </a:lnTo>
                  <a:lnTo>
                    <a:pt x="746" y="118"/>
                  </a:lnTo>
                  <a:lnTo>
                    <a:pt x="742" y="118"/>
                  </a:lnTo>
                  <a:lnTo>
                    <a:pt x="742" y="120"/>
                  </a:lnTo>
                  <a:lnTo>
                    <a:pt x="742" y="122"/>
                  </a:lnTo>
                  <a:lnTo>
                    <a:pt x="740" y="122"/>
                  </a:lnTo>
                  <a:lnTo>
                    <a:pt x="740" y="122"/>
                  </a:lnTo>
                  <a:lnTo>
                    <a:pt x="736" y="118"/>
                  </a:lnTo>
                  <a:lnTo>
                    <a:pt x="736" y="116"/>
                  </a:lnTo>
                  <a:lnTo>
                    <a:pt x="740" y="113"/>
                  </a:lnTo>
                  <a:lnTo>
                    <a:pt x="742" y="111"/>
                  </a:lnTo>
                  <a:lnTo>
                    <a:pt x="740" y="105"/>
                  </a:lnTo>
                  <a:lnTo>
                    <a:pt x="740" y="101"/>
                  </a:lnTo>
                  <a:lnTo>
                    <a:pt x="744" y="97"/>
                  </a:lnTo>
                  <a:lnTo>
                    <a:pt x="744" y="95"/>
                  </a:lnTo>
                  <a:lnTo>
                    <a:pt x="742" y="95"/>
                  </a:lnTo>
                  <a:lnTo>
                    <a:pt x="738" y="92"/>
                  </a:lnTo>
                  <a:lnTo>
                    <a:pt x="736" y="88"/>
                  </a:lnTo>
                  <a:lnTo>
                    <a:pt x="738" y="82"/>
                  </a:lnTo>
                  <a:lnTo>
                    <a:pt x="742" y="80"/>
                  </a:lnTo>
                  <a:lnTo>
                    <a:pt x="748" y="78"/>
                  </a:lnTo>
                  <a:lnTo>
                    <a:pt x="748" y="76"/>
                  </a:lnTo>
                  <a:lnTo>
                    <a:pt x="750" y="71"/>
                  </a:lnTo>
                  <a:lnTo>
                    <a:pt x="755" y="69"/>
                  </a:lnTo>
                  <a:lnTo>
                    <a:pt x="761" y="65"/>
                  </a:lnTo>
                  <a:lnTo>
                    <a:pt x="763" y="61"/>
                  </a:lnTo>
                  <a:lnTo>
                    <a:pt x="765" y="61"/>
                  </a:lnTo>
                  <a:lnTo>
                    <a:pt x="772" y="61"/>
                  </a:lnTo>
                  <a:lnTo>
                    <a:pt x="778" y="65"/>
                  </a:lnTo>
                  <a:lnTo>
                    <a:pt x="784" y="73"/>
                  </a:lnTo>
                  <a:lnTo>
                    <a:pt x="786" y="78"/>
                  </a:lnTo>
                  <a:lnTo>
                    <a:pt x="784" y="84"/>
                  </a:lnTo>
                  <a:lnTo>
                    <a:pt x="786" y="86"/>
                  </a:lnTo>
                  <a:lnTo>
                    <a:pt x="784" y="88"/>
                  </a:lnTo>
                  <a:lnTo>
                    <a:pt x="782" y="92"/>
                  </a:lnTo>
                  <a:lnTo>
                    <a:pt x="782" y="95"/>
                  </a:lnTo>
                  <a:lnTo>
                    <a:pt x="784" y="95"/>
                  </a:lnTo>
                  <a:lnTo>
                    <a:pt x="788" y="88"/>
                  </a:lnTo>
                  <a:lnTo>
                    <a:pt x="788" y="84"/>
                  </a:lnTo>
                  <a:lnTo>
                    <a:pt x="788" y="80"/>
                  </a:lnTo>
                  <a:lnTo>
                    <a:pt x="791" y="78"/>
                  </a:lnTo>
                  <a:lnTo>
                    <a:pt x="791" y="73"/>
                  </a:lnTo>
                  <a:lnTo>
                    <a:pt x="784" y="69"/>
                  </a:lnTo>
                  <a:lnTo>
                    <a:pt x="784" y="65"/>
                  </a:lnTo>
                  <a:lnTo>
                    <a:pt x="784" y="63"/>
                  </a:lnTo>
                  <a:lnTo>
                    <a:pt x="791" y="63"/>
                  </a:lnTo>
                  <a:lnTo>
                    <a:pt x="799" y="63"/>
                  </a:lnTo>
                  <a:lnTo>
                    <a:pt x="812" y="73"/>
                  </a:lnTo>
                  <a:lnTo>
                    <a:pt x="814" y="73"/>
                  </a:lnTo>
                  <a:lnTo>
                    <a:pt x="816" y="76"/>
                  </a:lnTo>
                  <a:lnTo>
                    <a:pt x="816" y="80"/>
                  </a:lnTo>
                  <a:lnTo>
                    <a:pt x="818" y="82"/>
                  </a:lnTo>
                  <a:lnTo>
                    <a:pt x="820" y="88"/>
                  </a:lnTo>
                  <a:lnTo>
                    <a:pt x="820" y="92"/>
                  </a:lnTo>
                  <a:lnTo>
                    <a:pt x="826" y="99"/>
                  </a:lnTo>
                  <a:lnTo>
                    <a:pt x="831" y="105"/>
                  </a:lnTo>
                  <a:lnTo>
                    <a:pt x="831" y="107"/>
                  </a:lnTo>
                  <a:lnTo>
                    <a:pt x="826" y="107"/>
                  </a:lnTo>
                  <a:lnTo>
                    <a:pt x="824" y="105"/>
                  </a:lnTo>
                  <a:lnTo>
                    <a:pt x="820" y="105"/>
                  </a:lnTo>
                  <a:lnTo>
                    <a:pt x="822" y="109"/>
                  </a:lnTo>
                  <a:lnTo>
                    <a:pt x="826" y="113"/>
                  </a:lnTo>
                  <a:lnTo>
                    <a:pt x="831" y="113"/>
                  </a:lnTo>
                  <a:lnTo>
                    <a:pt x="837" y="120"/>
                  </a:lnTo>
                  <a:lnTo>
                    <a:pt x="839" y="120"/>
                  </a:lnTo>
                  <a:lnTo>
                    <a:pt x="843" y="126"/>
                  </a:lnTo>
                  <a:lnTo>
                    <a:pt x="843" y="126"/>
                  </a:lnTo>
                  <a:close/>
                  <a:moveTo>
                    <a:pt x="1572" y="14"/>
                  </a:moveTo>
                  <a:lnTo>
                    <a:pt x="1575" y="6"/>
                  </a:lnTo>
                  <a:lnTo>
                    <a:pt x="1579" y="2"/>
                  </a:lnTo>
                  <a:lnTo>
                    <a:pt x="1581" y="2"/>
                  </a:lnTo>
                  <a:lnTo>
                    <a:pt x="1581" y="6"/>
                  </a:lnTo>
                  <a:lnTo>
                    <a:pt x="1583" y="8"/>
                  </a:lnTo>
                  <a:lnTo>
                    <a:pt x="1579" y="10"/>
                  </a:lnTo>
                  <a:lnTo>
                    <a:pt x="1577" y="12"/>
                  </a:lnTo>
                  <a:lnTo>
                    <a:pt x="1572" y="14"/>
                  </a:lnTo>
                  <a:lnTo>
                    <a:pt x="1572" y="14"/>
                  </a:lnTo>
                  <a:close/>
                  <a:moveTo>
                    <a:pt x="1615" y="82"/>
                  </a:moveTo>
                  <a:lnTo>
                    <a:pt x="1617" y="90"/>
                  </a:lnTo>
                  <a:lnTo>
                    <a:pt x="1623" y="99"/>
                  </a:lnTo>
                  <a:lnTo>
                    <a:pt x="1625" y="103"/>
                  </a:lnTo>
                  <a:lnTo>
                    <a:pt x="1640" y="107"/>
                  </a:lnTo>
                  <a:lnTo>
                    <a:pt x="1650" y="109"/>
                  </a:lnTo>
                  <a:lnTo>
                    <a:pt x="1657" y="111"/>
                  </a:lnTo>
                  <a:lnTo>
                    <a:pt x="1663" y="111"/>
                  </a:lnTo>
                  <a:lnTo>
                    <a:pt x="1669" y="109"/>
                  </a:lnTo>
                  <a:lnTo>
                    <a:pt x="1674" y="111"/>
                  </a:lnTo>
                  <a:lnTo>
                    <a:pt x="1678" y="111"/>
                  </a:lnTo>
                  <a:lnTo>
                    <a:pt x="1686" y="105"/>
                  </a:lnTo>
                  <a:lnTo>
                    <a:pt x="1688" y="101"/>
                  </a:lnTo>
                  <a:lnTo>
                    <a:pt x="1690" y="97"/>
                  </a:lnTo>
                  <a:lnTo>
                    <a:pt x="1688" y="90"/>
                  </a:lnTo>
                  <a:lnTo>
                    <a:pt x="1686" y="90"/>
                  </a:lnTo>
                  <a:lnTo>
                    <a:pt x="1682" y="90"/>
                  </a:lnTo>
                  <a:lnTo>
                    <a:pt x="1682" y="86"/>
                  </a:lnTo>
                  <a:lnTo>
                    <a:pt x="1682" y="84"/>
                  </a:lnTo>
                  <a:lnTo>
                    <a:pt x="1680" y="82"/>
                  </a:lnTo>
                  <a:lnTo>
                    <a:pt x="1676" y="84"/>
                  </a:lnTo>
                  <a:lnTo>
                    <a:pt x="1672" y="82"/>
                  </a:lnTo>
                  <a:lnTo>
                    <a:pt x="1661" y="84"/>
                  </a:lnTo>
                  <a:lnTo>
                    <a:pt x="1655" y="88"/>
                  </a:lnTo>
                  <a:lnTo>
                    <a:pt x="1650" y="90"/>
                  </a:lnTo>
                  <a:lnTo>
                    <a:pt x="1650" y="88"/>
                  </a:lnTo>
                  <a:lnTo>
                    <a:pt x="1648" y="84"/>
                  </a:lnTo>
                  <a:lnTo>
                    <a:pt x="1646" y="84"/>
                  </a:lnTo>
                  <a:lnTo>
                    <a:pt x="1642" y="86"/>
                  </a:lnTo>
                  <a:lnTo>
                    <a:pt x="1636" y="86"/>
                  </a:lnTo>
                  <a:lnTo>
                    <a:pt x="1631" y="84"/>
                  </a:lnTo>
                  <a:lnTo>
                    <a:pt x="1631" y="88"/>
                  </a:lnTo>
                  <a:lnTo>
                    <a:pt x="1629" y="90"/>
                  </a:lnTo>
                  <a:lnTo>
                    <a:pt x="1621" y="88"/>
                  </a:lnTo>
                  <a:lnTo>
                    <a:pt x="1619" y="86"/>
                  </a:lnTo>
                  <a:lnTo>
                    <a:pt x="1619" y="84"/>
                  </a:lnTo>
                  <a:lnTo>
                    <a:pt x="1615" y="82"/>
                  </a:lnTo>
                  <a:lnTo>
                    <a:pt x="1615" y="82"/>
                  </a:lnTo>
                  <a:close/>
                  <a:moveTo>
                    <a:pt x="1461" y="151"/>
                  </a:moveTo>
                  <a:lnTo>
                    <a:pt x="1457" y="141"/>
                  </a:lnTo>
                  <a:lnTo>
                    <a:pt x="1457" y="137"/>
                  </a:lnTo>
                  <a:lnTo>
                    <a:pt x="1452" y="135"/>
                  </a:lnTo>
                  <a:lnTo>
                    <a:pt x="1446" y="132"/>
                  </a:lnTo>
                  <a:lnTo>
                    <a:pt x="1442" y="128"/>
                  </a:lnTo>
                  <a:lnTo>
                    <a:pt x="1440" y="126"/>
                  </a:lnTo>
                  <a:lnTo>
                    <a:pt x="1438" y="124"/>
                  </a:lnTo>
                  <a:lnTo>
                    <a:pt x="1438" y="128"/>
                  </a:lnTo>
                  <a:lnTo>
                    <a:pt x="1442" y="135"/>
                  </a:lnTo>
                  <a:lnTo>
                    <a:pt x="1448" y="139"/>
                  </a:lnTo>
                  <a:lnTo>
                    <a:pt x="1452" y="147"/>
                  </a:lnTo>
                  <a:lnTo>
                    <a:pt x="1457" y="156"/>
                  </a:lnTo>
                  <a:lnTo>
                    <a:pt x="1459" y="158"/>
                  </a:lnTo>
                  <a:lnTo>
                    <a:pt x="1463" y="156"/>
                  </a:lnTo>
                  <a:lnTo>
                    <a:pt x="1461" y="151"/>
                  </a:lnTo>
                  <a:lnTo>
                    <a:pt x="1461" y="151"/>
                  </a:lnTo>
                  <a:close/>
                  <a:moveTo>
                    <a:pt x="1539" y="160"/>
                  </a:moveTo>
                  <a:lnTo>
                    <a:pt x="1537" y="160"/>
                  </a:lnTo>
                  <a:lnTo>
                    <a:pt x="1535" y="158"/>
                  </a:lnTo>
                  <a:lnTo>
                    <a:pt x="1535" y="156"/>
                  </a:lnTo>
                  <a:lnTo>
                    <a:pt x="1535" y="154"/>
                  </a:lnTo>
                  <a:lnTo>
                    <a:pt x="1537" y="156"/>
                  </a:lnTo>
                  <a:lnTo>
                    <a:pt x="1539" y="158"/>
                  </a:lnTo>
                  <a:lnTo>
                    <a:pt x="1543" y="158"/>
                  </a:lnTo>
                  <a:lnTo>
                    <a:pt x="1545" y="162"/>
                  </a:lnTo>
                  <a:lnTo>
                    <a:pt x="1545" y="164"/>
                  </a:lnTo>
                  <a:lnTo>
                    <a:pt x="1547" y="162"/>
                  </a:lnTo>
                  <a:lnTo>
                    <a:pt x="1551" y="158"/>
                  </a:lnTo>
                  <a:lnTo>
                    <a:pt x="1553" y="149"/>
                  </a:lnTo>
                  <a:lnTo>
                    <a:pt x="1562" y="143"/>
                  </a:lnTo>
                  <a:lnTo>
                    <a:pt x="1566" y="143"/>
                  </a:lnTo>
                  <a:lnTo>
                    <a:pt x="1570" y="139"/>
                  </a:lnTo>
                  <a:lnTo>
                    <a:pt x="1570" y="141"/>
                  </a:lnTo>
                  <a:lnTo>
                    <a:pt x="1570" y="143"/>
                  </a:lnTo>
                  <a:lnTo>
                    <a:pt x="1575" y="143"/>
                  </a:lnTo>
                  <a:lnTo>
                    <a:pt x="1577" y="145"/>
                  </a:lnTo>
                  <a:lnTo>
                    <a:pt x="1579" y="143"/>
                  </a:lnTo>
                  <a:lnTo>
                    <a:pt x="1581" y="141"/>
                  </a:lnTo>
                  <a:lnTo>
                    <a:pt x="1585" y="137"/>
                  </a:lnTo>
                  <a:lnTo>
                    <a:pt x="1589" y="135"/>
                  </a:lnTo>
                  <a:lnTo>
                    <a:pt x="1587" y="132"/>
                  </a:lnTo>
                  <a:lnTo>
                    <a:pt x="1583" y="132"/>
                  </a:lnTo>
                  <a:lnTo>
                    <a:pt x="1577" y="135"/>
                  </a:lnTo>
                  <a:lnTo>
                    <a:pt x="1570" y="132"/>
                  </a:lnTo>
                  <a:lnTo>
                    <a:pt x="1564" y="130"/>
                  </a:lnTo>
                  <a:lnTo>
                    <a:pt x="1562" y="128"/>
                  </a:lnTo>
                  <a:lnTo>
                    <a:pt x="1558" y="128"/>
                  </a:lnTo>
                  <a:lnTo>
                    <a:pt x="1556" y="126"/>
                  </a:lnTo>
                  <a:lnTo>
                    <a:pt x="1549" y="120"/>
                  </a:lnTo>
                  <a:lnTo>
                    <a:pt x="1547" y="118"/>
                  </a:lnTo>
                  <a:lnTo>
                    <a:pt x="1545" y="111"/>
                  </a:lnTo>
                  <a:lnTo>
                    <a:pt x="1545" y="107"/>
                  </a:lnTo>
                  <a:lnTo>
                    <a:pt x="1541" y="105"/>
                  </a:lnTo>
                  <a:lnTo>
                    <a:pt x="1541" y="101"/>
                  </a:lnTo>
                  <a:lnTo>
                    <a:pt x="1537" y="99"/>
                  </a:lnTo>
                  <a:lnTo>
                    <a:pt x="1537" y="97"/>
                  </a:lnTo>
                  <a:lnTo>
                    <a:pt x="1539" y="95"/>
                  </a:lnTo>
                  <a:lnTo>
                    <a:pt x="1537" y="92"/>
                  </a:lnTo>
                  <a:lnTo>
                    <a:pt x="1539" y="90"/>
                  </a:lnTo>
                  <a:lnTo>
                    <a:pt x="1541" y="90"/>
                  </a:lnTo>
                  <a:lnTo>
                    <a:pt x="1539" y="86"/>
                  </a:lnTo>
                  <a:lnTo>
                    <a:pt x="1539" y="86"/>
                  </a:lnTo>
                  <a:lnTo>
                    <a:pt x="1535" y="84"/>
                  </a:lnTo>
                  <a:lnTo>
                    <a:pt x="1528" y="84"/>
                  </a:lnTo>
                  <a:lnTo>
                    <a:pt x="1522" y="82"/>
                  </a:lnTo>
                  <a:lnTo>
                    <a:pt x="1520" y="80"/>
                  </a:lnTo>
                  <a:lnTo>
                    <a:pt x="1516" y="80"/>
                  </a:lnTo>
                  <a:lnTo>
                    <a:pt x="1511" y="78"/>
                  </a:lnTo>
                  <a:lnTo>
                    <a:pt x="1509" y="78"/>
                  </a:lnTo>
                  <a:lnTo>
                    <a:pt x="1516" y="84"/>
                  </a:lnTo>
                  <a:lnTo>
                    <a:pt x="1518" y="84"/>
                  </a:lnTo>
                  <a:lnTo>
                    <a:pt x="1520" y="86"/>
                  </a:lnTo>
                  <a:lnTo>
                    <a:pt x="1516" y="86"/>
                  </a:lnTo>
                  <a:lnTo>
                    <a:pt x="1513" y="86"/>
                  </a:lnTo>
                  <a:lnTo>
                    <a:pt x="1511" y="86"/>
                  </a:lnTo>
                  <a:lnTo>
                    <a:pt x="1509" y="88"/>
                  </a:lnTo>
                  <a:lnTo>
                    <a:pt x="1509" y="92"/>
                  </a:lnTo>
                  <a:lnTo>
                    <a:pt x="1511" y="97"/>
                  </a:lnTo>
                  <a:lnTo>
                    <a:pt x="1513" y="103"/>
                  </a:lnTo>
                  <a:lnTo>
                    <a:pt x="1520" y="109"/>
                  </a:lnTo>
                  <a:lnTo>
                    <a:pt x="1520" y="111"/>
                  </a:lnTo>
                  <a:lnTo>
                    <a:pt x="1520" y="113"/>
                  </a:lnTo>
                  <a:lnTo>
                    <a:pt x="1513" y="113"/>
                  </a:lnTo>
                  <a:lnTo>
                    <a:pt x="1509" y="109"/>
                  </a:lnTo>
                  <a:lnTo>
                    <a:pt x="1507" y="103"/>
                  </a:lnTo>
                  <a:lnTo>
                    <a:pt x="1505" y="103"/>
                  </a:lnTo>
                  <a:lnTo>
                    <a:pt x="1501" y="103"/>
                  </a:lnTo>
                  <a:lnTo>
                    <a:pt x="1499" y="105"/>
                  </a:lnTo>
                  <a:lnTo>
                    <a:pt x="1497" y="103"/>
                  </a:lnTo>
                  <a:lnTo>
                    <a:pt x="1492" y="103"/>
                  </a:lnTo>
                  <a:lnTo>
                    <a:pt x="1492" y="99"/>
                  </a:lnTo>
                  <a:lnTo>
                    <a:pt x="1492" y="95"/>
                  </a:lnTo>
                  <a:lnTo>
                    <a:pt x="1488" y="95"/>
                  </a:lnTo>
                  <a:lnTo>
                    <a:pt x="1484" y="90"/>
                  </a:lnTo>
                  <a:lnTo>
                    <a:pt x="1478" y="90"/>
                  </a:lnTo>
                  <a:lnTo>
                    <a:pt x="1476" y="88"/>
                  </a:lnTo>
                  <a:lnTo>
                    <a:pt x="1473" y="84"/>
                  </a:lnTo>
                  <a:lnTo>
                    <a:pt x="1469" y="86"/>
                  </a:lnTo>
                  <a:lnTo>
                    <a:pt x="1467" y="88"/>
                  </a:lnTo>
                  <a:lnTo>
                    <a:pt x="1467" y="95"/>
                  </a:lnTo>
                  <a:lnTo>
                    <a:pt x="1465" y="97"/>
                  </a:lnTo>
                  <a:lnTo>
                    <a:pt x="1465" y="101"/>
                  </a:lnTo>
                  <a:lnTo>
                    <a:pt x="1465" y="107"/>
                  </a:lnTo>
                  <a:lnTo>
                    <a:pt x="1461" y="109"/>
                  </a:lnTo>
                  <a:lnTo>
                    <a:pt x="1459" y="111"/>
                  </a:lnTo>
                  <a:lnTo>
                    <a:pt x="1465" y="120"/>
                  </a:lnTo>
                  <a:lnTo>
                    <a:pt x="1467" y="120"/>
                  </a:lnTo>
                  <a:lnTo>
                    <a:pt x="1469" y="122"/>
                  </a:lnTo>
                  <a:lnTo>
                    <a:pt x="1467" y="124"/>
                  </a:lnTo>
                  <a:lnTo>
                    <a:pt x="1465" y="124"/>
                  </a:lnTo>
                  <a:lnTo>
                    <a:pt x="1467" y="128"/>
                  </a:lnTo>
                  <a:lnTo>
                    <a:pt x="1469" y="128"/>
                  </a:lnTo>
                  <a:lnTo>
                    <a:pt x="1471" y="132"/>
                  </a:lnTo>
                  <a:lnTo>
                    <a:pt x="1471" y="135"/>
                  </a:lnTo>
                  <a:lnTo>
                    <a:pt x="1473" y="137"/>
                  </a:lnTo>
                  <a:lnTo>
                    <a:pt x="1478" y="139"/>
                  </a:lnTo>
                  <a:lnTo>
                    <a:pt x="1480" y="141"/>
                  </a:lnTo>
                  <a:lnTo>
                    <a:pt x="1478" y="143"/>
                  </a:lnTo>
                  <a:lnTo>
                    <a:pt x="1480" y="143"/>
                  </a:lnTo>
                  <a:lnTo>
                    <a:pt x="1482" y="143"/>
                  </a:lnTo>
                  <a:lnTo>
                    <a:pt x="1484" y="143"/>
                  </a:lnTo>
                  <a:lnTo>
                    <a:pt x="1486" y="145"/>
                  </a:lnTo>
                  <a:lnTo>
                    <a:pt x="1484" y="147"/>
                  </a:lnTo>
                  <a:lnTo>
                    <a:pt x="1482" y="147"/>
                  </a:lnTo>
                  <a:lnTo>
                    <a:pt x="1480" y="147"/>
                  </a:lnTo>
                  <a:lnTo>
                    <a:pt x="1478" y="149"/>
                  </a:lnTo>
                  <a:lnTo>
                    <a:pt x="1480" y="151"/>
                  </a:lnTo>
                  <a:lnTo>
                    <a:pt x="1492" y="160"/>
                  </a:lnTo>
                  <a:lnTo>
                    <a:pt x="1499" y="164"/>
                  </a:lnTo>
                  <a:lnTo>
                    <a:pt x="1503" y="162"/>
                  </a:lnTo>
                  <a:lnTo>
                    <a:pt x="1507" y="166"/>
                  </a:lnTo>
                  <a:lnTo>
                    <a:pt x="1511" y="168"/>
                  </a:lnTo>
                  <a:lnTo>
                    <a:pt x="1511" y="172"/>
                  </a:lnTo>
                  <a:lnTo>
                    <a:pt x="1516" y="175"/>
                  </a:lnTo>
                  <a:lnTo>
                    <a:pt x="1522" y="175"/>
                  </a:lnTo>
                  <a:lnTo>
                    <a:pt x="1528" y="172"/>
                  </a:lnTo>
                  <a:lnTo>
                    <a:pt x="1532" y="172"/>
                  </a:lnTo>
                  <a:lnTo>
                    <a:pt x="1537" y="175"/>
                  </a:lnTo>
                  <a:lnTo>
                    <a:pt x="1541" y="175"/>
                  </a:lnTo>
                  <a:lnTo>
                    <a:pt x="1541" y="170"/>
                  </a:lnTo>
                  <a:lnTo>
                    <a:pt x="1541" y="168"/>
                  </a:lnTo>
                  <a:lnTo>
                    <a:pt x="1539" y="164"/>
                  </a:lnTo>
                  <a:lnTo>
                    <a:pt x="1539" y="160"/>
                  </a:lnTo>
                  <a:lnTo>
                    <a:pt x="1539" y="160"/>
                  </a:lnTo>
                  <a:close/>
                  <a:moveTo>
                    <a:pt x="1541" y="82"/>
                  </a:moveTo>
                  <a:lnTo>
                    <a:pt x="1547" y="82"/>
                  </a:lnTo>
                  <a:lnTo>
                    <a:pt x="1553" y="82"/>
                  </a:lnTo>
                  <a:lnTo>
                    <a:pt x="1558" y="82"/>
                  </a:lnTo>
                  <a:lnTo>
                    <a:pt x="1568" y="88"/>
                  </a:lnTo>
                  <a:lnTo>
                    <a:pt x="1572" y="88"/>
                  </a:lnTo>
                  <a:lnTo>
                    <a:pt x="1575" y="86"/>
                  </a:lnTo>
                  <a:lnTo>
                    <a:pt x="1585" y="88"/>
                  </a:lnTo>
                  <a:lnTo>
                    <a:pt x="1596" y="90"/>
                  </a:lnTo>
                  <a:lnTo>
                    <a:pt x="1596" y="92"/>
                  </a:lnTo>
                  <a:lnTo>
                    <a:pt x="1591" y="95"/>
                  </a:lnTo>
                  <a:lnTo>
                    <a:pt x="1587" y="97"/>
                  </a:lnTo>
                  <a:lnTo>
                    <a:pt x="1587" y="101"/>
                  </a:lnTo>
                  <a:lnTo>
                    <a:pt x="1591" y="105"/>
                  </a:lnTo>
                  <a:lnTo>
                    <a:pt x="1598" y="107"/>
                  </a:lnTo>
                  <a:lnTo>
                    <a:pt x="1598" y="111"/>
                  </a:lnTo>
                  <a:lnTo>
                    <a:pt x="1598" y="116"/>
                  </a:lnTo>
                  <a:lnTo>
                    <a:pt x="1596" y="118"/>
                  </a:lnTo>
                  <a:lnTo>
                    <a:pt x="1596" y="124"/>
                  </a:lnTo>
                  <a:lnTo>
                    <a:pt x="1591" y="128"/>
                  </a:lnTo>
                  <a:lnTo>
                    <a:pt x="1589" y="130"/>
                  </a:lnTo>
                  <a:lnTo>
                    <a:pt x="1587" y="126"/>
                  </a:lnTo>
                  <a:lnTo>
                    <a:pt x="1585" y="126"/>
                  </a:lnTo>
                  <a:lnTo>
                    <a:pt x="1579" y="130"/>
                  </a:lnTo>
                  <a:lnTo>
                    <a:pt x="1577" y="130"/>
                  </a:lnTo>
                  <a:lnTo>
                    <a:pt x="1566" y="126"/>
                  </a:lnTo>
                  <a:lnTo>
                    <a:pt x="1562" y="122"/>
                  </a:lnTo>
                  <a:lnTo>
                    <a:pt x="1553" y="113"/>
                  </a:lnTo>
                  <a:lnTo>
                    <a:pt x="1551" y="109"/>
                  </a:lnTo>
                  <a:lnTo>
                    <a:pt x="1553" y="105"/>
                  </a:lnTo>
                  <a:lnTo>
                    <a:pt x="1553" y="101"/>
                  </a:lnTo>
                  <a:lnTo>
                    <a:pt x="1553" y="99"/>
                  </a:lnTo>
                  <a:lnTo>
                    <a:pt x="1551" y="97"/>
                  </a:lnTo>
                  <a:lnTo>
                    <a:pt x="1549" y="95"/>
                  </a:lnTo>
                  <a:lnTo>
                    <a:pt x="1549" y="90"/>
                  </a:lnTo>
                  <a:lnTo>
                    <a:pt x="1547" y="90"/>
                  </a:lnTo>
                  <a:lnTo>
                    <a:pt x="1545" y="86"/>
                  </a:lnTo>
                  <a:lnTo>
                    <a:pt x="1541" y="82"/>
                  </a:lnTo>
                  <a:lnTo>
                    <a:pt x="1541" y="82"/>
                  </a:lnTo>
                  <a:close/>
                  <a:moveTo>
                    <a:pt x="879" y="185"/>
                  </a:moveTo>
                  <a:lnTo>
                    <a:pt x="879" y="185"/>
                  </a:lnTo>
                  <a:lnTo>
                    <a:pt x="883" y="183"/>
                  </a:lnTo>
                  <a:lnTo>
                    <a:pt x="887" y="179"/>
                  </a:lnTo>
                  <a:lnTo>
                    <a:pt x="892" y="172"/>
                  </a:lnTo>
                  <a:lnTo>
                    <a:pt x="894" y="170"/>
                  </a:lnTo>
                  <a:lnTo>
                    <a:pt x="894" y="168"/>
                  </a:lnTo>
                  <a:lnTo>
                    <a:pt x="894" y="164"/>
                  </a:lnTo>
                  <a:lnTo>
                    <a:pt x="902" y="160"/>
                  </a:lnTo>
                  <a:lnTo>
                    <a:pt x="906" y="158"/>
                  </a:lnTo>
                  <a:lnTo>
                    <a:pt x="909" y="160"/>
                  </a:lnTo>
                  <a:lnTo>
                    <a:pt x="911" y="160"/>
                  </a:lnTo>
                  <a:lnTo>
                    <a:pt x="913" y="156"/>
                  </a:lnTo>
                  <a:lnTo>
                    <a:pt x="915" y="154"/>
                  </a:lnTo>
                  <a:lnTo>
                    <a:pt x="919" y="151"/>
                  </a:lnTo>
                  <a:lnTo>
                    <a:pt x="925" y="147"/>
                  </a:lnTo>
                  <a:lnTo>
                    <a:pt x="928" y="143"/>
                  </a:lnTo>
                  <a:lnTo>
                    <a:pt x="930" y="141"/>
                  </a:lnTo>
                  <a:lnTo>
                    <a:pt x="932" y="135"/>
                  </a:lnTo>
                  <a:lnTo>
                    <a:pt x="932" y="130"/>
                  </a:lnTo>
                  <a:lnTo>
                    <a:pt x="925" y="124"/>
                  </a:lnTo>
                  <a:lnTo>
                    <a:pt x="923" y="118"/>
                  </a:lnTo>
                  <a:lnTo>
                    <a:pt x="923" y="116"/>
                  </a:lnTo>
                  <a:lnTo>
                    <a:pt x="917" y="111"/>
                  </a:lnTo>
                  <a:lnTo>
                    <a:pt x="913" y="109"/>
                  </a:lnTo>
                  <a:lnTo>
                    <a:pt x="913" y="111"/>
                  </a:lnTo>
                  <a:lnTo>
                    <a:pt x="909" y="109"/>
                  </a:lnTo>
                  <a:lnTo>
                    <a:pt x="904" y="107"/>
                  </a:lnTo>
                  <a:lnTo>
                    <a:pt x="900" y="103"/>
                  </a:lnTo>
                  <a:lnTo>
                    <a:pt x="898" y="103"/>
                  </a:lnTo>
                  <a:lnTo>
                    <a:pt x="896" y="105"/>
                  </a:lnTo>
                  <a:lnTo>
                    <a:pt x="894" y="103"/>
                  </a:lnTo>
                  <a:lnTo>
                    <a:pt x="892" y="101"/>
                  </a:lnTo>
                  <a:lnTo>
                    <a:pt x="890" y="97"/>
                  </a:lnTo>
                  <a:lnTo>
                    <a:pt x="887" y="97"/>
                  </a:lnTo>
                  <a:lnTo>
                    <a:pt x="885" y="101"/>
                  </a:lnTo>
                  <a:lnTo>
                    <a:pt x="883" y="101"/>
                  </a:lnTo>
                  <a:lnTo>
                    <a:pt x="879" y="95"/>
                  </a:lnTo>
                  <a:lnTo>
                    <a:pt x="877" y="95"/>
                  </a:lnTo>
                  <a:lnTo>
                    <a:pt x="877" y="97"/>
                  </a:lnTo>
                  <a:lnTo>
                    <a:pt x="881" y="99"/>
                  </a:lnTo>
                  <a:lnTo>
                    <a:pt x="881" y="101"/>
                  </a:lnTo>
                  <a:lnTo>
                    <a:pt x="879" y="103"/>
                  </a:lnTo>
                  <a:lnTo>
                    <a:pt x="879" y="107"/>
                  </a:lnTo>
                  <a:lnTo>
                    <a:pt x="877" y="107"/>
                  </a:lnTo>
                  <a:lnTo>
                    <a:pt x="875" y="105"/>
                  </a:lnTo>
                  <a:lnTo>
                    <a:pt x="875" y="92"/>
                  </a:lnTo>
                  <a:lnTo>
                    <a:pt x="871" y="90"/>
                  </a:lnTo>
                  <a:lnTo>
                    <a:pt x="866" y="88"/>
                  </a:lnTo>
                  <a:lnTo>
                    <a:pt x="860" y="86"/>
                  </a:lnTo>
                  <a:lnTo>
                    <a:pt x="858" y="86"/>
                  </a:lnTo>
                  <a:lnTo>
                    <a:pt x="856" y="90"/>
                  </a:lnTo>
                  <a:lnTo>
                    <a:pt x="856" y="92"/>
                  </a:lnTo>
                  <a:lnTo>
                    <a:pt x="860" y="97"/>
                  </a:lnTo>
                  <a:lnTo>
                    <a:pt x="864" y="99"/>
                  </a:lnTo>
                  <a:lnTo>
                    <a:pt x="862" y="101"/>
                  </a:lnTo>
                  <a:lnTo>
                    <a:pt x="858" y="101"/>
                  </a:lnTo>
                  <a:lnTo>
                    <a:pt x="858" y="99"/>
                  </a:lnTo>
                  <a:lnTo>
                    <a:pt x="854" y="97"/>
                  </a:lnTo>
                  <a:lnTo>
                    <a:pt x="854" y="97"/>
                  </a:lnTo>
                  <a:lnTo>
                    <a:pt x="854" y="99"/>
                  </a:lnTo>
                  <a:lnTo>
                    <a:pt x="856" y="103"/>
                  </a:lnTo>
                  <a:lnTo>
                    <a:pt x="854" y="103"/>
                  </a:lnTo>
                  <a:lnTo>
                    <a:pt x="854" y="107"/>
                  </a:lnTo>
                  <a:lnTo>
                    <a:pt x="856" y="109"/>
                  </a:lnTo>
                  <a:lnTo>
                    <a:pt x="858" y="111"/>
                  </a:lnTo>
                  <a:lnTo>
                    <a:pt x="860" y="113"/>
                  </a:lnTo>
                  <a:lnTo>
                    <a:pt x="860" y="116"/>
                  </a:lnTo>
                  <a:lnTo>
                    <a:pt x="864" y="126"/>
                  </a:lnTo>
                  <a:lnTo>
                    <a:pt x="866" y="130"/>
                  </a:lnTo>
                  <a:lnTo>
                    <a:pt x="871" y="130"/>
                  </a:lnTo>
                  <a:lnTo>
                    <a:pt x="869" y="132"/>
                  </a:lnTo>
                  <a:lnTo>
                    <a:pt x="864" y="132"/>
                  </a:lnTo>
                  <a:lnTo>
                    <a:pt x="862" y="139"/>
                  </a:lnTo>
                  <a:lnTo>
                    <a:pt x="866" y="147"/>
                  </a:lnTo>
                  <a:lnTo>
                    <a:pt x="866" y="151"/>
                  </a:lnTo>
                  <a:lnTo>
                    <a:pt x="866" y="156"/>
                  </a:lnTo>
                  <a:lnTo>
                    <a:pt x="869" y="158"/>
                  </a:lnTo>
                  <a:lnTo>
                    <a:pt x="871" y="162"/>
                  </a:lnTo>
                  <a:lnTo>
                    <a:pt x="869" y="164"/>
                  </a:lnTo>
                  <a:lnTo>
                    <a:pt x="871" y="170"/>
                  </a:lnTo>
                  <a:lnTo>
                    <a:pt x="873" y="177"/>
                  </a:lnTo>
                  <a:lnTo>
                    <a:pt x="877" y="179"/>
                  </a:lnTo>
                  <a:lnTo>
                    <a:pt x="877" y="183"/>
                  </a:lnTo>
                  <a:lnTo>
                    <a:pt x="879" y="185"/>
                  </a:lnTo>
                  <a:lnTo>
                    <a:pt x="879" y="185"/>
                  </a:lnTo>
                  <a:close/>
                  <a:moveTo>
                    <a:pt x="955" y="141"/>
                  </a:moveTo>
                  <a:lnTo>
                    <a:pt x="959" y="139"/>
                  </a:lnTo>
                  <a:lnTo>
                    <a:pt x="959" y="137"/>
                  </a:lnTo>
                  <a:lnTo>
                    <a:pt x="957" y="135"/>
                  </a:lnTo>
                  <a:lnTo>
                    <a:pt x="959" y="132"/>
                  </a:lnTo>
                  <a:lnTo>
                    <a:pt x="961" y="132"/>
                  </a:lnTo>
                  <a:lnTo>
                    <a:pt x="959" y="130"/>
                  </a:lnTo>
                  <a:lnTo>
                    <a:pt x="957" y="130"/>
                  </a:lnTo>
                  <a:lnTo>
                    <a:pt x="955" y="135"/>
                  </a:lnTo>
                  <a:lnTo>
                    <a:pt x="955" y="137"/>
                  </a:lnTo>
                  <a:lnTo>
                    <a:pt x="953" y="137"/>
                  </a:lnTo>
                  <a:lnTo>
                    <a:pt x="951" y="141"/>
                  </a:lnTo>
                  <a:lnTo>
                    <a:pt x="953" y="143"/>
                  </a:lnTo>
                  <a:lnTo>
                    <a:pt x="955" y="141"/>
                  </a:lnTo>
                  <a:lnTo>
                    <a:pt x="955" y="141"/>
                  </a:lnTo>
                  <a:close/>
                  <a:moveTo>
                    <a:pt x="961" y="141"/>
                  </a:moveTo>
                  <a:lnTo>
                    <a:pt x="963" y="139"/>
                  </a:lnTo>
                  <a:lnTo>
                    <a:pt x="968" y="139"/>
                  </a:lnTo>
                  <a:lnTo>
                    <a:pt x="970" y="135"/>
                  </a:lnTo>
                  <a:lnTo>
                    <a:pt x="974" y="137"/>
                  </a:lnTo>
                  <a:lnTo>
                    <a:pt x="974" y="135"/>
                  </a:lnTo>
                  <a:lnTo>
                    <a:pt x="978" y="135"/>
                  </a:lnTo>
                  <a:lnTo>
                    <a:pt x="980" y="139"/>
                  </a:lnTo>
                  <a:lnTo>
                    <a:pt x="976" y="143"/>
                  </a:lnTo>
                  <a:lnTo>
                    <a:pt x="974" y="141"/>
                  </a:lnTo>
                  <a:lnTo>
                    <a:pt x="972" y="143"/>
                  </a:lnTo>
                  <a:lnTo>
                    <a:pt x="968" y="145"/>
                  </a:lnTo>
                  <a:lnTo>
                    <a:pt x="961" y="143"/>
                  </a:lnTo>
                  <a:lnTo>
                    <a:pt x="961" y="141"/>
                  </a:lnTo>
                  <a:lnTo>
                    <a:pt x="961" y="141"/>
                  </a:lnTo>
                  <a:close/>
                  <a:moveTo>
                    <a:pt x="1001" y="179"/>
                  </a:moveTo>
                  <a:lnTo>
                    <a:pt x="1001" y="183"/>
                  </a:lnTo>
                  <a:lnTo>
                    <a:pt x="1006" y="187"/>
                  </a:lnTo>
                  <a:lnTo>
                    <a:pt x="1003" y="189"/>
                  </a:lnTo>
                  <a:lnTo>
                    <a:pt x="1003" y="191"/>
                  </a:lnTo>
                  <a:lnTo>
                    <a:pt x="1008" y="189"/>
                  </a:lnTo>
                  <a:lnTo>
                    <a:pt x="1010" y="185"/>
                  </a:lnTo>
                  <a:lnTo>
                    <a:pt x="1008" y="179"/>
                  </a:lnTo>
                  <a:lnTo>
                    <a:pt x="1003" y="179"/>
                  </a:lnTo>
                  <a:lnTo>
                    <a:pt x="1001" y="179"/>
                  </a:lnTo>
                  <a:lnTo>
                    <a:pt x="1001" y="179"/>
                  </a:lnTo>
                  <a:close/>
                  <a:moveTo>
                    <a:pt x="1372" y="299"/>
                  </a:moveTo>
                  <a:lnTo>
                    <a:pt x="1374" y="299"/>
                  </a:lnTo>
                  <a:lnTo>
                    <a:pt x="1374" y="295"/>
                  </a:lnTo>
                  <a:lnTo>
                    <a:pt x="1374" y="291"/>
                  </a:lnTo>
                  <a:lnTo>
                    <a:pt x="1370" y="293"/>
                  </a:lnTo>
                  <a:lnTo>
                    <a:pt x="1368" y="295"/>
                  </a:lnTo>
                  <a:lnTo>
                    <a:pt x="1368" y="299"/>
                  </a:lnTo>
                  <a:lnTo>
                    <a:pt x="1370" y="299"/>
                  </a:lnTo>
                  <a:lnTo>
                    <a:pt x="1372" y="299"/>
                  </a:lnTo>
                  <a:lnTo>
                    <a:pt x="1372" y="299"/>
                  </a:lnTo>
                  <a:close/>
                  <a:moveTo>
                    <a:pt x="1322" y="356"/>
                  </a:moveTo>
                  <a:lnTo>
                    <a:pt x="1328" y="356"/>
                  </a:lnTo>
                  <a:lnTo>
                    <a:pt x="1330" y="354"/>
                  </a:lnTo>
                  <a:lnTo>
                    <a:pt x="1330" y="354"/>
                  </a:lnTo>
                  <a:lnTo>
                    <a:pt x="1332" y="352"/>
                  </a:lnTo>
                  <a:lnTo>
                    <a:pt x="1328" y="350"/>
                  </a:lnTo>
                  <a:lnTo>
                    <a:pt x="1324" y="347"/>
                  </a:lnTo>
                  <a:lnTo>
                    <a:pt x="1322" y="347"/>
                  </a:lnTo>
                  <a:lnTo>
                    <a:pt x="1320" y="350"/>
                  </a:lnTo>
                  <a:lnTo>
                    <a:pt x="1320" y="350"/>
                  </a:lnTo>
                  <a:lnTo>
                    <a:pt x="1322" y="352"/>
                  </a:lnTo>
                  <a:lnTo>
                    <a:pt x="1322" y="352"/>
                  </a:lnTo>
                  <a:lnTo>
                    <a:pt x="1322" y="356"/>
                  </a:lnTo>
                  <a:lnTo>
                    <a:pt x="1322" y="356"/>
                  </a:lnTo>
                  <a:close/>
                  <a:moveTo>
                    <a:pt x="1185" y="331"/>
                  </a:moveTo>
                  <a:lnTo>
                    <a:pt x="1189" y="331"/>
                  </a:lnTo>
                  <a:lnTo>
                    <a:pt x="1191" y="333"/>
                  </a:lnTo>
                  <a:lnTo>
                    <a:pt x="1193" y="331"/>
                  </a:lnTo>
                  <a:lnTo>
                    <a:pt x="1195" y="328"/>
                  </a:lnTo>
                  <a:lnTo>
                    <a:pt x="1197" y="326"/>
                  </a:lnTo>
                  <a:lnTo>
                    <a:pt x="1197" y="324"/>
                  </a:lnTo>
                  <a:lnTo>
                    <a:pt x="1195" y="322"/>
                  </a:lnTo>
                  <a:lnTo>
                    <a:pt x="1195" y="316"/>
                  </a:lnTo>
                  <a:lnTo>
                    <a:pt x="1191" y="312"/>
                  </a:lnTo>
                  <a:lnTo>
                    <a:pt x="1189" y="307"/>
                  </a:lnTo>
                  <a:lnTo>
                    <a:pt x="1189" y="305"/>
                  </a:lnTo>
                  <a:lnTo>
                    <a:pt x="1187" y="305"/>
                  </a:lnTo>
                  <a:lnTo>
                    <a:pt x="1180" y="307"/>
                  </a:lnTo>
                  <a:lnTo>
                    <a:pt x="1172" y="312"/>
                  </a:lnTo>
                  <a:lnTo>
                    <a:pt x="1168" y="312"/>
                  </a:lnTo>
                  <a:lnTo>
                    <a:pt x="1168" y="314"/>
                  </a:lnTo>
                  <a:lnTo>
                    <a:pt x="1168" y="318"/>
                  </a:lnTo>
                  <a:lnTo>
                    <a:pt x="1172" y="320"/>
                  </a:lnTo>
                  <a:lnTo>
                    <a:pt x="1172" y="322"/>
                  </a:lnTo>
                  <a:lnTo>
                    <a:pt x="1172" y="324"/>
                  </a:lnTo>
                  <a:lnTo>
                    <a:pt x="1168" y="324"/>
                  </a:lnTo>
                  <a:lnTo>
                    <a:pt x="1168" y="326"/>
                  </a:lnTo>
                  <a:lnTo>
                    <a:pt x="1168" y="328"/>
                  </a:lnTo>
                  <a:lnTo>
                    <a:pt x="1174" y="328"/>
                  </a:lnTo>
                  <a:lnTo>
                    <a:pt x="1185" y="331"/>
                  </a:lnTo>
                  <a:lnTo>
                    <a:pt x="1185" y="331"/>
                  </a:lnTo>
                  <a:close/>
                  <a:moveTo>
                    <a:pt x="1589" y="210"/>
                  </a:moveTo>
                  <a:lnTo>
                    <a:pt x="1591" y="208"/>
                  </a:lnTo>
                  <a:lnTo>
                    <a:pt x="1591" y="206"/>
                  </a:lnTo>
                  <a:lnTo>
                    <a:pt x="1591" y="202"/>
                  </a:lnTo>
                  <a:lnTo>
                    <a:pt x="1594" y="200"/>
                  </a:lnTo>
                  <a:lnTo>
                    <a:pt x="1594" y="196"/>
                  </a:lnTo>
                  <a:lnTo>
                    <a:pt x="1589" y="189"/>
                  </a:lnTo>
                  <a:lnTo>
                    <a:pt x="1587" y="185"/>
                  </a:lnTo>
                  <a:lnTo>
                    <a:pt x="1583" y="185"/>
                  </a:lnTo>
                  <a:lnTo>
                    <a:pt x="1579" y="185"/>
                  </a:lnTo>
                  <a:lnTo>
                    <a:pt x="1575" y="189"/>
                  </a:lnTo>
                  <a:lnTo>
                    <a:pt x="1577" y="194"/>
                  </a:lnTo>
                  <a:lnTo>
                    <a:pt x="1579" y="198"/>
                  </a:lnTo>
                  <a:lnTo>
                    <a:pt x="1579" y="200"/>
                  </a:lnTo>
                  <a:lnTo>
                    <a:pt x="1579" y="202"/>
                  </a:lnTo>
                  <a:lnTo>
                    <a:pt x="1583" y="204"/>
                  </a:lnTo>
                  <a:lnTo>
                    <a:pt x="1587" y="208"/>
                  </a:lnTo>
                  <a:lnTo>
                    <a:pt x="1589" y="210"/>
                  </a:lnTo>
                  <a:lnTo>
                    <a:pt x="1589" y="210"/>
                  </a:lnTo>
                  <a:close/>
                  <a:moveTo>
                    <a:pt x="1602" y="240"/>
                  </a:moveTo>
                  <a:lnTo>
                    <a:pt x="1604" y="238"/>
                  </a:lnTo>
                  <a:lnTo>
                    <a:pt x="1606" y="234"/>
                  </a:lnTo>
                  <a:lnTo>
                    <a:pt x="1613" y="229"/>
                  </a:lnTo>
                  <a:lnTo>
                    <a:pt x="1619" y="232"/>
                  </a:lnTo>
                  <a:lnTo>
                    <a:pt x="1627" y="232"/>
                  </a:lnTo>
                  <a:lnTo>
                    <a:pt x="1634" y="229"/>
                  </a:lnTo>
                  <a:lnTo>
                    <a:pt x="1642" y="229"/>
                  </a:lnTo>
                  <a:lnTo>
                    <a:pt x="1646" y="227"/>
                  </a:lnTo>
                  <a:lnTo>
                    <a:pt x="1653" y="227"/>
                  </a:lnTo>
                  <a:lnTo>
                    <a:pt x="1657" y="227"/>
                  </a:lnTo>
                  <a:lnTo>
                    <a:pt x="1659" y="225"/>
                  </a:lnTo>
                  <a:lnTo>
                    <a:pt x="1657" y="223"/>
                  </a:lnTo>
                  <a:lnTo>
                    <a:pt x="1655" y="219"/>
                  </a:lnTo>
                  <a:lnTo>
                    <a:pt x="1650" y="213"/>
                  </a:lnTo>
                  <a:lnTo>
                    <a:pt x="1642" y="206"/>
                  </a:lnTo>
                  <a:lnTo>
                    <a:pt x="1636" y="206"/>
                  </a:lnTo>
                  <a:lnTo>
                    <a:pt x="1631" y="204"/>
                  </a:lnTo>
                  <a:lnTo>
                    <a:pt x="1627" y="200"/>
                  </a:lnTo>
                  <a:lnTo>
                    <a:pt x="1623" y="200"/>
                  </a:lnTo>
                  <a:lnTo>
                    <a:pt x="1621" y="202"/>
                  </a:lnTo>
                  <a:lnTo>
                    <a:pt x="1615" y="200"/>
                  </a:lnTo>
                  <a:lnTo>
                    <a:pt x="1613" y="200"/>
                  </a:lnTo>
                  <a:lnTo>
                    <a:pt x="1608" y="204"/>
                  </a:lnTo>
                  <a:lnTo>
                    <a:pt x="1604" y="210"/>
                  </a:lnTo>
                  <a:lnTo>
                    <a:pt x="1606" y="215"/>
                  </a:lnTo>
                  <a:lnTo>
                    <a:pt x="1606" y="223"/>
                  </a:lnTo>
                  <a:lnTo>
                    <a:pt x="1602" y="232"/>
                  </a:lnTo>
                  <a:lnTo>
                    <a:pt x="1600" y="236"/>
                  </a:lnTo>
                  <a:lnTo>
                    <a:pt x="1598" y="240"/>
                  </a:lnTo>
                  <a:lnTo>
                    <a:pt x="1602" y="240"/>
                  </a:lnTo>
                  <a:lnTo>
                    <a:pt x="1602" y="240"/>
                  </a:lnTo>
                  <a:close/>
                  <a:moveTo>
                    <a:pt x="1507" y="219"/>
                  </a:moveTo>
                  <a:lnTo>
                    <a:pt x="1507" y="223"/>
                  </a:lnTo>
                  <a:lnTo>
                    <a:pt x="1509" y="227"/>
                  </a:lnTo>
                  <a:lnTo>
                    <a:pt x="1513" y="225"/>
                  </a:lnTo>
                  <a:lnTo>
                    <a:pt x="1518" y="229"/>
                  </a:lnTo>
                  <a:lnTo>
                    <a:pt x="1522" y="229"/>
                  </a:lnTo>
                  <a:lnTo>
                    <a:pt x="1526" y="234"/>
                  </a:lnTo>
                  <a:lnTo>
                    <a:pt x="1528" y="234"/>
                  </a:lnTo>
                  <a:lnTo>
                    <a:pt x="1530" y="232"/>
                  </a:lnTo>
                  <a:lnTo>
                    <a:pt x="1524" y="225"/>
                  </a:lnTo>
                  <a:lnTo>
                    <a:pt x="1520" y="223"/>
                  </a:lnTo>
                  <a:lnTo>
                    <a:pt x="1516" y="223"/>
                  </a:lnTo>
                  <a:lnTo>
                    <a:pt x="1509" y="219"/>
                  </a:lnTo>
                  <a:lnTo>
                    <a:pt x="1507" y="219"/>
                  </a:lnTo>
                  <a:lnTo>
                    <a:pt x="1507" y="219"/>
                  </a:lnTo>
                  <a:lnTo>
                    <a:pt x="1507" y="219"/>
                  </a:lnTo>
                  <a:close/>
                  <a:moveTo>
                    <a:pt x="1634" y="345"/>
                  </a:moveTo>
                  <a:lnTo>
                    <a:pt x="1638" y="350"/>
                  </a:lnTo>
                  <a:lnTo>
                    <a:pt x="1640" y="352"/>
                  </a:lnTo>
                  <a:lnTo>
                    <a:pt x="1640" y="350"/>
                  </a:lnTo>
                  <a:lnTo>
                    <a:pt x="1646" y="347"/>
                  </a:lnTo>
                  <a:lnTo>
                    <a:pt x="1646" y="345"/>
                  </a:lnTo>
                  <a:lnTo>
                    <a:pt x="1646" y="343"/>
                  </a:lnTo>
                  <a:lnTo>
                    <a:pt x="1644" y="339"/>
                  </a:lnTo>
                  <a:lnTo>
                    <a:pt x="1642" y="339"/>
                  </a:lnTo>
                  <a:lnTo>
                    <a:pt x="1642" y="343"/>
                  </a:lnTo>
                  <a:lnTo>
                    <a:pt x="1638" y="345"/>
                  </a:lnTo>
                  <a:lnTo>
                    <a:pt x="1638" y="345"/>
                  </a:lnTo>
                  <a:lnTo>
                    <a:pt x="1634" y="345"/>
                  </a:lnTo>
                  <a:lnTo>
                    <a:pt x="1634" y="345"/>
                  </a:lnTo>
                  <a:close/>
                  <a:moveTo>
                    <a:pt x="2078" y="312"/>
                  </a:moveTo>
                  <a:lnTo>
                    <a:pt x="2080" y="312"/>
                  </a:lnTo>
                  <a:lnTo>
                    <a:pt x="2080" y="307"/>
                  </a:lnTo>
                  <a:lnTo>
                    <a:pt x="2078" y="305"/>
                  </a:lnTo>
                  <a:lnTo>
                    <a:pt x="2076" y="305"/>
                  </a:lnTo>
                  <a:lnTo>
                    <a:pt x="2076" y="305"/>
                  </a:lnTo>
                  <a:lnTo>
                    <a:pt x="2078" y="312"/>
                  </a:lnTo>
                  <a:lnTo>
                    <a:pt x="2078" y="312"/>
                  </a:lnTo>
                  <a:close/>
                  <a:moveTo>
                    <a:pt x="2076" y="314"/>
                  </a:moveTo>
                  <a:lnTo>
                    <a:pt x="2078" y="316"/>
                  </a:lnTo>
                  <a:lnTo>
                    <a:pt x="2076" y="312"/>
                  </a:lnTo>
                  <a:lnTo>
                    <a:pt x="2076" y="309"/>
                  </a:lnTo>
                  <a:lnTo>
                    <a:pt x="2072" y="309"/>
                  </a:lnTo>
                  <a:lnTo>
                    <a:pt x="2072" y="312"/>
                  </a:lnTo>
                  <a:lnTo>
                    <a:pt x="2076" y="314"/>
                  </a:lnTo>
                  <a:lnTo>
                    <a:pt x="2076" y="314"/>
                  </a:lnTo>
                  <a:close/>
                  <a:moveTo>
                    <a:pt x="2072" y="316"/>
                  </a:moveTo>
                  <a:lnTo>
                    <a:pt x="2076" y="320"/>
                  </a:lnTo>
                  <a:lnTo>
                    <a:pt x="2076" y="324"/>
                  </a:lnTo>
                  <a:lnTo>
                    <a:pt x="2078" y="322"/>
                  </a:lnTo>
                  <a:lnTo>
                    <a:pt x="2076" y="318"/>
                  </a:lnTo>
                  <a:lnTo>
                    <a:pt x="2074" y="316"/>
                  </a:lnTo>
                  <a:lnTo>
                    <a:pt x="2072" y="316"/>
                  </a:lnTo>
                  <a:lnTo>
                    <a:pt x="2072" y="316"/>
                  </a:lnTo>
                  <a:lnTo>
                    <a:pt x="2072" y="316"/>
                  </a:lnTo>
                  <a:close/>
                  <a:moveTo>
                    <a:pt x="2061" y="314"/>
                  </a:moveTo>
                  <a:lnTo>
                    <a:pt x="2064" y="318"/>
                  </a:lnTo>
                  <a:lnTo>
                    <a:pt x="2066" y="320"/>
                  </a:lnTo>
                  <a:lnTo>
                    <a:pt x="2068" y="318"/>
                  </a:lnTo>
                  <a:lnTo>
                    <a:pt x="2070" y="318"/>
                  </a:lnTo>
                  <a:lnTo>
                    <a:pt x="2068" y="314"/>
                  </a:lnTo>
                  <a:lnTo>
                    <a:pt x="2066" y="312"/>
                  </a:lnTo>
                  <a:lnTo>
                    <a:pt x="2066" y="314"/>
                  </a:lnTo>
                  <a:lnTo>
                    <a:pt x="2061" y="314"/>
                  </a:lnTo>
                  <a:lnTo>
                    <a:pt x="2061" y="314"/>
                  </a:lnTo>
                  <a:close/>
                  <a:moveTo>
                    <a:pt x="2173" y="269"/>
                  </a:moveTo>
                  <a:lnTo>
                    <a:pt x="2177" y="272"/>
                  </a:lnTo>
                  <a:lnTo>
                    <a:pt x="2182" y="269"/>
                  </a:lnTo>
                  <a:lnTo>
                    <a:pt x="2184" y="265"/>
                  </a:lnTo>
                  <a:lnTo>
                    <a:pt x="2184" y="261"/>
                  </a:lnTo>
                  <a:lnTo>
                    <a:pt x="2179" y="257"/>
                  </a:lnTo>
                  <a:lnTo>
                    <a:pt x="2182" y="257"/>
                  </a:lnTo>
                  <a:lnTo>
                    <a:pt x="2179" y="253"/>
                  </a:lnTo>
                  <a:lnTo>
                    <a:pt x="2175" y="250"/>
                  </a:lnTo>
                  <a:lnTo>
                    <a:pt x="2175" y="250"/>
                  </a:lnTo>
                  <a:lnTo>
                    <a:pt x="2171" y="250"/>
                  </a:lnTo>
                  <a:lnTo>
                    <a:pt x="2167" y="248"/>
                  </a:lnTo>
                  <a:lnTo>
                    <a:pt x="2165" y="248"/>
                  </a:lnTo>
                  <a:lnTo>
                    <a:pt x="2163" y="250"/>
                  </a:lnTo>
                  <a:lnTo>
                    <a:pt x="2161" y="250"/>
                  </a:lnTo>
                  <a:lnTo>
                    <a:pt x="2161" y="253"/>
                  </a:lnTo>
                  <a:lnTo>
                    <a:pt x="2158" y="253"/>
                  </a:lnTo>
                  <a:lnTo>
                    <a:pt x="2156" y="257"/>
                  </a:lnTo>
                  <a:lnTo>
                    <a:pt x="2158" y="263"/>
                  </a:lnTo>
                  <a:lnTo>
                    <a:pt x="2158" y="265"/>
                  </a:lnTo>
                  <a:lnTo>
                    <a:pt x="2163" y="263"/>
                  </a:lnTo>
                  <a:lnTo>
                    <a:pt x="2167" y="265"/>
                  </a:lnTo>
                  <a:lnTo>
                    <a:pt x="2173" y="269"/>
                  </a:lnTo>
                  <a:lnTo>
                    <a:pt x="2173" y="269"/>
                  </a:lnTo>
                  <a:close/>
                  <a:moveTo>
                    <a:pt x="2198" y="259"/>
                  </a:moveTo>
                  <a:lnTo>
                    <a:pt x="2201" y="257"/>
                  </a:lnTo>
                  <a:lnTo>
                    <a:pt x="2201" y="255"/>
                  </a:lnTo>
                  <a:lnTo>
                    <a:pt x="2196" y="255"/>
                  </a:lnTo>
                  <a:lnTo>
                    <a:pt x="2196" y="257"/>
                  </a:lnTo>
                  <a:lnTo>
                    <a:pt x="2198" y="259"/>
                  </a:lnTo>
                  <a:lnTo>
                    <a:pt x="2198" y="259"/>
                  </a:lnTo>
                  <a:close/>
                  <a:moveTo>
                    <a:pt x="2226" y="1328"/>
                  </a:moveTo>
                  <a:lnTo>
                    <a:pt x="2224" y="1323"/>
                  </a:lnTo>
                  <a:lnTo>
                    <a:pt x="2226" y="1319"/>
                  </a:lnTo>
                  <a:lnTo>
                    <a:pt x="2224" y="1315"/>
                  </a:lnTo>
                  <a:lnTo>
                    <a:pt x="2222" y="1311"/>
                  </a:lnTo>
                  <a:lnTo>
                    <a:pt x="2224" y="1304"/>
                  </a:lnTo>
                  <a:lnTo>
                    <a:pt x="2226" y="1300"/>
                  </a:lnTo>
                  <a:lnTo>
                    <a:pt x="2228" y="1302"/>
                  </a:lnTo>
                  <a:lnTo>
                    <a:pt x="2228" y="1304"/>
                  </a:lnTo>
                  <a:lnTo>
                    <a:pt x="2230" y="1306"/>
                  </a:lnTo>
                  <a:lnTo>
                    <a:pt x="2238" y="1306"/>
                  </a:lnTo>
                  <a:lnTo>
                    <a:pt x="2238" y="1304"/>
                  </a:lnTo>
                  <a:lnTo>
                    <a:pt x="2241" y="1304"/>
                  </a:lnTo>
                  <a:lnTo>
                    <a:pt x="2243" y="1306"/>
                  </a:lnTo>
                  <a:lnTo>
                    <a:pt x="2241" y="1306"/>
                  </a:lnTo>
                  <a:lnTo>
                    <a:pt x="2241" y="1311"/>
                  </a:lnTo>
                  <a:lnTo>
                    <a:pt x="2245" y="1315"/>
                  </a:lnTo>
                  <a:lnTo>
                    <a:pt x="2247" y="1317"/>
                  </a:lnTo>
                  <a:lnTo>
                    <a:pt x="2249" y="1321"/>
                  </a:lnTo>
                  <a:lnTo>
                    <a:pt x="2249" y="1317"/>
                  </a:lnTo>
                  <a:lnTo>
                    <a:pt x="2247" y="1315"/>
                  </a:lnTo>
                  <a:lnTo>
                    <a:pt x="2249" y="1311"/>
                  </a:lnTo>
                  <a:lnTo>
                    <a:pt x="2249" y="1306"/>
                  </a:lnTo>
                  <a:lnTo>
                    <a:pt x="2245" y="1304"/>
                  </a:lnTo>
                  <a:lnTo>
                    <a:pt x="2243" y="1298"/>
                  </a:lnTo>
                  <a:lnTo>
                    <a:pt x="2243" y="1296"/>
                  </a:lnTo>
                  <a:lnTo>
                    <a:pt x="2238" y="1296"/>
                  </a:lnTo>
                  <a:lnTo>
                    <a:pt x="2236" y="1296"/>
                  </a:lnTo>
                  <a:lnTo>
                    <a:pt x="2232" y="1294"/>
                  </a:lnTo>
                  <a:lnTo>
                    <a:pt x="2230" y="1287"/>
                  </a:lnTo>
                  <a:lnTo>
                    <a:pt x="2228" y="1283"/>
                  </a:lnTo>
                  <a:lnTo>
                    <a:pt x="2224" y="1279"/>
                  </a:lnTo>
                  <a:lnTo>
                    <a:pt x="2220" y="1277"/>
                  </a:lnTo>
                  <a:lnTo>
                    <a:pt x="2217" y="1273"/>
                  </a:lnTo>
                  <a:lnTo>
                    <a:pt x="2215" y="1266"/>
                  </a:lnTo>
                  <a:lnTo>
                    <a:pt x="2211" y="1262"/>
                  </a:lnTo>
                  <a:lnTo>
                    <a:pt x="2211" y="1256"/>
                  </a:lnTo>
                  <a:lnTo>
                    <a:pt x="2211" y="1250"/>
                  </a:lnTo>
                  <a:lnTo>
                    <a:pt x="2209" y="1243"/>
                  </a:lnTo>
                  <a:lnTo>
                    <a:pt x="2207" y="1239"/>
                  </a:lnTo>
                  <a:lnTo>
                    <a:pt x="2209" y="1233"/>
                  </a:lnTo>
                  <a:lnTo>
                    <a:pt x="2209" y="1228"/>
                  </a:lnTo>
                  <a:lnTo>
                    <a:pt x="2205" y="1222"/>
                  </a:lnTo>
                  <a:lnTo>
                    <a:pt x="2207" y="1220"/>
                  </a:lnTo>
                  <a:lnTo>
                    <a:pt x="2207" y="1218"/>
                  </a:lnTo>
                  <a:lnTo>
                    <a:pt x="2207" y="1216"/>
                  </a:lnTo>
                  <a:lnTo>
                    <a:pt x="2209" y="1214"/>
                  </a:lnTo>
                  <a:lnTo>
                    <a:pt x="2211" y="1216"/>
                  </a:lnTo>
                  <a:lnTo>
                    <a:pt x="2217" y="1214"/>
                  </a:lnTo>
                  <a:lnTo>
                    <a:pt x="2222" y="1214"/>
                  </a:lnTo>
                  <a:lnTo>
                    <a:pt x="2226" y="1218"/>
                  </a:lnTo>
                  <a:lnTo>
                    <a:pt x="2228" y="1222"/>
                  </a:lnTo>
                  <a:lnTo>
                    <a:pt x="2232" y="1224"/>
                  </a:lnTo>
                  <a:lnTo>
                    <a:pt x="2236" y="1226"/>
                  </a:lnTo>
                  <a:lnTo>
                    <a:pt x="2241" y="1233"/>
                  </a:lnTo>
                  <a:lnTo>
                    <a:pt x="2243" y="1233"/>
                  </a:lnTo>
                  <a:lnTo>
                    <a:pt x="2241" y="1228"/>
                  </a:lnTo>
                  <a:lnTo>
                    <a:pt x="2236" y="1224"/>
                  </a:lnTo>
                  <a:lnTo>
                    <a:pt x="2230" y="1220"/>
                  </a:lnTo>
                  <a:lnTo>
                    <a:pt x="2228" y="1214"/>
                  </a:lnTo>
                  <a:lnTo>
                    <a:pt x="2224" y="1209"/>
                  </a:lnTo>
                  <a:lnTo>
                    <a:pt x="2224" y="1207"/>
                  </a:lnTo>
                  <a:lnTo>
                    <a:pt x="2222" y="1205"/>
                  </a:lnTo>
                  <a:lnTo>
                    <a:pt x="2217" y="1197"/>
                  </a:lnTo>
                  <a:lnTo>
                    <a:pt x="2215" y="1193"/>
                  </a:lnTo>
                  <a:lnTo>
                    <a:pt x="2213" y="1191"/>
                  </a:lnTo>
                  <a:lnTo>
                    <a:pt x="2213" y="1188"/>
                  </a:lnTo>
                  <a:lnTo>
                    <a:pt x="2207" y="1180"/>
                  </a:lnTo>
                  <a:lnTo>
                    <a:pt x="2201" y="1172"/>
                  </a:lnTo>
                  <a:lnTo>
                    <a:pt x="2201" y="1165"/>
                  </a:lnTo>
                  <a:lnTo>
                    <a:pt x="2192" y="1157"/>
                  </a:lnTo>
                  <a:lnTo>
                    <a:pt x="2190" y="1150"/>
                  </a:lnTo>
                  <a:lnTo>
                    <a:pt x="2186" y="1148"/>
                  </a:lnTo>
                  <a:lnTo>
                    <a:pt x="2186" y="1144"/>
                  </a:lnTo>
                  <a:lnTo>
                    <a:pt x="2184" y="1140"/>
                  </a:lnTo>
                  <a:lnTo>
                    <a:pt x="2182" y="1138"/>
                  </a:lnTo>
                  <a:lnTo>
                    <a:pt x="2182" y="1140"/>
                  </a:lnTo>
                  <a:lnTo>
                    <a:pt x="2179" y="1140"/>
                  </a:lnTo>
                  <a:lnTo>
                    <a:pt x="2177" y="1138"/>
                  </a:lnTo>
                  <a:lnTo>
                    <a:pt x="2179" y="1136"/>
                  </a:lnTo>
                  <a:lnTo>
                    <a:pt x="2177" y="1132"/>
                  </a:lnTo>
                  <a:lnTo>
                    <a:pt x="2173" y="1129"/>
                  </a:lnTo>
                  <a:lnTo>
                    <a:pt x="2171" y="1125"/>
                  </a:lnTo>
                  <a:lnTo>
                    <a:pt x="2169" y="1121"/>
                  </a:lnTo>
                  <a:lnTo>
                    <a:pt x="2167" y="1117"/>
                  </a:lnTo>
                  <a:lnTo>
                    <a:pt x="2167" y="1113"/>
                  </a:lnTo>
                  <a:lnTo>
                    <a:pt x="2167" y="1110"/>
                  </a:lnTo>
                  <a:lnTo>
                    <a:pt x="2167" y="1110"/>
                  </a:lnTo>
                  <a:lnTo>
                    <a:pt x="2167" y="1104"/>
                  </a:lnTo>
                  <a:lnTo>
                    <a:pt x="2167" y="1098"/>
                  </a:lnTo>
                  <a:lnTo>
                    <a:pt x="2165" y="1094"/>
                  </a:lnTo>
                  <a:lnTo>
                    <a:pt x="2161" y="1091"/>
                  </a:lnTo>
                  <a:lnTo>
                    <a:pt x="2156" y="1087"/>
                  </a:lnTo>
                  <a:lnTo>
                    <a:pt x="2156" y="1085"/>
                  </a:lnTo>
                  <a:lnTo>
                    <a:pt x="2154" y="1083"/>
                  </a:lnTo>
                  <a:lnTo>
                    <a:pt x="2154" y="1081"/>
                  </a:lnTo>
                  <a:lnTo>
                    <a:pt x="2156" y="1081"/>
                  </a:lnTo>
                  <a:lnTo>
                    <a:pt x="2161" y="1083"/>
                  </a:lnTo>
                  <a:lnTo>
                    <a:pt x="2163" y="1089"/>
                  </a:lnTo>
                  <a:lnTo>
                    <a:pt x="2161" y="1085"/>
                  </a:lnTo>
                  <a:lnTo>
                    <a:pt x="2156" y="1077"/>
                  </a:lnTo>
                  <a:lnTo>
                    <a:pt x="2152" y="1072"/>
                  </a:lnTo>
                  <a:lnTo>
                    <a:pt x="2150" y="1072"/>
                  </a:lnTo>
                  <a:lnTo>
                    <a:pt x="2150" y="1068"/>
                  </a:lnTo>
                  <a:lnTo>
                    <a:pt x="2142" y="1062"/>
                  </a:lnTo>
                  <a:lnTo>
                    <a:pt x="2139" y="1058"/>
                  </a:lnTo>
                  <a:lnTo>
                    <a:pt x="2139" y="1051"/>
                  </a:lnTo>
                  <a:lnTo>
                    <a:pt x="2137" y="1049"/>
                  </a:lnTo>
                  <a:lnTo>
                    <a:pt x="2131" y="1047"/>
                  </a:lnTo>
                  <a:lnTo>
                    <a:pt x="2129" y="1041"/>
                  </a:lnTo>
                  <a:lnTo>
                    <a:pt x="2127" y="1039"/>
                  </a:lnTo>
                  <a:lnTo>
                    <a:pt x="2125" y="1041"/>
                  </a:lnTo>
                  <a:lnTo>
                    <a:pt x="2127" y="1043"/>
                  </a:lnTo>
                  <a:lnTo>
                    <a:pt x="2127" y="1047"/>
                  </a:lnTo>
                  <a:lnTo>
                    <a:pt x="2125" y="1047"/>
                  </a:lnTo>
                  <a:lnTo>
                    <a:pt x="2120" y="1045"/>
                  </a:lnTo>
                  <a:lnTo>
                    <a:pt x="2118" y="1045"/>
                  </a:lnTo>
                  <a:lnTo>
                    <a:pt x="2123" y="1051"/>
                  </a:lnTo>
                  <a:lnTo>
                    <a:pt x="2131" y="1056"/>
                  </a:lnTo>
                  <a:lnTo>
                    <a:pt x="2133" y="1058"/>
                  </a:lnTo>
                  <a:lnTo>
                    <a:pt x="2131" y="1062"/>
                  </a:lnTo>
                  <a:lnTo>
                    <a:pt x="2133" y="1060"/>
                  </a:lnTo>
                  <a:lnTo>
                    <a:pt x="2135" y="1060"/>
                  </a:lnTo>
                  <a:lnTo>
                    <a:pt x="2137" y="1064"/>
                  </a:lnTo>
                  <a:lnTo>
                    <a:pt x="2135" y="1064"/>
                  </a:lnTo>
                  <a:lnTo>
                    <a:pt x="2133" y="1066"/>
                  </a:lnTo>
                  <a:lnTo>
                    <a:pt x="2133" y="1068"/>
                  </a:lnTo>
                  <a:lnTo>
                    <a:pt x="2137" y="1068"/>
                  </a:lnTo>
                  <a:lnTo>
                    <a:pt x="2137" y="1072"/>
                  </a:lnTo>
                  <a:lnTo>
                    <a:pt x="2133" y="1075"/>
                  </a:lnTo>
                  <a:lnTo>
                    <a:pt x="2131" y="1075"/>
                  </a:lnTo>
                  <a:lnTo>
                    <a:pt x="2129" y="1070"/>
                  </a:lnTo>
                  <a:lnTo>
                    <a:pt x="2127" y="1072"/>
                  </a:lnTo>
                  <a:lnTo>
                    <a:pt x="2125" y="1079"/>
                  </a:lnTo>
                  <a:lnTo>
                    <a:pt x="2127" y="1083"/>
                  </a:lnTo>
                  <a:lnTo>
                    <a:pt x="2129" y="1087"/>
                  </a:lnTo>
                  <a:lnTo>
                    <a:pt x="2133" y="1091"/>
                  </a:lnTo>
                  <a:lnTo>
                    <a:pt x="2135" y="1098"/>
                  </a:lnTo>
                  <a:lnTo>
                    <a:pt x="2137" y="1106"/>
                  </a:lnTo>
                  <a:lnTo>
                    <a:pt x="2137" y="1108"/>
                  </a:lnTo>
                  <a:lnTo>
                    <a:pt x="2139" y="1115"/>
                  </a:lnTo>
                  <a:lnTo>
                    <a:pt x="2142" y="1125"/>
                  </a:lnTo>
                  <a:lnTo>
                    <a:pt x="2144" y="1132"/>
                  </a:lnTo>
                  <a:lnTo>
                    <a:pt x="2150" y="1134"/>
                  </a:lnTo>
                  <a:lnTo>
                    <a:pt x="2150" y="1136"/>
                  </a:lnTo>
                  <a:lnTo>
                    <a:pt x="2148" y="1136"/>
                  </a:lnTo>
                  <a:lnTo>
                    <a:pt x="2156" y="1146"/>
                  </a:lnTo>
                  <a:lnTo>
                    <a:pt x="2161" y="1146"/>
                  </a:lnTo>
                  <a:lnTo>
                    <a:pt x="2165" y="1155"/>
                  </a:lnTo>
                  <a:lnTo>
                    <a:pt x="2167" y="1161"/>
                  </a:lnTo>
                  <a:lnTo>
                    <a:pt x="2167" y="1165"/>
                  </a:lnTo>
                  <a:lnTo>
                    <a:pt x="2169" y="1172"/>
                  </a:lnTo>
                  <a:lnTo>
                    <a:pt x="2169" y="1176"/>
                  </a:lnTo>
                  <a:lnTo>
                    <a:pt x="2173" y="1178"/>
                  </a:lnTo>
                  <a:lnTo>
                    <a:pt x="2175" y="1182"/>
                  </a:lnTo>
                  <a:lnTo>
                    <a:pt x="2175" y="1182"/>
                  </a:lnTo>
                  <a:lnTo>
                    <a:pt x="2175" y="1186"/>
                  </a:lnTo>
                  <a:lnTo>
                    <a:pt x="2179" y="1193"/>
                  </a:lnTo>
                  <a:lnTo>
                    <a:pt x="2182" y="1197"/>
                  </a:lnTo>
                  <a:lnTo>
                    <a:pt x="2184" y="1203"/>
                  </a:lnTo>
                  <a:lnTo>
                    <a:pt x="2184" y="1209"/>
                  </a:lnTo>
                  <a:lnTo>
                    <a:pt x="2186" y="1212"/>
                  </a:lnTo>
                  <a:lnTo>
                    <a:pt x="2184" y="1216"/>
                  </a:lnTo>
                  <a:lnTo>
                    <a:pt x="2186" y="1222"/>
                  </a:lnTo>
                  <a:lnTo>
                    <a:pt x="2188" y="1231"/>
                  </a:lnTo>
                  <a:lnTo>
                    <a:pt x="2188" y="1233"/>
                  </a:lnTo>
                  <a:lnTo>
                    <a:pt x="2188" y="1239"/>
                  </a:lnTo>
                  <a:lnTo>
                    <a:pt x="2192" y="1243"/>
                  </a:lnTo>
                  <a:lnTo>
                    <a:pt x="2198" y="1252"/>
                  </a:lnTo>
                  <a:lnTo>
                    <a:pt x="2198" y="1256"/>
                  </a:lnTo>
                  <a:lnTo>
                    <a:pt x="2203" y="1260"/>
                  </a:lnTo>
                  <a:lnTo>
                    <a:pt x="2203" y="1269"/>
                  </a:lnTo>
                  <a:lnTo>
                    <a:pt x="2203" y="1275"/>
                  </a:lnTo>
                  <a:lnTo>
                    <a:pt x="2207" y="1281"/>
                  </a:lnTo>
                  <a:lnTo>
                    <a:pt x="2207" y="1285"/>
                  </a:lnTo>
                  <a:lnTo>
                    <a:pt x="2213" y="1294"/>
                  </a:lnTo>
                  <a:lnTo>
                    <a:pt x="2213" y="1296"/>
                  </a:lnTo>
                  <a:lnTo>
                    <a:pt x="2211" y="1302"/>
                  </a:lnTo>
                  <a:lnTo>
                    <a:pt x="2211" y="1311"/>
                  </a:lnTo>
                  <a:lnTo>
                    <a:pt x="2213" y="1315"/>
                  </a:lnTo>
                  <a:lnTo>
                    <a:pt x="2217" y="1319"/>
                  </a:lnTo>
                  <a:lnTo>
                    <a:pt x="2220" y="1325"/>
                  </a:lnTo>
                  <a:lnTo>
                    <a:pt x="2226" y="1328"/>
                  </a:lnTo>
                  <a:lnTo>
                    <a:pt x="2226" y="1328"/>
                  </a:lnTo>
                  <a:close/>
                  <a:moveTo>
                    <a:pt x="2021" y="1045"/>
                  </a:moveTo>
                  <a:lnTo>
                    <a:pt x="2024" y="1045"/>
                  </a:lnTo>
                  <a:lnTo>
                    <a:pt x="2024" y="1043"/>
                  </a:lnTo>
                  <a:lnTo>
                    <a:pt x="2026" y="1043"/>
                  </a:lnTo>
                  <a:lnTo>
                    <a:pt x="2026" y="1043"/>
                  </a:lnTo>
                  <a:lnTo>
                    <a:pt x="2030" y="1045"/>
                  </a:lnTo>
                  <a:lnTo>
                    <a:pt x="2032" y="1047"/>
                  </a:lnTo>
                  <a:lnTo>
                    <a:pt x="2034" y="1045"/>
                  </a:lnTo>
                  <a:lnTo>
                    <a:pt x="2036" y="1041"/>
                  </a:lnTo>
                  <a:lnTo>
                    <a:pt x="2034" y="1039"/>
                  </a:lnTo>
                  <a:lnTo>
                    <a:pt x="2034" y="1037"/>
                  </a:lnTo>
                  <a:lnTo>
                    <a:pt x="2036" y="1035"/>
                  </a:lnTo>
                  <a:lnTo>
                    <a:pt x="2036" y="1032"/>
                  </a:lnTo>
                  <a:lnTo>
                    <a:pt x="2034" y="1032"/>
                  </a:lnTo>
                  <a:lnTo>
                    <a:pt x="2034" y="1035"/>
                  </a:lnTo>
                  <a:lnTo>
                    <a:pt x="2032" y="1037"/>
                  </a:lnTo>
                  <a:lnTo>
                    <a:pt x="2030" y="1035"/>
                  </a:lnTo>
                  <a:lnTo>
                    <a:pt x="2032" y="1032"/>
                  </a:lnTo>
                  <a:lnTo>
                    <a:pt x="2032" y="1030"/>
                  </a:lnTo>
                  <a:lnTo>
                    <a:pt x="2032" y="1030"/>
                  </a:lnTo>
                  <a:lnTo>
                    <a:pt x="2028" y="1030"/>
                  </a:lnTo>
                  <a:lnTo>
                    <a:pt x="2024" y="1030"/>
                  </a:lnTo>
                  <a:lnTo>
                    <a:pt x="2021" y="1032"/>
                  </a:lnTo>
                  <a:lnTo>
                    <a:pt x="2021" y="1035"/>
                  </a:lnTo>
                  <a:lnTo>
                    <a:pt x="2019" y="1037"/>
                  </a:lnTo>
                  <a:lnTo>
                    <a:pt x="2019" y="1041"/>
                  </a:lnTo>
                  <a:lnTo>
                    <a:pt x="2021" y="1045"/>
                  </a:lnTo>
                  <a:lnTo>
                    <a:pt x="2021" y="1045"/>
                  </a:lnTo>
                  <a:close/>
                  <a:moveTo>
                    <a:pt x="2009" y="1043"/>
                  </a:moveTo>
                  <a:lnTo>
                    <a:pt x="2011" y="1043"/>
                  </a:lnTo>
                  <a:lnTo>
                    <a:pt x="2011" y="1041"/>
                  </a:lnTo>
                  <a:lnTo>
                    <a:pt x="2011" y="1039"/>
                  </a:lnTo>
                  <a:lnTo>
                    <a:pt x="2013" y="1041"/>
                  </a:lnTo>
                  <a:lnTo>
                    <a:pt x="2015" y="1041"/>
                  </a:lnTo>
                  <a:lnTo>
                    <a:pt x="2013" y="1037"/>
                  </a:lnTo>
                  <a:lnTo>
                    <a:pt x="2015" y="1035"/>
                  </a:lnTo>
                  <a:lnTo>
                    <a:pt x="2015" y="1032"/>
                  </a:lnTo>
                  <a:lnTo>
                    <a:pt x="2013" y="1032"/>
                  </a:lnTo>
                  <a:lnTo>
                    <a:pt x="2011" y="1035"/>
                  </a:lnTo>
                  <a:lnTo>
                    <a:pt x="2007" y="1037"/>
                  </a:lnTo>
                  <a:lnTo>
                    <a:pt x="2007" y="1041"/>
                  </a:lnTo>
                  <a:lnTo>
                    <a:pt x="2009" y="1043"/>
                  </a:lnTo>
                  <a:lnTo>
                    <a:pt x="2009" y="1043"/>
                  </a:lnTo>
                  <a:close/>
                  <a:moveTo>
                    <a:pt x="2036" y="1056"/>
                  </a:moveTo>
                  <a:lnTo>
                    <a:pt x="2036" y="1058"/>
                  </a:lnTo>
                  <a:lnTo>
                    <a:pt x="2038" y="1056"/>
                  </a:lnTo>
                  <a:lnTo>
                    <a:pt x="2040" y="1054"/>
                  </a:lnTo>
                  <a:lnTo>
                    <a:pt x="2038" y="1051"/>
                  </a:lnTo>
                  <a:lnTo>
                    <a:pt x="2036" y="1051"/>
                  </a:lnTo>
                  <a:lnTo>
                    <a:pt x="2038" y="1054"/>
                  </a:lnTo>
                  <a:lnTo>
                    <a:pt x="2036" y="1056"/>
                  </a:lnTo>
                  <a:lnTo>
                    <a:pt x="2036" y="1056"/>
                  </a:lnTo>
                  <a:close/>
                  <a:moveTo>
                    <a:pt x="2032" y="1051"/>
                  </a:moveTo>
                  <a:lnTo>
                    <a:pt x="2032" y="1054"/>
                  </a:lnTo>
                  <a:lnTo>
                    <a:pt x="2034" y="1056"/>
                  </a:lnTo>
                  <a:lnTo>
                    <a:pt x="2034" y="1054"/>
                  </a:lnTo>
                  <a:lnTo>
                    <a:pt x="2034" y="1051"/>
                  </a:lnTo>
                  <a:lnTo>
                    <a:pt x="2032" y="1049"/>
                  </a:lnTo>
                  <a:lnTo>
                    <a:pt x="2032" y="1051"/>
                  </a:lnTo>
                  <a:lnTo>
                    <a:pt x="2032" y="1051"/>
                  </a:lnTo>
                  <a:close/>
                  <a:moveTo>
                    <a:pt x="2032" y="1070"/>
                  </a:moveTo>
                  <a:lnTo>
                    <a:pt x="2034" y="1066"/>
                  </a:lnTo>
                  <a:lnTo>
                    <a:pt x="2036" y="1066"/>
                  </a:lnTo>
                  <a:lnTo>
                    <a:pt x="2038" y="1062"/>
                  </a:lnTo>
                  <a:lnTo>
                    <a:pt x="2038" y="1062"/>
                  </a:lnTo>
                  <a:lnTo>
                    <a:pt x="2038" y="1058"/>
                  </a:lnTo>
                  <a:lnTo>
                    <a:pt x="2032" y="1060"/>
                  </a:lnTo>
                  <a:lnTo>
                    <a:pt x="2030" y="1064"/>
                  </a:lnTo>
                  <a:lnTo>
                    <a:pt x="2030" y="1068"/>
                  </a:lnTo>
                  <a:lnTo>
                    <a:pt x="2032" y="1070"/>
                  </a:lnTo>
                  <a:lnTo>
                    <a:pt x="2032" y="1070"/>
                  </a:lnTo>
                  <a:close/>
                  <a:moveTo>
                    <a:pt x="2186" y="836"/>
                  </a:moveTo>
                  <a:lnTo>
                    <a:pt x="2188" y="836"/>
                  </a:lnTo>
                  <a:lnTo>
                    <a:pt x="2190" y="832"/>
                  </a:lnTo>
                  <a:lnTo>
                    <a:pt x="2190" y="830"/>
                  </a:lnTo>
                  <a:lnTo>
                    <a:pt x="2188" y="830"/>
                  </a:lnTo>
                  <a:lnTo>
                    <a:pt x="2186" y="834"/>
                  </a:lnTo>
                  <a:lnTo>
                    <a:pt x="2186" y="836"/>
                  </a:lnTo>
                  <a:lnTo>
                    <a:pt x="2186" y="836"/>
                  </a:lnTo>
                  <a:close/>
                  <a:moveTo>
                    <a:pt x="2428" y="811"/>
                  </a:moveTo>
                  <a:lnTo>
                    <a:pt x="2430" y="811"/>
                  </a:lnTo>
                  <a:lnTo>
                    <a:pt x="2430" y="807"/>
                  </a:lnTo>
                  <a:lnTo>
                    <a:pt x="2428" y="803"/>
                  </a:lnTo>
                  <a:lnTo>
                    <a:pt x="2428" y="803"/>
                  </a:lnTo>
                  <a:lnTo>
                    <a:pt x="2428" y="798"/>
                  </a:lnTo>
                  <a:lnTo>
                    <a:pt x="2430" y="794"/>
                  </a:lnTo>
                  <a:lnTo>
                    <a:pt x="2435" y="790"/>
                  </a:lnTo>
                  <a:lnTo>
                    <a:pt x="2439" y="788"/>
                  </a:lnTo>
                  <a:lnTo>
                    <a:pt x="2441" y="786"/>
                  </a:lnTo>
                  <a:lnTo>
                    <a:pt x="2439" y="782"/>
                  </a:lnTo>
                  <a:lnTo>
                    <a:pt x="2439" y="777"/>
                  </a:lnTo>
                  <a:lnTo>
                    <a:pt x="2432" y="771"/>
                  </a:lnTo>
                  <a:lnTo>
                    <a:pt x="2430" y="771"/>
                  </a:lnTo>
                  <a:lnTo>
                    <a:pt x="2428" y="773"/>
                  </a:lnTo>
                  <a:lnTo>
                    <a:pt x="2428" y="775"/>
                  </a:lnTo>
                  <a:lnTo>
                    <a:pt x="2426" y="775"/>
                  </a:lnTo>
                  <a:lnTo>
                    <a:pt x="2422" y="782"/>
                  </a:lnTo>
                  <a:lnTo>
                    <a:pt x="2420" y="782"/>
                  </a:lnTo>
                  <a:lnTo>
                    <a:pt x="2418" y="786"/>
                  </a:lnTo>
                  <a:lnTo>
                    <a:pt x="2420" y="786"/>
                  </a:lnTo>
                  <a:lnTo>
                    <a:pt x="2424" y="786"/>
                  </a:lnTo>
                  <a:lnTo>
                    <a:pt x="2424" y="786"/>
                  </a:lnTo>
                  <a:lnTo>
                    <a:pt x="2422" y="790"/>
                  </a:lnTo>
                  <a:lnTo>
                    <a:pt x="2424" y="796"/>
                  </a:lnTo>
                  <a:lnTo>
                    <a:pt x="2426" y="798"/>
                  </a:lnTo>
                  <a:lnTo>
                    <a:pt x="2426" y="803"/>
                  </a:lnTo>
                  <a:lnTo>
                    <a:pt x="2424" y="805"/>
                  </a:lnTo>
                  <a:lnTo>
                    <a:pt x="2426" y="807"/>
                  </a:lnTo>
                  <a:lnTo>
                    <a:pt x="2428" y="811"/>
                  </a:lnTo>
                  <a:lnTo>
                    <a:pt x="2428" y="811"/>
                  </a:lnTo>
                  <a:close/>
                  <a:moveTo>
                    <a:pt x="2571" y="938"/>
                  </a:moveTo>
                  <a:lnTo>
                    <a:pt x="2574" y="940"/>
                  </a:lnTo>
                  <a:lnTo>
                    <a:pt x="2578" y="940"/>
                  </a:lnTo>
                  <a:lnTo>
                    <a:pt x="2582" y="944"/>
                  </a:lnTo>
                  <a:lnTo>
                    <a:pt x="2588" y="946"/>
                  </a:lnTo>
                  <a:lnTo>
                    <a:pt x="2590" y="948"/>
                  </a:lnTo>
                  <a:lnTo>
                    <a:pt x="2597" y="946"/>
                  </a:lnTo>
                  <a:lnTo>
                    <a:pt x="2595" y="946"/>
                  </a:lnTo>
                  <a:lnTo>
                    <a:pt x="2588" y="944"/>
                  </a:lnTo>
                  <a:lnTo>
                    <a:pt x="2586" y="942"/>
                  </a:lnTo>
                  <a:lnTo>
                    <a:pt x="2582" y="940"/>
                  </a:lnTo>
                  <a:lnTo>
                    <a:pt x="2578" y="938"/>
                  </a:lnTo>
                  <a:lnTo>
                    <a:pt x="2574" y="935"/>
                  </a:lnTo>
                  <a:lnTo>
                    <a:pt x="2571" y="938"/>
                  </a:lnTo>
                  <a:lnTo>
                    <a:pt x="2571" y="938"/>
                  </a:lnTo>
                  <a:close/>
                  <a:moveTo>
                    <a:pt x="2531" y="927"/>
                  </a:moveTo>
                  <a:lnTo>
                    <a:pt x="2534" y="929"/>
                  </a:lnTo>
                  <a:lnTo>
                    <a:pt x="2538" y="929"/>
                  </a:lnTo>
                  <a:lnTo>
                    <a:pt x="2540" y="931"/>
                  </a:lnTo>
                  <a:lnTo>
                    <a:pt x="2540" y="933"/>
                  </a:lnTo>
                  <a:lnTo>
                    <a:pt x="2544" y="938"/>
                  </a:lnTo>
                  <a:lnTo>
                    <a:pt x="2546" y="938"/>
                  </a:lnTo>
                  <a:lnTo>
                    <a:pt x="2548" y="942"/>
                  </a:lnTo>
                  <a:lnTo>
                    <a:pt x="2550" y="942"/>
                  </a:lnTo>
                  <a:lnTo>
                    <a:pt x="2553" y="942"/>
                  </a:lnTo>
                  <a:lnTo>
                    <a:pt x="2557" y="944"/>
                  </a:lnTo>
                  <a:lnTo>
                    <a:pt x="2561" y="946"/>
                  </a:lnTo>
                  <a:lnTo>
                    <a:pt x="2561" y="944"/>
                  </a:lnTo>
                  <a:lnTo>
                    <a:pt x="2559" y="940"/>
                  </a:lnTo>
                  <a:lnTo>
                    <a:pt x="2555" y="938"/>
                  </a:lnTo>
                  <a:lnTo>
                    <a:pt x="2550" y="933"/>
                  </a:lnTo>
                  <a:lnTo>
                    <a:pt x="2548" y="929"/>
                  </a:lnTo>
                  <a:lnTo>
                    <a:pt x="2544" y="929"/>
                  </a:lnTo>
                  <a:lnTo>
                    <a:pt x="2542" y="925"/>
                  </a:lnTo>
                  <a:lnTo>
                    <a:pt x="2542" y="923"/>
                  </a:lnTo>
                  <a:lnTo>
                    <a:pt x="2542" y="921"/>
                  </a:lnTo>
                  <a:lnTo>
                    <a:pt x="2538" y="921"/>
                  </a:lnTo>
                  <a:lnTo>
                    <a:pt x="2536" y="921"/>
                  </a:lnTo>
                  <a:lnTo>
                    <a:pt x="2534" y="921"/>
                  </a:lnTo>
                  <a:lnTo>
                    <a:pt x="2531" y="925"/>
                  </a:lnTo>
                  <a:lnTo>
                    <a:pt x="2531" y="927"/>
                  </a:lnTo>
                  <a:lnTo>
                    <a:pt x="2531" y="927"/>
                  </a:lnTo>
                  <a:close/>
                  <a:moveTo>
                    <a:pt x="2432" y="1134"/>
                  </a:moveTo>
                  <a:lnTo>
                    <a:pt x="2435" y="1134"/>
                  </a:lnTo>
                  <a:lnTo>
                    <a:pt x="2437" y="1132"/>
                  </a:lnTo>
                  <a:lnTo>
                    <a:pt x="2435" y="1127"/>
                  </a:lnTo>
                  <a:lnTo>
                    <a:pt x="2432" y="1125"/>
                  </a:lnTo>
                  <a:lnTo>
                    <a:pt x="2430" y="1127"/>
                  </a:lnTo>
                  <a:lnTo>
                    <a:pt x="2430" y="1129"/>
                  </a:lnTo>
                  <a:lnTo>
                    <a:pt x="2432" y="1134"/>
                  </a:lnTo>
                  <a:lnTo>
                    <a:pt x="2432" y="1134"/>
                  </a:lnTo>
                  <a:close/>
                  <a:moveTo>
                    <a:pt x="2411" y="1127"/>
                  </a:moveTo>
                  <a:lnTo>
                    <a:pt x="2411" y="1132"/>
                  </a:lnTo>
                  <a:lnTo>
                    <a:pt x="2413" y="1134"/>
                  </a:lnTo>
                  <a:lnTo>
                    <a:pt x="2418" y="1132"/>
                  </a:lnTo>
                  <a:lnTo>
                    <a:pt x="2418" y="1129"/>
                  </a:lnTo>
                  <a:lnTo>
                    <a:pt x="2413" y="1127"/>
                  </a:lnTo>
                  <a:lnTo>
                    <a:pt x="2411" y="1127"/>
                  </a:lnTo>
                  <a:lnTo>
                    <a:pt x="2411" y="1127"/>
                  </a:lnTo>
                  <a:close/>
                  <a:moveTo>
                    <a:pt x="2424" y="1161"/>
                  </a:moveTo>
                  <a:lnTo>
                    <a:pt x="2424" y="1161"/>
                  </a:lnTo>
                  <a:lnTo>
                    <a:pt x="2424" y="1157"/>
                  </a:lnTo>
                  <a:lnTo>
                    <a:pt x="2426" y="1155"/>
                  </a:lnTo>
                  <a:lnTo>
                    <a:pt x="2428" y="1153"/>
                  </a:lnTo>
                  <a:lnTo>
                    <a:pt x="2430" y="1148"/>
                  </a:lnTo>
                  <a:lnTo>
                    <a:pt x="2430" y="1144"/>
                  </a:lnTo>
                  <a:lnTo>
                    <a:pt x="2430" y="1142"/>
                  </a:lnTo>
                  <a:lnTo>
                    <a:pt x="2432" y="1140"/>
                  </a:lnTo>
                  <a:lnTo>
                    <a:pt x="2432" y="1136"/>
                  </a:lnTo>
                  <a:lnTo>
                    <a:pt x="2426" y="1129"/>
                  </a:lnTo>
                  <a:lnTo>
                    <a:pt x="2424" y="1134"/>
                  </a:lnTo>
                  <a:lnTo>
                    <a:pt x="2426" y="1140"/>
                  </a:lnTo>
                  <a:lnTo>
                    <a:pt x="2424" y="1144"/>
                  </a:lnTo>
                  <a:lnTo>
                    <a:pt x="2422" y="1144"/>
                  </a:lnTo>
                  <a:lnTo>
                    <a:pt x="2420" y="1148"/>
                  </a:lnTo>
                  <a:lnTo>
                    <a:pt x="2418" y="1148"/>
                  </a:lnTo>
                  <a:lnTo>
                    <a:pt x="2416" y="1150"/>
                  </a:lnTo>
                  <a:lnTo>
                    <a:pt x="2420" y="1155"/>
                  </a:lnTo>
                  <a:lnTo>
                    <a:pt x="2420" y="1157"/>
                  </a:lnTo>
                  <a:lnTo>
                    <a:pt x="2418" y="1159"/>
                  </a:lnTo>
                  <a:lnTo>
                    <a:pt x="2418" y="1159"/>
                  </a:lnTo>
                  <a:lnTo>
                    <a:pt x="2422" y="1159"/>
                  </a:lnTo>
                  <a:lnTo>
                    <a:pt x="2424" y="1161"/>
                  </a:lnTo>
                  <a:lnTo>
                    <a:pt x="2424" y="1161"/>
                  </a:lnTo>
                  <a:close/>
                  <a:moveTo>
                    <a:pt x="2420" y="1186"/>
                  </a:moveTo>
                  <a:lnTo>
                    <a:pt x="2420" y="1186"/>
                  </a:lnTo>
                  <a:lnTo>
                    <a:pt x="2422" y="1182"/>
                  </a:lnTo>
                  <a:lnTo>
                    <a:pt x="2420" y="1180"/>
                  </a:lnTo>
                  <a:lnTo>
                    <a:pt x="2420" y="1176"/>
                  </a:lnTo>
                  <a:lnTo>
                    <a:pt x="2418" y="1176"/>
                  </a:lnTo>
                  <a:lnTo>
                    <a:pt x="2418" y="1178"/>
                  </a:lnTo>
                  <a:lnTo>
                    <a:pt x="2418" y="1182"/>
                  </a:lnTo>
                  <a:lnTo>
                    <a:pt x="2420" y="1186"/>
                  </a:lnTo>
                  <a:lnTo>
                    <a:pt x="2420" y="1186"/>
                  </a:lnTo>
                  <a:close/>
                  <a:moveTo>
                    <a:pt x="2420" y="1193"/>
                  </a:moveTo>
                  <a:lnTo>
                    <a:pt x="2422" y="1193"/>
                  </a:lnTo>
                  <a:lnTo>
                    <a:pt x="2422" y="1191"/>
                  </a:lnTo>
                  <a:lnTo>
                    <a:pt x="2418" y="1188"/>
                  </a:lnTo>
                  <a:lnTo>
                    <a:pt x="2418" y="1191"/>
                  </a:lnTo>
                  <a:lnTo>
                    <a:pt x="2418" y="1191"/>
                  </a:lnTo>
                  <a:lnTo>
                    <a:pt x="2420" y="1193"/>
                  </a:lnTo>
                  <a:lnTo>
                    <a:pt x="2420" y="1193"/>
                  </a:lnTo>
                  <a:close/>
                  <a:moveTo>
                    <a:pt x="2413" y="1199"/>
                  </a:moveTo>
                  <a:lnTo>
                    <a:pt x="2413" y="1199"/>
                  </a:lnTo>
                  <a:lnTo>
                    <a:pt x="2413" y="1197"/>
                  </a:lnTo>
                  <a:lnTo>
                    <a:pt x="2411" y="1197"/>
                  </a:lnTo>
                  <a:lnTo>
                    <a:pt x="2411" y="1199"/>
                  </a:lnTo>
                  <a:lnTo>
                    <a:pt x="2413" y="1199"/>
                  </a:lnTo>
                  <a:lnTo>
                    <a:pt x="2413" y="1199"/>
                  </a:lnTo>
                  <a:close/>
                  <a:moveTo>
                    <a:pt x="2416" y="1207"/>
                  </a:moveTo>
                  <a:lnTo>
                    <a:pt x="2418" y="1207"/>
                  </a:lnTo>
                  <a:lnTo>
                    <a:pt x="2418" y="1205"/>
                  </a:lnTo>
                  <a:lnTo>
                    <a:pt x="2420" y="1201"/>
                  </a:lnTo>
                  <a:lnTo>
                    <a:pt x="2418" y="1201"/>
                  </a:lnTo>
                  <a:lnTo>
                    <a:pt x="2416" y="1203"/>
                  </a:lnTo>
                  <a:lnTo>
                    <a:pt x="2416" y="1207"/>
                  </a:lnTo>
                  <a:lnTo>
                    <a:pt x="2416" y="1207"/>
                  </a:lnTo>
                  <a:close/>
                  <a:moveTo>
                    <a:pt x="2411" y="1233"/>
                  </a:moveTo>
                  <a:lnTo>
                    <a:pt x="2411" y="1231"/>
                  </a:lnTo>
                  <a:lnTo>
                    <a:pt x="2409" y="1231"/>
                  </a:lnTo>
                  <a:lnTo>
                    <a:pt x="2409" y="1231"/>
                  </a:lnTo>
                  <a:lnTo>
                    <a:pt x="2411" y="1233"/>
                  </a:lnTo>
                  <a:lnTo>
                    <a:pt x="2411" y="1233"/>
                  </a:lnTo>
                  <a:close/>
                  <a:moveTo>
                    <a:pt x="2409" y="1247"/>
                  </a:moveTo>
                  <a:lnTo>
                    <a:pt x="2411" y="1243"/>
                  </a:lnTo>
                  <a:lnTo>
                    <a:pt x="2409" y="1241"/>
                  </a:lnTo>
                  <a:lnTo>
                    <a:pt x="2409" y="1243"/>
                  </a:lnTo>
                  <a:lnTo>
                    <a:pt x="2409" y="1247"/>
                  </a:lnTo>
                  <a:lnTo>
                    <a:pt x="2409" y="1247"/>
                  </a:lnTo>
                  <a:close/>
                  <a:moveTo>
                    <a:pt x="2409" y="1250"/>
                  </a:moveTo>
                  <a:lnTo>
                    <a:pt x="2409" y="1252"/>
                  </a:lnTo>
                  <a:lnTo>
                    <a:pt x="2411" y="1250"/>
                  </a:lnTo>
                  <a:lnTo>
                    <a:pt x="2409" y="1250"/>
                  </a:lnTo>
                  <a:lnTo>
                    <a:pt x="2409" y="1250"/>
                  </a:lnTo>
                  <a:close/>
                  <a:moveTo>
                    <a:pt x="2405" y="1256"/>
                  </a:moveTo>
                  <a:lnTo>
                    <a:pt x="2405" y="1258"/>
                  </a:lnTo>
                  <a:lnTo>
                    <a:pt x="2407" y="1258"/>
                  </a:lnTo>
                  <a:lnTo>
                    <a:pt x="2407" y="1256"/>
                  </a:lnTo>
                  <a:lnTo>
                    <a:pt x="2405" y="1256"/>
                  </a:lnTo>
                  <a:lnTo>
                    <a:pt x="2405" y="1256"/>
                  </a:lnTo>
                  <a:lnTo>
                    <a:pt x="2405" y="1256"/>
                  </a:lnTo>
                  <a:close/>
                  <a:moveTo>
                    <a:pt x="2401" y="1273"/>
                  </a:moveTo>
                  <a:lnTo>
                    <a:pt x="2403" y="1271"/>
                  </a:lnTo>
                  <a:lnTo>
                    <a:pt x="2403" y="1264"/>
                  </a:lnTo>
                  <a:lnTo>
                    <a:pt x="2403" y="1264"/>
                  </a:lnTo>
                  <a:lnTo>
                    <a:pt x="2401" y="1269"/>
                  </a:lnTo>
                  <a:lnTo>
                    <a:pt x="2401" y="1273"/>
                  </a:lnTo>
                  <a:lnTo>
                    <a:pt x="2401" y="1273"/>
                  </a:lnTo>
                  <a:lnTo>
                    <a:pt x="2401" y="1273"/>
                  </a:lnTo>
                  <a:close/>
                  <a:moveTo>
                    <a:pt x="2367" y="1319"/>
                  </a:moveTo>
                  <a:lnTo>
                    <a:pt x="2369" y="1319"/>
                  </a:lnTo>
                  <a:lnTo>
                    <a:pt x="2373" y="1315"/>
                  </a:lnTo>
                  <a:lnTo>
                    <a:pt x="2375" y="1311"/>
                  </a:lnTo>
                  <a:lnTo>
                    <a:pt x="2380" y="1309"/>
                  </a:lnTo>
                  <a:lnTo>
                    <a:pt x="2380" y="1304"/>
                  </a:lnTo>
                  <a:lnTo>
                    <a:pt x="2380" y="1300"/>
                  </a:lnTo>
                  <a:lnTo>
                    <a:pt x="2384" y="1294"/>
                  </a:lnTo>
                  <a:lnTo>
                    <a:pt x="2382" y="1296"/>
                  </a:lnTo>
                  <a:lnTo>
                    <a:pt x="2378" y="1296"/>
                  </a:lnTo>
                  <a:lnTo>
                    <a:pt x="2375" y="1300"/>
                  </a:lnTo>
                  <a:lnTo>
                    <a:pt x="2375" y="1302"/>
                  </a:lnTo>
                  <a:lnTo>
                    <a:pt x="2373" y="1306"/>
                  </a:lnTo>
                  <a:lnTo>
                    <a:pt x="2371" y="1306"/>
                  </a:lnTo>
                  <a:lnTo>
                    <a:pt x="2371" y="1311"/>
                  </a:lnTo>
                  <a:lnTo>
                    <a:pt x="2369" y="1313"/>
                  </a:lnTo>
                  <a:lnTo>
                    <a:pt x="2367" y="1319"/>
                  </a:lnTo>
                  <a:lnTo>
                    <a:pt x="2367" y="1319"/>
                  </a:lnTo>
                  <a:close/>
                  <a:moveTo>
                    <a:pt x="2329" y="1363"/>
                  </a:moveTo>
                  <a:lnTo>
                    <a:pt x="2331" y="1361"/>
                  </a:lnTo>
                  <a:lnTo>
                    <a:pt x="2333" y="1357"/>
                  </a:lnTo>
                  <a:lnTo>
                    <a:pt x="2335" y="1355"/>
                  </a:lnTo>
                  <a:lnTo>
                    <a:pt x="2335" y="1351"/>
                  </a:lnTo>
                  <a:lnTo>
                    <a:pt x="2338" y="1349"/>
                  </a:lnTo>
                  <a:lnTo>
                    <a:pt x="2338" y="1346"/>
                  </a:lnTo>
                  <a:lnTo>
                    <a:pt x="2340" y="1344"/>
                  </a:lnTo>
                  <a:lnTo>
                    <a:pt x="2342" y="1346"/>
                  </a:lnTo>
                  <a:lnTo>
                    <a:pt x="2344" y="1342"/>
                  </a:lnTo>
                  <a:lnTo>
                    <a:pt x="2346" y="1336"/>
                  </a:lnTo>
                  <a:lnTo>
                    <a:pt x="2350" y="1332"/>
                  </a:lnTo>
                  <a:lnTo>
                    <a:pt x="2354" y="1332"/>
                  </a:lnTo>
                  <a:lnTo>
                    <a:pt x="2359" y="1330"/>
                  </a:lnTo>
                  <a:lnTo>
                    <a:pt x="2359" y="1325"/>
                  </a:lnTo>
                  <a:lnTo>
                    <a:pt x="2357" y="1321"/>
                  </a:lnTo>
                  <a:lnTo>
                    <a:pt x="2354" y="1323"/>
                  </a:lnTo>
                  <a:lnTo>
                    <a:pt x="2350" y="1328"/>
                  </a:lnTo>
                  <a:lnTo>
                    <a:pt x="2348" y="1330"/>
                  </a:lnTo>
                  <a:lnTo>
                    <a:pt x="2346" y="1332"/>
                  </a:lnTo>
                  <a:lnTo>
                    <a:pt x="2344" y="1332"/>
                  </a:lnTo>
                  <a:lnTo>
                    <a:pt x="2342" y="1332"/>
                  </a:lnTo>
                  <a:lnTo>
                    <a:pt x="2340" y="1330"/>
                  </a:lnTo>
                  <a:lnTo>
                    <a:pt x="2340" y="1330"/>
                  </a:lnTo>
                  <a:lnTo>
                    <a:pt x="2338" y="1332"/>
                  </a:lnTo>
                  <a:lnTo>
                    <a:pt x="2340" y="1336"/>
                  </a:lnTo>
                  <a:lnTo>
                    <a:pt x="2338" y="1338"/>
                  </a:lnTo>
                  <a:lnTo>
                    <a:pt x="2335" y="1342"/>
                  </a:lnTo>
                  <a:lnTo>
                    <a:pt x="2333" y="1342"/>
                  </a:lnTo>
                  <a:lnTo>
                    <a:pt x="2333" y="1344"/>
                  </a:lnTo>
                  <a:lnTo>
                    <a:pt x="2333" y="1349"/>
                  </a:lnTo>
                  <a:lnTo>
                    <a:pt x="2329" y="1349"/>
                  </a:lnTo>
                  <a:lnTo>
                    <a:pt x="2329" y="1351"/>
                  </a:lnTo>
                  <a:lnTo>
                    <a:pt x="2331" y="1353"/>
                  </a:lnTo>
                  <a:lnTo>
                    <a:pt x="2329" y="1355"/>
                  </a:lnTo>
                  <a:lnTo>
                    <a:pt x="2329" y="1359"/>
                  </a:lnTo>
                  <a:lnTo>
                    <a:pt x="2329" y="1363"/>
                  </a:lnTo>
                  <a:lnTo>
                    <a:pt x="2329" y="1363"/>
                  </a:lnTo>
                  <a:close/>
                  <a:moveTo>
                    <a:pt x="2312" y="1389"/>
                  </a:moveTo>
                  <a:lnTo>
                    <a:pt x="2312" y="1389"/>
                  </a:lnTo>
                  <a:lnTo>
                    <a:pt x="2314" y="1382"/>
                  </a:lnTo>
                  <a:lnTo>
                    <a:pt x="2314" y="1374"/>
                  </a:lnTo>
                  <a:lnTo>
                    <a:pt x="2316" y="1374"/>
                  </a:lnTo>
                  <a:lnTo>
                    <a:pt x="2323" y="1368"/>
                  </a:lnTo>
                  <a:lnTo>
                    <a:pt x="2323" y="1363"/>
                  </a:lnTo>
                  <a:lnTo>
                    <a:pt x="2321" y="1363"/>
                  </a:lnTo>
                  <a:lnTo>
                    <a:pt x="2319" y="1365"/>
                  </a:lnTo>
                  <a:lnTo>
                    <a:pt x="2316" y="1363"/>
                  </a:lnTo>
                  <a:lnTo>
                    <a:pt x="2314" y="1361"/>
                  </a:lnTo>
                  <a:lnTo>
                    <a:pt x="2312" y="1363"/>
                  </a:lnTo>
                  <a:lnTo>
                    <a:pt x="2312" y="1368"/>
                  </a:lnTo>
                  <a:lnTo>
                    <a:pt x="2312" y="1372"/>
                  </a:lnTo>
                  <a:lnTo>
                    <a:pt x="2310" y="1378"/>
                  </a:lnTo>
                  <a:lnTo>
                    <a:pt x="2308" y="1382"/>
                  </a:lnTo>
                  <a:lnTo>
                    <a:pt x="2310" y="1384"/>
                  </a:lnTo>
                  <a:lnTo>
                    <a:pt x="2312" y="1389"/>
                  </a:lnTo>
                  <a:lnTo>
                    <a:pt x="2312" y="1389"/>
                  </a:lnTo>
                  <a:close/>
                  <a:moveTo>
                    <a:pt x="40" y="1070"/>
                  </a:moveTo>
                  <a:lnTo>
                    <a:pt x="40" y="1070"/>
                  </a:lnTo>
                  <a:lnTo>
                    <a:pt x="40" y="1072"/>
                  </a:lnTo>
                  <a:lnTo>
                    <a:pt x="42" y="1075"/>
                  </a:lnTo>
                  <a:lnTo>
                    <a:pt x="44" y="1072"/>
                  </a:lnTo>
                  <a:lnTo>
                    <a:pt x="40" y="107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90" name="Freeform 14">
              <a:extLst>
                <a:ext uri="{FF2B5EF4-FFF2-40B4-BE49-F238E27FC236}">
                  <a16:creationId xmlns:a16="http://schemas.microsoft.com/office/drawing/2014/main" id="{41DD7717-703B-4F1E-BBC7-163D379381FD}"/>
                </a:ext>
              </a:extLst>
            </p:cNvPr>
            <p:cNvSpPr>
              <a:spLocks noEditPoints="1"/>
            </p:cNvSpPr>
            <p:nvPr/>
          </p:nvSpPr>
          <p:spPr bwMode="auto">
            <a:xfrm>
              <a:off x="4387127" y="1746062"/>
              <a:ext cx="228131" cy="261191"/>
            </a:xfrm>
            <a:custGeom>
              <a:avLst/>
              <a:gdLst>
                <a:gd name="T0" fmla="*/ 270 w 283"/>
                <a:gd name="T1" fmla="*/ 29 h 345"/>
                <a:gd name="T2" fmla="*/ 211 w 283"/>
                <a:gd name="T3" fmla="*/ 31 h 345"/>
                <a:gd name="T4" fmla="*/ 97 w 283"/>
                <a:gd name="T5" fmla="*/ 35 h 345"/>
                <a:gd name="T6" fmla="*/ 118 w 283"/>
                <a:gd name="T7" fmla="*/ 65 h 345"/>
                <a:gd name="T8" fmla="*/ 129 w 283"/>
                <a:gd name="T9" fmla="*/ 67 h 345"/>
                <a:gd name="T10" fmla="*/ 114 w 283"/>
                <a:gd name="T11" fmla="*/ 71 h 345"/>
                <a:gd name="T12" fmla="*/ 154 w 283"/>
                <a:gd name="T13" fmla="*/ 84 h 345"/>
                <a:gd name="T14" fmla="*/ 181 w 283"/>
                <a:gd name="T15" fmla="*/ 82 h 345"/>
                <a:gd name="T16" fmla="*/ 211 w 283"/>
                <a:gd name="T17" fmla="*/ 50 h 345"/>
                <a:gd name="T18" fmla="*/ 181 w 283"/>
                <a:gd name="T19" fmla="*/ 31 h 345"/>
                <a:gd name="T20" fmla="*/ 165 w 283"/>
                <a:gd name="T21" fmla="*/ 25 h 345"/>
                <a:gd name="T22" fmla="*/ 154 w 283"/>
                <a:gd name="T23" fmla="*/ 27 h 345"/>
                <a:gd name="T24" fmla="*/ 146 w 283"/>
                <a:gd name="T25" fmla="*/ 27 h 345"/>
                <a:gd name="T26" fmla="*/ 135 w 283"/>
                <a:gd name="T27" fmla="*/ 29 h 345"/>
                <a:gd name="T28" fmla="*/ 112 w 283"/>
                <a:gd name="T29" fmla="*/ 21 h 345"/>
                <a:gd name="T30" fmla="*/ 103 w 283"/>
                <a:gd name="T31" fmla="*/ 33 h 345"/>
                <a:gd name="T32" fmla="*/ 95 w 283"/>
                <a:gd name="T33" fmla="*/ 46 h 345"/>
                <a:gd name="T34" fmla="*/ 116 w 283"/>
                <a:gd name="T35" fmla="*/ 67 h 345"/>
                <a:gd name="T36" fmla="*/ 234 w 283"/>
                <a:gd name="T37" fmla="*/ 107 h 345"/>
                <a:gd name="T38" fmla="*/ 217 w 283"/>
                <a:gd name="T39" fmla="*/ 120 h 345"/>
                <a:gd name="T40" fmla="*/ 175 w 283"/>
                <a:gd name="T41" fmla="*/ 149 h 345"/>
                <a:gd name="T42" fmla="*/ 190 w 283"/>
                <a:gd name="T43" fmla="*/ 170 h 345"/>
                <a:gd name="T44" fmla="*/ 171 w 283"/>
                <a:gd name="T45" fmla="*/ 183 h 345"/>
                <a:gd name="T46" fmla="*/ 146 w 283"/>
                <a:gd name="T47" fmla="*/ 187 h 345"/>
                <a:gd name="T48" fmla="*/ 125 w 283"/>
                <a:gd name="T49" fmla="*/ 103 h 345"/>
                <a:gd name="T50" fmla="*/ 139 w 283"/>
                <a:gd name="T51" fmla="*/ 139 h 345"/>
                <a:gd name="T52" fmla="*/ 160 w 283"/>
                <a:gd name="T53" fmla="*/ 132 h 345"/>
                <a:gd name="T54" fmla="*/ 135 w 283"/>
                <a:gd name="T55" fmla="*/ 130 h 345"/>
                <a:gd name="T56" fmla="*/ 2 w 283"/>
                <a:gd name="T57" fmla="*/ 124 h 345"/>
                <a:gd name="T58" fmla="*/ 23 w 283"/>
                <a:gd name="T59" fmla="*/ 147 h 345"/>
                <a:gd name="T60" fmla="*/ 89 w 283"/>
                <a:gd name="T61" fmla="*/ 236 h 345"/>
                <a:gd name="T62" fmla="*/ 78 w 283"/>
                <a:gd name="T63" fmla="*/ 217 h 345"/>
                <a:gd name="T64" fmla="*/ 57 w 283"/>
                <a:gd name="T65" fmla="*/ 200 h 345"/>
                <a:gd name="T66" fmla="*/ 63 w 283"/>
                <a:gd name="T67" fmla="*/ 187 h 345"/>
                <a:gd name="T68" fmla="*/ 70 w 283"/>
                <a:gd name="T69" fmla="*/ 179 h 345"/>
                <a:gd name="T70" fmla="*/ 76 w 283"/>
                <a:gd name="T71" fmla="*/ 170 h 345"/>
                <a:gd name="T72" fmla="*/ 47 w 283"/>
                <a:gd name="T73" fmla="*/ 177 h 345"/>
                <a:gd name="T74" fmla="*/ 63 w 283"/>
                <a:gd name="T75" fmla="*/ 156 h 345"/>
                <a:gd name="T76" fmla="*/ 82 w 283"/>
                <a:gd name="T77" fmla="*/ 139 h 345"/>
                <a:gd name="T78" fmla="*/ 66 w 283"/>
                <a:gd name="T79" fmla="*/ 132 h 345"/>
                <a:gd name="T80" fmla="*/ 59 w 283"/>
                <a:gd name="T81" fmla="*/ 128 h 345"/>
                <a:gd name="T82" fmla="*/ 53 w 283"/>
                <a:gd name="T83" fmla="*/ 151 h 345"/>
                <a:gd name="T84" fmla="*/ 34 w 283"/>
                <a:gd name="T85" fmla="*/ 134 h 345"/>
                <a:gd name="T86" fmla="*/ 11 w 283"/>
                <a:gd name="T87" fmla="*/ 113 h 345"/>
                <a:gd name="T88" fmla="*/ 15 w 283"/>
                <a:gd name="T89" fmla="*/ 105 h 345"/>
                <a:gd name="T90" fmla="*/ 7 w 283"/>
                <a:gd name="T91" fmla="*/ 101 h 345"/>
                <a:gd name="T92" fmla="*/ 15 w 283"/>
                <a:gd name="T93" fmla="*/ 69 h 345"/>
                <a:gd name="T94" fmla="*/ 38 w 283"/>
                <a:gd name="T95" fmla="*/ 61 h 345"/>
                <a:gd name="T96" fmla="*/ 36 w 283"/>
                <a:gd name="T97" fmla="*/ 75 h 345"/>
                <a:gd name="T98" fmla="*/ 47 w 283"/>
                <a:gd name="T99" fmla="*/ 96 h 345"/>
                <a:gd name="T100" fmla="*/ 63 w 283"/>
                <a:gd name="T101" fmla="*/ 90 h 345"/>
                <a:gd name="T102" fmla="*/ 72 w 283"/>
                <a:gd name="T103" fmla="*/ 105 h 345"/>
                <a:gd name="T104" fmla="*/ 70 w 283"/>
                <a:gd name="T105" fmla="*/ 48 h 345"/>
                <a:gd name="T106" fmla="*/ 89 w 283"/>
                <a:gd name="T107" fmla="*/ 86 h 345"/>
                <a:gd name="T108" fmla="*/ 114 w 283"/>
                <a:gd name="T109" fmla="*/ 94 h 345"/>
                <a:gd name="T110" fmla="*/ 133 w 283"/>
                <a:gd name="T111" fmla="*/ 122 h 345"/>
                <a:gd name="T112" fmla="*/ 118 w 283"/>
                <a:gd name="T113" fmla="*/ 160 h 345"/>
                <a:gd name="T114" fmla="*/ 108 w 283"/>
                <a:gd name="T115" fmla="*/ 193 h 345"/>
                <a:gd name="T116" fmla="*/ 97 w 283"/>
                <a:gd name="T117" fmla="*/ 2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3" h="345">
                  <a:moveTo>
                    <a:pt x="262" y="29"/>
                  </a:moveTo>
                  <a:lnTo>
                    <a:pt x="262" y="29"/>
                  </a:lnTo>
                  <a:lnTo>
                    <a:pt x="264" y="27"/>
                  </a:lnTo>
                  <a:lnTo>
                    <a:pt x="268" y="25"/>
                  </a:lnTo>
                  <a:lnTo>
                    <a:pt x="270" y="23"/>
                  </a:lnTo>
                  <a:lnTo>
                    <a:pt x="274" y="19"/>
                  </a:lnTo>
                  <a:lnTo>
                    <a:pt x="278" y="16"/>
                  </a:lnTo>
                  <a:lnTo>
                    <a:pt x="283" y="16"/>
                  </a:lnTo>
                  <a:lnTo>
                    <a:pt x="283" y="19"/>
                  </a:lnTo>
                  <a:lnTo>
                    <a:pt x="283" y="21"/>
                  </a:lnTo>
                  <a:lnTo>
                    <a:pt x="276" y="23"/>
                  </a:lnTo>
                  <a:lnTo>
                    <a:pt x="274" y="25"/>
                  </a:lnTo>
                  <a:lnTo>
                    <a:pt x="270" y="29"/>
                  </a:lnTo>
                  <a:lnTo>
                    <a:pt x="264" y="31"/>
                  </a:lnTo>
                  <a:lnTo>
                    <a:pt x="264" y="29"/>
                  </a:lnTo>
                  <a:lnTo>
                    <a:pt x="262" y="29"/>
                  </a:lnTo>
                  <a:lnTo>
                    <a:pt x="262" y="29"/>
                  </a:lnTo>
                  <a:close/>
                  <a:moveTo>
                    <a:pt x="211" y="31"/>
                  </a:moveTo>
                  <a:lnTo>
                    <a:pt x="213" y="35"/>
                  </a:lnTo>
                  <a:lnTo>
                    <a:pt x="215" y="35"/>
                  </a:lnTo>
                  <a:lnTo>
                    <a:pt x="217" y="33"/>
                  </a:lnTo>
                  <a:lnTo>
                    <a:pt x="217" y="31"/>
                  </a:lnTo>
                  <a:lnTo>
                    <a:pt x="213" y="29"/>
                  </a:lnTo>
                  <a:lnTo>
                    <a:pt x="213" y="29"/>
                  </a:lnTo>
                  <a:lnTo>
                    <a:pt x="211" y="31"/>
                  </a:lnTo>
                  <a:lnTo>
                    <a:pt x="211" y="31"/>
                  </a:lnTo>
                  <a:close/>
                  <a:moveTo>
                    <a:pt x="116" y="2"/>
                  </a:moveTo>
                  <a:lnTo>
                    <a:pt x="122" y="6"/>
                  </a:lnTo>
                  <a:lnTo>
                    <a:pt x="125" y="8"/>
                  </a:lnTo>
                  <a:lnTo>
                    <a:pt x="127" y="6"/>
                  </a:lnTo>
                  <a:lnTo>
                    <a:pt x="129" y="4"/>
                  </a:lnTo>
                  <a:lnTo>
                    <a:pt x="127" y="2"/>
                  </a:lnTo>
                  <a:lnTo>
                    <a:pt x="122" y="2"/>
                  </a:lnTo>
                  <a:lnTo>
                    <a:pt x="118" y="0"/>
                  </a:lnTo>
                  <a:lnTo>
                    <a:pt x="116" y="0"/>
                  </a:lnTo>
                  <a:lnTo>
                    <a:pt x="114" y="0"/>
                  </a:lnTo>
                  <a:lnTo>
                    <a:pt x="116" y="2"/>
                  </a:lnTo>
                  <a:lnTo>
                    <a:pt x="116" y="2"/>
                  </a:lnTo>
                  <a:close/>
                  <a:moveTo>
                    <a:pt x="97" y="35"/>
                  </a:moveTo>
                  <a:lnTo>
                    <a:pt x="95" y="33"/>
                  </a:lnTo>
                  <a:lnTo>
                    <a:pt x="93" y="31"/>
                  </a:lnTo>
                  <a:lnTo>
                    <a:pt x="95" y="29"/>
                  </a:lnTo>
                  <a:lnTo>
                    <a:pt x="97" y="27"/>
                  </a:lnTo>
                  <a:lnTo>
                    <a:pt x="99" y="29"/>
                  </a:lnTo>
                  <a:lnTo>
                    <a:pt x="101" y="31"/>
                  </a:lnTo>
                  <a:lnTo>
                    <a:pt x="99" y="33"/>
                  </a:lnTo>
                  <a:lnTo>
                    <a:pt x="99" y="35"/>
                  </a:lnTo>
                  <a:lnTo>
                    <a:pt x="97" y="35"/>
                  </a:lnTo>
                  <a:lnTo>
                    <a:pt x="97" y="35"/>
                  </a:lnTo>
                  <a:close/>
                  <a:moveTo>
                    <a:pt x="116" y="67"/>
                  </a:moveTo>
                  <a:lnTo>
                    <a:pt x="116" y="67"/>
                  </a:lnTo>
                  <a:lnTo>
                    <a:pt x="118" y="65"/>
                  </a:lnTo>
                  <a:lnTo>
                    <a:pt x="122" y="63"/>
                  </a:lnTo>
                  <a:lnTo>
                    <a:pt x="125" y="63"/>
                  </a:lnTo>
                  <a:lnTo>
                    <a:pt x="131" y="61"/>
                  </a:lnTo>
                  <a:lnTo>
                    <a:pt x="137" y="61"/>
                  </a:lnTo>
                  <a:lnTo>
                    <a:pt x="139" y="59"/>
                  </a:lnTo>
                  <a:lnTo>
                    <a:pt x="141" y="59"/>
                  </a:lnTo>
                  <a:lnTo>
                    <a:pt x="144" y="61"/>
                  </a:lnTo>
                  <a:lnTo>
                    <a:pt x="144" y="63"/>
                  </a:lnTo>
                  <a:lnTo>
                    <a:pt x="141" y="63"/>
                  </a:lnTo>
                  <a:lnTo>
                    <a:pt x="141" y="65"/>
                  </a:lnTo>
                  <a:lnTo>
                    <a:pt x="139" y="67"/>
                  </a:lnTo>
                  <a:lnTo>
                    <a:pt x="135" y="65"/>
                  </a:lnTo>
                  <a:lnTo>
                    <a:pt x="129" y="67"/>
                  </a:lnTo>
                  <a:lnTo>
                    <a:pt x="127" y="65"/>
                  </a:lnTo>
                  <a:lnTo>
                    <a:pt x="125" y="67"/>
                  </a:lnTo>
                  <a:lnTo>
                    <a:pt x="127" y="67"/>
                  </a:lnTo>
                  <a:lnTo>
                    <a:pt x="133" y="69"/>
                  </a:lnTo>
                  <a:lnTo>
                    <a:pt x="135" y="71"/>
                  </a:lnTo>
                  <a:lnTo>
                    <a:pt x="135" y="73"/>
                  </a:lnTo>
                  <a:lnTo>
                    <a:pt x="133" y="73"/>
                  </a:lnTo>
                  <a:lnTo>
                    <a:pt x="129" y="71"/>
                  </a:lnTo>
                  <a:lnTo>
                    <a:pt x="129" y="73"/>
                  </a:lnTo>
                  <a:lnTo>
                    <a:pt x="127" y="73"/>
                  </a:lnTo>
                  <a:lnTo>
                    <a:pt x="122" y="69"/>
                  </a:lnTo>
                  <a:lnTo>
                    <a:pt x="118" y="69"/>
                  </a:lnTo>
                  <a:lnTo>
                    <a:pt x="114" y="71"/>
                  </a:lnTo>
                  <a:lnTo>
                    <a:pt x="114" y="73"/>
                  </a:lnTo>
                  <a:lnTo>
                    <a:pt x="116" y="73"/>
                  </a:lnTo>
                  <a:lnTo>
                    <a:pt x="122" y="80"/>
                  </a:lnTo>
                  <a:lnTo>
                    <a:pt x="125" y="82"/>
                  </a:lnTo>
                  <a:lnTo>
                    <a:pt x="129" y="80"/>
                  </a:lnTo>
                  <a:lnTo>
                    <a:pt x="131" y="80"/>
                  </a:lnTo>
                  <a:lnTo>
                    <a:pt x="133" y="84"/>
                  </a:lnTo>
                  <a:lnTo>
                    <a:pt x="133" y="86"/>
                  </a:lnTo>
                  <a:lnTo>
                    <a:pt x="135" y="88"/>
                  </a:lnTo>
                  <a:lnTo>
                    <a:pt x="139" y="86"/>
                  </a:lnTo>
                  <a:lnTo>
                    <a:pt x="144" y="86"/>
                  </a:lnTo>
                  <a:lnTo>
                    <a:pt x="150" y="84"/>
                  </a:lnTo>
                  <a:lnTo>
                    <a:pt x="154" y="84"/>
                  </a:lnTo>
                  <a:lnTo>
                    <a:pt x="158" y="84"/>
                  </a:lnTo>
                  <a:lnTo>
                    <a:pt x="158" y="84"/>
                  </a:lnTo>
                  <a:lnTo>
                    <a:pt x="158" y="88"/>
                  </a:lnTo>
                  <a:lnTo>
                    <a:pt x="158" y="92"/>
                  </a:lnTo>
                  <a:lnTo>
                    <a:pt x="162" y="94"/>
                  </a:lnTo>
                  <a:lnTo>
                    <a:pt x="167" y="96"/>
                  </a:lnTo>
                  <a:lnTo>
                    <a:pt x="173" y="94"/>
                  </a:lnTo>
                  <a:lnTo>
                    <a:pt x="175" y="92"/>
                  </a:lnTo>
                  <a:lnTo>
                    <a:pt x="175" y="90"/>
                  </a:lnTo>
                  <a:lnTo>
                    <a:pt x="175" y="88"/>
                  </a:lnTo>
                  <a:lnTo>
                    <a:pt x="175" y="86"/>
                  </a:lnTo>
                  <a:lnTo>
                    <a:pt x="179" y="82"/>
                  </a:lnTo>
                  <a:lnTo>
                    <a:pt x="181" y="82"/>
                  </a:lnTo>
                  <a:lnTo>
                    <a:pt x="184" y="84"/>
                  </a:lnTo>
                  <a:lnTo>
                    <a:pt x="188" y="86"/>
                  </a:lnTo>
                  <a:lnTo>
                    <a:pt x="192" y="86"/>
                  </a:lnTo>
                  <a:lnTo>
                    <a:pt x="194" y="82"/>
                  </a:lnTo>
                  <a:lnTo>
                    <a:pt x="196" y="80"/>
                  </a:lnTo>
                  <a:lnTo>
                    <a:pt x="196" y="75"/>
                  </a:lnTo>
                  <a:lnTo>
                    <a:pt x="194" y="71"/>
                  </a:lnTo>
                  <a:lnTo>
                    <a:pt x="196" y="69"/>
                  </a:lnTo>
                  <a:lnTo>
                    <a:pt x="200" y="67"/>
                  </a:lnTo>
                  <a:lnTo>
                    <a:pt x="203" y="61"/>
                  </a:lnTo>
                  <a:lnTo>
                    <a:pt x="205" y="59"/>
                  </a:lnTo>
                  <a:lnTo>
                    <a:pt x="209" y="52"/>
                  </a:lnTo>
                  <a:lnTo>
                    <a:pt x="211" y="50"/>
                  </a:lnTo>
                  <a:lnTo>
                    <a:pt x="211" y="46"/>
                  </a:lnTo>
                  <a:lnTo>
                    <a:pt x="209" y="44"/>
                  </a:lnTo>
                  <a:lnTo>
                    <a:pt x="209" y="40"/>
                  </a:lnTo>
                  <a:lnTo>
                    <a:pt x="209" y="37"/>
                  </a:lnTo>
                  <a:lnTo>
                    <a:pt x="209" y="35"/>
                  </a:lnTo>
                  <a:lnTo>
                    <a:pt x="209" y="35"/>
                  </a:lnTo>
                  <a:lnTo>
                    <a:pt x="203" y="35"/>
                  </a:lnTo>
                  <a:lnTo>
                    <a:pt x="200" y="33"/>
                  </a:lnTo>
                  <a:lnTo>
                    <a:pt x="198" y="31"/>
                  </a:lnTo>
                  <a:lnTo>
                    <a:pt x="190" y="33"/>
                  </a:lnTo>
                  <a:lnTo>
                    <a:pt x="188" y="31"/>
                  </a:lnTo>
                  <a:lnTo>
                    <a:pt x="184" y="29"/>
                  </a:lnTo>
                  <a:lnTo>
                    <a:pt x="181" y="31"/>
                  </a:lnTo>
                  <a:lnTo>
                    <a:pt x="177" y="29"/>
                  </a:lnTo>
                  <a:lnTo>
                    <a:pt x="177" y="27"/>
                  </a:lnTo>
                  <a:lnTo>
                    <a:pt x="177" y="25"/>
                  </a:lnTo>
                  <a:lnTo>
                    <a:pt x="173" y="27"/>
                  </a:lnTo>
                  <a:lnTo>
                    <a:pt x="173" y="27"/>
                  </a:lnTo>
                  <a:lnTo>
                    <a:pt x="173" y="23"/>
                  </a:lnTo>
                  <a:lnTo>
                    <a:pt x="173" y="21"/>
                  </a:lnTo>
                  <a:lnTo>
                    <a:pt x="171" y="23"/>
                  </a:lnTo>
                  <a:lnTo>
                    <a:pt x="169" y="27"/>
                  </a:lnTo>
                  <a:lnTo>
                    <a:pt x="167" y="27"/>
                  </a:lnTo>
                  <a:lnTo>
                    <a:pt x="167" y="23"/>
                  </a:lnTo>
                  <a:lnTo>
                    <a:pt x="167" y="23"/>
                  </a:lnTo>
                  <a:lnTo>
                    <a:pt x="165" y="25"/>
                  </a:lnTo>
                  <a:lnTo>
                    <a:pt x="165" y="25"/>
                  </a:lnTo>
                  <a:lnTo>
                    <a:pt x="165" y="27"/>
                  </a:lnTo>
                  <a:lnTo>
                    <a:pt x="162" y="29"/>
                  </a:lnTo>
                  <a:lnTo>
                    <a:pt x="162" y="33"/>
                  </a:lnTo>
                  <a:lnTo>
                    <a:pt x="160" y="35"/>
                  </a:lnTo>
                  <a:lnTo>
                    <a:pt x="158" y="35"/>
                  </a:lnTo>
                  <a:lnTo>
                    <a:pt x="158" y="33"/>
                  </a:lnTo>
                  <a:lnTo>
                    <a:pt x="156" y="31"/>
                  </a:lnTo>
                  <a:lnTo>
                    <a:pt x="156" y="35"/>
                  </a:lnTo>
                  <a:lnTo>
                    <a:pt x="156" y="37"/>
                  </a:lnTo>
                  <a:lnTo>
                    <a:pt x="154" y="35"/>
                  </a:lnTo>
                  <a:lnTo>
                    <a:pt x="154" y="31"/>
                  </a:lnTo>
                  <a:lnTo>
                    <a:pt x="154" y="27"/>
                  </a:lnTo>
                  <a:lnTo>
                    <a:pt x="154" y="21"/>
                  </a:lnTo>
                  <a:lnTo>
                    <a:pt x="154" y="19"/>
                  </a:lnTo>
                  <a:lnTo>
                    <a:pt x="150" y="16"/>
                  </a:lnTo>
                  <a:lnTo>
                    <a:pt x="148" y="14"/>
                  </a:lnTo>
                  <a:lnTo>
                    <a:pt x="148" y="14"/>
                  </a:lnTo>
                  <a:lnTo>
                    <a:pt x="146" y="16"/>
                  </a:lnTo>
                  <a:lnTo>
                    <a:pt x="148" y="19"/>
                  </a:lnTo>
                  <a:lnTo>
                    <a:pt x="150" y="21"/>
                  </a:lnTo>
                  <a:lnTo>
                    <a:pt x="148" y="21"/>
                  </a:lnTo>
                  <a:lnTo>
                    <a:pt x="146" y="19"/>
                  </a:lnTo>
                  <a:lnTo>
                    <a:pt x="144" y="21"/>
                  </a:lnTo>
                  <a:lnTo>
                    <a:pt x="144" y="23"/>
                  </a:lnTo>
                  <a:lnTo>
                    <a:pt x="146" y="27"/>
                  </a:lnTo>
                  <a:lnTo>
                    <a:pt x="148" y="31"/>
                  </a:lnTo>
                  <a:lnTo>
                    <a:pt x="146" y="33"/>
                  </a:lnTo>
                  <a:lnTo>
                    <a:pt x="146" y="40"/>
                  </a:lnTo>
                  <a:lnTo>
                    <a:pt x="148" y="44"/>
                  </a:lnTo>
                  <a:lnTo>
                    <a:pt x="148" y="48"/>
                  </a:lnTo>
                  <a:lnTo>
                    <a:pt x="146" y="48"/>
                  </a:lnTo>
                  <a:lnTo>
                    <a:pt x="144" y="44"/>
                  </a:lnTo>
                  <a:lnTo>
                    <a:pt x="141" y="42"/>
                  </a:lnTo>
                  <a:lnTo>
                    <a:pt x="137" y="37"/>
                  </a:lnTo>
                  <a:lnTo>
                    <a:pt x="137" y="35"/>
                  </a:lnTo>
                  <a:lnTo>
                    <a:pt x="139" y="33"/>
                  </a:lnTo>
                  <a:lnTo>
                    <a:pt x="139" y="31"/>
                  </a:lnTo>
                  <a:lnTo>
                    <a:pt x="135" y="29"/>
                  </a:lnTo>
                  <a:lnTo>
                    <a:pt x="133" y="31"/>
                  </a:lnTo>
                  <a:lnTo>
                    <a:pt x="131" y="31"/>
                  </a:lnTo>
                  <a:lnTo>
                    <a:pt x="129" y="33"/>
                  </a:lnTo>
                  <a:lnTo>
                    <a:pt x="127" y="35"/>
                  </a:lnTo>
                  <a:lnTo>
                    <a:pt x="125" y="33"/>
                  </a:lnTo>
                  <a:lnTo>
                    <a:pt x="125" y="31"/>
                  </a:lnTo>
                  <a:lnTo>
                    <a:pt x="125" y="31"/>
                  </a:lnTo>
                  <a:lnTo>
                    <a:pt x="122" y="31"/>
                  </a:lnTo>
                  <a:lnTo>
                    <a:pt x="118" y="27"/>
                  </a:lnTo>
                  <a:lnTo>
                    <a:pt x="118" y="25"/>
                  </a:lnTo>
                  <a:lnTo>
                    <a:pt x="116" y="23"/>
                  </a:lnTo>
                  <a:lnTo>
                    <a:pt x="114" y="23"/>
                  </a:lnTo>
                  <a:lnTo>
                    <a:pt x="112" y="21"/>
                  </a:lnTo>
                  <a:lnTo>
                    <a:pt x="112" y="19"/>
                  </a:lnTo>
                  <a:lnTo>
                    <a:pt x="112" y="14"/>
                  </a:lnTo>
                  <a:lnTo>
                    <a:pt x="110" y="14"/>
                  </a:lnTo>
                  <a:lnTo>
                    <a:pt x="108" y="16"/>
                  </a:lnTo>
                  <a:lnTo>
                    <a:pt x="108" y="23"/>
                  </a:lnTo>
                  <a:lnTo>
                    <a:pt x="108" y="27"/>
                  </a:lnTo>
                  <a:lnTo>
                    <a:pt x="110" y="31"/>
                  </a:lnTo>
                  <a:lnTo>
                    <a:pt x="112" y="35"/>
                  </a:lnTo>
                  <a:lnTo>
                    <a:pt x="110" y="37"/>
                  </a:lnTo>
                  <a:lnTo>
                    <a:pt x="108" y="33"/>
                  </a:lnTo>
                  <a:lnTo>
                    <a:pt x="106" y="31"/>
                  </a:lnTo>
                  <a:lnTo>
                    <a:pt x="106" y="29"/>
                  </a:lnTo>
                  <a:lnTo>
                    <a:pt x="103" y="33"/>
                  </a:lnTo>
                  <a:lnTo>
                    <a:pt x="106" y="37"/>
                  </a:lnTo>
                  <a:lnTo>
                    <a:pt x="108" y="40"/>
                  </a:lnTo>
                  <a:lnTo>
                    <a:pt x="108" y="42"/>
                  </a:lnTo>
                  <a:lnTo>
                    <a:pt x="106" y="46"/>
                  </a:lnTo>
                  <a:lnTo>
                    <a:pt x="103" y="44"/>
                  </a:lnTo>
                  <a:lnTo>
                    <a:pt x="103" y="40"/>
                  </a:lnTo>
                  <a:lnTo>
                    <a:pt x="101" y="37"/>
                  </a:lnTo>
                  <a:lnTo>
                    <a:pt x="95" y="40"/>
                  </a:lnTo>
                  <a:lnTo>
                    <a:pt x="91" y="37"/>
                  </a:lnTo>
                  <a:lnTo>
                    <a:pt x="91" y="40"/>
                  </a:lnTo>
                  <a:lnTo>
                    <a:pt x="91" y="44"/>
                  </a:lnTo>
                  <a:lnTo>
                    <a:pt x="93" y="44"/>
                  </a:lnTo>
                  <a:lnTo>
                    <a:pt x="95" y="46"/>
                  </a:lnTo>
                  <a:lnTo>
                    <a:pt x="95" y="48"/>
                  </a:lnTo>
                  <a:lnTo>
                    <a:pt x="95" y="48"/>
                  </a:lnTo>
                  <a:lnTo>
                    <a:pt x="99" y="48"/>
                  </a:lnTo>
                  <a:lnTo>
                    <a:pt x="99" y="50"/>
                  </a:lnTo>
                  <a:lnTo>
                    <a:pt x="95" y="54"/>
                  </a:lnTo>
                  <a:lnTo>
                    <a:pt x="95" y="56"/>
                  </a:lnTo>
                  <a:lnTo>
                    <a:pt x="99" y="63"/>
                  </a:lnTo>
                  <a:lnTo>
                    <a:pt x="101" y="63"/>
                  </a:lnTo>
                  <a:lnTo>
                    <a:pt x="106" y="65"/>
                  </a:lnTo>
                  <a:lnTo>
                    <a:pt x="110" y="65"/>
                  </a:lnTo>
                  <a:lnTo>
                    <a:pt x="114" y="65"/>
                  </a:lnTo>
                  <a:lnTo>
                    <a:pt x="116" y="67"/>
                  </a:lnTo>
                  <a:lnTo>
                    <a:pt x="116" y="67"/>
                  </a:lnTo>
                  <a:close/>
                  <a:moveTo>
                    <a:pt x="228" y="111"/>
                  </a:moveTo>
                  <a:lnTo>
                    <a:pt x="230" y="105"/>
                  </a:lnTo>
                  <a:lnTo>
                    <a:pt x="234" y="103"/>
                  </a:lnTo>
                  <a:lnTo>
                    <a:pt x="236" y="103"/>
                  </a:lnTo>
                  <a:lnTo>
                    <a:pt x="238" y="101"/>
                  </a:lnTo>
                  <a:lnTo>
                    <a:pt x="240" y="103"/>
                  </a:lnTo>
                  <a:lnTo>
                    <a:pt x="247" y="103"/>
                  </a:lnTo>
                  <a:lnTo>
                    <a:pt x="249" y="103"/>
                  </a:lnTo>
                  <a:lnTo>
                    <a:pt x="247" y="105"/>
                  </a:lnTo>
                  <a:lnTo>
                    <a:pt x="245" y="107"/>
                  </a:lnTo>
                  <a:lnTo>
                    <a:pt x="238" y="105"/>
                  </a:lnTo>
                  <a:lnTo>
                    <a:pt x="236" y="105"/>
                  </a:lnTo>
                  <a:lnTo>
                    <a:pt x="234" y="107"/>
                  </a:lnTo>
                  <a:lnTo>
                    <a:pt x="232" y="107"/>
                  </a:lnTo>
                  <a:lnTo>
                    <a:pt x="230" y="111"/>
                  </a:lnTo>
                  <a:lnTo>
                    <a:pt x="228" y="111"/>
                  </a:lnTo>
                  <a:lnTo>
                    <a:pt x="228" y="111"/>
                  </a:lnTo>
                  <a:close/>
                  <a:moveTo>
                    <a:pt x="213" y="124"/>
                  </a:moveTo>
                  <a:lnTo>
                    <a:pt x="213" y="120"/>
                  </a:lnTo>
                  <a:lnTo>
                    <a:pt x="211" y="118"/>
                  </a:lnTo>
                  <a:lnTo>
                    <a:pt x="211" y="113"/>
                  </a:lnTo>
                  <a:lnTo>
                    <a:pt x="211" y="113"/>
                  </a:lnTo>
                  <a:lnTo>
                    <a:pt x="213" y="111"/>
                  </a:lnTo>
                  <a:lnTo>
                    <a:pt x="213" y="111"/>
                  </a:lnTo>
                  <a:lnTo>
                    <a:pt x="215" y="115"/>
                  </a:lnTo>
                  <a:lnTo>
                    <a:pt x="217" y="120"/>
                  </a:lnTo>
                  <a:lnTo>
                    <a:pt x="217" y="122"/>
                  </a:lnTo>
                  <a:lnTo>
                    <a:pt x="215" y="124"/>
                  </a:lnTo>
                  <a:lnTo>
                    <a:pt x="213" y="124"/>
                  </a:lnTo>
                  <a:lnTo>
                    <a:pt x="213" y="124"/>
                  </a:lnTo>
                  <a:close/>
                  <a:moveTo>
                    <a:pt x="141" y="158"/>
                  </a:moveTo>
                  <a:lnTo>
                    <a:pt x="144" y="153"/>
                  </a:lnTo>
                  <a:lnTo>
                    <a:pt x="148" y="149"/>
                  </a:lnTo>
                  <a:lnTo>
                    <a:pt x="156" y="149"/>
                  </a:lnTo>
                  <a:lnTo>
                    <a:pt x="160" y="147"/>
                  </a:lnTo>
                  <a:lnTo>
                    <a:pt x="165" y="143"/>
                  </a:lnTo>
                  <a:lnTo>
                    <a:pt x="171" y="141"/>
                  </a:lnTo>
                  <a:lnTo>
                    <a:pt x="171" y="145"/>
                  </a:lnTo>
                  <a:lnTo>
                    <a:pt x="175" y="149"/>
                  </a:lnTo>
                  <a:lnTo>
                    <a:pt x="175" y="151"/>
                  </a:lnTo>
                  <a:lnTo>
                    <a:pt x="171" y="151"/>
                  </a:lnTo>
                  <a:lnTo>
                    <a:pt x="171" y="153"/>
                  </a:lnTo>
                  <a:lnTo>
                    <a:pt x="171" y="158"/>
                  </a:lnTo>
                  <a:lnTo>
                    <a:pt x="175" y="164"/>
                  </a:lnTo>
                  <a:lnTo>
                    <a:pt x="179" y="166"/>
                  </a:lnTo>
                  <a:lnTo>
                    <a:pt x="184" y="164"/>
                  </a:lnTo>
                  <a:lnTo>
                    <a:pt x="188" y="162"/>
                  </a:lnTo>
                  <a:lnTo>
                    <a:pt x="190" y="164"/>
                  </a:lnTo>
                  <a:lnTo>
                    <a:pt x="192" y="166"/>
                  </a:lnTo>
                  <a:lnTo>
                    <a:pt x="196" y="168"/>
                  </a:lnTo>
                  <a:lnTo>
                    <a:pt x="194" y="168"/>
                  </a:lnTo>
                  <a:lnTo>
                    <a:pt x="190" y="170"/>
                  </a:lnTo>
                  <a:lnTo>
                    <a:pt x="188" y="177"/>
                  </a:lnTo>
                  <a:lnTo>
                    <a:pt x="186" y="179"/>
                  </a:lnTo>
                  <a:lnTo>
                    <a:pt x="184" y="187"/>
                  </a:lnTo>
                  <a:lnTo>
                    <a:pt x="181" y="189"/>
                  </a:lnTo>
                  <a:lnTo>
                    <a:pt x="177" y="191"/>
                  </a:lnTo>
                  <a:lnTo>
                    <a:pt x="175" y="193"/>
                  </a:lnTo>
                  <a:lnTo>
                    <a:pt x="175" y="198"/>
                  </a:lnTo>
                  <a:lnTo>
                    <a:pt x="171" y="200"/>
                  </a:lnTo>
                  <a:lnTo>
                    <a:pt x="169" y="200"/>
                  </a:lnTo>
                  <a:lnTo>
                    <a:pt x="169" y="196"/>
                  </a:lnTo>
                  <a:lnTo>
                    <a:pt x="171" y="193"/>
                  </a:lnTo>
                  <a:lnTo>
                    <a:pt x="169" y="189"/>
                  </a:lnTo>
                  <a:lnTo>
                    <a:pt x="171" y="183"/>
                  </a:lnTo>
                  <a:lnTo>
                    <a:pt x="171" y="179"/>
                  </a:lnTo>
                  <a:lnTo>
                    <a:pt x="169" y="181"/>
                  </a:lnTo>
                  <a:lnTo>
                    <a:pt x="167" y="179"/>
                  </a:lnTo>
                  <a:lnTo>
                    <a:pt x="165" y="181"/>
                  </a:lnTo>
                  <a:lnTo>
                    <a:pt x="162" y="185"/>
                  </a:lnTo>
                  <a:lnTo>
                    <a:pt x="160" y="187"/>
                  </a:lnTo>
                  <a:lnTo>
                    <a:pt x="156" y="187"/>
                  </a:lnTo>
                  <a:lnTo>
                    <a:pt x="154" y="191"/>
                  </a:lnTo>
                  <a:lnTo>
                    <a:pt x="150" y="191"/>
                  </a:lnTo>
                  <a:lnTo>
                    <a:pt x="146" y="193"/>
                  </a:lnTo>
                  <a:lnTo>
                    <a:pt x="146" y="193"/>
                  </a:lnTo>
                  <a:lnTo>
                    <a:pt x="144" y="189"/>
                  </a:lnTo>
                  <a:lnTo>
                    <a:pt x="146" y="187"/>
                  </a:lnTo>
                  <a:lnTo>
                    <a:pt x="146" y="185"/>
                  </a:lnTo>
                  <a:lnTo>
                    <a:pt x="148" y="183"/>
                  </a:lnTo>
                  <a:lnTo>
                    <a:pt x="148" y="177"/>
                  </a:lnTo>
                  <a:lnTo>
                    <a:pt x="152" y="170"/>
                  </a:lnTo>
                  <a:lnTo>
                    <a:pt x="152" y="166"/>
                  </a:lnTo>
                  <a:lnTo>
                    <a:pt x="152" y="164"/>
                  </a:lnTo>
                  <a:lnTo>
                    <a:pt x="152" y="162"/>
                  </a:lnTo>
                  <a:lnTo>
                    <a:pt x="148" y="162"/>
                  </a:lnTo>
                  <a:lnTo>
                    <a:pt x="146" y="160"/>
                  </a:lnTo>
                  <a:lnTo>
                    <a:pt x="141" y="158"/>
                  </a:lnTo>
                  <a:lnTo>
                    <a:pt x="141" y="158"/>
                  </a:lnTo>
                  <a:close/>
                  <a:moveTo>
                    <a:pt x="125" y="99"/>
                  </a:moveTo>
                  <a:lnTo>
                    <a:pt x="125" y="103"/>
                  </a:lnTo>
                  <a:lnTo>
                    <a:pt x="127" y="105"/>
                  </a:lnTo>
                  <a:lnTo>
                    <a:pt x="131" y="107"/>
                  </a:lnTo>
                  <a:lnTo>
                    <a:pt x="135" y="105"/>
                  </a:lnTo>
                  <a:lnTo>
                    <a:pt x="135" y="101"/>
                  </a:lnTo>
                  <a:lnTo>
                    <a:pt x="133" y="99"/>
                  </a:lnTo>
                  <a:lnTo>
                    <a:pt x="125" y="96"/>
                  </a:lnTo>
                  <a:lnTo>
                    <a:pt x="125" y="99"/>
                  </a:lnTo>
                  <a:lnTo>
                    <a:pt x="125" y="99"/>
                  </a:lnTo>
                  <a:lnTo>
                    <a:pt x="125" y="99"/>
                  </a:lnTo>
                  <a:close/>
                  <a:moveTo>
                    <a:pt x="131" y="134"/>
                  </a:moveTo>
                  <a:lnTo>
                    <a:pt x="135" y="137"/>
                  </a:lnTo>
                  <a:lnTo>
                    <a:pt x="139" y="137"/>
                  </a:lnTo>
                  <a:lnTo>
                    <a:pt x="139" y="139"/>
                  </a:lnTo>
                  <a:lnTo>
                    <a:pt x="141" y="141"/>
                  </a:lnTo>
                  <a:lnTo>
                    <a:pt x="141" y="143"/>
                  </a:lnTo>
                  <a:lnTo>
                    <a:pt x="144" y="145"/>
                  </a:lnTo>
                  <a:lnTo>
                    <a:pt x="141" y="149"/>
                  </a:lnTo>
                  <a:lnTo>
                    <a:pt x="144" y="147"/>
                  </a:lnTo>
                  <a:lnTo>
                    <a:pt x="146" y="149"/>
                  </a:lnTo>
                  <a:lnTo>
                    <a:pt x="148" y="147"/>
                  </a:lnTo>
                  <a:lnTo>
                    <a:pt x="152" y="143"/>
                  </a:lnTo>
                  <a:lnTo>
                    <a:pt x="154" y="145"/>
                  </a:lnTo>
                  <a:lnTo>
                    <a:pt x="158" y="141"/>
                  </a:lnTo>
                  <a:lnTo>
                    <a:pt x="156" y="139"/>
                  </a:lnTo>
                  <a:lnTo>
                    <a:pt x="158" y="134"/>
                  </a:lnTo>
                  <a:lnTo>
                    <a:pt x="160" y="132"/>
                  </a:lnTo>
                  <a:lnTo>
                    <a:pt x="160" y="130"/>
                  </a:lnTo>
                  <a:lnTo>
                    <a:pt x="160" y="126"/>
                  </a:lnTo>
                  <a:lnTo>
                    <a:pt x="156" y="126"/>
                  </a:lnTo>
                  <a:lnTo>
                    <a:pt x="156" y="124"/>
                  </a:lnTo>
                  <a:lnTo>
                    <a:pt x="154" y="124"/>
                  </a:lnTo>
                  <a:lnTo>
                    <a:pt x="152" y="126"/>
                  </a:lnTo>
                  <a:lnTo>
                    <a:pt x="146" y="128"/>
                  </a:lnTo>
                  <a:lnTo>
                    <a:pt x="146" y="126"/>
                  </a:lnTo>
                  <a:lnTo>
                    <a:pt x="144" y="124"/>
                  </a:lnTo>
                  <a:lnTo>
                    <a:pt x="141" y="126"/>
                  </a:lnTo>
                  <a:lnTo>
                    <a:pt x="141" y="128"/>
                  </a:lnTo>
                  <a:lnTo>
                    <a:pt x="139" y="130"/>
                  </a:lnTo>
                  <a:lnTo>
                    <a:pt x="135" y="130"/>
                  </a:lnTo>
                  <a:lnTo>
                    <a:pt x="133" y="132"/>
                  </a:lnTo>
                  <a:lnTo>
                    <a:pt x="131" y="134"/>
                  </a:lnTo>
                  <a:lnTo>
                    <a:pt x="131" y="134"/>
                  </a:lnTo>
                  <a:close/>
                  <a:moveTo>
                    <a:pt x="21" y="153"/>
                  </a:moveTo>
                  <a:lnTo>
                    <a:pt x="19" y="147"/>
                  </a:lnTo>
                  <a:lnTo>
                    <a:pt x="17" y="147"/>
                  </a:lnTo>
                  <a:lnTo>
                    <a:pt x="17" y="143"/>
                  </a:lnTo>
                  <a:lnTo>
                    <a:pt x="13" y="141"/>
                  </a:lnTo>
                  <a:lnTo>
                    <a:pt x="9" y="141"/>
                  </a:lnTo>
                  <a:lnTo>
                    <a:pt x="7" y="137"/>
                  </a:lnTo>
                  <a:lnTo>
                    <a:pt x="7" y="130"/>
                  </a:lnTo>
                  <a:lnTo>
                    <a:pt x="4" y="126"/>
                  </a:lnTo>
                  <a:lnTo>
                    <a:pt x="2" y="124"/>
                  </a:lnTo>
                  <a:lnTo>
                    <a:pt x="2" y="120"/>
                  </a:lnTo>
                  <a:lnTo>
                    <a:pt x="4" y="118"/>
                  </a:lnTo>
                  <a:lnTo>
                    <a:pt x="7" y="118"/>
                  </a:lnTo>
                  <a:lnTo>
                    <a:pt x="11" y="122"/>
                  </a:lnTo>
                  <a:lnTo>
                    <a:pt x="11" y="126"/>
                  </a:lnTo>
                  <a:lnTo>
                    <a:pt x="11" y="130"/>
                  </a:lnTo>
                  <a:lnTo>
                    <a:pt x="13" y="134"/>
                  </a:lnTo>
                  <a:lnTo>
                    <a:pt x="15" y="137"/>
                  </a:lnTo>
                  <a:lnTo>
                    <a:pt x="17" y="137"/>
                  </a:lnTo>
                  <a:lnTo>
                    <a:pt x="17" y="137"/>
                  </a:lnTo>
                  <a:lnTo>
                    <a:pt x="19" y="139"/>
                  </a:lnTo>
                  <a:lnTo>
                    <a:pt x="19" y="141"/>
                  </a:lnTo>
                  <a:lnTo>
                    <a:pt x="23" y="147"/>
                  </a:lnTo>
                  <a:lnTo>
                    <a:pt x="23" y="151"/>
                  </a:lnTo>
                  <a:lnTo>
                    <a:pt x="23" y="153"/>
                  </a:lnTo>
                  <a:lnTo>
                    <a:pt x="21" y="153"/>
                  </a:lnTo>
                  <a:lnTo>
                    <a:pt x="21" y="153"/>
                  </a:lnTo>
                  <a:lnTo>
                    <a:pt x="21" y="153"/>
                  </a:lnTo>
                  <a:lnTo>
                    <a:pt x="21" y="153"/>
                  </a:lnTo>
                  <a:close/>
                  <a:moveTo>
                    <a:pt x="95" y="242"/>
                  </a:moveTo>
                  <a:lnTo>
                    <a:pt x="93" y="240"/>
                  </a:lnTo>
                  <a:lnTo>
                    <a:pt x="91" y="240"/>
                  </a:lnTo>
                  <a:lnTo>
                    <a:pt x="91" y="242"/>
                  </a:lnTo>
                  <a:lnTo>
                    <a:pt x="89" y="242"/>
                  </a:lnTo>
                  <a:lnTo>
                    <a:pt x="89" y="240"/>
                  </a:lnTo>
                  <a:lnTo>
                    <a:pt x="89" y="236"/>
                  </a:lnTo>
                  <a:lnTo>
                    <a:pt x="87" y="233"/>
                  </a:lnTo>
                  <a:lnTo>
                    <a:pt x="85" y="231"/>
                  </a:lnTo>
                  <a:lnTo>
                    <a:pt x="78" y="225"/>
                  </a:lnTo>
                  <a:lnTo>
                    <a:pt x="78" y="223"/>
                  </a:lnTo>
                  <a:lnTo>
                    <a:pt x="82" y="221"/>
                  </a:lnTo>
                  <a:lnTo>
                    <a:pt x="85" y="221"/>
                  </a:lnTo>
                  <a:lnTo>
                    <a:pt x="87" y="219"/>
                  </a:lnTo>
                  <a:lnTo>
                    <a:pt x="87" y="217"/>
                  </a:lnTo>
                  <a:lnTo>
                    <a:pt x="85" y="217"/>
                  </a:lnTo>
                  <a:lnTo>
                    <a:pt x="82" y="217"/>
                  </a:lnTo>
                  <a:lnTo>
                    <a:pt x="82" y="215"/>
                  </a:lnTo>
                  <a:lnTo>
                    <a:pt x="80" y="215"/>
                  </a:lnTo>
                  <a:lnTo>
                    <a:pt x="78" y="217"/>
                  </a:lnTo>
                  <a:lnTo>
                    <a:pt x="74" y="219"/>
                  </a:lnTo>
                  <a:lnTo>
                    <a:pt x="70" y="215"/>
                  </a:lnTo>
                  <a:lnTo>
                    <a:pt x="70" y="212"/>
                  </a:lnTo>
                  <a:lnTo>
                    <a:pt x="68" y="212"/>
                  </a:lnTo>
                  <a:lnTo>
                    <a:pt x="66" y="210"/>
                  </a:lnTo>
                  <a:lnTo>
                    <a:pt x="63" y="208"/>
                  </a:lnTo>
                  <a:lnTo>
                    <a:pt x="63" y="208"/>
                  </a:lnTo>
                  <a:lnTo>
                    <a:pt x="61" y="206"/>
                  </a:lnTo>
                  <a:lnTo>
                    <a:pt x="61" y="204"/>
                  </a:lnTo>
                  <a:lnTo>
                    <a:pt x="59" y="202"/>
                  </a:lnTo>
                  <a:lnTo>
                    <a:pt x="57" y="202"/>
                  </a:lnTo>
                  <a:lnTo>
                    <a:pt x="57" y="202"/>
                  </a:lnTo>
                  <a:lnTo>
                    <a:pt x="57" y="200"/>
                  </a:lnTo>
                  <a:lnTo>
                    <a:pt x="53" y="198"/>
                  </a:lnTo>
                  <a:lnTo>
                    <a:pt x="53" y="196"/>
                  </a:lnTo>
                  <a:lnTo>
                    <a:pt x="53" y="193"/>
                  </a:lnTo>
                  <a:lnTo>
                    <a:pt x="53" y="193"/>
                  </a:lnTo>
                  <a:lnTo>
                    <a:pt x="53" y="191"/>
                  </a:lnTo>
                  <a:lnTo>
                    <a:pt x="53" y="189"/>
                  </a:lnTo>
                  <a:lnTo>
                    <a:pt x="51" y="187"/>
                  </a:lnTo>
                  <a:lnTo>
                    <a:pt x="51" y="185"/>
                  </a:lnTo>
                  <a:lnTo>
                    <a:pt x="55" y="183"/>
                  </a:lnTo>
                  <a:lnTo>
                    <a:pt x="57" y="183"/>
                  </a:lnTo>
                  <a:lnTo>
                    <a:pt x="59" y="185"/>
                  </a:lnTo>
                  <a:lnTo>
                    <a:pt x="61" y="187"/>
                  </a:lnTo>
                  <a:lnTo>
                    <a:pt x="63" y="187"/>
                  </a:lnTo>
                  <a:lnTo>
                    <a:pt x="63" y="185"/>
                  </a:lnTo>
                  <a:lnTo>
                    <a:pt x="68" y="187"/>
                  </a:lnTo>
                  <a:lnTo>
                    <a:pt x="70" y="187"/>
                  </a:lnTo>
                  <a:lnTo>
                    <a:pt x="72" y="187"/>
                  </a:lnTo>
                  <a:lnTo>
                    <a:pt x="78" y="187"/>
                  </a:lnTo>
                  <a:lnTo>
                    <a:pt x="78" y="185"/>
                  </a:lnTo>
                  <a:lnTo>
                    <a:pt x="76" y="183"/>
                  </a:lnTo>
                  <a:lnTo>
                    <a:pt x="72" y="183"/>
                  </a:lnTo>
                  <a:lnTo>
                    <a:pt x="68" y="181"/>
                  </a:lnTo>
                  <a:lnTo>
                    <a:pt x="63" y="181"/>
                  </a:lnTo>
                  <a:lnTo>
                    <a:pt x="63" y="179"/>
                  </a:lnTo>
                  <a:lnTo>
                    <a:pt x="66" y="179"/>
                  </a:lnTo>
                  <a:lnTo>
                    <a:pt x="70" y="179"/>
                  </a:lnTo>
                  <a:lnTo>
                    <a:pt x="76" y="174"/>
                  </a:lnTo>
                  <a:lnTo>
                    <a:pt x="78" y="172"/>
                  </a:lnTo>
                  <a:lnTo>
                    <a:pt x="85" y="172"/>
                  </a:lnTo>
                  <a:lnTo>
                    <a:pt x="87" y="172"/>
                  </a:lnTo>
                  <a:lnTo>
                    <a:pt x="89" y="172"/>
                  </a:lnTo>
                  <a:lnTo>
                    <a:pt x="89" y="172"/>
                  </a:lnTo>
                  <a:lnTo>
                    <a:pt x="89" y="170"/>
                  </a:lnTo>
                  <a:lnTo>
                    <a:pt x="91" y="168"/>
                  </a:lnTo>
                  <a:lnTo>
                    <a:pt x="91" y="166"/>
                  </a:lnTo>
                  <a:lnTo>
                    <a:pt x="89" y="166"/>
                  </a:lnTo>
                  <a:lnTo>
                    <a:pt x="87" y="168"/>
                  </a:lnTo>
                  <a:lnTo>
                    <a:pt x="85" y="170"/>
                  </a:lnTo>
                  <a:lnTo>
                    <a:pt x="76" y="170"/>
                  </a:lnTo>
                  <a:lnTo>
                    <a:pt x="74" y="170"/>
                  </a:lnTo>
                  <a:lnTo>
                    <a:pt x="74" y="168"/>
                  </a:lnTo>
                  <a:lnTo>
                    <a:pt x="70" y="168"/>
                  </a:lnTo>
                  <a:lnTo>
                    <a:pt x="70" y="170"/>
                  </a:lnTo>
                  <a:lnTo>
                    <a:pt x="68" y="170"/>
                  </a:lnTo>
                  <a:lnTo>
                    <a:pt x="66" y="174"/>
                  </a:lnTo>
                  <a:lnTo>
                    <a:pt x="61" y="174"/>
                  </a:lnTo>
                  <a:lnTo>
                    <a:pt x="59" y="174"/>
                  </a:lnTo>
                  <a:lnTo>
                    <a:pt x="59" y="174"/>
                  </a:lnTo>
                  <a:lnTo>
                    <a:pt x="55" y="174"/>
                  </a:lnTo>
                  <a:lnTo>
                    <a:pt x="51" y="177"/>
                  </a:lnTo>
                  <a:lnTo>
                    <a:pt x="49" y="177"/>
                  </a:lnTo>
                  <a:lnTo>
                    <a:pt x="47" y="177"/>
                  </a:lnTo>
                  <a:lnTo>
                    <a:pt x="47" y="170"/>
                  </a:lnTo>
                  <a:lnTo>
                    <a:pt x="47" y="166"/>
                  </a:lnTo>
                  <a:lnTo>
                    <a:pt x="47" y="164"/>
                  </a:lnTo>
                  <a:lnTo>
                    <a:pt x="47" y="162"/>
                  </a:lnTo>
                  <a:lnTo>
                    <a:pt x="49" y="160"/>
                  </a:lnTo>
                  <a:lnTo>
                    <a:pt x="51" y="160"/>
                  </a:lnTo>
                  <a:lnTo>
                    <a:pt x="53" y="160"/>
                  </a:lnTo>
                  <a:lnTo>
                    <a:pt x="53" y="164"/>
                  </a:lnTo>
                  <a:lnTo>
                    <a:pt x="55" y="162"/>
                  </a:lnTo>
                  <a:lnTo>
                    <a:pt x="55" y="160"/>
                  </a:lnTo>
                  <a:lnTo>
                    <a:pt x="59" y="158"/>
                  </a:lnTo>
                  <a:lnTo>
                    <a:pt x="61" y="158"/>
                  </a:lnTo>
                  <a:lnTo>
                    <a:pt x="63" y="156"/>
                  </a:lnTo>
                  <a:lnTo>
                    <a:pt x="66" y="151"/>
                  </a:lnTo>
                  <a:lnTo>
                    <a:pt x="70" y="149"/>
                  </a:lnTo>
                  <a:lnTo>
                    <a:pt x="70" y="147"/>
                  </a:lnTo>
                  <a:lnTo>
                    <a:pt x="72" y="145"/>
                  </a:lnTo>
                  <a:lnTo>
                    <a:pt x="76" y="143"/>
                  </a:lnTo>
                  <a:lnTo>
                    <a:pt x="82" y="143"/>
                  </a:lnTo>
                  <a:lnTo>
                    <a:pt x="85" y="141"/>
                  </a:lnTo>
                  <a:lnTo>
                    <a:pt x="89" y="139"/>
                  </a:lnTo>
                  <a:lnTo>
                    <a:pt x="91" y="137"/>
                  </a:lnTo>
                  <a:lnTo>
                    <a:pt x="91" y="134"/>
                  </a:lnTo>
                  <a:lnTo>
                    <a:pt x="89" y="134"/>
                  </a:lnTo>
                  <a:lnTo>
                    <a:pt x="87" y="139"/>
                  </a:lnTo>
                  <a:lnTo>
                    <a:pt x="82" y="139"/>
                  </a:lnTo>
                  <a:lnTo>
                    <a:pt x="80" y="137"/>
                  </a:lnTo>
                  <a:lnTo>
                    <a:pt x="80" y="134"/>
                  </a:lnTo>
                  <a:lnTo>
                    <a:pt x="82" y="130"/>
                  </a:lnTo>
                  <a:lnTo>
                    <a:pt x="82" y="126"/>
                  </a:lnTo>
                  <a:lnTo>
                    <a:pt x="80" y="124"/>
                  </a:lnTo>
                  <a:lnTo>
                    <a:pt x="78" y="124"/>
                  </a:lnTo>
                  <a:lnTo>
                    <a:pt x="78" y="126"/>
                  </a:lnTo>
                  <a:lnTo>
                    <a:pt x="78" y="130"/>
                  </a:lnTo>
                  <a:lnTo>
                    <a:pt x="76" y="132"/>
                  </a:lnTo>
                  <a:lnTo>
                    <a:pt x="72" y="139"/>
                  </a:lnTo>
                  <a:lnTo>
                    <a:pt x="68" y="139"/>
                  </a:lnTo>
                  <a:lnTo>
                    <a:pt x="66" y="139"/>
                  </a:lnTo>
                  <a:lnTo>
                    <a:pt x="66" y="132"/>
                  </a:lnTo>
                  <a:lnTo>
                    <a:pt x="66" y="132"/>
                  </a:lnTo>
                  <a:lnTo>
                    <a:pt x="68" y="128"/>
                  </a:lnTo>
                  <a:lnTo>
                    <a:pt x="68" y="126"/>
                  </a:lnTo>
                  <a:lnTo>
                    <a:pt x="66" y="124"/>
                  </a:lnTo>
                  <a:lnTo>
                    <a:pt x="66" y="120"/>
                  </a:lnTo>
                  <a:lnTo>
                    <a:pt x="66" y="118"/>
                  </a:lnTo>
                  <a:lnTo>
                    <a:pt x="63" y="118"/>
                  </a:lnTo>
                  <a:lnTo>
                    <a:pt x="61" y="120"/>
                  </a:lnTo>
                  <a:lnTo>
                    <a:pt x="63" y="126"/>
                  </a:lnTo>
                  <a:lnTo>
                    <a:pt x="61" y="128"/>
                  </a:lnTo>
                  <a:lnTo>
                    <a:pt x="59" y="132"/>
                  </a:lnTo>
                  <a:lnTo>
                    <a:pt x="59" y="130"/>
                  </a:lnTo>
                  <a:lnTo>
                    <a:pt x="59" y="128"/>
                  </a:lnTo>
                  <a:lnTo>
                    <a:pt x="57" y="124"/>
                  </a:lnTo>
                  <a:lnTo>
                    <a:pt x="55" y="124"/>
                  </a:lnTo>
                  <a:lnTo>
                    <a:pt x="55" y="124"/>
                  </a:lnTo>
                  <a:lnTo>
                    <a:pt x="55" y="128"/>
                  </a:lnTo>
                  <a:lnTo>
                    <a:pt x="55" y="130"/>
                  </a:lnTo>
                  <a:lnTo>
                    <a:pt x="55" y="134"/>
                  </a:lnTo>
                  <a:lnTo>
                    <a:pt x="57" y="137"/>
                  </a:lnTo>
                  <a:lnTo>
                    <a:pt x="59" y="141"/>
                  </a:lnTo>
                  <a:lnTo>
                    <a:pt x="59" y="145"/>
                  </a:lnTo>
                  <a:lnTo>
                    <a:pt x="55" y="143"/>
                  </a:lnTo>
                  <a:lnTo>
                    <a:pt x="53" y="145"/>
                  </a:lnTo>
                  <a:lnTo>
                    <a:pt x="53" y="149"/>
                  </a:lnTo>
                  <a:lnTo>
                    <a:pt x="53" y="151"/>
                  </a:lnTo>
                  <a:lnTo>
                    <a:pt x="49" y="153"/>
                  </a:lnTo>
                  <a:lnTo>
                    <a:pt x="42" y="153"/>
                  </a:lnTo>
                  <a:lnTo>
                    <a:pt x="38" y="153"/>
                  </a:lnTo>
                  <a:lnTo>
                    <a:pt x="38" y="151"/>
                  </a:lnTo>
                  <a:lnTo>
                    <a:pt x="40" y="151"/>
                  </a:lnTo>
                  <a:lnTo>
                    <a:pt x="38" y="147"/>
                  </a:lnTo>
                  <a:lnTo>
                    <a:pt x="34" y="143"/>
                  </a:lnTo>
                  <a:lnTo>
                    <a:pt x="30" y="143"/>
                  </a:lnTo>
                  <a:lnTo>
                    <a:pt x="30" y="143"/>
                  </a:lnTo>
                  <a:lnTo>
                    <a:pt x="28" y="139"/>
                  </a:lnTo>
                  <a:lnTo>
                    <a:pt x="28" y="134"/>
                  </a:lnTo>
                  <a:lnTo>
                    <a:pt x="32" y="134"/>
                  </a:lnTo>
                  <a:lnTo>
                    <a:pt x="34" y="134"/>
                  </a:lnTo>
                  <a:lnTo>
                    <a:pt x="32" y="132"/>
                  </a:lnTo>
                  <a:lnTo>
                    <a:pt x="30" y="132"/>
                  </a:lnTo>
                  <a:lnTo>
                    <a:pt x="28" y="132"/>
                  </a:lnTo>
                  <a:lnTo>
                    <a:pt x="26" y="132"/>
                  </a:lnTo>
                  <a:lnTo>
                    <a:pt x="23" y="128"/>
                  </a:lnTo>
                  <a:lnTo>
                    <a:pt x="21" y="128"/>
                  </a:lnTo>
                  <a:lnTo>
                    <a:pt x="19" y="126"/>
                  </a:lnTo>
                  <a:lnTo>
                    <a:pt x="17" y="124"/>
                  </a:lnTo>
                  <a:lnTo>
                    <a:pt x="17" y="122"/>
                  </a:lnTo>
                  <a:lnTo>
                    <a:pt x="17" y="120"/>
                  </a:lnTo>
                  <a:lnTo>
                    <a:pt x="15" y="118"/>
                  </a:lnTo>
                  <a:lnTo>
                    <a:pt x="13" y="118"/>
                  </a:lnTo>
                  <a:lnTo>
                    <a:pt x="11" y="113"/>
                  </a:lnTo>
                  <a:lnTo>
                    <a:pt x="11" y="111"/>
                  </a:lnTo>
                  <a:lnTo>
                    <a:pt x="13" y="109"/>
                  </a:lnTo>
                  <a:lnTo>
                    <a:pt x="17" y="113"/>
                  </a:lnTo>
                  <a:lnTo>
                    <a:pt x="19" y="115"/>
                  </a:lnTo>
                  <a:lnTo>
                    <a:pt x="19" y="118"/>
                  </a:lnTo>
                  <a:lnTo>
                    <a:pt x="19" y="118"/>
                  </a:lnTo>
                  <a:lnTo>
                    <a:pt x="23" y="115"/>
                  </a:lnTo>
                  <a:lnTo>
                    <a:pt x="23" y="111"/>
                  </a:lnTo>
                  <a:lnTo>
                    <a:pt x="23" y="111"/>
                  </a:lnTo>
                  <a:lnTo>
                    <a:pt x="19" y="111"/>
                  </a:lnTo>
                  <a:lnTo>
                    <a:pt x="17" y="109"/>
                  </a:lnTo>
                  <a:lnTo>
                    <a:pt x="17" y="109"/>
                  </a:lnTo>
                  <a:lnTo>
                    <a:pt x="15" y="105"/>
                  </a:lnTo>
                  <a:lnTo>
                    <a:pt x="15" y="103"/>
                  </a:lnTo>
                  <a:lnTo>
                    <a:pt x="15" y="103"/>
                  </a:lnTo>
                  <a:lnTo>
                    <a:pt x="17" y="96"/>
                  </a:lnTo>
                  <a:lnTo>
                    <a:pt x="19" y="94"/>
                  </a:lnTo>
                  <a:lnTo>
                    <a:pt x="17" y="92"/>
                  </a:lnTo>
                  <a:lnTo>
                    <a:pt x="15" y="94"/>
                  </a:lnTo>
                  <a:lnTo>
                    <a:pt x="13" y="92"/>
                  </a:lnTo>
                  <a:lnTo>
                    <a:pt x="11" y="92"/>
                  </a:lnTo>
                  <a:lnTo>
                    <a:pt x="11" y="96"/>
                  </a:lnTo>
                  <a:lnTo>
                    <a:pt x="11" y="101"/>
                  </a:lnTo>
                  <a:lnTo>
                    <a:pt x="9" y="103"/>
                  </a:lnTo>
                  <a:lnTo>
                    <a:pt x="7" y="105"/>
                  </a:lnTo>
                  <a:lnTo>
                    <a:pt x="7" y="101"/>
                  </a:lnTo>
                  <a:lnTo>
                    <a:pt x="2" y="94"/>
                  </a:lnTo>
                  <a:lnTo>
                    <a:pt x="2" y="90"/>
                  </a:lnTo>
                  <a:lnTo>
                    <a:pt x="0" y="86"/>
                  </a:lnTo>
                  <a:lnTo>
                    <a:pt x="0" y="82"/>
                  </a:lnTo>
                  <a:lnTo>
                    <a:pt x="2" y="82"/>
                  </a:lnTo>
                  <a:lnTo>
                    <a:pt x="7" y="80"/>
                  </a:lnTo>
                  <a:lnTo>
                    <a:pt x="7" y="78"/>
                  </a:lnTo>
                  <a:lnTo>
                    <a:pt x="7" y="75"/>
                  </a:lnTo>
                  <a:lnTo>
                    <a:pt x="7" y="73"/>
                  </a:lnTo>
                  <a:lnTo>
                    <a:pt x="7" y="69"/>
                  </a:lnTo>
                  <a:lnTo>
                    <a:pt x="9" y="65"/>
                  </a:lnTo>
                  <a:lnTo>
                    <a:pt x="13" y="65"/>
                  </a:lnTo>
                  <a:lnTo>
                    <a:pt x="15" y="69"/>
                  </a:lnTo>
                  <a:lnTo>
                    <a:pt x="15" y="73"/>
                  </a:lnTo>
                  <a:lnTo>
                    <a:pt x="19" y="73"/>
                  </a:lnTo>
                  <a:lnTo>
                    <a:pt x="19" y="73"/>
                  </a:lnTo>
                  <a:lnTo>
                    <a:pt x="15" y="67"/>
                  </a:lnTo>
                  <a:lnTo>
                    <a:pt x="15" y="63"/>
                  </a:lnTo>
                  <a:lnTo>
                    <a:pt x="17" y="63"/>
                  </a:lnTo>
                  <a:lnTo>
                    <a:pt x="19" y="63"/>
                  </a:lnTo>
                  <a:lnTo>
                    <a:pt x="21" y="67"/>
                  </a:lnTo>
                  <a:lnTo>
                    <a:pt x="21" y="67"/>
                  </a:lnTo>
                  <a:lnTo>
                    <a:pt x="26" y="67"/>
                  </a:lnTo>
                  <a:lnTo>
                    <a:pt x="32" y="61"/>
                  </a:lnTo>
                  <a:lnTo>
                    <a:pt x="36" y="59"/>
                  </a:lnTo>
                  <a:lnTo>
                    <a:pt x="38" y="61"/>
                  </a:lnTo>
                  <a:lnTo>
                    <a:pt x="42" y="65"/>
                  </a:lnTo>
                  <a:lnTo>
                    <a:pt x="40" y="69"/>
                  </a:lnTo>
                  <a:lnTo>
                    <a:pt x="38" y="71"/>
                  </a:lnTo>
                  <a:lnTo>
                    <a:pt x="36" y="71"/>
                  </a:lnTo>
                  <a:lnTo>
                    <a:pt x="36" y="69"/>
                  </a:lnTo>
                  <a:lnTo>
                    <a:pt x="34" y="69"/>
                  </a:lnTo>
                  <a:lnTo>
                    <a:pt x="30" y="73"/>
                  </a:lnTo>
                  <a:lnTo>
                    <a:pt x="28" y="75"/>
                  </a:lnTo>
                  <a:lnTo>
                    <a:pt x="28" y="75"/>
                  </a:lnTo>
                  <a:lnTo>
                    <a:pt x="26" y="78"/>
                  </a:lnTo>
                  <a:lnTo>
                    <a:pt x="28" y="80"/>
                  </a:lnTo>
                  <a:lnTo>
                    <a:pt x="32" y="78"/>
                  </a:lnTo>
                  <a:lnTo>
                    <a:pt x="36" y="75"/>
                  </a:lnTo>
                  <a:lnTo>
                    <a:pt x="38" y="75"/>
                  </a:lnTo>
                  <a:lnTo>
                    <a:pt x="38" y="78"/>
                  </a:lnTo>
                  <a:lnTo>
                    <a:pt x="34" y="80"/>
                  </a:lnTo>
                  <a:lnTo>
                    <a:pt x="34" y="82"/>
                  </a:lnTo>
                  <a:lnTo>
                    <a:pt x="36" y="84"/>
                  </a:lnTo>
                  <a:lnTo>
                    <a:pt x="36" y="82"/>
                  </a:lnTo>
                  <a:lnTo>
                    <a:pt x="38" y="82"/>
                  </a:lnTo>
                  <a:lnTo>
                    <a:pt x="40" y="84"/>
                  </a:lnTo>
                  <a:lnTo>
                    <a:pt x="42" y="86"/>
                  </a:lnTo>
                  <a:lnTo>
                    <a:pt x="40" y="88"/>
                  </a:lnTo>
                  <a:lnTo>
                    <a:pt x="42" y="92"/>
                  </a:lnTo>
                  <a:lnTo>
                    <a:pt x="44" y="94"/>
                  </a:lnTo>
                  <a:lnTo>
                    <a:pt x="47" y="96"/>
                  </a:lnTo>
                  <a:lnTo>
                    <a:pt x="44" y="90"/>
                  </a:lnTo>
                  <a:lnTo>
                    <a:pt x="42" y="86"/>
                  </a:lnTo>
                  <a:lnTo>
                    <a:pt x="42" y="82"/>
                  </a:lnTo>
                  <a:lnTo>
                    <a:pt x="42" y="78"/>
                  </a:lnTo>
                  <a:lnTo>
                    <a:pt x="47" y="71"/>
                  </a:lnTo>
                  <a:lnTo>
                    <a:pt x="47" y="67"/>
                  </a:lnTo>
                  <a:lnTo>
                    <a:pt x="49" y="65"/>
                  </a:lnTo>
                  <a:lnTo>
                    <a:pt x="51" y="65"/>
                  </a:lnTo>
                  <a:lnTo>
                    <a:pt x="55" y="69"/>
                  </a:lnTo>
                  <a:lnTo>
                    <a:pt x="59" y="73"/>
                  </a:lnTo>
                  <a:lnTo>
                    <a:pt x="59" y="75"/>
                  </a:lnTo>
                  <a:lnTo>
                    <a:pt x="59" y="82"/>
                  </a:lnTo>
                  <a:lnTo>
                    <a:pt x="63" y="90"/>
                  </a:lnTo>
                  <a:lnTo>
                    <a:pt x="63" y="94"/>
                  </a:lnTo>
                  <a:lnTo>
                    <a:pt x="61" y="96"/>
                  </a:lnTo>
                  <a:lnTo>
                    <a:pt x="59" y="99"/>
                  </a:lnTo>
                  <a:lnTo>
                    <a:pt x="59" y="101"/>
                  </a:lnTo>
                  <a:lnTo>
                    <a:pt x="61" y="101"/>
                  </a:lnTo>
                  <a:lnTo>
                    <a:pt x="63" y="101"/>
                  </a:lnTo>
                  <a:lnTo>
                    <a:pt x="66" y="101"/>
                  </a:lnTo>
                  <a:lnTo>
                    <a:pt x="68" y="105"/>
                  </a:lnTo>
                  <a:lnTo>
                    <a:pt x="70" y="111"/>
                  </a:lnTo>
                  <a:lnTo>
                    <a:pt x="72" y="111"/>
                  </a:lnTo>
                  <a:lnTo>
                    <a:pt x="74" y="111"/>
                  </a:lnTo>
                  <a:lnTo>
                    <a:pt x="76" y="109"/>
                  </a:lnTo>
                  <a:lnTo>
                    <a:pt x="72" y="105"/>
                  </a:lnTo>
                  <a:lnTo>
                    <a:pt x="72" y="101"/>
                  </a:lnTo>
                  <a:lnTo>
                    <a:pt x="68" y="94"/>
                  </a:lnTo>
                  <a:lnTo>
                    <a:pt x="66" y="90"/>
                  </a:lnTo>
                  <a:lnTo>
                    <a:pt x="66" y="84"/>
                  </a:lnTo>
                  <a:lnTo>
                    <a:pt x="66" y="73"/>
                  </a:lnTo>
                  <a:lnTo>
                    <a:pt x="66" y="71"/>
                  </a:lnTo>
                  <a:lnTo>
                    <a:pt x="63" y="69"/>
                  </a:lnTo>
                  <a:lnTo>
                    <a:pt x="66" y="65"/>
                  </a:lnTo>
                  <a:lnTo>
                    <a:pt x="63" y="61"/>
                  </a:lnTo>
                  <a:lnTo>
                    <a:pt x="66" y="59"/>
                  </a:lnTo>
                  <a:lnTo>
                    <a:pt x="66" y="52"/>
                  </a:lnTo>
                  <a:lnTo>
                    <a:pt x="68" y="48"/>
                  </a:lnTo>
                  <a:lnTo>
                    <a:pt x="70" y="48"/>
                  </a:lnTo>
                  <a:lnTo>
                    <a:pt x="72" y="48"/>
                  </a:lnTo>
                  <a:lnTo>
                    <a:pt x="76" y="52"/>
                  </a:lnTo>
                  <a:lnTo>
                    <a:pt x="76" y="56"/>
                  </a:lnTo>
                  <a:lnTo>
                    <a:pt x="78" y="59"/>
                  </a:lnTo>
                  <a:lnTo>
                    <a:pt x="80" y="56"/>
                  </a:lnTo>
                  <a:lnTo>
                    <a:pt x="82" y="54"/>
                  </a:lnTo>
                  <a:lnTo>
                    <a:pt x="87" y="56"/>
                  </a:lnTo>
                  <a:lnTo>
                    <a:pt x="89" y="63"/>
                  </a:lnTo>
                  <a:lnTo>
                    <a:pt x="91" y="67"/>
                  </a:lnTo>
                  <a:lnTo>
                    <a:pt x="91" y="71"/>
                  </a:lnTo>
                  <a:lnTo>
                    <a:pt x="91" y="73"/>
                  </a:lnTo>
                  <a:lnTo>
                    <a:pt x="89" y="82"/>
                  </a:lnTo>
                  <a:lnTo>
                    <a:pt x="89" y="86"/>
                  </a:lnTo>
                  <a:lnTo>
                    <a:pt x="89" y="88"/>
                  </a:lnTo>
                  <a:lnTo>
                    <a:pt x="91" y="88"/>
                  </a:lnTo>
                  <a:lnTo>
                    <a:pt x="93" y="86"/>
                  </a:lnTo>
                  <a:lnTo>
                    <a:pt x="93" y="82"/>
                  </a:lnTo>
                  <a:lnTo>
                    <a:pt x="93" y="73"/>
                  </a:lnTo>
                  <a:lnTo>
                    <a:pt x="93" y="71"/>
                  </a:lnTo>
                  <a:lnTo>
                    <a:pt x="97" y="69"/>
                  </a:lnTo>
                  <a:lnTo>
                    <a:pt x="101" y="73"/>
                  </a:lnTo>
                  <a:lnTo>
                    <a:pt x="103" y="80"/>
                  </a:lnTo>
                  <a:lnTo>
                    <a:pt x="106" y="90"/>
                  </a:lnTo>
                  <a:lnTo>
                    <a:pt x="108" y="92"/>
                  </a:lnTo>
                  <a:lnTo>
                    <a:pt x="110" y="94"/>
                  </a:lnTo>
                  <a:lnTo>
                    <a:pt x="114" y="94"/>
                  </a:lnTo>
                  <a:lnTo>
                    <a:pt x="116" y="96"/>
                  </a:lnTo>
                  <a:lnTo>
                    <a:pt x="120" y="101"/>
                  </a:lnTo>
                  <a:lnTo>
                    <a:pt x="122" y="103"/>
                  </a:lnTo>
                  <a:lnTo>
                    <a:pt x="127" y="109"/>
                  </a:lnTo>
                  <a:lnTo>
                    <a:pt x="131" y="111"/>
                  </a:lnTo>
                  <a:lnTo>
                    <a:pt x="139" y="113"/>
                  </a:lnTo>
                  <a:lnTo>
                    <a:pt x="144" y="113"/>
                  </a:lnTo>
                  <a:lnTo>
                    <a:pt x="144" y="120"/>
                  </a:lnTo>
                  <a:lnTo>
                    <a:pt x="141" y="122"/>
                  </a:lnTo>
                  <a:lnTo>
                    <a:pt x="141" y="124"/>
                  </a:lnTo>
                  <a:lnTo>
                    <a:pt x="139" y="124"/>
                  </a:lnTo>
                  <a:lnTo>
                    <a:pt x="137" y="120"/>
                  </a:lnTo>
                  <a:lnTo>
                    <a:pt x="133" y="122"/>
                  </a:lnTo>
                  <a:lnTo>
                    <a:pt x="131" y="122"/>
                  </a:lnTo>
                  <a:lnTo>
                    <a:pt x="125" y="126"/>
                  </a:lnTo>
                  <a:lnTo>
                    <a:pt x="122" y="126"/>
                  </a:lnTo>
                  <a:lnTo>
                    <a:pt x="120" y="128"/>
                  </a:lnTo>
                  <a:lnTo>
                    <a:pt x="122" y="130"/>
                  </a:lnTo>
                  <a:lnTo>
                    <a:pt x="122" y="132"/>
                  </a:lnTo>
                  <a:lnTo>
                    <a:pt x="118" y="137"/>
                  </a:lnTo>
                  <a:lnTo>
                    <a:pt x="116" y="139"/>
                  </a:lnTo>
                  <a:lnTo>
                    <a:pt x="118" y="143"/>
                  </a:lnTo>
                  <a:lnTo>
                    <a:pt x="118" y="149"/>
                  </a:lnTo>
                  <a:lnTo>
                    <a:pt x="118" y="153"/>
                  </a:lnTo>
                  <a:lnTo>
                    <a:pt x="118" y="158"/>
                  </a:lnTo>
                  <a:lnTo>
                    <a:pt x="118" y="160"/>
                  </a:lnTo>
                  <a:lnTo>
                    <a:pt x="116" y="162"/>
                  </a:lnTo>
                  <a:lnTo>
                    <a:pt x="114" y="160"/>
                  </a:lnTo>
                  <a:lnTo>
                    <a:pt x="112" y="162"/>
                  </a:lnTo>
                  <a:lnTo>
                    <a:pt x="112" y="166"/>
                  </a:lnTo>
                  <a:lnTo>
                    <a:pt x="114" y="170"/>
                  </a:lnTo>
                  <a:lnTo>
                    <a:pt x="114" y="174"/>
                  </a:lnTo>
                  <a:lnTo>
                    <a:pt x="112" y="179"/>
                  </a:lnTo>
                  <a:lnTo>
                    <a:pt x="114" y="185"/>
                  </a:lnTo>
                  <a:lnTo>
                    <a:pt x="112" y="189"/>
                  </a:lnTo>
                  <a:lnTo>
                    <a:pt x="112" y="189"/>
                  </a:lnTo>
                  <a:lnTo>
                    <a:pt x="108" y="187"/>
                  </a:lnTo>
                  <a:lnTo>
                    <a:pt x="103" y="191"/>
                  </a:lnTo>
                  <a:lnTo>
                    <a:pt x="108" y="193"/>
                  </a:lnTo>
                  <a:lnTo>
                    <a:pt x="106" y="193"/>
                  </a:lnTo>
                  <a:lnTo>
                    <a:pt x="103" y="198"/>
                  </a:lnTo>
                  <a:lnTo>
                    <a:pt x="103" y="200"/>
                  </a:lnTo>
                  <a:lnTo>
                    <a:pt x="103" y="204"/>
                  </a:lnTo>
                  <a:lnTo>
                    <a:pt x="103" y="215"/>
                  </a:lnTo>
                  <a:lnTo>
                    <a:pt x="101" y="219"/>
                  </a:lnTo>
                  <a:lnTo>
                    <a:pt x="99" y="221"/>
                  </a:lnTo>
                  <a:lnTo>
                    <a:pt x="101" y="225"/>
                  </a:lnTo>
                  <a:lnTo>
                    <a:pt x="101" y="231"/>
                  </a:lnTo>
                  <a:lnTo>
                    <a:pt x="101" y="233"/>
                  </a:lnTo>
                  <a:lnTo>
                    <a:pt x="101" y="233"/>
                  </a:lnTo>
                  <a:lnTo>
                    <a:pt x="101" y="238"/>
                  </a:lnTo>
                  <a:lnTo>
                    <a:pt x="97" y="242"/>
                  </a:lnTo>
                  <a:lnTo>
                    <a:pt x="95" y="242"/>
                  </a:lnTo>
                  <a:lnTo>
                    <a:pt x="95" y="242"/>
                  </a:lnTo>
                  <a:close/>
                  <a:moveTo>
                    <a:pt x="139" y="345"/>
                  </a:moveTo>
                  <a:lnTo>
                    <a:pt x="141" y="341"/>
                  </a:lnTo>
                  <a:lnTo>
                    <a:pt x="141" y="337"/>
                  </a:lnTo>
                  <a:lnTo>
                    <a:pt x="139" y="335"/>
                  </a:lnTo>
                  <a:lnTo>
                    <a:pt x="135" y="333"/>
                  </a:lnTo>
                  <a:lnTo>
                    <a:pt x="135" y="337"/>
                  </a:lnTo>
                  <a:lnTo>
                    <a:pt x="135" y="339"/>
                  </a:lnTo>
                  <a:lnTo>
                    <a:pt x="137" y="341"/>
                  </a:lnTo>
                  <a:lnTo>
                    <a:pt x="139" y="343"/>
                  </a:lnTo>
                  <a:lnTo>
                    <a:pt x="139" y="345"/>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91" name="Freeform 15">
              <a:extLst>
                <a:ext uri="{FF2B5EF4-FFF2-40B4-BE49-F238E27FC236}">
                  <a16:creationId xmlns:a16="http://schemas.microsoft.com/office/drawing/2014/main" id="{29BF7BE0-8731-445F-AF57-4BD9895B8573}"/>
                </a:ext>
              </a:extLst>
            </p:cNvPr>
            <p:cNvSpPr>
              <a:spLocks noEditPoints="1"/>
            </p:cNvSpPr>
            <p:nvPr/>
          </p:nvSpPr>
          <p:spPr bwMode="auto">
            <a:xfrm>
              <a:off x="6256506" y="2599287"/>
              <a:ext cx="253120" cy="459546"/>
            </a:xfrm>
            <a:custGeom>
              <a:avLst/>
              <a:gdLst>
                <a:gd name="T0" fmla="*/ 130 w 314"/>
                <a:gd name="T1" fmla="*/ 291 h 607"/>
                <a:gd name="T2" fmla="*/ 10 w 314"/>
                <a:gd name="T3" fmla="*/ 601 h 607"/>
                <a:gd name="T4" fmla="*/ 69 w 314"/>
                <a:gd name="T5" fmla="*/ 552 h 607"/>
                <a:gd name="T6" fmla="*/ 69 w 314"/>
                <a:gd name="T7" fmla="*/ 552 h 607"/>
                <a:gd name="T8" fmla="*/ 90 w 314"/>
                <a:gd name="T9" fmla="*/ 504 h 607"/>
                <a:gd name="T10" fmla="*/ 94 w 314"/>
                <a:gd name="T11" fmla="*/ 506 h 607"/>
                <a:gd name="T12" fmla="*/ 219 w 314"/>
                <a:gd name="T13" fmla="*/ 127 h 607"/>
                <a:gd name="T14" fmla="*/ 208 w 314"/>
                <a:gd name="T15" fmla="*/ 87 h 607"/>
                <a:gd name="T16" fmla="*/ 225 w 314"/>
                <a:gd name="T17" fmla="*/ 74 h 607"/>
                <a:gd name="T18" fmla="*/ 225 w 314"/>
                <a:gd name="T19" fmla="*/ 44 h 607"/>
                <a:gd name="T20" fmla="*/ 221 w 314"/>
                <a:gd name="T21" fmla="*/ 0 h 607"/>
                <a:gd name="T22" fmla="*/ 276 w 314"/>
                <a:gd name="T23" fmla="*/ 42 h 607"/>
                <a:gd name="T24" fmla="*/ 297 w 314"/>
                <a:gd name="T25" fmla="*/ 49 h 607"/>
                <a:gd name="T26" fmla="*/ 309 w 314"/>
                <a:gd name="T27" fmla="*/ 63 h 607"/>
                <a:gd name="T28" fmla="*/ 278 w 314"/>
                <a:gd name="T29" fmla="*/ 89 h 607"/>
                <a:gd name="T30" fmla="*/ 244 w 314"/>
                <a:gd name="T31" fmla="*/ 89 h 607"/>
                <a:gd name="T32" fmla="*/ 227 w 314"/>
                <a:gd name="T33" fmla="*/ 103 h 607"/>
                <a:gd name="T34" fmla="*/ 223 w 314"/>
                <a:gd name="T35" fmla="*/ 129 h 607"/>
                <a:gd name="T36" fmla="*/ 219 w 314"/>
                <a:gd name="T37" fmla="*/ 230 h 607"/>
                <a:gd name="T38" fmla="*/ 69 w 314"/>
                <a:gd name="T39" fmla="*/ 375 h 607"/>
                <a:gd name="T40" fmla="*/ 63 w 314"/>
                <a:gd name="T41" fmla="*/ 384 h 607"/>
                <a:gd name="T42" fmla="*/ 61 w 314"/>
                <a:gd name="T43" fmla="*/ 392 h 607"/>
                <a:gd name="T44" fmla="*/ 88 w 314"/>
                <a:gd name="T45" fmla="*/ 401 h 607"/>
                <a:gd name="T46" fmla="*/ 86 w 314"/>
                <a:gd name="T47" fmla="*/ 390 h 607"/>
                <a:gd name="T48" fmla="*/ 158 w 314"/>
                <a:gd name="T49" fmla="*/ 337 h 607"/>
                <a:gd name="T50" fmla="*/ 147 w 314"/>
                <a:gd name="T51" fmla="*/ 377 h 607"/>
                <a:gd name="T52" fmla="*/ 172 w 314"/>
                <a:gd name="T53" fmla="*/ 350 h 607"/>
                <a:gd name="T54" fmla="*/ 141 w 314"/>
                <a:gd name="T55" fmla="*/ 352 h 607"/>
                <a:gd name="T56" fmla="*/ 139 w 314"/>
                <a:gd name="T57" fmla="*/ 377 h 607"/>
                <a:gd name="T58" fmla="*/ 116 w 314"/>
                <a:gd name="T59" fmla="*/ 443 h 607"/>
                <a:gd name="T60" fmla="*/ 113 w 314"/>
                <a:gd name="T61" fmla="*/ 417 h 607"/>
                <a:gd name="T62" fmla="*/ 122 w 314"/>
                <a:gd name="T63" fmla="*/ 377 h 607"/>
                <a:gd name="T64" fmla="*/ 107 w 314"/>
                <a:gd name="T65" fmla="*/ 363 h 607"/>
                <a:gd name="T66" fmla="*/ 124 w 314"/>
                <a:gd name="T67" fmla="*/ 342 h 607"/>
                <a:gd name="T68" fmla="*/ 160 w 314"/>
                <a:gd name="T69" fmla="*/ 331 h 607"/>
                <a:gd name="T70" fmla="*/ 179 w 314"/>
                <a:gd name="T71" fmla="*/ 348 h 607"/>
                <a:gd name="T72" fmla="*/ 206 w 314"/>
                <a:gd name="T73" fmla="*/ 337 h 607"/>
                <a:gd name="T74" fmla="*/ 208 w 314"/>
                <a:gd name="T75" fmla="*/ 325 h 607"/>
                <a:gd name="T76" fmla="*/ 223 w 314"/>
                <a:gd name="T77" fmla="*/ 325 h 607"/>
                <a:gd name="T78" fmla="*/ 250 w 314"/>
                <a:gd name="T79" fmla="*/ 321 h 607"/>
                <a:gd name="T80" fmla="*/ 263 w 314"/>
                <a:gd name="T81" fmla="*/ 306 h 607"/>
                <a:gd name="T82" fmla="*/ 274 w 314"/>
                <a:gd name="T83" fmla="*/ 285 h 607"/>
                <a:gd name="T84" fmla="*/ 278 w 314"/>
                <a:gd name="T85" fmla="*/ 217 h 607"/>
                <a:gd name="T86" fmla="*/ 274 w 314"/>
                <a:gd name="T87" fmla="*/ 184 h 607"/>
                <a:gd name="T88" fmla="*/ 248 w 314"/>
                <a:gd name="T89" fmla="*/ 127 h 607"/>
                <a:gd name="T90" fmla="*/ 246 w 314"/>
                <a:gd name="T91" fmla="*/ 137 h 607"/>
                <a:gd name="T92" fmla="*/ 227 w 314"/>
                <a:gd name="T93" fmla="*/ 135 h 607"/>
                <a:gd name="T94" fmla="*/ 223 w 314"/>
                <a:gd name="T95" fmla="*/ 171 h 607"/>
                <a:gd name="T96" fmla="*/ 225 w 314"/>
                <a:gd name="T97" fmla="*/ 238 h 607"/>
                <a:gd name="T98" fmla="*/ 198 w 314"/>
                <a:gd name="T99" fmla="*/ 253 h 607"/>
                <a:gd name="T100" fmla="*/ 183 w 314"/>
                <a:gd name="T101" fmla="*/ 283 h 607"/>
                <a:gd name="T102" fmla="*/ 175 w 314"/>
                <a:gd name="T103" fmla="*/ 306 h 607"/>
                <a:gd name="T104" fmla="*/ 135 w 314"/>
                <a:gd name="T105" fmla="*/ 308 h 607"/>
                <a:gd name="T106" fmla="*/ 94 w 314"/>
                <a:gd name="T107" fmla="*/ 344 h 607"/>
                <a:gd name="T108" fmla="*/ 76 w 314"/>
                <a:gd name="T109" fmla="*/ 373 h 607"/>
                <a:gd name="T110" fmla="*/ 80 w 314"/>
                <a:gd name="T111" fmla="*/ 390 h 607"/>
                <a:gd name="T112" fmla="*/ 86 w 314"/>
                <a:gd name="T113" fmla="*/ 380 h 607"/>
                <a:gd name="T114" fmla="*/ 94 w 314"/>
                <a:gd name="T115" fmla="*/ 415 h 607"/>
                <a:gd name="T116" fmla="*/ 107 w 314"/>
                <a:gd name="T117" fmla="*/ 413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4" h="607">
                  <a:moveTo>
                    <a:pt x="126" y="291"/>
                  </a:moveTo>
                  <a:lnTo>
                    <a:pt x="128" y="293"/>
                  </a:lnTo>
                  <a:lnTo>
                    <a:pt x="126" y="295"/>
                  </a:lnTo>
                  <a:lnTo>
                    <a:pt x="124" y="293"/>
                  </a:lnTo>
                  <a:lnTo>
                    <a:pt x="126" y="291"/>
                  </a:lnTo>
                  <a:lnTo>
                    <a:pt x="126" y="291"/>
                  </a:lnTo>
                  <a:close/>
                  <a:moveTo>
                    <a:pt x="128" y="291"/>
                  </a:moveTo>
                  <a:lnTo>
                    <a:pt x="128" y="291"/>
                  </a:lnTo>
                  <a:lnTo>
                    <a:pt x="130" y="287"/>
                  </a:lnTo>
                  <a:lnTo>
                    <a:pt x="132" y="287"/>
                  </a:lnTo>
                  <a:lnTo>
                    <a:pt x="132" y="291"/>
                  </a:lnTo>
                  <a:lnTo>
                    <a:pt x="130" y="291"/>
                  </a:lnTo>
                  <a:lnTo>
                    <a:pt x="128" y="291"/>
                  </a:lnTo>
                  <a:lnTo>
                    <a:pt x="128" y="291"/>
                  </a:lnTo>
                  <a:close/>
                  <a:moveTo>
                    <a:pt x="4" y="605"/>
                  </a:moveTo>
                  <a:lnTo>
                    <a:pt x="4" y="603"/>
                  </a:lnTo>
                  <a:lnTo>
                    <a:pt x="2" y="603"/>
                  </a:lnTo>
                  <a:lnTo>
                    <a:pt x="0" y="607"/>
                  </a:lnTo>
                  <a:lnTo>
                    <a:pt x="2" y="607"/>
                  </a:lnTo>
                  <a:lnTo>
                    <a:pt x="4" y="605"/>
                  </a:lnTo>
                  <a:lnTo>
                    <a:pt x="4" y="605"/>
                  </a:lnTo>
                  <a:close/>
                  <a:moveTo>
                    <a:pt x="6" y="601"/>
                  </a:moveTo>
                  <a:lnTo>
                    <a:pt x="8" y="599"/>
                  </a:lnTo>
                  <a:lnTo>
                    <a:pt x="10" y="601"/>
                  </a:lnTo>
                  <a:lnTo>
                    <a:pt x="10" y="605"/>
                  </a:lnTo>
                  <a:lnTo>
                    <a:pt x="8" y="605"/>
                  </a:lnTo>
                  <a:lnTo>
                    <a:pt x="6" y="601"/>
                  </a:lnTo>
                  <a:lnTo>
                    <a:pt x="6" y="601"/>
                  </a:lnTo>
                  <a:close/>
                  <a:moveTo>
                    <a:pt x="25" y="588"/>
                  </a:moveTo>
                  <a:lnTo>
                    <a:pt x="25" y="592"/>
                  </a:lnTo>
                  <a:lnTo>
                    <a:pt x="27" y="595"/>
                  </a:lnTo>
                  <a:lnTo>
                    <a:pt x="29" y="595"/>
                  </a:lnTo>
                  <a:lnTo>
                    <a:pt x="29" y="590"/>
                  </a:lnTo>
                  <a:lnTo>
                    <a:pt x="25" y="588"/>
                  </a:lnTo>
                  <a:lnTo>
                    <a:pt x="25" y="588"/>
                  </a:lnTo>
                  <a:close/>
                  <a:moveTo>
                    <a:pt x="69" y="552"/>
                  </a:moveTo>
                  <a:lnTo>
                    <a:pt x="67" y="548"/>
                  </a:lnTo>
                  <a:lnTo>
                    <a:pt x="71" y="546"/>
                  </a:lnTo>
                  <a:lnTo>
                    <a:pt x="71" y="544"/>
                  </a:lnTo>
                  <a:lnTo>
                    <a:pt x="71" y="542"/>
                  </a:lnTo>
                  <a:lnTo>
                    <a:pt x="73" y="540"/>
                  </a:lnTo>
                  <a:lnTo>
                    <a:pt x="76" y="536"/>
                  </a:lnTo>
                  <a:lnTo>
                    <a:pt x="78" y="540"/>
                  </a:lnTo>
                  <a:lnTo>
                    <a:pt x="76" y="542"/>
                  </a:lnTo>
                  <a:lnTo>
                    <a:pt x="76" y="546"/>
                  </a:lnTo>
                  <a:lnTo>
                    <a:pt x="71" y="548"/>
                  </a:lnTo>
                  <a:lnTo>
                    <a:pt x="71" y="552"/>
                  </a:lnTo>
                  <a:lnTo>
                    <a:pt x="69" y="552"/>
                  </a:lnTo>
                  <a:lnTo>
                    <a:pt x="69" y="552"/>
                  </a:lnTo>
                  <a:close/>
                  <a:moveTo>
                    <a:pt x="86" y="512"/>
                  </a:moveTo>
                  <a:lnTo>
                    <a:pt x="90" y="514"/>
                  </a:lnTo>
                  <a:lnTo>
                    <a:pt x="90" y="519"/>
                  </a:lnTo>
                  <a:lnTo>
                    <a:pt x="88" y="519"/>
                  </a:lnTo>
                  <a:lnTo>
                    <a:pt x="86" y="517"/>
                  </a:lnTo>
                  <a:lnTo>
                    <a:pt x="86" y="514"/>
                  </a:lnTo>
                  <a:lnTo>
                    <a:pt x="86" y="512"/>
                  </a:lnTo>
                  <a:lnTo>
                    <a:pt x="86" y="512"/>
                  </a:lnTo>
                  <a:close/>
                  <a:moveTo>
                    <a:pt x="94" y="506"/>
                  </a:moveTo>
                  <a:lnTo>
                    <a:pt x="94" y="504"/>
                  </a:lnTo>
                  <a:lnTo>
                    <a:pt x="90" y="504"/>
                  </a:lnTo>
                  <a:lnTo>
                    <a:pt x="88" y="504"/>
                  </a:lnTo>
                  <a:lnTo>
                    <a:pt x="90" y="500"/>
                  </a:lnTo>
                  <a:lnTo>
                    <a:pt x="94" y="500"/>
                  </a:lnTo>
                  <a:lnTo>
                    <a:pt x="94" y="498"/>
                  </a:lnTo>
                  <a:lnTo>
                    <a:pt x="97" y="498"/>
                  </a:lnTo>
                  <a:lnTo>
                    <a:pt x="99" y="498"/>
                  </a:lnTo>
                  <a:lnTo>
                    <a:pt x="99" y="495"/>
                  </a:lnTo>
                  <a:lnTo>
                    <a:pt x="103" y="495"/>
                  </a:lnTo>
                  <a:lnTo>
                    <a:pt x="101" y="500"/>
                  </a:lnTo>
                  <a:lnTo>
                    <a:pt x="97" y="502"/>
                  </a:lnTo>
                  <a:lnTo>
                    <a:pt x="97" y="504"/>
                  </a:lnTo>
                  <a:lnTo>
                    <a:pt x="94" y="506"/>
                  </a:lnTo>
                  <a:lnTo>
                    <a:pt x="94" y="506"/>
                  </a:lnTo>
                  <a:close/>
                  <a:moveTo>
                    <a:pt x="198" y="110"/>
                  </a:moveTo>
                  <a:lnTo>
                    <a:pt x="196" y="108"/>
                  </a:lnTo>
                  <a:lnTo>
                    <a:pt x="196" y="106"/>
                  </a:lnTo>
                  <a:lnTo>
                    <a:pt x="200" y="101"/>
                  </a:lnTo>
                  <a:lnTo>
                    <a:pt x="202" y="101"/>
                  </a:lnTo>
                  <a:lnTo>
                    <a:pt x="200" y="106"/>
                  </a:lnTo>
                  <a:lnTo>
                    <a:pt x="200" y="108"/>
                  </a:lnTo>
                  <a:lnTo>
                    <a:pt x="198" y="110"/>
                  </a:lnTo>
                  <a:lnTo>
                    <a:pt x="198" y="110"/>
                  </a:lnTo>
                  <a:close/>
                  <a:moveTo>
                    <a:pt x="223" y="129"/>
                  </a:moveTo>
                  <a:lnTo>
                    <a:pt x="219" y="127"/>
                  </a:lnTo>
                  <a:lnTo>
                    <a:pt x="217" y="125"/>
                  </a:lnTo>
                  <a:lnTo>
                    <a:pt x="219" y="122"/>
                  </a:lnTo>
                  <a:lnTo>
                    <a:pt x="217" y="116"/>
                  </a:lnTo>
                  <a:lnTo>
                    <a:pt x="215" y="110"/>
                  </a:lnTo>
                  <a:lnTo>
                    <a:pt x="213" y="106"/>
                  </a:lnTo>
                  <a:lnTo>
                    <a:pt x="208" y="103"/>
                  </a:lnTo>
                  <a:lnTo>
                    <a:pt x="206" y="103"/>
                  </a:lnTo>
                  <a:lnTo>
                    <a:pt x="206" y="101"/>
                  </a:lnTo>
                  <a:lnTo>
                    <a:pt x="206" y="95"/>
                  </a:lnTo>
                  <a:lnTo>
                    <a:pt x="206" y="93"/>
                  </a:lnTo>
                  <a:lnTo>
                    <a:pt x="206" y="89"/>
                  </a:lnTo>
                  <a:lnTo>
                    <a:pt x="208" y="87"/>
                  </a:lnTo>
                  <a:lnTo>
                    <a:pt x="210" y="87"/>
                  </a:lnTo>
                  <a:lnTo>
                    <a:pt x="213" y="84"/>
                  </a:lnTo>
                  <a:lnTo>
                    <a:pt x="215" y="80"/>
                  </a:lnTo>
                  <a:lnTo>
                    <a:pt x="215" y="78"/>
                  </a:lnTo>
                  <a:lnTo>
                    <a:pt x="215" y="78"/>
                  </a:lnTo>
                  <a:lnTo>
                    <a:pt x="210" y="74"/>
                  </a:lnTo>
                  <a:lnTo>
                    <a:pt x="210" y="74"/>
                  </a:lnTo>
                  <a:lnTo>
                    <a:pt x="208" y="72"/>
                  </a:lnTo>
                  <a:lnTo>
                    <a:pt x="210" y="70"/>
                  </a:lnTo>
                  <a:lnTo>
                    <a:pt x="213" y="70"/>
                  </a:lnTo>
                  <a:lnTo>
                    <a:pt x="219" y="72"/>
                  </a:lnTo>
                  <a:lnTo>
                    <a:pt x="225" y="74"/>
                  </a:lnTo>
                  <a:lnTo>
                    <a:pt x="227" y="72"/>
                  </a:lnTo>
                  <a:lnTo>
                    <a:pt x="227" y="70"/>
                  </a:lnTo>
                  <a:lnTo>
                    <a:pt x="229" y="68"/>
                  </a:lnTo>
                  <a:lnTo>
                    <a:pt x="227" y="66"/>
                  </a:lnTo>
                  <a:lnTo>
                    <a:pt x="227" y="63"/>
                  </a:lnTo>
                  <a:lnTo>
                    <a:pt x="225" y="61"/>
                  </a:lnTo>
                  <a:lnTo>
                    <a:pt x="223" y="59"/>
                  </a:lnTo>
                  <a:lnTo>
                    <a:pt x="223" y="55"/>
                  </a:lnTo>
                  <a:lnTo>
                    <a:pt x="225" y="51"/>
                  </a:lnTo>
                  <a:lnTo>
                    <a:pt x="227" y="51"/>
                  </a:lnTo>
                  <a:lnTo>
                    <a:pt x="227" y="49"/>
                  </a:lnTo>
                  <a:lnTo>
                    <a:pt x="225" y="44"/>
                  </a:lnTo>
                  <a:lnTo>
                    <a:pt x="223" y="40"/>
                  </a:lnTo>
                  <a:lnTo>
                    <a:pt x="225" y="36"/>
                  </a:lnTo>
                  <a:lnTo>
                    <a:pt x="223" y="30"/>
                  </a:lnTo>
                  <a:lnTo>
                    <a:pt x="223" y="25"/>
                  </a:lnTo>
                  <a:lnTo>
                    <a:pt x="215" y="15"/>
                  </a:lnTo>
                  <a:lnTo>
                    <a:pt x="215" y="9"/>
                  </a:lnTo>
                  <a:lnTo>
                    <a:pt x="213" y="6"/>
                  </a:lnTo>
                  <a:lnTo>
                    <a:pt x="215" y="4"/>
                  </a:lnTo>
                  <a:lnTo>
                    <a:pt x="215" y="4"/>
                  </a:lnTo>
                  <a:lnTo>
                    <a:pt x="217" y="2"/>
                  </a:lnTo>
                  <a:lnTo>
                    <a:pt x="217" y="0"/>
                  </a:lnTo>
                  <a:lnTo>
                    <a:pt x="221" y="0"/>
                  </a:lnTo>
                  <a:lnTo>
                    <a:pt x="223" y="4"/>
                  </a:lnTo>
                  <a:lnTo>
                    <a:pt x="229" y="9"/>
                  </a:lnTo>
                  <a:lnTo>
                    <a:pt x="236" y="11"/>
                  </a:lnTo>
                  <a:lnTo>
                    <a:pt x="238" y="15"/>
                  </a:lnTo>
                  <a:lnTo>
                    <a:pt x="246" y="25"/>
                  </a:lnTo>
                  <a:lnTo>
                    <a:pt x="253" y="28"/>
                  </a:lnTo>
                  <a:lnTo>
                    <a:pt x="253" y="32"/>
                  </a:lnTo>
                  <a:lnTo>
                    <a:pt x="257" y="32"/>
                  </a:lnTo>
                  <a:lnTo>
                    <a:pt x="261" y="36"/>
                  </a:lnTo>
                  <a:lnTo>
                    <a:pt x="267" y="38"/>
                  </a:lnTo>
                  <a:lnTo>
                    <a:pt x="272" y="40"/>
                  </a:lnTo>
                  <a:lnTo>
                    <a:pt x="276" y="42"/>
                  </a:lnTo>
                  <a:lnTo>
                    <a:pt x="278" y="42"/>
                  </a:lnTo>
                  <a:lnTo>
                    <a:pt x="280" y="44"/>
                  </a:lnTo>
                  <a:lnTo>
                    <a:pt x="284" y="42"/>
                  </a:lnTo>
                  <a:lnTo>
                    <a:pt x="291" y="38"/>
                  </a:lnTo>
                  <a:lnTo>
                    <a:pt x="295" y="34"/>
                  </a:lnTo>
                  <a:lnTo>
                    <a:pt x="295" y="30"/>
                  </a:lnTo>
                  <a:lnTo>
                    <a:pt x="297" y="30"/>
                  </a:lnTo>
                  <a:lnTo>
                    <a:pt x="297" y="32"/>
                  </a:lnTo>
                  <a:lnTo>
                    <a:pt x="297" y="34"/>
                  </a:lnTo>
                  <a:lnTo>
                    <a:pt x="295" y="40"/>
                  </a:lnTo>
                  <a:lnTo>
                    <a:pt x="295" y="47"/>
                  </a:lnTo>
                  <a:lnTo>
                    <a:pt x="297" y="49"/>
                  </a:lnTo>
                  <a:lnTo>
                    <a:pt x="301" y="51"/>
                  </a:lnTo>
                  <a:lnTo>
                    <a:pt x="305" y="55"/>
                  </a:lnTo>
                  <a:lnTo>
                    <a:pt x="305" y="57"/>
                  </a:lnTo>
                  <a:lnTo>
                    <a:pt x="305" y="59"/>
                  </a:lnTo>
                  <a:lnTo>
                    <a:pt x="307" y="59"/>
                  </a:lnTo>
                  <a:lnTo>
                    <a:pt x="309" y="57"/>
                  </a:lnTo>
                  <a:lnTo>
                    <a:pt x="312" y="55"/>
                  </a:lnTo>
                  <a:lnTo>
                    <a:pt x="314" y="53"/>
                  </a:lnTo>
                  <a:lnTo>
                    <a:pt x="314" y="57"/>
                  </a:lnTo>
                  <a:lnTo>
                    <a:pt x="312" y="57"/>
                  </a:lnTo>
                  <a:lnTo>
                    <a:pt x="312" y="61"/>
                  </a:lnTo>
                  <a:lnTo>
                    <a:pt x="309" y="63"/>
                  </a:lnTo>
                  <a:lnTo>
                    <a:pt x="305" y="66"/>
                  </a:lnTo>
                  <a:lnTo>
                    <a:pt x="305" y="68"/>
                  </a:lnTo>
                  <a:lnTo>
                    <a:pt x="303" y="70"/>
                  </a:lnTo>
                  <a:lnTo>
                    <a:pt x="301" y="70"/>
                  </a:lnTo>
                  <a:lnTo>
                    <a:pt x="299" y="70"/>
                  </a:lnTo>
                  <a:lnTo>
                    <a:pt x="297" y="72"/>
                  </a:lnTo>
                  <a:lnTo>
                    <a:pt x="297" y="74"/>
                  </a:lnTo>
                  <a:lnTo>
                    <a:pt x="291" y="74"/>
                  </a:lnTo>
                  <a:lnTo>
                    <a:pt x="288" y="72"/>
                  </a:lnTo>
                  <a:lnTo>
                    <a:pt x="284" y="74"/>
                  </a:lnTo>
                  <a:lnTo>
                    <a:pt x="280" y="80"/>
                  </a:lnTo>
                  <a:lnTo>
                    <a:pt x="278" y="89"/>
                  </a:lnTo>
                  <a:lnTo>
                    <a:pt x="276" y="95"/>
                  </a:lnTo>
                  <a:lnTo>
                    <a:pt x="278" y="99"/>
                  </a:lnTo>
                  <a:lnTo>
                    <a:pt x="276" y="103"/>
                  </a:lnTo>
                  <a:lnTo>
                    <a:pt x="278" y="106"/>
                  </a:lnTo>
                  <a:lnTo>
                    <a:pt x="274" y="106"/>
                  </a:lnTo>
                  <a:lnTo>
                    <a:pt x="272" y="101"/>
                  </a:lnTo>
                  <a:lnTo>
                    <a:pt x="265" y="101"/>
                  </a:lnTo>
                  <a:lnTo>
                    <a:pt x="259" y="97"/>
                  </a:lnTo>
                  <a:lnTo>
                    <a:pt x="255" y="93"/>
                  </a:lnTo>
                  <a:lnTo>
                    <a:pt x="250" y="89"/>
                  </a:lnTo>
                  <a:lnTo>
                    <a:pt x="246" y="89"/>
                  </a:lnTo>
                  <a:lnTo>
                    <a:pt x="244" y="89"/>
                  </a:lnTo>
                  <a:lnTo>
                    <a:pt x="242" y="87"/>
                  </a:lnTo>
                  <a:lnTo>
                    <a:pt x="238" y="87"/>
                  </a:lnTo>
                  <a:lnTo>
                    <a:pt x="234" y="91"/>
                  </a:lnTo>
                  <a:lnTo>
                    <a:pt x="229" y="97"/>
                  </a:lnTo>
                  <a:lnTo>
                    <a:pt x="227" y="95"/>
                  </a:lnTo>
                  <a:lnTo>
                    <a:pt x="223" y="93"/>
                  </a:lnTo>
                  <a:lnTo>
                    <a:pt x="219" y="93"/>
                  </a:lnTo>
                  <a:lnTo>
                    <a:pt x="217" y="95"/>
                  </a:lnTo>
                  <a:lnTo>
                    <a:pt x="217" y="99"/>
                  </a:lnTo>
                  <a:lnTo>
                    <a:pt x="219" y="101"/>
                  </a:lnTo>
                  <a:lnTo>
                    <a:pt x="223" y="103"/>
                  </a:lnTo>
                  <a:lnTo>
                    <a:pt x="227" y="103"/>
                  </a:lnTo>
                  <a:lnTo>
                    <a:pt x="231" y="108"/>
                  </a:lnTo>
                  <a:lnTo>
                    <a:pt x="236" y="110"/>
                  </a:lnTo>
                  <a:lnTo>
                    <a:pt x="240" y="110"/>
                  </a:lnTo>
                  <a:lnTo>
                    <a:pt x="242" y="112"/>
                  </a:lnTo>
                  <a:lnTo>
                    <a:pt x="240" y="116"/>
                  </a:lnTo>
                  <a:lnTo>
                    <a:pt x="238" y="118"/>
                  </a:lnTo>
                  <a:lnTo>
                    <a:pt x="236" y="116"/>
                  </a:lnTo>
                  <a:lnTo>
                    <a:pt x="229" y="116"/>
                  </a:lnTo>
                  <a:lnTo>
                    <a:pt x="227" y="118"/>
                  </a:lnTo>
                  <a:lnTo>
                    <a:pt x="229" y="120"/>
                  </a:lnTo>
                  <a:lnTo>
                    <a:pt x="227" y="125"/>
                  </a:lnTo>
                  <a:lnTo>
                    <a:pt x="223" y="129"/>
                  </a:lnTo>
                  <a:lnTo>
                    <a:pt x="223" y="129"/>
                  </a:lnTo>
                  <a:close/>
                  <a:moveTo>
                    <a:pt x="217" y="240"/>
                  </a:moveTo>
                  <a:lnTo>
                    <a:pt x="217" y="236"/>
                  </a:lnTo>
                  <a:lnTo>
                    <a:pt x="217" y="234"/>
                  </a:lnTo>
                  <a:lnTo>
                    <a:pt x="217" y="232"/>
                  </a:lnTo>
                  <a:lnTo>
                    <a:pt x="215" y="234"/>
                  </a:lnTo>
                  <a:lnTo>
                    <a:pt x="215" y="232"/>
                  </a:lnTo>
                  <a:lnTo>
                    <a:pt x="215" y="226"/>
                  </a:lnTo>
                  <a:lnTo>
                    <a:pt x="217" y="224"/>
                  </a:lnTo>
                  <a:lnTo>
                    <a:pt x="217" y="226"/>
                  </a:lnTo>
                  <a:lnTo>
                    <a:pt x="217" y="230"/>
                  </a:lnTo>
                  <a:lnTo>
                    <a:pt x="219" y="230"/>
                  </a:lnTo>
                  <a:lnTo>
                    <a:pt x="221" y="232"/>
                  </a:lnTo>
                  <a:lnTo>
                    <a:pt x="219" y="236"/>
                  </a:lnTo>
                  <a:lnTo>
                    <a:pt x="217" y="238"/>
                  </a:lnTo>
                  <a:lnTo>
                    <a:pt x="217" y="240"/>
                  </a:lnTo>
                  <a:lnTo>
                    <a:pt x="217" y="240"/>
                  </a:lnTo>
                  <a:close/>
                  <a:moveTo>
                    <a:pt x="69" y="375"/>
                  </a:moveTo>
                  <a:lnTo>
                    <a:pt x="71" y="375"/>
                  </a:lnTo>
                  <a:lnTo>
                    <a:pt x="73" y="375"/>
                  </a:lnTo>
                  <a:lnTo>
                    <a:pt x="69" y="373"/>
                  </a:lnTo>
                  <a:lnTo>
                    <a:pt x="69" y="373"/>
                  </a:lnTo>
                  <a:lnTo>
                    <a:pt x="69" y="375"/>
                  </a:lnTo>
                  <a:lnTo>
                    <a:pt x="69" y="375"/>
                  </a:lnTo>
                  <a:close/>
                  <a:moveTo>
                    <a:pt x="67" y="377"/>
                  </a:moveTo>
                  <a:lnTo>
                    <a:pt x="69" y="377"/>
                  </a:lnTo>
                  <a:lnTo>
                    <a:pt x="69" y="377"/>
                  </a:lnTo>
                  <a:lnTo>
                    <a:pt x="67" y="377"/>
                  </a:lnTo>
                  <a:lnTo>
                    <a:pt x="67" y="377"/>
                  </a:lnTo>
                  <a:close/>
                  <a:moveTo>
                    <a:pt x="65" y="380"/>
                  </a:moveTo>
                  <a:lnTo>
                    <a:pt x="67" y="380"/>
                  </a:lnTo>
                  <a:lnTo>
                    <a:pt x="67" y="380"/>
                  </a:lnTo>
                  <a:lnTo>
                    <a:pt x="65" y="380"/>
                  </a:lnTo>
                  <a:lnTo>
                    <a:pt x="65" y="380"/>
                  </a:lnTo>
                  <a:close/>
                  <a:moveTo>
                    <a:pt x="63" y="382"/>
                  </a:moveTo>
                  <a:lnTo>
                    <a:pt x="63" y="384"/>
                  </a:lnTo>
                  <a:lnTo>
                    <a:pt x="65" y="382"/>
                  </a:lnTo>
                  <a:lnTo>
                    <a:pt x="63" y="382"/>
                  </a:lnTo>
                  <a:lnTo>
                    <a:pt x="63" y="382"/>
                  </a:lnTo>
                  <a:close/>
                  <a:moveTo>
                    <a:pt x="61" y="392"/>
                  </a:moveTo>
                  <a:lnTo>
                    <a:pt x="59" y="388"/>
                  </a:lnTo>
                  <a:lnTo>
                    <a:pt x="59" y="384"/>
                  </a:lnTo>
                  <a:lnTo>
                    <a:pt x="61" y="384"/>
                  </a:lnTo>
                  <a:lnTo>
                    <a:pt x="61" y="386"/>
                  </a:lnTo>
                  <a:lnTo>
                    <a:pt x="63" y="388"/>
                  </a:lnTo>
                  <a:lnTo>
                    <a:pt x="65" y="390"/>
                  </a:lnTo>
                  <a:lnTo>
                    <a:pt x="63" y="392"/>
                  </a:lnTo>
                  <a:lnTo>
                    <a:pt x="61" y="392"/>
                  </a:lnTo>
                  <a:lnTo>
                    <a:pt x="61" y="392"/>
                  </a:lnTo>
                  <a:close/>
                  <a:moveTo>
                    <a:pt x="90" y="394"/>
                  </a:moveTo>
                  <a:lnTo>
                    <a:pt x="90" y="392"/>
                  </a:lnTo>
                  <a:lnTo>
                    <a:pt x="92" y="390"/>
                  </a:lnTo>
                  <a:lnTo>
                    <a:pt x="92" y="392"/>
                  </a:lnTo>
                  <a:lnTo>
                    <a:pt x="92" y="394"/>
                  </a:lnTo>
                  <a:lnTo>
                    <a:pt x="90" y="394"/>
                  </a:lnTo>
                  <a:lnTo>
                    <a:pt x="90" y="394"/>
                  </a:lnTo>
                  <a:close/>
                  <a:moveTo>
                    <a:pt x="88" y="401"/>
                  </a:moveTo>
                  <a:lnTo>
                    <a:pt x="88" y="399"/>
                  </a:lnTo>
                  <a:lnTo>
                    <a:pt x="90" y="399"/>
                  </a:lnTo>
                  <a:lnTo>
                    <a:pt x="88" y="401"/>
                  </a:lnTo>
                  <a:lnTo>
                    <a:pt x="88" y="401"/>
                  </a:lnTo>
                  <a:lnTo>
                    <a:pt x="88" y="401"/>
                  </a:lnTo>
                  <a:close/>
                  <a:moveTo>
                    <a:pt x="86" y="390"/>
                  </a:moveTo>
                  <a:lnTo>
                    <a:pt x="84" y="392"/>
                  </a:lnTo>
                  <a:lnTo>
                    <a:pt x="84" y="396"/>
                  </a:lnTo>
                  <a:lnTo>
                    <a:pt x="86" y="399"/>
                  </a:lnTo>
                  <a:lnTo>
                    <a:pt x="88" y="399"/>
                  </a:lnTo>
                  <a:lnTo>
                    <a:pt x="88" y="394"/>
                  </a:lnTo>
                  <a:lnTo>
                    <a:pt x="86" y="392"/>
                  </a:lnTo>
                  <a:lnTo>
                    <a:pt x="86" y="390"/>
                  </a:lnTo>
                  <a:lnTo>
                    <a:pt x="86" y="390"/>
                  </a:lnTo>
                  <a:lnTo>
                    <a:pt x="86" y="390"/>
                  </a:lnTo>
                  <a:close/>
                  <a:moveTo>
                    <a:pt x="172" y="342"/>
                  </a:moveTo>
                  <a:lnTo>
                    <a:pt x="170" y="337"/>
                  </a:lnTo>
                  <a:lnTo>
                    <a:pt x="170" y="335"/>
                  </a:lnTo>
                  <a:lnTo>
                    <a:pt x="170" y="333"/>
                  </a:lnTo>
                  <a:lnTo>
                    <a:pt x="172" y="331"/>
                  </a:lnTo>
                  <a:lnTo>
                    <a:pt x="175" y="335"/>
                  </a:lnTo>
                  <a:lnTo>
                    <a:pt x="172" y="337"/>
                  </a:lnTo>
                  <a:lnTo>
                    <a:pt x="175" y="340"/>
                  </a:lnTo>
                  <a:lnTo>
                    <a:pt x="175" y="342"/>
                  </a:lnTo>
                  <a:lnTo>
                    <a:pt x="172" y="342"/>
                  </a:lnTo>
                  <a:lnTo>
                    <a:pt x="172" y="342"/>
                  </a:lnTo>
                  <a:close/>
                  <a:moveTo>
                    <a:pt x="158" y="337"/>
                  </a:moveTo>
                  <a:lnTo>
                    <a:pt x="160" y="335"/>
                  </a:lnTo>
                  <a:lnTo>
                    <a:pt x="162" y="335"/>
                  </a:lnTo>
                  <a:lnTo>
                    <a:pt x="162" y="337"/>
                  </a:lnTo>
                  <a:lnTo>
                    <a:pt x="160" y="340"/>
                  </a:lnTo>
                  <a:lnTo>
                    <a:pt x="158" y="337"/>
                  </a:lnTo>
                  <a:lnTo>
                    <a:pt x="158" y="337"/>
                  </a:lnTo>
                  <a:close/>
                  <a:moveTo>
                    <a:pt x="139" y="380"/>
                  </a:moveTo>
                  <a:lnTo>
                    <a:pt x="141" y="382"/>
                  </a:lnTo>
                  <a:lnTo>
                    <a:pt x="143" y="380"/>
                  </a:lnTo>
                  <a:lnTo>
                    <a:pt x="145" y="380"/>
                  </a:lnTo>
                  <a:lnTo>
                    <a:pt x="147" y="380"/>
                  </a:lnTo>
                  <a:lnTo>
                    <a:pt x="147" y="377"/>
                  </a:lnTo>
                  <a:lnTo>
                    <a:pt x="143" y="373"/>
                  </a:lnTo>
                  <a:lnTo>
                    <a:pt x="145" y="369"/>
                  </a:lnTo>
                  <a:lnTo>
                    <a:pt x="145" y="365"/>
                  </a:lnTo>
                  <a:lnTo>
                    <a:pt x="151" y="361"/>
                  </a:lnTo>
                  <a:lnTo>
                    <a:pt x="151" y="358"/>
                  </a:lnTo>
                  <a:lnTo>
                    <a:pt x="156" y="361"/>
                  </a:lnTo>
                  <a:lnTo>
                    <a:pt x="162" y="363"/>
                  </a:lnTo>
                  <a:lnTo>
                    <a:pt x="164" y="367"/>
                  </a:lnTo>
                  <a:lnTo>
                    <a:pt x="166" y="365"/>
                  </a:lnTo>
                  <a:lnTo>
                    <a:pt x="168" y="358"/>
                  </a:lnTo>
                  <a:lnTo>
                    <a:pt x="172" y="354"/>
                  </a:lnTo>
                  <a:lnTo>
                    <a:pt x="172" y="350"/>
                  </a:lnTo>
                  <a:lnTo>
                    <a:pt x="170" y="350"/>
                  </a:lnTo>
                  <a:lnTo>
                    <a:pt x="170" y="348"/>
                  </a:lnTo>
                  <a:lnTo>
                    <a:pt x="166" y="344"/>
                  </a:lnTo>
                  <a:lnTo>
                    <a:pt x="164" y="344"/>
                  </a:lnTo>
                  <a:lnTo>
                    <a:pt x="160" y="342"/>
                  </a:lnTo>
                  <a:lnTo>
                    <a:pt x="156" y="342"/>
                  </a:lnTo>
                  <a:lnTo>
                    <a:pt x="149" y="346"/>
                  </a:lnTo>
                  <a:lnTo>
                    <a:pt x="149" y="348"/>
                  </a:lnTo>
                  <a:lnTo>
                    <a:pt x="149" y="350"/>
                  </a:lnTo>
                  <a:lnTo>
                    <a:pt x="145" y="352"/>
                  </a:lnTo>
                  <a:lnTo>
                    <a:pt x="141" y="354"/>
                  </a:lnTo>
                  <a:lnTo>
                    <a:pt x="141" y="352"/>
                  </a:lnTo>
                  <a:lnTo>
                    <a:pt x="137" y="348"/>
                  </a:lnTo>
                  <a:lnTo>
                    <a:pt x="137" y="348"/>
                  </a:lnTo>
                  <a:lnTo>
                    <a:pt x="130" y="354"/>
                  </a:lnTo>
                  <a:lnTo>
                    <a:pt x="130" y="356"/>
                  </a:lnTo>
                  <a:lnTo>
                    <a:pt x="126" y="361"/>
                  </a:lnTo>
                  <a:lnTo>
                    <a:pt x="126" y="365"/>
                  </a:lnTo>
                  <a:lnTo>
                    <a:pt x="132" y="365"/>
                  </a:lnTo>
                  <a:lnTo>
                    <a:pt x="132" y="369"/>
                  </a:lnTo>
                  <a:lnTo>
                    <a:pt x="132" y="371"/>
                  </a:lnTo>
                  <a:lnTo>
                    <a:pt x="132" y="373"/>
                  </a:lnTo>
                  <a:lnTo>
                    <a:pt x="135" y="377"/>
                  </a:lnTo>
                  <a:lnTo>
                    <a:pt x="139" y="377"/>
                  </a:lnTo>
                  <a:lnTo>
                    <a:pt x="139" y="380"/>
                  </a:lnTo>
                  <a:lnTo>
                    <a:pt x="139" y="380"/>
                  </a:lnTo>
                  <a:close/>
                  <a:moveTo>
                    <a:pt x="113" y="447"/>
                  </a:moveTo>
                  <a:lnTo>
                    <a:pt x="111" y="445"/>
                  </a:lnTo>
                  <a:lnTo>
                    <a:pt x="109" y="445"/>
                  </a:lnTo>
                  <a:lnTo>
                    <a:pt x="107" y="447"/>
                  </a:lnTo>
                  <a:lnTo>
                    <a:pt x="109" y="451"/>
                  </a:lnTo>
                  <a:lnTo>
                    <a:pt x="113" y="451"/>
                  </a:lnTo>
                  <a:lnTo>
                    <a:pt x="113" y="451"/>
                  </a:lnTo>
                  <a:lnTo>
                    <a:pt x="113" y="447"/>
                  </a:lnTo>
                  <a:lnTo>
                    <a:pt x="113" y="447"/>
                  </a:lnTo>
                  <a:close/>
                  <a:moveTo>
                    <a:pt x="116" y="443"/>
                  </a:moveTo>
                  <a:lnTo>
                    <a:pt x="116" y="436"/>
                  </a:lnTo>
                  <a:lnTo>
                    <a:pt x="116" y="434"/>
                  </a:lnTo>
                  <a:lnTo>
                    <a:pt x="118" y="436"/>
                  </a:lnTo>
                  <a:lnTo>
                    <a:pt x="118" y="439"/>
                  </a:lnTo>
                  <a:lnTo>
                    <a:pt x="118" y="443"/>
                  </a:lnTo>
                  <a:lnTo>
                    <a:pt x="116" y="443"/>
                  </a:lnTo>
                  <a:lnTo>
                    <a:pt x="116" y="443"/>
                  </a:lnTo>
                  <a:close/>
                  <a:moveTo>
                    <a:pt x="109" y="432"/>
                  </a:moveTo>
                  <a:lnTo>
                    <a:pt x="113" y="430"/>
                  </a:lnTo>
                  <a:lnTo>
                    <a:pt x="118" y="424"/>
                  </a:lnTo>
                  <a:lnTo>
                    <a:pt x="113" y="422"/>
                  </a:lnTo>
                  <a:lnTo>
                    <a:pt x="113" y="417"/>
                  </a:lnTo>
                  <a:lnTo>
                    <a:pt x="116" y="417"/>
                  </a:lnTo>
                  <a:lnTo>
                    <a:pt x="118" y="417"/>
                  </a:lnTo>
                  <a:lnTo>
                    <a:pt x="120" y="420"/>
                  </a:lnTo>
                  <a:lnTo>
                    <a:pt x="122" y="415"/>
                  </a:lnTo>
                  <a:lnTo>
                    <a:pt x="120" y="409"/>
                  </a:lnTo>
                  <a:lnTo>
                    <a:pt x="120" y="407"/>
                  </a:lnTo>
                  <a:lnTo>
                    <a:pt x="120" y="394"/>
                  </a:lnTo>
                  <a:lnTo>
                    <a:pt x="120" y="388"/>
                  </a:lnTo>
                  <a:lnTo>
                    <a:pt x="122" y="386"/>
                  </a:lnTo>
                  <a:lnTo>
                    <a:pt x="126" y="382"/>
                  </a:lnTo>
                  <a:lnTo>
                    <a:pt x="124" y="380"/>
                  </a:lnTo>
                  <a:lnTo>
                    <a:pt x="122" y="377"/>
                  </a:lnTo>
                  <a:lnTo>
                    <a:pt x="122" y="375"/>
                  </a:lnTo>
                  <a:lnTo>
                    <a:pt x="120" y="373"/>
                  </a:lnTo>
                  <a:lnTo>
                    <a:pt x="122" y="371"/>
                  </a:lnTo>
                  <a:lnTo>
                    <a:pt x="113" y="371"/>
                  </a:lnTo>
                  <a:lnTo>
                    <a:pt x="113" y="369"/>
                  </a:lnTo>
                  <a:lnTo>
                    <a:pt x="116" y="369"/>
                  </a:lnTo>
                  <a:lnTo>
                    <a:pt x="118" y="365"/>
                  </a:lnTo>
                  <a:lnTo>
                    <a:pt x="116" y="361"/>
                  </a:lnTo>
                  <a:lnTo>
                    <a:pt x="113" y="358"/>
                  </a:lnTo>
                  <a:lnTo>
                    <a:pt x="111" y="358"/>
                  </a:lnTo>
                  <a:lnTo>
                    <a:pt x="111" y="361"/>
                  </a:lnTo>
                  <a:lnTo>
                    <a:pt x="107" y="363"/>
                  </a:lnTo>
                  <a:lnTo>
                    <a:pt x="105" y="363"/>
                  </a:lnTo>
                  <a:lnTo>
                    <a:pt x="101" y="356"/>
                  </a:lnTo>
                  <a:lnTo>
                    <a:pt x="101" y="354"/>
                  </a:lnTo>
                  <a:lnTo>
                    <a:pt x="107" y="352"/>
                  </a:lnTo>
                  <a:lnTo>
                    <a:pt x="113" y="350"/>
                  </a:lnTo>
                  <a:lnTo>
                    <a:pt x="120" y="352"/>
                  </a:lnTo>
                  <a:lnTo>
                    <a:pt x="122" y="354"/>
                  </a:lnTo>
                  <a:lnTo>
                    <a:pt x="122" y="352"/>
                  </a:lnTo>
                  <a:lnTo>
                    <a:pt x="122" y="350"/>
                  </a:lnTo>
                  <a:lnTo>
                    <a:pt x="122" y="346"/>
                  </a:lnTo>
                  <a:lnTo>
                    <a:pt x="122" y="344"/>
                  </a:lnTo>
                  <a:lnTo>
                    <a:pt x="124" y="342"/>
                  </a:lnTo>
                  <a:lnTo>
                    <a:pt x="126" y="340"/>
                  </a:lnTo>
                  <a:lnTo>
                    <a:pt x="128" y="344"/>
                  </a:lnTo>
                  <a:lnTo>
                    <a:pt x="130" y="344"/>
                  </a:lnTo>
                  <a:lnTo>
                    <a:pt x="135" y="342"/>
                  </a:lnTo>
                  <a:lnTo>
                    <a:pt x="141" y="340"/>
                  </a:lnTo>
                  <a:lnTo>
                    <a:pt x="147" y="337"/>
                  </a:lnTo>
                  <a:lnTo>
                    <a:pt x="151" y="337"/>
                  </a:lnTo>
                  <a:lnTo>
                    <a:pt x="151" y="337"/>
                  </a:lnTo>
                  <a:lnTo>
                    <a:pt x="154" y="337"/>
                  </a:lnTo>
                  <a:lnTo>
                    <a:pt x="154" y="335"/>
                  </a:lnTo>
                  <a:lnTo>
                    <a:pt x="158" y="333"/>
                  </a:lnTo>
                  <a:lnTo>
                    <a:pt x="160" y="331"/>
                  </a:lnTo>
                  <a:lnTo>
                    <a:pt x="164" y="327"/>
                  </a:lnTo>
                  <a:lnTo>
                    <a:pt x="168" y="327"/>
                  </a:lnTo>
                  <a:lnTo>
                    <a:pt x="175" y="327"/>
                  </a:lnTo>
                  <a:lnTo>
                    <a:pt x="179" y="327"/>
                  </a:lnTo>
                  <a:lnTo>
                    <a:pt x="179" y="327"/>
                  </a:lnTo>
                  <a:lnTo>
                    <a:pt x="179" y="331"/>
                  </a:lnTo>
                  <a:lnTo>
                    <a:pt x="177" y="335"/>
                  </a:lnTo>
                  <a:lnTo>
                    <a:pt x="177" y="340"/>
                  </a:lnTo>
                  <a:lnTo>
                    <a:pt x="179" y="340"/>
                  </a:lnTo>
                  <a:lnTo>
                    <a:pt x="179" y="344"/>
                  </a:lnTo>
                  <a:lnTo>
                    <a:pt x="179" y="348"/>
                  </a:lnTo>
                  <a:lnTo>
                    <a:pt x="179" y="348"/>
                  </a:lnTo>
                  <a:lnTo>
                    <a:pt x="179" y="352"/>
                  </a:lnTo>
                  <a:lnTo>
                    <a:pt x="183" y="354"/>
                  </a:lnTo>
                  <a:lnTo>
                    <a:pt x="189" y="358"/>
                  </a:lnTo>
                  <a:lnTo>
                    <a:pt x="191" y="361"/>
                  </a:lnTo>
                  <a:lnTo>
                    <a:pt x="196" y="358"/>
                  </a:lnTo>
                  <a:lnTo>
                    <a:pt x="198" y="354"/>
                  </a:lnTo>
                  <a:lnTo>
                    <a:pt x="200" y="350"/>
                  </a:lnTo>
                  <a:lnTo>
                    <a:pt x="202" y="348"/>
                  </a:lnTo>
                  <a:lnTo>
                    <a:pt x="202" y="346"/>
                  </a:lnTo>
                  <a:lnTo>
                    <a:pt x="200" y="344"/>
                  </a:lnTo>
                  <a:lnTo>
                    <a:pt x="204" y="340"/>
                  </a:lnTo>
                  <a:lnTo>
                    <a:pt x="206" y="337"/>
                  </a:lnTo>
                  <a:lnTo>
                    <a:pt x="210" y="337"/>
                  </a:lnTo>
                  <a:lnTo>
                    <a:pt x="210" y="335"/>
                  </a:lnTo>
                  <a:lnTo>
                    <a:pt x="210" y="335"/>
                  </a:lnTo>
                  <a:lnTo>
                    <a:pt x="208" y="331"/>
                  </a:lnTo>
                  <a:lnTo>
                    <a:pt x="202" y="327"/>
                  </a:lnTo>
                  <a:lnTo>
                    <a:pt x="202" y="325"/>
                  </a:lnTo>
                  <a:lnTo>
                    <a:pt x="202" y="321"/>
                  </a:lnTo>
                  <a:lnTo>
                    <a:pt x="204" y="318"/>
                  </a:lnTo>
                  <a:lnTo>
                    <a:pt x="206" y="318"/>
                  </a:lnTo>
                  <a:lnTo>
                    <a:pt x="206" y="318"/>
                  </a:lnTo>
                  <a:lnTo>
                    <a:pt x="206" y="325"/>
                  </a:lnTo>
                  <a:lnTo>
                    <a:pt x="208" y="325"/>
                  </a:lnTo>
                  <a:lnTo>
                    <a:pt x="210" y="325"/>
                  </a:lnTo>
                  <a:lnTo>
                    <a:pt x="210" y="323"/>
                  </a:lnTo>
                  <a:lnTo>
                    <a:pt x="213" y="323"/>
                  </a:lnTo>
                  <a:lnTo>
                    <a:pt x="215" y="325"/>
                  </a:lnTo>
                  <a:lnTo>
                    <a:pt x="217" y="325"/>
                  </a:lnTo>
                  <a:lnTo>
                    <a:pt x="219" y="325"/>
                  </a:lnTo>
                  <a:lnTo>
                    <a:pt x="217" y="327"/>
                  </a:lnTo>
                  <a:lnTo>
                    <a:pt x="215" y="327"/>
                  </a:lnTo>
                  <a:lnTo>
                    <a:pt x="215" y="327"/>
                  </a:lnTo>
                  <a:lnTo>
                    <a:pt x="215" y="329"/>
                  </a:lnTo>
                  <a:lnTo>
                    <a:pt x="219" y="327"/>
                  </a:lnTo>
                  <a:lnTo>
                    <a:pt x="223" y="325"/>
                  </a:lnTo>
                  <a:lnTo>
                    <a:pt x="234" y="327"/>
                  </a:lnTo>
                  <a:lnTo>
                    <a:pt x="238" y="325"/>
                  </a:lnTo>
                  <a:lnTo>
                    <a:pt x="236" y="325"/>
                  </a:lnTo>
                  <a:lnTo>
                    <a:pt x="236" y="321"/>
                  </a:lnTo>
                  <a:lnTo>
                    <a:pt x="236" y="316"/>
                  </a:lnTo>
                  <a:lnTo>
                    <a:pt x="242" y="314"/>
                  </a:lnTo>
                  <a:lnTo>
                    <a:pt x="244" y="314"/>
                  </a:lnTo>
                  <a:lnTo>
                    <a:pt x="244" y="318"/>
                  </a:lnTo>
                  <a:lnTo>
                    <a:pt x="244" y="323"/>
                  </a:lnTo>
                  <a:lnTo>
                    <a:pt x="246" y="325"/>
                  </a:lnTo>
                  <a:lnTo>
                    <a:pt x="248" y="325"/>
                  </a:lnTo>
                  <a:lnTo>
                    <a:pt x="250" y="321"/>
                  </a:lnTo>
                  <a:lnTo>
                    <a:pt x="248" y="312"/>
                  </a:lnTo>
                  <a:lnTo>
                    <a:pt x="250" y="308"/>
                  </a:lnTo>
                  <a:lnTo>
                    <a:pt x="255" y="306"/>
                  </a:lnTo>
                  <a:lnTo>
                    <a:pt x="259" y="306"/>
                  </a:lnTo>
                  <a:lnTo>
                    <a:pt x="259" y="304"/>
                  </a:lnTo>
                  <a:lnTo>
                    <a:pt x="257" y="302"/>
                  </a:lnTo>
                  <a:lnTo>
                    <a:pt x="259" y="295"/>
                  </a:lnTo>
                  <a:lnTo>
                    <a:pt x="261" y="295"/>
                  </a:lnTo>
                  <a:lnTo>
                    <a:pt x="263" y="295"/>
                  </a:lnTo>
                  <a:lnTo>
                    <a:pt x="265" y="297"/>
                  </a:lnTo>
                  <a:lnTo>
                    <a:pt x="263" y="299"/>
                  </a:lnTo>
                  <a:lnTo>
                    <a:pt x="263" y="306"/>
                  </a:lnTo>
                  <a:lnTo>
                    <a:pt x="263" y="316"/>
                  </a:lnTo>
                  <a:lnTo>
                    <a:pt x="265" y="318"/>
                  </a:lnTo>
                  <a:lnTo>
                    <a:pt x="267" y="316"/>
                  </a:lnTo>
                  <a:lnTo>
                    <a:pt x="269" y="312"/>
                  </a:lnTo>
                  <a:lnTo>
                    <a:pt x="274" y="312"/>
                  </a:lnTo>
                  <a:lnTo>
                    <a:pt x="276" y="308"/>
                  </a:lnTo>
                  <a:lnTo>
                    <a:pt x="278" y="304"/>
                  </a:lnTo>
                  <a:lnTo>
                    <a:pt x="278" y="299"/>
                  </a:lnTo>
                  <a:lnTo>
                    <a:pt x="282" y="295"/>
                  </a:lnTo>
                  <a:lnTo>
                    <a:pt x="280" y="293"/>
                  </a:lnTo>
                  <a:lnTo>
                    <a:pt x="278" y="291"/>
                  </a:lnTo>
                  <a:lnTo>
                    <a:pt x="274" y="285"/>
                  </a:lnTo>
                  <a:lnTo>
                    <a:pt x="272" y="280"/>
                  </a:lnTo>
                  <a:lnTo>
                    <a:pt x="272" y="270"/>
                  </a:lnTo>
                  <a:lnTo>
                    <a:pt x="274" y="259"/>
                  </a:lnTo>
                  <a:lnTo>
                    <a:pt x="274" y="251"/>
                  </a:lnTo>
                  <a:lnTo>
                    <a:pt x="269" y="238"/>
                  </a:lnTo>
                  <a:lnTo>
                    <a:pt x="265" y="230"/>
                  </a:lnTo>
                  <a:lnTo>
                    <a:pt x="263" y="226"/>
                  </a:lnTo>
                  <a:lnTo>
                    <a:pt x="265" y="219"/>
                  </a:lnTo>
                  <a:lnTo>
                    <a:pt x="272" y="217"/>
                  </a:lnTo>
                  <a:lnTo>
                    <a:pt x="274" y="217"/>
                  </a:lnTo>
                  <a:lnTo>
                    <a:pt x="276" y="219"/>
                  </a:lnTo>
                  <a:lnTo>
                    <a:pt x="278" y="217"/>
                  </a:lnTo>
                  <a:lnTo>
                    <a:pt x="276" y="213"/>
                  </a:lnTo>
                  <a:lnTo>
                    <a:pt x="276" y="211"/>
                  </a:lnTo>
                  <a:lnTo>
                    <a:pt x="274" y="209"/>
                  </a:lnTo>
                  <a:lnTo>
                    <a:pt x="274" y="205"/>
                  </a:lnTo>
                  <a:lnTo>
                    <a:pt x="274" y="203"/>
                  </a:lnTo>
                  <a:lnTo>
                    <a:pt x="274" y="200"/>
                  </a:lnTo>
                  <a:lnTo>
                    <a:pt x="276" y="196"/>
                  </a:lnTo>
                  <a:lnTo>
                    <a:pt x="276" y="196"/>
                  </a:lnTo>
                  <a:lnTo>
                    <a:pt x="276" y="192"/>
                  </a:lnTo>
                  <a:lnTo>
                    <a:pt x="274" y="192"/>
                  </a:lnTo>
                  <a:lnTo>
                    <a:pt x="274" y="186"/>
                  </a:lnTo>
                  <a:lnTo>
                    <a:pt x="274" y="184"/>
                  </a:lnTo>
                  <a:lnTo>
                    <a:pt x="274" y="181"/>
                  </a:lnTo>
                  <a:lnTo>
                    <a:pt x="272" y="173"/>
                  </a:lnTo>
                  <a:lnTo>
                    <a:pt x="267" y="167"/>
                  </a:lnTo>
                  <a:lnTo>
                    <a:pt x="265" y="167"/>
                  </a:lnTo>
                  <a:lnTo>
                    <a:pt x="263" y="165"/>
                  </a:lnTo>
                  <a:lnTo>
                    <a:pt x="263" y="156"/>
                  </a:lnTo>
                  <a:lnTo>
                    <a:pt x="259" y="154"/>
                  </a:lnTo>
                  <a:lnTo>
                    <a:pt x="253" y="146"/>
                  </a:lnTo>
                  <a:lnTo>
                    <a:pt x="250" y="141"/>
                  </a:lnTo>
                  <a:lnTo>
                    <a:pt x="248" y="135"/>
                  </a:lnTo>
                  <a:lnTo>
                    <a:pt x="248" y="129"/>
                  </a:lnTo>
                  <a:lnTo>
                    <a:pt x="248" y="127"/>
                  </a:lnTo>
                  <a:lnTo>
                    <a:pt x="246" y="129"/>
                  </a:lnTo>
                  <a:lnTo>
                    <a:pt x="244" y="129"/>
                  </a:lnTo>
                  <a:lnTo>
                    <a:pt x="242" y="127"/>
                  </a:lnTo>
                  <a:lnTo>
                    <a:pt x="240" y="125"/>
                  </a:lnTo>
                  <a:lnTo>
                    <a:pt x="238" y="125"/>
                  </a:lnTo>
                  <a:lnTo>
                    <a:pt x="238" y="127"/>
                  </a:lnTo>
                  <a:lnTo>
                    <a:pt x="236" y="131"/>
                  </a:lnTo>
                  <a:lnTo>
                    <a:pt x="236" y="135"/>
                  </a:lnTo>
                  <a:lnTo>
                    <a:pt x="238" y="137"/>
                  </a:lnTo>
                  <a:lnTo>
                    <a:pt x="240" y="135"/>
                  </a:lnTo>
                  <a:lnTo>
                    <a:pt x="244" y="131"/>
                  </a:lnTo>
                  <a:lnTo>
                    <a:pt x="246" y="137"/>
                  </a:lnTo>
                  <a:lnTo>
                    <a:pt x="244" y="139"/>
                  </a:lnTo>
                  <a:lnTo>
                    <a:pt x="242" y="141"/>
                  </a:lnTo>
                  <a:lnTo>
                    <a:pt x="240" y="139"/>
                  </a:lnTo>
                  <a:lnTo>
                    <a:pt x="238" y="139"/>
                  </a:lnTo>
                  <a:lnTo>
                    <a:pt x="240" y="143"/>
                  </a:lnTo>
                  <a:lnTo>
                    <a:pt x="238" y="146"/>
                  </a:lnTo>
                  <a:lnTo>
                    <a:pt x="236" y="146"/>
                  </a:lnTo>
                  <a:lnTo>
                    <a:pt x="234" y="141"/>
                  </a:lnTo>
                  <a:lnTo>
                    <a:pt x="234" y="137"/>
                  </a:lnTo>
                  <a:lnTo>
                    <a:pt x="234" y="135"/>
                  </a:lnTo>
                  <a:lnTo>
                    <a:pt x="229" y="137"/>
                  </a:lnTo>
                  <a:lnTo>
                    <a:pt x="227" y="135"/>
                  </a:lnTo>
                  <a:lnTo>
                    <a:pt x="227" y="137"/>
                  </a:lnTo>
                  <a:lnTo>
                    <a:pt x="229" y="143"/>
                  </a:lnTo>
                  <a:lnTo>
                    <a:pt x="229" y="148"/>
                  </a:lnTo>
                  <a:lnTo>
                    <a:pt x="227" y="150"/>
                  </a:lnTo>
                  <a:lnTo>
                    <a:pt x="223" y="152"/>
                  </a:lnTo>
                  <a:lnTo>
                    <a:pt x="225" y="154"/>
                  </a:lnTo>
                  <a:lnTo>
                    <a:pt x="229" y="160"/>
                  </a:lnTo>
                  <a:lnTo>
                    <a:pt x="231" y="162"/>
                  </a:lnTo>
                  <a:lnTo>
                    <a:pt x="229" y="169"/>
                  </a:lnTo>
                  <a:lnTo>
                    <a:pt x="227" y="171"/>
                  </a:lnTo>
                  <a:lnTo>
                    <a:pt x="223" y="169"/>
                  </a:lnTo>
                  <a:lnTo>
                    <a:pt x="223" y="171"/>
                  </a:lnTo>
                  <a:lnTo>
                    <a:pt x="225" y="175"/>
                  </a:lnTo>
                  <a:lnTo>
                    <a:pt x="229" y="175"/>
                  </a:lnTo>
                  <a:lnTo>
                    <a:pt x="231" y="171"/>
                  </a:lnTo>
                  <a:lnTo>
                    <a:pt x="236" y="179"/>
                  </a:lnTo>
                  <a:lnTo>
                    <a:pt x="236" y="190"/>
                  </a:lnTo>
                  <a:lnTo>
                    <a:pt x="236" y="196"/>
                  </a:lnTo>
                  <a:lnTo>
                    <a:pt x="236" y="205"/>
                  </a:lnTo>
                  <a:lnTo>
                    <a:pt x="234" y="219"/>
                  </a:lnTo>
                  <a:lnTo>
                    <a:pt x="234" y="224"/>
                  </a:lnTo>
                  <a:lnTo>
                    <a:pt x="231" y="230"/>
                  </a:lnTo>
                  <a:lnTo>
                    <a:pt x="227" y="232"/>
                  </a:lnTo>
                  <a:lnTo>
                    <a:pt x="225" y="238"/>
                  </a:lnTo>
                  <a:lnTo>
                    <a:pt x="225" y="245"/>
                  </a:lnTo>
                  <a:lnTo>
                    <a:pt x="223" y="249"/>
                  </a:lnTo>
                  <a:lnTo>
                    <a:pt x="223" y="253"/>
                  </a:lnTo>
                  <a:lnTo>
                    <a:pt x="217" y="257"/>
                  </a:lnTo>
                  <a:lnTo>
                    <a:pt x="208" y="264"/>
                  </a:lnTo>
                  <a:lnTo>
                    <a:pt x="204" y="264"/>
                  </a:lnTo>
                  <a:lnTo>
                    <a:pt x="202" y="268"/>
                  </a:lnTo>
                  <a:lnTo>
                    <a:pt x="198" y="266"/>
                  </a:lnTo>
                  <a:lnTo>
                    <a:pt x="194" y="259"/>
                  </a:lnTo>
                  <a:lnTo>
                    <a:pt x="194" y="257"/>
                  </a:lnTo>
                  <a:lnTo>
                    <a:pt x="196" y="255"/>
                  </a:lnTo>
                  <a:lnTo>
                    <a:pt x="198" y="253"/>
                  </a:lnTo>
                  <a:lnTo>
                    <a:pt x="196" y="251"/>
                  </a:lnTo>
                  <a:lnTo>
                    <a:pt x="200" y="247"/>
                  </a:lnTo>
                  <a:lnTo>
                    <a:pt x="200" y="247"/>
                  </a:lnTo>
                  <a:lnTo>
                    <a:pt x="194" y="247"/>
                  </a:lnTo>
                  <a:lnTo>
                    <a:pt x="191" y="251"/>
                  </a:lnTo>
                  <a:lnTo>
                    <a:pt x="187" y="253"/>
                  </a:lnTo>
                  <a:lnTo>
                    <a:pt x="185" y="257"/>
                  </a:lnTo>
                  <a:lnTo>
                    <a:pt x="189" y="262"/>
                  </a:lnTo>
                  <a:lnTo>
                    <a:pt x="189" y="270"/>
                  </a:lnTo>
                  <a:lnTo>
                    <a:pt x="189" y="276"/>
                  </a:lnTo>
                  <a:lnTo>
                    <a:pt x="185" y="280"/>
                  </a:lnTo>
                  <a:lnTo>
                    <a:pt x="183" y="283"/>
                  </a:lnTo>
                  <a:lnTo>
                    <a:pt x="183" y="285"/>
                  </a:lnTo>
                  <a:lnTo>
                    <a:pt x="181" y="291"/>
                  </a:lnTo>
                  <a:lnTo>
                    <a:pt x="183" y="293"/>
                  </a:lnTo>
                  <a:lnTo>
                    <a:pt x="183" y="297"/>
                  </a:lnTo>
                  <a:lnTo>
                    <a:pt x="183" y="297"/>
                  </a:lnTo>
                  <a:lnTo>
                    <a:pt x="183" y="299"/>
                  </a:lnTo>
                  <a:lnTo>
                    <a:pt x="183" y="302"/>
                  </a:lnTo>
                  <a:lnTo>
                    <a:pt x="181" y="302"/>
                  </a:lnTo>
                  <a:lnTo>
                    <a:pt x="181" y="304"/>
                  </a:lnTo>
                  <a:lnTo>
                    <a:pt x="179" y="304"/>
                  </a:lnTo>
                  <a:lnTo>
                    <a:pt x="177" y="304"/>
                  </a:lnTo>
                  <a:lnTo>
                    <a:pt x="175" y="306"/>
                  </a:lnTo>
                  <a:lnTo>
                    <a:pt x="172" y="304"/>
                  </a:lnTo>
                  <a:lnTo>
                    <a:pt x="170" y="299"/>
                  </a:lnTo>
                  <a:lnTo>
                    <a:pt x="170" y="299"/>
                  </a:lnTo>
                  <a:lnTo>
                    <a:pt x="168" y="302"/>
                  </a:lnTo>
                  <a:lnTo>
                    <a:pt x="164" y="302"/>
                  </a:lnTo>
                  <a:lnTo>
                    <a:pt x="164" y="302"/>
                  </a:lnTo>
                  <a:lnTo>
                    <a:pt x="156" y="304"/>
                  </a:lnTo>
                  <a:lnTo>
                    <a:pt x="151" y="306"/>
                  </a:lnTo>
                  <a:lnTo>
                    <a:pt x="147" y="308"/>
                  </a:lnTo>
                  <a:lnTo>
                    <a:pt x="141" y="308"/>
                  </a:lnTo>
                  <a:lnTo>
                    <a:pt x="137" y="308"/>
                  </a:lnTo>
                  <a:lnTo>
                    <a:pt x="135" y="308"/>
                  </a:lnTo>
                  <a:lnTo>
                    <a:pt x="130" y="308"/>
                  </a:lnTo>
                  <a:lnTo>
                    <a:pt x="122" y="314"/>
                  </a:lnTo>
                  <a:lnTo>
                    <a:pt x="122" y="318"/>
                  </a:lnTo>
                  <a:lnTo>
                    <a:pt x="118" y="321"/>
                  </a:lnTo>
                  <a:lnTo>
                    <a:pt x="118" y="323"/>
                  </a:lnTo>
                  <a:lnTo>
                    <a:pt x="113" y="329"/>
                  </a:lnTo>
                  <a:lnTo>
                    <a:pt x="109" y="331"/>
                  </a:lnTo>
                  <a:lnTo>
                    <a:pt x="107" y="333"/>
                  </a:lnTo>
                  <a:lnTo>
                    <a:pt x="105" y="337"/>
                  </a:lnTo>
                  <a:lnTo>
                    <a:pt x="103" y="340"/>
                  </a:lnTo>
                  <a:lnTo>
                    <a:pt x="97" y="342"/>
                  </a:lnTo>
                  <a:lnTo>
                    <a:pt x="94" y="344"/>
                  </a:lnTo>
                  <a:lnTo>
                    <a:pt x="97" y="350"/>
                  </a:lnTo>
                  <a:lnTo>
                    <a:pt x="99" y="350"/>
                  </a:lnTo>
                  <a:lnTo>
                    <a:pt x="99" y="354"/>
                  </a:lnTo>
                  <a:lnTo>
                    <a:pt x="99" y="356"/>
                  </a:lnTo>
                  <a:lnTo>
                    <a:pt x="94" y="356"/>
                  </a:lnTo>
                  <a:lnTo>
                    <a:pt x="90" y="358"/>
                  </a:lnTo>
                  <a:lnTo>
                    <a:pt x="90" y="361"/>
                  </a:lnTo>
                  <a:lnTo>
                    <a:pt x="86" y="363"/>
                  </a:lnTo>
                  <a:lnTo>
                    <a:pt x="84" y="367"/>
                  </a:lnTo>
                  <a:lnTo>
                    <a:pt x="82" y="371"/>
                  </a:lnTo>
                  <a:lnTo>
                    <a:pt x="78" y="371"/>
                  </a:lnTo>
                  <a:lnTo>
                    <a:pt x="76" y="373"/>
                  </a:lnTo>
                  <a:lnTo>
                    <a:pt x="78" y="373"/>
                  </a:lnTo>
                  <a:lnTo>
                    <a:pt x="78" y="373"/>
                  </a:lnTo>
                  <a:lnTo>
                    <a:pt x="80" y="375"/>
                  </a:lnTo>
                  <a:lnTo>
                    <a:pt x="82" y="382"/>
                  </a:lnTo>
                  <a:lnTo>
                    <a:pt x="80" y="382"/>
                  </a:lnTo>
                  <a:lnTo>
                    <a:pt x="80" y="380"/>
                  </a:lnTo>
                  <a:lnTo>
                    <a:pt x="78" y="377"/>
                  </a:lnTo>
                  <a:lnTo>
                    <a:pt x="78" y="380"/>
                  </a:lnTo>
                  <a:lnTo>
                    <a:pt x="78" y="384"/>
                  </a:lnTo>
                  <a:lnTo>
                    <a:pt x="80" y="384"/>
                  </a:lnTo>
                  <a:lnTo>
                    <a:pt x="82" y="386"/>
                  </a:lnTo>
                  <a:lnTo>
                    <a:pt x="80" y="390"/>
                  </a:lnTo>
                  <a:lnTo>
                    <a:pt x="82" y="388"/>
                  </a:lnTo>
                  <a:lnTo>
                    <a:pt x="84" y="386"/>
                  </a:lnTo>
                  <a:lnTo>
                    <a:pt x="86" y="384"/>
                  </a:lnTo>
                  <a:lnTo>
                    <a:pt x="88" y="386"/>
                  </a:lnTo>
                  <a:lnTo>
                    <a:pt x="86" y="386"/>
                  </a:lnTo>
                  <a:lnTo>
                    <a:pt x="88" y="388"/>
                  </a:lnTo>
                  <a:lnTo>
                    <a:pt x="90" y="386"/>
                  </a:lnTo>
                  <a:lnTo>
                    <a:pt x="90" y="384"/>
                  </a:lnTo>
                  <a:lnTo>
                    <a:pt x="88" y="382"/>
                  </a:lnTo>
                  <a:lnTo>
                    <a:pt x="84" y="382"/>
                  </a:lnTo>
                  <a:lnTo>
                    <a:pt x="86" y="382"/>
                  </a:lnTo>
                  <a:lnTo>
                    <a:pt x="86" y="380"/>
                  </a:lnTo>
                  <a:lnTo>
                    <a:pt x="86" y="375"/>
                  </a:lnTo>
                  <a:lnTo>
                    <a:pt x="86" y="373"/>
                  </a:lnTo>
                  <a:lnTo>
                    <a:pt x="90" y="375"/>
                  </a:lnTo>
                  <a:lnTo>
                    <a:pt x="94" y="382"/>
                  </a:lnTo>
                  <a:lnTo>
                    <a:pt x="94" y="386"/>
                  </a:lnTo>
                  <a:lnTo>
                    <a:pt x="97" y="388"/>
                  </a:lnTo>
                  <a:lnTo>
                    <a:pt x="97" y="394"/>
                  </a:lnTo>
                  <a:lnTo>
                    <a:pt x="92" y="401"/>
                  </a:lnTo>
                  <a:lnTo>
                    <a:pt x="90" y="401"/>
                  </a:lnTo>
                  <a:lnTo>
                    <a:pt x="90" y="403"/>
                  </a:lnTo>
                  <a:lnTo>
                    <a:pt x="94" y="409"/>
                  </a:lnTo>
                  <a:lnTo>
                    <a:pt x="94" y="415"/>
                  </a:lnTo>
                  <a:lnTo>
                    <a:pt x="99" y="420"/>
                  </a:lnTo>
                  <a:lnTo>
                    <a:pt x="99" y="422"/>
                  </a:lnTo>
                  <a:lnTo>
                    <a:pt x="97" y="424"/>
                  </a:lnTo>
                  <a:lnTo>
                    <a:pt x="99" y="428"/>
                  </a:lnTo>
                  <a:lnTo>
                    <a:pt x="103" y="428"/>
                  </a:lnTo>
                  <a:lnTo>
                    <a:pt x="105" y="428"/>
                  </a:lnTo>
                  <a:lnTo>
                    <a:pt x="107" y="428"/>
                  </a:lnTo>
                  <a:lnTo>
                    <a:pt x="107" y="426"/>
                  </a:lnTo>
                  <a:lnTo>
                    <a:pt x="103" y="422"/>
                  </a:lnTo>
                  <a:lnTo>
                    <a:pt x="103" y="413"/>
                  </a:lnTo>
                  <a:lnTo>
                    <a:pt x="105" y="413"/>
                  </a:lnTo>
                  <a:lnTo>
                    <a:pt x="107" y="413"/>
                  </a:lnTo>
                  <a:lnTo>
                    <a:pt x="105" y="415"/>
                  </a:lnTo>
                  <a:lnTo>
                    <a:pt x="105" y="417"/>
                  </a:lnTo>
                  <a:lnTo>
                    <a:pt x="109" y="422"/>
                  </a:lnTo>
                  <a:lnTo>
                    <a:pt x="109" y="426"/>
                  </a:lnTo>
                  <a:lnTo>
                    <a:pt x="109" y="430"/>
                  </a:lnTo>
                  <a:lnTo>
                    <a:pt x="109" y="432"/>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92" name="Freeform 16">
              <a:extLst>
                <a:ext uri="{FF2B5EF4-FFF2-40B4-BE49-F238E27FC236}">
                  <a16:creationId xmlns:a16="http://schemas.microsoft.com/office/drawing/2014/main" id="{DCDBCF1D-535A-4BB5-B229-9DB00C39621D}"/>
                </a:ext>
              </a:extLst>
            </p:cNvPr>
            <p:cNvSpPr>
              <a:spLocks noEditPoints="1"/>
            </p:cNvSpPr>
            <p:nvPr/>
          </p:nvSpPr>
          <p:spPr bwMode="auto">
            <a:xfrm>
              <a:off x="6237159" y="2773415"/>
              <a:ext cx="73357" cy="109778"/>
            </a:xfrm>
            <a:custGeom>
              <a:avLst/>
              <a:gdLst>
                <a:gd name="T0" fmla="*/ 57 w 91"/>
                <a:gd name="T1" fmla="*/ 103 h 145"/>
                <a:gd name="T2" fmla="*/ 55 w 91"/>
                <a:gd name="T3" fmla="*/ 105 h 145"/>
                <a:gd name="T4" fmla="*/ 55 w 91"/>
                <a:gd name="T5" fmla="*/ 103 h 145"/>
                <a:gd name="T6" fmla="*/ 26 w 91"/>
                <a:gd name="T7" fmla="*/ 116 h 145"/>
                <a:gd name="T8" fmla="*/ 26 w 91"/>
                <a:gd name="T9" fmla="*/ 114 h 145"/>
                <a:gd name="T10" fmla="*/ 30 w 91"/>
                <a:gd name="T11" fmla="*/ 114 h 145"/>
                <a:gd name="T12" fmla="*/ 28 w 91"/>
                <a:gd name="T13" fmla="*/ 118 h 145"/>
                <a:gd name="T14" fmla="*/ 26 w 91"/>
                <a:gd name="T15" fmla="*/ 118 h 145"/>
                <a:gd name="T16" fmla="*/ 68 w 91"/>
                <a:gd name="T17" fmla="*/ 99 h 145"/>
                <a:gd name="T18" fmla="*/ 70 w 91"/>
                <a:gd name="T19" fmla="*/ 105 h 145"/>
                <a:gd name="T20" fmla="*/ 74 w 91"/>
                <a:gd name="T21" fmla="*/ 101 h 145"/>
                <a:gd name="T22" fmla="*/ 72 w 91"/>
                <a:gd name="T23" fmla="*/ 97 h 145"/>
                <a:gd name="T24" fmla="*/ 85 w 91"/>
                <a:gd name="T25" fmla="*/ 122 h 145"/>
                <a:gd name="T26" fmla="*/ 87 w 91"/>
                <a:gd name="T27" fmla="*/ 118 h 145"/>
                <a:gd name="T28" fmla="*/ 89 w 91"/>
                <a:gd name="T29" fmla="*/ 122 h 145"/>
                <a:gd name="T30" fmla="*/ 85 w 91"/>
                <a:gd name="T31" fmla="*/ 122 h 145"/>
                <a:gd name="T32" fmla="*/ 89 w 91"/>
                <a:gd name="T33" fmla="*/ 116 h 145"/>
                <a:gd name="T34" fmla="*/ 87 w 91"/>
                <a:gd name="T35" fmla="*/ 114 h 145"/>
                <a:gd name="T36" fmla="*/ 87 w 91"/>
                <a:gd name="T37" fmla="*/ 107 h 145"/>
                <a:gd name="T38" fmla="*/ 89 w 91"/>
                <a:gd name="T39" fmla="*/ 107 h 145"/>
                <a:gd name="T40" fmla="*/ 89 w 91"/>
                <a:gd name="T41" fmla="*/ 116 h 145"/>
                <a:gd name="T42" fmla="*/ 32 w 91"/>
                <a:gd name="T43" fmla="*/ 145 h 145"/>
                <a:gd name="T44" fmla="*/ 32 w 91"/>
                <a:gd name="T45" fmla="*/ 139 h 145"/>
                <a:gd name="T46" fmla="*/ 45 w 91"/>
                <a:gd name="T47" fmla="*/ 137 h 145"/>
                <a:gd name="T48" fmla="*/ 43 w 91"/>
                <a:gd name="T49" fmla="*/ 143 h 145"/>
                <a:gd name="T50" fmla="*/ 32 w 91"/>
                <a:gd name="T51" fmla="*/ 145 h 145"/>
                <a:gd name="T52" fmla="*/ 0 w 91"/>
                <a:gd name="T53" fmla="*/ 25 h 145"/>
                <a:gd name="T54" fmla="*/ 3 w 91"/>
                <a:gd name="T55" fmla="*/ 23 h 145"/>
                <a:gd name="T56" fmla="*/ 7 w 91"/>
                <a:gd name="T57" fmla="*/ 25 h 145"/>
                <a:gd name="T58" fmla="*/ 19 w 91"/>
                <a:gd name="T59" fmla="*/ 40 h 145"/>
                <a:gd name="T60" fmla="*/ 22 w 91"/>
                <a:gd name="T61" fmla="*/ 42 h 145"/>
                <a:gd name="T62" fmla="*/ 26 w 91"/>
                <a:gd name="T63" fmla="*/ 48 h 145"/>
                <a:gd name="T64" fmla="*/ 17 w 91"/>
                <a:gd name="T65" fmla="*/ 44 h 145"/>
                <a:gd name="T66" fmla="*/ 13 w 91"/>
                <a:gd name="T67" fmla="*/ 48 h 145"/>
                <a:gd name="T68" fmla="*/ 17 w 91"/>
                <a:gd name="T69" fmla="*/ 57 h 145"/>
                <a:gd name="T70" fmla="*/ 22 w 91"/>
                <a:gd name="T71" fmla="*/ 61 h 145"/>
                <a:gd name="T72" fmla="*/ 24 w 91"/>
                <a:gd name="T73" fmla="*/ 72 h 145"/>
                <a:gd name="T74" fmla="*/ 30 w 91"/>
                <a:gd name="T75" fmla="*/ 76 h 145"/>
                <a:gd name="T76" fmla="*/ 24 w 91"/>
                <a:gd name="T77" fmla="*/ 82 h 145"/>
                <a:gd name="T78" fmla="*/ 26 w 91"/>
                <a:gd name="T79" fmla="*/ 88 h 145"/>
                <a:gd name="T80" fmla="*/ 24 w 91"/>
                <a:gd name="T81" fmla="*/ 95 h 145"/>
                <a:gd name="T82" fmla="*/ 24 w 91"/>
                <a:gd name="T83" fmla="*/ 97 h 145"/>
                <a:gd name="T84" fmla="*/ 30 w 91"/>
                <a:gd name="T85" fmla="*/ 107 h 145"/>
                <a:gd name="T86" fmla="*/ 32 w 91"/>
                <a:gd name="T87" fmla="*/ 114 h 145"/>
                <a:gd name="T88" fmla="*/ 36 w 91"/>
                <a:gd name="T89" fmla="*/ 114 h 145"/>
                <a:gd name="T90" fmla="*/ 38 w 91"/>
                <a:gd name="T91" fmla="*/ 112 h 145"/>
                <a:gd name="T92" fmla="*/ 49 w 91"/>
                <a:gd name="T93" fmla="*/ 99 h 145"/>
                <a:gd name="T94" fmla="*/ 53 w 91"/>
                <a:gd name="T95" fmla="*/ 101 h 145"/>
                <a:gd name="T96" fmla="*/ 59 w 91"/>
                <a:gd name="T97" fmla="*/ 99 h 145"/>
                <a:gd name="T98" fmla="*/ 64 w 91"/>
                <a:gd name="T99" fmla="*/ 101 h 145"/>
                <a:gd name="T100" fmla="*/ 68 w 91"/>
                <a:gd name="T101" fmla="*/ 101 h 145"/>
                <a:gd name="T102" fmla="*/ 70 w 91"/>
                <a:gd name="T103" fmla="*/ 95 h 145"/>
                <a:gd name="T104" fmla="*/ 81 w 91"/>
                <a:gd name="T105" fmla="*/ 88 h 145"/>
                <a:gd name="T106" fmla="*/ 83 w 91"/>
                <a:gd name="T107" fmla="*/ 84 h 145"/>
                <a:gd name="T108" fmla="*/ 81 w 91"/>
                <a:gd name="T109" fmla="*/ 69 h 145"/>
                <a:gd name="T110" fmla="*/ 78 w 91"/>
                <a:gd name="T111" fmla="*/ 65 h 145"/>
                <a:gd name="T112" fmla="*/ 72 w 91"/>
                <a:gd name="T113" fmla="*/ 48 h 145"/>
                <a:gd name="T114" fmla="*/ 62 w 91"/>
                <a:gd name="T115" fmla="*/ 25 h 145"/>
                <a:gd name="T116" fmla="*/ 43 w 91"/>
                <a:gd name="T117" fmla="*/ 0 h 145"/>
                <a:gd name="T118" fmla="*/ 22 w 91"/>
                <a:gd name="T119" fmla="*/ 6 h 145"/>
                <a:gd name="T120" fmla="*/ 7 w 91"/>
                <a:gd name="T121" fmla="*/ 15 h 145"/>
                <a:gd name="T122" fmla="*/ 0 w 91"/>
                <a:gd name="T123"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1" h="145">
                  <a:moveTo>
                    <a:pt x="55" y="103"/>
                  </a:moveTo>
                  <a:lnTo>
                    <a:pt x="57" y="103"/>
                  </a:lnTo>
                  <a:lnTo>
                    <a:pt x="59" y="105"/>
                  </a:lnTo>
                  <a:lnTo>
                    <a:pt x="55" y="105"/>
                  </a:lnTo>
                  <a:lnTo>
                    <a:pt x="55" y="103"/>
                  </a:lnTo>
                  <a:lnTo>
                    <a:pt x="55" y="103"/>
                  </a:lnTo>
                  <a:close/>
                  <a:moveTo>
                    <a:pt x="26" y="118"/>
                  </a:moveTo>
                  <a:lnTo>
                    <a:pt x="26" y="116"/>
                  </a:lnTo>
                  <a:lnTo>
                    <a:pt x="26" y="114"/>
                  </a:lnTo>
                  <a:lnTo>
                    <a:pt x="26" y="114"/>
                  </a:lnTo>
                  <a:lnTo>
                    <a:pt x="28" y="112"/>
                  </a:lnTo>
                  <a:lnTo>
                    <a:pt x="30" y="114"/>
                  </a:lnTo>
                  <a:lnTo>
                    <a:pt x="30" y="118"/>
                  </a:lnTo>
                  <a:lnTo>
                    <a:pt x="28" y="118"/>
                  </a:lnTo>
                  <a:lnTo>
                    <a:pt x="26" y="118"/>
                  </a:lnTo>
                  <a:lnTo>
                    <a:pt x="26" y="118"/>
                  </a:lnTo>
                  <a:close/>
                  <a:moveTo>
                    <a:pt x="72" y="97"/>
                  </a:moveTo>
                  <a:lnTo>
                    <a:pt x="68" y="99"/>
                  </a:lnTo>
                  <a:lnTo>
                    <a:pt x="70" y="101"/>
                  </a:lnTo>
                  <a:lnTo>
                    <a:pt x="70" y="105"/>
                  </a:lnTo>
                  <a:lnTo>
                    <a:pt x="72" y="103"/>
                  </a:lnTo>
                  <a:lnTo>
                    <a:pt x="74" y="101"/>
                  </a:lnTo>
                  <a:lnTo>
                    <a:pt x="74" y="99"/>
                  </a:lnTo>
                  <a:lnTo>
                    <a:pt x="72" y="97"/>
                  </a:lnTo>
                  <a:lnTo>
                    <a:pt x="72" y="97"/>
                  </a:lnTo>
                  <a:close/>
                  <a:moveTo>
                    <a:pt x="85" y="122"/>
                  </a:moveTo>
                  <a:lnTo>
                    <a:pt x="85" y="120"/>
                  </a:lnTo>
                  <a:lnTo>
                    <a:pt x="87" y="118"/>
                  </a:lnTo>
                  <a:lnTo>
                    <a:pt x="89" y="118"/>
                  </a:lnTo>
                  <a:lnTo>
                    <a:pt x="89" y="122"/>
                  </a:lnTo>
                  <a:lnTo>
                    <a:pt x="87" y="122"/>
                  </a:lnTo>
                  <a:lnTo>
                    <a:pt x="85" y="122"/>
                  </a:lnTo>
                  <a:lnTo>
                    <a:pt x="85" y="122"/>
                  </a:lnTo>
                  <a:close/>
                  <a:moveTo>
                    <a:pt x="89" y="116"/>
                  </a:moveTo>
                  <a:lnTo>
                    <a:pt x="87" y="116"/>
                  </a:lnTo>
                  <a:lnTo>
                    <a:pt x="87" y="114"/>
                  </a:lnTo>
                  <a:lnTo>
                    <a:pt x="87" y="110"/>
                  </a:lnTo>
                  <a:lnTo>
                    <a:pt x="87" y="107"/>
                  </a:lnTo>
                  <a:lnTo>
                    <a:pt x="89" y="107"/>
                  </a:lnTo>
                  <a:lnTo>
                    <a:pt x="89" y="107"/>
                  </a:lnTo>
                  <a:lnTo>
                    <a:pt x="91" y="112"/>
                  </a:lnTo>
                  <a:lnTo>
                    <a:pt x="89" y="116"/>
                  </a:lnTo>
                  <a:lnTo>
                    <a:pt x="89" y="116"/>
                  </a:lnTo>
                  <a:close/>
                  <a:moveTo>
                    <a:pt x="32" y="145"/>
                  </a:moveTo>
                  <a:lnTo>
                    <a:pt x="30" y="141"/>
                  </a:lnTo>
                  <a:lnTo>
                    <a:pt x="32" y="139"/>
                  </a:lnTo>
                  <a:lnTo>
                    <a:pt x="41" y="137"/>
                  </a:lnTo>
                  <a:lnTo>
                    <a:pt x="45" y="137"/>
                  </a:lnTo>
                  <a:lnTo>
                    <a:pt x="45" y="139"/>
                  </a:lnTo>
                  <a:lnTo>
                    <a:pt x="43" y="143"/>
                  </a:lnTo>
                  <a:lnTo>
                    <a:pt x="36" y="145"/>
                  </a:lnTo>
                  <a:lnTo>
                    <a:pt x="32" y="145"/>
                  </a:lnTo>
                  <a:lnTo>
                    <a:pt x="32" y="145"/>
                  </a:lnTo>
                  <a:close/>
                  <a:moveTo>
                    <a:pt x="0" y="25"/>
                  </a:moveTo>
                  <a:lnTo>
                    <a:pt x="0" y="25"/>
                  </a:lnTo>
                  <a:lnTo>
                    <a:pt x="3" y="23"/>
                  </a:lnTo>
                  <a:lnTo>
                    <a:pt x="9" y="23"/>
                  </a:lnTo>
                  <a:lnTo>
                    <a:pt x="7" y="25"/>
                  </a:lnTo>
                  <a:lnTo>
                    <a:pt x="15" y="32"/>
                  </a:lnTo>
                  <a:lnTo>
                    <a:pt x="19" y="40"/>
                  </a:lnTo>
                  <a:lnTo>
                    <a:pt x="22" y="40"/>
                  </a:lnTo>
                  <a:lnTo>
                    <a:pt x="22" y="42"/>
                  </a:lnTo>
                  <a:lnTo>
                    <a:pt x="24" y="46"/>
                  </a:lnTo>
                  <a:lnTo>
                    <a:pt x="26" y="48"/>
                  </a:lnTo>
                  <a:lnTo>
                    <a:pt x="19" y="46"/>
                  </a:lnTo>
                  <a:lnTo>
                    <a:pt x="17" y="44"/>
                  </a:lnTo>
                  <a:lnTo>
                    <a:pt x="15" y="48"/>
                  </a:lnTo>
                  <a:lnTo>
                    <a:pt x="13" y="48"/>
                  </a:lnTo>
                  <a:lnTo>
                    <a:pt x="9" y="53"/>
                  </a:lnTo>
                  <a:lnTo>
                    <a:pt x="17" y="57"/>
                  </a:lnTo>
                  <a:lnTo>
                    <a:pt x="19" y="57"/>
                  </a:lnTo>
                  <a:lnTo>
                    <a:pt x="22" y="61"/>
                  </a:lnTo>
                  <a:lnTo>
                    <a:pt x="22" y="69"/>
                  </a:lnTo>
                  <a:lnTo>
                    <a:pt x="24" y="72"/>
                  </a:lnTo>
                  <a:lnTo>
                    <a:pt x="26" y="69"/>
                  </a:lnTo>
                  <a:lnTo>
                    <a:pt x="30" y="76"/>
                  </a:lnTo>
                  <a:lnTo>
                    <a:pt x="24" y="80"/>
                  </a:lnTo>
                  <a:lnTo>
                    <a:pt x="24" y="82"/>
                  </a:lnTo>
                  <a:lnTo>
                    <a:pt x="26" y="84"/>
                  </a:lnTo>
                  <a:lnTo>
                    <a:pt x="26" y="88"/>
                  </a:lnTo>
                  <a:lnTo>
                    <a:pt x="24" y="91"/>
                  </a:lnTo>
                  <a:lnTo>
                    <a:pt x="24" y="95"/>
                  </a:lnTo>
                  <a:lnTo>
                    <a:pt x="26" y="97"/>
                  </a:lnTo>
                  <a:lnTo>
                    <a:pt x="24" y="97"/>
                  </a:lnTo>
                  <a:lnTo>
                    <a:pt x="28" y="107"/>
                  </a:lnTo>
                  <a:lnTo>
                    <a:pt x="30" y="107"/>
                  </a:lnTo>
                  <a:lnTo>
                    <a:pt x="32" y="112"/>
                  </a:lnTo>
                  <a:lnTo>
                    <a:pt x="32" y="114"/>
                  </a:lnTo>
                  <a:lnTo>
                    <a:pt x="32" y="116"/>
                  </a:lnTo>
                  <a:lnTo>
                    <a:pt x="36" y="114"/>
                  </a:lnTo>
                  <a:lnTo>
                    <a:pt x="36" y="110"/>
                  </a:lnTo>
                  <a:lnTo>
                    <a:pt x="38" y="112"/>
                  </a:lnTo>
                  <a:lnTo>
                    <a:pt x="41" y="107"/>
                  </a:lnTo>
                  <a:lnTo>
                    <a:pt x="49" y="99"/>
                  </a:lnTo>
                  <a:lnTo>
                    <a:pt x="53" y="99"/>
                  </a:lnTo>
                  <a:lnTo>
                    <a:pt x="53" y="101"/>
                  </a:lnTo>
                  <a:lnTo>
                    <a:pt x="57" y="99"/>
                  </a:lnTo>
                  <a:lnTo>
                    <a:pt x="59" y="99"/>
                  </a:lnTo>
                  <a:lnTo>
                    <a:pt x="59" y="103"/>
                  </a:lnTo>
                  <a:lnTo>
                    <a:pt x="64" y="101"/>
                  </a:lnTo>
                  <a:lnTo>
                    <a:pt x="66" y="103"/>
                  </a:lnTo>
                  <a:lnTo>
                    <a:pt x="68" y="101"/>
                  </a:lnTo>
                  <a:lnTo>
                    <a:pt x="66" y="99"/>
                  </a:lnTo>
                  <a:lnTo>
                    <a:pt x="70" y="95"/>
                  </a:lnTo>
                  <a:lnTo>
                    <a:pt x="76" y="95"/>
                  </a:lnTo>
                  <a:lnTo>
                    <a:pt x="81" y="88"/>
                  </a:lnTo>
                  <a:lnTo>
                    <a:pt x="81" y="86"/>
                  </a:lnTo>
                  <a:lnTo>
                    <a:pt x="83" y="84"/>
                  </a:lnTo>
                  <a:lnTo>
                    <a:pt x="81" y="69"/>
                  </a:lnTo>
                  <a:lnTo>
                    <a:pt x="81" y="69"/>
                  </a:lnTo>
                  <a:lnTo>
                    <a:pt x="78" y="69"/>
                  </a:lnTo>
                  <a:lnTo>
                    <a:pt x="78" y="65"/>
                  </a:lnTo>
                  <a:lnTo>
                    <a:pt x="76" y="53"/>
                  </a:lnTo>
                  <a:lnTo>
                    <a:pt x="72" y="48"/>
                  </a:lnTo>
                  <a:lnTo>
                    <a:pt x="72" y="40"/>
                  </a:lnTo>
                  <a:lnTo>
                    <a:pt x="62" y="25"/>
                  </a:lnTo>
                  <a:lnTo>
                    <a:pt x="51" y="15"/>
                  </a:lnTo>
                  <a:lnTo>
                    <a:pt x="43" y="0"/>
                  </a:lnTo>
                  <a:lnTo>
                    <a:pt x="34" y="6"/>
                  </a:lnTo>
                  <a:lnTo>
                    <a:pt x="22" y="6"/>
                  </a:lnTo>
                  <a:lnTo>
                    <a:pt x="13" y="13"/>
                  </a:lnTo>
                  <a:lnTo>
                    <a:pt x="7" y="15"/>
                  </a:lnTo>
                  <a:lnTo>
                    <a:pt x="0" y="21"/>
                  </a:lnTo>
                  <a:lnTo>
                    <a:pt x="0" y="25"/>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93" name="Freeform 17">
              <a:extLst>
                <a:ext uri="{FF2B5EF4-FFF2-40B4-BE49-F238E27FC236}">
                  <a16:creationId xmlns:a16="http://schemas.microsoft.com/office/drawing/2014/main" id="{1CC42325-3135-44A3-A8CE-9F9DFE54F49E}"/>
                </a:ext>
              </a:extLst>
            </p:cNvPr>
            <p:cNvSpPr>
              <a:spLocks/>
            </p:cNvSpPr>
            <p:nvPr/>
          </p:nvSpPr>
          <p:spPr bwMode="auto">
            <a:xfrm>
              <a:off x="6203303" y="2672724"/>
              <a:ext cx="76581" cy="122647"/>
            </a:xfrm>
            <a:custGeom>
              <a:avLst/>
              <a:gdLst>
                <a:gd name="T0" fmla="*/ 0 w 95"/>
                <a:gd name="T1" fmla="*/ 91 h 162"/>
                <a:gd name="T2" fmla="*/ 9 w 95"/>
                <a:gd name="T3" fmla="*/ 82 h 162"/>
                <a:gd name="T4" fmla="*/ 13 w 95"/>
                <a:gd name="T5" fmla="*/ 74 h 162"/>
                <a:gd name="T6" fmla="*/ 21 w 95"/>
                <a:gd name="T7" fmla="*/ 68 h 162"/>
                <a:gd name="T8" fmla="*/ 26 w 95"/>
                <a:gd name="T9" fmla="*/ 53 h 162"/>
                <a:gd name="T10" fmla="*/ 26 w 95"/>
                <a:gd name="T11" fmla="*/ 44 h 162"/>
                <a:gd name="T12" fmla="*/ 34 w 95"/>
                <a:gd name="T13" fmla="*/ 46 h 162"/>
                <a:gd name="T14" fmla="*/ 38 w 95"/>
                <a:gd name="T15" fmla="*/ 51 h 162"/>
                <a:gd name="T16" fmla="*/ 47 w 95"/>
                <a:gd name="T17" fmla="*/ 51 h 162"/>
                <a:gd name="T18" fmla="*/ 59 w 95"/>
                <a:gd name="T19" fmla="*/ 51 h 162"/>
                <a:gd name="T20" fmla="*/ 64 w 95"/>
                <a:gd name="T21" fmla="*/ 42 h 162"/>
                <a:gd name="T22" fmla="*/ 53 w 95"/>
                <a:gd name="T23" fmla="*/ 34 h 162"/>
                <a:gd name="T24" fmla="*/ 61 w 95"/>
                <a:gd name="T25" fmla="*/ 32 h 162"/>
                <a:gd name="T26" fmla="*/ 70 w 95"/>
                <a:gd name="T27" fmla="*/ 21 h 162"/>
                <a:gd name="T28" fmla="*/ 76 w 95"/>
                <a:gd name="T29" fmla="*/ 17 h 162"/>
                <a:gd name="T30" fmla="*/ 76 w 95"/>
                <a:gd name="T31" fmla="*/ 11 h 162"/>
                <a:gd name="T32" fmla="*/ 76 w 95"/>
                <a:gd name="T33" fmla="*/ 2 h 162"/>
                <a:gd name="T34" fmla="*/ 83 w 95"/>
                <a:gd name="T35" fmla="*/ 4 h 162"/>
                <a:gd name="T36" fmla="*/ 85 w 95"/>
                <a:gd name="T37" fmla="*/ 9 h 162"/>
                <a:gd name="T38" fmla="*/ 95 w 95"/>
                <a:gd name="T39" fmla="*/ 17 h 162"/>
                <a:gd name="T40" fmla="*/ 89 w 95"/>
                <a:gd name="T41" fmla="*/ 23 h 162"/>
                <a:gd name="T42" fmla="*/ 87 w 95"/>
                <a:gd name="T43" fmla="*/ 30 h 162"/>
                <a:gd name="T44" fmla="*/ 83 w 95"/>
                <a:gd name="T45" fmla="*/ 44 h 162"/>
                <a:gd name="T46" fmla="*/ 87 w 95"/>
                <a:gd name="T47" fmla="*/ 57 h 162"/>
                <a:gd name="T48" fmla="*/ 89 w 95"/>
                <a:gd name="T49" fmla="*/ 65 h 162"/>
                <a:gd name="T50" fmla="*/ 85 w 95"/>
                <a:gd name="T51" fmla="*/ 72 h 162"/>
                <a:gd name="T52" fmla="*/ 76 w 95"/>
                <a:gd name="T53" fmla="*/ 84 h 162"/>
                <a:gd name="T54" fmla="*/ 72 w 95"/>
                <a:gd name="T55" fmla="*/ 89 h 162"/>
                <a:gd name="T56" fmla="*/ 66 w 95"/>
                <a:gd name="T57" fmla="*/ 91 h 162"/>
                <a:gd name="T58" fmla="*/ 57 w 95"/>
                <a:gd name="T59" fmla="*/ 99 h 162"/>
                <a:gd name="T60" fmla="*/ 59 w 95"/>
                <a:gd name="T61" fmla="*/ 108 h 162"/>
                <a:gd name="T62" fmla="*/ 59 w 95"/>
                <a:gd name="T63" fmla="*/ 116 h 162"/>
                <a:gd name="T64" fmla="*/ 68 w 95"/>
                <a:gd name="T65" fmla="*/ 120 h 162"/>
                <a:gd name="T66" fmla="*/ 85 w 95"/>
                <a:gd name="T67" fmla="*/ 133 h 162"/>
                <a:gd name="T68" fmla="*/ 64 w 95"/>
                <a:gd name="T69" fmla="*/ 139 h 162"/>
                <a:gd name="T70" fmla="*/ 49 w 95"/>
                <a:gd name="T71" fmla="*/ 148 h 162"/>
                <a:gd name="T72" fmla="*/ 42 w 95"/>
                <a:gd name="T73" fmla="*/ 158 h 162"/>
                <a:gd name="T74" fmla="*/ 34 w 95"/>
                <a:gd name="T75" fmla="*/ 154 h 162"/>
                <a:gd name="T76" fmla="*/ 32 w 95"/>
                <a:gd name="T77" fmla="*/ 162 h 162"/>
                <a:gd name="T78" fmla="*/ 26 w 95"/>
                <a:gd name="T79" fmla="*/ 162 h 162"/>
                <a:gd name="T80" fmla="*/ 28 w 95"/>
                <a:gd name="T81" fmla="*/ 154 h 162"/>
                <a:gd name="T82" fmla="*/ 19 w 95"/>
                <a:gd name="T83" fmla="*/ 156 h 162"/>
                <a:gd name="T84" fmla="*/ 19 w 95"/>
                <a:gd name="T85" fmla="*/ 152 h 162"/>
                <a:gd name="T86" fmla="*/ 21 w 95"/>
                <a:gd name="T87" fmla="*/ 137 h 162"/>
                <a:gd name="T88" fmla="*/ 32 w 95"/>
                <a:gd name="T89" fmla="*/ 133 h 162"/>
                <a:gd name="T90" fmla="*/ 21 w 95"/>
                <a:gd name="T91" fmla="*/ 135 h 162"/>
                <a:gd name="T92" fmla="*/ 19 w 95"/>
                <a:gd name="T93" fmla="*/ 124 h 162"/>
                <a:gd name="T94" fmla="*/ 21 w 95"/>
                <a:gd name="T95" fmla="*/ 112 h 162"/>
                <a:gd name="T96" fmla="*/ 26 w 95"/>
                <a:gd name="T97" fmla="*/ 108 h 162"/>
                <a:gd name="T98" fmla="*/ 19 w 95"/>
                <a:gd name="T99" fmla="*/ 110 h 162"/>
                <a:gd name="T100" fmla="*/ 11 w 95"/>
                <a:gd name="T101" fmla="*/ 108 h 162"/>
                <a:gd name="T102" fmla="*/ 7 w 95"/>
                <a:gd name="T103" fmla="*/ 110 h 162"/>
                <a:gd name="T104" fmla="*/ 2 w 95"/>
                <a:gd name="T105" fmla="*/ 103 h 162"/>
                <a:gd name="T106" fmla="*/ 0 w 95"/>
                <a:gd name="T107" fmla="*/ 10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162">
                  <a:moveTo>
                    <a:pt x="0" y="103"/>
                  </a:moveTo>
                  <a:lnTo>
                    <a:pt x="0" y="91"/>
                  </a:lnTo>
                  <a:lnTo>
                    <a:pt x="7" y="87"/>
                  </a:lnTo>
                  <a:lnTo>
                    <a:pt x="9" y="82"/>
                  </a:lnTo>
                  <a:lnTo>
                    <a:pt x="9" y="78"/>
                  </a:lnTo>
                  <a:lnTo>
                    <a:pt x="13" y="74"/>
                  </a:lnTo>
                  <a:lnTo>
                    <a:pt x="17" y="68"/>
                  </a:lnTo>
                  <a:lnTo>
                    <a:pt x="21" y="68"/>
                  </a:lnTo>
                  <a:lnTo>
                    <a:pt x="23" y="57"/>
                  </a:lnTo>
                  <a:lnTo>
                    <a:pt x="26" y="53"/>
                  </a:lnTo>
                  <a:lnTo>
                    <a:pt x="26" y="51"/>
                  </a:lnTo>
                  <a:lnTo>
                    <a:pt x="26" y="44"/>
                  </a:lnTo>
                  <a:lnTo>
                    <a:pt x="30" y="40"/>
                  </a:lnTo>
                  <a:lnTo>
                    <a:pt x="34" y="46"/>
                  </a:lnTo>
                  <a:lnTo>
                    <a:pt x="36" y="49"/>
                  </a:lnTo>
                  <a:lnTo>
                    <a:pt x="38" y="51"/>
                  </a:lnTo>
                  <a:lnTo>
                    <a:pt x="42" y="49"/>
                  </a:lnTo>
                  <a:lnTo>
                    <a:pt x="47" y="51"/>
                  </a:lnTo>
                  <a:lnTo>
                    <a:pt x="55" y="49"/>
                  </a:lnTo>
                  <a:lnTo>
                    <a:pt x="59" y="51"/>
                  </a:lnTo>
                  <a:lnTo>
                    <a:pt x="64" y="44"/>
                  </a:lnTo>
                  <a:lnTo>
                    <a:pt x="64" y="42"/>
                  </a:lnTo>
                  <a:lnTo>
                    <a:pt x="57" y="38"/>
                  </a:lnTo>
                  <a:lnTo>
                    <a:pt x="53" y="34"/>
                  </a:lnTo>
                  <a:lnTo>
                    <a:pt x="57" y="32"/>
                  </a:lnTo>
                  <a:lnTo>
                    <a:pt x="61" y="32"/>
                  </a:lnTo>
                  <a:lnTo>
                    <a:pt x="70" y="25"/>
                  </a:lnTo>
                  <a:lnTo>
                    <a:pt x="70" y="21"/>
                  </a:lnTo>
                  <a:lnTo>
                    <a:pt x="72" y="17"/>
                  </a:lnTo>
                  <a:lnTo>
                    <a:pt x="76" y="17"/>
                  </a:lnTo>
                  <a:lnTo>
                    <a:pt x="78" y="13"/>
                  </a:lnTo>
                  <a:lnTo>
                    <a:pt x="76" y="11"/>
                  </a:lnTo>
                  <a:lnTo>
                    <a:pt x="76" y="6"/>
                  </a:lnTo>
                  <a:lnTo>
                    <a:pt x="76" y="2"/>
                  </a:lnTo>
                  <a:lnTo>
                    <a:pt x="80" y="0"/>
                  </a:lnTo>
                  <a:lnTo>
                    <a:pt x="83" y="4"/>
                  </a:lnTo>
                  <a:lnTo>
                    <a:pt x="83" y="6"/>
                  </a:lnTo>
                  <a:lnTo>
                    <a:pt x="85" y="9"/>
                  </a:lnTo>
                  <a:lnTo>
                    <a:pt x="91" y="11"/>
                  </a:lnTo>
                  <a:lnTo>
                    <a:pt x="95" y="17"/>
                  </a:lnTo>
                  <a:lnTo>
                    <a:pt x="95" y="17"/>
                  </a:lnTo>
                  <a:lnTo>
                    <a:pt x="89" y="23"/>
                  </a:lnTo>
                  <a:lnTo>
                    <a:pt x="87" y="23"/>
                  </a:lnTo>
                  <a:lnTo>
                    <a:pt x="87" y="30"/>
                  </a:lnTo>
                  <a:lnTo>
                    <a:pt x="83" y="38"/>
                  </a:lnTo>
                  <a:lnTo>
                    <a:pt x="83" y="44"/>
                  </a:lnTo>
                  <a:lnTo>
                    <a:pt x="87" y="46"/>
                  </a:lnTo>
                  <a:lnTo>
                    <a:pt x="87" y="57"/>
                  </a:lnTo>
                  <a:lnTo>
                    <a:pt x="91" y="61"/>
                  </a:lnTo>
                  <a:lnTo>
                    <a:pt x="89" y="65"/>
                  </a:lnTo>
                  <a:lnTo>
                    <a:pt x="85" y="70"/>
                  </a:lnTo>
                  <a:lnTo>
                    <a:pt x="85" y="72"/>
                  </a:lnTo>
                  <a:lnTo>
                    <a:pt x="76" y="80"/>
                  </a:lnTo>
                  <a:lnTo>
                    <a:pt x="76" y="84"/>
                  </a:lnTo>
                  <a:lnTo>
                    <a:pt x="74" y="87"/>
                  </a:lnTo>
                  <a:lnTo>
                    <a:pt x="72" y="89"/>
                  </a:lnTo>
                  <a:lnTo>
                    <a:pt x="68" y="89"/>
                  </a:lnTo>
                  <a:lnTo>
                    <a:pt x="66" y="91"/>
                  </a:lnTo>
                  <a:lnTo>
                    <a:pt x="64" y="95"/>
                  </a:lnTo>
                  <a:lnTo>
                    <a:pt x="57" y="99"/>
                  </a:lnTo>
                  <a:lnTo>
                    <a:pt x="57" y="103"/>
                  </a:lnTo>
                  <a:lnTo>
                    <a:pt x="59" y="108"/>
                  </a:lnTo>
                  <a:lnTo>
                    <a:pt x="57" y="110"/>
                  </a:lnTo>
                  <a:lnTo>
                    <a:pt x="59" y="116"/>
                  </a:lnTo>
                  <a:lnTo>
                    <a:pt x="66" y="118"/>
                  </a:lnTo>
                  <a:lnTo>
                    <a:pt x="68" y="120"/>
                  </a:lnTo>
                  <a:lnTo>
                    <a:pt x="83" y="129"/>
                  </a:lnTo>
                  <a:lnTo>
                    <a:pt x="85" y="133"/>
                  </a:lnTo>
                  <a:lnTo>
                    <a:pt x="76" y="139"/>
                  </a:lnTo>
                  <a:lnTo>
                    <a:pt x="64" y="139"/>
                  </a:lnTo>
                  <a:lnTo>
                    <a:pt x="55" y="146"/>
                  </a:lnTo>
                  <a:lnTo>
                    <a:pt x="49" y="148"/>
                  </a:lnTo>
                  <a:lnTo>
                    <a:pt x="42" y="154"/>
                  </a:lnTo>
                  <a:lnTo>
                    <a:pt x="42" y="158"/>
                  </a:lnTo>
                  <a:lnTo>
                    <a:pt x="36" y="154"/>
                  </a:lnTo>
                  <a:lnTo>
                    <a:pt x="34" y="154"/>
                  </a:lnTo>
                  <a:lnTo>
                    <a:pt x="36" y="156"/>
                  </a:lnTo>
                  <a:lnTo>
                    <a:pt x="32" y="162"/>
                  </a:lnTo>
                  <a:lnTo>
                    <a:pt x="30" y="160"/>
                  </a:lnTo>
                  <a:lnTo>
                    <a:pt x="26" y="162"/>
                  </a:lnTo>
                  <a:lnTo>
                    <a:pt x="23" y="160"/>
                  </a:lnTo>
                  <a:lnTo>
                    <a:pt x="28" y="154"/>
                  </a:lnTo>
                  <a:lnTo>
                    <a:pt x="23" y="154"/>
                  </a:lnTo>
                  <a:lnTo>
                    <a:pt x="19" y="156"/>
                  </a:lnTo>
                  <a:lnTo>
                    <a:pt x="19" y="154"/>
                  </a:lnTo>
                  <a:lnTo>
                    <a:pt x="19" y="152"/>
                  </a:lnTo>
                  <a:lnTo>
                    <a:pt x="19" y="143"/>
                  </a:lnTo>
                  <a:lnTo>
                    <a:pt x="21" y="137"/>
                  </a:lnTo>
                  <a:lnTo>
                    <a:pt x="28" y="137"/>
                  </a:lnTo>
                  <a:lnTo>
                    <a:pt x="32" y="133"/>
                  </a:lnTo>
                  <a:lnTo>
                    <a:pt x="28" y="135"/>
                  </a:lnTo>
                  <a:lnTo>
                    <a:pt x="21" y="135"/>
                  </a:lnTo>
                  <a:lnTo>
                    <a:pt x="19" y="133"/>
                  </a:lnTo>
                  <a:lnTo>
                    <a:pt x="19" y="124"/>
                  </a:lnTo>
                  <a:lnTo>
                    <a:pt x="23" y="116"/>
                  </a:lnTo>
                  <a:lnTo>
                    <a:pt x="21" y="112"/>
                  </a:lnTo>
                  <a:lnTo>
                    <a:pt x="23" y="110"/>
                  </a:lnTo>
                  <a:lnTo>
                    <a:pt x="26" y="108"/>
                  </a:lnTo>
                  <a:lnTo>
                    <a:pt x="21" y="108"/>
                  </a:lnTo>
                  <a:lnTo>
                    <a:pt x="19" y="110"/>
                  </a:lnTo>
                  <a:lnTo>
                    <a:pt x="13" y="110"/>
                  </a:lnTo>
                  <a:lnTo>
                    <a:pt x="11" y="108"/>
                  </a:lnTo>
                  <a:lnTo>
                    <a:pt x="7" y="106"/>
                  </a:lnTo>
                  <a:lnTo>
                    <a:pt x="7" y="110"/>
                  </a:lnTo>
                  <a:lnTo>
                    <a:pt x="5" y="110"/>
                  </a:lnTo>
                  <a:lnTo>
                    <a:pt x="2" y="103"/>
                  </a:lnTo>
                  <a:lnTo>
                    <a:pt x="2" y="103"/>
                  </a:lnTo>
                  <a:lnTo>
                    <a:pt x="0" y="10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94" name="Freeform 18">
              <a:extLst>
                <a:ext uri="{FF2B5EF4-FFF2-40B4-BE49-F238E27FC236}">
                  <a16:creationId xmlns:a16="http://schemas.microsoft.com/office/drawing/2014/main" id="{2E45E554-FEE9-4A76-A419-69B4382D2D49}"/>
                </a:ext>
              </a:extLst>
            </p:cNvPr>
            <p:cNvSpPr>
              <a:spLocks/>
            </p:cNvSpPr>
            <p:nvPr/>
          </p:nvSpPr>
          <p:spPr bwMode="auto">
            <a:xfrm>
              <a:off x="5585012" y="2512981"/>
              <a:ext cx="496565" cy="218795"/>
            </a:xfrm>
            <a:custGeom>
              <a:avLst/>
              <a:gdLst>
                <a:gd name="T0" fmla="*/ 21 w 616"/>
                <a:gd name="T1" fmla="*/ 89 h 289"/>
                <a:gd name="T2" fmla="*/ 38 w 616"/>
                <a:gd name="T3" fmla="*/ 70 h 289"/>
                <a:gd name="T4" fmla="*/ 44 w 616"/>
                <a:gd name="T5" fmla="*/ 57 h 289"/>
                <a:gd name="T6" fmla="*/ 70 w 616"/>
                <a:gd name="T7" fmla="*/ 49 h 289"/>
                <a:gd name="T8" fmla="*/ 84 w 616"/>
                <a:gd name="T9" fmla="*/ 53 h 289"/>
                <a:gd name="T10" fmla="*/ 105 w 616"/>
                <a:gd name="T11" fmla="*/ 53 h 289"/>
                <a:gd name="T12" fmla="*/ 131 w 616"/>
                <a:gd name="T13" fmla="*/ 74 h 289"/>
                <a:gd name="T14" fmla="*/ 152 w 616"/>
                <a:gd name="T15" fmla="*/ 70 h 289"/>
                <a:gd name="T16" fmla="*/ 175 w 616"/>
                <a:gd name="T17" fmla="*/ 70 h 289"/>
                <a:gd name="T18" fmla="*/ 181 w 616"/>
                <a:gd name="T19" fmla="*/ 47 h 289"/>
                <a:gd name="T20" fmla="*/ 167 w 616"/>
                <a:gd name="T21" fmla="*/ 24 h 289"/>
                <a:gd name="T22" fmla="*/ 179 w 616"/>
                <a:gd name="T23" fmla="*/ 9 h 289"/>
                <a:gd name="T24" fmla="*/ 194 w 616"/>
                <a:gd name="T25" fmla="*/ 5 h 289"/>
                <a:gd name="T26" fmla="*/ 219 w 616"/>
                <a:gd name="T27" fmla="*/ 11 h 289"/>
                <a:gd name="T28" fmla="*/ 245 w 616"/>
                <a:gd name="T29" fmla="*/ 17 h 289"/>
                <a:gd name="T30" fmla="*/ 251 w 616"/>
                <a:gd name="T31" fmla="*/ 34 h 289"/>
                <a:gd name="T32" fmla="*/ 266 w 616"/>
                <a:gd name="T33" fmla="*/ 47 h 289"/>
                <a:gd name="T34" fmla="*/ 289 w 616"/>
                <a:gd name="T35" fmla="*/ 49 h 289"/>
                <a:gd name="T36" fmla="*/ 314 w 616"/>
                <a:gd name="T37" fmla="*/ 40 h 289"/>
                <a:gd name="T38" fmla="*/ 348 w 616"/>
                <a:gd name="T39" fmla="*/ 47 h 289"/>
                <a:gd name="T40" fmla="*/ 373 w 616"/>
                <a:gd name="T41" fmla="*/ 59 h 289"/>
                <a:gd name="T42" fmla="*/ 401 w 616"/>
                <a:gd name="T43" fmla="*/ 66 h 289"/>
                <a:gd name="T44" fmla="*/ 430 w 616"/>
                <a:gd name="T45" fmla="*/ 66 h 289"/>
                <a:gd name="T46" fmla="*/ 462 w 616"/>
                <a:gd name="T47" fmla="*/ 53 h 289"/>
                <a:gd name="T48" fmla="*/ 476 w 616"/>
                <a:gd name="T49" fmla="*/ 34 h 289"/>
                <a:gd name="T50" fmla="*/ 495 w 616"/>
                <a:gd name="T51" fmla="*/ 28 h 289"/>
                <a:gd name="T52" fmla="*/ 514 w 616"/>
                <a:gd name="T53" fmla="*/ 34 h 289"/>
                <a:gd name="T54" fmla="*/ 531 w 616"/>
                <a:gd name="T55" fmla="*/ 64 h 289"/>
                <a:gd name="T56" fmla="*/ 540 w 616"/>
                <a:gd name="T57" fmla="*/ 99 h 289"/>
                <a:gd name="T58" fmla="*/ 571 w 616"/>
                <a:gd name="T59" fmla="*/ 89 h 289"/>
                <a:gd name="T60" fmla="*/ 601 w 616"/>
                <a:gd name="T61" fmla="*/ 97 h 289"/>
                <a:gd name="T62" fmla="*/ 613 w 616"/>
                <a:gd name="T63" fmla="*/ 120 h 289"/>
                <a:gd name="T64" fmla="*/ 601 w 616"/>
                <a:gd name="T65" fmla="*/ 127 h 289"/>
                <a:gd name="T66" fmla="*/ 576 w 616"/>
                <a:gd name="T67" fmla="*/ 133 h 289"/>
                <a:gd name="T68" fmla="*/ 567 w 616"/>
                <a:gd name="T69" fmla="*/ 142 h 289"/>
                <a:gd name="T70" fmla="*/ 546 w 616"/>
                <a:gd name="T71" fmla="*/ 167 h 289"/>
                <a:gd name="T72" fmla="*/ 523 w 616"/>
                <a:gd name="T73" fmla="*/ 182 h 289"/>
                <a:gd name="T74" fmla="*/ 502 w 616"/>
                <a:gd name="T75" fmla="*/ 184 h 289"/>
                <a:gd name="T76" fmla="*/ 476 w 616"/>
                <a:gd name="T77" fmla="*/ 196 h 289"/>
                <a:gd name="T78" fmla="*/ 491 w 616"/>
                <a:gd name="T79" fmla="*/ 222 h 289"/>
                <a:gd name="T80" fmla="*/ 464 w 616"/>
                <a:gd name="T81" fmla="*/ 251 h 289"/>
                <a:gd name="T82" fmla="*/ 428 w 616"/>
                <a:gd name="T83" fmla="*/ 264 h 289"/>
                <a:gd name="T84" fmla="*/ 379 w 616"/>
                <a:gd name="T85" fmla="*/ 289 h 289"/>
                <a:gd name="T86" fmla="*/ 352 w 616"/>
                <a:gd name="T87" fmla="*/ 287 h 289"/>
                <a:gd name="T88" fmla="*/ 302 w 616"/>
                <a:gd name="T89" fmla="*/ 266 h 289"/>
                <a:gd name="T90" fmla="*/ 264 w 616"/>
                <a:gd name="T91" fmla="*/ 270 h 289"/>
                <a:gd name="T92" fmla="*/ 202 w 616"/>
                <a:gd name="T93" fmla="*/ 270 h 289"/>
                <a:gd name="T94" fmla="*/ 183 w 616"/>
                <a:gd name="T95" fmla="*/ 241 h 289"/>
                <a:gd name="T96" fmla="*/ 175 w 616"/>
                <a:gd name="T97" fmla="*/ 228 h 289"/>
                <a:gd name="T98" fmla="*/ 152 w 616"/>
                <a:gd name="T99" fmla="*/ 220 h 289"/>
                <a:gd name="T100" fmla="*/ 122 w 616"/>
                <a:gd name="T101" fmla="*/ 209 h 289"/>
                <a:gd name="T102" fmla="*/ 78 w 616"/>
                <a:gd name="T103" fmla="*/ 198 h 289"/>
                <a:gd name="T104" fmla="*/ 80 w 616"/>
                <a:gd name="T105" fmla="*/ 182 h 289"/>
                <a:gd name="T106" fmla="*/ 74 w 616"/>
                <a:gd name="T107" fmla="*/ 161 h 289"/>
                <a:gd name="T108" fmla="*/ 63 w 616"/>
                <a:gd name="T109" fmla="*/ 142 h 289"/>
                <a:gd name="T110" fmla="*/ 46 w 616"/>
                <a:gd name="T111" fmla="*/ 137 h 289"/>
                <a:gd name="T112" fmla="*/ 32 w 616"/>
                <a:gd name="T113" fmla="*/ 135 h 289"/>
                <a:gd name="T114" fmla="*/ 23 w 616"/>
                <a:gd name="T115" fmla="*/ 131 h 289"/>
                <a:gd name="T116" fmla="*/ 6 w 616"/>
                <a:gd name="T117" fmla="*/ 116 h 289"/>
                <a:gd name="T118" fmla="*/ 2 w 616"/>
                <a:gd name="T119" fmla="*/ 11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6" h="289">
                  <a:moveTo>
                    <a:pt x="0" y="104"/>
                  </a:moveTo>
                  <a:lnTo>
                    <a:pt x="4" y="95"/>
                  </a:lnTo>
                  <a:lnTo>
                    <a:pt x="6" y="95"/>
                  </a:lnTo>
                  <a:lnTo>
                    <a:pt x="17" y="95"/>
                  </a:lnTo>
                  <a:lnTo>
                    <a:pt x="17" y="93"/>
                  </a:lnTo>
                  <a:lnTo>
                    <a:pt x="21" y="89"/>
                  </a:lnTo>
                  <a:lnTo>
                    <a:pt x="28" y="87"/>
                  </a:lnTo>
                  <a:lnTo>
                    <a:pt x="28" y="83"/>
                  </a:lnTo>
                  <a:lnTo>
                    <a:pt x="30" y="78"/>
                  </a:lnTo>
                  <a:lnTo>
                    <a:pt x="34" y="76"/>
                  </a:lnTo>
                  <a:lnTo>
                    <a:pt x="34" y="74"/>
                  </a:lnTo>
                  <a:lnTo>
                    <a:pt x="38" y="70"/>
                  </a:lnTo>
                  <a:lnTo>
                    <a:pt x="42" y="70"/>
                  </a:lnTo>
                  <a:lnTo>
                    <a:pt x="44" y="66"/>
                  </a:lnTo>
                  <a:lnTo>
                    <a:pt x="46" y="64"/>
                  </a:lnTo>
                  <a:lnTo>
                    <a:pt x="44" y="61"/>
                  </a:lnTo>
                  <a:lnTo>
                    <a:pt x="44" y="59"/>
                  </a:lnTo>
                  <a:lnTo>
                    <a:pt x="44" y="57"/>
                  </a:lnTo>
                  <a:lnTo>
                    <a:pt x="51" y="59"/>
                  </a:lnTo>
                  <a:lnTo>
                    <a:pt x="55" y="57"/>
                  </a:lnTo>
                  <a:lnTo>
                    <a:pt x="57" y="53"/>
                  </a:lnTo>
                  <a:lnTo>
                    <a:pt x="59" y="51"/>
                  </a:lnTo>
                  <a:lnTo>
                    <a:pt x="65" y="51"/>
                  </a:lnTo>
                  <a:lnTo>
                    <a:pt x="70" y="49"/>
                  </a:lnTo>
                  <a:lnTo>
                    <a:pt x="74" y="49"/>
                  </a:lnTo>
                  <a:lnTo>
                    <a:pt x="78" y="51"/>
                  </a:lnTo>
                  <a:lnTo>
                    <a:pt x="80" y="49"/>
                  </a:lnTo>
                  <a:lnTo>
                    <a:pt x="82" y="49"/>
                  </a:lnTo>
                  <a:lnTo>
                    <a:pt x="84" y="51"/>
                  </a:lnTo>
                  <a:lnTo>
                    <a:pt x="84" y="53"/>
                  </a:lnTo>
                  <a:lnTo>
                    <a:pt x="87" y="57"/>
                  </a:lnTo>
                  <a:lnTo>
                    <a:pt x="91" y="55"/>
                  </a:lnTo>
                  <a:lnTo>
                    <a:pt x="93" y="55"/>
                  </a:lnTo>
                  <a:lnTo>
                    <a:pt x="97" y="55"/>
                  </a:lnTo>
                  <a:lnTo>
                    <a:pt x="99" y="53"/>
                  </a:lnTo>
                  <a:lnTo>
                    <a:pt x="105" y="53"/>
                  </a:lnTo>
                  <a:lnTo>
                    <a:pt x="108" y="57"/>
                  </a:lnTo>
                  <a:lnTo>
                    <a:pt x="108" y="59"/>
                  </a:lnTo>
                  <a:lnTo>
                    <a:pt x="110" y="61"/>
                  </a:lnTo>
                  <a:lnTo>
                    <a:pt x="120" y="68"/>
                  </a:lnTo>
                  <a:lnTo>
                    <a:pt x="122" y="70"/>
                  </a:lnTo>
                  <a:lnTo>
                    <a:pt x="131" y="74"/>
                  </a:lnTo>
                  <a:lnTo>
                    <a:pt x="133" y="72"/>
                  </a:lnTo>
                  <a:lnTo>
                    <a:pt x="137" y="72"/>
                  </a:lnTo>
                  <a:lnTo>
                    <a:pt x="141" y="68"/>
                  </a:lnTo>
                  <a:lnTo>
                    <a:pt x="146" y="68"/>
                  </a:lnTo>
                  <a:lnTo>
                    <a:pt x="148" y="68"/>
                  </a:lnTo>
                  <a:lnTo>
                    <a:pt x="152" y="70"/>
                  </a:lnTo>
                  <a:lnTo>
                    <a:pt x="154" y="70"/>
                  </a:lnTo>
                  <a:lnTo>
                    <a:pt x="162" y="70"/>
                  </a:lnTo>
                  <a:lnTo>
                    <a:pt x="167" y="72"/>
                  </a:lnTo>
                  <a:lnTo>
                    <a:pt x="171" y="72"/>
                  </a:lnTo>
                  <a:lnTo>
                    <a:pt x="171" y="70"/>
                  </a:lnTo>
                  <a:lnTo>
                    <a:pt x="175" y="70"/>
                  </a:lnTo>
                  <a:lnTo>
                    <a:pt x="181" y="70"/>
                  </a:lnTo>
                  <a:lnTo>
                    <a:pt x="186" y="64"/>
                  </a:lnTo>
                  <a:lnTo>
                    <a:pt x="183" y="61"/>
                  </a:lnTo>
                  <a:lnTo>
                    <a:pt x="179" y="59"/>
                  </a:lnTo>
                  <a:lnTo>
                    <a:pt x="179" y="53"/>
                  </a:lnTo>
                  <a:lnTo>
                    <a:pt x="181" y="47"/>
                  </a:lnTo>
                  <a:lnTo>
                    <a:pt x="179" y="45"/>
                  </a:lnTo>
                  <a:lnTo>
                    <a:pt x="175" y="43"/>
                  </a:lnTo>
                  <a:lnTo>
                    <a:pt x="173" y="40"/>
                  </a:lnTo>
                  <a:lnTo>
                    <a:pt x="169" y="38"/>
                  </a:lnTo>
                  <a:lnTo>
                    <a:pt x="167" y="34"/>
                  </a:lnTo>
                  <a:lnTo>
                    <a:pt x="167" y="24"/>
                  </a:lnTo>
                  <a:lnTo>
                    <a:pt x="171" y="19"/>
                  </a:lnTo>
                  <a:lnTo>
                    <a:pt x="171" y="15"/>
                  </a:lnTo>
                  <a:lnTo>
                    <a:pt x="173" y="13"/>
                  </a:lnTo>
                  <a:lnTo>
                    <a:pt x="177" y="11"/>
                  </a:lnTo>
                  <a:lnTo>
                    <a:pt x="177" y="13"/>
                  </a:lnTo>
                  <a:lnTo>
                    <a:pt x="179" y="9"/>
                  </a:lnTo>
                  <a:lnTo>
                    <a:pt x="179" y="5"/>
                  </a:lnTo>
                  <a:lnTo>
                    <a:pt x="179" y="2"/>
                  </a:lnTo>
                  <a:lnTo>
                    <a:pt x="181" y="0"/>
                  </a:lnTo>
                  <a:lnTo>
                    <a:pt x="186" y="0"/>
                  </a:lnTo>
                  <a:lnTo>
                    <a:pt x="188" y="2"/>
                  </a:lnTo>
                  <a:lnTo>
                    <a:pt x="194" y="5"/>
                  </a:lnTo>
                  <a:lnTo>
                    <a:pt x="198" y="7"/>
                  </a:lnTo>
                  <a:lnTo>
                    <a:pt x="200" y="7"/>
                  </a:lnTo>
                  <a:lnTo>
                    <a:pt x="205" y="9"/>
                  </a:lnTo>
                  <a:lnTo>
                    <a:pt x="209" y="9"/>
                  </a:lnTo>
                  <a:lnTo>
                    <a:pt x="215" y="9"/>
                  </a:lnTo>
                  <a:lnTo>
                    <a:pt x="219" y="11"/>
                  </a:lnTo>
                  <a:lnTo>
                    <a:pt x="221" y="13"/>
                  </a:lnTo>
                  <a:lnTo>
                    <a:pt x="226" y="13"/>
                  </a:lnTo>
                  <a:lnTo>
                    <a:pt x="228" y="15"/>
                  </a:lnTo>
                  <a:lnTo>
                    <a:pt x="232" y="15"/>
                  </a:lnTo>
                  <a:lnTo>
                    <a:pt x="240" y="15"/>
                  </a:lnTo>
                  <a:lnTo>
                    <a:pt x="245" y="17"/>
                  </a:lnTo>
                  <a:lnTo>
                    <a:pt x="245" y="19"/>
                  </a:lnTo>
                  <a:lnTo>
                    <a:pt x="245" y="21"/>
                  </a:lnTo>
                  <a:lnTo>
                    <a:pt x="247" y="26"/>
                  </a:lnTo>
                  <a:lnTo>
                    <a:pt x="247" y="28"/>
                  </a:lnTo>
                  <a:lnTo>
                    <a:pt x="249" y="30"/>
                  </a:lnTo>
                  <a:lnTo>
                    <a:pt x="251" y="34"/>
                  </a:lnTo>
                  <a:lnTo>
                    <a:pt x="251" y="38"/>
                  </a:lnTo>
                  <a:lnTo>
                    <a:pt x="253" y="40"/>
                  </a:lnTo>
                  <a:lnTo>
                    <a:pt x="255" y="40"/>
                  </a:lnTo>
                  <a:lnTo>
                    <a:pt x="259" y="45"/>
                  </a:lnTo>
                  <a:lnTo>
                    <a:pt x="261" y="47"/>
                  </a:lnTo>
                  <a:lnTo>
                    <a:pt x="266" y="47"/>
                  </a:lnTo>
                  <a:lnTo>
                    <a:pt x="272" y="51"/>
                  </a:lnTo>
                  <a:lnTo>
                    <a:pt x="276" y="51"/>
                  </a:lnTo>
                  <a:lnTo>
                    <a:pt x="276" y="49"/>
                  </a:lnTo>
                  <a:lnTo>
                    <a:pt x="283" y="49"/>
                  </a:lnTo>
                  <a:lnTo>
                    <a:pt x="287" y="49"/>
                  </a:lnTo>
                  <a:lnTo>
                    <a:pt x="289" y="49"/>
                  </a:lnTo>
                  <a:lnTo>
                    <a:pt x="291" y="49"/>
                  </a:lnTo>
                  <a:lnTo>
                    <a:pt x="293" y="49"/>
                  </a:lnTo>
                  <a:lnTo>
                    <a:pt x="297" y="45"/>
                  </a:lnTo>
                  <a:lnTo>
                    <a:pt x="304" y="43"/>
                  </a:lnTo>
                  <a:lnTo>
                    <a:pt x="310" y="43"/>
                  </a:lnTo>
                  <a:lnTo>
                    <a:pt x="314" y="40"/>
                  </a:lnTo>
                  <a:lnTo>
                    <a:pt x="320" y="38"/>
                  </a:lnTo>
                  <a:lnTo>
                    <a:pt x="325" y="38"/>
                  </a:lnTo>
                  <a:lnTo>
                    <a:pt x="329" y="40"/>
                  </a:lnTo>
                  <a:lnTo>
                    <a:pt x="335" y="40"/>
                  </a:lnTo>
                  <a:lnTo>
                    <a:pt x="344" y="40"/>
                  </a:lnTo>
                  <a:lnTo>
                    <a:pt x="348" y="47"/>
                  </a:lnTo>
                  <a:lnTo>
                    <a:pt x="354" y="49"/>
                  </a:lnTo>
                  <a:lnTo>
                    <a:pt x="361" y="49"/>
                  </a:lnTo>
                  <a:lnTo>
                    <a:pt x="365" y="49"/>
                  </a:lnTo>
                  <a:lnTo>
                    <a:pt x="367" y="51"/>
                  </a:lnTo>
                  <a:lnTo>
                    <a:pt x="369" y="57"/>
                  </a:lnTo>
                  <a:lnTo>
                    <a:pt x="373" y="59"/>
                  </a:lnTo>
                  <a:lnTo>
                    <a:pt x="375" y="61"/>
                  </a:lnTo>
                  <a:lnTo>
                    <a:pt x="377" y="61"/>
                  </a:lnTo>
                  <a:lnTo>
                    <a:pt x="382" y="66"/>
                  </a:lnTo>
                  <a:lnTo>
                    <a:pt x="384" y="66"/>
                  </a:lnTo>
                  <a:lnTo>
                    <a:pt x="392" y="64"/>
                  </a:lnTo>
                  <a:lnTo>
                    <a:pt x="401" y="66"/>
                  </a:lnTo>
                  <a:lnTo>
                    <a:pt x="413" y="66"/>
                  </a:lnTo>
                  <a:lnTo>
                    <a:pt x="417" y="66"/>
                  </a:lnTo>
                  <a:lnTo>
                    <a:pt x="420" y="64"/>
                  </a:lnTo>
                  <a:lnTo>
                    <a:pt x="424" y="64"/>
                  </a:lnTo>
                  <a:lnTo>
                    <a:pt x="428" y="66"/>
                  </a:lnTo>
                  <a:lnTo>
                    <a:pt x="430" y="66"/>
                  </a:lnTo>
                  <a:lnTo>
                    <a:pt x="434" y="61"/>
                  </a:lnTo>
                  <a:lnTo>
                    <a:pt x="441" y="57"/>
                  </a:lnTo>
                  <a:lnTo>
                    <a:pt x="445" y="57"/>
                  </a:lnTo>
                  <a:lnTo>
                    <a:pt x="449" y="53"/>
                  </a:lnTo>
                  <a:lnTo>
                    <a:pt x="451" y="53"/>
                  </a:lnTo>
                  <a:lnTo>
                    <a:pt x="462" y="53"/>
                  </a:lnTo>
                  <a:lnTo>
                    <a:pt x="466" y="49"/>
                  </a:lnTo>
                  <a:lnTo>
                    <a:pt x="466" y="45"/>
                  </a:lnTo>
                  <a:lnTo>
                    <a:pt x="466" y="43"/>
                  </a:lnTo>
                  <a:lnTo>
                    <a:pt x="468" y="38"/>
                  </a:lnTo>
                  <a:lnTo>
                    <a:pt x="472" y="38"/>
                  </a:lnTo>
                  <a:lnTo>
                    <a:pt x="476" y="34"/>
                  </a:lnTo>
                  <a:lnTo>
                    <a:pt x="476" y="30"/>
                  </a:lnTo>
                  <a:lnTo>
                    <a:pt x="481" y="28"/>
                  </a:lnTo>
                  <a:lnTo>
                    <a:pt x="483" y="28"/>
                  </a:lnTo>
                  <a:lnTo>
                    <a:pt x="485" y="28"/>
                  </a:lnTo>
                  <a:lnTo>
                    <a:pt x="491" y="28"/>
                  </a:lnTo>
                  <a:lnTo>
                    <a:pt x="495" y="28"/>
                  </a:lnTo>
                  <a:lnTo>
                    <a:pt x="500" y="30"/>
                  </a:lnTo>
                  <a:lnTo>
                    <a:pt x="502" y="34"/>
                  </a:lnTo>
                  <a:lnTo>
                    <a:pt x="504" y="34"/>
                  </a:lnTo>
                  <a:lnTo>
                    <a:pt x="508" y="34"/>
                  </a:lnTo>
                  <a:lnTo>
                    <a:pt x="510" y="34"/>
                  </a:lnTo>
                  <a:lnTo>
                    <a:pt x="514" y="34"/>
                  </a:lnTo>
                  <a:lnTo>
                    <a:pt x="519" y="32"/>
                  </a:lnTo>
                  <a:lnTo>
                    <a:pt x="519" y="30"/>
                  </a:lnTo>
                  <a:lnTo>
                    <a:pt x="525" y="28"/>
                  </a:lnTo>
                  <a:lnTo>
                    <a:pt x="533" y="32"/>
                  </a:lnTo>
                  <a:lnTo>
                    <a:pt x="535" y="34"/>
                  </a:lnTo>
                  <a:lnTo>
                    <a:pt x="531" y="64"/>
                  </a:lnTo>
                  <a:lnTo>
                    <a:pt x="531" y="70"/>
                  </a:lnTo>
                  <a:lnTo>
                    <a:pt x="529" y="76"/>
                  </a:lnTo>
                  <a:lnTo>
                    <a:pt x="531" y="80"/>
                  </a:lnTo>
                  <a:lnTo>
                    <a:pt x="527" y="89"/>
                  </a:lnTo>
                  <a:lnTo>
                    <a:pt x="531" y="95"/>
                  </a:lnTo>
                  <a:lnTo>
                    <a:pt x="540" y="99"/>
                  </a:lnTo>
                  <a:lnTo>
                    <a:pt x="546" y="95"/>
                  </a:lnTo>
                  <a:lnTo>
                    <a:pt x="554" y="95"/>
                  </a:lnTo>
                  <a:lnTo>
                    <a:pt x="563" y="97"/>
                  </a:lnTo>
                  <a:lnTo>
                    <a:pt x="567" y="102"/>
                  </a:lnTo>
                  <a:lnTo>
                    <a:pt x="571" y="93"/>
                  </a:lnTo>
                  <a:lnTo>
                    <a:pt x="571" y="89"/>
                  </a:lnTo>
                  <a:lnTo>
                    <a:pt x="571" y="85"/>
                  </a:lnTo>
                  <a:lnTo>
                    <a:pt x="578" y="83"/>
                  </a:lnTo>
                  <a:lnTo>
                    <a:pt x="580" y="83"/>
                  </a:lnTo>
                  <a:lnTo>
                    <a:pt x="588" y="85"/>
                  </a:lnTo>
                  <a:lnTo>
                    <a:pt x="594" y="91"/>
                  </a:lnTo>
                  <a:lnTo>
                    <a:pt x="601" y="97"/>
                  </a:lnTo>
                  <a:lnTo>
                    <a:pt x="607" y="104"/>
                  </a:lnTo>
                  <a:lnTo>
                    <a:pt x="613" y="110"/>
                  </a:lnTo>
                  <a:lnTo>
                    <a:pt x="613" y="112"/>
                  </a:lnTo>
                  <a:lnTo>
                    <a:pt x="616" y="116"/>
                  </a:lnTo>
                  <a:lnTo>
                    <a:pt x="616" y="118"/>
                  </a:lnTo>
                  <a:lnTo>
                    <a:pt x="613" y="120"/>
                  </a:lnTo>
                  <a:lnTo>
                    <a:pt x="613" y="125"/>
                  </a:lnTo>
                  <a:lnTo>
                    <a:pt x="611" y="127"/>
                  </a:lnTo>
                  <a:lnTo>
                    <a:pt x="609" y="127"/>
                  </a:lnTo>
                  <a:lnTo>
                    <a:pt x="607" y="125"/>
                  </a:lnTo>
                  <a:lnTo>
                    <a:pt x="603" y="125"/>
                  </a:lnTo>
                  <a:lnTo>
                    <a:pt x="601" y="127"/>
                  </a:lnTo>
                  <a:lnTo>
                    <a:pt x="594" y="125"/>
                  </a:lnTo>
                  <a:lnTo>
                    <a:pt x="592" y="125"/>
                  </a:lnTo>
                  <a:lnTo>
                    <a:pt x="588" y="129"/>
                  </a:lnTo>
                  <a:lnTo>
                    <a:pt x="582" y="133"/>
                  </a:lnTo>
                  <a:lnTo>
                    <a:pt x="580" y="135"/>
                  </a:lnTo>
                  <a:lnTo>
                    <a:pt x="576" y="133"/>
                  </a:lnTo>
                  <a:lnTo>
                    <a:pt x="573" y="133"/>
                  </a:lnTo>
                  <a:lnTo>
                    <a:pt x="573" y="137"/>
                  </a:lnTo>
                  <a:lnTo>
                    <a:pt x="573" y="139"/>
                  </a:lnTo>
                  <a:lnTo>
                    <a:pt x="569" y="139"/>
                  </a:lnTo>
                  <a:lnTo>
                    <a:pt x="567" y="139"/>
                  </a:lnTo>
                  <a:lnTo>
                    <a:pt x="567" y="142"/>
                  </a:lnTo>
                  <a:lnTo>
                    <a:pt x="563" y="148"/>
                  </a:lnTo>
                  <a:lnTo>
                    <a:pt x="563" y="154"/>
                  </a:lnTo>
                  <a:lnTo>
                    <a:pt x="563" y="158"/>
                  </a:lnTo>
                  <a:lnTo>
                    <a:pt x="561" y="161"/>
                  </a:lnTo>
                  <a:lnTo>
                    <a:pt x="557" y="161"/>
                  </a:lnTo>
                  <a:lnTo>
                    <a:pt x="546" y="167"/>
                  </a:lnTo>
                  <a:lnTo>
                    <a:pt x="542" y="167"/>
                  </a:lnTo>
                  <a:lnTo>
                    <a:pt x="538" y="167"/>
                  </a:lnTo>
                  <a:lnTo>
                    <a:pt x="535" y="167"/>
                  </a:lnTo>
                  <a:lnTo>
                    <a:pt x="531" y="175"/>
                  </a:lnTo>
                  <a:lnTo>
                    <a:pt x="527" y="177"/>
                  </a:lnTo>
                  <a:lnTo>
                    <a:pt x="523" y="182"/>
                  </a:lnTo>
                  <a:lnTo>
                    <a:pt x="521" y="184"/>
                  </a:lnTo>
                  <a:lnTo>
                    <a:pt x="519" y="188"/>
                  </a:lnTo>
                  <a:lnTo>
                    <a:pt x="516" y="188"/>
                  </a:lnTo>
                  <a:lnTo>
                    <a:pt x="512" y="186"/>
                  </a:lnTo>
                  <a:lnTo>
                    <a:pt x="508" y="186"/>
                  </a:lnTo>
                  <a:lnTo>
                    <a:pt x="502" y="184"/>
                  </a:lnTo>
                  <a:lnTo>
                    <a:pt x="498" y="180"/>
                  </a:lnTo>
                  <a:lnTo>
                    <a:pt x="493" y="180"/>
                  </a:lnTo>
                  <a:lnTo>
                    <a:pt x="485" y="182"/>
                  </a:lnTo>
                  <a:lnTo>
                    <a:pt x="481" y="184"/>
                  </a:lnTo>
                  <a:lnTo>
                    <a:pt x="476" y="188"/>
                  </a:lnTo>
                  <a:lnTo>
                    <a:pt x="476" y="196"/>
                  </a:lnTo>
                  <a:lnTo>
                    <a:pt x="476" y="203"/>
                  </a:lnTo>
                  <a:lnTo>
                    <a:pt x="476" y="205"/>
                  </a:lnTo>
                  <a:lnTo>
                    <a:pt x="487" y="211"/>
                  </a:lnTo>
                  <a:lnTo>
                    <a:pt x="493" y="215"/>
                  </a:lnTo>
                  <a:lnTo>
                    <a:pt x="493" y="217"/>
                  </a:lnTo>
                  <a:lnTo>
                    <a:pt x="491" y="222"/>
                  </a:lnTo>
                  <a:lnTo>
                    <a:pt x="489" y="226"/>
                  </a:lnTo>
                  <a:lnTo>
                    <a:pt x="481" y="234"/>
                  </a:lnTo>
                  <a:lnTo>
                    <a:pt x="476" y="243"/>
                  </a:lnTo>
                  <a:lnTo>
                    <a:pt x="472" y="251"/>
                  </a:lnTo>
                  <a:lnTo>
                    <a:pt x="470" y="251"/>
                  </a:lnTo>
                  <a:lnTo>
                    <a:pt x="464" y="251"/>
                  </a:lnTo>
                  <a:lnTo>
                    <a:pt x="457" y="253"/>
                  </a:lnTo>
                  <a:lnTo>
                    <a:pt x="453" y="255"/>
                  </a:lnTo>
                  <a:lnTo>
                    <a:pt x="447" y="260"/>
                  </a:lnTo>
                  <a:lnTo>
                    <a:pt x="443" y="260"/>
                  </a:lnTo>
                  <a:lnTo>
                    <a:pt x="434" y="262"/>
                  </a:lnTo>
                  <a:lnTo>
                    <a:pt x="428" y="264"/>
                  </a:lnTo>
                  <a:lnTo>
                    <a:pt x="422" y="266"/>
                  </a:lnTo>
                  <a:lnTo>
                    <a:pt x="407" y="270"/>
                  </a:lnTo>
                  <a:lnTo>
                    <a:pt x="396" y="274"/>
                  </a:lnTo>
                  <a:lnTo>
                    <a:pt x="390" y="281"/>
                  </a:lnTo>
                  <a:lnTo>
                    <a:pt x="382" y="287"/>
                  </a:lnTo>
                  <a:lnTo>
                    <a:pt x="379" y="289"/>
                  </a:lnTo>
                  <a:lnTo>
                    <a:pt x="373" y="289"/>
                  </a:lnTo>
                  <a:lnTo>
                    <a:pt x="369" y="289"/>
                  </a:lnTo>
                  <a:lnTo>
                    <a:pt x="369" y="287"/>
                  </a:lnTo>
                  <a:lnTo>
                    <a:pt x="367" y="283"/>
                  </a:lnTo>
                  <a:lnTo>
                    <a:pt x="358" y="285"/>
                  </a:lnTo>
                  <a:lnTo>
                    <a:pt x="352" y="287"/>
                  </a:lnTo>
                  <a:lnTo>
                    <a:pt x="346" y="283"/>
                  </a:lnTo>
                  <a:lnTo>
                    <a:pt x="339" y="283"/>
                  </a:lnTo>
                  <a:lnTo>
                    <a:pt x="327" y="279"/>
                  </a:lnTo>
                  <a:lnTo>
                    <a:pt x="314" y="272"/>
                  </a:lnTo>
                  <a:lnTo>
                    <a:pt x="308" y="266"/>
                  </a:lnTo>
                  <a:lnTo>
                    <a:pt x="302" y="266"/>
                  </a:lnTo>
                  <a:lnTo>
                    <a:pt x="287" y="264"/>
                  </a:lnTo>
                  <a:lnTo>
                    <a:pt x="276" y="264"/>
                  </a:lnTo>
                  <a:lnTo>
                    <a:pt x="272" y="264"/>
                  </a:lnTo>
                  <a:lnTo>
                    <a:pt x="270" y="264"/>
                  </a:lnTo>
                  <a:lnTo>
                    <a:pt x="270" y="266"/>
                  </a:lnTo>
                  <a:lnTo>
                    <a:pt x="264" y="270"/>
                  </a:lnTo>
                  <a:lnTo>
                    <a:pt x="253" y="270"/>
                  </a:lnTo>
                  <a:lnTo>
                    <a:pt x="236" y="268"/>
                  </a:lnTo>
                  <a:lnTo>
                    <a:pt x="224" y="270"/>
                  </a:lnTo>
                  <a:lnTo>
                    <a:pt x="215" y="268"/>
                  </a:lnTo>
                  <a:lnTo>
                    <a:pt x="207" y="270"/>
                  </a:lnTo>
                  <a:lnTo>
                    <a:pt x="202" y="270"/>
                  </a:lnTo>
                  <a:lnTo>
                    <a:pt x="200" y="270"/>
                  </a:lnTo>
                  <a:lnTo>
                    <a:pt x="196" y="260"/>
                  </a:lnTo>
                  <a:lnTo>
                    <a:pt x="194" y="255"/>
                  </a:lnTo>
                  <a:lnTo>
                    <a:pt x="190" y="249"/>
                  </a:lnTo>
                  <a:lnTo>
                    <a:pt x="186" y="245"/>
                  </a:lnTo>
                  <a:lnTo>
                    <a:pt x="183" y="241"/>
                  </a:lnTo>
                  <a:lnTo>
                    <a:pt x="183" y="239"/>
                  </a:lnTo>
                  <a:lnTo>
                    <a:pt x="181" y="234"/>
                  </a:lnTo>
                  <a:lnTo>
                    <a:pt x="177" y="234"/>
                  </a:lnTo>
                  <a:lnTo>
                    <a:pt x="175" y="232"/>
                  </a:lnTo>
                  <a:lnTo>
                    <a:pt x="175" y="230"/>
                  </a:lnTo>
                  <a:lnTo>
                    <a:pt x="175" y="228"/>
                  </a:lnTo>
                  <a:lnTo>
                    <a:pt x="173" y="226"/>
                  </a:lnTo>
                  <a:lnTo>
                    <a:pt x="171" y="228"/>
                  </a:lnTo>
                  <a:lnTo>
                    <a:pt x="167" y="228"/>
                  </a:lnTo>
                  <a:lnTo>
                    <a:pt x="160" y="224"/>
                  </a:lnTo>
                  <a:lnTo>
                    <a:pt x="154" y="220"/>
                  </a:lnTo>
                  <a:lnTo>
                    <a:pt x="152" y="220"/>
                  </a:lnTo>
                  <a:lnTo>
                    <a:pt x="150" y="220"/>
                  </a:lnTo>
                  <a:lnTo>
                    <a:pt x="146" y="217"/>
                  </a:lnTo>
                  <a:lnTo>
                    <a:pt x="143" y="215"/>
                  </a:lnTo>
                  <a:lnTo>
                    <a:pt x="137" y="211"/>
                  </a:lnTo>
                  <a:lnTo>
                    <a:pt x="124" y="209"/>
                  </a:lnTo>
                  <a:lnTo>
                    <a:pt x="122" y="209"/>
                  </a:lnTo>
                  <a:lnTo>
                    <a:pt x="120" y="211"/>
                  </a:lnTo>
                  <a:lnTo>
                    <a:pt x="116" y="211"/>
                  </a:lnTo>
                  <a:lnTo>
                    <a:pt x="108" y="211"/>
                  </a:lnTo>
                  <a:lnTo>
                    <a:pt x="89" y="207"/>
                  </a:lnTo>
                  <a:lnTo>
                    <a:pt x="82" y="205"/>
                  </a:lnTo>
                  <a:lnTo>
                    <a:pt x="78" y="198"/>
                  </a:lnTo>
                  <a:lnTo>
                    <a:pt x="78" y="194"/>
                  </a:lnTo>
                  <a:lnTo>
                    <a:pt x="78" y="192"/>
                  </a:lnTo>
                  <a:lnTo>
                    <a:pt x="80" y="190"/>
                  </a:lnTo>
                  <a:lnTo>
                    <a:pt x="82" y="188"/>
                  </a:lnTo>
                  <a:lnTo>
                    <a:pt x="84" y="184"/>
                  </a:lnTo>
                  <a:lnTo>
                    <a:pt x="80" y="182"/>
                  </a:lnTo>
                  <a:lnTo>
                    <a:pt x="80" y="177"/>
                  </a:lnTo>
                  <a:lnTo>
                    <a:pt x="80" y="173"/>
                  </a:lnTo>
                  <a:lnTo>
                    <a:pt x="80" y="169"/>
                  </a:lnTo>
                  <a:lnTo>
                    <a:pt x="80" y="167"/>
                  </a:lnTo>
                  <a:lnTo>
                    <a:pt x="76" y="163"/>
                  </a:lnTo>
                  <a:lnTo>
                    <a:pt x="74" y="161"/>
                  </a:lnTo>
                  <a:lnTo>
                    <a:pt x="70" y="158"/>
                  </a:lnTo>
                  <a:lnTo>
                    <a:pt x="70" y="156"/>
                  </a:lnTo>
                  <a:lnTo>
                    <a:pt x="68" y="152"/>
                  </a:lnTo>
                  <a:lnTo>
                    <a:pt x="65" y="148"/>
                  </a:lnTo>
                  <a:lnTo>
                    <a:pt x="65" y="146"/>
                  </a:lnTo>
                  <a:lnTo>
                    <a:pt x="63" y="142"/>
                  </a:lnTo>
                  <a:lnTo>
                    <a:pt x="61" y="139"/>
                  </a:lnTo>
                  <a:lnTo>
                    <a:pt x="57" y="139"/>
                  </a:lnTo>
                  <a:lnTo>
                    <a:pt x="55" y="137"/>
                  </a:lnTo>
                  <a:lnTo>
                    <a:pt x="53" y="135"/>
                  </a:lnTo>
                  <a:lnTo>
                    <a:pt x="49" y="135"/>
                  </a:lnTo>
                  <a:lnTo>
                    <a:pt x="46" y="137"/>
                  </a:lnTo>
                  <a:lnTo>
                    <a:pt x="44" y="139"/>
                  </a:lnTo>
                  <a:lnTo>
                    <a:pt x="42" y="137"/>
                  </a:lnTo>
                  <a:lnTo>
                    <a:pt x="40" y="133"/>
                  </a:lnTo>
                  <a:lnTo>
                    <a:pt x="38" y="133"/>
                  </a:lnTo>
                  <a:lnTo>
                    <a:pt x="36" y="133"/>
                  </a:lnTo>
                  <a:lnTo>
                    <a:pt x="32" y="135"/>
                  </a:lnTo>
                  <a:lnTo>
                    <a:pt x="30" y="135"/>
                  </a:lnTo>
                  <a:lnTo>
                    <a:pt x="30" y="137"/>
                  </a:lnTo>
                  <a:lnTo>
                    <a:pt x="28" y="137"/>
                  </a:lnTo>
                  <a:lnTo>
                    <a:pt x="23" y="135"/>
                  </a:lnTo>
                  <a:lnTo>
                    <a:pt x="23" y="133"/>
                  </a:lnTo>
                  <a:lnTo>
                    <a:pt x="23" y="131"/>
                  </a:lnTo>
                  <a:lnTo>
                    <a:pt x="19" y="129"/>
                  </a:lnTo>
                  <a:lnTo>
                    <a:pt x="15" y="125"/>
                  </a:lnTo>
                  <a:lnTo>
                    <a:pt x="13" y="123"/>
                  </a:lnTo>
                  <a:lnTo>
                    <a:pt x="11" y="120"/>
                  </a:lnTo>
                  <a:lnTo>
                    <a:pt x="9" y="118"/>
                  </a:lnTo>
                  <a:lnTo>
                    <a:pt x="6" y="116"/>
                  </a:lnTo>
                  <a:lnTo>
                    <a:pt x="6" y="114"/>
                  </a:lnTo>
                  <a:lnTo>
                    <a:pt x="6" y="112"/>
                  </a:lnTo>
                  <a:lnTo>
                    <a:pt x="4" y="112"/>
                  </a:lnTo>
                  <a:lnTo>
                    <a:pt x="4" y="114"/>
                  </a:lnTo>
                  <a:lnTo>
                    <a:pt x="4" y="114"/>
                  </a:lnTo>
                  <a:lnTo>
                    <a:pt x="2" y="112"/>
                  </a:lnTo>
                  <a:lnTo>
                    <a:pt x="0" y="110"/>
                  </a:lnTo>
                  <a:lnTo>
                    <a:pt x="2" y="106"/>
                  </a:lnTo>
                  <a:lnTo>
                    <a:pt x="0" y="104"/>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95" name="Freeform 19">
              <a:extLst>
                <a:ext uri="{FF2B5EF4-FFF2-40B4-BE49-F238E27FC236}">
                  <a16:creationId xmlns:a16="http://schemas.microsoft.com/office/drawing/2014/main" id="{D0FCE725-A699-4FD4-BF1A-0D783C998810}"/>
                </a:ext>
              </a:extLst>
            </p:cNvPr>
            <p:cNvSpPr>
              <a:spLocks/>
            </p:cNvSpPr>
            <p:nvPr/>
          </p:nvSpPr>
          <p:spPr bwMode="auto">
            <a:xfrm>
              <a:off x="4968335" y="2473613"/>
              <a:ext cx="611841" cy="301316"/>
            </a:xfrm>
            <a:custGeom>
              <a:avLst/>
              <a:gdLst>
                <a:gd name="T0" fmla="*/ 19 w 759"/>
                <a:gd name="T1" fmla="*/ 232 h 398"/>
                <a:gd name="T2" fmla="*/ 2 w 759"/>
                <a:gd name="T3" fmla="*/ 185 h 398"/>
                <a:gd name="T4" fmla="*/ 38 w 759"/>
                <a:gd name="T5" fmla="*/ 177 h 398"/>
                <a:gd name="T6" fmla="*/ 55 w 759"/>
                <a:gd name="T7" fmla="*/ 143 h 398"/>
                <a:gd name="T8" fmla="*/ 74 w 759"/>
                <a:gd name="T9" fmla="*/ 135 h 398"/>
                <a:gd name="T10" fmla="*/ 89 w 759"/>
                <a:gd name="T11" fmla="*/ 130 h 398"/>
                <a:gd name="T12" fmla="*/ 120 w 759"/>
                <a:gd name="T13" fmla="*/ 141 h 398"/>
                <a:gd name="T14" fmla="*/ 143 w 759"/>
                <a:gd name="T15" fmla="*/ 149 h 398"/>
                <a:gd name="T16" fmla="*/ 173 w 759"/>
                <a:gd name="T17" fmla="*/ 143 h 398"/>
                <a:gd name="T18" fmla="*/ 200 w 759"/>
                <a:gd name="T19" fmla="*/ 141 h 398"/>
                <a:gd name="T20" fmla="*/ 219 w 759"/>
                <a:gd name="T21" fmla="*/ 151 h 398"/>
                <a:gd name="T22" fmla="*/ 255 w 759"/>
                <a:gd name="T23" fmla="*/ 149 h 398"/>
                <a:gd name="T24" fmla="*/ 245 w 759"/>
                <a:gd name="T25" fmla="*/ 120 h 398"/>
                <a:gd name="T26" fmla="*/ 240 w 759"/>
                <a:gd name="T27" fmla="*/ 99 h 398"/>
                <a:gd name="T28" fmla="*/ 257 w 759"/>
                <a:gd name="T29" fmla="*/ 73 h 398"/>
                <a:gd name="T30" fmla="*/ 242 w 759"/>
                <a:gd name="T31" fmla="*/ 67 h 398"/>
                <a:gd name="T32" fmla="*/ 255 w 759"/>
                <a:gd name="T33" fmla="*/ 57 h 398"/>
                <a:gd name="T34" fmla="*/ 278 w 759"/>
                <a:gd name="T35" fmla="*/ 48 h 398"/>
                <a:gd name="T36" fmla="*/ 314 w 759"/>
                <a:gd name="T37" fmla="*/ 38 h 398"/>
                <a:gd name="T38" fmla="*/ 333 w 759"/>
                <a:gd name="T39" fmla="*/ 27 h 398"/>
                <a:gd name="T40" fmla="*/ 365 w 759"/>
                <a:gd name="T41" fmla="*/ 10 h 398"/>
                <a:gd name="T42" fmla="*/ 392 w 759"/>
                <a:gd name="T43" fmla="*/ 2 h 398"/>
                <a:gd name="T44" fmla="*/ 419 w 759"/>
                <a:gd name="T45" fmla="*/ 19 h 398"/>
                <a:gd name="T46" fmla="*/ 428 w 759"/>
                <a:gd name="T47" fmla="*/ 35 h 398"/>
                <a:gd name="T48" fmla="*/ 445 w 759"/>
                <a:gd name="T49" fmla="*/ 29 h 398"/>
                <a:gd name="T50" fmla="*/ 464 w 759"/>
                <a:gd name="T51" fmla="*/ 38 h 398"/>
                <a:gd name="T52" fmla="*/ 476 w 759"/>
                <a:gd name="T53" fmla="*/ 46 h 398"/>
                <a:gd name="T54" fmla="*/ 506 w 759"/>
                <a:gd name="T55" fmla="*/ 33 h 398"/>
                <a:gd name="T56" fmla="*/ 527 w 759"/>
                <a:gd name="T57" fmla="*/ 27 h 398"/>
                <a:gd name="T58" fmla="*/ 618 w 759"/>
                <a:gd name="T59" fmla="*/ 109 h 398"/>
                <a:gd name="T60" fmla="*/ 643 w 759"/>
                <a:gd name="T61" fmla="*/ 118 h 398"/>
                <a:gd name="T62" fmla="*/ 672 w 759"/>
                <a:gd name="T63" fmla="*/ 111 h 398"/>
                <a:gd name="T64" fmla="*/ 706 w 759"/>
                <a:gd name="T65" fmla="*/ 132 h 398"/>
                <a:gd name="T66" fmla="*/ 719 w 759"/>
                <a:gd name="T67" fmla="*/ 149 h 398"/>
                <a:gd name="T68" fmla="*/ 744 w 759"/>
                <a:gd name="T69" fmla="*/ 147 h 398"/>
                <a:gd name="T70" fmla="*/ 746 w 759"/>
                <a:gd name="T71" fmla="*/ 170 h 398"/>
                <a:gd name="T72" fmla="*/ 738 w 759"/>
                <a:gd name="T73" fmla="*/ 215 h 398"/>
                <a:gd name="T74" fmla="*/ 700 w 759"/>
                <a:gd name="T75" fmla="*/ 217 h 398"/>
                <a:gd name="T76" fmla="*/ 687 w 759"/>
                <a:gd name="T77" fmla="*/ 261 h 398"/>
                <a:gd name="T78" fmla="*/ 672 w 759"/>
                <a:gd name="T79" fmla="*/ 272 h 398"/>
                <a:gd name="T80" fmla="*/ 653 w 759"/>
                <a:gd name="T81" fmla="*/ 284 h 398"/>
                <a:gd name="T82" fmla="*/ 666 w 759"/>
                <a:gd name="T83" fmla="*/ 316 h 398"/>
                <a:gd name="T84" fmla="*/ 664 w 759"/>
                <a:gd name="T85" fmla="*/ 347 h 398"/>
                <a:gd name="T86" fmla="*/ 594 w 759"/>
                <a:gd name="T87" fmla="*/ 335 h 398"/>
                <a:gd name="T88" fmla="*/ 546 w 759"/>
                <a:gd name="T89" fmla="*/ 335 h 398"/>
                <a:gd name="T90" fmla="*/ 504 w 759"/>
                <a:gd name="T91" fmla="*/ 350 h 398"/>
                <a:gd name="T92" fmla="*/ 476 w 759"/>
                <a:gd name="T93" fmla="*/ 364 h 398"/>
                <a:gd name="T94" fmla="*/ 428 w 759"/>
                <a:gd name="T95" fmla="*/ 390 h 398"/>
                <a:gd name="T96" fmla="*/ 337 w 759"/>
                <a:gd name="T97" fmla="*/ 324 h 398"/>
                <a:gd name="T98" fmla="*/ 188 w 759"/>
                <a:gd name="T99" fmla="*/ 381 h 398"/>
                <a:gd name="T100" fmla="*/ 139 w 759"/>
                <a:gd name="T101" fmla="*/ 364 h 398"/>
                <a:gd name="T102" fmla="*/ 120 w 759"/>
                <a:gd name="T103" fmla="*/ 356 h 398"/>
                <a:gd name="T104" fmla="*/ 103 w 759"/>
                <a:gd name="T105" fmla="*/ 335 h 398"/>
                <a:gd name="T106" fmla="*/ 89 w 759"/>
                <a:gd name="T107" fmla="*/ 318 h 398"/>
                <a:gd name="T108" fmla="*/ 110 w 759"/>
                <a:gd name="T109" fmla="*/ 316 h 398"/>
                <a:gd name="T110" fmla="*/ 101 w 759"/>
                <a:gd name="T111" fmla="*/ 299 h 398"/>
                <a:gd name="T112" fmla="*/ 129 w 759"/>
                <a:gd name="T113" fmla="*/ 295 h 398"/>
                <a:gd name="T114" fmla="*/ 133 w 759"/>
                <a:gd name="T115" fmla="*/ 280 h 398"/>
                <a:gd name="T116" fmla="*/ 133 w 759"/>
                <a:gd name="T117" fmla="*/ 259 h 398"/>
                <a:gd name="T118" fmla="*/ 112 w 759"/>
                <a:gd name="T119" fmla="*/ 255 h 398"/>
                <a:gd name="T120" fmla="*/ 101 w 759"/>
                <a:gd name="T121" fmla="*/ 250 h 398"/>
                <a:gd name="T122" fmla="*/ 82 w 759"/>
                <a:gd name="T123" fmla="*/ 257 h 398"/>
                <a:gd name="T124" fmla="*/ 65 w 759"/>
                <a:gd name="T125" fmla="*/ 26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9" h="398">
                  <a:moveTo>
                    <a:pt x="59" y="265"/>
                  </a:moveTo>
                  <a:lnTo>
                    <a:pt x="53" y="263"/>
                  </a:lnTo>
                  <a:lnTo>
                    <a:pt x="49" y="265"/>
                  </a:lnTo>
                  <a:lnTo>
                    <a:pt x="42" y="259"/>
                  </a:lnTo>
                  <a:lnTo>
                    <a:pt x="42" y="257"/>
                  </a:lnTo>
                  <a:lnTo>
                    <a:pt x="49" y="257"/>
                  </a:lnTo>
                  <a:lnTo>
                    <a:pt x="42" y="242"/>
                  </a:lnTo>
                  <a:lnTo>
                    <a:pt x="32" y="234"/>
                  </a:lnTo>
                  <a:lnTo>
                    <a:pt x="19" y="232"/>
                  </a:lnTo>
                  <a:lnTo>
                    <a:pt x="17" y="234"/>
                  </a:lnTo>
                  <a:lnTo>
                    <a:pt x="11" y="229"/>
                  </a:lnTo>
                  <a:lnTo>
                    <a:pt x="13" y="225"/>
                  </a:lnTo>
                  <a:lnTo>
                    <a:pt x="8" y="219"/>
                  </a:lnTo>
                  <a:lnTo>
                    <a:pt x="0" y="217"/>
                  </a:lnTo>
                  <a:lnTo>
                    <a:pt x="4" y="210"/>
                  </a:lnTo>
                  <a:lnTo>
                    <a:pt x="6" y="198"/>
                  </a:lnTo>
                  <a:lnTo>
                    <a:pt x="2" y="194"/>
                  </a:lnTo>
                  <a:lnTo>
                    <a:pt x="2" y="185"/>
                  </a:lnTo>
                  <a:lnTo>
                    <a:pt x="6" y="183"/>
                  </a:lnTo>
                  <a:lnTo>
                    <a:pt x="11" y="177"/>
                  </a:lnTo>
                  <a:lnTo>
                    <a:pt x="11" y="170"/>
                  </a:lnTo>
                  <a:lnTo>
                    <a:pt x="13" y="168"/>
                  </a:lnTo>
                  <a:lnTo>
                    <a:pt x="23" y="177"/>
                  </a:lnTo>
                  <a:lnTo>
                    <a:pt x="25" y="181"/>
                  </a:lnTo>
                  <a:lnTo>
                    <a:pt x="32" y="185"/>
                  </a:lnTo>
                  <a:lnTo>
                    <a:pt x="38" y="183"/>
                  </a:lnTo>
                  <a:lnTo>
                    <a:pt x="38" y="177"/>
                  </a:lnTo>
                  <a:lnTo>
                    <a:pt x="40" y="177"/>
                  </a:lnTo>
                  <a:lnTo>
                    <a:pt x="34" y="160"/>
                  </a:lnTo>
                  <a:lnTo>
                    <a:pt x="40" y="160"/>
                  </a:lnTo>
                  <a:lnTo>
                    <a:pt x="46" y="160"/>
                  </a:lnTo>
                  <a:lnTo>
                    <a:pt x="46" y="154"/>
                  </a:lnTo>
                  <a:lnTo>
                    <a:pt x="44" y="151"/>
                  </a:lnTo>
                  <a:lnTo>
                    <a:pt x="46" y="147"/>
                  </a:lnTo>
                  <a:lnTo>
                    <a:pt x="53" y="143"/>
                  </a:lnTo>
                  <a:lnTo>
                    <a:pt x="55" y="143"/>
                  </a:lnTo>
                  <a:lnTo>
                    <a:pt x="57" y="137"/>
                  </a:lnTo>
                  <a:lnTo>
                    <a:pt x="59" y="135"/>
                  </a:lnTo>
                  <a:lnTo>
                    <a:pt x="63" y="137"/>
                  </a:lnTo>
                  <a:lnTo>
                    <a:pt x="63" y="132"/>
                  </a:lnTo>
                  <a:lnTo>
                    <a:pt x="63" y="128"/>
                  </a:lnTo>
                  <a:lnTo>
                    <a:pt x="63" y="126"/>
                  </a:lnTo>
                  <a:lnTo>
                    <a:pt x="70" y="130"/>
                  </a:lnTo>
                  <a:lnTo>
                    <a:pt x="74" y="132"/>
                  </a:lnTo>
                  <a:lnTo>
                    <a:pt x="74" y="135"/>
                  </a:lnTo>
                  <a:lnTo>
                    <a:pt x="72" y="137"/>
                  </a:lnTo>
                  <a:lnTo>
                    <a:pt x="74" y="139"/>
                  </a:lnTo>
                  <a:lnTo>
                    <a:pt x="78" y="137"/>
                  </a:lnTo>
                  <a:lnTo>
                    <a:pt x="78" y="135"/>
                  </a:lnTo>
                  <a:lnTo>
                    <a:pt x="80" y="132"/>
                  </a:lnTo>
                  <a:lnTo>
                    <a:pt x="80" y="137"/>
                  </a:lnTo>
                  <a:lnTo>
                    <a:pt x="84" y="132"/>
                  </a:lnTo>
                  <a:lnTo>
                    <a:pt x="84" y="130"/>
                  </a:lnTo>
                  <a:lnTo>
                    <a:pt x="89" y="130"/>
                  </a:lnTo>
                  <a:lnTo>
                    <a:pt x="93" y="128"/>
                  </a:lnTo>
                  <a:lnTo>
                    <a:pt x="95" y="128"/>
                  </a:lnTo>
                  <a:lnTo>
                    <a:pt x="97" y="132"/>
                  </a:lnTo>
                  <a:lnTo>
                    <a:pt x="103" y="137"/>
                  </a:lnTo>
                  <a:lnTo>
                    <a:pt x="110" y="132"/>
                  </a:lnTo>
                  <a:lnTo>
                    <a:pt x="114" y="135"/>
                  </a:lnTo>
                  <a:lnTo>
                    <a:pt x="114" y="137"/>
                  </a:lnTo>
                  <a:lnTo>
                    <a:pt x="118" y="137"/>
                  </a:lnTo>
                  <a:lnTo>
                    <a:pt x="120" y="141"/>
                  </a:lnTo>
                  <a:lnTo>
                    <a:pt x="126" y="141"/>
                  </a:lnTo>
                  <a:lnTo>
                    <a:pt x="129" y="145"/>
                  </a:lnTo>
                  <a:lnTo>
                    <a:pt x="135" y="149"/>
                  </a:lnTo>
                  <a:lnTo>
                    <a:pt x="137" y="151"/>
                  </a:lnTo>
                  <a:lnTo>
                    <a:pt x="139" y="154"/>
                  </a:lnTo>
                  <a:lnTo>
                    <a:pt x="139" y="158"/>
                  </a:lnTo>
                  <a:lnTo>
                    <a:pt x="141" y="158"/>
                  </a:lnTo>
                  <a:lnTo>
                    <a:pt x="143" y="156"/>
                  </a:lnTo>
                  <a:lnTo>
                    <a:pt x="143" y="149"/>
                  </a:lnTo>
                  <a:lnTo>
                    <a:pt x="148" y="147"/>
                  </a:lnTo>
                  <a:lnTo>
                    <a:pt x="150" y="151"/>
                  </a:lnTo>
                  <a:lnTo>
                    <a:pt x="158" y="151"/>
                  </a:lnTo>
                  <a:lnTo>
                    <a:pt x="160" y="156"/>
                  </a:lnTo>
                  <a:lnTo>
                    <a:pt x="164" y="158"/>
                  </a:lnTo>
                  <a:lnTo>
                    <a:pt x="169" y="154"/>
                  </a:lnTo>
                  <a:lnTo>
                    <a:pt x="169" y="147"/>
                  </a:lnTo>
                  <a:lnTo>
                    <a:pt x="173" y="145"/>
                  </a:lnTo>
                  <a:lnTo>
                    <a:pt x="173" y="143"/>
                  </a:lnTo>
                  <a:lnTo>
                    <a:pt x="177" y="141"/>
                  </a:lnTo>
                  <a:lnTo>
                    <a:pt x="179" y="143"/>
                  </a:lnTo>
                  <a:lnTo>
                    <a:pt x="181" y="141"/>
                  </a:lnTo>
                  <a:lnTo>
                    <a:pt x="186" y="141"/>
                  </a:lnTo>
                  <a:lnTo>
                    <a:pt x="190" y="145"/>
                  </a:lnTo>
                  <a:lnTo>
                    <a:pt x="192" y="147"/>
                  </a:lnTo>
                  <a:lnTo>
                    <a:pt x="198" y="147"/>
                  </a:lnTo>
                  <a:lnTo>
                    <a:pt x="196" y="143"/>
                  </a:lnTo>
                  <a:lnTo>
                    <a:pt x="200" y="141"/>
                  </a:lnTo>
                  <a:lnTo>
                    <a:pt x="204" y="141"/>
                  </a:lnTo>
                  <a:lnTo>
                    <a:pt x="207" y="139"/>
                  </a:lnTo>
                  <a:lnTo>
                    <a:pt x="211" y="141"/>
                  </a:lnTo>
                  <a:lnTo>
                    <a:pt x="215" y="143"/>
                  </a:lnTo>
                  <a:lnTo>
                    <a:pt x="213" y="145"/>
                  </a:lnTo>
                  <a:lnTo>
                    <a:pt x="211" y="147"/>
                  </a:lnTo>
                  <a:lnTo>
                    <a:pt x="213" y="151"/>
                  </a:lnTo>
                  <a:lnTo>
                    <a:pt x="217" y="154"/>
                  </a:lnTo>
                  <a:lnTo>
                    <a:pt x="219" y="151"/>
                  </a:lnTo>
                  <a:lnTo>
                    <a:pt x="221" y="154"/>
                  </a:lnTo>
                  <a:lnTo>
                    <a:pt x="228" y="154"/>
                  </a:lnTo>
                  <a:lnTo>
                    <a:pt x="234" y="158"/>
                  </a:lnTo>
                  <a:lnTo>
                    <a:pt x="238" y="156"/>
                  </a:lnTo>
                  <a:lnTo>
                    <a:pt x="240" y="151"/>
                  </a:lnTo>
                  <a:lnTo>
                    <a:pt x="242" y="147"/>
                  </a:lnTo>
                  <a:lnTo>
                    <a:pt x="245" y="145"/>
                  </a:lnTo>
                  <a:lnTo>
                    <a:pt x="249" y="149"/>
                  </a:lnTo>
                  <a:lnTo>
                    <a:pt x="255" y="149"/>
                  </a:lnTo>
                  <a:lnTo>
                    <a:pt x="261" y="147"/>
                  </a:lnTo>
                  <a:lnTo>
                    <a:pt x="263" y="145"/>
                  </a:lnTo>
                  <a:lnTo>
                    <a:pt x="263" y="128"/>
                  </a:lnTo>
                  <a:lnTo>
                    <a:pt x="261" y="128"/>
                  </a:lnTo>
                  <a:lnTo>
                    <a:pt x="255" y="128"/>
                  </a:lnTo>
                  <a:lnTo>
                    <a:pt x="251" y="124"/>
                  </a:lnTo>
                  <a:lnTo>
                    <a:pt x="251" y="122"/>
                  </a:lnTo>
                  <a:lnTo>
                    <a:pt x="247" y="122"/>
                  </a:lnTo>
                  <a:lnTo>
                    <a:pt x="245" y="120"/>
                  </a:lnTo>
                  <a:lnTo>
                    <a:pt x="238" y="120"/>
                  </a:lnTo>
                  <a:lnTo>
                    <a:pt x="238" y="116"/>
                  </a:lnTo>
                  <a:lnTo>
                    <a:pt x="238" y="113"/>
                  </a:lnTo>
                  <a:lnTo>
                    <a:pt x="238" y="111"/>
                  </a:lnTo>
                  <a:lnTo>
                    <a:pt x="240" y="111"/>
                  </a:lnTo>
                  <a:lnTo>
                    <a:pt x="242" y="107"/>
                  </a:lnTo>
                  <a:lnTo>
                    <a:pt x="245" y="103"/>
                  </a:lnTo>
                  <a:lnTo>
                    <a:pt x="245" y="99"/>
                  </a:lnTo>
                  <a:lnTo>
                    <a:pt x="240" y="99"/>
                  </a:lnTo>
                  <a:lnTo>
                    <a:pt x="240" y="95"/>
                  </a:lnTo>
                  <a:lnTo>
                    <a:pt x="245" y="88"/>
                  </a:lnTo>
                  <a:lnTo>
                    <a:pt x="251" y="84"/>
                  </a:lnTo>
                  <a:lnTo>
                    <a:pt x="257" y="82"/>
                  </a:lnTo>
                  <a:lnTo>
                    <a:pt x="261" y="84"/>
                  </a:lnTo>
                  <a:lnTo>
                    <a:pt x="263" y="82"/>
                  </a:lnTo>
                  <a:lnTo>
                    <a:pt x="263" y="78"/>
                  </a:lnTo>
                  <a:lnTo>
                    <a:pt x="259" y="78"/>
                  </a:lnTo>
                  <a:lnTo>
                    <a:pt x="257" y="73"/>
                  </a:lnTo>
                  <a:lnTo>
                    <a:pt x="253" y="73"/>
                  </a:lnTo>
                  <a:lnTo>
                    <a:pt x="251" y="76"/>
                  </a:lnTo>
                  <a:lnTo>
                    <a:pt x="247" y="73"/>
                  </a:lnTo>
                  <a:lnTo>
                    <a:pt x="242" y="73"/>
                  </a:lnTo>
                  <a:lnTo>
                    <a:pt x="242" y="71"/>
                  </a:lnTo>
                  <a:lnTo>
                    <a:pt x="245" y="69"/>
                  </a:lnTo>
                  <a:lnTo>
                    <a:pt x="249" y="69"/>
                  </a:lnTo>
                  <a:lnTo>
                    <a:pt x="247" y="65"/>
                  </a:lnTo>
                  <a:lnTo>
                    <a:pt x="242" y="67"/>
                  </a:lnTo>
                  <a:lnTo>
                    <a:pt x="238" y="65"/>
                  </a:lnTo>
                  <a:lnTo>
                    <a:pt x="240" y="63"/>
                  </a:lnTo>
                  <a:lnTo>
                    <a:pt x="238" y="59"/>
                  </a:lnTo>
                  <a:lnTo>
                    <a:pt x="240" y="57"/>
                  </a:lnTo>
                  <a:lnTo>
                    <a:pt x="245" y="57"/>
                  </a:lnTo>
                  <a:lnTo>
                    <a:pt x="247" y="54"/>
                  </a:lnTo>
                  <a:lnTo>
                    <a:pt x="249" y="54"/>
                  </a:lnTo>
                  <a:lnTo>
                    <a:pt x="251" y="57"/>
                  </a:lnTo>
                  <a:lnTo>
                    <a:pt x="255" y="57"/>
                  </a:lnTo>
                  <a:lnTo>
                    <a:pt x="259" y="59"/>
                  </a:lnTo>
                  <a:lnTo>
                    <a:pt x="259" y="57"/>
                  </a:lnTo>
                  <a:lnTo>
                    <a:pt x="259" y="54"/>
                  </a:lnTo>
                  <a:lnTo>
                    <a:pt x="263" y="52"/>
                  </a:lnTo>
                  <a:lnTo>
                    <a:pt x="268" y="52"/>
                  </a:lnTo>
                  <a:lnTo>
                    <a:pt x="270" y="57"/>
                  </a:lnTo>
                  <a:lnTo>
                    <a:pt x="272" y="52"/>
                  </a:lnTo>
                  <a:lnTo>
                    <a:pt x="272" y="50"/>
                  </a:lnTo>
                  <a:lnTo>
                    <a:pt x="278" y="48"/>
                  </a:lnTo>
                  <a:lnTo>
                    <a:pt x="282" y="48"/>
                  </a:lnTo>
                  <a:lnTo>
                    <a:pt x="289" y="46"/>
                  </a:lnTo>
                  <a:lnTo>
                    <a:pt x="293" y="44"/>
                  </a:lnTo>
                  <a:lnTo>
                    <a:pt x="295" y="44"/>
                  </a:lnTo>
                  <a:lnTo>
                    <a:pt x="299" y="40"/>
                  </a:lnTo>
                  <a:lnTo>
                    <a:pt x="306" y="40"/>
                  </a:lnTo>
                  <a:lnTo>
                    <a:pt x="308" y="38"/>
                  </a:lnTo>
                  <a:lnTo>
                    <a:pt x="310" y="38"/>
                  </a:lnTo>
                  <a:lnTo>
                    <a:pt x="314" y="38"/>
                  </a:lnTo>
                  <a:lnTo>
                    <a:pt x="314" y="38"/>
                  </a:lnTo>
                  <a:lnTo>
                    <a:pt x="314" y="33"/>
                  </a:lnTo>
                  <a:lnTo>
                    <a:pt x="316" y="31"/>
                  </a:lnTo>
                  <a:lnTo>
                    <a:pt x="320" y="31"/>
                  </a:lnTo>
                  <a:lnTo>
                    <a:pt x="323" y="29"/>
                  </a:lnTo>
                  <a:lnTo>
                    <a:pt x="325" y="27"/>
                  </a:lnTo>
                  <a:lnTo>
                    <a:pt x="327" y="29"/>
                  </a:lnTo>
                  <a:lnTo>
                    <a:pt x="329" y="29"/>
                  </a:lnTo>
                  <a:lnTo>
                    <a:pt x="333" y="27"/>
                  </a:lnTo>
                  <a:lnTo>
                    <a:pt x="337" y="25"/>
                  </a:lnTo>
                  <a:lnTo>
                    <a:pt x="346" y="19"/>
                  </a:lnTo>
                  <a:lnTo>
                    <a:pt x="348" y="19"/>
                  </a:lnTo>
                  <a:lnTo>
                    <a:pt x="350" y="19"/>
                  </a:lnTo>
                  <a:lnTo>
                    <a:pt x="354" y="17"/>
                  </a:lnTo>
                  <a:lnTo>
                    <a:pt x="358" y="14"/>
                  </a:lnTo>
                  <a:lnTo>
                    <a:pt x="360" y="14"/>
                  </a:lnTo>
                  <a:lnTo>
                    <a:pt x="365" y="12"/>
                  </a:lnTo>
                  <a:lnTo>
                    <a:pt x="365" y="10"/>
                  </a:lnTo>
                  <a:lnTo>
                    <a:pt x="363" y="8"/>
                  </a:lnTo>
                  <a:lnTo>
                    <a:pt x="365" y="6"/>
                  </a:lnTo>
                  <a:lnTo>
                    <a:pt x="371" y="6"/>
                  </a:lnTo>
                  <a:lnTo>
                    <a:pt x="371" y="2"/>
                  </a:lnTo>
                  <a:lnTo>
                    <a:pt x="375" y="0"/>
                  </a:lnTo>
                  <a:lnTo>
                    <a:pt x="377" y="0"/>
                  </a:lnTo>
                  <a:lnTo>
                    <a:pt x="382" y="0"/>
                  </a:lnTo>
                  <a:lnTo>
                    <a:pt x="386" y="2"/>
                  </a:lnTo>
                  <a:lnTo>
                    <a:pt x="392" y="2"/>
                  </a:lnTo>
                  <a:lnTo>
                    <a:pt x="396" y="4"/>
                  </a:lnTo>
                  <a:lnTo>
                    <a:pt x="400" y="4"/>
                  </a:lnTo>
                  <a:lnTo>
                    <a:pt x="405" y="2"/>
                  </a:lnTo>
                  <a:lnTo>
                    <a:pt x="409" y="2"/>
                  </a:lnTo>
                  <a:lnTo>
                    <a:pt x="411" y="8"/>
                  </a:lnTo>
                  <a:lnTo>
                    <a:pt x="413" y="8"/>
                  </a:lnTo>
                  <a:lnTo>
                    <a:pt x="413" y="12"/>
                  </a:lnTo>
                  <a:lnTo>
                    <a:pt x="417" y="17"/>
                  </a:lnTo>
                  <a:lnTo>
                    <a:pt x="419" y="19"/>
                  </a:lnTo>
                  <a:lnTo>
                    <a:pt x="419" y="21"/>
                  </a:lnTo>
                  <a:lnTo>
                    <a:pt x="419" y="23"/>
                  </a:lnTo>
                  <a:lnTo>
                    <a:pt x="419" y="27"/>
                  </a:lnTo>
                  <a:lnTo>
                    <a:pt x="419" y="29"/>
                  </a:lnTo>
                  <a:lnTo>
                    <a:pt x="417" y="29"/>
                  </a:lnTo>
                  <a:lnTo>
                    <a:pt x="417" y="33"/>
                  </a:lnTo>
                  <a:lnTo>
                    <a:pt x="422" y="35"/>
                  </a:lnTo>
                  <a:lnTo>
                    <a:pt x="426" y="31"/>
                  </a:lnTo>
                  <a:lnTo>
                    <a:pt x="428" y="35"/>
                  </a:lnTo>
                  <a:lnTo>
                    <a:pt x="430" y="33"/>
                  </a:lnTo>
                  <a:lnTo>
                    <a:pt x="430" y="29"/>
                  </a:lnTo>
                  <a:lnTo>
                    <a:pt x="434" y="29"/>
                  </a:lnTo>
                  <a:lnTo>
                    <a:pt x="434" y="33"/>
                  </a:lnTo>
                  <a:lnTo>
                    <a:pt x="436" y="33"/>
                  </a:lnTo>
                  <a:lnTo>
                    <a:pt x="438" y="29"/>
                  </a:lnTo>
                  <a:lnTo>
                    <a:pt x="436" y="27"/>
                  </a:lnTo>
                  <a:lnTo>
                    <a:pt x="438" y="25"/>
                  </a:lnTo>
                  <a:lnTo>
                    <a:pt x="445" y="29"/>
                  </a:lnTo>
                  <a:lnTo>
                    <a:pt x="445" y="35"/>
                  </a:lnTo>
                  <a:lnTo>
                    <a:pt x="447" y="42"/>
                  </a:lnTo>
                  <a:lnTo>
                    <a:pt x="451" y="42"/>
                  </a:lnTo>
                  <a:lnTo>
                    <a:pt x="453" y="38"/>
                  </a:lnTo>
                  <a:lnTo>
                    <a:pt x="451" y="38"/>
                  </a:lnTo>
                  <a:lnTo>
                    <a:pt x="449" y="35"/>
                  </a:lnTo>
                  <a:lnTo>
                    <a:pt x="453" y="33"/>
                  </a:lnTo>
                  <a:lnTo>
                    <a:pt x="462" y="38"/>
                  </a:lnTo>
                  <a:lnTo>
                    <a:pt x="464" y="38"/>
                  </a:lnTo>
                  <a:lnTo>
                    <a:pt x="468" y="35"/>
                  </a:lnTo>
                  <a:lnTo>
                    <a:pt x="470" y="35"/>
                  </a:lnTo>
                  <a:lnTo>
                    <a:pt x="468" y="40"/>
                  </a:lnTo>
                  <a:lnTo>
                    <a:pt x="466" y="42"/>
                  </a:lnTo>
                  <a:lnTo>
                    <a:pt x="466" y="48"/>
                  </a:lnTo>
                  <a:lnTo>
                    <a:pt x="468" y="50"/>
                  </a:lnTo>
                  <a:lnTo>
                    <a:pt x="470" y="50"/>
                  </a:lnTo>
                  <a:lnTo>
                    <a:pt x="472" y="48"/>
                  </a:lnTo>
                  <a:lnTo>
                    <a:pt x="476" y="46"/>
                  </a:lnTo>
                  <a:lnTo>
                    <a:pt x="485" y="48"/>
                  </a:lnTo>
                  <a:lnTo>
                    <a:pt x="487" y="50"/>
                  </a:lnTo>
                  <a:lnTo>
                    <a:pt x="489" y="48"/>
                  </a:lnTo>
                  <a:lnTo>
                    <a:pt x="489" y="44"/>
                  </a:lnTo>
                  <a:lnTo>
                    <a:pt x="493" y="42"/>
                  </a:lnTo>
                  <a:lnTo>
                    <a:pt x="497" y="42"/>
                  </a:lnTo>
                  <a:lnTo>
                    <a:pt x="502" y="40"/>
                  </a:lnTo>
                  <a:lnTo>
                    <a:pt x="504" y="35"/>
                  </a:lnTo>
                  <a:lnTo>
                    <a:pt x="506" y="33"/>
                  </a:lnTo>
                  <a:lnTo>
                    <a:pt x="508" y="31"/>
                  </a:lnTo>
                  <a:lnTo>
                    <a:pt x="512" y="27"/>
                  </a:lnTo>
                  <a:lnTo>
                    <a:pt x="514" y="25"/>
                  </a:lnTo>
                  <a:lnTo>
                    <a:pt x="519" y="21"/>
                  </a:lnTo>
                  <a:lnTo>
                    <a:pt x="523" y="21"/>
                  </a:lnTo>
                  <a:lnTo>
                    <a:pt x="527" y="19"/>
                  </a:lnTo>
                  <a:lnTo>
                    <a:pt x="529" y="21"/>
                  </a:lnTo>
                  <a:lnTo>
                    <a:pt x="529" y="23"/>
                  </a:lnTo>
                  <a:lnTo>
                    <a:pt x="527" y="27"/>
                  </a:lnTo>
                  <a:lnTo>
                    <a:pt x="523" y="29"/>
                  </a:lnTo>
                  <a:lnTo>
                    <a:pt x="525" y="31"/>
                  </a:lnTo>
                  <a:lnTo>
                    <a:pt x="561" y="59"/>
                  </a:lnTo>
                  <a:lnTo>
                    <a:pt x="609" y="120"/>
                  </a:lnTo>
                  <a:lnTo>
                    <a:pt x="613" y="118"/>
                  </a:lnTo>
                  <a:lnTo>
                    <a:pt x="618" y="116"/>
                  </a:lnTo>
                  <a:lnTo>
                    <a:pt x="618" y="113"/>
                  </a:lnTo>
                  <a:lnTo>
                    <a:pt x="618" y="113"/>
                  </a:lnTo>
                  <a:lnTo>
                    <a:pt x="618" y="109"/>
                  </a:lnTo>
                  <a:lnTo>
                    <a:pt x="620" y="107"/>
                  </a:lnTo>
                  <a:lnTo>
                    <a:pt x="626" y="109"/>
                  </a:lnTo>
                  <a:lnTo>
                    <a:pt x="626" y="113"/>
                  </a:lnTo>
                  <a:lnTo>
                    <a:pt x="626" y="116"/>
                  </a:lnTo>
                  <a:lnTo>
                    <a:pt x="630" y="118"/>
                  </a:lnTo>
                  <a:lnTo>
                    <a:pt x="632" y="120"/>
                  </a:lnTo>
                  <a:lnTo>
                    <a:pt x="637" y="120"/>
                  </a:lnTo>
                  <a:lnTo>
                    <a:pt x="639" y="118"/>
                  </a:lnTo>
                  <a:lnTo>
                    <a:pt x="643" y="118"/>
                  </a:lnTo>
                  <a:lnTo>
                    <a:pt x="647" y="120"/>
                  </a:lnTo>
                  <a:lnTo>
                    <a:pt x="651" y="118"/>
                  </a:lnTo>
                  <a:lnTo>
                    <a:pt x="656" y="120"/>
                  </a:lnTo>
                  <a:lnTo>
                    <a:pt x="660" y="118"/>
                  </a:lnTo>
                  <a:lnTo>
                    <a:pt x="660" y="116"/>
                  </a:lnTo>
                  <a:lnTo>
                    <a:pt x="660" y="113"/>
                  </a:lnTo>
                  <a:lnTo>
                    <a:pt x="660" y="111"/>
                  </a:lnTo>
                  <a:lnTo>
                    <a:pt x="666" y="111"/>
                  </a:lnTo>
                  <a:lnTo>
                    <a:pt x="672" y="111"/>
                  </a:lnTo>
                  <a:lnTo>
                    <a:pt x="679" y="111"/>
                  </a:lnTo>
                  <a:lnTo>
                    <a:pt x="685" y="116"/>
                  </a:lnTo>
                  <a:lnTo>
                    <a:pt x="689" y="122"/>
                  </a:lnTo>
                  <a:lnTo>
                    <a:pt x="691" y="126"/>
                  </a:lnTo>
                  <a:lnTo>
                    <a:pt x="693" y="126"/>
                  </a:lnTo>
                  <a:lnTo>
                    <a:pt x="698" y="128"/>
                  </a:lnTo>
                  <a:lnTo>
                    <a:pt x="702" y="130"/>
                  </a:lnTo>
                  <a:lnTo>
                    <a:pt x="702" y="130"/>
                  </a:lnTo>
                  <a:lnTo>
                    <a:pt x="706" y="132"/>
                  </a:lnTo>
                  <a:lnTo>
                    <a:pt x="706" y="135"/>
                  </a:lnTo>
                  <a:lnTo>
                    <a:pt x="706" y="137"/>
                  </a:lnTo>
                  <a:lnTo>
                    <a:pt x="706" y="141"/>
                  </a:lnTo>
                  <a:lnTo>
                    <a:pt x="706" y="143"/>
                  </a:lnTo>
                  <a:lnTo>
                    <a:pt x="708" y="145"/>
                  </a:lnTo>
                  <a:lnTo>
                    <a:pt x="708" y="145"/>
                  </a:lnTo>
                  <a:lnTo>
                    <a:pt x="710" y="145"/>
                  </a:lnTo>
                  <a:lnTo>
                    <a:pt x="715" y="147"/>
                  </a:lnTo>
                  <a:lnTo>
                    <a:pt x="719" y="149"/>
                  </a:lnTo>
                  <a:lnTo>
                    <a:pt x="719" y="147"/>
                  </a:lnTo>
                  <a:lnTo>
                    <a:pt x="723" y="145"/>
                  </a:lnTo>
                  <a:lnTo>
                    <a:pt x="731" y="145"/>
                  </a:lnTo>
                  <a:lnTo>
                    <a:pt x="736" y="143"/>
                  </a:lnTo>
                  <a:lnTo>
                    <a:pt x="738" y="139"/>
                  </a:lnTo>
                  <a:lnTo>
                    <a:pt x="742" y="137"/>
                  </a:lnTo>
                  <a:lnTo>
                    <a:pt x="744" y="139"/>
                  </a:lnTo>
                  <a:lnTo>
                    <a:pt x="742" y="143"/>
                  </a:lnTo>
                  <a:lnTo>
                    <a:pt x="744" y="147"/>
                  </a:lnTo>
                  <a:lnTo>
                    <a:pt x="746" y="147"/>
                  </a:lnTo>
                  <a:lnTo>
                    <a:pt x="750" y="151"/>
                  </a:lnTo>
                  <a:lnTo>
                    <a:pt x="757" y="154"/>
                  </a:lnTo>
                  <a:lnTo>
                    <a:pt x="759" y="156"/>
                  </a:lnTo>
                  <a:lnTo>
                    <a:pt x="755" y="160"/>
                  </a:lnTo>
                  <a:lnTo>
                    <a:pt x="750" y="160"/>
                  </a:lnTo>
                  <a:lnTo>
                    <a:pt x="746" y="166"/>
                  </a:lnTo>
                  <a:lnTo>
                    <a:pt x="746" y="168"/>
                  </a:lnTo>
                  <a:lnTo>
                    <a:pt x="746" y="170"/>
                  </a:lnTo>
                  <a:lnTo>
                    <a:pt x="744" y="177"/>
                  </a:lnTo>
                  <a:lnTo>
                    <a:pt x="738" y="179"/>
                  </a:lnTo>
                  <a:lnTo>
                    <a:pt x="736" y="181"/>
                  </a:lnTo>
                  <a:lnTo>
                    <a:pt x="733" y="185"/>
                  </a:lnTo>
                  <a:lnTo>
                    <a:pt x="736" y="194"/>
                  </a:lnTo>
                  <a:lnTo>
                    <a:pt x="738" y="202"/>
                  </a:lnTo>
                  <a:lnTo>
                    <a:pt x="742" y="206"/>
                  </a:lnTo>
                  <a:lnTo>
                    <a:pt x="742" y="208"/>
                  </a:lnTo>
                  <a:lnTo>
                    <a:pt x="738" y="215"/>
                  </a:lnTo>
                  <a:lnTo>
                    <a:pt x="731" y="217"/>
                  </a:lnTo>
                  <a:lnTo>
                    <a:pt x="729" y="221"/>
                  </a:lnTo>
                  <a:lnTo>
                    <a:pt x="725" y="221"/>
                  </a:lnTo>
                  <a:lnTo>
                    <a:pt x="725" y="221"/>
                  </a:lnTo>
                  <a:lnTo>
                    <a:pt x="723" y="219"/>
                  </a:lnTo>
                  <a:lnTo>
                    <a:pt x="719" y="219"/>
                  </a:lnTo>
                  <a:lnTo>
                    <a:pt x="712" y="221"/>
                  </a:lnTo>
                  <a:lnTo>
                    <a:pt x="706" y="219"/>
                  </a:lnTo>
                  <a:lnTo>
                    <a:pt x="700" y="217"/>
                  </a:lnTo>
                  <a:lnTo>
                    <a:pt x="693" y="217"/>
                  </a:lnTo>
                  <a:lnTo>
                    <a:pt x="691" y="217"/>
                  </a:lnTo>
                  <a:lnTo>
                    <a:pt x="691" y="225"/>
                  </a:lnTo>
                  <a:lnTo>
                    <a:pt x="689" y="232"/>
                  </a:lnTo>
                  <a:lnTo>
                    <a:pt x="689" y="236"/>
                  </a:lnTo>
                  <a:lnTo>
                    <a:pt x="687" y="248"/>
                  </a:lnTo>
                  <a:lnTo>
                    <a:pt x="687" y="257"/>
                  </a:lnTo>
                  <a:lnTo>
                    <a:pt x="685" y="259"/>
                  </a:lnTo>
                  <a:lnTo>
                    <a:pt x="687" y="261"/>
                  </a:lnTo>
                  <a:lnTo>
                    <a:pt x="691" y="263"/>
                  </a:lnTo>
                  <a:lnTo>
                    <a:pt x="691" y="267"/>
                  </a:lnTo>
                  <a:lnTo>
                    <a:pt x="689" y="269"/>
                  </a:lnTo>
                  <a:lnTo>
                    <a:pt x="687" y="269"/>
                  </a:lnTo>
                  <a:lnTo>
                    <a:pt x="685" y="272"/>
                  </a:lnTo>
                  <a:lnTo>
                    <a:pt x="683" y="272"/>
                  </a:lnTo>
                  <a:lnTo>
                    <a:pt x="679" y="269"/>
                  </a:lnTo>
                  <a:lnTo>
                    <a:pt x="677" y="272"/>
                  </a:lnTo>
                  <a:lnTo>
                    <a:pt x="672" y="272"/>
                  </a:lnTo>
                  <a:lnTo>
                    <a:pt x="664" y="274"/>
                  </a:lnTo>
                  <a:lnTo>
                    <a:pt x="658" y="276"/>
                  </a:lnTo>
                  <a:lnTo>
                    <a:pt x="656" y="276"/>
                  </a:lnTo>
                  <a:lnTo>
                    <a:pt x="651" y="276"/>
                  </a:lnTo>
                  <a:lnTo>
                    <a:pt x="649" y="276"/>
                  </a:lnTo>
                  <a:lnTo>
                    <a:pt x="645" y="280"/>
                  </a:lnTo>
                  <a:lnTo>
                    <a:pt x="645" y="282"/>
                  </a:lnTo>
                  <a:lnTo>
                    <a:pt x="649" y="284"/>
                  </a:lnTo>
                  <a:lnTo>
                    <a:pt x="653" y="284"/>
                  </a:lnTo>
                  <a:lnTo>
                    <a:pt x="660" y="284"/>
                  </a:lnTo>
                  <a:lnTo>
                    <a:pt x="660" y="286"/>
                  </a:lnTo>
                  <a:lnTo>
                    <a:pt x="656" y="291"/>
                  </a:lnTo>
                  <a:lnTo>
                    <a:pt x="658" y="295"/>
                  </a:lnTo>
                  <a:lnTo>
                    <a:pt x="658" y="299"/>
                  </a:lnTo>
                  <a:lnTo>
                    <a:pt x="660" y="301"/>
                  </a:lnTo>
                  <a:lnTo>
                    <a:pt x="660" y="305"/>
                  </a:lnTo>
                  <a:lnTo>
                    <a:pt x="664" y="312"/>
                  </a:lnTo>
                  <a:lnTo>
                    <a:pt x="666" y="316"/>
                  </a:lnTo>
                  <a:lnTo>
                    <a:pt x="670" y="318"/>
                  </a:lnTo>
                  <a:lnTo>
                    <a:pt x="670" y="326"/>
                  </a:lnTo>
                  <a:lnTo>
                    <a:pt x="668" y="328"/>
                  </a:lnTo>
                  <a:lnTo>
                    <a:pt x="668" y="333"/>
                  </a:lnTo>
                  <a:lnTo>
                    <a:pt x="670" y="335"/>
                  </a:lnTo>
                  <a:lnTo>
                    <a:pt x="668" y="337"/>
                  </a:lnTo>
                  <a:lnTo>
                    <a:pt x="668" y="339"/>
                  </a:lnTo>
                  <a:lnTo>
                    <a:pt x="664" y="341"/>
                  </a:lnTo>
                  <a:lnTo>
                    <a:pt x="664" y="347"/>
                  </a:lnTo>
                  <a:lnTo>
                    <a:pt x="662" y="350"/>
                  </a:lnTo>
                  <a:lnTo>
                    <a:pt x="651" y="347"/>
                  </a:lnTo>
                  <a:lnTo>
                    <a:pt x="643" y="337"/>
                  </a:lnTo>
                  <a:lnTo>
                    <a:pt x="641" y="337"/>
                  </a:lnTo>
                  <a:lnTo>
                    <a:pt x="632" y="335"/>
                  </a:lnTo>
                  <a:lnTo>
                    <a:pt x="620" y="335"/>
                  </a:lnTo>
                  <a:lnTo>
                    <a:pt x="613" y="337"/>
                  </a:lnTo>
                  <a:lnTo>
                    <a:pt x="603" y="333"/>
                  </a:lnTo>
                  <a:lnTo>
                    <a:pt x="594" y="335"/>
                  </a:lnTo>
                  <a:lnTo>
                    <a:pt x="588" y="337"/>
                  </a:lnTo>
                  <a:lnTo>
                    <a:pt x="584" y="335"/>
                  </a:lnTo>
                  <a:lnTo>
                    <a:pt x="580" y="339"/>
                  </a:lnTo>
                  <a:lnTo>
                    <a:pt x="578" y="339"/>
                  </a:lnTo>
                  <a:lnTo>
                    <a:pt x="567" y="339"/>
                  </a:lnTo>
                  <a:lnTo>
                    <a:pt x="559" y="337"/>
                  </a:lnTo>
                  <a:lnTo>
                    <a:pt x="554" y="333"/>
                  </a:lnTo>
                  <a:lnTo>
                    <a:pt x="548" y="333"/>
                  </a:lnTo>
                  <a:lnTo>
                    <a:pt x="546" y="335"/>
                  </a:lnTo>
                  <a:lnTo>
                    <a:pt x="540" y="335"/>
                  </a:lnTo>
                  <a:lnTo>
                    <a:pt x="537" y="333"/>
                  </a:lnTo>
                  <a:lnTo>
                    <a:pt x="535" y="335"/>
                  </a:lnTo>
                  <a:lnTo>
                    <a:pt x="535" y="339"/>
                  </a:lnTo>
                  <a:lnTo>
                    <a:pt x="535" y="343"/>
                  </a:lnTo>
                  <a:lnTo>
                    <a:pt x="535" y="350"/>
                  </a:lnTo>
                  <a:lnTo>
                    <a:pt x="531" y="350"/>
                  </a:lnTo>
                  <a:lnTo>
                    <a:pt x="519" y="350"/>
                  </a:lnTo>
                  <a:lnTo>
                    <a:pt x="504" y="350"/>
                  </a:lnTo>
                  <a:lnTo>
                    <a:pt x="500" y="347"/>
                  </a:lnTo>
                  <a:lnTo>
                    <a:pt x="493" y="345"/>
                  </a:lnTo>
                  <a:lnTo>
                    <a:pt x="489" y="350"/>
                  </a:lnTo>
                  <a:lnTo>
                    <a:pt x="491" y="352"/>
                  </a:lnTo>
                  <a:lnTo>
                    <a:pt x="487" y="356"/>
                  </a:lnTo>
                  <a:lnTo>
                    <a:pt x="485" y="356"/>
                  </a:lnTo>
                  <a:lnTo>
                    <a:pt x="485" y="356"/>
                  </a:lnTo>
                  <a:lnTo>
                    <a:pt x="481" y="362"/>
                  </a:lnTo>
                  <a:lnTo>
                    <a:pt x="476" y="364"/>
                  </a:lnTo>
                  <a:lnTo>
                    <a:pt x="470" y="373"/>
                  </a:lnTo>
                  <a:lnTo>
                    <a:pt x="466" y="379"/>
                  </a:lnTo>
                  <a:lnTo>
                    <a:pt x="464" y="381"/>
                  </a:lnTo>
                  <a:lnTo>
                    <a:pt x="460" y="387"/>
                  </a:lnTo>
                  <a:lnTo>
                    <a:pt x="453" y="396"/>
                  </a:lnTo>
                  <a:lnTo>
                    <a:pt x="451" y="394"/>
                  </a:lnTo>
                  <a:lnTo>
                    <a:pt x="441" y="390"/>
                  </a:lnTo>
                  <a:lnTo>
                    <a:pt x="434" y="390"/>
                  </a:lnTo>
                  <a:lnTo>
                    <a:pt x="428" y="390"/>
                  </a:lnTo>
                  <a:lnTo>
                    <a:pt x="419" y="396"/>
                  </a:lnTo>
                  <a:lnTo>
                    <a:pt x="415" y="394"/>
                  </a:lnTo>
                  <a:lnTo>
                    <a:pt x="407" y="371"/>
                  </a:lnTo>
                  <a:lnTo>
                    <a:pt x="392" y="371"/>
                  </a:lnTo>
                  <a:lnTo>
                    <a:pt x="392" y="341"/>
                  </a:lnTo>
                  <a:lnTo>
                    <a:pt x="386" y="343"/>
                  </a:lnTo>
                  <a:lnTo>
                    <a:pt x="379" y="333"/>
                  </a:lnTo>
                  <a:lnTo>
                    <a:pt x="371" y="324"/>
                  </a:lnTo>
                  <a:lnTo>
                    <a:pt x="337" y="324"/>
                  </a:lnTo>
                  <a:lnTo>
                    <a:pt x="308" y="326"/>
                  </a:lnTo>
                  <a:lnTo>
                    <a:pt x="291" y="318"/>
                  </a:lnTo>
                  <a:lnTo>
                    <a:pt x="278" y="312"/>
                  </a:lnTo>
                  <a:lnTo>
                    <a:pt x="247" y="291"/>
                  </a:lnTo>
                  <a:lnTo>
                    <a:pt x="194" y="301"/>
                  </a:lnTo>
                  <a:lnTo>
                    <a:pt x="211" y="396"/>
                  </a:lnTo>
                  <a:lnTo>
                    <a:pt x="209" y="396"/>
                  </a:lnTo>
                  <a:lnTo>
                    <a:pt x="200" y="398"/>
                  </a:lnTo>
                  <a:lnTo>
                    <a:pt x="188" y="381"/>
                  </a:lnTo>
                  <a:lnTo>
                    <a:pt x="173" y="375"/>
                  </a:lnTo>
                  <a:lnTo>
                    <a:pt x="160" y="373"/>
                  </a:lnTo>
                  <a:lnTo>
                    <a:pt x="150" y="375"/>
                  </a:lnTo>
                  <a:lnTo>
                    <a:pt x="137" y="387"/>
                  </a:lnTo>
                  <a:lnTo>
                    <a:pt x="137" y="381"/>
                  </a:lnTo>
                  <a:lnTo>
                    <a:pt x="137" y="377"/>
                  </a:lnTo>
                  <a:lnTo>
                    <a:pt x="139" y="371"/>
                  </a:lnTo>
                  <a:lnTo>
                    <a:pt x="139" y="366"/>
                  </a:lnTo>
                  <a:lnTo>
                    <a:pt x="139" y="364"/>
                  </a:lnTo>
                  <a:lnTo>
                    <a:pt x="139" y="362"/>
                  </a:lnTo>
                  <a:lnTo>
                    <a:pt x="139" y="362"/>
                  </a:lnTo>
                  <a:lnTo>
                    <a:pt x="135" y="362"/>
                  </a:lnTo>
                  <a:lnTo>
                    <a:pt x="131" y="360"/>
                  </a:lnTo>
                  <a:lnTo>
                    <a:pt x="126" y="360"/>
                  </a:lnTo>
                  <a:lnTo>
                    <a:pt x="124" y="360"/>
                  </a:lnTo>
                  <a:lnTo>
                    <a:pt x="122" y="360"/>
                  </a:lnTo>
                  <a:lnTo>
                    <a:pt x="120" y="356"/>
                  </a:lnTo>
                  <a:lnTo>
                    <a:pt x="120" y="356"/>
                  </a:lnTo>
                  <a:lnTo>
                    <a:pt x="118" y="352"/>
                  </a:lnTo>
                  <a:lnTo>
                    <a:pt x="116" y="352"/>
                  </a:lnTo>
                  <a:lnTo>
                    <a:pt x="114" y="352"/>
                  </a:lnTo>
                  <a:lnTo>
                    <a:pt x="112" y="352"/>
                  </a:lnTo>
                  <a:lnTo>
                    <a:pt x="110" y="352"/>
                  </a:lnTo>
                  <a:lnTo>
                    <a:pt x="110" y="347"/>
                  </a:lnTo>
                  <a:lnTo>
                    <a:pt x="110" y="343"/>
                  </a:lnTo>
                  <a:lnTo>
                    <a:pt x="103" y="337"/>
                  </a:lnTo>
                  <a:lnTo>
                    <a:pt x="103" y="335"/>
                  </a:lnTo>
                  <a:lnTo>
                    <a:pt x="101" y="335"/>
                  </a:lnTo>
                  <a:lnTo>
                    <a:pt x="99" y="331"/>
                  </a:lnTo>
                  <a:lnTo>
                    <a:pt x="97" y="328"/>
                  </a:lnTo>
                  <a:lnTo>
                    <a:pt x="95" y="326"/>
                  </a:lnTo>
                  <a:lnTo>
                    <a:pt x="93" y="324"/>
                  </a:lnTo>
                  <a:lnTo>
                    <a:pt x="89" y="324"/>
                  </a:lnTo>
                  <a:lnTo>
                    <a:pt x="86" y="320"/>
                  </a:lnTo>
                  <a:lnTo>
                    <a:pt x="86" y="320"/>
                  </a:lnTo>
                  <a:lnTo>
                    <a:pt x="89" y="318"/>
                  </a:lnTo>
                  <a:lnTo>
                    <a:pt x="91" y="318"/>
                  </a:lnTo>
                  <a:lnTo>
                    <a:pt x="97" y="318"/>
                  </a:lnTo>
                  <a:lnTo>
                    <a:pt x="99" y="318"/>
                  </a:lnTo>
                  <a:lnTo>
                    <a:pt x="101" y="318"/>
                  </a:lnTo>
                  <a:lnTo>
                    <a:pt x="101" y="318"/>
                  </a:lnTo>
                  <a:lnTo>
                    <a:pt x="103" y="318"/>
                  </a:lnTo>
                  <a:lnTo>
                    <a:pt x="105" y="316"/>
                  </a:lnTo>
                  <a:lnTo>
                    <a:pt x="110" y="318"/>
                  </a:lnTo>
                  <a:lnTo>
                    <a:pt x="110" y="316"/>
                  </a:lnTo>
                  <a:lnTo>
                    <a:pt x="110" y="314"/>
                  </a:lnTo>
                  <a:lnTo>
                    <a:pt x="105" y="316"/>
                  </a:lnTo>
                  <a:lnTo>
                    <a:pt x="105" y="314"/>
                  </a:lnTo>
                  <a:lnTo>
                    <a:pt x="105" y="312"/>
                  </a:lnTo>
                  <a:lnTo>
                    <a:pt x="101" y="307"/>
                  </a:lnTo>
                  <a:lnTo>
                    <a:pt x="99" y="305"/>
                  </a:lnTo>
                  <a:lnTo>
                    <a:pt x="101" y="303"/>
                  </a:lnTo>
                  <a:lnTo>
                    <a:pt x="101" y="301"/>
                  </a:lnTo>
                  <a:lnTo>
                    <a:pt x="101" y="299"/>
                  </a:lnTo>
                  <a:lnTo>
                    <a:pt x="103" y="297"/>
                  </a:lnTo>
                  <a:lnTo>
                    <a:pt x="108" y="295"/>
                  </a:lnTo>
                  <a:lnTo>
                    <a:pt x="112" y="293"/>
                  </a:lnTo>
                  <a:lnTo>
                    <a:pt x="114" y="295"/>
                  </a:lnTo>
                  <a:lnTo>
                    <a:pt x="118" y="295"/>
                  </a:lnTo>
                  <a:lnTo>
                    <a:pt x="122" y="293"/>
                  </a:lnTo>
                  <a:lnTo>
                    <a:pt x="124" y="295"/>
                  </a:lnTo>
                  <a:lnTo>
                    <a:pt x="124" y="295"/>
                  </a:lnTo>
                  <a:lnTo>
                    <a:pt x="129" y="295"/>
                  </a:lnTo>
                  <a:lnTo>
                    <a:pt x="131" y="297"/>
                  </a:lnTo>
                  <a:lnTo>
                    <a:pt x="135" y="297"/>
                  </a:lnTo>
                  <a:lnTo>
                    <a:pt x="139" y="295"/>
                  </a:lnTo>
                  <a:lnTo>
                    <a:pt x="139" y="293"/>
                  </a:lnTo>
                  <a:lnTo>
                    <a:pt x="137" y="293"/>
                  </a:lnTo>
                  <a:lnTo>
                    <a:pt x="133" y="293"/>
                  </a:lnTo>
                  <a:lnTo>
                    <a:pt x="131" y="286"/>
                  </a:lnTo>
                  <a:lnTo>
                    <a:pt x="131" y="282"/>
                  </a:lnTo>
                  <a:lnTo>
                    <a:pt x="133" y="280"/>
                  </a:lnTo>
                  <a:lnTo>
                    <a:pt x="135" y="278"/>
                  </a:lnTo>
                  <a:lnTo>
                    <a:pt x="133" y="278"/>
                  </a:lnTo>
                  <a:lnTo>
                    <a:pt x="133" y="276"/>
                  </a:lnTo>
                  <a:lnTo>
                    <a:pt x="131" y="274"/>
                  </a:lnTo>
                  <a:lnTo>
                    <a:pt x="133" y="269"/>
                  </a:lnTo>
                  <a:lnTo>
                    <a:pt x="135" y="267"/>
                  </a:lnTo>
                  <a:lnTo>
                    <a:pt x="131" y="263"/>
                  </a:lnTo>
                  <a:lnTo>
                    <a:pt x="131" y="261"/>
                  </a:lnTo>
                  <a:lnTo>
                    <a:pt x="133" y="259"/>
                  </a:lnTo>
                  <a:lnTo>
                    <a:pt x="131" y="259"/>
                  </a:lnTo>
                  <a:lnTo>
                    <a:pt x="129" y="257"/>
                  </a:lnTo>
                  <a:lnTo>
                    <a:pt x="126" y="255"/>
                  </a:lnTo>
                  <a:lnTo>
                    <a:pt x="126" y="253"/>
                  </a:lnTo>
                  <a:lnTo>
                    <a:pt x="120" y="253"/>
                  </a:lnTo>
                  <a:lnTo>
                    <a:pt x="118" y="253"/>
                  </a:lnTo>
                  <a:lnTo>
                    <a:pt x="116" y="253"/>
                  </a:lnTo>
                  <a:lnTo>
                    <a:pt x="114" y="255"/>
                  </a:lnTo>
                  <a:lnTo>
                    <a:pt x="112" y="255"/>
                  </a:lnTo>
                  <a:lnTo>
                    <a:pt x="112" y="257"/>
                  </a:lnTo>
                  <a:lnTo>
                    <a:pt x="110" y="259"/>
                  </a:lnTo>
                  <a:lnTo>
                    <a:pt x="108" y="257"/>
                  </a:lnTo>
                  <a:lnTo>
                    <a:pt x="108" y="255"/>
                  </a:lnTo>
                  <a:lnTo>
                    <a:pt x="105" y="257"/>
                  </a:lnTo>
                  <a:lnTo>
                    <a:pt x="103" y="257"/>
                  </a:lnTo>
                  <a:lnTo>
                    <a:pt x="101" y="255"/>
                  </a:lnTo>
                  <a:lnTo>
                    <a:pt x="101" y="253"/>
                  </a:lnTo>
                  <a:lnTo>
                    <a:pt x="101" y="250"/>
                  </a:lnTo>
                  <a:lnTo>
                    <a:pt x="99" y="253"/>
                  </a:lnTo>
                  <a:lnTo>
                    <a:pt x="97" y="253"/>
                  </a:lnTo>
                  <a:lnTo>
                    <a:pt x="95" y="250"/>
                  </a:lnTo>
                  <a:lnTo>
                    <a:pt x="91" y="250"/>
                  </a:lnTo>
                  <a:lnTo>
                    <a:pt x="86" y="255"/>
                  </a:lnTo>
                  <a:lnTo>
                    <a:pt x="86" y="257"/>
                  </a:lnTo>
                  <a:lnTo>
                    <a:pt x="84" y="257"/>
                  </a:lnTo>
                  <a:lnTo>
                    <a:pt x="84" y="257"/>
                  </a:lnTo>
                  <a:lnTo>
                    <a:pt x="82" y="257"/>
                  </a:lnTo>
                  <a:lnTo>
                    <a:pt x="80" y="259"/>
                  </a:lnTo>
                  <a:lnTo>
                    <a:pt x="78" y="259"/>
                  </a:lnTo>
                  <a:lnTo>
                    <a:pt x="76" y="261"/>
                  </a:lnTo>
                  <a:lnTo>
                    <a:pt x="72" y="265"/>
                  </a:lnTo>
                  <a:lnTo>
                    <a:pt x="70" y="263"/>
                  </a:lnTo>
                  <a:lnTo>
                    <a:pt x="70" y="267"/>
                  </a:lnTo>
                  <a:lnTo>
                    <a:pt x="67" y="267"/>
                  </a:lnTo>
                  <a:lnTo>
                    <a:pt x="67" y="267"/>
                  </a:lnTo>
                  <a:lnTo>
                    <a:pt x="65" y="265"/>
                  </a:lnTo>
                  <a:lnTo>
                    <a:pt x="63" y="267"/>
                  </a:lnTo>
                  <a:lnTo>
                    <a:pt x="61" y="267"/>
                  </a:lnTo>
                  <a:lnTo>
                    <a:pt x="61" y="265"/>
                  </a:lnTo>
                  <a:lnTo>
                    <a:pt x="59" y="265"/>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96" name="Freeform 20">
              <a:extLst>
                <a:ext uri="{FF2B5EF4-FFF2-40B4-BE49-F238E27FC236}">
                  <a16:creationId xmlns:a16="http://schemas.microsoft.com/office/drawing/2014/main" id="{EBF05AA9-1CBC-4417-B5CD-C1AD4414FA7D}"/>
                </a:ext>
              </a:extLst>
            </p:cNvPr>
            <p:cNvSpPr>
              <a:spLocks/>
            </p:cNvSpPr>
            <p:nvPr/>
          </p:nvSpPr>
          <p:spPr bwMode="auto">
            <a:xfrm>
              <a:off x="5124722" y="2693922"/>
              <a:ext cx="259570" cy="151416"/>
            </a:xfrm>
            <a:custGeom>
              <a:avLst/>
              <a:gdLst>
                <a:gd name="T0" fmla="*/ 255 w 322"/>
                <a:gd name="T1" fmla="*/ 187 h 200"/>
                <a:gd name="T2" fmla="*/ 261 w 322"/>
                <a:gd name="T3" fmla="*/ 174 h 200"/>
                <a:gd name="T4" fmla="*/ 257 w 322"/>
                <a:gd name="T5" fmla="*/ 166 h 200"/>
                <a:gd name="T6" fmla="*/ 257 w 322"/>
                <a:gd name="T7" fmla="*/ 158 h 200"/>
                <a:gd name="T8" fmla="*/ 251 w 322"/>
                <a:gd name="T9" fmla="*/ 153 h 200"/>
                <a:gd name="T10" fmla="*/ 242 w 322"/>
                <a:gd name="T11" fmla="*/ 147 h 200"/>
                <a:gd name="T12" fmla="*/ 247 w 322"/>
                <a:gd name="T13" fmla="*/ 139 h 200"/>
                <a:gd name="T14" fmla="*/ 259 w 322"/>
                <a:gd name="T15" fmla="*/ 139 h 200"/>
                <a:gd name="T16" fmla="*/ 266 w 322"/>
                <a:gd name="T17" fmla="*/ 130 h 200"/>
                <a:gd name="T18" fmla="*/ 263 w 322"/>
                <a:gd name="T19" fmla="*/ 126 h 200"/>
                <a:gd name="T20" fmla="*/ 278 w 322"/>
                <a:gd name="T21" fmla="*/ 122 h 200"/>
                <a:gd name="T22" fmla="*/ 272 w 322"/>
                <a:gd name="T23" fmla="*/ 115 h 200"/>
                <a:gd name="T24" fmla="*/ 278 w 322"/>
                <a:gd name="T25" fmla="*/ 107 h 200"/>
                <a:gd name="T26" fmla="*/ 287 w 322"/>
                <a:gd name="T27" fmla="*/ 105 h 200"/>
                <a:gd name="T28" fmla="*/ 297 w 322"/>
                <a:gd name="T29" fmla="*/ 103 h 200"/>
                <a:gd name="T30" fmla="*/ 310 w 322"/>
                <a:gd name="T31" fmla="*/ 103 h 200"/>
                <a:gd name="T32" fmla="*/ 322 w 322"/>
                <a:gd name="T33" fmla="*/ 99 h 200"/>
                <a:gd name="T34" fmla="*/ 312 w 322"/>
                <a:gd name="T35" fmla="*/ 86 h 200"/>
                <a:gd name="T36" fmla="*/ 308 w 322"/>
                <a:gd name="T37" fmla="*/ 90 h 200"/>
                <a:gd name="T38" fmla="*/ 301 w 322"/>
                <a:gd name="T39" fmla="*/ 94 h 200"/>
                <a:gd name="T40" fmla="*/ 289 w 322"/>
                <a:gd name="T41" fmla="*/ 88 h 200"/>
                <a:gd name="T42" fmla="*/ 289 w 322"/>
                <a:gd name="T43" fmla="*/ 80 h 200"/>
                <a:gd name="T44" fmla="*/ 293 w 322"/>
                <a:gd name="T45" fmla="*/ 67 h 200"/>
                <a:gd name="T46" fmla="*/ 287 w 322"/>
                <a:gd name="T47" fmla="*/ 71 h 200"/>
                <a:gd name="T48" fmla="*/ 276 w 322"/>
                <a:gd name="T49" fmla="*/ 82 h 200"/>
                <a:gd name="T50" fmla="*/ 270 w 322"/>
                <a:gd name="T51" fmla="*/ 90 h 200"/>
                <a:gd name="T52" fmla="*/ 259 w 322"/>
                <a:gd name="T53" fmla="*/ 105 h 200"/>
                <a:gd name="T54" fmla="*/ 247 w 322"/>
                <a:gd name="T55" fmla="*/ 99 h 200"/>
                <a:gd name="T56" fmla="*/ 234 w 322"/>
                <a:gd name="T57" fmla="*/ 99 h 200"/>
                <a:gd name="T58" fmla="*/ 221 w 322"/>
                <a:gd name="T59" fmla="*/ 103 h 200"/>
                <a:gd name="T60" fmla="*/ 198 w 322"/>
                <a:gd name="T61" fmla="*/ 80 h 200"/>
                <a:gd name="T62" fmla="*/ 192 w 322"/>
                <a:gd name="T63" fmla="*/ 52 h 200"/>
                <a:gd name="T64" fmla="*/ 177 w 322"/>
                <a:gd name="T65" fmla="*/ 33 h 200"/>
                <a:gd name="T66" fmla="*/ 114 w 322"/>
                <a:gd name="T67" fmla="*/ 35 h 200"/>
                <a:gd name="T68" fmla="*/ 84 w 322"/>
                <a:gd name="T69" fmla="*/ 21 h 200"/>
                <a:gd name="T70" fmla="*/ 0 w 322"/>
                <a:gd name="T71" fmla="*/ 10 h 200"/>
                <a:gd name="T72" fmla="*/ 25 w 322"/>
                <a:gd name="T73" fmla="*/ 103 h 200"/>
                <a:gd name="T74" fmla="*/ 36 w 322"/>
                <a:gd name="T75" fmla="*/ 101 h 200"/>
                <a:gd name="T76" fmla="*/ 32 w 322"/>
                <a:gd name="T77" fmla="*/ 90 h 200"/>
                <a:gd name="T78" fmla="*/ 42 w 322"/>
                <a:gd name="T79" fmla="*/ 80 h 200"/>
                <a:gd name="T80" fmla="*/ 51 w 322"/>
                <a:gd name="T81" fmla="*/ 73 h 200"/>
                <a:gd name="T82" fmla="*/ 57 w 322"/>
                <a:gd name="T83" fmla="*/ 73 h 200"/>
                <a:gd name="T84" fmla="*/ 63 w 322"/>
                <a:gd name="T85" fmla="*/ 69 h 200"/>
                <a:gd name="T86" fmla="*/ 88 w 322"/>
                <a:gd name="T87" fmla="*/ 84 h 200"/>
                <a:gd name="T88" fmla="*/ 103 w 322"/>
                <a:gd name="T89" fmla="*/ 96 h 200"/>
                <a:gd name="T90" fmla="*/ 118 w 322"/>
                <a:gd name="T91" fmla="*/ 101 h 200"/>
                <a:gd name="T92" fmla="*/ 131 w 322"/>
                <a:gd name="T93" fmla="*/ 107 h 200"/>
                <a:gd name="T94" fmla="*/ 139 w 322"/>
                <a:gd name="T95" fmla="*/ 122 h 200"/>
                <a:gd name="T96" fmla="*/ 145 w 322"/>
                <a:gd name="T97" fmla="*/ 134 h 200"/>
                <a:gd name="T98" fmla="*/ 164 w 322"/>
                <a:gd name="T99" fmla="*/ 147 h 200"/>
                <a:gd name="T100" fmla="*/ 194 w 322"/>
                <a:gd name="T101" fmla="*/ 162 h 200"/>
                <a:gd name="T102" fmla="*/ 217 w 322"/>
                <a:gd name="T103" fmla="*/ 174 h 200"/>
                <a:gd name="T104" fmla="*/ 223 w 322"/>
                <a:gd name="T105" fmla="*/ 177 h 200"/>
                <a:gd name="T106" fmla="*/ 230 w 322"/>
                <a:gd name="T107" fmla="*/ 187 h 200"/>
                <a:gd name="T108" fmla="*/ 236 w 322"/>
                <a:gd name="T109" fmla="*/ 193 h 200"/>
                <a:gd name="T110" fmla="*/ 242 w 322"/>
                <a:gd name="T111" fmla="*/ 200 h 200"/>
                <a:gd name="T112" fmla="*/ 249 w 322"/>
                <a:gd name="T113" fmla="*/ 196 h 200"/>
                <a:gd name="T114" fmla="*/ 255 w 322"/>
                <a:gd name="T115"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 h="200">
                  <a:moveTo>
                    <a:pt x="255" y="200"/>
                  </a:moveTo>
                  <a:lnTo>
                    <a:pt x="255" y="187"/>
                  </a:lnTo>
                  <a:lnTo>
                    <a:pt x="259" y="177"/>
                  </a:lnTo>
                  <a:lnTo>
                    <a:pt x="261" y="174"/>
                  </a:lnTo>
                  <a:lnTo>
                    <a:pt x="261" y="168"/>
                  </a:lnTo>
                  <a:lnTo>
                    <a:pt x="257" y="166"/>
                  </a:lnTo>
                  <a:lnTo>
                    <a:pt x="255" y="162"/>
                  </a:lnTo>
                  <a:lnTo>
                    <a:pt x="257" y="158"/>
                  </a:lnTo>
                  <a:lnTo>
                    <a:pt x="257" y="153"/>
                  </a:lnTo>
                  <a:lnTo>
                    <a:pt x="251" y="153"/>
                  </a:lnTo>
                  <a:lnTo>
                    <a:pt x="247" y="155"/>
                  </a:lnTo>
                  <a:lnTo>
                    <a:pt x="242" y="147"/>
                  </a:lnTo>
                  <a:lnTo>
                    <a:pt x="242" y="141"/>
                  </a:lnTo>
                  <a:lnTo>
                    <a:pt x="247" y="139"/>
                  </a:lnTo>
                  <a:lnTo>
                    <a:pt x="255" y="139"/>
                  </a:lnTo>
                  <a:lnTo>
                    <a:pt x="259" y="139"/>
                  </a:lnTo>
                  <a:lnTo>
                    <a:pt x="259" y="134"/>
                  </a:lnTo>
                  <a:lnTo>
                    <a:pt x="266" y="130"/>
                  </a:lnTo>
                  <a:lnTo>
                    <a:pt x="266" y="128"/>
                  </a:lnTo>
                  <a:lnTo>
                    <a:pt x="263" y="126"/>
                  </a:lnTo>
                  <a:lnTo>
                    <a:pt x="272" y="124"/>
                  </a:lnTo>
                  <a:lnTo>
                    <a:pt x="278" y="122"/>
                  </a:lnTo>
                  <a:lnTo>
                    <a:pt x="278" y="118"/>
                  </a:lnTo>
                  <a:lnTo>
                    <a:pt x="272" y="115"/>
                  </a:lnTo>
                  <a:lnTo>
                    <a:pt x="274" y="109"/>
                  </a:lnTo>
                  <a:lnTo>
                    <a:pt x="278" y="107"/>
                  </a:lnTo>
                  <a:lnTo>
                    <a:pt x="284" y="105"/>
                  </a:lnTo>
                  <a:lnTo>
                    <a:pt x="287" y="105"/>
                  </a:lnTo>
                  <a:lnTo>
                    <a:pt x="293" y="99"/>
                  </a:lnTo>
                  <a:lnTo>
                    <a:pt x="297" y="103"/>
                  </a:lnTo>
                  <a:lnTo>
                    <a:pt x="299" y="105"/>
                  </a:lnTo>
                  <a:lnTo>
                    <a:pt x="310" y="103"/>
                  </a:lnTo>
                  <a:lnTo>
                    <a:pt x="316" y="105"/>
                  </a:lnTo>
                  <a:lnTo>
                    <a:pt x="322" y="99"/>
                  </a:lnTo>
                  <a:lnTo>
                    <a:pt x="320" y="94"/>
                  </a:lnTo>
                  <a:lnTo>
                    <a:pt x="312" y="86"/>
                  </a:lnTo>
                  <a:lnTo>
                    <a:pt x="308" y="86"/>
                  </a:lnTo>
                  <a:lnTo>
                    <a:pt x="308" y="90"/>
                  </a:lnTo>
                  <a:lnTo>
                    <a:pt x="306" y="94"/>
                  </a:lnTo>
                  <a:lnTo>
                    <a:pt x="301" y="94"/>
                  </a:lnTo>
                  <a:lnTo>
                    <a:pt x="297" y="90"/>
                  </a:lnTo>
                  <a:lnTo>
                    <a:pt x="289" y="88"/>
                  </a:lnTo>
                  <a:lnTo>
                    <a:pt x="284" y="86"/>
                  </a:lnTo>
                  <a:lnTo>
                    <a:pt x="289" y="80"/>
                  </a:lnTo>
                  <a:lnTo>
                    <a:pt x="295" y="71"/>
                  </a:lnTo>
                  <a:lnTo>
                    <a:pt x="293" y="67"/>
                  </a:lnTo>
                  <a:lnTo>
                    <a:pt x="291" y="65"/>
                  </a:lnTo>
                  <a:lnTo>
                    <a:pt x="287" y="71"/>
                  </a:lnTo>
                  <a:lnTo>
                    <a:pt x="282" y="73"/>
                  </a:lnTo>
                  <a:lnTo>
                    <a:pt x="276" y="82"/>
                  </a:lnTo>
                  <a:lnTo>
                    <a:pt x="272" y="88"/>
                  </a:lnTo>
                  <a:lnTo>
                    <a:pt x="270" y="90"/>
                  </a:lnTo>
                  <a:lnTo>
                    <a:pt x="266" y="96"/>
                  </a:lnTo>
                  <a:lnTo>
                    <a:pt x="259" y="105"/>
                  </a:lnTo>
                  <a:lnTo>
                    <a:pt x="257" y="103"/>
                  </a:lnTo>
                  <a:lnTo>
                    <a:pt x="247" y="99"/>
                  </a:lnTo>
                  <a:lnTo>
                    <a:pt x="240" y="99"/>
                  </a:lnTo>
                  <a:lnTo>
                    <a:pt x="234" y="99"/>
                  </a:lnTo>
                  <a:lnTo>
                    <a:pt x="225" y="105"/>
                  </a:lnTo>
                  <a:lnTo>
                    <a:pt x="221" y="103"/>
                  </a:lnTo>
                  <a:lnTo>
                    <a:pt x="213" y="80"/>
                  </a:lnTo>
                  <a:lnTo>
                    <a:pt x="198" y="80"/>
                  </a:lnTo>
                  <a:lnTo>
                    <a:pt x="198" y="50"/>
                  </a:lnTo>
                  <a:lnTo>
                    <a:pt x="192" y="52"/>
                  </a:lnTo>
                  <a:lnTo>
                    <a:pt x="185" y="42"/>
                  </a:lnTo>
                  <a:lnTo>
                    <a:pt x="177" y="33"/>
                  </a:lnTo>
                  <a:lnTo>
                    <a:pt x="143" y="33"/>
                  </a:lnTo>
                  <a:lnTo>
                    <a:pt x="114" y="35"/>
                  </a:lnTo>
                  <a:lnTo>
                    <a:pt x="97" y="27"/>
                  </a:lnTo>
                  <a:lnTo>
                    <a:pt x="84" y="21"/>
                  </a:lnTo>
                  <a:lnTo>
                    <a:pt x="53" y="0"/>
                  </a:lnTo>
                  <a:lnTo>
                    <a:pt x="0" y="10"/>
                  </a:lnTo>
                  <a:lnTo>
                    <a:pt x="17" y="105"/>
                  </a:lnTo>
                  <a:lnTo>
                    <a:pt x="25" y="103"/>
                  </a:lnTo>
                  <a:lnTo>
                    <a:pt x="34" y="105"/>
                  </a:lnTo>
                  <a:lnTo>
                    <a:pt x="36" y="101"/>
                  </a:lnTo>
                  <a:lnTo>
                    <a:pt x="34" y="96"/>
                  </a:lnTo>
                  <a:lnTo>
                    <a:pt x="32" y="90"/>
                  </a:lnTo>
                  <a:lnTo>
                    <a:pt x="36" y="82"/>
                  </a:lnTo>
                  <a:lnTo>
                    <a:pt x="42" y="80"/>
                  </a:lnTo>
                  <a:lnTo>
                    <a:pt x="44" y="75"/>
                  </a:lnTo>
                  <a:lnTo>
                    <a:pt x="51" y="73"/>
                  </a:lnTo>
                  <a:lnTo>
                    <a:pt x="55" y="75"/>
                  </a:lnTo>
                  <a:lnTo>
                    <a:pt x="57" y="73"/>
                  </a:lnTo>
                  <a:lnTo>
                    <a:pt x="53" y="69"/>
                  </a:lnTo>
                  <a:lnTo>
                    <a:pt x="63" y="69"/>
                  </a:lnTo>
                  <a:lnTo>
                    <a:pt x="76" y="78"/>
                  </a:lnTo>
                  <a:lnTo>
                    <a:pt x="88" y="84"/>
                  </a:lnTo>
                  <a:lnTo>
                    <a:pt x="88" y="88"/>
                  </a:lnTo>
                  <a:lnTo>
                    <a:pt x="103" y="96"/>
                  </a:lnTo>
                  <a:lnTo>
                    <a:pt x="116" y="103"/>
                  </a:lnTo>
                  <a:lnTo>
                    <a:pt x="118" y="101"/>
                  </a:lnTo>
                  <a:lnTo>
                    <a:pt x="122" y="101"/>
                  </a:lnTo>
                  <a:lnTo>
                    <a:pt x="131" y="107"/>
                  </a:lnTo>
                  <a:lnTo>
                    <a:pt x="135" y="118"/>
                  </a:lnTo>
                  <a:lnTo>
                    <a:pt x="139" y="122"/>
                  </a:lnTo>
                  <a:lnTo>
                    <a:pt x="139" y="126"/>
                  </a:lnTo>
                  <a:lnTo>
                    <a:pt x="145" y="134"/>
                  </a:lnTo>
                  <a:lnTo>
                    <a:pt x="152" y="139"/>
                  </a:lnTo>
                  <a:lnTo>
                    <a:pt x="164" y="147"/>
                  </a:lnTo>
                  <a:lnTo>
                    <a:pt x="177" y="155"/>
                  </a:lnTo>
                  <a:lnTo>
                    <a:pt x="194" y="162"/>
                  </a:lnTo>
                  <a:lnTo>
                    <a:pt x="206" y="172"/>
                  </a:lnTo>
                  <a:lnTo>
                    <a:pt x="217" y="174"/>
                  </a:lnTo>
                  <a:lnTo>
                    <a:pt x="219" y="177"/>
                  </a:lnTo>
                  <a:lnTo>
                    <a:pt x="223" y="177"/>
                  </a:lnTo>
                  <a:lnTo>
                    <a:pt x="230" y="181"/>
                  </a:lnTo>
                  <a:lnTo>
                    <a:pt x="230" y="187"/>
                  </a:lnTo>
                  <a:lnTo>
                    <a:pt x="232" y="196"/>
                  </a:lnTo>
                  <a:lnTo>
                    <a:pt x="236" y="193"/>
                  </a:lnTo>
                  <a:lnTo>
                    <a:pt x="240" y="196"/>
                  </a:lnTo>
                  <a:lnTo>
                    <a:pt x="242" y="200"/>
                  </a:lnTo>
                  <a:lnTo>
                    <a:pt x="247" y="200"/>
                  </a:lnTo>
                  <a:lnTo>
                    <a:pt x="249" y="196"/>
                  </a:lnTo>
                  <a:lnTo>
                    <a:pt x="253" y="196"/>
                  </a:lnTo>
                  <a:lnTo>
                    <a:pt x="255" y="20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97" name="Freeform 21">
              <a:extLst>
                <a:ext uri="{FF2B5EF4-FFF2-40B4-BE49-F238E27FC236}">
                  <a16:creationId xmlns:a16="http://schemas.microsoft.com/office/drawing/2014/main" id="{50F7987B-8A40-4C72-BF8C-38041D80F417}"/>
                </a:ext>
              </a:extLst>
            </p:cNvPr>
            <p:cNvSpPr>
              <a:spLocks/>
            </p:cNvSpPr>
            <p:nvPr/>
          </p:nvSpPr>
          <p:spPr bwMode="auto">
            <a:xfrm>
              <a:off x="5078773" y="2746160"/>
              <a:ext cx="232967" cy="135517"/>
            </a:xfrm>
            <a:custGeom>
              <a:avLst/>
              <a:gdLst>
                <a:gd name="T0" fmla="*/ 287 w 289"/>
                <a:gd name="T1" fmla="*/ 112 h 179"/>
                <a:gd name="T2" fmla="*/ 274 w 289"/>
                <a:gd name="T3" fmla="*/ 105 h 179"/>
                <a:gd name="T4" fmla="*/ 234 w 289"/>
                <a:gd name="T5" fmla="*/ 86 h 179"/>
                <a:gd name="T6" fmla="*/ 202 w 289"/>
                <a:gd name="T7" fmla="*/ 65 h 179"/>
                <a:gd name="T8" fmla="*/ 192 w 289"/>
                <a:gd name="T9" fmla="*/ 49 h 179"/>
                <a:gd name="T10" fmla="*/ 175 w 289"/>
                <a:gd name="T11" fmla="*/ 32 h 179"/>
                <a:gd name="T12" fmla="*/ 145 w 289"/>
                <a:gd name="T13" fmla="*/ 19 h 179"/>
                <a:gd name="T14" fmla="*/ 120 w 289"/>
                <a:gd name="T15" fmla="*/ 0 h 179"/>
                <a:gd name="T16" fmla="*/ 112 w 289"/>
                <a:gd name="T17" fmla="*/ 6 h 179"/>
                <a:gd name="T18" fmla="*/ 99 w 289"/>
                <a:gd name="T19" fmla="*/ 11 h 179"/>
                <a:gd name="T20" fmla="*/ 91 w 289"/>
                <a:gd name="T21" fmla="*/ 27 h 179"/>
                <a:gd name="T22" fmla="*/ 82 w 289"/>
                <a:gd name="T23" fmla="*/ 34 h 179"/>
                <a:gd name="T24" fmla="*/ 51 w 289"/>
                <a:gd name="T25" fmla="*/ 21 h 179"/>
                <a:gd name="T26" fmla="*/ 13 w 289"/>
                <a:gd name="T27" fmla="*/ 15 h 179"/>
                <a:gd name="T28" fmla="*/ 4 w 289"/>
                <a:gd name="T29" fmla="*/ 32 h 179"/>
                <a:gd name="T30" fmla="*/ 11 w 289"/>
                <a:gd name="T31" fmla="*/ 40 h 179"/>
                <a:gd name="T32" fmla="*/ 11 w 289"/>
                <a:gd name="T33" fmla="*/ 57 h 179"/>
                <a:gd name="T34" fmla="*/ 15 w 289"/>
                <a:gd name="T35" fmla="*/ 74 h 179"/>
                <a:gd name="T36" fmla="*/ 19 w 289"/>
                <a:gd name="T37" fmla="*/ 74 h 179"/>
                <a:gd name="T38" fmla="*/ 30 w 289"/>
                <a:gd name="T39" fmla="*/ 72 h 179"/>
                <a:gd name="T40" fmla="*/ 32 w 289"/>
                <a:gd name="T41" fmla="*/ 82 h 179"/>
                <a:gd name="T42" fmla="*/ 34 w 289"/>
                <a:gd name="T43" fmla="*/ 86 h 179"/>
                <a:gd name="T44" fmla="*/ 27 w 289"/>
                <a:gd name="T45" fmla="*/ 84 h 179"/>
                <a:gd name="T46" fmla="*/ 25 w 289"/>
                <a:gd name="T47" fmla="*/ 95 h 179"/>
                <a:gd name="T48" fmla="*/ 30 w 289"/>
                <a:gd name="T49" fmla="*/ 91 h 179"/>
                <a:gd name="T50" fmla="*/ 40 w 289"/>
                <a:gd name="T51" fmla="*/ 97 h 179"/>
                <a:gd name="T52" fmla="*/ 42 w 289"/>
                <a:gd name="T53" fmla="*/ 110 h 179"/>
                <a:gd name="T54" fmla="*/ 46 w 289"/>
                <a:gd name="T55" fmla="*/ 137 h 179"/>
                <a:gd name="T56" fmla="*/ 63 w 289"/>
                <a:gd name="T57" fmla="*/ 129 h 179"/>
                <a:gd name="T58" fmla="*/ 76 w 289"/>
                <a:gd name="T59" fmla="*/ 118 h 179"/>
                <a:gd name="T60" fmla="*/ 95 w 289"/>
                <a:gd name="T61" fmla="*/ 114 h 179"/>
                <a:gd name="T62" fmla="*/ 108 w 289"/>
                <a:gd name="T63" fmla="*/ 114 h 179"/>
                <a:gd name="T64" fmla="*/ 131 w 289"/>
                <a:gd name="T65" fmla="*/ 129 h 179"/>
                <a:gd name="T66" fmla="*/ 145 w 289"/>
                <a:gd name="T67" fmla="*/ 129 h 179"/>
                <a:gd name="T68" fmla="*/ 154 w 289"/>
                <a:gd name="T69" fmla="*/ 137 h 179"/>
                <a:gd name="T70" fmla="*/ 173 w 289"/>
                <a:gd name="T71" fmla="*/ 150 h 179"/>
                <a:gd name="T72" fmla="*/ 190 w 289"/>
                <a:gd name="T73" fmla="*/ 158 h 179"/>
                <a:gd name="T74" fmla="*/ 190 w 289"/>
                <a:gd name="T75" fmla="*/ 169 h 179"/>
                <a:gd name="T76" fmla="*/ 198 w 289"/>
                <a:gd name="T77" fmla="*/ 173 h 179"/>
                <a:gd name="T78" fmla="*/ 207 w 289"/>
                <a:gd name="T79" fmla="*/ 173 h 179"/>
                <a:gd name="T80" fmla="*/ 215 w 289"/>
                <a:gd name="T81" fmla="*/ 179 h 179"/>
                <a:gd name="T82" fmla="*/ 226 w 289"/>
                <a:gd name="T83" fmla="*/ 177 h 179"/>
                <a:gd name="T84" fmla="*/ 232 w 289"/>
                <a:gd name="T85" fmla="*/ 169 h 179"/>
                <a:gd name="T86" fmla="*/ 245 w 289"/>
                <a:gd name="T87" fmla="*/ 162 h 179"/>
                <a:gd name="T88" fmla="*/ 251 w 289"/>
                <a:gd name="T89" fmla="*/ 156 h 179"/>
                <a:gd name="T90" fmla="*/ 257 w 289"/>
                <a:gd name="T91" fmla="*/ 141 h 179"/>
                <a:gd name="T92" fmla="*/ 255 w 289"/>
                <a:gd name="T93" fmla="*/ 133 h 179"/>
                <a:gd name="T94" fmla="*/ 266 w 289"/>
                <a:gd name="T95" fmla="*/ 129 h 179"/>
                <a:gd name="T96" fmla="*/ 278 w 289"/>
                <a:gd name="T97" fmla="*/ 122 h 179"/>
                <a:gd name="T98" fmla="*/ 287 w 289"/>
                <a:gd name="T99" fmla="*/ 12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9" h="179">
                  <a:moveTo>
                    <a:pt x="289" y="127"/>
                  </a:moveTo>
                  <a:lnTo>
                    <a:pt x="287" y="118"/>
                  </a:lnTo>
                  <a:lnTo>
                    <a:pt x="287" y="112"/>
                  </a:lnTo>
                  <a:lnTo>
                    <a:pt x="280" y="108"/>
                  </a:lnTo>
                  <a:lnTo>
                    <a:pt x="276" y="108"/>
                  </a:lnTo>
                  <a:lnTo>
                    <a:pt x="274" y="105"/>
                  </a:lnTo>
                  <a:lnTo>
                    <a:pt x="263" y="103"/>
                  </a:lnTo>
                  <a:lnTo>
                    <a:pt x="251" y="93"/>
                  </a:lnTo>
                  <a:lnTo>
                    <a:pt x="234" y="86"/>
                  </a:lnTo>
                  <a:lnTo>
                    <a:pt x="221" y="78"/>
                  </a:lnTo>
                  <a:lnTo>
                    <a:pt x="209" y="70"/>
                  </a:lnTo>
                  <a:lnTo>
                    <a:pt x="202" y="65"/>
                  </a:lnTo>
                  <a:lnTo>
                    <a:pt x="196" y="57"/>
                  </a:lnTo>
                  <a:lnTo>
                    <a:pt x="196" y="53"/>
                  </a:lnTo>
                  <a:lnTo>
                    <a:pt x="192" y="49"/>
                  </a:lnTo>
                  <a:lnTo>
                    <a:pt x="188" y="38"/>
                  </a:lnTo>
                  <a:lnTo>
                    <a:pt x="179" y="32"/>
                  </a:lnTo>
                  <a:lnTo>
                    <a:pt x="175" y="32"/>
                  </a:lnTo>
                  <a:lnTo>
                    <a:pt x="173" y="34"/>
                  </a:lnTo>
                  <a:lnTo>
                    <a:pt x="160" y="27"/>
                  </a:lnTo>
                  <a:lnTo>
                    <a:pt x="145" y="19"/>
                  </a:lnTo>
                  <a:lnTo>
                    <a:pt x="145" y="15"/>
                  </a:lnTo>
                  <a:lnTo>
                    <a:pt x="133" y="9"/>
                  </a:lnTo>
                  <a:lnTo>
                    <a:pt x="120" y="0"/>
                  </a:lnTo>
                  <a:lnTo>
                    <a:pt x="110" y="0"/>
                  </a:lnTo>
                  <a:lnTo>
                    <a:pt x="114" y="4"/>
                  </a:lnTo>
                  <a:lnTo>
                    <a:pt x="112" y="6"/>
                  </a:lnTo>
                  <a:lnTo>
                    <a:pt x="108" y="4"/>
                  </a:lnTo>
                  <a:lnTo>
                    <a:pt x="101" y="6"/>
                  </a:lnTo>
                  <a:lnTo>
                    <a:pt x="99" y="11"/>
                  </a:lnTo>
                  <a:lnTo>
                    <a:pt x="93" y="13"/>
                  </a:lnTo>
                  <a:lnTo>
                    <a:pt x="89" y="21"/>
                  </a:lnTo>
                  <a:lnTo>
                    <a:pt x="91" y="27"/>
                  </a:lnTo>
                  <a:lnTo>
                    <a:pt x="93" y="32"/>
                  </a:lnTo>
                  <a:lnTo>
                    <a:pt x="91" y="36"/>
                  </a:lnTo>
                  <a:lnTo>
                    <a:pt x="82" y="34"/>
                  </a:lnTo>
                  <a:lnTo>
                    <a:pt x="72" y="36"/>
                  </a:lnTo>
                  <a:lnTo>
                    <a:pt x="63" y="38"/>
                  </a:lnTo>
                  <a:lnTo>
                    <a:pt x="51" y="21"/>
                  </a:lnTo>
                  <a:lnTo>
                    <a:pt x="36" y="15"/>
                  </a:lnTo>
                  <a:lnTo>
                    <a:pt x="23" y="13"/>
                  </a:lnTo>
                  <a:lnTo>
                    <a:pt x="13" y="15"/>
                  </a:lnTo>
                  <a:lnTo>
                    <a:pt x="0" y="27"/>
                  </a:lnTo>
                  <a:lnTo>
                    <a:pt x="0" y="27"/>
                  </a:lnTo>
                  <a:lnTo>
                    <a:pt x="4" y="32"/>
                  </a:lnTo>
                  <a:lnTo>
                    <a:pt x="6" y="34"/>
                  </a:lnTo>
                  <a:lnTo>
                    <a:pt x="8" y="36"/>
                  </a:lnTo>
                  <a:lnTo>
                    <a:pt x="11" y="40"/>
                  </a:lnTo>
                  <a:lnTo>
                    <a:pt x="15" y="46"/>
                  </a:lnTo>
                  <a:lnTo>
                    <a:pt x="13" y="53"/>
                  </a:lnTo>
                  <a:lnTo>
                    <a:pt x="11" y="57"/>
                  </a:lnTo>
                  <a:lnTo>
                    <a:pt x="11" y="68"/>
                  </a:lnTo>
                  <a:lnTo>
                    <a:pt x="15" y="70"/>
                  </a:lnTo>
                  <a:lnTo>
                    <a:pt x="15" y="74"/>
                  </a:lnTo>
                  <a:lnTo>
                    <a:pt x="21" y="80"/>
                  </a:lnTo>
                  <a:lnTo>
                    <a:pt x="21" y="76"/>
                  </a:lnTo>
                  <a:lnTo>
                    <a:pt x="19" y="74"/>
                  </a:lnTo>
                  <a:lnTo>
                    <a:pt x="21" y="74"/>
                  </a:lnTo>
                  <a:lnTo>
                    <a:pt x="25" y="74"/>
                  </a:lnTo>
                  <a:lnTo>
                    <a:pt x="30" y="72"/>
                  </a:lnTo>
                  <a:lnTo>
                    <a:pt x="30" y="74"/>
                  </a:lnTo>
                  <a:lnTo>
                    <a:pt x="30" y="78"/>
                  </a:lnTo>
                  <a:lnTo>
                    <a:pt x="32" y="82"/>
                  </a:lnTo>
                  <a:lnTo>
                    <a:pt x="34" y="80"/>
                  </a:lnTo>
                  <a:lnTo>
                    <a:pt x="36" y="84"/>
                  </a:lnTo>
                  <a:lnTo>
                    <a:pt x="34" y="86"/>
                  </a:lnTo>
                  <a:lnTo>
                    <a:pt x="32" y="84"/>
                  </a:lnTo>
                  <a:lnTo>
                    <a:pt x="30" y="86"/>
                  </a:lnTo>
                  <a:lnTo>
                    <a:pt x="27" y="84"/>
                  </a:lnTo>
                  <a:lnTo>
                    <a:pt x="23" y="86"/>
                  </a:lnTo>
                  <a:lnTo>
                    <a:pt x="23" y="91"/>
                  </a:lnTo>
                  <a:lnTo>
                    <a:pt x="25" y="95"/>
                  </a:lnTo>
                  <a:lnTo>
                    <a:pt x="25" y="89"/>
                  </a:lnTo>
                  <a:lnTo>
                    <a:pt x="27" y="89"/>
                  </a:lnTo>
                  <a:lnTo>
                    <a:pt x="30" y="91"/>
                  </a:lnTo>
                  <a:lnTo>
                    <a:pt x="32" y="91"/>
                  </a:lnTo>
                  <a:lnTo>
                    <a:pt x="34" y="95"/>
                  </a:lnTo>
                  <a:lnTo>
                    <a:pt x="40" y="97"/>
                  </a:lnTo>
                  <a:lnTo>
                    <a:pt x="42" y="101"/>
                  </a:lnTo>
                  <a:lnTo>
                    <a:pt x="42" y="108"/>
                  </a:lnTo>
                  <a:lnTo>
                    <a:pt x="42" y="110"/>
                  </a:lnTo>
                  <a:lnTo>
                    <a:pt x="42" y="120"/>
                  </a:lnTo>
                  <a:lnTo>
                    <a:pt x="44" y="127"/>
                  </a:lnTo>
                  <a:lnTo>
                    <a:pt x="46" y="137"/>
                  </a:lnTo>
                  <a:lnTo>
                    <a:pt x="51" y="135"/>
                  </a:lnTo>
                  <a:lnTo>
                    <a:pt x="61" y="135"/>
                  </a:lnTo>
                  <a:lnTo>
                    <a:pt x="63" y="129"/>
                  </a:lnTo>
                  <a:lnTo>
                    <a:pt x="65" y="124"/>
                  </a:lnTo>
                  <a:lnTo>
                    <a:pt x="67" y="124"/>
                  </a:lnTo>
                  <a:lnTo>
                    <a:pt x="76" y="118"/>
                  </a:lnTo>
                  <a:lnTo>
                    <a:pt x="84" y="116"/>
                  </a:lnTo>
                  <a:lnTo>
                    <a:pt x="93" y="118"/>
                  </a:lnTo>
                  <a:lnTo>
                    <a:pt x="95" y="114"/>
                  </a:lnTo>
                  <a:lnTo>
                    <a:pt x="99" y="112"/>
                  </a:lnTo>
                  <a:lnTo>
                    <a:pt x="101" y="114"/>
                  </a:lnTo>
                  <a:lnTo>
                    <a:pt x="108" y="114"/>
                  </a:lnTo>
                  <a:lnTo>
                    <a:pt x="114" y="120"/>
                  </a:lnTo>
                  <a:lnTo>
                    <a:pt x="120" y="120"/>
                  </a:lnTo>
                  <a:lnTo>
                    <a:pt x="131" y="129"/>
                  </a:lnTo>
                  <a:lnTo>
                    <a:pt x="135" y="129"/>
                  </a:lnTo>
                  <a:lnTo>
                    <a:pt x="137" y="127"/>
                  </a:lnTo>
                  <a:lnTo>
                    <a:pt x="145" y="129"/>
                  </a:lnTo>
                  <a:lnTo>
                    <a:pt x="150" y="131"/>
                  </a:lnTo>
                  <a:lnTo>
                    <a:pt x="152" y="137"/>
                  </a:lnTo>
                  <a:lnTo>
                    <a:pt x="154" y="137"/>
                  </a:lnTo>
                  <a:lnTo>
                    <a:pt x="158" y="137"/>
                  </a:lnTo>
                  <a:lnTo>
                    <a:pt x="164" y="139"/>
                  </a:lnTo>
                  <a:lnTo>
                    <a:pt x="173" y="150"/>
                  </a:lnTo>
                  <a:lnTo>
                    <a:pt x="181" y="150"/>
                  </a:lnTo>
                  <a:lnTo>
                    <a:pt x="186" y="152"/>
                  </a:lnTo>
                  <a:lnTo>
                    <a:pt x="190" y="158"/>
                  </a:lnTo>
                  <a:lnTo>
                    <a:pt x="188" y="160"/>
                  </a:lnTo>
                  <a:lnTo>
                    <a:pt x="190" y="167"/>
                  </a:lnTo>
                  <a:lnTo>
                    <a:pt x="190" y="169"/>
                  </a:lnTo>
                  <a:lnTo>
                    <a:pt x="192" y="173"/>
                  </a:lnTo>
                  <a:lnTo>
                    <a:pt x="194" y="171"/>
                  </a:lnTo>
                  <a:lnTo>
                    <a:pt x="198" y="173"/>
                  </a:lnTo>
                  <a:lnTo>
                    <a:pt x="200" y="175"/>
                  </a:lnTo>
                  <a:lnTo>
                    <a:pt x="204" y="175"/>
                  </a:lnTo>
                  <a:lnTo>
                    <a:pt x="207" y="173"/>
                  </a:lnTo>
                  <a:lnTo>
                    <a:pt x="211" y="173"/>
                  </a:lnTo>
                  <a:lnTo>
                    <a:pt x="215" y="175"/>
                  </a:lnTo>
                  <a:lnTo>
                    <a:pt x="215" y="179"/>
                  </a:lnTo>
                  <a:lnTo>
                    <a:pt x="217" y="179"/>
                  </a:lnTo>
                  <a:lnTo>
                    <a:pt x="219" y="177"/>
                  </a:lnTo>
                  <a:lnTo>
                    <a:pt x="226" y="177"/>
                  </a:lnTo>
                  <a:lnTo>
                    <a:pt x="228" y="173"/>
                  </a:lnTo>
                  <a:lnTo>
                    <a:pt x="230" y="171"/>
                  </a:lnTo>
                  <a:lnTo>
                    <a:pt x="232" y="169"/>
                  </a:lnTo>
                  <a:lnTo>
                    <a:pt x="230" y="167"/>
                  </a:lnTo>
                  <a:lnTo>
                    <a:pt x="236" y="162"/>
                  </a:lnTo>
                  <a:lnTo>
                    <a:pt x="245" y="162"/>
                  </a:lnTo>
                  <a:lnTo>
                    <a:pt x="245" y="160"/>
                  </a:lnTo>
                  <a:lnTo>
                    <a:pt x="249" y="156"/>
                  </a:lnTo>
                  <a:lnTo>
                    <a:pt x="251" y="156"/>
                  </a:lnTo>
                  <a:lnTo>
                    <a:pt x="253" y="152"/>
                  </a:lnTo>
                  <a:lnTo>
                    <a:pt x="253" y="146"/>
                  </a:lnTo>
                  <a:lnTo>
                    <a:pt x="257" y="141"/>
                  </a:lnTo>
                  <a:lnTo>
                    <a:pt x="257" y="137"/>
                  </a:lnTo>
                  <a:lnTo>
                    <a:pt x="255" y="135"/>
                  </a:lnTo>
                  <a:lnTo>
                    <a:pt x="255" y="133"/>
                  </a:lnTo>
                  <a:lnTo>
                    <a:pt x="257" y="133"/>
                  </a:lnTo>
                  <a:lnTo>
                    <a:pt x="259" y="131"/>
                  </a:lnTo>
                  <a:lnTo>
                    <a:pt x="266" y="129"/>
                  </a:lnTo>
                  <a:lnTo>
                    <a:pt x="268" y="129"/>
                  </a:lnTo>
                  <a:lnTo>
                    <a:pt x="272" y="124"/>
                  </a:lnTo>
                  <a:lnTo>
                    <a:pt x="278" y="122"/>
                  </a:lnTo>
                  <a:lnTo>
                    <a:pt x="280" y="127"/>
                  </a:lnTo>
                  <a:lnTo>
                    <a:pt x="287" y="124"/>
                  </a:lnTo>
                  <a:lnTo>
                    <a:pt x="287" y="127"/>
                  </a:lnTo>
                  <a:lnTo>
                    <a:pt x="289" y="12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98" name="Freeform 22">
              <a:extLst>
                <a:ext uri="{FF2B5EF4-FFF2-40B4-BE49-F238E27FC236}">
                  <a16:creationId xmlns:a16="http://schemas.microsoft.com/office/drawing/2014/main" id="{F17D9729-36B2-4383-85F6-6CC63F1F5F01}"/>
                </a:ext>
              </a:extLst>
            </p:cNvPr>
            <p:cNvSpPr>
              <a:spLocks noEditPoints="1"/>
            </p:cNvSpPr>
            <p:nvPr/>
          </p:nvSpPr>
          <p:spPr bwMode="auto">
            <a:xfrm>
              <a:off x="7129527" y="3719761"/>
              <a:ext cx="47561" cy="37854"/>
            </a:xfrm>
            <a:custGeom>
              <a:avLst/>
              <a:gdLst>
                <a:gd name="T0" fmla="*/ 25 w 59"/>
                <a:gd name="T1" fmla="*/ 17 h 50"/>
                <a:gd name="T2" fmla="*/ 29 w 59"/>
                <a:gd name="T3" fmla="*/ 10 h 50"/>
                <a:gd name="T4" fmla="*/ 34 w 59"/>
                <a:gd name="T5" fmla="*/ 10 h 50"/>
                <a:gd name="T6" fmla="*/ 38 w 59"/>
                <a:gd name="T7" fmla="*/ 8 h 50"/>
                <a:gd name="T8" fmla="*/ 44 w 59"/>
                <a:gd name="T9" fmla="*/ 10 h 50"/>
                <a:gd name="T10" fmla="*/ 48 w 59"/>
                <a:gd name="T11" fmla="*/ 4 h 50"/>
                <a:gd name="T12" fmla="*/ 53 w 59"/>
                <a:gd name="T13" fmla="*/ 4 h 50"/>
                <a:gd name="T14" fmla="*/ 59 w 59"/>
                <a:gd name="T15" fmla="*/ 0 h 50"/>
                <a:gd name="T16" fmla="*/ 59 w 59"/>
                <a:gd name="T17" fmla="*/ 2 h 50"/>
                <a:gd name="T18" fmla="*/ 55 w 59"/>
                <a:gd name="T19" fmla="*/ 6 h 50"/>
                <a:gd name="T20" fmla="*/ 55 w 59"/>
                <a:gd name="T21" fmla="*/ 10 h 50"/>
                <a:gd name="T22" fmla="*/ 48 w 59"/>
                <a:gd name="T23" fmla="*/ 15 h 50"/>
                <a:gd name="T24" fmla="*/ 53 w 59"/>
                <a:gd name="T25" fmla="*/ 15 h 50"/>
                <a:gd name="T26" fmla="*/ 57 w 59"/>
                <a:gd name="T27" fmla="*/ 12 h 50"/>
                <a:gd name="T28" fmla="*/ 57 w 59"/>
                <a:gd name="T29" fmla="*/ 15 h 50"/>
                <a:gd name="T30" fmla="*/ 55 w 59"/>
                <a:gd name="T31" fmla="*/ 19 h 50"/>
                <a:gd name="T32" fmla="*/ 44 w 59"/>
                <a:gd name="T33" fmla="*/ 19 h 50"/>
                <a:gd name="T34" fmla="*/ 44 w 59"/>
                <a:gd name="T35" fmla="*/ 17 h 50"/>
                <a:gd name="T36" fmla="*/ 40 w 59"/>
                <a:gd name="T37" fmla="*/ 17 h 50"/>
                <a:gd name="T38" fmla="*/ 38 w 59"/>
                <a:gd name="T39" fmla="*/ 19 h 50"/>
                <a:gd name="T40" fmla="*/ 34 w 59"/>
                <a:gd name="T41" fmla="*/ 19 h 50"/>
                <a:gd name="T42" fmla="*/ 32 w 59"/>
                <a:gd name="T43" fmla="*/ 21 h 50"/>
                <a:gd name="T44" fmla="*/ 25 w 59"/>
                <a:gd name="T45" fmla="*/ 17 h 50"/>
                <a:gd name="T46" fmla="*/ 25 w 59"/>
                <a:gd name="T47" fmla="*/ 17 h 50"/>
                <a:gd name="T48" fmla="*/ 4 w 59"/>
                <a:gd name="T49" fmla="*/ 36 h 50"/>
                <a:gd name="T50" fmla="*/ 11 w 59"/>
                <a:gd name="T51" fmla="*/ 29 h 50"/>
                <a:gd name="T52" fmla="*/ 19 w 59"/>
                <a:gd name="T53" fmla="*/ 27 h 50"/>
                <a:gd name="T54" fmla="*/ 27 w 59"/>
                <a:gd name="T55" fmla="*/ 36 h 50"/>
                <a:gd name="T56" fmla="*/ 29 w 59"/>
                <a:gd name="T57" fmla="*/ 46 h 50"/>
                <a:gd name="T58" fmla="*/ 23 w 59"/>
                <a:gd name="T59" fmla="*/ 48 h 50"/>
                <a:gd name="T60" fmla="*/ 19 w 59"/>
                <a:gd name="T61" fmla="*/ 48 h 50"/>
                <a:gd name="T62" fmla="*/ 15 w 59"/>
                <a:gd name="T63" fmla="*/ 50 h 50"/>
                <a:gd name="T64" fmla="*/ 6 w 59"/>
                <a:gd name="T65" fmla="*/ 50 h 50"/>
                <a:gd name="T66" fmla="*/ 0 w 59"/>
                <a:gd name="T67" fmla="*/ 46 h 50"/>
                <a:gd name="T68" fmla="*/ 0 w 59"/>
                <a:gd name="T69" fmla="*/ 42 h 50"/>
                <a:gd name="T70" fmla="*/ 4 w 59"/>
                <a:gd name="T71" fmla="*/ 40 h 50"/>
                <a:gd name="T72" fmla="*/ 4 w 59"/>
                <a:gd name="T73"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50">
                  <a:moveTo>
                    <a:pt x="25" y="17"/>
                  </a:moveTo>
                  <a:lnTo>
                    <a:pt x="29" y="10"/>
                  </a:lnTo>
                  <a:lnTo>
                    <a:pt x="34" y="10"/>
                  </a:lnTo>
                  <a:lnTo>
                    <a:pt x="38" y="8"/>
                  </a:lnTo>
                  <a:lnTo>
                    <a:pt x="44" y="10"/>
                  </a:lnTo>
                  <a:lnTo>
                    <a:pt x="48" y="4"/>
                  </a:lnTo>
                  <a:lnTo>
                    <a:pt x="53" y="4"/>
                  </a:lnTo>
                  <a:lnTo>
                    <a:pt x="59" y="0"/>
                  </a:lnTo>
                  <a:lnTo>
                    <a:pt x="59" y="2"/>
                  </a:lnTo>
                  <a:lnTo>
                    <a:pt x="55" y="6"/>
                  </a:lnTo>
                  <a:lnTo>
                    <a:pt x="55" y="10"/>
                  </a:lnTo>
                  <a:lnTo>
                    <a:pt x="48" y="15"/>
                  </a:lnTo>
                  <a:lnTo>
                    <a:pt x="53" y="15"/>
                  </a:lnTo>
                  <a:lnTo>
                    <a:pt x="57" y="12"/>
                  </a:lnTo>
                  <a:lnTo>
                    <a:pt x="57" y="15"/>
                  </a:lnTo>
                  <a:lnTo>
                    <a:pt x="55" y="19"/>
                  </a:lnTo>
                  <a:lnTo>
                    <a:pt x="44" y="19"/>
                  </a:lnTo>
                  <a:lnTo>
                    <a:pt x="44" y="17"/>
                  </a:lnTo>
                  <a:lnTo>
                    <a:pt x="40" y="17"/>
                  </a:lnTo>
                  <a:lnTo>
                    <a:pt x="38" y="19"/>
                  </a:lnTo>
                  <a:lnTo>
                    <a:pt x="34" y="19"/>
                  </a:lnTo>
                  <a:lnTo>
                    <a:pt x="32" y="21"/>
                  </a:lnTo>
                  <a:lnTo>
                    <a:pt x="25" y="17"/>
                  </a:lnTo>
                  <a:lnTo>
                    <a:pt x="25" y="17"/>
                  </a:lnTo>
                  <a:close/>
                  <a:moveTo>
                    <a:pt x="4" y="36"/>
                  </a:moveTo>
                  <a:lnTo>
                    <a:pt x="11" y="29"/>
                  </a:lnTo>
                  <a:lnTo>
                    <a:pt x="19" y="27"/>
                  </a:lnTo>
                  <a:lnTo>
                    <a:pt x="27" y="36"/>
                  </a:lnTo>
                  <a:lnTo>
                    <a:pt x="29" y="46"/>
                  </a:lnTo>
                  <a:lnTo>
                    <a:pt x="23" y="48"/>
                  </a:lnTo>
                  <a:lnTo>
                    <a:pt x="19" y="48"/>
                  </a:lnTo>
                  <a:lnTo>
                    <a:pt x="15" y="50"/>
                  </a:lnTo>
                  <a:lnTo>
                    <a:pt x="6" y="50"/>
                  </a:lnTo>
                  <a:lnTo>
                    <a:pt x="0" y="46"/>
                  </a:lnTo>
                  <a:lnTo>
                    <a:pt x="0" y="42"/>
                  </a:lnTo>
                  <a:lnTo>
                    <a:pt x="4" y="40"/>
                  </a:lnTo>
                  <a:lnTo>
                    <a:pt x="4" y="36"/>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99" name="Freeform 23">
              <a:extLst>
                <a:ext uri="{FF2B5EF4-FFF2-40B4-BE49-F238E27FC236}">
                  <a16:creationId xmlns:a16="http://schemas.microsoft.com/office/drawing/2014/main" id="{C3EAE938-39B1-4851-BE17-FF1AFA6DCDA4}"/>
                </a:ext>
              </a:extLst>
            </p:cNvPr>
            <p:cNvSpPr>
              <a:spLocks noEditPoints="1"/>
            </p:cNvSpPr>
            <p:nvPr/>
          </p:nvSpPr>
          <p:spPr bwMode="auto">
            <a:xfrm>
              <a:off x="6961049" y="3690992"/>
              <a:ext cx="37887" cy="89336"/>
            </a:xfrm>
            <a:custGeom>
              <a:avLst/>
              <a:gdLst>
                <a:gd name="T0" fmla="*/ 47 w 47"/>
                <a:gd name="T1" fmla="*/ 116 h 118"/>
                <a:gd name="T2" fmla="*/ 45 w 47"/>
                <a:gd name="T3" fmla="*/ 116 h 118"/>
                <a:gd name="T4" fmla="*/ 45 w 47"/>
                <a:gd name="T5" fmla="*/ 112 h 118"/>
                <a:gd name="T6" fmla="*/ 45 w 47"/>
                <a:gd name="T7" fmla="*/ 97 h 118"/>
                <a:gd name="T8" fmla="*/ 40 w 47"/>
                <a:gd name="T9" fmla="*/ 99 h 118"/>
                <a:gd name="T10" fmla="*/ 42 w 47"/>
                <a:gd name="T11" fmla="*/ 95 h 118"/>
                <a:gd name="T12" fmla="*/ 28 w 47"/>
                <a:gd name="T13" fmla="*/ 69 h 118"/>
                <a:gd name="T14" fmla="*/ 36 w 47"/>
                <a:gd name="T15" fmla="*/ 69 h 118"/>
                <a:gd name="T16" fmla="*/ 32 w 47"/>
                <a:gd name="T17" fmla="*/ 76 h 118"/>
                <a:gd name="T18" fmla="*/ 28 w 47"/>
                <a:gd name="T19" fmla="*/ 69 h 118"/>
                <a:gd name="T20" fmla="*/ 34 w 47"/>
                <a:gd name="T21" fmla="*/ 6 h 118"/>
                <a:gd name="T22" fmla="*/ 34 w 47"/>
                <a:gd name="T23" fmla="*/ 17 h 118"/>
                <a:gd name="T24" fmla="*/ 34 w 47"/>
                <a:gd name="T25" fmla="*/ 6 h 118"/>
                <a:gd name="T26" fmla="*/ 24 w 47"/>
                <a:gd name="T27" fmla="*/ 19 h 118"/>
                <a:gd name="T28" fmla="*/ 30 w 47"/>
                <a:gd name="T29" fmla="*/ 17 h 118"/>
                <a:gd name="T30" fmla="*/ 26 w 47"/>
                <a:gd name="T31" fmla="*/ 17 h 118"/>
                <a:gd name="T32" fmla="*/ 24 w 47"/>
                <a:gd name="T33" fmla="*/ 19 h 118"/>
                <a:gd name="T34" fmla="*/ 34 w 47"/>
                <a:gd name="T35" fmla="*/ 21 h 118"/>
                <a:gd name="T36" fmla="*/ 34 w 47"/>
                <a:gd name="T37" fmla="*/ 27 h 118"/>
                <a:gd name="T38" fmla="*/ 34 w 47"/>
                <a:gd name="T39" fmla="*/ 31 h 118"/>
                <a:gd name="T40" fmla="*/ 32 w 47"/>
                <a:gd name="T41" fmla="*/ 27 h 118"/>
                <a:gd name="T42" fmla="*/ 34 w 47"/>
                <a:gd name="T43" fmla="*/ 21 h 118"/>
                <a:gd name="T44" fmla="*/ 32 w 47"/>
                <a:gd name="T45" fmla="*/ 48 h 118"/>
                <a:gd name="T46" fmla="*/ 36 w 47"/>
                <a:gd name="T47" fmla="*/ 53 h 118"/>
                <a:gd name="T48" fmla="*/ 30 w 47"/>
                <a:gd name="T49" fmla="*/ 53 h 118"/>
                <a:gd name="T50" fmla="*/ 26 w 47"/>
                <a:gd name="T51" fmla="*/ 40 h 118"/>
                <a:gd name="T52" fmla="*/ 32 w 47"/>
                <a:gd name="T53" fmla="*/ 40 h 118"/>
                <a:gd name="T54" fmla="*/ 34 w 47"/>
                <a:gd name="T55" fmla="*/ 42 h 118"/>
                <a:gd name="T56" fmla="*/ 30 w 47"/>
                <a:gd name="T57" fmla="*/ 44 h 118"/>
                <a:gd name="T58" fmla="*/ 26 w 47"/>
                <a:gd name="T59" fmla="*/ 42 h 118"/>
                <a:gd name="T60" fmla="*/ 26 w 47"/>
                <a:gd name="T61" fmla="*/ 40 h 118"/>
                <a:gd name="T62" fmla="*/ 15 w 47"/>
                <a:gd name="T63" fmla="*/ 29 h 118"/>
                <a:gd name="T64" fmla="*/ 19 w 47"/>
                <a:gd name="T65" fmla="*/ 36 h 118"/>
                <a:gd name="T66" fmla="*/ 24 w 47"/>
                <a:gd name="T67" fmla="*/ 44 h 118"/>
                <a:gd name="T68" fmla="*/ 15 w 47"/>
                <a:gd name="T69" fmla="*/ 48 h 118"/>
                <a:gd name="T70" fmla="*/ 15 w 47"/>
                <a:gd name="T71" fmla="*/ 40 h 118"/>
                <a:gd name="T72" fmla="*/ 15 w 47"/>
                <a:gd name="T73" fmla="*/ 36 h 118"/>
                <a:gd name="T74" fmla="*/ 13 w 47"/>
                <a:gd name="T75" fmla="*/ 31 h 118"/>
                <a:gd name="T76" fmla="*/ 13 w 47"/>
                <a:gd name="T77" fmla="*/ 29 h 118"/>
                <a:gd name="T78" fmla="*/ 0 w 47"/>
                <a:gd name="T79" fmla="*/ 8 h 118"/>
                <a:gd name="T80" fmla="*/ 2 w 47"/>
                <a:gd name="T81" fmla="*/ 19 h 118"/>
                <a:gd name="T82" fmla="*/ 7 w 47"/>
                <a:gd name="T83" fmla="*/ 23 h 118"/>
                <a:gd name="T84" fmla="*/ 13 w 47"/>
                <a:gd name="T85" fmla="*/ 23 h 118"/>
                <a:gd name="T86" fmla="*/ 15 w 47"/>
                <a:gd name="T87" fmla="*/ 15 h 118"/>
                <a:gd name="T88" fmla="*/ 15 w 47"/>
                <a:gd name="T89" fmla="*/ 10 h 118"/>
                <a:gd name="T90" fmla="*/ 11 w 47"/>
                <a:gd name="T91" fmla="*/ 8 h 118"/>
                <a:gd name="T92" fmla="*/ 9 w 47"/>
                <a:gd name="T93" fmla="*/ 12 h 118"/>
                <a:gd name="T94" fmla="*/ 7 w 47"/>
                <a:gd name="T95" fmla="*/ 4 h 118"/>
                <a:gd name="T96" fmla="*/ 2 w 47"/>
                <a:gd name="T9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 h="118">
                  <a:moveTo>
                    <a:pt x="45" y="112"/>
                  </a:moveTo>
                  <a:lnTo>
                    <a:pt x="47" y="116"/>
                  </a:lnTo>
                  <a:lnTo>
                    <a:pt x="47" y="118"/>
                  </a:lnTo>
                  <a:lnTo>
                    <a:pt x="45" y="116"/>
                  </a:lnTo>
                  <a:lnTo>
                    <a:pt x="45" y="112"/>
                  </a:lnTo>
                  <a:lnTo>
                    <a:pt x="45" y="112"/>
                  </a:lnTo>
                  <a:close/>
                  <a:moveTo>
                    <a:pt x="42" y="95"/>
                  </a:moveTo>
                  <a:lnTo>
                    <a:pt x="45" y="97"/>
                  </a:lnTo>
                  <a:lnTo>
                    <a:pt x="45" y="103"/>
                  </a:lnTo>
                  <a:lnTo>
                    <a:pt x="40" y="99"/>
                  </a:lnTo>
                  <a:lnTo>
                    <a:pt x="40" y="95"/>
                  </a:lnTo>
                  <a:lnTo>
                    <a:pt x="42" y="95"/>
                  </a:lnTo>
                  <a:lnTo>
                    <a:pt x="42" y="95"/>
                  </a:lnTo>
                  <a:close/>
                  <a:moveTo>
                    <a:pt x="28" y="69"/>
                  </a:moveTo>
                  <a:lnTo>
                    <a:pt x="34" y="67"/>
                  </a:lnTo>
                  <a:lnTo>
                    <a:pt x="36" y="69"/>
                  </a:lnTo>
                  <a:lnTo>
                    <a:pt x="36" y="74"/>
                  </a:lnTo>
                  <a:lnTo>
                    <a:pt x="32" y="76"/>
                  </a:lnTo>
                  <a:lnTo>
                    <a:pt x="28" y="71"/>
                  </a:lnTo>
                  <a:lnTo>
                    <a:pt x="28" y="69"/>
                  </a:lnTo>
                  <a:lnTo>
                    <a:pt x="28" y="69"/>
                  </a:lnTo>
                  <a:close/>
                  <a:moveTo>
                    <a:pt x="34" y="6"/>
                  </a:moveTo>
                  <a:lnTo>
                    <a:pt x="36" y="12"/>
                  </a:lnTo>
                  <a:lnTo>
                    <a:pt x="34" y="17"/>
                  </a:lnTo>
                  <a:lnTo>
                    <a:pt x="34" y="12"/>
                  </a:lnTo>
                  <a:lnTo>
                    <a:pt x="34" y="6"/>
                  </a:lnTo>
                  <a:lnTo>
                    <a:pt x="34" y="6"/>
                  </a:lnTo>
                  <a:close/>
                  <a:moveTo>
                    <a:pt x="24" y="19"/>
                  </a:moveTo>
                  <a:lnTo>
                    <a:pt x="28" y="19"/>
                  </a:lnTo>
                  <a:lnTo>
                    <a:pt x="30" y="17"/>
                  </a:lnTo>
                  <a:lnTo>
                    <a:pt x="30" y="15"/>
                  </a:lnTo>
                  <a:lnTo>
                    <a:pt x="26" y="17"/>
                  </a:lnTo>
                  <a:lnTo>
                    <a:pt x="26" y="17"/>
                  </a:lnTo>
                  <a:lnTo>
                    <a:pt x="24" y="19"/>
                  </a:lnTo>
                  <a:lnTo>
                    <a:pt x="24" y="19"/>
                  </a:lnTo>
                  <a:close/>
                  <a:moveTo>
                    <a:pt x="34" y="21"/>
                  </a:moveTo>
                  <a:lnTo>
                    <a:pt x="34" y="23"/>
                  </a:lnTo>
                  <a:lnTo>
                    <a:pt x="34" y="27"/>
                  </a:lnTo>
                  <a:lnTo>
                    <a:pt x="36" y="31"/>
                  </a:lnTo>
                  <a:lnTo>
                    <a:pt x="34" y="31"/>
                  </a:lnTo>
                  <a:lnTo>
                    <a:pt x="32" y="27"/>
                  </a:lnTo>
                  <a:lnTo>
                    <a:pt x="32" y="27"/>
                  </a:lnTo>
                  <a:lnTo>
                    <a:pt x="34" y="21"/>
                  </a:lnTo>
                  <a:lnTo>
                    <a:pt x="34" y="21"/>
                  </a:lnTo>
                  <a:close/>
                  <a:moveTo>
                    <a:pt x="30" y="53"/>
                  </a:moveTo>
                  <a:lnTo>
                    <a:pt x="32" y="48"/>
                  </a:lnTo>
                  <a:lnTo>
                    <a:pt x="36" y="50"/>
                  </a:lnTo>
                  <a:lnTo>
                    <a:pt x="36" y="53"/>
                  </a:lnTo>
                  <a:lnTo>
                    <a:pt x="32" y="53"/>
                  </a:lnTo>
                  <a:lnTo>
                    <a:pt x="30" y="53"/>
                  </a:lnTo>
                  <a:lnTo>
                    <a:pt x="30" y="53"/>
                  </a:lnTo>
                  <a:close/>
                  <a:moveTo>
                    <a:pt x="26" y="40"/>
                  </a:moveTo>
                  <a:lnTo>
                    <a:pt x="32" y="36"/>
                  </a:lnTo>
                  <a:lnTo>
                    <a:pt x="32" y="40"/>
                  </a:lnTo>
                  <a:lnTo>
                    <a:pt x="34" y="40"/>
                  </a:lnTo>
                  <a:lnTo>
                    <a:pt x="34" y="42"/>
                  </a:lnTo>
                  <a:lnTo>
                    <a:pt x="32" y="42"/>
                  </a:lnTo>
                  <a:lnTo>
                    <a:pt x="30" y="44"/>
                  </a:lnTo>
                  <a:lnTo>
                    <a:pt x="28" y="44"/>
                  </a:lnTo>
                  <a:lnTo>
                    <a:pt x="26" y="42"/>
                  </a:lnTo>
                  <a:lnTo>
                    <a:pt x="26" y="40"/>
                  </a:lnTo>
                  <a:lnTo>
                    <a:pt x="26" y="40"/>
                  </a:lnTo>
                  <a:close/>
                  <a:moveTo>
                    <a:pt x="13" y="29"/>
                  </a:moveTo>
                  <a:lnTo>
                    <a:pt x="15" y="29"/>
                  </a:lnTo>
                  <a:lnTo>
                    <a:pt x="19" y="34"/>
                  </a:lnTo>
                  <a:lnTo>
                    <a:pt x="19" y="36"/>
                  </a:lnTo>
                  <a:lnTo>
                    <a:pt x="21" y="42"/>
                  </a:lnTo>
                  <a:lnTo>
                    <a:pt x="24" y="44"/>
                  </a:lnTo>
                  <a:lnTo>
                    <a:pt x="21" y="46"/>
                  </a:lnTo>
                  <a:lnTo>
                    <a:pt x="15" y="48"/>
                  </a:lnTo>
                  <a:lnTo>
                    <a:pt x="15" y="44"/>
                  </a:lnTo>
                  <a:lnTo>
                    <a:pt x="15" y="40"/>
                  </a:lnTo>
                  <a:lnTo>
                    <a:pt x="17" y="36"/>
                  </a:lnTo>
                  <a:lnTo>
                    <a:pt x="15" y="36"/>
                  </a:lnTo>
                  <a:lnTo>
                    <a:pt x="13" y="34"/>
                  </a:lnTo>
                  <a:lnTo>
                    <a:pt x="13" y="31"/>
                  </a:lnTo>
                  <a:lnTo>
                    <a:pt x="13" y="29"/>
                  </a:lnTo>
                  <a:lnTo>
                    <a:pt x="13" y="29"/>
                  </a:lnTo>
                  <a:close/>
                  <a:moveTo>
                    <a:pt x="2" y="0"/>
                  </a:moveTo>
                  <a:lnTo>
                    <a:pt x="0" y="8"/>
                  </a:lnTo>
                  <a:lnTo>
                    <a:pt x="2" y="15"/>
                  </a:lnTo>
                  <a:lnTo>
                    <a:pt x="2" y="19"/>
                  </a:lnTo>
                  <a:lnTo>
                    <a:pt x="5" y="23"/>
                  </a:lnTo>
                  <a:lnTo>
                    <a:pt x="7" y="23"/>
                  </a:lnTo>
                  <a:lnTo>
                    <a:pt x="9" y="21"/>
                  </a:lnTo>
                  <a:lnTo>
                    <a:pt x="13" y="23"/>
                  </a:lnTo>
                  <a:lnTo>
                    <a:pt x="15" y="21"/>
                  </a:lnTo>
                  <a:lnTo>
                    <a:pt x="15" y="15"/>
                  </a:lnTo>
                  <a:lnTo>
                    <a:pt x="13" y="12"/>
                  </a:lnTo>
                  <a:lnTo>
                    <a:pt x="15" y="10"/>
                  </a:lnTo>
                  <a:lnTo>
                    <a:pt x="11" y="6"/>
                  </a:lnTo>
                  <a:lnTo>
                    <a:pt x="11" y="8"/>
                  </a:lnTo>
                  <a:lnTo>
                    <a:pt x="11" y="12"/>
                  </a:lnTo>
                  <a:lnTo>
                    <a:pt x="9" y="12"/>
                  </a:lnTo>
                  <a:lnTo>
                    <a:pt x="7" y="10"/>
                  </a:lnTo>
                  <a:lnTo>
                    <a:pt x="7" y="4"/>
                  </a:lnTo>
                  <a:lnTo>
                    <a:pt x="7" y="4"/>
                  </a:lnTo>
                  <a:lnTo>
                    <a:pt x="2" y="0"/>
                  </a:lnTo>
                  <a:lnTo>
                    <a:pt x="2"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00" name="Freeform 24">
              <a:extLst>
                <a:ext uri="{FF2B5EF4-FFF2-40B4-BE49-F238E27FC236}">
                  <a16:creationId xmlns:a16="http://schemas.microsoft.com/office/drawing/2014/main" id="{FB7DBA8A-92F5-44FD-857B-1B77788E1C64}"/>
                </a:ext>
              </a:extLst>
            </p:cNvPr>
            <p:cNvSpPr>
              <a:spLocks noEditPoints="1"/>
            </p:cNvSpPr>
            <p:nvPr/>
          </p:nvSpPr>
          <p:spPr bwMode="auto">
            <a:xfrm>
              <a:off x="6804663" y="3551689"/>
              <a:ext cx="156386" cy="87822"/>
            </a:xfrm>
            <a:custGeom>
              <a:avLst/>
              <a:gdLst>
                <a:gd name="T0" fmla="*/ 192 w 194"/>
                <a:gd name="T1" fmla="*/ 95 h 116"/>
                <a:gd name="T2" fmla="*/ 188 w 194"/>
                <a:gd name="T3" fmla="*/ 100 h 116"/>
                <a:gd name="T4" fmla="*/ 74 w 194"/>
                <a:gd name="T5" fmla="*/ 112 h 116"/>
                <a:gd name="T6" fmla="*/ 85 w 194"/>
                <a:gd name="T7" fmla="*/ 116 h 116"/>
                <a:gd name="T8" fmla="*/ 76 w 194"/>
                <a:gd name="T9" fmla="*/ 116 h 116"/>
                <a:gd name="T10" fmla="*/ 74 w 194"/>
                <a:gd name="T11" fmla="*/ 112 h 116"/>
                <a:gd name="T12" fmla="*/ 108 w 194"/>
                <a:gd name="T13" fmla="*/ 91 h 116"/>
                <a:gd name="T14" fmla="*/ 118 w 194"/>
                <a:gd name="T15" fmla="*/ 97 h 116"/>
                <a:gd name="T16" fmla="*/ 108 w 194"/>
                <a:gd name="T17" fmla="*/ 97 h 116"/>
                <a:gd name="T18" fmla="*/ 102 w 194"/>
                <a:gd name="T19" fmla="*/ 85 h 116"/>
                <a:gd name="T20" fmla="*/ 76 w 194"/>
                <a:gd name="T21" fmla="*/ 66 h 116"/>
                <a:gd name="T22" fmla="*/ 89 w 194"/>
                <a:gd name="T23" fmla="*/ 72 h 116"/>
                <a:gd name="T24" fmla="*/ 91 w 194"/>
                <a:gd name="T25" fmla="*/ 78 h 116"/>
                <a:gd name="T26" fmla="*/ 78 w 194"/>
                <a:gd name="T27" fmla="*/ 76 h 116"/>
                <a:gd name="T28" fmla="*/ 70 w 194"/>
                <a:gd name="T29" fmla="*/ 64 h 116"/>
                <a:gd name="T30" fmla="*/ 85 w 194"/>
                <a:gd name="T31" fmla="*/ 57 h 116"/>
                <a:gd name="T32" fmla="*/ 85 w 194"/>
                <a:gd name="T33" fmla="*/ 62 h 116"/>
                <a:gd name="T34" fmla="*/ 87 w 194"/>
                <a:gd name="T35" fmla="*/ 45 h 116"/>
                <a:gd name="T36" fmla="*/ 89 w 194"/>
                <a:gd name="T37" fmla="*/ 51 h 116"/>
                <a:gd name="T38" fmla="*/ 102 w 194"/>
                <a:gd name="T39" fmla="*/ 66 h 116"/>
                <a:gd name="T40" fmla="*/ 108 w 194"/>
                <a:gd name="T41" fmla="*/ 72 h 116"/>
                <a:gd name="T42" fmla="*/ 102 w 194"/>
                <a:gd name="T43" fmla="*/ 64 h 116"/>
                <a:gd name="T44" fmla="*/ 95 w 194"/>
                <a:gd name="T45" fmla="*/ 49 h 116"/>
                <a:gd name="T46" fmla="*/ 87 w 194"/>
                <a:gd name="T47" fmla="*/ 45 h 116"/>
                <a:gd name="T48" fmla="*/ 59 w 194"/>
                <a:gd name="T49" fmla="*/ 32 h 116"/>
                <a:gd name="T50" fmla="*/ 72 w 194"/>
                <a:gd name="T51" fmla="*/ 45 h 116"/>
                <a:gd name="T52" fmla="*/ 68 w 194"/>
                <a:gd name="T53" fmla="*/ 47 h 116"/>
                <a:gd name="T54" fmla="*/ 62 w 194"/>
                <a:gd name="T55" fmla="*/ 41 h 116"/>
                <a:gd name="T56" fmla="*/ 47 w 194"/>
                <a:gd name="T57" fmla="*/ 26 h 116"/>
                <a:gd name="T58" fmla="*/ 40 w 194"/>
                <a:gd name="T59" fmla="*/ 49 h 116"/>
                <a:gd name="T60" fmla="*/ 36 w 194"/>
                <a:gd name="T61" fmla="*/ 51 h 116"/>
                <a:gd name="T62" fmla="*/ 24 w 194"/>
                <a:gd name="T63" fmla="*/ 47 h 116"/>
                <a:gd name="T64" fmla="*/ 26 w 194"/>
                <a:gd name="T65" fmla="*/ 49 h 116"/>
                <a:gd name="T66" fmla="*/ 24 w 194"/>
                <a:gd name="T67" fmla="*/ 43 h 116"/>
                <a:gd name="T68" fmla="*/ 30 w 194"/>
                <a:gd name="T69" fmla="*/ 47 h 116"/>
                <a:gd name="T70" fmla="*/ 34 w 194"/>
                <a:gd name="T71" fmla="*/ 43 h 116"/>
                <a:gd name="T72" fmla="*/ 30 w 194"/>
                <a:gd name="T73" fmla="*/ 36 h 116"/>
                <a:gd name="T74" fmla="*/ 24 w 194"/>
                <a:gd name="T75" fmla="*/ 43 h 116"/>
                <a:gd name="T76" fmla="*/ 19 w 194"/>
                <a:gd name="T77" fmla="*/ 34 h 116"/>
                <a:gd name="T78" fmla="*/ 19 w 194"/>
                <a:gd name="T79" fmla="*/ 38 h 116"/>
                <a:gd name="T80" fmla="*/ 17 w 194"/>
                <a:gd name="T81" fmla="*/ 34 h 116"/>
                <a:gd name="T82" fmla="*/ 15 w 194"/>
                <a:gd name="T83" fmla="*/ 32 h 116"/>
                <a:gd name="T84" fmla="*/ 11 w 194"/>
                <a:gd name="T85" fmla="*/ 34 h 116"/>
                <a:gd name="T86" fmla="*/ 11 w 194"/>
                <a:gd name="T87" fmla="*/ 28 h 116"/>
                <a:gd name="T88" fmla="*/ 11 w 194"/>
                <a:gd name="T89" fmla="*/ 3 h 116"/>
                <a:gd name="T90" fmla="*/ 11 w 194"/>
                <a:gd name="T91" fmla="*/ 7 h 116"/>
                <a:gd name="T92" fmla="*/ 17 w 194"/>
                <a:gd name="T93" fmla="*/ 17 h 116"/>
                <a:gd name="T94" fmla="*/ 30 w 194"/>
                <a:gd name="T95" fmla="*/ 24 h 116"/>
                <a:gd name="T96" fmla="*/ 24 w 194"/>
                <a:gd name="T97" fmla="*/ 15 h 116"/>
                <a:gd name="T98" fmla="*/ 13 w 194"/>
                <a:gd name="T99" fmla="*/ 11 h 116"/>
                <a:gd name="T100" fmla="*/ 11 w 194"/>
                <a:gd name="T101" fmla="*/ 7 h 116"/>
                <a:gd name="T102" fmla="*/ 3 w 194"/>
                <a:gd name="T103" fmla="*/ 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16">
                  <a:moveTo>
                    <a:pt x="186" y="97"/>
                  </a:moveTo>
                  <a:lnTo>
                    <a:pt x="190" y="95"/>
                  </a:lnTo>
                  <a:lnTo>
                    <a:pt x="192" y="95"/>
                  </a:lnTo>
                  <a:lnTo>
                    <a:pt x="194" y="97"/>
                  </a:lnTo>
                  <a:lnTo>
                    <a:pt x="190" y="100"/>
                  </a:lnTo>
                  <a:lnTo>
                    <a:pt x="188" y="100"/>
                  </a:lnTo>
                  <a:lnTo>
                    <a:pt x="186" y="97"/>
                  </a:lnTo>
                  <a:lnTo>
                    <a:pt x="186" y="97"/>
                  </a:lnTo>
                  <a:close/>
                  <a:moveTo>
                    <a:pt x="74" y="112"/>
                  </a:moveTo>
                  <a:lnTo>
                    <a:pt x="78" y="112"/>
                  </a:lnTo>
                  <a:lnTo>
                    <a:pt x="81" y="114"/>
                  </a:lnTo>
                  <a:lnTo>
                    <a:pt x="85" y="116"/>
                  </a:lnTo>
                  <a:lnTo>
                    <a:pt x="83" y="116"/>
                  </a:lnTo>
                  <a:lnTo>
                    <a:pt x="78" y="116"/>
                  </a:lnTo>
                  <a:lnTo>
                    <a:pt x="76" y="116"/>
                  </a:lnTo>
                  <a:lnTo>
                    <a:pt x="74" y="114"/>
                  </a:lnTo>
                  <a:lnTo>
                    <a:pt x="74" y="112"/>
                  </a:lnTo>
                  <a:lnTo>
                    <a:pt x="74" y="112"/>
                  </a:lnTo>
                  <a:close/>
                  <a:moveTo>
                    <a:pt x="102" y="85"/>
                  </a:moveTo>
                  <a:lnTo>
                    <a:pt x="106" y="87"/>
                  </a:lnTo>
                  <a:lnTo>
                    <a:pt x="108" y="91"/>
                  </a:lnTo>
                  <a:lnTo>
                    <a:pt x="116" y="91"/>
                  </a:lnTo>
                  <a:lnTo>
                    <a:pt x="118" y="95"/>
                  </a:lnTo>
                  <a:lnTo>
                    <a:pt x="118" y="97"/>
                  </a:lnTo>
                  <a:lnTo>
                    <a:pt x="121" y="100"/>
                  </a:lnTo>
                  <a:lnTo>
                    <a:pt x="114" y="100"/>
                  </a:lnTo>
                  <a:lnTo>
                    <a:pt x="108" y="97"/>
                  </a:lnTo>
                  <a:lnTo>
                    <a:pt x="104" y="91"/>
                  </a:lnTo>
                  <a:lnTo>
                    <a:pt x="104" y="89"/>
                  </a:lnTo>
                  <a:lnTo>
                    <a:pt x="102" y="85"/>
                  </a:lnTo>
                  <a:lnTo>
                    <a:pt x="102" y="85"/>
                  </a:lnTo>
                  <a:close/>
                  <a:moveTo>
                    <a:pt x="72" y="64"/>
                  </a:moveTo>
                  <a:lnTo>
                    <a:pt x="76" y="66"/>
                  </a:lnTo>
                  <a:lnTo>
                    <a:pt x="81" y="66"/>
                  </a:lnTo>
                  <a:lnTo>
                    <a:pt x="87" y="70"/>
                  </a:lnTo>
                  <a:lnTo>
                    <a:pt x="89" y="72"/>
                  </a:lnTo>
                  <a:lnTo>
                    <a:pt x="91" y="72"/>
                  </a:lnTo>
                  <a:lnTo>
                    <a:pt x="93" y="74"/>
                  </a:lnTo>
                  <a:lnTo>
                    <a:pt x="91" y="78"/>
                  </a:lnTo>
                  <a:lnTo>
                    <a:pt x="87" y="78"/>
                  </a:lnTo>
                  <a:lnTo>
                    <a:pt x="83" y="74"/>
                  </a:lnTo>
                  <a:lnTo>
                    <a:pt x="78" y="76"/>
                  </a:lnTo>
                  <a:lnTo>
                    <a:pt x="74" y="74"/>
                  </a:lnTo>
                  <a:lnTo>
                    <a:pt x="70" y="68"/>
                  </a:lnTo>
                  <a:lnTo>
                    <a:pt x="70" y="64"/>
                  </a:lnTo>
                  <a:lnTo>
                    <a:pt x="72" y="64"/>
                  </a:lnTo>
                  <a:lnTo>
                    <a:pt x="72" y="64"/>
                  </a:lnTo>
                  <a:close/>
                  <a:moveTo>
                    <a:pt x="85" y="57"/>
                  </a:moveTo>
                  <a:lnTo>
                    <a:pt x="81" y="57"/>
                  </a:lnTo>
                  <a:lnTo>
                    <a:pt x="83" y="59"/>
                  </a:lnTo>
                  <a:lnTo>
                    <a:pt x="85" y="62"/>
                  </a:lnTo>
                  <a:lnTo>
                    <a:pt x="85" y="57"/>
                  </a:lnTo>
                  <a:lnTo>
                    <a:pt x="85" y="57"/>
                  </a:lnTo>
                  <a:close/>
                  <a:moveTo>
                    <a:pt x="87" y="45"/>
                  </a:moveTo>
                  <a:lnTo>
                    <a:pt x="87" y="47"/>
                  </a:lnTo>
                  <a:lnTo>
                    <a:pt x="91" y="47"/>
                  </a:lnTo>
                  <a:lnTo>
                    <a:pt x="89" y="51"/>
                  </a:lnTo>
                  <a:lnTo>
                    <a:pt x="93" y="53"/>
                  </a:lnTo>
                  <a:lnTo>
                    <a:pt x="93" y="59"/>
                  </a:lnTo>
                  <a:lnTo>
                    <a:pt x="102" y="66"/>
                  </a:lnTo>
                  <a:lnTo>
                    <a:pt x="104" y="68"/>
                  </a:lnTo>
                  <a:lnTo>
                    <a:pt x="106" y="72"/>
                  </a:lnTo>
                  <a:lnTo>
                    <a:pt x="108" y="72"/>
                  </a:lnTo>
                  <a:lnTo>
                    <a:pt x="110" y="68"/>
                  </a:lnTo>
                  <a:lnTo>
                    <a:pt x="106" y="64"/>
                  </a:lnTo>
                  <a:lnTo>
                    <a:pt x="102" y="64"/>
                  </a:lnTo>
                  <a:lnTo>
                    <a:pt x="99" y="59"/>
                  </a:lnTo>
                  <a:lnTo>
                    <a:pt x="95" y="53"/>
                  </a:lnTo>
                  <a:lnTo>
                    <a:pt x="95" y="49"/>
                  </a:lnTo>
                  <a:lnTo>
                    <a:pt x="93" y="45"/>
                  </a:lnTo>
                  <a:lnTo>
                    <a:pt x="87" y="45"/>
                  </a:lnTo>
                  <a:lnTo>
                    <a:pt x="87" y="45"/>
                  </a:lnTo>
                  <a:close/>
                  <a:moveTo>
                    <a:pt x="47" y="26"/>
                  </a:moveTo>
                  <a:lnTo>
                    <a:pt x="53" y="28"/>
                  </a:lnTo>
                  <a:lnTo>
                    <a:pt x="59" y="32"/>
                  </a:lnTo>
                  <a:lnTo>
                    <a:pt x="66" y="34"/>
                  </a:lnTo>
                  <a:lnTo>
                    <a:pt x="72" y="43"/>
                  </a:lnTo>
                  <a:lnTo>
                    <a:pt x="72" y="45"/>
                  </a:lnTo>
                  <a:lnTo>
                    <a:pt x="72" y="47"/>
                  </a:lnTo>
                  <a:lnTo>
                    <a:pt x="70" y="45"/>
                  </a:lnTo>
                  <a:lnTo>
                    <a:pt x="68" y="47"/>
                  </a:lnTo>
                  <a:lnTo>
                    <a:pt x="68" y="45"/>
                  </a:lnTo>
                  <a:lnTo>
                    <a:pt x="66" y="43"/>
                  </a:lnTo>
                  <a:lnTo>
                    <a:pt x="62" y="41"/>
                  </a:lnTo>
                  <a:lnTo>
                    <a:pt x="51" y="30"/>
                  </a:lnTo>
                  <a:lnTo>
                    <a:pt x="51" y="30"/>
                  </a:lnTo>
                  <a:lnTo>
                    <a:pt x="47" y="26"/>
                  </a:lnTo>
                  <a:lnTo>
                    <a:pt x="47" y="26"/>
                  </a:lnTo>
                  <a:close/>
                  <a:moveTo>
                    <a:pt x="36" y="49"/>
                  </a:moveTo>
                  <a:lnTo>
                    <a:pt x="40" y="49"/>
                  </a:lnTo>
                  <a:lnTo>
                    <a:pt x="38" y="51"/>
                  </a:lnTo>
                  <a:lnTo>
                    <a:pt x="36" y="53"/>
                  </a:lnTo>
                  <a:lnTo>
                    <a:pt x="36" y="51"/>
                  </a:lnTo>
                  <a:lnTo>
                    <a:pt x="36" y="49"/>
                  </a:lnTo>
                  <a:lnTo>
                    <a:pt x="36" y="49"/>
                  </a:lnTo>
                  <a:close/>
                  <a:moveTo>
                    <a:pt x="24" y="47"/>
                  </a:moveTo>
                  <a:lnTo>
                    <a:pt x="24" y="47"/>
                  </a:lnTo>
                  <a:lnTo>
                    <a:pt x="26" y="47"/>
                  </a:lnTo>
                  <a:lnTo>
                    <a:pt x="26" y="49"/>
                  </a:lnTo>
                  <a:lnTo>
                    <a:pt x="24" y="47"/>
                  </a:lnTo>
                  <a:lnTo>
                    <a:pt x="24" y="47"/>
                  </a:lnTo>
                  <a:close/>
                  <a:moveTo>
                    <a:pt x="24" y="43"/>
                  </a:moveTo>
                  <a:lnTo>
                    <a:pt x="26" y="43"/>
                  </a:lnTo>
                  <a:lnTo>
                    <a:pt x="28" y="43"/>
                  </a:lnTo>
                  <a:lnTo>
                    <a:pt x="30" y="47"/>
                  </a:lnTo>
                  <a:lnTo>
                    <a:pt x="32" y="47"/>
                  </a:lnTo>
                  <a:lnTo>
                    <a:pt x="34" y="47"/>
                  </a:lnTo>
                  <a:lnTo>
                    <a:pt x="34" y="43"/>
                  </a:lnTo>
                  <a:lnTo>
                    <a:pt x="34" y="41"/>
                  </a:lnTo>
                  <a:lnTo>
                    <a:pt x="30" y="38"/>
                  </a:lnTo>
                  <a:lnTo>
                    <a:pt x="30" y="36"/>
                  </a:lnTo>
                  <a:lnTo>
                    <a:pt x="28" y="36"/>
                  </a:lnTo>
                  <a:lnTo>
                    <a:pt x="26" y="38"/>
                  </a:lnTo>
                  <a:lnTo>
                    <a:pt x="24" y="43"/>
                  </a:lnTo>
                  <a:lnTo>
                    <a:pt x="24" y="43"/>
                  </a:lnTo>
                  <a:close/>
                  <a:moveTo>
                    <a:pt x="17" y="34"/>
                  </a:moveTo>
                  <a:lnTo>
                    <a:pt x="19" y="34"/>
                  </a:lnTo>
                  <a:lnTo>
                    <a:pt x="24" y="36"/>
                  </a:lnTo>
                  <a:lnTo>
                    <a:pt x="24" y="38"/>
                  </a:lnTo>
                  <a:lnTo>
                    <a:pt x="19" y="38"/>
                  </a:lnTo>
                  <a:lnTo>
                    <a:pt x="17" y="36"/>
                  </a:lnTo>
                  <a:lnTo>
                    <a:pt x="17" y="36"/>
                  </a:lnTo>
                  <a:lnTo>
                    <a:pt x="17" y="34"/>
                  </a:lnTo>
                  <a:lnTo>
                    <a:pt x="17" y="34"/>
                  </a:lnTo>
                  <a:close/>
                  <a:moveTo>
                    <a:pt x="11" y="28"/>
                  </a:moveTo>
                  <a:lnTo>
                    <a:pt x="15" y="32"/>
                  </a:lnTo>
                  <a:lnTo>
                    <a:pt x="15" y="34"/>
                  </a:lnTo>
                  <a:lnTo>
                    <a:pt x="11" y="36"/>
                  </a:lnTo>
                  <a:lnTo>
                    <a:pt x="11" y="34"/>
                  </a:lnTo>
                  <a:lnTo>
                    <a:pt x="11" y="32"/>
                  </a:lnTo>
                  <a:lnTo>
                    <a:pt x="11" y="28"/>
                  </a:lnTo>
                  <a:lnTo>
                    <a:pt x="11" y="28"/>
                  </a:lnTo>
                  <a:close/>
                  <a:moveTo>
                    <a:pt x="11" y="0"/>
                  </a:moveTo>
                  <a:lnTo>
                    <a:pt x="7" y="5"/>
                  </a:lnTo>
                  <a:lnTo>
                    <a:pt x="11" y="3"/>
                  </a:lnTo>
                  <a:lnTo>
                    <a:pt x="11" y="0"/>
                  </a:lnTo>
                  <a:lnTo>
                    <a:pt x="11" y="0"/>
                  </a:lnTo>
                  <a:close/>
                  <a:moveTo>
                    <a:pt x="11" y="7"/>
                  </a:moveTo>
                  <a:lnTo>
                    <a:pt x="9" y="9"/>
                  </a:lnTo>
                  <a:lnTo>
                    <a:pt x="11" y="13"/>
                  </a:lnTo>
                  <a:lnTo>
                    <a:pt x="17" y="17"/>
                  </a:lnTo>
                  <a:lnTo>
                    <a:pt x="21" y="22"/>
                  </a:lnTo>
                  <a:lnTo>
                    <a:pt x="26" y="24"/>
                  </a:lnTo>
                  <a:lnTo>
                    <a:pt x="30" y="24"/>
                  </a:lnTo>
                  <a:lnTo>
                    <a:pt x="30" y="22"/>
                  </a:lnTo>
                  <a:lnTo>
                    <a:pt x="26" y="17"/>
                  </a:lnTo>
                  <a:lnTo>
                    <a:pt x="24" y="15"/>
                  </a:lnTo>
                  <a:lnTo>
                    <a:pt x="21" y="13"/>
                  </a:lnTo>
                  <a:lnTo>
                    <a:pt x="19" y="11"/>
                  </a:lnTo>
                  <a:lnTo>
                    <a:pt x="13" y="11"/>
                  </a:lnTo>
                  <a:lnTo>
                    <a:pt x="13" y="7"/>
                  </a:lnTo>
                  <a:lnTo>
                    <a:pt x="11" y="7"/>
                  </a:lnTo>
                  <a:lnTo>
                    <a:pt x="11" y="7"/>
                  </a:lnTo>
                  <a:close/>
                  <a:moveTo>
                    <a:pt x="3" y="11"/>
                  </a:moveTo>
                  <a:lnTo>
                    <a:pt x="0" y="11"/>
                  </a:lnTo>
                  <a:lnTo>
                    <a:pt x="3" y="13"/>
                  </a:lnTo>
                  <a:lnTo>
                    <a:pt x="3" y="11"/>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01" name="Freeform 25">
              <a:extLst>
                <a:ext uri="{FF2B5EF4-FFF2-40B4-BE49-F238E27FC236}">
                  <a16:creationId xmlns:a16="http://schemas.microsoft.com/office/drawing/2014/main" id="{2C6387AD-8765-43F3-9B17-E1971006330A}"/>
                </a:ext>
              </a:extLst>
            </p:cNvPr>
            <p:cNvSpPr>
              <a:spLocks noEditPoints="1"/>
            </p:cNvSpPr>
            <p:nvPr/>
          </p:nvSpPr>
          <p:spPr bwMode="auto">
            <a:xfrm>
              <a:off x="6560410" y="3472197"/>
              <a:ext cx="242640" cy="165800"/>
            </a:xfrm>
            <a:custGeom>
              <a:avLst/>
              <a:gdLst>
                <a:gd name="T0" fmla="*/ 242 w 301"/>
                <a:gd name="T1" fmla="*/ 215 h 219"/>
                <a:gd name="T2" fmla="*/ 242 w 301"/>
                <a:gd name="T3" fmla="*/ 215 h 219"/>
                <a:gd name="T4" fmla="*/ 122 w 301"/>
                <a:gd name="T5" fmla="*/ 21 h 219"/>
                <a:gd name="T6" fmla="*/ 287 w 301"/>
                <a:gd name="T7" fmla="*/ 97 h 219"/>
                <a:gd name="T8" fmla="*/ 287 w 301"/>
                <a:gd name="T9" fmla="*/ 116 h 219"/>
                <a:gd name="T10" fmla="*/ 274 w 301"/>
                <a:gd name="T11" fmla="*/ 80 h 219"/>
                <a:gd name="T12" fmla="*/ 270 w 301"/>
                <a:gd name="T13" fmla="*/ 70 h 219"/>
                <a:gd name="T14" fmla="*/ 215 w 301"/>
                <a:gd name="T15" fmla="*/ 36 h 219"/>
                <a:gd name="T16" fmla="*/ 247 w 301"/>
                <a:gd name="T17" fmla="*/ 68 h 219"/>
                <a:gd name="T18" fmla="*/ 217 w 301"/>
                <a:gd name="T19" fmla="*/ 42 h 219"/>
                <a:gd name="T20" fmla="*/ 173 w 301"/>
                <a:gd name="T21" fmla="*/ 2 h 219"/>
                <a:gd name="T22" fmla="*/ 185 w 301"/>
                <a:gd name="T23" fmla="*/ 30 h 219"/>
                <a:gd name="T24" fmla="*/ 150 w 301"/>
                <a:gd name="T25" fmla="*/ 86 h 219"/>
                <a:gd name="T26" fmla="*/ 179 w 301"/>
                <a:gd name="T27" fmla="*/ 108 h 219"/>
                <a:gd name="T28" fmla="*/ 215 w 301"/>
                <a:gd name="T29" fmla="*/ 93 h 219"/>
                <a:gd name="T30" fmla="*/ 228 w 301"/>
                <a:gd name="T31" fmla="*/ 80 h 219"/>
                <a:gd name="T32" fmla="*/ 217 w 301"/>
                <a:gd name="T33" fmla="*/ 76 h 219"/>
                <a:gd name="T34" fmla="*/ 194 w 301"/>
                <a:gd name="T35" fmla="*/ 89 h 219"/>
                <a:gd name="T36" fmla="*/ 177 w 301"/>
                <a:gd name="T37" fmla="*/ 89 h 219"/>
                <a:gd name="T38" fmla="*/ 137 w 301"/>
                <a:gd name="T39" fmla="*/ 91 h 219"/>
                <a:gd name="T40" fmla="*/ 124 w 301"/>
                <a:gd name="T41" fmla="*/ 86 h 219"/>
                <a:gd name="T42" fmla="*/ 105 w 301"/>
                <a:gd name="T43" fmla="*/ 74 h 219"/>
                <a:gd name="T44" fmla="*/ 232 w 301"/>
                <a:gd name="T45" fmla="*/ 162 h 219"/>
                <a:gd name="T46" fmla="*/ 204 w 301"/>
                <a:gd name="T47" fmla="*/ 154 h 219"/>
                <a:gd name="T48" fmla="*/ 200 w 301"/>
                <a:gd name="T49" fmla="*/ 183 h 219"/>
                <a:gd name="T50" fmla="*/ 198 w 301"/>
                <a:gd name="T51" fmla="*/ 183 h 219"/>
                <a:gd name="T52" fmla="*/ 196 w 301"/>
                <a:gd name="T53" fmla="*/ 177 h 219"/>
                <a:gd name="T54" fmla="*/ 190 w 301"/>
                <a:gd name="T55" fmla="*/ 173 h 219"/>
                <a:gd name="T56" fmla="*/ 181 w 301"/>
                <a:gd name="T57" fmla="*/ 169 h 219"/>
                <a:gd name="T58" fmla="*/ 74 w 301"/>
                <a:gd name="T59" fmla="*/ 135 h 219"/>
                <a:gd name="T60" fmla="*/ 67 w 301"/>
                <a:gd name="T61" fmla="*/ 135 h 219"/>
                <a:gd name="T62" fmla="*/ 59 w 301"/>
                <a:gd name="T63" fmla="*/ 139 h 219"/>
                <a:gd name="T64" fmla="*/ 57 w 301"/>
                <a:gd name="T65" fmla="*/ 152 h 219"/>
                <a:gd name="T66" fmla="*/ 48 w 301"/>
                <a:gd name="T67" fmla="*/ 154 h 219"/>
                <a:gd name="T68" fmla="*/ 46 w 301"/>
                <a:gd name="T69" fmla="*/ 154 h 219"/>
                <a:gd name="T70" fmla="*/ 55 w 301"/>
                <a:gd name="T71" fmla="*/ 139 h 219"/>
                <a:gd name="T72" fmla="*/ 0 w 301"/>
                <a:gd name="T73" fmla="*/ 112 h 219"/>
                <a:gd name="T74" fmla="*/ 25 w 301"/>
                <a:gd name="T75" fmla="*/ 169 h 219"/>
                <a:gd name="T76" fmla="*/ 42 w 301"/>
                <a:gd name="T77" fmla="*/ 154 h 219"/>
                <a:gd name="T78" fmla="*/ 15 w 301"/>
                <a:gd name="T79" fmla="*/ 137 h 219"/>
                <a:gd name="T80" fmla="*/ 25 w 301"/>
                <a:gd name="T81" fmla="*/ 148 h 219"/>
                <a:gd name="T82" fmla="*/ 48 w 301"/>
                <a:gd name="T83" fmla="*/ 146 h 219"/>
                <a:gd name="T84" fmla="*/ 53 w 301"/>
                <a:gd name="T85" fmla="*/ 139 h 219"/>
                <a:gd name="T86" fmla="*/ 63 w 301"/>
                <a:gd name="T87" fmla="*/ 137 h 219"/>
                <a:gd name="T88" fmla="*/ 69 w 301"/>
                <a:gd name="T89" fmla="*/ 131 h 219"/>
                <a:gd name="T90" fmla="*/ 84 w 301"/>
                <a:gd name="T91" fmla="*/ 139 h 219"/>
                <a:gd name="T92" fmla="*/ 118 w 301"/>
                <a:gd name="T93" fmla="*/ 169 h 219"/>
                <a:gd name="T94" fmla="*/ 152 w 301"/>
                <a:gd name="T95" fmla="*/ 188 h 219"/>
                <a:gd name="T96" fmla="*/ 177 w 301"/>
                <a:gd name="T97" fmla="*/ 196 h 219"/>
                <a:gd name="T98" fmla="*/ 192 w 301"/>
                <a:gd name="T99" fmla="*/ 192 h 219"/>
                <a:gd name="T100" fmla="*/ 179 w 301"/>
                <a:gd name="T101" fmla="*/ 177 h 219"/>
                <a:gd name="T102" fmla="*/ 160 w 301"/>
                <a:gd name="T103" fmla="*/ 164 h 219"/>
                <a:gd name="T104" fmla="*/ 137 w 301"/>
                <a:gd name="T105" fmla="*/ 141 h 219"/>
                <a:gd name="T106" fmla="*/ 137 w 301"/>
                <a:gd name="T107" fmla="*/ 114 h 219"/>
                <a:gd name="T108" fmla="*/ 107 w 301"/>
                <a:gd name="T109" fmla="*/ 93 h 219"/>
                <a:gd name="T110" fmla="*/ 84 w 301"/>
                <a:gd name="T111" fmla="*/ 65 h 219"/>
                <a:gd name="T112" fmla="*/ 55 w 301"/>
                <a:gd name="T113" fmla="*/ 51 h 219"/>
                <a:gd name="T114" fmla="*/ 13 w 301"/>
                <a:gd name="T115" fmla="*/ 3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1" h="219">
                  <a:moveTo>
                    <a:pt x="257" y="213"/>
                  </a:moveTo>
                  <a:lnTo>
                    <a:pt x="261" y="211"/>
                  </a:lnTo>
                  <a:lnTo>
                    <a:pt x="263" y="213"/>
                  </a:lnTo>
                  <a:lnTo>
                    <a:pt x="263" y="215"/>
                  </a:lnTo>
                  <a:lnTo>
                    <a:pt x="259" y="215"/>
                  </a:lnTo>
                  <a:lnTo>
                    <a:pt x="259" y="215"/>
                  </a:lnTo>
                  <a:lnTo>
                    <a:pt x="257" y="213"/>
                  </a:lnTo>
                  <a:lnTo>
                    <a:pt x="257" y="213"/>
                  </a:lnTo>
                  <a:close/>
                  <a:moveTo>
                    <a:pt x="242" y="215"/>
                  </a:moveTo>
                  <a:lnTo>
                    <a:pt x="247" y="219"/>
                  </a:lnTo>
                  <a:lnTo>
                    <a:pt x="249" y="219"/>
                  </a:lnTo>
                  <a:lnTo>
                    <a:pt x="251" y="219"/>
                  </a:lnTo>
                  <a:lnTo>
                    <a:pt x="253" y="219"/>
                  </a:lnTo>
                  <a:lnTo>
                    <a:pt x="251" y="217"/>
                  </a:lnTo>
                  <a:lnTo>
                    <a:pt x="249" y="217"/>
                  </a:lnTo>
                  <a:lnTo>
                    <a:pt x="244" y="215"/>
                  </a:lnTo>
                  <a:lnTo>
                    <a:pt x="242" y="215"/>
                  </a:lnTo>
                  <a:lnTo>
                    <a:pt x="242" y="215"/>
                  </a:lnTo>
                  <a:close/>
                  <a:moveTo>
                    <a:pt x="116" y="17"/>
                  </a:moveTo>
                  <a:lnTo>
                    <a:pt x="118" y="17"/>
                  </a:lnTo>
                  <a:lnTo>
                    <a:pt x="120" y="17"/>
                  </a:lnTo>
                  <a:lnTo>
                    <a:pt x="124" y="15"/>
                  </a:lnTo>
                  <a:lnTo>
                    <a:pt x="126" y="17"/>
                  </a:lnTo>
                  <a:lnTo>
                    <a:pt x="128" y="17"/>
                  </a:lnTo>
                  <a:lnTo>
                    <a:pt x="131" y="19"/>
                  </a:lnTo>
                  <a:lnTo>
                    <a:pt x="126" y="21"/>
                  </a:lnTo>
                  <a:lnTo>
                    <a:pt x="122" y="21"/>
                  </a:lnTo>
                  <a:lnTo>
                    <a:pt x="120" y="21"/>
                  </a:lnTo>
                  <a:lnTo>
                    <a:pt x="118" y="21"/>
                  </a:lnTo>
                  <a:lnTo>
                    <a:pt x="118" y="21"/>
                  </a:lnTo>
                  <a:lnTo>
                    <a:pt x="116" y="17"/>
                  </a:lnTo>
                  <a:lnTo>
                    <a:pt x="116" y="17"/>
                  </a:lnTo>
                  <a:close/>
                  <a:moveTo>
                    <a:pt x="278" y="89"/>
                  </a:moveTo>
                  <a:lnTo>
                    <a:pt x="282" y="89"/>
                  </a:lnTo>
                  <a:lnTo>
                    <a:pt x="284" y="91"/>
                  </a:lnTo>
                  <a:lnTo>
                    <a:pt x="287" y="97"/>
                  </a:lnTo>
                  <a:lnTo>
                    <a:pt x="291" y="99"/>
                  </a:lnTo>
                  <a:lnTo>
                    <a:pt x="297" y="103"/>
                  </a:lnTo>
                  <a:lnTo>
                    <a:pt x="301" y="110"/>
                  </a:lnTo>
                  <a:lnTo>
                    <a:pt x="301" y="114"/>
                  </a:lnTo>
                  <a:lnTo>
                    <a:pt x="299" y="114"/>
                  </a:lnTo>
                  <a:lnTo>
                    <a:pt x="297" y="116"/>
                  </a:lnTo>
                  <a:lnTo>
                    <a:pt x="293" y="118"/>
                  </a:lnTo>
                  <a:lnTo>
                    <a:pt x="291" y="116"/>
                  </a:lnTo>
                  <a:lnTo>
                    <a:pt x="287" y="116"/>
                  </a:lnTo>
                  <a:lnTo>
                    <a:pt x="284" y="114"/>
                  </a:lnTo>
                  <a:lnTo>
                    <a:pt x="287" y="112"/>
                  </a:lnTo>
                  <a:lnTo>
                    <a:pt x="282" y="103"/>
                  </a:lnTo>
                  <a:lnTo>
                    <a:pt x="278" y="101"/>
                  </a:lnTo>
                  <a:lnTo>
                    <a:pt x="278" y="95"/>
                  </a:lnTo>
                  <a:lnTo>
                    <a:pt x="278" y="93"/>
                  </a:lnTo>
                  <a:lnTo>
                    <a:pt x="278" y="89"/>
                  </a:lnTo>
                  <a:lnTo>
                    <a:pt x="278" y="89"/>
                  </a:lnTo>
                  <a:close/>
                  <a:moveTo>
                    <a:pt x="274" y="80"/>
                  </a:moveTo>
                  <a:lnTo>
                    <a:pt x="272" y="80"/>
                  </a:lnTo>
                  <a:lnTo>
                    <a:pt x="274" y="84"/>
                  </a:lnTo>
                  <a:lnTo>
                    <a:pt x="274" y="86"/>
                  </a:lnTo>
                  <a:lnTo>
                    <a:pt x="276" y="84"/>
                  </a:lnTo>
                  <a:lnTo>
                    <a:pt x="276" y="80"/>
                  </a:lnTo>
                  <a:lnTo>
                    <a:pt x="274" y="80"/>
                  </a:lnTo>
                  <a:lnTo>
                    <a:pt x="274" y="80"/>
                  </a:lnTo>
                  <a:close/>
                  <a:moveTo>
                    <a:pt x="268" y="70"/>
                  </a:moveTo>
                  <a:lnTo>
                    <a:pt x="270" y="70"/>
                  </a:lnTo>
                  <a:lnTo>
                    <a:pt x="270" y="68"/>
                  </a:lnTo>
                  <a:lnTo>
                    <a:pt x="274" y="70"/>
                  </a:lnTo>
                  <a:lnTo>
                    <a:pt x="272" y="72"/>
                  </a:lnTo>
                  <a:lnTo>
                    <a:pt x="268" y="72"/>
                  </a:lnTo>
                  <a:lnTo>
                    <a:pt x="268" y="70"/>
                  </a:lnTo>
                  <a:lnTo>
                    <a:pt x="268" y="70"/>
                  </a:lnTo>
                  <a:close/>
                  <a:moveTo>
                    <a:pt x="200" y="30"/>
                  </a:moveTo>
                  <a:lnTo>
                    <a:pt x="209" y="36"/>
                  </a:lnTo>
                  <a:lnTo>
                    <a:pt x="215" y="36"/>
                  </a:lnTo>
                  <a:lnTo>
                    <a:pt x="223" y="42"/>
                  </a:lnTo>
                  <a:lnTo>
                    <a:pt x="228" y="44"/>
                  </a:lnTo>
                  <a:lnTo>
                    <a:pt x="232" y="46"/>
                  </a:lnTo>
                  <a:lnTo>
                    <a:pt x="236" y="49"/>
                  </a:lnTo>
                  <a:lnTo>
                    <a:pt x="240" y="55"/>
                  </a:lnTo>
                  <a:lnTo>
                    <a:pt x="242" y="55"/>
                  </a:lnTo>
                  <a:lnTo>
                    <a:pt x="244" y="63"/>
                  </a:lnTo>
                  <a:lnTo>
                    <a:pt x="247" y="65"/>
                  </a:lnTo>
                  <a:lnTo>
                    <a:pt x="247" y="68"/>
                  </a:lnTo>
                  <a:lnTo>
                    <a:pt x="244" y="72"/>
                  </a:lnTo>
                  <a:lnTo>
                    <a:pt x="242" y="76"/>
                  </a:lnTo>
                  <a:lnTo>
                    <a:pt x="238" y="72"/>
                  </a:lnTo>
                  <a:lnTo>
                    <a:pt x="238" y="68"/>
                  </a:lnTo>
                  <a:lnTo>
                    <a:pt x="238" y="65"/>
                  </a:lnTo>
                  <a:lnTo>
                    <a:pt x="236" y="55"/>
                  </a:lnTo>
                  <a:lnTo>
                    <a:pt x="230" y="46"/>
                  </a:lnTo>
                  <a:lnTo>
                    <a:pt x="223" y="46"/>
                  </a:lnTo>
                  <a:lnTo>
                    <a:pt x="217" y="42"/>
                  </a:lnTo>
                  <a:lnTo>
                    <a:pt x="204" y="34"/>
                  </a:lnTo>
                  <a:lnTo>
                    <a:pt x="200" y="32"/>
                  </a:lnTo>
                  <a:lnTo>
                    <a:pt x="200" y="30"/>
                  </a:lnTo>
                  <a:lnTo>
                    <a:pt x="200" y="30"/>
                  </a:lnTo>
                  <a:close/>
                  <a:moveTo>
                    <a:pt x="173" y="0"/>
                  </a:moveTo>
                  <a:lnTo>
                    <a:pt x="177" y="0"/>
                  </a:lnTo>
                  <a:lnTo>
                    <a:pt x="179" y="4"/>
                  </a:lnTo>
                  <a:lnTo>
                    <a:pt x="179" y="6"/>
                  </a:lnTo>
                  <a:lnTo>
                    <a:pt x="173" y="2"/>
                  </a:lnTo>
                  <a:lnTo>
                    <a:pt x="173" y="0"/>
                  </a:lnTo>
                  <a:lnTo>
                    <a:pt x="173" y="0"/>
                  </a:lnTo>
                  <a:close/>
                  <a:moveTo>
                    <a:pt x="185" y="30"/>
                  </a:moveTo>
                  <a:lnTo>
                    <a:pt x="190" y="27"/>
                  </a:lnTo>
                  <a:lnTo>
                    <a:pt x="192" y="30"/>
                  </a:lnTo>
                  <a:lnTo>
                    <a:pt x="192" y="34"/>
                  </a:lnTo>
                  <a:lnTo>
                    <a:pt x="187" y="34"/>
                  </a:lnTo>
                  <a:lnTo>
                    <a:pt x="185" y="32"/>
                  </a:lnTo>
                  <a:lnTo>
                    <a:pt x="185" y="30"/>
                  </a:lnTo>
                  <a:lnTo>
                    <a:pt x="185" y="30"/>
                  </a:lnTo>
                  <a:close/>
                  <a:moveTo>
                    <a:pt x="183" y="78"/>
                  </a:moveTo>
                  <a:lnTo>
                    <a:pt x="187" y="82"/>
                  </a:lnTo>
                  <a:lnTo>
                    <a:pt x="190" y="80"/>
                  </a:lnTo>
                  <a:lnTo>
                    <a:pt x="185" y="76"/>
                  </a:lnTo>
                  <a:lnTo>
                    <a:pt x="183" y="76"/>
                  </a:lnTo>
                  <a:lnTo>
                    <a:pt x="183" y="78"/>
                  </a:lnTo>
                  <a:lnTo>
                    <a:pt x="183" y="78"/>
                  </a:lnTo>
                  <a:close/>
                  <a:moveTo>
                    <a:pt x="150" y="86"/>
                  </a:moveTo>
                  <a:lnTo>
                    <a:pt x="147" y="93"/>
                  </a:lnTo>
                  <a:lnTo>
                    <a:pt x="152" y="97"/>
                  </a:lnTo>
                  <a:lnTo>
                    <a:pt x="156" y="97"/>
                  </a:lnTo>
                  <a:lnTo>
                    <a:pt x="162" y="103"/>
                  </a:lnTo>
                  <a:lnTo>
                    <a:pt x="162" y="105"/>
                  </a:lnTo>
                  <a:lnTo>
                    <a:pt x="164" y="103"/>
                  </a:lnTo>
                  <a:lnTo>
                    <a:pt x="173" y="103"/>
                  </a:lnTo>
                  <a:lnTo>
                    <a:pt x="175" y="108"/>
                  </a:lnTo>
                  <a:lnTo>
                    <a:pt x="179" y="108"/>
                  </a:lnTo>
                  <a:lnTo>
                    <a:pt x="181" y="108"/>
                  </a:lnTo>
                  <a:lnTo>
                    <a:pt x="190" y="105"/>
                  </a:lnTo>
                  <a:lnTo>
                    <a:pt x="194" y="105"/>
                  </a:lnTo>
                  <a:lnTo>
                    <a:pt x="196" y="105"/>
                  </a:lnTo>
                  <a:lnTo>
                    <a:pt x="202" y="108"/>
                  </a:lnTo>
                  <a:lnTo>
                    <a:pt x="202" y="105"/>
                  </a:lnTo>
                  <a:lnTo>
                    <a:pt x="202" y="101"/>
                  </a:lnTo>
                  <a:lnTo>
                    <a:pt x="209" y="101"/>
                  </a:lnTo>
                  <a:lnTo>
                    <a:pt x="215" y="93"/>
                  </a:lnTo>
                  <a:lnTo>
                    <a:pt x="215" y="91"/>
                  </a:lnTo>
                  <a:lnTo>
                    <a:pt x="217" y="89"/>
                  </a:lnTo>
                  <a:lnTo>
                    <a:pt x="221" y="91"/>
                  </a:lnTo>
                  <a:lnTo>
                    <a:pt x="225" y="91"/>
                  </a:lnTo>
                  <a:lnTo>
                    <a:pt x="228" y="86"/>
                  </a:lnTo>
                  <a:lnTo>
                    <a:pt x="223" y="82"/>
                  </a:lnTo>
                  <a:lnTo>
                    <a:pt x="223" y="80"/>
                  </a:lnTo>
                  <a:lnTo>
                    <a:pt x="225" y="78"/>
                  </a:lnTo>
                  <a:lnTo>
                    <a:pt x="228" y="80"/>
                  </a:lnTo>
                  <a:lnTo>
                    <a:pt x="232" y="76"/>
                  </a:lnTo>
                  <a:lnTo>
                    <a:pt x="232" y="65"/>
                  </a:lnTo>
                  <a:lnTo>
                    <a:pt x="228" y="61"/>
                  </a:lnTo>
                  <a:lnTo>
                    <a:pt x="225" y="63"/>
                  </a:lnTo>
                  <a:lnTo>
                    <a:pt x="223" y="65"/>
                  </a:lnTo>
                  <a:lnTo>
                    <a:pt x="221" y="63"/>
                  </a:lnTo>
                  <a:lnTo>
                    <a:pt x="217" y="63"/>
                  </a:lnTo>
                  <a:lnTo>
                    <a:pt x="215" y="65"/>
                  </a:lnTo>
                  <a:lnTo>
                    <a:pt x="217" y="76"/>
                  </a:lnTo>
                  <a:lnTo>
                    <a:pt x="219" y="76"/>
                  </a:lnTo>
                  <a:lnTo>
                    <a:pt x="217" y="78"/>
                  </a:lnTo>
                  <a:lnTo>
                    <a:pt x="213" y="78"/>
                  </a:lnTo>
                  <a:lnTo>
                    <a:pt x="204" y="84"/>
                  </a:lnTo>
                  <a:lnTo>
                    <a:pt x="202" y="89"/>
                  </a:lnTo>
                  <a:lnTo>
                    <a:pt x="200" y="91"/>
                  </a:lnTo>
                  <a:lnTo>
                    <a:pt x="198" y="89"/>
                  </a:lnTo>
                  <a:lnTo>
                    <a:pt x="196" y="91"/>
                  </a:lnTo>
                  <a:lnTo>
                    <a:pt x="194" y="89"/>
                  </a:lnTo>
                  <a:lnTo>
                    <a:pt x="192" y="89"/>
                  </a:lnTo>
                  <a:lnTo>
                    <a:pt x="187" y="93"/>
                  </a:lnTo>
                  <a:lnTo>
                    <a:pt x="185" y="91"/>
                  </a:lnTo>
                  <a:lnTo>
                    <a:pt x="183" y="86"/>
                  </a:lnTo>
                  <a:lnTo>
                    <a:pt x="185" y="84"/>
                  </a:lnTo>
                  <a:lnTo>
                    <a:pt x="181" y="82"/>
                  </a:lnTo>
                  <a:lnTo>
                    <a:pt x="179" y="84"/>
                  </a:lnTo>
                  <a:lnTo>
                    <a:pt x="181" y="86"/>
                  </a:lnTo>
                  <a:lnTo>
                    <a:pt x="177" y="89"/>
                  </a:lnTo>
                  <a:lnTo>
                    <a:pt x="173" y="89"/>
                  </a:lnTo>
                  <a:lnTo>
                    <a:pt x="169" y="91"/>
                  </a:lnTo>
                  <a:lnTo>
                    <a:pt x="166" y="91"/>
                  </a:lnTo>
                  <a:lnTo>
                    <a:pt x="162" y="89"/>
                  </a:lnTo>
                  <a:lnTo>
                    <a:pt x="160" y="89"/>
                  </a:lnTo>
                  <a:lnTo>
                    <a:pt x="154" y="91"/>
                  </a:lnTo>
                  <a:lnTo>
                    <a:pt x="150" y="86"/>
                  </a:lnTo>
                  <a:lnTo>
                    <a:pt x="150" y="86"/>
                  </a:lnTo>
                  <a:close/>
                  <a:moveTo>
                    <a:pt x="137" y="91"/>
                  </a:moveTo>
                  <a:lnTo>
                    <a:pt x="139" y="89"/>
                  </a:lnTo>
                  <a:lnTo>
                    <a:pt x="141" y="91"/>
                  </a:lnTo>
                  <a:lnTo>
                    <a:pt x="143" y="95"/>
                  </a:lnTo>
                  <a:lnTo>
                    <a:pt x="141" y="97"/>
                  </a:lnTo>
                  <a:lnTo>
                    <a:pt x="139" y="95"/>
                  </a:lnTo>
                  <a:lnTo>
                    <a:pt x="137" y="91"/>
                  </a:lnTo>
                  <a:lnTo>
                    <a:pt x="137" y="91"/>
                  </a:lnTo>
                  <a:close/>
                  <a:moveTo>
                    <a:pt x="124" y="84"/>
                  </a:moveTo>
                  <a:lnTo>
                    <a:pt x="124" y="86"/>
                  </a:lnTo>
                  <a:lnTo>
                    <a:pt x="124" y="89"/>
                  </a:lnTo>
                  <a:lnTo>
                    <a:pt x="128" y="89"/>
                  </a:lnTo>
                  <a:lnTo>
                    <a:pt x="128" y="84"/>
                  </a:lnTo>
                  <a:lnTo>
                    <a:pt x="124" y="84"/>
                  </a:lnTo>
                  <a:lnTo>
                    <a:pt x="124" y="84"/>
                  </a:lnTo>
                  <a:close/>
                  <a:moveTo>
                    <a:pt x="105" y="72"/>
                  </a:moveTo>
                  <a:lnTo>
                    <a:pt x="101" y="72"/>
                  </a:lnTo>
                  <a:lnTo>
                    <a:pt x="103" y="76"/>
                  </a:lnTo>
                  <a:lnTo>
                    <a:pt x="105" y="74"/>
                  </a:lnTo>
                  <a:lnTo>
                    <a:pt x="105" y="72"/>
                  </a:lnTo>
                  <a:lnTo>
                    <a:pt x="105" y="72"/>
                  </a:lnTo>
                  <a:close/>
                  <a:moveTo>
                    <a:pt x="232" y="162"/>
                  </a:moveTo>
                  <a:lnTo>
                    <a:pt x="232" y="164"/>
                  </a:lnTo>
                  <a:lnTo>
                    <a:pt x="232" y="167"/>
                  </a:lnTo>
                  <a:lnTo>
                    <a:pt x="234" y="167"/>
                  </a:lnTo>
                  <a:lnTo>
                    <a:pt x="238" y="171"/>
                  </a:lnTo>
                  <a:lnTo>
                    <a:pt x="238" y="167"/>
                  </a:lnTo>
                  <a:lnTo>
                    <a:pt x="232" y="162"/>
                  </a:lnTo>
                  <a:lnTo>
                    <a:pt x="232" y="162"/>
                  </a:lnTo>
                  <a:close/>
                  <a:moveTo>
                    <a:pt x="202" y="150"/>
                  </a:moveTo>
                  <a:lnTo>
                    <a:pt x="202" y="152"/>
                  </a:lnTo>
                  <a:lnTo>
                    <a:pt x="202" y="154"/>
                  </a:lnTo>
                  <a:lnTo>
                    <a:pt x="204" y="154"/>
                  </a:lnTo>
                  <a:lnTo>
                    <a:pt x="204" y="156"/>
                  </a:lnTo>
                  <a:lnTo>
                    <a:pt x="204" y="158"/>
                  </a:lnTo>
                  <a:lnTo>
                    <a:pt x="204" y="158"/>
                  </a:lnTo>
                  <a:lnTo>
                    <a:pt x="204" y="154"/>
                  </a:lnTo>
                  <a:lnTo>
                    <a:pt x="204" y="150"/>
                  </a:lnTo>
                  <a:lnTo>
                    <a:pt x="202" y="150"/>
                  </a:lnTo>
                  <a:lnTo>
                    <a:pt x="202" y="150"/>
                  </a:lnTo>
                  <a:close/>
                  <a:moveTo>
                    <a:pt x="194" y="179"/>
                  </a:moveTo>
                  <a:lnTo>
                    <a:pt x="196" y="179"/>
                  </a:lnTo>
                  <a:lnTo>
                    <a:pt x="198" y="181"/>
                  </a:lnTo>
                  <a:lnTo>
                    <a:pt x="198" y="181"/>
                  </a:lnTo>
                  <a:lnTo>
                    <a:pt x="200" y="183"/>
                  </a:lnTo>
                  <a:lnTo>
                    <a:pt x="200" y="183"/>
                  </a:lnTo>
                  <a:lnTo>
                    <a:pt x="202" y="181"/>
                  </a:lnTo>
                  <a:lnTo>
                    <a:pt x="204" y="181"/>
                  </a:lnTo>
                  <a:lnTo>
                    <a:pt x="204" y="183"/>
                  </a:lnTo>
                  <a:lnTo>
                    <a:pt x="202" y="186"/>
                  </a:lnTo>
                  <a:lnTo>
                    <a:pt x="202" y="188"/>
                  </a:lnTo>
                  <a:lnTo>
                    <a:pt x="200" y="188"/>
                  </a:lnTo>
                  <a:lnTo>
                    <a:pt x="198" y="188"/>
                  </a:lnTo>
                  <a:lnTo>
                    <a:pt x="198" y="183"/>
                  </a:lnTo>
                  <a:lnTo>
                    <a:pt x="198" y="183"/>
                  </a:lnTo>
                  <a:lnTo>
                    <a:pt x="196" y="181"/>
                  </a:lnTo>
                  <a:lnTo>
                    <a:pt x="194" y="179"/>
                  </a:lnTo>
                  <a:lnTo>
                    <a:pt x="194" y="179"/>
                  </a:lnTo>
                  <a:lnTo>
                    <a:pt x="194" y="179"/>
                  </a:lnTo>
                  <a:close/>
                  <a:moveTo>
                    <a:pt x="190" y="173"/>
                  </a:moveTo>
                  <a:lnTo>
                    <a:pt x="192" y="177"/>
                  </a:lnTo>
                  <a:lnTo>
                    <a:pt x="194" y="177"/>
                  </a:lnTo>
                  <a:lnTo>
                    <a:pt x="196" y="177"/>
                  </a:lnTo>
                  <a:lnTo>
                    <a:pt x="196" y="177"/>
                  </a:lnTo>
                  <a:lnTo>
                    <a:pt x="198" y="177"/>
                  </a:lnTo>
                  <a:lnTo>
                    <a:pt x="196" y="175"/>
                  </a:lnTo>
                  <a:lnTo>
                    <a:pt x="196" y="175"/>
                  </a:lnTo>
                  <a:lnTo>
                    <a:pt x="196" y="175"/>
                  </a:lnTo>
                  <a:lnTo>
                    <a:pt x="196" y="173"/>
                  </a:lnTo>
                  <a:lnTo>
                    <a:pt x="194" y="173"/>
                  </a:lnTo>
                  <a:lnTo>
                    <a:pt x="192" y="173"/>
                  </a:lnTo>
                  <a:lnTo>
                    <a:pt x="190" y="173"/>
                  </a:lnTo>
                  <a:lnTo>
                    <a:pt x="190" y="173"/>
                  </a:lnTo>
                  <a:close/>
                  <a:moveTo>
                    <a:pt x="181" y="169"/>
                  </a:moveTo>
                  <a:lnTo>
                    <a:pt x="183" y="173"/>
                  </a:lnTo>
                  <a:lnTo>
                    <a:pt x="185" y="173"/>
                  </a:lnTo>
                  <a:lnTo>
                    <a:pt x="187" y="175"/>
                  </a:lnTo>
                  <a:lnTo>
                    <a:pt x="187" y="175"/>
                  </a:lnTo>
                  <a:lnTo>
                    <a:pt x="187" y="173"/>
                  </a:lnTo>
                  <a:lnTo>
                    <a:pt x="185" y="169"/>
                  </a:lnTo>
                  <a:lnTo>
                    <a:pt x="183" y="169"/>
                  </a:lnTo>
                  <a:lnTo>
                    <a:pt x="181" y="169"/>
                  </a:lnTo>
                  <a:lnTo>
                    <a:pt x="181" y="169"/>
                  </a:lnTo>
                  <a:close/>
                  <a:moveTo>
                    <a:pt x="82" y="137"/>
                  </a:moveTo>
                  <a:lnTo>
                    <a:pt x="80" y="137"/>
                  </a:lnTo>
                  <a:lnTo>
                    <a:pt x="82" y="139"/>
                  </a:lnTo>
                  <a:lnTo>
                    <a:pt x="82" y="139"/>
                  </a:lnTo>
                  <a:lnTo>
                    <a:pt x="82" y="137"/>
                  </a:lnTo>
                  <a:lnTo>
                    <a:pt x="82" y="137"/>
                  </a:lnTo>
                  <a:close/>
                  <a:moveTo>
                    <a:pt x="74" y="137"/>
                  </a:moveTo>
                  <a:lnTo>
                    <a:pt x="74" y="135"/>
                  </a:lnTo>
                  <a:lnTo>
                    <a:pt x="76" y="135"/>
                  </a:lnTo>
                  <a:lnTo>
                    <a:pt x="74" y="137"/>
                  </a:lnTo>
                  <a:lnTo>
                    <a:pt x="74" y="137"/>
                  </a:lnTo>
                  <a:close/>
                  <a:moveTo>
                    <a:pt x="67" y="135"/>
                  </a:moveTo>
                  <a:lnTo>
                    <a:pt x="67" y="137"/>
                  </a:lnTo>
                  <a:lnTo>
                    <a:pt x="69" y="137"/>
                  </a:lnTo>
                  <a:lnTo>
                    <a:pt x="69" y="137"/>
                  </a:lnTo>
                  <a:lnTo>
                    <a:pt x="67" y="135"/>
                  </a:lnTo>
                  <a:lnTo>
                    <a:pt x="67" y="135"/>
                  </a:lnTo>
                  <a:close/>
                  <a:moveTo>
                    <a:pt x="72" y="137"/>
                  </a:moveTo>
                  <a:lnTo>
                    <a:pt x="69" y="135"/>
                  </a:lnTo>
                  <a:lnTo>
                    <a:pt x="72" y="133"/>
                  </a:lnTo>
                  <a:lnTo>
                    <a:pt x="74" y="133"/>
                  </a:lnTo>
                  <a:lnTo>
                    <a:pt x="72" y="135"/>
                  </a:lnTo>
                  <a:lnTo>
                    <a:pt x="72" y="137"/>
                  </a:lnTo>
                  <a:lnTo>
                    <a:pt x="72" y="137"/>
                  </a:lnTo>
                  <a:close/>
                  <a:moveTo>
                    <a:pt x="59" y="137"/>
                  </a:moveTo>
                  <a:lnTo>
                    <a:pt x="59" y="139"/>
                  </a:lnTo>
                  <a:lnTo>
                    <a:pt x="61" y="141"/>
                  </a:lnTo>
                  <a:lnTo>
                    <a:pt x="61" y="139"/>
                  </a:lnTo>
                  <a:lnTo>
                    <a:pt x="59" y="137"/>
                  </a:lnTo>
                  <a:lnTo>
                    <a:pt x="59" y="137"/>
                  </a:lnTo>
                  <a:close/>
                  <a:moveTo>
                    <a:pt x="51" y="152"/>
                  </a:moveTo>
                  <a:lnTo>
                    <a:pt x="55" y="150"/>
                  </a:lnTo>
                  <a:lnTo>
                    <a:pt x="57" y="150"/>
                  </a:lnTo>
                  <a:lnTo>
                    <a:pt x="57" y="152"/>
                  </a:lnTo>
                  <a:lnTo>
                    <a:pt x="57" y="152"/>
                  </a:lnTo>
                  <a:lnTo>
                    <a:pt x="51" y="152"/>
                  </a:lnTo>
                  <a:lnTo>
                    <a:pt x="51" y="152"/>
                  </a:lnTo>
                  <a:close/>
                  <a:moveTo>
                    <a:pt x="51" y="156"/>
                  </a:moveTo>
                  <a:lnTo>
                    <a:pt x="53" y="156"/>
                  </a:lnTo>
                  <a:lnTo>
                    <a:pt x="53" y="154"/>
                  </a:lnTo>
                  <a:lnTo>
                    <a:pt x="51" y="156"/>
                  </a:lnTo>
                  <a:lnTo>
                    <a:pt x="51" y="156"/>
                  </a:lnTo>
                  <a:close/>
                  <a:moveTo>
                    <a:pt x="46" y="152"/>
                  </a:moveTo>
                  <a:lnTo>
                    <a:pt x="48" y="154"/>
                  </a:lnTo>
                  <a:lnTo>
                    <a:pt x="51" y="152"/>
                  </a:lnTo>
                  <a:lnTo>
                    <a:pt x="46" y="152"/>
                  </a:lnTo>
                  <a:lnTo>
                    <a:pt x="46" y="152"/>
                  </a:lnTo>
                  <a:close/>
                  <a:moveTo>
                    <a:pt x="46" y="154"/>
                  </a:moveTo>
                  <a:lnTo>
                    <a:pt x="46" y="154"/>
                  </a:lnTo>
                  <a:lnTo>
                    <a:pt x="51" y="156"/>
                  </a:lnTo>
                  <a:lnTo>
                    <a:pt x="53" y="160"/>
                  </a:lnTo>
                  <a:lnTo>
                    <a:pt x="46" y="154"/>
                  </a:lnTo>
                  <a:lnTo>
                    <a:pt x="46" y="154"/>
                  </a:lnTo>
                  <a:close/>
                  <a:moveTo>
                    <a:pt x="51" y="146"/>
                  </a:moveTo>
                  <a:lnTo>
                    <a:pt x="55" y="146"/>
                  </a:lnTo>
                  <a:lnTo>
                    <a:pt x="53" y="146"/>
                  </a:lnTo>
                  <a:lnTo>
                    <a:pt x="51" y="146"/>
                  </a:lnTo>
                  <a:lnTo>
                    <a:pt x="51" y="146"/>
                  </a:lnTo>
                  <a:lnTo>
                    <a:pt x="51" y="146"/>
                  </a:lnTo>
                  <a:close/>
                  <a:moveTo>
                    <a:pt x="57" y="143"/>
                  </a:moveTo>
                  <a:lnTo>
                    <a:pt x="55" y="141"/>
                  </a:lnTo>
                  <a:lnTo>
                    <a:pt x="55" y="139"/>
                  </a:lnTo>
                  <a:lnTo>
                    <a:pt x="57" y="139"/>
                  </a:lnTo>
                  <a:lnTo>
                    <a:pt x="57" y="141"/>
                  </a:lnTo>
                  <a:lnTo>
                    <a:pt x="57" y="143"/>
                  </a:lnTo>
                  <a:lnTo>
                    <a:pt x="57" y="143"/>
                  </a:lnTo>
                  <a:lnTo>
                    <a:pt x="57" y="143"/>
                  </a:lnTo>
                  <a:lnTo>
                    <a:pt x="57" y="143"/>
                  </a:lnTo>
                  <a:close/>
                  <a:moveTo>
                    <a:pt x="4" y="32"/>
                  </a:moveTo>
                  <a:lnTo>
                    <a:pt x="0" y="108"/>
                  </a:lnTo>
                  <a:lnTo>
                    <a:pt x="0" y="112"/>
                  </a:lnTo>
                  <a:lnTo>
                    <a:pt x="0" y="116"/>
                  </a:lnTo>
                  <a:lnTo>
                    <a:pt x="0" y="118"/>
                  </a:lnTo>
                  <a:lnTo>
                    <a:pt x="0" y="167"/>
                  </a:lnTo>
                  <a:lnTo>
                    <a:pt x="6" y="167"/>
                  </a:lnTo>
                  <a:lnTo>
                    <a:pt x="8" y="167"/>
                  </a:lnTo>
                  <a:lnTo>
                    <a:pt x="10" y="167"/>
                  </a:lnTo>
                  <a:lnTo>
                    <a:pt x="23" y="167"/>
                  </a:lnTo>
                  <a:lnTo>
                    <a:pt x="25" y="167"/>
                  </a:lnTo>
                  <a:lnTo>
                    <a:pt x="25" y="169"/>
                  </a:lnTo>
                  <a:lnTo>
                    <a:pt x="27" y="171"/>
                  </a:lnTo>
                  <a:lnTo>
                    <a:pt x="32" y="171"/>
                  </a:lnTo>
                  <a:lnTo>
                    <a:pt x="36" y="169"/>
                  </a:lnTo>
                  <a:lnTo>
                    <a:pt x="42" y="167"/>
                  </a:lnTo>
                  <a:lnTo>
                    <a:pt x="44" y="164"/>
                  </a:lnTo>
                  <a:lnTo>
                    <a:pt x="44" y="167"/>
                  </a:lnTo>
                  <a:lnTo>
                    <a:pt x="46" y="164"/>
                  </a:lnTo>
                  <a:lnTo>
                    <a:pt x="46" y="158"/>
                  </a:lnTo>
                  <a:lnTo>
                    <a:pt x="42" y="154"/>
                  </a:lnTo>
                  <a:lnTo>
                    <a:pt x="36" y="152"/>
                  </a:lnTo>
                  <a:lnTo>
                    <a:pt x="32" y="152"/>
                  </a:lnTo>
                  <a:lnTo>
                    <a:pt x="29" y="150"/>
                  </a:lnTo>
                  <a:lnTo>
                    <a:pt x="25" y="148"/>
                  </a:lnTo>
                  <a:lnTo>
                    <a:pt x="25" y="150"/>
                  </a:lnTo>
                  <a:lnTo>
                    <a:pt x="23" y="148"/>
                  </a:lnTo>
                  <a:lnTo>
                    <a:pt x="21" y="141"/>
                  </a:lnTo>
                  <a:lnTo>
                    <a:pt x="19" y="137"/>
                  </a:lnTo>
                  <a:lnTo>
                    <a:pt x="15" y="137"/>
                  </a:lnTo>
                  <a:lnTo>
                    <a:pt x="13" y="133"/>
                  </a:lnTo>
                  <a:lnTo>
                    <a:pt x="10" y="131"/>
                  </a:lnTo>
                  <a:lnTo>
                    <a:pt x="15" y="133"/>
                  </a:lnTo>
                  <a:lnTo>
                    <a:pt x="15" y="135"/>
                  </a:lnTo>
                  <a:lnTo>
                    <a:pt x="17" y="137"/>
                  </a:lnTo>
                  <a:lnTo>
                    <a:pt x="21" y="139"/>
                  </a:lnTo>
                  <a:lnTo>
                    <a:pt x="23" y="143"/>
                  </a:lnTo>
                  <a:lnTo>
                    <a:pt x="23" y="146"/>
                  </a:lnTo>
                  <a:lnTo>
                    <a:pt x="25" y="148"/>
                  </a:lnTo>
                  <a:lnTo>
                    <a:pt x="29" y="148"/>
                  </a:lnTo>
                  <a:lnTo>
                    <a:pt x="32" y="150"/>
                  </a:lnTo>
                  <a:lnTo>
                    <a:pt x="34" y="150"/>
                  </a:lnTo>
                  <a:lnTo>
                    <a:pt x="40" y="150"/>
                  </a:lnTo>
                  <a:lnTo>
                    <a:pt x="44" y="150"/>
                  </a:lnTo>
                  <a:lnTo>
                    <a:pt x="48" y="150"/>
                  </a:lnTo>
                  <a:lnTo>
                    <a:pt x="53" y="148"/>
                  </a:lnTo>
                  <a:lnTo>
                    <a:pt x="51" y="148"/>
                  </a:lnTo>
                  <a:lnTo>
                    <a:pt x="48" y="146"/>
                  </a:lnTo>
                  <a:lnTo>
                    <a:pt x="46" y="141"/>
                  </a:lnTo>
                  <a:lnTo>
                    <a:pt x="44" y="141"/>
                  </a:lnTo>
                  <a:lnTo>
                    <a:pt x="42" y="139"/>
                  </a:lnTo>
                  <a:lnTo>
                    <a:pt x="44" y="141"/>
                  </a:lnTo>
                  <a:lnTo>
                    <a:pt x="48" y="141"/>
                  </a:lnTo>
                  <a:lnTo>
                    <a:pt x="51" y="143"/>
                  </a:lnTo>
                  <a:lnTo>
                    <a:pt x="55" y="146"/>
                  </a:lnTo>
                  <a:lnTo>
                    <a:pt x="53" y="143"/>
                  </a:lnTo>
                  <a:lnTo>
                    <a:pt x="53" y="139"/>
                  </a:lnTo>
                  <a:lnTo>
                    <a:pt x="55" y="139"/>
                  </a:lnTo>
                  <a:lnTo>
                    <a:pt x="55" y="137"/>
                  </a:lnTo>
                  <a:lnTo>
                    <a:pt x="55" y="133"/>
                  </a:lnTo>
                  <a:lnTo>
                    <a:pt x="53" y="131"/>
                  </a:lnTo>
                  <a:lnTo>
                    <a:pt x="53" y="129"/>
                  </a:lnTo>
                  <a:lnTo>
                    <a:pt x="55" y="131"/>
                  </a:lnTo>
                  <a:lnTo>
                    <a:pt x="57" y="133"/>
                  </a:lnTo>
                  <a:lnTo>
                    <a:pt x="61" y="137"/>
                  </a:lnTo>
                  <a:lnTo>
                    <a:pt x="63" y="137"/>
                  </a:lnTo>
                  <a:lnTo>
                    <a:pt x="63" y="135"/>
                  </a:lnTo>
                  <a:lnTo>
                    <a:pt x="63" y="133"/>
                  </a:lnTo>
                  <a:lnTo>
                    <a:pt x="65" y="133"/>
                  </a:lnTo>
                  <a:lnTo>
                    <a:pt x="65" y="137"/>
                  </a:lnTo>
                  <a:lnTo>
                    <a:pt x="67" y="137"/>
                  </a:lnTo>
                  <a:lnTo>
                    <a:pt x="67" y="135"/>
                  </a:lnTo>
                  <a:lnTo>
                    <a:pt x="65" y="131"/>
                  </a:lnTo>
                  <a:lnTo>
                    <a:pt x="67" y="129"/>
                  </a:lnTo>
                  <a:lnTo>
                    <a:pt x="69" y="131"/>
                  </a:lnTo>
                  <a:lnTo>
                    <a:pt x="74" y="131"/>
                  </a:lnTo>
                  <a:lnTo>
                    <a:pt x="76" y="135"/>
                  </a:lnTo>
                  <a:lnTo>
                    <a:pt x="78" y="135"/>
                  </a:lnTo>
                  <a:lnTo>
                    <a:pt x="80" y="135"/>
                  </a:lnTo>
                  <a:lnTo>
                    <a:pt x="82" y="135"/>
                  </a:lnTo>
                  <a:lnTo>
                    <a:pt x="82" y="133"/>
                  </a:lnTo>
                  <a:lnTo>
                    <a:pt x="82" y="137"/>
                  </a:lnTo>
                  <a:lnTo>
                    <a:pt x="82" y="139"/>
                  </a:lnTo>
                  <a:lnTo>
                    <a:pt x="84" y="139"/>
                  </a:lnTo>
                  <a:lnTo>
                    <a:pt x="88" y="141"/>
                  </a:lnTo>
                  <a:lnTo>
                    <a:pt x="99" y="143"/>
                  </a:lnTo>
                  <a:lnTo>
                    <a:pt x="101" y="146"/>
                  </a:lnTo>
                  <a:lnTo>
                    <a:pt x="105" y="150"/>
                  </a:lnTo>
                  <a:lnTo>
                    <a:pt x="105" y="156"/>
                  </a:lnTo>
                  <a:lnTo>
                    <a:pt x="112" y="162"/>
                  </a:lnTo>
                  <a:lnTo>
                    <a:pt x="112" y="164"/>
                  </a:lnTo>
                  <a:lnTo>
                    <a:pt x="116" y="167"/>
                  </a:lnTo>
                  <a:lnTo>
                    <a:pt x="118" y="169"/>
                  </a:lnTo>
                  <a:lnTo>
                    <a:pt x="118" y="171"/>
                  </a:lnTo>
                  <a:lnTo>
                    <a:pt x="128" y="181"/>
                  </a:lnTo>
                  <a:lnTo>
                    <a:pt x="128" y="183"/>
                  </a:lnTo>
                  <a:lnTo>
                    <a:pt x="133" y="186"/>
                  </a:lnTo>
                  <a:lnTo>
                    <a:pt x="137" y="188"/>
                  </a:lnTo>
                  <a:lnTo>
                    <a:pt x="139" y="188"/>
                  </a:lnTo>
                  <a:lnTo>
                    <a:pt x="141" y="188"/>
                  </a:lnTo>
                  <a:lnTo>
                    <a:pt x="145" y="188"/>
                  </a:lnTo>
                  <a:lnTo>
                    <a:pt x="152" y="188"/>
                  </a:lnTo>
                  <a:lnTo>
                    <a:pt x="156" y="190"/>
                  </a:lnTo>
                  <a:lnTo>
                    <a:pt x="158" y="190"/>
                  </a:lnTo>
                  <a:lnTo>
                    <a:pt x="164" y="190"/>
                  </a:lnTo>
                  <a:lnTo>
                    <a:pt x="169" y="192"/>
                  </a:lnTo>
                  <a:lnTo>
                    <a:pt x="173" y="192"/>
                  </a:lnTo>
                  <a:lnTo>
                    <a:pt x="175" y="194"/>
                  </a:lnTo>
                  <a:lnTo>
                    <a:pt x="179" y="194"/>
                  </a:lnTo>
                  <a:lnTo>
                    <a:pt x="179" y="194"/>
                  </a:lnTo>
                  <a:lnTo>
                    <a:pt x="177" y="196"/>
                  </a:lnTo>
                  <a:lnTo>
                    <a:pt x="181" y="196"/>
                  </a:lnTo>
                  <a:lnTo>
                    <a:pt x="185" y="200"/>
                  </a:lnTo>
                  <a:lnTo>
                    <a:pt x="190" y="198"/>
                  </a:lnTo>
                  <a:lnTo>
                    <a:pt x="192" y="196"/>
                  </a:lnTo>
                  <a:lnTo>
                    <a:pt x="185" y="194"/>
                  </a:lnTo>
                  <a:lnTo>
                    <a:pt x="185" y="194"/>
                  </a:lnTo>
                  <a:lnTo>
                    <a:pt x="185" y="192"/>
                  </a:lnTo>
                  <a:lnTo>
                    <a:pt x="187" y="190"/>
                  </a:lnTo>
                  <a:lnTo>
                    <a:pt x="192" y="192"/>
                  </a:lnTo>
                  <a:lnTo>
                    <a:pt x="194" y="190"/>
                  </a:lnTo>
                  <a:lnTo>
                    <a:pt x="187" y="188"/>
                  </a:lnTo>
                  <a:lnTo>
                    <a:pt x="179" y="186"/>
                  </a:lnTo>
                  <a:lnTo>
                    <a:pt x="173" y="183"/>
                  </a:lnTo>
                  <a:lnTo>
                    <a:pt x="171" y="181"/>
                  </a:lnTo>
                  <a:lnTo>
                    <a:pt x="177" y="179"/>
                  </a:lnTo>
                  <a:lnTo>
                    <a:pt x="179" y="179"/>
                  </a:lnTo>
                  <a:lnTo>
                    <a:pt x="181" y="179"/>
                  </a:lnTo>
                  <a:lnTo>
                    <a:pt x="179" y="177"/>
                  </a:lnTo>
                  <a:lnTo>
                    <a:pt x="171" y="177"/>
                  </a:lnTo>
                  <a:lnTo>
                    <a:pt x="164" y="175"/>
                  </a:lnTo>
                  <a:lnTo>
                    <a:pt x="162" y="173"/>
                  </a:lnTo>
                  <a:lnTo>
                    <a:pt x="162" y="171"/>
                  </a:lnTo>
                  <a:lnTo>
                    <a:pt x="164" y="169"/>
                  </a:lnTo>
                  <a:lnTo>
                    <a:pt x="166" y="164"/>
                  </a:lnTo>
                  <a:lnTo>
                    <a:pt x="164" y="162"/>
                  </a:lnTo>
                  <a:lnTo>
                    <a:pt x="160" y="162"/>
                  </a:lnTo>
                  <a:lnTo>
                    <a:pt x="160" y="164"/>
                  </a:lnTo>
                  <a:lnTo>
                    <a:pt x="156" y="164"/>
                  </a:lnTo>
                  <a:lnTo>
                    <a:pt x="154" y="164"/>
                  </a:lnTo>
                  <a:lnTo>
                    <a:pt x="150" y="160"/>
                  </a:lnTo>
                  <a:lnTo>
                    <a:pt x="150" y="154"/>
                  </a:lnTo>
                  <a:lnTo>
                    <a:pt x="147" y="154"/>
                  </a:lnTo>
                  <a:lnTo>
                    <a:pt x="143" y="143"/>
                  </a:lnTo>
                  <a:lnTo>
                    <a:pt x="141" y="143"/>
                  </a:lnTo>
                  <a:lnTo>
                    <a:pt x="141" y="141"/>
                  </a:lnTo>
                  <a:lnTo>
                    <a:pt x="137" y="141"/>
                  </a:lnTo>
                  <a:lnTo>
                    <a:pt x="133" y="139"/>
                  </a:lnTo>
                  <a:lnTo>
                    <a:pt x="131" y="135"/>
                  </a:lnTo>
                  <a:lnTo>
                    <a:pt x="126" y="131"/>
                  </a:lnTo>
                  <a:lnTo>
                    <a:pt x="126" y="124"/>
                  </a:lnTo>
                  <a:lnTo>
                    <a:pt x="122" y="122"/>
                  </a:lnTo>
                  <a:lnTo>
                    <a:pt x="120" y="118"/>
                  </a:lnTo>
                  <a:lnTo>
                    <a:pt x="120" y="118"/>
                  </a:lnTo>
                  <a:lnTo>
                    <a:pt x="128" y="118"/>
                  </a:lnTo>
                  <a:lnTo>
                    <a:pt x="137" y="114"/>
                  </a:lnTo>
                  <a:lnTo>
                    <a:pt x="139" y="110"/>
                  </a:lnTo>
                  <a:lnTo>
                    <a:pt x="137" y="105"/>
                  </a:lnTo>
                  <a:lnTo>
                    <a:pt x="133" y="101"/>
                  </a:lnTo>
                  <a:lnTo>
                    <a:pt x="128" y="99"/>
                  </a:lnTo>
                  <a:lnTo>
                    <a:pt x="126" y="101"/>
                  </a:lnTo>
                  <a:lnTo>
                    <a:pt x="122" y="99"/>
                  </a:lnTo>
                  <a:lnTo>
                    <a:pt x="114" y="95"/>
                  </a:lnTo>
                  <a:lnTo>
                    <a:pt x="112" y="93"/>
                  </a:lnTo>
                  <a:lnTo>
                    <a:pt x="107" y="93"/>
                  </a:lnTo>
                  <a:lnTo>
                    <a:pt x="97" y="89"/>
                  </a:lnTo>
                  <a:lnTo>
                    <a:pt x="97" y="86"/>
                  </a:lnTo>
                  <a:lnTo>
                    <a:pt x="99" y="82"/>
                  </a:lnTo>
                  <a:lnTo>
                    <a:pt x="99" y="78"/>
                  </a:lnTo>
                  <a:lnTo>
                    <a:pt x="97" y="76"/>
                  </a:lnTo>
                  <a:lnTo>
                    <a:pt x="91" y="68"/>
                  </a:lnTo>
                  <a:lnTo>
                    <a:pt x="88" y="68"/>
                  </a:lnTo>
                  <a:lnTo>
                    <a:pt x="86" y="70"/>
                  </a:lnTo>
                  <a:lnTo>
                    <a:pt x="84" y="65"/>
                  </a:lnTo>
                  <a:lnTo>
                    <a:pt x="80" y="63"/>
                  </a:lnTo>
                  <a:lnTo>
                    <a:pt x="80" y="59"/>
                  </a:lnTo>
                  <a:lnTo>
                    <a:pt x="76" y="59"/>
                  </a:lnTo>
                  <a:lnTo>
                    <a:pt x="74" y="57"/>
                  </a:lnTo>
                  <a:lnTo>
                    <a:pt x="72" y="57"/>
                  </a:lnTo>
                  <a:lnTo>
                    <a:pt x="67" y="55"/>
                  </a:lnTo>
                  <a:lnTo>
                    <a:pt x="63" y="55"/>
                  </a:lnTo>
                  <a:lnTo>
                    <a:pt x="59" y="51"/>
                  </a:lnTo>
                  <a:lnTo>
                    <a:pt x="55" y="51"/>
                  </a:lnTo>
                  <a:lnTo>
                    <a:pt x="46" y="46"/>
                  </a:lnTo>
                  <a:lnTo>
                    <a:pt x="36" y="44"/>
                  </a:lnTo>
                  <a:lnTo>
                    <a:pt x="32" y="42"/>
                  </a:lnTo>
                  <a:lnTo>
                    <a:pt x="29" y="40"/>
                  </a:lnTo>
                  <a:lnTo>
                    <a:pt x="27" y="40"/>
                  </a:lnTo>
                  <a:lnTo>
                    <a:pt x="27" y="42"/>
                  </a:lnTo>
                  <a:lnTo>
                    <a:pt x="19" y="38"/>
                  </a:lnTo>
                  <a:lnTo>
                    <a:pt x="17" y="36"/>
                  </a:lnTo>
                  <a:lnTo>
                    <a:pt x="13" y="34"/>
                  </a:lnTo>
                  <a:lnTo>
                    <a:pt x="6" y="32"/>
                  </a:lnTo>
                  <a:lnTo>
                    <a:pt x="4" y="32"/>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02" name="Freeform 26">
              <a:extLst>
                <a:ext uri="{FF2B5EF4-FFF2-40B4-BE49-F238E27FC236}">
                  <a16:creationId xmlns:a16="http://schemas.microsoft.com/office/drawing/2014/main" id="{567D5CC5-164C-4448-B2E1-45A5D62F7B00}"/>
                </a:ext>
              </a:extLst>
            </p:cNvPr>
            <p:cNvSpPr>
              <a:spLocks noEditPoints="1"/>
            </p:cNvSpPr>
            <p:nvPr/>
          </p:nvSpPr>
          <p:spPr bwMode="auto">
            <a:xfrm>
              <a:off x="6169446" y="3140597"/>
              <a:ext cx="159611" cy="226366"/>
            </a:xfrm>
            <a:custGeom>
              <a:avLst/>
              <a:gdLst>
                <a:gd name="T0" fmla="*/ 74 w 198"/>
                <a:gd name="T1" fmla="*/ 2 h 299"/>
                <a:gd name="T2" fmla="*/ 91 w 198"/>
                <a:gd name="T3" fmla="*/ 113 h 299"/>
                <a:gd name="T4" fmla="*/ 122 w 198"/>
                <a:gd name="T5" fmla="*/ 120 h 299"/>
                <a:gd name="T6" fmla="*/ 137 w 198"/>
                <a:gd name="T7" fmla="*/ 139 h 299"/>
                <a:gd name="T8" fmla="*/ 135 w 198"/>
                <a:gd name="T9" fmla="*/ 143 h 299"/>
                <a:gd name="T10" fmla="*/ 110 w 198"/>
                <a:gd name="T11" fmla="*/ 130 h 299"/>
                <a:gd name="T12" fmla="*/ 76 w 198"/>
                <a:gd name="T13" fmla="*/ 126 h 299"/>
                <a:gd name="T14" fmla="*/ 65 w 198"/>
                <a:gd name="T15" fmla="*/ 103 h 299"/>
                <a:gd name="T16" fmla="*/ 49 w 198"/>
                <a:gd name="T17" fmla="*/ 82 h 299"/>
                <a:gd name="T18" fmla="*/ 57 w 198"/>
                <a:gd name="T19" fmla="*/ 46 h 299"/>
                <a:gd name="T20" fmla="*/ 91 w 198"/>
                <a:gd name="T21" fmla="*/ 21 h 299"/>
                <a:gd name="T22" fmla="*/ 97 w 198"/>
                <a:gd name="T23" fmla="*/ 71 h 299"/>
                <a:gd name="T24" fmla="*/ 89 w 198"/>
                <a:gd name="T25" fmla="*/ 103 h 299"/>
                <a:gd name="T26" fmla="*/ 93 w 198"/>
                <a:gd name="T27" fmla="*/ 103 h 299"/>
                <a:gd name="T28" fmla="*/ 59 w 198"/>
                <a:gd name="T29" fmla="*/ 122 h 299"/>
                <a:gd name="T30" fmla="*/ 80 w 198"/>
                <a:gd name="T31" fmla="*/ 158 h 299"/>
                <a:gd name="T32" fmla="*/ 68 w 198"/>
                <a:gd name="T33" fmla="*/ 128 h 299"/>
                <a:gd name="T34" fmla="*/ 141 w 198"/>
                <a:gd name="T35" fmla="*/ 118 h 299"/>
                <a:gd name="T36" fmla="*/ 99 w 198"/>
                <a:gd name="T37" fmla="*/ 151 h 299"/>
                <a:gd name="T38" fmla="*/ 114 w 198"/>
                <a:gd name="T39" fmla="*/ 156 h 299"/>
                <a:gd name="T40" fmla="*/ 131 w 198"/>
                <a:gd name="T41" fmla="*/ 149 h 299"/>
                <a:gd name="T42" fmla="*/ 143 w 198"/>
                <a:gd name="T43" fmla="*/ 164 h 299"/>
                <a:gd name="T44" fmla="*/ 122 w 198"/>
                <a:gd name="T45" fmla="*/ 162 h 299"/>
                <a:gd name="T46" fmla="*/ 97 w 198"/>
                <a:gd name="T47" fmla="*/ 166 h 299"/>
                <a:gd name="T48" fmla="*/ 125 w 198"/>
                <a:gd name="T49" fmla="*/ 173 h 299"/>
                <a:gd name="T50" fmla="*/ 112 w 198"/>
                <a:gd name="T51" fmla="*/ 191 h 299"/>
                <a:gd name="T52" fmla="*/ 131 w 198"/>
                <a:gd name="T53" fmla="*/ 215 h 299"/>
                <a:gd name="T54" fmla="*/ 133 w 198"/>
                <a:gd name="T55" fmla="*/ 204 h 299"/>
                <a:gd name="T56" fmla="*/ 125 w 198"/>
                <a:gd name="T57" fmla="*/ 185 h 299"/>
                <a:gd name="T58" fmla="*/ 122 w 198"/>
                <a:gd name="T59" fmla="*/ 223 h 299"/>
                <a:gd name="T60" fmla="*/ 137 w 198"/>
                <a:gd name="T61" fmla="*/ 221 h 299"/>
                <a:gd name="T62" fmla="*/ 150 w 198"/>
                <a:gd name="T63" fmla="*/ 202 h 299"/>
                <a:gd name="T64" fmla="*/ 156 w 198"/>
                <a:gd name="T65" fmla="*/ 221 h 299"/>
                <a:gd name="T66" fmla="*/ 167 w 198"/>
                <a:gd name="T67" fmla="*/ 181 h 299"/>
                <a:gd name="T68" fmla="*/ 167 w 198"/>
                <a:gd name="T69" fmla="*/ 154 h 299"/>
                <a:gd name="T70" fmla="*/ 154 w 198"/>
                <a:gd name="T71" fmla="*/ 162 h 299"/>
                <a:gd name="T72" fmla="*/ 150 w 198"/>
                <a:gd name="T73" fmla="*/ 177 h 299"/>
                <a:gd name="T74" fmla="*/ 165 w 198"/>
                <a:gd name="T75" fmla="*/ 202 h 299"/>
                <a:gd name="T76" fmla="*/ 177 w 198"/>
                <a:gd name="T77" fmla="*/ 185 h 299"/>
                <a:gd name="T78" fmla="*/ 175 w 198"/>
                <a:gd name="T79" fmla="*/ 198 h 299"/>
                <a:gd name="T80" fmla="*/ 184 w 198"/>
                <a:gd name="T81" fmla="*/ 215 h 299"/>
                <a:gd name="T82" fmla="*/ 108 w 198"/>
                <a:gd name="T83" fmla="*/ 272 h 299"/>
                <a:gd name="T84" fmla="*/ 131 w 198"/>
                <a:gd name="T85" fmla="*/ 236 h 299"/>
                <a:gd name="T86" fmla="*/ 160 w 198"/>
                <a:gd name="T87" fmla="*/ 238 h 299"/>
                <a:gd name="T88" fmla="*/ 171 w 198"/>
                <a:gd name="T89" fmla="*/ 210 h 299"/>
                <a:gd name="T90" fmla="*/ 190 w 198"/>
                <a:gd name="T91" fmla="*/ 236 h 299"/>
                <a:gd name="T92" fmla="*/ 196 w 198"/>
                <a:gd name="T93" fmla="*/ 272 h 299"/>
                <a:gd name="T94" fmla="*/ 184 w 198"/>
                <a:gd name="T95" fmla="*/ 261 h 299"/>
                <a:gd name="T96" fmla="*/ 173 w 198"/>
                <a:gd name="T97" fmla="*/ 291 h 299"/>
                <a:gd name="T98" fmla="*/ 148 w 198"/>
                <a:gd name="T99" fmla="*/ 274 h 299"/>
                <a:gd name="T100" fmla="*/ 133 w 198"/>
                <a:gd name="T101" fmla="*/ 255 h 299"/>
                <a:gd name="T102" fmla="*/ 122 w 198"/>
                <a:gd name="T103" fmla="*/ 261 h 299"/>
                <a:gd name="T104" fmla="*/ 103 w 198"/>
                <a:gd name="T105" fmla="*/ 282 h 299"/>
                <a:gd name="T106" fmla="*/ 53 w 198"/>
                <a:gd name="T107" fmla="*/ 156 h 299"/>
                <a:gd name="T108" fmla="*/ 57 w 198"/>
                <a:gd name="T109" fmla="*/ 168 h 299"/>
                <a:gd name="T110" fmla="*/ 57 w 198"/>
                <a:gd name="T111" fmla="*/ 196 h 299"/>
                <a:gd name="T112" fmla="*/ 34 w 198"/>
                <a:gd name="T113" fmla="*/ 217 h 299"/>
                <a:gd name="T114" fmla="*/ 49 w 198"/>
                <a:gd name="T115" fmla="*/ 177 h 299"/>
                <a:gd name="T116" fmla="*/ 28 w 198"/>
                <a:gd name="T117" fmla="*/ 215 h 299"/>
                <a:gd name="T118" fmla="*/ 9 w 198"/>
                <a:gd name="T119" fmla="*/ 240 h 299"/>
                <a:gd name="T120" fmla="*/ 4 w 198"/>
                <a:gd name="T121" fmla="*/ 248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8" h="299">
                  <a:moveTo>
                    <a:pt x="72" y="12"/>
                  </a:moveTo>
                  <a:lnTo>
                    <a:pt x="76" y="12"/>
                  </a:lnTo>
                  <a:lnTo>
                    <a:pt x="74" y="14"/>
                  </a:lnTo>
                  <a:lnTo>
                    <a:pt x="72" y="12"/>
                  </a:lnTo>
                  <a:lnTo>
                    <a:pt x="72" y="12"/>
                  </a:lnTo>
                  <a:close/>
                  <a:moveTo>
                    <a:pt x="70" y="4"/>
                  </a:moveTo>
                  <a:lnTo>
                    <a:pt x="72" y="8"/>
                  </a:lnTo>
                  <a:lnTo>
                    <a:pt x="68" y="8"/>
                  </a:lnTo>
                  <a:lnTo>
                    <a:pt x="70" y="4"/>
                  </a:lnTo>
                  <a:lnTo>
                    <a:pt x="70" y="4"/>
                  </a:lnTo>
                  <a:close/>
                  <a:moveTo>
                    <a:pt x="78" y="0"/>
                  </a:moveTo>
                  <a:lnTo>
                    <a:pt x="74" y="2"/>
                  </a:lnTo>
                  <a:lnTo>
                    <a:pt x="76" y="4"/>
                  </a:lnTo>
                  <a:lnTo>
                    <a:pt x="78" y="0"/>
                  </a:lnTo>
                  <a:lnTo>
                    <a:pt x="78" y="0"/>
                  </a:lnTo>
                  <a:close/>
                  <a:moveTo>
                    <a:pt x="87" y="8"/>
                  </a:moveTo>
                  <a:lnTo>
                    <a:pt x="82" y="12"/>
                  </a:lnTo>
                  <a:lnTo>
                    <a:pt x="87" y="14"/>
                  </a:lnTo>
                  <a:lnTo>
                    <a:pt x="87" y="10"/>
                  </a:lnTo>
                  <a:lnTo>
                    <a:pt x="87" y="10"/>
                  </a:lnTo>
                  <a:lnTo>
                    <a:pt x="87" y="8"/>
                  </a:lnTo>
                  <a:lnTo>
                    <a:pt x="87" y="8"/>
                  </a:lnTo>
                  <a:close/>
                  <a:moveTo>
                    <a:pt x="87" y="111"/>
                  </a:moveTo>
                  <a:lnTo>
                    <a:pt x="91" y="113"/>
                  </a:lnTo>
                  <a:lnTo>
                    <a:pt x="93" y="118"/>
                  </a:lnTo>
                  <a:lnTo>
                    <a:pt x="97" y="118"/>
                  </a:lnTo>
                  <a:lnTo>
                    <a:pt x="99" y="118"/>
                  </a:lnTo>
                  <a:lnTo>
                    <a:pt x="101" y="113"/>
                  </a:lnTo>
                  <a:lnTo>
                    <a:pt x="106" y="109"/>
                  </a:lnTo>
                  <a:lnTo>
                    <a:pt x="110" y="109"/>
                  </a:lnTo>
                  <a:lnTo>
                    <a:pt x="116" y="113"/>
                  </a:lnTo>
                  <a:lnTo>
                    <a:pt x="118" y="118"/>
                  </a:lnTo>
                  <a:lnTo>
                    <a:pt x="118" y="122"/>
                  </a:lnTo>
                  <a:lnTo>
                    <a:pt x="120" y="124"/>
                  </a:lnTo>
                  <a:lnTo>
                    <a:pt x="122" y="122"/>
                  </a:lnTo>
                  <a:lnTo>
                    <a:pt x="122" y="120"/>
                  </a:lnTo>
                  <a:lnTo>
                    <a:pt x="125" y="118"/>
                  </a:lnTo>
                  <a:lnTo>
                    <a:pt x="127" y="122"/>
                  </a:lnTo>
                  <a:lnTo>
                    <a:pt x="131" y="122"/>
                  </a:lnTo>
                  <a:lnTo>
                    <a:pt x="135" y="124"/>
                  </a:lnTo>
                  <a:lnTo>
                    <a:pt x="135" y="126"/>
                  </a:lnTo>
                  <a:lnTo>
                    <a:pt x="133" y="126"/>
                  </a:lnTo>
                  <a:lnTo>
                    <a:pt x="131" y="124"/>
                  </a:lnTo>
                  <a:lnTo>
                    <a:pt x="129" y="126"/>
                  </a:lnTo>
                  <a:lnTo>
                    <a:pt x="129" y="130"/>
                  </a:lnTo>
                  <a:lnTo>
                    <a:pt x="133" y="137"/>
                  </a:lnTo>
                  <a:lnTo>
                    <a:pt x="133" y="139"/>
                  </a:lnTo>
                  <a:lnTo>
                    <a:pt x="137" y="139"/>
                  </a:lnTo>
                  <a:lnTo>
                    <a:pt x="139" y="141"/>
                  </a:lnTo>
                  <a:lnTo>
                    <a:pt x="143" y="141"/>
                  </a:lnTo>
                  <a:lnTo>
                    <a:pt x="143" y="143"/>
                  </a:lnTo>
                  <a:lnTo>
                    <a:pt x="141" y="145"/>
                  </a:lnTo>
                  <a:lnTo>
                    <a:pt x="143" y="147"/>
                  </a:lnTo>
                  <a:lnTo>
                    <a:pt x="141" y="151"/>
                  </a:lnTo>
                  <a:lnTo>
                    <a:pt x="137" y="151"/>
                  </a:lnTo>
                  <a:lnTo>
                    <a:pt x="135" y="147"/>
                  </a:lnTo>
                  <a:lnTo>
                    <a:pt x="137" y="145"/>
                  </a:lnTo>
                  <a:lnTo>
                    <a:pt x="137" y="143"/>
                  </a:lnTo>
                  <a:lnTo>
                    <a:pt x="135" y="143"/>
                  </a:lnTo>
                  <a:lnTo>
                    <a:pt x="135" y="143"/>
                  </a:lnTo>
                  <a:lnTo>
                    <a:pt x="131" y="145"/>
                  </a:lnTo>
                  <a:lnTo>
                    <a:pt x="127" y="141"/>
                  </a:lnTo>
                  <a:lnTo>
                    <a:pt x="125" y="139"/>
                  </a:lnTo>
                  <a:lnTo>
                    <a:pt x="125" y="135"/>
                  </a:lnTo>
                  <a:lnTo>
                    <a:pt x="122" y="130"/>
                  </a:lnTo>
                  <a:lnTo>
                    <a:pt x="116" y="128"/>
                  </a:lnTo>
                  <a:lnTo>
                    <a:pt x="114" y="124"/>
                  </a:lnTo>
                  <a:lnTo>
                    <a:pt x="112" y="122"/>
                  </a:lnTo>
                  <a:lnTo>
                    <a:pt x="110" y="120"/>
                  </a:lnTo>
                  <a:lnTo>
                    <a:pt x="108" y="120"/>
                  </a:lnTo>
                  <a:lnTo>
                    <a:pt x="106" y="122"/>
                  </a:lnTo>
                  <a:lnTo>
                    <a:pt x="110" y="130"/>
                  </a:lnTo>
                  <a:lnTo>
                    <a:pt x="112" y="137"/>
                  </a:lnTo>
                  <a:lnTo>
                    <a:pt x="110" y="137"/>
                  </a:lnTo>
                  <a:lnTo>
                    <a:pt x="106" y="130"/>
                  </a:lnTo>
                  <a:lnTo>
                    <a:pt x="101" y="126"/>
                  </a:lnTo>
                  <a:lnTo>
                    <a:pt x="101" y="124"/>
                  </a:lnTo>
                  <a:lnTo>
                    <a:pt x="93" y="120"/>
                  </a:lnTo>
                  <a:lnTo>
                    <a:pt x="89" y="120"/>
                  </a:lnTo>
                  <a:lnTo>
                    <a:pt x="87" y="124"/>
                  </a:lnTo>
                  <a:lnTo>
                    <a:pt x="87" y="126"/>
                  </a:lnTo>
                  <a:lnTo>
                    <a:pt x="82" y="128"/>
                  </a:lnTo>
                  <a:lnTo>
                    <a:pt x="78" y="124"/>
                  </a:lnTo>
                  <a:lnTo>
                    <a:pt x="76" y="126"/>
                  </a:lnTo>
                  <a:lnTo>
                    <a:pt x="72" y="126"/>
                  </a:lnTo>
                  <a:lnTo>
                    <a:pt x="74" y="124"/>
                  </a:lnTo>
                  <a:lnTo>
                    <a:pt x="74" y="120"/>
                  </a:lnTo>
                  <a:lnTo>
                    <a:pt x="70" y="122"/>
                  </a:lnTo>
                  <a:lnTo>
                    <a:pt x="70" y="124"/>
                  </a:lnTo>
                  <a:lnTo>
                    <a:pt x="68" y="120"/>
                  </a:lnTo>
                  <a:lnTo>
                    <a:pt x="68" y="116"/>
                  </a:lnTo>
                  <a:lnTo>
                    <a:pt x="68" y="113"/>
                  </a:lnTo>
                  <a:lnTo>
                    <a:pt x="70" y="111"/>
                  </a:lnTo>
                  <a:lnTo>
                    <a:pt x="74" y="105"/>
                  </a:lnTo>
                  <a:lnTo>
                    <a:pt x="70" y="103"/>
                  </a:lnTo>
                  <a:lnTo>
                    <a:pt x="65" y="103"/>
                  </a:lnTo>
                  <a:lnTo>
                    <a:pt x="65" y="105"/>
                  </a:lnTo>
                  <a:lnTo>
                    <a:pt x="68" y="107"/>
                  </a:lnTo>
                  <a:lnTo>
                    <a:pt x="65" y="109"/>
                  </a:lnTo>
                  <a:lnTo>
                    <a:pt x="63" y="109"/>
                  </a:lnTo>
                  <a:lnTo>
                    <a:pt x="59" y="105"/>
                  </a:lnTo>
                  <a:lnTo>
                    <a:pt x="59" y="101"/>
                  </a:lnTo>
                  <a:lnTo>
                    <a:pt x="57" y="101"/>
                  </a:lnTo>
                  <a:lnTo>
                    <a:pt x="55" y="101"/>
                  </a:lnTo>
                  <a:lnTo>
                    <a:pt x="55" y="101"/>
                  </a:lnTo>
                  <a:lnTo>
                    <a:pt x="53" y="92"/>
                  </a:lnTo>
                  <a:lnTo>
                    <a:pt x="51" y="88"/>
                  </a:lnTo>
                  <a:lnTo>
                    <a:pt x="49" y="82"/>
                  </a:lnTo>
                  <a:lnTo>
                    <a:pt x="51" y="80"/>
                  </a:lnTo>
                  <a:lnTo>
                    <a:pt x="51" y="78"/>
                  </a:lnTo>
                  <a:lnTo>
                    <a:pt x="49" y="78"/>
                  </a:lnTo>
                  <a:lnTo>
                    <a:pt x="47" y="73"/>
                  </a:lnTo>
                  <a:lnTo>
                    <a:pt x="47" y="69"/>
                  </a:lnTo>
                  <a:lnTo>
                    <a:pt x="51" y="71"/>
                  </a:lnTo>
                  <a:lnTo>
                    <a:pt x="53" y="71"/>
                  </a:lnTo>
                  <a:lnTo>
                    <a:pt x="57" y="71"/>
                  </a:lnTo>
                  <a:lnTo>
                    <a:pt x="57" y="67"/>
                  </a:lnTo>
                  <a:lnTo>
                    <a:pt x="53" y="61"/>
                  </a:lnTo>
                  <a:lnTo>
                    <a:pt x="55" y="57"/>
                  </a:lnTo>
                  <a:lnTo>
                    <a:pt x="57" y="46"/>
                  </a:lnTo>
                  <a:lnTo>
                    <a:pt x="57" y="38"/>
                  </a:lnTo>
                  <a:lnTo>
                    <a:pt x="57" y="33"/>
                  </a:lnTo>
                  <a:lnTo>
                    <a:pt x="59" y="25"/>
                  </a:lnTo>
                  <a:lnTo>
                    <a:pt x="61" y="21"/>
                  </a:lnTo>
                  <a:lnTo>
                    <a:pt x="68" y="19"/>
                  </a:lnTo>
                  <a:lnTo>
                    <a:pt x="74" y="21"/>
                  </a:lnTo>
                  <a:lnTo>
                    <a:pt x="78" y="25"/>
                  </a:lnTo>
                  <a:lnTo>
                    <a:pt x="80" y="27"/>
                  </a:lnTo>
                  <a:lnTo>
                    <a:pt x="82" y="25"/>
                  </a:lnTo>
                  <a:lnTo>
                    <a:pt x="87" y="25"/>
                  </a:lnTo>
                  <a:lnTo>
                    <a:pt x="89" y="23"/>
                  </a:lnTo>
                  <a:lnTo>
                    <a:pt x="91" y="21"/>
                  </a:lnTo>
                  <a:lnTo>
                    <a:pt x="93" y="19"/>
                  </a:lnTo>
                  <a:lnTo>
                    <a:pt x="95" y="23"/>
                  </a:lnTo>
                  <a:lnTo>
                    <a:pt x="95" y="25"/>
                  </a:lnTo>
                  <a:lnTo>
                    <a:pt x="93" y="29"/>
                  </a:lnTo>
                  <a:lnTo>
                    <a:pt x="91" y="36"/>
                  </a:lnTo>
                  <a:lnTo>
                    <a:pt x="95" y="42"/>
                  </a:lnTo>
                  <a:lnTo>
                    <a:pt x="97" y="44"/>
                  </a:lnTo>
                  <a:lnTo>
                    <a:pt x="97" y="48"/>
                  </a:lnTo>
                  <a:lnTo>
                    <a:pt x="99" y="50"/>
                  </a:lnTo>
                  <a:lnTo>
                    <a:pt x="99" y="61"/>
                  </a:lnTo>
                  <a:lnTo>
                    <a:pt x="95" y="65"/>
                  </a:lnTo>
                  <a:lnTo>
                    <a:pt x="97" y="71"/>
                  </a:lnTo>
                  <a:lnTo>
                    <a:pt x="93" y="76"/>
                  </a:lnTo>
                  <a:lnTo>
                    <a:pt x="93" y="73"/>
                  </a:lnTo>
                  <a:lnTo>
                    <a:pt x="95" y="71"/>
                  </a:lnTo>
                  <a:lnTo>
                    <a:pt x="93" y="71"/>
                  </a:lnTo>
                  <a:lnTo>
                    <a:pt x="87" y="78"/>
                  </a:lnTo>
                  <a:lnTo>
                    <a:pt x="84" y="82"/>
                  </a:lnTo>
                  <a:lnTo>
                    <a:pt x="84" y="86"/>
                  </a:lnTo>
                  <a:lnTo>
                    <a:pt x="82" y="88"/>
                  </a:lnTo>
                  <a:lnTo>
                    <a:pt x="82" y="95"/>
                  </a:lnTo>
                  <a:lnTo>
                    <a:pt x="84" y="97"/>
                  </a:lnTo>
                  <a:lnTo>
                    <a:pt x="87" y="101"/>
                  </a:lnTo>
                  <a:lnTo>
                    <a:pt x="89" y="103"/>
                  </a:lnTo>
                  <a:lnTo>
                    <a:pt x="87" y="107"/>
                  </a:lnTo>
                  <a:lnTo>
                    <a:pt x="87" y="111"/>
                  </a:lnTo>
                  <a:lnTo>
                    <a:pt x="87" y="111"/>
                  </a:lnTo>
                  <a:close/>
                  <a:moveTo>
                    <a:pt x="95" y="111"/>
                  </a:moveTo>
                  <a:lnTo>
                    <a:pt x="95" y="116"/>
                  </a:lnTo>
                  <a:lnTo>
                    <a:pt x="99" y="118"/>
                  </a:lnTo>
                  <a:lnTo>
                    <a:pt x="97" y="113"/>
                  </a:lnTo>
                  <a:lnTo>
                    <a:pt x="95" y="111"/>
                  </a:lnTo>
                  <a:lnTo>
                    <a:pt x="95" y="111"/>
                  </a:lnTo>
                  <a:close/>
                  <a:moveTo>
                    <a:pt x="91" y="97"/>
                  </a:moveTo>
                  <a:lnTo>
                    <a:pt x="93" y="103"/>
                  </a:lnTo>
                  <a:lnTo>
                    <a:pt x="93" y="103"/>
                  </a:lnTo>
                  <a:lnTo>
                    <a:pt x="93" y="107"/>
                  </a:lnTo>
                  <a:lnTo>
                    <a:pt x="97" y="105"/>
                  </a:lnTo>
                  <a:lnTo>
                    <a:pt x="97" y="99"/>
                  </a:lnTo>
                  <a:lnTo>
                    <a:pt x="99" y="97"/>
                  </a:lnTo>
                  <a:lnTo>
                    <a:pt x="97" y="95"/>
                  </a:lnTo>
                  <a:lnTo>
                    <a:pt x="91" y="97"/>
                  </a:lnTo>
                  <a:lnTo>
                    <a:pt x="91" y="97"/>
                  </a:lnTo>
                  <a:close/>
                  <a:moveTo>
                    <a:pt x="57" y="122"/>
                  </a:moveTo>
                  <a:lnTo>
                    <a:pt x="57" y="124"/>
                  </a:lnTo>
                  <a:lnTo>
                    <a:pt x="61" y="126"/>
                  </a:lnTo>
                  <a:lnTo>
                    <a:pt x="63" y="126"/>
                  </a:lnTo>
                  <a:lnTo>
                    <a:pt x="59" y="122"/>
                  </a:lnTo>
                  <a:lnTo>
                    <a:pt x="57" y="122"/>
                  </a:lnTo>
                  <a:lnTo>
                    <a:pt x="57" y="122"/>
                  </a:lnTo>
                  <a:close/>
                  <a:moveTo>
                    <a:pt x="63" y="130"/>
                  </a:moveTo>
                  <a:lnTo>
                    <a:pt x="63" y="132"/>
                  </a:lnTo>
                  <a:lnTo>
                    <a:pt x="68" y="132"/>
                  </a:lnTo>
                  <a:lnTo>
                    <a:pt x="68" y="137"/>
                  </a:lnTo>
                  <a:lnTo>
                    <a:pt x="70" y="139"/>
                  </a:lnTo>
                  <a:lnTo>
                    <a:pt x="74" y="141"/>
                  </a:lnTo>
                  <a:lnTo>
                    <a:pt x="74" y="147"/>
                  </a:lnTo>
                  <a:lnTo>
                    <a:pt x="76" y="149"/>
                  </a:lnTo>
                  <a:lnTo>
                    <a:pt x="76" y="154"/>
                  </a:lnTo>
                  <a:lnTo>
                    <a:pt x="80" y="158"/>
                  </a:lnTo>
                  <a:lnTo>
                    <a:pt x="82" y="158"/>
                  </a:lnTo>
                  <a:lnTo>
                    <a:pt x="87" y="156"/>
                  </a:lnTo>
                  <a:lnTo>
                    <a:pt x="87" y="151"/>
                  </a:lnTo>
                  <a:lnTo>
                    <a:pt x="89" y="151"/>
                  </a:lnTo>
                  <a:lnTo>
                    <a:pt x="89" y="147"/>
                  </a:lnTo>
                  <a:lnTo>
                    <a:pt x="87" y="145"/>
                  </a:lnTo>
                  <a:lnTo>
                    <a:pt x="89" y="141"/>
                  </a:lnTo>
                  <a:lnTo>
                    <a:pt x="89" y="139"/>
                  </a:lnTo>
                  <a:lnTo>
                    <a:pt x="84" y="137"/>
                  </a:lnTo>
                  <a:lnTo>
                    <a:pt x="76" y="130"/>
                  </a:lnTo>
                  <a:lnTo>
                    <a:pt x="72" y="130"/>
                  </a:lnTo>
                  <a:lnTo>
                    <a:pt x="68" y="128"/>
                  </a:lnTo>
                  <a:lnTo>
                    <a:pt x="63" y="130"/>
                  </a:lnTo>
                  <a:lnTo>
                    <a:pt x="63" y="130"/>
                  </a:lnTo>
                  <a:close/>
                  <a:moveTo>
                    <a:pt x="141" y="118"/>
                  </a:moveTo>
                  <a:lnTo>
                    <a:pt x="139" y="118"/>
                  </a:lnTo>
                  <a:lnTo>
                    <a:pt x="141" y="122"/>
                  </a:lnTo>
                  <a:lnTo>
                    <a:pt x="139" y="126"/>
                  </a:lnTo>
                  <a:lnTo>
                    <a:pt x="139" y="126"/>
                  </a:lnTo>
                  <a:lnTo>
                    <a:pt x="139" y="128"/>
                  </a:lnTo>
                  <a:lnTo>
                    <a:pt x="146" y="128"/>
                  </a:lnTo>
                  <a:lnTo>
                    <a:pt x="148" y="124"/>
                  </a:lnTo>
                  <a:lnTo>
                    <a:pt x="146" y="120"/>
                  </a:lnTo>
                  <a:lnTo>
                    <a:pt x="141" y="118"/>
                  </a:lnTo>
                  <a:lnTo>
                    <a:pt x="141" y="118"/>
                  </a:lnTo>
                  <a:close/>
                  <a:moveTo>
                    <a:pt x="93" y="132"/>
                  </a:moveTo>
                  <a:lnTo>
                    <a:pt x="99" y="137"/>
                  </a:lnTo>
                  <a:lnTo>
                    <a:pt x="99" y="135"/>
                  </a:lnTo>
                  <a:lnTo>
                    <a:pt x="101" y="132"/>
                  </a:lnTo>
                  <a:lnTo>
                    <a:pt x="99" y="128"/>
                  </a:lnTo>
                  <a:lnTo>
                    <a:pt x="95" y="128"/>
                  </a:lnTo>
                  <a:lnTo>
                    <a:pt x="93" y="130"/>
                  </a:lnTo>
                  <a:lnTo>
                    <a:pt x="93" y="132"/>
                  </a:lnTo>
                  <a:lnTo>
                    <a:pt x="93" y="132"/>
                  </a:lnTo>
                  <a:close/>
                  <a:moveTo>
                    <a:pt x="101" y="147"/>
                  </a:moveTo>
                  <a:lnTo>
                    <a:pt x="99" y="151"/>
                  </a:lnTo>
                  <a:lnTo>
                    <a:pt x="97" y="156"/>
                  </a:lnTo>
                  <a:lnTo>
                    <a:pt x="99" y="160"/>
                  </a:lnTo>
                  <a:lnTo>
                    <a:pt x="101" y="160"/>
                  </a:lnTo>
                  <a:lnTo>
                    <a:pt x="103" y="156"/>
                  </a:lnTo>
                  <a:lnTo>
                    <a:pt x="101" y="151"/>
                  </a:lnTo>
                  <a:lnTo>
                    <a:pt x="103" y="147"/>
                  </a:lnTo>
                  <a:lnTo>
                    <a:pt x="101" y="147"/>
                  </a:lnTo>
                  <a:lnTo>
                    <a:pt x="101" y="147"/>
                  </a:lnTo>
                  <a:close/>
                  <a:moveTo>
                    <a:pt x="112" y="151"/>
                  </a:moveTo>
                  <a:lnTo>
                    <a:pt x="110" y="154"/>
                  </a:lnTo>
                  <a:lnTo>
                    <a:pt x="110" y="156"/>
                  </a:lnTo>
                  <a:lnTo>
                    <a:pt x="114" y="156"/>
                  </a:lnTo>
                  <a:lnTo>
                    <a:pt x="114" y="154"/>
                  </a:lnTo>
                  <a:lnTo>
                    <a:pt x="112" y="151"/>
                  </a:lnTo>
                  <a:lnTo>
                    <a:pt x="112" y="151"/>
                  </a:lnTo>
                  <a:close/>
                  <a:moveTo>
                    <a:pt x="122" y="141"/>
                  </a:moveTo>
                  <a:lnTo>
                    <a:pt x="118" y="137"/>
                  </a:lnTo>
                  <a:lnTo>
                    <a:pt x="118" y="139"/>
                  </a:lnTo>
                  <a:lnTo>
                    <a:pt x="118" y="141"/>
                  </a:lnTo>
                  <a:lnTo>
                    <a:pt x="122" y="145"/>
                  </a:lnTo>
                  <a:lnTo>
                    <a:pt x="125" y="143"/>
                  </a:lnTo>
                  <a:lnTo>
                    <a:pt x="122" y="141"/>
                  </a:lnTo>
                  <a:lnTo>
                    <a:pt x="122" y="141"/>
                  </a:lnTo>
                  <a:close/>
                  <a:moveTo>
                    <a:pt x="131" y="149"/>
                  </a:moveTo>
                  <a:lnTo>
                    <a:pt x="133" y="151"/>
                  </a:lnTo>
                  <a:lnTo>
                    <a:pt x="135" y="154"/>
                  </a:lnTo>
                  <a:lnTo>
                    <a:pt x="137" y="154"/>
                  </a:lnTo>
                  <a:lnTo>
                    <a:pt x="133" y="149"/>
                  </a:lnTo>
                  <a:lnTo>
                    <a:pt x="131" y="149"/>
                  </a:lnTo>
                  <a:lnTo>
                    <a:pt x="131" y="149"/>
                  </a:lnTo>
                  <a:close/>
                  <a:moveTo>
                    <a:pt x="125" y="164"/>
                  </a:moveTo>
                  <a:lnTo>
                    <a:pt x="127" y="158"/>
                  </a:lnTo>
                  <a:lnTo>
                    <a:pt x="131" y="158"/>
                  </a:lnTo>
                  <a:lnTo>
                    <a:pt x="135" y="164"/>
                  </a:lnTo>
                  <a:lnTo>
                    <a:pt x="139" y="166"/>
                  </a:lnTo>
                  <a:lnTo>
                    <a:pt x="143" y="164"/>
                  </a:lnTo>
                  <a:lnTo>
                    <a:pt x="143" y="162"/>
                  </a:lnTo>
                  <a:lnTo>
                    <a:pt x="141" y="160"/>
                  </a:lnTo>
                  <a:lnTo>
                    <a:pt x="135" y="156"/>
                  </a:lnTo>
                  <a:lnTo>
                    <a:pt x="131" y="156"/>
                  </a:lnTo>
                  <a:lnTo>
                    <a:pt x="129" y="151"/>
                  </a:lnTo>
                  <a:lnTo>
                    <a:pt x="127" y="151"/>
                  </a:lnTo>
                  <a:lnTo>
                    <a:pt x="127" y="151"/>
                  </a:lnTo>
                  <a:lnTo>
                    <a:pt x="125" y="149"/>
                  </a:lnTo>
                  <a:lnTo>
                    <a:pt x="125" y="154"/>
                  </a:lnTo>
                  <a:lnTo>
                    <a:pt x="125" y="158"/>
                  </a:lnTo>
                  <a:lnTo>
                    <a:pt x="122" y="160"/>
                  </a:lnTo>
                  <a:lnTo>
                    <a:pt x="122" y="162"/>
                  </a:lnTo>
                  <a:lnTo>
                    <a:pt x="125" y="164"/>
                  </a:lnTo>
                  <a:lnTo>
                    <a:pt x="125" y="164"/>
                  </a:lnTo>
                  <a:close/>
                  <a:moveTo>
                    <a:pt x="106" y="191"/>
                  </a:moveTo>
                  <a:lnTo>
                    <a:pt x="103" y="194"/>
                  </a:lnTo>
                  <a:lnTo>
                    <a:pt x="101" y="196"/>
                  </a:lnTo>
                  <a:lnTo>
                    <a:pt x="99" y="187"/>
                  </a:lnTo>
                  <a:lnTo>
                    <a:pt x="101" y="183"/>
                  </a:lnTo>
                  <a:lnTo>
                    <a:pt x="101" y="177"/>
                  </a:lnTo>
                  <a:lnTo>
                    <a:pt x="101" y="173"/>
                  </a:lnTo>
                  <a:lnTo>
                    <a:pt x="101" y="168"/>
                  </a:lnTo>
                  <a:lnTo>
                    <a:pt x="101" y="168"/>
                  </a:lnTo>
                  <a:lnTo>
                    <a:pt x="97" y="166"/>
                  </a:lnTo>
                  <a:lnTo>
                    <a:pt x="97" y="164"/>
                  </a:lnTo>
                  <a:lnTo>
                    <a:pt x="101" y="164"/>
                  </a:lnTo>
                  <a:lnTo>
                    <a:pt x="106" y="168"/>
                  </a:lnTo>
                  <a:lnTo>
                    <a:pt x="108" y="168"/>
                  </a:lnTo>
                  <a:lnTo>
                    <a:pt x="108" y="170"/>
                  </a:lnTo>
                  <a:lnTo>
                    <a:pt x="110" y="170"/>
                  </a:lnTo>
                  <a:lnTo>
                    <a:pt x="114" y="170"/>
                  </a:lnTo>
                  <a:lnTo>
                    <a:pt x="116" y="170"/>
                  </a:lnTo>
                  <a:lnTo>
                    <a:pt x="118" y="175"/>
                  </a:lnTo>
                  <a:lnTo>
                    <a:pt x="120" y="170"/>
                  </a:lnTo>
                  <a:lnTo>
                    <a:pt x="125" y="170"/>
                  </a:lnTo>
                  <a:lnTo>
                    <a:pt x="125" y="173"/>
                  </a:lnTo>
                  <a:lnTo>
                    <a:pt x="125" y="177"/>
                  </a:lnTo>
                  <a:lnTo>
                    <a:pt x="122" y="177"/>
                  </a:lnTo>
                  <a:lnTo>
                    <a:pt x="120" y="181"/>
                  </a:lnTo>
                  <a:lnTo>
                    <a:pt x="116" y="185"/>
                  </a:lnTo>
                  <a:lnTo>
                    <a:pt x="114" y="189"/>
                  </a:lnTo>
                  <a:lnTo>
                    <a:pt x="112" y="189"/>
                  </a:lnTo>
                  <a:lnTo>
                    <a:pt x="112" y="189"/>
                  </a:lnTo>
                  <a:lnTo>
                    <a:pt x="110" y="189"/>
                  </a:lnTo>
                  <a:lnTo>
                    <a:pt x="106" y="191"/>
                  </a:lnTo>
                  <a:lnTo>
                    <a:pt x="106" y="191"/>
                  </a:lnTo>
                  <a:close/>
                  <a:moveTo>
                    <a:pt x="114" y="189"/>
                  </a:moveTo>
                  <a:lnTo>
                    <a:pt x="112" y="191"/>
                  </a:lnTo>
                  <a:lnTo>
                    <a:pt x="110" y="196"/>
                  </a:lnTo>
                  <a:lnTo>
                    <a:pt x="112" y="198"/>
                  </a:lnTo>
                  <a:lnTo>
                    <a:pt x="116" y="194"/>
                  </a:lnTo>
                  <a:lnTo>
                    <a:pt x="116" y="191"/>
                  </a:lnTo>
                  <a:lnTo>
                    <a:pt x="114" y="189"/>
                  </a:lnTo>
                  <a:lnTo>
                    <a:pt x="114" y="189"/>
                  </a:lnTo>
                  <a:close/>
                  <a:moveTo>
                    <a:pt x="148" y="189"/>
                  </a:moveTo>
                  <a:lnTo>
                    <a:pt x="148" y="194"/>
                  </a:lnTo>
                  <a:lnTo>
                    <a:pt x="148" y="191"/>
                  </a:lnTo>
                  <a:lnTo>
                    <a:pt x="148" y="189"/>
                  </a:lnTo>
                  <a:lnTo>
                    <a:pt x="148" y="189"/>
                  </a:lnTo>
                  <a:close/>
                  <a:moveTo>
                    <a:pt x="131" y="215"/>
                  </a:moveTo>
                  <a:lnTo>
                    <a:pt x="133" y="213"/>
                  </a:lnTo>
                  <a:lnTo>
                    <a:pt x="135" y="204"/>
                  </a:lnTo>
                  <a:lnTo>
                    <a:pt x="141" y="198"/>
                  </a:lnTo>
                  <a:lnTo>
                    <a:pt x="141" y="194"/>
                  </a:lnTo>
                  <a:lnTo>
                    <a:pt x="141" y="189"/>
                  </a:lnTo>
                  <a:lnTo>
                    <a:pt x="143" y="187"/>
                  </a:lnTo>
                  <a:lnTo>
                    <a:pt x="143" y="179"/>
                  </a:lnTo>
                  <a:lnTo>
                    <a:pt x="141" y="181"/>
                  </a:lnTo>
                  <a:lnTo>
                    <a:pt x="139" y="187"/>
                  </a:lnTo>
                  <a:lnTo>
                    <a:pt x="135" y="194"/>
                  </a:lnTo>
                  <a:lnTo>
                    <a:pt x="135" y="198"/>
                  </a:lnTo>
                  <a:lnTo>
                    <a:pt x="133" y="204"/>
                  </a:lnTo>
                  <a:lnTo>
                    <a:pt x="131" y="208"/>
                  </a:lnTo>
                  <a:lnTo>
                    <a:pt x="131" y="213"/>
                  </a:lnTo>
                  <a:lnTo>
                    <a:pt x="131" y="215"/>
                  </a:lnTo>
                  <a:lnTo>
                    <a:pt x="131" y="215"/>
                  </a:lnTo>
                  <a:close/>
                  <a:moveTo>
                    <a:pt x="127" y="213"/>
                  </a:moveTo>
                  <a:lnTo>
                    <a:pt x="127" y="206"/>
                  </a:lnTo>
                  <a:lnTo>
                    <a:pt x="129" y="194"/>
                  </a:lnTo>
                  <a:lnTo>
                    <a:pt x="133" y="191"/>
                  </a:lnTo>
                  <a:lnTo>
                    <a:pt x="133" y="187"/>
                  </a:lnTo>
                  <a:lnTo>
                    <a:pt x="129" y="185"/>
                  </a:lnTo>
                  <a:lnTo>
                    <a:pt x="127" y="187"/>
                  </a:lnTo>
                  <a:lnTo>
                    <a:pt x="125" y="185"/>
                  </a:lnTo>
                  <a:lnTo>
                    <a:pt x="122" y="187"/>
                  </a:lnTo>
                  <a:lnTo>
                    <a:pt x="122" y="191"/>
                  </a:lnTo>
                  <a:lnTo>
                    <a:pt x="120" y="194"/>
                  </a:lnTo>
                  <a:lnTo>
                    <a:pt x="120" y="200"/>
                  </a:lnTo>
                  <a:lnTo>
                    <a:pt x="118" y="204"/>
                  </a:lnTo>
                  <a:lnTo>
                    <a:pt x="112" y="206"/>
                  </a:lnTo>
                  <a:lnTo>
                    <a:pt x="110" y="208"/>
                  </a:lnTo>
                  <a:lnTo>
                    <a:pt x="112" y="215"/>
                  </a:lnTo>
                  <a:lnTo>
                    <a:pt x="114" y="215"/>
                  </a:lnTo>
                  <a:lnTo>
                    <a:pt x="118" y="219"/>
                  </a:lnTo>
                  <a:lnTo>
                    <a:pt x="122" y="219"/>
                  </a:lnTo>
                  <a:lnTo>
                    <a:pt x="122" y="223"/>
                  </a:lnTo>
                  <a:lnTo>
                    <a:pt x="127" y="225"/>
                  </a:lnTo>
                  <a:lnTo>
                    <a:pt x="129" y="223"/>
                  </a:lnTo>
                  <a:lnTo>
                    <a:pt x="129" y="219"/>
                  </a:lnTo>
                  <a:lnTo>
                    <a:pt x="127" y="213"/>
                  </a:lnTo>
                  <a:lnTo>
                    <a:pt x="127" y="213"/>
                  </a:lnTo>
                  <a:close/>
                  <a:moveTo>
                    <a:pt x="137" y="221"/>
                  </a:moveTo>
                  <a:lnTo>
                    <a:pt x="137" y="221"/>
                  </a:lnTo>
                  <a:lnTo>
                    <a:pt x="137" y="223"/>
                  </a:lnTo>
                  <a:lnTo>
                    <a:pt x="135" y="225"/>
                  </a:lnTo>
                  <a:lnTo>
                    <a:pt x="133" y="223"/>
                  </a:lnTo>
                  <a:lnTo>
                    <a:pt x="133" y="221"/>
                  </a:lnTo>
                  <a:lnTo>
                    <a:pt x="137" y="221"/>
                  </a:lnTo>
                  <a:lnTo>
                    <a:pt x="137" y="221"/>
                  </a:lnTo>
                  <a:close/>
                  <a:moveTo>
                    <a:pt x="150" y="202"/>
                  </a:moveTo>
                  <a:lnTo>
                    <a:pt x="152" y="202"/>
                  </a:lnTo>
                  <a:lnTo>
                    <a:pt x="154" y="204"/>
                  </a:lnTo>
                  <a:lnTo>
                    <a:pt x="154" y="208"/>
                  </a:lnTo>
                  <a:lnTo>
                    <a:pt x="152" y="210"/>
                  </a:lnTo>
                  <a:lnTo>
                    <a:pt x="146" y="213"/>
                  </a:lnTo>
                  <a:lnTo>
                    <a:pt x="141" y="213"/>
                  </a:lnTo>
                  <a:lnTo>
                    <a:pt x="141" y="213"/>
                  </a:lnTo>
                  <a:lnTo>
                    <a:pt x="139" y="208"/>
                  </a:lnTo>
                  <a:lnTo>
                    <a:pt x="141" y="206"/>
                  </a:lnTo>
                  <a:lnTo>
                    <a:pt x="150" y="202"/>
                  </a:lnTo>
                  <a:lnTo>
                    <a:pt x="150" y="202"/>
                  </a:lnTo>
                  <a:close/>
                  <a:moveTo>
                    <a:pt x="167" y="202"/>
                  </a:moveTo>
                  <a:lnTo>
                    <a:pt x="169" y="206"/>
                  </a:lnTo>
                  <a:lnTo>
                    <a:pt x="169" y="208"/>
                  </a:lnTo>
                  <a:lnTo>
                    <a:pt x="167" y="206"/>
                  </a:lnTo>
                  <a:lnTo>
                    <a:pt x="167" y="202"/>
                  </a:lnTo>
                  <a:lnTo>
                    <a:pt x="167" y="202"/>
                  </a:lnTo>
                  <a:close/>
                  <a:moveTo>
                    <a:pt x="156" y="219"/>
                  </a:moveTo>
                  <a:lnTo>
                    <a:pt x="160" y="221"/>
                  </a:lnTo>
                  <a:lnTo>
                    <a:pt x="158" y="225"/>
                  </a:lnTo>
                  <a:lnTo>
                    <a:pt x="156" y="223"/>
                  </a:lnTo>
                  <a:lnTo>
                    <a:pt x="156" y="221"/>
                  </a:lnTo>
                  <a:lnTo>
                    <a:pt x="156" y="219"/>
                  </a:lnTo>
                  <a:lnTo>
                    <a:pt x="156" y="219"/>
                  </a:lnTo>
                  <a:close/>
                  <a:moveTo>
                    <a:pt x="154" y="170"/>
                  </a:moveTo>
                  <a:lnTo>
                    <a:pt x="152" y="175"/>
                  </a:lnTo>
                  <a:lnTo>
                    <a:pt x="150" y="175"/>
                  </a:lnTo>
                  <a:lnTo>
                    <a:pt x="146" y="173"/>
                  </a:lnTo>
                  <a:lnTo>
                    <a:pt x="148" y="170"/>
                  </a:lnTo>
                  <a:lnTo>
                    <a:pt x="154" y="170"/>
                  </a:lnTo>
                  <a:lnTo>
                    <a:pt x="154" y="170"/>
                  </a:lnTo>
                  <a:close/>
                  <a:moveTo>
                    <a:pt x="162" y="177"/>
                  </a:moveTo>
                  <a:lnTo>
                    <a:pt x="165" y="179"/>
                  </a:lnTo>
                  <a:lnTo>
                    <a:pt x="167" y="181"/>
                  </a:lnTo>
                  <a:lnTo>
                    <a:pt x="171" y="181"/>
                  </a:lnTo>
                  <a:lnTo>
                    <a:pt x="173" y="181"/>
                  </a:lnTo>
                  <a:lnTo>
                    <a:pt x="173" y="181"/>
                  </a:lnTo>
                  <a:lnTo>
                    <a:pt x="175" y="181"/>
                  </a:lnTo>
                  <a:lnTo>
                    <a:pt x="175" y="179"/>
                  </a:lnTo>
                  <a:lnTo>
                    <a:pt x="173" y="175"/>
                  </a:lnTo>
                  <a:lnTo>
                    <a:pt x="171" y="175"/>
                  </a:lnTo>
                  <a:lnTo>
                    <a:pt x="171" y="168"/>
                  </a:lnTo>
                  <a:lnTo>
                    <a:pt x="171" y="160"/>
                  </a:lnTo>
                  <a:lnTo>
                    <a:pt x="171" y="158"/>
                  </a:lnTo>
                  <a:lnTo>
                    <a:pt x="169" y="158"/>
                  </a:lnTo>
                  <a:lnTo>
                    <a:pt x="167" y="154"/>
                  </a:lnTo>
                  <a:lnTo>
                    <a:pt x="165" y="149"/>
                  </a:lnTo>
                  <a:lnTo>
                    <a:pt x="160" y="149"/>
                  </a:lnTo>
                  <a:lnTo>
                    <a:pt x="160" y="149"/>
                  </a:lnTo>
                  <a:lnTo>
                    <a:pt x="158" y="149"/>
                  </a:lnTo>
                  <a:lnTo>
                    <a:pt x="156" y="149"/>
                  </a:lnTo>
                  <a:lnTo>
                    <a:pt x="154" y="151"/>
                  </a:lnTo>
                  <a:lnTo>
                    <a:pt x="150" y="151"/>
                  </a:lnTo>
                  <a:lnTo>
                    <a:pt x="148" y="151"/>
                  </a:lnTo>
                  <a:lnTo>
                    <a:pt x="146" y="149"/>
                  </a:lnTo>
                  <a:lnTo>
                    <a:pt x="146" y="151"/>
                  </a:lnTo>
                  <a:lnTo>
                    <a:pt x="150" y="158"/>
                  </a:lnTo>
                  <a:lnTo>
                    <a:pt x="154" y="162"/>
                  </a:lnTo>
                  <a:lnTo>
                    <a:pt x="158" y="168"/>
                  </a:lnTo>
                  <a:lnTo>
                    <a:pt x="160" y="170"/>
                  </a:lnTo>
                  <a:lnTo>
                    <a:pt x="160" y="170"/>
                  </a:lnTo>
                  <a:lnTo>
                    <a:pt x="158" y="175"/>
                  </a:lnTo>
                  <a:lnTo>
                    <a:pt x="158" y="175"/>
                  </a:lnTo>
                  <a:lnTo>
                    <a:pt x="160" y="175"/>
                  </a:lnTo>
                  <a:lnTo>
                    <a:pt x="160" y="175"/>
                  </a:lnTo>
                  <a:lnTo>
                    <a:pt x="162" y="177"/>
                  </a:lnTo>
                  <a:lnTo>
                    <a:pt x="162" y="177"/>
                  </a:lnTo>
                  <a:close/>
                  <a:moveTo>
                    <a:pt x="158" y="177"/>
                  </a:moveTo>
                  <a:lnTo>
                    <a:pt x="154" y="179"/>
                  </a:lnTo>
                  <a:lnTo>
                    <a:pt x="150" y="177"/>
                  </a:lnTo>
                  <a:lnTo>
                    <a:pt x="148" y="177"/>
                  </a:lnTo>
                  <a:lnTo>
                    <a:pt x="150" y="181"/>
                  </a:lnTo>
                  <a:lnTo>
                    <a:pt x="150" y="185"/>
                  </a:lnTo>
                  <a:lnTo>
                    <a:pt x="152" y="187"/>
                  </a:lnTo>
                  <a:lnTo>
                    <a:pt x="154" y="185"/>
                  </a:lnTo>
                  <a:lnTo>
                    <a:pt x="156" y="187"/>
                  </a:lnTo>
                  <a:lnTo>
                    <a:pt x="156" y="191"/>
                  </a:lnTo>
                  <a:lnTo>
                    <a:pt x="158" y="196"/>
                  </a:lnTo>
                  <a:lnTo>
                    <a:pt x="158" y="202"/>
                  </a:lnTo>
                  <a:lnTo>
                    <a:pt x="162" y="204"/>
                  </a:lnTo>
                  <a:lnTo>
                    <a:pt x="162" y="198"/>
                  </a:lnTo>
                  <a:lnTo>
                    <a:pt x="165" y="202"/>
                  </a:lnTo>
                  <a:lnTo>
                    <a:pt x="167" y="200"/>
                  </a:lnTo>
                  <a:lnTo>
                    <a:pt x="169" y="198"/>
                  </a:lnTo>
                  <a:lnTo>
                    <a:pt x="165" y="191"/>
                  </a:lnTo>
                  <a:lnTo>
                    <a:pt x="162" y="189"/>
                  </a:lnTo>
                  <a:lnTo>
                    <a:pt x="160" y="183"/>
                  </a:lnTo>
                  <a:lnTo>
                    <a:pt x="158" y="179"/>
                  </a:lnTo>
                  <a:lnTo>
                    <a:pt x="158" y="177"/>
                  </a:lnTo>
                  <a:lnTo>
                    <a:pt x="158" y="177"/>
                  </a:lnTo>
                  <a:close/>
                  <a:moveTo>
                    <a:pt x="177" y="187"/>
                  </a:moveTo>
                  <a:lnTo>
                    <a:pt x="179" y="185"/>
                  </a:lnTo>
                  <a:lnTo>
                    <a:pt x="179" y="185"/>
                  </a:lnTo>
                  <a:lnTo>
                    <a:pt x="177" y="185"/>
                  </a:lnTo>
                  <a:lnTo>
                    <a:pt x="177" y="187"/>
                  </a:lnTo>
                  <a:lnTo>
                    <a:pt x="177" y="187"/>
                  </a:lnTo>
                  <a:close/>
                  <a:moveTo>
                    <a:pt x="179" y="189"/>
                  </a:moveTo>
                  <a:lnTo>
                    <a:pt x="175" y="189"/>
                  </a:lnTo>
                  <a:lnTo>
                    <a:pt x="175" y="191"/>
                  </a:lnTo>
                  <a:lnTo>
                    <a:pt x="177" y="191"/>
                  </a:lnTo>
                  <a:lnTo>
                    <a:pt x="179" y="189"/>
                  </a:lnTo>
                  <a:lnTo>
                    <a:pt x="179" y="189"/>
                  </a:lnTo>
                  <a:close/>
                  <a:moveTo>
                    <a:pt x="177" y="210"/>
                  </a:moveTo>
                  <a:lnTo>
                    <a:pt x="179" y="204"/>
                  </a:lnTo>
                  <a:lnTo>
                    <a:pt x="175" y="202"/>
                  </a:lnTo>
                  <a:lnTo>
                    <a:pt x="175" y="198"/>
                  </a:lnTo>
                  <a:lnTo>
                    <a:pt x="177" y="198"/>
                  </a:lnTo>
                  <a:lnTo>
                    <a:pt x="177" y="196"/>
                  </a:lnTo>
                  <a:lnTo>
                    <a:pt x="175" y="196"/>
                  </a:lnTo>
                  <a:lnTo>
                    <a:pt x="173" y="200"/>
                  </a:lnTo>
                  <a:lnTo>
                    <a:pt x="175" y="204"/>
                  </a:lnTo>
                  <a:lnTo>
                    <a:pt x="175" y="208"/>
                  </a:lnTo>
                  <a:lnTo>
                    <a:pt x="175" y="208"/>
                  </a:lnTo>
                  <a:lnTo>
                    <a:pt x="177" y="210"/>
                  </a:lnTo>
                  <a:lnTo>
                    <a:pt x="177" y="210"/>
                  </a:lnTo>
                  <a:close/>
                  <a:moveTo>
                    <a:pt x="181" y="210"/>
                  </a:moveTo>
                  <a:lnTo>
                    <a:pt x="181" y="213"/>
                  </a:lnTo>
                  <a:lnTo>
                    <a:pt x="184" y="215"/>
                  </a:lnTo>
                  <a:lnTo>
                    <a:pt x="184" y="213"/>
                  </a:lnTo>
                  <a:lnTo>
                    <a:pt x="181" y="210"/>
                  </a:lnTo>
                  <a:lnTo>
                    <a:pt x="181" y="210"/>
                  </a:lnTo>
                  <a:close/>
                  <a:moveTo>
                    <a:pt x="186" y="202"/>
                  </a:moveTo>
                  <a:lnTo>
                    <a:pt x="184" y="206"/>
                  </a:lnTo>
                  <a:lnTo>
                    <a:pt x="184" y="208"/>
                  </a:lnTo>
                  <a:lnTo>
                    <a:pt x="186" y="210"/>
                  </a:lnTo>
                  <a:lnTo>
                    <a:pt x="188" y="210"/>
                  </a:lnTo>
                  <a:lnTo>
                    <a:pt x="188" y="206"/>
                  </a:lnTo>
                  <a:lnTo>
                    <a:pt x="186" y="202"/>
                  </a:lnTo>
                  <a:lnTo>
                    <a:pt x="186" y="202"/>
                  </a:lnTo>
                  <a:close/>
                  <a:moveTo>
                    <a:pt x="108" y="272"/>
                  </a:moveTo>
                  <a:lnTo>
                    <a:pt x="103" y="267"/>
                  </a:lnTo>
                  <a:lnTo>
                    <a:pt x="106" y="261"/>
                  </a:lnTo>
                  <a:lnTo>
                    <a:pt x="108" y="257"/>
                  </a:lnTo>
                  <a:lnTo>
                    <a:pt x="106" y="253"/>
                  </a:lnTo>
                  <a:lnTo>
                    <a:pt x="110" y="248"/>
                  </a:lnTo>
                  <a:lnTo>
                    <a:pt x="114" y="248"/>
                  </a:lnTo>
                  <a:lnTo>
                    <a:pt x="116" y="244"/>
                  </a:lnTo>
                  <a:lnTo>
                    <a:pt x="120" y="246"/>
                  </a:lnTo>
                  <a:lnTo>
                    <a:pt x="125" y="244"/>
                  </a:lnTo>
                  <a:lnTo>
                    <a:pt x="125" y="242"/>
                  </a:lnTo>
                  <a:lnTo>
                    <a:pt x="125" y="238"/>
                  </a:lnTo>
                  <a:lnTo>
                    <a:pt x="131" y="236"/>
                  </a:lnTo>
                  <a:lnTo>
                    <a:pt x="133" y="232"/>
                  </a:lnTo>
                  <a:lnTo>
                    <a:pt x="135" y="232"/>
                  </a:lnTo>
                  <a:lnTo>
                    <a:pt x="141" y="236"/>
                  </a:lnTo>
                  <a:lnTo>
                    <a:pt x="141" y="244"/>
                  </a:lnTo>
                  <a:lnTo>
                    <a:pt x="137" y="250"/>
                  </a:lnTo>
                  <a:lnTo>
                    <a:pt x="141" y="246"/>
                  </a:lnTo>
                  <a:lnTo>
                    <a:pt x="143" y="244"/>
                  </a:lnTo>
                  <a:lnTo>
                    <a:pt x="150" y="242"/>
                  </a:lnTo>
                  <a:lnTo>
                    <a:pt x="152" y="236"/>
                  </a:lnTo>
                  <a:lnTo>
                    <a:pt x="156" y="234"/>
                  </a:lnTo>
                  <a:lnTo>
                    <a:pt x="156" y="238"/>
                  </a:lnTo>
                  <a:lnTo>
                    <a:pt x="160" y="238"/>
                  </a:lnTo>
                  <a:lnTo>
                    <a:pt x="160" y="234"/>
                  </a:lnTo>
                  <a:lnTo>
                    <a:pt x="158" y="234"/>
                  </a:lnTo>
                  <a:lnTo>
                    <a:pt x="160" y="225"/>
                  </a:lnTo>
                  <a:lnTo>
                    <a:pt x="165" y="227"/>
                  </a:lnTo>
                  <a:lnTo>
                    <a:pt x="167" y="229"/>
                  </a:lnTo>
                  <a:lnTo>
                    <a:pt x="169" y="227"/>
                  </a:lnTo>
                  <a:lnTo>
                    <a:pt x="169" y="221"/>
                  </a:lnTo>
                  <a:lnTo>
                    <a:pt x="169" y="221"/>
                  </a:lnTo>
                  <a:lnTo>
                    <a:pt x="173" y="225"/>
                  </a:lnTo>
                  <a:lnTo>
                    <a:pt x="173" y="221"/>
                  </a:lnTo>
                  <a:lnTo>
                    <a:pt x="171" y="215"/>
                  </a:lnTo>
                  <a:lnTo>
                    <a:pt x="171" y="210"/>
                  </a:lnTo>
                  <a:lnTo>
                    <a:pt x="175" y="210"/>
                  </a:lnTo>
                  <a:lnTo>
                    <a:pt x="175" y="210"/>
                  </a:lnTo>
                  <a:lnTo>
                    <a:pt x="177" y="213"/>
                  </a:lnTo>
                  <a:lnTo>
                    <a:pt x="181" y="219"/>
                  </a:lnTo>
                  <a:lnTo>
                    <a:pt x="186" y="221"/>
                  </a:lnTo>
                  <a:lnTo>
                    <a:pt x="188" y="219"/>
                  </a:lnTo>
                  <a:lnTo>
                    <a:pt x="188" y="223"/>
                  </a:lnTo>
                  <a:lnTo>
                    <a:pt x="192" y="227"/>
                  </a:lnTo>
                  <a:lnTo>
                    <a:pt x="192" y="232"/>
                  </a:lnTo>
                  <a:lnTo>
                    <a:pt x="188" y="232"/>
                  </a:lnTo>
                  <a:lnTo>
                    <a:pt x="188" y="234"/>
                  </a:lnTo>
                  <a:lnTo>
                    <a:pt x="190" y="236"/>
                  </a:lnTo>
                  <a:lnTo>
                    <a:pt x="192" y="236"/>
                  </a:lnTo>
                  <a:lnTo>
                    <a:pt x="192" y="240"/>
                  </a:lnTo>
                  <a:lnTo>
                    <a:pt x="192" y="244"/>
                  </a:lnTo>
                  <a:lnTo>
                    <a:pt x="194" y="242"/>
                  </a:lnTo>
                  <a:lnTo>
                    <a:pt x="194" y="246"/>
                  </a:lnTo>
                  <a:lnTo>
                    <a:pt x="194" y="250"/>
                  </a:lnTo>
                  <a:lnTo>
                    <a:pt x="196" y="255"/>
                  </a:lnTo>
                  <a:lnTo>
                    <a:pt x="198" y="257"/>
                  </a:lnTo>
                  <a:lnTo>
                    <a:pt x="198" y="263"/>
                  </a:lnTo>
                  <a:lnTo>
                    <a:pt x="196" y="269"/>
                  </a:lnTo>
                  <a:lnTo>
                    <a:pt x="196" y="269"/>
                  </a:lnTo>
                  <a:lnTo>
                    <a:pt x="196" y="272"/>
                  </a:lnTo>
                  <a:lnTo>
                    <a:pt x="194" y="269"/>
                  </a:lnTo>
                  <a:lnTo>
                    <a:pt x="192" y="269"/>
                  </a:lnTo>
                  <a:lnTo>
                    <a:pt x="190" y="272"/>
                  </a:lnTo>
                  <a:lnTo>
                    <a:pt x="192" y="278"/>
                  </a:lnTo>
                  <a:lnTo>
                    <a:pt x="192" y="282"/>
                  </a:lnTo>
                  <a:lnTo>
                    <a:pt x="192" y="284"/>
                  </a:lnTo>
                  <a:lnTo>
                    <a:pt x="190" y="282"/>
                  </a:lnTo>
                  <a:lnTo>
                    <a:pt x="188" y="276"/>
                  </a:lnTo>
                  <a:lnTo>
                    <a:pt x="188" y="272"/>
                  </a:lnTo>
                  <a:lnTo>
                    <a:pt x="188" y="269"/>
                  </a:lnTo>
                  <a:lnTo>
                    <a:pt x="186" y="265"/>
                  </a:lnTo>
                  <a:lnTo>
                    <a:pt x="184" y="261"/>
                  </a:lnTo>
                  <a:lnTo>
                    <a:pt x="181" y="263"/>
                  </a:lnTo>
                  <a:lnTo>
                    <a:pt x="175" y="272"/>
                  </a:lnTo>
                  <a:lnTo>
                    <a:pt x="175" y="276"/>
                  </a:lnTo>
                  <a:lnTo>
                    <a:pt x="177" y="278"/>
                  </a:lnTo>
                  <a:lnTo>
                    <a:pt x="181" y="282"/>
                  </a:lnTo>
                  <a:lnTo>
                    <a:pt x="181" y="284"/>
                  </a:lnTo>
                  <a:lnTo>
                    <a:pt x="181" y="288"/>
                  </a:lnTo>
                  <a:lnTo>
                    <a:pt x="177" y="297"/>
                  </a:lnTo>
                  <a:lnTo>
                    <a:pt x="173" y="299"/>
                  </a:lnTo>
                  <a:lnTo>
                    <a:pt x="173" y="297"/>
                  </a:lnTo>
                  <a:lnTo>
                    <a:pt x="171" y="293"/>
                  </a:lnTo>
                  <a:lnTo>
                    <a:pt x="173" y="291"/>
                  </a:lnTo>
                  <a:lnTo>
                    <a:pt x="171" y="288"/>
                  </a:lnTo>
                  <a:lnTo>
                    <a:pt x="169" y="291"/>
                  </a:lnTo>
                  <a:lnTo>
                    <a:pt x="169" y="293"/>
                  </a:lnTo>
                  <a:lnTo>
                    <a:pt x="165" y="295"/>
                  </a:lnTo>
                  <a:lnTo>
                    <a:pt x="162" y="293"/>
                  </a:lnTo>
                  <a:lnTo>
                    <a:pt x="158" y="291"/>
                  </a:lnTo>
                  <a:lnTo>
                    <a:pt x="154" y="291"/>
                  </a:lnTo>
                  <a:lnTo>
                    <a:pt x="150" y="286"/>
                  </a:lnTo>
                  <a:lnTo>
                    <a:pt x="150" y="282"/>
                  </a:lnTo>
                  <a:lnTo>
                    <a:pt x="146" y="278"/>
                  </a:lnTo>
                  <a:lnTo>
                    <a:pt x="148" y="276"/>
                  </a:lnTo>
                  <a:lnTo>
                    <a:pt x="148" y="274"/>
                  </a:lnTo>
                  <a:lnTo>
                    <a:pt x="146" y="272"/>
                  </a:lnTo>
                  <a:lnTo>
                    <a:pt x="148" y="267"/>
                  </a:lnTo>
                  <a:lnTo>
                    <a:pt x="146" y="265"/>
                  </a:lnTo>
                  <a:lnTo>
                    <a:pt x="148" y="265"/>
                  </a:lnTo>
                  <a:lnTo>
                    <a:pt x="152" y="267"/>
                  </a:lnTo>
                  <a:lnTo>
                    <a:pt x="148" y="263"/>
                  </a:lnTo>
                  <a:lnTo>
                    <a:pt x="148" y="261"/>
                  </a:lnTo>
                  <a:lnTo>
                    <a:pt x="143" y="257"/>
                  </a:lnTo>
                  <a:lnTo>
                    <a:pt x="141" y="257"/>
                  </a:lnTo>
                  <a:lnTo>
                    <a:pt x="137" y="253"/>
                  </a:lnTo>
                  <a:lnTo>
                    <a:pt x="135" y="253"/>
                  </a:lnTo>
                  <a:lnTo>
                    <a:pt x="133" y="255"/>
                  </a:lnTo>
                  <a:lnTo>
                    <a:pt x="135" y="257"/>
                  </a:lnTo>
                  <a:lnTo>
                    <a:pt x="133" y="259"/>
                  </a:lnTo>
                  <a:lnTo>
                    <a:pt x="135" y="261"/>
                  </a:lnTo>
                  <a:lnTo>
                    <a:pt x="133" y="261"/>
                  </a:lnTo>
                  <a:lnTo>
                    <a:pt x="131" y="259"/>
                  </a:lnTo>
                  <a:lnTo>
                    <a:pt x="129" y="259"/>
                  </a:lnTo>
                  <a:lnTo>
                    <a:pt x="129" y="257"/>
                  </a:lnTo>
                  <a:lnTo>
                    <a:pt x="127" y="257"/>
                  </a:lnTo>
                  <a:lnTo>
                    <a:pt x="125" y="257"/>
                  </a:lnTo>
                  <a:lnTo>
                    <a:pt x="125" y="261"/>
                  </a:lnTo>
                  <a:lnTo>
                    <a:pt x="122" y="259"/>
                  </a:lnTo>
                  <a:lnTo>
                    <a:pt x="122" y="261"/>
                  </a:lnTo>
                  <a:lnTo>
                    <a:pt x="120" y="259"/>
                  </a:lnTo>
                  <a:lnTo>
                    <a:pt x="120" y="255"/>
                  </a:lnTo>
                  <a:lnTo>
                    <a:pt x="118" y="253"/>
                  </a:lnTo>
                  <a:lnTo>
                    <a:pt x="116" y="255"/>
                  </a:lnTo>
                  <a:lnTo>
                    <a:pt x="114" y="259"/>
                  </a:lnTo>
                  <a:lnTo>
                    <a:pt x="112" y="261"/>
                  </a:lnTo>
                  <a:lnTo>
                    <a:pt x="110" y="269"/>
                  </a:lnTo>
                  <a:lnTo>
                    <a:pt x="108" y="272"/>
                  </a:lnTo>
                  <a:lnTo>
                    <a:pt x="108" y="272"/>
                  </a:lnTo>
                  <a:close/>
                  <a:moveTo>
                    <a:pt x="101" y="276"/>
                  </a:moveTo>
                  <a:lnTo>
                    <a:pt x="101" y="278"/>
                  </a:lnTo>
                  <a:lnTo>
                    <a:pt x="103" y="282"/>
                  </a:lnTo>
                  <a:lnTo>
                    <a:pt x="106" y="282"/>
                  </a:lnTo>
                  <a:lnTo>
                    <a:pt x="112" y="278"/>
                  </a:lnTo>
                  <a:lnTo>
                    <a:pt x="112" y="278"/>
                  </a:lnTo>
                  <a:lnTo>
                    <a:pt x="110" y="276"/>
                  </a:lnTo>
                  <a:lnTo>
                    <a:pt x="106" y="274"/>
                  </a:lnTo>
                  <a:lnTo>
                    <a:pt x="106" y="276"/>
                  </a:lnTo>
                  <a:lnTo>
                    <a:pt x="101" y="276"/>
                  </a:lnTo>
                  <a:lnTo>
                    <a:pt x="101" y="276"/>
                  </a:lnTo>
                  <a:close/>
                  <a:moveTo>
                    <a:pt x="55" y="162"/>
                  </a:moveTo>
                  <a:lnTo>
                    <a:pt x="53" y="160"/>
                  </a:lnTo>
                  <a:lnTo>
                    <a:pt x="53" y="158"/>
                  </a:lnTo>
                  <a:lnTo>
                    <a:pt x="53" y="156"/>
                  </a:lnTo>
                  <a:lnTo>
                    <a:pt x="57" y="156"/>
                  </a:lnTo>
                  <a:lnTo>
                    <a:pt x="59" y="158"/>
                  </a:lnTo>
                  <a:lnTo>
                    <a:pt x="63" y="160"/>
                  </a:lnTo>
                  <a:lnTo>
                    <a:pt x="63" y="162"/>
                  </a:lnTo>
                  <a:lnTo>
                    <a:pt x="63" y="164"/>
                  </a:lnTo>
                  <a:lnTo>
                    <a:pt x="59" y="162"/>
                  </a:lnTo>
                  <a:lnTo>
                    <a:pt x="55" y="162"/>
                  </a:lnTo>
                  <a:lnTo>
                    <a:pt x="55" y="162"/>
                  </a:lnTo>
                  <a:close/>
                  <a:moveTo>
                    <a:pt x="53" y="164"/>
                  </a:moveTo>
                  <a:lnTo>
                    <a:pt x="57" y="164"/>
                  </a:lnTo>
                  <a:lnTo>
                    <a:pt x="59" y="168"/>
                  </a:lnTo>
                  <a:lnTo>
                    <a:pt x="57" y="168"/>
                  </a:lnTo>
                  <a:lnTo>
                    <a:pt x="55" y="170"/>
                  </a:lnTo>
                  <a:lnTo>
                    <a:pt x="53" y="170"/>
                  </a:lnTo>
                  <a:lnTo>
                    <a:pt x="53" y="166"/>
                  </a:lnTo>
                  <a:lnTo>
                    <a:pt x="53" y="164"/>
                  </a:lnTo>
                  <a:lnTo>
                    <a:pt x="53" y="164"/>
                  </a:lnTo>
                  <a:close/>
                  <a:moveTo>
                    <a:pt x="55" y="194"/>
                  </a:moveTo>
                  <a:lnTo>
                    <a:pt x="57" y="191"/>
                  </a:lnTo>
                  <a:lnTo>
                    <a:pt x="57" y="191"/>
                  </a:lnTo>
                  <a:lnTo>
                    <a:pt x="59" y="194"/>
                  </a:lnTo>
                  <a:lnTo>
                    <a:pt x="61" y="194"/>
                  </a:lnTo>
                  <a:lnTo>
                    <a:pt x="61" y="196"/>
                  </a:lnTo>
                  <a:lnTo>
                    <a:pt x="57" y="196"/>
                  </a:lnTo>
                  <a:lnTo>
                    <a:pt x="55" y="196"/>
                  </a:lnTo>
                  <a:lnTo>
                    <a:pt x="55" y="194"/>
                  </a:lnTo>
                  <a:lnTo>
                    <a:pt x="55" y="194"/>
                  </a:lnTo>
                  <a:close/>
                  <a:moveTo>
                    <a:pt x="6" y="238"/>
                  </a:moveTo>
                  <a:lnTo>
                    <a:pt x="11" y="236"/>
                  </a:lnTo>
                  <a:lnTo>
                    <a:pt x="13" y="234"/>
                  </a:lnTo>
                  <a:lnTo>
                    <a:pt x="17" y="232"/>
                  </a:lnTo>
                  <a:lnTo>
                    <a:pt x="21" y="229"/>
                  </a:lnTo>
                  <a:lnTo>
                    <a:pt x="25" y="223"/>
                  </a:lnTo>
                  <a:lnTo>
                    <a:pt x="30" y="221"/>
                  </a:lnTo>
                  <a:lnTo>
                    <a:pt x="32" y="219"/>
                  </a:lnTo>
                  <a:lnTo>
                    <a:pt x="34" y="217"/>
                  </a:lnTo>
                  <a:lnTo>
                    <a:pt x="36" y="215"/>
                  </a:lnTo>
                  <a:lnTo>
                    <a:pt x="36" y="208"/>
                  </a:lnTo>
                  <a:lnTo>
                    <a:pt x="38" y="204"/>
                  </a:lnTo>
                  <a:lnTo>
                    <a:pt x="44" y="204"/>
                  </a:lnTo>
                  <a:lnTo>
                    <a:pt x="44" y="200"/>
                  </a:lnTo>
                  <a:lnTo>
                    <a:pt x="49" y="198"/>
                  </a:lnTo>
                  <a:lnTo>
                    <a:pt x="51" y="198"/>
                  </a:lnTo>
                  <a:lnTo>
                    <a:pt x="53" y="194"/>
                  </a:lnTo>
                  <a:lnTo>
                    <a:pt x="51" y="189"/>
                  </a:lnTo>
                  <a:lnTo>
                    <a:pt x="49" y="185"/>
                  </a:lnTo>
                  <a:lnTo>
                    <a:pt x="49" y="181"/>
                  </a:lnTo>
                  <a:lnTo>
                    <a:pt x="49" y="177"/>
                  </a:lnTo>
                  <a:lnTo>
                    <a:pt x="47" y="177"/>
                  </a:lnTo>
                  <a:lnTo>
                    <a:pt x="44" y="183"/>
                  </a:lnTo>
                  <a:lnTo>
                    <a:pt x="47" y="189"/>
                  </a:lnTo>
                  <a:lnTo>
                    <a:pt x="42" y="187"/>
                  </a:lnTo>
                  <a:lnTo>
                    <a:pt x="44" y="191"/>
                  </a:lnTo>
                  <a:lnTo>
                    <a:pt x="44" y="194"/>
                  </a:lnTo>
                  <a:lnTo>
                    <a:pt x="42" y="198"/>
                  </a:lnTo>
                  <a:lnTo>
                    <a:pt x="40" y="198"/>
                  </a:lnTo>
                  <a:lnTo>
                    <a:pt x="36" y="202"/>
                  </a:lnTo>
                  <a:lnTo>
                    <a:pt x="36" y="204"/>
                  </a:lnTo>
                  <a:lnTo>
                    <a:pt x="32" y="206"/>
                  </a:lnTo>
                  <a:lnTo>
                    <a:pt x="28" y="215"/>
                  </a:lnTo>
                  <a:lnTo>
                    <a:pt x="21" y="221"/>
                  </a:lnTo>
                  <a:lnTo>
                    <a:pt x="19" y="221"/>
                  </a:lnTo>
                  <a:lnTo>
                    <a:pt x="15" y="227"/>
                  </a:lnTo>
                  <a:lnTo>
                    <a:pt x="13" y="227"/>
                  </a:lnTo>
                  <a:lnTo>
                    <a:pt x="9" y="234"/>
                  </a:lnTo>
                  <a:lnTo>
                    <a:pt x="6" y="236"/>
                  </a:lnTo>
                  <a:lnTo>
                    <a:pt x="6" y="238"/>
                  </a:lnTo>
                  <a:lnTo>
                    <a:pt x="6" y="238"/>
                  </a:lnTo>
                  <a:close/>
                  <a:moveTo>
                    <a:pt x="9" y="240"/>
                  </a:moveTo>
                  <a:lnTo>
                    <a:pt x="6" y="242"/>
                  </a:lnTo>
                  <a:lnTo>
                    <a:pt x="6" y="242"/>
                  </a:lnTo>
                  <a:lnTo>
                    <a:pt x="9" y="240"/>
                  </a:lnTo>
                  <a:lnTo>
                    <a:pt x="9" y="240"/>
                  </a:lnTo>
                  <a:close/>
                  <a:moveTo>
                    <a:pt x="11" y="240"/>
                  </a:moveTo>
                  <a:lnTo>
                    <a:pt x="9" y="242"/>
                  </a:lnTo>
                  <a:lnTo>
                    <a:pt x="11" y="244"/>
                  </a:lnTo>
                  <a:lnTo>
                    <a:pt x="11" y="240"/>
                  </a:lnTo>
                  <a:lnTo>
                    <a:pt x="11" y="240"/>
                  </a:lnTo>
                  <a:close/>
                  <a:moveTo>
                    <a:pt x="4" y="246"/>
                  </a:moveTo>
                  <a:lnTo>
                    <a:pt x="0" y="246"/>
                  </a:lnTo>
                  <a:lnTo>
                    <a:pt x="0" y="248"/>
                  </a:lnTo>
                  <a:lnTo>
                    <a:pt x="2" y="253"/>
                  </a:lnTo>
                  <a:lnTo>
                    <a:pt x="4" y="253"/>
                  </a:lnTo>
                  <a:lnTo>
                    <a:pt x="4" y="248"/>
                  </a:lnTo>
                  <a:lnTo>
                    <a:pt x="4" y="246"/>
                  </a:lnTo>
                  <a:lnTo>
                    <a:pt x="4" y="24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03" name="Freeform 27">
              <a:extLst>
                <a:ext uri="{FF2B5EF4-FFF2-40B4-BE49-F238E27FC236}">
                  <a16:creationId xmlns:a16="http://schemas.microsoft.com/office/drawing/2014/main" id="{54C6B84B-14EB-444C-88AE-D7B2331DA2DE}"/>
                </a:ext>
              </a:extLst>
            </p:cNvPr>
            <p:cNvSpPr>
              <a:spLocks noEditPoints="1"/>
            </p:cNvSpPr>
            <p:nvPr/>
          </p:nvSpPr>
          <p:spPr bwMode="auto">
            <a:xfrm>
              <a:off x="5822817" y="3352579"/>
              <a:ext cx="740819" cy="274820"/>
            </a:xfrm>
            <a:custGeom>
              <a:avLst/>
              <a:gdLst>
                <a:gd name="T0" fmla="*/ 881 w 919"/>
                <a:gd name="T1" fmla="*/ 282 h 363"/>
                <a:gd name="T2" fmla="*/ 797 w 919"/>
                <a:gd name="T3" fmla="*/ 226 h 363"/>
                <a:gd name="T4" fmla="*/ 753 w 919"/>
                <a:gd name="T5" fmla="*/ 207 h 363"/>
                <a:gd name="T6" fmla="*/ 738 w 919"/>
                <a:gd name="T7" fmla="*/ 173 h 363"/>
                <a:gd name="T8" fmla="*/ 791 w 919"/>
                <a:gd name="T9" fmla="*/ 188 h 363"/>
                <a:gd name="T10" fmla="*/ 898 w 919"/>
                <a:gd name="T11" fmla="*/ 183 h 363"/>
                <a:gd name="T12" fmla="*/ 721 w 919"/>
                <a:gd name="T13" fmla="*/ 143 h 363"/>
                <a:gd name="T14" fmla="*/ 632 w 919"/>
                <a:gd name="T15" fmla="*/ 42 h 363"/>
                <a:gd name="T16" fmla="*/ 647 w 919"/>
                <a:gd name="T17" fmla="*/ 124 h 363"/>
                <a:gd name="T18" fmla="*/ 673 w 919"/>
                <a:gd name="T19" fmla="*/ 131 h 363"/>
                <a:gd name="T20" fmla="*/ 645 w 919"/>
                <a:gd name="T21" fmla="*/ 145 h 363"/>
                <a:gd name="T22" fmla="*/ 658 w 919"/>
                <a:gd name="T23" fmla="*/ 211 h 363"/>
                <a:gd name="T24" fmla="*/ 713 w 919"/>
                <a:gd name="T25" fmla="*/ 204 h 363"/>
                <a:gd name="T26" fmla="*/ 508 w 919"/>
                <a:gd name="T27" fmla="*/ 282 h 363"/>
                <a:gd name="T28" fmla="*/ 603 w 919"/>
                <a:gd name="T29" fmla="*/ 173 h 363"/>
                <a:gd name="T30" fmla="*/ 559 w 919"/>
                <a:gd name="T31" fmla="*/ 247 h 363"/>
                <a:gd name="T32" fmla="*/ 557 w 919"/>
                <a:gd name="T33" fmla="*/ 177 h 363"/>
                <a:gd name="T34" fmla="*/ 536 w 919"/>
                <a:gd name="T35" fmla="*/ 143 h 363"/>
                <a:gd name="T36" fmla="*/ 601 w 919"/>
                <a:gd name="T37" fmla="*/ 103 h 363"/>
                <a:gd name="T38" fmla="*/ 491 w 919"/>
                <a:gd name="T39" fmla="*/ 145 h 363"/>
                <a:gd name="T40" fmla="*/ 487 w 919"/>
                <a:gd name="T41" fmla="*/ 253 h 363"/>
                <a:gd name="T42" fmla="*/ 525 w 919"/>
                <a:gd name="T43" fmla="*/ 234 h 363"/>
                <a:gd name="T44" fmla="*/ 540 w 919"/>
                <a:gd name="T45" fmla="*/ 198 h 363"/>
                <a:gd name="T46" fmla="*/ 521 w 919"/>
                <a:gd name="T47" fmla="*/ 158 h 363"/>
                <a:gd name="T48" fmla="*/ 489 w 919"/>
                <a:gd name="T49" fmla="*/ 30 h 363"/>
                <a:gd name="T50" fmla="*/ 422 w 919"/>
                <a:gd name="T51" fmla="*/ 209 h 363"/>
                <a:gd name="T52" fmla="*/ 289 w 919"/>
                <a:gd name="T53" fmla="*/ 167 h 363"/>
                <a:gd name="T54" fmla="*/ 411 w 919"/>
                <a:gd name="T55" fmla="*/ 53 h 363"/>
                <a:gd name="T56" fmla="*/ 466 w 919"/>
                <a:gd name="T57" fmla="*/ 107 h 363"/>
                <a:gd name="T58" fmla="*/ 424 w 919"/>
                <a:gd name="T59" fmla="*/ 181 h 363"/>
                <a:gd name="T60" fmla="*/ 367 w 919"/>
                <a:gd name="T61" fmla="*/ 202 h 363"/>
                <a:gd name="T62" fmla="*/ 299 w 919"/>
                <a:gd name="T63" fmla="*/ 164 h 363"/>
                <a:gd name="T64" fmla="*/ 801 w 919"/>
                <a:gd name="T65" fmla="*/ 169 h 363"/>
                <a:gd name="T66" fmla="*/ 751 w 919"/>
                <a:gd name="T67" fmla="*/ 253 h 363"/>
                <a:gd name="T68" fmla="*/ 778 w 919"/>
                <a:gd name="T69" fmla="*/ 266 h 363"/>
                <a:gd name="T70" fmla="*/ 778 w 919"/>
                <a:gd name="T71" fmla="*/ 255 h 363"/>
                <a:gd name="T72" fmla="*/ 729 w 919"/>
                <a:gd name="T73" fmla="*/ 282 h 363"/>
                <a:gd name="T74" fmla="*/ 727 w 919"/>
                <a:gd name="T75" fmla="*/ 282 h 363"/>
                <a:gd name="T76" fmla="*/ 673 w 919"/>
                <a:gd name="T77" fmla="*/ 306 h 363"/>
                <a:gd name="T78" fmla="*/ 576 w 919"/>
                <a:gd name="T79" fmla="*/ 346 h 363"/>
                <a:gd name="T80" fmla="*/ 544 w 919"/>
                <a:gd name="T81" fmla="*/ 363 h 363"/>
                <a:gd name="T82" fmla="*/ 470 w 919"/>
                <a:gd name="T83" fmla="*/ 331 h 363"/>
                <a:gd name="T84" fmla="*/ 603 w 919"/>
                <a:gd name="T85" fmla="*/ 306 h 363"/>
                <a:gd name="T86" fmla="*/ 565 w 919"/>
                <a:gd name="T87" fmla="*/ 314 h 363"/>
                <a:gd name="T88" fmla="*/ 552 w 919"/>
                <a:gd name="T89" fmla="*/ 308 h 363"/>
                <a:gd name="T90" fmla="*/ 483 w 919"/>
                <a:gd name="T91" fmla="*/ 312 h 363"/>
                <a:gd name="T92" fmla="*/ 458 w 919"/>
                <a:gd name="T93" fmla="*/ 314 h 363"/>
                <a:gd name="T94" fmla="*/ 390 w 919"/>
                <a:gd name="T95" fmla="*/ 310 h 363"/>
                <a:gd name="T96" fmla="*/ 875 w 919"/>
                <a:gd name="T97" fmla="*/ 291 h 363"/>
                <a:gd name="T98" fmla="*/ 215 w 919"/>
                <a:gd name="T99" fmla="*/ 266 h 363"/>
                <a:gd name="T100" fmla="*/ 352 w 919"/>
                <a:gd name="T101" fmla="*/ 293 h 363"/>
                <a:gd name="T102" fmla="*/ 272 w 919"/>
                <a:gd name="T103" fmla="*/ 297 h 363"/>
                <a:gd name="T104" fmla="*/ 224 w 919"/>
                <a:gd name="T105" fmla="*/ 78 h 363"/>
                <a:gd name="T106" fmla="*/ 192 w 919"/>
                <a:gd name="T107" fmla="*/ 110 h 363"/>
                <a:gd name="T108" fmla="*/ 236 w 919"/>
                <a:gd name="T109" fmla="*/ 196 h 363"/>
                <a:gd name="T110" fmla="*/ 188 w 919"/>
                <a:gd name="T111" fmla="*/ 148 h 363"/>
                <a:gd name="T112" fmla="*/ 127 w 919"/>
                <a:gd name="T113" fmla="*/ 95 h 363"/>
                <a:gd name="T114" fmla="*/ 68 w 919"/>
                <a:gd name="T115" fmla="*/ 160 h 363"/>
                <a:gd name="T116" fmla="*/ 11 w 919"/>
                <a:gd name="T117" fmla="*/ 76 h 363"/>
                <a:gd name="T118" fmla="*/ 82 w 919"/>
                <a:gd name="T119" fmla="*/ 131 h 363"/>
                <a:gd name="T120" fmla="*/ 205 w 919"/>
                <a:gd name="T121" fmla="*/ 249 h 363"/>
                <a:gd name="T122" fmla="*/ 169 w 919"/>
                <a:gd name="T123" fmla="*/ 145 h 363"/>
                <a:gd name="T124" fmla="*/ 97 w 919"/>
                <a:gd name="T125" fmla="*/ 7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9" h="363">
                  <a:moveTo>
                    <a:pt x="919" y="190"/>
                  </a:moveTo>
                  <a:lnTo>
                    <a:pt x="915" y="266"/>
                  </a:lnTo>
                  <a:lnTo>
                    <a:pt x="915" y="270"/>
                  </a:lnTo>
                  <a:lnTo>
                    <a:pt x="915" y="274"/>
                  </a:lnTo>
                  <a:lnTo>
                    <a:pt x="915" y="276"/>
                  </a:lnTo>
                  <a:lnTo>
                    <a:pt x="915" y="325"/>
                  </a:lnTo>
                  <a:lnTo>
                    <a:pt x="913" y="322"/>
                  </a:lnTo>
                  <a:lnTo>
                    <a:pt x="909" y="322"/>
                  </a:lnTo>
                  <a:lnTo>
                    <a:pt x="902" y="316"/>
                  </a:lnTo>
                  <a:lnTo>
                    <a:pt x="900" y="312"/>
                  </a:lnTo>
                  <a:lnTo>
                    <a:pt x="900" y="312"/>
                  </a:lnTo>
                  <a:lnTo>
                    <a:pt x="898" y="308"/>
                  </a:lnTo>
                  <a:lnTo>
                    <a:pt x="896" y="308"/>
                  </a:lnTo>
                  <a:lnTo>
                    <a:pt x="894" y="304"/>
                  </a:lnTo>
                  <a:lnTo>
                    <a:pt x="896" y="301"/>
                  </a:lnTo>
                  <a:lnTo>
                    <a:pt x="896" y="297"/>
                  </a:lnTo>
                  <a:lnTo>
                    <a:pt x="896" y="301"/>
                  </a:lnTo>
                  <a:lnTo>
                    <a:pt x="892" y="304"/>
                  </a:lnTo>
                  <a:lnTo>
                    <a:pt x="888" y="301"/>
                  </a:lnTo>
                  <a:lnTo>
                    <a:pt x="883" y="304"/>
                  </a:lnTo>
                  <a:lnTo>
                    <a:pt x="881" y="304"/>
                  </a:lnTo>
                  <a:lnTo>
                    <a:pt x="879" y="301"/>
                  </a:lnTo>
                  <a:lnTo>
                    <a:pt x="875" y="304"/>
                  </a:lnTo>
                  <a:lnTo>
                    <a:pt x="871" y="301"/>
                  </a:lnTo>
                  <a:lnTo>
                    <a:pt x="873" y="301"/>
                  </a:lnTo>
                  <a:lnTo>
                    <a:pt x="875" y="297"/>
                  </a:lnTo>
                  <a:lnTo>
                    <a:pt x="875" y="295"/>
                  </a:lnTo>
                  <a:lnTo>
                    <a:pt x="875" y="293"/>
                  </a:lnTo>
                  <a:lnTo>
                    <a:pt x="877" y="289"/>
                  </a:lnTo>
                  <a:lnTo>
                    <a:pt x="873" y="289"/>
                  </a:lnTo>
                  <a:lnTo>
                    <a:pt x="871" y="285"/>
                  </a:lnTo>
                  <a:lnTo>
                    <a:pt x="873" y="285"/>
                  </a:lnTo>
                  <a:lnTo>
                    <a:pt x="875" y="285"/>
                  </a:lnTo>
                  <a:lnTo>
                    <a:pt x="879" y="282"/>
                  </a:lnTo>
                  <a:lnTo>
                    <a:pt x="881" y="282"/>
                  </a:lnTo>
                  <a:lnTo>
                    <a:pt x="879" y="282"/>
                  </a:lnTo>
                  <a:lnTo>
                    <a:pt x="875" y="282"/>
                  </a:lnTo>
                  <a:lnTo>
                    <a:pt x="871" y="280"/>
                  </a:lnTo>
                  <a:lnTo>
                    <a:pt x="869" y="278"/>
                  </a:lnTo>
                  <a:lnTo>
                    <a:pt x="869" y="276"/>
                  </a:lnTo>
                  <a:lnTo>
                    <a:pt x="871" y="276"/>
                  </a:lnTo>
                  <a:lnTo>
                    <a:pt x="875" y="276"/>
                  </a:lnTo>
                  <a:lnTo>
                    <a:pt x="873" y="274"/>
                  </a:lnTo>
                  <a:lnTo>
                    <a:pt x="866" y="270"/>
                  </a:lnTo>
                  <a:lnTo>
                    <a:pt x="864" y="268"/>
                  </a:lnTo>
                  <a:lnTo>
                    <a:pt x="862" y="266"/>
                  </a:lnTo>
                  <a:lnTo>
                    <a:pt x="864" y="261"/>
                  </a:lnTo>
                  <a:lnTo>
                    <a:pt x="858" y="257"/>
                  </a:lnTo>
                  <a:lnTo>
                    <a:pt x="858" y="255"/>
                  </a:lnTo>
                  <a:lnTo>
                    <a:pt x="862" y="253"/>
                  </a:lnTo>
                  <a:lnTo>
                    <a:pt x="860" y="253"/>
                  </a:lnTo>
                  <a:lnTo>
                    <a:pt x="858" y="251"/>
                  </a:lnTo>
                  <a:lnTo>
                    <a:pt x="858" y="249"/>
                  </a:lnTo>
                  <a:lnTo>
                    <a:pt x="856" y="247"/>
                  </a:lnTo>
                  <a:lnTo>
                    <a:pt x="860" y="244"/>
                  </a:lnTo>
                  <a:lnTo>
                    <a:pt x="854" y="247"/>
                  </a:lnTo>
                  <a:lnTo>
                    <a:pt x="854" y="244"/>
                  </a:lnTo>
                  <a:lnTo>
                    <a:pt x="852" y="244"/>
                  </a:lnTo>
                  <a:lnTo>
                    <a:pt x="850" y="244"/>
                  </a:lnTo>
                  <a:lnTo>
                    <a:pt x="854" y="240"/>
                  </a:lnTo>
                  <a:lnTo>
                    <a:pt x="850" y="242"/>
                  </a:lnTo>
                  <a:lnTo>
                    <a:pt x="845" y="242"/>
                  </a:lnTo>
                  <a:lnTo>
                    <a:pt x="841" y="240"/>
                  </a:lnTo>
                  <a:lnTo>
                    <a:pt x="839" y="236"/>
                  </a:lnTo>
                  <a:lnTo>
                    <a:pt x="835" y="234"/>
                  </a:lnTo>
                  <a:lnTo>
                    <a:pt x="831" y="234"/>
                  </a:lnTo>
                  <a:lnTo>
                    <a:pt x="818" y="232"/>
                  </a:lnTo>
                  <a:lnTo>
                    <a:pt x="807" y="228"/>
                  </a:lnTo>
                  <a:lnTo>
                    <a:pt x="801" y="228"/>
                  </a:lnTo>
                  <a:lnTo>
                    <a:pt x="797" y="226"/>
                  </a:lnTo>
                  <a:lnTo>
                    <a:pt x="795" y="223"/>
                  </a:lnTo>
                  <a:lnTo>
                    <a:pt x="795" y="221"/>
                  </a:lnTo>
                  <a:lnTo>
                    <a:pt x="791" y="221"/>
                  </a:lnTo>
                  <a:lnTo>
                    <a:pt x="791" y="217"/>
                  </a:lnTo>
                  <a:lnTo>
                    <a:pt x="793" y="217"/>
                  </a:lnTo>
                  <a:lnTo>
                    <a:pt x="795" y="217"/>
                  </a:lnTo>
                  <a:lnTo>
                    <a:pt x="795" y="217"/>
                  </a:lnTo>
                  <a:lnTo>
                    <a:pt x="793" y="217"/>
                  </a:lnTo>
                  <a:lnTo>
                    <a:pt x="788" y="217"/>
                  </a:lnTo>
                  <a:lnTo>
                    <a:pt x="786" y="217"/>
                  </a:lnTo>
                  <a:lnTo>
                    <a:pt x="784" y="215"/>
                  </a:lnTo>
                  <a:lnTo>
                    <a:pt x="784" y="215"/>
                  </a:lnTo>
                  <a:lnTo>
                    <a:pt x="782" y="217"/>
                  </a:lnTo>
                  <a:lnTo>
                    <a:pt x="780" y="213"/>
                  </a:lnTo>
                  <a:lnTo>
                    <a:pt x="780" y="211"/>
                  </a:lnTo>
                  <a:lnTo>
                    <a:pt x="778" y="213"/>
                  </a:lnTo>
                  <a:lnTo>
                    <a:pt x="776" y="213"/>
                  </a:lnTo>
                  <a:lnTo>
                    <a:pt x="774" y="211"/>
                  </a:lnTo>
                  <a:lnTo>
                    <a:pt x="774" y="207"/>
                  </a:lnTo>
                  <a:lnTo>
                    <a:pt x="772" y="202"/>
                  </a:lnTo>
                  <a:lnTo>
                    <a:pt x="774" y="200"/>
                  </a:lnTo>
                  <a:lnTo>
                    <a:pt x="774" y="194"/>
                  </a:lnTo>
                  <a:lnTo>
                    <a:pt x="772" y="198"/>
                  </a:lnTo>
                  <a:lnTo>
                    <a:pt x="769" y="202"/>
                  </a:lnTo>
                  <a:lnTo>
                    <a:pt x="769" y="207"/>
                  </a:lnTo>
                  <a:lnTo>
                    <a:pt x="767" y="207"/>
                  </a:lnTo>
                  <a:lnTo>
                    <a:pt x="765" y="213"/>
                  </a:lnTo>
                  <a:lnTo>
                    <a:pt x="765" y="215"/>
                  </a:lnTo>
                  <a:lnTo>
                    <a:pt x="761" y="221"/>
                  </a:lnTo>
                  <a:lnTo>
                    <a:pt x="757" y="221"/>
                  </a:lnTo>
                  <a:lnTo>
                    <a:pt x="755" y="219"/>
                  </a:lnTo>
                  <a:lnTo>
                    <a:pt x="751" y="213"/>
                  </a:lnTo>
                  <a:lnTo>
                    <a:pt x="751" y="211"/>
                  </a:lnTo>
                  <a:lnTo>
                    <a:pt x="753" y="211"/>
                  </a:lnTo>
                  <a:lnTo>
                    <a:pt x="753" y="207"/>
                  </a:lnTo>
                  <a:lnTo>
                    <a:pt x="753" y="204"/>
                  </a:lnTo>
                  <a:lnTo>
                    <a:pt x="751" y="207"/>
                  </a:lnTo>
                  <a:lnTo>
                    <a:pt x="748" y="204"/>
                  </a:lnTo>
                  <a:lnTo>
                    <a:pt x="746" y="200"/>
                  </a:lnTo>
                  <a:lnTo>
                    <a:pt x="744" y="198"/>
                  </a:lnTo>
                  <a:lnTo>
                    <a:pt x="738" y="196"/>
                  </a:lnTo>
                  <a:lnTo>
                    <a:pt x="738" y="194"/>
                  </a:lnTo>
                  <a:lnTo>
                    <a:pt x="740" y="192"/>
                  </a:lnTo>
                  <a:lnTo>
                    <a:pt x="744" y="192"/>
                  </a:lnTo>
                  <a:lnTo>
                    <a:pt x="746" y="192"/>
                  </a:lnTo>
                  <a:lnTo>
                    <a:pt x="751" y="194"/>
                  </a:lnTo>
                  <a:lnTo>
                    <a:pt x="753" y="194"/>
                  </a:lnTo>
                  <a:lnTo>
                    <a:pt x="757" y="192"/>
                  </a:lnTo>
                  <a:lnTo>
                    <a:pt x="759" y="188"/>
                  </a:lnTo>
                  <a:lnTo>
                    <a:pt x="761" y="188"/>
                  </a:lnTo>
                  <a:lnTo>
                    <a:pt x="767" y="190"/>
                  </a:lnTo>
                  <a:lnTo>
                    <a:pt x="769" y="194"/>
                  </a:lnTo>
                  <a:lnTo>
                    <a:pt x="772" y="190"/>
                  </a:lnTo>
                  <a:lnTo>
                    <a:pt x="774" y="185"/>
                  </a:lnTo>
                  <a:lnTo>
                    <a:pt x="776" y="188"/>
                  </a:lnTo>
                  <a:lnTo>
                    <a:pt x="776" y="183"/>
                  </a:lnTo>
                  <a:lnTo>
                    <a:pt x="776" y="181"/>
                  </a:lnTo>
                  <a:lnTo>
                    <a:pt x="765" y="179"/>
                  </a:lnTo>
                  <a:lnTo>
                    <a:pt x="767" y="181"/>
                  </a:lnTo>
                  <a:lnTo>
                    <a:pt x="763" y="181"/>
                  </a:lnTo>
                  <a:lnTo>
                    <a:pt x="763" y="181"/>
                  </a:lnTo>
                  <a:lnTo>
                    <a:pt x="757" y="183"/>
                  </a:lnTo>
                  <a:lnTo>
                    <a:pt x="753" y="181"/>
                  </a:lnTo>
                  <a:lnTo>
                    <a:pt x="751" y="183"/>
                  </a:lnTo>
                  <a:lnTo>
                    <a:pt x="748" y="181"/>
                  </a:lnTo>
                  <a:lnTo>
                    <a:pt x="744" y="181"/>
                  </a:lnTo>
                  <a:lnTo>
                    <a:pt x="742" y="181"/>
                  </a:lnTo>
                  <a:lnTo>
                    <a:pt x="738" y="179"/>
                  </a:lnTo>
                  <a:lnTo>
                    <a:pt x="736" y="173"/>
                  </a:lnTo>
                  <a:lnTo>
                    <a:pt x="738" y="173"/>
                  </a:lnTo>
                  <a:lnTo>
                    <a:pt x="736" y="169"/>
                  </a:lnTo>
                  <a:lnTo>
                    <a:pt x="729" y="167"/>
                  </a:lnTo>
                  <a:lnTo>
                    <a:pt x="727" y="162"/>
                  </a:lnTo>
                  <a:lnTo>
                    <a:pt x="725" y="164"/>
                  </a:lnTo>
                  <a:lnTo>
                    <a:pt x="723" y="167"/>
                  </a:lnTo>
                  <a:lnTo>
                    <a:pt x="719" y="167"/>
                  </a:lnTo>
                  <a:lnTo>
                    <a:pt x="719" y="162"/>
                  </a:lnTo>
                  <a:lnTo>
                    <a:pt x="723" y="160"/>
                  </a:lnTo>
                  <a:lnTo>
                    <a:pt x="723" y="158"/>
                  </a:lnTo>
                  <a:lnTo>
                    <a:pt x="723" y="154"/>
                  </a:lnTo>
                  <a:lnTo>
                    <a:pt x="725" y="152"/>
                  </a:lnTo>
                  <a:lnTo>
                    <a:pt x="732" y="152"/>
                  </a:lnTo>
                  <a:lnTo>
                    <a:pt x="734" y="150"/>
                  </a:lnTo>
                  <a:lnTo>
                    <a:pt x="738" y="150"/>
                  </a:lnTo>
                  <a:lnTo>
                    <a:pt x="742" y="145"/>
                  </a:lnTo>
                  <a:lnTo>
                    <a:pt x="744" y="143"/>
                  </a:lnTo>
                  <a:lnTo>
                    <a:pt x="751" y="141"/>
                  </a:lnTo>
                  <a:lnTo>
                    <a:pt x="761" y="145"/>
                  </a:lnTo>
                  <a:lnTo>
                    <a:pt x="767" y="150"/>
                  </a:lnTo>
                  <a:lnTo>
                    <a:pt x="774" y="150"/>
                  </a:lnTo>
                  <a:lnTo>
                    <a:pt x="780" y="150"/>
                  </a:lnTo>
                  <a:lnTo>
                    <a:pt x="782" y="152"/>
                  </a:lnTo>
                  <a:lnTo>
                    <a:pt x="780" y="154"/>
                  </a:lnTo>
                  <a:lnTo>
                    <a:pt x="780" y="160"/>
                  </a:lnTo>
                  <a:lnTo>
                    <a:pt x="784" y="162"/>
                  </a:lnTo>
                  <a:lnTo>
                    <a:pt x="784" y="167"/>
                  </a:lnTo>
                  <a:lnTo>
                    <a:pt x="782" y="169"/>
                  </a:lnTo>
                  <a:lnTo>
                    <a:pt x="780" y="173"/>
                  </a:lnTo>
                  <a:lnTo>
                    <a:pt x="782" y="179"/>
                  </a:lnTo>
                  <a:lnTo>
                    <a:pt x="782" y="188"/>
                  </a:lnTo>
                  <a:lnTo>
                    <a:pt x="784" y="192"/>
                  </a:lnTo>
                  <a:lnTo>
                    <a:pt x="786" y="194"/>
                  </a:lnTo>
                  <a:lnTo>
                    <a:pt x="788" y="194"/>
                  </a:lnTo>
                  <a:lnTo>
                    <a:pt x="788" y="190"/>
                  </a:lnTo>
                  <a:lnTo>
                    <a:pt x="791" y="188"/>
                  </a:lnTo>
                  <a:lnTo>
                    <a:pt x="793" y="190"/>
                  </a:lnTo>
                  <a:lnTo>
                    <a:pt x="793" y="194"/>
                  </a:lnTo>
                  <a:lnTo>
                    <a:pt x="793" y="198"/>
                  </a:lnTo>
                  <a:lnTo>
                    <a:pt x="795" y="196"/>
                  </a:lnTo>
                  <a:lnTo>
                    <a:pt x="795" y="200"/>
                  </a:lnTo>
                  <a:lnTo>
                    <a:pt x="801" y="204"/>
                  </a:lnTo>
                  <a:lnTo>
                    <a:pt x="803" y="207"/>
                  </a:lnTo>
                  <a:lnTo>
                    <a:pt x="805" y="207"/>
                  </a:lnTo>
                  <a:lnTo>
                    <a:pt x="810" y="204"/>
                  </a:lnTo>
                  <a:lnTo>
                    <a:pt x="812" y="200"/>
                  </a:lnTo>
                  <a:lnTo>
                    <a:pt x="814" y="198"/>
                  </a:lnTo>
                  <a:lnTo>
                    <a:pt x="816" y="198"/>
                  </a:lnTo>
                  <a:lnTo>
                    <a:pt x="816" y="194"/>
                  </a:lnTo>
                  <a:lnTo>
                    <a:pt x="818" y="190"/>
                  </a:lnTo>
                  <a:lnTo>
                    <a:pt x="822" y="190"/>
                  </a:lnTo>
                  <a:lnTo>
                    <a:pt x="824" y="185"/>
                  </a:lnTo>
                  <a:lnTo>
                    <a:pt x="826" y="183"/>
                  </a:lnTo>
                  <a:lnTo>
                    <a:pt x="826" y="181"/>
                  </a:lnTo>
                  <a:lnTo>
                    <a:pt x="829" y="181"/>
                  </a:lnTo>
                  <a:lnTo>
                    <a:pt x="831" y="181"/>
                  </a:lnTo>
                  <a:lnTo>
                    <a:pt x="835" y="179"/>
                  </a:lnTo>
                  <a:lnTo>
                    <a:pt x="841" y="179"/>
                  </a:lnTo>
                  <a:lnTo>
                    <a:pt x="841" y="177"/>
                  </a:lnTo>
                  <a:lnTo>
                    <a:pt x="839" y="173"/>
                  </a:lnTo>
                  <a:lnTo>
                    <a:pt x="841" y="171"/>
                  </a:lnTo>
                  <a:lnTo>
                    <a:pt x="850" y="164"/>
                  </a:lnTo>
                  <a:lnTo>
                    <a:pt x="856" y="167"/>
                  </a:lnTo>
                  <a:lnTo>
                    <a:pt x="858" y="169"/>
                  </a:lnTo>
                  <a:lnTo>
                    <a:pt x="864" y="171"/>
                  </a:lnTo>
                  <a:lnTo>
                    <a:pt x="871" y="173"/>
                  </a:lnTo>
                  <a:lnTo>
                    <a:pt x="875" y="175"/>
                  </a:lnTo>
                  <a:lnTo>
                    <a:pt x="879" y="177"/>
                  </a:lnTo>
                  <a:lnTo>
                    <a:pt x="883" y="177"/>
                  </a:lnTo>
                  <a:lnTo>
                    <a:pt x="896" y="183"/>
                  </a:lnTo>
                  <a:lnTo>
                    <a:pt x="898" y="183"/>
                  </a:lnTo>
                  <a:lnTo>
                    <a:pt x="902" y="183"/>
                  </a:lnTo>
                  <a:lnTo>
                    <a:pt x="906" y="183"/>
                  </a:lnTo>
                  <a:lnTo>
                    <a:pt x="911" y="183"/>
                  </a:lnTo>
                  <a:lnTo>
                    <a:pt x="913" y="185"/>
                  </a:lnTo>
                  <a:lnTo>
                    <a:pt x="913" y="188"/>
                  </a:lnTo>
                  <a:lnTo>
                    <a:pt x="913" y="190"/>
                  </a:lnTo>
                  <a:lnTo>
                    <a:pt x="915" y="192"/>
                  </a:lnTo>
                  <a:lnTo>
                    <a:pt x="919" y="190"/>
                  </a:lnTo>
                  <a:lnTo>
                    <a:pt x="919" y="190"/>
                  </a:lnTo>
                  <a:lnTo>
                    <a:pt x="919" y="190"/>
                  </a:lnTo>
                  <a:close/>
                  <a:moveTo>
                    <a:pt x="681" y="135"/>
                  </a:moveTo>
                  <a:lnTo>
                    <a:pt x="689" y="139"/>
                  </a:lnTo>
                  <a:lnTo>
                    <a:pt x="689" y="141"/>
                  </a:lnTo>
                  <a:lnTo>
                    <a:pt x="683" y="137"/>
                  </a:lnTo>
                  <a:lnTo>
                    <a:pt x="681" y="135"/>
                  </a:lnTo>
                  <a:lnTo>
                    <a:pt x="681" y="135"/>
                  </a:lnTo>
                  <a:close/>
                  <a:moveTo>
                    <a:pt x="721" y="143"/>
                  </a:moveTo>
                  <a:lnTo>
                    <a:pt x="723" y="143"/>
                  </a:lnTo>
                  <a:lnTo>
                    <a:pt x="727" y="143"/>
                  </a:lnTo>
                  <a:lnTo>
                    <a:pt x="725" y="139"/>
                  </a:lnTo>
                  <a:lnTo>
                    <a:pt x="721" y="137"/>
                  </a:lnTo>
                  <a:lnTo>
                    <a:pt x="715" y="137"/>
                  </a:lnTo>
                  <a:lnTo>
                    <a:pt x="710" y="139"/>
                  </a:lnTo>
                  <a:lnTo>
                    <a:pt x="708" y="139"/>
                  </a:lnTo>
                  <a:lnTo>
                    <a:pt x="706" y="139"/>
                  </a:lnTo>
                  <a:lnTo>
                    <a:pt x="708" y="141"/>
                  </a:lnTo>
                  <a:lnTo>
                    <a:pt x="704" y="141"/>
                  </a:lnTo>
                  <a:lnTo>
                    <a:pt x="710" y="143"/>
                  </a:lnTo>
                  <a:lnTo>
                    <a:pt x="715" y="145"/>
                  </a:lnTo>
                  <a:lnTo>
                    <a:pt x="717" y="143"/>
                  </a:lnTo>
                  <a:lnTo>
                    <a:pt x="717" y="141"/>
                  </a:lnTo>
                  <a:lnTo>
                    <a:pt x="715" y="141"/>
                  </a:lnTo>
                  <a:lnTo>
                    <a:pt x="715" y="139"/>
                  </a:lnTo>
                  <a:lnTo>
                    <a:pt x="715" y="139"/>
                  </a:lnTo>
                  <a:lnTo>
                    <a:pt x="721" y="143"/>
                  </a:lnTo>
                  <a:lnTo>
                    <a:pt x="721" y="143"/>
                  </a:lnTo>
                  <a:close/>
                  <a:moveTo>
                    <a:pt x="715" y="154"/>
                  </a:moveTo>
                  <a:lnTo>
                    <a:pt x="710" y="154"/>
                  </a:lnTo>
                  <a:lnTo>
                    <a:pt x="706" y="154"/>
                  </a:lnTo>
                  <a:lnTo>
                    <a:pt x="710" y="156"/>
                  </a:lnTo>
                  <a:lnTo>
                    <a:pt x="715" y="154"/>
                  </a:lnTo>
                  <a:lnTo>
                    <a:pt x="715" y="154"/>
                  </a:lnTo>
                  <a:close/>
                  <a:moveTo>
                    <a:pt x="717" y="152"/>
                  </a:moveTo>
                  <a:lnTo>
                    <a:pt x="717" y="154"/>
                  </a:lnTo>
                  <a:lnTo>
                    <a:pt x="715" y="152"/>
                  </a:lnTo>
                  <a:lnTo>
                    <a:pt x="717" y="152"/>
                  </a:lnTo>
                  <a:lnTo>
                    <a:pt x="717" y="152"/>
                  </a:lnTo>
                  <a:close/>
                  <a:moveTo>
                    <a:pt x="717" y="154"/>
                  </a:moveTo>
                  <a:lnTo>
                    <a:pt x="713" y="158"/>
                  </a:lnTo>
                  <a:lnTo>
                    <a:pt x="713" y="162"/>
                  </a:lnTo>
                  <a:lnTo>
                    <a:pt x="717" y="164"/>
                  </a:lnTo>
                  <a:lnTo>
                    <a:pt x="719" y="162"/>
                  </a:lnTo>
                  <a:lnTo>
                    <a:pt x="719" y="156"/>
                  </a:lnTo>
                  <a:lnTo>
                    <a:pt x="717" y="154"/>
                  </a:lnTo>
                  <a:lnTo>
                    <a:pt x="717" y="154"/>
                  </a:lnTo>
                  <a:close/>
                  <a:moveTo>
                    <a:pt x="605" y="57"/>
                  </a:moveTo>
                  <a:lnTo>
                    <a:pt x="609" y="61"/>
                  </a:lnTo>
                  <a:lnTo>
                    <a:pt x="611" y="65"/>
                  </a:lnTo>
                  <a:lnTo>
                    <a:pt x="609" y="67"/>
                  </a:lnTo>
                  <a:lnTo>
                    <a:pt x="605" y="65"/>
                  </a:lnTo>
                  <a:lnTo>
                    <a:pt x="605" y="59"/>
                  </a:lnTo>
                  <a:lnTo>
                    <a:pt x="605" y="57"/>
                  </a:lnTo>
                  <a:lnTo>
                    <a:pt x="605" y="57"/>
                  </a:lnTo>
                  <a:close/>
                  <a:moveTo>
                    <a:pt x="630" y="42"/>
                  </a:moveTo>
                  <a:lnTo>
                    <a:pt x="630" y="48"/>
                  </a:lnTo>
                  <a:lnTo>
                    <a:pt x="632" y="51"/>
                  </a:lnTo>
                  <a:lnTo>
                    <a:pt x="635" y="51"/>
                  </a:lnTo>
                  <a:lnTo>
                    <a:pt x="635" y="46"/>
                  </a:lnTo>
                  <a:lnTo>
                    <a:pt x="635" y="44"/>
                  </a:lnTo>
                  <a:lnTo>
                    <a:pt x="632" y="42"/>
                  </a:lnTo>
                  <a:lnTo>
                    <a:pt x="630" y="42"/>
                  </a:lnTo>
                  <a:lnTo>
                    <a:pt x="630" y="42"/>
                  </a:lnTo>
                  <a:close/>
                  <a:moveTo>
                    <a:pt x="630" y="53"/>
                  </a:moveTo>
                  <a:lnTo>
                    <a:pt x="632" y="53"/>
                  </a:lnTo>
                  <a:lnTo>
                    <a:pt x="632" y="57"/>
                  </a:lnTo>
                  <a:lnTo>
                    <a:pt x="632" y="57"/>
                  </a:lnTo>
                  <a:lnTo>
                    <a:pt x="632" y="57"/>
                  </a:lnTo>
                  <a:lnTo>
                    <a:pt x="630" y="53"/>
                  </a:lnTo>
                  <a:lnTo>
                    <a:pt x="630" y="53"/>
                  </a:lnTo>
                  <a:close/>
                  <a:moveTo>
                    <a:pt x="662" y="89"/>
                  </a:moveTo>
                  <a:lnTo>
                    <a:pt x="662" y="95"/>
                  </a:lnTo>
                  <a:lnTo>
                    <a:pt x="666" y="95"/>
                  </a:lnTo>
                  <a:lnTo>
                    <a:pt x="668" y="95"/>
                  </a:lnTo>
                  <a:lnTo>
                    <a:pt x="670" y="91"/>
                  </a:lnTo>
                  <a:lnTo>
                    <a:pt x="670" y="89"/>
                  </a:lnTo>
                  <a:lnTo>
                    <a:pt x="668" y="86"/>
                  </a:lnTo>
                  <a:lnTo>
                    <a:pt x="664" y="89"/>
                  </a:lnTo>
                  <a:lnTo>
                    <a:pt x="662" y="89"/>
                  </a:lnTo>
                  <a:lnTo>
                    <a:pt x="662" y="89"/>
                  </a:lnTo>
                  <a:close/>
                  <a:moveTo>
                    <a:pt x="658" y="143"/>
                  </a:moveTo>
                  <a:lnTo>
                    <a:pt x="660" y="148"/>
                  </a:lnTo>
                  <a:lnTo>
                    <a:pt x="664" y="154"/>
                  </a:lnTo>
                  <a:lnTo>
                    <a:pt x="666" y="154"/>
                  </a:lnTo>
                  <a:lnTo>
                    <a:pt x="664" y="156"/>
                  </a:lnTo>
                  <a:lnTo>
                    <a:pt x="664" y="158"/>
                  </a:lnTo>
                  <a:lnTo>
                    <a:pt x="664" y="154"/>
                  </a:lnTo>
                  <a:lnTo>
                    <a:pt x="660" y="154"/>
                  </a:lnTo>
                  <a:lnTo>
                    <a:pt x="656" y="148"/>
                  </a:lnTo>
                  <a:lnTo>
                    <a:pt x="651" y="143"/>
                  </a:lnTo>
                  <a:lnTo>
                    <a:pt x="649" y="139"/>
                  </a:lnTo>
                  <a:lnTo>
                    <a:pt x="651" y="135"/>
                  </a:lnTo>
                  <a:lnTo>
                    <a:pt x="651" y="133"/>
                  </a:lnTo>
                  <a:lnTo>
                    <a:pt x="651" y="131"/>
                  </a:lnTo>
                  <a:lnTo>
                    <a:pt x="647" y="129"/>
                  </a:lnTo>
                  <a:lnTo>
                    <a:pt x="647" y="124"/>
                  </a:lnTo>
                  <a:lnTo>
                    <a:pt x="649" y="120"/>
                  </a:lnTo>
                  <a:lnTo>
                    <a:pt x="647" y="116"/>
                  </a:lnTo>
                  <a:lnTo>
                    <a:pt x="645" y="114"/>
                  </a:lnTo>
                  <a:lnTo>
                    <a:pt x="647" y="110"/>
                  </a:lnTo>
                  <a:lnTo>
                    <a:pt x="649" y="107"/>
                  </a:lnTo>
                  <a:lnTo>
                    <a:pt x="649" y="103"/>
                  </a:lnTo>
                  <a:lnTo>
                    <a:pt x="649" y="97"/>
                  </a:lnTo>
                  <a:lnTo>
                    <a:pt x="656" y="91"/>
                  </a:lnTo>
                  <a:lnTo>
                    <a:pt x="658" y="91"/>
                  </a:lnTo>
                  <a:lnTo>
                    <a:pt x="658" y="93"/>
                  </a:lnTo>
                  <a:lnTo>
                    <a:pt x="656" y="97"/>
                  </a:lnTo>
                  <a:lnTo>
                    <a:pt x="656" y="99"/>
                  </a:lnTo>
                  <a:lnTo>
                    <a:pt x="658" y="101"/>
                  </a:lnTo>
                  <a:lnTo>
                    <a:pt x="658" y="107"/>
                  </a:lnTo>
                  <a:lnTo>
                    <a:pt x="658" y="112"/>
                  </a:lnTo>
                  <a:lnTo>
                    <a:pt x="654" y="112"/>
                  </a:lnTo>
                  <a:lnTo>
                    <a:pt x="651" y="114"/>
                  </a:lnTo>
                  <a:lnTo>
                    <a:pt x="654" y="118"/>
                  </a:lnTo>
                  <a:lnTo>
                    <a:pt x="656" y="118"/>
                  </a:lnTo>
                  <a:lnTo>
                    <a:pt x="656" y="114"/>
                  </a:lnTo>
                  <a:lnTo>
                    <a:pt x="660" y="112"/>
                  </a:lnTo>
                  <a:lnTo>
                    <a:pt x="662" y="110"/>
                  </a:lnTo>
                  <a:lnTo>
                    <a:pt x="660" y="110"/>
                  </a:lnTo>
                  <a:lnTo>
                    <a:pt x="660" y="107"/>
                  </a:lnTo>
                  <a:lnTo>
                    <a:pt x="666" y="105"/>
                  </a:lnTo>
                  <a:lnTo>
                    <a:pt x="673" y="103"/>
                  </a:lnTo>
                  <a:lnTo>
                    <a:pt x="675" y="105"/>
                  </a:lnTo>
                  <a:lnTo>
                    <a:pt x="675" y="107"/>
                  </a:lnTo>
                  <a:lnTo>
                    <a:pt x="673" y="114"/>
                  </a:lnTo>
                  <a:lnTo>
                    <a:pt x="664" y="118"/>
                  </a:lnTo>
                  <a:lnTo>
                    <a:pt x="662" y="120"/>
                  </a:lnTo>
                  <a:lnTo>
                    <a:pt x="664" y="122"/>
                  </a:lnTo>
                  <a:lnTo>
                    <a:pt x="666" y="122"/>
                  </a:lnTo>
                  <a:lnTo>
                    <a:pt x="670" y="126"/>
                  </a:lnTo>
                  <a:lnTo>
                    <a:pt x="673" y="131"/>
                  </a:lnTo>
                  <a:lnTo>
                    <a:pt x="675" y="131"/>
                  </a:lnTo>
                  <a:lnTo>
                    <a:pt x="670" y="131"/>
                  </a:lnTo>
                  <a:lnTo>
                    <a:pt x="668" y="129"/>
                  </a:lnTo>
                  <a:lnTo>
                    <a:pt x="662" y="129"/>
                  </a:lnTo>
                  <a:lnTo>
                    <a:pt x="658" y="129"/>
                  </a:lnTo>
                  <a:lnTo>
                    <a:pt x="656" y="129"/>
                  </a:lnTo>
                  <a:lnTo>
                    <a:pt x="656" y="137"/>
                  </a:lnTo>
                  <a:lnTo>
                    <a:pt x="658" y="143"/>
                  </a:lnTo>
                  <a:lnTo>
                    <a:pt x="658" y="143"/>
                  </a:lnTo>
                  <a:close/>
                  <a:moveTo>
                    <a:pt x="643" y="152"/>
                  </a:moveTo>
                  <a:lnTo>
                    <a:pt x="643" y="154"/>
                  </a:lnTo>
                  <a:lnTo>
                    <a:pt x="639" y="154"/>
                  </a:lnTo>
                  <a:lnTo>
                    <a:pt x="641" y="152"/>
                  </a:lnTo>
                  <a:lnTo>
                    <a:pt x="643" y="152"/>
                  </a:lnTo>
                  <a:lnTo>
                    <a:pt x="643" y="152"/>
                  </a:lnTo>
                  <a:close/>
                  <a:moveTo>
                    <a:pt x="641" y="143"/>
                  </a:moveTo>
                  <a:lnTo>
                    <a:pt x="639" y="143"/>
                  </a:lnTo>
                  <a:lnTo>
                    <a:pt x="639" y="148"/>
                  </a:lnTo>
                  <a:lnTo>
                    <a:pt x="641" y="148"/>
                  </a:lnTo>
                  <a:lnTo>
                    <a:pt x="643" y="145"/>
                  </a:lnTo>
                  <a:lnTo>
                    <a:pt x="641" y="143"/>
                  </a:lnTo>
                  <a:lnTo>
                    <a:pt x="641" y="143"/>
                  </a:lnTo>
                  <a:close/>
                  <a:moveTo>
                    <a:pt x="645" y="145"/>
                  </a:moveTo>
                  <a:lnTo>
                    <a:pt x="643" y="148"/>
                  </a:lnTo>
                  <a:lnTo>
                    <a:pt x="645" y="150"/>
                  </a:lnTo>
                  <a:lnTo>
                    <a:pt x="647" y="154"/>
                  </a:lnTo>
                  <a:lnTo>
                    <a:pt x="649" y="152"/>
                  </a:lnTo>
                  <a:lnTo>
                    <a:pt x="651" y="154"/>
                  </a:lnTo>
                  <a:lnTo>
                    <a:pt x="654" y="154"/>
                  </a:lnTo>
                  <a:lnTo>
                    <a:pt x="654" y="152"/>
                  </a:lnTo>
                  <a:lnTo>
                    <a:pt x="649" y="150"/>
                  </a:lnTo>
                  <a:lnTo>
                    <a:pt x="649" y="148"/>
                  </a:lnTo>
                  <a:lnTo>
                    <a:pt x="647" y="145"/>
                  </a:lnTo>
                  <a:lnTo>
                    <a:pt x="645" y="145"/>
                  </a:lnTo>
                  <a:lnTo>
                    <a:pt x="645" y="145"/>
                  </a:lnTo>
                  <a:close/>
                  <a:moveTo>
                    <a:pt x="645" y="169"/>
                  </a:moveTo>
                  <a:lnTo>
                    <a:pt x="649" y="164"/>
                  </a:lnTo>
                  <a:lnTo>
                    <a:pt x="656" y="164"/>
                  </a:lnTo>
                  <a:lnTo>
                    <a:pt x="660" y="171"/>
                  </a:lnTo>
                  <a:lnTo>
                    <a:pt x="658" y="173"/>
                  </a:lnTo>
                  <a:lnTo>
                    <a:pt x="656" y="173"/>
                  </a:lnTo>
                  <a:lnTo>
                    <a:pt x="654" y="173"/>
                  </a:lnTo>
                  <a:lnTo>
                    <a:pt x="649" y="173"/>
                  </a:lnTo>
                  <a:lnTo>
                    <a:pt x="647" y="171"/>
                  </a:lnTo>
                  <a:lnTo>
                    <a:pt x="645" y="169"/>
                  </a:lnTo>
                  <a:lnTo>
                    <a:pt x="645" y="169"/>
                  </a:lnTo>
                  <a:close/>
                  <a:moveTo>
                    <a:pt x="702" y="171"/>
                  </a:moveTo>
                  <a:lnTo>
                    <a:pt x="696" y="173"/>
                  </a:lnTo>
                  <a:lnTo>
                    <a:pt x="692" y="175"/>
                  </a:lnTo>
                  <a:lnTo>
                    <a:pt x="694" y="177"/>
                  </a:lnTo>
                  <a:lnTo>
                    <a:pt x="700" y="179"/>
                  </a:lnTo>
                  <a:lnTo>
                    <a:pt x="706" y="177"/>
                  </a:lnTo>
                  <a:lnTo>
                    <a:pt x="704" y="175"/>
                  </a:lnTo>
                  <a:lnTo>
                    <a:pt x="704" y="173"/>
                  </a:lnTo>
                  <a:lnTo>
                    <a:pt x="702" y="171"/>
                  </a:lnTo>
                  <a:lnTo>
                    <a:pt x="702" y="171"/>
                  </a:lnTo>
                  <a:close/>
                  <a:moveTo>
                    <a:pt x="668" y="211"/>
                  </a:moveTo>
                  <a:lnTo>
                    <a:pt x="670" y="209"/>
                  </a:lnTo>
                  <a:lnTo>
                    <a:pt x="670" y="211"/>
                  </a:lnTo>
                  <a:lnTo>
                    <a:pt x="668" y="211"/>
                  </a:lnTo>
                  <a:lnTo>
                    <a:pt x="668" y="211"/>
                  </a:lnTo>
                  <a:lnTo>
                    <a:pt x="668" y="211"/>
                  </a:lnTo>
                  <a:close/>
                  <a:moveTo>
                    <a:pt x="664" y="211"/>
                  </a:moveTo>
                  <a:lnTo>
                    <a:pt x="666" y="211"/>
                  </a:lnTo>
                  <a:lnTo>
                    <a:pt x="666" y="213"/>
                  </a:lnTo>
                  <a:lnTo>
                    <a:pt x="664" y="213"/>
                  </a:lnTo>
                  <a:lnTo>
                    <a:pt x="664" y="211"/>
                  </a:lnTo>
                  <a:lnTo>
                    <a:pt x="664" y="211"/>
                  </a:lnTo>
                  <a:close/>
                  <a:moveTo>
                    <a:pt x="654" y="213"/>
                  </a:moveTo>
                  <a:lnTo>
                    <a:pt x="658" y="211"/>
                  </a:lnTo>
                  <a:lnTo>
                    <a:pt x="660" y="209"/>
                  </a:lnTo>
                  <a:lnTo>
                    <a:pt x="662" y="211"/>
                  </a:lnTo>
                  <a:lnTo>
                    <a:pt x="660" y="215"/>
                  </a:lnTo>
                  <a:lnTo>
                    <a:pt x="660" y="213"/>
                  </a:lnTo>
                  <a:lnTo>
                    <a:pt x="656" y="215"/>
                  </a:lnTo>
                  <a:lnTo>
                    <a:pt x="654" y="213"/>
                  </a:lnTo>
                  <a:lnTo>
                    <a:pt x="654" y="213"/>
                  </a:lnTo>
                  <a:close/>
                  <a:moveTo>
                    <a:pt x="651" y="200"/>
                  </a:moveTo>
                  <a:lnTo>
                    <a:pt x="649" y="202"/>
                  </a:lnTo>
                  <a:lnTo>
                    <a:pt x="651" y="202"/>
                  </a:lnTo>
                  <a:lnTo>
                    <a:pt x="651" y="200"/>
                  </a:lnTo>
                  <a:lnTo>
                    <a:pt x="651" y="200"/>
                  </a:lnTo>
                  <a:close/>
                  <a:moveTo>
                    <a:pt x="656" y="196"/>
                  </a:moveTo>
                  <a:lnTo>
                    <a:pt x="654" y="196"/>
                  </a:lnTo>
                  <a:lnTo>
                    <a:pt x="654" y="198"/>
                  </a:lnTo>
                  <a:lnTo>
                    <a:pt x="656" y="198"/>
                  </a:lnTo>
                  <a:lnTo>
                    <a:pt x="656" y="196"/>
                  </a:lnTo>
                  <a:lnTo>
                    <a:pt x="656" y="196"/>
                  </a:lnTo>
                  <a:close/>
                  <a:moveTo>
                    <a:pt x="658" y="207"/>
                  </a:moveTo>
                  <a:lnTo>
                    <a:pt x="662" y="202"/>
                  </a:lnTo>
                  <a:lnTo>
                    <a:pt x="664" y="204"/>
                  </a:lnTo>
                  <a:lnTo>
                    <a:pt x="666" y="207"/>
                  </a:lnTo>
                  <a:lnTo>
                    <a:pt x="670" y="207"/>
                  </a:lnTo>
                  <a:lnTo>
                    <a:pt x="673" y="202"/>
                  </a:lnTo>
                  <a:lnTo>
                    <a:pt x="677" y="202"/>
                  </a:lnTo>
                  <a:lnTo>
                    <a:pt x="679" y="207"/>
                  </a:lnTo>
                  <a:lnTo>
                    <a:pt x="687" y="209"/>
                  </a:lnTo>
                  <a:lnTo>
                    <a:pt x="687" y="204"/>
                  </a:lnTo>
                  <a:lnTo>
                    <a:pt x="692" y="204"/>
                  </a:lnTo>
                  <a:lnTo>
                    <a:pt x="700" y="211"/>
                  </a:lnTo>
                  <a:lnTo>
                    <a:pt x="704" y="211"/>
                  </a:lnTo>
                  <a:lnTo>
                    <a:pt x="708" y="215"/>
                  </a:lnTo>
                  <a:lnTo>
                    <a:pt x="713" y="215"/>
                  </a:lnTo>
                  <a:lnTo>
                    <a:pt x="715" y="213"/>
                  </a:lnTo>
                  <a:lnTo>
                    <a:pt x="713" y="204"/>
                  </a:lnTo>
                  <a:lnTo>
                    <a:pt x="702" y="198"/>
                  </a:lnTo>
                  <a:lnTo>
                    <a:pt x="694" y="198"/>
                  </a:lnTo>
                  <a:lnTo>
                    <a:pt x="689" y="194"/>
                  </a:lnTo>
                  <a:lnTo>
                    <a:pt x="685" y="194"/>
                  </a:lnTo>
                  <a:lnTo>
                    <a:pt x="683" y="196"/>
                  </a:lnTo>
                  <a:lnTo>
                    <a:pt x="679" y="196"/>
                  </a:lnTo>
                  <a:lnTo>
                    <a:pt x="675" y="196"/>
                  </a:lnTo>
                  <a:lnTo>
                    <a:pt x="668" y="196"/>
                  </a:lnTo>
                  <a:lnTo>
                    <a:pt x="660" y="196"/>
                  </a:lnTo>
                  <a:lnTo>
                    <a:pt x="660" y="198"/>
                  </a:lnTo>
                  <a:lnTo>
                    <a:pt x="660" y="200"/>
                  </a:lnTo>
                  <a:lnTo>
                    <a:pt x="656" y="200"/>
                  </a:lnTo>
                  <a:lnTo>
                    <a:pt x="654" y="204"/>
                  </a:lnTo>
                  <a:lnTo>
                    <a:pt x="656" y="207"/>
                  </a:lnTo>
                  <a:lnTo>
                    <a:pt x="658" y="207"/>
                  </a:lnTo>
                  <a:lnTo>
                    <a:pt x="658" y="207"/>
                  </a:lnTo>
                  <a:close/>
                  <a:moveTo>
                    <a:pt x="618" y="200"/>
                  </a:moveTo>
                  <a:lnTo>
                    <a:pt x="622" y="202"/>
                  </a:lnTo>
                  <a:lnTo>
                    <a:pt x="626" y="200"/>
                  </a:lnTo>
                  <a:lnTo>
                    <a:pt x="632" y="200"/>
                  </a:lnTo>
                  <a:lnTo>
                    <a:pt x="639" y="202"/>
                  </a:lnTo>
                  <a:lnTo>
                    <a:pt x="639" y="204"/>
                  </a:lnTo>
                  <a:lnTo>
                    <a:pt x="643" y="209"/>
                  </a:lnTo>
                  <a:lnTo>
                    <a:pt x="641" y="211"/>
                  </a:lnTo>
                  <a:lnTo>
                    <a:pt x="639" y="211"/>
                  </a:lnTo>
                  <a:lnTo>
                    <a:pt x="635" y="215"/>
                  </a:lnTo>
                  <a:lnTo>
                    <a:pt x="630" y="215"/>
                  </a:lnTo>
                  <a:lnTo>
                    <a:pt x="626" y="215"/>
                  </a:lnTo>
                  <a:lnTo>
                    <a:pt x="624" y="213"/>
                  </a:lnTo>
                  <a:lnTo>
                    <a:pt x="618" y="213"/>
                  </a:lnTo>
                  <a:lnTo>
                    <a:pt x="614" y="209"/>
                  </a:lnTo>
                  <a:lnTo>
                    <a:pt x="616" y="202"/>
                  </a:lnTo>
                  <a:lnTo>
                    <a:pt x="618" y="200"/>
                  </a:lnTo>
                  <a:lnTo>
                    <a:pt x="618" y="200"/>
                  </a:lnTo>
                  <a:close/>
                  <a:moveTo>
                    <a:pt x="508" y="282"/>
                  </a:moveTo>
                  <a:lnTo>
                    <a:pt x="506" y="282"/>
                  </a:lnTo>
                  <a:lnTo>
                    <a:pt x="504" y="282"/>
                  </a:lnTo>
                  <a:lnTo>
                    <a:pt x="506" y="285"/>
                  </a:lnTo>
                  <a:lnTo>
                    <a:pt x="508" y="282"/>
                  </a:lnTo>
                  <a:lnTo>
                    <a:pt x="508" y="282"/>
                  </a:lnTo>
                  <a:close/>
                  <a:moveTo>
                    <a:pt x="504" y="255"/>
                  </a:moveTo>
                  <a:lnTo>
                    <a:pt x="508" y="261"/>
                  </a:lnTo>
                  <a:lnTo>
                    <a:pt x="506" y="263"/>
                  </a:lnTo>
                  <a:lnTo>
                    <a:pt x="504" y="268"/>
                  </a:lnTo>
                  <a:lnTo>
                    <a:pt x="504" y="266"/>
                  </a:lnTo>
                  <a:lnTo>
                    <a:pt x="502" y="263"/>
                  </a:lnTo>
                  <a:lnTo>
                    <a:pt x="504" y="261"/>
                  </a:lnTo>
                  <a:lnTo>
                    <a:pt x="504" y="257"/>
                  </a:lnTo>
                  <a:lnTo>
                    <a:pt x="504" y="255"/>
                  </a:lnTo>
                  <a:lnTo>
                    <a:pt x="504" y="255"/>
                  </a:lnTo>
                  <a:close/>
                  <a:moveTo>
                    <a:pt x="616" y="179"/>
                  </a:moveTo>
                  <a:lnTo>
                    <a:pt x="616" y="181"/>
                  </a:lnTo>
                  <a:lnTo>
                    <a:pt x="618" y="185"/>
                  </a:lnTo>
                  <a:lnTo>
                    <a:pt x="618" y="188"/>
                  </a:lnTo>
                  <a:lnTo>
                    <a:pt x="616" y="188"/>
                  </a:lnTo>
                  <a:lnTo>
                    <a:pt x="614" y="183"/>
                  </a:lnTo>
                  <a:lnTo>
                    <a:pt x="614" y="179"/>
                  </a:lnTo>
                  <a:lnTo>
                    <a:pt x="616" y="179"/>
                  </a:lnTo>
                  <a:lnTo>
                    <a:pt x="616" y="179"/>
                  </a:lnTo>
                  <a:close/>
                  <a:moveTo>
                    <a:pt x="603" y="173"/>
                  </a:moveTo>
                  <a:lnTo>
                    <a:pt x="605" y="173"/>
                  </a:lnTo>
                  <a:lnTo>
                    <a:pt x="609" y="173"/>
                  </a:lnTo>
                  <a:lnTo>
                    <a:pt x="611" y="173"/>
                  </a:lnTo>
                  <a:lnTo>
                    <a:pt x="620" y="173"/>
                  </a:lnTo>
                  <a:lnTo>
                    <a:pt x="624" y="175"/>
                  </a:lnTo>
                  <a:lnTo>
                    <a:pt x="618" y="175"/>
                  </a:lnTo>
                  <a:lnTo>
                    <a:pt x="609" y="177"/>
                  </a:lnTo>
                  <a:lnTo>
                    <a:pt x="605" y="177"/>
                  </a:lnTo>
                  <a:lnTo>
                    <a:pt x="605" y="175"/>
                  </a:lnTo>
                  <a:lnTo>
                    <a:pt x="603" y="173"/>
                  </a:lnTo>
                  <a:lnTo>
                    <a:pt x="603" y="173"/>
                  </a:lnTo>
                  <a:close/>
                  <a:moveTo>
                    <a:pt x="584" y="173"/>
                  </a:moveTo>
                  <a:lnTo>
                    <a:pt x="586" y="171"/>
                  </a:lnTo>
                  <a:lnTo>
                    <a:pt x="588" y="173"/>
                  </a:lnTo>
                  <a:lnTo>
                    <a:pt x="590" y="171"/>
                  </a:lnTo>
                  <a:lnTo>
                    <a:pt x="595" y="173"/>
                  </a:lnTo>
                  <a:lnTo>
                    <a:pt x="597" y="173"/>
                  </a:lnTo>
                  <a:lnTo>
                    <a:pt x="601" y="171"/>
                  </a:lnTo>
                  <a:lnTo>
                    <a:pt x="603" y="173"/>
                  </a:lnTo>
                  <a:lnTo>
                    <a:pt x="603" y="175"/>
                  </a:lnTo>
                  <a:lnTo>
                    <a:pt x="599" y="175"/>
                  </a:lnTo>
                  <a:lnTo>
                    <a:pt x="597" y="177"/>
                  </a:lnTo>
                  <a:lnTo>
                    <a:pt x="592" y="177"/>
                  </a:lnTo>
                  <a:lnTo>
                    <a:pt x="588" y="179"/>
                  </a:lnTo>
                  <a:lnTo>
                    <a:pt x="584" y="177"/>
                  </a:lnTo>
                  <a:lnTo>
                    <a:pt x="584" y="175"/>
                  </a:lnTo>
                  <a:lnTo>
                    <a:pt x="584" y="173"/>
                  </a:lnTo>
                  <a:lnTo>
                    <a:pt x="584" y="173"/>
                  </a:lnTo>
                  <a:close/>
                  <a:moveTo>
                    <a:pt x="548" y="247"/>
                  </a:moveTo>
                  <a:lnTo>
                    <a:pt x="552" y="242"/>
                  </a:lnTo>
                  <a:lnTo>
                    <a:pt x="555" y="236"/>
                  </a:lnTo>
                  <a:lnTo>
                    <a:pt x="555" y="230"/>
                  </a:lnTo>
                  <a:lnTo>
                    <a:pt x="557" y="228"/>
                  </a:lnTo>
                  <a:lnTo>
                    <a:pt x="559" y="228"/>
                  </a:lnTo>
                  <a:lnTo>
                    <a:pt x="559" y="230"/>
                  </a:lnTo>
                  <a:lnTo>
                    <a:pt x="561" y="234"/>
                  </a:lnTo>
                  <a:lnTo>
                    <a:pt x="561" y="236"/>
                  </a:lnTo>
                  <a:lnTo>
                    <a:pt x="559" y="234"/>
                  </a:lnTo>
                  <a:lnTo>
                    <a:pt x="559" y="236"/>
                  </a:lnTo>
                  <a:lnTo>
                    <a:pt x="557" y="238"/>
                  </a:lnTo>
                  <a:lnTo>
                    <a:pt x="555" y="238"/>
                  </a:lnTo>
                  <a:lnTo>
                    <a:pt x="557" y="242"/>
                  </a:lnTo>
                  <a:lnTo>
                    <a:pt x="559" y="242"/>
                  </a:lnTo>
                  <a:lnTo>
                    <a:pt x="559" y="244"/>
                  </a:lnTo>
                  <a:lnTo>
                    <a:pt x="559" y="247"/>
                  </a:lnTo>
                  <a:lnTo>
                    <a:pt x="557" y="247"/>
                  </a:lnTo>
                  <a:lnTo>
                    <a:pt x="555" y="251"/>
                  </a:lnTo>
                  <a:lnTo>
                    <a:pt x="550" y="251"/>
                  </a:lnTo>
                  <a:lnTo>
                    <a:pt x="548" y="251"/>
                  </a:lnTo>
                  <a:lnTo>
                    <a:pt x="548" y="247"/>
                  </a:lnTo>
                  <a:lnTo>
                    <a:pt x="548" y="247"/>
                  </a:lnTo>
                  <a:close/>
                  <a:moveTo>
                    <a:pt x="540" y="242"/>
                  </a:moveTo>
                  <a:lnTo>
                    <a:pt x="540" y="242"/>
                  </a:lnTo>
                  <a:lnTo>
                    <a:pt x="540" y="244"/>
                  </a:lnTo>
                  <a:lnTo>
                    <a:pt x="542" y="247"/>
                  </a:lnTo>
                  <a:lnTo>
                    <a:pt x="544" y="247"/>
                  </a:lnTo>
                  <a:lnTo>
                    <a:pt x="546" y="244"/>
                  </a:lnTo>
                  <a:lnTo>
                    <a:pt x="546" y="244"/>
                  </a:lnTo>
                  <a:lnTo>
                    <a:pt x="548" y="240"/>
                  </a:lnTo>
                  <a:lnTo>
                    <a:pt x="550" y="238"/>
                  </a:lnTo>
                  <a:lnTo>
                    <a:pt x="550" y="236"/>
                  </a:lnTo>
                  <a:lnTo>
                    <a:pt x="548" y="232"/>
                  </a:lnTo>
                  <a:lnTo>
                    <a:pt x="544" y="234"/>
                  </a:lnTo>
                  <a:lnTo>
                    <a:pt x="542" y="236"/>
                  </a:lnTo>
                  <a:lnTo>
                    <a:pt x="544" y="240"/>
                  </a:lnTo>
                  <a:lnTo>
                    <a:pt x="540" y="242"/>
                  </a:lnTo>
                  <a:lnTo>
                    <a:pt x="540" y="242"/>
                  </a:lnTo>
                  <a:close/>
                  <a:moveTo>
                    <a:pt x="531" y="240"/>
                  </a:moveTo>
                  <a:lnTo>
                    <a:pt x="531" y="242"/>
                  </a:lnTo>
                  <a:lnTo>
                    <a:pt x="529" y="244"/>
                  </a:lnTo>
                  <a:lnTo>
                    <a:pt x="531" y="249"/>
                  </a:lnTo>
                  <a:lnTo>
                    <a:pt x="533" y="249"/>
                  </a:lnTo>
                  <a:lnTo>
                    <a:pt x="536" y="247"/>
                  </a:lnTo>
                  <a:lnTo>
                    <a:pt x="536" y="242"/>
                  </a:lnTo>
                  <a:lnTo>
                    <a:pt x="531" y="240"/>
                  </a:lnTo>
                  <a:lnTo>
                    <a:pt x="531" y="240"/>
                  </a:lnTo>
                  <a:lnTo>
                    <a:pt x="531" y="240"/>
                  </a:lnTo>
                  <a:lnTo>
                    <a:pt x="531" y="240"/>
                  </a:lnTo>
                  <a:close/>
                  <a:moveTo>
                    <a:pt x="561" y="175"/>
                  </a:moveTo>
                  <a:lnTo>
                    <a:pt x="557" y="177"/>
                  </a:lnTo>
                  <a:lnTo>
                    <a:pt x="559" y="177"/>
                  </a:lnTo>
                  <a:lnTo>
                    <a:pt x="559" y="177"/>
                  </a:lnTo>
                  <a:lnTo>
                    <a:pt x="561" y="175"/>
                  </a:lnTo>
                  <a:lnTo>
                    <a:pt x="561" y="175"/>
                  </a:lnTo>
                  <a:close/>
                  <a:moveTo>
                    <a:pt x="565" y="173"/>
                  </a:moveTo>
                  <a:lnTo>
                    <a:pt x="563" y="175"/>
                  </a:lnTo>
                  <a:lnTo>
                    <a:pt x="565" y="175"/>
                  </a:lnTo>
                  <a:lnTo>
                    <a:pt x="565" y="173"/>
                  </a:lnTo>
                  <a:lnTo>
                    <a:pt x="565" y="173"/>
                  </a:lnTo>
                  <a:close/>
                  <a:moveTo>
                    <a:pt x="569" y="169"/>
                  </a:moveTo>
                  <a:lnTo>
                    <a:pt x="567" y="171"/>
                  </a:lnTo>
                  <a:lnTo>
                    <a:pt x="569" y="171"/>
                  </a:lnTo>
                  <a:lnTo>
                    <a:pt x="569" y="169"/>
                  </a:lnTo>
                  <a:lnTo>
                    <a:pt x="569" y="169"/>
                  </a:lnTo>
                  <a:close/>
                  <a:moveTo>
                    <a:pt x="552" y="164"/>
                  </a:moveTo>
                  <a:lnTo>
                    <a:pt x="557" y="162"/>
                  </a:lnTo>
                  <a:lnTo>
                    <a:pt x="563" y="162"/>
                  </a:lnTo>
                  <a:lnTo>
                    <a:pt x="563" y="164"/>
                  </a:lnTo>
                  <a:lnTo>
                    <a:pt x="561" y="167"/>
                  </a:lnTo>
                  <a:lnTo>
                    <a:pt x="565" y="164"/>
                  </a:lnTo>
                  <a:lnTo>
                    <a:pt x="567" y="162"/>
                  </a:lnTo>
                  <a:lnTo>
                    <a:pt x="569" y="164"/>
                  </a:lnTo>
                  <a:lnTo>
                    <a:pt x="569" y="169"/>
                  </a:lnTo>
                  <a:lnTo>
                    <a:pt x="565" y="169"/>
                  </a:lnTo>
                  <a:lnTo>
                    <a:pt x="563" y="167"/>
                  </a:lnTo>
                  <a:lnTo>
                    <a:pt x="561" y="171"/>
                  </a:lnTo>
                  <a:lnTo>
                    <a:pt x="559" y="169"/>
                  </a:lnTo>
                  <a:lnTo>
                    <a:pt x="557" y="171"/>
                  </a:lnTo>
                  <a:lnTo>
                    <a:pt x="552" y="169"/>
                  </a:lnTo>
                  <a:lnTo>
                    <a:pt x="552" y="164"/>
                  </a:lnTo>
                  <a:lnTo>
                    <a:pt x="552" y="164"/>
                  </a:lnTo>
                  <a:close/>
                  <a:moveTo>
                    <a:pt x="531" y="145"/>
                  </a:moveTo>
                  <a:lnTo>
                    <a:pt x="536" y="145"/>
                  </a:lnTo>
                  <a:lnTo>
                    <a:pt x="536" y="143"/>
                  </a:lnTo>
                  <a:lnTo>
                    <a:pt x="536" y="143"/>
                  </a:lnTo>
                  <a:lnTo>
                    <a:pt x="531" y="145"/>
                  </a:lnTo>
                  <a:lnTo>
                    <a:pt x="531" y="145"/>
                  </a:lnTo>
                  <a:close/>
                  <a:moveTo>
                    <a:pt x="529" y="145"/>
                  </a:moveTo>
                  <a:lnTo>
                    <a:pt x="531" y="145"/>
                  </a:lnTo>
                  <a:lnTo>
                    <a:pt x="533" y="148"/>
                  </a:lnTo>
                  <a:lnTo>
                    <a:pt x="531" y="148"/>
                  </a:lnTo>
                  <a:lnTo>
                    <a:pt x="529" y="145"/>
                  </a:lnTo>
                  <a:lnTo>
                    <a:pt x="529" y="145"/>
                  </a:lnTo>
                  <a:close/>
                  <a:moveTo>
                    <a:pt x="504" y="129"/>
                  </a:moveTo>
                  <a:lnTo>
                    <a:pt x="508" y="126"/>
                  </a:lnTo>
                  <a:lnTo>
                    <a:pt x="514" y="129"/>
                  </a:lnTo>
                  <a:lnTo>
                    <a:pt x="521" y="129"/>
                  </a:lnTo>
                  <a:lnTo>
                    <a:pt x="527" y="126"/>
                  </a:lnTo>
                  <a:lnTo>
                    <a:pt x="531" y="126"/>
                  </a:lnTo>
                  <a:lnTo>
                    <a:pt x="533" y="129"/>
                  </a:lnTo>
                  <a:lnTo>
                    <a:pt x="538" y="129"/>
                  </a:lnTo>
                  <a:lnTo>
                    <a:pt x="540" y="126"/>
                  </a:lnTo>
                  <a:lnTo>
                    <a:pt x="548" y="129"/>
                  </a:lnTo>
                  <a:lnTo>
                    <a:pt x="555" y="129"/>
                  </a:lnTo>
                  <a:lnTo>
                    <a:pt x="555" y="126"/>
                  </a:lnTo>
                  <a:lnTo>
                    <a:pt x="559" y="126"/>
                  </a:lnTo>
                  <a:lnTo>
                    <a:pt x="563" y="129"/>
                  </a:lnTo>
                  <a:lnTo>
                    <a:pt x="563" y="131"/>
                  </a:lnTo>
                  <a:lnTo>
                    <a:pt x="567" y="133"/>
                  </a:lnTo>
                  <a:lnTo>
                    <a:pt x="582" y="129"/>
                  </a:lnTo>
                  <a:lnTo>
                    <a:pt x="588" y="124"/>
                  </a:lnTo>
                  <a:lnTo>
                    <a:pt x="590" y="120"/>
                  </a:lnTo>
                  <a:lnTo>
                    <a:pt x="592" y="120"/>
                  </a:lnTo>
                  <a:lnTo>
                    <a:pt x="595" y="118"/>
                  </a:lnTo>
                  <a:lnTo>
                    <a:pt x="599" y="116"/>
                  </a:lnTo>
                  <a:lnTo>
                    <a:pt x="599" y="112"/>
                  </a:lnTo>
                  <a:lnTo>
                    <a:pt x="601" y="110"/>
                  </a:lnTo>
                  <a:lnTo>
                    <a:pt x="603" y="107"/>
                  </a:lnTo>
                  <a:lnTo>
                    <a:pt x="601" y="105"/>
                  </a:lnTo>
                  <a:lnTo>
                    <a:pt x="601" y="103"/>
                  </a:lnTo>
                  <a:lnTo>
                    <a:pt x="595" y="103"/>
                  </a:lnTo>
                  <a:lnTo>
                    <a:pt x="590" y="103"/>
                  </a:lnTo>
                  <a:lnTo>
                    <a:pt x="590" y="107"/>
                  </a:lnTo>
                  <a:lnTo>
                    <a:pt x="588" y="110"/>
                  </a:lnTo>
                  <a:lnTo>
                    <a:pt x="586" y="112"/>
                  </a:lnTo>
                  <a:lnTo>
                    <a:pt x="582" y="116"/>
                  </a:lnTo>
                  <a:lnTo>
                    <a:pt x="580" y="116"/>
                  </a:lnTo>
                  <a:lnTo>
                    <a:pt x="578" y="118"/>
                  </a:lnTo>
                  <a:lnTo>
                    <a:pt x="573" y="120"/>
                  </a:lnTo>
                  <a:lnTo>
                    <a:pt x="563" y="118"/>
                  </a:lnTo>
                  <a:lnTo>
                    <a:pt x="555" y="118"/>
                  </a:lnTo>
                  <a:lnTo>
                    <a:pt x="555" y="120"/>
                  </a:lnTo>
                  <a:lnTo>
                    <a:pt x="552" y="120"/>
                  </a:lnTo>
                  <a:lnTo>
                    <a:pt x="548" y="116"/>
                  </a:lnTo>
                  <a:lnTo>
                    <a:pt x="546" y="116"/>
                  </a:lnTo>
                  <a:lnTo>
                    <a:pt x="542" y="116"/>
                  </a:lnTo>
                  <a:lnTo>
                    <a:pt x="538" y="116"/>
                  </a:lnTo>
                  <a:lnTo>
                    <a:pt x="533" y="114"/>
                  </a:lnTo>
                  <a:lnTo>
                    <a:pt x="529" y="116"/>
                  </a:lnTo>
                  <a:lnTo>
                    <a:pt x="527" y="114"/>
                  </a:lnTo>
                  <a:lnTo>
                    <a:pt x="523" y="110"/>
                  </a:lnTo>
                  <a:lnTo>
                    <a:pt x="517" y="110"/>
                  </a:lnTo>
                  <a:lnTo>
                    <a:pt x="514" y="110"/>
                  </a:lnTo>
                  <a:lnTo>
                    <a:pt x="514" y="114"/>
                  </a:lnTo>
                  <a:lnTo>
                    <a:pt x="510" y="116"/>
                  </a:lnTo>
                  <a:lnTo>
                    <a:pt x="508" y="120"/>
                  </a:lnTo>
                  <a:lnTo>
                    <a:pt x="506" y="122"/>
                  </a:lnTo>
                  <a:lnTo>
                    <a:pt x="502" y="120"/>
                  </a:lnTo>
                  <a:lnTo>
                    <a:pt x="498" y="122"/>
                  </a:lnTo>
                  <a:lnTo>
                    <a:pt x="495" y="124"/>
                  </a:lnTo>
                  <a:lnTo>
                    <a:pt x="495" y="124"/>
                  </a:lnTo>
                  <a:lnTo>
                    <a:pt x="489" y="131"/>
                  </a:lnTo>
                  <a:lnTo>
                    <a:pt x="489" y="135"/>
                  </a:lnTo>
                  <a:lnTo>
                    <a:pt x="491" y="139"/>
                  </a:lnTo>
                  <a:lnTo>
                    <a:pt x="491" y="145"/>
                  </a:lnTo>
                  <a:lnTo>
                    <a:pt x="489" y="148"/>
                  </a:lnTo>
                  <a:lnTo>
                    <a:pt x="491" y="152"/>
                  </a:lnTo>
                  <a:lnTo>
                    <a:pt x="493" y="156"/>
                  </a:lnTo>
                  <a:lnTo>
                    <a:pt x="491" y="154"/>
                  </a:lnTo>
                  <a:lnTo>
                    <a:pt x="489" y="152"/>
                  </a:lnTo>
                  <a:lnTo>
                    <a:pt x="487" y="152"/>
                  </a:lnTo>
                  <a:lnTo>
                    <a:pt x="485" y="156"/>
                  </a:lnTo>
                  <a:lnTo>
                    <a:pt x="481" y="156"/>
                  </a:lnTo>
                  <a:lnTo>
                    <a:pt x="481" y="160"/>
                  </a:lnTo>
                  <a:lnTo>
                    <a:pt x="481" y="164"/>
                  </a:lnTo>
                  <a:lnTo>
                    <a:pt x="481" y="169"/>
                  </a:lnTo>
                  <a:lnTo>
                    <a:pt x="481" y="177"/>
                  </a:lnTo>
                  <a:lnTo>
                    <a:pt x="481" y="179"/>
                  </a:lnTo>
                  <a:lnTo>
                    <a:pt x="479" y="181"/>
                  </a:lnTo>
                  <a:lnTo>
                    <a:pt x="477" y="183"/>
                  </a:lnTo>
                  <a:lnTo>
                    <a:pt x="477" y="188"/>
                  </a:lnTo>
                  <a:lnTo>
                    <a:pt x="472" y="192"/>
                  </a:lnTo>
                  <a:lnTo>
                    <a:pt x="470" y="196"/>
                  </a:lnTo>
                  <a:lnTo>
                    <a:pt x="472" y="198"/>
                  </a:lnTo>
                  <a:lnTo>
                    <a:pt x="470" y="200"/>
                  </a:lnTo>
                  <a:lnTo>
                    <a:pt x="472" y="207"/>
                  </a:lnTo>
                  <a:lnTo>
                    <a:pt x="474" y="211"/>
                  </a:lnTo>
                  <a:lnTo>
                    <a:pt x="477" y="209"/>
                  </a:lnTo>
                  <a:lnTo>
                    <a:pt x="479" y="209"/>
                  </a:lnTo>
                  <a:lnTo>
                    <a:pt x="481" y="209"/>
                  </a:lnTo>
                  <a:lnTo>
                    <a:pt x="483" y="209"/>
                  </a:lnTo>
                  <a:lnTo>
                    <a:pt x="485" y="215"/>
                  </a:lnTo>
                  <a:lnTo>
                    <a:pt x="487" y="223"/>
                  </a:lnTo>
                  <a:lnTo>
                    <a:pt x="487" y="226"/>
                  </a:lnTo>
                  <a:lnTo>
                    <a:pt x="485" y="230"/>
                  </a:lnTo>
                  <a:lnTo>
                    <a:pt x="483" y="234"/>
                  </a:lnTo>
                  <a:lnTo>
                    <a:pt x="481" y="244"/>
                  </a:lnTo>
                  <a:lnTo>
                    <a:pt x="483" y="251"/>
                  </a:lnTo>
                  <a:lnTo>
                    <a:pt x="485" y="251"/>
                  </a:lnTo>
                  <a:lnTo>
                    <a:pt x="487" y="253"/>
                  </a:lnTo>
                  <a:lnTo>
                    <a:pt x="491" y="253"/>
                  </a:lnTo>
                  <a:lnTo>
                    <a:pt x="493" y="249"/>
                  </a:lnTo>
                  <a:lnTo>
                    <a:pt x="498" y="251"/>
                  </a:lnTo>
                  <a:lnTo>
                    <a:pt x="500" y="251"/>
                  </a:lnTo>
                  <a:lnTo>
                    <a:pt x="502" y="253"/>
                  </a:lnTo>
                  <a:lnTo>
                    <a:pt x="504" y="249"/>
                  </a:lnTo>
                  <a:lnTo>
                    <a:pt x="504" y="244"/>
                  </a:lnTo>
                  <a:lnTo>
                    <a:pt x="500" y="242"/>
                  </a:lnTo>
                  <a:lnTo>
                    <a:pt x="500" y="238"/>
                  </a:lnTo>
                  <a:lnTo>
                    <a:pt x="502" y="234"/>
                  </a:lnTo>
                  <a:lnTo>
                    <a:pt x="502" y="228"/>
                  </a:lnTo>
                  <a:lnTo>
                    <a:pt x="502" y="221"/>
                  </a:lnTo>
                  <a:lnTo>
                    <a:pt x="500" y="219"/>
                  </a:lnTo>
                  <a:lnTo>
                    <a:pt x="504" y="213"/>
                  </a:lnTo>
                  <a:lnTo>
                    <a:pt x="506" y="209"/>
                  </a:lnTo>
                  <a:lnTo>
                    <a:pt x="504" y="202"/>
                  </a:lnTo>
                  <a:lnTo>
                    <a:pt x="502" y="200"/>
                  </a:lnTo>
                  <a:lnTo>
                    <a:pt x="502" y="198"/>
                  </a:lnTo>
                  <a:lnTo>
                    <a:pt x="506" y="196"/>
                  </a:lnTo>
                  <a:lnTo>
                    <a:pt x="508" y="194"/>
                  </a:lnTo>
                  <a:lnTo>
                    <a:pt x="512" y="192"/>
                  </a:lnTo>
                  <a:lnTo>
                    <a:pt x="517" y="194"/>
                  </a:lnTo>
                  <a:lnTo>
                    <a:pt x="514" y="196"/>
                  </a:lnTo>
                  <a:lnTo>
                    <a:pt x="517" y="198"/>
                  </a:lnTo>
                  <a:lnTo>
                    <a:pt x="517" y="202"/>
                  </a:lnTo>
                  <a:lnTo>
                    <a:pt x="514" y="207"/>
                  </a:lnTo>
                  <a:lnTo>
                    <a:pt x="512" y="211"/>
                  </a:lnTo>
                  <a:lnTo>
                    <a:pt x="514" y="215"/>
                  </a:lnTo>
                  <a:lnTo>
                    <a:pt x="519" y="215"/>
                  </a:lnTo>
                  <a:lnTo>
                    <a:pt x="521" y="217"/>
                  </a:lnTo>
                  <a:lnTo>
                    <a:pt x="525" y="219"/>
                  </a:lnTo>
                  <a:lnTo>
                    <a:pt x="525" y="223"/>
                  </a:lnTo>
                  <a:lnTo>
                    <a:pt x="525" y="223"/>
                  </a:lnTo>
                  <a:lnTo>
                    <a:pt x="523" y="232"/>
                  </a:lnTo>
                  <a:lnTo>
                    <a:pt x="525" y="234"/>
                  </a:lnTo>
                  <a:lnTo>
                    <a:pt x="527" y="236"/>
                  </a:lnTo>
                  <a:lnTo>
                    <a:pt x="529" y="236"/>
                  </a:lnTo>
                  <a:lnTo>
                    <a:pt x="533" y="236"/>
                  </a:lnTo>
                  <a:lnTo>
                    <a:pt x="538" y="236"/>
                  </a:lnTo>
                  <a:lnTo>
                    <a:pt x="538" y="236"/>
                  </a:lnTo>
                  <a:lnTo>
                    <a:pt x="536" y="232"/>
                  </a:lnTo>
                  <a:lnTo>
                    <a:pt x="540" y="230"/>
                  </a:lnTo>
                  <a:lnTo>
                    <a:pt x="544" y="228"/>
                  </a:lnTo>
                  <a:lnTo>
                    <a:pt x="548" y="226"/>
                  </a:lnTo>
                  <a:lnTo>
                    <a:pt x="555" y="226"/>
                  </a:lnTo>
                  <a:lnTo>
                    <a:pt x="557" y="223"/>
                  </a:lnTo>
                  <a:lnTo>
                    <a:pt x="557" y="223"/>
                  </a:lnTo>
                  <a:lnTo>
                    <a:pt x="561" y="223"/>
                  </a:lnTo>
                  <a:lnTo>
                    <a:pt x="563" y="221"/>
                  </a:lnTo>
                  <a:lnTo>
                    <a:pt x="561" y="219"/>
                  </a:lnTo>
                  <a:lnTo>
                    <a:pt x="557" y="219"/>
                  </a:lnTo>
                  <a:lnTo>
                    <a:pt x="555" y="219"/>
                  </a:lnTo>
                  <a:lnTo>
                    <a:pt x="552" y="219"/>
                  </a:lnTo>
                  <a:lnTo>
                    <a:pt x="548" y="219"/>
                  </a:lnTo>
                  <a:lnTo>
                    <a:pt x="548" y="217"/>
                  </a:lnTo>
                  <a:lnTo>
                    <a:pt x="546" y="217"/>
                  </a:lnTo>
                  <a:lnTo>
                    <a:pt x="546" y="215"/>
                  </a:lnTo>
                  <a:lnTo>
                    <a:pt x="546" y="215"/>
                  </a:lnTo>
                  <a:lnTo>
                    <a:pt x="544" y="215"/>
                  </a:lnTo>
                  <a:lnTo>
                    <a:pt x="544" y="213"/>
                  </a:lnTo>
                  <a:lnTo>
                    <a:pt x="540" y="213"/>
                  </a:lnTo>
                  <a:lnTo>
                    <a:pt x="540" y="211"/>
                  </a:lnTo>
                  <a:lnTo>
                    <a:pt x="542" y="209"/>
                  </a:lnTo>
                  <a:lnTo>
                    <a:pt x="542" y="207"/>
                  </a:lnTo>
                  <a:lnTo>
                    <a:pt x="544" y="207"/>
                  </a:lnTo>
                  <a:lnTo>
                    <a:pt x="542" y="204"/>
                  </a:lnTo>
                  <a:lnTo>
                    <a:pt x="544" y="204"/>
                  </a:lnTo>
                  <a:lnTo>
                    <a:pt x="544" y="202"/>
                  </a:lnTo>
                  <a:lnTo>
                    <a:pt x="544" y="200"/>
                  </a:lnTo>
                  <a:lnTo>
                    <a:pt x="540" y="198"/>
                  </a:lnTo>
                  <a:lnTo>
                    <a:pt x="542" y="196"/>
                  </a:lnTo>
                  <a:lnTo>
                    <a:pt x="542" y="194"/>
                  </a:lnTo>
                  <a:lnTo>
                    <a:pt x="538" y="192"/>
                  </a:lnTo>
                  <a:lnTo>
                    <a:pt x="536" y="192"/>
                  </a:lnTo>
                  <a:lnTo>
                    <a:pt x="533" y="190"/>
                  </a:lnTo>
                  <a:lnTo>
                    <a:pt x="529" y="183"/>
                  </a:lnTo>
                  <a:lnTo>
                    <a:pt x="525" y="181"/>
                  </a:lnTo>
                  <a:lnTo>
                    <a:pt x="523" y="177"/>
                  </a:lnTo>
                  <a:lnTo>
                    <a:pt x="525" y="175"/>
                  </a:lnTo>
                  <a:lnTo>
                    <a:pt x="525" y="175"/>
                  </a:lnTo>
                  <a:lnTo>
                    <a:pt x="527" y="177"/>
                  </a:lnTo>
                  <a:lnTo>
                    <a:pt x="529" y="177"/>
                  </a:lnTo>
                  <a:lnTo>
                    <a:pt x="533" y="175"/>
                  </a:lnTo>
                  <a:lnTo>
                    <a:pt x="533" y="173"/>
                  </a:lnTo>
                  <a:lnTo>
                    <a:pt x="542" y="169"/>
                  </a:lnTo>
                  <a:lnTo>
                    <a:pt x="548" y="164"/>
                  </a:lnTo>
                  <a:lnTo>
                    <a:pt x="550" y="160"/>
                  </a:lnTo>
                  <a:lnTo>
                    <a:pt x="555" y="158"/>
                  </a:lnTo>
                  <a:lnTo>
                    <a:pt x="555" y="156"/>
                  </a:lnTo>
                  <a:lnTo>
                    <a:pt x="559" y="156"/>
                  </a:lnTo>
                  <a:lnTo>
                    <a:pt x="563" y="156"/>
                  </a:lnTo>
                  <a:lnTo>
                    <a:pt x="565" y="158"/>
                  </a:lnTo>
                  <a:lnTo>
                    <a:pt x="569" y="152"/>
                  </a:lnTo>
                  <a:lnTo>
                    <a:pt x="569" y="150"/>
                  </a:lnTo>
                  <a:lnTo>
                    <a:pt x="565" y="148"/>
                  </a:lnTo>
                  <a:lnTo>
                    <a:pt x="555" y="148"/>
                  </a:lnTo>
                  <a:lnTo>
                    <a:pt x="552" y="152"/>
                  </a:lnTo>
                  <a:lnTo>
                    <a:pt x="546" y="152"/>
                  </a:lnTo>
                  <a:lnTo>
                    <a:pt x="542" y="152"/>
                  </a:lnTo>
                  <a:lnTo>
                    <a:pt x="540" y="156"/>
                  </a:lnTo>
                  <a:lnTo>
                    <a:pt x="536" y="156"/>
                  </a:lnTo>
                  <a:lnTo>
                    <a:pt x="533" y="156"/>
                  </a:lnTo>
                  <a:lnTo>
                    <a:pt x="529" y="154"/>
                  </a:lnTo>
                  <a:lnTo>
                    <a:pt x="525" y="154"/>
                  </a:lnTo>
                  <a:lnTo>
                    <a:pt x="521" y="158"/>
                  </a:lnTo>
                  <a:lnTo>
                    <a:pt x="519" y="164"/>
                  </a:lnTo>
                  <a:lnTo>
                    <a:pt x="514" y="167"/>
                  </a:lnTo>
                  <a:lnTo>
                    <a:pt x="510" y="167"/>
                  </a:lnTo>
                  <a:lnTo>
                    <a:pt x="510" y="164"/>
                  </a:lnTo>
                  <a:lnTo>
                    <a:pt x="504" y="158"/>
                  </a:lnTo>
                  <a:lnTo>
                    <a:pt x="500" y="154"/>
                  </a:lnTo>
                  <a:lnTo>
                    <a:pt x="498" y="148"/>
                  </a:lnTo>
                  <a:lnTo>
                    <a:pt x="498" y="139"/>
                  </a:lnTo>
                  <a:lnTo>
                    <a:pt x="500" y="131"/>
                  </a:lnTo>
                  <a:lnTo>
                    <a:pt x="504" y="129"/>
                  </a:lnTo>
                  <a:lnTo>
                    <a:pt x="504" y="129"/>
                  </a:lnTo>
                  <a:close/>
                  <a:moveTo>
                    <a:pt x="508" y="0"/>
                  </a:moveTo>
                  <a:lnTo>
                    <a:pt x="506" y="2"/>
                  </a:lnTo>
                  <a:lnTo>
                    <a:pt x="508" y="2"/>
                  </a:lnTo>
                  <a:lnTo>
                    <a:pt x="508" y="2"/>
                  </a:lnTo>
                  <a:lnTo>
                    <a:pt x="508" y="0"/>
                  </a:lnTo>
                  <a:lnTo>
                    <a:pt x="508" y="0"/>
                  </a:lnTo>
                  <a:close/>
                  <a:moveTo>
                    <a:pt x="512" y="13"/>
                  </a:moveTo>
                  <a:lnTo>
                    <a:pt x="517" y="13"/>
                  </a:lnTo>
                  <a:lnTo>
                    <a:pt x="519" y="11"/>
                  </a:lnTo>
                  <a:lnTo>
                    <a:pt x="519" y="13"/>
                  </a:lnTo>
                  <a:lnTo>
                    <a:pt x="523" y="11"/>
                  </a:lnTo>
                  <a:lnTo>
                    <a:pt x="523" y="8"/>
                  </a:lnTo>
                  <a:lnTo>
                    <a:pt x="519" y="8"/>
                  </a:lnTo>
                  <a:lnTo>
                    <a:pt x="512" y="8"/>
                  </a:lnTo>
                  <a:lnTo>
                    <a:pt x="512" y="11"/>
                  </a:lnTo>
                  <a:lnTo>
                    <a:pt x="512" y="13"/>
                  </a:lnTo>
                  <a:lnTo>
                    <a:pt x="512" y="13"/>
                  </a:lnTo>
                  <a:close/>
                  <a:moveTo>
                    <a:pt x="483" y="34"/>
                  </a:moveTo>
                  <a:lnTo>
                    <a:pt x="481" y="36"/>
                  </a:lnTo>
                  <a:lnTo>
                    <a:pt x="483" y="40"/>
                  </a:lnTo>
                  <a:lnTo>
                    <a:pt x="483" y="36"/>
                  </a:lnTo>
                  <a:lnTo>
                    <a:pt x="483" y="34"/>
                  </a:lnTo>
                  <a:lnTo>
                    <a:pt x="483" y="34"/>
                  </a:lnTo>
                  <a:close/>
                  <a:moveTo>
                    <a:pt x="489" y="30"/>
                  </a:moveTo>
                  <a:lnTo>
                    <a:pt x="495" y="23"/>
                  </a:lnTo>
                  <a:lnTo>
                    <a:pt x="500" y="23"/>
                  </a:lnTo>
                  <a:lnTo>
                    <a:pt x="500" y="25"/>
                  </a:lnTo>
                  <a:lnTo>
                    <a:pt x="495" y="30"/>
                  </a:lnTo>
                  <a:lnTo>
                    <a:pt x="491" y="30"/>
                  </a:lnTo>
                  <a:lnTo>
                    <a:pt x="489" y="30"/>
                  </a:lnTo>
                  <a:lnTo>
                    <a:pt x="489" y="30"/>
                  </a:lnTo>
                  <a:close/>
                  <a:moveTo>
                    <a:pt x="449" y="51"/>
                  </a:moveTo>
                  <a:lnTo>
                    <a:pt x="449" y="53"/>
                  </a:lnTo>
                  <a:lnTo>
                    <a:pt x="447" y="53"/>
                  </a:lnTo>
                  <a:lnTo>
                    <a:pt x="449" y="51"/>
                  </a:lnTo>
                  <a:lnTo>
                    <a:pt x="449" y="51"/>
                  </a:lnTo>
                  <a:close/>
                  <a:moveTo>
                    <a:pt x="449" y="48"/>
                  </a:moveTo>
                  <a:lnTo>
                    <a:pt x="449" y="48"/>
                  </a:lnTo>
                  <a:lnTo>
                    <a:pt x="449" y="51"/>
                  </a:lnTo>
                  <a:lnTo>
                    <a:pt x="453" y="51"/>
                  </a:lnTo>
                  <a:lnTo>
                    <a:pt x="453" y="51"/>
                  </a:lnTo>
                  <a:lnTo>
                    <a:pt x="449" y="48"/>
                  </a:lnTo>
                  <a:lnTo>
                    <a:pt x="449" y="48"/>
                  </a:lnTo>
                  <a:close/>
                  <a:moveTo>
                    <a:pt x="451" y="59"/>
                  </a:moveTo>
                  <a:lnTo>
                    <a:pt x="447" y="61"/>
                  </a:lnTo>
                  <a:lnTo>
                    <a:pt x="449" y="61"/>
                  </a:lnTo>
                  <a:lnTo>
                    <a:pt x="451" y="59"/>
                  </a:lnTo>
                  <a:lnTo>
                    <a:pt x="451" y="59"/>
                  </a:lnTo>
                  <a:close/>
                  <a:moveTo>
                    <a:pt x="447" y="63"/>
                  </a:moveTo>
                  <a:lnTo>
                    <a:pt x="449" y="65"/>
                  </a:lnTo>
                  <a:lnTo>
                    <a:pt x="449" y="67"/>
                  </a:lnTo>
                  <a:lnTo>
                    <a:pt x="447" y="67"/>
                  </a:lnTo>
                  <a:lnTo>
                    <a:pt x="447" y="63"/>
                  </a:lnTo>
                  <a:lnTo>
                    <a:pt x="447" y="63"/>
                  </a:lnTo>
                  <a:close/>
                  <a:moveTo>
                    <a:pt x="422" y="207"/>
                  </a:moveTo>
                  <a:lnTo>
                    <a:pt x="422" y="209"/>
                  </a:lnTo>
                  <a:lnTo>
                    <a:pt x="422" y="213"/>
                  </a:lnTo>
                  <a:lnTo>
                    <a:pt x="422" y="213"/>
                  </a:lnTo>
                  <a:lnTo>
                    <a:pt x="422" y="209"/>
                  </a:lnTo>
                  <a:lnTo>
                    <a:pt x="422" y="207"/>
                  </a:lnTo>
                  <a:lnTo>
                    <a:pt x="422" y="207"/>
                  </a:lnTo>
                  <a:close/>
                  <a:moveTo>
                    <a:pt x="420" y="207"/>
                  </a:moveTo>
                  <a:lnTo>
                    <a:pt x="420" y="215"/>
                  </a:lnTo>
                  <a:lnTo>
                    <a:pt x="420" y="219"/>
                  </a:lnTo>
                  <a:lnTo>
                    <a:pt x="415" y="221"/>
                  </a:lnTo>
                  <a:lnTo>
                    <a:pt x="415" y="219"/>
                  </a:lnTo>
                  <a:lnTo>
                    <a:pt x="415" y="213"/>
                  </a:lnTo>
                  <a:lnTo>
                    <a:pt x="418" y="207"/>
                  </a:lnTo>
                  <a:lnTo>
                    <a:pt x="420" y="207"/>
                  </a:lnTo>
                  <a:lnTo>
                    <a:pt x="420" y="207"/>
                  </a:lnTo>
                  <a:lnTo>
                    <a:pt x="420" y="207"/>
                  </a:lnTo>
                  <a:close/>
                  <a:moveTo>
                    <a:pt x="283" y="145"/>
                  </a:moveTo>
                  <a:lnTo>
                    <a:pt x="287" y="145"/>
                  </a:lnTo>
                  <a:lnTo>
                    <a:pt x="287" y="148"/>
                  </a:lnTo>
                  <a:lnTo>
                    <a:pt x="285" y="148"/>
                  </a:lnTo>
                  <a:lnTo>
                    <a:pt x="283" y="148"/>
                  </a:lnTo>
                  <a:lnTo>
                    <a:pt x="281" y="145"/>
                  </a:lnTo>
                  <a:lnTo>
                    <a:pt x="283" y="145"/>
                  </a:lnTo>
                  <a:lnTo>
                    <a:pt x="283" y="145"/>
                  </a:lnTo>
                  <a:close/>
                  <a:moveTo>
                    <a:pt x="285" y="154"/>
                  </a:moveTo>
                  <a:lnTo>
                    <a:pt x="289" y="154"/>
                  </a:lnTo>
                  <a:lnTo>
                    <a:pt x="291" y="156"/>
                  </a:lnTo>
                  <a:lnTo>
                    <a:pt x="293" y="156"/>
                  </a:lnTo>
                  <a:lnTo>
                    <a:pt x="293" y="158"/>
                  </a:lnTo>
                  <a:lnTo>
                    <a:pt x="289" y="158"/>
                  </a:lnTo>
                  <a:lnTo>
                    <a:pt x="287" y="158"/>
                  </a:lnTo>
                  <a:lnTo>
                    <a:pt x="283" y="154"/>
                  </a:lnTo>
                  <a:lnTo>
                    <a:pt x="285" y="154"/>
                  </a:lnTo>
                  <a:lnTo>
                    <a:pt x="285" y="154"/>
                  </a:lnTo>
                  <a:close/>
                  <a:moveTo>
                    <a:pt x="289" y="160"/>
                  </a:moveTo>
                  <a:lnTo>
                    <a:pt x="293" y="160"/>
                  </a:lnTo>
                  <a:lnTo>
                    <a:pt x="295" y="162"/>
                  </a:lnTo>
                  <a:lnTo>
                    <a:pt x="291" y="167"/>
                  </a:lnTo>
                  <a:lnTo>
                    <a:pt x="289" y="167"/>
                  </a:lnTo>
                  <a:lnTo>
                    <a:pt x="289" y="164"/>
                  </a:lnTo>
                  <a:lnTo>
                    <a:pt x="289" y="162"/>
                  </a:lnTo>
                  <a:lnTo>
                    <a:pt x="289" y="162"/>
                  </a:lnTo>
                  <a:lnTo>
                    <a:pt x="289" y="160"/>
                  </a:lnTo>
                  <a:lnTo>
                    <a:pt x="289" y="160"/>
                  </a:lnTo>
                  <a:close/>
                  <a:moveTo>
                    <a:pt x="278" y="112"/>
                  </a:moveTo>
                  <a:lnTo>
                    <a:pt x="283" y="105"/>
                  </a:lnTo>
                  <a:lnTo>
                    <a:pt x="287" y="99"/>
                  </a:lnTo>
                  <a:lnTo>
                    <a:pt x="289" y="97"/>
                  </a:lnTo>
                  <a:lnTo>
                    <a:pt x="291" y="97"/>
                  </a:lnTo>
                  <a:lnTo>
                    <a:pt x="295" y="103"/>
                  </a:lnTo>
                  <a:lnTo>
                    <a:pt x="302" y="107"/>
                  </a:lnTo>
                  <a:lnTo>
                    <a:pt x="304" y="110"/>
                  </a:lnTo>
                  <a:lnTo>
                    <a:pt x="308" y="114"/>
                  </a:lnTo>
                  <a:lnTo>
                    <a:pt x="308" y="118"/>
                  </a:lnTo>
                  <a:lnTo>
                    <a:pt x="312" y="118"/>
                  </a:lnTo>
                  <a:lnTo>
                    <a:pt x="318" y="116"/>
                  </a:lnTo>
                  <a:lnTo>
                    <a:pt x="318" y="114"/>
                  </a:lnTo>
                  <a:lnTo>
                    <a:pt x="323" y="114"/>
                  </a:lnTo>
                  <a:lnTo>
                    <a:pt x="327" y="112"/>
                  </a:lnTo>
                  <a:lnTo>
                    <a:pt x="337" y="114"/>
                  </a:lnTo>
                  <a:lnTo>
                    <a:pt x="348" y="110"/>
                  </a:lnTo>
                  <a:lnTo>
                    <a:pt x="350" y="105"/>
                  </a:lnTo>
                  <a:lnTo>
                    <a:pt x="361" y="105"/>
                  </a:lnTo>
                  <a:lnTo>
                    <a:pt x="365" y="107"/>
                  </a:lnTo>
                  <a:lnTo>
                    <a:pt x="367" y="110"/>
                  </a:lnTo>
                  <a:lnTo>
                    <a:pt x="371" y="110"/>
                  </a:lnTo>
                  <a:lnTo>
                    <a:pt x="380" y="105"/>
                  </a:lnTo>
                  <a:lnTo>
                    <a:pt x="390" y="105"/>
                  </a:lnTo>
                  <a:lnTo>
                    <a:pt x="388" y="101"/>
                  </a:lnTo>
                  <a:lnTo>
                    <a:pt x="396" y="91"/>
                  </a:lnTo>
                  <a:lnTo>
                    <a:pt x="401" y="82"/>
                  </a:lnTo>
                  <a:lnTo>
                    <a:pt x="407" y="72"/>
                  </a:lnTo>
                  <a:lnTo>
                    <a:pt x="411" y="57"/>
                  </a:lnTo>
                  <a:lnTo>
                    <a:pt x="411" y="53"/>
                  </a:lnTo>
                  <a:lnTo>
                    <a:pt x="413" y="51"/>
                  </a:lnTo>
                  <a:lnTo>
                    <a:pt x="411" y="48"/>
                  </a:lnTo>
                  <a:lnTo>
                    <a:pt x="415" y="42"/>
                  </a:lnTo>
                  <a:lnTo>
                    <a:pt x="420" y="44"/>
                  </a:lnTo>
                  <a:lnTo>
                    <a:pt x="426" y="44"/>
                  </a:lnTo>
                  <a:lnTo>
                    <a:pt x="434" y="44"/>
                  </a:lnTo>
                  <a:lnTo>
                    <a:pt x="436" y="44"/>
                  </a:lnTo>
                  <a:lnTo>
                    <a:pt x="443" y="44"/>
                  </a:lnTo>
                  <a:lnTo>
                    <a:pt x="447" y="46"/>
                  </a:lnTo>
                  <a:lnTo>
                    <a:pt x="447" y="48"/>
                  </a:lnTo>
                  <a:lnTo>
                    <a:pt x="445" y="48"/>
                  </a:lnTo>
                  <a:lnTo>
                    <a:pt x="445" y="51"/>
                  </a:lnTo>
                  <a:lnTo>
                    <a:pt x="443" y="53"/>
                  </a:lnTo>
                  <a:lnTo>
                    <a:pt x="447" y="53"/>
                  </a:lnTo>
                  <a:lnTo>
                    <a:pt x="451" y="59"/>
                  </a:lnTo>
                  <a:lnTo>
                    <a:pt x="447" y="59"/>
                  </a:lnTo>
                  <a:lnTo>
                    <a:pt x="443" y="59"/>
                  </a:lnTo>
                  <a:lnTo>
                    <a:pt x="441" y="59"/>
                  </a:lnTo>
                  <a:lnTo>
                    <a:pt x="445" y="63"/>
                  </a:lnTo>
                  <a:lnTo>
                    <a:pt x="445" y="63"/>
                  </a:lnTo>
                  <a:lnTo>
                    <a:pt x="447" y="67"/>
                  </a:lnTo>
                  <a:lnTo>
                    <a:pt x="445" y="67"/>
                  </a:lnTo>
                  <a:lnTo>
                    <a:pt x="443" y="70"/>
                  </a:lnTo>
                  <a:lnTo>
                    <a:pt x="447" y="74"/>
                  </a:lnTo>
                  <a:lnTo>
                    <a:pt x="447" y="76"/>
                  </a:lnTo>
                  <a:lnTo>
                    <a:pt x="453" y="84"/>
                  </a:lnTo>
                  <a:lnTo>
                    <a:pt x="458" y="86"/>
                  </a:lnTo>
                  <a:lnTo>
                    <a:pt x="455" y="91"/>
                  </a:lnTo>
                  <a:lnTo>
                    <a:pt x="449" y="91"/>
                  </a:lnTo>
                  <a:lnTo>
                    <a:pt x="449" y="95"/>
                  </a:lnTo>
                  <a:lnTo>
                    <a:pt x="451" y="95"/>
                  </a:lnTo>
                  <a:lnTo>
                    <a:pt x="451" y="99"/>
                  </a:lnTo>
                  <a:lnTo>
                    <a:pt x="455" y="101"/>
                  </a:lnTo>
                  <a:lnTo>
                    <a:pt x="464" y="107"/>
                  </a:lnTo>
                  <a:lnTo>
                    <a:pt x="466" y="107"/>
                  </a:lnTo>
                  <a:lnTo>
                    <a:pt x="470" y="112"/>
                  </a:lnTo>
                  <a:lnTo>
                    <a:pt x="470" y="114"/>
                  </a:lnTo>
                  <a:lnTo>
                    <a:pt x="474" y="116"/>
                  </a:lnTo>
                  <a:lnTo>
                    <a:pt x="472" y="118"/>
                  </a:lnTo>
                  <a:lnTo>
                    <a:pt x="470" y="120"/>
                  </a:lnTo>
                  <a:lnTo>
                    <a:pt x="468" y="118"/>
                  </a:lnTo>
                  <a:lnTo>
                    <a:pt x="464" y="120"/>
                  </a:lnTo>
                  <a:lnTo>
                    <a:pt x="460" y="120"/>
                  </a:lnTo>
                  <a:lnTo>
                    <a:pt x="453" y="114"/>
                  </a:lnTo>
                  <a:lnTo>
                    <a:pt x="455" y="120"/>
                  </a:lnTo>
                  <a:lnTo>
                    <a:pt x="453" y="122"/>
                  </a:lnTo>
                  <a:lnTo>
                    <a:pt x="451" y="118"/>
                  </a:lnTo>
                  <a:lnTo>
                    <a:pt x="447" y="122"/>
                  </a:lnTo>
                  <a:lnTo>
                    <a:pt x="447" y="126"/>
                  </a:lnTo>
                  <a:lnTo>
                    <a:pt x="445" y="129"/>
                  </a:lnTo>
                  <a:lnTo>
                    <a:pt x="445" y="135"/>
                  </a:lnTo>
                  <a:lnTo>
                    <a:pt x="443" y="139"/>
                  </a:lnTo>
                  <a:lnTo>
                    <a:pt x="443" y="145"/>
                  </a:lnTo>
                  <a:lnTo>
                    <a:pt x="436" y="150"/>
                  </a:lnTo>
                  <a:lnTo>
                    <a:pt x="439" y="154"/>
                  </a:lnTo>
                  <a:lnTo>
                    <a:pt x="436" y="158"/>
                  </a:lnTo>
                  <a:lnTo>
                    <a:pt x="432" y="162"/>
                  </a:lnTo>
                  <a:lnTo>
                    <a:pt x="430" y="158"/>
                  </a:lnTo>
                  <a:lnTo>
                    <a:pt x="430" y="158"/>
                  </a:lnTo>
                  <a:lnTo>
                    <a:pt x="430" y="160"/>
                  </a:lnTo>
                  <a:lnTo>
                    <a:pt x="430" y="164"/>
                  </a:lnTo>
                  <a:lnTo>
                    <a:pt x="426" y="169"/>
                  </a:lnTo>
                  <a:lnTo>
                    <a:pt x="426" y="171"/>
                  </a:lnTo>
                  <a:lnTo>
                    <a:pt x="422" y="173"/>
                  </a:lnTo>
                  <a:lnTo>
                    <a:pt x="420" y="173"/>
                  </a:lnTo>
                  <a:lnTo>
                    <a:pt x="420" y="175"/>
                  </a:lnTo>
                  <a:lnTo>
                    <a:pt x="420" y="177"/>
                  </a:lnTo>
                  <a:lnTo>
                    <a:pt x="424" y="177"/>
                  </a:lnTo>
                  <a:lnTo>
                    <a:pt x="424" y="177"/>
                  </a:lnTo>
                  <a:lnTo>
                    <a:pt x="424" y="181"/>
                  </a:lnTo>
                  <a:lnTo>
                    <a:pt x="422" y="181"/>
                  </a:lnTo>
                  <a:lnTo>
                    <a:pt x="424" y="183"/>
                  </a:lnTo>
                  <a:lnTo>
                    <a:pt x="426" y="183"/>
                  </a:lnTo>
                  <a:lnTo>
                    <a:pt x="426" y="185"/>
                  </a:lnTo>
                  <a:lnTo>
                    <a:pt x="424" y="190"/>
                  </a:lnTo>
                  <a:lnTo>
                    <a:pt x="422" y="188"/>
                  </a:lnTo>
                  <a:lnTo>
                    <a:pt x="420" y="188"/>
                  </a:lnTo>
                  <a:lnTo>
                    <a:pt x="420" y="188"/>
                  </a:lnTo>
                  <a:lnTo>
                    <a:pt x="422" y="190"/>
                  </a:lnTo>
                  <a:lnTo>
                    <a:pt x="424" y="192"/>
                  </a:lnTo>
                  <a:lnTo>
                    <a:pt x="420" y="198"/>
                  </a:lnTo>
                  <a:lnTo>
                    <a:pt x="418" y="198"/>
                  </a:lnTo>
                  <a:lnTo>
                    <a:pt x="418" y="196"/>
                  </a:lnTo>
                  <a:lnTo>
                    <a:pt x="415" y="200"/>
                  </a:lnTo>
                  <a:lnTo>
                    <a:pt x="415" y="204"/>
                  </a:lnTo>
                  <a:lnTo>
                    <a:pt x="411" y="211"/>
                  </a:lnTo>
                  <a:lnTo>
                    <a:pt x="405" y="217"/>
                  </a:lnTo>
                  <a:lnTo>
                    <a:pt x="401" y="217"/>
                  </a:lnTo>
                  <a:lnTo>
                    <a:pt x="392" y="221"/>
                  </a:lnTo>
                  <a:lnTo>
                    <a:pt x="388" y="221"/>
                  </a:lnTo>
                  <a:lnTo>
                    <a:pt x="386" y="217"/>
                  </a:lnTo>
                  <a:lnTo>
                    <a:pt x="388" y="213"/>
                  </a:lnTo>
                  <a:lnTo>
                    <a:pt x="386" y="211"/>
                  </a:lnTo>
                  <a:lnTo>
                    <a:pt x="384" y="209"/>
                  </a:lnTo>
                  <a:lnTo>
                    <a:pt x="382" y="209"/>
                  </a:lnTo>
                  <a:lnTo>
                    <a:pt x="380" y="207"/>
                  </a:lnTo>
                  <a:lnTo>
                    <a:pt x="380" y="209"/>
                  </a:lnTo>
                  <a:lnTo>
                    <a:pt x="375" y="207"/>
                  </a:lnTo>
                  <a:lnTo>
                    <a:pt x="373" y="204"/>
                  </a:lnTo>
                  <a:lnTo>
                    <a:pt x="373" y="207"/>
                  </a:lnTo>
                  <a:lnTo>
                    <a:pt x="373" y="209"/>
                  </a:lnTo>
                  <a:lnTo>
                    <a:pt x="369" y="209"/>
                  </a:lnTo>
                  <a:lnTo>
                    <a:pt x="369" y="207"/>
                  </a:lnTo>
                  <a:lnTo>
                    <a:pt x="369" y="202"/>
                  </a:lnTo>
                  <a:lnTo>
                    <a:pt x="367" y="202"/>
                  </a:lnTo>
                  <a:lnTo>
                    <a:pt x="365" y="202"/>
                  </a:lnTo>
                  <a:lnTo>
                    <a:pt x="361" y="200"/>
                  </a:lnTo>
                  <a:lnTo>
                    <a:pt x="358" y="200"/>
                  </a:lnTo>
                  <a:lnTo>
                    <a:pt x="354" y="204"/>
                  </a:lnTo>
                  <a:lnTo>
                    <a:pt x="350" y="204"/>
                  </a:lnTo>
                  <a:lnTo>
                    <a:pt x="350" y="207"/>
                  </a:lnTo>
                  <a:lnTo>
                    <a:pt x="346" y="207"/>
                  </a:lnTo>
                  <a:lnTo>
                    <a:pt x="344" y="204"/>
                  </a:lnTo>
                  <a:lnTo>
                    <a:pt x="342" y="207"/>
                  </a:lnTo>
                  <a:lnTo>
                    <a:pt x="337" y="211"/>
                  </a:lnTo>
                  <a:lnTo>
                    <a:pt x="335" y="211"/>
                  </a:lnTo>
                  <a:lnTo>
                    <a:pt x="335" y="209"/>
                  </a:lnTo>
                  <a:lnTo>
                    <a:pt x="335" y="202"/>
                  </a:lnTo>
                  <a:lnTo>
                    <a:pt x="333" y="196"/>
                  </a:lnTo>
                  <a:lnTo>
                    <a:pt x="333" y="194"/>
                  </a:lnTo>
                  <a:lnTo>
                    <a:pt x="333" y="192"/>
                  </a:lnTo>
                  <a:lnTo>
                    <a:pt x="333" y="194"/>
                  </a:lnTo>
                  <a:lnTo>
                    <a:pt x="331" y="196"/>
                  </a:lnTo>
                  <a:lnTo>
                    <a:pt x="329" y="198"/>
                  </a:lnTo>
                  <a:lnTo>
                    <a:pt x="327" y="196"/>
                  </a:lnTo>
                  <a:lnTo>
                    <a:pt x="323" y="200"/>
                  </a:lnTo>
                  <a:lnTo>
                    <a:pt x="318" y="200"/>
                  </a:lnTo>
                  <a:lnTo>
                    <a:pt x="314" y="198"/>
                  </a:lnTo>
                  <a:lnTo>
                    <a:pt x="310" y="198"/>
                  </a:lnTo>
                  <a:lnTo>
                    <a:pt x="310" y="196"/>
                  </a:lnTo>
                  <a:lnTo>
                    <a:pt x="306" y="198"/>
                  </a:lnTo>
                  <a:lnTo>
                    <a:pt x="304" y="198"/>
                  </a:lnTo>
                  <a:lnTo>
                    <a:pt x="302" y="192"/>
                  </a:lnTo>
                  <a:lnTo>
                    <a:pt x="302" y="188"/>
                  </a:lnTo>
                  <a:lnTo>
                    <a:pt x="299" y="179"/>
                  </a:lnTo>
                  <a:lnTo>
                    <a:pt x="297" y="177"/>
                  </a:lnTo>
                  <a:lnTo>
                    <a:pt x="295" y="175"/>
                  </a:lnTo>
                  <a:lnTo>
                    <a:pt x="297" y="173"/>
                  </a:lnTo>
                  <a:lnTo>
                    <a:pt x="302" y="169"/>
                  </a:lnTo>
                  <a:lnTo>
                    <a:pt x="299" y="164"/>
                  </a:lnTo>
                  <a:lnTo>
                    <a:pt x="299" y="160"/>
                  </a:lnTo>
                  <a:lnTo>
                    <a:pt x="293" y="156"/>
                  </a:lnTo>
                  <a:lnTo>
                    <a:pt x="289" y="152"/>
                  </a:lnTo>
                  <a:lnTo>
                    <a:pt x="283" y="152"/>
                  </a:lnTo>
                  <a:lnTo>
                    <a:pt x="283" y="150"/>
                  </a:lnTo>
                  <a:lnTo>
                    <a:pt x="287" y="150"/>
                  </a:lnTo>
                  <a:lnTo>
                    <a:pt x="289" y="145"/>
                  </a:lnTo>
                  <a:lnTo>
                    <a:pt x="297" y="145"/>
                  </a:lnTo>
                  <a:lnTo>
                    <a:pt x="302" y="141"/>
                  </a:lnTo>
                  <a:lnTo>
                    <a:pt x="306" y="141"/>
                  </a:lnTo>
                  <a:lnTo>
                    <a:pt x="302" y="141"/>
                  </a:lnTo>
                  <a:lnTo>
                    <a:pt x="295" y="143"/>
                  </a:lnTo>
                  <a:lnTo>
                    <a:pt x="291" y="145"/>
                  </a:lnTo>
                  <a:lnTo>
                    <a:pt x="287" y="145"/>
                  </a:lnTo>
                  <a:lnTo>
                    <a:pt x="283" y="143"/>
                  </a:lnTo>
                  <a:lnTo>
                    <a:pt x="281" y="139"/>
                  </a:lnTo>
                  <a:lnTo>
                    <a:pt x="283" y="139"/>
                  </a:lnTo>
                  <a:lnTo>
                    <a:pt x="285" y="139"/>
                  </a:lnTo>
                  <a:lnTo>
                    <a:pt x="283" y="137"/>
                  </a:lnTo>
                  <a:lnTo>
                    <a:pt x="276" y="129"/>
                  </a:lnTo>
                  <a:lnTo>
                    <a:pt x="276" y="122"/>
                  </a:lnTo>
                  <a:lnTo>
                    <a:pt x="278" y="120"/>
                  </a:lnTo>
                  <a:lnTo>
                    <a:pt x="278" y="118"/>
                  </a:lnTo>
                  <a:lnTo>
                    <a:pt x="278" y="114"/>
                  </a:lnTo>
                  <a:lnTo>
                    <a:pt x="278" y="112"/>
                  </a:lnTo>
                  <a:lnTo>
                    <a:pt x="278" y="112"/>
                  </a:lnTo>
                  <a:close/>
                  <a:moveTo>
                    <a:pt x="795" y="154"/>
                  </a:moveTo>
                  <a:lnTo>
                    <a:pt x="793" y="156"/>
                  </a:lnTo>
                  <a:lnTo>
                    <a:pt x="795" y="158"/>
                  </a:lnTo>
                  <a:lnTo>
                    <a:pt x="797" y="158"/>
                  </a:lnTo>
                  <a:lnTo>
                    <a:pt x="795" y="154"/>
                  </a:lnTo>
                  <a:lnTo>
                    <a:pt x="795" y="154"/>
                  </a:lnTo>
                  <a:close/>
                  <a:moveTo>
                    <a:pt x="803" y="167"/>
                  </a:moveTo>
                  <a:lnTo>
                    <a:pt x="799" y="167"/>
                  </a:lnTo>
                  <a:lnTo>
                    <a:pt x="801" y="169"/>
                  </a:lnTo>
                  <a:lnTo>
                    <a:pt x="803" y="167"/>
                  </a:lnTo>
                  <a:lnTo>
                    <a:pt x="803" y="167"/>
                  </a:lnTo>
                  <a:close/>
                  <a:moveTo>
                    <a:pt x="805" y="169"/>
                  </a:moveTo>
                  <a:lnTo>
                    <a:pt x="805" y="169"/>
                  </a:lnTo>
                  <a:lnTo>
                    <a:pt x="807" y="171"/>
                  </a:lnTo>
                  <a:lnTo>
                    <a:pt x="814" y="173"/>
                  </a:lnTo>
                  <a:lnTo>
                    <a:pt x="822" y="175"/>
                  </a:lnTo>
                  <a:lnTo>
                    <a:pt x="831" y="173"/>
                  </a:lnTo>
                  <a:lnTo>
                    <a:pt x="833" y="171"/>
                  </a:lnTo>
                  <a:lnTo>
                    <a:pt x="826" y="171"/>
                  </a:lnTo>
                  <a:lnTo>
                    <a:pt x="824" y="171"/>
                  </a:lnTo>
                  <a:lnTo>
                    <a:pt x="818" y="169"/>
                  </a:lnTo>
                  <a:lnTo>
                    <a:pt x="814" y="171"/>
                  </a:lnTo>
                  <a:lnTo>
                    <a:pt x="805" y="169"/>
                  </a:lnTo>
                  <a:lnTo>
                    <a:pt x="805" y="169"/>
                  </a:lnTo>
                  <a:close/>
                  <a:moveTo>
                    <a:pt x="805" y="150"/>
                  </a:moveTo>
                  <a:lnTo>
                    <a:pt x="810" y="154"/>
                  </a:lnTo>
                  <a:lnTo>
                    <a:pt x="810" y="150"/>
                  </a:lnTo>
                  <a:lnTo>
                    <a:pt x="812" y="150"/>
                  </a:lnTo>
                  <a:lnTo>
                    <a:pt x="816" y="156"/>
                  </a:lnTo>
                  <a:lnTo>
                    <a:pt x="814" y="158"/>
                  </a:lnTo>
                  <a:lnTo>
                    <a:pt x="818" y="158"/>
                  </a:lnTo>
                  <a:lnTo>
                    <a:pt x="818" y="158"/>
                  </a:lnTo>
                  <a:lnTo>
                    <a:pt x="820" y="160"/>
                  </a:lnTo>
                  <a:lnTo>
                    <a:pt x="824" y="158"/>
                  </a:lnTo>
                  <a:lnTo>
                    <a:pt x="822" y="156"/>
                  </a:lnTo>
                  <a:lnTo>
                    <a:pt x="820" y="156"/>
                  </a:lnTo>
                  <a:lnTo>
                    <a:pt x="818" y="152"/>
                  </a:lnTo>
                  <a:lnTo>
                    <a:pt x="814" y="150"/>
                  </a:lnTo>
                  <a:lnTo>
                    <a:pt x="812" y="150"/>
                  </a:lnTo>
                  <a:lnTo>
                    <a:pt x="805" y="148"/>
                  </a:lnTo>
                  <a:lnTo>
                    <a:pt x="805" y="150"/>
                  </a:lnTo>
                  <a:lnTo>
                    <a:pt x="805" y="150"/>
                  </a:lnTo>
                  <a:close/>
                  <a:moveTo>
                    <a:pt x="748" y="249"/>
                  </a:moveTo>
                  <a:lnTo>
                    <a:pt x="751" y="253"/>
                  </a:lnTo>
                  <a:lnTo>
                    <a:pt x="751" y="257"/>
                  </a:lnTo>
                  <a:lnTo>
                    <a:pt x="751" y="257"/>
                  </a:lnTo>
                  <a:lnTo>
                    <a:pt x="751" y="253"/>
                  </a:lnTo>
                  <a:lnTo>
                    <a:pt x="748" y="249"/>
                  </a:lnTo>
                  <a:lnTo>
                    <a:pt x="748" y="249"/>
                  </a:lnTo>
                  <a:close/>
                  <a:moveTo>
                    <a:pt x="759" y="244"/>
                  </a:moveTo>
                  <a:lnTo>
                    <a:pt x="755" y="247"/>
                  </a:lnTo>
                  <a:lnTo>
                    <a:pt x="753" y="255"/>
                  </a:lnTo>
                  <a:lnTo>
                    <a:pt x="753" y="257"/>
                  </a:lnTo>
                  <a:lnTo>
                    <a:pt x="755" y="257"/>
                  </a:lnTo>
                  <a:lnTo>
                    <a:pt x="757" y="249"/>
                  </a:lnTo>
                  <a:lnTo>
                    <a:pt x="759" y="244"/>
                  </a:lnTo>
                  <a:lnTo>
                    <a:pt x="759" y="244"/>
                  </a:lnTo>
                  <a:close/>
                  <a:moveTo>
                    <a:pt x="791" y="272"/>
                  </a:moveTo>
                  <a:lnTo>
                    <a:pt x="788" y="274"/>
                  </a:lnTo>
                  <a:lnTo>
                    <a:pt x="791" y="274"/>
                  </a:lnTo>
                  <a:lnTo>
                    <a:pt x="791" y="274"/>
                  </a:lnTo>
                  <a:lnTo>
                    <a:pt x="791" y="272"/>
                  </a:lnTo>
                  <a:lnTo>
                    <a:pt x="791" y="272"/>
                  </a:lnTo>
                  <a:close/>
                  <a:moveTo>
                    <a:pt x="778" y="266"/>
                  </a:moveTo>
                  <a:lnTo>
                    <a:pt x="778" y="263"/>
                  </a:lnTo>
                  <a:lnTo>
                    <a:pt x="778" y="266"/>
                  </a:lnTo>
                  <a:lnTo>
                    <a:pt x="778" y="270"/>
                  </a:lnTo>
                  <a:lnTo>
                    <a:pt x="780" y="272"/>
                  </a:lnTo>
                  <a:lnTo>
                    <a:pt x="780" y="274"/>
                  </a:lnTo>
                  <a:lnTo>
                    <a:pt x="778" y="272"/>
                  </a:lnTo>
                  <a:lnTo>
                    <a:pt x="778" y="272"/>
                  </a:lnTo>
                  <a:lnTo>
                    <a:pt x="778" y="276"/>
                  </a:lnTo>
                  <a:lnTo>
                    <a:pt x="780" y="278"/>
                  </a:lnTo>
                  <a:lnTo>
                    <a:pt x="782" y="276"/>
                  </a:lnTo>
                  <a:lnTo>
                    <a:pt x="784" y="274"/>
                  </a:lnTo>
                  <a:lnTo>
                    <a:pt x="786" y="272"/>
                  </a:lnTo>
                  <a:lnTo>
                    <a:pt x="784" y="270"/>
                  </a:lnTo>
                  <a:lnTo>
                    <a:pt x="782" y="268"/>
                  </a:lnTo>
                  <a:lnTo>
                    <a:pt x="778" y="266"/>
                  </a:lnTo>
                  <a:lnTo>
                    <a:pt x="778" y="266"/>
                  </a:lnTo>
                  <a:close/>
                  <a:moveTo>
                    <a:pt x="786" y="266"/>
                  </a:moveTo>
                  <a:lnTo>
                    <a:pt x="786" y="266"/>
                  </a:lnTo>
                  <a:lnTo>
                    <a:pt x="784" y="268"/>
                  </a:lnTo>
                  <a:lnTo>
                    <a:pt x="784" y="270"/>
                  </a:lnTo>
                  <a:lnTo>
                    <a:pt x="786" y="270"/>
                  </a:lnTo>
                  <a:lnTo>
                    <a:pt x="788" y="270"/>
                  </a:lnTo>
                  <a:lnTo>
                    <a:pt x="788" y="268"/>
                  </a:lnTo>
                  <a:lnTo>
                    <a:pt x="786" y="266"/>
                  </a:lnTo>
                  <a:lnTo>
                    <a:pt x="786" y="266"/>
                  </a:lnTo>
                  <a:close/>
                  <a:moveTo>
                    <a:pt x="780" y="261"/>
                  </a:moveTo>
                  <a:lnTo>
                    <a:pt x="778" y="259"/>
                  </a:lnTo>
                  <a:lnTo>
                    <a:pt x="778" y="261"/>
                  </a:lnTo>
                  <a:lnTo>
                    <a:pt x="780" y="266"/>
                  </a:lnTo>
                  <a:lnTo>
                    <a:pt x="784" y="266"/>
                  </a:lnTo>
                  <a:lnTo>
                    <a:pt x="784" y="266"/>
                  </a:lnTo>
                  <a:lnTo>
                    <a:pt x="782" y="263"/>
                  </a:lnTo>
                  <a:lnTo>
                    <a:pt x="780" y="261"/>
                  </a:lnTo>
                  <a:lnTo>
                    <a:pt x="780" y="261"/>
                  </a:lnTo>
                  <a:close/>
                  <a:moveTo>
                    <a:pt x="788" y="257"/>
                  </a:moveTo>
                  <a:lnTo>
                    <a:pt x="784" y="259"/>
                  </a:lnTo>
                  <a:lnTo>
                    <a:pt x="782" y="261"/>
                  </a:lnTo>
                  <a:lnTo>
                    <a:pt x="782" y="261"/>
                  </a:lnTo>
                  <a:lnTo>
                    <a:pt x="786" y="263"/>
                  </a:lnTo>
                  <a:lnTo>
                    <a:pt x="788" y="266"/>
                  </a:lnTo>
                  <a:lnTo>
                    <a:pt x="791" y="263"/>
                  </a:lnTo>
                  <a:lnTo>
                    <a:pt x="791" y="261"/>
                  </a:lnTo>
                  <a:lnTo>
                    <a:pt x="791" y="261"/>
                  </a:lnTo>
                  <a:lnTo>
                    <a:pt x="791" y="259"/>
                  </a:lnTo>
                  <a:lnTo>
                    <a:pt x="788" y="257"/>
                  </a:lnTo>
                  <a:lnTo>
                    <a:pt x="788" y="257"/>
                  </a:lnTo>
                  <a:lnTo>
                    <a:pt x="788" y="257"/>
                  </a:lnTo>
                  <a:close/>
                  <a:moveTo>
                    <a:pt x="780" y="253"/>
                  </a:moveTo>
                  <a:lnTo>
                    <a:pt x="780" y="253"/>
                  </a:lnTo>
                  <a:lnTo>
                    <a:pt x="778" y="255"/>
                  </a:lnTo>
                  <a:lnTo>
                    <a:pt x="780" y="255"/>
                  </a:lnTo>
                  <a:lnTo>
                    <a:pt x="780" y="253"/>
                  </a:lnTo>
                  <a:lnTo>
                    <a:pt x="780" y="253"/>
                  </a:lnTo>
                  <a:close/>
                  <a:moveTo>
                    <a:pt x="786" y="247"/>
                  </a:moveTo>
                  <a:lnTo>
                    <a:pt x="788" y="249"/>
                  </a:lnTo>
                  <a:lnTo>
                    <a:pt x="791" y="249"/>
                  </a:lnTo>
                  <a:lnTo>
                    <a:pt x="788" y="247"/>
                  </a:lnTo>
                  <a:lnTo>
                    <a:pt x="786" y="247"/>
                  </a:lnTo>
                  <a:lnTo>
                    <a:pt x="786" y="247"/>
                  </a:lnTo>
                  <a:close/>
                  <a:moveTo>
                    <a:pt x="786" y="249"/>
                  </a:moveTo>
                  <a:lnTo>
                    <a:pt x="784" y="249"/>
                  </a:lnTo>
                  <a:lnTo>
                    <a:pt x="782" y="251"/>
                  </a:lnTo>
                  <a:lnTo>
                    <a:pt x="780" y="251"/>
                  </a:lnTo>
                  <a:lnTo>
                    <a:pt x="782" y="253"/>
                  </a:lnTo>
                  <a:lnTo>
                    <a:pt x="782" y="255"/>
                  </a:lnTo>
                  <a:lnTo>
                    <a:pt x="784" y="253"/>
                  </a:lnTo>
                  <a:lnTo>
                    <a:pt x="782" y="255"/>
                  </a:lnTo>
                  <a:lnTo>
                    <a:pt x="782" y="257"/>
                  </a:lnTo>
                  <a:lnTo>
                    <a:pt x="784" y="257"/>
                  </a:lnTo>
                  <a:lnTo>
                    <a:pt x="786" y="255"/>
                  </a:lnTo>
                  <a:lnTo>
                    <a:pt x="788" y="255"/>
                  </a:lnTo>
                  <a:lnTo>
                    <a:pt x="791" y="255"/>
                  </a:lnTo>
                  <a:lnTo>
                    <a:pt x="791" y="251"/>
                  </a:lnTo>
                  <a:lnTo>
                    <a:pt x="788" y="251"/>
                  </a:lnTo>
                  <a:lnTo>
                    <a:pt x="786" y="249"/>
                  </a:lnTo>
                  <a:lnTo>
                    <a:pt x="786" y="249"/>
                  </a:lnTo>
                  <a:close/>
                  <a:moveTo>
                    <a:pt x="734" y="280"/>
                  </a:moveTo>
                  <a:lnTo>
                    <a:pt x="736" y="278"/>
                  </a:lnTo>
                  <a:lnTo>
                    <a:pt x="736" y="278"/>
                  </a:lnTo>
                  <a:lnTo>
                    <a:pt x="734" y="280"/>
                  </a:lnTo>
                  <a:lnTo>
                    <a:pt x="734" y="280"/>
                  </a:lnTo>
                  <a:close/>
                  <a:moveTo>
                    <a:pt x="729" y="282"/>
                  </a:moveTo>
                  <a:lnTo>
                    <a:pt x="736" y="285"/>
                  </a:lnTo>
                  <a:lnTo>
                    <a:pt x="734" y="282"/>
                  </a:lnTo>
                  <a:lnTo>
                    <a:pt x="729" y="282"/>
                  </a:lnTo>
                  <a:lnTo>
                    <a:pt x="729" y="282"/>
                  </a:lnTo>
                  <a:close/>
                  <a:moveTo>
                    <a:pt x="713" y="291"/>
                  </a:moveTo>
                  <a:lnTo>
                    <a:pt x="710" y="291"/>
                  </a:lnTo>
                  <a:lnTo>
                    <a:pt x="713" y="291"/>
                  </a:lnTo>
                  <a:lnTo>
                    <a:pt x="713" y="291"/>
                  </a:lnTo>
                  <a:lnTo>
                    <a:pt x="713" y="291"/>
                  </a:lnTo>
                  <a:lnTo>
                    <a:pt x="713" y="291"/>
                  </a:lnTo>
                  <a:close/>
                  <a:moveTo>
                    <a:pt x="719" y="289"/>
                  </a:moveTo>
                  <a:lnTo>
                    <a:pt x="713" y="289"/>
                  </a:lnTo>
                  <a:lnTo>
                    <a:pt x="715" y="289"/>
                  </a:lnTo>
                  <a:lnTo>
                    <a:pt x="717" y="289"/>
                  </a:lnTo>
                  <a:lnTo>
                    <a:pt x="719" y="289"/>
                  </a:lnTo>
                  <a:lnTo>
                    <a:pt x="719" y="289"/>
                  </a:lnTo>
                  <a:close/>
                  <a:moveTo>
                    <a:pt x="719" y="301"/>
                  </a:moveTo>
                  <a:lnTo>
                    <a:pt x="717" y="301"/>
                  </a:lnTo>
                  <a:lnTo>
                    <a:pt x="713" y="304"/>
                  </a:lnTo>
                  <a:lnTo>
                    <a:pt x="713" y="306"/>
                  </a:lnTo>
                  <a:lnTo>
                    <a:pt x="715" y="306"/>
                  </a:lnTo>
                  <a:lnTo>
                    <a:pt x="717" y="304"/>
                  </a:lnTo>
                  <a:lnTo>
                    <a:pt x="719" y="301"/>
                  </a:lnTo>
                  <a:lnTo>
                    <a:pt x="719" y="301"/>
                  </a:lnTo>
                  <a:close/>
                  <a:moveTo>
                    <a:pt x="725" y="287"/>
                  </a:moveTo>
                  <a:lnTo>
                    <a:pt x="719" y="291"/>
                  </a:lnTo>
                  <a:lnTo>
                    <a:pt x="719" y="293"/>
                  </a:lnTo>
                  <a:lnTo>
                    <a:pt x="719" y="293"/>
                  </a:lnTo>
                  <a:lnTo>
                    <a:pt x="717" y="295"/>
                  </a:lnTo>
                  <a:lnTo>
                    <a:pt x="717" y="299"/>
                  </a:lnTo>
                  <a:lnTo>
                    <a:pt x="721" y="301"/>
                  </a:lnTo>
                  <a:lnTo>
                    <a:pt x="723" y="301"/>
                  </a:lnTo>
                  <a:lnTo>
                    <a:pt x="727" y="295"/>
                  </a:lnTo>
                  <a:lnTo>
                    <a:pt x="729" y="291"/>
                  </a:lnTo>
                  <a:lnTo>
                    <a:pt x="727" y="287"/>
                  </a:lnTo>
                  <a:lnTo>
                    <a:pt x="729" y="285"/>
                  </a:lnTo>
                  <a:lnTo>
                    <a:pt x="729" y="282"/>
                  </a:lnTo>
                  <a:lnTo>
                    <a:pt x="727" y="282"/>
                  </a:lnTo>
                  <a:lnTo>
                    <a:pt x="725" y="285"/>
                  </a:lnTo>
                  <a:lnTo>
                    <a:pt x="725" y="287"/>
                  </a:lnTo>
                  <a:lnTo>
                    <a:pt x="725" y="287"/>
                  </a:lnTo>
                  <a:close/>
                  <a:moveTo>
                    <a:pt x="694" y="266"/>
                  </a:moveTo>
                  <a:lnTo>
                    <a:pt x="698" y="266"/>
                  </a:lnTo>
                  <a:lnTo>
                    <a:pt x="696" y="263"/>
                  </a:lnTo>
                  <a:lnTo>
                    <a:pt x="694" y="266"/>
                  </a:lnTo>
                  <a:lnTo>
                    <a:pt x="694" y="266"/>
                  </a:lnTo>
                  <a:close/>
                  <a:moveTo>
                    <a:pt x="685" y="272"/>
                  </a:moveTo>
                  <a:lnTo>
                    <a:pt x="683" y="274"/>
                  </a:lnTo>
                  <a:lnTo>
                    <a:pt x="685" y="274"/>
                  </a:lnTo>
                  <a:lnTo>
                    <a:pt x="685" y="272"/>
                  </a:lnTo>
                  <a:lnTo>
                    <a:pt x="685" y="272"/>
                  </a:lnTo>
                  <a:close/>
                  <a:moveTo>
                    <a:pt x="694" y="301"/>
                  </a:moveTo>
                  <a:lnTo>
                    <a:pt x="689" y="304"/>
                  </a:lnTo>
                  <a:lnTo>
                    <a:pt x="692" y="304"/>
                  </a:lnTo>
                  <a:lnTo>
                    <a:pt x="694" y="301"/>
                  </a:lnTo>
                  <a:lnTo>
                    <a:pt x="694" y="301"/>
                  </a:lnTo>
                  <a:close/>
                  <a:moveTo>
                    <a:pt x="685" y="297"/>
                  </a:moveTo>
                  <a:lnTo>
                    <a:pt x="689" y="295"/>
                  </a:lnTo>
                  <a:lnTo>
                    <a:pt x="692" y="297"/>
                  </a:lnTo>
                  <a:lnTo>
                    <a:pt x="692" y="299"/>
                  </a:lnTo>
                  <a:lnTo>
                    <a:pt x="689" y="301"/>
                  </a:lnTo>
                  <a:lnTo>
                    <a:pt x="685" y="299"/>
                  </a:lnTo>
                  <a:lnTo>
                    <a:pt x="685" y="297"/>
                  </a:lnTo>
                  <a:lnTo>
                    <a:pt x="685" y="297"/>
                  </a:lnTo>
                  <a:close/>
                  <a:moveTo>
                    <a:pt x="664" y="282"/>
                  </a:moveTo>
                  <a:lnTo>
                    <a:pt x="666" y="282"/>
                  </a:lnTo>
                  <a:lnTo>
                    <a:pt x="668" y="282"/>
                  </a:lnTo>
                  <a:lnTo>
                    <a:pt x="668" y="285"/>
                  </a:lnTo>
                  <a:lnTo>
                    <a:pt x="666" y="285"/>
                  </a:lnTo>
                  <a:lnTo>
                    <a:pt x="664" y="282"/>
                  </a:lnTo>
                  <a:lnTo>
                    <a:pt x="664" y="282"/>
                  </a:lnTo>
                  <a:close/>
                  <a:moveTo>
                    <a:pt x="668" y="306"/>
                  </a:moveTo>
                  <a:lnTo>
                    <a:pt x="673" y="306"/>
                  </a:lnTo>
                  <a:lnTo>
                    <a:pt x="675" y="308"/>
                  </a:lnTo>
                  <a:lnTo>
                    <a:pt x="670" y="308"/>
                  </a:lnTo>
                  <a:lnTo>
                    <a:pt x="668" y="306"/>
                  </a:lnTo>
                  <a:lnTo>
                    <a:pt x="668" y="306"/>
                  </a:lnTo>
                  <a:close/>
                  <a:moveTo>
                    <a:pt x="639" y="293"/>
                  </a:moveTo>
                  <a:lnTo>
                    <a:pt x="643" y="291"/>
                  </a:lnTo>
                  <a:lnTo>
                    <a:pt x="639" y="289"/>
                  </a:lnTo>
                  <a:lnTo>
                    <a:pt x="639" y="291"/>
                  </a:lnTo>
                  <a:lnTo>
                    <a:pt x="639" y="293"/>
                  </a:lnTo>
                  <a:lnTo>
                    <a:pt x="639" y="293"/>
                  </a:lnTo>
                  <a:close/>
                  <a:moveTo>
                    <a:pt x="649" y="304"/>
                  </a:moveTo>
                  <a:lnTo>
                    <a:pt x="656" y="304"/>
                  </a:lnTo>
                  <a:lnTo>
                    <a:pt x="658" y="304"/>
                  </a:lnTo>
                  <a:lnTo>
                    <a:pt x="658" y="306"/>
                  </a:lnTo>
                  <a:lnTo>
                    <a:pt x="654" y="308"/>
                  </a:lnTo>
                  <a:lnTo>
                    <a:pt x="649" y="306"/>
                  </a:lnTo>
                  <a:lnTo>
                    <a:pt x="649" y="304"/>
                  </a:lnTo>
                  <a:lnTo>
                    <a:pt x="649" y="304"/>
                  </a:lnTo>
                  <a:close/>
                  <a:moveTo>
                    <a:pt x="643" y="306"/>
                  </a:moveTo>
                  <a:lnTo>
                    <a:pt x="645" y="306"/>
                  </a:lnTo>
                  <a:lnTo>
                    <a:pt x="645" y="308"/>
                  </a:lnTo>
                  <a:lnTo>
                    <a:pt x="643" y="306"/>
                  </a:lnTo>
                  <a:lnTo>
                    <a:pt x="643" y="306"/>
                  </a:lnTo>
                  <a:close/>
                  <a:moveTo>
                    <a:pt x="635" y="304"/>
                  </a:moveTo>
                  <a:lnTo>
                    <a:pt x="637" y="304"/>
                  </a:lnTo>
                  <a:lnTo>
                    <a:pt x="639" y="304"/>
                  </a:lnTo>
                  <a:lnTo>
                    <a:pt x="637" y="306"/>
                  </a:lnTo>
                  <a:lnTo>
                    <a:pt x="635" y="304"/>
                  </a:lnTo>
                  <a:lnTo>
                    <a:pt x="635" y="304"/>
                  </a:lnTo>
                  <a:close/>
                  <a:moveTo>
                    <a:pt x="561" y="346"/>
                  </a:moveTo>
                  <a:lnTo>
                    <a:pt x="559" y="350"/>
                  </a:lnTo>
                  <a:lnTo>
                    <a:pt x="561" y="352"/>
                  </a:lnTo>
                  <a:lnTo>
                    <a:pt x="567" y="352"/>
                  </a:lnTo>
                  <a:lnTo>
                    <a:pt x="573" y="348"/>
                  </a:lnTo>
                  <a:lnTo>
                    <a:pt x="576" y="346"/>
                  </a:lnTo>
                  <a:lnTo>
                    <a:pt x="580" y="348"/>
                  </a:lnTo>
                  <a:lnTo>
                    <a:pt x="584" y="344"/>
                  </a:lnTo>
                  <a:lnTo>
                    <a:pt x="586" y="341"/>
                  </a:lnTo>
                  <a:lnTo>
                    <a:pt x="592" y="335"/>
                  </a:lnTo>
                  <a:lnTo>
                    <a:pt x="595" y="333"/>
                  </a:lnTo>
                  <a:lnTo>
                    <a:pt x="597" y="331"/>
                  </a:lnTo>
                  <a:lnTo>
                    <a:pt x="592" y="327"/>
                  </a:lnTo>
                  <a:lnTo>
                    <a:pt x="588" y="322"/>
                  </a:lnTo>
                  <a:lnTo>
                    <a:pt x="586" y="322"/>
                  </a:lnTo>
                  <a:lnTo>
                    <a:pt x="584" y="325"/>
                  </a:lnTo>
                  <a:lnTo>
                    <a:pt x="582" y="329"/>
                  </a:lnTo>
                  <a:lnTo>
                    <a:pt x="580" y="331"/>
                  </a:lnTo>
                  <a:lnTo>
                    <a:pt x="576" y="333"/>
                  </a:lnTo>
                  <a:lnTo>
                    <a:pt x="571" y="329"/>
                  </a:lnTo>
                  <a:lnTo>
                    <a:pt x="571" y="329"/>
                  </a:lnTo>
                  <a:lnTo>
                    <a:pt x="567" y="333"/>
                  </a:lnTo>
                  <a:lnTo>
                    <a:pt x="565" y="337"/>
                  </a:lnTo>
                  <a:lnTo>
                    <a:pt x="563" y="341"/>
                  </a:lnTo>
                  <a:lnTo>
                    <a:pt x="561" y="344"/>
                  </a:lnTo>
                  <a:lnTo>
                    <a:pt x="563" y="346"/>
                  </a:lnTo>
                  <a:lnTo>
                    <a:pt x="563" y="348"/>
                  </a:lnTo>
                  <a:lnTo>
                    <a:pt x="561" y="348"/>
                  </a:lnTo>
                  <a:lnTo>
                    <a:pt x="561" y="346"/>
                  </a:lnTo>
                  <a:lnTo>
                    <a:pt x="561" y="346"/>
                  </a:lnTo>
                  <a:close/>
                  <a:moveTo>
                    <a:pt x="557" y="350"/>
                  </a:moveTo>
                  <a:lnTo>
                    <a:pt x="557" y="346"/>
                  </a:lnTo>
                  <a:lnTo>
                    <a:pt x="557" y="346"/>
                  </a:lnTo>
                  <a:lnTo>
                    <a:pt x="555" y="350"/>
                  </a:lnTo>
                  <a:lnTo>
                    <a:pt x="557" y="350"/>
                  </a:lnTo>
                  <a:lnTo>
                    <a:pt x="557" y="350"/>
                  </a:lnTo>
                  <a:close/>
                  <a:moveTo>
                    <a:pt x="557" y="354"/>
                  </a:moveTo>
                  <a:lnTo>
                    <a:pt x="552" y="354"/>
                  </a:lnTo>
                  <a:lnTo>
                    <a:pt x="552" y="356"/>
                  </a:lnTo>
                  <a:lnTo>
                    <a:pt x="548" y="358"/>
                  </a:lnTo>
                  <a:lnTo>
                    <a:pt x="544" y="363"/>
                  </a:lnTo>
                  <a:lnTo>
                    <a:pt x="546" y="363"/>
                  </a:lnTo>
                  <a:lnTo>
                    <a:pt x="557" y="358"/>
                  </a:lnTo>
                  <a:lnTo>
                    <a:pt x="557" y="356"/>
                  </a:lnTo>
                  <a:lnTo>
                    <a:pt x="557" y="354"/>
                  </a:lnTo>
                  <a:lnTo>
                    <a:pt x="557" y="354"/>
                  </a:lnTo>
                  <a:close/>
                  <a:moveTo>
                    <a:pt x="527" y="352"/>
                  </a:moveTo>
                  <a:lnTo>
                    <a:pt x="529" y="354"/>
                  </a:lnTo>
                  <a:lnTo>
                    <a:pt x="529" y="356"/>
                  </a:lnTo>
                  <a:lnTo>
                    <a:pt x="527" y="356"/>
                  </a:lnTo>
                  <a:lnTo>
                    <a:pt x="523" y="356"/>
                  </a:lnTo>
                  <a:lnTo>
                    <a:pt x="525" y="354"/>
                  </a:lnTo>
                  <a:lnTo>
                    <a:pt x="527" y="352"/>
                  </a:lnTo>
                  <a:lnTo>
                    <a:pt x="527" y="352"/>
                  </a:lnTo>
                  <a:close/>
                  <a:moveTo>
                    <a:pt x="470" y="331"/>
                  </a:moveTo>
                  <a:lnTo>
                    <a:pt x="479" y="327"/>
                  </a:lnTo>
                  <a:lnTo>
                    <a:pt x="483" y="331"/>
                  </a:lnTo>
                  <a:lnTo>
                    <a:pt x="487" y="331"/>
                  </a:lnTo>
                  <a:lnTo>
                    <a:pt x="491" y="329"/>
                  </a:lnTo>
                  <a:lnTo>
                    <a:pt x="495" y="331"/>
                  </a:lnTo>
                  <a:lnTo>
                    <a:pt x="495" y="335"/>
                  </a:lnTo>
                  <a:lnTo>
                    <a:pt x="500" y="335"/>
                  </a:lnTo>
                  <a:lnTo>
                    <a:pt x="504" y="339"/>
                  </a:lnTo>
                  <a:lnTo>
                    <a:pt x="506" y="344"/>
                  </a:lnTo>
                  <a:lnTo>
                    <a:pt x="506" y="346"/>
                  </a:lnTo>
                  <a:lnTo>
                    <a:pt x="502" y="348"/>
                  </a:lnTo>
                  <a:lnTo>
                    <a:pt x="495" y="348"/>
                  </a:lnTo>
                  <a:lnTo>
                    <a:pt x="491" y="348"/>
                  </a:lnTo>
                  <a:lnTo>
                    <a:pt x="489" y="341"/>
                  </a:lnTo>
                  <a:lnTo>
                    <a:pt x="485" y="341"/>
                  </a:lnTo>
                  <a:lnTo>
                    <a:pt x="483" y="337"/>
                  </a:lnTo>
                  <a:lnTo>
                    <a:pt x="477" y="337"/>
                  </a:lnTo>
                  <a:lnTo>
                    <a:pt x="472" y="337"/>
                  </a:lnTo>
                  <a:lnTo>
                    <a:pt x="468" y="335"/>
                  </a:lnTo>
                  <a:lnTo>
                    <a:pt x="470" y="331"/>
                  </a:lnTo>
                  <a:lnTo>
                    <a:pt x="470" y="331"/>
                  </a:lnTo>
                  <a:close/>
                  <a:moveTo>
                    <a:pt x="407" y="285"/>
                  </a:moveTo>
                  <a:lnTo>
                    <a:pt x="411" y="287"/>
                  </a:lnTo>
                  <a:lnTo>
                    <a:pt x="411" y="285"/>
                  </a:lnTo>
                  <a:lnTo>
                    <a:pt x="411" y="287"/>
                  </a:lnTo>
                  <a:lnTo>
                    <a:pt x="409" y="287"/>
                  </a:lnTo>
                  <a:lnTo>
                    <a:pt x="407" y="285"/>
                  </a:lnTo>
                  <a:lnTo>
                    <a:pt x="407" y="285"/>
                  </a:lnTo>
                  <a:close/>
                  <a:moveTo>
                    <a:pt x="396" y="280"/>
                  </a:moveTo>
                  <a:lnTo>
                    <a:pt x="399" y="282"/>
                  </a:lnTo>
                  <a:lnTo>
                    <a:pt x="401" y="280"/>
                  </a:lnTo>
                  <a:lnTo>
                    <a:pt x="403" y="280"/>
                  </a:lnTo>
                  <a:lnTo>
                    <a:pt x="405" y="280"/>
                  </a:lnTo>
                  <a:lnTo>
                    <a:pt x="403" y="278"/>
                  </a:lnTo>
                  <a:lnTo>
                    <a:pt x="401" y="278"/>
                  </a:lnTo>
                  <a:lnTo>
                    <a:pt x="399" y="276"/>
                  </a:lnTo>
                  <a:lnTo>
                    <a:pt x="396" y="278"/>
                  </a:lnTo>
                  <a:lnTo>
                    <a:pt x="396" y="280"/>
                  </a:lnTo>
                  <a:lnTo>
                    <a:pt x="396" y="280"/>
                  </a:lnTo>
                  <a:close/>
                  <a:moveTo>
                    <a:pt x="609" y="299"/>
                  </a:moveTo>
                  <a:lnTo>
                    <a:pt x="614" y="297"/>
                  </a:lnTo>
                  <a:lnTo>
                    <a:pt x="620" y="299"/>
                  </a:lnTo>
                  <a:lnTo>
                    <a:pt x="622" y="299"/>
                  </a:lnTo>
                  <a:lnTo>
                    <a:pt x="624" y="299"/>
                  </a:lnTo>
                  <a:lnTo>
                    <a:pt x="626" y="297"/>
                  </a:lnTo>
                  <a:lnTo>
                    <a:pt x="630" y="295"/>
                  </a:lnTo>
                  <a:lnTo>
                    <a:pt x="628" y="293"/>
                  </a:lnTo>
                  <a:lnTo>
                    <a:pt x="626" y="291"/>
                  </a:lnTo>
                  <a:lnTo>
                    <a:pt x="622" y="293"/>
                  </a:lnTo>
                  <a:lnTo>
                    <a:pt x="616" y="293"/>
                  </a:lnTo>
                  <a:lnTo>
                    <a:pt x="614" y="293"/>
                  </a:lnTo>
                  <a:lnTo>
                    <a:pt x="611" y="293"/>
                  </a:lnTo>
                  <a:lnTo>
                    <a:pt x="609" y="297"/>
                  </a:lnTo>
                  <a:lnTo>
                    <a:pt x="609" y="299"/>
                  </a:lnTo>
                  <a:lnTo>
                    <a:pt x="609" y="299"/>
                  </a:lnTo>
                  <a:close/>
                  <a:moveTo>
                    <a:pt x="603" y="306"/>
                  </a:moveTo>
                  <a:lnTo>
                    <a:pt x="603" y="308"/>
                  </a:lnTo>
                  <a:lnTo>
                    <a:pt x="603" y="308"/>
                  </a:lnTo>
                  <a:lnTo>
                    <a:pt x="605" y="306"/>
                  </a:lnTo>
                  <a:lnTo>
                    <a:pt x="603" y="306"/>
                  </a:lnTo>
                  <a:lnTo>
                    <a:pt x="603" y="306"/>
                  </a:lnTo>
                  <a:close/>
                  <a:moveTo>
                    <a:pt x="586" y="306"/>
                  </a:moveTo>
                  <a:lnTo>
                    <a:pt x="582" y="306"/>
                  </a:lnTo>
                  <a:lnTo>
                    <a:pt x="584" y="308"/>
                  </a:lnTo>
                  <a:lnTo>
                    <a:pt x="582" y="310"/>
                  </a:lnTo>
                  <a:lnTo>
                    <a:pt x="582" y="310"/>
                  </a:lnTo>
                  <a:lnTo>
                    <a:pt x="586" y="312"/>
                  </a:lnTo>
                  <a:lnTo>
                    <a:pt x="592" y="310"/>
                  </a:lnTo>
                  <a:lnTo>
                    <a:pt x="595" y="306"/>
                  </a:lnTo>
                  <a:lnTo>
                    <a:pt x="592" y="306"/>
                  </a:lnTo>
                  <a:lnTo>
                    <a:pt x="588" y="306"/>
                  </a:lnTo>
                  <a:lnTo>
                    <a:pt x="586" y="306"/>
                  </a:lnTo>
                  <a:lnTo>
                    <a:pt x="586" y="306"/>
                  </a:lnTo>
                  <a:close/>
                  <a:moveTo>
                    <a:pt x="571" y="312"/>
                  </a:moveTo>
                  <a:lnTo>
                    <a:pt x="573" y="312"/>
                  </a:lnTo>
                  <a:lnTo>
                    <a:pt x="576" y="314"/>
                  </a:lnTo>
                  <a:lnTo>
                    <a:pt x="580" y="310"/>
                  </a:lnTo>
                  <a:lnTo>
                    <a:pt x="578" y="308"/>
                  </a:lnTo>
                  <a:lnTo>
                    <a:pt x="576" y="310"/>
                  </a:lnTo>
                  <a:lnTo>
                    <a:pt x="573" y="310"/>
                  </a:lnTo>
                  <a:lnTo>
                    <a:pt x="571" y="312"/>
                  </a:lnTo>
                  <a:lnTo>
                    <a:pt x="571" y="312"/>
                  </a:lnTo>
                  <a:close/>
                  <a:moveTo>
                    <a:pt x="559" y="314"/>
                  </a:moveTo>
                  <a:lnTo>
                    <a:pt x="563" y="310"/>
                  </a:lnTo>
                  <a:lnTo>
                    <a:pt x="563" y="308"/>
                  </a:lnTo>
                  <a:lnTo>
                    <a:pt x="563" y="308"/>
                  </a:lnTo>
                  <a:lnTo>
                    <a:pt x="567" y="308"/>
                  </a:lnTo>
                  <a:lnTo>
                    <a:pt x="569" y="308"/>
                  </a:lnTo>
                  <a:lnTo>
                    <a:pt x="571" y="308"/>
                  </a:lnTo>
                  <a:lnTo>
                    <a:pt x="567" y="312"/>
                  </a:lnTo>
                  <a:lnTo>
                    <a:pt x="565" y="314"/>
                  </a:lnTo>
                  <a:lnTo>
                    <a:pt x="561" y="314"/>
                  </a:lnTo>
                  <a:lnTo>
                    <a:pt x="559" y="314"/>
                  </a:lnTo>
                  <a:lnTo>
                    <a:pt x="559" y="314"/>
                  </a:lnTo>
                  <a:close/>
                  <a:moveTo>
                    <a:pt x="555" y="312"/>
                  </a:moveTo>
                  <a:lnTo>
                    <a:pt x="552" y="312"/>
                  </a:lnTo>
                  <a:lnTo>
                    <a:pt x="550" y="316"/>
                  </a:lnTo>
                  <a:lnTo>
                    <a:pt x="552" y="314"/>
                  </a:lnTo>
                  <a:lnTo>
                    <a:pt x="555" y="312"/>
                  </a:lnTo>
                  <a:lnTo>
                    <a:pt x="555" y="312"/>
                  </a:lnTo>
                  <a:close/>
                  <a:moveTo>
                    <a:pt x="557" y="306"/>
                  </a:moveTo>
                  <a:lnTo>
                    <a:pt x="555" y="308"/>
                  </a:lnTo>
                  <a:lnTo>
                    <a:pt x="557" y="310"/>
                  </a:lnTo>
                  <a:lnTo>
                    <a:pt x="559" y="308"/>
                  </a:lnTo>
                  <a:lnTo>
                    <a:pt x="557" y="306"/>
                  </a:lnTo>
                  <a:lnTo>
                    <a:pt x="557" y="306"/>
                  </a:lnTo>
                  <a:close/>
                  <a:moveTo>
                    <a:pt x="487" y="314"/>
                  </a:moveTo>
                  <a:lnTo>
                    <a:pt x="487" y="314"/>
                  </a:lnTo>
                  <a:lnTo>
                    <a:pt x="487" y="310"/>
                  </a:lnTo>
                  <a:lnTo>
                    <a:pt x="493" y="308"/>
                  </a:lnTo>
                  <a:lnTo>
                    <a:pt x="504" y="306"/>
                  </a:lnTo>
                  <a:lnTo>
                    <a:pt x="508" y="308"/>
                  </a:lnTo>
                  <a:lnTo>
                    <a:pt x="510" y="308"/>
                  </a:lnTo>
                  <a:lnTo>
                    <a:pt x="517" y="308"/>
                  </a:lnTo>
                  <a:lnTo>
                    <a:pt x="523" y="312"/>
                  </a:lnTo>
                  <a:lnTo>
                    <a:pt x="525" y="310"/>
                  </a:lnTo>
                  <a:lnTo>
                    <a:pt x="531" y="310"/>
                  </a:lnTo>
                  <a:lnTo>
                    <a:pt x="533" y="312"/>
                  </a:lnTo>
                  <a:lnTo>
                    <a:pt x="540" y="312"/>
                  </a:lnTo>
                  <a:lnTo>
                    <a:pt x="542" y="310"/>
                  </a:lnTo>
                  <a:lnTo>
                    <a:pt x="544" y="308"/>
                  </a:lnTo>
                  <a:lnTo>
                    <a:pt x="546" y="306"/>
                  </a:lnTo>
                  <a:lnTo>
                    <a:pt x="546" y="304"/>
                  </a:lnTo>
                  <a:lnTo>
                    <a:pt x="548" y="301"/>
                  </a:lnTo>
                  <a:lnTo>
                    <a:pt x="552" y="304"/>
                  </a:lnTo>
                  <a:lnTo>
                    <a:pt x="552" y="308"/>
                  </a:lnTo>
                  <a:lnTo>
                    <a:pt x="552" y="310"/>
                  </a:lnTo>
                  <a:lnTo>
                    <a:pt x="548" y="312"/>
                  </a:lnTo>
                  <a:lnTo>
                    <a:pt x="546" y="316"/>
                  </a:lnTo>
                  <a:lnTo>
                    <a:pt x="542" y="316"/>
                  </a:lnTo>
                  <a:lnTo>
                    <a:pt x="540" y="318"/>
                  </a:lnTo>
                  <a:lnTo>
                    <a:pt x="538" y="316"/>
                  </a:lnTo>
                  <a:lnTo>
                    <a:pt x="531" y="316"/>
                  </a:lnTo>
                  <a:lnTo>
                    <a:pt x="525" y="318"/>
                  </a:lnTo>
                  <a:lnTo>
                    <a:pt x="519" y="318"/>
                  </a:lnTo>
                  <a:lnTo>
                    <a:pt x="514" y="320"/>
                  </a:lnTo>
                  <a:lnTo>
                    <a:pt x="514" y="320"/>
                  </a:lnTo>
                  <a:lnTo>
                    <a:pt x="510" y="320"/>
                  </a:lnTo>
                  <a:lnTo>
                    <a:pt x="508" y="320"/>
                  </a:lnTo>
                  <a:lnTo>
                    <a:pt x="506" y="320"/>
                  </a:lnTo>
                  <a:lnTo>
                    <a:pt x="504" y="318"/>
                  </a:lnTo>
                  <a:lnTo>
                    <a:pt x="500" y="318"/>
                  </a:lnTo>
                  <a:lnTo>
                    <a:pt x="498" y="318"/>
                  </a:lnTo>
                  <a:lnTo>
                    <a:pt x="493" y="318"/>
                  </a:lnTo>
                  <a:lnTo>
                    <a:pt x="491" y="318"/>
                  </a:lnTo>
                  <a:lnTo>
                    <a:pt x="487" y="318"/>
                  </a:lnTo>
                  <a:lnTo>
                    <a:pt x="487" y="314"/>
                  </a:lnTo>
                  <a:lnTo>
                    <a:pt x="487" y="314"/>
                  </a:lnTo>
                  <a:close/>
                  <a:moveTo>
                    <a:pt x="485" y="314"/>
                  </a:moveTo>
                  <a:lnTo>
                    <a:pt x="483" y="318"/>
                  </a:lnTo>
                  <a:lnTo>
                    <a:pt x="485" y="318"/>
                  </a:lnTo>
                  <a:lnTo>
                    <a:pt x="485" y="316"/>
                  </a:lnTo>
                  <a:lnTo>
                    <a:pt x="485" y="314"/>
                  </a:lnTo>
                  <a:lnTo>
                    <a:pt x="485" y="314"/>
                  </a:lnTo>
                  <a:close/>
                  <a:moveTo>
                    <a:pt x="483" y="312"/>
                  </a:moveTo>
                  <a:lnTo>
                    <a:pt x="479" y="312"/>
                  </a:lnTo>
                  <a:lnTo>
                    <a:pt x="477" y="316"/>
                  </a:lnTo>
                  <a:lnTo>
                    <a:pt x="479" y="318"/>
                  </a:lnTo>
                  <a:lnTo>
                    <a:pt x="481" y="314"/>
                  </a:lnTo>
                  <a:lnTo>
                    <a:pt x="483" y="312"/>
                  </a:lnTo>
                  <a:lnTo>
                    <a:pt x="483" y="312"/>
                  </a:lnTo>
                  <a:close/>
                  <a:moveTo>
                    <a:pt x="426" y="314"/>
                  </a:moveTo>
                  <a:lnTo>
                    <a:pt x="424" y="318"/>
                  </a:lnTo>
                  <a:lnTo>
                    <a:pt x="426" y="318"/>
                  </a:lnTo>
                  <a:lnTo>
                    <a:pt x="426" y="320"/>
                  </a:lnTo>
                  <a:lnTo>
                    <a:pt x="426" y="322"/>
                  </a:lnTo>
                  <a:lnTo>
                    <a:pt x="430" y="325"/>
                  </a:lnTo>
                  <a:lnTo>
                    <a:pt x="436" y="322"/>
                  </a:lnTo>
                  <a:lnTo>
                    <a:pt x="439" y="325"/>
                  </a:lnTo>
                  <a:lnTo>
                    <a:pt x="443" y="322"/>
                  </a:lnTo>
                  <a:lnTo>
                    <a:pt x="445" y="320"/>
                  </a:lnTo>
                  <a:lnTo>
                    <a:pt x="447" y="322"/>
                  </a:lnTo>
                  <a:lnTo>
                    <a:pt x="453" y="320"/>
                  </a:lnTo>
                  <a:lnTo>
                    <a:pt x="455" y="320"/>
                  </a:lnTo>
                  <a:lnTo>
                    <a:pt x="460" y="316"/>
                  </a:lnTo>
                  <a:lnTo>
                    <a:pt x="462" y="320"/>
                  </a:lnTo>
                  <a:lnTo>
                    <a:pt x="466" y="318"/>
                  </a:lnTo>
                  <a:lnTo>
                    <a:pt x="472" y="320"/>
                  </a:lnTo>
                  <a:lnTo>
                    <a:pt x="468" y="318"/>
                  </a:lnTo>
                  <a:lnTo>
                    <a:pt x="474" y="318"/>
                  </a:lnTo>
                  <a:lnTo>
                    <a:pt x="474" y="314"/>
                  </a:lnTo>
                  <a:lnTo>
                    <a:pt x="472" y="314"/>
                  </a:lnTo>
                  <a:lnTo>
                    <a:pt x="472" y="312"/>
                  </a:lnTo>
                  <a:lnTo>
                    <a:pt x="472" y="308"/>
                  </a:lnTo>
                  <a:lnTo>
                    <a:pt x="468" y="308"/>
                  </a:lnTo>
                  <a:lnTo>
                    <a:pt x="468" y="310"/>
                  </a:lnTo>
                  <a:lnTo>
                    <a:pt x="466" y="312"/>
                  </a:lnTo>
                  <a:lnTo>
                    <a:pt x="466" y="308"/>
                  </a:lnTo>
                  <a:lnTo>
                    <a:pt x="462" y="306"/>
                  </a:lnTo>
                  <a:lnTo>
                    <a:pt x="458" y="308"/>
                  </a:lnTo>
                  <a:lnTo>
                    <a:pt x="453" y="304"/>
                  </a:lnTo>
                  <a:lnTo>
                    <a:pt x="451" y="304"/>
                  </a:lnTo>
                  <a:lnTo>
                    <a:pt x="447" y="306"/>
                  </a:lnTo>
                  <a:lnTo>
                    <a:pt x="447" y="308"/>
                  </a:lnTo>
                  <a:lnTo>
                    <a:pt x="453" y="312"/>
                  </a:lnTo>
                  <a:lnTo>
                    <a:pt x="458" y="314"/>
                  </a:lnTo>
                  <a:lnTo>
                    <a:pt x="451" y="314"/>
                  </a:lnTo>
                  <a:lnTo>
                    <a:pt x="449" y="316"/>
                  </a:lnTo>
                  <a:lnTo>
                    <a:pt x="445" y="314"/>
                  </a:lnTo>
                  <a:lnTo>
                    <a:pt x="443" y="310"/>
                  </a:lnTo>
                  <a:lnTo>
                    <a:pt x="441" y="310"/>
                  </a:lnTo>
                  <a:lnTo>
                    <a:pt x="436" y="310"/>
                  </a:lnTo>
                  <a:lnTo>
                    <a:pt x="434" y="310"/>
                  </a:lnTo>
                  <a:lnTo>
                    <a:pt x="428" y="312"/>
                  </a:lnTo>
                  <a:lnTo>
                    <a:pt x="428" y="312"/>
                  </a:lnTo>
                  <a:lnTo>
                    <a:pt x="426" y="314"/>
                  </a:lnTo>
                  <a:lnTo>
                    <a:pt x="426" y="314"/>
                  </a:lnTo>
                  <a:close/>
                  <a:moveTo>
                    <a:pt x="413" y="310"/>
                  </a:moveTo>
                  <a:lnTo>
                    <a:pt x="418" y="308"/>
                  </a:lnTo>
                  <a:lnTo>
                    <a:pt x="424" y="310"/>
                  </a:lnTo>
                  <a:lnTo>
                    <a:pt x="424" y="314"/>
                  </a:lnTo>
                  <a:lnTo>
                    <a:pt x="422" y="316"/>
                  </a:lnTo>
                  <a:lnTo>
                    <a:pt x="422" y="320"/>
                  </a:lnTo>
                  <a:lnTo>
                    <a:pt x="420" y="318"/>
                  </a:lnTo>
                  <a:lnTo>
                    <a:pt x="415" y="320"/>
                  </a:lnTo>
                  <a:lnTo>
                    <a:pt x="409" y="318"/>
                  </a:lnTo>
                  <a:lnTo>
                    <a:pt x="407" y="316"/>
                  </a:lnTo>
                  <a:lnTo>
                    <a:pt x="409" y="314"/>
                  </a:lnTo>
                  <a:lnTo>
                    <a:pt x="413" y="316"/>
                  </a:lnTo>
                  <a:lnTo>
                    <a:pt x="413" y="310"/>
                  </a:lnTo>
                  <a:lnTo>
                    <a:pt x="413" y="310"/>
                  </a:lnTo>
                  <a:close/>
                  <a:moveTo>
                    <a:pt x="401" y="316"/>
                  </a:moveTo>
                  <a:lnTo>
                    <a:pt x="403" y="314"/>
                  </a:lnTo>
                  <a:lnTo>
                    <a:pt x="405" y="316"/>
                  </a:lnTo>
                  <a:lnTo>
                    <a:pt x="403" y="318"/>
                  </a:lnTo>
                  <a:lnTo>
                    <a:pt x="401" y="316"/>
                  </a:lnTo>
                  <a:lnTo>
                    <a:pt x="401" y="316"/>
                  </a:lnTo>
                  <a:close/>
                  <a:moveTo>
                    <a:pt x="382" y="304"/>
                  </a:moveTo>
                  <a:lnTo>
                    <a:pt x="382" y="308"/>
                  </a:lnTo>
                  <a:lnTo>
                    <a:pt x="384" y="310"/>
                  </a:lnTo>
                  <a:lnTo>
                    <a:pt x="390" y="310"/>
                  </a:lnTo>
                  <a:lnTo>
                    <a:pt x="394" y="314"/>
                  </a:lnTo>
                  <a:lnTo>
                    <a:pt x="394" y="316"/>
                  </a:lnTo>
                  <a:lnTo>
                    <a:pt x="396" y="314"/>
                  </a:lnTo>
                  <a:lnTo>
                    <a:pt x="401" y="312"/>
                  </a:lnTo>
                  <a:lnTo>
                    <a:pt x="401" y="312"/>
                  </a:lnTo>
                  <a:lnTo>
                    <a:pt x="405" y="310"/>
                  </a:lnTo>
                  <a:lnTo>
                    <a:pt x="405" y="308"/>
                  </a:lnTo>
                  <a:lnTo>
                    <a:pt x="401" y="304"/>
                  </a:lnTo>
                  <a:lnTo>
                    <a:pt x="396" y="301"/>
                  </a:lnTo>
                  <a:lnTo>
                    <a:pt x="390" y="304"/>
                  </a:lnTo>
                  <a:lnTo>
                    <a:pt x="386" y="304"/>
                  </a:lnTo>
                  <a:lnTo>
                    <a:pt x="382" y="304"/>
                  </a:lnTo>
                  <a:lnTo>
                    <a:pt x="382" y="304"/>
                  </a:lnTo>
                  <a:close/>
                  <a:moveTo>
                    <a:pt x="866" y="308"/>
                  </a:moveTo>
                  <a:lnTo>
                    <a:pt x="866" y="308"/>
                  </a:lnTo>
                  <a:lnTo>
                    <a:pt x="871" y="308"/>
                  </a:lnTo>
                  <a:lnTo>
                    <a:pt x="873" y="308"/>
                  </a:lnTo>
                  <a:lnTo>
                    <a:pt x="871" y="304"/>
                  </a:lnTo>
                  <a:lnTo>
                    <a:pt x="869" y="301"/>
                  </a:lnTo>
                  <a:lnTo>
                    <a:pt x="866" y="304"/>
                  </a:lnTo>
                  <a:lnTo>
                    <a:pt x="866" y="308"/>
                  </a:lnTo>
                  <a:lnTo>
                    <a:pt x="866" y="308"/>
                  </a:lnTo>
                  <a:close/>
                  <a:moveTo>
                    <a:pt x="845" y="308"/>
                  </a:moveTo>
                  <a:lnTo>
                    <a:pt x="845" y="308"/>
                  </a:lnTo>
                  <a:lnTo>
                    <a:pt x="854" y="308"/>
                  </a:lnTo>
                  <a:lnTo>
                    <a:pt x="856" y="306"/>
                  </a:lnTo>
                  <a:lnTo>
                    <a:pt x="860" y="308"/>
                  </a:lnTo>
                  <a:lnTo>
                    <a:pt x="864" y="306"/>
                  </a:lnTo>
                  <a:lnTo>
                    <a:pt x="866" y="301"/>
                  </a:lnTo>
                  <a:lnTo>
                    <a:pt x="871" y="301"/>
                  </a:lnTo>
                  <a:lnTo>
                    <a:pt x="871" y="299"/>
                  </a:lnTo>
                  <a:lnTo>
                    <a:pt x="871" y="297"/>
                  </a:lnTo>
                  <a:lnTo>
                    <a:pt x="873" y="297"/>
                  </a:lnTo>
                  <a:lnTo>
                    <a:pt x="873" y="293"/>
                  </a:lnTo>
                  <a:lnTo>
                    <a:pt x="875" y="291"/>
                  </a:lnTo>
                  <a:lnTo>
                    <a:pt x="871" y="289"/>
                  </a:lnTo>
                  <a:lnTo>
                    <a:pt x="871" y="289"/>
                  </a:lnTo>
                  <a:lnTo>
                    <a:pt x="862" y="287"/>
                  </a:lnTo>
                  <a:lnTo>
                    <a:pt x="858" y="289"/>
                  </a:lnTo>
                  <a:lnTo>
                    <a:pt x="856" y="295"/>
                  </a:lnTo>
                  <a:lnTo>
                    <a:pt x="854" y="299"/>
                  </a:lnTo>
                  <a:lnTo>
                    <a:pt x="845" y="308"/>
                  </a:lnTo>
                  <a:lnTo>
                    <a:pt x="845" y="308"/>
                  </a:lnTo>
                  <a:close/>
                  <a:moveTo>
                    <a:pt x="352" y="278"/>
                  </a:moveTo>
                  <a:lnTo>
                    <a:pt x="348" y="280"/>
                  </a:lnTo>
                  <a:lnTo>
                    <a:pt x="352" y="285"/>
                  </a:lnTo>
                  <a:lnTo>
                    <a:pt x="356" y="287"/>
                  </a:lnTo>
                  <a:lnTo>
                    <a:pt x="358" y="285"/>
                  </a:lnTo>
                  <a:lnTo>
                    <a:pt x="365" y="285"/>
                  </a:lnTo>
                  <a:lnTo>
                    <a:pt x="369" y="282"/>
                  </a:lnTo>
                  <a:lnTo>
                    <a:pt x="373" y="282"/>
                  </a:lnTo>
                  <a:lnTo>
                    <a:pt x="375" y="280"/>
                  </a:lnTo>
                  <a:lnTo>
                    <a:pt x="373" y="278"/>
                  </a:lnTo>
                  <a:lnTo>
                    <a:pt x="367" y="280"/>
                  </a:lnTo>
                  <a:lnTo>
                    <a:pt x="365" y="278"/>
                  </a:lnTo>
                  <a:lnTo>
                    <a:pt x="354" y="278"/>
                  </a:lnTo>
                  <a:lnTo>
                    <a:pt x="352" y="278"/>
                  </a:lnTo>
                  <a:lnTo>
                    <a:pt x="352" y="278"/>
                  </a:lnTo>
                  <a:close/>
                  <a:moveTo>
                    <a:pt x="200" y="270"/>
                  </a:moveTo>
                  <a:lnTo>
                    <a:pt x="203" y="272"/>
                  </a:lnTo>
                  <a:lnTo>
                    <a:pt x="203" y="272"/>
                  </a:lnTo>
                  <a:lnTo>
                    <a:pt x="203" y="270"/>
                  </a:lnTo>
                  <a:lnTo>
                    <a:pt x="200" y="270"/>
                  </a:lnTo>
                  <a:lnTo>
                    <a:pt x="200" y="270"/>
                  </a:lnTo>
                  <a:close/>
                  <a:moveTo>
                    <a:pt x="205" y="274"/>
                  </a:moveTo>
                  <a:lnTo>
                    <a:pt x="207" y="276"/>
                  </a:lnTo>
                  <a:lnTo>
                    <a:pt x="209" y="274"/>
                  </a:lnTo>
                  <a:lnTo>
                    <a:pt x="209" y="270"/>
                  </a:lnTo>
                  <a:lnTo>
                    <a:pt x="213" y="270"/>
                  </a:lnTo>
                  <a:lnTo>
                    <a:pt x="215" y="266"/>
                  </a:lnTo>
                  <a:lnTo>
                    <a:pt x="215" y="261"/>
                  </a:lnTo>
                  <a:lnTo>
                    <a:pt x="219" y="257"/>
                  </a:lnTo>
                  <a:lnTo>
                    <a:pt x="221" y="259"/>
                  </a:lnTo>
                  <a:lnTo>
                    <a:pt x="226" y="259"/>
                  </a:lnTo>
                  <a:lnTo>
                    <a:pt x="232" y="259"/>
                  </a:lnTo>
                  <a:lnTo>
                    <a:pt x="234" y="261"/>
                  </a:lnTo>
                  <a:lnTo>
                    <a:pt x="236" y="259"/>
                  </a:lnTo>
                  <a:lnTo>
                    <a:pt x="238" y="259"/>
                  </a:lnTo>
                  <a:lnTo>
                    <a:pt x="245" y="259"/>
                  </a:lnTo>
                  <a:lnTo>
                    <a:pt x="249" y="261"/>
                  </a:lnTo>
                  <a:lnTo>
                    <a:pt x="255" y="263"/>
                  </a:lnTo>
                  <a:lnTo>
                    <a:pt x="264" y="263"/>
                  </a:lnTo>
                  <a:lnTo>
                    <a:pt x="266" y="268"/>
                  </a:lnTo>
                  <a:lnTo>
                    <a:pt x="266" y="272"/>
                  </a:lnTo>
                  <a:lnTo>
                    <a:pt x="268" y="274"/>
                  </a:lnTo>
                  <a:lnTo>
                    <a:pt x="274" y="278"/>
                  </a:lnTo>
                  <a:lnTo>
                    <a:pt x="287" y="276"/>
                  </a:lnTo>
                  <a:lnTo>
                    <a:pt x="297" y="278"/>
                  </a:lnTo>
                  <a:lnTo>
                    <a:pt x="306" y="278"/>
                  </a:lnTo>
                  <a:lnTo>
                    <a:pt x="308" y="274"/>
                  </a:lnTo>
                  <a:lnTo>
                    <a:pt x="310" y="266"/>
                  </a:lnTo>
                  <a:lnTo>
                    <a:pt x="314" y="266"/>
                  </a:lnTo>
                  <a:lnTo>
                    <a:pt x="318" y="272"/>
                  </a:lnTo>
                  <a:lnTo>
                    <a:pt x="321" y="272"/>
                  </a:lnTo>
                  <a:lnTo>
                    <a:pt x="325" y="270"/>
                  </a:lnTo>
                  <a:lnTo>
                    <a:pt x="327" y="272"/>
                  </a:lnTo>
                  <a:lnTo>
                    <a:pt x="331" y="276"/>
                  </a:lnTo>
                  <a:lnTo>
                    <a:pt x="335" y="276"/>
                  </a:lnTo>
                  <a:lnTo>
                    <a:pt x="337" y="278"/>
                  </a:lnTo>
                  <a:lnTo>
                    <a:pt x="342" y="278"/>
                  </a:lnTo>
                  <a:lnTo>
                    <a:pt x="346" y="278"/>
                  </a:lnTo>
                  <a:lnTo>
                    <a:pt x="346" y="282"/>
                  </a:lnTo>
                  <a:lnTo>
                    <a:pt x="350" y="289"/>
                  </a:lnTo>
                  <a:lnTo>
                    <a:pt x="350" y="291"/>
                  </a:lnTo>
                  <a:lnTo>
                    <a:pt x="352" y="293"/>
                  </a:lnTo>
                  <a:lnTo>
                    <a:pt x="358" y="295"/>
                  </a:lnTo>
                  <a:lnTo>
                    <a:pt x="363" y="295"/>
                  </a:lnTo>
                  <a:lnTo>
                    <a:pt x="365" y="295"/>
                  </a:lnTo>
                  <a:lnTo>
                    <a:pt x="369" y="295"/>
                  </a:lnTo>
                  <a:lnTo>
                    <a:pt x="371" y="295"/>
                  </a:lnTo>
                  <a:lnTo>
                    <a:pt x="373" y="295"/>
                  </a:lnTo>
                  <a:lnTo>
                    <a:pt x="375" y="295"/>
                  </a:lnTo>
                  <a:lnTo>
                    <a:pt x="377" y="295"/>
                  </a:lnTo>
                  <a:lnTo>
                    <a:pt x="382" y="299"/>
                  </a:lnTo>
                  <a:lnTo>
                    <a:pt x="380" y="308"/>
                  </a:lnTo>
                  <a:lnTo>
                    <a:pt x="377" y="310"/>
                  </a:lnTo>
                  <a:lnTo>
                    <a:pt x="380" y="312"/>
                  </a:lnTo>
                  <a:lnTo>
                    <a:pt x="382" y="318"/>
                  </a:lnTo>
                  <a:lnTo>
                    <a:pt x="377" y="318"/>
                  </a:lnTo>
                  <a:lnTo>
                    <a:pt x="375" y="314"/>
                  </a:lnTo>
                  <a:lnTo>
                    <a:pt x="371" y="316"/>
                  </a:lnTo>
                  <a:lnTo>
                    <a:pt x="367" y="312"/>
                  </a:lnTo>
                  <a:lnTo>
                    <a:pt x="363" y="310"/>
                  </a:lnTo>
                  <a:lnTo>
                    <a:pt x="358" y="306"/>
                  </a:lnTo>
                  <a:lnTo>
                    <a:pt x="354" y="306"/>
                  </a:lnTo>
                  <a:lnTo>
                    <a:pt x="350" y="310"/>
                  </a:lnTo>
                  <a:lnTo>
                    <a:pt x="344" y="310"/>
                  </a:lnTo>
                  <a:lnTo>
                    <a:pt x="337" y="306"/>
                  </a:lnTo>
                  <a:lnTo>
                    <a:pt x="333" y="306"/>
                  </a:lnTo>
                  <a:lnTo>
                    <a:pt x="329" y="310"/>
                  </a:lnTo>
                  <a:lnTo>
                    <a:pt x="323" y="306"/>
                  </a:lnTo>
                  <a:lnTo>
                    <a:pt x="316" y="306"/>
                  </a:lnTo>
                  <a:lnTo>
                    <a:pt x="312" y="308"/>
                  </a:lnTo>
                  <a:lnTo>
                    <a:pt x="302" y="304"/>
                  </a:lnTo>
                  <a:lnTo>
                    <a:pt x="291" y="297"/>
                  </a:lnTo>
                  <a:lnTo>
                    <a:pt x="285" y="297"/>
                  </a:lnTo>
                  <a:lnTo>
                    <a:pt x="281" y="295"/>
                  </a:lnTo>
                  <a:lnTo>
                    <a:pt x="278" y="295"/>
                  </a:lnTo>
                  <a:lnTo>
                    <a:pt x="276" y="297"/>
                  </a:lnTo>
                  <a:lnTo>
                    <a:pt x="272" y="297"/>
                  </a:lnTo>
                  <a:lnTo>
                    <a:pt x="268" y="293"/>
                  </a:lnTo>
                  <a:lnTo>
                    <a:pt x="266" y="293"/>
                  </a:lnTo>
                  <a:lnTo>
                    <a:pt x="262" y="297"/>
                  </a:lnTo>
                  <a:lnTo>
                    <a:pt x="253" y="295"/>
                  </a:lnTo>
                  <a:lnTo>
                    <a:pt x="247" y="291"/>
                  </a:lnTo>
                  <a:lnTo>
                    <a:pt x="240" y="291"/>
                  </a:lnTo>
                  <a:lnTo>
                    <a:pt x="238" y="289"/>
                  </a:lnTo>
                  <a:lnTo>
                    <a:pt x="234" y="291"/>
                  </a:lnTo>
                  <a:lnTo>
                    <a:pt x="230" y="289"/>
                  </a:lnTo>
                  <a:lnTo>
                    <a:pt x="226" y="289"/>
                  </a:lnTo>
                  <a:lnTo>
                    <a:pt x="224" y="287"/>
                  </a:lnTo>
                  <a:lnTo>
                    <a:pt x="226" y="282"/>
                  </a:lnTo>
                  <a:lnTo>
                    <a:pt x="228" y="280"/>
                  </a:lnTo>
                  <a:lnTo>
                    <a:pt x="226" y="280"/>
                  </a:lnTo>
                  <a:lnTo>
                    <a:pt x="224" y="280"/>
                  </a:lnTo>
                  <a:lnTo>
                    <a:pt x="219" y="280"/>
                  </a:lnTo>
                  <a:lnTo>
                    <a:pt x="217" y="276"/>
                  </a:lnTo>
                  <a:lnTo>
                    <a:pt x="213" y="278"/>
                  </a:lnTo>
                  <a:lnTo>
                    <a:pt x="207" y="278"/>
                  </a:lnTo>
                  <a:lnTo>
                    <a:pt x="203" y="276"/>
                  </a:lnTo>
                  <a:lnTo>
                    <a:pt x="203" y="274"/>
                  </a:lnTo>
                  <a:lnTo>
                    <a:pt x="205" y="274"/>
                  </a:lnTo>
                  <a:lnTo>
                    <a:pt x="205" y="274"/>
                  </a:lnTo>
                  <a:close/>
                  <a:moveTo>
                    <a:pt x="255" y="48"/>
                  </a:moveTo>
                  <a:lnTo>
                    <a:pt x="259" y="53"/>
                  </a:lnTo>
                  <a:lnTo>
                    <a:pt x="262" y="53"/>
                  </a:lnTo>
                  <a:lnTo>
                    <a:pt x="262" y="57"/>
                  </a:lnTo>
                  <a:lnTo>
                    <a:pt x="264" y="57"/>
                  </a:lnTo>
                  <a:lnTo>
                    <a:pt x="266" y="51"/>
                  </a:lnTo>
                  <a:lnTo>
                    <a:pt x="262" y="44"/>
                  </a:lnTo>
                  <a:lnTo>
                    <a:pt x="257" y="46"/>
                  </a:lnTo>
                  <a:lnTo>
                    <a:pt x="255" y="48"/>
                  </a:lnTo>
                  <a:lnTo>
                    <a:pt x="255" y="48"/>
                  </a:lnTo>
                  <a:close/>
                  <a:moveTo>
                    <a:pt x="224" y="74"/>
                  </a:moveTo>
                  <a:lnTo>
                    <a:pt x="224" y="78"/>
                  </a:lnTo>
                  <a:lnTo>
                    <a:pt x="226" y="76"/>
                  </a:lnTo>
                  <a:lnTo>
                    <a:pt x="224" y="74"/>
                  </a:lnTo>
                  <a:lnTo>
                    <a:pt x="224" y="74"/>
                  </a:lnTo>
                  <a:close/>
                  <a:moveTo>
                    <a:pt x="224" y="65"/>
                  </a:moveTo>
                  <a:lnTo>
                    <a:pt x="226" y="63"/>
                  </a:lnTo>
                  <a:lnTo>
                    <a:pt x="224" y="61"/>
                  </a:lnTo>
                  <a:lnTo>
                    <a:pt x="224" y="65"/>
                  </a:lnTo>
                  <a:lnTo>
                    <a:pt x="224" y="65"/>
                  </a:lnTo>
                  <a:close/>
                  <a:moveTo>
                    <a:pt x="224" y="67"/>
                  </a:moveTo>
                  <a:lnTo>
                    <a:pt x="221" y="70"/>
                  </a:lnTo>
                  <a:lnTo>
                    <a:pt x="226" y="70"/>
                  </a:lnTo>
                  <a:lnTo>
                    <a:pt x="224" y="67"/>
                  </a:lnTo>
                  <a:lnTo>
                    <a:pt x="224" y="67"/>
                  </a:lnTo>
                  <a:close/>
                  <a:moveTo>
                    <a:pt x="211" y="72"/>
                  </a:moveTo>
                  <a:lnTo>
                    <a:pt x="211" y="74"/>
                  </a:lnTo>
                  <a:lnTo>
                    <a:pt x="213" y="76"/>
                  </a:lnTo>
                  <a:lnTo>
                    <a:pt x="217" y="72"/>
                  </a:lnTo>
                  <a:lnTo>
                    <a:pt x="213" y="70"/>
                  </a:lnTo>
                  <a:lnTo>
                    <a:pt x="211" y="72"/>
                  </a:lnTo>
                  <a:lnTo>
                    <a:pt x="211" y="72"/>
                  </a:lnTo>
                  <a:close/>
                  <a:moveTo>
                    <a:pt x="177" y="116"/>
                  </a:moveTo>
                  <a:lnTo>
                    <a:pt x="181" y="116"/>
                  </a:lnTo>
                  <a:lnTo>
                    <a:pt x="184" y="112"/>
                  </a:lnTo>
                  <a:lnTo>
                    <a:pt x="181" y="110"/>
                  </a:lnTo>
                  <a:lnTo>
                    <a:pt x="177" y="116"/>
                  </a:lnTo>
                  <a:lnTo>
                    <a:pt x="177" y="116"/>
                  </a:lnTo>
                  <a:close/>
                  <a:moveTo>
                    <a:pt x="186" y="112"/>
                  </a:moveTo>
                  <a:lnTo>
                    <a:pt x="186" y="116"/>
                  </a:lnTo>
                  <a:lnTo>
                    <a:pt x="190" y="116"/>
                  </a:lnTo>
                  <a:lnTo>
                    <a:pt x="190" y="122"/>
                  </a:lnTo>
                  <a:lnTo>
                    <a:pt x="192" y="120"/>
                  </a:lnTo>
                  <a:lnTo>
                    <a:pt x="194" y="114"/>
                  </a:lnTo>
                  <a:lnTo>
                    <a:pt x="192" y="112"/>
                  </a:lnTo>
                  <a:lnTo>
                    <a:pt x="194" y="110"/>
                  </a:lnTo>
                  <a:lnTo>
                    <a:pt x="192" y="110"/>
                  </a:lnTo>
                  <a:lnTo>
                    <a:pt x="190" y="112"/>
                  </a:lnTo>
                  <a:lnTo>
                    <a:pt x="186" y="112"/>
                  </a:lnTo>
                  <a:lnTo>
                    <a:pt x="186" y="112"/>
                  </a:lnTo>
                  <a:close/>
                  <a:moveTo>
                    <a:pt x="274" y="171"/>
                  </a:moveTo>
                  <a:lnTo>
                    <a:pt x="274" y="173"/>
                  </a:lnTo>
                  <a:lnTo>
                    <a:pt x="278" y="175"/>
                  </a:lnTo>
                  <a:lnTo>
                    <a:pt x="278" y="173"/>
                  </a:lnTo>
                  <a:lnTo>
                    <a:pt x="278" y="171"/>
                  </a:lnTo>
                  <a:lnTo>
                    <a:pt x="274" y="171"/>
                  </a:lnTo>
                  <a:lnTo>
                    <a:pt x="274" y="171"/>
                  </a:lnTo>
                  <a:close/>
                  <a:moveTo>
                    <a:pt x="249" y="190"/>
                  </a:moveTo>
                  <a:lnTo>
                    <a:pt x="251" y="192"/>
                  </a:lnTo>
                  <a:lnTo>
                    <a:pt x="249" y="194"/>
                  </a:lnTo>
                  <a:lnTo>
                    <a:pt x="247" y="196"/>
                  </a:lnTo>
                  <a:lnTo>
                    <a:pt x="245" y="198"/>
                  </a:lnTo>
                  <a:lnTo>
                    <a:pt x="247" y="198"/>
                  </a:lnTo>
                  <a:lnTo>
                    <a:pt x="247" y="196"/>
                  </a:lnTo>
                  <a:lnTo>
                    <a:pt x="251" y="196"/>
                  </a:lnTo>
                  <a:lnTo>
                    <a:pt x="251" y="200"/>
                  </a:lnTo>
                  <a:lnTo>
                    <a:pt x="253" y="204"/>
                  </a:lnTo>
                  <a:lnTo>
                    <a:pt x="257" y="198"/>
                  </a:lnTo>
                  <a:lnTo>
                    <a:pt x="259" y="202"/>
                  </a:lnTo>
                  <a:lnTo>
                    <a:pt x="262" y="202"/>
                  </a:lnTo>
                  <a:lnTo>
                    <a:pt x="264" y="200"/>
                  </a:lnTo>
                  <a:lnTo>
                    <a:pt x="266" y="198"/>
                  </a:lnTo>
                  <a:lnTo>
                    <a:pt x="264" y="194"/>
                  </a:lnTo>
                  <a:lnTo>
                    <a:pt x="257" y="190"/>
                  </a:lnTo>
                  <a:lnTo>
                    <a:pt x="251" y="190"/>
                  </a:lnTo>
                  <a:lnTo>
                    <a:pt x="249" y="190"/>
                  </a:lnTo>
                  <a:lnTo>
                    <a:pt x="249" y="190"/>
                  </a:lnTo>
                  <a:close/>
                  <a:moveTo>
                    <a:pt x="236" y="196"/>
                  </a:moveTo>
                  <a:lnTo>
                    <a:pt x="236" y="200"/>
                  </a:lnTo>
                  <a:lnTo>
                    <a:pt x="238" y="198"/>
                  </a:lnTo>
                  <a:lnTo>
                    <a:pt x="236" y="196"/>
                  </a:lnTo>
                  <a:lnTo>
                    <a:pt x="236" y="196"/>
                  </a:lnTo>
                  <a:close/>
                  <a:moveTo>
                    <a:pt x="207" y="171"/>
                  </a:moveTo>
                  <a:lnTo>
                    <a:pt x="207" y="175"/>
                  </a:lnTo>
                  <a:lnTo>
                    <a:pt x="203" y="177"/>
                  </a:lnTo>
                  <a:lnTo>
                    <a:pt x="207" y="181"/>
                  </a:lnTo>
                  <a:lnTo>
                    <a:pt x="213" y="181"/>
                  </a:lnTo>
                  <a:lnTo>
                    <a:pt x="215" y="183"/>
                  </a:lnTo>
                  <a:lnTo>
                    <a:pt x="215" y="188"/>
                  </a:lnTo>
                  <a:lnTo>
                    <a:pt x="217" y="188"/>
                  </a:lnTo>
                  <a:lnTo>
                    <a:pt x="219" y="194"/>
                  </a:lnTo>
                  <a:lnTo>
                    <a:pt x="224" y="196"/>
                  </a:lnTo>
                  <a:lnTo>
                    <a:pt x="228" y="196"/>
                  </a:lnTo>
                  <a:lnTo>
                    <a:pt x="228" y="200"/>
                  </a:lnTo>
                  <a:lnTo>
                    <a:pt x="230" y="202"/>
                  </a:lnTo>
                  <a:lnTo>
                    <a:pt x="232" y="198"/>
                  </a:lnTo>
                  <a:lnTo>
                    <a:pt x="230" y="194"/>
                  </a:lnTo>
                  <a:lnTo>
                    <a:pt x="232" y="190"/>
                  </a:lnTo>
                  <a:lnTo>
                    <a:pt x="226" y="188"/>
                  </a:lnTo>
                  <a:lnTo>
                    <a:pt x="221" y="183"/>
                  </a:lnTo>
                  <a:lnTo>
                    <a:pt x="221" y="175"/>
                  </a:lnTo>
                  <a:lnTo>
                    <a:pt x="219" y="173"/>
                  </a:lnTo>
                  <a:lnTo>
                    <a:pt x="219" y="171"/>
                  </a:lnTo>
                  <a:lnTo>
                    <a:pt x="215" y="169"/>
                  </a:lnTo>
                  <a:lnTo>
                    <a:pt x="213" y="169"/>
                  </a:lnTo>
                  <a:lnTo>
                    <a:pt x="213" y="173"/>
                  </a:lnTo>
                  <a:lnTo>
                    <a:pt x="215" y="175"/>
                  </a:lnTo>
                  <a:lnTo>
                    <a:pt x="211" y="173"/>
                  </a:lnTo>
                  <a:lnTo>
                    <a:pt x="209" y="171"/>
                  </a:lnTo>
                  <a:lnTo>
                    <a:pt x="207" y="171"/>
                  </a:lnTo>
                  <a:lnTo>
                    <a:pt x="207" y="171"/>
                  </a:lnTo>
                  <a:close/>
                  <a:moveTo>
                    <a:pt x="188" y="148"/>
                  </a:moveTo>
                  <a:lnTo>
                    <a:pt x="186" y="150"/>
                  </a:lnTo>
                  <a:lnTo>
                    <a:pt x="190" y="152"/>
                  </a:lnTo>
                  <a:lnTo>
                    <a:pt x="192" y="150"/>
                  </a:lnTo>
                  <a:lnTo>
                    <a:pt x="192" y="148"/>
                  </a:lnTo>
                  <a:lnTo>
                    <a:pt x="188" y="148"/>
                  </a:lnTo>
                  <a:lnTo>
                    <a:pt x="188" y="148"/>
                  </a:lnTo>
                  <a:close/>
                  <a:moveTo>
                    <a:pt x="192" y="139"/>
                  </a:moveTo>
                  <a:lnTo>
                    <a:pt x="190" y="141"/>
                  </a:lnTo>
                  <a:lnTo>
                    <a:pt x="192" y="145"/>
                  </a:lnTo>
                  <a:lnTo>
                    <a:pt x="194" y="143"/>
                  </a:lnTo>
                  <a:lnTo>
                    <a:pt x="198" y="145"/>
                  </a:lnTo>
                  <a:lnTo>
                    <a:pt x="200" y="145"/>
                  </a:lnTo>
                  <a:lnTo>
                    <a:pt x="194" y="139"/>
                  </a:lnTo>
                  <a:lnTo>
                    <a:pt x="192" y="139"/>
                  </a:lnTo>
                  <a:lnTo>
                    <a:pt x="192" y="139"/>
                  </a:lnTo>
                  <a:close/>
                  <a:moveTo>
                    <a:pt x="152" y="112"/>
                  </a:moveTo>
                  <a:lnTo>
                    <a:pt x="148" y="116"/>
                  </a:lnTo>
                  <a:lnTo>
                    <a:pt x="150" y="120"/>
                  </a:lnTo>
                  <a:lnTo>
                    <a:pt x="156" y="120"/>
                  </a:lnTo>
                  <a:lnTo>
                    <a:pt x="160" y="124"/>
                  </a:lnTo>
                  <a:lnTo>
                    <a:pt x="162" y="122"/>
                  </a:lnTo>
                  <a:lnTo>
                    <a:pt x="160" y="116"/>
                  </a:lnTo>
                  <a:lnTo>
                    <a:pt x="156" y="112"/>
                  </a:lnTo>
                  <a:lnTo>
                    <a:pt x="152" y="112"/>
                  </a:lnTo>
                  <a:lnTo>
                    <a:pt x="152" y="112"/>
                  </a:lnTo>
                  <a:close/>
                  <a:moveTo>
                    <a:pt x="139" y="105"/>
                  </a:moveTo>
                  <a:lnTo>
                    <a:pt x="141" y="105"/>
                  </a:lnTo>
                  <a:lnTo>
                    <a:pt x="148" y="107"/>
                  </a:lnTo>
                  <a:lnTo>
                    <a:pt x="150" y="110"/>
                  </a:lnTo>
                  <a:lnTo>
                    <a:pt x="148" y="114"/>
                  </a:lnTo>
                  <a:lnTo>
                    <a:pt x="146" y="114"/>
                  </a:lnTo>
                  <a:lnTo>
                    <a:pt x="139" y="105"/>
                  </a:lnTo>
                  <a:lnTo>
                    <a:pt x="139" y="105"/>
                  </a:lnTo>
                  <a:close/>
                  <a:moveTo>
                    <a:pt x="127" y="95"/>
                  </a:moveTo>
                  <a:lnTo>
                    <a:pt x="129" y="101"/>
                  </a:lnTo>
                  <a:lnTo>
                    <a:pt x="133" y="101"/>
                  </a:lnTo>
                  <a:lnTo>
                    <a:pt x="135" y="97"/>
                  </a:lnTo>
                  <a:lnTo>
                    <a:pt x="133" y="93"/>
                  </a:lnTo>
                  <a:lnTo>
                    <a:pt x="129" y="95"/>
                  </a:lnTo>
                  <a:lnTo>
                    <a:pt x="127" y="95"/>
                  </a:lnTo>
                  <a:lnTo>
                    <a:pt x="127" y="95"/>
                  </a:lnTo>
                  <a:close/>
                  <a:moveTo>
                    <a:pt x="139" y="244"/>
                  </a:moveTo>
                  <a:lnTo>
                    <a:pt x="146" y="249"/>
                  </a:lnTo>
                  <a:lnTo>
                    <a:pt x="146" y="247"/>
                  </a:lnTo>
                  <a:lnTo>
                    <a:pt x="144" y="244"/>
                  </a:lnTo>
                  <a:lnTo>
                    <a:pt x="139" y="244"/>
                  </a:lnTo>
                  <a:lnTo>
                    <a:pt x="139" y="244"/>
                  </a:lnTo>
                  <a:close/>
                  <a:moveTo>
                    <a:pt x="103" y="194"/>
                  </a:moveTo>
                  <a:lnTo>
                    <a:pt x="101" y="198"/>
                  </a:lnTo>
                  <a:lnTo>
                    <a:pt x="108" y="204"/>
                  </a:lnTo>
                  <a:lnTo>
                    <a:pt x="108" y="202"/>
                  </a:lnTo>
                  <a:lnTo>
                    <a:pt x="108" y="198"/>
                  </a:lnTo>
                  <a:lnTo>
                    <a:pt x="103" y="194"/>
                  </a:lnTo>
                  <a:lnTo>
                    <a:pt x="103" y="194"/>
                  </a:lnTo>
                  <a:close/>
                  <a:moveTo>
                    <a:pt x="97" y="192"/>
                  </a:moveTo>
                  <a:lnTo>
                    <a:pt x="101" y="192"/>
                  </a:lnTo>
                  <a:lnTo>
                    <a:pt x="97" y="196"/>
                  </a:lnTo>
                  <a:lnTo>
                    <a:pt x="97" y="192"/>
                  </a:lnTo>
                  <a:lnTo>
                    <a:pt x="97" y="192"/>
                  </a:lnTo>
                  <a:close/>
                  <a:moveTo>
                    <a:pt x="91" y="179"/>
                  </a:moveTo>
                  <a:lnTo>
                    <a:pt x="89" y="181"/>
                  </a:lnTo>
                  <a:lnTo>
                    <a:pt x="91" y="183"/>
                  </a:lnTo>
                  <a:lnTo>
                    <a:pt x="95" y="185"/>
                  </a:lnTo>
                  <a:lnTo>
                    <a:pt x="91" y="179"/>
                  </a:lnTo>
                  <a:lnTo>
                    <a:pt x="91" y="179"/>
                  </a:lnTo>
                  <a:close/>
                  <a:moveTo>
                    <a:pt x="68" y="160"/>
                  </a:moveTo>
                  <a:lnTo>
                    <a:pt x="68" y="164"/>
                  </a:lnTo>
                  <a:lnTo>
                    <a:pt x="72" y="164"/>
                  </a:lnTo>
                  <a:lnTo>
                    <a:pt x="78" y="173"/>
                  </a:lnTo>
                  <a:lnTo>
                    <a:pt x="82" y="175"/>
                  </a:lnTo>
                  <a:lnTo>
                    <a:pt x="82" y="167"/>
                  </a:lnTo>
                  <a:lnTo>
                    <a:pt x="76" y="158"/>
                  </a:lnTo>
                  <a:lnTo>
                    <a:pt x="72" y="156"/>
                  </a:lnTo>
                  <a:lnTo>
                    <a:pt x="68" y="160"/>
                  </a:lnTo>
                  <a:lnTo>
                    <a:pt x="68" y="160"/>
                  </a:lnTo>
                  <a:close/>
                  <a:moveTo>
                    <a:pt x="66" y="145"/>
                  </a:moveTo>
                  <a:lnTo>
                    <a:pt x="63" y="150"/>
                  </a:lnTo>
                  <a:lnTo>
                    <a:pt x="66" y="152"/>
                  </a:lnTo>
                  <a:lnTo>
                    <a:pt x="70" y="150"/>
                  </a:lnTo>
                  <a:lnTo>
                    <a:pt x="70" y="148"/>
                  </a:lnTo>
                  <a:lnTo>
                    <a:pt x="66" y="145"/>
                  </a:lnTo>
                  <a:lnTo>
                    <a:pt x="66" y="145"/>
                  </a:lnTo>
                  <a:close/>
                  <a:moveTo>
                    <a:pt x="68" y="135"/>
                  </a:moveTo>
                  <a:lnTo>
                    <a:pt x="74" y="135"/>
                  </a:lnTo>
                  <a:lnTo>
                    <a:pt x="74" y="135"/>
                  </a:lnTo>
                  <a:lnTo>
                    <a:pt x="76" y="133"/>
                  </a:lnTo>
                  <a:lnTo>
                    <a:pt x="70" y="131"/>
                  </a:lnTo>
                  <a:lnTo>
                    <a:pt x="68" y="135"/>
                  </a:lnTo>
                  <a:lnTo>
                    <a:pt x="68" y="135"/>
                  </a:lnTo>
                  <a:close/>
                  <a:moveTo>
                    <a:pt x="40" y="107"/>
                  </a:moveTo>
                  <a:lnTo>
                    <a:pt x="44" y="107"/>
                  </a:lnTo>
                  <a:lnTo>
                    <a:pt x="47" y="105"/>
                  </a:lnTo>
                  <a:lnTo>
                    <a:pt x="49" y="107"/>
                  </a:lnTo>
                  <a:lnTo>
                    <a:pt x="51" y="112"/>
                  </a:lnTo>
                  <a:lnTo>
                    <a:pt x="55" y="116"/>
                  </a:lnTo>
                  <a:lnTo>
                    <a:pt x="55" y="118"/>
                  </a:lnTo>
                  <a:lnTo>
                    <a:pt x="53" y="124"/>
                  </a:lnTo>
                  <a:lnTo>
                    <a:pt x="53" y="124"/>
                  </a:lnTo>
                  <a:lnTo>
                    <a:pt x="49" y="118"/>
                  </a:lnTo>
                  <a:lnTo>
                    <a:pt x="47" y="116"/>
                  </a:lnTo>
                  <a:lnTo>
                    <a:pt x="44" y="112"/>
                  </a:lnTo>
                  <a:lnTo>
                    <a:pt x="40" y="107"/>
                  </a:lnTo>
                  <a:lnTo>
                    <a:pt x="40" y="107"/>
                  </a:lnTo>
                  <a:close/>
                  <a:moveTo>
                    <a:pt x="40" y="93"/>
                  </a:moveTo>
                  <a:lnTo>
                    <a:pt x="44" y="95"/>
                  </a:lnTo>
                  <a:lnTo>
                    <a:pt x="42" y="91"/>
                  </a:lnTo>
                  <a:lnTo>
                    <a:pt x="40" y="93"/>
                  </a:lnTo>
                  <a:lnTo>
                    <a:pt x="40" y="93"/>
                  </a:lnTo>
                  <a:close/>
                  <a:moveTo>
                    <a:pt x="13" y="76"/>
                  </a:moveTo>
                  <a:lnTo>
                    <a:pt x="11" y="76"/>
                  </a:lnTo>
                  <a:lnTo>
                    <a:pt x="11" y="80"/>
                  </a:lnTo>
                  <a:lnTo>
                    <a:pt x="13" y="82"/>
                  </a:lnTo>
                  <a:lnTo>
                    <a:pt x="19" y="80"/>
                  </a:lnTo>
                  <a:lnTo>
                    <a:pt x="15" y="78"/>
                  </a:lnTo>
                  <a:lnTo>
                    <a:pt x="13" y="76"/>
                  </a:lnTo>
                  <a:lnTo>
                    <a:pt x="13" y="76"/>
                  </a:lnTo>
                  <a:close/>
                  <a:moveTo>
                    <a:pt x="2" y="19"/>
                  </a:moveTo>
                  <a:lnTo>
                    <a:pt x="0" y="21"/>
                  </a:lnTo>
                  <a:lnTo>
                    <a:pt x="2" y="27"/>
                  </a:lnTo>
                  <a:lnTo>
                    <a:pt x="7" y="38"/>
                  </a:lnTo>
                  <a:lnTo>
                    <a:pt x="9" y="40"/>
                  </a:lnTo>
                  <a:lnTo>
                    <a:pt x="19" y="48"/>
                  </a:lnTo>
                  <a:lnTo>
                    <a:pt x="21" y="48"/>
                  </a:lnTo>
                  <a:lnTo>
                    <a:pt x="25" y="55"/>
                  </a:lnTo>
                  <a:lnTo>
                    <a:pt x="30" y="57"/>
                  </a:lnTo>
                  <a:lnTo>
                    <a:pt x="32" y="55"/>
                  </a:lnTo>
                  <a:lnTo>
                    <a:pt x="38" y="61"/>
                  </a:lnTo>
                  <a:lnTo>
                    <a:pt x="44" y="72"/>
                  </a:lnTo>
                  <a:lnTo>
                    <a:pt x="53" y="78"/>
                  </a:lnTo>
                  <a:lnTo>
                    <a:pt x="55" y="78"/>
                  </a:lnTo>
                  <a:lnTo>
                    <a:pt x="55" y="84"/>
                  </a:lnTo>
                  <a:lnTo>
                    <a:pt x="57" y="86"/>
                  </a:lnTo>
                  <a:lnTo>
                    <a:pt x="57" y="91"/>
                  </a:lnTo>
                  <a:lnTo>
                    <a:pt x="59" y="93"/>
                  </a:lnTo>
                  <a:lnTo>
                    <a:pt x="63" y="93"/>
                  </a:lnTo>
                  <a:lnTo>
                    <a:pt x="70" y="99"/>
                  </a:lnTo>
                  <a:lnTo>
                    <a:pt x="72" y="101"/>
                  </a:lnTo>
                  <a:lnTo>
                    <a:pt x="74" y="101"/>
                  </a:lnTo>
                  <a:lnTo>
                    <a:pt x="74" y="103"/>
                  </a:lnTo>
                  <a:lnTo>
                    <a:pt x="74" y="105"/>
                  </a:lnTo>
                  <a:lnTo>
                    <a:pt x="76" y="110"/>
                  </a:lnTo>
                  <a:lnTo>
                    <a:pt x="78" y="114"/>
                  </a:lnTo>
                  <a:lnTo>
                    <a:pt x="78" y="116"/>
                  </a:lnTo>
                  <a:lnTo>
                    <a:pt x="82" y="126"/>
                  </a:lnTo>
                  <a:lnTo>
                    <a:pt x="82" y="131"/>
                  </a:lnTo>
                  <a:lnTo>
                    <a:pt x="89" y="133"/>
                  </a:lnTo>
                  <a:lnTo>
                    <a:pt x="95" y="137"/>
                  </a:lnTo>
                  <a:lnTo>
                    <a:pt x="95" y="141"/>
                  </a:lnTo>
                  <a:lnTo>
                    <a:pt x="99" y="150"/>
                  </a:lnTo>
                  <a:lnTo>
                    <a:pt x="103" y="152"/>
                  </a:lnTo>
                  <a:lnTo>
                    <a:pt x="106" y="162"/>
                  </a:lnTo>
                  <a:lnTo>
                    <a:pt x="112" y="177"/>
                  </a:lnTo>
                  <a:lnTo>
                    <a:pt x="112" y="181"/>
                  </a:lnTo>
                  <a:lnTo>
                    <a:pt x="114" y="188"/>
                  </a:lnTo>
                  <a:lnTo>
                    <a:pt x="120" y="192"/>
                  </a:lnTo>
                  <a:lnTo>
                    <a:pt x="129" y="200"/>
                  </a:lnTo>
                  <a:lnTo>
                    <a:pt x="131" y="207"/>
                  </a:lnTo>
                  <a:lnTo>
                    <a:pt x="135" y="207"/>
                  </a:lnTo>
                  <a:lnTo>
                    <a:pt x="137" y="209"/>
                  </a:lnTo>
                  <a:lnTo>
                    <a:pt x="144" y="213"/>
                  </a:lnTo>
                  <a:lnTo>
                    <a:pt x="144" y="219"/>
                  </a:lnTo>
                  <a:lnTo>
                    <a:pt x="148" y="221"/>
                  </a:lnTo>
                  <a:lnTo>
                    <a:pt x="152" y="228"/>
                  </a:lnTo>
                  <a:lnTo>
                    <a:pt x="162" y="232"/>
                  </a:lnTo>
                  <a:lnTo>
                    <a:pt x="165" y="236"/>
                  </a:lnTo>
                  <a:lnTo>
                    <a:pt x="169" y="238"/>
                  </a:lnTo>
                  <a:lnTo>
                    <a:pt x="181" y="249"/>
                  </a:lnTo>
                  <a:lnTo>
                    <a:pt x="181" y="253"/>
                  </a:lnTo>
                  <a:lnTo>
                    <a:pt x="186" y="253"/>
                  </a:lnTo>
                  <a:lnTo>
                    <a:pt x="188" y="259"/>
                  </a:lnTo>
                  <a:lnTo>
                    <a:pt x="190" y="257"/>
                  </a:lnTo>
                  <a:lnTo>
                    <a:pt x="190" y="253"/>
                  </a:lnTo>
                  <a:lnTo>
                    <a:pt x="188" y="251"/>
                  </a:lnTo>
                  <a:lnTo>
                    <a:pt x="188" y="249"/>
                  </a:lnTo>
                  <a:lnTo>
                    <a:pt x="192" y="249"/>
                  </a:lnTo>
                  <a:lnTo>
                    <a:pt x="198" y="257"/>
                  </a:lnTo>
                  <a:lnTo>
                    <a:pt x="200" y="255"/>
                  </a:lnTo>
                  <a:lnTo>
                    <a:pt x="200" y="251"/>
                  </a:lnTo>
                  <a:lnTo>
                    <a:pt x="203" y="247"/>
                  </a:lnTo>
                  <a:lnTo>
                    <a:pt x="205" y="249"/>
                  </a:lnTo>
                  <a:lnTo>
                    <a:pt x="209" y="253"/>
                  </a:lnTo>
                  <a:lnTo>
                    <a:pt x="211" y="255"/>
                  </a:lnTo>
                  <a:lnTo>
                    <a:pt x="215" y="253"/>
                  </a:lnTo>
                  <a:lnTo>
                    <a:pt x="213" y="242"/>
                  </a:lnTo>
                  <a:lnTo>
                    <a:pt x="215" y="232"/>
                  </a:lnTo>
                  <a:lnTo>
                    <a:pt x="213" y="226"/>
                  </a:lnTo>
                  <a:lnTo>
                    <a:pt x="217" y="217"/>
                  </a:lnTo>
                  <a:lnTo>
                    <a:pt x="215" y="215"/>
                  </a:lnTo>
                  <a:lnTo>
                    <a:pt x="215" y="209"/>
                  </a:lnTo>
                  <a:lnTo>
                    <a:pt x="219" y="207"/>
                  </a:lnTo>
                  <a:lnTo>
                    <a:pt x="221" y="202"/>
                  </a:lnTo>
                  <a:lnTo>
                    <a:pt x="219" y="200"/>
                  </a:lnTo>
                  <a:lnTo>
                    <a:pt x="217" y="198"/>
                  </a:lnTo>
                  <a:lnTo>
                    <a:pt x="213" y="196"/>
                  </a:lnTo>
                  <a:lnTo>
                    <a:pt x="211" y="190"/>
                  </a:lnTo>
                  <a:lnTo>
                    <a:pt x="209" y="190"/>
                  </a:lnTo>
                  <a:lnTo>
                    <a:pt x="209" y="185"/>
                  </a:lnTo>
                  <a:lnTo>
                    <a:pt x="205" y="185"/>
                  </a:lnTo>
                  <a:lnTo>
                    <a:pt x="198" y="185"/>
                  </a:lnTo>
                  <a:lnTo>
                    <a:pt x="194" y="185"/>
                  </a:lnTo>
                  <a:lnTo>
                    <a:pt x="194" y="179"/>
                  </a:lnTo>
                  <a:lnTo>
                    <a:pt x="192" y="175"/>
                  </a:lnTo>
                  <a:lnTo>
                    <a:pt x="188" y="177"/>
                  </a:lnTo>
                  <a:lnTo>
                    <a:pt x="190" y="173"/>
                  </a:lnTo>
                  <a:lnTo>
                    <a:pt x="190" y="169"/>
                  </a:lnTo>
                  <a:lnTo>
                    <a:pt x="188" y="158"/>
                  </a:lnTo>
                  <a:lnTo>
                    <a:pt x="184" y="160"/>
                  </a:lnTo>
                  <a:lnTo>
                    <a:pt x="181" y="158"/>
                  </a:lnTo>
                  <a:lnTo>
                    <a:pt x="173" y="158"/>
                  </a:lnTo>
                  <a:lnTo>
                    <a:pt x="167" y="154"/>
                  </a:lnTo>
                  <a:lnTo>
                    <a:pt x="167" y="150"/>
                  </a:lnTo>
                  <a:lnTo>
                    <a:pt x="171" y="150"/>
                  </a:lnTo>
                  <a:lnTo>
                    <a:pt x="175" y="145"/>
                  </a:lnTo>
                  <a:lnTo>
                    <a:pt x="173" y="145"/>
                  </a:lnTo>
                  <a:lnTo>
                    <a:pt x="169" y="145"/>
                  </a:lnTo>
                  <a:lnTo>
                    <a:pt x="167" y="143"/>
                  </a:lnTo>
                  <a:lnTo>
                    <a:pt x="162" y="145"/>
                  </a:lnTo>
                  <a:lnTo>
                    <a:pt x="165" y="143"/>
                  </a:lnTo>
                  <a:lnTo>
                    <a:pt x="169" y="139"/>
                  </a:lnTo>
                  <a:lnTo>
                    <a:pt x="175" y="139"/>
                  </a:lnTo>
                  <a:lnTo>
                    <a:pt x="175" y="135"/>
                  </a:lnTo>
                  <a:lnTo>
                    <a:pt x="169" y="129"/>
                  </a:lnTo>
                  <a:lnTo>
                    <a:pt x="165" y="126"/>
                  </a:lnTo>
                  <a:lnTo>
                    <a:pt x="160" y="131"/>
                  </a:lnTo>
                  <a:lnTo>
                    <a:pt x="156" y="133"/>
                  </a:lnTo>
                  <a:lnTo>
                    <a:pt x="152" y="133"/>
                  </a:lnTo>
                  <a:lnTo>
                    <a:pt x="154" y="133"/>
                  </a:lnTo>
                  <a:lnTo>
                    <a:pt x="156" y="131"/>
                  </a:lnTo>
                  <a:lnTo>
                    <a:pt x="158" y="131"/>
                  </a:lnTo>
                  <a:lnTo>
                    <a:pt x="160" y="129"/>
                  </a:lnTo>
                  <a:lnTo>
                    <a:pt x="158" y="124"/>
                  </a:lnTo>
                  <a:lnTo>
                    <a:pt x="154" y="122"/>
                  </a:lnTo>
                  <a:lnTo>
                    <a:pt x="148" y="122"/>
                  </a:lnTo>
                  <a:lnTo>
                    <a:pt x="141" y="118"/>
                  </a:lnTo>
                  <a:lnTo>
                    <a:pt x="141" y="116"/>
                  </a:lnTo>
                  <a:lnTo>
                    <a:pt x="141" y="112"/>
                  </a:lnTo>
                  <a:lnTo>
                    <a:pt x="133" y="103"/>
                  </a:lnTo>
                  <a:lnTo>
                    <a:pt x="131" y="103"/>
                  </a:lnTo>
                  <a:lnTo>
                    <a:pt x="129" y="103"/>
                  </a:lnTo>
                  <a:lnTo>
                    <a:pt x="125" y="101"/>
                  </a:lnTo>
                  <a:lnTo>
                    <a:pt x="125" y="93"/>
                  </a:lnTo>
                  <a:lnTo>
                    <a:pt x="118" y="89"/>
                  </a:lnTo>
                  <a:lnTo>
                    <a:pt x="110" y="84"/>
                  </a:lnTo>
                  <a:lnTo>
                    <a:pt x="106" y="82"/>
                  </a:lnTo>
                  <a:lnTo>
                    <a:pt x="106" y="84"/>
                  </a:lnTo>
                  <a:lnTo>
                    <a:pt x="103" y="84"/>
                  </a:lnTo>
                  <a:lnTo>
                    <a:pt x="101" y="78"/>
                  </a:lnTo>
                  <a:lnTo>
                    <a:pt x="99" y="80"/>
                  </a:lnTo>
                  <a:lnTo>
                    <a:pt x="97" y="78"/>
                  </a:lnTo>
                  <a:lnTo>
                    <a:pt x="97" y="72"/>
                  </a:lnTo>
                  <a:lnTo>
                    <a:pt x="93" y="67"/>
                  </a:lnTo>
                  <a:lnTo>
                    <a:pt x="89" y="67"/>
                  </a:lnTo>
                  <a:lnTo>
                    <a:pt x="87" y="63"/>
                  </a:lnTo>
                  <a:lnTo>
                    <a:pt x="76" y="57"/>
                  </a:lnTo>
                  <a:lnTo>
                    <a:pt x="72" y="57"/>
                  </a:lnTo>
                  <a:lnTo>
                    <a:pt x="68" y="51"/>
                  </a:lnTo>
                  <a:lnTo>
                    <a:pt x="61" y="51"/>
                  </a:lnTo>
                  <a:lnTo>
                    <a:pt x="61" y="46"/>
                  </a:lnTo>
                  <a:lnTo>
                    <a:pt x="59" y="40"/>
                  </a:lnTo>
                  <a:lnTo>
                    <a:pt x="55" y="38"/>
                  </a:lnTo>
                  <a:lnTo>
                    <a:pt x="53" y="34"/>
                  </a:lnTo>
                  <a:lnTo>
                    <a:pt x="51" y="34"/>
                  </a:lnTo>
                  <a:lnTo>
                    <a:pt x="49" y="27"/>
                  </a:lnTo>
                  <a:lnTo>
                    <a:pt x="44" y="25"/>
                  </a:lnTo>
                  <a:lnTo>
                    <a:pt x="40" y="25"/>
                  </a:lnTo>
                  <a:lnTo>
                    <a:pt x="38" y="27"/>
                  </a:lnTo>
                  <a:lnTo>
                    <a:pt x="36" y="25"/>
                  </a:lnTo>
                  <a:lnTo>
                    <a:pt x="30" y="25"/>
                  </a:lnTo>
                  <a:lnTo>
                    <a:pt x="23" y="27"/>
                  </a:lnTo>
                  <a:lnTo>
                    <a:pt x="21" y="25"/>
                  </a:lnTo>
                  <a:lnTo>
                    <a:pt x="13" y="19"/>
                  </a:lnTo>
                  <a:lnTo>
                    <a:pt x="4" y="17"/>
                  </a:lnTo>
                  <a:lnTo>
                    <a:pt x="2" y="1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04" name="Freeform 28">
              <a:extLst>
                <a:ext uri="{FF2B5EF4-FFF2-40B4-BE49-F238E27FC236}">
                  <a16:creationId xmlns:a16="http://schemas.microsoft.com/office/drawing/2014/main" id="{1EAE9B2E-2FB7-481C-A46B-6ADC161B660E}"/>
                </a:ext>
              </a:extLst>
            </p:cNvPr>
            <p:cNvSpPr>
              <a:spLocks noEditPoints="1"/>
            </p:cNvSpPr>
            <p:nvPr/>
          </p:nvSpPr>
          <p:spPr bwMode="auto">
            <a:xfrm>
              <a:off x="6283107" y="3588787"/>
              <a:ext cx="53204" cy="15899"/>
            </a:xfrm>
            <a:custGeom>
              <a:avLst/>
              <a:gdLst>
                <a:gd name="T0" fmla="*/ 0 w 66"/>
                <a:gd name="T1" fmla="*/ 17 h 21"/>
                <a:gd name="T2" fmla="*/ 5 w 66"/>
                <a:gd name="T3" fmla="*/ 21 h 21"/>
                <a:gd name="T4" fmla="*/ 9 w 66"/>
                <a:gd name="T5" fmla="*/ 19 h 21"/>
                <a:gd name="T6" fmla="*/ 11 w 66"/>
                <a:gd name="T7" fmla="*/ 17 h 21"/>
                <a:gd name="T8" fmla="*/ 13 w 66"/>
                <a:gd name="T9" fmla="*/ 13 h 21"/>
                <a:gd name="T10" fmla="*/ 9 w 66"/>
                <a:gd name="T11" fmla="*/ 13 h 21"/>
                <a:gd name="T12" fmla="*/ 5 w 66"/>
                <a:gd name="T13" fmla="*/ 15 h 21"/>
                <a:gd name="T14" fmla="*/ 0 w 66"/>
                <a:gd name="T15" fmla="*/ 17 h 21"/>
                <a:gd name="T16" fmla="*/ 0 w 66"/>
                <a:gd name="T17" fmla="*/ 17 h 21"/>
                <a:gd name="T18" fmla="*/ 17 w 66"/>
                <a:gd name="T19" fmla="*/ 10 h 21"/>
                <a:gd name="T20" fmla="*/ 21 w 66"/>
                <a:gd name="T21" fmla="*/ 15 h 21"/>
                <a:gd name="T22" fmla="*/ 26 w 66"/>
                <a:gd name="T23" fmla="*/ 19 h 21"/>
                <a:gd name="T24" fmla="*/ 28 w 66"/>
                <a:gd name="T25" fmla="*/ 19 h 21"/>
                <a:gd name="T26" fmla="*/ 30 w 66"/>
                <a:gd name="T27" fmla="*/ 17 h 21"/>
                <a:gd name="T28" fmla="*/ 34 w 66"/>
                <a:gd name="T29" fmla="*/ 15 h 21"/>
                <a:gd name="T30" fmla="*/ 38 w 66"/>
                <a:gd name="T31" fmla="*/ 15 h 21"/>
                <a:gd name="T32" fmla="*/ 45 w 66"/>
                <a:gd name="T33" fmla="*/ 13 h 21"/>
                <a:gd name="T34" fmla="*/ 51 w 66"/>
                <a:gd name="T35" fmla="*/ 10 h 21"/>
                <a:gd name="T36" fmla="*/ 57 w 66"/>
                <a:gd name="T37" fmla="*/ 8 h 21"/>
                <a:gd name="T38" fmla="*/ 59 w 66"/>
                <a:gd name="T39" fmla="*/ 6 h 21"/>
                <a:gd name="T40" fmla="*/ 61 w 66"/>
                <a:gd name="T41" fmla="*/ 6 h 21"/>
                <a:gd name="T42" fmla="*/ 66 w 66"/>
                <a:gd name="T43" fmla="*/ 4 h 21"/>
                <a:gd name="T44" fmla="*/ 66 w 66"/>
                <a:gd name="T45" fmla="*/ 2 h 21"/>
                <a:gd name="T46" fmla="*/ 64 w 66"/>
                <a:gd name="T47" fmla="*/ 0 h 21"/>
                <a:gd name="T48" fmla="*/ 55 w 66"/>
                <a:gd name="T49" fmla="*/ 2 h 21"/>
                <a:gd name="T50" fmla="*/ 51 w 66"/>
                <a:gd name="T51" fmla="*/ 2 h 21"/>
                <a:gd name="T52" fmla="*/ 47 w 66"/>
                <a:gd name="T53" fmla="*/ 2 h 21"/>
                <a:gd name="T54" fmla="*/ 43 w 66"/>
                <a:gd name="T55" fmla="*/ 2 h 21"/>
                <a:gd name="T56" fmla="*/ 36 w 66"/>
                <a:gd name="T57" fmla="*/ 2 h 21"/>
                <a:gd name="T58" fmla="*/ 28 w 66"/>
                <a:gd name="T59" fmla="*/ 2 h 21"/>
                <a:gd name="T60" fmla="*/ 21 w 66"/>
                <a:gd name="T61" fmla="*/ 8 h 21"/>
                <a:gd name="T62" fmla="*/ 17 w 66"/>
                <a:gd name="T6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21">
                  <a:moveTo>
                    <a:pt x="0" y="17"/>
                  </a:moveTo>
                  <a:lnTo>
                    <a:pt x="5" y="21"/>
                  </a:lnTo>
                  <a:lnTo>
                    <a:pt x="9" y="19"/>
                  </a:lnTo>
                  <a:lnTo>
                    <a:pt x="11" y="17"/>
                  </a:lnTo>
                  <a:lnTo>
                    <a:pt x="13" y="13"/>
                  </a:lnTo>
                  <a:lnTo>
                    <a:pt x="9" y="13"/>
                  </a:lnTo>
                  <a:lnTo>
                    <a:pt x="5" y="15"/>
                  </a:lnTo>
                  <a:lnTo>
                    <a:pt x="0" y="17"/>
                  </a:lnTo>
                  <a:lnTo>
                    <a:pt x="0" y="17"/>
                  </a:lnTo>
                  <a:close/>
                  <a:moveTo>
                    <a:pt x="17" y="10"/>
                  </a:moveTo>
                  <a:lnTo>
                    <a:pt x="21" y="15"/>
                  </a:lnTo>
                  <a:lnTo>
                    <a:pt x="26" y="19"/>
                  </a:lnTo>
                  <a:lnTo>
                    <a:pt x="28" y="19"/>
                  </a:lnTo>
                  <a:lnTo>
                    <a:pt x="30" y="17"/>
                  </a:lnTo>
                  <a:lnTo>
                    <a:pt x="34" y="15"/>
                  </a:lnTo>
                  <a:lnTo>
                    <a:pt x="38" y="15"/>
                  </a:lnTo>
                  <a:lnTo>
                    <a:pt x="45" y="13"/>
                  </a:lnTo>
                  <a:lnTo>
                    <a:pt x="51" y="10"/>
                  </a:lnTo>
                  <a:lnTo>
                    <a:pt x="57" y="8"/>
                  </a:lnTo>
                  <a:lnTo>
                    <a:pt x="59" y="6"/>
                  </a:lnTo>
                  <a:lnTo>
                    <a:pt x="61" y="6"/>
                  </a:lnTo>
                  <a:lnTo>
                    <a:pt x="66" y="4"/>
                  </a:lnTo>
                  <a:lnTo>
                    <a:pt x="66" y="2"/>
                  </a:lnTo>
                  <a:lnTo>
                    <a:pt x="64" y="0"/>
                  </a:lnTo>
                  <a:lnTo>
                    <a:pt x="55" y="2"/>
                  </a:lnTo>
                  <a:lnTo>
                    <a:pt x="51" y="2"/>
                  </a:lnTo>
                  <a:lnTo>
                    <a:pt x="47" y="2"/>
                  </a:lnTo>
                  <a:lnTo>
                    <a:pt x="43" y="2"/>
                  </a:lnTo>
                  <a:lnTo>
                    <a:pt x="36" y="2"/>
                  </a:lnTo>
                  <a:lnTo>
                    <a:pt x="28" y="2"/>
                  </a:lnTo>
                  <a:lnTo>
                    <a:pt x="21" y="8"/>
                  </a:lnTo>
                  <a:lnTo>
                    <a:pt x="17" y="1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05" name="Freeform 29">
              <a:extLst>
                <a:ext uri="{FF2B5EF4-FFF2-40B4-BE49-F238E27FC236}">
                  <a16:creationId xmlns:a16="http://schemas.microsoft.com/office/drawing/2014/main" id="{6EAA885A-E6B2-49F4-A78C-CB3882C10AF0}"/>
                </a:ext>
              </a:extLst>
            </p:cNvPr>
            <p:cNvSpPr>
              <a:spLocks noEditPoints="1"/>
            </p:cNvSpPr>
            <p:nvPr/>
          </p:nvSpPr>
          <p:spPr bwMode="auto">
            <a:xfrm>
              <a:off x="5901009" y="3339709"/>
              <a:ext cx="309547" cy="102206"/>
            </a:xfrm>
            <a:custGeom>
              <a:avLst/>
              <a:gdLst>
                <a:gd name="T0" fmla="*/ 232 w 384"/>
                <a:gd name="T1" fmla="*/ 97 h 135"/>
                <a:gd name="T2" fmla="*/ 4 w 384"/>
                <a:gd name="T3" fmla="*/ 42 h 135"/>
                <a:gd name="T4" fmla="*/ 0 w 384"/>
                <a:gd name="T5" fmla="*/ 36 h 135"/>
                <a:gd name="T6" fmla="*/ 211 w 384"/>
                <a:gd name="T7" fmla="*/ 131 h 135"/>
                <a:gd name="T8" fmla="*/ 226 w 384"/>
                <a:gd name="T9" fmla="*/ 131 h 135"/>
                <a:gd name="T10" fmla="*/ 264 w 384"/>
                <a:gd name="T11" fmla="*/ 122 h 135"/>
                <a:gd name="T12" fmla="*/ 293 w 384"/>
                <a:gd name="T13" fmla="*/ 122 h 135"/>
                <a:gd name="T14" fmla="*/ 314 w 384"/>
                <a:gd name="T15" fmla="*/ 74 h 135"/>
                <a:gd name="T16" fmla="*/ 323 w 384"/>
                <a:gd name="T17" fmla="*/ 61 h 135"/>
                <a:gd name="T18" fmla="*/ 350 w 384"/>
                <a:gd name="T19" fmla="*/ 63 h 135"/>
                <a:gd name="T20" fmla="*/ 367 w 384"/>
                <a:gd name="T21" fmla="*/ 63 h 135"/>
                <a:gd name="T22" fmla="*/ 373 w 384"/>
                <a:gd name="T23" fmla="*/ 49 h 135"/>
                <a:gd name="T24" fmla="*/ 375 w 384"/>
                <a:gd name="T25" fmla="*/ 40 h 135"/>
                <a:gd name="T26" fmla="*/ 356 w 384"/>
                <a:gd name="T27" fmla="*/ 36 h 135"/>
                <a:gd name="T28" fmla="*/ 352 w 384"/>
                <a:gd name="T29" fmla="*/ 32 h 135"/>
                <a:gd name="T30" fmla="*/ 352 w 384"/>
                <a:gd name="T31" fmla="*/ 19 h 135"/>
                <a:gd name="T32" fmla="*/ 339 w 384"/>
                <a:gd name="T33" fmla="*/ 6 h 135"/>
                <a:gd name="T34" fmla="*/ 333 w 384"/>
                <a:gd name="T35" fmla="*/ 11 h 135"/>
                <a:gd name="T36" fmla="*/ 321 w 384"/>
                <a:gd name="T37" fmla="*/ 28 h 135"/>
                <a:gd name="T38" fmla="*/ 302 w 384"/>
                <a:gd name="T39" fmla="*/ 44 h 135"/>
                <a:gd name="T40" fmla="*/ 306 w 384"/>
                <a:gd name="T41" fmla="*/ 49 h 135"/>
                <a:gd name="T42" fmla="*/ 304 w 384"/>
                <a:gd name="T43" fmla="*/ 63 h 135"/>
                <a:gd name="T44" fmla="*/ 299 w 384"/>
                <a:gd name="T45" fmla="*/ 53 h 135"/>
                <a:gd name="T46" fmla="*/ 291 w 384"/>
                <a:gd name="T47" fmla="*/ 63 h 135"/>
                <a:gd name="T48" fmla="*/ 280 w 384"/>
                <a:gd name="T49" fmla="*/ 63 h 135"/>
                <a:gd name="T50" fmla="*/ 261 w 384"/>
                <a:gd name="T51" fmla="*/ 87 h 135"/>
                <a:gd name="T52" fmla="*/ 240 w 384"/>
                <a:gd name="T53" fmla="*/ 103 h 135"/>
                <a:gd name="T54" fmla="*/ 228 w 384"/>
                <a:gd name="T55" fmla="*/ 112 h 135"/>
                <a:gd name="T56" fmla="*/ 207 w 384"/>
                <a:gd name="T57" fmla="*/ 120 h 135"/>
                <a:gd name="T58" fmla="*/ 194 w 384"/>
                <a:gd name="T59" fmla="*/ 114 h 135"/>
                <a:gd name="T60" fmla="*/ 337 w 384"/>
                <a:gd name="T61" fmla="*/ 0 h 135"/>
                <a:gd name="T62" fmla="*/ 344 w 384"/>
                <a:gd name="T63" fmla="*/ 2 h 135"/>
                <a:gd name="T64" fmla="*/ 228 w 384"/>
                <a:gd name="T65" fmla="*/ 106 h 135"/>
                <a:gd name="T66" fmla="*/ 232 w 384"/>
                <a:gd name="T67" fmla="*/ 103 h 135"/>
                <a:gd name="T68" fmla="*/ 236 w 384"/>
                <a:gd name="T69" fmla="*/ 97 h 135"/>
                <a:gd name="T70" fmla="*/ 234 w 384"/>
                <a:gd name="T71" fmla="*/ 97 h 135"/>
                <a:gd name="T72" fmla="*/ 2 w 384"/>
                <a:gd name="T73" fmla="*/ 15 h 135"/>
                <a:gd name="T74" fmla="*/ 19 w 384"/>
                <a:gd name="T75" fmla="*/ 17 h 135"/>
                <a:gd name="T76" fmla="*/ 23 w 384"/>
                <a:gd name="T77" fmla="*/ 34 h 135"/>
                <a:gd name="T78" fmla="*/ 38 w 384"/>
                <a:gd name="T79" fmla="*/ 25 h 135"/>
                <a:gd name="T80" fmla="*/ 44 w 384"/>
                <a:gd name="T81" fmla="*/ 21 h 135"/>
                <a:gd name="T82" fmla="*/ 68 w 384"/>
                <a:gd name="T83" fmla="*/ 59 h 135"/>
                <a:gd name="T84" fmla="*/ 68 w 384"/>
                <a:gd name="T85" fmla="*/ 87 h 135"/>
                <a:gd name="T86" fmla="*/ 78 w 384"/>
                <a:gd name="T87" fmla="*/ 99 h 135"/>
                <a:gd name="T88" fmla="*/ 82 w 384"/>
                <a:gd name="T89" fmla="*/ 110 h 135"/>
                <a:gd name="T90" fmla="*/ 84 w 384"/>
                <a:gd name="T91" fmla="*/ 118 h 135"/>
                <a:gd name="T92" fmla="*/ 82 w 384"/>
                <a:gd name="T93" fmla="*/ 122 h 135"/>
                <a:gd name="T94" fmla="*/ 72 w 384"/>
                <a:gd name="T95" fmla="*/ 122 h 135"/>
                <a:gd name="T96" fmla="*/ 53 w 384"/>
                <a:gd name="T97" fmla="*/ 110 h 135"/>
                <a:gd name="T98" fmla="*/ 36 w 384"/>
                <a:gd name="T99" fmla="*/ 97 h 135"/>
                <a:gd name="T100" fmla="*/ 28 w 384"/>
                <a:gd name="T101" fmla="*/ 82 h 135"/>
                <a:gd name="T102" fmla="*/ 13 w 384"/>
                <a:gd name="T103" fmla="*/ 68 h 135"/>
                <a:gd name="T104" fmla="*/ 11 w 384"/>
                <a:gd name="T105"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4" h="135">
                  <a:moveTo>
                    <a:pt x="232" y="97"/>
                  </a:moveTo>
                  <a:lnTo>
                    <a:pt x="232" y="101"/>
                  </a:lnTo>
                  <a:lnTo>
                    <a:pt x="230" y="101"/>
                  </a:lnTo>
                  <a:lnTo>
                    <a:pt x="230" y="99"/>
                  </a:lnTo>
                  <a:lnTo>
                    <a:pt x="232" y="97"/>
                  </a:lnTo>
                  <a:lnTo>
                    <a:pt x="232" y="97"/>
                  </a:lnTo>
                  <a:lnTo>
                    <a:pt x="232" y="97"/>
                  </a:lnTo>
                  <a:close/>
                  <a:moveTo>
                    <a:pt x="0" y="36"/>
                  </a:moveTo>
                  <a:lnTo>
                    <a:pt x="0" y="40"/>
                  </a:lnTo>
                  <a:lnTo>
                    <a:pt x="4" y="42"/>
                  </a:lnTo>
                  <a:lnTo>
                    <a:pt x="4" y="42"/>
                  </a:lnTo>
                  <a:lnTo>
                    <a:pt x="4" y="38"/>
                  </a:lnTo>
                  <a:lnTo>
                    <a:pt x="2" y="36"/>
                  </a:lnTo>
                  <a:lnTo>
                    <a:pt x="0" y="36"/>
                  </a:lnTo>
                  <a:lnTo>
                    <a:pt x="0" y="36"/>
                  </a:lnTo>
                  <a:close/>
                  <a:moveTo>
                    <a:pt x="194" y="114"/>
                  </a:moveTo>
                  <a:lnTo>
                    <a:pt x="198" y="120"/>
                  </a:lnTo>
                  <a:lnTo>
                    <a:pt x="205" y="124"/>
                  </a:lnTo>
                  <a:lnTo>
                    <a:pt x="207" y="127"/>
                  </a:lnTo>
                  <a:lnTo>
                    <a:pt x="211" y="131"/>
                  </a:lnTo>
                  <a:lnTo>
                    <a:pt x="211" y="135"/>
                  </a:lnTo>
                  <a:lnTo>
                    <a:pt x="215" y="135"/>
                  </a:lnTo>
                  <a:lnTo>
                    <a:pt x="221" y="133"/>
                  </a:lnTo>
                  <a:lnTo>
                    <a:pt x="221" y="131"/>
                  </a:lnTo>
                  <a:lnTo>
                    <a:pt x="226" y="131"/>
                  </a:lnTo>
                  <a:lnTo>
                    <a:pt x="230" y="129"/>
                  </a:lnTo>
                  <a:lnTo>
                    <a:pt x="240" y="131"/>
                  </a:lnTo>
                  <a:lnTo>
                    <a:pt x="251" y="127"/>
                  </a:lnTo>
                  <a:lnTo>
                    <a:pt x="253" y="122"/>
                  </a:lnTo>
                  <a:lnTo>
                    <a:pt x="264" y="122"/>
                  </a:lnTo>
                  <a:lnTo>
                    <a:pt x="268" y="124"/>
                  </a:lnTo>
                  <a:lnTo>
                    <a:pt x="270" y="127"/>
                  </a:lnTo>
                  <a:lnTo>
                    <a:pt x="274" y="127"/>
                  </a:lnTo>
                  <a:lnTo>
                    <a:pt x="283" y="122"/>
                  </a:lnTo>
                  <a:lnTo>
                    <a:pt x="293" y="122"/>
                  </a:lnTo>
                  <a:lnTo>
                    <a:pt x="291" y="118"/>
                  </a:lnTo>
                  <a:lnTo>
                    <a:pt x="299" y="108"/>
                  </a:lnTo>
                  <a:lnTo>
                    <a:pt x="304" y="99"/>
                  </a:lnTo>
                  <a:lnTo>
                    <a:pt x="310" y="89"/>
                  </a:lnTo>
                  <a:lnTo>
                    <a:pt x="314" y="74"/>
                  </a:lnTo>
                  <a:lnTo>
                    <a:pt x="314" y="70"/>
                  </a:lnTo>
                  <a:lnTo>
                    <a:pt x="316" y="68"/>
                  </a:lnTo>
                  <a:lnTo>
                    <a:pt x="314" y="65"/>
                  </a:lnTo>
                  <a:lnTo>
                    <a:pt x="318" y="59"/>
                  </a:lnTo>
                  <a:lnTo>
                    <a:pt x="323" y="61"/>
                  </a:lnTo>
                  <a:lnTo>
                    <a:pt x="329" y="61"/>
                  </a:lnTo>
                  <a:lnTo>
                    <a:pt x="337" y="61"/>
                  </a:lnTo>
                  <a:lnTo>
                    <a:pt x="339" y="61"/>
                  </a:lnTo>
                  <a:lnTo>
                    <a:pt x="346" y="61"/>
                  </a:lnTo>
                  <a:lnTo>
                    <a:pt x="350" y="63"/>
                  </a:lnTo>
                  <a:lnTo>
                    <a:pt x="350" y="61"/>
                  </a:lnTo>
                  <a:lnTo>
                    <a:pt x="354" y="65"/>
                  </a:lnTo>
                  <a:lnTo>
                    <a:pt x="358" y="65"/>
                  </a:lnTo>
                  <a:lnTo>
                    <a:pt x="363" y="63"/>
                  </a:lnTo>
                  <a:lnTo>
                    <a:pt x="367" y="63"/>
                  </a:lnTo>
                  <a:lnTo>
                    <a:pt x="367" y="59"/>
                  </a:lnTo>
                  <a:lnTo>
                    <a:pt x="363" y="55"/>
                  </a:lnTo>
                  <a:lnTo>
                    <a:pt x="363" y="51"/>
                  </a:lnTo>
                  <a:lnTo>
                    <a:pt x="365" y="49"/>
                  </a:lnTo>
                  <a:lnTo>
                    <a:pt x="373" y="49"/>
                  </a:lnTo>
                  <a:lnTo>
                    <a:pt x="380" y="49"/>
                  </a:lnTo>
                  <a:lnTo>
                    <a:pt x="384" y="44"/>
                  </a:lnTo>
                  <a:lnTo>
                    <a:pt x="382" y="42"/>
                  </a:lnTo>
                  <a:lnTo>
                    <a:pt x="380" y="42"/>
                  </a:lnTo>
                  <a:lnTo>
                    <a:pt x="375" y="40"/>
                  </a:lnTo>
                  <a:lnTo>
                    <a:pt x="371" y="38"/>
                  </a:lnTo>
                  <a:lnTo>
                    <a:pt x="367" y="38"/>
                  </a:lnTo>
                  <a:lnTo>
                    <a:pt x="363" y="34"/>
                  </a:lnTo>
                  <a:lnTo>
                    <a:pt x="361" y="34"/>
                  </a:lnTo>
                  <a:lnTo>
                    <a:pt x="356" y="36"/>
                  </a:lnTo>
                  <a:lnTo>
                    <a:pt x="354" y="34"/>
                  </a:lnTo>
                  <a:lnTo>
                    <a:pt x="361" y="32"/>
                  </a:lnTo>
                  <a:lnTo>
                    <a:pt x="356" y="28"/>
                  </a:lnTo>
                  <a:lnTo>
                    <a:pt x="356" y="30"/>
                  </a:lnTo>
                  <a:lnTo>
                    <a:pt x="352" y="32"/>
                  </a:lnTo>
                  <a:lnTo>
                    <a:pt x="352" y="30"/>
                  </a:lnTo>
                  <a:lnTo>
                    <a:pt x="350" y="30"/>
                  </a:lnTo>
                  <a:lnTo>
                    <a:pt x="350" y="23"/>
                  </a:lnTo>
                  <a:lnTo>
                    <a:pt x="354" y="23"/>
                  </a:lnTo>
                  <a:lnTo>
                    <a:pt x="352" y="19"/>
                  </a:lnTo>
                  <a:lnTo>
                    <a:pt x="348" y="17"/>
                  </a:lnTo>
                  <a:lnTo>
                    <a:pt x="346" y="17"/>
                  </a:lnTo>
                  <a:lnTo>
                    <a:pt x="344" y="15"/>
                  </a:lnTo>
                  <a:lnTo>
                    <a:pt x="344" y="9"/>
                  </a:lnTo>
                  <a:lnTo>
                    <a:pt x="339" y="6"/>
                  </a:lnTo>
                  <a:lnTo>
                    <a:pt x="337" y="6"/>
                  </a:lnTo>
                  <a:lnTo>
                    <a:pt x="337" y="11"/>
                  </a:lnTo>
                  <a:lnTo>
                    <a:pt x="333" y="15"/>
                  </a:lnTo>
                  <a:lnTo>
                    <a:pt x="331" y="15"/>
                  </a:lnTo>
                  <a:lnTo>
                    <a:pt x="333" y="11"/>
                  </a:lnTo>
                  <a:lnTo>
                    <a:pt x="333" y="9"/>
                  </a:lnTo>
                  <a:lnTo>
                    <a:pt x="329" y="9"/>
                  </a:lnTo>
                  <a:lnTo>
                    <a:pt x="327" y="17"/>
                  </a:lnTo>
                  <a:lnTo>
                    <a:pt x="325" y="17"/>
                  </a:lnTo>
                  <a:lnTo>
                    <a:pt x="321" y="28"/>
                  </a:lnTo>
                  <a:lnTo>
                    <a:pt x="321" y="32"/>
                  </a:lnTo>
                  <a:lnTo>
                    <a:pt x="312" y="40"/>
                  </a:lnTo>
                  <a:lnTo>
                    <a:pt x="308" y="40"/>
                  </a:lnTo>
                  <a:lnTo>
                    <a:pt x="304" y="42"/>
                  </a:lnTo>
                  <a:lnTo>
                    <a:pt x="302" y="44"/>
                  </a:lnTo>
                  <a:lnTo>
                    <a:pt x="304" y="44"/>
                  </a:lnTo>
                  <a:lnTo>
                    <a:pt x="302" y="47"/>
                  </a:lnTo>
                  <a:lnTo>
                    <a:pt x="304" y="47"/>
                  </a:lnTo>
                  <a:lnTo>
                    <a:pt x="308" y="47"/>
                  </a:lnTo>
                  <a:lnTo>
                    <a:pt x="306" y="49"/>
                  </a:lnTo>
                  <a:lnTo>
                    <a:pt x="304" y="51"/>
                  </a:lnTo>
                  <a:lnTo>
                    <a:pt x="304" y="51"/>
                  </a:lnTo>
                  <a:lnTo>
                    <a:pt x="304" y="53"/>
                  </a:lnTo>
                  <a:lnTo>
                    <a:pt x="306" y="59"/>
                  </a:lnTo>
                  <a:lnTo>
                    <a:pt x="304" y="63"/>
                  </a:lnTo>
                  <a:lnTo>
                    <a:pt x="302" y="61"/>
                  </a:lnTo>
                  <a:lnTo>
                    <a:pt x="302" y="57"/>
                  </a:lnTo>
                  <a:lnTo>
                    <a:pt x="299" y="53"/>
                  </a:lnTo>
                  <a:lnTo>
                    <a:pt x="299" y="53"/>
                  </a:lnTo>
                  <a:lnTo>
                    <a:pt x="299" y="53"/>
                  </a:lnTo>
                  <a:lnTo>
                    <a:pt x="297" y="53"/>
                  </a:lnTo>
                  <a:lnTo>
                    <a:pt x="295" y="55"/>
                  </a:lnTo>
                  <a:lnTo>
                    <a:pt x="297" y="65"/>
                  </a:lnTo>
                  <a:lnTo>
                    <a:pt x="295" y="65"/>
                  </a:lnTo>
                  <a:lnTo>
                    <a:pt x="291" y="63"/>
                  </a:lnTo>
                  <a:lnTo>
                    <a:pt x="287" y="57"/>
                  </a:lnTo>
                  <a:lnTo>
                    <a:pt x="285" y="57"/>
                  </a:lnTo>
                  <a:lnTo>
                    <a:pt x="283" y="55"/>
                  </a:lnTo>
                  <a:lnTo>
                    <a:pt x="280" y="59"/>
                  </a:lnTo>
                  <a:lnTo>
                    <a:pt x="280" y="63"/>
                  </a:lnTo>
                  <a:lnTo>
                    <a:pt x="274" y="68"/>
                  </a:lnTo>
                  <a:lnTo>
                    <a:pt x="272" y="72"/>
                  </a:lnTo>
                  <a:lnTo>
                    <a:pt x="268" y="78"/>
                  </a:lnTo>
                  <a:lnTo>
                    <a:pt x="266" y="80"/>
                  </a:lnTo>
                  <a:lnTo>
                    <a:pt x="261" y="87"/>
                  </a:lnTo>
                  <a:lnTo>
                    <a:pt x="255" y="91"/>
                  </a:lnTo>
                  <a:lnTo>
                    <a:pt x="238" y="95"/>
                  </a:lnTo>
                  <a:lnTo>
                    <a:pt x="238" y="97"/>
                  </a:lnTo>
                  <a:lnTo>
                    <a:pt x="238" y="101"/>
                  </a:lnTo>
                  <a:lnTo>
                    <a:pt x="240" y="103"/>
                  </a:lnTo>
                  <a:lnTo>
                    <a:pt x="238" y="103"/>
                  </a:lnTo>
                  <a:lnTo>
                    <a:pt x="234" y="103"/>
                  </a:lnTo>
                  <a:lnTo>
                    <a:pt x="230" y="106"/>
                  </a:lnTo>
                  <a:lnTo>
                    <a:pt x="228" y="108"/>
                  </a:lnTo>
                  <a:lnTo>
                    <a:pt x="228" y="112"/>
                  </a:lnTo>
                  <a:lnTo>
                    <a:pt x="228" y="118"/>
                  </a:lnTo>
                  <a:lnTo>
                    <a:pt x="224" y="122"/>
                  </a:lnTo>
                  <a:lnTo>
                    <a:pt x="224" y="124"/>
                  </a:lnTo>
                  <a:lnTo>
                    <a:pt x="215" y="122"/>
                  </a:lnTo>
                  <a:lnTo>
                    <a:pt x="207" y="120"/>
                  </a:lnTo>
                  <a:lnTo>
                    <a:pt x="202" y="120"/>
                  </a:lnTo>
                  <a:lnTo>
                    <a:pt x="200" y="116"/>
                  </a:lnTo>
                  <a:lnTo>
                    <a:pt x="196" y="112"/>
                  </a:lnTo>
                  <a:lnTo>
                    <a:pt x="194" y="114"/>
                  </a:lnTo>
                  <a:lnTo>
                    <a:pt x="194" y="114"/>
                  </a:lnTo>
                  <a:close/>
                  <a:moveTo>
                    <a:pt x="337" y="0"/>
                  </a:moveTo>
                  <a:lnTo>
                    <a:pt x="331" y="2"/>
                  </a:lnTo>
                  <a:lnTo>
                    <a:pt x="333" y="2"/>
                  </a:lnTo>
                  <a:lnTo>
                    <a:pt x="337" y="0"/>
                  </a:lnTo>
                  <a:lnTo>
                    <a:pt x="337" y="0"/>
                  </a:lnTo>
                  <a:lnTo>
                    <a:pt x="337" y="0"/>
                  </a:lnTo>
                  <a:close/>
                  <a:moveTo>
                    <a:pt x="342" y="0"/>
                  </a:moveTo>
                  <a:lnTo>
                    <a:pt x="337" y="2"/>
                  </a:lnTo>
                  <a:lnTo>
                    <a:pt x="339" y="4"/>
                  </a:lnTo>
                  <a:lnTo>
                    <a:pt x="344" y="2"/>
                  </a:lnTo>
                  <a:lnTo>
                    <a:pt x="344" y="0"/>
                  </a:lnTo>
                  <a:lnTo>
                    <a:pt x="342" y="0"/>
                  </a:lnTo>
                  <a:lnTo>
                    <a:pt x="342" y="0"/>
                  </a:lnTo>
                  <a:close/>
                  <a:moveTo>
                    <a:pt x="232" y="103"/>
                  </a:moveTo>
                  <a:lnTo>
                    <a:pt x="228" y="106"/>
                  </a:lnTo>
                  <a:lnTo>
                    <a:pt x="230" y="101"/>
                  </a:lnTo>
                  <a:lnTo>
                    <a:pt x="232" y="103"/>
                  </a:lnTo>
                  <a:lnTo>
                    <a:pt x="232" y="103"/>
                  </a:lnTo>
                  <a:close/>
                  <a:moveTo>
                    <a:pt x="234" y="103"/>
                  </a:moveTo>
                  <a:lnTo>
                    <a:pt x="232" y="103"/>
                  </a:lnTo>
                  <a:lnTo>
                    <a:pt x="232" y="101"/>
                  </a:lnTo>
                  <a:lnTo>
                    <a:pt x="232" y="101"/>
                  </a:lnTo>
                  <a:lnTo>
                    <a:pt x="234" y="103"/>
                  </a:lnTo>
                  <a:lnTo>
                    <a:pt x="234" y="103"/>
                  </a:lnTo>
                  <a:close/>
                  <a:moveTo>
                    <a:pt x="236" y="97"/>
                  </a:moveTo>
                  <a:lnTo>
                    <a:pt x="238" y="101"/>
                  </a:lnTo>
                  <a:lnTo>
                    <a:pt x="234" y="101"/>
                  </a:lnTo>
                  <a:lnTo>
                    <a:pt x="232" y="99"/>
                  </a:lnTo>
                  <a:lnTo>
                    <a:pt x="232" y="97"/>
                  </a:lnTo>
                  <a:lnTo>
                    <a:pt x="234" y="97"/>
                  </a:lnTo>
                  <a:lnTo>
                    <a:pt x="234" y="97"/>
                  </a:lnTo>
                  <a:lnTo>
                    <a:pt x="236" y="97"/>
                  </a:lnTo>
                  <a:lnTo>
                    <a:pt x="236" y="97"/>
                  </a:lnTo>
                  <a:close/>
                  <a:moveTo>
                    <a:pt x="0" y="19"/>
                  </a:moveTo>
                  <a:lnTo>
                    <a:pt x="2" y="15"/>
                  </a:lnTo>
                  <a:lnTo>
                    <a:pt x="4" y="11"/>
                  </a:lnTo>
                  <a:lnTo>
                    <a:pt x="9" y="15"/>
                  </a:lnTo>
                  <a:lnTo>
                    <a:pt x="15" y="15"/>
                  </a:lnTo>
                  <a:lnTo>
                    <a:pt x="15" y="17"/>
                  </a:lnTo>
                  <a:lnTo>
                    <a:pt x="19" y="17"/>
                  </a:lnTo>
                  <a:lnTo>
                    <a:pt x="21" y="21"/>
                  </a:lnTo>
                  <a:lnTo>
                    <a:pt x="21" y="25"/>
                  </a:lnTo>
                  <a:lnTo>
                    <a:pt x="19" y="30"/>
                  </a:lnTo>
                  <a:lnTo>
                    <a:pt x="19" y="32"/>
                  </a:lnTo>
                  <a:lnTo>
                    <a:pt x="23" y="34"/>
                  </a:lnTo>
                  <a:lnTo>
                    <a:pt x="30" y="30"/>
                  </a:lnTo>
                  <a:lnTo>
                    <a:pt x="32" y="30"/>
                  </a:lnTo>
                  <a:lnTo>
                    <a:pt x="36" y="32"/>
                  </a:lnTo>
                  <a:lnTo>
                    <a:pt x="38" y="30"/>
                  </a:lnTo>
                  <a:lnTo>
                    <a:pt x="38" y="25"/>
                  </a:lnTo>
                  <a:lnTo>
                    <a:pt x="38" y="25"/>
                  </a:lnTo>
                  <a:lnTo>
                    <a:pt x="38" y="25"/>
                  </a:lnTo>
                  <a:lnTo>
                    <a:pt x="42" y="25"/>
                  </a:lnTo>
                  <a:lnTo>
                    <a:pt x="44" y="23"/>
                  </a:lnTo>
                  <a:lnTo>
                    <a:pt x="44" y="21"/>
                  </a:lnTo>
                  <a:lnTo>
                    <a:pt x="49" y="28"/>
                  </a:lnTo>
                  <a:lnTo>
                    <a:pt x="63" y="42"/>
                  </a:lnTo>
                  <a:lnTo>
                    <a:pt x="68" y="49"/>
                  </a:lnTo>
                  <a:lnTo>
                    <a:pt x="70" y="57"/>
                  </a:lnTo>
                  <a:lnTo>
                    <a:pt x="68" y="59"/>
                  </a:lnTo>
                  <a:lnTo>
                    <a:pt x="68" y="70"/>
                  </a:lnTo>
                  <a:lnTo>
                    <a:pt x="68" y="72"/>
                  </a:lnTo>
                  <a:lnTo>
                    <a:pt x="68" y="74"/>
                  </a:lnTo>
                  <a:lnTo>
                    <a:pt x="68" y="76"/>
                  </a:lnTo>
                  <a:lnTo>
                    <a:pt x="68" y="87"/>
                  </a:lnTo>
                  <a:lnTo>
                    <a:pt x="72" y="93"/>
                  </a:lnTo>
                  <a:lnTo>
                    <a:pt x="76" y="97"/>
                  </a:lnTo>
                  <a:lnTo>
                    <a:pt x="78" y="97"/>
                  </a:lnTo>
                  <a:lnTo>
                    <a:pt x="80" y="97"/>
                  </a:lnTo>
                  <a:lnTo>
                    <a:pt x="78" y="99"/>
                  </a:lnTo>
                  <a:lnTo>
                    <a:pt x="80" y="106"/>
                  </a:lnTo>
                  <a:lnTo>
                    <a:pt x="80" y="108"/>
                  </a:lnTo>
                  <a:lnTo>
                    <a:pt x="82" y="108"/>
                  </a:lnTo>
                  <a:lnTo>
                    <a:pt x="82" y="110"/>
                  </a:lnTo>
                  <a:lnTo>
                    <a:pt x="82" y="110"/>
                  </a:lnTo>
                  <a:lnTo>
                    <a:pt x="87" y="118"/>
                  </a:lnTo>
                  <a:lnTo>
                    <a:pt x="87" y="122"/>
                  </a:lnTo>
                  <a:lnTo>
                    <a:pt x="84" y="122"/>
                  </a:lnTo>
                  <a:lnTo>
                    <a:pt x="84" y="120"/>
                  </a:lnTo>
                  <a:lnTo>
                    <a:pt x="84" y="118"/>
                  </a:lnTo>
                  <a:lnTo>
                    <a:pt x="82" y="118"/>
                  </a:lnTo>
                  <a:lnTo>
                    <a:pt x="82" y="118"/>
                  </a:lnTo>
                  <a:lnTo>
                    <a:pt x="82" y="120"/>
                  </a:lnTo>
                  <a:lnTo>
                    <a:pt x="80" y="122"/>
                  </a:lnTo>
                  <a:lnTo>
                    <a:pt x="82" y="122"/>
                  </a:lnTo>
                  <a:lnTo>
                    <a:pt x="82" y="122"/>
                  </a:lnTo>
                  <a:lnTo>
                    <a:pt x="78" y="124"/>
                  </a:lnTo>
                  <a:lnTo>
                    <a:pt x="78" y="122"/>
                  </a:lnTo>
                  <a:lnTo>
                    <a:pt x="76" y="124"/>
                  </a:lnTo>
                  <a:lnTo>
                    <a:pt x="72" y="122"/>
                  </a:lnTo>
                  <a:lnTo>
                    <a:pt x="70" y="120"/>
                  </a:lnTo>
                  <a:lnTo>
                    <a:pt x="63" y="118"/>
                  </a:lnTo>
                  <a:lnTo>
                    <a:pt x="57" y="116"/>
                  </a:lnTo>
                  <a:lnTo>
                    <a:pt x="55" y="112"/>
                  </a:lnTo>
                  <a:lnTo>
                    <a:pt x="53" y="110"/>
                  </a:lnTo>
                  <a:lnTo>
                    <a:pt x="49" y="110"/>
                  </a:lnTo>
                  <a:lnTo>
                    <a:pt x="47" y="110"/>
                  </a:lnTo>
                  <a:lnTo>
                    <a:pt x="42" y="106"/>
                  </a:lnTo>
                  <a:lnTo>
                    <a:pt x="42" y="101"/>
                  </a:lnTo>
                  <a:lnTo>
                    <a:pt x="36" y="97"/>
                  </a:lnTo>
                  <a:lnTo>
                    <a:pt x="30" y="95"/>
                  </a:lnTo>
                  <a:lnTo>
                    <a:pt x="25" y="93"/>
                  </a:lnTo>
                  <a:lnTo>
                    <a:pt x="28" y="89"/>
                  </a:lnTo>
                  <a:lnTo>
                    <a:pt x="30" y="87"/>
                  </a:lnTo>
                  <a:lnTo>
                    <a:pt x="28" y="82"/>
                  </a:lnTo>
                  <a:lnTo>
                    <a:pt x="23" y="80"/>
                  </a:lnTo>
                  <a:lnTo>
                    <a:pt x="21" y="76"/>
                  </a:lnTo>
                  <a:lnTo>
                    <a:pt x="15" y="72"/>
                  </a:lnTo>
                  <a:lnTo>
                    <a:pt x="13" y="68"/>
                  </a:lnTo>
                  <a:lnTo>
                    <a:pt x="13" y="68"/>
                  </a:lnTo>
                  <a:lnTo>
                    <a:pt x="11" y="63"/>
                  </a:lnTo>
                  <a:lnTo>
                    <a:pt x="11" y="59"/>
                  </a:lnTo>
                  <a:lnTo>
                    <a:pt x="11" y="59"/>
                  </a:lnTo>
                  <a:lnTo>
                    <a:pt x="13" y="53"/>
                  </a:lnTo>
                  <a:lnTo>
                    <a:pt x="11" y="47"/>
                  </a:lnTo>
                  <a:lnTo>
                    <a:pt x="6" y="42"/>
                  </a:lnTo>
                  <a:lnTo>
                    <a:pt x="4" y="25"/>
                  </a:lnTo>
                  <a:lnTo>
                    <a:pt x="0" y="19"/>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06" name="Freeform 30">
              <a:extLst>
                <a:ext uri="{FF2B5EF4-FFF2-40B4-BE49-F238E27FC236}">
                  <a16:creationId xmlns:a16="http://schemas.microsoft.com/office/drawing/2014/main" id="{5513E01D-84DA-455E-A43A-50EEF7680DCF}"/>
                </a:ext>
              </a:extLst>
            </p:cNvPr>
            <p:cNvSpPr>
              <a:spLocks noEditPoints="1"/>
            </p:cNvSpPr>
            <p:nvPr/>
          </p:nvSpPr>
          <p:spPr bwMode="auto">
            <a:xfrm>
              <a:off x="6129139" y="3375292"/>
              <a:ext cx="18541" cy="13626"/>
            </a:xfrm>
            <a:custGeom>
              <a:avLst/>
              <a:gdLst>
                <a:gd name="T0" fmla="*/ 0 w 23"/>
                <a:gd name="T1" fmla="*/ 8 h 18"/>
                <a:gd name="T2" fmla="*/ 2 w 23"/>
                <a:gd name="T3" fmla="*/ 10 h 18"/>
                <a:gd name="T4" fmla="*/ 4 w 23"/>
                <a:gd name="T5" fmla="*/ 10 h 18"/>
                <a:gd name="T6" fmla="*/ 8 w 23"/>
                <a:gd name="T7" fmla="*/ 16 h 18"/>
                <a:gd name="T8" fmla="*/ 12 w 23"/>
                <a:gd name="T9" fmla="*/ 18 h 18"/>
                <a:gd name="T10" fmla="*/ 14 w 23"/>
                <a:gd name="T11" fmla="*/ 18 h 18"/>
                <a:gd name="T12" fmla="*/ 12 w 23"/>
                <a:gd name="T13" fmla="*/ 8 h 18"/>
                <a:gd name="T14" fmla="*/ 14 w 23"/>
                <a:gd name="T15" fmla="*/ 6 h 18"/>
                <a:gd name="T16" fmla="*/ 16 w 23"/>
                <a:gd name="T17" fmla="*/ 6 h 18"/>
                <a:gd name="T18" fmla="*/ 16 w 23"/>
                <a:gd name="T19" fmla="*/ 4 h 18"/>
                <a:gd name="T20" fmla="*/ 16 w 23"/>
                <a:gd name="T21" fmla="*/ 0 h 18"/>
                <a:gd name="T22" fmla="*/ 12 w 23"/>
                <a:gd name="T23" fmla="*/ 2 h 18"/>
                <a:gd name="T24" fmla="*/ 8 w 23"/>
                <a:gd name="T25" fmla="*/ 6 h 18"/>
                <a:gd name="T26" fmla="*/ 0 w 23"/>
                <a:gd name="T27" fmla="*/ 8 h 18"/>
                <a:gd name="T28" fmla="*/ 0 w 23"/>
                <a:gd name="T29" fmla="*/ 8 h 18"/>
                <a:gd name="T30" fmla="*/ 0 w 23"/>
                <a:gd name="T31" fmla="*/ 8 h 18"/>
                <a:gd name="T32" fmla="*/ 16 w 23"/>
                <a:gd name="T33" fmla="*/ 6 h 18"/>
                <a:gd name="T34" fmla="*/ 19 w 23"/>
                <a:gd name="T35" fmla="*/ 10 h 18"/>
                <a:gd name="T36" fmla="*/ 19 w 23"/>
                <a:gd name="T37" fmla="*/ 14 h 18"/>
                <a:gd name="T38" fmla="*/ 21 w 23"/>
                <a:gd name="T39" fmla="*/ 16 h 18"/>
                <a:gd name="T40" fmla="*/ 23 w 23"/>
                <a:gd name="T41" fmla="*/ 12 h 18"/>
                <a:gd name="T42" fmla="*/ 21 w 23"/>
                <a:gd name="T43" fmla="*/ 6 h 18"/>
                <a:gd name="T44" fmla="*/ 21 w 23"/>
                <a:gd name="T45" fmla="*/ 4 h 18"/>
                <a:gd name="T46" fmla="*/ 19 w 23"/>
                <a:gd name="T47" fmla="*/ 6 h 18"/>
                <a:gd name="T48" fmla="*/ 16 w 23"/>
                <a:gd name="T4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18">
                  <a:moveTo>
                    <a:pt x="0" y="8"/>
                  </a:moveTo>
                  <a:lnTo>
                    <a:pt x="2" y="10"/>
                  </a:lnTo>
                  <a:lnTo>
                    <a:pt x="4" y="10"/>
                  </a:lnTo>
                  <a:lnTo>
                    <a:pt x="8" y="16"/>
                  </a:lnTo>
                  <a:lnTo>
                    <a:pt x="12" y="18"/>
                  </a:lnTo>
                  <a:lnTo>
                    <a:pt x="14" y="18"/>
                  </a:lnTo>
                  <a:lnTo>
                    <a:pt x="12" y="8"/>
                  </a:lnTo>
                  <a:lnTo>
                    <a:pt x="14" y="6"/>
                  </a:lnTo>
                  <a:lnTo>
                    <a:pt x="16" y="6"/>
                  </a:lnTo>
                  <a:lnTo>
                    <a:pt x="16" y="4"/>
                  </a:lnTo>
                  <a:lnTo>
                    <a:pt x="16" y="0"/>
                  </a:lnTo>
                  <a:lnTo>
                    <a:pt x="12" y="2"/>
                  </a:lnTo>
                  <a:lnTo>
                    <a:pt x="8" y="6"/>
                  </a:lnTo>
                  <a:lnTo>
                    <a:pt x="0" y="8"/>
                  </a:lnTo>
                  <a:lnTo>
                    <a:pt x="0" y="8"/>
                  </a:lnTo>
                  <a:lnTo>
                    <a:pt x="0" y="8"/>
                  </a:lnTo>
                  <a:close/>
                  <a:moveTo>
                    <a:pt x="16" y="6"/>
                  </a:moveTo>
                  <a:lnTo>
                    <a:pt x="19" y="10"/>
                  </a:lnTo>
                  <a:lnTo>
                    <a:pt x="19" y="14"/>
                  </a:lnTo>
                  <a:lnTo>
                    <a:pt x="21" y="16"/>
                  </a:lnTo>
                  <a:lnTo>
                    <a:pt x="23" y="12"/>
                  </a:lnTo>
                  <a:lnTo>
                    <a:pt x="21" y="6"/>
                  </a:lnTo>
                  <a:lnTo>
                    <a:pt x="21" y="4"/>
                  </a:lnTo>
                  <a:lnTo>
                    <a:pt x="19" y="6"/>
                  </a:lnTo>
                  <a:lnTo>
                    <a:pt x="16"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07" name="Freeform 31">
              <a:extLst>
                <a:ext uri="{FF2B5EF4-FFF2-40B4-BE49-F238E27FC236}">
                  <a16:creationId xmlns:a16="http://schemas.microsoft.com/office/drawing/2014/main" id="{97C24F0A-B68B-47DD-80C2-73E287C2AC98}"/>
                </a:ext>
              </a:extLst>
            </p:cNvPr>
            <p:cNvSpPr>
              <a:spLocks noEditPoints="1"/>
            </p:cNvSpPr>
            <p:nvPr/>
          </p:nvSpPr>
          <p:spPr bwMode="auto">
            <a:xfrm>
              <a:off x="5914714" y="3077759"/>
              <a:ext cx="132203" cy="241507"/>
            </a:xfrm>
            <a:custGeom>
              <a:avLst/>
              <a:gdLst>
                <a:gd name="T0" fmla="*/ 6 w 164"/>
                <a:gd name="T1" fmla="*/ 15 h 319"/>
                <a:gd name="T2" fmla="*/ 17 w 164"/>
                <a:gd name="T3" fmla="*/ 19 h 319"/>
                <a:gd name="T4" fmla="*/ 30 w 164"/>
                <a:gd name="T5" fmla="*/ 15 h 319"/>
                <a:gd name="T6" fmla="*/ 44 w 164"/>
                <a:gd name="T7" fmla="*/ 13 h 319"/>
                <a:gd name="T8" fmla="*/ 63 w 164"/>
                <a:gd name="T9" fmla="*/ 0 h 319"/>
                <a:gd name="T10" fmla="*/ 82 w 164"/>
                <a:gd name="T11" fmla="*/ 9 h 319"/>
                <a:gd name="T12" fmla="*/ 89 w 164"/>
                <a:gd name="T13" fmla="*/ 15 h 319"/>
                <a:gd name="T14" fmla="*/ 99 w 164"/>
                <a:gd name="T15" fmla="*/ 34 h 319"/>
                <a:gd name="T16" fmla="*/ 116 w 164"/>
                <a:gd name="T17" fmla="*/ 36 h 319"/>
                <a:gd name="T18" fmla="*/ 116 w 164"/>
                <a:gd name="T19" fmla="*/ 43 h 319"/>
                <a:gd name="T20" fmla="*/ 103 w 164"/>
                <a:gd name="T21" fmla="*/ 49 h 319"/>
                <a:gd name="T22" fmla="*/ 97 w 164"/>
                <a:gd name="T23" fmla="*/ 53 h 319"/>
                <a:gd name="T24" fmla="*/ 91 w 164"/>
                <a:gd name="T25" fmla="*/ 55 h 319"/>
                <a:gd name="T26" fmla="*/ 89 w 164"/>
                <a:gd name="T27" fmla="*/ 66 h 319"/>
                <a:gd name="T28" fmla="*/ 82 w 164"/>
                <a:gd name="T29" fmla="*/ 76 h 319"/>
                <a:gd name="T30" fmla="*/ 76 w 164"/>
                <a:gd name="T31" fmla="*/ 83 h 319"/>
                <a:gd name="T32" fmla="*/ 76 w 164"/>
                <a:gd name="T33" fmla="*/ 97 h 319"/>
                <a:gd name="T34" fmla="*/ 84 w 164"/>
                <a:gd name="T35" fmla="*/ 108 h 319"/>
                <a:gd name="T36" fmla="*/ 93 w 164"/>
                <a:gd name="T37" fmla="*/ 123 h 319"/>
                <a:gd name="T38" fmla="*/ 110 w 164"/>
                <a:gd name="T39" fmla="*/ 140 h 319"/>
                <a:gd name="T40" fmla="*/ 143 w 164"/>
                <a:gd name="T41" fmla="*/ 167 h 319"/>
                <a:gd name="T42" fmla="*/ 150 w 164"/>
                <a:gd name="T43" fmla="*/ 180 h 319"/>
                <a:gd name="T44" fmla="*/ 156 w 164"/>
                <a:gd name="T45" fmla="*/ 196 h 319"/>
                <a:gd name="T46" fmla="*/ 158 w 164"/>
                <a:gd name="T47" fmla="*/ 213 h 319"/>
                <a:gd name="T48" fmla="*/ 162 w 164"/>
                <a:gd name="T49" fmla="*/ 226 h 319"/>
                <a:gd name="T50" fmla="*/ 162 w 164"/>
                <a:gd name="T51" fmla="*/ 230 h 319"/>
                <a:gd name="T52" fmla="*/ 160 w 164"/>
                <a:gd name="T53" fmla="*/ 239 h 319"/>
                <a:gd name="T54" fmla="*/ 160 w 164"/>
                <a:gd name="T55" fmla="*/ 253 h 319"/>
                <a:gd name="T56" fmla="*/ 148 w 164"/>
                <a:gd name="T57" fmla="*/ 266 h 319"/>
                <a:gd name="T58" fmla="*/ 133 w 164"/>
                <a:gd name="T59" fmla="*/ 277 h 319"/>
                <a:gd name="T60" fmla="*/ 114 w 164"/>
                <a:gd name="T61" fmla="*/ 281 h 319"/>
                <a:gd name="T62" fmla="*/ 110 w 164"/>
                <a:gd name="T63" fmla="*/ 279 h 319"/>
                <a:gd name="T64" fmla="*/ 112 w 164"/>
                <a:gd name="T65" fmla="*/ 285 h 319"/>
                <a:gd name="T66" fmla="*/ 110 w 164"/>
                <a:gd name="T67" fmla="*/ 291 h 319"/>
                <a:gd name="T68" fmla="*/ 101 w 164"/>
                <a:gd name="T69" fmla="*/ 293 h 319"/>
                <a:gd name="T70" fmla="*/ 101 w 164"/>
                <a:gd name="T71" fmla="*/ 302 h 319"/>
                <a:gd name="T72" fmla="*/ 89 w 164"/>
                <a:gd name="T73" fmla="*/ 308 h 319"/>
                <a:gd name="T74" fmla="*/ 76 w 164"/>
                <a:gd name="T75" fmla="*/ 319 h 319"/>
                <a:gd name="T76" fmla="*/ 78 w 164"/>
                <a:gd name="T77" fmla="*/ 315 h 319"/>
                <a:gd name="T78" fmla="*/ 76 w 164"/>
                <a:gd name="T79" fmla="*/ 302 h 319"/>
                <a:gd name="T80" fmla="*/ 82 w 164"/>
                <a:gd name="T81" fmla="*/ 287 h 319"/>
                <a:gd name="T82" fmla="*/ 67 w 164"/>
                <a:gd name="T83" fmla="*/ 285 h 319"/>
                <a:gd name="T84" fmla="*/ 76 w 164"/>
                <a:gd name="T85" fmla="*/ 274 h 319"/>
                <a:gd name="T86" fmla="*/ 97 w 164"/>
                <a:gd name="T87" fmla="*/ 270 h 319"/>
                <a:gd name="T88" fmla="*/ 101 w 164"/>
                <a:gd name="T89" fmla="*/ 262 h 319"/>
                <a:gd name="T90" fmla="*/ 107 w 164"/>
                <a:gd name="T91" fmla="*/ 247 h 319"/>
                <a:gd name="T92" fmla="*/ 126 w 164"/>
                <a:gd name="T93" fmla="*/ 232 h 319"/>
                <a:gd name="T94" fmla="*/ 122 w 164"/>
                <a:gd name="T95" fmla="*/ 205 h 319"/>
                <a:gd name="T96" fmla="*/ 120 w 164"/>
                <a:gd name="T97" fmla="*/ 188 h 319"/>
                <a:gd name="T98" fmla="*/ 120 w 164"/>
                <a:gd name="T99" fmla="*/ 171 h 319"/>
                <a:gd name="T100" fmla="*/ 118 w 164"/>
                <a:gd name="T101" fmla="*/ 159 h 319"/>
                <a:gd name="T102" fmla="*/ 107 w 164"/>
                <a:gd name="T103" fmla="*/ 150 h 319"/>
                <a:gd name="T104" fmla="*/ 97 w 164"/>
                <a:gd name="T105" fmla="*/ 140 h 319"/>
                <a:gd name="T106" fmla="*/ 82 w 164"/>
                <a:gd name="T107" fmla="*/ 123 h 319"/>
                <a:gd name="T108" fmla="*/ 59 w 164"/>
                <a:gd name="T109" fmla="*/ 104 h 319"/>
                <a:gd name="T110" fmla="*/ 48 w 164"/>
                <a:gd name="T111" fmla="*/ 93 h 319"/>
                <a:gd name="T112" fmla="*/ 55 w 164"/>
                <a:gd name="T113" fmla="*/ 83 h 319"/>
                <a:gd name="T114" fmla="*/ 57 w 164"/>
                <a:gd name="T115" fmla="*/ 66 h 319"/>
                <a:gd name="T116" fmla="*/ 42 w 164"/>
                <a:gd name="T117" fmla="*/ 55 h 319"/>
                <a:gd name="T118" fmla="*/ 15 w 164"/>
                <a:gd name="T119" fmla="*/ 43 h 319"/>
                <a:gd name="T120" fmla="*/ 2 w 164"/>
                <a:gd name="T121" fmla="*/ 24 h 319"/>
                <a:gd name="T122" fmla="*/ 57 w 164"/>
                <a:gd name="T123" fmla="*/ 287 h 319"/>
                <a:gd name="T124" fmla="*/ 59 w 164"/>
                <a:gd name="T125" fmla="*/ 27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4" h="319">
                  <a:moveTo>
                    <a:pt x="0" y="22"/>
                  </a:moveTo>
                  <a:lnTo>
                    <a:pt x="2" y="19"/>
                  </a:lnTo>
                  <a:lnTo>
                    <a:pt x="4" y="19"/>
                  </a:lnTo>
                  <a:lnTo>
                    <a:pt x="4" y="17"/>
                  </a:lnTo>
                  <a:lnTo>
                    <a:pt x="6" y="15"/>
                  </a:lnTo>
                  <a:lnTo>
                    <a:pt x="11" y="15"/>
                  </a:lnTo>
                  <a:lnTo>
                    <a:pt x="13" y="15"/>
                  </a:lnTo>
                  <a:lnTo>
                    <a:pt x="13" y="17"/>
                  </a:lnTo>
                  <a:lnTo>
                    <a:pt x="15" y="19"/>
                  </a:lnTo>
                  <a:lnTo>
                    <a:pt x="17" y="19"/>
                  </a:lnTo>
                  <a:lnTo>
                    <a:pt x="19" y="15"/>
                  </a:lnTo>
                  <a:lnTo>
                    <a:pt x="21" y="13"/>
                  </a:lnTo>
                  <a:lnTo>
                    <a:pt x="25" y="17"/>
                  </a:lnTo>
                  <a:lnTo>
                    <a:pt x="27" y="15"/>
                  </a:lnTo>
                  <a:lnTo>
                    <a:pt x="30" y="15"/>
                  </a:lnTo>
                  <a:lnTo>
                    <a:pt x="32" y="17"/>
                  </a:lnTo>
                  <a:lnTo>
                    <a:pt x="36" y="15"/>
                  </a:lnTo>
                  <a:lnTo>
                    <a:pt x="36" y="13"/>
                  </a:lnTo>
                  <a:lnTo>
                    <a:pt x="40" y="11"/>
                  </a:lnTo>
                  <a:lnTo>
                    <a:pt x="44" y="13"/>
                  </a:lnTo>
                  <a:lnTo>
                    <a:pt x="51" y="11"/>
                  </a:lnTo>
                  <a:lnTo>
                    <a:pt x="51" y="5"/>
                  </a:lnTo>
                  <a:lnTo>
                    <a:pt x="55" y="3"/>
                  </a:lnTo>
                  <a:lnTo>
                    <a:pt x="61" y="3"/>
                  </a:lnTo>
                  <a:lnTo>
                    <a:pt x="63" y="0"/>
                  </a:lnTo>
                  <a:lnTo>
                    <a:pt x="67" y="3"/>
                  </a:lnTo>
                  <a:lnTo>
                    <a:pt x="67" y="5"/>
                  </a:lnTo>
                  <a:lnTo>
                    <a:pt x="72" y="7"/>
                  </a:lnTo>
                  <a:lnTo>
                    <a:pt x="74" y="9"/>
                  </a:lnTo>
                  <a:lnTo>
                    <a:pt x="82" y="9"/>
                  </a:lnTo>
                  <a:lnTo>
                    <a:pt x="84" y="11"/>
                  </a:lnTo>
                  <a:lnTo>
                    <a:pt x="89" y="9"/>
                  </a:lnTo>
                  <a:lnTo>
                    <a:pt x="93" y="11"/>
                  </a:lnTo>
                  <a:lnTo>
                    <a:pt x="93" y="15"/>
                  </a:lnTo>
                  <a:lnTo>
                    <a:pt x="89" y="15"/>
                  </a:lnTo>
                  <a:lnTo>
                    <a:pt x="86" y="24"/>
                  </a:lnTo>
                  <a:lnTo>
                    <a:pt x="89" y="24"/>
                  </a:lnTo>
                  <a:lnTo>
                    <a:pt x="91" y="28"/>
                  </a:lnTo>
                  <a:lnTo>
                    <a:pt x="99" y="30"/>
                  </a:lnTo>
                  <a:lnTo>
                    <a:pt x="99" y="34"/>
                  </a:lnTo>
                  <a:lnTo>
                    <a:pt x="103" y="36"/>
                  </a:lnTo>
                  <a:lnTo>
                    <a:pt x="107" y="38"/>
                  </a:lnTo>
                  <a:lnTo>
                    <a:pt x="112" y="36"/>
                  </a:lnTo>
                  <a:lnTo>
                    <a:pt x="114" y="38"/>
                  </a:lnTo>
                  <a:lnTo>
                    <a:pt x="116" y="36"/>
                  </a:lnTo>
                  <a:lnTo>
                    <a:pt x="120" y="38"/>
                  </a:lnTo>
                  <a:lnTo>
                    <a:pt x="120" y="38"/>
                  </a:lnTo>
                  <a:lnTo>
                    <a:pt x="120" y="41"/>
                  </a:lnTo>
                  <a:lnTo>
                    <a:pt x="118" y="43"/>
                  </a:lnTo>
                  <a:lnTo>
                    <a:pt x="116" y="43"/>
                  </a:lnTo>
                  <a:lnTo>
                    <a:pt x="114" y="43"/>
                  </a:lnTo>
                  <a:lnTo>
                    <a:pt x="112" y="45"/>
                  </a:lnTo>
                  <a:lnTo>
                    <a:pt x="107" y="45"/>
                  </a:lnTo>
                  <a:lnTo>
                    <a:pt x="103" y="47"/>
                  </a:lnTo>
                  <a:lnTo>
                    <a:pt x="103" y="49"/>
                  </a:lnTo>
                  <a:lnTo>
                    <a:pt x="103" y="51"/>
                  </a:lnTo>
                  <a:lnTo>
                    <a:pt x="101" y="53"/>
                  </a:lnTo>
                  <a:lnTo>
                    <a:pt x="101" y="53"/>
                  </a:lnTo>
                  <a:lnTo>
                    <a:pt x="99" y="53"/>
                  </a:lnTo>
                  <a:lnTo>
                    <a:pt x="97" y="53"/>
                  </a:lnTo>
                  <a:lnTo>
                    <a:pt x="95" y="55"/>
                  </a:lnTo>
                  <a:lnTo>
                    <a:pt x="93" y="55"/>
                  </a:lnTo>
                  <a:lnTo>
                    <a:pt x="93" y="53"/>
                  </a:lnTo>
                  <a:lnTo>
                    <a:pt x="91" y="53"/>
                  </a:lnTo>
                  <a:lnTo>
                    <a:pt x="91" y="55"/>
                  </a:lnTo>
                  <a:lnTo>
                    <a:pt x="89" y="57"/>
                  </a:lnTo>
                  <a:lnTo>
                    <a:pt x="91" y="59"/>
                  </a:lnTo>
                  <a:lnTo>
                    <a:pt x="89" y="62"/>
                  </a:lnTo>
                  <a:lnTo>
                    <a:pt x="89" y="66"/>
                  </a:lnTo>
                  <a:lnTo>
                    <a:pt x="89" y="66"/>
                  </a:lnTo>
                  <a:lnTo>
                    <a:pt x="91" y="68"/>
                  </a:lnTo>
                  <a:lnTo>
                    <a:pt x="89" y="70"/>
                  </a:lnTo>
                  <a:lnTo>
                    <a:pt x="86" y="70"/>
                  </a:lnTo>
                  <a:lnTo>
                    <a:pt x="84" y="76"/>
                  </a:lnTo>
                  <a:lnTo>
                    <a:pt x="82" y="76"/>
                  </a:lnTo>
                  <a:lnTo>
                    <a:pt x="80" y="74"/>
                  </a:lnTo>
                  <a:lnTo>
                    <a:pt x="80" y="76"/>
                  </a:lnTo>
                  <a:lnTo>
                    <a:pt x="80" y="76"/>
                  </a:lnTo>
                  <a:lnTo>
                    <a:pt x="78" y="81"/>
                  </a:lnTo>
                  <a:lnTo>
                    <a:pt x="76" y="83"/>
                  </a:lnTo>
                  <a:lnTo>
                    <a:pt x="76" y="85"/>
                  </a:lnTo>
                  <a:lnTo>
                    <a:pt x="78" y="85"/>
                  </a:lnTo>
                  <a:lnTo>
                    <a:pt x="80" y="87"/>
                  </a:lnTo>
                  <a:lnTo>
                    <a:pt x="78" y="95"/>
                  </a:lnTo>
                  <a:lnTo>
                    <a:pt x="76" y="97"/>
                  </a:lnTo>
                  <a:lnTo>
                    <a:pt x="80" y="102"/>
                  </a:lnTo>
                  <a:lnTo>
                    <a:pt x="78" y="104"/>
                  </a:lnTo>
                  <a:lnTo>
                    <a:pt x="76" y="104"/>
                  </a:lnTo>
                  <a:lnTo>
                    <a:pt x="78" y="106"/>
                  </a:lnTo>
                  <a:lnTo>
                    <a:pt x="84" y="108"/>
                  </a:lnTo>
                  <a:lnTo>
                    <a:pt x="91" y="114"/>
                  </a:lnTo>
                  <a:lnTo>
                    <a:pt x="93" y="114"/>
                  </a:lnTo>
                  <a:lnTo>
                    <a:pt x="95" y="119"/>
                  </a:lnTo>
                  <a:lnTo>
                    <a:pt x="95" y="121"/>
                  </a:lnTo>
                  <a:lnTo>
                    <a:pt x="93" y="123"/>
                  </a:lnTo>
                  <a:lnTo>
                    <a:pt x="95" y="127"/>
                  </a:lnTo>
                  <a:lnTo>
                    <a:pt x="97" y="129"/>
                  </a:lnTo>
                  <a:lnTo>
                    <a:pt x="103" y="135"/>
                  </a:lnTo>
                  <a:lnTo>
                    <a:pt x="107" y="137"/>
                  </a:lnTo>
                  <a:lnTo>
                    <a:pt x="110" y="140"/>
                  </a:lnTo>
                  <a:lnTo>
                    <a:pt x="120" y="146"/>
                  </a:lnTo>
                  <a:lnTo>
                    <a:pt x="129" y="152"/>
                  </a:lnTo>
                  <a:lnTo>
                    <a:pt x="131" y="156"/>
                  </a:lnTo>
                  <a:lnTo>
                    <a:pt x="139" y="163"/>
                  </a:lnTo>
                  <a:lnTo>
                    <a:pt x="143" y="167"/>
                  </a:lnTo>
                  <a:lnTo>
                    <a:pt x="143" y="171"/>
                  </a:lnTo>
                  <a:lnTo>
                    <a:pt x="145" y="171"/>
                  </a:lnTo>
                  <a:lnTo>
                    <a:pt x="145" y="173"/>
                  </a:lnTo>
                  <a:lnTo>
                    <a:pt x="150" y="178"/>
                  </a:lnTo>
                  <a:lnTo>
                    <a:pt x="150" y="180"/>
                  </a:lnTo>
                  <a:lnTo>
                    <a:pt x="150" y="182"/>
                  </a:lnTo>
                  <a:lnTo>
                    <a:pt x="150" y="184"/>
                  </a:lnTo>
                  <a:lnTo>
                    <a:pt x="154" y="188"/>
                  </a:lnTo>
                  <a:lnTo>
                    <a:pt x="154" y="194"/>
                  </a:lnTo>
                  <a:lnTo>
                    <a:pt x="156" y="196"/>
                  </a:lnTo>
                  <a:lnTo>
                    <a:pt x="156" y="203"/>
                  </a:lnTo>
                  <a:lnTo>
                    <a:pt x="158" y="205"/>
                  </a:lnTo>
                  <a:lnTo>
                    <a:pt x="158" y="207"/>
                  </a:lnTo>
                  <a:lnTo>
                    <a:pt x="158" y="209"/>
                  </a:lnTo>
                  <a:lnTo>
                    <a:pt x="158" y="213"/>
                  </a:lnTo>
                  <a:lnTo>
                    <a:pt x="158" y="215"/>
                  </a:lnTo>
                  <a:lnTo>
                    <a:pt x="160" y="220"/>
                  </a:lnTo>
                  <a:lnTo>
                    <a:pt x="160" y="222"/>
                  </a:lnTo>
                  <a:lnTo>
                    <a:pt x="162" y="222"/>
                  </a:lnTo>
                  <a:lnTo>
                    <a:pt x="162" y="226"/>
                  </a:lnTo>
                  <a:lnTo>
                    <a:pt x="164" y="230"/>
                  </a:lnTo>
                  <a:lnTo>
                    <a:pt x="164" y="232"/>
                  </a:lnTo>
                  <a:lnTo>
                    <a:pt x="162" y="232"/>
                  </a:lnTo>
                  <a:lnTo>
                    <a:pt x="162" y="230"/>
                  </a:lnTo>
                  <a:lnTo>
                    <a:pt x="162" y="230"/>
                  </a:lnTo>
                  <a:lnTo>
                    <a:pt x="160" y="230"/>
                  </a:lnTo>
                  <a:lnTo>
                    <a:pt x="160" y="234"/>
                  </a:lnTo>
                  <a:lnTo>
                    <a:pt x="162" y="237"/>
                  </a:lnTo>
                  <a:lnTo>
                    <a:pt x="162" y="237"/>
                  </a:lnTo>
                  <a:lnTo>
                    <a:pt x="160" y="239"/>
                  </a:lnTo>
                  <a:lnTo>
                    <a:pt x="160" y="241"/>
                  </a:lnTo>
                  <a:lnTo>
                    <a:pt x="156" y="243"/>
                  </a:lnTo>
                  <a:lnTo>
                    <a:pt x="160" y="247"/>
                  </a:lnTo>
                  <a:lnTo>
                    <a:pt x="158" y="251"/>
                  </a:lnTo>
                  <a:lnTo>
                    <a:pt x="160" y="253"/>
                  </a:lnTo>
                  <a:lnTo>
                    <a:pt x="156" y="256"/>
                  </a:lnTo>
                  <a:lnTo>
                    <a:pt x="154" y="256"/>
                  </a:lnTo>
                  <a:lnTo>
                    <a:pt x="154" y="262"/>
                  </a:lnTo>
                  <a:lnTo>
                    <a:pt x="152" y="262"/>
                  </a:lnTo>
                  <a:lnTo>
                    <a:pt x="148" y="266"/>
                  </a:lnTo>
                  <a:lnTo>
                    <a:pt x="143" y="268"/>
                  </a:lnTo>
                  <a:lnTo>
                    <a:pt x="141" y="270"/>
                  </a:lnTo>
                  <a:lnTo>
                    <a:pt x="139" y="274"/>
                  </a:lnTo>
                  <a:lnTo>
                    <a:pt x="137" y="274"/>
                  </a:lnTo>
                  <a:lnTo>
                    <a:pt x="133" y="277"/>
                  </a:lnTo>
                  <a:lnTo>
                    <a:pt x="124" y="283"/>
                  </a:lnTo>
                  <a:lnTo>
                    <a:pt x="120" y="283"/>
                  </a:lnTo>
                  <a:lnTo>
                    <a:pt x="118" y="281"/>
                  </a:lnTo>
                  <a:lnTo>
                    <a:pt x="114" y="283"/>
                  </a:lnTo>
                  <a:lnTo>
                    <a:pt x="114" y="281"/>
                  </a:lnTo>
                  <a:lnTo>
                    <a:pt x="114" y="279"/>
                  </a:lnTo>
                  <a:lnTo>
                    <a:pt x="114" y="277"/>
                  </a:lnTo>
                  <a:lnTo>
                    <a:pt x="112" y="279"/>
                  </a:lnTo>
                  <a:lnTo>
                    <a:pt x="112" y="281"/>
                  </a:lnTo>
                  <a:lnTo>
                    <a:pt x="110" y="279"/>
                  </a:lnTo>
                  <a:lnTo>
                    <a:pt x="112" y="281"/>
                  </a:lnTo>
                  <a:lnTo>
                    <a:pt x="112" y="283"/>
                  </a:lnTo>
                  <a:lnTo>
                    <a:pt x="110" y="283"/>
                  </a:lnTo>
                  <a:lnTo>
                    <a:pt x="107" y="283"/>
                  </a:lnTo>
                  <a:lnTo>
                    <a:pt x="112" y="285"/>
                  </a:lnTo>
                  <a:lnTo>
                    <a:pt x="112" y="287"/>
                  </a:lnTo>
                  <a:lnTo>
                    <a:pt x="112" y="289"/>
                  </a:lnTo>
                  <a:lnTo>
                    <a:pt x="110" y="291"/>
                  </a:lnTo>
                  <a:lnTo>
                    <a:pt x="105" y="289"/>
                  </a:lnTo>
                  <a:lnTo>
                    <a:pt x="110" y="291"/>
                  </a:lnTo>
                  <a:lnTo>
                    <a:pt x="107" y="293"/>
                  </a:lnTo>
                  <a:lnTo>
                    <a:pt x="107" y="296"/>
                  </a:lnTo>
                  <a:lnTo>
                    <a:pt x="105" y="296"/>
                  </a:lnTo>
                  <a:lnTo>
                    <a:pt x="103" y="293"/>
                  </a:lnTo>
                  <a:lnTo>
                    <a:pt x="101" y="293"/>
                  </a:lnTo>
                  <a:lnTo>
                    <a:pt x="101" y="298"/>
                  </a:lnTo>
                  <a:lnTo>
                    <a:pt x="101" y="298"/>
                  </a:lnTo>
                  <a:lnTo>
                    <a:pt x="103" y="300"/>
                  </a:lnTo>
                  <a:lnTo>
                    <a:pt x="101" y="300"/>
                  </a:lnTo>
                  <a:lnTo>
                    <a:pt x="101" y="302"/>
                  </a:lnTo>
                  <a:lnTo>
                    <a:pt x="99" y="302"/>
                  </a:lnTo>
                  <a:lnTo>
                    <a:pt x="95" y="304"/>
                  </a:lnTo>
                  <a:lnTo>
                    <a:pt x="93" y="306"/>
                  </a:lnTo>
                  <a:lnTo>
                    <a:pt x="91" y="306"/>
                  </a:lnTo>
                  <a:lnTo>
                    <a:pt x="89" y="308"/>
                  </a:lnTo>
                  <a:lnTo>
                    <a:pt x="89" y="312"/>
                  </a:lnTo>
                  <a:lnTo>
                    <a:pt x="86" y="315"/>
                  </a:lnTo>
                  <a:lnTo>
                    <a:pt x="84" y="315"/>
                  </a:lnTo>
                  <a:lnTo>
                    <a:pt x="86" y="315"/>
                  </a:lnTo>
                  <a:lnTo>
                    <a:pt x="76" y="319"/>
                  </a:lnTo>
                  <a:lnTo>
                    <a:pt x="72" y="319"/>
                  </a:lnTo>
                  <a:lnTo>
                    <a:pt x="76" y="317"/>
                  </a:lnTo>
                  <a:lnTo>
                    <a:pt x="78" y="315"/>
                  </a:lnTo>
                  <a:lnTo>
                    <a:pt x="80" y="312"/>
                  </a:lnTo>
                  <a:lnTo>
                    <a:pt x="78" y="315"/>
                  </a:lnTo>
                  <a:lnTo>
                    <a:pt x="76" y="312"/>
                  </a:lnTo>
                  <a:lnTo>
                    <a:pt x="76" y="306"/>
                  </a:lnTo>
                  <a:lnTo>
                    <a:pt x="76" y="306"/>
                  </a:lnTo>
                  <a:lnTo>
                    <a:pt x="76" y="306"/>
                  </a:lnTo>
                  <a:lnTo>
                    <a:pt x="76" y="302"/>
                  </a:lnTo>
                  <a:lnTo>
                    <a:pt x="76" y="296"/>
                  </a:lnTo>
                  <a:lnTo>
                    <a:pt x="78" y="291"/>
                  </a:lnTo>
                  <a:lnTo>
                    <a:pt x="84" y="287"/>
                  </a:lnTo>
                  <a:lnTo>
                    <a:pt x="86" y="285"/>
                  </a:lnTo>
                  <a:lnTo>
                    <a:pt x="82" y="287"/>
                  </a:lnTo>
                  <a:lnTo>
                    <a:pt x="78" y="285"/>
                  </a:lnTo>
                  <a:lnTo>
                    <a:pt x="76" y="287"/>
                  </a:lnTo>
                  <a:lnTo>
                    <a:pt x="74" y="285"/>
                  </a:lnTo>
                  <a:lnTo>
                    <a:pt x="72" y="287"/>
                  </a:lnTo>
                  <a:lnTo>
                    <a:pt x="67" y="285"/>
                  </a:lnTo>
                  <a:lnTo>
                    <a:pt x="70" y="285"/>
                  </a:lnTo>
                  <a:lnTo>
                    <a:pt x="70" y="281"/>
                  </a:lnTo>
                  <a:lnTo>
                    <a:pt x="67" y="281"/>
                  </a:lnTo>
                  <a:lnTo>
                    <a:pt x="72" y="277"/>
                  </a:lnTo>
                  <a:lnTo>
                    <a:pt x="76" y="274"/>
                  </a:lnTo>
                  <a:lnTo>
                    <a:pt x="78" y="270"/>
                  </a:lnTo>
                  <a:lnTo>
                    <a:pt x="82" y="268"/>
                  </a:lnTo>
                  <a:lnTo>
                    <a:pt x="84" y="270"/>
                  </a:lnTo>
                  <a:lnTo>
                    <a:pt x="93" y="268"/>
                  </a:lnTo>
                  <a:lnTo>
                    <a:pt x="97" y="270"/>
                  </a:lnTo>
                  <a:lnTo>
                    <a:pt x="99" y="272"/>
                  </a:lnTo>
                  <a:lnTo>
                    <a:pt x="105" y="272"/>
                  </a:lnTo>
                  <a:lnTo>
                    <a:pt x="103" y="268"/>
                  </a:lnTo>
                  <a:lnTo>
                    <a:pt x="103" y="266"/>
                  </a:lnTo>
                  <a:lnTo>
                    <a:pt x="101" y="262"/>
                  </a:lnTo>
                  <a:lnTo>
                    <a:pt x="95" y="262"/>
                  </a:lnTo>
                  <a:lnTo>
                    <a:pt x="95" y="253"/>
                  </a:lnTo>
                  <a:lnTo>
                    <a:pt x="99" y="251"/>
                  </a:lnTo>
                  <a:lnTo>
                    <a:pt x="105" y="251"/>
                  </a:lnTo>
                  <a:lnTo>
                    <a:pt x="107" y="247"/>
                  </a:lnTo>
                  <a:lnTo>
                    <a:pt x="114" y="243"/>
                  </a:lnTo>
                  <a:lnTo>
                    <a:pt x="120" y="243"/>
                  </a:lnTo>
                  <a:lnTo>
                    <a:pt x="120" y="239"/>
                  </a:lnTo>
                  <a:lnTo>
                    <a:pt x="124" y="239"/>
                  </a:lnTo>
                  <a:lnTo>
                    <a:pt x="126" y="232"/>
                  </a:lnTo>
                  <a:lnTo>
                    <a:pt x="126" y="228"/>
                  </a:lnTo>
                  <a:lnTo>
                    <a:pt x="126" y="222"/>
                  </a:lnTo>
                  <a:lnTo>
                    <a:pt x="126" y="220"/>
                  </a:lnTo>
                  <a:lnTo>
                    <a:pt x="126" y="213"/>
                  </a:lnTo>
                  <a:lnTo>
                    <a:pt x="122" y="205"/>
                  </a:lnTo>
                  <a:lnTo>
                    <a:pt x="120" y="203"/>
                  </a:lnTo>
                  <a:lnTo>
                    <a:pt x="116" y="196"/>
                  </a:lnTo>
                  <a:lnTo>
                    <a:pt x="118" y="196"/>
                  </a:lnTo>
                  <a:lnTo>
                    <a:pt x="122" y="194"/>
                  </a:lnTo>
                  <a:lnTo>
                    <a:pt x="120" y="188"/>
                  </a:lnTo>
                  <a:lnTo>
                    <a:pt x="120" y="186"/>
                  </a:lnTo>
                  <a:lnTo>
                    <a:pt x="118" y="180"/>
                  </a:lnTo>
                  <a:lnTo>
                    <a:pt x="124" y="175"/>
                  </a:lnTo>
                  <a:lnTo>
                    <a:pt x="124" y="171"/>
                  </a:lnTo>
                  <a:lnTo>
                    <a:pt x="120" y="171"/>
                  </a:lnTo>
                  <a:lnTo>
                    <a:pt x="120" y="169"/>
                  </a:lnTo>
                  <a:lnTo>
                    <a:pt x="120" y="163"/>
                  </a:lnTo>
                  <a:lnTo>
                    <a:pt x="122" y="161"/>
                  </a:lnTo>
                  <a:lnTo>
                    <a:pt x="122" y="156"/>
                  </a:lnTo>
                  <a:lnTo>
                    <a:pt x="118" y="159"/>
                  </a:lnTo>
                  <a:lnTo>
                    <a:pt x="116" y="159"/>
                  </a:lnTo>
                  <a:lnTo>
                    <a:pt x="114" y="154"/>
                  </a:lnTo>
                  <a:lnTo>
                    <a:pt x="110" y="154"/>
                  </a:lnTo>
                  <a:lnTo>
                    <a:pt x="107" y="152"/>
                  </a:lnTo>
                  <a:lnTo>
                    <a:pt x="107" y="150"/>
                  </a:lnTo>
                  <a:lnTo>
                    <a:pt x="105" y="148"/>
                  </a:lnTo>
                  <a:lnTo>
                    <a:pt x="103" y="148"/>
                  </a:lnTo>
                  <a:lnTo>
                    <a:pt x="101" y="146"/>
                  </a:lnTo>
                  <a:lnTo>
                    <a:pt x="99" y="142"/>
                  </a:lnTo>
                  <a:lnTo>
                    <a:pt x="97" y="140"/>
                  </a:lnTo>
                  <a:lnTo>
                    <a:pt x="93" y="140"/>
                  </a:lnTo>
                  <a:lnTo>
                    <a:pt x="91" y="137"/>
                  </a:lnTo>
                  <a:lnTo>
                    <a:pt x="89" y="133"/>
                  </a:lnTo>
                  <a:lnTo>
                    <a:pt x="82" y="127"/>
                  </a:lnTo>
                  <a:lnTo>
                    <a:pt x="82" y="123"/>
                  </a:lnTo>
                  <a:lnTo>
                    <a:pt x="78" y="116"/>
                  </a:lnTo>
                  <a:lnTo>
                    <a:pt x="74" y="114"/>
                  </a:lnTo>
                  <a:lnTo>
                    <a:pt x="67" y="108"/>
                  </a:lnTo>
                  <a:lnTo>
                    <a:pt x="63" y="108"/>
                  </a:lnTo>
                  <a:lnTo>
                    <a:pt x="59" y="104"/>
                  </a:lnTo>
                  <a:lnTo>
                    <a:pt x="53" y="104"/>
                  </a:lnTo>
                  <a:lnTo>
                    <a:pt x="48" y="97"/>
                  </a:lnTo>
                  <a:lnTo>
                    <a:pt x="46" y="97"/>
                  </a:lnTo>
                  <a:lnTo>
                    <a:pt x="44" y="95"/>
                  </a:lnTo>
                  <a:lnTo>
                    <a:pt x="48" y="93"/>
                  </a:lnTo>
                  <a:lnTo>
                    <a:pt x="44" y="89"/>
                  </a:lnTo>
                  <a:lnTo>
                    <a:pt x="42" y="85"/>
                  </a:lnTo>
                  <a:lnTo>
                    <a:pt x="46" y="85"/>
                  </a:lnTo>
                  <a:lnTo>
                    <a:pt x="53" y="83"/>
                  </a:lnTo>
                  <a:lnTo>
                    <a:pt x="55" y="83"/>
                  </a:lnTo>
                  <a:lnTo>
                    <a:pt x="57" y="81"/>
                  </a:lnTo>
                  <a:lnTo>
                    <a:pt x="61" y="72"/>
                  </a:lnTo>
                  <a:lnTo>
                    <a:pt x="63" y="70"/>
                  </a:lnTo>
                  <a:lnTo>
                    <a:pt x="63" y="68"/>
                  </a:lnTo>
                  <a:lnTo>
                    <a:pt x="57" y="66"/>
                  </a:lnTo>
                  <a:lnTo>
                    <a:pt x="57" y="64"/>
                  </a:lnTo>
                  <a:lnTo>
                    <a:pt x="57" y="59"/>
                  </a:lnTo>
                  <a:lnTo>
                    <a:pt x="53" y="57"/>
                  </a:lnTo>
                  <a:lnTo>
                    <a:pt x="48" y="55"/>
                  </a:lnTo>
                  <a:lnTo>
                    <a:pt x="42" y="55"/>
                  </a:lnTo>
                  <a:lnTo>
                    <a:pt x="38" y="57"/>
                  </a:lnTo>
                  <a:lnTo>
                    <a:pt x="34" y="55"/>
                  </a:lnTo>
                  <a:lnTo>
                    <a:pt x="25" y="55"/>
                  </a:lnTo>
                  <a:lnTo>
                    <a:pt x="21" y="49"/>
                  </a:lnTo>
                  <a:lnTo>
                    <a:pt x="15" y="43"/>
                  </a:lnTo>
                  <a:lnTo>
                    <a:pt x="17" y="38"/>
                  </a:lnTo>
                  <a:lnTo>
                    <a:pt x="15" y="34"/>
                  </a:lnTo>
                  <a:lnTo>
                    <a:pt x="13" y="32"/>
                  </a:lnTo>
                  <a:lnTo>
                    <a:pt x="8" y="28"/>
                  </a:lnTo>
                  <a:lnTo>
                    <a:pt x="2" y="24"/>
                  </a:lnTo>
                  <a:lnTo>
                    <a:pt x="0" y="22"/>
                  </a:lnTo>
                  <a:lnTo>
                    <a:pt x="0" y="22"/>
                  </a:lnTo>
                  <a:close/>
                  <a:moveTo>
                    <a:pt x="55" y="283"/>
                  </a:moveTo>
                  <a:lnTo>
                    <a:pt x="57" y="285"/>
                  </a:lnTo>
                  <a:lnTo>
                    <a:pt x="57" y="287"/>
                  </a:lnTo>
                  <a:lnTo>
                    <a:pt x="59" y="289"/>
                  </a:lnTo>
                  <a:lnTo>
                    <a:pt x="61" y="289"/>
                  </a:lnTo>
                  <a:lnTo>
                    <a:pt x="61" y="283"/>
                  </a:lnTo>
                  <a:lnTo>
                    <a:pt x="61" y="283"/>
                  </a:lnTo>
                  <a:lnTo>
                    <a:pt x="59" y="279"/>
                  </a:lnTo>
                  <a:lnTo>
                    <a:pt x="55" y="283"/>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08" name="Freeform 32">
              <a:extLst>
                <a:ext uri="{FF2B5EF4-FFF2-40B4-BE49-F238E27FC236}">
                  <a16:creationId xmlns:a16="http://schemas.microsoft.com/office/drawing/2014/main" id="{2D27CAC9-F152-450B-8DF4-ABC78314AF73}"/>
                </a:ext>
              </a:extLst>
            </p:cNvPr>
            <p:cNvSpPr>
              <a:spLocks/>
            </p:cNvSpPr>
            <p:nvPr/>
          </p:nvSpPr>
          <p:spPr bwMode="auto">
            <a:xfrm>
              <a:off x="5931641" y="3221605"/>
              <a:ext cx="84642" cy="68895"/>
            </a:xfrm>
            <a:custGeom>
              <a:avLst/>
              <a:gdLst>
                <a:gd name="T0" fmla="*/ 51 w 105"/>
                <a:gd name="T1" fmla="*/ 87 h 91"/>
                <a:gd name="T2" fmla="*/ 57 w 105"/>
                <a:gd name="T3" fmla="*/ 80 h 91"/>
                <a:gd name="T4" fmla="*/ 63 w 105"/>
                <a:gd name="T5" fmla="*/ 80 h 91"/>
                <a:gd name="T6" fmla="*/ 76 w 105"/>
                <a:gd name="T7" fmla="*/ 80 h 91"/>
                <a:gd name="T8" fmla="*/ 84 w 105"/>
                <a:gd name="T9" fmla="*/ 82 h 91"/>
                <a:gd name="T10" fmla="*/ 82 w 105"/>
                <a:gd name="T11" fmla="*/ 76 h 91"/>
                <a:gd name="T12" fmla="*/ 74 w 105"/>
                <a:gd name="T13" fmla="*/ 72 h 91"/>
                <a:gd name="T14" fmla="*/ 78 w 105"/>
                <a:gd name="T15" fmla="*/ 61 h 91"/>
                <a:gd name="T16" fmla="*/ 86 w 105"/>
                <a:gd name="T17" fmla="*/ 57 h 91"/>
                <a:gd name="T18" fmla="*/ 99 w 105"/>
                <a:gd name="T19" fmla="*/ 53 h 91"/>
                <a:gd name="T20" fmla="*/ 103 w 105"/>
                <a:gd name="T21" fmla="*/ 49 h 91"/>
                <a:gd name="T22" fmla="*/ 105 w 105"/>
                <a:gd name="T23" fmla="*/ 38 h 91"/>
                <a:gd name="T24" fmla="*/ 105 w 105"/>
                <a:gd name="T25" fmla="*/ 30 h 91"/>
                <a:gd name="T26" fmla="*/ 101 w 105"/>
                <a:gd name="T27" fmla="*/ 15 h 91"/>
                <a:gd name="T28" fmla="*/ 95 w 105"/>
                <a:gd name="T29" fmla="*/ 6 h 91"/>
                <a:gd name="T30" fmla="*/ 89 w 105"/>
                <a:gd name="T31" fmla="*/ 4 h 91"/>
                <a:gd name="T32" fmla="*/ 84 w 105"/>
                <a:gd name="T33" fmla="*/ 0 h 91"/>
                <a:gd name="T34" fmla="*/ 74 w 105"/>
                <a:gd name="T35" fmla="*/ 4 h 91"/>
                <a:gd name="T36" fmla="*/ 78 w 105"/>
                <a:gd name="T37" fmla="*/ 13 h 91"/>
                <a:gd name="T38" fmla="*/ 78 w 105"/>
                <a:gd name="T39" fmla="*/ 19 h 91"/>
                <a:gd name="T40" fmla="*/ 70 w 105"/>
                <a:gd name="T41" fmla="*/ 11 h 91"/>
                <a:gd name="T42" fmla="*/ 61 w 105"/>
                <a:gd name="T43" fmla="*/ 9 h 91"/>
                <a:gd name="T44" fmla="*/ 55 w 105"/>
                <a:gd name="T45" fmla="*/ 6 h 91"/>
                <a:gd name="T46" fmla="*/ 44 w 105"/>
                <a:gd name="T47" fmla="*/ 4 h 91"/>
                <a:gd name="T48" fmla="*/ 36 w 105"/>
                <a:gd name="T49" fmla="*/ 2 h 91"/>
                <a:gd name="T50" fmla="*/ 30 w 105"/>
                <a:gd name="T51" fmla="*/ 2 h 91"/>
                <a:gd name="T52" fmla="*/ 15 w 105"/>
                <a:gd name="T53" fmla="*/ 6 h 91"/>
                <a:gd name="T54" fmla="*/ 6 w 105"/>
                <a:gd name="T55" fmla="*/ 13 h 91"/>
                <a:gd name="T56" fmla="*/ 2 w 105"/>
                <a:gd name="T57" fmla="*/ 21 h 91"/>
                <a:gd name="T58" fmla="*/ 2 w 105"/>
                <a:gd name="T59" fmla="*/ 38 h 91"/>
                <a:gd name="T60" fmla="*/ 9 w 105"/>
                <a:gd name="T61" fmla="*/ 44 h 91"/>
                <a:gd name="T62" fmla="*/ 6 w 105"/>
                <a:gd name="T63" fmla="*/ 55 h 91"/>
                <a:gd name="T64" fmla="*/ 11 w 105"/>
                <a:gd name="T65" fmla="*/ 57 h 91"/>
                <a:gd name="T66" fmla="*/ 13 w 105"/>
                <a:gd name="T67" fmla="*/ 63 h 91"/>
                <a:gd name="T68" fmla="*/ 15 w 105"/>
                <a:gd name="T69" fmla="*/ 72 h 91"/>
                <a:gd name="T70" fmla="*/ 19 w 105"/>
                <a:gd name="T71" fmla="*/ 74 h 91"/>
                <a:gd name="T72" fmla="*/ 19 w 105"/>
                <a:gd name="T73" fmla="*/ 78 h 91"/>
                <a:gd name="T74" fmla="*/ 23 w 105"/>
                <a:gd name="T75" fmla="*/ 82 h 91"/>
                <a:gd name="T76" fmla="*/ 25 w 105"/>
                <a:gd name="T77" fmla="*/ 78 h 91"/>
                <a:gd name="T78" fmla="*/ 30 w 105"/>
                <a:gd name="T79" fmla="*/ 76 h 91"/>
                <a:gd name="T80" fmla="*/ 32 w 105"/>
                <a:gd name="T81" fmla="*/ 80 h 91"/>
                <a:gd name="T82" fmla="*/ 27 w 105"/>
                <a:gd name="T83" fmla="*/ 87 h 91"/>
                <a:gd name="T84" fmla="*/ 30 w 105"/>
                <a:gd name="T85" fmla="*/ 89 h 91"/>
                <a:gd name="T86" fmla="*/ 36 w 105"/>
                <a:gd name="T87" fmla="*/ 87 h 91"/>
                <a:gd name="T88" fmla="*/ 38 w 105"/>
                <a:gd name="T89" fmla="*/ 87 h 91"/>
                <a:gd name="T90" fmla="*/ 42 w 105"/>
                <a:gd name="T91" fmla="*/ 8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 h="91">
                  <a:moveTo>
                    <a:pt x="46" y="91"/>
                  </a:moveTo>
                  <a:lnTo>
                    <a:pt x="51" y="87"/>
                  </a:lnTo>
                  <a:lnTo>
                    <a:pt x="55" y="84"/>
                  </a:lnTo>
                  <a:lnTo>
                    <a:pt x="57" y="80"/>
                  </a:lnTo>
                  <a:lnTo>
                    <a:pt x="61" y="78"/>
                  </a:lnTo>
                  <a:lnTo>
                    <a:pt x="63" y="80"/>
                  </a:lnTo>
                  <a:lnTo>
                    <a:pt x="72" y="78"/>
                  </a:lnTo>
                  <a:lnTo>
                    <a:pt x="76" y="80"/>
                  </a:lnTo>
                  <a:lnTo>
                    <a:pt x="78" y="82"/>
                  </a:lnTo>
                  <a:lnTo>
                    <a:pt x="84" y="82"/>
                  </a:lnTo>
                  <a:lnTo>
                    <a:pt x="82" y="78"/>
                  </a:lnTo>
                  <a:lnTo>
                    <a:pt x="82" y="76"/>
                  </a:lnTo>
                  <a:lnTo>
                    <a:pt x="80" y="72"/>
                  </a:lnTo>
                  <a:lnTo>
                    <a:pt x="74" y="72"/>
                  </a:lnTo>
                  <a:lnTo>
                    <a:pt x="74" y="63"/>
                  </a:lnTo>
                  <a:lnTo>
                    <a:pt x="78" y="61"/>
                  </a:lnTo>
                  <a:lnTo>
                    <a:pt x="84" y="61"/>
                  </a:lnTo>
                  <a:lnTo>
                    <a:pt x="86" y="57"/>
                  </a:lnTo>
                  <a:lnTo>
                    <a:pt x="93" y="53"/>
                  </a:lnTo>
                  <a:lnTo>
                    <a:pt x="99" y="53"/>
                  </a:lnTo>
                  <a:lnTo>
                    <a:pt x="99" y="49"/>
                  </a:lnTo>
                  <a:lnTo>
                    <a:pt x="103" y="49"/>
                  </a:lnTo>
                  <a:lnTo>
                    <a:pt x="105" y="42"/>
                  </a:lnTo>
                  <a:lnTo>
                    <a:pt x="105" y="38"/>
                  </a:lnTo>
                  <a:lnTo>
                    <a:pt x="105" y="32"/>
                  </a:lnTo>
                  <a:lnTo>
                    <a:pt x="105" y="30"/>
                  </a:lnTo>
                  <a:lnTo>
                    <a:pt x="105" y="23"/>
                  </a:lnTo>
                  <a:lnTo>
                    <a:pt x="101" y="15"/>
                  </a:lnTo>
                  <a:lnTo>
                    <a:pt x="99" y="13"/>
                  </a:lnTo>
                  <a:lnTo>
                    <a:pt x="95" y="6"/>
                  </a:lnTo>
                  <a:lnTo>
                    <a:pt x="93" y="6"/>
                  </a:lnTo>
                  <a:lnTo>
                    <a:pt x="89" y="4"/>
                  </a:lnTo>
                  <a:lnTo>
                    <a:pt x="86" y="2"/>
                  </a:lnTo>
                  <a:lnTo>
                    <a:pt x="84" y="0"/>
                  </a:lnTo>
                  <a:lnTo>
                    <a:pt x="78" y="2"/>
                  </a:lnTo>
                  <a:lnTo>
                    <a:pt x="74" y="4"/>
                  </a:lnTo>
                  <a:lnTo>
                    <a:pt x="78" y="9"/>
                  </a:lnTo>
                  <a:lnTo>
                    <a:pt x="78" y="13"/>
                  </a:lnTo>
                  <a:lnTo>
                    <a:pt x="78" y="17"/>
                  </a:lnTo>
                  <a:lnTo>
                    <a:pt x="78" y="19"/>
                  </a:lnTo>
                  <a:lnTo>
                    <a:pt x="72" y="17"/>
                  </a:lnTo>
                  <a:lnTo>
                    <a:pt x="70" y="11"/>
                  </a:lnTo>
                  <a:lnTo>
                    <a:pt x="63" y="11"/>
                  </a:lnTo>
                  <a:lnTo>
                    <a:pt x="61" y="9"/>
                  </a:lnTo>
                  <a:lnTo>
                    <a:pt x="57" y="4"/>
                  </a:lnTo>
                  <a:lnTo>
                    <a:pt x="55" y="6"/>
                  </a:lnTo>
                  <a:lnTo>
                    <a:pt x="51" y="2"/>
                  </a:lnTo>
                  <a:lnTo>
                    <a:pt x="44" y="4"/>
                  </a:lnTo>
                  <a:lnTo>
                    <a:pt x="40" y="2"/>
                  </a:lnTo>
                  <a:lnTo>
                    <a:pt x="36" y="2"/>
                  </a:lnTo>
                  <a:lnTo>
                    <a:pt x="32" y="4"/>
                  </a:lnTo>
                  <a:lnTo>
                    <a:pt x="30" y="2"/>
                  </a:lnTo>
                  <a:lnTo>
                    <a:pt x="23" y="2"/>
                  </a:lnTo>
                  <a:lnTo>
                    <a:pt x="15" y="6"/>
                  </a:lnTo>
                  <a:lnTo>
                    <a:pt x="11" y="6"/>
                  </a:lnTo>
                  <a:lnTo>
                    <a:pt x="6" y="13"/>
                  </a:lnTo>
                  <a:lnTo>
                    <a:pt x="4" y="17"/>
                  </a:lnTo>
                  <a:lnTo>
                    <a:pt x="2" y="21"/>
                  </a:lnTo>
                  <a:lnTo>
                    <a:pt x="0" y="30"/>
                  </a:lnTo>
                  <a:lnTo>
                    <a:pt x="2" y="38"/>
                  </a:lnTo>
                  <a:lnTo>
                    <a:pt x="6" y="40"/>
                  </a:lnTo>
                  <a:lnTo>
                    <a:pt x="9" y="44"/>
                  </a:lnTo>
                  <a:lnTo>
                    <a:pt x="9" y="51"/>
                  </a:lnTo>
                  <a:lnTo>
                    <a:pt x="6" y="55"/>
                  </a:lnTo>
                  <a:lnTo>
                    <a:pt x="6" y="55"/>
                  </a:lnTo>
                  <a:lnTo>
                    <a:pt x="11" y="57"/>
                  </a:lnTo>
                  <a:lnTo>
                    <a:pt x="11" y="61"/>
                  </a:lnTo>
                  <a:lnTo>
                    <a:pt x="13" y="63"/>
                  </a:lnTo>
                  <a:lnTo>
                    <a:pt x="13" y="68"/>
                  </a:lnTo>
                  <a:lnTo>
                    <a:pt x="15" y="72"/>
                  </a:lnTo>
                  <a:lnTo>
                    <a:pt x="17" y="70"/>
                  </a:lnTo>
                  <a:lnTo>
                    <a:pt x="19" y="74"/>
                  </a:lnTo>
                  <a:lnTo>
                    <a:pt x="19" y="76"/>
                  </a:lnTo>
                  <a:lnTo>
                    <a:pt x="19" y="78"/>
                  </a:lnTo>
                  <a:lnTo>
                    <a:pt x="21" y="82"/>
                  </a:lnTo>
                  <a:lnTo>
                    <a:pt x="23" y="82"/>
                  </a:lnTo>
                  <a:lnTo>
                    <a:pt x="25" y="82"/>
                  </a:lnTo>
                  <a:lnTo>
                    <a:pt x="25" y="78"/>
                  </a:lnTo>
                  <a:lnTo>
                    <a:pt x="27" y="76"/>
                  </a:lnTo>
                  <a:lnTo>
                    <a:pt x="30" y="76"/>
                  </a:lnTo>
                  <a:lnTo>
                    <a:pt x="30" y="78"/>
                  </a:lnTo>
                  <a:lnTo>
                    <a:pt x="32" y="80"/>
                  </a:lnTo>
                  <a:lnTo>
                    <a:pt x="32" y="82"/>
                  </a:lnTo>
                  <a:lnTo>
                    <a:pt x="27" y="87"/>
                  </a:lnTo>
                  <a:lnTo>
                    <a:pt x="30" y="89"/>
                  </a:lnTo>
                  <a:lnTo>
                    <a:pt x="30" y="89"/>
                  </a:lnTo>
                  <a:lnTo>
                    <a:pt x="32" y="89"/>
                  </a:lnTo>
                  <a:lnTo>
                    <a:pt x="36" y="87"/>
                  </a:lnTo>
                  <a:lnTo>
                    <a:pt x="36" y="84"/>
                  </a:lnTo>
                  <a:lnTo>
                    <a:pt x="38" y="87"/>
                  </a:lnTo>
                  <a:lnTo>
                    <a:pt x="42" y="89"/>
                  </a:lnTo>
                  <a:lnTo>
                    <a:pt x="42" y="87"/>
                  </a:lnTo>
                  <a:lnTo>
                    <a:pt x="46" y="9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09" name="Freeform 33">
              <a:extLst>
                <a:ext uri="{FF2B5EF4-FFF2-40B4-BE49-F238E27FC236}">
                  <a16:creationId xmlns:a16="http://schemas.microsoft.com/office/drawing/2014/main" id="{BBAC9861-E4AE-4CD2-A6D0-28EA4C6E1AA9}"/>
                </a:ext>
              </a:extLst>
            </p:cNvPr>
            <p:cNvSpPr>
              <a:spLocks/>
            </p:cNvSpPr>
            <p:nvPr/>
          </p:nvSpPr>
          <p:spPr bwMode="auto">
            <a:xfrm>
              <a:off x="5884080" y="3094416"/>
              <a:ext cx="130591" cy="141573"/>
            </a:xfrm>
            <a:custGeom>
              <a:avLst/>
              <a:gdLst>
                <a:gd name="T0" fmla="*/ 23 w 162"/>
                <a:gd name="T1" fmla="*/ 25 h 187"/>
                <a:gd name="T2" fmla="*/ 30 w 162"/>
                <a:gd name="T3" fmla="*/ 21 h 187"/>
                <a:gd name="T4" fmla="*/ 27 w 162"/>
                <a:gd name="T5" fmla="*/ 4 h 187"/>
                <a:gd name="T6" fmla="*/ 38 w 162"/>
                <a:gd name="T7" fmla="*/ 0 h 187"/>
                <a:gd name="T8" fmla="*/ 51 w 162"/>
                <a:gd name="T9" fmla="*/ 10 h 187"/>
                <a:gd name="T10" fmla="*/ 53 w 162"/>
                <a:gd name="T11" fmla="*/ 21 h 187"/>
                <a:gd name="T12" fmla="*/ 72 w 162"/>
                <a:gd name="T13" fmla="*/ 33 h 187"/>
                <a:gd name="T14" fmla="*/ 86 w 162"/>
                <a:gd name="T15" fmla="*/ 33 h 187"/>
                <a:gd name="T16" fmla="*/ 95 w 162"/>
                <a:gd name="T17" fmla="*/ 42 h 187"/>
                <a:gd name="T18" fmla="*/ 101 w 162"/>
                <a:gd name="T19" fmla="*/ 48 h 187"/>
                <a:gd name="T20" fmla="*/ 93 w 162"/>
                <a:gd name="T21" fmla="*/ 61 h 187"/>
                <a:gd name="T22" fmla="*/ 80 w 162"/>
                <a:gd name="T23" fmla="*/ 63 h 187"/>
                <a:gd name="T24" fmla="*/ 82 w 162"/>
                <a:gd name="T25" fmla="*/ 73 h 187"/>
                <a:gd name="T26" fmla="*/ 91 w 162"/>
                <a:gd name="T27" fmla="*/ 82 h 187"/>
                <a:gd name="T28" fmla="*/ 105 w 162"/>
                <a:gd name="T29" fmla="*/ 86 h 187"/>
                <a:gd name="T30" fmla="*/ 120 w 162"/>
                <a:gd name="T31" fmla="*/ 101 h 187"/>
                <a:gd name="T32" fmla="*/ 129 w 162"/>
                <a:gd name="T33" fmla="*/ 115 h 187"/>
                <a:gd name="T34" fmla="*/ 137 w 162"/>
                <a:gd name="T35" fmla="*/ 120 h 187"/>
                <a:gd name="T36" fmla="*/ 143 w 162"/>
                <a:gd name="T37" fmla="*/ 126 h 187"/>
                <a:gd name="T38" fmla="*/ 148 w 162"/>
                <a:gd name="T39" fmla="*/ 132 h 187"/>
                <a:gd name="T40" fmla="*/ 156 w 162"/>
                <a:gd name="T41" fmla="*/ 137 h 187"/>
                <a:gd name="T42" fmla="*/ 158 w 162"/>
                <a:gd name="T43" fmla="*/ 141 h 187"/>
                <a:gd name="T44" fmla="*/ 162 w 162"/>
                <a:gd name="T45" fmla="*/ 149 h 187"/>
                <a:gd name="T46" fmla="*/ 158 w 162"/>
                <a:gd name="T47" fmla="*/ 164 h 187"/>
                <a:gd name="T48" fmla="*/ 156 w 162"/>
                <a:gd name="T49" fmla="*/ 174 h 187"/>
                <a:gd name="T50" fmla="*/ 145 w 162"/>
                <a:gd name="T51" fmla="*/ 170 h 187"/>
                <a:gd name="T52" fmla="*/ 133 w 162"/>
                <a:gd name="T53" fmla="*/ 172 h 187"/>
                <a:gd name="T54" fmla="*/ 137 w 162"/>
                <a:gd name="T55" fmla="*/ 185 h 187"/>
                <a:gd name="T56" fmla="*/ 129 w 162"/>
                <a:gd name="T57" fmla="*/ 179 h 187"/>
                <a:gd name="T58" fmla="*/ 116 w 162"/>
                <a:gd name="T59" fmla="*/ 172 h 187"/>
                <a:gd name="T60" fmla="*/ 120 w 162"/>
                <a:gd name="T61" fmla="*/ 162 h 187"/>
                <a:gd name="T62" fmla="*/ 120 w 162"/>
                <a:gd name="T63" fmla="*/ 151 h 187"/>
                <a:gd name="T64" fmla="*/ 116 w 162"/>
                <a:gd name="T65" fmla="*/ 141 h 187"/>
                <a:gd name="T66" fmla="*/ 110 w 162"/>
                <a:gd name="T67" fmla="*/ 139 h 187"/>
                <a:gd name="T68" fmla="*/ 103 w 162"/>
                <a:gd name="T69" fmla="*/ 128 h 187"/>
                <a:gd name="T70" fmla="*/ 103 w 162"/>
                <a:gd name="T71" fmla="*/ 115 h 187"/>
                <a:gd name="T72" fmla="*/ 97 w 162"/>
                <a:gd name="T73" fmla="*/ 103 h 187"/>
                <a:gd name="T74" fmla="*/ 76 w 162"/>
                <a:gd name="T75" fmla="*/ 90 h 187"/>
                <a:gd name="T76" fmla="*/ 57 w 162"/>
                <a:gd name="T77" fmla="*/ 101 h 187"/>
                <a:gd name="T78" fmla="*/ 42 w 162"/>
                <a:gd name="T79" fmla="*/ 92 h 187"/>
                <a:gd name="T80" fmla="*/ 32 w 162"/>
                <a:gd name="T81" fmla="*/ 101 h 187"/>
                <a:gd name="T82" fmla="*/ 25 w 162"/>
                <a:gd name="T83" fmla="*/ 86 h 187"/>
                <a:gd name="T84" fmla="*/ 25 w 162"/>
                <a:gd name="T85" fmla="*/ 75 h 187"/>
                <a:gd name="T86" fmla="*/ 25 w 162"/>
                <a:gd name="T87" fmla="*/ 63 h 187"/>
                <a:gd name="T88" fmla="*/ 13 w 162"/>
                <a:gd name="T89" fmla="*/ 65 h 187"/>
                <a:gd name="T90" fmla="*/ 11 w 162"/>
                <a:gd name="T91" fmla="*/ 50 h 187"/>
                <a:gd name="T92" fmla="*/ 0 w 162"/>
                <a:gd name="T93" fmla="*/ 44 h 187"/>
                <a:gd name="T94" fmla="*/ 8 w 162"/>
                <a:gd name="T95" fmla="*/ 35 h 187"/>
                <a:gd name="T96" fmla="*/ 8 w 162"/>
                <a:gd name="T97" fmla="*/ 2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2" h="187">
                  <a:moveTo>
                    <a:pt x="19" y="21"/>
                  </a:moveTo>
                  <a:lnTo>
                    <a:pt x="21" y="23"/>
                  </a:lnTo>
                  <a:lnTo>
                    <a:pt x="23" y="25"/>
                  </a:lnTo>
                  <a:lnTo>
                    <a:pt x="27" y="25"/>
                  </a:lnTo>
                  <a:lnTo>
                    <a:pt x="32" y="25"/>
                  </a:lnTo>
                  <a:lnTo>
                    <a:pt x="30" y="21"/>
                  </a:lnTo>
                  <a:lnTo>
                    <a:pt x="30" y="14"/>
                  </a:lnTo>
                  <a:lnTo>
                    <a:pt x="27" y="10"/>
                  </a:lnTo>
                  <a:lnTo>
                    <a:pt x="27" y="4"/>
                  </a:lnTo>
                  <a:lnTo>
                    <a:pt x="32" y="2"/>
                  </a:lnTo>
                  <a:lnTo>
                    <a:pt x="32" y="0"/>
                  </a:lnTo>
                  <a:lnTo>
                    <a:pt x="38" y="0"/>
                  </a:lnTo>
                  <a:lnTo>
                    <a:pt x="40" y="2"/>
                  </a:lnTo>
                  <a:lnTo>
                    <a:pt x="46" y="6"/>
                  </a:lnTo>
                  <a:lnTo>
                    <a:pt x="51" y="10"/>
                  </a:lnTo>
                  <a:lnTo>
                    <a:pt x="53" y="12"/>
                  </a:lnTo>
                  <a:lnTo>
                    <a:pt x="55" y="16"/>
                  </a:lnTo>
                  <a:lnTo>
                    <a:pt x="53" y="21"/>
                  </a:lnTo>
                  <a:lnTo>
                    <a:pt x="59" y="27"/>
                  </a:lnTo>
                  <a:lnTo>
                    <a:pt x="63" y="33"/>
                  </a:lnTo>
                  <a:lnTo>
                    <a:pt x="72" y="33"/>
                  </a:lnTo>
                  <a:lnTo>
                    <a:pt x="76" y="35"/>
                  </a:lnTo>
                  <a:lnTo>
                    <a:pt x="80" y="33"/>
                  </a:lnTo>
                  <a:lnTo>
                    <a:pt x="86" y="33"/>
                  </a:lnTo>
                  <a:lnTo>
                    <a:pt x="91" y="35"/>
                  </a:lnTo>
                  <a:lnTo>
                    <a:pt x="95" y="37"/>
                  </a:lnTo>
                  <a:lnTo>
                    <a:pt x="95" y="42"/>
                  </a:lnTo>
                  <a:lnTo>
                    <a:pt x="95" y="44"/>
                  </a:lnTo>
                  <a:lnTo>
                    <a:pt x="101" y="46"/>
                  </a:lnTo>
                  <a:lnTo>
                    <a:pt x="101" y="48"/>
                  </a:lnTo>
                  <a:lnTo>
                    <a:pt x="99" y="50"/>
                  </a:lnTo>
                  <a:lnTo>
                    <a:pt x="95" y="59"/>
                  </a:lnTo>
                  <a:lnTo>
                    <a:pt x="93" y="61"/>
                  </a:lnTo>
                  <a:lnTo>
                    <a:pt x="91" y="61"/>
                  </a:lnTo>
                  <a:lnTo>
                    <a:pt x="84" y="63"/>
                  </a:lnTo>
                  <a:lnTo>
                    <a:pt x="80" y="63"/>
                  </a:lnTo>
                  <a:lnTo>
                    <a:pt x="82" y="67"/>
                  </a:lnTo>
                  <a:lnTo>
                    <a:pt x="86" y="71"/>
                  </a:lnTo>
                  <a:lnTo>
                    <a:pt x="82" y="73"/>
                  </a:lnTo>
                  <a:lnTo>
                    <a:pt x="84" y="75"/>
                  </a:lnTo>
                  <a:lnTo>
                    <a:pt x="86" y="75"/>
                  </a:lnTo>
                  <a:lnTo>
                    <a:pt x="91" y="82"/>
                  </a:lnTo>
                  <a:lnTo>
                    <a:pt x="97" y="82"/>
                  </a:lnTo>
                  <a:lnTo>
                    <a:pt x="101" y="86"/>
                  </a:lnTo>
                  <a:lnTo>
                    <a:pt x="105" y="86"/>
                  </a:lnTo>
                  <a:lnTo>
                    <a:pt x="112" y="92"/>
                  </a:lnTo>
                  <a:lnTo>
                    <a:pt x="116" y="94"/>
                  </a:lnTo>
                  <a:lnTo>
                    <a:pt x="120" y="101"/>
                  </a:lnTo>
                  <a:lnTo>
                    <a:pt x="120" y="105"/>
                  </a:lnTo>
                  <a:lnTo>
                    <a:pt x="127" y="111"/>
                  </a:lnTo>
                  <a:lnTo>
                    <a:pt x="129" y="115"/>
                  </a:lnTo>
                  <a:lnTo>
                    <a:pt x="131" y="118"/>
                  </a:lnTo>
                  <a:lnTo>
                    <a:pt x="135" y="118"/>
                  </a:lnTo>
                  <a:lnTo>
                    <a:pt x="137" y="120"/>
                  </a:lnTo>
                  <a:lnTo>
                    <a:pt x="139" y="124"/>
                  </a:lnTo>
                  <a:lnTo>
                    <a:pt x="141" y="126"/>
                  </a:lnTo>
                  <a:lnTo>
                    <a:pt x="143" y="126"/>
                  </a:lnTo>
                  <a:lnTo>
                    <a:pt x="145" y="128"/>
                  </a:lnTo>
                  <a:lnTo>
                    <a:pt x="145" y="130"/>
                  </a:lnTo>
                  <a:lnTo>
                    <a:pt x="148" y="132"/>
                  </a:lnTo>
                  <a:lnTo>
                    <a:pt x="152" y="132"/>
                  </a:lnTo>
                  <a:lnTo>
                    <a:pt x="154" y="137"/>
                  </a:lnTo>
                  <a:lnTo>
                    <a:pt x="156" y="137"/>
                  </a:lnTo>
                  <a:lnTo>
                    <a:pt x="160" y="134"/>
                  </a:lnTo>
                  <a:lnTo>
                    <a:pt x="160" y="139"/>
                  </a:lnTo>
                  <a:lnTo>
                    <a:pt x="158" y="141"/>
                  </a:lnTo>
                  <a:lnTo>
                    <a:pt x="158" y="147"/>
                  </a:lnTo>
                  <a:lnTo>
                    <a:pt x="158" y="149"/>
                  </a:lnTo>
                  <a:lnTo>
                    <a:pt x="162" y="149"/>
                  </a:lnTo>
                  <a:lnTo>
                    <a:pt x="162" y="153"/>
                  </a:lnTo>
                  <a:lnTo>
                    <a:pt x="156" y="158"/>
                  </a:lnTo>
                  <a:lnTo>
                    <a:pt x="158" y="164"/>
                  </a:lnTo>
                  <a:lnTo>
                    <a:pt x="158" y="166"/>
                  </a:lnTo>
                  <a:lnTo>
                    <a:pt x="160" y="172"/>
                  </a:lnTo>
                  <a:lnTo>
                    <a:pt x="156" y="174"/>
                  </a:lnTo>
                  <a:lnTo>
                    <a:pt x="152" y="174"/>
                  </a:lnTo>
                  <a:lnTo>
                    <a:pt x="148" y="172"/>
                  </a:lnTo>
                  <a:lnTo>
                    <a:pt x="145" y="170"/>
                  </a:lnTo>
                  <a:lnTo>
                    <a:pt x="143" y="168"/>
                  </a:lnTo>
                  <a:lnTo>
                    <a:pt x="137" y="170"/>
                  </a:lnTo>
                  <a:lnTo>
                    <a:pt x="133" y="172"/>
                  </a:lnTo>
                  <a:lnTo>
                    <a:pt x="137" y="177"/>
                  </a:lnTo>
                  <a:lnTo>
                    <a:pt x="137" y="181"/>
                  </a:lnTo>
                  <a:lnTo>
                    <a:pt x="137" y="185"/>
                  </a:lnTo>
                  <a:lnTo>
                    <a:pt x="137" y="187"/>
                  </a:lnTo>
                  <a:lnTo>
                    <a:pt x="131" y="185"/>
                  </a:lnTo>
                  <a:lnTo>
                    <a:pt x="129" y="179"/>
                  </a:lnTo>
                  <a:lnTo>
                    <a:pt x="122" y="179"/>
                  </a:lnTo>
                  <a:lnTo>
                    <a:pt x="120" y="177"/>
                  </a:lnTo>
                  <a:lnTo>
                    <a:pt x="116" y="172"/>
                  </a:lnTo>
                  <a:lnTo>
                    <a:pt x="118" y="172"/>
                  </a:lnTo>
                  <a:lnTo>
                    <a:pt x="120" y="168"/>
                  </a:lnTo>
                  <a:lnTo>
                    <a:pt x="120" y="162"/>
                  </a:lnTo>
                  <a:lnTo>
                    <a:pt x="120" y="158"/>
                  </a:lnTo>
                  <a:lnTo>
                    <a:pt x="120" y="156"/>
                  </a:lnTo>
                  <a:lnTo>
                    <a:pt x="120" y="151"/>
                  </a:lnTo>
                  <a:lnTo>
                    <a:pt x="122" y="147"/>
                  </a:lnTo>
                  <a:lnTo>
                    <a:pt x="120" y="145"/>
                  </a:lnTo>
                  <a:lnTo>
                    <a:pt x="116" y="141"/>
                  </a:lnTo>
                  <a:lnTo>
                    <a:pt x="118" y="139"/>
                  </a:lnTo>
                  <a:lnTo>
                    <a:pt x="114" y="139"/>
                  </a:lnTo>
                  <a:lnTo>
                    <a:pt x="110" y="139"/>
                  </a:lnTo>
                  <a:lnTo>
                    <a:pt x="105" y="132"/>
                  </a:lnTo>
                  <a:lnTo>
                    <a:pt x="101" y="130"/>
                  </a:lnTo>
                  <a:lnTo>
                    <a:pt x="103" y="128"/>
                  </a:lnTo>
                  <a:lnTo>
                    <a:pt x="103" y="122"/>
                  </a:lnTo>
                  <a:lnTo>
                    <a:pt x="101" y="118"/>
                  </a:lnTo>
                  <a:lnTo>
                    <a:pt x="103" y="115"/>
                  </a:lnTo>
                  <a:lnTo>
                    <a:pt x="103" y="111"/>
                  </a:lnTo>
                  <a:lnTo>
                    <a:pt x="101" y="107"/>
                  </a:lnTo>
                  <a:lnTo>
                    <a:pt x="97" y="103"/>
                  </a:lnTo>
                  <a:lnTo>
                    <a:pt x="89" y="97"/>
                  </a:lnTo>
                  <a:lnTo>
                    <a:pt x="84" y="92"/>
                  </a:lnTo>
                  <a:lnTo>
                    <a:pt x="76" y="90"/>
                  </a:lnTo>
                  <a:lnTo>
                    <a:pt x="70" y="90"/>
                  </a:lnTo>
                  <a:lnTo>
                    <a:pt x="65" y="99"/>
                  </a:lnTo>
                  <a:lnTo>
                    <a:pt x="57" y="101"/>
                  </a:lnTo>
                  <a:lnTo>
                    <a:pt x="53" y="97"/>
                  </a:lnTo>
                  <a:lnTo>
                    <a:pt x="49" y="97"/>
                  </a:lnTo>
                  <a:lnTo>
                    <a:pt x="42" y="92"/>
                  </a:lnTo>
                  <a:lnTo>
                    <a:pt x="36" y="97"/>
                  </a:lnTo>
                  <a:lnTo>
                    <a:pt x="36" y="101"/>
                  </a:lnTo>
                  <a:lnTo>
                    <a:pt x="32" y="101"/>
                  </a:lnTo>
                  <a:lnTo>
                    <a:pt x="25" y="103"/>
                  </a:lnTo>
                  <a:lnTo>
                    <a:pt x="25" y="94"/>
                  </a:lnTo>
                  <a:lnTo>
                    <a:pt x="25" y="86"/>
                  </a:lnTo>
                  <a:lnTo>
                    <a:pt x="23" y="82"/>
                  </a:lnTo>
                  <a:lnTo>
                    <a:pt x="25" y="80"/>
                  </a:lnTo>
                  <a:lnTo>
                    <a:pt x="25" y="75"/>
                  </a:lnTo>
                  <a:lnTo>
                    <a:pt x="23" y="71"/>
                  </a:lnTo>
                  <a:lnTo>
                    <a:pt x="25" y="67"/>
                  </a:lnTo>
                  <a:lnTo>
                    <a:pt x="25" y="63"/>
                  </a:lnTo>
                  <a:lnTo>
                    <a:pt x="19" y="63"/>
                  </a:lnTo>
                  <a:lnTo>
                    <a:pt x="15" y="67"/>
                  </a:lnTo>
                  <a:lnTo>
                    <a:pt x="13" y="65"/>
                  </a:lnTo>
                  <a:lnTo>
                    <a:pt x="8" y="61"/>
                  </a:lnTo>
                  <a:lnTo>
                    <a:pt x="13" y="59"/>
                  </a:lnTo>
                  <a:lnTo>
                    <a:pt x="11" y="50"/>
                  </a:lnTo>
                  <a:lnTo>
                    <a:pt x="6" y="46"/>
                  </a:lnTo>
                  <a:lnTo>
                    <a:pt x="2" y="48"/>
                  </a:lnTo>
                  <a:lnTo>
                    <a:pt x="0" y="44"/>
                  </a:lnTo>
                  <a:lnTo>
                    <a:pt x="2" y="37"/>
                  </a:lnTo>
                  <a:lnTo>
                    <a:pt x="4" y="37"/>
                  </a:lnTo>
                  <a:lnTo>
                    <a:pt x="8" y="35"/>
                  </a:lnTo>
                  <a:lnTo>
                    <a:pt x="6" y="31"/>
                  </a:lnTo>
                  <a:lnTo>
                    <a:pt x="8" y="29"/>
                  </a:lnTo>
                  <a:lnTo>
                    <a:pt x="8" y="25"/>
                  </a:lnTo>
                  <a:lnTo>
                    <a:pt x="15" y="25"/>
                  </a:lnTo>
                  <a:lnTo>
                    <a:pt x="19" y="2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11" name="Freeform 34">
              <a:extLst>
                <a:ext uri="{FF2B5EF4-FFF2-40B4-BE49-F238E27FC236}">
                  <a16:creationId xmlns:a16="http://schemas.microsoft.com/office/drawing/2014/main" id="{4A475CF9-C2A7-4FFE-9240-F82B080317A0}"/>
                </a:ext>
              </a:extLst>
            </p:cNvPr>
            <p:cNvSpPr>
              <a:spLocks noEditPoints="1"/>
            </p:cNvSpPr>
            <p:nvPr/>
          </p:nvSpPr>
          <p:spPr bwMode="auto">
            <a:xfrm>
              <a:off x="5845387" y="3127727"/>
              <a:ext cx="137039" cy="237723"/>
            </a:xfrm>
            <a:custGeom>
              <a:avLst/>
              <a:gdLst>
                <a:gd name="T0" fmla="*/ 61 w 170"/>
                <a:gd name="T1" fmla="*/ 15 h 314"/>
                <a:gd name="T2" fmla="*/ 73 w 170"/>
                <a:gd name="T3" fmla="*/ 19 h 314"/>
                <a:gd name="T4" fmla="*/ 71 w 170"/>
                <a:gd name="T5" fmla="*/ 38 h 314"/>
                <a:gd name="T6" fmla="*/ 84 w 170"/>
                <a:gd name="T7" fmla="*/ 57 h 314"/>
                <a:gd name="T8" fmla="*/ 105 w 170"/>
                <a:gd name="T9" fmla="*/ 57 h 314"/>
                <a:gd name="T10" fmla="*/ 137 w 170"/>
                <a:gd name="T11" fmla="*/ 53 h 314"/>
                <a:gd name="T12" fmla="*/ 149 w 170"/>
                <a:gd name="T13" fmla="*/ 74 h 314"/>
                <a:gd name="T14" fmla="*/ 158 w 170"/>
                <a:gd name="T15" fmla="*/ 95 h 314"/>
                <a:gd name="T16" fmla="*/ 170 w 170"/>
                <a:gd name="T17" fmla="*/ 103 h 314"/>
                <a:gd name="T18" fmla="*/ 168 w 170"/>
                <a:gd name="T19" fmla="*/ 124 h 314"/>
                <a:gd name="T20" fmla="*/ 147 w 170"/>
                <a:gd name="T21" fmla="*/ 126 h 314"/>
                <a:gd name="T22" fmla="*/ 122 w 170"/>
                <a:gd name="T23" fmla="*/ 130 h 314"/>
                <a:gd name="T24" fmla="*/ 107 w 170"/>
                <a:gd name="T25" fmla="*/ 154 h 314"/>
                <a:gd name="T26" fmla="*/ 113 w 170"/>
                <a:gd name="T27" fmla="*/ 179 h 314"/>
                <a:gd name="T28" fmla="*/ 107 w 170"/>
                <a:gd name="T29" fmla="*/ 177 h 314"/>
                <a:gd name="T30" fmla="*/ 94 w 170"/>
                <a:gd name="T31" fmla="*/ 166 h 314"/>
                <a:gd name="T32" fmla="*/ 86 w 170"/>
                <a:gd name="T33" fmla="*/ 168 h 314"/>
                <a:gd name="T34" fmla="*/ 80 w 170"/>
                <a:gd name="T35" fmla="*/ 164 h 314"/>
                <a:gd name="T36" fmla="*/ 73 w 170"/>
                <a:gd name="T37" fmla="*/ 152 h 314"/>
                <a:gd name="T38" fmla="*/ 65 w 170"/>
                <a:gd name="T39" fmla="*/ 152 h 314"/>
                <a:gd name="T40" fmla="*/ 59 w 170"/>
                <a:gd name="T41" fmla="*/ 152 h 314"/>
                <a:gd name="T42" fmla="*/ 61 w 170"/>
                <a:gd name="T43" fmla="*/ 168 h 314"/>
                <a:gd name="T44" fmla="*/ 56 w 170"/>
                <a:gd name="T45" fmla="*/ 185 h 314"/>
                <a:gd name="T46" fmla="*/ 46 w 170"/>
                <a:gd name="T47" fmla="*/ 219 h 314"/>
                <a:gd name="T48" fmla="*/ 48 w 170"/>
                <a:gd name="T49" fmla="*/ 227 h 314"/>
                <a:gd name="T50" fmla="*/ 54 w 170"/>
                <a:gd name="T51" fmla="*/ 242 h 314"/>
                <a:gd name="T52" fmla="*/ 61 w 170"/>
                <a:gd name="T53" fmla="*/ 240 h 314"/>
                <a:gd name="T54" fmla="*/ 67 w 170"/>
                <a:gd name="T55" fmla="*/ 257 h 314"/>
                <a:gd name="T56" fmla="*/ 73 w 170"/>
                <a:gd name="T57" fmla="*/ 259 h 314"/>
                <a:gd name="T58" fmla="*/ 75 w 170"/>
                <a:gd name="T59" fmla="*/ 274 h 314"/>
                <a:gd name="T60" fmla="*/ 78 w 170"/>
                <a:gd name="T61" fmla="*/ 278 h 314"/>
                <a:gd name="T62" fmla="*/ 90 w 170"/>
                <a:gd name="T63" fmla="*/ 291 h 314"/>
                <a:gd name="T64" fmla="*/ 103 w 170"/>
                <a:gd name="T65" fmla="*/ 301 h 314"/>
                <a:gd name="T66" fmla="*/ 105 w 170"/>
                <a:gd name="T67" fmla="*/ 312 h 314"/>
                <a:gd name="T68" fmla="*/ 88 w 170"/>
                <a:gd name="T69" fmla="*/ 310 h 314"/>
                <a:gd name="T70" fmla="*/ 84 w 170"/>
                <a:gd name="T71" fmla="*/ 295 h 314"/>
                <a:gd name="T72" fmla="*/ 69 w 170"/>
                <a:gd name="T73" fmla="*/ 295 h 314"/>
                <a:gd name="T74" fmla="*/ 59 w 170"/>
                <a:gd name="T75" fmla="*/ 284 h 314"/>
                <a:gd name="T76" fmla="*/ 46 w 170"/>
                <a:gd name="T77" fmla="*/ 272 h 314"/>
                <a:gd name="T78" fmla="*/ 40 w 170"/>
                <a:gd name="T79" fmla="*/ 257 h 314"/>
                <a:gd name="T80" fmla="*/ 29 w 170"/>
                <a:gd name="T81" fmla="*/ 253 h 314"/>
                <a:gd name="T82" fmla="*/ 35 w 170"/>
                <a:gd name="T83" fmla="*/ 236 h 314"/>
                <a:gd name="T84" fmla="*/ 38 w 170"/>
                <a:gd name="T85" fmla="*/ 223 h 314"/>
                <a:gd name="T86" fmla="*/ 40 w 170"/>
                <a:gd name="T87" fmla="*/ 204 h 314"/>
                <a:gd name="T88" fmla="*/ 50 w 170"/>
                <a:gd name="T89" fmla="*/ 177 h 314"/>
                <a:gd name="T90" fmla="*/ 46 w 170"/>
                <a:gd name="T91" fmla="*/ 156 h 314"/>
                <a:gd name="T92" fmla="*/ 31 w 170"/>
                <a:gd name="T93" fmla="*/ 128 h 314"/>
                <a:gd name="T94" fmla="*/ 29 w 170"/>
                <a:gd name="T95" fmla="*/ 107 h 314"/>
                <a:gd name="T96" fmla="*/ 27 w 170"/>
                <a:gd name="T97" fmla="*/ 86 h 314"/>
                <a:gd name="T98" fmla="*/ 10 w 170"/>
                <a:gd name="T99" fmla="*/ 61 h 314"/>
                <a:gd name="T100" fmla="*/ 0 w 170"/>
                <a:gd name="T101" fmla="*/ 46 h 314"/>
                <a:gd name="T102" fmla="*/ 10 w 170"/>
                <a:gd name="T103" fmla="*/ 29 h 314"/>
                <a:gd name="T104" fmla="*/ 29 w 170"/>
                <a:gd name="T105" fmla="*/ 17 h 314"/>
                <a:gd name="T106" fmla="*/ 40 w 170"/>
                <a:gd name="T107" fmla="*/ 6 h 314"/>
                <a:gd name="T108" fmla="*/ 48 w 170"/>
                <a:gd name="T109" fmla="*/ 0 h 314"/>
                <a:gd name="T110" fmla="*/ 61 w 170"/>
                <a:gd name="T111" fmla="*/ 293 h 314"/>
                <a:gd name="T112" fmla="*/ 46 w 170"/>
                <a:gd name="T113" fmla="*/ 278 h 314"/>
                <a:gd name="T114" fmla="*/ 31 w 170"/>
                <a:gd name="T115" fmla="*/ 263 h 314"/>
                <a:gd name="T116" fmla="*/ 33 w 170"/>
                <a:gd name="T117" fmla="*/ 263 h 314"/>
                <a:gd name="T118" fmla="*/ 105 w 170"/>
                <a:gd name="T119" fmla="*/ 181 h 314"/>
                <a:gd name="T120" fmla="*/ 65 w 170"/>
                <a:gd name="T121" fmla="*/ 227 h 314"/>
                <a:gd name="T122" fmla="*/ 67 w 170"/>
                <a:gd name="T123" fmla="*/ 232 h 314"/>
                <a:gd name="T124" fmla="*/ 67 w 170"/>
                <a:gd name="T125" fmla="*/ 232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 h="314">
                  <a:moveTo>
                    <a:pt x="48" y="0"/>
                  </a:moveTo>
                  <a:lnTo>
                    <a:pt x="50" y="4"/>
                  </a:lnTo>
                  <a:lnTo>
                    <a:pt x="54" y="2"/>
                  </a:lnTo>
                  <a:lnTo>
                    <a:pt x="59" y="6"/>
                  </a:lnTo>
                  <a:lnTo>
                    <a:pt x="61" y="15"/>
                  </a:lnTo>
                  <a:lnTo>
                    <a:pt x="56" y="17"/>
                  </a:lnTo>
                  <a:lnTo>
                    <a:pt x="61" y="21"/>
                  </a:lnTo>
                  <a:lnTo>
                    <a:pt x="63" y="23"/>
                  </a:lnTo>
                  <a:lnTo>
                    <a:pt x="67" y="19"/>
                  </a:lnTo>
                  <a:lnTo>
                    <a:pt x="73" y="19"/>
                  </a:lnTo>
                  <a:lnTo>
                    <a:pt x="73" y="23"/>
                  </a:lnTo>
                  <a:lnTo>
                    <a:pt x="71" y="27"/>
                  </a:lnTo>
                  <a:lnTo>
                    <a:pt x="73" y="31"/>
                  </a:lnTo>
                  <a:lnTo>
                    <a:pt x="73" y="36"/>
                  </a:lnTo>
                  <a:lnTo>
                    <a:pt x="71" y="38"/>
                  </a:lnTo>
                  <a:lnTo>
                    <a:pt x="73" y="42"/>
                  </a:lnTo>
                  <a:lnTo>
                    <a:pt x="73" y="50"/>
                  </a:lnTo>
                  <a:lnTo>
                    <a:pt x="73" y="59"/>
                  </a:lnTo>
                  <a:lnTo>
                    <a:pt x="80" y="57"/>
                  </a:lnTo>
                  <a:lnTo>
                    <a:pt x="84" y="57"/>
                  </a:lnTo>
                  <a:lnTo>
                    <a:pt x="84" y="53"/>
                  </a:lnTo>
                  <a:lnTo>
                    <a:pt x="90" y="48"/>
                  </a:lnTo>
                  <a:lnTo>
                    <a:pt x="97" y="53"/>
                  </a:lnTo>
                  <a:lnTo>
                    <a:pt x="101" y="53"/>
                  </a:lnTo>
                  <a:lnTo>
                    <a:pt x="105" y="57"/>
                  </a:lnTo>
                  <a:lnTo>
                    <a:pt x="113" y="55"/>
                  </a:lnTo>
                  <a:lnTo>
                    <a:pt x="118" y="46"/>
                  </a:lnTo>
                  <a:lnTo>
                    <a:pt x="124" y="46"/>
                  </a:lnTo>
                  <a:lnTo>
                    <a:pt x="132" y="48"/>
                  </a:lnTo>
                  <a:lnTo>
                    <a:pt x="137" y="53"/>
                  </a:lnTo>
                  <a:lnTo>
                    <a:pt x="145" y="59"/>
                  </a:lnTo>
                  <a:lnTo>
                    <a:pt x="149" y="63"/>
                  </a:lnTo>
                  <a:lnTo>
                    <a:pt x="151" y="67"/>
                  </a:lnTo>
                  <a:lnTo>
                    <a:pt x="151" y="71"/>
                  </a:lnTo>
                  <a:lnTo>
                    <a:pt x="149" y="74"/>
                  </a:lnTo>
                  <a:lnTo>
                    <a:pt x="151" y="78"/>
                  </a:lnTo>
                  <a:lnTo>
                    <a:pt x="151" y="84"/>
                  </a:lnTo>
                  <a:lnTo>
                    <a:pt x="149" y="86"/>
                  </a:lnTo>
                  <a:lnTo>
                    <a:pt x="153" y="88"/>
                  </a:lnTo>
                  <a:lnTo>
                    <a:pt x="158" y="95"/>
                  </a:lnTo>
                  <a:lnTo>
                    <a:pt x="162" y="95"/>
                  </a:lnTo>
                  <a:lnTo>
                    <a:pt x="166" y="95"/>
                  </a:lnTo>
                  <a:lnTo>
                    <a:pt x="164" y="97"/>
                  </a:lnTo>
                  <a:lnTo>
                    <a:pt x="168" y="101"/>
                  </a:lnTo>
                  <a:lnTo>
                    <a:pt x="170" y="103"/>
                  </a:lnTo>
                  <a:lnTo>
                    <a:pt x="168" y="107"/>
                  </a:lnTo>
                  <a:lnTo>
                    <a:pt x="168" y="112"/>
                  </a:lnTo>
                  <a:lnTo>
                    <a:pt x="168" y="114"/>
                  </a:lnTo>
                  <a:lnTo>
                    <a:pt x="168" y="118"/>
                  </a:lnTo>
                  <a:lnTo>
                    <a:pt x="168" y="124"/>
                  </a:lnTo>
                  <a:lnTo>
                    <a:pt x="166" y="128"/>
                  </a:lnTo>
                  <a:lnTo>
                    <a:pt x="162" y="130"/>
                  </a:lnTo>
                  <a:lnTo>
                    <a:pt x="158" y="126"/>
                  </a:lnTo>
                  <a:lnTo>
                    <a:pt x="151" y="128"/>
                  </a:lnTo>
                  <a:lnTo>
                    <a:pt x="147" y="126"/>
                  </a:lnTo>
                  <a:lnTo>
                    <a:pt x="143" y="126"/>
                  </a:lnTo>
                  <a:lnTo>
                    <a:pt x="139" y="128"/>
                  </a:lnTo>
                  <a:lnTo>
                    <a:pt x="137" y="126"/>
                  </a:lnTo>
                  <a:lnTo>
                    <a:pt x="130" y="126"/>
                  </a:lnTo>
                  <a:lnTo>
                    <a:pt x="122" y="130"/>
                  </a:lnTo>
                  <a:lnTo>
                    <a:pt x="118" y="130"/>
                  </a:lnTo>
                  <a:lnTo>
                    <a:pt x="113" y="137"/>
                  </a:lnTo>
                  <a:lnTo>
                    <a:pt x="111" y="141"/>
                  </a:lnTo>
                  <a:lnTo>
                    <a:pt x="109" y="145"/>
                  </a:lnTo>
                  <a:lnTo>
                    <a:pt x="107" y="154"/>
                  </a:lnTo>
                  <a:lnTo>
                    <a:pt x="109" y="162"/>
                  </a:lnTo>
                  <a:lnTo>
                    <a:pt x="113" y="164"/>
                  </a:lnTo>
                  <a:lnTo>
                    <a:pt x="116" y="168"/>
                  </a:lnTo>
                  <a:lnTo>
                    <a:pt x="116" y="175"/>
                  </a:lnTo>
                  <a:lnTo>
                    <a:pt x="113" y="179"/>
                  </a:lnTo>
                  <a:lnTo>
                    <a:pt x="111" y="177"/>
                  </a:lnTo>
                  <a:lnTo>
                    <a:pt x="111" y="181"/>
                  </a:lnTo>
                  <a:lnTo>
                    <a:pt x="111" y="181"/>
                  </a:lnTo>
                  <a:lnTo>
                    <a:pt x="111" y="179"/>
                  </a:lnTo>
                  <a:lnTo>
                    <a:pt x="107" y="177"/>
                  </a:lnTo>
                  <a:lnTo>
                    <a:pt x="105" y="177"/>
                  </a:lnTo>
                  <a:lnTo>
                    <a:pt x="105" y="175"/>
                  </a:lnTo>
                  <a:lnTo>
                    <a:pt x="103" y="173"/>
                  </a:lnTo>
                  <a:lnTo>
                    <a:pt x="97" y="168"/>
                  </a:lnTo>
                  <a:lnTo>
                    <a:pt x="94" y="166"/>
                  </a:lnTo>
                  <a:lnTo>
                    <a:pt x="92" y="168"/>
                  </a:lnTo>
                  <a:lnTo>
                    <a:pt x="92" y="171"/>
                  </a:lnTo>
                  <a:lnTo>
                    <a:pt x="92" y="171"/>
                  </a:lnTo>
                  <a:lnTo>
                    <a:pt x="90" y="168"/>
                  </a:lnTo>
                  <a:lnTo>
                    <a:pt x="86" y="168"/>
                  </a:lnTo>
                  <a:lnTo>
                    <a:pt x="82" y="168"/>
                  </a:lnTo>
                  <a:lnTo>
                    <a:pt x="80" y="168"/>
                  </a:lnTo>
                  <a:lnTo>
                    <a:pt x="75" y="168"/>
                  </a:lnTo>
                  <a:lnTo>
                    <a:pt x="78" y="166"/>
                  </a:lnTo>
                  <a:lnTo>
                    <a:pt x="80" y="164"/>
                  </a:lnTo>
                  <a:lnTo>
                    <a:pt x="78" y="160"/>
                  </a:lnTo>
                  <a:lnTo>
                    <a:pt x="78" y="156"/>
                  </a:lnTo>
                  <a:lnTo>
                    <a:pt x="78" y="154"/>
                  </a:lnTo>
                  <a:lnTo>
                    <a:pt x="78" y="152"/>
                  </a:lnTo>
                  <a:lnTo>
                    <a:pt x="73" y="152"/>
                  </a:lnTo>
                  <a:lnTo>
                    <a:pt x="73" y="152"/>
                  </a:lnTo>
                  <a:lnTo>
                    <a:pt x="71" y="152"/>
                  </a:lnTo>
                  <a:lnTo>
                    <a:pt x="71" y="149"/>
                  </a:lnTo>
                  <a:lnTo>
                    <a:pt x="67" y="152"/>
                  </a:lnTo>
                  <a:lnTo>
                    <a:pt x="65" y="152"/>
                  </a:lnTo>
                  <a:lnTo>
                    <a:pt x="63" y="149"/>
                  </a:lnTo>
                  <a:lnTo>
                    <a:pt x="63" y="152"/>
                  </a:lnTo>
                  <a:lnTo>
                    <a:pt x="61" y="152"/>
                  </a:lnTo>
                  <a:lnTo>
                    <a:pt x="59" y="152"/>
                  </a:lnTo>
                  <a:lnTo>
                    <a:pt x="59" y="152"/>
                  </a:lnTo>
                  <a:lnTo>
                    <a:pt x="59" y="156"/>
                  </a:lnTo>
                  <a:lnTo>
                    <a:pt x="61" y="156"/>
                  </a:lnTo>
                  <a:lnTo>
                    <a:pt x="63" y="160"/>
                  </a:lnTo>
                  <a:lnTo>
                    <a:pt x="61" y="164"/>
                  </a:lnTo>
                  <a:lnTo>
                    <a:pt x="61" y="168"/>
                  </a:lnTo>
                  <a:lnTo>
                    <a:pt x="59" y="171"/>
                  </a:lnTo>
                  <a:lnTo>
                    <a:pt x="61" y="173"/>
                  </a:lnTo>
                  <a:lnTo>
                    <a:pt x="61" y="177"/>
                  </a:lnTo>
                  <a:lnTo>
                    <a:pt x="56" y="181"/>
                  </a:lnTo>
                  <a:lnTo>
                    <a:pt x="56" y="185"/>
                  </a:lnTo>
                  <a:lnTo>
                    <a:pt x="54" y="190"/>
                  </a:lnTo>
                  <a:lnTo>
                    <a:pt x="52" y="204"/>
                  </a:lnTo>
                  <a:lnTo>
                    <a:pt x="48" y="211"/>
                  </a:lnTo>
                  <a:lnTo>
                    <a:pt x="48" y="215"/>
                  </a:lnTo>
                  <a:lnTo>
                    <a:pt x="46" y="219"/>
                  </a:lnTo>
                  <a:lnTo>
                    <a:pt x="48" y="219"/>
                  </a:lnTo>
                  <a:lnTo>
                    <a:pt x="48" y="219"/>
                  </a:lnTo>
                  <a:lnTo>
                    <a:pt x="46" y="223"/>
                  </a:lnTo>
                  <a:lnTo>
                    <a:pt x="48" y="223"/>
                  </a:lnTo>
                  <a:lnTo>
                    <a:pt x="48" y="227"/>
                  </a:lnTo>
                  <a:lnTo>
                    <a:pt x="48" y="232"/>
                  </a:lnTo>
                  <a:lnTo>
                    <a:pt x="52" y="236"/>
                  </a:lnTo>
                  <a:lnTo>
                    <a:pt x="50" y="240"/>
                  </a:lnTo>
                  <a:lnTo>
                    <a:pt x="52" y="242"/>
                  </a:lnTo>
                  <a:lnTo>
                    <a:pt x="54" y="242"/>
                  </a:lnTo>
                  <a:lnTo>
                    <a:pt x="54" y="240"/>
                  </a:lnTo>
                  <a:lnTo>
                    <a:pt x="56" y="238"/>
                  </a:lnTo>
                  <a:lnTo>
                    <a:pt x="56" y="238"/>
                  </a:lnTo>
                  <a:lnTo>
                    <a:pt x="61" y="238"/>
                  </a:lnTo>
                  <a:lnTo>
                    <a:pt x="61" y="240"/>
                  </a:lnTo>
                  <a:lnTo>
                    <a:pt x="63" y="244"/>
                  </a:lnTo>
                  <a:lnTo>
                    <a:pt x="65" y="246"/>
                  </a:lnTo>
                  <a:lnTo>
                    <a:pt x="63" y="251"/>
                  </a:lnTo>
                  <a:lnTo>
                    <a:pt x="65" y="253"/>
                  </a:lnTo>
                  <a:lnTo>
                    <a:pt x="67" y="257"/>
                  </a:lnTo>
                  <a:lnTo>
                    <a:pt x="69" y="257"/>
                  </a:lnTo>
                  <a:lnTo>
                    <a:pt x="69" y="255"/>
                  </a:lnTo>
                  <a:lnTo>
                    <a:pt x="69" y="253"/>
                  </a:lnTo>
                  <a:lnTo>
                    <a:pt x="71" y="255"/>
                  </a:lnTo>
                  <a:lnTo>
                    <a:pt x="73" y="259"/>
                  </a:lnTo>
                  <a:lnTo>
                    <a:pt x="73" y="263"/>
                  </a:lnTo>
                  <a:lnTo>
                    <a:pt x="75" y="263"/>
                  </a:lnTo>
                  <a:lnTo>
                    <a:pt x="78" y="272"/>
                  </a:lnTo>
                  <a:lnTo>
                    <a:pt x="75" y="272"/>
                  </a:lnTo>
                  <a:lnTo>
                    <a:pt x="75" y="274"/>
                  </a:lnTo>
                  <a:lnTo>
                    <a:pt x="75" y="274"/>
                  </a:lnTo>
                  <a:lnTo>
                    <a:pt x="71" y="276"/>
                  </a:lnTo>
                  <a:lnTo>
                    <a:pt x="71" y="278"/>
                  </a:lnTo>
                  <a:lnTo>
                    <a:pt x="78" y="280"/>
                  </a:lnTo>
                  <a:lnTo>
                    <a:pt x="78" y="278"/>
                  </a:lnTo>
                  <a:lnTo>
                    <a:pt x="78" y="278"/>
                  </a:lnTo>
                  <a:lnTo>
                    <a:pt x="80" y="282"/>
                  </a:lnTo>
                  <a:lnTo>
                    <a:pt x="82" y="284"/>
                  </a:lnTo>
                  <a:lnTo>
                    <a:pt x="88" y="289"/>
                  </a:lnTo>
                  <a:lnTo>
                    <a:pt x="90" y="291"/>
                  </a:lnTo>
                  <a:lnTo>
                    <a:pt x="90" y="291"/>
                  </a:lnTo>
                  <a:lnTo>
                    <a:pt x="94" y="291"/>
                  </a:lnTo>
                  <a:lnTo>
                    <a:pt x="99" y="291"/>
                  </a:lnTo>
                  <a:lnTo>
                    <a:pt x="101" y="297"/>
                  </a:lnTo>
                  <a:lnTo>
                    <a:pt x="103" y="301"/>
                  </a:lnTo>
                  <a:lnTo>
                    <a:pt x="107" y="303"/>
                  </a:lnTo>
                  <a:lnTo>
                    <a:pt x="107" y="305"/>
                  </a:lnTo>
                  <a:lnTo>
                    <a:pt x="107" y="305"/>
                  </a:lnTo>
                  <a:lnTo>
                    <a:pt x="107" y="310"/>
                  </a:lnTo>
                  <a:lnTo>
                    <a:pt x="105" y="312"/>
                  </a:lnTo>
                  <a:lnTo>
                    <a:pt x="101" y="310"/>
                  </a:lnTo>
                  <a:lnTo>
                    <a:pt x="99" y="310"/>
                  </a:lnTo>
                  <a:lnTo>
                    <a:pt x="92" y="314"/>
                  </a:lnTo>
                  <a:lnTo>
                    <a:pt x="88" y="312"/>
                  </a:lnTo>
                  <a:lnTo>
                    <a:pt x="88" y="310"/>
                  </a:lnTo>
                  <a:lnTo>
                    <a:pt x="90" y="305"/>
                  </a:lnTo>
                  <a:lnTo>
                    <a:pt x="90" y="301"/>
                  </a:lnTo>
                  <a:lnTo>
                    <a:pt x="88" y="297"/>
                  </a:lnTo>
                  <a:lnTo>
                    <a:pt x="84" y="297"/>
                  </a:lnTo>
                  <a:lnTo>
                    <a:pt x="84" y="295"/>
                  </a:lnTo>
                  <a:lnTo>
                    <a:pt x="78" y="295"/>
                  </a:lnTo>
                  <a:lnTo>
                    <a:pt x="73" y="291"/>
                  </a:lnTo>
                  <a:lnTo>
                    <a:pt x="71" y="295"/>
                  </a:lnTo>
                  <a:lnTo>
                    <a:pt x="69" y="299"/>
                  </a:lnTo>
                  <a:lnTo>
                    <a:pt x="69" y="295"/>
                  </a:lnTo>
                  <a:lnTo>
                    <a:pt x="61" y="289"/>
                  </a:lnTo>
                  <a:lnTo>
                    <a:pt x="61" y="289"/>
                  </a:lnTo>
                  <a:lnTo>
                    <a:pt x="61" y="286"/>
                  </a:lnTo>
                  <a:lnTo>
                    <a:pt x="61" y="284"/>
                  </a:lnTo>
                  <a:lnTo>
                    <a:pt x="59" y="284"/>
                  </a:lnTo>
                  <a:lnTo>
                    <a:pt x="59" y="280"/>
                  </a:lnTo>
                  <a:lnTo>
                    <a:pt x="54" y="280"/>
                  </a:lnTo>
                  <a:lnTo>
                    <a:pt x="54" y="278"/>
                  </a:lnTo>
                  <a:lnTo>
                    <a:pt x="50" y="272"/>
                  </a:lnTo>
                  <a:lnTo>
                    <a:pt x="46" y="272"/>
                  </a:lnTo>
                  <a:lnTo>
                    <a:pt x="44" y="263"/>
                  </a:lnTo>
                  <a:lnTo>
                    <a:pt x="42" y="263"/>
                  </a:lnTo>
                  <a:lnTo>
                    <a:pt x="42" y="259"/>
                  </a:lnTo>
                  <a:lnTo>
                    <a:pt x="38" y="259"/>
                  </a:lnTo>
                  <a:lnTo>
                    <a:pt x="40" y="257"/>
                  </a:lnTo>
                  <a:lnTo>
                    <a:pt x="35" y="259"/>
                  </a:lnTo>
                  <a:lnTo>
                    <a:pt x="35" y="261"/>
                  </a:lnTo>
                  <a:lnTo>
                    <a:pt x="33" y="261"/>
                  </a:lnTo>
                  <a:lnTo>
                    <a:pt x="31" y="259"/>
                  </a:lnTo>
                  <a:lnTo>
                    <a:pt x="29" y="253"/>
                  </a:lnTo>
                  <a:lnTo>
                    <a:pt x="31" y="251"/>
                  </a:lnTo>
                  <a:lnTo>
                    <a:pt x="29" y="244"/>
                  </a:lnTo>
                  <a:lnTo>
                    <a:pt x="33" y="244"/>
                  </a:lnTo>
                  <a:lnTo>
                    <a:pt x="33" y="236"/>
                  </a:lnTo>
                  <a:lnTo>
                    <a:pt x="35" y="236"/>
                  </a:lnTo>
                  <a:lnTo>
                    <a:pt x="35" y="234"/>
                  </a:lnTo>
                  <a:lnTo>
                    <a:pt x="33" y="234"/>
                  </a:lnTo>
                  <a:lnTo>
                    <a:pt x="38" y="230"/>
                  </a:lnTo>
                  <a:lnTo>
                    <a:pt x="35" y="227"/>
                  </a:lnTo>
                  <a:lnTo>
                    <a:pt x="38" y="223"/>
                  </a:lnTo>
                  <a:lnTo>
                    <a:pt x="35" y="223"/>
                  </a:lnTo>
                  <a:lnTo>
                    <a:pt x="38" y="217"/>
                  </a:lnTo>
                  <a:lnTo>
                    <a:pt x="38" y="213"/>
                  </a:lnTo>
                  <a:lnTo>
                    <a:pt x="40" y="211"/>
                  </a:lnTo>
                  <a:lnTo>
                    <a:pt x="40" y="204"/>
                  </a:lnTo>
                  <a:lnTo>
                    <a:pt x="44" y="202"/>
                  </a:lnTo>
                  <a:lnTo>
                    <a:pt x="50" y="190"/>
                  </a:lnTo>
                  <a:lnTo>
                    <a:pt x="52" y="187"/>
                  </a:lnTo>
                  <a:lnTo>
                    <a:pt x="52" y="181"/>
                  </a:lnTo>
                  <a:lnTo>
                    <a:pt x="50" y="177"/>
                  </a:lnTo>
                  <a:lnTo>
                    <a:pt x="50" y="171"/>
                  </a:lnTo>
                  <a:lnTo>
                    <a:pt x="48" y="168"/>
                  </a:lnTo>
                  <a:lnTo>
                    <a:pt x="48" y="162"/>
                  </a:lnTo>
                  <a:lnTo>
                    <a:pt x="44" y="160"/>
                  </a:lnTo>
                  <a:lnTo>
                    <a:pt x="46" y="156"/>
                  </a:lnTo>
                  <a:lnTo>
                    <a:pt x="44" y="152"/>
                  </a:lnTo>
                  <a:lnTo>
                    <a:pt x="46" y="147"/>
                  </a:lnTo>
                  <a:lnTo>
                    <a:pt x="44" y="139"/>
                  </a:lnTo>
                  <a:lnTo>
                    <a:pt x="38" y="135"/>
                  </a:lnTo>
                  <a:lnTo>
                    <a:pt x="31" y="128"/>
                  </a:lnTo>
                  <a:lnTo>
                    <a:pt x="27" y="122"/>
                  </a:lnTo>
                  <a:lnTo>
                    <a:pt x="27" y="120"/>
                  </a:lnTo>
                  <a:lnTo>
                    <a:pt x="23" y="112"/>
                  </a:lnTo>
                  <a:lnTo>
                    <a:pt x="27" y="109"/>
                  </a:lnTo>
                  <a:lnTo>
                    <a:pt x="29" y="107"/>
                  </a:lnTo>
                  <a:lnTo>
                    <a:pt x="27" y="97"/>
                  </a:lnTo>
                  <a:lnTo>
                    <a:pt x="27" y="95"/>
                  </a:lnTo>
                  <a:lnTo>
                    <a:pt x="31" y="93"/>
                  </a:lnTo>
                  <a:lnTo>
                    <a:pt x="31" y="88"/>
                  </a:lnTo>
                  <a:lnTo>
                    <a:pt x="27" y="86"/>
                  </a:lnTo>
                  <a:lnTo>
                    <a:pt x="27" y="82"/>
                  </a:lnTo>
                  <a:lnTo>
                    <a:pt x="23" y="76"/>
                  </a:lnTo>
                  <a:lnTo>
                    <a:pt x="21" y="76"/>
                  </a:lnTo>
                  <a:lnTo>
                    <a:pt x="16" y="65"/>
                  </a:lnTo>
                  <a:lnTo>
                    <a:pt x="10" y="61"/>
                  </a:lnTo>
                  <a:lnTo>
                    <a:pt x="10" y="59"/>
                  </a:lnTo>
                  <a:lnTo>
                    <a:pt x="6" y="55"/>
                  </a:lnTo>
                  <a:lnTo>
                    <a:pt x="4" y="50"/>
                  </a:lnTo>
                  <a:lnTo>
                    <a:pt x="0" y="48"/>
                  </a:lnTo>
                  <a:lnTo>
                    <a:pt x="0" y="46"/>
                  </a:lnTo>
                  <a:lnTo>
                    <a:pt x="6" y="44"/>
                  </a:lnTo>
                  <a:lnTo>
                    <a:pt x="8" y="42"/>
                  </a:lnTo>
                  <a:lnTo>
                    <a:pt x="8" y="38"/>
                  </a:lnTo>
                  <a:lnTo>
                    <a:pt x="8" y="31"/>
                  </a:lnTo>
                  <a:lnTo>
                    <a:pt x="10" y="29"/>
                  </a:lnTo>
                  <a:lnTo>
                    <a:pt x="10" y="23"/>
                  </a:lnTo>
                  <a:lnTo>
                    <a:pt x="12" y="19"/>
                  </a:lnTo>
                  <a:lnTo>
                    <a:pt x="21" y="21"/>
                  </a:lnTo>
                  <a:lnTo>
                    <a:pt x="25" y="17"/>
                  </a:lnTo>
                  <a:lnTo>
                    <a:pt x="29" y="17"/>
                  </a:lnTo>
                  <a:lnTo>
                    <a:pt x="29" y="15"/>
                  </a:lnTo>
                  <a:lnTo>
                    <a:pt x="31" y="10"/>
                  </a:lnTo>
                  <a:lnTo>
                    <a:pt x="33" y="8"/>
                  </a:lnTo>
                  <a:lnTo>
                    <a:pt x="38" y="8"/>
                  </a:lnTo>
                  <a:lnTo>
                    <a:pt x="40" y="6"/>
                  </a:lnTo>
                  <a:lnTo>
                    <a:pt x="38" y="4"/>
                  </a:lnTo>
                  <a:lnTo>
                    <a:pt x="38" y="2"/>
                  </a:lnTo>
                  <a:lnTo>
                    <a:pt x="42" y="0"/>
                  </a:lnTo>
                  <a:lnTo>
                    <a:pt x="48" y="0"/>
                  </a:lnTo>
                  <a:lnTo>
                    <a:pt x="48" y="0"/>
                  </a:lnTo>
                  <a:lnTo>
                    <a:pt x="48" y="0"/>
                  </a:lnTo>
                  <a:close/>
                  <a:moveTo>
                    <a:pt x="59" y="293"/>
                  </a:moveTo>
                  <a:lnTo>
                    <a:pt x="61" y="295"/>
                  </a:lnTo>
                  <a:lnTo>
                    <a:pt x="61" y="295"/>
                  </a:lnTo>
                  <a:lnTo>
                    <a:pt x="61" y="293"/>
                  </a:lnTo>
                  <a:lnTo>
                    <a:pt x="59" y="293"/>
                  </a:lnTo>
                  <a:lnTo>
                    <a:pt x="59" y="293"/>
                  </a:lnTo>
                  <a:lnTo>
                    <a:pt x="59" y="293"/>
                  </a:lnTo>
                  <a:close/>
                  <a:moveTo>
                    <a:pt x="46" y="274"/>
                  </a:moveTo>
                  <a:lnTo>
                    <a:pt x="46" y="278"/>
                  </a:lnTo>
                  <a:lnTo>
                    <a:pt x="48" y="276"/>
                  </a:lnTo>
                  <a:lnTo>
                    <a:pt x="48" y="274"/>
                  </a:lnTo>
                  <a:lnTo>
                    <a:pt x="46" y="274"/>
                  </a:lnTo>
                  <a:lnTo>
                    <a:pt x="46" y="274"/>
                  </a:lnTo>
                  <a:close/>
                  <a:moveTo>
                    <a:pt x="31" y="263"/>
                  </a:moveTo>
                  <a:lnTo>
                    <a:pt x="31" y="265"/>
                  </a:lnTo>
                  <a:lnTo>
                    <a:pt x="31" y="267"/>
                  </a:lnTo>
                  <a:lnTo>
                    <a:pt x="31" y="272"/>
                  </a:lnTo>
                  <a:lnTo>
                    <a:pt x="33" y="267"/>
                  </a:lnTo>
                  <a:lnTo>
                    <a:pt x="33" y="263"/>
                  </a:lnTo>
                  <a:lnTo>
                    <a:pt x="33" y="263"/>
                  </a:lnTo>
                  <a:lnTo>
                    <a:pt x="31" y="263"/>
                  </a:lnTo>
                  <a:lnTo>
                    <a:pt x="31" y="263"/>
                  </a:lnTo>
                  <a:close/>
                  <a:moveTo>
                    <a:pt x="105" y="177"/>
                  </a:moveTo>
                  <a:lnTo>
                    <a:pt x="105" y="181"/>
                  </a:lnTo>
                  <a:lnTo>
                    <a:pt x="107" y="183"/>
                  </a:lnTo>
                  <a:lnTo>
                    <a:pt x="109" y="183"/>
                  </a:lnTo>
                  <a:lnTo>
                    <a:pt x="105" y="177"/>
                  </a:lnTo>
                  <a:lnTo>
                    <a:pt x="105" y="177"/>
                  </a:lnTo>
                  <a:close/>
                  <a:moveTo>
                    <a:pt x="65" y="227"/>
                  </a:moveTo>
                  <a:lnTo>
                    <a:pt x="61" y="227"/>
                  </a:lnTo>
                  <a:lnTo>
                    <a:pt x="65" y="230"/>
                  </a:lnTo>
                  <a:lnTo>
                    <a:pt x="65" y="227"/>
                  </a:lnTo>
                  <a:lnTo>
                    <a:pt x="65" y="227"/>
                  </a:lnTo>
                  <a:close/>
                  <a:moveTo>
                    <a:pt x="67" y="232"/>
                  </a:moveTo>
                  <a:lnTo>
                    <a:pt x="63" y="234"/>
                  </a:lnTo>
                  <a:lnTo>
                    <a:pt x="63" y="236"/>
                  </a:lnTo>
                  <a:lnTo>
                    <a:pt x="67" y="238"/>
                  </a:lnTo>
                  <a:lnTo>
                    <a:pt x="67" y="234"/>
                  </a:lnTo>
                  <a:lnTo>
                    <a:pt x="67" y="23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24" name="Freeform 35">
              <a:extLst>
                <a:ext uri="{FF2B5EF4-FFF2-40B4-BE49-F238E27FC236}">
                  <a16:creationId xmlns:a16="http://schemas.microsoft.com/office/drawing/2014/main" id="{9D9FD957-641B-4219-9428-21160DCB6149}"/>
                </a:ext>
              </a:extLst>
            </p:cNvPr>
            <p:cNvSpPr>
              <a:spLocks noEditPoints="1"/>
            </p:cNvSpPr>
            <p:nvPr/>
          </p:nvSpPr>
          <p:spPr bwMode="auto">
            <a:xfrm>
              <a:off x="5756715" y="2996753"/>
              <a:ext cx="144295" cy="301316"/>
            </a:xfrm>
            <a:custGeom>
              <a:avLst/>
              <a:gdLst>
                <a:gd name="T0" fmla="*/ 99 w 179"/>
                <a:gd name="T1" fmla="*/ 6 h 398"/>
                <a:gd name="T2" fmla="*/ 114 w 179"/>
                <a:gd name="T3" fmla="*/ 32 h 398"/>
                <a:gd name="T4" fmla="*/ 107 w 179"/>
                <a:gd name="T5" fmla="*/ 59 h 398"/>
                <a:gd name="T6" fmla="*/ 101 w 179"/>
                <a:gd name="T7" fmla="*/ 70 h 398"/>
                <a:gd name="T8" fmla="*/ 103 w 179"/>
                <a:gd name="T9" fmla="*/ 86 h 398"/>
                <a:gd name="T10" fmla="*/ 122 w 179"/>
                <a:gd name="T11" fmla="*/ 95 h 398"/>
                <a:gd name="T12" fmla="*/ 131 w 179"/>
                <a:gd name="T13" fmla="*/ 110 h 398"/>
                <a:gd name="T14" fmla="*/ 148 w 179"/>
                <a:gd name="T15" fmla="*/ 114 h 398"/>
                <a:gd name="T16" fmla="*/ 137 w 179"/>
                <a:gd name="T17" fmla="*/ 137 h 398"/>
                <a:gd name="T18" fmla="*/ 152 w 179"/>
                <a:gd name="T19" fmla="*/ 143 h 398"/>
                <a:gd name="T20" fmla="*/ 179 w 179"/>
                <a:gd name="T21" fmla="*/ 143 h 398"/>
                <a:gd name="T22" fmla="*/ 166 w 179"/>
                <a:gd name="T23" fmla="*/ 164 h 398"/>
                <a:gd name="T24" fmla="*/ 148 w 179"/>
                <a:gd name="T25" fmla="*/ 177 h 398"/>
                <a:gd name="T26" fmla="*/ 139 w 179"/>
                <a:gd name="T27" fmla="*/ 190 h 398"/>
                <a:gd name="T28" fmla="*/ 118 w 179"/>
                <a:gd name="T29" fmla="*/ 204 h 398"/>
                <a:gd name="T30" fmla="*/ 114 w 179"/>
                <a:gd name="T31" fmla="*/ 223 h 398"/>
                <a:gd name="T32" fmla="*/ 133 w 179"/>
                <a:gd name="T33" fmla="*/ 249 h 398"/>
                <a:gd name="T34" fmla="*/ 137 w 179"/>
                <a:gd name="T35" fmla="*/ 270 h 398"/>
                <a:gd name="T36" fmla="*/ 141 w 179"/>
                <a:gd name="T37" fmla="*/ 301 h 398"/>
                <a:gd name="T38" fmla="*/ 154 w 179"/>
                <a:gd name="T39" fmla="*/ 333 h 398"/>
                <a:gd name="T40" fmla="*/ 162 w 179"/>
                <a:gd name="T41" fmla="*/ 360 h 398"/>
                <a:gd name="T42" fmla="*/ 148 w 179"/>
                <a:gd name="T43" fmla="*/ 390 h 398"/>
                <a:gd name="T44" fmla="*/ 141 w 179"/>
                <a:gd name="T45" fmla="*/ 384 h 398"/>
                <a:gd name="T46" fmla="*/ 145 w 179"/>
                <a:gd name="T47" fmla="*/ 373 h 398"/>
                <a:gd name="T48" fmla="*/ 145 w 179"/>
                <a:gd name="T49" fmla="*/ 354 h 398"/>
                <a:gd name="T50" fmla="*/ 141 w 179"/>
                <a:gd name="T51" fmla="*/ 327 h 398"/>
                <a:gd name="T52" fmla="*/ 133 w 179"/>
                <a:gd name="T53" fmla="*/ 320 h 398"/>
                <a:gd name="T54" fmla="*/ 124 w 179"/>
                <a:gd name="T55" fmla="*/ 295 h 398"/>
                <a:gd name="T56" fmla="*/ 120 w 179"/>
                <a:gd name="T57" fmla="*/ 268 h 398"/>
                <a:gd name="T58" fmla="*/ 114 w 179"/>
                <a:gd name="T59" fmla="*/ 259 h 398"/>
                <a:gd name="T60" fmla="*/ 101 w 179"/>
                <a:gd name="T61" fmla="*/ 242 h 398"/>
                <a:gd name="T62" fmla="*/ 101 w 179"/>
                <a:gd name="T63" fmla="*/ 247 h 398"/>
                <a:gd name="T64" fmla="*/ 89 w 179"/>
                <a:gd name="T65" fmla="*/ 255 h 398"/>
                <a:gd name="T66" fmla="*/ 84 w 179"/>
                <a:gd name="T67" fmla="*/ 263 h 398"/>
                <a:gd name="T68" fmla="*/ 67 w 179"/>
                <a:gd name="T69" fmla="*/ 272 h 398"/>
                <a:gd name="T70" fmla="*/ 57 w 179"/>
                <a:gd name="T71" fmla="*/ 276 h 398"/>
                <a:gd name="T72" fmla="*/ 53 w 179"/>
                <a:gd name="T73" fmla="*/ 268 h 398"/>
                <a:gd name="T74" fmla="*/ 57 w 179"/>
                <a:gd name="T75" fmla="*/ 242 h 398"/>
                <a:gd name="T76" fmla="*/ 48 w 179"/>
                <a:gd name="T77" fmla="*/ 221 h 398"/>
                <a:gd name="T78" fmla="*/ 36 w 179"/>
                <a:gd name="T79" fmla="*/ 200 h 398"/>
                <a:gd name="T80" fmla="*/ 23 w 179"/>
                <a:gd name="T81" fmla="*/ 198 h 398"/>
                <a:gd name="T82" fmla="*/ 32 w 179"/>
                <a:gd name="T83" fmla="*/ 200 h 398"/>
                <a:gd name="T84" fmla="*/ 32 w 179"/>
                <a:gd name="T85" fmla="*/ 188 h 398"/>
                <a:gd name="T86" fmla="*/ 17 w 179"/>
                <a:gd name="T87" fmla="*/ 183 h 398"/>
                <a:gd name="T88" fmla="*/ 13 w 179"/>
                <a:gd name="T89" fmla="*/ 181 h 398"/>
                <a:gd name="T90" fmla="*/ 2 w 179"/>
                <a:gd name="T91" fmla="*/ 158 h 398"/>
                <a:gd name="T92" fmla="*/ 13 w 179"/>
                <a:gd name="T93" fmla="*/ 141 h 398"/>
                <a:gd name="T94" fmla="*/ 19 w 179"/>
                <a:gd name="T95" fmla="*/ 118 h 398"/>
                <a:gd name="T96" fmla="*/ 29 w 179"/>
                <a:gd name="T97" fmla="*/ 99 h 398"/>
                <a:gd name="T98" fmla="*/ 40 w 179"/>
                <a:gd name="T99" fmla="*/ 57 h 398"/>
                <a:gd name="T100" fmla="*/ 57 w 179"/>
                <a:gd name="T101" fmla="*/ 25 h 398"/>
                <a:gd name="T102" fmla="*/ 78 w 179"/>
                <a:gd name="T103" fmla="*/ 15 h 398"/>
                <a:gd name="T104" fmla="*/ 27 w 179"/>
                <a:gd name="T105" fmla="*/ 21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9" h="398">
                  <a:moveTo>
                    <a:pt x="80" y="2"/>
                  </a:moveTo>
                  <a:lnTo>
                    <a:pt x="84" y="0"/>
                  </a:lnTo>
                  <a:lnTo>
                    <a:pt x="89" y="2"/>
                  </a:lnTo>
                  <a:lnTo>
                    <a:pt x="91" y="0"/>
                  </a:lnTo>
                  <a:lnTo>
                    <a:pt x="97" y="0"/>
                  </a:lnTo>
                  <a:lnTo>
                    <a:pt x="99" y="6"/>
                  </a:lnTo>
                  <a:lnTo>
                    <a:pt x="103" y="8"/>
                  </a:lnTo>
                  <a:lnTo>
                    <a:pt x="103" y="15"/>
                  </a:lnTo>
                  <a:lnTo>
                    <a:pt x="107" y="15"/>
                  </a:lnTo>
                  <a:lnTo>
                    <a:pt x="112" y="19"/>
                  </a:lnTo>
                  <a:lnTo>
                    <a:pt x="112" y="25"/>
                  </a:lnTo>
                  <a:lnTo>
                    <a:pt x="114" y="32"/>
                  </a:lnTo>
                  <a:lnTo>
                    <a:pt x="114" y="38"/>
                  </a:lnTo>
                  <a:lnTo>
                    <a:pt x="114" y="46"/>
                  </a:lnTo>
                  <a:lnTo>
                    <a:pt x="114" y="51"/>
                  </a:lnTo>
                  <a:lnTo>
                    <a:pt x="112" y="53"/>
                  </a:lnTo>
                  <a:lnTo>
                    <a:pt x="110" y="55"/>
                  </a:lnTo>
                  <a:lnTo>
                    <a:pt x="107" y="59"/>
                  </a:lnTo>
                  <a:lnTo>
                    <a:pt x="107" y="59"/>
                  </a:lnTo>
                  <a:lnTo>
                    <a:pt x="105" y="61"/>
                  </a:lnTo>
                  <a:lnTo>
                    <a:pt x="107" y="65"/>
                  </a:lnTo>
                  <a:lnTo>
                    <a:pt x="105" y="67"/>
                  </a:lnTo>
                  <a:lnTo>
                    <a:pt x="103" y="67"/>
                  </a:lnTo>
                  <a:lnTo>
                    <a:pt x="101" y="70"/>
                  </a:lnTo>
                  <a:lnTo>
                    <a:pt x="99" y="74"/>
                  </a:lnTo>
                  <a:lnTo>
                    <a:pt x="101" y="76"/>
                  </a:lnTo>
                  <a:lnTo>
                    <a:pt x="99" y="78"/>
                  </a:lnTo>
                  <a:lnTo>
                    <a:pt x="99" y="82"/>
                  </a:lnTo>
                  <a:lnTo>
                    <a:pt x="101" y="82"/>
                  </a:lnTo>
                  <a:lnTo>
                    <a:pt x="103" y="86"/>
                  </a:lnTo>
                  <a:lnTo>
                    <a:pt x="105" y="89"/>
                  </a:lnTo>
                  <a:lnTo>
                    <a:pt x="105" y="93"/>
                  </a:lnTo>
                  <a:lnTo>
                    <a:pt x="107" y="97"/>
                  </a:lnTo>
                  <a:lnTo>
                    <a:pt x="112" y="95"/>
                  </a:lnTo>
                  <a:lnTo>
                    <a:pt x="122" y="93"/>
                  </a:lnTo>
                  <a:lnTo>
                    <a:pt x="122" y="95"/>
                  </a:lnTo>
                  <a:lnTo>
                    <a:pt x="120" y="97"/>
                  </a:lnTo>
                  <a:lnTo>
                    <a:pt x="124" y="99"/>
                  </a:lnTo>
                  <a:lnTo>
                    <a:pt x="129" y="99"/>
                  </a:lnTo>
                  <a:lnTo>
                    <a:pt x="129" y="101"/>
                  </a:lnTo>
                  <a:lnTo>
                    <a:pt x="129" y="105"/>
                  </a:lnTo>
                  <a:lnTo>
                    <a:pt x="131" y="110"/>
                  </a:lnTo>
                  <a:lnTo>
                    <a:pt x="135" y="110"/>
                  </a:lnTo>
                  <a:lnTo>
                    <a:pt x="135" y="112"/>
                  </a:lnTo>
                  <a:lnTo>
                    <a:pt x="137" y="114"/>
                  </a:lnTo>
                  <a:lnTo>
                    <a:pt x="137" y="114"/>
                  </a:lnTo>
                  <a:lnTo>
                    <a:pt x="143" y="112"/>
                  </a:lnTo>
                  <a:lnTo>
                    <a:pt x="148" y="114"/>
                  </a:lnTo>
                  <a:lnTo>
                    <a:pt x="148" y="118"/>
                  </a:lnTo>
                  <a:lnTo>
                    <a:pt x="145" y="120"/>
                  </a:lnTo>
                  <a:lnTo>
                    <a:pt x="145" y="124"/>
                  </a:lnTo>
                  <a:lnTo>
                    <a:pt x="141" y="131"/>
                  </a:lnTo>
                  <a:lnTo>
                    <a:pt x="137" y="135"/>
                  </a:lnTo>
                  <a:lnTo>
                    <a:pt x="137" y="137"/>
                  </a:lnTo>
                  <a:lnTo>
                    <a:pt x="141" y="135"/>
                  </a:lnTo>
                  <a:lnTo>
                    <a:pt x="148" y="137"/>
                  </a:lnTo>
                  <a:lnTo>
                    <a:pt x="148" y="137"/>
                  </a:lnTo>
                  <a:lnTo>
                    <a:pt x="152" y="135"/>
                  </a:lnTo>
                  <a:lnTo>
                    <a:pt x="154" y="139"/>
                  </a:lnTo>
                  <a:lnTo>
                    <a:pt x="152" y="143"/>
                  </a:lnTo>
                  <a:lnTo>
                    <a:pt x="154" y="148"/>
                  </a:lnTo>
                  <a:lnTo>
                    <a:pt x="158" y="150"/>
                  </a:lnTo>
                  <a:lnTo>
                    <a:pt x="160" y="148"/>
                  </a:lnTo>
                  <a:lnTo>
                    <a:pt x="164" y="148"/>
                  </a:lnTo>
                  <a:lnTo>
                    <a:pt x="175" y="143"/>
                  </a:lnTo>
                  <a:lnTo>
                    <a:pt x="179" y="143"/>
                  </a:lnTo>
                  <a:lnTo>
                    <a:pt x="177" y="148"/>
                  </a:lnTo>
                  <a:lnTo>
                    <a:pt x="173" y="154"/>
                  </a:lnTo>
                  <a:lnTo>
                    <a:pt x="166" y="154"/>
                  </a:lnTo>
                  <a:lnTo>
                    <a:pt x="166" y="158"/>
                  </a:lnTo>
                  <a:lnTo>
                    <a:pt x="164" y="160"/>
                  </a:lnTo>
                  <a:lnTo>
                    <a:pt x="166" y="164"/>
                  </a:lnTo>
                  <a:lnTo>
                    <a:pt x="162" y="166"/>
                  </a:lnTo>
                  <a:lnTo>
                    <a:pt x="160" y="166"/>
                  </a:lnTo>
                  <a:lnTo>
                    <a:pt x="158" y="173"/>
                  </a:lnTo>
                  <a:lnTo>
                    <a:pt x="152" y="173"/>
                  </a:lnTo>
                  <a:lnTo>
                    <a:pt x="148" y="175"/>
                  </a:lnTo>
                  <a:lnTo>
                    <a:pt x="148" y="177"/>
                  </a:lnTo>
                  <a:lnTo>
                    <a:pt x="150" y="179"/>
                  </a:lnTo>
                  <a:lnTo>
                    <a:pt x="148" y="181"/>
                  </a:lnTo>
                  <a:lnTo>
                    <a:pt x="143" y="181"/>
                  </a:lnTo>
                  <a:lnTo>
                    <a:pt x="141" y="183"/>
                  </a:lnTo>
                  <a:lnTo>
                    <a:pt x="139" y="188"/>
                  </a:lnTo>
                  <a:lnTo>
                    <a:pt x="139" y="190"/>
                  </a:lnTo>
                  <a:lnTo>
                    <a:pt x="135" y="190"/>
                  </a:lnTo>
                  <a:lnTo>
                    <a:pt x="131" y="194"/>
                  </a:lnTo>
                  <a:lnTo>
                    <a:pt x="122" y="192"/>
                  </a:lnTo>
                  <a:lnTo>
                    <a:pt x="120" y="196"/>
                  </a:lnTo>
                  <a:lnTo>
                    <a:pt x="120" y="202"/>
                  </a:lnTo>
                  <a:lnTo>
                    <a:pt x="118" y="204"/>
                  </a:lnTo>
                  <a:lnTo>
                    <a:pt x="118" y="211"/>
                  </a:lnTo>
                  <a:lnTo>
                    <a:pt x="118" y="215"/>
                  </a:lnTo>
                  <a:lnTo>
                    <a:pt x="116" y="217"/>
                  </a:lnTo>
                  <a:lnTo>
                    <a:pt x="110" y="219"/>
                  </a:lnTo>
                  <a:lnTo>
                    <a:pt x="110" y="221"/>
                  </a:lnTo>
                  <a:lnTo>
                    <a:pt x="114" y="223"/>
                  </a:lnTo>
                  <a:lnTo>
                    <a:pt x="116" y="228"/>
                  </a:lnTo>
                  <a:lnTo>
                    <a:pt x="120" y="232"/>
                  </a:lnTo>
                  <a:lnTo>
                    <a:pt x="120" y="234"/>
                  </a:lnTo>
                  <a:lnTo>
                    <a:pt x="126" y="238"/>
                  </a:lnTo>
                  <a:lnTo>
                    <a:pt x="131" y="249"/>
                  </a:lnTo>
                  <a:lnTo>
                    <a:pt x="133" y="249"/>
                  </a:lnTo>
                  <a:lnTo>
                    <a:pt x="137" y="255"/>
                  </a:lnTo>
                  <a:lnTo>
                    <a:pt x="137" y="259"/>
                  </a:lnTo>
                  <a:lnTo>
                    <a:pt x="141" y="261"/>
                  </a:lnTo>
                  <a:lnTo>
                    <a:pt x="141" y="266"/>
                  </a:lnTo>
                  <a:lnTo>
                    <a:pt x="137" y="268"/>
                  </a:lnTo>
                  <a:lnTo>
                    <a:pt x="137" y="270"/>
                  </a:lnTo>
                  <a:lnTo>
                    <a:pt x="139" y="280"/>
                  </a:lnTo>
                  <a:lnTo>
                    <a:pt x="137" y="282"/>
                  </a:lnTo>
                  <a:lnTo>
                    <a:pt x="133" y="285"/>
                  </a:lnTo>
                  <a:lnTo>
                    <a:pt x="137" y="293"/>
                  </a:lnTo>
                  <a:lnTo>
                    <a:pt x="137" y="295"/>
                  </a:lnTo>
                  <a:lnTo>
                    <a:pt x="141" y="301"/>
                  </a:lnTo>
                  <a:lnTo>
                    <a:pt x="148" y="308"/>
                  </a:lnTo>
                  <a:lnTo>
                    <a:pt x="154" y="312"/>
                  </a:lnTo>
                  <a:lnTo>
                    <a:pt x="156" y="320"/>
                  </a:lnTo>
                  <a:lnTo>
                    <a:pt x="154" y="325"/>
                  </a:lnTo>
                  <a:lnTo>
                    <a:pt x="156" y="329"/>
                  </a:lnTo>
                  <a:lnTo>
                    <a:pt x="154" y="333"/>
                  </a:lnTo>
                  <a:lnTo>
                    <a:pt x="158" y="335"/>
                  </a:lnTo>
                  <a:lnTo>
                    <a:pt x="158" y="341"/>
                  </a:lnTo>
                  <a:lnTo>
                    <a:pt x="160" y="344"/>
                  </a:lnTo>
                  <a:lnTo>
                    <a:pt x="160" y="350"/>
                  </a:lnTo>
                  <a:lnTo>
                    <a:pt x="162" y="354"/>
                  </a:lnTo>
                  <a:lnTo>
                    <a:pt x="162" y="360"/>
                  </a:lnTo>
                  <a:lnTo>
                    <a:pt x="160" y="363"/>
                  </a:lnTo>
                  <a:lnTo>
                    <a:pt x="154" y="375"/>
                  </a:lnTo>
                  <a:lnTo>
                    <a:pt x="150" y="377"/>
                  </a:lnTo>
                  <a:lnTo>
                    <a:pt x="150" y="384"/>
                  </a:lnTo>
                  <a:lnTo>
                    <a:pt x="148" y="386"/>
                  </a:lnTo>
                  <a:lnTo>
                    <a:pt x="148" y="390"/>
                  </a:lnTo>
                  <a:lnTo>
                    <a:pt x="148" y="388"/>
                  </a:lnTo>
                  <a:lnTo>
                    <a:pt x="145" y="392"/>
                  </a:lnTo>
                  <a:lnTo>
                    <a:pt x="145" y="398"/>
                  </a:lnTo>
                  <a:lnTo>
                    <a:pt x="143" y="392"/>
                  </a:lnTo>
                  <a:lnTo>
                    <a:pt x="143" y="388"/>
                  </a:lnTo>
                  <a:lnTo>
                    <a:pt x="141" y="384"/>
                  </a:lnTo>
                  <a:lnTo>
                    <a:pt x="141" y="381"/>
                  </a:lnTo>
                  <a:lnTo>
                    <a:pt x="143" y="384"/>
                  </a:lnTo>
                  <a:lnTo>
                    <a:pt x="143" y="381"/>
                  </a:lnTo>
                  <a:lnTo>
                    <a:pt x="145" y="377"/>
                  </a:lnTo>
                  <a:lnTo>
                    <a:pt x="145" y="375"/>
                  </a:lnTo>
                  <a:lnTo>
                    <a:pt x="145" y="373"/>
                  </a:lnTo>
                  <a:lnTo>
                    <a:pt x="145" y="369"/>
                  </a:lnTo>
                  <a:lnTo>
                    <a:pt x="148" y="367"/>
                  </a:lnTo>
                  <a:lnTo>
                    <a:pt x="148" y="365"/>
                  </a:lnTo>
                  <a:lnTo>
                    <a:pt x="145" y="360"/>
                  </a:lnTo>
                  <a:lnTo>
                    <a:pt x="150" y="358"/>
                  </a:lnTo>
                  <a:lnTo>
                    <a:pt x="145" y="354"/>
                  </a:lnTo>
                  <a:lnTo>
                    <a:pt x="143" y="352"/>
                  </a:lnTo>
                  <a:lnTo>
                    <a:pt x="143" y="346"/>
                  </a:lnTo>
                  <a:lnTo>
                    <a:pt x="145" y="344"/>
                  </a:lnTo>
                  <a:lnTo>
                    <a:pt x="143" y="341"/>
                  </a:lnTo>
                  <a:lnTo>
                    <a:pt x="141" y="339"/>
                  </a:lnTo>
                  <a:lnTo>
                    <a:pt x="141" y="327"/>
                  </a:lnTo>
                  <a:lnTo>
                    <a:pt x="139" y="325"/>
                  </a:lnTo>
                  <a:lnTo>
                    <a:pt x="137" y="320"/>
                  </a:lnTo>
                  <a:lnTo>
                    <a:pt x="135" y="316"/>
                  </a:lnTo>
                  <a:lnTo>
                    <a:pt x="133" y="322"/>
                  </a:lnTo>
                  <a:lnTo>
                    <a:pt x="133" y="322"/>
                  </a:lnTo>
                  <a:lnTo>
                    <a:pt x="133" y="320"/>
                  </a:lnTo>
                  <a:lnTo>
                    <a:pt x="131" y="316"/>
                  </a:lnTo>
                  <a:lnTo>
                    <a:pt x="131" y="308"/>
                  </a:lnTo>
                  <a:lnTo>
                    <a:pt x="129" y="303"/>
                  </a:lnTo>
                  <a:lnTo>
                    <a:pt x="129" y="299"/>
                  </a:lnTo>
                  <a:lnTo>
                    <a:pt x="129" y="297"/>
                  </a:lnTo>
                  <a:lnTo>
                    <a:pt x="124" y="295"/>
                  </a:lnTo>
                  <a:lnTo>
                    <a:pt x="124" y="289"/>
                  </a:lnTo>
                  <a:lnTo>
                    <a:pt x="122" y="289"/>
                  </a:lnTo>
                  <a:lnTo>
                    <a:pt x="122" y="274"/>
                  </a:lnTo>
                  <a:lnTo>
                    <a:pt x="118" y="272"/>
                  </a:lnTo>
                  <a:lnTo>
                    <a:pt x="118" y="268"/>
                  </a:lnTo>
                  <a:lnTo>
                    <a:pt x="120" y="268"/>
                  </a:lnTo>
                  <a:lnTo>
                    <a:pt x="120" y="266"/>
                  </a:lnTo>
                  <a:lnTo>
                    <a:pt x="118" y="259"/>
                  </a:lnTo>
                  <a:lnTo>
                    <a:pt x="118" y="259"/>
                  </a:lnTo>
                  <a:lnTo>
                    <a:pt x="118" y="257"/>
                  </a:lnTo>
                  <a:lnTo>
                    <a:pt x="118" y="259"/>
                  </a:lnTo>
                  <a:lnTo>
                    <a:pt x="114" y="259"/>
                  </a:lnTo>
                  <a:lnTo>
                    <a:pt x="112" y="259"/>
                  </a:lnTo>
                  <a:lnTo>
                    <a:pt x="110" y="255"/>
                  </a:lnTo>
                  <a:lnTo>
                    <a:pt x="107" y="253"/>
                  </a:lnTo>
                  <a:lnTo>
                    <a:pt x="103" y="244"/>
                  </a:lnTo>
                  <a:lnTo>
                    <a:pt x="103" y="242"/>
                  </a:lnTo>
                  <a:lnTo>
                    <a:pt x="101" y="242"/>
                  </a:lnTo>
                  <a:lnTo>
                    <a:pt x="101" y="240"/>
                  </a:lnTo>
                  <a:lnTo>
                    <a:pt x="97" y="238"/>
                  </a:lnTo>
                  <a:lnTo>
                    <a:pt x="101" y="240"/>
                  </a:lnTo>
                  <a:lnTo>
                    <a:pt x="99" y="242"/>
                  </a:lnTo>
                  <a:lnTo>
                    <a:pt x="99" y="244"/>
                  </a:lnTo>
                  <a:lnTo>
                    <a:pt x="101" y="247"/>
                  </a:lnTo>
                  <a:lnTo>
                    <a:pt x="101" y="251"/>
                  </a:lnTo>
                  <a:lnTo>
                    <a:pt x="99" y="253"/>
                  </a:lnTo>
                  <a:lnTo>
                    <a:pt x="99" y="255"/>
                  </a:lnTo>
                  <a:lnTo>
                    <a:pt x="95" y="259"/>
                  </a:lnTo>
                  <a:lnTo>
                    <a:pt x="91" y="259"/>
                  </a:lnTo>
                  <a:lnTo>
                    <a:pt x="89" y="255"/>
                  </a:lnTo>
                  <a:lnTo>
                    <a:pt x="89" y="255"/>
                  </a:lnTo>
                  <a:lnTo>
                    <a:pt x="89" y="259"/>
                  </a:lnTo>
                  <a:lnTo>
                    <a:pt x="89" y="259"/>
                  </a:lnTo>
                  <a:lnTo>
                    <a:pt x="93" y="261"/>
                  </a:lnTo>
                  <a:lnTo>
                    <a:pt x="89" y="263"/>
                  </a:lnTo>
                  <a:lnTo>
                    <a:pt x="84" y="263"/>
                  </a:lnTo>
                  <a:lnTo>
                    <a:pt x="82" y="261"/>
                  </a:lnTo>
                  <a:lnTo>
                    <a:pt x="82" y="266"/>
                  </a:lnTo>
                  <a:lnTo>
                    <a:pt x="74" y="272"/>
                  </a:lnTo>
                  <a:lnTo>
                    <a:pt x="70" y="270"/>
                  </a:lnTo>
                  <a:lnTo>
                    <a:pt x="70" y="272"/>
                  </a:lnTo>
                  <a:lnTo>
                    <a:pt x="67" y="272"/>
                  </a:lnTo>
                  <a:lnTo>
                    <a:pt x="67" y="270"/>
                  </a:lnTo>
                  <a:lnTo>
                    <a:pt x="67" y="272"/>
                  </a:lnTo>
                  <a:lnTo>
                    <a:pt x="65" y="272"/>
                  </a:lnTo>
                  <a:lnTo>
                    <a:pt x="63" y="270"/>
                  </a:lnTo>
                  <a:lnTo>
                    <a:pt x="57" y="272"/>
                  </a:lnTo>
                  <a:lnTo>
                    <a:pt x="57" y="276"/>
                  </a:lnTo>
                  <a:lnTo>
                    <a:pt x="55" y="276"/>
                  </a:lnTo>
                  <a:lnTo>
                    <a:pt x="55" y="270"/>
                  </a:lnTo>
                  <a:lnTo>
                    <a:pt x="59" y="266"/>
                  </a:lnTo>
                  <a:lnTo>
                    <a:pt x="59" y="259"/>
                  </a:lnTo>
                  <a:lnTo>
                    <a:pt x="57" y="266"/>
                  </a:lnTo>
                  <a:lnTo>
                    <a:pt x="53" y="268"/>
                  </a:lnTo>
                  <a:lnTo>
                    <a:pt x="51" y="274"/>
                  </a:lnTo>
                  <a:lnTo>
                    <a:pt x="51" y="272"/>
                  </a:lnTo>
                  <a:lnTo>
                    <a:pt x="51" y="270"/>
                  </a:lnTo>
                  <a:lnTo>
                    <a:pt x="48" y="266"/>
                  </a:lnTo>
                  <a:lnTo>
                    <a:pt x="53" y="247"/>
                  </a:lnTo>
                  <a:lnTo>
                    <a:pt x="57" y="242"/>
                  </a:lnTo>
                  <a:lnTo>
                    <a:pt x="55" y="240"/>
                  </a:lnTo>
                  <a:lnTo>
                    <a:pt x="51" y="232"/>
                  </a:lnTo>
                  <a:lnTo>
                    <a:pt x="51" y="226"/>
                  </a:lnTo>
                  <a:lnTo>
                    <a:pt x="48" y="223"/>
                  </a:lnTo>
                  <a:lnTo>
                    <a:pt x="48" y="221"/>
                  </a:lnTo>
                  <a:lnTo>
                    <a:pt x="48" y="221"/>
                  </a:lnTo>
                  <a:lnTo>
                    <a:pt x="46" y="219"/>
                  </a:lnTo>
                  <a:lnTo>
                    <a:pt x="44" y="213"/>
                  </a:lnTo>
                  <a:lnTo>
                    <a:pt x="42" y="211"/>
                  </a:lnTo>
                  <a:lnTo>
                    <a:pt x="40" y="207"/>
                  </a:lnTo>
                  <a:lnTo>
                    <a:pt x="40" y="202"/>
                  </a:lnTo>
                  <a:lnTo>
                    <a:pt x="36" y="200"/>
                  </a:lnTo>
                  <a:lnTo>
                    <a:pt x="38" y="204"/>
                  </a:lnTo>
                  <a:lnTo>
                    <a:pt x="38" y="211"/>
                  </a:lnTo>
                  <a:lnTo>
                    <a:pt x="32" y="209"/>
                  </a:lnTo>
                  <a:lnTo>
                    <a:pt x="27" y="204"/>
                  </a:lnTo>
                  <a:lnTo>
                    <a:pt x="27" y="202"/>
                  </a:lnTo>
                  <a:lnTo>
                    <a:pt x="23" y="198"/>
                  </a:lnTo>
                  <a:lnTo>
                    <a:pt x="23" y="196"/>
                  </a:lnTo>
                  <a:lnTo>
                    <a:pt x="27" y="196"/>
                  </a:lnTo>
                  <a:lnTo>
                    <a:pt x="27" y="200"/>
                  </a:lnTo>
                  <a:lnTo>
                    <a:pt x="32" y="200"/>
                  </a:lnTo>
                  <a:lnTo>
                    <a:pt x="32" y="200"/>
                  </a:lnTo>
                  <a:lnTo>
                    <a:pt x="32" y="200"/>
                  </a:lnTo>
                  <a:lnTo>
                    <a:pt x="29" y="196"/>
                  </a:lnTo>
                  <a:lnTo>
                    <a:pt x="32" y="194"/>
                  </a:lnTo>
                  <a:lnTo>
                    <a:pt x="34" y="196"/>
                  </a:lnTo>
                  <a:lnTo>
                    <a:pt x="36" y="196"/>
                  </a:lnTo>
                  <a:lnTo>
                    <a:pt x="36" y="192"/>
                  </a:lnTo>
                  <a:lnTo>
                    <a:pt x="32" y="188"/>
                  </a:lnTo>
                  <a:lnTo>
                    <a:pt x="25" y="185"/>
                  </a:lnTo>
                  <a:lnTo>
                    <a:pt x="25" y="183"/>
                  </a:lnTo>
                  <a:lnTo>
                    <a:pt x="21" y="183"/>
                  </a:lnTo>
                  <a:lnTo>
                    <a:pt x="19" y="179"/>
                  </a:lnTo>
                  <a:lnTo>
                    <a:pt x="19" y="183"/>
                  </a:lnTo>
                  <a:lnTo>
                    <a:pt x="17" y="183"/>
                  </a:lnTo>
                  <a:lnTo>
                    <a:pt x="15" y="181"/>
                  </a:lnTo>
                  <a:lnTo>
                    <a:pt x="19" y="177"/>
                  </a:lnTo>
                  <a:lnTo>
                    <a:pt x="15" y="179"/>
                  </a:lnTo>
                  <a:lnTo>
                    <a:pt x="13" y="175"/>
                  </a:lnTo>
                  <a:lnTo>
                    <a:pt x="13" y="177"/>
                  </a:lnTo>
                  <a:lnTo>
                    <a:pt x="13" y="181"/>
                  </a:lnTo>
                  <a:lnTo>
                    <a:pt x="4" y="173"/>
                  </a:lnTo>
                  <a:lnTo>
                    <a:pt x="4" y="169"/>
                  </a:lnTo>
                  <a:lnTo>
                    <a:pt x="2" y="164"/>
                  </a:lnTo>
                  <a:lnTo>
                    <a:pt x="2" y="164"/>
                  </a:lnTo>
                  <a:lnTo>
                    <a:pt x="0" y="162"/>
                  </a:lnTo>
                  <a:lnTo>
                    <a:pt x="2" y="158"/>
                  </a:lnTo>
                  <a:lnTo>
                    <a:pt x="6" y="154"/>
                  </a:lnTo>
                  <a:lnTo>
                    <a:pt x="6" y="156"/>
                  </a:lnTo>
                  <a:lnTo>
                    <a:pt x="8" y="150"/>
                  </a:lnTo>
                  <a:lnTo>
                    <a:pt x="8" y="143"/>
                  </a:lnTo>
                  <a:lnTo>
                    <a:pt x="11" y="139"/>
                  </a:lnTo>
                  <a:lnTo>
                    <a:pt x="13" y="141"/>
                  </a:lnTo>
                  <a:lnTo>
                    <a:pt x="15" y="139"/>
                  </a:lnTo>
                  <a:lnTo>
                    <a:pt x="17" y="133"/>
                  </a:lnTo>
                  <a:lnTo>
                    <a:pt x="15" y="129"/>
                  </a:lnTo>
                  <a:lnTo>
                    <a:pt x="17" y="124"/>
                  </a:lnTo>
                  <a:lnTo>
                    <a:pt x="15" y="118"/>
                  </a:lnTo>
                  <a:lnTo>
                    <a:pt x="19" y="118"/>
                  </a:lnTo>
                  <a:lnTo>
                    <a:pt x="19" y="112"/>
                  </a:lnTo>
                  <a:lnTo>
                    <a:pt x="19" y="107"/>
                  </a:lnTo>
                  <a:lnTo>
                    <a:pt x="17" y="97"/>
                  </a:lnTo>
                  <a:lnTo>
                    <a:pt x="21" y="97"/>
                  </a:lnTo>
                  <a:lnTo>
                    <a:pt x="25" y="99"/>
                  </a:lnTo>
                  <a:lnTo>
                    <a:pt x="29" y="99"/>
                  </a:lnTo>
                  <a:lnTo>
                    <a:pt x="34" y="91"/>
                  </a:lnTo>
                  <a:lnTo>
                    <a:pt x="36" y="82"/>
                  </a:lnTo>
                  <a:lnTo>
                    <a:pt x="40" y="72"/>
                  </a:lnTo>
                  <a:lnTo>
                    <a:pt x="36" y="70"/>
                  </a:lnTo>
                  <a:lnTo>
                    <a:pt x="36" y="67"/>
                  </a:lnTo>
                  <a:lnTo>
                    <a:pt x="40" y="57"/>
                  </a:lnTo>
                  <a:lnTo>
                    <a:pt x="42" y="48"/>
                  </a:lnTo>
                  <a:lnTo>
                    <a:pt x="40" y="46"/>
                  </a:lnTo>
                  <a:lnTo>
                    <a:pt x="42" y="42"/>
                  </a:lnTo>
                  <a:lnTo>
                    <a:pt x="48" y="32"/>
                  </a:lnTo>
                  <a:lnTo>
                    <a:pt x="53" y="29"/>
                  </a:lnTo>
                  <a:lnTo>
                    <a:pt x="57" y="25"/>
                  </a:lnTo>
                  <a:lnTo>
                    <a:pt x="59" y="19"/>
                  </a:lnTo>
                  <a:lnTo>
                    <a:pt x="65" y="17"/>
                  </a:lnTo>
                  <a:lnTo>
                    <a:pt x="72" y="13"/>
                  </a:lnTo>
                  <a:lnTo>
                    <a:pt x="76" y="17"/>
                  </a:lnTo>
                  <a:lnTo>
                    <a:pt x="80" y="19"/>
                  </a:lnTo>
                  <a:lnTo>
                    <a:pt x="78" y="15"/>
                  </a:lnTo>
                  <a:lnTo>
                    <a:pt x="78" y="8"/>
                  </a:lnTo>
                  <a:lnTo>
                    <a:pt x="82" y="6"/>
                  </a:lnTo>
                  <a:lnTo>
                    <a:pt x="82" y="2"/>
                  </a:lnTo>
                  <a:lnTo>
                    <a:pt x="80" y="2"/>
                  </a:lnTo>
                  <a:lnTo>
                    <a:pt x="80" y="2"/>
                  </a:lnTo>
                  <a:close/>
                  <a:moveTo>
                    <a:pt x="27" y="213"/>
                  </a:moveTo>
                  <a:lnTo>
                    <a:pt x="27" y="215"/>
                  </a:lnTo>
                  <a:lnTo>
                    <a:pt x="32" y="217"/>
                  </a:lnTo>
                  <a:lnTo>
                    <a:pt x="34" y="213"/>
                  </a:lnTo>
                  <a:lnTo>
                    <a:pt x="29" y="211"/>
                  </a:lnTo>
                  <a:lnTo>
                    <a:pt x="27" y="21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26" name="Freeform 36">
              <a:extLst>
                <a:ext uri="{FF2B5EF4-FFF2-40B4-BE49-F238E27FC236}">
                  <a16:creationId xmlns:a16="http://schemas.microsoft.com/office/drawing/2014/main" id="{CD7A1426-5CF0-4212-A906-33855A52CDB2}"/>
                </a:ext>
              </a:extLst>
            </p:cNvPr>
            <p:cNvSpPr>
              <a:spLocks noEditPoints="1"/>
            </p:cNvSpPr>
            <p:nvPr/>
          </p:nvSpPr>
          <p:spPr bwMode="auto">
            <a:xfrm>
              <a:off x="5571308" y="3299583"/>
              <a:ext cx="33857" cy="62838"/>
            </a:xfrm>
            <a:custGeom>
              <a:avLst/>
              <a:gdLst>
                <a:gd name="T0" fmla="*/ 0 w 42"/>
                <a:gd name="T1" fmla="*/ 36 h 83"/>
                <a:gd name="T2" fmla="*/ 2 w 42"/>
                <a:gd name="T3" fmla="*/ 32 h 83"/>
                <a:gd name="T4" fmla="*/ 0 w 42"/>
                <a:gd name="T5" fmla="*/ 34 h 83"/>
                <a:gd name="T6" fmla="*/ 0 w 42"/>
                <a:gd name="T7" fmla="*/ 40 h 83"/>
                <a:gd name="T8" fmla="*/ 7 w 42"/>
                <a:gd name="T9" fmla="*/ 7 h 83"/>
                <a:gd name="T10" fmla="*/ 2 w 42"/>
                <a:gd name="T11" fmla="*/ 3 h 83"/>
                <a:gd name="T12" fmla="*/ 9 w 42"/>
                <a:gd name="T13" fmla="*/ 3 h 83"/>
                <a:gd name="T14" fmla="*/ 7 w 42"/>
                <a:gd name="T15" fmla="*/ 5 h 83"/>
                <a:gd name="T16" fmla="*/ 7 w 42"/>
                <a:gd name="T17" fmla="*/ 7 h 83"/>
                <a:gd name="T18" fmla="*/ 15 w 42"/>
                <a:gd name="T19" fmla="*/ 3 h 83"/>
                <a:gd name="T20" fmla="*/ 19 w 42"/>
                <a:gd name="T21" fmla="*/ 9 h 83"/>
                <a:gd name="T22" fmla="*/ 19 w 42"/>
                <a:gd name="T23" fmla="*/ 9 h 83"/>
                <a:gd name="T24" fmla="*/ 13 w 42"/>
                <a:gd name="T25" fmla="*/ 9 h 83"/>
                <a:gd name="T26" fmla="*/ 9 w 42"/>
                <a:gd name="T27" fmla="*/ 5 h 83"/>
                <a:gd name="T28" fmla="*/ 11 w 42"/>
                <a:gd name="T29" fmla="*/ 5 h 83"/>
                <a:gd name="T30" fmla="*/ 11 w 42"/>
                <a:gd name="T31" fmla="*/ 3 h 83"/>
                <a:gd name="T32" fmla="*/ 9 w 42"/>
                <a:gd name="T33" fmla="*/ 9 h 83"/>
                <a:gd name="T34" fmla="*/ 9 w 42"/>
                <a:gd name="T35" fmla="*/ 11 h 83"/>
                <a:gd name="T36" fmla="*/ 7 w 42"/>
                <a:gd name="T37" fmla="*/ 13 h 83"/>
                <a:gd name="T38" fmla="*/ 4 w 42"/>
                <a:gd name="T39" fmla="*/ 19 h 83"/>
                <a:gd name="T40" fmla="*/ 2 w 42"/>
                <a:gd name="T41" fmla="*/ 17 h 83"/>
                <a:gd name="T42" fmla="*/ 0 w 42"/>
                <a:gd name="T43" fmla="*/ 17 h 83"/>
                <a:gd name="T44" fmla="*/ 2 w 42"/>
                <a:gd name="T45" fmla="*/ 22 h 83"/>
                <a:gd name="T46" fmla="*/ 4 w 42"/>
                <a:gd name="T47" fmla="*/ 26 h 83"/>
                <a:gd name="T48" fmla="*/ 2 w 42"/>
                <a:gd name="T49" fmla="*/ 32 h 83"/>
                <a:gd name="T50" fmla="*/ 2 w 42"/>
                <a:gd name="T51" fmla="*/ 45 h 83"/>
                <a:gd name="T52" fmla="*/ 2 w 42"/>
                <a:gd name="T53" fmla="*/ 53 h 83"/>
                <a:gd name="T54" fmla="*/ 4 w 42"/>
                <a:gd name="T55" fmla="*/ 66 h 83"/>
                <a:gd name="T56" fmla="*/ 11 w 42"/>
                <a:gd name="T57" fmla="*/ 81 h 83"/>
                <a:gd name="T58" fmla="*/ 19 w 42"/>
                <a:gd name="T59" fmla="*/ 83 h 83"/>
                <a:gd name="T60" fmla="*/ 32 w 42"/>
                <a:gd name="T61" fmla="*/ 78 h 83"/>
                <a:gd name="T62" fmla="*/ 40 w 42"/>
                <a:gd name="T63" fmla="*/ 68 h 83"/>
                <a:gd name="T64" fmla="*/ 42 w 42"/>
                <a:gd name="T65" fmla="*/ 59 h 83"/>
                <a:gd name="T66" fmla="*/ 42 w 42"/>
                <a:gd name="T67" fmla="*/ 53 h 83"/>
                <a:gd name="T68" fmla="*/ 42 w 42"/>
                <a:gd name="T69" fmla="*/ 49 h 83"/>
                <a:gd name="T70" fmla="*/ 36 w 42"/>
                <a:gd name="T71" fmla="*/ 36 h 83"/>
                <a:gd name="T72" fmla="*/ 30 w 42"/>
                <a:gd name="T73" fmla="*/ 30 h 83"/>
                <a:gd name="T74" fmla="*/ 28 w 42"/>
                <a:gd name="T75" fmla="*/ 30 h 83"/>
                <a:gd name="T76" fmla="*/ 30 w 42"/>
                <a:gd name="T77" fmla="*/ 26 h 83"/>
                <a:gd name="T78" fmla="*/ 26 w 42"/>
                <a:gd name="T79" fmla="*/ 19 h 83"/>
                <a:gd name="T80" fmla="*/ 23 w 42"/>
                <a:gd name="T81" fmla="*/ 17 h 83"/>
                <a:gd name="T82" fmla="*/ 21 w 42"/>
                <a:gd name="T83" fmla="*/ 13 h 83"/>
                <a:gd name="T84" fmla="*/ 15 w 42"/>
                <a:gd name="T85" fmla="*/ 13 h 83"/>
                <a:gd name="T86" fmla="*/ 13 w 42"/>
                <a:gd name="T87" fmla="*/ 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83">
                  <a:moveTo>
                    <a:pt x="0" y="40"/>
                  </a:moveTo>
                  <a:lnTo>
                    <a:pt x="0" y="36"/>
                  </a:lnTo>
                  <a:lnTo>
                    <a:pt x="0" y="32"/>
                  </a:lnTo>
                  <a:lnTo>
                    <a:pt x="2" y="32"/>
                  </a:lnTo>
                  <a:lnTo>
                    <a:pt x="2" y="32"/>
                  </a:lnTo>
                  <a:lnTo>
                    <a:pt x="0" y="34"/>
                  </a:lnTo>
                  <a:lnTo>
                    <a:pt x="2" y="36"/>
                  </a:lnTo>
                  <a:lnTo>
                    <a:pt x="0" y="40"/>
                  </a:lnTo>
                  <a:lnTo>
                    <a:pt x="0" y="40"/>
                  </a:lnTo>
                  <a:close/>
                  <a:moveTo>
                    <a:pt x="7" y="7"/>
                  </a:moveTo>
                  <a:lnTo>
                    <a:pt x="2" y="5"/>
                  </a:lnTo>
                  <a:lnTo>
                    <a:pt x="2" y="3"/>
                  </a:lnTo>
                  <a:lnTo>
                    <a:pt x="9" y="0"/>
                  </a:lnTo>
                  <a:lnTo>
                    <a:pt x="9" y="3"/>
                  </a:lnTo>
                  <a:lnTo>
                    <a:pt x="9" y="5"/>
                  </a:lnTo>
                  <a:lnTo>
                    <a:pt x="7" y="5"/>
                  </a:lnTo>
                  <a:lnTo>
                    <a:pt x="7" y="7"/>
                  </a:lnTo>
                  <a:lnTo>
                    <a:pt x="7" y="7"/>
                  </a:lnTo>
                  <a:close/>
                  <a:moveTo>
                    <a:pt x="11" y="3"/>
                  </a:moveTo>
                  <a:lnTo>
                    <a:pt x="15" y="3"/>
                  </a:lnTo>
                  <a:lnTo>
                    <a:pt x="15" y="7"/>
                  </a:lnTo>
                  <a:lnTo>
                    <a:pt x="19" y="9"/>
                  </a:lnTo>
                  <a:lnTo>
                    <a:pt x="21" y="11"/>
                  </a:lnTo>
                  <a:lnTo>
                    <a:pt x="19" y="9"/>
                  </a:lnTo>
                  <a:lnTo>
                    <a:pt x="15" y="9"/>
                  </a:lnTo>
                  <a:lnTo>
                    <a:pt x="13" y="9"/>
                  </a:lnTo>
                  <a:lnTo>
                    <a:pt x="9" y="7"/>
                  </a:lnTo>
                  <a:lnTo>
                    <a:pt x="9" y="5"/>
                  </a:lnTo>
                  <a:lnTo>
                    <a:pt x="13" y="5"/>
                  </a:lnTo>
                  <a:lnTo>
                    <a:pt x="11" y="5"/>
                  </a:lnTo>
                  <a:lnTo>
                    <a:pt x="11" y="3"/>
                  </a:lnTo>
                  <a:lnTo>
                    <a:pt x="11" y="3"/>
                  </a:lnTo>
                  <a:close/>
                  <a:moveTo>
                    <a:pt x="9" y="9"/>
                  </a:moveTo>
                  <a:lnTo>
                    <a:pt x="9" y="9"/>
                  </a:lnTo>
                  <a:lnTo>
                    <a:pt x="9" y="11"/>
                  </a:lnTo>
                  <a:lnTo>
                    <a:pt x="9" y="11"/>
                  </a:lnTo>
                  <a:lnTo>
                    <a:pt x="7" y="13"/>
                  </a:lnTo>
                  <a:lnTo>
                    <a:pt x="7" y="13"/>
                  </a:lnTo>
                  <a:lnTo>
                    <a:pt x="7" y="15"/>
                  </a:lnTo>
                  <a:lnTo>
                    <a:pt x="4" y="19"/>
                  </a:lnTo>
                  <a:lnTo>
                    <a:pt x="4" y="19"/>
                  </a:lnTo>
                  <a:lnTo>
                    <a:pt x="2" y="17"/>
                  </a:lnTo>
                  <a:lnTo>
                    <a:pt x="0" y="17"/>
                  </a:lnTo>
                  <a:lnTo>
                    <a:pt x="0" y="17"/>
                  </a:lnTo>
                  <a:lnTo>
                    <a:pt x="2" y="19"/>
                  </a:lnTo>
                  <a:lnTo>
                    <a:pt x="2" y="22"/>
                  </a:lnTo>
                  <a:lnTo>
                    <a:pt x="2" y="22"/>
                  </a:lnTo>
                  <a:lnTo>
                    <a:pt x="4" y="26"/>
                  </a:lnTo>
                  <a:lnTo>
                    <a:pt x="4" y="30"/>
                  </a:lnTo>
                  <a:lnTo>
                    <a:pt x="2" y="32"/>
                  </a:lnTo>
                  <a:lnTo>
                    <a:pt x="0" y="43"/>
                  </a:lnTo>
                  <a:lnTo>
                    <a:pt x="2" y="45"/>
                  </a:lnTo>
                  <a:lnTo>
                    <a:pt x="0" y="45"/>
                  </a:lnTo>
                  <a:lnTo>
                    <a:pt x="2" y="53"/>
                  </a:lnTo>
                  <a:lnTo>
                    <a:pt x="2" y="55"/>
                  </a:lnTo>
                  <a:lnTo>
                    <a:pt x="4" y="66"/>
                  </a:lnTo>
                  <a:lnTo>
                    <a:pt x="7" y="76"/>
                  </a:lnTo>
                  <a:lnTo>
                    <a:pt x="11" y="81"/>
                  </a:lnTo>
                  <a:lnTo>
                    <a:pt x="15" y="83"/>
                  </a:lnTo>
                  <a:lnTo>
                    <a:pt x="19" y="83"/>
                  </a:lnTo>
                  <a:lnTo>
                    <a:pt x="26" y="81"/>
                  </a:lnTo>
                  <a:lnTo>
                    <a:pt x="32" y="78"/>
                  </a:lnTo>
                  <a:lnTo>
                    <a:pt x="38" y="72"/>
                  </a:lnTo>
                  <a:lnTo>
                    <a:pt x="40" y="68"/>
                  </a:lnTo>
                  <a:lnTo>
                    <a:pt x="42" y="64"/>
                  </a:lnTo>
                  <a:lnTo>
                    <a:pt x="42" y="59"/>
                  </a:lnTo>
                  <a:lnTo>
                    <a:pt x="42" y="59"/>
                  </a:lnTo>
                  <a:lnTo>
                    <a:pt x="42" y="53"/>
                  </a:lnTo>
                  <a:lnTo>
                    <a:pt x="42" y="51"/>
                  </a:lnTo>
                  <a:lnTo>
                    <a:pt x="42" y="49"/>
                  </a:lnTo>
                  <a:lnTo>
                    <a:pt x="40" y="45"/>
                  </a:lnTo>
                  <a:lnTo>
                    <a:pt x="36" y="36"/>
                  </a:lnTo>
                  <a:lnTo>
                    <a:pt x="34" y="30"/>
                  </a:lnTo>
                  <a:lnTo>
                    <a:pt x="30" y="30"/>
                  </a:lnTo>
                  <a:lnTo>
                    <a:pt x="30" y="30"/>
                  </a:lnTo>
                  <a:lnTo>
                    <a:pt x="28" y="30"/>
                  </a:lnTo>
                  <a:lnTo>
                    <a:pt x="32" y="28"/>
                  </a:lnTo>
                  <a:lnTo>
                    <a:pt x="30" y="26"/>
                  </a:lnTo>
                  <a:lnTo>
                    <a:pt x="28" y="26"/>
                  </a:lnTo>
                  <a:lnTo>
                    <a:pt x="26" y="19"/>
                  </a:lnTo>
                  <a:lnTo>
                    <a:pt x="23" y="22"/>
                  </a:lnTo>
                  <a:lnTo>
                    <a:pt x="23" y="17"/>
                  </a:lnTo>
                  <a:lnTo>
                    <a:pt x="21" y="15"/>
                  </a:lnTo>
                  <a:lnTo>
                    <a:pt x="21" y="13"/>
                  </a:lnTo>
                  <a:lnTo>
                    <a:pt x="15" y="11"/>
                  </a:lnTo>
                  <a:lnTo>
                    <a:pt x="15" y="13"/>
                  </a:lnTo>
                  <a:lnTo>
                    <a:pt x="13" y="11"/>
                  </a:lnTo>
                  <a:lnTo>
                    <a:pt x="13" y="9"/>
                  </a:lnTo>
                  <a:lnTo>
                    <a:pt x="9" y="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27" name="Freeform 37">
              <a:extLst>
                <a:ext uri="{FF2B5EF4-FFF2-40B4-BE49-F238E27FC236}">
                  <a16:creationId xmlns:a16="http://schemas.microsoft.com/office/drawing/2014/main" id="{B68B8A3F-370C-4D0E-B5B4-41C2648D560F}"/>
                </a:ext>
              </a:extLst>
            </p:cNvPr>
            <p:cNvSpPr>
              <a:spLocks noEditPoints="1"/>
            </p:cNvSpPr>
            <p:nvPr/>
          </p:nvSpPr>
          <p:spPr bwMode="auto">
            <a:xfrm>
              <a:off x="5371392" y="2913474"/>
              <a:ext cx="451424" cy="414878"/>
            </a:xfrm>
            <a:custGeom>
              <a:avLst/>
              <a:gdLst>
                <a:gd name="T0" fmla="*/ 191 w 560"/>
                <a:gd name="T1" fmla="*/ 47 h 548"/>
                <a:gd name="T2" fmla="*/ 221 w 560"/>
                <a:gd name="T3" fmla="*/ 64 h 548"/>
                <a:gd name="T4" fmla="*/ 227 w 560"/>
                <a:gd name="T5" fmla="*/ 106 h 548"/>
                <a:gd name="T6" fmla="*/ 290 w 560"/>
                <a:gd name="T7" fmla="*/ 133 h 548"/>
                <a:gd name="T8" fmla="*/ 364 w 560"/>
                <a:gd name="T9" fmla="*/ 150 h 548"/>
                <a:gd name="T10" fmla="*/ 392 w 560"/>
                <a:gd name="T11" fmla="*/ 121 h 548"/>
                <a:gd name="T12" fmla="*/ 423 w 560"/>
                <a:gd name="T13" fmla="*/ 148 h 548"/>
                <a:gd name="T14" fmla="*/ 451 w 560"/>
                <a:gd name="T15" fmla="*/ 125 h 548"/>
                <a:gd name="T16" fmla="*/ 478 w 560"/>
                <a:gd name="T17" fmla="*/ 104 h 548"/>
                <a:gd name="T18" fmla="*/ 520 w 560"/>
                <a:gd name="T19" fmla="*/ 89 h 548"/>
                <a:gd name="T20" fmla="*/ 541 w 560"/>
                <a:gd name="T21" fmla="*/ 91 h 548"/>
                <a:gd name="T22" fmla="*/ 560 w 560"/>
                <a:gd name="T23" fmla="*/ 112 h 548"/>
                <a:gd name="T24" fmla="*/ 531 w 560"/>
                <a:gd name="T25" fmla="*/ 139 h 548"/>
                <a:gd name="T26" fmla="*/ 512 w 560"/>
                <a:gd name="T27" fmla="*/ 201 h 548"/>
                <a:gd name="T28" fmla="*/ 493 w 560"/>
                <a:gd name="T29" fmla="*/ 239 h 548"/>
                <a:gd name="T30" fmla="*/ 484 w 560"/>
                <a:gd name="T31" fmla="*/ 249 h 548"/>
                <a:gd name="T32" fmla="*/ 470 w 560"/>
                <a:gd name="T33" fmla="*/ 213 h 548"/>
                <a:gd name="T34" fmla="*/ 457 w 560"/>
                <a:gd name="T35" fmla="*/ 222 h 548"/>
                <a:gd name="T36" fmla="*/ 463 w 560"/>
                <a:gd name="T37" fmla="*/ 203 h 548"/>
                <a:gd name="T38" fmla="*/ 459 w 560"/>
                <a:gd name="T39" fmla="*/ 180 h 548"/>
                <a:gd name="T40" fmla="*/ 419 w 560"/>
                <a:gd name="T41" fmla="*/ 167 h 548"/>
                <a:gd name="T42" fmla="*/ 406 w 560"/>
                <a:gd name="T43" fmla="*/ 156 h 548"/>
                <a:gd name="T44" fmla="*/ 392 w 560"/>
                <a:gd name="T45" fmla="*/ 154 h 548"/>
                <a:gd name="T46" fmla="*/ 398 w 560"/>
                <a:gd name="T47" fmla="*/ 180 h 548"/>
                <a:gd name="T48" fmla="*/ 406 w 560"/>
                <a:gd name="T49" fmla="*/ 224 h 548"/>
                <a:gd name="T50" fmla="*/ 411 w 560"/>
                <a:gd name="T51" fmla="*/ 260 h 548"/>
                <a:gd name="T52" fmla="*/ 398 w 560"/>
                <a:gd name="T53" fmla="*/ 255 h 548"/>
                <a:gd name="T54" fmla="*/ 392 w 560"/>
                <a:gd name="T55" fmla="*/ 255 h 548"/>
                <a:gd name="T56" fmla="*/ 370 w 560"/>
                <a:gd name="T57" fmla="*/ 285 h 548"/>
                <a:gd name="T58" fmla="*/ 347 w 560"/>
                <a:gd name="T59" fmla="*/ 300 h 548"/>
                <a:gd name="T60" fmla="*/ 309 w 560"/>
                <a:gd name="T61" fmla="*/ 348 h 548"/>
                <a:gd name="T62" fmla="*/ 271 w 560"/>
                <a:gd name="T63" fmla="*/ 382 h 548"/>
                <a:gd name="T64" fmla="*/ 250 w 560"/>
                <a:gd name="T65" fmla="*/ 422 h 548"/>
                <a:gd name="T66" fmla="*/ 246 w 560"/>
                <a:gd name="T67" fmla="*/ 504 h 548"/>
                <a:gd name="T68" fmla="*/ 240 w 560"/>
                <a:gd name="T69" fmla="*/ 527 h 548"/>
                <a:gd name="T70" fmla="*/ 215 w 560"/>
                <a:gd name="T71" fmla="*/ 542 h 548"/>
                <a:gd name="T72" fmla="*/ 172 w 560"/>
                <a:gd name="T73" fmla="*/ 494 h 548"/>
                <a:gd name="T74" fmla="*/ 145 w 560"/>
                <a:gd name="T75" fmla="*/ 443 h 548"/>
                <a:gd name="T76" fmla="*/ 124 w 560"/>
                <a:gd name="T77" fmla="*/ 397 h 548"/>
                <a:gd name="T78" fmla="*/ 105 w 560"/>
                <a:gd name="T79" fmla="*/ 338 h 548"/>
                <a:gd name="T80" fmla="*/ 92 w 560"/>
                <a:gd name="T81" fmla="*/ 293 h 548"/>
                <a:gd name="T82" fmla="*/ 90 w 560"/>
                <a:gd name="T83" fmla="*/ 262 h 548"/>
                <a:gd name="T84" fmla="*/ 88 w 560"/>
                <a:gd name="T85" fmla="*/ 245 h 548"/>
                <a:gd name="T86" fmla="*/ 71 w 560"/>
                <a:gd name="T87" fmla="*/ 276 h 548"/>
                <a:gd name="T88" fmla="*/ 12 w 560"/>
                <a:gd name="T89" fmla="*/ 249 h 548"/>
                <a:gd name="T90" fmla="*/ 29 w 560"/>
                <a:gd name="T91" fmla="*/ 249 h 548"/>
                <a:gd name="T92" fmla="*/ 33 w 560"/>
                <a:gd name="T93" fmla="*/ 239 h 548"/>
                <a:gd name="T94" fmla="*/ 0 w 560"/>
                <a:gd name="T95" fmla="*/ 220 h 548"/>
                <a:gd name="T96" fmla="*/ 44 w 560"/>
                <a:gd name="T97" fmla="*/ 201 h 548"/>
                <a:gd name="T98" fmla="*/ 40 w 560"/>
                <a:gd name="T99" fmla="*/ 173 h 548"/>
                <a:gd name="T100" fmla="*/ 12 w 560"/>
                <a:gd name="T101" fmla="*/ 146 h 548"/>
                <a:gd name="T102" fmla="*/ 46 w 560"/>
                <a:gd name="T103" fmla="*/ 125 h 548"/>
                <a:gd name="T104" fmla="*/ 92 w 560"/>
                <a:gd name="T105" fmla="*/ 70 h 548"/>
                <a:gd name="T106" fmla="*/ 111 w 560"/>
                <a:gd name="T107" fmla="*/ 26 h 548"/>
                <a:gd name="T108" fmla="*/ 164 w 560"/>
                <a:gd name="T109" fmla="*/ 7 h 548"/>
                <a:gd name="T110" fmla="*/ 406 w 560"/>
                <a:gd name="T111" fmla="*/ 260 h 548"/>
                <a:gd name="T112" fmla="*/ 400 w 560"/>
                <a:gd name="T113" fmla="*/ 264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0" h="548">
                  <a:moveTo>
                    <a:pt x="179" y="17"/>
                  </a:moveTo>
                  <a:lnTo>
                    <a:pt x="181" y="19"/>
                  </a:lnTo>
                  <a:lnTo>
                    <a:pt x="181" y="24"/>
                  </a:lnTo>
                  <a:lnTo>
                    <a:pt x="187" y="26"/>
                  </a:lnTo>
                  <a:lnTo>
                    <a:pt x="185" y="34"/>
                  </a:lnTo>
                  <a:lnTo>
                    <a:pt x="187" y="36"/>
                  </a:lnTo>
                  <a:lnTo>
                    <a:pt x="187" y="40"/>
                  </a:lnTo>
                  <a:lnTo>
                    <a:pt x="189" y="40"/>
                  </a:lnTo>
                  <a:lnTo>
                    <a:pt x="191" y="45"/>
                  </a:lnTo>
                  <a:lnTo>
                    <a:pt x="191" y="47"/>
                  </a:lnTo>
                  <a:lnTo>
                    <a:pt x="193" y="49"/>
                  </a:lnTo>
                  <a:lnTo>
                    <a:pt x="193" y="53"/>
                  </a:lnTo>
                  <a:lnTo>
                    <a:pt x="198" y="55"/>
                  </a:lnTo>
                  <a:lnTo>
                    <a:pt x="202" y="51"/>
                  </a:lnTo>
                  <a:lnTo>
                    <a:pt x="206" y="51"/>
                  </a:lnTo>
                  <a:lnTo>
                    <a:pt x="208" y="53"/>
                  </a:lnTo>
                  <a:lnTo>
                    <a:pt x="212" y="53"/>
                  </a:lnTo>
                  <a:lnTo>
                    <a:pt x="217" y="57"/>
                  </a:lnTo>
                  <a:lnTo>
                    <a:pt x="219" y="59"/>
                  </a:lnTo>
                  <a:lnTo>
                    <a:pt x="221" y="64"/>
                  </a:lnTo>
                  <a:lnTo>
                    <a:pt x="225" y="64"/>
                  </a:lnTo>
                  <a:lnTo>
                    <a:pt x="225" y="68"/>
                  </a:lnTo>
                  <a:lnTo>
                    <a:pt x="227" y="68"/>
                  </a:lnTo>
                  <a:lnTo>
                    <a:pt x="227" y="74"/>
                  </a:lnTo>
                  <a:lnTo>
                    <a:pt x="223" y="85"/>
                  </a:lnTo>
                  <a:lnTo>
                    <a:pt x="223" y="91"/>
                  </a:lnTo>
                  <a:lnTo>
                    <a:pt x="219" y="97"/>
                  </a:lnTo>
                  <a:lnTo>
                    <a:pt x="221" y="104"/>
                  </a:lnTo>
                  <a:lnTo>
                    <a:pt x="225" y="104"/>
                  </a:lnTo>
                  <a:lnTo>
                    <a:pt x="227" y="106"/>
                  </a:lnTo>
                  <a:lnTo>
                    <a:pt x="231" y="106"/>
                  </a:lnTo>
                  <a:lnTo>
                    <a:pt x="236" y="110"/>
                  </a:lnTo>
                  <a:lnTo>
                    <a:pt x="242" y="112"/>
                  </a:lnTo>
                  <a:lnTo>
                    <a:pt x="250" y="116"/>
                  </a:lnTo>
                  <a:lnTo>
                    <a:pt x="257" y="125"/>
                  </a:lnTo>
                  <a:lnTo>
                    <a:pt x="265" y="127"/>
                  </a:lnTo>
                  <a:lnTo>
                    <a:pt x="269" y="129"/>
                  </a:lnTo>
                  <a:lnTo>
                    <a:pt x="274" y="129"/>
                  </a:lnTo>
                  <a:lnTo>
                    <a:pt x="280" y="133"/>
                  </a:lnTo>
                  <a:lnTo>
                    <a:pt x="290" y="133"/>
                  </a:lnTo>
                  <a:lnTo>
                    <a:pt x="295" y="135"/>
                  </a:lnTo>
                  <a:lnTo>
                    <a:pt x="305" y="133"/>
                  </a:lnTo>
                  <a:lnTo>
                    <a:pt x="314" y="135"/>
                  </a:lnTo>
                  <a:lnTo>
                    <a:pt x="316" y="139"/>
                  </a:lnTo>
                  <a:lnTo>
                    <a:pt x="320" y="146"/>
                  </a:lnTo>
                  <a:lnTo>
                    <a:pt x="330" y="148"/>
                  </a:lnTo>
                  <a:lnTo>
                    <a:pt x="335" y="146"/>
                  </a:lnTo>
                  <a:lnTo>
                    <a:pt x="341" y="146"/>
                  </a:lnTo>
                  <a:lnTo>
                    <a:pt x="360" y="152"/>
                  </a:lnTo>
                  <a:lnTo>
                    <a:pt x="364" y="150"/>
                  </a:lnTo>
                  <a:lnTo>
                    <a:pt x="370" y="154"/>
                  </a:lnTo>
                  <a:lnTo>
                    <a:pt x="383" y="150"/>
                  </a:lnTo>
                  <a:lnTo>
                    <a:pt x="385" y="142"/>
                  </a:lnTo>
                  <a:lnTo>
                    <a:pt x="381" y="133"/>
                  </a:lnTo>
                  <a:lnTo>
                    <a:pt x="383" y="125"/>
                  </a:lnTo>
                  <a:lnTo>
                    <a:pt x="381" y="121"/>
                  </a:lnTo>
                  <a:lnTo>
                    <a:pt x="381" y="121"/>
                  </a:lnTo>
                  <a:lnTo>
                    <a:pt x="385" y="116"/>
                  </a:lnTo>
                  <a:lnTo>
                    <a:pt x="389" y="116"/>
                  </a:lnTo>
                  <a:lnTo>
                    <a:pt x="392" y="121"/>
                  </a:lnTo>
                  <a:lnTo>
                    <a:pt x="392" y="125"/>
                  </a:lnTo>
                  <a:lnTo>
                    <a:pt x="396" y="129"/>
                  </a:lnTo>
                  <a:lnTo>
                    <a:pt x="396" y="129"/>
                  </a:lnTo>
                  <a:lnTo>
                    <a:pt x="396" y="133"/>
                  </a:lnTo>
                  <a:lnTo>
                    <a:pt x="396" y="135"/>
                  </a:lnTo>
                  <a:lnTo>
                    <a:pt x="398" y="142"/>
                  </a:lnTo>
                  <a:lnTo>
                    <a:pt x="406" y="144"/>
                  </a:lnTo>
                  <a:lnTo>
                    <a:pt x="408" y="142"/>
                  </a:lnTo>
                  <a:lnTo>
                    <a:pt x="417" y="148"/>
                  </a:lnTo>
                  <a:lnTo>
                    <a:pt x="423" y="148"/>
                  </a:lnTo>
                  <a:lnTo>
                    <a:pt x="427" y="144"/>
                  </a:lnTo>
                  <a:lnTo>
                    <a:pt x="432" y="142"/>
                  </a:lnTo>
                  <a:lnTo>
                    <a:pt x="436" y="144"/>
                  </a:lnTo>
                  <a:lnTo>
                    <a:pt x="442" y="142"/>
                  </a:lnTo>
                  <a:lnTo>
                    <a:pt x="448" y="142"/>
                  </a:lnTo>
                  <a:lnTo>
                    <a:pt x="457" y="139"/>
                  </a:lnTo>
                  <a:lnTo>
                    <a:pt x="457" y="137"/>
                  </a:lnTo>
                  <a:lnTo>
                    <a:pt x="457" y="131"/>
                  </a:lnTo>
                  <a:lnTo>
                    <a:pt x="451" y="129"/>
                  </a:lnTo>
                  <a:lnTo>
                    <a:pt x="451" y="125"/>
                  </a:lnTo>
                  <a:lnTo>
                    <a:pt x="451" y="121"/>
                  </a:lnTo>
                  <a:lnTo>
                    <a:pt x="453" y="118"/>
                  </a:lnTo>
                  <a:lnTo>
                    <a:pt x="461" y="118"/>
                  </a:lnTo>
                  <a:lnTo>
                    <a:pt x="463" y="116"/>
                  </a:lnTo>
                  <a:lnTo>
                    <a:pt x="465" y="112"/>
                  </a:lnTo>
                  <a:lnTo>
                    <a:pt x="470" y="110"/>
                  </a:lnTo>
                  <a:lnTo>
                    <a:pt x="472" y="112"/>
                  </a:lnTo>
                  <a:lnTo>
                    <a:pt x="472" y="108"/>
                  </a:lnTo>
                  <a:lnTo>
                    <a:pt x="476" y="108"/>
                  </a:lnTo>
                  <a:lnTo>
                    <a:pt x="478" y="104"/>
                  </a:lnTo>
                  <a:lnTo>
                    <a:pt x="482" y="99"/>
                  </a:lnTo>
                  <a:lnTo>
                    <a:pt x="486" y="99"/>
                  </a:lnTo>
                  <a:lnTo>
                    <a:pt x="493" y="97"/>
                  </a:lnTo>
                  <a:lnTo>
                    <a:pt x="497" y="91"/>
                  </a:lnTo>
                  <a:lnTo>
                    <a:pt x="497" y="87"/>
                  </a:lnTo>
                  <a:lnTo>
                    <a:pt x="499" y="87"/>
                  </a:lnTo>
                  <a:lnTo>
                    <a:pt x="503" y="83"/>
                  </a:lnTo>
                  <a:lnTo>
                    <a:pt x="507" y="89"/>
                  </a:lnTo>
                  <a:lnTo>
                    <a:pt x="514" y="87"/>
                  </a:lnTo>
                  <a:lnTo>
                    <a:pt x="520" y="89"/>
                  </a:lnTo>
                  <a:lnTo>
                    <a:pt x="522" y="87"/>
                  </a:lnTo>
                  <a:lnTo>
                    <a:pt x="522" y="85"/>
                  </a:lnTo>
                  <a:lnTo>
                    <a:pt x="531" y="78"/>
                  </a:lnTo>
                  <a:lnTo>
                    <a:pt x="535" y="80"/>
                  </a:lnTo>
                  <a:lnTo>
                    <a:pt x="537" y="83"/>
                  </a:lnTo>
                  <a:lnTo>
                    <a:pt x="539" y="83"/>
                  </a:lnTo>
                  <a:lnTo>
                    <a:pt x="539" y="85"/>
                  </a:lnTo>
                  <a:lnTo>
                    <a:pt x="537" y="89"/>
                  </a:lnTo>
                  <a:lnTo>
                    <a:pt x="539" y="93"/>
                  </a:lnTo>
                  <a:lnTo>
                    <a:pt x="541" y="91"/>
                  </a:lnTo>
                  <a:lnTo>
                    <a:pt x="543" y="91"/>
                  </a:lnTo>
                  <a:lnTo>
                    <a:pt x="543" y="93"/>
                  </a:lnTo>
                  <a:lnTo>
                    <a:pt x="548" y="97"/>
                  </a:lnTo>
                  <a:lnTo>
                    <a:pt x="548" y="102"/>
                  </a:lnTo>
                  <a:lnTo>
                    <a:pt x="543" y="104"/>
                  </a:lnTo>
                  <a:lnTo>
                    <a:pt x="545" y="108"/>
                  </a:lnTo>
                  <a:lnTo>
                    <a:pt x="550" y="108"/>
                  </a:lnTo>
                  <a:lnTo>
                    <a:pt x="552" y="108"/>
                  </a:lnTo>
                  <a:lnTo>
                    <a:pt x="556" y="108"/>
                  </a:lnTo>
                  <a:lnTo>
                    <a:pt x="560" y="112"/>
                  </a:lnTo>
                  <a:lnTo>
                    <a:pt x="560" y="116"/>
                  </a:lnTo>
                  <a:lnTo>
                    <a:pt x="556" y="118"/>
                  </a:lnTo>
                  <a:lnTo>
                    <a:pt x="556" y="125"/>
                  </a:lnTo>
                  <a:lnTo>
                    <a:pt x="558" y="129"/>
                  </a:lnTo>
                  <a:lnTo>
                    <a:pt x="554" y="127"/>
                  </a:lnTo>
                  <a:lnTo>
                    <a:pt x="550" y="123"/>
                  </a:lnTo>
                  <a:lnTo>
                    <a:pt x="543" y="127"/>
                  </a:lnTo>
                  <a:lnTo>
                    <a:pt x="537" y="129"/>
                  </a:lnTo>
                  <a:lnTo>
                    <a:pt x="535" y="135"/>
                  </a:lnTo>
                  <a:lnTo>
                    <a:pt x="531" y="139"/>
                  </a:lnTo>
                  <a:lnTo>
                    <a:pt x="526" y="142"/>
                  </a:lnTo>
                  <a:lnTo>
                    <a:pt x="520" y="152"/>
                  </a:lnTo>
                  <a:lnTo>
                    <a:pt x="518" y="156"/>
                  </a:lnTo>
                  <a:lnTo>
                    <a:pt x="520" y="158"/>
                  </a:lnTo>
                  <a:lnTo>
                    <a:pt x="518" y="167"/>
                  </a:lnTo>
                  <a:lnTo>
                    <a:pt x="514" y="177"/>
                  </a:lnTo>
                  <a:lnTo>
                    <a:pt x="514" y="180"/>
                  </a:lnTo>
                  <a:lnTo>
                    <a:pt x="518" y="182"/>
                  </a:lnTo>
                  <a:lnTo>
                    <a:pt x="514" y="192"/>
                  </a:lnTo>
                  <a:lnTo>
                    <a:pt x="512" y="201"/>
                  </a:lnTo>
                  <a:lnTo>
                    <a:pt x="507" y="209"/>
                  </a:lnTo>
                  <a:lnTo>
                    <a:pt x="503" y="209"/>
                  </a:lnTo>
                  <a:lnTo>
                    <a:pt x="499" y="207"/>
                  </a:lnTo>
                  <a:lnTo>
                    <a:pt x="495" y="207"/>
                  </a:lnTo>
                  <a:lnTo>
                    <a:pt x="497" y="217"/>
                  </a:lnTo>
                  <a:lnTo>
                    <a:pt x="497" y="222"/>
                  </a:lnTo>
                  <a:lnTo>
                    <a:pt x="497" y="228"/>
                  </a:lnTo>
                  <a:lnTo>
                    <a:pt x="493" y="228"/>
                  </a:lnTo>
                  <a:lnTo>
                    <a:pt x="495" y="234"/>
                  </a:lnTo>
                  <a:lnTo>
                    <a:pt x="493" y="239"/>
                  </a:lnTo>
                  <a:lnTo>
                    <a:pt x="495" y="243"/>
                  </a:lnTo>
                  <a:lnTo>
                    <a:pt x="493" y="249"/>
                  </a:lnTo>
                  <a:lnTo>
                    <a:pt x="491" y="251"/>
                  </a:lnTo>
                  <a:lnTo>
                    <a:pt x="489" y="249"/>
                  </a:lnTo>
                  <a:lnTo>
                    <a:pt x="486" y="253"/>
                  </a:lnTo>
                  <a:lnTo>
                    <a:pt x="486" y="255"/>
                  </a:lnTo>
                  <a:lnTo>
                    <a:pt x="486" y="255"/>
                  </a:lnTo>
                  <a:lnTo>
                    <a:pt x="484" y="253"/>
                  </a:lnTo>
                  <a:lnTo>
                    <a:pt x="484" y="251"/>
                  </a:lnTo>
                  <a:lnTo>
                    <a:pt x="484" y="249"/>
                  </a:lnTo>
                  <a:lnTo>
                    <a:pt x="482" y="247"/>
                  </a:lnTo>
                  <a:lnTo>
                    <a:pt x="482" y="241"/>
                  </a:lnTo>
                  <a:lnTo>
                    <a:pt x="480" y="232"/>
                  </a:lnTo>
                  <a:lnTo>
                    <a:pt x="478" y="230"/>
                  </a:lnTo>
                  <a:lnTo>
                    <a:pt x="478" y="226"/>
                  </a:lnTo>
                  <a:lnTo>
                    <a:pt x="478" y="220"/>
                  </a:lnTo>
                  <a:lnTo>
                    <a:pt x="476" y="217"/>
                  </a:lnTo>
                  <a:lnTo>
                    <a:pt x="474" y="215"/>
                  </a:lnTo>
                  <a:lnTo>
                    <a:pt x="472" y="215"/>
                  </a:lnTo>
                  <a:lnTo>
                    <a:pt x="470" y="213"/>
                  </a:lnTo>
                  <a:lnTo>
                    <a:pt x="467" y="215"/>
                  </a:lnTo>
                  <a:lnTo>
                    <a:pt x="467" y="217"/>
                  </a:lnTo>
                  <a:lnTo>
                    <a:pt x="467" y="220"/>
                  </a:lnTo>
                  <a:lnTo>
                    <a:pt x="467" y="222"/>
                  </a:lnTo>
                  <a:lnTo>
                    <a:pt x="465" y="224"/>
                  </a:lnTo>
                  <a:lnTo>
                    <a:pt x="465" y="226"/>
                  </a:lnTo>
                  <a:lnTo>
                    <a:pt x="465" y="228"/>
                  </a:lnTo>
                  <a:lnTo>
                    <a:pt x="463" y="228"/>
                  </a:lnTo>
                  <a:lnTo>
                    <a:pt x="461" y="224"/>
                  </a:lnTo>
                  <a:lnTo>
                    <a:pt x="457" y="222"/>
                  </a:lnTo>
                  <a:lnTo>
                    <a:pt x="457" y="220"/>
                  </a:lnTo>
                  <a:lnTo>
                    <a:pt x="455" y="217"/>
                  </a:lnTo>
                  <a:lnTo>
                    <a:pt x="453" y="213"/>
                  </a:lnTo>
                  <a:lnTo>
                    <a:pt x="453" y="209"/>
                  </a:lnTo>
                  <a:lnTo>
                    <a:pt x="455" y="209"/>
                  </a:lnTo>
                  <a:lnTo>
                    <a:pt x="455" y="207"/>
                  </a:lnTo>
                  <a:lnTo>
                    <a:pt x="459" y="203"/>
                  </a:lnTo>
                  <a:lnTo>
                    <a:pt x="461" y="205"/>
                  </a:lnTo>
                  <a:lnTo>
                    <a:pt x="463" y="205"/>
                  </a:lnTo>
                  <a:lnTo>
                    <a:pt x="463" y="203"/>
                  </a:lnTo>
                  <a:lnTo>
                    <a:pt x="463" y="201"/>
                  </a:lnTo>
                  <a:lnTo>
                    <a:pt x="467" y="199"/>
                  </a:lnTo>
                  <a:lnTo>
                    <a:pt x="470" y="192"/>
                  </a:lnTo>
                  <a:lnTo>
                    <a:pt x="470" y="188"/>
                  </a:lnTo>
                  <a:lnTo>
                    <a:pt x="472" y="184"/>
                  </a:lnTo>
                  <a:lnTo>
                    <a:pt x="470" y="184"/>
                  </a:lnTo>
                  <a:lnTo>
                    <a:pt x="467" y="180"/>
                  </a:lnTo>
                  <a:lnTo>
                    <a:pt x="463" y="180"/>
                  </a:lnTo>
                  <a:lnTo>
                    <a:pt x="463" y="180"/>
                  </a:lnTo>
                  <a:lnTo>
                    <a:pt x="459" y="180"/>
                  </a:lnTo>
                  <a:lnTo>
                    <a:pt x="453" y="180"/>
                  </a:lnTo>
                  <a:lnTo>
                    <a:pt x="446" y="180"/>
                  </a:lnTo>
                  <a:lnTo>
                    <a:pt x="438" y="180"/>
                  </a:lnTo>
                  <a:lnTo>
                    <a:pt x="434" y="180"/>
                  </a:lnTo>
                  <a:lnTo>
                    <a:pt x="430" y="177"/>
                  </a:lnTo>
                  <a:lnTo>
                    <a:pt x="425" y="177"/>
                  </a:lnTo>
                  <a:lnTo>
                    <a:pt x="421" y="175"/>
                  </a:lnTo>
                  <a:lnTo>
                    <a:pt x="421" y="173"/>
                  </a:lnTo>
                  <a:lnTo>
                    <a:pt x="421" y="169"/>
                  </a:lnTo>
                  <a:lnTo>
                    <a:pt x="419" y="167"/>
                  </a:lnTo>
                  <a:lnTo>
                    <a:pt x="419" y="163"/>
                  </a:lnTo>
                  <a:lnTo>
                    <a:pt x="417" y="156"/>
                  </a:lnTo>
                  <a:lnTo>
                    <a:pt x="415" y="158"/>
                  </a:lnTo>
                  <a:lnTo>
                    <a:pt x="415" y="158"/>
                  </a:lnTo>
                  <a:lnTo>
                    <a:pt x="411" y="158"/>
                  </a:lnTo>
                  <a:lnTo>
                    <a:pt x="408" y="156"/>
                  </a:lnTo>
                  <a:lnTo>
                    <a:pt x="404" y="152"/>
                  </a:lnTo>
                  <a:lnTo>
                    <a:pt x="404" y="152"/>
                  </a:lnTo>
                  <a:lnTo>
                    <a:pt x="402" y="154"/>
                  </a:lnTo>
                  <a:lnTo>
                    <a:pt x="406" y="156"/>
                  </a:lnTo>
                  <a:lnTo>
                    <a:pt x="404" y="158"/>
                  </a:lnTo>
                  <a:lnTo>
                    <a:pt x="400" y="158"/>
                  </a:lnTo>
                  <a:lnTo>
                    <a:pt x="396" y="154"/>
                  </a:lnTo>
                  <a:lnTo>
                    <a:pt x="396" y="152"/>
                  </a:lnTo>
                  <a:lnTo>
                    <a:pt x="394" y="148"/>
                  </a:lnTo>
                  <a:lnTo>
                    <a:pt x="392" y="146"/>
                  </a:lnTo>
                  <a:lnTo>
                    <a:pt x="392" y="150"/>
                  </a:lnTo>
                  <a:lnTo>
                    <a:pt x="389" y="150"/>
                  </a:lnTo>
                  <a:lnTo>
                    <a:pt x="389" y="152"/>
                  </a:lnTo>
                  <a:lnTo>
                    <a:pt x="392" y="154"/>
                  </a:lnTo>
                  <a:lnTo>
                    <a:pt x="389" y="158"/>
                  </a:lnTo>
                  <a:lnTo>
                    <a:pt x="385" y="163"/>
                  </a:lnTo>
                  <a:lnTo>
                    <a:pt x="385" y="169"/>
                  </a:lnTo>
                  <a:lnTo>
                    <a:pt x="394" y="171"/>
                  </a:lnTo>
                  <a:lnTo>
                    <a:pt x="398" y="169"/>
                  </a:lnTo>
                  <a:lnTo>
                    <a:pt x="404" y="171"/>
                  </a:lnTo>
                  <a:lnTo>
                    <a:pt x="402" y="173"/>
                  </a:lnTo>
                  <a:lnTo>
                    <a:pt x="404" y="177"/>
                  </a:lnTo>
                  <a:lnTo>
                    <a:pt x="400" y="180"/>
                  </a:lnTo>
                  <a:lnTo>
                    <a:pt x="398" y="180"/>
                  </a:lnTo>
                  <a:lnTo>
                    <a:pt x="396" y="182"/>
                  </a:lnTo>
                  <a:lnTo>
                    <a:pt x="394" y="186"/>
                  </a:lnTo>
                  <a:lnTo>
                    <a:pt x="389" y="188"/>
                  </a:lnTo>
                  <a:lnTo>
                    <a:pt x="389" y="194"/>
                  </a:lnTo>
                  <a:lnTo>
                    <a:pt x="394" y="201"/>
                  </a:lnTo>
                  <a:lnTo>
                    <a:pt x="400" y="203"/>
                  </a:lnTo>
                  <a:lnTo>
                    <a:pt x="404" y="209"/>
                  </a:lnTo>
                  <a:lnTo>
                    <a:pt x="404" y="215"/>
                  </a:lnTo>
                  <a:lnTo>
                    <a:pt x="406" y="220"/>
                  </a:lnTo>
                  <a:lnTo>
                    <a:pt x="406" y="224"/>
                  </a:lnTo>
                  <a:lnTo>
                    <a:pt x="406" y="230"/>
                  </a:lnTo>
                  <a:lnTo>
                    <a:pt x="413" y="239"/>
                  </a:lnTo>
                  <a:lnTo>
                    <a:pt x="413" y="243"/>
                  </a:lnTo>
                  <a:lnTo>
                    <a:pt x="415" y="247"/>
                  </a:lnTo>
                  <a:lnTo>
                    <a:pt x="415" y="253"/>
                  </a:lnTo>
                  <a:lnTo>
                    <a:pt x="413" y="253"/>
                  </a:lnTo>
                  <a:lnTo>
                    <a:pt x="415" y="258"/>
                  </a:lnTo>
                  <a:lnTo>
                    <a:pt x="413" y="262"/>
                  </a:lnTo>
                  <a:lnTo>
                    <a:pt x="411" y="258"/>
                  </a:lnTo>
                  <a:lnTo>
                    <a:pt x="411" y="260"/>
                  </a:lnTo>
                  <a:lnTo>
                    <a:pt x="408" y="260"/>
                  </a:lnTo>
                  <a:lnTo>
                    <a:pt x="406" y="255"/>
                  </a:lnTo>
                  <a:lnTo>
                    <a:pt x="406" y="251"/>
                  </a:lnTo>
                  <a:lnTo>
                    <a:pt x="406" y="253"/>
                  </a:lnTo>
                  <a:lnTo>
                    <a:pt x="404" y="255"/>
                  </a:lnTo>
                  <a:lnTo>
                    <a:pt x="404" y="255"/>
                  </a:lnTo>
                  <a:lnTo>
                    <a:pt x="404" y="258"/>
                  </a:lnTo>
                  <a:lnTo>
                    <a:pt x="400" y="258"/>
                  </a:lnTo>
                  <a:lnTo>
                    <a:pt x="400" y="258"/>
                  </a:lnTo>
                  <a:lnTo>
                    <a:pt x="398" y="255"/>
                  </a:lnTo>
                  <a:lnTo>
                    <a:pt x="396" y="251"/>
                  </a:lnTo>
                  <a:lnTo>
                    <a:pt x="398" y="249"/>
                  </a:lnTo>
                  <a:lnTo>
                    <a:pt x="394" y="245"/>
                  </a:lnTo>
                  <a:lnTo>
                    <a:pt x="389" y="245"/>
                  </a:lnTo>
                  <a:lnTo>
                    <a:pt x="392" y="247"/>
                  </a:lnTo>
                  <a:lnTo>
                    <a:pt x="394" y="247"/>
                  </a:lnTo>
                  <a:lnTo>
                    <a:pt x="394" y="249"/>
                  </a:lnTo>
                  <a:lnTo>
                    <a:pt x="394" y="249"/>
                  </a:lnTo>
                  <a:lnTo>
                    <a:pt x="392" y="253"/>
                  </a:lnTo>
                  <a:lnTo>
                    <a:pt x="392" y="255"/>
                  </a:lnTo>
                  <a:lnTo>
                    <a:pt x="389" y="260"/>
                  </a:lnTo>
                  <a:lnTo>
                    <a:pt x="377" y="264"/>
                  </a:lnTo>
                  <a:lnTo>
                    <a:pt x="375" y="266"/>
                  </a:lnTo>
                  <a:lnTo>
                    <a:pt x="375" y="268"/>
                  </a:lnTo>
                  <a:lnTo>
                    <a:pt x="373" y="272"/>
                  </a:lnTo>
                  <a:lnTo>
                    <a:pt x="373" y="274"/>
                  </a:lnTo>
                  <a:lnTo>
                    <a:pt x="375" y="279"/>
                  </a:lnTo>
                  <a:lnTo>
                    <a:pt x="375" y="281"/>
                  </a:lnTo>
                  <a:lnTo>
                    <a:pt x="375" y="281"/>
                  </a:lnTo>
                  <a:lnTo>
                    <a:pt x="370" y="285"/>
                  </a:lnTo>
                  <a:lnTo>
                    <a:pt x="370" y="289"/>
                  </a:lnTo>
                  <a:lnTo>
                    <a:pt x="368" y="289"/>
                  </a:lnTo>
                  <a:lnTo>
                    <a:pt x="368" y="291"/>
                  </a:lnTo>
                  <a:lnTo>
                    <a:pt x="362" y="295"/>
                  </a:lnTo>
                  <a:lnTo>
                    <a:pt x="362" y="300"/>
                  </a:lnTo>
                  <a:lnTo>
                    <a:pt x="349" y="304"/>
                  </a:lnTo>
                  <a:lnTo>
                    <a:pt x="349" y="302"/>
                  </a:lnTo>
                  <a:lnTo>
                    <a:pt x="349" y="300"/>
                  </a:lnTo>
                  <a:lnTo>
                    <a:pt x="347" y="300"/>
                  </a:lnTo>
                  <a:lnTo>
                    <a:pt x="347" y="300"/>
                  </a:lnTo>
                  <a:lnTo>
                    <a:pt x="343" y="302"/>
                  </a:lnTo>
                  <a:lnTo>
                    <a:pt x="341" y="302"/>
                  </a:lnTo>
                  <a:lnTo>
                    <a:pt x="341" y="308"/>
                  </a:lnTo>
                  <a:lnTo>
                    <a:pt x="343" y="306"/>
                  </a:lnTo>
                  <a:lnTo>
                    <a:pt x="345" y="306"/>
                  </a:lnTo>
                  <a:lnTo>
                    <a:pt x="347" y="306"/>
                  </a:lnTo>
                  <a:lnTo>
                    <a:pt x="333" y="319"/>
                  </a:lnTo>
                  <a:lnTo>
                    <a:pt x="328" y="327"/>
                  </a:lnTo>
                  <a:lnTo>
                    <a:pt x="311" y="342"/>
                  </a:lnTo>
                  <a:lnTo>
                    <a:pt x="309" y="348"/>
                  </a:lnTo>
                  <a:lnTo>
                    <a:pt x="305" y="350"/>
                  </a:lnTo>
                  <a:lnTo>
                    <a:pt x="297" y="354"/>
                  </a:lnTo>
                  <a:lnTo>
                    <a:pt x="293" y="359"/>
                  </a:lnTo>
                  <a:lnTo>
                    <a:pt x="290" y="363"/>
                  </a:lnTo>
                  <a:lnTo>
                    <a:pt x="293" y="367"/>
                  </a:lnTo>
                  <a:lnTo>
                    <a:pt x="288" y="371"/>
                  </a:lnTo>
                  <a:lnTo>
                    <a:pt x="284" y="376"/>
                  </a:lnTo>
                  <a:lnTo>
                    <a:pt x="276" y="373"/>
                  </a:lnTo>
                  <a:lnTo>
                    <a:pt x="271" y="378"/>
                  </a:lnTo>
                  <a:lnTo>
                    <a:pt x="271" y="382"/>
                  </a:lnTo>
                  <a:lnTo>
                    <a:pt x="265" y="388"/>
                  </a:lnTo>
                  <a:lnTo>
                    <a:pt x="263" y="388"/>
                  </a:lnTo>
                  <a:lnTo>
                    <a:pt x="261" y="386"/>
                  </a:lnTo>
                  <a:lnTo>
                    <a:pt x="259" y="386"/>
                  </a:lnTo>
                  <a:lnTo>
                    <a:pt x="252" y="392"/>
                  </a:lnTo>
                  <a:lnTo>
                    <a:pt x="250" y="395"/>
                  </a:lnTo>
                  <a:lnTo>
                    <a:pt x="250" y="403"/>
                  </a:lnTo>
                  <a:lnTo>
                    <a:pt x="255" y="411"/>
                  </a:lnTo>
                  <a:lnTo>
                    <a:pt x="250" y="416"/>
                  </a:lnTo>
                  <a:lnTo>
                    <a:pt x="250" y="422"/>
                  </a:lnTo>
                  <a:lnTo>
                    <a:pt x="250" y="437"/>
                  </a:lnTo>
                  <a:lnTo>
                    <a:pt x="257" y="439"/>
                  </a:lnTo>
                  <a:lnTo>
                    <a:pt x="257" y="447"/>
                  </a:lnTo>
                  <a:lnTo>
                    <a:pt x="252" y="462"/>
                  </a:lnTo>
                  <a:lnTo>
                    <a:pt x="246" y="470"/>
                  </a:lnTo>
                  <a:lnTo>
                    <a:pt x="246" y="479"/>
                  </a:lnTo>
                  <a:lnTo>
                    <a:pt x="248" y="481"/>
                  </a:lnTo>
                  <a:lnTo>
                    <a:pt x="250" y="498"/>
                  </a:lnTo>
                  <a:lnTo>
                    <a:pt x="250" y="502"/>
                  </a:lnTo>
                  <a:lnTo>
                    <a:pt x="246" y="504"/>
                  </a:lnTo>
                  <a:lnTo>
                    <a:pt x="244" y="502"/>
                  </a:lnTo>
                  <a:lnTo>
                    <a:pt x="240" y="504"/>
                  </a:lnTo>
                  <a:lnTo>
                    <a:pt x="238" y="508"/>
                  </a:lnTo>
                  <a:lnTo>
                    <a:pt x="238" y="508"/>
                  </a:lnTo>
                  <a:lnTo>
                    <a:pt x="233" y="517"/>
                  </a:lnTo>
                  <a:lnTo>
                    <a:pt x="231" y="519"/>
                  </a:lnTo>
                  <a:lnTo>
                    <a:pt x="231" y="521"/>
                  </a:lnTo>
                  <a:lnTo>
                    <a:pt x="238" y="523"/>
                  </a:lnTo>
                  <a:lnTo>
                    <a:pt x="240" y="525"/>
                  </a:lnTo>
                  <a:lnTo>
                    <a:pt x="240" y="527"/>
                  </a:lnTo>
                  <a:lnTo>
                    <a:pt x="238" y="525"/>
                  </a:lnTo>
                  <a:lnTo>
                    <a:pt x="236" y="523"/>
                  </a:lnTo>
                  <a:lnTo>
                    <a:pt x="227" y="527"/>
                  </a:lnTo>
                  <a:lnTo>
                    <a:pt x="225" y="527"/>
                  </a:lnTo>
                  <a:lnTo>
                    <a:pt x="219" y="529"/>
                  </a:lnTo>
                  <a:lnTo>
                    <a:pt x="217" y="534"/>
                  </a:lnTo>
                  <a:lnTo>
                    <a:pt x="217" y="536"/>
                  </a:lnTo>
                  <a:lnTo>
                    <a:pt x="215" y="536"/>
                  </a:lnTo>
                  <a:lnTo>
                    <a:pt x="217" y="538"/>
                  </a:lnTo>
                  <a:lnTo>
                    <a:pt x="215" y="542"/>
                  </a:lnTo>
                  <a:lnTo>
                    <a:pt x="206" y="548"/>
                  </a:lnTo>
                  <a:lnTo>
                    <a:pt x="200" y="546"/>
                  </a:lnTo>
                  <a:lnTo>
                    <a:pt x="193" y="542"/>
                  </a:lnTo>
                  <a:lnTo>
                    <a:pt x="187" y="536"/>
                  </a:lnTo>
                  <a:lnTo>
                    <a:pt x="181" y="521"/>
                  </a:lnTo>
                  <a:lnTo>
                    <a:pt x="181" y="513"/>
                  </a:lnTo>
                  <a:lnTo>
                    <a:pt x="179" y="506"/>
                  </a:lnTo>
                  <a:lnTo>
                    <a:pt x="174" y="498"/>
                  </a:lnTo>
                  <a:lnTo>
                    <a:pt x="174" y="494"/>
                  </a:lnTo>
                  <a:lnTo>
                    <a:pt x="172" y="494"/>
                  </a:lnTo>
                  <a:lnTo>
                    <a:pt x="170" y="487"/>
                  </a:lnTo>
                  <a:lnTo>
                    <a:pt x="168" y="481"/>
                  </a:lnTo>
                  <a:lnTo>
                    <a:pt x="162" y="475"/>
                  </a:lnTo>
                  <a:lnTo>
                    <a:pt x="160" y="468"/>
                  </a:lnTo>
                  <a:lnTo>
                    <a:pt x="158" y="468"/>
                  </a:lnTo>
                  <a:lnTo>
                    <a:pt x="151" y="462"/>
                  </a:lnTo>
                  <a:lnTo>
                    <a:pt x="149" y="458"/>
                  </a:lnTo>
                  <a:lnTo>
                    <a:pt x="147" y="456"/>
                  </a:lnTo>
                  <a:lnTo>
                    <a:pt x="147" y="447"/>
                  </a:lnTo>
                  <a:lnTo>
                    <a:pt x="145" y="443"/>
                  </a:lnTo>
                  <a:lnTo>
                    <a:pt x="141" y="435"/>
                  </a:lnTo>
                  <a:lnTo>
                    <a:pt x="141" y="428"/>
                  </a:lnTo>
                  <a:lnTo>
                    <a:pt x="139" y="424"/>
                  </a:lnTo>
                  <a:lnTo>
                    <a:pt x="137" y="422"/>
                  </a:lnTo>
                  <a:lnTo>
                    <a:pt x="137" y="413"/>
                  </a:lnTo>
                  <a:lnTo>
                    <a:pt x="134" y="413"/>
                  </a:lnTo>
                  <a:lnTo>
                    <a:pt x="130" y="407"/>
                  </a:lnTo>
                  <a:lnTo>
                    <a:pt x="130" y="405"/>
                  </a:lnTo>
                  <a:lnTo>
                    <a:pt x="128" y="405"/>
                  </a:lnTo>
                  <a:lnTo>
                    <a:pt x="124" y="397"/>
                  </a:lnTo>
                  <a:lnTo>
                    <a:pt x="124" y="395"/>
                  </a:lnTo>
                  <a:lnTo>
                    <a:pt x="122" y="392"/>
                  </a:lnTo>
                  <a:lnTo>
                    <a:pt x="120" y="386"/>
                  </a:lnTo>
                  <a:lnTo>
                    <a:pt x="115" y="384"/>
                  </a:lnTo>
                  <a:lnTo>
                    <a:pt x="113" y="376"/>
                  </a:lnTo>
                  <a:lnTo>
                    <a:pt x="113" y="365"/>
                  </a:lnTo>
                  <a:lnTo>
                    <a:pt x="105" y="348"/>
                  </a:lnTo>
                  <a:lnTo>
                    <a:pt x="105" y="344"/>
                  </a:lnTo>
                  <a:lnTo>
                    <a:pt x="101" y="338"/>
                  </a:lnTo>
                  <a:lnTo>
                    <a:pt x="105" y="338"/>
                  </a:lnTo>
                  <a:lnTo>
                    <a:pt x="99" y="329"/>
                  </a:lnTo>
                  <a:lnTo>
                    <a:pt x="99" y="325"/>
                  </a:lnTo>
                  <a:lnTo>
                    <a:pt x="103" y="325"/>
                  </a:lnTo>
                  <a:lnTo>
                    <a:pt x="101" y="323"/>
                  </a:lnTo>
                  <a:lnTo>
                    <a:pt x="99" y="319"/>
                  </a:lnTo>
                  <a:lnTo>
                    <a:pt x="94" y="308"/>
                  </a:lnTo>
                  <a:lnTo>
                    <a:pt x="92" y="300"/>
                  </a:lnTo>
                  <a:lnTo>
                    <a:pt x="97" y="300"/>
                  </a:lnTo>
                  <a:lnTo>
                    <a:pt x="92" y="298"/>
                  </a:lnTo>
                  <a:lnTo>
                    <a:pt x="92" y="293"/>
                  </a:lnTo>
                  <a:lnTo>
                    <a:pt x="94" y="289"/>
                  </a:lnTo>
                  <a:lnTo>
                    <a:pt x="94" y="283"/>
                  </a:lnTo>
                  <a:lnTo>
                    <a:pt x="92" y="279"/>
                  </a:lnTo>
                  <a:lnTo>
                    <a:pt x="90" y="276"/>
                  </a:lnTo>
                  <a:lnTo>
                    <a:pt x="88" y="266"/>
                  </a:lnTo>
                  <a:lnTo>
                    <a:pt x="92" y="264"/>
                  </a:lnTo>
                  <a:lnTo>
                    <a:pt x="94" y="262"/>
                  </a:lnTo>
                  <a:lnTo>
                    <a:pt x="99" y="262"/>
                  </a:lnTo>
                  <a:lnTo>
                    <a:pt x="94" y="262"/>
                  </a:lnTo>
                  <a:lnTo>
                    <a:pt x="90" y="262"/>
                  </a:lnTo>
                  <a:lnTo>
                    <a:pt x="86" y="262"/>
                  </a:lnTo>
                  <a:lnTo>
                    <a:pt x="88" y="258"/>
                  </a:lnTo>
                  <a:lnTo>
                    <a:pt x="86" y="255"/>
                  </a:lnTo>
                  <a:lnTo>
                    <a:pt x="86" y="251"/>
                  </a:lnTo>
                  <a:lnTo>
                    <a:pt x="88" y="249"/>
                  </a:lnTo>
                  <a:lnTo>
                    <a:pt x="90" y="251"/>
                  </a:lnTo>
                  <a:lnTo>
                    <a:pt x="92" y="247"/>
                  </a:lnTo>
                  <a:lnTo>
                    <a:pt x="94" y="245"/>
                  </a:lnTo>
                  <a:lnTo>
                    <a:pt x="92" y="247"/>
                  </a:lnTo>
                  <a:lnTo>
                    <a:pt x="88" y="245"/>
                  </a:lnTo>
                  <a:lnTo>
                    <a:pt x="84" y="247"/>
                  </a:lnTo>
                  <a:lnTo>
                    <a:pt x="82" y="243"/>
                  </a:lnTo>
                  <a:lnTo>
                    <a:pt x="82" y="245"/>
                  </a:lnTo>
                  <a:lnTo>
                    <a:pt x="82" y="249"/>
                  </a:lnTo>
                  <a:lnTo>
                    <a:pt x="80" y="258"/>
                  </a:lnTo>
                  <a:lnTo>
                    <a:pt x="82" y="262"/>
                  </a:lnTo>
                  <a:lnTo>
                    <a:pt x="82" y="268"/>
                  </a:lnTo>
                  <a:lnTo>
                    <a:pt x="78" y="270"/>
                  </a:lnTo>
                  <a:lnTo>
                    <a:pt x="78" y="272"/>
                  </a:lnTo>
                  <a:lnTo>
                    <a:pt x="71" y="276"/>
                  </a:lnTo>
                  <a:lnTo>
                    <a:pt x="61" y="283"/>
                  </a:lnTo>
                  <a:lnTo>
                    <a:pt x="56" y="285"/>
                  </a:lnTo>
                  <a:lnTo>
                    <a:pt x="48" y="283"/>
                  </a:lnTo>
                  <a:lnTo>
                    <a:pt x="33" y="270"/>
                  </a:lnTo>
                  <a:lnTo>
                    <a:pt x="27" y="262"/>
                  </a:lnTo>
                  <a:lnTo>
                    <a:pt x="27" y="262"/>
                  </a:lnTo>
                  <a:lnTo>
                    <a:pt x="25" y="262"/>
                  </a:lnTo>
                  <a:lnTo>
                    <a:pt x="23" y="260"/>
                  </a:lnTo>
                  <a:lnTo>
                    <a:pt x="14" y="251"/>
                  </a:lnTo>
                  <a:lnTo>
                    <a:pt x="12" y="249"/>
                  </a:lnTo>
                  <a:lnTo>
                    <a:pt x="14" y="247"/>
                  </a:lnTo>
                  <a:lnTo>
                    <a:pt x="16" y="245"/>
                  </a:lnTo>
                  <a:lnTo>
                    <a:pt x="16" y="247"/>
                  </a:lnTo>
                  <a:lnTo>
                    <a:pt x="19" y="247"/>
                  </a:lnTo>
                  <a:lnTo>
                    <a:pt x="19" y="251"/>
                  </a:lnTo>
                  <a:lnTo>
                    <a:pt x="23" y="251"/>
                  </a:lnTo>
                  <a:lnTo>
                    <a:pt x="25" y="249"/>
                  </a:lnTo>
                  <a:lnTo>
                    <a:pt x="27" y="249"/>
                  </a:lnTo>
                  <a:lnTo>
                    <a:pt x="29" y="251"/>
                  </a:lnTo>
                  <a:lnTo>
                    <a:pt x="29" y="249"/>
                  </a:lnTo>
                  <a:lnTo>
                    <a:pt x="37" y="243"/>
                  </a:lnTo>
                  <a:lnTo>
                    <a:pt x="40" y="243"/>
                  </a:lnTo>
                  <a:lnTo>
                    <a:pt x="44" y="236"/>
                  </a:lnTo>
                  <a:lnTo>
                    <a:pt x="44" y="236"/>
                  </a:lnTo>
                  <a:lnTo>
                    <a:pt x="46" y="232"/>
                  </a:lnTo>
                  <a:lnTo>
                    <a:pt x="42" y="232"/>
                  </a:lnTo>
                  <a:lnTo>
                    <a:pt x="42" y="232"/>
                  </a:lnTo>
                  <a:lnTo>
                    <a:pt x="42" y="232"/>
                  </a:lnTo>
                  <a:lnTo>
                    <a:pt x="42" y="234"/>
                  </a:lnTo>
                  <a:lnTo>
                    <a:pt x="33" y="239"/>
                  </a:lnTo>
                  <a:lnTo>
                    <a:pt x="27" y="239"/>
                  </a:lnTo>
                  <a:lnTo>
                    <a:pt x="25" y="241"/>
                  </a:lnTo>
                  <a:lnTo>
                    <a:pt x="12" y="234"/>
                  </a:lnTo>
                  <a:lnTo>
                    <a:pt x="6" y="228"/>
                  </a:lnTo>
                  <a:lnTo>
                    <a:pt x="2" y="228"/>
                  </a:lnTo>
                  <a:lnTo>
                    <a:pt x="4" y="224"/>
                  </a:lnTo>
                  <a:lnTo>
                    <a:pt x="6" y="217"/>
                  </a:lnTo>
                  <a:lnTo>
                    <a:pt x="10" y="215"/>
                  </a:lnTo>
                  <a:lnTo>
                    <a:pt x="6" y="217"/>
                  </a:lnTo>
                  <a:lnTo>
                    <a:pt x="0" y="220"/>
                  </a:lnTo>
                  <a:lnTo>
                    <a:pt x="0" y="215"/>
                  </a:lnTo>
                  <a:lnTo>
                    <a:pt x="4" y="213"/>
                  </a:lnTo>
                  <a:lnTo>
                    <a:pt x="8" y="211"/>
                  </a:lnTo>
                  <a:lnTo>
                    <a:pt x="8" y="207"/>
                  </a:lnTo>
                  <a:lnTo>
                    <a:pt x="12" y="207"/>
                  </a:lnTo>
                  <a:lnTo>
                    <a:pt x="14" y="205"/>
                  </a:lnTo>
                  <a:lnTo>
                    <a:pt x="29" y="207"/>
                  </a:lnTo>
                  <a:lnTo>
                    <a:pt x="37" y="203"/>
                  </a:lnTo>
                  <a:lnTo>
                    <a:pt x="37" y="203"/>
                  </a:lnTo>
                  <a:lnTo>
                    <a:pt x="44" y="201"/>
                  </a:lnTo>
                  <a:lnTo>
                    <a:pt x="42" y="203"/>
                  </a:lnTo>
                  <a:lnTo>
                    <a:pt x="44" y="205"/>
                  </a:lnTo>
                  <a:lnTo>
                    <a:pt x="48" y="203"/>
                  </a:lnTo>
                  <a:lnTo>
                    <a:pt x="52" y="201"/>
                  </a:lnTo>
                  <a:lnTo>
                    <a:pt x="50" y="201"/>
                  </a:lnTo>
                  <a:lnTo>
                    <a:pt x="50" y="196"/>
                  </a:lnTo>
                  <a:lnTo>
                    <a:pt x="46" y="184"/>
                  </a:lnTo>
                  <a:lnTo>
                    <a:pt x="42" y="180"/>
                  </a:lnTo>
                  <a:lnTo>
                    <a:pt x="44" y="177"/>
                  </a:lnTo>
                  <a:lnTo>
                    <a:pt x="40" y="173"/>
                  </a:lnTo>
                  <a:lnTo>
                    <a:pt x="35" y="175"/>
                  </a:lnTo>
                  <a:lnTo>
                    <a:pt x="29" y="171"/>
                  </a:lnTo>
                  <a:lnTo>
                    <a:pt x="29" y="163"/>
                  </a:lnTo>
                  <a:lnTo>
                    <a:pt x="29" y="158"/>
                  </a:lnTo>
                  <a:lnTo>
                    <a:pt x="27" y="152"/>
                  </a:lnTo>
                  <a:lnTo>
                    <a:pt x="23" y="152"/>
                  </a:lnTo>
                  <a:lnTo>
                    <a:pt x="21" y="152"/>
                  </a:lnTo>
                  <a:lnTo>
                    <a:pt x="16" y="152"/>
                  </a:lnTo>
                  <a:lnTo>
                    <a:pt x="12" y="152"/>
                  </a:lnTo>
                  <a:lnTo>
                    <a:pt x="12" y="146"/>
                  </a:lnTo>
                  <a:lnTo>
                    <a:pt x="16" y="137"/>
                  </a:lnTo>
                  <a:lnTo>
                    <a:pt x="19" y="137"/>
                  </a:lnTo>
                  <a:lnTo>
                    <a:pt x="25" y="129"/>
                  </a:lnTo>
                  <a:lnTo>
                    <a:pt x="25" y="127"/>
                  </a:lnTo>
                  <a:lnTo>
                    <a:pt x="29" y="125"/>
                  </a:lnTo>
                  <a:lnTo>
                    <a:pt x="31" y="123"/>
                  </a:lnTo>
                  <a:lnTo>
                    <a:pt x="35" y="125"/>
                  </a:lnTo>
                  <a:lnTo>
                    <a:pt x="35" y="129"/>
                  </a:lnTo>
                  <a:lnTo>
                    <a:pt x="40" y="129"/>
                  </a:lnTo>
                  <a:lnTo>
                    <a:pt x="46" y="125"/>
                  </a:lnTo>
                  <a:lnTo>
                    <a:pt x="56" y="125"/>
                  </a:lnTo>
                  <a:lnTo>
                    <a:pt x="63" y="118"/>
                  </a:lnTo>
                  <a:lnTo>
                    <a:pt x="67" y="106"/>
                  </a:lnTo>
                  <a:lnTo>
                    <a:pt x="78" y="99"/>
                  </a:lnTo>
                  <a:lnTo>
                    <a:pt x="80" y="95"/>
                  </a:lnTo>
                  <a:lnTo>
                    <a:pt x="80" y="89"/>
                  </a:lnTo>
                  <a:lnTo>
                    <a:pt x="84" y="83"/>
                  </a:lnTo>
                  <a:lnTo>
                    <a:pt x="90" y="78"/>
                  </a:lnTo>
                  <a:lnTo>
                    <a:pt x="92" y="74"/>
                  </a:lnTo>
                  <a:lnTo>
                    <a:pt x="92" y="70"/>
                  </a:lnTo>
                  <a:lnTo>
                    <a:pt x="90" y="68"/>
                  </a:lnTo>
                  <a:lnTo>
                    <a:pt x="97" y="62"/>
                  </a:lnTo>
                  <a:lnTo>
                    <a:pt x="99" y="59"/>
                  </a:lnTo>
                  <a:lnTo>
                    <a:pt x="99" y="55"/>
                  </a:lnTo>
                  <a:lnTo>
                    <a:pt x="101" y="45"/>
                  </a:lnTo>
                  <a:lnTo>
                    <a:pt x="99" y="38"/>
                  </a:lnTo>
                  <a:lnTo>
                    <a:pt x="97" y="36"/>
                  </a:lnTo>
                  <a:lnTo>
                    <a:pt x="103" y="30"/>
                  </a:lnTo>
                  <a:lnTo>
                    <a:pt x="107" y="28"/>
                  </a:lnTo>
                  <a:lnTo>
                    <a:pt x="111" y="26"/>
                  </a:lnTo>
                  <a:lnTo>
                    <a:pt x="113" y="26"/>
                  </a:lnTo>
                  <a:lnTo>
                    <a:pt x="120" y="21"/>
                  </a:lnTo>
                  <a:lnTo>
                    <a:pt x="124" y="11"/>
                  </a:lnTo>
                  <a:lnTo>
                    <a:pt x="130" y="7"/>
                  </a:lnTo>
                  <a:lnTo>
                    <a:pt x="137" y="5"/>
                  </a:lnTo>
                  <a:lnTo>
                    <a:pt x="139" y="0"/>
                  </a:lnTo>
                  <a:lnTo>
                    <a:pt x="143" y="0"/>
                  </a:lnTo>
                  <a:lnTo>
                    <a:pt x="153" y="9"/>
                  </a:lnTo>
                  <a:lnTo>
                    <a:pt x="160" y="5"/>
                  </a:lnTo>
                  <a:lnTo>
                    <a:pt x="164" y="7"/>
                  </a:lnTo>
                  <a:lnTo>
                    <a:pt x="166" y="13"/>
                  </a:lnTo>
                  <a:lnTo>
                    <a:pt x="172" y="13"/>
                  </a:lnTo>
                  <a:lnTo>
                    <a:pt x="179" y="17"/>
                  </a:lnTo>
                  <a:lnTo>
                    <a:pt x="179" y="17"/>
                  </a:lnTo>
                  <a:lnTo>
                    <a:pt x="179" y="17"/>
                  </a:lnTo>
                  <a:close/>
                  <a:moveTo>
                    <a:pt x="406" y="260"/>
                  </a:moveTo>
                  <a:lnTo>
                    <a:pt x="406" y="262"/>
                  </a:lnTo>
                  <a:lnTo>
                    <a:pt x="406" y="262"/>
                  </a:lnTo>
                  <a:lnTo>
                    <a:pt x="406" y="260"/>
                  </a:lnTo>
                  <a:lnTo>
                    <a:pt x="406" y="260"/>
                  </a:lnTo>
                  <a:close/>
                  <a:moveTo>
                    <a:pt x="404" y="258"/>
                  </a:moveTo>
                  <a:lnTo>
                    <a:pt x="402" y="260"/>
                  </a:lnTo>
                  <a:lnTo>
                    <a:pt x="402" y="262"/>
                  </a:lnTo>
                  <a:lnTo>
                    <a:pt x="404" y="262"/>
                  </a:lnTo>
                  <a:lnTo>
                    <a:pt x="404" y="260"/>
                  </a:lnTo>
                  <a:lnTo>
                    <a:pt x="404" y="258"/>
                  </a:lnTo>
                  <a:lnTo>
                    <a:pt x="404" y="258"/>
                  </a:lnTo>
                  <a:close/>
                  <a:moveTo>
                    <a:pt x="398" y="260"/>
                  </a:moveTo>
                  <a:lnTo>
                    <a:pt x="398" y="262"/>
                  </a:lnTo>
                  <a:lnTo>
                    <a:pt x="400" y="264"/>
                  </a:lnTo>
                  <a:lnTo>
                    <a:pt x="400" y="260"/>
                  </a:lnTo>
                  <a:lnTo>
                    <a:pt x="398" y="260"/>
                  </a:lnTo>
                  <a:lnTo>
                    <a:pt x="398" y="260"/>
                  </a:lnTo>
                  <a:close/>
                  <a:moveTo>
                    <a:pt x="392" y="260"/>
                  </a:moveTo>
                  <a:lnTo>
                    <a:pt x="394" y="262"/>
                  </a:lnTo>
                  <a:lnTo>
                    <a:pt x="394" y="262"/>
                  </a:lnTo>
                  <a:lnTo>
                    <a:pt x="396" y="255"/>
                  </a:lnTo>
                  <a:lnTo>
                    <a:pt x="396" y="255"/>
                  </a:lnTo>
                  <a:lnTo>
                    <a:pt x="392" y="26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28" name="Freeform 38">
              <a:extLst>
                <a:ext uri="{FF2B5EF4-FFF2-40B4-BE49-F238E27FC236}">
                  <a16:creationId xmlns:a16="http://schemas.microsoft.com/office/drawing/2014/main" id="{1076C0F6-BC7C-4A82-B367-0FCEAAF33E60}"/>
                </a:ext>
              </a:extLst>
            </p:cNvPr>
            <p:cNvSpPr>
              <a:spLocks noEditPoints="1"/>
            </p:cNvSpPr>
            <p:nvPr/>
          </p:nvSpPr>
          <p:spPr bwMode="auto">
            <a:xfrm>
              <a:off x="5681745" y="3024008"/>
              <a:ext cx="81418" cy="100691"/>
            </a:xfrm>
            <a:custGeom>
              <a:avLst/>
              <a:gdLst>
                <a:gd name="T0" fmla="*/ 99 w 101"/>
                <a:gd name="T1" fmla="*/ 120 h 133"/>
                <a:gd name="T2" fmla="*/ 93 w 101"/>
                <a:gd name="T3" fmla="*/ 126 h 133"/>
                <a:gd name="T4" fmla="*/ 95 w 101"/>
                <a:gd name="T5" fmla="*/ 133 h 133"/>
                <a:gd name="T6" fmla="*/ 87 w 101"/>
                <a:gd name="T7" fmla="*/ 122 h 133"/>
                <a:gd name="T8" fmla="*/ 87 w 101"/>
                <a:gd name="T9" fmla="*/ 114 h 133"/>
                <a:gd name="T10" fmla="*/ 82 w 101"/>
                <a:gd name="T11" fmla="*/ 116 h 133"/>
                <a:gd name="T12" fmla="*/ 85 w 101"/>
                <a:gd name="T13" fmla="*/ 105 h 133"/>
                <a:gd name="T14" fmla="*/ 76 w 101"/>
                <a:gd name="T15" fmla="*/ 86 h 133"/>
                <a:gd name="T16" fmla="*/ 72 w 101"/>
                <a:gd name="T17" fmla="*/ 88 h 133"/>
                <a:gd name="T18" fmla="*/ 61 w 101"/>
                <a:gd name="T19" fmla="*/ 84 h 133"/>
                <a:gd name="T20" fmla="*/ 53 w 101"/>
                <a:gd name="T21" fmla="*/ 76 h 133"/>
                <a:gd name="T22" fmla="*/ 57 w 101"/>
                <a:gd name="T23" fmla="*/ 88 h 133"/>
                <a:gd name="T24" fmla="*/ 57 w 101"/>
                <a:gd name="T25" fmla="*/ 97 h 133"/>
                <a:gd name="T26" fmla="*/ 51 w 101"/>
                <a:gd name="T27" fmla="*/ 109 h 133"/>
                <a:gd name="T28" fmla="*/ 51 w 101"/>
                <a:gd name="T29" fmla="*/ 103 h 133"/>
                <a:gd name="T30" fmla="*/ 47 w 101"/>
                <a:gd name="T31" fmla="*/ 105 h 133"/>
                <a:gd name="T32" fmla="*/ 45 w 101"/>
                <a:gd name="T33" fmla="*/ 95 h 133"/>
                <a:gd name="T34" fmla="*/ 42 w 101"/>
                <a:gd name="T35" fmla="*/ 97 h 133"/>
                <a:gd name="T36" fmla="*/ 45 w 101"/>
                <a:gd name="T37" fmla="*/ 105 h 133"/>
                <a:gd name="T38" fmla="*/ 40 w 101"/>
                <a:gd name="T39" fmla="*/ 109 h 133"/>
                <a:gd name="T40" fmla="*/ 36 w 101"/>
                <a:gd name="T41" fmla="*/ 112 h 133"/>
                <a:gd name="T42" fmla="*/ 32 w 101"/>
                <a:gd name="T43" fmla="*/ 105 h 133"/>
                <a:gd name="T44" fmla="*/ 28 w 101"/>
                <a:gd name="T45" fmla="*/ 97 h 133"/>
                <a:gd name="T46" fmla="*/ 21 w 101"/>
                <a:gd name="T47" fmla="*/ 78 h 133"/>
                <a:gd name="T48" fmla="*/ 19 w 101"/>
                <a:gd name="T49" fmla="*/ 63 h 133"/>
                <a:gd name="T50" fmla="*/ 4 w 101"/>
                <a:gd name="T51" fmla="*/ 48 h 133"/>
                <a:gd name="T52" fmla="*/ 11 w 101"/>
                <a:gd name="T53" fmla="*/ 36 h 133"/>
                <a:gd name="T54" fmla="*/ 19 w 101"/>
                <a:gd name="T55" fmla="*/ 31 h 133"/>
                <a:gd name="T56" fmla="*/ 13 w 101"/>
                <a:gd name="T57" fmla="*/ 23 h 133"/>
                <a:gd name="T58" fmla="*/ 0 w 101"/>
                <a:gd name="T59" fmla="*/ 17 h 133"/>
                <a:gd name="T60" fmla="*/ 4 w 101"/>
                <a:gd name="T61" fmla="*/ 6 h 133"/>
                <a:gd name="T62" fmla="*/ 7 w 101"/>
                <a:gd name="T63" fmla="*/ 0 h 133"/>
                <a:gd name="T64" fmla="*/ 11 w 101"/>
                <a:gd name="T65" fmla="*/ 8 h 133"/>
                <a:gd name="T66" fmla="*/ 21 w 101"/>
                <a:gd name="T67" fmla="*/ 10 h 133"/>
                <a:gd name="T68" fmla="*/ 19 w 101"/>
                <a:gd name="T69" fmla="*/ 6 h 133"/>
                <a:gd name="T70" fmla="*/ 30 w 101"/>
                <a:gd name="T71" fmla="*/ 12 h 133"/>
                <a:gd name="T72" fmla="*/ 34 w 101"/>
                <a:gd name="T73" fmla="*/ 17 h 133"/>
                <a:gd name="T74" fmla="*/ 36 w 101"/>
                <a:gd name="T75" fmla="*/ 27 h 133"/>
                <a:gd name="T76" fmla="*/ 45 w 101"/>
                <a:gd name="T77" fmla="*/ 31 h 133"/>
                <a:gd name="T78" fmla="*/ 61 w 101"/>
                <a:gd name="T79" fmla="*/ 34 h 133"/>
                <a:gd name="T80" fmla="*/ 78 w 101"/>
                <a:gd name="T81" fmla="*/ 34 h 133"/>
                <a:gd name="T82" fmla="*/ 85 w 101"/>
                <a:gd name="T83" fmla="*/ 38 h 133"/>
                <a:gd name="T84" fmla="*/ 85 w 101"/>
                <a:gd name="T85" fmla="*/ 46 h 133"/>
                <a:gd name="T86" fmla="*/ 78 w 101"/>
                <a:gd name="T87" fmla="*/ 57 h 133"/>
                <a:gd name="T88" fmla="*/ 74 w 101"/>
                <a:gd name="T89" fmla="*/ 57 h 133"/>
                <a:gd name="T90" fmla="*/ 68 w 101"/>
                <a:gd name="T91" fmla="*/ 63 h 133"/>
                <a:gd name="T92" fmla="*/ 72 w 101"/>
                <a:gd name="T93" fmla="*/ 74 h 133"/>
                <a:gd name="T94" fmla="*/ 78 w 101"/>
                <a:gd name="T95" fmla="*/ 82 h 133"/>
                <a:gd name="T96" fmla="*/ 80 w 101"/>
                <a:gd name="T97" fmla="*/ 78 h 133"/>
                <a:gd name="T98" fmla="*/ 82 w 101"/>
                <a:gd name="T99" fmla="*/ 71 h 133"/>
                <a:gd name="T100" fmla="*/ 87 w 101"/>
                <a:gd name="T101" fmla="*/ 69 h 133"/>
                <a:gd name="T102" fmla="*/ 93 w 101"/>
                <a:gd name="T103" fmla="*/ 74 h 133"/>
                <a:gd name="T104" fmla="*/ 95 w 101"/>
                <a:gd name="T105" fmla="*/ 86 h 133"/>
                <a:gd name="T106" fmla="*/ 99 w 101"/>
                <a:gd name="T107" fmla="*/ 103 h 133"/>
                <a:gd name="T108" fmla="*/ 101 w 101"/>
                <a:gd name="T109" fmla="*/ 109 h 133"/>
                <a:gd name="T110" fmla="*/ 76 w 101"/>
                <a:gd name="T111" fmla="*/ 93 h 133"/>
                <a:gd name="T112" fmla="*/ 72 w 101"/>
                <a:gd name="T113" fmla="*/ 97 h 133"/>
                <a:gd name="T114" fmla="*/ 76 w 101"/>
                <a:gd name="T115" fmla="*/ 93 h 133"/>
                <a:gd name="T116" fmla="*/ 66 w 101"/>
                <a:gd name="T117" fmla="*/ 99 h 133"/>
                <a:gd name="T118" fmla="*/ 70 w 101"/>
                <a:gd name="T119" fmla="*/ 95 h 133"/>
                <a:gd name="T120" fmla="*/ 66 w 101"/>
                <a:gd name="T121" fmla="*/ 93 h 133"/>
                <a:gd name="T122" fmla="*/ 57 w 101"/>
                <a:gd name="T123" fmla="*/ 90 h 133"/>
                <a:gd name="T124" fmla="*/ 63 w 101"/>
                <a:gd name="T125" fmla="*/ 9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 h="133">
                  <a:moveTo>
                    <a:pt x="101" y="109"/>
                  </a:moveTo>
                  <a:lnTo>
                    <a:pt x="101" y="114"/>
                  </a:lnTo>
                  <a:lnTo>
                    <a:pt x="99" y="120"/>
                  </a:lnTo>
                  <a:lnTo>
                    <a:pt x="99" y="118"/>
                  </a:lnTo>
                  <a:lnTo>
                    <a:pt x="95" y="122"/>
                  </a:lnTo>
                  <a:lnTo>
                    <a:pt x="93" y="126"/>
                  </a:lnTo>
                  <a:lnTo>
                    <a:pt x="95" y="128"/>
                  </a:lnTo>
                  <a:lnTo>
                    <a:pt x="93" y="128"/>
                  </a:lnTo>
                  <a:lnTo>
                    <a:pt x="95" y="133"/>
                  </a:lnTo>
                  <a:lnTo>
                    <a:pt x="95" y="133"/>
                  </a:lnTo>
                  <a:lnTo>
                    <a:pt x="91" y="126"/>
                  </a:lnTo>
                  <a:lnTo>
                    <a:pt x="87" y="122"/>
                  </a:lnTo>
                  <a:lnTo>
                    <a:pt x="87" y="120"/>
                  </a:lnTo>
                  <a:lnTo>
                    <a:pt x="87" y="116"/>
                  </a:lnTo>
                  <a:lnTo>
                    <a:pt x="87" y="114"/>
                  </a:lnTo>
                  <a:lnTo>
                    <a:pt x="87" y="116"/>
                  </a:lnTo>
                  <a:lnTo>
                    <a:pt x="85" y="118"/>
                  </a:lnTo>
                  <a:lnTo>
                    <a:pt x="82" y="116"/>
                  </a:lnTo>
                  <a:lnTo>
                    <a:pt x="85" y="109"/>
                  </a:lnTo>
                  <a:lnTo>
                    <a:pt x="82" y="109"/>
                  </a:lnTo>
                  <a:lnTo>
                    <a:pt x="85" y="105"/>
                  </a:lnTo>
                  <a:lnTo>
                    <a:pt x="85" y="103"/>
                  </a:lnTo>
                  <a:lnTo>
                    <a:pt x="82" y="101"/>
                  </a:lnTo>
                  <a:lnTo>
                    <a:pt x="76" y="86"/>
                  </a:lnTo>
                  <a:lnTo>
                    <a:pt x="74" y="86"/>
                  </a:lnTo>
                  <a:lnTo>
                    <a:pt x="74" y="88"/>
                  </a:lnTo>
                  <a:lnTo>
                    <a:pt x="72" y="88"/>
                  </a:lnTo>
                  <a:lnTo>
                    <a:pt x="68" y="90"/>
                  </a:lnTo>
                  <a:lnTo>
                    <a:pt x="61" y="86"/>
                  </a:lnTo>
                  <a:lnTo>
                    <a:pt x="61" y="84"/>
                  </a:lnTo>
                  <a:lnTo>
                    <a:pt x="59" y="84"/>
                  </a:lnTo>
                  <a:lnTo>
                    <a:pt x="55" y="82"/>
                  </a:lnTo>
                  <a:lnTo>
                    <a:pt x="53" y="76"/>
                  </a:lnTo>
                  <a:lnTo>
                    <a:pt x="55" y="82"/>
                  </a:lnTo>
                  <a:lnTo>
                    <a:pt x="57" y="86"/>
                  </a:lnTo>
                  <a:lnTo>
                    <a:pt x="57" y="88"/>
                  </a:lnTo>
                  <a:lnTo>
                    <a:pt x="53" y="90"/>
                  </a:lnTo>
                  <a:lnTo>
                    <a:pt x="55" y="93"/>
                  </a:lnTo>
                  <a:lnTo>
                    <a:pt x="57" y="97"/>
                  </a:lnTo>
                  <a:lnTo>
                    <a:pt x="57" y="101"/>
                  </a:lnTo>
                  <a:lnTo>
                    <a:pt x="53" y="103"/>
                  </a:lnTo>
                  <a:lnTo>
                    <a:pt x="51" y="109"/>
                  </a:lnTo>
                  <a:lnTo>
                    <a:pt x="47" y="107"/>
                  </a:lnTo>
                  <a:lnTo>
                    <a:pt x="49" y="103"/>
                  </a:lnTo>
                  <a:lnTo>
                    <a:pt x="51" y="103"/>
                  </a:lnTo>
                  <a:lnTo>
                    <a:pt x="51" y="101"/>
                  </a:lnTo>
                  <a:lnTo>
                    <a:pt x="49" y="103"/>
                  </a:lnTo>
                  <a:lnTo>
                    <a:pt x="47" y="105"/>
                  </a:lnTo>
                  <a:lnTo>
                    <a:pt x="42" y="103"/>
                  </a:lnTo>
                  <a:lnTo>
                    <a:pt x="45" y="95"/>
                  </a:lnTo>
                  <a:lnTo>
                    <a:pt x="45" y="95"/>
                  </a:lnTo>
                  <a:lnTo>
                    <a:pt x="45" y="93"/>
                  </a:lnTo>
                  <a:lnTo>
                    <a:pt x="45" y="95"/>
                  </a:lnTo>
                  <a:lnTo>
                    <a:pt x="42" y="97"/>
                  </a:lnTo>
                  <a:lnTo>
                    <a:pt x="42" y="101"/>
                  </a:lnTo>
                  <a:lnTo>
                    <a:pt x="42" y="101"/>
                  </a:lnTo>
                  <a:lnTo>
                    <a:pt x="45" y="105"/>
                  </a:lnTo>
                  <a:lnTo>
                    <a:pt x="45" y="109"/>
                  </a:lnTo>
                  <a:lnTo>
                    <a:pt x="42" y="112"/>
                  </a:lnTo>
                  <a:lnTo>
                    <a:pt x="40" y="109"/>
                  </a:lnTo>
                  <a:lnTo>
                    <a:pt x="38" y="107"/>
                  </a:lnTo>
                  <a:lnTo>
                    <a:pt x="36" y="109"/>
                  </a:lnTo>
                  <a:lnTo>
                    <a:pt x="36" y="112"/>
                  </a:lnTo>
                  <a:lnTo>
                    <a:pt x="34" y="112"/>
                  </a:lnTo>
                  <a:lnTo>
                    <a:pt x="34" y="109"/>
                  </a:lnTo>
                  <a:lnTo>
                    <a:pt x="32" y="105"/>
                  </a:lnTo>
                  <a:lnTo>
                    <a:pt x="30" y="107"/>
                  </a:lnTo>
                  <a:lnTo>
                    <a:pt x="30" y="101"/>
                  </a:lnTo>
                  <a:lnTo>
                    <a:pt x="28" y="97"/>
                  </a:lnTo>
                  <a:lnTo>
                    <a:pt x="28" y="93"/>
                  </a:lnTo>
                  <a:lnTo>
                    <a:pt x="21" y="84"/>
                  </a:lnTo>
                  <a:lnTo>
                    <a:pt x="21" y="78"/>
                  </a:lnTo>
                  <a:lnTo>
                    <a:pt x="21" y="74"/>
                  </a:lnTo>
                  <a:lnTo>
                    <a:pt x="19" y="69"/>
                  </a:lnTo>
                  <a:lnTo>
                    <a:pt x="19" y="63"/>
                  </a:lnTo>
                  <a:lnTo>
                    <a:pt x="15" y="57"/>
                  </a:lnTo>
                  <a:lnTo>
                    <a:pt x="9" y="55"/>
                  </a:lnTo>
                  <a:lnTo>
                    <a:pt x="4" y="48"/>
                  </a:lnTo>
                  <a:lnTo>
                    <a:pt x="4" y="42"/>
                  </a:lnTo>
                  <a:lnTo>
                    <a:pt x="9" y="40"/>
                  </a:lnTo>
                  <a:lnTo>
                    <a:pt x="11" y="36"/>
                  </a:lnTo>
                  <a:lnTo>
                    <a:pt x="13" y="34"/>
                  </a:lnTo>
                  <a:lnTo>
                    <a:pt x="15" y="34"/>
                  </a:lnTo>
                  <a:lnTo>
                    <a:pt x="19" y="31"/>
                  </a:lnTo>
                  <a:lnTo>
                    <a:pt x="17" y="27"/>
                  </a:lnTo>
                  <a:lnTo>
                    <a:pt x="19" y="25"/>
                  </a:lnTo>
                  <a:lnTo>
                    <a:pt x="13" y="23"/>
                  </a:lnTo>
                  <a:lnTo>
                    <a:pt x="9" y="25"/>
                  </a:lnTo>
                  <a:lnTo>
                    <a:pt x="0" y="23"/>
                  </a:lnTo>
                  <a:lnTo>
                    <a:pt x="0" y="17"/>
                  </a:lnTo>
                  <a:lnTo>
                    <a:pt x="4" y="12"/>
                  </a:lnTo>
                  <a:lnTo>
                    <a:pt x="7" y="8"/>
                  </a:lnTo>
                  <a:lnTo>
                    <a:pt x="4" y="6"/>
                  </a:lnTo>
                  <a:lnTo>
                    <a:pt x="4" y="4"/>
                  </a:lnTo>
                  <a:lnTo>
                    <a:pt x="7" y="4"/>
                  </a:lnTo>
                  <a:lnTo>
                    <a:pt x="7" y="0"/>
                  </a:lnTo>
                  <a:lnTo>
                    <a:pt x="9" y="2"/>
                  </a:lnTo>
                  <a:lnTo>
                    <a:pt x="11" y="6"/>
                  </a:lnTo>
                  <a:lnTo>
                    <a:pt x="11" y="8"/>
                  </a:lnTo>
                  <a:lnTo>
                    <a:pt x="15" y="12"/>
                  </a:lnTo>
                  <a:lnTo>
                    <a:pt x="19" y="12"/>
                  </a:lnTo>
                  <a:lnTo>
                    <a:pt x="21" y="10"/>
                  </a:lnTo>
                  <a:lnTo>
                    <a:pt x="17" y="8"/>
                  </a:lnTo>
                  <a:lnTo>
                    <a:pt x="19" y="6"/>
                  </a:lnTo>
                  <a:lnTo>
                    <a:pt x="19" y="6"/>
                  </a:lnTo>
                  <a:lnTo>
                    <a:pt x="23" y="10"/>
                  </a:lnTo>
                  <a:lnTo>
                    <a:pt x="26" y="12"/>
                  </a:lnTo>
                  <a:lnTo>
                    <a:pt x="30" y="12"/>
                  </a:lnTo>
                  <a:lnTo>
                    <a:pt x="30" y="12"/>
                  </a:lnTo>
                  <a:lnTo>
                    <a:pt x="32" y="10"/>
                  </a:lnTo>
                  <a:lnTo>
                    <a:pt x="34" y="17"/>
                  </a:lnTo>
                  <a:lnTo>
                    <a:pt x="34" y="21"/>
                  </a:lnTo>
                  <a:lnTo>
                    <a:pt x="36" y="23"/>
                  </a:lnTo>
                  <a:lnTo>
                    <a:pt x="36" y="27"/>
                  </a:lnTo>
                  <a:lnTo>
                    <a:pt x="36" y="29"/>
                  </a:lnTo>
                  <a:lnTo>
                    <a:pt x="40" y="31"/>
                  </a:lnTo>
                  <a:lnTo>
                    <a:pt x="45" y="31"/>
                  </a:lnTo>
                  <a:lnTo>
                    <a:pt x="49" y="34"/>
                  </a:lnTo>
                  <a:lnTo>
                    <a:pt x="53" y="34"/>
                  </a:lnTo>
                  <a:lnTo>
                    <a:pt x="61" y="34"/>
                  </a:lnTo>
                  <a:lnTo>
                    <a:pt x="68" y="34"/>
                  </a:lnTo>
                  <a:lnTo>
                    <a:pt x="74" y="34"/>
                  </a:lnTo>
                  <a:lnTo>
                    <a:pt x="78" y="34"/>
                  </a:lnTo>
                  <a:lnTo>
                    <a:pt x="78" y="34"/>
                  </a:lnTo>
                  <a:lnTo>
                    <a:pt x="82" y="34"/>
                  </a:lnTo>
                  <a:lnTo>
                    <a:pt x="85" y="38"/>
                  </a:lnTo>
                  <a:lnTo>
                    <a:pt x="87" y="38"/>
                  </a:lnTo>
                  <a:lnTo>
                    <a:pt x="85" y="42"/>
                  </a:lnTo>
                  <a:lnTo>
                    <a:pt x="85" y="46"/>
                  </a:lnTo>
                  <a:lnTo>
                    <a:pt x="82" y="53"/>
                  </a:lnTo>
                  <a:lnTo>
                    <a:pt x="78" y="55"/>
                  </a:lnTo>
                  <a:lnTo>
                    <a:pt x="78" y="57"/>
                  </a:lnTo>
                  <a:lnTo>
                    <a:pt x="78" y="59"/>
                  </a:lnTo>
                  <a:lnTo>
                    <a:pt x="76" y="59"/>
                  </a:lnTo>
                  <a:lnTo>
                    <a:pt x="74" y="57"/>
                  </a:lnTo>
                  <a:lnTo>
                    <a:pt x="70" y="61"/>
                  </a:lnTo>
                  <a:lnTo>
                    <a:pt x="70" y="63"/>
                  </a:lnTo>
                  <a:lnTo>
                    <a:pt x="68" y="63"/>
                  </a:lnTo>
                  <a:lnTo>
                    <a:pt x="68" y="67"/>
                  </a:lnTo>
                  <a:lnTo>
                    <a:pt x="70" y="71"/>
                  </a:lnTo>
                  <a:lnTo>
                    <a:pt x="72" y="74"/>
                  </a:lnTo>
                  <a:lnTo>
                    <a:pt x="72" y="76"/>
                  </a:lnTo>
                  <a:lnTo>
                    <a:pt x="76" y="78"/>
                  </a:lnTo>
                  <a:lnTo>
                    <a:pt x="78" y="82"/>
                  </a:lnTo>
                  <a:lnTo>
                    <a:pt x="80" y="82"/>
                  </a:lnTo>
                  <a:lnTo>
                    <a:pt x="80" y="80"/>
                  </a:lnTo>
                  <a:lnTo>
                    <a:pt x="80" y="78"/>
                  </a:lnTo>
                  <a:lnTo>
                    <a:pt x="82" y="76"/>
                  </a:lnTo>
                  <a:lnTo>
                    <a:pt x="82" y="74"/>
                  </a:lnTo>
                  <a:lnTo>
                    <a:pt x="82" y="71"/>
                  </a:lnTo>
                  <a:lnTo>
                    <a:pt x="82" y="69"/>
                  </a:lnTo>
                  <a:lnTo>
                    <a:pt x="85" y="67"/>
                  </a:lnTo>
                  <a:lnTo>
                    <a:pt x="87" y="69"/>
                  </a:lnTo>
                  <a:lnTo>
                    <a:pt x="89" y="69"/>
                  </a:lnTo>
                  <a:lnTo>
                    <a:pt x="91" y="71"/>
                  </a:lnTo>
                  <a:lnTo>
                    <a:pt x="93" y="74"/>
                  </a:lnTo>
                  <a:lnTo>
                    <a:pt x="93" y="80"/>
                  </a:lnTo>
                  <a:lnTo>
                    <a:pt x="93" y="84"/>
                  </a:lnTo>
                  <a:lnTo>
                    <a:pt x="95" y="86"/>
                  </a:lnTo>
                  <a:lnTo>
                    <a:pt x="97" y="95"/>
                  </a:lnTo>
                  <a:lnTo>
                    <a:pt x="97" y="101"/>
                  </a:lnTo>
                  <a:lnTo>
                    <a:pt x="99" y="103"/>
                  </a:lnTo>
                  <a:lnTo>
                    <a:pt x="99" y="105"/>
                  </a:lnTo>
                  <a:lnTo>
                    <a:pt x="99" y="107"/>
                  </a:lnTo>
                  <a:lnTo>
                    <a:pt x="101" y="109"/>
                  </a:lnTo>
                  <a:lnTo>
                    <a:pt x="101" y="109"/>
                  </a:lnTo>
                  <a:lnTo>
                    <a:pt x="101" y="109"/>
                  </a:lnTo>
                  <a:close/>
                  <a:moveTo>
                    <a:pt x="76" y="93"/>
                  </a:moveTo>
                  <a:lnTo>
                    <a:pt x="74" y="93"/>
                  </a:lnTo>
                  <a:lnTo>
                    <a:pt x="72" y="93"/>
                  </a:lnTo>
                  <a:lnTo>
                    <a:pt x="72" y="97"/>
                  </a:lnTo>
                  <a:lnTo>
                    <a:pt x="74" y="97"/>
                  </a:lnTo>
                  <a:lnTo>
                    <a:pt x="76" y="93"/>
                  </a:lnTo>
                  <a:lnTo>
                    <a:pt x="76" y="93"/>
                  </a:lnTo>
                  <a:close/>
                  <a:moveTo>
                    <a:pt x="66" y="93"/>
                  </a:moveTo>
                  <a:lnTo>
                    <a:pt x="68" y="97"/>
                  </a:lnTo>
                  <a:lnTo>
                    <a:pt x="66" y="99"/>
                  </a:lnTo>
                  <a:lnTo>
                    <a:pt x="68" y="103"/>
                  </a:lnTo>
                  <a:lnTo>
                    <a:pt x="70" y="97"/>
                  </a:lnTo>
                  <a:lnTo>
                    <a:pt x="70" y="95"/>
                  </a:lnTo>
                  <a:lnTo>
                    <a:pt x="66" y="90"/>
                  </a:lnTo>
                  <a:lnTo>
                    <a:pt x="66" y="90"/>
                  </a:lnTo>
                  <a:lnTo>
                    <a:pt x="66" y="93"/>
                  </a:lnTo>
                  <a:lnTo>
                    <a:pt x="66" y="93"/>
                  </a:lnTo>
                  <a:close/>
                  <a:moveTo>
                    <a:pt x="61" y="90"/>
                  </a:moveTo>
                  <a:lnTo>
                    <a:pt x="57" y="90"/>
                  </a:lnTo>
                  <a:lnTo>
                    <a:pt x="57" y="93"/>
                  </a:lnTo>
                  <a:lnTo>
                    <a:pt x="59" y="99"/>
                  </a:lnTo>
                  <a:lnTo>
                    <a:pt x="63" y="99"/>
                  </a:lnTo>
                  <a:lnTo>
                    <a:pt x="63" y="93"/>
                  </a:lnTo>
                  <a:lnTo>
                    <a:pt x="61" y="9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29" name="Freeform 39">
              <a:extLst>
                <a:ext uri="{FF2B5EF4-FFF2-40B4-BE49-F238E27FC236}">
                  <a16:creationId xmlns:a16="http://schemas.microsoft.com/office/drawing/2014/main" id="{0BFA1D7F-A27D-48C4-BE4E-F3B3B2561140}"/>
                </a:ext>
              </a:extLst>
            </p:cNvPr>
            <p:cNvSpPr>
              <a:spLocks/>
            </p:cNvSpPr>
            <p:nvPr/>
          </p:nvSpPr>
          <p:spPr bwMode="auto">
            <a:xfrm>
              <a:off x="5690613" y="2998267"/>
              <a:ext cx="49172" cy="27255"/>
            </a:xfrm>
            <a:custGeom>
              <a:avLst/>
              <a:gdLst>
                <a:gd name="T0" fmla="*/ 0 w 61"/>
                <a:gd name="T1" fmla="*/ 17 h 36"/>
                <a:gd name="T2" fmla="*/ 4 w 61"/>
                <a:gd name="T3" fmla="*/ 15 h 36"/>
                <a:gd name="T4" fmla="*/ 8 w 61"/>
                <a:gd name="T5" fmla="*/ 6 h 36"/>
                <a:gd name="T6" fmla="*/ 19 w 61"/>
                <a:gd name="T7" fmla="*/ 0 h 36"/>
                <a:gd name="T8" fmla="*/ 25 w 61"/>
                <a:gd name="T9" fmla="*/ 0 h 36"/>
                <a:gd name="T10" fmla="*/ 27 w 61"/>
                <a:gd name="T11" fmla="*/ 2 h 36"/>
                <a:gd name="T12" fmla="*/ 38 w 61"/>
                <a:gd name="T13" fmla="*/ 4 h 36"/>
                <a:gd name="T14" fmla="*/ 40 w 61"/>
                <a:gd name="T15" fmla="*/ 4 h 36"/>
                <a:gd name="T16" fmla="*/ 46 w 61"/>
                <a:gd name="T17" fmla="*/ 2 h 36"/>
                <a:gd name="T18" fmla="*/ 50 w 61"/>
                <a:gd name="T19" fmla="*/ 2 h 36"/>
                <a:gd name="T20" fmla="*/ 55 w 61"/>
                <a:gd name="T21" fmla="*/ 9 h 36"/>
                <a:gd name="T22" fmla="*/ 55 w 61"/>
                <a:gd name="T23" fmla="*/ 9 h 36"/>
                <a:gd name="T24" fmla="*/ 55 w 61"/>
                <a:gd name="T25" fmla="*/ 13 h 36"/>
                <a:gd name="T26" fmla="*/ 55 w 61"/>
                <a:gd name="T27" fmla="*/ 17 h 36"/>
                <a:gd name="T28" fmla="*/ 61 w 61"/>
                <a:gd name="T29" fmla="*/ 19 h 36"/>
                <a:gd name="T30" fmla="*/ 61 w 61"/>
                <a:gd name="T31" fmla="*/ 25 h 36"/>
                <a:gd name="T32" fmla="*/ 61 w 61"/>
                <a:gd name="T33" fmla="*/ 27 h 36"/>
                <a:gd name="T34" fmla="*/ 52 w 61"/>
                <a:gd name="T35" fmla="*/ 30 h 36"/>
                <a:gd name="T36" fmla="*/ 46 w 61"/>
                <a:gd name="T37" fmla="*/ 30 h 36"/>
                <a:gd name="T38" fmla="*/ 40 w 61"/>
                <a:gd name="T39" fmla="*/ 32 h 36"/>
                <a:gd name="T40" fmla="*/ 36 w 61"/>
                <a:gd name="T41" fmla="*/ 30 h 36"/>
                <a:gd name="T42" fmla="*/ 31 w 61"/>
                <a:gd name="T43" fmla="*/ 32 h 36"/>
                <a:gd name="T44" fmla="*/ 27 w 61"/>
                <a:gd name="T45" fmla="*/ 36 h 36"/>
                <a:gd name="T46" fmla="*/ 21 w 61"/>
                <a:gd name="T47" fmla="*/ 36 h 36"/>
                <a:gd name="T48" fmla="*/ 12 w 61"/>
                <a:gd name="T49" fmla="*/ 30 h 36"/>
                <a:gd name="T50" fmla="*/ 10 w 61"/>
                <a:gd name="T51" fmla="*/ 32 h 36"/>
                <a:gd name="T52" fmla="*/ 2 w 61"/>
                <a:gd name="T53" fmla="*/ 30 h 36"/>
                <a:gd name="T54" fmla="*/ 0 w 61"/>
                <a:gd name="T55" fmla="*/ 23 h 36"/>
                <a:gd name="T56" fmla="*/ 0 w 61"/>
                <a:gd name="T57" fmla="*/ 21 h 36"/>
                <a:gd name="T58" fmla="*/ 0 w 61"/>
                <a:gd name="T59"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36">
                  <a:moveTo>
                    <a:pt x="0" y="17"/>
                  </a:moveTo>
                  <a:lnTo>
                    <a:pt x="4" y="15"/>
                  </a:lnTo>
                  <a:lnTo>
                    <a:pt x="8" y="6"/>
                  </a:lnTo>
                  <a:lnTo>
                    <a:pt x="19" y="0"/>
                  </a:lnTo>
                  <a:lnTo>
                    <a:pt x="25" y="0"/>
                  </a:lnTo>
                  <a:lnTo>
                    <a:pt x="27" y="2"/>
                  </a:lnTo>
                  <a:lnTo>
                    <a:pt x="38" y="4"/>
                  </a:lnTo>
                  <a:lnTo>
                    <a:pt x="40" y="4"/>
                  </a:lnTo>
                  <a:lnTo>
                    <a:pt x="46" y="2"/>
                  </a:lnTo>
                  <a:lnTo>
                    <a:pt x="50" y="2"/>
                  </a:lnTo>
                  <a:lnTo>
                    <a:pt x="55" y="9"/>
                  </a:lnTo>
                  <a:lnTo>
                    <a:pt x="55" y="9"/>
                  </a:lnTo>
                  <a:lnTo>
                    <a:pt x="55" y="13"/>
                  </a:lnTo>
                  <a:lnTo>
                    <a:pt x="55" y="17"/>
                  </a:lnTo>
                  <a:lnTo>
                    <a:pt x="61" y="19"/>
                  </a:lnTo>
                  <a:lnTo>
                    <a:pt x="61" y="25"/>
                  </a:lnTo>
                  <a:lnTo>
                    <a:pt x="61" y="27"/>
                  </a:lnTo>
                  <a:lnTo>
                    <a:pt x="52" y="30"/>
                  </a:lnTo>
                  <a:lnTo>
                    <a:pt x="46" y="30"/>
                  </a:lnTo>
                  <a:lnTo>
                    <a:pt x="40" y="32"/>
                  </a:lnTo>
                  <a:lnTo>
                    <a:pt x="36" y="30"/>
                  </a:lnTo>
                  <a:lnTo>
                    <a:pt x="31" y="32"/>
                  </a:lnTo>
                  <a:lnTo>
                    <a:pt x="27" y="36"/>
                  </a:lnTo>
                  <a:lnTo>
                    <a:pt x="21" y="36"/>
                  </a:lnTo>
                  <a:lnTo>
                    <a:pt x="12" y="30"/>
                  </a:lnTo>
                  <a:lnTo>
                    <a:pt x="10" y="32"/>
                  </a:lnTo>
                  <a:lnTo>
                    <a:pt x="2" y="30"/>
                  </a:lnTo>
                  <a:lnTo>
                    <a:pt x="0" y="23"/>
                  </a:lnTo>
                  <a:lnTo>
                    <a:pt x="0" y="21"/>
                  </a:lnTo>
                  <a:lnTo>
                    <a:pt x="0" y="1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30" name="Freeform 40">
              <a:extLst>
                <a:ext uri="{FF2B5EF4-FFF2-40B4-BE49-F238E27FC236}">
                  <a16:creationId xmlns:a16="http://schemas.microsoft.com/office/drawing/2014/main" id="{CCEFC3D5-533D-4E62-8DB7-9D8127A8713D}"/>
                </a:ext>
              </a:extLst>
            </p:cNvPr>
            <p:cNvSpPr>
              <a:spLocks/>
            </p:cNvSpPr>
            <p:nvPr/>
          </p:nvSpPr>
          <p:spPr bwMode="auto">
            <a:xfrm>
              <a:off x="5547931" y="2963442"/>
              <a:ext cx="133815" cy="66622"/>
            </a:xfrm>
            <a:custGeom>
              <a:avLst/>
              <a:gdLst>
                <a:gd name="T0" fmla="*/ 8 w 166"/>
                <a:gd name="T1" fmla="*/ 0 h 88"/>
                <a:gd name="T2" fmla="*/ 14 w 166"/>
                <a:gd name="T3" fmla="*/ 6 h 88"/>
                <a:gd name="T4" fmla="*/ 21 w 166"/>
                <a:gd name="T5" fmla="*/ 6 h 88"/>
                <a:gd name="T6" fmla="*/ 29 w 166"/>
                <a:gd name="T7" fmla="*/ 2 h 88"/>
                <a:gd name="T8" fmla="*/ 38 w 166"/>
                <a:gd name="T9" fmla="*/ 6 h 88"/>
                <a:gd name="T10" fmla="*/ 46 w 166"/>
                <a:gd name="T11" fmla="*/ 8 h 88"/>
                <a:gd name="T12" fmla="*/ 57 w 166"/>
                <a:gd name="T13" fmla="*/ 14 h 88"/>
                <a:gd name="T14" fmla="*/ 63 w 166"/>
                <a:gd name="T15" fmla="*/ 21 h 88"/>
                <a:gd name="T16" fmla="*/ 67 w 166"/>
                <a:gd name="T17" fmla="*/ 29 h 88"/>
                <a:gd name="T18" fmla="*/ 69 w 166"/>
                <a:gd name="T19" fmla="*/ 23 h 88"/>
                <a:gd name="T20" fmla="*/ 74 w 166"/>
                <a:gd name="T21" fmla="*/ 21 h 88"/>
                <a:gd name="T22" fmla="*/ 82 w 166"/>
                <a:gd name="T23" fmla="*/ 25 h 88"/>
                <a:gd name="T24" fmla="*/ 88 w 166"/>
                <a:gd name="T25" fmla="*/ 33 h 88"/>
                <a:gd name="T26" fmla="*/ 99 w 166"/>
                <a:gd name="T27" fmla="*/ 33 h 88"/>
                <a:gd name="T28" fmla="*/ 101 w 166"/>
                <a:gd name="T29" fmla="*/ 46 h 88"/>
                <a:gd name="T30" fmla="*/ 109 w 166"/>
                <a:gd name="T31" fmla="*/ 48 h 88"/>
                <a:gd name="T32" fmla="*/ 116 w 166"/>
                <a:gd name="T33" fmla="*/ 44 h 88"/>
                <a:gd name="T34" fmla="*/ 126 w 166"/>
                <a:gd name="T35" fmla="*/ 42 h 88"/>
                <a:gd name="T36" fmla="*/ 133 w 166"/>
                <a:gd name="T37" fmla="*/ 48 h 88"/>
                <a:gd name="T38" fmla="*/ 143 w 166"/>
                <a:gd name="T39" fmla="*/ 57 h 88"/>
                <a:gd name="T40" fmla="*/ 151 w 166"/>
                <a:gd name="T41" fmla="*/ 55 h 88"/>
                <a:gd name="T42" fmla="*/ 158 w 166"/>
                <a:gd name="T43" fmla="*/ 55 h 88"/>
                <a:gd name="T44" fmla="*/ 164 w 166"/>
                <a:gd name="T45" fmla="*/ 59 h 88"/>
                <a:gd name="T46" fmla="*/ 166 w 166"/>
                <a:gd name="T47" fmla="*/ 76 h 88"/>
                <a:gd name="T48" fmla="*/ 151 w 166"/>
                <a:gd name="T49" fmla="*/ 88 h 88"/>
                <a:gd name="T50" fmla="*/ 141 w 166"/>
                <a:gd name="T51" fmla="*/ 86 h 88"/>
                <a:gd name="T52" fmla="*/ 116 w 166"/>
                <a:gd name="T53" fmla="*/ 80 h 88"/>
                <a:gd name="T54" fmla="*/ 101 w 166"/>
                <a:gd name="T55" fmla="*/ 80 h 88"/>
                <a:gd name="T56" fmla="*/ 95 w 166"/>
                <a:gd name="T57" fmla="*/ 69 h 88"/>
                <a:gd name="T58" fmla="*/ 76 w 166"/>
                <a:gd name="T59" fmla="*/ 69 h 88"/>
                <a:gd name="T60" fmla="*/ 61 w 166"/>
                <a:gd name="T61" fmla="*/ 67 h 88"/>
                <a:gd name="T62" fmla="*/ 50 w 166"/>
                <a:gd name="T63" fmla="*/ 63 h 88"/>
                <a:gd name="T64" fmla="*/ 38 w 166"/>
                <a:gd name="T65" fmla="*/ 59 h 88"/>
                <a:gd name="T66" fmla="*/ 23 w 166"/>
                <a:gd name="T67" fmla="*/ 46 h 88"/>
                <a:gd name="T68" fmla="*/ 12 w 166"/>
                <a:gd name="T69" fmla="*/ 40 h 88"/>
                <a:gd name="T70" fmla="*/ 6 w 166"/>
                <a:gd name="T71" fmla="*/ 38 h 88"/>
                <a:gd name="T72" fmla="*/ 0 w 166"/>
                <a:gd name="T73" fmla="*/ 31 h 88"/>
                <a:gd name="T74" fmla="*/ 4 w 166"/>
                <a:gd name="T75" fmla="*/ 19 h 88"/>
                <a:gd name="T76" fmla="*/ 8 w 166"/>
                <a:gd name="T7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6" h="88">
                  <a:moveTo>
                    <a:pt x="8" y="2"/>
                  </a:moveTo>
                  <a:lnTo>
                    <a:pt x="8" y="0"/>
                  </a:lnTo>
                  <a:lnTo>
                    <a:pt x="14" y="4"/>
                  </a:lnTo>
                  <a:lnTo>
                    <a:pt x="14" y="6"/>
                  </a:lnTo>
                  <a:lnTo>
                    <a:pt x="19" y="6"/>
                  </a:lnTo>
                  <a:lnTo>
                    <a:pt x="21" y="6"/>
                  </a:lnTo>
                  <a:lnTo>
                    <a:pt x="25" y="2"/>
                  </a:lnTo>
                  <a:lnTo>
                    <a:pt x="29" y="2"/>
                  </a:lnTo>
                  <a:lnTo>
                    <a:pt x="36" y="4"/>
                  </a:lnTo>
                  <a:lnTo>
                    <a:pt x="38" y="6"/>
                  </a:lnTo>
                  <a:lnTo>
                    <a:pt x="44" y="6"/>
                  </a:lnTo>
                  <a:lnTo>
                    <a:pt x="46" y="8"/>
                  </a:lnTo>
                  <a:lnTo>
                    <a:pt x="52" y="14"/>
                  </a:lnTo>
                  <a:lnTo>
                    <a:pt x="57" y="14"/>
                  </a:lnTo>
                  <a:lnTo>
                    <a:pt x="61" y="19"/>
                  </a:lnTo>
                  <a:lnTo>
                    <a:pt x="63" y="21"/>
                  </a:lnTo>
                  <a:lnTo>
                    <a:pt x="65" y="25"/>
                  </a:lnTo>
                  <a:lnTo>
                    <a:pt x="67" y="29"/>
                  </a:lnTo>
                  <a:lnTo>
                    <a:pt x="69" y="27"/>
                  </a:lnTo>
                  <a:lnTo>
                    <a:pt x="69" y="23"/>
                  </a:lnTo>
                  <a:lnTo>
                    <a:pt x="71" y="21"/>
                  </a:lnTo>
                  <a:lnTo>
                    <a:pt x="74" y="21"/>
                  </a:lnTo>
                  <a:lnTo>
                    <a:pt x="78" y="21"/>
                  </a:lnTo>
                  <a:lnTo>
                    <a:pt x="82" y="25"/>
                  </a:lnTo>
                  <a:lnTo>
                    <a:pt x="82" y="29"/>
                  </a:lnTo>
                  <a:lnTo>
                    <a:pt x="88" y="33"/>
                  </a:lnTo>
                  <a:lnTo>
                    <a:pt x="95" y="31"/>
                  </a:lnTo>
                  <a:lnTo>
                    <a:pt x="99" y="33"/>
                  </a:lnTo>
                  <a:lnTo>
                    <a:pt x="99" y="42"/>
                  </a:lnTo>
                  <a:lnTo>
                    <a:pt x="101" y="46"/>
                  </a:lnTo>
                  <a:lnTo>
                    <a:pt x="103" y="44"/>
                  </a:lnTo>
                  <a:lnTo>
                    <a:pt x="109" y="48"/>
                  </a:lnTo>
                  <a:lnTo>
                    <a:pt x="111" y="46"/>
                  </a:lnTo>
                  <a:lnTo>
                    <a:pt x="116" y="44"/>
                  </a:lnTo>
                  <a:lnTo>
                    <a:pt x="120" y="40"/>
                  </a:lnTo>
                  <a:lnTo>
                    <a:pt x="126" y="42"/>
                  </a:lnTo>
                  <a:lnTo>
                    <a:pt x="133" y="44"/>
                  </a:lnTo>
                  <a:lnTo>
                    <a:pt x="133" y="48"/>
                  </a:lnTo>
                  <a:lnTo>
                    <a:pt x="139" y="50"/>
                  </a:lnTo>
                  <a:lnTo>
                    <a:pt x="143" y="57"/>
                  </a:lnTo>
                  <a:lnTo>
                    <a:pt x="145" y="57"/>
                  </a:lnTo>
                  <a:lnTo>
                    <a:pt x="151" y="55"/>
                  </a:lnTo>
                  <a:lnTo>
                    <a:pt x="154" y="55"/>
                  </a:lnTo>
                  <a:lnTo>
                    <a:pt x="158" y="55"/>
                  </a:lnTo>
                  <a:lnTo>
                    <a:pt x="162" y="55"/>
                  </a:lnTo>
                  <a:lnTo>
                    <a:pt x="164" y="59"/>
                  </a:lnTo>
                  <a:lnTo>
                    <a:pt x="162" y="67"/>
                  </a:lnTo>
                  <a:lnTo>
                    <a:pt x="166" y="76"/>
                  </a:lnTo>
                  <a:lnTo>
                    <a:pt x="164" y="84"/>
                  </a:lnTo>
                  <a:lnTo>
                    <a:pt x="151" y="88"/>
                  </a:lnTo>
                  <a:lnTo>
                    <a:pt x="145" y="84"/>
                  </a:lnTo>
                  <a:lnTo>
                    <a:pt x="141" y="86"/>
                  </a:lnTo>
                  <a:lnTo>
                    <a:pt x="122" y="80"/>
                  </a:lnTo>
                  <a:lnTo>
                    <a:pt x="116" y="80"/>
                  </a:lnTo>
                  <a:lnTo>
                    <a:pt x="111" y="82"/>
                  </a:lnTo>
                  <a:lnTo>
                    <a:pt x="101" y="80"/>
                  </a:lnTo>
                  <a:lnTo>
                    <a:pt x="97" y="73"/>
                  </a:lnTo>
                  <a:lnTo>
                    <a:pt x="95" y="69"/>
                  </a:lnTo>
                  <a:lnTo>
                    <a:pt x="86" y="67"/>
                  </a:lnTo>
                  <a:lnTo>
                    <a:pt x="76" y="69"/>
                  </a:lnTo>
                  <a:lnTo>
                    <a:pt x="71" y="67"/>
                  </a:lnTo>
                  <a:lnTo>
                    <a:pt x="61" y="67"/>
                  </a:lnTo>
                  <a:lnTo>
                    <a:pt x="55" y="63"/>
                  </a:lnTo>
                  <a:lnTo>
                    <a:pt x="50" y="63"/>
                  </a:lnTo>
                  <a:lnTo>
                    <a:pt x="46" y="61"/>
                  </a:lnTo>
                  <a:lnTo>
                    <a:pt x="38" y="59"/>
                  </a:lnTo>
                  <a:lnTo>
                    <a:pt x="31" y="50"/>
                  </a:lnTo>
                  <a:lnTo>
                    <a:pt x="23" y="46"/>
                  </a:lnTo>
                  <a:lnTo>
                    <a:pt x="17" y="44"/>
                  </a:lnTo>
                  <a:lnTo>
                    <a:pt x="12" y="40"/>
                  </a:lnTo>
                  <a:lnTo>
                    <a:pt x="8" y="40"/>
                  </a:lnTo>
                  <a:lnTo>
                    <a:pt x="6" y="38"/>
                  </a:lnTo>
                  <a:lnTo>
                    <a:pt x="2" y="38"/>
                  </a:lnTo>
                  <a:lnTo>
                    <a:pt x="0" y="31"/>
                  </a:lnTo>
                  <a:lnTo>
                    <a:pt x="4" y="25"/>
                  </a:lnTo>
                  <a:lnTo>
                    <a:pt x="4" y="19"/>
                  </a:lnTo>
                  <a:lnTo>
                    <a:pt x="8" y="8"/>
                  </a:lnTo>
                  <a:lnTo>
                    <a:pt x="8" y="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31" name="Freeform 41">
              <a:extLst>
                <a:ext uri="{FF2B5EF4-FFF2-40B4-BE49-F238E27FC236}">
                  <a16:creationId xmlns:a16="http://schemas.microsoft.com/office/drawing/2014/main" id="{093D4E39-6BB2-4EDF-A677-BC7E31B46FF8}"/>
                </a:ext>
              </a:extLst>
            </p:cNvPr>
            <p:cNvSpPr>
              <a:spLocks/>
            </p:cNvSpPr>
            <p:nvPr/>
          </p:nvSpPr>
          <p:spPr bwMode="auto">
            <a:xfrm>
              <a:off x="5241608" y="2851394"/>
              <a:ext cx="224906" cy="230151"/>
            </a:xfrm>
            <a:custGeom>
              <a:avLst/>
              <a:gdLst>
                <a:gd name="T0" fmla="*/ 169 w 279"/>
                <a:gd name="T1" fmla="*/ 293 h 304"/>
                <a:gd name="T2" fmla="*/ 190 w 279"/>
                <a:gd name="T3" fmla="*/ 289 h 304"/>
                <a:gd name="T4" fmla="*/ 203 w 279"/>
                <a:gd name="T5" fmla="*/ 285 h 304"/>
                <a:gd name="T6" fmla="*/ 211 w 279"/>
                <a:gd name="T7" fmla="*/ 283 h 304"/>
                <a:gd name="T8" fmla="*/ 205 w 279"/>
                <a:gd name="T9" fmla="*/ 259 h 304"/>
                <a:gd name="T10" fmla="*/ 190 w 279"/>
                <a:gd name="T11" fmla="*/ 245 h 304"/>
                <a:gd name="T12" fmla="*/ 182 w 279"/>
                <a:gd name="T13" fmla="*/ 234 h 304"/>
                <a:gd name="T14" fmla="*/ 177 w 279"/>
                <a:gd name="T15" fmla="*/ 219 h 304"/>
                <a:gd name="T16" fmla="*/ 190 w 279"/>
                <a:gd name="T17" fmla="*/ 207 h 304"/>
                <a:gd name="T18" fmla="*/ 201 w 279"/>
                <a:gd name="T19" fmla="*/ 211 h 304"/>
                <a:gd name="T20" fmla="*/ 228 w 279"/>
                <a:gd name="T21" fmla="*/ 188 h 304"/>
                <a:gd name="T22" fmla="*/ 245 w 279"/>
                <a:gd name="T23" fmla="*/ 165 h 304"/>
                <a:gd name="T24" fmla="*/ 251 w 279"/>
                <a:gd name="T25" fmla="*/ 150 h 304"/>
                <a:gd name="T26" fmla="*/ 262 w 279"/>
                <a:gd name="T27" fmla="*/ 127 h 304"/>
                <a:gd name="T28" fmla="*/ 268 w 279"/>
                <a:gd name="T29" fmla="*/ 110 h 304"/>
                <a:gd name="T30" fmla="*/ 279 w 279"/>
                <a:gd name="T31" fmla="*/ 99 h 304"/>
                <a:gd name="T32" fmla="*/ 260 w 279"/>
                <a:gd name="T33" fmla="*/ 95 h 304"/>
                <a:gd name="T34" fmla="*/ 236 w 279"/>
                <a:gd name="T35" fmla="*/ 76 h 304"/>
                <a:gd name="T36" fmla="*/ 234 w 279"/>
                <a:gd name="T37" fmla="*/ 51 h 304"/>
                <a:gd name="T38" fmla="*/ 234 w 279"/>
                <a:gd name="T39" fmla="*/ 36 h 304"/>
                <a:gd name="T40" fmla="*/ 217 w 279"/>
                <a:gd name="T41" fmla="*/ 19 h 304"/>
                <a:gd name="T42" fmla="*/ 207 w 279"/>
                <a:gd name="T43" fmla="*/ 11 h 304"/>
                <a:gd name="T44" fmla="*/ 205 w 279"/>
                <a:gd name="T45" fmla="*/ 0 h 304"/>
                <a:gd name="T46" fmla="*/ 186 w 279"/>
                <a:gd name="T47" fmla="*/ 13 h 304"/>
                <a:gd name="T48" fmla="*/ 182 w 279"/>
                <a:gd name="T49" fmla="*/ 49 h 304"/>
                <a:gd name="T50" fmla="*/ 173 w 279"/>
                <a:gd name="T51" fmla="*/ 68 h 304"/>
                <a:gd name="T52" fmla="*/ 167 w 279"/>
                <a:gd name="T53" fmla="*/ 76 h 304"/>
                <a:gd name="T54" fmla="*/ 161 w 279"/>
                <a:gd name="T55" fmla="*/ 87 h 304"/>
                <a:gd name="T56" fmla="*/ 156 w 279"/>
                <a:gd name="T57" fmla="*/ 103 h 304"/>
                <a:gd name="T58" fmla="*/ 148 w 279"/>
                <a:gd name="T59" fmla="*/ 116 h 304"/>
                <a:gd name="T60" fmla="*/ 139 w 279"/>
                <a:gd name="T61" fmla="*/ 118 h 304"/>
                <a:gd name="T62" fmla="*/ 129 w 279"/>
                <a:gd name="T63" fmla="*/ 127 h 304"/>
                <a:gd name="T64" fmla="*/ 112 w 279"/>
                <a:gd name="T65" fmla="*/ 133 h 304"/>
                <a:gd name="T66" fmla="*/ 104 w 279"/>
                <a:gd name="T67" fmla="*/ 144 h 304"/>
                <a:gd name="T68" fmla="*/ 106 w 279"/>
                <a:gd name="T69" fmla="*/ 162 h 304"/>
                <a:gd name="T70" fmla="*/ 85 w 279"/>
                <a:gd name="T71" fmla="*/ 171 h 304"/>
                <a:gd name="T72" fmla="*/ 57 w 279"/>
                <a:gd name="T73" fmla="*/ 175 h 304"/>
                <a:gd name="T74" fmla="*/ 0 w 279"/>
                <a:gd name="T75" fmla="*/ 171 h 304"/>
                <a:gd name="T76" fmla="*/ 24 w 279"/>
                <a:gd name="T77" fmla="*/ 196 h 304"/>
                <a:gd name="T78" fmla="*/ 36 w 279"/>
                <a:gd name="T79" fmla="*/ 203 h 304"/>
                <a:gd name="T80" fmla="*/ 43 w 279"/>
                <a:gd name="T81" fmla="*/ 219 h 304"/>
                <a:gd name="T82" fmla="*/ 55 w 279"/>
                <a:gd name="T83" fmla="*/ 234 h 304"/>
                <a:gd name="T84" fmla="*/ 36 w 279"/>
                <a:gd name="T85" fmla="*/ 240 h 304"/>
                <a:gd name="T86" fmla="*/ 26 w 279"/>
                <a:gd name="T87" fmla="*/ 255 h 304"/>
                <a:gd name="T88" fmla="*/ 28 w 279"/>
                <a:gd name="T89" fmla="*/ 270 h 304"/>
                <a:gd name="T90" fmla="*/ 40 w 279"/>
                <a:gd name="T91" fmla="*/ 270 h 304"/>
                <a:gd name="T92" fmla="*/ 49 w 279"/>
                <a:gd name="T93" fmla="*/ 268 h 304"/>
                <a:gd name="T94" fmla="*/ 59 w 279"/>
                <a:gd name="T95" fmla="*/ 268 h 304"/>
                <a:gd name="T96" fmla="*/ 68 w 279"/>
                <a:gd name="T97" fmla="*/ 266 h 304"/>
                <a:gd name="T98" fmla="*/ 76 w 279"/>
                <a:gd name="T99" fmla="*/ 268 h 304"/>
                <a:gd name="T100" fmla="*/ 91 w 279"/>
                <a:gd name="T101" fmla="*/ 266 h 304"/>
                <a:gd name="T102" fmla="*/ 102 w 279"/>
                <a:gd name="T103" fmla="*/ 264 h 304"/>
                <a:gd name="T104" fmla="*/ 118 w 279"/>
                <a:gd name="T105" fmla="*/ 264 h 304"/>
                <a:gd name="T106" fmla="*/ 125 w 279"/>
                <a:gd name="T107" fmla="*/ 274 h 304"/>
                <a:gd name="T108" fmla="*/ 133 w 279"/>
                <a:gd name="T109" fmla="*/ 274 h 304"/>
                <a:gd name="T110" fmla="*/ 139 w 279"/>
                <a:gd name="T111" fmla="*/ 291 h 304"/>
                <a:gd name="T112" fmla="*/ 139 w 279"/>
                <a:gd name="T113" fmla="*/ 295 h 304"/>
                <a:gd name="T114" fmla="*/ 158 w 279"/>
                <a:gd name="T115" fmla="*/ 30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9" h="304">
                  <a:moveTo>
                    <a:pt x="161" y="302"/>
                  </a:moveTo>
                  <a:lnTo>
                    <a:pt x="161" y="297"/>
                  </a:lnTo>
                  <a:lnTo>
                    <a:pt x="165" y="295"/>
                  </a:lnTo>
                  <a:lnTo>
                    <a:pt x="169" y="293"/>
                  </a:lnTo>
                  <a:lnTo>
                    <a:pt x="169" y="289"/>
                  </a:lnTo>
                  <a:lnTo>
                    <a:pt x="173" y="289"/>
                  </a:lnTo>
                  <a:lnTo>
                    <a:pt x="175" y="287"/>
                  </a:lnTo>
                  <a:lnTo>
                    <a:pt x="190" y="289"/>
                  </a:lnTo>
                  <a:lnTo>
                    <a:pt x="198" y="285"/>
                  </a:lnTo>
                  <a:lnTo>
                    <a:pt x="198" y="285"/>
                  </a:lnTo>
                  <a:lnTo>
                    <a:pt x="205" y="283"/>
                  </a:lnTo>
                  <a:lnTo>
                    <a:pt x="203" y="285"/>
                  </a:lnTo>
                  <a:lnTo>
                    <a:pt x="205" y="287"/>
                  </a:lnTo>
                  <a:lnTo>
                    <a:pt x="209" y="285"/>
                  </a:lnTo>
                  <a:lnTo>
                    <a:pt x="213" y="283"/>
                  </a:lnTo>
                  <a:lnTo>
                    <a:pt x="211" y="283"/>
                  </a:lnTo>
                  <a:lnTo>
                    <a:pt x="211" y="278"/>
                  </a:lnTo>
                  <a:lnTo>
                    <a:pt x="207" y="266"/>
                  </a:lnTo>
                  <a:lnTo>
                    <a:pt x="203" y="262"/>
                  </a:lnTo>
                  <a:lnTo>
                    <a:pt x="205" y="259"/>
                  </a:lnTo>
                  <a:lnTo>
                    <a:pt x="201" y="255"/>
                  </a:lnTo>
                  <a:lnTo>
                    <a:pt x="196" y="257"/>
                  </a:lnTo>
                  <a:lnTo>
                    <a:pt x="190" y="253"/>
                  </a:lnTo>
                  <a:lnTo>
                    <a:pt x="190" y="245"/>
                  </a:lnTo>
                  <a:lnTo>
                    <a:pt x="190" y="240"/>
                  </a:lnTo>
                  <a:lnTo>
                    <a:pt x="188" y="234"/>
                  </a:lnTo>
                  <a:lnTo>
                    <a:pt x="184" y="234"/>
                  </a:lnTo>
                  <a:lnTo>
                    <a:pt x="182" y="234"/>
                  </a:lnTo>
                  <a:lnTo>
                    <a:pt x="177" y="234"/>
                  </a:lnTo>
                  <a:lnTo>
                    <a:pt x="173" y="234"/>
                  </a:lnTo>
                  <a:lnTo>
                    <a:pt x="173" y="228"/>
                  </a:lnTo>
                  <a:lnTo>
                    <a:pt x="177" y="219"/>
                  </a:lnTo>
                  <a:lnTo>
                    <a:pt x="180" y="219"/>
                  </a:lnTo>
                  <a:lnTo>
                    <a:pt x="186" y="211"/>
                  </a:lnTo>
                  <a:lnTo>
                    <a:pt x="186" y="209"/>
                  </a:lnTo>
                  <a:lnTo>
                    <a:pt x="190" y="207"/>
                  </a:lnTo>
                  <a:lnTo>
                    <a:pt x="192" y="205"/>
                  </a:lnTo>
                  <a:lnTo>
                    <a:pt x="196" y="207"/>
                  </a:lnTo>
                  <a:lnTo>
                    <a:pt x="196" y="211"/>
                  </a:lnTo>
                  <a:lnTo>
                    <a:pt x="201" y="211"/>
                  </a:lnTo>
                  <a:lnTo>
                    <a:pt x="207" y="207"/>
                  </a:lnTo>
                  <a:lnTo>
                    <a:pt x="217" y="207"/>
                  </a:lnTo>
                  <a:lnTo>
                    <a:pt x="224" y="200"/>
                  </a:lnTo>
                  <a:lnTo>
                    <a:pt x="228" y="188"/>
                  </a:lnTo>
                  <a:lnTo>
                    <a:pt x="239" y="181"/>
                  </a:lnTo>
                  <a:lnTo>
                    <a:pt x="241" y="177"/>
                  </a:lnTo>
                  <a:lnTo>
                    <a:pt x="241" y="171"/>
                  </a:lnTo>
                  <a:lnTo>
                    <a:pt x="245" y="165"/>
                  </a:lnTo>
                  <a:lnTo>
                    <a:pt x="251" y="160"/>
                  </a:lnTo>
                  <a:lnTo>
                    <a:pt x="253" y="156"/>
                  </a:lnTo>
                  <a:lnTo>
                    <a:pt x="253" y="152"/>
                  </a:lnTo>
                  <a:lnTo>
                    <a:pt x="251" y="150"/>
                  </a:lnTo>
                  <a:lnTo>
                    <a:pt x="258" y="144"/>
                  </a:lnTo>
                  <a:lnTo>
                    <a:pt x="260" y="141"/>
                  </a:lnTo>
                  <a:lnTo>
                    <a:pt x="260" y="137"/>
                  </a:lnTo>
                  <a:lnTo>
                    <a:pt x="262" y="127"/>
                  </a:lnTo>
                  <a:lnTo>
                    <a:pt x="260" y="120"/>
                  </a:lnTo>
                  <a:lnTo>
                    <a:pt x="258" y="118"/>
                  </a:lnTo>
                  <a:lnTo>
                    <a:pt x="264" y="112"/>
                  </a:lnTo>
                  <a:lnTo>
                    <a:pt x="268" y="110"/>
                  </a:lnTo>
                  <a:lnTo>
                    <a:pt x="272" y="108"/>
                  </a:lnTo>
                  <a:lnTo>
                    <a:pt x="274" y="108"/>
                  </a:lnTo>
                  <a:lnTo>
                    <a:pt x="279" y="103"/>
                  </a:lnTo>
                  <a:lnTo>
                    <a:pt x="279" y="99"/>
                  </a:lnTo>
                  <a:lnTo>
                    <a:pt x="272" y="99"/>
                  </a:lnTo>
                  <a:lnTo>
                    <a:pt x="268" y="101"/>
                  </a:lnTo>
                  <a:lnTo>
                    <a:pt x="262" y="99"/>
                  </a:lnTo>
                  <a:lnTo>
                    <a:pt x="260" y="95"/>
                  </a:lnTo>
                  <a:lnTo>
                    <a:pt x="253" y="91"/>
                  </a:lnTo>
                  <a:lnTo>
                    <a:pt x="245" y="89"/>
                  </a:lnTo>
                  <a:lnTo>
                    <a:pt x="239" y="82"/>
                  </a:lnTo>
                  <a:lnTo>
                    <a:pt x="236" y="76"/>
                  </a:lnTo>
                  <a:lnTo>
                    <a:pt x="234" y="63"/>
                  </a:lnTo>
                  <a:lnTo>
                    <a:pt x="230" y="57"/>
                  </a:lnTo>
                  <a:lnTo>
                    <a:pt x="230" y="51"/>
                  </a:lnTo>
                  <a:lnTo>
                    <a:pt x="234" y="51"/>
                  </a:lnTo>
                  <a:lnTo>
                    <a:pt x="234" y="47"/>
                  </a:lnTo>
                  <a:lnTo>
                    <a:pt x="241" y="42"/>
                  </a:lnTo>
                  <a:lnTo>
                    <a:pt x="239" y="38"/>
                  </a:lnTo>
                  <a:lnTo>
                    <a:pt x="234" y="36"/>
                  </a:lnTo>
                  <a:lnTo>
                    <a:pt x="232" y="32"/>
                  </a:lnTo>
                  <a:lnTo>
                    <a:pt x="228" y="28"/>
                  </a:lnTo>
                  <a:lnTo>
                    <a:pt x="222" y="23"/>
                  </a:lnTo>
                  <a:lnTo>
                    <a:pt x="217" y="19"/>
                  </a:lnTo>
                  <a:lnTo>
                    <a:pt x="213" y="21"/>
                  </a:lnTo>
                  <a:lnTo>
                    <a:pt x="211" y="21"/>
                  </a:lnTo>
                  <a:lnTo>
                    <a:pt x="209" y="19"/>
                  </a:lnTo>
                  <a:lnTo>
                    <a:pt x="207" y="11"/>
                  </a:lnTo>
                  <a:lnTo>
                    <a:pt x="217" y="4"/>
                  </a:lnTo>
                  <a:lnTo>
                    <a:pt x="215" y="0"/>
                  </a:lnTo>
                  <a:lnTo>
                    <a:pt x="209" y="2"/>
                  </a:lnTo>
                  <a:lnTo>
                    <a:pt x="205" y="0"/>
                  </a:lnTo>
                  <a:lnTo>
                    <a:pt x="198" y="2"/>
                  </a:lnTo>
                  <a:lnTo>
                    <a:pt x="194" y="7"/>
                  </a:lnTo>
                  <a:lnTo>
                    <a:pt x="188" y="7"/>
                  </a:lnTo>
                  <a:lnTo>
                    <a:pt x="186" y="13"/>
                  </a:lnTo>
                  <a:lnTo>
                    <a:pt x="182" y="17"/>
                  </a:lnTo>
                  <a:lnTo>
                    <a:pt x="190" y="30"/>
                  </a:lnTo>
                  <a:lnTo>
                    <a:pt x="190" y="38"/>
                  </a:lnTo>
                  <a:lnTo>
                    <a:pt x="182" y="49"/>
                  </a:lnTo>
                  <a:lnTo>
                    <a:pt x="186" y="55"/>
                  </a:lnTo>
                  <a:lnTo>
                    <a:pt x="186" y="59"/>
                  </a:lnTo>
                  <a:lnTo>
                    <a:pt x="182" y="68"/>
                  </a:lnTo>
                  <a:lnTo>
                    <a:pt x="173" y="68"/>
                  </a:lnTo>
                  <a:lnTo>
                    <a:pt x="167" y="66"/>
                  </a:lnTo>
                  <a:lnTo>
                    <a:pt x="161" y="68"/>
                  </a:lnTo>
                  <a:lnTo>
                    <a:pt x="163" y="74"/>
                  </a:lnTo>
                  <a:lnTo>
                    <a:pt x="167" y="76"/>
                  </a:lnTo>
                  <a:lnTo>
                    <a:pt x="171" y="80"/>
                  </a:lnTo>
                  <a:lnTo>
                    <a:pt x="169" y="84"/>
                  </a:lnTo>
                  <a:lnTo>
                    <a:pt x="165" y="87"/>
                  </a:lnTo>
                  <a:lnTo>
                    <a:pt x="161" y="87"/>
                  </a:lnTo>
                  <a:lnTo>
                    <a:pt x="158" y="91"/>
                  </a:lnTo>
                  <a:lnTo>
                    <a:pt x="158" y="97"/>
                  </a:lnTo>
                  <a:lnTo>
                    <a:pt x="156" y="101"/>
                  </a:lnTo>
                  <a:lnTo>
                    <a:pt x="156" y="103"/>
                  </a:lnTo>
                  <a:lnTo>
                    <a:pt x="154" y="106"/>
                  </a:lnTo>
                  <a:lnTo>
                    <a:pt x="156" y="114"/>
                  </a:lnTo>
                  <a:lnTo>
                    <a:pt x="152" y="120"/>
                  </a:lnTo>
                  <a:lnTo>
                    <a:pt x="148" y="116"/>
                  </a:lnTo>
                  <a:lnTo>
                    <a:pt x="146" y="116"/>
                  </a:lnTo>
                  <a:lnTo>
                    <a:pt x="146" y="118"/>
                  </a:lnTo>
                  <a:lnTo>
                    <a:pt x="142" y="118"/>
                  </a:lnTo>
                  <a:lnTo>
                    <a:pt x="139" y="118"/>
                  </a:lnTo>
                  <a:lnTo>
                    <a:pt x="133" y="118"/>
                  </a:lnTo>
                  <a:lnTo>
                    <a:pt x="133" y="120"/>
                  </a:lnTo>
                  <a:lnTo>
                    <a:pt x="125" y="127"/>
                  </a:lnTo>
                  <a:lnTo>
                    <a:pt x="129" y="127"/>
                  </a:lnTo>
                  <a:lnTo>
                    <a:pt x="127" y="131"/>
                  </a:lnTo>
                  <a:lnTo>
                    <a:pt x="118" y="133"/>
                  </a:lnTo>
                  <a:lnTo>
                    <a:pt x="116" y="131"/>
                  </a:lnTo>
                  <a:lnTo>
                    <a:pt x="112" y="133"/>
                  </a:lnTo>
                  <a:lnTo>
                    <a:pt x="110" y="135"/>
                  </a:lnTo>
                  <a:lnTo>
                    <a:pt x="110" y="139"/>
                  </a:lnTo>
                  <a:lnTo>
                    <a:pt x="106" y="139"/>
                  </a:lnTo>
                  <a:lnTo>
                    <a:pt x="104" y="144"/>
                  </a:lnTo>
                  <a:lnTo>
                    <a:pt x="104" y="150"/>
                  </a:lnTo>
                  <a:lnTo>
                    <a:pt x="104" y="156"/>
                  </a:lnTo>
                  <a:lnTo>
                    <a:pt x="104" y="160"/>
                  </a:lnTo>
                  <a:lnTo>
                    <a:pt x="106" y="162"/>
                  </a:lnTo>
                  <a:lnTo>
                    <a:pt x="106" y="167"/>
                  </a:lnTo>
                  <a:lnTo>
                    <a:pt x="97" y="171"/>
                  </a:lnTo>
                  <a:lnTo>
                    <a:pt x="91" y="171"/>
                  </a:lnTo>
                  <a:lnTo>
                    <a:pt x="85" y="171"/>
                  </a:lnTo>
                  <a:lnTo>
                    <a:pt x="74" y="171"/>
                  </a:lnTo>
                  <a:lnTo>
                    <a:pt x="66" y="173"/>
                  </a:lnTo>
                  <a:lnTo>
                    <a:pt x="64" y="175"/>
                  </a:lnTo>
                  <a:lnTo>
                    <a:pt x="57" y="175"/>
                  </a:lnTo>
                  <a:lnTo>
                    <a:pt x="51" y="177"/>
                  </a:lnTo>
                  <a:lnTo>
                    <a:pt x="28" y="177"/>
                  </a:lnTo>
                  <a:lnTo>
                    <a:pt x="0" y="171"/>
                  </a:lnTo>
                  <a:lnTo>
                    <a:pt x="0" y="171"/>
                  </a:lnTo>
                  <a:lnTo>
                    <a:pt x="11" y="184"/>
                  </a:lnTo>
                  <a:lnTo>
                    <a:pt x="13" y="188"/>
                  </a:lnTo>
                  <a:lnTo>
                    <a:pt x="19" y="194"/>
                  </a:lnTo>
                  <a:lnTo>
                    <a:pt x="24" y="196"/>
                  </a:lnTo>
                  <a:lnTo>
                    <a:pt x="26" y="198"/>
                  </a:lnTo>
                  <a:lnTo>
                    <a:pt x="32" y="198"/>
                  </a:lnTo>
                  <a:lnTo>
                    <a:pt x="36" y="200"/>
                  </a:lnTo>
                  <a:lnTo>
                    <a:pt x="36" y="203"/>
                  </a:lnTo>
                  <a:lnTo>
                    <a:pt x="40" y="203"/>
                  </a:lnTo>
                  <a:lnTo>
                    <a:pt x="43" y="211"/>
                  </a:lnTo>
                  <a:lnTo>
                    <a:pt x="43" y="215"/>
                  </a:lnTo>
                  <a:lnTo>
                    <a:pt x="43" y="219"/>
                  </a:lnTo>
                  <a:lnTo>
                    <a:pt x="45" y="224"/>
                  </a:lnTo>
                  <a:lnTo>
                    <a:pt x="49" y="224"/>
                  </a:lnTo>
                  <a:lnTo>
                    <a:pt x="55" y="228"/>
                  </a:lnTo>
                  <a:lnTo>
                    <a:pt x="55" y="234"/>
                  </a:lnTo>
                  <a:lnTo>
                    <a:pt x="53" y="236"/>
                  </a:lnTo>
                  <a:lnTo>
                    <a:pt x="47" y="236"/>
                  </a:lnTo>
                  <a:lnTo>
                    <a:pt x="38" y="238"/>
                  </a:lnTo>
                  <a:lnTo>
                    <a:pt x="36" y="240"/>
                  </a:lnTo>
                  <a:lnTo>
                    <a:pt x="30" y="243"/>
                  </a:lnTo>
                  <a:lnTo>
                    <a:pt x="28" y="247"/>
                  </a:lnTo>
                  <a:lnTo>
                    <a:pt x="28" y="251"/>
                  </a:lnTo>
                  <a:lnTo>
                    <a:pt x="26" y="255"/>
                  </a:lnTo>
                  <a:lnTo>
                    <a:pt x="28" y="259"/>
                  </a:lnTo>
                  <a:lnTo>
                    <a:pt x="26" y="266"/>
                  </a:lnTo>
                  <a:lnTo>
                    <a:pt x="26" y="270"/>
                  </a:lnTo>
                  <a:lnTo>
                    <a:pt x="28" y="270"/>
                  </a:lnTo>
                  <a:lnTo>
                    <a:pt x="28" y="272"/>
                  </a:lnTo>
                  <a:lnTo>
                    <a:pt x="30" y="272"/>
                  </a:lnTo>
                  <a:lnTo>
                    <a:pt x="36" y="270"/>
                  </a:lnTo>
                  <a:lnTo>
                    <a:pt x="40" y="270"/>
                  </a:lnTo>
                  <a:lnTo>
                    <a:pt x="40" y="272"/>
                  </a:lnTo>
                  <a:lnTo>
                    <a:pt x="43" y="270"/>
                  </a:lnTo>
                  <a:lnTo>
                    <a:pt x="45" y="268"/>
                  </a:lnTo>
                  <a:lnTo>
                    <a:pt x="49" y="268"/>
                  </a:lnTo>
                  <a:lnTo>
                    <a:pt x="51" y="270"/>
                  </a:lnTo>
                  <a:lnTo>
                    <a:pt x="55" y="268"/>
                  </a:lnTo>
                  <a:lnTo>
                    <a:pt x="57" y="268"/>
                  </a:lnTo>
                  <a:lnTo>
                    <a:pt x="59" y="268"/>
                  </a:lnTo>
                  <a:lnTo>
                    <a:pt x="59" y="266"/>
                  </a:lnTo>
                  <a:lnTo>
                    <a:pt x="61" y="264"/>
                  </a:lnTo>
                  <a:lnTo>
                    <a:pt x="66" y="266"/>
                  </a:lnTo>
                  <a:lnTo>
                    <a:pt x="68" y="266"/>
                  </a:lnTo>
                  <a:lnTo>
                    <a:pt x="70" y="266"/>
                  </a:lnTo>
                  <a:lnTo>
                    <a:pt x="72" y="266"/>
                  </a:lnTo>
                  <a:lnTo>
                    <a:pt x="72" y="268"/>
                  </a:lnTo>
                  <a:lnTo>
                    <a:pt x="76" y="268"/>
                  </a:lnTo>
                  <a:lnTo>
                    <a:pt x="78" y="270"/>
                  </a:lnTo>
                  <a:lnTo>
                    <a:pt x="80" y="270"/>
                  </a:lnTo>
                  <a:lnTo>
                    <a:pt x="87" y="266"/>
                  </a:lnTo>
                  <a:lnTo>
                    <a:pt x="91" y="266"/>
                  </a:lnTo>
                  <a:lnTo>
                    <a:pt x="95" y="266"/>
                  </a:lnTo>
                  <a:lnTo>
                    <a:pt x="97" y="264"/>
                  </a:lnTo>
                  <a:lnTo>
                    <a:pt x="99" y="264"/>
                  </a:lnTo>
                  <a:lnTo>
                    <a:pt x="102" y="264"/>
                  </a:lnTo>
                  <a:lnTo>
                    <a:pt x="102" y="264"/>
                  </a:lnTo>
                  <a:lnTo>
                    <a:pt x="108" y="264"/>
                  </a:lnTo>
                  <a:lnTo>
                    <a:pt x="112" y="264"/>
                  </a:lnTo>
                  <a:lnTo>
                    <a:pt x="118" y="264"/>
                  </a:lnTo>
                  <a:lnTo>
                    <a:pt x="123" y="266"/>
                  </a:lnTo>
                  <a:lnTo>
                    <a:pt x="125" y="270"/>
                  </a:lnTo>
                  <a:lnTo>
                    <a:pt x="125" y="274"/>
                  </a:lnTo>
                  <a:lnTo>
                    <a:pt x="125" y="274"/>
                  </a:lnTo>
                  <a:lnTo>
                    <a:pt x="125" y="274"/>
                  </a:lnTo>
                  <a:lnTo>
                    <a:pt x="125" y="276"/>
                  </a:lnTo>
                  <a:lnTo>
                    <a:pt x="127" y="276"/>
                  </a:lnTo>
                  <a:lnTo>
                    <a:pt x="133" y="274"/>
                  </a:lnTo>
                  <a:lnTo>
                    <a:pt x="133" y="278"/>
                  </a:lnTo>
                  <a:lnTo>
                    <a:pt x="137" y="283"/>
                  </a:lnTo>
                  <a:lnTo>
                    <a:pt x="139" y="289"/>
                  </a:lnTo>
                  <a:lnTo>
                    <a:pt x="139" y="291"/>
                  </a:lnTo>
                  <a:lnTo>
                    <a:pt x="139" y="293"/>
                  </a:lnTo>
                  <a:lnTo>
                    <a:pt x="137" y="295"/>
                  </a:lnTo>
                  <a:lnTo>
                    <a:pt x="139" y="295"/>
                  </a:lnTo>
                  <a:lnTo>
                    <a:pt x="139" y="295"/>
                  </a:lnTo>
                  <a:lnTo>
                    <a:pt x="142" y="299"/>
                  </a:lnTo>
                  <a:lnTo>
                    <a:pt x="146" y="299"/>
                  </a:lnTo>
                  <a:lnTo>
                    <a:pt x="152" y="299"/>
                  </a:lnTo>
                  <a:lnTo>
                    <a:pt x="158" y="302"/>
                  </a:lnTo>
                  <a:lnTo>
                    <a:pt x="158" y="304"/>
                  </a:lnTo>
                  <a:lnTo>
                    <a:pt x="161" y="30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32" name="Freeform 42">
              <a:extLst>
                <a:ext uri="{FF2B5EF4-FFF2-40B4-BE49-F238E27FC236}">
                  <a16:creationId xmlns:a16="http://schemas.microsoft.com/office/drawing/2014/main" id="{8D7A7D61-AA81-4A6E-BBE8-780C64617CBB}"/>
                </a:ext>
              </a:extLst>
            </p:cNvPr>
            <p:cNvSpPr>
              <a:spLocks/>
            </p:cNvSpPr>
            <p:nvPr/>
          </p:nvSpPr>
          <p:spPr bwMode="auto">
            <a:xfrm>
              <a:off x="5408474" y="2838523"/>
              <a:ext cx="116887" cy="90850"/>
            </a:xfrm>
            <a:custGeom>
              <a:avLst/>
              <a:gdLst>
                <a:gd name="T0" fmla="*/ 74 w 145"/>
                <a:gd name="T1" fmla="*/ 120 h 120"/>
                <a:gd name="T2" fmla="*/ 84 w 145"/>
                <a:gd name="T3" fmla="*/ 106 h 120"/>
                <a:gd name="T4" fmla="*/ 93 w 145"/>
                <a:gd name="T5" fmla="*/ 99 h 120"/>
                <a:gd name="T6" fmla="*/ 107 w 145"/>
                <a:gd name="T7" fmla="*/ 108 h 120"/>
                <a:gd name="T8" fmla="*/ 118 w 145"/>
                <a:gd name="T9" fmla="*/ 106 h 120"/>
                <a:gd name="T10" fmla="*/ 126 w 145"/>
                <a:gd name="T11" fmla="*/ 112 h 120"/>
                <a:gd name="T12" fmla="*/ 139 w 145"/>
                <a:gd name="T13" fmla="*/ 110 h 120"/>
                <a:gd name="T14" fmla="*/ 143 w 145"/>
                <a:gd name="T15" fmla="*/ 114 h 120"/>
                <a:gd name="T16" fmla="*/ 145 w 145"/>
                <a:gd name="T17" fmla="*/ 104 h 120"/>
                <a:gd name="T18" fmla="*/ 137 w 145"/>
                <a:gd name="T19" fmla="*/ 93 h 120"/>
                <a:gd name="T20" fmla="*/ 133 w 145"/>
                <a:gd name="T21" fmla="*/ 74 h 120"/>
                <a:gd name="T22" fmla="*/ 124 w 145"/>
                <a:gd name="T23" fmla="*/ 66 h 120"/>
                <a:gd name="T24" fmla="*/ 116 w 145"/>
                <a:gd name="T25" fmla="*/ 51 h 120"/>
                <a:gd name="T26" fmla="*/ 101 w 145"/>
                <a:gd name="T27" fmla="*/ 45 h 120"/>
                <a:gd name="T28" fmla="*/ 97 w 145"/>
                <a:gd name="T29" fmla="*/ 38 h 120"/>
                <a:gd name="T30" fmla="*/ 80 w 145"/>
                <a:gd name="T31" fmla="*/ 38 h 120"/>
                <a:gd name="T32" fmla="*/ 76 w 145"/>
                <a:gd name="T33" fmla="*/ 32 h 120"/>
                <a:gd name="T34" fmla="*/ 69 w 145"/>
                <a:gd name="T35" fmla="*/ 24 h 120"/>
                <a:gd name="T36" fmla="*/ 59 w 145"/>
                <a:gd name="T37" fmla="*/ 5 h 120"/>
                <a:gd name="T38" fmla="*/ 53 w 145"/>
                <a:gd name="T39" fmla="*/ 0 h 120"/>
                <a:gd name="T40" fmla="*/ 48 w 145"/>
                <a:gd name="T41" fmla="*/ 5 h 120"/>
                <a:gd name="T42" fmla="*/ 44 w 145"/>
                <a:gd name="T43" fmla="*/ 7 h 120"/>
                <a:gd name="T44" fmla="*/ 38 w 145"/>
                <a:gd name="T45" fmla="*/ 2 h 120"/>
                <a:gd name="T46" fmla="*/ 36 w 145"/>
                <a:gd name="T47" fmla="*/ 5 h 120"/>
                <a:gd name="T48" fmla="*/ 23 w 145"/>
                <a:gd name="T49" fmla="*/ 15 h 120"/>
                <a:gd name="T50" fmla="*/ 10 w 145"/>
                <a:gd name="T51" fmla="*/ 21 h 120"/>
                <a:gd name="T52" fmla="*/ 2 w 145"/>
                <a:gd name="T53" fmla="*/ 36 h 120"/>
                <a:gd name="T54" fmla="*/ 6 w 145"/>
                <a:gd name="T55" fmla="*/ 38 h 120"/>
                <a:gd name="T56" fmla="*/ 15 w 145"/>
                <a:gd name="T57" fmla="*/ 40 h 120"/>
                <a:gd name="T58" fmla="*/ 25 w 145"/>
                <a:gd name="T59" fmla="*/ 49 h 120"/>
                <a:gd name="T60" fmla="*/ 32 w 145"/>
                <a:gd name="T61" fmla="*/ 55 h 120"/>
                <a:gd name="T62" fmla="*/ 27 w 145"/>
                <a:gd name="T63" fmla="*/ 64 h 120"/>
                <a:gd name="T64" fmla="*/ 23 w 145"/>
                <a:gd name="T65" fmla="*/ 68 h 120"/>
                <a:gd name="T66" fmla="*/ 27 w 145"/>
                <a:gd name="T67" fmla="*/ 80 h 120"/>
                <a:gd name="T68" fmla="*/ 32 w 145"/>
                <a:gd name="T69" fmla="*/ 99 h 120"/>
                <a:gd name="T70" fmla="*/ 46 w 145"/>
                <a:gd name="T71" fmla="*/ 108 h 120"/>
                <a:gd name="T72" fmla="*/ 55 w 145"/>
                <a:gd name="T73" fmla="*/ 116 h 120"/>
                <a:gd name="T74" fmla="*/ 65 w 145"/>
                <a:gd name="T75" fmla="*/ 116 h 120"/>
                <a:gd name="T76" fmla="*/ 72 w 145"/>
                <a:gd name="T77"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5" h="120">
                  <a:moveTo>
                    <a:pt x="72" y="120"/>
                  </a:moveTo>
                  <a:lnTo>
                    <a:pt x="74" y="120"/>
                  </a:lnTo>
                  <a:lnTo>
                    <a:pt x="78" y="110"/>
                  </a:lnTo>
                  <a:lnTo>
                    <a:pt x="84" y="106"/>
                  </a:lnTo>
                  <a:lnTo>
                    <a:pt x="91" y="104"/>
                  </a:lnTo>
                  <a:lnTo>
                    <a:pt x="93" y="99"/>
                  </a:lnTo>
                  <a:lnTo>
                    <a:pt x="97" y="99"/>
                  </a:lnTo>
                  <a:lnTo>
                    <a:pt x="107" y="108"/>
                  </a:lnTo>
                  <a:lnTo>
                    <a:pt x="114" y="104"/>
                  </a:lnTo>
                  <a:lnTo>
                    <a:pt x="118" y="106"/>
                  </a:lnTo>
                  <a:lnTo>
                    <a:pt x="120" y="112"/>
                  </a:lnTo>
                  <a:lnTo>
                    <a:pt x="126" y="112"/>
                  </a:lnTo>
                  <a:lnTo>
                    <a:pt x="133" y="116"/>
                  </a:lnTo>
                  <a:lnTo>
                    <a:pt x="139" y="110"/>
                  </a:lnTo>
                  <a:lnTo>
                    <a:pt x="143" y="112"/>
                  </a:lnTo>
                  <a:lnTo>
                    <a:pt x="143" y="114"/>
                  </a:lnTo>
                  <a:lnTo>
                    <a:pt x="145" y="110"/>
                  </a:lnTo>
                  <a:lnTo>
                    <a:pt x="145" y="104"/>
                  </a:lnTo>
                  <a:lnTo>
                    <a:pt x="143" y="93"/>
                  </a:lnTo>
                  <a:lnTo>
                    <a:pt x="137" y="93"/>
                  </a:lnTo>
                  <a:lnTo>
                    <a:pt x="133" y="85"/>
                  </a:lnTo>
                  <a:lnTo>
                    <a:pt x="133" y="74"/>
                  </a:lnTo>
                  <a:lnTo>
                    <a:pt x="131" y="70"/>
                  </a:lnTo>
                  <a:lnTo>
                    <a:pt x="124" y="66"/>
                  </a:lnTo>
                  <a:lnTo>
                    <a:pt x="118" y="59"/>
                  </a:lnTo>
                  <a:lnTo>
                    <a:pt x="116" y="51"/>
                  </a:lnTo>
                  <a:lnTo>
                    <a:pt x="110" y="47"/>
                  </a:lnTo>
                  <a:lnTo>
                    <a:pt x="101" y="45"/>
                  </a:lnTo>
                  <a:lnTo>
                    <a:pt x="101" y="40"/>
                  </a:lnTo>
                  <a:lnTo>
                    <a:pt x="97" y="38"/>
                  </a:lnTo>
                  <a:lnTo>
                    <a:pt x="88" y="38"/>
                  </a:lnTo>
                  <a:lnTo>
                    <a:pt x="80" y="38"/>
                  </a:lnTo>
                  <a:lnTo>
                    <a:pt x="78" y="34"/>
                  </a:lnTo>
                  <a:lnTo>
                    <a:pt x="76" y="32"/>
                  </a:lnTo>
                  <a:lnTo>
                    <a:pt x="76" y="28"/>
                  </a:lnTo>
                  <a:lnTo>
                    <a:pt x="69" y="24"/>
                  </a:lnTo>
                  <a:lnTo>
                    <a:pt x="61" y="11"/>
                  </a:lnTo>
                  <a:lnTo>
                    <a:pt x="59" y="5"/>
                  </a:lnTo>
                  <a:lnTo>
                    <a:pt x="55" y="0"/>
                  </a:lnTo>
                  <a:lnTo>
                    <a:pt x="53" y="0"/>
                  </a:lnTo>
                  <a:lnTo>
                    <a:pt x="51" y="2"/>
                  </a:lnTo>
                  <a:lnTo>
                    <a:pt x="48" y="5"/>
                  </a:lnTo>
                  <a:lnTo>
                    <a:pt x="46" y="5"/>
                  </a:lnTo>
                  <a:lnTo>
                    <a:pt x="44" y="7"/>
                  </a:lnTo>
                  <a:lnTo>
                    <a:pt x="40" y="2"/>
                  </a:lnTo>
                  <a:lnTo>
                    <a:pt x="38" y="2"/>
                  </a:lnTo>
                  <a:lnTo>
                    <a:pt x="36" y="5"/>
                  </a:lnTo>
                  <a:lnTo>
                    <a:pt x="36" y="5"/>
                  </a:lnTo>
                  <a:lnTo>
                    <a:pt x="32" y="11"/>
                  </a:lnTo>
                  <a:lnTo>
                    <a:pt x="23" y="15"/>
                  </a:lnTo>
                  <a:lnTo>
                    <a:pt x="8" y="17"/>
                  </a:lnTo>
                  <a:lnTo>
                    <a:pt x="10" y="21"/>
                  </a:lnTo>
                  <a:lnTo>
                    <a:pt x="0" y="28"/>
                  </a:lnTo>
                  <a:lnTo>
                    <a:pt x="2" y="36"/>
                  </a:lnTo>
                  <a:lnTo>
                    <a:pt x="4" y="38"/>
                  </a:lnTo>
                  <a:lnTo>
                    <a:pt x="6" y="38"/>
                  </a:lnTo>
                  <a:lnTo>
                    <a:pt x="10" y="36"/>
                  </a:lnTo>
                  <a:lnTo>
                    <a:pt x="15" y="40"/>
                  </a:lnTo>
                  <a:lnTo>
                    <a:pt x="21" y="45"/>
                  </a:lnTo>
                  <a:lnTo>
                    <a:pt x="25" y="49"/>
                  </a:lnTo>
                  <a:lnTo>
                    <a:pt x="27" y="53"/>
                  </a:lnTo>
                  <a:lnTo>
                    <a:pt x="32" y="55"/>
                  </a:lnTo>
                  <a:lnTo>
                    <a:pt x="34" y="59"/>
                  </a:lnTo>
                  <a:lnTo>
                    <a:pt x="27" y="64"/>
                  </a:lnTo>
                  <a:lnTo>
                    <a:pt x="27" y="68"/>
                  </a:lnTo>
                  <a:lnTo>
                    <a:pt x="23" y="68"/>
                  </a:lnTo>
                  <a:lnTo>
                    <a:pt x="23" y="74"/>
                  </a:lnTo>
                  <a:lnTo>
                    <a:pt x="27" y="80"/>
                  </a:lnTo>
                  <a:lnTo>
                    <a:pt x="29" y="93"/>
                  </a:lnTo>
                  <a:lnTo>
                    <a:pt x="32" y="99"/>
                  </a:lnTo>
                  <a:lnTo>
                    <a:pt x="38" y="106"/>
                  </a:lnTo>
                  <a:lnTo>
                    <a:pt x="46" y="108"/>
                  </a:lnTo>
                  <a:lnTo>
                    <a:pt x="53" y="112"/>
                  </a:lnTo>
                  <a:lnTo>
                    <a:pt x="55" y="116"/>
                  </a:lnTo>
                  <a:lnTo>
                    <a:pt x="61" y="118"/>
                  </a:lnTo>
                  <a:lnTo>
                    <a:pt x="65" y="116"/>
                  </a:lnTo>
                  <a:lnTo>
                    <a:pt x="72" y="116"/>
                  </a:lnTo>
                  <a:lnTo>
                    <a:pt x="72" y="12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33" name="Freeform 43">
              <a:extLst>
                <a:ext uri="{FF2B5EF4-FFF2-40B4-BE49-F238E27FC236}">
                  <a16:creationId xmlns:a16="http://schemas.microsoft.com/office/drawing/2014/main" id="{A3EA17FB-9CC4-400F-AF83-E09C979456DF}"/>
                </a:ext>
              </a:extLst>
            </p:cNvPr>
            <p:cNvSpPr>
              <a:spLocks/>
            </p:cNvSpPr>
            <p:nvPr/>
          </p:nvSpPr>
          <p:spPr bwMode="auto">
            <a:xfrm>
              <a:off x="5226291" y="2819597"/>
              <a:ext cx="212814" cy="165800"/>
            </a:xfrm>
            <a:custGeom>
              <a:avLst/>
              <a:gdLst>
                <a:gd name="T0" fmla="*/ 245 w 264"/>
                <a:gd name="T1" fmla="*/ 19 h 219"/>
                <a:gd name="T2" fmla="*/ 255 w 264"/>
                <a:gd name="T3" fmla="*/ 21 h 219"/>
                <a:gd name="T4" fmla="*/ 258 w 264"/>
                <a:gd name="T5" fmla="*/ 30 h 219"/>
                <a:gd name="T6" fmla="*/ 249 w 264"/>
                <a:gd name="T7" fmla="*/ 40 h 219"/>
                <a:gd name="T8" fmla="*/ 217 w 264"/>
                <a:gd name="T9" fmla="*/ 44 h 219"/>
                <a:gd name="T10" fmla="*/ 205 w 264"/>
                <a:gd name="T11" fmla="*/ 55 h 219"/>
                <a:gd name="T12" fmla="*/ 209 w 264"/>
                <a:gd name="T13" fmla="*/ 80 h 219"/>
                <a:gd name="T14" fmla="*/ 205 w 264"/>
                <a:gd name="T15" fmla="*/ 101 h 219"/>
                <a:gd name="T16" fmla="*/ 186 w 264"/>
                <a:gd name="T17" fmla="*/ 108 h 219"/>
                <a:gd name="T18" fmla="*/ 186 w 264"/>
                <a:gd name="T19" fmla="*/ 118 h 219"/>
                <a:gd name="T20" fmla="*/ 184 w 264"/>
                <a:gd name="T21" fmla="*/ 129 h 219"/>
                <a:gd name="T22" fmla="*/ 177 w 264"/>
                <a:gd name="T23" fmla="*/ 139 h 219"/>
                <a:gd name="T24" fmla="*/ 173 w 264"/>
                <a:gd name="T25" fmla="*/ 148 h 219"/>
                <a:gd name="T26" fmla="*/ 167 w 264"/>
                <a:gd name="T27" fmla="*/ 158 h 219"/>
                <a:gd name="T28" fmla="*/ 161 w 264"/>
                <a:gd name="T29" fmla="*/ 160 h 219"/>
                <a:gd name="T30" fmla="*/ 152 w 264"/>
                <a:gd name="T31" fmla="*/ 162 h 219"/>
                <a:gd name="T32" fmla="*/ 146 w 264"/>
                <a:gd name="T33" fmla="*/ 173 h 219"/>
                <a:gd name="T34" fmla="*/ 131 w 264"/>
                <a:gd name="T35" fmla="*/ 175 h 219"/>
                <a:gd name="T36" fmla="*/ 125 w 264"/>
                <a:gd name="T37" fmla="*/ 181 h 219"/>
                <a:gd name="T38" fmla="*/ 123 w 264"/>
                <a:gd name="T39" fmla="*/ 198 h 219"/>
                <a:gd name="T40" fmla="*/ 125 w 264"/>
                <a:gd name="T41" fmla="*/ 209 h 219"/>
                <a:gd name="T42" fmla="*/ 104 w 264"/>
                <a:gd name="T43" fmla="*/ 213 h 219"/>
                <a:gd name="T44" fmla="*/ 83 w 264"/>
                <a:gd name="T45" fmla="*/ 217 h 219"/>
                <a:gd name="T46" fmla="*/ 47 w 264"/>
                <a:gd name="T47" fmla="*/ 219 h 219"/>
                <a:gd name="T48" fmla="*/ 36 w 264"/>
                <a:gd name="T49" fmla="*/ 190 h 219"/>
                <a:gd name="T50" fmla="*/ 32 w 264"/>
                <a:gd name="T51" fmla="*/ 169 h 219"/>
                <a:gd name="T52" fmla="*/ 11 w 264"/>
                <a:gd name="T53" fmla="*/ 158 h 219"/>
                <a:gd name="T54" fmla="*/ 5 w 264"/>
                <a:gd name="T55" fmla="*/ 135 h 219"/>
                <a:gd name="T56" fmla="*/ 11 w 264"/>
                <a:gd name="T57" fmla="*/ 122 h 219"/>
                <a:gd name="T58" fmla="*/ 3 w 264"/>
                <a:gd name="T59" fmla="*/ 110 h 219"/>
                <a:gd name="T60" fmla="*/ 0 w 264"/>
                <a:gd name="T61" fmla="*/ 101 h 219"/>
                <a:gd name="T62" fmla="*/ 9 w 264"/>
                <a:gd name="T63" fmla="*/ 95 h 219"/>
                <a:gd name="T64" fmla="*/ 7 w 264"/>
                <a:gd name="T65" fmla="*/ 86 h 219"/>
                <a:gd name="T66" fmla="*/ 9 w 264"/>
                <a:gd name="T67" fmla="*/ 76 h 219"/>
                <a:gd name="T68" fmla="*/ 15 w 264"/>
                <a:gd name="T69" fmla="*/ 76 h 219"/>
                <a:gd name="T70" fmla="*/ 24 w 264"/>
                <a:gd name="T71" fmla="*/ 76 h 219"/>
                <a:gd name="T72" fmla="*/ 32 w 264"/>
                <a:gd name="T73" fmla="*/ 82 h 219"/>
                <a:gd name="T74" fmla="*/ 43 w 264"/>
                <a:gd name="T75" fmla="*/ 80 h 219"/>
                <a:gd name="T76" fmla="*/ 49 w 264"/>
                <a:gd name="T77" fmla="*/ 72 h 219"/>
                <a:gd name="T78" fmla="*/ 62 w 264"/>
                <a:gd name="T79" fmla="*/ 65 h 219"/>
                <a:gd name="T80" fmla="*/ 68 w 264"/>
                <a:gd name="T81" fmla="*/ 59 h 219"/>
                <a:gd name="T82" fmla="*/ 74 w 264"/>
                <a:gd name="T83" fmla="*/ 44 h 219"/>
                <a:gd name="T84" fmla="*/ 72 w 264"/>
                <a:gd name="T85" fmla="*/ 36 h 219"/>
                <a:gd name="T86" fmla="*/ 83 w 264"/>
                <a:gd name="T87" fmla="*/ 32 h 219"/>
                <a:gd name="T88" fmla="*/ 95 w 264"/>
                <a:gd name="T89" fmla="*/ 25 h 219"/>
                <a:gd name="T90" fmla="*/ 104 w 264"/>
                <a:gd name="T91" fmla="*/ 30 h 219"/>
                <a:gd name="T92" fmla="*/ 116 w 264"/>
                <a:gd name="T93" fmla="*/ 34 h 219"/>
                <a:gd name="T94" fmla="*/ 127 w 264"/>
                <a:gd name="T95" fmla="*/ 30 h 219"/>
                <a:gd name="T96" fmla="*/ 142 w 264"/>
                <a:gd name="T97" fmla="*/ 36 h 219"/>
                <a:gd name="T98" fmla="*/ 150 w 264"/>
                <a:gd name="T99" fmla="*/ 30 h 219"/>
                <a:gd name="T100" fmla="*/ 156 w 264"/>
                <a:gd name="T101" fmla="*/ 32 h 219"/>
                <a:gd name="T102" fmla="*/ 161 w 264"/>
                <a:gd name="T103" fmla="*/ 27 h 219"/>
                <a:gd name="T104" fmla="*/ 167 w 264"/>
                <a:gd name="T105" fmla="*/ 21 h 219"/>
                <a:gd name="T106" fmla="*/ 173 w 264"/>
                <a:gd name="T107" fmla="*/ 23 h 219"/>
                <a:gd name="T108" fmla="*/ 177 w 264"/>
                <a:gd name="T109" fmla="*/ 11 h 219"/>
                <a:gd name="T110" fmla="*/ 182 w 264"/>
                <a:gd name="T111" fmla="*/ 0 h 219"/>
                <a:gd name="T112" fmla="*/ 194 w 264"/>
                <a:gd name="T113" fmla="*/ 4 h 219"/>
                <a:gd name="T114" fmla="*/ 194 w 264"/>
                <a:gd name="T115" fmla="*/ 15 h 219"/>
                <a:gd name="T116" fmla="*/ 199 w 264"/>
                <a:gd name="T117" fmla="*/ 23 h 219"/>
                <a:gd name="T118" fmla="*/ 203 w 264"/>
                <a:gd name="T119" fmla="*/ 40 h 219"/>
                <a:gd name="T120" fmla="*/ 211 w 264"/>
                <a:gd name="T121" fmla="*/ 44 h 219"/>
                <a:gd name="T122" fmla="*/ 222 w 264"/>
                <a:gd name="T123" fmla="*/ 36 h 219"/>
                <a:gd name="T124" fmla="*/ 230 w 264"/>
                <a:gd name="T125" fmla="*/ 2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219">
                  <a:moveTo>
                    <a:pt x="230" y="27"/>
                  </a:moveTo>
                  <a:lnTo>
                    <a:pt x="239" y="21"/>
                  </a:lnTo>
                  <a:lnTo>
                    <a:pt x="245" y="19"/>
                  </a:lnTo>
                  <a:lnTo>
                    <a:pt x="245" y="23"/>
                  </a:lnTo>
                  <a:lnTo>
                    <a:pt x="253" y="23"/>
                  </a:lnTo>
                  <a:lnTo>
                    <a:pt x="255" y="21"/>
                  </a:lnTo>
                  <a:lnTo>
                    <a:pt x="264" y="21"/>
                  </a:lnTo>
                  <a:lnTo>
                    <a:pt x="264" y="23"/>
                  </a:lnTo>
                  <a:lnTo>
                    <a:pt x="258" y="30"/>
                  </a:lnTo>
                  <a:lnTo>
                    <a:pt x="262" y="30"/>
                  </a:lnTo>
                  <a:lnTo>
                    <a:pt x="258" y="36"/>
                  </a:lnTo>
                  <a:lnTo>
                    <a:pt x="249" y="40"/>
                  </a:lnTo>
                  <a:lnTo>
                    <a:pt x="228" y="44"/>
                  </a:lnTo>
                  <a:lnTo>
                    <a:pt x="224" y="42"/>
                  </a:lnTo>
                  <a:lnTo>
                    <a:pt x="217" y="44"/>
                  </a:lnTo>
                  <a:lnTo>
                    <a:pt x="213" y="49"/>
                  </a:lnTo>
                  <a:lnTo>
                    <a:pt x="207" y="49"/>
                  </a:lnTo>
                  <a:lnTo>
                    <a:pt x="205" y="55"/>
                  </a:lnTo>
                  <a:lnTo>
                    <a:pt x="201" y="59"/>
                  </a:lnTo>
                  <a:lnTo>
                    <a:pt x="209" y="72"/>
                  </a:lnTo>
                  <a:lnTo>
                    <a:pt x="209" y="80"/>
                  </a:lnTo>
                  <a:lnTo>
                    <a:pt x="201" y="91"/>
                  </a:lnTo>
                  <a:lnTo>
                    <a:pt x="205" y="97"/>
                  </a:lnTo>
                  <a:lnTo>
                    <a:pt x="205" y="101"/>
                  </a:lnTo>
                  <a:lnTo>
                    <a:pt x="201" y="110"/>
                  </a:lnTo>
                  <a:lnTo>
                    <a:pt x="192" y="110"/>
                  </a:lnTo>
                  <a:lnTo>
                    <a:pt x="186" y="108"/>
                  </a:lnTo>
                  <a:lnTo>
                    <a:pt x="180" y="110"/>
                  </a:lnTo>
                  <a:lnTo>
                    <a:pt x="182" y="116"/>
                  </a:lnTo>
                  <a:lnTo>
                    <a:pt x="186" y="118"/>
                  </a:lnTo>
                  <a:lnTo>
                    <a:pt x="190" y="122"/>
                  </a:lnTo>
                  <a:lnTo>
                    <a:pt x="188" y="126"/>
                  </a:lnTo>
                  <a:lnTo>
                    <a:pt x="184" y="129"/>
                  </a:lnTo>
                  <a:lnTo>
                    <a:pt x="180" y="129"/>
                  </a:lnTo>
                  <a:lnTo>
                    <a:pt x="177" y="133"/>
                  </a:lnTo>
                  <a:lnTo>
                    <a:pt x="177" y="139"/>
                  </a:lnTo>
                  <a:lnTo>
                    <a:pt x="175" y="143"/>
                  </a:lnTo>
                  <a:lnTo>
                    <a:pt x="175" y="145"/>
                  </a:lnTo>
                  <a:lnTo>
                    <a:pt x="173" y="148"/>
                  </a:lnTo>
                  <a:lnTo>
                    <a:pt x="175" y="156"/>
                  </a:lnTo>
                  <a:lnTo>
                    <a:pt x="171" y="162"/>
                  </a:lnTo>
                  <a:lnTo>
                    <a:pt x="167" y="158"/>
                  </a:lnTo>
                  <a:lnTo>
                    <a:pt x="165" y="158"/>
                  </a:lnTo>
                  <a:lnTo>
                    <a:pt x="165" y="160"/>
                  </a:lnTo>
                  <a:lnTo>
                    <a:pt x="161" y="160"/>
                  </a:lnTo>
                  <a:lnTo>
                    <a:pt x="158" y="160"/>
                  </a:lnTo>
                  <a:lnTo>
                    <a:pt x="152" y="160"/>
                  </a:lnTo>
                  <a:lnTo>
                    <a:pt x="152" y="162"/>
                  </a:lnTo>
                  <a:lnTo>
                    <a:pt x="144" y="169"/>
                  </a:lnTo>
                  <a:lnTo>
                    <a:pt x="148" y="169"/>
                  </a:lnTo>
                  <a:lnTo>
                    <a:pt x="146" y="173"/>
                  </a:lnTo>
                  <a:lnTo>
                    <a:pt x="137" y="175"/>
                  </a:lnTo>
                  <a:lnTo>
                    <a:pt x="135" y="173"/>
                  </a:lnTo>
                  <a:lnTo>
                    <a:pt x="131" y="175"/>
                  </a:lnTo>
                  <a:lnTo>
                    <a:pt x="129" y="177"/>
                  </a:lnTo>
                  <a:lnTo>
                    <a:pt x="129" y="181"/>
                  </a:lnTo>
                  <a:lnTo>
                    <a:pt x="125" y="181"/>
                  </a:lnTo>
                  <a:lnTo>
                    <a:pt x="123" y="186"/>
                  </a:lnTo>
                  <a:lnTo>
                    <a:pt x="123" y="192"/>
                  </a:lnTo>
                  <a:lnTo>
                    <a:pt x="123" y="198"/>
                  </a:lnTo>
                  <a:lnTo>
                    <a:pt x="123" y="202"/>
                  </a:lnTo>
                  <a:lnTo>
                    <a:pt x="125" y="204"/>
                  </a:lnTo>
                  <a:lnTo>
                    <a:pt x="125" y="209"/>
                  </a:lnTo>
                  <a:lnTo>
                    <a:pt x="116" y="213"/>
                  </a:lnTo>
                  <a:lnTo>
                    <a:pt x="110" y="213"/>
                  </a:lnTo>
                  <a:lnTo>
                    <a:pt x="104" y="213"/>
                  </a:lnTo>
                  <a:lnTo>
                    <a:pt x="93" y="213"/>
                  </a:lnTo>
                  <a:lnTo>
                    <a:pt x="85" y="215"/>
                  </a:lnTo>
                  <a:lnTo>
                    <a:pt x="83" y="217"/>
                  </a:lnTo>
                  <a:lnTo>
                    <a:pt x="76" y="217"/>
                  </a:lnTo>
                  <a:lnTo>
                    <a:pt x="70" y="219"/>
                  </a:lnTo>
                  <a:lnTo>
                    <a:pt x="47" y="219"/>
                  </a:lnTo>
                  <a:lnTo>
                    <a:pt x="19" y="213"/>
                  </a:lnTo>
                  <a:lnTo>
                    <a:pt x="34" y="192"/>
                  </a:lnTo>
                  <a:lnTo>
                    <a:pt x="36" y="190"/>
                  </a:lnTo>
                  <a:lnTo>
                    <a:pt x="34" y="181"/>
                  </a:lnTo>
                  <a:lnTo>
                    <a:pt x="34" y="175"/>
                  </a:lnTo>
                  <a:lnTo>
                    <a:pt x="32" y="169"/>
                  </a:lnTo>
                  <a:lnTo>
                    <a:pt x="13" y="169"/>
                  </a:lnTo>
                  <a:lnTo>
                    <a:pt x="13" y="162"/>
                  </a:lnTo>
                  <a:lnTo>
                    <a:pt x="11" y="158"/>
                  </a:lnTo>
                  <a:lnTo>
                    <a:pt x="13" y="156"/>
                  </a:lnTo>
                  <a:lnTo>
                    <a:pt x="11" y="145"/>
                  </a:lnTo>
                  <a:lnTo>
                    <a:pt x="5" y="135"/>
                  </a:lnTo>
                  <a:lnTo>
                    <a:pt x="5" y="131"/>
                  </a:lnTo>
                  <a:lnTo>
                    <a:pt x="11" y="122"/>
                  </a:lnTo>
                  <a:lnTo>
                    <a:pt x="11" y="122"/>
                  </a:lnTo>
                  <a:lnTo>
                    <a:pt x="3" y="120"/>
                  </a:lnTo>
                  <a:lnTo>
                    <a:pt x="3" y="118"/>
                  </a:lnTo>
                  <a:lnTo>
                    <a:pt x="3" y="110"/>
                  </a:lnTo>
                  <a:lnTo>
                    <a:pt x="0" y="110"/>
                  </a:lnTo>
                  <a:lnTo>
                    <a:pt x="5" y="103"/>
                  </a:lnTo>
                  <a:lnTo>
                    <a:pt x="0" y="101"/>
                  </a:lnTo>
                  <a:lnTo>
                    <a:pt x="0" y="99"/>
                  </a:lnTo>
                  <a:lnTo>
                    <a:pt x="5" y="97"/>
                  </a:lnTo>
                  <a:lnTo>
                    <a:pt x="9" y="95"/>
                  </a:lnTo>
                  <a:lnTo>
                    <a:pt x="9" y="91"/>
                  </a:lnTo>
                  <a:lnTo>
                    <a:pt x="11" y="91"/>
                  </a:lnTo>
                  <a:lnTo>
                    <a:pt x="7" y="86"/>
                  </a:lnTo>
                  <a:lnTo>
                    <a:pt x="9" y="84"/>
                  </a:lnTo>
                  <a:lnTo>
                    <a:pt x="9" y="80"/>
                  </a:lnTo>
                  <a:lnTo>
                    <a:pt x="9" y="76"/>
                  </a:lnTo>
                  <a:lnTo>
                    <a:pt x="9" y="76"/>
                  </a:lnTo>
                  <a:lnTo>
                    <a:pt x="11" y="74"/>
                  </a:lnTo>
                  <a:lnTo>
                    <a:pt x="15" y="76"/>
                  </a:lnTo>
                  <a:lnTo>
                    <a:pt x="17" y="78"/>
                  </a:lnTo>
                  <a:lnTo>
                    <a:pt x="21" y="78"/>
                  </a:lnTo>
                  <a:lnTo>
                    <a:pt x="24" y="76"/>
                  </a:lnTo>
                  <a:lnTo>
                    <a:pt x="28" y="76"/>
                  </a:lnTo>
                  <a:lnTo>
                    <a:pt x="32" y="78"/>
                  </a:lnTo>
                  <a:lnTo>
                    <a:pt x="32" y="82"/>
                  </a:lnTo>
                  <a:lnTo>
                    <a:pt x="34" y="82"/>
                  </a:lnTo>
                  <a:lnTo>
                    <a:pt x="36" y="80"/>
                  </a:lnTo>
                  <a:lnTo>
                    <a:pt x="43" y="80"/>
                  </a:lnTo>
                  <a:lnTo>
                    <a:pt x="45" y="76"/>
                  </a:lnTo>
                  <a:lnTo>
                    <a:pt x="47" y="74"/>
                  </a:lnTo>
                  <a:lnTo>
                    <a:pt x="49" y="72"/>
                  </a:lnTo>
                  <a:lnTo>
                    <a:pt x="47" y="70"/>
                  </a:lnTo>
                  <a:lnTo>
                    <a:pt x="53" y="65"/>
                  </a:lnTo>
                  <a:lnTo>
                    <a:pt x="62" y="65"/>
                  </a:lnTo>
                  <a:lnTo>
                    <a:pt x="62" y="63"/>
                  </a:lnTo>
                  <a:lnTo>
                    <a:pt x="66" y="59"/>
                  </a:lnTo>
                  <a:lnTo>
                    <a:pt x="68" y="59"/>
                  </a:lnTo>
                  <a:lnTo>
                    <a:pt x="70" y="55"/>
                  </a:lnTo>
                  <a:lnTo>
                    <a:pt x="70" y="49"/>
                  </a:lnTo>
                  <a:lnTo>
                    <a:pt x="74" y="44"/>
                  </a:lnTo>
                  <a:lnTo>
                    <a:pt x="74" y="40"/>
                  </a:lnTo>
                  <a:lnTo>
                    <a:pt x="72" y="38"/>
                  </a:lnTo>
                  <a:lnTo>
                    <a:pt x="72" y="36"/>
                  </a:lnTo>
                  <a:lnTo>
                    <a:pt x="74" y="36"/>
                  </a:lnTo>
                  <a:lnTo>
                    <a:pt x="76" y="34"/>
                  </a:lnTo>
                  <a:lnTo>
                    <a:pt x="83" y="32"/>
                  </a:lnTo>
                  <a:lnTo>
                    <a:pt x="85" y="32"/>
                  </a:lnTo>
                  <a:lnTo>
                    <a:pt x="89" y="27"/>
                  </a:lnTo>
                  <a:lnTo>
                    <a:pt x="95" y="25"/>
                  </a:lnTo>
                  <a:lnTo>
                    <a:pt x="97" y="30"/>
                  </a:lnTo>
                  <a:lnTo>
                    <a:pt x="104" y="27"/>
                  </a:lnTo>
                  <a:lnTo>
                    <a:pt x="104" y="30"/>
                  </a:lnTo>
                  <a:lnTo>
                    <a:pt x="110" y="27"/>
                  </a:lnTo>
                  <a:lnTo>
                    <a:pt x="114" y="30"/>
                  </a:lnTo>
                  <a:lnTo>
                    <a:pt x="116" y="34"/>
                  </a:lnTo>
                  <a:lnTo>
                    <a:pt x="121" y="34"/>
                  </a:lnTo>
                  <a:lnTo>
                    <a:pt x="123" y="30"/>
                  </a:lnTo>
                  <a:lnTo>
                    <a:pt x="127" y="30"/>
                  </a:lnTo>
                  <a:lnTo>
                    <a:pt x="131" y="36"/>
                  </a:lnTo>
                  <a:lnTo>
                    <a:pt x="133" y="38"/>
                  </a:lnTo>
                  <a:lnTo>
                    <a:pt x="142" y="36"/>
                  </a:lnTo>
                  <a:lnTo>
                    <a:pt x="146" y="34"/>
                  </a:lnTo>
                  <a:lnTo>
                    <a:pt x="148" y="30"/>
                  </a:lnTo>
                  <a:lnTo>
                    <a:pt x="150" y="30"/>
                  </a:lnTo>
                  <a:lnTo>
                    <a:pt x="152" y="27"/>
                  </a:lnTo>
                  <a:lnTo>
                    <a:pt x="154" y="30"/>
                  </a:lnTo>
                  <a:lnTo>
                    <a:pt x="156" y="32"/>
                  </a:lnTo>
                  <a:lnTo>
                    <a:pt x="163" y="32"/>
                  </a:lnTo>
                  <a:lnTo>
                    <a:pt x="163" y="30"/>
                  </a:lnTo>
                  <a:lnTo>
                    <a:pt x="161" y="27"/>
                  </a:lnTo>
                  <a:lnTo>
                    <a:pt x="161" y="25"/>
                  </a:lnTo>
                  <a:lnTo>
                    <a:pt x="165" y="23"/>
                  </a:lnTo>
                  <a:lnTo>
                    <a:pt x="167" y="21"/>
                  </a:lnTo>
                  <a:lnTo>
                    <a:pt x="169" y="21"/>
                  </a:lnTo>
                  <a:lnTo>
                    <a:pt x="169" y="23"/>
                  </a:lnTo>
                  <a:lnTo>
                    <a:pt x="173" y="23"/>
                  </a:lnTo>
                  <a:lnTo>
                    <a:pt x="177" y="19"/>
                  </a:lnTo>
                  <a:lnTo>
                    <a:pt x="175" y="13"/>
                  </a:lnTo>
                  <a:lnTo>
                    <a:pt x="177" y="11"/>
                  </a:lnTo>
                  <a:lnTo>
                    <a:pt x="180" y="8"/>
                  </a:lnTo>
                  <a:lnTo>
                    <a:pt x="180" y="2"/>
                  </a:lnTo>
                  <a:lnTo>
                    <a:pt x="182" y="0"/>
                  </a:lnTo>
                  <a:lnTo>
                    <a:pt x="188" y="0"/>
                  </a:lnTo>
                  <a:lnTo>
                    <a:pt x="190" y="2"/>
                  </a:lnTo>
                  <a:lnTo>
                    <a:pt x="194" y="4"/>
                  </a:lnTo>
                  <a:lnTo>
                    <a:pt x="194" y="6"/>
                  </a:lnTo>
                  <a:lnTo>
                    <a:pt x="194" y="11"/>
                  </a:lnTo>
                  <a:lnTo>
                    <a:pt x="194" y="15"/>
                  </a:lnTo>
                  <a:lnTo>
                    <a:pt x="199" y="15"/>
                  </a:lnTo>
                  <a:lnTo>
                    <a:pt x="199" y="19"/>
                  </a:lnTo>
                  <a:lnTo>
                    <a:pt x="199" y="23"/>
                  </a:lnTo>
                  <a:lnTo>
                    <a:pt x="199" y="27"/>
                  </a:lnTo>
                  <a:lnTo>
                    <a:pt x="201" y="36"/>
                  </a:lnTo>
                  <a:lnTo>
                    <a:pt x="203" y="40"/>
                  </a:lnTo>
                  <a:lnTo>
                    <a:pt x="203" y="42"/>
                  </a:lnTo>
                  <a:lnTo>
                    <a:pt x="207" y="44"/>
                  </a:lnTo>
                  <a:lnTo>
                    <a:pt x="211" y="44"/>
                  </a:lnTo>
                  <a:lnTo>
                    <a:pt x="215" y="42"/>
                  </a:lnTo>
                  <a:lnTo>
                    <a:pt x="215" y="40"/>
                  </a:lnTo>
                  <a:lnTo>
                    <a:pt x="222" y="36"/>
                  </a:lnTo>
                  <a:lnTo>
                    <a:pt x="226" y="34"/>
                  </a:lnTo>
                  <a:lnTo>
                    <a:pt x="226" y="30"/>
                  </a:lnTo>
                  <a:lnTo>
                    <a:pt x="230" y="2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34" name="Freeform 44">
              <a:extLst>
                <a:ext uri="{FF2B5EF4-FFF2-40B4-BE49-F238E27FC236}">
                  <a16:creationId xmlns:a16="http://schemas.microsoft.com/office/drawing/2014/main" id="{734FBAFC-20F2-478A-AF06-3D83A50AEA2D}"/>
                </a:ext>
              </a:extLst>
            </p:cNvPr>
            <p:cNvSpPr>
              <a:spLocks noEditPoints="1"/>
            </p:cNvSpPr>
            <p:nvPr/>
          </p:nvSpPr>
          <p:spPr bwMode="auto">
            <a:xfrm>
              <a:off x="4392769" y="2460742"/>
              <a:ext cx="101571" cy="74951"/>
            </a:xfrm>
            <a:custGeom>
              <a:avLst/>
              <a:gdLst>
                <a:gd name="T0" fmla="*/ 99 w 126"/>
                <a:gd name="T1" fmla="*/ 95 h 99"/>
                <a:gd name="T2" fmla="*/ 101 w 126"/>
                <a:gd name="T3" fmla="*/ 88 h 99"/>
                <a:gd name="T4" fmla="*/ 92 w 126"/>
                <a:gd name="T5" fmla="*/ 88 h 99"/>
                <a:gd name="T6" fmla="*/ 92 w 126"/>
                <a:gd name="T7" fmla="*/ 93 h 99"/>
                <a:gd name="T8" fmla="*/ 118 w 126"/>
                <a:gd name="T9" fmla="*/ 74 h 99"/>
                <a:gd name="T10" fmla="*/ 122 w 126"/>
                <a:gd name="T11" fmla="*/ 71 h 99"/>
                <a:gd name="T12" fmla="*/ 80 w 126"/>
                <a:gd name="T13" fmla="*/ 63 h 99"/>
                <a:gd name="T14" fmla="*/ 71 w 126"/>
                <a:gd name="T15" fmla="*/ 80 h 99"/>
                <a:gd name="T16" fmla="*/ 67 w 126"/>
                <a:gd name="T17" fmla="*/ 74 h 99"/>
                <a:gd name="T18" fmla="*/ 59 w 126"/>
                <a:gd name="T19" fmla="*/ 65 h 99"/>
                <a:gd name="T20" fmla="*/ 59 w 126"/>
                <a:gd name="T21" fmla="*/ 57 h 99"/>
                <a:gd name="T22" fmla="*/ 67 w 126"/>
                <a:gd name="T23" fmla="*/ 61 h 99"/>
                <a:gd name="T24" fmla="*/ 67 w 126"/>
                <a:gd name="T25" fmla="*/ 57 h 99"/>
                <a:gd name="T26" fmla="*/ 78 w 126"/>
                <a:gd name="T27" fmla="*/ 50 h 99"/>
                <a:gd name="T28" fmla="*/ 73 w 126"/>
                <a:gd name="T29" fmla="*/ 65 h 99"/>
                <a:gd name="T30" fmla="*/ 75 w 126"/>
                <a:gd name="T31" fmla="*/ 71 h 99"/>
                <a:gd name="T32" fmla="*/ 71 w 126"/>
                <a:gd name="T33" fmla="*/ 80 h 99"/>
                <a:gd name="T34" fmla="*/ 78 w 126"/>
                <a:gd name="T35" fmla="*/ 78 h 99"/>
                <a:gd name="T36" fmla="*/ 73 w 126"/>
                <a:gd name="T37" fmla="*/ 80 h 99"/>
                <a:gd name="T38" fmla="*/ 65 w 126"/>
                <a:gd name="T39" fmla="*/ 84 h 99"/>
                <a:gd name="T40" fmla="*/ 71 w 126"/>
                <a:gd name="T41" fmla="*/ 84 h 99"/>
                <a:gd name="T42" fmla="*/ 69 w 126"/>
                <a:gd name="T43" fmla="*/ 86 h 99"/>
                <a:gd name="T44" fmla="*/ 54 w 126"/>
                <a:gd name="T45" fmla="*/ 84 h 99"/>
                <a:gd name="T46" fmla="*/ 59 w 126"/>
                <a:gd name="T47" fmla="*/ 80 h 99"/>
                <a:gd name="T48" fmla="*/ 46 w 126"/>
                <a:gd name="T49" fmla="*/ 50 h 99"/>
                <a:gd name="T50" fmla="*/ 44 w 126"/>
                <a:gd name="T51" fmla="*/ 59 h 99"/>
                <a:gd name="T52" fmla="*/ 42 w 126"/>
                <a:gd name="T53" fmla="*/ 80 h 99"/>
                <a:gd name="T54" fmla="*/ 48 w 126"/>
                <a:gd name="T55" fmla="*/ 84 h 99"/>
                <a:gd name="T56" fmla="*/ 52 w 126"/>
                <a:gd name="T57" fmla="*/ 78 h 99"/>
                <a:gd name="T58" fmla="*/ 37 w 126"/>
                <a:gd name="T59" fmla="*/ 63 h 99"/>
                <a:gd name="T60" fmla="*/ 48 w 126"/>
                <a:gd name="T61" fmla="*/ 74 h 99"/>
                <a:gd name="T62" fmla="*/ 37 w 126"/>
                <a:gd name="T63" fmla="*/ 78 h 99"/>
                <a:gd name="T64" fmla="*/ 33 w 126"/>
                <a:gd name="T65" fmla="*/ 65 h 99"/>
                <a:gd name="T66" fmla="*/ 52 w 126"/>
                <a:gd name="T67" fmla="*/ 15 h 99"/>
                <a:gd name="T68" fmla="*/ 12 w 126"/>
                <a:gd name="T69" fmla="*/ 29 h 99"/>
                <a:gd name="T70" fmla="*/ 14 w 126"/>
                <a:gd name="T71" fmla="*/ 31 h 99"/>
                <a:gd name="T72" fmla="*/ 10 w 126"/>
                <a:gd name="T73" fmla="*/ 29 h 99"/>
                <a:gd name="T74" fmla="*/ 23 w 126"/>
                <a:gd name="T75" fmla="*/ 23 h 99"/>
                <a:gd name="T76" fmla="*/ 37 w 126"/>
                <a:gd name="T77" fmla="*/ 25 h 99"/>
                <a:gd name="T78" fmla="*/ 42 w 126"/>
                <a:gd name="T79" fmla="*/ 10 h 99"/>
                <a:gd name="T80" fmla="*/ 40 w 126"/>
                <a:gd name="T81" fmla="*/ 6 h 99"/>
                <a:gd name="T82" fmla="*/ 25 w 126"/>
                <a:gd name="T83" fmla="*/ 17 h 99"/>
                <a:gd name="T84" fmla="*/ 10 w 126"/>
                <a:gd name="T85" fmla="*/ 23 h 99"/>
                <a:gd name="T86" fmla="*/ 6 w 126"/>
                <a:gd name="T87" fmla="*/ 31 h 99"/>
                <a:gd name="T88" fmla="*/ 29 w 126"/>
                <a:gd name="T89" fmla="*/ 82 h 99"/>
                <a:gd name="T90" fmla="*/ 25 w 126"/>
                <a:gd name="T91" fmla="*/ 78 h 99"/>
                <a:gd name="T92" fmla="*/ 27 w 126"/>
                <a:gd name="T93" fmla="*/ 69 h 99"/>
                <a:gd name="T94" fmla="*/ 35 w 126"/>
                <a:gd name="T95" fmla="*/ 57 h 99"/>
                <a:gd name="T96" fmla="*/ 40 w 126"/>
                <a:gd name="T97" fmla="*/ 48 h 99"/>
                <a:gd name="T98" fmla="*/ 48 w 126"/>
                <a:gd name="T99" fmla="*/ 46 h 99"/>
                <a:gd name="T100" fmla="*/ 50 w 126"/>
                <a:gd name="T101" fmla="*/ 38 h 99"/>
                <a:gd name="T102" fmla="*/ 37 w 126"/>
                <a:gd name="T103" fmla="*/ 34 h 99"/>
                <a:gd name="T104" fmla="*/ 33 w 126"/>
                <a:gd name="T105" fmla="*/ 25 h 99"/>
                <a:gd name="T106" fmla="*/ 21 w 126"/>
                <a:gd name="T107" fmla="*/ 27 h 99"/>
                <a:gd name="T108" fmla="*/ 27 w 126"/>
                <a:gd name="T109" fmla="*/ 38 h 99"/>
                <a:gd name="T110" fmla="*/ 21 w 126"/>
                <a:gd name="T111" fmla="*/ 34 h 99"/>
                <a:gd name="T112" fmla="*/ 16 w 126"/>
                <a:gd name="T113" fmla="*/ 38 h 99"/>
                <a:gd name="T114" fmla="*/ 6 w 126"/>
                <a:gd name="T115" fmla="*/ 36 h 99"/>
                <a:gd name="T116" fmla="*/ 4 w 126"/>
                <a:gd name="T117" fmla="*/ 44 h 99"/>
                <a:gd name="T118" fmla="*/ 6 w 126"/>
                <a:gd name="T119" fmla="*/ 55 h 99"/>
                <a:gd name="T120" fmla="*/ 2 w 126"/>
                <a:gd name="T121" fmla="*/ 67 h 99"/>
                <a:gd name="T122" fmla="*/ 10 w 126"/>
                <a:gd name="T123" fmla="*/ 78 h 99"/>
                <a:gd name="T124" fmla="*/ 25 w 126"/>
                <a:gd name="T125" fmla="*/ 8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99">
                  <a:moveTo>
                    <a:pt x="90" y="97"/>
                  </a:moveTo>
                  <a:lnTo>
                    <a:pt x="92" y="97"/>
                  </a:lnTo>
                  <a:lnTo>
                    <a:pt x="96" y="99"/>
                  </a:lnTo>
                  <a:lnTo>
                    <a:pt x="99" y="95"/>
                  </a:lnTo>
                  <a:lnTo>
                    <a:pt x="101" y="97"/>
                  </a:lnTo>
                  <a:lnTo>
                    <a:pt x="101" y="95"/>
                  </a:lnTo>
                  <a:lnTo>
                    <a:pt x="99" y="90"/>
                  </a:lnTo>
                  <a:lnTo>
                    <a:pt x="101" y="88"/>
                  </a:lnTo>
                  <a:lnTo>
                    <a:pt x="96" y="86"/>
                  </a:lnTo>
                  <a:lnTo>
                    <a:pt x="96" y="88"/>
                  </a:lnTo>
                  <a:lnTo>
                    <a:pt x="94" y="86"/>
                  </a:lnTo>
                  <a:lnTo>
                    <a:pt x="92" y="88"/>
                  </a:lnTo>
                  <a:lnTo>
                    <a:pt x="92" y="90"/>
                  </a:lnTo>
                  <a:lnTo>
                    <a:pt x="94" y="90"/>
                  </a:lnTo>
                  <a:lnTo>
                    <a:pt x="94" y="93"/>
                  </a:lnTo>
                  <a:lnTo>
                    <a:pt x="92" y="93"/>
                  </a:lnTo>
                  <a:lnTo>
                    <a:pt x="90" y="97"/>
                  </a:lnTo>
                  <a:lnTo>
                    <a:pt x="90" y="97"/>
                  </a:lnTo>
                  <a:close/>
                  <a:moveTo>
                    <a:pt x="120" y="67"/>
                  </a:moveTo>
                  <a:lnTo>
                    <a:pt x="118" y="74"/>
                  </a:lnTo>
                  <a:lnTo>
                    <a:pt x="120" y="78"/>
                  </a:lnTo>
                  <a:lnTo>
                    <a:pt x="126" y="80"/>
                  </a:lnTo>
                  <a:lnTo>
                    <a:pt x="126" y="76"/>
                  </a:lnTo>
                  <a:lnTo>
                    <a:pt x="122" y="71"/>
                  </a:lnTo>
                  <a:lnTo>
                    <a:pt x="120" y="67"/>
                  </a:lnTo>
                  <a:lnTo>
                    <a:pt x="120" y="67"/>
                  </a:lnTo>
                  <a:close/>
                  <a:moveTo>
                    <a:pt x="80" y="59"/>
                  </a:moveTo>
                  <a:lnTo>
                    <a:pt x="80" y="63"/>
                  </a:lnTo>
                  <a:lnTo>
                    <a:pt x="82" y="65"/>
                  </a:lnTo>
                  <a:lnTo>
                    <a:pt x="80" y="59"/>
                  </a:lnTo>
                  <a:lnTo>
                    <a:pt x="80" y="59"/>
                  </a:lnTo>
                  <a:close/>
                  <a:moveTo>
                    <a:pt x="71" y="80"/>
                  </a:moveTo>
                  <a:lnTo>
                    <a:pt x="67" y="80"/>
                  </a:lnTo>
                  <a:lnTo>
                    <a:pt x="65" y="78"/>
                  </a:lnTo>
                  <a:lnTo>
                    <a:pt x="67" y="76"/>
                  </a:lnTo>
                  <a:lnTo>
                    <a:pt x="67" y="74"/>
                  </a:lnTo>
                  <a:lnTo>
                    <a:pt x="63" y="71"/>
                  </a:lnTo>
                  <a:lnTo>
                    <a:pt x="61" y="71"/>
                  </a:lnTo>
                  <a:lnTo>
                    <a:pt x="56" y="69"/>
                  </a:lnTo>
                  <a:lnTo>
                    <a:pt x="59" y="65"/>
                  </a:lnTo>
                  <a:lnTo>
                    <a:pt x="56" y="63"/>
                  </a:lnTo>
                  <a:lnTo>
                    <a:pt x="56" y="59"/>
                  </a:lnTo>
                  <a:lnTo>
                    <a:pt x="59" y="59"/>
                  </a:lnTo>
                  <a:lnTo>
                    <a:pt x="59" y="57"/>
                  </a:lnTo>
                  <a:lnTo>
                    <a:pt x="61" y="55"/>
                  </a:lnTo>
                  <a:lnTo>
                    <a:pt x="63" y="57"/>
                  </a:lnTo>
                  <a:lnTo>
                    <a:pt x="63" y="59"/>
                  </a:lnTo>
                  <a:lnTo>
                    <a:pt x="67" y="61"/>
                  </a:lnTo>
                  <a:lnTo>
                    <a:pt x="67" y="61"/>
                  </a:lnTo>
                  <a:lnTo>
                    <a:pt x="69" y="61"/>
                  </a:lnTo>
                  <a:lnTo>
                    <a:pt x="69" y="59"/>
                  </a:lnTo>
                  <a:lnTo>
                    <a:pt x="67" y="57"/>
                  </a:lnTo>
                  <a:lnTo>
                    <a:pt x="65" y="55"/>
                  </a:lnTo>
                  <a:lnTo>
                    <a:pt x="67" y="50"/>
                  </a:lnTo>
                  <a:lnTo>
                    <a:pt x="73" y="50"/>
                  </a:lnTo>
                  <a:lnTo>
                    <a:pt x="78" y="50"/>
                  </a:lnTo>
                  <a:lnTo>
                    <a:pt x="78" y="52"/>
                  </a:lnTo>
                  <a:lnTo>
                    <a:pt x="80" y="57"/>
                  </a:lnTo>
                  <a:lnTo>
                    <a:pt x="78" y="63"/>
                  </a:lnTo>
                  <a:lnTo>
                    <a:pt x="73" y="65"/>
                  </a:lnTo>
                  <a:lnTo>
                    <a:pt x="73" y="65"/>
                  </a:lnTo>
                  <a:lnTo>
                    <a:pt x="78" y="67"/>
                  </a:lnTo>
                  <a:lnTo>
                    <a:pt x="78" y="71"/>
                  </a:lnTo>
                  <a:lnTo>
                    <a:pt x="75" y="71"/>
                  </a:lnTo>
                  <a:lnTo>
                    <a:pt x="71" y="74"/>
                  </a:lnTo>
                  <a:lnTo>
                    <a:pt x="71" y="78"/>
                  </a:lnTo>
                  <a:lnTo>
                    <a:pt x="71" y="80"/>
                  </a:lnTo>
                  <a:lnTo>
                    <a:pt x="71" y="80"/>
                  </a:lnTo>
                  <a:close/>
                  <a:moveTo>
                    <a:pt x="73" y="80"/>
                  </a:moveTo>
                  <a:lnTo>
                    <a:pt x="73" y="82"/>
                  </a:lnTo>
                  <a:lnTo>
                    <a:pt x="75" y="80"/>
                  </a:lnTo>
                  <a:lnTo>
                    <a:pt x="78" y="78"/>
                  </a:lnTo>
                  <a:lnTo>
                    <a:pt x="78" y="76"/>
                  </a:lnTo>
                  <a:lnTo>
                    <a:pt x="73" y="78"/>
                  </a:lnTo>
                  <a:lnTo>
                    <a:pt x="73" y="80"/>
                  </a:lnTo>
                  <a:lnTo>
                    <a:pt x="73" y="80"/>
                  </a:lnTo>
                  <a:close/>
                  <a:moveTo>
                    <a:pt x="59" y="80"/>
                  </a:moveTo>
                  <a:lnTo>
                    <a:pt x="61" y="84"/>
                  </a:lnTo>
                  <a:lnTo>
                    <a:pt x="65" y="84"/>
                  </a:lnTo>
                  <a:lnTo>
                    <a:pt x="65" y="84"/>
                  </a:lnTo>
                  <a:lnTo>
                    <a:pt x="67" y="80"/>
                  </a:lnTo>
                  <a:lnTo>
                    <a:pt x="71" y="82"/>
                  </a:lnTo>
                  <a:lnTo>
                    <a:pt x="71" y="80"/>
                  </a:lnTo>
                  <a:lnTo>
                    <a:pt x="71" y="84"/>
                  </a:lnTo>
                  <a:lnTo>
                    <a:pt x="69" y="86"/>
                  </a:lnTo>
                  <a:lnTo>
                    <a:pt x="69" y="90"/>
                  </a:lnTo>
                  <a:lnTo>
                    <a:pt x="69" y="90"/>
                  </a:lnTo>
                  <a:lnTo>
                    <a:pt x="69" y="86"/>
                  </a:lnTo>
                  <a:lnTo>
                    <a:pt x="67" y="88"/>
                  </a:lnTo>
                  <a:lnTo>
                    <a:pt x="61" y="88"/>
                  </a:lnTo>
                  <a:lnTo>
                    <a:pt x="54" y="88"/>
                  </a:lnTo>
                  <a:lnTo>
                    <a:pt x="54" y="84"/>
                  </a:lnTo>
                  <a:lnTo>
                    <a:pt x="56" y="84"/>
                  </a:lnTo>
                  <a:lnTo>
                    <a:pt x="54" y="82"/>
                  </a:lnTo>
                  <a:lnTo>
                    <a:pt x="56" y="80"/>
                  </a:lnTo>
                  <a:lnTo>
                    <a:pt x="59" y="80"/>
                  </a:lnTo>
                  <a:lnTo>
                    <a:pt x="59" y="80"/>
                  </a:lnTo>
                  <a:close/>
                  <a:moveTo>
                    <a:pt x="44" y="59"/>
                  </a:moveTo>
                  <a:lnTo>
                    <a:pt x="46" y="57"/>
                  </a:lnTo>
                  <a:lnTo>
                    <a:pt x="46" y="50"/>
                  </a:lnTo>
                  <a:lnTo>
                    <a:pt x="48" y="57"/>
                  </a:lnTo>
                  <a:lnTo>
                    <a:pt x="46" y="59"/>
                  </a:lnTo>
                  <a:lnTo>
                    <a:pt x="44" y="59"/>
                  </a:lnTo>
                  <a:lnTo>
                    <a:pt x="44" y="59"/>
                  </a:lnTo>
                  <a:close/>
                  <a:moveTo>
                    <a:pt x="42" y="80"/>
                  </a:moveTo>
                  <a:lnTo>
                    <a:pt x="44" y="84"/>
                  </a:lnTo>
                  <a:lnTo>
                    <a:pt x="46" y="82"/>
                  </a:lnTo>
                  <a:lnTo>
                    <a:pt x="42" y="80"/>
                  </a:lnTo>
                  <a:lnTo>
                    <a:pt x="42" y="80"/>
                  </a:lnTo>
                  <a:close/>
                  <a:moveTo>
                    <a:pt x="50" y="74"/>
                  </a:moveTo>
                  <a:lnTo>
                    <a:pt x="50" y="80"/>
                  </a:lnTo>
                  <a:lnTo>
                    <a:pt x="48" y="84"/>
                  </a:lnTo>
                  <a:lnTo>
                    <a:pt x="48" y="84"/>
                  </a:lnTo>
                  <a:lnTo>
                    <a:pt x="50" y="82"/>
                  </a:lnTo>
                  <a:lnTo>
                    <a:pt x="52" y="78"/>
                  </a:lnTo>
                  <a:lnTo>
                    <a:pt x="52" y="78"/>
                  </a:lnTo>
                  <a:lnTo>
                    <a:pt x="50" y="74"/>
                  </a:lnTo>
                  <a:lnTo>
                    <a:pt x="50" y="74"/>
                  </a:lnTo>
                  <a:close/>
                  <a:moveTo>
                    <a:pt x="33" y="65"/>
                  </a:moveTo>
                  <a:lnTo>
                    <a:pt x="37" y="63"/>
                  </a:lnTo>
                  <a:lnTo>
                    <a:pt x="42" y="65"/>
                  </a:lnTo>
                  <a:lnTo>
                    <a:pt x="46" y="65"/>
                  </a:lnTo>
                  <a:lnTo>
                    <a:pt x="48" y="71"/>
                  </a:lnTo>
                  <a:lnTo>
                    <a:pt x="48" y="74"/>
                  </a:lnTo>
                  <a:lnTo>
                    <a:pt x="46" y="78"/>
                  </a:lnTo>
                  <a:lnTo>
                    <a:pt x="42" y="80"/>
                  </a:lnTo>
                  <a:lnTo>
                    <a:pt x="40" y="78"/>
                  </a:lnTo>
                  <a:lnTo>
                    <a:pt x="37" y="78"/>
                  </a:lnTo>
                  <a:lnTo>
                    <a:pt x="33" y="74"/>
                  </a:lnTo>
                  <a:lnTo>
                    <a:pt x="31" y="69"/>
                  </a:lnTo>
                  <a:lnTo>
                    <a:pt x="33" y="65"/>
                  </a:lnTo>
                  <a:lnTo>
                    <a:pt x="33" y="65"/>
                  </a:lnTo>
                  <a:close/>
                  <a:moveTo>
                    <a:pt x="48" y="15"/>
                  </a:moveTo>
                  <a:lnTo>
                    <a:pt x="50" y="12"/>
                  </a:lnTo>
                  <a:lnTo>
                    <a:pt x="54" y="12"/>
                  </a:lnTo>
                  <a:lnTo>
                    <a:pt x="52" y="15"/>
                  </a:lnTo>
                  <a:lnTo>
                    <a:pt x="48" y="15"/>
                  </a:lnTo>
                  <a:lnTo>
                    <a:pt x="48" y="15"/>
                  </a:lnTo>
                  <a:close/>
                  <a:moveTo>
                    <a:pt x="12" y="34"/>
                  </a:moveTo>
                  <a:lnTo>
                    <a:pt x="12" y="29"/>
                  </a:lnTo>
                  <a:lnTo>
                    <a:pt x="16" y="27"/>
                  </a:lnTo>
                  <a:lnTo>
                    <a:pt x="19" y="25"/>
                  </a:lnTo>
                  <a:lnTo>
                    <a:pt x="19" y="29"/>
                  </a:lnTo>
                  <a:lnTo>
                    <a:pt x="14" y="31"/>
                  </a:lnTo>
                  <a:lnTo>
                    <a:pt x="12" y="34"/>
                  </a:lnTo>
                  <a:lnTo>
                    <a:pt x="12" y="34"/>
                  </a:lnTo>
                  <a:close/>
                  <a:moveTo>
                    <a:pt x="12" y="36"/>
                  </a:moveTo>
                  <a:lnTo>
                    <a:pt x="10" y="29"/>
                  </a:lnTo>
                  <a:lnTo>
                    <a:pt x="12" y="27"/>
                  </a:lnTo>
                  <a:lnTo>
                    <a:pt x="19" y="23"/>
                  </a:lnTo>
                  <a:lnTo>
                    <a:pt x="19" y="23"/>
                  </a:lnTo>
                  <a:lnTo>
                    <a:pt x="23" y="23"/>
                  </a:lnTo>
                  <a:lnTo>
                    <a:pt x="27" y="25"/>
                  </a:lnTo>
                  <a:lnTo>
                    <a:pt x="29" y="23"/>
                  </a:lnTo>
                  <a:lnTo>
                    <a:pt x="33" y="23"/>
                  </a:lnTo>
                  <a:lnTo>
                    <a:pt x="37" y="25"/>
                  </a:lnTo>
                  <a:lnTo>
                    <a:pt x="40" y="23"/>
                  </a:lnTo>
                  <a:lnTo>
                    <a:pt x="42" y="17"/>
                  </a:lnTo>
                  <a:lnTo>
                    <a:pt x="42" y="12"/>
                  </a:lnTo>
                  <a:lnTo>
                    <a:pt x="42" y="10"/>
                  </a:lnTo>
                  <a:lnTo>
                    <a:pt x="42" y="6"/>
                  </a:lnTo>
                  <a:lnTo>
                    <a:pt x="44" y="2"/>
                  </a:lnTo>
                  <a:lnTo>
                    <a:pt x="44" y="0"/>
                  </a:lnTo>
                  <a:lnTo>
                    <a:pt x="40" y="6"/>
                  </a:lnTo>
                  <a:lnTo>
                    <a:pt x="33" y="8"/>
                  </a:lnTo>
                  <a:lnTo>
                    <a:pt x="29" y="8"/>
                  </a:lnTo>
                  <a:lnTo>
                    <a:pt x="27" y="12"/>
                  </a:lnTo>
                  <a:lnTo>
                    <a:pt x="25" y="17"/>
                  </a:lnTo>
                  <a:lnTo>
                    <a:pt x="23" y="19"/>
                  </a:lnTo>
                  <a:lnTo>
                    <a:pt x="16" y="19"/>
                  </a:lnTo>
                  <a:lnTo>
                    <a:pt x="12" y="23"/>
                  </a:lnTo>
                  <a:lnTo>
                    <a:pt x="10" y="23"/>
                  </a:lnTo>
                  <a:lnTo>
                    <a:pt x="8" y="23"/>
                  </a:lnTo>
                  <a:lnTo>
                    <a:pt x="6" y="27"/>
                  </a:lnTo>
                  <a:lnTo>
                    <a:pt x="4" y="29"/>
                  </a:lnTo>
                  <a:lnTo>
                    <a:pt x="6" y="31"/>
                  </a:lnTo>
                  <a:lnTo>
                    <a:pt x="8" y="31"/>
                  </a:lnTo>
                  <a:lnTo>
                    <a:pt x="12" y="36"/>
                  </a:lnTo>
                  <a:lnTo>
                    <a:pt x="12" y="36"/>
                  </a:lnTo>
                  <a:close/>
                  <a:moveTo>
                    <a:pt x="29" y="82"/>
                  </a:moveTo>
                  <a:lnTo>
                    <a:pt x="29" y="82"/>
                  </a:lnTo>
                  <a:lnTo>
                    <a:pt x="29" y="80"/>
                  </a:lnTo>
                  <a:lnTo>
                    <a:pt x="27" y="78"/>
                  </a:lnTo>
                  <a:lnTo>
                    <a:pt x="25" y="78"/>
                  </a:lnTo>
                  <a:lnTo>
                    <a:pt x="25" y="74"/>
                  </a:lnTo>
                  <a:lnTo>
                    <a:pt x="27" y="71"/>
                  </a:lnTo>
                  <a:lnTo>
                    <a:pt x="29" y="69"/>
                  </a:lnTo>
                  <a:lnTo>
                    <a:pt x="27" y="69"/>
                  </a:lnTo>
                  <a:lnTo>
                    <a:pt x="27" y="65"/>
                  </a:lnTo>
                  <a:lnTo>
                    <a:pt x="33" y="61"/>
                  </a:lnTo>
                  <a:lnTo>
                    <a:pt x="33" y="61"/>
                  </a:lnTo>
                  <a:lnTo>
                    <a:pt x="35" y="57"/>
                  </a:lnTo>
                  <a:lnTo>
                    <a:pt x="37" y="59"/>
                  </a:lnTo>
                  <a:lnTo>
                    <a:pt x="42" y="57"/>
                  </a:lnTo>
                  <a:lnTo>
                    <a:pt x="42" y="50"/>
                  </a:lnTo>
                  <a:lnTo>
                    <a:pt x="40" y="48"/>
                  </a:lnTo>
                  <a:lnTo>
                    <a:pt x="42" y="46"/>
                  </a:lnTo>
                  <a:lnTo>
                    <a:pt x="44" y="44"/>
                  </a:lnTo>
                  <a:lnTo>
                    <a:pt x="48" y="48"/>
                  </a:lnTo>
                  <a:lnTo>
                    <a:pt x="48" y="46"/>
                  </a:lnTo>
                  <a:lnTo>
                    <a:pt x="50" y="46"/>
                  </a:lnTo>
                  <a:lnTo>
                    <a:pt x="52" y="46"/>
                  </a:lnTo>
                  <a:lnTo>
                    <a:pt x="52" y="42"/>
                  </a:lnTo>
                  <a:lnTo>
                    <a:pt x="50" y="38"/>
                  </a:lnTo>
                  <a:lnTo>
                    <a:pt x="48" y="40"/>
                  </a:lnTo>
                  <a:lnTo>
                    <a:pt x="42" y="40"/>
                  </a:lnTo>
                  <a:lnTo>
                    <a:pt x="40" y="38"/>
                  </a:lnTo>
                  <a:lnTo>
                    <a:pt x="37" y="34"/>
                  </a:lnTo>
                  <a:lnTo>
                    <a:pt x="35" y="34"/>
                  </a:lnTo>
                  <a:lnTo>
                    <a:pt x="37" y="31"/>
                  </a:lnTo>
                  <a:lnTo>
                    <a:pt x="37" y="27"/>
                  </a:lnTo>
                  <a:lnTo>
                    <a:pt x="33" y="25"/>
                  </a:lnTo>
                  <a:lnTo>
                    <a:pt x="29" y="25"/>
                  </a:lnTo>
                  <a:lnTo>
                    <a:pt x="25" y="27"/>
                  </a:lnTo>
                  <a:lnTo>
                    <a:pt x="23" y="25"/>
                  </a:lnTo>
                  <a:lnTo>
                    <a:pt x="21" y="27"/>
                  </a:lnTo>
                  <a:lnTo>
                    <a:pt x="25" y="31"/>
                  </a:lnTo>
                  <a:lnTo>
                    <a:pt x="23" y="34"/>
                  </a:lnTo>
                  <a:lnTo>
                    <a:pt x="27" y="38"/>
                  </a:lnTo>
                  <a:lnTo>
                    <a:pt x="27" y="38"/>
                  </a:lnTo>
                  <a:lnTo>
                    <a:pt x="23" y="38"/>
                  </a:lnTo>
                  <a:lnTo>
                    <a:pt x="21" y="38"/>
                  </a:lnTo>
                  <a:lnTo>
                    <a:pt x="19" y="36"/>
                  </a:lnTo>
                  <a:lnTo>
                    <a:pt x="21" y="34"/>
                  </a:lnTo>
                  <a:lnTo>
                    <a:pt x="19" y="29"/>
                  </a:lnTo>
                  <a:lnTo>
                    <a:pt x="19" y="29"/>
                  </a:lnTo>
                  <a:lnTo>
                    <a:pt x="14" y="36"/>
                  </a:lnTo>
                  <a:lnTo>
                    <a:pt x="16" y="38"/>
                  </a:lnTo>
                  <a:lnTo>
                    <a:pt x="12" y="40"/>
                  </a:lnTo>
                  <a:lnTo>
                    <a:pt x="10" y="38"/>
                  </a:lnTo>
                  <a:lnTo>
                    <a:pt x="8" y="38"/>
                  </a:lnTo>
                  <a:lnTo>
                    <a:pt x="6" y="36"/>
                  </a:lnTo>
                  <a:lnTo>
                    <a:pt x="2" y="40"/>
                  </a:lnTo>
                  <a:lnTo>
                    <a:pt x="6" y="42"/>
                  </a:lnTo>
                  <a:lnTo>
                    <a:pt x="6" y="46"/>
                  </a:lnTo>
                  <a:lnTo>
                    <a:pt x="4" y="44"/>
                  </a:lnTo>
                  <a:lnTo>
                    <a:pt x="2" y="44"/>
                  </a:lnTo>
                  <a:lnTo>
                    <a:pt x="4" y="50"/>
                  </a:lnTo>
                  <a:lnTo>
                    <a:pt x="6" y="50"/>
                  </a:lnTo>
                  <a:lnTo>
                    <a:pt x="6" y="55"/>
                  </a:lnTo>
                  <a:lnTo>
                    <a:pt x="8" y="57"/>
                  </a:lnTo>
                  <a:lnTo>
                    <a:pt x="2" y="61"/>
                  </a:lnTo>
                  <a:lnTo>
                    <a:pt x="0" y="65"/>
                  </a:lnTo>
                  <a:lnTo>
                    <a:pt x="2" y="67"/>
                  </a:lnTo>
                  <a:lnTo>
                    <a:pt x="6" y="65"/>
                  </a:lnTo>
                  <a:lnTo>
                    <a:pt x="10" y="69"/>
                  </a:lnTo>
                  <a:lnTo>
                    <a:pt x="12" y="76"/>
                  </a:lnTo>
                  <a:lnTo>
                    <a:pt x="10" y="78"/>
                  </a:lnTo>
                  <a:lnTo>
                    <a:pt x="10" y="80"/>
                  </a:lnTo>
                  <a:lnTo>
                    <a:pt x="16" y="80"/>
                  </a:lnTo>
                  <a:lnTo>
                    <a:pt x="23" y="82"/>
                  </a:lnTo>
                  <a:lnTo>
                    <a:pt x="25" y="82"/>
                  </a:lnTo>
                  <a:lnTo>
                    <a:pt x="29" y="82"/>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35" name="Freeform 45">
              <a:extLst>
                <a:ext uri="{FF2B5EF4-FFF2-40B4-BE49-F238E27FC236}">
                  <a16:creationId xmlns:a16="http://schemas.microsoft.com/office/drawing/2014/main" id="{DF54435C-0799-4E64-8DE8-32ECC67409BA}"/>
                </a:ext>
              </a:extLst>
            </p:cNvPr>
            <p:cNvSpPr>
              <a:spLocks noEditPoints="1"/>
            </p:cNvSpPr>
            <p:nvPr/>
          </p:nvSpPr>
          <p:spPr bwMode="auto">
            <a:xfrm>
              <a:off x="4341178" y="2104916"/>
              <a:ext cx="328089" cy="352797"/>
            </a:xfrm>
            <a:custGeom>
              <a:avLst/>
              <a:gdLst>
                <a:gd name="T0" fmla="*/ 390 w 407"/>
                <a:gd name="T1" fmla="*/ 59 h 466"/>
                <a:gd name="T2" fmla="*/ 403 w 407"/>
                <a:gd name="T3" fmla="*/ 31 h 466"/>
                <a:gd name="T4" fmla="*/ 373 w 407"/>
                <a:gd name="T5" fmla="*/ 21 h 466"/>
                <a:gd name="T6" fmla="*/ 356 w 407"/>
                <a:gd name="T7" fmla="*/ 21 h 466"/>
                <a:gd name="T8" fmla="*/ 344 w 407"/>
                <a:gd name="T9" fmla="*/ 0 h 466"/>
                <a:gd name="T10" fmla="*/ 331 w 407"/>
                <a:gd name="T11" fmla="*/ 29 h 466"/>
                <a:gd name="T12" fmla="*/ 306 w 407"/>
                <a:gd name="T13" fmla="*/ 42 h 466"/>
                <a:gd name="T14" fmla="*/ 293 w 407"/>
                <a:gd name="T15" fmla="*/ 15 h 466"/>
                <a:gd name="T16" fmla="*/ 283 w 407"/>
                <a:gd name="T17" fmla="*/ 48 h 466"/>
                <a:gd name="T18" fmla="*/ 257 w 407"/>
                <a:gd name="T19" fmla="*/ 52 h 466"/>
                <a:gd name="T20" fmla="*/ 232 w 407"/>
                <a:gd name="T21" fmla="*/ 78 h 466"/>
                <a:gd name="T22" fmla="*/ 222 w 407"/>
                <a:gd name="T23" fmla="*/ 86 h 466"/>
                <a:gd name="T24" fmla="*/ 201 w 407"/>
                <a:gd name="T25" fmla="*/ 86 h 466"/>
                <a:gd name="T26" fmla="*/ 179 w 407"/>
                <a:gd name="T27" fmla="*/ 114 h 466"/>
                <a:gd name="T28" fmla="*/ 177 w 407"/>
                <a:gd name="T29" fmla="*/ 126 h 466"/>
                <a:gd name="T30" fmla="*/ 158 w 407"/>
                <a:gd name="T31" fmla="*/ 141 h 466"/>
                <a:gd name="T32" fmla="*/ 160 w 407"/>
                <a:gd name="T33" fmla="*/ 158 h 466"/>
                <a:gd name="T34" fmla="*/ 139 w 407"/>
                <a:gd name="T35" fmla="*/ 181 h 466"/>
                <a:gd name="T36" fmla="*/ 137 w 407"/>
                <a:gd name="T37" fmla="*/ 198 h 466"/>
                <a:gd name="T38" fmla="*/ 129 w 407"/>
                <a:gd name="T39" fmla="*/ 223 h 466"/>
                <a:gd name="T40" fmla="*/ 108 w 407"/>
                <a:gd name="T41" fmla="*/ 251 h 466"/>
                <a:gd name="T42" fmla="*/ 83 w 407"/>
                <a:gd name="T43" fmla="*/ 282 h 466"/>
                <a:gd name="T44" fmla="*/ 112 w 407"/>
                <a:gd name="T45" fmla="*/ 280 h 466"/>
                <a:gd name="T46" fmla="*/ 74 w 407"/>
                <a:gd name="T47" fmla="*/ 291 h 466"/>
                <a:gd name="T48" fmla="*/ 64 w 407"/>
                <a:gd name="T49" fmla="*/ 310 h 466"/>
                <a:gd name="T50" fmla="*/ 47 w 407"/>
                <a:gd name="T51" fmla="*/ 314 h 466"/>
                <a:gd name="T52" fmla="*/ 38 w 407"/>
                <a:gd name="T53" fmla="*/ 331 h 466"/>
                <a:gd name="T54" fmla="*/ 7 w 407"/>
                <a:gd name="T55" fmla="*/ 335 h 466"/>
                <a:gd name="T56" fmla="*/ 13 w 407"/>
                <a:gd name="T57" fmla="*/ 356 h 466"/>
                <a:gd name="T58" fmla="*/ 32 w 407"/>
                <a:gd name="T59" fmla="*/ 362 h 466"/>
                <a:gd name="T60" fmla="*/ 38 w 407"/>
                <a:gd name="T61" fmla="*/ 371 h 466"/>
                <a:gd name="T62" fmla="*/ 11 w 407"/>
                <a:gd name="T63" fmla="*/ 381 h 466"/>
                <a:gd name="T64" fmla="*/ 38 w 407"/>
                <a:gd name="T65" fmla="*/ 388 h 466"/>
                <a:gd name="T66" fmla="*/ 17 w 407"/>
                <a:gd name="T67" fmla="*/ 415 h 466"/>
                <a:gd name="T68" fmla="*/ 30 w 407"/>
                <a:gd name="T69" fmla="*/ 436 h 466"/>
                <a:gd name="T70" fmla="*/ 49 w 407"/>
                <a:gd name="T71" fmla="*/ 466 h 466"/>
                <a:gd name="T72" fmla="*/ 85 w 407"/>
                <a:gd name="T73" fmla="*/ 432 h 466"/>
                <a:gd name="T74" fmla="*/ 101 w 407"/>
                <a:gd name="T75" fmla="*/ 419 h 466"/>
                <a:gd name="T76" fmla="*/ 127 w 407"/>
                <a:gd name="T77" fmla="*/ 434 h 466"/>
                <a:gd name="T78" fmla="*/ 127 w 407"/>
                <a:gd name="T79" fmla="*/ 329 h 466"/>
                <a:gd name="T80" fmla="*/ 154 w 407"/>
                <a:gd name="T81" fmla="*/ 196 h 466"/>
                <a:gd name="T82" fmla="*/ 205 w 407"/>
                <a:gd name="T83" fmla="*/ 122 h 466"/>
                <a:gd name="T84" fmla="*/ 241 w 407"/>
                <a:gd name="T85" fmla="*/ 90 h 466"/>
                <a:gd name="T86" fmla="*/ 310 w 407"/>
                <a:gd name="T87" fmla="*/ 99 h 466"/>
                <a:gd name="T88" fmla="*/ 356 w 407"/>
                <a:gd name="T89" fmla="*/ 46 h 466"/>
                <a:gd name="T90" fmla="*/ 11 w 407"/>
                <a:gd name="T91" fmla="*/ 407 h 466"/>
                <a:gd name="T92" fmla="*/ 5 w 407"/>
                <a:gd name="T93" fmla="*/ 385 h 466"/>
                <a:gd name="T94" fmla="*/ 5 w 407"/>
                <a:gd name="T95" fmla="*/ 345 h 466"/>
                <a:gd name="T96" fmla="*/ 57 w 407"/>
                <a:gd name="T97" fmla="*/ 297 h 466"/>
                <a:gd name="T98" fmla="*/ 68 w 407"/>
                <a:gd name="T99" fmla="*/ 286 h 466"/>
                <a:gd name="T100" fmla="*/ 108 w 407"/>
                <a:gd name="T101" fmla="*/ 246 h 466"/>
                <a:gd name="T102" fmla="*/ 148 w 407"/>
                <a:gd name="T103" fmla="*/ 162 h 466"/>
                <a:gd name="T104" fmla="*/ 135 w 407"/>
                <a:gd name="T105" fmla="*/ 126 h 466"/>
                <a:gd name="T106" fmla="*/ 158 w 407"/>
                <a:gd name="T107" fmla="*/ 93 h 466"/>
                <a:gd name="T108" fmla="*/ 173 w 407"/>
                <a:gd name="T109" fmla="*/ 82 h 466"/>
                <a:gd name="T110" fmla="*/ 167 w 407"/>
                <a:gd name="T111" fmla="*/ 107 h 466"/>
                <a:gd name="T112" fmla="*/ 201 w 407"/>
                <a:gd name="T113" fmla="*/ 84 h 466"/>
                <a:gd name="T114" fmla="*/ 201 w 407"/>
                <a:gd name="T115" fmla="*/ 67 h 466"/>
                <a:gd name="T116" fmla="*/ 213 w 407"/>
                <a:gd name="T117" fmla="*/ 48 h 466"/>
                <a:gd name="T118" fmla="*/ 224 w 407"/>
                <a:gd name="T119" fmla="*/ 48 h 466"/>
                <a:gd name="T120" fmla="*/ 266 w 407"/>
                <a:gd name="T121" fmla="*/ 33 h 466"/>
                <a:gd name="T122" fmla="*/ 276 w 407"/>
                <a:gd name="T123" fmla="*/ 17 h 466"/>
                <a:gd name="T124" fmla="*/ 297 w 407"/>
                <a:gd name="T125" fmla="*/ 4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466">
                  <a:moveTo>
                    <a:pt x="378" y="84"/>
                  </a:moveTo>
                  <a:lnTo>
                    <a:pt x="380" y="82"/>
                  </a:lnTo>
                  <a:lnTo>
                    <a:pt x="380" y="76"/>
                  </a:lnTo>
                  <a:lnTo>
                    <a:pt x="386" y="71"/>
                  </a:lnTo>
                  <a:lnTo>
                    <a:pt x="390" y="69"/>
                  </a:lnTo>
                  <a:lnTo>
                    <a:pt x="392" y="65"/>
                  </a:lnTo>
                  <a:lnTo>
                    <a:pt x="392" y="61"/>
                  </a:lnTo>
                  <a:lnTo>
                    <a:pt x="397" y="61"/>
                  </a:lnTo>
                  <a:lnTo>
                    <a:pt x="401" y="61"/>
                  </a:lnTo>
                  <a:lnTo>
                    <a:pt x="403" y="59"/>
                  </a:lnTo>
                  <a:lnTo>
                    <a:pt x="403" y="55"/>
                  </a:lnTo>
                  <a:lnTo>
                    <a:pt x="401" y="55"/>
                  </a:lnTo>
                  <a:lnTo>
                    <a:pt x="399" y="52"/>
                  </a:lnTo>
                  <a:lnTo>
                    <a:pt x="397" y="52"/>
                  </a:lnTo>
                  <a:lnTo>
                    <a:pt x="394" y="52"/>
                  </a:lnTo>
                  <a:lnTo>
                    <a:pt x="394" y="55"/>
                  </a:lnTo>
                  <a:lnTo>
                    <a:pt x="394" y="55"/>
                  </a:lnTo>
                  <a:lnTo>
                    <a:pt x="392" y="52"/>
                  </a:lnTo>
                  <a:lnTo>
                    <a:pt x="390" y="52"/>
                  </a:lnTo>
                  <a:lnTo>
                    <a:pt x="390" y="55"/>
                  </a:lnTo>
                  <a:lnTo>
                    <a:pt x="390" y="59"/>
                  </a:lnTo>
                  <a:lnTo>
                    <a:pt x="388" y="57"/>
                  </a:lnTo>
                  <a:lnTo>
                    <a:pt x="388" y="55"/>
                  </a:lnTo>
                  <a:lnTo>
                    <a:pt x="384" y="57"/>
                  </a:lnTo>
                  <a:lnTo>
                    <a:pt x="384" y="59"/>
                  </a:lnTo>
                  <a:lnTo>
                    <a:pt x="382" y="55"/>
                  </a:lnTo>
                  <a:lnTo>
                    <a:pt x="382" y="50"/>
                  </a:lnTo>
                  <a:lnTo>
                    <a:pt x="380" y="50"/>
                  </a:lnTo>
                  <a:lnTo>
                    <a:pt x="378" y="46"/>
                  </a:lnTo>
                  <a:lnTo>
                    <a:pt x="378" y="46"/>
                  </a:lnTo>
                  <a:lnTo>
                    <a:pt x="373" y="46"/>
                  </a:lnTo>
                  <a:lnTo>
                    <a:pt x="371" y="44"/>
                  </a:lnTo>
                  <a:lnTo>
                    <a:pt x="365" y="44"/>
                  </a:lnTo>
                  <a:lnTo>
                    <a:pt x="363" y="42"/>
                  </a:lnTo>
                  <a:lnTo>
                    <a:pt x="365" y="40"/>
                  </a:lnTo>
                  <a:lnTo>
                    <a:pt x="369" y="42"/>
                  </a:lnTo>
                  <a:lnTo>
                    <a:pt x="375" y="42"/>
                  </a:lnTo>
                  <a:lnTo>
                    <a:pt x="380" y="42"/>
                  </a:lnTo>
                  <a:lnTo>
                    <a:pt x="386" y="42"/>
                  </a:lnTo>
                  <a:lnTo>
                    <a:pt x="392" y="42"/>
                  </a:lnTo>
                  <a:lnTo>
                    <a:pt x="397" y="33"/>
                  </a:lnTo>
                  <a:lnTo>
                    <a:pt x="403" y="31"/>
                  </a:lnTo>
                  <a:lnTo>
                    <a:pt x="407" y="29"/>
                  </a:lnTo>
                  <a:lnTo>
                    <a:pt x="407" y="27"/>
                  </a:lnTo>
                  <a:lnTo>
                    <a:pt x="405" y="27"/>
                  </a:lnTo>
                  <a:lnTo>
                    <a:pt x="403" y="25"/>
                  </a:lnTo>
                  <a:lnTo>
                    <a:pt x="401" y="25"/>
                  </a:lnTo>
                  <a:lnTo>
                    <a:pt x="397" y="25"/>
                  </a:lnTo>
                  <a:lnTo>
                    <a:pt x="392" y="21"/>
                  </a:lnTo>
                  <a:lnTo>
                    <a:pt x="390" y="21"/>
                  </a:lnTo>
                  <a:lnTo>
                    <a:pt x="386" y="25"/>
                  </a:lnTo>
                  <a:lnTo>
                    <a:pt x="384" y="25"/>
                  </a:lnTo>
                  <a:lnTo>
                    <a:pt x="384" y="23"/>
                  </a:lnTo>
                  <a:lnTo>
                    <a:pt x="388" y="21"/>
                  </a:lnTo>
                  <a:lnTo>
                    <a:pt x="388" y="19"/>
                  </a:lnTo>
                  <a:lnTo>
                    <a:pt x="384" y="17"/>
                  </a:lnTo>
                  <a:lnTo>
                    <a:pt x="384" y="17"/>
                  </a:lnTo>
                  <a:lnTo>
                    <a:pt x="380" y="17"/>
                  </a:lnTo>
                  <a:lnTo>
                    <a:pt x="378" y="21"/>
                  </a:lnTo>
                  <a:lnTo>
                    <a:pt x="375" y="21"/>
                  </a:lnTo>
                  <a:lnTo>
                    <a:pt x="378" y="19"/>
                  </a:lnTo>
                  <a:lnTo>
                    <a:pt x="375" y="19"/>
                  </a:lnTo>
                  <a:lnTo>
                    <a:pt x="373" y="21"/>
                  </a:lnTo>
                  <a:lnTo>
                    <a:pt x="371" y="21"/>
                  </a:lnTo>
                  <a:lnTo>
                    <a:pt x="371" y="19"/>
                  </a:lnTo>
                  <a:lnTo>
                    <a:pt x="373" y="17"/>
                  </a:lnTo>
                  <a:lnTo>
                    <a:pt x="373" y="15"/>
                  </a:lnTo>
                  <a:lnTo>
                    <a:pt x="369" y="12"/>
                  </a:lnTo>
                  <a:lnTo>
                    <a:pt x="365" y="12"/>
                  </a:lnTo>
                  <a:lnTo>
                    <a:pt x="363" y="12"/>
                  </a:lnTo>
                  <a:lnTo>
                    <a:pt x="363" y="19"/>
                  </a:lnTo>
                  <a:lnTo>
                    <a:pt x="361" y="19"/>
                  </a:lnTo>
                  <a:lnTo>
                    <a:pt x="361" y="21"/>
                  </a:lnTo>
                  <a:lnTo>
                    <a:pt x="363" y="27"/>
                  </a:lnTo>
                  <a:lnTo>
                    <a:pt x="363" y="29"/>
                  </a:lnTo>
                  <a:lnTo>
                    <a:pt x="361" y="31"/>
                  </a:lnTo>
                  <a:lnTo>
                    <a:pt x="359" y="27"/>
                  </a:lnTo>
                  <a:lnTo>
                    <a:pt x="356" y="27"/>
                  </a:lnTo>
                  <a:lnTo>
                    <a:pt x="354" y="29"/>
                  </a:lnTo>
                  <a:lnTo>
                    <a:pt x="352" y="29"/>
                  </a:lnTo>
                  <a:lnTo>
                    <a:pt x="348" y="31"/>
                  </a:lnTo>
                  <a:lnTo>
                    <a:pt x="350" y="25"/>
                  </a:lnTo>
                  <a:lnTo>
                    <a:pt x="354" y="25"/>
                  </a:lnTo>
                  <a:lnTo>
                    <a:pt x="356" y="21"/>
                  </a:lnTo>
                  <a:lnTo>
                    <a:pt x="354" y="19"/>
                  </a:lnTo>
                  <a:lnTo>
                    <a:pt x="354" y="19"/>
                  </a:lnTo>
                  <a:lnTo>
                    <a:pt x="350" y="23"/>
                  </a:lnTo>
                  <a:lnTo>
                    <a:pt x="348" y="21"/>
                  </a:lnTo>
                  <a:lnTo>
                    <a:pt x="348" y="21"/>
                  </a:lnTo>
                  <a:lnTo>
                    <a:pt x="350" y="19"/>
                  </a:lnTo>
                  <a:lnTo>
                    <a:pt x="350" y="17"/>
                  </a:lnTo>
                  <a:lnTo>
                    <a:pt x="348" y="15"/>
                  </a:lnTo>
                  <a:lnTo>
                    <a:pt x="346" y="15"/>
                  </a:lnTo>
                  <a:lnTo>
                    <a:pt x="350" y="12"/>
                  </a:lnTo>
                  <a:lnTo>
                    <a:pt x="350" y="15"/>
                  </a:lnTo>
                  <a:lnTo>
                    <a:pt x="354" y="15"/>
                  </a:lnTo>
                  <a:lnTo>
                    <a:pt x="356" y="8"/>
                  </a:lnTo>
                  <a:lnTo>
                    <a:pt x="356" y="6"/>
                  </a:lnTo>
                  <a:lnTo>
                    <a:pt x="352" y="6"/>
                  </a:lnTo>
                  <a:lnTo>
                    <a:pt x="350" y="6"/>
                  </a:lnTo>
                  <a:lnTo>
                    <a:pt x="352" y="2"/>
                  </a:lnTo>
                  <a:lnTo>
                    <a:pt x="350" y="0"/>
                  </a:lnTo>
                  <a:lnTo>
                    <a:pt x="348" y="2"/>
                  </a:lnTo>
                  <a:lnTo>
                    <a:pt x="346" y="2"/>
                  </a:lnTo>
                  <a:lnTo>
                    <a:pt x="344" y="0"/>
                  </a:lnTo>
                  <a:lnTo>
                    <a:pt x="342" y="2"/>
                  </a:lnTo>
                  <a:lnTo>
                    <a:pt x="342" y="4"/>
                  </a:lnTo>
                  <a:lnTo>
                    <a:pt x="344" y="8"/>
                  </a:lnTo>
                  <a:lnTo>
                    <a:pt x="342" y="10"/>
                  </a:lnTo>
                  <a:lnTo>
                    <a:pt x="340" y="10"/>
                  </a:lnTo>
                  <a:lnTo>
                    <a:pt x="338" y="6"/>
                  </a:lnTo>
                  <a:lnTo>
                    <a:pt x="335" y="8"/>
                  </a:lnTo>
                  <a:lnTo>
                    <a:pt x="335" y="10"/>
                  </a:lnTo>
                  <a:lnTo>
                    <a:pt x="335" y="12"/>
                  </a:lnTo>
                  <a:lnTo>
                    <a:pt x="338" y="12"/>
                  </a:lnTo>
                  <a:lnTo>
                    <a:pt x="340" y="15"/>
                  </a:lnTo>
                  <a:lnTo>
                    <a:pt x="340" y="15"/>
                  </a:lnTo>
                  <a:lnTo>
                    <a:pt x="338" y="17"/>
                  </a:lnTo>
                  <a:lnTo>
                    <a:pt x="338" y="19"/>
                  </a:lnTo>
                  <a:lnTo>
                    <a:pt x="335" y="21"/>
                  </a:lnTo>
                  <a:lnTo>
                    <a:pt x="335" y="23"/>
                  </a:lnTo>
                  <a:lnTo>
                    <a:pt x="335" y="23"/>
                  </a:lnTo>
                  <a:lnTo>
                    <a:pt x="333" y="25"/>
                  </a:lnTo>
                  <a:lnTo>
                    <a:pt x="335" y="29"/>
                  </a:lnTo>
                  <a:lnTo>
                    <a:pt x="333" y="31"/>
                  </a:lnTo>
                  <a:lnTo>
                    <a:pt x="331" y="29"/>
                  </a:lnTo>
                  <a:lnTo>
                    <a:pt x="329" y="31"/>
                  </a:lnTo>
                  <a:lnTo>
                    <a:pt x="327" y="31"/>
                  </a:lnTo>
                  <a:lnTo>
                    <a:pt x="325" y="33"/>
                  </a:lnTo>
                  <a:lnTo>
                    <a:pt x="325" y="29"/>
                  </a:lnTo>
                  <a:lnTo>
                    <a:pt x="329" y="23"/>
                  </a:lnTo>
                  <a:lnTo>
                    <a:pt x="325" y="23"/>
                  </a:lnTo>
                  <a:lnTo>
                    <a:pt x="325" y="21"/>
                  </a:lnTo>
                  <a:lnTo>
                    <a:pt x="327" y="19"/>
                  </a:lnTo>
                  <a:lnTo>
                    <a:pt x="327" y="12"/>
                  </a:lnTo>
                  <a:lnTo>
                    <a:pt x="327" y="10"/>
                  </a:lnTo>
                  <a:lnTo>
                    <a:pt x="325" y="10"/>
                  </a:lnTo>
                  <a:lnTo>
                    <a:pt x="321" y="19"/>
                  </a:lnTo>
                  <a:lnTo>
                    <a:pt x="321" y="23"/>
                  </a:lnTo>
                  <a:lnTo>
                    <a:pt x="314" y="29"/>
                  </a:lnTo>
                  <a:lnTo>
                    <a:pt x="314" y="36"/>
                  </a:lnTo>
                  <a:lnTo>
                    <a:pt x="314" y="38"/>
                  </a:lnTo>
                  <a:lnTo>
                    <a:pt x="314" y="40"/>
                  </a:lnTo>
                  <a:lnTo>
                    <a:pt x="308" y="46"/>
                  </a:lnTo>
                  <a:lnTo>
                    <a:pt x="306" y="48"/>
                  </a:lnTo>
                  <a:lnTo>
                    <a:pt x="306" y="44"/>
                  </a:lnTo>
                  <a:lnTo>
                    <a:pt x="306" y="42"/>
                  </a:lnTo>
                  <a:lnTo>
                    <a:pt x="308" y="36"/>
                  </a:lnTo>
                  <a:lnTo>
                    <a:pt x="308" y="33"/>
                  </a:lnTo>
                  <a:lnTo>
                    <a:pt x="308" y="29"/>
                  </a:lnTo>
                  <a:lnTo>
                    <a:pt x="308" y="27"/>
                  </a:lnTo>
                  <a:lnTo>
                    <a:pt x="312" y="21"/>
                  </a:lnTo>
                  <a:lnTo>
                    <a:pt x="314" y="17"/>
                  </a:lnTo>
                  <a:lnTo>
                    <a:pt x="314" y="17"/>
                  </a:lnTo>
                  <a:lnTo>
                    <a:pt x="314" y="15"/>
                  </a:lnTo>
                  <a:lnTo>
                    <a:pt x="312" y="15"/>
                  </a:lnTo>
                  <a:lnTo>
                    <a:pt x="308" y="10"/>
                  </a:lnTo>
                  <a:lnTo>
                    <a:pt x="306" y="10"/>
                  </a:lnTo>
                  <a:lnTo>
                    <a:pt x="308" y="15"/>
                  </a:lnTo>
                  <a:lnTo>
                    <a:pt x="306" y="17"/>
                  </a:lnTo>
                  <a:lnTo>
                    <a:pt x="306" y="12"/>
                  </a:lnTo>
                  <a:lnTo>
                    <a:pt x="302" y="10"/>
                  </a:lnTo>
                  <a:lnTo>
                    <a:pt x="300" y="10"/>
                  </a:lnTo>
                  <a:lnTo>
                    <a:pt x="297" y="12"/>
                  </a:lnTo>
                  <a:lnTo>
                    <a:pt x="297" y="17"/>
                  </a:lnTo>
                  <a:lnTo>
                    <a:pt x="295" y="19"/>
                  </a:lnTo>
                  <a:lnTo>
                    <a:pt x="295" y="17"/>
                  </a:lnTo>
                  <a:lnTo>
                    <a:pt x="293" y="15"/>
                  </a:lnTo>
                  <a:lnTo>
                    <a:pt x="291" y="17"/>
                  </a:lnTo>
                  <a:lnTo>
                    <a:pt x="291" y="19"/>
                  </a:lnTo>
                  <a:lnTo>
                    <a:pt x="295" y="21"/>
                  </a:lnTo>
                  <a:lnTo>
                    <a:pt x="297" y="25"/>
                  </a:lnTo>
                  <a:lnTo>
                    <a:pt x="295" y="25"/>
                  </a:lnTo>
                  <a:lnTo>
                    <a:pt x="293" y="23"/>
                  </a:lnTo>
                  <a:lnTo>
                    <a:pt x="291" y="27"/>
                  </a:lnTo>
                  <a:lnTo>
                    <a:pt x="291" y="29"/>
                  </a:lnTo>
                  <a:lnTo>
                    <a:pt x="291" y="29"/>
                  </a:lnTo>
                  <a:lnTo>
                    <a:pt x="291" y="31"/>
                  </a:lnTo>
                  <a:lnTo>
                    <a:pt x="287" y="29"/>
                  </a:lnTo>
                  <a:lnTo>
                    <a:pt x="285" y="29"/>
                  </a:lnTo>
                  <a:lnTo>
                    <a:pt x="283" y="33"/>
                  </a:lnTo>
                  <a:lnTo>
                    <a:pt x="281" y="33"/>
                  </a:lnTo>
                  <a:lnTo>
                    <a:pt x="281" y="36"/>
                  </a:lnTo>
                  <a:lnTo>
                    <a:pt x="283" y="38"/>
                  </a:lnTo>
                  <a:lnTo>
                    <a:pt x="279" y="40"/>
                  </a:lnTo>
                  <a:lnTo>
                    <a:pt x="279" y="42"/>
                  </a:lnTo>
                  <a:lnTo>
                    <a:pt x="281" y="46"/>
                  </a:lnTo>
                  <a:lnTo>
                    <a:pt x="279" y="48"/>
                  </a:lnTo>
                  <a:lnTo>
                    <a:pt x="283" y="48"/>
                  </a:lnTo>
                  <a:lnTo>
                    <a:pt x="283" y="50"/>
                  </a:lnTo>
                  <a:lnTo>
                    <a:pt x="281" y="52"/>
                  </a:lnTo>
                  <a:lnTo>
                    <a:pt x="276" y="52"/>
                  </a:lnTo>
                  <a:lnTo>
                    <a:pt x="274" y="46"/>
                  </a:lnTo>
                  <a:lnTo>
                    <a:pt x="272" y="46"/>
                  </a:lnTo>
                  <a:lnTo>
                    <a:pt x="274" y="44"/>
                  </a:lnTo>
                  <a:lnTo>
                    <a:pt x="272" y="42"/>
                  </a:lnTo>
                  <a:lnTo>
                    <a:pt x="268" y="42"/>
                  </a:lnTo>
                  <a:lnTo>
                    <a:pt x="264" y="42"/>
                  </a:lnTo>
                  <a:lnTo>
                    <a:pt x="257" y="38"/>
                  </a:lnTo>
                  <a:lnTo>
                    <a:pt x="257" y="38"/>
                  </a:lnTo>
                  <a:lnTo>
                    <a:pt x="255" y="40"/>
                  </a:lnTo>
                  <a:lnTo>
                    <a:pt x="253" y="38"/>
                  </a:lnTo>
                  <a:lnTo>
                    <a:pt x="249" y="40"/>
                  </a:lnTo>
                  <a:lnTo>
                    <a:pt x="247" y="40"/>
                  </a:lnTo>
                  <a:lnTo>
                    <a:pt x="247" y="42"/>
                  </a:lnTo>
                  <a:lnTo>
                    <a:pt x="251" y="46"/>
                  </a:lnTo>
                  <a:lnTo>
                    <a:pt x="253" y="46"/>
                  </a:lnTo>
                  <a:lnTo>
                    <a:pt x="255" y="48"/>
                  </a:lnTo>
                  <a:lnTo>
                    <a:pt x="260" y="50"/>
                  </a:lnTo>
                  <a:lnTo>
                    <a:pt x="257" y="52"/>
                  </a:lnTo>
                  <a:lnTo>
                    <a:pt x="257" y="57"/>
                  </a:lnTo>
                  <a:lnTo>
                    <a:pt x="262" y="61"/>
                  </a:lnTo>
                  <a:lnTo>
                    <a:pt x="262" y="63"/>
                  </a:lnTo>
                  <a:lnTo>
                    <a:pt x="257" y="61"/>
                  </a:lnTo>
                  <a:lnTo>
                    <a:pt x="255" y="57"/>
                  </a:lnTo>
                  <a:lnTo>
                    <a:pt x="251" y="55"/>
                  </a:lnTo>
                  <a:lnTo>
                    <a:pt x="249" y="52"/>
                  </a:lnTo>
                  <a:lnTo>
                    <a:pt x="249" y="57"/>
                  </a:lnTo>
                  <a:lnTo>
                    <a:pt x="247" y="59"/>
                  </a:lnTo>
                  <a:lnTo>
                    <a:pt x="245" y="55"/>
                  </a:lnTo>
                  <a:lnTo>
                    <a:pt x="243" y="57"/>
                  </a:lnTo>
                  <a:lnTo>
                    <a:pt x="243" y="59"/>
                  </a:lnTo>
                  <a:lnTo>
                    <a:pt x="238" y="61"/>
                  </a:lnTo>
                  <a:lnTo>
                    <a:pt x="238" y="65"/>
                  </a:lnTo>
                  <a:lnTo>
                    <a:pt x="243" y="67"/>
                  </a:lnTo>
                  <a:lnTo>
                    <a:pt x="245" y="71"/>
                  </a:lnTo>
                  <a:lnTo>
                    <a:pt x="243" y="69"/>
                  </a:lnTo>
                  <a:lnTo>
                    <a:pt x="241" y="67"/>
                  </a:lnTo>
                  <a:lnTo>
                    <a:pt x="236" y="71"/>
                  </a:lnTo>
                  <a:lnTo>
                    <a:pt x="236" y="76"/>
                  </a:lnTo>
                  <a:lnTo>
                    <a:pt x="232" y="78"/>
                  </a:lnTo>
                  <a:lnTo>
                    <a:pt x="232" y="76"/>
                  </a:lnTo>
                  <a:lnTo>
                    <a:pt x="234" y="74"/>
                  </a:lnTo>
                  <a:lnTo>
                    <a:pt x="234" y="71"/>
                  </a:lnTo>
                  <a:lnTo>
                    <a:pt x="236" y="65"/>
                  </a:lnTo>
                  <a:lnTo>
                    <a:pt x="234" y="55"/>
                  </a:lnTo>
                  <a:lnTo>
                    <a:pt x="232" y="57"/>
                  </a:lnTo>
                  <a:lnTo>
                    <a:pt x="228" y="63"/>
                  </a:lnTo>
                  <a:lnTo>
                    <a:pt x="228" y="69"/>
                  </a:lnTo>
                  <a:lnTo>
                    <a:pt x="228" y="71"/>
                  </a:lnTo>
                  <a:lnTo>
                    <a:pt x="224" y="76"/>
                  </a:lnTo>
                  <a:lnTo>
                    <a:pt x="224" y="71"/>
                  </a:lnTo>
                  <a:lnTo>
                    <a:pt x="226" y="67"/>
                  </a:lnTo>
                  <a:lnTo>
                    <a:pt x="224" y="61"/>
                  </a:lnTo>
                  <a:lnTo>
                    <a:pt x="224" y="61"/>
                  </a:lnTo>
                  <a:lnTo>
                    <a:pt x="219" y="63"/>
                  </a:lnTo>
                  <a:lnTo>
                    <a:pt x="215" y="69"/>
                  </a:lnTo>
                  <a:lnTo>
                    <a:pt x="217" y="71"/>
                  </a:lnTo>
                  <a:lnTo>
                    <a:pt x="217" y="76"/>
                  </a:lnTo>
                  <a:lnTo>
                    <a:pt x="224" y="80"/>
                  </a:lnTo>
                  <a:lnTo>
                    <a:pt x="224" y="82"/>
                  </a:lnTo>
                  <a:lnTo>
                    <a:pt x="222" y="86"/>
                  </a:lnTo>
                  <a:lnTo>
                    <a:pt x="222" y="82"/>
                  </a:lnTo>
                  <a:lnTo>
                    <a:pt x="217" y="80"/>
                  </a:lnTo>
                  <a:lnTo>
                    <a:pt x="213" y="71"/>
                  </a:lnTo>
                  <a:lnTo>
                    <a:pt x="213" y="71"/>
                  </a:lnTo>
                  <a:lnTo>
                    <a:pt x="207" y="74"/>
                  </a:lnTo>
                  <a:lnTo>
                    <a:pt x="207" y="76"/>
                  </a:lnTo>
                  <a:lnTo>
                    <a:pt x="213" y="80"/>
                  </a:lnTo>
                  <a:lnTo>
                    <a:pt x="215" y="80"/>
                  </a:lnTo>
                  <a:lnTo>
                    <a:pt x="215" y="82"/>
                  </a:lnTo>
                  <a:lnTo>
                    <a:pt x="213" y="82"/>
                  </a:lnTo>
                  <a:lnTo>
                    <a:pt x="209" y="82"/>
                  </a:lnTo>
                  <a:lnTo>
                    <a:pt x="211" y="86"/>
                  </a:lnTo>
                  <a:lnTo>
                    <a:pt x="207" y="84"/>
                  </a:lnTo>
                  <a:lnTo>
                    <a:pt x="207" y="78"/>
                  </a:lnTo>
                  <a:lnTo>
                    <a:pt x="205" y="78"/>
                  </a:lnTo>
                  <a:lnTo>
                    <a:pt x="205" y="76"/>
                  </a:lnTo>
                  <a:lnTo>
                    <a:pt x="203" y="76"/>
                  </a:lnTo>
                  <a:lnTo>
                    <a:pt x="203" y="82"/>
                  </a:lnTo>
                  <a:lnTo>
                    <a:pt x="203" y="84"/>
                  </a:lnTo>
                  <a:lnTo>
                    <a:pt x="203" y="88"/>
                  </a:lnTo>
                  <a:lnTo>
                    <a:pt x="201" y="86"/>
                  </a:lnTo>
                  <a:lnTo>
                    <a:pt x="196" y="88"/>
                  </a:lnTo>
                  <a:lnTo>
                    <a:pt x="192" y="93"/>
                  </a:lnTo>
                  <a:lnTo>
                    <a:pt x="194" y="93"/>
                  </a:lnTo>
                  <a:lnTo>
                    <a:pt x="196" y="93"/>
                  </a:lnTo>
                  <a:lnTo>
                    <a:pt x="198" y="95"/>
                  </a:lnTo>
                  <a:lnTo>
                    <a:pt x="196" y="95"/>
                  </a:lnTo>
                  <a:lnTo>
                    <a:pt x="194" y="97"/>
                  </a:lnTo>
                  <a:lnTo>
                    <a:pt x="196" y="99"/>
                  </a:lnTo>
                  <a:lnTo>
                    <a:pt x="194" y="101"/>
                  </a:lnTo>
                  <a:lnTo>
                    <a:pt x="192" y="101"/>
                  </a:lnTo>
                  <a:lnTo>
                    <a:pt x="192" y="103"/>
                  </a:lnTo>
                  <a:lnTo>
                    <a:pt x="192" y="103"/>
                  </a:lnTo>
                  <a:lnTo>
                    <a:pt x="190" y="103"/>
                  </a:lnTo>
                  <a:lnTo>
                    <a:pt x="188" y="101"/>
                  </a:lnTo>
                  <a:lnTo>
                    <a:pt x="186" y="103"/>
                  </a:lnTo>
                  <a:lnTo>
                    <a:pt x="184" y="105"/>
                  </a:lnTo>
                  <a:lnTo>
                    <a:pt x="184" y="107"/>
                  </a:lnTo>
                  <a:lnTo>
                    <a:pt x="184" y="109"/>
                  </a:lnTo>
                  <a:lnTo>
                    <a:pt x="179" y="109"/>
                  </a:lnTo>
                  <a:lnTo>
                    <a:pt x="177" y="114"/>
                  </a:lnTo>
                  <a:lnTo>
                    <a:pt x="179" y="114"/>
                  </a:lnTo>
                  <a:lnTo>
                    <a:pt x="188" y="111"/>
                  </a:lnTo>
                  <a:lnTo>
                    <a:pt x="190" y="114"/>
                  </a:lnTo>
                  <a:lnTo>
                    <a:pt x="194" y="111"/>
                  </a:lnTo>
                  <a:lnTo>
                    <a:pt x="196" y="111"/>
                  </a:lnTo>
                  <a:lnTo>
                    <a:pt x="196" y="114"/>
                  </a:lnTo>
                  <a:lnTo>
                    <a:pt x="194" y="116"/>
                  </a:lnTo>
                  <a:lnTo>
                    <a:pt x="194" y="122"/>
                  </a:lnTo>
                  <a:lnTo>
                    <a:pt x="192" y="122"/>
                  </a:lnTo>
                  <a:lnTo>
                    <a:pt x="190" y="120"/>
                  </a:lnTo>
                  <a:lnTo>
                    <a:pt x="190" y="118"/>
                  </a:lnTo>
                  <a:lnTo>
                    <a:pt x="188" y="120"/>
                  </a:lnTo>
                  <a:lnTo>
                    <a:pt x="186" y="118"/>
                  </a:lnTo>
                  <a:lnTo>
                    <a:pt x="182" y="118"/>
                  </a:lnTo>
                  <a:lnTo>
                    <a:pt x="184" y="118"/>
                  </a:lnTo>
                  <a:lnTo>
                    <a:pt x="182" y="120"/>
                  </a:lnTo>
                  <a:lnTo>
                    <a:pt x="179" y="120"/>
                  </a:lnTo>
                  <a:lnTo>
                    <a:pt x="177" y="120"/>
                  </a:lnTo>
                  <a:lnTo>
                    <a:pt x="179" y="122"/>
                  </a:lnTo>
                  <a:lnTo>
                    <a:pt x="182" y="124"/>
                  </a:lnTo>
                  <a:lnTo>
                    <a:pt x="179" y="124"/>
                  </a:lnTo>
                  <a:lnTo>
                    <a:pt x="177" y="126"/>
                  </a:lnTo>
                  <a:lnTo>
                    <a:pt x="179" y="130"/>
                  </a:lnTo>
                  <a:lnTo>
                    <a:pt x="177" y="133"/>
                  </a:lnTo>
                  <a:lnTo>
                    <a:pt x="175" y="128"/>
                  </a:lnTo>
                  <a:lnTo>
                    <a:pt x="175" y="126"/>
                  </a:lnTo>
                  <a:lnTo>
                    <a:pt x="173" y="122"/>
                  </a:lnTo>
                  <a:lnTo>
                    <a:pt x="171" y="124"/>
                  </a:lnTo>
                  <a:lnTo>
                    <a:pt x="169" y="126"/>
                  </a:lnTo>
                  <a:lnTo>
                    <a:pt x="167" y="124"/>
                  </a:lnTo>
                  <a:lnTo>
                    <a:pt x="167" y="122"/>
                  </a:lnTo>
                  <a:lnTo>
                    <a:pt x="165" y="122"/>
                  </a:lnTo>
                  <a:lnTo>
                    <a:pt x="163" y="124"/>
                  </a:lnTo>
                  <a:lnTo>
                    <a:pt x="165" y="128"/>
                  </a:lnTo>
                  <a:lnTo>
                    <a:pt x="169" y="128"/>
                  </a:lnTo>
                  <a:lnTo>
                    <a:pt x="173" y="130"/>
                  </a:lnTo>
                  <a:lnTo>
                    <a:pt x="171" y="133"/>
                  </a:lnTo>
                  <a:lnTo>
                    <a:pt x="163" y="135"/>
                  </a:lnTo>
                  <a:lnTo>
                    <a:pt x="163" y="133"/>
                  </a:lnTo>
                  <a:lnTo>
                    <a:pt x="158" y="133"/>
                  </a:lnTo>
                  <a:lnTo>
                    <a:pt x="158" y="137"/>
                  </a:lnTo>
                  <a:lnTo>
                    <a:pt x="160" y="139"/>
                  </a:lnTo>
                  <a:lnTo>
                    <a:pt x="158" y="141"/>
                  </a:lnTo>
                  <a:lnTo>
                    <a:pt x="160" y="141"/>
                  </a:lnTo>
                  <a:lnTo>
                    <a:pt x="165" y="137"/>
                  </a:lnTo>
                  <a:lnTo>
                    <a:pt x="167" y="137"/>
                  </a:lnTo>
                  <a:lnTo>
                    <a:pt x="169" y="139"/>
                  </a:lnTo>
                  <a:lnTo>
                    <a:pt x="165" y="141"/>
                  </a:lnTo>
                  <a:lnTo>
                    <a:pt x="163" y="143"/>
                  </a:lnTo>
                  <a:lnTo>
                    <a:pt x="165" y="147"/>
                  </a:lnTo>
                  <a:lnTo>
                    <a:pt x="169" y="149"/>
                  </a:lnTo>
                  <a:lnTo>
                    <a:pt x="169" y="152"/>
                  </a:lnTo>
                  <a:lnTo>
                    <a:pt x="167" y="149"/>
                  </a:lnTo>
                  <a:lnTo>
                    <a:pt x="165" y="152"/>
                  </a:lnTo>
                  <a:lnTo>
                    <a:pt x="160" y="147"/>
                  </a:lnTo>
                  <a:lnTo>
                    <a:pt x="158" y="147"/>
                  </a:lnTo>
                  <a:lnTo>
                    <a:pt x="156" y="149"/>
                  </a:lnTo>
                  <a:lnTo>
                    <a:pt x="158" y="152"/>
                  </a:lnTo>
                  <a:lnTo>
                    <a:pt x="156" y="152"/>
                  </a:lnTo>
                  <a:lnTo>
                    <a:pt x="152" y="154"/>
                  </a:lnTo>
                  <a:lnTo>
                    <a:pt x="152" y="158"/>
                  </a:lnTo>
                  <a:lnTo>
                    <a:pt x="156" y="158"/>
                  </a:lnTo>
                  <a:lnTo>
                    <a:pt x="158" y="156"/>
                  </a:lnTo>
                  <a:lnTo>
                    <a:pt x="160" y="158"/>
                  </a:lnTo>
                  <a:lnTo>
                    <a:pt x="165" y="158"/>
                  </a:lnTo>
                  <a:lnTo>
                    <a:pt x="165" y="160"/>
                  </a:lnTo>
                  <a:lnTo>
                    <a:pt x="169" y="162"/>
                  </a:lnTo>
                  <a:lnTo>
                    <a:pt x="169" y="164"/>
                  </a:lnTo>
                  <a:lnTo>
                    <a:pt x="163" y="160"/>
                  </a:lnTo>
                  <a:lnTo>
                    <a:pt x="158" y="160"/>
                  </a:lnTo>
                  <a:lnTo>
                    <a:pt x="156" y="162"/>
                  </a:lnTo>
                  <a:lnTo>
                    <a:pt x="152" y="162"/>
                  </a:lnTo>
                  <a:lnTo>
                    <a:pt x="152" y="166"/>
                  </a:lnTo>
                  <a:lnTo>
                    <a:pt x="148" y="168"/>
                  </a:lnTo>
                  <a:lnTo>
                    <a:pt x="146" y="166"/>
                  </a:lnTo>
                  <a:lnTo>
                    <a:pt x="142" y="168"/>
                  </a:lnTo>
                  <a:lnTo>
                    <a:pt x="139" y="168"/>
                  </a:lnTo>
                  <a:lnTo>
                    <a:pt x="139" y="170"/>
                  </a:lnTo>
                  <a:lnTo>
                    <a:pt x="142" y="173"/>
                  </a:lnTo>
                  <a:lnTo>
                    <a:pt x="144" y="175"/>
                  </a:lnTo>
                  <a:lnTo>
                    <a:pt x="142" y="177"/>
                  </a:lnTo>
                  <a:lnTo>
                    <a:pt x="139" y="175"/>
                  </a:lnTo>
                  <a:lnTo>
                    <a:pt x="139" y="177"/>
                  </a:lnTo>
                  <a:lnTo>
                    <a:pt x="142" y="179"/>
                  </a:lnTo>
                  <a:lnTo>
                    <a:pt x="139" y="181"/>
                  </a:lnTo>
                  <a:lnTo>
                    <a:pt x="137" y="179"/>
                  </a:lnTo>
                  <a:lnTo>
                    <a:pt x="135" y="179"/>
                  </a:lnTo>
                  <a:lnTo>
                    <a:pt x="135" y="179"/>
                  </a:lnTo>
                  <a:lnTo>
                    <a:pt x="137" y="181"/>
                  </a:lnTo>
                  <a:lnTo>
                    <a:pt x="135" y="183"/>
                  </a:lnTo>
                  <a:lnTo>
                    <a:pt x="137" y="185"/>
                  </a:lnTo>
                  <a:lnTo>
                    <a:pt x="139" y="185"/>
                  </a:lnTo>
                  <a:lnTo>
                    <a:pt x="137" y="187"/>
                  </a:lnTo>
                  <a:lnTo>
                    <a:pt x="133" y="187"/>
                  </a:lnTo>
                  <a:lnTo>
                    <a:pt x="133" y="185"/>
                  </a:lnTo>
                  <a:lnTo>
                    <a:pt x="133" y="187"/>
                  </a:lnTo>
                  <a:lnTo>
                    <a:pt x="131" y="189"/>
                  </a:lnTo>
                  <a:lnTo>
                    <a:pt x="133" y="192"/>
                  </a:lnTo>
                  <a:lnTo>
                    <a:pt x="139" y="194"/>
                  </a:lnTo>
                  <a:lnTo>
                    <a:pt x="139" y="196"/>
                  </a:lnTo>
                  <a:lnTo>
                    <a:pt x="142" y="196"/>
                  </a:lnTo>
                  <a:lnTo>
                    <a:pt x="144" y="194"/>
                  </a:lnTo>
                  <a:lnTo>
                    <a:pt x="142" y="196"/>
                  </a:lnTo>
                  <a:lnTo>
                    <a:pt x="142" y="198"/>
                  </a:lnTo>
                  <a:lnTo>
                    <a:pt x="139" y="198"/>
                  </a:lnTo>
                  <a:lnTo>
                    <a:pt x="137" y="198"/>
                  </a:lnTo>
                  <a:lnTo>
                    <a:pt x="131" y="198"/>
                  </a:lnTo>
                  <a:lnTo>
                    <a:pt x="129" y="200"/>
                  </a:lnTo>
                  <a:lnTo>
                    <a:pt x="129" y="202"/>
                  </a:lnTo>
                  <a:lnTo>
                    <a:pt x="133" y="202"/>
                  </a:lnTo>
                  <a:lnTo>
                    <a:pt x="133" y="204"/>
                  </a:lnTo>
                  <a:lnTo>
                    <a:pt x="135" y="206"/>
                  </a:lnTo>
                  <a:lnTo>
                    <a:pt x="135" y="208"/>
                  </a:lnTo>
                  <a:lnTo>
                    <a:pt x="133" y="206"/>
                  </a:lnTo>
                  <a:lnTo>
                    <a:pt x="131" y="206"/>
                  </a:lnTo>
                  <a:lnTo>
                    <a:pt x="129" y="208"/>
                  </a:lnTo>
                  <a:lnTo>
                    <a:pt x="129" y="213"/>
                  </a:lnTo>
                  <a:lnTo>
                    <a:pt x="129" y="213"/>
                  </a:lnTo>
                  <a:lnTo>
                    <a:pt x="131" y="215"/>
                  </a:lnTo>
                  <a:lnTo>
                    <a:pt x="131" y="217"/>
                  </a:lnTo>
                  <a:lnTo>
                    <a:pt x="129" y="217"/>
                  </a:lnTo>
                  <a:lnTo>
                    <a:pt x="127" y="215"/>
                  </a:lnTo>
                  <a:lnTo>
                    <a:pt x="127" y="217"/>
                  </a:lnTo>
                  <a:lnTo>
                    <a:pt x="127" y="219"/>
                  </a:lnTo>
                  <a:lnTo>
                    <a:pt x="129" y="221"/>
                  </a:lnTo>
                  <a:lnTo>
                    <a:pt x="129" y="221"/>
                  </a:lnTo>
                  <a:lnTo>
                    <a:pt x="129" y="223"/>
                  </a:lnTo>
                  <a:lnTo>
                    <a:pt x="125" y="221"/>
                  </a:lnTo>
                  <a:lnTo>
                    <a:pt x="123" y="223"/>
                  </a:lnTo>
                  <a:lnTo>
                    <a:pt x="123" y="225"/>
                  </a:lnTo>
                  <a:lnTo>
                    <a:pt x="125" y="225"/>
                  </a:lnTo>
                  <a:lnTo>
                    <a:pt x="125" y="230"/>
                  </a:lnTo>
                  <a:lnTo>
                    <a:pt x="127" y="232"/>
                  </a:lnTo>
                  <a:lnTo>
                    <a:pt x="129" y="232"/>
                  </a:lnTo>
                  <a:lnTo>
                    <a:pt x="129" y="230"/>
                  </a:lnTo>
                  <a:lnTo>
                    <a:pt x="131" y="230"/>
                  </a:lnTo>
                  <a:lnTo>
                    <a:pt x="129" y="234"/>
                  </a:lnTo>
                  <a:lnTo>
                    <a:pt x="127" y="234"/>
                  </a:lnTo>
                  <a:lnTo>
                    <a:pt x="125" y="238"/>
                  </a:lnTo>
                  <a:lnTo>
                    <a:pt x="120" y="238"/>
                  </a:lnTo>
                  <a:lnTo>
                    <a:pt x="118" y="238"/>
                  </a:lnTo>
                  <a:lnTo>
                    <a:pt x="118" y="240"/>
                  </a:lnTo>
                  <a:lnTo>
                    <a:pt x="116" y="242"/>
                  </a:lnTo>
                  <a:lnTo>
                    <a:pt x="112" y="244"/>
                  </a:lnTo>
                  <a:lnTo>
                    <a:pt x="116" y="246"/>
                  </a:lnTo>
                  <a:lnTo>
                    <a:pt x="114" y="246"/>
                  </a:lnTo>
                  <a:lnTo>
                    <a:pt x="110" y="248"/>
                  </a:lnTo>
                  <a:lnTo>
                    <a:pt x="108" y="251"/>
                  </a:lnTo>
                  <a:lnTo>
                    <a:pt x="108" y="253"/>
                  </a:lnTo>
                  <a:lnTo>
                    <a:pt x="112" y="253"/>
                  </a:lnTo>
                  <a:lnTo>
                    <a:pt x="108" y="255"/>
                  </a:lnTo>
                  <a:lnTo>
                    <a:pt x="108" y="259"/>
                  </a:lnTo>
                  <a:lnTo>
                    <a:pt x="104" y="259"/>
                  </a:lnTo>
                  <a:lnTo>
                    <a:pt x="104" y="255"/>
                  </a:lnTo>
                  <a:lnTo>
                    <a:pt x="101" y="255"/>
                  </a:lnTo>
                  <a:lnTo>
                    <a:pt x="101" y="257"/>
                  </a:lnTo>
                  <a:lnTo>
                    <a:pt x="97" y="257"/>
                  </a:lnTo>
                  <a:lnTo>
                    <a:pt x="99" y="259"/>
                  </a:lnTo>
                  <a:lnTo>
                    <a:pt x="97" y="261"/>
                  </a:lnTo>
                  <a:lnTo>
                    <a:pt x="97" y="263"/>
                  </a:lnTo>
                  <a:lnTo>
                    <a:pt x="97" y="265"/>
                  </a:lnTo>
                  <a:lnTo>
                    <a:pt x="93" y="265"/>
                  </a:lnTo>
                  <a:lnTo>
                    <a:pt x="91" y="265"/>
                  </a:lnTo>
                  <a:lnTo>
                    <a:pt x="91" y="270"/>
                  </a:lnTo>
                  <a:lnTo>
                    <a:pt x="89" y="272"/>
                  </a:lnTo>
                  <a:lnTo>
                    <a:pt x="89" y="274"/>
                  </a:lnTo>
                  <a:lnTo>
                    <a:pt x="89" y="278"/>
                  </a:lnTo>
                  <a:lnTo>
                    <a:pt x="85" y="280"/>
                  </a:lnTo>
                  <a:lnTo>
                    <a:pt x="83" y="282"/>
                  </a:lnTo>
                  <a:lnTo>
                    <a:pt x="83" y="284"/>
                  </a:lnTo>
                  <a:lnTo>
                    <a:pt x="87" y="282"/>
                  </a:lnTo>
                  <a:lnTo>
                    <a:pt x="89" y="282"/>
                  </a:lnTo>
                  <a:lnTo>
                    <a:pt x="89" y="284"/>
                  </a:lnTo>
                  <a:lnTo>
                    <a:pt x="87" y="284"/>
                  </a:lnTo>
                  <a:lnTo>
                    <a:pt x="87" y="289"/>
                  </a:lnTo>
                  <a:lnTo>
                    <a:pt x="89" y="293"/>
                  </a:lnTo>
                  <a:lnTo>
                    <a:pt x="93" y="291"/>
                  </a:lnTo>
                  <a:lnTo>
                    <a:pt x="97" y="289"/>
                  </a:lnTo>
                  <a:lnTo>
                    <a:pt x="104" y="282"/>
                  </a:lnTo>
                  <a:lnTo>
                    <a:pt x="104" y="280"/>
                  </a:lnTo>
                  <a:lnTo>
                    <a:pt x="99" y="282"/>
                  </a:lnTo>
                  <a:lnTo>
                    <a:pt x="101" y="278"/>
                  </a:lnTo>
                  <a:lnTo>
                    <a:pt x="104" y="274"/>
                  </a:lnTo>
                  <a:lnTo>
                    <a:pt x="104" y="274"/>
                  </a:lnTo>
                  <a:lnTo>
                    <a:pt x="106" y="272"/>
                  </a:lnTo>
                  <a:lnTo>
                    <a:pt x="110" y="272"/>
                  </a:lnTo>
                  <a:lnTo>
                    <a:pt x="112" y="272"/>
                  </a:lnTo>
                  <a:lnTo>
                    <a:pt x="106" y="276"/>
                  </a:lnTo>
                  <a:lnTo>
                    <a:pt x="106" y="278"/>
                  </a:lnTo>
                  <a:lnTo>
                    <a:pt x="112" y="280"/>
                  </a:lnTo>
                  <a:lnTo>
                    <a:pt x="110" y="282"/>
                  </a:lnTo>
                  <a:lnTo>
                    <a:pt x="108" y="282"/>
                  </a:lnTo>
                  <a:lnTo>
                    <a:pt x="101" y="289"/>
                  </a:lnTo>
                  <a:lnTo>
                    <a:pt x="106" y="291"/>
                  </a:lnTo>
                  <a:lnTo>
                    <a:pt x="104" y="293"/>
                  </a:lnTo>
                  <a:lnTo>
                    <a:pt x="104" y="297"/>
                  </a:lnTo>
                  <a:lnTo>
                    <a:pt x="99" y="297"/>
                  </a:lnTo>
                  <a:lnTo>
                    <a:pt x="97" y="293"/>
                  </a:lnTo>
                  <a:lnTo>
                    <a:pt x="93" y="293"/>
                  </a:lnTo>
                  <a:lnTo>
                    <a:pt x="91" y="295"/>
                  </a:lnTo>
                  <a:lnTo>
                    <a:pt x="91" y="299"/>
                  </a:lnTo>
                  <a:lnTo>
                    <a:pt x="87" y="301"/>
                  </a:lnTo>
                  <a:lnTo>
                    <a:pt x="85" y="301"/>
                  </a:lnTo>
                  <a:lnTo>
                    <a:pt x="87" y="299"/>
                  </a:lnTo>
                  <a:lnTo>
                    <a:pt x="87" y="299"/>
                  </a:lnTo>
                  <a:lnTo>
                    <a:pt x="85" y="295"/>
                  </a:lnTo>
                  <a:lnTo>
                    <a:pt x="85" y="291"/>
                  </a:lnTo>
                  <a:lnTo>
                    <a:pt x="83" y="289"/>
                  </a:lnTo>
                  <a:lnTo>
                    <a:pt x="80" y="289"/>
                  </a:lnTo>
                  <a:lnTo>
                    <a:pt x="78" y="291"/>
                  </a:lnTo>
                  <a:lnTo>
                    <a:pt x="74" y="291"/>
                  </a:lnTo>
                  <a:lnTo>
                    <a:pt x="74" y="293"/>
                  </a:lnTo>
                  <a:lnTo>
                    <a:pt x="80" y="293"/>
                  </a:lnTo>
                  <a:lnTo>
                    <a:pt x="74" y="297"/>
                  </a:lnTo>
                  <a:lnTo>
                    <a:pt x="72" y="295"/>
                  </a:lnTo>
                  <a:lnTo>
                    <a:pt x="68" y="297"/>
                  </a:lnTo>
                  <a:lnTo>
                    <a:pt x="64" y="299"/>
                  </a:lnTo>
                  <a:lnTo>
                    <a:pt x="66" y="299"/>
                  </a:lnTo>
                  <a:lnTo>
                    <a:pt x="68" y="299"/>
                  </a:lnTo>
                  <a:lnTo>
                    <a:pt x="70" y="301"/>
                  </a:lnTo>
                  <a:lnTo>
                    <a:pt x="66" y="303"/>
                  </a:lnTo>
                  <a:lnTo>
                    <a:pt x="64" y="305"/>
                  </a:lnTo>
                  <a:lnTo>
                    <a:pt x="61" y="303"/>
                  </a:lnTo>
                  <a:lnTo>
                    <a:pt x="59" y="303"/>
                  </a:lnTo>
                  <a:lnTo>
                    <a:pt x="59" y="305"/>
                  </a:lnTo>
                  <a:lnTo>
                    <a:pt x="64" y="308"/>
                  </a:lnTo>
                  <a:lnTo>
                    <a:pt x="68" y="308"/>
                  </a:lnTo>
                  <a:lnTo>
                    <a:pt x="68" y="310"/>
                  </a:lnTo>
                  <a:lnTo>
                    <a:pt x="70" y="312"/>
                  </a:lnTo>
                  <a:lnTo>
                    <a:pt x="70" y="314"/>
                  </a:lnTo>
                  <a:lnTo>
                    <a:pt x="66" y="312"/>
                  </a:lnTo>
                  <a:lnTo>
                    <a:pt x="64" y="310"/>
                  </a:lnTo>
                  <a:lnTo>
                    <a:pt x="61" y="310"/>
                  </a:lnTo>
                  <a:lnTo>
                    <a:pt x="57" y="308"/>
                  </a:lnTo>
                  <a:lnTo>
                    <a:pt x="57" y="303"/>
                  </a:lnTo>
                  <a:lnTo>
                    <a:pt x="55" y="303"/>
                  </a:lnTo>
                  <a:lnTo>
                    <a:pt x="55" y="308"/>
                  </a:lnTo>
                  <a:lnTo>
                    <a:pt x="57" y="312"/>
                  </a:lnTo>
                  <a:lnTo>
                    <a:pt x="61" y="314"/>
                  </a:lnTo>
                  <a:lnTo>
                    <a:pt x="66" y="316"/>
                  </a:lnTo>
                  <a:lnTo>
                    <a:pt x="66" y="316"/>
                  </a:lnTo>
                  <a:lnTo>
                    <a:pt x="64" y="318"/>
                  </a:lnTo>
                  <a:lnTo>
                    <a:pt x="57" y="316"/>
                  </a:lnTo>
                  <a:lnTo>
                    <a:pt x="53" y="310"/>
                  </a:lnTo>
                  <a:lnTo>
                    <a:pt x="51" y="312"/>
                  </a:lnTo>
                  <a:lnTo>
                    <a:pt x="47" y="308"/>
                  </a:lnTo>
                  <a:lnTo>
                    <a:pt x="42" y="308"/>
                  </a:lnTo>
                  <a:lnTo>
                    <a:pt x="40" y="308"/>
                  </a:lnTo>
                  <a:lnTo>
                    <a:pt x="40" y="308"/>
                  </a:lnTo>
                  <a:lnTo>
                    <a:pt x="40" y="312"/>
                  </a:lnTo>
                  <a:lnTo>
                    <a:pt x="38" y="314"/>
                  </a:lnTo>
                  <a:lnTo>
                    <a:pt x="40" y="316"/>
                  </a:lnTo>
                  <a:lnTo>
                    <a:pt x="47" y="314"/>
                  </a:lnTo>
                  <a:lnTo>
                    <a:pt x="49" y="316"/>
                  </a:lnTo>
                  <a:lnTo>
                    <a:pt x="47" y="318"/>
                  </a:lnTo>
                  <a:lnTo>
                    <a:pt x="47" y="318"/>
                  </a:lnTo>
                  <a:lnTo>
                    <a:pt x="53" y="316"/>
                  </a:lnTo>
                  <a:lnTo>
                    <a:pt x="55" y="316"/>
                  </a:lnTo>
                  <a:lnTo>
                    <a:pt x="53" y="318"/>
                  </a:lnTo>
                  <a:lnTo>
                    <a:pt x="47" y="320"/>
                  </a:lnTo>
                  <a:lnTo>
                    <a:pt x="45" y="324"/>
                  </a:lnTo>
                  <a:lnTo>
                    <a:pt x="40" y="322"/>
                  </a:lnTo>
                  <a:lnTo>
                    <a:pt x="38" y="318"/>
                  </a:lnTo>
                  <a:lnTo>
                    <a:pt x="36" y="318"/>
                  </a:lnTo>
                  <a:lnTo>
                    <a:pt x="34" y="320"/>
                  </a:lnTo>
                  <a:lnTo>
                    <a:pt x="32" y="318"/>
                  </a:lnTo>
                  <a:lnTo>
                    <a:pt x="30" y="320"/>
                  </a:lnTo>
                  <a:lnTo>
                    <a:pt x="28" y="318"/>
                  </a:lnTo>
                  <a:lnTo>
                    <a:pt x="23" y="320"/>
                  </a:lnTo>
                  <a:lnTo>
                    <a:pt x="26" y="322"/>
                  </a:lnTo>
                  <a:lnTo>
                    <a:pt x="32" y="322"/>
                  </a:lnTo>
                  <a:lnTo>
                    <a:pt x="36" y="324"/>
                  </a:lnTo>
                  <a:lnTo>
                    <a:pt x="40" y="329"/>
                  </a:lnTo>
                  <a:lnTo>
                    <a:pt x="38" y="331"/>
                  </a:lnTo>
                  <a:lnTo>
                    <a:pt x="40" y="333"/>
                  </a:lnTo>
                  <a:lnTo>
                    <a:pt x="38" y="335"/>
                  </a:lnTo>
                  <a:lnTo>
                    <a:pt x="36" y="333"/>
                  </a:lnTo>
                  <a:lnTo>
                    <a:pt x="36" y="329"/>
                  </a:lnTo>
                  <a:lnTo>
                    <a:pt x="32" y="326"/>
                  </a:lnTo>
                  <a:lnTo>
                    <a:pt x="30" y="329"/>
                  </a:lnTo>
                  <a:lnTo>
                    <a:pt x="30" y="331"/>
                  </a:lnTo>
                  <a:lnTo>
                    <a:pt x="30" y="333"/>
                  </a:lnTo>
                  <a:lnTo>
                    <a:pt x="26" y="329"/>
                  </a:lnTo>
                  <a:lnTo>
                    <a:pt x="21" y="333"/>
                  </a:lnTo>
                  <a:lnTo>
                    <a:pt x="26" y="337"/>
                  </a:lnTo>
                  <a:lnTo>
                    <a:pt x="23" y="337"/>
                  </a:lnTo>
                  <a:lnTo>
                    <a:pt x="21" y="337"/>
                  </a:lnTo>
                  <a:lnTo>
                    <a:pt x="19" y="333"/>
                  </a:lnTo>
                  <a:lnTo>
                    <a:pt x="13" y="333"/>
                  </a:lnTo>
                  <a:lnTo>
                    <a:pt x="15" y="337"/>
                  </a:lnTo>
                  <a:lnTo>
                    <a:pt x="13" y="339"/>
                  </a:lnTo>
                  <a:lnTo>
                    <a:pt x="13" y="335"/>
                  </a:lnTo>
                  <a:lnTo>
                    <a:pt x="9" y="333"/>
                  </a:lnTo>
                  <a:lnTo>
                    <a:pt x="7" y="333"/>
                  </a:lnTo>
                  <a:lnTo>
                    <a:pt x="7" y="335"/>
                  </a:lnTo>
                  <a:lnTo>
                    <a:pt x="11" y="339"/>
                  </a:lnTo>
                  <a:lnTo>
                    <a:pt x="9" y="341"/>
                  </a:lnTo>
                  <a:lnTo>
                    <a:pt x="11" y="341"/>
                  </a:lnTo>
                  <a:lnTo>
                    <a:pt x="15" y="341"/>
                  </a:lnTo>
                  <a:lnTo>
                    <a:pt x="21" y="341"/>
                  </a:lnTo>
                  <a:lnTo>
                    <a:pt x="26" y="345"/>
                  </a:lnTo>
                  <a:lnTo>
                    <a:pt x="32" y="345"/>
                  </a:lnTo>
                  <a:lnTo>
                    <a:pt x="32" y="343"/>
                  </a:lnTo>
                  <a:lnTo>
                    <a:pt x="36" y="343"/>
                  </a:lnTo>
                  <a:lnTo>
                    <a:pt x="32" y="348"/>
                  </a:lnTo>
                  <a:lnTo>
                    <a:pt x="28" y="345"/>
                  </a:lnTo>
                  <a:lnTo>
                    <a:pt x="26" y="348"/>
                  </a:lnTo>
                  <a:lnTo>
                    <a:pt x="19" y="343"/>
                  </a:lnTo>
                  <a:lnTo>
                    <a:pt x="15" y="345"/>
                  </a:lnTo>
                  <a:lnTo>
                    <a:pt x="13" y="343"/>
                  </a:lnTo>
                  <a:lnTo>
                    <a:pt x="11" y="348"/>
                  </a:lnTo>
                  <a:lnTo>
                    <a:pt x="7" y="348"/>
                  </a:lnTo>
                  <a:lnTo>
                    <a:pt x="5" y="350"/>
                  </a:lnTo>
                  <a:lnTo>
                    <a:pt x="11" y="352"/>
                  </a:lnTo>
                  <a:lnTo>
                    <a:pt x="9" y="354"/>
                  </a:lnTo>
                  <a:lnTo>
                    <a:pt x="13" y="356"/>
                  </a:lnTo>
                  <a:lnTo>
                    <a:pt x="15" y="354"/>
                  </a:lnTo>
                  <a:lnTo>
                    <a:pt x="19" y="354"/>
                  </a:lnTo>
                  <a:lnTo>
                    <a:pt x="15" y="356"/>
                  </a:lnTo>
                  <a:lnTo>
                    <a:pt x="11" y="356"/>
                  </a:lnTo>
                  <a:lnTo>
                    <a:pt x="9" y="358"/>
                  </a:lnTo>
                  <a:lnTo>
                    <a:pt x="7" y="356"/>
                  </a:lnTo>
                  <a:lnTo>
                    <a:pt x="7" y="358"/>
                  </a:lnTo>
                  <a:lnTo>
                    <a:pt x="11" y="360"/>
                  </a:lnTo>
                  <a:lnTo>
                    <a:pt x="13" y="360"/>
                  </a:lnTo>
                  <a:lnTo>
                    <a:pt x="9" y="362"/>
                  </a:lnTo>
                  <a:lnTo>
                    <a:pt x="7" y="362"/>
                  </a:lnTo>
                  <a:lnTo>
                    <a:pt x="9" y="364"/>
                  </a:lnTo>
                  <a:lnTo>
                    <a:pt x="9" y="364"/>
                  </a:lnTo>
                  <a:lnTo>
                    <a:pt x="11" y="367"/>
                  </a:lnTo>
                  <a:lnTo>
                    <a:pt x="15" y="367"/>
                  </a:lnTo>
                  <a:lnTo>
                    <a:pt x="17" y="364"/>
                  </a:lnTo>
                  <a:lnTo>
                    <a:pt x="23" y="364"/>
                  </a:lnTo>
                  <a:lnTo>
                    <a:pt x="28" y="364"/>
                  </a:lnTo>
                  <a:lnTo>
                    <a:pt x="30" y="367"/>
                  </a:lnTo>
                  <a:lnTo>
                    <a:pt x="32" y="364"/>
                  </a:lnTo>
                  <a:lnTo>
                    <a:pt x="32" y="362"/>
                  </a:lnTo>
                  <a:lnTo>
                    <a:pt x="34" y="362"/>
                  </a:lnTo>
                  <a:lnTo>
                    <a:pt x="36" y="364"/>
                  </a:lnTo>
                  <a:lnTo>
                    <a:pt x="38" y="364"/>
                  </a:lnTo>
                  <a:lnTo>
                    <a:pt x="42" y="360"/>
                  </a:lnTo>
                  <a:lnTo>
                    <a:pt x="45" y="360"/>
                  </a:lnTo>
                  <a:lnTo>
                    <a:pt x="45" y="362"/>
                  </a:lnTo>
                  <a:lnTo>
                    <a:pt x="42" y="364"/>
                  </a:lnTo>
                  <a:lnTo>
                    <a:pt x="47" y="364"/>
                  </a:lnTo>
                  <a:lnTo>
                    <a:pt x="47" y="362"/>
                  </a:lnTo>
                  <a:lnTo>
                    <a:pt x="47" y="360"/>
                  </a:lnTo>
                  <a:lnTo>
                    <a:pt x="49" y="356"/>
                  </a:lnTo>
                  <a:lnTo>
                    <a:pt x="49" y="360"/>
                  </a:lnTo>
                  <a:lnTo>
                    <a:pt x="53" y="364"/>
                  </a:lnTo>
                  <a:lnTo>
                    <a:pt x="49" y="367"/>
                  </a:lnTo>
                  <a:lnTo>
                    <a:pt x="45" y="369"/>
                  </a:lnTo>
                  <a:lnTo>
                    <a:pt x="42" y="371"/>
                  </a:lnTo>
                  <a:lnTo>
                    <a:pt x="42" y="371"/>
                  </a:lnTo>
                  <a:lnTo>
                    <a:pt x="42" y="375"/>
                  </a:lnTo>
                  <a:lnTo>
                    <a:pt x="36" y="375"/>
                  </a:lnTo>
                  <a:lnTo>
                    <a:pt x="36" y="373"/>
                  </a:lnTo>
                  <a:lnTo>
                    <a:pt x="38" y="371"/>
                  </a:lnTo>
                  <a:lnTo>
                    <a:pt x="38" y="367"/>
                  </a:lnTo>
                  <a:lnTo>
                    <a:pt x="34" y="367"/>
                  </a:lnTo>
                  <a:lnTo>
                    <a:pt x="32" y="371"/>
                  </a:lnTo>
                  <a:lnTo>
                    <a:pt x="30" y="373"/>
                  </a:lnTo>
                  <a:lnTo>
                    <a:pt x="28" y="369"/>
                  </a:lnTo>
                  <a:lnTo>
                    <a:pt x="23" y="369"/>
                  </a:lnTo>
                  <a:lnTo>
                    <a:pt x="19" y="369"/>
                  </a:lnTo>
                  <a:lnTo>
                    <a:pt x="17" y="369"/>
                  </a:lnTo>
                  <a:lnTo>
                    <a:pt x="13" y="371"/>
                  </a:lnTo>
                  <a:lnTo>
                    <a:pt x="11" y="371"/>
                  </a:lnTo>
                  <a:lnTo>
                    <a:pt x="7" y="369"/>
                  </a:lnTo>
                  <a:lnTo>
                    <a:pt x="7" y="369"/>
                  </a:lnTo>
                  <a:lnTo>
                    <a:pt x="9" y="373"/>
                  </a:lnTo>
                  <a:lnTo>
                    <a:pt x="7" y="375"/>
                  </a:lnTo>
                  <a:lnTo>
                    <a:pt x="9" y="377"/>
                  </a:lnTo>
                  <a:lnTo>
                    <a:pt x="11" y="375"/>
                  </a:lnTo>
                  <a:lnTo>
                    <a:pt x="13" y="373"/>
                  </a:lnTo>
                  <a:lnTo>
                    <a:pt x="15" y="375"/>
                  </a:lnTo>
                  <a:lnTo>
                    <a:pt x="13" y="377"/>
                  </a:lnTo>
                  <a:lnTo>
                    <a:pt x="13" y="379"/>
                  </a:lnTo>
                  <a:lnTo>
                    <a:pt x="11" y="381"/>
                  </a:lnTo>
                  <a:lnTo>
                    <a:pt x="9" y="379"/>
                  </a:lnTo>
                  <a:lnTo>
                    <a:pt x="11" y="383"/>
                  </a:lnTo>
                  <a:lnTo>
                    <a:pt x="13" y="385"/>
                  </a:lnTo>
                  <a:lnTo>
                    <a:pt x="17" y="379"/>
                  </a:lnTo>
                  <a:lnTo>
                    <a:pt x="21" y="381"/>
                  </a:lnTo>
                  <a:lnTo>
                    <a:pt x="19" y="383"/>
                  </a:lnTo>
                  <a:lnTo>
                    <a:pt x="21" y="385"/>
                  </a:lnTo>
                  <a:lnTo>
                    <a:pt x="15" y="390"/>
                  </a:lnTo>
                  <a:lnTo>
                    <a:pt x="17" y="390"/>
                  </a:lnTo>
                  <a:lnTo>
                    <a:pt x="19" y="390"/>
                  </a:lnTo>
                  <a:lnTo>
                    <a:pt x="17" y="394"/>
                  </a:lnTo>
                  <a:lnTo>
                    <a:pt x="19" y="396"/>
                  </a:lnTo>
                  <a:lnTo>
                    <a:pt x="19" y="400"/>
                  </a:lnTo>
                  <a:lnTo>
                    <a:pt x="19" y="400"/>
                  </a:lnTo>
                  <a:lnTo>
                    <a:pt x="23" y="396"/>
                  </a:lnTo>
                  <a:lnTo>
                    <a:pt x="26" y="394"/>
                  </a:lnTo>
                  <a:lnTo>
                    <a:pt x="26" y="390"/>
                  </a:lnTo>
                  <a:lnTo>
                    <a:pt x="34" y="388"/>
                  </a:lnTo>
                  <a:lnTo>
                    <a:pt x="36" y="388"/>
                  </a:lnTo>
                  <a:lnTo>
                    <a:pt x="40" y="385"/>
                  </a:lnTo>
                  <a:lnTo>
                    <a:pt x="38" y="388"/>
                  </a:lnTo>
                  <a:lnTo>
                    <a:pt x="34" y="390"/>
                  </a:lnTo>
                  <a:lnTo>
                    <a:pt x="34" y="396"/>
                  </a:lnTo>
                  <a:lnTo>
                    <a:pt x="36" y="398"/>
                  </a:lnTo>
                  <a:lnTo>
                    <a:pt x="32" y="396"/>
                  </a:lnTo>
                  <a:lnTo>
                    <a:pt x="32" y="392"/>
                  </a:lnTo>
                  <a:lnTo>
                    <a:pt x="30" y="392"/>
                  </a:lnTo>
                  <a:lnTo>
                    <a:pt x="28" y="396"/>
                  </a:lnTo>
                  <a:lnTo>
                    <a:pt x="26" y="396"/>
                  </a:lnTo>
                  <a:lnTo>
                    <a:pt x="30" y="398"/>
                  </a:lnTo>
                  <a:lnTo>
                    <a:pt x="26" y="402"/>
                  </a:lnTo>
                  <a:lnTo>
                    <a:pt x="23" y="402"/>
                  </a:lnTo>
                  <a:lnTo>
                    <a:pt x="21" y="404"/>
                  </a:lnTo>
                  <a:lnTo>
                    <a:pt x="23" y="407"/>
                  </a:lnTo>
                  <a:lnTo>
                    <a:pt x="30" y="407"/>
                  </a:lnTo>
                  <a:lnTo>
                    <a:pt x="30" y="409"/>
                  </a:lnTo>
                  <a:lnTo>
                    <a:pt x="28" y="409"/>
                  </a:lnTo>
                  <a:lnTo>
                    <a:pt x="26" y="411"/>
                  </a:lnTo>
                  <a:lnTo>
                    <a:pt x="26" y="413"/>
                  </a:lnTo>
                  <a:lnTo>
                    <a:pt x="21" y="411"/>
                  </a:lnTo>
                  <a:lnTo>
                    <a:pt x="19" y="411"/>
                  </a:lnTo>
                  <a:lnTo>
                    <a:pt x="17" y="415"/>
                  </a:lnTo>
                  <a:lnTo>
                    <a:pt x="17" y="411"/>
                  </a:lnTo>
                  <a:lnTo>
                    <a:pt x="15" y="413"/>
                  </a:lnTo>
                  <a:lnTo>
                    <a:pt x="11" y="417"/>
                  </a:lnTo>
                  <a:lnTo>
                    <a:pt x="13" y="421"/>
                  </a:lnTo>
                  <a:lnTo>
                    <a:pt x="17" y="426"/>
                  </a:lnTo>
                  <a:lnTo>
                    <a:pt x="19" y="423"/>
                  </a:lnTo>
                  <a:lnTo>
                    <a:pt x="19" y="426"/>
                  </a:lnTo>
                  <a:lnTo>
                    <a:pt x="23" y="423"/>
                  </a:lnTo>
                  <a:lnTo>
                    <a:pt x="21" y="421"/>
                  </a:lnTo>
                  <a:lnTo>
                    <a:pt x="23" y="417"/>
                  </a:lnTo>
                  <a:lnTo>
                    <a:pt x="28" y="421"/>
                  </a:lnTo>
                  <a:lnTo>
                    <a:pt x="26" y="421"/>
                  </a:lnTo>
                  <a:lnTo>
                    <a:pt x="28" y="426"/>
                  </a:lnTo>
                  <a:lnTo>
                    <a:pt x="28" y="428"/>
                  </a:lnTo>
                  <a:lnTo>
                    <a:pt x="26" y="430"/>
                  </a:lnTo>
                  <a:lnTo>
                    <a:pt x="28" y="436"/>
                  </a:lnTo>
                  <a:lnTo>
                    <a:pt x="30" y="434"/>
                  </a:lnTo>
                  <a:lnTo>
                    <a:pt x="34" y="432"/>
                  </a:lnTo>
                  <a:lnTo>
                    <a:pt x="36" y="434"/>
                  </a:lnTo>
                  <a:lnTo>
                    <a:pt x="32" y="434"/>
                  </a:lnTo>
                  <a:lnTo>
                    <a:pt x="30" y="436"/>
                  </a:lnTo>
                  <a:lnTo>
                    <a:pt x="32" y="440"/>
                  </a:lnTo>
                  <a:lnTo>
                    <a:pt x="32" y="440"/>
                  </a:lnTo>
                  <a:lnTo>
                    <a:pt x="23" y="436"/>
                  </a:lnTo>
                  <a:lnTo>
                    <a:pt x="21" y="436"/>
                  </a:lnTo>
                  <a:lnTo>
                    <a:pt x="19" y="436"/>
                  </a:lnTo>
                  <a:lnTo>
                    <a:pt x="17" y="436"/>
                  </a:lnTo>
                  <a:lnTo>
                    <a:pt x="17" y="438"/>
                  </a:lnTo>
                  <a:lnTo>
                    <a:pt x="15" y="440"/>
                  </a:lnTo>
                  <a:lnTo>
                    <a:pt x="19" y="449"/>
                  </a:lnTo>
                  <a:lnTo>
                    <a:pt x="23" y="449"/>
                  </a:lnTo>
                  <a:lnTo>
                    <a:pt x="30" y="455"/>
                  </a:lnTo>
                  <a:lnTo>
                    <a:pt x="36" y="457"/>
                  </a:lnTo>
                  <a:lnTo>
                    <a:pt x="38" y="459"/>
                  </a:lnTo>
                  <a:lnTo>
                    <a:pt x="36" y="461"/>
                  </a:lnTo>
                  <a:lnTo>
                    <a:pt x="38" y="463"/>
                  </a:lnTo>
                  <a:lnTo>
                    <a:pt x="40" y="461"/>
                  </a:lnTo>
                  <a:lnTo>
                    <a:pt x="40" y="459"/>
                  </a:lnTo>
                  <a:lnTo>
                    <a:pt x="42" y="457"/>
                  </a:lnTo>
                  <a:lnTo>
                    <a:pt x="45" y="459"/>
                  </a:lnTo>
                  <a:lnTo>
                    <a:pt x="45" y="461"/>
                  </a:lnTo>
                  <a:lnTo>
                    <a:pt x="49" y="466"/>
                  </a:lnTo>
                  <a:lnTo>
                    <a:pt x="51" y="463"/>
                  </a:lnTo>
                  <a:lnTo>
                    <a:pt x="51" y="466"/>
                  </a:lnTo>
                  <a:lnTo>
                    <a:pt x="55" y="463"/>
                  </a:lnTo>
                  <a:lnTo>
                    <a:pt x="59" y="459"/>
                  </a:lnTo>
                  <a:lnTo>
                    <a:pt x="61" y="459"/>
                  </a:lnTo>
                  <a:lnTo>
                    <a:pt x="64" y="457"/>
                  </a:lnTo>
                  <a:lnTo>
                    <a:pt x="64" y="457"/>
                  </a:lnTo>
                  <a:lnTo>
                    <a:pt x="66" y="459"/>
                  </a:lnTo>
                  <a:lnTo>
                    <a:pt x="68" y="461"/>
                  </a:lnTo>
                  <a:lnTo>
                    <a:pt x="74" y="453"/>
                  </a:lnTo>
                  <a:lnTo>
                    <a:pt x="74" y="451"/>
                  </a:lnTo>
                  <a:lnTo>
                    <a:pt x="70" y="447"/>
                  </a:lnTo>
                  <a:lnTo>
                    <a:pt x="76" y="451"/>
                  </a:lnTo>
                  <a:lnTo>
                    <a:pt x="80" y="447"/>
                  </a:lnTo>
                  <a:lnTo>
                    <a:pt x="78" y="445"/>
                  </a:lnTo>
                  <a:lnTo>
                    <a:pt x="83" y="442"/>
                  </a:lnTo>
                  <a:lnTo>
                    <a:pt x="80" y="440"/>
                  </a:lnTo>
                  <a:lnTo>
                    <a:pt x="85" y="438"/>
                  </a:lnTo>
                  <a:lnTo>
                    <a:pt x="87" y="438"/>
                  </a:lnTo>
                  <a:lnTo>
                    <a:pt x="89" y="436"/>
                  </a:lnTo>
                  <a:lnTo>
                    <a:pt x="85" y="432"/>
                  </a:lnTo>
                  <a:lnTo>
                    <a:pt x="87" y="430"/>
                  </a:lnTo>
                  <a:lnTo>
                    <a:pt x="83" y="426"/>
                  </a:lnTo>
                  <a:lnTo>
                    <a:pt x="80" y="423"/>
                  </a:lnTo>
                  <a:lnTo>
                    <a:pt x="80" y="419"/>
                  </a:lnTo>
                  <a:lnTo>
                    <a:pt x="83" y="421"/>
                  </a:lnTo>
                  <a:lnTo>
                    <a:pt x="87" y="426"/>
                  </a:lnTo>
                  <a:lnTo>
                    <a:pt x="87" y="430"/>
                  </a:lnTo>
                  <a:lnTo>
                    <a:pt x="89" y="432"/>
                  </a:lnTo>
                  <a:lnTo>
                    <a:pt x="91" y="432"/>
                  </a:lnTo>
                  <a:lnTo>
                    <a:pt x="91" y="434"/>
                  </a:lnTo>
                  <a:lnTo>
                    <a:pt x="93" y="436"/>
                  </a:lnTo>
                  <a:lnTo>
                    <a:pt x="97" y="434"/>
                  </a:lnTo>
                  <a:lnTo>
                    <a:pt x="95" y="432"/>
                  </a:lnTo>
                  <a:lnTo>
                    <a:pt x="93" y="432"/>
                  </a:lnTo>
                  <a:lnTo>
                    <a:pt x="95" y="430"/>
                  </a:lnTo>
                  <a:lnTo>
                    <a:pt x="97" y="432"/>
                  </a:lnTo>
                  <a:lnTo>
                    <a:pt x="99" y="434"/>
                  </a:lnTo>
                  <a:lnTo>
                    <a:pt x="104" y="428"/>
                  </a:lnTo>
                  <a:lnTo>
                    <a:pt x="104" y="423"/>
                  </a:lnTo>
                  <a:lnTo>
                    <a:pt x="104" y="421"/>
                  </a:lnTo>
                  <a:lnTo>
                    <a:pt x="101" y="419"/>
                  </a:lnTo>
                  <a:lnTo>
                    <a:pt x="99" y="417"/>
                  </a:lnTo>
                  <a:lnTo>
                    <a:pt x="101" y="415"/>
                  </a:lnTo>
                  <a:lnTo>
                    <a:pt x="101" y="415"/>
                  </a:lnTo>
                  <a:lnTo>
                    <a:pt x="104" y="415"/>
                  </a:lnTo>
                  <a:lnTo>
                    <a:pt x="106" y="413"/>
                  </a:lnTo>
                  <a:lnTo>
                    <a:pt x="104" y="411"/>
                  </a:lnTo>
                  <a:lnTo>
                    <a:pt x="104" y="407"/>
                  </a:lnTo>
                  <a:lnTo>
                    <a:pt x="106" y="404"/>
                  </a:lnTo>
                  <a:lnTo>
                    <a:pt x="110" y="407"/>
                  </a:lnTo>
                  <a:lnTo>
                    <a:pt x="106" y="411"/>
                  </a:lnTo>
                  <a:lnTo>
                    <a:pt x="108" y="415"/>
                  </a:lnTo>
                  <a:lnTo>
                    <a:pt x="106" y="419"/>
                  </a:lnTo>
                  <a:lnTo>
                    <a:pt x="108" y="421"/>
                  </a:lnTo>
                  <a:lnTo>
                    <a:pt x="110" y="426"/>
                  </a:lnTo>
                  <a:lnTo>
                    <a:pt x="114" y="430"/>
                  </a:lnTo>
                  <a:lnTo>
                    <a:pt x="118" y="428"/>
                  </a:lnTo>
                  <a:lnTo>
                    <a:pt x="120" y="430"/>
                  </a:lnTo>
                  <a:lnTo>
                    <a:pt x="118" y="432"/>
                  </a:lnTo>
                  <a:lnTo>
                    <a:pt x="120" y="434"/>
                  </a:lnTo>
                  <a:lnTo>
                    <a:pt x="125" y="438"/>
                  </a:lnTo>
                  <a:lnTo>
                    <a:pt x="127" y="434"/>
                  </a:lnTo>
                  <a:lnTo>
                    <a:pt x="125" y="421"/>
                  </a:lnTo>
                  <a:lnTo>
                    <a:pt x="123" y="415"/>
                  </a:lnTo>
                  <a:lnTo>
                    <a:pt x="125" y="413"/>
                  </a:lnTo>
                  <a:lnTo>
                    <a:pt x="127" y="411"/>
                  </a:lnTo>
                  <a:lnTo>
                    <a:pt x="125" y="407"/>
                  </a:lnTo>
                  <a:lnTo>
                    <a:pt x="125" y="404"/>
                  </a:lnTo>
                  <a:lnTo>
                    <a:pt x="131" y="404"/>
                  </a:lnTo>
                  <a:lnTo>
                    <a:pt x="133" y="400"/>
                  </a:lnTo>
                  <a:lnTo>
                    <a:pt x="133" y="396"/>
                  </a:lnTo>
                  <a:lnTo>
                    <a:pt x="135" y="390"/>
                  </a:lnTo>
                  <a:lnTo>
                    <a:pt x="133" y="385"/>
                  </a:lnTo>
                  <a:lnTo>
                    <a:pt x="131" y="377"/>
                  </a:lnTo>
                  <a:lnTo>
                    <a:pt x="129" y="371"/>
                  </a:lnTo>
                  <a:lnTo>
                    <a:pt x="129" y="367"/>
                  </a:lnTo>
                  <a:lnTo>
                    <a:pt x="137" y="364"/>
                  </a:lnTo>
                  <a:lnTo>
                    <a:pt x="137" y="358"/>
                  </a:lnTo>
                  <a:lnTo>
                    <a:pt x="139" y="352"/>
                  </a:lnTo>
                  <a:lnTo>
                    <a:pt x="133" y="345"/>
                  </a:lnTo>
                  <a:lnTo>
                    <a:pt x="127" y="343"/>
                  </a:lnTo>
                  <a:lnTo>
                    <a:pt x="127" y="335"/>
                  </a:lnTo>
                  <a:lnTo>
                    <a:pt x="127" y="329"/>
                  </a:lnTo>
                  <a:lnTo>
                    <a:pt x="127" y="320"/>
                  </a:lnTo>
                  <a:lnTo>
                    <a:pt x="125" y="314"/>
                  </a:lnTo>
                  <a:lnTo>
                    <a:pt x="127" y="308"/>
                  </a:lnTo>
                  <a:lnTo>
                    <a:pt x="125" y="297"/>
                  </a:lnTo>
                  <a:lnTo>
                    <a:pt x="123" y="286"/>
                  </a:lnTo>
                  <a:lnTo>
                    <a:pt x="125" y="278"/>
                  </a:lnTo>
                  <a:lnTo>
                    <a:pt x="129" y="270"/>
                  </a:lnTo>
                  <a:lnTo>
                    <a:pt x="133" y="267"/>
                  </a:lnTo>
                  <a:lnTo>
                    <a:pt x="139" y="270"/>
                  </a:lnTo>
                  <a:lnTo>
                    <a:pt x="146" y="270"/>
                  </a:lnTo>
                  <a:lnTo>
                    <a:pt x="150" y="265"/>
                  </a:lnTo>
                  <a:lnTo>
                    <a:pt x="148" y="257"/>
                  </a:lnTo>
                  <a:lnTo>
                    <a:pt x="146" y="255"/>
                  </a:lnTo>
                  <a:lnTo>
                    <a:pt x="148" y="248"/>
                  </a:lnTo>
                  <a:lnTo>
                    <a:pt x="154" y="234"/>
                  </a:lnTo>
                  <a:lnTo>
                    <a:pt x="154" y="223"/>
                  </a:lnTo>
                  <a:lnTo>
                    <a:pt x="156" y="215"/>
                  </a:lnTo>
                  <a:lnTo>
                    <a:pt x="158" y="208"/>
                  </a:lnTo>
                  <a:lnTo>
                    <a:pt x="158" y="204"/>
                  </a:lnTo>
                  <a:lnTo>
                    <a:pt x="154" y="200"/>
                  </a:lnTo>
                  <a:lnTo>
                    <a:pt x="154" y="196"/>
                  </a:lnTo>
                  <a:lnTo>
                    <a:pt x="160" y="194"/>
                  </a:lnTo>
                  <a:lnTo>
                    <a:pt x="169" y="192"/>
                  </a:lnTo>
                  <a:lnTo>
                    <a:pt x="171" y="189"/>
                  </a:lnTo>
                  <a:lnTo>
                    <a:pt x="171" y="185"/>
                  </a:lnTo>
                  <a:lnTo>
                    <a:pt x="177" y="175"/>
                  </a:lnTo>
                  <a:lnTo>
                    <a:pt x="184" y="168"/>
                  </a:lnTo>
                  <a:lnTo>
                    <a:pt x="184" y="162"/>
                  </a:lnTo>
                  <a:lnTo>
                    <a:pt x="182" y="158"/>
                  </a:lnTo>
                  <a:lnTo>
                    <a:pt x="179" y="154"/>
                  </a:lnTo>
                  <a:lnTo>
                    <a:pt x="179" y="145"/>
                  </a:lnTo>
                  <a:lnTo>
                    <a:pt x="182" y="143"/>
                  </a:lnTo>
                  <a:lnTo>
                    <a:pt x="186" y="141"/>
                  </a:lnTo>
                  <a:lnTo>
                    <a:pt x="186" y="135"/>
                  </a:lnTo>
                  <a:lnTo>
                    <a:pt x="188" y="135"/>
                  </a:lnTo>
                  <a:lnTo>
                    <a:pt x="192" y="128"/>
                  </a:lnTo>
                  <a:lnTo>
                    <a:pt x="196" y="124"/>
                  </a:lnTo>
                  <a:lnTo>
                    <a:pt x="201" y="126"/>
                  </a:lnTo>
                  <a:lnTo>
                    <a:pt x="203" y="128"/>
                  </a:lnTo>
                  <a:lnTo>
                    <a:pt x="205" y="128"/>
                  </a:lnTo>
                  <a:lnTo>
                    <a:pt x="207" y="126"/>
                  </a:lnTo>
                  <a:lnTo>
                    <a:pt x="205" y="122"/>
                  </a:lnTo>
                  <a:lnTo>
                    <a:pt x="207" y="120"/>
                  </a:lnTo>
                  <a:lnTo>
                    <a:pt x="207" y="118"/>
                  </a:lnTo>
                  <a:lnTo>
                    <a:pt x="209" y="116"/>
                  </a:lnTo>
                  <a:lnTo>
                    <a:pt x="205" y="109"/>
                  </a:lnTo>
                  <a:lnTo>
                    <a:pt x="207" y="109"/>
                  </a:lnTo>
                  <a:lnTo>
                    <a:pt x="213" y="109"/>
                  </a:lnTo>
                  <a:lnTo>
                    <a:pt x="217" y="107"/>
                  </a:lnTo>
                  <a:lnTo>
                    <a:pt x="224" y="107"/>
                  </a:lnTo>
                  <a:lnTo>
                    <a:pt x="228" y="111"/>
                  </a:lnTo>
                  <a:lnTo>
                    <a:pt x="232" y="111"/>
                  </a:lnTo>
                  <a:lnTo>
                    <a:pt x="236" y="114"/>
                  </a:lnTo>
                  <a:lnTo>
                    <a:pt x="238" y="114"/>
                  </a:lnTo>
                  <a:lnTo>
                    <a:pt x="238" y="114"/>
                  </a:lnTo>
                  <a:lnTo>
                    <a:pt x="238" y="109"/>
                  </a:lnTo>
                  <a:lnTo>
                    <a:pt x="236" y="105"/>
                  </a:lnTo>
                  <a:lnTo>
                    <a:pt x="238" y="99"/>
                  </a:lnTo>
                  <a:lnTo>
                    <a:pt x="241" y="99"/>
                  </a:lnTo>
                  <a:lnTo>
                    <a:pt x="241" y="95"/>
                  </a:lnTo>
                  <a:lnTo>
                    <a:pt x="236" y="93"/>
                  </a:lnTo>
                  <a:lnTo>
                    <a:pt x="236" y="88"/>
                  </a:lnTo>
                  <a:lnTo>
                    <a:pt x="241" y="90"/>
                  </a:lnTo>
                  <a:lnTo>
                    <a:pt x="245" y="88"/>
                  </a:lnTo>
                  <a:lnTo>
                    <a:pt x="247" y="88"/>
                  </a:lnTo>
                  <a:lnTo>
                    <a:pt x="247" y="88"/>
                  </a:lnTo>
                  <a:lnTo>
                    <a:pt x="247" y="86"/>
                  </a:lnTo>
                  <a:lnTo>
                    <a:pt x="249" y="88"/>
                  </a:lnTo>
                  <a:lnTo>
                    <a:pt x="251" y="86"/>
                  </a:lnTo>
                  <a:lnTo>
                    <a:pt x="249" y="84"/>
                  </a:lnTo>
                  <a:lnTo>
                    <a:pt x="251" y="80"/>
                  </a:lnTo>
                  <a:lnTo>
                    <a:pt x="253" y="78"/>
                  </a:lnTo>
                  <a:lnTo>
                    <a:pt x="257" y="78"/>
                  </a:lnTo>
                  <a:lnTo>
                    <a:pt x="260" y="82"/>
                  </a:lnTo>
                  <a:lnTo>
                    <a:pt x="268" y="90"/>
                  </a:lnTo>
                  <a:lnTo>
                    <a:pt x="270" y="95"/>
                  </a:lnTo>
                  <a:lnTo>
                    <a:pt x="272" y="99"/>
                  </a:lnTo>
                  <a:lnTo>
                    <a:pt x="279" y="101"/>
                  </a:lnTo>
                  <a:lnTo>
                    <a:pt x="289" y="101"/>
                  </a:lnTo>
                  <a:lnTo>
                    <a:pt x="293" y="97"/>
                  </a:lnTo>
                  <a:lnTo>
                    <a:pt x="295" y="93"/>
                  </a:lnTo>
                  <a:lnTo>
                    <a:pt x="300" y="93"/>
                  </a:lnTo>
                  <a:lnTo>
                    <a:pt x="306" y="99"/>
                  </a:lnTo>
                  <a:lnTo>
                    <a:pt x="310" y="99"/>
                  </a:lnTo>
                  <a:lnTo>
                    <a:pt x="312" y="95"/>
                  </a:lnTo>
                  <a:lnTo>
                    <a:pt x="316" y="93"/>
                  </a:lnTo>
                  <a:lnTo>
                    <a:pt x="319" y="90"/>
                  </a:lnTo>
                  <a:lnTo>
                    <a:pt x="323" y="90"/>
                  </a:lnTo>
                  <a:lnTo>
                    <a:pt x="325" y="88"/>
                  </a:lnTo>
                  <a:lnTo>
                    <a:pt x="327" y="86"/>
                  </a:lnTo>
                  <a:lnTo>
                    <a:pt x="325" y="82"/>
                  </a:lnTo>
                  <a:lnTo>
                    <a:pt x="325" y="76"/>
                  </a:lnTo>
                  <a:lnTo>
                    <a:pt x="325" y="65"/>
                  </a:lnTo>
                  <a:lnTo>
                    <a:pt x="327" y="63"/>
                  </a:lnTo>
                  <a:lnTo>
                    <a:pt x="325" y="59"/>
                  </a:lnTo>
                  <a:lnTo>
                    <a:pt x="327" y="59"/>
                  </a:lnTo>
                  <a:lnTo>
                    <a:pt x="329" y="55"/>
                  </a:lnTo>
                  <a:lnTo>
                    <a:pt x="329" y="50"/>
                  </a:lnTo>
                  <a:lnTo>
                    <a:pt x="333" y="50"/>
                  </a:lnTo>
                  <a:lnTo>
                    <a:pt x="340" y="50"/>
                  </a:lnTo>
                  <a:lnTo>
                    <a:pt x="342" y="50"/>
                  </a:lnTo>
                  <a:lnTo>
                    <a:pt x="342" y="48"/>
                  </a:lnTo>
                  <a:lnTo>
                    <a:pt x="344" y="44"/>
                  </a:lnTo>
                  <a:lnTo>
                    <a:pt x="352" y="44"/>
                  </a:lnTo>
                  <a:lnTo>
                    <a:pt x="356" y="46"/>
                  </a:lnTo>
                  <a:lnTo>
                    <a:pt x="363" y="52"/>
                  </a:lnTo>
                  <a:lnTo>
                    <a:pt x="365" y="57"/>
                  </a:lnTo>
                  <a:lnTo>
                    <a:pt x="369" y="57"/>
                  </a:lnTo>
                  <a:lnTo>
                    <a:pt x="375" y="59"/>
                  </a:lnTo>
                  <a:lnTo>
                    <a:pt x="378" y="61"/>
                  </a:lnTo>
                  <a:lnTo>
                    <a:pt x="380" y="65"/>
                  </a:lnTo>
                  <a:lnTo>
                    <a:pt x="380" y="69"/>
                  </a:lnTo>
                  <a:lnTo>
                    <a:pt x="378" y="76"/>
                  </a:lnTo>
                  <a:lnTo>
                    <a:pt x="378" y="84"/>
                  </a:lnTo>
                  <a:lnTo>
                    <a:pt x="378" y="84"/>
                  </a:lnTo>
                  <a:close/>
                  <a:moveTo>
                    <a:pt x="19" y="430"/>
                  </a:moveTo>
                  <a:lnTo>
                    <a:pt x="21" y="432"/>
                  </a:lnTo>
                  <a:lnTo>
                    <a:pt x="19" y="432"/>
                  </a:lnTo>
                  <a:lnTo>
                    <a:pt x="19" y="430"/>
                  </a:lnTo>
                  <a:lnTo>
                    <a:pt x="19" y="430"/>
                  </a:lnTo>
                  <a:close/>
                  <a:moveTo>
                    <a:pt x="11" y="407"/>
                  </a:moveTo>
                  <a:lnTo>
                    <a:pt x="11" y="407"/>
                  </a:lnTo>
                  <a:lnTo>
                    <a:pt x="13" y="407"/>
                  </a:lnTo>
                  <a:lnTo>
                    <a:pt x="15" y="409"/>
                  </a:lnTo>
                  <a:lnTo>
                    <a:pt x="13" y="411"/>
                  </a:lnTo>
                  <a:lnTo>
                    <a:pt x="11" y="407"/>
                  </a:lnTo>
                  <a:lnTo>
                    <a:pt x="11" y="407"/>
                  </a:lnTo>
                  <a:close/>
                  <a:moveTo>
                    <a:pt x="17" y="398"/>
                  </a:moveTo>
                  <a:lnTo>
                    <a:pt x="17" y="402"/>
                  </a:lnTo>
                  <a:lnTo>
                    <a:pt x="15" y="402"/>
                  </a:lnTo>
                  <a:lnTo>
                    <a:pt x="17" y="398"/>
                  </a:lnTo>
                  <a:lnTo>
                    <a:pt x="17" y="398"/>
                  </a:lnTo>
                  <a:close/>
                  <a:moveTo>
                    <a:pt x="13" y="398"/>
                  </a:moveTo>
                  <a:lnTo>
                    <a:pt x="13" y="400"/>
                  </a:lnTo>
                  <a:lnTo>
                    <a:pt x="9" y="400"/>
                  </a:lnTo>
                  <a:lnTo>
                    <a:pt x="13" y="398"/>
                  </a:lnTo>
                  <a:lnTo>
                    <a:pt x="13" y="398"/>
                  </a:lnTo>
                  <a:close/>
                  <a:moveTo>
                    <a:pt x="7" y="381"/>
                  </a:moveTo>
                  <a:lnTo>
                    <a:pt x="2" y="379"/>
                  </a:lnTo>
                  <a:lnTo>
                    <a:pt x="7" y="377"/>
                  </a:lnTo>
                  <a:lnTo>
                    <a:pt x="7" y="377"/>
                  </a:lnTo>
                  <a:lnTo>
                    <a:pt x="7" y="381"/>
                  </a:lnTo>
                  <a:lnTo>
                    <a:pt x="7" y="381"/>
                  </a:lnTo>
                  <a:close/>
                  <a:moveTo>
                    <a:pt x="5" y="385"/>
                  </a:moveTo>
                  <a:lnTo>
                    <a:pt x="9" y="385"/>
                  </a:lnTo>
                  <a:lnTo>
                    <a:pt x="7" y="388"/>
                  </a:lnTo>
                  <a:lnTo>
                    <a:pt x="5" y="385"/>
                  </a:lnTo>
                  <a:lnTo>
                    <a:pt x="5" y="385"/>
                  </a:lnTo>
                  <a:close/>
                  <a:moveTo>
                    <a:pt x="13" y="390"/>
                  </a:moveTo>
                  <a:lnTo>
                    <a:pt x="13" y="390"/>
                  </a:lnTo>
                  <a:lnTo>
                    <a:pt x="15" y="392"/>
                  </a:lnTo>
                  <a:lnTo>
                    <a:pt x="15" y="396"/>
                  </a:lnTo>
                  <a:lnTo>
                    <a:pt x="13" y="390"/>
                  </a:lnTo>
                  <a:lnTo>
                    <a:pt x="13" y="390"/>
                  </a:lnTo>
                  <a:close/>
                  <a:moveTo>
                    <a:pt x="7" y="394"/>
                  </a:moveTo>
                  <a:lnTo>
                    <a:pt x="5" y="390"/>
                  </a:lnTo>
                  <a:lnTo>
                    <a:pt x="9" y="390"/>
                  </a:lnTo>
                  <a:lnTo>
                    <a:pt x="7" y="394"/>
                  </a:lnTo>
                  <a:lnTo>
                    <a:pt x="7" y="394"/>
                  </a:lnTo>
                  <a:close/>
                  <a:moveTo>
                    <a:pt x="5" y="371"/>
                  </a:moveTo>
                  <a:lnTo>
                    <a:pt x="0" y="373"/>
                  </a:lnTo>
                  <a:lnTo>
                    <a:pt x="2" y="375"/>
                  </a:lnTo>
                  <a:lnTo>
                    <a:pt x="5" y="373"/>
                  </a:lnTo>
                  <a:lnTo>
                    <a:pt x="5" y="371"/>
                  </a:lnTo>
                  <a:lnTo>
                    <a:pt x="5" y="371"/>
                  </a:lnTo>
                  <a:close/>
                  <a:moveTo>
                    <a:pt x="2" y="343"/>
                  </a:moveTo>
                  <a:lnTo>
                    <a:pt x="7" y="345"/>
                  </a:lnTo>
                  <a:lnTo>
                    <a:pt x="5" y="345"/>
                  </a:lnTo>
                  <a:lnTo>
                    <a:pt x="2" y="343"/>
                  </a:lnTo>
                  <a:lnTo>
                    <a:pt x="2" y="343"/>
                  </a:lnTo>
                  <a:close/>
                  <a:moveTo>
                    <a:pt x="5" y="337"/>
                  </a:moveTo>
                  <a:lnTo>
                    <a:pt x="9" y="339"/>
                  </a:lnTo>
                  <a:lnTo>
                    <a:pt x="7" y="341"/>
                  </a:lnTo>
                  <a:lnTo>
                    <a:pt x="5" y="337"/>
                  </a:lnTo>
                  <a:lnTo>
                    <a:pt x="5" y="337"/>
                  </a:lnTo>
                  <a:close/>
                  <a:moveTo>
                    <a:pt x="15" y="329"/>
                  </a:moveTo>
                  <a:lnTo>
                    <a:pt x="17" y="331"/>
                  </a:lnTo>
                  <a:lnTo>
                    <a:pt x="13" y="331"/>
                  </a:lnTo>
                  <a:lnTo>
                    <a:pt x="15" y="329"/>
                  </a:lnTo>
                  <a:lnTo>
                    <a:pt x="15" y="329"/>
                  </a:lnTo>
                  <a:close/>
                  <a:moveTo>
                    <a:pt x="19" y="326"/>
                  </a:moveTo>
                  <a:lnTo>
                    <a:pt x="21" y="326"/>
                  </a:lnTo>
                  <a:lnTo>
                    <a:pt x="23" y="329"/>
                  </a:lnTo>
                  <a:lnTo>
                    <a:pt x="19" y="331"/>
                  </a:lnTo>
                  <a:lnTo>
                    <a:pt x="19" y="326"/>
                  </a:lnTo>
                  <a:lnTo>
                    <a:pt x="19" y="326"/>
                  </a:lnTo>
                  <a:close/>
                  <a:moveTo>
                    <a:pt x="55" y="301"/>
                  </a:moveTo>
                  <a:lnTo>
                    <a:pt x="55" y="301"/>
                  </a:lnTo>
                  <a:lnTo>
                    <a:pt x="57" y="297"/>
                  </a:lnTo>
                  <a:lnTo>
                    <a:pt x="59" y="301"/>
                  </a:lnTo>
                  <a:lnTo>
                    <a:pt x="57" y="303"/>
                  </a:lnTo>
                  <a:lnTo>
                    <a:pt x="55" y="301"/>
                  </a:lnTo>
                  <a:lnTo>
                    <a:pt x="55" y="301"/>
                  </a:lnTo>
                  <a:close/>
                  <a:moveTo>
                    <a:pt x="55" y="295"/>
                  </a:moveTo>
                  <a:lnTo>
                    <a:pt x="55" y="295"/>
                  </a:lnTo>
                  <a:lnTo>
                    <a:pt x="53" y="295"/>
                  </a:lnTo>
                  <a:lnTo>
                    <a:pt x="51" y="291"/>
                  </a:lnTo>
                  <a:lnTo>
                    <a:pt x="55" y="291"/>
                  </a:lnTo>
                  <a:lnTo>
                    <a:pt x="55" y="295"/>
                  </a:lnTo>
                  <a:lnTo>
                    <a:pt x="55" y="295"/>
                  </a:lnTo>
                  <a:close/>
                  <a:moveTo>
                    <a:pt x="59" y="286"/>
                  </a:moveTo>
                  <a:lnTo>
                    <a:pt x="66" y="280"/>
                  </a:lnTo>
                  <a:lnTo>
                    <a:pt x="68" y="282"/>
                  </a:lnTo>
                  <a:lnTo>
                    <a:pt x="64" y="286"/>
                  </a:lnTo>
                  <a:lnTo>
                    <a:pt x="59" y="286"/>
                  </a:lnTo>
                  <a:lnTo>
                    <a:pt x="59" y="286"/>
                  </a:lnTo>
                  <a:close/>
                  <a:moveTo>
                    <a:pt x="59" y="293"/>
                  </a:moveTo>
                  <a:lnTo>
                    <a:pt x="64" y="289"/>
                  </a:lnTo>
                  <a:lnTo>
                    <a:pt x="68" y="289"/>
                  </a:lnTo>
                  <a:lnTo>
                    <a:pt x="68" y="286"/>
                  </a:lnTo>
                  <a:lnTo>
                    <a:pt x="72" y="286"/>
                  </a:lnTo>
                  <a:lnTo>
                    <a:pt x="72" y="289"/>
                  </a:lnTo>
                  <a:lnTo>
                    <a:pt x="70" y="293"/>
                  </a:lnTo>
                  <a:lnTo>
                    <a:pt x="66" y="293"/>
                  </a:lnTo>
                  <a:lnTo>
                    <a:pt x="64" y="293"/>
                  </a:lnTo>
                  <a:lnTo>
                    <a:pt x="59" y="293"/>
                  </a:lnTo>
                  <a:lnTo>
                    <a:pt x="59" y="293"/>
                  </a:lnTo>
                  <a:close/>
                  <a:moveTo>
                    <a:pt x="112" y="236"/>
                  </a:moveTo>
                  <a:lnTo>
                    <a:pt x="114" y="234"/>
                  </a:lnTo>
                  <a:lnTo>
                    <a:pt x="118" y="234"/>
                  </a:lnTo>
                  <a:lnTo>
                    <a:pt x="114" y="238"/>
                  </a:lnTo>
                  <a:lnTo>
                    <a:pt x="112" y="236"/>
                  </a:lnTo>
                  <a:lnTo>
                    <a:pt x="112" y="236"/>
                  </a:lnTo>
                  <a:close/>
                  <a:moveTo>
                    <a:pt x="108" y="246"/>
                  </a:moveTo>
                  <a:lnTo>
                    <a:pt x="106" y="244"/>
                  </a:lnTo>
                  <a:lnTo>
                    <a:pt x="104" y="244"/>
                  </a:lnTo>
                  <a:lnTo>
                    <a:pt x="106" y="240"/>
                  </a:lnTo>
                  <a:lnTo>
                    <a:pt x="112" y="240"/>
                  </a:lnTo>
                  <a:lnTo>
                    <a:pt x="114" y="240"/>
                  </a:lnTo>
                  <a:lnTo>
                    <a:pt x="110" y="244"/>
                  </a:lnTo>
                  <a:lnTo>
                    <a:pt x="108" y="246"/>
                  </a:lnTo>
                  <a:lnTo>
                    <a:pt x="108" y="246"/>
                  </a:lnTo>
                  <a:close/>
                  <a:moveTo>
                    <a:pt x="118" y="213"/>
                  </a:moveTo>
                  <a:lnTo>
                    <a:pt x="118" y="215"/>
                  </a:lnTo>
                  <a:lnTo>
                    <a:pt x="118" y="217"/>
                  </a:lnTo>
                  <a:lnTo>
                    <a:pt x="118" y="219"/>
                  </a:lnTo>
                  <a:lnTo>
                    <a:pt x="116" y="217"/>
                  </a:lnTo>
                  <a:lnTo>
                    <a:pt x="118" y="213"/>
                  </a:lnTo>
                  <a:lnTo>
                    <a:pt x="118" y="213"/>
                  </a:lnTo>
                  <a:close/>
                  <a:moveTo>
                    <a:pt x="125" y="206"/>
                  </a:moveTo>
                  <a:lnTo>
                    <a:pt x="127" y="204"/>
                  </a:lnTo>
                  <a:lnTo>
                    <a:pt x="131" y="204"/>
                  </a:lnTo>
                  <a:lnTo>
                    <a:pt x="127" y="208"/>
                  </a:lnTo>
                  <a:lnTo>
                    <a:pt x="125" y="206"/>
                  </a:lnTo>
                  <a:lnTo>
                    <a:pt x="125" y="206"/>
                  </a:lnTo>
                  <a:close/>
                  <a:moveTo>
                    <a:pt x="123" y="198"/>
                  </a:moveTo>
                  <a:lnTo>
                    <a:pt x="127" y="194"/>
                  </a:lnTo>
                  <a:lnTo>
                    <a:pt x="127" y="198"/>
                  </a:lnTo>
                  <a:lnTo>
                    <a:pt x="125" y="204"/>
                  </a:lnTo>
                  <a:lnTo>
                    <a:pt x="123" y="198"/>
                  </a:lnTo>
                  <a:lnTo>
                    <a:pt x="123" y="198"/>
                  </a:lnTo>
                  <a:close/>
                  <a:moveTo>
                    <a:pt x="148" y="162"/>
                  </a:moveTo>
                  <a:lnTo>
                    <a:pt x="148" y="160"/>
                  </a:lnTo>
                  <a:lnTo>
                    <a:pt x="150" y="160"/>
                  </a:lnTo>
                  <a:lnTo>
                    <a:pt x="150" y="164"/>
                  </a:lnTo>
                  <a:lnTo>
                    <a:pt x="148" y="162"/>
                  </a:lnTo>
                  <a:lnTo>
                    <a:pt x="148" y="162"/>
                  </a:lnTo>
                  <a:close/>
                  <a:moveTo>
                    <a:pt x="123" y="141"/>
                  </a:moveTo>
                  <a:lnTo>
                    <a:pt x="125" y="143"/>
                  </a:lnTo>
                  <a:lnTo>
                    <a:pt x="125" y="145"/>
                  </a:lnTo>
                  <a:lnTo>
                    <a:pt x="123" y="145"/>
                  </a:lnTo>
                  <a:lnTo>
                    <a:pt x="123" y="141"/>
                  </a:lnTo>
                  <a:lnTo>
                    <a:pt x="123" y="141"/>
                  </a:lnTo>
                  <a:close/>
                  <a:moveTo>
                    <a:pt x="129" y="133"/>
                  </a:moveTo>
                  <a:lnTo>
                    <a:pt x="125" y="137"/>
                  </a:lnTo>
                  <a:lnTo>
                    <a:pt x="125" y="133"/>
                  </a:lnTo>
                  <a:lnTo>
                    <a:pt x="129" y="126"/>
                  </a:lnTo>
                  <a:lnTo>
                    <a:pt x="129" y="133"/>
                  </a:lnTo>
                  <a:lnTo>
                    <a:pt x="129" y="133"/>
                  </a:lnTo>
                  <a:close/>
                  <a:moveTo>
                    <a:pt x="133" y="128"/>
                  </a:moveTo>
                  <a:lnTo>
                    <a:pt x="131" y="126"/>
                  </a:lnTo>
                  <a:lnTo>
                    <a:pt x="133" y="124"/>
                  </a:lnTo>
                  <a:lnTo>
                    <a:pt x="135" y="126"/>
                  </a:lnTo>
                  <a:lnTo>
                    <a:pt x="133" y="128"/>
                  </a:lnTo>
                  <a:lnTo>
                    <a:pt x="133" y="128"/>
                  </a:lnTo>
                  <a:close/>
                  <a:moveTo>
                    <a:pt x="144" y="120"/>
                  </a:moveTo>
                  <a:lnTo>
                    <a:pt x="144" y="124"/>
                  </a:lnTo>
                  <a:lnTo>
                    <a:pt x="137" y="128"/>
                  </a:lnTo>
                  <a:lnTo>
                    <a:pt x="137" y="122"/>
                  </a:lnTo>
                  <a:lnTo>
                    <a:pt x="144" y="120"/>
                  </a:lnTo>
                  <a:lnTo>
                    <a:pt x="144" y="120"/>
                  </a:lnTo>
                  <a:close/>
                  <a:moveTo>
                    <a:pt x="150" y="111"/>
                  </a:moveTo>
                  <a:lnTo>
                    <a:pt x="152" y="107"/>
                  </a:lnTo>
                  <a:lnTo>
                    <a:pt x="156" y="111"/>
                  </a:lnTo>
                  <a:lnTo>
                    <a:pt x="150" y="111"/>
                  </a:lnTo>
                  <a:lnTo>
                    <a:pt x="150" y="111"/>
                  </a:lnTo>
                  <a:close/>
                  <a:moveTo>
                    <a:pt x="156" y="114"/>
                  </a:moveTo>
                  <a:lnTo>
                    <a:pt x="156" y="120"/>
                  </a:lnTo>
                  <a:lnTo>
                    <a:pt x="152" y="118"/>
                  </a:lnTo>
                  <a:lnTo>
                    <a:pt x="146" y="122"/>
                  </a:lnTo>
                  <a:lnTo>
                    <a:pt x="148" y="118"/>
                  </a:lnTo>
                  <a:lnTo>
                    <a:pt x="156" y="114"/>
                  </a:lnTo>
                  <a:lnTo>
                    <a:pt x="156" y="114"/>
                  </a:lnTo>
                  <a:close/>
                  <a:moveTo>
                    <a:pt x="158" y="93"/>
                  </a:moveTo>
                  <a:lnTo>
                    <a:pt x="160" y="99"/>
                  </a:lnTo>
                  <a:lnTo>
                    <a:pt x="160" y="105"/>
                  </a:lnTo>
                  <a:lnTo>
                    <a:pt x="154" y="107"/>
                  </a:lnTo>
                  <a:lnTo>
                    <a:pt x="152" y="105"/>
                  </a:lnTo>
                  <a:lnTo>
                    <a:pt x="158" y="101"/>
                  </a:lnTo>
                  <a:lnTo>
                    <a:pt x="154" y="101"/>
                  </a:lnTo>
                  <a:lnTo>
                    <a:pt x="150" y="105"/>
                  </a:lnTo>
                  <a:lnTo>
                    <a:pt x="148" y="103"/>
                  </a:lnTo>
                  <a:lnTo>
                    <a:pt x="150" y="99"/>
                  </a:lnTo>
                  <a:lnTo>
                    <a:pt x="154" y="99"/>
                  </a:lnTo>
                  <a:lnTo>
                    <a:pt x="156" y="97"/>
                  </a:lnTo>
                  <a:lnTo>
                    <a:pt x="156" y="95"/>
                  </a:lnTo>
                  <a:lnTo>
                    <a:pt x="158" y="93"/>
                  </a:lnTo>
                  <a:lnTo>
                    <a:pt x="158" y="93"/>
                  </a:lnTo>
                  <a:close/>
                  <a:moveTo>
                    <a:pt x="163" y="97"/>
                  </a:moveTo>
                  <a:lnTo>
                    <a:pt x="160" y="95"/>
                  </a:lnTo>
                  <a:lnTo>
                    <a:pt x="160" y="88"/>
                  </a:lnTo>
                  <a:lnTo>
                    <a:pt x="167" y="84"/>
                  </a:lnTo>
                  <a:lnTo>
                    <a:pt x="167" y="80"/>
                  </a:lnTo>
                  <a:lnTo>
                    <a:pt x="171" y="78"/>
                  </a:lnTo>
                  <a:lnTo>
                    <a:pt x="173" y="82"/>
                  </a:lnTo>
                  <a:lnTo>
                    <a:pt x="169" y="86"/>
                  </a:lnTo>
                  <a:lnTo>
                    <a:pt x="169" y="90"/>
                  </a:lnTo>
                  <a:lnTo>
                    <a:pt x="163" y="97"/>
                  </a:lnTo>
                  <a:lnTo>
                    <a:pt x="163" y="97"/>
                  </a:lnTo>
                  <a:close/>
                  <a:moveTo>
                    <a:pt x="175" y="99"/>
                  </a:moveTo>
                  <a:lnTo>
                    <a:pt x="182" y="103"/>
                  </a:lnTo>
                  <a:lnTo>
                    <a:pt x="175" y="109"/>
                  </a:lnTo>
                  <a:lnTo>
                    <a:pt x="169" y="114"/>
                  </a:lnTo>
                  <a:lnTo>
                    <a:pt x="169" y="116"/>
                  </a:lnTo>
                  <a:lnTo>
                    <a:pt x="165" y="116"/>
                  </a:lnTo>
                  <a:lnTo>
                    <a:pt x="165" y="111"/>
                  </a:lnTo>
                  <a:lnTo>
                    <a:pt x="160" y="118"/>
                  </a:lnTo>
                  <a:lnTo>
                    <a:pt x="158" y="118"/>
                  </a:lnTo>
                  <a:lnTo>
                    <a:pt x="158" y="111"/>
                  </a:lnTo>
                  <a:lnTo>
                    <a:pt x="160" y="111"/>
                  </a:lnTo>
                  <a:lnTo>
                    <a:pt x="160" y="107"/>
                  </a:lnTo>
                  <a:lnTo>
                    <a:pt x="163" y="105"/>
                  </a:lnTo>
                  <a:lnTo>
                    <a:pt x="163" y="101"/>
                  </a:lnTo>
                  <a:lnTo>
                    <a:pt x="169" y="93"/>
                  </a:lnTo>
                  <a:lnTo>
                    <a:pt x="167" y="103"/>
                  </a:lnTo>
                  <a:lnTo>
                    <a:pt x="167" y="107"/>
                  </a:lnTo>
                  <a:lnTo>
                    <a:pt x="169" y="103"/>
                  </a:lnTo>
                  <a:lnTo>
                    <a:pt x="175" y="103"/>
                  </a:lnTo>
                  <a:lnTo>
                    <a:pt x="173" y="99"/>
                  </a:lnTo>
                  <a:lnTo>
                    <a:pt x="173" y="97"/>
                  </a:lnTo>
                  <a:lnTo>
                    <a:pt x="175" y="99"/>
                  </a:lnTo>
                  <a:lnTo>
                    <a:pt x="175" y="99"/>
                  </a:lnTo>
                  <a:close/>
                  <a:moveTo>
                    <a:pt x="175" y="95"/>
                  </a:moveTo>
                  <a:lnTo>
                    <a:pt x="173" y="93"/>
                  </a:lnTo>
                  <a:lnTo>
                    <a:pt x="177" y="90"/>
                  </a:lnTo>
                  <a:lnTo>
                    <a:pt x="182" y="93"/>
                  </a:lnTo>
                  <a:lnTo>
                    <a:pt x="182" y="97"/>
                  </a:lnTo>
                  <a:lnTo>
                    <a:pt x="175" y="95"/>
                  </a:lnTo>
                  <a:lnTo>
                    <a:pt x="175" y="95"/>
                  </a:lnTo>
                  <a:close/>
                  <a:moveTo>
                    <a:pt x="186" y="99"/>
                  </a:moveTo>
                  <a:lnTo>
                    <a:pt x="188" y="95"/>
                  </a:lnTo>
                  <a:lnTo>
                    <a:pt x="190" y="99"/>
                  </a:lnTo>
                  <a:lnTo>
                    <a:pt x="186" y="99"/>
                  </a:lnTo>
                  <a:lnTo>
                    <a:pt x="186" y="99"/>
                  </a:lnTo>
                  <a:close/>
                  <a:moveTo>
                    <a:pt x="201" y="78"/>
                  </a:moveTo>
                  <a:lnTo>
                    <a:pt x="198" y="80"/>
                  </a:lnTo>
                  <a:lnTo>
                    <a:pt x="201" y="84"/>
                  </a:lnTo>
                  <a:lnTo>
                    <a:pt x="196" y="84"/>
                  </a:lnTo>
                  <a:lnTo>
                    <a:pt x="194" y="86"/>
                  </a:lnTo>
                  <a:lnTo>
                    <a:pt x="190" y="86"/>
                  </a:lnTo>
                  <a:lnTo>
                    <a:pt x="188" y="90"/>
                  </a:lnTo>
                  <a:lnTo>
                    <a:pt x="186" y="90"/>
                  </a:lnTo>
                  <a:lnTo>
                    <a:pt x="186" y="88"/>
                  </a:lnTo>
                  <a:lnTo>
                    <a:pt x="184" y="86"/>
                  </a:lnTo>
                  <a:lnTo>
                    <a:pt x="186" y="82"/>
                  </a:lnTo>
                  <a:lnTo>
                    <a:pt x="182" y="82"/>
                  </a:lnTo>
                  <a:lnTo>
                    <a:pt x="184" y="78"/>
                  </a:lnTo>
                  <a:lnTo>
                    <a:pt x="190" y="78"/>
                  </a:lnTo>
                  <a:lnTo>
                    <a:pt x="184" y="76"/>
                  </a:lnTo>
                  <a:lnTo>
                    <a:pt x="188" y="71"/>
                  </a:lnTo>
                  <a:lnTo>
                    <a:pt x="190" y="74"/>
                  </a:lnTo>
                  <a:lnTo>
                    <a:pt x="190" y="69"/>
                  </a:lnTo>
                  <a:lnTo>
                    <a:pt x="194" y="69"/>
                  </a:lnTo>
                  <a:lnTo>
                    <a:pt x="196" y="74"/>
                  </a:lnTo>
                  <a:lnTo>
                    <a:pt x="198" y="74"/>
                  </a:lnTo>
                  <a:lnTo>
                    <a:pt x="201" y="78"/>
                  </a:lnTo>
                  <a:lnTo>
                    <a:pt x="201" y="78"/>
                  </a:lnTo>
                  <a:close/>
                  <a:moveTo>
                    <a:pt x="201" y="67"/>
                  </a:moveTo>
                  <a:lnTo>
                    <a:pt x="205" y="65"/>
                  </a:lnTo>
                  <a:lnTo>
                    <a:pt x="205" y="63"/>
                  </a:lnTo>
                  <a:lnTo>
                    <a:pt x="209" y="63"/>
                  </a:lnTo>
                  <a:lnTo>
                    <a:pt x="213" y="59"/>
                  </a:lnTo>
                  <a:lnTo>
                    <a:pt x="215" y="63"/>
                  </a:lnTo>
                  <a:lnTo>
                    <a:pt x="213" y="67"/>
                  </a:lnTo>
                  <a:lnTo>
                    <a:pt x="213" y="69"/>
                  </a:lnTo>
                  <a:lnTo>
                    <a:pt x="207" y="69"/>
                  </a:lnTo>
                  <a:lnTo>
                    <a:pt x="205" y="71"/>
                  </a:lnTo>
                  <a:lnTo>
                    <a:pt x="201" y="67"/>
                  </a:lnTo>
                  <a:lnTo>
                    <a:pt x="201" y="67"/>
                  </a:lnTo>
                  <a:close/>
                  <a:moveTo>
                    <a:pt x="215" y="44"/>
                  </a:moveTo>
                  <a:lnTo>
                    <a:pt x="215" y="42"/>
                  </a:lnTo>
                  <a:lnTo>
                    <a:pt x="217" y="40"/>
                  </a:lnTo>
                  <a:lnTo>
                    <a:pt x="215" y="44"/>
                  </a:lnTo>
                  <a:lnTo>
                    <a:pt x="215" y="44"/>
                  </a:lnTo>
                  <a:close/>
                  <a:moveTo>
                    <a:pt x="209" y="52"/>
                  </a:moveTo>
                  <a:lnTo>
                    <a:pt x="209" y="48"/>
                  </a:lnTo>
                  <a:lnTo>
                    <a:pt x="213" y="46"/>
                  </a:lnTo>
                  <a:lnTo>
                    <a:pt x="213" y="48"/>
                  </a:lnTo>
                  <a:lnTo>
                    <a:pt x="213" y="48"/>
                  </a:lnTo>
                  <a:lnTo>
                    <a:pt x="209" y="52"/>
                  </a:lnTo>
                  <a:lnTo>
                    <a:pt x="209" y="52"/>
                  </a:lnTo>
                  <a:close/>
                  <a:moveTo>
                    <a:pt x="222" y="59"/>
                  </a:moveTo>
                  <a:lnTo>
                    <a:pt x="224" y="55"/>
                  </a:lnTo>
                  <a:lnTo>
                    <a:pt x="226" y="57"/>
                  </a:lnTo>
                  <a:lnTo>
                    <a:pt x="222" y="59"/>
                  </a:lnTo>
                  <a:lnTo>
                    <a:pt x="222" y="59"/>
                  </a:lnTo>
                  <a:close/>
                  <a:moveTo>
                    <a:pt x="219" y="59"/>
                  </a:moveTo>
                  <a:lnTo>
                    <a:pt x="219" y="59"/>
                  </a:lnTo>
                  <a:lnTo>
                    <a:pt x="215" y="59"/>
                  </a:lnTo>
                  <a:lnTo>
                    <a:pt x="211" y="55"/>
                  </a:lnTo>
                  <a:lnTo>
                    <a:pt x="217" y="50"/>
                  </a:lnTo>
                  <a:lnTo>
                    <a:pt x="219" y="52"/>
                  </a:lnTo>
                  <a:lnTo>
                    <a:pt x="222" y="50"/>
                  </a:lnTo>
                  <a:lnTo>
                    <a:pt x="222" y="52"/>
                  </a:lnTo>
                  <a:lnTo>
                    <a:pt x="219" y="55"/>
                  </a:lnTo>
                  <a:lnTo>
                    <a:pt x="219" y="59"/>
                  </a:lnTo>
                  <a:lnTo>
                    <a:pt x="219" y="59"/>
                  </a:lnTo>
                  <a:close/>
                  <a:moveTo>
                    <a:pt x="230" y="48"/>
                  </a:moveTo>
                  <a:lnTo>
                    <a:pt x="228" y="50"/>
                  </a:lnTo>
                  <a:lnTo>
                    <a:pt x="224" y="48"/>
                  </a:lnTo>
                  <a:lnTo>
                    <a:pt x="224" y="44"/>
                  </a:lnTo>
                  <a:lnTo>
                    <a:pt x="222" y="40"/>
                  </a:lnTo>
                  <a:lnTo>
                    <a:pt x="226" y="38"/>
                  </a:lnTo>
                  <a:lnTo>
                    <a:pt x="226" y="44"/>
                  </a:lnTo>
                  <a:lnTo>
                    <a:pt x="230" y="46"/>
                  </a:lnTo>
                  <a:lnTo>
                    <a:pt x="230" y="48"/>
                  </a:lnTo>
                  <a:lnTo>
                    <a:pt x="230" y="48"/>
                  </a:lnTo>
                  <a:close/>
                  <a:moveTo>
                    <a:pt x="241" y="55"/>
                  </a:moveTo>
                  <a:lnTo>
                    <a:pt x="238" y="50"/>
                  </a:lnTo>
                  <a:lnTo>
                    <a:pt x="236" y="50"/>
                  </a:lnTo>
                  <a:lnTo>
                    <a:pt x="236" y="44"/>
                  </a:lnTo>
                  <a:lnTo>
                    <a:pt x="238" y="42"/>
                  </a:lnTo>
                  <a:lnTo>
                    <a:pt x="243" y="44"/>
                  </a:lnTo>
                  <a:lnTo>
                    <a:pt x="241" y="48"/>
                  </a:lnTo>
                  <a:lnTo>
                    <a:pt x="243" y="50"/>
                  </a:lnTo>
                  <a:lnTo>
                    <a:pt x="241" y="55"/>
                  </a:lnTo>
                  <a:lnTo>
                    <a:pt x="241" y="55"/>
                  </a:lnTo>
                  <a:close/>
                  <a:moveTo>
                    <a:pt x="272" y="40"/>
                  </a:moveTo>
                  <a:lnTo>
                    <a:pt x="268" y="38"/>
                  </a:lnTo>
                  <a:lnTo>
                    <a:pt x="264" y="36"/>
                  </a:lnTo>
                  <a:lnTo>
                    <a:pt x="266" y="33"/>
                  </a:lnTo>
                  <a:lnTo>
                    <a:pt x="270" y="33"/>
                  </a:lnTo>
                  <a:lnTo>
                    <a:pt x="272" y="36"/>
                  </a:lnTo>
                  <a:lnTo>
                    <a:pt x="272" y="40"/>
                  </a:lnTo>
                  <a:lnTo>
                    <a:pt x="272" y="40"/>
                  </a:lnTo>
                  <a:close/>
                  <a:moveTo>
                    <a:pt x="276" y="36"/>
                  </a:moveTo>
                  <a:lnTo>
                    <a:pt x="272" y="31"/>
                  </a:lnTo>
                  <a:lnTo>
                    <a:pt x="279" y="25"/>
                  </a:lnTo>
                  <a:lnTo>
                    <a:pt x="281" y="29"/>
                  </a:lnTo>
                  <a:lnTo>
                    <a:pt x="276" y="33"/>
                  </a:lnTo>
                  <a:lnTo>
                    <a:pt x="276" y="36"/>
                  </a:lnTo>
                  <a:lnTo>
                    <a:pt x="276" y="36"/>
                  </a:lnTo>
                  <a:close/>
                  <a:moveTo>
                    <a:pt x="268" y="29"/>
                  </a:moveTo>
                  <a:lnTo>
                    <a:pt x="266" y="29"/>
                  </a:lnTo>
                  <a:lnTo>
                    <a:pt x="260" y="27"/>
                  </a:lnTo>
                  <a:lnTo>
                    <a:pt x="257" y="23"/>
                  </a:lnTo>
                  <a:lnTo>
                    <a:pt x="262" y="25"/>
                  </a:lnTo>
                  <a:lnTo>
                    <a:pt x="264" y="21"/>
                  </a:lnTo>
                  <a:lnTo>
                    <a:pt x="266" y="25"/>
                  </a:lnTo>
                  <a:lnTo>
                    <a:pt x="268" y="21"/>
                  </a:lnTo>
                  <a:lnTo>
                    <a:pt x="270" y="21"/>
                  </a:lnTo>
                  <a:lnTo>
                    <a:pt x="276" y="17"/>
                  </a:lnTo>
                  <a:lnTo>
                    <a:pt x="279" y="19"/>
                  </a:lnTo>
                  <a:lnTo>
                    <a:pt x="268" y="29"/>
                  </a:lnTo>
                  <a:lnTo>
                    <a:pt x="268" y="29"/>
                  </a:lnTo>
                  <a:close/>
                  <a:moveTo>
                    <a:pt x="281" y="21"/>
                  </a:moveTo>
                  <a:lnTo>
                    <a:pt x="281" y="21"/>
                  </a:lnTo>
                  <a:lnTo>
                    <a:pt x="285" y="19"/>
                  </a:lnTo>
                  <a:lnTo>
                    <a:pt x="291" y="23"/>
                  </a:lnTo>
                  <a:lnTo>
                    <a:pt x="289" y="25"/>
                  </a:lnTo>
                  <a:lnTo>
                    <a:pt x="283" y="27"/>
                  </a:lnTo>
                  <a:lnTo>
                    <a:pt x="283" y="23"/>
                  </a:lnTo>
                  <a:lnTo>
                    <a:pt x="281" y="21"/>
                  </a:lnTo>
                  <a:lnTo>
                    <a:pt x="281" y="21"/>
                  </a:lnTo>
                  <a:close/>
                  <a:moveTo>
                    <a:pt x="291" y="10"/>
                  </a:moveTo>
                  <a:lnTo>
                    <a:pt x="289" y="12"/>
                  </a:lnTo>
                  <a:lnTo>
                    <a:pt x="289" y="15"/>
                  </a:lnTo>
                  <a:lnTo>
                    <a:pt x="285" y="10"/>
                  </a:lnTo>
                  <a:lnTo>
                    <a:pt x="289" y="8"/>
                  </a:lnTo>
                  <a:lnTo>
                    <a:pt x="291" y="10"/>
                  </a:lnTo>
                  <a:lnTo>
                    <a:pt x="291" y="10"/>
                  </a:lnTo>
                  <a:close/>
                  <a:moveTo>
                    <a:pt x="300" y="4"/>
                  </a:moveTo>
                  <a:lnTo>
                    <a:pt x="297" y="4"/>
                  </a:lnTo>
                  <a:lnTo>
                    <a:pt x="297" y="2"/>
                  </a:lnTo>
                  <a:lnTo>
                    <a:pt x="302" y="2"/>
                  </a:lnTo>
                  <a:lnTo>
                    <a:pt x="300" y="4"/>
                  </a:lnTo>
                  <a:lnTo>
                    <a:pt x="300" y="4"/>
                  </a:lnTo>
                  <a:close/>
                  <a:moveTo>
                    <a:pt x="306" y="6"/>
                  </a:moveTo>
                  <a:lnTo>
                    <a:pt x="306" y="4"/>
                  </a:lnTo>
                  <a:lnTo>
                    <a:pt x="308" y="4"/>
                  </a:lnTo>
                  <a:lnTo>
                    <a:pt x="310" y="4"/>
                  </a:lnTo>
                  <a:lnTo>
                    <a:pt x="312" y="2"/>
                  </a:lnTo>
                  <a:lnTo>
                    <a:pt x="312" y="0"/>
                  </a:lnTo>
                  <a:lnTo>
                    <a:pt x="314" y="2"/>
                  </a:lnTo>
                  <a:lnTo>
                    <a:pt x="316" y="2"/>
                  </a:lnTo>
                  <a:lnTo>
                    <a:pt x="314" y="6"/>
                  </a:lnTo>
                  <a:lnTo>
                    <a:pt x="319" y="6"/>
                  </a:lnTo>
                  <a:lnTo>
                    <a:pt x="319" y="10"/>
                  </a:lnTo>
                  <a:lnTo>
                    <a:pt x="314" y="10"/>
                  </a:lnTo>
                  <a:lnTo>
                    <a:pt x="310" y="8"/>
                  </a:lnTo>
                  <a:lnTo>
                    <a:pt x="306"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36" name="Freeform 46">
              <a:extLst>
                <a:ext uri="{FF2B5EF4-FFF2-40B4-BE49-F238E27FC236}">
                  <a16:creationId xmlns:a16="http://schemas.microsoft.com/office/drawing/2014/main" id="{6D585017-D046-4999-9E19-458256F3DF40}"/>
                </a:ext>
              </a:extLst>
            </p:cNvPr>
            <p:cNvSpPr>
              <a:spLocks noEditPoints="1"/>
            </p:cNvSpPr>
            <p:nvPr/>
          </p:nvSpPr>
          <p:spPr bwMode="auto">
            <a:xfrm>
              <a:off x="4434686" y="2171539"/>
              <a:ext cx="159611" cy="339927"/>
            </a:xfrm>
            <a:custGeom>
              <a:avLst/>
              <a:gdLst>
                <a:gd name="T0" fmla="*/ 9 w 198"/>
                <a:gd name="T1" fmla="*/ 325 h 449"/>
                <a:gd name="T2" fmla="*/ 19 w 198"/>
                <a:gd name="T3" fmla="*/ 302 h 449"/>
                <a:gd name="T4" fmla="*/ 23 w 198"/>
                <a:gd name="T5" fmla="*/ 264 h 449"/>
                <a:gd name="T6" fmla="*/ 11 w 198"/>
                <a:gd name="T7" fmla="*/ 220 h 449"/>
                <a:gd name="T8" fmla="*/ 30 w 198"/>
                <a:gd name="T9" fmla="*/ 182 h 449"/>
                <a:gd name="T10" fmla="*/ 40 w 198"/>
                <a:gd name="T11" fmla="*/ 127 h 449"/>
                <a:gd name="T12" fmla="*/ 55 w 198"/>
                <a:gd name="T13" fmla="*/ 101 h 449"/>
                <a:gd name="T14" fmla="*/ 63 w 198"/>
                <a:gd name="T15" fmla="*/ 57 h 449"/>
                <a:gd name="T16" fmla="*/ 85 w 198"/>
                <a:gd name="T17" fmla="*/ 38 h 449"/>
                <a:gd name="T18" fmla="*/ 93 w 198"/>
                <a:gd name="T19" fmla="*/ 28 h 449"/>
                <a:gd name="T20" fmla="*/ 116 w 198"/>
                <a:gd name="T21" fmla="*/ 23 h 449"/>
                <a:gd name="T22" fmla="*/ 125 w 198"/>
                <a:gd name="T23" fmla="*/ 11 h 449"/>
                <a:gd name="T24" fmla="*/ 135 w 198"/>
                <a:gd name="T25" fmla="*/ 5 h 449"/>
                <a:gd name="T26" fmla="*/ 169 w 198"/>
                <a:gd name="T27" fmla="*/ 26 h 449"/>
                <a:gd name="T28" fmla="*/ 179 w 198"/>
                <a:gd name="T29" fmla="*/ 40 h 449"/>
                <a:gd name="T30" fmla="*/ 186 w 198"/>
                <a:gd name="T31" fmla="*/ 68 h 449"/>
                <a:gd name="T32" fmla="*/ 190 w 198"/>
                <a:gd name="T33" fmla="*/ 101 h 449"/>
                <a:gd name="T34" fmla="*/ 192 w 198"/>
                <a:gd name="T35" fmla="*/ 118 h 449"/>
                <a:gd name="T36" fmla="*/ 173 w 198"/>
                <a:gd name="T37" fmla="*/ 120 h 449"/>
                <a:gd name="T38" fmla="*/ 158 w 198"/>
                <a:gd name="T39" fmla="*/ 120 h 449"/>
                <a:gd name="T40" fmla="*/ 158 w 198"/>
                <a:gd name="T41" fmla="*/ 137 h 449"/>
                <a:gd name="T42" fmla="*/ 158 w 198"/>
                <a:gd name="T43" fmla="*/ 142 h 449"/>
                <a:gd name="T44" fmla="*/ 158 w 198"/>
                <a:gd name="T45" fmla="*/ 160 h 449"/>
                <a:gd name="T46" fmla="*/ 152 w 198"/>
                <a:gd name="T47" fmla="*/ 179 h 449"/>
                <a:gd name="T48" fmla="*/ 135 w 198"/>
                <a:gd name="T49" fmla="*/ 196 h 449"/>
                <a:gd name="T50" fmla="*/ 122 w 198"/>
                <a:gd name="T51" fmla="*/ 209 h 449"/>
                <a:gd name="T52" fmla="*/ 112 w 198"/>
                <a:gd name="T53" fmla="*/ 215 h 449"/>
                <a:gd name="T54" fmla="*/ 101 w 198"/>
                <a:gd name="T55" fmla="*/ 232 h 449"/>
                <a:gd name="T56" fmla="*/ 97 w 198"/>
                <a:gd name="T57" fmla="*/ 255 h 449"/>
                <a:gd name="T58" fmla="*/ 97 w 198"/>
                <a:gd name="T59" fmla="*/ 272 h 449"/>
                <a:gd name="T60" fmla="*/ 101 w 198"/>
                <a:gd name="T61" fmla="*/ 289 h 449"/>
                <a:gd name="T62" fmla="*/ 120 w 198"/>
                <a:gd name="T63" fmla="*/ 302 h 449"/>
                <a:gd name="T64" fmla="*/ 120 w 198"/>
                <a:gd name="T65" fmla="*/ 329 h 449"/>
                <a:gd name="T66" fmla="*/ 103 w 198"/>
                <a:gd name="T67" fmla="*/ 325 h 449"/>
                <a:gd name="T68" fmla="*/ 85 w 198"/>
                <a:gd name="T69" fmla="*/ 327 h 449"/>
                <a:gd name="T70" fmla="*/ 99 w 198"/>
                <a:gd name="T71" fmla="*/ 331 h 449"/>
                <a:gd name="T72" fmla="*/ 120 w 198"/>
                <a:gd name="T73" fmla="*/ 335 h 449"/>
                <a:gd name="T74" fmla="*/ 110 w 198"/>
                <a:gd name="T75" fmla="*/ 342 h 449"/>
                <a:gd name="T76" fmla="*/ 99 w 198"/>
                <a:gd name="T77" fmla="*/ 354 h 449"/>
                <a:gd name="T78" fmla="*/ 93 w 198"/>
                <a:gd name="T79" fmla="*/ 363 h 449"/>
                <a:gd name="T80" fmla="*/ 95 w 198"/>
                <a:gd name="T81" fmla="*/ 378 h 449"/>
                <a:gd name="T82" fmla="*/ 95 w 198"/>
                <a:gd name="T83" fmla="*/ 403 h 449"/>
                <a:gd name="T84" fmla="*/ 78 w 198"/>
                <a:gd name="T85" fmla="*/ 428 h 449"/>
                <a:gd name="T86" fmla="*/ 57 w 198"/>
                <a:gd name="T87" fmla="*/ 441 h 449"/>
                <a:gd name="T88" fmla="*/ 36 w 198"/>
                <a:gd name="T89" fmla="*/ 443 h 449"/>
                <a:gd name="T90" fmla="*/ 36 w 198"/>
                <a:gd name="T91" fmla="*/ 420 h 449"/>
                <a:gd name="T92" fmla="*/ 17 w 198"/>
                <a:gd name="T93" fmla="*/ 394 h 449"/>
                <a:gd name="T94" fmla="*/ 9 w 198"/>
                <a:gd name="T95" fmla="*/ 375 h 449"/>
                <a:gd name="T96" fmla="*/ 7 w 198"/>
                <a:gd name="T97" fmla="*/ 365 h 449"/>
                <a:gd name="T98" fmla="*/ 0 w 198"/>
                <a:gd name="T99" fmla="*/ 354 h 449"/>
                <a:gd name="T100" fmla="*/ 125 w 198"/>
                <a:gd name="T101" fmla="*/ 338 h 449"/>
                <a:gd name="T102" fmla="*/ 4 w 198"/>
                <a:gd name="T103" fmla="*/ 371 h 449"/>
                <a:gd name="T104" fmla="*/ 139 w 198"/>
                <a:gd name="T105" fmla="*/ 363 h 449"/>
                <a:gd name="T106" fmla="*/ 141 w 198"/>
                <a:gd name="T107" fmla="*/ 378 h 449"/>
                <a:gd name="T108" fmla="*/ 129 w 198"/>
                <a:gd name="T109" fmla="*/ 407 h 449"/>
                <a:gd name="T110" fmla="*/ 137 w 198"/>
                <a:gd name="T111" fmla="*/ 390 h 449"/>
                <a:gd name="T112" fmla="*/ 131 w 198"/>
                <a:gd name="T113" fmla="*/ 380 h 449"/>
                <a:gd name="T114" fmla="*/ 129 w 198"/>
                <a:gd name="T115" fmla="*/ 401 h 449"/>
                <a:gd name="T116" fmla="*/ 95 w 198"/>
                <a:gd name="T117" fmla="*/ 426 h 449"/>
                <a:gd name="T118" fmla="*/ 101 w 198"/>
                <a:gd name="T119" fmla="*/ 397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449">
                  <a:moveTo>
                    <a:pt x="2" y="344"/>
                  </a:moveTo>
                  <a:lnTo>
                    <a:pt x="4" y="346"/>
                  </a:lnTo>
                  <a:lnTo>
                    <a:pt x="9" y="350"/>
                  </a:lnTo>
                  <a:lnTo>
                    <a:pt x="11" y="346"/>
                  </a:lnTo>
                  <a:lnTo>
                    <a:pt x="9" y="333"/>
                  </a:lnTo>
                  <a:lnTo>
                    <a:pt x="7" y="327"/>
                  </a:lnTo>
                  <a:lnTo>
                    <a:pt x="9" y="325"/>
                  </a:lnTo>
                  <a:lnTo>
                    <a:pt x="11" y="323"/>
                  </a:lnTo>
                  <a:lnTo>
                    <a:pt x="9" y="319"/>
                  </a:lnTo>
                  <a:lnTo>
                    <a:pt x="9" y="316"/>
                  </a:lnTo>
                  <a:lnTo>
                    <a:pt x="15" y="316"/>
                  </a:lnTo>
                  <a:lnTo>
                    <a:pt x="17" y="312"/>
                  </a:lnTo>
                  <a:lnTo>
                    <a:pt x="17" y="308"/>
                  </a:lnTo>
                  <a:lnTo>
                    <a:pt x="19" y="302"/>
                  </a:lnTo>
                  <a:lnTo>
                    <a:pt x="17" y="297"/>
                  </a:lnTo>
                  <a:lnTo>
                    <a:pt x="15" y="289"/>
                  </a:lnTo>
                  <a:lnTo>
                    <a:pt x="13" y="283"/>
                  </a:lnTo>
                  <a:lnTo>
                    <a:pt x="13" y="279"/>
                  </a:lnTo>
                  <a:lnTo>
                    <a:pt x="21" y="276"/>
                  </a:lnTo>
                  <a:lnTo>
                    <a:pt x="21" y="270"/>
                  </a:lnTo>
                  <a:lnTo>
                    <a:pt x="23" y="264"/>
                  </a:lnTo>
                  <a:lnTo>
                    <a:pt x="17" y="257"/>
                  </a:lnTo>
                  <a:lnTo>
                    <a:pt x="11" y="255"/>
                  </a:lnTo>
                  <a:lnTo>
                    <a:pt x="11" y="247"/>
                  </a:lnTo>
                  <a:lnTo>
                    <a:pt x="11" y="241"/>
                  </a:lnTo>
                  <a:lnTo>
                    <a:pt x="11" y="232"/>
                  </a:lnTo>
                  <a:lnTo>
                    <a:pt x="9" y="226"/>
                  </a:lnTo>
                  <a:lnTo>
                    <a:pt x="11" y="220"/>
                  </a:lnTo>
                  <a:lnTo>
                    <a:pt x="9" y="209"/>
                  </a:lnTo>
                  <a:lnTo>
                    <a:pt x="7" y="198"/>
                  </a:lnTo>
                  <a:lnTo>
                    <a:pt x="9" y="190"/>
                  </a:lnTo>
                  <a:lnTo>
                    <a:pt x="13" y="182"/>
                  </a:lnTo>
                  <a:lnTo>
                    <a:pt x="17" y="179"/>
                  </a:lnTo>
                  <a:lnTo>
                    <a:pt x="23" y="182"/>
                  </a:lnTo>
                  <a:lnTo>
                    <a:pt x="30" y="182"/>
                  </a:lnTo>
                  <a:lnTo>
                    <a:pt x="34" y="177"/>
                  </a:lnTo>
                  <a:lnTo>
                    <a:pt x="32" y="169"/>
                  </a:lnTo>
                  <a:lnTo>
                    <a:pt x="30" y="167"/>
                  </a:lnTo>
                  <a:lnTo>
                    <a:pt x="32" y="160"/>
                  </a:lnTo>
                  <a:lnTo>
                    <a:pt x="38" y="146"/>
                  </a:lnTo>
                  <a:lnTo>
                    <a:pt x="38" y="135"/>
                  </a:lnTo>
                  <a:lnTo>
                    <a:pt x="40" y="127"/>
                  </a:lnTo>
                  <a:lnTo>
                    <a:pt x="42" y="120"/>
                  </a:lnTo>
                  <a:lnTo>
                    <a:pt x="42" y="116"/>
                  </a:lnTo>
                  <a:lnTo>
                    <a:pt x="38" y="112"/>
                  </a:lnTo>
                  <a:lnTo>
                    <a:pt x="38" y="108"/>
                  </a:lnTo>
                  <a:lnTo>
                    <a:pt x="44" y="106"/>
                  </a:lnTo>
                  <a:lnTo>
                    <a:pt x="53" y="104"/>
                  </a:lnTo>
                  <a:lnTo>
                    <a:pt x="55" y="101"/>
                  </a:lnTo>
                  <a:lnTo>
                    <a:pt x="55" y="97"/>
                  </a:lnTo>
                  <a:lnTo>
                    <a:pt x="61" y="87"/>
                  </a:lnTo>
                  <a:lnTo>
                    <a:pt x="68" y="80"/>
                  </a:lnTo>
                  <a:lnTo>
                    <a:pt x="68" y="74"/>
                  </a:lnTo>
                  <a:lnTo>
                    <a:pt x="66" y="70"/>
                  </a:lnTo>
                  <a:lnTo>
                    <a:pt x="63" y="66"/>
                  </a:lnTo>
                  <a:lnTo>
                    <a:pt x="63" y="57"/>
                  </a:lnTo>
                  <a:lnTo>
                    <a:pt x="66" y="55"/>
                  </a:lnTo>
                  <a:lnTo>
                    <a:pt x="70" y="53"/>
                  </a:lnTo>
                  <a:lnTo>
                    <a:pt x="70" y="47"/>
                  </a:lnTo>
                  <a:lnTo>
                    <a:pt x="72" y="47"/>
                  </a:lnTo>
                  <a:lnTo>
                    <a:pt x="76" y="40"/>
                  </a:lnTo>
                  <a:lnTo>
                    <a:pt x="80" y="36"/>
                  </a:lnTo>
                  <a:lnTo>
                    <a:pt x="85" y="38"/>
                  </a:lnTo>
                  <a:lnTo>
                    <a:pt x="87" y="40"/>
                  </a:lnTo>
                  <a:lnTo>
                    <a:pt x="89" y="40"/>
                  </a:lnTo>
                  <a:lnTo>
                    <a:pt x="91" y="38"/>
                  </a:lnTo>
                  <a:lnTo>
                    <a:pt x="89" y="34"/>
                  </a:lnTo>
                  <a:lnTo>
                    <a:pt x="91" y="32"/>
                  </a:lnTo>
                  <a:lnTo>
                    <a:pt x="91" y="30"/>
                  </a:lnTo>
                  <a:lnTo>
                    <a:pt x="93" y="28"/>
                  </a:lnTo>
                  <a:lnTo>
                    <a:pt x="89" y="21"/>
                  </a:lnTo>
                  <a:lnTo>
                    <a:pt x="91" y="21"/>
                  </a:lnTo>
                  <a:lnTo>
                    <a:pt x="97" y="21"/>
                  </a:lnTo>
                  <a:lnTo>
                    <a:pt x="101" y="19"/>
                  </a:lnTo>
                  <a:lnTo>
                    <a:pt x="108" y="19"/>
                  </a:lnTo>
                  <a:lnTo>
                    <a:pt x="112" y="23"/>
                  </a:lnTo>
                  <a:lnTo>
                    <a:pt x="116" y="23"/>
                  </a:lnTo>
                  <a:lnTo>
                    <a:pt x="120" y="26"/>
                  </a:lnTo>
                  <a:lnTo>
                    <a:pt x="122" y="26"/>
                  </a:lnTo>
                  <a:lnTo>
                    <a:pt x="122" y="26"/>
                  </a:lnTo>
                  <a:lnTo>
                    <a:pt x="122" y="21"/>
                  </a:lnTo>
                  <a:lnTo>
                    <a:pt x="120" y="17"/>
                  </a:lnTo>
                  <a:lnTo>
                    <a:pt x="122" y="11"/>
                  </a:lnTo>
                  <a:lnTo>
                    <a:pt x="125" y="11"/>
                  </a:lnTo>
                  <a:lnTo>
                    <a:pt x="125" y="7"/>
                  </a:lnTo>
                  <a:lnTo>
                    <a:pt x="120" y="5"/>
                  </a:lnTo>
                  <a:lnTo>
                    <a:pt x="120" y="0"/>
                  </a:lnTo>
                  <a:lnTo>
                    <a:pt x="125" y="2"/>
                  </a:lnTo>
                  <a:lnTo>
                    <a:pt x="129" y="0"/>
                  </a:lnTo>
                  <a:lnTo>
                    <a:pt x="131" y="0"/>
                  </a:lnTo>
                  <a:lnTo>
                    <a:pt x="135" y="5"/>
                  </a:lnTo>
                  <a:lnTo>
                    <a:pt x="139" y="7"/>
                  </a:lnTo>
                  <a:lnTo>
                    <a:pt x="146" y="15"/>
                  </a:lnTo>
                  <a:lnTo>
                    <a:pt x="152" y="19"/>
                  </a:lnTo>
                  <a:lnTo>
                    <a:pt x="160" y="19"/>
                  </a:lnTo>
                  <a:lnTo>
                    <a:pt x="163" y="21"/>
                  </a:lnTo>
                  <a:lnTo>
                    <a:pt x="165" y="21"/>
                  </a:lnTo>
                  <a:lnTo>
                    <a:pt x="169" y="26"/>
                  </a:lnTo>
                  <a:lnTo>
                    <a:pt x="171" y="30"/>
                  </a:lnTo>
                  <a:lnTo>
                    <a:pt x="173" y="30"/>
                  </a:lnTo>
                  <a:lnTo>
                    <a:pt x="173" y="30"/>
                  </a:lnTo>
                  <a:lnTo>
                    <a:pt x="177" y="34"/>
                  </a:lnTo>
                  <a:lnTo>
                    <a:pt x="179" y="34"/>
                  </a:lnTo>
                  <a:lnTo>
                    <a:pt x="181" y="38"/>
                  </a:lnTo>
                  <a:lnTo>
                    <a:pt x="179" y="40"/>
                  </a:lnTo>
                  <a:lnTo>
                    <a:pt x="181" y="47"/>
                  </a:lnTo>
                  <a:lnTo>
                    <a:pt x="179" y="51"/>
                  </a:lnTo>
                  <a:lnTo>
                    <a:pt x="179" y="55"/>
                  </a:lnTo>
                  <a:lnTo>
                    <a:pt x="186" y="55"/>
                  </a:lnTo>
                  <a:lnTo>
                    <a:pt x="186" y="59"/>
                  </a:lnTo>
                  <a:lnTo>
                    <a:pt x="184" y="64"/>
                  </a:lnTo>
                  <a:lnTo>
                    <a:pt x="186" y="68"/>
                  </a:lnTo>
                  <a:lnTo>
                    <a:pt x="188" y="72"/>
                  </a:lnTo>
                  <a:lnTo>
                    <a:pt x="188" y="78"/>
                  </a:lnTo>
                  <a:lnTo>
                    <a:pt x="188" y="82"/>
                  </a:lnTo>
                  <a:lnTo>
                    <a:pt x="188" y="85"/>
                  </a:lnTo>
                  <a:lnTo>
                    <a:pt x="188" y="93"/>
                  </a:lnTo>
                  <a:lnTo>
                    <a:pt x="188" y="95"/>
                  </a:lnTo>
                  <a:lnTo>
                    <a:pt x="190" y="101"/>
                  </a:lnTo>
                  <a:lnTo>
                    <a:pt x="192" y="104"/>
                  </a:lnTo>
                  <a:lnTo>
                    <a:pt x="196" y="110"/>
                  </a:lnTo>
                  <a:lnTo>
                    <a:pt x="198" y="112"/>
                  </a:lnTo>
                  <a:lnTo>
                    <a:pt x="198" y="116"/>
                  </a:lnTo>
                  <a:lnTo>
                    <a:pt x="198" y="116"/>
                  </a:lnTo>
                  <a:lnTo>
                    <a:pt x="196" y="118"/>
                  </a:lnTo>
                  <a:lnTo>
                    <a:pt x="192" y="118"/>
                  </a:lnTo>
                  <a:lnTo>
                    <a:pt x="190" y="116"/>
                  </a:lnTo>
                  <a:lnTo>
                    <a:pt x="186" y="118"/>
                  </a:lnTo>
                  <a:lnTo>
                    <a:pt x="181" y="116"/>
                  </a:lnTo>
                  <a:lnTo>
                    <a:pt x="179" y="120"/>
                  </a:lnTo>
                  <a:lnTo>
                    <a:pt x="177" y="118"/>
                  </a:lnTo>
                  <a:lnTo>
                    <a:pt x="175" y="116"/>
                  </a:lnTo>
                  <a:lnTo>
                    <a:pt x="173" y="120"/>
                  </a:lnTo>
                  <a:lnTo>
                    <a:pt x="169" y="114"/>
                  </a:lnTo>
                  <a:lnTo>
                    <a:pt x="167" y="116"/>
                  </a:lnTo>
                  <a:lnTo>
                    <a:pt x="167" y="120"/>
                  </a:lnTo>
                  <a:lnTo>
                    <a:pt x="167" y="125"/>
                  </a:lnTo>
                  <a:lnTo>
                    <a:pt x="163" y="125"/>
                  </a:lnTo>
                  <a:lnTo>
                    <a:pt x="160" y="123"/>
                  </a:lnTo>
                  <a:lnTo>
                    <a:pt x="158" y="120"/>
                  </a:lnTo>
                  <a:lnTo>
                    <a:pt x="160" y="127"/>
                  </a:lnTo>
                  <a:lnTo>
                    <a:pt x="165" y="129"/>
                  </a:lnTo>
                  <a:lnTo>
                    <a:pt x="160" y="131"/>
                  </a:lnTo>
                  <a:lnTo>
                    <a:pt x="156" y="131"/>
                  </a:lnTo>
                  <a:lnTo>
                    <a:pt x="154" y="133"/>
                  </a:lnTo>
                  <a:lnTo>
                    <a:pt x="158" y="133"/>
                  </a:lnTo>
                  <a:lnTo>
                    <a:pt x="158" y="137"/>
                  </a:lnTo>
                  <a:lnTo>
                    <a:pt x="156" y="137"/>
                  </a:lnTo>
                  <a:lnTo>
                    <a:pt x="154" y="135"/>
                  </a:lnTo>
                  <a:lnTo>
                    <a:pt x="152" y="135"/>
                  </a:lnTo>
                  <a:lnTo>
                    <a:pt x="152" y="135"/>
                  </a:lnTo>
                  <a:lnTo>
                    <a:pt x="154" y="139"/>
                  </a:lnTo>
                  <a:lnTo>
                    <a:pt x="156" y="139"/>
                  </a:lnTo>
                  <a:lnTo>
                    <a:pt x="158" y="142"/>
                  </a:lnTo>
                  <a:lnTo>
                    <a:pt x="156" y="144"/>
                  </a:lnTo>
                  <a:lnTo>
                    <a:pt x="154" y="150"/>
                  </a:lnTo>
                  <a:lnTo>
                    <a:pt x="154" y="152"/>
                  </a:lnTo>
                  <a:lnTo>
                    <a:pt x="150" y="154"/>
                  </a:lnTo>
                  <a:lnTo>
                    <a:pt x="154" y="156"/>
                  </a:lnTo>
                  <a:lnTo>
                    <a:pt x="156" y="158"/>
                  </a:lnTo>
                  <a:lnTo>
                    <a:pt x="158" y="160"/>
                  </a:lnTo>
                  <a:lnTo>
                    <a:pt x="156" y="160"/>
                  </a:lnTo>
                  <a:lnTo>
                    <a:pt x="158" y="165"/>
                  </a:lnTo>
                  <a:lnTo>
                    <a:pt x="160" y="165"/>
                  </a:lnTo>
                  <a:lnTo>
                    <a:pt x="156" y="169"/>
                  </a:lnTo>
                  <a:lnTo>
                    <a:pt x="154" y="169"/>
                  </a:lnTo>
                  <a:lnTo>
                    <a:pt x="152" y="173"/>
                  </a:lnTo>
                  <a:lnTo>
                    <a:pt x="152" y="179"/>
                  </a:lnTo>
                  <a:lnTo>
                    <a:pt x="148" y="186"/>
                  </a:lnTo>
                  <a:lnTo>
                    <a:pt x="146" y="186"/>
                  </a:lnTo>
                  <a:lnTo>
                    <a:pt x="141" y="190"/>
                  </a:lnTo>
                  <a:lnTo>
                    <a:pt x="139" y="188"/>
                  </a:lnTo>
                  <a:lnTo>
                    <a:pt x="139" y="190"/>
                  </a:lnTo>
                  <a:lnTo>
                    <a:pt x="141" y="194"/>
                  </a:lnTo>
                  <a:lnTo>
                    <a:pt x="135" y="196"/>
                  </a:lnTo>
                  <a:lnTo>
                    <a:pt x="133" y="201"/>
                  </a:lnTo>
                  <a:lnTo>
                    <a:pt x="131" y="201"/>
                  </a:lnTo>
                  <a:lnTo>
                    <a:pt x="131" y="198"/>
                  </a:lnTo>
                  <a:lnTo>
                    <a:pt x="129" y="198"/>
                  </a:lnTo>
                  <a:lnTo>
                    <a:pt x="127" y="203"/>
                  </a:lnTo>
                  <a:lnTo>
                    <a:pt x="127" y="207"/>
                  </a:lnTo>
                  <a:lnTo>
                    <a:pt x="122" y="209"/>
                  </a:lnTo>
                  <a:lnTo>
                    <a:pt x="122" y="207"/>
                  </a:lnTo>
                  <a:lnTo>
                    <a:pt x="120" y="207"/>
                  </a:lnTo>
                  <a:lnTo>
                    <a:pt x="118" y="211"/>
                  </a:lnTo>
                  <a:lnTo>
                    <a:pt x="116" y="211"/>
                  </a:lnTo>
                  <a:lnTo>
                    <a:pt x="116" y="209"/>
                  </a:lnTo>
                  <a:lnTo>
                    <a:pt x="112" y="211"/>
                  </a:lnTo>
                  <a:lnTo>
                    <a:pt x="112" y="215"/>
                  </a:lnTo>
                  <a:lnTo>
                    <a:pt x="114" y="215"/>
                  </a:lnTo>
                  <a:lnTo>
                    <a:pt x="114" y="217"/>
                  </a:lnTo>
                  <a:lnTo>
                    <a:pt x="108" y="222"/>
                  </a:lnTo>
                  <a:lnTo>
                    <a:pt x="106" y="222"/>
                  </a:lnTo>
                  <a:lnTo>
                    <a:pt x="103" y="224"/>
                  </a:lnTo>
                  <a:lnTo>
                    <a:pt x="106" y="228"/>
                  </a:lnTo>
                  <a:lnTo>
                    <a:pt x="101" y="232"/>
                  </a:lnTo>
                  <a:lnTo>
                    <a:pt x="97" y="232"/>
                  </a:lnTo>
                  <a:lnTo>
                    <a:pt x="93" y="232"/>
                  </a:lnTo>
                  <a:lnTo>
                    <a:pt x="97" y="238"/>
                  </a:lnTo>
                  <a:lnTo>
                    <a:pt x="99" y="243"/>
                  </a:lnTo>
                  <a:lnTo>
                    <a:pt x="97" y="245"/>
                  </a:lnTo>
                  <a:lnTo>
                    <a:pt x="97" y="249"/>
                  </a:lnTo>
                  <a:lnTo>
                    <a:pt x="97" y="255"/>
                  </a:lnTo>
                  <a:lnTo>
                    <a:pt x="99" y="257"/>
                  </a:lnTo>
                  <a:lnTo>
                    <a:pt x="99" y="262"/>
                  </a:lnTo>
                  <a:lnTo>
                    <a:pt x="97" y="260"/>
                  </a:lnTo>
                  <a:lnTo>
                    <a:pt x="97" y="260"/>
                  </a:lnTo>
                  <a:lnTo>
                    <a:pt x="97" y="266"/>
                  </a:lnTo>
                  <a:lnTo>
                    <a:pt x="95" y="270"/>
                  </a:lnTo>
                  <a:lnTo>
                    <a:pt x="97" y="272"/>
                  </a:lnTo>
                  <a:lnTo>
                    <a:pt x="97" y="274"/>
                  </a:lnTo>
                  <a:lnTo>
                    <a:pt x="95" y="274"/>
                  </a:lnTo>
                  <a:lnTo>
                    <a:pt x="97" y="279"/>
                  </a:lnTo>
                  <a:lnTo>
                    <a:pt x="95" y="283"/>
                  </a:lnTo>
                  <a:lnTo>
                    <a:pt x="97" y="285"/>
                  </a:lnTo>
                  <a:lnTo>
                    <a:pt x="99" y="287"/>
                  </a:lnTo>
                  <a:lnTo>
                    <a:pt x="101" y="289"/>
                  </a:lnTo>
                  <a:lnTo>
                    <a:pt x="101" y="293"/>
                  </a:lnTo>
                  <a:lnTo>
                    <a:pt x="103" y="291"/>
                  </a:lnTo>
                  <a:lnTo>
                    <a:pt x="106" y="295"/>
                  </a:lnTo>
                  <a:lnTo>
                    <a:pt x="110" y="291"/>
                  </a:lnTo>
                  <a:lnTo>
                    <a:pt x="112" y="293"/>
                  </a:lnTo>
                  <a:lnTo>
                    <a:pt x="114" y="295"/>
                  </a:lnTo>
                  <a:lnTo>
                    <a:pt x="120" y="302"/>
                  </a:lnTo>
                  <a:lnTo>
                    <a:pt x="118" y="304"/>
                  </a:lnTo>
                  <a:lnTo>
                    <a:pt x="125" y="308"/>
                  </a:lnTo>
                  <a:lnTo>
                    <a:pt x="125" y="310"/>
                  </a:lnTo>
                  <a:lnTo>
                    <a:pt x="129" y="314"/>
                  </a:lnTo>
                  <a:lnTo>
                    <a:pt x="127" y="321"/>
                  </a:lnTo>
                  <a:lnTo>
                    <a:pt x="122" y="325"/>
                  </a:lnTo>
                  <a:lnTo>
                    <a:pt x="120" y="329"/>
                  </a:lnTo>
                  <a:lnTo>
                    <a:pt x="114" y="331"/>
                  </a:lnTo>
                  <a:lnTo>
                    <a:pt x="112" y="329"/>
                  </a:lnTo>
                  <a:lnTo>
                    <a:pt x="112" y="327"/>
                  </a:lnTo>
                  <a:lnTo>
                    <a:pt x="108" y="325"/>
                  </a:lnTo>
                  <a:lnTo>
                    <a:pt x="106" y="323"/>
                  </a:lnTo>
                  <a:lnTo>
                    <a:pt x="106" y="325"/>
                  </a:lnTo>
                  <a:lnTo>
                    <a:pt x="103" y="325"/>
                  </a:lnTo>
                  <a:lnTo>
                    <a:pt x="101" y="323"/>
                  </a:lnTo>
                  <a:lnTo>
                    <a:pt x="97" y="323"/>
                  </a:lnTo>
                  <a:lnTo>
                    <a:pt x="97" y="325"/>
                  </a:lnTo>
                  <a:lnTo>
                    <a:pt x="93" y="327"/>
                  </a:lnTo>
                  <a:lnTo>
                    <a:pt x="91" y="325"/>
                  </a:lnTo>
                  <a:lnTo>
                    <a:pt x="89" y="329"/>
                  </a:lnTo>
                  <a:lnTo>
                    <a:pt x="85" y="327"/>
                  </a:lnTo>
                  <a:lnTo>
                    <a:pt x="82" y="329"/>
                  </a:lnTo>
                  <a:lnTo>
                    <a:pt x="82" y="329"/>
                  </a:lnTo>
                  <a:lnTo>
                    <a:pt x="89" y="331"/>
                  </a:lnTo>
                  <a:lnTo>
                    <a:pt x="91" y="331"/>
                  </a:lnTo>
                  <a:lnTo>
                    <a:pt x="91" y="329"/>
                  </a:lnTo>
                  <a:lnTo>
                    <a:pt x="95" y="329"/>
                  </a:lnTo>
                  <a:lnTo>
                    <a:pt x="99" y="331"/>
                  </a:lnTo>
                  <a:lnTo>
                    <a:pt x="103" y="331"/>
                  </a:lnTo>
                  <a:lnTo>
                    <a:pt x="106" y="335"/>
                  </a:lnTo>
                  <a:lnTo>
                    <a:pt x="108" y="333"/>
                  </a:lnTo>
                  <a:lnTo>
                    <a:pt x="110" y="333"/>
                  </a:lnTo>
                  <a:lnTo>
                    <a:pt x="114" y="333"/>
                  </a:lnTo>
                  <a:lnTo>
                    <a:pt x="118" y="333"/>
                  </a:lnTo>
                  <a:lnTo>
                    <a:pt x="120" y="335"/>
                  </a:lnTo>
                  <a:lnTo>
                    <a:pt x="122" y="340"/>
                  </a:lnTo>
                  <a:lnTo>
                    <a:pt x="118" y="342"/>
                  </a:lnTo>
                  <a:lnTo>
                    <a:pt x="116" y="342"/>
                  </a:lnTo>
                  <a:lnTo>
                    <a:pt x="112" y="348"/>
                  </a:lnTo>
                  <a:lnTo>
                    <a:pt x="110" y="346"/>
                  </a:lnTo>
                  <a:lnTo>
                    <a:pt x="112" y="344"/>
                  </a:lnTo>
                  <a:lnTo>
                    <a:pt x="110" y="342"/>
                  </a:lnTo>
                  <a:lnTo>
                    <a:pt x="108" y="344"/>
                  </a:lnTo>
                  <a:lnTo>
                    <a:pt x="110" y="346"/>
                  </a:lnTo>
                  <a:lnTo>
                    <a:pt x="106" y="346"/>
                  </a:lnTo>
                  <a:lnTo>
                    <a:pt x="103" y="350"/>
                  </a:lnTo>
                  <a:lnTo>
                    <a:pt x="103" y="354"/>
                  </a:lnTo>
                  <a:lnTo>
                    <a:pt x="99" y="350"/>
                  </a:lnTo>
                  <a:lnTo>
                    <a:pt x="99" y="354"/>
                  </a:lnTo>
                  <a:lnTo>
                    <a:pt x="97" y="357"/>
                  </a:lnTo>
                  <a:lnTo>
                    <a:pt x="97" y="354"/>
                  </a:lnTo>
                  <a:lnTo>
                    <a:pt x="95" y="354"/>
                  </a:lnTo>
                  <a:lnTo>
                    <a:pt x="93" y="357"/>
                  </a:lnTo>
                  <a:lnTo>
                    <a:pt x="95" y="359"/>
                  </a:lnTo>
                  <a:lnTo>
                    <a:pt x="99" y="363"/>
                  </a:lnTo>
                  <a:lnTo>
                    <a:pt x="93" y="363"/>
                  </a:lnTo>
                  <a:lnTo>
                    <a:pt x="99" y="365"/>
                  </a:lnTo>
                  <a:lnTo>
                    <a:pt x="99" y="367"/>
                  </a:lnTo>
                  <a:lnTo>
                    <a:pt x="97" y="371"/>
                  </a:lnTo>
                  <a:lnTo>
                    <a:pt x="101" y="375"/>
                  </a:lnTo>
                  <a:lnTo>
                    <a:pt x="97" y="375"/>
                  </a:lnTo>
                  <a:lnTo>
                    <a:pt x="91" y="375"/>
                  </a:lnTo>
                  <a:lnTo>
                    <a:pt x="95" y="378"/>
                  </a:lnTo>
                  <a:lnTo>
                    <a:pt x="93" y="382"/>
                  </a:lnTo>
                  <a:lnTo>
                    <a:pt x="97" y="384"/>
                  </a:lnTo>
                  <a:lnTo>
                    <a:pt x="93" y="388"/>
                  </a:lnTo>
                  <a:lnTo>
                    <a:pt x="97" y="392"/>
                  </a:lnTo>
                  <a:lnTo>
                    <a:pt x="93" y="397"/>
                  </a:lnTo>
                  <a:lnTo>
                    <a:pt x="93" y="399"/>
                  </a:lnTo>
                  <a:lnTo>
                    <a:pt x="95" y="403"/>
                  </a:lnTo>
                  <a:lnTo>
                    <a:pt x="95" y="405"/>
                  </a:lnTo>
                  <a:lnTo>
                    <a:pt x="93" y="416"/>
                  </a:lnTo>
                  <a:lnTo>
                    <a:pt x="91" y="420"/>
                  </a:lnTo>
                  <a:lnTo>
                    <a:pt x="89" y="426"/>
                  </a:lnTo>
                  <a:lnTo>
                    <a:pt x="85" y="432"/>
                  </a:lnTo>
                  <a:lnTo>
                    <a:pt x="82" y="430"/>
                  </a:lnTo>
                  <a:lnTo>
                    <a:pt x="78" y="428"/>
                  </a:lnTo>
                  <a:lnTo>
                    <a:pt x="74" y="430"/>
                  </a:lnTo>
                  <a:lnTo>
                    <a:pt x="68" y="428"/>
                  </a:lnTo>
                  <a:lnTo>
                    <a:pt x="66" y="426"/>
                  </a:lnTo>
                  <a:lnTo>
                    <a:pt x="66" y="432"/>
                  </a:lnTo>
                  <a:lnTo>
                    <a:pt x="59" y="432"/>
                  </a:lnTo>
                  <a:lnTo>
                    <a:pt x="55" y="439"/>
                  </a:lnTo>
                  <a:lnTo>
                    <a:pt x="57" y="441"/>
                  </a:lnTo>
                  <a:lnTo>
                    <a:pt x="59" y="445"/>
                  </a:lnTo>
                  <a:lnTo>
                    <a:pt x="55" y="449"/>
                  </a:lnTo>
                  <a:lnTo>
                    <a:pt x="49" y="447"/>
                  </a:lnTo>
                  <a:lnTo>
                    <a:pt x="40" y="449"/>
                  </a:lnTo>
                  <a:lnTo>
                    <a:pt x="36" y="449"/>
                  </a:lnTo>
                  <a:lnTo>
                    <a:pt x="34" y="447"/>
                  </a:lnTo>
                  <a:lnTo>
                    <a:pt x="36" y="443"/>
                  </a:lnTo>
                  <a:lnTo>
                    <a:pt x="34" y="434"/>
                  </a:lnTo>
                  <a:lnTo>
                    <a:pt x="30" y="432"/>
                  </a:lnTo>
                  <a:lnTo>
                    <a:pt x="30" y="430"/>
                  </a:lnTo>
                  <a:lnTo>
                    <a:pt x="26" y="428"/>
                  </a:lnTo>
                  <a:lnTo>
                    <a:pt x="28" y="426"/>
                  </a:lnTo>
                  <a:lnTo>
                    <a:pt x="32" y="426"/>
                  </a:lnTo>
                  <a:lnTo>
                    <a:pt x="36" y="420"/>
                  </a:lnTo>
                  <a:lnTo>
                    <a:pt x="34" y="416"/>
                  </a:lnTo>
                  <a:lnTo>
                    <a:pt x="30" y="418"/>
                  </a:lnTo>
                  <a:lnTo>
                    <a:pt x="26" y="413"/>
                  </a:lnTo>
                  <a:lnTo>
                    <a:pt x="26" y="409"/>
                  </a:lnTo>
                  <a:lnTo>
                    <a:pt x="21" y="407"/>
                  </a:lnTo>
                  <a:lnTo>
                    <a:pt x="21" y="403"/>
                  </a:lnTo>
                  <a:lnTo>
                    <a:pt x="17" y="394"/>
                  </a:lnTo>
                  <a:lnTo>
                    <a:pt x="15" y="394"/>
                  </a:lnTo>
                  <a:lnTo>
                    <a:pt x="13" y="388"/>
                  </a:lnTo>
                  <a:lnTo>
                    <a:pt x="9" y="388"/>
                  </a:lnTo>
                  <a:lnTo>
                    <a:pt x="7" y="384"/>
                  </a:lnTo>
                  <a:lnTo>
                    <a:pt x="9" y="382"/>
                  </a:lnTo>
                  <a:lnTo>
                    <a:pt x="11" y="378"/>
                  </a:lnTo>
                  <a:lnTo>
                    <a:pt x="9" y="375"/>
                  </a:lnTo>
                  <a:lnTo>
                    <a:pt x="9" y="371"/>
                  </a:lnTo>
                  <a:lnTo>
                    <a:pt x="13" y="369"/>
                  </a:lnTo>
                  <a:lnTo>
                    <a:pt x="13" y="367"/>
                  </a:lnTo>
                  <a:lnTo>
                    <a:pt x="9" y="365"/>
                  </a:lnTo>
                  <a:lnTo>
                    <a:pt x="11" y="363"/>
                  </a:lnTo>
                  <a:lnTo>
                    <a:pt x="9" y="363"/>
                  </a:lnTo>
                  <a:lnTo>
                    <a:pt x="7" y="365"/>
                  </a:lnTo>
                  <a:lnTo>
                    <a:pt x="11" y="369"/>
                  </a:lnTo>
                  <a:lnTo>
                    <a:pt x="7" y="371"/>
                  </a:lnTo>
                  <a:lnTo>
                    <a:pt x="7" y="367"/>
                  </a:lnTo>
                  <a:lnTo>
                    <a:pt x="4" y="365"/>
                  </a:lnTo>
                  <a:lnTo>
                    <a:pt x="2" y="363"/>
                  </a:lnTo>
                  <a:lnTo>
                    <a:pt x="2" y="357"/>
                  </a:lnTo>
                  <a:lnTo>
                    <a:pt x="0" y="354"/>
                  </a:lnTo>
                  <a:lnTo>
                    <a:pt x="0" y="346"/>
                  </a:lnTo>
                  <a:lnTo>
                    <a:pt x="2" y="344"/>
                  </a:lnTo>
                  <a:lnTo>
                    <a:pt x="2" y="344"/>
                  </a:lnTo>
                  <a:lnTo>
                    <a:pt x="2" y="344"/>
                  </a:lnTo>
                  <a:close/>
                  <a:moveTo>
                    <a:pt x="120" y="331"/>
                  </a:moveTo>
                  <a:lnTo>
                    <a:pt x="122" y="335"/>
                  </a:lnTo>
                  <a:lnTo>
                    <a:pt x="125" y="338"/>
                  </a:lnTo>
                  <a:lnTo>
                    <a:pt x="125" y="333"/>
                  </a:lnTo>
                  <a:lnTo>
                    <a:pt x="129" y="329"/>
                  </a:lnTo>
                  <a:lnTo>
                    <a:pt x="129" y="327"/>
                  </a:lnTo>
                  <a:lnTo>
                    <a:pt x="125" y="327"/>
                  </a:lnTo>
                  <a:lnTo>
                    <a:pt x="120" y="331"/>
                  </a:lnTo>
                  <a:lnTo>
                    <a:pt x="120" y="331"/>
                  </a:lnTo>
                  <a:close/>
                  <a:moveTo>
                    <a:pt x="4" y="371"/>
                  </a:moveTo>
                  <a:lnTo>
                    <a:pt x="4" y="375"/>
                  </a:lnTo>
                  <a:lnTo>
                    <a:pt x="7" y="375"/>
                  </a:lnTo>
                  <a:lnTo>
                    <a:pt x="9" y="371"/>
                  </a:lnTo>
                  <a:lnTo>
                    <a:pt x="4" y="371"/>
                  </a:lnTo>
                  <a:lnTo>
                    <a:pt x="4" y="371"/>
                  </a:lnTo>
                  <a:close/>
                  <a:moveTo>
                    <a:pt x="137" y="359"/>
                  </a:moveTo>
                  <a:lnTo>
                    <a:pt x="139" y="363"/>
                  </a:lnTo>
                  <a:lnTo>
                    <a:pt x="141" y="361"/>
                  </a:lnTo>
                  <a:lnTo>
                    <a:pt x="139" y="359"/>
                  </a:lnTo>
                  <a:lnTo>
                    <a:pt x="137" y="359"/>
                  </a:lnTo>
                  <a:lnTo>
                    <a:pt x="137" y="359"/>
                  </a:lnTo>
                  <a:close/>
                  <a:moveTo>
                    <a:pt x="139" y="378"/>
                  </a:moveTo>
                  <a:lnTo>
                    <a:pt x="139" y="380"/>
                  </a:lnTo>
                  <a:lnTo>
                    <a:pt x="141" y="378"/>
                  </a:lnTo>
                  <a:lnTo>
                    <a:pt x="146" y="375"/>
                  </a:lnTo>
                  <a:lnTo>
                    <a:pt x="146" y="375"/>
                  </a:lnTo>
                  <a:lnTo>
                    <a:pt x="141" y="375"/>
                  </a:lnTo>
                  <a:lnTo>
                    <a:pt x="139" y="378"/>
                  </a:lnTo>
                  <a:lnTo>
                    <a:pt x="139" y="378"/>
                  </a:lnTo>
                  <a:close/>
                  <a:moveTo>
                    <a:pt x="125" y="409"/>
                  </a:moveTo>
                  <a:lnTo>
                    <a:pt x="129" y="407"/>
                  </a:lnTo>
                  <a:lnTo>
                    <a:pt x="131" y="405"/>
                  </a:lnTo>
                  <a:lnTo>
                    <a:pt x="129" y="403"/>
                  </a:lnTo>
                  <a:lnTo>
                    <a:pt x="131" y="401"/>
                  </a:lnTo>
                  <a:lnTo>
                    <a:pt x="135" y="399"/>
                  </a:lnTo>
                  <a:lnTo>
                    <a:pt x="135" y="394"/>
                  </a:lnTo>
                  <a:lnTo>
                    <a:pt x="137" y="392"/>
                  </a:lnTo>
                  <a:lnTo>
                    <a:pt x="137" y="390"/>
                  </a:lnTo>
                  <a:lnTo>
                    <a:pt x="135" y="388"/>
                  </a:lnTo>
                  <a:lnTo>
                    <a:pt x="137" y="384"/>
                  </a:lnTo>
                  <a:lnTo>
                    <a:pt x="137" y="382"/>
                  </a:lnTo>
                  <a:lnTo>
                    <a:pt x="139" y="380"/>
                  </a:lnTo>
                  <a:lnTo>
                    <a:pt x="137" y="380"/>
                  </a:lnTo>
                  <a:lnTo>
                    <a:pt x="135" y="380"/>
                  </a:lnTo>
                  <a:lnTo>
                    <a:pt x="131" y="380"/>
                  </a:lnTo>
                  <a:lnTo>
                    <a:pt x="127" y="384"/>
                  </a:lnTo>
                  <a:lnTo>
                    <a:pt x="125" y="386"/>
                  </a:lnTo>
                  <a:lnTo>
                    <a:pt x="122" y="390"/>
                  </a:lnTo>
                  <a:lnTo>
                    <a:pt x="125" y="394"/>
                  </a:lnTo>
                  <a:lnTo>
                    <a:pt x="122" y="394"/>
                  </a:lnTo>
                  <a:lnTo>
                    <a:pt x="127" y="401"/>
                  </a:lnTo>
                  <a:lnTo>
                    <a:pt x="129" y="401"/>
                  </a:lnTo>
                  <a:lnTo>
                    <a:pt x="127" y="403"/>
                  </a:lnTo>
                  <a:lnTo>
                    <a:pt x="125" y="407"/>
                  </a:lnTo>
                  <a:lnTo>
                    <a:pt x="125" y="409"/>
                  </a:lnTo>
                  <a:lnTo>
                    <a:pt x="125" y="409"/>
                  </a:lnTo>
                  <a:close/>
                  <a:moveTo>
                    <a:pt x="95" y="420"/>
                  </a:moveTo>
                  <a:lnTo>
                    <a:pt x="95" y="424"/>
                  </a:lnTo>
                  <a:lnTo>
                    <a:pt x="95" y="426"/>
                  </a:lnTo>
                  <a:lnTo>
                    <a:pt x="97" y="428"/>
                  </a:lnTo>
                  <a:lnTo>
                    <a:pt x="99" y="424"/>
                  </a:lnTo>
                  <a:lnTo>
                    <a:pt x="101" y="418"/>
                  </a:lnTo>
                  <a:lnTo>
                    <a:pt x="101" y="411"/>
                  </a:lnTo>
                  <a:lnTo>
                    <a:pt x="103" y="405"/>
                  </a:lnTo>
                  <a:lnTo>
                    <a:pt x="103" y="399"/>
                  </a:lnTo>
                  <a:lnTo>
                    <a:pt x="101" y="397"/>
                  </a:lnTo>
                  <a:lnTo>
                    <a:pt x="99" y="401"/>
                  </a:lnTo>
                  <a:lnTo>
                    <a:pt x="99" y="403"/>
                  </a:lnTo>
                  <a:lnTo>
                    <a:pt x="99" y="409"/>
                  </a:lnTo>
                  <a:lnTo>
                    <a:pt x="97" y="409"/>
                  </a:lnTo>
                  <a:lnTo>
                    <a:pt x="95" y="42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37" name="Freeform 47">
              <a:extLst>
                <a:ext uri="{FF2B5EF4-FFF2-40B4-BE49-F238E27FC236}">
                  <a16:creationId xmlns:a16="http://schemas.microsoft.com/office/drawing/2014/main" id="{C705994A-5701-41E7-A175-1A4402747886}"/>
                </a:ext>
              </a:extLst>
            </p:cNvPr>
            <p:cNvSpPr>
              <a:spLocks noEditPoints="1"/>
            </p:cNvSpPr>
            <p:nvPr/>
          </p:nvSpPr>
          <p:spPr bwMode="auto">
            <a:xfrm>
              <a:off x="4540288" y="2138228"/>
              <a:ext cx="161222" cy="271034"/>
            </a:xfrm>
            <a:custGeom>
              <a:avLst/>
              <a:gdLst>
                <a:gd name="T0" fmla="*/ 181 w 200"/>
                <a:gd name="T1" fmla="*/ 297 h 358"/>
                <a:gd name="T2" fmla="*/ 185 w 200"/>
                <a:gd name="T3" fmla="*/ 242 h 358"/>
                <a:gd name="T4" fmla="*/ 173 w 200"/>
                <a:gd name="T5" fmla="*/ 202 h 358"/>
                <a:gd name="T6" fmla="*/ 164 w 200"/>
                <a:gd name="T7" fmla="*/ 179 h 358"/>
                <a:gd name="T8" fmla="*/ 158 w 200"/>
                <a:gd name="T9" fmla="*/ 137 h 358"/>
                <a:gd name="T10" fmla="*/ 154 w 200"/>
                <a:gd name="T11" fmla="*/ 89 h 358"/>
                <a:gd name="T12" fmla="*/ 128 w 200"/>
                <a:gd name="T13" fmla="*/ 70 h 358"/>
                <a:gd name="T14" fmla="*/ 124 w 200"/>
                <a:gd name="T15" fmla="*/ 42 h 358"/>
                <a:gd name="T16" fmla="*/ 128 w 200"/>
                <a:gd name="T17" fmla="*/ 15 h 358"/>
                <a:gd name="T18" fmla="*/ 97 w 200"/>
                <a:gd name="T19" fmla="*/ 0 h 358"/>
                <a:gd name="T20" fmla="*/ 82 w 200"/>
                <a:gd name="T21" fmla="*/ 11 h 358"/>
                <a:gd name="T22" fmla="*/ 78 w 200"/>
                <a:gd name="T23" fmla="*/ 38 h 358"/>
                <a:gd name="T24" fmla="*/ 65 w 200"/>
                <a:gd name="T25" fmla="*/ 51 h 358"/>
                <a:gd name="T26" fmla="*/ 42 w 200"/>
                <a:gd name="T27" fmla="*/ 57 h 358"/>
                <a:gd name="T28" fmla="*/ 10 w 200"/>
                <a:gd name="T29" fmla="*/ 34 h 358"/>
                <a:gd name="T30" fmla="*/ 0 w 200"/>
                <a:gd name="T31" fmla="*/ 42 h 358"/>
                <a:gd name="T32" fmla="*/ 29 w 200"/>
                <a:gd name="T33" fmla="*/ 63 h 358"/>
                <a:gd name="T34" fmla="*/ 42 w 200"/>
                <a:gd name="T35" fmla="*/ 74 h 358"/>
                <a:gd name="T36" fmla="*/ 48 w 200"/>
                <a:gd name="T37" fmla="*/ 95 h 358"/>
                <a:gd name="T38" fmla="*/ 57 w 200"/>
                <a:gd name="T39" fmla="*/ 116 h 358"/>
                <a:gd name="T40" fmla="*/ 59 w 200"/>
                <a:gd name="T41" fmla="*/ 145 h 358"/>
                <a:gd name="T42" fmla="*/ 72 w 200"/>
                <a:gd name="T43" fmla="*/ 162 h 358"/>
                <a:gd name="T44" fmla="*/ 88 w 200"/>
                <a:gd name="T45" fmla="*/ 181 h 358"/>
                <a:gd name="T46" fmla="*/ 93 w 200"/>
                <a:gd name="T47" fmla="*/ 194 h 358"/>
                <a:gd name="T48" fmla="*/ 72 w 200"/>
                <a:gd name="T49" fmla="*/ 204 h 358"/>
                <a:gd name="T50" fmla="*/ 59 w 200"/>
                <a:gd name="T51" fmla="*/ 217 h 358"/>
                <a:gd name="T52" fmla="*/ 57 w 200"/>
                <a:gd name="T53" fmla="*/ 236 h 358"/>
                <a:gd name="T54" fmla="*/ 44 w 200"/>
                <a:gd name="T55" fmla="*/ 238 h 358"/>
                <a:gd name="T56" fmla="*/ 40 w 200"/>
                <a:gd name="T57" fmla="*/ 251 h 358"/>
                <a:gd name="T58" fmla="*/ 29 w 200"/>
                <a:gd name="T59" fmla="*/ 255 h 358"/>
                <a:gd name="T60" fmla="*/ 29 w 200"/>
                <a:gd name="T61" fmla="*/ 270 h 358"/>
                <a:gd name="T62" fmla="*/ 32 w 200"/>
                <a:gd name="T63" fmla="*/ 285 h 358"/>
                <a:gd name="T64" fmla="*/ 40 w 200"/>
                <a:gd name="T65" fmla="*/ 306 h 358"/>
                <a:gd name="T66" fmla="*/ 36 w 200"/>
                <a:gd name="T67" fmla="*/ 329 h 358"/>
                <a:gd name="T68" fmla="*/ 50 w 200"/>
                <a:gd name="T69" fmla="*/ 337 h 358"/>
                <a:gd name="T70" fmla="*/ 63 w 200"/>
                <a:gd name="T71" fmla="*/ 341 h 358"/>
                <a:gd name="T72" fmla="*/ 72 w 200"/>
                <a:gd name="T73" fmla="*/ 358 h 358"/>
                <a:gd name="T74" fmla="*/ 84 w 200"/>
                <a:gd name="T75" fmla="*/ 352 h 358"/>
                <a:gd name="T76" fmla="*/ 109 w 200"/>
                <a:gd name="T77" fmla="*/ 341 h 358"/>
                <a:gd name="T78" fmla="*/ 118 w 200"/>
                <a:gd name="T79" fmla="*/ 337 h 358"/>
                <a:gd name="T80" fmla="*/ 126 w 200"/>
                <a:gd name="T81" fmla="*/ 337 h 358"/>
                <a:gd name="T82" fmla="*/ 139 w 200"/>
                <a:gd name="T83" fmla="*/ 333 h 358"/>
                <a:gd name="T84" fmla="*/ 152 w 200"/>
                <a:gd name="T85" fmla="*/ 331 h 358"/>
                <a:gd name="T86" fmla="*/ 84 w 200"/>
                <a:gd name="T87" fmla="*/ 188 h 358"/>
                <a:gd name="T88" fmla="*/ 84 w 200"/>
                <a:gd name="T89" fmla="*/ 183 h 358"/>
                <a:gd name="T90" fmla="*/ 29 w 200"/>
                <a:gd name="T91" fmla="*/ 242 h 358"/>
                <a:gd name="T92" fmla="*/ 29 w 200"/>
                <a:gd name="T93" fmla="*/ 247 h 358"/>
                <a:gd name="T94" fmla="*/ 67 w 200"/>
                <a:gd name="T95" fmla="*/ 350 h 358"/>
                <a:gd name="T96" fmla="*/ 67 w 200"/>
                <a:gd name="T97" fmla="*/ 350 h 358"/>
                <a:gd name="T98" fmla="*/ 61 w 200"/>
                <a:gd name="T99" fmla="*/ 346 h 358"/>
                <a:gd name="T100" fmla="*/ 53 w 200"/>
                <a:gd name="T101" fmla="*/ 341 h 358"/>
                <a:gd name="T102" fmla="*/ 44 w 200"/>
                <a:gd name="T103" fmla="*/ 335 h 358"/>
                <a:gd name="T104" fmla="*/ 36 w 200"/>
                <a:gd name="T105" fmla="*/ 337 h 358"/>
                <a:gd name="T106" fmla="*/ 13 w 200"/>
                <a:gd name="T107" fmla="*/ 337 h 358"/>
                <a:gd name="T108" fmla="*/ 19 w 200"/>
                <a:gd name="T109" fmla="*/ 350 h 358"/>
                <a:gd name="T110" fmla="*/ 10 w 200"/>
                <a:gd name="T111" fmla="*/ 346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0" h="358">
                  <a:moveTo>
                    <a:pt x="158" y="331"/>
                  </a:moveTo>
                  <a:lnTo>
                    <a:pt x="158" y="327"/>
                  </a:lnTo>
                  <a:lnTo>
                    <a:pt x="166" y="316"/>
                  </a:lnTo>
                  <a:lnTo>
                    <a:pt x="171" y="314"/>
                  </a:lnTo>
                  <a:lnTo>
                    <a:pt x="177" y="306"/>
                  </a:lnTo>
                  <a:lnTo>
                    <a:pt x="181" y="297"/>
                  </a:lnTo>
                  <a:lnTo>
                    <a:pt x="185" y="287"/>
                  </a:lnTo>
                  <a:lnTo>
                    <a:pt x="194" y="274"/>
                  </a:lnTo>
                  <a:lnTo>
                    <a:pt x="200" y="259"/>
                  </a:lnTo>
                  <a:lnTo>
                    <a:pt x="198" y="253"/>
                  </a:lnTo>
                  <a:lnTo>
                    <a:pt x="190" y="242"/>
                  </a:lnTo>
                  <a:lnTo>
                    <a:pt x="185" y="242"/>
                  </a:lnTo>
                  <a:lnTo>
                    <a:pt x="175" y="228"/>
                  </a:lnTo>
                  <a:lnTo>
                    <a:pt x="177" y="223"/>
                  </a:lnTo>
                  <a:lnTo>
                    <a:pt x="181" y="217"/>
                  </a:lnTo>
                  <a:lnTo>
                    <a:pt x="181" y="211"/>
                  </a:lnTo>
                  <a:lnTo>
                    <a:pt x="175" y="207"/>
                  </a:lnTo>
                  <a:lnTo>
                    <a:pt x="173" y="202"/>
                  </a:lnTo>
                  <a:lnTo>
                    <a:pt x="173" y="196"/>
                  </a:lnTo>
                  <a:lnTo>
                    <a:pt x="173" y="194"/>
                  </a:lnTo>
                  <a:lnTo>
                    <a:pt x="173" y="190"/>
                  </a:lnTo>
                  <a:lnTo>
                    <a:pt x="166" y="190"/>
                  </a:lnTo>
                  <a:lnTo>
                    <a:pt x="164" y="186"/>
                  </a:lnTo>
                  <a:lnTo>
                    <a:pt x="164" y="179"/>
                  </a:lnTo>
                  <a:lnTo>
                    <a:pt x="166" y="175"/>
                  </a:lnTo>
                  <a:lnTo>
                    <a:pt x="162" y="175"/>
                  </a:lnTo>
                  <a:lnTo>
                    <a:pt x="162" y="171"/>
                  </a:lnTo>
                  <a:lnTo>
                    <a:pt x="164" y="158"/>
                  </a:lnTo>
                  <a:lnTo>
                    <a:pt x="169" y="158"/>
                  </a:lnTo>
                  <a:lnTo>
                    <a:pt x="158" y="137"/>
                  </a:lnTo>
                  <a:lnTo>
                    <a:pt x="150" y="122"/>
                  </a:lnTo>
                  <a:lnTo>
                    <a:pt x="150" y="116"/>
                  </a:lnTo>
                  <a:lnTo>
                    <a:pt x="143" y="112"/>
                  </a:lnTo>
                  <a:lnTo>
                    <a:pt x="147" y="101"/>
                  </a:lnTo>
                  <a:lnTo>
                    <a:pt x="152" y="95"/>
                  </a:lnTo>
                  <a:lnTo>
                    <a:pt x="154" y="89"/>
                  </a:lnTo>
                  <a:lnTo>
                    <a:pt x="152" y="86"/>
                  </a:lnTo>
                  <a:lnTo>
                    <a:pt x="141" y="80"/>
                  </a:lnTo>
                  <a:lnTo>
                    <a:pt x="139" y="78"/>
                  </a:lnTo>
                  <a:lnTo>
                    <a:pt x="137" y="74"/>
                  </a:lnTo>
                  <a:lnTo>
                    <a:pt x="131" y="70"/>
                  </a:lnTo>
                  <a:lnTo>
                    <a:pt x="128" y="70"/>
                  </a:lnTo>
                  <a:lnTo>
                    <a:pt x="126" y="61"/>
                  </a:lnTo>
                  <a:lnTo>
                    <a:pt x="122" y="57"/>
                  </a:lnTo>
                  <a:lnTo>
                    <a:pt x="124" y="51"/>
                  </a:lnTo>
                  <a:lnTo>
                    <a:pt x="124" y="44"/>
                  </a:lnTo>
                  <a:lnTo>
                    <a:pt x="122" y="44"/>
                  </a:lnTo>
                  <a:lnTo>
                    <a:pt x="124" y="42"/>
                  </a:lnTo>
                  <a:lnTo>
                    <a:pt x="131" y="40"/>
                  </a:lnTo>
                  <a:lnTo>
                    <a:pt x="131" y="32"/>
                  </a:lnTo>
                  <a:lnTo>
                    <a:pt x="133" y="25"/>
                  </a:lnTo>
                  <a:lnTo>
                    <a:pt x="133" y="21"/>
                  </a:lnTo>
                  <a:lnTo>
                    <a:pt x="131" y="17"/>
                  </a:lnTo>
                  <a:lnTo>
                    <a:pt x="128" y="15"/>
                  </a:lnTo>
                  <a:lnTo>
                    <a:pt x="122" y="13"/>
                  </a:lnTo>
                  <a:lnTo>
                    <a:pt x="118" y="13"/>
                  </a:lnTo>
                  <a:lnTo>
                    <a:pt x="116" y="8"/>
                  </a:lnTo>
                  <a:lnTo>
                    <a:pt x="109" y="2"/>
                  </a:lnTo>
                  <a:lnTo>
                    <a:pt x="105" y="0"/>
                  </a:lnTo>
                  <a:lnTo>
                    <a:pt x="97" y="0"/>
                  </a:lnTo>
                  <a:lnTo>
                    <a:pt x="95" y="4"/>
                  </a:lnTo>
                  <a:lnTo>
                    <a:pt x="95" y="6"/>
                  </a:lnTo>
                  <a:lnTo>
                    <a:pt x="93" y="6"/>
                  </a:lnTo>
                  <a:lnTo>
                    <a:pt x="86" y="6"/>
                  </a:lnTo>
                  <a:lnTo>
                    <a:pt x="82" y="6"/>
                  </a:lnTo>
                  <a:lnTo>
                    <a:pt x="82" y="11"/>
                  </a:lnTo>
                  <a:lnTo>
                    <a:pt x="80" y="15"/>
                  </a:lnTo>
                  <a:lnTo>
                    <a:pt x="78" y="15"/>
                  </a:lnTo>
                  <a:lnTo>
                    <a:pt x="80" y="19"/>
                  </a:lnTo>
                  <a:lnTo>
                    <a:pt x="78" y="21"/>
                  </a:lnTo>
                  <a:lnTo>
                    <a:pt x="78" y="32"/>
                  </a:lnTo>
                  <a:lnTo>
                    <a:pt x="78" y="38"/>
                  </a:lnTo>
                  <a:lnTo>
                    <a:pt x="80" y="42"/>
                  </a:lnTo>
                  <a:lnTo>
                    <a:pt x="78" y="44"/>
                  </a:lnTo>
                  <a:lnTo>
                    <a:pt x="76" y="46"/>
                  </a:lnTo>
                  <a:lnTo>
                    <a:pt x="72" y="46"/>
                  </a:lnTo>
                  <a:lnTo>
                    <a:pt x="69" y="49"/>
                  </a:lnTo>
                  <a:lnTo>
                    <a:pt x="65" y="51"/>
                  </a:lnTo>
                  <a:lnTo>
                    <a:pt x="63" y="55"/>
                  </a:lnTo>
                  <a:lnTo>
                    <a:pt x="59" y="55"/>
                  </a:lnTo>
                  <a:lnTo>
                    <a:pt x="53" y="49"/>
                  </a:lnTo>
                  <a:lnTo>
                    <a:pt x="48" y="49"/>
                  </a:lnTo>
                  <a:lnTo>
                    <a:pt x="46" y="53"/>
                  </a:lnTo>
                  <a:lnTo>
                    <a:pt x="42" y="57"/>
                  </a:lnTo>
                  <a:lnTo>
                    <a:pt x="32" y="57"/>
                  </a:lnTo>
                  <a:lnTo>
                    <a:pt x="25" y="55"/>
                  </a:lnTo>
                  <a:lnTo>
                    <a:pt x="23" y="51"/>
                  </a:lnTo>
                  <a:lnTo>
                    <a:pt x="21" y="46"/>
                  </a:lnTo>
                  <a:lnTo>
                    <a:pt x="13" y="38"/>
                  </a:lnTo>
                  <a:lnTo>
                    <a:pt x="10" y="34"/>
                  </a:lnTo>
                  <a:lnTo>
                    <a:pt x="6" y="34"/>
                  </a:lnTo>
                  <a:lnTo>
                    <a:pt x="4" y="36"/>
                  </a:lnTo>
                  <a:lnTo>
                    <a:pt x="2" y="40"/>
                  </a:lnTo>
                  <a:lnTo>
                    <a:pt x="4" y="42"/>
                  </a:lnTo>
                  <a:lnTo>
                    <a:pt x="2" y="44"/>
                  </a:lnTo>
                  <a:lnTo>
                    <a:pt x="0" y="42"/>
                  </a:lnTo>
                  <a:lnTo>
                    <a:pt x="0" y="44"/>
                  </a:lnTo>
                  <a:lnTo>
                    <a:pt x="4" y="49"/>
                  </a:lnTo>
                  <a:lnTo>
                    <a:pt x="8" y="51"/>
                  </a:lnTo>
                  <a:lnTo>
                    <a:pt x="15" y="59"/>
                  </a:lnTo>
                  <a:lnTo>
                    <a:pt x="21" y="63"/>
                  </a:lnTo>
                  <a:lnTo>
                    <a:pt x="29" y="63"/>
                  </a:lnTo>
                  <a:lnTo>
                    <a:pt x="32" y="65"/>
                  </a:lnTo>
                  <a:lnTo>
                    <a:pt x="34" y="65"/>
                  </a:lnTo>
                  <a:lnTo>
                    <a:pt x="38" y="70"/>
                  </a:lnTo>
                  <a:lnTo>
                    <a:pt x="40" y="74"/>
                  </a:lnTo>
                  <a:lnTo>
                    <a:pt x="42" y="74"/>
                  </a:lnTo>
                  <a:lnTo>
                    <a:pt x="42" y="74"/>
                  </a:lnTo>
                  <a:lnTo>
                    <a:pt x="46" y="78"/>
                  </a:lnTo>
                  <a:lnTo>
                    <a:pt x="48" y="78"/>
                  </a:lnTo>
                  <a:lnTo>
                    <a:pt x="50" y="82"/>
                  </a:lnTo>
                  <a:lnTo>
                    <a:pt x="48" y="84"/>
                  </a:lnTo>
                  <a:lnTo>
                    <a:pt x="50" y="91"/>
                  </a:lnTo>
                  <a:lnTo>
                    <a:pt x="48" y="95"/>
                  </a:lnTo>
                  <a:lnTo>
                    <a:pt x="48" y="99"/>
                  </a:lnTo>
                  <a:lnTo>
                    <a:pt x="55" y="99"/>
                  </a:lnTo>
                  <a:lnTo>
                    <a:pt x="55" y="103"/>
                  </a:lnTo>
                  <a:lnTo>
                    <a:pt x="53" y="108"/>
                  </a:lnTo>
                  <a:lnTo>
                    <a:pt x="55" y="112"/>
                  </a:lnTo>
                  <a:lnTo>
                    <a:pt x="57" y="116"/>
                  </a:lnTo>
                  <a:lnTo>
                    <a:pt x="57" y="122"/>
                  </a:lnTo>
                  <a:lnTo>
                    <a:pt x="57" y="126"/>
                  </a:lnTo>
                  <a:lnTo>
                    <a:pt x="57" y="129"/>
                  </a:lnTo>
                  <a:lnTo>
                    <a:pt x="57" y="137"/>
                  </a:lnTo>
                  <a:lnTo>
                    <a:pt x="57" y="139"/>
                  </a:lnTo>
                  <a:lnTo>
                    <a:pt x="59" y="145"/>
                  </a:lnTo>
                  <a:lnTo>
                    <a:pt x="61" y="148"/>
                  </a:lnTo>
                  <a:lnTo>
                    <a:pt x="65" y="154"/>
                  </a:lnTo>
                  <a:lnTo>
                    <a:pt x="67" y="156"/>
                  </a:lnTo>
                  <a:lnTo>
                    <a:pt x="67" y="160"/>
                  </a:lnTo>
                  <a:lnTo>
                    <a:pt x="69" y="162"/>
                  </a:lnTo>
                  <a:lnTo>
                    <a:pt x="72" y="162"/>
                  </a:lnTo>
                  <a:lnTo>
                    <a:pt x="76" y="167"/>
                  </a:lnTo>
                  <a:lnTo>
                    <a:pt x="84" y="167"/>
                  </a:lnTo>
                  <a:lnTo>
                    <a:pt x="88" y="171"/>
                  </a:lnTo>
                  <a:lnTo>
                    <a:pt x="86" y="173"/>
                  </a:lnTo>
                  <a:lnTo>
                    <a:pt x="88" y="175"/>
                  </a:lnTo>
                  <a:lnTo>
                    <a:pt x="88" y="181"/>
                  </a:lnTo>
                  <a:lnTo>
                    <a:pt x="86" y="183"/>
                  </a:lnTo>
                  <a:lnTo>
                    <a:pt x="93" y="188"/>
                  </a:lnTo>
                  <a:lnTo>
                    <a:pt x="88" y="188"/>
                  </a:lnTo>
                  <a:lnTo>
                    <a:pt x="86" y="188"/>
                  </a:lnTo>
                  <a:lnTo>
                    <a:pt x="93" y="192"/>
                  </a:lnTo>
                  <a:lnTo>
                    <a:pt x="93" y="194"/>
                  </a:lnTo>
                  <a:lnTo>
                    <a:pt x="86" y="192"/>
                  </a:lnTo>
                  <a:lnTo>
                    <a:pt x="82" y="192"/>
                  </a:lnTo>
                  <a:lnTo>
                    <a:pt x="76" y="194"/>
                  </a:lnTo>
                  <a:lnTo>
                    <a:pt x="76" y="198"/>
                  </a:lnTo>
                  <a:lnTo>
                    <a:pt x="72" y="202"/>
                  </a:lnTo>
                  <a:lnTo>
                    <a:pt x="72" y="204"/>
                  </a:lnTo>
                  <a:lnTo>
                    <a:pt x="72" y="207"/>
                  </a:lnTo>
                  <a:lnTo>
                    <a:pt x="65" y="213"/>
                  </a:lnTo>
                  <a:lnTo>
                    <a:pt x="63" y="219"/>
                  </a:lnTo>
                  <a:lnTo>
                    <a:pt x="63" y="219"/>
                  </a:lnTo>
                  <a:lnTo>
                    <a:pt x="61" y="217"/>
                  </a:lnTo>
                  <a:lnTo>
                    <a:pt x="59" y="217"/>
                  </a:lnTo>
                  <a:lnTo>
                    <a:pt x="61" y="221"/>
                  </a:lnTo>
                  <a:lnTo>
                    <a:pt x="59" y="226"/>
                  </a:lnTo>
                  <a:lnTo>
                    <a:pt x="55" y="226"/>
                  </a:lnTo>
                  <a:lnTo>
                    <a:pt x="53" y="228"/>
                  </a:lnTo>
                  <a:lnTo>
                    <a:pt x="55" y="234"/>
                  </a:lnTo>
                  <a:lnTo>
                    <a:pt x="57" y="236"/>
                  </a:lnTo>
                  <a:lnTo>
                    <a:pt x="53" y="234"/>
                  </a:lnTo>
                  <a:lnTo>
                    <a:pt x="50" y="232"/>
                  </a:lnTo>
                  <a:lnTo>
                    <a:pt x="48" y="234"/>
                  </a:lnTo>
                  <a:lnTo>
                    <a:pt x="46" y="238"/>
                  </a:lnTo>
                  <a:lnTo>
                    <a:pt x="46" y="240"/>
                  </a:lnTo>
                  <a:lnTo>
                    <a:pt x="44" y="238"/>
                  </a:lnTo>
                  <a:lnTo>
                    <a:pt x="44" y="240"/>
                  </a:lnTo>
                  <a:lnTo>
                    <a:pt x="46" y="242"/>
                  </a:lnTo>
                  <a:lnTo>
                    <a:pt x="46" y="245"/>
                  </a:lnTo>
                  <a:lnTo>
                    <a:pt x="44" y="247"/>
                  </a:lnTo>
                  <a:lnTo>
                    <a:pt x="42" y="249"/>
                  </a:lnTo>
                  <a:lnTo>
                    <a:pt x="40" y="251"/>
                  </a:lnTo>
                  <a:lnTo>
                    <a:pt x="38" y="251"/>
                  </a:lnTo>
                  <a:lnTo>
                    <a:pt x="38" y="249"/>
                  </a:lnTo>
                  <a:lnTo>
                    <a:pt x="34" y="247"/>
                  </a:lnTo>
                  <a:lnTo>
                    <a:pt x="32" y="249"/>
                  </a:lnTo>
                  <a:lnTo>
                    <a:pt x="32" y="253"/>
                  </a:lnTo>
                  <a:lnTo>
                    <a:pt x="29" y="255"/>
                  </a:lnTo>
                  <a:lnTo>
                    <a:pt x="32" y="257"/>
                  </a:lnTo>
                  <a:lnTo>
                    <a:pt x="29" y="261"/>
                  </a:lnTo>
                  <a:lnTo>
                    <a:pt x="29" y="261"/>
                  </a:lnTo>
                  <a:lnTo>
                    <a:pt x="27" y="266"/>
                  </a:lnTo>
                  <a:lnTo>
                    <a:pt x="27" y="270"/>
                  </a:lnTo>
                  <a:lnTo>
                    <a:pt x="29" y="270"/>
                  </a:lnTo>
                  <a:lnTo>
                    <a:pt x="27" y="274"/>
                  </a:lnTo>
                  <a:lnTo>
                    <a:pt x="29" y="276"/>
                  </a:lnTo>
                  <a:lnTo>
                    <a:pt x="32" y="276"/>
                  </a:lnTo>
                  <a:lnTo>
                    <a:pt x="34" y="278"/>
                  </a:lnTo>
                  <a:lnTo>
                    <a:pt x="34" y="282"/>
                  </a:lnTo>
                  <a:lnTo>
                    <a:pt x="32" y="285"/>
                  </a:lnTo>
                  <a:lnTo>
                    <a:pt x="34" y="289"/>
                  </a:lnTo>
                  <a:lnTo>
                    <a:pt x="32" y="289"/>
                  </a:lnTo>
                  <a:lnTo>
                    <a:pt x="36" y="295"/>
                  </a:lnTo>
                  <a:lnTo>
                    <a:pt x="38" y="297"/>
                  </a:lnTo>
                  <a:lnTo>
                    <a:pt x="36" y="299"/>
                  </a:lnTo>
                  <a:lnTo>
                    <a:pt x="40" y="306"/>
                  </a:lnTo>
                  <a:lnTo>
                    <a:pt x="36" y="306"/>
                  </a:lnTo>
                  <a:lnTo>
                    <a:pt x="38" y="312"/>
                  </a:lnTo>
                  <a:lnTo>
                    <a:pt x="36" y="314"/>
                  </a:lnTo>
                  <a:lnTo>
                    <a:pt x="36" y="323"/>
                  </a:lnTo>
                  <a:lnTo>
                    <a:pt x="38" y="325"/>
                  </a:lnTo>
                  <a:lnTo>
                    <a:pt x="36" y="329"/>
                  </a:lnTo>
                  <a:lnTo>
                    <a:pt x="36" y="333"/>
                  </a:lnTo>
                  <a:lnTo>
                    <a:pt x="38" y="335"/>
                  </a:lnTo>
                  <a:lnTo>
                    <a:pt x="42" y="333"/>
                  </a:lnTo>
                  <a:lnTo>
                    <a:pt x="44" y="333"/>
                  </a:lnTo>
                  <a:lnTo>
                    <a:pt x="46" y="331"/>
                  </a:lnTo>
                  <a:lnTo>
                    <a:pt x="50" y="337"/>
                  </a:lnTo>
                  <a:lnTo>
                    <a:pt x="53" y="335"/>
                  </a:lnTo>
                  <a:lnTo>
                    <a:pt x="55" y="339"/>
                  </a:lnTo>
                  <a:lnTo>
                    <a:pt x="61" y="337"/>
                  </a:lnTo>
                  <a:lnTo>
                    <a:pt x="63" y="339"/>
                  </a:lnTo>
                  <a:lnTo>
                    <a:pt x="61" y="341"/>
                  </a:lnTo>
                  <a:lnTo>
                    <a:pt x="63" y="341"/>
                  </a:lnTo>
                  <a:lnTo>
                    <a:pt x="67" y="337"/>
                  </a:lnTo>
                  <a:lnTo>
                    <a:pt x="67" y="341"/>
                  </a:lnTo>
                  <a:lnTo>
                    <a:pt x="65" y="344"/>
                  </a:lnTo>
                  <a:lnTo>
                    <a:pt x="72" y="352"/>
                  </a:lnTo>
                  <a:lnTo>
                    <a:pt x="72" y="354"/>
                  </a:lnTo>
                  <a:lnTo>
                    <a:pt x="72" y="358"/>
                  </a:lnTo>
                  <a:lnTo>
                    <a:pt x="72" y="358"/>
                  </a:lnTo>
                  <a:lnTo>
                    <a:pt x="74" y="352"/>
                  </a:lnTo>
                  <a:lnTo>
                    <a:pt x="76" y="352"/>
                  </a:lnTo>
                  <a:lnTo>
                    <a:pt x="78" y="354"/>
                  </a:lnTo>
                  <a:lnTo>
                    <a:pt x="80" y="352"/>
                  </a:lnTo>
                  <a:lnTo>
                    <a:pt x="84" y="352"/>
                  </a:lnTo>
                  <a:lnTo>
                    <a:pt x="91" y="348"/>
                  </a:lnTo>
                  <a:lnTo>
                    <a:pt x="93" y="348"/>
                  </a:lnTo>
                  <a:lnTo>
                    <a:pt x="101" y="341"/>
                  </a:lnTo>
                  <a:lnTo>
                    <a:pt x="101" y="339"/>
                  </a:lnTo>
                  <a:lnTo>
                    <a:pt x="107" y="341"/>
                  </a:lnTo>
                  <a:lnTo>
                    <a:pt x="109" y="341"/>
                  </a:lnTo>
                  <a:lnTo>
                    <a:pt x="114" y="337"/>
                  </a:lnTo>
                  <a:lnTo>
                    <a:pt x="114" y="337"/>
                  </a:lnTo>
                  <a:lnTo>
                    <a:pt x="112" y="341"/>
                  </a:lnTo>
                  <a:lnTo>
                    <a:pt x="114" y="341"/>
                  </a:lnTo>
                  <a:lnTo>
                    <a:pt x="116" y="337"/>
                  </a:lnTo>
                  <a:lnTo>
                    <a:pt x="118" y="337"/>
                  </a:lnTo>
                  <a:lnTo>
                    <a:pt x="116" y="333"/>
                  </a:lnTo>
                  <a:lnTo>
                    <a:pt x="118" y="333"/>
                  </a:lnTo>
                  <a:lnTo>
                    <a:pt x="120" y="335"/>
                  </a:lnTo>
                  <a:lnTo>
                    <a:pt x="122" y="337"/>
                  </a:lnTo>
                  <a:lnTo>
                    <a:pt x="124" y="333"/>
                  </a:lnTo>
                  <a:lnTo>
                    <a:pt x="126" y="337"/>
                  </a:lnTo>
                  <a:lnTo>
                    <a:pt x="128" y="337"/>
                  </a:lnTo>
                  <a:lnTo>
                    <a:pt x="128" y="335"/>
                  </a:lnTo>
                  <a:lnTo>
                    <a:pt x="131" y="335"/>
                  </a:lnTo>
                  <a:lnTo>
                    <a:pt x="131" y="337"/>
                  </a:lnTo>
                  <a:lnTo>
                    <a:pt x="135" y="335"/>
                  </a:lnTo>
                  <a:lnTo>
                    <a:pt x="139" y="333"/>
                  </a:lnTo>
                  <a:lnTo>
                    <a:pt x="141" y="337"/>
                  </a:lnTo>
                  <a:lnTo>
                    <a:pt x="147" y="335"/>
                  </a:lnTo>
                  <a:lnTo>
                    <a:pt x="150" y="333"/>
                  </a:lnTo>
                  <a:lnTo>
                    <a:pt x="147" y="331"/>
                  </a:lnTo>
                  <a:lnTo>
                    <a:pt x="150" y="331"/>
                  </a:lnTo>
                  <a:lnTo>
                    <a:pt x="152" y="331"/>
                  </a:lnTo>
                  <a:lnTo>
                    <a:pt x="152" y="333"/>
                  </a:lnTo>
                  <a:lnTo>
                    <a:pt x="156" y="335"/>
                  </a:lnTo>
                  <a:lnTo>
                    <a:pt x="156" y="335"/>
                  </a:lnTo>
                  <a:lnTo>
                    <a:pt x="158" y="331"/>
                  </a:lnTo>
                  <a:lnTo>
                    <a:pt x="158" y="331"/>
                  </a:lnTo>
                  <a:close/>
                  <a:moveTo>
                    <a:pt x="84" y="188"/>
                  </a:moveTo>
                  <a:lnTo>
                    <a:pt x="82" y="188"/>
                  </a:lnTo>
                  <a:lnTo>
                    <a:pt x="78" y="188"/>
                  </a:lnTo>
                  <a:lnTo>
                    <a:pt x="76" y="183"/>
                  </a:lnTo>
                  <a:lnTo>
                    <a:pt x="80" y="181"/>
                  </a:lnTo>
                  <a:lnTo>
                    <a:pt x="86" y="183"/>
                  </a:lnTo>
                  <a:lnTo>
                    <a:pt x="84" y="183"/>
                  </a:lnTo>
                  <a:lnTo>
                    <a:pt x="82" y="183"/>
                  </a:lnTo>
                  <a:lnTo>
                    <a:pt x="84" y="188"/>
                  </a:lnTo>
                  <a:lnTo>
                    <a:pt x="84" y="188"/>
                  </a:lnTo>
                  <a:close/>
                  <a:moveTo>
                    <a:pt x="27" y="242"/>
                  </a:moveTo>
                  <a:lnTo>
                    <a:pt x="27" y="240"/>
                  </a:lnTo>
                  <a:lnTo>
                    <a:pt x="29" y="242"/>
                  </a:lnTo>
                  <a:lnTo>
                    <a:pt x="29" y="245"/>
                  </a:lnTo>
                  <a:lnTo>
                    <a:pt x="27" y="242"/>
                  </a:lnTo>
                  <a:lnTo>
                    <a:pt x="27" y="242"/>
                  </a:lnTo>
                  <a:close/>
                  <a:moveTo>
                    <a:pt x="25" y="247"/>
                  </a:moveTo>
                  <a:lnTo>
                    <a:pt x="27" y="247"/>
                  </a:lnTo>
                  <a:lnTo>
                    <a:pt x="29" y="247"/>
                  </a:lnTo>
                  <a:lnTo>
                    <a:pt x="29" y="249"/>
                  </a:lnTo>
                  <a:lnTo>
                    <a:pt x="27" y="251"/>
                  </a:lnTo>
                  <a:lnTo>
                    <a:pt x="25" y="249"/>
                  </a:lnTo>
                  <a:lnTo>
                    <a:pt x="25" y="247"/>
                  </a:lnTo>
                  <a:lnTo>
                    <a:pt x="25" y="247"/>
                  </a:lnTo>
                  <a:close/>
                  <a:moveTo>
                    <a:pt x="67" y="350"/>
                  </a:moveTo>
                  <a:lnTo>
                    <a:pt x="67" y="354"/>
                  </a:lnTo>
                  <a:lnTo>
                    <a:pt x="65" y="354"/>
                  </a:lnTo>
                  <a:lnTo>
                    <a:pt x="63" y="354"/>
                  </a:lnTo>
                  <a:lnTo>
                    <a:pt x="65" y="352"/>
                  </a:lnTo>
                  <a:lnTo>
                    <a:pt x="67" y="350"/>
                  </a:lnTo>
                  <a:lnTo>
                    <a:pt x="67" y="350"/>
                  </a:lnTo>
                  <a:close/>
                  <a:moveTo>
                    <a:pt x="61" y="346"/>
                  </a:moveTo>
                  <a:lnTo>
                    <a:pt x="61" y="346"/>
                  </a:lnTo>
                  <a:lnTo>
                    <a:pt x="63" y="348"/>
                  </a:lnTo>
                  <a:lnTo>
                    <a:pt x="61" y="350"/>
                  </a:lnTo>
                  <a:lnTo>
                    <a:pt x="61" y="346"/>
                  </a:lnTo>
                  <a:lnTo>
                    <a:pt x="61" y="346"/>
                  </a:lnTo>
                  <a:close/>
                  <a:moveTo>
                    <a:pt x="53" y="341"/>
                  </a:moveTo>
                  <a:lnTo>
                    <a:pt x="59" y="341"/>
                  </a:lnTo>
                  <a:lnTo>
                    <a:pt x="59" y="344"/>
                  </a:lnTo>
                  <a:lnTo>
                    <a:pt x="55" y="346"/>
                  </a:lnTo>
                  <a:lnTo>
                    <a:pt x="53" y="344"/>
                  </a:lnTo>
                  <a:lnTo>
                    <a:pt x="53" y="341"/>
                  </a:lnTo>
                  <a:lnTo>
                    <a:pt x="53" y="341"/>
                  </a:lnTo>
                  <a:close/>
                  <a:moveTo>
                    <a:pt x="44" y="335"/>
                  </a:moveTo>
                  <a:lnTo>
                    <a:pt x="48" y="339"/>
                  </a:lnTo>
                  <a:lnTo>
                    <a:pt x="46" y="341"/>
                  </a:lnTo>
                  <a:lnTo>
                    <a:pt x="44" y="339"/>
                  </a:lnTo>
                  <a:lnTo>
                    <a:pt x="44" y="335"/>
                  </a:lnTo>
                  <a:lnTo>
                    <a:pt x="44" y="335"/>
                  </a:lnTo>
                  <a:close/>
                  <a:moveTo>
                    <a:pt x="36" y="337"/>
                  </a:moveTo>
                  <a:lnTo>
                    <a:pt x="40" y="337"/>
                  </a:lnTo>
                  <a:lnTo>
                    <a:pt x="38" y="339"/>
                  </a:lnTo>
                  <a:lnTo>
                    <a:pt x="38" y="339"/>
                  </a:lnTo>
                  <a:lnTo>
                    <a:pt x="36" y="337"/>
                  </a:lnTo>
                  <a:lnTo>
                    <a:pt x="36" y="337"/>
                  </a:lnTo>
                  <a:close/>
                  <a:moveTo>
                    <a:pt x="10" y="344"/>
                  </a:moveTo>
                  <a:lnTo>
                    <a:pt x="15" y="344"/>
                  </a:lnTo>
                  <a:lnTo>
                    <a:pt x="15" y="344"/>
                  </a:lnTo>
                  <a:lnTo>
                    <a:pt x="13" y="341"/>
                  </a:lnTo>
                  <a:lnTo>
                    <a:pt x="13" y="337"/>
                  </a:lnTo>
                  <a:lnTo>
                    <a:pt x="15" y="337"/>
                  </a:lnTo>
                  <a:lnTo>
                    <a:pt x="21" y="341"/>
                  </a:lnTo>
                  <a:lnTo>
                    <a:pt x="21" y="344"/>
                  </a:lnTo>
                  <a:lnTo>
                    <a:pt x="19" y="344"/>
                  </a:lnTo>
                  <a:lnTo>
                    <a:pt x="17" y="346"/>
                  </a:lnTo>
                  <a:lnTo>
                    <a:pt x="19" y="350"/>
                  </a:lnTo>
                  <a:lnTo>
                    <a:pt x="21" y="348"/>
                  </a:lnTo>
                  <a:lnTo>
                    <a:pt x="23" y="352"/>
                  </a:lnTo>
                  <a:lnTo>
                    <a:pt x="21" y="354"/>
                  </a:lnTo>
                  <a:lnTo>
                    <a:pt x="17" y="350"/>
                  </a:lnTo>
                  <a:lnTo>
                    <a:pt x="13" y="350"/>
                  </a:lnTo>
                  <a:lnTo>
                    <a:pt x="10" y="346"/>
                  </a:lnTo>
                  <a:lnTo>
                    <a:pt x="8" y="346"/>
                  </a:lnTo>
                  <a:lnTo>
                    <a:pt x="10" y="344"/>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38" name="Freeform 48">
              <a:extLst>
                <a:ext uri="{FF2B5EF4-FFF2-40B4-BE49-F238E27FC236}">
                  <a16:creationId xmlns:a16="http://schemas.microsoft.com/office/drawing/2014/main" id="{21A4A04E-E5A4-431F-8930-5C6B73F09AA4}"/>
                </a:ext>
              </a:extLst>
            </p:cNvPr>
            <p:cNvSpPr>
              <a:spLocks noEditPoints="1"/>
            </p:cNvSpPr>
            <p:nvPr/>
          </p:nvSpPr>
          <p:spPr bwMode="auto">
            <a:xfrm>
              <a:off x="4584624" y="2410775"/>
              <a:ext cx="84642" cy="54509"/>
            </a:xfrm>
            <a:custGeom>
              <a:avLst/>
              <a:gdLst>
                <a:gd name="T0" fmla="*/ 103 w 105"/>
                <a:gd name="T1" fmla="*/ 66 h 72"/>
                <a:gd name="T2" fmla="*/ 105 w 105"/>
                <a:gd name="T3" fmla="*/ 59 h 72"/>
                <a:gd name="T4" fmla="*/ 97 w 105"/>
                <a:gd name="T5" fmla="*/ 38 h 72"/>
                <a:gd name="T6" fmla="*/ 101 w 105"/>
                <a:gd name="T7" fmla="*/ 24 h 72"/>
                <a:gd name="T8" fmla="*/ 105 w 105"/>
                <a:gd name="T9" fmla="*/ 13 h 72"/>
                <a:gd name="T10" fmla="*/ 105 w 105"/>
                <a:gd name="T11" fmla="*/ 11 h 72"/>
                <a:gd name="T12" fmla="*/ 103 w 105"/>
                <a:gd name="T13" fmla="*/ 9 h 72"/>
                <a:gd name="T14" fmla="*/ 80 w 105"/>
                <a:gd name="T15" fmla="*/ 5 h 72"/>
                <a:gd name="T16" fmla="*/ 67 w 105"/>
                <a:gd name="T17" fmla="*/ 3 h 72"/>
                <a:gd name="T18" fmla="*/ 61 w 105"/>
                <a:gd name="T19" fmla="*/ 0 h 72"/>
                <a:gd name="T20" fmla="*/ 59 w 105"/>
                <a:gd name="T21" fmla="*/ 3 h 72"/>
                <a:gd name="T22" fmla="*/ 61 w 105"/>
                <a:gd name="T23" fmla="*/ 7 h 72"/>
                <a:gd name="T24" fmla="*/ 54 w 105"/>
                <a:gd name="T25" fmla="*/ 7 h 72"/>
                <a:gd name="T26" fmla="*/ 46 w 105"/>
                <a:gd name="T27" fmla="*/ 5 h 72"/>
                <a:gd name="T28" fmla="*/ 42 w 105"/>
                <a:gd name="T29" fmla="*/ 9 h 72"/>
                <a:gd name="T30" fmla="*/ 38 w 105"/>
                <a:gd name="T31" fmla="*/ 13 h 72"/>
                <a:gd name="T32" fmla="*/ 27 w 105"/>
                <a:gd name="T33" fmla="*/ 15 h 72"/>
                <a:gd name="T34" fmla="*/ 25 w 105"/>
                <a:gd name="T35" fmla="*/ 32 h 72"/>
                <a:gd name="T36" fmla="*/ 29 w 105"/>
                <a:gd name="T37" fmla="*/ 32 h 72"/>
                <a:gd name="T38" fmla="*/ 31 w 105"/>
                <a:gd name="T39" fmla="*/ 34 h 72"/>
                <a:gd name="T40" fmla="*/ 29 w 105"/>
                <a:gd name="T41" fmla="*/ 41 h 72"/>
                <a:gd name="T42" fmla="*/ 38 w 105"/>
                <a:gd name="T43" fmla="*/ 51 h 72"/>
                <a:gd name="T44" fmla="*/ 40 w 105"/>
                <a:gd name="T45" fmla="*/ 47 h 72"/>
                <a:gd name="T46" fmla="*/ 46 w 105"/>
                <a:gd name="T47" fmla="*/ 47 h 72"/>
                <a:gd name="T48" fmla="*/ 44 w 105"/>
                <a:gd name="T49" fmla="*/ 59 h 72"/>
                <a:gd name="T50" fmla="*/ 52 w 105"/>
                <a:gd name="T51" fmla="*/ 55 h 72"/>
                <a:gd name="T52" fmla="*/ 61 w 105"/>
                <a:gd name="T53" fmla="*/ 57 h 72"/>
                <a:gd name="T54" fmla="*/ 65 w 105"/>
                <a:gd name="T55" fmla="*/ 53 h 72"/>
                <a:gd name="T56" fmla="*/ 69 w 105"/>
                <a:gd name="T57" fmla="*/ 57 h 72"/>
                <a:gd name="T58" fmla="*/ 78 w 105"/>
                <a:gd name="T59" fmla="*/ 62 h 72"/>
                <a:gd name="T60" fmla="*/ 84 w 105"/>
                <a:gd name="T61" fmla="*/ 68 h 72"/>
                <a:gd name="T62" fmla="*/ 95 w 105"/>
                <a:gd name="T63" fmla="*/ 70 h 72"/>
                <a:gd name="T64" fmla="*/ 101 w 105"/>
                <a:gd name="T65" fmla="*/ 70 h 72"/>
                <a:gd name="T66" fmla="*/ 23 w 105"/>
                <a:gd name="T67" fmla="*/ 24 h 72"/>
                <a:gd name="T68" fmla="*/ 21 w 105"/>
                <a:gd name="T69" fmla="*/ 26 h 72"/>
                <a:gd name="T70" fmla="*/ 19 w 105"/>
                <a:gd name="T71" fmla="*/ 24 h 72"/>
                <a:gd name="T72" fmla="*/ 10 w 105"/>
                <a:gd name="T73" fmla="*/ 30 h 72"/>
                <a:gd name="T74" fmla="*/ 4 w 105"/>
                <a:gd name="T75" fmla="*/ 32 h 72"/>
                <a:gd name="T76" fmla="*/ 8 w 105"/>
                <a:gd name="T77" fmla="*/ 28 h 72"/>
                <a:gd name="T78" fmla="*/ 10 w 105"/>
                <a:gd name="T79" fmla="*/ 24 h 72"/>
                <a:gd name="T80" fmla="*/ 14 w 105"/>
                <a:gd name="T81" fmla="*/ 26 h 72"/>
                <a:gd name="T82" fmla="*/ 19 w 105"/>
                <a:gd name="T83" fmla="*/ 30 h 72"/>
                <a:gd name="T84" fmla="*/ 14 w 105"/>
                <a:gd name="T85" fmla="*/ 32 h 72"/>
                <a:gd name="T86" fmla="*/ 12 w 105"/>
                <a:gd name="T87" fmla="*/ 34 h 72"/>
                <a:gd name="T88" fmla="*/ 19 w 105"/>
                <a:gd name="T89" fmla="*/ 34 h 72"/>
                <a:gd name="T90" fmla="*/ 27 w 105"/>
                <a:gd name="T91" fmla="*/ 38 h 72"/>
                <a:gd name="T92" fmla="*/ 19 w 105"/>
                <a:gd name="T93" fmla="*/ 36 h 72"/>
                <a:gd name="T94" fmla="*/ 2 w 105"/>
                <a:gd name="T95" fmla="*/ 59 h 72"/>
                <a:gd name="T96" fmla="*/ 6 w 105"/>
                <a:gd name="T97" fmla="*/ 57 h 72"/>
                <a:gd name="T98" fmla="*/ 8 w 105"/>
                <a:gd name="T99" fmla="*/ 49 h 72"/>
                <a:gd name="T100" fmla="*/ 17 w 105"/>
                <a:gd name="T101" fmla="*/ 47 h 72"/>
                <a:gd name="T102" fmla="*/ 23 w 105"/>
                <a:gd name="T103" fmla="*/ 43 h 72"/>
                <a:gd name="T104" fmla="*/ 23 w 105"/>
                <a:gd name="T105" fmla="*/ 41 h 72"/>
                <a:gd name="T106" fmla="*/ 17 w 105"/>
                <a:gd name="T107" fmla="*/ 38 h 72"/>
                <a:gd name="T108" fmla="*/ 10 w 105"/>
                <a:gd name="T109" fmla="*/ 36 h 72"/>
                <a:gd name="T110" fmla="*/ 6 w 105"/>
                <a:gd name="T111" fmla="*/ 38 h 72"/>
                <a:gd name="T112" fmla="*/ 4 w 105"/>
                <a:gd name="T113" fmla="*/ 41 h 72"/>
                <a:gd name="T114" fmla="*/ 2 w 105"/>
                <a:gd name="T115" fmla="*/ 41 h 72"/>
                <a:gd name="T116" fmla="*/ 2 w 105"/>
                <a:gd name="T117" fmla="*/ 43 h 72"/>
                <a:gd name="T118" fmla="*/ 0 w 105"/>
                <a:gd name="T119" fmla="*/ 45 h 72"/>
                <a:gd name="T120" fmla="*/ 4 w 105"/>
                <a:gd name="T121" fmla="*/ 49 h 72"/>
                <a:gd name="T122" fmla="*/ 4 w 105"/>
                <a:gd name="T123" fmla="*/ 55 h 72"/>
                <a:gd name="T124" fmla="*/ 2 w 105"/>
                <a:gd name="T125" fmla="*/ 5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72">
                  <a:moveTo>
                    <a:pt x="101" y="70"/>
                  </a:moveTo>
                  <a:lnTo>
                    <a:pt x="103" y="66"/>
                  </a:lnTo>
                  <a:lnTo>
                    <a:pt x="103" y="64"/>
                  </a:lnTo>
                  <a:lnTo>
                    <a:pt x="105" y="59"/>
                  </a:lnTo>
                  <a:lnTo>
                    <a:pt x="105" y="55"/>
                  </a:lnTo>
                  <a:lnTo>
                    <a:pt x="97" y="38"/>
                  </a:lnTo>
                  <a:lnTo>
                    <a:pt x="97" y="24"/>
                  </a:lnTo>
                  <a:lnTo>
                    <a:pt x="101" y="24"/>
                  </a:lnTo>
                  <a:lnTo>
                    <a:pt x="101" y="17"/>
                  </a:lnTo>
                  <a:lnTo>
                    <a:pt x="105" y="13"/>
                  </a:lnTo>
                  <a:lnTo>
                    <a:pt x="105" y="11"/>
                  </a:lnTo>
                  <a:lnTo>
                    <a:pt x="105" y="11"/>
                  </a:lnTo>
                  <a:lnTo>
                    <a:pt x="103" y="9"/>
                  </a:lnTo>
                  <a:lnTo>
                    <a:pt x="103" y="9"/>
                  </a:lnTo>
                  <a:lnTo>
                    <a:pt x="86" y="9"/>
                  </a:lnTo>
                  <a:lnTo>
                    <a:pt x="80" y="5"/>
                  </a:lnTo>
                  <a:lnTo>
                    <a:pt x="71" y="5"/>
                  </a:lnTo>
                  <a:lnTo>
                    <a:pt x="67" y="3"/>
                  </a:lnTo>
                  <a:lnTo>
                    <a:pt x="65" y="5"/>
                  </a:lnTo>
                  <a:lnTo>
                    <a:pt x="61" y="0"/>
                  </a:lnTo>
                  <a:lnTo>
                    <a:pt x="61" y="3"/>
                  </a:lnTo>
                  <a:lnTo>
                    <a:pt x="59" y="3"/>
                  </a:lnTo>
                  <a:lnTo>
                    <a:pt x="59" y="5"/>
                  </a:lnTo>
                  <a:lnTo>
                    <a:pt x="61" y="7"/>
                  </a:lnTo>
                  <a:lnTo>
                    <a:pt x="57" y="9"/>
                  </a:lnTo>
                  <a:lnTo>
                    <a:pt x="54" y="7"/>
                  </a:lnTo>
                  <a:lnTo>
                    <a:pt x="48" y="7"/>
                  </a:lnTo>
                  <a:lnTo>
                    <a:pt x="46" y="5"/>
                  </a:lnTo>
                  <a:lnTo>
                    <a:pt x="46" y="9"/>
                  </a:lnTo>
                  <a:lnTo>
                    <a:pt x="42" y="9"/>
                  </a:lnTo>
                  <a:lnTo>
                    <a:pt x="38" y="11"/>
                  </a:lnTo>
                  <a:lnTo>
                    <a:pt x="38" y="13"/>
                  </a:lnTo>
                  <a:lnTo>
                    <a:pt x="33" y="13"/>
                  </a:lnTo>
                  <a:lnTo>
                    <a:pt x="27" y="15"/>
                  </a:lnTo>
                  <a:lnTo>
                    <a:pt x="25" y="19"/>
                  </a:lnTo>
                  <a:lnTo>
                    <a:pt x="25" y="32"/>
                  </a:lnTo>
                  <a:lnTo>
                    <a:pt x="29" y="32"/>
                  </a:lnTo>
                  <a:lnTo>
                    <a:pt x="29" y="32"/>
                  </a:lnTo>
                  <a:lnTo>
                    <a:pt x="33" y="32"/>
                  </a:lnTo>
                  <a:lnTo>
                    <a:pt x="31" y="34"/>
                  </a:lnTo>
                  <a:lnTo>
                    <a:pt x="29" y="34"/>
                  </a:lnTo>
                  <a:lnTo>
                    <a:pt x="29" y="41"/>
                  </a:lnTo>
                  <a:lnTo>
                    <a:pt x="33" y="45"/>
                  </a:lnTo>
                  <a:lnTo>
                    <a:pt x="38" y="51"/>
                  </a:lnTo>
                  <a:lnTo>
                    <a:pt x="40" y="49"/>
                  </a:lnTo>
                  <a:lnTo>
                    <a:pt x="40" y="47"/>
                  </a:lnTo>
                  <a:lnTo>
                    <a:pt x="44" y="43"/>
                  </a:lnTo>
                  <a:lnTo>
                    <a:pt x="46" y="47"/>
                  </a:lnTo>
                  <a:lnTo>
                    <a:pt x="44" y="57"/>
                  </a:lnTo>
                  <a:lnTo>
                    <a:pt x="44" y="59"/>
                  </a:lnTo>
                  <a:lnTo>
                    <a:pt x="46" y="57"/>
                  </a:lnTo>
                  <a:lnTo>
                    <a:pt x="52" y="55"/>
                  </a:lnTo>
                  <a:lnTo>
                    <a:pt x="57" y="53"/>
                  </a:lnTo>
                  <a:lnTo>
                    <a:pt x="61" y="57"/>
                  </a:lnTo>
                  <a:lnTo>
                    <a:pt x="65" y="57"/>
                  </a:lnTo>
                  <a:lnTo>
                    <a:pt x="65" y="53"/>
                  </a:lnTo>
                  <a:lnTo>
                    <a:pt x="67" y="55"/>
                  </a:lnTo>
                  <a:lnTo>
                    <a:pt x="69" y="57"/>
                  </a:lnTo>
                  <a:lnTo>
                    <a:pt x="71" y="57"/>
                  </a:lnTo>
                  <a:lnTo>
                    <a:pt x="78" y="62"/>
                  </a:lnTo>
                  <a:lnTo>
                    <a:pt x="80" y="66"/>
                  </a:lnTo>
                  <a:lnTo>
                    <a:pt x="84" y="68"/>
                  </a:lnTo>
                  <a:lnTo>
                    <a:pt x="86" y="72"/>
                  </a:lnTo>
                  <a:lnTo>
                    <a:pt x="95" y="70"/>
                  </a:lnTo>
                  <a:lnTo>
                    <a:pt x="101" y="70"/>
                  </a:lnTo>
                  <a:lnTo>
                    <a:pt x="101" y="70"/>
                  </a:lnTo>
                  <a:close/>
                  <a:moveTo>
                    <a:pt x="19" y="24"/>
                  </a:moveTo>
                  <a:lnTo>
                    <a:pt x="23" y="24"/>
                  </a:lnTo>
                  <a:lnTo>
                    <a:pt x="23" y="26"/>
                  </a:lnTo>
                  <a:lnTo>
                    <a:pt x="21" y="26"/>
                  </a:lnTo>
                  <a:lnTo>
                    <a:pt x="19" y="24"/>
                  </a:lnTo>
                  <a:lnTo>
                    <a:pt x="19" y="24"/>
                  </a:lnTo>
                  <a:close/>
                  <a:moveTo>
                    <a:pt x="12" y="34"/>
                  </a:moveTo>
                  <a:lnTo>
                    <a:pt x="10" y="30"/>
                  </a:lnTo>
                  <a:lnTo>
                    <a:pt x="6" y="30"/>
                  </a:lnTo>
                  <a:lnTo>
                    <a:pt x="4" y="32"/>
                  </a:lnTo>
                  <a:lnTo>
                    <a:pt x="2" y="30"/>
                  </a:lnTo>
                  <a:lnTo>
                    <a:pt x="8" y="28"/>
                  </a:lnTo>
                  <a:lnTo>
                    <a:pt x="10" y="26"/>
                  </a:lnTo>
                  <a:lnTo>
                    <a:pt x="10" y="24"/>
                  </a:lnTo>
                  <a:lnTo>
                    <a:pt x="12" y="24"/>
                  </a:lnTo>
                  <a:lnTo>
                    <a:pt x="14" y="26"/>
                  </a:lnTo>
                  <a:lnTo>
                    <a:pt x="17" y="26"/>
                  </a:lnTo>
                  <a:lnTo>
                    <a:pt x="19" y="30"/>
                  </a:lnTo>
                  <a:lnTo>
                    <a:pt x="17" y="30"/>
                  </a:lnTo>
                  <a:lnTo>
                    <a:pt x="14" y="32"/>
                  </a:lnTo>
                  <a:lnTo>
                    <a:pt x="12" y="34"/>
                  </a:lnTo>
                  <a:lnTo>
                    <a:pt x="12" y="34"/>
                  </a:lnTo>
                  <a:close/>
                  <a:moveTo>
                    <a:pt x="19" y="36"/>
                  </a:moveTo>
                  <a:lnTo>
                    <a:pt x="19" y="34"/>
                  </a:lnTo>
                  <a:lnTo>
                    <a:pt x="25" y="34"/>
                  </a:lnTo>
                  <a:lnTo>
                    <a:pt x="27" y="38"/>
                  </a:lnTo>
                  <a:lnTo>
                    <a:pt x="25" y="41"/>
                  </a:lnTo>
                  <a:lnTo>
                    <a:pt x="19" y="36"/>
                  </a:lnTo>
                  <a:lnTo>
                    <a:pt x="19" y="36"/>
                  </a:lnTo>
                  <a:close/>
                  <a:moveTo>
                    <a:pt x="2" y="59"/>
                  </a:moveTo>
                  <a:lnTo>
                    <a:pt x="4" y="59"/>
                  </a:lnTo>
                  <a:lnTo>
                    <a:pt x="6" y="57"/>
                  </a:lnTo>
                  <a:lnTo>
                    <a:pt x="6" y="55"/>
                  </a:lnTo>
                  <a:lnTo>
                    <a:pt x="8" y="49"/>
                  </a:lnTo>
                  <a:lnTo>
                    <a:pt x="14" y="49"/>
                  </a:lnTo>
                  <a:lnTo>
                    <a:pt x="17" y="47"/>
                  </a:lnTo>
                  <a:lnTo>
                    <a:pt x="19" y="43"/>
                  </a:lnTo>
                  <a:lnTo>
                    <a:pt x="23" y="43"/>
                  </a:lnTo>
                  <a:lnTo>
                    <a:pt x="23" y="43"/>
                  </a:lnTo>
                  <a:lnTo>
                    <a:pt x="23" y="41"/>
                  </a:lnTo>
                  <a:lnTo>
                    <a:pt x="21" y="41"/>
                  </a:lnTo>
                  <a:lnTo>
                    <a:pt x="17" y="38"/>
                  </a:lnTo>
                  <a:lnTo>
                    <a:pt x="10" y="38"/>
                  </a:lnTo>
                  <a:lnTo>
                    <a:pt x="10" y="36"/>
                  </a:lnTo>
                  <a:lnTo>
                    <a:pt x="8" y="38"/>
                  </a:lnTo>
                  <a:lnTo>
                    <a:pt x="6" y="38"/>
                  </a:lnTo>
                  <a:lnTo>
                    <a:pt x="4" y="43"/>
                  </a:lnTo>
                  <a:lnTo>
                    <a:pt x="4" y="41"/>
                  </a:lnTo>
                  <a:lnTo>
                    <a:pt x="2" y="38"/>
                  </a:lnTo>
                  <a:lnTo>
                    <a:pt x="2" y="41"/>
                  </a:lnTo>
                  <a:lnTo>
                    <a:pt x="0" y="41"/>
                  </a:lnTo>
                  <a:lnTo>
                    <a:pt x="2" y="43"/>
                  </a:lnTo>
                  <a:lnTo>
                    <a:pt x="2" y="45"/>
                  </a:lnTo>
                  <a:lnTo>
                    <a:pt x="0" y="45"/>
                  </a:lnTo>
                  <a:lnTo>
                    <a:pt x="0" y="49"/>
                  </a:lnTo>
                  <a:lnTo>
                    <a:pt x="4" y="49"/>
                  </a:lnTo>
                  <a:lnTo>
                    <a:pt x="6" y="51"/>
                  </a:lnTo>
                  <a:lnTo>
                    <a:pt x="4" y="55"/>
                  </a:lnTo>
                  <a:lnTo>
                    <a:pt x="4" y="55"/>
                  </a:lnTo>
                  <a:lnTo>
                    <a:pt x="2" y="59"/>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39" name="Freeform 49">
              <a:extLst>
                <a:ext uri="{FF2B5EF4-FFF2-40B4-BE49-F238E27FC236}">
                  <a16:creationId xmlns:a16="http://schemas.microsoft.com/office/drawing/2014/main" id="{B769D4F0-85DD-49AD-A16F-EAC92754AEB8}"/>
                </a:ext>
              </a:extLst>
            </p:cNvPr>
            <p:cNvSpPr>
              <a:spLocks/>
            </p:cNvSpPr>
            <p:nvPr/>
          </p:nvSpPr>
          <p:spPr bwMode="auto">
            <a:xfrm>
              <a:off x="4575758" y="2450900"/>
              <a:ext cx="102377" cy="52996"/>
            </a:xfrm>
            <a:custGeom>
              <a:avLst/>
              <a:gdLst>
                <a:gd name="T0" fmla="*/ 127 w 127"/>
                <a:gd name="T1" fmla="*/ 47 h 70"/>
                <a:gd name="T2" fmla="*/ 120 w 127"/>
                <a:gd name="T3" fmla="*/ 38 h 70"/>
                <a:gd name="T4" fmla="*/ 116 w 127"/>
                <a:gd name="T5" fmla="*/ 32 h 70"/>
                <a:gd name="T6" fmla="*/ 116 w 127"/>
                <a:gd name="T7" fmla="*/ 25 h 70"/>
                <a:gd name="T8" fmla="*/ 116 w 127"/>
                <a:gd name="T9" fmla="*/ 21 h 70"/>
                <a:gd name="T10" fmla="*/ 106 w 127"/>
                <a:gd name="T11" fmla="*/ 17 h 70"/>
                <a:gd name="T12" fmla="*/ 95 w 127"/>
                <a:gd name="T13" fmla="*/ 15 h 70"/>
                <a:gd name="T14" fmla="*/ 89 w 127"/>
                <a:gd name="T15" fmla="*/ 9 h 70"/>
                <a:gd name="T16" fmla="*/ 80 w 127"/>
                <a:gd name="T17" fmla="*/ 4 h 70"/>
                <a:gd name="T18" fmla="*/ 76 w 127"/>
                <a:gd name="T19" fmla="*/ 0 h 70"/>
                <a:gd name="T20" fmla="*/ 72 w 127"/>
                <a:gd name="T21" fmla="*/ 4 h 70"/>
                <a:gd name="T22" fmla="*/ 63 w 127"/>
                <a:gd name="T23" fmla="*/ 2 h 70"/>
                <a:gd name="T24" fmla="*/ 55 w 127"/>
                <a:gd name="T25" fmla="*/ 6 h 70"/>
                <a:gd name="T26" fmla="*/ 57 w 127"/>
                <a:gd name="T27" fmla="*/ 19 h 70"/>
                <a:gd name="T28" fmla="*/ 49 w 127"/>
                <a:gd name="T29" fmla="*/ 34 h 70"/>
                <a:gd name="T30" fmla="*/ 38 w 127"/>
                <a:gd name="T31" fmla="*/ 30 h 70"/>
                <a:gd name="T32" fmla="*/ 28 w 127"/>
                <a:gd name="T33" fmla="*/ 15 h 70"/>
                <a:gd name="T34" fmla="*/ 28 w 127"/>
                <a:gd name="T35" fmla="*/ 9 h 70"/>
                <a:gd name="T36" fmla="*/ 17 w 127"/>
                <a:gd name="T37" fmla="*/ 15 h 70"/>
                <a:gd name="T38" fmla="*/ 11 w 127"/>
                <a:gd name="T39" fmla="*/ 17 h 70"/>
                <a:gd name="T40" fmla="*/ 9 w 127"/>
                <a:gd name="T41" fmla="*/ 25 h 70"/>
                <a:gd name="T42" fmla="*/ 6 w 127"/>
                <a:gd name="T43" fmla="*/ 32 h 70"/>
                <a:gd name="T44" fmla="*/ 2 w 127"/>
                <a:gd name="T45" fmla="*/ 42 h 70"/>
                <a:gd name="T46" fmla="*/ 0 w 127"/>
                <a:gd name="T47" fmla="*/ 49 h 70"/>
                <a:gd name="T48" fmla="*/ 4 w 127"/>
                <a:gd name="T49" fmla="*/ 59 h 70"/>
                <a:gd name="T50" fmla="*/ 6 w 127"/>
                <a:gd name="T51" fmla="*/ 59 h 70"/>
                <a:gd name="T52" fmla="*/ 15 w 127"/>
                <a:gd name="T53" fmla="*/ 51 h 70"/>
                <a:gd name="T54" fmla="*/ 30 w 127"/>
                <a:gd name="T55" fmla="*/ 49 h 70"/>
                <a:gd name="T56" fmla="*/ 38 w 127"/>
                <a:gd name="T57" fmla="*/ 51 h 70"/>
                <a:gd name="T58" fmla="*/ 47 w 127"/>
                <a:gd name="T59" fmla="*/ 47 h 70"/>
                <a:gd name="T60" fmla="*/ 51 w 127"/>
                <a:gd name="T61" fmla="*/ 49 h 70"/>
                <a:gd name="T62" fmla="*/ 59 w 127"/>
                <a:gd name="T63" fmla="*/ 53 h 70"/>
                <a:gd name="T64" fmla="*/ 68 w 127"/>
                <a:gd name="T65" fmla="*/ 51 h 70"/>
                <a:gd name="T66" fmla="*/ 80 w 127"/>
                <a:gd name="T67" fmla="*/ 55 h 70"/>
                <a:gd name="T68" fmla="*/ 91 w 127"/>
                <a:gd name="T69" fmla="*/ 61 h 70"/>
                <a:gd name="T70" fmla="*/ 101 w 127"/>
                <a:gd name="T71" fmla="*/ 68 h 70"/>
                <a:gd name="T72" fmla="*/ 103 w 127"/>
                <a:gd name="T73" fmla="*/ 70 h 70"/>
                <a:gd name="T74" fmla="*/ 118 w 127"/>
                <a:gd name="T75" fmla="*/ 65 h 70"/>
                <a:gd name="T76" fmla="*/ 122 w 127"/>
                <a:gd name="T77" fmla="*/ 57 h 70"/>
                <a:gd name="T78" fmla="*/ 127 w 127"/>
                <a:gd name="T79" fmla="*/ 5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70">
                  <a:moveTo>
                    <a:pt x="127" y="53"/>
                  </a:moveTo>
                  <a:lnTo>
                    <a:pt x="127" y="47"/>
                  </a:lnTo>
                  <a:lnTo>
                    <a:pt x="122" y="44"/>
                  </a:lnTo>
                  <a:lnTo>
                    <a:pt x="120" y="38"/>
                  </a:lnTo>
                  <a:lnTo>
                    <a:pt x="120" y="36"/>
                  </a:lnTo>
                  <a:lnTo>
                    <a:pt x="116" y="32"/>
                  </a:lnTo>
                  <a:lnTo>
                    <a:pt x="118" y="30"/>
                  </a:lnTo>
                  <a:lnTo>
                    <a:pt x="116" y="25"/>
                  </a:lnTo>
                  <a:lnTo>
                    <a:pt x="114" y="23"/>
                  </a:lnTo>
                  <a:lnTo>
                    <a:pt x="116" y="21"/>
                  </a:lnTo>
                  <a:lnTo>
                    <a:pt x="114" y="19"/>
                  </a:lnTo>
                  <a:lnTo>
                    <a:pt x="106" y="17"/>
                  </a:lnTo>
                  <a:lnTo>
                    <a:pt x="97" y="19"/>
                  </a:lnTo>
                  <a:lnTo>
                    <a:pt x="95" y="15"/>
                  </a:lnTo>
                  <a:lnTo>
                    <a:pt x="91" y="13"/>
                  </a:lnTo>
                  <a:lnTo>
                    <a:pt x="89" y="9"/>
                  </a:lnTo>
                  <a:lnTo>
                    <a:pt x="82" y="4"/>
                  </a:lnTo>
                  <a:lnTo>
                    <a:pt x="80" y="4"/>
                  </a:lnTo>
                  <a:lnTo>
                    <a:pt x="78" y="2"/>
                  </a:lnTo>
                  <a:lnTo>
                    <a:pt x="76" y="0"/>
                  </a:lnTo>
                  <a:lnTo>
                    <a:pt x="76" y="4"/>
                  </a:lnTo>
                  <a:lnTo>
                    <a:pt x="72" y="4"/>
                  </a:lnTo>
                  <a:lnTo>
                    <a:pt x="68" y="0"/>
                  </a:lnTo>
                  <a:lnTo>
                    <a:pt x="63" y="2"/>
                  </a:lnTo>
                  <a:lnTo>
                    <a:pt x="57" y="4"/>
                  </a:lnTo>
                  <a:lnTo>
                    <a:pt x="55" y="6"/>
                  </a:lnTo>
                  <a:lnTo>
                    <a:pt x="55" y="11"/>
                  </a:lnTo>
                  <a:lnTo>
                    <a:pt x="57" y="19"/>
                  </a:lnTo>
                  <a:lnTo>
                    <a:pt x="55" y="25"/>
                  </a:lnTo>
                  <a:lnTo>
                    <a:pt x="49" y="34"/>
                  </a:lnTo>
                  <a:lnTo>
                    <a:pt x="42" y="34"/>
                  </a:lnTo>
                  <a:lnTo>
                    <a:pt x="38" y="30"/>
                  </a:lnTo>
                  <a:lnTo>
                    <a:pt x="38" y="25"/>
                  </a:lnTo>
                  <a:lnTo>
                    <a:pt x="28" y="15"/>
                  </a:lnTo>
                  <a:lnTo>
                    <a:pt x="28" y="9"/>
                  </a:lnTo>
                  <a:lnTo>
                    <a:pt x="28" y="9"/>
                  </a:lnTo>
                  <a:lnTo>
                    <a:pt x="23" y="13"/>
                  </a:lnTo>
                  <a:lnTo>
                    <a:pt x="17" y="15"/>
                  </a:lnTo>
                  <a:lnTo>
                    <a:pt x="15" y="17"/>
                  </a:lnTo>
                  <a:lnTo>
                    <a:pt x="11" y="17"/>
                  </a:lnTo>
                  <a:lnTo>
                    <a:pt x="9" y="21"/>
                  </a:lnTo>
                  <a:lnTo>
                    <a:pt x="9" y="25"/>
                  </a:lnTo>
                  <a:lnTo>
                    <a:pt x="6" y="25"/>
                  </a:lnTo>
                  <a:lnTo>
                    <a:pt x="6" y="32"/>
                  </a:lnTo>
                  <a:lnTo>
                    <a:pt x="2" y="38"/>
                  </a:lnTo>
                  <a:lnTo>
                    <a:pt x="2" y="42"/>
                  </a:lnTo>
                  <a:lnTo>
                    <a:pt x="2" y="44"/>
                  </a:lnTo>
                  <a:lnTo>
                    <a:pt x="0" y="49"/>
                  </a:lnTo>
                  <a:lnTo>
                    <a:pt x="2" y="57"/>
                  </a:lnTo>
                  <a:lnTo>
                    <a:pt x="4" y="59"/>
                  </a:lnTo>
                  <a:lnTo>
                    <a:pt x="4" y="61"/>
                  </a:lnTo>
                  <a:lnTo>
                    <a:pt x="6" y="59"/>
                  </a:lnTo>
                  <a:lnTo>
                    <a:pt x="9" y="55"/>
                  </a:lnTo>
                  <a:lnTo>
                    <a:pt x="15" y="51"/>
                  </a:lnTo>
                  <a:lnTo>
                    <a:pt x="23" y="49"/>
                  </a:lnTo>
                  <a:lnTo>
                    <a:pt x="30" y="49"/>
                  </a:lnTo>
                  <a:lnTo>
                    <a:pt x="36" y="49"/>
                  </a:lnTo>
                  <a:lnTo>
                    <a:pt x="38" y="51"/>
                  </a:lnTo>
                  <a:lnTo>
                    <a:pt x="42" y="47"/>
                  </a:lnTo>
                  <a:lnTo>
                    <a:pt x="47" y="47"/>
                  </a:lnTo>
                  <a:lnTo>
                    <a:pt x="47" y="49"/>
                  </a:lnTo>
                  <a:lnTo>
                    <a:pt x="51" y="49"/>
                  </a:lnTo>
                  <a:lnTo>
                    <a:pt x="53" y="53"/>
                  </a:lnTo>
                  <a:lnTo>
                    <a:pt x="59" y="53"/>
                  </a:lnTo>
                  <a:lnTo>
                    <a:pt x="61" y="55"/>
                  </a:lnTo>
                  <a:lnTo>
                    <a:pt x="68" y="51"/>
                  </a:lnTo>
                  <a:lnTo>
                    <a:pt x="74" y="53"/>
                  </a:lnTo>
                  <a:lnTo>
                    <a:pt x="80" y="55"/>
                  </a:lnTo>
                  <a:lnTo>
                    <a:pt x="87" y="59"/>
                  </a:lnTo>
                  <a:lnTo>
                    <a:pt x="91" y="61"/>
                  </a:lnTo>
                  <a:lnTo>
                    <a:pt x="95" y="68"/>
                  </a:lnTo>
                  <a:lnTo>
                    <a:pt x="101" y="68"/>
                  </a:lnTo>
                  <a:lnTo>
                    <a:pt x="103" y="70"/>
                  </a:lnTo>
                  <a:lnTo>
                    <a:pt x="103" y="70"/>
                  </a:lnTo>
                  <a:lnTo>
                    <a:pt x="110" y="65"/>
                  </a:lnTo>
                  <a:lnTo>
                    <a:pt x="118" y="65"/>
                  </a:lnTo>
                  <a:lnTo>
                    <a:pt x="118" y="59"/>
                  </a:lnTo>
                  <a:lnTo>
                    <a:pt x="122" y="57"/>
                  </a:lnTo>
                  <a:lnTo>
                    <a:pt x="122" y="55"/>
                  </a:lnTo>
                  <a:lnTo>
                    <a:pt x="127" y="53"/>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40" name="Freeform 50">
              <a:extLst>
                <a:ext uri="{FF2B5EF4-FFF2-40B4-BE49-F238E27FC236}">
                  <a16:creationId xmlns:a16="http://schemas.microsoft.com/office/drawing/2014/main" id="{59BB2544-B647-4237-B162-0384AAFCB1DD}"/>
                </a:ext>
              </a:extLst>
            </p:cNvPr>
            <p:cNvSpPr>
              <a:spLocks/>
            </p:cNvSpPr>
            <p:nvPr/>
          </p:nvSpPr>
          <p:spPr bwMode="auto">
            <a:xfrm>
              <a:off x="4578981" y="2486483"/>
              <a:ext cx="79806" cy="55267"/>
            </a:xfrm>
            <a:custGeom>
              <a:avLst/>
              <a:gdLst>
                <a:gd name="T0" fmla="*/ 32 w 99"/>
                <a:gd name="T1" fmla="*/ 52 h 73"/>
                <a:gd name="T2" fmla="*/ 32 w 99"/>
                <a:gd name="T3" fmla="*/ 46 h 73"/>
                <a:gd name="T4" fmla="*/ 34 w 99"/>
                <a:gd name="T5" fmla="*/ 42 h 73"/>
                <a:gd name="T6" fmla="*/ 32 w 99"/>
                <a:gd name="T7" fmla="*/ 40 h 73"/>
                <a:gd name="T8" fmla="*/ 30 w 99"/>
                <a:gd name="T9" fmla="*/ 40 h 73"/>
                <a:gd name="T10" fmla="*/ 28 w 99"/>
                <a:gd name="T11" fmla="*/ 35 h 73"/>
                <a:gd name="T12" fmla="*/ 26 w 99"/>
                <a:gd name="T13" fmla="*/ 35 h 73"/>
                <a:gd name="T14" fmla="*/ 17 w 99"/>
                <a:gd name="T15" fmla="*/ 35 h 73"/>
                <a:gd name="T16" fmla="*/ 13 w 99"/>
                <a:gd name="T17" fmla="*/ 33 h 73"/>
                <a:gd name="T18" fmla="*/ 7 w 99"/>
                <a:gd name="T19" fmla="*/ 27 h 73"/>
                <a:gd name="T20" fmla="*/ 0 w 99"/>
                <a:gd name="T21" fmla="*/ 27 h 73"/>
                <a:gd name="T22" fmla="*/ 0 w 99"/>
                <a:gd name="T23" fmla="*/ 27 h 73"/>
                <a:gd name="T24" fmla="*/ 2 w 99"/>
                <a:gd name="T25" fmla="*/ 25 h 73"/>
                <a:gd name="T26" fmla="*/ 0 w 99"/>
                <a:gd name="T27" fmla="*/ 18 h 73"/>
                <a:gd name="T28" fmla="*/ 0 w 99"/>
                <a:gd name="T29" fmla="*/ 14 h 73"/>
                <a:gd name="T30" fmla="*/ 2 w 99"/>
                <a:gd name="T31" fmla="*/ 12 h 73"/>
                <a:gd name="T32" fmla="*/ 5 w 99"/>
                <a:gd name="T33" fmla="*/ 8 h 73"/>
                <a:gd name="T34" fmla="*/ 11 w 99"/>
                <a:gd name="T35" fmla="*/ 4 h 73"/>
                <a:gd name="T36" fmla="*/ 19 w 99"/>
                <a:gd name="T37" fmla="*/ 2 h 73"/>
                <a:gd name="T38" fmla="*/ 26 w 99"/>
                <a:gd name="T39" fmla="*/ 2 h 73"/>
                <a:gd name="T40" fmla="*/ 32 w 99"/>
                <a:gd name="T41" fmla="*/ 2 h 73"/>
                <a:gd name="T42" fmla="*/ 34 w 99"/>
                <a:gd name="T43" fmla="*/ 4 h 73"/>
                <a:gd name="T44" fmla="*/ 38 w 99"/>
                <a:gd name="T45" fmla="*/ 0 h 73"/>
                <a:gd name="T46" fmla="*/ 43 w 99"/>
                <a:gd name="T47" fmla="*/ 0 h 73"/>
                <a:gd name="T48" fmla="*/ 43 w 99"/>
                <a:gd name="T49" fmla="*/ 2 h 73"/>
                <a:gd name="T50" fmla="*/ 47 w 99"/>
                <a:gd name="T51" fmla="*/ 2 h 73"/>
                <a:gd name="T52" fmla="*/ 49 w 99"/>
                <a:gd name="T53" fmla="*/ 6 h 73"/>
                <a:gd name="T54" fmla="*/ 55 w 99"/>
                <a:gd name="T55" fmla="*/ 6 h 73"/>
                <a:gd name="T56" fmla="*/ 57 w 99"/>
                <a:gd name="T57" fmla="*/ 8 h 73"/>
                <a:gd name="T58" fmla="*/ 64 w 99"/>
                <a:gd name="T59" fmla="*/ 4 h 73"/>
                <a:gd name="T60" fmla="*/ 70 w 99"/>
                <a:gd name="T61" fmla="*/ 6 h 73"/>
                <a:gd name="T62" fmla="*/ 76 w 99"/>
                <a:gd name="T63" fmla="*/ 8 h 73"/>
                <a:gd name="T64" fmla="*/ 83 w 99"/>
                <a:gd name="T65" fmla="*/ 12 h 73"/>
                <a:gd name="T66" fmla="*/ 87 w 99"/>
                <a:gd name="T67" fmla="*/ 14 h 73"/>
                <a:gd name="T68" fmla="*/ 91 w 99"/>
                <a:gd name="T69" fmla="*/ 21 h 73"/>
                <a:gd name="T70" fmla="*/ 97 w 99"/>
                <a:gd name="T71" fmla="*/ 21 h 73"/>
                <a:gd name="T72" fmla="*/ 99 w 99"/>
                <a:gd name="T73" fmla="*/ 23 h 73"/>
                <a:gd name="T74" fmla="*/ 93 w 99"/>
                <a:gd name="T75" fmla="*/ 27 h 73"/>
                <a:gd name="T76" fmla="*/ 97 w 99"/>
                <a:gd name="T77" fmla="*/ 29 h 73"/>
                <a:gd name="T78" fmla="*/ 97 w 99"/>
                <a:gd name="T79" fmla="*/ 33 h 73"/>
                <a:gd name="T80" fmla="*/ 91 w 99"/>
                <a:gd name="T81" fmla="*/ 37 h 73"/>
                <a:gd name="T82" fmla="*/ 87 w 99"/>
                <a:gd name="T83" fmla="*/ 44 h 73"/>
                <a:gd name="T84" fmla="*/ 85 w 99"/>
                <a:gd name="T85" fmla="*/ 44 h 73"/>
                <a:gd name="T86" fmla="*/ 83 w 99"/>
                <a:gd name="T87" fmla="*/ 50 h 73"/>
                <a:gd name="T88" fmla="*/ 87 w 99"/>
                <a:gd name="T89" fmla="*/ 52 h 73"/>
                <a:gd name="T90" fmla="*/ 87 w 99"/>
                <a:gd name="T91" fmla="*/ 56 h 73"/>
                <a:gd name="T92" fmla="*/ 83 w 99"/>
                <a:gd name="T93" fmla="*/ 56 h 73"/>
                <a:gd name="T94" fmla="*/ 83 w 99"/>
                <a:gd name="T95" fmla="*/ 54 h 73"/>
                <a:gd name="T96" fmla="*/ 78 w 99"/>
                <a:gd name="T97" fmla="*/ 56 h 73"/>
                <a:gd name="T98" fmla="*/ 76 w 99"/>
                <a:gd name="T99" fmla="*/ 61 h 73"/>
                <a:gd name="T100" fmla="*/ 70 w 99"/>
                <a:gd name="T101" fmla="*/ 61 h 73"/>
                <a:gd name="T102" fmla="*/ 72 w 99"/>
                <a:gd name="T103" fmla="*/ 67 h 73"/>
                <a:gd name="T104" fmla="*/ 70 w 99"/>
                <a:gd name="T105" fmla="*/ 67 h 73"/>
                <a:gd name="T106" fmla="*/ 64 w 99"/>
                <a:gd name="T107" fmla="*/ 69 h 73"/>
                <a:gd name="T108" fmla="*/ 59 w 99"/>
                <a:gd name="T109" fmla="*/ 67 h 73"/>
                <a:gd name="T110" fmla="*/ 51 w 99"/>
                <a:gd name="T111" fmla="*/ 69 h 73"/>
                <a:gd name="T112" fmla="*/ 47 w 99"/>
                <a:gd name="T113" fmla="*/ 73 h 73"/>
                <a:gd name="T114" fmla="*/ 45 w 99"/>
                <a:gd name="T115" fmla="*/ 69 h 73"/>
                <a:gd name="T116" fmla="*/ 45 w 99"/>
                <a:gd name="T117" fmla="*/ 63 h 73"/>
                <a:gd name="T118" fmla="*/ 43 w 99"/>
                <a:gd name="T119" fmla="*/ 56 h 73"/>
                <a:gd name="T120" fmla="*/ 40 w 99"/>
                <a:gd name="T121" fmla="*/ 56 h 73"/>
                <a:gd name="T122" fmla="*/ 36 w 99"/>
                <a:gd name="T123" fmla="*/ 52 h 73"/>
                <a:gd name="T124" fmla="*/ 32 w 99"/>
                <a:gd name="T125" fmla="*/ 5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73">
                  <a:moveTo>
                    <a:pt x="32" y="52"/>
                  </a:moveTo>
                  <a:lnTo>
                    <a:pt x="32" y="46"/>
                  </a:lnTo>
                  <a:lnTo>
                    <a:pt x="34" y="42"/>
                  </a:lnTo>
                  <a:lnTo>
                    <a:pt x="32" y="40"/>
                  </a:lnTo>
                  <a:lnTo>
                    <a:pt x="30" y="40"/>
                  </a:lnTo>
                  <a:lnTo>
                    <a:pt x="28" y="35"/>
                  </a:lnTo>
                  <a:lnTo>
                    <a:pt x="26" y="35"/>
                  </a:lnTo>
                  <a:lnTo>
                    <a:pt x="17" y="35"/>
                  </a:lnTo>
                  <a:lnTo>
                    <a:pt x="13" y="33"/>
                  </a:lnTo>
                  <a:lnTo>
                    <a:pt x="7" y="27"/>
                  </a:lnTo>
                  <a:lnTo>
                    <a:pt x="0" y="27"/>
                  </a:lnTo>
                  <a:lnTo>
                    <a:pt x="0" y="27"/>
                  </a:lnTo>
                  <a:lnTo>
                    <a:pt x="2" y="25"/>
                  </a:lnTo>
                  <a:lnTo>
                    <a:pt x="0" y="18"/>
                  </a:lnTo>
                  <a:lnTo>
                    <a:pt x="0" y="14"/>
                  </a:lnTo>
                  <a:lnTo>
                    <a:pt x="2" y="12"/>
                  </a:lnTo>
                  <a:lnTo>
                    <a:pt x="5" y="8"/>
                  </a:lnTo>
                  <a:lnTo>
                    <a:pt x="11" y="4"/>
                  </a:lnTo>
                  <a:lnTo>
                    <a:pt x="19" y="2"/>
                  </a:lnTo>
                  <a:lnTo>
                    <a:pt x="26" y="2"/>
                  </a:lnTo>
                  <a:lnTo>
                    <a:pt x="32" y="2"/>
                  </a:lnTo>
                  <a:lnTo>
                    <a:pt x="34" y="4"/>
                  </a:lnTo>
                  <a:lnTo>
                    <a:pt x="38" y="0"/>
                  </a:lnTo>
                  <a:lnTo>
                    <a:pt x="43" y="0"/>
                  </a:lnTo>
                  <a:lnTo>
                    <a:pt x="43" y="2"/>
                  </a:lnTo>
                  <a:lnTo>
                    <a:pt x="47" y="2"/>
                  </a:lnTo>
                  <a:lnTo>
                    <a:pt x="49" y="6"/>
                  </a:lnTo>
                  <a:lnTo>
                    <a:pt x="55" y="6"/>
                  </a:lnTo>
                  <a:lnTo>
                    <a:pt x="57" y="8"/>
                  </a:lnTo>
                  <a:lnTo>
                    <a:pt x="64" y="4"/>
                  </a:lnTo>
                  <a:lnTo>
                    <a:pt x="70" y="6"/>
                  </a:lnTo>
                  <a:lnTo>
                    <a:pt x="76" y="8"/>
                  </a:lnTo>
                  <a:lnTo>
                    <a:pt x="83" y="12"/>
                  </a:lnTo>
                  <a:lnTo>
                    <a:pt x="87" y="14"/>
                  </a:lnTo>
                  <a:lnTo>
                    <a:pt x="91" y="21"/>
                  </a:lnTo>
                  <a:lnTo>
                    <a:pt x="97" y="21"/>
                  </a:lnTo>
                  <a:lnTo>
                    <a:pt x="99" y="23"/>
                  </a:lnTo>
                  <a:lnTo>
                    <a:pt x="93" y="27"/>
                  </a:lnTo>
                  <a:lnTo>
                    <a:pt x="97" y="29"/>
                  </a:lnTo>
                  <a:lnTo>
                    <a:pt x="97" y="33"/>
                  </a:lnTo>
                  <a:lnTo>
                    <a:pt x="91" y="37"/>
                  </a:lnTo>
                  <a:lnTo>
                    <a:pt x="87" y="44"/>
                  </a:lnTo>
                  <a:lnTo>
                    <a:pt x="85" y="44"/>
                  </a:lnTo>
                  <a:lnTo>
                    <a:pt x="83" y="50"/>
                  </a:lnTo>
                  <a:lnTo>
                    <a:pt x="87" y="52"/>
                  </a:lnTo>
                  <a:lnTo>
                    <a:pt x="87" y="56"/>
                  </a:lnTo>
                  <a:lnTo>
                    <a:pt x="83" y="56"/>
                  </a:lnTo>
                  <a:lnTo>
                    <a:pt x="83" y="54"/>
                  </a:lnTo>
                  <a:lnTo>
                    <a:pt x="78" y="56"/>
                  </a:lnTo>
                  <a:lnTo>
                    <a:pt x="76" y="61"/>
                  </a:lnTo>
                  <a:lnTo>
                    <a:pt x="70" y="61"/>
                  </a:lnTo>
                  <a:lnTo>
                    <a:pt x="72" y="67"/>
                  </a:lnTo>
                  <a:lnTo>
                    <a:pt x="70" y="67"/>
                  </a:lnTo>
                  <a:lnTo>
                    <a:pt x="64" y="69"/>
                  </a:lnTo>
                  <a:lnTo>
                    <a:pt x="59" y="67"/>
                  </a:lnTo>
                  <a:lnTo>
                    <a:pt x="51" y="69"/>
                  </a:lnTo>
                  <a:lnTo>
                    <a:pt x="47" y="73"/>
                  </a:lnTo>
                  <a:lnTo>
                    <a:pt x="45" y="69"/>
                  </a:lnTo>
                  <a:lnTo>
                    <a:pt x="45" y="63"/>
                  </a:lnTo>
                  <a:lnTo>
                    <a:pt x="43" y="56"/>
                  </a:lnTo>
                  <a:lnTo>
                    <a:pt x="40" y="56"/>
                  </a:lnTo>
                  <a:lnTo>
                    <a:pt x="36" y="52"/>
                  </a:lnTo>
                  <a:lnTo>
                    <a:pt x="32" y="52"/>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41" name="Freeform 51">
              <a:extLst>
                <a:ext uri="{FF2B5EF4-FFF2-40B4-BE49-F238E27FC236}">
                  <a16:creationId xmlns:a16="http://schemas.microsoft.com/office/drawing/2014/main" id="{F6DF058E-2A3C-48A6-956F-37BA96A8E119}"/>
                </a:ext>
              </a:extLst>
            </p:cNvPr>
            <p:cNvSpPr>
              <a:spLocks/>
            </p:cNvSpPr>
            <p:nvPr/>
          </p:nvSpPr>
          <p:spPr bwMode="auto">
            <a:xfrm>
              <a:off x="4616868" y="2491025"/>
              <a:ext cx="133815" cy="96905"/>
            </a:xfrm>
            <a:custGeom>
              <a:avLst/>
              <a:gdLst>
                <a:gd name="T0" fmla="*/ 4 w 166"/>
                <a:gd name="T1" fmla="*/ 63 h 128"/>
                <a:gd name="T2" fmla="*/ 17 w 166"/>
                <a:gd name="T3" fmla="*/ 63 h 128"/>
                <a:gd name="T4" fmla="*/ 25 w 166"/>
                <a:gd name="T5" fmla="*/ 61 h 128"/>
                <a:gd name="T6" fmla="*/ 29 w 166"/>
                <a:gd name="T7" fmla="*/ 55 h 128"/>
                <a:gd name="T8" fmla="*/ 36 w 166"/>
                <a:gd name="T9" fmla="*/ 48 h 128"/>
                <a:gd name="T10" fmla="*/ 40 w 166"/>
                <a:gd name="T11" fmla="*/ 50 h 128"/>
                <a:gd name="T12" fmla="*/ 36 w 166"/>
                <a:gd name="T13" fmla="*/ 44 h 128"/>
                <a:gd name="T14" fmla="*/ 40 w 166"/>
                <a:gd name="T15" fmla="*/ 38 h 128"/>
                <a:gd name="T16" fmla="*/ 50 w 166"/>
                <a:gd name="T17" fmla="*/ 27 h 128"/>
                <a:gd name="T18" fmla="*/ 46 w 166"/>
                <a:gd name="T19" fmla="*/ 21 h 128"/>
                <a:gd name="T20" fmla="*/ 59 w 166"/>
                <a:gd name="T21" fmla="*/ 12 h 128"/>
                <a:gd name="T22" fmla="*/ 67 w 166"/>
                <a:gd name="T23" fmla="*/ 6 h 128"/>
                <a:gd name="T24" fmla="*/ 71 w 166"/>
                <a:gd name="T25" fmla="*/ 2 h 128"/>
                <a:gd name="T26" fmla="*/ 80 w 166"/>
                <a:gd name="T27" fmla="*/ 2 h 128"/>
                <a:gd name="T28" fmla="*/ 88 w 166"/>
                <a:gd name="T29" fmla="*/ 6 h 128"/>
                <a:gd name="T30" fmla="*/ 99 w 166"/>
                <a:gd name="T31" fmla="*/ 4 h 128"/>
                <a:gd name="T32" fmla="*/ 107 w 166"/>
                <a:gd name="T33" fmla="*/ 6 h 128"/>
                <a:gd name="T34" fmla="*/ 116 w 166"/>
                <a:gd name="T35" fmla="*/ 8 h 128"/>
                <a:gd name="T36" fmla="*/ 126 w 166"/>
                <a:gd name="T37" fmla="*/ 10 h 128"/>
                <a:gd name="T38" fmla="*/ 126 w 166"/>
                <a:gd name="T39" fmla="*/ 21 h 128"/>
                <a:gd name="T40" fmla="*/ 130 w 166"/>
                <a:gd name="T41" fmla="*/ 31 h 128"/>
                <a:gd name="T42" fmla="*/ 137 w 166"/>
                <a:gd name="T43" fmla="*/ 42 h 128"/>
                <a:gd name="T44" fmla="*/ 145 w 166"/>
                <a:gd name="T45" fmla="*/ 50 h 128"/>
                <a:gd name="T46" fmla="*/ 154 w 166"/>
                <a:gd name="T47" fmla="*/ 59 h 128"/>
                <a:gd name="T48" fmla="*/ 162 w 166"/>
                <a:gd name="T49" fmla="*/ 69 h 128"/>
                <a:gd name="T50" fmla="*/ 164 w 166"/>
                <a:gd name="T51" fmla="*/ 76 h 128"/>
                <a:gd name="T52" fmla="*/ 151 w 166"/>
                <a:gd name="T53" fmla="*/ 84 h 128"/>
                <a:gd name="T54" fmla="*/ 145 w 166"/>
                <a:gd name="T55" fmla="*/ 82 h 128"/>
                <a:gd name="T56" fmla="*/ 149 w 166"/>
                <a:gd name="T57" fmla="*/ 95 h 128"/>
                <a:gd name="T58" fmla="*/ 154 w 166"/>
                <a:gd name="T59" fmla="*/ 105 h 128"/>
                <a:gd name="T60" fmla="*/ 151 w 166"/>
                <a:gd name="T61" fmla="*/ 109 h 128"/>
                <a:gd name="T62" fmla="*/ 139 w 166"/>
                <a:gd name="T63" fmla="*/ 112 h 128"/>
                <a:gd name="T64" fmla="*/ 135 w 166"/>
                <a:gd name="T65" fmla="*/ 126 h 128"/>
                <a:gd name="T66" fmla="*/ 126 w 166"/>
                <a:gd name="T67" fmla="*/ 124 h 128"/>
                <a:gd name="T68" fmla="*/ 118 w 166"/>
                <a:gd name="T69" fmla="*/ 124 h 128"/>
                <a:gd name="T70" fmla="*/ 109 w 166"/>
                <a:gd name="T71" fmla="*/ 128 h 128"/>
                <a:gd name="T72" fmla="*/ 105 w 166"/>
                <a:gd name="T73" fmla="*/ 124 h 128"/>
                <a:gd name="T74" fmla="*/ 95 w 166"/>
                <a:gd name="T75" fmla="*/ 126 h 128"/>
                <a:gd name="T76" fmla="*/ 86 w 166"/>
                <a:gd name="T77" fmla="*/ 124 h 128"/>
                <a:gd name="T78" fmla="*/ 82 w 166"/>
                <a:gd name="T79" fmla="*/ 126 h 128"/>
                <a:gd name="T80" fmla="*/ 71 w 166"/>
                <a:gd name="T81" fmla="*/ 126 h 128"/>
                <a:gd name="T82" fmla="*/ 65 w 166"/>
                <a:gd name="T83" fmla="*/ 122 h 128"/>
                <a:gd name="T84" fmla="*/ 48 w 166"/>
                <a:gd name="T85" fmla="*/ 116 h 128"/>
                <a:gd name="T86" fmla="*/ 42 w 166"/>
                <a:gd name="T87" fmla="*/ 120 h 128"/>
                <a:gd name="T88" fmla="*/ 21 w 166"/>
                <a:gd name="T89" fmla="*/ 122 h 128"/>
                <a:gd name="T90" fmla="*/ 12 w 166"/>
                <a:gd name="T91" fmla="*/ 120 h 128"/>
                <a:gd name="T92" fmla="*/ 8 w 166"/>
                <a:gd name="T93" fmla="*/ 120 h 128"/>
                <a:gd name="T94" fmla="*/ 4 w 166"/>
                <a:gd name="T95" fmla="*/ 107 h 128"/>
                <a:gd name="T96" fmla="*/ 10 w 166"/>
                <a:gd name="T97" fmla="*/ 101 h 128"/>
                <a:gd name="T98" fmla="*/ 8 w 166"/>
                <a:gd name="T99" fmla="*/ 86 h 128"/>
                <a:gd name="T100" fmla="*/ 4 w 166"/>
                <a:gd name="T101" fmla="*/ 78 h 128"/>
                <a:gd name="T102" fmla="*/ 0 w 166"/>
                <a:gd name="T103" fmla="*/ 6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6" h="128">
                  <a:moveTo>
                    <a:pt x="0" y="67"/>
                  </a:moveTo>
                  <a:lnTo>
                    <a:pt x="4" y="63"/>
                  </a:lnTo>
                  <a:lnTo>
                    <a:pt x="12" y="61"/>
                  </a:lnTo>
                  <a:lnTo>
                    <a:pt x="17" y="63"/>
                  </a:lnTo>
                  <a:lnTo>
                    <a:pt x="23" y="61"/>
                  </a:lnTo>
                  <a:lnTo>
                    <a:pt x="25" y="61"/>
                  </a:lnTo>
                  <a:lnTo>
                    <a:pt x="23" y="55"/>
                  </a:lnTo>
                  <a:lnTo>
                    <a:pt x="29" y="55"/>
                  </a:lnTo>
                  <a:lnTo>
                    <a:pt x="31" y="50"/>
                  </a:lnTo>
                  <a:lnTo>
                    <a:pt x="36" y="48"/>
                  </a:lnTo>
                  <a:lnTo>
                    <a:pt x="36" y="50"/>
                  </a:lnTo>
                  <a:lnTo>
                    <a:pt x="40" y="50"/>
                  </a:lnTo>
                  <a:lnTo>
                    <a:pt x="40" y="46"/>
                  </a:lnTo>
                  <a:lnTo>
                    <a:pt x="36" y="44"/>
                  </a:lnTo>
                  <a:lnTo>
                    <a:pt x="38" y="38"/>
                  </a:lnTo>
                  <a:lnTo>
                    <a:pt x="40" y="38"/>
                  </a:lnTo>
                  <a:lnTo>
                    <a:pt x="44" y="31"/>
                  </a:lnTo>
                  <a:lnTo>
                    <a:pt x="50" y="27"/>
                  </a:lnTo>
                  <a:lnTo>
                    <a:pt x="50" y="23"/>
                  </a:lnTo>
                  <a:lnTo>
                    <a:pt x="46" y="21"/>
                  </a:lnTo>
                  <a:lnTo>
                    <a:pt x="52" y="17"/>
                  </a:lnTo>
                  <a:lnTo>
                    <a:pt x="59" y="12"/>
                  </a:lnTo>
                  <a:lnTo>
                    <a:pt x="67" y="12"/>
                  </a:lnTo>
                  <a:lnTo>
                    <a:pt x="67" y="6"/>
                  </a:lnTo>
                  <a:lnTo>
                    <a:pt x="71" y="4"/>
                  </a:lnTo>
                  <a:lnTo>
                    <a:pt x="71" y="2"/>
                  </a:lnTo>
                  <a:lnTo>
                    <a:pt x="78" y="0"/>
                  </a:lnTo>
                  <a:lnTo>
                    <a:pt x="80" y="2"/>
                  </a:lnTo>
                  <a:lnTo>
                    <a:pt x="84" y="0"/>
                  </a:lnTo>
                  <a:lnTo>
                    <a:pt x="88" y="6"/>
                  </a:lnTo>
                  <a:lnTo>
                    <a:pt x="95" y="4"/>
                  </a:lnTo>
                  <a:lnTo>
                    <a:pt x="99" y="4"/>
                  </a:lnTo>
                  <a:lnTo>
                    <a:pt x="101" y="10"/>
                  </a:lnTo>
                  <a:lnTo>
                    <a:pt x="107" y="6"/>
                  </a:lnTo>
                  <a:lnTo>
                    <a:pt x="114" y="4"/>
                  </a:lnTo>
                  <a:lnTo>
                    <a:pt x="116" y="8"/>
                  </a:lnTo>
                  <a:lnTo>
                    <a:pt x="118" y="8"/>
                  </a:lnTo>
                  <a:lnTo>
                    <a:pt x="126" y="10"/>
                  </a:lnTo>
                  <a:lnTo>
                    <a:pt x="128" y="15"/>
                  </a:lnTo>
                  <a:lnTo>
                    <a:pt x="126" y="21"/>
                  </a:lnTo>
                  <a:lnTo>
                    <a:pt x="130" y="25"/>
                  </a:lnTo>
                  <a:lnTo>
                    <a:pt x="130" y="31"/>
                  </a:lnTo>
                  <a:lnTo>
                    <a:pt x="135" y="36"/>
                  </a:lnTo>
                  <a:lnTo>
                    <a:pt x="137" y="42"/>
                  </a:lnTo>
                  <a:lnTo>
                    <a:pt x="141" y="48"/>
                  </a:lnTo>
                  <a:lnTo>
                    <a:pt x="145" y="50"/>
                  </a:lnTo>
                  <a:lnTo>
                    <a:pt x="147" y="59"/>
                  </a:lnTo>
                  <a:lnTo>
                    <a:pt x="154" y="59"/>
                  </a:lnTo>
                  <a:lnTo>
                    <a:pt x="162" y="65"/>
                  </a:lnTo>
                  <a:lnTo>
                    <a:pt x="162" y="69"/>
                  </a:lnTo>
                  <a:lnTo>
                    <a:pt x="166" y="74"/>
                  </a:lnTo>
                  <a:lnTo>
                    <a:pt x="164" y="76"/>
                  </a:lnTo>
                  <a:lnTo>
                    <a:pt x="160" y="82"/>
                  </a:lnTo>
                  <a:lnTo>
                    <a:pt x="151" y="84"/>
                  </a:lnTo>
                  <a:lnTo>
                    <a:pt x="145" y="80"/>
                  </a:lnTo>
                  <a:lnTo>
                    <a:pt x="145" y="82"/>
                  </a:lnTo>
                  <a:lnTo>
                    <a:pt x="145" y="88"/>
                  </a:lnTo>
                  <a:lnTo>
                    <a:pt x="149" y="95"/>
                  </a:lnTo>
                  <a:lnTo>
                    <a:pt x="147" y="99"/>
                  </a:lnTo>
                  <a:lnTo>
                    <a:pt x="154" y="105"/>
                  </a:lnTo>
                  <a:lnTo>
                    <a:pt x="154" y="109"/>
                  </a:lnTo>
                  <a:lnTo>
                    <a:pt x="151" y="109"/>
                  </a:lnTo>
                  <a:lnTo>
                    <a:pt x="143" y="112"/>
                  </a:lnTo>
                  <a:lnTo>
                    <a:pt x="139" y="112"/>
                  </a:lnTo>
                  <a:lnTo>
                    <a:pt x="135" y="120"/>
                  </a:lnTo>
                  <a:lnTo>
                    <a:pt x="135" y="126"/>
                  </a:lnTo>
                  <a:lnTo>
                    <a:pt x="130" y="126"/>
                  </a:lnTo>
                  <a:lnTo>
                    <a:pt x="126" y="124"/>
                  </a:lnTo>
                  <a:lnTo>
                    <a:pt x="122" y="126"/>
                  </a:lnTo>
                  <a:lnTo>
                    <a:pt x="118" y="124"/>
                  </a:lnTo>
                  <a:lnTo>
                    <a:pt x="114" y="124"/>
                  </a:lnTo>
                  <a:lnTo>
                    <a:pt x="109" y="128"/>
                  </a:lnTo>
                  <a:lnTo>
                    <a:pt x="107" y="126"/>
                  </a:lnTo>
                  <a:lnTo>
                    <a:pt x="105" y="124"/>
                  </a:lnTo>
                  <a:lnTo>
                    <a:pt x="101" y="122"/>
                  </a:lnTo>
                  <a:lnTo>
                    <a:pt x="95" y="126"/>
                  </a:lnTo>
                  <a:lnTo>
                    <a:pt x="90" y="124"/>
                  </a:lnTo>
                  <a:lnTo>
                    <a:pt x="86" y="124"/>
                  </a:lnTo>
                  <a:lnTo>
                    <a:pt x="84" y="126"/>
                  </a:lnTo>
                  <a:lnTo>
                    <a:pt x="82" y="126"/>
                  </a:lnTo>
                  <a:lnTo>
                    <a:pt x="78" y="124"/>
                  </a:lnTo>
                  <a:lnTo>
                    <a:pt x="71" y="126"/>
                  </a:lnTo>
                  <a:lnTo>
                    <a:pt x="69" y="124"/>
                  </a:lnTo>
                  <a:lnTo>
                    <a:pt x="65" y="122"/>
                  </a:lnTo>
                  <a:lnTo>
                    <a:pt x="55" y="120"/>
                  </a:lnTo>
                  <a:lnTo>
                    <a:pt x="48" y="116"/>
                  </a:lnTo>
                  <a:lnTo>
                    <a:pt x="46" y="116"/>
                  </a:lnTo>
                  <a:lnTo>
                    <a:pt x="42" y="120"/>
                  </a:lnTo>
                  <a:lnTo>
                    <a:pt x="36" y="120"/>
                  </a:lnTo>
                  <a:lnTo>
                    <a:pt x="21" y="122"/>
                  </a:lnTo>
                  <a:lnTo>
                    <a:pt x="19" y="124"/>
                  </a:lnTo>
                  <a:lnTo>
                    <a:pt x="12" y="120"/>
                  </a:lnTo>
                  <a:lnTo>
                    <a:pt x="8" y="122"/>
                  </a:lnTo>
                  <a:lnTo>
                    <a:pt x="8" y="120"/>
                  </a:lnTo>
                  <a:lnTo>
                    <a:pt x="4" y="114"/>
                  </a:lnTo>
                  <a:lnTo>
                    <a:pt x="4" y="107"/>
                  </a:lnTo>
                  <a:lnTo>
                    <a:pt x="6" y="101"/>
                  </a:lnTo>
                  <a:lnTo>
                    <a:pt x="10" y="101"/>
                  </a:lnTo>
                  <a:lnTo>
                    <a:pt x="10" y="88"/>
                  </a:lnTo>
                  <a:lnTo>
                    <a:pt x="8" y="86"/>
                  </a:lnTo>
                  <a:lnTo>
                    <a:pt x="6" y="82"/>
                  </a:lnTo>
                  <a:lnTo>
                    <a:pt x="4" y="78"/>
                  </a:lnTo>
                  <a:lnTo>
                    <a:pt x="2" y="67"/>
                  </a:lnTo>
                  <a:lnTo>
                    <a:pt x="0" y="6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42" name="Freeform 52">
              <a:extLst>
                <a:ext uri="{FF2B5EF4-FFF2-40B4-BE49-F238E27FC236}">
                  <a16:creationId xmlns:a16="http://schemas.microsoft.com/office/drawing/2014/main" id="{A4295ED9-B973-44FB-8F0B-F20C1A4AB039}"/>
                </a:ext>
              </a:extLst>
            </p:cNvPr>
            <p:cNvSpPr>
              <a:spLocks/>
            </p:cNvSpPr>
            <p:nvPr/>
          </p:nvSpPr>
          <p:spPr bwMode="auto">
            <a:xfrm>
              <a:off x="4608001" y="2569005"/>
              <a:ext cx="263601" cy="152929"/>
            </a:xfrm>
            <a:custGeom>
              <a:avLst/>
              <a:gdLst>
                <a:gd name="T0" fmla="*/ 47 w 327"/>
                <a:gd name="T1" fmla="*/ 17 h 202"/>
                <a:gd name="T2" fmla="*/ 76 w 327"/>
                <a:gd name="T3" fmla="*/ 19 h 202"/>
                <a:gd name="T4" fmla="*/ 95 w 327"/>
                <a:gd name="T5" fmla="*/ 23 h 202"/>
                <a:gd name="T6" fmla="*/ 116 w 327"/>
                <a:gd name="T7" fmla="*/ 21 h 202"/>
                <a:gd name="T8" fmla="*/ 133 w 327"/>
                <a:gd name="T9" fmla="*/ 23 h 202"/>
                <a:gd name="T10" fmla="*/ 150 w 327"/>
                <a:gd name="T11" fmla="*/ 9 h 202"/>
                <a:gd name="T12" fmla="*/ 171 w 327"/>
                <a:gd name="T13" fmla="*/ 2 h 202"/>
                <a:gd name="T14" fmla="*/ 205 w 327"/>
                <a:gd name="T15" fmla="*/ 0 h 202"/>
                <a:gd name="T16" fmla="*/ 226 w 327"/>
                <a:gd name="T17" fmla="*/ 23 h 202"/>
                <a:gd name="T18" fmla="*/ 236 w 327"/>
                <a:gd name="T19" fmla="*/ 42 h 202"/>
                <a:gd name="T20" fmla="*/ 264 w 327"/>
                <a:gd name="T21" fmla="*/ 51 h 202"/>
                <a:gd name="T22" fmla="*/ 285 w 327"/>
                <a:gd name="T23" fmla="*/ 61 h 202"/>
                <a:gd name="T24" fmla="*/ 308 w 327"/>
                <a:gd name="T25" fmla="*/ 63 h 202"/>
                <a:gd name="T26" fmla="*/ 327 w 327"/>
                <a:gd name="T27" fmla="*/ 70 h 202"/>
                <a:gd name="T28" fmla="*/ 325 w 327"/>
                <a:gd name="T29" fmla="*/ 93 h 202"/>
                <a:gd name="T30" fmla="*/ 310 w 327"/>
                <a:gd name="T31" fmla="*/ 114 h 202"/>
                <a:gd name="T32" fmla="*/ 297 w 327"/>
                <a:gd name="T33" fmla="*/ 131 h 202"/>
                <a:gd name="T34" fmla="*/ 283 w 327"/>
                <a:gd name="T35" fmla="*/ 139 h 202"/>
                <a:gd name="T36" fmla="*/ 266 w 327"/>
                <a:gd name="T37" fmla="*/ 146 h 202"/>
                <a:gd name="T38" fmla="*/ 247 w 327"/>
                <a:gd name="T39" fmla="*/ 146 h 202"/>
                <a:gd name="T40" fmla="*/ 245 w 327"/>
                <a:gd name="T41" fmla="*/ 158 h 202"/>
                <a:gd name="T42" fmla="*/ 245 w 327"/>
                <a:gd name="T43" fmla="*/ 152 h 202"/>
                <a:gd name="T44" fmla="*/ 232 w 327"/>
                <a:gd name="T45" fmla="*/ 162 h 202"/>
                <a:gd name="T46" fmla="*/ 217 w 327"/>
                <a:gd name="T47" fmla="*/ 162 h 202"/>
                <a:gd name="T48" fmla="*/ 234 w 327"/>
                <a:gd name="T49" fmla="*/ 167 h 202"/>
                <a:gd name="T50" fmla="*/ 236 w 327"/>
                <a:gd name="T51" fmla="*/ 173 h 202"/>
                <a:gd name="T52" fmla="*/ 245 w 327"/>
                <a:gd name="T53" fmla="*/ 181 h 202"/>
                <a:gd name="T54" fmla="*/ 236 w 327"/>
                <a:gd name="T55" fmla="*/ 162 h 202"/>
                <a:gd name="T56" fmla="*/ 253 w 327"/>
                <a:gd name="T57" fmla="*/ 181 h 202"/>
                <a:gd name="T58" fmla="*/ 270 w 327"/>
                <a:gd name="T59" fmla="*/ 175 h 202"/>
                <a:gd name="T60" fmla="*/ 272 w 327"/>
                <a:gd name="T61" fmla="*/ 188 h 202"/>
                <a:gd name="T62" fmla="*/ 243 w 327"/>
                <a:gd name="T63" fmla="*/ 194 h 202"/>
                <a:gd name="T64" fmla="*/ 217 w 327"/>
                <a:gd name="T65" fmla="*/ 198 h 202"/>
                <a:gd name="T66" fmla="*/ 207 w 327"/>
                <a:gd name="T67" fmla="*/ 181 h 202"/>
                <a:gd name="T68" fmla="*/ 217 w 327"/>
                <a:gd name="T69" fmla="*/ 171 h 202"/>
                <a:gd name="T70" fmla="*/ 213 w 327"/>
                <a:gd name="T71" fmla="*/ 165 h 202"/>
                <a:gd name="T72" fmla="*/ 192 w 327"/>
                <a:gd name="T73" fmla="*/ 162 h 202"/>
                <a:gd name="T74" fmla="*/ 184 w 327"/>
                <a:gd name="T75" fmla="*/ 154 h 202"/>
                <a:gd name="T76" fmla="*/ 190 w 327"/>
                <a:gd name="T77" fmla="*/ 152 h 202"/>
                <a:gd name="T78" fmla="*/ 184 w 327"/>
                <a:gd name="T79" fmla="*/ 148 h 202"/>
                <a:gd name="T80" fmla="*/ 177 w 327"/>
                <a:gd name="T81" fmla="*/ 148 h 202"/>
                <a:gd name="T82" fmla="*/ 162 w 327"/>
                <a:gd name="T83" fmla="*/ 158 h 202"/>
                <a:gd name="T84" fmla="*/ 148 w 327"/>
                <a:gd name="T85" fmla="*/ 175 h 202"/>
                <a:gd name="T86" fmla="*/ 146 w 327"/>
                <a:gd name="T87" fmla="*/ 183 h 202"/>
                <a:gd name="T88" fmla="*/ 127 w 327"/>
                <a:gd name="T89" fmla="*/ 183 h 202"/>
                <a:gd name="T90" fmla="*/ 125 w 327"/>
                <a:gd name="T91" fmla="*/ 173 h 202"/>
                <a:gd name="T92" fmla="*/ 135 w 327"/>
                <a:gd name="T93" fmla="*/ 154 h 202"/>
                <a:gd name="T94" fmla="*/ 146 w 327"/>
                <a:gd name="T95" fmla="*/ 150 h 202"/>
                <a:gd name="T96" fmla="*/ 135 w 327"/>
                <a:gd name="T97" fmla="*/ 133 h 202"/>
                <a:gd name="T98" fmla="*/ 118 w 327"/>
                <a:gd name="T99" fmla="*/ 110 h 202"/>
                <a:gd name="T100" fmla="*/ 99 w 327"/>
                <a:gd name="T101" fmla="*/ 106 h 202"/>
                <a:gd name="T102" fmla="*/ 85 w 327"/>
                <a:gd name="T103" fmla="*/ 101 h 202"/>
                <a:gd name="T104" fmla="*/ 80 w 327"/>
                <a:gd name="T105" fmla="*/ 114 h 202"/>
                <a:gd name="T106" fmla="*/ 51 w 327"/>
                <a:gd name="T107" fmla="*/ 124 h 202"/>
                <a:gd name="T108" fmla="*/ 28 w 327"/>
                <a:gd name="T109" fmla="*/ 118 h 202"/>
                <a:gd name="T110" fmla="*/ 9 w 327"/>
                <a:gd name="T111" fmla="*/ 114 h 202"/>
                <a:gd name="T112" fmla="*/ 4 w 327"/>
                <a:gd name="T113" fmla="*/ 91 h 202"/>
                <a:gd name="T114" fmla="*/ 21 w 327"/>
                <a:gd name="T115" fmla="*/ 59 h 202"/>
                <a:gd name="T116" fmla="*/ 28 w 327"/>
                <a:gd name="T117" fmla="*/ 44 h 202"/>
                <a:gd name="T118" fmla="*/ 19 w 327"/>
                <a:gd name="T119" fmla="*/ 2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7" h="202">
                  <a:moveTo>
                    <a:pt x="19" y="19"/>
                  </a:moveTo>
                  <a:lnTo>
                    <a:pt x="23" y="17"/>
                  </a:lnTo>
                  <a:lnTo>
                    <a:pt x="30" y="21"/>
                  </a:lnTo>
                  <a:lnTo>
                    <a:pt x="32" y="19"/>
                  </a:lnTo>
                  <a:lnTo>
                    <a:pt x="47" y="17"/>
                  </a:lnTo>
                  <a:lnTo>
                    <a:pt x="53" y="17"/>
                  </a:lnTo>
                  <a:lnTo>
                    <a:pt x="57" y="13"/>
                  </a:lnTo>
                  <a:lnTo>
                    <a:pt x="59" y="13"/>
                  </a:lnTo>
                  <a:lnTo>
                    <a:pt x="66" y="17"/>
                  </a:lnTo>
                  <a:lnTo>
                    <a:pt x="76" y="19"/>
                  </a:lnTo>
                  <a:lnTo>
                    <a:pt x="80" y="21"/>
                  </a:lnTo>
                  <a:lnTo>
                    <a:pt x="82" y="23"/>
                  </a:lnTo>
                  <a:lnTo>
                    <a:pt x="89" y="21"/>
                  </a:lnTo>
                  <a:lnTo>
                    <a:pt x="93" y="23"/>
                  </a:lnTo>
                  <a:lnTo>
                    <a:pt x="95" y="23"/>
                  </a:lnTo>
                  <a:lnTo>
                    <a:pt x="97" y="21"/>
                  </a:lnTo>
                  <a:lnTo>
                    <a:pt x="101" y="21"/>
                  </a:lnTo>
                  <a:lnTo>
                    <a:pt x="106" y="23"/>
                  </a:lnTo>
                  <a:lnTo>
                    <a:pt x="112" y="19"/>
                  </a:lnTo>
                  <a:lnTo>
                    <a:pt x="116" y="21"/>
                  </a:lnTo>
                  <a:lnTo>
                    <a:pt x="118" y="23"/>
                  </a:lnTo>
                  <a:lnTo>
                    <a:pt x="120" y="25"/>
                  </a:lnTo>
                  <a:lnTo>
                    <a:pt x="125" y="21"/>
                  </a:lnTo>
                  <a:lnTo>
                    <a:pt x="129" y="21"/>
                  </a:lnTo>
                  <a:lnTo>
                    <a:pt x="133" y="23"/>
                  </a:lnTo>
                  <a:lnTo>
                    <a:pt x="137" y="21"/>
                  </a:lnTo>
                  <a:lnTo>
                    <a:pt x="141" y="23"/>
                  </a:lnTo>
                  <a:lnTo>
                    <a:pt x="146" y="23"/>
                  </a:lnTo>
                  <a:lnTo>
                    <a:pt x="146" y="17"/>
                  </a:lnTo>
                  <a:lnTo>
                    <a:pt x="150" y="9"/>
                  </a:lnTo>
                  <a:lnTo>
                    <a:pt x="154" y="9"/>
                  </a:lnTo>
                  <a:lnTo>
                    <a:pt x="162" y="6"/>
                  </a:lnTo>
                  <a:lnTo>
                    <a:pt x="167" y="6"/>
                  </a:lnTo>
                  <a:lnTo>
                    <a:pt x="171" y="6"/>
                  </a:lnTo>
                  <a:lnTo>
                    <a:pt x="171" y="2"/>
                  </a:lnTo>
                  <a:lnTo>
                    <a:pt x="175" y="0"/>
                  </a:lnTo>
                  <a:lnTo>
                    <a:pt x="184" y="2"/>
                  </a:lnTo>
                  <a:lnTo>
                    <a:pt x="194" y="2"/>
                  </a:lnTo>
                  <a:lnTo>
                    <a:pt x="198" y="0"/>
                  </a:lnTo>
                  <a:lnTo>
                    <a:pt x="205" y="0"/>
                  </a:lnTo>
                  <a:lnTo>
                    <a:pt x="207" y="9"/>
                  </a:lnTo>
                  <a:lnTo>
                    <a:pt x="211" y="13"/>
                  </a:lnTo>
                  <a:lnTo>
                    <a:pt x="209" y="17"/>
                  </a:lnTo>
                  <a:lnTo>
                    <a:pt x="215" y="25"/>
                  </a:lnTo>
                  <a:lnTo>
                    <a:pt x="226" y="23"/>
                  </a:lnTo>
                  <a:lnTo>
                    <a:pt x="230" y="25"/>
                  </a:lnTo>
                  <a:lnTo>
                    <a:pt x="230" y="30"/>
                  </a:lnTo>
                  <a:lnTo>
                    <a:pt x="234" y="32"/>
                  </a:lnTo>
                  <a:lnTo>
                    <a:pt x="234" y="36"/>
                  </a:lnTo>
                  <a:lnTo>
                    <a:pt x="236" y="42"/>
                  </a:lnTo>
                  <a:lnTo>
                    <a:pt x="245" y="51"/>
                  </a:lnTo>
                  <a:lnTo>
                    <a:pt x="249" y="49"/>
                  </a:lnTo>
                  <a:lnTo>
                    <a:pt x="253" y="51"/>
                  </a:lnTo>
                  <a:lnTo>
                    <a:pt x="259" y="49"/>
                  </a:lnTo>
                  <a:lnTo>
                    <a:pt x="264" y="51"/>
                  </a:lnTo>
                  <a:lnTo>
                    <a:pt x="270" y="44"/>
                  </a:lnTo>
                  <a:lnTo>
                    <a:pt x="272" y="44"/>
                  </a:lnTo>
                  <a:lnTo>
                    <a:pt x="276" y="55"/>
                  </a:lnTo>
                  <a:lnTo>
                    <a:pt x="283" y="59"/>
                  </a:lnTo>
                  <a:lnTo>
                    <a:pt x="285" y="61"/>
                  </a:lnTo>
                  <a:lnTo>
                    <a:pt x="289" y="59"/>
                  </a:lnTo>
                  <a:lnTo>
                    <a:pt x="295" y="61"/>
                  </a:lnTo>
                  <a:lnTo>
                    <a:pt x="299" y="61"/>
                  </a:lnTo>
                  <a:lnTo>
                    <a:pt x="304" y="63"/>
                  </a:lnTo>
                  <a:lnTo>
                    <a:pt x="308" y="63"/>
                  </a:lnTo>
                  <a:lnTo>
                    <a:pt x="314" y="65"/>
                  </a:lnTo>
                  <a:lnTo>
                    <a:pt x="321" y="68"/>
                  </a:lnTo>
                  <a:lnTo>
                    <a:pt x="323" y="63"/>
                  </a:lnTo>
                  <a:lnTo>
                    <a:pt x="325" y="70"/>
                  </a:lnTo>
                  <a:lnTo>
                    <a:pt x="327" y="70"/>
                  </a:lnTo>
                  <a:lnTo>
                    <a:pt x="327" y="76"/>
                  </a:lnTo>
                  <a:lnTo>
                    <a:pt x="325" y="80"/>
                  </a:lnTo>
                  <a:lnTo>
                    <a:pt x="321" y="80"/>
                  </a:lnTo>
                  <a:lnTo>
                    <a:pt x="318" y="89"/>
                  </a:lnTo>
                  <a:lnTo>
                    <a:pt x="325" y="93"/>
                  </a:lnTo>
                  <a:lnTo>
                    <a:pt x="325" y="99"/>
                  </a:lnTo>
                  <a:lnTo>
                    <a:pt x="323" y="108"/>
                  </a:lnTo>
                  <a:lnTo>
                    <a:pt x="323" y="112"/>
                  </a:lnTo>
                  <a:lnTo>
                    <a:pt x="321" y="114"/>
                  </a:lnTo>
                  <a:lnTo>
                    <a:pt x="310" y="114"/>
                  </a:lnTo>
                  <a:lnTo>
                    <a:pt x="306" y="122"/>
                  </a:lnTo>
                  <a:lnTo>
                    <a:pt x="304" y="122"/>
                  </a:lnTo>
                  <a:lnTo>
                    <a:pt x="302" y="133"/>
                  </a:lnTo>
                  <a:lnTo>
                    <a:pt x="299" y="133"/>
                  </a:lnTo>
                  <a:lnTo>
                    <a:pt x="297" y="131"/>
                  </a:lnTo>
                  <a:lnTo>
                    <a:pt x="295" y="131"/>
                  </a:lnTo>
                  <a:lnTo>
                    <a:pt x="291" y="133"/>
                  </a:lnTo>
                  <a:lnTo>
                    <a:pt x="287" y="133"/>
                  </a:lnTo>
                  <a:lnTo>
                    <a:pt x="283" y="135"/>
                  </a:lnTo>
                  <a:lnTo>
                    <a:pt x="283" y="139"/>
                  </a:lnTo>
                  <a:lnTo>
                    <a:pt x="278" y="139"/>
                  </a:lnTo>
                  <a:lnTo>
                    <a:pt x="276" y="141"/>
                  </a:lnTo>
                  <a:lnTo>
                    <a:pt x="272" y="146"/>
                  </a:lnTo>
                  <a:lnTo>
                    <a:pt x="270" y="146"/>
                  </a:lnTo>
                  <a:lnTo>
                    <a:pt x="266" y="146"/>
                  </a:lnTo>
                  <a:lnTo>
                    <a:pt x="262" y="148"/>
                  </a:lnTo>
                  <a:lnTo>
                    <a:pt x="257" y="148"/>
                  </a:lnTo>
                  <a:lnTo>
                    <a:pt x="253" y="150"/>
                  </a:lnTo>
                  <a:lnTo>
                    <a:pt x="251" y="150"/>
                  </a:lnTo>
                  <a:lnTo>
                    <a:pt x="247" y="146"/>
                  </a:lnTo>
                  <a:lnTo>
                    <a:pt x="247" y="146"/>
                  </a:lnTo>
                  <a:lnTo>
                    <a:pt x="247" y="148"/>
                  </a:lnTo>
                  <a:lnTo>
                    <a:pt x="249" y="150"/>
                  </a:lnTo>
                  <a:lnTo>
                    <a:pt x="249" y="154"/>
                  </a:lnTo>
                  <a:lnTo>
                    <a:pt x="245" y="158"/>
                  </a:lnTo>
                  <a:lnTo>
                    <a:pt x="243" y="160"/>
                  </a:lnTo>
                  <a:lnTo>
                    <a:pt x="240" y="158"/>
                  </a:lnTo>
                  <a:lnTo>
                    <a:pt x="243" y="158"/>
                  </a:lnTo>
                  <a:lnTo>
                    <a:pt x="247" y="154"/>
                  </a:lnTo>
                  <a:lnTo>
                    <a:pt x="245" y="152"/>
                  </a:lnTo>
                  <a:lnTo>
                    <a:pt x="243" y="150"/>
                  </a:lnTo>
                  <a:lnTo>
                    <a:pt x="243" y="152"/>
                  </a:lnTo>
                  <a:lnTo>
                    <a:pt x="236" y="158"/>
                  </a:lnTo>
                  <a:lnTo>
                    <a:pt x="234" y="160"/>
                  </a:lnTo>
                  <a:lnTo>
                    <a:pt x="232" y="162"/>
                  </a:lnTo>
                  <a:lnTo>
                    <a:pt x="228" y="162"/>
                  </a:lnTo>
                  <a:lnTo>
                    <a:pt x="226" y="160"/>
                  </a:lnTo>
                  <a:lnTo>
                    <a:pt x="224" y="162"/>
                  </a:lnTo>
                  <a:lnTo>
                    <a:pt x="219" y="160"/>
                  </a:lnTo>
                  <a:lnTo>
                    <a:pt x="217" y="162"/>
                  </a:lnTo>
                  <a:lnTo>
                    <a:pt x="222" y="165"/>
                  </a:lnTo>
                  <a:lnTo>
                    <a:pt x="228" y="165"/>
                  </a:lnTo>
                  <a:lnTo>
                    <a:pt x="230" y="167"/>
                  </a:lnTo>
                  <a:lnTo>
                    <a:pt x="232" y="169"/>
                  </a:lnTo>
                  <a:lnTo>
                    <a:pt x="234" y="167"/>
                  </a:lnTo>
                  <a:lnTo>
                    <a:pt x="236" y="169"/>
                  </a:lnTo>
                  <a:lnTo>
                    <a:pt x="234" y="171"/>
                  </a:lnTo>
                  <a:lnTo>
                    <a:pt x="234" y="173"/>
                  </a:lnTo>
                  <a:lnTo>
                    <a:pt x="236" y="173"/>
                  </a:lnTo>
                  <a:lnTo>
                    <a:pt x="236" y="173"/>
                  </a:lnTo>
                  <a:lnTo>
                    <a:pt x="236" y="175"/>
                  </a:lnTo>
                  <a:lnTo>
                    <a:pt x="238" y="173"/>
                  </a:lnTo>
                  <a:lnTo>
                    <a:pt x="240" y="175"/>
                  </a:lnTo>
                  <a:lnTo>
                    <a:pt x="243" y="179"/>
                  </a:lnTo>
                  <a:lnTo>
                    <a:pt x="245" y="181"/>
                  </a:lnTo>
                  <a:lnTo>
                    <a:pt x="249" y="183"/>
                  </a:lnTo>
                  <a:lnTo>
                    <a:pt x="251" y="181"/>
                  </a:lnTo>
                  <a:lnTo>
                    <a:pt x="245" y="175"/>
                  </a:lnTo>
                  <a:lnTo>
                    <a:pt x="236" y="167"/>
                  </a:lnTo>
                  <a:lnTo>
                    <a:pt x="236" y="162"/>
                  </a:lnTo>
                  <a:lnTo>
                    <a:pt x="236" y="160"/>
                  </a:lnTo>
                  <a:lnTo>
                    <a:pt x="240" y="165"/>
                  </a:lnTo>
                  <a:lnTo>
                    <a:pt x="240" y="171"/>
                  </a:lnTo>
                  <a:lnTo>
                    <a:pt x="251" y="181"/>
                  </a:lnTo>
                  <a:lnTo>
                    <a:pt x="253" y="181"/>
                  </a:lnTo>
                  <a:lnTo>
                    <a:pt x="257" y="179"/>
                  </a:lnTo>
                  <a:lnTo>
                    <a:pt x="259" y="179"/>
                  </a:lnTo>
                  <a:lnTo>
                    <a:pt x="264" y="181"/>
                  </a:lnTo>
                  <a:lnTo>
                    <a:pt x="264" y="177"/>
                  </a:lnTo>
                  <a:lnTo>
                    <a:pt x="270" y="175"/>
                  </a:lnTo>
                  <a:lnTo>
                    <a:pt x="276" y="177"/>
                  </a:lnTo>
                  <a:lnTo>
                    <a:pt x="274" y="179"/>
                  </a:lnTo>
                  <a:lnTo>
                    <a:pt x="272" y="181"/>
                  </a:lnTo>
                  <a:lnTo>
                    <a:pt x="274" y="183"/>
                  </a:lnTo>
                  <a:lnTo>
                    <a:pt x="272" y="188"/>
                  </a:lnTo>
                  <a:lnTo>
                    <a:pt x="266" y="188"/>
                  </a:lnTo>
                  <a:lnTo>
                    <a:pt x="257" y="186"/>
                  </a:lnTo>
                  <a:lnTo>
                    <a:pt x="253" y="188"/>
                  </a:lnTo>
                  <a:lnTo>
                    <a:pt x="249" y="194"/>
                  </a:lnTo>
                  <a:lnTo>
                    <a:pt x="243" y="194"/>
                  </a:lnTo>
                  <a:lnTo>
                    <a:pt x="234" y="200"/>
                  </a:lnTo>
                  <a:lnTo>
                    <a:pt x="226" y="202"/>
                  </a:lnTo>
                  <a:lnTo>
                    <a:pt x="219" y="202"/>
                  </a:lnTo>
                  <a:lnTo>
                    <a:pt x="215" y="200"/>
                  </a:lnTo>
                  <a:lnTo>
                    <a:pt x="217" y="198"/>
                  </a:lnTo>
                  <a:lnTo>
                    <a:pt x="219" y="192"/>
                  </a:lnTo>
                  <a:lnTo>
                    <a:pt x="219" y="190"/>
                  </a:lnTo>
                  <a:lnTo>
                    <a:pt x="213" y="183"/>
                  </a:lnTo>
                  <a:lnTo>
                    <a:pt x="211" y="183"/>
                  </a:lnTo>
                  <a:lnTo>
                    <a:pt x="207" y="181"/>
                  </a:lnTo>
                  <a:lnTo>
                    <a:pt x="203" y="183"/>
                  </a:lnTo>
                  <a:lnTo>
                    <a:pt x="200" y="183"/>
                  </a:lnTo>
                  <a:lnTo>
                    <a:pt x="205" y="177"/>
                  </a:lnTo>
                  <a:lnTo>
                    <a:pt x="211" y="173"/>
                  </a:lnTo>
                  <a:lnTo>
                    <a:pt x="217" y="171"/>
                  </a:lnTo>
                  <a:lnTo>
                    <a:pt x="219" y="171"/>
                  </a:lnTo>
                  <a:lnTo>
                    <a:pt x="217" y="167"/>
                  </a:lnTo>
                  <a:lnTo>
                    <a:pt x="215" y="162"/>
                  </a:lnTo>
                  <a:lnTo>
                    <a:pt x="213" y="162"/>
                  </a:lnTo>
                  <a:lnTo>
                    <a:pt x="213" y="165"/>
                  </a:lnTo>
                  <a:lnTo>
                    <a:pt x="209" y="162"/>
                  </a:lnTo>
                  <a:lnTo>
                    <a:pt x="205" y="160"/>
                  </a:lnTo>
                  <a:lnTo>
                    <a:pt x="200" y="162"/>
                  </a:lnTo>
                  <a:lnTo>
                    <a:pt x="196" y="165"/>
                  </a:lnTo>
                  <a:lnTo>
                    <a:pt x="192" y="162"/>
                  </a:lnTo>
                  <a:lnTo>
                    <a:pt x="190" y="162"/>
                  </a:lnTo>
                  <a:lnTo>
                    <a:pt x="186" y="158"/>
                  </a:lnTo>
                  <a:lnTo>
                    <a:pt x="188" y="158"/>
                  </a:lnTo>
                  <a:lnTo>
                    <a:pt x="190" y="156"/>
                  </a:lnTo>
                  <a:lnTo>
                    <a:pt x="184" y="154"/>
                  </a:lnTo>
                  <a:lnTo>
                    <a:pt x="175" y="154"/>
                  </a:lnTo>
                  <a:lnTo>
                    <a:pt x="175" y="152"/>
                  </a:lnTo>
                  <a:lnTo>
                    <a:pt x="179" y="152"/>
                  </a:lnTo>
                  <a:lnTo>
                    <a:pt x="186" y="152"/>
                  </a:lnTo>
                  <a:lnTo>
                    <a:pt x="190" y="152"/>
                  </a:lnTo>
                  <a:lnTo>
                    <a:pt x="192" y="150"/>
                  </a:lnTo>
                  <a:lnTo>
                    <a:pt x="196" y="148"/>
                  </a:lnTo>
                  <a:lnTo>
                    <a:pt x="190" y="150"/>
                  </a:lnTo>
                  <a:lnTo>
                    <a:pt x="188" y="148"/>
                  </a:lnTo>
                  <a:lnTo>
                    <a:pt x="184" y="148"/>
                  </a:lnTo>
                  <a:lnTo>
                    <a:pt x="184" y="143"/>
                  </a:lnTo>
                  <a:lnTo>
                    <a:pt x="181" y="148"/>
                  </a:lnTo>
                  <a:lnTo>
                    <a:pt x="179" y="150"/>
                  </a:lnTo>
                  <a:lnTo>
                    <a:pt x="177" y="150"/>
                  </a:lnTo>
                  <a:lnTo>
                    <a:pt x="177" y="148"/>
                  </a:lnTo>
                  <a:lnTo>
                    <a:pt x="175" y="146"/>
                  </a:lnTo>
                  <a:lnTo>
                    <a:pt x="171" y="152"/>
                  </a:lnTo>
                  <a:lnTo>
                    <a:pt x="165" y="152"/>
                  </a:lnTo>
                  <a:lnTo>
                    <a:pt x="162" y="154"/>
                  </a:lnTo>
                  <a:lnTo>
                    <a:pt x="162" y="158"/>
                  </a:lnTo>
                  <a:lnTo>
                    <a:pt x="158" y="165"/>
                  </a:lnTo>
                  <a:lnTo>
                    <a:pt x="156" y="165"/>
                  </a:lnTo>
                  <a:lnTo>
                    <a:pt x="158" y="167"/>
                  </a:lnTo>
                  <a:lnTo>
                    <a:pt x="150" y="175"/>
                  </a:lnTo>
                  <a:lnTo>
                    <a:pt x="148" y="175"/>
                  </a:lnTo>
                  <a:lnTo>
                    <a:pt x="146" y="173"/>
                  </a:lnTo>
                  <a:lnTo>
                    <a:pt x="146" y="175"/>
                  </a:lnTo>
                  <a:lnTo>
                    <a:pt x="146" y="179"/>
                  </a:lnTo>
                  <a:lnTo>
                    <a:pt x="148" y="181"/>
                  </a:lnTo>
                  <a:lnTo>
                    <a:pt x="146" y="183"/>
                  </a:lnTo>
                  <a:lnTo>
                    <a:pt x="146" y="183"/>
                  </a:lnTo>
                  <a:lnTo>
                    <a:pt x="144" y="181"/>
                  </a:lnTo>
                  <a:lnTo>
                    <a:pt x="137" y="181"/>
                  </a:lnTo>
                  <a:lnTo>
                    <a:pt x="133" y="183"/>
                  </a:lnTo>
                  <a:lnTo>
                    <a:pt x="127" y="183"/>
                  </a:lnTo>
                  <a:lnTo>
                    <a:pt x="120" y="183"/>
                  </a:lnTo>
                  <a:lnTo>
                    <a:pt x="118" y="177"/>
                  </a:lnTo>
                  <a:lnTo>
                    <a:pt x="120" y="175"/>
                  </a:lnTo>
                  <a:lnTo>
                    <a:pt x="125" y="177"/>
                  </a:lnTo>
                  <a:lnTo>
                    <a:pt x="125" y="173"/>
                  </a:lnTo>
                  <a:lnTo>
                    <a:pt x="129" y="167"/>
                  </a:lnTo>
                  <a:lnTo>
                    <a:pt x="131" y="167"/>
                  </a:lnTo>
                  <a:lnTo>
                    <a:pt x="129" y="162"/>
                  </a:lnTo>
                  <a:lnTo>
                    <a:pt x="131" y="154"/>
                  </a:lnTo>
                  <a:lnTo>
                    <a:pt x="135" y="154"/>
                  </a:lnTo>
                  <a:lnTo>
                    <a:pt x="139" y="152"/>
                  </a:lnTo>
                  <a:lnTo>
                    <a:pt x="141" y="154"/>
                  </a:lnTo>
                  <a:lnTo>
                    <a:pt x="148" y="154"/>
                  </a:lnTo>
                  <a:lnTo>
                    <a:pt x="150" y="152"/>
                  </a:lnTo>
                  <a:lnTo>
                    <a:pt x="146" y="150"/>
                  </a:lnTo>
                  <a:lnTo>
                    <a:pt x="148" y="146"/>
                  </a:lnTo>
                  <a:lnTo>
                    <a:pt x="148" y="141"/>
                  </a:lnTo>
                  <a:lnTo>
                    <a:pt x="141" y="139"/>
                  </a:lnTo>
                  <a:lnTo>
                    <a:pt x="135" y="135"/>
                  </a:lnTo>
                  <a:lnTo>
                    <a:pt x="135" y="133"/>
                  </a:lnTo>
                  <a:lnTo>
                    <a:pt x="131" y="131"/>
                  </a:lnTo>
                  <a:lnTo>
                    <a:pt x="131" y="124"/>
                  </a:lnTo>
                  <a:lnTo>
                    <a:pt x="131" y="118"/>
                  </a:lnTo>
                  <a:lnTo>
                    <a:pt x="125" y="116"/>
                  </a:lnTo>
                  <a:lnTo>
                    <a:pt x="118" y="110"/>
                  </a:lnTo>
                  <a:lnTo>
                    <a:pt x="116" y="110"/>
                  </a:lnTo>
                  <a:lnTo>
                    <a:pt x="116" y="112"/>
                  </a:lnTo>
                  <a:lnTo>
                    <a:pt x="110" y="112"/>
                  </a:lnTo>
                  <a:lnTo>
                    <a:pt x="103" y="106"/>
                  </a:lnTo>
                  <a:lnTo>
                    <a:pt x="99" y="106"/>
                  </a:lnTo>
                  <a:lnTo>
                    <a:pt x="95" y="101"/>
                  </a:lnTo>
                  <a:lnTo>
                    <a:pt x="93" y="103"/>
                  </a:lnTo>
                  <a:lnTo>
                    <a:pt x="89" y="103"/>
                  </a:lnTo>
                  <a:lnTo>
                    <a:pt x="89" y="103"/>
                  </a:lnTo>
                  <a:lnTo>
                    <a:pt x="85" y="101"/>
                  </a:lnTo>
                  <a:lnTo>
                    <a:pt x="85" y="103"/>
                  </a:lnTo>
                  <a:lnTo>
                    <a:pt x="80" y="101"/>
                  </a:lnTo>
                  <a:lnTo>
                    <a:pt x="80" y="108"/>
                  </a:lnTo>
                  <a:lnTo>
                    <a:pt x="80" y="110"/>
                  </a:lnTo>
                  <a:lnTo>
                    <a:pt x="80" y="114"/>
                  </a:lnTo>
                  <a:lnTo>
                    <a:pt x="76" y="116"/>
                  </a:lnTo>
                  <a:lnTo>
                    <a:pt x="72" y="118"/>
                  </a:lnTo>
                  <a:lnTo>
                    <a:pt x="59" y="120"/>
                  </a:lnTo>
                  <a:lnTo>
                    <a:pt x="55" y="124"/>
                  </a:lnTo>
                  <a:lnTo>
                    <a:pt x="51" y="124"/>
                  </a:lnTo>
                  <a:lnTo>
                    <a:pt x="44" y="127"/>
                  </a:lnTo>
                  <a:lnTo>
                    <a:pt x="40" y="124"/>
                  </a:lnTo>
                  <a:lnTo>
                    <a:pt x="38" y="122"/>
                  </a:lnTo>
                  <a:lnTo>
                    <a:pt x="34" y="120"/>
                  </a:lnTo>
                  <a:lnTo>
                    <a:pt x="28" y="118"/>
                  </a:lnTo>
                  <a:lnTo>
                    <a:pt x="21" y="114"/>
                  </a:lnTo>
                  <a:lnTo>
                    <a:pt x="17" y="114"/>
                  </a:lnTo>
                  <a:lnTo>
                    <a:pt x="15" y="118"/>
                  </a:lnTo>
                  <a:lnTo>
                    <a:pt x="11" y="118"/>
                  </a:lnTo>
                  <a:lnTo>
                    <a:pt x="9" y="114"/>
                  </a:lnTo>
                  <a:lnTo>
                    <a:pt x="4" y="110"/>
                  </a:lnTo>
                  <a:lnTo>
                    <a:pt x="0" y="106"/>
                  </a:lnTo>
                  <a:lnTo>
                    <a:pt x="0" y="106"/>
                  </a:lnTo>
                  <a:lnTo>
                    <a:pt x="0" y="99"/>
                  </a:lnTo>
                  <a:lnTo>
                    <a:pt x="4" y="91"/>
                  </a:lnTo>
                  <a:lnTo>
                    <a:pt x="9" y="91"/>
                  </a:lnTo>
                  <a:lnTo>
                    <a:pt x="9" y="84"/>
                  </a:lnTo>
                  <a:lnTo>
                    <a:pt x="9" y="78"/>
                  </a:lnTo>
                  <a:lnTo>
                    <a:pt x="21" y="65"/>
                  </a:lnTo>
                  <a:lnTo>
                    <a:pt x="21" y="59"/>
                  </a:lnTo>
                  <a:lnTo>
                    <a:pt x="25" y="57"/>
                  </a:lnTo>
                  <a:lnTo>
                    <a:pt x="28" y="55"/>
                  </a:lnTo>
                  <a:lnTo>
                    <a:pt x="30" y="51"/>
                  </a:lnTo>
                  <a:lnTo>
                    <a:pt x="28" y="46"/>
                  </a:lnTo>
                  <a:lnTo>
                    <a:pt x="28" y="44"/>
                  </a:lnTo>
                  <a:lnTo>
                    <a:pt x="30" y="42"/>
                  </a:lnTo>
                  <a:lnTo>
                    <a:pt x="25" y="40"/>
                  </a:lnTo>
                  <a:lnTo>
                    <a:pt x="21" y="34"/>
                  </a:lnTo>
                  <a:lnTo>
                    <a:pt x="19" y="32"/>
                  </a:lnTo>
                  <a:lnTo>
                    <a:pt x="19" y="21"/>
                  </a:lnTo>
                  <a:lnTo>
                    <a:pt x="19" y="19"/>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43" name="Freeform 53">
              <a:extLst>
                <a:ext uri="{FF2B5EF4-FFF2-40B4-BE49-F238E27FC236}">
                  <a16:creationId xmlns:a16="http://schemas.microsoft.com/office/drawing/2014/main" id="{47CCCD02-F5A1-4722-B26D-A2691EC62311}"/>
                </a:ext>
              </a:extLst>
            </p:cNvPr>
            <p:cNvSpPr>
              <a:spLocks/>
            </p:cNvSpPr>
            <p:nvPr/>
          </p:nvSpPr>
          <p:spPr bwMode="auto">
            <a:xfrm>
              <a:off x="4672491" y="2645469"/>
              <a:ext cx="56428" cy="57537"/>
            </a:xfrm>
            <a:custGeom>
              <a:avLst/>
              <a:gdLst>
                <a:gd name="T0" fmla="*/ 0 w 70"/>
                <a:gd name="T1" fmla="*/ 13 h 76"/>
                <a:gd name="T2" fmla="*/ 0 w 70"/>
                <a:gd name="T3" fmla="*/ 9 h 76"/>
                <a:gd name="T4" fmla="*/ 0 w 70"/>
                <a:gd name="T5" fmla="*/ 7 h 76"/>
                <a:gd name="T6" fmla="*/ 0 w 70"/>
                <a:gd name="T7" fmla="*/ 0 h 76"/>
                <a:gd name="T8" fmla="*/ 5 w 70"/>
                <a:gd name="T9" fmla="*/ 2 h 76"/>
                <a:gd name="T10" fmla="*/ 5 w 70"/>
                <a:gd name="T11" fmla="*/ 0 h 76"/>
                <a:gd name="T12" fmla="*/ 9 w 70"/>
                <a:gd name="T13" fmla="*/ 2 h 76"/>
                <a:gd name="T14" fmla="*/ 9 w 70"/>
                <a:gd name="T15" fmla="*/ 2 h 76"/>
                <a:gd name="T16" fmla="*/ 13 w 70"/>
                <a:gd name="T17" fmla="*/ 2 h 76"/>
                <a:gd name="T18" fmla="*/ 15 w 70"/>
                <a:gd name="T19" fmla="*/ 0 h 76"/>
                <a:gd name="T20" fmla="*/ 19 w 70"/>
                <a:gd name="T21" fmla="*/ 5 h 76"/>
                <a:gd name="T22" fmla="*/ 23 w 70"/>
                <a:gd name="T23" fmla="*/ 5 h 76"/>
                <a:gd name="T24" fmla="*/ 30 w 70"/>
                <a:gd name="T25" fmla="*/ 11 h 76"/>
                <a:gd name="T26" fmla="*/ 36 w 70"/>
                <a:gd name="T27" fmla="*/ 11 h 76"/>
                <a:gd name="T28" fmla="*/ 36 w 70"/>
                <a:gd name="T29" fmla="*/ 9 h 76"/>
                <a:gd name="T30" fmla="*/ 38 w 70"/>
                <a:gd name="T31" fmla="*/ 9 h 76"/>
                <a:gd name="T32" fmla="*/ 45 w 70"/>
                <a:gd name="T33" fmla="*/ 15 h 76"/>
                <a:gd name="T34" fmla="*/ 51 w 70"/>
                <a:gd name="T35" fmla="*/ 17 h 76"/>
                <a:gd name="T36" fmla="*/ 51 w 70"/>
                <a:gd name="T37" fmla="*/ 23 h 76"/>
                <a:gd name="T38" fmla="*/ 51 w 70"/>
                <a:gd name="T39" fmla="*/ 30 h 76"/>
                <a:gd name="T40" fmla="*/ 55 w 70"/>
                <a:gd name="T41" fmla="*/ 32 h 76"/>
                <a:gd name="T42" fmla="*/ 55 w 70"/>
                <a:gd name="T43" fmla="*/ 34 h 76"/>
                <a:gd name="T44" fmla="*/ 61 w 70"/>
                <a:gd name="T45" fmla="*/ 38 h 76"/>
                <a:gd name="T46" fmla="*/ 68 w 70"/>
                <a:gd name="T47" fmla="*/ 40 h 76"/>
                <a:gd name="T48" fmla="*/ 68 w 70"/>
                <a:gd name="T49" fmla="*/ 45 h 76"/>
                <a:gd name="T50" fmla="*/ 66 w 70"/>
                <a:gd name="T51" fmla="*/ 49 h 76"/>
                <a:gd name="T52" fmla="*/ 70 w 70"/>
                <a:gd name="T53" fmla="*/ 51 h 76"/>
                <a:gd name="T54" fmla="*/ 68 w 70"/>
                <a:gd name="T55" fmla="*/ 53 h 76"/>
                <a:gd name="T56" fmla="*/ 61 w 70"/>
                <a:gd name="T57" fmla="*/ 53 h 76"/>
                <a:gd name="T58" fmla="*/ 59 w 70"/>
                <a:gd name="T59" fmla="*/ 51 h 76"/>
                <a:gd name="T60" fmla="*/ 55 w 70"/>
                <a:gd name="T61" fmla="*/ 53 h 76"/>
                <a:gd name="T62" fmla="*/ 51 w 70"/>
                <a:gd name="T63" fmla="*/ 53 h 76"/>
                <a:gd name="T64" fmla="*/ 49 w 70"/>
                <a:gd name="T65" fmla="*/ 61 h 76"/>
                <a:gd name="T66" fmla="*/ 51 w 70"/>
                <a:gd name="T67" fmla="*/ 66 h 76"/>
                <a:gd name="T68" fmla="*/ 49 w 70"/>
                <a:gd name="T69" fmla="*/ 66 h 76"/>
                <a:gd name="T70" fmla="*/ 45 w 70"/>
                <a:gd name="T71" fmla="*/ 72 h 76"/>
                <a:gd name="T72" fmla="*/ 45 w 70"/>
                <a:gd name="T73" fmla="*/ 76 h 76"/>
                <a:gd name="T74" fmla="*/ 40 w 70"/>
                <a:gd name="T75" fmla="*/ 74 h 76"/>
                <a:gd name="T76" fmla="*/ 38 w 70"/>
                <a:gd name="T77" fmla="*/ 76 h 76"/>
                <a:gd name="T78" fmla="*/ 38 w 70"/>
                <a:gd name="T79" fmla="*/ 76 h 76"/>
                <a:gd name="T80" fmla="*/ 34 w 70"/>
                <a:gd name="T81" fmla="*/ 70 h 76"/>
                <a:gd name="T82" fmla="*/ 36 w 70"/>
                <a:gd name="T83" fmla="*/ 53 h 76"/>
                <a:gd name="T84" fmla="*/ 32 w 70"/>
                <a:gd name="T85" fmla="*/ 47 h 76"/>
                <a:gd name="T86" fmla="*/ 32 w 70"/>
                <a:gd name="T87" fmla="*/ 40 h 76"/>
                <a:gd name="T88" fmla="*/ 19 w 70"/>
                <a:gd name="T89" fmla="*/ 32 h 76"/>
                <a:gd name="T90" fmla="*/ 19 w 70"/>
                <a:gd name="T91" fmla="*/ 28 h 76"/>
                <a:gd name="T92" fmla="*/ 11 w 70"/>
                <a:gd name="T93" fmla="*/ 21 h 76"/>
                <a:gd name="T94" fmla="*/ 9 w 70"/>
                <a:gd name="T95" fmla="*/ 13 h 76"/>
                <a:gd name="T96" fmla="*/ 0 w 70"/>
                <a:gd name="T97" fmla="*/ 1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76">
                  <a:moveTo>
                    <a:pt x="0" y="13"/>
                  </a:moveTo>
                  <a:lnTo>
                    <a:pt x="0" y="9"/>
                  </a:lnTo>
                  <a:lnTo>
                    <a:pt x="0" y="7"/>
                  </a:lnTo>
                  <a:lnTo>
                    <a:pt x="0" y="0"/>
                  </a:lnTo>
                  <a:lnTo>
                    <a:pt x="5" y="2"/>
                  </a:lnTo>
                  <a:lnTo>
                    <a:pt x="5" y="0"/>
                  </a:lnTo>
                  <a:lnTo>
                    <a:pt x="9" y="2"/>
                  </a:lnTo>
                  <a:lnTo>
                    <a:pt x="9" y="2"/>
                  </a:lnTo>
                  <a:lnTo>
                    <a:pt x="13" y="2"/>
                  </a:lnTo>
                  <a:lnTo>
                    <a:pt x="15" y="0"/>
                  </a:lnTo>
                  <a:lnTo>
                    <a:pt x="19" y="5"/>
                  </a:lnTo>
                  <a:lnTo>
                    <a:pt x="23" y="5"/>
                  </a:lnTo>
                  <a:lnTo>
                    <a:pt x="30" y="11"/>
                  </a:lnTo>
                  <a:lnTo>
                    <a:pt x="36" y="11"/>
                  </a:lnTo>
                  <a:lnTo>
                    <a:pt x="36" y="9"/>
                  </a:lnTo>
                  <a:lnTo>
                    <a:pt x="38" y="9"/>
                  </a:lnTo>
                  <a:lnTo>
                    <a:pt x="45" y="15"/>
                  </a:lnTo>
                  <a:lnTo>
                    <a:pt x="51" y="17"/>
                  </a:lnTo>
                  <a:lnTo>
                    <a:pt x="51" y="23"/>
                  </a:lnTo>
                  <a:lnTo>
                    <a:pt x="51" y="30"/>
                  </a:lnTo>
                  <a:lnTo>
                    <a:pt x="55" y="32"/>
                  </a:lnTo>
                  <a:lnTo>
                    <a:pt x="55" y="34"/>
                  </a:lnTo>
                  <a:lnTo>
                    <a:pt x="61" y="38"/>
                  </a:lnTo>
                  <a:lnTo>
                    <a:pt x="68" y="40"/>
                  </a:lnTo>
                  <a:lnTo>
                    <a:pt x="68" y="45"/>
                  </a:lnTo>
                  <a:lnTo>
                    <a:pt x="66" y="49"/>
                  </a:lnTo>
                  <a:lnTo>
                    <a:pt x="70" y="51"/>
                  </a:lnTo>
                  <a:lnTo>
                    <a:pt x="68" y="53"/>
                  </a:lnTo>
                  <a:lnTo>
                    <a:pt x="61" y="53"/>
                  </a:lnTo>
                  <a:lnTo>
                    <a:pt x="59" y="51"/>
                  </a:lnTo>
                  <a:lnTo>
                    <a:pt x="55" y="53"/>
                  </a:lnTo>
                  <a:lnTo>
                    <a:pt x="51" y="53"/>
                  </a:lnTo>
                  <a:lnTo>
                    <a:pt x="49" y="61"/>
                  </a:lnTo>
                  <a:lnTo>
                    <a:pt x="51" y="66"/>
                  </a:lnTo>
                  <a:lnTo>
                    <a:pt x="49" y="66"/>
                  </a:lnTo>
                  <a:lnTo>
                    <a:pt x="45" y="72"/>
                  </a:lnTo>
                  <a:lnTo>
                    <a:pt x="45" y="76"/>
                  </a:lnTo>
                  <a:lnTo>
                    <a:pt x="40" y="74"/>
                  </a:lnTo>
                  <a:lnTo>
                    <a:pt x="38" y="76"/>
                  </a:lnTo>
                  <a:lnTo>
                    <a:pt x="38" y="76"/>
                  </a:lnTo>
                  <a:lnTo>
                    <a:pt x="34" y="70"/>
                  </a:lnTo>
                  <a:lnTo>
                    <a:pt x="36" y="53"/>
                  </a:lnTo>
                  <a:lnTo>
                    <a:pt x="32" y="47"/>
                  </a:lnTo>
                  <a:lnTo>
                    <a:pt x="32" y="40"/>
                  </a:lnTo>
                  <a:lnTo>
                    <a:pt x="19" y="32"/>
                  </a:lnTo>
                  <a:lnTo>
                    <a:pt x="19" y="28"/>
                  </a:lnTo>
                  <a:lnTo>
                    <a:pt x="11" y="21"/>
                  </a:lnTo>
                  <a:lnTo>
                    <a:pt x="9" y="13"/>
                  </a:lnTo>
                  <a:lnTo>
                    <a:pt x="0" y="1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44" name="Freeform 54">
              <a:extLst>
                <a:ext uri="{FF2B5EF4-FFF2-40B4-BE49-F238E27FC236}">
                  <a16:creationId xmlns:a16="http://schemas.microsoft.com/office/drawing/2014/main" id="{ACC438A4-6179-4D4B-AED5-9AAA373B3DD0}"/>
                </a:ext>
              </a:extLst>
            </p:cNvPr>
            <p:cNvSpPr>
              <a:spLocks/>
            </p:cNvSpPr>
            <p:nvPr/>
          </p:nvSpPr>
          <p:spPr bwMode="auto">
            <a:xfrm>
              <a:off x="4584624" y="2655311"/>
              <a:ext cx="141069" cy="84792"/>
            </a:xfrm>
            <a:custGeom>
              <a:avLst/>
              <a:gdLst>
                <a:gd name="T0" fmla="*/ 44 w 175"/>
                <a:gd name="T1" fmla="*/ 4 h 112"/>
                <a:gd name="T2" fmla="*/ 50 w 175"/>
                <a:gd name="T3" fmla="*/ 0 h 112"/>
                <a:gd name="T4" fmla="*/ 63 w 175"/>
                <a:gd name="T5" fmla="*/ 6 h 112"/>
                <a:gd name="T6" fmla="*/ 69 w 175"/>
                <a:gd name="T7" fmla="*/ 10 h 112"/>
                <a:gd name="T8" fmla="*/ 80 w 175"/>
                <a:gd name="T9" fmla="*/ 10 h 112"/>
                <a:gd name="T10" fmla="*/ 88 w 175"/>
                <a:gd name="T11" fmla="*/ 6 h 112"/>
                <a:gd name="T12" fmla="*/ 105 w 175"/>
                <a:gd name="T13" fmla="*/ 2 h 112"/>
                <a:gd name="T14" fmla="*/ 120 w 175"/>
                <a:gd name="T15" fmla="*/ 8 h 112"/>
                <a:gd name="T16" fmla="*/ 128 w 175"/>
                <a:gd name="T17" fmla="*/ 19 h 112"/>
                <a:gd name="T18" fmla="*/ 141 w 175"/>
                <a:gd name="T19" fmla="*/ 34 h 112"/>
                <a:gd name="T20" fmla="*/ 143 w 175"/>
                <a:gd name="T21" fmla="*/ 57 h 112"/>
                <a:gd name="T22" fmla="*/ 149 w 175"/>
                <a:gd name="T23" fmla="*/ 69 h 112"/>
                <a:gd name="T24" fmla="*/ 162 w 175"/>
                <a:gd name="T25" fmla="*/ 69 h 112"/>
                <a:gd name="T26" fmla="*/ 173 w 175"/>
                <a:gd name="T27" fmla="*/ 67 h 112"/>
                <a:gd name="T28" fmla="*/ 173 w 175"/>
                <a:gd name="T29" fmla="*/ 72 h 112"/>
                <a:gd name="T30" fmla="*/ 175 w 175"/>
                <a:gd name="T31" fmla="*/ 78 h 112"/>
                <a:gd name="T32" fmla="*/ 168 w 175"/>
                <a:gd name="T33" fmla="*/ 82 h 112"/>
                <a:gd name="T34" fmla="*/ 160 w 175"/>
                <a:gd name="T35" fmla="*/ 88 h 112"/>
                <a:gd name="T36" fmla="*/ 160 w 175"/>
                <a:gd name="T37" fmla="*/ 93 h 112"/>
                <a:gd name="T38" fmla="*/ 158 w 175"/>
                <a:gd name="T39" fmla="*/ 103 h 112"/>
                <a:gd name="T40" fmla="*/ 154 w 175"/>
                <a:gd name="T41" fmla="*/ 107 h 112"/>
                <a:gd name="T42" fmla="*/ 147 w 175"/>
                <a:gd name="T43" fmla="*/ 103 h 112"/>
                <a:gd name="T44" fmla="*/ 141 w 175"/>
                <a:gd name="T45" fmla="*/ 101 h 112"/>
                <a:gd name="T46" fmla="*/ 128 w 175"/>
                <a:gd name="T47" fmla="*/ 99 h 112"/>
                <a:gd name="T48" fmla="*/ 111 w 175"/>
                <a:gd name="T49" fmla="*/ 105 h 112"/>
                <a:gd name="T50" fmla="*/ 105 w 175"/>
                <a:gd name="T51" fmla="*/ 110 h 112"/>
                <a:gd name="T52" fmla="*/ 97 w 175"/>
                <a:gd name="T53" fmla="*/ 110 h 112"/>
                <a:gd name="T54" fmla="*/ 88 w 175"/>
                <a:gd name="T55" fmla="*/ 110 h 112"/>
                <a:gd name="T56" fmla="*/ 82 w 175"/>
                <a:gd name="T57" fmla="*/ 110 h 112"/>
                <a:gd name="T58" fmla="*/ 69 w 175"/>
                <a:gd name="T59" fmla="*/ 110 h 112"/>
                <a:gd name="T60" fmla="*/ 65 w 175"/>
                <a:gd name="T61" fmla="*/ 107 h 112"/>
                <a:gd name="T62" fmla="*/ 54 w 175"/>
                <a:gd name="T63" fmla="*/ 110 h 112"/>
                <a:gd name="T64" fmla="*/ 52 w 175"/>
                <a:gd name="T65" fmla="*/ 105 h 112"/>
                <a:gd name="T66" fmla="*/ 50 w 175"/>
                <a:gd name="T67" fmla="*/ 99 h 112"/>
                <a:gd name="T68" fmla="*/ 44 w 175"/>
                <a:gd name="T69" fmla="*/ 95 h 112"/>
                <a:gd name="T70" fmla="*/ 48 w 175"/>
                <a:gd name="T71" fmla="*/ 88 h 112"/>
                <a:gd name="T72" fmla="*/ 38 w 175"/>
                <a:gd name="T73" fmla="*/ 91 h 112"/>
                <a:gd name="T74" fmla="*/ 29 w 175"/>
                <a:gd name="T75" fmla="*/ 91 h 112"/>
                <a:gd name="T76" fmla="*/ 21 w 175"/>
                <a:gd name="T77" fmla="*/ 84 h 112"/>
                <a:gd name="T78" fmla="*/ 23 w 175"/>
                <a:gd name="T79" fmla="*/ 78 h 112"/>
                <a:gd name="T80" fmla="*/ 12 w 175"/>
                <a:gd name="T81" fmla="*/ 72 h 112"/>
                <a:gd name="T82" fmla="*/ 4 w 175"/>
                <a:gd name="T83" fmla="*/ 59 h 112"/>
                <a:gd name="T84" fmla="*/ 0 w 175"/>
                <a:gd name="T85" fmla="*/ 57 h 112"/>
                <a:gd name="T86" fmla="*/ 8 w 175"/>
                <a:gd name="T87" fmla="*/ 51 h 112"/>
                <a:gd name="T88" fmla="*/ 14 w 175"/>
                <a:gd name="T89" fmla="*/ 48 h 112"/>
                <a:gd name="T90" fmla="*/ 19 w 175"/>
                <a:gd name="T91" fmla="*/ 40 h 112"/>
                <a:gd name="T92" fmla="*/ 29 w 175"/>
                <a:gd name="T93" fmla="*/ 17 h 112"/>
                <a:gd name="T94" fmla="*/ 38 w 175"/>
                <a:gd name="T95" fmla="*/ 8 h 112"/>
                <a:gd name="T96" fmla="*/ 40 w 175"/>
                <a:gd name="T97"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112">
                  <a:moveTo>
                    <a:pt x="40" y="4"/>
                  </a:moveTo>
                  <a:lnTo>
                    <a:pt x="44" y="4"/>
                  </a:lnTo>
                  <a:lnTo>
                    <a:pt x="46" y="0"/>
                  </a:lnTo>
                  <a:lnTo>
                    <a:pt x="50" y="0"/>
                  </a:lnTo>
                  <a:lnTo>
                    <a:pt x="57" y="4"/>
                  </a:lnTo>
                  <a:lnTo>
                    <a:pt x="63" y="6"/>
                  </a:lnTo>
                  <a:lnTo>
                    <a:pt x="67" y="8"/>
                  </a:lnTo>
                  <a:lnTo>
                    <a:pt x="69" y="10"/>
                  </a:lnTo>
                  <a:lnTo>
                    <a:pt x="73" y="13"/>
                  </a:lnTo>
                  <a:lnTo>
                    <a:pt x="80" y="10"/>
                  </a:lnTo>
                  <a:lnTo>
                    <a:pt x="84" y="10"/>
                  </a:lnTo>
                  <a:lnTo>
                    <a:pt x="88" y="6"/>
                  </a:lnTo>
                  <a:lnTo>
                    <a:pt x="101" y="4"/>
                  </a:lnTo>
                  <a:lnTo>
                    <a:pt x="105" y="2"/>
                  </a:lnTo>
                  <a:lnTo>
                    <a:pt x="118" y="0"/>
                  </a:lnTo>
                  <a:lnTo>
                    <a:pt x="120" y="8"/>
                  </a:lnTo>
                  <a:lnTo>
                    <a:pt x="128" y="15"/>
                  </a:lnTo>
                  <a:lnTo>
                    <a:pt x="128" y="19"/>
                  </a:lnTo>
                  <a:lnTo>
                    <a:pt x="141" y="27"/>
                  </a:lnTo>
                  <a:lnTo>
                    <a:pt x="141" y="34"/>
                  </a:lnTo>
                  <a:lnTo>
                    <a:pt x="145" y="40"/>
                  </a:lnTo>
                  <a:lnTo>
                    <a:pt x="143" y="57"/>
                  </a:lnTo>
                  <a:lnTo>
                    <a:pt x="147" y="63"/>
                  </a:lnTo>
                  <a:lnTo>
                    <a:pt x="149" y="69"/>
                  </a:lnTo>
                  <a:lnTo>
                    <a:pt x="156" y="69"/>
                  </a:lnTo>
                  <a:lnTo>
                    <a:pt x="162" y="69"/>
                  </a:lnTo>
                  <a:lnTo>
                    <a:pt x="166" y="67"/>
                  </a:lnTo>
                  <a:lnTo>
                    <a:pt x="173" y="67"/>
                  </a:lnTo>
                  <a:lnTo>
                    <a:pt x="175" y="69"/>
                  </a:lnTo>
                  <a:lnTo>
                    <a:pt x="173" y="72"/>
                  </a:lnTo>
                  <a:lnTo>
                    <a:pt x="175" y="74"/>
                  </a:lnTo>
                  <a:lnTo>
                    <a:pt x="175" y="78"/>
                  </a:lnTo>
                  <a:lnTo>
                    <a:pt x="173" y="82"/>
                  </a:lnTo>
                  <a:lnTo>
                    <a:pt x="168" y="82"/>
                  </a:lnTo>
                  <a:lnTo>
                    <a:pt x="162" y="84"/>
                  </a:lnTo>
                  <a:lnTo>
                    <a:pt x="160" y="88"/>
                  </a:lnTo>
                  <a:lnTo>
                    <a:pt x="158" y="91"/>
                  </a:lnTo>
                  <a:lnTo>
                    <a:pt x="160" y="93"/>
                  </a:lnTo>
                  <a:lnTo>
                    <a:pt x="160" y="99"/>
                  </a:lnTo>
                  <a:lnTo>
                    <a:pt x="158" y="103"/>
                  </a:lnTo>
                  <a:lnTo>
                    <a:pt x="158" y="107"/>
                  </a:lnTo>
                  <a:lnTo>
                    <a:pt x="154" y="107"/>
                  </a:lnTo>
                  <a:lnTo>
                    <a:pt x="154" y="105"/>
                  </a:lnTo>
                  <a:lnTo>
                    <a:pt x="147" y="103"/>
                  </a:lnTo>
                  <a:lnTo>
                    <a:pt x="143" y="105"/>
                  </a:lnTo>
                  <a:lnTo>
                    <a:pt x="141" y="101"/>
                  </a:lnTo>
                  <a:lnTo>
                    <a:pt x="135" y="99"/>
                  </a:lnTo>
                  <a:lnTo>
                    <a:pt x="128" y="99"/>
                  </a:lnTo>
                  <a:lnTo>
                    <a:pt x="124" y="99"/>
                  </a:lnTo>
                  <a:lnTo>
                    <a:pt x="111" y="105"/>
                  </a:lnTo>
                  <a:lnTo>
                    <a:pt x="111" y="107"/>
                  </a:lnTo>
                  <a:lnTo>
                    <a:pt x="105" y="110"/>
                  </a:lnTo>
                  <a:lnTo>
                    <a:pt x="103" y="112"/>
                  </a:lnTo>
                  <a:lnTo>
                    <a:pt x="97" y="110"/>
                  </a:lnTo>
                  <a:lnTo>
                    <a:pt x="92" y="110"/>
                  </a:lnTo>
                  <a:lnTo>
                    <a:pt x="88" y="110"/>
                  </a:lnTo>
                  <a:lnTo>
                    <a:pt x="84" y="110"/>
                  </a:lnTo>
                  <a:lnTo>
                    <a:pt x="82" y="110"/>
                  </a:lnTo>
                  <a:lnTo>
                    <a:pt x="76" y="112"/>
                  </a:lnTo>
                  <a:lnTo>
                    <a:pt x="69" y="110"/>
                  </a:lnTo>
                  <a:lnTo>
                    <a:pt x="67" y="110"/>
                  </a:lnTo>
                  <a:lnTo>
                    <a:pt x="65" y="107"/>
                  </a:lnTo>
                  <a:lnTo>
                    <a:pt x="59" y="107"/>
                  </a:lnTo>
                  <a:lnTo>
                    <a:pt x="54" y="110"/>
                  </a:lnTo>
                  <a:lnTo>
                    <a:pt x="52" y="107"/>
                  </a:lnTo>
                  <a:lnTo>
                    <a:pt x="52" y="105"/>
                  </a:lnTo>
                  <a:lnTo>
                    <a:pt x="54" y="101"/>
                  </a:lnTo>
                  <a:lnTo>
                    <a:pt x="50" y="99"/>
                  </a:lnTo>
                  <a:lnTo>
                    <a:pt x="46" y="99"/>
                  </a:lnTo>
                  <a:lnTo>
                    <a:pt x="44" y="95"/>
                  </a:lnTo>
                  <a:lnTo>
                    <a:pt x="44" y="93"/>
                  </a:lnTo>
                  <a:lnTo>
                    <a:pt x="48" y="88"/>
                  </a:lnTo>
                  <a:lnTo>
                    <a:pt x="40" y="86"/>
                  </a:lnTo>
                  <a:lnTo>
                    <a:pt x="38" y="91"/>
                  </a:lnTo>
                  <a:lnTo>
                    <a:pt x="33" y="88"/>
                  </a:lnTo>
                  <a:lnTo>
                    <a:pt x="29" y="91"/>
                  </a:lnTo>
                  <a:lnTo>
                    <a:pt x="27" y="86"/>
                  </a:lnTo>
                  <a:lnTo>
                    <a:pt x="21" y="84"/>
                  </a:lnTo>
                  <a:lnTo>
                    <a:pt x="21" y="82"/>
                  </a:lnTo>
                  <a:lnTo>
                    <a:pt x="23" y="78"/>
                  </a:lnTo>
                  <a:lnTo>
                    <a:pt x="17" y="74"/>
                  </a:lnTo>
                  <a:lnTo>
                    <a:pt x="12" y="72"/>
                  </a:lnTo>
                  <a:lnTo>
                    <a:pt x="10" y="67"/>
                  </a:lnTo>
                  <a:lnTo>
                    <a:pt x="4" y="59"/>
                  </a:lnTo>
                  <a:lnTo>
                    <a:pt x="4" y="57"/>
                  </a:lnTo>
                  <a:lnTo>
                    <a:pt x="0" y="57"/>
                  </a:lnTo>
                  <a:lnTo>
                    <a:pt x="4" y="53"/>
                  </a:lnTo>
                  <a:lnTo>
                    <a:pt x="8" y="51"/>
                  </a:lnTo>
                  <a:lnTo>
                    <a:pt x="8" y="48"/>
                  </a:lnTo>
                  <a:lnTo>
                    <a:pt x="14" y="48"/>
                  </a:lnTo>
                  <a:lnTo>
                    <a:pt x="19" y="44"/>
                  </a:lnTo>
                  <a:lnTo>
                    <a:pt x="19" y="40"/>
                  </a:lnTo>
                  <a:lnTo>
                    <a:pt x="25" y="29"/>
                  </a:lnTo>
                  <a:lnTo>
                    <a:pt x="29" y="17"/>
                  </a:lnTo>
                  <a:lnTo>
                    <a:pt x="33" y="10"/>
                  </a:lnTo>
                  <a:lnTo>
                    <a:pt x="38" y="8"/>
                  </a:lnTo>
                  <a:lnTo>
                    <a:pt x="40" y="4"/>
                  </a:lnTo>
                  <a:lnTo>
                    <a:pt x="40" y="4"/>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45" name="Freeform 55">
              <a:extLst>
                <a:ext uri="{FF2B5EF4-FFF2-40B4-BE49-F238E27FC236}">
                  <a16:creationId xmlns:a16="http://schemas.microsoft.com/office/drawing/2014/main" id="{C344F66A-6C3D-42DE-81D9-DCA22B177151}"/>
                </a:ext>
              </a:extLst>
            </p:cNvPr>
            <p:cNvSpPr>
              <a:spLocks/>
            </p:cNvSpPr>
            <p:nvPr/>
          </p:nvSpPr>
          <p:spPr bwMode="auto">
            <a:xfrm>
              <a:off x="4524972" y="2649254"/>
              <a:ext cx="91897" cy="56780"/>
            </a:xfrm>
            <a:custGeom>
              <a:avLst/>
              <a:gdLst>
                <a:gd name="T0" fmla="*/ 74 w 114"/>
                <a:gd name="T1" fmla="*/ 65 h 75"/>
                <a:gd name="T2" fmla="*/ 78 w 114"/>
                <a:gd name="T3" fmla="*/ 61 h 75"/>
                <a:gd name="T4" fmla="*/ 82 w 114"/>
                <a:gd name="T5" fmla="*/ 59 h 75"/>
                <a:gd name="T6" fmla="*/ 82 w 114"/>
                <a:gd name="T7" fmla="*/ 56 h 75"/>
                <a:gd name="T8" fmla="*/ 88 w 114"/>
                <a:gd name="T9" fmla="*/ 56 h 75"/>
                <a:gd name="T10" fmla="*/ 93 w 114"/>
                <a:gd name="T11" fmla="*/ 52 h 75"/>
                <a:gd name="T12" fmla="*/ 93 w 114"/>
                <a:gd name="T13" fmla="*/ 48 h 75"/>
                <a:gd name="T14" fmla="*/ 99 w 114"/>
                <a:gd name="T15" fmla="*/ 37 h 75"/>
                <a:gd name="T16" fmla="*/ 103 w 114"/>
                <a:gd name="T17" fmla="*/ 25 h 75"/>
                <a:gd name="T18" fmla="*/ 107 w 114"/>
                <a:gd name="T19" fmla="*/ 18 h 75"/>
                <a:gd name="T20" fmla="*/ 112 w 114"/>
                <a:gd name="T21" fmla="*/ 16 h 75"/>
                <a:gd name="T22" fmla="*/ 114 w 114"/>
                <a:gd name="T23" fmla="*/ 12 h 75"/>
                <a:gd name="T24" fmla="*/ 112 w 114"/>
                <a:gd name="T25" fmla="*/ 8 h 75"/>
                <a:gd name="T26" fmla="*/ 107 w 114"/>
                <a:gd name="T27" fmla="*/ 4 h 75"/>
                <a:gd name="T28" fmla="*/ 103 w 114"/>
                <a:gd name="T29" fmla="*/ 0 h 75"/>
                <a:gd name="T30" fmla="*/ 97 w 114"/>
                <a:gd name="T31" fmla="*/ 4 h 75"/>
                <a:gd name="T32" fmla="*/ 91 w 114"/>
                <a:gd name="T33" fmla="*/ 2 h 75"/>
                <a:gd name="T34" fmla="*/ 84 w 114"/>
                <a:gd name="T35" fmla="*/ 2 h 75"/>
                <a:gd name="T36" fmla="*/ 78 w 114"/>
                <a:gd name="T37" fmla="*/ 2 h 75"/>
                <a:gd name="T38" fmla="*/ 72 w 114"/>
                <a:gd name="T39" fmla="*/ 2 h 75"/>
                <a:gd name="T40" fmla="*/ 69 w 114"/>
                <a:gd name="T41" fmla="*/ 6 h 75"/>
                <a:gd name="T42" fmla="*/ 65 w 114"/>
                <a:gd name="T43" fmla="*/ 10 h 75"/>
                <a:gd name="T44" fmla="*/ 65 w 114"/>
                <a:gd name="T45" fmla="*/ 14 h 75"/>
                <a:gd name="T46" fmla="*/ 59 w 114"/>
                <a:gd name="T47" fmla="*/ 8 h 75"/>
                <a:gd name="T48" fmla="*/ 53 w 114"/>
                <a:gd name="T49" fmla="*/ 12 h 75"/>
                <a:gd name="T50" fmla="*/ 46 w 114"/>
                <a:gd name="T51" fmla="*/ 14 h 75"/>
                <a:gd name="T52" fmla="*/ 46 w 114"/>
                <a:gd name="T53" fmla="*/ 18 h 75"/>
                <a:gd name="T54" fmla="*/ 36 w 114"/>
                <a:gd name="T55" fmla="*/ 21 h 75"/>
                <a:gd name="T56" fmla="*/ 29 w 114"/>
                <a:gd name="T57" fmla="*/ 23 h 75"/>
                <a:gd name="T58" fmla="*/ 23 w 114"/>
                <a:gd name="T59" fmla="*/ 21 h 75"/>
                <a:gd name="T60" fmla="*/ 8 w 114"/>
                <a:gd name="T61" fmla="*/ 12 h 75"/>
                <a:gd name="T62" fmla="*/ 8 w 114"/>
                <a:gd name="T63" fmla="*/ 16 h 75"/>
                <a:gd name="T64" fmla="*/ 10 w 114"/>
                <a:gd name="T65" fmla="*/ 21 h 75"/>
                <a:gd name="T66" fmla="*/ 8 w 114"/>
                <a:gd name="T67" fmla="*/ 23 h 75"/>
                <a:gd name="T68" fmla="*/ 0 w 114"/>
                <a:gd name="T69" fmla="*/ 23 h 75"/>
                <a:gd name="T70" fmla="*/ 0 w 114"/>
                <a:gd name="T71" fmla="*/ 25 h 75"/>
                <a:gd name="T72" fmla="*/ 4 w 114"/>
                <a:gd name="T73" fmla="*/ 29 h 75"/>
                <a:gd name="T74" fmla="*/ 2 w 114"/>
                <a:gd name="T75" fmla="*/ 33 h 75"/>
                <a:gd name="T76" fmla="*/ 2 w 114"/>
                <a:gd name="T77" fmla="*/ 37 h 75"/>
                <a:gd name="T78" fmla="*/ 4 w 114"/>
                <a:gd name="T79" fmla="*/ 42 h 75"/>
                <a:gd name="T80" fmla="*/ 0 w 114"/>
                <a:gd name="T81" fmla="*/ 46 h 75"/>
                <a:gd name="T82" fmla="*/ 0 w 114"/>
                <a:gd name="T83" fmla="*/ 46 h 75"/>
                <a:gd name="T84" fmla="*/ 4 w 114"/>
                <a:gd name="T85" fmla="*/ 52 h 75"/>
                <a:gd name="T86" fmla="*/ 4 w 114"/>
                <a:gd name="T87" fmla="*/ 59 h 75"/>
                <a:gd name="T88" fmla="*/ 8 w 114"/>
                <a:gd name="T89" fmla="*/ 59 h 75"/>
                <a:gd name="T90" fmla="*/ 17 w 114"/>
                <a:gd name="T91" fmla="*/ 67 h 75"/>
                <a:gd name="T92" fmla="*/ 21 w 114"/>
                <a:gd name="T93" fmla="*/ 67 h 75"/>
                <a:gd name="T94" fmla="*/ 23 w 114"/>
                <a:gd name="T95" fmla="*/ 71 h 75"/>
                <a:gd name="T96" fmla="*/ 34 w 114"/>
                <a:gd name="T97" fmla="*/ 71 h 75"/>
                <a:gd name="T98" fmla="*/ 42 w 114"/>
                <a:gd name="T99" fmla="*/ 75 h 75"/>
                <a:gd name="T100" fmla="*/ 44 w 114"/>
                <a:gd name="T101" fmla="*/ 71 h 75"/>
                <a:gd name="T102" fmla="*/ 46 w 114"/>
                <a:gd name="T103" fmla="*/ 71 h 75"/>
                <a:gd name="T104" fmla="*/ 51 w 114"/>
                <a:gd name="T105" fmla="*/ 69 h 75"/>
                <a:gd name="T106" fmla="*/ 55 w 114"/>
                <a:gd name="T107" fmla="*/ 67 h 75"/>
                <a:gd name="T108" fmla="*/ 57 w 114"/>
                <a:gd name="T109" fmla="*/ 67 h 75"/>
                <a:gd name="T110" fmla="*/ 59 w 114"/>
                <a:gd name="T111" fmla="*/ 65 h 75"/>
                <a:gd name="T112" fmla="*/ 63 w 114"/>
                <a:gd name="T113" fmla="*/ 61 h 75"/>
                <a:gd name="T114" fmla="*/ 67 w 114"/>
                <a:gd name="T115" fmla="*/ 63 h 75"/>
                <a:gd name="T116" fmla="*/ 72 w 114"/>
                <a:gd name="T117" fmla="*/ 63 h 75"/>
                <a:gd name="T118" fmla="*/ 74 w 114"/>
                <a:gd name="T119"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75">
                  <a:moveTo>
                    <a:pt x="74" y="65"/>
                  </a:moveTo>
                  <a:lnTo>
                    <a:pt x="78" y="61"/>
                  </a:lnTo>
                  <a:lnTo>
                    <a:pt x="82" y="59"/>
                  </a:lnTo>
                  <a:lnTo>
                    <a:pt x="82" y="56"/>
                  </a:lnTo>
                  <a:lnTo>
                    <a:pt x="88" y="56"/>
                  </a:lnTo>
                  <a:lnTo>
                    <a:pt x="93" y="52"/>
                  </a:lnTo>
                  <a:lnTo>
                    <a:pt x="93" y="48"/>
                  </a:lnTo>
                  <a:lnTo>
                    <a:pt x="99" y="37"/>
                  </a:lnTo>
                  <a:lnTo>
                    <a:pt x="103" y="25"/>
                  </a:lnTo>
                  <a:lnTo>
                    <a:pt x="107" y="18"/>
                  </a:lnTo>
                  <a:lnTo>
                    <a:pt x="112" y="16"/>
                  </a:lnTo>
                  <a:lnTo>
                    <a:pt x="114" y="12"/>
                  </a:lnTo>
                  <a:lnTo>
                    <a:pt x="112" y="8"/>
                  </a:lnTo>
                  <a:lnTo>
                    <a:pt x="107" y="4"/>
                  </a:lnTo>
                  <a:lnTo>
                    <a:pt x="103" y="0"/>
                  </a:lnTo>
                  <a:lnTo>
                    <a:pt x="97" y="4"/>
                  </a:lnTo>
                  <a:lnTo>
                    <a:pt x="91" y="2"/>
                  </a:lnTo>
                  <a:lnTo>
                    <a:pt x="84" y="2"/>
                  </a:lnTo>
                  <a:lnTo>
                    <a:pt x="78" y="2"/>
                  </a:lnTo>
                  <a:lnTo>
                    <a:pt x="72" y="2"/>
                  </a:lnTo>
                  <a:lnTo>
                    <a:pt x="69" y="6"/>
                  </a:lnTo>
                  <a:lnTo>
                    <a:pt x="65" y="10"/>
                  </a:lnTo>
                  <a:lnTo>
                    <a:pt x="65" y="14"/>
                  </a:lnTo>
                  <a:lnTo>
                    <a:pt x="59" y="8"/>
                  </a:lnTo>
                  <a:lnTo>
                    <a:pt x="53" y="12"/>
                  </a:lnTo>
                  <a:lnTo>
                    <a:pt x="46" y="14"/>
                  </a:lnTo>
                  <a:lnTo>
                    <a:pt x="46" y="18"/>
                  </a:lnTo>
                  <a:lnTo>
                    <a:pt x="36" y="21"/>
                  </a:lnTo>
                  <a:lnTo>
                    <a:pt x="29" y="23"/>
                  </a:lnTo>
                  <a:lnTo>
                    <a:pt x="23" y="21"/>
                  </a:lnTo>
                  <a:lnTo>
                    <a:pt x="8" y="12"/>
                  </a:lnTo>
                  <a:lnTo>
                    <a:pt x="8" y="16"/>
                  </a:lnTo>
                  <a:lnTo>
                    <a:pt x="10" y="21"/>
                  </a:lnTo>
                  <a:lnTo>
                    <a:pt x="8" y="23"/>
                  </a:lnTo>
                  <a:lnTo>
                    <a:pt x="0" y="23"/>
                  </a:lnTo>
                  <a:lnTo>
                    <a:pt x="0" y="25"/>
                  </a:lnTo>
                  <a:lnTo>
                    <a:pt x="4" y="29"/>
                  </a:lnTo>
                  <a:lnTo>
                    <a:pt x="2" y="33"/>
                  </a:lnTo>
                  <a:lnTo>
                    <a:pt x="2" y="37"/>
                  </a:lnTo>
                  <a:lnTo>
                    <a:pt x="4" y="42"/>
                  </a:lnTo>
                  <a:lnTo>
                    <a:pt x="0" y="46"/>
                  </a:lnTo>
                  <a:lnTo>
                    <a:pt x="0" y="46"/>
                  </a:lnTo>
                  <a:lnTo>
                    <a:pt x="4" y="52"/>
                  </a:lnTo>
                  <a:lnTo>
                    <a:pt x="4" y="59"/>
                  </a:lnTo>
                  <a:lnTo>
                    <a:pt x="8" y="59"/>
                  </a:lnTo>
                  <a:lnTo>
                    <a:pt x="17" y="67"/>
                  </a:lnTo>
                  <a:lnTo>
                    <a:pt x="21" y="67"/>
                  </a:lnTo>
                  <a:lnTo>
                    <a:pt x="23" y="71"/>
                  </a:lnTo>
                  <a:lnTo>
                    <a:pt x="34" y="71"/>
                  </a:lnTo>
                  <a:lnTo>
                    <a:pt x="42" y="75"/>
                  </a:lnTo>
                  <a:lnTo>
                    <a:pt x="44" y="71"/>
                  </a:lnTo>
                  <a:lnTo>
                    <a:pt x="46" y="71"/>
                  </a:lnTo>
                  <a:lnTo>
                    <a:pt x="51" y="69"/>
                  </a:lnTo>
                  <a:lnTo>
                    <a:pt x="55" y="67"/>
                  </a:lnTo>
                  <a:lnTo>
                    <a:pt x="57" y="67"/>
                  </a:lnTo>
                  <a:lnTo>
                    <a:pt x="59" y="65"/>
                  </a:lnTo>
                  <a:lnTo>
                    <a:pt x="63" y="61"/>
                  </a:lnTo>
                  <a:lnTo>
                    <a:pt x="67" y="63"/>
                  </a:lnTo>
                  <a:lnTo>
                    <a:pt x="72" y="63"/>
                  </a:lnTo>
                  <a:lnTo>
                    <a:pt x="74" y="6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46" name="Freeform 56">
              <a:extLst>
                <a:ext uri="{FF2B5EF4-FFF2-40B4-BE49-F238E27FC236}">
                  <a16:creationId xmlns:a16="http://schemas.microsoft.com/office/drawing/2014/main" id="{70EED0E0-9AF1-459B-8F55-D8C6D2E19CF6}"/>
                </a:ext>
              </a:extLst>
            </p:cNvPr>
            <p:cNvSpPr>
              <a:spLocks/>
            </p:cNvSpPr>
            <p:nvPr/>
          </p:nvSpPr>
          <p:spPr bwMode="auto">
            <a:xfrm>
              <a:off x="4531421" y="2632599"/>
              <a:ext cx="79806" cy="34068"/>
            </a:xfrm>
            <a:custGeom>
              <a:avLst/>
              <a:gdLst>
                <a:gd name="T0" fmla="*/ 0 w 99"/>
                <a:gd name="T1" fmla="*/ 34 h 45"/>
                <a:gd name="T2" fmla="*/ 15 w 99"/>
                <a:gd name="T3" fmla="*/ 43 h 45"/>
                <a:gd name="T4" fmla="*/ 21 w 99"/>
                <a:gd name="T5" fmla="*/ 45 h 45"/>
                <a:gd name="T6" fmla="*/ 28 w 99"/>
                <a:gd name="T7" fmla="*/ 43 h 45"/>
                <a:gd name="T8" fmla="*/ 38 w 99"/>
                <a:gd name="T9" fmla="*/ 40 h 45"/>
                <a:gd name="T10" fmla="*/ 38 w 99"/>
                <a:gd name="T11" fmla="*/ 36 h 45"/>
                <a:gd name="T12" fmla="*/ 45 w 99"/>
                <a:gd name="T13" fmla="*/ 34 h 45"/>
                <a:gd name="T14" fmla="*/ 51 w 99"/>
                <a:gd name="T15" fmla="*/ 30 h 45"/>
                <a:gd name="T16" fmla="*/ 57 w 99"/>
                <a:gd name="T17" fmla="*/ 36 h 45"/>
                <a:gd name="T18" fmla="*/ 57 w 99"/>
                <a:gd name="T19" fmla="*/ 32 h 45"/>
                <a:gd name="T20" fmla="*/ 61 w 99"/>
                <a:gd name="T21" fmla="*/ 28 h 45"/>
                <a:gd name="T22" fmla="*/ 64 w 99"/>
                <a:gd name="T23" fmla="*/ 24 h 45"/>
                <a:gd name="T24" fmla="*/ 70 w 99"/>
                <a:gd name="T25" fmla="*/ 24 h 45"/>
                <a:gd name="T26" fmla="*/ 76 w 99"/>
                <a:gd name="T27" fmla="*/ 24 h 45"/>
                <a:gd name="T28" fmla="*/ 83 w 99"/>
                <a:gd name="T29" fmla="*/ 24 h 45"/>
                <a:gd name="T30" fmla="*/ 89 w 99"/>
                <a:gd name="T31" fmla="*/ 26 h 45"/>
                <a:gd name="T32" fmla="*/ 95 w 99"/>
                <a:gd name="T33" fmla="*/ 22 h 45"/>
                <a:gd name="T34" fmla="*/ 95 w 99"/>
                <a:gd name="T35" fmla="*/ 15 h 45"/>
                <a:gd name="T36" fmla="*/ 99 w 99"/>
                <a:gd name="T37" fmla="*/ 7 h 45"/>
                <a:gd name="T38" fmla="*/ 99 w 99"/>
                <a:gd name="T39" fmla="*/ 7 h 45"/>
                <a:gd name="T40" fmla="*/ 91 w 99"/>
                <a:gd name="T41" fmla="*/ 0 h 45"/>
                <a:gd name="T42" fmla="*/ 85 w 99"/>
                <a:gd name="T43" fmla="*/ 0 h 45"/>
                <a:gd name="T44" fmla="*/ 80 w 99"/>
                <a:gd name="T45" fmla="*/ 3 h 45"/>
                <a:gd name="T46" fmla="*/ 78 w 99"/>
                <a:gd name="T47" fmla="*/ 0 h 45"/>
                <a:gd name="T48" fmla="*/ 74 w 99"/>
                <a:gd name="T49" fmla="*/ 0 h 45"/>
                <a:gd name="T50" fmla="*/ 72 w 99"/>
                <a:gd name="T51" fmla="*/ 5 h 45"/>
                <a:gd name="T52" fmla="*/ 70 w 99"/>
                <a:gd name="T53" fmla="*/ 3 h 45"/>
                <a:gd name="T54" fmla="*/ 66 w 99"/>
                <a:gd name="T55" fmla="*/ 3 h 45"/>
                <a:gd name="T56" fmla="*/ 61 w 99"/>
                <a:gd name="T57" fmla="*/ 0 h 45"/>
                <a:gd name="T58" fmla="*/ 59 w 99"/>
                <a:gd name="T59" fmla="*/ 3 h 45"/>
                <a:gd name="T60" fmla="*/ 55 w 99"/>
                <a:gd name="T61" fmla="*/ 7 h 45"/>
                <a:gd name="T62" fmla="*/ 53 w 99"/>
                <a:gd name="T63" fmla="*/ 7 h 45"/>
                <a:gd name="T64" fmla="*/ 51 w 99"/>
                <a:gd name="T65" fmla="*/ 5 h 45"/>
                <a:gd name="T66" fmla="*/ 51 w 99"/>
                <a:gd name="T67" fmla="*/ 7 h 45"/>
                <a:gd name="T68" fmla="*/ 43 w 99"/>
                <a:gd name="T69" fmla="*/ 5 h 45"/>
                <a:gd name="T70" fmla="*/ 38 w 99"/>
                <a:gd name="T71" fmla="*/ 9 h 45"/>
                <a:gd name="T72" fmla="*/ 32 w 99"/>
                <a:gd name="T73" fmla="*/ 9 h 45"/>
                <a:gd name="T74" fmla="*/ 28 w 99"/>
                <a:gd name="T75" fmla="*/ 15 h 45"/>
                <a:gd name="T76" fmla="*/ 19 w 99"/>
                <a:gd name="T77" fmla="*/ 15 h 45"/>
                <a:gd name="T78" fmla="*/ 13 w 99"/>
                <a:gd name="T79" fmla="*/ 19 h 45"/>
                <a:gd name="T80" fmla="*/ 11 w 99"/>
                <a:gd name="T81" fmla="*/ 17 h 45"/>
                <a:gd name="T82" fmla="*/ 7 w 99"/>
                <a:gd name="T83" fmla="*/ 17 h 45"/>
                <a:gd name="T84" fmla="*/ 0 w 99"/>
                <a:gd name="T85" fmla="*/ 19 h 45"/>
                <a:gd name="T86" fmla="*/ 0 w 99"/>
                <a:gd name="T87" fmla="*/ 19 h 45"/>
                <a:gd name="T88" fmla="*/ 0 w 99"/>
                <a:gd name="T89" fmla="*/ 26 h 45"/>
                <a:gd name="T90" fmla="*/ 0 w 99"/>
                <a:gd name="T91"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45">
                  <a:moveTo>
                    <a:pt x="0" y="34"/>
                  </a:moveTo>
                  <a:lnTo>
                    <a:pt x="15" y="43"/>
                  </a:lnTo>
                  <a:lnTo>
                    <a:pt x="21" y="45"/>
                  </a:lnTo>
                  <a:lnTo>
                    <a:pt x="28" y="43"/>
                  </a:lnTo>
                  <a:lnTo>
                    <a:pt x="38" y="40"/>
                  </a:lnTo>
                  <a:lnTo>
                    <a:pt x="38" y="36"/>
                  </a:lnTo>
                  <a:lnTo>
                    <a:pt x="45" y="34"/>
                  </a:lnTo>
                  <a:lnTo>
                    <a:pt x="51" y="30"/>
                  </a:lnTo>
                  <a:lnTo>
                    <a:pt x="57" y="36"/>
                  </a:lnTo>
                  <a:lnTo>
                    <a:pt x="57" y="32"/>
                  </a:lnTo>
                  <a:lnTo>
                    <a:pt x="61" y="28"/>
                  </a:lnTo>
                  <a:lnTo>
                    <a:pt x="64" y="24"/>
                  </a:lnTo>
                  <a:lnTo>
                    <a:pt x="70" y="24"/>
                  </a:lnTo>
                  <a:lnTo>
                    <a:pt x="76" y="24"/>
                  </a:lnTo>
                  <a:lnTo>
                    <a:pt x="83" y="24"/>
                  </a:lnTo>
                  <a:lnTo>
                    <a:pt x="89" y="26"/>
                  </a:lnTo>
                  <a:lnTo>
                    <a:pt x="95" y="22"/>
                  </a:lnTo>
                  <a:lnTo>
                    <a:pt x="95" y="15"/>
                  </a:lnTo>
                  <a:lnTo>
                    <a:pt x="99" y="7"/>
                  </a:lnTo>
                  <a:lnTo>
                    <a:pt x="99" y="7"/>
                  </a:lnTo>
                  <a:lnTo>
                    <a:pt x="91" y="0"/>
                  </a:lnTo>
                  <a:lnTo>
                    <a:pt x="85" y="0"/>
                  </a:lnTo>
                  <a:lnTo>
                    <a:pt x="80" y="3"/>
                  </a:lnTo>
                  <a:lnTo>
                    <a:pt x="78" y="0"/>
                  </a:lnTo>
                  <a:lnTo>
                    <a:pt x="74" y="0"/>
                  </a:lnTo>
                  <a:lnTo>
                    <a:pt x="72" y="5"/>
                  </a:lnTo>
                  <a:lnTo>
                    <a:pt x="70" y="3"/>
                  </a:lnTo>
                  <a:lnTo>
                    <a:pt x="66" y="3"/>
                  </a:lnTo>
                  <a:lnTo>
                    <a:pt x="61" y="0"/>
                  </a:lnTo>
                  <a:lnTo>
                    <a:pt x="59" y="3"/>
                  </a:lnTo>
                  <a:lnTo>
                    <a:pt x="55" y="7"/>
                  </a:lnTo>
                  <a:lnTo>
                    <a:pt x="53" y="7"/>
                  </a:lnTo>
                  <a:lnTo>
                    <a:pt x="51" y="5"/>
                  </a:lnTo>
                  <a:lnTo>
                    <a:pt x="51" y="7"/>
                  </a:lnTo>
                  <a:lnTo>
                    <a:pt x="43" y="5"/>
                  </a:lnTo>
                  <a:lnTo>
                    <a:pt x="38" y="9"/>
                  </a:lnTo>
                  <a:lnTo>
                    <a:pt x="32" y="9"/>
                  </a:lnTo>
                  <a:lnTo>
                    <a:pt x="28" y="15"/>
                  </a:lnTo>
                  <a:lnTo>
                    <a:pt x="19" y="15"/>
                  </a:lnTo>
                  <a:lnTo>
                    <a:pt x="13" y="19"/>
                  </a:lnTo>
                  <a:lnTo>
                    <a:pt x="11" y="17"/>
                  </a:lnTo>
                  <a:lnTo>
                    <a:pt x="7" y="17"/>
                  </a:lnTo>
                  <a:lnTo>
                    <a:pt x="0" y="19"/>
                  </a:lnTo>
                  <a:lnTo>
                    <a:pt x="0" y="19"/>
                  </a:lnTo>
                  <a:lnTo>
                    <a:pt x="0" y="26"/>
                  </a:lnTo>
                  <a:lnTo>
                    <a:pt x="0" y="34"/>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47" name="Freeform 57">
              <a:extLst>
                <a:ext uri="{FF2B5EF4-FFF2-40B4-BE49-F238E27FC236}">
                  <a16:creationId xmlns:a16="http://schemas.microsoft.com/office/drawing/2014/main" id="{07996A0F-5C42-4BAB-9987-9937509CFDC2}"/>
                </a:ext>
              </a:extLst>
            </p:cNvPr>
            <p:cNvSpPr>
              <a:spLocks/>
            </p:cNvSpPr>
            <p:nvPr/>
          </p:nvSpPr>
          <p:spPr bwMode="auto">
            <a:xfrm>
              <a:off x="4620094" y="2730261"/>
              <a:ext cx="93510" cy="56023"/>
            </a:xfrm>
            <a:custGeom>
              <a:avLst/>
              <a:gdLst>
                <a:gd name="T0" fmla="*/ 6 w 116"/>
                <a:gd name="T1" fmla="*/ 0 h 74"/>
                <a:gd name="T2" fmla="*/ 8 w 116"/>
                <a:gd name="T3" fmla="*/ 6 h 74"/>
                <a:gd name="T4" fmla="*/ 10 w 116"/>
                <a:gd name="T5" fmla="*/ 11 h 74"/>
                <a:gd name="T6" fmla="*/ 21 w 116"/>
                <a:gd name="T7" fmla="*/ 8 h 74"/>
                <a:gd name="T8" fmla="*/ 25 w 116"/>
                <a:gd name="T9" fmla="*/ 11 h 74"/>
                <a:gd name="T10" fmla="*/ 38 w 116"/>
                <a:gd name="T11" fmla="*/ 11 h 74"/>
                <a:gd name="T12" fmla="*/ 44 w 116"/>
                <a:gd name="T13" fmla="*/ 11 h 74"/>
                <a:gd name="T14" fmla="*/ 53 w 116"/>
                <a:gd name="T15" fmla="*/ 11 h 74"/>
                <a:gd name="T16" fmla="*/ 61 w 116"/>
                <a:gd name="T17" fmla="*/ 11 h 74"/>
                <a:gd name="T18" fmla="*/ 67 w 116"/>
                <a:gd name="T19" fmla="*/ 6 h 74"/>
                <a:gd name="T20" fmla="*/ 84 w 116"/>
                <a:gd name="T21" fmla="*/ 0 h 74"/>
                <a:gd name="T22" fmla="*/ 97 w 116"/>
                <a:gd name="T23" fmla="*/ 2 h 74"/>
                <a:gd name="T24" fmla="*/ 103 w 116"/>
                <a:gd name="T25" fmla="*/ 4 h 74"/>
                <a:gd name="T26" fmla="*/ 110 w 116"/>
                <a:gd name="T27" fmla="*/ 8 h 74"/>
                <a:gd name="T28" fmla="*/ 116 w 116"/>
                <a:gd name="T29" fmla="*/ 11 h 74"/>
                <a:gd name="T30" fmla="*/ 112 w 116"/>
                <a:gd name="T31" fmla="*/ 19 h 74"/>
                <a:gd name="T32" fmla="*/ 103 w 116"/>
                <a:gd name="T33" fmla="*/ 23 h 74"/>
                <a:gd name="T34" fmla="*/ 101 w 116"/>
                <a:gd name="T35" fmla="*/ 36 h 74"/>
                <a:gd name="T36" fmla="*/ 97 w 116"/>
                <a:gd name="T37" fmla="*/ 42 h 74"/>
                <a:gd name="T38" fmla="*/ 105 w 116"/>
                <a:gd name="T39" fmla="*/ 48 h 74"/>
                <a:gd name="T40" fmla="*/ 107 w 116"/>
                <a:gd name="T41" fmla="*/ 55 h 74"/>
                <a:gd name="T42" fmla="*/ 101 w 116"/>
                <a:gd name="T43" fmla="*/ 55 h 74"/>
                <a:gd name="T44" fmla="*/ 88 w 116"/>
                <a:gd name="T45" fmla="*/ 51 h 74"/>
                <a:gd name="T46" fmla="*/ 84 w 116"/>
                <a:gd name="T47" fmla="*/ 55 h 74"/>
                <a:gd name="T48" fmla="*/ 80 w 116"/>
                <a:gd name="T49" fmla="*/ 57 h 74"/>
                <a:gd name="T50" fmla="*/ 74 w 116"/>
                <a:gd name="T51" fmla="*/ 61 h 74"/>
                <a:gd name="T52" fmla="*/ 74 w 116"/>
                <a:gd name="T53" fmla="*/ 70 h 74"/>
                <a:gd name="T54" fmla="*/ 63 w 116"/>
                <a:gd name="T55" fmla="*/ 72 h 74"/>
                <a:gd name="T56" fmla="*/ 57 w 116"/>
                <a:gd name="T57" fmla="*/ 70 h 74"/>
                <a:gd name="T58" fmla="*/ 51 w 116"/>
                <a:gd name="T59" fmla="*/ 74 h 74"/>
                <a:gd name="T60" fmla="*/ 44 w 116"/>
                <a:gd name="T61" fmla="*/ 70 h 74"/>
                <a:gd name="T62" fmla="*/ 36 w 116"/>
                <a:gd name="T63" fmla="*/ 67 h 74"/>
                <a:gd name="T64" fmla="*/ 27 w 116"/>
                <a:gd name="T65" fmla="*/ 74 h 74"/>
                <a:gd name="T66" fmla="*/ 19 w 116"/>
                <a:gd name="T67" fmla="*/ 72 h 74"/>
                <a:gd name="T68" fmla="*/ 17 w 116"/>
                <a:gd name="T69" fmla="*/ 67 h 74"/>
                <a:gd name="T70" fmla="*/ 10 w 116"/>
                <a:gd name="T71" fmla="*/ 55 h 74"/>
                <a:gd name="T72" fmla="*/ 4 w 116"/>
                <a:gd name="T73" fmla="*/ 48 h 74"/>
                <a:gd name="T74" fmla="*/ 2 w 116"/>
                <a:gd name="T75" fmla="*/ 40 h 74"/>
                <a:gd name="T76" fmla="*/ 8 w 116"/>
                <a:gd name="T77" fmla="*/ 30 h 74"/>
                <a:gd name="T78" fmla="*/ 6 w 116"/>
                <a:gd name="T79" fmla="*/ 21 h 74"/>
                <a:gd name="T80" fmla="*/ 0 w 116"/>
                <a:gd name="T81" fmla="*/ 6 h 74"/>
                <a:gd name="T82" fmla="*/ 2 w 116"/>
                <a:gd name="T8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74">
                  <a:moveTo>
                    <a:pt x="2" y="0"/>
                  </a:moveTo>
                  <a:lnTo>
                    <a:pt x="6" y="0"/>
                  </a:lnTo>
                  <a:lnTo>
                    <a:pt x="10" y="2"/>
                  </a:lnTo>
                  <a:lnTo>
                    <a:pt x="8" y="6"/>
                  </a:lnTo>
                  <a:lnTo>
                    <a:pt x="8" y="8"/>
                  </a:lnTo>
                  <a:lnTo>
                    <a:pt x="10" y="11"/>
                  </a:lnTo>
                  <a:lnTo>
                    <a:pt x="15" y="8"/>
                  </a:lnTo>
                  <a:lnTo>
                    <a:pt x="21" y="8"/>
                  </a:lnTo>
                  <a:lnTo>
                    <a:pt x="23" y="11"/>
                  </a:lnTo>
                  <a:lnTo>
                    <a:pt x="25" y="11"/>
                  </a:lnTo>
                  <a:lnTo>
                    <a:pt x="32" y="13"/>
                  </a:lnTo>
                  <a:lnTo>
                    <a:pt x="38" y="11"/>
                  </a:lnTo>
                  <a:lnTo>
                    <a:pt x="40" y="11"/>
                  </a:lnTo>
                  <a:lnTo>
                    <a:pt x="44" y="11"/>
                  </a:lnTo>
                  <a:lnTo>
                    <a:pt x="48" y="11"/>
                  </a:lnTo>
                  <a:lnTo>
                    <a:pt x="53" y="11"/>
                  </a:lnTo>
                  <a:lnTo>
                    <a:pt x="59" y="13"/>
                  </a:lnTo>
                  <a:lnTo>
                    <a:pt x="61" y="11"/>
                  </a:lnTo>
                  <a:lnTo>
                    <a:pt x="67" y="8"/>
                  </a:lnTo>
                  <a:lnTo>
                    <a:pt x="67" y="6"/>
                  </a:lnTo>
                  <a:lnTo>
                    <a:pt x="80" y="0"/>
                  </a:lnTo>
                  <a:lnTo>
                    <a:pt x="84" y="0"/>
                  </a:lnTo>
                  <a:lnTo>
                    <a:pt x="91" y="0"/>
                  </a:lnTo>
                  <a:lnTo>
                    <a:pt x="97" y="2"/>
                  </a:lnTo>
                  <a:lnTo>
                    <a:pt x="99" y="6"/>
                  </a:lnTo>
                  <a:lnTo>
                    <a:pt x="103" y="4"/>
                  </a:lnTo>
                  <a:lnTo>
                    <a:pt x="110" y="6"/>
                  </a:lnTo>
                  <a:lnTo>
                    <a:pt x="110" y="8"/>
                  </a:lnTo>
                  <a:lnTo>
                    <a:pt x="114" y="8"/>
                  </a:lnTo>
                  <a:lnTo>
                    <a:pt x="116" y="11"/>
                  </a:lnTo>
                  <a:lnTo>
                    <a:pt x="114" y="17"/>
                  </a:lnTo>
                  <a:lnTo>
                    <a:pt x="112" y="19"/>
                  </a:lnTo>
                  <a:lnTo>
                    <a:pt x="107" y="19"/>
                  </a:lnTo>
                  <a:lnTo>
                    <a:pt x="103" y="23"/>
                  </a:lnTo>
                  <a:lnTo>
                    <a:pt x="103" y="32"/>
                  </a:lnTo>
                  <a:lnTo>
                    <a:pt x="101" y="36"/>
                  </a:lnTo>
                  <a:lnTo>
                    <a:pt x="97" y="40"/>
                  </a:lnTo>
                  <a:lnTo>
                    <a:pt x="97" y="42"/>
                  </a:lnTo>
                  <a:lnTo>
                    <a:pt x="101" y="44"/>
                  </a:lnTo>
                  <a:lnTo>
                    <a:pt x="105" y="48"/>
                  </a:lnTo>
                  <a:lnTo>
                    <a:pt x="107" y="55"/>
                  </a:lnTo>
                  <a:lnTo>
                    <a:pt x="107" y="55"/>
                  </a:lnTo>
                  <a:lnTo>
                    <a:pt x="103" y="53"/>
                  </a:lnTo>
                  <a:lnTo>
                    <a:pt x="101" y="55"/>
                  </a:lnTo>
                  <a:lnTo>
                    <a:pt x="95" y="51"/>
                  </a:lnTo>
                  <a:lnTo>
                    <a:pt x="88" y="51"/>
                  </a:lnTo>
                  <a:lnTo>
                    <a:pt x="86" y="53"/>
                  </a:lnTo>
                  <a:lnTo>
                    <a:pt x="84" y="55"/>
                  </a:lnTo>
                  <a:lnTo>
                    <a:pt x="80" y="57"/>
                  </a:lnTo>
                  <a:lnTo>
                    <a:pt x="80" y="57"/>
                  </a:lnTo>
                  <a:lnTo>
                    <a:pt x="78" y="57"/>
                  </a:lnTo>
                  <a:lnTo>
                    <a:pt x="74" y="61"/>
                  </a:lnTo>
                  <a:lnTo>
                    <a:pt x="74" y="65"/>
                  </a:lnTo>
                  <a:lnTo>
                    <a:pt x="74" y="70"/>
                  </a:lnTo>
                  <a:lnTo>
                    <a:pt x="72" y="72"/>
                  </a:lnTo>
                  <a:lnTo>
                    <a:pt x="63" y="72"/>
                  </a:lnTo>
                  <a:lnTo>
                    <a:pt x="59" y="72"/>
                  </a:lnTo>
                  <a:lnTo>
                    <a:pt x="57" y="70"/>
                  </a:lnTo>
                  <a:lnTo>
                    <a:pt x="53" y="70"/>
                  </a:lnTo>
                  <a:lnTo>
                    <a:pt x="51" y="74"/>
                  </a:lnTo>
                  <a:lnTo>
                    <a:pt x="46" y="72"/>
                  </a:lnTo>
                  <a:lnTo>
                    <a:pt x="44" y="70"/>
                  </a:lnTo>
                  <a:lnTo>
                    <a:pt x="40" y="70"/>
                  </a:lnTo>
                  <a:lnTo>
                    <a:pt x="36" y="67"/>
                  </a:lnTo>
                  <a:lnTo>
                    <a:pt x="32" y="72"/>
                  </a:lnTo>
                  <a:lnTo>
                    <a:pt x="27" y="74"/>
                  </a:lnTo>
                  <a:lnTo>
                    <a:pt x="21" y="74"/>
                  </a:lnTo>
                  <a:lnTo>
                    <a:pt x="19" y="72"/>
                  </a:lnTo>
                  <a:lnTo>
                    <a:pt x="19" y="72"/>
                  </a:lnTo>
                  <a:lnTo>
                    <a:pt x="17" y="67"/>
                  </a:lnTo>
                  <a:lnTo>
                    <a:pt x="17" y="63"/>
                  </a:lnTo>
                  <a:lnTo>
                    <a:pt x="10" y="55"/>
                  </a:lnTo>
                  <a:lnTo>
                    <a:pt x="4" y="48"/>
                  </a:lnTo>
                  <a:lnTo>
                    <a:pt x="4" y="48"/>
                  </a:lnTo>
                  <a:lnTo>
                    <a:pt x="4" y="44"/>
                  </a:lnTo>
                  <a:lnTo>
                    <a:pt x="2" y="40"/>
                  </a:lnTo>
                  <a:lnTo>
                    <a:pt x="2" y="36"/>
                  </a:lnTo>
                  <a:lnTo>
                    <a:pt x="8" y="30"/>
                  </a:lnTo>
                  <a:lnTo>
                    <a:pt x="10" y="25"/>
                  </a:lnTo>
                  <a:lnTo>
                    <a:pt x="6" y="21"/>
                  </a:lnTo>
                  <a:lnTo>
                    <a:pt x="2" y="15"/>
                  </a:lnTo>
                  <a:lnTo>
                    <a:pt x="0" y="6"/>
                  </a:lnTo>
                  <a:lnTo>
                    <a:pt x="2" y="4"/>
                  </a:lnTo>
                  <a:lnTo>
                    <a:pt x="2" y="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48" name="Freeform 58">
              <a:extLst>
                <a:ext uri="{FF2B5EF4-FFF2-40B4-BE49-F238E27FC236}">
                  <a16:creationId xmlns:a16="http://schemas.microsoft.com/office/drawing/2014/main" id="{72FBE7D4-318D-4E3F-94C6-CB0DD78326E1}"/>
                </a:ext>
              </a:extLst>
            </p:cNvPr>
            <p:cNvSpPr>
              <a:spLocks/>
            </p:cNvSpPr>
            <p:nvPr/>
          </p:nvSpPr>
          <p:spPr bwMode="auto">
            <a:xfrm>
              <a:off x="4594297" y="2766602"/>
              <a:ext cx="41113" cy="31040"/>
            </a:xfrm>
            <a:custGeom>
              <a:avLst/>
              <a:gdLst>
                <a:gd name="T0" fmla="*/ 36 w 51"/>
                <a:gd name="T1" fmla="*/ 0 h 41"/>
                <a:gd name="T2" fmla="*/ 42 w 51"/>
                <a:gd name="T3" fmla="*/ 7 h 41"/>
                <a:gd name="T4" fmla="*/ 49 w 51"/>
                <a:gd name="T5" fmla="*/ 15 h 41"/>
                <a:gd name="T6" fmla="*/ 49 w 51"/>
                <a:gd name="T7" fmla="*/ 19 h 41"/>
                <a:gd name="T8" fmla="*/ 51 w 51"/>
                <a:gd name="T9" fmla="*/ 24 h 41"/>
                <a:gd name="T10" fmla="*/ 47 w 51"/>
                <a:gd name="T11" fmla="*/ 26 h 41"/>
                <a:gd name="T12" fmla="*/ 45 w 51"/>
                <a:gd name="T13" fmla="*/ 26 h 41"/>
                <a:gd name="T14" fmla="*/ 38 w 51"/>
                <a:gd name="T15" fmla="*/ 30 h 41"/>
                <a:gd name="T16" fmla="*/ 30 w 51"/>
                <a:gd name="T17" fmla="*/ 28 h 41"/>
                <a:gd name="T18" fmla="*/ 26 w 51"/>
                <a:gd name="T19" fmla="*/ 32 h 41"/>
                <a:gd name="T20" fmla="*/ 26 w 51"/>
                <a:gd name="T21" fmla="*/ 32 h 41"/>
                <a:gd name="T22" fmla="*/ 19 w 51"/>
                <a:gd name="T23" fmla="*/ 34 h 41"/>
                <a:gd name="T24" fmla="*/ 11 w 51"/>
                <a:gd name="T25" fmla="*/ 41 h 41"/>
                <a:gd name="T26" fmla="*/ 11 w 51"/>
                <a:gd name="T27" fmla="*/ 41 h 41"/>
                <a:gd name="T28" fmla="*/ 7 w 51"/>
                <a:gd name="T29" fmla="*/ 36 h 41"/>
                <a:gd name="T30" fmla="*/ 5 w 51"/>
                <a:gd name="T31" fmla="*/ 32 h 41"/>
                <a:gd name="T32" fmla="*/ 2 w 51"/>
                <a:gd name="T33" fmla="*/ 26 h 41"/>
                <a:gd name="T34" fmla="*/ 0 w 51"/>
                <a:gd name="T35" fmla="*/ 19 h 41"/>
                <a:gd name="T36" fmla="*/ 0 w 51"/>
                <a:gd name="T37" fmla="*/ 13 h 41"/>
                <a:gd name="T38" fmla="*/ 2 w 51"/>
                <a:gd name="T39" fmla="*/ 13 h 41"/>
                <a:gd name="T40" fmla="*/ 2 w 51"/>
                <a:gd name="T41" fmla="*/ 11 h 41"/>
                <a:gd name="T42" fmla="*/ 2 w 51"/>
                <a:gd name="T43" fmla="*/ 9 h 41"/>
                <a:gd name="T44" fmla="*/ 9 w 51"/>
                <a:gd name="T45" fmla="*/ 7 h 41"/>
                <a:gd name="T46" fmla="*/ 11 w 51"/>
                <a:gd name="T47" fmla="*/ 5 h 41"/>
                <a:gd name="T48" fmla="*/ 15 w 51"/>
                <a:gd name="T49" fmla="*/ 3 h 41"/>
                <a:gd name="T50" fmla="*/ 24 w 51"/>
                <a:gd name="T51" fmla="*/ 0 h 41"/>
                <a:gd name="T52" fmla="*/ 26 w 51"/>
                <a:gd name="T53" fmla="*/ 0 h 41"/>
                <a:gd name="T54" fmla="*/ 32 w 51"/>
                <a:gd name="T55" fmla="*/ 0 h 41"/>
                <a:gd name="T56" fmla="*/ 36 w 51"/>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41">
                  <a:moveTo>
                    <a:pt x="36" y="0"/>
                  </a:moveTo>
                  <a:lnTo>
                    <a:pt x="42" y="7"/>
                  </a:lnTo>
                  <a:lnTo>
                    <a:pt x="49" y="15"/>
                  </a:lnTo>
                  <a:lnTo>
                    <a:pt x="49" y="19"/>
                  </a:lnTo>
                  <a:lnTo>
                    <a:pt x="51" y="24"/>
                  </a:lnTo>
                  <a:lnTo>
                    <a:pt x="47" y="26"/>
                  </a:lnTo>
                  <a:lnTo>
                    <a:pt x="45" y="26"/>
                  </a:lnTo>
                  <a:lnTo>
                    <a:pt x="38" y="30"/>
                  </a:lnTo>
                  <a:lnTo>
                    <a:pt x="30" y="28"/>
                  </a:lnTo>
                  <a:lnTo>
                    <a:pt x="26" y="32"/>
                  </a:lnTo>
                  <a:lnTo>
                    <a:pt x="26" y="32"/>
                  </a:lnTo>
                  <a:lnTo>
                    <a:pt x="19" y="34"/>
                  </a:lnTo>
                  <a:lnTo>
                    <a:pt x="11" y="41"/>
                  </a:lnTo>
                  <a:lnTo>
                    <a:pt x="11" y="41"/>
                  </a:lnTo>
                  <a:lnTo>
                    <a:pt x="7" y="36"/>
                  </a:lnTo>
                  <a:lnTo>
                    <a:pt x="5" y="32"/>
                  </a:lnTo>
                  <a:lnTo>
                    <a:pt x="2" y="26"/>
                  </a:lnTo>
                  <a:lnTo>
                    <a:pt x="0" y="19"/>
                  </a:lnTo>
                  <a:lnTo>
                    <a:pt x="0" y="13"/>
                  </a:lnTo>
                  <a:lnTo>
                    <a:pt x="2" y="13"/>
                  </a:lnTo>
                  <a:lnTo>
                    <a:pt x="2" y="11"/>
                  </a:lnTo>
                  <a:lnTo>
                    <a:pt x="2" y="9"/>
                  </a:lnTo>
                  <a:lnTo>
                    <a:pt x="9" y="7"/>
                  </a:lnTo>
                  <a:lnTo>
                    <a:pt x="11" y="5"/>
                  </a:lnTo>
                  <a:lnTo>
                    <a:pt x="15" y="3"/>
                  </a:lnTo>
                  <a:lnTo>
                    <a:pt x="24" y="0"/>
                  </a:lnTo>
                  <a:lnTo>
                    <a:pt x="26" y="0"/>
                  </a:lnTo>
                  <a:lnTo>
                    <a:pt x="32" y="0"/>
                  </a:lnTo>
                  <a:lnTo>
                    <a:pt x="36"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49" name="Freeform 59">
              <a:extLst>
                <a:ext uri="{FF2B5EF4-FFF2-40B4-BE49-F238E27FC236}">
                  <a16:creationId xmlns:a16="http://schemas.microsoft.com/office/drawing/2014/main" id="{A8E4DABE-D089-460A-82EC-81327386EE96}"/>
                </a:ext>
              </a:extLst>
            </p:cNvPr>
            <p:cNvSpPr>
              <a:spLocks/>
            </p:cNvSpPr>
            <p:nvPr/>
          </p:nvSpPr>
          <p:spPr bwMode="auto">
            <a:xfrm>
              <a:off x="4574145" y="2760544"/>
              <a:ext cx="29021" cy="56023"/>
            </a:xfrm>
            <a:custGeom>
              <a:avLst/>
              <a:gdLst>
                <a:gd name="T0" fmla="*/ 25 w 36"/>
                <a:gd name="T1" fmla="*/ 21 h 74"/>
                <a:gd name="T2" fmla="*/ 25 w 36"/>
                <a:gd name="T3" fmla="*/ 27 h 74"/>
                <a:gd name="T4" fmla="*/ 27 w 36"/>
                <a:gd name="T5" fmla="*/ 34 h 74"/>
                <a:gd name="T6" fmla="*/ 30 w 36"/>
                <a:gd name="T7" fmla="*/ 40 h 74"/>
                <a:gd name="T8" fmla="*/ 32 w 36"/>
                <a:gd name="T9" fmla="*/ 44 h 74"/>
                <a:gd name="T10" fmla="*/ 36 w 36"/>
                <a:gd name="T11" fmla="*/ 49 h 74"/>
                <a:gd name="T12" fmla="*/ 36 w 36"/>
                <a:gd name="T13" fmla="*/ 53 h 74"/>
                <a:gd name="T14" fmla="*/ 32 w 36"/>
                <a:gd name="T15" fmla="*/ 59 h 74"/>
                <a:gd name="T16" fmla="*/ 25 w 36"/>
                <a:gd name="T17" fmla="*/ 61 h 74"/>
                <a:gd name="T18" fmla="*/ 23 w 36"/>
                <a:gd name="T19" fmla="*/ 65 h 74"/>
                <a:gd name="T20" fmla="*/ 21 w 36"/>
                <a:gd name="T21" fmla="*/ 72 h 74"/>
                <a:gd name="T22" fmla="*/ 19 w 36"/>
                <a:gd name="T23" fmla="*/ 74 h 74"/>
                <a:gd name="T24" fmla="*/ 15 w 36"/>
                <a:gd name="T25" fmla="*/ 72 h 74"/>
                <a:gd name="T26" fmla="*/ 13 w 36"/>
                <a:gd name="T27" fmla="*/ 61 h 74"/>
                <a:gd name="T28" fmla="*/ 4 w 36"/>
                <a:gd name="T29" fmla="*/ 61 h 74"/>
                <a:gd name="T30" fmla="*/ 2 w 36"/>
                <a:gd name="T31" fmla="*/ 59 h 74"/>
                <a:gd name="T32" fmla="*/ 4 w 36"/>
                <a:gd name="T33" fmla="*/ 55 h 74"/>
                <a:gd name="T34" fmla="*/ 2 w 36"/>
                <a:gd name="T35" fmla="*/ 51 h 74"/>
                <a:gd name="T36" fmla="*/ 2 w 36"/>
                <a:gd name="T37" fmla="*/ 46 h 74"/>
                <a:gd name="T38" fmla="*/ 4 w 36"/>
                <a:gd name="T39" fmla="*/ 42 h 74"/>
                <a:gd name="T40" fmla="*/ 2 w 36"/>
                <a:gd name="T41" fmla="*/ 36 h 74"/>
                <a:gd name="T42" fmla="*/ 2 w 36"/>
                <a:gd name="T43" fmla="*/ 27 h 74"/>
                <a:gd name="T44" fmla="*/ 4 w 36"/>
                <a:gd name="T45" fmla="*/ 25 h 74"/>
                <a:gd name="T46" fmla="*/ 6 w 36"/>
                <a:gd name="T47" fmla="*/ 23 h 74"/>
                <a:gd name="T48" fmla="*/ 0 w 36"/>
                <a:gd name="T49" fmla="*/ 19 h 74"/>
                <a:gd name="T50" fmla="*/ 0 w 36"/>
                <a:gd name="T51" fmla="*/ 13 h 74"/>
                <a:gd name="T52" fmla="*/ 2 w 36"/>
                <a:gd name="T53" fmla="*/ 6 h 74"/>
                <a:gd name="T54" fmla="*/ 6 w 36"/>
                <a:gd name="T55" fmla="*/ 2 h 74"/>
                <a:gd name="T56" fmla="*/ 8 w 36"/>
                <a:gd name="T57" fmla="*/ 2 h 74"/>
                <a:gd name="T58" fmla="*/ 11 w 36"/>
                <a:gd name="T59" fmla="*/ 6 h 74"/>
                <a:gd name="T60" fmla="*/ 15 w 36"/>
                <a:gd name="T61" fmla="*/ 2 h 74"/>
                <a:gd name="T62" fmla="*/ 15 w 36"/>
                <a:gd name="T63" fmla="*/ 0 h 74"/>
                <a:gd name="T64" fmla="*/ 15 w 36"/>
                <a:gd name="T65" fmla="*/ 2 h 74"/>
                <a:gd name="T66" fmla="*/ 19 w 36"/>
                <a:gd name="T67" fmla="*/ 6 h 74"/>
                <a:gd name="T68" fmla="*/ 21 w 36"/>
                <a:gd name="T69" fmla="*/ 6 h 74"/>
                <a:gd name="T70" fmla="*/ 25 w 36"/>
                <a:gd name="T71" fmla="*/ 11 h 74"/>
                <a:gd name="T72" fmla="*/ 25 w 36"/>
                <a:gd name="T73" fmla="*/ 13 h 74"/>
                <a:gd name="T74" fmla="*/ 25 w 36"/>
                <a:gd name="T75" fmla="*/ 19 h 74"/>
                <a:gd name="T76" fmla="*/ 25 w 36"/>
                <a:gd name="T77"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74">
                  <a:moveTo>
                    <a:pt x="25" y="21"/>
                  </a:moveTo>
                  <a:lnTo>
                    <a:pt x="25" y="27"/>
                  </a:lnTo>
                  <a:lnTo>
                    <a:pt x="27" y="34"/>
                  </a:lnTo>
                  <a:lnTo>
                    <a:pt x="30" y="40"/>
                  </a:lnTo>
                  <a:lnTo>
                    <a:pt x="32" y="44"/>
                  </a:lnTo>
                  <a:lnTo>
                    <a:pt x="36" y="49"/>
                  </a:lnTo>
                  <a:lnTo>
                    <a:pt x="36" y="53"/>
                  </a:lnTo>
                  <a:lnTo>
                    <a:pt x="32" y="59"/>
                  </a:lnTo>
                  <a:lnTo>
                    <a:pt x="25" y="61"/>
                  </a:lnTo>
                  <a:lnTo>
                    <a:pt x="23" y="65"/>
                  </a:lnTo>
                  <a:lnTo>
                    <a:pt x="21" y="72"/>
                  </a:lnTo>
                  <a:lnTo>
                    <a:pt x="19" y="74"/>
                  </a:lnTo>
                  <a:lnTo>
                    <a:pt x="15" y="72"/>
                  </a:lnTo>
                  <a:lnTo>
                    <a:pt x="13" y="61"/>
                  </a:lnTo>
                  <a:lnTo>
                    <a:pt x="4" y="61"/>
                  </a:lnTo>
                  <a:lnTo>
                    <a:pt x="2" y="59"/>
                  </a:lnTo>
                  <a:lnTo>
                    <a:pt x="4" y="55"/>
                  </a:lnTo>
                  <a:lnTo>
                    <a:pt x="2" y="51"/>
                  </a:lnTo>
                  <a:lnTo>
                    <a:pt x="2" y="46"/>
                  </a:lnTo>
                  <a:lnTo>
                    <a:pt x="4" y="42"/>
                  </a:lnTo>
                  <a:lnTo>
                    <a:pt x="2" y="36"/>
                  </a:lnTo>
                  <a:lnTo>
                    <a:pt x="2" y="27"/>
                  </a:lnTo>
                  <a:lnTo>
                    <a:pt x="4" y="25"/>
                  </a:lnTo>
                  <a:lnTo>
                    <a:pt x="6" y="23"/>
                  </a:lnTo>
                  <a:lnTo>
                    <a:pt x="0" y="19"/>
                  </a:lnTo>
                  <a:lnTo>
                    <a:pt x="0" y="13"/>
                  </a:lnTo>
                  <a:lnTo>
                    <a:pt x="2" y="6"/>
                  </a:lnTo>
                  <a:lnTo>
                    <a:pt x="6" y="2"/>
                  </a:lnTo>
                  <a:lnTo>
                    <a:pt x="8" y="2"/>
                  </a:lnTo>
                  <a:lnTo>
                    <a:pt x="11" y="6"/>
                  </a:lnTo>
                  <a:lnTo>
                    <a:pt x="15" y="2"/>
                  </a:lnTo>
                  <a:lnTo>
                    <a:pt x="15" y="0"/>
                  </a:lnTo>
                  <a:lnTo>
                    <a:pt x="15" y="2"/>
                  </a:lnTo>
                  <a:lnTo>
                    <a:pt x="19" y="6"/>
                  </a:lnTo>
                  <a:lnTo>
                    <a:pt x="21" y="6"/>
                  </a:lnTo>
                  <a:lnTo>
                    <a:pt x="25" y="11"/>
                  </a:lnTo>
                  <a:lnTo>
                    <a:pt x="25" y="13"/>
                  </a:lnTo>
                  <a:lnTo>
                    <a:pt x="25" y="19"/>
                  </a:lnTo>
                  <a:lnTo>
                    <a:pt x="25" y="2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50" name="Freeform 60">
              <a:extLst>
                <a:ext uri="{FF2B5EF4-FFF2-40B4-BE49-F238E27FC236}">
                  <a16:creationId xmlns:a16="http://schemas.microsoft.com/office/drawing/2014/main" id="{C8871759-F3D6-4B8E-99CE-28CEEF96F5DD}"/>
                </a:ext>
              </a:extLst>
            </p:cNvPr>
            <p:cNvSpPr>
              <a:spLocks/>
            </p:cNvSpPr>
            <p:nvPr/>
          </p:nvSpPr>
          <p:spPr bwMode="auto">
            <a:xfrm>
              <a:off x="4562054" y="2695437"/>
              <a:ext cx="66102" cy="81008"/>
            </a:xfrm>
            <a:custGeom>
              <a:avLst/>
              <a:gdLst>
                <a:gd name="T0" fmla="*/ 5 w 82"/>
                <a:gd name="T1" fmla="*/ 8 h 107"/>
                <a:gd name="T2" fmla="*/ 11 w 82"/>
                <a:gd name="T3" fmla="*/ 6 h 107"/>
                <a:gd name="T4" fmla="*/ 17 w 82"/>
                <a:gd name="T5" fmla="*/ 0 h 107"/>
                <a:gd name="T6" fmla="*/ 26 w 82"/>
                <a:gd name="T7" fmla="*/ 2 h 107"/>
                <a:gd name="T8" fmla="*/ 32 w 82"/>
                <a:gd name="T9" fmla="*/ 6 h 107"/>
                <a:gd name="T10" fmla="*/ 40 w 82"/>
                <a:gd name="T11" fmla="*/ 19 h 107"/>
                <a:gd name="T12" fmla="*/ 51 w 82"/>
                <a:gd name="T13" fmla="*/ 25 h 107"/>
                <a:gd name="T14" fmla="*/ 49 w 82"/>
                <a:gd name="T15" fmla="*/ 31 h 107"/>
                <a:gd name="T16" fmla="*/ 57 w 82"/>
                <a:gd name="T17" fmla="*/ 38 h 107"/>
                <a:gd name="T18" fmla="*/ 66 w 82"/>
                <a:gd name="T19" fmla="*/ 38 h 107"/>
                <a:gd name="T20" fmla="*/ 76 w 82"/>
                <a:gd name="T21" fmla="*/ 35 h 107"/>
                <a:gd name="T22" fmla="*/ 72 w 82"/>
                <a:gd name="T23" fmla="*/ 42 h 107"/>
                <a:gd name="T24" fmla="*/ 72 w 82"/>
                <a:gd name="T25" fmla="*/ 52 h 107"/>
                <a:gd name="T26" fmla="*/ 78 w 82"/>
                <a:gd name="T27" fmla="*/ 67 h 107"/>
                <a:gd name="T28" fmla="*/ 80 w 82"/>
                <a:gd name="T29" fmla="*/ 76 h 107"/>
                <a:gd name="T30" fmla="*/ 74 w 82"/>
                <a:gd name="T31" fmla="*/ 86 h 107"/>
                <a:gd name="T32" fmla="*/ 76 w 82"/>
                <a:gd name="T33" fmla="*/ 94 h 107"/>
                <a:gd name="T34" fmla="*/ 66 w 82"/>
                <a:gd name="T35" fmla="*/ 94 h 107"/>
                <a:gd name="T36" fmla="*/ 55 w 82"/>
                <a:gd name="T37" fmla="*/ 97 h 107"/>
                <a:gd name="T38" fmla="*/ 49 w 82"/>
                <a:gd name="T39" fmla="*/ 101 h 107"/>
                <a:gd name="T40" fmla="*/ 42 w 82"/>
                <a:gd name="T41" fmla="*/ 105 h 107"/>
                <a:gd name="T42" fmla="*/ 40 w 82"/>
                <a:gd name="T43" fmla="*/ 105 h 107"/>
                <a:gd name="T44" fmla="*/ 40 w 82"/>
                <a:gd name="T45" fmla="*/ 97 h 107"/>
                <a:gd name="T46" fmla="*/ 34 w 82"/>
                <a:gd name="T47" fmla="*/ 92 h 107"/>
                <a:gd name="T48" fmla="*/ 30 w 82"/>
                <a:gd name="T49" fmla="*/ 86 h 107"/>
                <a:gd name="T50" fmla="*/ 32 w 82"/>
                <a:gd name="T51" fmla="*/ 82 h 107"/>
                <a:gd name="T52" fmla="*/ 28 w 82"/>
                <a:gd name="T53" fmla="*/ 78 h 107"/>
                <a:gd name="T54" fmla="*/ 19 w 82"/>
                <a:gd name="T55" fmla="*/ 73 h 107"/>
                <a:gd name="T56" fmla="*/ 17 w 82"/>
                <a:gd name="T57" fmla="*/ 69 h 107"/>
                <a:gd name="T58" fmla="*/ 15 w 82"/>
                <a:gd name="T59" fmla="*/ 63 h 107"/>
                <a:gd name="T60" fmla="*/ 11 w 82"/>
                <a:gd name="T61" fmla="*/ 54 h 107"/>
                <a:gd name="T62" fmla="*/ 15 w 82"/>
                <a:gd name="T63" fmla="*/ 54 h 107"/>
                <a:gd name="T64" fmla="*/ 15 w 82"/>
                <a:gd name="T65" fmla="*/ 50 h 107"/>
                <a:gd name="T66" fmla="*/ 7 w 82"/>
                <a:gd name="T67" fmla="*/ 46 h 107"/>
                <a:gd name="T68" fmla="*/ 11 w 82"/>
                <a:gd name="T69" fmla="*/ 35 h 107"/>
                <a:gd name="T70" fmla="*/ 9 w 82"/>
                <a:gd name="T71" fmla="*/ 31 h 107"/>
                <a:gd name="T72" fmla="*/ 7 w 82"/>
                <a:gd name="T73" fmla="*/ 31 h 107"/>
                <a:gd name="T74" fmla="*/ 9 w 82"/>
                <a:gd name="T75" fmla="*/ 27 h 107"/>
                <a:gd name="T76" fmla="*/ 11 w 82"/>
                <a:gd name="T77" fmla="*/ 25 h 107"/>
                <a:gd name="T78" fmla="*/ 5 w 82"/>
                <a:gd name="T79" fmla="*/ 23 h 107"/>
                <a:gd name="T80" fmla="*/ 2 w 82"/>
                <a:gd name="T81" fmla="*/ 1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2" h="107">
                  <a:moveTo>
                    <a:pt x="0" y="10"/>
                  </a:moveTo>
                  <a:lnTo>
                    <a:pt x="5" y="8"/>
                  </a:lnTo>
                  <a:lnTo>
                    <a:pt x="9" y="6"/>
                  </a:lnTo>
                  <a:lnTo>
                    <a:pt x="11" y="6"/>
                  </a:lnTo>
                  <a:lnTo>
                    <a:pt x="13" y="4"/>
                  </a:lnTo>
                  <a:lnTo>
                    <a:pt x="17" y="0"/>
                  </a:lnTo>
                  <a:lnTo>
                    <a:pt x="21" y="2"/>
                  </a:lnTo>
                  <a:lnTo>
                    <a:pt x="26" y="2"/>
                  </a:lnTo>
                  <a:lnTo>
                    <a:pt x="32" y="4"/>
                  </a:lnTo>
                  <a:lnTo>
                    <a:pt x="32" y="6"/>
                  </a:lnTo>
                  <a:lnTo>
                    <a:pt x="38" y="14"/>
                  </a:lnTo>
                  <a:lnTo>
                    <a:pt x="40" y="19"/>
                  </a:lnTo>
                  <a:lnTo>
                    <a:pt x="45" y="21"/>
                  </a:lnTo>
                  <a:lnTo>
                    <a:pt x="51" y="25"/>
                  </a:lnTo>
                  <a:lnTo>
                    <a:pt x="49" y="29"/>
                  </a:lnTo>
                  <a:lnTo>
                    <a:pt x="49" y="31"/>
                  </a:lnTo>
                  <a:lnTo>
                    <a:pt x="55" y="33"/>
                  </a:lnTo>
                  <a:lnTo>
                    <a:pt x="57" y="38"/>
                  </a:lnTo>
                  <a:lnTo>
                    <a:pt x="61" y="35"/>
                  </a:lnTo>
                  <a:lnTo>
                    <a:pt x="66" y="38"/>
                  </a:lnTo>
                  <a:lnTo>
                    <a:pt x="68" y="33"/>
                  </a:lnTo>
                  <a:lnTo>
                    <a:pt x="76" y="35"/>
                  </a:lnTo>
                  <a:lnTo>
                    <a:pt x="72" y="40"/>
                  </a:lnTo>
                  <a:lnTo>
                    <a:pt x="72" y="42"/>
                  </a:lnTo>
                  <a:lnTo>
                    <a:pt x="74" y="50"/>
                  </a:lnTo>
                  <a:lnTo>
                    <a:pt x="72" y="52"/>
                  </a:lnTo>
                  <a:lnTo>
                    <a:pt x="74" y="61"/>
                  </a:lnTo>
                  <a:lnTo>
                    <a:pt x="78" y="67"/>
                  </a:lnTo>
                  <a:lnTo>
                    <a:pt x="82" y="71"/>
                  </a:lnTo>
                  <a:lnTo>
                    <a:pt x="80" y="76"/>
                  </a:lnTo>
                  <a:lnTo>
                    <a:pt x="74" y="82"/>
                  </a:lnTo>
                  <a:lnTo>
                    <a:pt x="74" y="86"/>
                  </a:lnTo>
                  <a:lnTo>
                    <a:pt x="76" y="90"/>
                  </a:lnTo>
                  <a:lnTo>
                    <a:pt x="76" y="94"/>
                  </a:lnTo>
                  <a:lnTo>
                    <a:pt x="72" y="94"/>
                  </a:lnTo>
                  <a:lnTo>
                    <a:pt x="66" y="94"/>
                  </a:lnTo>
                  <a:lnTo>
                    <a:pt x="64" y="94"/>
                  </a:lnTo>
                  <a:lnTo>
                    <a:pt x="55" y="97"/>
                  </a:lnTo>
                  <a:lnTo>
                    <a:pt x="51" y="99"/>
                  </a:lnTo>
                  <a:lnTo>
                    <a:pt x="49" y="101"/>
                  </a:lnTo>
                  <a:lnTo>
                    <a:pt x="42" y="103"/>
                  </a:lnTo>
                  <a:lnTo>
                    <a:pt x="42" y="105"/>
                  </a:lnTo>
                  <a:lnTo>
                    <a:pt x="42" y="107"/>
                  </a:lnTo>
                  <a:lnTo>
                    <a:pt x="40" y="105"/>
                  </a:lnTo>
                  <a:lnTo>
                    <a:pt x="40" y="99"/>
                  </a:lnTo>
                  <a:lnTo>
                    <a:pt x="40" y="97"/>
                  </a:lnTo>
                  <a:lnTo>
                    <a:pt x="36" y="92"/>
                  </a:lnTo>
                  <a:lnTo>
                    <a:pt x="34" y="92"/>
                  </a:lnTo>
                  <a:lnTo>
                    <a:pt x="30" y="88"/>
                  </a:lnTo>
                  <a:lnTo>
                    <a:pt x="30" y="86"/>
                  </a:lnTo>
                  <a:lnTo>
                    <a:pt x="30" y="86"/>
                  </a:lnTo>
                  <a:lnTo>
                    <a:pt x="32" y="82"/>
                  </a:lnTo>
                  <a:lnTo>
                    <a:pt x="32" y="78"/>
                  </a:lnTo>
                  <a:lnTo>
                    <a:pt x="28" y="78"/>
                  </a:lnTo>
                  <a:lnTo>
                    <a:pt x="23" y="73"/>
                  </a:lnTo>
                  <a:lnTo>
                    <a:pt x="19" y="73"/>
                  </a:lnTo>
                  <a:lnTo>
                    <a:pt x="17" y="71"/>
                  </a:lnTo>
                  <a:lnTo>
                    <a:pt x="17" y="69"/>
                  </a:lnTo>
                  <a:lnTo>
                    <a:pt x="13" y="65"/>
                  </a:lnTo>
                  <a:lnTo>
                    <a:pt x="15" y="63"/>
                  </a:lnTo>
                  <a:lnTo>
                    <a:pt x="11" y="59"/>
                  </a:lnTo>
                  <a:lnTo>
                    <a:pt x="11" y="54"/>
                  </a:lnTo>
                  <a:lnTo>
                    <a:pt x="13" y="52"/>
                  </a:lnTo>
                  <a:lnTo>
                    <a:pt x="15" y="54"/>
                  </a:lnTo>
                  <a:lnTo>
                    <a:pt x="17" y="52"/>
                  </a:lnTo>
                  <a:lnTo>
                    <a:pt x="15" y="50"/>
                  </a:lnTo>
                  <a:lnTo>
                    <a:pt x="13" y="50"/>
                  </a:lnTo>
                  <a:lnTo>
                    <a:pt x="7" y="46"/>
                  </a:lnTo>
                  <a:lnTo>
                    <a:pt x="7" y="42"/>
                  </a:lnTo>
                  <a:lnTo>
                    <a:pt x="11" y="35"/>
                  </a:lnTo>
                  <a:lnTo>
                    <a:pt x="11" y="31"/>
                  </a:lnTo>
                  <a:lnTo>
                    <a:pt x="9" y="31"/>
                  </a:lnTo>
                  <a:lnTo>
                    <a:pt x="7" y="33"/>
                  </a:lnTo>
                  <a:lnTo>
                    <a:pt x="7" y="31"/>
                  </a:lnTo>
                  <a:lnTo>
                    <a:pt x="5" y="27"/>
                  </a:lnTo>
                  <a:lnTo>
                    <a:pt x="9" y="27"/>
                  </a:lnTo>
                  <a:lnTo>
                    <a:pt x="11" y="27"/>
                  </a:lnTo>
                  <a:lnTo>
                    <a:pt x="11" y="25"/>
                  </a:lnTo>
                  <a:lnTo>
                    <a:pt x="7" y="23"/>
                  </a:lnTo>
                  <a:lnTo>
                    <a:pt x="5" y="23"/>
                  </a:lnTo>
                  <a:lnTo>
                    <a:pt x="5" y="16"/>
                  </a:lnTo>
                  <a:lnTo>
                    <a:pt x="2" y="10"/>
                  </a:lnTo>
                  <a:lnTo>
                    <a:pt x="0" y="1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51" name="Freeform 61">
              <a:extLst>
                <a:ext uri="{FF2B5EF4-FFF2-40B4-BE49-F238E27FC236}">
                  <a16:creationId xmlns:a16="http://schemas.microsoft.com/office/drawing/2014/main" id="{2DB6CC8C-D263-4D26-B860-BF204C9A36FE}"/>
                </a:ext>
              </a:extLst>
            </p:cNvPr>
            <p:cNvSpPr>
              <a:spLocks/>
            </p:cNvSpPr>
            <p:nvPr/>
          </p:nvSpPr>
          <p:spPr bwMode="auto">
            <a:xfrm>
              <a:off x="4558828" y="2741618"/>
              <a:ext cx="29021" cy="33311"/>
            </a:xfrm>
            <a:custGeom>
              <a:avLst/>
              <a:gdLst>
                <a:gd name="T0" fmla="*/ 19 w 36"/>
                <a:gd name="T1" fmla="*/ 44 h 44"/>
                <a:gd name="T2" fmla="*/ 19 w 36"/>
                <a:gd name="T3" fmla="*/ 38 h 44"/>
                <a:gd name="T4" fmla="*/ 21 w 36"/>
                <a:gd name="T5" fmla="*/ 31 h 44"/>
                <a:gd name="T6" fmla="*/ 25 w 36"/>
                <a:gd name="T7" fmla="*/ 27 h 44"/>
                <a:gd name="T8" fmla="*/ 27 w 36"/>
                <a:gd name="T9" fmla="*/ 27 h 44"/>
                <a:gd name="T10" fmla="*/ 30 w 36"/>
                <a:gd name="T11" fmla="*/ 31 h 44"/>
                <a:gd name="T12" fmla="*/ 34 w 36"/>
                <a:gd name="T13" fmla="*/ 27 h 44"/>
                <a:gd name="T14" fmla="*/ 34 w 36"/>
                <a:gd name="T15" fmla="*/ 25 h 44"/>
                <a:gd name="T16" fmla="*/ 36 w 36"/>
                <a:gd name="T17" fmla="*/ 21 h 44"/>
                <a:gd name="T18" fmla="*/ 36 w 36"/>
                <a:gd name="T19" fmla="*/ 17 h 44"/>
                <a:gd name="T20" fmla="*/ 32 w 36"/>
                <a:gd name="T21" fmla="*/ 17 h 44"/>
                <a:gd name="T22" fmla="*/ 27 w 36"/>
                <a:gd name="T23" fmla="*/ 12 h 44"/>
                <a:gd name="T24" fmla="*/ 23 w 36"/>
                <a:gd name="T25" fmla="*/ 12 h 44"/>
                <a:gd name="T26" fmla="*/ 21 w 36"/>
                <a:gd name="T27" fmla="*/ 10 h 44"/>
                <a:gd name="T28" fmla="*/ 21 w 36"/>
                <a:gd name="T29" fmla="*/ 8 h 44"/>
                <a:gd name="T30" fmla="*/ 17 w 36"/>
                <a:gd name="T31" fmla="*/ 4 h 44"/>
                <a:gd name="T32" fmla="*/ 17 w 36"/>
                <a:gd name="T33" fmla="*/ 4 h 44"/>
                <a:gd name="T34" fmla="*/ 15 w 36"/>
                <a:gd name="T35" fmla="*/ 4 h 44"/>
                <a:gd name="T36" fmla="*/ 11 w 36"/>
                <a:gd name="T37" fmla="*/ 0 h 44"/>
                <a:gd name="T38" fmla="*/ 9 w 36"/>
                <a:gd name="T39" fmla="*/ 2 h 44"/>
                <a:gd name="T40" fmla="*/ 9 w 36"/>
                <a:gd name="T41" fmla="*/ 6 h 44"/>
                <a:gd name="T42" fmla="*/ 11 w 36"/>
                <a:gd name="T43" fmla="*/ 8 h 44"/>
                <a:gd name="T44" fmla="*/ 13 w 36"/>
                <a:gd name="T45" fmla="*/ 10 h 44"/>
                <a:gd name="T46" fmla="*/ 11 w 36"/>
                <a:gd name="T47" fmla="*/ 12 h 44"/>
                <a:gd name="T48" fmla="*/ 6 w 36"/>
                <a:gd name="T49" fmla="*/ 12 h 44"/>
                <a:gd name="T50" fmla="*/ 4 w 36"/>
                <a:gd name="T51" fmla="*/ 17 h 44"/>
                <a:gd name="T52" fmla="*/ 4 w 36"/>
                <a:gd name="T53" fmla="*/ 21 h 44"/>
                <a:gd name="T54" fmla="*/ 2 w 36"/>
                <a:gd name="T55" fmla="*/ 25 h 44"/>
                <a:gd name="T56" fmla="*/ 0 w 36"/>
                <a:gd name="T57" fmla="*/ 27 h 44"/>
                <a:gd name="T58" fmla="*/ 2 w 36"/>
                <a:gd name="T59" fmla="*/ 29 h 44"/>
                <a:gd name="T60" fmla="*/ 6 w 36"/>
                <a:gd name="T61" fmla="*/ 29 h 44"/>
                <a:gd name="T62" fmla="*/ 13 w 36"/>
                <a:gd name="T63" fmla="*/ 40 h 44"/>
                <a:gd name="T64" fmla="*/ 15 w 36"/>
                <a:gd name="T65" fmla="*/ 42 h 44"/>
                <a:gd name="T66" fmla="*/ 19 w 36"/>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4">
                  <a:moveTo>
                    <a:pt x="19" y="44"/>
                  </a:moveTo>
                  <a:lnTo>
                    <a:pt x="19" y="38"/>
                  </a:lnTo>
                  <a:lnTo>
                    <a:pt x="21" y="31"/>
                  </a:lnTo>
                  <a:lnTo>
                    <a:pt x="25" y="27"/>
                  </a:lnTo>
                  <a:lnTo>
                    <a:pt x="27" y="27"/>
                  </a:lnTo>
                  <a:lnTo>
                    <a:pt x="30" y="31"/>
                  </a:lnTo>
                  <a:lnTo>
                    <a:pt x="34" y="27"/>
                  </a:lnTo>
                  <a:lnTo>
                    <a:pt x="34" y="25"/>
                  </a:lnTo>
                  <a:lnTo>
                    <a:pt x="36" y="21"/>
                  </a:lnTo>
                  <a:lnTo>
                    <a:pt x="36" y="17"/>
                  </a:lnTo>
                  <a:lnTo>
                    <a:pt x="32" y="17"/>
                  </a:lnTo>
                  <a:lnTo>
                    <a:pt x="27" y="12"/>
                  </a:lnTo>
                  <a:lnTo>
                    <a:pt x="23" y="12"/>
                  </a:lnTo>
                  <a:lnTo>
                    <a:pt x="21" y="10"/>
                  </a:lnTo>
                  <a:lnTo>
                    <a:pt x="21" y="8"/>
                  </a:lnTo>
                  <a:lnTo>
                    <a:pt x="17" y="4"/>
                  </a:lnTo>
                  <a:lnTo>
                    <a:pt x="17" y="4"/>
                  </a:lnTo>
                  <a:lnTo>
                    <a:pt x="15" y="4"/>
                  </a:lnTo>
                  <a:lnTo>
                    <a:pt x="11" y="0"/>
                  </a:lnTo>
                  <a:lnTo>
                    <a:pt x="9" y="2"/>
                  </a:lnTo>
                  <a:lnTo>
                    <a:pt x="9" y="6"/>
                  </a:lnTo>
                  <a:lnTo>
                    <a:pt x="11" y="8"/>
                  </a:lnTo>
                  <a:lnTo>
                    <a:pt x="13" y="10"/>
                  </a:lnTo>
                  <a:lnTo>
                    <a:pt x="11" y="12"/>
                  </a:lnTo>
                  <a:lnTo>
                    <a:pt x="6" y="12"/>
                  </a:lnTo>
                  <a:lnTo>
                    <a:pt x="4" y="17"/>
                  </a:lnTo>
                  <a:lnTo>
                    <a:pt x="4" y="21"/>
                  </a:lnTo>
                  <a:lnTo>
                    <a:pt x="2" y="25"/>
                  </a:lnTo>
                  <a:lnTo>
                    <a:pt x="0" y="27"/>
                  </a:lnTo>
                  <a:lnTo>
                    <a:pt x="2" y="29"/>
                  </a:lnTo>
                  <a:lnTo>
                    <a:pt x="6" y="29"/>
                  </a:lnTo>
                  <a:lnTo>
                    <a:pt x="13" y="40"/>
                  </a:lnTo>
                  <a:lnTo>
                    <a:pt x="15" y="42"/>
                  </a:lnTo>
                  <a:lnTo>
                    <a:pt x="19" y="4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52" name="Freeform 62">
              <a:extLst>
                <a:ext uri="{FF2B5EF4-FFF2-40B4-BE49-F238E27FC236}">
                  <a16:creationId xmlns:a16="http://schemas.microsoft.com/office/drawing/2014/main" id="{8A917211-0D47-436C-996C-330479E6E042}"/>
                </a:ext>
              </a:extLst>
            </p:cNvPr>
            <p:cNvSpPr>
              <a:spLocks noEditPoints="1"/>
            </p:cNvSpPr>
            <p:nvPr/>
          </p:nvSpPr>
          <p:spPr bwMode="auto">
            <a:xfrm>
              <a:off x="4483860" y="2693922"/>
              <a:ext cx="87060" cy="63594"/>
            </a:xfrm>
            <a:custGeom>
              <a:avLst/>
              <a:gdLst>
                <a:gd name="T0" fmla="*/ 106 w 108"/>
                <a:gd name="T1" fmla="*/ 29 h 84"/>
                <a:gd name="T2" fmla="*/ 104 w 108"/>
                <a:gd name="T3" fmla="*/ 25 h 84"/>
                <a:gd name="T4" fmla="*/ 99 w 108"/>
                <a:gd name="T5" fmla="*/ 12 h 84"/>
                <a:gd name="T6" fmla="*/ 85 w 108"/>
                <a:gd name="T7" fmla="*/ 12 h 84"/>
                <a:gd name="T8" fmla="*/ 68 w 108"/>
                <a:gd name="T9" fmla="*/ 8 h 84"/>
                <a:gd name="T10" fmla="*/ 55 w 108"/>
                <a:gd name="T11" fmla="*/ 0 h 84"/>
                <a:gd name="T12" fmla="*/ 34 w 108"/>
                <a:gd name="T13" fmla="*/ 12 h 84"/>
                <a:gd name="T14" fmla="*/ 24 w 108"/>
                <a:gd name="T15" fmla="*/ 21 h 84"/>
                <a:gd name="T16" fmla="*/ 7 w 108"/>
                <a:gd name="T17" fmla="*/ 23 h 84"/>
                <a:gd name="T18" fmla="*/ 0 w 108"/>
                <a:gd name="T19" fmla="*/ 31 h 84"/>
                <a:gd name="T20" fmla="*/ 7 w 108"/>
                <a:gd name="T21" fmla="*/ 40 h 84"/>
                <a:gd name="T22" fmla="*/ 15 w 108"/>
                <a:gd name="T23" fmla="*/ 23 h 84"/>
                <a:gd name="T24" fmla="*/ 26 w 108"/>
                <a:gd name="T25" fmla="*/ 31 h 84"/>
                <a:gd name="T26" fmla="*/ 34 w 108"/>
                <a:gd name="T27" fmla="*/ 48 h 84"/>
                <a:gd name="T28" fmla="*/ 36 w 108"/>
                <a:gd name="T29" fmla="*/ 50 h 84"/>
                <a:gd name="T30" fmla="*/ 34 w 108"/>
                <a:gd name="T31" fmla="*/ 59 h 84"/>
                <a:gd name="T32" fmla="*/ 47 w 108"/>
                <a:gd name="T33" fmla="*/ 63 h 84"/>
                <a:gd name="T34" fmla="*/ 55 w 108"/>
                <a:gd name="T35" fmla="*/ 69 h 84"/>
                <a:gd name="T36" fmla="*/ 78 w 108"/>
                <a:gd name="T37" fmla="*/ 82 h 84"/>
                <a:gd name="T38" fmla="*/ 74 w 108"/>
                <a:gd name="T39" fmla="*/ 82 h 84"/>
                <a:gd name="T40" fmla="*/ 78 w 108"/>
                <a:gd name="T41" fmla="*/ 80 h 84"/>
                <a:gd name="T42" fmla="*/ 49 w 108"/>
                <a:gd name="T43" fmla="*/ 48 h 84"/>
                <a:gd name="T44" fmla="*/ 47 w 108"/>
                <a:gd name="T45" fmla="*/ 40 h 84"/>
                <a:gd name="T46" fmla="*/ 40 w 108"/>
                <a:gd name="T47" fmla="*/ 33 h 84"/>
                <a:gd name="T48" fmla="*/ 42 w 108"/>
                <a:gd name="T49" fmla="*/ 25 h 84"/>
                <a:gd name="T50" fmla="*/ 51 w 108"/>
                <a:gd name="T51" fmla="*/ 29 h 84"/>
                <a:gd name="T52" fmla="*/ 57 w 108"/>
                <a:gd name="T53" fmla="*/ 27 h 84"/>
                <a:gd name="T54" fmla="*/ 66 w 108"/>
                <a:gd name="T55" fmla="*/ 25 h 84"/>
                <a:gd name="T56" fmla="*/ 72 w 108"/>
                <a:gd name="T57" fmla="*/ 27 h 84"/>
                <a:gd name="T58" fmla="*/ 80 w 108"/>
                <a:gd name="T59" fmla="*/ 29 h 84"/>
                <a:gd name="T60" fmla="*/ 93 w 108"/>
                <a:gd name="T61" fmla="*/ 29 h 84"/>
                <a:gd name="T62" fmla="*/ 104 w 108"/>
                <a:gd name="T63" fmla="*/ 33 h 84"/>
                <a:gd name="T64" fmla="*/ 61 w 108"/>
                <a:gd name="T65" fmla="*/ 80 h 84"/>
                <a:gd name="T66" fmla="*/ 64 w 108"/>
                <a:gd name="T67" fmla="*/ 82 h 84"/>
                <a:gd name="T68" fmla="*/ 57 w 108"/>
                <a:gd name="T69" fmla="*/ 75 h 84"/>
                <a:gd name="T70" fmla="*/ 57 w 108"/>
                <a:gd name="T71" fmla="*/ 75 h 84"/>
                <a:gd name="T72" fmla="*/ 64 w 108"/>
                <a:gd name="T73" fmla="*/ 71 h 84"/>
                <a:gd name="T74" fmla="*/ 59 w 108"/>
                <a:gd name="T75" fmla="*/ 73 h 84"/>
                <a:gd name="T76" fmla="*/ 28 w 108"/>
                <a:gd name="T77" fmla="*/ 46 h 84"/>
                <a:gd name="T78" fmla="*/ 32 w 108"/>
                <a:gd name="T79" fmla="*/ 50 h 84"/>
                <a:gd name="T80" fmla="*/ 26 w 108"/>
                <a:gd name="T81" fmla="*/ 40 h 84"/>
                <a:gd name="T82" fmla="*/ 26 w 108"/>
                <a:gd name="T83" fmla="*/ 40 h 84"/>
                <a:gd name="T84" fmla="*/ 30 w 108"/>
                <a:gd name="T85" fmla="*/ 56 h 84"/>
                <a:gd name="T86" fmla="*/ 26 w 108"/>
                <a:gd name="T87" fmla="*/ 52 h 84"/>
                <a:gd name="T88" fmla="*/ 24 w 108"/>
                <a:gd name="T89" fmla="*/ 50 h 84"/>
                <a:gd name="T90" fmla="*/ 13 w 108"/>
                <a:gd name="T91" fmla="*/ 35 h 84"/>
                <a:gd name="T92" fmla="*/ 19 w 108"/>
                <a:gd name="T93" fmla="*/ 44 h 84"/>
                <a:gd name="T94" fmla="*/ 13 w 108"/>
                <a:gd name="T95" fmla="*/ 35 h 84"/>
                <a:gd name="T96" fmla="*/ 24 w 108"/>
                <a:gd name="T97" fmla="*/ 35 h 84"/>
                <a:gd name="T98" fmla="*/ 15 w 108"/>
                <a:gd name="T99" fmla="*/ 33 h 84"/>
                <a:gd name="T100" fmla="*/ 17 w 108"/>
                <a:gd name="T101" fmla="*/ 2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8" h="84">
                  <a:moveTo>
                    <a:pt x="104" y="33"/>
                  </a:moveTo>
                  <a:lnTo>
                    <a:pt x="102" y="29"/>
                  </a:lnTo>
                  <a:lnTo>
                    <a:pt x="106" y="29"/>
                  </a:lnTo>
                  <a:lnTo>
                    <a:pt x="108" y="29"/>
                  </a:lnTo>
                  <a:lnTo>
                    <a:pt x="108" y="27"/>
                  </a:lnTo>
                  <a:lnTo>
                    <a:pt x="104" y="25"/>
                  </a:lnTo>
                  <a:lnTo>
                    <a:pt x="102" y="25"/>
                  </a:lnTo>
                  <a:lnTo>
                    <a:pt x="102" y="18"/>
                  </a:lnTo>
                  <a:lnTo>
                    <a:pt x="99" y="12"/>
                  </a:lnTo>
                  <a:lnTo>
                    <a:pt x="95" y="12"/>
                  </a:lnTo>
                  <a:lnTo>
                    <a:pt x="93" y="16"/>
                  </a:lnTo>
                  <a:lnTo>
                    <a:pt x="85" y="12"/>
                  </a:lnTo>
                  <a:lnTo>
                    <a:pt x="74" y="12"/>
                  </a:lnTo>
                  <a:lnTo>
                    <a:pt x="72" y="8"/>
                  </a:lnTo>
                  <a:lnTo>
                    <a:pt x="68" y="8"/>
                  </a:lnTo>
                  <a:lnTo>
                    <a:pt x="59" y="0"/>
                  </a:lnTo>
                  <a:lnTo>
                    <a:pt x="55" y="0"/>
                  </a:lnTo>
                  <a:lnTo>
                    <a:pt x="55" y="0"/>
                  </a:lnTo>
                  <a:lnTo>
                    <a:pt x="47" y="0"/>
                  </a:lnTo>
                  <a:lnTo>
                    <a:pt x="36" y="6"/>
                  </a:lnTo>
                  <a:lnTo>
                    <a:pt x="34" y="12"/>
                  </a:lnTo>
                  <a:lnTo>
                    <a:pt x="28" y="14"/>
                  </a:lnTo>
                  <a:lnTo>
                    <a:pt x="28" y="21"/>
                  </a:lnTo>
                  <a:lnTo>
                    <a:pt x="24" y="21"/>
                  </a:lnTo>
                  <a:lnTo>
                    <a:pt x="15" y="18"/>
                  </a:lnTo>
                  <a:lnTo>
                    <a:pt x="11" y="18"/>
                  </a:lnTo>
                  <a:lnTo>
                    <a:pt x="7" y="23"/>
                  </a:lnTo>
                  <a:lnTo>
                    <a:pt x="0" y="23"/>
                  </a:lnTo>
                  <a:lnTo>
                    <a:pt x="0" y="25"/>
                  </a:lnTo>
                  <a:lnTo>
                    <a:pt x="0" y="31"/>
                  </a:lnTo>
                  <a:lnTo>
                    <a:pt x="5" y="35"/>
                  </a:lnTo>
                  <a:lnTo>
                    <a:pt x="5" y="37"/>
                  </a:lnTo>
                  <a:lnTo>
                    <a:pt x="7" y="40"/>
                  </a:lnTo>
                  <a:lnTo>
                    <a:pt x="11" y="31"/>
                  </a:lnTo>
                  <a:lnTo>
                    <a:pt x="13" y="27"/>
                  </a:lnTo>
                  <a:lnTo>
                    <a:pt x="15" y="23"/>
                  </a:lnTo>
                  <a:lnTo>
                    <a:pt x="19" y="23"/>
                  </a:lnTo>
                  <a:lnTo>
                    <a:pt x="21" y="27"/>
                  </a:lnTo>
                  <a:lnTo>
                    <a:pt x="26" y="31"/>
                  </a:lnTo>
                  <a:lnTo>
                    <a:pt x="26" y="35"/>
                  </a:lnTo>
                  <a:lnTo>
                    <a:pt x="30" y="42"/>
                  </a:lnTo>
                  <a:lnTo>
                    <a:pt x="34" y="48"/>
                  </a:lnTo>
                  <a:lnTo>
                    <a:pt x="36" y="48"/>
                  </a:lnTo>
                  <a:lnTo>
                    <a:pt x="40" y="52"/>
                  </a:lnTo>
                  <a:lnTo>
                    <a:pt x="36" y="50"/>
                  </a:lnTo>
                  <a:lnTo>
                    <a:pt x="34" y="50"/>
                  </a:lnTo>
                  <a:lnTo>
                    <a:pt x="32" y="54"/>
                  </a:lnTo>
                  <a:lnTo>
                    <a:pt x="34" y="59"/>
                  </a:lnTo>
                  <a:lnTo>
                    <a:pt x="38" y="59"/>
                  </a:lnTo>
                  <a:lnTo>
                    <a:pt x="42" y="63"/>
                  </a:lnTo>
                  <a:lnTo>
                    <a:pt x="47" y="63"/>
                  </a:lnTo>
                  <a:lnTo>
                    <a:pt x="49" y="67"/>
                  </a:lnTo>
                  <a:lnTo>
                    <a:pt x="51" y="69"/>
                  </a:lnTo>
                  <a:lnTo>
                    <a:pt x="55" y="69"/>
                  </a:lnTo>
                  <a:lnTo>
                    <a:pt x="64" y="69"/>
                  </a:lnTo>
                  <a:lnTo>
                    <a:pt x="68" y="71"/>
                  </a:lnTo>
                  <a:lnTo>
                    <a:pt x="78" y="82"/>
                  </a:lnTo>
                  <a:lnTo>
                    <a:pt x="76" y="82"/>
                  </a:lnTo>
                  <a:lnTo>
                    <a:pt x="72" y="80"/>
                  </a:lnTo>
                  <a:lnTo>
                    <a:pt x="74" y="82"/>
                  </a:lnTo>
                  <a:lnTo>
                    <a:pt x="78" y="84"/>
                  </a:lnTo>
                  <a:lnTo>
                    <a:pt x="78" y="84"/>
                  </a:lnTo>
                  <a:lnTo>
                    <a:pt x="78" y="80"/>
                  </a:lnTo>
                  <a:lnTo>
                    <a:pt x="66" y="65"/>
                  </a:lnTo>
                  <a:lnTo>
                    <a:pt x="49" y="50"/>
                  </a:lnTo>
                  <a:lnTo>
                    <a:pt x="49" y="48"/>
                  </a:lnTo>
                  <a:lnTo>
                    <a:pt x="49" y="46"/>
                  </a:lnTo>
                  <a:lnTo>
                    <a:pt x="47" y="44"/>
                  </a:lnTo>
                  <a:lnTo>
                    <a:pt x="47" y="40"/>
                  </a:lnTo>
                  <a:lnTo>
                    <a:pt x="42" y="35"/>
                  </a:lnTo>
                  <a:lnTo>
                    <a:pt x="40" y="35"/>
                  </a:lnTo>
                  <a:lnTo>
                    <a:pt x="40" y="33"/>
                  </a:lnTo>
                  <a:lnTo>
                    <a:pt x="40" y="31"/>
                  </a:lnTo>
                  <a:lnTo>
                    <a:pt x="40" y="25"/>
                  </a:lnTo>
                  <a:lnTo>
                    <a:pt x="42" y="25"/>
                  </a:lnTo>
                  <a:lnTo>
                    <a:pt x="47" y="27"/>
                  </a:lnTo>
                  <a:lnTo>
                    <a:pt x="49" y="31"/>
                  </a:lnTo>
                  <a:lnTo>
                    <a:pt x="51" y="29"/>
                  </a:lnTo>
                  <a:lnTo>
                    <a:pt x="51" y="27"/>
                  </a:lnTo>
                  <a:lnTo>
                    <a:pt x="55" y="27"/>
                  </a:lnTo>
                  <a:lnTo>
                    <a:pt x="57" y="27"/>
                  </a:lnTo>
                  <a:lnTo>
                    <a:pt x="59" y="25"/>
                  </a:lnTo>
                  <a:lnTo>
                    <a:pt x="64" y="27"/>
                  </a:lnTo>
                  <a:lnTo>
                    <a:pt x="66" y="25"/>
                  </a:lnTo>
                  <a:lnTo>
                    <a:pt x="68" y="25"/>
                  </a:lnTo>
                  <a:lnTo>
                    <a:pt x="70" y="29"/>
                  </a:lnTo>
                  <a:lnTo>
                    <a:pt x="72" y="27"/>
                  </a:lnTo>
                  <a:lnTo>
                    <a:pt x="76" y="29"/>
                  </a:lnTo>
                  <a:lnTo>
                    <a:pt x="80" y="27"/>
                  </a:lnTo>
                  <a:lnTo>
                    <a:pt x="80" y="29"/>
                  </a:lnTo>
                  <a:lnTo>
                    <a:pt x="87" y="27"/>
                  </a:lnTo>
                  <a:lnTo>
                    <a:pt x="89" y="29"/>
                  </a:lnTo>
                  <a:lnTo>
                    <a:pt x="93" y="29"/>
                  </a:lnTo>
                  <a:lnTo>
                    <a:pt x="97" y="31"/>
                  </a:lnTo>
                  <a:lnTo>
                    <a:pt x="102" y="33"/>
                  </a:lnTo>
                  <a:lnTo>
                    <a:pt x="104" y="33"/>
                  </a:lnTo>
                  <a:lnTo>
                    <a:pt x="104" y="33"/>
                  </a:lnTo>
                  <a:close/>
                  <a:moveTo>
                    <a:pt x="61" y="80"/>
                  </a:moveTo>
                  <a:lnTo>
                    <a:pt x="61" y="80"/>
                  </a:lnTo>
                  <a:lnTo>
                    <a:pt x="68" y="80"/>
                  </a:lnTo>
                  <a:lnTo>
                    <a:pt x="70" y="82"/>
                  </a:lnTo>
                  <a:lnTo>
                    <a:pt x="64" y="82"/>
                  </a:lnTo>
                  <a:lnTo>
                    <a:pt x="61" y="80"/>
                  </a:lnTo>
                  <a:lnTo>
                    <a:pt x="61" y="80"/>
                  </a:lnTo>
                  <a:close/>
                  <a:moveTo>
                    <a:pt x="57" y="75"/>
                  </a:moveTo>
                  <a:lnTo>
                    <a:pt x="68" y="75"/>
                  </a:lnTo>
                  <a:lnTo>
                    <a:pt x="64" y="78"/>
                  </a:lnTo>
                  <a:lnTo>
                    <a:pt x="57" y="75"/>
                  </a:lnTo>
                  <a:lnTo>
                    <a:pt x="57" y="75"/>
                  </a:lnTo>
                  <a:close/>
                  <a:moveTo>
                    <a:pt x="57" y="71"/>
                  </a:moveTo>
                  <a:lnTo>
                    <a:pt x="64" y="71"/>
                  </a:lnTo>
                  <a:lnTo>
                    <a:pt x="66" y="73"/>
                  </a:lnTo>
                  <a:lnTo>
                    <a:pt x="61" y="73"/>
                  </a:lnTo>
                  <a:lnTo>
                    <a:pt x="59" y="73"/>
                  </a:lnTo>
                  <a:lnTo>
                    <a:pt x="57" y="71"/>
                  </a:lnTo>
                  <a:lnTo>
                    <a:pt x="57" y="71"/>
                  </a:lnTo>
                  <a:close/>
                  <a:moveTo>
                    <a:pt x="28" y="46"/>
                  </a:moveTo>
                  <a:lnTo>
                    <a:pt x="30" y="46"/>
                  </a:lnTo>
                  <a:lnTo>
                    <a:pt x="34" y="50"/>
                  </a:lnTo>
                  <a:lnTo>
                    <a:pt x="32" y="50"/>
                  </a:lnTo>
                  <a:lnTo>
                    <a:pt x="28" y="46"/>
                  </a:lnTo>
                  <a:lnTo>
                    <a:pt x="28" y="46"/>
                  </a:lnTo>
                  <a:close/>
                  <a:moveTo>
                    <a:pt x="26" y="40"/>
                  </a:moveTo>
                  <a:lnTo>
                    <a:pt x="28" y="44"/>
                  </a:lnTo>
                  <a:lnTo>
                    <a:pt x="26" y="44"/>
                  </a:lnTo>
                  <a:lnTo>
                    <a:pt x="26" y="40"/>
                  </a:lnTo>
                  <a:lnTo>
                    <a:pt x="26" y="40"/>
                  </a:lnTo>
                  <a:close/>
                  <a:moveTo>
                    <a:pt x="26" y="52"/>
                  </a:moveTo>
                  <a:lnTo>
                    <a:pt x="30" y="56"/>
                  </a:lnTo>
                  <a:lnTo>
                    <a:pt x="32" y="59"/>
                  </a:lnTo>
                  <a:lnTo>
                    <a:pt x="26" y="52"/>
                  </a:lnTo>
                  <a:lnTo>
                    <a:pt x="26" y="52"/>
                  </a:lnTo>
                  <a:close/>
                  <a:moveTo>
                    <a:pt x="21" y="46"/>
                  </a:moveTo>
                  <a:lnTo>
                    <a:pt x="24" y="48"/>
                  </a:lnTo>
                  <a:lnTo>
                    <a:pt x="24" y="50"/>
                  </a:lnTo>
                  <a:lnTo>
                    <a:pt x="21" y="46"/>
                  </a:lnTo>
                  <a:lnTo>
                    <a:pt x="21" y="46"/>
                  </a:lnTo>
                  <a:close/>
                  <a:moveTo>
                    <a:pt x="13" y="35"/>
                  </a:moveTo>
                  <a:lnTo>
                    <a:pt x="19" y="40"/>
                  </a:lnTo>
                  <a:lnTo>
                    <a:pt x="21" y="44"/>
                  </a:lnTo>
                  <a:lnTo>
                    <a:pt x="19" y="44"/>
                  </a:lnTo>
                  <a:lnTo>
                    <a:pt x="15" y="40"/>
                  </a:lnTo>
                  <a:lnTo>
                    <a:pt x="17" y="40"/>
                  </a:lnTo>
                  <a:lnTo>
                    <a:pt x="13" y="35"/>
                  </a:lnTo>
                  <a:lnTo>
                    <a:pt x="13" y="35"/>
                  </a:lnTo>
                  <a:close/>
                  <a:moveTo>
                    <a:pt x="17" y="27"/>
                  </a:moveTo>
                  <a:lnTo>
                    <a:pt x="24" y="35"/>
                  </a:lnTo>
                  <a:lnTo>
                    <a:pt x="19" y="37"/>
                  </a:lnTo>
                  <a:lnTo>
                    <a:pt x="19" y="35"/>
                  </a:lnTo>
                  <a:lnTo>
                    <a:pt x="15" y="33"/>
                  </a:lnTo>
                  <a:lnTo>
                    <a:pt x="15" y="29"/>
                  </a:lnTo>
                  <a:lnTo>
                    <a:pt x="15" y="29"/>
                  </a:lnTo>
                  <a:lnTo>
                    <a:pt x="17" y="27"/>
                  </a:lnTo>
                  <a:lnTo>
                    <a:pt x="17" y="27"/>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53" name="Freeform 63">
              <a:extLst>
                <a:ext uri="{FF2B5EF4-FFF2-40B4-BE49-F238E27FC236}">
                  <a16:creationId xmlns:a16="http://schemas.microsoft.com/office/drawing/2014/main" id="{CEAC1EB5-72D0-4A1D-BF05-3DE5E15A671C}"/>
                </a:ext>
              </a:extLst>
            </p:cNvPr>
            <p:cNvSpPr>
              <a:spLocks/>
            </p:cNvSpPr>
            <p:nvPr/>
          </p:nvSpPr>
          <p:spPr bwMode="auto">
            <a:xfrm>
              <a:off x="4516104" y="2712849"/>
              <a:ext cx="59653" cy="49210"/>
            </a:xfrm>
            <a:custGeom>
              <a:avLst/>
              <a:gdLst>
                <a:gd name="T0" fmla="*/ 38 w 74"/>
                <a:gd name="T1" fmla="*/ 55 h 65"/>
                <a:gd name="T2" fmla="*/ 9 w 74"/>
                <a:gd name="T3" fmla="*/ 25 h 65"/>
                <a:gd name="T4" fmla="*/ 9 w 74"/>
                <a:gd name="T5" fmla="*/ 21 h 65"/>
                <a:gd name="T6" fmla="*/ 7 w 74"/>
                <a:gd name="T7" fmla="*/ 15 h 65"/>
                <a:gd name="T8" fmla="*/ 0 w 74"/>
                <a:gd name="T9" fmla="*/ 10 h 65"/>
                <a:gd name="T10" fmla="*/ 0 w 74"/>
                <a:gd name="T11" fmla="*/ 6 h 65"/>
                <a:gd name="T12" fmla="*/ 2 w 74"/>
                <a:gd name="T13" fmla="*/ 0 h 65"/>
                <a:gd name="T14" fmla="*/ 9 w 74"/>
                <a:gd name="T15" fmla="*/ 6 h 65"/>
                <a:gd name="T16" fmla="*/ 11 w 74"/>
                <a:gd name="T17" fmla="*/ 2 h 65"/>
                <a:gd name="T18" fmla="*/ 17 w 74"/>
                <a:gd name="T19" fmla="*/ 2 h 65"/>
                <a:gd name="T20" fmla="*/ 24 w 74"/>
                <a:gd name="T21" fmla="*/ 2 h 65"/>
                <a:gd name="T22" fmla="*/ 28 w 74"/>
                <a:gd name="T23" fmla="*/ 0 h 65"/>
                <a:gd name="T24" fmla="*/ 32 w 74"/>
                <a:gd name="T25" fmla="*/ 2 h 65"/>
                <a:gd name="T26" fmla="*/ 40 w 74"/>
                <a:gd name="T27" fmla="*/ 2 h 65"/>
                <a:gd name="T28" fmla="*/ 47 w 74"/>
                <a:gd name="T29" fmla="*/ 2 h 65"/>
                <a:gd name="T30" fmla="*/ 53 w 74"/>
                <a:gd name="T31" fmla="*/ 4 h 65"/>
                <a:gd name="T32" fmla="*/ 62 w 74"/>
                <a:gd name="T33" fmla="*/ 8 h 65"/>
                <a:gd name="T34" fmla="*/ 66 w 74"/>
                <a:gd name="T35" fmla="*/ 8 h 65"/>
                <a:gd name="T36" fmla="*/ 68 w 74"/>
                <a:gd name="T37" fmla="*/ 12 h 65"/>
                <a:gd name="T38" fmla="*/ 64 w 74"/>
                <a:gd name="T39" fmla="*/ 23 h 65"/>
                <a:gd name="T40" fmla="*/ 72 w 74"/>
                <a:gd name="T41" fmla="*/ 27 h 65"/>
                <a:gd name="T42" fmla="*/ 72 w 74"/>
                <a:gd name="T43" fmla="*/ 31 h 65"/>
                <a:gd name="T44" fmla="*/ 68 w 74"/>
                <a:gd name="T45" fmla="*/ 31 h 65"/>
                <a:gd name="T46" fmla="*/ 72 w 74"/>
                <a:gd name="T47" fmla="*/ 40 h 65"/>
                <a:gd name="T48" fmla="*/ 68 w 74"/>
                <a:gd name="T49" fmla="*/ 42 h 65"/>
                <a:gd name="T50" fmla="*/ 62 w 74"/>
                <a:gd name="T51" fmla="*/ 40 h 65"/>
                <a:gd name="T52" fmla="*/ 64 w 74"/>
                <a:gd name="T53" fmla="*/ 46 h 65"/>
                <a:gd name="T54" fmla="*/ 64 w 74"/>
                <a:gd name="T55" fmla="*/ 50 h 65"/>
                <a:gd name="T56" fmla="*/ 57 w 74"/>
                <a:gd name="T57" fmla="*/ 55 h 65"/>
                <a:gd name="T58" fmla="*/ 55 w 74"/>
                <a:gd name="T59" fmla="*/ 63 h 65"/>
                <a:gd name="T60" fmla="*/ 49 w 74"/>
                <a:gd name="T61" fmla="*/ 59 h 65"/>
                <a:gd name="T62" fmla="*/ 40 w 74"/>
                <a:gd name="T63" fmla="*/ 59 h 65"/>
                <a:gd name="T64" fmla="*/ 38 w 74"/>
                <a:gd name="T65"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5">
                  <a:moveTo>
                    <a:pt x="38" y="59"/>
                  </a:moveTo>
                  <a:lnTo>
                    <a:pt x="38" y="55"/>
                  </a:lnTo>
                  <a:lnTo>
                    <a:pt x="26" y="40"/>
                  </a:lnTo>
                  <a:lnTo>
                    <a:pt x="9" y="25"/>
                  </a:lnTo>
                  <a:lnTo>
                    <a:pt x="9" y="23"/>
                  </a:lnTo>
                  <a:lnTo>
                    <a:pt x="9" y="21"/>
                  </a:lnTo>
                  <a:lnTo>
                    <a:pt x="7" y="19"/>
                  </a:lnTo>
                  <a:lnTo>
                    <a:pt x="7" y="15"/>
                  </a:lnTo>
                  <a:lnTo>
                    <a:pt x="2" y="10"/>
                  </a:lnTo>
                  <a:lnTo>
                    <a:pt x="0" y="10"/>
                  </a:lnTo>
                  <a:lnTo>
                    <a:pt x="0" y="8"/>
                  </a:lnTo>
                  <a:lnTo>
                    <a:pt x="0" y="6"/>
                  </a:lnTo>
                  <a:lnTo>
                    <a:pt x="0" y="0"/>
                  </a:lnTo>
                  <a:lnTo>
                    <a:pt x="2" y="0"/>
                  </a:lnTo>
                  <a:lnTo>
                    <a:pt x="7" y="2"/>
                  </a:lnTo>
                  <a:lnTo>
                    <a:pt x="9" y="6"/>
                  </a:lnTo>
                  <a:lnTo>
                    <a:pt x="11" y="4"/>
                  </a:lnTo>
                  <a:lnTo>
                    <a:pt x="11" y="2"/>
                  </a:lnTo>
                  <a:lnTo>
                    <a:pt x="15" y="2"/>
                  </a:lnTo>
                  <a:lnTo>
                    <a:pt x="17" y="2"/>
                  </a:lnTo>
                  <a:lnTo>
                    <a:pt x="19" y="0"/>
                  </a:lnTo>
                  <a:lnTo>
                    <a:pt x="24" y="2"/>
                  </a:lnTo>
                  <a:lnTo>
                    <a:pt x="26" y="0"/>
                  </a:lnTo>
                  <a:lnTo>
                    <a:pt x="28" y="0"/>
                  </a:lnTo>
                  <a:lnTo>
                    <a:pt x="30" y="4"/>
                  </a:lnTo>
                  <a:lnTo>
                    <a:pt x="32" y="2"/>
                  </a:lnTo>
                  <a:lnTo>
                    <a:pt x="36" y="4"/>
                  </a:lnTo>
                  <a:lnTo>
                    <a:pt x="40" y="2"/>
                  </a:lnTo>
                  <a:lnTo>
                    <a:pt x="40" y="4"/>
                  </a:lnTo>
                  <a:lnTo>
                    <a:pt x="47" y="2"/>
                  </a:lnTo>
                  <a:lnTo>
                    <a:pt x="49" y="4"/>
                  </a:lnTo>
                  <a:lnTo>
                    <a:pt x="53" y="4"/>
                  </a:lnTo>
                  <a:lnTo>
                    <a:pt x="57" y="6"/>
                  </a:lnTo>
                  <a:lnTo>
                    <a:pt x="62" y="8"/>
                  </a:lnTo>
                  <a:lnTo>
                    <a:pt x="64" y="10"/>
                  </a:lnTo>
                  <a:lnTo>
                    <a:pt x="66" y="8"/>
                  </a:lnTo>
                  <a:lnTo>
                    <a:pt x="68" y="8"/>
                  </a:lnTo>
                  <a:lnTo>
                    <a:pt x="68" y="12"/>
                  </a:lnTo>
                  <a:lnTo>
                    <a:pt x="64" y="19"/>
                  </a:lnTo>
                  <a:lnTo>
                    <a:pt x="64" y="23"/>
                  </a:lnTo>
                  <a:lnTo>
                    <a:pt x="70" y="27"/>
                  </a:lnTo>
                  <a:lnTo>
                    <a:pt x="72" y="27"/>
                  </a:lnTo>
                  <a:lnTo>
                    <a:pt x="74" y="29"/>
                  </a:lnTo>
                  <a:lnTo>
                    <a:pt x="72" y="31"/>
                  </a:lnTo>
                  <a:lnTo>
                    <a:pt x="70" y="29"/>
                  </a:lnTo>
                  <a:lnTo>
                    <a:pt x="68" y="31"/>
                  </a:lnTo>
                  <a:lnTo>
                    <a:pt x="68" y="36"/>
                  </a:lnTo>
                  <a:lnTo>
                    <a:pt x="72" y="40"/>
                  </a:lnTo>
                  <a:lnTo>
                    <a:pt x="70" y="42"/>
                  </a:lnTo>
                  <a:lnTo>
                    <a:pt x="68" y="42"/>
                  </a:lnTo>
                  <a:lnTo>
                    <a:pt x="64" y="38"/>
                  </a:lnTo>
                  <a:lnTo>
                    <a:pt x="62" y="40"/>
                  </a:lnTo>
                  <a:lnTo>
                    <a:pt x="62" y="44"/>
                  </a:lnTo>
                  <a:lnTo>
                    <a:pt x="64" y="46"/>
                  </a:lnTo>
                  <a:lnTo>
                    <a:pt x="66" y="48"/>
                  </a:lnTo>
                  <a:lnTo>
                    <a:pt x="64" y="50"/>
                  </a:lnTo>
                  <a:lnTo>
                    <a:pt x="59" y="50"/>
                  </a:lnTo>
                  <a:lnTo>
                    <a:pt x="57" y="55"/>
                  </a:lnTo>
                  <a:lnTo>
                    <a:pt x="57" y="59"/>
                  </a:lnTo>
                  <a:lnTo>
                    <a:pt x="55" y="63"/>
                  </a:lnTo>
                  <a:lnTo>
                    <a:pt x="53" y="65"/>
                  </a:lnTo>
                  <a:lnTo>
                    <a:pt x="49" y="59"/>
                  </a:lnTo>
                  <a:lnTo>
                    <a:pt x="47" y="61"/>
                  </a:lnTo>
                  <a:lnTo>
                    <a:pt x="40" y="59"/>
                  </a:lnTo>
                  <a:lnTo>
                    <a:pt x="38" y="59"/>
                  </a:lnTo>
                  <a:lnTo>
                    <a:pt x="38" y="59"/>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54" name="Freeform 64">
              <a:extLst>
                <a:ext uri="{FF2B5EF4-FFF2-40B4-BE49-F238E27FC236}">
                  <a16:creationId xmlns:a16="http://schemas.microsoft.com/office/drawing/2014/main" id="{1373997C-6F78-4F42-AF2D-C25F356ECA76}"/>
                </a:ext>
              </a:extLst>
            </p:cNvPr>
            <p:cNvSpPr>
              <a:spLocks/>
            </p:cNvSpPr>
            <p:nvPr/>
          </p:nvSpPr>
          <p:spPr bwMode="auto">
            <a:xfrm>
              <a:off x="4482247" y="2684079"/>
              <a:ext cx="45949" cy="27255"/>
            </a:xfrm>
            <a:custGeom>
              <a:avLst/>
              <a:gdLst>
                <a:gd name="T0" fmla="*/ 2 w 57"/>
                <a:gd name="T1" fmla="*/ 36 h 36"/>
                <a:gd name="T2" fmla="*/ 9 w 57"/>
                <a:gd name="T3" fmla="*/ 36 h 36"/>
                <a:gd name="T4" fmla="*/ 13 w 57"/>
                <a:gd name="T5" fmla="*/ 31 h 36"/>
                <a:gd name="T6" fmla="*/ 17 w 57"/>
                <a:gd name="T7" fmla="*/ 31 h 36"/>
                <a:gd name="T8" fmla="*/ 26 w 57"/>
                <a:gd name="T9" fmla="*/ 34 h 36"/>
                <a:gd name="T10" fmla="*/ 30 w 57"/>
                <a:gd name="T11" fmla="*/ 34 h 36"/>
                <a:gd name="T12" fmla="*/ 30 w 57"/>
                <a:gd name="T13" fmla="*/ 27 h 36"/>
                <a:gd name="T14" fmla="*/ 36 w 57"/>
                <a:gd name="T15" fmla="*/ 25 h 36"/>
                <a:gd name="T16" fmla="*/ 38 w 57"/>
                <a:gd name="T17" fmla="*/ 19 h 36"/>
                <a:gd name="T18" fmla="*/ 49 w 57"/>
                <a:gd name="T19" fmla="*/ 13 h 36"/>
                <a:gd name="T20" fmla="*/ 57 w 57"/>
                <a:gd name="T21" fmla="*/ 13 h 36"/>
                <a:gd name="T22" fmla="*/ 57 w 57"/>
                <a:gd name="T23" fmla="*/ 6 h 36"/>
                <a:gd name="T24" fmla="*/ 53 w 57"/>
                <a:gd name="T25" fmla="*/ 0 h 36"/>
                <a:gd name="T26" fmla="*/ 47 w 57"/>
                <a:gd name="T27" fmla="*/ 2 h 36"/>
                <a:gd name="T28" fmla="*/ 38 w 57"/>
                <a:gd name="T29" fmla="*/ 6 h 36"/>
                <a:gd name="T30" fmla="*/ 36 w 57"/>
                <a:gd name="T31" fmla="*/ 6 h 36"/>
                <a:gd name="T32" fmla="*/ 34 w 57"/>
                <a:gd name="T33" fmla="*/ 6 h 36"/>
                <a:gd name="T34" fmla="*/ 30 w 57"/>
                <a:gd name="T35" fmla="*/ 8 h 36"/>
                <a:gd name="T36" fmla="*/ 26 w 57"/>
                <a:gd name="T37" fmla="*/ 8 h 36"/>
                <a:gd name="T38" fmla="*/ 19 w 57"/>
                <a:gd name="T39" fmla="*/ 10 h 36"/>
                <a:gd name="T40" fmla="*/ 17 w 57"/>
                <a:gd name="T41" fmla="*/ 6 h 36"/>
                <a:gd name="T42" fmla="*/ 9 w 57"/>
                <a:gd name="T43" fmla="*/ 6 h 36"/>
                <a:gd name="T44" fmla="*/ 7 w 57"/>
                <a:gd name="T45" fmla="*/ 6 h 36"/>
                <a:gd name="T46" fmla="*/ 0 w 57"/>
                <a:gd name="T47" fmla="*/ 13 h 36"/>
                <a:gd name="T48" fmla="*/ 2 w 57"/>
                <a:gd name="T49" fmla="*/ 17 h 36"/>
                <a:gd name="T50" fmla="*/ 0 w 57"/>
                <a:gd name="T51" fmla="*/ 21 h 36"/>
                <a:gd name="T52" fmla="*/ 0 w 57"/>
                <a:gd name="T53" fmla="*/ 27 h 36"/>
                <a:gd name="T54" fmla="*/ 0 w 57"/>
                <a:gd name="T55" fmla="*/ 27 h 36"/>
                <a:gd name="T56" fmla="*/ 4 w 57"/>
                <a:gd name="T57" fmla="*/ 29 h 36"/>
                <a:gd name="T58" fmla="*/ 4 w 57"/>
                <a:gd name="T59" fmla="*/ 31 h 36"/>
                <a:gd name="T60" fmla="*/ 2 w 57"/>
                <a:gd name="T61" fmla="*/ 34 h 36"/>
                <a:gd name="T62" fmla="*/ 2 w 57"/>
                <a:gd name="T6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36">
                  <a:moveTo>
                    <a:pt x="2" y="36"/>
                  </a:moveTo>
                  <a:lnTo>
                    <a:pt x="9" y="36"/>
                  </a:lnTo>
                  <a:lnTo>
                    <a:pt x="13" y="31"/>
                  </a:lnTo>
                  <a:lnTo>
                    <a:pt x="17" y="31"/>
                  </a:lnTo>
                  <a:lnTo>
                    <a:pt x="26" y="34"/>
                  </a:lnTo>
                  <a:lnTo>
                    <a:pt x="30" y="34"/>
                  </a:lnTo>
                  <a:lnTo>
                    <a:pt x="30" y="27"/>
                  </a:lnTo>
                  <a:lnTo>
                    <a:pt x="36" y="25"/>
                  </a:lnTo>
                  <a:lnTo>
                    <a:pt x="38" y="19"/>
                  </a:lnTo>
                  <a:lnTo>
                    <a:pt x="49" y="13"/>
                  </a:lnTo>
                  <a:lnTo>
                    <a:pt x="57" y="13"/>
                  </a:lnTo>
                  <a:lnTo>
                    <a:pt x="57" y="6"/>
                  </a:lnTo>
                  <a:lnTo>
                    <a:pt x="53" y="0"/>
                  </a:lnTo>
                  <a:lnTo>
                    <a:pt x="47" y="2"/>
                  </a:lnTo>
                  <a:lnTo>
                    <a:pt x="38" y="6"/>
                  </a:lnTo>
                  <a:lnTo>
                    <a:pt x="36" y="6"/>
                  </a:lnTo>
                  <a:lnTo>
                    <a:pt x="34" y="6"/>
                  </a:lnTo>
                  <a:lnTo>
                    <a:pt x="30" y="8"/>
                  </a:lnTo>
                  <a:lnTo>
                    <a:pt x="26" y="8"/>
                  </a:lnTo>
                  <a:lnTo>
                    <a:pt x="19" y="10"/>
                  </a:lnTo>
                  <a:lnTo>
                    <a:pt x="17" y="6"/>
                  </a:lnTo>
                  <a:lnTo>
                    <a:pt x="9" y="6"/>
                  </a:lnTo>
                  <a:lnTo>
                    <a:pt x="7" y="6"/>
                  </a:lnTo>
                  <a:lnTo>
                    <a:pt x="0" y="13"/>
                  </a:lnTo>
                  <a:lnTo>
                    <a:pt x="2" y="17"/>
                  </a:lnTo>
                  <a:lnTo>
                    <a:pt x="0" y="21"/>
                  </a:lnTo>
                  <a:lnTo>
                    <a:pt x="0" y="27"/>
                  </a:lnTo>
                  <a:lnTo>
                    <a:pt x="0" y="27"/>
                  </a:lnTo>
                  <a:lnTo>
                    <a:pt x="4" y="29"/>
                  </a:lnTo>
                  <a:lnTo>
                    <a:pt x="4" y="31"/>
                  </a:lnTo>
                  <a:lnTo>
                    <a:pt x="2" y="34"/>
                  </a:lnTo>
                  <a:lnTo>
                    <a:pt x="2" y="3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55" name="Freeform 65">
              <a:extLst>
                <a:ext uri="{FF2B5EF4-FFF2-40B4-BE49-F238E27FC236}">
                  <a16:creationId xmlns:a16="http://schemas.microsoft.com/office/drawing/2014/main" id="{FD719DCD-DDCC-4766-9B58-88E1676AA1CE}"/>
                </a:ext>
              </a:extLst>
            </p:cNvPr>
            <p:cNvSpPr>
              <a:spLocks/>
            </p:cNvSpPr>
            <p:nvPr/>
          </p:nvSpPr>
          <p:spPr bwMode="auto">
            <a:xfrm>
              <a:off x="4420984" y="2640926"/>
              <a:ext cx="112050" cy="50725"/>
            </a:xfrm>
            <a:custGeom>
              <a:avLst/>
              <a:gdLst>
                <a:gd name="T0" fmla="*/ 85 w 139"/>
                <a:gd name="T1" fmla="*/ 63 h 67"/>
                <a:gd name="T2" fmla="*/ 95 w 139"/>
                <a:gd name="T3" fmla="*/ 67 h 67"/>
                <a:gd name="T4" fmla="*/ 106 w 139"/>
                <a:gd name="T5" fmla="*/ 65 h 67"/>
                <a:gd name="T6" fmla="*/ 112 w 139"/>
                <a:gd name="T7" fmla="*/ 63 h 67"/>
                <a:gd name="T8" fmla="*/ 123 w 139"/>
                <a:gd name="T9" fmla="*/ 59 h 67"/>
                <a:gd name="T10" fmla="*/ 133 w 139"/>
                <a:gd name="T11" fmla="*/ 53 h 67"/>
                <a:gd name="T12" fmla="*/ 131 w 139"/>
                <a:gd name="T13" fmla="*/ 44 h 67"/>
                <a:gd name="T14" fmla="*/ 129 w 139"/>
                <a:gd name="T15" fmla="*/ 36 h 67"/>
                <a:gd name="T16" fmla="*/ 137 w 139"/>
                <a:gd name="T17" fmla="*/ 34 h 67"/>
                <a:gd name="T18" fmla="*/ 137 w 139"/>
                <a:gd name="T19" fmla="*/ 27 h 67"/>
                <a:gd name="T20" fmla="*/ 137 w 139"/>
                <a:gd name="T21" fmla="*/ 8 h 67"/>
                <a:gd name="T22" fmla="*/ 127 w 139"/>
                <a:gd name="T23" fmla="*/ 4 h 67"/>
                <a:gd name="T24" fmla="*/ 114 w 139"/>
                <a:gd name="T25" fmla="*/ 6 h 67"/>
                <a:gd name="T26" fmla="*/ 104 w 139"/>
                <a:gd name="T27" fmla="*/ 2 h 67"/>
                <a:gd name="T28" fmla="*/ 97 w 139"/>
                <a:gd name="T29" fmla="*/ 4 h 67"/>
                <a:gd name="T30" fmla="*/ 95 w 139"/>
                <a:gd name="T31" fmla="*/ 8 h 67"/>
                <a:gd name="T32" fmla="*/ 87 w 139"/>
                <a:gd name="T33" fmla="*/ 11 h 67"/>
                <a:gd name="T34" fmla="*/ 74 w 139"/>
                <a:gd name="T35" fmla="*/ 6 h 67"/>
                <a:gd name="T36" fmla="*/ 74 w 139"/>
                <a:gd name="T37" fmla="*/ 13 h 67"/>
                <a:gd name="T38" fmla="*/ 70 w 139"/>
                <a:gd name="T39" fmla="*/ 17 h 67"/>
                <a:gd name="T40" fmla="*/ 59 w 139"/>
                <a:gd name="T41" fmla="*/ 25 h 67"/>
                <a:gd name="T42" fmla="*/ 64 w 139"/>
                <a:gd name="T43" fmla="*/ 32 h 67"/>
                <a:gd name="T44" fmla="*/ 61 w 139"/>
                <a:gd name="T45" fmla="*/ 36 h 67"/>
                <a:gd name="T46" fmla="*/ 53 w 139"/>
                <a:gd name="T47" fmla="*/ 34 h 67"/>
                <a:gd name="T48" fmla="*/ 47 w 139"/>
                <a:gd name="T49" fmla="*/ 34 h 67"/>
                <a:gd name="T50" fmla="*/ 36 w 139"/>
                <a:gd name="T51" fmla="*/ 38 h 67"/>
                <a:gd name="T52" fmla="*/ 30 w 139"/>
                <a:gd name="T53" fmla="*/ 38 h 67"/>
                <a:gd name="T54" fmla="*/ 21 w 139"/>
                <a:gd name="T55" fmla="*/ 36 h 67"/>
                <a:gd name="T56" fmla="*/ 15 w 139"/>
                <a:gd name="T57" fmla="*/ 40 h 67"/>
                <a:gd name="T58" fmla="*/ 11 w 139"/>
                <a:gd name="T59" fmla="*/ 40 h 67"/>
                <a:gd name="T60" fmla="*/ 5 w 139"/>
                <a:gd name="T61" fmla="*/ 38 h 67"/>
                <a:gd name="T62" fmla="*/ 0 w 139"/>
                <a:gd name="T63" fmla="*/ 40 h 67"/>
                <a:gd name="T64" fmla="*/ 2 w 139"/>
                <a:gd name="T65" fmla="*/ 44 h 67"/>
                <a:gd name="T66" fmla="*/ 5 w 139"/>
                <a:gd name="T67" fmla="*/ 48 h 67"/>
                <a:gd name="T68" fmla="*/ 11 w 139"/>
                <a:gd name="T69" fmla="*/ 48 h 67"/>
                <a:gd name="T70" fmla="*/ 17 w 139"/>
                <a:gd name="T71" fmla="*/ 48 h 67"/>
                <a:gd name="T72" fmla="*/ 24 w 139"/>
                <a:gd name="T73" fmla="*/ 53 h 67"/>
                <a:gd name="T74" fmla="*/ 30 w 139"/>
                <a:gd name="T75" fmla="*/ 55 h 67"/>
                <a:gd name="T76" fmla="*/ 45 w 139"/>
                <a:gd name="T77" fmla="*/ 51 h 67"/>
                <a:gd name="T78" fmla="*/ 51 w 139"/>
                <a:gd name="T79" fmla="*/ 53 h 67"/>
                <a:gd name="T80" fmla="*/ 72 w 139"/>
                <a:gd name="T81" fmla="*/ 61 h 67"/>
                <a:gd name="T82" fmla="*/ 83 w 139"/>
                <a:gd name="T83"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 h="67">
                  <a:moveTo>
                    <a:pt x="83" y="63"/>
                  </a:moveTo>
                  <a:lnTo>
                    <a:pt x="85" y="63"/>
                  </a:lnTo>
                  <a:lnTo>
                    <a:pt x="93" y="63"/>
                  </a:lnTo>
                  <a:lnTo>
                    <a:pt x="95" y="67"/>
                  </a:lnTo>
                  <a:lnTo>
                    <a:pt x="102" y="65"/>
                  </a:lnTo>
                  <a:lnTo>
                    <a:pt x="106" y="65"/>
                  </a:lnTo>
                  <a:lnTo>
                    <a:pt x="110" y="63"/>
                  </a:lnTo>
                  <a:lnTo>
                    <a:pt x="112" y="63"/>
                  </a:lnTo>
                  <a:lnTo>
                    <a:pt x="114" y="63"/>
                  </a:lnTo>
                  <a:lnTo>
                    <a:pt x="123" y="59"/>
                  </a:lnTo>
                  <a:lnTo>
                    <a:pt x="129" y="57"/>
                  </a:lnTo>
                  <a:lnTo>
                    <a:pt x="133" y="53"/>
                  </a:lnTo>
                  <a:lnTo>
                    <a:pt x="131" y="48"/>
                  </a:lnTo>
                  <a:lnTo>
                    <a:pt x="131" y="44"/>
                  </a:lnTo>
                  <a:lnTo>
                    <a:pt x="133" y="40"/>
                  </a:lnTo>
                  <a:lnTo>
                    <a:pt x="129" y="36"/>
                  </a:lnTo>
                  <a:lnTo>
                    <a:pt x="129" y="34"/>
                  </a:lnTo>
                  <a:lnTo>
                    <a:pt x="137" y="34"/>
                  </a:lnTo>
                  <a:lnTo>
                    <a:pt x="139" y="32"/>
                  </a:lnTo>
                  <a:lnTo>
                    <a:pt x="137" y="27"/>
                  </a:lnTo>
                  <a:lnTo>
                    <a:pt x="137" y="15"/>
                  </a:lnTo>
                  <a:lnTo>
                    <a:pt x="137" y="8"/>
                  </a:lnTo>
                  <a:lnTo>
                    <a:pt x="129" y="6"/>
                  </a:lnTo>
                  <a:lnTo>
                    <a:pt x="127" y="4"/>
                  </a:lnTo>
                  <a:lnTo>
                    <a:pt x="120" y="6"/>
                  </a:lnTo>
                  <a:lnTo>
                    <a:pt x="114" y="6"/>
                  </a:lnTo>
                  <a:lnTo>
                    <a:pt x="110" y="2"/>
                  </a:lnTo>
                  <a:lnTo>
                    <a:pt x="104" y="2"/>
                  </a:lnTo>
                  <a:lnTo>
                    <a:pt x="99" y="0"/>
                  </a:lnTo>
                  <a:lnTo>
                    <a:pt x="97" y="4"/>
                  </a:lnTo>
                  <a:lnTo>
                    <a:pt x="95" y="6"/>
                  </a:lnTo>
                  <a:lnTo>
                    <a:pt x="95" y="8"/>
                  </a:lnTo>
                  <a:lnTo>
                    <a:pt x="89" y="8"/>
                  </a:lnTo>
                  <a:lnTo>
                    <a:pt x="87" y="11"/>
                  </a:lnTo>
                  <a:lnTo>
                    <a:pt x="78" y="6"/>
                  </a:lnTo>
                  <a:lnTo>
                    <a:pt x="74" y="6"/>
                  </a:lnTo>
                  <a:lnTo>
                    <a:pt x="74" y="8"/>
                  </a:lnTo>
                  <a:lnTo>
                    <a:pt x="74" y="13"/>
                  </a:lnTo>
                  <a:lnTo>
                    <a:pt x="72" y="13"/>
                  </a:lnTo>
                  <a:lnTo>
                    <a:pt x="70" y="17"/>
                  </a:lnTo>
                  <a:lnTo>
                    <a:pt x="64" y="19"/>
                  </a:lnTo>
                  <a:lnTo>
                    <a:pt x="59" y="25"/>
                  </a:lnTo>
                  <a:lnTo>
                    <a:pt x="59" y="27"/>
                  </a:lnTo>
                  <a:lnTo>
                    <a:pt x="64" y="32"/>
                  </a:lnTo>
                  <a:lnTo>
                    <a:pt x="64" y="34"/>
                  </a:lnTo>
                  <a:lnTo>
                    <a:pt x="61" y="36"/>
                  </a:lnTo>
                  <a:lnTo>
                    <a:pt x="57" y="34"/>
                  </a:lnTo>
                  <a:lnTo>
                    <a:pt x="53" y="34"/>
                  </a:lnTo>
                  <a:lnTo>
                    <a:pt x="49" y="34"/>
                  </a:lnTo>
                  <a:lnTo>
                    <a:pt x="47" y="34"/>
                  </a:lnTo>
                  <a:lnTo>
                    <a:pt x="40" y="38"/>
                  </a:lnTo>
                  <a:lnTo>
                    <a:pt x="36" y="38"/>
                  </a:lnTo>
                  <a:lnTo>
                    <a:pt x="32" y="38"/>
                  </a:lnTo>
                  <a:lnTo>
                    <a:pt x="30" y="38"/>
                  </a:lnTo>
                  <a:lnTo>
                    <a:pt x="26" y="36"/>
                  </a:lnTo>
                  <a:lnTo>
                    <a:pt x="21" y="36"/>
                  </a:lnTo>
                  <a:lnTo>
                    <a:pt x="15" y="36"/>
                  </a:lnTo>
                  <a:lnTo>
                    <a:pt x="15" y="40"/>
                  </a:lnTo>
                  <a:lnTo>
                    <a:pt x="15" y="40"/>
                  </a:lnTo>
                  <a:lnTo>
                    <a:pt x="11" y="40"/>
                  </a:lnTo>
                  <a:lnTo>
                    <a:pt x="7" y="36"/>
                  </a:lnTo>
                  <a:lnTo>
                    <a:pt x="5" y="38"/>
                  </a:lnTo>
                  <a:lnTo>
                    <a:pt x="0" y="40"/>
                  </a:lnTo>
                  <a:lnTo>
                    <a:pt x="0" y="40"/>
                  </a:lnTo>
                  <a:lnTo>
                    <a:pt x="2" y="40"/>
                  </a:lnTo>
                  <a:lnTo>
                    <a:pt x="2" y="44"/>
                  </a:lnTo>
                  <a:lnTo>
                    <a:pt x="5" y="46"/>
                  </a:lnTo>
                  <a:lnTo>
                    <a:pt x="5" y="48"/>
                  </a:lnTo>
                  <a:lnTo>
                    <a:pt x="7" y="48"/>
                  </a:lnTo>
                  <a:lnTo>
                    <a:pt x="11" y="48"/>
                  </a:lnTo>
                  <a:lnTo>
                    <a:pt x="15" y="53"/>
                  </a:lnTo>
                  <a:lnTo>
                    <a:pt x="17" y="48"/>
                  </a:lnTo>
                  <a:lnTo>
                    <a:pt x="21" y="48"/>
                  </a:lnTo>
                  <a:lnTo>
                    <a:pt x="24" y="53"/>
                  </a:lnTo>
                  <a:lnTo>
                    <a:pt x="24" y="53"/>
                  </a:lnTo>
                  <a:lnTo>
                    <a:pt x="30" y="55"/>
                  </a:lnTo>
                  <a:lnTo>
                    <a:pt x="40" y="48"/>
                  </a:lnTo>
                  <a:lnTo>
                    <a:pt x="45" y="51"/>
                  </a:lnTo>
                  <a:lnTo>
                    <a:pt x="51" y="51"/>
                  </a:lnTo>
                  <a:lnTo>
                    <a:pt x="51" y="53"/>
                  </a:lnTo>
                  <a:lnTo>
                    <a:pt x="59" y="59"/>
                  </a:lnTo>
                  <a:lnTo>
                    <a:pt x="72" y="61"/>
                  </a:lnTo>
                  <a:lnTo>
                    <a:pt x="78" y="61"/>
                  </a:lnTo>
                  <a:lnTo>
                    <a:pt x="83" y="63"/>
                  </a:lnTo>
                  <a:lnTo>
                    <a:pt x="83" y="6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57" name="Freeform 67">
              <a:extLst>
                <a:ext uri="{FF2B5EF4-FFF2-40B4-BE49-F238E27FC236}">
                  <a16:creationId xmlns:a16="http://schemas.microsoft.com/office/drawing/2014/main" id="{4DA9779E-1659-4C13-BEEE-F5997EE2889F}"/>
                </a:ext>
              </a:extLst>
            </p:cNvPr>
            <p:cNvSpPr>
              <a:spLocks/>
            </p:cNvSpPr>
            <p:nvPr/>
          </p:nvSpPr>
          <p:spPr bwMode="auto">
            <a:xfrm>
              <a:off x="4455647" y="2600800"/>
              <a:ext cx="116887" cy="48453"/>
            </a:xfrm>
            <a:custGeom>
              <a:avLst/>
              <a:gdLst>
                <a:gd name="T0" fmla="*/ 52 w 145"/>
                <a:gd name="T1" fmla="*/ 4 h 64"/>
                <a:gd name="T2" fmla="*/ 59 w 145"/>
                <a:gd name="T3" fmla="*/ 2 h 64"/>
                <a:gd name="T4" fmla="*/ 69 w 145"/>
                <a:gd name="T5" fmla="*/ 2 h 64"/>
                <a:gd name="T6" fmla="*/ 71 w 145"/>
                <a:gd name="T7" fmla="*/ 9 h 64"/>
                <a:gd name="T8" fmla="*/ 77 w 145"/>
                <a:gd name="T9" fmla="*/ 11 h 64"/>
                <a:gd name="T10" fmla="*/ 77 w 145"/>
                <a:gd name="T11" fmla="*/ 17 h 64"/>
                <a:gd name="T12" fmla="*/ 80 w 145"/>
                <a:gd name="T13" fmla="*/ 23 h 64"/>
                <a:gd name="T14" fmla="*/ 84 w 145"/>
                <a:gd name="T15" fmla="*/ 21 h 64"/>
                <a:gd name="T16" fmla="*/ 82 w 145"/>
                <a:gd name="T17" fmla="*/ 15 h 64"/>
                <a:gd name="T18" fmla="*/ 92 w 145"/>
                <a:gd name="T19" fmla="*/ 19 h 64"/>
                <a:gd name="T20" fmla="*/ 96 w 145"/>
                <a:gd name="T21" fmla="*/ 21 h 64"/>
                <a:gd name="T22" fmla="*/ 109 w 145"/>
                <a:gd name="T23" fmla="*/ 23 h 64"/>
                <a:gd name="T24" fmla="*/ 128 w 145"/>
                <a:gd name="T25" fmla="*/ 34 h 64"/>
                <a:gd name="T26" fmla="*/ 134 w 145"/>
                <a:gd name="T27" fmla="*/ 40 h 64"/>
                <a:gd name="T28" fmla="*/ 141 w 145"/>
                <a:gd name="T29" fmla="*/ 40 h 64"/>
                <a:gd name="T30" fmla="*/ 145 w 145"/>
                <a:gd name="T31" fmla="*/ 49 h 64"/>
                <a:gd name="T32" fmla="*/ 132 w 145"/>
                <a:gd name="T33" fmla="*/ 51 h 64"/>
                <a:gd name="T34" fmla="*/ 122 w 145"/>
                <a:gd name="T35" fmla="*/ 57 h 64"/>
                <a:gd name="T36" fmla="*/ 107 w 145"/>
                <a:gd name="T37" fmla="*/ 61 h 64"/>
                <a:gd name="T38" fmla="*/ 101 w 145"/>
                <a:gd name="T39" fmla="*/ 59 h 64"/>
                <a:gd name="T40" fmla="*/ 86 w 145"/>
                <a:gd name="T41" fmla="*/ 59 h 64"/>
                <a:gd name="T42" fmla="*/ 77 w 145"/>
                <a:gd name="T43" fmla="*/ 59 h 64"/>
                <a:gd name="T44" fmla="*/ 67 w 145"/>
                <a:gd name="T45" fmla="*/ 55 h 64"/>
                <a:gd name="T46" fmla="*/ 56 w 145"/>
                <a:gd name="T47" fmla="*/ 53 h 64"/>
                <a:gd name="T48" fmla="*/ 52 w 145"/>
                <a:gd name="T49" fmla="*/ 59 h 64"/>
                <a:gd name="T50" fmla="*/ 46 w 145"/>
                <a:gd name="T51" fmla="*/ 61 h 64"/>
                <a:gd name="T52" fmla="*/ 35 w 145"/>
                <a:gd name="T53" fmla="*/ 59 h 64"/>
                <a:gd name="T54" fmla="*/ 31 w 145"/>
                <a:gd name="T55" fmla="*/ 57 h 64"/>
                <a:gd name="T56" fmla="*/ 21 w 145"/>
                <a:gd name="T57" fmla="*/ 47 h 64"/>
                <a:gd name="T58" fmla="*/ 10 w 145"/>
                <a:gd name="T59" fmla="*/ 40 h 64"/>
                <a:gd name="T60" fmla="*/ 8 w 145"/>
                <a:gd name="T61" fmla="*/ 32 h 64"/>
                <a:gd name="T62" fmla="*/ 0 w 145"/>
                <a:gd name="T63" fmla="*/ 21 h 64"/>
                <a:gd name="T64" fmla="*/ 0 w 145"/>
                <a:gd name="T65" fmla="*/ 17 h 64"/>
                <a:gd name="T66" fmla="*/ 6 w 145"/>
                <a:gd name="T67" fmla="*/ 21 h 64"/>
                <a:gd name="T68" fmla="*/ 16 w 145"/>
                <a:gd name="T69" fmla="*/ 15 h 64"/>
                <a:gd name="T70" fmla="*/ 25 w 145"/>
                <a:gd name="T71" fmla="*/ 9 h 64"/>
                <a:gd name="T72" fmla="*/ 33 w 145"/>
                <a:gd name="T73" fmla="*/ 7 h 64"/>
                <a:gd name="T74" fmla="*/ 40 w 145"/>
                <a:gd name="T75" fmla="*/ 4 h 64"/>
                <a:gd name="T76" fmla="*/ 46 w 145"/>
                <a:gd name="T77" fmla="*/ 2 h 64"/>
                <a:gd name="T78" fmla="*/ 50 w 145"/>
                <a:gd name="T79"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64">
                  <a:moveTo>
                    <a:pt x="52" y="0"/>
                  </a:moveTo>
                  <a:lnTo>
                    <a:pt x="52" y="4"/>
                  </a:lnTo>
                  <a:lnTo>
                    <a:pt x="54" y="2"/>
                  </a:lnTo>
                  <a:lnTo>
                    <a:pt x="59" y="2"/>
                  </a:lnTo>
                  <a:lnTo>
                    <a:pt x="61" y="2"/>
                  </a:lnTo>
                  <a:lnTo>
                    <a:pt x="69" y="2"/>
                  </a:lnTo>
                  <a:lnTo>
                    <a:pt x="69" y="4"/>
                  </a:lnTo>
                  <a:lnTo>
                    <a:pt x="71" y="9"/>
                  </a:lnTo>
                  <a:lnTo>
                    <a:pt x="75" y="9"/>
                  </a:lnTo>
                  <a:lnTo>
                    <a:pt x="77" y="11"/>
                  </a:lnTo>
                  <a:lnTo>
                    <a:pt x="75" y="15"/>
                  </a:lnTo>
                  <a:lnTo>
                    <a:pt x="77" y="17"/>
                  </a:lnTo>
                  <a:lnTo>
                    <a:pt x="80" y="19"/>
                  </a:lnTo>
                  <a:lnTo>
                    <a:pt x="80" y="23"/>
                  </a:lnTo>
                  <a:lnTo>
                    <a:pt x="82" y="23"/>
                  </a:lnTo>
                  <a:lnTo>
                    <a:pt x="84" y="21"/>
                  </a:lnTo>
                  <a:lnTo>
                    <a:pt x="86" y="21"/>
                  </a:lnTo>
                  <a:lnTo>
                    <a:pt x="82" y="15"/>
                  </a:lnTo>
                  <a:lnTo>
                    <a:pt x="84" y="15"/>
                  </a:lnTo>
                  <a:lnTo>
                    <a:pt x="92" y="19"/>
                  </a:lnTo>
                  <a:lnTo>
                    <a:pt x="99" y="19"/>
                  </a:lnTo>
                  <a:lnTo>
                    <a:pt x="96" y="21"/>
                  </a:lnTo>
                  <a:lnTo>
                    <a:pt x="101" y="26"/>
                  </a:lnTo>
                  <a:lnTo>
                    <a:pt x="109" y="23"/>
                  </a:lnTo>
                  <a:lnTo>
                    <a:pt x="115" y="26"/>
                  </a:lnTo>
                  <a:lnTo>
                    <a:pt x="128" y="34"/>
                  </a:lnTo>
                  <a:lnTo>
                    <a:pt x="130" y="40"/>
                  </a:lnTo>
                  <a:lnTo>
                    <a:pt x="134" y="40"/>
                  </a:lnTo>
                  <a:lnTo>
                    <a:pt x="137" y="38"/>
                  </a:lnTo>
                  <a:lnTo>
                    <a:pt x="141" y="40"/>
                  </a:lnTo>
                  <a:lnTo>
                    <a:pt x="145" y="42"/>
                  </a:lnTo>
                  <a:lnTo>
                    <a:pt x="145" y="49"/>
                  </a:lnTo>
                  <a:lnTo>
                    <a:pt x="137" y="47"/>
                  </a:lnTo>
                  <a:lnTo>
                    <a:pt x="132" y="51"/>
                  </a:lnTo>
                  <a:lnTo>
                    <a:pt x="126" y="51"/>
                  </a:lnTo>
                  <a:lnTo>
                    <a:pt x="122" y="57"/>
                  </a:lnTo>
                  <a:lnTo>
                    <a:pt x="113" y="57"/>
                  </a:lnTo>
                  <a:lnTo>
                    <a:pt x="107" y="61"/>
                  </a:lnTo>
                  <a:lnTo>
                    <a:pt x="105" y="59"/>
                  </a:lnTo>
                  <a:lnTo>
                    <a:pt x="101" y="59"/>
                  </a:lnTo>
                  <a:lnTo>
                    <a:pt x="94" y="61"/>
                  </a:lnTo>
                  <a:lnTo>
                    <a:pt x="86" y="59"/>
                  </a:lnTo>
                  <a:lnTo>
                    <a:pt x="84" y="57"/>
                  </a:lnTo>
                  <a:lnTo>
                    <a:pt x="77" y="59"/>
                  </a:lnTo>
                  <a:lnTo>
                    <a:pt x="71" y="59"/>
                  </a:lnTo>
                  <a:lnTo>
                    <a:pt x="67" y="55"/>
                  </a:lnTo>
                  <a:lnTo>
                    <a:pt x="61" y="55"/>
                  </a:lnTo>
                  <a:lnTo>
                    <a:pt x="56" y="53"/>
                  </a:lnTo>
                  <a:lnTo>
                    <a:pt x="54" y="57"/>
                  </a:lnTo>
                  <a:lnTo>
                    <a:pt x="52" y="59"/>
                  </a:lnTo>
                  <a:lnTo>
                    <a:pt x="52" y="61"/>
                  </a:lnTo>
                  <a:lnTo>
                    <a:pt x="46" y="61"/>
                  </a:lnTo>
                  <a:lnTo>
                    <a:pt x="44" y="64"/>
                  </a:lnTo>
                  <a:lnTo>
                    <a:pt x="35" y="59"/>
                  </a:lnTo>
                  <a:lnTo>
                    <a:pt x="31" y="59"/>
                  </a:lnTo>
                  <a:lnTo>
                    <a:pt x="31" y="57"/>
                  </a:lnTo>
                  <a:lnTo>
                    <a:pt x="25" y="49"/>
                  </a:lnTo>
                  <a:lnTo>
                    <a:pt x="21" y="47"/>
                  </a:lnTo>
                  <a:lnTo>
                    <a:pt x="12" y="42"/>
                  </a:lnTo>
                  <a:lnTo>
                    <a:pt x="10" y="40"/>
                  </a:lnTo>
                  <a:lnTo>
                    <a:pt x="8" y="36"/>
                  </a:lnTo>
                  <a:lnTo>
                    <a:pt x="8" y="32"/>
                  </a:lnTo>
                  <a:lnTo>
                    <a:pt x="4" y="26"/>
                  </a:lnTo>
                  <a:lnTo>
                    <a:pt x="0" y="21"/>
                  </a:lnTo>
                  <a:lnTo>
                    <a:pt x="0" y="19"/>
                  </a:lnTo>
                  <a:lnTo>
                    <a:pt x="0" y="17"/>
                  </a:lnTo>
                  <a:lnTo>
                    <a:pt x="2" y="19"/>
                  </a:lnTo>
                  <a:lnTo>
                    <a:pt x="6" y="21"/>
                  </a:lnTo>
                  <a:lnTo>
                    <a:pt x="12" y="15"/>
                  </a:lnTo>
                  <a:lnTo>
                    <a:pt x="16" y="15"/>
                  </a:lnTo>
                  <a:lnTo>
                    <a:pt x="21" y="9"/>
                  </a:lnTo>
                  <a:lnTo>
                    <a:pt x="25" y="9"/>
                  </a:lnTo>
                  <a:lnTo>
                    <a:pt x="27" y="7"/>
                  </a:lnTo>
                  <a:lnTo>
                    <a:pt x="33" y="7"/>
                  </a:lnTo>
                  <a:lnTo>
                    <a:pt x="35" y="7"/>
                  </a:lnTo>
                  <a:lnTo>
                    <a:pt x="40" y="4"/>
                  </a:lnTo>
                  <a:lnTo>
                    <a:pt x="40" y="0"/>
                  </a:lnTo>
                  <a:lnTo>
                    <a:pt x="46" y="2"/>
                  </a:lnTo>
                  <a:lnTo>
                    <a:pt x="48" y="0"/>
                  </a:lnTo>
                  <a:lnTo>
                    <a:pt x="50" y="2"/>
                  </a:lnTo>
                  <a:lnTo>
                    <a:pt x="52" y="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58" name="Freeform 68">
              <a:extLst>
                <a:ext uri="{FF2B5EF4-FFF2-40B4-BE49-F238E27FC236}">
                  <a16:creationId xmlns:a16="http://schemas.microsoft.com/office/drawing/2014/main" id="{1DC71CF9-41E3-4750-9089-94166BE3A2DE}"/>
                </a:ext>
              </a:extLst>
            </p:cNvPr>
            <p:cNvSpPr>
              <a:spLocks/>
            </p:cNvSpPr>
            <p:nvPr/>
          </p:nvSpPr>
          <p:spPr bwMode="auto">
            <a:xfrm>
              <a:off x="4363749" y="2521308"/>
              <a:ext cx="133815" cy="149901"/>
            </a:xfrm>
            <a:custGeom>
              <a:avLst/>
              <a:gdLst>
                <a:gd name="T0" fmla="*/ 61 w 166"/>
                <a:gd name="T1" fmla="*/ 2 h 198"/>
                <a:gd name="T2" fmla="*/ 71 w 166"/>
                <a:gd name="T3" fmla="*/ 10 h 198"/>
                <a:gd name="T4" fmla="*/ 73 w 166"/>
                <a:gd name="T5" fmla="*/ 19 h 198"/>
                <a:gd name="T6" fmla="*/ 82 w 166"/>
                <a:gd name="T7" fmla="*/ 17 h 198"/>
                <a:gd name="T8" fmla="*/ 92 w 166"/>
                <a:gd name="T9" fmla="*/ 17 h 198"/>
                <a:gd name="T10" fmla="*/ 84 w 166"/>
                <a:gd name="T11" fmla="*/ 25 h 198"/>
                <a:gd name="T12" fmla="*/ 95 w 166"/>
                <a:gd name="T13" fmla="*/ 29 h 198"/>
                <a:gd name="T14" fmla="*/ 109 w 166"/>
                <a:gd name="T15" fmla="*/ 21 h 198"/>
                <a:gd name="T16" fmla="*/ 116 w 166"/>
                <a:gd name="T17" fmla="*/ 15 h 198"/>
                <a:gd name="T18" fmla="*/ 116 w 166"/>
                <a:gd name="T19" fmla="*/ 17 h 198"/>
                <a:gd name="T20" fmla="*/ 124 w 166"/>
                <a:gd name="T21" fmla="*/ 17 h 198"/>
                <a:gd name="T22" fmla="*/ 135 w 166"/>
                <a:gd name="T23" fmla="*/ 25 h 198"/>
                <a:gd name="T24" fmla="*/ 145 w 166"/>
                <a:gd name="T25" fmla="*/ 34 h 198"/>
                <a:gd name="T26" fmla="*/ 156 w 166"/>
                <a:gd name="T27" fmla="*/ 44 h 198"/>
                <a:gd name="T28" fmla="*/ 156 w 166"/>
                <a:gd name="T29" fmla="*/ 63 h 198"/>
                <a:gd name="T30" fmla="*/ 160 w 166"/>
                <a:gd name="T31" fmla="*/ 78 h 198"/>
                <a:gd name="T32" fmla="*/ 166 w 166"/>
                <a:gd name="T33" fmla="*/ 95 h 198"/>
                <a:gd name="T34" fmla="*/ 160 w 166"/>
                <a:gd name="T35" fmla="*/ 107 h 198"/>
                <a:gd name="T36" fmla="*/ 147 w 166"/>
                <a:gd name="T37" fmla="*/ 112 h 198"/>
                <a:gd name="T38" fmla="*/ 130 w 166"/>
                <a:gd name="T39" fmla="*/ 120 h 198"/>
                <a:gd name="T40" fmla="*/ 114 w 166"/>
                <a:gd name="T41" fmla="*/ 122 h 198"/>
                <a:gd name="T42" fmla="*/ 122 w 166"/>
                <a:gd name="T43" fmla="*/ 137 h 198"/>
                <a:gd name="T44" fmla="*/ 135 w 166"/>
                <a:gd name="T45" fmla="*/ 152 h 198"/>
                <a:gd name="T46" fmla="*/ 145 w 166"/>
                <a:gd name="T47" fmla="*/ 171 h 198"/>
                <a:gd name="T48" fmla="*/ 130 w 166"/>
                <a:gd name="T49" fmla="*/ 183 h 198"/>
                <a:gd name="T50" fmla="*/ 132 w 166"/>
                <a:gd name="T51" fmla="*/ 194 h 198"/>
                <a:gd name="T52" fmla="*/ 118 w 166"/>
                <a:gd name="T53" fmla="*/ 192 h 198"/>
                <a:gd name="T54" fmla="*/ 101 w 166"/>
                <a:gd name="T55" fmla="*/ 196 h 198"/>
                <a:gd name="T56" fmla="*/ 86 w 166"/>
                <a:gd name="T57" fmla="*/ 198 h 198"/>
                <a:gd name="T58" fmla="*/ 76 w 166"/>
                <a:gd name="T59" fmla="*/ 196 h 198"/>
                <a:gd name="T60" fmla="*/ 63 w 166"/>
                <a:gd name="T61" fmla="*/ 192 h 198"/>
                <a:gd name="T62" fmla="*/ 55 w 166"/>
                <a:gd name="T63" fmla="*/ 190 h 198"/>
                <a:gd name="T64" fmla="*/ 46 w 166"/>
                <a:gd name="T65" fmla="*/ 194 h 198"/>
                <a:gd name="T66" fmla="*/ 38 w 166"/>
                <a:gd name="T67" fmla="*/ 190 h 198"/>
                <a:gd name="T68" fmla="*/ 38 w 166"/>
                <a:gd name="T69" fmla="*/ 173 h 198"/>
                <a:gd name="T70" fmla="*/ 40 w 166"/>
                <a:gd name="T71" fmla="*/ 158 h 198"/>
                <a:gd name="T72" fmla="*/ 25 w 166"/>
                <a:gd name="T73" fmla="*/ 156 h 198"/>
                <a:gd name="T74" fmla="*/ 17 w 166"/>
                <a:gd name="T75" fmla="*/ 152 h 198"/>
                <a:gd name="T76" fmla="*/ 10 w 166"/>
                <a:gd name="T77" fmla="*/ 139 h 198"/>
                <a:gd name="T78" fmla="*/ 6 w 166"/>
                <a:gd name="T79" fmla="*/ 124 h 198"/>
                <a:gd name="T80" fmla="*/ 2 w 166"/>
                <a:gd name="T81" fmla="*/ 109 h 198"/>
                <a:gd name="T82" fmla="*/ 2 w 166"/>
                <a:gd name="T83" fmla="*/ 93 h 198"/>
                <a:gd name="T84" fmla="*/ 19 w 166"/>
                <a:gd name="T85" fmla="*/ 84 h 198"/>
                <a:gd name="T86" fmla="*/ 23 w 166"/>
                <a:gd name="T87" fmla="*/ 74 h 198"/>
                <a:gd name="T88" fmla="*/ 17 w 166"/>
                <a:gd name="T89" fmla="*/ 67 h 198"/>
                <a:gd name="T90" fmla="*/ 25 w 166"/>
                <a:gd name="T91" fmla="*/ 59 h 198"/>
                <a:gd name="T92" fmla="*/ 27 w 166"/>
                <a:gd name="T93" fmla="*/ 50 h 198"/>
                <a:gd name="T94" fmla="*/ 21 w 166"/>
                <a:gd name="T95" fmla="*/ 42 h 198"/>
                <a:gd name="T96" fmla="*/ 38 w 166"/>
                <a:gd name="T97" fmla="*/ 38 h 198"/>
                <a:gd name="T98" fmla="*/ 40 w 166"/>
                <a:gd name="T99" fmla="*/ 40 h 198"/>
                <a:gd name="T100" fmla="*/ 44 w 166"/>
                <a:gd name="T101" fmla="*/ 44 h 198"/>
                <a:gd name="T102" fmla="*/ 46 w 166"/>
                <a:gd name="T103" fmla="*/ 36 h 198"/>
                <a:gd name="T104" fmla="*/ 59 w 166"/>
                <a:gd name="T105" fmla="*/ 32 h 198"/>
                <a:gd name="T106" fmla="*/ 61 w 166"/>
                <a:gd name="T107" fmla="*/ 32 h 198"/>
                <a:gd name="T108" fmla="*/ 57 w 166"/>
                <a:gd name="T109" fmla="*/ 23 h 198"/>
                <a:gd name="T110" fmla="*/ 48 w 166"/>
                <a:gd name="T111" fmla="*/ 15 h 198"/>
                <a:gd name="T112" fmla="*/ 50 w 166"/>
                <a:gd name="T113" fmla="*/ 6 h 198"/>
                <a:gd name="T114" fmla="*/ 46 w 166"/>
                <a:gd name="T11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8">
                  <a:moveTo>
                    <a:pt x="46" y="0"/>
                  </a:moveTo>
                  <a:lnTo>
                    <a:pt x="52" y="0"/>
                  </a:lnTo>
                  <a:lnTo>
                    <a:pt x="59" y="2"/>
                  </a:lnTo>
                  <a:lnTo>
                    <a:pt x="61" y="2"/>
                  </a:lnTo>
                  <a:lnTo>
                    <a:pt x="65" y="2"/>
                  </a:lnTo>
                  <a:lnTo>
                    <a:pt x="69" y="6"/>
                  </a:lnTo>
                  <a:lnTo>
                    <a:pt x="73" y="6"/>
                  </a:lnTo>
                  <a:lnTo>
                    <a:pt x="71" y="10"/>
                  </a:lnTo>
                  <a:lnTo>
                    <a:pt x="69" y="13"/>
                  </a:lnTo>
                  <a:lnTo>
                    <a:pt x="69" y="15"/>
                  </a:lnTo>
                  <a:lnTo>
                    <a:pt x="73" y="17"/>
                  </a:lnTo>
                  <a:lnTo>
                    <a:pt x="73" y="19"/>
                  </a:lnTo>
                  <a:lnTo>
                    <a:pt x="78" y="17"/>
                  </a:lnTo>
                  <a:lnTo>
                    <a:pt x="78" y="15"/>
                  </a:lnTo>
                  <a:lnTo>
                    <a:pt x="80" y="15"/>
                  </a:lnTo>
                  <a:lnTo>
                    <a:pt x="82" y="17"/>
                  </a:lnTo>
                  <a:lnTo>
                    <a:pt x="86" y="21"/>
                  </a:lnTo>
                  <a:lnTo>
                    <a:pt x="88" y="19"/>
                  </a:lnTo>
                  <a:lnTo>
                    <a:pt x="90" y="17"/>
                  </a:lnTo>
                  <a:lnTo>
                    <a:pt x="92" y="17"/>
                  </a:lnTo>
                  <a:lnTo>
                    <a:pt x="92" y="21"/>
                  </a:lnTo>
                  <a:lnTo>
                    <a:pt x="90" y="23"/>
                  </a:lnTo>
                  <a:lnTo>
                    <a:pt x="88" y="23"/>
                  </a:lnTo>
                  <a:lnTo>
                    <a:pt x="84" y="25"/>
                  </a:lnTo>
                  <a:lnTo>
                    <a:pt x="88" y="27"/>
                  </a:lnTo>
                  <a:lnTo>
                    <a:pt x="90" y="27"/>
                  </a:lnTo>
                  <a:lnTo>
                    <a:pt x="95" y="27"/>
                  </a:lnTo>
                  <a:lnTo>
                    <a:pt x="95" y="29"/>
                  </a:lnTo>
                  <a:lnTo>
                    <a:pt x="99" y="29"/>
                  </a:lnTo>
                  <a:lnTo>
                    <a:pt x="101" y="25"/>
                  </a:lnTo>
                  <a:lnTo>
                    <a:pt x="103" y="21"/>
                  </a:lnTo>
                  <a:lnTo>
                    <a:pt x="109" y="21"/>
                  </a:lnTo>
                  <a:lnTo>
                    <a:pt x="111" y="19"/>
                  </a:lnTo>
                  <a:lnTo>
                    <a:pt x="114" y="17"/>
                  </a:lnTo>
                  <a:lnTo>
                    <a:pt x="116" y="15"/>
                  </a:lnTo>
                  <a:lnTo>
                    <a:pt x="116" y="15"/>
                  </a:lnTo>
                  <a:lnTo>
                    <a:pt x="122" y="15"/>
                  </a:lnTo>
                  <a:lnTo>
                    <a:pt x="118" y="17"/>
                  </a:lnTo>
                  <a:lnTo>
                    <a:pt x="116" y="17"/>
                  </a:lnTo>
                  <a:lnTo>
                    <a:pt x="116" y="17"/>
                  </a:lnTo>
                  <a:lnTo>
                    <a:pt x="114" y="19"/>
                  </a:lnTo>
                  <a:lnTo>
                    <a:pt x="116" y="21"/>
                  </a:lnTo>
                  <a:lnTo>
                    <a:pt x="120" y="19"/>
                  </a:lnTo>
                  <a:lnTo>
                    <a:pt x="124" y="17"/>
                  </a:lnTo>
                  <a:lnTo>
                    <a:pt x="126" y="17"/>
                  </a:lnTo>
                  <a:lnTo>
                    <a:pt x="126" y="19"/>
                  </a:lnTo>
                  <a:lnTo>
                    <a:pt x="130" y="19"/>
                  </a:lnTo>
                  <a:lnTo>
                    <a:pt x="135" y="25"/>
                  </a:lnTo>
                  <a:lnTo>
                    <a:pt x="139" y="23"/>
                  </a:lnTo>
                  <a:lnTo>
                    <a:pt x="141" y="27"/>
                  </a:lnTo>
                  <a:lnTo>
                    <a:pt x="141" y="32"/>
                  </a:lnTo>
                  <a:lnTo>
                    <a:pt x="145" y="34"/>
                  </a:lnTo>
                  <a:lnTo>
                    <a:pt x="147" y="34"/>
                  </a:lnTo>
                  <a:lnTo>
                    <a:pt x="149" y="36"/>
                  </a:lnTo>
                  <a:lnTo>
                    <a:pt x="154" y="36"/>
                  </a:lnTo>
                  <a:lnTo>
                    <a:pt x="156" y="44"/>
                  </a:lnTo>
                  <a:lnTo>
                    <a:pt x="156" y="50"/>
                  </a:lnTo>
                  <a:lnTo>
                    <a:pt x="149" y="53"/>
                  </a:lnTo>
                  <a:lnTo>
                    <a:pt x="149" y="57"/>
                  </a:lnTo>
                  <a:lnTo>
                    <a:pt x="156" y="63"/>
                  </a:lnTo>
                  <a:lnTo>
                    <a:pt x="156" y="67"/>
                  </a:lnTo>
                  <a:lnTo>
                    <a:pt x="158" y="72"/>
                  </a:lnTo>
                  <a:lnTo>
                    <a:pt x="158" y="74"/>
                  </a:lnTo>
                  <a:lnTo>
                    <a:pt x="160" y="78"/>
                  </a:lnTo>
                  <a:lnTo>
                    <a:pt x="158" y="82"/>
                  </a:lnTo>
                  <a:lnTo>
                    <a:pt x="162" y="88"/>
                  </a:lnTo>
                  <a:lnTo>
                    <a:pt x="164" y="91"/>
                  </a:lnTo>
                  <a:lnTo>
                    <a:pt x="166" y="95"/>
                  </a:lnTo>
                  <a:lnTo>
                    <a:pt x="166" y="105"/>
                  </a:lnTo>
                  <a:lnTo>
                    <a:pt x="164" y="107"/>
                  </a:lnTo>
                  <a:lnTo>
                    <a:pt x="162" y="105"/>
                  </a:lnTo>
                  <a:lnTo>
                    <a:pt x="160" y="107"/>
                  </a:lnTo>
                  <a:lnTo>
                    <a:pt x="154" y="105"/>
                  </a:lnTo>
                  <a:lnTo>
                    <a:pt x="154" y="109"/>
                  </a:lnTo>
                  <a:lnTo>
                    <a:pt x="149" y="112"/>
                  </a:lnTo>
                  <a:lnTo>
                    <a:pt x="147" y="112"/>
                  </a:lnTo>
                  <a:lnTo>
                    <a:pt x="141" y="112"/>
                  </a:lnTo>
                  <a:lnTo>
                    <a:pt x="139" y="114"/>
                  </a:lnTo>
                  <a:lnTo>
                    <a:pt x="135" y="114"/>
                  </a:lnTo>
                  <a:lnTo>
                    <a:pt x="130" y="120"/>
                  </a:lnTo>
                  <a:lnTo>
                    <a:pt x="126" y="120"/>
                  </a:lnTo>
                  <a:lnTo>
                    <a:pt x="120" y="126"/>
                  </a:lnTo>
                  <a:lnTo>
                    <a:pt x="116" y="124"/>
                  </a:lnTo>
                  <a:lnTo>
                    <a:pt x="114" y="122"/>
                  </a:lnTo>
                  <a:lnTo>
                    <a:pt x="114" y="124"/>
                  </a:lnTo>
                  <a:lnTo>
                    <a:pt x="114" y="126"/>
                  </a:lnTo>
                  <a:lnTo>
                    <a:pt x="118" y="131"/>
                  </a:lnTo>
                  <a:lnTo>
                    <a:pt x="122" y="137"/>
                  </a:lnTo>
                  <a:lnTo>
                    <a:pt x="122" y="141"/>
                  </a:lnTo>
                  <a:lnTo>
                    <a:pt x="124" y="145"/>
                  </a:lnTo>
                  <a:lnTo>
                    <a:pt x="126" y="147"/>
                  </a:lnTo>
                  <a:lnTo>
                    <a:pt x="135" y="152"/>
                  </a:lnTo>
                  <a:lnTo>
                    <a:pt x="139" y="154"/>
                  </a:lnTo>
                  <a:lnTo>
                    <a:pt x="145" y="162"/>
                  </a:lnTo>
                  <a:lnTo>
                    <a:pt x="145" y="166"/>
                  </a:lnTo>
                  <a:lnTo>
                    <a:pt x="145" y="171"/>
                  </a:lnTo>
                  <a:lnTo>
                    <a:pt x="143" y="171"/>
                  </a:lnTo>
                  <a:lnTo>
                    <a:pt x="141" y="175"/>
                  </a:lnTo>
                  <a:lnTo>
                    <a:pt x="135" y="177"/>
                  </a:lnTo>
                  <a:lnTo>
                    <a:pt x="130" y="183"/>
                  </a:lnTo>
                  <a:lnTo>
                    <a:pt x="130" y="185"/>
                  </a:lnTo>
                  <a:lnTo>
                    <a:pt x="135" y="190"/>
                  </a:lnTo>
                  <a:lnTo>
                    <a:pt x="135" y="192"/>
                  </a:lnTo>
                  <a:lnTo>
                    <a:pt x="132" y="194"/>
                  </a:lnTo>
                  <a:lnTo>
                    <a:pt x="128" y="192"/>
                  </a:lnTo>
                  <a:lnTo>
                    <a:pt x="124" y="192"/>
                  </a:lnTo>
                  <a:lnTo>
                    <a:pt x="120" y="192"/>
                  </a:lnTo>
                  <a:lnTo>
                    <a:pt x="118" y="192"/>
                  </a:lnTo>
                  <a:lnTo>
                    <a:pt x="111" y="196"/>
                  </a:lnTo>
                  <a:lnTo>
                    <a:pt x="107" y="196"/>
                  </a:lnTo>
                  <a:lnTo>
                    <a:pt x="103" y="196"/>
                  </a:lnTo>
                  <a:lnTo>
                    <a:pt x="101" y="196"/>
                  </a:lnTo>
                  <a:lnTo>
                    <a:pt x="97" y="194"/>
                  </a:lnTo>
                  <a:lnTo>
                    <a:pt x="92" y="194"/>
                  </a:lnTo>
                  <a:lnTo>
                    <a:pt x="86" y="194"/>
                  </a:lnTo>
                  <a:lnTo>
                    <a:pt x="86" y="198"/>
                  </a:lnTo>
                  <a:lnTo>
                    <a:pt x="86" y="198"/>
                  </a:lnTo>
                  <a:lnTo>
                    <a:pt x="82" y="198"/>
                  </a:lnTo>
                  <a:lnTo>
                    <a:pt x="78" y="194"/>
                  </a:lnTo>
                  <a:lnTo>
                    <a:pt x="76" y="196"/>
                  </a:lnTo>
                  <a:lnTo>
                    <a:pt x="71" y="198"/>
                  </a:lnTo>
                  <a:lnTo>
                    <a:pt x="71" y="198"/>
                  </a:lnTo>
                  <a:lnTo>
                    <a:pt x="69" y="196"/>
                  </a:lnTo>
                  <a:lnTo>
                    <a:pt x="63" y="192"/>
                  </a:lnTo>
                  <a:lnTo>
                    <a:pt x="61" y="192"/>
                  </a:lnTo>
                  <a:lnTo>
                    <a:pt x="59" y="194"/>
                  </a:lnTo>
                  <a:lnTo>
                    <a:pt x="57" y="192"/>
                  </a:lnTo>
                  <a:lnTo>
                    <a:pt x="55" y="190"/>
                  </a:lnTo>
                  <a:lnTo>
                    <a:pt x="50" y="190"/>
                  </a:lnTo>
                  <a:lnTo>
                    <a:pt x="52" y="192"/>
                  </a:lnTo>
                  <a:lnTo>
                    <a:pt x="50" y="196"/>
                  </a:lnTo>
                  <a:lnTo>
                    <a:pt x="46" y="194"/>
                  </a:lnTo>
                  <a:lnTo>
                    <a:pt x="42" y="196"/>
                  </a:lnTo>
                  <a:lnTo>
                    <a:pt x="38" y="194"/>
                  </a:lnTo>
                  <a:lnTo>
                    <a:pt x="38" y="194"/>
                  </a:lnTo>
                  <a:lnTo>
                    <a:pt x="38" y="190"/>
                  </a:lnTo>
                  <a:lnTo>
                    <a:pt x="33" y="187"/>
                  </a:lnTo>
                  <a:lnTo>
                    <a:pt x="33" y="183"/>
                  </a:lnTo>
                  <a:lnTo>
                    <a:pt x="36" y="175"/>
                  </a:lnTo>
                  <a:lnTo>
                    <a:pt x="38" y="173"/>
                  </a:lnTo>
                  <a:lnTo>
                    <a:pt x="38" y="171"/>
                  </a:lnTo>
                  <a:lnTo>
                    <a:pt x="40" y="164"/>
                  </a:lnTo>
                  <a:lnTo>
                    <a:pt x="44" y="160"/>
                  </a:lnTo>
                  <a:lnTo>
                    <a:pt x="40" y="158"/>
                  </a:lnTo>
                  <a:lnTo>
                    <a:pt x="38" y="158"/>
                  </a:lnTo>
                  <a:lnTo>
                    <a:pt x="31" y="154"/>
                  </a:lnTo>
                  <a:lnTo>
                    <a:pt x="29" y="156"/>
                  </a:lnTo>
                  <a:lnTo>
                    <a:pt x="25" y="156"/>
                  </a:lnTo>
                  <a:lnTo>
                    <a:pt x="23" y="156"/>
                  </a:lnTo>
                  <a:lnTo>
                    <a:pt x="19" y="156"/>
                  </a:lnTo>
                  <a:lnTo>
                    <a:pt x="17" y="154"/>
                  </a:lnTo>
                  <a:lnTo>
                    <a:pt x="17" y="152"/>
                  </a:lnTo>
                  <a:lnTo>
                    <a:pt x="12" y="147"/>
                  </a:lnTo>
                  <a:lnTo>
                    <a:pt x="12" y="147"/>
                  </a:lnTo>
                  <a:lnTo>
                    <a:pt x="12" y="141"/>
                  </a:lnTo>
                  <a:lnTo>
                    <a:pt x="10" y="139"/>
                  </a:lnTo>
                  <a:lnTo>
                    <a:pt x="8" y="135"/>
                  </a:lnTo>
                  <a:lnTo>
                    <a:pt x="4" y="131"/>
                  </a:lnTo>
                  <a:lnTo>
                    <a:pt x="4" y="131"/>
                  </a:lnTo>
                  <a:lnTo>
                    <a:pt x="6" y="124"/>
                  </a:lnTo>
                  <a:lnTo>
                    <a:pt x="4" y="120"/>
                  </a:lnTo>
                  <a:lnTo>
                    <a:pt x="4" y="118"/>
                  </a:lnTo>
                  <a:lnTo>
                    <a:pt x="0" y="112"/>
                  </a:lnTo>
                  <a:lnTo>
                    <a:pt x="2" y="109"/>
                  </a:lnTo>
                  <a:lnTo>
                    <a:pt x="2" y="109"/>
                  </a:lnTo>
                  <a:lnTo>
                    <a:pt x="2" y="105"/>
                  </a:lnTo>
                  <a:lnTo>
                    <a:pt x="4" y="97"/>
                  </a:lnTo>
                  <a:lnTo>
                    <a:pt x="2" y="93"/>
                  </a:lnTo>
                  <a:lnTo>
                    <a:pt x="6" y="88"/>
                  </a:lnTo>
                  <a:lnTo>
                    <a:pt x="8" y="84"/>
                  </a:lnTo>
                  <a:lnTo>
                    <a:pt x="12" y="84"/>
                  </a:lnTo>
                  <a:lnTo>
                    <a:pt x="19" y="84"/>
                  </a:lnTo>
                  <a:lnTo>
                    <a:pt x="21" y="82"/>
                  </a:lnTo>
                  <a:lnTo>
                    <a:pt x="19" y="80"/>
                  </a:lnTo>
                  <a:lnTo>
                    <a:pt x="21" y="78"/>
                  </a:lnTo>
                  <a:lnTo>
                    <a:pt x="23" y="74"/>
                  </a:lnTo>
                  <a:lnTo>
                    <a:pt x="23" y="72"/>
                  </a:lnTo>
                  <a:lnTo>
                    <a:pt x="21" y="69"/>
                  </a:lnTo>
                  <a:lnTo>
                    <a:pt x="17" y="69"/>
                  </a:lnTo>
                  <a:lnTo>
                    <a:pt x="17" y="67"/>
                  </a:lnTo>
                  <a:lnTo>
                    <a:pt x="17" y="63"/>
                  </a:lnTo>
                  <a:lnTo>
                    <a:pt x="21" y="65"/>
                  </a:lnTo>
                  <a:lnTo>
                    <a:pt x="25" y="63"/>
                  </a:lnTo>
                  <a:lnTo>
                    <a:pt x="25" y="59"/>
                  </a:lnTo>
                  <a:lnTo>
                    <a:pt x="25" y="55"/>
                  </a:lnTo>
                  <a:lnTo>
                    <a:pt x="25" y="53"/>
                  </a:lnTo>
                  <a:lnTo>
                    <a:pt x="27" y="50"/>
                  </a:lnTo>
                  <a:lnTo>
                    <a:pt x="27" y="50"/>
                  </a:lnTo>
                  <a:lnTo>
                    <a:pt x="27" y="50"/>
                  </a:lnTo>
                  <a:lnTo>
                    <a:pt x="27" y="46"/>
                  </a:lnTo>
                  <a:lnTo>
                    <a:pt x="23" y="46"/>
                  </a:lnTo>
                  <a:lnTo>
                    <a:pt x="21" y="42"/>
                  </a:lnTo>
                  <a:lnTo>
                    <a:pt x="21" y="38"/>
                  </a:lnTo>
                  <a:lnTo>
                    <a:pt x="29" y="36"/>
                  </a:lnTo>
                  <a:lnTo>
                    <a:pt x="33" y="36"/>
                  </a:lnTo>
                  <a:lnTo>
                    <a:pt x="38" y="38"/>
                  </a:lnTo>
                  <a:lnTo>
                    <a:pt x="38" y="42"/>
                  </a:lnTo>
                  <a:lnTo>
                    <a:pt x="40" y="46"/>
                  </a:lnTo>
                  <a:lnTo>
                    <a:pt x="42" y="44"/>
                  </a:lnTo>
                  <a:lnTo>
                    <a:pt x="40" y="40"/>
                  </a:lnTo>
                  <a:lnTo>
                    <a:pt x="40" y="38"/>
                  </a:lnTo>
                  <a:lnTo>
                    <a:pt x="42" y="38"/>
                  </a:lnTo>
                  <a:lnTo>
                    <a:pt x="46" y="40"/>
                  </a:lnTo>
                  <a:lnTo>
                    <a:pt x="44" y="44"/>
                  </a:lnTo>
                  <a:lnTo>
                    <a:pt x="50" y="48"/>
                  </a:lnTo>
                  <a:lnTo>
                    <a:pt x="48" y="46"/>
                  </a:lnTo>
                  <a:lnTo>
                    <a:pt x="48" y="40"/>
                  </a:lnTo>
                  <a:lnTo>
                    <a:pt x="46" y="36"/>
                  </a:lnTo>
                  <a:lnTo>
                    <a:pt x="48" y="34"/>
                  </a:lnTo>
                  <a:lnTo>
                    <a:pt x="52" y="32"/>
                  </a:lnTo>
                  <a:lnTo>
                    <a:pt x="55" y="34"/>
                  </a:lnTo>
                  <a:lnTo>
                    <a:pt x="59" y="32"/>
                  </a:lnTo>
                  <a:lnTo>
                    <a:pt x="65" y="40"/>
                  </a:lnTo>
                  <a:lnTo>
                    <a:pt x="73" y="40"/>
                  </a:lnTo>
                  <a:lnTo>
                    <a:pt x="67" y="38"/>
                  </a:lnTo>
                  <a:lnTo>
                    <a:pt x="61" y="32"/>
                  </a:lnTo>
                  <a:lnTo>
                    <a:pt x="55" y="29"/>
                  </a:lnTo>
                  <a:lnTo>
                    <a:pt x="52" y="29"/>
                  </a:lnTo>
                  <a:lnTo>
                    <a:pt x="52" y="25"/>
                  </a:lnTo>
                  <a:lnTo>
                    <a:pt x="57" y="23"/>
                  </a:lnTo>
                  <a:lnTo>
                    <a:pt x="52" y="21"/>
                  </a:lnTo>
                  <a:lnTo>
                    <a:pt x="52" y="17"/>
                  </a:lnTo>
                  <a:lnTo>
                    <a:pt x="48" y="19"/>
                  </a:lnTo>
                  <a:lnTo>
                    <a:pt x="48" y="15"/>
                  </a:lnTo>
                  <a:lnTo>
                    <a:pt x="52" y="15"/>
                  </a:lnTo>
                  <a:lnTo>
                    <a:pt x="55" y="13"/>
                  </a:lnTo>
                  <a:lnTo>
                    <a:pt x="50" y="8"/>
                  </a:lnTo>
                  <a:lnTo>
                    <a:pt x="50" y="6"/>
                  </a:lnTo>
                  <a:lnTo>
                    <a:pt x="48" y="6"/>
                  </a:lnTo>
                  <a:lnTo>
                    <a:pt x="46" y="4"/>
                  </a:lnTo>
                  <a:lnTo>
                    <a:pt x="46" y="2"/>
                  </a:lnTo>
                  <a:lnTo>
                    <a:pt x="46" y="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59" name="Freeform 69">
              <a:extLst>
                <a:ext uri="{FF2B5EF4-FFF2-40B4-BE49-F238E27FC236}">
                  <a16:creationId xmlns:a16="http://schemas.microsoft.com/office/drawing/2014/main" id="{02E252BF-2128-45C8-BD0E-7EBA2E29D980}"/>
                </a:ext>
              </a:extLst>
            </p:cNvPr>
            <p:cNvSpPr>
              <a:spLocks/>
            </p:cNvSpPr>
            <p:nvPr/>
          </p:nvSpPr>
          <p:spPr bwMode="auto">
            <a:xfrm>
              <a:off x="4420984" y="2674239"/>
              <a:ext cx="4031" cy="3028"/>
            </a:xfrm>
            <a:custGeom>
              <a:avLst/>
              <a:gdLst>
                <a:gd name="T0" fmla="*/ 2 w 5"/>
                <a:gd name="T1" fmla="*/ 0 h 4"/>
                <a:gd name="T2" fmla="*/ 5 w 5"/>
                <a:gd name="T3" fmla="*/ 2 h 4"/>
                <a:gd name="T4" fmla="*/ 5 w 5"/>
                <a:gd name="T5" fmla="*/ 4 h 4"/>
                <a:gd name="T6" fmla="*/ 2 w 5"/>
                <a:gd name="T7" fmla="*/ 4 h 4"/>
                <a:gd name="T8" fmla="*/ 0 w 5"/>
                <a:gd name="T9" fmla="*/ 2 h 4"/>
                <a:gd name="T10" fmla="*/ 2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lnTo>
                    <a:pt x="5" y="2"/>
                  </a:lnTo>
                  <a:lnTo>
                    <a:pt x="5" y="4"/>
                  </a:lnTo>
                  <a:lnTo>
                    <a:pt x="2" y="4"/>
                  </a:lnTo>
                  <a:lnTo>
                    <a:pt x="0" y="2"/>
                  </a:lnTo>
                  <a:lnTo>
                    <a:pt x="2" y="0"/>
                  </a:lnTo>
                  <a:lnTo>
                    <a:pt x="2"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60" name="Freeform 70">
              <a:extLst>
                <a:ext uri="{FF2B5EF4-FFF2-40B4-BE49-F238E27FC236}">
                  <a16:creationId xmlns:a16="http://schemas.microsoft.com/office/drawing/2014/main" id="{ECC523DC-BF0C-4D3D-8710-30EFC11B0B4A}"/>
                </a:ext>
              </a:extLst>
            </p:cNvPr>
            <p:cNvSpPr>
              <a:spLocks/>
            </p:cNvSpPr>
            <p:nvPr/>
          </p:nvSpPr>
          <p:spPr bwMode="auto">
            <a:xfrm>
              <a:off x="4366974" y="2665152"/>
              <a:ext cx="73357" cy="37854"/>
            </a:xfrm>
            <a:custGeom>
              <a:avLst/>
              <a:gdLst>
                <a:gd name="T0" fmla="*/ 38 w 91"/>
                <a:gd name="T1" fmla="*/ 6 h 50"/>
                <a:gd name="T2" fmla="*/ 46 w 91"/>
                <a:gd name="T3" fmla="*/ 6 h 50"/>
                <a:gd name="T4" fmla="*/ 46 w 91"/>
                <a:gd name="T5" fmla="*/ 0 h 50"/>
                <a:gd name="T6" fmla="*/ 53 w 91"/>
                <a:gd name="T7" fmla="*/ 2 h 50"/>
                <a:gd name="T8" fmla="*/ 57 w 91"/>
                <a:gd name="T9" fmla="*/ 2 h 50"/>
                <a:gd name="T10" fmla="*/ 65 w 91"/>
                <a:gd name="T11" fmla="*/ 6 h 50"/>
                <a:gd name="T12" fmla="*/ 69 w 91"/>
                <a:gd name="T13" fmla="*/ 12 h 50"/>
                <a:gd name="T14" fmla="*/ 69 w 91"/>
                <a:gd name="T15" fmla="*/ 16 h 50"/>
                <a:gd name="T16" fmla="*/ 78 w 91"/>
                <a:gd name="T17" fmla="*/ 16 h 50"/>
                <a:gd name="T18" fmla="*/ 84 w 91"/>
                <a:gd name="T19" fmla="*/ 16 h 50"/>
                <a:gd name="T20" fmla="*/ 91 w 91"/>
                <a:gd name="T21" fmla="*/ 21 h 50"/>
                <a:gd name="T22" fmla="*/ 88 w 91"/>
                <a:gd name="T23" fmla="*/ 31 h 50"/>
                <a:gd name="T24" fmla="*/ 80 w 91"/>
                <a:gd name="T25" fmla="*/ 40 h 50"/>
                <a:gd name="T26" fmla="*/ 72 w 91"/>
                <a:gd name="T27" fmla="*/ 38 h 50"/>
                <a:gd name="T28" fmla="*/ 63 w 91"/>
                <a:gd name="T29" fmla="*/ 42 h 50"/>
                <a:gd name="T30" fmla="*/ 57 w 91"/>
                <a:gd name="T31" fmla="*/ 44 h 50"/>
                <a:gd name="T32" fmla="*/ 53 w 91"/>
                <a:gd name="T33" fmla="*/ 38 h 50"/>
                <a:gd name="T34" fmla="*/ 40 w 91"/>
                <a:gd name="T35" fmla="*/ 46 h 50"/>
                <a:gd name="T36" fmla="*/ 27 w 91"/>
                <a:gd name="T37" fmla="*/ 50 h 50"/>
                <a:gd name="T38" fmla="*/ 21 w 91"/>
                <a:gd name="T39" fmla="*/ 44 h 50"/>
                <a:gd name="T40" fmla="*/ 19 w 91"/>
                <a:gd name="T41" fmla="*/ 38 h 50"/>
                <a:gd name="T42" fmla="*/ 10 w 91"/>
                <a:gd name="T43" fmla="*/ 33 h 50"/>
                <a:gd name="T44" fmla="*/ 10 w 91"/>
                <a:gd name="T45" fmla="*/ 42 h 50"/>
                <a:gd name="T46" fmla="*/ 0 w 91"/>
                <a:gd name="T47" fmla="*/ 42 h 50"/>
                <a:gd name="T48" fmla="*/ 2 w 91"/>
                <a:gd name="T49" fmla="*/ 38 h 50"/>
                <a:gd name="T50" fmla="*/ 4 w 91"/>
                <a:gd name="T51" fmla="*/ 35 h 50"/>
                <a:gd name="T52" fmla="*/ 10 w 91"/>
                <a:gd name="T53" fmla="*/ 21 h 50"/>
                <a:gd name="T54" fmla="*/ 17 w 91"/>
                <a:gd name="T55" fmla="*/ 14 h 50"/>
                <a:gd name="T56" fmla="*/ 21 w 91"/>
                <a:gd name="T57" fmla="*/ 8 h 50"/>
                <a:gd name="T58" fmla="*/ 19 w 91"/>
                <a:gd name="T59" fmla="*/ 4 h 50"/>
                <a:gd name="T60" fmla="*/ 25 w 91"/>
                <a:gd name="T61" fmla="*/ 6 h 50"/>
                <a:gd name="T62" fmla="*/ 34 w 91"/>
                <a:gd name="T63"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50">
                  <a:moveTo>
                    <a:pt x="34" y="4"/>
                  </a:moveTo>
                  <a:lnTo>
                    <a:pt x="38" y="6"/>
                  </a:lnTo>
                  <a:lnTo>
                    <a:pt x="42" y="4"/>
                  </a:lnTo>
                  <a:lnTo>
                    <a:pt x="46" y="6"/>
                  </a:lnTo>
                  <a:lnTo>
                    <a:pt x="48" y="2"/>
                  </a:lnTo>
                  <a:lnTo>
                    <a:pt x="46" y="0"/>
                  </a:lnTo>
                  <a:lnTo>
                    <a:pt x="51" y="0"/>
                  </a:lnTo>
                  <a:lnTo>
                    <a:pt x="53" y="2"/>
                  </a:lnTo>
                  <a:lnTo>
                    <a:pt x="55" y="4"/>
                  </a:lnTo>
                  <a:lnTo>
                    <a:pt x="57" y="2"/>
                  </a:lnTo>
                  <a:lnTo>
                    <a:pt x="59" y="2"/>
                  </a:lnTo>
                  <a:lnTo>
                    <a:pt x="65" y="6"/>
                  </a:lnTo>
                  <a:lnTo>
                    <a:pt x="69" y="8"/>
                  </a:lnTo>
                  <a:lnTo>
                    <a:pt x="69" y="12"/>
                  </a:lnTo>
                  <a:lnTo>
                    <a:pt x="67" y="14"/>
                  </a:lnTo>
                  <a:lnTo>
                    <a:pt x="69" y="16"/>
                  </a:lnTo>
                  <a:lnTo>
                    <a:pt x="74" y="16"/>
                  </a:lnTo>
                  <a:lnTo>
                    <a:pt x="78" y="16"/>
                  </a:lnTo>
                  <a:lnTo>
                    <a:pt x="82" y="21"/>
                  </a:lnTo>
                  <a:lnTo>
                    <a:pt x="84" y="16"/>
                  </a:lnTo>
                  <a:lnTo>
                    <a:pt x="88" y="16"/>
                  </a:lnTo>
                  <a:lnTo>
                    <a:pt x="91" y="21"/>
                  </a:lnTo>
                  <a:lnTo>
                    <a:pt x="86" y="25"/>
                  </a:lnTo>
                  <a:lnTo>
                    <a:pt x="88" y="31"/>
                  </a:lnTo>
                  <a:lnTo>
                    <a:pt x="80" y="33"/>
                  </a:lnTo>
                  <a:lnTo>
                    <a:pt x="80" y="40"/>
                  </a:lnTo>
                  <a:lnTo>
                    <a:pt x="76" y="38"/>
                  </a:lnTo>
                  <a:lnTo>
                    <a:pt x="72" y="38"/>
                  </a:lnTo>
                  <a:lnTo>
                    <a:pt x="63" y="35"/>
                  </a:lnTo>
                  <a:lnTo>
                    <a:pt x="63" y="42"/>
                  </a:lnTo>
                  <a:lnTo>
                    <a:pt x="59" y="48"/>
                  </a:lnTo>
                  <a:lnTo>
                    <a:pt x="57" y="44"/>
                  </a:lnTo>
                  <a:lnTo>
                    <a:pt x="51" y="42"/>
                  </a:lnTo>
                  <a:lnTo>
                    <a:pt x="53" y="38"/>
                  </a:lnTo>
                  <a:lnTo>
                    <a:pt x="46" y="33"/>
                  </a:lnTo>
                  <a:lnTo>
                    <a:pt x="40" y="46"/>
                  </a:lnTo>
                  <a:lnTo>
                    <a:pt x="36" y="44"/>
                  </a:lnTo>
                  <a:lnTo>
                    <a:pt x="27" y="50"/>
                  </a:lnTo>
                  <a:lnTo>
                    <a:pt x="23" y="48"/>
                  </a:lnTo>
                  <a:lnTo>
                    <a:pt x="21" y="44"/>
                  </a:lnTo>
                  <a:lnTo>
                    <a:pt x="19" y="42"/>
                  </a:lnTo>
                  <a:lnTo>
                    <a:pt x="19" y="38"/>
                  </a:lnTo>
                  <a:lnTo>
                    <a:pt x="17" y="33"/>
                  </a:lnTo>
                  <a:lnTo>
                    <a:pt x="10" y="33"/>
                  </a:lnTo>
                  <a:lnTo>
                    <a:pt x="8" y="35"/>
                  </a:lnTo>
                  <a:lnTo>
                    <a:pt x="10" y="42"/>
                  </a:lnTo>
                  <a:lnTo>
                    <a:pt x="4" y="44"/>
                  </a:lnTo>
                  <a:lnTo>
                    <a:pt x="0" y="42"/>
                  </a:lnTo>
                  <a:lnTo>
                    <a:pt x="0" y="40"/>
                  </a:lnTo>
                  <a:lnTo>
                    <a:pt x="2" y="38"/>
                  </a:lnTo>
                  <a:lnTo>
                    <a:pt x="4" y="38"/>
                  </a:lnTo>
                  <a:lnTo>
                    <a:pt x="4" y="35"/>
                  </a:lnTo>
                  <a:lnTo>
                    <a:pt x="6" y="29"/>
                  </a:lnTo>
                  <a:lnTo>
                    <a:pt x="10" y="21"/>
                  </a:lnTo>
                  <a:lnTo>
                    <a:pt x="13" y="19"/>
                  </a:lnTo>
                  <a:lnTo>
                    <a:pt x="17" y="14"/>
                  </a:lnTo>
                  <a:lnTo>
                    <a:pt x="21" y="12"/>
                  </a:lnTo>
                  <a:lnTo>
                    <a:pt x="21" y="8"/>
                  </a:lnTo>
                  <a:lnTo>
                    <a:pt x="17" y="6"/>
                  </a:lnTo>
                  <a:lnTo>
                    <a:pt x="19" y="4"/>
                  </a:lnTo>
                  <a:lnTo>
                    <a:pt x="23" y="4"/>
                  </a:lnTo>
                  <a:lnTo>
                    <a:pt x="25" y="6"/>
                  </a:lnTo>
                  <a:lnTo>
                    <a:pt x="27" y="6"/>
                  </a:lnTo>
                  <a:lnTo>
                    <a:pt x="34" y="4"/>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61" name="Freeform 71">
              <a:extLst>
                <a:ext uri="{FF2B5EF4-FFF2-40B4-BE49-F238E27FC236}">
                  <a16:creationId xmlns:a16="http://schemas.microsoft.com/office/drawing/2014/main" id="{CD99F158-83E4-41EE-8377-BDEBBC5E2DC3}"/>
                </a:ext>
              </a:extLst>
            </p:cNvPr>
            <p:cNvSpPr>
              <a:spLocks noEditPoints="1"/>
            </p:cNvSpPr>
            <p:nvPr/>
          </p:nvSpPr>
          <p:spPr bwMode="auto">
            <a:xfrm>
              <a:off x="4327474" y="2554619"/>
              <a:ext cx="58040" cy="49210"/>
            </a:xfrm>
            <a:custGeom>
              <a:avLst/>
              <a:gdLst>
                <a:gd name="T0" fmla="*/ 47 w 72"/>
                <a:gd name="T1" fmla="*/ 61 h 65"/>
                <a:gd name="T2" fmla="*/ 47 w 72"/>
                <a:gd name="T3" fmla="*/ 49 h 65"/>
                <a:gd name="T4" fmla="*/ 53 w 72"/>
                <a:gd name="T5" fmla="*/ 40 h 65"/>
                <a:gd name="T6" fmla="*/ 64 w 72"/>
                <a:gd name="T7" fmla="*/ 40 h 65"/>
                <a:gd name="T8" fmla="*/ 64 w 72"/>
                <a:gd name="T9" fmla="*/ 36 h 65"/>
                <a:gd name="T10" fmla="*/ 68 w 72"/>
                <a:gd name="T11" fmla="*/ 30 h 65"/>
                <a:gd name="T12" fmla="*/ 66 w 72"/>
                <a:gd name="T13" fmla="*/ 25 h 65"/>
                <a:gd name="T14" fmla="*/ 62 w 72"/>
                <a:gd name="T15" fmla="*/ 23 h 65"/>
                <a:gd name="T16" fmla="*/ 66 w 72"/>
                <a:gd name="T17" fmla="*/ 21 h 65"/>
                <a:gd name="T18" fmla="*/ 70 w 72"/>
                <a:gd name="T19" fmla="*/ 15 h 65"/>
                <a:gd name="T20" fmla="*/ 70 w 72"/>
                <a:gd name="T21" fmla="*/ 9 h 65"/>
                <a:gd name="T22" fmla="*/ 72 w 72"/>
                <a:gd name="T23" fmla="*/ 6 h 65"/>
                <a:gd name="T24" fmla="*/ 66 w 72"/>
                <a:gd name="T25" fmla="*/ 2 h 65"/>
                <a:gd name="T26" fmla="*/ 53 w 72"/>
                <a:gd name="T27" fmla="*/ 0 h 65"/>
                <a:gd name="T28" fmla="*/ 47 w 72"/>
                <a:gd name="T29" fmla="*/ 2 h 65"/>
                <a:gd name="T30" fmla="*/ 40 w 72"/>
                <a:gd name="T31" fmla="*/ 4 h 65"/>
                <a:gd name="T32" fmla="*/ 28 w 72"/>
                <a:gd name="T33" fmla="*/ 13 h 65"/>
                <a:gd name="T34" fmla="*/ 24 w 72"/>
                <a:gd name="T35" fmla="*/ 13 h 65"/>
                <a:gd name="T36" fmla="*/ 19 w 72"/>
                <a:gd name="T37" fmla="*/ 21 h 65"/>
                <a:gd name="T38" fmla="*/ 19 w 72"/>
                <a:gd name="T39" fmla="*/ 30 h 65"/>
                <a:gd name="T40" fmla="*/ 15 w 72"/>
                <a:gd name="T41" fmla="*/ 36 h 65"/>
                <a:gd name="T42" fmla="*/ 13 w 72"/>
                <a:gd name="T43" fmla="*/ 40 h 65"/>
                <a:gd name="T44" fmla="*/ 22 w 72"/>
                <a:gd name="T45" fmla="*/ 47 h 65"/>
                <a:gd name="T46" fmla="*/ 15 w 72"/>
                <a:gd name="T47" fmla="*/ 49 h 65"/>
                <a:gd name="T48" fmla="*/ 15 w 72"/>
                <a:gd name="T49" fmla="*/ 51 h 65"/>
                <a:gd name="T50" fmla="*/ 17 w 72"/>
                <a:gd name="T51" fmla="*/ 53 h 65"/>
                <a:gd name="T52" fmla="*/ 11 w 72"/>
                <a:gd name="T53" fmla="*/ 51 h 65"/>
                <a:gd name="T54" fmla="*/ 5 w 72"/>
                <a:gd name="T55" fmla="*/ 51 h 65"/>
                <a:gd name="T56" fmla="*/ 9 w 72"/>
                <a:gd name="T57" fmla="*/ 53 h 65"/>
                <a:gd name="T58" fmla="*/ 13 w 72"/>
                <a:gd name="T59" fmla="*/ 55 h 65"/>
                <a:gd name="T60" fmla="*/ 13 w 72"/>
                <a:gd name="T61" fmla="*/ 55 h 65"/>
                <a:gd name="T62" fmla="*/ 5 w 72"/>
                <a:gd name="T63" fmla="*/ 55 h 65"/>
                <a:gd name="T64" fmla="*/ 0 w 72"/>
                <a:gd name="T65" fmla="*/ 55 h 65"/>
                <a:gd name="T66" fmla="*/ 5 w 72"/>
                <a:gd name="T67" fmla="*/ 59 h 65"/>
                <a:gd name="T68" fmla="*/ 11 w 72"/>
                <a:gd name="T69" fmla="*/ 61 h 65"/>
                <a:gd name="T70" fmla="*/ 17 w 72"/>
                <a:gd name="T71" fmla="*/ 57 h 65"/>
                <a:gd name="T72" fmla="*/ 19 w 72"/>
                <a:gd name="T73" fmla="*/ 55 h 65"/>
                <a:gd name="T74" fmla="*/ 28 w 72"/>
                <a:gd name="T75" fmla="*/ 53 h 65"/>
                <a:gd name="T76" fmla="*/ 34 w 72"/>
                <a:gd name="T77" fmla="*/ 55 h 65"/>
                <a:gd name="T78" fmla="*/ 40 w 72"/>
                <a:gd name="T79" fmla="*/ 57 h 65"/>
                <a:gd name="T80" fmla="*/ 43 w 72"/>
                <a:gd name="T81" fmla="*/ 63 h 65"/>
                <a:gd name="T82" fmla="*/ 47 w 72"/>
                <a:gd name="T83" fmla="*/ 65 h 65"/>
                <a:gd name="T84" fmla="*/ 11 w 72"/>
                <a:gd name="T85" fmla="*/ 47 h 65"/>
                <a:gd name="T86" fmla="*/ 11 w 72"/>
                <a:gd name="T87" fmla="*/ 49 h 65"/>
                <a:gd name="T88" fmla="*/ 7 w 72"/>
                <a:gd name="T89" fmla="*/ 47 h 65"/>
                <a:gd name="T90" fmla="*/ 9 w 72"/>
                <a:gd name="T91" fmla="*/ 44 h 65"/>
                <a:gd name="T92" fmla="*/ 15 w 72"/>
                <a:gd name="T93" fmla="*/ 44 h 65"/>
                <a:gd name="T94" fmla="*/ 13 w 72"/>
                <a:gd name="T95" fmla="*/ 47 h 65"/>
                <a:gd name="T96" fmla="*/ 11 w 72"/>
                <a:gd name="T97"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65">
                  <a:moveTo>
                    <a:pt x="47" y="65"/>
                  </a:moveTo>
                  <a:lnTo>
                    <a:pt x="47" y="61"/>
                  </a:lnTo>
                  <a:lnTo>
                    <a:pt x="49" y="53"/>
                  </a:lnTo>
                  <a:lnTo>
                    <a:pt x="47" y="49"/>
                  </a:lnTo>
                  <a:lnTo>
                    <a:pt x="51" y="44"/>
                  </a:lnTo>
                  <a:lnTo>
                    <a:pt x="53" y="40"/>
                  </a:lnTo>
                  <a:lnTo>
                    <a:pt x="57" y="40"/>
                  </a:lnTo>
                  <a:lnTo>
                    <a:pt x="64" y="40"/>
                  </a:lnTo>
                  <a:lnTo>
                    <a:pt x="66" y="38"/>
                  </a:lnTo>
                  <a:lnTo>
                    <a:pt x="64" y="36"/>
                  </a:lnTo>
                  <a:lnTo>
                    <a:pt x="66" y="34"/>
                  </a:lnTo>
                  <a:lnTo>
                    <a:pt x="68" y="30"/>
                  </a:lnTo>
                  <a:lnTo>
                    <a:pt x="68" y="28"/>
                  </a:lnTo>
                  <a:lnTo>
                    <a:pt x="66" y="25"/>
                  </a:lnTo>
                  <a:lnTo>
                    <a:pt x="62" y="25"/>
                  </a:lnTo>
                  <a:lnTo>
                    <a:pt x="62" y="23"/>
                  </a:lnTo>
                  <a:lnTo>
                    <a:pt x="62" y="19"/>
                  </a:lnTo>
                  <a:lnTo>
                    <a:pt x="66" y="21"/>
                  </a:lnTo>
                  <a:lnTo>
                    <a:pt x="70" y="19"/>
                  </a:lnTo>
                  <a:lnTo>
                    <a:pt x="70" y="15"/>
                  </a:lnTo>
                  <a:lnTo>
                    <a:pt x="70" y="11"/>
                  </a:lnTo>
                  <a:lnTo>
                    <a:pt x="70" y="9"/>
                  </a:lnTo>
                  <a:lnTo>
                    <a:pt x="72" y="6"/>
                  </a:lnTo>
                  <a:lnTo>
                    <a:pt x="72" y="6"/>
                  </a:lnTo>
                  <a:lnTo>
                    <a:pt x="68" y="4"/>
                  </a:lnTo>
                  <a:lnTo>
                    <a:pt x="66" y="2"/>
                  </a:lnTo>
                  <a:lnTo>
                    <a:pt x="59" y="0"/>
                  </a:lnTo>
                  <a:lnTo>
                    <a:pt x="53" y="0"/>
                  </a:lnTo>
                  <a:lnTo>
                    <a:pt x="51" y="4"/>
                  </a:lnTo>
                  <a:lnTo>
                    <a:pt x="47" y="2"/>
                  </a:lnTo>
                  <a:lnTo>
                    <a:pt x="45" y="4"/>
                  </a:lnTo>
                  <a:lnTo>
                    <a:pt x="40" y="4"/>
                  </a:lnTo>
                  <a:lnTo>
                    <a:pt x="36" y="9"/>
                  </a:lnTo>
                  <a:lnTo>
                    <a:pt x="28" y="13"/>
                  </a:lnTo>
                  <a:lnTo>
                    <a:pt x="28" y="11"/>
                  </a:lnTo>
                  <a:lnTo>
                    <a:pt x="24" y="13"/>
                  </a:lnTo>
                  <a:lnTo>
                    <a:pt x="22" y="17"/>
                  </a:lnTo>
                  <a:lnTo>
                    <a:pt x="19" y="21"/>
                  </a:lnTo>
                  <a:lnTo>
                    <a:pt x="19" y="25"/>
                  </a:lnTo>
                  <a:lnTo>
                    <a:pt x="19" y="30"/>
                  </a:lnTo>
                  <a:lnTo>
                    <a:pt x="17" y="34"/>
                  </a:lnTo>
                  <a:lnTo>
                    <a:pt x="15" y="36"/>
                  </a:lnTo>
                  <a:lnTo>
                    <a:pt x="13" y="38"/>
                  </a:lnTo>
                  <a:lnTo>
                    <a:pt x="13" y="40"/>
                  </a:lnTo>
                  <a:lnTo>
                    <a:pt x="17" y="44"/>
                  </a:lnTo>
                  <a:lnTo>
                    <a:pt x="22" y="47"/>
                  </a:lnTo>
                  <a:lnTo>
                    <a:pt x="17" y="47"/>
                  </a:lnTo>
                  <a:lnTo>
                    <a:pt x="15" y="49"/>
                  </a:lnTo>
                  <a:lnTo>
                    <a:pt x="13" y="49"/>
                  </a:lnTo>
                  <a:lnTo>
                    <a:pt x="15" y="51"/>
                  </a:lnTo>
                  <a:lnTo>
                    <a:pt x="17" y="53"/>
                  </a:lnTo>
                  <a:lnTo>
                    <a:pt x="17" y="53"/>
                  </a:lnTo>
                  <a:lnTo>
                    <a:pt x="15" y="55"/>
                  </a:lnTo>
                  <a:lnTo>
                    <a:pt x="11" y="51"/>
                  </a:lnTo>
                  <a:lnTo>
                    <a:pt x="7" y="49"/>
                  </a:lnTo>
                  <a:lnTo>
                    <a:pt x="5" y="51"/>
                  </a:lnTo>
                  <a:lnTo>
                    <a:pt x="5" y="53"/>
                  </a:lnTo>
                  <a:lnTo>
                    <a:pt x="9" y="53"/>
                  </a:lnTo>
                  <a:lnTo>
                    <a:pt x="11" y="55"/>
                  </a:lnTo>
                  <a:lnTo>
                    <a:pt x="13" y="55"/>
                  </a:lnTo>
                  <a:lnTo>
                    <a:pt x="15" y="57"/>
                  </a:lnTo>
                  <a:lnTo>
                    <a:pt x="13" y="55"/>
                  </a:lnTo>
                  <a:lnTo>
                    <a:pt x="11" y="55"/>
                  </a:lnTo>
                  <a:lnTo>
                    <a:pt x="5" y="55"/>
                  </a:lnTo>
                  <a:lnTo>
                    <a:pt x="0" y="55"/>
                  </a:lnTo>
                  <a:lnTo>
                    <a:pt x="0" y="55"/>
                  </a:lnTo>
                  <a:lnTo>
                    <a:pt x="3" y="55"/>
                  </a:lnTo>
                  <a:lnTo>
                    <a:pt x="5" y="59"/>
                  </a:lnTo>
                  <a:lnTo>
                    <a:pt x="9" y="59"/>
                  </a:lnTo>
                  <a:lnTo>
                    <a:pt x="11" y="61"/>
                  </a:lnTo>
                  <a:lnTo>
                    <a:pt x="13" y="59"/>
                  </a:lnTo>
                  <a:lnTo>
                    <a:pt x="17" y="57"/>
                  </a:lnTo>
                  <a:lnTo>
                    <a:pt x="17" y="57"/>
                  </a:lnTo>
                  <a:lnTo>
                    <a:pt x="19" y="55"/>
                  </a:lnTo>
                  <a:lnTo>
                    <a:pt x="22" y="53"/>
                  </a:lnTo>
                  <a:lnTo>
                    <a:pt x="28" y="53"/>
                  </a:lnTo>
                  <a:lnTo>
                    <a:pt x="30" y="55"/>
                  </a:lnTo>
                  <a:lnTo>
                    <a:pt x="34" y="55"/>
                  </a:lnTo>
                  <a:lnTo>
                    <a:pt x="36" y="59"/>
                  </a:lnTo>
                  <a:lnTo>
                    <a:pt x="40" y="57"/>
                  </a:lnTo>
                  <a:lnTo>
                    <a:pt x="43" y="61"/>
                  </a:lnTo>
                  <a:lnTo>
                    <a:pt x="43" y="63"/>
                  </a:lnTo>
                  <a:lnTo>
                    <a:pt x="47" y="65"/>
                  </a:lnTo>
                  <a:lnTo>
                    <a:pt x="47" y="65"/>
                  </a:lnTo>
                  <a:close/>
                  <a:moveTo>
                    <a:pt x="7" y="47"/>
                  </a:moveTo>
                  <a:lnTo>
                    <a:pt x="11" y="47"/>
                  </a:lnTo>
                  <a:lnTo>
                    <a:pt x="13" y="49"/>
                  </a:lnTo>
                  <a:lnTo>
                    <a:pt x="11" y="49"/>
                  </a:lnTo>
                  <a:lnTo>
                    <a:pt x="11" y="49"/>
                  </a:lnTo>
                  <a:lnTo>
                    <a:pt x="7" y="47"/>
                  </a:lnTo>
                  <a:lnTo>
                    <a:pt x="7" y="47"/>
                  </a:lnTo>
                  <a:close/>
                  <a:moveTo>
                    <a:pt x="9" y="44"/>
                  </a:moveTo>
                  <a:lnTo>
                    <a:pt x="13" y="44"/>
                  </a:lnTo>
                  <a:lnTo>
                    <a:pt x="15" y="44"/>
                  </a:lnTo>
                  <a:lnTo>
                    <a:pt x="15" y="47"/>
                  </a:lnTo>
                  <a:lnTo>
                    <a:pt x="13" y="47"/>
                  </a:lnTo>
                  <a:lnTo>
                    <a:pt x="13" y="44"/>
                  </a:lnTo>
                  <a:lnTo>
                    <a:pt x="11" y="44"/>
                  </a:lnTo>
                  <a:lnTo>
                    <a:pt x="9" y="44"/>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62" name="Freeform 72">
              <a:extLst>
                <a:ext uri="{FF2B5EF4-FFF2-40B4-BE49-F238E27FC236}">
                  <a16:creationId xmlns:a16="http://schemas.microsoft.com/office/drawing/2014/main" id="{939C0031-0E95-466D-A2BC-4026DE479008}"/>
                </a:ext>
              </a:extLst>
            </p:cNvPr>
            <p:cNvSpPr>
              <a:spLocks/>
            </p:cNvSpPr>
            <p:nvPr/>
          </p:nvSpPr>
          <p:spPr bwMode="auto">
            <a:xfrm>
              <a:off x="4322638" y="2594746"/>
              <a:ext cx="45949" cy="36339"/>
            </a:xfrm>
            <a:custGeom>
              <a:avLst/>
              <a:gdLst>
                <a:gd name="T0" fmla="*/ 55 w 57"/>
                <a:gd name="T1" fmla="*/ 34 h 48"/>
                <a:gd name="T2" fmla="*/ 57 w 57"/>
                <a:gd name="T3" fmla="*/ 27 h 48"/>
                <a:gd name="T4" fmla="*/ 55 w 57"/>
                <a:gd name="T5" fmla="*/ 23 h 48"/>
                <a:gd name="T6" fmla="*/ 55 w 57"/>
                <a:gd name="T7" fmla="*/ 21 h 48"/>
                <a:gd name="T8" fmla="*/ 51 w 57"/>
                <a:gd name="T9" fmla="*/ 15 h 48"/>
                <a:gd name="T10" fmla="*/ 53 w 57"/>
                <a:gd name="T11" fmla="*/ 12 h 48"/>
                <a:gd name="T12" fmla="*/ 49 w 57"/>
                <a:gd name="T13" fmla="*/ 10 h 48"/>
                <a:gd name="T14" fmla="*/ 49 w 57"/>
                <a:gd name="T15" fmla="*/ 8 h 48"/>
                <a:gd name="T16" fmla="*/ 46 w 57"/>
                <a:gd name="T17" fmla="*/ 4 h 48"/>
                <a:gd name="T18" fmla="*/ 42 w 57"/>
                <a:gd name="T19" fmla="*/ 6 h 48"/>
                <a:gd name="T20" fmla="*/ 40 w 57"/>
                <a:gd name="T21" fmla="*/ 2 h 48"/>
                <a:gd name="T22" fmla="*/ 36 w 57"/>
                <a:gd name="T23" fmla="*/ 2 h 48"/>
                <a:gd name="T24" fmla="*/ 34 w 57"/>
                <a:gd name="T25" fmla="*/ 0 h 48"/>
                <a:gd name="T26" fmla="*/ 28 w 57"/>
                <a:gd name="T27" fmla="*/ 0 h 48"/>
                <a:gd name="T28" fmla="*/ 25 w 57"/>
                <a:gd name="T29" fmla="*/ 2 h 48"/>
                <a:gd name="T30" fmla="*/ 23 w 57"/>
                <a:gd name="T31" fmla="*/ 4 h 48"/>
                <a:gd name="T32" fmla="*/ 23 w 57"/>
                <a:gd name="T33" fmla="*/ 4 h 48"/>
                <a:gd name="T34" fmla="*/ 19 w 57"/>
                <a:gd name="T35" fmla="*/ 6 h 48"/>
                <a:gd name="T36" fmla="*/ 17 w 57"/>
                <a:gd name="T37" fmla="*/ 8 h 48"/>
                <a:gd name="T38" fmla="*/ 15 w 57"/>
                <a:gd name="T39" fmla="*/ 6 h 48"/>
                <a:gd name="T40" fmla="*/ 11 w 57"/>
                <a:gd name="T41" fmla="*/ 6 h 48"/>
                <a:gd name="T42" fmla="*/ 9 w 57"/>
                <a:gd name="T43" fmla="*/ 2 h 48"/>
                <a:gd name="T44" fmla="*/ 6 w 57"/>
                <a:gd name="T45" fmla="*/ 2 h 48"/>
                <a:gd name="T46" fmla="*/ 2 w 57"/>
                <a:gd name="T47" fmla="*/ 4 h 48"/>
                <a:gd name="T48" fmla="*/ 0 w 57"/>
                <a:gd name="T49" fmla="*/ 8 h 48"/>
                <a:gd name="T50" fmla="*/ 2 w 57"/>
                <a:gd name="T51" fmla="*/ 10 h 48"/>
                <a:gd name="T52" fmla="*/ 4 w 57"/>
                <a:gd name="T53" fmla="*/ 19 h 48"/>
                <a:gd name="T54" fmla="*/ 9 w 57"/>
                <a:gd name="T55" fmla="*/ 19 h 48"/>
                <a:gd name="T56" fmla="*/ 9 w 57"/>
                <a:gd name="T57" fmla="*/ 23 h 48"/>
                <a:gd name="T58" fmla="*/ 15 w 57"/>
                <a:gd name="T59" fmla="*/ 27 h 48"/>
                <a:gd name="T60" fmla="*/ 17 w 57"/>
                <a:gd name="T61" fmla="*/ 27 h 48"/>
                <a:gd name="T62" fmla="*/ 19 w 57"/>
                <a:gd name="T63" fmla="*/ 29 h 48"/>
                <a:gd name="T64" fmla="*/ 21 w 57"/>
                <a:gd name="T65" fmla="*/ 31 h 48"/>
                <a:gd name="T66" fmla="*/ 23 w 57"/>
                <a:gd name="T67" fmla="*/ 36 h 48"/>
                <a:gd name="T68" fmla="*/ 28 w 57"/>
                <a:gd name="T69" fmla="*/ 38 h 48"/>
                <a:gd name="T70" fmla="*/ 30 w 57"/>
                <a:gd name="T71" fmla="*/ 38 h 48"/>
                <a:gd name="T72" fmla="*/ 32 w 57"/>
                <a:gd name="T73" fmla="*/ 38 h 48"/>
                <a:gd name="T74" fmla="*/ 34 w 57"/>
                <a:gd name="T75" fmla="*/ 40 h 48"/>
                <a:gd name="T76" fmla="*/ 36 w 57"/>
                <a:gd name="T77" fmla="*/ 40 h 48"/>
                <a:gd name="T78" fmla="*/ 40 w 57"/>
                <a:gd name="T79" fmla="*/ 46 h 48"/>
                <a:gd name="T80" fmla="*/ 44 w 57"/>
                <a:gd name="T81" fmla="*/ 46 h 48"/>
                <a:gd name="T82" fmla="*/ 49 w 57"/>
                <a:gd name="T83" fmla="*/ 48 h 48"/>
                <a:gd name="T84" fmla="*/ 49 w 57"/>
                <a:gd name="T85" fmla="*/ 46 h 48"/>
                <a:gd name="T86" fmla="*/ 53 w 57"/>
                <a:gd name="T87" fmla="*/ 46 h 48"/>
                <a:gd name="T88" fmla="*/ 53 w 57"/>
                <a:gd name="T89" fmla="*/ 44 h 48"/>
                <a:gd name="T90" fmla="*/ 51 w 57"/>
                <a:gd name="T91" fmla="*/ 44 h 48"/>
                <a:gd name="T92" fmla="*/ 51 w 57"/>
                <a:gd name="T93" fmla="*/ 40 h 48"/>
                <a:gd name="T94" fmla="*/ 49 w 57"/>
                <a:gd name="T95" fmla="*/ 40 h 48"/>
                <a:gd name="T96" fmla="*/ 51 w 57"/>
                <a:gd name="T97" fmla="*/ 36 h 48"/>
                <a:gd name="T98" fmla="*/ 53 w 57"/>
                <a:gd name="T99" fmla="*/ 34 h 48"/>
                <a:gd name="T100" fmla="*/ 55 w 57"/>
                <a:gd name="T10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8">
                  <a:moveTo>
                    <a:pt x="55" y="34"/>
                  </a:moveTo>
                  <a:lnTo>
                    <a:pt x="57" y="27"/>
                  </a:lnTo>
                  <a:lnTo>
                    <a:pt x="55" y="23"/>
                  </a:lnTo>
                  <a:lnTo>
                    <a:pt x="55" y="21"/>
                  </a:lnTo>
                  <a:lnTo>
                    <a:pt x="51" y="15"/>
                  </a:lnTo>
                  <a:lnTo>
                    <a:pt x="53" y="12"/>
                  </a:lnTo>
                  <a:lnTo>
                    <a:pt x="49" y="10"/>
                  </a:lnTo>
                  <a:lnTo>
                    <a:pt x="49" y="8"/>
                  </a:lnTo>
                  <a:lnTo>
                    <a:pt x="46" y="4"/>
                  </a:lnTo>
                  <a:lnTo>
                    <a:pt x="42" y="6"/>
                  </a:lnTo>
                  <a:lnTo>
                    <a:pt x="40" y="2"/>
                  </a:lnTo>
                  <a:lnTo>
                    <a:pt x="36" y="2"/>
                  </a:lnTo>
                  <a:lnTo>
                    <a:pt x="34" y="0"/>
                  </a:lnTo>
                  <a:lnTo>
                    <a:pt x="28" y="0"/>
                  </a:lnTo>
                  <a:lnTo>
                    <a:pt x="25" y="2"/>
                  </a:lnTo>
                  <a:lnTo>
                    <a:pt x="23" y="4"/>
                  </a:lnTo>
                  <a:lnTo>
                    <a:pt x="23" y="4"/>
                  </a:lnTo>
                  <a:lnTo>
                    <a:pt x="19" y="6"/>
                  </a:lnTo>
                  <a:lnTo>
                    <a:pt x="17" y="8"/>
                  </a:lnTo>
                  <a:lnTo>
                    <a:pt x="15" y="6"/>
                  </a:lnTo>
                  <a:lnTo>
                    <a:pt x="11" y="6"/>
                  </a:lnTo>
                  <a:lnTo>
                    <a:pt x="9" y="2"/>
                  </a:lnTo>
                  <a:lnTo>
                    <a:pt x="6" y="2"/>
                  </a:lnTo>
                  <a:lnTo>
                    <a:pt x="2" y="4"/>
                  </a:lnTo>
                  <a:lnTo>
                    <a:pt x="0" y="8"/>
                  </a:lnTo>
                  <a:lnTo>
                    <a:pt x="2" y="10"/>
                  </a:lnTo>
                  <a:lnTo>
                    <a:pt x="4" y="19"/>
                  </a:lnTo>
                  <a:lnTo>
                    <a:pt x="9" y="19"/>
                  </a:lnTo>
                  <a:lnTo>
                    <a:pt x="9" y="23"/>
                  </a:lnTo>
                  <a:lnTo>
                    <a:pt x="15" y="27"/>
                  </a:lnTo>
                  <a:lnTo>
                    <a:pt x="17" y="27"/>
                  </a:lnTo>
                  <a:lnTo>
                    <a:pt x="19" y="29"/>
                  </a:lnTo>
                  <a:lnTo>
                    <a:pt x="21" y="31"/>
                  </a:lnTo>
                  <a:lnTo>
                    <a:pt x="23" y="36"/>
                  </a:lnTo>
                  <a:lnTo>
                    <a:pt x="28" y="38"/>
                  </a:lnTo>
                  <a:lnTo>
                    <a:pt x="30" y="38"/>
                  </a:lnTo>
                  <a:lnTo>
                    <a:pt x="32" y="38"/>
                  </a:lnTo>
                  <a:lnTo>
                    <a:pt x="34" y="40"/>
                  </a:lnTo>
                  <a:lnTo>
                    <a:pt x="36" y="40"/>
                  </a:lnTo>
                  <a:lnTo>
                    <a:pt x="40" y="46"/>
                  </a:lnTo>
                  <a:lnTo>
                    <a:pt x="44" y="46"/>
                  </a:lnTo>
                  <a:lnTo>
                    <a:pt x="49" y="48"/>
                  </a:lnTo>
                  <a:lnTo>
                    <a:pt x="49" y="46"/>
                  </a:lnTo>
                  <a:lnTo>
                    <a:pt x="53" y="46"/>
                  </a:lnTo>
                  <a:lnTo>
                    <a:pt x="53" y="44"/>
                  </a:lnTo>
                  <a:lnTo>
                    <a:pt x="51" y="44"/>
                  </a:lnTo>
                  <a:lnTo>
                    <a:pt x="51" y="40"/>
                  </a:lnTo>
                  <a:lnTo>
                    <a:pt x="49" y="40"/>
                  </a:lnTo>
                  <a:lnTo>
                    <a:pt x="51" y="36"/>
                  </a:lnTo>
                  <a:lnTo>
                    <a:pt x="53" y="34"/>
                  </a:lnTo>
                  <a:lnTo>
                    <a:pt x="55" y="34"/>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63" name="Freeform 73">
              <a:extLst>
                <a:ext uri="{FF2B5EF4-FFF2-40B4-BE49-F238E27FC236}">
                  <a16:creationId xmlns:a16="http://schemas.microsoft.com/office/drawing/2014/main" id="{ED7F8EE4-793A-4E20-B09A-CC97DCD02B0C}"/>
                </a:ext>
              </a:extLst>
            </p:cNvPr>
            <p:cNvSpPr>
              <a:spLocks/>
            </p:cNvSpPr>
            <p:nvPr/>
          </p:nvSpPr>
          <p:spPr bwMode="auto">
            <a:xfrm>
              <a:off x="4362137" y="2620485"/>
              <a:ext cx="11286" cy="14384"/>
            </a:xfrm>
            <a:custGeom>
              <a:avLst/>
              <a:gdLst>
                <a:gd name="T0" fmla="*/ 4 w 14"/>
                <a:gd name="T1" fmla="*/ 12 h 19"/>
                <a:gd name="T2" fmla="*/ 4 w 14"/>
                <a:gd name="T3" fmla="*/ 10 h 19"/>
                <a:gd name="T4" fmla="*/ 2 w 14"/>
                <a:gd name="T5" fmla="*/ 10 h 19"/>
                <a:gd name="T6" fmla="*/ 2 w 14"/>
                <a:gd name="T7" fmla="*/ 6 h 19"/>
                <a:gd name="T8" fmla="*/ 0 w 14"/>
                <a:gd name="T9" fmla="*/ 6 h 19"/>
                <a:gd name="T10" fmla="*/ 2 w 14"/>
                <a:gd name="T11" fmla="*/ 2 h 19"/>
                <a:gd name="T12" fmla="*/ 4 w 14"/>
                <a:gd name="T13" fmla="*/ 0 h 19"/>
                <a:gd name="T14" fmla="*/ 6 w 14"/>
                <a:gd name="T15" fmla="*/ 0 h 19"/>
                <a:gd name="T16" fmla="*/ 10 w 14"/>
                <a:gd name="T17" fmla="*/ 4 h 19"/>
                <a:gd name="T18" fmla="*/ 12 w 14"/>
                <a:gd name="T19" fmla="*/ 8 h 19"/>
                <a:gd name="T20" fmla="*/ 14 w 14"/>
                <a:gd name="T21" fmla="*/ 10 h 19"/>
                <a:gd name="T22" fmla="*/ 14 w 14"/>
                <a:gd name="T23" fmla="*/ 16 h 19"/>
                <a:gd name="T24" fmla="*/ 10 w 14"/>
                <a:gd name="T25" fmla="*/ 19 h 19"/>
                <a:gd name="T26" fmla="*/ 6 w 14"/>
                <a:gd name="T27" fmla="*/ 16 h 19"/>
                <a:gd name="T28" fmla="*/ 4 w 14"/>
                <a:gd name="T29" fmla="*/ 12 h 19"/>
                <a:gd name="T30" fmla="*/ 4 w 14"/>
                <a:gd name="T3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9">
                  <a:moveTo>
                    <a:pt x="4" y="12"/>
                  </a:moveTo>
                  <a:lnTo>
                    <a:pt x="4" y="10"/>
                  </a:lnTo>
                  <a:lnTo>
                    <a:pt x="2" y="10"/>
                  </a:lnTo>
                  <a:lnTo>
                    <a:pt x="2" y="6"/>
                  </a:lnTo>
                  <a:lnTo>
                    <a:pt x="0" y="6"/>
                  </a:lnTo>
                  <a:lnTo>
                    <a:pt x="2" y="2"/>
                  </a:lnTo>
                  <a:lnTo>
                    <a:pt x="4" y="0"/>
                  </a:lnTo>
                  <a:lnTo>
                    <a:pt x="6" y="0"/>
                  </a:lnTo>
                  <a:lnTo>
                    <a:pt x="10" y="4"/>
                  </a:lnTo>
                  <a:lnTo>
                    <a:pt x="12" y="8"/>
                  </a:lnTo>
                  <a:lnTo>
                    <a:pt x="14" y="10"/>
                  </a:lnTo>
                  <a:lnTo>
                    <a:pt x="14" y="16"/>
                  </a:lnTo>
                  <a:lnTo>
                    <a:pt x="10" y="19"/>
                  </a:lnTo>
                  <a:lnTo>
                    <a:pt x="6" y="16"/>
                  </a:lnTo>
                  <a:lnTo>
                    <a:pt x="4" y="12"/>
                  </a:lnTo>
                  <a:lnTo>
                    <a:pt x="4" y="1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64" name="Freeform 74">
              <a:extLst>
                <a:ext uri="{FF2B5EF4-FFF2-40B4-BE49-F238E27FC236}">
                  <a16:creationId xmlns:a16="http://schemas.microsoft.com/office/drawing/2014/main" id="{0B208C1C-291F-4918-A8EF-DB091480CBFB}"/>
                </a:ext>
              </a:extLst>
            </p:cNvPr>
            <p:cNvSpPr>
              <a:spLocks noEditPoints="1"/>
            </p:cNvSpPr>
            <p:nvPr/>
          </p:nvSpPr>
          <p:spPr bwMode="auto">
            <a:xfrm>
              <a:off x="4183179" y="2351723"/>
              <a:ext cx="12092" cy="24227"/>
            </a:xfrm>
            <a:custGeom>
              <a:avLst/>
              <a:gdLst>
                <a:gd name="T0" fmla="*/ 7 w 15"/>
                <a:gd name="T1" fmla="*/ 26 h 32"/>
                <a:gd name="T2" fmla="*/ 11 w 15"/>
                <a:gd name="T3" fmla="*/ 32 h 32"/>
                <a:gd name="T4" fmla="*/ 11 w 15"/>
                <a:gd name="T5" fmla="*/ 28 h 32"/>
                <a:gd name="T6" fmla="*/ 11 w 15"/>
                <a:gd name="T7" fmla="*/ 28 h 32"/>
                <a:gd name="T8" fmla="*/ 7 w 15"/>
                <a:gd name="T9" fmla="*/ 26 h 32"/>
                <a:gd name="T10" fmla="*/ 7 w 15"/>
                <a:gd name="T11" fmla="*/ 26 h 32"/>
                <a:gd name="T12" fmla="*/ 11 w 15"/>
                <a:gd name="T13" fmla="*/ 15 h 32"/>
                <a:gd name="T14" fmla="*/ 9 w 15"/>
                <a:gd name="T15" fmla="*/ 17 h 32"/>
                <a:gd name="T16" fmla="*/ 11 w 15"/>
                <a:gd name="T17" fmla="*/ 22 h 32"/>
                <a:gd name="T18" fmla="*/ 11 w 15"/>
                <a:gd name="T19" fmla="*/ 17 h 32"/>
                <a:gd name="T20" fmla="*/ 11 w 15"/>
                <a:gd name="T21" fmla="*/ 15 h 32"/>
                <a:gd name="T22" fmla="*/ 11 w 15"/>
                <a:gd name="T23" fmla="*/ 15 h 32"/>
                <a:gd name="T24" fmla="*/ 0 w 15"/>
                <a:gd name="T25" fmla="*/ 5 h 32"/>
                <a:gd name="T26" fmla="*/ 0 w 15"/>
                <a:gd name="T27" fmla="*/ 9 h 32"/>
                <a:gd name="T28" fmla="*/ 5 w 15"/>
                <a:gd name="T29" fmla="*/ 9 h 32"/>
                <a:gd name="T30" fmla="*/ 0 w 15"/>
                <a:gd name="T31" fmla="*/ 5 h 32"/>
                <a:gd name="T32" fmla="*/ 0 w 15"/>
                <a:gd name="T33" fmla="*/ 5 h 32"/>
                <a:gd name="T34" fmla="*/ 13 w 15"/>
                <a:gd name="T35" fmla="*/ 0 h 32"/>
                <a:gd name="T36" fmla="*/ 15 w 15"/>
                <a:gd name="T37" fmla="*/ 3 h 32"/>
                <a:gd name="T38" fmla="*/ 13 w 15"/>
                <a:gd name="T39" fmla="*/ 0 h 32"/>
                <a:gd name="T40" fmla="*/ 13 w 15"/>
                <a:gd name="T41" fmla="*/ 0 h 32"/>
                <a:gd name="T42" fmla="*/ 13 w 15"/>
                <a:gd name="T43" fmla="*/ 0 h 32"/>
                <a:gd name="T44" fmla="*/ 7 w 15"/>
                <a:gd name="T45" fmla="*/ 0 h 32"/>
                <a:gd name="T46" fmla="*/ 7 w 15"/>
                <a:gd name="T47" fmla="*/ 0 h 32"/>
                <a:gd name="T48" fmla="*/ 9 w 15"/>
                <a:gd name="T49" fmla="*/ 0 h 32"/>
                <a:gd name="T50" fmla="*/ 13 w 15"/>
                <a:gd name="T51" fmla="*/ 3 h 32"/>
                <a:gd name="T52" fmla="*/ 13 w 15"/>
                <a:gd name="T53" fmla="*/ 7 h 32"/>
                <a:gd name="T54" fmla="*/ 9 w 15"/>
                <a:gd name="T55" fmla="*/ 5 h 32"/>
                <a:gd name="T56" fmla="*/ 7 w 15"/>
                <a:gd name="T57" fmla="*/ 0 h 32"/>
                <a:gd name="T58" fmla="*/ 7 w 15"/>
                <a:gd name="T59" fmla="*/ 0 h 32"/>
                <a:gd name="T60" fmla="*/ 5 w 15"/>
                <a:gd name="T61" fmla="*/ 0 h 32"/>
                <a:gd name="T62" fmla="*/ 9 w 15"/>
                <a:gd name="T63" fmla="*/ 9 h 32"/>
                <a:gd name="T64" fmla="*/ 13 w 15"/>
                <a:gd name="T65" fmla="*/ 13 h 32"/>
                <a:gd name="T66" fmla="*/ 11 w 15"/>
                <a:gd name="T67" fmla="*/ 13 h 32"/>
                <a:gd name="T68" fmla="*/ 5 w 15"/>
                <a:gd name="T69" fmla="*/ 7 h 32"/>
                <a:gd name="T70" fmla="*/ 2 w 15"/>
                <a:gd name="T71" fmla="*/ 3 h 32"/>
                <a:gd name="T72" fmla="*/ 5 w 15"/>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32">
                  <a:moveTo>
                    <a:pt x="7" y="26"/>
                  </a:moveTo>
                  <a:lnTo>
                    <a:pt x="11" y="32"/>
                  </a:lnTo>
                  <a:lnTo>
                    <a:pt x="11" y="28"/>
                  </a:lnTo>
                  <a:lnTo>
                    <a:pt x="11" y="28"/>
                  </a:lnTo>
                  <a:lnTo>
                    <a:pt x="7" y="26"/>
                  </a:lnTo>
                  <a:lnTo>
                    <a:pt x="7" y="26"/>
                  </a:lnTo>
                  <a:close/>
                  <a:moveTo>
                    <a:pt x="11" y="15"/>
                  </a:moveTo>
                  <a:lnTo>
                    <a:pt x="9" y="17"/>
                  </a:lnTo>
                  <a:lnTo>
                    <a:pt x="11" y="22"/>
                  </a:lnTo>
                  <a:lnTo>
                    <a:pt x="11" y="17"/>
                  </a:lnTo>
                  <a:lnTo>
                    <a:pt x="11" y="15"/>
                  </a:lnTo>
                  <a:lnTo>
                    <a:pt x="11" y="15"/>
                  </a:lnTo>
                  <a:close/>
                  <a:moveTo>
                    <a:pt x="0" y="5"/>
                  </a:moveTo>
                  <a:lnTo>
                    <a:pt x="0" y="9"/>
                  </a:lnTo>
                  <a:lnTo>
                    <a:pt x="5" y="9"/>
                  </a:lnTo>
                  <a:lnTo>
                    <a:pt x="0" y="5"/>
                  </a:lnTo>
                  <a:lnTo>
                    <a:pt x="0" y="5"/>
                  </a:lnTo>
                  <a:close/>
                  <a:moveTo>
                    <a:pt x="13" y="0"/>
                  </a:moveTo>
                  <a:lnTo>
                    <a:pt x="15" y="3"/>
                  </a:lnTo>
                  <a:lnTo>
                    <a:pt x="13" y="0"/>
                  </a:lnTo>
                  <a:lnTo>
                    <a:pt x="13" y="0"/>
                  </a:lnTo>
                  <a:lnTo>
                    <a:pt x="13" y="0"/>
                  </a:lnTo>
                  <a:close/>
                  <a:moveTo>
                    <a:pt x="7" y="0"/>
                  </a:moveTo>
                  <a:lnTo>
                    <a:pt x="7" y="0"/>
                  </a:lnTo>
                  <a:lnTo>
                    <a:pt x="9" y="0"/>
                  </a:lnTo>
                  <a:lnTo>
                    <a:pt x="13" y="3"/>
                  </a:lnTo>
                  <a:lnTo>
                    <a:pt x="13" y="7"/>
                  </a:lnTo>
                  <a:lnTo>
                    <a:pt x="9" y="5"/>
                  </a:lnTo>
                  <a:lnTo>
                    <a:pt x="7" y="0"/>
                  </a:lnTo>
                  <a:lnTo>
                    <a:pt x="7" y="0"/>
                  </a:lnTo>
                  <a:close/>
                  <a:moveTo>
                    <a:pt x="5" y="0"/>
                  </a:moveTo>
                  <a:lnTo>
                    <a:pt x="9" y="9"/>
                  </a:lnTo>
                  <a:lnTo>
                    <a:pt x="13" y="13"/>
                  </a:lnTo>
                  <a:lnTo>
                    <a:pt x="11" y="13"/>
                  </a:lnTo>
                  <a:lnTo>
                    <a:pt x="5" y="7"/>
                  </a:lnTo>
                  <a:lnTo>
                    <a:pt x="2" y="3"/>
                  </a:lnTo>
                  <a:lnTo>
                    <a:pt x="5"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65" name="Freeform 75">
              <a:extLst>
                <a:ext uri="{FF2B5EF4-FFF2-40B4-BE49-F238E27FC236}">
                  <a16:creationId xmlns:a16="http://schemas.microsoft.com/office/drawing/2014/main" id="{AEBDC182-4ABC-4382-9888-E4ED2FF164E1}"/>
                </a:ext>
              </a:extLst>
            </p:cNvPr>
            <p:cNvSpPr>
              <a:spLocks/>
            </p:cNvSpPr>
            <p:nvPr/>
          </p:nvSpPr>
          <p:spPr bwMode="auto">
            <a:xfrm>
              <a:off x="4132395" y="2511467"/>
              <a:ext cx="66102" cy="80250"/>
            </a:xfrm>
            <a:custGeom>
              <a:avLst/>
              <a:gdLst>
                <a:gd name="T0" fmla="*/ 34 w 82"/>
                <a:gd name="T1" fmla="*/ 104 h 106"/>
                <a:gd name="T2" fmla="*/ 42 w 82"/>
                <a:gd name="T3" fmla="*/ 97 h 106"/>
                <a:gd name="T4" fmla="*/ 49 w 82"/>
                <a:gd name="T5" fmla="*/ 95 h 106"/>
                <a:gd name="T6" fmla="*/ 63 w 82"/>
                <a:gd name="T7" fmla="*/ 91 h 106"/>
                <a:gd name="T8" fmla="*/ 68 w 82"/>
                <a:gd name="T9" fmla="*/ 89 h 106"/>
                <a:gd name="T10" fmla="*/ 72 w 82"/>
                <a:gd name="T11" fmla="*/ 85 h 106"/>
                <a:gd name="T12" fmla="*/ 78 w 82"/>
                <a:gd name="T13" fmla="*/ 76 h 106"/>
                <a:gd name="T14" fmla="*/ 80 w 82"/>
                <a:gd name="T15" fmla="*/ 59 h 106"/>
                <a:gd name="T16" fmla="*/ 80 w 82"/>
                <a:gd name="T17" fmla="*/ 51 h 106"/>
                <a:gd name="T18" fmla="*/ 76 w 82"/>
                <a:gd name="T19" fmla="*/ 42 h 106"/>
                <a:gd name="T20" fmla="*/ 76 w 82"/>
                <a:gd name="T21" fmla="*/ 36 h 106"/>
                <a:gd name="T22" fmla="*/ 63 w 82"/>
                <a:gd name="T23" fmla="*/ 26 h 106"/>
                <a:gd name="T24" fmla="*/ 57 w 82"/>
                <a:gd name="T25" fmla="*/ 34 h 106"/>
                <a:gd name="T26" fmla="*/ 57 w 82"/>
                <a:gd name="T27" fmla="*/ 17 h 106"/>
                <a:gd name="T28" fmla="*/ 61 w 82"/>
                <a:gd name="T29" fmla="*/ 9 h 106"/>
                <a:gd name="T30" fmla="*/ 68 w 82"/>
                <a:gd name="T31" fmla="*/ 4 h 106"/>
                <a:gd name="T32" fmla="*/ 61 w 82"/>
                <a:gd name="T33" fmla="*/ 2 h 106"/>
                <a:gd name="T34" fmla="*/ 55 w 82"/>
                <a:gd name="T35" fmla="*/ 11 h 106"/>
                <a:gd name="T36" fmla="*/ 55 w 82"/>
                <a:gd name="T37" fmla="*/ 2 h 106"/>
                <a:gd name="T38" fmla="*/ 51 w 82"/>
                <a:gd name="T39" fmla="*/ 7 h 106"/>
                <a:gd name="T40" fmla="*/ 44 w 82"/>
                <a:gd name="T41" fmla="*/ 9 h 106"/>
                <a:gd name="T42" fmla="*/ 44 w 82"/>
                <a:gd name="T43" fmla="*/ 13 h 106"/>
                <a:gd name="T44" fmla="*/ 40 w 82"/>
                <a:gd name="T45" fmla="*/ 17 h 106"/>
                <a:gd name="T46" fmla="*/ 42 w 82"/>
                <a:gd name="T47" fmla="*/ 19 h 106"/>
                <a:gd name="T48" fmla="*/ 46 w 82"/>
                <a:gd name="T49" fmla="*/ 21 h 106"/>
                <a:gd name="T50" fmla="*/ 40 w 82"/>
                <a:gd name="T51" fmla="*/ 30 h 106"/>
                <a:gd name="T52" fmla="*/ 27 w 82"/>
                <a:gd name="T53" fmla="*/ 32 h 106"/>
                <a:gd name="T54" fmla="*/ 17 w 82"/>
                <a:gd name="T55" fmla="*/ 28 h 106"/>
                <a:gd name="T56" fmla="*/ 15 w 82"/>
                <a:gd name="T57" fmla="*/ 30 h 106"/>
                <a:gd name="T58" fmla="*/ 17 w 82"/>
                <a:gd name="T59" fmla="*/ 36 h 106"/>
                <a:gd name="T60" fmla="*/ 11 w 82"/>
                <a:gd name="T61" fmla="*/ 36 h 106"/>
                <a:gd name="T62" fmla="*/ 21 w 82"/>
                <a:gd name="T63" fmla="*/ 42 h 106"/>
                <a:gd name="T64" fmla="*/ 17 w 82"/>
                <a:gd name="T65" fmla="*/ 47 h 106"/>
                <a:gd name="T66" fmla="*/ 11 w 82"/>
                <a:gd name="T67" fmla="*/ 51 h 106"/>
                <a:gd name="T68" fmla="*/ 15 w 82"/>
                <a:gd name="T69" fmla="*/ 53 h 106"/>
                <a:gd name="T70" fmla="*/ 30 w 82"/>
                <a:gd name="T71" fmla="*/ 57 h 106"/>
                <a:gd name="T72" fmla="*/ 21 w 82"/>
                <a:gd name="T73" fmla="*/ 66 h 106"/>
                <a:gd name="T74" fmla="*/ 13 w 82"/>
                <a:gd name="T75" fmla="*/ 76 h 106"/>
                <a:gd name="T76" fmla="*/ 21 w 82"/>
                <a:gd name="T77" fmla="*/ 74 h 106"/>
                <a:gd name="T78" fmla="*/ 30 w 82"/>
                <a:gd name="T79" fmla="*/ 72 h 106"/>
                <a:gd name="T80" fmla="*/ 17 w 82"/>
                <a:gd name="T81" fmla="*/ 76 h 106"/>
                <a:gd name="T82" fmla="*/ 13 w 82"/>
                <a:gd name="T83" fmla="*/ 82 h 106"/>
                <a:gd name="T84" fmla="*/ 11 w 82"/>
                <a:gd name="T85" fmla="*/ 85 h 106"/>
                <a:gd name="T86" fmla="*/ 6 w 82"/>
                <a:gd name="T87" fmla="*/ 82 h 106"/>
                <a:gd name="T88" fmla="*/ 15 w 82"/>
                <a:gd name="T89" fmla="*/ 87 h 106"/>
                <a:gd name="T90" fmla="*/ 2 w 82"/>
                <a:gd name="T91" fmla="*/ 95 h 106"/>
                <a:gd name="T92" fmla="*/ 17 w 82"/>
                <a:gd name="T93" fmla="*/ 95 h 106"/>
                <a:gd name="T94" fmla="*/ 11 w 82"/>
                <a:gd name="T95" fmla="*/ 101 h 106"/>
                <a:gd name="T96" fmla="*/ 13 w 82"/>
                <a:gd name="T97" fmla="*/ 104 h 106"/>
                <a:gd name="T98" fmla="*/ 19 w 82"/>
                <a:gd name="T99"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106">
                  <a:moveTo>
                    <a:pt x="21" y="106"/>
                  </a:moveTo>
                  <a:lnTo>
                    <a:pt x="27" y="106"/>
                  </a:lnTo>
                  <a:lnTo>
                    <a:pt x="34" y="104"/>
                  </a:lnTo>
                  <a:lnTo>
                    <a:pt x="40" y="99"/>
                  </a:lnTo>
                  <a:lnTo>
                    <a:pt x="38" y="95"/>
                  </a:lnTo>
                  <a:lnTo>
                    <a:pt x="42" y="97"/>
                  </a:lnTo>
                  <a:lnTo>
                    <a:pt x="40" y="99"/>
                  </a:lnTo>
                  <a:lnTo>
                    <a:pt x="44" y="99"/>
                  </a:lnTo>
                  <a:lnTo>
                    <a:pt x="49" y="95"/>
                  </a:lnTo>
                  <a:lnTo>
                    <a:pt x="51" y="95"/>
                  </a:lnTo>
                  <a:lnTo>
                    <a:pt x="51" y="91"/>
                  </a:lnTo>
                  <a:lnTo>
                    <a:pt x="63" y="91"/>
                  </a:lnTo>
                  <a:lnTo>
                    <a:pt x="63" y="87"/>
                  </a:lnTo>
                  <a:lnTo>
                    <a:pt x="65" y="91"/>
                  </a:lnTo>
                  <a:lnTo>
                    <a:pt x="68" y="89"/>
                  </a:lnTo>
                  <a:lnTo>
                    <a:pt x="70" y="89"/>
                  </a:lnTo>
                  <a:lnTo>
                    <a:pt x="76" y="89"/>
                  </a:lnTo>
                  <a:lnTo>
                    <a:pt x="72" y="85"/>
                  </a:lnTo>
                  <a:lnTo>
                    <a:pt x="74" y="82"/>
                  </a:lnTo>
                  <a:lnTo>
                    <a:pt x="78" y="78"/>
                  </a:lnTo>
                  <a:lnTo>
                    <a:pt x="78" y="76"/>
                  </a:lnTo>
                  <a:lnTo>
                    <a:pt x="80" y="72"/>
                  </a:lnTo>
                  <a:lnTo>
                    <a:pt x="82" y="68"/>
                  </a:lnTo>
                  <a:lnTo>
                    <a:pt x="80" y="59"/>
                  </a:lnTo>
                  <a:lnTo>
                    <a:pt x="78" y="57"/>
                  </a:lnTo>
                  <a:lnTo>
                    <a:pt x="80" y="55"/>
                  </a:lnTo>
                  <a:lnTo>
                    <a:pt x="80" y="51"/>
                  </a:lnTo>
                  <a:lnTo>
                    <a:pt x="78" y="49"/>
                  </a:lnTo>
                  <a:lnTo>
                    <a:pt x="78" y="45"/>
                  </a:lnTo>
                  <a:lnTo>
                    <a:pt x="76" y="42"/>
                  </a:lnTo>
                  <a:lnTo>
                    <a:pt x="76" y="40"/>
                  </a:lnTo>
                  <a:lnTo>
                    <a:pt x="80" y="40"/>
                  </a:lnTo>
                  <a:lnTo>
                    <a:pt x="76" y="36"/>
                  </a:lnTo>
                  <a:lnTo>
                    <a:pt x="72" y="36"/>
                  </a:lnTo>
                  <a:lnTo>
                    <a:pt x="68" y="30"/>
                  </a:lnTo>
                  <a:lnTo>
                    <a:pt x="63" y="26"/>
                  </a:lnTo>
                  <a:lnTo>
                    <a:pt x="61" y="28"/>
                  </a:lnTo>
                  <a:lnTo>
                    <a:pt x="59" y="34"/>
                  </a:lnTo>
                  <a:lnTo>
                    <a:pt x="57" y="34"/>
                  </a:lnTo>
                  <a:lnTo>
                    <a:pt x="49" y="26"/>
                  </a:lnTo>
                  <a:lnTo>
                    <a:pt x="53" y="17"/>
                  </a:lnTo>
                  <a:lnTo>
                    <a:pt x="57" y="17"/>
                  </a:lnTo>
                  <a:lnTo>
                    <a:pt x="57" y="13"/>
                  </a:lnTo>
                  <a:lnTo>
                    <a:pt x="59" y="11"/>
                  </a:lnTo>
                  <a:lnTo>
                    <a:pt x="61" y="9"/>
                  </a:lnTo>
                  <a:lnTo>
                    <a:pt x="61" y="11"/>
                  </a:lnTo>
                  <a:lnTo>
                    <a:pt x="63" y="7"/>
                  </a:lnTo>
                  <a:lnTo>
                    <a:pt x="68" y="4"/>
                  </a:lnTo>
                  <a:lnTo>
                    <a:pt x="63" y="2"/>
                  </a:lnTo>
                  <a:lnTo>
                    <a:pt x="61" y="0"/>
                  </a:lnTo>
                  <a:lnTo>
                    <a:pt x="61" y="2"/>
                  </a:lnTo>
                  <a:lnTo>
                    <a:pt x="57" y="2"/>
                  </a:lnTo>
                  <a:lnTo>
                    <a:pt x="59" y="7"/>
                  </a:lnTo>
                  <a:lnTo>
                    <a:pt x="55" y="11"/>
                  </a:lnTo>
                  <a:lnTo>
                    <a:pt x="57" y="9"/>
                  </a:lnTo>
                  <a:lnTo>
                    <a:pt x="57" y="7"/>
                  </a:lnTo>
                  <a:lnTo>
                    <a:pt x="55" y="2"/>
                  </a:lnTo>
                  <a:lnTo>
                    <a:pt x="53" y="4"/>
                  </a:lnTo>
                  <a:lnTo>
                    <a:pt x="55" y="7"/>
                  </a:lnTo>
                  <a:lnTo>
                    <a:pt x="51" y="7"/>
                  </a:lnTo>
                  <a:lnTo>
                    <a:pt x="51" y="4"/>
                  </a:lnTo>
                  <a:lnTo>
                    <a:pt x="44" y="7"/>
                  </a:lnTo>
                  <a:lnTo>
                    <a:pt x="44" y="9"/>
                  </a:lnTo>
                  <a:lnTo>
                    <a:pt x="42" y="9"/>
                  </a:lnTo>
                  <a:lnTo>
                    <a:pt x="42" y="11"/>
                  </a:lnTo>
                  <a:lnTo>
                    <a:pt x="44" y="13"/>
                  </a:lnTo>
                  <a:lnTo>
                    <a:pt x="44" y="15"/>
                  </a:lnTo>
                  <a:lnTo>
                    <a:pt x="40" y="15"/>
                  </a:lnTo>
                  <a:lnTo>
                    <a:pt x="40" y="17"/>
                  </a:lnTo>
                  <a:lnTo>
                    <a:pt x="36" y="17"/>
                  </a:lnTo>
                  <a:lnTo>
                    <a:pt x="38" y="19"/>
                  </a:lnTo>
                  <a:lnTo>
                    <a:pt x="42" y="19"/>
                  </a:lnTo>
                  <a:lnTo>
                    <a:pt x="42" y="21"/>
                  </a:lnTo>
                  <a:lnTo>
                    <a:pt x="44" y="19"/>
                  </a:lnTo>
                  <a:lnTo>
                    <a:pt x="46" y="21"/>
                  </a:lnTo>
                  <a:lnTo>
                    <a:pt x="42" y="26"/>
                  </a:lnTo>
                  <a:lnTo>
                    <a:pt x="38" y="28"/>
                  </a:lnTo>
                  <a:lnTo>
                    <a:pt x="40" y="30"/>
                  </a:lnTo>
                  <a:lnTo>
                    <a:pt x="34" y="30"/>
                  </a:lnTo>
                  <a:lnTo>
                    <a:pt x="32" y="30"/>
                  </a:lnTo>
                  <a:lnTo>
                    <a:pt x="27" y="32"/>
                  </a:lnTo>
                  <a:lnTo>
                    <a:pt x="27" y="28"/>
                  </a:lnTo>
                  <a:lnTo>
                    <a:pt x="17" y="26"/>
                  </a:lnTo>
                  <a:lnTo>
                    <a:pt x="17" y="28"/>
                  </a:lnTo>
                  <a:lnTo>
                    <a:pt x="13" y="28"/>
                  </a:lnTo>
                  <a:lnTo>
                    <a:pt x="13" y="32"/>
                  </a:lnTo>
                  <a:lnTo>
                    <a:pt x="15" y="30"/>
                  </a:lnTo>
                  <a:lnTo>
                    <a:pt x="15" y="34"/>
                  </a:lnTo>
                  <a:lnTo>
                    <a:pt x="17" y="34"/>
                  </a:lnTo>
                  <a:lnTo>
                    <a:pt x="17" y="36"/>
                  </a:lnTo>
                  <a:lnTo>
                    <a:pt x="15" y="38"/>
                  </a:lnTo>
                  <a:lnTo>
                    <a:pt x="15" y="36"/>
                  </a:lnTo>
                  <a:lnTo>
                    <a:pt x="11" y="36"/>
                  </a:lnTo>
                  <a:lnTo>
                    <a:pt x="15" y="40"/>
                  </a:lnTo>
                  <a:lnTo>
                    <a:pt x="19" y="38"/>
                  </a:lnTo>
                  <a:lnTo>
                    <a:pt x="21" y="42"/>
                  </a:lnTo>
                  <a:lnTo>
                    <a:pt x="15" y="42"/>
                  </a:lnTo>
                  <a:lnTo>
                    <a:pt x="15" y="45"/>
                  </a:lnTo>
                  <a:lnTo>
                    <a:pt x="17" y="47"/>
                  </a:lnTo>
                  <a:lnTo>
                    <a:pt x="11" y="47"/>
                  </a:lnTo>
                  <a:lnTo>
                    <a:pt x="13" y="51"/>
                  </a:lnTo>
                  <a:lnTo>
                    <a:pt x="11" y="51"/>
                  </a:lnTo>
                  <a:lnTo>
                    <a:pt x="13" y="53"/>
                  </a:lnTo>
                  <a:lnTo>
                    <a:pt x="15" y="53"/>
                  </a:lnTo>
                  <a:lnTo>
                    <a:pt x="15" y="53"/>
                  </a:lnTo>
                  <a:lnTo>
                    <a:pt x="19" y="53"/>
                  </a:lnTo>
                  <a:lnTo>
                    <a:pt x="19" y="57"/>
                  </a:lnTo>
                  <a:lnTo>
                    <a:pt x="30" y="57"/>
                  </a:lnTo>
                  <a:lnTo>
                    <a:pt x="27" y="61"/>
                  </a:lnTo>
                  <a:lnTo>
                    <a:pt x="25" y="59"/>
                  </a:lnTo>
                  <a:lnTo>
                    <a:pt x="21" y="66"/>
                  </a:lnTo>
                  <a:lnTo>
                    <a:pt x="23" y="66"/>
                  </a:lnTo>
                  <a:lnTo>
                    <a:pt x="19" y="70"/>
                  </a:lnTo>
                  <a:lnTo>
                    <a:pt x="13" y="76"/>
                  </a:lnTo>
                  <a:lnTo>
                    <a:pt x="15" y="76"/>
                  </a:lnTo>
                  <a:lnTo>
                    <a:pt x="19" y="74"/>
                  </a:lnTo>
                  <a:lnTo>
                    <a:pt x="21" y="74"/>
                  </a:lnTo>
                  <a:lnTo>
                    <a:pt x="25" y="74"/>
                  </a:lnTo>
                  <a:lnTo>
                    <a:pt x="30" y="72"/>
                  </a:lnTo>
                  <a:lnTo>
                    <a:pt x="30" y="72"/>
                  </a:lnTo>
                  <a:lnTo>
                    <a:pt x="34" y="74"/>
                  </a:lnTo>
                  <a:lnTo>
                    <a:pt x="23" y="76"/>
                  </a:lnTo>
                  <a:lnTo>
                    <a:pt x="17" y="76"/>
                  </a:lnTo>
                  <a:lnTo>
                    <a:pt x="17" y="78"/>
                  </a:lnTo>
                  <a:lnTo>
                    <a:pt x="13" y="80"/>
                  </a:lnTo>
                  <a:lnTo>
                    <a:pt x="13" y="82"/>
                  </a:lnTo>
                  <a:lnTo>
                    <a:pt x="13" y="85"/>
                  </a:lnTo>
                  <a:lnTo>
                    <a:pt x="15" y="85"/>
                  </a:lnTo>
                  <a:lnTo>
                    <a:pt x="11" y="85"/>
                  </a:lnTo>
                  <a:lnTo>
                    <a:pt x="8" y="82"/>
                  </a:lnTo>
                  <a:lnTo>
                    <a:pt x="6" y="85"/>
                  </a:lnTo>
                  <a:lnTo>
                    <a:pt x="6" y="82"/>
                  </a:lnTo>
                  <a:lnTo>
                    <a:pt x="0" y="87"/>
                  </a:lnTo>
                  <a:lnTo>
                    <a:pt x="2" y="87"/>
                  </a:lnTo>
                  <a:lnTo>
                    <a:pt x="15" y="87"/>
                  </a:lnTo>
                  <a:lnTo>
                    <a:pt x="11" y="91"/>
                  </a:lnTo>
                  <a:lnTo>
                    <a:pt x="4" y="91"/>
                  </a:lnTo>
                  <a:lnTo>
                    <a:pt x="2" y="95"/>
                  </a:lnTo>
                  <a:lnTo>
                    <a:pt x="6" y="95"/>
                  </a:lnTo>
                  <a:lnTo>
                    <a:pt x="6" y="97"/>
                  </a:lnTo>
                  <a:lnTo>
                    <a:pt x="17" y="95"/>
                  </a:lnTo>
                  <a:lnTo>
                    <a:pt x="8" y="99"/>
                  </a:lnTo>
                  <a:lnTo>
                    <a:pt x="6" y="101"/>
                  </a:lnTo>
                  <a:lnTo>
                    <a:pt x="11" y="101"/>
                  </a:lnTo>
                  <a:lnTo>
                    <a:pt x="17" y="99"/>
                  </a:lnTo>
                  <a:lnTo>
                    <a:pt x="17" y="101"/>
                  </a:lnTo>
                  <a:lnTo>
                    <a:pt x="13" y="104"/>
                  </a:lnTo>
                  <a:lnTo>
                    <a:pt x="15" y="104"/>
                  </a:lnTo>
                  <a:lnTo>
                    <a:pt x="15" y="106"/>
                  </a:lnTo>
                  <a:lnTo>
                    <a:pt x="19" y="104"/>
                  </a:lnTo>
                  <a:lnTo>
                    <a:pt x="21" y="10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66" name="Freeform 76">
              <a:extLst>
                <a:ext uri="{FF2B5EF4-FFF2-40B4-BE49-F238E27FC236}">
                  <a16:creationId xmlns:a16="http://schemas.microsoft.com/office/drawing/2014/main" id="{33DA70A2-B4E5-4DD5-81C6-13E47FAFE7DD}"/>
                </a:ext>
              </a:extLst>
            </p:cNvPr>
            <p:cNvSpPr>
              <a:spLocks noEditPoints="1"/>
            </p:cNvSpPr>
            <p:nvPr/>
          </p:nvSpPr>
          <p:spPr bwMode="auto">
            <a:xfrm>
              <a:off x="4171893" y="2387306"/>
              <a:ext cx="137039" cy="239236"/>
            </a:xfrm>
            <a:custGeom>
              <a:avLst/>
              <a:gdLst>
                <a:gd name="T0" fmla="*/ 8 w 170"/>
                <a:gd name="T1" fmla="*/ 181 h 316"/>
                <a:gd name="T2" fmla="*/ 40 w 170"/>
                <a:gd name="T3" fmla="*/ 183 h 316"/>
                <a:gd name="T4" fmla="*/ 35 w 170"/>
                <a:gd name="T5" fmla="*/ 198 h 316"/>
                <a:gd name="T6" fmla="*/ 122 w 170"/>
                <a:gd name="T7" fmla="*/ 6 h 316"/>
                <a:gd name="T8" fmla="*/ 113 w 170"/>
                <a:gd name="T9" fmla="*/ 15 h 316"/>
                <a:gd name="T10" fmla="*/ 109 w 170"/>
                <a:gd name="T11" fmla="*/ 21 h 316"/>
                <a:gd name="T12" fmla="*/ 118 w 170"/>
                <a:gd name="T13" fmla="*/ 21 h 316"/>
                <a:gd name="T14" fmla="*/ 113 w 170"/>
                <a:gd name="T15" fmla="*/ 297 h 316"/>
                <a:gd name="T16" fmla="*/ 48 w 170"/>
                <a:gd name="T17" fmla="*/ 154 h 316"/>
                <a:gd name="T18" fmla="*/ 19 w 170"/>
                <a:gd name="T19" fmla="*/ 133 h 316"/>
                <a:gd name="T20" fmla="*/ 31 w 170"/>
                <a:gd name="T21" fmla="*/ 122 h 316"/>
                <a:gd name="T22" fmla="*/ 82 w 170"/>
                <a:gd name="T23" fmla="*/ 59 h 316"/>
                <a:gd name="T24" fmla="*/ 78 w 170"/>
                <a:gd name="T25" fmla="*/ 63 h 316"/>
                <a:gd name="T26" fmla="*/ 19 w 170"/>
                <a:gd name="T27" fmla="*/ 90 h 316"/>
                <a:gd name="T28" fmla="*/ 27 w 170"/>
                <a:gd name="T29" fmla="*/ 93 h 316"/>
                <a:gd name="T30" fmla="*/ 19 w 170"/>
                <a:gd name="T31" fmla="*/ 97 h 316"/>
                <a:gd name="T32" fmla="*/ 12 w 170"/>
                <a:gd name="T33" fmla="*/ 105 h 316"/>
                <a:gd name="T34" fmla="*/ 14 w 170"/>
                <a:gd name="T35" fmla="*/ 114 h 316"/>
                <a:gd name="T36" fmla="*/ 31 w 170"/>
                <a:gd name="T37" fmla="*/ 116 h 316"/>
                <a:gd name="T38" fmla="*/ 31 w 170"/>
                <a:gd name="T39" fmla="*/ 101 h 316"/>
                <a:gd name="T40" fmla="*/ 35 w 170"/>
                <a:gd name="T41" fmla="*/ 139 h 316"/>
                <a:gd name="T42" fmla="*/ 29 w 170"/>
                <a:gd name="T43" fmla="*/ 141 h 316"/>
                <a:gd name="T44" fmla="*/ 27 w 170"/>
                <a:gd name="T45" fmla="*/ 158 h 316"/>
                <a:gd name="T46" fmla="*/ 56 w 170"/>
                <a:gd name="T47" fmla="*/ 223 h 316"/>
                <a:gd name="T48" fmla="*/ 61 w 170"/>
                <a:gd name="T49" fmla="*/ 192 h 316"/>
                <a:gd name="T50" fmla="*/ 52 w 170"/>
                <a:gd name="T51" fmla="*/ 310 h 316"/>
                <a:gd name="T52" fmla="*/ 75 w 170"/>
                <a:gd name="T53" fmla="*/ 308 h 316"/>
                <a:gd name="T54" fmla="*/ 103 w 170"/>
                <a:gd name="T55" fmla="*/ 297 h 316"/>
                <a:gd name="T56" fmla="*/ 130 w 170"/>
                <a:gd name="T57" fmla="*/ 291 h 316"/>
                <a:gd name="T58" fmla="*/ 164 w 170"/>
                <a:gd name="T59" fmla="*/ 282 h 316"/>
                <a:gd name="T60" fmla="*/ 153 w 170"/>
                <a:gd name="T61" fmla="*/ 272 h 316"/>
                <a:gd name="T62" fmla="*/ 160 w 170"/>
                <a:gd name="T63" fmla="*/ 263 h 316"/>
                <a:gd name="T64" fmla="*/ 168 w 170"/>
                <a:gd name="T65" fmla="*/ 249 h 316"/>
                <a:gd name="T66" fmla="*/ 145 w 170"/>
                <a:gd name="T67" fmla="*/ 227 h 316"/>
                <a:gd name="T68" fmla="*/ 128 w 170"/>
                <a:gd name="T69" fmla="*/ 211 h 316"/>
                <a:gd name="T70" fmla="*/ 130 w 170"/>
                <a:gd name="T71" fmla="*/ 196 h 316"/>
                <a:gd name="T72" fmla="*/ 103 w 170"/>
                <a:gd name="T73" fmla="*/ 160 h 316"/>
                <a:gd name="T74" fmla="*/ 73 w 170"/>
                <a:gd name="T75" fmla="*/ 147 h 316"/>
                <a:gd name="T76" fmla="*/ 82 w 170"/>
                <a:gd name="T77" fmla="*/ 135 h 316"/>
                <a:gd name="T78" fmla="*/ 103 w 170"/>
                <a:gd name="T79" fmla="*/ 107 h 316"/>
                <a:gd name="T80" fmla="*/ 71 w 170"/>
                <a:gd name="T81" fmla="*/ 103 h 316"/>
                <a:gd name="T82" fmla="*/ 75 w 170"/>
                <a:gd name="T83" fmla="*/ 88 h 316"/>
                <a:gd name="T84" fmla="*/ 67 w 170"/>
                <a:gd name="T85" fmla="*/ 76 h 316"/>
                <a:gd name="T86" fmla="*/ 50 w 170"/>
                <a:gd name="T87" fmla="*/ 82 h 316"/>
                <a:gd name="T88" fmla="*/ 42 w 170"/>
                <a:gd name="T89" fmla="*/ 95 h 316"/>
                <a:gd name="T90" fmla="*/ 37 w 170"/>
                <a:gd name="T91" fmla="*/ 105 h 316"/>
                <a:gd name="T92" fmla="*/ 42 w 170"/>
                <a:gd name="T93" fmla="*/ 114 h 316"/>
                <a:gd name="T94" fmla="*/ 35 w 170"/>
                <a:gd name="T95" fmla="*/ 126 h 316"/>
                <a:gd name="T96" fmla="*/ 48 w 170"/>
                <a:gd name="T97" fmla="*/ 126 h 316"/>
                <a:gd name="T98" fmla="*/ 42 w 170"/>
                <a:gd name="T99" fmla="*/ 154 h 316"/>
                <a:gd name="T100" fmla="*/ 44 w 170"/>
                <a:gd name="T101" fmla="*/ 147 h 316"/>
                <a:gd name="T102" fmla="*/ 54 w 170"/>
                <a:gd name="T103" fmla="*/ 143 h 316"/>
                <a:gd name="T104" fmla="*/ 48 w 170"/>
                <a:gd name="T105" fmla="*/ 177 h 316"/>
                <a:gd name="T106" fmla="*/ 69 w 170"/>
                <a:gd name="T107" fmla="*/ 179 h 316"/>
                <a:gd name="T108" fmla="*/ 86 w 170"/>
                <a:gd name="T109" fmla="*/ 202 h 316"/>
                <a:gd name="T110" fmla="*/ 82 w 170"/>
                <a:gd name="T111" fmla="*/ 221 h 316"/>
                <a:gd name="T112" fmla="*/ 56 w 170"/>
                <a:gd name="T113" fmla="*/ 238 h 316"/>
                <a:gd name="T114" fmla="*/ 59 w 170"/>
                <a:gd name="T115" fmla="*/ 257 h 316"/>
                <a:gd name="T116" fmla="*/ 54 w 170"/>
                <a:gd name="T117" fmla="*/ 270 h 316"/>
                <a:gd name="T118" fmla="*/ 78 w 170"/>
                <a:gd name="T119" fmla="*/ 276 h 316"/>
                <a:gd name="T120" fmla="*/ 82 w 170"/>
                <a:gd name="T121" fmla="*/ 282 h 316"/>
                <a:gd name="T122" fmla="*/ 48 w 170"/>
                <a:gd name="T123" fmla="*/ 30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 h="316">
                  <a:moveTo>
                    <a:pt x="31" y="204"/>
                  </a:moveTo>
                  <a:lnTo>
                    <a:pt x="27" y="200"/>
                  </a:lnTo>
                  <a:lnTo>
                    <a:pt x="23" y="200"/>
                  </a:lnTo>
                  <a:lnTo>
                    <a:pt x="19" y="194"/>
                  </a:lnTo>
                  <a:lnTo>
                    <a:pt x="14" y="190"/>
                  </a:lnTo>
                  <a:lnTo>
                    <a:pt x="12" y="192"/>
                  </a:lnTo>
                  <a:lnTo>
                    <a:pt x="10" y="198"/>
                  </a:lnTo>
                  <a:lnTo>
                    <a:pt x="8" y="198"/>
                  </a:lnTo>
                  <a:lnTo>
                    <a:pt x="0" y="190"/>
                  </a:lnTo>
                  <a:lnTo>
                    <a:pt x="4" y="181"/>
                  </a:lnTo>
                  <a:lnTo>
                    <a:pt x="8" y="181"/>
                  </a:lnTo>
                  <a:lnTo>
                    <a:pt x="8" y="177"/>
                  </a:lnTo>
                  <a:lnTo>
                    <a:pt x="10" y="175"/>
                  </a:lnTo>
                  <a:lnTo>
                    <a:pt x="12" y="173"/>
                  </a:lnTo>
                  <a:lnTo>
                    <a:pt x="16" y="173"/>
                  </a:lnTo>
                  <a:lnTo>
                    <a:pt x="19" y="171"/>
                  </a:lnTo>
                  <a:lnTo>
                    <a:pt x="21" y="171"/>
                  </a:lnTo>
                  <a:lnTo>
                    <a:pt x="25" y="168"/>
                  </a:lnTo>
                  <a:lnTo>
                    <a:pt x="29" y="168"/>
                  </a:lnTo>
                  <a:lnTo>
                    <a:pt x="33" y="171"/>
                  </a:lnTo>
                  <a:lnTo>
                    <a:pt x="33" y="175"/>
                  </a:lnTo>
                  <a:lnTo>
                    <a:pt x="40" y="183"/>
                  </a:lnTo>
                  <a:lnTo>
                    <a:pt x="35" y="185"/>
                  </a:lnTo>
                  <a:lnTo>
                    <a:pt x="42" y="185"/>
                  </a:lnTo>
                  <a:lnTo>
                    <a:pt x="44" y="194"/>
                  </a:lnTo>
                  <a:lnTo>
                    <a:pt x="40" y="187"/>
                  </a:lnTo>
                  <a:lnTo>
                    <a:pt x="37" y="187"/>
                  </a:lnTo>
                  <a:lnTo>
                    <a:pt x="40" y="190"/>
                  </a:lnTo>
                  <a:lnTo>
                    <a:pt x="37" y="194"/>
                  </a:lnTo>
                  <a:lnTo>
                    <a:pt x="42" y="194"/>
                  </a:lnTo>
                  <a:lnTo>
                    <a:pt x="40" y="196"/>
                  </a:lnTo>
                  <a:lnTo>
                    <a:pt x="35" y="196"/>
                  </a:lnTo>
                  <a:lnTo>
                    <a:pt x="35" y="198"/>
                  </a:lnTo>
                  <a:lnTo>
                    <a:pt x="33" y="202"/>
                  </a:lnTo>
                  <a:lnTo>
                    <a:pt x="31" y="200"/>
                  </a:lnTo>
                  <a:lnTo>
                    <a:pt x="31" y="204"/>
                  </a:lnTo>
                  <a:lnTo>
                    <a:pt x="31" y="204"/>
                  </a:lnTo>
                  <a:lnTo>
                    <a:pt x="31" y="204"/>
                  </a:lnTo>
                  <a:close/>
                  <a:moveTo>
                    <a:pt x="113" y="29"/>
                  </a:moveTo>
                  <a:lnTo>
                    <a:pt x="115" y="25"/>
                  </a:lnTo>
                  <a:lnTo>
                    <a:pt x="118" y="27"/>
                  </a:lnTo>
                  <a:lnTo>
                    <a:pt x="113" y="29"/>
                  </a:lnTo>
                  <a:lnTo>
                    <a:pt x="113" y="29"/>
                  </a:lnTo>
                  <a:close/>
                  <a:moveTo>
                    <a:pt x="122" y="6"/>
                  </a:moveTo>
                  <a:lnTo>
                    <a:pt x="120" y="4"/>
                  </a:lnTo>
                  <a:lnTo>
                    <a:pt x="122" y="0"/>
                  </a:lnTo>
                  <a:lnTo>
                    <a:pt x="122" y="6"/>
                  </a:lnTo>
                  <a:lnTo>
                    <a:pt x="122" y="6"/>
                  </a:lnTo>
                  <a:close/>
                  <a:moveTo>
                    <a:pt x="113" y="15"/>
                  </a:moveTo>
                  <a:lnTo>
                    <a:pt x="113" y="10"/>
                  </a:lnTo>
                  <a:lnTo>
                    <a:pt x="111" y="10"/>
                  </a:lnTo>
                  <a:lnTo>
                    <a:pt x="109" y="12"/>
                  </a:lnTo>
                  <a:lnTo>
                    <a:pt x="109" y="12"/>
                  </a:lnTo>
                  <a:lnTo>
                    <a:pt x="113" y="15"/>
                  </a:lnTo>
                  <a:lnTo>
                    <a:pt x="113" y="15"/>
                  </a:lnTo>
                  <a:close/>
                  <a:moveTo>
                    <a:pt x="118" y="12"/>
                  </a:moveTo>
                  <a:lnTo>
                    <a:pt x="115" y="10"/>
                  </a:lnTo>
                  <a:lnTo>
                    <a:pt x="118" y="8"/>
                  </a:lnTo>
                  <a:lnTo>
                    <a:pt x="118" y="4"/>
                  </a:lnTo>
                  <a:lnTo>
                    <a:pt x="120" y="6"/>
                  </a:lnTo>
                  <a:lnTo>
                    <a:pt x="120" y="10"/>
                  </a:lnTo>
                  <a:lnTo>
                    <a:pt x="118" y="12"/>
                  </a:lnTo>
                  <a:lnTo>
                    <a:pt x="118" y="12"/>
                  </a:lnTo>
                  <a:close/>
                  <a:moveTo>
                    <a:pt x="115" y="23"/>
                  </a:moveTo>
                  <a:lnTo>
                    <a:pt x="113" y="21"/>
                  </a:lnTo>
                  <a:lnTo>
                    <a:pt x="109" y="21"/>
                  </a:lnTo>
                  <a:lnTo>
                    <a:pt x="107" y="19"/>
                  </a:lnTo>
                  <a:lnTo>
                    <a:pt x="109" y="17"/>
                  </a:lnTo>
                  <a:lnTo>
                    <a:pt x="113" y="17"/>
                  </a:lnTo>
                  <a:lnTo>
                    <a:pt x="115" y="17"/>
                  </a:lnTo>
                  <a:lnTo>
                    <a:pt x="113" y="15"/>
                  </a:lnTo>
                  <a:lnTo>
                    <a:pt x="115" y="12"/>
                  </a:lnTo>
                  <a:lnTo>
                    <a:pt x="118" y="15"/>
                  </a:lnTo>
                  <a:lnTo>
                    <a:pt x="120" y="15"/>
                  </a:lnTo>
                  <a:lnTo>
                    <a:pt x="118" y="17"/>
                  </a:lnTo>
                  <a:lnTo>
                    <a:pt x="118" y="19"/>
                  </a:lnTo>
                  <a:lnTo>
                    <a:pt x="118" y="21"/>
                  </a:lnTo>
                  <a:lnTo>
                    <a:pt x="118" y="25"/>
                  </a:lnTo>
                  <a:lnTo>
                    <a:pt x="115" y="23"/>
                  </a:lnTo>
                  <a:lnTo>
                    <a:pt x="115" y="23"/>
                  </a:lnTo>
                  <a:close/>
                  <a:moveTo>
                    <a:pt x="153" y="274"/>
                  </a:moveTo>
                  <a:lnTo>
                    <a:pt x="156" y="274"/>
                  </a:lnTo>
                  <a:lnTo>
                    <a:pt x="158" y="274"/>
                  </a:lnTo>
                  <a:lnTo>
                    <a:pt x="158" y="272"/>
                  </a:lnTo>
                  <a:lnTo>
                    <a:pt x="156" y="272"/>
                  </a:lnTo>
                  <a:lnTo>
                    <a:pt x="153" y="274"/>
                  </a:lnTo>
                  <a:lnTo>
                    <a:pt x="153" y="274"/>
                  </a:lnTo>
                  <a:close/>
                  <a:moveTo>
                    <a:pt x="113" y="297"/>
                  </a:moveTo>
                  <a:lnTo>
                    <a:pt x="118" y="293"/>
                  </a:lnTo>
                  <a:lnTo>
                    <a:pt x="120" y="295"/>
                  </a:lnTo>
                  <a:lnTo>
                    <a:pt x="122" y="295"/>
                  </a:lnTo>
                  <a:lnTo>
                    <a:pt x="122" y="297"/>
                  </a:lnTo>
                  <a:lnTo>
                    <a:pt x="122" y="299"/>
                  </a:lnTo>
                  <a:lnTo>
                    <a:pt x="118" y="299"/>
                  </a:lnTo>
                  <a:lnTo>
                    <a:pt x="115" y="297"/>
                  </a:lnTo>
                  <a:lnTo>
                    <a:pt x="113" y="297"/>
                  </a:lnTo>
                  <a:lnTo>
                    <a:pt x="113" y="297"/>
                  </a:lnTo>
                  <a:close/>
                  <a:moveTo>
                    <a:pt x="48" y="152"/>
                  </a:moveTo>
                  <a:lnTo>
                    <a:pt x="48" y="154"/>
                  </a:lnTo>
                  <a:lnTo>
                    <a:pt x="50" y="156"/>
                  </a:lnTo>
                  <a:lnTo>
                    <a:pt x="50" y="154"/>
                  </a:lnTo>
                  <a:lnTo>
                    <a:pt x="48" y="152"/>
                  </a:lnTo>
                  <a:lnTo>
                    <a:pt x="48" y="152"/>
                  </a:lnTo>
                  <a:close/>
                  <a:moveTo>
                    <a:pt x="31" y="147"/>
                  </a:moveTo>
                  <a:lnTo>
                    <a:pt x="31" y="143"/>
                  </a:lnTo>
                  <a:lnTo>
                    <a:pt x="31" y="145"/>
                  </a:lnTo>
                  <a:lnTo>
                    <a:pt x="31" y="147"/>
                  </a:lnTo>
                  <a:lnTo>
                    <a:pt x="31" y="147"/>
                  </a:lnTo>
                  <a:close/>
                  <a:moveTo>
                    <a:pt x="19" y="135"/>
                  </a:moveTo>
                  <a:lnTo>
                    <a:pt x="19" y="133"/>
                  </a:lnTo>
                  <a:lnTo>
                    <a:pt x="23" y="133"/>
                  </a:lnTo>
                  <a:lnTo>
                    <a:pt x="19" y="135"/>
                  </a:lnTo>
                  <a:lnTo>
                    <a:pt x="19" y="135"/>
                  </a:lnTo>
                  <a:close/>
                  <a:moveTo>
                    <a:pt x="25" y="133"/>
                  </a:moveTo>
                  <a:lnTo>
                    <a:pt x="27" y="128"/>
                  </a:lnTo>
                  <a:lnTo>
                    <a:pt x="27" y="131"/>
                  </a:lnTo>
                  <a:lnTo>
                    <a:pt x="25" y="133"/>
                  </a:lnTo>
                  <a:lnTo>
                    <a:pt x="25" y="133"/>
                  </a:lnTo>
                  <a:close/>
                  <a:moveTo>
                    <a:pt x="31" y="124"/>
                  </a:moveTo>
                  <a:lnTo>
                    <a:pt x="33" y="122"/>
                  </a:lnTo>
                  <a:lnTo>
                    <a:pt x="31" y="122"/>
                  </a:lnTo>
                  <a:lnTo>
                    <a:pt x="31" y="124"/>
                  </a:lnTo>
                  <a:lnTo>
                    <a:pt x="31" y="124"/>
                  </a:lnTo>
                  <a:close/>
                  <a:moveTo>
                    <a:pt x="29" y="118"/>
                  </a:moveTo>
                  <a:lnTo>
                    <a:pt x="29" y="122"/>
                  </a:lnTo>
                  <a:lnTo>
                    <a:pt x="31" y="120"/>
                  </a:lnTo>
                  <a:lnTo>
                    <a:pt x="31" y="118"/>
                  </a:lnTo>
                  <a:lnTo>
                    <a:pt x="29" y="118"/>
                  </a:lnTo>
                  <a:lnTo>
                    <a:pt x="29" y="118"/>
                  </a:lnTo>
                  <a:close/>
                  <a:moveTo>
                    <a:pt x="80" y="59"/>
                  </a:moveTo>
                  <a:lnTo>
                    <a:pt x="82" y="61"/>
                  </a:lnTo>
                  <a:lnTo>
                    <a:pt x="82" y="59"/>
                  </a:lnTo>
                  <a:lnTo>
                    <a:pt x="80" y="59"/>
                  </a:lnTo>
                  <a:lnTo>
                    <a:pt x="80" y="59"/>
                  </a:lnTo>
                  <a:close/>
                  <a:moveTo>
                    <a:pt x="75" y="61"/>
                  </a:moveTo>
                  <a:lnTo>
                    <a:pt x="80" y="61"/>
                  </a:lnTo>
                  <a:lnTo>
                    <a:pt x="82" y="63"/>
                  </a:lnTo>
                  <a:lnTo>
                    <a:pt x="80" y="65"/>
                  </a:lnTo>
                  <a:lnTo>
                    <a:pt x="84" y="65"/>
                  </a:lnTo>
                  <a:lnTo>
                    <a:pt x="84" y="67"/>
                  </a:lnTo>
                  <a:lnTo>
                    <a:pt x="82" y="65"/>
                  </a:lnTo>
                  <a:lnTo>
                    <a:pt x="78" y="67"/>
                  </a:lnTo>
                  <a:lnTo>
                    <a:pt x="78" y="63"/>
                  </a:lnTo>
                  <a:lnTo>
                    <a:pt x="78" y="65"/>
                  </a:lnTo>
                  <a:lnTo>
                    <a:pt x="75" y="65"/>
                  </a:lnTo>
                  <a:lnTo>
                    <a:pt x="75" y="61"/>
                  </a:lnTo>
                  <a:lnTo>
                    <a:pt x="75" y="61"/>
                  </a:lnTo>
                  <a:close/>
                  <a:moveTo>
                    <a:pt x="75" y="67"/>
                  </a:moveTo>
                  <a:lnTo>
                    <a:pt x="78" y="72"/>
                  </a:lnTo>
                  <a:lnTo>
                    <a:pt x="80" y="69"/>
                  </a:lnTo>
                  <a:lnTo>
                    <a:pt x="78" y="67"/>
                  </a:lnTo>
                  <a:lnTo>
                    <a:pt x="75" y="67"/>
                  </a:lnTo>
                  <a:lnTo>
                    <a:pt x="75" y="67"/>
                  </a:lnTo>
                  <a:close/>
                  <a:moveTo>
                    <a:pt x="19" y="90"/>
                  </a:moveTo>
                  <a:lnTo>
                    <a:pt x="21" y="90"/>
                  </a:lnTo>
                  <a:lnTo>
                    <a:pt x="19" y="88"/>
                  </a:lnTo>
                  <a:lnTo>
                    <a:pt x="21" y="84"/>
                  </a:lnTo>
                  <a:lnTo>
                    <a:pt x="25" y="86"/>
                  </a:lnTo>
                  <a:lnTo>
                    <a:pt x="23" y="84"/>
                  </a:lnTo>
                  <a:lnTo>
                    <a:pt x="33" y="78"/>
                  </a:lnTo>
                  <a:lnTo>
                    <a:pt x="33" y="82"/>
                  </a:lnTo>
                  <a:lnTo>
                    <a:pt x="29" y="86"/>
                  </a:lnTo>
                  <a:lnTo>
                    <a:pt x="29" y="88"/>
                  </a:lnTo>
                  <a:lnTo>
                    <a:pt x="29" y="90"/>
                  </a:lnTo>
                  <a:lnTo>
                    <a:pt x="27" y="93"/>
                  </a:lnTo>
                  <a:lnTo>
                    <a:pt x="25" y="93"/>
                  </a:lnTo>
                  <a:lnTo>
                    <a:pt x="21" y="93"/>
                  </a:lnTo>
                  <a:lnTo>
                    <a:pt x="19" y="90"/>
                  </a:lnTo>
                  <a:lnTo>
                    <a:pt x="19" y="90"/>
                  </a:lnTo>
                  <a:close/>
                  <a:moveTo>
                    <a:pt x="19" y="97"/>
                  </a:moveTo>
                  <a:lnTo>
                    <a:pt x="21" y="99"/>
                  </a:lnTo>
                  <a:lnTo>
                    <a:pt x="25" y="95"/>
                  </a:lnTo>
                  <a:lnTo>
                    <a:pt x="23" y="95"/>
                  </a:lnTo>
                  <a:lnTo>
                    <a:pt x="21" y="95"/>
                  </a:lnTo>
                  <a:lnTo>
                    <a:pt x="21" y="97"/>
                  </a:lnTo>
                  <a:lnTo>
                    <a:pt x="19" y="97"/>
                  </a:lnTo>
                  <a:lnTo>
                    <a:pt x="19" y="97"/>
                  </a:lnTo>
                  <a:close/>
                  <a:moveTo>
                    <a:pt x="19" y="103"/>
                  </a:moveTo>
                  <a:lnTo>
                    <a:pt x="14" y="105"/>
                  </a:lnTo>
                  <a:lnTo>
                    <a:pt x="12" y="101"/>
                  </a:lnTo>
                  <a:lnTo>
                    <a:pt x="12" y="101"/>
                  </a:lnTo>
                  <a:lnTo>
                    <a:pt x="19" y="101"/>
                  </a:lnTo>
                  <a:lnTo>
                    <a:pt x="19" y="103"/>
                  </a:lnTo>
                  <a:lnTo>
                    <a:pt x="19" y="103"/>
                  </a:lnTo>
                  <a:close/>
                  <a:moveTo>
                    <a:pt x="16" y="107"/>
                  </a:moveTo>
                  <a:lnTo>
                    <a:pt x="12" y="107"/>
                  </a:lnTo>
                  <a:lnTo>
                    <a:pt x="12" y="105"/>
                  </a:lnTo>
                  <a:lnTo>
                    <a:pt x="16" y="105"/>
                  </a:lnTo>
                  <a:lnTo>
                    <a:pt x="16" y="107"/>
                  </a:lnTo>
                  <a:lnTo>
                    <a:pt x="16" y="107"/>
                  </a:lnTo>
                  <a:close/>
                  <a:moveTo>
                    <a:pt x="12" y="118"/>
                  </a:moveTo>
                  <a:lnTo>
                    <a:pt x="12" y="120"/>
                  </a:lnTo>
                  <a:lnTo>
                    <a:pt x="10" y="122"/>
                  </a:lnTo>
                  <a:lnTo>
                    <a:pt x="10" y="120"/>
                  </a:lnTo>
                  <a:lnTo>
                    <a:pt x="12" y="118"/>
                  </a:lnTo>
                  <a:lnTo>
                    <a:pt x="12" y="118"/>
                  </a:lnTo>
                  <a:close/>
                  <a:moveTo>
                    <a:pt x="16" y="116"/>
                  </a:moveTo>
                  <a:lnTo>
                    <a:pt x="14" y="114"/>
                  </a:lnTo>
                  <a:lnTo>
                    <a:pt x="16" y="112"/>
                  </a:lnTo>
                  <a:lnTo>
                    <a:pt x="16" y="109"/>
                  </a:lnTo>
                  <a:lnTo>
                    <a:pt x="14" y="109"/>
                  </a:lnTo>
                  <a:lnTo>
                    <a:pt x="14" y="112"/>
                  </a:lnTo>
                  <a:lnTo>
                    <a:pt x="12" y="114"/>
                  </a:lnTo>
                  <a:lnTo>
                    <a:pt x="12" y="116"/>
                  </a:lnTo>
                  <a:lnTo>
                    <a:pt x="16" y="116"/>
                  </a:lnTo>
                  <a:lnTo>
                    <a:pt x="16" y="116"/>
                  </a:lnTo>
                  <a:close/>
                  <a:moveTo>
                    <a:pt x="35" y="118"/>
                  </a:moveTo>
                  <a:lnTo>
                    <a:pt x="35" y="116"/>
                  </a:lnTo>
                  <a:lnTo>
                    <a:pt x="31" y="116"/>
                  </a:lnTo>
                  <a:lnTo>
                    <a:pt x="27" y="112"/>
                  </a:lnTo>
                  <a:lnTo>
                    <a:pt x="29" y="109"/>
                  </a:lnTo>
                  <a:lnTo>
                    <a:pt x="27" y="107"/>
                  </a:lnTo>
                  <a:lnTo>
                    <a:pt x="27" y="109"/>
                  </a:lnTo>
                  <a:lnTo>
                    <a:pt x="23" y="107"/>
                  </a:lnTo>
                  <a:lnTo>
                    <a:pt x="25" y="105"/>
                  </a:lnTo>
                  <a:lnTo>
                    <a:pt x="25" y="107"/>
                  </a:lnTo>
                  <a:lnTo>
                    <a:pt x="25" y="103"/>
                  </a:lnTo>
                  <a:lnTo>
                    <a:pt x="29" y="105"/>
                  </a:lnTo>
                  <a:lnTo>
                    <a:pt x="29" y="101"/>
                  </a:lnTo>
                  <a:lnTo>
                    <a:pt x="31" y="101"/>
                  </a:lnTo>
                  <a:lnTo>
                    <a:pt x="33" y="103"/>
                  </a:lnTo>
                  <a:lnTo>
                    <a:pt x="33" y="112"/>
                  </a:lnTo>
                  <a:lnTo>
                    <a:pt x="37" y="114"/>
                  </a:lnTo>
                  <a:lnTo>
                    <a:pt x="40" y="112"/>
                  </a:lnTo>
                  <a:lnTo>
                    <a:pt x="40" y="114"/>
                  </a:lnTo>
                  <a:lnTo>
                    <a:pt x="37" y="116"/>
                  </a:lnTo>
                  <a:lnTo>
                    <a:pt x="37" y="118"/>
                  </a:lnTo>
                  <a:lnTo>
                    <a:pt x="35" y="118"/>
                  </a:lnTo>
                  <a:lnTo>
                    <a:pt x="35" y="118"/>
                  </a:lnTo>
                  <a:close/>
                  <a:moveTo>
                    <a:pt x="29" y="141"/>
                  </a:moveTo>
                  <a:lnTo>
                    <a:pt x="35" y="139"/>
                  </a:lnTo>
                  <a:lnTo>
                    <a:pt x="37" y="139"/>
                  </a:lnTo>
                  <a:lnTo>
                    <a:pt x="40" y="137"/>
                  </a:lnTo>
                  <a:lnTo>
                    <a:pt x="40" y="135"/>
                  </a:lnTo>
                  <a:lnTo>
                    <a:pt x="35" y="133"/>
                  </a:lnTo>
                  <a:lnTo>
                    <a:pt x="33" y="131"/>
                  </a:lnTo>
                  <a:lnTo>
                    <a:pt x="29" y="133"/>
                  </a:lnTo>
                  <a:lnTo>
                    <a:pt x="35" y="135"/>
                  </a:lnTo>
                  <a:lnTo>
                    <a:pt x="31" y="137"/>
                  </a:lnTo>
                  <a:lnTo>
                    <a:pt x="33" y="137"/>
                  </a:lnTo>
                  <a:lnTo>
                    <a:pt x="29" y="141"/>
                  </a:lnTo>
                  <a:lnTo>
                    <a:pt x="29" y="141"/>
                  </a:lnTo>
                  <a:close/>
                  <a:moveTo>
                    <a:pt x="35" y="154"/>
                  </a:moveTo>
                  <a:lnTo>
                    <a:pt x="33" y="149"/>
                  </a:lnTo>
                  <a:lnTo>
                    <a:pt x="40" y="143"/>
                  </a:lnTo>
                  <a:lnTo>
                    <a:pt x="37" y="152"/>
                  </a:lnTo>
                  <a:lnTo>
                    <a:pt x="35" y="154"/>
                  </a:lnTo>
                  <a:lnTo>
                    <a:pt x="35" y="154"/>
                  </a:lnTo>
                  <a:close/>
                  <a:moveTo>
                    <a:pt x="29" y="158"/>
                  </a:moveTo>
                  <a:lnTo>
                    <a:pt x="33" y="156"/>
                  </a:lnTo>
                  <a:lnTo>
                    <a:pt x="31" y="149"/>
                  </a:lnTo>
                  <a:lnTo>
                    <a:pt x="27" y="152"/>
                  </a:lnTo>
                  <a:lnTo>
                    <a:pt x="27" y="158"/>
                  </a:lnTo>
                  <a:lnTo>
                    <a:pt x="29" y="156"/>
                  </a:lnTo>
                  <a:lnTo>
                    <a:pt x="29" y="158"/>
                  </a:lnTo>
                  <a:lnTo>
                    <a:pt x="29" y="158"/>
                  </a:lnTo>
                  <a:close/>
                  <a:moveTo>
                    <a:pt x="44" y="158"/>
                  </a:moveTo>
                  <a:lnTo>
                    <a:pt x="46" y="164"/>
                  </a:lnTo>
                  <a:lnTo>
                    <a:pt x="48" y="166"/>
                  </a:lnTo>
                  <a:lnTo>
                    <a:pt x="50" y="162"/>
                  </a:lnTo>
                  <a:lnTo>
                    <a:pt x="48" y="156"/>
                  </a:lnTo>
                  <a:lnTo>
                    <a:pt x="44" y="158"/>
                  </a:lnTo>
                  <a:lnTo>
                    <a:pt x="44" y="158"/>
                  </a:lnTo>
                  <a:close/>
                  <a:moveTo>
                    <a:pt x="56" y="223"/>
                  </a:moveTo>
                  <a:lnTo>
                    <a:pt x="63" y="225"/>
                  </a:lnTo>
                  <a:lnTo>
                    <a:pt x="67" y="223"/>
                  </a:lnTo>
                  <a:lnTo>
                    <a:pt x="65" y="223"/>
                  </a:lnTo>
                  <a:lnTo>
                    <a:pt x="63" y="219"/>
                  </a:lnTo>
                  <a:lnTo>
                    <a:pt x="59" y="221"/>
                  </a:lnTo>
                  <a:lnTo>
                    <a:pt x="59" y="221"/>
                  </a:lnTo>
                  <a:lnTo>
                    <a:pt x="56" y="223"/>
                  </a:lnTo>
                  <a:lnTo>
                    <a:pt x="56" y="223"/>
                  </a:lnTo>
                  <a:close/>
                  <a:moveTo>
                    <a:pt x="54" y="202"/>
                  </a:moveTo>
                  <a:lnTo>
                    <a:pt x="54" y="198"/>
                  </a:lnTo>
                  <a:lnTo>
                    <a:pt x="61" y="192"/>
                  </a:lnTo>
                  <a:lnTo>
                    <a:pt x="61" y="196"/>
                  </a:lnTo>
                  <a:lnTo>
                    <a:pt x="61" y="198"/>
                  </a:lnTo>
                  <a:lnTo>
                    <a:pt x="56" y="202"/>
                  </a:lnTo>
                  <a:lnTo>
                    <a:pt x="54" y="202"/>
                  </a:lnTo>
                  <a:lnTo>
                    <a:pt x="54" y="202"/>
                  </a:lnTo>
                  <a:close/>
                  <a:moveTo>
                    <a:pt x="46" y="316"/>
                  </a:moveTo>
                  <a:lnTo>
                    <a:pt x="48" y="314"/>
                  </a:lnTo>
                  <a:lnTo>
                    <a:pt x="48" y="312"/>
                  </a:lnTo>
                  <a:lnTo>
                    <a:pt x="50" y="310"/>
                  </a:lnTo>
                  <a:lnTo>
                    <a:pt x="50" y="312"/>
                  </a:lnTo>
                  <a:lnTo>
                    <a:pt x="52" y="310"/>
                  </a:lnTo>
                  <a:lnTo>
                    <a:pt x="54" y="310"/>
                  </a:lnTo>
                  <a:lnTo>
                    <a:pt x="54" y="305"/>
                  </a:lnTo>
                  <a:lnTo>
                    <a:pt x="59" y="308"/>
                  </a:lnTo>
                  <a:lnTo>
                    <a:pt x="63" y="305"/>
                  </a:lnTo>
                  <a:lnTo>
                    <a:pt x="65" y="305"/>
                  </a:lnTo>
                  <a:lnTo>
                    <a:pt x="65" y="305"/>
                  </a:lnTo>
                  <a:lnTo>
                    <a:pt x="67" y="308"/>
                  </a:lnTo>
                  <a:lnTo>
                    <a:pt x="69" y="308"/>
                  </a:lnTo>
                  <a:lnTo>
                    <a:pt x="71" y="310"/>
                  </a:lnTo>
                  <a:lnTo>
                    <a:pt x="75" y="310"/>
                  </a:lnTo>
                  <a:lnTo>
                    <a:pt x="75" y="308"/>
                  </a:lnTo>
                  <a:lnTo>
                    <a:pt x="78" y="305"/>
                  </a:lnTo>
                  <a:lnTo>
                    <a:pt x="78" y="303"/>
                  </a:lnTo>
                  <a:lnTo>
                    <a:pt x="78" y="301"/>
                  </a:lnTo>
                  <a:lnTo>
                    <a:pt x="80" y="299"/>
                  </a:lnTo>
                  <a:lnTo>
                    <a:pt x="82" y="297"/>
                  </a:lnTo>
                  <a:lnTo>
                    <a:pt x="82" y="297"/>
                  </a:lnTo>
                  <a:lnTo>
                    <a:pt x="90" y="295"/>
                  </a:lnTo>
                  <a:lnTo>
                    <a:pt x="92" y="295"/>
                  </a:lnTo>
                  <a:lnTo>
                    <a:pt x="96" y="299"/>
                  </a:lnTo>
                  <a:lnTo>
                    <a:pt x="99" y="297"/>
                  </a:lnTo>
                  <a:lnTo>
                    <a:pt x="103" y="297"/>
                  </a:lnTo>
                  <a:lnTo>
                    <a:pt x="105" y="299"/>
                  </a:lnTo>
                  <a:lnTo>
                    <a:pt x="107" y="295"/>
                  </a:lnTo>
                  <a:lnTo>
                    <a:pt x="111" y="293"/>
                  </a:lnTo>
                  <a:lnTo>
                    <a:pt x="113" y="295"/>
                  </a:lnTo>
                  <a:lnTo>
                    <a:pt x="118" y="291"/>
                  </a:lnTo>
                  <a:lnTo>
                    <a:pt x="122" y="293"/>
                  </a:lnTo>
                  <a:lnTo>
                    <a:pt x="124" y="293"/>
                  </a:lnTo>
                  <a:lnTo>
                    <a:pt x="124" y="291"/>
                  </a:lnTo>
                  <a:lnTo>
                    <a:pt x="126" y="293"/>
                  </a:lnTo>
                  <a:lnTo>
                    <a:pt x="128" y="293"/>
                  </a:lnTo>
                  <a:lnTo>
                    <a:pt x="130" y="291"/>
                  </a:lnTo>
                  <a:lnTo>
                    <a:pt x="137" y="291"/>
                  </a:lnTo>
                  <a:lnTo>
                    <a:pt x="141" y="291"/>
                  </a:lnTo>
                  <a:lnTo>
                    <a:pt x="145" y="293"/>
                  </a:lnTo>
                  <a:lnTo>
                    <a:pt x="147" y="293"/>
                  </a:lnTo>
                  <a:lnTo>
                    <a:pt x="149" y="291"/>
                  </a:lnTo>
                  <a:lnTo>
                    <a:pt x="153" y="289"/>
                  </a:lnTo>
                  <a:lnTo>
                    <a:pt x="156" y="286"/>
                  </a:lnTo>
                  <a:lnTo>
                    <a:pt x="158" y="286"/>
                  </a:lnTo>
                  <a:lnTo>
                    <a:pt x="160" y="286"/>
                  </a:lnTo>
                  <a:lnTo>
                    <a:pt x="160" y="284"/>
                  </a:lnTo>
                  <a:lnTo>
                    <a:pt x="164" y="282"/>
                  </a:lnTo>
                  <a:lnTo>
                    <a:pt x="168" y="280"/>
                  </a:lnTo>
                  <a:lnTo>
                    <a:pt x="168" y="278"/>
                  </a:lnTo>
                  <a:lnTo>
                    <a:pt x="166" y="276"/>
                  </a:lnTo>
                  <a:lnTo>
                    <a:pt x="168" y="274"/>
                  </a:lnTo>
                  <a:lnTo>
                    <a:pt x="162" y="274"/>
                  </a:lnTo>
                  <a:lnTo>
                    <a:pt x="160" y="276"/>
                  </a:lnTo>
                  <a:lnTo>
                    <a:pt x="158" y="276"/>
                  </a:lnTo>
                  <a:lnTo>
                    <a:pt x="153" y="274"/>
                  </a:lnTo>
                  <a:lnTo>
                    <a:pt x="151" y="274"/>
                  </a:lnTo>
                  <a:lnTo>
                    <a:pt x="153" y="274"/>
                  </a:lnTo>
                  <a:lnTo>
                    <a:pt x="153" y="272"/>
                  </a:lnTo>
                  <a:lnTo>
                    <a:pt x="156" y="272"/>
                  </a:lnTo>
                  <a:lnTo>
                    <a:pt x="151" y="272"/>
                  </a:lnTo>
                  <a:lnTo>
                    <a:pt x="149" y="272"/>
                  </a:lnTo>
                  <a:lnTo>
                    <a:pt x="153" y="270"/>
                  </a:lnTo>
                  <a:lnTo>
                    <a:pt x="156" y="270"/>
                  </a:lnTo>
                  <a:lnTo>
                    <a:pt x="158" y="268"/>
                  </a:lnTo>
                  <a:lnTo>
                    <a:pt x="158" y="265"/>
                  </a:lnTo>
                  <a:lnTo>
                    <a:pt x="153" y="265"/>
                  </a:lnTo>
                  <a:lnTo>
                    <a:pt x="156" y="263"/>
                  </a:lnTo>
                  <a:lnTo>
                    <a:pt x="158" y="261"/>
                  </a:lnTo>
                  <a:lnTo>
                    <a:pt x="160" y="263"/>
                  </a:lnTo>
                  <a:lnTo>
                    <a:pt x="162" y="261"/>
                  </a:lnTo>
                  <a:lnTo>
                    <a:pt x="164" y="259"/>
                  </a:lnTo>
                  <a:lnTo>
                    <a:pt x="162" y="259"/>
                  </a:lnTo>
                  <a:lnTo>
                    <a:pt x="164" y="259"/>
                  </a:lnTo>
                  <a:lnTo>
                    <a:pt x="160" y="257"/>
                  </a:lnTo>
                  <a:lnTo>
                    <a:pt x="162" y="255"/>
                  </a:lnTo>
                  <a:lnTo>
                    <a:pt x="164" y="257"/>
                  </a:lnTo>
                  <a:lnTo>
                    <a:pt x="164" y="257"/>
                  </a:lnTo>
                  <a:lnTo>
                    <a:pt x="166" y="255"/>
                  </a:lnTo>
                  <a:lnTo>
                    <a:pt x="168" y="253"/>
                  </a:lnTo>
                  <a:lnTo>
                    <a:pt x="168" y="249"/>
                  </a:lnTo>
                  <a:lnTo>
                    <a:pt x="170" y="242"/>
                  </a:lnTo>
                  <a:lnTo>
                    <a:pt x="170" y="240"/>
                  </a:lnTo>
                  <a:lnTo>
                    <a:pt x="168" y="236"/>
                  </a:lnTo>
                  <a:lnTo>
                    <a:pt x="162" y="230"/>
                  </a:lnTo>
                  <a:lnTo>
                    <a:pt x="153" y="230"/>
                  </a:lnTo>
                  <a:lnTo>
                    <a:pt x="147" y="230"/>
                  </a:lnTo>
                  <a:lnTo>
                    <a:pt x="147" y="234"/>
                  </a:lnTo>
                  <a:lnTo>
                    <a:pt x="145" y="236"/>
                  </a:lnTo>
                  <a:lnTo>
                    <a:pt x="143" y="234"/>
                  </a:lnTo>
                  <a:lnTo>
                    <a:pt x="139" y="232"/>
                  </a:lnTo>
                  <a:lnTo>
                    <a:pt x="145" y="227"/>
                  </a:lnTo>
                  <a:lnTo>
                    <a:pt x="145" y="223"/>
                  </a:lnTo>
                  <a:lnTo>
                    <a:pt x="139" y="217"/>
                  </a:lnTo>
                  <a:lnTo>
                    <a:pt x="139" y="215"/>
                  </a:lnTo>
                  <a:lnTo>
                    <a:pt x="134" y="213"/>
                  </a:lnTo>
                  <a:lnTo>
                    <a:pt x="132" y="211"/>
                  </a:lnTo>
                  <a:lnTo>
                    <a:pt x="130" y="211"/>
                  </a:lnTo>
                  <a:lnTo>
                    <a:pt x="128" y="211"/>
                  </a:lnTo>
                  <a:lnTo>
                    <a:pt x="126" y="211"/>
                  </a:lnTo>
                  <a:lnTo>
                    <a:pt x="124" y="211"/>
                  </a:lnTo>
                  <a:lnTo>
                    <a:pt x="128" y="211"/>
                  </a:lnTo>
                  <a:lnTo>
                    <a:pt x="128" y="211"/>
                  </a:lnTo>
                  <a:lnTo>
                    <a:pt x="132" y="211"/>
                  </a:lnTo>
                  <a:lnTo>
                    <a:pt x="134" y="211"/>
                  </a:lnTo>
                  <a:lnTo>
                    <a:pt x="134" y="213"/>
                  </a:lnTo>
                  <a:lnTo>
                    <a:pt x="137" y="213"/>
                  </a:lnTo>
                  <a:lnTo>
                    <a:pt x="139" y="213"/>
                  </a:lnTo>
                  <a:lnTo>
                    <a:pt x="134" y="206"/>
                  </a:lnTo>
                  <a:lnTo>
                    <a:pt x="132" y="202"/>
                  </a:lnTo>
                  <a:lnTo>
                    <a:pt x="132" y="200"/>
                  </a:lnTo>
                  <a:lnTo>
                    <a:pt x="134" y="200"/>
                  </a:lnTo>
                  <a:lnTo>
                    <a:pt x="132" y="198"/>
                  </a:lnTo>
                  <a:lnTo>
                    <a:pt x="130" y="196"/>
                  </a:lnTo>
                  <a:lnTo>
                    <a:pt x="130" y="196"/>
                  </a:lnTo>
                  <a:lnTo>
                    <a:pt x="126" y="190"/>
                  </a:lnTo>
                  <a:lnTo>
                    <a:pt x="122" y="187"/>
                  </a:lnTo>
                  <a:lnTo>
                    <a:pt x="115" y="185"/>
                  </a:lnTo>
                  <a:lnTo>
                    <a:pt x="115" y="183"/>
                  </a:lnTo>
                  <a:lnTo>
                    <a:pt x="113" y="183"/>
                  </a:lnTo>
                  <a:lnTo>
                    <a:pt x="111" y="175"/>
                  </a:lnTo>
                  <a:lnTo>
                    <a:pt x="109" y="171"/>
                  </a:lnTo>
                  <a:lnTo>
                    <a:pt x="107" y="162"/>
                  </a:lnTo>
                  <a:lnTo>
                    <a:pt x="105" y="160"/>
                  </a:lnTo>
                  <a:lnTo>
                    <a:pt x="103" y="160"/>
                  </a:lnTo>
                  <a:lnTo>
                    <a:pt x="99" y="152"/>
                  </a:lnTo>
                  <a:lnTo>
                    <a:pt x="94" y="149"/>
                  </a:lnTo>
                  <a:lnTo>
                    <a:pt x="92" y="147"/>
                  </a:lnTo>
                  <a:lnTo>
                    <a:pt x="88" y="145"/>
                  </a:lnTo>
                  <a:lnTo>
                    <a:pt x="86" y="147"/>
                  </a:lnTo>
                  <a:lnTo>
                    <a:pt x="82" y="149"/>
                  </a:lnTo>
                  <a:lnTo>
                    <a:pt x="78" y="147"/>
                  </a:lnTo>
                  <a:lnTo>
                    <a:pt x="75" y="149"/>
                  </a:lnTo>
                  <a:lnTo>
                    <a:pt x="71" y="147"/>
                  </a:lnTo>
                  <a:lnTo>
                    <a:pt x="71" y="145"/>
                  </a:lnTo>
                  <a:lnTo>
                    <a:pt x="73" y="147"/>
                  </a:lnTo>
                  <a:lnTo>
                    <a:pt x="78" y="147"/>
                  </a:lnTo>
                  <a:lnTo>
                    <a:pt x="82" y="145"/>
                  </a:lnTo>
                  <a:lnTo>
                    <a:pt x="82" y="143"/>
                  </a:lnTo>
                  <a:lnTo>
                    <a:pt x="86" y="143"/>
                  </a:lnTo>
                  <a:lnTo>
                    <a:pt x="90" y="141"/>
                  </a:lnTo>
                  <a:lnTo>
                    <a:pt x="86" y="139"/>
                  </a:lnTo>
                  <a:lnTo>
                    <a:pt x="86" y="137"/>
                  </a:lnTo>
                  <a:lnTo>
                    <a:pt x="84" y="135"/>
                  </a:lnTo>
                  <a:lnTo>
                    <a:pt x="80" y="139"/>
                  </a:lnTo>
                  <a:lnTo>
                    <a:pt x="80" y="137"/>
                  </a:lnTo>
                  <a:lnTo>
                    <a:pt x="82" y="135"/>
                  </a:lnTo>
                  <a:lnTo>
                    <a:pt x="88" y="135"/>
                  </a:lnTo>
                  <a:lnTo>
                    <a:pt x="90" y="133"/>
                  </a:lnTo>
                  <a:lnTo>
                    <a:pt x="90" y="131"/>
                  </a:lnTo>
                  <a:lnTo>
                    <a:pt x="92" y="128"/>
                  </a:lnTo>
                  <a:lnTo>
                    <a:pt x="94" y="124"/>
                  </a:lnTo>
                  <a:lnTo>
                    <a:pt x="96" y="122"/>
                  </a:lnTo>
                  <a:lnTo>
                    <a:pt x="96" y="120"/>
                  </a:lnTo>
                  <a:lnTo>
                    <a:pt x="99" y="116"/>
                  </a:lnTo>
                  <a:lnTo>
                    <a:pt x="96" y="116"/>
                  </a:lnTo>
                  <a:lnTo>
                    <a:pt x="99" y="109"/>
                  </a:lnTo>
                  <a:lnTo>
                    <a:pt x="103" y="107"/>
                  </a:lnTo>
                  <a:lnTo>
                    <a:pt x="103" y="105"/>
                  </a:lnTo>
                  <a:lnTo>
                    <a:pt x="99" y="101"/>
                  </a:lnTo>
                  <a:lnTo>
                    <a:pt x="96" y="101"/>
                  </a:lnTo>
                  <a:lnTo>
                    <a:pt x="88" y="101"/>
                  </a:lnTo>
                  <a:lnTo>
                    <a:pt x="84" y="101"/>
                  </a:lnTo>
                  <a:lnTo>
                    <a:pt x="82" y="101"/>
                  </a:lnTo>
                  <a:lnTo>
                    <a:pt x="80" y="101"/>
                  </a:lnTo>
                  <a:lnTo>
                    <a:pt x="78" y="101"/>
                  </a:lnTo>
                  <a:lnTo>
                    <a:pt x="75" y="101"/>
                  </a:lnTo>
                  <a:lnTo>
                    <a:pt x="75" y="101"/>
                  </a:lnTo>
                  <a:lnTo>
                    <a:pt x="71" y="103"/>
                  </a:lnTo>
                  <a:lnTo>
                    <a:pt x="69" y="105"/>
                  </a:lnTo>
                  <a:lnTo>
                    <a:pt x="67" y="105"/>
                  </a:lnTo>
                  <a:lnTo>
                    <a:pt x="65" y="105"/>
                  </a:lnTo>
                  <a:lnTo>
                    <a:pt x="65" y="105"/>
                  </a:lnTo>
                  <a:lnTo>
                    <a:pt x="67" y="101"/>
                  </a:lnTo>
                  <a:lnTo>
                    <a:pt x="69" y="97"/>
                  </a:lnTo>
                  <a:lnTo>
                    <a:pt x="67" y="99"/>
                  </a:lnTo>
                  <a:lnTo>
                    <a:pt x="65" y="97"/>
                  </a:lnTo>
                  <a:lnTo>
                    <a:pt x="67" y="97"/>
                  </a:lnTo>
                  <a:lnTo>
                    <a:pt x="67" y="95"/>
                  </a:lnTo>
                  <a:lnTo>
                    <a:pt x="75" y="88"/>
                  </a:lnTo>
                  <a:lnTo>
                    <a:pt x="78" y="84"/>
                  </a:lnTo>
                  <a:lnTo>
                    <a:pt x="80" y="84"/>
                  </a:lnTo>
                  <a:lnTo>
                    <a:pt x="82" y="80"/>
                  </a:lnTo>
                  <a:lnTo>
                    <a:pt x="80" y="78"/>
                  </a:lnTo>
                  <a:lnTo>
                    <a:pt x="82" y="76"/>
                  </a:lnTo>
                  <a:lnTo>
                    <a:pt x="82" y="74"/>
                  </a:lnTo>
                  <a:lnTo>
                    <a:pt x="78" y="74"/>
                  </a:lnTo>
                  <a:lnTo>
                    <a:pt x="75" y="76"/>
                  </a:lnTo>
                  <a:lnTo>
                    <a:pt x="73" y="76"/>
                  </a:lnTo>
                  <a:lnTo>
                    <a:pt x="69" y="78"/>
                  </a:lnTo>
                  <a:lnTo>
                    <a:pt x="67" y="76"/>
                  </a:lnTo>
                  <a:lnTo>
                    <a:pt x="63" y="78"/>
                  </a:lnTo>
                  <a:lnTo>
                    <a:pt x="61" y="78"/>
                  </a:lnTo>
                  <a:lnTo>
                    <a:pt x="61" y="80"/>
                  </a:lnTo>
                  <a:lnTo>
                    <a:pt x="61" y="78"/>
                  </a:lnTo>
                  <a:lnTo>
                    <a:pt x="59" y="78"/>
                  </a:lnTo>
                  <a:lnTo>
                    <a:pt x="54" y="80"/>
                  </a:lnTo>
                  <a:lnTo>
                    <a:pt x="56" y="78"/>
                  </a:lnTo>
                  <a:lnTo>
                    <a:pt x="52" y="76"/>
                  </a:lnTo>
                  <a:lnTo>
                    <a:pt x="50" y="78"/>
                  </a:lnTo>
                  <a:lnTo>
                    <a:pt x="50" y="80"/>
                  </a:lnTo>
                  <a:lnTo>
                    <a:pt x="50" y="82"/>
                  </a:lnTo>
                  <a:lnTo>
                    <a:pt x="50" y="82"/>
                  </a:lnTo>
                  <a:lnTo>
                    <a:pt x="50" y="84"/>
                  </a:lnTo>
                  <a:lnTo>
                    <a:pt x="46" y="86"/>
                  </a:lnTo>
                  <a:lnTo>
                    <a:pt x="48" y="88"/>
                  </a:lnTo>
                  <a:lnTo>
                    <a:pt x="46" y="90"/>
                  </a:lnTo>
                  <a:lnTo>
                    <a:pt x="44" y="90"/>
                  </a:lnTo>
                  <a:lnTo>
                    <a:pt x="48" y="95"/>
                  </a:lnTo>
                  <a:lnTo>
                    <a:pt x="50" y="97"/>
                  </a:lnTo>
                  <a:lnTo>
                    <a:pt x="46" y="95"/>
                  </a:lnTo>
                  <a:lnTo>
                    <a:pt x="44" y="97"/>
                  </a:lnTo>
                  <a:lnTo>
                    <a:pt x="42" y="95"/>
                  </a:lnTo>
                  <a:lnTo>
                    <a:pt x="42" y="95"/>
                  </a:lnTo>
                  <a:lnTo>
                    <a:pt x="42" y="97"/>
                  </a:lnTo>
                  <a:lnTo>
                    <a:pt x="42" y="99"/>
                  </a:lnTo>
                  <a:lnTo>
                    <a:pt x="40" y="97"/>
                  </a:lnTo>
                  <a:lnTo>
                    <a:pt x="37" y="99"/>
                  </a:lnTo>
                  <a:lnTo>
                    <a:pt x="40" y="101"/>
                  </a:lnTo>
                  <a:lnTo>
                    <a:pt x="40" y="103"/>
                  </a:lnTo>
                  <a:lnTo>
                    <a:pt x="42" y="105"/>
                  </a:lnTo>
                  <a:lnTo>
                    <a:pt x="44" y="105"/>
                  </a:lnTo>
                  <a:lnTo>
                    <a:pt x="42" y="105"/>
                  </a:lnTo>
                  <a:lnTo>
                    <a:pt x="37" y="105"/>
                  </a:lnTo>
                  <a:lnTo>
                    <a:pt x="40" y="109"/>
                  </a:lnTo>
                  <a:lnTo>
                    <a:pt x="40" y="109"/>
                  </a:lnTo>
                  <a:lnTo>
                    <a:pt x="44" y="109"/>
                  </a:lnTo>
                  <a:lnTo>
                    <a:pt x="40" y="112"/>
                  </a:lnTo>
                  <a:lnTo>
                    <a:pt x="40" y="112"/>
                  </a:lnTo>
                  <a:lnTo>
                    <a:pt x="42" y="114"/>
                  </a:lnTo>
                  <a:lnTo>
                    <a:pt x="44" y="112"/>
                  </a:lnTo>
                  <a:lnTo>
                    <a:pt x="44" y="112"/>
                  </a:lnTo>
                  <a:lnTo>
                    <a:pt x="44" y="114"/>
                  </a:lnTo>
                  <a:lnTo>
                    <a:pt x="42" y="114"/>
                  </a:lnTo>
                  <a:lnTo>
                    <a:pt x="42" y="114"/>
                  </a:lnTo>
                  <a:lnTo>
                    <a:pt x="42" y="116"/>
                  </a:lnTo>
                  <a:lnTo>
                    <a:pt x="42" y="116"/>
                  </a:lnTo>
                  <a:lnTo>
                    <a:pt x="40" y="118"/>
                  </a:lnTo>
                  <a:lnTo>
                    <a:pt x="40" y="118"/>
                  </a:lnTo>
                  <a:lnTo>
                    <a:pt x="42" y="120"/>
                  </a:lnTo>
                  <a:lnTo>
                    <a:pt x="42" y="122"/>
                  </a:lnTo>
                  <a:lnTo>
                    <a:pt x="37" y="120"/>
                  </a:lnTo>
                  <a:lnTo>
                    <a:pt x="37" y="122"/>
                  </a:lnTo>
                  <a:lnTo>
                    <a:pt x="40" y="124"/>
                  </a:lnTo>
                  <a:lnTo>
                    <a:pt x="37" y="124"/>
                  </a:lnTo>
                  <a:lnTo>
                    <a:pt x="35" y="126"/>
                  </a:lnTo>
                  <a:lnTo>
                    <a:pt x="33" y="126"/>
                  </a:lnTo>
                  <a:lnTo>
                    <a:pt x="31" y="128"/>
                  </a:lnTo>
                  <a:lnTo>
                    <a:pt x="33" y="128"/>
                  </a:lnTo>
                  <a:lnTo>
                    <a:pt x="35" y="128"/>
                  </a:lnTo>
                  <a:lnTo>
                    <a:pt x="37" y="128"/>
                  </a:lnTo>
                  <a:lnTo>
                    <a:pt x="37" y="131"/>
                  </a:lnTo>
                  <a:lnTo>
                    <a:pt x="35" y="131"/>
                  </a:lnTo>
                  <a:lnTo>
                    <a:pt x="37" y="133"/>
                  </a:lnTo>
                  <a:lnTo>
                    <a:pt x="40" y="133"/>
                  </a:lnTo>
                  <a:lnTo>
                    <a:pt x="40" y="135"/>
                  </a:lnTo>
                  <a:lnTo>
                    <a:pt x="48" y="126"/>
                  </a:lnTo>
                  <a:lnTo>
                    <a:pt x="48" y="128"/>
                  </a:lnTo>
                  <a:lnTo>
                    <a:pt x="48" y="128"/>
                  </a:lnTo>
                  <a:lnTo>
                    <a:pt x="46" y="131"/>
                  </a:lnTo>
                  <a:lnTo>
                    <a:pt x="44" y="135"/>
                  </a:lnTo>
                  <a:lnTo>
                    <a:pt x="44" y="135"/>
                  </a:lnTo>
                  <a:lnTo>
                    <a:pt x="42" y="141"/>
                  </a:lnTo>
                  <a:lnTo>
                    <a:pt x="44" y="141"/>
                  </a:lnTo>
                  <a:lnTo>
                    <a:pt x="42" y="147"/>
                  </a:lnTo>
                  <a:lnTo>
                    <a:pt x="42" y="149"/>
                  </a:lnTo>
                  <a:lnTo>
                    <a:pt x="40" y="152"/>
                  </a:lnTo>
                  <a:lnTo>
                    <a:pt x="42" y="154"/>
                  </a:lnTo>
                  <a:lnTo>
                    <a:pt x="42" y="154"/>
                  </a:lnTo>
                  <a:lnTo>
                    <a:pt x="40" y="158"/>
                  </a:lnTo>
                  <a:lnTo>
                    <a:pt x="40" y="164"/>
                  </a:lnTo>
                  <a:lnTo>
                    <a:pt x="37" y="164"/>
                  </a:lnTo>
                  <a:lnTo>
                    <a:pt x="37" y="166"/>
                  </a:lnTo>
                  <a:lnTo>
                    <a:pt x="42" y="166"/>
                  </a:lnTo>
                  <a:lnTo>
                    <a:pt x="42" y="164"/>
                  </a:lnTo>
                  <a:lnTo>
                    <a:pt x="44" y="160"/>
                  </a:lnTo>
                  <a:lnTo>
                    <a:pt x="44" y="156"/>
                  </a:lnTo>
                  <a:lnTo>
                    <a:pt x="46" y="154"/>
                  </a:lnTo>
                  <a:lnTo>
                    <a:pt x="44" y="147"/>
                  </a:lnTo>
                  <a:lnTo>
                    <a:pt x="46" y="147"/>
                  </a:lnTo>
                  <a:lnTo>
                    <a:pt x="50" y="141"/>
                  </a:lnTo>
                  <a:lnTo>
                    <a:pt x="46" y="147"/>
                  </a:lnTo>
                  <a:lnTo>
                    <a:pt x="46" y="152"/>
                  </a:lnTo>
                  <a:lnTo>
                    <a:pt x="48" y="152"/>
                  </a:lnTo>
                  <a:lnTo>
                    <a:pt x="48" y="149"/>
                  </a:lnTo>
                  <a:lnTo>
                    <a:pt x="50" y="147"/>
                  </a:lnTo>
                  <a:lnTo>
                    <a:pt x="50" y="152"/>
                  </a:lnTo>
                  <a:lnTo>
                    <a:pt x="52" y="147"/>
                  </a:lnTo>
                  <a:lnTo>
                    <a:pt x="52" y="143"/>
                  </a:lnTo>
                  <a:lnTo>
                    <a:pt x="54" y="143"/>
                  </a:lnTo>
                  <a:lnTo>
                    <a:pt x="54" y="147"/>
                  </a:lnTo>
                  <a:lnTo>
                    <a:pt x="59" y="149"/>
                  </a:lnTo>
                  <a:lnTo>
                    <a:pt x="54" y="149"/>
                  </a:lnTo>
                  <a:lnTo>
                    <a:pt x="52" y="154"/>
                  </a:lnTo>
                  <a:lnTo>
                    <a:pt x="54" y="158"/>
                  </a:lnTo>
                  <a:lnTo>
                    <a:pt x="56" y="158"/>
                  </a:lnTo>
                  <a:lnTo>
                    <a:pt x="56" y="162"/>
                  </a:lnTo>
                  <a:lnTo>
                    <a:pt x="54" y="166"/>
                  </a:lnTo>
                  <a:lnTo>
                    <a:pt x="50" y="175"/>
                  </a:lnTo>
                  <a:lnTo>
                    <a:pt x="52" y="177"/>
                  </a:lnTo>
                  <a:lnTo>
                    <a:pt x="48" y="177"/>
                  </a:lnTo>
                  <a:lnTo>
                    <a:pt x="48" y="181"/>
                  </a:lnTo>
                  <a:lnTo>
                    <a:pt x="52" y="185"/>
                  </a:lnTo>
                  <a:lnTo>
                    <a:pt x="52" y="181"/>
                  </a:lnTo>
                  <a:lnTo>
                    <a:pt x="54" y="179"/>
                  </a:lnTo>
                  <a:lnTo>
                    <a:pt x="61" y="185"/>
                  </a:lnTo>
                  <a:lnTo>
                    <a:pt x="61" y="181"/>
                  </a:lnTo>
                  <a:lnTo>
                    <a:pt x="59" y="179"/>
                  </a:lnTo>
                  <a:lnTo>
                    <a:pt x="61" y="179"/>
                  </a:lnTo>
                  <a:lnTo>
                    <a:pt x="65" y="181"/>
                  </a:lnTo>
                  <a:lnTo>
                    <a:pt x="69" y="181"/>
                  </a:lnTo>
                  <a:lnTo>
                    <a:pt x="69" y="179"/>
                  </a:lnTo>
                  <a:lnTo>
                    <a:pt x="73" y="179"/>
                  </a:lnTo>
                  <a:lnTo>
                    <a:pt x="75" y="177"/>
                  </a:lnTo>
                  <a:lnTo>
                    <a:pt x="84" y="177"/>
                  </a:lnTo>
                  <a:lnTo>
                    <a:pt x="78" y="179"/>
                  </a:lnTo>
                  <a:lnTo>
                    <a:pt x="73" y="190"/>
                  </a:lnTo>
                  <a:lnTo>
                    <a:pt x="80" y="198"/>
                  </a:lnTo>
                  <a:lnTo>
                    <a:pt x="82" y="196"/>
                  </a:lnTo>
                  <a:lnTo>
                    <a:pt x="82" y="202"/>
                  </a:lnTo>
                  <a:lnTo>
                    <a:pt x="84" y="198"/>
                  </a:lnTo>
                  <a:lnTo>
                    <a:pt x="88" y="198"/>
                  </a:lnTo>
                  <a:lnTo>
                    <a:pt x="86" y="202"/>
                  </a:lnTo>
                  <a:lnTo>
                    <a:pt x="88" y="204"/>
                  </a:lnTo>
                  <a:lnTo>
                    <a:pt x="84" y="206"/>
                  </a:lnTo>
                  <a:lnTo>
                    <a:pt x="86" y="213"/>
                  </a:lnTo>
                  <a:lnTo>
                    <a:pt x="84" y="217"/>
                  </a:lnTo>
                  <a:lnTo>
                    <a:pt x="86" y="219"/>
                  </a:lnTo>
                  <a:lnTo>
                    <a:pt x="88" y="221"/>
                  </a:lnTo>
                  <a:lnTo>
                    <a:pt x="90" y="221"/>
                  </a:lnTo>
                  <a:lnTo>
                    <a:pt x="90" y="223"/>
                  </a:lnTo>
                  <a:lnTo>
                    <a:pt x="86" y="223"/>
                  </a:lnTo>
                  <a:lnTo>
                    <a:pt x="84" y="221"/>
                  </a:lnTo>
                  <a:lnTo>
                    <a:pt x="82" y="221"/>
                  </a:lnTo>
                  <a:lnTo>
                    <a:pt x="84" y="223"/>
                  </a:lnTo>
                  <a:lnTo>
                    <a:pt x="86" y="225"/>
                  </a:lnTo>
                  <a:lnTo>
                    <a:pt x="84" y="225"/>
                  </a:lnTo>
                  <a:lnTo>
                    <a:pt x="80" y="221"/>
                  </a:lnTo>
                  <a:lnTo>
                    <a:pt x="73" y="223"/>
                  </a:lnTo>
                  <a:lnTo>
                    <a:pt x="71" y="223"/>
                  </a:lnTo>
                  <a:lnTo>
                    <a:pt x="65" y="227"/>
                  </a:lnTo>
                  <a:lnTo>
                    <a:pt x="61" y="232"/>
                  </a:lnTo>
                  <a:lnTo>
                    <a:pt x="56" y="234"/>
                  </a:lnTo>
                  <a:lnTo>
                    <a:pt x="54" y="238"/>
                  </a:lnTo>
                  <a:lnTo>
                    <a:pt x="56" y="238"/>
                  </a:lnTo>
                  <a:lnTo>
                    <a:pt x="59" y="238"/>
                  </a:lnTo>
                  <a:lnTo>
                    <a:pt x="59" y="236"/>
                  </a:lnTo>
                  <a:lnTo>
                    <a:pt x="67" y="234"/>
                  </a:lnTo>
                  <a:lnTo>
                    <a:pt x="65" y="238"/>
                  </a:lnTo>
                  <a:lnTo>
                    <a:pt x="67" y="240"/>
                  </a:lnTo>
                  <a:lnTo>
                    <a:pt x="65" y="242"/>
                  </a:lnTo>
                  <a:lnTo>
                    <a:pt x="67" y="244"/>
                  </a:lnTo>
                  <a:lnTo>
                    <a:pt x="69" y="244"/>
                  </a:lnTo>
                  <a:lnTo>
                    <a:pt x="65" y="253"/>
                  </a:lnTo>
                  <a:lnTo>
                    <a:pt x="61" y="255"/>
                  </a:lnTo>
                  <a:lnTo>
                    <a:pt x="59" y="257"/>
                  </a:lnTo>
                  <a:lnTo>
                    <a:pt x="56" y="257"/>
                  </a:lnTo>
                  <a:lnTo>
                    <a:pt x="52" y="259"/>
                  </a:lnTo>
                  <a:lnTo>
                    <a:pt x="50" y="259"/>
                  </a:lnTo>
                  <a:lnTo>
                    <a:pt x="44" y="263"/>
                  </a:lnTo>
                  <a:lnTo>
                    <a:pt x="48" y="263"/>
                  </a:lnTo>
                  <a:lnTo>
                    <a:pt x="48" y="265"/>
                  </a:lnTo>
                  <a:lnTo>
                    <a:pt x="46" y="268"/>
                  </a:lnTo>
                  <a:lnTo>
                    <a:pt x="50" y="268"/>
                  </a:lnTo>
                  <a:lnTo>
                    <a:pt x="50" y="270"/>
                  </a:lnTo>
                  <a:lnTo>
                    <a:pt x="50" y="270"/>
                  </a:lnTo>
                  <a:lnTo>
                    <a:pt x="54" y="270"/>
                  </a:lnTo>
                  <a:lnTo>
                    <a:pt x="56" y="268"/>
                  </a:lnTo>
                  <a:lnTo>
                    <a:pt x="63" y="265"/>
                  </a:lnTo>
                  <a:lnTo>
                    <a:pt x="63" y="268"/>
                  </a:lnTo>
                  <a:lnTo>
                    <a:pt x="67" y="270"/>
                  </a:lnTo>
                  <a:lnTo>
                    <a:pt x="63" y="270"/>
                  </a:lnTo>
                  <a:lnTo>
                    <a:pt x="63" y="272"/>
                  </a:lnTo>
                  <a:lnTo>
                    <a:pt x="69" y="272"/>
                  </a:lnTo>
                  <a:lnTo>
                    <a:pt x="69" y="272"/>
                  </a:lnTo>
                  <a:lnTo>
                    <a:pt x="71" y="270"/>
                  </a:lnTo>
                  <a:lnTo>
                    <a:pt x="73" y="274"/>
                  </a:lnTo>
                  <a:lnTo>
                    <a:pt x="78" y="276"/>
                  </a:lnTo>
                  <a:lnTo>
                    <a:pt x="84" y="276"/>
                  </a:lnTo>
                  <a:lnTo>
                    <a:pt x="84" y="274"/>
                  </a:lnTo>
                  <a:lnTo>
                    <a:pt x="88" y="272"/>
                  </a:lnTo>
                  <a:lnTo>
                    <a:pt x="92" y="272"/>
                  </a:lnTo>
                  <a:lnTo>
                    <a:pt x="94" y="270"/>
                  </a:lnTo>
                  <a:lnTo>
                    <a:pt x="96" y="268"/>
                  </a:lnTo>
                  <a:lnTo>
                    <a:pt x="92" y="272"/>
                  </a:lnTo>
                  <a:lnTo>
                    <a:pt x="88" y="278"/>
                  </a:lnTo>
                  <a:lnTo>
                    <a:pt x="88" y="282"/>
                  </a:lnTo>
                  <a:lnTo>
                    <a:pt x="84" y="282"/>
                  </a:lnTo>
                  <a:lnTo>
                    <a:pt x="82" y="282"/>
                  </a:lnTo>
                  <a:lnTo>
                    <a:pt x="78" y="282"/>
                  </a:lnTo>
                  <a:lnTo>
                    <a:pt x="69" y="280"/>
                  </a:lnTo>
                  <a:lnTo>
                    <a:pt x="65" y="282"/>
                  </a:lnTo>
                  <a:lnTo>
                    <a:pt x="65" y="284"/>
                  </a:lnTo>
                  <a:lnTo>
                    <a:pt x="63" y="289"/>
                  </a:lnTo>
                  <a:lnTo>
                    <a:pt x="59" y="289"/>
                  </a:lnTo>
                  <a:lnTo>
                    <a:pt x="59" y="295"/>
                  </a:lnTo>
                  <a:lnTo>
                    <a:pt x="54" y="297"/>
                  </a:lnTo>
                  <a:lnTo>
                    <a:pt x="54" y="299"/>
                  </a:lnTo>
                  <a:lnTo>
                    <a:pt x="50" y="299"/>
                  </a:lnTo>
                  <a:lnTo>
                    <a:pt x="48" y="303"/>
                  </a:lnTo>
                  <a:lnTo>
                    <a:pt x="48" y="303"/>
                  </a:lnTo>
                  <a:lnTo>
                    <a:pt x="46" y="305"/>
                  </a:lnTo>
                  <a:lnTo>
                    <a:pt x="42" y="310"/>
                  </a:lnTo>
                  <a:lnTo>
                    <a:pt x="40" y="310"/>
                  </a:lnTo>
                  <a:lnTo>
                    <a:pt x="35" y="312"/>
                  </a:lnTo>
                  <a:lnTo>
                    <a:pt x="35" y="314"/>
                  </a:lnTo>
                  <a:lnTo>
                    <a:pt x="40" y="314"/>
                  </a:lnTo>
                  <a:lnTo>
                    <a:pt x="40" y="312"/>
                  </a:lnTo>
                  <a:lnTo>
                    <a:pt x="44" y="312"/>
                  </a:lnTo>
                  <a:lnTo>
                    <a:pt x="46" y="316"/>
                  </a:lnTo>
                  <a:close/>
                </a:path>
              </a:pathLst>
            </a:custGeom>
            <a:solidFill>
              <a:srgbClr val="46B9A0"/>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67" name="Freeform 77">
              <a:extLst>
                <a:ext uri="{FF2B5EF4-FFF2-40B4-BE49-F238E27FC236}">
                  <a16:creationId xmlns:a16="http://schemas.microsoft.com/office/drawing/2014/main" id="{C27A0B37-767A-40FB-81CF-C19F83BB1A9B}"/>
                </a:ext>
              </a:extLst>
            </p:cNvPr>
            <p:cNvSpPr>
              <a:spLocks noEditPoints="1"/>
            </p:cNvSpPr>
            <p:nvPr/>
          </p:nvSpPr>
          <p:spPr bwMode="auto">
            <a:xfrm>
              <a:off x="4215424" y="2600800"/>
              <a:ext cx="209589" cy="183969"/>
            </a:xfrm>
            <a:custGeom>
              <a:avLst/>
              <a:gdLst>
                <a:gd name="T0" fmla="*/ 205 w 260"/>
                <a:gd name="T1" fmla="*/ 118 h 243"/>
                <a:gd name="T2" fmla="*/ 188 w 260"/>
                <a:gd name="T3" fmla="*/ 127 h 243"/>
                <a:gd name="T4" fmla="*/ 194 w 260"/>
                <a:gd name="T5" fmla="*/ 114 h 243"/>
                <a:gd name="T6" fmla="*/ 209 w 260"/>
                <a:gd name="T7" fmla="*/ 93 h 243"/>
                <a:gd name="T8" fmla="*/ 215 w 260"/>
                <a:gd name="T9" fmla="*/ 91 h 243"/>
                <a:gd name="T10" fmla="*/ 220 w 260"/>
                <a:gd name="T11" fmla="*/ 70 h 243"/>
                <a:gd name="T12" fmla="*/ 224 w 260"/>
                <a:gd name="T13" fmla="*/ 53 h 243"/>
                <a:gd name="T14" fmla="*/ 207 w 260"/>
                <a:gd name="T15" fmla="*/ 51 h 243"/>
                <a:gd name="T16" fmla="*/ 192 w 260"/>
                <a:gd name="T17" fmla="*/ 45 h 243"/>
                <a:gd name="T18" fmla="*/ 177 w 260"/>
                <a:gd name="T19" fmla="*/ 38 h 243"/>
                <a:gd name="T20" fmla="*/ 163 w 260"/>
                <a:gd name="T21" fmla="*/ 30 h 243"/>
                <a:gd name="T22" fmla="*/ 150 w 260"/>
                <a:gd name="T23" fmla="*/ 19 h 243"/>
                <a:gd name="T24" fmla="*/ 135 w 260"/>
                <a:gd name="T25" fmla="*/ 2 h 243"/>
                <a:gd name="T26" fmla="*/ 118 w 260"/>
                <a:gd name="T27" fmla="*/ 7 h 243"/>
                <a:gd name="T28" fmla="*/ 112 w 260"/>
                <a:gd name="T29" fmla="*/ 30 h 243"/>
                <a:gd name="T30" fmla="*/ 89 w 260"/>
                <a:gd name="T31" fmla="*/ 38 h 243"/>
                <a:gd name="T32" fmla="*/ 74 w 260"/>
                <a:gd name="T33" fmla="*/ 47 h 243"/>
                <a:gd name="T34" fmla="*/ 66 w 260"/>
                <a:gd name="T35" fmla="*/ 38 h 243"/>
                <a:gd name="T36" fmla="*/ 55 w 260"/>
                <a:gd name="T37" fmla="*/ 40 h 243"/>
                <a:gd name="T38" fmla="*/ 59 w 260"/>
                <a:gd name="T39" fmla="*/ 57 h 243"/>
                <a:gd name="T40" fmla="*/ 49 w 260"/>
                <a:gd name="T41" fmla="*/ 64 h 243"/>
                <a:gd name="T42" fmla="*/ 32 w 260"/>
                <a:gd name="T43" fmla="*/ 57 h 243"/>
                <a:gd name="T44" fmla="*/ 17 w 260"/>
                <a:gd name="T45" fmla="*/ 61 h 243"/>
                <a:gd name="T46" fmla="*/ 2 w 260"/>
                <a:gd name="T47" fmla="*/ 72 h 243"/>
                <a:gd name="T48" fmla="*/ 5 w 260"/>
                <a:gd name="T49" fmla="*/ 72 h 243"/>
                <a:gd name="T50" fmla="*/ 7 w 260"/>
                <a:gd name="T51" fmla="*/ 76 h 243"/>
                <a:gd name="T52" fmla="*/ 9 w 260"/>
                <a:gd name="T53" fmla="*/ 87 h 243"/>
                <a:gd name="T54" fmla="*/ 26 w 260"/>
                <a:gd name="T55" fmla="*/ 89 h 243"/>
                <a:gd name="T56" fmla="*/ 36 w 260"/>
                <a:gd name="T57" fmla="*/ 91 h 243"/>
                <a:gd name="T58" fmla="*/ 45 w 260"/>
                <a:gd name="T59" fmla="*/ 99 h 243"/>
                <a:gd name="T60" fmla="*/ 53 w 260"/>
                <a:gd name="T61" fmla="*/ 99 h 243"/>
                <a:gd name="T62" fmla="*/ 49 w 260"/>
                <a:gd name="T63" fmla="*/ 110 h 243"/>
                <a:gd name="T64" fmla="*/ 68 w 260"/>
                <a:gd name="T65" fmla="*/ 123 h 243"/>
                <a:gd name="T66" fmla="*/ 66 w 260"/>
                <a:gd name="T67" fmla="*/ 137 h 243"/>
                <a:gd name="T68" fmla="*/ 72 w 260"/>
                <a:gd name="T69" fmla="*/ 144 h 243"/>
                <a:gd name="T70" fmla="*/ 68 w 260"/>
                <a:gd name="T71" fmla="*/ 163 h 243"/>
                <a:gd name="T72" fmla="*/ 59 w 260"/>
                <a:gd name="T73" fmla="*/ 194 h 243"/>
                <a:gd name="T74" fmla="*/ 68 w 260"/>
                <a:gd name="T75" fmla="*/ 203 h 243"/>
                <a:gd name="T76" fmla="*/ 95 w 260"/>
                <a:gd name="T77" fmla="*/ 213 h 243"/>
                <a:gd name="T78" fmla="*/ 118 w 260"/>
                <a:gd name="T79" fmla="*/ 211 h 243"/>
                <a:gd name="T80" fmla="*/ 142 w 260"/>
                <a:gd name="T81" fmla="*/ 217 h 243"/>
                <a:gd name="T82" fmla="*/ 154 w 260"/>
                <a:gd name="T83" fmla="*/ 190 h 243"/>
                <a:gd name="T84" fmla="*/ 171 w 260"/>
                <a:gd name="T85" fmla="*/ 194 h 243"/>
                <a:gd name="T86" fmla="*/ 201 w 260"/>
                <a:gd name="T87" fmla="*/ 203 h 243"/>
                <a:gd name="T88" fmla="*/ 222 w 260"/>
                <a:gd name="T89" fmla="*/ 184 h 243"/>
                <a:gd name="T90" fmla="*/ 209 w 260"/>
                <a:gd name="T91" fmla="*/ 158 h 243"/>
                <a:gd name="T92" fmla="*/ 209 w 260"/>
                <a:gd name="T93" fmla="*/ 139 h 243"/>
                <a:gd name="T94" fmla="*/ 253 w 260"/>
                <a:gd name="T95" fmla="*/ 243 h 243"/>
                <a:gd name="T96" fmla="*/ 247 w 260"/>
                <a:gd name="T97" fmla="*/ 234 h 243"/>
                <a:gd name="T98" fmla="*/ 243 w 260"/>
                <a:gd name="T99" fmla="*/ 228 h 243"/>
                <a:gd name="T100" fmla="*/ 243 w 260"/>
                <a:gd name="T101" fmla="*/ 219 h 243"/>
                <a:gd name="T102" fmla="*/ 253 w 260"/>
                <a:gd name="T103" fmla="*/ 211 h 243"/>
                <a:gd name="T104" fmla="*/ 257 w 260"/>
                <a:gd name="T105" fmla="*/ 201 h 243"/>
                <a:gd name="T106" fmla="*/ 257 w 260"/>
                <a:gd name="T107" fmla="*/ 23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0" h="243">
                  <a:moveTo>
                    <a:pt x="211" y="133"/>
                  </a:moveTo>
                  <a:lnTo>
                    <a:pt x="209" y="129"/>
                  </a:lnTo>
                  <a:lnTo>
                    <a:pt x="207" y="127"/>
                  </a:lnTo>
                  <a:lnTo>
                    <a:pt x="207" y="123"/>
                  </a:lnTo>
                  <a:lnTo>
                    <a:pt x="205" y="118"/>
                  </a:lnTo>
                  <a:lnTo>
                    <a:pt x="198" y="118"/>
                  </a:lnTo>
                  <a:lnTo>
                    <a:pt x="196" y="120"/>
                  </a:lnTo>
                  <a:lnTo>
                    <a:pt x="198" y="127"/>
                  </a:lnTo>
                  <a:lnTo>
                    <a:pt x="192" y="129"/>
                  </a:lnTo>
                  <a:lnTo>
                    <a:pt x="188" y="127"/>
                  </a:lnTo>
                  <a:lnTo>
                    <a:pt x="188" y="125"/>
                  </a:lnTo>
                  <a:lnTo>
                    <a:pt x="190" y="123"/>
                  </a:lnTo>
                  <a:lnTo>
                    <a:pt x="192" y="123"/>
                  </a:lnTo>
                  <a:lnTo>
                    <a:pt x="192" y="120"/>
                  </a:lnTo>
                  <a:lnTo>
                    <a:pt x="194" y="114"/>
                  </a:lnTo>
                  <a:lnTo>
                    <a:pt x="198" y="106"/>
                  </a:lnTo>
                  <a:lnTo>
                    <a:pt x="201" y="104"/>
                  </a:lnTo>
                  <a:lnTo>
                    <a:pt x="205" y="99"/>
                  </a:lnTo>
                  <a:lnTo>
                    <a:pt x="209" y="97"/>
                  </a:lnTo>
                  <a:lnTo>
                    <a:pt x="209" y="93"/>
                  </a:lnTo>
                  <a:lnTo>
                    <a:pt x="205" y="91"/>
                  </a:lnTo>
                  <a:lnTo>
                    <a:pt x="207" y="89"/>
                  </a:lnTo>
                  <a:lnTo>
                    <a:pt x="211" y="89"/>
                  </a:lnTo>
                  <a:lnTo>
                    <a:pt x="213" y="91"/>
                  </a:lnTo>
                  <a:lnTo>
                    <a:pt x="215" y="91"/>
                  </a:lnTo>
                  <a:lnTo>
                    <a:pt x="222" y="89"/>
                  </a:lnTo>
                  <a:lnTo>
                    <a:pt x="222" y="85"/>
                  </a:lnTo>
                  <a:lnTo>
                    <a:pt x="217" y="82"/>
                  </a:lnTo>
                  <a:lnTo>
                    <a:pt x="217" y="78"/>
                  </a:lnTo>
                  <a:lnTo>
                    <a:pt x="220" y="70"/>
                  </a:lnTo>
                  <a:lnTo>
                    <a:pt x="222" y="68"/>
                  </a:lnTo>
                  <a:lnTo>
                    <a:pt x="222" y="66"/>
                  </a:lnTo>
                  <a:lnTo>
                    <a:pt x="224" y="59"/>
                  </a:lnTo>
                  <a:lnTo>
                    <a:pt x="228" y="55"/>
                  </a:lnTo>
                  <a:lnTo>
                    <a:pt x="224" y="53"/>
                  </a:lnTo>
                  <a:lnTo>
                    <a:pt x="222" y="53"/>
                  </a:lnTo>
                  <a:lnTo>
                    <a:pt x="215" y="49"/>
                  </a:lnTo>
                  <a:lnTo>
                    <a:pt x="213" y="51"/>
                  </a:lnTo>
                  <a:lnTo>
                    <a:pt x="209" y="51"/>
                  </a:lnTo>
                  <a:lnTo>
                    <a:pt x="207" y="51"/>
                  </a:lnTo>
                  <a:lnTo>
                    <a:pt x="203" y="51"/>
                  </a:lnTo>
                  <a:lnTo>
                    <a:pt x="201" y="49"/>
                  </a:lnTo>
                  <a:lnTo>
                    <a:pt x="201" y="47"/>
                  </a:lnTo>
                  <a:lnTo>
                    <a:pt x="196" y="42"/>
                  </a:lnTo>
                  <a:lnTo>
                    <a:pt x="192" y="45"/>
                  </a:lnTo>
                  <a:lnTo>
                    <a:pt x="188" y="42"/>
                  </a:lnTo>
                  <a:lnTo>
                    <a:pt x="186" y="38"/>
                  </a:lnTo>
                  <a:lnTo>
                    <a:pt x="182" y="38"/>
                  </a:lnTo>
                  <a:lnTo>
                    <a:pt x="182" y="40"/>
                  </a:lnTo>
                  <a:lnTo>
                    <a:pt x="177" y="38"/>
                  </a:lnTo>
                  <a:lnTo>
                    <a:pt x="173" y="38"/>
                  </a:lnTo>
                  <a:lnTo>
                    <a:pt x="169" y="32"/>
                  </a:lnTo>
                  <a:lnTo>
                    <a:pt x="167" y="32"/>
                  </a:lnTo>
                  <a:lnTo>
                    <a:pt x="165" y="30"/>
                  </a:lnTo>
                  <a:lnTo>
                    <a:pt x="163" y="30"/>
                  </a:lnTo>
                  <a:lnTo>
                    <a:pt x="161" y="30"/>
                  </a:lnTo>
                  <a:lnTo>
                    <a:pt x="156" y="28"/>
                  </a:lnTo>
                  <a:lnTo>
                    <a:pt x="154" y="23"/>
                  </a:lnTo>
                  <a:lnTo>
                    <a:pt x="152" y="21"/>
                  </a:lnTo>
                  <a:lnTo>
                    <a:pt x="150" y="19"/>
                  </a:lnTo>
                  <a:lnTo>
                    <a:pt x="148" y="19"/>
                  </a:lnTo>
                  <a:lnTo>
                    <a:pt x="142" y="15"/>
                  </a:lnTo>
                  <a:lnTo>
                    <a:pt x="142" y="11"/>
                  </a:lnTo>
                  <a:lnTo>
                    <a:pt x="137" y="11"/>
                  </a:lnTo>
                  <a:lnTo>
                    <a:pt x="135" y="2"/>
                  </a:lnTo>
                  <a:lnTo>
                    <a:pt x="133" y="0"/>
                  </a:lnTo>
                  <a:lnTo>
                    <a:pt x="133" y="2"/>
                  </a:lnTo>
                  <a:lnTo>
                    <a:pt x="127" y="4"/>
                  </a:lnTo>
                  <a:lnTo>
                    <a:pt x="125" y="4"/>
                  </a:lnTo>
                  <a:lnTo>
                    <a:pt x="118" y="7"/>
                  </a:lnTo>
                  <a:lnTo>
                    <a:pt x="116" y="11"/>
                  </a:lnTo>
                  <a:lnTo>
                    <a:pt x="118" y="15"/>
                  </a:lnTo>
                  <a:lnTo>
                    <a:pt x="116" y="23"/>
                  </a:lnTo>
                  <a:lnTo>
                    <a:pt x="112" y="28"/>
                  </a:lnTo>
                  <a:lnTo>
                    <a:pt x="112" y="30"/>
                  </a:lnTo>
                  <a:lnTo>
                    <a:pt x="106" y="32"/>
                  </a:lnTo>
                  <a:lnTo>
                    <a:pt x="102" y="32"/>
                  </a:lnTo>
                  <a:lnTo>
                    <a:pt x="97" y="32"/>
                  </a:lnTo>
                  <a:lnTo>
                    <a:pt x="91" y="36"/>
                  </a:lnTo>
                  <a:lnTo>
                    <a:pt x="89" y="38"/>
                  </a:lnTo>
                  <a:lnTo>
                    <a:pt x="89" y="42"/>
                  </a:lnTo>
                  <a:lnTo>
                    <a:pt x="93" y="42"/>
                  </a:lnTo>
                  <a:lnTo>
                    <a:pt x="89" y="47"/>
                  </a:lnTo>
                  <a:lnTo>
                    <a:pt x="83" y="47"/>
                  </a:lnTo>
                  <a:lnTo>
                    <a:pt x="74" y="47"/>
                  </a:lnTo>
                  <a:lnTo>
                    <a:pt x="72" y="45"/>
                  </a:lnTo>
                  <a:lnTo>
                    <a:pt x="68" y="47"/>
                  </a:lnTo>
                  <a:lnTo>
                    <a:pt x="68" y="42"/>
                  </a:lnTo>
                  <a:lnTo>
                    <a:pt x="66" y="40"/>
                  </a:lnTo>
                  <a:lnTo>
                    <a:pt x="66" y="38"/>
                  </a:lnTo>
                  <a:lnTo>
                    <a:pt x="64" y="36"/>
                  </a:lnTo>
                  <a:lnTo>
                    <a:pt x="59" y="38"/>
                  </a:lnTo>
                  <a:lnTo>
                    <a:pt x="55" y="38"/>
                  </a:lnTo>
                  <a:lnTo>
                    <a:pt x="53" y="36"/>
                  </a:lnTo>
                  <a:lnTo>
                    <a:pt x="55" y="40"/>
                  </a:lnTo>
                  <a:lnTo>
                    <a:pt x="53" y="42"/>
                  </a:lnTo>
                  <a:lnTo>
                    <a:pt x="59" y="49"/>
                  </a:lnTo>
                  <a:lnTo>
                    <a:pt x="59" y="51"/>
                  </a:lnTo>
                  <a:lnTo>
                    <a:pt x="59" y="55"/>
                  </a:lnTo>
                  <a:lnTo>
                    <a:pt x="59" y="57"/>
                  </a:lnTo>
                  <a:lnTo>
                    <a:pt x="61" y="59"/>
                  </a:lnTo>
                  <a:lnTo>
                    <a:pt x="61" y="64"/>
                  </a:lnTo>
                  <a:lnTo>
                    <a:pt x="55" y="64"/>
                  </a:lnTo>
                  <a:lnTo>
                    <a:pt x="51" y="64"/>
                  </a:lnTo>
                  <a:lnTo>
                    <a:pt x="49" y="64"/>
                  </a:lnTo>
                  <a:lnTo>
                    <a:pt x="45" y="64"/>
                  </a:lnTo>
                  <a:lnTo>
                    <a:pt x="45" y="64"/>
                  </a:lnTo>
                  <a:lnTo>
                    <a:pt x="40" y="66"/>
                  </a:lnTo>
                  <a:lnTo>
                    <a:pt x="34" y="59"/>
                  </a:lnTo>
                  <a:lnTo>
                    <a:pt x="32" y="57"/>
                  </a:lnTo>
                  <a:lnTo>
                    <a:pt x="26" y="59"/>
                  </a:lnTo>
                  <a:lnTo>
                    <a:pt x="24" y="61"/>
                  </a:lnTo>
                  <a:lnTo>
                    <a:pt x="21" y="61"/>
                  </a:lnTo>
                  <a:lnTo>
                    <a:pt x="19" y="64"/>
                  </a:lnTo>
                  <a:lnTo>
                    <a:pt x="17" y="61"/>
                  </a:lnTo>
                  <a:lnTo>
                    <a:pt x="13" y="61"/>
                  </a:lnTo>
                  <a:lnTo>
                    <a:pt x="9" y="66"/>
                  </a:lnTo>
                  <a:lnTo>
                    <a:pt x="5" y="66"/>
                  </a:lnTo>
                  <a:lnTo>
                    <a:pt x="0" y="68"/>
                  </a:lnTo>
                  <a:lnTo>
                    <a:pt x="2" y="72"/>
                  </a:lnTo>
                  <a:lnTo>
                    <a:pt x="7" y="70"/>
                  </a:lnTo>
                  <a:lnTo>
                    <a:pt x="9" y="72"/>
                  </a:lnTo>
                  <a:lnTo>
                    <a:pt x="11" y="72"/>
                  </a:lnTo>
                  <a:lnTo>
                    <a:pt x="7" y="72"/>
                  </a:lnTo>
                  <a:lnTo>
                    <a:pt x="5" y="72"/>
                  </a:lnTo>
                  <a:lnTo>
                    <a:pt x="7" y="76"/>
                  </a:lnTo>
                  <a:lnTo>
                    <a:pt x="7" y="72"/>
                  </a:lnTo>
                  <a:lnTo>
                    <a:pt x="9" y="74"/>
                  </a:lnTo>
                  <a:lnTo>
                    <a:pt x="9" y="76"/>
                  </a:lnTo>
                  <a:lnTo>
                    <a:pt x="7" y="76"/>
                  </a:lnTo>
                  <a:lnTo>
                    <a:pt x="5" y="78"/>
                  </a:lnTo>
                  <a:lnTo>
                    <a:pt x="5" y="80"/>
                  </a:lnTo>
                  <a:lnTo>
                    <a:pt x="7" y="80"/>
                  </a:lnTo>
                  <a:lnTo>
                    <a:pt x="9" y="85"/>
                  </a:lnTo>
                  <a:lnTo>
                    <a:pt x="9" y="87"/>
                  </a:lnTo>
                  <a:lnTo>
                    <a:pt x="13" y="82"/>
                  </a:lnTo>
                  <a:lnTo>
                    <a:pt x="15" y="85"/>
                  </a:lnTo>
                  <a:lnTo>
                    <a:pt x="17" y="85"/>
                  </a:lnTo>
                  <a:lnTo>
                    <a:pt x="24" y="87"/>
                  </a:lnTo>
                  <a:lnTo>
                    <a:pt x="26" y="89"/>
                  </a:lnTo>
                  <a:lnTo>
                    <a:pt x="28" y="89"/>
                  </a:lnTo>
                  <a:lnTo>
                    <a:pt x="32" y="91"/>
                  </a:lnTo>
                  <a:lnTo>
                    <a:pt x="36" y="89"/>
                  </a:lnTo>
                  <a:lnTo>
                    <a:pt x="38" y="89"/>
                  </a:lnTo>
                  <a:lnTo>
                    <a:pt x="36" y="91"/>
                  </a:lnTo>
                  <a:lnTo>
                    <a:pt x="38" y="93"/>
                  </a:lnTo>
                  <a:lnTo>
                    <a:pt x="40" y="91"/>
                  </a:lnTo>
                  <a:lnTo>
                    <a:pt x="42" y="93"/>
                  </a:lnTo>
                  <a:lnTo>
                    <a:pt x="42" y="97"/>
                  </a:lnTo>
                  <a:lnTo>
                    <a:pt x="45" y="99"/>
                  </a:lnTo>
                  <a:lnTo>
                    <a:pt x="47" y="99"/>
                  </a:lnTo>
                  <a:lnTo>
                    <a:pt x="49" y="97"/>
                  </a:lnTo>
                  <a:lnTo>
                    <a:pt x="53" y="97"/>
                  </a:lnTo>
                  <a:lnTo>
                    <a:pt x="57" y="101"/>
                  </a:lnTo>
                  <a:lnTo>
                    <a:pt x="53" y="99"/>
                  </a:lnTo>
                  <a:lnTo>
                    <a:pt x="49" y="99"/>
                  </a:lnTo>
                  <a:lnTo>
                    <a:pt x="47" y="104"/>
                  </a:lnTo>
                  <a:lnTo>
                    <a:pt x="49" y="104"/>
                  </a:lnTo>
                  <a:lnTo>
                    <a:pt x="51" y="108"/>
                  </a:lnTo>
                  <a:lnTo>
                    <a:pt x="49" y="110"/>
                  </a:lnTo>
                  <a:lnTo>
                    <a:pt x="49" y="114"/>
                  </a:lnTo>
                  <a:lnTo>
                    <a:pt x="53" y="114"/>
                  </a:lnTo>
                  <a:lnTo>
                    <a:pt x="57" y="120"/>
                  </a:lnTo>
                  <a:lnTo>
                    <a:pt x="61" y="120"/>
                  </a:lnTo>
                  <a:lnTo>
                    <a:pt x="68" y="123"/>
                  </a:lnTo>
                  <a:lnTo>
                    <a:pt x="68" y="127"/>
                  </a:lnTo>
                  <a:lnTo>
                    <a:pt x="68" y="129"/>
                  </a:lnTo>
                  <a:lnTo>
                    <a:pt x="68" y="133"/>
                  </a:lnTo>
                  <a:lnTo>
                    <a:pt x="66" y="133"/>
                  </a:lnTo>
                  <a:lnTo>
                    <a:pt x="66" y="137"/>
                  </a:lnTo>
                  <a:lnTo>
                    <a:pt x="68" y="137"/>
                  </a:lnTo>
                  <a:lnTo>
                    <a:pt x="74" y="144"/>
                  </a:lnTo>
                  <a:lnTo>
                    <a:pt x="78" y="154"/>
                  </a:lnTo>
                  <a:lnTo>
                    <a:pt x="74" y="150"/>
                  </a:lnTo>
                  <a:lnTo>
                    <a:pt x="72" y="144"/>
                  </a:lnTo>
                  <a:lnTo>
                    <a:pt x="68" y="141"/>
                  </a:lnTo>
                  <a:lnTo>
                    <a:pt x="68" y="144"/>
                  </a:lnTo>
                  <a:lnTo>
                    <a:pt x="66" y="154"/>
                  </a:lnTo>
                  <a:lnTo>
                    <a:pt x="66" y="160"/>
                  </a:lnTo>
                  <a:lnTo>
                    <a:pt x="68" y="163"/>
                  </a:lnTo>
                  <a:lnTo>
                    <a:pt x="66" y="165"/>
                  </a:lnTo>
                  <a:lnTo>
                    <a:pt x="64" y="179"/>
                  </a:lnTo>
                  <a:lnTo>
                    <a:pt x="61" y="190"/>
                  </a:lnTo>
                  <a:lnTo>
                    <a:pt x="57" y="192"/>
                  </a:lnTo>
                  <a:lnTo>
                    <a:pt x="59" y="194"/>
                  </a:lnTo>
                  <a:lnTo>
                    <a:pt x="59" y="196"/>
                  </a:lnTo>
                  <a:lnTo>
                    <a:pt x="64" y="196"/>
                  </a:lnTo>
                  <a:lnTo>
                    <a:pt x="64" y="201"/>
                  </a:lnTo>
                  <a:lnTo>
                    <a:pt x="64" y="205"/>
                  </a:lnTo>
                  <a:lnTo>
                    <a:pt x="68" y="203"/>
                  </a:lnTo>
                  <a:lnTo>
                    <a:pt x="76" y="207"/>
                  </a:lnTo>
                  <a:lnTo>
                    <a:pt x="80" y="211"/>
                  </a:lnTo>
                  <a:lnTo>
                    <a:pt x="85" y="209"/>
                  </a:lnTo>
                  <a:lnTo>
                    <a:pt x="89" y="213"/>
                  </a:lnTo>
                  <a:lnTo>
                    <a:pt x="95" y="213"/>
                  </a:lnTo>
                  <a:lnTo>
                    <a:pt x="97" y="213"/>
                  </a:lnTo>
                  <a:lnTo>
                    <a:pt x="99" y="211"/>
                  </a:lnTo>
                  <a:lnTo>
                    <a:pt x="110" y="211"/>
                  </a:lnTo>
                  <a:lnTo>
                    <a:pt x="112" y="213"/>
                  </a:lnTo>
                  <a:lnTo>
                    <a:pt x="118" y="211"/>
                  </a:lnTo>
                  <a:lnTo>
                    <a:pt x="125" y="215"/>
                  </a:lnTo>
                  <a:lnTo>
                    <a:pt x="133" y="213"/>
                  </a:lnTo>
                  <a:lnTo>
                    <a:pt x="139" y="217"/>
                  </a:lnTo>
                  <a:lnTo>
                    <a:pt x="142" y="219"/>
                  </a:lnTo>
                  <a:lnTo>
                    <a:pt x="142" y="217"/>
                  </a:lnTo>
                  <a:lnTo>
                    <a:pt x="142" y="211"/>
                  </a:lnTo>
                  <a:lnTo>
                    <a:pt x="142" y="205"/>
                  </a:lnTo>
                  <a:lnTo>
                    <a:pt x="144" y="201"/>
                  </a:lnTo>
                  <a:lnTo>
                    <a:pt x="148" y="196"/>
                  </a:lnTo>
                  <a:lnTo>
                    <a:pt x="154" y="190"/>
                  </a:lnTo>
                  <a:lnTo>
                    <a:pt x="156" y="190"/>
                  </a:lnTo>
                  <a:lnTo>
                    <a:pt x="158" y="192"/>
                  </a:lnTo>
                  <a:lnTo>
                    <a:pt x="163" y="192"/>
                  </a:lnTo>
                  <a:lnTo>
                    <a:pt x="169" y="194"/>
                  </a:lnTo>
                  <a:lnTo>
                    <a:pt x="171" y="194"/>
                  </a:lnTo>
                  <a:lnTo>
                    <a:pt x="175" y="192"/>
                  </a:lnTo>
                  <a:lnTo>
                    <a:pt x="177" y="192"/>
                  </a:lnTo>
                  <a:lnTo>
                    <a:pt x="190" y="198"/>
                  </a:lnTo>
                  <a:lnTo>
                    <a:pt x="192" y="203"/>
                  </a:lnTo>
                  <a:lnTo>
                    <a:pt x="201" y="203"/>
                  </a:lnTo>
                  <a:lnTo>
                    <a:pt x="205" y="201"/>
                  </a:lnTo>
                  <a:lnTo>
                    <a:pt x="205" y="198"/>
                  </a:lnTo>
                  <a:lnTo>
                    <a:pt x="209" y="194"/>
                  </a:lnTo>
                  <a:lnTo>
                    <a:pt x="220" y="184"/>
                  </a:lnTo>
                  <a:lnTo>
                    <a:pt x="222" y="184"/>
                  </a:lnTo>
                  <a:lnTo>
                    <a:pt x="220" y="179"/>
                  </a:lnTo>
                  <a:lnTo>
                    <a:pt x="222" y="173"/>
                  </a:lnTo>
                  <a:lnTo>
                    <a:pt x="217" y="173"/>
                  </a:lnTo>
                  <a:lnTo>
                    <a:pt x="209" y="169"/>
                  </a:lnTo>
                  <a:lnTo>
                    <a:pt x="209" y="158"/>
                  </a:lnTo>
                  <a:lnTo>
                    <a:pt x="205" y="154"/>
                  </a:lnTo>
                  <a:lnTo>
                    <a:pt x="207" y="150"/>
                  </a:lnTo>
                  <a:lnTo>
                    <a:pt x="211" y="150"/>
                  </a:lnTo>
                  <a:lnTo>
                    <a:pt x="213" y="144"/>
                  </a:lnTo>
                  <a:lnTo>
                    <a:pt x="209" y="139"/>
                  </a:lnTo>
                  <a:lnTo>
                    <a:pt x="209" y="135"/>
                  </a:lnTo>
                  <a:lnTo>
                    <a:pt x="211" y="133"/>
                  </a:lnTo>
                  <a:lnTo>
                    <a:pt x="211" y="133"/>
                  </a:lnTo>
                  <a:lnTo>
                    <a:pt x="211" y="133"/>
                  </a:lnTo>
                  <a:close/>
                  <a:moveTo>
                    <a:pt x="253" y="243"/>
                  </a:moveTo>
                  <a:lnTo>
                    <a:pt x="247" y="241"/>
                  </a:lnTo>
                  <a:lnTo>
                    <a:pt x="245" y="238"/>
                  </a:lnTo>
                  <a:lnTo>
                    <a:pt x="247" y="236"/>
                  </a:lnTo>
                  <a:lnTo>
                    <a:pt x="249" y="236"/>
                  </a:lnTo>
                  <a:lnTo>
                    <a:pt x="247" y="234"/>
                  </a:lnTo>
                  <a:lnTo>
                    <a:pt x="245" y="234"/>
                  </a:lnTo>
                  <a:lnTo>
                    <a:pt x="245" y="232"/>
                  </a:lnTo>
                  <a:lnTo>
                    <a:pt x="243" y="230"/>
                  </a:lnTo>
                  <a:lnTo>
                    <a:pt x="243" y="228"/>
                  </a:lnTo>
                  <a:lnTo>
                    <a:pt x="243" y="228"/>
                  </a:lnTo>
                  <a:lnTo>
                    <a:pt x="243" y="226"/>
                  </a:lnTo>
                  <a:lnTo>
                    <a:pt x="241" y="224"/>
                  </a:lnTo>
                  <a:lnTo>
                    <a:pt x="241" y="222"/>
                  </a:lnTo>
                  <a:lnTo>
                    <a:pt x="243" y="222"/>
                  </a:lnTo>
                  <a:lnTo>
                    <a:pt x="243" y="219"/>
                  </a:lnTo>
                  <a:lnTo>
                    <a:pt x="241" y="217"/>
                  </a:lnTo>
                  <a:lnTo>
                    <a:pt x="243" y="213"/>
                  </a:lnTo>
                  <a:lnTo>
                    <a:pt x="249" y="211"/>
                  </a:lnTo>
                  <a:lnTo>
                    <a:pt x="251" y="209"/>
                  </a:lnTo>
                  <a:lnTo>
                    <a:pt x="253" y="211"/>
                  </a:lnTo>
                  <a:lnTo>
                    <a:pt x="255" y="211"/>
                  </a:lnTo>
                  <a:lnTo>
                    <a:pt x="255" y="207"/>
                  </a:lnTo>
                  <a:lnTo>
                    <a:pt x="255" y="205"/>
                  </a:lnTo>
                  <a:lnTo>
                    <a:pt x="255" y="201"/>
                  </a:lnTo>
                  <a:lnTo>
                    <a:pt x="257" y="201"/>
                  </a:lnTo>
                  <a:lnTo>
                    <a:pt x="260" y="207"/>
                  </a:lnTo>
                  <a:lnTo>
                    <a:pt x="257" y="211"/>
                  </a:lnTo>
                  <a:lnTo>
                    <a:pt x="260" y="219"/>
                  </a:lnTo>
                  <a:lnTo>
                    <a:pt x="257" y="230"/>
                  </a:lnTo>
                  <a:lnTo>
                    <a:pt x="257" y="234"/>
                  </a:lnTo>
                  <a:lnTo>
                    <a:pt x="255" y="241"/>
                  </a:lnTo>
                  <a:lnTo>
                    <a:pt x="253" y="243"/>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68" name="Freeform 78">
              <a:extLst>
                <a:ext uri="{FF2B5EF4-FFF2-40B4-BE49-F238E27FC236}">
                  <a16:creationId xmlns:a16="http://schemas.microsoft.com/office/drawing/2014/main" id="{74193730-BBAD-43F8-A1A5-CCCF170C5695}"/>
                </a:ext>
              </a:extLst>
            </p:cNvPr>
            <p:cNvSpPr>
              <a:spLocks/>
            </p:cNvSpPr>
            <p:nvPr/>
          </p:nvSpPr>
          <p:spPr bwMode="auto">
            <a:xfrm>
              <a:off x="4503207" y="2883192"/>
              <a:ext cx="4836" cy="5300"/>
            </a:xfrm>
            <a:custGeom>
              <a:avLst/>
              <a:gdLst>
                <a:gd name="T0" fmla="*/ 0 w 6"/>
                <a:gd name="T1" fmla="*/ 0 h 7"/>
                <a:gd name="T2" fmla="*/ 0 w 6"/>
                <a:gd name="T3" fmla="*/ 5 h 7"/>
                <a:gd name="T4" fmla="*/ 4 w 6"/>
                <a:gd name="T5" fmla="*/ 7 h 7"/>
                <a:gd name="T6" fmla="*/ 6 w 6"/>
                <a:gd name="T7" fmla="*/ 5 h 7"/>
                <a:gd name="T8" fmla="*/ 6 w 6"/>
                <a:gd name="T9" fmla="*/ 2 h 7"/>
                <a:gd name="T10" fmla="*/ 0 w 6"/>
                <a:gd name="T11" fmla="*/ 0 h 7"/>
              </a:gdLst>
              <a:ahLst/>
              <a:cxnLst>
                <a:cxn ang="0">
                  <a:pos x="T0" y="T1"/>
                </a:cxn>
                <a:cxn ang="0">
                  <a:pos x="T2" y="T3"/>
                </a:cxn>
                <a:cxn ang="0">
                  <a:pos x="T4" y="T5"/>
                </a:cxn>
                <a:cxn ang="0">
                  <a:pos x="T6" y="T7"/>
                </a:cxn>
                <a:cxn ang="0">
                  <a:pos x="T8" y="T9"/>
                </a:cxn>
                <a:cxn ang="0">
                  <a:pos x="T10" y="T11"/>
                </a:cxn>
              </a:cxnLst>
              <a:rect l="0" t="0" r="r" b="b"/>
              <a:pathLst>
                <a:path w="6" h="7">
                  <a:moveTo>
                    <a:pt x="0" y="0"/>
                  </a:moveTo>
                  <a:lnTo>
                    <a:pt x="0" y="5"/>
                  </a:lnTo>
                  <a:lnTo>
                    <a:pt x="4" y="7"/>
                  </a:lnTo>
                  <a:lnTo>
                    <a:pt x="6" y="5"/>
                  </a:lnTo>
                  <a:lnTo>
                    <a:pt x="6" y="2"/>
                  </a:lnTo>
                  <a:lnTo>
                    <a:pt x="0"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69" name="Freeform 79">
              <a:extLst>
                <a:ext uri="{FF2B5EF4-FFF2-40B4-BE49-F238E27FC236}">
                  <a16:creationId xmlns:a16="http://schemas.microsoft.com/office/drawing/2014/main" id="{5C772803-9271-430C-AD8D-580DF362270B}"/>
                </a:ext>
              </a:extLst>
            </p:cNvPr>
            <p:cNvSpPr>
              <a:spLocks noEditPoints="1"/>
            </p:cNvSpPr>
            <p:nvPr/>
          </p:nvSpPr>
          <p:spPr bwMode="auto">
            <a:xfrm>
              <a:off x="4380678" y="2677267"/>
              <a:ext cx="181375" cy="195325"/>
            </a:xfrm>
            <a:custGeom>
              <a:avLst/>
              <a:gdLst>
                <a:gd name="T0" fmla="*/ 4 w 225"/>
                <a:gd name="T1" fmla="*/ 68 h 258"/>
                <a:gd name="T2" fmla="*/ 8 w 225"/>
                <a:gd name="T3" fmla="*/ 43 h 258"/>
                <a:gd name="T4" fmla="*/ 19 w 225"/>
                <a:gd name="T5" fmla="*/ 28 h 258"/>
                <a:gd name="T6" fmla="*/ 40 w 225"/>
                <a:gd name="T7" fmla="*/ 28 h 258"/>
                <a:gd name="T8" fmla="*/ 59 w 225"/>
                <a:gd name="T9" fmla="*/ 22 h 258"/>
                <a:gd name="T10" fmla="*/ 74 w 225"/>
                <a:gd name="T11" fmla="*/ 5 h 258"/>
                <a:gd name="T12" fmla="*/ 101 w 225"/>
                <a:gd name="T13" fmla="*/ 5 h 258"/>
                <a:gd name="T14" fmla="*/ 126 w 225"/>
                <a:gd name="T15" fmla="*/ 22 h 258"/>
                <a:gd name="T16" fmla="*/ 120 w 225"/>
                <a:gd name="T17" fmla="*/ 36 h 258"/>
                <a:gd name="T18" fmla="*/ 103 w 225"/>
                <a:gd name="T19" fmla="*/ 47 h 258"/>
                <a:gd name="T20" fmla="*/ 105 w 225"/>
                <a:gd name="T21" fmla="*/ 66 h 258"/>
                <a:gd name="T22" fmla="*/ 124 w 225"/>
                <a:gd name="T23" fmla="*/ 85 h 258"/>
                <a:gd name="T24" fmla="*/ 141 w 225"/>
                <a:gd name="T25" fmla="*/ 110 h 258"/>
                <a:gd name="T26" fmla="*/ 160 w 225"/>
                <a:gd name="T27" fmla="*/ 127 h 258"/>
                <a:gd name="T28" fmla="*/ 181 w 225"/>
                <a:gd name="T29" fmla="*/ 129 h 258"/>
                <a:gd name="T30" fmla="*/ 181 w 225"/>
                <a:gd name="T31" fmla="*/ 142 h 258"/>
                <a:gd name="T32" fmla="*/ 221 w 225"/>
                <a:gd name="T33" fmla="*/ 161 h 258"/>
                <a:gd name="T34" fmla="*/ 225 w 225"/>
                <a:gd name="T35" fmla="*/ 177 h 258"/>
                <a:gd name="T36" fmla="*/ 215 w 225"/>
                <a:gd name="T37" fmla="*/ 171 h 258"/>
                <a:gd name="T38" fmla="*/ 202 w 225"/>
                <a:gd name="T39" fmla="*/ 163 h 258"/>
                <a:gd name="T40" fmla="*/ 194 w 225"/>
                <a:gd name="T41" fmla="*/ 173 h 258"/>
                <a:gd name="T42" fmla="*/ 196 w 225"/>
                <a:gd name="T43" fmla="*/ 184 h 258"/>
                <a:gd name="T44" fmla="*/ 200 w 225"/>
                <a:gd name="T45" fmla="*/ 201 h 258"/>
                <a:gd name="T46" fmla="*/ 187 w 225"/>
                <a:gd name="T47" fmla="*/ 224 h 258"/>
                <a:gd name="T48" fmla="*/ 175 w 225"/>
                <a:gd name="T49" fmla="*/ 220 h 258"/>
                <a:gd name="T50" fmla="*/ 181 w 225"/>
                <a:gd name="T51" fmla="*/ 207 h 258"/>
                <a:gd name="T52" fmla="*/ 181 w 225"/>
                <a:gd name="T53" fmla="*/ 190 h 258"/>
                <a:gd name="T54" fmla="*/ 170 w 225"/>
                <a:gd name="T55" fmla="*/ 175 h 258"/>
                <a:gd name="T56" fmla="*/ 160 w 225"/>
                <a:gd name="T57" fmla="*/ 167 h 258"/>
                <a:gd name="T58" fmla="*/ 149 w 225"/>
                <a:gd name="T59" fmla="*/ 156 h 258"/>
                <a:gd name="T60" fmla="*/ 135 w 225"/>
                <a:gd name="T61" fmla="*/ 146 h 258"/>
                <a:gd name="T62" fmla="*/ 120 w 225"/>
                <a:gd name="T63" fmla="*/ 142 h 258"/>
                <a:gd name="T64" fmla="*/ 97 w 225"/>
                <a:gd name="T65" fmla="*/ 121 h 258"/>
                <a:gd name="T66" fmla="*/ 78 w 225"/>
                <a:gd name="T67" fmla="*/ 104 h 258"/>
                <a:gd name="T68" fmla="*/ 67 w 225"/>
                <a:gd name="T69" fmla="*/ 85 h 258"/>
                <a:gd name="T70" fmla="*/ 52 w 225"/>
                <a:gd name="T71" fmla="*/ 72 h 258"/>
                <a:gd name="T72" fmla="*/ 17 w 225"/>
                <a:gd name="T73" fmla="*/ 83 h 258"/>
                <a:gd name="T74" fmla="*/ 34 w 225"/>
                <a:gd name="T75" fmla="*/ 146 h 258"/>
                <a:gd name="T76" fmla="*/ 31 w 225"/>
                <a:gd name="T77" fmla="*/ 150 h 258"/>
                <a:gd name="T78" fmla="*/ 82 w 225"/>
                <a:gd name="T79" fmla="*/ 118 h 258"/>
                <a:gd name="T80" fmla="*/ 74 w 225"/>
                <a:gd name="T81" fmla="*/ 108 h 258"/>
                <a:gd name="T82" fmla="*/ 65 w 225"/>
                <a:gd name="T83" fmla="*/ 106 h 258"/>
                <a:gd name="T84" fmla="*/ 48 w 225"/>
                <a:gd name="T85" fmla="*/ 199 h 258"/>
                <a:gd name="T86" fmla="*/ 59 w 225"/>
                <a:gd name="T87" fmla="*/ 194 h 258"/>
                <a:gd name="T88" fmla="*/ 55 w 225"/>
                <a:gd name="T89" fmla="*/ 165 h 258"/>
                <a:gd name="T90" fmla="*/ 55 w 225"/>
                <a:gd name="T91" fmla="*/ 148 h 258"/>
                <a:gd name="T92" fmla="*/ 36 w 225"/>
                <a:gd name="T93" fmla="*/ 154 h 258"/>
                <a:gd name="T94" fmla="*/ 34 w 225"/>
                <a:gd name="T95" fmla="*/ 165 h 258"/>
                <a:gd name="T96" fmla="*/ 38 w 225"/>
                <a:gd name="T97" fmla="*/ 177 h 258"/>
                <a:gd name="T98" fmla="*/ 38 w 225"/>
                <a:gd name="T99" fmla="*/ 201 h 258"/>
                <a:gd name="T100" fmla="*/ 168 w 225"/>
                <a:gd name="T101" fmla="*/ 249 h 258"/>
                <a:gd name="T102" fmla="*/ 173 w 225"/>
                <a:gd name="T103" fmla="*/ 222 h 258"/>
                <a:gd name="T104" fmla="*/ 154 w 225"/>
                <a:gd name="T105" fmla="*/ 224 h 258"/>
                <a:gd name="T106" fmla="*/ 124 w 225"/>
                <a:gd name="T107" fmla="*/ 222 h 258"/>
                <a:gd name="T108" fmla="*/ 120 w 225"/>
                <a:gd name="T109" fmla="*/ 234 h 258"/>
                <a:gd name="T110" fmla="*/ 147 w 225"/>
                <a:gd name="T111" fmla="*/ 249 h 258"/>
                <a:gd name="T112" fmla="*/ 166 w 225"/>
                <a:gd name="T113" fmla="*/ 25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5" h="258">
                  <a:moveTo>
                    <a:pt x="17" y="83"/>
                  </a:moveTo>
                  <a:lnTo>
                    <a:pt x="15" y="78"/>
                  </a:lnTo>
                  <a:lnTo>
                    <a:pt x="17" y="72"/>
                  </a:lnTo>
                  <a:lnTo>
                    <a:pt x="12" y="72"/>
                  </a:lnTo>
                  <a:lnTo>
                    <a:pt x="4" y="68"/>
                  </a:lnTo>
                  <a:lnTo>
                    <a:pt x="4" y="57"/>
                  </a:lnTo>
                  <a:lnTo>
                    <a:pt x="0" y="53"/>
                  </a:lnTo>
                  <a:lnTo>
                    <a:pt x="2" y="49"/>
                  </a:lnTo>
                  <a:lnTo>
                    <a:pt x="6" y="49"/>
                  </a:lnTo>
                  <a:lnTo>
                    <a:pt x="8" y="43"/>
                  </a:lnTo>
                  <a:lnTo>
                    <a:pt x="4" y="38"/>
                  </a:lnTo>
                  <a:lnTo>
                    <a:pt x="4" y="34"/>
                  </a:lnTo>
                  <a:lnTo>
                    <a:pt x="6" y="32"/>
                  </a:lnTo>
                  <a:lnTo>
                    <a:pt x="10" y="34"/>
                  </a:lnTo>
                  <a:lnTo>
                    <a:pt x="19" y="28"/>
                  </a:lnTo>
                  <a:lnTo>
                    <a:pt x="23" y="30"/>
                  </a:lnTo>
                  <a:lnTo>
                    <a:pt x="29" y="17"/>
                  </a:lnTo>
                  <a:lnTo>
                    <a:pt x="36" y="22"/>
                  </a:lnTo>
                  <a:lnTo>
                    <a:pt x="34" y="26"/>
                  </a:lnTo>
                  <a:lnTo>
                    <a:pt x="40" y="28"/>
                  </a:lnTo>
                  <a:lnTo>
                    <a:pt x="42" y="32"/>
                  </a:lnTo>
                  <a:lnTo>
                    <a:pt x="46" y="26"/>
                  </a:lnTo>
                  <a:lnTo>
                    <a:pt x="46" y="19"/>
                  </a:lnTo>
                  <a:lnTo>
                    <a:pt x="55" y="22"/>
                  </a:lnTo>
                  <a:lnTo>
                    <a:pt x="59" y="22"/>
                  </a:lnTo>
                  <a:lnTo>
                    <a:pt x="63" y="24"/>
                  </a:lnTo>
                  <a:lnTo>
                    <a:pt x="63" y="17"/>
                  </a:lnTo>
                  <a:lnTo>
                    <a:pt x="71" y="15"/>
                  </a:lnTo>
                  <a:lnTo>
                    <a:pt x="69" y="9"/>
                  </a:lnTo>
                  <a:lnTo>
                    <a:pt x="74" y="5"/>
                  </a:lnTo>
                  <a:lnTo>
                    <a:pt x="80" y="7"/>
                  </a:lnTo>
                  <a:lnTo>
                    <a:pt x="90" y="0"/>
                  </a:lnTo>
                  <a:lnTo>
                    <a:pt x="95" y="3"/>
                  </a:lnTo>
                  <a:lnTo>
                    <a:pt x="101" y="3"/>
                  </a:lnTo>
                  <a:lnTo>
                    <a:pt x="101" y="5"/>
                  </a:lnTo>
                  <a:lnTo>
                    <a:pt x="109" y="11"/>
                  </a:lnTo>
                  <a:lnTo>
                    <a:pt x="122" y="13"/>
                  </a:lnTo>
                  <a:lnTo>
                    <a:pt x="128" y="13"/>
                  </a:lnTo>
                  <a:lnTo>
                    <a:pt x="133" y="15"/>
                  </a:lnTo>
                  <a:lnTo>
                    <a:pt x="126" y="22"/>
                  </a:lnTo>
                  <a:lnTo>
                    <a:pt x="128" y="26"/>
                  </a:lnTo>
                  <a:lnTo>
                    <a:pt x="126" y="30"/>
                  </a:lnTo>
                  <a:lnTo>
                    <a:pt x="126" y="36"/>
                  </a:lnTo>
                  <a:lnTo>
                    <a:pt x="122" y="34"/>
                  </a:lnTo>
                  <a:lnTo>
                    <a:pt x="120" y="36"/>
                  </a:lnTo>
                  <a:lnTo>
                    <a:pt x="116" y="38"/>
                  </a:lnTo>
                  <a:lnTo>
                    <a:pt x="111" y="38"/>
                  </a:lnTo>
                  <a:lnTo>
                    <a:pt x="107" y="43"/>
                  </a:lnTo>
                  <a:lnTo>
                    <a:pt x="103" y="43"/>
                  </a:lnTo>
                  <a:lnTo>
                    <a:pt x="103" y="47"/>
                  </a:lnTo>
                  <a:lnTo>
                    <a:pt x="105" y="51"/>
                  </a:lnTo>
                  <a:lnTo>
                    <a:pt x="107" y="55"/>
                  </a:lnTo>
                  <a:lnTo>
                    <a:pt x="105" y="59"/>
                  </a:lnTo>
                  <a:lnTo>
                    <a:pt x="103" y="59"/>
                  </a:lnTo>
                  <a:lnTo>
                    <a:pt x="105" y="66"/>
                  </a:lnTo>
                  <a:lnTo>
                    <a:pt x="105" y="72"/>
                  </a:lnTo>
                  <a:lnTo>
                    <a:pt x="107" y="74"/>
                  </a:lnTo>
                  <a:lnTo>
                    <a:pt x="116" y="78"/>
                  </a:lnTo>
                  <a:lnTo>
                    <a:pt x="120" y="81"/>
                  </a:lnTo>
                  <a:lnTo>
                    <a:pt x="124" y="85"/>
                  </a:lnTo>
                  <a:lnTo>
                    <a:pt x="137" y="97"/>
                  </a:lnTo>
                  <a:lnTo>
                    <a:pt x="137" y="102"/>
                  </a:lnTo>
                  <a:lnTo>
                    <a:pt x="139" y="102"/>
                  </a:lnTo>
                  <a:lnTo>
                    <a:pt x="139" y="106"/>
                  </a:lnTo>
                  <a:lnTo>
                    <a:pt x="141" y="110"/>
                  </a:lnTo>
                  <a:lnTo>
                    <a:pt x="145" y="114"/>
                  </a:lnTo>
                  <a:lnTo>
                    <a:pt x="147" y="118"/>
                  </a:lnTo>
                  <a:lnTo>
                    <a:pt x="154" y="123"/>
                  </a:lnTo>
                  <a:lnTo>
                    <a:pt x="156" y="125"/>
                  </a:lnTo>
                  <a:lnTo>
                    <a:pt x="160" y="127"/>
                  </a:lnTo>
                  <a:lnTo>
                    <a:pt x="162" y="127"/>
                  </a:lnTo>
                  <a:lnTo>
                    <a:pt x="170" y="127"/>
                  </a:lnTo>
                  <a:lnTo>
                    <a:pt x="173" y="129"/>
                  </a:lnTo>
                  <a:lnTo>
                    <a:pt x="179" y="129"/>
                  </a:lnTo>
                  <a:lnTo>
                    <a:pt x="181" y="129"/>
                  </a:lnTo>
                  <a:lnTo>
                    <a:pt x="181" y="133"/>
                  </a:lnTo>
                  <a:lnTo>
                    <a:pt x="177" y="135"/>
                  </a:lnTo>
                  <a:lnTo>
                    <a:pt x="175" y="137"/>
                  </a:lnTo>
                  <a:lnTo>
                    <a:pt x="177" y="142"/>
                  </a:lnTo>
                  <a:lnTo>
                    <a:pt x="181" y="142"/>
                  </a:lnTo>
                  <a:lnTo>
                    <a:pt x="189" y="144"/>
                  </a:lnTo>
                  <a:lnTo>
                    <a:pt x="204" y="152"/>
                  </a:lnTo>
                  <a:lnTo>
                    <a:pt x="211" y="156"/>
                  </a:lnTo>
                  <a:lnTo>
                    <a:pt x="215" y="161"/>
                  </a:lnTo>
                  <a:lnTo>
                    <a:pt x="221" y="161"/>
                  </a:lnTo>
                  <a:lnTo>
                    <a:pt x="225" y="165"/>
                  </a:lnTo>
                  <a:lnTo>
                    <a:pt x="225" y="167"/>
                  </a:lnTo>
                  <a:lnTo>
                    <a:pt x="225" y="171"/>
                  </a:lnTo>
                  <a:lnTo>
                    <a:pt x="223" y="173"/>
                  </a:lnTo>
                  <a:lnTo>
                    <a:pt x="225" y="177"/>
                  </a:lnTo>
                  <a:lnTo>
                    <a:pt x="223" y="177"/>
                  </a:lnTo>
                  <a:lnTo>
                    <a:pt x="223" y="180"/>
                  </a:lnTo>
                  <a:lnTo>
                    <a:pt x="219" y="177"/>
                  </a:lnTo>
                  <a:lnTo>
                    <a:pt x="217" y="175"/>
                  </a:lnTo>
                  <a:lnTo>
                    <a:pt x="215" y="171"/>
                  </a:lnTo>
                  <a:lnTo>
                    <a:pt x="215" y="167"/>
                  </a:lnTo>
                  <a:lnTo>
                    <a:pt x="213" y="167"/>
                  </a:lnTo>
                  <a:lnTo>
                    <a:pt x="208" y="167"/>
                  </a:lnTo>
                  <a:lnTo>
                    <a:pt x="206" y="165"/>
                  </a:lnTo>
                  <a:lnTo>
                    <a:pt x="202" y="163"/>
                  </a:lnTo>
                  <a:lnTo>
                    <a:pt x="200" y="163"/>
                  </a:lnTo>
                  <a:lnTo>
                    <a:pt x="198" y="165"/>
                  </a:lnTo>
                  <a:lnTo>
                    <a:pt x="196" y="169"/>
                  </a:lnTo>
                  <a:lnTo>
                    <a:pt x="194" y="171"/>
                  </a:lnTo>
                  <a:lnTo>
                    <a:pt x="194" y="173"/>
                  </a:lnTo>
                  <a:lnTo>
                    <a:pt x="194" y="177"/>
                  </a:lnTo>
                  <a:lnTo>
                    <a:pt x="192" y="180"/>
                  </a:lnTo>
                  <a:lnTo>
                    <a:pt x="192" y="182"/>
                  </a:lnTo>
                  <a:lnTo>
                    <a:pt x="192" y="184"/>
                  </a:lnTo>
                  <a:lnTo>
                    <a:pt x="196" y="184"/>
                  </a:lnTo>
                  <a:lnTo>
                    <a:pt x="200" y="190"/>
                  </a:lnTo>
                  <a:lnTo>
                    <a:pt x="202" y="192"/>
                  </a:lnTo>
                  <a:lnTo>
                    <a:pt x="202" y="196"/>
                  </a:lnTo>
                  <a:lnTo>
                    <a:pt x="202" y="199"/>
                  </a:lnTo>
                  <a:lnTo>
                    <a:pt x="200" y="201"/>
                  </a:lnTo>
                  <a:lnTo>
                    <a:pt x="198" y="203"/>
                  </a:lnTo>
                  <a:lnTo>
                    <a:pt x="194" y="207"/>
                  </a:lnTo>
                  <a:lnTo>
                    <a:pt x="194" y="215"/>
                  </a:lnTo>
                  <a:lnTo>
                    <a:pt x="187" y="220"/>
                  </a:lnTo>
                  <a:lnTo>
                    <a:pt x="187" y="224"/>
                  </a:lnTo>
                  <a:lnTo>
                    <a:pt x="185" y="228"/>
                  </a:lnTo>
                  <a:lnTo>
                    <a:pt x="179" y="228"/>
                  </a:lnTo>
                  <a:lnTo>
                    <a:pt x="175" y="224"/>
                  </a:lnTo>
                  <a:lnTo>
                    <a:pt x="175" y="222"/>
                  </a:lnTo>
                  <a:lnTo>
                    <a:pt x="175" y="220"/>
                  </a:lnTo>
                  <a:lnTo>
                    <a:pt x="177" y="218"/>
                  </a:lnTo>
                  <a:lnTo>
                    <a:pt x="181" y="215"/>
                  </a:lnTo>
                  <a:lnTo>
                    <a:pt x="181" y="211"/>
                  </a:lnTo>
                  <a:lnTo>
                    <a:pt x="181" y="207"/>
                  </a:lnTo>
                  <a:lnTo>
                    <a:pt x="181" y="207"/>
                  </a:lnTo>
                  <a:lnTo>
                    <a:pt x="183" y="207"/>
                  </a:lnTo>
                  <a:lnTo>
                    <a:pt x="185" y="205"/>
                  </a:lnTo>
                  <a:lnTo>
                    <a:pt x="185" y="201"/>
                  </a:lnTo>
                  <a:lnTo>
                    <a:pt x="183" y="196"/>
                  </a:lnTo>
                  <a:lnTo>
                    <a:pt x="181" y="190"/>
                  </a:lnTo>
                  <a:lnTo>
                    <a:pt x="179" y="188"/>
                  </a:lnTo>
                  <a:lnTo>
                    <a:pt x="179" y="182"/>
                  </a:lnTo>
                  <a:lnTo>
                    <a:pt x="177" y="175"/>
                  </a:lnTo>
                  <a:lnTo>
                    <a:pt x="173" y="173"/>
                  </a:lnTo>
                  <a:lnTo>
                    <a:pt x="170" y="175"/>
                  </a:lnTo>
                  <a:lnTo>
                    <a:pt x="166" y="173"/>
                  </a:lnTo>
                  <a:lnTo>
                    <a:pt x="164" y="171"/>
                  </a:lnTo>
                  <a:lnTo>
                    <a:pt x="160" y="169"/>
                  </a:lnTo>
                  <a:lnTo>
                    <a:pt x="158" y="167"/>
                  </a:lnTo>
                  <a:lnTo>
                    <a:pt x="160" y="167"/>
                  </a:lnTo>
                  <a:lnTo>
                    <a:pt x="160" y="163"/>
                  </a:lnTo>
                  <a:lnTo>
                    <a:pt x="158" y="159"/>
                  </a:lnTo>
                  <a:lnTo>
                    <a:pt x="154" y="159"/>
                  </a:lnTo>
                  <a:lnTo>
                    <a:pt x="149" y="159"/>
                  </a:lnTo>
                  <a:lnTo>
                    <a:pt x="149" y="156"/>
                  </a:lnTo>
                  <a:lnTo>
                    <a:pt x="147" y="154"/>
                  </a:lnTo>
                  <a:lnTo>
                    <a:pt x="145" y="156"/>
                  </a:lnTo>
                  <a:lnTo>
                    <a:pt x="143" y="154"/>
                  </a:lnTo>
                  <a:lnTo>
                    <a:pt x="139" y="146"/>
                  </a:lnTo>
                  <a:lnTo>
                    <a:pt x="135" y="146"/>
                  </a:lnTo>
                  <a:lnTo>
                    <a:pt x="130" y="144"/>
                  </a:lnTo>
                  <a:lnTo>
                    <a:pt x="128" y="146"/>
                  </a:lnTo>
                  <a:lnTo>
                    <a:pt x="124" y="146"/>
                  </a:lnTo>
                  <a:lnTo>
                    <a:pt x="124" y="144"/>
                  </a:lnTo>
                  <a:lnTo>
                    <a:pt x="120" y="142"/>
                  </a:lnTo>
                  <a:lnTo>
                    <a:pt x="116" y="142"/>
                  </a:lnTo>
                  <a:lnTo>
                    <a:pt x="107" y="135"/>
                  </a:lnTo>
                  <a:lnTo>
                    <a:pt x="101" y="125"/>
                  </a:lnTo>
                  <a:lnTo>
                    <a:pt x="97" y="123"/>
                  </a:lnTo>
                  <a:lnTo>
                    <a:pt x="97" y="121"/>
                  </a:lnTo>
                  <a:lnTo>
                    <a:pt x="93" y="116"/>
                  </a:lnTo>
                  <a:lnTo>
                    <a:pt x="88" y="116"/>
                  </a:lnTo>
                  <a:lnTo>
                    <a:pt x="86" y="112"/>
                  </a:lnTo>
                  <a:lnTo>
                    <a:pt x="82" y="106"/>
                  </a:lnTo>
                  <a:lnTo>
                    <a:pt x="78" y="104"/>
                  </a:lnTo>
                  <a:lnTo>
                    <a:pt x="74" y="102"/>
                  </a:lnTo>
                  <a:lnTo>
                    <a:pt x="74" y="95"/>
                  </a:lnTo>
                  <a:lnTo>
                    <a:pt x="71" y="93"/>
                  </a:lnTo>
                  <a:lnTo>
                    <a:pt x="71" y="89"/>
                  </a:lnTo>
                  <a:lnTo>
                    <a:pt x="67" y="85"/>
                  </a:lnTo>
                  <a:lnTo>
                    <a:pt x="65" y="81"/>
                  </a:lnTo>
                  <a:lnTo>
                    <a:pt x="65" y="78"/>
                  </a:lnTo>
                  <a:lnTo>
                    <a:pt x="63" y="76"/>
                  </a:lnTo>
                  <a:lnTo>
                    <a:pt x="57" y="74"/>
                  </a:lnTo>
                  <a:lnTo>
                    <a:pt x="52" y="72"/>
                  </a:lnTo>
                  <a:lnTo>
                    <a:pt x="40" y="68"/>
                  </a:lnTo>
                  <a:lnTo>
                    <a:pt x="29" y="74"/>
                  </a:lnTo>
                  <a:lnTo>
                    <a:pt x="29" y="76"/>
                  </a:lnTo>
                  <a:lnTo>
                    <a:pt x="25" y="81"/>
                  </a:lnTo>
                  <a:lnTo>
                    <a:pt x="17" y="83"/>
                  </a:lnTo>
                  <a:lnTo>
                    <a:pt x="17" y="83"/>
                  </a:lnTo>
                  <a:close/>
                  <a:moveTo>
                    <a:pt x="31" y="150"/>
                  </a:moveTo>
                  <a:lnTo>
                    <a:pt x="31" y="150"/>
                  </a:lnTo>
                  <a:lnTo>
                    <a:pt x="31" y="148"/>
                  </a:lnTo>
                  <a:lnTo>
                    <a:pt x="34" y="146"/>
                  </a:lnTo>
                  <a:lnTo>
                    <a:pt x="34" y="144"/>
                  </a:lnTo>
                  <a:lnTo>
                    <a:pt x="31" y="146"/>
                  </a:lnTo>
                  <a:lnTo>
                    <a:pt x="31" y="148"/>
                  </a:lnTo>
                  <a:lnTo>
                    <a:pt x="31" y="150"/>
                  </a:lnTo>
                  <a:lnTo>
                    <a:pt x="31" y="150"/>
                  </a:lnTo>
                  <a:close/>
                  <a:moveTo>
                    <a:pt x="82" y="118"/>
                  </a:moveTo>
                  <a:lnTo>
                    <a:pt x="84" y="118"/>
                  </a:lnTo>
                  <a:lnTo>
                    <a:pt x="82" y="116"/>
                  </a:lnTo>
                  <a:lnTo>
                    <a:pt x="82" y="118"/>
                  </a:lnTo>
                  <a:lnTo>
                    <a:pt x="82" y="118"/>
                  </a:lnTo>
                  <a:close/>
                  <a:moveTo>
                    <a:pt x="65" y="106"/>
                  </a:moveTo>
                  <a:lnTo>
                    <a:pt x="63" y="108"/>
                  </a:lnTo>
                  <a:lnTo>
                    <a:pt x="65" y="108"/>
                  </a:lnTo>
                  <a:lnTo>
                    <a:pt x="69" y="108"/>
                  </a:lnTo>
                  <a:lnTo>
                    <a:pt x="74" y="108"/>
                  </a:lnTo>
                  <a:lnTo>
                    <a:pt x="74" y="106"/>
                  </a:lnTo>
                  <a:lnTo>
                    <a:pt x="71" y="104"/>
                  </a:lnTo>
                  <a:lnTo>
                    <a:pt x="69" y="104"/>
                  </a:lnTo>
                  <a:lnTo>
                    <a:pt x="65" y="106"/>
                  </a:lnTo>
                  <a:lnTo>
                    <a:pt x="65" y="106"/>
                  </a:lnTo>
                  <a:close/>
                  <a:moveTo>
                    <a:pt x="42" y="203"/>
                  </a:moveTo>
                  <a:lnTo>
                    <a:pt x="42" y="203"/>
                  </a:lnTo>
                  <a:lnTo>
                    <a:pt x="44" y="203"/>
                  </a:lnTo>
                  <a:lnTo>
                    <a:pt x="48" y="203"/>
                  </a:lnTo>
                  <a:lnTo>
                    <a:pt x="48" y="199"/>
                  </a:lnTo>
                  <a:lnTo>
                    <a:pt x="48" y="194"/>
                  </a:lnTo>
                  <a:lnTo>
                    <a:pt x="52" y="194"/>
                  </a:lnTo>
                  <a:lnTo>
                    <a:pt x="55" y="199"/>
                  </a:lnTo>
                  <a:lnTo>
                    <a:pt x="57" y="199"/>
                  </a:lnTo>
                  <a:lnTo>
                    <a:pt x="59" y="194"/>
                  </a:lnTo>
                  <a:lnTo>
                    <a:pt x="59" y="188"/>
                  </a:lnTo>
                  <a:lnTo>
                    <a:pt x="59" y="186"/>
                  </a:lnTo>
                  <a:lnTo>
                    <a:pt x="59" y="177"/>
                  </a:lnTo>
                  <a:lnTo>
                    <a:pt x="61" y="171"/>
                  </a:lnTo>
                  <a:lnTo>
                    <a:pt x="55" y="165"/>
                  </a:lnTo>
                  <a:lnTo>
                    <a:pt x="59" y="163"/>
                  </a:lnTo>
                  <a:lnTo>
                    <a:pt x="61" y="161"/>
                  </a:lnTo>
                  <a:lnTo>
                    <a:pt x="59" y="154"/>
                  </a:lnTo>
                  <a:lnTo>
                    <a:pt x="57" y="152"/>
                  </a:lnTo>
                  <a:lnTo>
                    <a:pt x="55" y="148"/>
                  </a:lnTo>
                  <a:lnTo>
                    <a:pt x="52" y="148"/>
                  </a:lnTo>
                  <a:lnTo>
                    <a:pt x="48" y="146"/>
                  </a:lnTo>
                  <a:lnTo>
                    <a:pt x="46" y="146"/>
                  </a:lnTo>
                  <a:lnTo>
                    <a:pt x="38" y="154"/>
                  </a:lnTo>
                  <a:lnTo>
                    <a:pt x="36" y="154"/>
                  </a:lnTo>
                  <a:lnTo>
                    <a:pt x="31" y="152"/>
                  </a:lnTo>
                  <a:lnTo>
                    <a:pt x="31" y="156"/>
                  </a:lnTo>
                  <a:lnTo>
                    <a:pt x="29" y="159"/>
                  </a:lnTo>
                  <a:lnTo>
                    <a:pt x="34" y="163"/>
                  </a:lnTo>
                  <a:lnTo>
                    <a:pt x="34" y="165"/>
                  </a:lnTo>
                  <a:lnTo>
                    <a:pt x="36" y="167"/>
                  </a:lnTo>
                  <a:lnTo>
                    <a:pt x="36" y="173"/>
                  </a:lnTo>
                  <a:lnTo>
                    <a:pt x="34" y="175"/>
                  </a:lnTo>
                  <a:lnTo>
                    <a:pt x="36" y="177"/>
                  </a:lnTo>
                  <a:lnTo>
                    <a:pt x="38" y="177"/>
                  </a:lnTo>
                  <a:lnTo>
                    <a:pt x="38" y="180"/>
                  </a:lnTo>
                  <a:lnTo>
                    <a:pt x="36" y="182"/>
                  </a:lnTo>
                  <a:lnTo>
                    <a:pt x="34" y="190"/>
                  </a:lnTo>
                  <a:lnTo>
                    <a:pt x="36" y="192"/>
                  </a:lnTo>
                  <a:lnTo>
                    <a:pt x="38" y="201"/>
                  </a:lnTo>
                  <a:lnTo>
                    <a:pt x="42" y="203"/>
                  </a:lnTo>
                  <a:lnTo>
                    <a:pt x="42" y="203"/>
                  </a:lnTo>
                  <a:close/>
                  <a:moveTo>
                    <a:pt x="166" y="255"/>
                  </a:moveTo>
                  <a:lnTo>
                    <a:pt x="166" y="251"/>
                  </a:lnTo>
                  <a:lnTo>
                    <a:pt x="168" y="249"/>
                  </a:lnTo>
                  <a:lnTo>
                    <a:pt x="168" y="245"/>
                  </a:lnTo>
                  <a:lnTo>
                    <a:pt x="164" y="239"/>
                  </a:lnTo>
                  <a:lnTo>
                    <a:pt x="168" y="230"/>
                  </a:lnTo>
                  <a:lnTo>
                    <a:pt x="173" y="226"/>
                  </a:lnTo>
                  <a:lnTo>
                    <a:pt x="173" y="222"/>
                  </a:lnTo>
                  <a:lnTo>
                    <a:pt x="170" y="218"/>
                  </a:lnTo>
                  <a:lnTo>
                    <a:pt x="164" y="222"/>
                  </a:lnTo>
                  <a:lnTo>
                    <a:pt x="162" y="222"/>
                  </a:lnTo>
                  <a:lnTo>
                    <a:pt x="158" y="220"/>
                  </a:lnTo>
                  <a:lnTo>
                    <a:pt x="154" y="224"/>
                  </a:lnTo>
                  <a:lnTo>
                    <a:pt x="145" y="224"/>
                  </a:lnTo>
                  <a:lnTo>
                    <a:pt x="137" y="226"/>
                  </a:lnTo>
                  <a:lnTo>
                    <a:pt x="133" y="224"/>
                  </a:lnTo>
                  <a:lnTo>
                    <a:pt x="128" y="222"/>
                  </a:lnTo>
                  <a:lnTo>
                    <a:pt x="124" y="222"/>
                  </a:lnTo>
                  <a:lnTo>
                    <a:pt x="122" y="224"/>
                  </a:lnTo>
                  <a:lnTo>
                    <a:pt x="120" y="222"/>
                  </a:lnTo>
                  <a:lnTo>
                    <a:pt x="116" y="224"/>
                  </a:lnTo>
                  <a:lnTo>
                    <a:pt x="116" y="232"/>
                  </a:lnTo>
                  <a:lnTo>
                    <a:pt x="120" y="234"/>
                  </a:lnTo>
                  <a:lnTo>
                    <a:pt x="124" y="234"/>
                  </a:lnTo>
                  <a:lnTo>
                    <a:pt x="130" y="239"/>
                  </a:lnTo>
                  <a:lnTo>
                    <a:pt x="135" y="241"/>
                  </a:lnTo>
                  <a:lnTo>
                    <a:pt x="139" y="245"/>
                  </a:lnTo>
                  <a:lnTo>
                    <a:pt x="147" y="249"/>
                  </a:lnTo>
                  <a:lnTo>
                    <a:pt x="149" y="247"/>
                  </a:lnTo>
                  <a:lnTo>
                    <a:pt x="154" y="249"/>
                  </a:lnTo>
                  <a:lnTo>
                    <a:pt x="154" y="253"/>
                  </a:lnTo>
                  <a:lnTo>
                    <a:pt x="164" y="258"/>
                  </a:lnTo>
                  <a:lnTo>
                    <a:pt x="166" y="25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70" name="Freeform 80">
              <a:extLst>
                <a:ext uri="{FF2B5EF4-FFF2-40B4-BE49-F238E27FC236}">
                  <a16:creationId xmlns:a16="http://schemas.microsoft.com/office/drawing/2014/main" id="{268283F0-B494-445A-9F54-2C6C55460EF3}"/>
                </a:ext>
              </a:extLst>
            </p:cNvPr>
            <p:cNvSpPr>
              <a:spLocks noEditPoints="1"/>
            </p:cNvSpPr>
            <p:nvPr/>
          </p:nvSpPr>
          <p:spPr bwMode="auto">
            <a:xfrm>
              <a:off x="4147712" y="2740104"/>
              <a:ext cx="199110" cy="140060"/>
            </a:xfrm>
            <a:custGeom>
              <a:avLst/>
              <a:gdLst>
                <a:gd name="T0" fmla="*/ 143 w 247"/>
                <a:gd name="T1" fmla="*/ 12 h 185"/>
                <a:gd name="T2" fmla="*/ 148 w 247"/>
                <a:gd name="T3" fmla="*/ 21 h 185"/>
                <a:gd name="T4" fmla="*/ 164 w 247"/>
                <a:gd name="T5" fmla="*/ 27 h 185"/>
                <a:gd name="T6" fmla="*/ 179 w 247"/>
                <a:gd name="T7" fmla="*/ 29 h 185"/>
                <a:gd name="T8" fmla="*/ 194 w 247"/>
                <a:gd name="T9" fmla="*/ 27 h 185"/>
                <a:gd name="T10" fmla="*/ 209 w 247"/>
                <a:gd name="T11" fmla="*/ 31 h 185"/>
                <a:gd name="T12" fmla="*/ 226 w 247"/>
                <a:gd name="T13" fmla="*/ 35 h 185"/>
                <a:gd name="T14" fmla="*/ 226 w 247"/>
                <a:gd name="T15" fmla="*/ 46 h 185"/>
                <a:gd name="T16" fmla="*/ 215 w 247"/>
                <a:gd name="T17" fmla="*/ 59 h 185"/>
                <a:gd name="T18" fmla="*/ 211 w 247"/>
                <a:gd name="T19" fmla="*/ 63 h 185"/>
                <a:gd name="T20" fmla="*/ 192 w 247"/>
                <a:gd name="T21" fmla="*/ 69 h 185"/>
                <a:gd name="T22" fmla="*/ 190 w 247"/>
                <a:gd name="T23" fmla="*/ 78 h 185"/>
                <a:gd name="T24" fmla="*/ 186 w 247"/>
                <a:gd name="T25" fmla="*/ 78 h 185"/>
                <a:gd name="T26" fmla="*/ 175 w 247"/>
                <a:gd name="T27" fmla="*/ 88 h 185"/>
                <a:gd name="T28" fmla="*/ 169 w 247"/>
                <a:gd name="T29" fmla="*/ 111 h 185"/>
                <a:gd name="T30" fmla="*/ 177 w 247"/>
                <a:gd name="T31" fmla="*/ 122 h 185"/>
                <a:gd name="T32" fmla="*/ 167 w 247"/>
                <a:gd name="T33" fmla="*/ 132 h 185"/>
                <a:gd name="T34" fmla="*/ 160 w 247"/>
                <a:gd name="T35" fmla="*/ 149 h 185"/>
                <a:gd name="T36" fmla="*/ 139 w 247"/>
                <a:gd name="T37" fmla="*/ 158 h 185"/>
                <a:gd name="T38" fmla="*/ 131 w 247"/>
                <a:gd name="T39" fmla="*/ 168 h 185"/>
                <a:gd name="T40" fmla="*/ 122 w 247"/>
                <a:gd name="T41" fmla="*/ 170 h 185"/>
                <a:gd name="T42" fmla="*/ 114 w 247"/>
                <a:gd name="T43" fmla="*/ 170 h 185"/>
                <a:gd name="T44" fmla="*/ 97 w 247"/>
                <a:gd name="T45" fmla="*/ 168 h 185"/>
                <a:gd name="T46" fmla="*/ 76 w 247"/>
                <a:gd name="T47" fmla="*/ 177 h 185"/>
                <a:gd name="T48" fmla="*/ 67 w 247"/>
                <a:gd name="T49" fmla="*/ 185 h 185"/>
                <a:gd name="T50" fmla="*/ 51 w 247"/>
                <a:gd name="T51" fmla="*/ 168 h 185"/>
                <a:gd name="T52" fmla="*/ 38 w 247"/>
                <a:gd name="T53" fmla="*/ 160 h 185"/>
                <a:gd name="T54" fmla="*/ 32 w 247"/>
                <a:gd name="T55" fmla="*/ 149 h 185"/>
                <a:gd name="T56" fmla="*/ 42 w 247"/>
                <a:gd name="T57" fmla="*/ 132 h 185"/>
                <a:gd name="T58" fmla="*/ 40 w 247"/>
                <a:gd name="T59" fmla="*/ 120 h 185"/>
                <a:gd name="T60" fmla="*/ 30 w 247"/>
                <a:gd name="T61" fmla="*/ 99 h 185"/>
                <a:gd name="T62" fmla="*/ 44 w 247"/>
                <a:gd name="T63" fmla="*/ 92 h 185"/>
                <a:gd name="T64" fmla="*/ 46 w 247"/>
                <a:gd name="T65" fmla="*/ 71 h 185"/>
                <a:gd name="T66" fmla="*/ 55 w 247"/>
                <a:gd name="T67" fmla="*/ 59 h 185"/>
                <a:gd name="T68" fmla="*/ 51 w 247"/>
                <a:gd name="T69" fmla="*/ 44 h 185"/>
                <a:gd name="T70" fmla="*/ 27 w 247"/>
                <a:gd name="T71" fmla="*/ 44 h 185"/>
                <a:gd name="T72" fmla="*/ 19 w 247"/>
                <a:gd name="T73" fmla="*/ 42 h 185"/>
                <a:gd name="T74" fmla="*/ 6 w 247"/>
                <a:gd name="T75" fmla="*/ 40 h 185"/>
                <a:gd name="T76" fmla="*/ 11 w 247"/>
                <a:gd name="T77" fmla="*/ 33 h 185"/>
                <a:gd name="T78" fmla="*/ 6 w 247"/>
                <a:gd name="T79" fmla="*/ 31 h 185"/>
                <a:gd name="T80" fmla="*/ 4 w 247"/>
                <a:gd name="T81" fmla="*/ 23 h 185"/>
                <a:gd name="T82" fmla="*/ 0 w 247"/>
                <a:gd name="T83" fmla="*/ 19 h 185"/>
                <a:gd name="T84" fmla="*/ 13 w 247"/>
                <a:gd name="T85" fmla="*/ 12 h 185"/>
                <a:gd name="T86" fmla="*/ 19 w 247"/>
                <a:gd name="T87" fmla="*/ 8 h 185"/>
                <a:gd name="T88" fmla="*/ 27 w 247"/>
                <a:gd name="T89" fmla="*/ 2 h 185"/>
                <a:gd name="T90" fmla="*/ 40 w 247"/>
                <a:gd name="T91" fmla="*/ 6 h 185"/>
                <a:gd name="T92" fmla="*/ 53 w 247"/>
                <a:gd name="T93" fmla="*/ 6 h 185"/>
                <a:gd name="T94" fmla="*/ 65 w 247"/>
                <a:gd name="T95" fmla="*/ 4 h 185"/>
                <a:gd name="T96" fmla="*/ 91 w 247"/>
                <a:gd name="T97" fmla="*/ 10 h 185"/>
                <a:gd name="T98" fmla="*/ 110 w 247"/>
                <a:gd name="T99" fmla="*/ 10 h 185"/>
                <a:gd name="T100" fmla="*/ 122 w 247"/>
                <a:gd name="T101" fmla="*/ 8 h 185"/>
                <a:gd name="T102" fmla="*/ 139 w 247"/>
                <a:gd name="T103" fmla="*/ 10 h 185"/>
                <a:gd name="T104" fmla="*/ 236 w 247"/>
                <a:gd name="T105" fmla="*/ 97 h 185"/>
                <a:gd name="T106" fmla="*/ 247 w 247"/>
                <a:gd name="T107" fmla="*/ 97 h 185"/>
                <a:gd name="T108" fmla="*/ 236 w 247"/>
                <a:gd name="T109" fmla="*/ 97 h 185"/>
                <a:gd name="T110" fmla="*/ 228 w 247"/>
                <a:gd name="T111" fmla="*/ 105 h 185"/>
                <a:gd name="T112" fmla="*/ 223 w 247"/>
                <a:gd name="T113" fmla="*/ 99 h 185"/>
                <a:gd name="T114" fmla="*/ 221 w 247"/>
                <a:gd name="T115" fmla="*/ 107 h 185"/>
                <a:gd name="T116" fmla="*/ 200 w 247"/>
                <a:gd name="T117" fmla="*/ 122 h 185"/>
                <a:gd name="T118" fmla="*/ 204 w 247"/>
                <a:gd name="T119" fmla="*/ 116 h 185"/>
                <a:gd name="T120" fmla="*/ 200 w 247"/>
                <a:gd name="T121" fmla="*/ 1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 h="185">
                  <a:moveTo>
                    <a:pt x="141" y="8"/>
                  </a:moveTo>
                  <a:lnTo>
                    <a:pt x="143" y="10"/>
                  </a:lnTo>
                  <a:lnTo>
                    <a:pt x="143" y="12"/>
                  </a:lnTo>
                  <a:lnTo>
                    <a:pt x="148" y="12"/>
                  </a:lnTo>
                  <a:lnTo>
                    <a:pt x="148" y="17"/>
                  </a:lnTo>
                  <a:lnTo>
                    <a:pt x="148" y="21"/>
                  </a:lnTo>
                  <a:lnTo>
                    <a:pt x="152" y="19"/>
                  </a:lnTo>
                  <a:lnTo>
                    <a:pt x="160" y="23"/>
                  </a:lnTo>
                  <a:lnTo>
                    <a:pt x="164" y="27"/>
                  </a:lnTo>
                  <a:lnTo>
                    <a:pt x="169" y="25"/>
                  </a:lnTo>
                  <a:lnTo>
                    <a:pt x="173" y="29"/>
                  </a:lnTo>
                  <a:lnTo>
                    <a:pt x="179" y="29"/>
                  </a:lnTo>
                  <a:lnTo>
                    <a:pt x="181" y="29"/>
                  </a:lnTo>
                  <a:lnTo>
                    <a:pt x="183" y="27"/>
                  </a:lnTo>
                  <a:lnTo>
                    <a:pt x="194" y="27"/>
                  </a:lnTo>
                  <a:lnTo>
                    <a:pt x="196" y="29"/>
                  </a:lnTo>
                  <a:lnTo>
                    <a:pt x="202" y="27"/>
                  </a:lnTo>
                  <a:lnTo>
                    <a:pt x="209" y="31"/>
                  </a:lnTo>
                  <a:lnTo>
                    <a:pt x="217" y="29"/>
                  </a:lnTo>
                  <a:lnTo>
                    <a:pt x="223" y="33"/>
                  </a:lnTo>
                  <a:lnTo>
                    <a:pt x="226" y="35"/>
                  </a:lnTo>
                  <a:lnTo>
                    <a:pt x="228" y="38"/>
                  </a:lnTo>
                  <a:lnTo>
                    <a:pt x="223" y="40"/>
                  </a:lnTo>
                  <a:lnTo>
                    <a:pt x="226" y="46"/>
                  </a:lnTo>
                  <a:lnTo>
                    <a:pt x="223" y="50"/>
                  </a:lnTo>
                  <a:lnTo>
                    <a:pt x="221" y="54"/>
                  </a:lnTo>
                  <a:lnTo>
                    <a:pt x="215" y="59"/>
                  </a:lnTo>
                  <a:lnTo>
                    <a:pt x="215" y="59"/>
                  </a:lnTo>
                  <a:lnTo>
                    <a:pt x="211" y="63"/>
                  </a:lnTo>
                  <a:lnTo>
                    <a:pt x="211" y="63"/>
                  </a:lnTo>
                  <a:lnTo>
                    <a:pt x="204" y="65"/>
                  </a:lnTo>
                  <a:lnTo>
                    <a:pt x="198" y="65"/>
                  </a:lnTo>
                  <a:lnTo>
                    <a:pt x="192" y="69"/>
                  </a:lnTo>
                  <a:lnTo>
                    <a:pt x="188" y="71"/>
                  </a:lnTo>
                  <a:lnTo>
                    <a:pt x="190" y="73"/>
                  </a:lnTo>
                  <a:lnTo>
                    <a:pt x="190" y="78"/>
                  </a:lnTo>
                  <a:lnTo>
                    <a:pt x="186" y="80"/>
                  </a:lnTo>
                  <a:lnTo>
                    <a:pt x="186" y="78"/>
                  </a:lnTo>
                  <a:lnTo>
                    <a:pt x="186" y="78"/>
                  </a:lnTo>
                  <a:lnTo>
                    <a:pt x="183" y="78"/>
                  </a:lnTo>
                  <a:lnTo>
                    <a:pt x="179" y="86"/>
                  </a:lnTo>
                  <a:lnTo>
                    <a:pt x="175" y="88"/>
                  </a:lnTo>
                  <a:lnTo>
                    <a:pt x="167" y="101"/>
                  </a:lnTo>
                  <a:lnTo>
                    <a:pt x="164" y="105"/>
                  </a:lnTo>
                  <a:lnTo>
                    <a:pt x="169" y="111"/>
                  </a:lnTo>
                  <a:lnTo>
                    <a:pt x="169" y="113"/>
                  </a:lnTo>
                  <a:lnTo>
                    <a:pt x="171" y="116"/>
                  </a:lnTo>
                  <a:lnTo>
                    <a:pt x="177" y="122"/>
                  </a:lnTo>
                  <a:lnTo>
                    <a:pt x="173" y="126"/>
                  </a:lnTo>
                  <a:lnTo>
                    <a:pt x="167" y="128"/>
                  </a:lnTo>
                  <a:lnTo>
                    <a:pt x="167" y="132"/>
                  </a:lnTo>
                  <a:lnTo>
                    <a:pt x="160" y="143"/>
                  </a:lnTo>
                  <a:lnTo>
                    <a:pt x="158" y="147"/>
                  </a:lnTo>
                  <a:lnTo>
                    <a:pt x="160" y="149"/>
                  </a:lnTo>
                  <a:lnTo>
                    <a:pt x="158" y="151"/>
                  </a:lnTo>
                  <a:lnTo>
                    <a:pt x="152" y="154"/>
                  </a:lnTo>
                  <a:lnTo>
                    <a:pt x="139" y="158"/>
                  </a:lnTo>
                  <a:lnTo>
                    <a:pt x="139" y="162"/>
                  </a:lnTo>
                  <a:lnTo>
                    <a:pt x="135" y="170"/>
                  </a:lnTo>
                  <a:lnTo>
                    <a:pt x="131" y="168"/>
                  </a:lnTo>
                  <a:lnTo>
                    <a:pt x="126" y="164"/>
                  </a:lnTo>
                  <a:lnTo>
                    <a:pt x="124" y="168"/>
                  </a:lnTo>
                  <a:lnTo>
                    <a:pt x="122" y="170"/>
                  </a:lnTo>
                  <a:lnTo>
                    <a:pt x="118" y="168"/>
                  </a:lnTo>
                  <a:lnTo>
                    <a:pt x="116" y="168"/>
                  </a:lnTo>
                  <a:lnTo>
                    <a:pt x="114" y="170"/>
                  </a:lnTo>
                  <a:lnTo>
                    <a:pt x="110" y="168"/>
                  </a:lnTo>
                  <a:lnTo>
                    <a:pt x="101" y="166"/>
                  </a:lnTo>
                  <a:lnTo>
                    <a:pt x="97" y="168"/>
                  </a:lnTo>
                  <a:lnTo>
                    <a:pt x="91" y="170"/>
                  </a:lnTo>
                  <a:lnTo>
                    <a:pt x="84" y="177"/>
                  </a:lnTo>
                  <a:lnTo>
                    <a:pt x="76" y="177"/>
                  </a:lnTo>
                  <a:lnTo>
                    <a:pt x="74" y="179"/>
                  </a:lnTo>
                  <a:lnTo>
                    <a:pt x="74" y="183"/>
                  </a:lnTo>
                  <a:lnTo>
                    <a:pt x="67" y="185"/>
                  </a:lnTo>
                  <a:lnTo>
                    <a:pt x="61" y="185"/>
                  </a:lnTo>
                  <a:lnTo>
                    <a:pt x="55" y="179"/>
                  </a:lnTo>
                  <a:lnTo>
                    <a:pt x="51" y="168"/>
                  </a:lnTo>
                  <a:lnTo>
                    <a:pt x="51" y="168"/>
                  </a:lnTo>
                  <a:lnTo>
                    <a:pt x="44" y="160"/>
                  </a:lnTo>
                  <a:lnTo>
                    <a:pt x="38" y="160"/>
                  </a:lnTo>
                  <a:lnTo>
                    <a:pt x="34" y="158"/>
                  </a:lnTo>
                  <a:lnTo>
                    <a:pt x="34" y="154"/>
                  </a:lnTo>
                  <a:lnTo>
                    <a:pt x="32" y="149"/>
                  </a:lnTo>
                  <a:lnTo>
                    <a:pt x="36" y="141"/>
                  </a:lnTo>
                  <a:lnTo>
                    <a:pt x="40" y="137"/>
                  </a:lnTo>
                  <a:lnTo>
                    <a:pt x="42" y="132"/>
                  </a:lnTo>
                  <a:lnTo>
                    <a:pt x="38" y="132"/>
                  </a:lnTo>
                  <a:lnTo>
                    <a:pt x="34" y="126"/>
                  </a:lnTo>
                  <a:lnTo>
                    <a:pt x="40" y="120"/>
                  </a:lnTo>
                  <a:lnTo>
                    <a:pt x="40" y="111"/>
                  </a:lnTo>
                  <a:lnTo>
                    <a:pt x="36" y="109"/>
                  </a:lnTo>
                  <a:lnTo>
                    <a:pt x="30" y="99"/>
                  </a:lnTo>
                  <a:lnTo>
                    <a:pt x="36" y="99"/>
                  </a:lnTo>
                  <a:lnTo>
                    <a:pt x="38" y="99"/>
                  </a:lnTo>
                  <a:lnTo>
                    <a:pt x="44" y="92"/>
                  </a:lnTo>
                  <a:lnTo>
                    <a:pt x="40" y="88"/>
                  </a:lnTo>
                  <a:lnTo>
                    <a:pt x="44" y="84"/>
                  </a:lnTo>
                  <a:lnTo>
                    <a:pt x="46" y="71"/>
                  </a:lnTo>
                  <a:lnTo>
                    <a:pt x="44" y="67"/>
                  </a:lnTo>
                  <a:lnTo>
                    <a:pt x="53" y="59"/>
                  </a:lnTo>
                  <a:lnTo>
                    <a:pt x="55" y="59"/>
                  </a:lnTo>
                  <a:lnTo>
                    <a:pt x="57" y="54"/>
                  </a:lnTo>
                  <a:lnTo>
                    <a:pt x="53" y="48"/>
                  </a:lnTo>
                  <a:lnTo>
                    <a:pt x="51" y="44"/>
                  </a:lnTo>
                  <a:lnTo>
                    <a:pt x="42" y="44"/>
                  </a:lnTo>
                  <a:lnTo>
                    <a:pt x="38" y="46"/>
                  </a:lnTo>
                  <a:lnTo>
                    <a:pt x="27" y="44"/>
                  </a:lnTo>
                  <a:lnTo>
                    <a:pt x="21" y="48"/>
                  </a:lnTo>
                  <a:lnTo>
                    <a:pt x="19" y="46"/>
                  </a:lnTo>
                  <a:lnTo>
                    <a:pt x="19" y="42"/>
                  </a:lnTo>
                  <a:lnTo>
                    <a:pt x="17" y="40"/>
                  </a:lnTo>
                  <a:lnTo>
                    <a:pt x="6" y="42"/>
                  </a:lnTo>
                  <a:lnTo>
                    <a:pt x="6" y="40"/>
                  </a:lnTo>
                  <a:lnTo>
                    <a:pt x="13" y="35"/>
                  </a:lnTo>
                  <a:lnTo>
                    <a:pt x="8" y="35"/>
                  </a:lnTo>
                  <a:lnTo>
                    <a:pt x="11" y="33"/>
                  </a:lnTo>
                  <a:lnTo>
                    <a:pt x="8" y="31"/>
                  </a:lnTo>
                  <a:lnTo>
                    <a:pt x="11" y="27"/>
                  </a:lnTo>
                  <a:lnTo>
                    <a:pt x="6" y="31"/>
                  </a:lnTo>
                  <a:lnTo>
                    <a:pt x="6" y="29"/>
                  </a:lnTo>
                  <a:lnTo>
                    <a:pt x="6" y="25"/>
                  </a:lnTo>
                  <a:lnTo>
                    <a:pt x="4" y="23"/>
                  </a:lnTo>
                  <a:lnTo>
                    <a:pt x="4" y="21"/>
                  </a:lnTo>
                  <a:lnTo>
                    <a:pt x="2" y="23"/>
                  </a:lnTo>
                  <a:lnTo>
                    <a:pt x="0" y="19"/>
                  </a:lnTo>
                  <a:lnTo>
                    <a:pt x="2" y="14"/>
                  </a:lnTo>
                  <a:lnTo>
                    <a:pt x="11" y="10"/>
                  </a:lnTo>
                  <a:lnTo>
                    <a:pt x="13" y="12"/>
                  </a:lnTo>
                  <a:lnTo>
                    <a:pt x="19" y="12"/>
                  </a:lnTo>
                  <a:lnTo>
                    <a:pt x="23" y="8"/>
                  </a:lnTo>
                  <a:lnTo>
                    <a:pt x="19" y="8"/>
                  </a:lnTo>
                  <a:lnTo>
                    <a:pt x="19" y="4"/>
                  </a:lnTo>
                  <a:lnTo>
                    <a:pt x="27" y="0"/>
                  </a:lnTo>
                  <a:lnTo>
                    <a:pt x="27" y="2"/>
                  </a:lnTo>
                  <a:lnTo>
                    <a:pt x="32" y="0"/>
                  </a:lnTo>
                  <a:lnTo>
                    <a:pt x="36" y="2"/>
                  </a:lnTo>
                  <a:lnTo>
                    <a:pt x="40" y="6"/>
                  </a:lnTo>
                  <a:lnTo>
                    <a:pt x="44" y="4"/>
                  </a:lnTo>
                  <a:lnTo>
                    <a:pt x="49" y="4"/>
                  </a:lnTo>
                  <a:lnTo>
                    <a:pt x="53" y="6"/>
                  </a:lnTo>
                  <a:lnTo>
                    <a:pt x="57" y="4"/>
                  </a:lnTo>
                  <a:lnTo>
                    <a:pt x="63" y="2"/>
                  </a:lnTo>
                  <a:lnTo>
                    <a:pt x="65" y="4"/>
                  </a:lnTo>
                  <a:lnTo>
                    <a:pt x="70" y="6"/>
                  </a:lnTo>
                  <a:lnTo>
                    <a:pt x="84" y="8"/>
                  </a:lnTo>
                  <a:lnTo>
                    <a:pt x="91" y="10"/>
                  </a:lnTo>
                  <a:lnTo>
                    <a:pt x="101" y="6"/>
                  </a:lnTo>
                  <a:lnTo>
                    <a:pt x="108" y="6"/>
                  </a:lnTo>
                  <a:lnTo>
                    <a:pt x="110" y="10"/>
                  </a:lnTo>
                  <a:lnTo>
                    <a:pt x="116" y="10"/>
                  </a:lnTo>
                  <a:lnTo>
                    <a:pt x="120" y="8"/>
                  </a:lnTo>
                  <a:lnTo>
                    <a:pt x="122" y="8"/>
                  </a:lnTo>
                  <a:lnTo>
                    <a:pt x="133" y="12"/>
                  </a:lnTo>
                  <a:lnTo>
                    <a:pt x="135" y="10"/>
                  </a:lnTo>
                  <a:lnTo>
                    <a:pt x="139" y="10"/>
                  </a:lnTo>
                  <a:lnTo>
                    <a:pt x="141" y="8"/>
                  </a:lnTo>
                  <a:lnTo>
                    <a:pt x="141" y="8"/>
                  </a:lnTo>
                  <a:close/>
                  <a:moveTo>
                    <a:pt x="236" y="97"/>
                  </a:moveTo>
                  <a:lnTo>
                    <a:pt x="242" y="97"/>
                  </a:lnTo>
                  <a:lnTo>
                    <a:pt x="247" y="99"/>
                  </a:lnTo>
                  <a:lnTo>
                    <a:pt x="247" y="97"/>
                  </a:lnTo>
                  <a:lnTo>
                    <a:pt x="242" y="92"/>
                  </a:lnTo>
                  <a:lnTo>
                    <a:pt x="238" y="94"/>
                  </a:lnTo>
                  <a:lnTo>
                    <a:pt x="236" y="97"/>
                  </a:lnTo>
                  <a:lnTo>
                    <a:pt x="236" y="97"/>
                  </a:lnTo>
                  <a:close/>
                  <a:moveTo>
                    <a:pt x="226" y="109"/>
                  </a:moveTo>
                  <a:lnTo>
                    <a:pt x="228" y="105"/>
                  </a:lnTo>
                  <a:lnTo>
                    <a:pt x="232" y="101"/>
                  </a:lnTo>
                  <a:lnTo>
                    <a:pt x="228" y="101"/>
                  </a:lnTo>
                  <a:lnTo>
                    <a:pt x="223" y="99"/>
                  </a:lnTo>
                  <a:lnTo>
                    <a:pt x="219" y="103"/>
                  </a:lnTo>
                  <a:lnTo>
                    <a:pt x="217" y="105"/>
                  </a:lnTo>
                  <a:lnTo>
                    <a:pt x="221" y="107"/>
                  </a:lnTo>
                  <a:lnTo>
                    <a:pt x="226" y="109"/>
                  </a:lnTo>
                  <a:lnTo>
                    <a:pt x="226" y="109"/>
                  </a:lnTo>
                  <a:close/>
                  <a:moveTo>
                    <a:pt x="200" y="122"/>
                  </a:moveTo>
                  <a:lnTo>
                    <a:pt x="202" y="120"/>
                  </a:lnTo>
                  <a:lnTo>
                    <a:pt x="204" y="118"/>
                  </a:lnTo>
                  <a:lnTo>
                    <a:pt x="204" y="116"/>
                  </a:lnTo>
                  <a:lnTo>
                    <a:pt x="198" y="116"/>
                  </a:lnTo>
                  <a:lnTo>
                    <a:pt x="198" y="120"/>
                  </a:lnTo>
                  <a:lnTo>
                    <a:pt x="200" y="122"/>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71" name="Freeform 81">
              <a:extLst>
                <a:ext uri="{FF2B5EF4-FFF2-40B4-BE49-F238E27FC236}">
                  <a16:creationId xmlns:a16="http://schemas.microsoft.com/office/drawing/2014/main" id="{7F535BDC-DF7B-4914-A44A-912589524595}"/>
                </a:ext>
              </a:extLst>
            </p:cNvPr>
            <p:cNvSpPr>
              <a:spLocks/>
            </p:cNvSpPr>
            <p:nvPr/>
          </p:nvSpPr>
          <p:spPr bwMode="auto">
            <a:xfrm>
              <a:off x="4142874" y="2770386"/>
              <a:ext cx="50785" cy="93877"/>
            </a:xfrm>
            <a:custGeom>
              <a:avLst/>
              <a:gdLst>
                <a:gd name="T0" fmla="*/ 40 w 63"/>
                <a:gd name="T1" fmla="*/ 114 h 124"/>
                <a:gd name="T2" fmla="*/ 42 w 63"/>
                <a:gd name="T3" fmla="*/ 101 h 124"/>
                <a:gd name="T4" fmla="*/ 48 w 63"/>
                <a:gd name="T5" fmla="*/ 92 h 124"/>
                <a:gd name="T6" fmla="*/ 40 w 63"/>
                <a:gd name="T7" fmla="*/ 86 h 124"/>
                <a:gd name="T8" fmla="*/ 46 w 63"/>
                <a:gd name="T9" fmla="*/ 71 h 124"/>
                <a:gd name="T10" fmla="*/ 36 w 63"/>
                <a:gd name="T11" fmla="*/ 59 h 124"/>
                <a:gd name="T12" fmla="*/ 44 w 63"/>
                <a:gd name="T13" fmla="*/ 59 h 124"/>
                <a:gd name="T14" fmla="*/ 46 w 63"/>
                <a:gd name="T15" fmla="*/ 48 h 124"/>
                <a:gd name="T16" fmla="*/ 52 w 63"/>
                <a:gd name="T17" fmla="*/ 31 h 124"/>
                <a:gd name="T18" fmla="*/ 59 w 63"/>
                <a:gd name="T19" fmla="*/ 19 h 124"/>
                <a:gd name="T20" fmla="*/ 63 w 63"/>
                <a:gd name="T21" fmla="*/ 14 h 124"/>
                <a:gd name="T22" fmla="*/ 57 w 63"/>
                <a:gd name="T23" fmla="*/ 4 h 124"/>
                <a:gd name="T24" fmla="*/ 44 w 63"/>
                <a:gd name="T25" fmla="*/ 6 h 124"/>
                <a:gd name="T26" fmla="*/ 27 w 63"/>
                <a:gd name="T27" fmla="*/ 8 h 124"/>
                <a:gd name="T28" fmla="*/ 25 w 63"/>
                <a:gd name="T29" fmla="*/ 2 h 124"/>
                <a:gd name="T30" fmla="*/ 12 w 63"/>
                <a:gd name="T31" fmla="*/ 2 h 124"/>
                <a:gd name="T32" fmla="*/ 17 w 63"/>
                <a:gd name="T33" fmla="*/ 12 h 124"/>
                <a:gd name="T34" fmla="*/ 17 w 63"/>
                <a:gd name="T35" fmla="*/ 27 h 124"/>
                <a:gd name="T36" fmla="*/ 17 w 63"/>
                <a:gd name="T37" fmla="*/ 36 h 124"/>
                <a:gd name="T38" fmla="*/ 12 w 63"/>
                <a:gd name="T39" fmla="*/ 44 h 124"/>
                <a:gd name="T40" fmla="*/ 8 w 63"/>
                <a:gd name="T41" fmla="*/ 57 h 124"/>
                <a:gd name="T42" fmla="*/ 2 w 63"/>
                <a:gd name="T43" fmla="*/ 67 h 124"/>
                <a:gd name="T44" fmla="*/ 0 w 63"/>
                <a:gd name="T45" fmla="*/ 82 h 124"/>
                <a:gd name="T46" fmla="*/ 6 w 63"/>
                <a:gd name="T47" fmla="*/ 80 h 124"/>
                <a:gd name="T48" fmla="*/ 10 w 63"/>
                <a:gd name="T49" fmla="*/ 80 h 124"/>
                <a:gd name="T50" fmla="*/ 4 w 63"/>
                <a:gd name="T51" fmla="*/ 84 h 124"/>
                <a:gd name="T52" fmla="*/ 6 w 63"/>
                <a:gd name="T53" fmla="*/ 90 h 124"/>
                <a:gd name="T54" fmla="*/ 14 w 63"/>
                <a:gd name="T55" fmla="*/ 88 h 124"/>
                <a:gd name="T56" fmla="*/ 14 w 63"/>
                <a:gd name="T57" fmla="*/ 97 h 124"/>
                <a:gd name="T58" fmla="*/ 12 w 63"/>
                <a:gd name="T59" fmla="*/ 111 h 124"/>
                <a:gd name="T60" fmla="*/ 8 w 63"/>
                <a:gd name="T61" fmla="*/ 120 h 124"/>
                <a:gd name="T62" fmla="*/ 17 w 63"/>
                <a:gd name="T63" fmla="*/ 118 h 124"/>
                <a:gd name="T64" fmla="*/ 27 w 63"/>
                <a:gd name="T65" fmla="*/ 124 h 124"/>
                <a:gd name="T66" fmla="*/ 40 w 63"/>
                <a:gd name="T67" fmla="*/ 120 h 124"/>
                <a:gd name="T68" fmla="*/ 40 w 63"/>
                <a:gd name="T69"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124">
                  <a:moveTo>
                    <a:pt x="40" y="118"/>
                  </a:moveTo>
                  <a:lnTo>
                    <a:pt x="40" y="114"/>
                  </a:lnTo>
                  <a:lnTo>
                    <a:pt x="38" y="109"/>
                  </a:lnTo>
                  <a:lnTo>
                    <a:pt x="42" y="101"/>
                  </a:lnTo>
                  <a:lnTo>
                    <a:pt x="46" y="97"/>
                  </a:lnTo>
                  <a:lnTo>
                    <a:pt x="48" y="92"/>
                  </a:lnTo>
                  <a:lnTo>
                    <a:pt x="44" y="92"/>
                  </a:lnTo>
                  <a:lnTo>
                    <a:pt x="40" y="86"/>
                  </a:lnTo>
                  <a:lnTo>
                    <a:pt x="46" y="80"/>
                  </a:lnTo>
                  <a:lnTo>
                    <a:pt x="46" y="71"/>
                  </a:lnTo>
                  <a:lnTo>
                    <a:pt x="42" y="69"/>
                  </a:lnTo>
                  <a:lnTo>
                    <a:pt x="36" y="59"/>
                  </a:lnTo>
                  <a:lnTo>
                    <a:pt x="42" y="59"/>
                  </a:lnTo>
                  <a:lnTo>
                    <a:pt x="44" y="59"/>
                  </a:lnTo>
                  <a:lnTo>
                    <a:pt x="50" y="52"/>
                  </a:lnTo>
                  <a:lnTo>
                    <a:pt x="46" y="48"/>
                  </a:lnTo>
                  <a:lnTo>
                    <a:pt x="50" y="44"/>
                  </a:lnTo>
                  <a:lnTo>
                    <a:pt x="52" y="31"/>
                  </a:lnTo>
                  <a:lnTo>
                    <a:pt x="50" y="27"/>
                  </a:lnTo>
                  <a:lnTo>
                    <a:pt x="59" y="19"/>
                  </a:lnTo>
                  <a:lnTo>
                    <a:pt x="61" y="19"/>
                  </a:lnTo>
                  <a:lnTo>
                    <a:pt x="63" y="14"/>
                  </a:lnTo>
                  <a:lnTo>
                    <a:pt x="59" y="8"/>
                  </a:lnTo>
                  <a:lnTo>
                    <a:pt x="57" y="4"/>
                  </a:lnTo>
                  <a:lnTo>
                    <a:pt x="48" y="4"/>
                  </a:lnTo>
                  <a:lnTo>
                    <a:pt x="44" y="6"/>
                  </a:lnTo>
                  <a:lnTo>
                    <a:pt x="33" y="4"/>
                  </a:lnTo>
                  <a:lnTo>
                    <a:pt x="27" y="8"/>
                  </a:lnTo>
                  <a:lnTo>
                    <a:pt x="25" y="6"/>
                  </a:lnTo>
                  <a:lnTo>
                    <a:pt x="25" y="2"/>
                  </a:lnTo>
                  <a:lnTo>
                    <a:pt x="23" y="0"/>
                  </a:lnTo>
                  <a:lnTo>
                    <a:pt x="12" y="2"/>
                  </a:lnTo>
                  <a:lnTo>
                    <a:pt x="14" y="6"/>
                  </a:lnTo>
                  <a:lnTo>
                    <a:pt x="17" y="12"/>
                  </a:lnTo>
                  <a:lnTo>
                    <a:pt x="14" y="25"/>
                  </a:lnTo>
                  <a:lnTo>
                    <a:pt x="17" y="27"/>
                  </a:lnTo>
                  <a:lnTo>
                    <a:pt x="14" y="31"/>
                  </a:lnTo>
                  <a:lnTo>
                    <a:pt x="17" y="36"/>
                  </a:lnTo>
                  <a:lnTo>
                    <a:pt x="14" y="38"/>
                  </a:lnTo>
                  <a:lnTo>
                    <a:pt x="12" y="44"/>
                  </a:lnTo>
                  <a:lnTo>
                    <a:pt x="12" y="50"/>
                  </a:lnTo>
                  <a:lnTo>
                    <a:pt x="8" y="57"/>
                  </a:lnTo>
                  <a:lnTo>
                    <a:pt x="8" y="61"/>
                  </a:lnTo>
                  <a:lnTo>
                    <a:pt x="2" y="67"/>
                  </a:lnTo>
                  <a:lnTo>
                    <a:pt x="0" y="80"/>
                  </a:lnTo>
                  <a:lnTo>
                    <a:pt x="0" y="82"/>
                  </a:lnTo>
                  <a:lnTo>
                    <a:pt x="4" y="82"/>
                  </a:lnTo>
                  <a:lnTo>
                    <a:pt x="6" y="80"/>
                  </a:lnTo>
                  <a:lnTo>
                    <a:pt x="10" y="78"/>
                  </a:lnTo>
                  <a:lnTo>
                    <a:pt x="10" y="80"/>
                  </a:lnTo>
                  <a:lnTo>
                    <a:pt x="10" y="82"/>
                  </a:lnTo>
                  <a:lnTo>
                    <a:pt x="4" y="84"/>
                  </a:lnTo>
                  <a:lnTo>
                    <a:pt x="4" y="88"/>
                  </a:lnTo>
                  <a:lnTo>
                    <a:pt x="6" y="90"/>
                  </a:lnTo>
                  <a:lnTo>
                    <a:pt x="10" y="88"/>
                  </a:lnTo>
                  <a:lnTo>
                    <a:pt x="14" y="88"/>
                  </a:lnTo>
                  <a:lnTo>
                    <a:pt x="12" y="90"/>
                  </a:lnTo>
                  <a:lnTo>
                    <a:pt x="14" y="97"/>
                  </a:lnTo>
                  <a:lnTo>
                    <a:pt x="12" y="101"/>
                  </a:lnTo>
                  <a:lnTo>
                    <a:pt x="12" y="111"/>
                  </a:lnTo>
                  <a:lnTo>
                    <a:pt x="10" y="118"/>
                  </a:lnTo>
                  <a:lnTo>
                    <a:pt x="8" y="120"/>
                  </a:lnTo>
                  <a:lnTo>
                    <a:pt x="10" y="122"/>
                  </a:lnTo>
                  <a:lnTo>
                    <a:pt x="17" y="118"/>
                  </a:lnTo>
                  <a:lnTo>
                    <a:pt x="25" y="122"/>
                  </a:lnTo>
                  <a:lnTo>
                    <a:pt x="27" y="124"/>
                  </a:lnTo>
                  <a:lnTo>
                    <a:pt x="33" y="120"/>
                  </a:lnTo>
                  <a:lnTo>
                    <a:pt x="40" y="120"/>
                  </a:lnTo>
                  <a:lnTo>
                    <a:pt x="40" y="118"/>
                  </a:lnTo>
                  <a:lnTo>
                    <a:pt x="40" y="118"/>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72" name="Freeform 82">
              <a:extLst>
                <a:ext uri="{FF2B5EF4-FFF2-40B4-BE49-F238E27FC236}">
                  <a16:creationId xmlns:a16="http://schemas.microsoft.com/office/drawing/2014/main" id="{0953A852-36D6-42BF-BE50-70335F3737B3}"/>
                </a:ext>
              </a:extLst>
            </p:cNvPr>
            <p:cNvSpPr>
              <a:spLocks noEditPoints="1"/>
            </p:cNvSpPr>
            <p:nvPr/>
          </p:nvSpPr>
          <p:spPr bwMode="auto">
            <a:xfrm>
              <a:off x="4580594" y="2773414"/>
              <a:ext cx="139457" cy="125675"/>
            </a:xfrm>
            <a:custGeom>
              <a:avLst/>
              <a:gdLst>
                <a:gd name="T0" fmla="*/ 106 w 173"/>
                <a:gd name="T1" fmla="*/ 13 h 166"/>
                <a:gd name="T2" fmla="*/ 70 w 173"/>
                <a:gd name="T3" fmla="*/ 17 h 166"/>
                <a:gd name="T4" fmla="*/ 28 w 173"/>
                <a:gd name="T5" fmla="*/ 32 h 166"/>
                <a:gd name="T6" fmla="*/ 19 w 173"/>
                <a:gd name="T7" fmla="*/ 67 h 166"/>
                <a:gd name="T8" fmla="*/ 45 w 173"/>
                <a:gd name="T9" fmla="*/ 91 h 166"/>
                <a:gd name="T10" fmla="*/ 66 w 173"/>
                <a:gd name="T11" fmla="*/ 97 h 166"/>
                <a:gd name="T12" fmla="*/ 32 w 173"/>
                <a:gd name="T13" fmla="*/ 97 h 166"/>
                <a:gd name="T14" fmla="*/ 49 w 173"/>
                <a:gd name="T15" fmla="*/ 126 h 166"/>
                <a:gd name="T16" fmla="*/ 62 w 173"/>
                <a:gd name="T17" fmla="*/ 128 h 166"/>
                <a:gd name="T18" fmla="*/ 64 w 173"/>
                <a:gd name="T19" fmla="*/ 112 h 166"/>
                <a:gd name="T20" fmla="*/ 76 w 173"/>
                <a:gd name="T21" fmla="*/ 112 h 166"/>
                <a:gd name="T22" fmla="*/ 83 w 173"/>
                <a:gd name="T23" fmla="*/ 101 h 166"/>
                <a:gd name="T24" fmla="*/ 70 w 173"/>
                <a:gd name="T25" fmla="*/ 82 h 166"/>
                <a:gd name="T26" fmla="*/ 64 w 173"/>
                <a:gd name="T27" fmla="*/ 65 h 166"/>
                <a:gd name="T28" fmla="*/ 62 w 173"/>
                <a:gd name="T29" fmla="*/ 55 h 166"/>
                <a:gd name="T30" fmla="*/ 62 w 173"/>
                <a:gd name="T31" fmla="*/ 36 h 166"/>
                <a:gd name="T32" fmla="*/ 76 w 173"/>
                <a:gd name="T33" fmla="*/ 42 h 166"/>
                <a:gd name="T34" fmla="*/ 89 w 173"/>
                <a:gd name="T35" fmla="*/ 40 h 166"/>
                <a:gd name="T36" fmla="*/ 95 w 173"/>
                <a:gd name="T37" fmla="*/ 25 h 166"/>
                <a:gd name="T38" fmla="*/ 127 w 173"/>
                <a:gd name="T39" fmla="*/ 19 h 166"/>
                <a:gd name="T40" fmla="*/ 83 w 173"/>
                <a:gd name="T41" fmla="*/ 156 h 166"/>
                <a:gd name="T42" fmla="*/ 106 w 173"/>
                <a:gd name="T43" fmla="*/ 166 h 166"/>
                <a:gd name="T44" fmla="*/ 135 w 173"/>
                <a:gd name="T45" fmla="*/ 156 h 166"/>
                <a:gd name="T46" fmla="*/ 123 w 173"/>
                <a:gd name="T47" fmla="*/ 156 h 166"/>
                <a:gd name="T48" fmla="*/ 95 w 173"/>
                <a:gd name="T49" fmla="*/ 154 h 166"/>
                <a:gd name="T50" fmla="*/ 85 w 173"/>
                <a:gd name="T51" fmla="*/ 152 h 166"/>
                <a:gd name="T52" fmla="*/ 9 w 173"/>
                <a:gd name="T53" fmla="*/ 63 h 166"/>
                <a:gd name="T54" fmla="*/ 22 w 173"/>
                <a:gd name="T55" fmla="*/ 82 h 166"/>
                <a:gd name="T56" fmla="*/ 22 w 173"/>
                <a:gd name="T57" fmla="*/ 88 h 166"/>
                <a:gd name="T58" fmla="*/ 24 w 173"/>
                <a:gd name="T59" fmla="*/ 97 h 166"/>
                <a:gd name="T60" fmla="*/ 22 w 173"/>
                <a:gd name="T61" fmla="*/ 88 h 166"/>
                <a:gd name="T62" fmla="*/ 24 w 173"/>
                <a:gd name="T63" fmla="*/ 99 h 166"/>
                <a:gd name="T64" fmla="*/ 152 w 173"/>
                <a:gd name="T65" fmla="*/ 147 h 166"/>
                <a:gd name="T66" fmla="*/ 150 w 173"/>
                <a:gd name="T67" fmla="*/ 158 h 166"/>
                <a:gd name="T68" fmla="*/ 171 w 173"/>
                <a:gd name="T69" fmla="*/ 135 h 166"/>
                <a:gd name="T70" fmla="*/ 161 w 173"/>
                <a:gd name="T71" fmla="*/ 145 h 166"/>
                <a:gd name="T72" fmla="*/ 135 w 173"/>
                <a:gd name="T73" fmla="*/ 133 h 166"/>
                <a:gd name="T74" fmla="*/ 142 w 173"/>
                <a:gd name="T75" fmla="*/ 107 h 166"/>
                <a:gd name="T76" fmla="*/ 127 w 173"/>
                <a:gd name="T77" fmla="*/ 91 h 166"/>
                <a:gd name="T78" fmla="*/ 127 w 173"/>
                <a:gd name="T79" fmla="*/ 82 h 166"/>
                <a:gd name="T80" fmla="*/ 133 w 173"/>
                <a:gd name="T81" fmla="*/ 63 h 166"/>
                <a:gd name="T82" fmla="*/ 129 w 173"/>
                <a:gd name="T83" fmla="*/ 67 h 166"/>
                <a:gd name="T84" fmla="*/ 116 w 173"/>
                <a:gd name="T85" fmla="*/ 34 h 166"/>
                <a:gd name="T86" fmla="*/ 110 w 173"/>
                <a:gd name="T87" fmla="*/ 44 h 166"/>
                <a:gd name="T88" fmla="*/ 104 w 173"/>
                <a:gd name="T89" fmla="*/ 46 h 166"/>
                <a:gd name="T90" fmla="*/ 93 w 173"/>
                <a:gd name="T91" fmla="*/ 29 h 166"/>
                <a:gd name="T92" fmla="*/ 74 w 173"/>
                <a:gd name="T93" fmla="*/ 67 h 166"/>
                <a:gd name="T94" fmla="*/ 100 w 173"/>
                <a:gd name="T95" fmla="*/ 78 h 166"/>
                <a:gd name="T96" fmla="*/ 131 w 173"/>
                <a:gd name="T97" fmla="*/ 107 h 166"/>
                <a:gd name="T98" fmla="*/ 95 w 173"/>
                <a:gd name="T99" fmla="*/ 131 h 166"/>
                <a:gd name="T100" fmla="*/ 97 w 173"/>
                <a:gd name="T101" fmla="*/ 112 h 166"/>
                <a:gd name="T102" fmla="*/ 93 w 173"/>
                <a:gd name="T103" fmla="*/ 110 h 166"/>
                <a:gd name="T104" fmla="*/ 116 w 173"/>
                <a:gd name="T105" fmla="*/ 122 h 166"/>
                <a:gd name="T106" fmla="*/ 116 w 173"/>
                <a:gd name="T107" fmla="*/ 112 h 166"/>
                <a:gd name="T108" fmla="*/ 110 w 173"/>
                <a:gd name="T109" fmla="*/ 107 h 166"/>
                <a:gd name="T110" fmla="*/ 100 w 173"/>
                <a:gd name="T111" fmla="*/ 101 h 166"/>
                <a:gd name="T112" fmla="*/ 83 w 173"/>
                <a:gd name="T113" fmla="*/ 80 h 166"/>
                <a:gd name="T114" fmla="*/ 95 w 173"/>
                <a:gd name="T115" fmla="*/ 95 h 166"/>
                <a:gd name="T116" fmla="*/ 87 w 173"/>
                <a:gd name="T117" fmla="*/ 88 h 166"/>
                <a:gd name="T118" fmla="*/ 68 w 173"/>
                <a:gd name="T119" fmla="*/ 76 h 166"/>
                <a:gd name="T120" fmla="*/ 70 w 173"/>
                <a:gd name="T121" fmla="*/ 14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166">
                  <a:moveTo>
                    <a:pt x="129" y="0"/>
                  </a:moveTo>
                  <a:lnTo>
                    <a:pt x="127" y="0"/>
                  </a:lnTo>
                  <a:lnTo>
                    <a:pt x="123" y="4"/>
                  </a:lnTo>
                  <a:lnTo>
                    <a:pt x="123" y="8"/>
                  </a:lnTo>
                  <a:lnTo>
                    <a:pt x="123" y="13"/>
                  </a:lnTo>
                  <a:lnTo>
                    <a:pt x="121" y="15"/>
                  </a:lnTo>
                  <a:lnTo>
                    <a:pt x="112" y="15"/>
                  </a:lnTo>
                  <a:lnTo>
                    <a:pt x="108" y="15"/>
                  </a:lnTo>
                  <a:lnTo>
                    <a:pt x="106" y="13"/>
                  </a:lnTo>
                  <a:lnTo>
                    <a:pt x="102" y="13"/>
                  </a:lnTo>
                  <a:lnTo>
                    <a:pt x="100" y="17"/>
                  </a:lnTo>
                  <a:lnTo>
                    <a:pt x="95" y="15"/>
                  </a:lnTo>
                  <a:lnTo>
                    <a:pt x="93" y="13"/>
                  </a:lnTo>
                  <a:lnTo>
                    <a:pt x="89" y="13"/>
                  </a:lnTo>
                  <a:lnTo>
                    <a:pt x="85" y="10"/>
                  </a:lnTo>
                  <a:lnTo>
                    <a:pt x="81" y="15"/>
                  </a:lnTo>
                  <a:lnTo>
                    <a:pt x="76" y="17"/>
                  </a:lnTo>
                  <a:lnTo>
                    <a:pt x="70" y="17"/>
                  </a:lnTo>
                  <a:lnTo>
                    <a:pt x="68" y="15"/>
                  </a:lnTo>
                  <a:lnTo>
                    <a:pt x="64" y="17"/>
                  </a:lnTo>
                  <a:lnTo>
                    <a:pt x="62" y="17"/>
                  </a:lnTo>
                  <a:lnTo>
                    <a:pt x="55" y="21"/>
                  </a:lnTo>
                  <a:lnTo>
                    <a:pt x="47" y="19"/>
                  </a:lnTo>
                  <a:lnTo>
                    <a:pt x="43" y="23"/>
                  </a:lnTo>
                  <a:lnTo>
                    <a:pt x="43" y="23"/>
                  </a:lnTo>
                  <a:lnTo>
                    <a:pt x="36" y="25"/>
                  </a:lnTo>
                  <a:lnTo>
                    <a:pt x="28" y="32"/>
                  </a:lnTo>
                  <a:lnTo>
                    <a:pt x="28" y="36"/>
                  </a:lnTo>
                  <a:lnTo>
                    <a:pt x="24" y="42"/>
                  </a:lnTo>
                  <a:lnTo>
                    <a:pt x="17" y="44"/>
                  </a:lnTo>
                  <a:lnTo>
                    <a:pt x="15" y="48"/>
                  </a:lnTo>
                  <a:lnTo>
                    <a:pt x="13" y="55"/>
                  </a:lnTo>
                  <a:lnTo>
                    <a:pt x="11" y="57"/>
                  </a:lnTo>
                  <a:lnTo>
                    <a:pt x="11" y="57"/>
                  </a:lnTo>
                  <a:lnTo>
                    <a:pt x="11" y="63"/>
                  </a:lnTo>
                  <a:lnTo>
                    <a:pt x="19" y="67"/>
                  </a:lnTo>
                  <a:lnTo>
                    <a:pt x="24" y="74"/>
                  </a:lnTo>
                  <a:lnTo>
                    <a:pt x="26" y="74"/>
                  </a:lnTo>
                  <a:lnTo>
                    <a:pt x="24" y="76"/>
                  </a:lnTo>
                  <a:lnTo>
                    <a:pt x="30" y="84"/>
                  </a:lnTo>
                  <a:lnTo>
                    <a:pt x="32" y="88"/>
                  </a:lnTo>
                  <a:lnTo>
                    <a:pt x="34" y="91"/>
                  </a:lnTo>
                  <a:lnTo>
                    <a:pt x="36" y="86"/>
                  </a:lnTo>
                  <a:lnTo>
                    <a:pt x="41" y="91"/>
                  </a:lnTo>
                  <a:lnTo>
                    <a:pt x="45" y="91"/>
                  </a:lnTo>
                  <a:lnTo>
                    <a:pt x="47" y="88"/>
                  </a:lnTo>
                  <a:lnTo>
                    <a:pt x="51" y="88"/>
                  </a:lnTo>
                  <a:lnTo>
                    <a:pt x="55" y="91"/>
                  </a:lnTo>
                  <a:lnTo>
                    <a:pt x="59" y="91"/>
                  </a:lnTo>
                  <a:lnTo>
                    <a:pt x="59" y="93"/>
                  </a:lnTo>
                  <a:lnTo>
                    <a:pt x="62" y="93"/>
                  </a:lnTo>
                  <a:lnTo>
                    <a:pt x="64" y="95"/>
                  </a:lnTo>
                  <a:lnTo>
                    <a:pt x="68" y="95"/>
                  </a:lnTo>
                  <a:lnTo>
                    <a:pt x="66" y="97"/>
                  </a:lnTo>
                  <a:lnTo>
                    <a:pt x="62" y="99"/>
                  </a:lnTo>
                  <a:lnTo>
                    <a:pt x="59" y="97"/>
                  </a:lnTo>
                  <a:lnTo>
                    <a:pt x="55" y="97"/>
                  </a:lnTo>
                  <a:lnTo>
                    <a:pt x="49" y="91"/>
                  </a:lnTo>
                  <a:lnTo>
                    <a:pt x="45" y="93"/>
                  </a:lnTo>
                  <a:lnTo>
                    <a:pt x="41" y="95"/>
                  </a:lnTo>
                  <a:lnTo>
                    <a:pt x="38" y="93"/>
                  </a:lnTo>
                  <a:lnTo>
                    <a:pt x="34" y="97"/>
                  </a:lnTo>
                  <a:lnTo>
                    <a:pt x="32" y="97"/>
                  </a:lnTo>
                  <a:lnTo>
                    <a:pt x="32" y="99"/>
                  </a:lnTo>
                  <a:lnTo>
                    <a:pt x="36" y="105"/>
                  </a:lnTo>
                  <a:lnTo>
                    <a:pt x="41" y="107"/>
                  </a:lnTo>
                  <a:lnTo>
                    <a:pt x="45" y="112"/>
                  </a:lnTo>
                  <a:lnTo>
                    <a:pt x="45" y="114"/>
                  </a:lnTo>
                  <a:lnTo>
                    <a:pt x="43" y="116"/>
                  </a:lnTo>
                  <a:lnTo>
                    <a:pt x="43" y="120"/>
                  </a:lnTo>
                  <a:lnTo>
                    <a:pt x="47" y="124"/>
                  </a:lnTo>
                  <a:lnTo>
                    <a:pt x="49" y="126"/>
                  </a:lnTo>
                  <a:lnTo>
                    <a:pt x="51" y="124"/>
                  </a:lnTo>
                  <a:lnTo>
                    <a:pt x="49" y="122"/>
                  </a:lnTo>
                  <a:lnTo>
                    <a:pt x="51" y="118"/>
                  </a:lnTo>
                  <a:lnTo>
                    <a:pt x="53" y="124"/>
                  </a:lnTo>
                  <a:lnTo>
                    <a:pt x="57" y="126"/>
                  </a:lnTo>
                  <a:lnTo>
                    <a:pt x="59" y="128"/>
                  </a:lnTo>
                  <a:lnTo>
                    <a:pt x="57" y="133"/>
                  </a:lnTo>
                  <a:lnTo>
                    <a:pt x="62" y="135"/>
                  </a:lnTo>
                  <a:lnTo>
                    <a:pt x="62" y="128"/>
                  </a:lnTo>
                  <a:lnTo>
                    <a:pt x="62" y="124"/>
                  </a:lnTo>
                  <a:lnTo>
                    <a:pt x="66" y="124"/>
                  </a:lnTo>
                  <a:lnTo>
                    <a:pt x="68" y="128"/>
                  </a:lnTo>
                  <a:lnTo>
                    <a:pt x="74" y="133"/>
                  </a:lnTo>
                  <a:lnTo>
                    <a:pt x="70" y="128"/>
                  </a:lnTo>
                  <a:lnTo>
                    <a:pt x="72" y="124"/>
                  </a:lnTo>
                  <a:lnTo>
                    <a:pt x="70" y="122"/>
                  </a:lnTo>
                  <a:lnTo>
                    <a:pt x="66" y="114"/>
                  </a:lnTo>
                  <a:lnTo>
                    <a:pt x="64" y="112"/>
                  </a:lnTo>
                  <a:lnTo>
                    <a:pt x="64" y="110"/>
                  </a:lnTo>
                  <a:lnTo>
                    <a:pt x="66" y="110"/>
                  </a:lnTo>
                  <a:lnTo>
                    <a:pt x="72" y="112"/>
                  </a:lnTo>
                  <a:lnTo>
                    <a:pt x="70" y="114"/>
                  </a:lnTo>
                  <a:lnTo>
                    <a:pt x="72" y="114"/>
                  </a:lnTo>
                  <a:lnTo>
                    <a:pt x="74" y="112"/>
                  </a:lnTo>
                  <a:lnTo>
                    <a:pt x="78" y="114"/>
                  </a:lnTo>
                  <a:lnTo>
                    <a:pt x="78" y="112"/>
                  </a:lnTo>
                  <a:lnTo>
                    <a:pt x="76" y="112"/>
                  </a:lnTo>
                  <a:lnTo>
                    <a:pt x="76" y="110"/>
                  </a:lnTo>
                  <a:lnTo>
                    <a:pt x="74" y="110"/>
                  </a:lnTo>
                  <a:lnTo>
                    <a:pt x="70" y="107"/>
                  </a:lnTo>
                  <a:lnTo>
                    <a:pt x="72" y="105"/>
                  </a:lnTo>
                  <a:lnTo>
                    <a:pt x="68" y="101"/>
                  </a:lnTo>
                  <a:lnTo>
                    <a:pt x="72" y="99"/>
                  </a:lnTo>
                  <a:lnTo>
                    <a:pt x="74" y="99"/>
                  </a:lnTo>
                  <a:lnTo>
                    <a:pt x="76" y="99"/>
                  </a:lnTo>
                  <a:lnTo>
                    <a:pt x="83" y="101"/>
                  </a:lnTo>
                  <a:lnTo>
                    <a:pt x="83" y="103"/>
                  </a:lnTo>
                  <a:lnTo>
                    <a:pt x="87" y="103"/>
                  </a:lnTo>
                  <a:lnTo>
                    <a:pt x="87" y="101"/>
                  </a:lnTo>
                  <a:lnTo>
                    <a:pt x="85" y="97"/>
                  </a:lnTo>
                  <a:lnTo>
                    <a:pt x="85" y="93"/>
                  </a:lnTo>
                  <a:lnTo>
                    <a:pt x="85" y="91"/>
                  </a:lnTo>
                  <a:lnTo>
                    <a:pt x="74" y="84"/>
                  </a:lnTo>
                  <a:lnTo>
                    <a:pt x="72" y="84"/>
                  </a:lnTo>
                  <a:lnTo>
                    <a:pt x="70" y="82"/>
                  </a:lnTo>
                  <a:lnTo>
                    <a:pt x="68" y="82"/>
                  </a:lnTo>
                  <a:lnTo>
                    <a:pt x="66" y="80"/>
                  </a:lnTo>
                  <a:lnTo>
                    <a:pt x="62" y="78"/>
                  </a:lnTo>
                  <a:lnTo>
                    <a:pt x="57" y="76"/>
                  </a:lnTo>
                  <a:lnTo>
                    <a:pt x="62" y="74"/>
                  </a:lnTo>
                  <a:lnTo>
                    <a:pt x="66" y="72"/>
                  </a:lnTo>
                  <a:lnTo>
                    <a:pt x="66" y="69"/>
                  </a:lnTo>
                  <a:lnTo>
                    <a:pt x="62" y="69"/>
                  </a:lnTo>
                  <a:lnTo>
                    <a:pt x="64" y="65"/>
                  </a:lnTo>
                  <a:lnTo>
                    <a:pt x="64" y="63"/>
                  </a:lnTo>
                  <a:lnTo>
                    <a:pt x="66" y="65"/>
                  </a:lnTo>
                  <a:lnTo>
                    <a:pt x="68" y="67"/>
                  </a:lnTo>
                  <a:lnTo>
                    <a:pt x="68" y="69"/>
                  </a:lnTo>
                  <a:lnTo>
                    <a:pt x="68" y="72"/>
                  </a:lnTo>
                  <a:lnTo>
                    <a:pt x="70" y="72"/>
                  </a:lnTo>
                  <a:lnTo>
                    <a:pt x="72" y="65"/>
                  </a:lnTo>
                  <a:lnTo>
                    <a:pt x="68" y="63"/>
                  </a:lnTo>
                  <a:lnTo>
                    <a:pt x="62" y="55"/>
                  </a:lnTo>
                  <a:lnTo>
                    <a:pt x="59" y="53"/>
                  </a:lnTo>
                  <a:lnTo>
                    <a:pt x="59" y="50"/>
                  </a:lnTo>
                  <a:lnTo>
                    <a:pt x="55" y="46"/>
                  </a:lnTo>
                  <a:lnTo>
                    <a:pt x="57" y="44"/>
                  </a:lnTo>
                  <a:lnTo>
                    <a:pt x="55" y="38"/>
                  </a:lnTo>
                  <a:lnTo>
                    <a:pt x="57" y="34"/>
                  </a:lnTo>
                  <a:lnTo>
                    <a:pt x="64" y="32"/>
                  </a:lnTo>
                  <a:lnTo>
                    <a:pt x="64" y="36"/>
                  </a:lnTo>
                  <a:lnTo>
                    <a:pt x="62" y="36"/>
                  </a:lnTo>
                  <a:lnTo>
                    <a:pt x="62" y="38"/>
                  </a:lnTo>
                  <a:lnTo>
                    <a:pt x="68" y="40"/>
                  </a:lnTo>
                  <a:lnTo>
                    <a:pt x="68" y="46"/>
                  </a:lnTo>
                  <a:lnTo>
                    <a:pt x="72" y="48"/>
                  </a:lnTo>
                  <a:lnTo>
                    <a:pt x="76" y="48"/>
                  </a:lnTo>
                  <a:lnTo>
                    <a:pt x="74" y="46"/>
                  </a:lnTo>
                  <a:lnTo>
                    <a:pt x="72" y="44"/>
                  </a:lnTo>
                  <a:lnTo>
                    <a:pt x="72" y="40"/>
                  </a:lnTo>
                  <a:lnTo>
                    <a:pt x="76" y="42"/>
                  </a:lnTo>
                  <a:lnTo>
                    <a:pt x="81" y="46"/>
                  </a:lnTo>
                  <a:lnTo>
                    <a:pt x="83" y="48"/>
                  </a:lnTo>
                  <a:lnTo>
                    <a:pt x="85" y="44"/>
                  </a:lnTo>
                  <a:lnTo>
                    <a:pt x="81" y="42"/>
                  </a:lnTo>
                  <a:lnTo>
                    <a:pt x="78" y="42"/>
                  </a:lnTo>
                  <a:lnTo>
                    <a:pt x="78" y="40"/>
                  </a:lnTo>
                  <a:lnTo>
                    <a:pt x="87" y="40"/>
                  </a:lnTo>
                  <a:lnTo>
                    <a:pt x="89" y="42"/>
                  </a:lnTo>
                  <a:lnTo>
                    <a:pt x="89" y="40"/>
                  </a:lnTo>
                  <a:lnTo>
                    <a:pt x="85" y="38"/>
                  </a:lnTo>
                  <a:lnTo>
                    <a:pt x="81" y="36"/>
                  </a:lnTo>
                  <a:lnTo>
                    <a:pt x="78" y="32"/>
                  </a:lnTo>
                  <a:lnTo>
                    <a:pt x="81" y="29"/>
                  </a:lnTo>
                  <a:lnTo>
                    <a:pt x="83" y="32"/>
                  </a:lnTo>
                  <a:lnTo>
                    <a:pt x="87" y="29"/>
                  </a:lnTo>
                  <a:lnTo>
                    <a:pt x="89" y="23"/>
                  </a:lnTo>
                  <a:lnTo>
                    <a:pt x="91" y="23"/>
                  </a:lnTo>
                  <a:lnTo>
                    <a:pt x="95" y="25"/>
                  </a:lnTo>
                  <a:lnTo>
                    <a:pt x="100" y="27"/>
                  </a:lnTo>
                  <a:lnTo>
                    <a:pt x="102" y="23"/>
                  </a:lnTo>
                  <a:lnTo>
                    <a:pt x="104" y="21"/>
                  </a:lnTo>
                  <a:lnTo>
                    <a:pt x="104" y="21"/>
                  </a:lnTo>
                  <a:lnTo>
                    <a:pt x="108" y="23"/>
                  </a:lnTo>
                  <a:lnTo>
                    <a:pt x="114" y="23"/>
                  </a:lnTo>
                  <a:lnTo>
                    <a:pt x="121" y="25"/>
                  </a:lnTo>
                  <a:lnTo>
                    <a:pt x="125" y="25"/>
                  </a:lnTo>
                  <a:lnTo>
                    <a:pt x="127" y="19"/>
                  </a:lnTo>
                  <a:lnTo>
                    <a:pt x="127" y="15"/>
                  </a:lnTo>
                  <a:lnTo>
                    <a:pt x="133" y="13"/>
                  </a:lnTo>
                  <a:lnTo>
                    <a:pt x="133" y="8"/>
                  </a:lnTo>
                  <a:lnTo>
                    <a:pt x="129" y="6"/>
                  </a:lnTo>
                  <a:lnTo>
                    <a:pt x="129" y="0"/>
                  </a:lnTo>
                  <a:lnTo>
                    <a:pt x="129" y="0"/>
                  </a:lnTo>
                  <a:close/>
                  <a:moveTo>
                    <a:pt x="85" y="156"/>
                  </a:moveTo>
                  <a:lnTo>
                    <a:pt x="83" y="152"/>
                  </a:lnTo>
                  <a:lnTo>
                    <a:pt x="83" y="156"/>
                  </a:lnTo>
                  <a:lnTo>
                    <a:pt x="83" y="158"/>
                  </a:lnTo>
                  <a:lnTo>
                    <a:pt x="83" y="160"/>
                  </a:lnTo>
                  <a:lnTo>
                    <a:pt x="85" y="162"/>
                  </a:lnTo>
                  <a:lnTo>
                    <a:pt x="91" y="162"/>
                  </a:lnTo>
                  <a:lnTo>
                    <a:pt x="95" y="162"/>
                  </a:lnTo>
                  <a:lnTo>
                    <a:pt x="97" y="160"/>
                  </a:lnTo>
                  <a:lnTo>
                    <a:pt x="102" y="162"/>
                  </a:lnTo>
                  <a:lnTo>
                    <a:pt x="106" y="164"/>
                  </a:lnTo>
                  <a:lnTo>
                    <a:pt x="106" y="166"/>
                  </a:lnTo>
                  <a:lnTo>
                    <a:pt x="112" y="166"/>
                  </a:lnTo>
                  <a:lnTo>
                    <a:pt x="114" y="164"/>
                  </a:lnTo>
                  <a:lnTo>
                    <a:pt x="121" y="164"/>
                  </a:lnTo>
                  <a:lnTo>
                    <a:pt x="127" y="164"/>
                  </a:lnTo>
                  <a:lnTo>
                    <a:pt x="131" y="164"/>
                  </a:lnTo>
                  <a:lnTo>
                    <a:pt x="135" y="162"/>
                  </a:lnTo>
                  <a:lnTo>
                    <a:pt x="135" y="160"/>
                  </a:lnTo>
                  <a:lnTo>
                    <a:pt x="135" y="158"/>
                  </a:lnTo>
                  <a:lnTo>
                    <a:pt x="135" y="156"/>
                  </a:lnTo>
                  <a:lnTo>
                    <a:pt x="135" y="158"/>
                  </a:lnTo>
                  <a:lnTo>
                    <a:pt x="135" y="160"/>
                  </a:lnTo>
                  <a:lnTo>
                    <a:pt x="131" y="162"/>
                  </a:lnTo>
                  <a:lnTo>
                    <a:pt x="131" y="160"/>
                  </a:lnTo>
                  <a:lnTo>
                    <a:pt x="129" y="160"/>
                  </a:lnTo>
                  <a:lnTo>
                    <a:pt x="127" y="160"/>
                  </a:lnTo>
                  <a:lnTo>
                    <a:pt x="127" y="158"/>
                  </a:lnTo>
                  <a:lnTo>
                    <a:pt x="125" y="156"/>
                  </a:lnTo>
                  <a:lnTo>
                    <a:pt x="123" y="156"/>
                  </a:lnTo>
                  <a:lnTo>
                    <a:pt x="119" y="156"/>
                  </a:lnTo>
                  <a:lnTo>
                    <a:pt x="114" y="154"/>
                  </a:lnTo>
                  <a:lnTo>
                    <a:pt x="108" y="154"/>
                  </a:lnTo>
                  <a:lnTo>
                    <a:pt x="104" y="156"/>
                  </a:lnTo>
                  <a:lnTo>
                    <a:pt x="100" y="158"/>
                  </a:lnTo>
                  <a:lnTo>
                    <a:pt x="97" y="156"/>
                  </a:lnTo>
                  <a:lnTo>
                    <a:pt x="95" y="154"/>
                  </a:lnTo>
                  <a:lnTo>
                    <a:pt x="93" y="154"/>
                  </a:lnTo>
                  <a:lnTo>
                    <a:pt x="95" y="154"/>
                  </a:lnTo>
                  <a:lnTo>
                    <a:pt x="93" y="152"/>
                  </a:lnTo>
                  <a:lnTo>
                    <a:pt x="91" y="152"/>
                  </a:lnTo>
                  <a:lnTo>
                    <a:pt x="91" y="152"/>
                  </a:lnTo>
                  <a:lnTo>
                    <a:pt x="91" y="154"/>
                  </a:lnTo>
                  <a:lnTo>
                    <a:pt x="91" y="154"/>
                  </a:lnTo>
                  <a:lnTo>
                    <a:pt x="87" y="154"/>
                  </a:lnTo>
                  <a:lnTo>
                    <a:pt x="87" y="152"/>
                  </a:lnTo>
                  <a:lnTo>
                    <a:pt x="87" y="152"/>
                  </a:lnTo>
                  <a:lnTo>
                    <a:pt x="85" y="152"/>
                  </a:lnTo>
                  <a:lnTo>
                    <a:pt x="87" y="154"/>
                  </a:lnTo>
                  <a:lnTo>
                    <a:pt x="85" y="156"/>
                  </a:lnTo>
                  <a:lnTo>
                    <a:pt x="85" y="156"/>
                  </a:lnTo>
                  <a:close/>
                  <a:moveTo>
                    <a:pt x="5" y="55"/>
                  </a:moveTo>
                  <a:lnTo>
                    <a:pt x="5" y="59"/>
                  </a:lnTo>
                  <a:lnTo>
                    <a:pt x="7" y="61"/>
                  </a:lnTo>
                  <a:lnTo>
                    <a:pt x="9" y="61"/>
                  </a:lnTo>
                  <a:lnTo>
                    <a:pt x="11" y="63"/>
                  </a:lnTo>
                  <a:lnTo>
                    <a:pt x="9" y="63"/>
                  </a:lnTo>
                  <a:lnTo>
                    <a:pt x="7" y="63"/>
                  </a:lnTo>
                  <a:lnTo>
                    <a:pt x="3" y="59"/>
                  </a:lnTo>
                  <a:lnTo>
                    <a:pt x="3" y="57"/>
                  </a:lnTo>
                  <a:lnTo>
                    <a:pt x="0" y="57"/>
                  </a:lnTo>
                  <a:lnTo>
                    <a:pt x="0" y="55"/>
                  </a:lnTo>
                  <a:lnTo>
                    <a:pt x="3" y="53"/>
                  </a:lnTo>
                  <a:lnTo>
                    <a:pt x="5" y="55"/>
                  </a:lnTo>
                  <a:lnTo>
                    <a:pt x="5" y="55"/>
                  </a:lnTo>
                  <a:close/>
                  <a:moveTo>
                    <a:pt x="22" y="82"/>
                  </a:moveTo>
                  <a:lnTo>
                    <a:pt x="19" y="82"/>
                  </a:lnTo>
                  <a:lnTo>
                    <a:pt x="22" y="78"/>
                  </a:lnTo>
                  <a:lnTo>
                    <a:pt x="24" y="78"/>
                  </a:lnTo>
                  <a:lnTo>
                    <a:pt x="24" y="82"/>
                  </a:lnTo>
                  <a:lnTo>
                    <a:pt x="24" y="82"/>
                  </a:lnTo>
                  <a:lnTo>
                    <a:pt x="22" y="84"/>
                  </a:lnTo>
                  <a:lnTo>
                    <a:pt x="22" y="82"/>
                  </a:lnTo>
                  <a:lnTo>
                    <a:pt x="22" y="82"/>
                  </a:lnTo>
                  <a:close/>
                  <a:moveTo>
                    <a:pt x="22" y="88"/>
                  </a:moveTo>
                  <a:lnTo>
                    <a:pt x="22" y="84"/>
                  </a:lnTo>
                  <a:lnTo>
                    <a:pt x="24" y="86"/>
                  </a:lnTo>
                  <a:lnTo>
                    <a:pt x="24" y="88"/>
                  </a:lnTo>
                  <a:lnTo>
                    <a:pt x="24" y="91"/>
                  </a:lnTo>
                  <a:lnTo>
                    <a:pt x="26" y="93"/>
                  </a:lnTo>
                  <a:lnTo>
                    <a:pt x="26" y="95"/>
                  </a:lnTo>
                  <a:lnTo>
                    <a:pt x="28" y="95"/>
                  </a:lnTo>
                  <a:lnTo>
                    <a:pt x="26" y="97"/>
                  </a:lnTo>
                  <a:lnTo>
                    <a:pt x="24" y="97"/>
                  </a:lnTo>
                  <a:lnTo>
                    <a:pt x="22" y="97"/>
                  </a:lnTo>
                  <a:lnTo>
                    <a:pt x="22" y="93"/>
                  </a:lnTo>
                  <a:lnTo>
                    <a:pt x="19" y="93"/>
                  </a:lnTo>
                  <a:lnTo>
                    <a:pt x="19" y="95"/>
                  </a:lnTo>
                  <a:lnTo>
                    <a:pt x="19" y="95"/>
                  </a:lnTo>
                  <a:lnTo>
                    <a:pt x="17" y="95"/>
                  </a:lnTo>
                  <a:lnTo>
                    <a:pt x="17" y="91"/>
                  </a:lnTo>
                  <a:lnTo>
                    <a:pt x="19" y="88"/>
                  </a:lnTo>
                  <a:lnTo>
                    <a:pt x="22" y="88"/>
                  </a:lnTo>
                  <a:lnTo>
                    <a:pt x="22" y="88"/>
                  </a:lnTo>
                  <a:close/>
                  <a:moveTo>
                    <a:pt x="28" y="103"/>
                  </a:moveTo>
                  <a:lnTo>
                    <a:pt x="30" y="105"/>
                  </a:lnTo>
                  <a:lnTo>
                    <a:pt x="28" y="105"/>
                  </a:lnTo>
                  <a:lnTo>
                    <a:pt x="26" y="105"/>
                  </a:lnTo>
                  <a:lnTo>
                    <a:pt x="24" y="105"/>
                  </a:lnTo>
                  <a:lnTo>
                    <a:pt x="22" y="103"/>
                  </a:lnTo>
                  <a:lnTo>
                    <a:pt x="22" y="101"/>
                  </a:lnTo>
                  <a:lnTo>
                    <a:pt x="24" y="99"/>
                  </a:lnTo>
                  <a:lnTo>
                    <a:pt x="26" y="101"/>
                  </a:lnTo>
                  <a:lnTo>
                    <a:pt x="28" y="103"/>
                  </a:lnTo>
                  <a:lnTo>
                    <a:pt x="28" y="103"/>
                  </a:lnTo>
                  <a:close/>
                  <a:moveTo>
                    <a:pt x="152" y="147"/>
                  </a:moveTo>
                  <a:lnTo>
                    <a:pt x="152" y="145"/>
                  </a:lnTo>
                  <a:lnTo>
                    <a:pt x="152" y="145"/>
                  </a:lnTo>
                  <a:lnTo>
                    <a:pt x="152" y="147"/>
                  </a:lnTo>
                  <a:lnTo>
                    <a:pt x="152" y="147"/>
                  </a:lnTo>
                  <a:lnTo>
                    <a:pt x="152" y="147"/>
                  </a:lnTo>
                  <a:close/>
                  <a:moveTo>
                    <a:pt x="150" y="158"/>
                  </a:moveTo>
                  <a:lnTo>
                    <a:pt x="150" y="154"/>
                  </a:lnTo>
                  <a:lnTo>
                    <a:pt x="150" y="152"/>
                  </a:lnTo>
                  <a:lnTo>
                    <a:pt x="152" y="147"/>
                  </a:lnTo>
                  <a:lnTo>
                    <a:pt x="152" y="150"/>
                  </a:lnTo>
                  <a:lnTo>
                    <a:pt x="154" y="154"/>
                  </a:lnTo>
                  <a:lnTo>
                    <a:pt x="152" y="156"/>
                  </a:lnTo>
                  <a:lnTo>
                    <a:pt x="150" y="158"/>
                  </a:lnTo>
                  <a:lnTo>
                    <a:pt x="150" y="158"/>
                  </a:lnTo>
                  <a:close/>
                  <a:moveTo>
                    <a:pt x="161" y="145"/>
                  </a:moveTo>
                  <a:lnTo>
                    <a:pt x="161" y="143"/>
                  </a:lnTo>
                  <a:lnTo>
                    <a:pt x="161" y="141"/>
                  </a:lnTo>
                  <a:lnTo>
                    <a:pt x="161" y="141"/>
                  </a:lnTo>
                  <a:lnTo>
                    <a:pt x="161" y="139"/>
                  </a:lnTo>
                  <a:lnTo>
                    <a:pt x="165" y="135"/>
                  </a:lnTo>
                  <a:lnTo>
                    <a:pt x="169" y="133"/>
                  </a:lnTo>
                  <a:lnTo>
                    <a:pt x="173" y="133"/>
                  </a:lnTo>
                  <a:lnTo>
                    <a:pt x="171" y="135"/>
                  </a:lnTo>
                  <a:lnTo>
                    <a:pt x="171" y="135"/>
                  </a:lnTo>
                  <a:lnTo>
                    <a:pt x="169" y="137"/>
                  </a:lnTo>
                  <a:lnTo>
                    <a:pt x="169" y="139"/>
                  </a:lnTo>
                  <a:lnTo>
                    <a:pt x="169" y="141"/>
                  </a:lnTo>
                  <a:lnTo>
                    <a:pt x="167" y="141"/>
                  </a:lnTo>
                  <a:lnTo>
                    <a:pt x="165" y="143"/>
                  </a:lnTo>
                  <a:lnTo>
                    <a:pt x="163" y="145"/>
                  </a:lnTo>
                  <a:lnTo>
                    <a:pt x="161" y="145"/>
                  </a:lnTo>
                  <a:lnTo>
                    <a:pt x="161" y="145"/>
                  </a:lnTo>
                  <a:close/>
                  <a:moveTo>
                    <a:pt x="135" y="133"/>
                  </a:moveTo>
                  <a:lnTo>
                    <a:pt x="133" y="131"/>
                  </a:lnTo>
                  <a:lnTo>
                    <a:pt x="133" y="131"/>
                  </a:lnTo>
                  <a:lnTo>
                    <a:pt x="137" y="128"/>
                  </a:lnTo>
                  <a:lnTo>
                    <a:pt x="140" y="128"/>
                  </a:lnTo>
                  <a:lnTo>
                    <a:pt x="137" y="131"/>
                  </a:lnTo>
                  <a:lnTo>
                    <a:pt x="137" y="131"/>
                  </a:lnTo>
                  <a:lnTo>
                    <a:pt x="135" y="133"/>
                  </a:lnTo>
                  <a:lnTo>
                    <a:pt x="135" y="133"/>
                  </a:lnTo>
                  <a:close/>
                  <a:moveTo>
                    <a:pt x="135" y="103"/>
                  </a:moveTo>
                  <a:lnTo>
                    <a:pt x="137" y="101"/>
                  </a:lnTo>
                  <a:lnTo>
                    <a:pt x="140" y="101"/>
                  </a:lnTo>
                  <a:lnTo>
                    <a:pt x="142" y="103"/>
                  </a:lnTo>
                  <a:lnTo>
                    <a:pt x="144" y="103"/>
                  </a:lnTo>
                  <a:lnTo>
                    <a:pt x="144" y="103"/>
                  </a:lnTo>
                  <a:lnTo>
                    <a:pt x="144" y="105"/>
                  </a:lnTo>
                  <a:lnTo>
                    <a:pt x="142" y="105"/>
                  </a:lnTo>
                  <a:lnTo>
                    <a:pt x="142" y="107"/>
                  </a:lnTo>
                  <a:lnTo>
                    <a:pt x="140" y="107"/>
                  </a:lnTo>
                  <a:lnTo>
                    <a:pt x="137" y="105"/>
                  </a:lnTo>
                  <a:lnTo>
                    <a:pt x="135" y="105"/>
                  </a:lnTo>
                  <a:lnTo>
                    <a:pt x="133" y="105"/>
                  </a:lnTo>
                  <a:lnTo>
                    <a:pt x="135" y="103"/>
                  </a:lnTo>
                  <a:lnTo>
                    <a:pt x="135" y="103"/>
                  </a:lnTo>
                  <a:close/>
                  <a:moveTo>
                    <a:pt x="127" y="82"/>
                  </a:moveTo>
                  <a:lnTo>
                    <a:pt x="129" y="88"/>
                  </a:lnTo>
                  <a:lnTo>
                    <a:pt x="127" y="91"/>
                  </a:lnTo>
                  <a:lnTo>
                    <a:pt x="125" y="93"/>
                  </a:lnTo>
                  <a:lnTo>
                    <a:pt x="123" y="91"/>
                  </a:lnTo>
                  <a:lnTo>
                    <a:pt x="123" y="88"/>
                  </a:lnTo>
                  <a:lnTo>
                    <a:pt x="125" y="88"/>
                  </a:lnTo>
                  <a:lnTo>
                    <a:pt x="125" y="86"/>
                  </a:lnTo>
                  <a:lnTo>
                    <a:pt x="123" y="84"/>
                  </a:lnTo>
                  <a:lnTo>
                    <a:pt x="123" y="82"/>
                  </a:lnTo>
                  <a:lnTo>
                    <a:pt x="125" y="82"/>
                  </a:lnTo>
                  <a:lnTo>
                    <a:pt x="127" y="82"/>
                  </a:lnTo>
                  <a:lnTo>
                    <a:pt x="127" y="82"/>
                  </a:lnTo>
                  <a:lnTo>
                    <a:pt x="127" y="82"/>
                  </a:lnTo>
                  <a:close/>
                  <a:moveTo>
                    <a:pt x="123" y="72"/>
                  </a:moveTo>
                  <a:lnTo>
                    <a:pt x="119" y="69"/>
                  </a:lnTo>
                  <a:lnTo>
                    <a:pt x="121" y="65"/>
                  </a:lnTo>
                  <a:lnTo>
                    <a:pt x="125" y="65"/>
                  </a:lnTo>
                  <a:lnTo>
                    <a:pt x="127" y="63"/>
                  </a:lnTo>
                  <a:lnTo>
                    <a:pt x="131" y="63"/>
                  </a:lnTo>
                  <a:lnTo>
                    <a:pt x="133" y="63"/>
                  </a:lnTo>
                  <a:lnTo>
                    <a:pt x="131" y="65"/>
                  </a:lnTo>
                  <a:lnTo>
                    <a:pt x="133" y="65"/>
                  </a:lnTo>
                  <a:lnTo>
                    <a:pt x="133" y="69"/>
                  </a:lnTo>
                  <a:lnTo>
                    <a:pt x="133" y="74"/>
                  </a:lnTo>
                  <a:lnTo>
                    <a:pt x="129" y="74"/>
                  </a:lnTo>
                  <a:lnTo>
                    <a:pt x="127" y="72"/>
                  </a:lnTo>
                  <a:lnTo>
                    <a:pt x="127" y="69"/>
                  </a:lnTo>
                  <a:lnTo>
                    <a:pt x="129" y="69"/>
                  </a:lnTo>
                  <a:lnTo>
                    <a:pt x="129" y="67"/>
                  </a:lnTo>
                  <a:lnTo>
                    <a:pt x="127" y="67"/>
                  </a:lnTo>
                  <a:lnTo>
                    <a:pt x="127" y="69"/>
                  </a:lnTo>
                  <a:lnTo>
                    <a:pt x="125" y="72"/>
                  </a:lnTo>
                  <a:lnTo>
                    <a:pt x="123" y="72"/>
                  </a:lnTo>
                  <a:lnTo>
                    <a:pt x="123" y="72"/>
                  </a:lnTo>
                  <a:lnTo>
                    <a:pt x="123" y="72"/>
                  </a:lnTo>
                  <a:close/>
                  <a:moveTo>
                    <a:pt x="112" y="36"/>
                  </a:moveTo>
                  <a:lnTo>
                    <a:pt x="112" y="34"/>
                  </a:lnTo>
                  <a:lnTo>
                    <a:pt x="116" y="34"/>
                  </a:lnTo>
                  <a:lnTo>
                    <a:pt x="119" y="34"/>
                  </a:lnTo>
                  <a:lnTo>
                    <a:pt x="119" y="36"/>
                  </a:lnTo>
                  <a:lnTo>
                    <a:pt x="116" y="36"/>
                  </a:lnTo>
                  <a:lnTo>
                    <a:pt x="112" y="36"/>
                  </a:lnTo>
                  <a:lnTo>
                    <a:pt x="112" y="36"/>
                  </a:lnTo>
                  <a:close/>
                  <a:moveTo>
                    <a:pt x="104" y="46"/>
                  </a:moveTo>
                  <a:lnTo>
                    <a:pt x="108" y="46"/>
                  </a:lnTo>
                  <a:lnTo>
                    <a:pt x="108" y="46"/>
                  </a:lnTo>
                  <a:lnTo>
                    <a:pt x="110" y="44"/>
                  </a:lnTo>
                  <a:lnTo>
                    <a:pt x="112" y="46"/>
                  </a:lnTo>
                  <a:lnTo>
                    <a:pt x="110" y="48"/>
                  </a:lnTo>
                  <a:lnTo>
                    <a:pt x="110" y="53"/>
                  </a:lnTo>
                  <a:lnTo>
                    <a:pt x="108" y="50"/>
                  </a:lnTo>
                  <a:lnTo>
                    <a:pt x="106" y="53"/>
                  </a:lnTo>
                  <a:lnTo>
                    <a:pt x="104" y="50"/>
                  </a:lnTo>
                  <a:lnTo>
                    <a:pt x="104" y="46"/>
                  </a:lnTo>
                  <a:lnTo>
                    <a:pt x="104" y="46"/>
                  </a:lnTo>
                  <a:lnTo>
                    <a:pt x="104" y="46"/>
                  </a:lnTo>
                  <a:close/>
                  <a:moveTo>
                    <a:pt x="93" y="29"/>
                  </a:moveTo>
                  <a:lnTo>
                    <a:pt x="95" y="27"/>
                  </a:lnTo>
                  <a:lnTo>
                    <a:pt x="97" y="29"/>
                  </a:lnTo>
                  <a:lnTo>
                    <a:pt x="100" y="32"/>
                  </a:lnTo>
                  <a:lnTo>
                    <a:pt x="95" y="32"/>
                  </a:lnTo>
                  <a:lnTo>
                    <a:pt x="95" y="32"/>
                  </a:lnTo>
                  <a:lnTo>
                    <a:pt x="93" y="32"/>
                  </a:lnTo>
                  <a:lnTo>
                    <a:pt x="93" y="29"/>
                  </a:lnTo>
                  <a:lnTo>
                    <a:pt x="93" y="29"/>
                  </a:lnTo>
                  <a:close/>
                  <a:moveTo>
                    <a:pt x="76" y="69"/>
                  </a:moveTo>
                  <a:lnTo>
                    <a:pt x="76" y="67"/>
                  </a:lnTo>
                  <a:lnTo>
                    <a:pt x="78" y="69"/>
                  </a:lnTo>
                  <a:lnTo>
                    <a:pt x="81" y="72"/>
                  </a:lnTo>
                  <a:lnTo>
                    <a:pt x="78" y="74"/>
                  </a:lnTo>
                  <a:lnTo>
                    <a:pt x="76" y="69"/>
                  </a:lnTo>
                  <a:lnTo>
                    <a:pt x="76" y="69"/>
                  </a:lnTo>
                  <a:close/>
                  <a:moveTo>
                    <a:pt x="72" y="69"/>
                  </a:moveTo>
                  <a:lnTo>
                    <a:pt x="74" y="67"/>
                  </a:lnTo>
                  <a:lnTo>
                    <a:pt x="74" y="69"/>
                  </a:lnTo>
                  <a:lnTo>
                    <a:pt x="74" y="69"/>
                  </a:lnTo>
                  <a:lnTo>
                    <a:pt x="72" y="69"/>
                  </a:lnTo>
                  <a:lnTo>
                    <a:pt x="72" y="69"/>
                  </a:lnTo>
                  <a:close/>
                  <a:moveTo>
                    <a:pt x="95" y="74"/>
                  </a:moveTo>
                  <a:lnTo>
                    <a:pt x="97" y="72"/>
                  </a:lnTo>
                  <a:lnTo>
                    <a:pt x="97" y="74"/>
                  </a:lnTo>
                  <a:lnTo>
                    <a:pt x="100" y="76"/>
                  </a:lnTo>
                  <a:lnTo>
                    <a:pt x="100" y="78"/>
                  </a:lnTo>
                  <a:lnTo>
                    <a:pt x="100" y="80"/>
                  </a:lnTo>
                  <a:lnTo>
                    <a:pt x="97" y="76"/>
                  </a:lnTo>
                  <a:lnTo>
                    <a:pt x="97" y="76"/>
                  </a:lnTo>
                  <a:lnTo>
                    <a:pt x="95" y="74"/>
                  </a:lnTo>
                  <a:lnTo>
                    <a:pt x="95" y="74"/>
                  </a:lnTo>
                  <a:close/>
                  <a:moveTo>
                    <a:pt x="127" y="112"/>
                  </a:moveTo>
                  <a:lnTo>
                    <a:pt x="127" y="110"/>
                  </a:lnTo>
                  <a:lnTo>
                    <a:pt x="127" y="107"/>
                  </a:lnTo>
                  <a:lnTo>
                    <a:pt x="131" y="107"/>
                  </a:lnTo>
                  <a:lnTo>
                    <a:pt x="131" y="110"/>
                  </a:lnTo>
                  <a:lnTo>
                    <a:pt x="127" y="112"/>
                  </a:lnTo>
                  <a:lnTo>
                    <a:pt x="127" y="112"/>
                  </a:lnTo>
                  <a:close/>
                  <a:moveTo>
                    <a:pt x="95" y="131"/>
                  </a:moveTo>
                  <a:lnTo>
                    <a:pt x="97" y="128"/>
                  </a:lnTo>
                  <a:lnTo>
                    <a:pt x="100" y="128"/>
                  </a:lnTo>
                  <a:lnTo>
                    <a:pt x="100" y="131"/>
                  </a:lnTo>
                  <a:lnTo>
                    <a:pt x="97" y="131"/>
                  </a:lnTo>
                  <a:lnTo>
                    <a:pt x="95" y="131"/>
                  </a:lnTo>
                  <a:lnTo>
                    <a:pt x="95" y="131"/>
                  </a:lnTo>
                  <a:close/>
                  <a:moveTo>
                    <a:pt x="95" y="118"/>
                  </a:moveTo>
                  <a:lnTo>
                    <a:pt x="97" y="118"/>
                  </a:lnTo>
                  <a:lnTo>
                    <a:pt x="97" y="120"/>
                  </a:lnTo>
                  <a:lnTo>
                    <a:pt x="95" y="118"/>
                  </a:lnTo>
                  <a:lnTo>
                    <a:pt x="95" y="118"/>
                  </a:lnTo>
                  <a:close/>
                  <a:moveTo>
                    <a:pt x="95" y="116"/>
                  </a:moveTo>
                  <a:lnTo>
                    <a:pt x="95" y="112"/>
                  </a:lnTo>
                  <a:lnTo>
                    <a:pt x="97" y="112"/>
                  </a:lnTo>
                  <a:lnTo>
                    <a:pt x="97" y="114"/>
                  </a:lnTo>
                  <a:lnTo>
                    <a:pt x="97" y="114"/>
                  </a:lnTo>
                  <a:lnTo>
                    <a:pt x="95" y="116"/>
                  </a:lnTo>
                  <a:lnTo>
                    <a:pt x="95" y="116"/>
                  </a:lnTo>
                  <a:close/>
                  <a:moveTo>
                    <a:pt x="93" y="110"/>
                  </a:moveTo>
                  <a:lnTo>
                    <a:pt x="93" y="110"/>
                  </a:lnTo>
                  <a:lnTo>
                    <a:pt x="93" y="107"/>
                  </a:lnTo>
                  <a:lnTo>
                    <a:pt x="95" y="110"/>
                  </a:lnTo>
                  <a:lnTo>
                    <a:pt x="93" y="110"/>
                  </a:lnTo>
                  <a:lnTo>
                    <a:pt x="93" y="110"/>
                  </a:lnTo>
                  <a:close/>
                  <a:moveTo>
                    <a:pt x="112" y="122"/>
                  </a:moveTo>
                  <a:lnTo>
                    <a:pt x="110" y="120"/>
                  </a:lnTo>
                  <a:lnTo>
                    <a:pt x="110" y="118"/>
                  </a:lnTo>
                  <a:lnTo>
                    <a:pt x="112" y="118"/>
                  </a:lnTo>
                  <a:lnTo>
                    <a:pt x="114" y="120"/>
                  </a:lnTo>
                  <a:lnTo>
                    <a:pt x="112" y="122"/>
                  </a:lnTo>
                  <a:lnTo>
                    <a:pt x="112" y="122"/>
                  </a:lnTo>
                  <a:close/>
                  <a:moveTo>
                    <a:pt x="116" y="122"/>
                  </a:moveTo>
                  <a:lnTo>
                    <a:pt x="114" y="120"/>
                  </a:lnTo>
                  <a:lnTo>
                    <a:pt x="119" y="116"/>
                  </a:lnTo>
                  <a:lnTo>
                    <a:pt x="121" y="118"/>
                  </a:lnTo>
                  <a:lnTo>
                    <a:pt x="121" y="120"/>
                  </a:lnTo>
                  <a:lnTo>
                    <a:pt x="119" y="122"/>
                  </a:lnTo>
                  <a:lnTo>
                    <a:pt x="116" y="122"/>
                  </a:lnTo>
                  <a:lnTo>
                    <a:pt x="116" y="122"/>
                  </a:lnTo>
                  <a:close/>
                  <a:moveTo>
                    <a:pt x="116" y="114"/>
                  </a:moveTo>
                  <a:lnTo>
                    <a:pt x="116" y="112"/>
                  </a:lnTo>
                  <a:lnTo>
                    <a:pt x="116" y="112"/>
                  </a:lnTo>
                  <a:lnTo>
                    <a:pt x="116" y="114"/>
                  </a:lnTo>
                  <a:lnTo>
                    <a:pt x="116" y="114"/>
                  </a:lnTo>
                  <a:close/>
                  <a:moveTo>
                    <a:pt x="110" y="107"/>
                  </a:moveTo>
                  <a:lnTo>
                    <a:pt x="112" y="107"/>
                  </a:lnTo>
                  <a:lnTo>
                    <a:pt x="112" y="110"/>
                  </a:lnTo>
                  <a:lnTo>
                    <a:pt x="114" y="112"/>
                  </a:lnTo>
                  <a:lnTo>
                    <a:pt x="112" y="110"/>
                  </a:lnTo>
                  <a:lnTo>
                    <a:pt x="110" y="107"/>
                  </a:lnTo>
                  <a:lnTo>
                    <a:pt x="110" y="107"/>
                  </a:lnTo>
                  <a:close/>
                  <a:moveTo>
                    <a:pt x="102" y="99"/>
                  </a:moveTo>
                  <a:lnTo>
                    <a:pt x="102" y="99"/>
                  </a:lnTo>
                  <a:lnTo>
                    <a:pt x="104" y="103"/>
                  </a:lnTo>
                  <a:lnTo>
                    <a:pt x="108" y="105"/>
                  </a:lnTo>
                  <a:lnTo>
                    <a:pt x="108" y="107"/>
                  </a:lnTo>
                  <a:lnTo>
                    <a:pt x="106" y="107"/>
                  </a:lnTo>
                  <a:lnTo>
                    <a:pt x="102" y="103"/>
                  </a:lnTo>
                  <a:lnTo>
                    <a:pt x="100" y="101"/>
                  </a:lnTo>
                  <a:lnTo>
                    <a:pt x="102" y="99"/>
                  </a:lnTo>
                  <a:lnTo>
                    <a:pt x="102" y="99"/>
                  </a:lnTo>
                  <a:close/>
                  <a:moveTo>
                    <a:pt x="64" y="76"/>
                  </a:moveTo>
                  <a:lnTo>
                    <a:pt x="66" y="74"/>
                  </a:lnTo>
                  <a:lnTo>
                    <a:pt x="72" y="72"/>
                  </a:lnTo>
                  <a:lnTo>
                    <a:pt x="74" y="76"/>
                  </a:lnTo>
                  <a:lnTo>
                    <a:pt x="78" y="78"/>
                  </a:lnTo>
                  <a:lnTo>
                    <a:pt x="81" y="78"/>
                  </a:lnTo>
                  <a:lnTo>
                    <a:pt x="83" y="80"/>
                  </a:lnTo>
                  <a:lnTo>
                    <a:pt x="85" y="80"/>
                  </a:lnTo>
                  <a:lnTo>
                    <a:pt x="85" y="80"/>
                  </a:lnTo>
                  <a:lnTo>
                    <a:pt x="89" y="84"/>
                  </a:lnTo>
                  <a:lnTo>
                    <a:pt x="91" y="86"/>
                  </a:lnTo>
                  <a:lnTo>
                    <a:pt x="91" y="88"/>
                  </a:lnTo>
                  <a:lnTo>
                    <a:pt x="91" y="91"/>
                  </a:lnTo>
                  <a:lnTo>
                    <a:pt x="91" y="93"/>
                  </a:lnTo>
                  <a:lnTo>
                    <a:pt x="93" y="97"/>
                  </a:lnTo>
                  <a:lnTo>
                    <a:pt x="95" y="95"/>
                  </a:lnTo>
                  <a:lnTo>
                    <a:pt x="100" y="95"/>
                  </a:lnTo>
                  <a:lnTo>
                    <a:pt x="97" y="99"/>
                  </a:lnTo>
                  <a:lnTo>
                    <a:pt x="95" y="99"/>
                  </a:lnTo>
                  <a:lnTo>
                    <a:pt x="93" y="99"/>
                  </a:lnTo>
                  <a:lnTo>
                    <a:pt x="91" y="97"/>
                  </a:lnTo>
                  <a:lnTo>
                    <a:pt x="89" y="95"/>
                  </a:lnTo>
                  <a:lnTo>
                    <a:pt x="91" y="93"/>
                  </a:lnTo>
                  <a:lnTo>
                    <a:pt x="89" y="93"/>
                  </a:lnTo>
                  <a:lnTo>
                    <a:pt x="87" y="88"/>
                  </a:lnTo>
                  <a:lnTo>
                    <a:pt x="85" y="86"/>
                  </a:lnTo>
                  <a:lnTo>
                    <a:pt x="83" y="86"/>
                  </a:lnTo>
                  <a:lnTo>
                    <a:pt x="78" y="84"/>
                  </a:lnTo>
                  <a:lnTo>
                    <a:pt x="76" y="82"/>
                  </a:lnTo>
                  <a:lnTo>
                    <a:pt x="74" y="82"/>
                  </a:lnTo>
                  <a:lnTo>
                    <a:pt x="74" y="80"/>
                  </a:lnTo>
                  <a:lnTo>
                    <a:pt x="72" y="78"/>
                  </a:lnTo>
                  <a:lnTo>
                    <a:pt x="70" y="78"/>
                  </a:lnTo>
                  <a:lnTo>
                    <a:pt x="68" y="76"/>
                  </a:lnTo>
                  <a:lnTo>
                    <a:pt x="66" y="76"/>
                  </a:lnTo>
                  <a:lnTo>
                    <a:pt x="64" y="76"/>
                  </a:lnTo>
                  <a:lnTo>
                    <a:pt x="64" y="76"/>
                  </a:lnTo>
                  <a:close/>
                  <a:moveTo>
                    <a:pt x="70" y="135"/>
                  </a:moveTo>
                  <a:lnTo>
                    <a:pt x="70" y="135"/>
                  </a:lnTo>
                  <a:lnTo>
                    <a:pt x="70" y="137"/>
                  </a:lnTo>
                  <a:lnTo>
                    <a:pt x="72" y="139"/>
                  </a:lnTo>
                  <a:lnTo>
                    <a:pt x="72" y="141"/>
                  </a:lnTo>
                  <a:lnTo>
                    <a:pt x="70" y="141"/>
                  </a:lnTo>
                  <a:lnTo>
                    <a:pt x="70" y="139"/>
                  </a:lnTo>
                  <a:lnTo>
                    <a:pt x="68" y="137"/>
                  </a:lnTo>
                  <a:lnTo>
                    <a:pt x="70" y="135"/>
                  </a:lnTo>
                  <a:lnTo>
                    <a:pt x="70" y="135"/>
                  </a:lnTo>
                  <a:close/>
                  <a:moveTo>
                    <a:pt x="70" y="131"/>
                  </a:moveTo>
                  <a:lnTo>
                    <a:pt x="70" y="133"/>
                  </a:lnTo>
                  <a:lnTo>
                    <a:pt x="68" y="133"/>
                  </a:lnTo>
                  <a:lnTo>
                    <a:pt x="70" y="131"/>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73" name="Freeform 83">
              <a:extLst>
                <a:ext uri="{FF2B5EF4-FFF2-40B4-BE49-F238E27FC236}">
                  <a16:creationId xmlns:a16="http://schemas.microsoft.com/office/drawing/2014/main" id="{D7A28314-6824-49EA-A040-1E2E096A6C5D}"/>
                </a:ext>
              </a:extLst>
            </p:cNvPr>
            <p:cNvSpPr>
              <a:spLocks noEditPoints="1"/>
            </p:cNvSpPr>
            <p:nvPr/>
          </p:nvSpPr>
          <p:spPr bwMode="auto">
            <a:xfrm>
              <a:off x="4965111" y="2765087"/>
              <a:ext cx="86255" cy="68895"/>
            </a:xfrm>
            <a:custGeom>
              <a:avLst/>
              <a:gdLst>
                <a:gd name="T0" fmla="*/ 0 w 107"/>
                <a:gd name="T1" fmla="*/ 17 h 91"/>
                <a:gd name="T2" fmla="*/ 19 w 107"/>
                <a:gd name="T3" fmla="*/ 19 h 91"/>
                <a:gd name="T4" fmla="*/ 34 w 107"/>
                <a:gd name="T5" fmla="*/ 24 h 91"/>
                <a:gd name="T6" fmla="*/ 31 w 107"/>
                <a:gd name="T7" fmla="*/ 13 h 91"/>
                <a:gd name="T8" fmla="*/ 29 w 107"/>
                <a:gd name="T9" fmla="*/ 2 h 91"/>
                <a:gd name="T10" fmla="*/ 44 w 107"/>
                <a:gd name="T11" fmla="*/ 11 h 91"/>
                <a:gd name="T12" fmla="*/ 55 w 107"/>
                <a:gd name="T13" fmla="*/ 15 h 91"/>
                <a:gd name="T14" fmla="*/ 63 w 107"/>
                <a:gd name="T15" fmla="*/ 9 h 91"/>
                <a:gd name="T16" fmla="*/ 74 w 107"/>
                <a:gd name="T17" fmla="*/ 5 h 91"/>
                <a:gd name="T18" fmla="*/ 80 w 107"/>
                <a:gd name="T19" fmla="*/ 15 h 91"/>
                <a:gd name="T20" fmla="*/ 90 w 107"/>
                <a:gd name="T21" fmla="*/ 26 h 91"/>
                <a:gd name="T22" fmla="*/ 95 w 107"/>
                <a:gd name="T23" fmla="*/ 32 h 91"/>
                <a:gd name="T24" fmla="*/ 105 w 107"/>
                <a:gd name="T25" fmla="*/ 34 h 91"/>
                <a:gd name="T26" fmla="*/ 105 w 107"/>
                <a:gd name="T27" fmla="*/ 38 h 91"/>
                <a:gd name="T28" fmla="*/ 97 w 107"/>
                <a:gd name="T29" fmla="*/ 40 h 91"/>
                <a:gd name="T30" fmla="*/ 93 w 107"/>
                <a:gd name="T31" fmla="*/ 51 h 91"/>
                <a:gd name="T32" fmla="*/ 90 w 107"/>
                <a:gd name="T33" fmla="*/ 57 h 91"/>
                <a:gd name="T34" fmla="*/ 90 w 107"/>
                <a:gd name="T35" fmla="*/ 64 h 91"/>
                <a:gd name="T36" fmla="*/ 90 w 107"/>
                <a:gd name="T37" fmla="*/ 68 h 91"/>
                <a:gd name="T38" fmla="*/ 88 w 107"/>
                <a:gd name="T39" fmla="*/ 78 h 91"/>
                <a:gd name="T40" fmla="*/ 88 w 107"/>
                <a:gd name="T41" fmla="*/ 70 h 91"/>
                <a:gd name="T42" fmla="*/ 84 w 107"/>
                <a:gd name="T43" fmla="*/ 70 h 91"/>
                <a:gd name="T44" fmla="*/ 84 w 107"/>
                <a:gd name="T45" fmla="*/ 78 h 91"/>
                <a:gd name="T46" fmla="*/ 84 w 107"/>
                <a:gd name="T47" fmla="*/ 83 h 91"/>
                <a:gd name="T48" fmla="*/ 82 w 107"/>
                <a:gd name="T49" fmla="*/ 91 h 91"/>
                <a:gd name="T50" fmla="*/ 78 w 107"/>
                <a:gd name="T51" fmla="*/ 89 h 91"/>
                <a:gd name="T52" fmla="*/ 69 w 107"/>
                <a:gd name="T53" fmla="*/ 80 h 91"/>
                <a:gd name="T54" fmla="*/ 69 w 107"/>
                <a:gd name="T55" fmla="*/ 72 h 91"/>
                <a:gd name="T56" fmla="*/ 71 w 107"/>
                <a:gd name="T57" fmla="*/ 68 h 91"/>
                <a:gd name="T58" fmla="*/ 67 w 107"/>
                <a:gd name="T59" fmla="*/ 61 h 91"/>
                <a:gd name="T60" fmla="*/ 65 w 107"/>
                <a:gd name="T61" fmla="*/ 61 h 91"/>
                <a:gd name="T62" fmla="*/ 59 w 107"/>
                <a:gd name="T63" fmla="*/ 64 h 91"/>
                <a:gd name="T64" fmla="*/ 55 w 107"/>
                <a:gd name="T65" fmla="*/ 68 h 91"/>
                <a:gd name="T66" fmla="*/ 48 w 107"/>
                <a:gd name="T67" fmla="*/ 74 h 91"/>
                <a:gd name="T68" fmla="*/ 44 w 107"/>
                <a:gd name="T69" fmla="*/ 76 h 91"/>
                <a:gd name="T70" fmla="*/ 40 w 107"/>
                <a:gd name="T71" fmla="*/ 78 h 91"/>
                <a:gd name="T72" fmla="*/ 38 w 107"/>
                <a:gd name="T73" fmla="*/ 78 h 91"/>
                <a:gd name="T74" fmla="*/ 40 w 107"/>
                <a:gd name="T75" fmla="*/ 72 h 91"/>
                <a:gd name="T76" fmla="*/ 42 w 107"/>
                <a:gd name="T77" fmla="*/ 66 h 91"/>
                <a:gd name="T78" fmla="*/ 31 w 107"/>
                <a:gd name="T79" fmla="*/ 61 h 91"/>
                <a:gd name="T80" fmla="*/ 19 w 107"/>
                <a:gd name="T81" fmla="*/ 51 h 91"/>
                <a:gd name="T82" fmla="*/ 21 w 107"/>
                <a:gd name="T83" fmla="*/ 43 h 91"/>
                <a:gd name="T84" fmla="*/ 12 w 107"/>
                <a:gd name="T85" fmla="*/ 32 h 91"/>
                <a:gd name="T86" fmla="*/ 10 w 107"/>
                <a:gd name="T87" fmla="*/ 24 h 91"/>
                <a:gd name="T88" fmla="*/ 0 w 107"/>
                <a:gd name="T89" fmla="*/ 19 h 91"/>
                <a:gd name="T90" fmla="*/ 34 w 107"/>
                <a:gd name="T91" fmla="*/ 78 h 91"/>
                <a:gd name="T92" fmla="*/ 19 w 107"/>
                <a:gd name="T93" fmla="*/ 64 h 91"/>
                <a:gd name="T94" fmla="*/ 12 w 107"/>
                <a:gd name="T95" fmla="*/ 57 h 91"/>
                <a:gd name="T96" fmla="*/ 6 w 107"/>
                <a:gd name="T97" fmla="*/ 55 h 91"/>
                <a:gd name="T98" fmla="*/ 0 w 107"/>
                <a:gd name="T99" fmla="*/ 57 h 91"/>
                <a:gd name="T100" fmla="*/ 0 w 107"/>
                <a:gd name="T101" fmla="*/ 57 h 91"/>
                <a:gd name="T102" fmla="*/ 6 w 107"/>
                <a:gd name="T103" fmla="*/ 61 h 91"/>
                <a:gd name="T104" fmla="*/ 6 w 107"/>
                <a:gd name="T105" fmla="*/ 68 h 91"/>
                <a:gd name="T106" fmla="*/ 17 w 107"/>
                <a:gd name="T107" fmla="*/ 76 h 91"/>
                <a:gd name="T108" fmla="*/ 27 w 107"/>
                <a:gd name="T109" fmla="*/ 78 h 91"/>
                <a:gd name="T110" fmla="*/ 34 w 107"/>
                <a:gd name="T111" fmla="*/ 7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91">
                  <a:moveTo>
                    <a:pt x="0" y="19"/>
                  </a:moveTo>
                  <a:lnTo>
                    <a:pt x="0" y="17"/>
                  </a:lnTo>
                  <a:lnTo>
                    <a:pt x="8" y="13"/>
                  </a:lnTo>
                  <a:lnTo>
                    <a:pt x="19" y="19"/>
                  </a:lnTo>
                  <a:lnTo>
                    <a:pt x="27" y="19"/>
                  </a:lnTo>
                  <a:lnTo>
                    <a:pt x="34" y="24"/>
                  </a:lnTo>
                  <a:lnTo>
                    <a:pt x="36" y="17"/>
                  </a:lnTo>
                  <a:lnTo>
                    <a:pt x="31" y="13"/>
                  </a:lnTo>
                  <a:lnTo>
                    <a:pt x="27" y="9"/>
                  </a:lnTo>
                  <a:lnTo>
                    <a:pt x="29" y="2"/>
                  </a:lnTo>
                  <a:lnTo>
                    <a:pt x="34" y="2"/>
                  </a:lnTo>
                  <a:lnTo>
                    <a:pt x="44" y="11"/>
                  </a:lnTo>
                  <a:lnTo>
                    <a:pt x="46" y="15"/>
                  </a:lnTo>
                  <a:lnTo>
                    <a:pt x="55" y="15"/>
                  </a:lnTo>
                  <a:lnTo>
                    <a:pt x="57" y="13"/>
                  </a:lnTo>
                  <a:lnTo>
                    <a:pt x="63" y="9"/>
                  </a:lnTo>
                  <a:lnTo>
                    <a:pt x="69" y="0"/>
                  </a:lnTo>
                  <a:lnTo>
                    <a:pt x="74" y="5"/>
                  </a:lnTo>
                  <a:lnTo>
                    <a:pt x="80" y="13"/>
                  </a:lnTo>
                  <a:lnTo>
                    <a:pt x="80" y="15"/>
                  </a:lnTo>
                  <a:lnTo>
                    <a:pt x="84" y="21"/>
                  </a:lnTo>
                  <a:lnTo>
                    <a:pt x="90" y="26"/>
                  </a:lnTo>
                  <a:lnTo>
                    <a:pt x="90" y="30"/>
                  </a:lnTo>
                  <a:lnTo>
                    <a:pt x="95" y="32"/>
                  </a:lnTo>
                  <a:lnTo>
                    <a:pt x="101" y="32"/>
                  </a:lnTo>
                  <a:lnTo>
                    <a:pt x="105" y="34"/>
                  </a:lnTo>
                  <a:lnTo>
                    <a:pt x="107" y="38"/>
                  </a:lnTo>
                  <a:lnTo>
                    <a:pt x="105" y="38"/>
                  </a:lnTo>
                  <a:lnTo>
                    <a:pt x="103" y="40"/>
                  </a:lnTo>
                  <a:lnTo>
                    <a:pt x="97" y="40"/>
                  </a:lnTo>
                  <a:lnTo>
                    <a:pt x="90" y="47"/>
                  </a:lnTo>
                  <a:lnTo>
                    <a:pt x="93" y="51"/>
                  </a:lnTo>
                  <a:lnTo>
                    <a:pt x="93" y="55"/>
                  </a:lnTo>
                  <a:lnTo>
                    <a:pt x="90" y="57"/>
                  </a:lnTo>
                  <a:lnTo>
                    <a:pt x="90" y="61"/>
                  </a:lnTo>
                  <a:lnTo>
                    <a:pt x="90" y="64"/>
                  </a:lnTo>
                  <a:lnTo>
                    <a:pt x="90" y="66"/>
                  </a:lnTo>
                  <a:lnTo>
                    <a:pt x="90" y="68"/>
                  </a:lnTo>
                  <a:lnTo>
                    <a:pt x="90" y="74"/>
                  </a:lnTo>
                  <a:lnTo>
                    <a:pt x="88" y="78"/>
                  </a:lnTo>
                  <a:lnTo>
                    <a:pt x="86" y="76"/>
                  </a:lnTo>
                  <a:lnTo>
                    <a:pt x="88" y="70"/>
                  </a:lnTo>
                  <a:lnTo>
                    <a:pt x="86" y="68"/>
                  </a:lnTo>
                  <a:lnTo>
                    <a:pt x="84" y="70"/>
                  </a:lnTo>
                  <a:lnTo>
                    <a:pt x="82" y="72"/>
                  </a:lnTo>
                  <a:lnTo>
                    <a:pt x="84" y="78"/>
                  </a:lnTo>
                  <a:lnTo>
                    <a:pt x="84" y="80"/>
                  </a:lnTo>
                  <a:lnTo>
                    <a:pt x="84" y="83"/>
                  </a:lnTo>
                  <a:lnTo>
                    <a:pt x="84" y="91"/>
                  </a:lnTo>
                  <a:lnTo>
                    <a:pt x="82" y="91"/>
                  </a:lnTo>
                  <a:lnTo>
                    <a:pt x="80" y="91"/>
                  </a:lnTo>
                  <a:lnTo>
                    <a:pt x="78" y="89"/>
                  </a:lnTo>
                  <a:lnTo>
                    <a:pt x="76" y="87"/>
                  </a:lnTo>
                  <a:lnTo>
                    <a:pt x="69" y="80"/>
                  </a:lnTo>
                  <a:lnTo>
                    <a:pt x="76" y="74"/>
                  </a:lnTo>
                  <a:lnTo>
                    <a:pt x="69" y="72"/>
                  </a:lnTo>
                  <a:lnTo>
                    <a:pt x="69" y="70"/>
                  </a:lnTo>
                  <a:lnTo>
                    <a:pt x="71" y="68"/>
                  </a:lnTo>
                  <a:lnTo>
                    <a:pt x="69" y="66"/>
                  </a:lnTo>
                  <a:lnTo>
                    <a:pt x="67" y="61"/>
                  </a:lnTo>
                  <a:lnTo>
                    <a:pt x="65" y="61"/>
                  </a:lnTo>
                  <a:lnTo>
                    <a:pt x="65" y="61"/>
                  </a:lnTo>
                  <a:lnTo>
                    <a:pt x="63" y="61"/>
                  </a:lnTo>
                  <a:lnTo>
                    <a:pt x="59" y="64"/>
                  </a:lnTo>
                  <a:lnTo>
                    <a:pt x="57" y="64"/>
                  </a:lnTo>
                  <a:lnTo>
                    <a:pt x="55" y="68"/>
                  </a:lnTo>
                  <a:lnTo>
                    <a:pt x="53" y="68"/>
                  </a:lnTo>
                  <a:lnTo>
                    <a:pt x="48" y="74"/>
                  </a:lnTo>
                  <a:lnTo>
                    <a:pt x="46" y="74"/>
                  </a:lnTo>
                  <a:lnTo>
                    <a:pt x="44" y="76"/>
                  </a:lnTo>
                  <a:lnTo>
                    <a:pt x="44" y="78"/>
                  </a:lnTo>
                  <a:lnTo>
                    <a:pt x="40" y="78"/>
                  </a:lnTo>
                  <a:lnTo>
                    <a:pt x="38" y="78"/>
                  </a:lnTo>
                  <a:lnTo>
                    <a:pt x="38" y="78"/>
                  </a:lnTo>
                  <a:lnTo>
                    <a:pt x="38" y="74"/>
                  </a:lnTo>
                  <a:lnTo>
                    <a:pt x="40" y="72"/>
                  </a:lnTo>
                  <a:lnTo>
                    <a:pt x="36" y="68"/>
                  </a:lnTo>
                  <a:lnTo>
                    <a:pt x="42" y="66"/>
                  </a:lnTo>
                  <a:lnTo>
                    <a:pt x="38" y="61"/>
                  </a:lnTo>
                  <a:lnTo>
                    <a:pt x="31" y="61"/>
                  </a:lnTo>
                  <a:lnTo>
                    <a:pt x="23" y="57"/>
                  </a:lnTo>
                  <a:lnTo>
                    <a:pt x="19" y="51"/>
                  </a:lnTo>
                  <a:lnTo>
                    <a:pt x="23" y="47"/>
                  </a:lnTo>
                  <a:lnTo>
                    <a:pt x="21" y="43"/>
                  </a:lnTo>
                  <a:lnTo>
                    <a:pt x="15" y="36"/>
                  </a:lnTo>
                  <a:lnTo>
                    <a:pt x="12" y="32"/>
                  </a:lnTo>
                  <a:lnTo>
                    <a:pt x="15" y="28"/>
                  </a:lnTo>
                  <a:lnTo>
                    <a:pt x="10" y="24"/>
                  </a:lnTo>
                  <a:lnTo>
                    <a:pt x="4" y="24"/>
                  </a:lnTo>
                  <a:lnTo>
                    <a:pt x="0" y="19"/>
                  </a:lnTo>
                  <a:lnTo>
                    <a:pt x="0" y="19"/>
                  </a:lnTo>
                  <a:close/>
                  <a:moveTo>
                    <a:pt x="34" y="78"/>
                  </a:moveTo>
                  <a:lnTo>
                    <a:pt x="25" y="66"/>
                  </a:lnTo>
                  <a:lnTo>
                    <a:pt x="19" y="64"/>
                  </a:lnTo>
                  <a:lnTo>
                    <a:pt x="17" y="57"/>
                  </a:lnTo>
                  <a:lnTo>
                    <a:pt x="12" y="57"/>
                  </a:lnTo>
                  <a:lnTo>
                    <a:pt x="10" y="59"/>
                  </a:lnTo>
                  <a:lnTo>
                    <a:pt x="6" y="55"/>
                  </a:lnTo>
                  <a:lnTo>
                    <a:pt x="2" y="57"/>
                  </a:lnTo>
                  <a:lnTo>
                    <a:pt x="0" y="57"/>
                  </a:lnTo>
                  <a:lnTo>
                    <a:pt x="0" y="57"/>
                  </a:lnTo>
                  <a:lnTo>
                    <a:pt x="0" y="57"/>
                  </a:lnTo>
                  <a:lnTo>
                    <a:pt x="4" y="61"/>
                  </a:lnTo>
                  <a:lnTo>
                    <a:pt x="6" y="61"/>
                  </a:lnTo>
                  <a:lnTo>
                    <a:pt x="6" y="66"/>
                  </a:lnTo>
                  <a:lnTo>
                    <a:pt x="6" y="68"/>
                  </a:lnTo>
                  <a:lnTo>
                    <a:pt x="15" y="72"/>
                  </a:lnTo>
                  <a:lnTo>
                    <a:pt x="17" y="76"/>
                  </a:lnTo>
                  <a:lnTo>
                    <a:pt x="21" y="78"/>
                  </a:lnTo>
                  <a:lnTo>
                    <a:pt x="27" y="78"/>
                  </a:lnTo>
                  <a:lnTo>
                    <a:pt x="31" y="83"/>
                  </a:lnTo>
                  <a:lnTo>
                    <a:pt x="34" y="78"/>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74" name="Freeform 84">
              <a:extLst>
                <a:ext uri="{FF2B5EF4-FFF2-40B4-BE49-F238E27FC236}">
                  <a16:creationId xmlns:a16="http://schemas.microsoft.com/office/drawing/2014/main" id="{2951F9BC-53C2-4B1B-9069-3872927C68EE}"/>
                </a:ext>
              </a:extLst>
            </p:cNvPr>
            <p:cNvSpPr>
              <a:spLocks/>
            </p:cNvSpPr>
            <p:nvPr/>
          </p:nvSpPr>
          <p:spPr bwMode="auto">
            <a:xfrm>
              <a:off x="4956244" y="2808240"/>
              <a:ext cx="329702" cy="249079"/>
            </a:xfrm>
            <a:custGeom>
              <a:avLst/>
              <a:gdLst>
                <a:gd name="T0" fmla="*/ 17 w 409"/>
                <a:gd name="T1" fmla="*/ 9 h 329"/>
                <a:gd name="T2" fmla="*/ 38 w 409"/>
                <a:gd name="T3" fmla="*/ 21 h 329"/>
                <a:gd name="T4" fmla="*/ 51 w 409"/>
                <a:gd name="T5" fmla="*/ 21 h 329"/>
                <a:gd name="T6" fmla="*/ 64 w 409"/>
                <a:gd name="T7" fmla="*/ 11 h 329"/>
                <a:gd name="T8" fmla="*/ 76 w 409"/>
                <a:gd name="T9" fmla="*/ 4 h 329"/>
                <a:gd name="T10" fmla="*/ 80 w 409"/>
                <a:gd name="T11" fmla="*/ 13 h 329"/>
                <a:gd name="T12" fmla="*/ 89 w 409"/>
                <a:gd name="T13" fmla="*/ 32 h 329"/>
                <a:gd name="T14" fmla="*/ 99 w 409"/>
                <a:gd name="T15" fmla="*/ 38 h 329"/>
                <a:gd name="T16" fmla="*/ 106 w 409"/>
                <a:gd name="T17" fmla="*/ 55 h 329"/>
                <a:gd name="T18" fmla="*/ 127 w 409"/>
                <a:gd name="T19" fmla="*/ 57 h 329"/>
                <a:gd name="T20" fmla="*/ 158 w 409"/>
                <a:gd name="T21" fmla="*/ 72 h 329"/>
                <a:gd name="T22" fmla="*/ 203 w 409"/>
                <a:gd name="T23" fmla="*/ 70 h 329"/>
                <a:gd name="T24" fmla="*/ 213 w 409"/>
                <a:gd name="T25" fmla="*/ 53 h 329"/>
                <a:gd name="T26" fmla="*/ 236 w 409"/>
                <a:gd name="T27" fmla="*/ 34 h 329"/>
                <a:gd name="T28" fmla="*/ 260 w 409"/>
                <a:gd name="T29" fmla="*/ 32 h 329"/>
                <a:gd name="T30" fmla="*/ 289 w 409"/>
                <a:gd name="T31" fmla="*/ 45 h 329"/>
                <a:gd name="T32" fmla="*/ 310 w 409"/>
                <a:gd name="T33" fmla="*/ 55 h 329"/>
                <a:gd name="T34" fmla="*/ 342 w 409"/>
                <a:gd name="T35" fmla="*/ 76 h 329"/>
                <a:gd name="T36" fmla="*/ 344 w 409"/>
                <a:gd name="T37" fmla="*/ 95 h 329"/>
                <a:gd name="T38" fmla="*/ 344 w 409"/>
                <a:gd name="T39" fmla="*/ 110 h 329"/>
                <a:gd name="T40" fmla="*/ 335 w 409"/>
                <a:gd name="T41" fmla="*/ 125 h 329"/>
                <a:gd name="T42" fmla="*/ 346 w 409"/>
                <a:gd name="T43" fmla="*/ 137 h 329"/>
                <a:gd name="T44" fmla="*/ 346 w 409"/>
                <a:gd name="T45" fmla="*/ 173 h 329"/>
                <a:gd name="T46" fmla="*/ 369 w 409"/>
                <a:gd name="T47" fmla="*/ 196 h 329"/>
                <a:gd name="T48" fmla="*/ 367 w 409"/>
                <a:gd name="T49" fmla="*/ 245 h 329"/>
                <a:gd name="T50" fmla="*/ 390 w 409"/>
                <a:gd name="T51" fmla="*/ 257 h 329"/>
                <a:gd name="T52" fmla="*/ 397 w 409"/>
                <a:gd name="T53" fmla="*/ 276 h 329"/>
                <a:gd name="T54" fmla="*/ 407 w 409"/>
                <a:gd name="T55" fmla="*/ 293 h 329"/>
                <a:gd name="T56" fmla="*/ 382 w 409"/>
                <a:gd name="T57" fmla="*/ 304 h 329"/>
                <a:gd name="T58" fmla="*/ 380 w 409"/>
                <a:gd name="T59" fmla="*/ 327 h 329"/>
                <a:gd name="T60" fmla="*/ 363 w 409"/>
                <a:gd name="T61" fmla="*/ 325 h 329"/>
                <a:gd name="T62" fmla="*/ 354 w 409"/>
                <a:gd name="T63" fmla="*/ 323 h 329"/>
                <a:gd name="T64" fmla="*/ 323 w 409"/>
                <a:gd name="T65" fmla="*/ 321 h 329"/>
                <a:gd name="T66" fmla="*/ 304 w 409"/>
                <a:gd name="T67" fmla="*/ 316 h 329"/>
                <a:gd name="T68" fmla="*/ 285 w 409"/>
                <a:gd name="T69" fmla="*/ 300 h 329"/>
                <a:gd name="T70" fmla="*/ 278 w 409"/>
                <a:gd name="T71" fmla="*/ 285 h 329"/>
                <a:gd name="T72" fmla="*/ 257 w 409"/>
                <a:gd name="T73" fmla="*/ 287 h 329"/>
                <a:gd name="T74" fmla="*/ 228 w 409"/>
                <a:gd name="T75" fmla="*/ 293 h 329"/>
                <a:gd name="T76" fmla="*/ 207 w 409"/>
                <a:gd name="T77" fmla="*/ 287 h 329"/>
                <a:gd name="T78" fmla="*/ 194 w 409"/>
                <a:gd name="T79" fmla="*/ 274 h 329"/>
                <a:gd name="T80" fmla="*/ 173 w 409"/>
                <a:gd name="T81" fmla="*/ 270 h 329"/>
                <a:gd name="T82" fmla="*/ 156 w 409"/>
                <a:gd name="T83" fmla="*/ 249 h 329"/>
                <a:gd name="T84" fmla="*/ 154 w 409"/>
                <a:gd name="T85" fmla="*/ 245 h 329"/>
                <a:gd name="T86" fmla="*/ 139 w 409"/>
                <a:gd name="T87" fmla="*/ 219 h 329"/>
                <a:gd name="T88" fmla="*/ 127 w 409"/>
                <a:gd name="T89" fmla="*/ 222 h 329"/>
                <a:gd name="T90" fmla="*/ 120 w 409"/>
                <a:gd name="T91" fmla="*/ 215 h 329"/>
                <a:gd name="T92" fmla="*/ 116 w 409"/>
                <a:gd name="T93" fmla="*/ 224 h 329"/>
                <a:gd name="T94" fmla="*/ 106 w 409"/>
                <a:gd name="T95" fmla="*/ 217 h 329"/>
                <a:gd name="T96" fmla="*/ 93 w 409"/>
                <a:gd name="T97" fmla="*/ 190 h 329"/>
                <a:gd name="T98" fmla="*/ 82 w 409"/>
                <a:gd name="T99" fmla="*/ 167 h 329"/>
                <a:gd name="T100" fmla="*/ 55 w 409"/>
                <a:gd name="T101" fmla="*/ 156 h 329"/>
                <a:gd name="T102" fmla="*/ 53 w 409"/>
                <a:gd name="T103" fmla="*/ 141 h 329"/>
                <a:gd name="T104" fmla="*/ 45 w 409"/>
                <a:gd name="T105" fmla="*/ 133 h 329"/>
                <a:gd name="T106" fmla="*/ 47 w 409"/>
                <a:gd name="T107" fmla="*/ 114 h 329"/>
                <a:gd name="T108" fmla="*/ 51 w 409"/>
                <a:gd name="T109" fmla="*/ 99 h 329"/>
                <a:gd name="T110" fmla="*/ 53 w 409"/>
                <a:gd name="T111" fmla="*/ 93 h 329"/>
                <a:gd name="T112" fmla="*/ 32 w 409"/>
                <a:gd name="T113" fmla="*/ 87 h 329"/>
                <a:gd name="T114" fmla="*/ 23 w 409"/>
                <a:gd name="T115" fmla="*/ 72 h 329"/>
                <a:gd name="T116" fmla="*/ 17 w 409"/>
                <a:gd name="T117" fmla="*/ 57 h 329"/>
                <a:gd name="T118" fmla="*/ 11 w 409"/>
                <a:gd name="T119" fmla="*/ 34 h 329"/>
                <a:gd name="T120" fmla="*/ 2 w 409"/>
                <a:gd name="T121" fmla="*/ 15 h 329"/>
                <a:gd name="T122" fmla="*/ 11 w 409"/>
                <a:gd name="T12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9" h="329">
                  <a:moveTo>
                    <a:pt x="11" y="0"/>
                  </a:moveTo>
                  <a:lnTo>
                    <a:pt x="11" y="0"/>
                  </a:lnTo>
                  <a:lnTo>
                    <a:pt x="15" y="4"/>
                  </a:lnTo>
                  <a:lnTo>
                    <a:pt x="17" y="4"/>
                  </a:lnTo>
                  <a:lnTo>
                    <a:pt x="17" y="9"/>
                  </a:lnTo>
                  <a:lnTo>
                    <a:pt x="17" y="11"/>
                  </a:lnTo>
                  <a:lnTo>
                    <a:pt x="26" y="15"/>
                  </a:lnTo>
                  <a:lnTo>
                    <a:pt x="28" y="19"/>
                  </a:lnTo>
                  <a:lnTo>
                    <a:pt x="32" y="21"/>
                  </a:lnTo>
                  <a:lnTo>
                    <a:pt x="38" y="21"/>
                  </a:lnTo>
                  <a:lnTo>
                    <a:pt x="42" y="26"/>
                  </a:lnTo>
                  <a:lnTo>
                    <a:pt x="45" y="21"/>
                  </a:lnTo>
                  <a:lnTo>
                    <a:pt x="45" y="21"/>
                  </a:lnTo>
                  <a:lnTo>
                    <a:pt x="49" y="21"/>
                  </a:lnTo>
                  <a:lnTo>
                    <a:pt x="51" y="21"/>
                  </a:lnTo>
                  <a:lnTo>
                    <a:pt x="55" y="21"/>
                  </a:lnTo>
                  <a:lnTo>
                    <a:pt x="55" y="19"/>
                  </a:lnTo>
                  <a:lnTo>
                    <a:pt x="57" y="17"/>
                  </a:lnTo>
                  <a:lnTo>
                    <a:pt x="59" y="17"/>
                  </a:lnTo>
                  <a:lnTo>
                    <a:pt x="64" y="11"/>
                  </a:lnTo>
                  <a:lnTo>
                    <a:pt x="66" y="11"/>
                  </a:lnTo>
                  <a:lnTo>
                    <a:pt x="68" y="7"/>
                  </a:lnTo>
                  <a:lnTo>
                    <a:pt x="70" y="7"/>
                  </a:lnTo>
                  <a:lnTo>
                    <a:pt x="74" y="4"/>
                  </a:lnTo>
                  <a:lnTo>
                    <a:pt x="76" y="4"/>
                  </a:lnTo>
                  <a:lnTo>
                    <a:pt x="76" y="4"/>
                  </a:lnTo>
                  <a:lnTo>
                    <a:pt x="78" y="4"/>
                  </a:lnTo>
                  <a:lnTo>
                    <a:pt x="80" y="9"/>
                  </a:lnTo>
                  <a:lnTo>
                    <a:pt x="82" y="11"/>
                  </a:lnTo>
                  <a:lnTo>
                    <a:pt x="80" y="13"/>
                  </a:lnTo>
                  <a:lnTo>
                    <a:pt x="80" y="15"/>
                  </a:lnTo>
                  <a:lnTo>
                    <a:pt x="87" y="17"/>
                  </a:lnTo>
                  <a:lnTo>
                    <a:pt x="80" y="23"/>
                  </a:lnTo>
                  <a:lnTo>
                    <a:pt x="87" y="30"/>
                  </a:lnTo>
                  <a:lnTo>
                    <a:pt x="89" y="32"/>
                  </a:lnTo>
                  <a:lnTo>
                    <a:pt x="91" y="34"/>
                  </a:lnTo>
                  <a:lnTo>
                    <a:pt x="93" y="34"/>
                  </a:lnTo>
                  <a:lnTo>
                    <a:pt x="95" y="34"/>
                  </a:lnTo>
                  <a:lnTo>
                    <a:pt x="95" y="34"/>
                  </a:lnTo>
                  <a:lnTo>
                    <a:pt x="99" y="38"/>
                  </a:lnTo>
                  <a:lnTo>
                    <a:pt x="99" y="42"/>
                  </a:lnTo>
                  <a:lnTo>
                    <a:pt x="99" y="49"/>
                  </a:lnTo>
                  <a:lnTo>
                    <a:pt x="99" y="49"/>
                  </a:lnTo>
                  <a:lnTo>
                    <a:pt x="104" y="51"/>
                  </a:lnTo>
                  <a:lnTo>
                    <a:pt x="106" y="55"/>
                  </a:lnTo>
                  <a:lnTo>
                    <a:pt x="112" y="55"/>
                  </a:lnTo>
                  <a:lnTo>
                    <a:pt x="114" y="55"/>
                  </a:lnTo>
                  <a:lnTo>
                    <a:pt x="118" y="53"/>
                  </a:lnTo>
                  <a:lnTo>
                    <a:pt x="125" y="57"/>
                  </a:lnTo>
                  <a:lnTo>
                    <a:pt x="127" y="57"/>
                  </a:lnTo>
                  <a:lnTo>
                    <a:pt x="129" y="61"/>
                  </a:lnTo>
                  <a:lnTo>
                    <a:pt x="131" y="66"/>
                  </a:lnTo>
                  <a:lnTo>
                    <a:pt x="141" y="70"/>
                  </a:lnTo>
                  <a:lnTo>
                    <a:pt x="146" y="70"/>
                  </a:lnTo>
                  <a:lnTo>
                    <a:pt x="158" y="72"/>
                  </a:lnTo>
                  <a:lnTo>
                    <a:pt x="163" y="72"/>
                  </a:lnTo>
                  <a:lnTo>
                    <a:pt x="177" y="70"/>
                  </a:lnTo>
                  <a:lnTo>
                    <a:pt x="186" y="68"/>
                  </a:lnTo>
                  <a:lnTo>
                    <a:pt x="198" y="70"/>
                  </a:lnTo>
                  <a:lnTo>
                    <a:pt x="203" y="70"/>
                  </a:lnTo>
                  <a:lnTo>
                    <a:pt x="205" y="66"/>
                  </a:lnTo>
                  <a:lnTo>
                    <a:pt x="201" y="59"/>
                  </a:lnTo>
                  <a:lnTo>
                    <a:pt x="198" y="55"/>
                  </a:lnTo>
                  <a:lnTo>
                    <a:pt x="203" y="53"/>
                  </a:lnTo>
                  <a:lnTo>
                    <a:pt x="213" y="53"/>
                  </a:lnTo>
                  <a:lnTo>
                    <a:pt x="215" y="47"/>
                  </a:lnTo>
                  <a:lnTo>
                    <a:pt x="217" y="42"/>
                  </a:lnTo>
                  <a:lnTo>
                    <a:pt x="219" y="42"/>
                  </a:lnTo>
                  <a:lnTo>
                    <a:pt x="228" y="36"/>
                  </a:lnTo>
                  <a:lnTo>
                    <a:pt x="236" y="34"/>
                  </a:lnTo>
                  <a:lnTo>
                    <a:pt x="245" y="36"/>
                  </a:lnTo>
                  <a:lnTo>
                    <a:pt x="247" y="32"/>
                  </a:lnTo>
                  <a:lnTo>
                    <a:pt x="251" y="30"/>
                  </a:lnTo>
                  <a:lnTo>
                    <a:pt x="253" y="32"/>
                  </a:lnTo>
                  <a:lnTo>
                    <a:pt x="260" y="32"/>
                  </a:lnTo>
                  <a:lnTo>
                    <a:pt x="266" y="38"/>
                  </a:lnTo>
                  <a:lnTo>
                    <a:pt x="272" y="38"/>
                  </a:lnTo>
                  <a:lnTo>
                    <a:pt x="283" y="47"/>
                  </a:lnTo>
                  <a:lnTo>
                    <a:pt x="287" y="47"/>
                  </a:lnTo>
                  <a:lnTo>
                    <a:pt x="289" y="45"/>
                  </a:lnTo>
                  <a:lnTo>
                    <a:pt x="297" y="47"/>
                  </a:lnTo>
                  <a:lnTo>
                    <a:pt x="302" y="49"/>
                  </a:lnTo>
                  <a:lnTo>
                    <a:pt x="304" y="55"/>
                  </a:lnTo>
                  <a:lnTo>
                    <a:pt x="306" y="55"/>
                  </a:lnTo>
                  <a:lnTo>
                    <a:pt x="310" y="55"/>
                  </a:lnTo>
                  <a:lnTo>
                    <a:pt x="316" y="57"/>
                  </a:lnTo>
                  <a:lnTo>
                    <a:pt x="325" y="68"/>
                  </a:lnTo>
                  <a:lnTo>
                    <a:pt x="333" y="68"/>
                  </a:lnTo>
                  <a:lnTo>
                    <a:pt x="338" y="70"/>
                  </a:lnTo>
                  <a:lnTo>
                    <a:pt x="342" y="76"/>
                  </a:lnTo>
                  <a:lnTo>
                    <a:pt x="340" y="78"/>
                  </a:lnTo>
                  <a:lnTo>
                    <a:pt x="342" y="85"/>
                  </a:lnTo>
                  <a:lnTo>
                    <a:pt x="342" y="87"/>
                  </a:lnTo>
                  <a:lnTo>
                    <a:pt x="344" y="91"/>
                  </a:lnTo>
                  <a:lnTo>
                    <a:pt x="344" y="95"/>
                  </a:lnTo>
                  <a:lnTo>
                    <a:pt x="344" y="99"/>
                  </a:lnTo>
                  <a:lnTo>
                    <a:pt x="342" y="101"/>
                  </a:lnTo>
                  <a:lnTo>
                    <a:pt x="346" y="106"/>
                  </a:lnTo>
                  <a:lnTo>
                    <a:pt x="344" y="106"/>
                  </a:lnTo>
                  <a:lnTo>
                    <a:pt x="344" y="110"/>
                  </a:lnTo>
                  <a:lnTo>
                    <a:pt x="340" y="112"/>
                  </a:lnTo>
                  <a:lnTo>
                    <a:pt x="335" y="114"/>
                  </a:lnTo>
                  <a:lnTo>
                    <a:pt x="335" y="116"/>
                  </a:lnTo>
                  <a:lnTo>
                    <a:pt x="340" y="118"/>
                  </a:lnTo>
                  <a:lnTo>
                    <a:pt x="335" y="125"/>
                  </a:lnTo>
                  <a:lnTo>
                    <a:pt x="338" y="125"/>
                  </a:lnTo>
                  <a:lnTo>
                    <a:pt x="338" y="133"/>
                  </a:lnTo>
                  <a:lnTo>
                    <a:pt x="338" y="135"/>
                  </a:lnTo>
                  <a:lnTo>
                    <a:pt x="346" y="137"/>
                  </a:lnTo>
                  <a:lnTo>
                    <a:pt x="346" y="137"/>
                  </a:lnTo>
                  <a:lnTo>
                    <a:pt x="340" y="146"/>
                  </a:lnTo>
                  <a:lnTo>
                    <a:pt x="340" y="150"/>
                  </a:lnTo>
                  <a:lnTo>
                    <a:pt x="346" y="160"/>
                  </a:lnTo>
                  <a:lnTo>
                    <a:pt x="348" y="171"/>
                  </a:lnTo>
                  <a:lnTo>
                    <a:pt x="346" y="173"/>
                  </a:lnTo>
                  <a:lnTo>
                    <a:pt x="348" y="177"/>
                  </a:lnTo>
                  <a:lnTo>
                    <a:pt x="348" y="184"/>
                  </a:lnTo>
                  <a:lnTo>
                    <a:pt x="367" y="184"/>
                  </a:lnTo>
                  <a:lnTo>
                    <a:pt x="369" y="190"/>
                  </a:lnTo>
                  <a:lnTo>
                    <a:pt x="369" y="196"/>
                  </a:lnTo>
                  <a:lnTo>
                    <a:pt x="371" y="205"/>
                  </a:lnTo>
                  <a:lnTo>
                    <a:pt x="369" y="207"/>
                  </a:lnTo>
                  <a:lnTo>
                    <a:pt x="354" y="228"/>
                  </a:lnTo>
                  <a:lnTo>
                    <a:pt x="365" y="241"/>
                  </a:lnTo>
                  <a:lnTo>
                    <a:pt x="367" y="245"/>
                  </a:lnTo>
                  <a:lnTo>
                    <a:pt x="373" y="251"/>
                  </a:lnTo>
                  <a:lnTo>
                    <a:pt x="378" y="253"/>
                  </a:lnTo>
                  <a:lnTo>
                    <a:pt x="380" y="255"/>
                  </a:lnTo>
                  <a:lnTo>
                    <a:pt x="386" y="255"/>
                  </a:lnTo>
                  <a:lnTo>
                    <a:pt x="390" y="257"/>
                  </a:lnTo>
                  <a:lnTo>
                    <a:pt x="390" y="260"/>
                  </a:lnTo>
                  <a:lnTo>
                    <a:pt x="394" y="260"/>
                  </a:lnTo>
                  <a:lnTo>
                    <a:pt x="397" y="268"/>
                  </a:lnTo>
                  <a:lnTo>
                    <a:pt x="397" y="272"/>
                  </a:lnTo>
                  <a:lnTo>
                    <a:pt x="397" y="276"/>
                  </a:lnTo>
                  <a:lnTo>
                    <a:pt x="399" y="281"/>
                  </a:lnTo>
                  <a:lnTo>
                    <a:pt x="403" y="281"/>
                  </a:lnTo>
                  <a:lnTo>
                    <a:pt x="409" y="285"/>
                  </a:lnTo>
                  <a:lnTo>
                    <a:pt x="409" y="291"/>
                  </a:lnTo>
                  <a:lnTo>
                    <a:pt x="407" y="293"/>
                  </a:lnTo>
                  <a:lnTo>
                    <a:pt x="401" y="293"/>
                  </a:lnTo>
                  <a:lnTo>
                    <a:pt x="392" y="295"/>
                  </a:lnTo>
                  <a:lnTo>
                    <a:pt x="390" y="297"/>
                  </a:lnTo>
                  <a:lnTo>
                    <a:pt x="384" y="300"/>
                  </a:lnTo>
                  <a:lnTo>
                    <a:pt x="382" y="304"/>
                  </a:lnTo>
                  <a:lnTo>
                    <a:pt x="382" y="308"/>
                  </a:lnTo>
                  <a:lnTo>
                    <a:pt x="380" y="312"/>
                  </a:lnTo>
                  <a:lnTo>
                    <a:pt x="382" y="316"/>
                  </a:lnTo>
                  <a:lnTo>
                    <a:pt x="380" y="323"/>
                  </a:lnTo>
                  <a:lnTo>
                    <a:pt x="380" y="327"/>
                  </a:lnTo>
                  <a:lnTo>
                    <a:pt x="380" y="327"/>
                  </a:lnTo>
                  <a:lnTo>
                    <a:pt x="378" y="329"/>
                  </a:lnTo>
                  <a:lnTo>
                    <a:pt x="375" y="329"/>
                  </a:lnTo>
                  <a:lnTo>
                    <a:pt x="369" y="327"/>
                  </a:lnTo>
                  <a:lnTo>
                    <a:pt x="363" y="325"/>
                  </a:lnTo>
                  <a:lnTo>
                    <a:pt x="361" y="323"/>
                  </a:lnTo>
                  <a:lnTo>
                    <a:pt x="359" y="323"/>
                  </a:lnTo>
                  <a:lnTo>
                    <a:pt x="359" y="327"/>
                  </a:lnTo>
                  <a:lnTo>
                    <a:pt x="356" y="327"/>
                  </a:lnTo>
                  <a:lnTo>
                    <a:pt x="354" y="323"/>
                  </a:lnTo>
                  <a:lnTo>
                    <a:pt x="352" y="325"/>
                  </a:lnTo>
                  <a:lnTo>
                    <a:pt x="348" y="323"/>
                  </a:lnTo>
                  <a:lnTo>
                    <a:pt x="340" y="323"/>
                  </a:lnTo>
                  <a:lnTo>
                    <a:pt x="333" y="321"/>
                  </a:lnTo>
                  <a:lnTo>
                    <a:pt x="323" y="321"/>
                  </a:lnTo>
                  <a:lnTo>
                    <a:pt x="319" y="316"/>
                  </a:lnTo>
                  <a:lnTo>
                    <a:pt x="316" y="316"/>
                  </a:lnTo>
                  <a:lnTo>
                    <a:pt x="312" y="319"/>
                  </a:lnTo>
                  <a:lnTo>
                    <a:pt x="308" y="316"/>
                  </a:lnTo>
                  <a:lnTo>
                    <a:pt x="304" y="316"/>
                  </a:lnTo>
                  <a:lnTo>
                    <a:pt x="293" y="316"/>
                  </a:lnTo>
                  <a:lnTo>
                    <a:pt x="291" y="314"/>
                  </a:lnTo>
                  <a:lnTo>
                    <a:pt x="289" y="314"/>
                  </a:lnTo>
                  <a:lnTo>
                    <a:pt x="289" y="308"/>
                  </a:lnTo>
                  <a:lnTo>
                    <a:pt x="285" y="300"/>
                  </a:lnTo>
                  <a:lnTo>
                    <a:pt x="283" y="293"/>
                  </a:lnTo>
                  <a:lnTo>
                    <a:pt x="281" y="289"/>
                  </a:lnTo>
                  <a:lnTo>
                    <a:pt x="278" y="287"/>
                  </a:lnTo>
                  <a:lnTo>
                    <a:pt x="278" y="287"/>
                  </a:lnTo>
                  <a:lnTo>
                    <a:pt x="278" y="285"/>
                  </a:lnTo>
                  <a:lnTo>
                    <a:pt x="270" y="285"/>
                  </a:lnTo>
                  <a:lnTo>
                    <a:pt x="266" y="285"/>
                  </a:lnTo>
                  <a:lnTo>
                    <a:pt x="262" y="289"/>
                  </a:lnTo>
                  <a:lnTo>
                    <a:pt x="257" y="289"/>
                  </a:lnTo>
                  <a:lnTo>
                    <a:pt x="257" y="287"/>
                  </a:lnTo>
                  <a:lnTo>
                    <a:pt x="257" y="289"/>
                  </a:lnTo>
                  <a:lnTo>
                    <a:pt x="249" y="295"/>
                  </a:lnTo>
                  <a:lnTo>
                    <a:pt x="241" y="300"/>
                  </a:lnTo>
                  <a:lnTo>
                    <a:pt x="234" y="295"/>
                  </a:lnTo>
                  <a:lnTo>
                    <a:pt x="228" y="293"/>
                  </a:lnTo>
                  <a:lnTo>
                    <a:pt x="222" y="295"/>
                  </a:lnTo>
                  <a:lnTo>
                    <a:pt x="219" y="295"/>
                  </a:lnTo>
                  <a:lnTo>
                    <a:pt x="213" y="289"/>
                  </a:lnTo>
                  <a:lnTo>
                    <a:pt x="209" y="289"/>
                  </a:lnTo>
                  <a:lnTo>
                    <a:pt x="207" y="287"/>
                  </a:lnTo>
                  <a:lnTo>
                    <a:pt x="203" y="285"/>
                  </a:lnTo>
                  <a:lnTo>
                    <a:pt x="196" y="278"/>
                  </a:lnTo>
                  <a:lnTo>
                    <a:pt x="198" y="276"/>
                  </a:lnTo>
                  <a:lnTo>
                    <a:pt x="198" y="276"/>
                  </a:lnTo>
                  <a:lnTo>
                    <a:pt x="194" y="274"/>
                  </a:lnTo>
                  <a:lnTo>
                    <a:pt x="194" y="274"/>
                  </a:lnTo>
                  <a:lnTo>
                    <a:pt x="188" y="274"/>
                  </a:lnTo>
                  <a:lnTo>
                    <a:pt x="186" y="272"/>
                  </a:lnTo>
                  <a:lnTo>
                    <a:pt x="179" y="270"/>
                  </a:lnTo>
                  <a:lnTo>
                    <a:pt x="173" y="270"/>
                  </a:lnTo>
                  <a:lnTo>
                    <a:pt x="169" y="268"/>
                  </a:lnTo>
                  <a:lnTo>
                    <a:pt x="163" y="255"/>
                  </a:lnTo>
                  <a:lnTo>
                    <a:pt x="163" y="251"/>
                  </a:lnTo>
                  <a:lnTo>
                    <a:pt x="160" y="251"/>
                  </a:lnTo>
                  <a:lnTo>
                    <a:pt x="156" y="249"/>
                  </a:lnTo>
                  <a:lnTo>
                    <a:pt x="156" y="249"/>
                  </a:lnTo>
                  <a:lnTo>
                    <a:pt x="158" y="249"/>
                  </a:lnTo>
                  <a:lnTo>
                    <a:pt x="160" y="249"/>
                  </a:lnTo>
                  <a:lnTo>
                    <a:pt x="158" y="245"/>
                  </a:lnTo>
                  <a:lnTo>
                    <a:pt x="154" y="245"/>
                  </a:lnTo>
                  <a:lnTo>
                    <a:pt x="152" y="245"/>
                  </a:lnTo>
                  <a:lnTo>
                    <a:pt x="152" y="238"/>
                  </a:lnTo>
                  <a:lnTo>
                    <a:pt x="146" y="230"/>
                  </a:lnTo>
                  <a:lnTo>
                    <a:pt x="144" y="226"/>
                  </a:lnTo>
                  <a:lnTo>
                    <a:pt x="139" y="219"/>
                  </a:lnTo>
                  <a:lnTo>
                    <a:pt x="137" y="219"/>
                  </a:lnTo>
                  <a:lnTo>
                    <a:pt x="133" y="224"/>
                  </a:lnTo>
                  <a:lnTo>
                    <a:pt x="131" y="224"/>
                  </a:lnTo>
                  <a:lnTo>
                    <a:pt x="129" y="219"/>
                  </a:lnTo>
                  <a:lnTo>
                    <a:pt x="127" y="222"/>
                  </a:lnTo>
                  <a:lnTo>
                    <a:pt x="123" y="219"/>
                  </a:lnTo>
                  <a:lnTo>
                    <a:pt x="123" y="217"/>
                  </a:lnTo>
                  <a:lnTo>
                    <a:pt x="123" y="215"/>
                  </a:lnTo>
                  <a:lnTo>
                    <a:pt x="123" y="215"/>
                  </a:lnTo>
                  <a:lnTo>
                    <a:pt x="120" y="215"/>
                  </a:lnTo>
                  <a:lnTo>
                    <a:pt x="116" y="215"/>
                  </a:lnTo>
                  <a:lnTo>
                    <a:pt x="120" y="217"/>
                  </a:lnTo>
                  <a:lnTo>
                    <a:pt x="120" y="222"/>
                  </a:lnTo>
                  <a:lnTo>
                    <a:pt x="118" y="224"/>
                  </a:lnTo>
                  <a:lnTo>
                    <a:pt x="116" y="224"/>
                  </a:lnTo>
                  <a:lnTo>
                    <a:pt x="112" y="219"/>
                  </a:lnTo>
                  <a:lnTo>
                    <a:pt x="112" y="219"/>
                  </a:lnTo>
                  <a:lnTo>
                    <a:pt x="110" y="219"/>
                  </a:lnTo>
                  <a:lnTo>
                    <a:pt x="110" y="217"/>
                  </a:lnTo>
                  <a:lnTo>
                    <a:pt x="106" y="217"/>
                  </a:lnTo>
                  <a:lnTo>
                    <a:pt x="101" y="213"/>
                  </a:lnTo>
                  <a:lnTo>
                    <a:pt x="99" y="203"/>
                  </a:lnTo>
                  <a:lnTo>
                    <a:pt x="93" y="203"/>
                  </a:lnTo>
                  <a:lnTo>
                    <a:pt x="93" y="196"/>
                  </a:lnTo>
                  <a:lnTo>
                    <a:pt x="93" y="190"/>
                  </a:lnTo>
                  <a:lnTo>
                    <a:pt x="97" y="188"/>
                  </a:lnTo>
                  <a:lnTo>
                    <a:pt x="93" y="177"/>
                  </a:lnTo>
                  <a:lnTo>
                    <a:pt x="89" y="175"/>
                  </a:lnTo>
                  <a:lnTo>
                    <a:pt x="85" y="169"/>
                  </a:lnTo>
                  <a:lnTo>
                    <a:pt x="82" y="167"/>
                  </a:lnTo>
                  <a:lnTo>
                    <a:pt x="80" y="169"/>
                  </a:lnTo>
                  <a:lnTo>
                    <a:pt x="66" y="158"/>
                  </a:lnTo>
                  <a:lnTo>
                    <a:pt x="61" y="158"/>
                  </a:lnTo>
                  <a:lnTo>
                    <a:pt x="59" y="160"/>
                  </a:lnTo>
                  <a:lnTo>
                    <a:pt x="55" y="156"/>
                  </a:lnTo>
                  <a:lnTo>
                    <a:pt x="57" y="154"/>
                  </a:lnTo>
                  <a:lnTo>
                    <a:pt x="55" y="152"/>
                  </a:lnTo>
                  <a:lnTo>
                    <a:pt x="57" y="150"/>
                  </a:lnTo>
                  <a:lnTo>
                    <a:pt x="53" y="146"/>
                  </a:lnTo>
                  <a:lnTo>
                    <a:pt x="53" y="141"/>
                  </a:lnTo>
                  <a:lnTo>
                    <a:pt x="49" y="141"/>
                  </a:lnTo>
                  <a:lnTo>
                    <a:pt x="47" y="139"/>
                  </a:lnTo>
                  <a:lnTo>
                    <a:pt x="42" y="139"/>
                  </a:lnTo>
                  <a:lnTo>
                    <a:pt x="42" y="135"/>
                  </a:lnTo>
                  <a:lnTo>
                    <a:pt x="45" y="133"/>
                  </a:lnTo>
                  <a:lnTo>
                    <a:pt x="42" y="131"/>
                  </a:lnTo>
                  <a:lnTo>
                    <a:pt x="45" y="129"/>
                  </a:lnTo>
                  <a:lnTo>
                    <a:pt x="45" y="120"/>
                  </a:lnTo>
                  <a:lnTo>
                    <a:pt x="47" y="120"/>
                  </a:lnTo>
                  <a:lnTo>
                    <a:pt x="47" y="114"/>
                  </a:lnTo>
                  <a:lnTo>
                    <a:pt x="51" y="114"/>
                  </a:lnTo>
                  <a:lnTo>
                    <a:pt x="53" y="112"/>
                  </a:lnTo>
                  <a:lnTo>
                    <a:pt x="53" y="106"/>
                  </a:lnTo>
                  <a:lnTo>
                    <a:pt x="51" y="104"/>
                  </a:lnTo>
                  <a:lnTo>
                    <a:pt x="51" y="99"/>
                  </a:lnTo>
                  <a:lnTo>
                    <a:pt x="53" y="99"/>
                  </a:lnTo>
                  <a:lnTo>
                    <a:pt x="57" y="97"/>
                  </a:lnTo>
                  <a:lnTo>
                    <a:pt x="57" y="97"/>
                  </a:lnTo>
                  <a:lnTo>
                    <a:pt x="55" y="95"/>
                  </a:lnTo>
                  <a:lnTo>
                    <a:pt x="53" y="93"/>
                  </a:lnTo>
                  <a:lnTo>
                    <a:pt x="49" y="95"/>
                  </a:lnTo>
                  <a:lnTo>
                    <a:pt x="47" y="93"/>
                  </a:lnTo>
                  <a:lnTo>
                    <a:pt x="40" y="91"/>
                  </a:lnTo>
                  <a:lnTo>
                    <a:pt x="36" y="89"/>
                  </a:lnTo>
                  <a:lnTo>
                    <a:pt x="32" y="87"/>
                  </a:lnTo>
                  <a:lnTo>
                    <a:pt x="32" y="82"/>
                  </a:lnTo>
                  <a:lnTo>
                    <a:pt x="30" y="80"/>
                  </a:lnTo>
                  <a:lnTo>
                    <a:pt x="26" y="78"/>
                  </a:lnTo>
                  <a:lnTo>
                    <a:pt x="23" y="74"/>
                  </a:lnTo>
                  <a:lnTo>
                    <a:pt x="23" y="72"/>
                  </a:lnTo>
                  <a:lnTo>
                    <a:pt x="21" y="66"/>
                  </a:lnTo>
                  <a:lnTo>
                    <a:pt x="19" y="66"/>
                  </a:lnTo>
                  <a:lnTo>
                    <a:pt x="19" y="66"/>
                  </a:lnTo>
                  <a:lnTo>
                    <a:pt x="19" y="64"/>
                  </a:lnTo>
                  <a:lnTo>
                    <a:pt x="17" y="57"/>
                  </a:lnTo>
                  <a:lnTo>
                    <a:pt x="13" y="51"/>
                  </a:lnTo>
                  <a:lnTo>
                    <a:pt x="9" y="49"/>
                  </a:lnTo>
                  <a:lnTo>
                    <a:pt x="9" y="47"/>
                  </a:lnTo>
                  <a:lnTo>
                    <a:pt x="9" y="40"/>
                  </a:lnTo>
                  <a:lnTo>
                    <a:pt x="11" y="34"/>
                  </a:lnTo>
                  <a:lnTo>
                    <a:pt x="9" y="32"/>
                  </a:lnTo>
                  <a:lnTo>
                    <a:pt x="4" y="32"/>
                  </a:lnTo>
                  <a:lnTo>
                    <a:pt x="4" y="26"/>
                  </a:lnTo>
                  <a:lnTo>
                    <a:pt x="4" y="21"/>
                  </a:lnTo>
                  <a:lnTo>
                    <a:pt x="2" y="15"/>
                  </a:lnTo>
                  <a:lnTo>
                    <a:pt x="0" y="11"/>
                  </a:lnTo>
                  <a:lnTo>
                    <a:pt x="0" y="9"/>
                  </a:lnTo>
                  <a:lnTo>
                    <a:pt x="7" y="9"/>
                  </a:lnTo>
                  <a:lnTo>
                    <a:pt x="9" y="2"/>
                  </a:lnTo>
                  <a:lnTo>
                    <a:pt x="11" y="0"/>
                  </a:lnTo>
                  <a:lnTo>
                    <a:pt x="11" y="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75" name="Freeform 85">
              <a:extLst>
                <a:ext uri="{FF2B5EF4-FFF2-40B4-BE49-F238E27FC236}">
                  <a16:creationId xmlns:a16="http://schemas.microsoft.com/office/drawing/2014/main" id="{AE134D8C-3312-4DD3-A9A8-C8E996B3C706}"/>
                </a:ext>
              </a:extLst>
            </p:cNvPr>
            <p:cNvSpPr>
              <a:spLocks/>
            </p:cNvSpPr>
            <p:nvPr/>
          </p:nvSpPr>
          <p:spPr bwMode="auto">
            <a:xfrm>
              <a:off x="4940927" y="2779471"/>
              <a:ext cx="58040" cy="44667"/>
            </a:xfrm>
            <a:custGeom>
              <a:avLst/>
              <a:gdLst>
                <a:gd name="T0" fmla="*/ 0 w 72"/>
                <a:gd name="T1" fmla="*/ 5 h 59"/>
                <a:gd name="T2" fmla="*/ 7 w 72"/>
                <a:gd name="T3" fmla="*/ 2 h 59"/>
                <a:gd name="T4" fmla="*/ 15 w 72"/>
                <a:gd name="T5" fmla="*/ 0 h 59"/>
                <a:gd name="T6" fmla="*/ 17 w 72"/>
                <a:gd name="T7" fmla="*/ 0 h 59"/>
                <a:gd name="T8" fmla="*/ 30 w 72"/>
                <a:gd name="T9" fmla="*/ 0 h 59"/>
                <a:gd name="T10" fmla="*/ 34 w 72"/>
                <a:gd name="T11" fmla="*/ 5 h 59"/>
                <a:gd name="T12" fmla="*/ 40 w 72"/>
                <a:gd name="T13" fmla="*/ 5 h 59"/>
                <a:gd name="T14" fmla="*/ 45 w 72"/>
                <a:gd name="T15" fmla="*/ 9 h 59"/>
                <a:gd name="T16" fmla="*/ 42 w 72"/>
                <a:gd name="T17" fmla="*/ 13 h 59"/>
                <a:gd name="T18" fmla="*/ 45 w 72"/>
                <a:gd name="T19" fmla="*/ 17 h 59"/>
                <a:gd name="T20" fmla="*/ 51 w 72"/>
                <a:gd name="T21" fmla="*/ 24 h 59"/>
                <a:gd name="T22" fmla="*/ 53 w 72"/>
                <a:gd name="T23" fmla="*/ 28 h 59"/>
                <a:gd name="T24" fmla="*/ 49 w 72"/>
                <a:gd name="T25" fmla="*/ 32 h 59"/>
                <a:gd name="T26" fmla="*/ 53 w 72"/>
                <a:gd name="T27" fmla="*/ 38 h 59"/>
                <a:gd name="T28" fmla="*/ 61 w 72"/>
                <a:gd name="T29" fmla="*/ 42 h 59"/>
                <a:gd name="T30" fmla="*/ 68 w 72"/>
                <a:gd name="T31" fmla="*/ 42 h 59"/>
                <a:gd name="T32" fmla="*/ 72 w 72"/>
                <a:gd name="T33" fmla="*/ 47 h 59"/>
                <a:gd name="T34" fmla="*/ 66 w 72"/>
                <a:gd name="T35" fmla="*/ 49 h 59"/>
                <a:gd name="T36" fmla="*/ 70 w 72"/>
                <a:gd name="T37" fmla="*/ 53 h 59"/>
                <a:gd name="T38" fmla="*/ 68 w 72"/>
                <a:gd name="T39" fmla="*/ 55 h 59"/>
                <a:gd name="T40" fmla="*/ 68 w 72"/>
                <a:gd name="T41" fmla="*/ 59 h 59"/>
                <a:gd name="T42" fmla="*/ 64 w 72"/>
                <a:gd name="T43" fmla="*/ 59 h 59"/>
                <a:gd name="T44" fmla="*/ 55 w 72"/>
                <a:gd name="T45" fmla="*/ 47 h 59"/>
                <a:gd name="T46" fmla="*/ 49 w 72"/>
                <a:gd name="T47" fmla="*/ 45 h 59"/>
                <a:gd name="T48" fmla="*/ 47 w 72"/>
                <a:gd name="T49" fmla="*/ 38 h 59"/>
                <a:gd name="T50" fmla="*/ 42 w 72"/>
                <a:gd name="T51" fmla="*/ 38 h 59"/>
                <a:gd name="T52" fmla="*/ 40 w 72"/>
                <a:gd name="T53" fmla="*/ 40 h 59"/>
                <a:gd name="T54" fmla="*/ 36 w 72"/>
                <a:gd name="T55" fmla="*/ 36 h 59"/>
                <a:gd name="T56" fmla="*/ 32 w 72"/>
                <a:gd name="T57" fmla="*/ 38 h 59"/>
                <a:gd name="T58" fmla="*/ 30 w 72"/>
                <a:gd name="T59" fmla="*/ 38 h 59"/>
                <a:gd name="T60" fmla="*/ 28 w 72"/>
                <a:gd name="T61" fmla="*/ 36 h 59"/>
                <a:gd name="T62" fmla="*/ 23 w 72"/>
                <a:gd name="T63" fmla="*/ 32 h 59"/>
                <a:gd name="T64" fmla="*/ 19 w 72"/>
                <a:gd name="T65" fmla="*/ 32 h 59"/>
                <a:gd name="T66" fmla="*/ 13 w 72"/>
                <a:gd name="T67" fmla="*/ 32 h 59"/>
                <a:gd name="T68" fmla="*/ 9 w 72"/>
                <a:gd name="T69" fmla="*/ 28 h 59"/>
                <a:gd name="T70" fmla="*/ 9 w 72"/>
                <a:gd name="T71" fmla="*/ 21 h 59"/>
                <a:gd name="T72" fmla="*/ 9 w 72"/>
                <a:gd name="T73" fmla="*/ 15 h 59"/>
                <a:gd name="T74" fmla="*/ 7 w 72"/>
                <a:gd name="T75" fmla="*/ 11 h 59"/>
                <a:gd name="T76" fmla="*/ 2 w 72"/>
                <a:gd name="T77" fmla="*/ 9 h 59"/>
                <a:gd name="T78" fmla="*/ 2 w 72"/>
                <a:gd name="T79" fmla="*/ 7 h 59"/>
                <a:gd name="T80" fmla="*/ 0 w 72"/>
                <a:gd name="T81"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2" h="59">
                  <a:moveTo>
                    <a:pt x="0" y="5"/>
                  </a:moveTo>
                  <a:lnTo>
                    <a:pt x="7" y="2"/>
                  </a:lnTo>
                  <a:lnTo>
                    <a:pt x="15" y="0"/>
                  </a:lnTo>
                  <a:lnTo>
                    <a:pt x="17" y="0"/>
                  </a:lnTo>
                  <a:lnTo>
                    <a:pt x="30" y="0"/>
                  </a:lnTo>
                  <a:lnTo>
                    <a:pt x="34" y="5"/>
                  </a:lnTo>
                  <a:lnTo>
                    <a:pt x="40" y="5"/>
                  </a:lnTo>
                  <a:lnTo>
                    <a:pt x="45" y="9"/>
                  </a:lnTo>
                  <a:lnTo>
                    <a:pt x="42" y="13"/>
                  </a:lnTo>
                  <a:lnTo>
                    <a:pt x="45" y="17"/>
                  </a:lnTo>
                  <a:lnTo>
                    <a:pt x="51" y="24"/>
                  </a:lnTo>
                  <a:lnTo>
                    <a:pt x="53" y="28"/>
                  </a:lnTo>
                  <a:lnTo>
                    <a:pt x="49" y="32"/>
                  </a:lnTo>
                  <a:lnTo>
                    <a:pt x="53" y="38"/>
                  </a:lnTo>
                  <a:lnTo>
                    <a:pt x="61" y="42"/>
                  </a:lnTo>
                  <a:lnTo>
                    <a:pt x="68" y="42"/>
                  </a:lnTo>
                  <a:lnTo>
                    <a:pt x="72" y="47"/>
                  </a:lnTo>
                  <a:lnTo>
                    <a:pt x="66" y="49"/>
                  </a:lnTo>
                  <a:lnTo>
                    <a:pt x="70" y="53"/>
                  </a:lnTo>
                  <a:lnTo>
                    <a:pt x="68" y="55"/>
                  </a:lnTo>
                  <a:lnTo>
                    <a:pt x="68" y="59"/>
                  </a:lnTo>
                  <a:lnTo>
                    <a:pt x="64" y="59"/>
                  </a:lnTo>
                  <a:lnTo>
                    <a:pt x="55" y="47"/>
                  </a:lnTo>
                  <a:lnTo>
                    <a:pt x="49" y="45"/>
                  </a:lnTo>
                  <a:lnTo>
                    <a:pt x="47" y="38"/>
                  </a:lnTo>
                  <a:lnTo>
                    <a:pt x="42" y="38"/>
                  </a:lnTo>
                  <a:lnTo>
                    <a:pt x="40" y="40"/>
                  </a:lnTo>
                  <a:lnTo>
                    <a:pt x="36" y="36"/>
                  </a:lnTo>
                  <a:lnTo>
                    <a:pt x="32" y="38"/>
                  </a:lnTo>
                  <a:lnTo>
                    <a:pt x="30" y="38"/>
                  </a:lnTo>
                  <a:lnTo>
                    <a:pt x="28" y="36"/>
                  </a:lnTo>
                  <a:lnTo>
                    <a:pt x="23" y="32"/>
                  </a:lnTo>
                  <a:lnTo>
                    <a:pt x="19" y="32"/>
                  </a:lnTo>
                  <a:lnTo>
                    <a:pt x="13" y="32"/>
                  </a:lnTo>
                  <a:lnTo>
                    <a:pt x="9" y="28"/>
                  </a:lnTo>
                  <a:lnTo>
                    <a:pt x="9" y="21"/>
                  </a:lnTo>
                  <a:lnTo>
                    <a:pt x="9" y="15"/>
                  </a:lnTo>
                  <a:lnTo>
                    <a:pt x="7" y="11"/>
                  </a:lnTo>
                  <a:lnTo>
                    <a:pt x="2" y="9"/>
                  </a:lnTo>
                  <a:lnTo>
                    <a:pt x="2" y="7"/>
                  </a:lnTo>
                  <a:lnTo>
                    <a:pt x="0" y="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76" name="Freeform 86">
              <a:extLst>
                <a:ext uri="{FF2B5EF4-FFF2-40B4-BE49-F238E27FC236}">
                  <a16:creationId xmlns:a16="http://schemas.microsoft.com/office/drawing/2014/main" id="{B2D686E9-C5AE-413D-9D17-75E156385047}"/>
                </a:ext>
              </a:extLst>
            </p:cNvPr>
            <p:cNvSpPr>
              <a:spLocks noEditPoints="1"/>
            </p:cNvSpPr>
            <p:nvPr/>
          </p:nvSpPr>
          <p:spPr bwMode="auto">
            <a:xfrm>
              <a:off x="4674103" y="2768873"/>
              <a:ext cx="297456" cy="111291"/>
            </a:xfrm>
            <a:custGeom>
              <a:avLst/>
              <a:gdLst>
                <a:gd name="T0" fmla="*/ 17 w 369"/>
                <a:gd name="T1" fmla="*/ 14 h 147"/>
                <a:gd name="T2" fmla="*/ 28 w 369"/>
                <a:gd name="T3" fmla="*/ 0 h 147"/>
                <a:gd name="T4" fmla="*/ 51 w 369"/>
                <a:gd name="T5" fmla="*/ 16 h 147"/>
                <a:gd name="T6" fmla="*/ 49 w 369"/>
                <a:gd name="T7" fmla="*/ 27 h 147"/>
                <a:gd name="T8" fmla="*/ 19 w 369"/>
                <a:gd name="T9" fmla="*/ 42 h 147"/>
                <a:gd name="T10" fmla="*/ 15 w 369"/>
                <a:gd name="T11" fmla="*/ 38 h 147"/>
                <a:gd name="T12" fmla="*/ 5 w 369"/>
                <a:gd name="T13" fmla="*/ 31 h 147"/>
                <a:gd name="T14" fmla="*/ 281 w 369"/>
                <a:gd name="T15" fmla="*/ 23 h 147"/>
                <a:gd name="T16" fmla="*/ 258 w 369"/>
                <a:gd name="T17" fmla="*/ 21 h 147"/>
                <a:gd name="T18" fmla="*/ 224 w 369"/>
                <a:gd name="T19" fmla="*/ 23 h 147"/>
                <a:gd name="T20" fmla="*/ 199 w 369"/>
                <a:gd name="T21" fmla="*/ 16 h 147"/>
                <a:gd name="T22" fmla="*/ 184 w 369"/>
                <a:gd name="T23" fmla="*/ 8 h 147"/>
                <a:gd name="T24" fmla="*/ 161 w 369"/>
                <a:gd name="T25" fmla="*/ 2 h 147"/>
                <a:gd name="T26" fmla="*/ 125 w 369"/>
                <a:gd name="T27" fmla="*/ 6 h 147"/>
                <a:gd name="T28" fmla="*/ 106 w 369"/>
                <a:gd name="T29" fmla="*/ 21 h 147"/>
                <a:gd name="T30" fmla="*/ 80 w 369"/>
                <a:gd name="T31" fmla="*/ 23 h 147"/>
                <a:gd name="T32" fmla="*/ 66 w 369"/>
                <a:gd name="T33" fmla="*/ 31 h 147"/>
                <a:gd name="T34" fmla="*/ 57 w 369"/>
                <a:gd name="T35" fmla="*/ 42 h 147"/>
                <a:gd name="T36" fmla="*/ 47 w 369"/>
                <a:gd name="T37" fmla="*/ 44 h 147"/>
                <a:gd name="T38" fmla="*/ 26 w 369"/>
                <a:gd name="T39" fmla="*/ 42 h 147"/>
                <a:gd name="T40" fmla="*/ 11 w 369"/>
                <a:gd name="T41" fmla="*/ 63 h 147"/>
                <a:gd name="T42" fmla="*/ 26 w 369"/>
                <a:gd name="T43" fmla="*/ 65 h 147"/>
                <a:gd name="T44" fmla="*/ 26 w 369"/>
                <a:gd name="T45" fmla="*/ 80 h 147"/>
                <a:gd name="T46" fmla="*/ 26 w 369"/>
                <a:gd name="T47" fmla="*/ 86 h 147"/>
                <a:gd name="T48" fmla="*/ 15 w 369"/>
                <a:gd name="T49" fmla="*/ 90 h 147"/>
                <a:gd name="T50" fmla="*/ 24 w 369"/>
                <a:gd name="T51" fmla="*/ 101 h 147"/>
                <a:gd name="T52" fmla="*/ 32 w 369"/>
                <a:gd name="T53" fmla="*/ 116 h 147"/>
                <a:gd name="T54" fmla="*/ 36 w 369"/>
                <a:gd name="T55" fmla="*/ 128 h 147"/>
                <a:gd name="T56" fmla="*/ 38 w 369"/>
                <a:gd name="T57" fmla="*/ 130 h 147"/>
                <a:gd name="T58" fmla="*/ 49 w 369"/>
                <a:gd name="T59" fmla="*/ 134 h 147"/>
                <a:gd name="T60" fmla="*/ 62 w 369"/>
                <a:gd name="T61" fmla="*/ 132 h 147"/>
                <a:gd name="T62" fmla="*/ 70 w 369"/>
                <a:gd name="T63" fmla="*/ 137 h 147"/>
                <a:gd name="T64" fmla="*/ 89 w 369"/>
                <a:gd name="T65" fmla="*/ 143 h 147"/>
                <a:gd name="T66" fmla="*/ 99 w 369"/>
                <a:gd name="T67" fmla="*/ 134 h 147"/>
                <a:gd name="T68" fmla="*/ 135 w 369"/>
                <a:gd name="T69" fmla="*/ 143 h 147"/>
                <a:gd name="T70" fmla="*/ 169 w 369"/>
                <a:gd name="T71" fmla="*/ 141 h 147"/>
                <a:gd name="T72" fmla="*/ 201 w 369"/>
                <a:gd name="T73" fmla="*/ 130 h 147"/>
                <a:gd name="T74" fmla="*/ 201 w 369"/>
                <a:gd name="T75" fmla="*/ 139 h 147"/>
                <a:gd name="T76" fmla="*/ 215 w 369"/>
                <a:gd name="T77" fmla="*/ 145 h 147"/>
                <a:gd name="T78" fmla="*/ 228 w 369"/>
                <a:gd name="T79" fmla="*/ 130 h 147"/>
                <a:gd name="T80" fmla="*/ 260 w 369"/>
                <a:gd name="T81" fmla="*/ 126 h 147"/>
                <a:gd name="T82" fmla="*/ 291 w 369"/>
                <a:gd name="T83" fmla="*/ 120 h 147"/>
                <a:gd name="T84" fmla="*/ 325 w 369"/>
                <a:gd name="T85" fmla="*/ 118 h 147"/>
                <a:gd name="T86" fmla="*/ 359 w 369"/>
                <a:gd name="T87" fmla="*/ 111 h 147"/>
                <a:gd name="T88" fmla="*/ 367 w 369"/>
                <a:gd name="T89" fmla="*/ 109 h 147"/>
                <a:gd name="T90" fmla="*/ 359 w 369"/>
                <a:gd name="T91" fmla="*/ 84 h 147"/>
                <a:gd name="T92" fmla="*/ 350 w 369"/>
                <a:gd name="T93" fmla="*/ 61 h 147"/>
                <a:gd name="T94" fmla="*/ 350 w 369"/>
                <a:gd name="T95" fmla="*/ 46 h 147"/>
                <a:gd name="T96" fmla="*/ 333 w 369"/>
                <a:gd name="T97" fmla="*/ 23 h 147"/>
                <a:gd name="T98" fmla="*/ 312 w 369"/>
                <a:gd name="T99" fmla="*/ 10 h 147"/>
                <a:gd name="T100" fmla="*/ 298 w 369"/>
                <a:gd name="T101" fmla="*/ 8 h 147"/>
                <a:gd name="T102" fmla="*/ 45 w 369"/>
                <a:gd name="T103" fmla="*/ 137 h 147"/>
                <a:gd name="T104" fmla="*/ 7 w 369"/>
                <a:gd name="T105" fmla="*/ 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9" h="147">
                  <a:moveTo>
                    <a:pt x="5" y="31"/>
                  </a:moveTo>
                  <a:lnTo>
                    <a:pt x="9" y="31"/>
                  </a:lnTo>
                  <a:lnTo>
                    <a:pt x="11" y="25"/>
                  </a:lnTo>
                  <a:lnTo>
                    <a:pt x="11" y="21"/>
                  </a:lnTo>
                  <a:lnTo>
                    <a:pt x="17" y="19"/>
                  </a:lnTo>
                  <a:lnTo>
                    <a:pt x="17" y="14"/>
                  </a:lnTo>
                  <a:lnTo>
                    <a:pt x="13" y="12"/>
                  </a:lnTo>
                  <a:lnTo>
                    <a:pt x="13" y="6"/>
                  </a:lnTo>
                  <a:lnTo>
                    <a:pt x="17" y="4"/>
                  </a:lnTo>
                  <a:lnTo>
                    <a:pt x="19" y="2"/>
                  </a:lnTo>
                  <a:lnTo>
                    <a:pt x="21" y="0"/>
                  </a:lnTo>
                  <a:lnTo>
                    <a:pt x="28" y="0"/>
                  </a:lnTo>
                  <a:lnTo>
                    <a:pt x="34" y="4"/>
                  </a:lnTo>
                  <a:lnTo>
                    <a:pt x="36" y="2"/>
                  </a:lnTo>
                  <a:lnTo>
                    <a:pt x="40" y="4"/>
                  </a:lnTo>
                  <a:lnTo>
                    <a:pt x="40" y="10"/>
                  </a:lnTo>
                  <a:lnTo>
                    <a:pt x="47" y="16"/>
                  </a:lnTo>
                  <a:lnTo>
                    <a:pt x="51" y="16"/>
                  </a:lnTo>
                  <a:lnTo>
                    <a:pt x="55" y="21"/>
                  </a:lnTo>
                  <a:lnTo>
                    <a:pt x="59" y="23"/>
                  </a:lnTo>
                  <a:lnTo>
                    <a:pt x="59" y="25"/>
                  </a:lnTo>
                  <a:lnTo>
                    <a:pt x="57" y="29"/>
                  </a:lnTo>
                  <a:lnTo>
                    <a:pt x="51" y="29"/>
                  </a:lnTo>
                  <a:lnTo>
                    <a:pt x="49" y="27"/>
                  </a:lnTo>
                  <a:lnTo>
                    <a:pt x="45" y="27"/>
                  </a:lnTo>
                  <a:lnTo>
                    <a:pt x="43" y="29"/>
                  </a:lnTo>
                  <a:lnTo>
                    <a:pt x="36" y="29"/>
                  </a:lnTo>
                  <a:lnTo>
                    <a:pt x="32" y="31"/>
                  </a:lnTo>
                  <a:lnTo>
                    <a:pt x="30" y="35"/>
                  </a:lnTo>
                  <a:lnTo>
                    <a:pt x="19" y="42"/>
                  </a:lnTo>
                  <a:lnTo>
                    <a:pt x="11" y="48"/>
                  </a:lnTo>
                  <a:lnTo>
                    <a:pt x="11" y="46"/>
                  </a:lnTo>
                  <a:lnTo>
                    <a:pt x="13" y="40"/>
                  </a:lnTo>
                  <a:lnTo>
                    <a:pt x="15" y="40"/>
                  </a:lnTo>
                  <a:lnTo>
                    <a:pt x="19" y="38"/>
                  </a:lnTo>
                  <a:lnTo>
                    <a:pt x="15" y="38"/>
                  </a:lnTo>
                  <a:lnTo>
                    <a:pt x="13" y="35"/>
                  </a:lnTo>
                  <a:lnTo>
                    <a:pt x="11" y="38"/>
                  </a:lnTo>
                  <a:lnTo>
                    <a:pt x="7" y="35"/>
                  </a:lnTo>
                  <a:lnTo>
                    <a:pt x="5" y="31"/>
                  </a:lnTo>
                  <a:lnTo>
                    <a:pt x="5" y="31"/>
                  </a:lnTo>
                  <a:lnTo>
                    <a:pt x="5" y="31"/>
                  </a:lnTo>
                  <a:close/>
                  <a:moveTo>
                    <a:pt x="298" y="8"/>
                  </a:moveTo>
                  <a:lnTo>
                    <a:pt x="295" y="8"/>
                  </a:lnTo>
                  <a:lnTo>
                    <a:pt x="293" y="14"/>
                  </a:lnTo>
                  <a:lnTo>
                    <a:pt x="289" y="16"/>
                  </a:lnTo>
                  <a:lnTo>
                    <a:pt x="283" y="21"/>
                  </a:lnTo>
                  <a:lnTo>
                    <a:pt x="281" y="23"/>
                  </a:lnTo>
                  <a:lnTo>
                    <a:pt x="274" y="23"/>
                  </a:lnTo>
                  <a:lnTo>
                    <a:pt x="272" y="25"/>
                  </a:lnTo>
                  <a:lnTo>
                    <a:pt x="264" y="23"/>
                  </a:lnTo>
                  <a:lnTo>
                    <a:pt x="262" y="23"/>
                  </a:lnTo>
                  <a:lnTo>
                    <a:pt x="260" y="23"/>
                  </a:lnTo>
                  <a:lnTo>
                    <a:pt x="258" y="21"/>
                  </a:lnTo>
                  <a:lnTo>
                    <a:pt x="253" y="23"/>
                  </a:lnTo>
                  <a:lnTo>
                    <a:pt x="247" y="23"/>
                  </a:lnTo>
                  <a:lnTo>
                    <a:pt x="239" y="27"/>
                  </a:lnTo>
                  <a:lnTo>
                    <a:pt x="232" y="25"/>
                  </a:lnTo>
                  <a:lnTo>
                    <a:pt x="228" y="23"/>
                  </a:lnTo>
                  <a:lnTo>
                    <a:pt x="224" y="23"/>
                  </a:lnTo>
                  <a:lnTo>
                    <a:pt x="217" y="21"/>
                  </a:lnTo>
                  <a:lnTo>
                    <a:pt x="213" y="19"/>
                  </a:lnTo>
                  <a:lnTo>
                    <a:pt x="207" y="14"/>
                  </a:lnTo>
                  <a:lnTo>
                    <a:pt x="205" y="14"/>
                  </a:lnTo>
                  <a:lnTo>
                    <a:pt x="203" y="16"/>
                  </a:lnTo>
                  <a:lnTo>
                    <a:pt x="199" y="16"/>
                  </a:lnTo>
                  <a:lnTo>
                    <a:pt x="196" y="12"/>
                  </a:lnTo>
                  <a:lnTo>
                    <a:pt x="194" y="6"/>
                  </a:lnTo>
                  <a:lnTo>
                    <a:pt x="192" y="4"/>
                  </a:lnTo>
                  <a:lnTo>
                    <a:pt x="190" y="4"/>
                  </a:lnTo>
                  <a:lnTo>
                    <a:pt x="184" y="10"/>
                  </a:lnTo>
                  <a:lnTo>
                    <a:pt x="184" y="8"/>
                  </a:lnTo>
                  <a:lnTo>
                    <a:pt x="182" y="10"/>
                  </a:lnTo>
                  <a:lnTo>
                    <a:pt x="173" y="4"/>
                  </a:lnTo>
                  <a:lnTo>
                    <a:pt x="173" y="0"/>
                  </a:lnTo>
                  <a:lnTo>
                    <a:pt x="171" y="0"/>
                  </a:lnTo>
                  <a:lnTo>
                    <a:pt x="167" y="2"/>
                  </a:lnTo>
                  <a:lnTo>
                    <a:pt x="161" y="2"/>
                  </a:lnTo>
                  <a:lnTo>
                    <a:pt x="158" y="0"/>
                  </a:lnTo>
                  <a:lnTo>
                    <a:pt x="154" y="2"/>
                  </a:lnTo>
                  <a:lnTo>
                    <a:pt x="144" y="2"/>
                  </a:lnTo>
                  <a:lnTo>
                    <a:pt x="140" y="2"/>
                  </a:lnTo>
                  <a:lnTo>
                    <a:pt x="129" y="6"/>
                  </a:lnTo>
                  <a:lnTo>
                    <a:pt x="125" y="6"/>
                  </a:lnTo>
                  <a:lnTo>
                    <a:pt x="118" y="8"/>
                  </a:lnTo>
                  <a:lnTo>
                    <a:pt x="116" y="10"/>
                  </a:lnTo>
                  <a:lnTo>
                    <a:pt x="112" y="12"/>
                  </a:lnTo>
                  <a:lnTo>
                    <a:pt x="110" y="14"/>
                  </a:lnTo>
                  <a:lnTo>
                    <a:pt x="108" y="16"/>
                  </a:lnTo>
                  <a:lnTo>
                    <a:pt x="106" y="21"/>
                  </a:lnTo>
                  <a:lnTo>
                    <a:pt x="104" y="23"/>
                  </a:lnTo>
                  <a:lnTo>
                    <a:pt x="104" y="25"/>
                  </a:lnTo>
                  <a:lnTo>
                    <a:pt x="97" y="25"/>
                  </a:lnTo>
                  <a:lnTo>
                    <a:pt x="87" y="21"/>
                  </a:lnTo>
                  <a:lnTo>
                    <a:pt x="83" y="21"/>
                  </a:lnTo>
                  <a:lnTo>
                    <a:pt x="80" y="23"/>
                  </a:lnTo>
                  <a:lnTo>
                    <a:pt x="76" y="21"/>
                  </a:lnTo>
                  <a:lnTo>
                    <a:pt x="70" y="23"/>
                  </a:lnTo>
                  <a:lnTo>
                    <a:pt x="68" y="23"/>
                  </a:lnTo>
                  <a:lnTo>
                    <a:pt x="62" y="23"/>
                  </a:lnTo>
                  <a:lnTo>
                    <a:pt x="62" y="27"/>
                  </a:lnTo>
                  <a:lnTo>
                    <a:pt x="66" y="31"/>
                  </a:lnTo>
                  <a:lnTo>
                    <a:pt x="70" y="33"/>
                  </a:lnTo>
                  <a:lnTo>
                    <a:pt x="76" y="33"/>
                  </a:lnTo>
                  <a:lnTo>
                    <a:pt x="74" y="35"/>
                  </a:lnTo>
                  <a:lnTo>
                    <a:pt x="66" y="35"/>
                  </a:lnTo>
                  <a:lnTo>
                    <a:pt x="59" y="38"/>
                  </a:lnTo>
                  <a:lnTo>
                    <a:pt x="57" y="42"/>
                  </a:lnTo>
                  <a:lnTo>
                    <a:pt x="57" y="42"/>
                  </a:lnTo>
                  <a:lnTo>
                    <a:pt x="62" y="42"/>
                  </a:lnTo>
                  <a:lnTo>
                    <a:pt x="64" y="44"/>
                  </a:lnTo>
                  <a:lnTo>
                    <a:pt x="62" y="44"/>
                  </a:lnTo>
                  <a:lnTo>
                    <a:pt x="51" y="46"/>
                  </a:lnTo>
                  <a:lnTo>
                    <a:pt x="47" y="44"/>
                  </a:lnTo>
                  <a:lnTo>
                    <a:pt x="43" y="46"/>
                  </a:lnTo>
                  <a:lnTo>
                    <a:pt x="40" y="42"/>
                  </a:lnTo>
                  <a:lnTo>
                    <a:pt x="38" y="42"/>
                  </a:lnTo>
                  <a:lnTo>
                    <a:pt x="34" y="46"/>
                  </a:lnTo>
                  <a:lnTo>
                    <a:pt x="32" y="46"/>
                  </a:lnTo>
                  <a:lnTo>
                    <a:pt x="26" y="42"/>
                  </a:lnTo>
                  <a:lnTo>
                    <a:pt x="21" y="42"/>
                  </a:lnTo>
                  <a:lnTo>
                    <a:pt x="13" y="48"/>
                  </a:lnTo>
                  <a:lnTo>
                    <a:pt x="11" y="52"/>
                  </a:lnTo>
                  <a:lnTo>
                    <a:pt x="9" y="56"/>
                  </a:lnTo>
                  <a:lnTo>
                    <a:pt x="11" y="59"/>
                  </a:lnTo>
                  <a:lnTo>
                    <a:pt x="11" y="63"/>
                  </a:lnTo>
                  <a:lnTo>
                    <a:pt x="9" y="65"/>
                  </a:lnTo>
                  <a:lnTo>
                    <a:pt x="11" y="67"/>
                  </a:lnTo>
                  <a:lnTo>
                    <a:pt x="17" y="65"/>
                  </a:lnTo>
                  <a:lnTo>
                    <a:pt x="17" y="65"/>
                  </a:lnTo>
                  <a:lnTo>
                    <a:pt x="21" y="65"/>
                  </a:lnTo>
                  <a:lnTo>
                    <a:pt x="26" y="65"/>
                  </a:lnTo>
                  <a:lnTo>
                    <a:pt x="21" y="69"/>
                  </a:lnTo>
                  <a:lnTo>
                    <a:pt x="24" y="71"/>
                  </a:lnTo>
                  <a:lnTo>
                    <a:pt x="24" y="75"/>
                  </a:lnTo>
                  <a:lnTo>
                    <a:pt x="24" y="78"/>
                  </a:lnTo>
                  <a:lnTo>
                    <a:pt x="24" y="80"/>
                  </a:lnTo>
                  <a:lnTo>
                    <a:pt x="26" y="80"/>
                  </a:lnTo>
                  <a:lnTo>
                    <a:pt x="30" y="78"/>
                  </a:lnTo>
                  <a:lnTo>
                    <a:pt x="30" y="80"/>
                  </a:lnTo>
                  <a:lnTo>
                    <a:pt x="28" y="82"/>
                  </a:lnTo>
                  <a:lnTo>
                    <a:pt x="21" y="86"/>
                  </a:lnTo>
                  <a:lnTo>
                    <a:pt x="24" y="86"/>
                  </a:lnTo>
                  <a:lnTo>
                    <a:pt x="26" y="86"/>
                  </a:lnTo>
                  <a:lnTo>
                    <a:pt x="24" y="88"/>
                  </a:lnTo>
                  <a:lnTo>
                    <a:pt x="21" y="92"/>
                  </a:lnTo>
                  <a:lnTo>
                    <a:pt x="19" y="92"/>
                  </a:lnTo>
                  <a:lnTo>
                    <a:pt x="17" y="86"/>
                  </a:lnTo>
                  <a:lnTo>
                    <a:pt x="15" y="86"/>
                  </a:lnTo>
                  <a:lnTo>
                    <a:pt x="15" y="90"/>
                  </a:lnTo>
                  <a:lnTo>
                    <a:pt x="17" y="92"/>
                  </a:lnTo>
                  <a:lnTo>
                    <a:pt x="15" y="94"/>
                  </a:lnTo>
                  <a:lnTo>
                    <a:pt x="15" y="99"/>
                  </a:lnTo>
                  <a:lnTo>
                    <a:pt x="19" y="101"/>
                  </a:lnTo>
                  <a:lnTo>
                    <a:pt x="19" y="99"/>
                  </a:lnTo>
                  <a:lnTo>
                    <a:pt x="24" y="101"/>
                  </a:lnTo>
                  <a:lnTo>
                    <a:pt x="26" y="101"/>
                  </a:lnTo>
                  <a:lnTo>
                    <a:pt x="32" y="103"/>
                  </a:lnTo>
                  <a:lnTo>
                    <a:pt x="32" y="109"/>
                  </a:lnTo>
                  <a:lnTo>
                    <a:pt x="30" y="111"/>
                  </a:lnTo>
                  <a:lnTo>
                    <a:pt x="32" y="113"/>
                  </a:lnTo>
                  <a:lnTo>
                    <a:pt x="32" y="116"/>
                  </a:lnTo>
                  <a:lnTo>
                    <a:pt x="34" y="118"/>
                  </a:lnTo>
                  <a:lnTo>
                    <a:pt x="40" y="122"/>
                  </a:lnTo>
                  <a:lnTo>
                    <a:pt x="38" y="124"/>
                  </a:lnTo>
                  <a:lnTo>
                    <a:pt x="34" y="124"/>
                  </a:lnTo>
                  <a:lnTo>
                    <a:pt x="34" y="126"/>
                  </a:lnTo>
                  <a:lnTo>
                    <a:pt x="36" y="128"/>
                  </a:lnTo>
                  <a:lnTo>
                    <a:pt x="43" y="126"/>
                  </a:lnTo>
                  <a:lnTo>
                    <a:pt x="51" y="126"/>
                  </a:lnTo>
                  <a:lnTo>
                    <a:pt x="51" y="128"/>
                  </a:lnTo>
                  <a:lnTo>
                    <a:pt x="49" y="130"/>
                  </a:lnTo>
                  <a:lnTo>
                    <a:pt x="45" y="130"/>
                  </a:lnTo>
                  <a:lnTo>
                    <a:pt x="38" y="130"/>
                  </a:lnTo>
                  <a:lnTo>
                    <a:pt x="36" y="132"/>
                  </a:lnTo>
                  <a:lnTo>
                    <a:pt x="38" y="134"/>
                  </a:lnTo>
                  <a:lnTo>
                    <a:pt x="43" y="132"/>
                  </a:lnTo>
                  <a:lnTo>
                    <a:pt x="47" y="132"/>
                  </a:lnTo>
                  <a:lnTo>
                    <a:pt x="49" y="132"/>
                  </a:lnTo>
                  <a:lnTo>
                    <a:pt x="49" y="134"/>
                  </a:lnTo>
                  <a:lnTo>
                    <a:pt x="49" y="137"/>
                  </a:lnTo>
                  <a:lnTo>
                    <a:pt x="51" y="132"/>
                  </a:lnTo>
                  <a:lnTo>
                    <a:pt x="55" y="130"/>
                  </a:lnTo>
                  <a:lnTo>
                    <a:pt x="57" y="130"/>
                  </a:lnTo>
                  <a:lnTo>
                    <a:pt x="59" y="132"/>
                  </a:lnTo>
                  <a:lnTo>
                    <a:pt x="62" y="132"/>
                  </a:lnTo>
                  <a:lnTo>
                    <a:pt x="66" y="134"/>
                  </a:lnTo>
                  <a:lnTo>
                    <a:pt x="68" y="132"/>
                  </a:lnTo>
                  <a:lnTo>
                    <a:pt x="70" y="132"/>
                  </a:lnTo>
                  <a:lnTo>
                    <a:pt x="70" y="134"/>
                  </a:lnTo>
                  <a:lnTo>
                    <a:pt x="68" y="134"/>
                  </a:lnTo>
                  <a:lnTo>
                    <a:pt x="70" y="137"/>
                  </a:lnTo>
                  <a:lnTo>
                    <a:pt x="70" y="141"/>
                  </a:lnTo>
                  <a:lnTo>
                    <a:pt x="74" y="143"/>
                  </a:lnTo>
                  <a:lnTo>
                    <a:pt x="76" y="143"/>
                  </a:lnTo>
                  <a:lnTo>
                    <a:pt x="80" y="145"/>
                  </a:lnTo>
                  <a:lnTo>
                    <a:pt x="85" y="143"/>
                  </a:lnTo>
                  <a:lnTo>
                    <a:pt x="89" y="143"/>
                  </a:lnTo>
                  <a:lnTo>
                    <a:pt x="91" y="143"/>
                  </a:lnTo>
                  <a:lnTo>
                    <a:pt x="93" y="141"/>
                  </a:lnTo>
                  <a:lnTo>
                    <a:pt x="97" y="143"/>
                  </a:lnTo>
                  <a:lnTo>
                    <a:pt x="99" y="141"/>
                  </a:lnTo>
                  <a:lnTo>
                    <a:pt x="99" y="137"/>
                  </a:lnTo>
                  <a:lnTo>
                    <a:pt x="99" y="134"/>
                  </a:lnTo>
                  <a:lnTo>
                    <a:pt x="99" y="128"/>
                  </a:lnTo>
                  <a:lnTo>
                    <a:pt x="108" y="128"/>
                  </a:lnTo>
                  <a:lnTo>
                    <a:pt x="114" y="128"/>
                  </a:lnTo>
                  <a:lnTo>
                    <a:pt x="125" y="134"/>
                  </a:lnTo>
                  <a:lnTo>
                    <a:pt x="129" y="134"/>
                  </a:lnTo>
                  <a:lnTo>
                    <a:pt x="135" y="143"/>
                  </a:lnTo>
                  <a:lnTo>
                    <a:pt x="140" y="145"/>
                  </a:lnTo>
                  <a:lnTo>
                    <a:pt x="158" y="143"/>
                  </a:lnTo>
                  <a:lnTo>
                    <a:pt x="163" y="141"/>
                  </a:lnTo>
                  <a:lnTo>
                    <a:pt x="165" y="141"/>
                  </a:lnTo>
                  <a:lnTo>
                    <a:pt x="167" y="143"/>
                  </a:lnTo>
                  <a:lnTo>
                    <a:pt x="169" y="141"/>
                  </a:lnTo>
                  <a:lnTo>
                    <a:pt x="169" y="137"/>
                  </a:lnTo>
                  <a:lnTo>
                    <a:pt x="177" y="128"/>
                  </a:lnTo>
                  <a:lnTo>
                    <a:pt x="180" y="126"/>
                  </a:lnTo>
                  <a:lnTo>
                    <a:pt x="188" y="130"/>
                  </a:lnTo>
                  <a:lnTo>
                    <a:pt x="194" y="132"/>
                  </a:lnTo>
                  <a:lnTo>
                    <a:pt x="201" y="130"/>
                  </a:lnTo>
                  <a:lnTo>
                    <a:pt x="201" y="128"/>
                  </a:lnTo>
                  <a:lnTo>
                    <a:pt x="205" y="126"/>
                  </a:lnTo>
                  <a:lnTo>
                    <a:pt x="207" y="126"/>
                  </a:lnTo>
                  <a:lnTo>
                    <a:pt x="209" y="130"/>
                  </a:lnTo>
                  <a:lnTo>
                    <a:pt x="205" y="134"/>
                  </a:lnTo>
                  <a:lnTo>
                    <a:pt x="201" y="139"/>
                  </a:lnTo>
                  <a:lnTo>
                    <a:pt x="201" y="139"/>
                  </a:lnTo>
                  <a:lnTo>
                    <a:pt x="205" y="143"/>
                  </a:lnTo>
                  <a:lnTo>
                    <a:pt x="205" y="147"/>
                  </a:lnTo>
                  <a:lnTo>
                    <a:pt x="209" y="147"/>
                  </a:lnTo>
                  <a:lnTo>
                    <a:pt x="213" y="147"/>
                  </a:lnTo>
                  <a:lnTo>
                    <a:pt x="215" y="145"/>
                  </a:lnTo>
                  <a:lnTo>
                    <a:pt x="215" y="141"/>
                  </a:lnTo>
                  <a:lnTo>
                    <a:pt x="217" y="139"/>
                  </a:lnTo>
                  <a:lnTo>
                    <a:pt x="220" y="132"/>
                  </a:lnTo>
                  <a:lnTo>
                    <a:pt x="220" y="128"/>
                  </a:lnTo>
                  <a:lnTo>
                    <a:pt x="226" y="130"/>
                  </a:lnTo>
                  <a:lnTo>
                    <a:pt x="228" y="130"/>
                  </a:lnTo>
                  <a:lnTo>
                    <a:pt x="239" y="126"/>
                  </a:lnTo>
                  <a:lnTo>
                    <a:pt x="241" y="126"/>
                  </a:lnTo>
                  <a:lnTo>
                    <a:pt x="243" y="126"/>
                  </a:lnTo>
                  <a:lnTo>
                    <a:pt x="253" y="124"/>
                  </a:lnTo>
                  <a:lnTo>
                    <a:pt x="258" y="126"/>
                  </a:lnTo>
                  <a:lnTo>
                    <a:pt x="260" y="126"/>
                  </a:lnTo>
                  <a:lnTo>
                    <a:pt x="266" y="128"/>
                  </a:lnTo>
                  <a:lnTo>
                    <a:pt x="274" y="128"/>
                  </a:lnTo>
                  <a:lnTo>
                    <a:pt x="277" y="126"/>
                  </a:lnTo>
                  <a:lnTo>
                    <a:pt x="281" y="126"/>
                  </a:lnTo>
                  <a:lnTo>
                    <a:pt x="285" y="122"/>
                  </a:lnTo>
                  <a:lnTo>
                    <a:pt x="291" y="120"/>
                  </a:lnTo>
                  <a:lnTo>
                    <a:pt x="295" y="120"/>
                  </a:lnTo>
                  <a:lnTo>
                    <a:pt x="300" y="120"/>
                  </a:lnTo>
                  <a:lnTo>
                    <a:pt x="310" y="120"/>
                  </a:lnTo>
                  <a:lnTo>
                    <a:pt x="319" y="118"/>
                  </a:lnTo>
                  <a:lnTo>
                    <a:pt x="323" y="118"/>
                  </a:lnTo>
                  <a:lnTo>
                    <a:pt x="325" y="118"/>
                  </a:lnTo>
                  <a:lnTo>
                    <a:pt x="331" y="113"/>
                  </a:lnTo>
                  <a:lnTo>
                    <a:pt x="336" y="113"/>
                  </a:lnTo>
                  <a:lnTo>
                    <a:pt x="338" y="111"/>
                  </a:lnTo>
                  <a:lnTo>
                    <a:pt x="346" y="111"/>
                  </a:lnTo>
                  <a:lnTo>
                    <a:pt x="352" y="113"/>
                  </a:lnTo>
                  <a:lnTo>
                    <a:pt x="359" y="111"/>
                  </a:lnTo>
                  <a:lnTo>
                    <a:pt x="361" y="113"/>
                  </a:lnTo>
                  <a:lnTo>
                    <a:pt x="361" y="118"/>
                  </a:lnTo>
                  <a:lnTo>
                    <a:pt x="363" y="120"/>
                  </a:lnTo>
                  <a:lnTo>
                    <a:pt x="369" y="118"/>
                  </a:lnTo>
                  <a:lnTo>
                    <a:pt x="369" y="116"/>
                  </a:lnTo>
                  <a:lnTo>
                    <a:pt x="367" y="109"/>
                  </a:lnTo>
                  <a:lnTo>
                    <a:pt x="363" y="103"/>
                  </a:lnTo>
                  <a:lnTo>
                    <a:pt x="359" y="101"/>
                  </a:lnTo>
                  <a:lnTo>
                    <a:pt x="359" y="99"/>
                  </a:lnTo>
                  <a:lnTo>
                    <a:pt x="359" y="92"/>
                  </a:lnTo>
                  <a:lnTo>
                    <a:pt x="361" y="86"/>
                  </a:lnTo>
                  <a:lnTo>
                    <a:pt x="359" y="84"/>
                  </a:lnTo>
                  <a:lnTo>
                    <a:pt x="354" y="84"/>
                  </a:lnTo>
                  <a:lnTo>
                    <a:pt x="354" y="78"/>
                  </a:lnTo>
                  <a:lnTo>
                    <a:pt x="354" y="73"/>
                  </a:lnTo>
                  <a:lnTo>
                    <a:pt x="352" y="67"/>
                  </a:lnTo>
                  <a:lnTo>
                    <a:pt x="350" y="63"/>
                  </a:lnTo>
                  <a:lnTo>
                    <a:pt x="350" y="61"/>
                  </a:lnTo>
                  <a:lnTo>
                    <a:pt x="357" y="61"/>
                  </a:lnTo>
                  <a:lnTo>
                    <a:pt x="359" y="54"/>
                  </a:lnTo>
                  <a:lnTo>
                    <a:pt x="361" y="52"/>
                  </a:lnTo>
                  <a:lnTo>
                    <a:pt x="359" y="50"/>
                  </a:lnTo>
                  <a:lnTo>
                    <a:pt x="354" y="46"/>
                  </a:lnTo>
                  <a:lnTo>
                    <a:pt x="350" y="46"/>
                  </a:lnTo>
                  <a:lnTo>
                    <a:pt x="344" y="46"/>
                  </a:lnTo>
                  <a:lnTo>
                    <a:pt x="340" y="42"/>
                  </a:lnTo>
                  <a:lnTo>
                    <a:pt x="340" y="35"/>
                  </a:lnTo>
                  <a:lnTo>
                    <a:pt x="340" y="29"/>
                  </a:lnTo>
                  <a:lnTo>
                    <a:pt x="338" y="25"/>
                  </a:lnTo>
                  <a:lnTo>
                    <a:pt x="333" y="23"/>
                  </a:lnTo>
                  <a:lnTo>
                    <a:pt x="333" y="21"/>
                  </a:lnTo>
                  <a:lnTo>
                    <a:pt x="331" y="16"/>
                  </a:lnTo>
                  <a:lnTo>
                    <a:pt x="327" y="16"/>
                  </a:lnTo>
                  <a:lnTo>
                    <a:pt x="319" y="10"/>
                  </a:lnTo>
                  <a:lnTo>
                    <a:pt x="314" y="8"/>
                  </a:lnTo>
                  <a:lnTo>
                    <a:pt x="312" y="10"/>
                  </a:lnTo>
                  <a:lnTo>
                    <a:pt x="310" y="12"/>
                  </a:lnTo>
                  <a:lnTo>
                    <a:pt x="304" y="10"/>
                  </a:lnTo>
                  <a:lnTo>
                    <a:pt x="304" y="12"/>
                  </a:lnTo>
                  <a:lnTo>
                    <a:pt x="302" y="10"/>
                  </a:lnTo>
                  <a:lnTo>
                    <a:pt x="300" y="8"/>
                  </a:lnTo>
                  <a:lnTo>
                    <a:pt x="298" y="8"/>
                  </a:lnTo>
                  <a:lnTo>
                    <a:pt x="298" y="8"/>
                  </a:lnTo>
                  <a:close/>
                  <a:moveTo>
                    <a:pt x="43" y="137"/>
                  </a:moveTo>
                  <a:lnTo>
                    <a:pt x="45" y="134"/>
                  </a:lnTo>
                  <a:lnTo>
                    <a:pt x="47" y="134"/>
                  </a:lnTo>
                  <a:lnTo>
                    <a:pt x="47" y="137"/>
                  </a:lnTo>
                  <a:lnTo>
                    <a:pt x="45" y="137"/>
                  </a:lnTo>
                  <a:lnTo>
                    <a:pt x="43" y="137"/>
                  </a:lnTo>
                  <a:lnTo>
                    <a:pt x="43" y="137"/>
                  </a:lnTo>
                  <a:close/>
                  <a:moveTo>
                    <a:pt x="0" y="48"/>
                  </a:moveTo>
                  <a:lnTo>
                    <a:pt x="3" y="48"/>
                  </a:lnTo>
                  <a:lnTo>
                    <a:pt x="7" y="48"/>
                  </a:lnTo>
                  <a:lnTo>
                    <a:pt x="7" y="46"/>
                  </a:lnTo>
                  <a:lnTo>
                    <a:pt x="5" y="44"/>
                  </a:lnTo>
                  <a:lnTo>
                    <a:pt x="3" y="46"/>
                  </a:lnTo>
                  <a:lnTo>
                    <a:pt x="0" y="46"/>
                  </a:lnTo>
                  <a:lnTo>
                    <a:pt x="0" y="4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77" name="Freeform 87">
              <a:extLst>
                <a:ext uri="{FF2B5EF4-FFF2-40B4-BE49-F238E27FC236}">
                  <a16:creationId xmlns:a16="http://schemas.microsoft.com/office/drawing/2014/main" id="{F86D6E03-33DD-46B0-BEF3-3C17CD2DDA7D}"/>
                </a:ext>
              </a:extLst>
            </p:cNvPr>
            <p:cNvSpPr>
              <a:spLocks/>
            </p:cNvSpPr>
            <p:nvPr/>
          </p:nvSpPr>
          <p:spPr bwMode="auto">
            <a:xfrm>
              <a:off x="4888530" y="2852909"/>
              <a:ext cx="156386" cy="140816"/>
            </a:xfrm>
            <a:custGeom>
              <a:avLst/>
              <a:gdLst>
                <a:gd name="T0" fmla="*/ 194 w 194"/>
                <a:gd name="T1" fmla="*/ 158 h 186"/>
                <a:gd name="T2" fmla="*/ 185 w 194"/>
                <a:gd name="T3" fmla="*/ 154 h 186"/>
                <a:gd name="T4" fmla="*/ 177 w 194"/>
                <a:gd name="T5" fmla="*/ 144 h 186"/>
                <a:gd name="T6" fmla="*/ 177 w 194"/>
                <a:gd name="T7" fmla="*/ 131 h 186"/>
                <a:gd name="T8" fmla="*/ 177 w 194"/>
                <a:gd name="T9" fmla="*/ 118 h 186"/>
                <a:gd name="T10" fmla="*/ 169 w 194"/>
                <a:gd name="T11" fmla="*/ 110 h 186"/>
                <a:gd name="T12" fmla="*/ 164 w 194"/>
                <a:gd name="T13" fmla="*/ 110 h 186"/>
                <a:gd name="T14" fmla="*/ 145 w 194"/>
                <a:gd name="T15" fmla="*/ 99 h 186"/>
                <a:gd name="T16" fmla="*/ 139 w 194"/>
                <a:gd name="T17" fmla="*/ 97 h 186"/>
                <a:gd name="T18" fmla="*/ 139 w 194"/>
                <a:gd name="T19" fmla="*/ 93 h 186"/>
                <a:gd name="T20" fmla="*/ 137 w 194"/>
                <a:gd name="T21" fmla="*/ 87 h 186"/>
                <a:gd name="T22" fmla="*/ 133 w 194"/>
                <a:gd name="T23" fmla="*/ 82 h 186"/>
                <a:gd name="T24" fmla="*/ 126 w 194"/>
                <a:gd name="T25" fmla="*/ 80 h 186"/>
                <a:gd name="T26" fmla="*/ 129 w 194"/>
                <a:gd name="T27" fmla="*/ 74 h 186"/>
                <a:gd name="T28" fmla="*/ 129 w 194"/>
                <a:gd name="T29" fmla="*/ 70 h 186"/>
                <a:gd name="T30" fmla="*/ 131 w 194"/>
                <a:gd name="T31" fmla="*/ 61 h 186"/>
                <a:gd name="T32" fmla="*/ 135 w 194"/>
                <a:gd name="T33" fmla="*/ 55 h 186"/>
                <a:gd name="T34" fmla="*/ 137 w 194"/>
                <a:gd name="T35" fmla="*/ 47 h 186"/>
                <a:gd name="T36" fmla="*/ 135 w 194"/>
                <a:gd name="T37" fmla="*/ 40 h 186"/>
                <a:gd name="T38" fmla="*/ 141 w 194"/>
                <a:gd name="T39" fmla="*/ 38 h 186"/>
                <a:gd name="T40" fmla="*/ 139 w 194"/>
                <a:gd name="T41" fmla="*/ 36 h 186"/>
                <a:gd name="T42" fmla="*/ 133 w 194"/>
                <a:gd name="T43" fmla="*/ 36 h 186"/>
                <a:gd name="T44" fmla="*/ 124 w 194"/>
                <a:gd name="T45" fmla="*/ 32 h 186"/>
                <a:gd name="T46" fmla="*/ 116 w 194"/>
                <a:gd name="T47" fmla="*/ 28 h 186"/>
                <a:gd name="T48" fmla="*/ 114 w 194"/>
                <a:gd name="T49" fmla="*/ 21 h 186"/>
                <a:gd name="T50" fmla="*/ 107 w 194"/>
                <a:gd name="T51" fmla="*/ 15 h 186"/>
                <a:gd name="T52" fmla="*/ 105 w 194"/>
                <a:gd name="T53" fmla="*/ 7 h 186"/>
                <a:gd name="T54" fmla="*/ 97 w 194"/>
                <a:gd name="T55" fmla="*/ 9 h 186"/>
                <a:gd name="T56" fmla="*/ 95 w 194"/>
                <a:gd name="T57" fmla="*/ 2 h 186"/>
                <a:gd name="T58" fmla="*/ 86 w 194"/>
                <a:gd name="T59" fmla="*/ 2 h 186"/>
                <a:gd name="T60" fmla="*/ 72 w 194"/>
                <a:gd name="T61" fmla="*/ 0 h 186"/>
                <a:gd name="T62" fmla="*/ 65 w 194"/>
                <a:gd name="T63" fmla="*/ 2 h 186"/>
                <a:gd name="T64" fmla="*/ 61 w 194"/>
                <a:gd name="T65" fmla="*/ 9 h 186"/>
                <a:gd name="T66" fmla="*/ 57 w 194"/>
                <a:gd name="T67" fmla="*/ 13 h 186"/>
                <a:gd name="T68" fmla="*/ 44 w 194"/>
                <a:gd name="T69" fmla="*/ 17 h 186"/>
                <a:gd name="T70" fmla="*/ 40 w 194"/>
                <a:gd name="T71" fmla="*/ 30 h 186"/>
                <a:gd name="T72" fmla="*/ 44 w 194"/>
                <a:gd name="T73" fmla="*/ 45 h 186"/>
                <a:gd name="T74" fmla="*/ 42 w 194"/>
                <a:gd name="T75" fmla="*/ 55 h 186"/>
                <a:gd name="T76" fmla="*/ 38 w 194"/>
                <a:gd name="T77" fmla="*/ 64 h 186"/>
                <a:gd name="T78" fmla="*/ 0 w 194"/>
                <a:gd name="T79" fmla="*/ 93 h 186"/>
                <a:gd name="T80" fmla="*/ 0 w 194"/>
                <a:gd name="T81" fmla="*/ 93 h 186"/>
                <a:gd name="T82" fmla="*/ 29 w 194"/>
                <a:gd name="T83" fmla="*/ 120 h 186"/>
                <a:gd name="T84" fmla="*/ 160 w 194"/>
                <a:gd name="T85" fmla="*/ 186 h 186"/>
                <a:gd name="T86" fmla="*/ 169 w 194"/>
                <a:gd name="T87" fmla="*/ 169 h 186"/>
                <a:gd name="T88" fmla="*/ 183 w 194"/>
                <a:gd name="T89" fmla="*/ 167 h 186"/>
                <a:gd name="T90" fmla="*/ 190 w 194"/>
                <a:gd name="T91" fmla="*/ 167 h 186"/>
                <a:gd name="T92" fmla="*/ 194 w 194"/>
                <a:gd name="T93" fmla="*/ 16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4" h="186">
                  <a:moveTo>
                    <a:pt x="194" y="160"/>
                  </a:moveTo>
                  <a:lnTo>
                    <a:pt x="194" y="158"/>
                  </a:lnTo>
                  <a:lnTo>
                    <a:pt x="190" y="158"/>
                  </a:lnTo>
                  <a:lnTo>
                    <a:pt x="185" y="154"/>
                  </a:lnTo>
                  <a:lnTo>
                    <a:pt x="183" y="144"/>
                  </a:lnTo>
                  <a:lnTo>
                    <a:pt x="177" y="144"/>
                  </a:lnTo>
                  <a:lnTo>
                    <a:pt x="177" y="137"/>
                  </a:lnTo>
                  <a:lnTo>
                    <a:pt x="177" y="131"/>
                  </a:lnTo>
                  <a:lnTo>
                    <a:pt x="181" y="129"/>
                  </a:lnTo>
                  <a:lnTo>
                    <a:pt x="177" y="118"/>
                  </a:lnTo>
                  <a:lnTo>
                    <a:pt x="173" y="116"/>
                  </a:lnTo>
                  <a:lnTo>
                    <a:pt x="169" y="110"/>
                  </a:lnTo>
                  <a:lnTo>
                    <a:pt x="166" y="108"/>
                  </a:lnTo>
                  <a:lnTo>
                    <a:pt x="164" y="110"/>
                  </a:lnTo>
                  <a:lnTo>
                    <a:pt x="150" y="99"/>
                  </a:lnTo>
                  <a:lnTo>
                    <a:pt x="145" y="99"/>
                  </a:lnTo>
                  <a:lnTo>
                    <a:pt x="143" y="101"/>
                  </a:lnTo>
                  <a:lnTo>
                    <a:pt x="139" y="97"/>
                  </a:lnTo>
                  <a:lnTo>
                    <a:pt x="141" y="95"/>
                  </a:lnTo>
                  <a:lnTo>
                    <a:pt x="139" y="93"/>
                  </a:lnTo>
                  <a:lnTo>
                    <a:pt x="141" y="91"/>
                  </a:lnTo>
                  <a:lnTo>
                    <a:pt x="137" y="87"/>
                  </a:lnTo>
                  <a:lnTo>
                    <a:pt x="137" y="82"/>
                  </a:lnTo>
                  <a:lnTo>
                    <a:pt x="133" y="82"/>
                  </a:lnTo>
                  <a:lnTo>
                    <a:pt x="131" y="80"/>
                  </a:lnTo>
                  <a:lnTo>
                    <a:pt x="126" y="80"/>
                  </a:lnTo>
                  <a:lnTo>
                    <a:pt x="126" y="76"/>
                  </a:lnTo>
                  <a:lnTo>
                    <a:pt x="129" y="74"/>
                  </a:lnTo>
                  <a:lnTo>
                    <a:pt x="126" y="72"/>
                  </a:lnTo>
                  <a:lnTo>
                    <a:pt x="129" y="70"/>
                  </a:lnTo>
                  <a:lnTo>
                    <a:pt x="129" y="61"/>
                  </a:lnTo>
                  <a:lnTo>
                    <a:pt x="131" y="61"/>
                  </a:lnTo>
                  <a:lnTo>
                    <a:pt x="131" y="55"/>
                  </a:lnTo>
                  <a:lnTo>
                    <a:pt x="135" y="55"/>
                  </a:lnTo>
                  <a:lnTo>
                    <a:pt x="137" y="53"/>
                  </a:lnTo>
                  <a:lnTo>
                    <a:pt x="137" y="47"/>
                  </a:lnTo>
                  <a:lnTo>
                    <a:pt x="135" y="45"/>
                  </a:lnTo>
                  <a:lnTo>
                    <a:pt x="135" y="40"/>
                  </a:lnTo>
                  <a:lnTo>
                    <a:pt x="137" y="40"/>
                  </a:lnTo>
                  <a:lnTo>
                    <a:pt x="141" y="38"/>
                  </a:lnTo>
                  <a:lnTo>
                    <a:pt x="141" y="38"/>
                  </a:lnTo>
                  <a:lnTo>
                    <a:pt x="139" y="36"/>
                  </a:lnTo>
                  <a:lnTo>
                    <a:pt x="137" y="34"/>
                  </a:lnTo>
                  <a:lnTo>
                    <a:pt x="133" y="36"/>
                  </a:lnTo>
                  <a:lnTo>
                    <a:pt x="131" y="34"/>
                  </a:lnTo>
                  <a:lnTo>
                    <a:pt x="124" y="32"/>
                  </a:lnTo>
                  <a:lnTo>
                    <a:pt x="120" y="30"/>
                  </a:lnTo>
                  <a:lnTo>
                    <a:pt x="116" y="28"/>
                  </a:lnTo>
                  <a:lnTo>
                    <a:pt x="116" y="23"/>
                  </a:lnTo>
                  <a:lnTo>
                    <a:pt x="114" y="21"/>
                  </a:lnTo>
                  <a:lnTo>
                    <a:pt x="110" y="19"/>
                  </a:lnTo>
                  <a:lnTo>
                    <a:pt x="107" y="15"/>
                  </a:lnTo>
                  <a:lnTo>
                    <a:pt x="107" y="13"/>
                  </a:lnTo>
                  <a:lnTo>
                    <a:pt x="105" y="7"/>
                  </a:lnTo>
                  <a:lnTo>
                    <a:pt x="103" y="7"/>
                  </a:lnTo>
                  <a:lnTo>
                    <a:pt x="97" y="9"/>
                  </a:lnTo>
                  <a:lnTo>
                    <a:pt x="95" y="7"/>
                  </a:lnTo>
                  <a:lnTo>
                    <a:pt x="95" y="2"/>
                  </a:lnTo>
                  <a:lnTo>
                    <a:pt x="93" y="0"/>
                  </a:lnTo>
                  <a:lnTo>
                    <a:pt x="86" y="2"/>
                  </a:lnTo>
                  <a:lnTo>
                    <a:pt x="80" y="0"/>
                  </a:lnTo>
                  <a:lnTo>
                    <a:pt x="72" y="0"/>
                  </a:lnTo>
                  <a:lnTo>
                    <a:pt x="70" y="2"/>
                  </a:lnTo>
                  <a:lnTo>
                    <a:pt x="65" y="2"/>
                  </a:lnTo>
                  <a:lnTo>
                    <a:pt x="59" y="7"/>
                  </a:lnTo>
                  <a:lnTo>
                    <a:pt x="61" y="9"/>
                  </a:lnTo>
                  <a:lnTo>
                    <a:pt x="57" y="13"/>
                  </a:lnTo>
                  <a:lnTo>
                    <a:pt x="57" y="13"/>
                  </a:lnTo>
                  <a:lnTo>
                    <a:pt x="53" y="15"/>
                  </a:lnTo>
                  <a:lnTo>
                    <a:pt x="44" y="17"/>
                  </a:lnTo>
                  <a:lnTo>
                    <a:pt x="40" y="23"/>
                  </a:lnTo>
                  <a:lnTo>
                    <a:pt x="40" y="30"/>
                  </a:lnTo>
                  <a:lnTo>
                    <a:pt x="44" y="38"/>
                  </a:lnTo>
                  <a:lnTo>
                    <a:pt x="44" y="45"/>
                  </a:lnTo>
                  <a:lnTo>
                    <a:pt x="40" y="51"/>
                  </a:lnTo>
                  <a:lnTo>
                    <a:pt x="42" y="55"/>
                  </a:lnTo>
                  <a:lnTo>
                    <a:pt x="42" y="59"/>
                  </a:lnTo>
                  <a:lnTo>
                    <a:pt x="38" y="64"/>
                  </a:lnTo>
                  <a:lnTo>
                    <a:pt x="36" y="68"/>
                  </a:lnTo>
                  <a:lnTo>
                    <a:pt x="0" y="93"/>
                  </a:lnTo>
                  <a:lnTo>
                    <a:pt x="0" y="93"/>
                  </a:lnTo>
                  <a:lnTo>
                    <a:pt x="0" y="93"/>
                  </a:lnTo>
                  <a:lnTo>
                    <a:pt x="11" y="118"/>
                  </a:lnTo>
                  <a:lnTo>
                    <a:pt x="29" y="120"/>
                  </a:lnTo>
                  <a:lnTo>
                    <a:pt x="122" y="186"/>
                  </a:lnTo>
                  <a:lnTo>
                    <a:pt x="160" y="186"/>
                  </a:lnTo>
                  <a:lnTo>
                    <a:pt x="164" y="177"/>
                  </a:lnTo>
                  <a:lnTo>
                    <a:pt x="169" y="169"/>
                  </a:lnTo>
                  <a:lnTo>
                    <a:pt x="177" y="165"/>
                  </a:lnTo>
                  <a:lnTo>
                    <a:pt x="183" y="167"/>
                  </a:lnTo>
                  <a:lnTo>
                    <a:pt x="188" y="165"/>
                  </a:lnTo>
                  <a:lnTo>
                    <a:pt x="190" y="167"/>
                  </a:lnTo>
                  <a:lnTo>
                    <a:pt x="192" y="160"/>
                  </a:lnTo>
                  <a:lnTo>
                    <a:pt x="194" y="16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78" name="Freeform 88">
              <a:extLst>
                <a:ext uri="{FF2B5EF4-FFF2-40B4-BE49-F238E27FC236}">
                  <a16:creationId xmlns:a16="http://schemas.microsoft.com/office/drawing/2014/main" id="{656F7A9A-938C-4B4B-91F0-B3A3D3202DC3}"/>
                </a:ext>
              </a:extLst>
            </p:cNvPr>
            <p:cNvSpPr>
              <a:spLocks/>
            </p:cNvSpPr>
            <p:nvPr/>
          </p:nvSpPr>
          <p:spPr bwMode="auto">
            <a:xfrm>
              <a:off x="5017508" y="2977826"/>
              <a:ext cx="27409" cy="24984"/>
            </a:xfrm>
            <a:custGeom>
              <a:avLst/>
              <a:gdLst>
                <a:gd name="T0" fmla="*/ 0 w 34"/>
                <a:gd name="T1" fmla="*/ 21 h 33"/>
                <a:gd name="T2" fmla="*/ 4 w 34"/>
                <a:gd name="T3" fmla="*/ 12 h 33"/>
                <a:gd name="T4" fmla="*/ 9 w 34"/>
                <a:gd name="T5" fmla="*/ 4 h 33"/>
                <a:gd name="T6" fmla="*/ 17 w 34"/>
                <a:gd name="T7" fmla="*/ 0 h 33"/>
                <a:gd name="T8" fmla="*/ 23 w 34"/>
                <a:gd name="T9" fmla="*/ 2 h 33"/>
                <a:gd name="T10" fmla="*/ 28 w 34"/>
                <a:gd name="T11" fmla="*/ 0 h 33"/>
                <a:gd name="T12" fmla="*/ 30 w 34"/>
                <a:gd name="T13" fmla="*/ 2 h 33"/>
                <a:gd name="T14" fmla="*/ 30 w 34"/>
                <a:gd name="T15" fmla="*/ 2 h 33"/>
                <a:gd name="T16" fmla="*/ 32 w 34"/>
                <a:gd name="T17" fmla="*/ 10 h 33"/>
                <a:gd name="T18" fmla="*/ 21 w 34"/>
                <a:gd name="T19" fmla="*/ 12 h 33"/>
                <a:gd name="T20" fmla="*/ 28 w 34"/>
                <a:gd name="T21" fmla="*/ 19 h 33"/>
                <a:gd name="T22" fmla="*/ 30 w 34"/>
                <a:gd name="T23" fmla="*/ 17 h 33"/>
                <a:gd name="T24" fmla="*/ 30 w 34"/>
                <a:gd name="T25" fmla="*/ 19 h 33"/>
                <a:gd name="T26" fmla="*/ 30 w 34"/>
                <a:gd name="T27" fmla="*/ 23 h 33"/>
                <a:gd name="T28" fmla="*/ 34 w 34"/>
                <a:gd name="T29" fmla="*/ 25 h 33"/>
                <a:gd name="T30" fmla="*/ 32 w 34"/>
                <a:gd name="T31" fmla="*/ 25 h 33"/>
                <a:gd name="T32" fmla="*/ 32 w 34"/>
                <a:gd name="T33" fmla="*/ 25 h 33"/>
                <a:gd name="T34" fmla="*/ 34 w 34"/>
                <a:gd name="T35" fmla="*/ 29 h 33"/>
                <a:gd name="T36" fmla="*/ 21 w 34"/>
                <a:gd name="T37" fmla="*/ 33 h 33"/>
                <a:gd name="T38" fmla="*/ 19 w 34"/>
                <a:gd name="T39" fmla="*/ 27 h 33"/>
                <a:gd name="T40" fmla="*/ 2 w 34"/>
                <a:gd name="T41" fmla="*/ 21 h 33"/>
                <a:gd name="T42" fmla="*/ 0 w 34"/>
                <a:gd name="T43"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0" y="21"/>
                  </a:moveTo>
                  <a:lnTo>
                    <a:pt x="4" y="12"/>
                  </a:lnTo>
                  <a:lnTo>
                    <a:pt x="9" y="4"/>
                  </a:lnTo>
                  <a:lnTo>
                    <a:pt x="17" y="0"/>
                  </a:lnTo>
                  <a:lnTo>
                    <a:pt x="23" y="2"/>
                  </a:lnTo>
                  <a:lnTo>
                    <a:pt x="28" y="0"/>
                  </a:lnTo>
                  <a:lnTo>
                    <a:pt x="30" y="2"/>
                  </a:lnTo>
                  <a:lnTo>
                    <a:pt x="30" y="2"/>
                  </a:lnTo>
                  <a:lnTo>
                    <a:pt x="32" y="10"/>
                  </a:lnTo>
                  <a:lnTo>
                    <a:pt x="21" y="12"/>
                  </a:lnTo>
                  <a:lnTo>
                    <a:pt x="28" y="19"/>
                  </a:lnTo>
                  <a:lnTo>
                    <a:pt x="30" y="17"/>
                  </a:lnTo>
                  <a:lnTo>
                    <a:pt x="30" y="19"/>
                  </a:lnTo>
                  <a:lnTo>
                    <a:pt x="30" y="23"/>
                  </a:lnTo>
                  <a:lnTo>
                    <a:pt x="34" y="25"/>
                  </a:lnTo>
                  <a:lnTo>
                    <a:pt x="32" y="25"/>
                  </a:lnTo>
                  <a:lnTo>
                    <a:pt x="32" y="25"/>
                  </a:lnTo>
                  <a:lnTo>
                    <a:pt x="34" y="29"/>
                  </a:lnTo>
                  <a:lnTo>
                    <a:pt x="21" y="33"/>
                  </a:lnTo>
                  <a:lnTo>
                    <a:pt x="19" y="27"/>
                  </a:lnTo>
                  <a:lnTo>
                    <a:pt x="2" y="21"/>
                  </a:lnTo>
                  <a:lnTo>
                    <a:pt x="0" y="21"/>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79" name="Freeform 89">
              <a:extLst>
                <a:ext uri="{FF2B5EF4-FFF2-40B4-BE49-F238E27FC236}">
                  <a16:creationId xmlns:a16="http://schemas.microsoft.com/office/drawing/2014/main" id="{24F31C77-7310-4945-850B-8DFC3C2872E0}"/>
                </a:ext>
              </a:extLst>
            </p:cNvPr>
            <p:cNvSpPr>
              <a:spLocks/>
            </p:cNvSpPr>
            <p:nvPr/>
          </p:nvSpPr>
          <p:spPr bwMode="auto">
            <a:xfrm>
              <a:off x="4836132" y="2858208"/>
              <a:ext cx="101571" cy="84036"/>
            </a:xfrm>
            <a:custGeom>
              <a:avLst/>
              <a:gdLst>
                <a:gd name="T0" fmla="*/ 101 w 126"/>
                <a:gd name="T1" fmla="*/ 61 h 111"/>
                <a:gd name="T2" fmla="*/ 107 w 126"/>
                <a:gd name="T3" fmla="*/ 52 h 111"/>
                <a:gd name="T4" fmla="*/ 105 w 126"/>
                <a:gd name="T5" fmla="*/ 44 h 111"/>
                <a:gd name="T6" fmla="*/ 109 w 126"/>
                <a:gd name="T7" fmla="*/ 31 h 111"/>
                <a:gd name="T8" fmla="*/ 105 w 126"/>
                <a:gd name="T9" fmla="*/ 16 h 111"/>
                <a:gd name="T10" fmla="*/ 118 w 126"/>
                <a:gd name="T11" fmla="*/ 8 h 111"/>
                <a:gd name="T12" fmla="*/ 122 w 126"/>
                <a:gd name="T13" fmla="*/ 6 h 111"/>
                <a:gd name="T14" fmla="*/ 122 w 126"/>
                <a:gd name="T15" fmla="*/ 0 h 111"/>
                <a:gd name="T16" fmla="*/ 109 w 126"/>
                <a:gd name="T17" fmla="*/ 2 h 111"/>
                <a:gd name="T18" fmla="*/ 94 w 126"/>
                <a:gd name="T19" fmla="*/ 2 h 111"/>
                <a:gd name="T20" fmla="*/ 84 w 126"/>
                <a:gd name="T21" fmla="*/ 4 h 111"/>
                <a:gd name="T22" fmla="*/ 76 w 126"/>
                <a:gd name="T23" fmla="*/ 8 h 111"/>
                <a:gd name="T24" fmla="*/ 65 w 126"/>
                <a:gd name="T25" fmla="*/ 10 h 111"/>
                <a:gd name="T26" fmla="*/ 57 w 126"/>
                <a:gd name="T27" fmla="*/ 8 h 111"/>
                <a:gd name="T28" fmla="*/ 42 w 126"/>
                <a:gd name="T29" fmla="*/ 8 h 111"/>
                <a:gd name="T30" fmla="*/ 38 w 126"/>
                <a:gd name="T31" fmla="*/ 8 h 111"/>
                <a:gd name="T32" fmla="*/ 25 w 126"/>
                <a:gd name="T33" fmla="*/ 12 h 111"/>
                <a:gd name="T34" fmla="*/ 19 w 126"/>
                <a:gd name="T35" fmla="*/ 14 h 111"/>
                <a:gd name="T36" fmla="*/ 14 w 126"/>
                <a:gd name="T37" fmla="*/ 23 h 111"/>
                <a:gd name="T38" fmla="*/ 12 w 126"/>
                <a:gd name="T39" fmla="*/ 29 h 111"/>
                <a:gd name="T40" fmla="*/ 4 w 126"/>
                <a:gd name="T41" fmla="*/ 29 h 111"/>
                <a:gd name="T42" fmla="*/ 0 w 126"/>
                <a:gd name="T43" fmla="*/ 29 h 111"/>
                <a:gd name="T44" fmla="*/ 4 w 126"/>
                <a:gd name="T45" fmla="*/ 42 h 111"/>
                <a:gd name="T46" fmla="*/ 6 w 126"/>
                <a:gd name="T47" fmla="*/ 52 h 111"/>
                <a:gd name="T48" fmla="*/ 12 w 126"/>
                <a:gd name="T49" fmla="*/ 61 h 111"/>
                <a:gd name="T50" fmla="*/ 19 w 126"/>
                <a:gd name="T51" fmla="*/ 67 h 111"/>
                <a:gd name="T52" fmla="*/ 19 w 126"/>
                <a:gd name="T53" fmla="*/ 75 h 111"/>
                <a:gd name="T54" fmla="*/ 14 w 126"/>
                <a:gd name="T55" fmla="*/ 75 h 111"/>
                <a:gd name="T56" fmla="*/ 10 w 126"/>
                <a:gd name="T57" fmla="*/ 84 h 111"/>
                <a:gd name="T58" fmla="*/ 6 w 126"/>
                <a:gd name="T59" fmla="*/ 88 h 111"/>
                <a:gd name="T60" fmla="*/ 10 w 126"/>
                <a:gd name="T61" fmla="*/ 92 h 111"/>
                <a:gd name="T62" fmla="*/ 10 w 126"/>
                <a:gd name="T63" fmla="*/ 103 h 111"/>
                <a:gd name="T64" fmla="*/ 19 w 126"/>
                <a:gd name="T65" fmla="*/ 105 h 111"/>
                <a:gd name="T66" fmla="*/ 23 w 126"/>
                <a:gd name="T67" fmla="*/ 109 h 111"/>
                <a:gd name="T68" fmla="*/ 65 w 126"/>
                <a:gd name="T69"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11">
                  <a:moveTo>
                    <a:pt x="65" y="86"/>
                  </a:moveTo>
                  <a:lnTo>
                    <a:pt x="101" y="61"/>
                  </a:lnTo>
                  <a:lnTo>
                    <a:pt x="103" y="57"/>
                  </a:lnTo>
                  <a:lnTo>
                    <a:pt x="107" y="52"/>
                  </a:lnTo>
                  <a:lnTo>
                    <a:pt x="107" y="48"/>
                  </a:lnTo>
                  <a:lnTo>
                    <a:pt x="105" y="44"/>
                  </a:lnTo>
                  <a:lnTo>
                    <a:pt x="109" y="38"/>
                  </a:lnTo>
                  <a:lnTo>
                    <a:pt x="109" y="31"/>
                  </a:lnTo>
                  <a:lnTo>
                    <a:pt x="105" y="23"/>
                  </a:lnTo>
                  <a:lnTo>
                    <a:pt x="105" y="16"/>
                  </a:lnTo>
                  <a:lnTo>
                    <a:pt x="109" y="10"/>
                  </a:lnTo>
                  <a:lnTo>
                    <a:pt x="118" y="8"/>
                  </a:lnTo>
                  <a:lnTo>
                    <a:pt x="122" y="6"/>
                  </a:lnTo>
                  <a:lnTo>
                    <a:pt x="122" y="6"/>
                  </a:lnTo>
                  <a:lnTo>
                    <a:pt x="126" y="2"/>
                  </a:lnTo>
                  <a:lnTo>
                    <a:pt x="122" y="0"/>
                  </a:lnTo>
                  <a:lnTo>
                    <a:pt x="118" y="0"/>
                  </a:lnTo>
                  <a:lnTo>
                    <a:pt x="109" y="2"/>
                  </a:lnTo>
                  <a:lnTo>
                    <a:pt x="99" y="2"/>
                  </a:lnTo>
                  <a:lnTo>
                    <a:pt x="94" y="2"/>
                  </a:lnTo>
                  <a:lnTo>
                    <a:pt x="90" y="2"/>
                  </a:lnTo>
                  <a:lnTo>
                    <a:pt x="84" y="4"/>
                  </a:lnTo>
                  <a:lnTo>
                    <a:pt x="80" y="8"/>
                  </a:lnTo>
                  <a:lnTo>
                    <a:pt x="76" y="8"/>
                  </a:lnTo>
                  <a:lnTo>
                    <a:pt x="73" y="10"/>
                  </a:lnTo>
                  <a:lnTo>
                    <a:pt x="65" y="10"/>
                  </a:lnTo>
                  <a:lnTo>
                    <a:pt x="59" y="8"/>
                  </a:lnTo>
                  <a:lnTo>
                    <a:pt x="57" y="8"/>
                  </a:lnTo>
                  <a:lnTo>
                    <a:pt x="52" y="6"/>
                  </a:lnTo>
                  <a:lnTo>
                    <a:pt x="42" y="8"/>
                  </a:lnTo>
                  <a:lnTo>
                    <a:pt x="40" y="8"/>
                  </a:lnTo>
                  <a:lnTo>
                    <a:pt x="38" y="8"/>
                  </a:lnTo>
                  <a:lnTo>
                    <a:pt x="27" y="12"/>
                  </a:lnTo>
                  <a:lnTo>
                    <a:pt x="25" y="12"/>
                  </a:lnTo>
                  <a:lnTo>
                    <a:pt x="19" y="10"/>
                  </a:lnTo>
                  <a:lnTo>
                    <a:pt x="19" y="14"/>
                  </a:lnTo>
                  <a:lnTo>
                    <a:pt x="16" y="21"/>
                  </a:lnTo>
                  <a:lnTo>
                    <a:pt x="14" y="23"/>
                  </a:lnTo>
                  <a:lnTo>
                    <a:pt x="14" y="27"/>
                  </a:lnTo>
                  <a:lnTo>
                    <a:pt x="12" y="29"/>
                  </a:lnTo>
                  <a:lnTo>
                    <a:pt x="8" y="29"/>
                  </a:lnTo>
                  <a:lnTo>
                    <a:pt x="4" y="29"/>
                  </a:lnTo>
                  <a:lnTo>
                    <a:pt x="4" y="29"/>
                  </a:lnTo>
                  <a:lnTo>
                    <a:pt x="0" y="29"/>
                  </a:lnTo>
                  <a:lnTo>
                    <a:pt x="2" y="35"/>
                  </a:lnTo>
                  <a:lnTo>
                    <a:pt x="4" y="42"/>
                  </a:lnTo>
                  <a:lnTo>
                    <a:pt x="6" y="48"/>
                  </a:lnTo>
                  <a:lnTo>
                    <a:pt x="6" y="52"/>
                  </a:lnTo>
                  <a:lnTo>
                    <a:pt x="4" y="61"/>
                  </a:lnTo>
                  <a:lnTo>
                    <a:pt x="12" y="61"/>
                  </a:lnTo>
                  <a:lnTo>
                    <a:pt x="14" y="65"/>
                  </a:lnTo>
                  <a:lnTo>
                    <a:pt x="19" y="67"/>
                  </a:lnTo>
                  <a:lnTo>
                    <a:pt x="19" y="71"/>
                  </a:lnTo>
                  <a:lnTo>
                    <a:pt x="19" y="75"/>
                  </a:lnTo>
                  <a:lnTo>
                    <a:pt x="16" y="75"/>
                  </a:lnTo>
                  <a:lnTo>
                    <a:pt x="14" y="75"/>
                  </a:lnTo>
                  <a:lnTo>
                    <a:pt x="12" y="78"/>
                  </a:lnTo>
                  <a:lnTo>
                    <a:pt x="10" y="84"/>
                  </a:lnTo>
                  <a:lnTo>
                    <a:pt x="8" y="88"/>
                  </a:lnTo>
                  <a:lnTo>
                    <a:pt x="6" y="88"/>
                  </a:lnTo>
                  <a:lnTo>
                    <a:pt x="8" y="90"/>
                  </a:lnTo>
                  <a:lnTo>
                    <a:pt x="10" y="92"/>
                  </a:lnTo>
                  <a:lnTo>
                    <a:pt x="10" y="99"/>
                  </a:lnTo>
                  <a:lnTo>
                    <a:pt x="10" y="103"/>
                  </a:lnTo>
                  <a:lnTo>
                    <a:pt x="12" y="103"/>
                  </a:lnTo>
                  <a:lnTo>
                    <a:pt x="19" y="105"/>
                  </a:lnTo>
                  <a:lnTo>
                    <a:pt x="23" y="109"/>
                  </a:lnTo>
                  <a:lnTo>
                    <a:pt x="23" y="109"/>
                  </a:lnTo>
                  <a:lnTo>
                    <a:pt x="27" y="111"/>
                  </a:lnTo>
                  <a:lnTo>
                    <a:pt x="65" y="86"/>
                  </a:lnTo>
                  <a:lnTo>
                    <a:pt x="65" y="86"/>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80" name="Freeform 90">
              <a:extLst>
                <a:ext uri="{FF2B5EF4-FFF2-40B4-BE49-F238E27FC236}">
                  <a16:creationId xmlns:a16="http://schemas.microsoft.com/office/drawing/2014/main" id="{84641375-1B3B-46CC-870A-72BC766B7AE0}"/>
                </a:ext>
              </a:extLst>
            </p:cNvPr>
            <p:cNvSpPr>
              <a:spLocks/>
            </p:cNvSpPr>
            <p:nvPr/>
          </p:nvSpPr>
          <p:spPr bwMode="auto">
            <a:xfrm>
              <a:off x="4816786" y="2924830"/>
              <a:ext cx="24183" cy="67380"/>
            </a:xfrm>
            <a:custGeom>
              <a:avLst/>
              <a:gdLst>
                <a:gd name="T0" fmla="*/ 19 w 30"/>
                <a:gd name="T1" fmla="*/ 89 h 89"/>
                <a:gd name="T2" fmla="*/ 22 w 30"/>
                <a:gd name="T3" fmla="*/ 84 h 89"/>
                <a:gd name="T4" fmla="*/ 22 w 30"/>
                <a:gd name="T5" fmla="*/ 84 h 89"/>
                <a:gd name="T6" fmla="*/ 22 w 30"/>
                <a:gd name="T7" fmla="*/ 80 h 89"/>
                <a:gd name="T8" fmla="*/ 24 w 30"/>
                <a:gd name="T9" fmla="*/ 78 h 89"/>
                <a:gd name="T10" fmla="*/ 24 w 30"/>
                <a:gd name="T11" fmla="*/ 74 h 89"/>
                <a:gd name="T12" fmla="*/ 24 w 30"/>
                <a:gd name="T13" fmla="*/ 70 h 89"/>
                <a:gd name="T14" fmla="*/ 24 w 30"/>
                <a:gd name="T15" fmla="*/ 63 h 89"/>
                <a:gd name="T16" fmla="*/ 26 w 30"/>
                <a:gd name="T17" fmla="*/ 63 h 89"/>
                <a:gd name="T18" fmla="*/ 26 w 30"/>
                <a:gd name="T19" fmla="*/ 59 h 89"/>
                <a:gd name="T20" fmla="*/ 26 w 30"/>
                <a:gd name="T21" fmla="*/ 53 h 89"/>
                <a:gd name="T22" fmla="*/ 26 w 30"/>
                <a:gd name="T23" fmla="*/ 51 h 89"/>
                <a:gd name="T24" fmla="*/ 28 w 30"/>
                <a:gd name="T25" fmla="*/ 42 h 89"/>
                <a:gd name="T26" fmla="*/ 26 w 30"/>
                <a:gd name="T27" fmla="*/ 42 h 89"/>
                <a:gd name="T28" fmla="*/ 24 w 30"/>
                <a:gd name="T29" fmla="*/ 42 h 89"/>
                <a:gd name="T30" fmla="*/ 19 w 30"/>
                <a:gd name="T31" fmla="*/ 44 h 89"/>
                <a:gd name="T32" fmla="*/ 17 w 30"/>
                <a:gd name="T33" fmla="*/ 42 h 89"/>
                <a:gd name="T34" fmla="*/ 19 w 30"/>
                <a:gd name="T35" fmla="*/ 36 h 89"/>
                <a:gd name="T36" fmla="*/ 19 w 30"/>
                <a:gd name="T37" fmla="*/ 28 h 89"/>
                <a:gd name="T38" fmla="*/ 17 w 30"/>
                <a:gd name="T39" fmla="*/ 25 h 89"/>
                <a:gd name="T40" fmla="*/ 19 w 30"/>
                <a:gd name="T41" fmla="*/ 19 h 89"/>
                <a:gd name="T42" fmla="*/ 24 w 30"/>
                <a:gd name="T43" fmla="*/ 19 h 89"/>
                <a:gd name="T44" fmla="*/ 24 w 30"/>
                <a:gd name="T45" fmla="*/ 23 h 89"/>
                <a:gd name="T46" fmla="*/ 26 w 30"/>
                <a:gd name="T47" fmla="*/ 23 h 89"/>
                <a:gd name="T48" fmla="*/ 28 w 30"/>
                <a:gd name="T49" fmla="*/ 21 h 89"/>
                <a:gd name="T50" fmla="*/ 28 w 30"/>
                <a:gd name="T51" fmla="*/ 19 h 89"/>
                <a:gd name="T52" fmla="*/ 28 w 30"/>
                <a:gd name="T53" fmla="*/ 19 h 89"/>
                <a:gd name="T54" fmla="*/ 28 w 30"/>
                <a:gd name="T55" fmla="*/ 17 h 89"/>
                <a:gd name="T56" fmla="*/ 28 w 30"/>
                <a:gd name="T57" fmla="*/ 13 h 89"/>
                <a:gd name="T58" fmla="*/ 28 w 30"/>
                <a:gd name="T59" fmla="*/ 6 h 89"/>
                <a:gd name="T60" fmla="*/ 30 w 30"/>
                <a:gd name="T61" fmla="*/ 2 h 89"/>
                <a:gd name="T62" fmla="*/ 30 w 30"/>
                <a:gd name="T63" fmla="*/ 0 h 89"/>
                <a:gd name="T64" fmla="*/ 28 w 30"/>
                <a:gd name="T65" fmla="*/ 0 h 89"/>
                <a:gd name="T66" fmla="*/ 26 w 30"/>
                <a:gd name="T67" fmla="*/ 4 h 89"/>
                <a:gd name="T68" fmla="*/ 19 w 30"/>
                <a:gd name="T69" fmla="*/ 4 h 89"/>
                <a:gd name="T70" fmla="*/ 17 w 30"/>
                <a:gd name="T71" fmla="*/ 4 h 89"/>
                <a:gd name="T72" fmla="*/ 13 w 30"/>
                <a:gd name="T73" fmla="*/ 9 h 89"/>
                <a:gd name="T74" fmla="*/ 11 w 30"/>
                <a:gd name="T75" fmla="*/ 23 h 89"/>
                <a:gd name="T76" fmla="*/ 7 w 30"/>
                <a:gd name="T77" fmla="*/ 34 h 89"/>
                <a:gd name="T78" fmla="*/ 0 w 30"/>
                <a:gd name="T79" fmla="*/ 42 h 89"/>
                <a:gd name="T80" fmla="*/ 3 w 30"/>
                <a:gd name="T81" fmla="*/ 44 h 89"/>
                <a:gd name="T82" fmla="*/ 7 w 30"/>
                <a:gd name="T83" fmla="*/ 51 h 89"/>
                <a:gd name="T84" fmla="*/ 9 w 30"/>
                <a:gd name="T85" fmla="*/ 57 h 89"/>
                <a:gd name="T86" fmla="*/ 13 w 30"/>
                <a:gd name="T87" fmla="*/ 65 h 89"/>
                <a:gd name="T88" fmla="*/ 17 w 30"/>
                <a:gd name="T89" fmla="*/ 76 h 89"/>
                <a:gd name="T90" fmla="*/ 15 w 30"/>
                <a:gd name="T91" fmla="*/ 80 h 89"/>
                <a:gd name="T92" fmla="*/ 19 w 30"/>
                <a:gd name="T93"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89">
                  <a:moveTo>
                    <a:pt x="19" y="89"/>
                  </a:moveTo>
                  <a:lnTo>
                    <a:pt x="22" y="84"/>
                  </a:lnTo>
                  <a:lnTo>
                    <a:pt x="22" y="84"/>
                  </a:lnTo>
                  <a:lnTo>
                    <a:pt x="22" y="80"/>
                  </a:lnTo>
                  <a:lnTo>
                    <a:pt x="24" y="78"/>
                  </a:lnTo>
                  <a:lnTo>
                    <a:pt x="24" y="74"/>
                  </a:lnTo>
                  <a:lnTo>
                    <a:pt x="24" y="70"/>
                  </a:lnTo>
                  <a:lnTo>
                    <a:pt x="24" y="63"/>
                  </a:lnTo>
                  <a:lnTo>
                    <a:pt x="26" y="63"/>
                  </a:lnTo>
                  <a:lnTo>
                    <a:pt x="26" y="59"/>
                  </a:lnTo>
                  <a:lnTo>
                    <a:pt x="26" y="53"/>
                  </a:lnTo>
                  <a:lnTo>
                    <a:pt x="26" y="51"/>
                  </a:lnTo>
                  <a:lnTo>
                    <a:pt x="28" y="42"/>
                  </a:lnTo>
                  <a:lnTo>
                    <a:pt x="26" y="42"/>
                  </a:lnTo>
                  <a:lnTo>
                    <a:pt x="24" y="42"/>
                  </a:lnTo>
                  <a:lnTo>
                    <a:pt x="19" y="44"/>
                  </a:lnTo>
                  <a:lnTo>
                    <a:pt x="17" y="42"/>
                  </a:lnTo>
                  <a:lnTo>
                    <a:pt x="19" y="36"/>
                  </a:lnTo>
                  <a:lnTo>
                    <a:pt x="19" y="28"/>
                  </a:lnTo>
                  <a:lnTo>
                    <a:pt x="17" y="25"/>
                  </a:lnTo>
                  <a:lnTo>
                    <a:pt x="19" y="19"/>
                  </a:lnTo>
                  <a:lnTo>
                    <a:pt x="24" y="19"/>
                  </a:lnTo>
                  <a:lnTo>
                    <a:pt x="24" y="23"/>
                  </a:lnTo>
                  <a:lnTo>
                    <a:pt x="26" y="23"/>
                  </a:lnTo>
                  <a:lnTo>
                    <a:pt x="28" y="21"/>
                  </a:lnTo>
                  <a:lnTo>
                    <a:pt x="28" y="19"/>
                  </a:lnTo>
                  <a:lnTo>
                    <a:pt x="28" y="19"/>
                  </a:lnTo>
                  <a:lnTo>
                    <a:pt x="28" y="17"/>
                  </a:lnTo>
                  <a:lnTo>
                    <a:pt x="28" y="13"/>
                  </a:lnTo>
                  <a:lnTo>
                    <a:pt x="28" y="6"/>
                  </a:lnTo>
                  <a:lnTo>
                    <a:pt x="30" y="2"/>
                  </a:lnTo>
                  <a:lnTo>
                    <a:pt x="30" y="0"/>
                  </a:lnTo>
                  <a:lnTo>
                    <a:pt x="28" y="0"/>
                  </a:lnTo>
                  <a:lnTo>
                    <a:pt x="26" y="4"/>
                  </a:lnTo>
                  <a:lnTo>
                    <a:pt x="19" y="4"/>
                  </a:lnTo>
                  <a:lnTo>
                    <a:pt x="17" y="4"/>
                  </a:lnTo>
                  <a:lnTo>
                    <a:pt x="13" y="9"/>
                  </a:lnTo>
                  <a:lnTo>
                    <a:pt x="11" y="23"/>
                  </a:lnTo>
                  <a:lnTo>
                    <a:pt x="7" y="34"/>
                  </a:lnTo>
                  <a:lnTo>
                    <a:pt x="0" y="42"/>
                  </a:lnTo>
                  <a:lnTo>
                    <a:pt x="3" y="44"/>
                  </a:lnTo>
                  <a:lnTo>
                    <a:pt x="7" y="51"/>
                  </a:lnTo>
                  <a:lnTo>
                    <a:pt x="9" y="57"/>
                  </a:lnTo>
                  <a:lnTo>
                    <a:pt x="13" y="65"/>
                  </a:lnTo>
                  <a:lnTo>
                    <a:pt x="17" y="76"/>
                  </a:lnTo>
                  <a:lnTo>
                    <a:pt x="15" y="80"/>
                  </a:lnTo>
                  <a:lnTo>
                    <a:pt x="19" y="89"/>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81" name="Freeform 91">
              <a:extLst>
                <a:ext uri="{FF2B5EF4-FFF2-40B4-BE49-F238E27FC236}">
                  <a16:creationId xmlns:a16="http://schemas.microsoft.com/office/drawing/2014/main" id="{C17ABD8A-FF7A-4550-B1F6-352315C174B7}"/>
                </a:ext>
              </a:extLst>
            </p:cNvPr>
            <p:cNvSpPr>
              <a:spLocks/>
            </p:cNvSpPr>
            <p:nvPr/>
          </p:nvSpPr>
          <p:spPr bwMode="auto">
            <a:xfrm>
              <a:off x="4839356" y="2924830"/>
              <a:ext cx="4836" cy="14384"/>
            </a:xfrm>
            <a:custGeom>
              <a:avLst/>
              <a:gdLst>
                <a:gd name="T0" fmla="*/ 0 w 6"/>
                <a:gd name="T1" fmla="*/ 19 h 19"/>
                <a:gd name="T2" fmla="*/ 0 w 6"/>
                <a:gd name="T3" fmla="*/ 17 h 19"/>
                <a:gd name="T4" fmla="*/ 0 w 6"/>
                <a:gd name="T5" fmla="*/ 13 h 19"/>
                <a:gd name="T6" fmla="*/ 0 w 6"/>
                <a:gd name="T7" fmla="*/ 6 h 19"/>
                <a:gd name="T8" fmla="*/ 2 w 6"/>
                <a:gd name="T9" fmla="*/ 2 h 19"/>
                <a:gd name="T10" fmla="*/ 2 w 6"/>
                <a:gd name="T11" fmla="*/ 0 h 19"/>
                <a:gd name="T12" fmla="*/ 2 w 6"/>
                <a:gd name="T13" fmla="*/ 0 h 19"/>
                <a:gd name="T14" fmla="*/ 4 w 6"/>
                <a:gd name="T15" fmla="*/ 2 h 19"/>
                <a:gd name="T16" fmla="*/ 6 w 6"/>
                <a:gd name="T17" fmla="*/ 4 h 19"/>
                <a:gd name="T18" fmla="*/ 6 w 6"/>
                <a:gd name="T19" fmla="*/ 11 h 19"/>
                <a:gd name="T20" fmla="*/ 6 w 6"/>
                <a:gd name="T21" fmla="*/ 15 h 19"/>
                <a:gd name="T22" fmla="*/ 6 w 6"/>
                <a:gd name="T23" fmla="*/ 15 h 19"/>
                <a:gd name="T24" fmla="*/ 4 w 6"/>
                <a:gd name="T25" fmla="*/ 17 h 19"/>
                <a:gd name="T26" fmla="*/ 2 w 6"/>
                <a:gd name="T27" fmla="*/ 19 h 19"/>
                <a:gd name="T28" fmla="*/ 0 w 6"/>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9">
                  <a:moveTo>
                    <a:pt x="0" y="19"/>
                  </a:moveTo>
                  <a:lnTo>
                    <a:pt x="0" y="17"/>
                  </a:lnTo>
                  <a:lnTo>
                    <a:pt x="0" y="13"/>
                  </a:lnTo>
                  <a:lnTo>
                    <a:pt x="0" y="6"/>
                  </a:lnTo>
                  <a:lnTo>
                    <a:pt x="2" y="2"/>
                  </a:lnTo>
                  <a:lnTo>
                    <a:pt x="2" y="0"/>
                  </a:lnTo>
                  <a:lnTo>
                    <a:pt x="2" y="0"/>
                  </a:lnTo>
                  <a:lnTo>
                    <a:pt x="4" y="2"/>
                  </a:lnTo>
                  <a:lnTo>
                    <a:pt x="6" y="4"/>
                  </a:lnTo>
                  <a:lnTo>
                    <a:pt x="6" y="11"/>
                  </a:lnTo>
                  <a:lnTo>
                    <a:pt x="6" y="15"/>
                  </a:lnTo>
                  <a:lnTo>
                    <a:pt x="6" y="15"/>
                  </a:lnTo>
                  <a:lnTo>
                    <a:pt x="4" y="17"/>
                  </a:lnTo>
                  <a:lnTo>
                    <a:pt x="2" y="19"/>
                  </a:lnTo>
                  <a:lnTo>
                    <a:pt x="0" y="1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82" name="Freeform 92">
              <a:extLst>
                <a:ext uri="{FF2B5EF4-FFF2-40B4-BE49-F238E27FC236}">
                  <a16:creationId xmlns:a16="http://schemas.microsoft.com/office/drawing/2014/main" id="{D06D664E-CD21-43EB-B87A-D39268F6E5DC}"/>
                </a:ext>
              </a:extLst>
            </p:cNvPr>
            <p:cNvSpPr>
              <a:spLocks/>
            </p:cNvSpPr>
            <p:nvPr/>
          </p:nvSpPr>
          <p:spPr bwMode="auto">
            <a:xfrm>
              <a:off x="4830489" y="2939216"/>
              <a:ext cx="8867" cy="18927"/>
            </a:xfrm>
            <a:custGeom>
              <a:avLst/>
              <a:gdLst>
                <a:gd name="T0" fmla="*/ 9 w 11"/>
                <a:gd name="T1" fmla="*/ 23 h 25"/>
                <a:gd name="T2" fmla="*/ 7 w 11"/>
                <a:gd name="T3" fmla="*/ 23 h 25"/>
                <a:gd name="T4" fmla="*/ 2 w 11"/>
                <a:gd name="T5" fmla="*/ 25 h 25"/>
                <a:gd name="T6" fmla="*/ 0 w 11"/>
                <a:gd name="T7" fmla="*/ 23 h 25"/>
                <a:gd name="T8" fmla="*/ 2 w 11"/>
                <a:gd name="T9" fmla="*/ 17 h 25"/>
                <a:gd name="T10" fmla="*/ 2 w 11"/>
                <a:gd name="T11" fmla="*/ 9 h 25"/>
                <a:gd name="T12" fmla="*/ 0 w 11"/>
                <a:gd name="T13" fmla="*/ 6 h 25"/>
                <a:gd name="T14" fmla="*/ 2 w 11"/>
                <a:gd name="T15" fmla="*/ 0 h 25"/>
                <a:gd name="T16" fmla="*/ 7 w 11"/>
                <a:gd name="T17" fmla="*/ 0 h 25"/>
                <a:gd name="T18" fmla="*/ 7 w 11"/>
                <a:gd name="T19" fmla="*/ 4 h 25"/>
                <a:gd name="T20" fmla="*/ 9 w 11"/>
                <a:gd name="T21" fmla="*/ 4 h 25"/>
                <a:gd name="T22" fmla="*/ 11 w 11"/>
                <a:gd name="T23" fmla="*/ 2 h 25"/>
                <a:gd name="T24" fmla="*/ 11 w 11"/>
                <a:gd name="T25" fmla="*/ 2 h 25"/>
                <a:gd name="T26" fmla="*/ 11 w 11"/>
                <a:gd name="T27" fmla="*/ 6 h 25"/>
                <a:gd name="T28" fmla="*/ 11 w 11"/>
                <a:gd name="T29" fmla="*/ 6 h 25"/>
                <a:gd name="T30" fmla="*/ 11 w 11"/>
                <a:gd name="T31" fmla="*/ 13 h 25"/>
                <a:gd name="T32" fmla="*/ 11 w 11"/>
                <a:gd name="T33" fmla="*/ 15 h 25"/>
                <a:gd name="T34" fmla="*/ 11 w 11"/>
                <a:gd name="T35" fmla="*/ 23 h 25"/>
                <a:gd name="T36" fmla="*/ 9 w 11"/>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25">
                  <a:moveTo>
                    <a:pt x="9" y="23"/>
                  </a:moveTo>
                  <a:lnTo>
                    <a:pt x="7" y="23"/>
                  </a:lnTo>
                  <a:lnTo>
                    <a:pt x="2" y="25"/>
                  </a:lnTo>
                  <a:lnTo>
                    <a:pt x="0" y="23"/>
                  </a:lnTo>
                  <a:lnTo>
                    <a:pt x="2" y="17"/>
                  </a:lnTo>
                  <a:lnTo>
                    <a:pt x="2" y="9"/>
                  </a:lnTo>
                  <a:lnTo>
                    <a:pt x="0" y="6"/>
                  </a:lnTo>
                  <a:lnTo>
                    <a:pt x="2" y="0"/>
                  </a:lnTo>
                  <a:lnTo>
                    <a:pt x="7" y="0"/>
                  </a:lnTo>
                  <a:lnTo>
                    <a:pt x="7" y="4"/>
                  </a:lnTo>
                  <a:lnTo>
                    <a:pt x="9" y="4"/>
                  </a:lnTo>
                  <a:lnTo>
                    <a:pt x="11" y="2"/>
                  </a:lnTo>
                  <a:lnTo>
                    <a:pt x="11" y="2"/>
                  </a:lnTo>
                  <a:lnTo>
                    <a:pt x="11" y="6"/>
                  </a:lnTo>
                  <a:lnTo>
                    <a:pt x="11" y="6"/>
                  </a:lnTo>
                  <a:lnTo>
                    <a:pt x="11" y="13"/>
                  </a:lnTo>
                  <a:lnTo>
                    <a:pt x="11" y="15"/>
                  </a:lnTo>
                  <a:lnTo>
                    <a:pt x="11" y="23"/>
                  </a:lnTo>
                  <a:lnTo>
                    <a:pt x="9" y="23"/>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83" name="Freeform 93">
              <a:extLst>
                <a:ext uri="{FF2B5EF4-FFF2-40B4-BE49-F238E27FC236}">
                  <a16:creationId xmlns:a16="http://schemas.microsoft.com/office/drawing/2014/main" id="{459D65F8-2B21-4ED3-9DE7-B6D476053FD1}"/>
                </a:ext>
              </a:extLst>
            </p:cNvPr>
            <p:cNvSpPr>
              <a:spLocks/>
            </p:cNvSpPr>
            <p:nvPr/>
          </p:nvSpPr>
          <p:spPr bwMode="auto">
            <a:xfrm>
              <a:off x="4830489" y="2904390"/>
              <a:ext cx="20960" cy="23469"/>
            </a:xfrm>
            <a:custGeom>
              <a:avLst/>
              <a:gdLst>
                <a:gd name="T0" fmla="*/ 0 w 26"/>
                <a:gd name="T1" fmla="*/ 31 h 31"/>
                <a:gd name="T2" fmla="*/ 2 w 26"/>
                <a:gd name="T3" fmla="*/ 31 h 31"/>
                <a:gd name="T4" fmla="*/ 9 w 26"/>
                <a:gd name="T5" fmla="*/ 31 h 31"/>
                <a:gd name="T6" fmla="*/ 11 w 26"/>
                <a:gd name="T7" fmla="*/ 27 h 31"/>
                <a:gd name="T8" fmla="*/ 15 w 26"/>
                <a:gd name="T9" fmla="*/ 27 h 31"/>
                <a:gd name="T10" fmla="*/ 17 w 26"/>
                <a:gd name="T11" fmla="*/ 23 h 31"/>
                <a:gd name="T12" fmla="*/ 19 w 26"/>
                <a:gd name="T13" fmla="*/ 17 h 31"/>
                <a:gd name="T14" fmla="*/ 21 w 26"/>
                <a:gd name="T15" fmla="*/ 14 h 31"/>
                <a:gd name="T16" fmla="*/ 23 w 26"/>
                <a:gd name="T17" fmla="*/ 14 h 31"/>
                <a:gd name="T18" fmla="*/ 26 w 26"/>
                <a:gd name="T19" fmla="*/ 14 h 31"/>
                <a:gd name="T20" fmla="*/ 26 w 26"/>
                <a:gd name="T21" fmla="*/ 10 h 31"/>
                <a:gd name="T22" fmla="*/ 26 w 26"/>
                <a:gd name="T23" fmla="*/ 6 h 31"/>
                <a:gd name="T24" fmla="*/ 21 w 26"/>
                <a:gd name="T25" fmla="*/ 4 h 31"/>
                <a:gd name="T26" fmla="*/ 19 w 26"/>
                <a:gd name="T27" fmla="*/ 0 h 31"/>
                <a:gd name="T28" fmla="*/ 11 w 26"/>
                <a:gd name="T29" fmla="*/ 0 h 31"/>
                <a:gd name="T30" fmla="*/ 11 w 26"/>
                <a:gd name="T31" fmla="*/ 0 h 31"/>
                <a:gd name="T32" fmla="*/ 9 w 26"/>
                <a:gd name="T33" fmla="*/ 0 h 31"/>
                <a:gd name="T34" fmla="*/ 9 w 26"/>
                <a:gd name="T35" fmla="*/ 14 h 31"/>
                <a:gd name="T36" fmla="*/ 5 w 26"/>
                <a:gd name="T37" fmla="*/ 21 h 31"/>
                <a:gd name="T38" fmla="*/ 0 w 26"/>
                <a:gd name="T39" fmla="*/ 25 h 31"/>
                <a:gd name="T40" fmla="*/ 0 w 26"/>
                <a:gd name="T41" fmla="*/ 31 h 31"/>
                <a:gd name="T42" fmla="*/ 0 w 26"/>
                <a:gd name="T4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1">
                  <a:moveTo>
                    <a:pt x="0" y="31"/>
                  </a:moveTo>
                  <a:lnTo>
                    <a:pt x="2" y="31"/>
                  </a:lnTo>
                  <a:lnTo>
                    <a:pt x="9" y="31"/>
                  </a:lnTo>
                  <a:lnTo>
                    <a:pt x="11" y="27"/>
                  </a:lnTo>
                  <a:lnTo>
                    <a:pt x="15" y="27"/>
                  </a:lnTo>
                  <a:lnTo>
                    <a:pt x="17" y="23"/>
                  </a:lnTo>
                  <a:lnTo>
                    <a:pt x="19" y="17"/>
                  </a:lnTo>
                  <a:lnTo>
                    <a:pt x="21" y="14"/>
                  </a:lnTo>
                  <a:lnTo>
                    <a:pt x="23" y="14"/>
                  </a:lnTo>
                  <a:lnTo>
                    <a:pt x="26" y="14"/>
                  </a:lnTo>
                  <a:lnTo>
                    <a:pt x="26" y="10"/>
                  </a:lnTo>
                  <a:lnTo>
                    <a:pt x="26" y="6"/>
                  </a:lnTo>
                  <a:lnTo>
                    <a:pt x="21" y="4"/>
                  </a:lnTo>
                  <a:lnTo>
                    <a:pt x="19" y="0"/>
                  </a:lnTo>
                  <a:lnTo>
                    <a:pt x="11" y="0"/>
                  </a:lnTo>
                  <a:lnTo>
                    <a:pt x="11" y="0"/>
                  </a:lnTo>
                  <a:lnTo>
                    <a:pt x="9" y="0"/>
                  </a:lnTo>
                  <a:lnTo>
                    <a:pt x="9" y="14"/>
                  </a:lnTo>
                  <a:lnTo>
                    <a:pt x="5" y="21"/>
                  </a:lnTo>
                  <a:lnTo>
                    <a:pt x="0" y="25"/>
                  </a:lnTo>
                  <a:lnTo>
                    <a:pt x="0" y="31"/>
                  </a:lnTo>
                  <a:lnTo>
                    <a:pt x="0" y="31"/>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84" name="Freeform 94">
              <a:extLst>
                <a:ext uri="{FF2B5EF4-FFF2-40B4-BE49-F238E27FC236}">
                  <a16:creationId xmlns:a16="http://schemas.microsoft.com/office/drawing/2014/main" id="{402134A5-390B-46A5-94A1-045E9FDB242C}"/>
                </a:ext>
              </a:extLst>
            </p:cNvPr>
            <p:cNvSpPr>
              <a:spLocks/>
            </p:cNvSpPr>
            <p:nvPr/>
          </p:nvSpPr>
          <p:spPr bwMode="auto">
            <a:xfrm>
              <a:off x="4832102" y="2923317"/>
              <a:ext cx="65296" cy="74951"/>
            </a:xfrm>
            <a:custGeom>
              <a:avLst/>
              <a:gdLst>
                <a:gd name="T0" fmla="*/ 3 w 81"/>
                <a:gd name="T1" fmla="*/ 86 h 99"/>
                <a:gd name="T2" fmla="*/ 3 w 81"/>
                <a:gd name="T3" fmla="*/ 86 h 99"/>
                <a:gd name="T4" fmla="*/ 3 w 81"/>
                <a:gd name="T5" fmla="*/ 82 h 99"/>
                <a:gd name="T6" fmla="*/ 5 w 81"/>
                <a:gd name="T7" fmla="*/ 80 h 99"/>
                <a:gd name="T8" fmla="*/ 5 w 81"/>
                <a:gd name="T9" fmla="*/ 76 h 99"/>
                <a:gd name="T10" fmla="*/ 5 w 81"/>
                <a:gd name="T11" fmla="*/ 72 h 99"/>
                <a:gd name="T12" fmla="*/ 5 w 81"/>
                <a:gd name="T13" fmla="*/ 65 h 99"/>
                <a:gd name="T14" fmla="*/ 7 w 81"/>
                <a:gd name="T15" fmla="*/ 65 h 99"/>
                <a:gd name="T16" fmla="*/ 7 w 81"/>
                <a:gd name="T17" fmla="*/ 61 h 99"/>
                <a:gd name="T18" fmla="*/ 7 w 81"/>
                <a:gd name="T19" fmla="*/ 55 h 99"/>
                <a:gd name="T20" fmla="*/ 7 w 81"/>
                <a:gd name="T21" fmla="*/ 53 h 99"/>
                <a:gd name="T22" fmla="*/ 9 w 81"/>
                <a:gd name="T23" fmla="*/ 36 h 99"/>
                <a:gd name="T24" fmla="*/ 9 w 81"/>
                <a:gd name="T25" fmla="*/ 34 h 99"/>
                <a:gd name="T26" fmla="*/ 9 w 81"/>
                <a:gd name="T27" fmla="*/ 27 h 99"/>
                <a:gd name="T28" fmla="*/ 9 w 81"/>
                <a:gd name="T29" fmla="*/ 27 h 99"/>
                <a:gd name="T30" fmla="*/ 9 w 81"/>
                <a:gd name="T31" fmla="*/ 23 h 99"/>
                <a:gd name="T32" fmla="*/ 9 w 81"/>
                <a:gd name="T33" fmla="*/ 21 h 99"/>
                <a:gd name="T34" fmla="*/ 11 w 81"/>
                <a:gd name="T35" fmla="*/ 21 h 99"/>
                <a:gd name="T36" fmla="*/ 13 w 81"/>
                <a:gd name="T37" fmla="*/ 19 h 99"/>
                <a:gd name="T38" fmla="*/ 15 w 81"/>
                <a:gd name="T39" fmla="*/ 17 h 99"/>
                <a:gd name="T40" fmla="*/ 17 w 81"/>
                <a:gd name="T41" fmla="*/ 17 h 99"/>
                <a:gd name="T42" fmla="*/ 24 w 81"/>
                <a:gd name="T43" fmla="*/ 19 h 99"/>
                <a:gd name="T44" fmla="*/ 28 w 81"/>
                <a:gd name="T45" fmla="*/ 23 h 99"/>
                <a:gd name="T46" fmla="*/ 28 w 81"/>
                <a:gd name="T47" fmla="*/ 23 h 99"/>
                <a:gd name="T48" fmla="*/ 32 w 81"/>
                <a:gd name="T49" fmla="*/ 25 h 99"/>
                <a:gd name="T50" fmla="*/ 70 w 81"/>
                <a:gd name="T51" fmla="*/ 0 h 99"/>
                <a:gd name="T52" fmla="*/ 81 w 81"/>
                <a:gd name="T53" fmla="*/ 25 h 99"/>
                <a:gd name="T54" fmla="*/ 81 w 81"/>
                <a:gd name="T55" fmla="*/ 25 h 99"/>
                <a:gd name="T56" fmla="*/ 72 w 81"/>
                <a:gd name="T57" fmla="*/ 34 h 99"/>
                <a:gd name="T58" fmla="*/ 43 w 81"/>
                <a:gd name="T59" fmla="*/ 42 h 99"/>
                <a:gd name="T60" fmla="*/ 66 w 81"/>
                <a:gd name="T61" fmla="*/ 67 h 99"/>
                <a:gd name="T62" fmla="*/ 57 w 81"/>
                <a:gd name="T63" fmla="*/ 76 h 99"/>
                <a:gd name="T64" fmla="*/ 57 w 81"/>
                <a:gd name="T65" fmla="*/ 82 h 99"/>
                <a:gd name="T66" fmla="*/ 40 w 81"/>
                <a:gd name="T67" fmla="*/ 84 h 99"/>
                <a:gd name="T68" fmla="*/ 28 w 81"/>
                <a:gd name="T69" fmla="*/ 99 h 99"/>
                <a:gd name="T70" fmla="*/ 7 w 81"/>
                <a:gd name="T71" fmla="*/ 93 h 99"/>
                <a:gd name="T72" fmla="*/ 0 w 81"/>
                <a:gd name="T73" fmla="*/ 93 h 99"/>
                <a:gd name="T74" fmla="*/ 0 w 81"/>
                <a:gd name="T75" fmla="*/ 93 h 99"/>
                <a:gd name="T76" fmla="*/ 3 w 81"/>
                <a:gd name="T77" fmla="*/ 89 h 99"/>
                <a:gd name="T78" fmla="*/ 3 w 81"/>
                <a:gd name="T79" fmla="*/ 86 h 99"/>
                <a:gd name="T80" fmla="*/ 3 w 81"/>
                <a:gd name="T81" fmla="*/ 8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99">
                  <a:moveTo>
                    <a:pt x="3" y="86"/>
                  </a:moveTo>
                  <a:lnTo>
                    <a:pt x="3" y="86"/>
                  </a:lnTo>
                  <a:lnTo>
                    <a:pt x="3" y="82"/>
                  </a:lnTo>
                  <a:lnTo>
                    <a:pt x="5" y="80"/>
                  </a:lnTo>
                  <a:lnTo>
                    <a:pt x="5" y="76"/>
                  </a:lnTo>
                  <a:lnTo>
                    <a:pt x="5" y="72"/>
                  </a:lnTo>
                  <a:lnTo>
                    <a:pt x="5" y="65"/>
                  </a:lnTo>
                  <a:lnTo>
                    <a:pt x="7" y="65"/>
                  </a:lnTo>
                  <a:lnTo>
                    <a:pt x="7" y="61"/>
                  </a:lnTo>
                  <a:lnTo>
                    <a:pt x="7" y="55"/>
                  </a:lnTo>
                  <a:lnTo>
                    <a:pt x="7" y="53"/>
                  </a:lnTo>
                  <a:lnTo>
                    <a:pt x="9" y="36"/>
                  </a:lnTo>
                  <a:lnTo>
                    <a:pt x="9" y="34"/>
                  </a:lnTo>
                  <a:lnTo>
                    <a:pt x="9" y="27"/>
                  </a:lnTo>
                  <a:lnTo>
                    <a:pt x="9" y="27"/>
                  </a:lnTo>
                  <a:lnTo>
                    <a:pt x="9" y="23"/>
                  </a:lnTo>
                  <a:lnTo>
                    <a:pt x="9" y="21"/>
                  </a:lnTo>
                  <a:lnTo>
                    <a:pt x="11" y="21"/>
                  </a:lnTo>
                  <a:lnTo>
                    <a:pt x="13" y="19"/>
                  </a:lnTo>
                  <a:lnTo>
                    <a:pt x="15" y="17"/>
                  </a:lnTo>
                  <a:lnTo>
                    <a:pt x="17" y="17"/>
                  </a:lnTo>
                  <a:lnTo>
                    <a:pt x="24" y="19"/>
                  </a:lnTo>
                  <a:lnTo>
                    <a:pt x="28" y="23"/>
                  </a:lnTo>
                  <a:lnTo>
                    <a:pt x="28" y="23"/>
                  </a:lnTo>
                  <a:lnTo>
                    <a:pt x="32" y="25"/>
                  </a:lnTo>
                  <a:lnTo>
                    <a:pt x="70" y="0"/>
                  </a:lnTo>
                  <a:lnTo>
                    <a:pt x="81" y="25"/>
                  </a:lnTo>
                  <a:lnTo>
                    <a:pt x="81" y="25"/>
                  </a:lnTo>
                  <a:lnTo>
                    <a:pt x="72" y="34"/>
                  </a:lnTo>
                  <a:lnTo>
                    <a:pt x="43" y="42"/>
                  </a:lnTo>
                  <a:lnTo>
                    <a:pt x="66" y="67"/>
                  </a:lnTo>
                  <a:lnTo>
                    <a:pt x="57" y="76"/>
                  </a:lnTo>
                  <a:lnTo>
                    <a:pt x="57" y="82"/>
                  </a:lnTo>
                  <a:lnTo>
                    <a:pt x="40" y="84"/>
                  </a:lnTo>
                  <a:lnTo>
                    <a:pt x="28" y="99"/>
                  </a:lnTo>
                  <a:lnTo>
                    <a:pt x="7" y="93"/>
                  </a:lnTo>
                  <a:lnTo>
                    <a:pt x="0" y="93"/>
                  </a:lnTo>
                  <a:lnTo>
                    <a:pt x="0" y="93"/>
                  </a:lnTo>
                  <a:lnTo>
                    <a:pt x="3" y="89"/>
                  </a:lnTo>
                  <a:lnTo>
                    <a:pt x="3" y="86"/>
                  </a:lnTo>
                  <a:lnTo>
                    <a:pt x="3" y="86"/>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85" name="Freeform 95">
              <a:extLst>
                <a:ext uri="{FF2B5EF4-FFF2-40B4-BE49-F238E27FC236}">
                  <a16:creationId xmlns:a16="http://schemas.microsoft.com/office/drawing/2014/main" id="{C305FEAE-BE1E-4BD5-9E4E-7859D3097E20}"/>
                </a:ext>
              </a:extLst>
            </p:cNvPr>
            <p:cNvSpPr>
              <a:spLocks/>
            </p:cNvSpPr>
            <p:nvPr/>
          </p:nvSpPr>
          <p:spPr bwMode="auto">
            <a:xfrm>
              <a:off x="4830489" y="2942244"/>
              <a:ext cx="335344" cy="264977"/>
            </a:xfrm>
            <a:custGeom>
              <a:avLst/>
              <a:gdLst>
                <a:gd name="T0" fmla="*/ 251 w 416"/>
                <a:gd name="T1" fmla="*/ 74 h 350"/>
                <a:gd name="T2" fmla="*/ 101 w 416"/>
                <a:gd name="T3" fmla="*/ 2 h 350"/>
                <a:gd name="T4" fmla="*/ 45 w 416"/>
                <a:gd name="T5" fmla="*/ 17 h 350"/>
                <a:gd name="T6" fmla="*/ 59 w 416"/>
                <a:gd name="T7" fmla="*/ 57 h 350"/>
                <a:gd name="T8" fmla="*/ 9 w 416"/>
                <a:gd name="T9" fmla="*/ 68 h 350"/>
                <a:gd name="T10" fmla="*/ 2 w 416"/>
                <a:gd name="T11" fmla="*/ 85 h 350"/>
                <a:gd name="T12" fmla="*/ 5 w 416"/>
                <a:gd name="T13" fmla="*/ 91 h 350"/>
                <a:gd name="T14" fmla="*/ 11 w 416"/>
                <a:gd name="T15" fmla="*/ 93 h 350"/>
                <a:gd name="T16" fmla="*/ 19 w 416"/>
                <a:gd name="T17" fmla="*/ 108 h 350"/>
                <a:gd name="T18" fmla="*/ 28 w 416"/>
                <a:gd name="T19" fmla="*/ 116 h 350"/>
                <a:gd name="T20" fmla="*/ 36 w 416"/>
                <a:gd name="T21" fmla="*/ 131 h 350"/>
                <a:gd name="T22" fmla="*/ 40 w 416"/>
                <a:gd name="T23" fmla="*/ 139 h 350"/>
                <a:gd name="T24" fmla="*/ 51 w 416"/>
                <a:gd name="T25" fmla="*/ 154 h 350"/>
                <a:gd name="T26" fmla="*/ 53 w 416"/>
                <a:gd name="T27" fmla="*/ 165 h 350"/>
                <a:gd name="T28" fmla="*/ 57 w 416"/>
                <a:gd name="T29" fmla="*/ 173 h 350"/>
                <a:gd name="T30" fmla="*/ 68 w 416"/>
                <a:gd name="T31" fmla="*/ 175 h 350"/>
                <a:gd name="T32" fmla="*/ 80 w 416"/>
                <a:gd name="T33" fmla="*/ 188 h 350"/>
                <a:gd name="T34" fmla="*/ 85 w 416"/>
                <a:gd name="T35" fmla="*/ 194 h 350"/>
                <a:gd name="T36" fmla="*/ 91 w 416"/>
                <a:gd name="T37" fmla="*/ 211 h 350"/>
                <a:gd name="T38" fmla="*/ 89 w 416"/>
                <a:gd name="T39" fmla="*/ 222 h 350"/>
                <a:gd name="T40" fmla="*/ 95 w 416"/>
                <a:gd name="T41" fmla="*/ 241 h 350"/>
                <a:gd name="T42" fmla="*/ 108 w 416"/>
                <a:gd name="T43" fmla="*/ 255 h 350"/>
                <a:gd name="T44" fmla="*/ 118 w 416"/>
                <a:gd name="T45" fmla="*/ 262 h 350"/>
                <a:gd name="T46" fmla="*/ 127 w 416"/>
                <a:gd name="T47" fmla="*/ 270 h 350"/>
                <a:gd name="T48" fmla="*/ 133 w 416"/>
                <a:gd name="T49" fmla="*/ 274 h 350"/>
                <a:gd name="T50" fmla="*/ 144 w 416"/>
                <a:gd name="T51" fmla="*/ 300 h 350"/>
                <a:gd name="T52" fmla="*/ 160 w 416"/>
                <a:gd name="T53" fmla="*/ 323 h 350"/>
                <a:gd name="T54" fmla="*/ 175 w 416"/>
                <a:gd name="T55" fmla="*/ 335 h 350"/>
                <a:gd name="T56" fmla="*/ 186 w 416"/>
                <a:gd name="T57" fmla="*/ 329 h 350"/>
                <a:gd name="T58" fmla="*/ 190 w 416"/>
                <a:gd name="T59" fmla="*/ 312 h 350"/>
                <a:gd name="T60" fmla="*/ 226 w 416"/>
                <a:gd name="T61" fmla="*/ 323 h 350"/>
                <a:gd name="T62" fmla="*/ 281 w 416"/>
                <a:gd name="T63" fmla="*/ 302 h 350"/>
                <a:gd name="T64" fmla="*/ 409 w 416"/>
                <a:gd name="T65" fmla="*/ 203 h 350"/>
                <a:gd name="T66" fmla="*/ 346 w 416"/>
                <a:gd name="T67" fmla="*/ 198 h 350"/>
                <a:gd name="T68" fmla="*/ 335 w 416"/>
                <a:gd name="T69" fmla="*/ 171 h 350"/>
                <a:gd name="T70" fmla="*/ 333 w 416"/>
                <a:gd name="T71" fmla="*/ 169 h 350"/>
                <a:gd name="T72" fmla="*/ 331 w 416"/>
                <a:gd name="T73" fmla="*/ 165 h 350"/>
                <a:gd name="T74" fmla="*/ 321 w 416"/>
                <a:gd name="T75" fmla="*/ 161 h 350"/>
                <a:gd name="T76" fmla="*/ 316 w 416"/>
                <a:gd name="T77" fmla="*/ 154 h 350"/>
                <a:gd name="T78" fmla="*/ 304 w 416"/>
                <a:gd name="T79" fmla="*/ 131 h 350"/>
                <a:gd name="T80" fmla="*/ 302 w 416"/>
                <a:gd name="T81" fmla="*/ 120 h 350"/>
                <a:gd name="T82" fmla="*/ 297 w 416"/>
                <a:gd name="T83" fmla="*/ 114 h 350"/>
                <a:gd name="T84" fmla="*/ 285 w 416"/>
                <a:gd name="T85" fmla="*/ 101 h 350"/>
                <a:gd name="T86" fmla="*/ 289 w 416"/>
                <a:gd name="T87" fmla="*/ 101 h 350"/>
                <a:gd name="T88" fmla="*/ 276 w 416"/>
                <a:gd name="T89" fmla="*/ 97 h 350"/>
                <a:gd name="T90" fmla="*/ 268 w 416"/>
                <a:gd name="T91" fmla="*/ 80 h 350"/>
                <a:gd name="T92" fmla="*/ 266 w 416"/>
                <a:gd name="T93" fmla="*/ 7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50">
                  <a:moveTo>
                    <a:pt x="266" y="76"/>
                  </a:moveTo>
                  <a:lnTo>
                    <a:pt x="253" y="80"/>
                  </a:lnTo>
                  <a:lnTo>
                    <a:pt x="251" y="74"/>
                  </a:lnTo>
                  <a:lnTo>
                    <a:pt x="234" y="68"/>
                  </a:lnTo>
                  <a:lnTo>
                    <a:pt x="194" y="68"/>
                  </a:lnTo>
                  <a:lnTo>
                    <a:pt x="101" y="2"/>
                  </a:lnTo>
                  <a:lnTo>
                    <a:pt x="83" y="0"/>
                  </a:lnTo>
                  <a:lnTo>
                    <a:pt x="74" y="9"/>
                  </a:lnTo>
                  <a:lnTo>
                    <a:pt x="45" y="17"/>
                  </a:lnTo>
                  <a:lnTo>
                    <a:pt x="68" y="42"/>
                  </a:lnTo>
                  <a:lnTo>
                    <a:pt x="59" y="51"/>
                  </a:lnTo>
                  <a:lnTo>
                    <a:pt x="59" y="57"/>
                  </a:lnTo>
                  <a:lnTo>
                    <a:pt x="42" y="59"/>
                  </a:lnTo>
                  <a:lnTo>
                    <a:pt x="30" y="74"/>
                  </a:lnTo>
                  <a:lnTo>
                    <a:pt x="9" y="68"/>
                  </a:lnTo>
                  <a:lnTo>
                    <a:pt x="2" y="68"/>
                  </a:lnTo>
                  <a:lnTo>
                    <a:pt x="2" y="76"/>
                  </a:lnTo>
                  <a:lnTo>
                    <a:pt x="2" y="85"/>
                  </a:lnTo>
                  <a:lnTo>
                    <a:pt x="0" y="91"/>
                  </a:lnTo>
                  <a:lnTo>
                    <a:pt x="0" y="93"/>
                  </a:lnTo>
                  <a:lnTo>
                    <a:pt x="5" y="91"/>
                  </a:lnTo>
                  <a:lnTo>
                    <a:pt x="5" y="93"/>
                  </a:lnTo>
                  <a:lnTo>
                    <a:pt x="7" y="91"/>
                  </a:lnTo>
                  <a:lnTo>
                    <a:pt x="11" y="93"/>
                  </a:lnTo>
                  <a:lnTo>
                    <a:pt x="11" y="93"/>
                  </a:lnTo>
                  <a:lnTo>
                    <a:pt x="19" y="104"/>
                  </a:lnTo>
                  <a:lnTo>
                    <a:pt x="19" y="108"/>
                  </a:lnTo>
                  <a:lnTo>
                    <a:pt x="21" y="110"/>
                  </a:lnTo>
                  <a:lnTo>
                    <a:pt x="23" y="112"/>
                  </a:lnTo>
                  <a:lnTo>
                    <a:pt x="28" y="116"/>
                  </a:lnTo>
                  <a:lnTo>
                    <a:pt x="30" y="116"/>
                  </a:lnTo>
                  <a:lnTo>
                    <a:pt x="34" y="127"/>
                  </a:lnTo>
                  <a:lnTo>
                    <a:pt x="36" y="131"/>
                  </a:lnTo>
                  <a:lnTo>
                    <a:pt x="36" y="133"/>
                  </a:lnTo>
                  <a:lnTo>
                    <a:pt x="40" y="133"/>
                  </a:lnTo>
                  <a:lnTo>
                    <a:pt x="40" y="139"/>
                  </a:lnTo>
                  <a:lnTo>
                    <a:pt x="42" y="142"/>
                  </a:lnTo>
                  <a:lnTo>
                    <a:pt x="47" y="144"/>
                  </a:lnTo>
                  <a:lnTo>
                    <a:pt x="51" y="154"/>
                  </a:lnTo>
                  <a:lnTo>
                    <a:pt x="53" y="156"/>
                  </a:lnTo>
                  <a:lnTo>
                    <a:pt x="55" y="161"/>
                  </a:lnTo>
                  <a:lnTo>
                    <a:pt x="53" y="165"/>
                  </a:lnTo>
                  <a:lnTo>
                    <a:pt x="53" y="167"/>
                  </a:lnTo>
                  <a:lnTo>
                    <a:pt x="57" y="169"/>
                  </a:lnTo>
                  <a:lnTo>
                    <a:pt x="57" y="173"/>
                  </a:lnTo>
                  <a:lnTo>
                    <a:pt x="61" y="175"/>
                  </a:lnTo>
                  <a:lnTo>
                    <a:pt x="64" y="171"/>
                  </a:lnTo>
                  <a:lnTo>
                    <a:pt x="68" y="175"/>
                  </a:lnTo>
                  <a:lnTo>
                    <a:pt x="74" y="177"/>
                  </a:lnTo>
                  <a:lnTo>
                    <a:pt x="78" y="184"/>
                  </a:lnTo>
                  <a:lnTo>
                    <a:pt x="80" y="188"/>
                  </a:lnTo>
                  <a:lnTo>
                    <a:pt x="83" y="188"/>
                  </a:lnTo>
                  <a:lnTo>
                    <a:pt x="83" y="192"/>
                  </a:lnTo>
                  <a:lnTo>
                    <a:pt x="85" y="194"/>
                  </a:lnTo>
                  <a:lnTo>
                    <a:pt x="87" y="201"/>
                  </a:lnTo>
                  <a:lnTo>
                    <a:pt x="91" y="205"/>
                  </a:lnTo>
                  <a:lnTo>
                    <a:pt x="91" y="211"/>
                  </a:lnTo>
                  <a:lnTo>
                    <a:pt x="93" y="213"/>
                  </a:lnTo>
                  <a:lnTo>
                    <a:pt x="91" y="220"/>
                  </a:lnTo>
                  <a:lnTo>
                    <a:pt x="89" y="222"/>
                  </a:lnTo>
                  <a:lnTo>
                    <a:pt x="91" y="226"/>
                  </a:lnTo>
                  <a:lnTo>
                    <a:pt x="93" y="232"/>
                  </a:lnTo>
                  <a:lnTo>
                    <a:pt x="95" y="241"/>
                  </a:lnTo>
                  <a:lnTo>
                    <a:pt x="97" y="243"/>
                  </a:lnTo>
                  <a:lnTo>
                    <a:pt x="99" y="245"/>
                  </a:lnTo>
                  <a:lnTo>
                    <a:pt x="108" y="255"/>
                  </a:lnTo>
                  <a:lnTo>
                    <a:pt x="112" y="257"/>
                  </a:lnTo>
                  <a:lnTo>
                    <a:pt x="116" y="257"/>
                  </a:lnTo>
                  <a:lnTo>
                    <a:pt x="118" y="262"/>
                  </a:lnTo>
                  <a:lnTo>
                    <a:pt x="120" y="262"/>
                  </a:lnTo>
                  <a:lnTo>
                    <a:pt x="127" y="268"/>
                  </a:lnTo>
                  <a:lnTo>
                    <a:pt x="127" y="270"/>
                  </a:lnTo>
                  <a:lnTo>
                    <a:pt x="131" y="270"/>
                  </a:lnTo>
                  <a:lnTo>
                    <a:pt x="131" y="274"/>
                  </a:lnTo>
                  <a:lnTo>
                    <a:pt x="133" y="274"/>
                  </a:lnTo>
                  <a:lnTo>
                    <a:pt x="137" y="291"/>
                  </a:lnTo>
                  <a:lnTo>
                    <a:pt x="142" y="295"/>
                  </a:lnTo>
                  <a:lnTo>
                    <a:pt x="144" y="300"/>
                  </a:lnTo>
                  <a:lnTo>
                    <a:pt x="158" y="314"/>
                  </a:lnTo>
                  <a:lnTo>
                    <a:pt x="160" y="314"/>
                  </a:lnTo>
                  <a:lnTo>
                    <a:pt x="160" y="323"/>
                  </a:lnTo>
                  <a:lnTo>
                    <a:pt x="167" y="325"/>
                  </a:lnTo>
                  <a:lnTo>
                    <a:pt x="171" y="335"/>
                  </a:lnTo>
                  <a:lnTo>
                    <a:pt x="175" y="335"/>
                  </a:lnTo>
                  <a:lnTo>
                    <a:pt x="177" y="338"/>
                  </a:lnTo>
                  <a:lnTo>
                    <a:pt x="179" y="333"/>
                  </a:lnTo>
                  <a:lnTo>
                    <a:pt x="186" y="329"/>
                  </a:lnTo>
                  <a:lnTo>
                    <a:pt x="182" y="323"/>
                  </a:lnTo>
                  <a:lnTo>
                    <a:pt x="184" y="314"/>
                  </a:lnTo>
                  <a:lnTo>
                    <a:pt x="190" y="312"/>
                  </a:lnTo>
                  <a:lnTo>
                    <a:pt x="196" y="316"/>
                  </a:lnTo>
                  <a:lnTo>
                    <a:pt x="209" y="316"/>
                  </a:lnTo>
                  <a:lnTo>
                    <a:pt x="226" y="323"/>
                  </a:lnTo>
                  <a:lnTo>
                    <a:pt x="243" y="331"/>
                  </a:lnTo>
                  <a:lnTo>
                    <a:pt x="245" y="350"/>
                  </a:lnTo>
                  <a:lnTo>
                    <a:pt x="281" y="302"/>
                  </a:lnTo>
                  <a:lnTo>
                    <a:pt x="411" y="262"/>
                  </a:lnTo>
                  <a:lnTo>
                    <a:pt x="416" y="217"/>
                  </a:lnTo>
                  <a:lnTo>
                    <a:pt x="409" y="203"/>
                  </a:lnTo>
                  <a:lnTo>
                    <a:pt x="411" y="203"/>
                  </a:lnTo>
                  <a:lnTo>
                    <a:pt x="403" y="209"/>
                  </a:lnTo>
                  <a:lnTo>
                    <a:pt x="346" y="198"/>
                  </a:lnTo>
                  <a:lnTo>
                    <a:pt x="342" y="184"/>
                  </a:lnTo>
                  <a:lnTo>
                    <a:pt x="335" y="177"/>
                  </a:lnTo>
                  <a:lnTo>
                    <a:pt x="335" y="171"/>
                  </a:lnTo>
                  <a:lnTo>
                    <a:pt x="335" y="171"/>
                  </a:lnTo>
                  <a:lnTo>
                    <a:pt x="335" y="171"/>
                  </a:lnTo>
                  <a:lnTo>
                    <a:pt x="333" y="169"/>
                  </a:lnTo>
                  <a:lnTo>
                    <a:pt x="333" y="167"/>
                  </a:lnTo>
                  <a:lnTo>
                    <a:pt x="335" y="165"/>
                  </a:lnTo>
                  <a:lnTo>
                    <a:pt x="331" y="165"/>
                  </a:lnTo>
                  <a:lnTo>
                    <a:pt x="331" y="163"/>
                  </a:lnTo>
                  <a:lnTo>
                    <a:pt x="329" y="163"/>
                  </a:lnTo>
                  <a:lnTo>
                    <a:pt x="321" y="161"/>
                  </a:lnTo>
                  <a:lnTo>
                    <a:pt x="321" y="158"/>
                  </a:lnTo>
                  <a:lnTo>
                    <a:pt x="321" y="158"/>
                  </a:lnTo>
                  <a:lnTo>
                    <a:pt x="316" y="154"/>
                  </a:lnTo>
                  <a:lnTo>
                    <a:pt x="316" y="150"/>
                  </a:lnTo>
                  <a:lnTo>
                    <a:pt x="306" y="137"/>
                  </a:lnTo>
                  <a:lnTo>
                    <a:pt x="304" y="131"/>
                  </a:lnTo>
                  <a:lnTo>
                    <a:pt x="306" y="133"/>
                  </a:lnTo>
                  <a:lnTo>
                    <a:pt x="306" y="131"/>
                  </a:lnTo>
                  <a:lnTo>
                    <a:pt x="302" y="120"/>
                  </a:lnTo>
                  <a:lnTo>
                    <a:pt x="302" y="118"/>
                  </a:lnTo>
                  <a:lnTo>
                    <a:pt x="300" y="114"/>
                  </a:lnTo>
                  <a:lnTo>
                    <a:pt x="297" y="114"/>
                  </a:lnTo>
                  <a:lnTo>
                    <a:pt x="291" y="106"/>
                  </a:lnTo>
                  <a:lnTo>
                    <a:pt x="289" y="106"/>
                  </a:lnTo>
                  <a:lnTo>
                    <a:pt x="285" y="101"/>
                  </a:lnTo>
                  <a:lnTo>
                    <a:pt x="285" y="99"/>
                  </a:lnTo>
                  <a:lnTo>
                    <a:pt x="287" y="99"/>
                  </a:lnTo>
                  <a:lnTo>
                    <a:pt x="289" y="101"/>
                  </a:lnTo>
                  <a:lnTo>
                    <a:pt x="287" y="99"/>
                  </a:lnTo>
                  <a:lnTo>
                    <a:pt x="283" y="97"/>
                  </a:lnTo>
                  <a:lnTo>
                    <a:pt x="276" y="97"/>
                  </a:lnTo>
                  <a:lnTo>
                    <a:pt x="272" y="87"/>
                  </a:lnTo>
                  <a:lnTo>
                    <a:pt x="270" y="80"/>
                  </a:lnTo>
                  <a:lnTo>
                    <a:pt x="268" y="80"/>
                  </a:lnTo>
                  <a:lnTo>
                    <a:pt x="268" y="76"/>
                  </a:lnTo>
                  <a:lnTo>
                    <a:pt x="268" y="78"/>
                  </a:lnTo>
                  <a:lnTo>
                    <a:pt x="266" y="76"/>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86" name="Freeform 96">
              <a:extLst>
                <a:ext uri="{FF2B5EF4-FFF2-40B4-BE49-F238E27FC236}">
                  <a16:creationId xmlns:a16="http://schemas.microsoft.com/office/drawing/2014/main" id="{8B2781DF-6D12-4C75-9F28-741DF46A1D6E}"/>
                </a:ext>
              </a:extLst>
            </p:cNvPr>
            <p:cNvSpPr>
              <a:spLocks/>
            </p:cNvSpPr>
            <p:nvPr/>
          </p:nvSpPr>
          <p:spPr bwMode="auto">
            <a:xfrm>
              <a:off x="5087639" y="3039906"/>
              <a:ext cx="12897" cy="25741"/>
            </a:xfrm>
            <a:custGeom>
              <a:avLst/>
              <a:gdLst>
                <a:gd name="T0" fmla="*/ 12 w 16"/>
                <a:gd name="T1" fmla="*/ 34 h 34"/>
                <a:gd name="T2" fmla="*/ 10 w 16"/>
                <a:gd name="T3" fmla="*/ 34 h 34"/>
                <a:gd name="T4" fmla="*/ 2 w 16"/>
                <a:gd name="T5" fmla="*/ 32 h 34"/>
                <a:gd name="T6" fmla="*/ 2 w 16"/>
                <a:gd name="T7" fmla="*/ 29 h 34"/>
                <a:gd name="T8" fmla="*/ 4 w 16"/>
                <a:gd name="T9" fmla="*/ 29 h 34"/>
                <a:gd name="T10" fmla="*/ 4 w 16"/>
                <a:gd name="T11" fmla="*/ 25 h 34"/>
                <a:gd name="T12" fmla="*/ 2 w 16"/>
                <a:gd name="T13" fmla="*/ 23 h 34"/>
                <a:gd name="T14" fmla="*/ 0 w 16"/>
                <a:gd name="T15" fmla="*/ 21 h 34"/>
                <a:gd name="T16" fmla="*/ 2 w 16"/>
                <a:gd name="T17" fmla="*/ 15 h 34"/>
                <a:gd name="T18" fmla="*/ 4 w 16"/>
                <a:gd name="T19" fmla="*/ 15 h 34"/>
                <a:gd name="T20" fmla="*/ 4 w 16"/>
                <a:gd name="T21" fmla="*/ 15 h 34"/>
                <a:gd name="T22" fmla="*/ 4 w 16"/>
                <a:gd name="T23" fmla="*/ 8 h 34"/>
                <a:gd name="T24" fmla="*/ 4 w 16"/>
                <a:gd name="T25" fmla="*/ 8 h 34"/>
                <a:gd name="T26" fmla="*/ 4 w 16"/>
                <a:gd name="T27" fmla="*/ 6 h 34"/>
                <a:gd name="T28" fmla="*/ 4 w 16"/>
                <a:gd name="T29" fmla="*/ 4 h 34"/>
                <a:gd name="T30" fmla="*/ 4 w 16"/>
                <a:gd name="T31" fmla="*/ 2 h 34"/>
                <a:gd name="T32" fmla="*/ 6 w 16"/>
                <a:gd name="T33" fmla="*/ 2 h 34"/>
                <a:gd name="T34" fmla="*/ 6 w 16"/>
                <a:gd name="T35" fmla="*/ 0 h 34"/>
                <a:gd name="T36" fmla="*/ 8 w 16"/>
                <a:gd name="T37" fmla="*/ 0 h 34"/>
                <a:gd name="T38" fmla="*/ 12 w 16"/>
                <a:gd name="T39" fmla="*/ 4 h 34"/>
                <a:gd name="T40" fmla="*/ 12 w 16"/>
                <a:gd name="T41" fmla="*/ 6 h 34"/>
                <a:gd name="T42" fmla="*/ 14 w 16"/>
                <a:gd name="T43" fmla="*/ 6 h 34"/>
                <a:gd name="T44" fmla="*/ 14 w 16"/>
                <a:gd name="T45" fmla="*/ 6 h 34"/>
                <a:gd name="T46" fmla="*/ 12 w 16"/>
                <a:gd name="T47" fmla="*/ 13 h 34"/>
                <a:gd name="T48" fmla="*/ 12 w 16"/>
                <a:gd name="T49" fmla="*/ 13 h 34"/>
                <a:gd name="T50" fmla="*/ 12 w 16"/>
                <a:gd name="T51" fmla="*/ 21 h 34"/>
                <a:gd name="T52" fmla="*/ 14 w 16"/>
                <a:gd name="T53" fmla="*/ 21 h 34"/>
                <a:gd name="T54" fmla="*/ 16 w 16"/>
                <a:gd name="T55" fmla="*/ 25 h 34"/>
                <a:gd name="T56" fmla="*/ 14 w 16"/>
                <a:gd name="T57" fmla="*/ 34 h 34"/>
                <a:gd name="T58" fmla="*/ 12 w 16"/>
                <a:gd name="T59" fmla="*/ 34 h 34"/>
                <a:gd name="T60" fmla="*/ 12 w 16"/>
                <a:gd name="T6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34">
                  <a:moveTo>
                    <a:pt x="12" y="34"/>
                  </a:moveTo>
                  <a:lnTo>
                    <a:pt x="10" y="34"/>
                  </a:lnTo>
                  <a:lnTo>
                    <a:pt x="2" y="32"/>
                  </a:lnTo>
                  <a:lnTo>
                    <a:pt x="2" y="29"/>
                  </a:lnTo>
                  <a:lnTo>
                    <a:pt x="4" y="29"/>
                  </a:lnTo>
                  <a:lnTo>
                    <a:pt x="4" y="25"/>
                  </a:lnTo>
                  <a:lnTo>
                    <a:pt x="2" y="23"/>
                  </a:lnTo>
                  <a:lnTo>
                    <a:pt x="0" y="21"/>
                  </a:lnTo>
                  <a:lnTo>
                    <a:pt x="2" y="15"/>
                  </a:lnTo>
                  <a:lnTo>
                    <a:pt x="4" y="15"/>
                  </a:lnTo>
                  <a:lnTo>
                    <a:pt x="4" y="15"/>
                  </a:lnTo>
                  <a:lnTo>
                    <a:pt x="4" y="8"/>
                  </a:lnTo>
                  <a:lnTo>
                    <a:pt x="4" y="8"/>
                  </a:lnTo>
                  <a:lnTo>
                    <a:pt x="4" y="6"/>
                  </a:lnTo>
                  <a:lnTo>
                    <a:pt x="4" y="4"/>
                  </a:lnTo>
                  <a:lnTo>
                    <a:pt x="4" y="2"/>
                  </a:lnTo>
                  <a:lnTo>
                    <a:pt x="6" y="2"/>
                  </a:lnTo>
                  <a:lnTo>
                    <a:pt x="6" y="0"/>
                  </a:lnTo>
                  <a:lnTo>
                    <a:pt x="8" y="0"/>
                  </a:lnTo>
                  <a:lnTo>
                    <a:pt x="12" y="4"/>
                  </a:lnTo>
                  <a:lnTo>
                    <a:pt x="12" y="6"/>
                  </a:lnTo>
                  <a:lnTo>
                    <a:pt x="14" y="6"/>
                  </a:lnTo>
                  <a:lnTo>
                    <a:pt x="14" y="6"/>
                  </a:lnTo>
                  <a:lnTo>
                    <a:pt x="12" y="13"/>
                  </a:lnTo>
                  <a:lnTo>
                    <a:pt x="12" y="13"/>
                  </a:lnTo>
                  <a:lnTo>
                    <a:pt x="12" y="21"/>
                  </a:lnTo>
                  <a:lnTo>
                    <a:pt x="14" y="21"/>
                  </a:lnTo>
                  <a:lnTo>
                    <a:pt x="16" y="25"/>
                  </a:lnTo>
                  <a:lnTo>
                    <a:pt x="14" y="34"/>
                  </a:lnTo>
                  <a:lnTo>
                    <a:pt x="12" y="34"/>
                  </a:lnTo>
                  <a:lnTo>
                    <a:pt x="12" y="34"/>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87" name="Freeform 97">
              <a:extLst>
                <a:ext uri="{FF2B5EF4-FFF2-40B4-BE49-F238E27FC236}">
                  <a16:creationId xmlns:a16="http://schemas.microsoft.com/office/drawing/2014/main" id="{4123FABA-ED38-4C2A-BCCF-909123B7131D}"/>
                </a:ext>
              </a:extLst>
            </p:cNvPr>
            <p:cNvSpPr>
              <a:spLocks/>
            </p:cNvSpPr>
            <p:nvPr/>
          </p:nvSpPr>
          <p:spPr bwMode="auto">
            <a:xfrm>
              <a:off x="5100538" y="3042935"/>
              <a:ext cx="76581" cy="57537"/>
            </a:xfrm>
            <a:custGeom>
              <a:avLst/>
              <a:gdLst>
                <a:gd name="T0" fmla="*/ 0 w 95"/>
                <a:gd name="T1" fmla="*/ 38 h 76"/>
                <a:gd name="T2" fmla="*/ 0 w 95"/>
                <a:gd name="T3" fmla="*/ 44 h 76"/>
                <a:gd name="T4" fmla="*/ 7 w 95"/>
                <a:gd name="T5" fmla="*/ 51 h 76"/>
                <a:gd name="T6" fmla="*/ 11 w 95"/>
                <a:gd name="T7" fmla="*/ 65 h 76"/>
                <a:gd name="T8" fmla="*/ 68 w 95"/>
                <a:gd name="T9" fmla="*/ 76 h 76"/>
                <a:gd name="T10" fmla="*/ 76 w 95"/>
                <a:gd name="T11" fmla="*/ 70 h 76"/>
                <a:gd name="T12" fmla="*/ 93 w 95"/>
                <a:gd name="T13" fmla="*/ 17 h 76"/>
                <a:gd name="T14" fmla="*/ 95 w 95"/>
                <a:gd name="T15" fmla="*/ 17 h 76"/>
                <a:gd name="T16" fmla="*/ 95 w 95"/>
                <a:gd name="T17" fmla="*/ 11 h 76"/>
                <a:gd name="T18" fmla="*/ 95 w 95"/>
                <a:gd name="T19" fmla="*/ 9 h 76"/>
                <a:gd name="T20" fmla="*/ 93 w 95"/>
                <a:gd name="T21" fmla="*/ 9 h 76"/>
                <a:gd name="T22" fmla="*/ 93 w 95"/>
                <a:gd name="T23" fmla="*/ 9 h 76"/>
                <a:gd name="T24" fmla="*/ 93 w 95"/>
                <a:gd name="T25" fmla="*/ 9 h 76"/>
                <a:gd name="T26" fmla="*/ 91 w 95"/>
                <a:gd name="T27" fmla="*/ 6 h 76"/>
                <a:gd name="T28" fmla="*/ 89 w 95"/>
                <a:gd name="T29" fmla="*/ 0 h 76"/>
                <a:gd name="T30" fmla="*/ 87 w 95"/>
                <a:gd name="T31" fmla="*/ 0 h 76"/>
                <a:gd name="T32" fmla="*/ 87 w 95"/>
                <a:gd name="T33" fmla="*/ 2 h 76"/>
                <a:gd name="T34" fmla="*/ 87 w 95"/>
                <a:gd name="T35" fmla="*/ 4 h 76"/>
                <a:gd name="T36" fmla="*/ 74 w 95"/>
                <a:gd name="T37" fmla="*/ 13 h 76"/>
                <a:gd name="T38" fmla="*/ 74 w 95"/>
                <a:gd name="T39" fmla="*/ 17 h 76"/>
                <a:gd name="T40" fmla="*/ 62 w 95"/>
                <a:gd name="T41" fmla="*/ 28 h 76"/>
                <a:gd name="T42" fmla="*/ 62 w 95"/>
                <a:gd name="T43" fmla="*/ 30 h 76"/>
                <a:gd name="T44" fmla="*/ 62 w 95"/>
                <a:gd name="T45" fmla="*/ 30 h 76"/>
                <a:gd name="T46" fmla="*/ 64 w 95"/>
                <a:gd name="T47" fmla="*/ 34 h 76"/>
                <a:gd name="T48" fmla="*/ 57 w 95"/>
                <a:gd name="T49" fmla="*/ 38 h 76"/>
                <a:gd name="T50" fmla="*/ 57 w 95"/>
                <a:gd name="T51" fmla="*/ 36 h 76"/>
                <a:gd name="T52" fmla="*/ 55 w 95"/>
                <a:gd name="T53" fmla="*/ 38 h 76"/>
                <a:gd name="T54" fmla="*/ 53 w 95"/>
                <a:gd name="T55" fmla="*/ 38 h 76"/>
                <a:gd name="T56" fmla="*/ 53 w 95"/>
                <a:gd name="T57" fmla="*/ 40 h 76"/>
                <a:gd name="T58" fmla="*/ 51 w 95"/>
                <a:gd name="T59" fmla="*/ 40 h 76"/>
                <a:gd name="T60" fmla="*/ 51 w 95"/>
                <a:gd name="T61" fmla="*/ 42 h 76"/>
                <a:gd name="T62" fmla="*/ 45 w 95"/>
                <a:gd name="T63" fmla="*/ 44 h 76"/>
                <a:gd name="T64" fmla="*/ 40 w 95"/>
                <a:gd name="T65" fmla="*/ 44 h 76"/>
                <a:gd name="T66" fmla="*/ 38 w 95"/>
                <a:gd name="T67" fmla="*/ 42 h 76"/>
                <a:gd name="T68" fmla="*/ 34 w 95"/>
                <a:gd name="T69" fmla="*/ 42 h 76"/>
                <a:gd name="T70" fmla="*/ 32 w 95"/>
                <a:gd name="T71" fmla="*/ 40 h 76"/>
                <a:gd name="T72" fmla="*/ 30 w 95"/>
                <a:gd name="T73" fmla="*/ 42 h 76"/>
                <a:gd name="T74" fmla="*/ 24 w 95"/>
                <a:gd name="T75" fmla="*/ 40 h 76"/>
                <a:gd name="T76" fmla="*/ 15 w 95"/>
                <a:gd name="T77" fmla="*/ 46 h 76"/>
                <a:gd name="T78" fmla="*/ 11 w 95"/>
                <a:gd name="T79" fmla="*/ 46 h 76"/>
                <a:gd name="T80" fmla="*/ 9 w 95"/>
                <a:gd name="T81" fmla="*/ 44 h 76"/>
                <a:gd name="T82" fmla="*/ 5 w 95"/>
                <a:gd name="T83" fmla="*/ 46 h 76"/>
                <a:gd name="T84" fmla="*/ 5 w 95"/>
                <a:gd name="T85" fmla="*/ 38 h 76"/>
                <a:gd name="T86" fmla="*/ 3 w 95"/>
                <a:gd name="T87" fmla="*/ 40 h 76"/>
                <a:gd name="T88" fmla="*/ 0 w 95"/>
                <a:gd name="T8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5" h="76">
                  <a:moveTo>
                    <a:pt x="0" y="38"/>
                  </a:moveTo>
                  <a:lnTo>
                    <a:pt x="0" y="44"/>
                  </a:lnTo>
                  <a:lnTo>
                    <a:pt x="7" y="51"/>
                  </a:lnTo>
                  <a:lnTo>
                    <a:pt x="11" y="65"/>
                  </a:lnTo>
                  <a:lnTo>
                    <a:pt x="68" y="76"/>
                  </a:lnTo>
                  <a:lnTo>
                    <a:pt x="76" y="70"/>
                  </a:lnTo>
                  <a:lnTo>
                    <a:pt x="93" y="17"/>
                  </a:lnTo>
                  <a:lnTo>
                    <a:pt x="95" y="17"/>
                  </a:lnTo>
                  <a:lnTo>
                    <a:pt x="95" y="11"/>
                  </a:lnTo>
                  <a:lnTo>
                    <a:pt x="95" y="9"/>
                  </a:lnTo>
                  <a:lnTo>
                    <a:pt x="93" y="9"/>
                  </a:lnTo>
                  <a:lnTo>
                    <a:pt x="93" y="9"/>
                  </a:lnTo>
                  <a:lnTo>
                    <a:pt x="93" y="9"/>
                  </a:lnTo>
                  <a:lnTo>
                    <a:pt x="91" y="6"/>
                  </a:lnTo>
                  <a:lnTo>
                    <a:pt x="89" y="0"/>
                  </a:lnTo>
                  <a:lnTo>
                    <a:pt x="87" y="0"/>
                  </a:lnTo>
                  <a:lnTo>
                    <a:pt x="87" y="2"/>
                  </a:lnTo>
                  <a:lnTo>
                    <a:pt x="87" y="4"/>
                  </a:lnTo>
                  <a:lnTo>
                    <a:pt x="74" y="13"/>
                  </a:lnTo>
                  <a:lnTo>
                    <a:pt x="74" y="17"/>
                  </a:lnTo>
                  <a:lnTo>
                    <a:pt x="62" y="28"/>
                  </a:lnTo>
                  <a:lnTo>
                    <a:pt x="62" y="30"/>
                  </a:lnTo>
                  <a:lnTo>
                    <a:pt x="62" y="30"/>
                  </a:lnTo>
                  <a:lnTo>
                    <a:pt x="64" y="34"/>
                  </a:lnTo>
                  <a:lnTo>
                    <a:pt x="57" y="38"/>
                  </a:lnTo>
                  <a:lnTo>
                    <a:pt x="57" y="36"/>
                  </a:lnTo>
                  <a:lnTo>
                    <a:pt x="55" y="38"/>
                  </a:lnTo>
                  <a:lnTo>
                    <a:pt x="53" y="38"/>
                  </a:lnTo>
                  <a:lnTo>
                    <a:pt x="53" y="40"/>
                  </a:lnTo>
                  <a:lnTo>
                    <a:pt x="51" y="40"/>
                  </a:lnTo>
                  <a:lnTo>
                    <a:pt x="51" y="42"/>
                  </a:lnTo>
                  <a:lnTo>
                    <a:pt x="45" y="44"/>
                  </a:lnTo>
                  <a:lnTo>
                    <a:pt x="40" y="44"/>
                  </a:lnTo>
                  <a:lnTo>
                    <a:pt x="38" y="42"/>
                  </a:lnTo>
                  <a:lnTo>
                    <a:pt x="34" y="42"/>
                  </a:lnTo>
                  <a:lnTo>
                    <a:pt x="32" y="40"/>
                  </a:lnTo>
                  <a:lnTo>
                    <a:pt x="30" y="42"/>
                  </a:lnTo>
                  <a:lnTo>
                    <a:pt x="24" y="40"/>
                  </a:lnTo>
                  <a:lnTo>
                    <a:pt x="15" y="46"/>
                  </a:lnTo>
                  <a:lnTo>
                    <a:pt x="11" y="46"/>
                  </a:lnTo>
                  <a:lnTo>
                    <a:pt x="9" y="44"/>
                  </a:lnTo>
                  <a:lnTo>
                    <a:pt x="5" y="46"/>
                  </a:lnTo>
                  <a:lnTo>
                    <a:pt x="5" y="38"/>
                  </a:lnTo>
                  <a:lnTo>
                    <a:pt x="3" y="40"/>
                  </a:lnTo>
                  <a:lnTo>
                    <a:pt x="0" y="38"/>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88" name="Freeform 98">
              <a:extLst>
                <a:ext uri="{FF2B5EF4-FFF2-40B4-BE49-F238E27FC236}">
                  <a16:creationId xmlns:a16="http://schemas.microsoft.com/office/drawing/2014/main" id="{12A8CB00-AF2A-4829-B7A3-ECF17E98EBA8}"/>
                </a:ext>
              </a:extLst>
            </p:cNvPr>
            <p:cNvSpPr>
              <a:spLocks noEditPoints="1"/>
            </p:cNvSpPr>
            <p:nvPr/>
          </p:nvSpPr>
          <p:spPr bwMode="auto">
            <a:xfrm>
              <a:off x="3850254" y="2829438"/>
              <a:ext cx="45949" cy="18927"/>
            </a:xfrm>
            <a:custGeom>
              <a:avLst/>
              <a:gdLst>
                <a:gd name="T0" fmla="*/ 23 w 57"/>
                <a:gd name="T1" fmla="*/ 0 h 25"/>
                <a:gd name="T2" fmla="*/ 25 w 57"/>
                <a:gd name="T3" fmla="*/ 2 h 25"/>
                <a:gd name="T4" fmla="*/ 28 w 57"/>
                <a:gd name="T5" fmla="*/ 2 h 25"/>
                <a:gd name="T6" fmla="*/ 25 w 57"/>
                <a:gd name="T7" fmla="*/ 0 h 25"/>
                <a:gd name="T8" fmla="*/ 23 w 57"/>
                <a:gd name="T9" fmla="*/ 0 h 25"/>
                <a:gd name="T10" fmla="*/ 23 w 57"/>
                <a:gd name="T11" fmla="*/ 0 h 25"/>
                <a:gd name="T12" fmla="*/ 7 w 57"/>
                <a:gd name="T13" fmla="*/ 0 h 25"/>
                <a:gd name="T14" fmla="*/ 11 w 57"/>
                <a:gd name="T15" fmla="*/ 4 h 25"/>
                <a:gd name="T16" fmla="*/ 9 w 57"/>
                <a:gd name="T17" fmla="*/ 2 h 25"/>
                <a:gd name="T18" fmla="*/ 7 w 57"/>
                <a:gd name="T19" fmla="*/ 0 h 25"/>
                <a:gd name="T20" fmla="*/ 7 w 57"/>
                <a:gd name="T21" fmla="*/ 0 h 25"/>
                <a:gd name="T22" fmla="*/ 0 w 57"/>
                <a:gd name="T23" fmla="*/ 4 h 25"/>
                <a:gd name="T24" fmla="*/ 0 w 57"/>
                <a:gd name="T25" fmla="*/ 8 h 25"/>
                <a:gd name="T26" fmla="*/ 4 w 57"/>
                <a:gd name="T27" fmla="*/ 8 h 25"/>
                <a:gd name="T28" fmla="*/ 7 w 57"/>
                <a:gd name="T29" fmla="*/ 8 h 25"/>
                <a:gd name="T30" fmla="*/ 2 w 57"/>
                <a:gd name="T31" fmla="*/ 4 h 25"/>
                <a:gd name="T32" fmla="*/ 0 w 57"/>
                <a:gd name="T33" fmla="*/ 4 h 25"/>
                <a:gd name="T34" fmla="*/ 0 w 57"/>
                <a:gd name="T35" fmla="*/ 4 h 25"/>
                <a:gd name="T36" fmla="*/ 55 w 57"/>
                <a:gd name="T37" fmla="*/ 23 h 25"/>
                <a:gd name="T38" fmla="*/ 51 w 57"/>
                <a:gd name="T39" fmla="*/ 23 h 25"/>
                <a:gd name="T40" fmla="*/ 51 w 57"/>
                <a:gd name="T41" fmla="*/ 25 h 25"/>
                <a:gd name="T42" fmla="*/ 57 w 57"/>
                <a:gd name="T43" fmla="*/ 25 h 25"/>
                <a:gd name="T44" fmla="*/ 57 w 57"/>
                <a:gd name="T45" fmla="*/ 25 h 25"/>
                <a:gd name="T46" fmla="*/ 57 w 57"/>
                <a:gd name="T47" fmla="*/ 23 h 25"/>
                <a:gd name="T48" fmla="*/ 55 w 57"/>
                <a:gd name="T49"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25">
                  <a:moveTo>
                    <a:pt x="23" y="0"/>
                  </a:moveTo>
                  <a:lnTo>
                    <a:pt x="25" y="2"/>
                  </a:lnTo>
                  <a:lnTo>
                    <a:pt x="28" y="2"/>
                  </a:lnTo>
                  <a:lnTo>
                    <a:pt x="25" y="0"/>
                  </a:lnTo>
                  <a:lnTo>
                    <a:pt x="23" y="0"/>
                  </a:lnTo>
                  <a:lnTo>
                    <a:pt x="23" y="0"/>
                  </a:lnTo>
                  <a:close/>
                  <a:moveTo>
                    <a:pt x="7" y="0"/>
                  </a:moveTo>
                  <a:lnTo>
                    <a:pt x="11" y="4"/>
                  </a:lnTo>
                  <a:lnTo>
                    <a:pt x="9" y="2"/>
                  </a:lnTo>
                  <a:lnTo>
                    <a:pt x="7" y="0"/>
                  </a:lnTo>
                  <a:lnTo>
                    <a:pt x="7" y="0"/>
                  </a:lnTo>
                  <a:close/>
                  <a:moveTo>
                    <a:pt x="0" y="4"/>
                  </a:moveTo>
                  <a:lnTo>
                    <a:pt x="0" y="8"/>
                  </a:lnTo>
                  <a:lnTo>
                    <a:pt x="4" y="8"/>
                  </a:lnTo>
                  <a:lnTo>
                    <a:pt x="7" y="8"/>
                  </a:lnTo>
                  <a:lnTo>
                    <a:pt x="2" y="4"/>
                  </a:lnTo>
                  <a:lnTo>
                    <a:pt x="0" y="4"/>
                  </a:lnTo>
                  <a:lnTo>
                    <a:pt x="0" y="4"/>
                  </a:lnTo>
                  <a:close/>
                  <a:moveTo>
                    <a:pt x="55" y="23"/>
                  </a:moveTo>
                  <a:lnTo>
                    <a:pt x="51" y="23"/>
                  </a:lnTo>
                  <a:lnTo>
                    <a:pt x="51" y="25"/>
                  </a:lnTo>
                  <a:lnTo>
                    <a:pt x="57" y="25"/>
                  </a:lnTo>
                  <a:lnTo>
                    <a:pt x="57" y="25"/>
                  </a:lnTo>
                  <a:lnTo>
                    <a:pt x="57" y="23"/>
                  </a:lnTo>
                  <a:lnTo>
                    <a:pt x="55" y="23"/>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89" name="Freeform 99">
              <a:extLst>
                <a:ext uri="{FF2B5EF4-FFF2-40B4-BE49-F238E27FC236}">
                  <a16:creationId xmlns:a16="http://schemas.microsoft.com/office/drawing/2014/main" id="{28CAD058-B98D-43CB-8128-F3400D69643C}"/>
                </a:ext>
              </a:extLst>
            </p:cNvPr>
            <p:cNvSpPr>
              <a:spLocks/>
            </p:cNvSpPr>
            <p:nvPr/>
          </p:nvSpPr>
          <p:spPr bwMode="auto">
            <a:xfrm>
              <a:off x="4021957" y="2934673"/>
              <a:ext cx="4836" cy="3028"/>
            </a:xfrm>
            <a:custGeom>
              <a:avLst/>
              <a:gdLst>
                <a:gd name="T0" fmla="*/ 4 w 6"/>
                <a:gd name="T1" fmla="*/ 4 h 4"/>
                <a:gd name="T2" fmla="*/ 0 w 6"/>
                <a:gd name="T3" fmla="*/ 4 h 4"/>
                <a:gd name="T4" fmla="*/ 0 w 6"/>
                <a:gd name="T5" fmla="*/ 2 h 4"/>
                <a:gd name="T6" fmla="*/ 4 w 6"/>
                <a:gd name="T7" fmla="*/ 0 h 4"/>
                <a:gd name="T8" fmla="*/ 6 w 6"/>
                <a:gd name="T9" fmla="*/ 4 h 4"/>
                <a:gd name="T10" fmla="*/ 6 w 6"/>
                <a:gd name="T11" fmla="*/ 4 h 4"/>
                <a:gd name="T12" fmla="*/ 4 w 6"/>
                <a:gd name="T13" fmla="*/ 4 h 4"/>
                <a:gd name="T14" fmla="*/ 4 w 6"/>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4" y="4"/>
                  </a:moveTo>
                  <a:lnTo>
                    <a:pt x="0" y="4"/>
                  </a:lnTo>
                  <a:lnTo>
                    <a:pt x="0" y="2"/>
                  </a:lnTo>
                  <a:lnTo>
                    <a:pt x="4" y="0"/>
                  </a:lnTo>
                  <a:lnTo>
                    <a:pt x="6" y="4"/>
                  </a:lnTo>
                  <a:lnTo>
                    <a:pt x="6" y="4"/>
                  </a:lnTo>
                  <a:lnTo>
                    <a:pt x="4" y="4"/>
                  </a:lnTo>
                  <a:lnTo>
                    <a:pt x="4" y="4"/>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90" name="Freeform 100">
              <a:extLst>
                <a:ext uri="{FF2B5EF4-FFF2-40B4-BE49-F238E27FC236}">
                  <a16:creationId xmlns:a16="http://schemas.microsoft.com/office/drawing/2014/main" id="{F88494D7-12E6-4F21-B287-83823415F7CE}"/>
                </a:ext>
              </a:extLst>
            </p:cNvPr>
            <p:cNvSpPr>
              <a:spLocks noEditPoints="1"/>
            </p:cNvSpPr>
            <p:nvPr/>
          </p:nvSpPr>
          <p:spPr bwMode="auto">
            <a:xfrm>
              <a:off x="4006640" y="2998267"/>
              <a:ext cx="71745" cy="24227"/>
            </a:xfrm>
            <a:custGeom>
              <a:avLst/>
              <a:gdLst>
                <a:gd name="T0" fmla="*/ 15 w 89"/>
                <a:gd name="T1" fmla="*/ 23 h 32"/>
                <a:gd name="T2" fmla="*/ 13 w 89"/>
                <a:gd name="T3" fmla="*/ 21 h 32"/>
                <a:gd name="T4" fmla="*/ 13 w 89"/>
                <a:gd name="T5" fmla="*/ 19 h 32"/>
                <a:gd name="T6" fmla="*/ 15 w 89"/>
                <a:gd name="T7" fmla="*/ 21 h 32"/>
                <a:gd name="T8" fmla="*/ 15 w 89"/>
                <a:gd name="T9" fmla="*/ 21 h 32"/>
                <a:gd name="T10" fmla="*/ 15 w 89"/>
                <a:gd name="T11" fmla="*/ 21 h 32"/>
                <a:gd name="T12" fmla="*/ 15 w 89"/>
                <a:gd name="T13" fmla="*/ 23 h 32"/>
                <a:gd name="T14" fmla="*/ 15 w 89"/>
                <a:gd name="T15" fmla="*/ 23 h 32"/>
                <a:gd name="T16" fmla="*/ 0 w 89"/>
                <a:gd name="T17" fmla="*/ 32 h 32"/>
                <a:gd name="T18" fmla="*/ 0 w 89"/>
                <a:gd name="T19" fmla="*/ 30 h 32"/>
                <a:gd name="T20" fmla="*/ 2 w 89"/>
                <a:gd name="T21" fmla="*/ 27 h 32"/>
                <a:gd name="T22" fmla="*/ 2 w 89"/>
                <a:gd name="T23" fmla="*/ 27 h 32"/>
                <a:gd name="T24" fmla="*/ 2 w 89"/>
                <a:gd name="T25" fmla="*/ 30 h 32"/>
                <a:gd name="T26" fmla="*/ 0 w 89"/>
                <a:gd name="T27" fmla="*/ 32 h 32"/>
                <a:gd name="T28" fmla="*/ 0 w 89"/>
                <a:gd name="T29" fmla="*/ 32 h 32"/>
                <a:gd name="T30" fmla="*/ 0 w 89"/>
                <a:gd name="T31" fmla="*/ 32 h 32"/>
                <a:gd name="T32" fmla="*/ 4 w 89"/>
                <a:gd name="T33" fmla="*/ 13 h 32"/>
                <a:gd name="T34" fmla="*/ 4 w 89"/>
                <a:gd name="T35" fmla="*/ 9 h 32"/>
                <a:gd name="T36" fmla="*/ 2 w 89"/>
                <a:gd name="T37" fmla="*/ 6 h 32"/>
                <a:gd name="T38" fmla="*/ 2 w 89"/>
                <a:gd name="T39" fmla="*/ 6 h 32"/>
                <a:gd name="T40" fmla="*/ 4 w 89"/>
                <a:gd name="T41" fmla="*/ 4 h 32"/>
                <a:gd name="T42" fmla="*/ 4 w 89"/>
                <a:gd name="T43" fmla="*/ 4 h 32"/>
                <a:gd name="T44" fmla="*/ 6 w 89"/>
                <a:gd name="T45" fmla="*/ 6 h 32"/>
                <a:gd name="T46" fmla="*/ 6 w 89"/>
                <a:gd name="T47" fmla="*/ 13 h 32"/>
                <a:gd name="T48" fmla="*/ 6 w 89"/>
                <a:gd name="T49" fmla="*/ 13 h 32"/>
                <a:gd name="T50" fmla="*/ 4 w 89"/>
                <a:gd name="T51" fmla="*/ 13 h 32"/>
                <a:gd name="T52" fmla="*/ 4 w 89"/>
                <a:gd name="T53" fmla="*/ 13 h 32"/>
                <a:gd name="T54" fmla="*/ 36 w 89"/>
                <a:gd name="T55" fmla="*/ 19 h 32"/>
                <a:gd name="T56" fmla="*/ 32 w 89"/>
                <a:gd name="T57" fmla="*/ 19 h 32"/>
                <a:gd name="T58" fmla="*/ 25 w 89"/>
                <a:gd name="T59" fmla="*/ 23 h 32"/>
                <a:gd name="T60" fmla="*/ 21 w 89"/>
                <a:gd name="T61" fmla="*/ 21 h 32"/>
                <a:gd name="T62" fmla="*/ 19 w 89"/>
                <a:gd name="T63" fmla="*/ 19 h 32"/>
                <a:gd name="T64" fmla="*/ 23 w 89"/>
                <a:gd name="T65" fmla="*/ 17 h 32"/>
                <a:gd name="T66" fmla="*/ 25 w 89"/>
                <a:gd name="T67" fmla="*/ 17 h 32"/>
                <a:gd name="T68" fmla="*/ 30 w 89"/>
                <a:gd name="T69" fmla="*/ 15 h 32"/>
                <a:gd name="T70" fmla="*/ 32 w 89"/>
                <a:gd name="T71" fmla="*/ 13 h 32"/>
                <a:gd name="T72" fmla="*/ 36 w 89"/>
                <a:gd name="T73" fmla="*/ 15 h 32"/>
                <a:gd name="T74" fmla="*/ 36 w 89"/>
                <a:gd name="T75" fmla="*/ 19 h 32"/>
                <a:gd name="T76" fmla="*/ 36 w 89"/>
                <a:gd name="T77" fmla="*/ 19 h 32"/>
                <a:gd name="T78" fmla="*/ 42 w 89"/>
                <a:gd name="T79" fmla="*/ 21 h 32"/>
                <a:gd name="T80" fmla="*/ 42 w 89"/>
                <a:gd name="T81" fmla="*/ 25 h 32"/>
                <a:gd name="T82" fmla="*/ 44 w 89"/>
                <a:gd name="T83" fmla="*/ 30 h 32"/>
                <a:gd name="T84" fmla="*/ 49 w 89"/>
                <a:gd name="T85" fmla="*/ 27 h 32"/>
                <a:gd name="T86" fmla="*/ 51 w 89"/>
                <a:gd name="T87" fmla="*/ 25 h 32"/>
                <a:gd name="T88" fmla="*/ 51 w 89"/>
                <a:gd name="T89" fmla="*/ 21 h 32"/>
                <a:gd name="T90" fmla="*/ 46 w 89"/>
                <a:gd name="T91" fmla="*/ 21 h 32"/>
                <a:gd name="T92" fmla="*/ 42 w 89"/>
                <a:gd name="T93" fmla="*/ 21 h 32"/>
                <a:gd name="T94" fmla="*/ 42 w 89"/>
                <a:gd name="T95" fmla="*/ 21 h 32"/>
                <a:gd name="T96" fmla="*/ 80 w 89"/>
                <a:gd name="T97" fmla="*/ 4 h 32"/>
                <a:gd name="T98" fmla="*/ 82 w 89"/>
                <a:gd name="T99" fmla="*/ 0 h 32"/>
                <a:gd name="T100" fmla="*/ 87 w 89"/>
                <a:gd name="T101" fmla="*/ 0 h 32"/>
                <a:gd name="T102" fmla="*/ 89 w 89"/>
                <a:gd name="T103" fmla="*/ 2 h 32"/>
                <a:gd name="T104" fmla="*/ 84 w 89"/>
                <a:gd name="T105" fmla="*/ 2 h 32"/>
                <a:gd name="T106" fmla="*/ 80 w 89"/>
                <a:gd name="T107" fmla="*/ 4 h 32"/>
                <a:gd name="T108" fmla="*/ 80 w 89"/>
                <a:gd name="T109" fmla="*/ 4 h 32"/>
                <a:gd name="T110" fmla="*/ 68 w 89"/>
                <a:gd name="T111" fmla="*/ 21 h 32"/>
                <a:gd name="T112" fmla="*/ 74 w 89"/>
                <a:gd name="T113" fmla="*/ 17 h 32"/>
                <a:gd name="T114" fmla="*/ 74 w 89"/>
                <a:gd name="T115" fmla="*/ 13 h 32"/>
                <a:gd name="T116" fmla="*/ 80 w 89"/>
                <a:gd name="T117" fmla="*/ 11 h 32"/>
                <a:gd name="T118" fmla="*/ 80 w 89"/>
                <a:gd name="T119" fmla="*/ 15 h 32"/>
                <a:gd name="T120" fmla="*/ 76 w 89"/>
                <a:gd name="T121" fmla="*/ 21 h 32"/>
                <a:gd name="T122" fmla="*/ 72 w 89"/>
                <a:gd name="T123" fmla="*/ 23 h 32"/>
                <a:gd name="T124" fmla="*/ 68 w 89"/>
                <a:gd name="T125"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 h="32">
                  <a:moveTo>
                    <a:pt x="15" y="23"/>
                  </a:moveTo>
                  <a:lnTo>
                    <a:pt x="13" y="21"/>
                  </a:lnTo>
                  <a:lnTo>
                    <a:pt x="13" y="19"/>
                  </a:lnTo>
                  <a:lnTo>
                    <a:pt x="15" y="21"/>
                  </a:lnTo>
                  <a:lnTo>
                    <a:pt x="15" y="21"/>
                  </a:lnTo>
                  <a:lnTo>
                    <a:pt x="15" y="21"/>
                  </a:lnTo>
                  <a:lnTo>
                    <a:pt x="15" y="23"/>
                  </a:lnTo>
                  <a:lnTo>
                    <a:pt x="15" y="23"/>
                  </a:lnTo>
                  <a:close/>
                  <a:moveTo>
                    <a:pt x="0" y="32"/>
                  </a:moveTo>
                  <a:lnTo>
                    <a:pt x="0" y="30"/>
                  </a:lnTo>
                  <a:lnTo>
                    <a:pt x="2" y="27"/>
                  </a:lnTo>
                  <a:lnTo>
                    <a:pt x="2" y="27"/>
                  </a:lnTo>
                  <a:lnTo>
                    <a:pt x="2" y="30"/>
                  </a:lnTo>
                  <a:lnTo>
                    <a:pt x="0" y="32"/>
                  </a:lnTo>
                  <a:lnTo>
                    <a:pt x="0" y="32"/>
                  </a:lnTo>
                  <a:lnTo>
                    <a:pt x="0" y="32"/>
                  </a:lnTo>
                  <a:close/>
                  <a:moveTo>
                    <a:pt x="4" y="13"/>
                  </a:moveTo>
                  <a:lnTo>
                    <a:pt x="4" y="9"/>
                  </a:lnTo>
                  <a:lnTo>
                    <a:pt x="2" y="6"/>
                  </a:lnTo>
                  <a:lnTo>
                    <a:pt x="2" y="6"/>
                  </a:lnTo>
                  <a:lnTo>
                    <a:pt x="4" y="4"/>
                  </a:lnTo>
                  <a:lnTo>
                    <a:pt x="4" y="4"/>
                  </a:lnTo>
                  <a:lnTo>
                    <a:pt x="6" y="6"/>
                  </a:lnTo>
                  <a:lnTo>
                    <a:pt x="6" y="13"/>
                  </a:lnTo>
                  <a:lnTo>
                    <a:pt x="6" y="13"/>
                  </a:lnTo>
                  <a:lnTo>
                    <a:pt x="4" y="13"/>
                  </a:lnTo>
                  <a:lnTo>
                    <a:pt x="4" y="13"/>
                  </a:lnTo>
                  <a:close/>
                  <a:moveTo>
                    <a:pt x="36" y="19"/>
                  </a:moveTo>
                  <a:lnTo>
                    <a:pt x="32" y="19"/>
                  </a:lnTo>
                  <a:lnTo>
                    <a:pt x="25" y="23"/>
                  </a:lnTo>
                  <a:lnTo>
                    <a:pt x="21" y="21"/>
                  </a:lnTo>
                  <a:lnTo>
                    <a:pt x="19" y="19"/>
                  </a:lnTo>
                  <a:lnTo>
                    <a:pt x="23" y="17"/>
                  </a:lnTo>
                  <a:lnTo>
                    <a:pt x="25" y="17"/>
                  </a:lnTo>
                  <a:lnTo>
                    <a:pt x="30" y="15"/>
                  </a:lnTo>
                  <a:lnTo>
                    <a:pt x="32" y="13"/>
                  </a:lnTo>
                  <a:lnTo>
                    <a:pt x="36" y="15"/>
                  </a:lnTo>
                  <a:lnTo>
                    <a:pt x="36" y="19"/>
                  </a:lnTo>
                  <a:lnTo>
                    <a:pt x="36" y="19"/>
                  </a:lnTo>
                  <a:close/>
                  <a:moveTo>
                    <a:pt x="42" y="21"/>
                  </a:moveTo>
                  <a:lnTo>
                    <a:pt x="42" y="25"/>
                  </a:lnTo>
                  <a:lnTo>
                    <a:pt x="44" y="30"/>
                  </a:lnTo>
                  <a:lnTo>
                    <a:pt x="49" y="27"/>
                  </a:lnTo>
                  <a:lnTo>
                    <a:pt x="51" y="25"/>
                  </a:lnTo>
                  <a:lnTo>
                    <a:pt x="51" y="21"/>
                  </a:lnTo>
                  <a:lnTo>
                    <a:pt x="46" y="21"/>
                  </a:lnTo>
                  <a:lnTo>
                    <a:pt x="42" y="21"/>
                  </a:lnTo>
                  <a:lnTo>
                    <a:pt x="42" y="21"/>
                  </a:lnTo>
                  <a:close/>
                  <a:moveTo>
                    <a:pt x="80" y="4"/>
                  </a:moveTo>
                  <a:lnTo>
                    <a:pt x="82" y="0"/>
                  </a:lnTo>
                  <a:lnTo>
                    <a:pt x="87" y="0"/>
                  </a:lnTo>
                  <a:lnTo>
                    <a:pt x="89" y="2"/>
                  </a:lnTo>
                  <a:lnTo>
                    <a:pt x="84" y="2"/>
                  </a:lnTo>
                  <a:lnTo>
                    <a:pt x="80" y="4"/>
                  </a:lnTo>
                  <a:lnTo>
                    <a:pt x="80" y="4"/>
                  </a:lnTo>
                  <a:close/>
                  <a:moveTo>
                    <a:pt x="68" y="21"/>
                  </a:moveTo>
                  <a:lnTo>
                    <a:pt x="74" y="17"/>
                  </a:lnTo>
                  <a:lnTo>
                    <a:pt x="74" y="13"/>
                  </a:lnTo>
                  <a:lnTo>
                    <a:pt x="80" y="11"/>
                  </a:lnTo>
                  <a:lnTo>
                    <a:pt x="80" y="15"/>
                  </a:lnTo>
                  <a:lnTo>
                    <a:pt x="76" y="21"/>
                  </a:lnTo>
                  <a:lnTo>
                    <a:pt x="72" y="23"/>
                  </a:lnTo>
                  <a:lnTo>
                    <a:pt x="68" y="21"/>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91" name="Freeform 101">
              <a:extLst>
                <a:ext uri="{FF2B5EF4-FFF2-40B4-BE49-F238E27FC236}">
                  <a16:creationId xmlns:a16="http://schemas.microsoft.com/office/drawing/2014/main" id="{8EBD618B-4735-48FD-8DB4-C9CEDCBA8291}"/>
                </a:ext>
              </a:extLst>
            </p:cNvPr>
            <p:cNvSpPr>
              <a:spLocks noEditPoints="1"/>
            </p:cNvSpPr>
            <p:nvPr/>
          </p:nvSpPr>
          <p:spPr bwMode="auto">
            <a:xfrm>
              <a:off x="3885723" y="3185264"/>
              <a:ext cx="41113" cy="36339"/>
            </a:xfrm>
            <a:custGeom>
              <a:avLst/>
              <a:gdLst>
                <a:gd name="T0" fmla="*/ 5 w 51"/>
                <a:gd name="T1" fmla="*/ 4 h 48"/>
                <a:gd name="T2" fmla="*/ 9 w 51"/>
                <a:gd name="T3" fmla="*/ 2 h 48"/>
                <a:gd name="T4" fmla="*/ 7 w 51"/>
                <a:gd name="T5" fmla="*/ 0 h 48"/>
                <a:gd name="T6" fmla="*/ 5 w 51"/>
                <a:gd name="T7" fmla="*/ 0 h 48"/>
                <a:gd name="T8" fmla="*/ 3 w 51"/>
                <a:gd name="T9" fmla="*/ 2 h 48"/>
                <a:gd name="T10" fmla="*/ 0 w 51"/>
                <a:gd name="T11" fmla="*/ 2 h 48"/>
                <a:gd name="T12" fmla="*/ 0 w 51"/>
                <a:gd name="T13" fmla="*/ 4 h 48"/>
                <a:gd name="T14" fmla="*/ 0 w 51"/>
                <a:gd name="T15" fmla="*/ 4 h 48"/>
                <a:gd name="T16" fmla="*/ 5 w 51"/>
                <a:gd name="T17" fmla="*/ 4 h 48"/>
                <a:gd name="T18" fmla="*/ 5 w 51"/>
                <a:gd name="T19" fmla="*/ 4 h 48"/>
                <a:gd name="T20" fmla="*/ 9 w 51"/>
                <a:gd name="T21" fmla="*/ 8 h 48"/>
                <a:gd name="T22" fmla="*/ 9 w 51"/>
                <a:gd name="T23" fmla="*/ 6 h 48"/>
                <a:gd name="T24" fmla="*/ 9 w 51"/>
                <a:gd name="T25" fmla="*/ 4 h 48"/>
                <a:gd name="T26" fmla="*/ 11 w 51"/>
                <a:gd name="T27" fmla="*/ 4 h 48"/>
                <a:gd name="T28" fmla="*/ 11 w 51"/>
                <a:gd name="T29" fmla="*/ 6 h 48"/>
                <a:gd name="T30" fmla="*/ 11 w 51"/>
                <a:gd name="T31" fmla="*/ 6 h 48"/>
                <a:gd name="T32" fmla="*/ 9 w 51"/>
                <a:gd name="T33" fmla="*/ 8 h 48"/>
                <a:gd name="T34" fmla="*/ 9 w 51"/>
                <a:gd name="T35" fmla="*/ 8 h 48"/>
                <a:gd name="T36" fmla="*/ 24 w 51"/>
                <a:gd name="T37" fmla="*/ 12 h 48"/>
                <a:gd name="T38" fmla="*/ 24 w 51"/>
                <a:gd name="T39" fmla="*/ 12 h 48"/>
                <a:gd name="T40" fmla="*/ 22 w 51"/>
                <a:gd name="T41" fmla="*/ 12 h 48"/>
                <a:gd name="T42" fmla="*/ 19 w 51"/>
                <a:gd name="T43" fmla="*/ 12 h 48"/>
                <a:gd name="T44" fmla="*/ 22 w 51"/>
                <a:gd name="T45" fmla="*/ 10 h 48"/>
                <a:gd name="T46" fmla="*/ 24 w 51"/>
                <a:gd name="T47" fmla="*/ 10 h 48"/>
                <a:gd name="T48" fmla="*/ 26 w 51"/>
                <a:gd name="T49" fmla="*/ 10 h 48"/>
                <a:gd name="T50" fmla="*/ 26 w 51"/>
                <a:gd name="T51" fmla="*/ 12 h 48"/>
                <a:gd name="T52" fmla="*/ 26 w 51"/>
                <a:gd name="T53" fmla="*/ 12 h 48"/>
                <a:gd name="T54" fmla="*/ 24 w 51"/>
                <a:gd name="T55" fmla="*/ 12 h 48"/>
                <a:gd name="T56" fmla="*/ 24 w 51"/>
                <a:gd name="T57" fmla="*/ 12 h 48"/>
                <a:gd name="T58" fmla="*/ 32 w 51"/>
                <a:gd name="T59" fmla="*/ 12 h 48"/>
                <a:gd name="T60" fmla="*/ 28 w 51"/>
                <a:gd name="T61" fmla="*/ 14 h 48"/>
                <a:gd name="T62" fmla="*/ 28 w 51"/>
                <a:gd name="T63" fmla="*/ 12 h 48"/>
                <a:gd name="T64" fmla="*/ 28 w 51"/>
                <a:gd name="T65" fmla="*/ 10 h 48"/>
                <a:gd name="T66" fmla="*/ 32 w 51"/>
                <a:gd name="T67" fmla="*/ 12 h 48"/>
                <a:gd name="T68" fmla="*/ 32 w 51"/>
                <a:gd name="T69" fmla="*/ 12 h 48"/>
                <a:gd name="T70" fmla="*/ 49 w 51"/>
                <a:gd name="T71" fmla="*/ 10 h 48"/>
                <a:gd name="T72" fmla="*/ 47 w 51"/>
                <a:gd name="T73" fmla="*/ 8 h 48"/>
                <a:gd name="T74" fmla="*/ 49 w 51"/>
                <a:gd name="T75" fmla="*/ 6 h 48"/>
                <a:gd name="T76" fmla="*/ 49 w 51"/>
                <a:gd name="T77" fmla="*/ 8 h 48"/>
                <a:gd name="T78" fmla="*/ 49 w 51"/>
                <a:gd name="T79" fmla="*/ 10 h 48"/>
                <a:gd name="T80" fmla="*/ 49 w 51"/>
                <a:gd name="T81" fmla="*/ 10 h 48"/>
                <a:gd name="T82" fmla="*/ 47 w 51"/>
                <a:gd name="T83" fmla="*/ 25 h 48"/>
                <a:gd name="T84" fmla="*/ 45 w 51"/>
                <a:gd name="T85" fmla="*/ 21 h 48"/>
                <a:gd name="T86" fmla="*/ 47 w 51"/>
                <a:gd name="T87" fmla="*/ 19 h 48"/>
                <a:gd name="T88" fmla="*/ 51 w 51"/>
                <a:gd name="T89" fmla="*/ 21 h 48"/>
                <a:gd name="T90" fmla="*/ 51 w 51"/>
                <a:gd name="T91" fmla="*/ 23 h 48"/>
                <a:gd name="T92" fmla="*/ 49 w 51"/>
                <a:gd name="T93" fmla="*/ 25 h 48"/>
                <a:gd name="T94" fmla="*/ 47 w 51"/>
                <a:gd name="T95" fmla="*/ 25 h 48"/>
                <a:gd name="T96" fmla="*/ 47 w 51"/>
                <a:gd name="T97" fmla="*/ 25 h 48"/>
                <a:gd name="T98" fmla="*/ 43 w 51"/>
                <a:gd name="T99" fmla="*/ 42 h 48"/>
                <a:gd name="T100" fmla="*/ 40 w 51"/>
                <a:gd name="T101" fmla="*/ 40 h 48"/>
                <a:gd name="T102" fmla="*/ 43 w 51"/>
                <a:gd name="T103" fmla="*/ 40 h 48"/>
                <a:gd name="T104" fmla="*/ 45 w 51"/>
                <a:gd name="T105" fmla="*/ 42 h 48"/>
                <a:gd name="T106" fmla="*/ 43 w 51"/>
                <a:gd name="T107" fmla="*/ 42 h 48"/>
                <a:gd name="T108" fmla="*/ 43 w 51"/>
                <a:gd name="T109" fmla="*/ 42 h 48"/>
                <a:gd name="T110" fmla="*/ 32 w 51"/>
                <a:gd name="T111" fmla="*/ 46 h 48"/>
                <a:gd name="T112" fmla="*/ 32 w 51"/>
                <a:gd name="T113" fmla="*/ 42 h 48"/>
                <a:gd name="T114" fmla="*/ 30 w 51"/>
                <a:gd name="T115" fmla="*/ 40 h 48"/>
                <a:gd name="T116" fmla="*/ 34 w 51"/>
                <a:gd name="T117" fmla="*/ 40 h 48"/>
                <a:gd name="T118" fmla="*/ 38 w 51"/>
                <a:gd name="T119" fmla="*/ 44 h 48"/>
                <a:gd name="T120" fmla="*/ 36 w 51"/>
                <a:gd name="T121" fmla="*/ 48 h 48"/>
                <a:gd name="T122" fmla="*/ 32 w 51"/>
                <a:gd name="T123"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 h="48">
                  <a:moveTo>
                    <a:pt x="5" y="4"/>
                  </a:moveTo>
                  <a:lnTo>
                    <a:pt x="9" y="2"/>
                  </a:lnTo>
                  <a:lnTo>
                    <a:pt x="7" y="0"/>
                  </a:lnTo>
                  <a:lnTo>
                    <a:pt x="5" y="0"/>
                  </a:lnTo>
                  <a:lnTo>
                    <a:pt x="3" y="2"/>
                  </a:lnTo>
                  <a:lnTo>
                    <a:pt x="0" y="2"/>
                  </a:lnTo>
                  <a:lnTo>
                    <a:pt x="0" y="4"/>
                  </a:lnTo>
                  <a:lnTo>
                    <a:pt x="0" y="4"/>
                  </a:lnTo>
                  <a:lnTo>
                    <a:pt x="5" y="4"/>
                  </a:lnTo>
                  <a:lnTo>
                    <a:pt x="5" y="4"/>
                  </a:lnTo>
                  <a:close/>
                  <a:moveTo>
                    <a:pt x="9" y="8"/>
                  </a:moveTo>
                  <a:lnTo>
                    <a:pt x="9" y="6"/>
                  </a:lnTo>
                  <a:lnTo>
                    <a:pt x="9" y="4"/>
                  </a:lnTo>
                  <a:lnTo>
                    <a:pt x="11" y="4"/>
                  </a:lnTo>
                  <a:lnTo>
                    <a:pt x="11" y="6"/>
                  </a:lnTo>
                  <a:lnTo>
                    <a:pt x="11" y="6"/>
                  </a:lnTo>
                  <a:lnTo>
                    <a:pt x="9" y="8"/>
                  </a:lnTo>
                  <a:lnTo>
                    <a:pt x="9" y="8"/>
                  </a:lnTo>
                  <a:close/>
                  <a:moveTo>
                    <a:pt x="24" y="12"/>
                  </a:moveTo>
                  <a:lnTo>
                    <a:pt x="24" y="12"/>
                  </a:lnTo>
                  <a:lnTo>
                    <a:pt x="22" y="12"/>
                  </a:lnTo>
                  <a:lnTo>
                    <a:pt x="19" y="12"/>
                  </a:lnTo>
                  <a:lnTo>
                    <a:pt x="22" y="10"/>
                  </a:lnTo>
                  <a:lnTo>
                    <a:pt x="24" y="10"/>
                  </a:lnTo>
                  <a:lnTo>
                    <a:pt x="26" y="10"/>
                  </a:lnTo>
                  <a:lnTo>
                    <a:pt x="26" y="12"/>
                  </a:lnTo>
                  <a:lnTo>
                    <a:pt x="26" y="12"/>
                  </a:lnTo>
                  <a:lnTo>
                    <a:pt x="24" y="12"/>
                  </a:lnTo>
                  <a:lnTo>
                    <a:pt x="24" y="12"/>
                  </a:lnTo>
                  <a:close/>
                  <a:moveTo>
                    <a:pt x="32" y="12"/>
                  </a:moveTo>
                  <a:lnTo>
                    <a:pt x="28" y="14"/>
                  </a:lnTo>
                  <a:lnTo>
                    <a:pt x="28" y="12"/>
                  </a:lnTo>
                  <a:lnTo>
                    <a:pt x="28" y="10"/>
                  </a:lnTo>
                  <a:lnTo>
                    <a:pt x="32" y="12"/>
                  </a:lnTo>
                  <a:lnTo>
                    <a:pt x="32" y="12"/>
                  </a:lnTo>
                  <a:close/>
                  <a:moveTo>
                    <a:pt x="49" y="10"/>
                  </a:moveTo>
                  <a:lnTo>
                    <a:pt x="47" y="8"/>
                  </a:lnTo>
                  <a:lnTo>
                    <a:pt x="49" y="6"/>
                  </a:lnTo>
                  <a:lnTo>
                    <a:pt x="49" y="8"/>
                  </a:lnTo>
                  <a:lnTo>
                    <a:pt x="49" y="10"/>
                  </a:lnTo>
                  <a:lnTo>
                    <a:pt x="49" y="10"/>
                  </a:lnTo>
                  <a:close/>
                  <a:moveTo>
                    <a:pt x="47" y="25"/>
                  </a:moveTo>
                  <a:lnTo>
                    <a:pt x="45" y="21"/>
                  </a:lnTo>
                  <a:lnTo>
                    <a:pt x="47" y="19"/>
                  </a:lnTo>
                  <a:lnTo>
                    <a:pt x="51" y="21"/>
                  </a:lnTo>
                  <a:lnTo>
                    <a:pt x="51" y="23"/>
                  </a:lnTo>
                  <a:lnTo>
                    <a:pt x="49" y="25"/>
                  </a:lnTo>
                  <a:lnTo>
                    <a:pt x="47" y="25"/>
                  </a:lnTo>
                  <a:lnTo>
                    <a:pt x="47" y="25"/>
                  </a:lnTo>
                  <a:close/>
                  <a:moveTo>
                    <a:pt x="43" y="42"/>
                  </a:moveTo>
                  <a:lnTo>
                    <a:pt x="40" y="40"/>
                  </a:lnTo>
                  <a:lnTo>
                    <a:pt x="43" y="40"/>
                  </a:lnTo>
                  <a:lnTo>
                    <a:pt x="45" y="42"/>
                  </a:lnTo>
                  <a:lnTo>
                    <a:pt x="43" y="42"/>
                  </a:lnTo>
                  <a:lnTo>
                    <a:pt x="43" y="42"/>
                  </a:lnTo>
                  <a:close/>
                  <a:moveTo>
                    <a:pt x="32" y="46"/>
                  </a:moveTo>
                  <a:lnTo>
                    <a:pt x="32" y="42"/>
                  </a:lnTo>
                  <a:lnTo>
                    <a:pt x="30" y="40"/>
                  </a:lnTo>
                  <a:lnTo>
                    <a:pt x="34" y="40"/>
                  </a:lnTo>
                  <a:lnTo>
                    <a:pt x="38" y="44"/>
                  </a:lnTo>
                  <a:lnTo>
                    <a:pt x="36" y="48"/>
                  </a:lnTo>
                  <a:lnTo>
                    <a:pt x="32" y="46"/>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92" name="Freeform 102">
              <a:extLst>
                <a:ext uri="{FF2B5EF4-FFF2-40B4-BE49-F238E27FC236}">
                  <a16:creationId xmlns:a16="http://schemas.microsoft.com/office/drawing/2014/main" id="{9E408C18-8AB4-456D-8E47-42087E9B5E64}"/>
                </a:ext>
              </a:extLst>
            </p:cNvPr>
            <p:cNvSpPr>
              <a:spLocks noEditPoints="1"/>
            </p:cNvSpPr>
            <p:nvPr/>
          </p:nvSpPr>
          <p:spPr bwMode="auto">
            <a:xfrm>
              <a:off x="5115853" y="3035363"/>
              <a:ext cx="120916" cy="158985"/>
            </a:xfrm>
            <a:custGeom>
              <a:avLst/>
              <a:gdLst>
                <a:gd name="T0" fmla="*/ 57 w 150"/>
                <a:gd name="T1" fmla="*/ 139 h 210"/>
                <a:gd name="T2" fmla="*/ 55 w 150"/>
                <a:gd name="T3" fmla="*/ 80 h 210"/>
                <a:gd name="T4" fmla="*/ 76 w 150"/>
                <a:gd name="T5" fmla="*/ 27 h 210"/>
                <a:gd name="T6" fmla="*/ 85 w 150"/>
                <a:gd name="T7" fmla="*/ 46 h 210"/>
                <a:gd name="T8" fmla="*/ 97 w 150"/>
                <a:gd name="T9" fmla="*/ 59 h 210"/>
                <a:gd name="T10" fmla="*/ 104 w 150"/>
                <a:gd name="T11" fmla="*/ 59 h 210"/>
                <a:gd name="T12" fmla="*/ 116 w 150"/>
                <a:gd name="T13" fmla="*/ 61 h 210"/>
                <a:gd name="T14" fmla="*/ 125 w 150"/>
                <a:gd name="T15" fmla="*/ 59 h 210"/>
                <a:gd name="T16" fmla="*/ 131 w 150"/>
                <a:gd name="T17" fmla="*/ 71 h 210"/>
                <a:gd name="T18" fmla="*/ 137 w 150"/>
                <a:gd name="T19" fmla="*/ 78 h 210"/>
                <a:gd name="T20" fmla="*/ 148 w 150"/>
                <a:gd name="T21" fmla="*/ 84 h 210"/>
                <a:gd name="T22" fmla="*/ 148 w 150"/>
                <a:gd name="T23" fmla="*/ 90 h 210"/>
                <a:gd name="T24" fmla="*/ 146 w 150"/>
                <a:gd name="T25" fmla="*/ 97 h 210"/>
                <a:gd name="T26" fmla="*/ 140 w 150"/>
                <a:gd name="T27" fmla="*/ 111 h 210"/>
                <a:gd name="T28" fmla="*/ 131 w 150"/>
                <a:gd name="T29" fmla="*/ 122 h 210"/>
                <a:gd name="T30" fmla="*/ 127 w 150"/>
                <a:gd name="T31" fmla="*/ 130 h 210"/>
                <a:gd name="T32" fmla="*/ 123 w 150"/>
                <a:gd name="T33" fmla="*/ 128 h 210"/>
                <a:gd name="T34" fmla="*/ 125 w 150"/>
                <a:gd name="T35" fmla="*/ 124 h 210"/>
                <a:gd name="T36" fmla="*/ 121 w 150"/>
                <a:gd name="T37" fmla="*/ 126 h 210"/>
                <a:gd name="T38" fmla="*/ 116 w 150"/>
                <a:gd name="T39" fmla="*/ 130 h 210"/>
                <a:gd name="T40" fmla="*/ 116 w 150"/>
                <a:gd name="T41" fmla="*/ 134 h 210"/>
                <a:gd name="T42" fmla="*/ 112 w 150"/>
                <a:gd name="T43" fmla="*/ 143 h 210"/>
                <a:gd name="T44" fmla="*/ 112 w 150"/>
                <a:gd name="T45" fmla="*/ 147 h 210"/>
                <a:gd name="T46" fmla="*/ 112 w 150"/>
                <a:gd name="T47" fmla="*/ 151 h 210"/>
                <a:gd name="T48" fmla="*/ 116 w 150"/>
                <a:gd name="T49" fmla="*/ 160 h 210"/>
                <a:gd name="T50" fmla="*/ 106 w 150"/>
                <a:gd name="T51" fmla="*/ 162 h 210"/>
                <a:gd name="T52" fmla="*/ 102 w 150"/>
                <a:gd name="T53" fmla="*/ 162 h 210"/>
                <a:gd name="T54" fmla="*/ 89 w 150"/>
                <a:gd name="T55" fmla="*/ 172 h 210"/>
                <a:gd name="T56" fmla="*/ 89 w 150"/>
                <a:gd name="T57" fmla="*/ 181 h 210"/>
                <a:gd name="T58" fmla="*/ 83 w 150"/>
                <a:gd name="T59" fmla="*/ 183 h 210"/>
                <a:gd name="T60" fmla="*/ 70 w 150"/>
                <a:gd name="T61" fmla="*/ 183 h 210"/>
                <a:gd name="T62" fmla="*/ 66 w 150"/>
                <a:gd name="T63" fmla="*/ 189 h 210"/>
                <a:gd name="T64" fmla="*/ 66 w 150"/>
                <a:gd name="T65" fmla="*/ 193 h 210"/>
                <a:gd name="T66" fmla="*/ 68 w 150"/>
                <a:gd name="T67" fmla="*/ 196 h 210"/>
                <a:gd name="T68" fmla="*/ 66 w 150"/>
                <a:gd name="T69" fmla="*/ 198 h 210"/>
                <a:gd name="T70" fmla="*/ 59 w 150"/>
                <a:gd name="T71" fmla="*/ 204 h 210"/>
                <a:gd name="T72" fmla="*/ 53 w 150"/>
                <a:gd name="T73" fmla="*/ 204 h 210"/>
                <a:gd name="T74" fmla="*/ 43 w 150"/>
                <a:gd name="T75" fmla="*/ 206 h 210"/>
                <a:gd name="T76" fmla="*/ 34 w 150"/>
                <a:gd name="T77" fmla="*/ 210 h 210"/>
                <a:gd name="T78" fmla="*/ 30 w 150"/>
                <a:gd name="T79" fmla="*/ 210 h 210"/>
                <a:gd name="T80" fmla="*/ 15 w 150"/>
                <a:gd name="T81" fmla="*/ 198 h 210"/>
                <a:gd name="T82" fmla="*/ 0 w 150"/>
                <a:gd name="T83" fmla="*/ 166 h 210"/>
                <a:gd name="T84" fmla="*/ 0 w 150"/>
                <a:gd name="T85" fmla="*/ 156 h 210"/>
                <a:gd name="T86" fmla="*/ 74 w 150"/>
                <a:gd name="T87" fmla="*/ 14 h 210"/>
                <a:gd name="T88" fmla="*/ 76 w 150"/>
                <a:gd name="T89" fmla="*/ 6 h 210"/>
                <a:gd name="T90" fmla="*/ 76 w 150"/>
                <a:gd name="T91" fmla="*/ 4 h 210"/>
                <a:gd name="T92" fmla="*/ 74 w 150"/>
                <a:gd name="T93" fmla="*/ 2 h 210"/>
                <a:gd name="T94" fmla="*/ 74 w 150"/>
                <a:gd name="T95" fmla="*/ 0 h 210"/>
                <a:gd name="T96" fmla="*/ 72 w 150"/>
                <a:gd name="T97" fmla="*/ 0 h 210"/>
                <a:gd name="T98" fmla="*/ 70 w 150"/>
                <a:gd name="T99" fmla="*/ 8 h 210"/>
                <a:gd name="T100" fmla="*/ 68 w 150"/>
                <a:gd name="T101" fmla="*/ 8 h 210"/>
                <a:gd name="T102" fmla="*/ 70 w 150"/>
                <a:gd name="T103" fmla="*/ 10 h 210"/>
                <a:gd name="T104" fmla="*/ 74 w 150"/>
                <a:gd name="T105" fmla="*/ 1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 h="210">
                  <a:moveTo>
                    <a:pt x="0" y="156"/>
                  </a:moveTo>
                  <a:lnTo>
                    <a:pt x="57" y="139"/>
                  </a:lnTo>
                  <a:lnTo>
                    <a:pt x="62" y="94"/>
                  </a:lnTo>
                  <a:lnTo>
                    <a:pt x="55" y="80"/>
                  </a:lnTo>
                  <a:lnTo>
                    <a:pt x="74" y="27"/>
                  </a:lnTo>
                  <a:lnTo>
                    <a:pt x="76" y="27"/>
                  </a:lnTo>
                  <a:lnTo>
                    <a:pt x="78" y="38"/>
                  </a:lnTo>
                  <a:lnTo>
                    <a:pt x="85" y="46"/>
                  </a:lnTo>
                  <a:lnTo>
                    <a:pt x="85" y="48"/>
                  </a:lnTo>
                  <a:lnTo>
                    <a:pt x="97" y="59"/>
                  </a:lnTo>
                  <a:lnTo>
                    <a:pt x="102" y="59"/>
                  </a:lnTo>
                  <a:lnTo>
                    <a:pt x="104" y="59"/>
                  </a:lnTo>
                  <a:lnTo>
                    <a:pt x="108" y="59"/>
                  </a:lnTo>
                  <a:lnTo>
                    <a:pt x="116" y="61"/>
                  </a:lnTo>
                  <a:lnTo>
                    <a:pt x="123" y="59"/>
                  </a:lnTo>
                  <a:lnTo>
                    <a:pt x="125" y="59"/>
                  </a:lnTo>
                  <a:lnTo>
                    <a:pt x="129" y="67"/>
                  </a:lnTo>
                  <a:lnTo>
                    <a:pt x="131" y="71"/>
                  </a:lnTo>
                  <a:lnTo>
                    <a:pt x="135" y="75"/>
                  </a:lnTo>
                  <a:lnTo>
                    <a:pt x="137" y="78"/>
                  </a:lnTo>
                  <a:lnTo>
                    <a:pt x="144" y="84"/>
                  </a:lnTo>
                  <a:lnTo>
                    <a:pt x="148" y="84"/>
                  </a:lnTo>
                  <a:lnTo>
                    <a:pt x="150" y="86"/>
                  </a:lnTo>
                  <a:lnTo>
                    <a:pt x="148" y="90"/>
                  </a:lnTo>
                  <a:lnTo>
                    <a:pt x="146" y="94"/>
                  </a:lnTo>
                  <a:lnTo>
                    <a:pt x="146" y="97"/>
                  </a:lnTo>
                  <a:lnTo>
                    <a:pt x="146" y="101"/>
                  </a:lnTo>
                  <a:lnTo>
                    <a:pt x="140" y="111"/>
                  </a:lnTo>
                  <a:lnTo>
                    <a:pt x="133" y="115"/>
                  </a:lnTo>
                  <a:lnTo>
                    <a:pt x="131" y="122"/>
                  </a:lnTo>
                  <a:lnTo>
                    <a:pt x="129" y="122"/>
                  </a:lnTo>
                  <a:lnTo>
                    <a:pt x="127" y="130"/>
                  </a:lnTo>
                  <a:lnTo>
                    <a:pt x="125" y="130"/>
                  </a:lnTo>
                  <a:lnTo>
                    <a:pt x="123" y="128"/>
                  </a:lnTo>
                  <a:lnTo>
                    <a:pt x="123" y="126"/>
                  </a:lnTo>
                  <a:lnTo>
                    <a:pt x="125" y="124"/>
                  </a:lnTo>
                  <a:lnTo>
                    <a:pt x="123" y="124"/>
                  </a:lnTo>
                  <a:lnTo>
                    <a:pt x="121" y="126"/>
                  </a:lnTo>
                  <a:lnTo>
                    <a:pt x="118" y="130"/>
                  </a:lnTo>
                  <a:lnTo>
                    <a:pt x="116" y="130"/>
                  </a:lnTo>
                  <a:lnTo>
                    <a:pt x="118" y="132"/>
                  </a:lnTo>
                  <a:lnTo>
                    <a:pt x="116" y="134"/>
                  </a:lnTo>
                  <a:lnTo>
                    <a:pt x="112" y="141"/>
                  </a:lnTo>
                  <a:lnTo>
                    <a:pt x="112" y="143"/>
                  </a:lnTo>
                  <a:lnTo>
                    <a:pt x="112" y="147"/>
                  </a:lnTo>
                  <a:lnTo>
                    <a:pt x="112" y="147"/>
                  </a:lnTo>
                  <a:lnTo>
                    <a:pt x="114" y="151"/>
                  </a:lnTo>
                  <a:lnTo>
                    <a:pt x="112" y="151"/>
                  </a:lnTo>
                  <a:lnTo>
                    <a:pt x="116" y="158"/>
                  </a:lnTo>
                  <a:lnTo>
                    <a:pt x="116" y="160"/>
                  </a:lnTo>
                  <a:lnTo>
                    <a:pt x="116" y="162"/>
                  </a:lnTo>
                  <a:lnTo>
                    <a:pt x="106" y="162"/>
                  </a:lnTo>
                  <a:lnTo>
                    <a:pt x="104" y="164"/>
                  </a:lnTo>
                  <a:lnTo>
                    <a:pt x="102" y="162"/>
                  </a:lnTo>
                  <a:lnTo>
                    <a:pt x="97" y="164"/>
                  </a:lnTo>
                  <a:lnTo>
                    <a:pt x="89" y="172"/>
                  </a:lnTo>
                  <a:lnTo>
                    <a:pt x="89" y="179"/>
                  </a:lnTo>
                  <a:lnTo>
                    <a:pt x="89" y="181"/>
                  </a:lnTo>
                  <a:lnTo>
                    <a:pt x="85" y="183"/>
                  </a:lnTo>
                  <a:lnTo>
                    <a:pt x="83" y="183"/>
                  </a:lnTo>
                  <a:lnTo>
                    <a:pt x="76" y="183"/>
                  </a:lnTo>
                  <a:lnTo>
                    <a:pt x="70" y="183"/>
                  </a:lnTo>
                  <a:lnTo>
                    <a:pt x="68" y="185"/>
                  </a:lnTo>
                  <a:lnTo>
                    <a:pt x="66" y="189"/>
                  </a:lnTo>
                  <a:lnTo>
                    <a:pt x="66" y="189"/>
                  </a:lnTo>
                  <a:lnTo>
                    <a:pt x="66" y="193"/>
                  </a:lnTo>
                  <a:lnTo>
                    <a:pt x="68" y="193"/>
                  </a:lnTo>
                  <a:lnTo>
                    <a:pt x="68" y="196"/>
                  </a:lnTo>
                  <a:lnTo>
                    <a:pt x="66" y="196"/>
                  </a:lnTo>
                  <a:lnTo>
                    <a:pt x="66" y="198"/>
                  </a:lnTo>
                  <a:lnTo>
                    <a:pt x="62" y="204"/>
                  </a:lnTo>
                  <a:lnTo>
                    <a:pt x="59" y="204"/>
                  </a:lnTo>
                  <a:lnTo>
                    <a:pt x="55" y="202"/>
                  </a:lnTo>
                  <a:lnTo>
                    <a:pt x="53" y="204"/>
                  </a:lnTo>
                  <a:lnTo>
                    <a:pt x="49" y="202"/>
                  </a:lnTo>
                  <a:lnTo>
                    <a:pt x="43" y="206"/>
                  </a:lnTo>
                  <a:lnTo>
                    <a:pt x="38" y="206"/>
                  </a:lnTo>
                  <a:lnTo>
                    <a:pt x="34" y="210"/>
                  </a:lnTo>
                  <a:lnTo>
                    <a:pt x="30" y="210"/>
                  </a:lnTo>
                  <a:lnTo>
                    <a:pt x="30" y="210"/>
                  </a:lnTo>
                  <a:lnTo>
                    <a:pt x="28" y="210"/>
                  </a:lnTo>
                  <a:lnTo>
                    <a:pt x="15" y="198"/>
                  </a:lnTo>
                  <a:lnTo>
                    <a:pt x="17" y="189"/>
                  </a:lnTo>
                  <a:lnTo>
                    <a:pt x="0" y="166"/>
                  </a:lnTo>
                  <a:lnTo>
                    <a:pt x="0" y="156"/>
                  </a:lnTo>
                  <a:lnTo>
                    <a:pt x="0" y="156"/>
                  </a:lnTo>
                  <a:close/>
                  <a:moveTo>
                    <a:pt x="74" y="19"/>
                  </a:moveTo>
                  <a:lnTo>
                    <a:pt x="74" y="14"/>
                  </a:lnTo>
                  <a:lnTo>
                    <a:pt x="74" y="12"/>
                  </a:lnTo>
                  <a:lnTo>
                    <a:pt x="76" y="6"/>
                  </a:lnTo>
                  <a:lnTo>
                    <a:pt x="74" y="6"/>
                  </a:lnTo>
                  <a:lnTo>
                    <a:pt x="76" y="4"/>
                  </a:lnTo>
                  <a:lnTo>
                    <a:pt x="74" y="2"/>
                  </a:lnTo>
                  <a:lnTo>
                    <a:pt x="74" y="2"/>
                  </a:lnTo>
                  <a:lnTo>
                    <a:pt x="76" y="2"/>
                  </a:lnTo>
                  <a:lnTo>
                    <a:pt x="74" y="0"/>
                  </a:lnTo>
                  <a:lnTo>
                    <a:pt x="74" y="2"/>
                  </a:lnTo>
                  <a:lnTo>
                    <a:pt x="72" y="0"/>
                  </a:lnTo>
                  <a:lnTo>
                    <a:pt x="72" y="6"/>
                  </a:lnTo>
                  <a:lnTo>
                    <a:pt x="70" y="8"/>
                  </a:lnTo>
                  <a:lnTo>
                    <a:pt x="70" y="6"/>
                  </a:lnTo>
                  <a:lnTo>
                    <a:pt x="68" y="8"/>
                  </a:lnTo>
                  <a:lnTo>
                    <a:pt x="68" y="10"/>
                  </a:lnTo>
                  <a:lnTo>
                    <a:pt x="70" y="10"/>
                  </a:lnTo>
                  <a:lnTo>
                    <a:pt x="72" y="16"/>
                  </a:lnTo>
                  <a:lnTo>
                    <a:pt x="74" y="19"/>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93" name="Freeform 103">
              <a:extLst>
                <a:ext uri="{FF2B5EF4-FFF2-40B4-BE49-F238E27FC236}">
                  <a16:creationId xmlns:a16="http://schemas.microsoft.com/office/drawing/2014/main" id="{0FD6C951-F0F1-463E-9458-349637B5178E}"/>
                </a:ext>
              </a:extLst>
            </p:cNvPr>
            <p:cNvSpPr>
              <a:spLocks noEditPoints="1"/>
            </p:cNvSpPr>
            <p:nvPr/>
          </p:nvSpPr>
          <p:spPr bwMode="auto">
            <a:xfrm>
              <a:off x="4966723" y="3153468"/>
              <a:ext cx="195079" cy="112804"/>
            </a:xfrm>
            <a:custGeom>
              <a:avLst/>
              <a:gdLst>
                <a:gd name="T0" fmla="*/ 6 w 242"/>
                <a:gd name="T1" fmla="*/ 56 h 149"/>
                <a:gd name="T2" fmla="*/ 10 w 242"/>
                <a:gd name="T3" fmla="*/ 54 h 149"/>
                <a:gd name="T4" fmla="*/ 13 w 242"/>
                <a:gd name="T5" fmla="*/ 44 h 149"/>
                <a:gd name="T6" fmla="*/ 21 w 242"/>
                <a:gd name="T7" fmla="*/ 33 h 149"/>
                <a:gd name="T8" fmla="*/ 40 w 242"/>
                <a:gd name="T9" fmla="*/ 37 h 149"/>
                <a:gd name="T10" fmla="*/ 74 w 242"/>
                <a:gd name="T11" fmla="*/ 52 h 149"/>
                <a:gd name="T12" fmla="*/ 112 w 242"/>
                <a:gd name="T13" fmla="*/ 23 h 149"/>
                <a:gd name="T14" fmla="*/ 185 w 242"/>
                <a:gd name="T15" fmla="*/ 10 h 149"/>
                <a:gd name="T16" fmla="*/ 200 w 242"/>
                <a:gd name="T17" fmla="*/ 42 h 149"/>
                <a:gd name="T18" fmla="*/ 209 w 242"/>
                <a:gd name="T19" fmla="*/ 56 h 149"/>
                <a:gd name="T20" fmla="*/ 194 w 242"/>
                <a:gd name="T21" fmla="*/ 65 h 149"/>
                <a:gd name="T22" fmla="*/ 194 w 242"/>
                <a:gd name="T23" fmla="*/ 73 h 149"/>
                <a:gd name="T24" fmla="*/ 194 w 242"/>
                <a:gd name="T25" fmla="*/ 75 h 149"/>
                <a:gd name="T26" fmla="*/ 181 w 242"/>
                <a:gd name="T27" fmla="*/ 82 h 149"/>
                <a:gd name="T28" fmla="*/ 162 w 242"/>
                <a:gd name="T29" fmla="*/ 88 h 149"/>
                <a:gd name="T30" fmla="*/ 137 w 242"/>
                <a:gd name="T31" fmla="*/ 96 h 149"/>
                <a:gd name="T32" fmla="*/ 133 w 242"/>
                <a:gd name="T33" fmla="*/ 99 h 149"/>
                <a:gd name="T34" fmla="*/ 122 w 242"/>
                <a:gd name="T35" fmla="*/ 109 h 149"/>
                <a:gd name="T36" fmla="*/ 118 w 242"/>
                <a:gd name="T37" fmla="*/ 109 h 149"/>
                <a:gd name="T38" fmla="*/ 114 w 242"/>
                <a:gd name="T39" fmla="*/ 111 h 149"/>
                <a:gd name="T40" fmla="*/ 107 w 242"/>
                <a:gd name="T41" fmla="*/ 109 h 149"/>
                <a:gd name="T42" fmla="*/ 101 w 242"/>
                <a:gd name="T43" fmla="*/ 115 h 149"/>
                <a:gd name="T44" fmla="*/ 91 w 242"/>
                <a:gd name="T45" fmla="*/ 120 h 149"/>
                <a:gd name="T46" fmla="*/ 78 w 242"/>
                <a:gd name="T47" fmla="*/ 122 h 149"/>
                <a:gd name="T48" fmla="*/ 69 w 242"/>
                <a:gd name="T49" fmla="*/ 122 h 149"/>
                <a:gd name="T50" fmla="*/ 65 w 242"/>
                <a:gd name="T51" fmla="*/ 120 h 149"/>
                <a:gd name="T52" fmla="*/ 59 w 242"/>
                <a:gd name="T53" fmla="*/ 124 h 149"/>
                <a:gd name="T54" fmla="*/ 55 w 242"/>
                <a:gd name="T55" fmla="*/ 128 h 149"/>
                <a:gd name="T56" fmla="*/ 46 w 242"/>
                <a:gd name="T57" fmla="*/ 137 h 149"/>
                <a:gd name="T58" fmla="*/ 40 w 242"/>
                <a:gd name="T59" fmla="*/ 134 h 149"/>
                <a:gd name="T60" fmla="*/ 34 w 242"/>
                <a:gd name="T61" fmla="*/ 139 h 149"/>
                <a:gd name="T62" fmla="*/ 27 w 242"/>
                <a:gd name="T63" fmla="*/ 137 h 149"/>
                <a:gd name="T64" fmla="*/ 21 w 242"/>
                <a:gd name="T65" fmla="*/ 134 h 149"/>
                <a:gd name="T66" fmla="*/ 17 w 242"/>
                <a:gd name="T67" fmla="*/ 126 h 149"/>
                <a:gd name="T68" fmla="*/ 17 w 242"/>
                <a:gd name="T69" fmla="*/ 118 h 149"/>
                <a:gd name="T70" fmla="*/ 10 w 242"/>
                <a:gd name="T71" fmla="*/ 109 h 149"/>
                <a:gd name="T72" fmla="*/ 4 w 242"/>
                <a:gd name="T73" fmla="*/ 84 h 149"/>
                <a:gd name="T74" fmla="*/ 0 w 242"/>
                <a:gd name="T75" fmla="*/ 80 h 149"/>
                <a:gd name="T76" fmla="*/ 2 w 242"/>
                <a:gd name="T77" fmla="*/ 78 h 149"/>
                <a:gd name="T78" fmla="*/ 4 w 242"/>
                <a:gd name="T79" fmla="*/ 75 h 149"/>
                <a:gd name="T80" fmla="*/ 4 w 242"/>
                <a:gd name="T81" fmla="*/ 61 h 149"/>
                <a:gd name="T82" fmla="*/ 2 w 242"/>
                <a:gd name="T83" fmla="*/ 56 h 149"/>
                <a:gd name="T84" fmla="*/ 198 w 242"/>
                <a:gd name="T85" fmla="*/ 147 h 149"/>
                <a:gd name="T86" fmla="*/ 198 w 242"/>
                <a:gd name="T87" fmla="*/ 149 h 149"/>
                <a:gd name="T88" fmla="*/ 194 w 242"/>
                <a:gd name="T89" fmla="*/ 147 h 149"/>
                <a:gd name="T90" fmla="*/ 221 w 242"/>
                <a:gd name="T91" fmla="*/ 141 h 149"/>
                <a:gd name="T92" fmla="*/ 223 w 242"/>
                <a:gd name="T93" fmla="*/ 134 h 149"/>
                <a:gd name="T94" fmla="*/ 228 w 242"/>
                <a:gd name="T95" fmla="*/ 139 h 149"/>
                <a:gd name="T96" fmla="*/ 232 w 242"/>
                <a:gd name="T97" fmla="*/ 137 h 149"/>
                <a:gd name="T98" fmla="*/ 238 w 242"/>
                <a:gd name="T99" fmla="*/ 139 h 149"/>
                <a:gd name="T100" fmla="*/ 242 w 242"/>
                <a:gd name="T101" fmla="*/ 141 h 149"/>
                <a:gd name="T102" fmla="*/ 238 w 242"/>
                <a:gd name="T103" fmla="*/ 143 h 149"/>
                <a:gd name="T104" fmla="*/ 228 w 242"/>
                <a:gd name="T105" fmla="*/ 145 h 149"/>
                <a:gd name="T106" fmla="*/ 221 w 242"/>
                <a:gd name="T107" fmla="*/ 14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2" h="149">
                  <a:moveTo>
                    <a:pt x="2" y="56"/>
                  </a:moveTo>
                  <a:lnTo>
                    <a:pt x="6" y="56"/>
                  </a:lnTo>
                  <a:lnTo>
                    <a:pt x="8" y="59"/>
                  </a:lnTo>
                  <a:lnTo>
                    <a:pt x="10" y="54"/>
                  </a:lnTo>
                  <a:lnTo>
                    <a:pt x="17" y="50"/>
                  </a:lnTo>
                  <a:lnTo>
                    <a:pt x="13" y="44"/>
                  </a:lnTo>
                  <a:lnTo>
                    <a:pt x="15" y="35"/>
                  </a:lnTo>
                  <a:lnTo>
                    <a:pt x="21" y="33"/>
                  </a:lnTo>
                  <a:lnTo>
                    <a:pt x="27" y="37"/>
                  </a:lnTo>
                  <a:lnTo>
                    <a:pt x="40" y="37"/>
                  </a:lnTo>
                  <a:lnTo>
                    <a:pt x="57" y="44"/>
                  </a:lnTo>
                  <a:lnTo>
                    <a:pt x="74" y="52"/>
                  </a:lnTo>
                  <a:lnTo>
                    <a:pt x="76" y="71"/>
                  </a:lnTo>
                  <a:lnTo>
                    <a:pt x="112" y="23"/>
                  </a:lnTo>
                  <a:lnTo>
                    <a:pt x="185" y="0"/>
                  </a:lnTo>
                  <a:lnTo>
                    <a:pt x="185" y="10"/>
                  </a:lnTo>
                  <a:lnTo>
                    <a:pt x="202" y="33"/>
                  </a:lnTo>
                  <a:lnTo>
                    <a:pt x="200" y="42"/>
                  </a:lnTo>
                  <a:lnTo>
                    <a:pt x="213" y="54"/>
                  </a:lnTo>
                  <a:lnTo>
                    <a:pt x="209" y="56"/>
                  </a:lnTo>
                  <a:lnTo>
                    <a:pt x="200" y="59"/>
                  </a:lnTo>
                  <a:lnTo>
                    <a:pt x="194" y="65"/>
                  </a:lnTo>
                  <a:lnTo>
                    <a:pt x="192" y="71"/>
                  </a:lnTo>
                  <a:lnTo>
                    <a:pt x="194" y="73"/>
                  </a:lnTo>
                  <a:lnTo>
                    <a:pt x="194" y="73"/>
                  </a:lnTo>
                  <a:lnTo>
                    <a:pt x="194" y="75"/>
                  </a:lnTo>
                  <a:lnTo>
                    <a:pt x="185" y="78"/>
                  </a:lnTo>
                  <a:lnTo>
                    <a:pt x="181" y="82"/>
                  </a:lnTo>
                  <a:lnTo>
                    <a:pt x="175" y="86"/>
                  </a:lnTo>
                  <a:lnTo>
                    <a:pt x="162" y="88"/>
                  </a:lnTo>
                  <a:lnTo>
                    <a:pt x="160" y="90"/>
                  </a:lnTo>
                  <a:lnTo>
                    <a:pt x="137" y="96"/>
                  </a:lnTo>
                  <a:lnTo>
                    <a:pt x="135" y="96"/>
                  </a:lnTo>
                  <a:lnTo>
                    <a:pt x="133" y="99"/>
                  </a:lnTo>
                  <a:lnTo>
                    <a:pt x="128" y="105"/>
                  </a:lnTo>
                  <a:lnTo>
                    <a:pt x="122" y="109"/>
                  </a:lnTo>
                  <a:lnTo>
                    <a:pt x="120" y="109"/>
                  </a:lnTo>
                  <a:lnTo>
                    <a:pt x="118" y="109"/>
                  </a:lnTo>
                  <a:lnTo>
                    <a:pt x="116" y="109"/>
                  </a:lnTo>
                  <a:lnTo>
                    <a:pt x="114" y="111"/>
                  </a:lnTo>
                  <a:lnTo>
                    <a:pt x="112" y="109"/>
                  </a:lnTo>
                  <a:lnTo>
                    <a:pt x="107" y="109"/>
                  </a:lnTo>
                  <a:lnTo>
                    <a:pt x="101" y="113"/>
                  </a:lnTo>
                  <a:lnTo>
                    <a:pt x="101" y="115"/>
                  </a:lnTo>
                  <a:lnTo>
                    <a:pt x="97" y="118"/>
                  </a:lnTo>
                  <a:lnTo>
                    <a:pt x="91" y="120"/>
                  </a:lnTo>
                  <a:lnTo>
                    <a:pt x="80" y="124"/>
                  </a:lnTo>
                  <a:lnTo>
                    <a:pt x="78" y="122"/>
                  </a:lnTo>
                  <a:lnTo>
                    <a:pt x="76" y="120"/>
                  </a:lnTo>
                  <a:lnTo>
                    <a:pt x="69" y="122"/>
                  </a:lnTo>
                  <a:lnTo>
                    <a:pt x="69" y="120"/>
                  </a:lnTo>
                  <a:lnTo>
                    <a:pt x="65" y="120"/>
                  </a:lnTo>
                  <a:lnTo>
                    <a:pt x="63" y="120"/>
                  </a:lnTo>
                  <a:lnTo>
                    <a:pt x="59" y="124"/>
                  </a:lnTo>
                  <a:lnTo>
                    <a:pt x="57" y="128"/>
                  </a:lnTo>
                  <a:lnTo>
                    <a:pt x="55" y="128"/>
                  </a:lnTo>
                  <a:lnTo>
                    <a:pt x="51" y="134"/>
                  </a:lnTo>
                  <a:lnTo>
                    <a:pt x="46" y="137"/>
                  </a:lnTo>
                  <a:lnTo>
                    <a:pt x="44" y="134"/>
                  </a:lnTo>
                  <a:lnTo>
                    <a:pt x="40" y="134"/>
                  </a:lnTo>
                  <a:lnTo>
                    <a:pt x="36" y="137"/>
                  </a:lnTo>
                  <a:lnTo>
                    <a:pt x="34" y="139"/>
                  </a:lnTo>
                  <a:lnTo>
                    <a:pt x="27" y="137"/>
                  </a:lnTo>
                  <a:lnTo>
                    <a:pt x="27" y="137"/>
                  </a:lnTo>
                  <a:lnTo>
                    <a:pt x="23" y="139"/>
                  </a:lnTo>
                  <a:lnTo>
                    <a:pt x="21" y="134"/>
                  </a:lnTo>
                  <a:lnTo>
                    <a:pt x="21" y="130"/>
                  </a:lnTo>
                  <a:lnTo>
                    <a:pt x="17" y="126"/>
                  </a:lnTo>
                  <a:lnTo>
                    <a:pt x="15" y="120"/>
                  </a:lnTo>
                  <a:lnTo>
                    <a:pt x="17" y="118"/>
                  </a:lnTo>
                  <a:lnTo>
                    <a:pt x="15" y="113"/>
                  </a:lnTo>
                  <a:lnTo>
                    <a:pt x="10" y="109"/>
                  </a:lnTo>
                  <a:lnTo>
                    <a:pt x="8" y="90"/>
                  </a:lnTo>
                  <a:lnTo>
                    <a:pt x="4" y="84"/>
                  </a:lnTo>
                  <a:lnTo>
                    <a:pt x="2" y="80"/>
                  </a:lnTo>
                  <a:lnTo>
                    <a:pt x="0" y="80"/>
                  </a:lnTo>
                  <a:lnTo>
                    <a:pt x="0" y="78"/>
                  </a:lnTo>
                  <a:lnTo>
                    <a:pt x="2" y="78"/>
                  </a:lnTo>
                  <a:lnTo>
                    <a:pt x="2" y="75"/>
                  </a:lnTo>
                  <a:lnTo>
                    <a:pt x="4" y="75"/>
                  </a:lnTo>
                  <a:lnTo>
                    <a:pt x="6" y="71"/>
                  </a:lnTo>
                  <a:lnTo>
                    <a:pt x="4" y="61"/>
                  </a:lnTo>
                  <a:lnTo>
                    <a:pt x="2" y="56"/>
                  </a:lnTo>
                  <a:lnTo>
                    <a:pt x="2" y="56"/>
                  </a:lnTo>
                  <a:close/>
                  <a:moveTo>
                    <a:pt x="194" y="147"/>
                  </a:moveTo>
                  <a:lnTo>
                    <a:pt x="198" y="147"/>
                  </a:lnTo>
                  <a:lnTo>
                    <a:pt x="202" y="147"/>
                  </a:lnTo>
                  <a:lnTo>
                    <a:pt x="198" y="149"/>
                  </a:lnTo>
                  <a:lnTo>
                    <a:pt x="194" y="147"/>
                  </a:lnTo>
                  <a:lnTo>
                    <a:pt x="194" y="147"/>
                  </a:lnTo>
                  <a:close/>
                  <a:moveTo>
                    <a:pt x="217" y="141"/>
                  </a:moveTo>
                  <a:lnTo>
                    <a:pt x="221" y="141"/>
                  </a:lnTo>
                  <a:lnTo>
                    <a:pt x="221" y="137"/>
                  </a:lnTo>
                  <a:lnTo>
                    <a:pt x="223" y="134"/>
                  </a:lnTo>
                  <a:lnTo>
                    <a:pt x="225" y="137"/>
                  </a:lnTo>
                  <a:lnTo>
                    <a:pt x="228" y="139"/>
                  </a:lnTo>
                  <a:lnTo>
                    <a:pt x="230" y="139"/>
                  </a:lnTo>
                  <a:lnTo>
                    <a:pt x="232" y="137"/>
                  </a:lnTo>
                  <a:lnTo>
                    <a:pt x="236" y="137"/>
                  </a:lnTo>
                  <a:lnTo>
                    <a:pt x="238" y="139"/>
                  </a:lnTo>
                  <a:lnTo>
                    <a:pt x="242" y="139"/>
                  </a:lnTo>
                  <a:lnTo>
                    <a:pt x="242" y="141"/>
                  </a:lnTo>
                  <a:lnTo>
                    <a:pt x="240" y="143"/>
                  </a:lnTo>
                  <a:lnTo>
                    <a:pt x="238" y="143"/>
                  </a:lnTo>
                  <a:lnTo>
                    <a:pt x="234" y="145"/>
                  </a:lnTo>
                  <a:lnTo>
                    <a:pt x="228" y="145"/>
                  </a:lnTo>
                  <a:lnTo>
                    <a:pt x="223" y="145"/>
                  </a:lnTo>
                  <a:lnTo>
                    <a:pt x="221" y="143"/>
                  </a:lnTo>
                  <a:lnTo>
                    <a:pt x="217" y="141"/>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94" name="Freeform 104">
              <a:extLst>
                <a:ext uri="{FF2B5EF4-FFF2-40B4-BE49-F238E27FC236}">
                  <a16:creationId xmlns:a16="http://schemas.microsoft.com/office/drawing/2014/main" id="{5894C8F7-87C4-4E66-ABF8-EB0D9CFB8C3B}"/>
                </a:ext>
              </a:extLst>
            </p:cNvPr>
            <p:cNvSpPr>
              <a:spLocks/>
            </p:cNvSpPr>
            <p:nvPr/>
          </p:nvSpPr>
          <p:spPr bwMode="auto">
            <a:xfrm>
              <a:off x="4670878" y="2953599"/>
              <a:ext cx="202335" cy="158230"/>
            </a:xfrm>
            <a:custGeom>
              <a:avLst/>
              <a:gdLst>
                <a:gd name="T0" fmla="*/ 198 w 251"/>
                <a:gd name="T1" fmla="*/ 38 h 209"/>
                <a:gd name="T2" fmla="*/ 188 w 251"/>
                <a:gd name="T3" fmla="*/ 13 h 209"/>
                <a:gd name="T4" fmla="*/ 177 w 251"/>
                <a:gd name="T5" fmla="*/ 9 h 209"/>
                <a:gd name="T6" fmla="*/ 150 w 251"/>
                <a:gd name="T7" fmla="*/ 11 h 209"/>
                <a:gd name="T8" fmla="*/ 146 w 251"/>
                <a:gd name="T9" fmla="*/ 13 h 209"/>
                <a:gd name="T10" fmla="*/ 137 w 251"/>
                <a:gd name="T11" fmla="*/ 11 h 209"/>
                <a:gd name="T12" fmla="*/ 137 w 251"/>
                <a:gd name="T13" fmla="*/ 4 h 209"/>
                <a:gd name="T14" fmla="*/ 122 w 251"/>
                <a:gd name="T15" fmla="*/ 0 h 209"/>
                <a:gd name="T16" fmla="*/ 125 w 251"/>
                <a:gd name="T17" fmla="*/ 4 h 209"/>
                <a:gd name="T18" fmla="*/ 114 w 251"/>
                <a:gd name="T19" fmla="*/ 6 h 209"/>
                <a:gd name="T20" fmla="*/ 116 w 251"/>
                <a:gd name="T21" fmla="*/ 4 h 209"/>
                <a:gd name="T22" fmla="*/ 110 w 251"/>
                <a:gd name="T23" fmla="*/ 2 h 209"/>
                <a:gd name="T24" fmla="*/ 99 w 251"/>
                <a:gd name="T25" fmla="*/ 9 h 209"/>
                <a:gd name="T26" fmla="*/ 89 w 251"/>
                <a:gd name="T27" fmla="*/ 17 h 209"/>
                <a:gd name="T28" fmla="*/ 70 w 251"/>
                <a:gd name="T29" fmla="*/ 11 h 209"/>
                <a:gd name="T30" fmla="*/ 55 w 251"/>
                <a:gd name="T31" fmla="*/ 9 h 209"/>
                <a:gd name="T32" fmla="*/ 42 w 251"/>
                <a:gd name="T33" fmla="*/ 4 h 209"/>
                <a:gd name="T34" fmla="*/ 9 w 251"/>
                <a:gd name="T35" fmla="*/ 0 h 209"/>
                <a:gd name="T36" fmla="*/ 4 w 251"/>
                <a:gd name="T37" fmla="*/ 4 h 209"/>
                <a:gd name="T38" fmla="*/ 7 w 251"/>
                <a:gd name="T39" fmla="*/ 23 h 209"/>
                <a:gd name="T40" fmla="*/ 2 w 251"/>
                <a:gd name="T41" fmla="*/ 42 h 209"/>
                <a:gd name="T42" fmla="*/ 251 w 251"/>
                <a:gd name="T43" fmla="*/ 209 h 209"/>
                <a:gd name="T44" fmla="*/ 243 w 251"/>
                <a:gd name="T45" fmla="*/ 202 h 209"/>
                <a:gd name="T46" fmla="*/ 234 w 251"/>
                <a:gd name="T47" fmla="*/ 192 h 209"/>
                <a:gd name="T48" fmla="*/ 221 w 251"/>
                <a:gd name="T49" fmla="*/ 190 h 209"/>
                <a:gd name="T50" fmla="*/ 219 w 251"/>
                <a:gd name="T51" fmla="*/ 171 h 209"/>
                <a:gd name="T52" fmla="*/ 219 w 251"/>
                <a:gd name="T53" fmla="*/ 169 h 209"/>
                <a:gd name="T54" fmla="*/ 221 w 251"/>
                <a:gd name="T55" fmla="*/ 167 h 209"/>
                <a:gd name="T56" fmla="*/ 217 w 251"/>
                <a:gd name="T57" fmla="*/ 160 h 209"/>
                <a:gd name="T58" fmla="*/ 205 w 251"/>
                <a:gd name="T59" fmla="*/ 141 h 209"/>
                <a:gd name="T60" fmla="*/ 188 w 251"/>
                <a:gd name="T61" fmla="*/ 116 h 209"/>
                <a:gd name="T62" fmla="*/ 186 w 251"/>
                <a:gd name="T63" fmla="*/ 99 h 209"/>
                <a:gd name="T64" fmla="*/ 177 w 251"/>
                <a:gd name="T65" fmla="*/ 89 h 209"/>
                <a:gd name="T66" fmla="*/ 175 w 251"/>
                <a:gd name="T67" fmla="*/ 78 h 209"/>
                <a:gd name="T68" fmla="*/ 156 w 251"/>
                <a:gd name="T69" fmla="*/ 57 h 209"/>
                <a:gd name="T70" fmla="*/ 152 w 251"/>
                <a:gd name="T71" fmla="*/ 44 h 209"/>
                <a:gd name="T72" fmla="*/ 152 w 251"/>
                <a:gd name="T73" fmla="*/ 42 h 209"/>
                <a:gd name="T74" fmla="*/ 158 w 251"/>
                <a:gd name="T75" fmla="*/ 49 h 209"/>
                <a:gd name="T76" fmla="*/ 167 w 251"/>
                <a:gd name="T77" fmla="*/ 61 h 209"/>
                <a:gd name="T78" fmla="*/ 175 w 251"/>
                <a:gd name="T79" fmla="*/ 72 h 209"/>
                <a:gd name="T80" fmla="*/ 190 w 251"/>
                <a:gd name="T81" fmla="*/ 86 h 209"/>
                <a:gd name="T82" fmla="*/ 194 w 251"/>
                <a:gd name="T83" fmla="*/ 74 h 209"/>
                <a:gd name="T84" fmla="*/ 196 w 251"/>
                <a:gd name="T85" fmla="*/ 6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 h="209">
                  <a:moveTo>
                    <a:pt x="200" y="51"/>
                  </a:moveTo>
                  <a:lnTo>
                    <a:pt x="196" y="42"/>
                  </a:lnTo>
                  <a:lnTo>
                    <a:pt x="198" y="38"/>
                  </a:lnTo>
                  <a:lnTo>
                    <a:pt x="194" y="27"/>
                  </a:lnTo>
                  <a:lnTo>
                    <a:pt x="190" y="19"/>
                  </a:lnTo>
                  <a:lnTo>
                    <a:pt x="188" y="13"/>
                  </a:lnTo>
                  <a:lnTo>
                    <a:pt x="184" y="6"/>
                  </a:lnTo>
                  <a:lnTo>
                    <a:pt x="181" y="4"/>
                  </a:lnTo>
                  <a:lnTo>
                    <a:pt x="177" y="9"/>
                  </a:lnTo>
                  <a:lnTo>
                    <a:pt x="173" y="11"/>
                  </a:lnTo>
                  <a:lnTo>
                    <a:pt x="160" y="9"/>
                  </a:lnTo>
                  <a:lnTo>
                    <a:pt x="150" y="11"/>
                  </a:lnTo>
                  <a:lnTo>
                    <a:pt x="144" y="6"/>
                  </a:lnTo>
                  <a:lnTo>
                    <a:pt x="141" y="9"/>
                  </a:lnTo>
                  <a:lnTo>
                    <a:pt x="146" y="13"/>
                  </a:lnTo>
                  <a:lnTo>
                    <a:pt x="144" y="17"/>
                  </a:lnTo>
                  <a:lnTo>
                    <a:pt x="141" y="13"/>
                  </a:lnTo>
                  <a:lnTo>
                    <a:pt x="137" y="11"/>
                  </a:lnTo>
                  <a:lnTo>
                    <a:pt x="137" y="6"/>
                  </a:lnTo>
                  <a:lnTo>
                    <a:pt x="139" y="6"/>
                  </a:lnTo>
                  <a:lnTo>
                    <a:pt x="137" y="4"/>
                  </a:lnTo>
                  <a:lnTo>
                    <a:pt x="133" y="4"/>
                  </a:lnTo>
                  <a:lnTo>
                    <a:pt x="129" y="2"/>
                  </a:lnTo>
                  <a:lnTo>
                    <a:pt x="122" y="0"/>
                  </a:lnTo>
                  <a:lnTo>
                    <a:pt x="122" y="2"/>
                  </a:lnTo>
                  <a:lnTo>
                    <a:pt x="125" y="2"/>
                  </a:lnTo>
                  <a:lnTo>
                    <a:pt x="125" y="4"/>
                  </a:lnTo>
                  <a:lnTo>
                    <a:pt x="122" y="4"/>
                  </a:lnTo>
                  <a:lnTo>
                    <a:pt x="118" y="4"/>
                  </a:lnTo>
                  <a:lnTo>
                    <a:pt x="114" y="6"/>
                  </a:lnTo>
                  <a:lnTo>
                    <a:pt x="112" y="4"/>
                  </a:lnTo>
                  <a:lnTo>
                    <a:pt x="112" y="4"/>
                  </a:lnTo>
                  <a:lnTo>
                    <a:pt x="116" y="4"/>
                  </a:lnTo>
                  <a:lnTo>
                    <a:pt x="118" y="2"/>
                  </a:lnTo>
                  <a:lnTo>
                    <a:pt x="116" y="2"/>
                  </a:lnTo>
                  <a:lnTo>
                    <a:pt x="110" y="2"/>
                  </a:lnTo>
                  <a:lnTo>
                    <a:pt x="108" y="4"/>
                  </a:lnTo>
                  <a:lnTo>
                    <a:pt x="101" y="6"/>
                  </a:lnTo>
                  <a:lnTo>
                    <a:pt x="99" y="9"/>
                  </a:lnTo>
                  <a:lnTo>
                    <a:pt x="95" y="11"/>
                  </a:lnTo>
                  <a:lnTo>
                    <a:pt x="91" y="15"/>
                  </a:lnTo>
                  <a:lnTo>
                    <a:pt x="89" y="17"/>
                  </a:lnTo>
                  <a:lnTo>
                    <a:pt x="82" y="17"/>
                  </a:lnTo>
                  <a:lnTo>
                    <a:pt x="76" y="11"/>
                  </a:lnTo>
                  <a:lnTo>
                    <a:pt x="70" y="11"/>
                  </a:lnTo>
                  <a:lnTo>
                    <a:pt x="63" y="11"/>
                  </a:lnTo>
                  <a:lnTo>
                    <a:pt x="59" y="9"/>
                  </a:lnTo>
                  <a:lnTo>
                    <a:pt x="55" y="9"/>
                  </a:lnTo>
                  <a:lnTo>
                    <a:pt x="53" y="9"/>
                  </a:lnTo>
                  <a:lnTo>
                    <a:pt x="49" y="6"/>
                  </a:lnTo>
                  <a:lnTo>
                    <a:pt x="42" y="4"/>
                  </a:lnTo>
                  <a:lnTo>
                    <a:pt x="25" y="2"/>
                  </a:lnTo>
                  <a:lnTo>
                    <a:pt x="19" y="0"/>
                  </a:lnTo>
                  <a:lnTo>
                    <a:pt x="9" y="0"/>
                  </a:lnTo>
                  <a:lnTo>
                    <a:pt x="7" y="2"/>
                  </a:lnTo>
                  <a:lnTo>
                    <a:pt x="7" y="2"/>
                  </a:lnTo>
                  <a:lnTo>
                    <a:pt x="4" y="4"/>
                  </a:lnTo>
                  <a:lnTo>
                    <a:pt x="4" y="13"/>
                  </a:lnTo>
                  <a:lnTo>
                    <a:pt x="7" y="19"/>
                  </a:lnTo>
                  <a:lnTo>
                    <a:pt x="7" y="23"/>
                  </a:lnTo>
                  <a:lnTo>
                    <a:pt x="2" y="30"/>
                  </a:lnTo>
                  <a:lnTo>
                    <a:pt x="0" y="36"/>
                  </a:lnTo>
                  <a:lnTo>
                    <a:pt x="2" y="42"/>
                  </a:lnTo>
                  <a:lnTo>
                    <a:pt x="4" y="51"/>
                  </a:lnTo>
                  <a:lnTo>
                    <a:pt x="13" y="209"/>
                  </a:lnTo>
                  <a:lnTo>
                    <a:pt x="251" y="209"/>
                  </a:lnTo>
                  <a:lnTo>
                    <a:pt x="251" y="207"/>
                  </a:lnTo>
                  <a:lnTo>
                    <a:pt x="247" y="207"/>
                  </a:lnTo>
                  <a:lnTo>
                    <a:pt x="243" y="202"/>
                  </a:lnTo>
                  <a:lnTo>
                    <a:pt x="240" y="198"/>
                  </a:lnTo>
                  <a:lnTo>
                    <a:pt x="236" y="198"/>
                  </a:lnTo>
                  <a:lnTo>
                    <a:pt x="234" y="192"/>
                  </a:lnTo>
                  <a:lnTo>
                    <a:pt x="232" y="194"/>
                  </a:lnTo>
                  <a:lnTo>
                    <a:pt x="228" y="194"/>
                  </a:lnTo>
                  <a:lnTo>
                    <a:pt x="221" y="190"/>
                  </a:lnTo>
                  <a:lnTo>
                    <a:pt x="219" y="179"/>
                  </a:lnTo>
                  <a:lnTo>
                    <a:pt x="219" y="177"/>
                  </a:lnTo>
                  <a:lnTo>
                    <a:pt x="219" y="171"/>
                  </a:lnTo>
                  <a:lnTo>
                    <a:pt x="217" y="169"/>
                  </a:lnTo>
                  <a:lnTo>
                    <a:pt x="217" y="167"/>
                  </a:lnTo>
                  <a:lnTo>
                    <a:pt x="219" y="169"/>
                  </a:lnTo>
                  <a:lnTo>
                    <a:pt x="226" y="169"/>
                  </a:lnTo>
                  <a:lnTo>
                    <a:pt x="224" y="167"/>
                  </a:lnTo>
                  <a:lnTo>
                    <a:pt x="221" y="167"/>
                  </a:lnTo>
                  <a:lnTo>
                    <a:pt x="217" y="160"/>
                  </a:lnTo>
                  <a:lnTo>
                    <a:pt x="217" y="160"/>
                  </a:lnTo>
                  <a:lnTo>
                    <a:pt x="217" y="160"/>
                  </a:lnTo>
                  <a:lnTo>
                    <a:pt x="215" y="158"/>
                  </a:lnTo>
                  <a:lnTo>
                    <a:pt x="213" y="154"/>
                  </a:lnTo>
                  <a:lnTo>
                    <a:pt x="205" y="141"/>
                  </a:lnTo>
                  <a:lnTo>
                    <a:pt x="203" y="139"/>
                  </a:lnTo>
                  <a:lnTo>
                    <a:pt x="200" y="133"/>
                  </a:lnTo>
                  <a:lnTo>
                    <a:pt x="188" y="116"/>
                  </a:lnTo>
                  <a:lnTo>
                    <a:pt x="188" y="112"/>
                  </a:lnTo>
                  <a:lnTo>
                    <a:pt x="186" y="108"/>
                  </a:lnTo>
                  <a:lnTo>
                    <a:pt x="186" y="99"/>
                  </a:lnTo>
                  <a:lnTo>
                    <a:pt x="184" y="97"/>
                  </a:lnTo>
                  <a:lnTo>
                    <a:pt x="184" y="95"/>
                  </a:lnTo>
                  <a:lnTo>
                    <a:pt x="177" y="89"/>
                  </a:lnTo>
                  <a:lnTo>
                    <a:pt x="175" y="84"/>
                  </a:lnTo>
                  <a:lnTo>
                    <a:pt x="177" y="82"/>
                  </a:lnTo>
                  <a:lnTo>
                    <a:pt x="175" y="78"/>
                  </a:lnTo>
                  <a:lnTo>
                    <a:pt x="165" y="70"/>
                  </a:lnTo>
                  <a:lnTo>
                    <a:pt x="162" y="65"/>
                  </a:lnTo>
                  <a:lnTo>
                    <a:pt x="156" y="57"/>
                  </a:lnTo>
                  <a:lnTo>
                    <a:pt x="156" y="53"/>
                  </a:lnTo>
                  <a:lnTo>
                    <a:pt x="152" y="46"/>
                  </a:lnTo>
                  <a:lnTo>
                    <a:pt x="152" y="44"/>
                  </a:lnTo>
                  <a:lnTo>
                    <a:pt x="152" y="42"/>
                  </a:lnTo>
                  <a:lnTo>
                    <a:pt x="152" y="40"/>
                  </a:lnTo>
                  <a:lnTo>
                    <a:pt x="152" y="42"/>
                  </a:lnTo>
                  <a:lnTo>
                    <a:pt x="154" y="42"/>
                  </a:lnTo>
                  <a:lnTo>
                    <a:pt x="156" y="46"/>
                  </a:lnTo>
                  <a:lnTo>
                    <a:pt x="158" y="49"/>
                  </a:lnTo>
                  <a:lnTo>
                    <a:pt x="158" y="51"/>
                  </a:lnTo>
                  <a:lnTo>
                    <a:pt x="167" y="57"/>
                  </a:lnTo>
                  <a:lnTo>
                    <a:pt x="167" y="61"/>
                  </a:lnTo>
                  <a:lnTo>
                    <a:pt x="169" y="65"/>
                  </a:lnTo>
                  <a:lnTo>
                    <a:pt x="173" y="68"/>
                  </a:lnTo>
                  <a:lnTo>
                    <a:pt x="175" y="72"/>
                  </a:lnTo>
                  <a:lnTo>
                    <a:pt x="184" y="82"/>
                  </a:lnTo>
                  <a:lnTo>
                    <a:pt x="190" y="84"/>
                  </a:lnTo>
                  <a:lnTo>
                    <a:pt x="190" y="86"/>
                  </a:lnTo>
                  <a:lnTo>
                    <a:pt x="190" y="84"/>
                  </a:lnTo>
                  <a:lnTo>
                    <a:pt x="194" y="80"/>
                  </a:lnTo>
                  <a:lnTo>
                    <a:pt x="194" y="74"/>
                  </a:lnTo>
                  <a:lnTo>
                    <a:pt x="194" y="72"/>
                  </a:lnTo>
                  <a:lnTo>
                    <a:pt x="196" y="65"/>
                  </a:lnTo>
                  <a:lnTo>
                    <a:pt x="196" y="61"/>
                  </a:lnTo>
                  <a:lnTo>
                    <a:pt x="198" y="51"/>
                  </a:lnTo>
                  <a:lnTo>
                    <a:pt x="200" y="51"/>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95" name="Freeform 105">
              <a:extLst>
                <a:ext uri="{FF2B5EF4-FFF2-40B4-BE49-F238E27FC236}">
                  <a16:creationId xmlns:a16="http://schemas.microsoft.com/office/drawing/2014/main" id="{9BDEBABA-299F-4D01-9A20-DB59E4D8238E}"/>
                </a:ext>
              </a:extLst>
            </p:cNvPr>
            <p:cNvSpPr>
              <a:spLocks/>
            </p:cNvSpPr>
            <p:nvPr/>
          </p:nvSpPr>
          <p:spPr bwMode="auto">
            <a:xfrm>
              <a:off x="4635410" y="3111828"/>
              <a:ext cx="266824" cy="285418"/>
            </a:xfrm>
            <a:custGeom>
              <a:avLst/>
              <a:gdLst>
                <a:gd name="T0" fmla="*/ 295 w 331"/>
                <a:gd name="T1" fmla="*/ 4 h 377"/>
                <a:gd name="T2" fmla="*/ 297 w 331"/>
                <a:gd name="T3" fmla="*/ 12 h 377"/>
                <a:gd name="T4" fmla="*/ 297 w 331"/>
                <a:gd name="T5" fmla="*/ 17 h 377"/>
                <a:gd name="T6" fmla="*/ 301 w 331"/>
                <a:gd name="T7" fmla="*/ 50 h 377"/>
                <a:gd name="T8" fmla="*/ 320 w 331"/>
                <a:gd name="T9" fmla="*/ 76 h 377"/>
                <a:gd name="T10" fmla="*/ 327 w 331"/>
                <a:gd name="T11" fmla="*/ 86 h 377"/>
                <a:gd name="T12" fmla="*/ 312 w 331"/>
                <a:gd name="T13" fmla="*/ 92 h 377"/>
                <a:gd name="T14" fmla="*/ 303 w 331"/>
                <a:gd name="T15" fmla="*/ 99 h 377"/>
                <a:gd name="T16" fmla="*/ 301 w 331"/>
                <a:gd name="T17" fmla="*/ 111 h 377"/>
                <a:gd name="T18" fmla="*/ 293 w 331"/>
                <a:gd name="T19" fmla="*/ 139 h 377"/>
                <a:gd name="T20" fmla="*/ 295 w 331"/>
                <a:gd name="T21" fmla="*/ 158 h 377"/>
                <a:gd name="T22" fmla="*/ 284 w 331"/>
                <a:gd name="T23" fmla="*/ 187 h 377"/>
                <a:gd name="T24" fmla="*/ 274 w 331"/>
                <a:gd name="T25" fmla="*/ 204 h 377"/>
                <a:gd name="T26" fmla="*/ 257 w 331"/>
                <a:gd name="T27" fmla="*/ 227 h 377"/>
                <a:gd name="T28" fmla="*/ 253 w 331"/>
                <a:gd name="T29" fmla="*/ 246 h 377"/>
                <a:gd name="T30" fmla="*/ 244 w 331"/>
                <a:gd name="T31" fmla="*/ 276 h 377"/>
                <a:gd name="T32" fmla="*/ 232 w 331"/>
                <a:gd name="T33" fmla="*/ 276 h 377"/>
                <a:gd name="T34" fmla="*/ 230 w 331"/>
                <a:gd name="T35" fmla="*/ 291 h 377"/>
                <a:gd name="T36" fmla="*/ 247 w 331"/>
                <a:gd name="T37" fmla="*/ 299 h 377"/>
                <a:gd name="T38" fmla="*/ 259 w 331"/>
                <a:gd name="T39" fmla="*/ 312 h 377"/>
                <a:gd name="T40" fmla="*/ 270 w 331"/>
                <a:gd name="T41" fmla="*/ 331 h 377"/>
                <a:gd name="T42" fmla="*/ 253 w 331"/>
                <a:gd name="T43" fmla="*/ 356 h 377"/>
                <a:gd name="T44" fmla="*/ 242 w 331"/>
                <a:gd name="T45" fmla="*/ 364 h 377"/>
                <a:gd name="T46" fmla="*/ 219 w 331"/>
                <a:gd name="T47" fmla="*/ 371 h 377"/>
                <a:gd name="T48" fmla="*/ 211 w 331"/>
                <a:gd name="T49" fmla="*/ 377 h 377"/>
                <a:gd name="T50" fmla="*/ 196 w 331"/>
                <a:gd name="T51" fmla="*/ 373 h 377"/>
                <a:gd name="T52" fmla="*/ 185 w 331"/>
                <a:gd name="T53" fmla="*/ 377 h 377"/>
                <a:gd name="T54" fmla="*/ 177 w 331"/>
                <a:gd name="T55" fmla="*/ 375 h 377"/>
                <a:gd name="T56" fmla="*/ 166 w 331"/>
                <a:gd name="T57" fmla="*/ 362 h 377"/>
                <a:gd name="T58" fmla="*/ 154 w 331"/>
                <a:gd name="T59" fmla="*/ 352 h 377"/>
                <a:gd name="T60" fmla="*/ 145 w 331"/>
                <a:gd name="T61" fmla="*/ 356 h 377"/>
                <a:gd name="T62" fmla="*/ 131 w 331"/>
                <a:gd name="T63" fmla="*/ 360 h 377"/>
                <a:gd name="T64" fmla="*/ 116 w 331"/>
                <a:gd name="T65" fmla="*/ 350 h 377"/>
                <a:gd name="T66" fmla="*/ 110 w 331"/>
                <a:gd name="T67" fmla="*/ 341 h 377"/>
                <a:gd name="T68" fmla="*/ 97 w 331"/>
                <a:gd name="T69" fmla="*/ 329 h 377"/>
                <a:gd name="T70" fmla="*/ 88 w 331"/>
                <a:gd name="T71" fmla="*/ 318 h 377"/>
                <a:gd name="T72" fmla="*/ 76 w 331"/>
                <a:gd name="T73" fmla="*/ 303 h 377"/>
                <a:gd name="T74" fmla="*/ 69 w 331"/>
                <a:gd name="T75" fmla="*/ 297 h 377"/>
                <a:gd name="T76" fmla="*/ 63 w 331"/>
                <a:gd name="T77" fmla="*/ 286 h 377"/>
                <a:gd name="T78" fmla="*/ 48 w 331"/>
                <a:gd name="T79" fmla="*/ 278 h 377"/>
                <a:gd name="T80" fmla="*/ 40 w 331"/>
                <a:gd name="T81" fmla="*/ 272 h 377"/>
                <a:gd name="T82" fmla="*/ 34 w 331"/>
                <a:gd name="T83" fmla="*/ 257 h 377"/>
                <a:gd name="T84" fmla="*/ 23 w 331"/>
                <a:gd name="T85" fmla="*/ 234 h 377"/>
                <a:gd name="T86" fmla="*/ 19 w 331"/>
                <a:gd name="T87" fmla="*/ 223 h 377"/>
                <a:gd name="T88" fmla="*/ 10 w 331"/>
                <a:gd name="T89" fmla="*/ 208 h 377"/>
                <a:gd name="T90" fmla="*/ 10 w 331"/>
                <a:gd name="T91" fmla="*/ 194 h 377"/>
                <a:gd name="T92" fmla="*/ 0 w 331"/>
                <a:gd name="T93" fmla="*/ 187 h 377"/>
                <a:gd name="T94" fmla="*/ 6 w 331"/>
                <a:gd name="T95" fmla="*/ 168 h 377"/>
                <a:gd name="T96" fmla="*/ 13 w 331"/>
                <a:gd name="T97" fmla="*/ 154 h 377"/>
                <a:gd name="T98" fmla="*/ 21 w 331"/>
                <a:gd name="T99" fmla="*/ 133 h 377"/>
                <a:gd name="T100" fmla="*/ 40 w 331"/>
                <a:gd name="T101" fmla="*/ 128 h 377"/>
                <a:gd name="T102" fmla="*/ 57 w 331"/>
                <a:gd name="T103"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1" h="377">
                  <a:moveTo>
                    <a:pt x="57" y="0"/>
                  </a:moveTo>
                  <a:lnTo>
                    <a:pt x="295" y="0"/>
                  </a:lnTo>
                  <a:lnTo>
                    <a:pt x="293" y="0"/>
                  </a:lnTo>
                  <a:lnTo>
                    <a:pt x="293" y="2"/>
                  </a:lnTo>
                  <a:lnTo>
                    <a:pt x="295" y="4"/>
                  </a:lnTo>
                  <a:lnTo>
                    <a:pt x="293" y="4"/>
                  </a:lnTo>
                  <a:lnTo>
                    <a:pt x="295" y="6"/>
                  </a:lnTo>
                  <a:lnTo>
                    <a:pt x="295" y="6"/>
                  </a:lnTo>
                  <a:lnTo>
                    <a:pt x="295" y="8"/>
                  </a:lnTo>
                  <a:lnTo>
                    <a:pt x="297" y="12"/>
                  </a:lnTo>
                  <a:lnTo>
                    <a:pt x="301" y="19"/>
                  </a:lnTo>
                  <a:lnTo>
                    <a:pt x="301" y="21"/>
                  </a:lnTo>
                  <a:lnTo>
                    <a:pt x="299" y="21"/>
                  </a:lnTo>
                  <a:lnTo>
                    <a:pt x="299" y="19"/>
                  </a:lnTo>
                  <a:lnTo>
                    <a:pt x="297" y="17"/>
                  </a:lnTo>
                  <a:lnTo>
                    <a:pt x="297" y="17"/>
                  </a:lnTo>
                  <a:lnTo>
                    <a:pt x="297" y="21"/>
                  </a:lnTo>
                  <a:lnTo>
                    <a:pt x="301" y="36"/>
                  </a:lnTo>
                  <a:lnTo>
                    <a:pt x="303" y="44"/>
                  </a:lnTo>
                  <a:lnTo>
                    <a:pt x="301" y="50"/>
                  </a:lnTo>
                  <a:lnTo>
                    <a:pt x="306" y="59"/>
                  </a:lnTo>
                  <a:lnTo>
                    <a:pt x="308" y="65"/>
                  </a:lnTo>
                  <a:lnTo>
                    <a:pt x="312" y="67"/>
                  </a:lnTo>
                  <a:lnTo>
                    <a:pt x="320" y="71"/>
                  </a:lnTo>
                  <a:lnTo>
                    <a:pt x="320" y="76"/>
                  </a:lnTo>
                  <a:lnTo>
                    <a:pt x="325" y="76"/>
                  </a:lnTo>
                  <a:lnTo>
                    <a:pt x="329" y="78"/>
                  </a:lnTo>
                  <a:lnTo>
                    <a:pt x="329" y="82"/>
                  </a:lnTo>
                  <a:lnTo>
                    <a:pt x="331" y="82"/>
                  </a:lnTo>
                  <a:lnTo>
                    <a:pt x="327" y="86"/>
                  </a:lnTo>
                  <a:lnTo>
                    <a:pt x="325" y="86"/>
                  </a:lnTo>
                  <a:lnTo>
                    <a:pt x="320" y="88"/>
                  </a:lnTo>
                  <a:lnTo>
                    <a:pt x="320" y="90"/>
                  </a:lnTo>
                  <a:lnTo>
                    <a:pt x="314" y="90"/>
                  </a:lnTo>
                  <a:lnTo>
                    <a:pt x="312" y="92"/>
                  </a:lnTo>
                  <a:lnTo>
                    <a:pt x="308" y="92"/>
                  </a:lnTo>
                  <a:lnTo>
                    <a:pt x="308" y="95"/>
                  </a:lnTo>
                  <a:lnTo>
                    <a:pt x="310" y="97"/>
                  </a:lnTo>
                  <a:lnTo>
                    <a:pt x="308" y="99"/>
                  </a:lnTo>
                  <a:lnTo>
                    <a:pt x="303" y="99"/>
                  </a:lnTo>
                  <a:lnTo>
                    <a:pt x="301" y="101"/>
                  </a:lnTo>
                  <a:lnTo>
                    <a:pt x="301" y="105"/>
                  </a:lnTo>
                  <a:lnTo>
                    <a:pt x="299" y="109"/>
                  </a:lnTo>
                  <a:lnTo>
                    <a:pt x="301" y="111"/>
                  </a:lnTo>
                  <a:lnTo>
                    <a:pt x="301" y="111"/>
                  </a:lnTo>
                  <a:lnTo>
                    <a:pt x="301" y="114"/>
                  </a:lnTo>
                  <a:lnTo>
                    <a:pt x="299" y="120"/>
                  </a:lnTo>
                  <a:lnTo>
                    <a:pt x="297" y="130"/>
                  </a:lnTo>
                  <a:lnTo>
                    <a:pt x="293" y="135"/>
                  </a:lnTo>
                  <a:lnTo>
                    <a:pt x="293" y="139"/>
                  </a:lnTo>
                  <a:lnTo>
                    <a:pt x="291" y="141"/>
                  </a:lnTo>
                  <a:lnTo>
                    <a:pt x="291" y="145"/>
                  </a:lnTo>
                  <a:lnTo>
                    <a:pt x="293" y="154"/>
                  </a:lnTo>
                  <a:lnTo>
                    <a:pt x="295" y="158"/>
                  </a:lnTo>
                  <a:lnTo>
                    <a:pt x="295" y="158"/>
                  </a:lnTo>
                  <a:lnTo>
                    <a:pt x="295" y="160"/>
                  </a:lnTo>
                  <a:lnTo>
                    <a:pt x="293" y="166"/>
                  </a:lnTo>
                  <a:lnTo>
                    <a:pt x="293" y="173"/>
                  </a:lnTo>
                  <a:lnTo>
                    <a:pt x="287" y="181"/>
                  </a:lnTo>
                  <a:lnTo>
                    <a:pt x="284" y="187"/>
                  </a:lnTo>
                  <a:lnTo>
                    <a:pt x="282" y="187"/>
                  </a:lnTo>
                  <a:lnTo>
                    <a:pt x="278" y="189"/>
                  </a:lnTo>
                  <a:lnTo>
                    <a:pt x="278" y="192"/>
                  </a:lnTo>
                  <a:lnTo>
                    <a:pt x="274" y="200"/>
                  </a:lnTo>
                  <a:lnTo>
                    <a:pt x="274" y="204"/>
                  </a:lnTo>
                  <a:lnTo>
                    <a:pt x="268" y="208"/>
                  </a:lnTo>
                  <a:lnTo>
                    <a:pt x="265" y="213"/>
                  </a:lnTo>
                  <a:lnTo>
                    <a:pt x="261" y="229"/>
                  </a:lnTo>
                  <a:lnTo>
                    <a:pt x="259" y="227"/>
                  </a:lnTo>
                  <a:lnTo>
                    <a:pt x="257" y="227"/>
                  </a:lnTo>
                  <a:lnTo>
                    <a:pt x="257" y="232"/>
                  </a:lnTo>
                  <a:lnTo>
                    <a:pt x="253" y="236"/>
                  </a:lnTo>
                  <a:lnTo>
                    <a:pt x="251" y="240"/>
                  </a:lnTo>
                  <a:lnTo>
                    <a:pt x="253" y="242"/>
                  </a:lnTo>
                  <a:lnTo>
                    <a:pt x="253" y="246"/>
                  </a:lnTo>
                  <a:lnTo>
                    <a:pt x="249" y="253"/>
                  </a:lnTo>
                  <a:lnTo>
                    <a:pt x="249" y="257"/>
                  </a:lnTo>
                  <a:lnTo>
                    <a:pt x="249" y="265"/>
                  </a:lnTo>
                  <a:lnTo>
                    <a:pt x="247" y="274"/>
                  </a:lnTo>
                  <a:lnTo>
                    <a:pt x="244" y="276"/>
                  </a:lnTo>
                  <a:lnTo>
                    <a:pt x="244" y="278"/>
                  </a:lnTo>
                  <a:lnTo>
                    <a:pt x="240" y="278"/>
                  </a:lnTo>
                  <a:lnTo>
                    <a:pt x="238" y="276"/>
                  </a:lnTo>
                  <a:lnTo>
                    <a:pt x="236" y="278"/>
                  </a:lnTo>
                  <a:lnTo>
                    <a:pt x="232" y="276"/>
                  </a:lnTo>
                  <a:lnTo>
                    <a:pt x="230" y="280"/>
                  </a:lnTo>
                  <a:lnTo>
                    <a:pt x="230" y="282"/>
                  </a:lnTo>
                  <a:lnTo>
                    <a:pt x="225" y="286"/>
                  </a:lnTo>
                  <a:lnTo>
                    <a:pt x="228" y="288"/>
                  </a:lnTo>
                  <a:lnTo>
                    <a:pt x="230" y="291"/>
                  </a:lnTo>
                  <a:lnTo>
                    <a:pt x="238" y="291"/>
                  </a:lnTo>
                  <a:lnTo>
                    <a:pt x="240" y="293"/>
                  </a:lnTo>
                  <a:lnTo>
                    <a:pt x="244" y="297"/>
                  </a:lnTo>
                  <a:lnTo>
                    <a:pt x="244" y="299"/>
                  </a:lnTo>
                  <a:lnTo>
                    <a:pt x="247" y="299"/>
                  </a:lnTo>
                  <a:lnTo>
                    <a:pt x="251" y="307"/>
                  </a:lnTo>
                  <a:lnTo>
                    <a:pt x="253" y="310"/>
                  </a:lnTo>
                  <a:lnTo>
                    <a:pt x="253" y="310"/>
                  </a:lnTo>
                  <a:lnTo>
                    <a:pt x="255" y="312"/>
                  </a:lnTo>
                  <a:lnTo>
                    <a:pt x="259" y="312"/>
                  </a:lnTo>
                  <a:lnTo>
                    <a:pt x="261" y="314"/>
                  </a:lnTo>
                  <a:lnTo>
                    <a:pt x="263" y="318"/>
                  </a:lnTo>
                  <a:lnTo>
                    <a:pt x="265" y="322"/>
                  </a:lnTo>
                  <a:lnTo>
                    <a:pt x="268" y="329"/>
                  </a:lnTo>
                  <a:lnTo>
                    <a:pt x="270" y="331"/>
                  </a:lnTo>
                  <a:lnTo>
                    <a:pt x="270" y="339"/>
                  </a:lnTo>
                  <a:lnTo>
                    <a:pt x="263" y="345"/>
                  </a:lnTo>
                  <a:lnTo>
                    <a:pt x="259" y="354"/>
                  </a:lnTo>
                  <a:lnTo>
                    <a:pt x="257" y="352"/>
                  </a:lnTo>
                  <a:lnTo>
                    <a:pt x="253" y="356"/>
                  </a:lnTo>
                  <a:lnTo>
                    <a:pt x="251" y="358"/>
                  </a:lnTo>
                  <a:lnTo>
                    <a:pt x="251" y="360"/>
                  </a:lnTo>
                  <a:lnTo>
                    <a:pt x="247" y="362"/>
                  </a:lnTo>
                  <a:lnTo>
                    <a:pt x="247" y="362"/>
                  </a:lnTo>
                  <a:lnTo>
                    <a:pt x="242" y="364"/>
                  </a:lnTo>
                  <a:lnTo>
                    <a:pt x="240" y="369"/>
                  </a:lnTo>
                  <a:lnTo>
                    <a:pt x="236" y="371"/>
                  </a:lnTo>
                  <a:lnTo>
                    <a:pt x="232" y="369"/>
                  </a:lnTo>
                  <a:lnTo>
                    <a:pt x="225" y="371"/>
                  </a:lnTo>
                  <a:lnTo>
                    <a:pt x="219" y="371"/>
                  </a:lnTo>
                  <a:lnTo>
                    <a:pt x="217" y="371"/>
                  </a:lnTo>
                  <a:lnTo>
                    <a:pt x="215" y="373"/>
                  </a:lnTo>
                  <a:lnTo>
                    <a:pt x="213" y="373"/>
                  </a:lnTo>
                  <a:lnTo>
                    <a:pt x="211" y="375"/>
                  </a:lnTo>
                  <a:lnTo>
                    <a:pt x="211" y="377"/>
                  </a:lnTo>
                  <a:lnTo>
                    <a:pt x="209" y="377"/>
                  </a:lnTo>
                  <a:lnTo>
                    <a:pt x="204" y="375"/>
                  </a:lnTo>
                  <a:lnTo>
                    <a:pt x="202" y="373"/>
                  </a:lnTo>
                  <a:lnTo>
                    <a:pt x="200" y="373"/>
                  </a:lnTo>
                  <a:lnTo>
                    <a:pt x="196" y="373"/>
                  </a:lnTo>
                  <a:lnTo>
                    <a:pt x="192" y="371"/>
                  </a:lnTo>
                  <a:lnTo>
                    <a:pt x="188" y="369"/>
                  </a:lnTo>
                  <a:lnTo>
                    <a:pt x="185" y="371"/>
                  </a:lnTo>
                  <a:lnTo>
                    <a:pt x="185" y="375"/>
                  </a:lnTo>
                  <a:lnTo>
                    <a:pt x="185" y="377"/>
                  </a:lnTo>
                  <a:lnTo>
                    <a:pt x="185" y="377"/>
                  </a:lnTo>
                  <a:lnTo>
                    <a:pt x="183" y="377"/>
                  </a:lnTo>
                  <a:lnTo>
                    <a:pt x="179" y="377"/>
                  </a:lnTo>
                  <a:lnTo>
                    <a:pt x="177" y="377"/>
                  </a:lnTo>
                  <a:lnTo>
                    <a:pt x="177" y="375"/>
                  </a:lnTo>
                  <a:lnTo>
                    <a:pt x="177" y="371"/>
                  </a:lnTo>
                  <a:lnTo>
                    <a:pt x="175" y="369"/>
                  </a:lnTo>
                  <a:lnTo>
                    <a:pt x="173" y="366"/>
                  </a:lnTo>
                  <a:lnTo>
                    <a:pt x="171" y="364"/>
                  </a:lnTo>
                  <a:lnTo>
                    <a:pt x="166" y="362"/>
                  </a:lnTo>
                  <a:lnTo>
                    <a:pt x="164" y="360"/>
                  </a:lnTo>
                  <a:lnTo>
                    <a:pt x="162" y="358"/>
                  </a:lnTo>
                  <a:lnTo>
                    <a:pt x="160" y="354"/>
                  </a:lnTo>
                  <a:lnTo>
                    <a:pt x="158" y="352"/>
                  </a:lnTo>
                  <a:lnTo>
                    <a:pt x="154" y="352"/>
                  </a:lnTo>
                  <a:lnTo>
                    <a:pt x="152" y="354"/>
                  </a:lnTo>
                  <a:lnTo>
                    <a:pt x="152" y="356"/>
                  </a:lnTo>
                  <a:lnTo>
                    <a:pt x="147" y="358"/>
                  </a:lnTo>
                  <a:lnTo>
                    <a:pt x="145" y="358"/>
                  </a:lnTo>
                  <a:lnTo>
                    <a:pt x="145" y="356"/>
                  </a:lnTo>
                  <a:lnTo>
                    <a:pt x="141" y="356"/>
                  </a:lnTo>
                  <a:lnTo>
                    <a:pt x="137" y="356"/>
                  </a:lnTo>
                  <a:lnTo>
                    <a:pt x="135" y="358"/>
                  </a:lnTo>
                  <a:lnTo>
                    <a:pt x="133" y="360"/>
                  </a:lnTo>
                  <a:lnTo>
                    <a:pt x="131" y="360"/>
                  </a:lnTo>
                  <a:lnTo>
                    <a:pt x="126" y="360"/>
                  </a:lnTo>
                  <a:lnTo>
                    <a:pt x="122" y="356"/>
                  </a:lnTo>
                  <a:lnTo>
                    <a:pt x="120" y="354"/>
                  </a:lnTo>
                  <a:lnTo>
                    <a:pt x="118" y="354"/>
                  </a:lnTo>
                  <a:lnTo>
                    <a:pt x="116" y="350"/>
                  </a:lnTo>
                  <a:lnTo>
                    <a:pt x="116" y="348"/>
                  </a:lnTo>
                  <a:lnTo>
                    <a:pt x="116" y="348"/>
                  </a:lnTo>
                  <a:lnTo>
                    <a:pt x="116" y="345"/>
                  </a:lnTo>
                  <a:lnTo>
                    <a:pt x="114" y="343"/>
                  </a:lnTo>
                  <a:lnTo>
                    <a:pt x="110" y="341"/>
                  </a:lnTo>
                  <a:lnTo>
                    <a:pt x="107" y="339"/>
                  </a:lnTo>
                  <a:lnTo>
                    <a:pt x="107" y="335"/>
                  </a:lnTo>
                  <a:lnTo>
                    <a:pt x="107" y="333"/>
                  </a:lnTo>
                  <a:lnTo>
                    <a:pt x="103" y="329"/>
                  </a:lnTo>
                  <a:lnTo>
                    <a:pt x="97" y="329"/>
                  </a:lnTo>
                  <a:lnTo>
                    <a:pt x="95" y="326"/>
                  </a:lnTo>
                  <a:lnTo>
                    <a:pt x="97" y="322"/>
                  </a:lnTo>
                  <a:lnTo>
                    <a:pt x="95" y="320"/>
                  </a:lnTo>
                  <a:lnTo>
                    <a:pt x="91" y="320"/>
                  </a:lnTo>
                  <a:lnTo>
                    <a:pt x="88" y="318"/>
                  </a:lnTo>
                  <a:lnTo>
                    <a:pt x="88" y="312"/>
                  </a:lnTo>
                  <a:lnTo>
                    <a:pt x="86" y="310"/>
                  </a:lnTo>
                  <a:lnTo>
                    <a:pt x="80" y="305"/>
                  </a:lnTo>
                  <a:lnTo>
                    <a:pt x="80" y="305"/>
                  </a:lnTo>
                  <a:lnTo>
                    <a:pt x="76" y="303"/>
                  </a:lnTo>
                  <a:lnTo>
                    <a:pt x="74" y="305"/>
                  </a:lnTo>
                  <a:lnTo>
                    <a:pt x="72" y="303"/>
                  </a:lnTo>
                  <a:lnTo>
                    <a:pt x="67" y="301"/>
                  </a:lnTo>
                  <a:lnTo>
                    <a:pt x="67" y="299"/>
                  </a:lnTo>
                  <a:lnTo>
                    <a:pt x="69" y="297"/>
                  </a:lnTo>
                  <a:lnTo>
                    <a:pt x="72" y="295"/>
                  </a:lnTo>
                  <a:lnTo>
                    <a:pt x="72" y="293"/>
                  </a:lnTo>
                  <a:lnTo>
                    <a:pt x="72" y="291"/>
                  </a:lnTo>
                  <a:lnTo>
                    <a:pt x="67" y="288"/>
                  </a:lnTo>
                  <a:lnTo>
                    <a:pt x="63" y="286"/>
                  </a:lnTo>
                  <a:lnTo>
                    <a:pt x="63" y="284"/>
                  </a:lnTo>
                  <a:lnTo>
                    <a:pt x="59" y="282"/>
                  </a:lnTo>
                  <a:lnTo>
                    <a:pt x="57" y="282"/>
                  </a:lnTo>
                  <a:lnTo>
                    <a:pt x="51" y="280"/>
                  </a:lnTo>
                  <a:lnTo>
                    <a:pt x="48" y="278"/>
                  </a:lnTo>
                  <a:lnTo>
                    <a:pt x="48" y="274"/>
                  </a:lnTo>
                  <a:lnTo>
                    <a:pt x="48" y="272"/>
                  </a:lnTo>
                  <a:lnTo>
                    <a:pt x="46" y="270"/>
                  </a:lnTo>
                  <a:lnTo>
                    <a:pt x="40" y="270"/>
                  </a:lnTo>
                  <a:lnTo>
                    <a:pt x="40" y="272"/>
                  </a:lnTo>
                  <a:lnTo>
                    <a:pt x="34" y="272"/>
                  </a:lnTo>
                  <a:lnTo>
                    <a:pt x="32" y="270"/>
                  </a:lnTo>
                  <a:lnTo>
                    <a:pt x="32" y="263"/>
                  </a:lnTo>
                  <a:lnTo>
                    <a:pt x="34" y="259"/>
                  </a:lnTo>
                  <a:lnTo>
                    <a:pt x="34" y="257"/>
                  </a:lnTo>
                  <a:lnTo>
                    <a:pt x="36" y="253"/>
                  </a:lnTo>
                  <a:lnTo>
                    <a:pt x="34" y="251"/>
                  </a:lnTo>
                  <a:lnTo>
                    <a:pt x="29" y="242"/>
                  </a:lnTo>
                  <a:lnTo>
                    <a:pt x="25" y="236"/>
                  </a:lnTo>
                  <a:lnTo>
                    <a:pt x="23" y="234"/>
                  </a:lnTo>
                  <a:lnTo>
                    <a:pt x="19" y="229"/>
                  </a:lnTo>
                  <a:lnTo>
                    <a:pt x="21" y="229"/>
                  </a:lnTo>
                  <a:lnTo>
                    <a:pt x="21" y="225"/>
                  </a:lnTo>
                  <a:lnTo>
                    <a:pt x="19" y="223"/>
                  </a:lnTo>
                  <a:lnTo>
                    <a:pt x="19" y="223"/>
                  </a:lnTo>
                  <a:lnTo>
                    <a:pt x="19" y="219"/>
                  </a:lnTo>
                  <a:lnTo>
                    <a:pt x="21" y="217"/>
                  </a:lnTo>
                  <a:lnTo>
                    <a:pt x="19" y="215"/>
                  </a:lnTo>
                  <a:lnTo>
                    <a:pt x="13" y="213"/>
                  </a:lnTo>
                  <a:lnTo>
                    <a:pt x="10" y="208"/>
                  </a:lnTo>
                  <a:lnTo>
                    <a:pt x="10" y="202"/>
                  </a:lnTo>
                  <a:lnTo>
                    <a:pt x="8" y="200"/>
                  </a:lnTo>
                  <a:lnTo>
                    <a:pt x="10" y="198"/>
                  </a:lnTo>
                  <a:lnTo>
                    <a:pt x="8" y="196"/>
                  </a:lnTo>
                  <a:lnTo>
                    <a:pt x="10" y="194"/>
                  </a:lnTo>
                  <a:lnTo>
                    <a:pt x="10" y="192"/>
                  </a:lnTo>
                  <a:lnTo>
                    <a:pt x="8" y="189"/>
                  </a:lnTo>
                  <a:lnTo>
                    <a:pt x="2" y="194"/>
                  </a:lnTo>
                  <a:lnTo>
                    <a:pt x="0" y="192"/>
                  </a:lnTo>
                  <a:lnTo>
                    <a:pt x="0" y="187"/>
                  </a:lnTo>
                  <a:lnTo>
                    <a:pt x="6" y="181"/>
                  </a:lnTo>
                  <a:lnTo>
                    <a:pt x="8" y="177"/>
                  </a:lnTo>
                  <a:lnTo>
                    <a:pt x="8" y="173"/>
                  </a:lnTo>
                  <a:lnTo>
                    <a:pt x="4" y="170"/>
                  </a:lnTo>
                  <a:lnTo>
                    <a:pt x="6" y="168"/>
                  </a:lnTo>
                  <a:lnTo>
                    <a:pt x="8" y="166"/>
                  </a:lnTo>
                  <a:lnTo>
                    <a:pt x="10" y="162"/>
                  </a:lnTo>
                  <a:lnTo>
                    <a:pt x="8" y="160"/>
                  </a:lnTo>
                  <a:lnTo>
                    <a:pt x="8" y="156"/>
                  </a:lnTo>
                  <a:lnTo>
                    <a:pt x="13" y="154"/>
                  </a:lnTo>
                  <a:lnTo>
                    <a:pt x="15" y="154"/>
                  </a:lnTo>
                  <a:lnTo>
                    <a:pt x="21" y="145"/>
                  </a:lnTo>
                  <a:lnTo>
                    <a:pt x="23" y="139"/>
                  </a:lnTo>
                  <a:lnTo>
                    <a:pt x="21" y="137"/>
                  </a:lnTo>
                  <a:lnTo>
                    <a:pt x="21" y="133"/>
                  </a:lnTo>
                  <a:lnTo>
                    <a:pt x="25" y="128"/>
                  </a:lnTo>
                  <a:lnTo>
                    <a:pt x="29" y="128"/>
                  </a:lnTo>
                  <a:lnTo>
                    <a:pt x="34" y="130"/>
                  </a:lnTo>
                  <a:lnTo>
                    <a:pt x="38" y="128"/>
                  </a:lnTo>
                  <a:lnTo>
                    <a:pt x="40" y="128"/>
                  </a:lnTo>
                  <a:lnTo>
                    <a:pt x="38" y="48"/>
                  </a:lnTo>
                  <a:lnTo>
                    <a:pt x="38" y="48"/>
                  </a:lnTo>
                  <a:lnTo>
                    <a:pt x="38" y="42"/>
                  </a:lnTo>
                  <a:lnTo>
                    <a:pt x="57" y="40"/>
                  </a:lnTo>
                  <a:lnTo>
                    <a:pt x="57" y="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96" name="Freeform 106">
              <a:extLst>
                <a:ext uri="{FF2B5EF4-FFF2-40B4-BE49-F238E27FC236}">
                  <a16:creationId xmlns:a16="http://schemas.microsoft.com/office/drawing/2014/main" id="{EC0C127B-3C9C-4C45-AB53-35A8EF405425}"/>
                </a:ext>
              </a:extLst>
            </p:cNvPr>
            <p:cNvSpPr>
              <a:spLocks/>
            </p:cNvSpPr>
            <p:nvPr/>
          </p:nvSpPr>
          <p:spPr bwMode="auto">
            <a:xfrm>
              <a:off x="4816786" y="3221605"/>
              <a:ext cx="245058" cy="175642"/>
            </a:xfrm>
            <a:custGeom>
              <a:avLst/>
              <a:gdLst>
                <a:gd name="T0" fmla="*/ 43 w 304"/>
                <a:gd name="T1" fmla="*/ 184 h 232"/>
                <a:gd name="T2" fmla="*/ 36 w 304"/>
                <a:gd name="T3" fmla="*/ 169 h 232"/>
                <a:gd name="T4" fmla="*/ 28 w 304"/>
                <a:gd name="T5" fmla="*/ 165 h 232"/>
                <a:gd name="T6" fmla="*/ 22 w 304"/>
                <a:gd name="T7" fmla="*/ 154 h 232"/>
                <a:gd name="T8" fmla="*/ 15 w 304"/>
                <a:gd name="T9" fmla="*/ 148 h 232"/>
                <a:gd name="T10" fmla="*/ 3 w 304"/>
                <a:gd name="T11" fmla="*/ 143 h 232"/>
                <a:gd name="T12" fmla="*/ 5 w 304"/>
                <a:gd name="T13" fmla="*/ 135 h 232"/>
                <a:gd name="T14" fmla="*/ 13 w 304"/>
                <a:gd name="T15" fmla="*/ 131 h 232"/>
                <a:gd name="T16" fmla="*/ 19 w 304"/>
                <a:gd name="T17" fmla="*/ 131 h 232"/>
                <a:gd name="T18" fmla="*/ 24 w 304"/>
                <a:gd name="T19" fmla="*/ 112 h 232"/>
                <a:gd name="T20" fmla="*/ 28 w 304"/>
                <a:gd name="T21" fmla="*/ 97 h 232"/>
                <a:gd name="T22" fmla="*/ 32 w 304"/>
                <a:gd name="T23" fmla="*/ 87 h 232"/>
                <a:gd name="T24" fmla="*/ 36 w 304"/>
                <a:gd name="T25" fmla="*/ 84 h 232"/>
                <a:gd name="T26" fmla="*/ 49 w 304"/>
                <a:gd name="T27" fmla="*/ 59 h 232"/>
                <a:gd name="T28" fmla="*/ 53 w 304"/>
                <a:gd name="T29" fmla="*/ 44 h 232"/>
                <a:gd name="T30" fmla="*/ 62 w 304"/>
                <a:gd name="T31" fmla="*/ 36 h 232"/>
                <a:gd name="T32" fmla="*/ 70 w 304"/>
                <a:gd name="T33" fmla="*/ 15 h 232"/>
                <a:gd name="T34" fmla="*/ 76 w 304"/>
                <a:gd name="T35" fmla="*/ 15 h 232"/>
                <a:gd name="T36" fmla="*/ 87 w 304"/>
                <a:gd name="T37" fmla="*/ 0 h 232"/>
                <a:gd name="T38" fmla="*/ 97 w 304"/>
                <a:gd name="T39" fmla="*/ 6 h 232"/>
                <a:gd name="T40" fmla="*/ 110 w 304"/>
                <a:gd name="T41" fmla="*/ 4 h 232"/>
                <a:gd name="T42" fmla="*/ 116 w 304"/>
                <a:gd name="T43" fmla="*/ 4 h 232"/>
                <a:gd name="T44" fmla="*/ 127 w 304"/>
                <a:gd name="T45" fmla="*/ 9 h 232"/>
                <a:gd name="T46" fmla="*/ 137 w 304"/>
                <a:gd name="T47" fmla="*/ 13 h 232"/>
                <a:gd name="T48" fmla="*/ 152 w 304"/>
                <a:gd name="T49" fmla="*/ 23 h 232"/>
                <a:gd name="T50" fmla="*/ 159 w 304"/>
                <a:gd name="T51" fmla="*/ 25 h 232"/>
                <a:gd name="T52" fmla="*/ 171 w 304"/>
                <a:gd name="T53" fmla="*/ 36 h 232"/>
                <a:gd name="T54" fmla="*/ 177 w 304"/>
                <a:gd name="T55" fmla="*/ 47 h 232"/>
                <a:gd name="T56" fmla="*/ 182 w 304"/>
                <a:gd name="T57" fmla="*/ 55 h 232"/>
                <a:gd name="T58" fmla="*/ 180 w 304"/>
                <a:gd name="T59" fmla="*/ 70 h 232"/>
                <a:gd name="T60" fmla="*/ 175 w 304"/>
                <a:gd name="T61" fmla="*/ 80 h 232"/>
                <a:gd name="T62" fmla="*/ 188 w 304"/>
                <a:gd name="T63" fmla="*/ 80 h 232"/>
                <a:gd name="T64" fmla="*/ 196 w 304"/>
                <a:gd name="T65" fmla="*/ 82 h 232"/>
                <a:gd name="T66" fmla="*/ 207 w 304"/>
                <a:gd name="T67" fmla="*/ 103 h 232"/>
                <a:gd name="T68" fmla="*/ 215 w 304"/>
                <a:gd name="T69" fmla="*/ 118 h 232"/>
                <a:gd name="T70" fmla="*/ 304 w 304"/>
                <a:gd name="T71" fmla="*/ 139 h 232"/>
                <a:gd name="T72" fmla="*/ 218 w 304"/>
                <a:gd name="T73" fmla="*/ 200 h 232"/>
                <a:gd name="T74" fmla="*/ 205 w 304"/>
                <a:gd name="T75" fmla="*/ 207 h 232"/>
                <a:gd name="T76" fmla="*/ 194 w 304"/>
                <a:gd name="T77" fmla="*/ 215 h 232"/>
                <a:gd name="T78" fmla="*/ 182 w 304"/>
                <a:gd name="T79" fmla="*/ 224 h 232"/>
                <a:gd name="T80" fmla="*/ 167 w 304"/>
                <a:gd name="T81" fmla="*/ 224 h 232"/>
                <a:gd name="T82" fmla="*/ 159 w 304"/>
                <a:gd name="T83" fmla="*/ 217 h 232"/>
                <a:gd name="T84" fmla="*/ 144 w 304"/>
                <a:gd name="T85" fmla="*/ 219 h 232"/>
                <a:gd name="T86" fmla="*/ 133 w 304"/>
                <a:gd name="T87" fmla="*/ 232 h 232"/>
                <a:gd name="T88" fmla="*/ 123 w 304"/>
                <a:gd name="T89" fmla="*/ 230 h 232"/>
                <a:gd name="T90" fmla="*/ 106 w 304"/>
                <a:gd name="T91" fmla="*/ 230 h 232"/>
                <a:gd name="T92" fmla="*/ 95 w 304"/>
                <a:gd name="T93" fmla="*/ 221 h 232"/>
                <a:gd name="T94" fmla="*/ 72 w 304"/>
                <a:gd name="T95" fmla="*/ 211 h 232"/>
                <a:gd name="T96" fmla="*/ 59 w 304"/>
                <a:gd name="T97" fmla="*/ 211 h 232"/>
                <a:gd name="T98" fmla="*/ 53 w 304"/>
                <a:gd name="T99" fmla="*/ 194 h 232"/>
                <a:gd name="T100" fmla="*/ 45 w 304"/>
                <a:gd name="T101" fmla="*/ 19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4" h="232">
                  <a:moveTo>
                    <a:pt x="45" y="194"/>
                  </a:moveTo>
                  <a:lnTo>
                    <a:pt x="45" y="186"/>
                  </a:lnTo>
                  <a:lnTo>
                    <a:pt x="43" y="184"/>
                  </a:lnTo>
                  <a:lnTo>
                    <a:pt x="40" y="177"/>
                  </a:lnTo>
                  <a:lnTo>
                    <a:pt x="38" y="173"/>
                  </a:lnTo>
                  <a:lnTo>
                    <a:pt x="36" y="169"/>
                  </a:lnTo>
                  <a:lnTo>
                    <a:pt x="34" y="167"/>
                  </a:lnTo>
                  <a:lnTo>
                    <a:pt x="30" y="167"/>
                  </a:lnTo>
                  <a:lnTo>
                    <a:pt x="28" y="165"/>
                  </a:lnTo>
                  <a:lnTo>
                    <a:pt x="28" y="165"/>
                  </a:lnTo>
                  <a:lnTo>
                    <a:pt x="26" y="162"/>
                  </a:lnTo>
                  <a:lnTo>
                    <a:pt x="22" y="154"/>
                  </a:lnTo>
                  <a:lnTo>
                    <a:pt x="19" y="154"/>
                  </a:lnTo>
                  <a:lnTo>
                    <a:pt x="19" y="152"/>
                  </a:lnTo>
                  <a:lnTo>
                    <a:pt x="15" y="148"/>
                  </a:lnTo>
                  <a:lnTo>
                    <a:pt x="13" y="146"/>
                  </a:lnTo>
                  <a:lnTo>
                    <a:pt x="5" y="146"/>
                  </a:lnTo>
                  <a:lnTo>
                    <a:pt x="3" y="143"/>
                  </a:lnTo>
                  <a:lnTo>
                    <a:pt x="0" y="141"/>
                  </a:lnTo>
                  <a:lnTo>
                    <a:pt x="5" y="137"/>
                  </a:lnTo>
                  <a:lnTo>
                    <a:pt x="5" y="135"/>
                  </a:lnTo>
                  <a:lnTo>
                    <a:pt x="7" y="131"/>
                  </a:lnTo>
                  <a:lnTo>
                    <a:pt x="11" y="133"/>
                  </a:lnTo>
                  <a:lnTo>
                    <a:pt x="13" y="131"/>
                  </a:lnTo>
                  <a:lnTo>
                    <a:pt x="15" y="133"/>
                  </a:lnTo>
                  <a:lnTo>
                    <a:pt x="19" y="133"/>
                  </a:lnTo>
                  <a:lnTo>
                    <a:pt x="19" y="131"/>
                  </a:lnTo>
                  <a:lnTo>
                    <a:pt x="22" y="129"/>
                  </a:lnTo>
                  <a:lnTo>
                    <a:pt x="24" y="120"/>
                  </a:lnTo>
                  <a:lnTo>
                    <a:pt x="24" y="112"/>
                  </a:lnTo>
                  <a:lnTo>
                    <a:pt x="24" y="108"/>
                  </a:lnTo>
                  <a:lnTo>
                    <a:pt x="28" y="101"/>
                  </a:lnTo>
                  <a:lnTo>
                    <a:pt x="28" y="97"/>
                  </a:lnTo>
                  <a:lnTo>
                    <a:pt x="26" y="95"/>
                  </a:lnTo>
                  <a:lnTo>
                    <a:pt x="28" y="91"/>
                  </a:lnTo>
                  <a:lnTo>
                    <a:pt x="32" y="87"/>
                  </a:lnTo>
                  <a:lnTo>
                    <a:pt x="32" y="82"/>
                  </a:lnTo>
                  <a:lnTo>
                    <a:pt x="34" y="82"/>
                  </a:lnTo>
                  <a:lnTo>
                    <a:pt x="36" y="84"/>
                  </a:lnTo>
                  <a:lnTo>
                    <a:pt x="40" y="68"/>
                  </a:lnTo>
                  <a:lnTo>
                    <a:pt x="43" y="63"/>
                  </a:lnTo>
                  <a:lnTo>
                    <a:pt x="49" y="59"/>
                  </a:lnTo>
                  <a:lnTo>
                    <a:pt x="49" y="55"/>
                  </a:lnTo>
                  <a:lnTo>
                    <a:pt x="53" y="47"/>
                  </a:lnTo>
                  <a:lnTo>
                    <a:pt x="53" y="44"/>
                  </a:lnTo>
                  <a:lnTo>
                    <a:pt x="57" y="42"/>
                  </a:lnTo>
                  <a:lnTo>
                    <a:pt x="59" y="42"/>
                  </a:lnTo>
                  <a:lnTo>
                    <a:pt x="62" y="36"/>
                  </a:lnTo>
                  <a:lnTo>
                    <a:pt x="68" y="28"/>
                  </a:lnTo>
                  <a:lnTo>
                    <a:pt x="68" y="21"/>
                  </a:lnTo>
                  <a:lnTo>
                    <a:pt x="70" y="15"/>
                  </a:lnTo>
                  <a:lnTo>
                    <a:pt x="70" y="13"/>
                  </a:lnTo>
                  <a:lnTo>
                    <a:pt x="72" y="15"/>
                  </a:lnTo>
                  <a:lnTo>
                    <a:pt x="76" y="15"/>
                  </a:lnTo>
                  <a:lnTo>
                    <a:pt x="78" y="13"/>
                  </a:lnTo>
                  <a:lnTo>
                    <a:pt x="81" y="13"/>
                  </a:lnTo>
                  <a:lnTo>
                    <a:pt x="87" y="0"/>
                  </a:lnTo>
                  <a:lnTo>
                    <a:pt x="89" y="2"/>
                  </a:lnTo>
                  <a:lnTo>
                    <a:pt x="91" y="4"/>
                  </a:lnTo>
                  <a:lnTo>
                    <a:pt x="97" y="6"/>
                  </a:lnTo>
                  <a:lnTo>
                    <a:pt x="102" y="6"/>
                  </a:lnTo>
                  <a:lnTo>
                    <a:pt x="106" y="4"/>
                  </a:lnTo>
                  <a:lnTo>
                    <a:pt x="110" y="4"/>
                  </a:lnTo>
                  <a:lnTo>
                    <a:pt x="112" y="6"/>
                  </a:lnTo>
                  <a:lnTo>
                    <a:pt x="114" y="4"/>
                  </a:lnTo>
                  <a:lnTo>
                    <a:pt x="116" y="4"/>
                  </a:lnTo>
                  <a:lnTo>
                    <a:pt x="123" y="9"/>
                  </a:lnTo>
                  <a:lnTo>
                    <a:pt x="125" y="9"/>
                  </a:lnTo>
                  <a:lnTo>
                    <a:pt x="127" y="9"/>
                  </a:lnTo>
                  <a:lnTo>
                    <a:pt x="131" y="9"/>
                  </a:lnTo>
                  <a:lnTo>
                    <a:pt x="135" y="13"/>
                  </a:lnTo>
                  <a:lnTo>
                    <a:pt x="137" y="13"/>
                  </a:lnTo>
                  <a:lnTo>
                    <a:pt x="146" y="19"/>
                  </a:lnTo>
                  <a:lnTo>
                    <a:pt x="146" y="21"/>
                  </a:lnTo>
                  <a:lnTo>
                    <a:pt x="152" y="23"/>
                  </a:lnTo>
                  <a:lnTo>
                    <a:pt x="152" y="23"/>
                  </a:lnTo>
                  <a:lnTo>
                    <a:pt x="156" y="25"/>
                  </a:lnTo>
                  <a:lnTo>
                    <a:pt x="159" y="25"/>
                  </a:lnTo>
                  <a:lnTo>
                    <a:pt x="163" y="30"/>
                  </a:lnTo>
                  <a:lnTo>
                    <a:pt x="169" y="36"/>
                  </a:lnTo>
                  <a:lnTo>
                    <a:pt x="171" y="36"/>
                  </a:lnTo>
                  <a:lnTo>
                    <a:pt x="175" y="40"/>
                  </a:lnTo>
                  <a:lnTo>
                    <a:pt x="175" y="44"/>
                  </a:lnTo>
                  <a:lnTo>
                    <a:pt x="177" y="47"/>
                  </a:lnTo>
                  <a:lnTo>
                    <a:pt x="180" y="47"/>
                  </a:lnTo>
                  <a:lnTo>
                    <a:pt x="186" y="55"/>
                  </a:lnTo>
                  <a:lnTo>
                    <a:pt x="182" y="55"/>
                  </a:lnTo>
                  <a:lnTo>
                    <a:pt x="182" y="61"/>
                  </a:lnTo>
                  <a:lnTo>
                    <a:pt x="180" y="63"/>
                  </a:lnTo>
                  <a:lnTo>
                    <a:pt x="180" y="70"/>
                  </a:lnTo>
                  <a:lnTo>
                    <a:pt x="177" y="74"/>
                  </a:lnTo>
                  <a:lnTo>
                    <a:pt x="177" y="76"/>
                  </a:lnTo>
                  <a:lnTo>
                    <a:pt x="175" y="80"/>
                  </a:lnTo>
                  <a:lnTo>
                    <a:pt x="175" y="82"/>
                  </a:lnTo>
                  <a:lnTo>
                    <a:pt x="184" y="82"/>
                  </a:lnTo>
                  <a:lnTo>
                    <a:pt x="188" y="80"/>
                  </a:lnTo>
                  <a:lnTo>
                    <a:pt x="194" y="78"/>
                  </a:lnTo>
                  <a:lnTo>
                    <a:pt x="196" y="80"/>
                  </a:lnTo>
                  <a:lnTo>
                    <a:pt x="196" y="82"/>
                  </a:lnTo>
                  <a:lnTo>
                    <a:pt x="196" y="91"/>
                  </a:lnTo>
                  <a:lnTo>
                    <a:pt x="201" y="101"/>
                  </a:lnTo>
                  <a:lnTo>
                    <a:pt x="207" y="103"/>
                  </a:lnTo>
                  <a:lnTo>
                    <a:pt x="205" y="110"/>
                  </a:lnTo>
                  <a:lnTo>
                    <a:pt x="209" y="116"/>
                  </a:lnTo>
                  <a:lnTo>
                    <a:pt x="215" y="118"/>
                  </a:lnTo>
                  <a:lnTo>
                    <a:pt x="220" y="122"/>
                  </a:lnTo>
                  <a:lnTo>
                    <a:pt x="279" y="139"/>
                  </a:lnTo>
                  <a:lnTo>
                    <a:pt x="304" y="139"/>
                  </a:lnTo>
                  <a:lnTo>
                    <a:pt x="243" y="200"/>
                  </a:lnTo>
                  <a:lnTo>
                    <a:pt x="230" y="200"/>
                  </a:lnTo>
                  <a:lnTo>
                    <a:pt x="218" y="200"/>
                  </a:lnTo>
                  <a:lnTo>
                    <a:pt x="213" y="205"/>
                  </a:lnTo>
                  <a:lnTo>
                    <a:pt x="211" y="205"/>
                  </a:lnTo>
                  <a:lnTo>
                    <a:pt x="205" y="207"/>
                  </a:lnTo>
                  <a:lnTo>
                    <a:pt x="205" y="211"/>
                  </a:lnTo>
                  <a:lnTo>
                    <a:pt x="201" y="213"/>
                  </a:lnTo>
                  <a:lnTo>
                    <a:pt x="194" y="215"/>
                  </a:lnTo>
                  <a:lnTo>
                    <a:pt x="188" y="217"/>
                  </a:lnTo>
                  <a:lnTo>
                    <a:pt x="182" y="219"/>
                  </a:lnTo>
                  <a:lnTo>
                    <a:pt x="182" y="224"/>
                  </a:lnTo>
                  <a:lnTo>
                    <a:pt x="180" y="224"/>
                  </a:lnTo>
                  <a:lnTo>
                    <a:pt x="175" y="224"/>
                  </a:lnTo>
                  <a:lnTo>
                    <a:pt x="167" y="224"/>
                  </a:lnTo>
                  <a:lnTo>
                    <a:pt x="165" y="221"/>
                  </a:lnTo>
                  <a:lnTo>
                    <a:pt x="163" y="217"/>
                  </a:lnTo>
                  <a:lnTo>
                    <a:pt x="159" y="217"/>
                  </a:lnTo>
                  <a:lnTo>
                    <a:pt x="150" y="217"/>
                  </a:lnTo>
                  <a:lnTo>
                    <a:pt x="148" y="219"/>
                  </a:lnTo>
                  <a:lnTo>
                    <a:pt x="144" y="219"/>
                  </a:lnTo>
                  <a:lnTo>
                    <a:pt x="140" y="219"/>
                  </a:lnTo>
                  <a:lnTo>
                    <a:pt x="137" y="224"/>
                  </a:lnTo>
                  <a:lnTo>
                    <a:pt x="133" y="232"/>
                  </a:lnTo>
                  <a:lnTo>
                    <a:pt x="129" y="232"/>
                  </a:lnTo>
                  <a:lnTo>
                    <a:pt x="127" y="232"/>
                  </a:lnTo>
                  <a:lnTo>
                    <a:pt x="123" y="230"/>
                  </a:lnTo>
                  <a:lnTo>
                    <a:pt x="118" y="232"/>
                  </a:lnTo>
                  <a:lnTo>
                    <a:pt x="112" y="230"/>
                  </a:lnTo>
                  <a:lnTo>
                    <a:pt x="106" y="230"/>
                  </a:lnTo>
                  <a:lnTo>
                    <a:pt x="104" y="228"/>
                  </a:lnTo>
                  <a:lnTo>
                    <a:pt x="100" y="224"/>
                  </a:lnTo>
                  <a:lnTo>
                    <a:pt x="95" y="221"/>
                  </a:lnTo>
                  <a:lnTo>
                    <a:pt x="87" y="213"/>
                  </a:lnTo>
                  <a:lnTo>
                    <a:pt x="83" y="211"/>
                  </a:lnTo>
                  <a:lnTo>
                    <a:pt x="72" y="211"/>
                  </a:lnTo>
                  <a:lnTo>
                    <a:pt x="68" y="211"/>
                  </a:lnTo>
                  <a:lnTo>
                    <a:pt x="64" y="211"/>
                  </a:lnTo>
                  <a:lnTo>
                    <a:pt x="59" y="211"/>
                  </a:lnTo>
                  <a:lnTo>
                    <a:pt x="55" y="207"/>
                  </a:lnTo>
                  <a:lnTo>
                    <a:pt x="55" y="194"/>
                  </a:lnTo>
                  <a:lnTo>
                    <a:pt x="53" y="194"/>
                  </a:lnTo>
                  <a:lnTo>
                    <a:pt x="49" y="196"/>
                  </a:lnTo>
                  <a:lnTo>
                    <a:pt x="47" y="192"/>
                  </a:lnTo>
                  <a:lnTo>
                    <a:pt x="45" y="194"/>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97" name="Freeform 107">
              <a:extLst>
                <a:ext uri="{FF2B5EF4-FFF2-40B4-BE49-F238E27FC236}">
                  <a16:creationId xmlns:a16="http://schemas.microsoft.com/office/drawing/2014/main" id="{582781D3-CAF0-466F-A817-10D77E227DCE}"/>
                </a:ext>
              </a:extLst>
            </p:cNvPr>
            <p:cNvSpPr>
              <a:spLocks/>
            </p:cNvSpPr>
            <p:nvPr/>
          </p:nvSpPr>
          <p:spPr bwMode="auto">
            <a:xfrm>
              <a:off x="4869990" y="3173909"/>
              <a:ext cx="107214" cy="89336"/>
            </a:xfrm>
            <a:custGeom>
              <a:avLst/>
              <a:gdLst>
                <a:gd name="T0" fmla="*/ 114 w 133"/>
                <a:gd name="T1" fmla="*/ 110 h 118"/>
                <a:gd name="T2" fmla="*/ 109 w 133"/>
                <a:gd name="T3" fmla="*/ 107 h 118"/>
                <a:gd name="T4" fmla="*/ 105 w 133"/>
                <a:gd name="T5" fmla="*/ 99 h 118"/>
                <a:gd name="T6" fmla="*/ 97 w 133"/>
                <a:gd name="T7" fmla="*/ 93 h 118"/>
                <a:gd name="T8" fmla="*/ 90 w 133"/>
                <a:gd name="T9" fmla="*/ 88 h 118"/>
                <a:gd name="T10" fmla="*/ 86 w 133"/>
                <a:gd name="T11" fmla="*/ 86 h 118"/>
                <a:gd name="T12" fmla="*/ 80 w 133"/>
                <a:gd name="T13" fmla="*/ 82 h 118"/>
                <a:gd name="T14" fmla="*/ 69 w 133"/>
                <a:gd name="T15" fmla="*/ 76 h 118"/>
                <a:gd name="T16" fmla="*/ 61 w 133"/>
                <a:gd name="T17" fmla="*/ 72 h 118"/>
                <a:gd name="T18" fmla="*/ 57 w 133"/>
                <a:gd name="T19" fmla="*/ 72 h 118"/>
                <a:gd name="T20" fmla="*/ 48 w 133"/>
                <a:gd name="T21" fmla="*/ 67 h 118"/>
                <a:gd name="T22" fmla="*/ 44 w 133"/>
                <a:gd name="T23" fmla="*/ 67 h 118"/>
                <a:gd name="T24" fmla="*/ 36 w 133"/>
                <a:gd name="T25" fmla="*/ 69 h 118"/>
                <a:gd name="T26" fmla="*/ 25 w 133"/>
                <a:gd name="T27" fmla="*/ 67 h 118"/>
                <a:gd name="T28" fmla="*/ 21 w 133"/>
                <a:gd name="T29" fmla="*/ 63 h 118"/>
                <a:gd name="T30" fmla="*/ 12 w 133"/>
                <a:gd name="T31" fmla="*/ 76 h 118"/>
                <a:gd name="T32" fmla="*/ 6 w 133"/>
                <a:gd name="T33" fmla="*/ 78 h 118"/>
                <a:gd name="T34" fmla="*/ 2 w 133"/>
                <a:gd name="T35" fmla="*/ 72 h 118"/>
                <a:gd name="T36" fmla="*/ 0 w 133"/>
                <a:gd name="T37" fmla="*/ 59 h 118"/>
                <a:gd name="T38" fmla="*/ 2 w 133"/>
                <a:gd name="T39" fmla="*/ 53 h 118"/>
                <a:gd name="T40" fmla="*/ 8 w 133"/>
                <a:gd name="T41" fmla="*/ 38 h 118"/>
                <a:gd name="T42" fmla="*/ 10 w 133"/>
                <a:gd name="T43" fmla="*/ 29 h 118"/>
                <a:gd name="T44" fmla="*/ 8 w 133"/>
                <a:gd name="T45" fmla="*/ 27 h 118"/>
                <a:gd name="T46" fmla="*/ 10 w 133"/>
                <a:gd name="T47" fmla="*/ 19 h 118"/>
                <a:gd name="T48" fmla="*/ 17 w 133"/>
                <a:gd name="T49" fmla="*/ 17 h 118"/>
                <a:gd name="T50" fmla="*/ 17 w 133"/>
                <a:gd name="T51" fmla="*/ 13 h 118"/>
                <a:gd name="T52" fmla="*/ 21 w 133"/>
                <a:gd name="T53" fmla="*/ 10 h 118"/>
                <a:gd name="T54" fmla="*/ 29 w 133"/>
                <a:gd name="T55" fmla="*/ 8 h 118"/>
                <a:gd name="T56" fmla="*/ 34 w 133"/>
                <a:gd name="T57" fmla="*/ 4 h 118"/>
                <a:gd name="T58" fmla="*/ 40 w 133"/>
                <a:gd name="T59" fmla="*/ 0 h 118"/>
                <a:gd name="T60" fmla="*/ 44 w 133"/>
                <a:gd name="T61" fmla="*/ 4 h 118"/>
                <a:gd name="T62" fmla="*/ 55 w 133"/>
                <a:gd name="T63" fmla="*/ 40 h 118"/>
                <a:gd name="T64" fmla="*/ 57 w 133"/>
                <a:gd name="T65" fmla="*/ 46 h 118"/>
                <a:gd name="T66" fmla="*/ 61 w 133"/>
                <a:gd name="T67" fmla="*/ 48 h 118"/>
                <a:gd name="T68" fmla="*/ 63 w 133"/>
                <a:gd name="T69" fmla="*/ 59 h 118"/>
                <a:gd name="T70" fmla="*/ 65 w 133"/>
                <a:gd name="T71" fmla="*/ 55 h 118"/>
                <a:gd name="T72" fmla="*/ 65 w 133"/>
                <a:gd name="T73" fmla="*/ 51 h 118"/>
                <a:gd name="T74" fmla="*/ 71 w 133"/>
                <a:gd name="T75" fmla="*/ 55 h 118"/>
                <a:gd name="T76" fmla="*/ 74 w 133"/>
                <a:gd name="T77" fmla="*/ 61 h 118"/>
                <a:gd name="T78" fmla="*/ 78 w 133"/>
                <a:gd name="T79" fmla="*/ 63 h 118"/>
                <a:gd name="T80" fmla="*/ 82 w 133"/>
                <a:gd name="T81" fmla="*/ 63 h 118"/>
                <a:gd name="T82" fmla="*/ 88 w 133"/>
                <a:gd name="T83" fmla="*/ 65 h 118"/>
                <a:gd name="T84" fmla="*/ 95 w 133"/>
                <a:gd name="T85" fmla="*/ 69 h 118"/>
                <a:gd name="T86" fmla="*/ 103 w 133"/>
                <a:gd name="T87" fmla="*/ 80 h 118"/>
                <a:gd name="T88" fmla="*/ 109 w 133"/>
                <a:gd name="T89" fmla="*/ 86 h 118"/>
                <a:gd name="T90" fmla="*/ 114 w 133"/>
                <a:gd name="T91" fmla="*/ 91 h 118"/>
                <a:gd name="T92" fmla="*/ 116 w 133"/>
                <a:gd name="T93" fmla="*/ 91 h 118"/>
                <a:gd name="T94" fmla="*/ 122 w 133"/>
                <a:gd name="T95" fmla="*/ 99 h 118"/>
                <a:gd name="T96" fmla="*/ 124 w 133"/>
                <a:gd name="T97" fmla="*/ 105 h 118"/>
                <a:gd name="T98" fmla="*/ 128 w 133"/>
                <a:gd name="T99" fmla="*/ 107 h 118"/>
                <a:gd name="T100" fmla="*/ 130 w 133"/>
                <a:gd name="T101" fmla="*/ 107 h 118"/>
                <a:gd name="T102" fmla="*/ 133 w 133"/>
                <a:gd name="T103" fmla="*/ 110 h 118"/>
                <a:gd name="T104" fmla="*/ 126 w 133"/>
                <a:gd name="T105" fmla="*/ 114 h 118"/>
                <a:gd name="T106" fmla="*/ 120 w 133"/>
                <a:gd name="T10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118">
                  <a:moveTo>
                    <a:pt x="120" y="118"/>
                  </a:moveTo>
                  <a:lnTo>
                    <a:pt x="114" y="110"/>
                  </a:lnTo>
                  <a:lnTo>
                    <a:pt x="111" y="110"/>
                  </a:lnTo>
                  <a:lnTo>
                    <a:pt x="109" y="107"/>
                  </a:lnTo>
                  <a:lnTo>
                    <a:pt x="109" y="103"/>
                  </a:lnTo>
                  <a:lnTo>
                    <a:pt x="105" y="99"/>
                  </a:lnTo>
                  <a:lnTo>
                    <a:pt x="103" y="99"/>
                  </a:lnTo>
                  <a:lnTo>
                    <a:pt x="97" y="93"/>
                  </a:lnTo>
                  <a:lnTo>
                    <a:pt x="93" y="88"/>
                  </a:lnTo>
                  <a:lnTo>
                    <a:pt x="90" y="88"/>
                  </a:lnTo>
                  <a:lnTo>
                    <a:pt x="86" y="86"/>
                  </a:lnTo>
                  <a:lnTo>
                    <a:pt x="86" y="86"/>
                  </a:lnTo>
                  <a:lnTo>
                    <a:pt x="80" y="84"/>
                  </a:lnTo>
                  <a:lnTo>
                    <a:pt x="80" y="82"/>
                  </a:lnTo>
                  <a:lnTo>
                    <a:pt x="71" y="76"/>
                  </a:lnTo>
                  <a:lnTo>
                    <a:pt x="69" y="76"/>
                  </a:lnTo>
                  <a:lnTo>
                    <a:pt x="65" y="72"/>
                  </a:lnTo>
                  <a:lnTo>
                    <a:pt x="61" y="72"/>
                  </a:lnTo>
                  <a:lnTo>
                    <a:pt x="59" y="72"/>
                  </a:lnTo>
                  <a:lnTo>
                    <a:pt x="57" y="72"/>
                  </a:lnTo>
                  <a:lnTo>
                    <a:pt x="50" y="67"/>
                  </a:lnTo>
                  <a:lnTo>
                    <a:pt x="48" y="67"/>
                  </a:lnTo>
                  <a:lnTo>
                    <a:pt x="46" y="69"/>
                  </a:lnTo>
                  <a:lnTo>
                    <a:pt x="44" y="67"/>
                  </a:lnTo>
                  <a:lnTo>
                    <a:pt x="40" y="67"/>
                  </a:lnTo>
                  <a:lnTo>
                    <a:pt x="36" y="69"/>
                  </a:lnTo>
                  <a:lnTo>
                    <a:pt x="31" y="69"/>
                  </a:lnTo>
                  <a:lnTo>
                    <a:pt x="25" y="67"/>
                  </a:lnTo>
                  <a:lnTo>
                    <a:pt x="23" y="65"/>
                  </a:lnTo>
                  <a:lnTo>
                    <a:pt x="21" y="63"/>
                  </a:lnTo>
                  <a:lnTo>
                    <a:pt x="15" y="76"/>
                  </a:lnTo>
                  <a:lnTo>
                    <a:pt x="12" y="76"/>
                  </a:lnTo>
                  <a:lnTo>
                    <a:pt x="10" y="78"/>
                  </a:lnTo>
                  <a:lnTo>
                    <a:pt x="6" y="78"/>
                  </a:lnTo>
                  <a:lnTo>
                    <a:pt x="4" y="76"/>
                  </a:lnTo>
                  <a:lnTo>
                    <a:pt x="2" y="72"/>
                  </a:lnTo>
                  <a:lnTo>
                    <a:pt x="0" y="63"/>
                  </a:lnTo>
                  <a:lnTo>
                    <a:pt x="0" y="59"/>
                  </a:lnTo>
                  <a:lnTo>
                    <a:pt x="2" y="57"/>
                  </a:lnTo>
                  <a:lnTo>
                    <a:pt x="2" y="53"/>
                  </a:lnTo>
                  <a:lnTo>
                    <a:pt x="6" y="48"/>
                  </a:lnTo>
                  <a:lnTo>
                    <a:pt x="8" y="38"/>
                  </a:lnTo>
                  <a:lnTo>
                    <a:pt x="10" y="32"/>
                  </a:lnTo>
                  <a:lnTo>
                    <a:pt x="10" y="29"/>
                  </a:lnTo>
                  <a:lnTo>
                    <a:pt x="10" y="29"/>
                  </a:lnTo>
                  <a:lnTo>
                    <a:pt x="8" y="27"/>
                  </a:lnTo>
                  <a:lnTo>
                    <a:pt x="10" y="23"/>
                  </a:lnTo>
                  <a:lnTo>
                    <a:pt x="10" y="19"/>
                  </a:lnTo>
                  <a:lnTo>
                    <a:pt x="12" y="17"/>
                  </a:lnTo>
                  <a:lnTo>
                    <a:pt x="17" y="17"/>
                  </a:lnTo>
                  <a:lnTo>
                    <a:pt x="19" y="15"/>
                  </a:lnTo>
                  <a:lnTo>
                    <a:pt x="17" y="13"/>
                  </a:lnTo>
                  <a:lnTo>
                    <a:pt x="17" y="10"/>
                  </a:lnTo>
                  <a:lnTo>
                    <a:pt x="21" y="10"/>
                  </a:lnTo>
                  <a:lnTo>
                    <a:pt x="23" y="8"/>
                  </a:lnTo>
                  <a:lnTo>
                    <a:pt x="29" y="8"/>
                  </a:lnTo>
                  <a:lnTo>
                    <a:pt x="29" y="6"/>
                  </a:lnTo>
                  <a:lnTo>
                    <a:pt x="34" y="4"/>
                  </a:lnTo>
                  <a:lnTo>
                    <a:pt x="36" y="4"/>
                  </a:lnTo>
                  <a:lnTo>
                    <a:pt x="40" y="0"/>
                  </a:lnTo>
                  <a:lnTo>
                    <a:pt x="40" y="0"/>
                  </a:lnTo>
                  <a:lnTo>
                    <a:pt x="44" y="4"/>
                  </a:lnTo>
                  <a:lnTo>
                    <a:pt x="52" y="25"/>
                  </a:lnTo>
                  <a:lnTo>
                    <a:pt x="55" y="40"/>
                  </a:lnTo>
                  <a:lnTo>
                    <a:pt x="57" y="40"/>
                  </a:lnTo>
                  <a:lnTo>
                    <a:pt x="57" y="46"/>
                  </a:lnTo>
                  <a:lnTo>
                    <a:pt x="57" y="48"/>
                  </a:lnTo>
                  <a:lnTo>
                    <a:pt x="61" y="48"/>
                  </a:lnTo>
                  <a:lnTo>
                    <a:pt x="61" y="53"/>
                  </a:lnTo>
                  <a:lnTo>
                    <a:pt x="63" y="59"/>
                  </a:lnTo>
                  <a:lnTo>
                    <a:pt x="67" y="61"/>
                  </a:lnTo>
                  <a:lnTo>
                    <a:pt x="65" y="55"/>
                  </a:lnTo>
                  <a:lnTo>
                    <a:pt x="65" y="55"/>
                  </a:lnTo>
                  <a:lnTo>
                    <a:pt x="65" y="51"/>
                  </a:lnTo>
                  <a:lnTo>
                    <a:pt x="67" y="51"/>
                  </a:lnTo>
                  <a:lnTo>
                    <a:pt x="71" y="55"/>
                  </a:lnTo>
                  <a:lnTo>
                    <a:pt x="69" y="57"/>
                  </a:lnTo>
                  <a:lnTo>
                    <a:pt x="74" y="61"/>
                  </a:lnTo>
                  <a:lnTo>
                    <a:pt x="76" y="63"/>
                  </a:lnTo>
                  <a:lnTo>
                    <a:pt x="78" y="63"/>
                  </a:lnTo>
                  <a:lnTo>
                    <a:pt x="80" y="63"/>
                  </a:lnTo>
                  <a:lnTo>
                    <a:pt x="82" y="63"/>
                  </a:lnTo>
                  <a:lnTo>
                    <a:pt x="84" y="63"/>
                  </a:lnTo>
                  <a:lnTo>
                    <a:pt x="88" y="65"/>
                  </a:lnTo>
                  <a:lnTo>
                    <a:pt x="88" y="69"/>
                  </a:lnTo>
                  <a:lnTo>
                    <a:pt x="95" y="69"/>
                  </a:lnTo>
                  <a:lnTo>
                    <a:pt x="97" y="72"/>
                  </a:lnTo>
                  <a:lnTo>
                    <a:pt x="103" y="80"/>
                  </a:lnTo>
                  <a:lnTo>
                    <a:pt x="105" y="84"/>
                  </a:lnTo>
                  <a:lnTo>
                    <a:pt x="109" y="86"/>
                  </a:lnTo>
                  <a:lnTo>
                    <a:pt x="114" y="91"/>
                  </a:lnTo>
                  <a:lnTo>
                    <a:pt x="114" y="91"/>
                  </a:lnTo>
                  <a:lnTo>
                    <a:pt x="114" y="88"/>
                  </a:lnTo>
                  <a:lnTo>
                    <a:pt x="116" y="91"/>
                  </a:lnTo>
                  <a:lnTo>
                    <a:pt x="120" y="99"/>
                  </a:lnTo>
                  <a:lnTo>
                    <a:pt x="122" y="99"/>
                  </a:lnTo>
                  <a:lnTo>
                    <a:pt x="124" y="103"/>
                  </a:lnTo>
                  <a:lnTo>
                    <a:pt x="124" y="105"/>
                  </a:lnTo>
                  <a:lnTo>
                    <a:pt x="126" y="107"/>
                  </a:lnTo>
                  <a:lnTo>
                    <a:pt x="128" y="107"/>
                  </a:lnTo>
                  <a:lnTo>
                    <a:pt x="130" y="110"/>
                  </a:lnTo>
                  <a:lnTo>
                    <a:pt x="130" y="107"/>
                  </a:lnTo>
                  <a:lnTo>
                    <a:pt x="133" y="110"/>
                  </a:lnTo>
                  <a:lnTo>
                    <a:pt x="133" y="110"/>
                  </a:lnTo>
                  <a:lnTo>
                    <a:pt x="128" y="114"/>
                  </a:lnTo>
                  <a:lnTo>
                    <a:pt x="126" y="114"/>
                  </a:lnTo>
                  <a:lnTo>
                    <a:pt x="124" y="116"/>
                  </a:lnTo>
                  <a:lnTo>
                    <a:pt x="120" y="11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98" name="Freeform 108">
              <a:extLst>
                <a:ext uri="{FF2B5EF4-FFF2-40B4-BE49-F238E27FC236}">
                  <a16:creationId xmlns:a16="http://schemas.microsoft.com/office/drawing/2014/main" id="{E5BDF157-C2D6-4ACF-A072-5C2279B76644}"/>
                </a:ext>
              </a:extLst>
            </p:cNvPr>
            <p:cNvSpPr>
              <a:spLocks/>
            </p:cNvSpPr>
            <p:nvPr/>
          </p:nvSpPr>
          <p:spPr bwMode="auto">
            <a:xfrm>
              <a:off x="4957855" y="3257187"/>
              <a:ext cx="24183" cy="26499"/>
            </a:xfrm>
            <a:custGeom>
              <a:avLst/>
              <a:gdLst>
                <a:gd name="T0" fmla="*/ 21 w 30"/>
                <a:gd name="T1" fmla="*/ 33 h 35"/>
                <a:gd name="T2" fmla="*/ 19 w 30"/>
                <a:gd name="T3" fmla="*/ 31 h 35"/>
                <a:gd name="T4" fmla="*/ 13 w 30"/>
                <a:gd name="T5" fmla="*/ 33 h 35"/>
                <a:gd name="T6" fmla="*/ 9 w 30"/>
                <a:gd name="T7" fmla="*/ 35 h 35"/>
                <a:gd name="T8" fmla="*/ 0 w 30"/>
                <a:gd name="T9" fmla="*/ 35 h 35"/>
                <a:gd name="T10" fmla="*/ 0 w 30"/>
                <a:gd name="T11" fmla="*/ 33 h 35"/>
                <a:gd name="T12" fmla="*/ 2 w 30"/>
                <a:gd name="T13" fmla="*/ 29 h 35"/>
                <a:gd name="T14" fmla="*/ 2 w 30"/>
                <a:gd name="T15" fmla="*/ 27 h 35"/>
                <a:gd name="T16" fmla="*/ 5 w 30"/>
                <a:gd name="T17" fmla="*/ 23 h 35"/>
                <a:gd name="T18" fmla="*/ 5 w 30"/>
                <a:gd name="T19" fmla="*/ 16 h 35"/>
                <a:gd name="T20" fmla="*/ 7 w 30"/>
                <a:gd name="T21" fmla="*/ 14 h 35"/>
                <a:gd name="T22" fmla="*/ 7 w 30"/>
                <a:gd name="T23" fmla="*/ 8 h 35"/>
                <a:gd name="T24" fmla="*/ 15 w 30"/>
                <a:gd name="T25" fmla="*/ 6 h 35"/>
                <a:gd name="T26" fmla="*/ 17 w 30"/>
                <a:gd name="T27" fmla="*/ 4 h 35"/>
                <a:gd name="T28" fmla="*/ 19 w 30"/>
                <a:gd name="T29" fmla="*/ 4 h 35"/>
                <a:gd name="T30" fmla="*/ 24 w 30"/>
                <a:gd name="T31" fmla="*/ 0 h 35"/>
                <a:gd name="T32" fmla="*/ 24 w 30"/>
                <a:gd name="T33" fmla="*/ 0 h 35"/>
                <a:gd name="T34" fmla="*/ 24 w 30"/>
                <a:gd name="T35" fmla="*/ 2 h 35"/>
                <a:gd name="T36" fmla="*/ 28 w 30"/>
                <a:gd name="T37" fmla="*/ 6 h 35"/>
                <a:gd name="T38" fmla="*/ 30 w 30"/>
                <a:gd name="T39" fmla="*/ 6 h 35"/>
                <a:gd name="T40" fmla="*/ 30 w 30"/>
                <a:gd name="T41" fmla="*/ 8 h 35"/>
                <a:gd name="T42" fmla="*/ 30 w 30"/>
                <a:gd name="T43" fmla="*/ 14 h 35"/>
                <a:gd name="T44" fmla="*/ 28 w 30"/>
                <a:gd name="T45" fmla="*/ 14 h 35"/>
                <a:gd name="T46" fmla="*/ 24 w 30"/>
                <a:gd name="T47" fmla="*/ 19 h 35"/>
                <a:gd name="T48" fmla="*/ 21 w 30"/>
                <a:gd name="T49" fmla="*/ 19 h 35"/>
                <a:gd name="T50" fmla="*/ 19 w 30"/>
                <a:gd name="T51" fmla="*/ 23 h 35"/>
                <a:gd name="T52" fmla="*/ 15 w 30"/>
                <a:gd name="T53" fmla="*/ 23 h 35"/>
                <a:gd name="T54" fmla="*/ 17 w 30"/>
                <a:gd name="T55" fmla="*/ 25 h 35"/>
                <a:gd name="T56" fmla="*/ 19 w 30"/>
                <a:gd name="T57" fmla="*/ 25 h 35"/>
                <a:gd name="T58" fmla="*/ 21 w 30"/>
                <a:gd name="T59" fmla="*/ 23 h 35"/>
                <a:gd name="T60" fmla="*/ 28 w 30"/>
                <a:gd name="T61" fmla="*/ 23 h 35"/>
                <a:gd name="T62" fmla="*/ 28 w 30"/>
                <a:gd name="T63" fmla="*/ 25 h 35"/>
                <a:gd name="T64" fmla="*/ 24 w 30"/>
                <a:gd name="T65" fmla="*/ 33 h 35"/>
                <a:gd name="T66" fmla="*/ 21 w 30"/>
                <a:gd name="T6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5">
                  <a:moveTo>
                    <a:pt x="21" y="33"/>
                  </a:moveTo>
                  <a:lnTo>
                    <a:pt x="19" y="31"/>
                  </a:lnTo>
                  <a:lnTo>
                    <a:pt x="13" y="33"/>
                  </a:lnTo>
                  <a:lnTo>
                    <a:pt x="9" y="35"/>
                  </a:lnTo>
                  <a:lnTo>
                    <a:pt x="0" y="35"/>
                  </a:lnTo>
                  <a:lnTo>
                    <a:pt x="0" y="33"/>
                  </a:lnTo>
                  <a:lnTo>
                    <a:pt x="2" y="29"/>
                  </a:lnTo>
                  <a:lnTo>
                    <a:pt x="2" y="27"/>
                  </a:lnTo>
                  <a:lnTo>
                    <a:pt x="5" y="23"/>
                  </a:lnTo>
                  <a:lnTo>
                    <a:pt x="5" y="16"/>
                  </a:lnTo>
                  <a:lnTo>
                    <a:pt x="7" y="14"/>
                  </a:lnTo>
                  <a:lnTo>
                    <a:pt x="7" y="8"/>
                  </a:lnTo>
                  <a:lnTo>
                    <a:pt x="15" y="6"/>
                  </a:lnTo>
                  <a:lnTo>
                    <a:pt x="17" y="4"/>
                  </a:lnTo>
                  <a:lnTo>
                    <a:pt x="19" y="4"/>
                  </a:lnTo>
                  <a:lnTo>
                    <a:pt x="24" y="0"/>
                  </a:lnTo>
                  <a:lnTo>
                    <a:pt x="24" y="0"/>
                  </a:lnTo>
                  <a:lnTo>
                    <a:pt x="24" y="2"/>
                  </a:lnTo>
                  <a:lnTo>
                    <a:pt x="28" y="6"/>
                  </a:lnTo>
                  <a:lnTo>
                    <a:pt x="30" y="6"/>
                  </a:lnTo>
                  <a:lnTo>
                    <a:pt x="30" y="8"/>
                  </a:lnTo>
                  <a:lnTo>
                    <a:pt x="30" y="14"/>
                  </a:lnTo>
                  <a:lnTo>
                    <a:pt x="28" y="14"/>
                  </a:lnTo>
                  <a:lnTo>
                    <a:pt x="24" y="19"/>
                  </a:lnTo>
                  <a:lnTo>
                    <a:pt x="21" y="19"/>
                  </a:lnTo>
                  <a:lnTo>
                    <a:pt x="19" y="23"/>
                  </a:lnTo>
                  <a:lnTo>
                    <a:pt x="15" y="23"/>
                  </a:lnTo>
                  <a:lnTo>
                    <a:pt x="17" y="25"/>
                  </a:lnTo>
                  <a:lnTo>
                    <a:pt x="19" y="25"/>
                  </a:lnTo>
                  <a:lnTo>
                    <a:pt x="21" y="23"/>
                  </a:lnTo>
                  <a:lnTo>
                    <a:pt x="28" y="23"/>
                  </a:lnTo>
                  <a:lnTo>
                    <a:pt x="28" y="25"/>
                  </a:lnTo>
                  <a:lnTo>
                    <a:pt x="24" y="33"/>
                  </a:lnTo>
                  <a:lnTo>
                    <a:pt x="21" y="3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99" name="Freeform 109">
              <a:extLst>
                <a:ext uri="{FF2B5EF4-FFF2-40B4-BE49-F238E27FC236}">
                  <a16:creationId xmlns:a16="http://schemas.microsoft.com/office/drawing/2014/main" id="{66DD20E9-06DC-473C-9D04-2C7356F85F3C}"/>
                </a:ext>
              </a:extLst>
            </p:cNvPr>
            <p:cNvSpPr>
              <a:spLocks/>
            </p:cNvSpPr>
            <p:nvPr/>
          </p:nvSpPr>
          <p:spPr bwMode="auto">
            <a:xfrm>
              <a:off x="4946570" y="3267787"/>
              <a:ext cx="164447" cy="204411"/>
            </a:xfrm>
            <a:custGeom>
              <a:avLst/>
              <a:gdLst>
                <a:gd name="T0" fmla="*/ 21 w 204"/>
                <a:gd name="T1" fmla="*/ 158 h 270"/>
                <a:gd name="T2" fmla="*/ 40 w 204"/>
                <a:gd name="T3" fmla="*/ 152 h 270"/>
                <a:gd name="T4" fmla="*/ 50 w 204"/>
                <a:gd name="T5" fmla="*/ 144 h 270"/>
                <a:gd name="T6" fmla="*/ 69 w 204"/>
                <a:gd name="T7" fmla="*/ 139 h 270"/>
                <a:gd name="T8" fmla="*/ 118 w 204"/>
                <a:gd name="T9" fmla="*/ 78 h 270"/>
                <a:gd name="T10" fmla="*/ 48 w 204"/>
                <a:gd name="T11" fmla="*/ 55 h 270"/>
                <a:gd name="T12" fmla="*/ 40 w 204"/>
                <a:gd name="T13" fmla="*/ 40 h 270"/>
                <a:gd name="T14" fmla="*/ 38 w 204"/>
                <a:gd name="T15" fmla="*/ 19 h 270"/>
                <a:gd name="T16" fmla="*/ 44 w 204"/>
                <a:gd name="T17" fmla="*/ 13 h 270"/>
                <a:gd name="T18" fmla="*/ 59 w 204"/>
                <a:gd name="T19" fmla="*/ 30 h 270"/>
                <a:gd name="T20" fmla="*/ 76 w 204"/>
                <a:gd name="T21" fmla="*/ 36 h 270"/>
                <a:gd name="T22" fmla="*/ 86 w 204"/>
                <a:gd name="T23" fmla="*/ 30 h 270"/>
                <a:gd name="T24" fmla="*/ 94 w 204"/>
                <a:gd name="T25" fmla="*/ 26 h 270"/>
                <a:gd name="T26" fmla="*/ 107 w 204"/>
                <a:gd name="T27" fmla="*/ 26 h 270"/>
                <a:gd name="T28" fmla="*/ 128 w 204"/>
                <a:gd name="T29" fmla="*/ 17 h 270"/>
                <a:gd name="T30" fmla="*/ 141 w 204"/>
                <a:gd name="T31" fmla="*/ 19 h 270"/>
                <a:gd name="T32" fmla="*/ 153 w 204"/>
                <a:gd name="T33" fmla="*/ 17 h 270"/>
                <a:gd name="T34" fmla="*/ 170 w 204"/>
                <a:gd name="T35" fmla="*/ 11 h 270"/>
                <a:gd name="T36" fmla="*/ 179 w 204"/>
                <a:gd name="T37" fmla="*/ 11 h 270"/>
                <a:gd name="T38" fmla="*/ 187 w 204"/>
                <a:gd name="T39" fmla="*/ 7 h 270"/>
                <a:gd name="T40" fmla="*/ 191 w 204"/>
                <a:gd name="T41" fmla="*/ 0 h 270"/>
                <a:gd name="T42" fmla="*/ 196 w 204"/>
                <a:gd name="T43" fmla="*/ 2 h 270"/>
                <a:gd name="T44" fmla="*/ 204 w 204"/>
                <a:gd name="T45" fmla="*/ 5 h 270"/>
                <a:gd name="T46" fmla="*/ 200 w 204"/>
                <a:gd name="T47" fmla="*/ 13 h 270"/>
                <a:gd name="T48" fmla="*/ 202 w 204"/>
                <a:gd name="T49" fmla="*/ 17 h 270"/>
                <a:gd name="T50" fmla="*/ 200 w 204"/>
                <a:gd name="T51" fmla="*/ 26 h 270"/>
                <a:gd name="T52" fmla="*/ 200 w 204"/>
                <a:gd name="T53" fmla="*/ 34 h 270"/>
                <a:gd name="T54" fmla="*/ 204 w 204"/>
                <a:gd name="T55" fmla="*/ 32 h 270"/>
                <a:gd name="T56" fmla="*/ 204 w 204"/>
                <a:gd name="T57" fmla="*/ 34 h 270"/>
                <a:gd name="T58" fmla="*/ 196 w 204"/>
                <a:gd name="T59" fmla="*/ 40 h 270"/>
                <a:gd name="T60" fmla="*/ 196 w 204"/>
                <a:gd name="T61" fmla="*/ 51 h 270"/>
                <a:gd name="T62" fmla="*/ 185 w 204"/>
                <a:gd name="T63" fmla="*/ 74 h 270"/>
                <a:gd name="T64" fmla="*/ 175 w 204"/>
                <a:gd name="T65" fmla="*/ 82 h 270"/>
                <a:gd name="T66" fmla="*/ 175 w 204"/>
                <a:gd name="T67" fmla="*/ 91 h 270"/>
                <a:gd name="T68" fmla="*/ 156 w 204"/>
                <a:gd name="T69" fmla="*/ 129 h 270"/>
                <a:gd name="T70" fmla="*/ 141 w 204"/>
                <a:gd name="T71" fmla="*/ 154 h 270"/>
                <a:gd name="T72" fmla="*/ 101 w 204"/>
                <a:gd name="T73" fmla="*/ 192 h 270"/>
                <a:gd name="T74" fmla="*/ 80 w 204"/>
                <a:gd name="T75" fmla="*/ 205 h 270"/>
                <a:gd name="T76" fmla="*/ 57 w 204"/>
                <a:gd name="T77" fmla="*/ 226 h 270"/>
                <a:gd name="T78" fmla="*/ 42 w 204"/>
                <a:gd name="T79" fmla="*/ 243 h 270"/>
                <a:gd name="T80" fmla="*/ 31 w 204"/>
                <a:gd name="T81" fmla="*/ 251 h 270"/>
                <a:gd name="T82" fmla="*/ 0 w 204"/>
                <a:gd name="T83" fmla="*/ 257 h 270"/>
                <a:gd name="T84" fmla="*/ 19 w 204"/>
                <a:gd name="T85" fmla="*/ 16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4" h="270">
                  <a:moveTo>
                    <a:pt x="19" y="163"/>
                  </a:moveTo>
                  <a:lnTo>
                    <a:pt x="21" y="163"/>
                  </a:lnTo>
                  <a:lnTo>
                    <a:pt x="21" y="158"/>
                  </a:lnTo>
                  <a:lnTo>
                    <a:pt x="27" y="156"/>
                  </a:lnTo>
                  <a:lnTo>
                    <a:pt x="33" y="154"/>
                  </a:lnTo>
                  <a:lnTo>
                    <a:pt x="40" y="152"/>
                  </a:lnTo>
                  <a:lnTo>
                    <a:pt x="44" y="150"/>
                  </a:lnTo>
                  <a:lnTo>
                    <a:pt x="44" y="146"/>
                  </a:lnTo>
                  <a:lnTo>
                    <a:pt x="50" y="144"/>
                  </a:lnTo>
                  <a:lnTo>
                    <a:pt x="52" y="144"/>
                  </a:lnTo>
                  <a:lnTo>
                    <a:pt x="57" y="139"/>
                  </a:lnTo>
                  <a:lnTo>
                    <a:pt x="69" y="139"/>
                  </a:lnTo>
                  <a:lnTo>
                    <a:pt x="82" y="139"/>
                  </a:lnTo>
                  <a:lnTo>
                    <a:pt x="143" y="78"/>
                  </a:lnTo>
                  <a:lnTo>
                    <a:pt x="118" y="78"/>
                  </a:lnTo>
                  <a:lnTo>
                    <a:pt x="59" y="61"/>
                  </a:lnTo>
                  <a:lnTo>
                    <a:pt x="54" y="57"/>
                  </a:lnTo>
                  <a:lnTo>
                    <a:pt x="48" y="55"/>
                  </a:lnTo>
                  <a:lnTo>
                    <a:pt x="44" y="49"/>
                  </a:lnTo>
                  <a:lnTo>
                    <a:pt x="46" y="42"/>
                  </a:lnTo>
                  <a:lnTo>
                    <a:pt x="40" y="40"/>
                  </a:lnTo>
                  <a:lnTo>
                    <a:pt x="35" y="30"/>
                  </a:lnTo>
                  <a:lnTo>
                    <a:pt x="35" y="21"/>
                  </a:lnTo>
                  <a:lnTo>
                    <a:pt x="38" y="19"/>
                  </a:lnTo>
                  <a:lnTo>
                    <a:pt x="42" y="11"/>
                  </a:lnTo>
                  <a:lnTo>
                    <a:pt x="42" y="13"/>
                  </a:lnTo>
                  <a:lnTo>
                    <a:pt x="44" y="13"/>
                  </a:lnTo>
                  <a:lnTo>
                    <a:pt x="57" y="28"/>
                  </a:lnTo>
                  <a:lnTo>
                    <a:pt x="59" y="30"/>
                  </a:lnTo>
                  <a:lnTo>
                    <a:pt x="59" y="30"/>
                  </a:lnTo>
                  <a:lnTo>
                    <a:pt x="65" y="34"/>
                  </a:lnTo>
                  <a:lnTo>
                    <a:pt x="69" y="36"/>
                  </a:lnTo>
                  <a:lnTo>
                    <a:pt x="76" y="36"/>
                  </a:lnTo>
                  <a:lnTo>
                    <a:pt x="78" y="34"/>
                  </a:lnTo>
                  <a:lnTo>
                    <a:pt x="82" y="30"/>
                  </a:lnTo>
                  <a:lnTo>
                    <a:pt x="86" y="30"/>
                  </a:lnTo>
                  <a:lnTo>
                    <a:pt x="92" y="23"/>
                  </a:lnTo>
                  <a:lnTo>
                    <a:pt x="94" y="23"/>
                  </a:lnTo>
                  <a:lnTo>
                    <a:pt x="94" y="26"/>
                  </a:lnTo>
                  <a:lnTo>
                    <a:pt x="101" y="26"/>
                  </a:lnTo>
                  <a:lnTo>
                    <a:pt x="103" y="26"/>
                  </a:lnTo>
                  <a:lnTo>
                    <a:pt x="107" y="26"/>
                  </a:lnTo>
                  <a:lnTo>
                    <a:pt x="111" y="26"/>
                  </a:lnTo>
                  <a:lnTo>
                    <a:pt x="124" y="19"/>
                  </a:lnTo>
                  <a:lnTo>
                    <a:pt x="128" y="17"/>
                  </a:lnTo>
                  <a:lnTo>
                    <a:pt x="132" y="19"/>
                  </a:lnTo>
                  <a:lnTo>
                    <a:pt x="135" y="19"/>
                  </a:lnTo>
                  <a:lnTo>
                    <a:pt x="141" y="19"/>
                  </a:lnTo>
                  <a:lnTo>
                    <a:pt x="147" y="15"/>
                  </a:lnTo>
                  <a:lnTo>
                    <a:pt x="153" y="15"/>
                  </a:lnTo>
                  <a:lnTo>
                    <a:pt x="153" y="17"/>
                  </a:lnTo>
                  <a:lnTo>
                    <a:pt x="156" y="17"/>
                  </a:lnTo>
                  <a:lnTo>
                    <a:pt x="166" y="15"/>
                  </a:lnTo>
                  <a:lnTo>
                    <a:pt x="170" y="11"/>
                  </a:lnTo>
                  <a:lnTo>
                    <a:pt x="177" y="11"/>
                  </a:lnTo>
                  <a:lnTo>
                    <a:pt x="177" y="13"/>
                  </a:lnTo>
                  <a:lnTo>
                    <a:pt x="179" y="11"/>
                  </a:lnTo>
                  <a:lnTo>
                    <a:pt x="183" y="11"/>
                  </a:lnTo>
                  <a:lnTo>
                    <a:pt x="187" y="7"/>
                  </a:lnTo>
                  <a:lnTo>
                    <a:pt x="187" y="7"/>
                  </a:lnTo>
                  <a:lnTo>
                    <a:pt x="189" y="5"/>
                  </a:lnTo>
                  <a:lnTo>
                    <a:pt x="189" y="5"/>
                  </a:lnTo>
                  <a:lnTo>
                    <a:pt x="191" y="0"/>
                  </a:lnTo>
                  <a:lnTo>
                    <a:pt x="194" y="2"/>
                  </a:lnTo>
                  <a:lnTo>
                    <a:pt x="194" y="0"/>
                  </a:lnTo>
                  <a:lnTo>
                    <a:pt x="196" y="2"/>
                  </a:lnTo>
                  <a:lnTo>
                    <a:pt x="200" y="5"/>
                  </a:lnTo>
                  <a:lnTo>
                    <a:pt x="202" y="5"/>
                  </a:lnTo>
                  <a:lnTo>
                    <a:pt x="204" y="5"/>
                  </a:lnTo>
                  <a:lnTo>
                    <a:pt x="202" y="7"/>
                  </a:lnTo>
                  <a:lnTo>
                    <a:pt x="200" y="11"/>
                  </a:lnTo>
                  <a:lnTo>
                    <a:pt x="200" y="13"/>
                  </a:lnTo>
                  <a:lnTo>
                    <a:pt x="200" y="15"/>
                  </a:lnTo>
                  <a:lnTo>
                    <a:pt x="200" y="17"/>
                  </a:lnTo>
                  <a:lnTo>
                    <a:pt x="202" y="17"/>
                  </a:lnTo>
                  <a:lnTo>
                    <a:pt x="202" y="19"/>
                  </a:lnTo>
                  <a:lnTo>
                    <a:pt x="200" y="21"/>
                  </a:lnTo>
                  <a:lnTo>
                    <a:pt x="200" y="26"/>
                  </a:lnTo>
                  <a:lnTo>
                    <a:pt x="200" y="28"/>
                  </a:lnTo>
                  <a:lnTo>
                    <a:pt x="202" y="30"/>
                  </a:lnTo>
                  <a:lnTo>
                    <a:pt x="200" y="34"/>
                  </a:lnTo>
                  <a:lnTo>
                    <a:pt x="202" y="34"/>
                  </a:lnTo>
                  <a:lnTo>
                    <a:pt x="202" y="32"/>
                  </a:lnTo>
                  <a:lnTo>
                    <a:pt x="204" y="32"/>
                  </a:lnTo>
                  <a:lnTo>
                    <a:pt x="204" y="36"/>
                  </a:lnTo>
                  <a:lnTo>
                    <a:pt x="204" y="36"/>
                  </a:lnTo>
                  <a:lnTo>
                    <a:pt x="204" y="34"/>
                  </a:lnTo>
                  <a:lnTo>
                    <a:pt x="200" y="34"/>
                  </a:lnTo>
                  <a:lnTo>
                    <a:pt x="198" y="36"/>
                  </a:lnTo>
                  <a:lnTo>
                    <a:pt x="196" y="40"/>
                  </a:lnTo>
                  <a:lnTo>
                    <a:pt x="198" y="42"/>
                  </a:lnTo>
                  <a:lnTo>
                    <a:pt x="196" y="49"/>
                  </a:lnTo>
                  <a:lnTo>
                    <a:pt x="196" y="51"/>
                  </a:lnTo>
                  <a:lnTo>
                    <a:pt x="196" y="55"/>
                  </a:lnTo>
                  <a:lnTo>
                    <a:pt x="189" y="66"/>
                  </a:lnTo>
                  <a:lnTo>
                    <a:pt x="185" y="74"/>
                  </a:lnTo>
                  <a:lnTo>
                    <a:pt x="181" y="78"/>
                  </a:lnTo>
                  <a:lnTo>
                    <a:pt x="179" y="78"/>
                  </a:lnTo>
                  <a:lnTo>
                    <a:pt x="175" y="82"/>
                  </a:lnTo>
                  <a:lnTo>
                    <a:pt x="175" y="85"/>
                  </a:lnTo>
                  <a:lnTo>
                    <a:pt x="177" y="89"/>
                  </a:lnTo>
                  <a:lnTo>
                    <a:pt x="175" y="91"/>
                  </a:lnTo>
                  <a:lnTo>
                    <a:pt x="164" y="112"/>
                  </a:lnTo>
                  <a:lnTo>
                    <a:pt x="162" y="118"/>
                  </a:lnTo>
                  <a:lnTo>
                    <a:pt x="156" y="129"/>
                  </a:lnTo>
                  <a:lnTo>
                    <a:pt x="156" y="131"/>
                  </a:lnTo>
                  <a:lnTo>
                    <a:pt x="141" y="150"/>
                  </a:lnTo>
                  <a:lnTo>
                    <a:pt x="141" y="154"/>
                  </a:lnTo>
                  <a:lnTo>
                    <a:pt x="135" y="160"/>
                  </a:lnTo>
                  <a:lnTo>
                    <a:pt x="124" y="173"/>
                  </a:lnTo>
                  <a:lnTo>
                    <a:pt x="101" y="192"/>
                  </a:lnTo>
                  <a:lnTo>
                    <a:pt x="92" y="201"/>
                  </a:lnTo>
                  <a:lnTo>
                    <a:pt x="86" y="203"/>
                  </a:lnTo>
                  <a:lnTo>
                    <a:pt x="80" y="205"/>
                  </a:lnTo>
                  <a:lnTo>
                    <a:pt x="73" y="211"/>
                  </a:lnTo>
                  <a:lnTo>
                    <a:pt x="59" y="226"/>
                  </a:lnTo>
                  <a:lnTo>
                    <a:pt x="57" y="226"/>
                  </a:lnTo>
                  <a:lnTo>
                    <a:pt x="46" y="238"/>
                  </a:lnTo>
                  <a:lnTo>
                    <a:pt x="44" y="238"/>
                  </a:lnTo>
                  <a:lnTo>
                    <a:pt x="42" y="243"/>
                  </a:lnTo>
                  <a:lnTo>
                    <a:pt x="38" y="243"/>
                  </a:lnTo>
                  <a:lnTo>
                    <a:pt x="33" y="247"/>
                  </a:lnTo>
                  <a:lnTo>
                    <a:pt x="31" y="251"/>
                  </a:lnTo>
                  <a:lnTo>
                    <a:pt x="14" y="270"/>
                  </a:lnTo>
                  <a:lnTo>
                    <a:pt x="14" y="270"/>
                  </a:lnTo>
                  <a:lnTo>
                    <a:pt x="0" y="257"/>
                  </a:lnTo>
                  <a:lnTo>
                    <a:pt x="2" y="179"/>
                  </a:lnTo>
                  <a:lnTo>
                    <a:pt x="19" y="163"/>
                  </a:lnTo>
                  <a:lnTo>
                    <a:pt x="19" y="16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00" name="Freeform 110">
              <a:extLst>
                <a:ext uri="{FF2B5EF4-FFF2-40B4-BE49-F238E27FC236}">
                  <a16:creationId xmlns:a16="http://schemas.microsoft.com/office/drawing/2014/main" id="{DD14152A-DAA0-4961-BB4D-8C7A3F24426A}"/>
                </a:ext>
              </a:extLst>
            </p:cNvPr>
            <p:cNvSpPr>
              <a:spLocks noEditPoints="1"/>
            </p:cNvSpPr>
            <p:nvPr/>
          </p:nvSpPr>
          <p:spPr bwMode="auto">
            <a:xfrm>
              <a:off x="4793407" y="3366962"/>
              <a:ext cx="168478" cy="152929"/>
            </a:xfrm>
            <a:custGeom>
              <a:avLst/>
              <a:gdLst>
                <a:gd name="T0" fmla="*/ 55 w 209"/>
                <a:gd name="T1" fmla="*/ 23 h 202"/>
                <a:gd name="T2" fmla="*/ 57 w 209"/>
                <a:gd name="T3" fmla="*/ 19 h 202"/>
                <a:gd name="T4" fmla="*/ 63 w 209"/>
                <a:gd name="T5" fmla="*/ 17 h 202"/>
                <a:gd name="T6" fmla="*/ 76 w 209"/>
                <a:gd name="T7" fmla="*/ 0 h 202"/>
                <a:gd name="T8" fmla="*/ 82 w 209"/>
                <a:gd name="T9" fmla="*/ 2 h 202"/>
                <a:gd name="T10" fmla="*/ 84 w 209"/>
                <a:gd name="T11" fmla="*/ 15 h 202"/>
                <a:gd name="T12" fmla="*/ 93 w 209"/>
                <a:gd name="T13" fmla="*/ 19 h 202"/>
                <a:gd name="T14" fmla="*/ 101 w 209"/>
                <a:gd name="T15" fmla="*/ 19 h 202"/>
                <a:gd name="T16" fmla="*/ 116 w 209"/>
                <a:gd name="T17" fmla="*/ 21 h 202"/>
                <a:gd name="T18" fmla="*/ 129 w 209"/>
                <a:gd name="T19" fmla="*/ 32 h 202"/>
                <a:gd name="T20" fmla="*/ 135 w 209"/>
                <a:gd name="T21" fmla="*/ 38 h 202"/>
                <a:gd name="T22" fmla="*/ 147 w 209"/>
                <a:gd name="T23" fmla="*/ 40 h 202"/>
                <a:gd name="T24" fmla="*/ 156 w 209"/>
                <a:gd name="T25" fmla="*/ 40 h 202"/>
                <a:gd name="T26" fmla="*/ 162 w 209"/>
                <a:gd name="T27" fmla="*/ 40 h 202"/>
                <a:gd name="T28" fmla="*/ 169 w 209"/>
                <a:gd name="T29" fmla="*/ 27 h 202"/>
                <a:gd name="T30" fmla="*/ 177 w 209"/>
                <a:gd name="T31" fmla="*/ 27 h 202"/>
                <a:gd name="T32" fmla="*/ 188 w 209"/>
                <a:gd name="T33" fmla="*/ 25 h 202"/>
                <a:gd name="T34" fmla="*/ 194 w 209"/>
                <a:gd name="T35" fmla="*/ 29 h 202"/>
                <a:gd name="T36" fmla="*/ 204 w 209"/>
                <a:gd name="T37" fmla="*/ 32 h 202"/>
                <a:gd name="T38" fmla="*/ 192 w 209"/>
                <a:gd name="T39" fmla="*/ 48 h 202"/>
                <a:gd name="T40" fmla="*/ 204 w 209"/>
                <a:gd name="T41" fmla="*/ 139 h 202"/>
                <a:gd name="T42" fmla="*/ 198 w 209"/>
                <a:gd name="T43" fmla="*/ 150 h 202"/>
                <a:gd name="T44" fmla="*/ 194 w 209"/>
                <a:gd name="T45" fmla="*/ 152 h 202"/>
                <a:gd name="T46" fmla="*/ 188 w 209"/>
                <a:gd name="T47" fmla="*/ 156 h 202"/>
                <a:gd name="T48" fmla="*/ 179 w 209"/>
                <a:gd name="T49" fmla="*/ 162 h 202"/>
                <a:gd name="T50" fmla="*/ 175 w 209"/>
                <a:gd name="T51" fmla="*/ 164 h 202"/>
                <a:gd name="T52" fmla="*/ 173 w 209"/>
                <a:gd name="T53" fmla="*/ 171 h 202"/>
                <a:gd name="T54" fmla="*/ 171 w 209"/>
                <a:gd name="T55" fmla="*/ 175 h 202"/>
                <a:gd name="T56" fmla="*/ 169 w 209"/>
                <a:gd name="T57" fmla="*/ 183 h 202"/>
                <a:gd name="T58" fmla="*/ 158 w 209"/>
                <a:gd name="T59" fmla="*/ 200 h 202"/>
                <a:gd name="T60" fmla="*/ 152 w 209"/>
                <a:gd name="T61" fmla="*/ 202 h 202"/>
                <a:gd name="T62" fmla="*/ 124 w 209"/>
                <a:gd name="T63" fmla="*/ 183 h 202"/>
                <a:gd name="T64" fmla="*/ 124 w 209"/>
                <a:gd name="T65" fmla="*/ 179 h 202"/>
                <a:gd name="T66" fmla="*/ 48 w 209"/>
                <a:gd name="T67" fmla="*/ 129 h 202"/>
                <a:gd name="T68" fmla="*/ 48 w 209"/>
                <a:gd name="T69" fmla="*/ 110 h 202"/>
                <a:gd name="T70" fmla="*/ 53 w 209"/>
                <a:gd name="T71" fmla="*/ 101 h 202"/>
                <a:gd name="T72" fmla="*/ 57 w 209"/>
                <a:gd name="T73" fmla="*/ 93 h 202"/>
                <a:gd name="T74" fmla="*/ 61 w 209"/>
                <a:gd name="T75" fmla="*/ 88 h 202"/>
                <a:gd name="T76" fmla="*/ 67 w 209"/>
                <a:gd name="T77" fmla="*/ 86 h 202"/>
                <a:gd name="T78" fmla="*/ 69 w 209"/>
                <a:gd name="T79" fmla="*/ 78 h 202"/>
                <a:gd name="T80" fmla="*/ 76 w 209"/>
                <a:gd name="T81" fmla="*/ 70 h 202"/>
                <a:gd name="T82" fmla="*/ 72 w 209"/>
                <a:gd name="T83" fmla="*/ 61 h 202"/>
                <a:gd name="T84" fmla="*/ 69 w 209"/>
                <a:gd name="T85" fmla="*/ 57 h 202"/>
                <a:gd name="T86" fmla="*/ 65 w 209"/>
                <a:gd name="T87" fmla="*/ 51 h 202"/>
                <a:gd name="T88" fmla="*/ 61 w 209"/>
                <a:gd name="T89" fmla="*/ 42 h 202"/>
                <a:gd name="T90" fmla="*/ 57 w 209"/>
                <a:gd name="T91" fmla="*/ 38 h 202"/>
                <a:gd name="T92" fmla="*/ 55 w 209"/>
                <a:gd name="T93" fmla="*/ 32 h 202"/>
                <a:gd name="T94" fmla="*/ 53 w 209"/>
                <a:gd name="T95" fmla="*/ 25 h 202"/>
                <a:gd name="T96" fmla="*/ 51 w 209"/>
                <a:gd name="T97" fmla="*/ 25 h 202"/>
                <a:gd name="T98" fmla="*/ 0 w 209"/>
                <a:gd name="T99" fmla="*/ 131 h 202"/>
                <a:gd name="T100" fmla="*/ 15 w 209"/>
                <a:gd name="T101" fmla="*/ 131 h 202"/>
                <a:gd name="T102" fmla="*/ 0 w 209"/>
                <a:gd name="T103" fmla="*/ 13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 h="202">
                  <a:moveTo>
                    <a:pt x="51" y="25"/>
                  </a:moveTo>
                  <a:lnTo>
                    <a:pt x="55" y="23"/>
                  </a:lnTo>
                  <a:lnTo>
                    <a:pt x="55" y="21"/>
                  </a:lnTo>
                  <a:lnTo>
                    <a:pt x="57" y="19"/>
                  </a:lnTo>
                  <a:lnTo>
                    <a:pt x="61" y="15"/>
                  </a:lnTo>
                  <a:lnTo>
                    <a:pt x="63" y="17"/>
                  </a:lnTo>
                  <a:lnTo>
                    <a:pt x="67" y="8"/>
                  </a:lnTo>
                  <a:lnTo>
                    <a:pt x="76" y="0"/>
                  </a:lnTo>
                  <a:lnTo>
                    <a:pt x="78" y="4"/>
                  </a:lnTo>
                  <a:lnTo>
                    <a:pt x="82" y="2"/>
                  </a:lnTo>
                  <a:lnTo>
                    <a:pt x="84" y="2"/>
                  </a:lnTo>
                  <a:lnTo>
                    <a:pt x="84" y="15"/>
                  </a:lnTo>
                  <a:lnTo>
                    <a:pt x="88" y="19"/>
                  </a:lnTo>
                  <a:lnTo>
                    <a:pt x="93" y="19"/>
                  </a:lnTo>
                  <a:lnTo>
                    <a:pt x="97" y="19"/>
                  </a:lnTo>
                  <a:lnTo>
                    <a:pt x="101" y="19"/>
                  </a:lnTo>
                  <a:lnTo>
                    <a:pt x="112" y="19"/>
                  </a:lnTo>
                  <a:lnTo>
                    <a:pt x="116" y="21"/>
                  </a:lnTo>
                  <a:lnTo>
                    <a:pt x="124" y="29"/>
                  </a:lnTo>
                  <a:lnTo>
                    <a:pt x="129" y="32"/>
                  </a:lnTo>
                  <a:lnTo>
                    <a:pt x="133" y="36"/>
                  </a:lnTo>
                  <a:lnTo>
                    <a:pt x="135" y="38"/>
                  </a:lnTo>
                  <a:lnTo>
                    <a:pt x="141" y="38"/>
                  </a:lnTo>
                  <a:lnTo>
                    <a:pt x="147" y="40"/>
                  </a:lnTo>
                  <a:lnTo>
                    <a:pt x="152" y="38"/>
                  </a:lnTo>
                  <a:lnTo>
                    <a:pt x="156" y="40"/>
                  </a:lnTo>
                  <a:lnTo>
                    <a:pt x="158" y="40"/>
                  </a:lnTo>
                  <a:lnTo>
                    <a:pt x="162" y="40"/>
                  </a:lnTo>
                  <a:lnTo>
                    <a:pt x="166" y="32"/>
                  </a:lnTo>
                  <a:lnTo>
                    <a:pt x="169" y="27"/>
                  </a:lnTo>
                  <a:lnTo>
                    <a:pt x="173" y="27"/>
                  </a:lnTo>
                  <a:lnTo>
                    <a:pt x="177" y="27"/>
                  </a:lnTo>
                  <a:lnTo>
                    <a:pt x="179" y="25"/>
                  </a:lnTo>
                  <a:lnTo>
                    <a:pt x="188" y="25"/>
                  </a:lnTo>
                  <a:lnTo>
                    <a:pt x="192" y="25"/>
                  </a:lnTo>
                  <a:lnTo>
                    <a:pt x="194" y="29"/>
                  </a:lnTo>
                  <a:lnTo>
                    <a:pt x="196" y="32"/>
                  </a:lnTo>
                  <a:lnTo>
                    <a:pt x="204" y="32"/>
                  </a:lnTo>
                  <a:lnTo>
                    <a:pt x="209" y="32"/>
                  </a:lnTo>
                  <a:lnTo>
                    <a:pt x="192" y="48"/>
                  </a:lnTo>
                  <a:lnTo>
                    <a:pt x="190" y="126"/>
                  </a:lnTo>
                  <a:lnTo>
                    <a:pt x="204" y="139"/>
                  </a:lnTo>
                  <a:lnTo>
                    <a:pt x="204" y="141"/>
                  </a:lnTo>
                  <a:lnTo>
                    <a:pt x="198" y="150"/>
                  </a:lnTo>
                  <a:lnTo>
                    <a:pt x="196" y="150"/>
                  </a:lnTo>
                  <a:lnTo>
                    <a:pt x="194" y="152"/>
                  </a:lnTo>
                  <a:lnTo>
                    <a:pt x="196" y="154"/>
                  </a:lnTo>
                  <a:lnTo>
                    <a:pt x="188" y="156"/>
                  </a:lnTo>
                  <a:lnTo>
                    <a:pt x="185" y="162"/>
                  </a:lnTo>
                  <a:lnTo>
                    <a:pt x="179" y="162"/>
                  </a:lnTo>
                  <a:lnTo>
                    <a:pt x="177" y="162"/>
                  </a:lnTo>
                  <a:lnTo>
                    <a:pt x="175" y="164"/>
                  </a:lnTo>
                  <a:lnTo>
                    <a:pt x="173" y="166"/>
                  </a:lnTo>
                  <a:lnTo>
                    <a:pt x="173" y="171"/>
                  </a:lnTo>
                  <a:lnTo>
                    <a:pt x="175" y="171"/>
                  </a:lnTo>
                  <a:lnTo>
                    <a:pt x="171" y="175"/>
                  </a:lnTo>
                  <a:lnTo>
                    <a:pt x="169" y="179"/>
                  </a:lnTo>
                  <a:lnTo>
                    <a:pt x="169" y="183"/>
                  </a:lnTo>
                  <a:lnTo>
                    <a:pt x="164" y="190"/>
                  </a:lnTo>
                  <a:lnTo>
                    <a:pt x="158" y="200"/>
                  </a:lnTo>
                  <a:lnTo>
                    <a:pt x="154" y="202"/>
                  </a:lnTo>
                  <a:lnTo>
                    <a:pt x="152" y="202"/>
                  </a:lnTo>
                  <a:lnTo>
                    <a:pt x="126" y="185"/>
                  </a:lnTo>
                  <a:lnTo>
                    <a:pt x="124" y="183"/>
                  </a:lnTo>
                  <a:lnTo>
                    <a:pt x="124" y="181"/>
                  </a:lnTo>
                  <a:lnTo>
                    <a:pt x="124" y="179"/>
                  </a:lnTo>
                  <a:lnTo>
                    <a:pt x="122" y="173"/>
                  </a:lnTo>
                  <a:lnTo>
                    <a:pt x="48" y="129"/>
                  </a:lnTo>
                  <a:lnTo>
                    <a:pt x="42" y="131"/>
                  </a:lnTo>
                  <a:lnTo>
                    <a:pt x="48" y="110"/>
                  </a:lnTo>
                  <a:lnTo>
                    <a:pt x="48" y="105"/>
                  </a:lnTo>
                  <a:lnTo>
                    <a:pt x="53" y="101"/>
                  </a:lnTo>
                  <a:lnTo>
                    <a:pt x="55" y="97"/>
                  </a:lnTo>
                  <a:lnTo>
                    <a:pt x="57" y="93"/>
                  </a:lnTo>
                  <a:lnTo>
                    <a:pt x="59" y="91"/>
                  </a:lnTo>
                  <a:lnTo>
                    <a:pt x="61" y="88"/>
                  </a:lnTo>
                  <a:lnTo>
                    <a:pt x="61" y="86"/>
                  </a:lnTo>
                  <a:lnTo>
                    <a:pt x="67" y="86"/>
                  </a:lnTo>
                  <a:lnTo>
                    <a:pt x="69" y="82"/>
                  </a:lnTo>
                  <a:lnTo>
                    <a:pt x="69" y="78"/>
                  </a:lnTo>
                  <a:lnTo>
                    <a:pt x="74" y="74"/>
                  </a:lnTo>
                  <a:lnTo>
                    <a:pt x="76" y="70"/>
                  </a:lnTo>
                  <a:lnTo>
                    <a:pt x="74" y="65"/>
                  </a:lnTo>
                  <a:lnTo>
                    <a:pt x="72" y="61"/>
                  </a:lnTo>
                  <a:lnTo>
                    <a:pt x="72" y="59"/>
                  </a:lnTo>
                  <a:lnTo>
                    <a:pt x="69" y="57"/>
                  </a:lnTo>
                  <a:lnTo>
                    <a:pt x="67" y="57"/>
                  </a:lnTo>
                  <a:lnTo>
                    <a:pt x="65" y="51"/>
                  </a:lnTo>
                  <a:lnTo>
                    <a:pt x="61" y="46"/>
                  </a:lnTo>
                  <a:lnTo>
                    <a:pt x="61" y="42"/>
                  </a:lnTo>
                  <a:lnTo>
                    <a:pt x="59" y="38"/>
                  </a:lnTo>
                  <a:lnTo>
                    <a:pt x="57" y="38"/>
                  </a:lnTo>
                  <a:lnTo>
                    <a:pt x="57" y="34"/>
                  </a:lnTo>
                  <a:lnTo>
                    <a:pt x="55" y="32"/>
                  </a:lnTo>
                  <a:lnTo>
                    <a:pt x="53" y="27"/>
                  </a:lnTo>
                  <a:lnTo>
                    <a:pt x="53" y="25"/>
                  </a:lnTo>
                  <a:lnTo>
                    <a:pt x="51" y="25"/>
                  </a:lnTo>
                  <a:lnTo>
                    <a:pt x="51" y="25"/>
                  </a:lnTo>
                  <a:lnTo>
                    <a:pt x="51" y="25"/>
                  </a:lnTo>
                  <a:close/>
                  <a:moveTo>
                    <a:pt x="0" y="131"/>
                  </a:moveTo>
                  <a:lnTo>
                    <a:pt x="6" y="131"/>
                  </a:lnTo>
                  <a:lnTo>
                    <a:pt x="15" y="131"/>
                  </a:lnTo>
                  <a:lnTo>
                    <a:pt x="0" y="131"/>
                  </a:lnTo>
                  <a:lnTo>
                    <a:pt x="0" y="13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01" name="Freeform 111">
              <a:extLst>
                <a:ext uri="{FF2B5EF4-FFF2-40B4-BE49-F238E27FC236}">
                  <a16:creationId xmlns:a16="http://schemas.microsoft.com/office/drawing/2014/main" id="{B351A093-AD90-484F-AFAC-0092F1A4917C}"/>
                </a:ext>
              </a:extLst>
            </p:cNvPr>
            <p:cNvSpPr>
              <a:spLocks/>
            </p:cNvSpPr>
            <p:nvPr/>
          </p:nvSpPr>
          <p:spPr bwMode="auto">
            <a:xfrm>
              <a:off x="4759550" y="3385890"/>
              <a:ext cx="95121" cy="86307"/>
            </a:xfrm>
            <a:custGeom>
              <a:avLst/>
              <a:gdLst>
                <a:gd name="T0" fmla="*/ 90 w 118"/>
                <a:gd name="T1" fmla="*/ 80 h 114"/>
                <a:gd name="T2" fmla="*/ 97 w 118"/>
                <a:gd name="T3" fmla="*/ 72 h 114"/>
                <a:gd name="T4" fmla="*/ 101 w 118"/>
                <a:gd name="T5" fmla="*/ 66 h 114"/>
                <a:gd name="T6" fmla="*/ 103 w 118"/>
                <a:gd name="T7" fmla="*/ 61 h 114"/>
                <a:gd name="T8" fmla="*/ 111 w 118"/>
                <a:gd name="T9" fmla="*/ 57 h 114"/>
                <a:gd name="T10" fmla="*/ 116 w 118"/>
                <a:gd name="T11" fmla="*/ 49 h 114"/>
                <a:gd name="T12" fmla="*/ 116 w 118"/>
                <a:gd name="T13" fmla="*/ 40 h 114"/>
                <a:gd name="T14" fmla="*/ 114 w 118"/>
                <a:gd name="T15" fmla="*/ 34 h 114"/>
                <a:gd name="T16" fmla="*/ 109 w 118"/>
                <a:gd name="T17" fmla="*/ 32 h 114"/>
                <a:gd name="T18" fmla="*/ 103 w 118"/>
                <a:gd name="T19" fmla="*/ 21 h 114"/>
                <a:gd name="T20" fmla="*/ 101 w 118"/>
                <a:gd name="T21" fmla="*/ 13 h 114"/>
                <a:gd name="T22" fmla="*/ 99 w 118"/>
                <a:gd name="T23" fmla="*/ 9 h 114"/>
                <a:gd name="T24" fmla="*/ 95 w 118"/>
                <a:gd name="T25" fmla="*/ 2 h 114"/>
                <a:gd name="T26" fmla="*/ 88 w 118"/>
                <a:gd name="T27" fmla="*/ 2 h 114"/>
                <a:gd name="T28" fmla="*/ 82 w 118"/>
                <a:gd name="T29" fmla="*/ 9 h 114"/>
                <a:gd name="T30" fmla="*/ 71 w 118"/>
                <a:gd name="T31" fmla="*/ 9 h 114"/>
                <a:gd name="T32" fmla="*/ 63 w 118"/>
                <a:gd name="T33" fmla="*/ 9 h 114"/>
                <a:gd name="T34" fmla="*/ 59 w 118"/>
                <a:gd name="T35" fmla="*/ 11 h 114"/>
                <a:gd name="T36" fmla="*/ 57 w 118"/>
                <a:gd name="T37" fmla="*/ 15 h 114"/>
                <a:gd name="T38" fmla="*/ 50 w 118"/>
                <a:gd name="T39" fmla="*/ 13 h 114"/>
                <a:gd name="T40" fmla="*/ 46 w 118"/>
                <a:gd name="T41" fmla="*/ 11 h 114"/>
                <a:gd name="T42" fmla="*/ 38 w 118"/>
                <a:gd name="T43" fmla="*/ 9 h 114"/>
                <a:gd name="T44" fmla="*/ 31 w 118"/>
                <a:gd name="T45" fmla="*/ 9 h 114"/>
                <a:gd name="T46" fmla="*/ 31 w 118"/>
                <a:gd name="T47" fmla="*/ 15 h 114"/>
                <a:gd name="T48" fmla="*/ 31 w 118"/>
                <a:gd name="T49" fmla="*/ 15 h 114"/>
                <a:gd name="T50" fmla="*/ 27 w 118"/>
                <a:gd name="T51" fmla="*/ 21 h 114"/>
                <a:gd name="T52" fmla="*/ 27 w 118"/>
                <a:gd name="T53" fmla="*/ 34 h 114"/>
                <a:gd name="T54" fmla="*/ 29 w 118"/>
                <a:gd name="T55" fmla="*/ 40 h 114"/>
                <a:gd name="T56" fmla="*/ 31 w 118"/>
                <a:gd name="T57" fmla="*/ 47 h 114"/>
                <a:gd name="T58" fmla="*/ 21 w 118"/>
                <a:gd name="T59" fmla="*/ 61 h 114"/>
                <a:gd name="T60" fmla="*/ 15 w 118"/>
                <a:gd name="T61" fmla="*/ 72 h 114"/>
                <a:gd name="T62" fmla="*/ 4 w 118"/>
                <a:gd name="T63" fmla="*/ 89 h 114"/>
                <a:gd name="T64" fmla="*/ 4 w 118"/>
                <a:gd name="T65" fmla="*/ 101 h 114"/>
                <a:gd name="T66" fmla="*/ 2 w 118"/>
                <a:gd name="T67" fmla="*/ 112 h 114"/>
                <a:gd name="T68" fmla="*/ 2 w 118"/>
                <a:gd name="T69" fmla="*/ 114 h 114"/>
                <a:gd name="T70" fmla="*/ 8 w 118"/>
                <a:gd name="T71" fmla="*/ 110 h 114"/>
                <a:gd name="T72" fmla="*/ 12 w 118"/>
                <a:gd name="T73" fmla="*/ 114 h 114"/>
                <a:gd name="T74" fmla="*/ 17 w 118"/>
                <a:gd name="T75" fmla="*/ 112 h 114"/>
                <a:gd name="T76" fmla="*/ 19 w 118"/>
                <a:gd name="T77" fmla="*/ 108 h 114"/>
                <a:gd name="T78" fmla="*/ 21 w 118"/>
                <a:gd name="T79" fmla="*/ 108 h 114"/>
                <a:gd name="T80" fmla="*/ 25 w 118"/>
                <a:gd name="T81" fmla="*/ 108 h 114"/>
                <a:gd name="T82" fmla="*/ 42 w 118"/>
                <a:gd name="T83" fmla="*/ 106 h 114"/>
                <a:gd name="T84" fmla="*/ 84 w 118"/>
                <a:gd name="T85" fmla="*/ 10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114">
                  <a:moveTo>
                    <a:pt x="90" y="85"/>
                  </a:moveTo>
                  <a:lnTo>
                    <a:pt x="90" y="80"/>
                  </a:lnTo>
                  <a:lnTo>
                    <a:pt x="95" y="76"/>
                  </a:lnTo>
                  <a:lnTo>
                    <a:pt x="97" y="72"/>
                  </a:lnTo>
                  <a:lnTo>
                    <a:pt x="99" y="68"/>
                  </a:lnTo>
                  <a:lnTo>
                    <a:pt x="101" y="66"/>
                  </a:lnTo>
                  <a:lnTo>
                    <a:pt x="103" y="63"/>
                  </a:lnTo>
                  <a:lnTo>
                    <a:pt x="103" y="61"/>
                  </a:lnTo>
                  <a:lnTo>
                    <a:pt x="109" y="61"/>
                  </a:lnTo>
                  <a:lnTo>
                    <a:pt x="111" y="57"/>
                  </a:lnTo>
                  <a:lnTo>
                    <a:pt x="111" y="53"/>
                  </a:lnTo>
                  <a:lnTo>
                    <a:pt x="116" y="49"/>
                  </a:lnTo>
                  <a:lnTo>
                    <a:pt x="118" y="45"/>
                  </a:lnTo>
                  <a:lnTo>
                    <a:pt x="116" y="40"/>
                  </a:lnTo>
                  <a:lnTo>
                    <a:pt x="114" y="36"/>
                  </a:lnTo>
                  <a:lnTo>
                    <a:pt x="114" y="34"/>
                  </a:lnTo>
                  <a:lnTo>
                    <a:pt x="111" y="32"/>
                  </a:lnTo>
                  <a:lnTo>
                    <a:pt x="109" y="32"/>
                  </a:lnTo>
                  <a:lnTo>
                    <a:pt x="107" y="26"/>
                  </a:lnTo>
                  <a:lnTo>
                    <a:pt x="103" y="21"/>
                  </a:lnTo>
                  <a:lnTo>
                    <a:pt x="103" y="17"/>
                  </a:lnTo>
                  <a:lnTo>
                    <a:pt x="101" y="13"/>
                  </a:lnTo>
                  <a:lnTo>
                    <a:pt x="99" y="13"/>
                  </a:lnTo>
                  <a:lnTo>
                    <a:pt x="99" y="9"/>
                  </a:lnTo>
                  <a:lnTo>
                    <a:pt x="97" y="7"/>
                  </a:lnTo>
                  <a:lnTo>
                    <a:pt x="95" y="2"/>
                  </a:lnTo>
                  <a:lnTo>
                    <a:pt x="95" y="0"/>
                  </a:lnTo>
                  <a:lnTo>
                    <a:pt x="88" y="2"/>
                  </a:lnTo>
                  <a:lnTo>
                    <a:pt x="86" y="7"/>
                  </a:lnTo>
                  <a:lnTo>
                    <a:pt x="82" y="9"/>
                  </a:lnTo>
                  <a:lnTo>
                    <a:pt x="78" y="7"/>
                  </a:lnTo>
                  <a:lnTo>
                    <a:pt x="71" y="9"/>
                  </a:lnTo>
                  <a:lnTo>
                    <a:pt x="65" y="9"/>
                  </a:lnTo>
                  <a:lnTo>
                    <a:pt x="63" y="9"/>
                  </a:lnTo>
                  <a:lnTo>
                    <a:pt x="61" y="11"/>
                  </a:lnTo>
                  <a:lnTo>
                    <a:pt x="59" y="11"/>
                  </a:lnTo>
                  <a:lnTo>
                    <a:pt x="57" y="13"/>
                  </a:lnTo>
                  <a:lnTo>
                    <a:pt x="57" y="15"/>
                  </a:lnTo>
                  <a:lnTo>
                    <a:pt x="55" y="15"/>
                  </a:lnTo>
                  <a:lnTo>
                    <a:pt x="50" y="13"/>
                  </a:lnTo>
                  <a:lnTo>
                    <a:pt x="48" y="11"/>
                  </a:lnTo>
                  <a:lnTo>
                    <a:pt x="46" y="11"/>
                  </a:lnTo>
                  <a:lnTo>
                    <a:pt x="42" y="11"/>
                  </a:lnTo>
                  <a:lnTo>
                    <a:pt x="38" y="9"/>
                  </a:lnTo>
                  <a:lnTo>
                    <a:pt x="34" y="7"/>
                  </a:lnTo>
                  <a:lnTo>
                    <a:pt x="31" y="9"/>
                  </a:lnTo>
                  <a:lnTo>
                    <a:pt x="31" y="13"/>
                  </a:lnTo>
                  <a:lnTo>
                    <a:pt x="31" y="15"/>
                  </a:lnTo>
                  <a:lnTo>
                    <a:pt x="31" y="15"/>
                  </a:lnTo>
                  <a:lnTo>
                    <a:pt x="31" y="15"/>
                  </a:lnTo>
                  <a:lnTo>
                    <a:pt x="29" y="19"/>
                  </a:lnTo>
                  <a:lnTo>
                    <a:pt x="27" y="21"/>
                  </a:lnTo>
                  <a:lnTo>
                    <a:pt x="27" y="28"/>
                  </a:lnTo>
                  <a:lnTo>
                    <a:pt x="27" y="34"/>
                  </a:lnTo>
                  <a:lnTo>
                    <a:pt x="27" y="38"/>
                  </a:lnTo>
                  <a:lnTo>
                    <a:pt x="29" y="40"/>
                  </a:lnTo>
                  <a:lnTo>
                    <a:pt x="31" y="42"/>
                  </a:lnTo>
                  <a:lnTo>
                    <a:pt x="31" y="47"/>
                  </a:lnTo>
                  <a:lnTo>
                    <a:pt x="31" y="49"/>
                  </a:lnTo>
                  <a:lnTo>
                    <a:pt x="21" y="61"/>
                  </a:lnTo>
                  <a:lnTo>
                    <a:pt x="15" y="70"/>
                  </a:lnTo>
                  <a:lnTo>
                    <a:pt x="15" y="72"/>
                  </a:lnTo>
                  <a:lnTo>
                    <a:pt x="6" y="87"/>
                  </a:lnTo>
                  <a:lnTo>
                    <a:pt x="4" y="89"/>
                  </a:lnTo>
                  <a:lnTo>
                    <a:pt x="4" y="93"/>
                  </a:lnTo>
                  <a:lnTo>
                    <a:pt x="4" y="101"/>
                  </a:lnTo>
                  <a:lnTo>
                    <a:pt x="2" y="108"/>
                  </a:lnTo>
                  <a:lnTo>
                    <a:pt x="2" y="112"/>
                  </a:lnTo>
                  <a:lnTo>
                    <a:pt x="0" y="114"/>
                  </a:lnTo>
                  <a:lnTo>
                    <a:pt x="2" y="114"/>
                  </a:lnTo>
                  <a:lnTo>
                    <a:pt x="4" y="114"/>
                  </a:lnTo>
                  <a:lnTo>
                    <a:pt x="8" y="110"/>
                  </a:lnTo>
                  <a:lnTo>
                    <a:pt x="10" y="112"/>
                  </a:lnTo>
                  <a:lnTo>
                    <a:pt x="12" y="114"/>
                  </a:lnTo>
                  <a:lnTo>
                    <a:pt x="15" y="114"/>
                  </a:lnTo>
                  <a:lnTo>
                    <a:pt x="17" y="112"/>
                  </a:lnTo>
                  <a:lnTo>
                    <a:pt x="17" y="110"/>
                  </a:lnTo>
                  <a:lnTo>
                    <a:pt x="19" y="108"/>
                  </a:lnTo>
                  <a:lnTo>
                    <a:pt x="21" y="110"/>
                  </a:lnTo>
                  <a:lnTo>
                    <a:pt x="21" y="108"/>
                  </a:lnTo>
                  <a:lnTo>
                    <a:pt x="23" y="108"/>
                  </a:lnTo>
                  <a:lnTo>
                    <a:pt x="25" y="108"/>
                  </a:lnTo>
                  <a:lnTo>
                    <a:pt x="42" y="106"/>
                  </a:lnTo>
                  <a:lnTo>
                    <a:pt x="42" y="106"/>
                  </a:lnTo>
                  <a:lnTo>
                    <a:pt x="57" y="106"/>
                  </a:lnTo>
                  <a:lnTo>
                    <a:pt x="84" y="106"/>
                  </a:lnTo>
                  <a:lnTo>
                    <a:pt x="90" y="8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02" name="Freeform 112">
              <a:extLst>
                <a:ext uri="{FF2B5EF4-FFF2-40B4-BE49-F238E27FC236}">
                  <a16:creationId xmlns:a16="http://schemas.microsoft.com/office/drawing/2014/main" id="{11BDD1F1-792A-44D2-AA03-759820E5DC96}"/>
                </a:ext>
              </a:extLst>
            </p:cNvPr>
            <p:cNvSpPr>
              <a:spLocks/>
            </p:cNvSpPr>
            <p:nvPr/>
          </p:nvSpPr>
          <p:spPr bwMode="auto">
            <a:xfrm>
              <a:off x="4517717" y="3280656"/>
              <a:ext cx="211201" cy="132489"/>
            </a:xfrm>
            <a:custGeom>
              <a:avLst/>
              <a:gdLst>
                <a:gd name="T0" fmla="*/ 165 w 262"/>
                <a:gd name="T1" fmla="*/ 6 h 175"/>
                <a:gd name="T2" fmla="*/ 180 w 262"/>
                <a:gd name="T3" fmla="*/ 28 h 175"/>
                <a:gd name="T4" fmla="*/ 178 w 262"/>
                <a:gd name="T5" fmla="*/ 40 h 175"/>
                <a:gd name="T6" fmla="*/ 186 w 262"/>
                <a:gd name="T7" fmla="*/ 47 h 175"/>
                <a:gd name="T8" fmla="*/ 194 w 262"/>
                <a:gd name="T9" fmla="*/ 55 h 175"/>
                <a:gd name="T10" fmla="*/ 209 w 262"/>
                <a:gd name="T11" fmla="*/ 61 h 175"/>
                <a:gd name="T12" fmla="*/ 218 w 262"/>
                <a:gd name="T13" fmla="*/ 70 h 175"/>
                <a:gd name="T14" fmla="*/ 213 w 262"/>
                <a:gd name="T15" fmla="*/ 78 h 175"/>
                <a:gd name="T16" fmla="*/ 226 w 262"/>
                <a:gd name="T17" fmla="*/ 82 h 175"/>
                <a:gd name="T18" fmla="*/ 234 w 262"/>
                <a:gd name="T19" fmla="*/ 95 h 175"/>
                <a:gd name="T20" fmla="*/ 241 w 262"/>
                <a:gd name="T21" fmla="*/ 103 h 175"/>
                <a:gd name="T22" fmla="*/ 253 w 262"/>
                <a:gd name="T23" fmla="*/ 112 h 175"/>
                <a:gd name="T24" fmla="*/ 262 w 262"/>
                <a:gd name="T25" fmla="*/ 122 h 175"/>
                <a:gd name="T26" fmla="*/ 251 w 262"/>
                <a:gd name="T27" fmla="*/ 120 h 175"/>
                <a:gd name="T28" fmla="*/ 234 w 262"/>
                <a:gd name="T29" fmla="*/ 122 h 175"/>
                <a:gd name="T30" fmla="*/ 222 w 262"/>
                <a:gd name="T31" fmla="*/ 120 h 175"/>
                <a:gd name="T32" fmla="*/ 218 w 262"/>
                <a:gd name="T33" fmla="*/ 120 h 175"/>
                <a:gd name="T34" fmla="*/ 207 w 262"/>
                <a:gd name="T35" fmla="*/ 125 h 175"/>
                <a:gd name="T36" fmla="*/ 201 w 262"/>
                <a:gd name="T37" fmla="*/ 125 h 175"/>
                <a:gd name="T38" fmla="*/ 186 w 262"/>
                <a:gd name="T39" fmla="*/ 127 h 175"/>
                <a:gd name="T40" fmla="*/ 171 w 262"/>
                <a:gd name="T41" fmla="*/ 129 h 175"/>
                <a:gd name="T42" fmla="*/ 156 w 262"/>
                <a:gd name="T43" fmla="*/ 135 h 175"/>
                <a:gd name="T44" fmla="*/ 154 w 262"/>
                <a:gd name="T45" fmla="*/ 141 h 175"/>
                <a:gd name="T46" fmla="*/ 142 w 262"/>
                <a:gd name="T47" fmla="*/ 137 h 175"/>
                <a:gd name="T48" fmla="*/ 127 w 262"/>
                <a:gd name="T49" fmla="*/ 137 h 175"/>
                <a:gd name="T50" fmla="*/ 112 w 262"/>
                <a:gd name="T51" fmla="*/ 131 h 175"/>
                <a:gd name="T52" fmla="*/ 100 w 262"/>
                <a:gd name="T53" fmla="*/ 122 h 175"/>
                <a:gd name="T54" fmla="*/ 91 w 262"/>
                <a:gd name="T55" fmla="*/ 127 h 175"/>
                <a:gd name="T56" fmla="*/ 87 w 262"/>
                <a:gd name="T57" fmla="*/ 135 h 175"/>
                <a:gd name="T58" fmla="*/ 85 w 262"/>
                <a:gd name="T59" fmla="*/ 143 h 175"/>
                <a:gd name="T60" fmla="*/ 81 w 262"/>
                <a:gd name="T61" fmla="*/ 152 h 175"/>
                <a:gd name="T62" fmla="*/ 70 w 262"/>
                <a:gd name="T63" fmla="*/ 148 h 175"/>
                <a:gd name="T64" fmla="*/ 53 w 262"/>
                <a:gd name="T65" fmla="*/ 154 h 175"/>
                <a:gd name="T66" fmla="*/ 34 w 262"/>
                <a:gd name="T67" fmla="*/ 175 h 175"/>
                <a:gd name="T68" fmla="*/ 34 w 262"/>
                <a:gd name="T69" fmla="*/ 167 h 175"/>
                <a:gd name="T70" fmla="*/ 17 w 262"/>
                <a:gd name="T71" fmla="*/ 146 h 175"/>
                <a:gd name="T72" fmla="*/ 5 w 262"/>
                <a:gd name="T73" fmla="*/ 135 h 175"/>
                <a:gd name="T74" fmla="*/ 3 w 262"/>
                <a:gd name="T75" fmla="*/ 112 h 175"/>
                <a:gd name="T76" fmla="*/ 5 w 262"/>
                <a:gd name="T77" fmla="*/ 99 h 175"/>
                <a:gd name="T78" fmla="*/ 17 w 262"/>
                <a:gd name="T79" fmla="*/ 78 h 175"/>
                <a:gd name="T80" fmla="*/ 26 w 262"/>
                <a:gd name="T81" fmla="*/ 72 h 175"/>
                <a:gd name="T82" fmla="*/ 38 w 262"/>
                <a:gd name="T83" fmla="*/ 76 h 175"/>
                <a:gd name="T84" fmla="*/ 45 w 262"/>
                <a:gd name="T85" fmla="*/ 65 h 175"/>
                <a:gd name="T86" fmla="*/ 57 w 262"/>
                <a:gd name="T87" fmla="*/ 68 h 175"/>
                <a:gd name="T88" fmla="*/ 85 w 262"/>
                <a:gd name="T89" fmla="*/ 59 h 175"/>
                <a:gd name="T90" fmla="*/ 91 w 262"/>
                <a:gd name="T91" fmla="*/ 51 h 175"/>
                <a:gd name="T92" fmla="*/ 93 w 262"/>
                <a:gd name="T93" fmla="*/ 42 h 175"/>
                <a:gd name="T94" fmla="*/ 112 w 262"/>
                <a:gd name="T95" fmla="*/ 42 h 175"/>
                <a:gd name="T96" fmla="*/ 127 w 262"/>
                <a:gd name="T97" fmla="*/ 34 h 175"/>
                <a:gd name="T98" fmla="*/ 129 w 262"/>
                <a:gd name="T99" fmla="*/ 23 h 175"/>
                <a:gd name="T100" fmla="*/ 140 w 262"/>
                <a:gd name="T101" fmla="*/ 15 h 175"/>
                <a:gd name="T102" fmla="*/ 148 w 262"/>
                <a:gd name="T103" fmla="*/ 6 h 175"/>
                <a:gd name="T104" fmla="*/ 165 w 262"/>
                <a:gd name="T105" fmla="*/ 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2" h="175">
                  <a:moveTo>
                    <a:pt x="165" y="0"/>
                  </a:moveTo>
                  <a:lnTo>
                    <a:pt x="167" y="2"/>
                  </a:lnTo>
                  <a:lnTo>
                    <a:pt x="167" y="6"/>
                  </a:lnTo>
                  <a:lnTo>
                    <a:pt x="165" y="6"/>
                  </a:lnTo>
                  <a:lnTo>
                    <a:pt x="169" y="11"/>
                  </a:lnTo>
                  <a:lnTo>
                    <a:pt x="171" y="13"/>
                  </a:lnTo>
                  <a:lnTo>
                    <a:pt x="175" y="19"/>
                  </a:lnTo>
                  <a:lnTo>
                    <a:pt x="180" y="28"/>
                  </a:lnTo>
                  <a:lnTo>
                    <a:pt x="182" y="30"/>
                  </a:lnTo>
                  <a:lnTo>
                    <a:pt x="180" y="34"/>
                  </a:lnTo>
                  <a:lnTo>
                    <a:pt x="180" y="36"/>
                  </a:lnTo>
                  <a:lnTo>
                    <a:pt x="178" y="40"/>
                  </a:lnTo>
                  <a:lnTo>
                    <a:pt x="178" y="47"/>
                  </a:lnTo>
                  <a:lnTo>
                    <a:pt x="180" y="49"/>
                  </a:lnTo>
                  <a:lnTo>
                    <a:pt x="186" y="49"/>
                  </a:lnTo>
                  <a:lnTo>
                    <a:pt x="186" y="47"/>
                  </a:lnTo>
                  <a:lnTo>
                    <a:pt x="192" y="47"/>
                  </a:lnTo>
                  <a:lnTo>
                    <a:pt x="194" y="49"/>
                  </a:lnTo>
                  <a:lnTo>
                    <a:pt x="194" y="51"/>
                  </a:lnTo>
                  <a:lnTo>
                    <a:pt x="194" y="55"/>
                  </a:lnTo>
                  <a:lnTo>
                    <a:pt x="197" y="57"/>
                  </a:lnTo>
                  <a:lnTo>
                    <a:pt x="203" y="59"/>
                  </a:lnTo>
                  <a:lnTo>
                    <a:pt x="205" y="59"/>
                  </a:lnTo>
                  <a:lnTo>
                    <a:pt x="209" y="61"/>
                  </a:lnTo>
                  <a:lnTo>
                    <a:pt x="209" y="63"/>
                  </a:lnTo>
                  <a:lnTo>
                    <a:pt x="213" y="65"/>
                  </a:lnTo>
                  <a:lnTo>
                    <a:pt x="218" y="68"/>
                  </a:lnTo>
                  <a:lnTo>
                    <a:pt x="218" y="70"/>
                  </a:lnTo>
                  <a:lnTo>
                    <a:pt x="218" y="72"/>
                  </a:lnTo>
                  <a:lnTo>
                    <a:pt x="215" y="74"/>
                  </a:lnTo>
                  <a:lnTo>
                    <a:pt x="213" y="76"/>
                  </a:lnTo>
                  <a:lnTo>
                    <a:pt x="213" y="78"/>
                  </a:lnTo>
                  <a:lnTo>
                    <a:pt x="218" y="80"/>
                  </a:lnTo>
                  <a:lnTo>
                    <a:pt x="220" y="82"/>
                  </a:lnTo>
                  <a:lnTo>
                    <a:pt x="222" y="80"/>
                  </a:lnTo>
                  <a:lnTo>
                    <a:pt x="226" y="82"/>
                  </a:lnTo>
                  <a:lnTo>
                    <a:pt x="226" y="82"/>
                  </a:lnTo>
                  <a:lnTo>
                    <a:pt x="232" y="87"/>
                  </a:lnTo>
                  <a:lnTo>
                    <a:pt x="234" y="89"/>
                  </a:lnTo>
                  <a:lnTo>
                    <a:pt x="234" y="95"/>
                  </a:lnTo>
                  <a:lnTo>
                    <a:pt x="237" y="97"/>
                  </a:lnTo>
                  <a:lnTo>
                    <a:pt x="241" y="97"/>
                  </a:lnTo>
                  <a:lnTo>
                    <a:pt x="243" y="99"/>
                  </a:lnTo>
                  <a:lnTo>
                    <a:pt x="241" y="103"/>
                  </a:lnTo>
                  <a:lnTo>
                    <a:pt x="243" y="106"/>
                  </a:lnTo>
                  <a:lnTo>
                    <a:pt x="249" y="106"/>
                  </a:lnTo>
                  <a:lnTo>
                    <a:pt x="253" y="110"/>
                  </a:lnTo>
                  <a:lnTo>
                    <a:pt x="253" y="112"/>
                  </a:lnTo>
                  <a:lnTo>
                    <a:pt x="253" y="116"/>
                  </a:lnTo>
                  <a:lnTo>
                    <a:pt x="256" y="118"/>
                  </a:lnTo>
                  <a:lnTo>
                    <a:pt x="260" y="120"/>
                  </a:lnTo>
                  <a:lnTo>
                    <a:pt x="262" y="122"/>
                  </a:lnTo>
                  <a:lnTo>
                    <a:pt x="262" y="125"/>
                  </a:lnTo>
                  <a:lnTo>
                    <a:pt x="260" y="125"/>
                  </a:lnTo>
                  <a:lnTo>
                    <a:pt x="256" y="122"/>
                  </a:lnTo>
                  <a:lnTo>
                    <a:pt x="251" y="120"/>
                  </a:lnTo>
                  <a:lnTo>
                    <a:pt x="245" y="125"/>
                  </a:lnTo>
                  <a:lnTo>
                    <a:pt x="245" y="122"/>
                  </a:lnTo>
                  <a:lnTo>
                    <a:pt x="237" y="122"/>
                  </a:lnTo>
                  <a:lnTo>
                    <a:pt x="234" y="122"/>
                  </a:lnTo>
                  <a:lnTo>
                    <a:pt x="232" y="120"/>
                  </a:lnTo>
                  <a:lnTo>
                    <a:pt x="230" y="120"/>
                  </a:lnTo>
                  <a:lnTo>
                    <a:pt x="228" y="120"/>
                  </a:lnTo>
                  <a:lnTo>
                    <a:pt x="222" y="120"/>
                  </a:lnTo>
                  <a:lnTo>
                    <a:pt x="222" y="118"/>
                  </a:lnTo>
                  <a:lnTo>
                    <a:pt x="218" y="118"/>
                  </a:lnTo>
                  <a:lnTo>
                    <a:pt x="218" y="120"/>
                  </a:lnTo>
                  <a:lnTo>
                    <a:pt x="218" y="120"/>
                  </a:lnTo>
                  <a:lnTo>
                    <a:pt x="215" y="125"/>
                  </a:lnTo>
                  <a:lnTo>
                    <a:pt x="213" y="125"/>
                  </a:lnTo>
                  <a:lnTo>
                    <a:pt x="211" y="125"/>
                  </a:lnTo>
                  <a:lnTo>
                    <a:pt x="207" y="125"/>
                  </a:lnTo>
                  <a:lnTo>
                    <a:pt x="203" y="127"/>
                  </a:lnTo>
                  <a:lnTo>
                    <a:pt x="203" y="127"/>
                  </a:lnTo>
                  <a:lnTo>
                    <a:pt x="201" y="125"/>
                  </a:lnTo>
                  <a:lnTo>
                    <a:pt x="201" y="125"/>
                  </a:lnTo>
                  <a:lnTo>
                    <a:pt x="199" y="122"/>
                  </a:lnTo>
                  <a:lnTo>
                    <a:pt x="197" y="122"/>
                  </a:lnTo>
                  <a:lnTo>
                    <a:pt x="188" y="127"/>
                  </a:lnTo>
                  <a:lnTo>
                    <a:pt x="186" y="127"/>
                  </a:lnTo>
                  <a:lnTo>
                    <a:pt x="184" y="129"/>
                  </a:lnTo>
                  <a:lnTo>
                    <a:pt x="175" y="131"/>
                  </a:lnTo>
                  <a:lnTo>
                    <a:pt x="173" y="131"/>
                  </a:lnTo>
                  <a:lnTo>
                    <a:pt x="171" y="129"/>
                  </a:lnTo>
                  <a:lnTo>
                    <a:pt x="167" y="129"/>
                  </a:lnTo>
                  <a:lnTo>
                    <a:pt x="163" y="129"/>
                  </a:lnTo>
                  <a:lnTo>
                    <a:pt x="161" y="131"/>
                  </a:lnTo>
                  <a:lnTo>
                    <a:pt x="156" y="135"/>
                  </a:lnTo>
                  <a:lnTo>
                    <a:pt x="156" y="137"/>
                  </a:lnTo>
                  <a:lnTo>
                    <a:pt x="159" y="139"/>
                  </a:lnTo>
                  <a:lnTo>
                    <a:pt x="159" y="141"/>
                  </a:lnTo>
                  <a:lnTo>
                    <a:pt x="154" y="141"/>
                  </a:lnTo>
                  <a:lnTo>
                    <a:pt x="152" y="141"/>
                  </a:lnTo>
                  <a:lnTo>
                    <a:pt x="148" y="139"/>
                  </a:lnTo>
                  <a:lnTo>
                    <a:pt x="144" y="139"/>
                  </a:lnTo>
                  <a:lnTo>
                    <a:pt x="142" y="137"/>
                  </a:lnTo>
                  <a:lnTo>
                    <a:pt x="137" y="139"/>
                  </a:lnTo>
                  <a:lnTo>
                    <a:pt x="135" y="139"/>
                  </a:lnTo>
                  <a:lnTo>
                    <a:pt x="131" y="139"/>
                  </a:lnTo>
                  <a:lnTo>
                    <a:pt x="127" y="137"/>
                  </a:lnTo>
                  <a:lnTo>
                    <a:pt x="123" y="137"/>
                  </a:lnTo>
                  <a:lnTo>
                    <a:pt x="121" y="135"/>
                  </a:lnTo>
                  <a:lnTo>
                    <a:pt x="116" y="131"/>
                  </a:lnTo>
                  <a:lnTo>
                    <a:pt x="112" y="131"/>
                  </a:lnTo>
                  <a:lnTo>
                    <a:pt x="108" y="125"/>
                  </a:lnTo>
                  <a:lnTo>
                    <a:pt x="104" y="125"/>
                  </a:lnTo>
                  <a:lnTo>
                    <a:pt x="102" y="122"/>
                  </a:lnTo>
                  <a:lnTo>
                    <a:pt x="100" y="122"/>
                  </a:lnTo>
                  <a:lnTo>
                    <a:pt x="100" y="125"/>
                  </a:lnTo>
                  <a:lnTo>
                    <a:pt x="95" y="125"/>
                  </a:lnTo>
                  <a:lnTo>
                    <a:pt x="93" y="127"/>
                  </a:lnTo>
                  <a:lnTo>
                    <a:pt x="91" y="127"/>
                  </a:lnTo>
                  <a:lnTo>
                    <a:pt x="89" y="129"/>
                  </a:lnTo>
                  <a:lnTo>
                    <a:pt x="89" y="131"/>
                  </a:lnTo>
                  <a:lnTo>
                    <a:pt x="87" y="133"/>
                  </a:lnTo>
                  <a:lnTo>
                    <a:pt x="87" y="135"/>
                  </a:lnTo>
                  <a:lnTo>
                    <a:pt x="85" y="137"/>
                  </a:lnTo>
                  <a:lnTo>
                    <a:pt x="83" y="137"/>
                  </a:lnTo>
                  <a:lnTo>
                    <a:pt x="83" y="139"/>
                  </a:lnTo>
                  <a:lnTo>
                    <a:pt x="85" y="143"/>
                  </a:lnTo>
                  <a:lnTo>
                    <a:pt x="85" y="146"/>
                  </a:lnTo>
                  <a:lnTo>
                    <a:pt x="83" y="148"/>
                  </a:lnTo>
                  <a:lnTo>
                    <a:pt x="83" y="152"/>
                  </a:lnTo>
                  <a:lnTo>
                    <a:pt x="81" y="152"/>
                  </a:lnTo>
                  <a:lnTo>
                    <a:pt x="78" y="152"/>
                  </a:lnTo>
                  <a:lnTo>
                    <a:pt x="74" y="150"/>
                  </a:lnTo>
                  <a:lnTo>
                    <a:pt x="74" y="148"/>
                  </a:lnTo>
                  <a:lnTo>
                    <a:pt x="70" y="148"/>
                  </a:lnTo>
                  <a:lnTo>
                    <a:pt x="68" y="148"/>
                  </a:lnTo>
                  <a:lnTo>
                    <a:pt x="66" y="150"/>
                  </a:lnTo>
                  <a:lnTo>
                    <a:pt x="62" y="150"/>
                  </a:lnTo>
                  <a:lnTo>
                    <a:pt x="53" y="154"/>
                  </a:lnTo>
                  <a:lnTo>
                    <a:pt x="53" y="156"/>
                  </a:lnTo>
                  <a:lnTo>
                    <a:pt x="49" y="156"/>
                  </a:lnTo>
                  <a:lnTo>
                    <a:pt x="45" y="160"/>
                  </a:lnTo>
                  <a:lnTo>
                    <a:pt x="34" y="175"/>
                  </a:lnTo>
                  <a:lnTo>
                    <a:pt x="34" y="175"/>
                  </a:lnTo>
                  <a:lnTo>
                    <a:pt x="34" y="173"/>
                  </a:lnTo>
                  <a:lnTo>
                    <a:pt x="34" y="171"/>
                  </a:lnTo>
                  <a:lnTo>
                    <a:pt x="34" y="167"/>
                  </a:lnTo>
                  <a:lnTo>
                    <a:pt x="26" y="162"/>
                  </a:lnTo>
                  <a:lnTo>
                    <a:pt x="24" y="160"/>
                  </a:lnTo>
                  <a:lnTo>
                    <a:pt x="22" y="154"/>
                  </a:lnTo>
                  <a:lnTo>
                    <a:pt x="17" y="146"/>
                  </a:lnTo>
                  <a:lnTo>
                    <a:pt x="15" y="141"/>
                  </a:lnTo>
                  <a:lnTo>
                    <a:pt x="13" y="139"/>
                  </a:lnTo>
                  <a:lnTo>
                    <a:pt x="7" y="135"/>
                  </a:lnTo>
                  <a:lnTo>
                    <a:pt x="5" y="135"/>
                  </a:lnTo>
                  <a:lnTo>
                    <a:pt x="5" y="127"/>
                  </a:lnTo>
                  <a:lnTo>
                    <a:pt x="5" y="122"/>
                  </a:lnTo>
                  <a:lnTo>
                    <a:pt x="3" y="116"/>
                  </a:lnTo>
                  <a:lnTo>
                    <a:pt x="3" y="112"/>
                  </a:lnTo>
                  <a:lnTo>
                    <a:pt x="3" y="106"/>
                  </a:lnTo>
                  <a:lnTo>
                    <a:pt x="0" y="101"/>
                  </a:lnTo>
                  <a:lnTo>
                    <a:pt x="3" y="99"/>
                  </a:lnTo>
                  <a:lnTo>
                    <a:pt x="5" y="99"/>
                  </a:lnTo>
                  <a:lnTo>
                    <a:pt x="9" y="93"/>
                  </a:lnTo>
                  <a:lnTo>
                    <a:pt x="11" y="89"/>
                  </a:lnTo>
                  <a:lnTo>
                    <a:pt x="15" y="82"/>
                  </a:lnTo>
                  <a:lnTo>
                    <a:pt x="17" y="78"/>
                  </a:lnTo>
                  <a:lnTo>
                    <a:pt x="19" y="76"/>
                  </a:lnTo>
                  <a:lnTo>
                    <a:pt x="24" y="72"/>
                  </a:lnTo>
                  <a:lnTo>
                    <a:pt x="24" y="70"/>
                  </a:lnTo>
                  <a:lnTo>
                    <a:pt x="26" y="72"/>
                  </a:lnTo>
                  <a:lnTo>
                    <a:pt x="26" y="76"/>
                  </a:lnTo>
                  <a:lnTo>
                    <a:pt x="30" y="76"/>
                  </a:lnTo>
                  <a:lnTo>
                    <a:pt x="32" y="76"/>
                  </a:lnTo>
                  <a:lnTo>
                    <a:pt x="38" y="76"/>
                  </a:lnTo>
                  <a:lnTo>
                    <a:pt x="41" y="70"/>
                  </a:lnTo>
                  <a:lnTo>
                    <a:pt x="41" y="68"/>
                  </a:lnTo>
                  <a:lnTo>
                    <a:pt x="43" y="65"/>
                  </a:lnTo>
                  <a:lnTo>
                    <a:pt x="45" y="65"/>
                  </a:lnTo>
                  <a:lnTo>
                    <a:pt x="47" y="72"/>
                  </a:lnTo>
                  <a:lnTo>
                    <a:pt x="49" y="72"/>
                  </a:lnTo>
                  <a:lnTo>
                    <a:pt x="51" y="72"/>
                  </a:lnTo>
                  <a:lnTo>
                    <a:pt x="57" y="68"/>
                  </a:lnTo>
                  <a:lnTo>
                    <a:pt x="64" y="65"/>
                  </a:lnTo>
                  <a:lnTo>
                    <a:pt x="68" y="63"/>
                  </a:lnTo>
                  <a:lnTo>
                    <a:pt x="81" y="59"/>
                  </a:lnTo>
                  <a:lnTo>
                    <a:pt x="85" y="59"/>
                  </a:lnTo>
                  <a:lnTo>
                    <a:pt x="87" y="57"/>
                  </a:lnTo>
                  <a:lnTo>
                    <a:pt x="93" y="53"/>
                  </a:lnTo>
                  <a:lnTo>
                    <a:pt x="93" y="51"/>
                  </a:lnTo>
                  <a:lnTo>
                    <a:pt x="91" y="51"/>
                  </a:lnTo>
                  <a:lnTo>
                    <a:pt x="87" y="47"/>
                  </a:lnTo>
                  <a:lnTo>
                    <a:pt x="87" y="42"/>
                  </a:lnTo>
                  <a:lnTo>
                    <a:pt x="89" y="40"/>
                  </a:lnTo>
                  <a:lnTo>
                    <a:pt x="93" y="42"/>
                  </a:lnTo>
                  <a:lnTo>
                    <a:pt x="97" y="42"/>
                  </a:lnTo>
                  <a:lnTo>
                    <a:pt x="102" y="42"/>
                  </a:lnTo>
                  <a:lnTo>
                    <a:pt x="106" y="44"/>
                  </a:lnTo>
                  <a:lnTo>
                    <a:pt x="112" y="42"/>
                  </a:lnTo>
                  <a:lnTo>
                    <a:pt x="119" y="42"/>
                  </a:lnTo>
                  <a:lnTo>
                    <a:pt x="123" y="38"/>
                  </a:lnTo>
                  <a:lnTo>
                    <a:pt x="127" y="38"/>
                  </a:lnTo>
                  <a:lnTo>
                    <a:pt x="127" y="34"/>
                  </a:lnTo>
                  <a:lnTo>
                    <a:pt x="127" y="32"/>
                  </a:lnTo>
                  <a:lnTo>
                    <a:pt x="127" y="28"/>
                  </a:lnTo>
                  <a:lnTo>
                    <a:pt x="131" y="25"/>
                  </a:lnTo>
                  <a:lnTo>
                    <a:pt x="129" y="23"/>
                  </a:lnTo>
                  <a:lnTo>
                    <a:pt x="133" y="19"/>
                  </a:lnTo>
                  <a:lnTo>
                    <a:pt x="135" y="21"/>
                  </a:lnTo>
                  <a:lnTo>
                    <a:pt x="137" y="21"/>
                  </a:lnTo>
                  <a:lnTo>
                    <a:pt x="140" y="15"/>
                  </a:lnTo>
                  <a:lnTo>
                    <a:pt x="142" y="13"/>
                  </a:lnTo>
                  <a:lnTo>
                    <a:pt x="142" y="11"/>
                  </a:lnTo>
                  <a:lnTo>
                    <a:pt x="144" y="9"/>
                  </a:lnTo>
                  <a:lnTo>
                    <a:pt x="148" y="6"/>
                  </a:lnTo>
                  <a:lnTo>
                    <a:pt x="152" y="2"/>
                  </a:lnTo>
                  <a:lnTo>
                    <a:pt x="156" y="2"/>
                  </a:lnTo>
                  <a:lnTo>
                    <a:pt x="159" y="4"/>
                  </a:lnTo>
                  <a:lnTo>
                    <a:pt x="165" y="2"/>
                  </a:lnTo>
                  <a:lnTo>
                    <a:pt x="165"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03" name="Freeform 113">
              <a:extLst>
                <a:ext uri="{FF2B5EF4-FFF2-40B4-BE49-F238E27FC236}">
                  <a16:creationId xmlns:a16="http://schemas.microsoft.com/office/drawing/2014/main" id="{258DCE48-53CE-4A7F-B801-BAE0FA87DF43}"/>
                </a:ext>
              </a:extLst>
            </p:cNvPr>
            <p:cNvSpPr>
              <a:spLocks/>
            </p:cNvSpPr>
            <p:nvPr/>
          </p:nvSpPr>
          <p:spPr bwMode="auto">
            <a:xfrm>
              <a:off x="4431463" y="2931644"/>
              <a:ext cx="249896" cy="216525"/>
            </a:xfrm>
            <a:custGeom>
              <a:avLst/>
              <a:gdLst>
                <a:gd name="T0" fmla="*/ 291 w 310"/>
                <a:gd name="T1" fmla="*/ 280 h 286"/>
                <a:gd name="T2" fmla="*/ 301 w 310"/>
                <a:gd name="T3" fmla="*/ 80 h 286"/>
                <a:gd name="T4" fmla="*/ 297 w 310"/>
                <a:gd name="T5" fmla="*/ 65 h 286"/>
                <a:gd name="T6" fmla="*/ 304 w 310"/>
                <a:gd name="T7" fmla="*/ 52 h 286"/>
                <a:gd name="T8" fmla="*/ 301 w 310"/>
                <a:gd name="T9" fmla="*/ 42 h 286"/>
                <a:gd name="T10" fmla="*/ 304 w 310"/>
                <a:gd name="T11" fmla="*/ 31 h 286"/>
                <a:gd name="T12" fmla="*/ 299 w 310"/>
                <a:gd name="T13" fmla="*/ 23 h 286"/>
                <a:gd name="T14" fmla="*/ 291 w 310"/>
                <a:gd name="T15" fmla="*/ 23 h 286"/>
                <a:gd name="T16" fmla="*/ 276 w 310"/>
                <a:gd name="T17" fmla="*/ 19 h 286"/>
                <a:gd name="T18" fmla="*/ 263 w 310"/>
                <a:gd name="T19" fmla="*/ 14 h 286"/>
                <a:gd name="T20" fmla="*/ 263 w 310"/>
                <a:gd name="T21" fmla="*/ 12 h 286"/>
                <a:gd name="T22" fmla="*/ 255 w 310"/>
                <a:gd name="T23" fmla="*/ 6 h 286"/>
                <a:gd name="T24" fmla="*/ 242 w 310"/>
                <a:gd name="T25" fmla="*/ 4 h 286"/>
                <a:gd name="T26" fmla="*/ 240 w 310"/>
                <a:gd name="T27" fmla="*/ 4 h 286"/>
                <a:gd name="T28" fmla="*/ 234 w 310"/>
                <a:gd name="T29" fmla="*/ 2 h 286"/>
                <a:gd name="T30" fmla="*/ 217 w 310"/>
                <a:gd name="T31" fmla="*/ 6 h 286"/>
                <a:gd name="T32" fmla="*/ 204 w 310"/>
                <a:gd name="T33" fmla="*/ 14 h 286"/>
                <a:gd name="T34" fmla="*/ 200 w 310"/>
                <a:gd name="T35" fmla="*/ 23 h 286"/>
                <a:gd name="T36" fmla="*/ 204 w 310"/>
                <a:gd name="T37" fmla="*/ 38 h 286"/>
                <a:gd name="T38" fmla="*/ 204 w 310"/>
                <a:gd name="T39" fmla="*/ 50 h 286"/>
                <a:gd name="T40" fmla="*/ 198 w 310"/>
                <a:gd name="T41" fmla="*/ 59 h 286"/>
                <a:gd name="T42" fmla="*/ 188 w 310"/>
                <a:gd name="T43" fmla="*/ 65 h 286"/>
                <a:gd name="T44" fmla="*/ 171 w 310"/>
                <a:gd name="T45" fmla="*/ 56 h 286"/>
                <a:gd name="T46" fmla="*/ 156 w 310"/>
                <a:gd name="T47" fmla="*/ 46 h 286"/>
                <a:gd name="T48" fmla="*/ 135 w 310"/>
                <a:gd name="T49" fmla="*/ 40 h 286"/>
                <a:gd name="T50" fmla="*/ 124 w 310"/>
                <a:gd name="T51" fmla="*/ 40 h 286"/>
                <a:gd name="T52" fmla="*/ 112 w 310"/>
                <a:gd name="T53" fmla="*/ 25 h 286"/>
                <a:gd name="T54" fmla="*/ 107 w 310"/>
                <a:gd name="T55" fmla="*/ 12 h 286"/>
                <a:gd name="T56" fmla="*/ 89 w 310"/>
                <a:gd name="T57" fmla="*/ 6 h 286"/>
                <a:gd name="T58" fmla="*/ 70 w 310"/>
                <a:gd name="T59" fmla="*/ 4 h 286"/>
                <a:gd name="T60" fmla="*/ 46 w 310"/>
                <a:gd name="T61" fmla="*/ 4 h 286"/>
                <a:gd name="T62" fmla="*/ 38 w 310"/>
                <a:gd name="T63" fmla="*/ 0 h 286"/>
                <a:gd name="T64" fmla="*/ 40 w 310"/>
                <a:gd name="T65" fmla="*/ 8 h 286"/>
                <a:gd name="T66" fmla="*/ 36 w 310"/>
                <a:gd name="T67" fmla="*/ 16 h 286"/>
                <a:gd name="T68" fmla="*/ 25 w 310"/>
                <a:gd name="T69" fmla="*/ 27 h 286"/>
                <a:gd name="T70" fmla="*/ 17 w 310"/>
                <a:gd name="T71" fmla="*/ 31 h 286"/>
                <a:gd name="T72" fmla="*/ 13 w 310"/>
                <a:gd name="T73" fmla="*/ 35 h 286"/>
                <a:gd name="T74" fmla="*/ 15 w 310"/>
                <a:gd name="T75" fmla="*/ 44 h 286"/>
                <a:gd name="T76" fmla="*/ 15 w 310"/>
                <a:gd name="T77" fmla="*/ 50 h 286"/>
                <a:gd name="T78" fmla="*/ 13 w 310"/>
                <a:gd name="T79" fmla="*/ 54 h 286"/>
                <a:gd name="T80" fmla="*/ 8 w 310"/>
                <a:gd name="T81" fmla="*/ 59 h 286"/>
                <a:gd name="T82" fmla="*/ 4 w 310"/>
                <a:gd name="T83" fmla="*/ 61 h 286"/>
                <a:gd name="T84" fmla="*/ 2 w 310"/>
                <a:gd name="T85" fmla="*/ 63 h 286"/>
                <a:gd name="T86" fmla="*/ 4 w 310"/>
                <a:gd name="T87" fmla="*/ 69 h 286"/>
                <a:gd name="T88" fmla="*/ 6 w 310"/>
                <a:gd name="T89" fmla="*/ 88 h 286"/>
                <a:gd name="T90" fmla="*/ 6 w 310"/>
                <a:gd name="T91" fmla="*/ 97 h 286"/>
                <a:gd name="T92" fmla="*/ 11 w 310"/>
                <a:gd name="T93" fmla="*/ 113 h 286"/>
                <a:gd name="T94" fmla="*/ 8 w 310"/>
                <a:gd name="T95" fmla="*/ 126 h 286"/>
                <a:gd name="T96" fmla="*/ 11 w 310"/>
                <a:gd name="T97" fmla="*/ 139 h 286"/>
                <a:gd name="T98" fmla="*/ 4 w 310"/>
                <a:gd name="T99" fmla="*/ 143 h 286"/>
                <a:gd name="T100" fmla="*/ 0 w 310"/>
                <a:gd name="T101" fmla="*/ 147 h 286"/>
                <a:gd name="T102" fmla="*/ 8 w 310"/>
                <a:gd name="T103" fmla="*/ 158 h 286"/>
                <a:gd name="T104" fmla="*/ 13 w 310"/>
                <a:gd name="T105" fmla="*/ 166 h 286"/>
                <a:gd name="T106" fmla="*/ 15 w 310"/>
                <a:gd name="T107" fmla="*/ 172 h 286"/>
                <a:gd name="T108" fmla="*/ 17 w 310"/>
                <a:gd name="T109" fmla="*/ 181 h 286"/>
                <a:gd name="T110" fmla="*/ 19 w 310"/>
                <a:gd name="T111" fmla="*/ 187 h 286"/>
                <a:gd name="T112" fmla="*/ 36 w 310"/>
                <a:gd name="T113" fmla="*/ 187 h 286"/>
                <a:gd name="T114" fmla="*/ 42 w 310"/>
                <a:gd name="T115" fmla="*/ 193 h 286"/>
                <a:gd name="T116" fmla="*/ 48 w 310"/>
                <a:gd name="T117" fmla="*/ 204 h 286"/>
                <a:gd name="T118" fmla="*/ 53 w 310"/>
                <a:gd name="T119" fmla="*/ 210 h 286"/>
                <a:gd name="T120" fmla="*/ 91 w 310"/>
                <a:gd name="T121" fmla="*/ 223 h 286"/>
                <a:gd name="T122" fmla="*/ 291 w 310"/>
                <a:gd name="T123" fmla="*/ 286 h 286"/>
                <a:gd name="T124" fmla="*/ 291 w 310"/>
                <a:gd name="T125"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0" h="286">
                  <a:moveTo>
                    <a:pt x="291" y="286"/>
                  </a:moveTo>
                  <a:lnTo>
                    <a:pt x="291" y="280"/>
                  </a:lnTo>
                  <a:lnTo>
                    <a:pt x="310" y="278"/>
                  </a:lnTo>
                  <a:lnTo>
                    <a:pt x="301" y="80"/>
                  </a:lnTo>
                  <a:lnTo>
                    <a:pt x="299" y="71"/>
                  </a:lnTo>
                  <a:lnTo>
                    <a:pt x="297" y="65"/>
                  </a:lnTo>
                  <a:lnTo>
                    <a:pt x="299" y="59"/>
                  </a:lnTo>
                  <a:lnTo>
                    <a:pt x="304" y="52"/>
                  </a:lnTo>
                  <a:lnTo>
                    <a:pt x="304" y="48"/>
                  </a:lnTo>
                  <a:lnTo>
                    <a:pt x="301" y="42"/>
                  </a:lnTo>
                  <a:lnTo>
                    <a:pt x="301" y="33"/>
                  </a:lnTo>
                  <a:lnTo>
                    <a:pt x="304" y="31"/>
                  </a:lnTo>
                  <a:lnTo>
                    <a:pt x="301" y="25"/>
                  </a:lnTo>
                  <a:lnTo>
                    <a:pt x="299" y="23"/>
                  </a:lnTo>
                  <a:lnTo>
                    <a:pt x="295" y="21"/>
                  </a:lnTo>
                  <a:lnTo>
                    <a:pt x="291" y="23"/>
                  </a:lnTo>
                  <a:lnTo>
                    <a:pt x="278" y="21"/>
                  </a:lnTo>
                  <a:lnTo>
                    <a:pt x="276" y="19"/>
                  </a:lnTo>
                  <a:lnTo>
                    <a:pt x="270" y="16"/>
                  </a:lnTo>
                  <a:lnTo>
                    <a:pt x="263" y="14"/>
                  </a:lnTo>
                  <a:lnTo>
                    <a:pt x="261" y="12"/>
                  </a:lnTo>
                  <a:lnTo>
                    <a:pt x="263" y="12"/>
                  </a:lnTo>
                  <a:lnTo>
                    <a:pt x="263" y="10"/>
                  </a:lnTo>
                  <a:lnTo>
                    <a:pt x="255" y="6"/>
                  </a:lnTo>
                  <a:lnTo>
                    <a:pt x="251" y="6"/>
                  </a:lnTo>
                  <a:lnTo>
                    <a:pt x="242" y="4"/>
                  </a:lnTo>
                  <a:lnTo>
                    <a:pt x="242" y="2"/>
                  </a:lnTo>
                  <a:lnTo>
                    <a:pt x="240" y="4"/>
                  </a:lnTo>
                  <a:lnTo>
                    <a:pt x="236" y="2"/>
                  </a:lnTo>
                  <a:lnTo>
                    <a:pt x="234" y="2"/>
                  </a:lnTo>
                  <a:lnTo>
                    <a:pt x="228" y="6"/>
                  </a:lnTo>
                  <a:lnTo>
                    <a:pt x="217" y="6"/>
                  </a:lnTo>
                  <a:lnTo>
                    <a:pt x="209" y="10"/>
                  </a:lnTo>
                  <a:lnTo>
                    <a:pt x="204" y="14"/>
                  </a:lnTo>
                  <a:lnTo>
                    <a:pt x="202" y="21"/>
                  </a:lnTo>
                  <a:lnTo>
                    <a:pt x="200" y="23"/>
                  </a:lnTo>
                  <a:lnTo>
                    <a:pt x="200" y="33"/>
                  </a:lnTo>
                  <a:lnTo>
                    <a:pt x="204" y="38"/>
                  </a:lnTo>
                  <a:lnTo>
                    <a:pt x="207" y="46"/>
                  </a:lnTo>
                  <a:lnTo>
                    <a:pt x="204" y="50"/>
                  </a:lnTo>
                  <a:lnTo>
                    <a:pt x="200" y="56"/>
                  </a:lnTo>
                  <a:lnTo>
                    <a:pt x="198" y="59"/>
                  </a:lnTo>
                  <a:lnTo>
                    <a:pt x="192" y="63"/>
                  </a:lnTo>
                  <a:lnTo>
                    <a:pt x="188" y="65"/>
                  </a:lnTo>
                  <a:lnTo>
                    <a:pt x="179" y="63"/>
                  </a:lnTo>
                  <a:lnTo>
                    <a:pt x="171" y="56"/>
                  </a:lnTo>
                  <a:lnTo>
                    <a:pt x="164" y="50"/>
                  </a:lnTo>
                  <a:lnTo>
                    <a:pt x="156" y="46"/>
                  </a:lnTo>
                  <a:lnTo>
                    <a:pt x="141" y="40"/>
                  </a:lnTo>
                  <a:lnTo>
                    <a:pt x="135" y="40"/>
                  </a:lnTo>
                  <a:lnTo>
                    <a:pt x="133" y="40"/>
                  </a:lnTo>
                  <a:lnTo>
                    <a:pt x="124" y="40"/>
                  </a:lnTo>
                  <a:lnTo>
                    <a:pt x="118" y="38"/>
                  </a:lnTo>
                  <a:lnTo>
                    <a:pt x="112" y="25"/>
                  </a:lnTo>
                  <a:lnTo>
                    <a:pt x="112" y="19"/>
                  </a:lnTo>
                  <a:lnTo>
                    <a:pt x="107" y="12"/>
                  </a:lnTo>
                  <a:lnTo>
                    <a:pt x="95" y="10"/>
                  </a:lnTo>
                  <a:lnTo>
                    <a:pt x="89" y="6"/>
                  </a:lnTo>
                  <a:lnTo>
                    <a:pt x="76" y="6"/>
                  </a:lnTo>
                  <a:lnTo>
                    <a:pt x="70" y="4"/>
                  </a:lnTo>
                  <a:lnTo>
                    <a:pt x="57" y="6"/>
                  </a:lnTo>
                  <a:lnTo>
                    <a:pt x="46" y="4"/>
                  </a:lnTo>
                  <a:lnTo>
                    <a:pt x="42" y="0"/>
                  </a:lnTo>
                  <a:lnTo>
                    <a:pt x="38" y="0"/>
                  </a:lnTo>
                  <a:lnTo>
                    <a:pt x="38" y="2"/>
                  </a:lnTo>
                  <a:lnTo>
                    <a:pt x="40" y="8"/>
                  </a:lnTo>
                  <a:lnTo>
                    <a:pt x="40" y="10"/>
                  </a:lnTo>
                  <a:lnTo>
                    <a:pt x="36" y="16"/>
                  </a:lnTo>
                  <a:lnTo>
                    <a:pt x="25" y="25"/>
                  </a:lnTo>
                  <a:lnTo>
                    <a:pt x="25" y="27"/>
                  </a:lnTo>
                  <a:lnTo>
                    <a:pt x="21" y="31"/>
                  </a:lnTo>
                  <a:lnTo>
                    <a:pt x="17" y="31"/>
                  </a:lnTo>
                  <a:lnTo>
                    <a:pt x="13" y="33"/>
                  </a:lnTo>
                  <a:lnTo>
                    <a:pt x="13" y="35"/>
                  </a:lnTo>
                  <a:lnTo>
                    <a:pt x="13" y="38"/>
                  </a:lnTo>
                  <a:lnTo>
                    <a:pt x="15" y="44"/>
                  </a:lnTo>
                  <a:lnTo>
                    <a:pt x="15" y="50"/>
                  </a:lnTo>
                  <a:lnTo>
                    <a:pt x="15" y="50"/>
                  </a:lnTo>
                  <a:lnTo>
                    <a:pt x="15" y="52"/>
                  </a:lnTo>
                  <a:lnTo>
                    <a:pt x="13" y="54"/>
                  </a:lnTo>
                  <a:lnTo>
                    <a:pt x="11" y="56"/>
                  </a:lnTo>
                  <a:lnTo>
                    <a:pt x="8" y="59"/>
                  </a:lnTo>
                  <a:lnTo>
                    <a:pt x="6" y="61"/>
                  </a:lnTo>
                  <a:lnTo>
                    <a:pt x="4" y="61"/>
                  </a:lnTo>
                  <a:lnTo>
                    <a:pt x="4" y="61"/>
                  </a:lnTo>
                  <a:lnTo>
                    <a:pt x="2" y="63"/>
                  </a:lnTo>
                  <a:lnTo>
                    <a:pt x="2" y="69"/>
                  </a:lnTo>
                  <a:lnTo>
                    <a:pt x="4" y="69"/>
                  </a:lnTo>
                  <a:lnTo>
                    <a:pt x="6" y="75"/>
                  </a:lnTo>
                  <a:lnTo>
                    <a:pt x="6" y="88"/>
                  </a:lnTo>
                  <a:lnTo>
                    <a:pt x="6" y="94"/>
                  </a:lnTo>
                  <a:lnTo>
                    <a:pt x="6" y="97"/>
                  </a:lnTo>
                  <a:lnTo>
                    <a:pt x="8" y="107"/>
                  </a:lnTo>
                  <a:lnTo>
                    <a:pt x="11" y="113"/>
                  </a:lnTo>
                  <a:lnTo>
                    <a:pt x="8" y="124"/>
                  </a:lnTo>
                  <a:lnTo>
                    <a:pt x="8" y="126"/>
                  </a:lnTo>
                  <a:lnTo>
                    <a:pt x="11" y="130"/>
                  </a:lnTo>
                  <a:lnTo>
                    <a:pt x="11" y="139"/>
                  </a:lnTo>
                  <a:lnTo>
                    <a:pt x="8" y="141"/>
                  </a:lnTo>
                  <a:lnTo>
                    <a:pt x="4" y="143"/>
                  </a:lnTo>
                  <a:lnTo>
                    <a:pt x="2" y="147"/>
                  </a:lnTo>
                  <a:lnTo>
                    <a:pt x="0" y="147"/>
                  </a:lnTo>
                  <a:lnTo>
                    <a:pt x="4" y="151"/>
                  </a:lnTo>
                  <a:lnTo>
                    <a:pt x="8" y="158"/>
                  </a:lnTo>
                  <a:lnTo>
                    <a:pt x="13" y="164"/>
                  </a:lnTo>
                  <a:lnTo>
                    <a:pt x="13" y="166"/>
                  </a:lnTo>
                  <a:lnTo>
                    <a:pt x="15" y="170"/>
                  </a:lnTo>
                  <a:lnTo>
                    <a:pt x="15" y="172"/>
                  </a:lnTo>
                  <a:lnTo>
                    <a:pt x="15" y="179"/>
                  </a:lnTo>
                  <a:lnTo>
                    <a:pt x="17" y="181"/>
                  </a:lnTo>
                  <a:lnTo>
                    <a:pt x="17" y="185"/>
                  </a:lnTo>
                  <a:lnTo>
                    <a:pt x="19" y="187"/>
                  </a:lnTo>
                  <a:lnTo>
                    <a:pt x="27" y="187"/>
                  </a:lnTo>
                  <a:lnTo>
                    <a:pt x="36" y="187"/>
                  </a:lnTo>
                  <a:lnTo>
                    <a:pt x="38" y="189"/>
                  </a:lnTo>
                  <a:lnTo>
                    <a:pt x="42" y="193"/>
                  </a:lnTo>
                  <a:lnTo>
                    <a:pt x="46" y="202"/>
                  </a:lnTo>
                  <a:lnTo>
                    <a:pt x="48" y="204"/>
                  </a:lnTo>
                  <a:lnTo>
                    <a:pt x="51" y="208"/>
                  </a:lnTo>
                  <a:lnTo>
                    <a:pt x="53" y="210"/>
                  </a:lnTo>
                  <a:lnTo>
                    <a:pt x="86" y="219"/>
                  </a:lnTo>
                  <a:lnTo>
                    <a:pt x="91" y="223"/>
                  </a:lnTo>
                  <a:lnTo>
                    <a:pt x="131" y="206"/>
                  </a:lnTo>
                  <a:lnTo>
                    <a:pt x="291" y="286"/>
                  </a:lnTo>
                  <a:lnTo>
                    <a:pt x="291" y="286"/>
                  </a:lnTo>
                  <a:lnTo>
                    <a:pt x="291" y="286"/>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04" name="Freeform 114">
              <a:extLst>
                <a:ext uri="{FF2B5EF4-FFF2-40B4-BE49-F238E27FC236}">
                  <a16:creationId xmlns:a16="http://schemas.microsoft.com/office/drawing/2014/main" id="{8F430517-1B8B-476C-8A5A-25C07543AC76}"/>
                </a:ext>
              </a:extLst>
            </p:cNvPr>
            <p:cNvSpPr>
              <a:spLocks noEditPoints="1"/>
            </p:cNvSpPr>
            <p:nvPr/>
          </p:nvSpPr>
          <p:spPr bwMode="auto">
            <a:xfrm>
              <a:off x="4400831" y="2859722"/>
              <a:ext cx="62876" cy="118104"/>
            </a:xfrm>
            <a:custGeom>
              <a:avLst/>
              <a:gdLst>
                <a:gd name="T0" fmla="*/ 44 w 78"/>
                <a:gd name="T1" fmla="*/ 156 h 156"/>
                <a:gd name="T2" fmla="*/ 49 w 78"/>
                <a:gd name="T3" fmla="*/ 151 h 156"/>
                <a:gd name="T4" fmla="*/ 53 w 78"/>
                <a:gd name="T5" fmla="*/ 147 h 156"/>
                <a:gd name="T6" fmla="*/ 53 w 78"/>
                <a:gd name="T7" fmla="*/ 145 h 156"/>
                <a:gd name="T8" fmla="*/ 51 w 78"/>
                <a:gd name="T9" fmla="*/ 133 h 156"/>
                <a:gd name="T10" fmla="*/ 51 w 78"/>
                <a:gd name="T11" fmla="*/ 128 h 156"/>
                <a:gd name="T12" fmla="*/ 59 w 78"/>
                <a:gd name="T13" fmla="*/ 126 h 156"/>
                <a:gd name="T14" fmla="*/ 63 w 78"/>
                <a:gd name="T15" fmla="*/ 120 h 156"/>
                <a:gd name="T16" fmla="*/ 78 w 78"/>
                <a:gd name="T17" fmla="*/ 105 h 156"/>
                <a:gd name="T18" fmla="*/ 76 w 78"/>
                <a:gd name="T19" fmla="*/ 97 h 156"/>
                <a:gd name="T20" fmla="*/ 74 w 78"/>
                <a:gd name="T21" fmla="*/ 95 h 156"/>
                <a:gd name="T22" fmla="*/ 68 w 78"/>
                <a:gd name="T23" fmla="*/ 88 h 156"/>
                <a:gd name="T24" fmla="*/ 65 w 78"/>
                <a:gd name="T25" fmla="*/ 84 h 156"/>
                <a:gd name="T26" fmla="*/ 63 w 78"/>
                <a:gd name="T27" fmla="*/ 86 h 156"/>
                <a:gd name="T28" fmla="*/ 59 w 78"/>
                <a:gd name="T29" fmla="*/ 86 h 156"/>
                <a:gd name="T30" fmla="*/ 55 w 78"/>
                <a:gd name="T31" fmla="*/ 84 h 156"/>
                <a:gd name="T32" fmla="*/ 46 w 78"/>
                <a:gd name="T33" fmla="*/ 73 h 156"/>
                <a:gd name="T34" fmla="*/ 57 w 78"/>
                <a:gd name="T35" fmla="*/ 61 h 156"/>
                <a:gd name="T36" fmla="*/ 65 w 78"/>
                <a:gd name="T37" fmla="*/ 52 h 156"/>
                <a:gd name="T38" fmla="*/ 65 w 78"/>
                <a:gd name="T39" fmla="*/ 48 h 156"/>
                <a:gd name="T40" fmla="*/ 63 w 78"/>
                <a:gd name="T41" fmla="*/ 44 h 156"/>
                <a:gd name="T42" fmla="*/ 57 w 78"/>
                <a:gd name="T43" fmla="*/ 36 h 156"/>
                <a:gd name="T44" fmla="*/ 53 w 78"/>
                <a:gd name="T45" fmla="*/ 25 h 156"/>
                <a:gd name="T46" fmla="*/ 59 w 78"/>
                <a:gd name="T47" fmla="*/ 17 h 156"/>
                <a:gd name="T48" fmla="*/ 63 w 78"/>
                <a:gd name="T49" fmla="*/ 8 h 156"/>
                <a:gd name="T50" fmla="*/ 55 w 78"/>
                <a:gd name="T51" fmla="*/ 12 h 156"/>
                <a:gd name="T52" fmla="*/ 49 w 78"/>
                <a:gd name="T53" fmla="*/ 14 h 156"/>
                <a:gd name="T54" fmla="*/ 44 w 78"/>
                <a:gd name="T55" fmla="*/ 6 h 156"/>
                <a:gd name="T56" fmla="*/ 42 w 78"/>
                <a:gd name="T57" fmla="*/ 0 h 156"/>
                <a:gd name="T58" fmla="*/ 38 w 78"/>
                <a:gd name="T59" fmla="*/ 4 h 156"/>
                <a:gd name="T60" fmla="*/ 30 w 78"/>
                <a:gd name="T61" fmla="*/ 2 h 156"/>
                <a:gd name="T62" fmla="*/ 19 w 78"/>
                <a:gd name="T63" fmla="*/ 10 h 156"/>
                <a:gd name="T64" fmla="*/ 17 w 78"/>
                <a:gd name="T65" fmla="*/ 12 h 156"/>
                <a:gd name="T66" fmla="*/ 17 w 78"/>
                <a:gd name="T67" fmla="*/ 21 h 156"/>
                <a:gd name="T68" fmla="*/ 15 w 78"/>
                <a:gd name="T69" fmla="*/ 38 h 156"/>
                <a:gd name="T70" fmla="*/ 17 w 78"/>
                <a:gd name="T71" fmla="*/ 46 h 156"/>
                <a:gd name="T72" fmla="*/ 17 w 78"/>
                <a:gd name="T73" fmla="*/ 48 h 156"/>
                <a:gd name="T74" fmla="*/ 17 w 78"/>
                <a:gd name="T75" fmla="*/ 55 h 156"/>
                <a:gd name="T76" fmla="*/ 15 w 78"/>
                <a:gd name="T77" fmla="*/ 63 h 156"/>
                <a:gd name="T78" fmla="*/ 11 w 78"/>
                <a:gd name="T79" fmla="*/ 67 h 156"/>
                <a:gd name="T80" fmla="*/ 2 w 78"/>
                <a:gd name="T81" fmla="*/ 73 h 156"/>
                <a:gd name="T82" fmla="*/ 2 w 78"/>
                <a:gd name="T83" fmla="*/ 84 h 156"/>
                <a:gd name="T84" fmla="*/ 4 w 78"/>
                <a:gd name="T85" fmla="*/ 90 h 156"/>
                <a:gd name="T86" fmla="*/ 9 w 78"/>
                <a:gd name="T87" fmla="*/ 95 h 156"/>
                <a:gd name="T88" fmla="*/ 15 w 78"/>
                <a:gd name="T89" fmla="*/ 105 h 156"/>
                <a:gd name="T90" fmla="*/ 21 w 78"/>
                <a:gd name="T91" fmla="*/ 109 h 156"/>
                <a:gd name="T92" fmla="*/ 30 w 78"/>
                <a:gd name="T93" fmla="*/ 116 h 156"/>
                <a:gd name="T94" fmla="*/ 42 w 78"/>
                <a:gd name="T95" fmla="*/ 156 h 156"/>
                <a:gd name="T96" fmla="*/ 61 w 78"/>
                <a:gd name="T97" fmla="*/ 78 h 156"/>
                <a:gd name="T98" fmla="*/ 65 w 78"/>
                <a:gd name="T99" fmla="*/ 80 h 156"/>
                <a:gd name="T100" fmla="*/ 59 w 78"/>
                <a:gd name="T101" fmla="*/ 8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 h="156">
                  <a:moveTo>
                    <a:pt x="42" y="156"/>
                  </a:moveTo>
                  <a:lnTo>
                    <a:pt x="44" y="156"/>
                  </a:lnTo>
                  <a:lnTo>
                    <a:pt x="46" y="154"/>
                  </a:lnTo>
                  <a:lnTo>
                    <a:pt x="49" y="151"/>
                  </a:lnTo>
                  <a:lnTo>
                    <a:pt x="51" y="149"/>
                  </a:lnTo>
                  <a:lnTo>
                    <a:pt x="53" y="147"/>
                  </a:lnTo>
                  <a:lnTo>
                    <a:pt x="53" y="145"/>
                  </a:lnTo>
                  <a:lnTo>
                    <a:pt x="53" y="145"/>
                  </a:lnTo>
                  <a:lnTo>
                    <a:pt x="53" y="139"/>
                  </a:lnTo>
                  <a:lnTo>
                    <a:pt x="51" y="133"/>
                  </a:lnTo>
                  <a:lnTo>
                    <a:pt x="51" y="130"/>
                  </a:lnTo>
                  <a:lnTo>
                    <a:pt x="51" y="128"/>
                  </a:lnTo>
                  <a:lnTo>
                    <a:pt x="55" y="126"/>
                  </a:lnTo>
                  <a:lnTo>
                    <a:pt x="59" y="126"/>
                  </a:lnTo>
                  <a:lnTo>
                    <a:pt x="63" y="122"/>
                  </a:lnTo>
                  <a:lnTo>
                    <a:pt x="63" y="120"/>
                  </a:lnTo>
                  <a:lnTo>
                    <a:pt x="74" y="111"/>
                  </a:lnTo>
                  <a:lnTo>
                    <a:pt x="78" y="105"/>
                  </a:lnTo>
                  <a:lnTo>
                    <a:pt x="78" y="103"/>
                  </a:lnTo>
                  <a:lnTo>
                    <a:pt x="76" y="97"/>
                  </a:lnTo>
                  <a:lnTo>
                    <a:pt x="76" y="95"/>
                  </a:lnTo>
                  <a:lnTo>
                    <a:pt x="74" y="95"/>
                  </a:lnTo>
                  <a:lnTo>
                    <a:pt x="68" y="90"/>
                  </a:lnTo>
                  <a:lnTo>
                    <a:pt x="68" y="88"/>
                  </a:lnTo>
                  <a:lnTo>
                    <a:pt x="68" y="86"/>
                  </a:lnTo>
                  <a:lnTo>
                    <a:pt x="65" y="84"/>
                  </a:lnTo>
                  <a:lnTo>
                    <a:pt x="63" y="84"/>
                  </a:lnTo>
                  <a:lnTo>
                    <a:pt x="63" y="86"/>
                  </a:lnTo>
                  <a:lnTo>
                    <a:pt x="61" y="86"/>
                  </a:lnTo>
                  <a:lnTo>
                    <a:pt x="59" y="86"/>
                  </a:lnTo>
                  <a:lnTo>
                    <a:pt x="59" y="82"/>
                  </a:lnTo>
                  <a:lnTo>
                    <a:pt x="55" y="84"/>
                  </a:lnTo>
                  <a:lnTo>
                    <a:pt x="49" y="80"/>
                  </a:lnTo>
                  <a:lnTo>
                    <a:pt x="46" y="73"/>
                  </a:lnTo>
                  <a:lnTo>
                    <a:pt x="49" y="67"/>
                  </a:lnTo>
                  <a:lnTo>
                    <a:pt x="57" y="61"/>
                  </a:lnTo>
                  <a:lnTo>
                    <a:pt x="63" y="55"/>
                  </a:lnTo>
                  <a:lnTo>
                    <a:pt x="65" y="52"/>
                  </a:lnTo>
                  <a:lnTo>
                    <a:pt x="63" y="50"/>
                  </a:lnTo>
                  <a:lnTo>
                    <a:pt x="65" y="48"/>
                  </a:lnTo>
                  <a:lnTo>
                    <a:pt x="65" y="46"/>
                  </a:lnTo>
                  <a:lnTo>
                    <a:pt x="63" y="44"/>
                  </a:lnTo>
                  <a:lnTo>
                    <a:pt x="63" y="38"/>
                  </a:lnTo>
                  <a:lnTo>
                    <a:pt x="57" y="36"/>
                  </a:lnTo>
                  <a:lnTo>
                    <a:pt x="53" y="29"/>
                  </a:lnTo>
                  <a:lnTo>
                    <a:pt x="53" y="25"/>
                  </a:lnTo>
                  <a:lnTo>
                    <a:pt x="59" y="21"/>
                  </a:lnTo>
                  <a:lnTo>
                    <a:pt x="59" y="17"/>
                  </a:lnTo>
                  <a:lnTo>
                    <a:pt x="63" y="12"/>
                  </a:lnTo>
                  <a:lnTo>
                    <a:pt x="63" y="8"/>
                  </a:lnTo>
                  <a:lnTo>
                    <a:pt x="61" y="6"/>
                  </a:lnTo>
                  <a:lnTo>
                    <a:pt x="55" y="12"/>
                  </a:lnTo>
                  <a:lnTo>
                    <a:pt x="51" y="14"/>
                  </a:lnTo>
                  <a:lnTo>
                    <a:pt x="49" y="14"/>
                  </a:lnTo>
                  <a:lnTo>
                    <a:pt x="46" y="8"/>
                  </a:lnTo>
                  <a:lnTo>
                    <a:pt x="44" y="6"/>
                  </a:lnTo>
                  <a:lnTo>
                    <a:pt x="44" y="2"/>
                  </a:lnTo>
                  <a:lnTo>
                    <a:pt x="42" y="0"/>
                  </a:lnTo>
                  <a:lnTo>
                    <a:pt x="38" y="2"/>
                  </a:lnTo>
                  <a:lnTo>
                    <a:pt x="38" y="4"/>
                  </a:lnTo>
                  <a:lnTo>
                    <a:pt x="36" y="2"/>
                  </a:lnTo>
                  <a:lnTo>
                    <a:pt x="30" y="2"/>
                  </a:lnTo>
                  <a:lnTo>
                    <a:pt x="23" y="6"/>
                  </a:lnTo>
                  <a:lnTo>
                    <a:pt x="19" y="10"/>
                  </a:lnTo>
                  <a:lnTo>
                    <a:pt x="19" y="10"/>
                  </a:lnTo>
                  <a:lnTo>
                    <a:pt x="17" y="12"/>
                  </a:lnTo>
                  <a:lnTo>
                    <a:pt x="19" y="14"/>
                  </a:lnTo>
                  <a:lnTo>
                    <a:pt x="17" y="21"/>
                  </a:lnTo>
                  <a:lnTo>
                    <a:pt x="17" y="27"/>
                  </a:lnTo>
                  <a:lnTo>
                    <a:pt x="15" y="38"/>
                  </a:lnTo>
                  <a:lnTo>
                    <a:pt x="15" y="42"/>
                  </a:lnTo>
                  <a:lnTo>
                    <a:pt x="17" y="46"/>
                  </a:lnTo>
                  <a:lnTo>
                    <a:pt x="19" y="46"/>
                  </a:lnTo>
                  <a:lnTo>
                    <a:pt x="17" y="48"/>
                  </a:lnTo>
                  <a:lnTo>
                    <a:pt x="15" y="50"/>
                  </a:lnTo>
                  <a:lnTo>
                    <a:pt x="17" y="55"/>
                  </a:lnTo>
                  <a:lnTo>
                    <a:pt x="15" y="57"/>
                  </a:lnTo>
                  <a:lnTo>
                    <a:pt x="15" y="63"/>
                  </a:lnTo>
                  <a:lnTo>
                    <a:pt x="13" y="65"/>
                  </a:lnTo>
                  <a:lnTo>
                    <a:pt x="11" y="67"/>
                  </a:lnTo>
                  <a:lnTo>
                    <a:pt x="6" y="67"/>
                  </a:lnTo>
                  <a:lnTo>
                    <a:pt x="2" y="73"/>
                  </a:lnTo>
                  <a:lnTo>
                    <a:pt x="0" y="82"/>
                  </a:lnTo>
                  <a:lnTo>
                    <a:pt x="2" y="84"/>
                  </a:lnTo>
                  <a:lnTo>
                    <a:pt x="4" y="88"/>
                  </a:lnTo>
                  <a:lnTo>
                    <a:pt x="4" y="90"/>
                  </a:lnTo>
                  <a:lnTo>
                    <a:pt x="6" y="95"/>
                  </a:lnTo>
                  <a:lnTo>
                    <a:pt x="9" y="95"/>
                  </a:lnTo>
                  <a:lnTo>
                    <a:pt x="13" y="101"/>
                  </a:lnTo>
                  <a:lnTo>
                    <a:pt x="15" y="105"/>
                  </a:lnTo>
                  <a:lnTo>
                    <a:pt x="19" y="107"/>
                  </a:lnTo>
                  <a:lnTo>
                    <a:pt x="21" y="109"/>
                  </a:lnTo>
                  <a:lnTo>
                    <a:pt x="25" y="109"/>
                  </a:lnTo>
                  <a:lnTo>
                    <a:pt x="30" y="116"/>
                  </a:lnTo>
                  <a:lnTo>
                    <a:pt x="42" y="156"/>
                  </a:lnTo>
                  <a:lnTo>
                    <a:pt x="42" y="156"/>
                  </a:lnTo>
                  <a:close/>
                  <a:moveTo>
                    <a:pt x="59" y="80"/>
                  </a:moveTo>
                  <a:lnTo>
                    <a:pt x="61" y="78"/>
                  </a:lnTo>
                  <a:lnTo>
                    <a:pt x="63" y="78"/>
                  </a:lnTo>
                  <a:lnTo>
                    <a:pt x="65" y="80"/>
                  </a:lnTo>
                  <a:lnTo>
                    <a:pt x="63" y="82"/>
                  </a:lnTo>
                  <a:lnTo>
                    <a:pt x="59" y="80"/>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05" name="Freeform 115">
              <a:extLst>
                <a:ext uri="{FF2B5EF4-FFF2-40B4-BE49-F238E27FC236}">
                  <a16:creationId xmlns:a16="http://schemas.microsoft.com/office/drawing/2014/main" id="{78C56816-5EA3-422B-8AD7-75758B76FE34}"/>
                </a:ext>
              </a:extLst>
            </p:cNvPr>
            <p:cNvSpPr>
              <a:spLocks/>
            </p:cNvSpPr>
            <p:nvPr/>
          </p:nvSpPr>
          <p:spPr bwMode="auto">
            <a:xfrm>
              <a:off x="4150935" y="2864265"/>
              <a:ext cx="323252" cy="293745"/>
            </a:xfrm>
            <a:custGeom>
              <a:avLst/>
              <a:gdLst>
                <a:gd name="T0" fmla="*/ 396 w 401"/>
                <a:gd name="T1" fmla="*/ 293 h 388"/>
                <a:gd name="T2" fmla="*/ 386 w 401"/>
                <a:gd name="T3" fmla="*/ 278 h 388"/>
                <a:gd name="T4" fmla="*/ 367 w 401"/>
                <a:gd name="T5" fmla="*/ 276 h 388"/>
                <a:gd name="T6" fmla="*/ 363 w 401"/>
                <a:gd name="T7" fmla="*/ 268 h 388"/>
                <a:gd name="T8" fmla="*/ 361 w 401"/>
                <a:gd name="T9" fmla="*/ 255 h 388"/>
                <a:gd name="T10" fmla="*/ 352 w 401"/>
                <a:gd name="T11" fmla="*/ 240 h 388"/>
                <a:gd name="T12" fmla="*/ 352 w 401"/>
                <a:gd name="T13" fmla="*/ 232 h 388"/>
                <a:gd name="T14" fmla="*/ 359 w 401"/>
                <a:gd name="T15" fmla="*/ 219 h 388"/>
                <a:gd name="T16" fmla="*/ 359 w 401"/>
                <a:gd name="T17" fmla="*/ 202 h 388"/>
                <a:gd name="T18" fmla="*/ 354 w 401"/>
                <a:gd name="T19" fmla="*/ 183 h 388"/>
                <a:gd name="T20" fmla="*/ 352 w 401"/>
                <a:gd name="T21" fmla="*/ 158 h 388"/>
                <a:gd name="T22" fmla="*/ 352 w 401"/>
                <a:gd name="T23" fmla="*/ 150 h 388"/>
                <a:gd name="T24" fmla="*/ 331 w 401"/>
                <a:gd name="T25" fmla="*/ 103 h 388"/>
                <a:gd name="T26" fmla="*/ 323 w 401"/>
                <a:gd name="T27" fmla="*/ 95 h 388"/>
                <a:gd name="T28" fmla="*/ 314 w 401"/>
                <a:gd name="T29" fmla="*/ 84 h 388"/>
                <a:gd name="T30" fmla="*/ 310 w 401"/>
                <a:gd name="T31" fmla="*/ 76 h 388"/>
                <a:gd name="T32" fmla="*/ 321 w 401"/>
                <a:gd name="T33" fmla="*/ 61 h 388"/>
                <a:gd name="T34" fmla="*/ 325 w 401"/>
                <a:gd name="T35" fmla="*/ 51 h 388"/>
                <a:gd name="T36" fmla="*/ 327 w 401"/>
                <a:gd name="T37" fmla="*/ 42 h 388"/>
                <a:gd name="T38" fmla="*/ 325 w 401"/>
                <a:gd name="T39" fmla="*/ 36 h 388"/>
                <a:gd name="T40" fmla="*/ 327 w 401"/>
                <a:gd name="T41" fmla="*/ 15 h 388"/>
                <a:gd name="T42" fmla="*/ 329 w 401"/>
                <a:gd name="T43" fmla="*/ 4 h 388"/>
                <a:gd name="T44" fmla="*/ 319 w 401"/>
                <a:gd name="T45" fmla="*/ 4 h 388"/>
                <a:gd name="T46" fmla="*/ 300 w 401"/>
                <a:gd name="T47" fmla="*/ 0 h 388"/>
                <a:gd name="T48" fmla="*/ 289 w 401"/>
                <a:gd name="T49" fmla="*/ 4 h 388"/>
                <a:gd name="T50" fmla="*/ 283 w 401"/>
                <a:gd name="T51" fmla="*/ 0 h 388"/>
                <a:gd name="T52" fmla="*/ 276 w 401"/>
                <a:gd name="T53" fmla="*/ 6 h 388"/>
                <a:gd name="T54" fmla="*/ 266 w 401"/>
                <a:gd name="T55" fmla="*/ 8 h 388"/>
                <a:gd name="T56" fmla="*/ 253 w 401"/>
                <a:gd name="T57" fmla="*/ 4 h 388"/>
                <a:gd name="T58" fmla="*/ 241 w 401"/>
                <a:gd name="T59" fmla="*/ 4 h 388"/>
                <a:gd name="T60" fmla="*/ 234 w 401"/>
                <a:gd name="T61" fmla="*/ 4 h 388"/>
                <a:gd name="T62" fmla="*/ 224 w 401"/>
                <a:gd name="T63" fmla="*/ 6 h 388"/>
                <a:gd name="T64" fmla="*/ 211 w 401"/>
                <a:gd name="T65" fmla="*/ 8 h 388"/>
                <a:gd name="T66" fmla="*/ 194 w 401"/>
                <a:gd name="T67" fmla="*/ 11 h 388"/>
                <a:gd name="T68" fmla="*/ 177 w 401"/>
                <a:gd name="T69" fmla="*/ 19 h 388"/>
                <a:gd name="T70" fmla="*/ 169 w 401"/>
                <a:gd name="T71" fmla="*/ 27 h 388"/>
                <a:gd name="T72" fmla="*/ 163 w 401"/>
                <a:gd name="T73" fmla="*/ 27 h 388"/>
                <a:gd name="T74" fmla="*/ 154 w 401"/>
                <a:gd name="T75" fmla="*/ 30 h 388"/>
                <a:gd name="T76" fmla="*/ 146 w 401"/>
                <a:gd name="T77" fmla="*/ 38 h 388"/>
                <a:gd name="T78" fmla="*/ 131 w 401"/>
                <a:gd name="T79" fmla="*/ 44 h 388"/>
                <a:gd name="T80" fmla="*/ 135 w 401"/>
                <a:gd name="T81" fmla="*/ 51 h 388"/>
                <a:gd name="T82" fmla="*/ 137 w 401"/>
                <a:gd name="T83" fmla="*/ 63 h 388"/>
                <a:gd name="T84" fmla="*/ 139 w 401"/>
                <a:gd name="T85" fmla="*/ 89 h 388"/>
                <a:gd name="T86" fmla="*/ 146 w 401"/>
                <a:gd name="T87" fmla="*/ 99 h 388"/>
                <a:gd name="T88" fmla="*/ 152 w 401"/>
                <a:gd name="T89" fmla="*/ 101 h 388"/>
                <a:gd name="T90" fmla="*/ 148 w 401"/>
                <a:gd name="T91" fmla="*/ 112 h 388"/>
                <a:gd name="T92" fmla="*/ 114 w 401"/>
                <a:gd name="T93" fmla="*/ 122 h 388"/>
                <a:gd name="T94" fmla="*/ 108 w 401"/>
                <a:gd name="T95" fmla="*/ 135 h 388"/>
                <a:gd name="T96" fmla="*/ 72 w 401"/>
                <a:gd name="T97" fmla="*/ 162 h 388"/>
                <a:gd name="T98" fmla="*/ 40 w 401"/>
                <a:gd name="T99" fmla="*/ 173 h 388"/>
                <a:gd name="T100" fmla="*/ 19 w 401"/>
                <a:gd name="T101" fmla="*/ 175 h 388"/>
                <a:gd name="T102" fmla="*/ 0 w 401"/>
                <a:gd name="T103" fmla="*/ 192 h 388"/>
                <a:gd name="T104" fmla="*/ 0 w 401"/>
                <a:gd name="T105" fmla="*/ 215 h 388"/>
                <a:gd name="T106" fmla="*/ 72 w 401"/>
                <a:gd name="T107" fmla="*/ 264 h 388"/>
                <a:gd name="T108" fmla="*/ 205 w 401"/>
                <a:gd name="T109" fmla="*/ 358 h 388"/>
                <a:gd name="T110" fmla="*/ 224 w 401"/>
                <a:gd name="T111" fmla="*/ 365 h 388"/>
                <a:gd name="T112" fmla="*/ 234 w 401"/>
                <a:gd name="T113" fmla="*/ 373 h 388"/>
                <a:gd name="T114" fmla="*/ 234 w 401"/>
                <a:gd name="T115" fmla="*/ 386 h 388"/>
                <a:gd name="T116" fmla="*/ 255 w 401"/>
                <a:gd name="T117" fmla="*/ 384 h 388"/>
                <a:gd name="T118" fmla="*/ 287 w 401"/>
                <a:gd name="T119" fmla="*/ 377 h 388"/>
                <a:gd name="T120" fmla="*/ 401 w 401"/>
                <a:gd name="T121" fmla="*/ 29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1" h="388">
                  <a:moveTo>
                    <a:pt x="401" y="299"/>
                  </a:moveTo>
                  <a:lnTo>
                    <a:pt x="399" y="297"/>
                  </a:lnTo>
                  <a:lnTo>
                    <a:pt x="396" y="293"/>
                  </a:lnTo>
                  <a:lnTo>
                    <a:pt x="394" y="291"/>
                  </a:lnTo>
                  <a:lnTo>
                    <a:pt x="390" y="282"/>
                  </a:lnTo>
                  <a:lnTo>
                    <a:pt x="386" y="278"/>
                  </a:lnTo>
                  <a:lnTo>
                    <a:pt x="384" y="276"/>
                  </a:lnTo>
                  <a:lnTo>
                    <a:pt x="375" y="276"/>
                  </a:lnTo>
                  <a:lnTo>
                    <a:pt x="367" y="276"/>
                  </a:lnTo>
                  <a:lnTo>
                    <a:pt x="365" y="274"/>
                  </a:lnTo>
                  <a:lnTo>
                    <a:pt x="365" y="270"/>
                  </a:lnTo>
                  <a:lnTo>
                    <a:pt x="363" y="268"/>
                  </a:lnTo>
                  <a:lnTo>
                    <a:pt x="363" y="261"/>
                  </a:lnTo>
                  <a:lnTo>
                    <a:pt x="363" y="259"/>
                  </a:lnTo>
                  <a:lnTo>
                    <a:pt x="361" y="255"/>
                  </a:lnTo>
                  <a:lnTo>
                    <a:pt x="361" y="253"/>
                  </a:lnTo>
                  <a:lnTo>
                    <a:pt x="356" y="247"/>
                  </a:lnTo>
                  <a:lnTo>
                    <a:pt x="352" y="240"/>
                  </a:lnTo>
                  <a:lnTo>
                    <a:pt x="348" y="236"/>
                  </a:lnTo>
                  <a:lnTo>
                    <a:pt x="350" y="236"/>
                  </a:lnTo>
                  <a:lnTo>
                    <a:pt x="352" y="232"/>
                  </a:lnTo>
                  <a:lnTo>
                    <a:pt x="356" y="230"/>
                  </a:lnTo>
                  <a:lnTo>
                    <a:pt x="359" y="228"/>
                  </a:lnTo>
                  <a:lnTo>
                    <a:pt x="359" y="219"/>
                  </a:lnTo>
                  <a:lnTo>
                    <a:pt x="356" y="215"/>
                  </a:lnTo>
                  <a:lnTo>
                    <a:pt x="356" y="213"/>
                  </a:lnTo>
                  <a:lnTo>
                    <a:pt x="359" y="202"/>
                  </a:lnTo>
                  <a:lnTo>
                    <a:pt x="356" y="196"/>
                  </a:lnTo>
                  <a:lnTo>
                    <a:pt x="354" y="186"/>
                  </a:lnTo>
                  <a:lnTo>
                    <a:pt x="354" y="183"/>
                  </a:lnTo>
                  <a:lnTo>
                    <a:pt x="354" y="177"/>
                  </a:lnTo>
                  <a:lnTo>
                    <a:pt x="354" y="164"/>
                  </a:lnTo>
                  <a:lnTo>
                    <a:pt x="352" y="158"/>
                  </a:lnTo>
                  <a:lnTo>
                    <a:pt x="350" y="158"/>
                  </a:lnTo>
                  <a:lnTo>
                    <a:pt x="350" y="152"/>
                  </a:lnTo>
                  <a:lnTo>
                    <a:pt x="352" y="150"/>
                  </a:lnTo>
                  <a:lnTo>
                    <a:pt x="340" y="110"/>
                  </a:lnTo>
                  <a:lnTo>
                    <a:pt x="335" y="103"/>
                  </a:lnTo>
                  <a:lnTo>
                    <a:pt x="331" y="103"/>
                  </a:lnTo>
                  <a:lnTo>
                    <a:pt x="329" y="101"/>
                  </a:lnTo>
                  <a:lnTo>
                    <a:pt x="325" y="99"/>
                  </a:lnTo>
                  <a:lnTo>
                    <a:pt x="323" y="95"/>
                  </a:lnTo>
                  <a:lnTo>
                    <a:pt x="319" y="89"/>
                  </a:lnTo>
                  <a:lnTo>
                    <a:pt x="316" y="89"/>
                  </a:lnTo>
                  <a:lnTo>
                    <a:pt x="314" y="84"/>
                  </a:lnTo>
                  <a:lnTo>
                    <a:pt x="314" y="82"/>
                  </a:lnTo>
                  <a:lnTo>
                    <a:pt x="312" y="78"/>
                  </a:lnTo>
                  <a:lnTo>
                    <a:pt x="310" y="76"/>
                  </a:lnTo>
                  <a:lnTo>
                    <a:pt x="312" y="67"/>
                  </a:lnTo>
                  <a:lnTo>
                    <a:pt x="316" y="61"/>
                  </a:lnTo>
                  <a:lnTo>
                    <a:pt x="321" y="61"/>
                  </a:lnTo>
                  <a:lnTo>
                    <a:pt x="323" y="59"/>
                  </a:lnTo>
                  <a:lnTo>
                    <a:pt x="325" y="57"/>
                  </a:lnTo>
                  <a:lnTo>
                    <a:pt x="325" y="51"/>
                  </a:lnTo>
                  <a:lnTo>
                    <a:pt x="327" y="49"/>
                  </a:lnTo>
                  <a:lnTo>
                    <a:pt x="325" y="44"/>
                  </a:lnTo>
                  <a:lnTo>
                    <a:pt x="327" y="42"/>
                  </a:lnTo>
                  <a:lnTo>
                    <a:pt x="329" y="40"/>
                  </a:lnTo>
                  <a:lnTo>
                    <a:pt x="327" y="40"/>
                  </a:lnTo>
                  <a:lnTo>
                    <a:pt x="325" y="36"/>
                  </a:lnTo>
                  <a:lnTo>
                    <a:pt x="325" y="32"/>
                  </a:lnTo>
                  <a:lnTo>
                    <a:pt x="327" y="21"/>
                  </a:lnTo>
                  <a:lnTo>
                    <a:pt x="327" y="15"/>
                  </a:lnTo>
                  <a:lnTo>
                    <a:pt x="329" y="8"/>
                  </a:lnTo>
                  <a:lnTo>
                    <a:pt x="327" y="6"/>
                  </a:lnTo>
                  <a:lnTo>
                    <a:pt x="329" y="4"/>
                  </a:lnTo>
                  <a:lnTo>
                    <a:pt x="327" y="4"/>
                  </a:lnTo>
                  <a:lnTo>
                    <a:pt x="321" y="4"/>
                  </a:lnTo>
                  <a:lnTo>
                    <a:pt x="319" y="4"/>
                  </a:lnTo>
                  <a:lnTo>
                    <a:pt x="310" y="6"/>
                  </a:lnTo>
                  <a:lnTo>
                    <a:pt x="306" y="2"/>
                  </a:lnTo>
                  <a:lnTo>
                    <a:pt x="300" y="0"/>
                  </a:lnTo>
                  <a:lnTo>
                    <a:pt x="300" y="2"/>
                  </a:lnTo>
                  <a:lnTo>
                    <a:pt x="297" y="6"/>
                  </a:lnTo>
                  <a:lnTo>
                    <a:pt x="289" y="4"/>
                  </a:lnTo>
                  <a:lnTo>
                    <a:pt x="289" y="2"/>
                  </a:lnTo>
                  <a:lnTo>
                    <a:pt x="287" y="0"/>
                  </a:lnTo>
                  <a:lnTo>
                    <a:pt x="283" y="0"/>
                  </a:lnTo>
                  <a:lnTo>
                    <a:pt x="283" y="4"/>
                  </a:lnTo>
                  <a:lnTo>
                    <a:pt x="278" y="4"/>
                  </a:lnTo>
                  <a:lnTo>
                    <a:pt x="276" y="6"/>
                  </a:lnTo>
                  <a:lnTo>
                    <a:pt x="274" y="6"/>
                  </a:lnTo>
                  <a:lnTo>
                    <a:pt x="270" y="6"/>
                  </a:lnTo>
                  <a:lnTo>
                    <a:pt x="266" y="8"/>
                  </a:lnTo>
                  <a:lnTo>
                    <a:pt x="262" y="8"/>
                  </a:lnTo>
                  <a:lnTo>
                    <a:pt x="259" y="6"/>
                  </a:lnTo>
                  <a:lnTo>
                    <a:pt x="253" y="4"/>
                  </a:lnTo>
                  <a:lnTo>
                    <a:pt x="251" y="4"/>
                  </a:lnTo>
                  <a:lnTo>
                    <a:pt x="245" y="4"/>
                  </a:lnTo>
                  <a:lnTo>
                    <a:pt x="241" y="4"/>
                  </a:lnTo>
                  <a:lnTo>
                    <a:pt x="241" y="4"/>
                  </a:lnTo>
                  <a:lnTo>
                    <a:pt x="236" y="4"/>
                  </a:lnTo>
                  <a:lnTo>
                    <a:pt x="234" y="4"/>
                  </a:lnTo>
                  <a:lnTo>
                    <a:pt x="232" y="8"/>
                  </a:lnTo>
                  <a:lnTo>
                    <a:pt x="228" y="8"/>
                  </a:lnTo>
                  <a:lnTo>
                    <a:pt x="224" y="6"/>
                  </a:lnTo>
                  <a:lnTo>
                    <a:pt x="217" y="13"/>
                  </a:lnTo>
                  <a:lnTo>
                    <a:pt x="215" y="13"/>
                  </a:lnTo>
                  <a:lnTo>
                    <a:pt x="211" y="8"/>
                  </a:lnTo>
                  <a:lnTo>
                    <a:pt x="207" y="11"/>
                  </a:lnTo>
                  <a:lnTo>
                    <a:pt x="198" y="11"/>
                  </a:lnTo>
                  <a:lnTo>
                    <a:pt x="194" y="11"/>
                  </a:lnTo>
                  <a:lnTo>
                    <a:pt x="186" y="17"/>
                  </a:lnTo>
                  <a:lnTo>
                    <a:pt x="179" y="19"/>
                  </a:lnTo>
                  <a:lnTo>
                    <a:pt x="177" y="19"/>
                  </a:lnTo>
                  <a:lnTo>
                    <a:pt x="171" y="21"/>
                  </a:lnTo>
                  <a:lnTo>
                    <a:pt x="171" y="25"/>
                  </a:lnTo>
                  <a:lnTo>
                    <a:pt x="169" y="27"/>
                  </a:lnTo>
                  <a:lnTo>
                    <a:pt x="167" y="27"/>
                  </a:lnTo>
                  <a:lnTo>
                    <a:pt x="165" y="27"/>
                  </a:lnTo>
                  <a:lnTo>
                    <a:pt x="163" y="27"/>
                  </a:lnTo>
                  <a:lnTo>
                    <a:pt x="160" y="27"/>
                  </a:lnTo>
                  <a:lnTo>
                    <a:pt x="160" y="30"/>
                  </a:lnTo>
                  <a:lnTo>
                    <a:pt x="154" y="30"/>
                  </a:lnTo>
                  <a:lnTo>
                    <a:pt x="150" y="32"/>
                  </a:lnTo>
                  <a:lnTo>
                    <a:pt x="146" y="36"/>
                  </a:lnTo>
                  <a:lnTo>
                    <a:pt x="146" y="38"/>
                  </a:lnTo>
                  <a:lnTo>
                    <a:pt x="141" y="42"/>
                  </a:lnTo>
                  <a:lnTo>
                    <a:pt x="135" y="44"/>
                  </a:lnTo>
                  <a:lnTo>
                    <a:pt x="131" y="44"/>
                  </a:lnTo>
                  <a:lnTo>
                    <a:pt x="131" y="46"/>
                  </a:lnTo>
                  <a:lnTo>
                    <a:pt x="133" y="49"/>
                  </a:lnTo>
                  <a:lnTo>
                    <a:pt x="135" y="51"/>
                  </a:lnTo>
                  <a:lnTo>
                    <a:pt x="135" y="55"/>
                  </a:lnTo>
                  <a:lnTo>
                    <a:pt x="137" y="57"/>
                  </a:lnTo>
                  <a:lnTo>
                    <a:pt x="137" y="63"/>
                  </a:lnTo>
                  <a:lnTo>
                    <a:pt x="137" y="70"/>
                  </a:lnTo>
                  <a:lnTo>
                    <a:pt x="137" y="74"/>
                  </a:lnTo>
                  <a:lnTo>
                    <a:pt x="139" y="89"/>
                  </a:lnTo>
                  <a:lnTo>
                    <a:pt x="141" y="95"/>
                  </a:lnTo>
                  <a:lnTo>
                    <a:pt x="144" y="97"/>
                  </a:lnTo>
                  <a:lnTo>
                    <a:pt x="146" y="99"/>
                  </a:lnTo>
                  <a:lnTo>
                    <a:pt x="148" y="101"/>
                  </a:lnTo>
                  <a:lnTo>
                    <a:pt x="150" y="101"/>
                  </a:lnTo>
                  <a:lnTo>
                    <a:pt x="152" y="101"/>
                  </a:lnTo>
                  <a:lnTo>
                    <a:pt x="150" y="108"/>
                  </a:lnTo>
                  <a:lnTo>
                    <a:pt x="150" y="110"/>
                  </a:lnTo>
                  <a:lnTo>
                    <a:pt x="148" y="112"/>
                  </a:lnTo>
                  <a:lnTo>
                    <a:pt x="125" y="112"/>
                  </a:lnTo>
                  <a:lnTo>
                    <a:pt x="118" y="114"/>
                  </a:lnTo>
                  <a:lnTo>
                    <a:pt x="114" y="122"/>
                  </a:lnTo>
                  <a:lnTo>
                    <a:pt x="110" y="124"/>
                  </a:lnTo>
                  <a:lnTo>
                    <a:pt x="108" y="129"/>
                  </a:lnTo>
                  <a:lnTo>
                    <a:pt x="108" y="135"/>
                  </a:lnTo>
                  <a:lnTo>
                    <a:pt x="108" y="139"/>
                  </a:lnTo>
                  <a:lnTo>
                    <a:pt x="93" y="150"/>
                  </a:lnTo>
                  <a:lnTo>
                    <a:pt x="72" y="162"/>
                  </a:lnTo>
                  <a:lnTo>
                    <a:pt x="55" y="171"/>
                  </a:lnTo>
                  <a:lnTo>
                    <a:pt x="47" y="173"/>
                  </a:lnTo>
                  <a:lnTo>
                    <a:pt x="40" y="173"/>
                  </a:lnTo>
                  <a:lnTo>
                    <a:pt x="36" y="173"/>
                  </a:lnTo>
                  <a:lnTo>
                    <a:pt x="30" y="173"/>
                  </a:lnTo>
                  <a:lnTo>
                    <a:pt x="19" y="175"/>
                  </a:lnTo>
                  <a:lnTo>
                    <a:pt x="15" y="179"/>
                  </a:lnTo>
                  <a:lnTo>
                    <a:pt x="11" y="186"/>
                  </a:lnTo>
                  <a:lnTo>
                    <a:pt x="0" y="192"/>
                  </a:lnTo>
                  <a:lnTo>
                    <a:pt x="0" y="209"/>
                  </a:lnTo>
                  <a:lnTo>
                    <a:pt x="0" y="209"/>
                  </a:lnTo>
                  <a:lnTo>
                    <a:pt x="0" y="215"/>
                  </a:lnTo>
                  <a:lnTo>
                    <a:pt x="0" y="215"/>
                  </a:lnTo>
                  <a:lnTo>
                    <a:pt x="0" y="215"/>
                  </a:lnTo>
                  <a:lnTo>
                    <a:pt x="72" y="264"/>
                  </a:lnTo>
                  <a:lnTo>
                    <a:pt x="72" y="264"/>
                  </a:lnTo>
                  <a:lnTo>
                    <a:pt x="203" y="350"/>
                  </a:lnTo>
                  <a:lnTo>
                    <a:pt x="205" y="358"/>
                  </a:lnTo>
                  <a:lnTo>
                    <a:pt x="209" y="363"/>
                  </a:lnTo>
                  <a:lnTo>
                    <a:pt x="217" y="363"/>
                  </a:lnTo>
                  <a:lnTo>
                    <a:pt x="224" y="365"/>
                  </a:lnTo>
                  <a:lnTo>
                    <a:pt x="226" y="369"/>
                  </a:lnTo>
                  <a:lnTo>
                    <a:pt x="232" y="371"/>
                  </a:lnTo>
                  <a:lnTo>
                    <a:pt x="234" y="373"/>
                  </a:lnTo>
                  <a:lnTo>
                    <a:pt x="234" y="377"/>
                  </a:lnTo>
                  <a:lnTo>
                    <a:pt x="232" y="384"/>
                  </a:lnTo>
                  <a:lnTo>
                    <a:pt x="234" y="386"/>
                  </a:lnTo>
                  <a:lnTo>
                    <a:pt x="238" y="388"/>
                  </a:lnTo>
                  <a:lnTo>
                    <a:pt x="249" y="386"/>
                  </a:lnTo>
                  <a:lnTo>
                    <a:pt x="255" y="384"/>
                  </a:lnTo>
                  <a:lnTo>
                    <a:pt x="255" y="384"/>
                  </a:lnTo>
                  <a:lnTo>
                    <a:pt x="255" y="384"/>
                  </a:lnTo>
                  <a:lnTo>
                    <a:pt x="287" y="377"/>
                  </a:lnTo>
                  <a:lnTo>
                    <a:pt x="310" y="354"/>
                  </a:lnTo>
                  <a:lnTo>
                    <a:pt x="401" y="299"/>
                  </a:lnTo>
                  <a:lnTo>
                    <a:pt x="401" y="299"/>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06" name="Freeform 116">
              <a:extLst>
                <a:ext uri="{FF2B5EF4-FFF2-40B4-BE49-F238E27FC236}">
                  <a16:creationId xmlns:a16="http://schemas.microsoft.com/office/drawing/2014/main" id="{4A65CFD8-0018-4805-9475-8816C7086177}"/>
                </a:ext>
              </a:extLst>
            </p:cNvPr>
            <p:cNvSpPr>
              <a:spLocks/>
            </p:cNvSpPr>
            <p:nvPr/>
          </p:nvSpPr>
          <p:spPr bwMode="auto">
            <a:xfrm>
              <a:off x="4086446" y="2883192"/>
              <a:ext cx="187019" cy="139302"/>
            </a:xfrm>
            <a:custGeom>
              <a:avLst/>
              <a:gdLst>
                <a:gd name="T0" fmla="*/ 80 w 232"/>
                <a:gd name="T1" fmla="*/ 167 h 184"/>
                <a:gd name="T2" fmla="*/ 95 w 232"/>
                <a:gd name="T3" fmla="*/ 154 h 184"/>
                <a:gd name="T4" fmla="*/ 110 w 232"/>
                <a:gd name="T5" fmla="*/ 148 h 184"/>
                <a:gd name="T6" fmla="*/ 120 w 232"/>
                <a:gd name="T7" fmla="*/ 148 h 184"/>
                <a:gd name="T8" fmla="*/ 135 w 232"/>
                <a:gd name="T9" fmla="*/ 146 h 184"/>
                <a:gd name="T10" fmla="*/ 173 w 232"/>
                <a:gd name="T11" fmla="*/ 125 h 184"/>
                <a:gd name="T12" fmla="*/ 188 w 232"/>
                <a:gd name="T13" fmla="*/ 110 h 184"/>
                <a:gd name="T14" fmla="*/ 190 w 232"/>
                <a:gd name="T15" fmla="*/ 99 h 184"/>
                <a:gd name="T16" fmla="*/ 198 w 232"/>
                <a:gd name="T17" fmla="*/ 89 h 184"/>
                <a:gd name="T18" fmla="*/ 228 w 232"/>
                <a:gd name="T19" fmla="*/ 87 h 184"/>
                <a:gd name="T20" fmla="*/ 230 w 232"/>
                <a:gd name="T21" fmla="*/ 83 h 184"/>
                <a:gd name="T22" fmla="*/ 230 w 232"/>
                <a:gd name="T23" fmla="*/ 76 h 184"/>
                <a:gd name="T24" fmla="*/ 226 w 232"/>
                <a:gd name="T25" fmla="*/ 74 h 184"/>
                <a:gd name="T26" fmla="*/ 221 w 232"/>
                <a:gd name="T27" fmla="*/ 70 h 184"/>
                <a:gd name="T28" fmla="*/ 217 w 232"/>
                <a:gd name="T29" fmla="*/ 49 h 184"/>
                <a:gd name="T30" fmla="*/ 217 w 232"/>
                <a:gd name="T31" fmla="*/ 38 h 184"/>
                <a:gd name="T32" fmla="*/ 215 w 232"/>
                <a:gd name="T33" fmla="*/ 30 h 184"/>
                <a:gd name="T34" fmla="*/ 213 w 232"/>
                <a:gd name="T35" fmla="*/ 24 h 184"/>
                <a:gd name="T36" fmla="*/ 211 w 232"/>
                <a:gd name="T37" fmla="*/ 19 h 184"/>
                <a:gd name="T38" fmla="*/ 196 w 232"/>
                <a:gd name="T39" fmla="*/ 17 h 184"/>
                <a:gd name="T40" fmla="*/ 192 w 232"/>
                <a:gd name="T41" fmla="*/ 11 h 184"/>
                <a:gd name="T42" fmla="*/ 192 w 232"/>
                <a:gd name="T43" fmla="*/ 11 h 184"/>
                <a:gd name="T44" fmla="*/ 181 w 232"/>
                <a:gd name="T45" fmla="*/ 17 h 184"/>
                <a:gd name="T46" fmla="*/ 171 w 232"/>
                <a:gd name="T47" fmla="*/ 15 h 184"/>
                <a:gd name="T48" fmla="*/ 162 w 232"/>
                <a:gd name="T49" fmla="*/ 17 h 184"/>
                <a:gd name="T50" fmla="*/ 152 w 232"/>
                <a:gd name="T51" fmla="*/ 11 h 184"/>
                <a:gd name="T52" fmla="*/ 148 w 232"/>
                <a:gd name="T53" fmla="*/ 7 h 184"/>
                <a:gd name="T54" fmla="*/ 150 w 232"/>
                <a:gd name="T55" fmla="*/ 2 h 184"/>
                <a:gd name="T56" fmla="*/ 143 w 232"/>
                <a:gd name="T57" fmla="*/ 2 h 184"/>
                <a:gd name="T58" fmla="*/ 139 w 232"/>
                <a:gd name="T59" fmla="*/ 2 h 184"/>
                <a:gd name="T60" fmla="*/ 135 w 232"/>
                <a:gd name="T61" fmla="*/ 19 h 184"/>
                <a:gd name="T62" fmla="*/ 129 w 232"/>
                <a:gd name="T63" fmla="*/ 32 h 184"/>
                <a:gd name="T64" fmla="*/ 118 w 232"/>
                <a:gd name="T65" fmla="*/ 47 h 184"/>
                <a:gd name="T66" fmla="*/ 112 w 232"/>
                <a:gd name="T67" fmla="*/ 49 h 184"/>
                <a:gd name="T68" fmla="*/ 99 w 232"/>
                <a:gd name="T69" fmla="*/ 57 h 184"/>
                <a:gd name="T70" fmla="*/ 89 w 232"/>
                <a:gd name="T71" fmla="*/ 64 h 184"/>
                <a:gd name="T72" fmla="*/ 80 w 232"/>
                <a:gd name="T73" fmla="*/ 68 h 184"/>
                <a:gd name="T74" fmla="*/ 76 w 232"/>
                <a:gd name="T75" fmla="*/ 83 h 184"/>
                <a:gd name="T76" fmla="*/ 68 w 232"/>
                <a:gd name="T77" fmla="*/ 95 h 184"/>
                <a:gd name="T78" fmla="*/ 61 w 232"/>
                <a:gd name="T79" fmla="*/ 110 h 184"/>
                <a:gd name="T80" fmla="*/ 61 w 232"/>
                <a:gd name="T81" fmla="*/ 123 h 184"/>
                <a:gd name="T82" fmla="*/ 65 w 232"/>
                <a:gd name="T83" fmla="*/ 127 h 184"/>
                <a:gd name="T84" fmla="*/ 53 w 232"/>
                <a:gd name="T85" fmla="*/ 148 h 184"/>
                <a:gd name="T86" fmla="*/ 44 w 232"/>
                <a:gd name="T87" fmla="*/ 158 h 184"/>
                <a:gd name="T88" fmla="*/ 25 w 232"/>
                <a:gd name="T89" fmla="*/ 173 h 184"/>
                <a:gd name="T90" fmla="*/ 0 w 232"/>
                <a:gd name="T91" fmla="*/ 184 h 184"/>
                <a:gd name="T92" fmla="*/ 80 w 232"/>
                <a:gd name="T9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2" h="184">
                  <a:moveTo>
                    <a:pt x="80" y="184"/>
                  </a:moveTo>
                  <a:lnTo>
                    <a:pt x="80" y="167"/>
                  </a:lnTo>
                  <a:lnTo>
                    <a:pt x="91" y="161"/>
                  </a:lnTo>
                  <a:lnTo>
                    <a:pt x="95" y="154"/>
                  </a:lnTo>
                  <a:lnTo>
                    <a:pt x="99" y="150"/>
                  </a:lnTo>
                  <a:lnTo>
                    <a:pt x="110" y="148"/>
                  </a:lnTo>
                  <a:lnTo>
                    <a:pt x="116" y="148"/>
                  </a:lnTo>
                  <a:lnTo>
                    <a:pt x="120" y="148"/>
                  </a:lnTo>
                  <a:lnTo>
                    <a:pt x="127" y="148"/>
                  </a:lnTo>
                  <a:lnTo>
                    <a:pt x="135" y="146"/>
                  </a:lnTo>
                  <a:lnTo>
                    <a:pt x="152" y="137"/>
                  </a:lnTo>
                  <a:lnTo>
                    <a:pt x="173" y="125"/>
                  </a:lnTo>
                  <a:lnTo>
                    <a:pt x="188" y="114"/>
                  </a:lnTo>
                  <a:lnTo>
                    <a:pt x="188" y="110"/>
                  </a:lnTo>
                  <a:lnTo>
                    <a:pt x="188" y="104"/>
                  </a:lnTo>
                  <a:lnTo>
                    <a:pt x="190" y="99"/>
                  </a:lnTo>
                  <a:lnTo>
                    <a:pt x="194" y="97"/>
                  </a:lnTo>
                  <a:lnTo>
                    <a:pt x="198" y="89"/>
                  </a:lnTo>
                  <a:lnTo>
                    <a:pt x="205" y="87"/>
                  </a:lnTo>
                  <a:lnTo>
                    <a:pt x="228" y="87"/>
                  </a:lnTo>
                  <a:lnTo>
                    <a:pt x="230" y="85"/>
                  </a:lnTo>
                  <a:lnTo>
                    <a:pt x="230" y="83"/>
                  </a:lnTo>
                  <a:lnTo>
                    <a:pt x="232" y="76"/>
                  </a:lnTo>
                  <a:lnTo>
                    <a:pt x="230" y="76"/>
                  </a:lnTo>
                  <a:lnTo>
                    <a:pt x="228" y="76"/>
                  </a:lnTo>
                  <a:lnTo>
                    <a:pt x="226" y="74"/>
                  </a:lnTo>
                  <a:lnTo>
                    <a:pt x="224" y="72"/>
                  </a:lnTo>
                  <a:lnTo>
                    <a:pt x="221" y="70"/>
                  </a:lnTo>
                  <a:lnTo>
                    <a:pt x="219" y="64"/>
                  </a:lnTo>
                  <a:lnTo>
                    <a:pt x="217" y="49"/>
                  </a:lnTo>
                  <a:lnTo>
                    <a:pt x="217" y="45"/>
                  </a:lnTo>
                  <a:lnTo>
                    <a:pt x="217" y="38"/>
                  </a:lnTo>
                  <a:lnTo>
                    <a:pt x="217" y="32"/>
                  </a:lnTo>
                  <a:lnTo>
                    <a:pt x="215" y="30"/>
                  </a:lnTo>
                  <a:lnTo>
                    <a:pt x="215" y="26"/>
                  </a:lnTo>
                  <a:lnTo>
                    <a:pt x="213" y="24"/>
                  </a:lnTo>
                  <a:lnTo>
                    <a:pt x="211" y="21"/>
                  </a:lnTo>
                  <a:lnTo>
                    <a:pt x="211" y="19"/>
                  </a:lnTo>
                  <a:lnTo>
                    <a:pt x="209" y="19"/>
                  </a:lnTo>
                  <a:lnTo>
                    <a:pt x="196" y="17"/>
                  </a:lnTo>
                  <a:lnTo>
                    <a:pt x="194" y="15"/>
                  </a:lnTo>
                  <a:lnTo>
                    <a:pt x="192" y="11"/>
                  </a:lnTo>
                  <a:lnTo>
                    <a:pt x="192" y="11"/>
                  </a:lnTo>
                  <a:lnTo>
                    <a:pt x="192" y="11"/>
                  </a:lnTo>
                  <a:lnTo>
                    <a:pt x="188" y="15"/>
                  </a:lnTo>
                  <a:lnTo>
                    <a:pt x="181" y="17"/>
                  </a:lnTo>
                  <a:lnTo>
                    <a:pt x="175" y="15"/>
                  </a:lnTo>
                  <a:lnTo>
                    <a:pt x="171" y="15"/>
                  </a:lnTo>
                  <a:lnTo>
                    <a:pt x="167" y="17"/>
                  </a:lnTo>
                  <a:lnTo>
                    <a:pt x="162" y="17"/>
                  </a:lnTo>
                  <a:lnTo>
                    <a:pt x="158" y="17"/>
                  </a:lnTo>
                  <a:lnTo>
                    <a:pt x="152" y="11"/>
                  </a:lnTo>
                  <a:lnTo>
                    <a:pt x="150" y="9"/>
                  </a:lnTo>
                  <a:lnTo>
                    <a:pt x="148" y="7"/>
                  </a:lnTo>
                  <a:lnTo>
                    <a:pt x="148" y="5"/>
                  </a:lnTo>
                  <a:lnTo>
                    <a:pt x="150" y="2"/>
                  </a:lnTo>
                  <a:lnTo>
                    <a:pt x="148" y="0"/>
                  </a:lnTo>
                  <a:lnTo>
                    <a:pt x="143" y="2"/>
                  </a:lnTo>
                  <a:lnTo>
                    <a:pt x="143" y="5"/>
                  </a:lnTo>
                  <a:lnTo>
                    <a:pt x="139" y="2"/>
                  </a:lnTo>
                  <a:lnTo>
                    <a:pt x="135" y="7"/>
                  </a:lnTo>
                  <a:lnTo>
                    <a:pt x="135" y="19"/>
                  </a:lnTo>
                  <a:lnTo>
                    <a:pt x="131" y="24"/>
                  </a:lnTo>
                  <a:lnTo>
                    <a:pt x="129" y="32"/>
                  </a:lnTo>
                  <a:lnTo>
                    <a:pt x="127" y="38"/>
                  </a:lnTo>
                  <a:lnTo>
                    <a:pt x="118" y="47"/>
                  </a:lnTo>
                  <a:lnTo>
                    <a:pt x="116" y="47"/>
                  </a:lnTo>
                  <a:lnTo>
                    <a:pt x="112" y="49"/>
                  </a:lnTo>
                  <a:lnTo>
                    <a:pt x="103" y="51"/>
                  </a:lnTo>
                  <a:lnTo>
                    <a:pt x="99" y="57"/>
                  </a:lnTo>
                  <a:lnTo>
                    <a:pt x="97" y="57"/>
                  </a:lnTo>
                  <a:lnTo>
                    <a:pt x="89" y="64"/>
                  </a:lnTo>
                  <a:lnTo>
                    <a:pt x="84" y="64"/>
                  </a:lnTo>
                  <a:lnTo>
                    <a:pt x="80" y="68"/>
                  </a:lnTo>
                  <a:lnTo>
                    <a:pt x="72" y="76"/>
                  </a:lnTo>
                  <a:lnTo>
                    <a:pt x="76" y="83"/>
                  </a:lnTo>
                  <a:lnTo>
                    <a:pt x="74" y="87"/>
                  </a:lnTo>
                  <a:lnTo>
                    <a:pt x="68" y="95"/>
                  </a:lnTo>
                  <a:lnTo>
                    <a:pt x="61" y="106"/>
                  </a:lnTo>
                  <a:lnTo>
                    <a:pt x="61" y="110"/>
                  </a:lnTo>
                  <a:lnTo>
                    <a:pt x="65" y="116"/>
                  </a:lnTo>
                  <a:lnTo>
                    <a:pt x="61" y="123"/>
                  </a:lnTo>
                  <a:lnTo>
                    <a:pt x="63" y="125"/>
                  </a:lnTo>
                  <a:lnTo>
                    <a:pt x="65" y="127"/>
                  </a:lnTo>
                  <a:lnTo>
                    <a:pt x="65" y="133"/>
                  </a:lnTo>
                  <a:lnTo>
                    <a:pt x="53" y="148"/>
                  </a:lnTo>
                  <a:lnTo>
                    <a:pt x="51" y="152"/>
                  </a:lnTo>
                  <a:lnTo>
                    <a:pt x="44" y="158"/>
                  </a:lnTo>
                  <a:lnTo>
                    <a:pt x="38" y="161"/>
                  </a:lnTo>
                  <a:lnTo>
                    <a:pt x="25" y="173"/>
                  </a:lnTo>
                  <a:lnTo>
                    <a:pt x="4" y="175"/>
                  </a:lnTo>
                  <a:lnTo>
                    <a:pt x="0" y="184"/>
                  </a:lnTo>
                  <a:lnTo>
                    <a:pt x="80" y="184"/>
                  </a:lnTo>
                  <a:lnTo>
                    <a:pt x="80" y="184"/>
                  </a:lnTo>
                  <a:lnTo>
                    <a:pt x="80" y="184"/>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07" name="Freeform 117">
              <a:extLst>
                <a:ext uri="{FF2B5EF4-FFF2-40B4-BE49-F238E27FC236}">
                  <a16:creationId xmlns:a16="http://schemas.microsoft.com/office/drawing/2014/main" id="{8AEC60CF-F24E-4801-A1C2-8C66B339783C}"/>
                </a:ext>
              </a:extLst>
            </p:cNvPr>
            <p:cNvSpPr>
              <a:spLocks/>
            </p:cNvSpPr>
            <p:nvPr/>
          </p:nvSpPr>
          <p:spPr bwMode="auto">
            <a:xfrm>
              <a:off x="4020344" y="3022493"/>
              <a:ext cx="130591" cy="98420"/>
            </a:xfrm>
            <a:custGeom>
              <a:avLst/>
              <a:gdLst>
                <a:gd name="T0" fmla="*/ 162 w 162"/>
                <a:gd name="T1" fmla="*/ 6 h 130"/>
                <a:gd name="T2" fmla="*/ 162 w 162"/>
                <a:gd name="T3" fmla="*/ 0 h 130"/>
                <a:gd name="T4" fmla="*/ 82 w 162"/>
                <a:gd name="T5" fmla="*/ 0 h 130"/>
                <a:gd name="T6" fmla="*/ 74 w 162"/>
                <a:gd name="T7" fmla="*/ 10 h 130"/>
                <a:gd name="T8" fmla="*/ 74 w 162"/>
                <a:gd name="T9" fmla="*/ 17 h 130"/>
                <a:gd name="T10" fmla="*/ 72 w 162"/>
                <a:gd name="T11" fmla="*/ 17 h 130"/>
                <a:gd name="T12" fmla="*/ 57 w 162"/>
                <a:gd name="T13" fmla="*/ 25 h 130"/>
                <a:gd name="T14" fmla="*/ 57 w 162"/>
                <a:gd name="T15" fmla="*/ 29 h 130"/>
                <a:gd name="T16" fmla="*/ 51 w 162"/>
                <a:gd name="T17" fmla="*/ 31 h 130"/>
                <a:gd name="T18" fmla="*/ 53 w 162"/>
                <a:gd name="T19" fmla="*/ 38 h 130"/>
                <a:gd name="T20" fmla="*/ 40 w 162"/>
                <a:gd name="T21" fmla="*/ 55 h 130"/>
                <a:gd name="T22" fmla="*/ 40 w 162"/>
                <a:gd name="T23" fmla="*/ 61 h 130"/>
                <a:gd name="T24" fmla="*/ 29 w 162"/>
                <a:gd name="T25" fmla="*/ 69 h 130"/>
                <a:gd name="T26" fmla="*/ 27 w 162"/>
                <a:gd name="T27" fmla="*/ 71 h 130"/>
                <a:gd name="T28" fmla="*/ 21 w 162"/>
                <a:gd name="T29" fmla="*/ 82 h 130"/>
                <a:gd name="T30" fmla="*/ 23 w 162"/>
                <a:gd name="T31" fmla="*/ 84 h 130"/>
                <a:gd name="T32" fmla="*/ 15 w 162"/>
                <a:gd name="T33" fmla="*/ 95 h 130"/>
                <a:gd name="T34" fmla="*/ 15 w 162"/>
                <a:gd name="T35" fmla="*/ 97 h 130"/>
                <a:gd name="T36" fmla="*/ 17 w 162"/>
                <a:gd name="T37" fmla="*/ 99 h 130"/>
                <a:gd name="T38" fmla="*/ 13 w 162"/>
                <a:gd name="T39" fmla="*/ 101 h 130"/>
                <a:gd name="T40" fmla="*/ 6 w 162"/>
                <a:gd name="T41" fmla="*/ 111 h 130"/>
                <a:gd name="T42" fmla="*/ 4 w 162"/>
                <a:gd name="T43" fmla="*/ 111 h 130"/>
                <a:gd name="T44" fmla="*/ 2 w 162"/>
                <a:gd name="T45" fmla="*/ 116 h 130"/>
                <a:gd name="T46" fmla="*/ 2 w 162"/>
                <a:gd name="T47" fmla="*/ 120 h 130"/>
                <a:gd name="T48" fmla="*/ 0 w 162"/>
                <a:gd name="T49" fmla="*/ 124 h 130"/>
                <a:gd name="T50" fmla="*/ 0 w 162"/>
                <a:gd name="T51" fmla="*/ 130 h 130"/>
                <a:gd name="T52" fmla="*/ 80 w 162"/>
                <a:gd name="T53" fmla="*/ 130 h 130"/>
                <a:gd name="T54" fmla="*/ 80 w 162"/>
                <a:gd name="T55" fmla="*/ 95 h 130"/>
                <a:gd name="T56" fmla="*/ 82 w 162"/>
                <a:gd name="T57" fmla="*/ 88 h 130"/>
                <a:gd name="T58" fmla="*/ 86 w 162"/>
                <a:gd name="T59" fmla="*/ 86 h 130"/>
                <a:gd name="T60" fmla="*/ 91 w 162"/>
                <a:gd name="T61" fmla="*/ 84 h 130"/>
                <a:gd name="T62" fmla="*/ 97 w 162"/>
                <a:gd name="T63" fmla="*/ 84 h 130"/>
                <a:gd name="T64" fmla="*/ 99 w 162"/>
                <a:gd name="T65" fmla="*/ 31 h 130"/>
                <a:gd name="T66" fmla="*/ 162 w 162"/>
                <a:gd name="T67" fmla="*/ 33 h 130"/>
                <a:gd name="T68" fmla="*/ 162 w 162"/>
                <a:gd name="T69" fmla="*/ 6 h 130"/>
                <a:gd name="T70" fmla="*/ 162 w 162"/>
                <a:gd name="T71" fmla="*/ 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2" h="130">
                  <a:moveTo>
                    <a:pt x="162" y="6"/>
                  </a:moveTo>
                  <a:lnTo>
                    <a:pt x="162" y="0"/>
                  </a:lnTo>
                  <a:lnTo>
                    <a:pt x="82" y="0"/>
                  </a:lnTo>
                  <a:lnTo>
                    <a:pt x="74" y="10"/>
                  </a:lnTo>
                  <a:lnTo>
                    <a:pt x="74" y="17"/>
                  </a:lnTo>
                  <a:lnTo>
                    <a:pt x="72" y="17"/>
                  </a:lnTo>
                  <a:lnTo>
                    <a:pt x="57" y="25"/>
                  </a:lnTo>
                  <a:lnTo>
                    <a:pt x="57" y="29"/>
                  </a:lnTo>
                  <a:lnTo>
                    <a:pt x="51" y="31"/>
                  </a:lnTo>
                  <a:lnTo>
                    <a:pt x="53" y="38"/>
                  </a:lnTo>
                  <a:lnTo>
                    <a:pt x="40" y="55"/>
                  </a:lnTo>
                  <a:lnTo>
                    <a:pt x="40" y="61"/>
                  </a:lnTo>
                  <a:lnTo>
                    <a:pt x="29" y="69"/>
                  </a:lnTo>
                  <a:lnTo>
                    <a:pt x="27" y="71"/>
                  </a:lnTo>
                  <a:lnTo>
                    <a:pt x="21" y="82"/>
                  </a:lnTo>
                  <a:lnTo>
                    <a:pt x="23" y="84"/>
                  </a:lnTo>
                  <a:lnTo>
                    <a:pt x="15" y="95"/>
                  </a:lnTo>
                  <a:lnTo>
                    <a:pt x="15" y="97"/>
                  </a:lnTo>
                  <a:lnTo>
                    <a:pt x="17" y="99"/>
                  </a:lnTo>
                  <a:lnTo>
                    <a:pt x="13" y="101"/>
                  </a:lnTo>
                  <a:lnTo>
                    <a:pt x="6" y="111"/>
                  </a:lnTo>
                  <a:lnTo>
                    <a:pt x="4" y="111"/>
                  </a:lnTo>
                  <a:lnTo>
                    <a:pt x="2" y="116"/>
                  </a:lnTo>
                  <a:lnTo>
                    <a:pt x="2" y="120"/>
                  </a:lnTo>
                  <a:lnTo>
                    <a:pt x="0" y="124"/>
                  </a:lnTo>
                  <a:lnTo>
                    <a:pt x="0" y="130"/>
                  </a:lnTo>
                  <a:lnTo>
                    <a:pt x="80" y="130"/>
                  </a:lnTo>
                  <a:lnTo>
                    <a:pt x="80" y="95"/>
                  </a:lnTo>
                  <a:lnTo>
                    <a:pt x="82" y="88"/>
                  </a:lnTo>
                  <a:lnTo>
                    <a:pt x="86" y="86"/>
                  </a:lnTo>
                  <a:lnTo>
                    <a:pt x="91" y="84"/>
                  </a:lnTo>
                  <a:lnTo>
                    <a:pt x="97" y="84"/>
                  </a:lnTo>
                  <a:lnTo>
                    <a:pt x="99" y="31"/>
                  </a:lnTo>
                  <a:lnTo>
                    <a:pt x="162" y="33"/>
                  </a:lnTo>
                  <a:lnTo>
                    <a:pt x="162" y="6"/>
                  </a:lnTo>
                  <a:lnTo>
                    <a:pt x="162"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08" name="Freeform 118">
              <a:extLst>
                <a:ext uri="{FF2B5EF4-FFF2-40B4-BE49-F238E27FC236}">
                  <a16:creationId xmlns:a16="http://schemas.microsoft.com/office/drawing/2014/main" id="{4C30BA7B-BBF5-493E-8143-BD49669CCE88}"/>
                </a:ext>
              </a:extLst>
            </p:cNvPr>
            <p:cNvSpPr>
              <a:spLocks/>
            </p:cNvSpPr>
            <p:nvPr/>
          </p:nvSpPr>
          <p:spPr bwMode="auto">
            <a:xfrm>
              <a:off x="4018732" y="3027037"/>
              <a:ext cx="190243" cy="196083"/>
            </a:xfrm>
            <a:custGeom>
              <a:avLst/>
              <a:gdLst>
                <a:gd name="T0" fmla="*/ 82 w 236"/>
                <a:gd name="T1" fmla="*/ 124 h 259"/>
                <a:gd name="T2" fmla="*/ 84 w 236"/>
                <a:gd name="T3" fmla="*/ 82 h 259"/>
                <a:gd name="T4" fmla="*/ 93 w 236"/>
                <a:gd name="T5" fmla="*/ 78 h 259"/>
                <a:gd name="T6" fmla="*/ 101 w 236"/>
                <a:gd name="T7" fmla="*/ 25 h 259"/>
                <a:gd name="T8" fmla="*/ 164 w 236"/>
                <a:gd name="T9" fmla="*/ 0 h 259"/>
                <a:gd name="T10" fmla="*/ 236 w 236"/>
                <a:gd name="T11" fmla="*/ 49 h 259"/>
                <a:gd name="T12" fmla="*/ 213 w 236"/>
                <a:gd name="T13" fmla="*/ 49 h 259"/>
                <a:gd name="T14" fmla="*/ 234 w 236"/>
                <a:gd name="T15" fmla="*/ 228 h 259"/>
                <a:gd name="T16" fmla="*/ 156 w 236"/>
                <a:gd name="T17" fmla="*/ 247 h 259"/>
                <a:gd name="T18" fmla="*/ 152 w 236"/>
                <a:gd name="T19" fmla="*/ 242 h 259"/>
                <a:gd name="T20" fmla="*/ 145 w 236"/>
                <a:gd name="T21" fmla="*/ 247 h 259"/>
                <a:gd name="T22" fmla="*/ 143 w 236"/>
                <a:gd name="T23" fmla="*/ 238 h 259"/>
                <a:gd name="T24" fmla="*/ 128 w 236"/>
                <a:gd name="T25" fmla="*/ 240 h 259"/>
                <a:gd name="T26" fmla="*/ 122 w 236"/>
                <a:gd name="T27" fmla="*/ 249 h 259"/>
                <a:gd name="T28" fmla="*/ 118 w 236"/>
                <a:gd name="T29" fmla="*/ 238 h 259"/>
                <a:gd name="T30" fmla="*/ 107 w 236"/>
                <a:gd name="T31" fmla="*/ 238 h 259"/>
                <a:gd name="T32" fmla="*/ 107 w 236"/>
                <a:gd name="T33" fmla="*/ 249 h 259"/>
                <a:gd name="T34" fmla="*/ 99 w 236"/>
                <a:gd name="T35" fmla="*/ 255 h 259"/>
                <a:gd name="T36" fmla="*/ 95 w 236"/>
                <a:gd name="T37" fmla="*/ 259 h 259"/>
                <a:gd name="T38" fmla="*/ 88 w 236"/>
                <a:gd name="T39" fmla="*/ 253 h 259"/>
                <a:gd name="T40" fmla="*/ 84 w 236"/>
                <a:gd name="T41" fmla="*/ 247 h 259"/>
                <a:gd name="T42" fmla="*/ 80 w 236"/>
                <a:gd name="T43" fmla="*/ 242 h 259"/>
                <a:gd name="T44" fmla="*/ 74 w 236"/>
                <a:gd name="T45" fmla="*/ 234 h 259"/>
                <a:gd name="T46" fmla="*/ 69 w 236"/>
                <a:gd name="T47" fmla="*/ 232 h 259"/>
                <a:gd name="T48" fmla="*/ 65 w 236"/>
                <a:gd name="T49" fmla="*/ 232 h 259"/>
                <a:gd name="T50" fmla="*/ 61 w 236"/>
                <a:gd name="T51" fmla="*/ 230 h 259"/>
                <a:gd name="T52" fmla="*/ 53 w 236"/>
                <a:gd name="T53" fmla="*/ 223 h 259"/>
                <a:gd name="T54" fmla="*/ 40 w 236"/>
                <a:gd name="T55" fmla="*/ 219 h 259"/>
                <a:gd name="T56" fmla="*/ 19 w 236"/>
                <a:gd name="T57" fmla="*/ 226 h 259"/>
                <a:gd name="T58" fmla="*/ 12 w 236"/>
                <a:gd name="T59" fmla="*/ 230 h 259"/>
                <a:gd name="T60" fmla="*/ 8 w 236"/>
                <a:gd name="T61" fmla="*/ 223 h 259"/>
                <a:gd name="T62" fmla="*/ 17 w 236"/>
                <a:gd name="T63" fmla="*/ 204 h 259"/>
                <a:gd name="T64" fmla="*/ 15 w 236"/>
                <a:gd name="T65" fmla="*/ 169 h 259"/>
                <a:gd name="T66" fmla="*/ 10 w 236"/>
                <a:gd name="T67" fmla="*/ 158 h 259"/>
                <a:gd name="T68" fmla="*/ 15 w 236"/>
                <a:gd name="T69" fmla="*/ 152 h 259"/>
                <a:gd name="T70" fmla="*/ 17 w 236"/>
                <a:gd name="T71" fmla="*/ 145 h 259"/>
                <a:gd name="T72" fmla="*/ 8 w 236"/>
                <a:gd name="T73" fmla="*/ 139 h 259"/>
                <a:gd name="T74" fmla="*/ 4 w 236"/>
                <a:gd name="T75" fmla="*/ 133 h 259"/>
                <a:gd name="T76" fmla="*/ 0 w 236"/>
                <a:gd name="T77" fmla="*/ 131 h 259"/>
                <a:gd name="T78" fmla="*/ 2 w 236"/>
                <a:gd name="T79" fmla="*/ 12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6" h="259">
                  <a:moveTo>
                    <a:pt x="2" y="124"/>
                  </a:moveTo>
                  <a:lnTo>
                    <a:pt x="82" y="124"/>
                  </a:lnTo>
                  <a:lnTo>
                    <a:pt x="82" y="89"/>
                  </a:lnTo>
                  <a:lnTo>
                    <a:pt x="84" y="82"/>
                  </a:lnTo>
                  <a:lnTo>
                    <a:pt x="88" y="80"/>
                  </a:lnTo>
                  <a:lnTo>
                    <a:pt x="93" y="78"/>
                  </a:lnTo>
                  <a:lnTo>
                    <a:pt x="99" y="78"/>
                  </a:lnTo>
                  <a:lnTo>
                    <a:pt x="101" y="25"/>
                  </a:lnTo>
                  <a:lnTo>
                    <a:pt x="164" y="27"/>
                  </a:lnTo>
                  <a:lnTo>
                    <a:pt x="164" y="0"/>
                  </a:lnTo>
                  <a:lnTo>
                    <a:pt x="236" y="49"/>
                  </a:lnTo>
                  <a:lnTo>
                    <a:pt x="236" y="49"/>
                  </a:lnTo>
                  <a:lnTo>
                    <a:pt x="236" y="49"/>
                  </a:lnTo>
                  <a:lnTo>
                    <a:pt x="213" y="49"/>
                  </a:lnTo>
                  <a:lnTo>
                    <a:pt x="227" y="223"/>
                  </a:lnTo>
                  <a:lnTo>
                    <a:pt x="234" y="228"/>
                  </a:lnTo>
                  <a:lnTo>
                    <a:pt x="227" y="247"/>
                  </a:lnTo>
                  <a:lnTo>
                    <a:pt x="156" y="247"/>
                  </a:lnTo>
                  <a:lnTo>
                    <a:pt x="154" y="245"/>
                  </a:lnTo>
                  <a:lnTo>
                    <a:pt x="152" y="242"/>
                  </a:lnTo>
                  <a:lnTo>
                    <a:pt x="149" y="242"/>
                  </a:lnTo>
                  <a:lnTo>
                    <a:pt x="145" y="247"/>
                  </a:lnTo>
                  <a:lnTo>
                    <a:pt x="143" y="245"/>
                  </a:lnTo>
                  <a:lnTo>
                    <a:pt x="143" y="238"/>
                  </a:lnTo>
                  <a:lnTo>
                    <a:pt x="139" y="236"/>
                  </a:lnTo>
                  <a:lnTo>
                    <a:pt x="128" y="240"/>
                  </a:lnTo>
                  <a:lnTo>
                    <a:pt x="124" y="251"/>
                  </a:lnTo>
                  <a:lnTo>
                    <a:pt x="122" y="249"/>
                  </a:lnTo>
                  <a:lnTo>
                    <a:pt x="118" y="242"/>
                  </a:lnTo>
                  <a:lnTo>
                    <a:pt x="118" y="238"/>
                  </a:lnTo>
                  <a:lnTo>
                    <a:pt x="114" y="236"/>
                  </a:lnTo>
                  <a:lnTo>
                    <a:pt x="107" y="238"/>
                  </a:lnTo>
                  <a:lnTo>
                    <a:pt x="107" y="247"/>
                  </a:lnTo>
                  <a:lnTo>
                    <a:pt x="107" y="249"/>
                  </a:lnTo>
                  <a:lnTo>
                    <a:pt x="105" y="255"/>
                  </a:lnTo>
                  <a:lnTo>
                    <a:pt x="99" y="255"/>
                  </a:lnTo>
                  <a:lnTo>
                    <a:pt x="95" y="259"/>
                  </a:lnTo>
                  <a:lnTo>
                    <a:pt x="95" y="259"/>
                  </a:lnTo>
                  <a:lnTo>
                    <a:pt x="93" y="255"/>
                  </a:lnTo>
                  <a:lnTo>
                    <a:pt x="88" y="253"/>
                  </a:lnTo>
                  <a:lnTo>
                    <a:pt x="84" y="251"/>
                  </a:lnTo>
                  <a:lnTo>
                    <a:pt x="84" y="247"/>
                  </a:lnTo>
                  <a:lnTo>
                    <a:pt x="80" y="247"/>
                  </a:lnTo>
                  <a:lnTo>
                    <a:pt x="80" y="242"/>
                  </a:lnTo>
                  <a:lnTo>
                    <a:pt x="76" y="238"/>
                  </a:lnTo>
                  <a:lnTo>
                    <a:pt x="74" y="234"/>
                  </a:lnTo>
                  <a:lnTo>
                    <a:pt x="72" y="232"/>
                  </a:lnTo>
                  <a:lnTo>
                    <a:pt x="69" y="232"/>
                  </a:lnTo>
                  <a:lnTo>
                    <a:pt x="67" y="232"/>
                  </a:lnTo>
                  <a:lnTo>
                    <a:pt x="65" y="232"/>
                  </a:lnTo>
                  <a:lnTo>
                    <a:pt x="61" y="232"/>
                  </a:lnTo>
                  <a:lnTo>
                    <a:pt x="61" y="230"/>
                  </a:lnTo>
                  <a:lnTo>
                    <a:pt x="57" y="223"/>
                  </a:lnTo>
                  <a:lnTo>
                    <a:pt x="53" y="223"/>
                  </a:lnTo>
                  <a:lnTo>
                    <a:pt x="42" y="219"/>
                  </a:lnTo>
                  <a:lnTo>
                    <a:pt x="40" y="219"/>
                  </a:lnTo>
                  <a:lnTo>
                    <a:pt x="29" y="223"/>
                  </a:lnTo>
                  <a:lnTo>
                    <a:pt x="19" y="226"/>
                  </a:lnTo>
                  <a:lnTo>
                    <a:pt x="15" y="230"/>
                  </a:lnTo>
                  <a:lnTo>
                    <a:pt x="12" y="230"/>
                  </a:lnTo>
                  <a:lnTo>
                    <a:pt x="8" y="232"/>
                  </a:lnTo>
                  <a:lnTo>
                    <a:pt x="8" y="223"/>
                  </a:lnTo>
                  <a:lnTo>
                    <a:pt x="12" y="211"/>
                  </a:lnTo>
                  <a:lnTo>
                    <a:pt x="17" y="204"/>
                  </a:lnTo>
                  <a:lnTo>
                    <a:pt x="19" y="190"/>
                  </a:lnTo>
                  <a:lnTo>
                    <a:pt x="15" y="169"/>
                  </a:lnTo>
                  <a:lnTo>
                    <a:pt x="8" y="160"/>
                  </a:lnTo>
                  <a:lnTo>
                    <a:pt x="10" y="158"/>
                  </a:lnTo>
                  <a:lnTo>
                    <a:pt x="15" y="158"/>
                  </a:lnTo>
                  <a:lnTo>
                    <a:pt x="15" y="152"/>
                  </a:lnTo>
                  <a:lnTo>
                    <a:pt x="15" y="148"/>
                  </a:lnTo>
                  <a:lnTo>
                    <a:pt x="17" y="145"/>
                  </a:lnTo>
                  <a:lnTo>
                    <a:pt x="10" y="137"/>
                  </a:lnTo>
                  <a:lnTo>
                    <a:pt x="8" y="139"/>
                  </a:lnTo>
                  <a:lnTo>
                    <a:pt x="6" y="137"/>
                  </a:lnTo>
                  <a:lnTo>
                    <a:pt x="4" y="133"/>
                  </a:lnTo>
                  <a:lnTo>
                    <a:pt x="0" y="137"/>
                  </a:lnTo>
                  <a:lnTo>
                    <a:pt x="0" y="131"/>
                  </a:lnTo>
                  <a:lnTo>
                    <a:pt x="2" y="126"/>
                  </a:lnTo>
                  <a:lnTo>
                    <a:pt x="2" y="12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09" name="Freeform 119">
              <a:extLst>
                <a:ext uri="{FF2B5EF4-FFF2-40B4-BE49-F238E27FC236}">
                  <a16:creationId xmlns:a16="http://schemas.microsoft.com/office/drawing/2014/main" id="{651F7252-3292-48E2-AC37-F813E35AFB06}"/>
                </a:ext>
              </a:extLst>
            </p:cNvPr>
            <p:cNvSpPr>
              <a:spLocks/>
            </p:cNvSpPr>
            <p:nvPr/>
          </p:nvSpPr>
          <p:spPr bwMode="auto">
            <a:xfrm>
              <a:off x="4095312" y="3064133"/>
              <a:ext cx="261181" cy="227880"/>
            </a:xfrm>
            <a:custGeom>
              <a:avLst/>
              <a:gdLst>
                <a:gd name="T0" fmla="*/ 10 w 324"/>
                <a:gd name="T1" fmla="*/ 206 h 301"/>
                <a:gd name="T2" fmla="*/ 12 w 324"/>
                <a:gd name="T3" fmla="*/ 189 h 301"/>
                <a:gd name="T4" fmla="*/ 23 w 324"/>
                <a:gd name="T5" fmla="*/ 193 h 301"/>
                <a:gd name="T6" fmla="*/ 33 w 324"/>
                <a:gd name="T7" fmla="*/ 191 h 301"/>
                <a:gd name="T8" fmla="*/ 48 w 324"/>
                <a:gd name="T9" fmla="*/ 196 h 301"/>
                <a:gd name="T10" fmla="*/ 57 w 324"/>
                <a:gd name="T11" fmla="*/ 193 h 301"/>
                <a:gd name="T12" fmla="*/ 132 w 324"/>
                <a:gd name="T13" fmla="*/ 198 h 301"/>
                <a:gd name="T14" fmla="*/ 118 w 324"/>
                <a:gd name="T15" fmla="*/ 0 h 301"/>
                <a:gd name="T16" fmla="*/ 274 w 324"/>
                <a:gd name="T17" fmla="*/ 94 h 301"/>
                <a:gd name="T18" fmla="*/ 293 w 324"/>
                <a:gd name="T19" fmla="*/ 101 h 301"/>
                <a:gd name="T20" fmla="*/ 303 w 324"/>
                <a:gd name="T21" fmla="*/ 109 h 301"/>
                <a:gd name="T22" fmla="*/ 303 w 324"/>
                <a:gd name="T23" fmla="*/ 122 h 301"/>
                <a:gd name="T24" fmla="*/ 324 w 324"/>
                <a:gd name="T25" fmla="*/ 120 h 301"/>
                <a:gd name="T26" fmla="*/ 322 w 324"/>
                <a:gd name="T27" fmla="*/ 177 h 301"/>
                <a:gd name="T28" fmla="*/ 318 w 324"/>
                <a:gd name="T29" fmla="*/ 189 h 301"/>
                <a:gd name="T30" fmla="*/ 295 w 324"/>
                <a:gd name="T31" fmla="*/ 200 h 301"/>
                <a:gd name="T32" fmla="*/ 278 w 324"/>
                <a:gd name="T33" fmla="*/ 202 h 301"/>
                <a:gd name="T34" fmla="*/ 253 w 324"/>
                <a:gd name="T35" fmla="*/ 206 h 301"/>
                <a:gd name="T36" fmla="*/ 246 w 324"/>
                <a:gd name="T37" fmla="*/ 204 h 301"/>
                <a:gd name="T38" fmla="*/ 234 w 324"/>
                <a:gd name="T39" fmla="*/ 204 h 301"/>
                <a:gd name="T40" fmla="*/ 213 w 324"/>
                <a:gd name="T41" fmla="*/ 212 h 301"/>
                <a:gd name="T42" fmla="*/ 185 w 324"/>
                <a:gd name="T43" fmla="*/ 231 h 301"/>
                <a:gd name="T44" fmla="*/ 166 w 324"/>
                <a:gd name="T45" fmla="*/ 236 h 301"/>
                <a:gd name="T46" fmla="*/ 158 w 324"/>
                <a:gd name="T47" fmla="*/ 246 h 301"/>
                <a:gd name="T48" fmla="*/ 147 w 324"/>
                <a:gd name="T49" fmla="*/ 265 h 301"/>
                <a:gd name="T50" fmla="*/ 141 w 324"/>
                <a:gd name="T51" fmla="*/ 276 h 301"/>
                <a:gd name="T52" fmla="*/ 137 w 324"/>
                <a:gd name="T53" fmla="*/ 286 h 301"/>
                <a:gd name="T54" fmla="*/ 135 w 324"/>
                <a:gd name="T55" fmla="*/ 295 h 301"/>
                <a:gd name="T56" fmla="*/ 124 w 324"/>
                <a:gd name="T57" fmla="*/ 297 h 301"/>
                <a:gd name="T58" fmla="*/ 114 w 324"/>
                <a:gd name="T59" fmla="*/ 297 h 301"/>
                <a:gd name="T60" fmla="*/ 103 w 324"/>
                <a:gd name="T61" fmla="*/ 299 h 301"/>
                <a:gd name="T62" fmla="*/ 90 w 324"/>
                <a:gd name="T63" fmla="*/ 301 h 301"/>
                <a:gd name="T64" fmla="*/ 82 w 324"/>
                <a:gd name="T65" fmla="*/ 295 h 301"/>
                <a:gd name="T66" fmla="*/ 80 w 324"/>
                <a:gd name="T67" fmla="*/ 286 h 301"/>
                <a:gd name="T68" fmla="*/ 73 w 324"/>
                <a:gd name="T69" fmla="*/ 290 h 301"/>
                <a:gd name="T70" fmla="*/ 78 w 324"/>
                <a:gd name="T71" fmla="*/ 278 h 301"/>
                <a:gd name="T72" fmla="*/ 73 w 324"/>
                <a:gd name="T73" fmla="*/ 269 h 301"/>
                <a:gd name="T74" fmla="*/ 65 w 324"/>
                <a:gd name="T75" fmla="*/ 259 h 301"/>
                <a:gd name="T76" fmla="*/ 54 w 324"/>
                <a:gd name="T77" fmla="*/ 259 h 301"/>
                <a:gd name="T78" fmla="*/ 44 w 324"/>
                <a:gd name="T79" fmla="*/ 265 h 301"/>
                <a:gd name="T80" fmla="*/ 31 w 324"/>
                <a:gd name="T81" fmla="*/ 265 h 301"/>
                <a:gd name="T82" fmla="*/ 23 w 324"/>
                <a:gd name="T83" fmla="*/ 265 h 301"/>
                <a:gd name="T84" fmla="*/ 23 w 324"/>
                <a:gd name="T85" fmla="*/ 259 h 301"/>
                <a:gd name="T86" fmla="*/ 19 w 324"/>
                <a:gd name="T87" fmla="*/ 250 h 301"/>
                <a:gd name="T88" fmla="*/ 17 w 324"/>
                <a:gd name="T89" fmla="*/ 242 h 301"/>
                <a:gd name="T90" fmla="*/ 8 w 324"/>
                <a:gd name="T91" fmla="*/ 240 h 301"/>
                <a:gd name="T92" fmla="*/ 2 w 324"/>
                <a:gd name="T93" fmla="*/ 227 h 301"/>
                <a:gd name="T94" fmla="*/ 2 w 324"/>
                <a:gd name="T95" fmla="*/ 21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4" h="301">
                  <a:moveTo>
                    <a:pt x="0" y="210"/>
                  </a:moveTo>
                  <a:lnTo>
                    <a:pt x="4" y="206"/>
                  </a:lnTo>
                  <a:lnTo>
                    <a:pt x="10" y="206"/>
                  </a:lnTo>
                  <a:lnTo>
                    <a:pt x="12" y="200"/>
                  </a:lnTo>
                  <a:lnTo>
                    <a:pt x="12" y="198"/>
                  </a:lnTo>
                  <a:lnTo>
                    <a:pt x="12" y="189"/>
                  </a:lnTo>
                  <a:lnTo>
                    <a:pt x="19" y="187"/>
                  </a:lnTo>
                  <a:lnTo>
                    <a:pt x="23" y="189"/>
                  </a:lnTo>
                  <a:lnTo>
                    <a:pt x="23" y="193"/>
                  </a:lnTo>
                  <a:lnTo>
                    <a:pt x="27" y="200"/>
                  </a:lnTo>
                  <a:lnTo>
                    <a:pt x="29" y="202"/>
                  </a:lnTo>
                  <a:lnTo>
                    <a:pt x="33" y="191"/>
                  </a:lnTo>
                  <a:lnTo>
                    <a:pt x="44" y="187"/>
                  </a:lnTo>
                  <a:lnTo>
                    <a:pt x="48" y="189"/>
                  </a:lnTo>
                  <a:lnTo>
                    <a:pt x="48" y="196"/>
                  </a:lnTo>
                  <a:lnTo>
                    <a:pt x="50" y="198"/>
                  </a:lnTo>
                  <a:lnTo>
                    <a:pt x="54" y="193"/>
                  </a:lnTo>
                  <a:lnTo>
                    <a:pt x="57" y="193"/>
                  </a:lnTo>
                  <a:lnTo>
                    <a:pt x="59" y="196"/>
                  </a:lnTo>
                  <a:lnTo>
                    <a:pt x="61" y="198"/>
                  </a:lnTo>
                  <a:lnTo>
                    <a:pt x="132" y="198"/>
                  </a:lnTo>
                  <a:lnTo>
                    <a:pt x="139" y="179"/>
                  </a:lnTo>
                  <a:lnTo>
                    <a:pt x="132" y="174"/>
                  </a:lnTo>
                  <a:lnTo>
                    <a:pt x="118" y="0"/>
                  </a:lnTo>
                  <a:lnTo>
                    <a:pt x="141" y="0"/>
                  </a:lnTo>
                  <a:lnTo>
                    <a:pt x="272" y="86"/>
                  </a:lnTo>
                  <a:lnTo>
                    <a:pt x="274" y="94"/>
                  </a:lnTo>
                  <a:lnTo>
                    <a:pt x="278" y="99"/>
                  </a:lnTo>
                  <a:lnTo>
                    <a:pt x="286" y="99"/>
                  </a:lnTo>
                  <a:lnTo>
                    <a:pt x="293" y="101"/>
                  </a:lnTo>
                  <a:lnTo>
                    <a:pt x="295" y="105"/>
                  </a:lnTo>
                  <a:lnTo>
                    <a:pt x="301" y="107"/>
                  </a:lnTo>
                  <a:lnTo>
                    <a:pt x="303" y="109"/>
                  </a:lnTo>
                  <a:lnTo>
                    <a:pt x="303" y="113"/>
                  </a:lnTo>
                  <a:lnTo>
                    <a:pt x="301" y="120"/>
                  </a:lnTo>
                  <a:lnTo>
                    <a:pt x="303" y="122"/>
                  </a:lnTo>
                  <a:lnTo>
                    <a:pt x="307" y="124"/>
                  </a:lnTo>
                  <a:lnTo>
                    <a:pt x="318" y="122"/>
                  </a:lnTo>
                  <a:lnTo>
                    <a:pt x="324" y="120"/>
                  </a:lnTo>
                  <a:lnTo>
                    <a:pt x="324" y="120"/>
                  </a:lnTo>
                  <a:lnTo>
                    <a:pt x="324" y="158"/>
                  </a:lnTo>
                  <a:lnTo>
                    <a:pt x="322" y="177"/>
                  </a:lnTo>
                  <a:lnTo>
                    <a:pt x="320" y="179"/>
                  </a:lnTo>
                  <a:lnTo>
                    <a:pt x="318" y="185"/>
                  </a:lnTo>
                  <a:lnTo>
                    <a:pt x="318" y="189"/>
                  </a:lnTo>
                  <a:lnTo>
                    <a:pt x="307" y="196"/>
                  </a:lnTo>
                  <a:lnTo>
                    <a:pt x="301" y="198"/>
                  </a:lnTo>
                  <a:lnTo>
                    <a:pt x="295" y="200"/>
                  </a:lnTo>
                  <a:lnTo>
                    <a:pt x="291" y="202"/>
                  </a:lnTo>
                  <a:lnTo>
                    <a:pt x="286" y="202"/>
                  </a:lnTo>
                  <a:lnTo>
                    <a:pt x="278" y="202"/>
                  </a:lnTo>
                  <a:lnTo>
                    <a:pt x="272" y="206"/>
                  </a:lnTo>
                  <a:lnTo>
                    <a:pt x="267" y="204"/>
                  </a:lnTo>
                  <a:lnTo>
                    <a:pt x="253" y="206"/>
                  </a:lnTo>
                  <a:lnTo>
                    <a:pt x="248" y="204"/>
                  </a:lnTo>
                  <a:lnTo>
                    <a:pt x="248" y="206"/>
                  </a:lnTo>
                  <a:lnTo>
                    <a:pt x="246" y="204"/>
                  </a:lnTo>
                  <a:lnTo>
                    <a:pt x="244" y="204"/>
                  </a:lnTo>
                  <a:lnTo>
                    <a:pt x="238" y="202"/>
                  </a:lnTo>
                  <a:lnTo>
                    <a:pt x="234" y="204"/>
                  </a:lnTo>
                  <a:lnTo>
                    <a:pt x="223" y="204"/>
                  </a:lnTo>
                  <a:lnTo>
                    <a:pt x="217" y="208"/>
                  </a:lnTo>
                  <a:lnTo>
                    <a:pt x="213" y="212"/>
                  </a:lnTo>
                  <a:lnTo>
                    <a:pt x="198" y="221"/>
                  </a:lnTo>
                  <a:lnTo>
                    <a:pt x="185" y="227"/>
                  </a:lnTo>
                  <a:lnTo>
                    <a:pt x="185" y="231"/>
                  </a:lnTo>
                  <a:lnTo>
                    <a:pt x="175" y="236"/>
                  </a:lnTo>
                  <a:lnTo>
                    <a:pt x="173" y="233"/>
                  </a:lnTo>
                  <a:lnTo>
                    <a:pt x="166" y="236"/>
                  </a:lnTo>
                  <a:lnTo>
                    <a:pt x="164" y="238"/>
                  </a:lnTo>
                  <a:lnTo>
                    <a:pt x="162" y="238"/>
                  </a:lnTo>
                  <a:lnTo>
                    <a:pt x="158" y="246"/>
                  </a:lnTo>
                  <a:lnTo>
                    <a:pt x="158" y="248"/>
                  </a:lnTo>
                  <a:lnTo>
                    <a:pt x="154" y="255"/>
                  </a:lnTo>
                  <a:lnTo>
                    <a:pt x="147" y="265"/>
                  </a:lnTo>
                  <a:lnTo>
                    <a:pt x="143" y="269"/>
                  </a:lnTo>
                  <a:lnTo>
                    <a:pt x="139" y="271"/>
                  </a:lnTo>
                  <a:lnTo>
                    <a:pt x="141" y="276"/>
                  </a:lnTo>
                  <a:lnTo>
                    <a:pt x="141" y="282"/>
                  </a:lnTo>
                  <a:lnTo>
                    <a:pt x="137" y="282"/>
                  </a:lnTo>
                  <a:lnTo>
                    <a:pt x="137" y="286"/>
                  </a:lnTo>
                  <a:lnTo>
                    <a:pt x="139" y="288"/>
                  </a:lnTo>
                  <a:lnTo>
                    <a:pt x="137" y="295"/>
                  </a:lnTo>
                  <a:lnTo>
                    <a:pt x="135" y="295"/>
                  </a:lnTo>
                  <a:lnTo>
                    <a:pt x="130" y="301"/>
                  </a:lnTo>
                  <a:lnTo>
                    <a:pt x="124" y="299"/>
                  </a:lnTo>
                  <a:lnTo>
                    <a:pt x="124" y="297"/>
                  </a:lnTo>
                  <a:lnTo>
                    <a:pt x="124" y="295"/>
                  </a:lnTo>
                  <a:lnTo>
                    <a:pt x="120" y="295"/>
                  </a:lnTo>
                  <a:lnTo>
                    <a:pt x="114" y="297"/>
                  </a:lnTo>
                  <a:lnTo>
                    <a:pt x="111" y="299"/>
                  </a:lnTo>
                  <a:lnTo>
                    <a:pt x="111" y="299"/>
                  </a:lnTo>
                  <a:lnTo>
                    <a:pt x="103" y="299"/>
                  </a:lnTo>
                  <a:lnTo>
                    <a:pt x="99" y="297"/>
                  </a:lnTo>
                  <a:lnTo>
                    <a:pt x="95" y="297"/>
                  </a:lnTo>
                  <a:lnTo>
                    <a:pt x="90" y="301"/>
                  </a:lnTo>
                  <a:lnTo>
                    <a:pt x="90" y="297"/>
                  </a:lnTo>
                  <a:lnTo>
                    <a:pt x="88" y="295"/>
                  </a:lnTo>
                  <a:lnTo>
                    <a:pt x="82" y="295"/>
                  </a:lnTo>
                  <a:lnTo>
                    <a:pt x="82" y="292"/>
                  </a:lnTo>
                  <a:lnTo>
                    <a:pt x="80" y="290"/>
                  </a:lnTo>
                  <a:lnTo>
                    <a:pt x="80" y="286"/>
                  </a:lnTo>
                  <a:lnTo>
                    <a:pt x="78" y="286"/>
                  </a:lnTo>
                  <a:lnTo>
                    <a:pt x="76" y="288"/>
                  </a:lnTo>
                  <a:lnTo>
                    <a:pt x="73" y="290"/>
                  </a:lnTo>
                  <a:lnTo>
                    <a:pt x="76" y="284"/>
                  </a:lnTo>
                  <a:lnTo>
                    <a:pt x="78" y="280"/>
                  </a:lnTo>
                  <a:lnTo>
                    <a:pt x="78" y="278"/>
                  </a:lnTo>
                  <a:lnTo>
                    <a:pt x="73" y="276"/>
                  </a:lnTo>
                  <a:lnTo>
                    <a:pt x="71" y="274"/>
                  </a:lnTo>
                  <a:lnTo>
                    <a:pt x="73" y="269"/>
                  </a:lnTo>
                  <a:lnTo>
                    <a:pt x="71" y="265"/>
                  </a:lnTo>
                  <a:lnTo>
                    <a:pt x="67" y="261"/>
                  </a:lnTo>
                  <a:lnTo>
                    <a:pt x="65" y="259"/>
                  </a:lnTo>
                  <a:lnTo>
                    <a:pt x="63" y="261"/>
                  </a:lnTo>
                  <a:lnTo>
                    <a:pt x="61" y="261"/>
                  </a:lnTo>
                  <a:lnTo>
                    <a:pt x="54" y="259"/>
                  </a:lnTo>
                  <a:lnTo>
                    <a:pt x="52" y="259"/>
                  </a:lnTo>
                  <a:lnTo>
                    <a:pt x="48" y="265"/>
                  </a:lnTo>
                  <a:lnTo>
                    <a:pt x="44" y="265"/>
                  </a:lnTo>
                  <a:lnTo>
                    <a:pt x="42" y="267"/>
                  </a:lnTo>
                  <a:lnTo>
                    <a:pt x="36" y="267"/>
                  </a:lnTo>
                  <a:lnTo>
                    <a:pt x="31" y="265"/>
                  </a:lnTo>
                  <a:lnTo>
                    <a:pt x="29" y="263"/>
                  </a:lnTo>
                  <a:lnTo>
                    <a:pt x="25" y="265"/>
                  </a:lnTo>
                  <a:lnTo>
                    <a:pt x="23" y="265"/>
                  </a:lnTo>
                  <a:lnTo>
                    <a:pt x="23" y="265"/>
                  </a:lnTo>
                  <a:lnTo>
                    <a:pt x="23" y="263"/>
                  </a:lnTo>
                  <a:lnTo>
                    <a:pt x="23" y="259"/>
                  </a:lnTo>
                  <a:lnTo>
                    <a:pt x="19" y="257"/>
                  </a:lnTo>
                  <a:lnTo>
                    <a:pt x="19" y="252"/>
                  </a:lnTo>
                  <a:lnTo>
                    <a:pt x="19" y="250"/>
                  </a:lnTo>
                  <a:lnTo>
                    <a:pt x="19" y="248"/>
                  </a:lnTo>
                  <a:lnTo>
                    <a:pt x="17" y="244"/>
                  </a:lnTo>
                  <a:lnTo>
                    <a:pt x="17" y="242"/>
                  </a:lnTo>
                  <a:lnTo>
                    <a:pt x="14" y="240"/>
                  </a:lnTo>
                  <a:lnTo>
                    <a:pt x="12" y="242"/>
                  </a:lnTo>
                  <a:lnTo>
                    <a:pt x="8" y="240"/>
                  </a:lnTo>
                  <a:lnTo>
                    <a:pt x="6" y="233"/>
                  </a:lnTo>
                  <a:lnTo>
                    <a:pt x="2" y="229"/>
                  </a:lnTo>
                  <a:lnTo>
                    <a:pt x="2" y="227"/>
                  </a:lnTo>
                  <a:lnTo>
                    <a:pt x="4" y="219"/>
                  </a:lnTo>
                  <a:lnTo>
                    <a:pt x="2" y="217"/>
                  </a:lnTo>
                  <a:lnTo>
                    <a:pt x="2" y="212"/>
                  </a:lnTo>
                  <a:lnTo>
                    <a:pt x="0" y="21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10" name="Freeform 120">
              <a:extLst>
                <a:ext uri="{FF2B5EF4-FFF2-40B4-BE49-F238E27FC236}">
                  <a16:creationId xmlns:a16="http://schemas.microsoft.com/office/drawing/2014/main" id="{8C0128CF-2904-4DD5-9B94-BE2C68A70898}"/>
                </a:ext>
              </a:extLst>
            </p:cNvPr>
            <p:cNvSpPr>
              <a:spLocks/>
            </p:cNvSpPr>
            <p:nvPr/>
          </p:nvSpPr>
          <p:spPr bwMode="auto">
            <a:xfrm>
              <a:off x="4205752" y="3217062"/>
              <a:ext cx="120111" cy="82521"/>
            </a:xfrm>
            <a:custGeom>
              <a:avLst/>
              <a:gdLst>
                <a:gd name="T0" fmla="*/ 2 w 149"/>
                <a:gd name="T1" fmla="*/ 86 h 109"/>
                <a:gd name="T2" fmla="*/ 0 w 149"/>
                <a:gd name="T3" fmla="*/ 80 h 109"/>
                <a:gd name="T4" fmla="*/ 4 w 149"/>
                <a:gd name="T5" fmla="*/ 74 h 109"/>
                <a:gd name="T6" fmla="*/ 6 w 149"/>
                <a:gd name="T7" fmla="*/ 67 h 109"/>
                <a:gd name="T8" fmla="*/ 17 w 149"/>
                <a:gd name="T9" fmla="*/ 53 h 109"/>
                <a:gd name="T10" fmla="*/ 21 w 149"/>
                <a:gd name="T11" fmla="*/ 44 h 109"/>
                <a:gd name="T12" fmla="*/ 27 w 149"/>
                <a:gd name="T13" fmla="*/ 36 h 109"/>
                <a:gd name="T14" fmla="*/ 36 w 149"/>
                <a:gd name="T15" fmla="*/ 31 h 109"/>
                <a:gd name="T16" fmla="*/ 48 w 149"/>
                <a:gd name="T17" fmla="*/ 29 h 109"/>
                <a:gd name="T18" fmla="*/ 61 w 149"/>
                <a:gd name="T19" fmla="*/ 19 h 109"/>
                <a:gd name="T20" fmla="*/ 80 w 149"/>
                <a:gd name="T21" fmla="*/ 6 h 109"/>
                <a:gd name="T22" fmla="*/ 97 w 149"/>
                <a:gd name="T23" fmla="*/ 2 h 109"/>
                <a:gd name="T24" fmla="*/ 107 w 149"/>
                <a:gd name="T25" fmla="*/ 2 h 109"/>
                <a:gd name="T26" fmla="*/ 111 w 149"/>
                <a:gd name="T27" fmla="*/ 4 h 109"/>
                <a:gd name="T28" fmla="*/ 109 w 149"/>
                <a:gd name="T29" fmla="*/ 10 h 109"/>
                <a:gd name="T30" fmla="*/ 107 w 149"/>
                <a:gd name="T31" fmla="*/ 21 h 109"/>
                <a:gd name="T32" fmla="*/ 126 w 149"/>
                <a:gd name="T33" fmla="*/ 42 h 109"/>
                <a:gd name="T34" fmla="*/ 143 w 149"/>
                <a:gd name="T35" fmla="*/ 42 h 109"/>
                <a:gd name="T36" fmla="*/ 145 w 149"/>
                <a:gd name="T37" fmla="*/ 46 h 109"/>
                <a:gd name="T38" fmla="*/ 147 w 149"/>
                <a:gd name="T39" fmla="*/ 50 h 109"/>
                <a:gd name="T40" fmla="*/ 149 w 149"/>
                <a:gd name="T41" fmla="*/ 61 h 109"/>
                <a:gd name="T42" fmla="*/ 149 w 149"/>
                <a:gd name="T43" fmla="*/ 63 h 109"/>
                <a:gd name="T44" fmla="*/ 143 w 149"/>
                <a:gd name="T45" fmla="*/ 69 h 109"/>
                <a:gd name="T46" fmla="*/ 135 w 149"/>
                <a:gd name="T47" fmla="*/ 72 h 109"/>
                <a:gd name="T48" fmla="*/ 130 w 149"/>
                <a:gd name="T49" fmla="*/ 76 h 109"/>
                <a:gd name="T50" fmla="*/ 128 w 149"/>
                <a:gd name="T51" fmla="*/ 82 h 109"/>
                <a:gd name="T52" fmla="*/ 122 w 149"/>
                <a:gd name="T53" fmla="*/ 86 h 109"/>
                <a:gd name="T54" fmla="*/ 99 w 149"/>
                <a:gd name="T55" fmla="*/ 80 h 109"/>
                <a:gd name="T56" fmla="*/ 99 w 149"/>
                <a:gd name="T57" fmla="*/ 80 h 109"/>
                <a:gd name="T58" fmla="*/ 88 w 149"/>
                <a:gd name="T59" fmla="*/ 82 h 109"/>
                <a:gd name="T60" fmla="*/ 71 w 149"/>
                <a:gd name="T61" fmla="*/ 84 h 109"/>
                <a:gd name="T62" fmla="*/ 54 w 149"/>
                <a:gd name="T63" fmla="*/ 84 h 109"/>
                <a:gd name="T64" fmla="*/ 48 w 149"/>
                <a:gd name="T65" fmla="*/ 90 h 109"/>
                <a:gd name="T66" fmla="*/ 50 w 149"/>
                <a:gd name="T67" fmla="*/ 97 h 109"/>
                <a:gd name="T68" fmla="*/ 52 w 149"/>
                <a:gd name="T69" fmla="*/ 109 h 109"/>
                <a:gd name="T70" fmla="*/ 46 w 149"/>
                <a:gd name="T71" fmla="*/ 107 h 109"/>
                <a:gd name="T72" fmla="*/ 40 w 149"/>
                <a:gd name="T73" fmla="*/ 109 h 109"/>
                <a:gd name="T74" fmla="*/ 29 w 149"/>
                <a:gd name="T75" fmla="*/ 107 h 109"/>
                <a:gd name="T76" fmla="*/ 23 w 149"/>
                <a:gd name="T77" fmla="*/ 101 h 109"/>
                <a:gd name="T78" fmla="*/ 17 w 149"/>
                <a:gd name="T79" fmla="*/ 101 h 109"/>
                <a:gd name="T80" fmla="*/ 6 w 149"/>
                <a:gd name="T81" fmla="*/ 97 h 109"/>
                <a:gd name="T82" fmla="*/ 0 w 149"/>
                <a:gd name="T83" fmla="*/ 9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109">
                  <a:moveTo>
                    <a:pt x="0" y="93"/>
                  </a:moveTo>
                  <a:lnTo>
                    <a:pt x="2" y="86"/>
                  </a:lnTo>
                  <a:lnTo>
                    <a:pt x="0" y="84"/>
                  </a:lnTo>
                  <a:lnTo>
                    <a:pt x="0" y="80"/>
                  </a:lnTo>
                  <a:lnTo>
                    <a:pt x="4" y="80"/>
                  </a:lnTo>
                  <a:lnTo>
                    <a:pt x="4" y="74"/>
                  </a:lnTo>
                  <a:lnTo>
                    <a:pt x="2" y="69"/>
                  </a:lnTo>
                  <a:lnTo>
                    <a:pt x="6" y="67"/>
                  </a:lnTo>
                  <a:lnTo>
                    <a:pt x="10" y="63"/>
                  </a:lnTo>
                  <a:lnTo>
                    <a:pt x="17" y="53"/>
                  </a:lnTo>
                  <a:lnTo>
                    <a:pt x="21" y="46"/>
                  </a:lnTo>
                  <a:lnTo>
                    <a:pt x="21" y="44"/>
                  </a:lnTo>
                  <a:lnTo>
                    <a:pt x="25" y="36"/>
                  </a:lnTo>
                  <a:lnTo>
                    <a:pt x="27" y="36"/>
                  </a:lnTo>
                  <a:lnTo>
                    <a:pt x="29" y="34"/>
                  </a:lnTo>
                  <a:lnTo>
                    <a:pt x="36" y="31"/>
                  </a:lnTo>
                  <a:lnTo>
                    <a:pt x="38" y="34"/>
                  </a:lnTo>
                  <a:lnTo>
                    <a:pt x="48" y="29"/>
                  </a:lnTo>
                  <a:lnTo>
                    <a:pt x="48" y="25"/>
                  </a:lnTo>
                  <a:lnTo>
                    <a:pt x="61" y="19"/>
                  </a:lnTo>
                  <a:lnTo>
                    <a:pt x="76" y="10"/>
                  </a:lnTo>
                  <a:lnTo>
                    <a:pt x="80" y="6"/>
                  </a:lnTo>
                  <a:lnTo>
                    <a:pt x="86" y="2"/>
                  </a:lnTo>
                  <a:lnTo>
                    <a:pt x="97" y="2"/>
                  </a:lnTo>
                  <a:lnTo>
                    <a:pt x="101" y="0"/>
                  </a:lnTo>
                  <a:lnTo>
                    <a:pt x="107" y="2"/>
                  </a:lnTo>
                  <a:lnTo>
                    <a:pt x="109" y="2"/>
                  </a:lnTo>
                  <a:lnTo>
                    <a:pt x="111" y="4"/>
                  </a:lnTo>
                  <a:lnTo>
                    <a:pt x="111" y="6"/>
                  </a:lnTo>
                  <a:lnTo>
                    <a:pt x="109" y="10"/>
                  </a:lnTo>
                  <a:lnTo>
                    <a:pt x="107" y="15"/>
                  </a:lnTo>
                  <a:lnTo>
                    <a:pt x="107" y="21"/>
                  </a:lnTo>
                  <a:lnTo>
                    <a:pt x="126" y="34"/>
                  </a:lnTo>
                  <a:lnTo>
                    <a:pt x="126" y="42"/>
                  </a:lnTo>
                  <a:lnTo>
                    <a:pt x="135" y="46"/>
                  </a:lnTo>
                  <a:lnTo>
                    <a:pt x="143" y="42"/>
                  </a:lnTo>
                  <a:lnTo>
                    <a:pt x="145" y="44"/>
                  </a:lnTo>
                  <a:lnTo>
                    <a:pt x="145" y="46"/>
                  </a:lnTo>
                  <a:lnTo>
                    <a:pt x="147" y="48"/>
                  </a:lnTo>
                  <a:lnTo>
                    <a:pt x="147" y="50"/>
                  </a:lnTo>
                  <a:lnTo>
                    <a:pt x="145" y="55"/>
                  </a:lnTo>
                  <a:lnTo>
                    <a:pt x="149" y="61"/>
                  </a:lnTo>
                  <a:lnTo>
                    <a:pt x="149" y="61"/>
                  </a:lnTo>
                  <a:lnTo>
                    <a:pt x="149" y="63"/>
                  </a:lnTo>
                  <a:lnTo>
                    <a:pt x="145" y="67"/>
                  </a:lnTo>
                  <a:lnTo>
                    <a:pt x="143" y="69"/>
                  </a:lnTo>
                  <a:lnTo>
                    <a:pt x="137" y="72"/>
                  </a:lnTo>
                  <a:lnTo>
                    <a:pt x="135" y="72"/>
                  </a:lnTo>
                  <a:lnTo>
                    <a:pt x="130" y="74"/>
                  </a:lnTo>
                  <a:lnTo>
                    <a:pt x="130" y="76"/>
                  </a:lnTo>
                  <a:lnTo>
                    <a:pt x="126" y="78"/>
                  </a:lnTo>
                  <a:lnTo>
                    <a:pt x="128" y="82"/>
                  </a:lnTo>
                  <a:lnTo>
                    <a:pt x="122" y="84"/>
                  </a:lnTo>
                  <a:lnTo>
                    <a:pt x="122" y="86"/>
                  </a:lnTo>
                  <a:lnTo>
                    <a:pt x="101" y="80"/>
                  </a:lnTo>
                  <a:lnTo>
                    <a:pt x="99" y="80"/>
                  </a:lnTo>
                  <a:lnTo>
                    <a:pt x="99" y="80"/>
                  </a:lnTo>
                  <a:lnTo>
                    <a:pt x="99" y="80"/>
                  </a:lnTo>
                  <a:lnTo>
                    <a:pt x="95" y="82"/>
                  </a:lnTo>
                  <a:lnTo>
                    <a:pt x="88" y="82"/>
                  </a:lnTo>
                  <a:lnTo>
                    <a:pt x="82" y="84"/>
                  </a:lnTo>
                  <a:lnTo>
                    <a:pt x="71" y="84"/>
                  </a:lnTo>
                  <a:lnTo>
                    <a:pt x="69" y="84"/>
                  </a:lnTo>
                  <a:lnTo>
                    <a:pt x="54" y="84"/>
                  </a:lnTo>
                  <a:lnTo>
                    <a:pt x="48" y="84"/>
                  </a:lnTo>
                  <a:lnTo>
                    <a:pt x="48" y="90"/>
                  </a:lnTo>
                  <a:lnTo>
                    <a:pt x="48" y="97"/>
                  </a:lnTo>
                  <a:lnTo>
                    <a:pt x="50" y="97"/>
                  </a:lnTo>
                  <a:lnTo>
                    <a:pt x="52" y="103"/>
                  </a:lnTo>
                  <a:lnTo>
                    <a:pt x="52" y="109"/>
                  </a:lnTo>
                  <a:lnTo>
                    <a:pt x="48" y="109"/>
                  </a:lnTo>
                  <a:lnTo>
                    <a:pt x="46" y="107"/>
                  </a:lnTo>
                  <a:lnTo>
                    <a:pt x="44" y="107"/>
                  </a:lnTo>
                  <a:lnTo>
                    <a:pt x="40" y="109"/>
                  </a:lnTo>
                  <a:lnTo>
                    <a:pt x="36" y="109"/>
                  </a:lnTo>
                  <a:lnTo>
                    <a:pt x="29" y="107"/>
                  </a:lnTo>
                  <a:lnTo>
                    <a:pt x="27" y="103"/>
                  </a:lnTo>
                  <a:lnTo>
                    <a:pt x="23" y="101"/>
                  </a:lnTo>
                  <a:lnTo>
                    <a:pt x="19" y="101"/>
                  </a:lnTo>
                  <a:lnTo>
                    <a:pt x="17" y="101"/>
                  </a:lnTo>
                  <a:lnTo>
                    <a:pt x="14" y="101"/>
                  </a:lnTo>
                  <a:lnTo>
                    <a:pt x="6" y="97"/>
                  </a:lnTo>
                  <a:lnTo>
                    <a:pt x="2" y="90"/>
                  </a:lnTo>
                  <a:lnTo>
                    <a:pt x="0" y="9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11" name="Freeform 121">
              <a:extLst>
                <a:ext uri="{FF2B5EF4-FFF2-40B4-BE49-F238E27FC236}">
                  <a16:creationId xmlns:a16="http://schemas.microsoft.com/office/drawing/2014/main" id="{C5777056-EFF6-4F0E-BC09-BFACC3FE3D21}"/>
                </a:ext>
              </a:extLst>
            </p:cNvPr>
            <p:cNvSpPr>
              <a:spLocks/>
            </p:cNvSpPr>
            <p:nvPr/>
          </p:nvSpPr>
          <p:spPr bwMode="auto">
            <a:xfrm>
              <a:off x="4009865" y="3192836"/>
              <a:ext cx="103989" cy="71923"/>
            </a:xfrm>
            <a:custGeom>
              <a:avLst/>
              <a:gdLst>
                <a:gd name="T0" fmla="*/ 23 w 129"/>
                <a:gd name="T1" fmla="*/ 11 h 95"/>
                <a:gd name="T2" fmla="*/ 30 w 129"/>
                <a:gd name="T3" fmla="*/ 7 h 95"/>
                <a:gd name="T4" fmla="*/ 51 w 129"/>
                <a:gd name="T5" fmla="*/ 0 h 95"/>
                <a:gd name="T6" fmla="*/ 64 w 129"/>
                <a:gd name="T7" fmla="*/ 4 h 95"/>
                <a:gd name="T8" fmla="*/ 72 w 129"/>
                <a:gd name="T9" fmla="*/ 11 h 95"/>
                <a:gd name="T10" fmla="*/ 76 w 129"/>
                <a:gd name="T11" fmla="*/ 13 h 95"/>
                <a:gd name="T12" fmla="*/ 80 w 129"/>
                <a:gd name="T13" fmla="*/ 13 h 95"/>
                <a:gd name="T14" fmla="*/ 85 w 129"/>
                <a:gd name="T15" fmla="*/ 15 h 95"/>
                <a:gd name="T16" fmla="*/ 91 w 129"/>
                <a:gd name="T17" fmla="*/ 23 h 95"/>
                <a:gd name="T18" fmla="*/ 95 w 129"/>
                <a:gd name="T19" fmla="*/ 28 h 95"/>
                <a:gd name="T20" fmla="*/ 99 w 129"/>
                <a:gd name="T21" fmla="*/ 34 h 95"/>
                <a:gd name="T22" fmla="*/ 106 w 129"/>
                <a:gd name="T23" fmla="*/ 40 h 95"/>
                <a:gd name="T24" fmla="*/ 108 w 129"/>
                <a:gd name="T25" fmla="*/ 47 h 95"/>
                <a:gd name="T26" fmla="*/ 108 w 129"/>
                <a:gd name="T27" fmla="*/ 57 h 95"/>
                <a:gd name="T28" fmla="*/ 112 w 129"/>
                <a:gd name="T29" fmla="*/ 63 h 95"/>
                <a:gd name="T30" fmla="*/ 118 w 129"/>
                <a:gd name="T31" fmla="*/ 72 h 95"/>
                <a:gd name="T32" fmla="*/ 123 w 129"/>
                <a:gd name="T33" fmla="*/ 72 h 95"/>
                <a:gd name="T34" fmla="*/ 125 w 129"/>
                <a:gd name="T35" fmla="*/ 78 h 95"/>
                <a:gd name="T36" fmla="*/ 125 w 129"/>
                <a:gd name="T37" fmla="*/ 82 h 95"/>
                <a:gd name="T38" fmla="*/ 129 w 129"/>
                <a:gd name="T39" fmla="*/ 89 h 95"/>
                <a:gd name="T40" fmla="*/ 129 w 129"/>
                <a:gd name="T41" fmla="*/ 95 h 95"/>
                <a:gd name="T42" fmla="*/ 125 w 129"/>
                <a:gd name="T43" fmla="*/ 91 h 95"/>
                <a:gd name="T44" fmla="*/ 118 w 129"/>
                <a:gd name="T45" fmla="*/ 89 h 95"/>
                <a:gd name="T46" fmla="*/ 108 w 129"/>
                <a:gd name="T47" fmla="*/ 89 h 95"/>
                <a:gd name="T48" fmla="*/ 99 w 129"/>
                <a:gd name="T49" fmla="*/ 87 h 95"/>
                <a:gd name="T50" fmla="*/ 78 w 129"/>
                <a:gd name="T51" fmla="*/ 82 h 95"/>
                <a:gd name="T52" fmla="*/ 74 w 129"/>
                <a:gd name="T53" fmla="*/ 82 h 95"/>
                <a:gd name="T54" fmla="*/ 51 w 129"/>
                <a:gd name="T55" fmla="*/ 80 h 95"/>
                <a:gd name="T56" fmla="*/ 40 w 129"/>
                <a:gd name="T57" fmla="*/ 89 h 95"/>
                <a:gd name="T58" fmla="*/ 21 w 129"/>
                <a:gd name="T59" fmla="*/ 91 h 95"/>
                <a:gd name="T60" fmla="*/ 15 w 129"/>
                <a:gd name="T61" fmla="*/ 85 h 95"/>
                <a:gd name="T62" fmla="*/ 17 w 129"/>
                <a:gd name="T63" fmla="*/ 85 h 95"/>
                <a:gd name="T64" fmla="*/ 23 w 129"/>
                <a:gd name="T65" fmla="*/ 82 h 95"/>
                <a:gd name="T66" fmla="*/ 13 w 129"/>
                <a:gd name="T67" fmla="*/ 82 h 95"/>
                <a:gd name="T68" fmla="*/ 13 w 129"/>
                <a:gd name="T69" fmla="*/ 80 h 95"/>
                <a:gd name="T70" fmla="*/ 15 w 129"/>
                <a:gd name="T71" fmla="*/ 72 h 95"/>
                <a:gd name="T72" fmla="*/ 32 w 129"/>
                <a:gd name="T73" fmla="*/ 70 h 95"/>
                <a:gd name="T74" fmla="*/ 40 w 129"/>
                <a:gd name="T75" fmla="*/ 66 h 95"/>
                <a:gd name="T76" fmla="*/ 42 w 129"/>
                <a:gd name="T77" fmla="*/ 66 h 95"/>
                <a:gd name="T78" fmla="*/ 49 w 129"/>
                <a:gd name="T79" fmla="*/ 63 h 95"/>
                <a:gd name="T80" fmla="*/ 57 w 129"/>
                <a:gd name="T81" fmla="*/ 66 h 95"/>
                <a:gd name="T82" fmla="*/ 68 w 129"/>
                <a:gd name="T83" fmla="*/ 72 h 95"/>
                <a:gd name="T84" fmla="*/ 74 w 129"/>
                <a:gd name="T85" fmla="*/ 68 h 95"/>
                <a:gd name="T86" fmla="*/ 72 w 129"/>
                <a:gd name="T87" fmla="*/ 66 h 95"/>
                <a:gd name="T88" fmla="*/ 59 w 129"/>
                <a:gd name="T89" fmla="*/ 61 h 95"/>
                <a:gd name="T90" fmla="*/ 47 w 129"/>
                <a:gd name="T91" fmla="*/ 57 h 95"/>
                <a:gd name="T92" fmla="*/ 38 w 129"/>
                <a:gd name="T93" fmla="*/ 57 h 95"/>
                <a:gd name="T94" fmla="*/ 28 w 129"/>
                <a:gd name="T95" fmla="*/ 63 h 95"/>
                <a:gd name="T96" fmla="*/ 17 w 129"/>
                <a:gd name="T97" fmla="*/ 66 h 95"/>
                <a:gd name="T98" fmla="*/ 19 w 129"/>
                <a:gd name="T99" fmla="*/ 61 h 95"/>
                <a:gd name="T100" fmla="*/ 15 w 129"/>
                <a:gd name="T101" fmla="*/ 57 h 95"/>
                <a:gd name="T102" fmla="*/ 11 w 129"/>
                <a:gd name="T103" fmla="*/ 53 h 95"/>
                <a:gd name="T104" fmla="*/ 0 w 129"/>
                <a:gd name="T105" fmla="*/ 40 h 95"/>
                <a:gd name="T106" fmla="*/ 19 w 129"/>
                <a:gd name="T107" fmla="*/ 1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9" h="95">
                  <a:moveTo>
                    <a:pt x="19" y="13"/>
                  </a:moveTo>
                  <a:lnTo>
                    <a:pt x="23" y="11"/>
                  </a:lnTo>
                  <a:lnTo>
                    <a:pt x="26" y="11"/>
                  </a:lnTo>
                  <a:lnTo>
                    <a:pt x="30" y="7"/>
                  </a:lnTo>
                  <a:lnTo>
                    <a:pt x="40" y="4"/>
                  </a:lnTo>
                  <a:lnTo>
                    <a:pt x="51" y="0"/>
                  </a:lnTo>
                  <a:lnTo>
                    <a:pt x="53" y="0"/>
                  </a:lnTo>
                  <a:lnTo>
                    <a:pt x="64" y="4"/>
                  </a:lnTo>
                  <a:lnTo>
                    <a:pt x="68" y="4"/>
                  </a:lnTo>
                  <a:lnTo>
                    <a:pt x="72" y="11"/>
                  </a:lnTo>
                  <a:lnTo>
                    <a:pt x="72" y="13"/>
                  </a:lnTo>
                  <a:lnTo>
                    <a:pt x="76" y="13"/>
                  </a:lnTo>
                  <a:lnTo>
                    <a:pt x="78" y="13"/>
                  </a:lnTo>
                  <a:lnTo>
                    <a:pt x="80" y="13"/>
                  </a:lnTo>
                  <a:lnTo>
                    <a:pt x="83" y="13"/>
                  </a:lnTo>
                  <a:lnTo>
                    <a:pt x="85" y="15"/>
                  </a:lnTo>
                  <a:lnTo>
                    <a:pt x="87" y="19"/>
                  </a:lnTo>
                  <a:lnTo>
                    <a:pt x="91" y="23"/>
                  </a:lnTo>
                  <a:lnTo>
                    <a:pt x="91" y="28"/>
                  </a:lnTo>
                  <a:lnTo>
                    <a:pt x="95" y="28"/>
                  </a:lnTo>
                  <a:lnTo>
                    <a:pt x="95" y="32"/>
                  </a:lnTo>
                  <a:lnTo>
                    <a:pt x="99" y="34"/>
                  </a:lnTo>
                  <a:lnTo>
                    <a:pt x="104" y="36"/>
                  </a:lnTo>
                  <a:lnTo>
                    <a:pt x="106" y="40"/>
                  </a:lnTo>
                  <a:lnTo>
                    <a:pt x="108" y="42"/>
                  </a:lnTo>
                  <a:lnTo>
                    <a:pt x="108" y="47"/>
                  </a:lnTo>
                  <a:lnTo>
                    <a:pt x="110" y="49"/>
                  </a:lnTo>
                  <a:lnTo>
                    <a:pt x="108" y="57"/>
                  </a:lnTo>
                  <a:lnTo>
                    <a:pt x="108" y="59"/>
                  </a:lnTo>
                  <a:lnTo>
                    <a:pt x="112" y="63"/>
                  </a:lnTo>
                  <a:lnTo>
                    <a:pt x="114" y="70"/>
                  </a:lnTo>
                  <a:lnTo>
                    <a:pt x="118" y="72"/>
                  </a:lnTo>
                  <a:lnTo>
                    <a:pt x="120" y="70"/>
                  </a:lnTo>
                  <a:lnTo>
                    <a:pt x="123" y="72"/>
                  </a:lnTo>
                  <a:lnTo>
                    <a:pt x="123" y="74"/>
                  </a:lnTo>
                  <a:lnTo>
                    <a:pt x="125" y="78"/>
                  </a:lnTo>
                  <a:lnTo>
                    <a:pt x="125" y="80"/>
                  </a:lnTo>
                  <a:lnTo>
                    <a:pt x="125" y="82"/>
                  </a:lnTo>
                  <a:lnTo>
                    <a:pt x="125" y="87"/>
                  </a:lnTo>
                  <a:lnTo>
                    <a:pt x="129" y="89"/>
                  </a:lnTo>
                  <a:lnTo>
                    <a:pt x="129" y="93"/>
                  </a:lnTo>
                  <a:lnTo>
                    <a:pt x="129" y="95"/>
                  </a:lnTo>
                  <a:lnTo>
                    <a:pt x="129" y="91"/>
                  </a:lnTo>
                  <a:lnTo>
                    <a:pt x="125" y="91"/>
                  </a:lnTo>
                  <a:lnTo>
                    <a:pt x="123" y="89"/>
                  </a:lnTo>
                  <a:lnTo>
                    <a:pt x="118" y="89"/>
                  </a:lnTo>
                  <a:lnTo>
                    <a:pt x="114" y="91"/>
                  </a:lnTo>
                  <a:lnTo>
                    <a:pt x="108" y="89"/>
                  </a:lnTo>
                  <a:lnTo>
                    <a:pt x="101" y="89"/>
                  </a:lnTo>
                  <a:lnTo>
                    <a:pt x="99" y="87"/>
                  </a:lnTo>
                  <a:lnTo>
                    <a:pt x="91" y="82"/>
                  </a:lnTo>
                  <a:lnTo>
                    <a:pt x="78" y="82"/>
                  </a:lnTo>
                  <a:lnTo>
                    <a:pt x="74" y="82"/>
                  </a:lnTo>
                  <a:lnTo>
                    <a:pt x="74" y="82"/>
                  </a:lnTo>
                  <a:lnTo>
                    <a:pt x="70" y="80"/>
                  </a:lnTo>
                  <a:lnTo>
                    <a:pt x="51" y="80"/>
                  </a:lnTo>
                  <a:lnTo>
                    <a:pt x="45" y="85"/>
                  </a:lnTo>
                  <a:lnTo>
                    <a:pt x="40" y="89"/>
                  </a:lnTo>
                  <a:lnTo>
                    <a:pt x="28" y="87"/>
                  </a:lnTo>
                  <a:lnTo>
                    <a:pt x="21" y="91"/>
                  </a:lnTo>
                  <a:lnTo>
                    <a:pt x="15" y="89"/>
                  </a:lnTo>
                  <a:lnTo>
                    <a:pt x="15" y="85"/>
                  </a:lnTo>
                  <a:lnTo>
                    <a:pt x="15" y="85"/>
                  </a:lnTo>
                  <a:lnTo>
                    <a:pt x="17" y="85"/>
                  </a:lnTo>
                  <a:lnTo>
                    <a:pt x="19" y="87"/>
                  </a:lnTo>
                  <a:lnTo>
                    <a:pt x="23" y="82"/>
                  </a:lnTo>
                  <a:lnTo>
                    <a:pt x="17" y="80"/>
                  </a:lnTo>
                  <a:lnTo>
                    <a:pt x="13" y="82"/>
                  </a:lnTo>
                  <a:lnTo>
                    <a:pt x="11" y="82"/>
                  </a:lnTo>
                  <a:lnTo>
                    <a:pt x="13" y="80"/>
                  </a:lnTo>
                  <a:lnTo>
                    <a:pt x="13" y="74"/>
                  </a:lnTo>
                  <a:lnTo>
                    <a:pt x="15" y="72"/>
                  </a:lnTo>
                  <a:lnTo>
                    <a:pt x="28" y="72"/>
                  </a:lnTo>
                  <a:lnTo>
                    <a:pt x="32" y="70"/>
                  </a:lnTo>
                  <a:lnTo>
                    <a:pt x="34" y="68"/>
                  </a:lnTo>
                  <a:lnTo>
                    <a:pt x="40" y="66"/>
                  </a:lnTo>
                  <a:lnTo>
                    <a:pt x="42" y="66"/>
                  </a:lnTo>
                  <a:lnTo>
                    <a:pt x="42" y="66"/>
                  </a:lnTo>
                  <a:lnTo>
                    <a:pt x="47" y="63"/>
                  </a:lnTo>
                  <a:lnTo>
                    <a:pt x="49" y="63"/>
                  </a:lnTo>
                  <a:lnTo>
                    <a:pt x="53" y="66"/>
                  </a:lnTo>
                  <a:lnTo>
                    <a:pt x="57" y="66"/>
                  </a:lnTo>
                  <a:lnTo>
                    <a:pt x="61" y="68"/>
                  </a:lnTo>
                  <a:lnTo>
                    <a:pt x="68" y="72"/>
                  </a:lnTo>
                  <a:lnTo>
                    <a:pt x="74" y="72"/>
                  </a:lnTo>
                  <a:lnTo>
                    <a:pt x="74" y="68"/>
                  </a:lnTo>
                  <a:lnTo>
                    <a:pt x="72" y="66"/>
                  </a:lnTo>
                  <a:lnTo>
                    <a:pt x="72" y="66"/>
                  </a:lnTo>
                  <a:lnTo>
                    <a:pt x="64" y="61"/>
                  </a:lnTo>
                  <a:lnTo>
                    <a:pt x="59" y="61"/>
                  </a:lnTo>
                  <a:lnTo>
                    <a:pt x="53" y="57"/>
                  </a:lnTo>
                  <a:lnTo>
                    <a:pt x="47" y="57"/>
                  </a:lnTo>
                  <a:lnTo>
                    <a:pt x="45" y="55"/>
                  </a:lnTo>
                  <a:lnTo>
                    <a:pt x="38" y="57"/>
                  </a:lnTo>
                  <a:lnTo>
                    <a:pt x="32" y="63"/>
                  </a:lnTo>
                  <a:lnTo>
                    <a:pt x="28" y="63"/>
                  </a:lnTo>
                  <a:lnTo>
                    <a:pt x="26" y="66"/>
                  </a:lnTo>
                  <a:lnTo>
                    <a:pt x="17" y="66"/>
                  </a:lnTo>
                  <a:lnTo>
                    <a:pt x="17" y="63"/>
                  </a:lnTo>
                  <a:lnTo>
                    <a:pt x="19" y="61"/>
                  </a:lnTo>
                  <a:lnTo>
                    <a:pt x="13" y="57"/>
                  </a:lnTo>
                  <a:lnTo>
                    <a:pt x="15" y="57"/>
                  </a:lnTo>
                  <a:lnTo>
                    <a:pt x="15" y="53"/>
                  </a:lnTo>
                  <a:lnTo>
                    <a:pt x="11" y="53"/>
                  </a:lnTo>
                  <a:lnTo>
                    <a:pt x="7" y="44"/>
                  </a:lnTo>
                  <a:lnTo>
                    <a:pt x="0" y="40"/>
                  </a:lnTo>
                  <a:lnTo>
                    <a:pt x="13" y="28"/>
                  </a:lnTo>
                  <a:lnTo>
                    <a:pt x="19" y="19"/>
                  </a:lnTo>
                  <a:lnTo>
                    <a:pt x="19" y="1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12" name="Freeform 122">
              <a:extLst>
                <a:ext uri="{FF2B5EF4-FFF2-40B4-BE49-F238E27FC236}">
                  <a16:creationId xmlns:a16="http://schemas.microsoft.com/office/drawing/2014/main" id="{208A9063-E76E-4B43-897F-935A049FCD7B}"/>
                </a:ext>
              </a:extLst>
            </p:cNvPr>
            <p:cNvSpPr>
              <a:spLocks/>
            </p:cNvSpPr>
            <p:nvPr/>
          </p:nvSpPr>
          <p:spPr bwMode="auto">
            <a:xfrm>
              <a:off x="4018732" y="3234476"/>
              <a:ext cx="50785" cy="14384"/>
            </a:xfrm>
            <a:custGeom>
              <a:avLst/>
              <a:gdLst>
                <a:gd name="T0" fmla="*/ 2 w 63"/>
                <a:gd name="T1" fmla="*/ 19 h 19"/>
                <a:gd name="T2" fmla="*/ 4 w 63"/>
                <a:gd name="T3" fmla="*/ 17 h 19"/>
                <a:gd name="T4" fmla="*/ 17 w 63"/>
                <a:gd name="T5" fmla="*/ 17 h 19"/>
                <a:gd name="T6" fmla="*/ 21 w 63"/>
                <a:gd name="T7" fmla="*/ 15 h 19"/>
                <a:gd name="T8" fmla="*/ 23 w 63"/>
                <a:gd name="T9" fmla="*/ 13 h 19"/>
                <a:gd name="T10" fmla="*/ 29 w 63"/>
                <a:gd name="T11" fmla="*/ 11 h 19"/>
                <a:gd name="T12" fmla="*/ 31 w 63"/>
                <a:gd name="T13" fmla="*/ 11 h 19"/>
                <a:gd name="T14" fmla="*/ 31 w 63"/>
                <a:gd name="T15" fmla="*/ 11 h 19"/>
                <a:gd name="T16" fmla="*/ 36 w 63"/>
                <a:gd name="T17" fmla="*/ 8 h 19"/>
                <a:gd name="T18" fmla="*/ 38 w 63"/>
                <a:gd name="T19" fmla="*/ 8 h 19"/>
                <a:gd name="T20" fmla="*/ 42 w 63"/>
                <a:gd name="T21" fmla="*/ 11 h 19"/>
                <a:gd name="T22" fmla="*/ 46 w 63"/>
                <a:gd name="T23" fmla="*/ 11 h 19"/>
                <a:gd name="T24" fmla="*/ 50 w 63"/>
                <a:gd name="T25" fmla="*/ 13 h 19"/>
                <a:gd name="T26" fmla="*/ 57 w 63"/>
                <a:gd name="T27" fmla="*/ 17 h 19"/>
                <a:gd name="T28" fmla="*/ 63 w 63"/>
                <a:gd name="T29" fmla="*/ 17 h 19"/>
                <a:gd name="T30" fmla="*/ 63 w 63"/>
                <a:gd name="T31" fmla="*/ 13 h 19"/>
                <a:gd name="T32" fmla="*/ 61 w 63"/>
                <a:gd name="T33" fmla="*/ 11 h 19"/>
                <a:gd name="T34" fmla="*/ 61 w 63"/>
                <a:gd name="T35" fmla="*/ 11 h 19"/>
                <a:gd name="T36" fmla="*/ 53 w 63"/>
                <a:gd name="T37" fmla="*/ 6 h 19"/>
                <a:gd name="T38" fmla="*/ 48 w 63"/>
                <a:gd name="T39" fmla="*/ 6 h 19"/>
                <a:gd name="T40" fmla="*/ 42 w 63"/>
                <a:gd name="T41" fmla="*/ 2 h 19"/>
                <a:gd name="T42" fmla="*/ 36 w 63"/>
                <a:gd name="T43" fmla="*/ 2 h 19"/>
                <a:gd name="T44" fmla="*/ 34 w 63"/>
                <a:gd name="T45" fmla="*/ 0 h 19"/>
                <a:gd name="T46" fmla="*/ 27 w 63"/>
                <a:gd name="T47" fmla="*/ 2 h 19"/>
                <a:gd name="T48" fmla="*/ 21 w 63"/>
                <a:gd name="T49" fmla="*/ 8 h 19"/>
                <a:gd name="T50" fmla="*/ 17 w 63"/>
                <a:gd name="T51" fmla="*/ 8 h 19"/>
                <a:gd name="T52" fmla="*/ 15 w 63"/>
                <a:gd name="T53" fmla="*/ 11 h 19"/>
                <a:gd name="T54" fmla="*/ 6 w 63"/>
                <a:gd name="T55" fmla="*/ 11 h 19"/>
                <a:gd name="T56" fmla="*/ 6 w 63"/>
                <a:gd name="T57" fmla="*/ 13 h 19"/>
                <a:gd name="T58" fmla="*/ 12 w 63"/>
                <a:gd name="T59" fmla="*/ 15 h 19"/>
                <a:gd name="T60" fmla="*/ 17 w 63"/>
                <a:gd name="T61" fmla="*/ 15 h 19"/>
                <a:gd name="T62" fmla="*/ 12 w 63"/>
                <a:gd name="T63" fmla="*/ 17 h 19"/>
                <a:gd name="T64" fmla="*/ 8 w 63"/>
                <a:gd name="T65" fmla="*/ 17 h 19"/>
                <a:gd name="T66" fmla="*/ 4 w 63"/>
                <a:gd name="T67" fmla="*/ 13 h 19"/>
                <a:gd name="T68" fmla="*/ 0 w 63"/>
                <a:gd name="T69" fmla="*/ 15 h 19"/>
                <a:gd name="T70" fmla="*/ 2 w 63"/>
                <a:gd name="T71" fmla="*/ 19 h 19"/>
                <a:gd name="T72" fmla="*/ 2 w 63"/>
                <a:gd name="T7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19">
                  <a:moveTo>
                    <a:pt x="2" y="19"/>
                  </a:moveTo>
                  <a:lnTo>
                    <a:pt x="4" y="17"/>
                  </a:lnTo>
                  <a:lnTo>
                    <a:pt x="17" y="17"/>
                  </a:lnTo>
                  <a:lnTo>
                    <a:pt x="21" y="15"/>
                  </a:lnTo>
                  <a:lnTo>
                    <a:pt x="23" y="13"/>
                  </a:lnTo>
                  <a:lnTo>
                    <a:pt x="29" y="11"/>
                  </a:lnTo>
                  <a:lnTo>
                    <a:pt x="31" y="11"/>
                  </a:lnTo>
                  <a:lnTo>
                    <a:pt x="31" y="11"/>
                  </a:lnTo>
                  <a:lnTo>
                    <a:pt x="36" y="8"/>
                  </a:lnTo>
                  <a:lnTo>
                    <a:pt x="38" y="8"/>
                  </a:lnTo>
                  <a:lnTo>
                    <a:pt x="42" y="11"/>
                  </a:lnTo>
                  <a:lnTo>
                    <a:pt x="46" y="11"/>
                  </a:lnTo>
                  <a:lnTo>
                    <a:pt x="50" y="13"/>
                  </a:lnTo>
                  <a:lnTo>
                    <a:pt x="57" y="17"/>
                  </a:lnTo>
                  <a:lnTo>
                    <a:pt x="63" y="17"/>
                  </a:lnTo>
                  <a:lnTo>
                    <a:pt x="63" y="13"/>
                  </a:lnTo>
                  <a:lnTo>
                    <a:pt x="61" y="11"/>
                  </a:lnTo>
                  <a:lnTo>
                    <a:pt x="61" y="11"/>
                  </a:lnTo>
                  <a:lnTo>
                    <a:pt x="53" y="6"/>
                  </a:lnTo>
                  <a:lnTo>
                    <a:pt x="48" y="6"/>
                  </a:lnTo>
                  <a:lnTo>
                    <a:pt x="42" y="2"/>
                  </a:lnTo>
                  <a:lnTo>
                    <a:pt x="36" y="2"/>
                  </a:lnTo>
                  <a:lnTo>
                    <a:pt x="34" y="0"/>
                  </a:lnTo>
                  <a:lnTo>
                    <a:pt x="27" y="2"/>
                  </a:lnTo>
                  <a:lnTo>
                    <a:pt x="21" y="8"/>
                  </a:lnTo>
                  <a:lnTo>
                    <a:pt x="17" y="8"/>
                  </a:lnTo>
                  <a:lnTo>
                    <a:pt x="15" y="11"/>
                  </a:lnTo>
                  <a:lnTo>
                    <a:pt x="6" y="11"/>
                  </a:lnTo>
                  <a:lnTo>
                    <a:pt x="6" y="13"/>
                  </a:lnTo>
                  <a:lnTo>
                    <a:pt x="12" y="15"/>
                  </a:lnTo>
                  <a:lnTo>
                    <a:pt x="17" y="15"/>
                  </a:lnTo>
                  <a:lnTo>
                    <a:pt x="12" y="17"/>
                  </a:lnTo>
                  <a:lnTo>
                    <a:pt x="8" y="17"/>
                  </a:lnTo>
                  <a:lnTo>
                    <a:pt x="4" y="13"/>
                  </a:lnTo>
                  <a:lnTo>
                    <a:pt x="0" y="15"/>
                  </a:lnTo>
                  <a:lnTo>
                    <a:pt x="2" y="19"/>
                  </a:lnTo>
                  <a:lnTo>
                    <a:pt x="2" y="1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13" name="Freeform 123">
              <a:extLst>
                <a:ext uri="{FF2B5EF4-FFF2-40B4-BE49-F238E27FC236}">
                  <a16:creationId xmlns:a16="http://schemas.microsoft.com/office/drawing/2014/main" id="{A31C6B6D-A104-4D71-8358-7B77F40AC289}"/>
                </a:ext>
              </a:extLst>
            </p:cNvPr>
            <p:cNvSpPr>
              <a:spLocks/>
            </p:cNvSpPr>
            <p:nvPr/>
          </p:nvSpPr>
          <p:spPr bwMode="auto">
            <a:xfrm>
              <a:off x="4021957" y="3253402"/>
              <a:ext cx="49172" cy="28770"/>
            </a:xfrm>
            <a:custGeom>
              <a:avLst/>
              <a:gdLst>
                <a:gd name="T0" fmla="*/ 0 w 61"/>
                <a:gd name="T1" fmla="*/ 9 h 38"/>
                <a:gd name="T2" fmla="*/ 6 w 61"/>
                <a:gd name="T3" fmla="*/ 11 h 38"/>
                <a:gd name="T4" fmla="*/ 13 w 61"/>
                <a:gd name="T5" fmla="*/ 7 h 38"/>
                <a:gd name="T6" fmla="*/ 25 w 61"/>
                <a:gd name="T7" fmla="*/ 9 h 38"/>
                <a:gd name="T8" fmla="*/ 30 w 61"/>
                <a:gd name="T9" fmla="*/ 5 h 38"/>
                <a:gd name="T10" fmla="*/ 36 w 61"/>
                <a:gd name="T11" fmla="*/ 0 h 38"/>
                <a:gd name="T12" fmla="*/ 55 w 61"/>
                <a:gd name="T13" fmla="*/ 0 h 38"/>
                <a:gd name="T14" fmla="*/ 59 w 61"/>
                <a:gd name="T15" fmla="*/ 2 h 38"/>
                <a:gd name="T16" fmla="*/ 59 w 61"/>
                <a:gd name="T17" fmla="*/ 9 h 38"/>
                <a:gd name="T18" fmla="*/ 59 w 61"/>
                <a:gd name="T19" fmla="*/ 11 h 38"/>
                <a:gd name="T20" fmla="*/ 59 w 61"/>
                <a:gd name="T21" fmla="*/ 19 h 38"/>
                <a:gd name="T22" fmla="*/ 61 w 61"/>
                <a:gd name="T23" fmla="*/ 21 h 38"/>
                <a:gd name="T24" fmla="*/ 61 w 61"/>
                <a:gd name="T25" fmla="*/ 24 h 38"/>
                <a:gd name="T26" fmla="*/ 57 w 61"/>
                <a:gd name="T27" fmla="*/ 28 h 38"/>
                <a:gd name="T28" fmla="*/ 51 w 61"/>
                <a:gd name="T29" fmla="*/ 28 h 38"/>
                <a:gd name="T30" fmla="*/ 46 w 61"/>
                <a:gd name="T31" fmla="*/ 32 h 38"/>
                <a:gd name="T32" fmla="*/ 42 w 61"/>
                <a:gd name="T33" fmla="*/ 32 h 38"/>
                <a:gd name="T34" fmla="*/ 40 w 61"/>
                <a:gd name="T35" fmla="*/ 36 h 38"/>
                <a:gd name="T36" fmla="*/ 34 w 61"/>
                <a:gd name="T37" fmla="*/ 38 h 38"/>
                <a:gd name="T38" fmla="*/ 34 w 61"/>
                <a:gd name="T39" fmla="*/ 36 h 38"/>
                <a:gd name="T40" fmla="*/ 34 w 61"/>
                <a:gd name="T41" fmla="*/ 34 h 38"/>
                <a:gd name="T42" fmla="*/ 25 w 61"/>
                <a:gd name="T43" fmla="*/ 34 h 38"/>
                <a:gd name="T44" fmla="*/ 30 w 61"/>
                <a:gd name="T45" fmla="*/ 30 h 38"/>
                <a:gd name="T46" fmla="*/ 27 w 61"/>
                <a:gd name="T47" fmla="*/ 30 h 38"/>
                <a:gd name="T48" fmla="*/ 30 w 61"/>
                <a:gd name="T49" fmla="*/ 28 h 38"/>
                <a:gd name="T50" fmla="*/ 27 w 61"/>
                <a:gd name="T51" fmla="*/ 26 h 38"/>
                <a:gd name="T52" fmla="*/ 23 w 61"/>
                <a:gd name="T53" fmla="*/ 26 h 38"/>
                <a:gd name="T54" fmla="*/ 23 w 61"/>
                <a:gd name="T55" fmla="*/ 24 h 38"/>
                <a:gd name="T56" fmla="*/ 32 w 61"/>
                <a:gd name="T57" fmla="*/ 24 h 38"/>
                <a:gd name="T58" fmla="*/ 34 w 61"/>
                <a:gd name="T59" fmla="*/ 21 h 38"/>
                <a:gd name="T60" fmla="*/ 30 w 61"/>
                <a:gd name="T61" fmla="*/ 19 h 38"/>
                <a:gd name="T62" fmla="*/ 23 w 61"/>
                <a:gd name="T63" fmla="*/ 19 h 38"/>
                <a:gd name="T64" fmla="*/ 19 w 61"/>
                <a:gd name="T65" fmla="*/ 21 h 38"/>
                <a:gd name="T66" fmla="*/ 17 w 61"/>
                <a:gd name="T67" fmla="*/ 21 h 38"/>
                <a:gd name="T68" fmla="*/ 15 w 61"/>
                <a:gd name="T69" fmla="*/ 19 h 38"/>
                <a:gd name="T70" fmla="*/ 11 w 61"/>
                <a:gd name="T71" fmla="*/ 19 h 38"/>
                <a:gd name="T72" fmla="*/ 8 w 61"/>
                <a:gd name="T73" fmla="*/ 15 h 38"/>
                <a:gd name="T74" fmla="*/ 11 w 61"/>
                <a:gd name="T75" fmla="*/ 13 h 38"/>
                <a:gd name="T76" fmla="*/ 8 w 61"/>
                <a:gd name="T77" fmla="*/ 13 h 38"/>
                <a:gd name="T78" fmla="*/ 2 w 61"/>
                <a:gd name="T79" fmla="*/ 13 h 38"/>
                <a:gd name="T80" fmla="*/ 0 w 61"/>
                <a:gd name="T81" fmla="*/ 9 h 38"/>
                <a:gd name="T82" fmla="*/ 0 w 61"/>
                <a:gd name="T83"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 h="38">
                  <a:moveTo>
                    <a:pt x="0" y="9"/>
                  </a:moveTo>
                  <a:lnTo>
                    <a:pt x="6" y="11"/>
                  </a:lnTo>
                  <a:lnTo>
                    <a:pt x="13" y="7"/>
                  </a:lnTo>
                  <a:lnTo>
                    <a:pt x="25" y="9"/>
                  </a:lnTo>
                  <a:lnTo>
                    <a:pt x="30" y="5"/>
                  </a:lnTo>
                  <a:lnTo>
                    <a:pt x="36" y="0"/>
                  </a:lnTo>
                  <a:lnTo>
                    <a:pt x="55" y="0"/>
                  </a:lnTo>
                  <a:lnTo>
                    <a:pt x="59" y="2"/>
                  </a:lnTo>
                  <a:lnTo>
                    <a:pt x="59" y="9"/>
                  </a:lnTo>
                  <a:lnTo>
                    <a:pt x="59" y="11"/>
                  </a:lnTo>
                  <a:lnTo>
                    <a:pt x="59" y="19"/>
                  </a:lnTo>
                  <a:lnTo>
                    <a:pt x="61" y="21"/>
                  </a:lnTo>
                  <a:lnTo>
                    <a:pt x="61" y="24"/>
                  </a:lnTo>
                  <a:lnTo>
                    <a:pt x="57" y="28"/>
                  </a:lnTo>
                  <a:lnTo>
                    <a:pt x="51" y="28"/>
                  </a:lnTo>
                  <a:lnTo>
                    <a:pt x="46" y="32"/>
                  </a:lnTo>
                  <a:lnTo>
                    <a:pt x="42" y="32"/>
                  </a:lnTo>
                  <a:lnTo>
                    <a:pt x="40" y="36"/>
                  </a:lnTo>
                  <a:lnTo>
                    <a:pt x="34" y="38"/>
                  </a:lnTo>
                  <a:lnTo>
                    <a:pt x="34" y="36"/>
                  </a:lnTo>
                  <a:lnTo>
                    <a:pt x="34" y="34"/>
                  </a:lnTo>
                  <a:lnTo>
                    <a:pt x="25" y="34"/>
                  </a:lnTo>
                  <a:lnTo>
                    <a:pt x="30" y="30"/>
                  </a:lnTo>
                  <a:lnTo>
                    <a:pt x="27" y="30"/>
                  </a:lnTo>
                  <a:lnTo>
                    <a:pt x="30" y="28"/>
                  </a:lnTo>
                  <a:lnTo>
                    <a:pt x="27" y="26"/>
                  </a:lnTo>
                  <a:lnTo>
                    <a:pt x="23" y="26"/>
                  </a:lnTo>
                  <a:lnTo>
                    <a:pt x="23" y="24"/>
                  </a:lnTo>
                  <a:lnTo>
                    <a:pt x="32" y="24"/>
                  </a:lnTo>
                  <a:lnTo>
                    <a:pt x="34" y="21"/>
                  </a:lnTo>
                  <a:lnTo>
                    <a:pt x="30" y="19"/>
                  </a:lnTo>
                  <a:lnTo>
                    <a:pt x="23" y="19"/>
                  </a:lnTo>
                  <a:lnTo>
                    <a:pt x="19" y="21"/>
                  </a:lnTo>
                  <a:lnTo>
                    <a:pt x="17" y="21"/>
                  </a:lnTo>
                  <a:lnTo>
                    <a:pt x="15" y="19"/>
                  </a:lnTo>
                  <a:lnTo>
                    <a:pt x="11" y="19"/>
                  </a:lnTo>
                  <a:lnTo>
                    <a:pt x="8" y="15"/>
                  </a:lnTo>
                  <a:lnTo>
                    <a:pt x="11" y="13"/>
                  </a:lnTo>
                  <a:lnTo>
                    <a:pt x="8" y="13"/>
                  </a:lnTo>
                  <a:lnTo>
                    <a:pt x="2" y="13"/>
                  </a:lnTo>
                  <a:lnTo>
                    <a:pt x="0" y="9"/>
                  </a:lnTo>
                  <a:lnTo>
                    <a:pt x="0" y="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14" name="Freeform 124">
              <a:extLst>
                <a:ext uri="{FF2B5EF4-FFF2-40B4-BE49-F238E27FC236}">
                  <a16:creationId xmlns:a16="http://schemas.microsoft.com/office/drawing/2014/main" id="{A44EBA09-CE57-4D3B-9114-A9FD07B44D49}"/>
                </a:ext>
              </a:extLst>
            </p:cNvPr>
            <p:cNvSpPr>
              <a:spLocks/>
            </p:cNvSpPr>
            <p:nvPr/>
          </p:nvSpPr>
          <p:spPr bwMode="auto">
            <a:xfrm>
              <a:off x="4054201" y="3254916"/>
              <a:ext cx="113662" cy="105990"/>
            </a:xfrm>
            <a:custGeom>
              <a:avLst/>
              <a:gdLst>
                <a:gd name="T0" fmla="*/ 2 w 141"/>
                <a:gd name="T1" fmla="*/ 30 h 140"/>
                <a:gd name="T2" fmla="*/ 11 w 141"/>
                <a:gd name="T3" fmla="*/ 26 h 140"/>
                <a:gd name="T4" fmla="*/ 21 w 141"/>
                <a:gd name="T5" fmla="*/ 22 h 140"/>
                <a:gd name="T6" fmla="*/ 19 w 141"/>
                <a:gd name="T7" fmla="*/ 17 h 140"/>
                <a:gd name="T8" fmla="*/ 19 w 141"/>
                <a:gd name="T9" fmla="*/ 7 h 140"/>
                <a:gd name="T10" fmla="*/ 23 w 141"/>
                <a:gd name="T11" fmla="*/ 0 h 140"/>
                <a:gd name="T12" fmla="*/ 44 w 141"/>
                <a:gd name="T13" fmla="*/ 5 h 140"/>
                <a:gd name="T14" fmla="*/ 53 w 141"/>
                <a:gd name="T15" fmla="*/ 7 h 140"/>
                <a:gd name="T16" fmla="*/ 63 w 141"/>
                <a:gd name="T17" fmla="*/ 7 h 140"/>
                <a:gd name="T18" fmla="*/ 70 w 141"/>
                <a:gd name="T19" fmla="*/ 9 h 140"/>
                <a:gd name="T20" fmla="*/ 74 w 141"/>
                <a:gd name="T21" fmla="*/ 13 h 140"/>
                <a:gd name="T22" fmla="*/ 80 w 141"/>
                <a:gd name="T23" fmla="*/ 11 h 140"/>
                <a:gd name="T24" fmla="*/ 87 w 141"/>
                <a:gd name="T25" fmla="*/ 15 h 140"/>
                <a:gd name="T26" fmla="*/ 95 w 141"/>
                <a:gd name="T27" fmla="*/ 13 h 140"/>
                <a:gd name="T28" fmla="*/ 103 w 141"/>
                <a:gd name="T29" fmla="*/ 7 h 140"/>
                <a:gd name="T30" fmla="*/ 112 w 141"/>
                <a:gd name="T31" fmla="*/ 9 h 140"/>
                <a:gd name="T32" fmla="*/ 116 w 141"/>
                <a:gd name="T33" fmla="*/ 7 h 140"/>
                <a:gd name="T34" fmla="*/ 122 w 141"/>
                <a:gd name="T35" fmla="*/ 13 h 140"/>
                <a:gd name="T36" fmla="*/ 122 w 141"/>
                <a:gd name="T37" fmla="*/ 22 h 140"/>
                <a:gd name="T38" fmla="*/ 129 w 141"/>
                <a:gd name="T39" fmla="*/ 26 h 140"/>
                <a:gd name="T40" fmla="*/ 127 w 141"/>
                <a:gd name="T41" fmla="*/ 32 h 140"/>
                <a:gd name="T42" fmla="*/ 127 w 141"/>
                <a:gd name="T43" fmla="*/ 36 h 140"/>
                <a:gd name="T44" fmla="*/ 131 w 141"/>
                <a:gd name="T45" fmla="*/ 34 h 140"/>
                <a:gd name="T46" fmla="*/ 133 w 141"/>
                <a:gd name="T47" fmla="*/ 40 h 140"/>
                <a:gd name="T48" fmla="*/ 139 w 141"/>
                <a:gd name="T49" fmla="*/ 43 h 140"/>
                <a:gd name="T50" fmla="*/ 141 w 141"/>
                <a:gd name="T51" fmla="*/ 49 h 140"/>
                <a:gd name="T52" fmla="*/ 131 w 141"/>
                <a:gd name="T53" fmla="*/ 51 h 140"/>
                <a:gd name="T54" fmla="*/ 133 w 141"/>
                <a:gd name="T55" fmla="*/ 57 h 140"/>
                <a:gd name="T56" fmla="*/ 133 w 141"/>
                <a:gd name="T57" fmla="*/ 68 h 140"/>
                <a:gd name="T58" fmla="*/ 135 w 141"/>
                <a:gd name="T59" fmla="*/ 76 h 140"/>
                <a:gd name="T60" fmla="*/ 137 w 141"/>
                <a:gd name="T61" fmla="*/ 85 h 140"/>
                <a:gd name="T62" fmla="*/ 131 w 141"/>
                <a:gd name="T63" fmla="*/ 85 h 140"/>
                <a:gd name="T64" fmla="*/ 135 w 141"/>
                <a:gd name="T65" fmla="*/ 91 h 140"/>
                <a:gd name="T66" fmla="*/ 137 w 141"/>
                <a:gd name="T67" fmla="*/ 97 h 140"/>
                <a:gd name="T68" fmla="*/ 127 w 141"/>
                <a:gd name="T69" fmla="*/ 110 h 140"/>
                <a:gd name="T70" fmla="*/ 129 w 141"/>
                <a:gd name="T71" fmla="*/ 116 h 140"/>
                <a:gd name="T72" fmla="*/ 122 w 141"/>
                <a:gd name="T73" fmla="*/ 127 h 140"/>
                <a:gd name="T74" fmla="*/ 93 w 141"/>
                <a:gd name="T75" fmla="*/ 140 h 140"/>
                <a:gd name="T76" fmla="*/ 82 w 141"/>
                <a:gd name="T77" fmla="*/ 133 h 140"/>
                <a:gd name="T78" fmla="*/ 74 w 141"/>
                <a:gd name="T79" fmla="*/ 125 h 140"/>
                <a:gd name="T80" fmla="*/ 74 w 141"/>
                <a:gd name="T81" fmla="*/ 123 h 140"/>
                <a:gd name="T82" fmla="*/ 84 w 141"/>
                <a:gd name="T83" fmla="*/ 89 h 140"/>
                <a:gd name="T84" fmla="*/ 82 w 141"/>
                <a:gd name="T85" fmla="*/ 85 h 140"/>
                <a:gd name="T86" fmla="*/ 84 w 141"/>
                <a:gd name="T87" fmla="*/ 81 h 140"/>
                <a:gd name="T88" fmla="*/ 82 w 141"/>
                <a:gd name="T89" fmla="*/ 74 h 140"/>
                <a:gd name="T90" fmla="*/ 78 w 141"/>
                <a:gd name="T91" fmla="*/ 62 h 140"/>
                <a:gd name="T92" fmla="*/ 72 w 141"/>
                <a:gd name="T93" fmla="*/ 53 h 140"/>
                <a:gd name="T94" fmla="*/ 51 w 141"/>
                <a:gd name="T95" fmla="*/ 55 h 140"/>
                <a:gd name="T96" fmla="*/ 42 w 141"/>
                <a:gd name="T97" fmla="*/ 64 h 140"/>
                <a:gd name="T98" fmla="*/ 36 w 141"/>
                <a:gd name="T99" fmla="*/ 70 h 140"/>
                <a:gd name="T100" fmla="*/ 30 w 141"/>
                <a:gd name="T101" fmla="*/ 68 h 140"/>
                <a:gd name="T102" fmla="*/ 23 w 141"/>
                <a:gd name="T103" fmla="*/ 59 h 140"/>
                <a:gd name="T104" fmla="*/ 17 w 141"/>
                <a:gd name="T105" fmla="*/ 57 h 140"/>
                <a:gd name="T106" fmla="*/ 19 w 141"/>
                <a:gd name="T107" fmla="*/ 53 h 140"/>
                <a:gd name="T108" fmla="*/ 13 w 141"/>
                <a:gd name="T109" fmla="*/ 53 h 140"/>
                <a:gd name="T110" fmla="*/ 6 w 141"/>
                <a:gd name="T111" fmla="*/ 51 h 140"/>
                <a:gd name="T112" fmla="*/ 2 w 141"/>
                <a:gd name="T113" fmla="*/ 38 h 140"/>
                <a:gd name="T114" fmla="*/ 0 w 141"/>
                <a:gd name="T115" fmla="*/ 3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1" h="140">
                  <a:moveTo>
                    <a:pt x="0" y="34"/>
                  </a:moveTo>
                  <a:lnTo>
                    <a:pt x="2" y="30"/>
                  </a:lnTo>
                  <a:lnTo>
                    <a:pt x="6" y="30"/>
                  </a:lnTo>
                  <a:lnTo>
                    <a:pt x="11" y="26"/>
                  </a:lnTo>
                  <a:lnTo>
                    <a:pt x="17" y="26"/>
                  </a:lnTo>
                  <a:lnTo>
                    <a:pt x="21" y="22"/>
                  </a:lnTo>
                  <a:lnTo>
                    <a:pt x="21" y="19"/>
                  </a:lnTo>
                  <a:lnTo>
                    <a:pt x="19" y="17"/>
                  </a:lnTo>
                  <a:lnTo>
                    <a:pt x="19" y="9"/>
                  </a:lnTo>
                  <a:lnTo>
                    <a:pt x="19" y="7"/>
                  </a:lnTo>
                  <a:lnTo>
                    <a:pt x="19" y="0"/>
                  </a:lnTo>
                  <a:lnTo>
                    <a:pt x="23" y="0"/>
                  </a:lnTo>
                  <a:lnTo>
                    <a:pt x="36" y="0"/>
                  </a:lnTo>
                  <a:lnTo>
                    <a:pt x="44" y="5"/>
                  </a:lnTo>
                  <a:lnTo>
                    <a:pt x="46" y="7"/>
                  </a:lnTo>
                  <a:lnTo>
                    <a:pt x="53" y="7"/>
                  </a:lnTo>
                  <a:lnTo>
                    <a:pt x="59" y="9"/>
                  </a:lnTo>
                  <a:lnTo>
                    <a:pt x="63" y="7"/>
                  </a:lnTo>
                  <a:lnTo>
                    <a:pt x="68" y="7"/>
                  </a:lnTo>
                  <a:lnTo>
                    <a:pt x="70" y="9"/>
                  </a:lnTo>
                  <a:lnTo>
                    <a:pt x="74" y="9"/>
                  </a:lnTo>
                  <a:lnTo>
                    <a:pt x="74" y="13"/>
                  </a:lnTo>
                  <a:lnTo>
                    <a:pt x="76" y="13"/>
                  </a:lnTo>
                  <a:lnTo>
                    <a:pt x="80" y="11"/>
                  </a:lnTo>
                  <a:lnTo>
                    <a:pt x="82" y="13"/>
                  </a:lnTo>
                  <a:lnTo>
                    <a:pt x="87" y="15"/>
                  </a:lnTo>
                  <a:lnTo>
                    <a:pt x="93" y="15"/>
                  </a:lnTo>
                  <a:lnTo>
                    <a:pt x="95" y="13"/>
                  </a:lnTo>
                  <a:lnTo>
                    <a:pt x="99" y="13"/>
                  </a:lnTo>
                  <a:lnTo>
                    <a:pt x="103" y="7"/>
                  </a:lnTo>
                  <a:lnTo>
                    <a:pt x="105" y="7"/>
                  </a:lnTo>
                  <a:lnTo>
                    <a:pt x="112" y="9"/>
                  </a:lnTo>
                  <a:lnTo>
                    <a:pt x="114" y="9"/>
                  </a:lnTo>
                  <a:lnTo>
                    <a:pt x="116" y="7"/>
                  </a:lnTo>
                  <a:lnTo>
                    <a:pt x="118" y="9"/>
                  </a:lnTo>
                  <a:lnTo>
                    <a:pt x="122" y="13"/>
                  </a:lnTo>
                  <a:lnTo>
                    <a:pt x="124" y="17"/>
                  </a:lnTo>
                  <a:lnTo>
                    <a:pt x="122" y="22"/>
                  </a:lnTo>
                  <a:lnTo>
                    <a:pt x="124" y="24"/>
                  </a:lnTo>
                  <a:lnTo>
                    <a:pt x="129" y="26"/>
                  </a:lnTo>
                  <a:lnTo>
                    <a:pt x="129" y="28"/>
                  </a:lnTo>
                  <a:lnTo>
                    <a:pt x="127" y="32"/>
                  </a:lnTo>
                  <a:lnTo>
                    <a:pt x="124" y="38"/>
                  </a:lnTo>
                  <a:lnTo>
                    <a:pt x="127" y="36"/>
                  </a:lnTo>
                  <a:lnTo>
                    <a:pt x="129" y="34"/>
                  </a:lnTo>
                  <a:lnTo>
                    <a:pt x="131" y="34"/>
                  </a:lnTo>
                  <a:lnTo>
                    <a:pt x="131" y="38"/>
                  </a:lnTo>
                  <a:lnTo>
                    <a:pt x="133" y="40"/>
                  </a:lnTo>
                  <a:lnTo>
                    <a:pt x="133" y="43"/>
                  </a:lnTo>
                  <a:lnTo>
                    <a:pt x="139" y="43"/>
                  </a:lnTo>
                  <a:lnTo>
                    <a:pt x="141" y="45"/>
                  </a:lnTo>
                  <a:lnTo>
                    <a:pt x="141" y="49"/>
                  </a:lnTo>
                  <a:lnTo>
                    <a:pt x="139" y="49"/>
                  </a:lnTo>
                  <a:lnTo>
                    <a:pt x="131" y="51"/>
                  </a:lnTo>
                  <a:lnTo>
                    <a:pt x="131" y="55"/>
                  </a:lnTo>
                  <a:lnTo>
                    <a:pt x="133" y="57"/>
                  </a:lnTo>
                  <a:lnTo>
                    <a:pt x="133" y="66"/>
                  </a:lnTo>
                  <a:lnTo>
                    <a:pt x="133" y="68"/>
                  </a:lnTo>
                  <a:lnTo>
                    <a:pt x="133" y="76"/>
                  </a:lnTo>
                  <a:lnTo>
                    <a:pt x="135" y="76"/>
                  </a:lnTo>
                  <a:lnTo>
                    <a:pt x="137" y="81"/>
                  </a:lnTo>
                  <a:lnTo>
                    <a:pt x="137" y="85"/>
                  </a:lnTo>
                  <a:lnTo>
                    <a:pt x="135" y="83"/>
                  </a:lnTo>
                  <a:lnTo>
                    <a:pt x="131" y="85"/>
                  </a:lnTo>
                  <a:lnTo>
                    <a:pt x="131" y="87"/>
                  </a:lnTo>
                  <a:lnTo>
                    <a:pt x="135" y="91"/>
                  </a:lnTo>
                  <a:lnTo>
                    <a:pt x="137" y="93"/>
                  </a:lnTo>
                  <a:lnTo>
                    <a:pt x="137" y="97"/>
                  </a:lnTo>
                  <a:lnTo>
                    <a:pt x="131" y="110"/>
                  </a:lnTo>
                  <a:lnTo>
                    <a:pt x="127" y="110"/>
                  </a:lnTo>
                  <a:lnTo>
                    <a:pt x="127" y="112"/>
                  </a:lnTo>
                  <a:lnTo>
                    <a:pt x="129" y="116"/>
                  </a:lnTo>
                  <a:lnTo>
                    <a:pt x="124" y="125"/>
                  </a:lnTo>
                  <a:lnTo>
                    <a:pt x="122" y="127"/>
                  </a:lnTo>
                  <a:lnTo>
                    <a:pt x="122" y="129"/>
                  </a:lnTo>
                  <a:lnTo>
                    <a:pt x="93" y="140"/>
                  </a:lnTo>
                  <a:lnTo>
                    <a:pt x="84" y="133"/>
                  </a:lnTo>
                  <a:lnTo>
                    <a:pt x="82" y="133"/>
                  </a:lnTo>
                  <a:lnTo>
                    <a:pt x="76" y="127"/>
                  </a:lnTo>
                  <a:lnTo>
                    <a:pt x="74" y="125"/>
                  </a:lnTo>
                  <a:lnTo>
                    <a:pt x="74" y="123"/>
                  </a:lnTo>
                  <a:lnTo>
                    <a:pt x="74" y="123"/>
                  </a:lnTo>
                  <a:lnTo>
                    <a:pt x="82" y="116"/>
                  </a:lnTo>
                  <a:lnTo>
                    <a:pt x="84" y="89"/>
                  </a:lnTo>
                  <a:lnTo>
                    <a:pt x="84" y="87"/>
                  </a:lnTo>
                  <a:lnTo>
                    <a:pt x="82" y="85"/>
                  </a:lnTo>
                  <a:lnTo>
                    <a:pt x="82" y="83"/>
                  </a:lnTo>
                  <a:lnTo>
                    <a:pt x="84" y="81"/>
                  </a:lnTo>
                  <a:lnTo>
                    <a:pt x="84" y="78"/>
                  </a:lnTo>
                  <a:lnTo>
                    <a:pt x="82" y="74"/>
                  </a:lnTo>
                  <a:lnTo>
                    <a:pt x="82" y="72"/>
                  </a:lnTo>
                  <a:lnTo>
                    <a:pt x="78" y="62"/>
                  </a:lnTo>
                  <a:lnTo>
                    <a:pt x="76" y="59"/>
                  </a:lnTo>
                  <a:lnTo>
                    <a:pt x="72" y="53"/>
                  </a:lnTo>
                  <a:lnTo>
                    <a:pt x="55" y="53"/>
                  </a:lnTo>
                  <a:lnTo>
                    <a:pt x="51" y="55"/>
                  </a:lnTo>
                  <a:lnTo>
                    <a:pt x="46" y="59"/>
                  </a:lnTo>
                  <a:lnTo>
                    <a:pt x="42" y="64"/>
                  </a:lnTo>
                  <a:lnTo>
                    <a:pt x="42" y="66"/>
                  </a:lnTo>
                  <a:lnTo>
                    <a:pt x="36" y="70"/>
                  </a:lnTo>
                  <a:lnTo>
                    <a:pt x="32" y="70"/>
                  </a:lnTo>
                  <a:lnTo>
                    <a:pt x="30" y="68"/>
                  </a:lnTo>
                  <a:lnTo>
                    <a:pt x="23" y="66"/>
                  </a:lnTo>
                  <a:lnTo>
                    <a:pt x="23" y="59"/>
                  </a:lnTo>
                  <a:lnTo>
                    <a:pt x="19" y="59"/>
                  </a:lnTo>
                  <a:lnTo>
                    <a:pt x="17" y="57"/>
                  </a:lnTo>
                  <a:lnTo>
                    <a:pt x="17" y="53"/>
                  </a:lnTo>
                  <a:lnTo>
                    <a:pt x="19" y="53"/>
                  </a:lnTo>
                  <a:lnTo>
                    <a:pt x="15" y="51"/>
                  </a:lnTo>
                  <a:lnTo>
                    <a:pt x="13" y="53"/>
                  </a:lnTo>
                  <a:lnTo>
                    <a:pt x="11" y="53"/>
                  </a:lnTo>
                  <a:lnTo>
                    <a:pt x="6" y="51"/>
                  </a:lnTo>
                  <a:lnTo>
                    <a:pt x="0" y="45"/>
                  </a:lnTo>
                  <a:lnTo>
                    <a:pt x="2" y="38"/>
                  </a:lnTo>
                  <a:lnTo>
                    <a:pt x="0" y="34"/>
                  </a:lnTo>
                  <a:lnTo>
                    <a:pt x="0" y="3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15" name="Freeform 125">
              <a:extLst>
                <a:ext uri="{FF2B5EF4-FFF2-40B4-BE49-F238E27FC236}">
                  <a16:creationId xmlns:a16="http://schemas.microsoft.com/office/drawing/2014/main" id="{FFF8E44B-ABBA-4431-9335-2DB73ADED2C3}"/>
                </a:ext>
              </a:extLst>
            </p:cNvPr>
            <p:cNvSpPr>
              <a:spLocks noEditPoints="1"/>
            </p:cNvSpPr>
            <p:nvPr/>
          </p:nvSpPr>
          <p:spPr bwMode="auto">
            <a:xfrm>
              <a:off x="4078385" y="3295041"/>
              <a:ext cx="43531" cy="52996"/>
            </a:xfrm>
            <a:custGeom>
              <a:avLst/>
              <a:gdLst>
                <a:gd name="T0" fmla="*/ 14 w 54"/>
                <a:gd name="T1" fmla="*/ 59 h 70"/>
                <a:gd name="T2" fmla="*/ 14 w 54"/>
                <a:gd name="T3" fmla="*/ 57 h 70"/>
                <a:gd name="T4" fmla="*/ 12 w 54"/>
                <a:gd name="T5" fmla="*/ 55 h 70"/>
                <a:gd name="T6" fmla="*/ 10 w 54"/>
                <a:gd name="T7" fmla="*/ 53 h 70"/>
                <a:gd name="T8" fmla="*/ 10 w 54"/>
                <a:gd name="T9" fmla="*/ 55 h 70"/>
                <a:gd name="T10" fmla="*/ 10 w 54"/>
                <a:gd name="T11" fmla="*/ 57 h 70"/>
                <a:gd name="T12" fmla="*/ 14 w 54"/>
                <a:gd name="T13" fmla="*/ 59 h 70"/>
                <a:gd name="T14" fmla="*/ 14 w 54"/>
                <a:gd name="T15" fmla="*/ 59 h 70"/>
                <a:gd name="T16" fmla="*/ 14 w 54"/>
                <a:gd name="T17" fmla="*/ 59 h 70"/>
                <a:gd name="T18" fmla="*/ 2 w 54"/>
                <a:gd name="T19" fmla="*/ 17 h 70"/>
                <a:gd name="T20" fmla="*/ 6 w 54"/>
                <a:gd name="T21" fmla="*/ 17 h 70"/>
                <a:gd name="T22" fmla="*/ 12 w 54"/>
                <a:gd name="T23" fmla="*/ 13 h 70"/>
                <a:gd name="T24" fmla="*/ 12 w 54"/>
                <a:gd name="T25" fmla="*/ 11 h 70"/>
                <a:gd name="T26" fmla="*/ 16 w 54"/>
                <a:gd name="T27" fmla="*/ 6 h 70"/>
                <a:gd name="T28" fmla="*/ 21 w 54"/>
                <a:gd name="T29" fmla="*/ 2 h 70"/>
                <a:gd name="T30" fmla="*/ 25 w 54"/>
                <a:gd name="T31" fmla="*/ 0 h 70"/>
                <a:gd name="T32" fmla="*/ 42 w 54"/>
                <a:gd name="T33" fmla="*/ 0 h 70"/>
                <a:gd name="T34" fmla="*/ 46 w 54"/>
                <a:gd name="T35" fmla="*/ 6 h 70"/>
                <a:gd name="T36" fmla="*/ 48 w 54"/>
                <a:gd name="T37" fmla="*/ 9 h 70"/>
                <a:gd name="T38" fmla="*/ 52 w 54"/>
                <a:gd name="T39" fmla="*/ 19 h 70"/>
                <a:gd name="T40" fmla="*/ 52 w 54"/>
                <a:gd name="T41" fmla="*/ 21 h 70"/>
                <a:gd name="T42" fmla="*/ 54 w 54"/>
                <a:gd name="T43" fmla="*/ 25 h 70"/>
                <a:gd name="T44" fmla="*/ 54 w 54"/>
                <a:gd name="T45" fmla="*/ 28 h 70"/>
                <a:gd name="T46" fmla="*/ 52 w 54"/>
                <a:gd name="T47" fmla="*/ 30 h 70"/>
                <a:gd name="T48" fmla="*/ 52 w 54"/>
                <a:gd name="T49" fmla="*/ 32 h 70"/>
                <a:gd name="T50" fmla="*/ 54 w 54"/>
                <a:gd name="T51" fmla="*/ 34 h 70"/>
                <a:gd name="T52" fmla="*/ 54 w 54"/>
                <a:gd name="T53" fmla="*/ 36 h 70"/>
                <a:gd name="T54" fmla="*/ 52 w 54"/>
                <a:gd name="T55" fmla="*/ 63 h 70"/>
                <a:gd name="T56" fmla="*/ 44 w 54"/>
                <a:gd name="T57" fmla="*/ 70 h 70"/>
                <a:gd name="T58" fmla="*/ 42 w 54"/>
                <a:gd name="T59" fmla="*/ 68 h 70"/>
                <a:gd name="T60" fmla="*/ 33 w 54"/>
                <a:gd name="T61" fmla="*/ 68 h 70"/>
                <a:gd name="T62" fmla="*/ 23 w 54"/>
                <a:gd name="T63" fmla="*/ 61 h 70"/>
                <a:gd name="T64" fmla="*/ 19 w 54"/>
                <a:gd name="T65" fmla="*/ 61 h 70"/>
                <a:gd name="T66" fmla="*/ 21 w 54"/>
                <a:gd name="T67" fmla="*/ 59 h 70"/>
                <a:gd name="T68" fmla="*/ 16 w 54"/>
                <a:gd name="T69" fmla="*/ 55 h 70"/>
                <a:gd name="T70" fmla="*/ 14 w 54"/>
                <a:gd name="T71" fmla="*/ 53 h 70"/>
                <a:gd name="T72" fmla="*/ 16 w 54"/>
                <a:gd name="T73" fmla="*/ 49 h 70"/>
                <a:gd name="T74" fmla="*/ 16 w 54"/>
                <a:gd name="T75" fmla="*/ 49 h 70"/>
                <a:gd name="T76" fmla="*/ 12 w 54"/>
                <a:gd name="T77" fmla="*/ 51 h 70"/>
                <a:gd name="T78" fmla="*/ 8 w 54"/>
                <a:gd name="T79" fmla="*/ 44 h 70"/>
                <a:gd name="T80" fmla="*/ 8 w 54"/>
                <a:gd name="T81" fmla="*/ 40 h 70"/>
                <a:gd name="T82" fmla="*/ 6 w 54"/>
                <a:gd name="T83" fmla="*/ 34 h 70"/>
                <a:gd name="T84" fmla="*/ 2 w 54"/>
                <a:gd name="T85" fmla="*/ 34 h 70"/>
                <a:gd name="T86" fmla="*/ 0 w 54"/>
                <a:gd name="T87" fmla="*/ 32 h 70"/>
                <a:gd name="T88" fmla="*/ 4 w 54"/>
                <a:gd name="T89" fmla="*/ 25 h 70"/>
                <a:gd name="T90" fmla="*/ 0 w 54"/>
                <a:gd name="T91" fmla="*/ 23 h 70"/>
                <a:gd name="T92" fmla="*/ 0 w 54"/>
                <a:gd name="T93" fmla="*/ 21 h 70"/>
                <a:gd name="T94" fmla="*/ 2 w 54"/>
                <a:gd name="T95" fmla="*/ 17 h 70"/>
                <a:gd name="T96" fmla="*/ 2 w 54"/>
                <a:gd name="T97" fmla="*/ 1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0">
                  <a:moveTo>
                    <a:pt x="14" y="59"/>
                  </a:moveTo>
                  <a:lnTo>
                    <a:pt x="14" y="57"/>
                  </a:lnTo>
                  <a:lnTo>
                    <a:pt x="12" y="55"/>
                  </a:lnTo>
                  <a:lnTo>
                    <a:pt x="10" y="53"/>
                  </a:lnTo>
                  <a:lnTo>
                    <a:pt x="10" y="55"/>
                  </a:lnTo>
                  <a:lnTo>
                    <a:pt x="10" y="57"/>
                  </a:lnTo>
                  <a:lnTo>
                    <a:pt x="14" y="59"/>
                  </a:lnTo>
                  <a:lnTo>
                    <a:pt x="14" y="59"/>
                  </a:lnTo>
                  <a:lnTo>
                    <a:pt x="14" y="59"/>
                  </a:lnTo>
                  <a:close/>
                  <a:moveTo>
                    <a:pt x="2" y="17"/>
                  </a:moveTo>
                  <a:lnTo>
                    <a:pt x="6" y="17"/>
                  </a:lnTo>
                  <a:lnTo>
                    <a:pt x="12" y="13"/>
                  </a:lnTo>
                  <a:lnTo>
                    <a:pt x="12" y="11"/>
                  </a:lnTo>
                  <a:lnTo>
                    <a:pt x="16" y="6"/>
                  </a:lnTo>
                  <a:lnTo>
                    <a:pt x="21" y="2"/>
                  </a:lnTo>
                  <a:lnTo>
                    <a:pt x="25" y="0"/>
                  </a:lnTo>
                  <a:lnTo>
                    <a:pt x="42" y="0"/>
                  </a:lnTo>
                  <a:lnTo>
                    <a:pt x="46" y="6"/>
                  </a:lnTo>
                  <a:lnTo>
                    <a:pt x="48" y="9"/>
                  </a:lnTo>
                  <a:lnTo>
                    <a:pt x="52" y="19"/>
                  </a:lnTo>
                  <a:lnTo>
                    <a:pt x="52" y="21"/>
                  </a:lnTo>
                  <a:lnTo>
                    <a:pt x="54" y="25"/>
                  </a:lnTo>
                  <a:lnTo>
                    <a:pt x="54" y="28"/>
                  </a:lnTo>
                  <a:lnTo>
                    <a:pt x="52" y="30"/>
                  </a:lnTo>
                  <a:lnTo>
                    <a:pt x="52" y="32"/>
                  </a:lnTo>
                  <a:lnTo>
                    <a:pt x="54" y="34"/>
                  </a:lnTo>
                  <a:lnTo>
                    <a:pt x="54" y="36"/>
                  </a:lnTo>
                  <a:lnTo>
                    <a:pt x="52" y="63"/>
                  </a:lnTo>
                  <a:lnTo>
                    <a:pt x="44" y="70"/>
                  </a:lnTo>
                  <a:lnTo>
                    <a:pt x="42" y="68"/>
                  </a:lnTo>
                  <a:lnTo>
                    <a:pt x="33" y="68"/>
                  </a:lnTo>
                  <a:lnTo>
                    <a:pt x="23" y="61"/>
                  </a:lnTo>
                  <a:lnTo>
                    <a:pt x="19" y="61"/>
                  </a:lnTo>
                  <a:lnTo>
                    <a:pt x="21" y="59"/>
                  </a:lnTo>
                  <a:lnTo>
                    <a:pt x="16" y="55"/>
                  </a:lnTo>
                  <a:lnTo>
                    <a:pt x="14" y="53"/>
                  </a:lnTo>
                  <a:lnTo>
                    <a:pt x="16" y="49"/>
                  </a:lnTo>
                  <a:lnTo>
                    <a:pt x="16" y="49"/>
                  </a:lnTo>
                  <a:lnTo>
                    <a:pt x="12" y="51"/>
                  </a:lnTo>
                  <a:lnTo>
                    <a:pt x="8" y="44"/>
                  </a:lnTo>
                  <a:lnTo>
                    <a:pt x="8" y="40"/>
                  </a:lnTo>
                  <a:lnTo>
                    <a:pt x="6" y="34"/>
                  </a:lnTo>
                  <a:lnTo>
                    <a:pt x="2" y="34"/>
                  </a:lnTo>
                  <a:lnTo>
                    <a:pt x="0" y="32"/>
                  </a:lnTo>
                  <a:lnTo>
                    <a:pt x="4" y="25"/>
                  </a:lnTo>
                  <a:lnTo>
                    <a:pt x="0" y="23"/>
                  </a:lnTo>
                  <a:lnTo>
                    <a:pt x="0" y="21"/>
                  </a:lnTo>
                  <a:lnTo>
                    <a:pt x="2" y="17"/>
                  </a:lnTo>
                  <a:lnTo>
                    <a:pt x="2" y="1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16" name="Freeform 126">
              <a:extLst>
                <a:ext uri="{FF2B5EF4-FFF2-40B4-BE49-F238E27FC236}">
                  <a16:creationId xmlns:a16="http://schemas.microsoft.com/office/drawing/2014/main" id="{ED2E5EE6-F519-4FA1-BFED-929D502862F4}"/>
                </a:ext>
              </a:extLst>
            </p:cNvPr>
            <p:cNvSpPr>
              <a:spLocks/>
            </p:cNvSpPr>
            <p:nvPr/>
          </p:nvSpPr>
          <p:spPr bwMode="auto">
            <a:xfrm>
              <a:off x="4106598" y="3319268"/>
              <a:ext cx="65296" cy="65109"/>
            </a:xfrm>
            <a:custGeom>
              <a:avLst/>
              <a:gdLst>
                <a:gd name="T0" fmla="*/ 0 w 81"/>
                <a:gd name="T1" fmla="*/ 36 h 86"/>
                <a:gd name="T2" fmla="*/ 3 w 81"/>
                <a:gd name="T3" fmla="*/ 33 h 86"/>
                <a:gd name="T4" fmla="*/ 5 w 81"/>
                <a:gd name="T5" fmla="*/ 27 h 86"/>
                <a:gd name="T6" fmla="*/ 9 w 81"/>
                <a:gd name="T7" fmla="*/ 25 h 86"/>
                <a:gd name="T8" fmla="*/ 13 w 81"/>
                <a:gd name="T9" fmla="*/ 21 h 86"/>
                <a:gd name="T10" fmla="*/ 13 w 81"/>
                <a:gd name="T11" fmla="*/ 17 h 86"/>
                <a:gd name="T12" fmla="*/ 15 w 81"/>
                <a:gd name="T13" fmla="*/ 12 h 86"/>
                <a:gd name="T14" fmla="*/ 17 w 81"/>
                <a:gd name="T15" fmla="*/ 10 h 86"/>
                <a:gd name="T16" fmla="*/ 17 w 81"/>
                <a:gd name="T17" fmla="*/ 8 h 86"/>
                <a:gd name="T18" fmla="*/ 19 w 81"/>
                <a:gd name="T19" fmla="*/ 4 h 86"/>
                <a:gd name="T20" fmla="*/ 24 w 81"/>
                <a:gd name="T21" fmla="*/ 2 h 86"/>
                <a:gd name="T22" fmla="*/ 26 w 81"/>
                <a:gd name="T23" fmla="*/ 2 h 86"/>
                <a:gd name="T24" fmla="*/ 34 w 81"/>
                <a:gd name="T25" fmla="*/ 0 h 86"/>
                <a:gd name="T26" fmla="*/ 38 w 81"/>
                <a:gd name="T27" fmla="*/ 2 h 86"/>
                <a:gd name="T28" fmla="*/ 40 w 81"/>
                <a:gd name="T29" fmla="*/ 6 h 86"/>
                <a:gd name="T30" fmla="*/ 45 w 81"/>
                <a:gd name="T31" fmla="*/ 8 h 86"/>
                <a:gd name="T32" fmla="*/ 43 w 81"/>
                <a:gd name="T33" fmla="*/ 17 h 86"/>
                <a:gd name="T34" fmla="*/ 43 w 81"/>
                <a:gd name="T35" fmla="*/ 21 h 86"/>
                <a:gd name="T36" fmla="*/ 49 w 81"/>
                <a:gd name="T37" fmla="*/ 25 h 86"/>
                <a:gd name="T38" fmla="*/ 51 w 81"/>
                <a:gd name="T39" fmla="*/ 25 h 86"/>
                <a:gd name="T40" fmla="*/ 55 w 81"/>
                <a:gd name="T41" fmla="*/ 21 h 86"/>
                <a:gd name="T42" fmla="*/ 57 w 81"/>
                <a:gd name="T43" fmla="*/ 21 h 86"/>
                <a:gd name="T44" fmla="*/ 62 w 81"/>
                <a:gd name="T45" fmla="*/ 25 h 86"/>
                <a:gd name="T46" fmla="*/ 62 w 81"/>
                <a:gd name="T47" fmla="*/ 27 h 86"/>
                <a:gd name="T48" fmla="*/ 62 w 81"/>
                <a:gd name="T49" fmla="*/ 27 h 86"/>
                <a:gd name="T50" fmla="*/ 64 w 81"/>
                <a:gd name="T51" fmla="*/ 31 h 86"/>
                <a:gd name="T52" fmla="*/ 59 w 81"/>
                <a:gd name="T53" fmla="*/ 40 h 86"/>
                <a:gd name="T54" fmla="*/ 57 w 81"/>
                <a:gd name="T55" fmla="*/ 42 h 86"/>
                <a:gd name="T56" fmla="*/ 57 w 81"/>
                <a:gd name="T57" fmla="*/ 46 h 86"/>
                <a:gd name="T58" fmla="*/ 62 w 81"/>
                <a:gd name="T59" fmla="*/ 48 h 86"/>
                <a:gd name="T60" fmla="*/ 64 w 81"/>
                <a:gd name="T61" fmla="*/ 46 h 86"/>
                <a:gd name="T62" fmla="*/ 66 w 81"/>
                <a:gd name="T63" fmla="*/ 46 h 86"/>
                <a:gd name="T64" fmla="*/ 68 w 81"/>
                <a:gd name="T65" fmla="*/ 48 h 86"/>
                <a:gd name="T66" fmla="*/ 70 w 81"/>
                <a:gd name="T67" fmla="*/ 48 h 86"/>
                <a:gd name="T68" fmla="*/ 74 w 81"/>
                <a:gd name="T69" fmla="*/ 50 h 86"/>
                <a:gd name="T70" fmla="*/ 74 w 81"/>
                <a:gd name="T71" fmla="*/ 55 h 86"/>
                <a:gd name="T72" fmla="*/ 78 w 81"/>
                <a:gd name="T73" fmla="*/ 57 h 86"/>
                <a:gd name="T74" fmla="*/ 81 w 81"/>
                <a:gd name="T75" fmla="*/ 57 h 86"/>
                <a:gd name="T76" fmla="*/ 81 w 81"/>
                <a:gd name="T77" fmla="*/ 61 h 86"/>
                <a:gd name="T78" fmla="*/ 78 w 81"/>
                <a:gd name="T79" fmla="*/ 63 h 86"/>
                <a:gd name="T80" fmla="*/ 81 w 81"/>
                <a:gd name="T81" fmla="*/ 65 h 86"/>
                <a:gd name="T82" fmla="*/ 78 w 81"/>
                <a:gd name="T83" fmla="*/ 67 h 86"/>
                <a:gd name="T84" fmla="*/ 78 w 81"/>
                <a:gd name="T85" fmla="*/ 71 h 86"/>
                <a:gd name="T86" fmla="*/ 78 w 81"/>
                <a:gd name="T87" fmla="*/ 74 h 86"/>
                <a:gd name="T88" fmla="*/ 76 w 81"/>
                <a:gd name="T89" fmla="*/ 78 h 86"/>
                <a:gd name="T90" fmla="*/ 78 w 81"/>
                <a:gd name="T91" fmla="*/ 82 h 86"/>
                <a:gd name="T92" fmla="*/ 78 w 81"/>
                <a:gd name="T93" fmla="*/ 86 h 86"/>
                <a:gd name="T94" fmla="*/ 59 w 81"/>
                <a:gd name="T95" fmla="*/ 80 h 86"/>
                <a:gd name="T96" fmla="*/ 45 w 81"/>
                <a:gd name="T97" fmla="*/ 67 h 86"/>
                <a:gd name="T98" fmla="*/ 40 w 81"/>
                <a:gd name="T99" fmla="*/ 67 h 86"/>
                <a:gd name="T100" fmla="*/ 28 w 81"/>
                <a:gd name="T101" fmla="*/ 55 h 86"/>
                <a:gd name="T102" fmla="*/ 19 w 81"/>
                <a:gd name="T103" fmla="*/ 48 h 86"/>
                <a:gd name="T104" fmla="*/ 17 w 81"/>
                <a:gd name="T105" fmla="*/ 48 h 86"/>
                <a:gd name="T106" fmla="*/ 11 w 81"/>
                <a:gd name="T107" fmla="*/ 42 h 86"/>
                <a:gd name="T108" fmla="*/ 9 w 81"/>
                <a:gd name="T109" fmla="*/ 40 h 86"/>
                <a:gd name="T110" fmla="*/ 9 w 81"/>
                <a:gd name="T111" fmla="*/ 38 h 86"/>
                <a:gd name="T112" fmla="*/ 7 w 81"/>
                <a:gd name="T113" fmla="*/ 36 h 86"/>
                <a:gd name="T114" fmla="*/ 0 w 81"/>
                <a:gd name="T115"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 h="86">
                  <a:moveTo>
                    <a:pt x="0" y="36"/>
                  </a:moveTo>
                  <a:lnTo>
                    <a:pt x="3" y="33"/>
                  </a:lnTo>
                  <a:lnTo>
                    <a:pt x="5" y="27"/>
                  </a:lnTo>
                  <a:lnTo>
                    <a:pt x="9" y="25"/>
                  </a:lnTo>
                  <a:lnTo>
                    <a:pt x="13" y="21"/>
                  </a:lnTo>
                  <a:lnTo>
                    <a:pt x="13" y="17"/>
                  </a:lnTo>
                  <a:lnTo>
                    <a:pt x="15" y="12"/>
                  </a:lnTo>
                  <a:lnTo>
                    <a:pt x="17" y="10"/>
                  </a:lnTo>
                  <a:lnTo>
                    <a:pt x="17" y="8"/>
                  </a:lnTo>
                  <a:lnTo>
                    <a:pt x="19" y="4"/>
                  </a:lnTo>
                  <a:lnTo>
                    <a:pt x="24" y="2"/>
                  </a:lnTo>
                  <a:lnTo>
                    <a:pt x="26" y="2"/>
                  </a:lnTo>
                  <a:lnTo>
                    <a:pt x="34" y="0"/>
                  </a:lnTo>
                  <a:lnTo>
                    <a:pt x="38" y="2"/>
                  </a:lnTo>
                  <a:lnTo>
                    <a:pt x="40" y="6"/>
                  </a:lnTo>
                  <a:lnTo>
                    <a:pt x="45" y="8"/>
                  </a:lnTo>
                  <a:lnTo>
                    <a:pt x="43" y="17"/>
                  </a:lnTo>
                  <a:lnTo>
                    <a:pt x="43" y="21"/>
                  </a:lnTo>
                  <a:lnTo>
                    <a:pt x="49" y="25"/>
                  </a:lnTo>
                  <a:lnTo>
                    <a:pt x="51" y="25"/>
                  </a:lnTo>
                  <a:lnTo>
                    <a:pt x="55" y="21"/>
                  </a:lnTo>
                  <a:lnTo>
                    <a:pt x="57" y="21"/>
                  </a:lnTo>
                  <a:lnTo>
                    <a:pt x="62" y="25"/>
                  </a:lnTo>
                  <a:lnTo>
                    <a:pt x="62" y="27"/>
                  </a:lnTo>
                  <a:lnTo>
                    <a:pt x="62" y="27"/>
                  </a:lnTo>
                  <a:lnTo>
                    <a:pt x="64" y="31"/>
                  </a:lnTo>
                  <a:lnTo>
                    <a:pt x="59" y="40"/>
                  </a:lnTo>
                  <a:lnTo>
                    <a:pt x="57" y="42"/>
                  </a:lnTo>
                  <a:lnTo>
                    <a:pt x="57" y="46"/>
                  </a:lnTo>
                  <a:lnTo>
                    <a:pt x="62" y="48"/>
                  </a:lnTo>
                  <a:lnTo>
                    <a:pt x="64" y="46"/>
                  </a:lnTo>
                  <a:lnTo>
                    <a:pt x="66" y="46"/>
                  </a:lnTo>
                  <a:lnTo>
                    <a:pt x="68" y="48"/>
                  </a:lnTo>
                  <a:lnTo>
                    <a:pt x="70" y="48"/>
                  </a:lnTo>
                  <a:lnTo>
                    <a:pt x="74" y="50"/>
                  </a:lnTo>
                  <a:lnTo>
                    <a:pt x="74" y="55"/>
                  </a:lnTo>
                  <a:lnTo>
                    <a:pt x="78" y="57"/>
                  </a:lnTo>
                  <a:lnTo>
                    <a:pt x="81" y="57"/>
                  </a:lnTo>
                  <a:lnTo>
                    <a:pt x="81" y="61"/>
                  </a:lnTo>
                  <a:lnTo>
                    <a:pt x="78" y="63"/>
                  </a:lnTo>
                  <a:lnTo>
                    <a:pt x="81" y="65"/>
                  </a:lnTo>
                  <a:lnTo>
                    <a:pt x="78" y="67"/>
                  </a:lnTo>
                  <a:lnTo>
                    <a:pt x="78" y="71"/>
                  </a:lnTo>
                  <a:lnTo>
                    <a:pt x="78" y="74"/>
                  </a:lnTo>
                  <a:lnTo>
                    <a:pt x="76" y="78"/>
                  </a:lnTo>
                  <a:lnTo>
                    <a:pt x="78" y="82"/>
                  </a:lnTo>
                  <a:lnTo>
                    <a:pt x="78" y="86"/>
                  </a:lnTo>
                  <a:lnTo>
                    <a:pt x="59" y="80"/>
                  </a:lnTo>
                  <a:lnTo>
                    <a:pt x="45" y="67"/>
                  </a:lnTo>
                  <a:lnTo>
                    <a:pt x="40" y="67"/>
                  </a:lnTo>
                  <a:lnTo>
                    <a:pt x="28" y="55"/>
                  </a:lnTo>
                  <a:lnTo>
                    <a:pt x="19" y="48"/>
                  </a:lnTo>
                  <a:lnTo>
                    <a:pt x="17" y="48"/>
                  </a:lnTo>
                  <a:lnTo>
                    <a:pt x="11" y="42"/>
                  </a:lnTo>
                  <a:lnTo>
                    <a:pt x="9" y="40"/>
                  </a:lnTo>
                  <a:lnTo>
                    <a:pt x="9" y="38"/>
                  </a:lnTo>
                  <a:lnTo>
                    <a:pt x="7" y="36"/>
                  </a:lnTo>
                  <a:lnTo>
                    <a:pt x="0" y="3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17" name="Freeform 127">
              <a:extLst>
                <a:ext uri="{FF2B5EF4-FFF2-40B4-BE49-F238E27FC236}">
                  <a16:creationId xmlns:a16="http://schemas.microsoft.com/office/drawing/2014/main" id="{28D6804C-4CDC-45E9-94DD-E53A896436F8}"/>
                </a:ext>
              </a:extLst>
            </p:cNvPr>
            <p:cNvSpPr>
              <a:spLocks/>
            </p:cNvSpPr>
            <p:nvPr/>
          </p:nvSpPr>
          <p:spPr bwMode="auto">
            <a:xfrm>
              <a:off x="4152548" y="3285199"/>
              <a:ext cx="100764" cy="99178"/>
            </a:xfrm>
            <a:custGeom>
              <a:avLst/>
              <a:gdLst>
                <a:gd name="T0" fmla="*/ 21 w 125"/>
                <a:gd name="T1" fmla="*/ 127 h 131"/>
                <a:gd name="T2" fmla="*/ 21 w 125"/>
                <a:gd name="T3" fmla="*/ 119 h 131"/>
                <a:gd name="T4" fmla="*/ 21 w 125"/>
                <a:gd name="T5" fmla="*/ 112 h 131"/>
                <a:gd name="T6" fmla="*/ 21 w 125"/>
                <a:gd name="T7" fmla="*/ 108 h 131"/>
                <a:gd name="T8" fmla="*/ 24 w 125"/>
                <a:gd name="T9" fmla="*/ 102 h 131"/>
                <a:gd name="T10" fmla="*/ 17 w 125"/>
                <a:gd name="T11" fmla="*/ 100 h 131"/>
                <a:gd name="T12" fmla="*/ 13 w 125"/>
                <a:gd name="T13" fmla="*/ 93 h 131"/>
                <a:gd name="T14" fmla="*/ 9 w 125"/>
                <a:gd name="T15" fmla="*/ 91 h 131"/>
                <a:gd name="T16" fmla="*/ 5 w 125"/>
                <a:gd name="T17" fmla="*/ 93 h 131"/>
                <a:gd name="T18" fmla="*/ 0 w 125"/>
                <a:gd name="T19" fmla="*/ 87 h 131"/>
                <a:gd name="T20" fmla="*/ 7 w 125"/>
                <a:gd name="T21" fmla="*/ 76 h 131"/>
                <a:gd name="T22" fmla="*/ 5 w 125"/>
                <a:gd name="T23" fmla="*/ 70 h 131"/>
                <a:gd name="T24" fmla="*/ 15 w 125"/>
                <a:gd name="T25" fmla="*/ 57 h 131"/>
                <a:gd name="T26" fmla="*/ 13 w 125"/>
                <a:gd name="T27" fmla="*/ 51 h 131"/>
                <a:gd name="T28" fmla="*/ 9 w 125"/>
                <a:gd name="T29" fmla="*/ 45 h 131"/>
                <a:gd name="T30" fmla="*/ 15 w 125"/>
                <a:gd name="T31" fmla="*/ 45 h 131"/>
                <a:gd name="T32" fmla="*/ 13 w 125"/>
                <a:gd name="T33" fmla="*/ 36 h 131"/>
                <a:gd name="T34" fmla="*/ 11 w 125"/>
                <a:gd name="T35" fmla="*/ 28 h 131"/>
                <a:gd name="T36" fmla="*/ 11 w 125"/>
                <a:gd name="T37" fmla="*/ 17 h 131"/>
                <a:gd name="T38" fmla="*/ 9 w 125"/>
                <a:gd name="T39" fmla="*/ 11 h 131"/>
                <a:gd name="T40" fmla="*/ 24 w 125"/>
                <a:gd name="T41" fmla="*/ 5 h 131"/>
                <a:gd name="T42" fmla="*/ 32 w 125"/>
                <a:gd name="T43" fmla="*/ 7 h 131"/>
                <a:gd name="T44" fmla="*/ 40 w 125"/>
                <a:gd name="T45" fmla="*/ 7 h 131"/>
                <a:gd name="T46" fmla="*/ 49 w 125"/>
                <a:gd name="T47" fmla="*/ 3 h 131"/>
                <a:gd name="T48" fmla="*/ 53 w 125"/>
                <a:gd name="T49" fmla="*/ 5 h 131"/>
                <a:gd name="T50" fmla="*/ 59 w 125"/>
                <a:gd name="T51" fmla="*/ 9 h 131"/>
                <a:gd name="T52" fmla="*/ 68 w 125"/>
                <a:gd name="T53" fmla="*/ 0 h 131"/>
                <a:gd name="T54" fmla="*/ 80 w 125"/>
                <a:gd name="T55" fmla="*/ 11 h 131"/>
                <a:gd name="T56" fmla="*/ 85 w 125"/>
                <a:gd name="T57" fmla="*/ 11 h 131"/>
                <a:gd name="T58" fmla="*/ 93 w 125"/>
                <a:gd name="T59" fmla="*/ 13 h 131"/>
                <a:gd name="T60" fmla="*/ 102 w 125"/>
                <a:gd name="T61" fmla="*/ 19 h 131"/>
                <a:gd name="T62" fmla="*/ 110 w 125"/>
                <a:gd name="T63" fmla="*/ 17 h 131"/>
                <a:gd name="T64" fmla="*/ 114 w 125"/>
                <a:gd name="T65" fmla="*/ 19 h 131"/>
                <a:gd name="T66" fmla="*/ 118 w 125"/>
                <a:gd name="T67" fmla="*/ 22 h 131"/>
                <a:gd name="T68" fmla="*/ 120 w 125"/>
                <a:gd name="T69" fmla="*/ 32 h 131"/>
                <a:gd name="T70" fmla="*/ 123 w 125"/>
                <a:gd name="T71" fmla="*/ 36 h 131"/>
                <a:gd name="T72" fmla="*/ 123 w 125"/>
                <a:gd name="T73" fmla="*/ 47 h 131"/>
                <a:gd name="T74" fmla="*/ 118 w 125"/>
                <a:gd name="T75" fmla="*/ 53 h 131"/>
                <a:gd name="T76" fmla="*/ 112 w 125"/>
                <a:gd name="T77" fmla="*/ 66 h 131"/>
                <a:gd name="T78" fmla="*/ 110 w 125"/>
                <a:gd name="T79" fmla="*/ 74 h 131"/>
                <a:gd name="T80" fmla="*/ 110 w 125"/>
                <a:gd name="T81" fmla="*/ 85 h 131"/>
                <a:gd name="T82" fmla="*/ 108 w 125"/>
                <a:gd name="T83" fmla="*/ 89 h 131"/>
                <a:gd name="T84" fmla="*/ 112 w 125"/>
                <a:gd name="T85" fmla="*/ 100 h 131"/>
                <a:gd name="T86" fmla="*/ 118 w 125"/>
                <a:gd name="T87" fmla="*/ 106 h 131"/>
                <a:gd name="T88" fmla="*/ 118 w 125"/>
                <a:gd name="T89" fmla="*/ 114 h 131"/>
                <a:gd name="T90" fmla="*/ 112 w 125"/>
                <a:gd name="T91" fmla="*/ 114 h 131"/>
                <a:gd name="T92" fmla="*/ 108 w 125"/>
                <a:gd name="T93" fmla="*/ 110 h 131"/>
                <a:gd name="T94" fmla="*/ 104 w 125"/>
                <a:gd name="T95" fmla="*/ 116 h 131"/>
                <a:gd name="T96" fmla="*/ 85 w 125"/>
                <a:gd name="T97" fmla="*/ 116 h 131"/>
                <a:gd name="T98" fmla="*/ 51 w 125"/>
                <a:gd name="T99" fmla="*/ 116 h 131"/>
                <a:gd name="T100" fmla="*/ 36 w 125"/>
                <a:gd name="T101" fmla="*/ 123 h 131"/>
                <a:gd name="T102" fmla="*/ 32 w 125"/>
                <a:gd name="T103" fmla="*/ 125 h 131"/>
                <a:gd name="T104" fmla="*/ 21 w 125"/>
                <a:gd name="T105"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5" h="131">
                  <a:moveTo>
                    <a:pt x="21" y="131"/>
                  </a:moveTo>
                  <a:lnTo>
                    <a:pt x="21" y="127"/>
                  </a:lnTo>
                  <a:lnTo>
                    <a:pt x="19" y="123"/>
                  </a:lnTo>
                  <a:lnTo>
                    <a:pt x="21" y="119"/>
                  </a:lnTo>
                  <a:lnTo>
                    <a:pt x="21" y="116"/>
                  </a:lnTo>
                  <a:lnTo>
                    <a:pt x="21" y="112"/>
                  </a:lnTo>
                  <a:lnTo>
                    <a:pt x="24" y="110"/>
                  </a:lnTo>
                  <a:lnTo>
                    <a:pt x="21" y="108"/>
                  </a:lnTo>
                  <a:lnTo>
                    <a:pt x="24" y="106"/>
                  </a:lnTo>
                  <a:lnTo>
                    <a:pt x="24" y="102"/>
                  </a:lnTo>
                  <a:lnTo>
                    <a:pt x="21" y="102"/>
                  </a:lnTo>
                  <a:lnTo>
                    <a:pt x="17" y="100"/>
                  </a:lnTo>
                  <a:lnTo>
                    <a:pt x="17" y="95"/>
                  </a:lnTo>
                  <a:lnTo>
                    <a:pt x="13" y="93"/>
                  </a:lnTo>
                  <a:lnTo>
                    <a:pt x="11" y="93"/>
                  </a:lnTo>
                  <a:lnTo>
                    <a:pt x="9" y="91"/>
                  </a:lnTo>
                  <a:lnTo>
                    <a:pt x="7" y="91"/>
                  </a:lnTo>
                  <a:lnTo>
                    <a:pt x="5" y="93"/>
                  </a:lnTo>
                  <a:lnTo>
                    <a:pt x="0" y="91"/>
                  </a:lnTo>
                  <a:lnTo>
                    <a:pt x="0" y="87"/>
                  </a:lnTo>
                  <a:lnTo>
                    <a:pt x="2" y="85"/>
                  </a:lnTo>
                  <a:lnTo>
                    <a:pt x="7" y="76"/>
                  </a:lnTo>
                  <a:lnTo>
                    <a:pt x="5" y="72"/>
                  </a:lnTo>
                  <a:lnTo>
                    <a:pt x="5" y="70"/>
                  </a:lnTo>
                  <a:lnTo>
                    <a:pt x="9" y="70"/>
                  </a:lnTo>
                  <a:lnTo>
                    <a:pt x="15" y="57"/>
                  </a:lnTo>
                  <a:lnTo>
                    <a:pt x="15" y="53"/>
                  </a:lnTo>
                  <a:lnTo>
                    <a:pt x="13" y="51"/>
                  </a:lnTo>
                  <a:lnTo>
                    <a:pt x="9" y="47"/>
                  </a:lnTo>
                  <a:lnTo>
                    <a:pt x="9" y="45"/>
                  </a:lnTo>
                  <a:lnTo>
                    <a:pt x="13" y="43"/>
                  </a:lnTo>
                  <a:lnTo>
                    <a:pt x="15" y="45"/>
                  </a:lnTo>
                  <a:lnTo>
                    <a:pt x="15" y="41"/>
                  </a:lnTo>
                  <a:lnTo>
                    <a:pt x="13" y="36"/>
                  </a:lnTo>
                  <a:lnTo>
                    <a:pt x="11" y="36"/>
                  </a:lnTo>
                  <a:lnTo>
                    <a:pt x="11" y="28"/>
                  </a:lnTo>
                  <a:lnTo>
                    <a:pt x="11" y="26"/>
                  </a:lnTo>
                  <a:lnTo>
                    <a:pt x="11" y="17"/>
                  </a:lnTo>
                  <a:lnTo>
                    <a:pt x="9" y="15"/>
                  </a:lnTo>
                  <a:lnTo>
                    <a:pt x="9" y="11"/>
                  </a:lnTo>
                  <a:lnTo>
                    <a:pt x="17" y="9"/>
                  </a:lnTo>
                  <a:lnTo>
                    <a:pt x="24" y="5"/>
                  </a:lnTo>
                  <a:lnTo>
                    <a:pt x="28" y="5"/>
                  </a:lnTo>
                  <a:lnTo>
                    <a:pt x="32" y="7"/>
                  </a:lnTo>
                  <a:lnTo>
                    <a:pt x="40" y="7"/>
                  </a:lnTo>
                  <a:lnTo>
                    <a:pt x="40" y="7"/>
                  </a:lnTo>
                  <a:lnTo>
                    <a:pt x="43" y="5"/>
                  </a:lnTo>
                  <a:lnTo>
                    <a:pt x="49" y="3"/>
                  </a:lnTo>
                  <a:lnTo>
                    <a:pt x="53" y="3"/>
                  </a:lnTo>
                  <a:lnTo>
                    <a:pt x="53" y="5"/>
                  </a:lnTo>
                  <a:lnTo>
                    <a:pt x="53" y="7"/>
                  </a:lnTo>
                  <a:lnTo>
                    <a:pt x="59" y="9"/>
                  </a:lnTo>
                  <a:lnTo>
                    <a:pt x="64" y="3"/>
                  </a:lnTo>
                  <a:lnTo>
                    <a:pt x="68" y="0"/>
                  </a:lnTo>
                  <a:lnTo>
                    <a:pt x="72" y="7"/>
                  </a:lnTo>
                  <a:lnTo>
                    <a:pt x="80" y="11"/>
                  </a:lnTo>
                  <a:lnTo>
                    <a:pt x="83" y="11"/>
                  </a:lnTo>
                  <a:lnTo>
                    <a:pt x="85" y="11"/>
                  </a:lnTo>
                  <a:lnTo>
                    <a:pt x="89" y="11"/>
                  </a:lnTo>
                  <a:lnTo>
                    <a:pt x="93" y="13"/>
                  </a:lnTo>
                  <a:lnTo>
                    <a:pt x="95" y="17"/>
                  </a:lnTo>
                  <a:lnTo>
                    <a:pt x="102" y="19"/>
                  </a:lnTo>
                  <a:lnTo>
                    <a:pt x="106" y="19"/>
                  </a:lnTo>
                  <a:lnTo>
                    <a:pt x="110" y="17"/>
                  </a:lnTo>
                  <a:lnTo>
                    <a:pt x="112" y="17"/>
                  </a:lnTo>
                  <a:lnTo>
                    <a:pt x="114" y="19"/>
                  </a:lnTo>
                  <a:lnTo>
                    <a:pt x="118" y="19"/>
                  </a:lnTo>
                  <a:lnTo>
                    <a:pt x="118" y="22"/>
                  </a:lnTo>
                  <a:lnTo>
                    <a:pt x="118" y="28"/>
                  </a:lnTo>
                  <a:lnTo>
                    <a:pt x="120" y="32"/>
                  </a:lnTo>
                  <a:lnTo>
                    <a:pt x="120" y="34"/>
                  </a:lnTo>
                  <a:lnTo>
                    <a:pt x="123" y="36"/>
                  </a:lnTo>
                  <a:lnTo>
                    <a:pt x="125" y="43"/>
                  </a:lnTo>
                  <a:lnTo>
                    <a:pt x="123" y="47"/>
                  </a:lnTo>
                  <a:lnTo>
                    <a:pt x="123" y="51"/>
                  </a:lnTo>
                  <a:lnTo>
                    <a:pt x="118" y="53"/>
                  </a:lnTo>
                  <a:lnTo>
                    <a:pt x="112" y="62"/>
                  </a:lnTo>
                  <a:lnTo>
                    <a:pt x="112" y="66"/>
                  </a:lnTo>
                  <a:lnTo>
                    <a:pt x="110" y="70"/>
                  </a:lnTo>
                  <a:lnTo>
                    <a:pt x="110" y="74"/>
                  </a:lnTo>
                  <a:lnTo>
                    <a:pt x="108" y="76"/>
                  </a:lnTo>
                  <a:lnTo>
                    <a:pt x="110" y="85"/>
                  </a:lnTo>
                  <a:lnTo>
                    <a:pt x="108" y="87"/>
                  </a:lnTo>
                  <a:lnTo>
                    <a:pt x="108" y="89"/>
                  </a:lnTo>
                  <a:lnTo>
                    <a:pt x="110" y="91"/>
                  </a:lnTo>
                  <a:lnTo>
                    <a:pt x="112" y="100"/>
                  </a:lnTo>
                  <a:lnTo>
                    <a:pt x="112" y="104"/>
                  </a:lnTo>
                  <a:lnTo>
                    <a:pt x="118" y="106"/>
                  </a:lnTo>
                  <a:lnTo>
                    <a:pt x="118" y="108"/>
                  </a:lnTo>
                  <a:lnTo>
                    <a:pt x="118" y="114"/>
                  </a:lnTo>
                  <a:lnTo>
                    <a:pt x="116" y="114"/>
                  </a:lnTo>
                  <a:lnTo>
                    <a:pt x="112" y="114"/>
                  </a:lnTo>
                  <a:lnTo>
                    <a:pt x="112" y="116"/>
                  </a:lnTo>
                  <a:lnTo>
                    <a:pt x="108" y="110"/>
                  </a:lnTo>
                  <a:lnTo>
                    <a:pt x="104" y="112"/>
                  </a:lnTo>
                  <a:lnTo>
                    <a:pt x="104" y="116"/>
                  </a:lnTo>
                  <a:lnTo>
                    <a:pt x="95" y="112"/>
                  </a:lnTo>
                  <a:lnTo>
                    <a:pt x="85" y="116"/>
                  </a:lnTo>
                  <a:lnTo>
                    <a:pt x="57" y="116"/>
                  </a:lnTo>
                  <a:lnTo>
                    <a:pt x="51" y="116"/>
                  </a:lnTo>
                  <a:lnTo>
                    <a:pt x="51" y="119"/>
                  </a:lnTo>
                  <a:lnTo>
                    <a:pt x="36" y="123"/>
                  </a:lnTo>
                  <a:lnTo>
                    <a:pt x="36" y="125"/>
                  </a:lnTo>
                  <a:lnTo>
                    <a:pt x="32" y="125"/>
                  </a:lnTo>
                  <a:lnTo>
                    <a:pt x="24" y="131"/>
                  </a:lnTo>
                  <a:lnTo>
                    <a:pt x="21" y="13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18" name="Freeform 128">
              <a:extLst>
                <a:ext uri="{FF2B5EF4-FFF2-40B4-BE49-F238E27FC236}">
                  <a16:creationId xmlns:a16="http://schemas.microsoft.com/office/drawing/2014/main" id="{4FE6EC91-357B-49F0-BA72-CC02890F2805}"/>
                </a:ext>
              </a:extLst>
            </p:cNvPr>
            <p:cNvSpPr>
              <a:spLocks/>
            </p:cNvSpPr>
            <p:nvPr/>
          </p:nvSpPr>
          <p:spPr bwMode="auto">
            <a:xfrm>
              <a:off x="4239607" y="3277628"/>
              <a:ext cx="66102" cy="100691"/>
            </a:xfrm>
            <a:custGeom>
              <a:avLst/>
              <a:gdLst>
                <a:gd name="T0" fmla="*/ 4 w 82"/>
                <a:gd name="T1" fmla="*/ 124 h 133"/>
                <a:gd name="T2" fmla="*/ 10 w 82"/>
                <a:gd name="T3" fmla="*/ 124 h 133"/>
                <a:gd name="T4" fmla="*/ 10 w 82"/>
                <a:gd name="T5" fmla="*/ 116 h 133"/>
                <a:gd name="T6" fmla="*/ 4 w 82"/>
                <a:gd name="T7" fmla="*/ 110 h 133"/>
                <a:gd name="T8" fmla="*/ 0 w 82"/>
                <a:gd name="T9" fmla="*/ 99 h 133"/>
                <a:gd name="T10" fmla="*/ 2 w 82"/>
                <a:gd name="T11" fmla="*/ 95 h 133"/>
                <a:gd name="T12" fmla="*/ 2 w 82"/>
                <a:gd name="T13" fmla="*/ 84 h 133"/>
                <a:gd name="T14" fmla="*/ 4 w 82"/>
                <a:gd name="T15" fmla="*/ 76 h 133"/>
                <a:gd name="T16" fmla="*/ 10 w 82"/>
                <a:gd name="T17" fmla="*/ 63 h 133"/>
                <a:gd name="T18" fmla="*/ 15 w 82"/>
                <a:gd name="T19" fmla="*/ 57 h 133"/>
                <a:gd name="T20" fmla="*/ 15 w 82"/>
                <a:gd name="T21" fmla="*/ 46 h 133"/>
                <a:gd name="T22" fmla="*/ 12 w 82"/>
                <a:gd name="T23" fmla="*/ 42 h 133"/>
                <a:gd name="T24" fmla="*/ 10 w 82"/>
                <a:gd name="T25" fmla="*/ 32 h 133"/>
                <a:gd name="T26" fmla="*/ 8 w 82"/>
                <a:gd name="T27" fmla="*/ 17 h 133"/>
                <a:gd name="T28" fmla="*/ 6 w 82"/>
                <a:gd name="T29" fmla="*/ 10 h 133"/>
                <a:gd name="T30" fmla="*/ 12 w 82"/>
                <a:gd name="T31" fmla="*/ 4 h 133"/>
                <a:gd name="T32" fmla="*/ 29 w 82"/>
                <a:gd name="T33" fmla="*/ 4 h 133"/>
                <a:gd name="T34" fmla="*/ 46 w 82"/>
                <a:gd name="T35" fmla="*/ 2 h 133"/>
                <a:gd name="T36" fmla="*/ 57 w 82"/>
                <a:gd name="T37" fmla="*/ 0 h 133"/>
                <a:gd name="T38" fmla="*/ 59 w 82"/>
                <a:gd name="T39" fmla="*/ 6 h 133"/>
                <a:gd name="T40" fmla="*/ 61 w 82"/>
                <a:gd name="T41" fmla="*/ 10 h 133"/>
                <a:gd name="T42" fmla="*/ 67 w 82"/>
                <a:gd name="T43" fmla="*/ 17 h 133"/>
                <a:gd name="T44" fmla="*/ 72 w 82"/>
                <a:gd name="T45" fmla="*/ 25 h 133"/>
                <a:gd name="T46" fmla="*/ 74 w 82"/>
                <a:gd name="T47" fmla="*/ 36 h 133"/>
                <a:gd name="T48" fmla="*/ 76 w 82"/>
                <a:gd name="T49" fmla="*/ 42 h 133"/>
                <a:gd name="T50" fmla="*/ 74 w 82"/>
                <a:gd name="T51" fmla="*/ 48 h 133"/>
                <a:gd name="T52" fmla="*/ 76 w 82"/>
                <a:gd name="T53" fmla="*/ 53 h 133"/>
                <a:gd name="T54" fmla="*/ 76 w 82"/>
                <a:gd name="T55" fmla="*/ 59 h 133"/>
                <a:gd name="T56" fmla="*/ 76 w 82"/>
                <a:gd name="T57" fmla="*/ 69 h 133"/>
                <a:gd name="T58" fmla="*/ 76 w 82"/>
                <a:gd name="T59" fmla="*/ 84 h 133"/>
                <a:gd name="T60" fmla="*/ 74 w 82"/>
                <a:gd name="T61" fmla="*/ 93 h 133"/>
                <a:gd name="T62" fmla="*/ 76 w 82"/>
                <a:gd name="T63" fmla="*/ 103 h 133"/>
                <a:gd name="T64" fmla="*/ 80 w 82"/>
                <a:gd name="T65" fmla="*/ 105 h 133"/>
                <a:gd name="T66" fmla="*/ 72 w 82"/>
                <a:gd name="T67" fmla="*/ 110 h 133"/>
                <a:gd name="T68" fmla="*/ 53 w 82"/>
                <a:gd name="T69" fmla="*/ 124 h 133"/>
                <a:gd name="T70" fmla="*/ 23 w 82"/>
                <a:gd name="T71" fmla="*/ 133 h 133"/>
                <a:gd name="T72" fmla="*/ 4 w 82"/>
                <a:gd name="T73" fmla="*/ 12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2" h="133">
                  <a:moveTo>
                    <a:pt x="4" y="126"/>
                  </a:moveTo>
                  <a:lnTo>
                    <a:pt x="4" y="124"/>
                  </a:lnTo>
                  <a:lnTo>
                    <a:pt x="8" y="124"/>
                  </a:lnTo>
                  <a:lnTo>
                    <a:pt x="10" y="124"/>
                  </a:lnTo>
                  <a:lnTo>
                    <a:pt x="10" y="118"/>
                  </a:lnTo>
                  <a:lnTo>
                    <a:pt x="10" y="116"/>
                  </a:lnTo>
                  <a:lnTo>
                    <a:pt x="4" y="114"/>
                  </a:lnTo>
                  <a:lnTo>
                    <a:pt x="4" y="110"/>
                  </a:lnTo>
                  <a:lnTo>
                    <a:pt x="2" y="101"/>
                  </a:lnTo>
                  <a:lnTo>
                    <a:pt x="0" y="99"/>
                  </a:lnTo>
                  <a:lnTo>
                    <a:pt x="0" y="97"/>
                  </a:lnTo>
                  <a:lnTo>
                    <a:pt x="2" y="95"/>
                  </a:lnTo>
                  <a:lnTo>
                    <a:pt x="0" y="86"/>
                  </a:lnTo>
                  <a:lnTo>
                    <a:pt x="2" y="84"/>
                  </a:lnTo>
                  <a:lnTo>
                    <a:pt x="2" y="80"/>
                  </a:lnTo>
                  <a:lnTo>
                    <a:pt x="4" y="76"/>
                  </a:lnTo>
                  <a:lnTo>
                    <a:pt x="4" y="72"/>
                  </a:lnTo>
                  <a:lnTo>
                    <a:pt x="10" y="63"/>
                  </a:lnTo>
                  <a:lnTo>
                    <a:pt x="15" y="61"/>
                  </a:lnTo>
                  <a:lnTo>
                    <a:pt x="15" y="57"/>
                  </a:lnTo>
                  <a:lnTo>
                    <a:pt x="17" y="53"/>
                  </a:lnTo>
                  <a:lnTo>
                    <a:pt x="15" y="46"/>
                  </a:lnTo>
                  <a:lnTo>
                    <a:pt x="12" y="44"/>
                  </a:lnTo>
                  <a:lnTo>
                    <a:pt x="12" y="42"/>
                  </a:lnTo>
                  <a:lnTo>
                    <a:pt x="10" y="38"/>
                  </a:lnTo>
                  <a:lnTo>
                    <a:pt x="10" y="32"/>
                  </a:lnTo>
                  <a:lnTo>
                    <a:pt x="10" y="23"/>
                  </a:lnTo>
                  <a:lnTo>
                    <a:pt x="8" y="17"/>
                  </a:lnTo>
                  <a:lnTo>
                    <a:pt x="6" y="17"/>
                  </a:lnTo>
                  <a:lnTo>
                    <a:pt x="6" y="10"/>
                  </a:lnTo>
                  <a:lnTo>
                    <a:pt x="6" y="4"/>
                  </a:lnTo>
                  <a:lnTo>
                    <a:pt x="12" y="4"/>
                  </a:lnTo>
                  <a:lnTo>
                    <a:pt x="27" y="4"/>
                  </a:lnTo>
                  <a:lnTo>
                    <a:pt x="29" y="4"/>
                  </a:lnTo>
                  <a:lnTo>
                    <a:pt x="40" y="4"/>
                  </a:lnTo>
                  <a:lnTo>
                    <a:pt x="46" y="2"/>
                  </a:lnTo>
                  <a:lnTo>
                    <a:pt x="53" y="2"/>
                  </a:lnTo>
                  <a:lnTo>
                    <a:pt x="57" y="0"/>
                  </a:lnTo>
                  <a:lnTo>
                    <a:pt x="57" y="0"/>
                  </a:lnTo>
                  <a:lnTo>
                    <a:pt x="59" y="6"/>
                  </a:lnTo>
                  <a:lnTo>
                    <a:pt x="61" y="8"/>
                  </a:lnTo>
                  <a:lnTo>
                    <a:pt x="61" y="10"/>
                  </a:lnTo>
                  <a:lnTo>
                    <a:pt x="65" y="15"/>
                  </a:lnTo>
                  <a:lnTo>
                    <a:pt x="67" y="17"/>
                  </a:lnTo>
                  <a:lnTo>
                    <a:pt x="72" y="21"/>
                  </a:lnTo>
                  <a:lnTo>
                    <a:pt x="72" y="25"/>
                  </a:lnTo>
                  <a:lnTo>
                    <a:pt x="72" y="34"/>
                  </a:lnTo>
                  <a:lnTo>
                    <a:pt x="74" y="36"/>
                  </a:lnTo>
                  <a:lnTo>
                    <a:pt x="74" y="36"/>
                  </a:lnTo>
                  <a:lnTo>
                    <a:pt x="76" y="42"/>
                  </a:lnTo>
                  <a:lnTo>
                    <a:pt x="74" y="44"/>
                  </a:lnTo>
                  <a:lnTo>
                    <a:pt x="74" y="48"/>
                  </a:lnTo>
                  <a:lnTo>
                    <a:pt x="76" y="51"/>
                  </a:lnTo>
                  <a:lnTo>
                    <a:pt x="76" y="53"/>
                  </a:lnTo>
                  <a:lnTo>
                    <a:pt x="74" y="57"/>
                  </a:lnTo>
                  <a:lnTo>
                    <a:pt x="76" y="59"/>
                  </a:lnTo>
                  <a:lnTo>
                    <a:pt x="76" y="65"/>
                  </a:lnTo>
                  <a:lnTo>
                    <a:pt x="76" y="69"/>
                  </a:lnTo>
                  <a:lnTo>
                    <a:pt x="78" y="80"/>
                  </a:lnTo>
                  <a:lnTo>
                    <a:pt x="76" y="84"/>
                  </a:lnTo>
                  <a:lnTo>
                    <a:pt x="74" y="86"/>
                  </a:lnTo>
                  <a:lnTo>
                    <a:pt x="74" y="93"/>
                  </a:lnTo>
                  <a:lnTo>
                    <a:pt x="76" y="97"/>
                  </a:lnTo>
                  <a:lnTo>
                    <a:pt x="76" y="103"/>
                  </a:lnTo>
                  <a:lnTo>
                    <a:pt x="78" y="103"/>
                  </a:lnTo>
                  <a:lnTo>
                    <a:pt x="80" y="105"/>
                  </a:lnTo>
                  <a:lnTo>
                    <a:pt x="82" y="110"/>
                  </a:lnTo>
                  <a:lnTo>
                    <a:pt x="72" y="110"/>
                  </a:lnTo>
                  <a:lnTo>
                    <a:pt x="63" y="114"/>
                  </a:lnTo>
                  <a:lnTo>
                    <a:pt x="53" y="124"/>
                  </a:lnTo>
                  <a:lnTo>
                    <a:pt x="40" y="124"/>
                  </a:lnTo>
                  <a:lnTo>
                    <a:pt x="23" y="133"/>
                  </a:lnTo>
                  <a:lnTo>
                    <a:pt x="15" y="129"/>
                  </a:lnTo>
                  <a:lnTo>
                    <a:pt x="4" y="129"/>
                  </a:lnTo>
                  <a:lnTo>
                    <a:pt x="4" y="12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19" name="Freeform 129">
              <a:extLst>
                <a:ext uri="{FF2B5EF4-FFF2-40B4-BE49-F238E27FC236}">
                  <a16:creationId xmlns:a16="http://schemas.microsoft.com/office/drawing/2014/main" id="{314DDFDF-7C01-4E68-AD80-30EEB4CED012}"/>
                </a:ext>
              </a:extLst>
            </p:cNvPr>
            <p:cNvSpPr>
              <a:spLocks/>
            </p:cNvSpPr>
            <p:nvPr/>
          </p:nvSpPr>
          <p:spPr bwMode="auto">
            <a:xfrm>
              <a:off x="4285556" y="3277628"/>
              <a:ext cx="33857" cy="83279"/>
            </a:xfrm>
            <a:custGeom>
              <a:avLst/>
              <a:gdLst>
                <a:gd name="T0" fmla="*/ 23 w 42"/>
                <a:gd name="T1" fmla="*/ 6 h 110"/>
                <a:gd name="T2" fmla="*/ 2 w 42"/>
                <a:gd name="T3" fmla="*/ 0 h 110"/>
                <a:gd name="T4" fmla="*/ 0 w 42"/>
                <a:gd name="T5" fmla="*/ 0 h 110"/>
                <a:gd name="T6" fmla="*/ 2 w 42"/>
                <a:gd name="T7" fmla="*/ 6 h 110"/>
                <a:gd name="T8" fmla="*/ 4 w 42"/>
                <a:gd name="T9" fmla="*/ 8 h 110"/>
                <a:gd name="T10" fmla="*/ 4 w 42"/>
                <a:gd name="T11" fmla="*/ 10 h 110"/>
                <a:gd name="T12" fmla="*/ 8 w 42"/>
                <a:gd name="T13" fmla="*/ 15 h 110"/>
                <a:gd name="T14" fmla="*/ 10 w 42"/>
                <a:gd name="T15" fmla="*/ 17 h 110"/>
                <a:gd name="T16" fmla="*/ 15 w 42"/>
                <a:gd name="T17" fmla="*/ 21 h 110"/>
                <a:gd name="T18" fmla="*/ 15 w 42"/>
                <a:gd name="T19" fmla="*/ 25 h 110"/>
                <a:gd name="T20" fmla="*/ 15 w 42"/>
                <a:gd name="T21" fmla="*/ 34 h 110"/>
                <a:gd name="T22" fmla="*/ 17 w 42"/>
                <a:gd name="T23" fmla="*/ 36 h 110"/>
                <a:gd name="T24" fmla="*/ 17 w 42"/>
                <a:gd name="T25" fmla="*/ 36 h 110"/>
                <a:gd name="T26" fmla="*/ 19 w 42"/>
                <a:gd name="T27" fmla="*/ 42 h 110"/>
                <a:gd name="T28" fmla="*/ 17 w 42"/>
                <a:gd name="T29" fmla="*/ 44 h 110"/>
                <a:gd name="T30" fmla="*/ 17 w 42"/>
                <a:gd name="T31" fmla="*/ 48 h 110"/>
                <a:gd name="T32" fmla="*/ 19 w 42"/>
                <a:gd name="T33" fmla="*/ 51 h 110"/>
                <a:gd name="T34" fmla="*/ 19 w 42"/>
                <a:gd name="T35" fmla="*/ 53 h 110"/>
                <a:gd name="T36" fmla="*/ 17 w 42"/>
                <a:gd name="T37" fmla="*/ 57 h 110"/>
                <a:gd name="T38" fmla="*/ 19 w 42"/>
                <a:gd name="T39" fmla="*/ 59 h 110"/>
                <a:gd name="T40" fmla="*/ 19 w 42"/>
                <a:gd name="T41" fmla="*/ 65 h 110"/>
                <a:gd name="T42" fmla="*/ 19 w 42"/>
                <a:gd name="T43" fmla="*/ 69 h 110"/>
                <a:gd name="T44" fmla="*/ 21 w 42"/>
                <a:gd name="T45" fmla="*/ 80 h 110"/>
                <a:gd name="T46" fmla="*/ 19 w 42"/>
                <a:gd name="T47" fmla="*/ 84 h 110"/>
                <a:gd name="T48" fmla="*/ 17 w 42"/>
                <a:gd name="T49" fmla="*/ 86 h 110"/>
                <a:gd name="T50" fmla="*/ 17 w 42"/>
                <a:gd name="T51" fmla="*/ 93 h 110"/>
                <a:gd name="T52" fmla="*/ 19 w 42"/>
                <a:gd name="T53" fmla="*/ 97 h 110"/>
                <a:gd name="T54" fmla="*/ 19 w 42"/>
                <a:gd name="T55" fmla="*/ 103 h 110"/>
                <a:gd name="T56" fmla="*/ 21 w 42"/>
                <a:gd name="T57" fmla="*/ 103 h 110"/>
                <a:gd name="T58" fmla="*/ 23 w 42"/>
                <a:gd name="T59" fmla="*/ 105 h 110"/>
                <a:gd name="T60" fmla="*/ 25 w 42"/>
                <a:gd name="T61" fmla="*/ 110 h 110"/>
                <a:gd name="T62" fmla="*/ 27 w 42"/>
                <a:gd name="T63" fmla="*/ 110 h 110"/>
                <a:gd name="T64" fmla="*/ 38 w 42"/>
                <a:gd name="T65" fmla="*/ 101 h 110"/>
                <a:gd name="T66" fmla="*/ 40 w 42"/>
                <a:gd name="T67" fmla="*/ 101 h 110"/>
                <a:gd name="T68" fmla="*/ 42 w 42"/>
                <a:gd name="T69" fmla="*/ 99 h 110"/>
                <a:gd name="T70" fmla="*/ 38 w 42"/>
                <a:gd name="T71" fmla="*/ 95 h 110"/>
                <a:gd name="T72" fmla="*/ 38 w 42"/>
                <a:gd name="T73" fmla="*/ 88 h 110"/>
                <a:gd name="T74" fmla="*/ 38 w 42"/>
                <a:gd name="T75" fmla="*/ 84 h 110"/>
                <a:gd name="T76" fmla="*/ 38 w 42"/>
                <a:gd name="T77" fmla="*/ 59 h 110"/>
                <a:gd name="T78" fmla="*/ 38 w 42"/>
                <a:gd name="T79" fmla="*/ 57 h 110"/>
                <a:gd name="T80" fmla="*/ 40 w 42"/>
                <a:gd name="T81" fmla="*/ 53 h 110"/>
                <a:gd name="T82" fmla="*/ 40 w 42"/>
                <a:gd name="T83" fmla="*/ 48 h 110"/>
                <a:gd name="T84" fmla="*/ 38 w 42"/>
                <a:gd name="T85" fmla="*/ 46 h 110"/>
                <a:gd name="T86" fmla="*/ 38 w 42"/>
                <a:gd name="T87" fmla="*/ 40 h 110"/>
                <a:gd name="T88" fmla="*/ 36 w 42"/>
                <a:gd name="T89" fmla="*/ 32 h 110"/>
                <a:gd name="T90" fmla="*/ 33 w 42"/>
                <a:gd name="T91" fmla="*/ 21 h 110"/>
                <a:gd name="T92" fmla="*/ 31 w 42"/>
                <a:gd name="T93" fmla="*/ 19 h 110"/>
                <a:gd name="T94" fmla="*/ 27 w 42"/>
                <a:gd name="T95" fmla="*/ 17 h 110"/>
                <a:gd name="T96" fmla="*/ 23 w 42"/>
                <a:gd name="T97" fmla="*/ 15 h 110"/>
                <a:gd name="T98" fmla="*/ 21 w 42"/>
                <a:gd name="T99" fmla="*/ 8 h 110"/>
                <a:gd name="T100" fmla="*/ 23 w 42"/>
                <a:gd name="T101" fmla="*/ 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110">
                  <a:moveTo>
                    <a:pt x="23" y="6"/>
                  </a:moveTo>
                  <a:lnTo>
                    <a:pt x="2" y="0"/>
                  </a:lnTo>
                  <a:lnTo>
                    <a:pt x="0" y="0"/>
                  </a:lnTo>
                  <a:lnTo>
                    <a:pt x="2" y="6"/>
                  </a:lnTo>
                  <a:lnTo>
                    <a:pt x="4" y="8"/>
                  </a:lnTo>
                  <a:lnTo>
                    <a:pt x="4" y="10"/>
                  </a:lnTo>
                  <a:lnTo>
                    <a:pt x="8" y="15"/>
                  </a:lnTo>
                  <a:lnTo>
                    <a:pt x="10" y="17"/>
                  </a:lnTo>
                  <a:lnTo>
                    <a:pt x="15" y="21"/>
                  </a:lnTo>
                  <a:lnTo>
                    <a:pt x="15" y="25"/>
                  </a:lnTo>
                  <a:lnTo>
                    <a:pt x="15" y="34"/>
                  </a:lnTo>
                  <a:lnTo>
                    <a:pt x="17" y="36"/>
                  </a:lnTo>
                  <a:lnTo>
                    <a:pt x="17" y="36"/>
                  </a:lnTo>
                  <a:lnTo>
                    <a:pt x="19" y="42"/>
                  </a:lnTo>
                  <a:lnTo>
                    <a:pt x="17" y="44"/>
                  </a:lnTo>
                  <a:lnTo>
                    <a:pt x="17" y="48"/>
                  </a:lnTo>
                  <a:lnTo>
                    <a:pt x="19" y="51"/>
                  </a:lnTo>
                  <a:lnTo>
                    <a:pt x="19" y="53"/>
                  </a:lnTo>
                  <a:lnTo>
                    <a:pt x="17" y="57"/>
                  </a:lnTo>
                  <a:lnTo>
                    <a:pt x="19" y="59"/>
                  </a:lnTo>
                  <a:lnTo>
                    <a:pt x="19" y="65"/>
                  </a:lnTo>
                  <a:lnTo>
                    <a:pt x="19" y="69"/>
                  </a:lnTo>
                  <a:lnTo>
                    <a:pt x="21" y="80"/>
                  </a:lnTo>
                  <a:lnTo>
                    <a:pt x="19" y="84"/>
                  </a:lnTo>
                  <a:lnTo>
                    <a:pt x="17" y="86"/>
                  </a:lnTo>
                  <a:lnTo>
                    <a:pt x="17" y="93"/>
                  </a:lnTo>
                  <a:lnTo>
                    <a:pt x="19" y="97"/>
                  </a:lnTo>
                  <a:lnTo>
                    <a:pt x="19" y="103"/>
                  </a:lnTo>
                  <a:lnTo>
                    <a:pt x="21" y="103"/>
                  </a:lnTo>
                  <a:lnTo>
                    <a:pt x="23" y="105"/>
                  </a:lnTo>
                  <a:lnTo>
                    <a:pt x="25" y="110"/>
                  </a:lnTo>
                  <a:lnTo>
                    <a:pt x="27" y="110"/>
                  </a:lnTo>
                  <a:lnTo>
                    <a:pt x="38" y="101"/>
                  </a:lnTo>
                  <a:lnTo>
                    <a:pt x="40" y="101"/>
                  </a:lnTo>
                  <a:lnTo>
                    <a:pt x="42" y="99"/>
                  </a:lnTo>
                  <a:lnTo>
                    <a:pt x="38" y="95"/>
                  </a:lnTo>
                  <a:lnTo>
                    <a:pt x="38" y="88"/>
                  </a:lnTo>
                  <a:lnTo>
                    <a:pt x="38" y="84"/>
                  </a:lnTo>
                  <a:lnTo>
                    <a:pt x="38" y="59"/>
                  </a:lnTo>
                  <a:lnTo>
                    <a:pt x="38" y="57"/>
                  </a:lnTo>
                  <a:lnTo>
                    <a:pt x="40" y="53"/>
                  </a:lnTo>
                  <a:lnTo>
                    <a:pt x="40" y="48"/>
                  </a:lnTo>
                  <a:lnTo>
                    <a:pt x="38" y="46"/>
                  </a:lnTo>
                  <a:lnTo>
                    <a:pt x="38" y="40"/>
                  </a:lnTo>
                  <a:lnTo>
                    <a:pt x="36" y="32"/>
                  </a:lnTo>
                  <a:lnTo>
                    <a:pt x="33" y="21"/>
                  </a:lnTo>
                  <a:lnTo>
                    <a:pt x="31" y="19"/>
                  </a:lnTo>
                  <a:lnTo>
                    <a:pt x="27" y="17"/>
                  </a:lnTo>
                  <a:lnTo>
                    <a:pt x="23" y="15"/>
                  </a:lnTo>
                  <a:lnTo>
                    <a:pt x="21" y="8"/>
                  </a:lnTo>
                  <a:lnTo>
                    <a:pt x="23"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20" name="Freeform 130">
              <a:extLst>
                <a:ext uri="{FF2B5EF4-FFF2-40B4-BE49-F238E27FC236}">
                  <a16:creationId xmlns:a16="http://schemas.microsoft.com/office/drawing/2014/main" id="{C27916C2-C24F-4293-ACF3-EDC95679FAF6}"/>
                </a:ext>
              </a:extLst>
            </p:cNvPr>
            <p:cNvSpPr>
              <a:spLocks/>
            </p:cNvSpPr>
            <p:nvPr/>
          </p:nvSpPr>
          <p:spPr bwMode="auto">
            <a:xfrm>
              <a:off x="4302485" y="3257187"/>
              <a:ext cx="50785" cy="98420"/>
            </a:xfrm>
            <a:custGeom>
              <a:avLst/>
              <a:gdLst>
                <a:gd name="T0" fmla="*/ 29 w 63"/>
                <a:gd name="T1" fmla="*/ 10 h 130"/>
                <a:gd name="T2" fmla="*/ 23 w 63"/>
                <a:gd name="T3" fmla="*/ 16 h 130"/>
                <a:gd name="T4" fmla="*/ 15 w 63"/>
                <a:gd name="T5" fmla="*/ 19 h 130"/>
                <a:gd name="T6" fmla="*/ 10 w 63"/>
                <a:gd name="T7" fmla="*/ 23 h 130"/>
                <a:gd name="T8" fmla="*/ 8 w 63"/>
                <a:gd name="T9" fmla="*/ 29 h 130"/>
                <a:gd name="T10" fmla="*/ 0 w 63"/>
                <a:gd name="T11" fmla="*/ 35 h 130"/>
                <a:gd name="T12" fmla="*/ 6 w 63"/>
                <a:gd name="T13" fmla="*/ 44 h 130"/>
                <a:gd name="T14" fmla="*/ 12 w 63"/>
                <a:gd name="T15" fmla="*/ 48 h 130"/>
                <a:gd name="T16" fmla="*/ 17 w 63"/>
                <a:gd name="T17" fmla="*/ 67 h 130"/>
                <a:gd name="T18" fmla="*/ 19 w 63"/>
                <a:gd name="T19" fmla="*/ 75 h 130"/>
                <a:gd name="T20" fmla="*/ 17 w 63"/>
                <a:gd name="T21" fmla="*/ 84 h 130"/>
                <a:gd name="T22" fmla="*/ 17 w 63"/>
                <a:gd name="T23" fmla="*/ 111 h 130"/>
                <a:gd name="T24" fmla="*/ 17 w 63"/>
                <a:gd name="T25" fmla="*/ 122 h 130"/>
                <a:gd name="T26" fmla="*/ 19 w 63"/>
                <a:gd name="T27" fmla="*/ 128 h 130"/>
                <a:gd name="T28" fmla="*/ 40 w 63"/>
                <a:gd name="T29" fmla="*/ 126 h 130"/>
                <a:gd name="T30" fmla="*/ 40 w 63"/>
                <a:gd name="T31" fmla="*/ 122 h 130"/>
                <a:gd name="T32" fmla="*/ 40 w 63"/>
                <a:gd name="T33" fmla="*/ 109 h 130"/>
                <a:gd name="T34" fmla="*/ 40 w 63"/>
                <a:gd name="T35" fmla="*/ 96 h 130"/>
                <a:gd name="T36" fmla="*/ 40 w 63"/>
                <a:gd name="T37" fmla="*/ 92 h 130"/>
                <a:gd name="T38" fmla="*/ 40 w 63"/>
                <a:gd name="T39" fmla="*/ 88 h 130"/>
                <a:gd name="T40" fmla="*/ 40 w 63"/>
                <a:gd name="T41" fmla="*/ 84 h 130"/>
                <a:gd name="T42" fmla="*/ 40 w 63"/>
                <a:gd name="T43" fmla="*/ 78 h 130"/>
                <a:gd name="T44" fmla="*/ 42 w 63"/>
                <a:gd name="T45" fmla="*/ 71 h 130"/>
                <a:gd name="T46" fmla="*/ 46 w 63"/>
                <a:gd name="T47" fmla="*/ 69 h 130"/>
                <a:gd name="T48" fmla="*/ 50 w 63"/>
                <a:gd name="T49" fmla="*/ 65 h 130"/>
                <a:gd name="T50" fmla="*/ 55 w 63"/>
                <a:gd name="T51" fmla="*/ 56 h 130"/>
                <a:gd name="T52" fmla="*/ 59 w 63"/>
                <a:gd name="T53" fmla="*/ 54 h 130"/>
                <a:gd name="T54" fmla="*/ 57 w 63"/>
                <a:gd name="T55" fmla="*/ 48 h 130"/>
                <a:gd name="T56" fmla="*/ 59 w 63"/>
                <a:gd name="T57" fmla="*/ 44 h 130"/>
                <a:gd name="T58" fmla="*/ 63 w 63"/>
                <a:gd name="T59" fmla="*/ 40 h 130"/>
                <a:gd name="T60" fmla="*/ 61 w 63"/>
                <a:gd name="T61" fmla="*/ 29 h 130"/>
                <a:gd name="T62" fmla="*/ 55 w 63"/>
                <a:gd name="T63" fmla="*/ 21 h 130"/>
                <a:gd name="T64" fmla="*/ 57 w 63"/>
                <a:gd name="T65" fmla="*/ 16 h 130"/>
                <a:gd name="T66" fmla="*/ 48 w 63"/>
                <a:gd name="T67" fmla="*/ 10 h 130"/>
                <a:gd name="T68" fmla="*/ 38 w 63"/>
                <a:gd name="T69" fmla="*/ 0 h 130"/>
                <a:gd name="T70" fmla="*/ 36 w 63"/>
                <a:gd name="T71" fmla="*/ 6 h 130"/>
                <a:gd name="T72" fmla="*/ 29 w 63"/>
                <a:gd name="T73"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130">
                  <a:moveTo>
                    <a:pt x="29" y="8"/>
                  </a:moveTo>
                  <a:lnTo>
                    <a:pt x="29" y="10"/>
                  </a:lnTo>
                  <a:lnTo>
                    <a:pt x="25" y="14"/>
                  </a:lnTo>
                  <a:lnTo>
                    <a:pt x="23" y="16"/>
                  </a:lnTo>
                  <a:lnTo>
                    <a:pt x="17" y="19"/>
                  </a:lnTo>
                  <a:lnTo>
                    <a:pt x="15" y="19"/>
                  </a:lnTo>
                  <a:lnTo>
                    <a:pt x="10" y="21"/>
                  </a:lnTo>
                  <a:lnTo>
                    <a:pt x="10" y="23"/>
                  </a:lnTo>
                  <a:lnTo>
                    <a:pt x="6" y="25"/>
                  </a:lnTo>
                  <a:lnTo>
                    <a:pt x="8" y="29"/>
                  </a:lnTo>
                  <a:lnTo>
                    <a:pt x="2" y="31"/>
                  </a:lnTo>
                  <a:lnTo>
                    <a:pt x="0" y="35"/>
                  </a:lnTo>
                  <a:lnTo>
                    <a:pt x="2" y="42"/>
                  </a:lnTo>
                  <a:lnTo>
                    <a:pt x="6" y="44"/>
                  </a:lnTo>
                  <a:lnTo>
                    <a:pt x="10" y="46"/>
                  </a:lnTo>
                  <a:lnTo>
                    <a:pt x="12" y="48"/>
                  </a:lnTo>
                  <a:lnTo>
                    <a:pt x="15" y="59"/>
                  </a:lnTo>
                  <a:lnTo>
                    <a:pt x="17" y="67"/>
                  </a:lnTo>
                  <a:lnTo>
                    <a:pt x="17" y="73"/>
                  </a:lnTo>
                  <a:lnTo>
                    <a:pt x="19" y="75"/>
                  </a:lnTo>
                  <a:lnTo>
                    <a:pt x="19" y="80"/>
                  </a:lnTo>
                  <a:lnTo>
                    <a:pt x="17" y="84"/>
                  </a:lnTo>
                  <a:lnTo>
                    <a:pt x="17" y="86"/>
                  </a:lnTo>
                  <a:lnTo>
                    <a:pt x="17" y="111"/>
                  </a:lnTo>
                  <a:lnTo>
                    <a:pt x="17" y="115"/>
                  </a:lnTo>
                  <a:lnTo>
                    <a:pt x="17" y="122"/>
                  </a:lnTo>
                  <a:lnTo>
                    <a:pt x="21" y="126"/>
                  </a:lnTo>
                  <a:lnTo>
                    <a:pt x="19" y="128"/>
                  </a:lnTo>
                  <a:lnTo>
                    <a:pt x="27" y="130"/>
                  </a:lnTo>
                  <a:lnTo>
                    <a:pt x="40" y="126"/>
                  </a:lnTo>
                  <a:lnTo>
                    <a:pt x="42" y="126"/>
                  </a:lnTo>
                  <a:lnTo>
                    <a:pt x="40" y="122"/>
                  </a:lnTo>
                  <a:lnTo>
                    <a:pt x="42" y="111"/>
                  </a:lnTo>
                  <a:lnTo>
                    <a:pt x="40" y="109"/>
                  </a:lnTo>
                  <a:lnTo>
                    <a:pt x="40" y="105"/>
                  </a:lnTo>
                  <a:lnTo>
                    <a:pt x="40" y="96"/>
                  </a:lnTo>
                  <a:lnTo>
                    <a:pt x="40" y="94"/>
                  </a:lnTo>
                  <a:lnTo>
                    <a:pt x="40" y="92"/>
                  </a:lnTo>
                  <a:lnTo>
                    <a:pt x="40" y="90"/>
                  </a:lnTo>
                  <a:lnTo>
                    <a:pt x="40" y="88"/>
                  </a:lnTo>
                  <a:lnTo>
                    <a:pt x="40" y="86"/>
                  </a:lnTo>
                  <a:lnTo>
                    <a:pt x="40" y="84"/>
                  </a:lnTo>
                  <a:lnTo>
                    <a:pt x="40" y="80"/>
                  </a:lnTo>
                  <a:lnTo>
                    <a:pt x="40" y="78"/>
                  </a:lnTo>
                  <a:lnTo>
                    <a:pt x="40" y="73"/>
                  </a:lnTo>
                  <a:lnTo>
                    <a:pt x="42" y="71"/>
                  </a:lnTo>
                  <a:lnTo>
                    <a:pt x="44" y="69"/>
                  </a:lnTo>
                  <a:lnTo>
                    <a:pt x="46" y="69"/>
                  </a:lnTo>
                  <a:lnTo>
                    <a:pt x="48" y="67"/>
                  </a:lnTo>
                  <a:lnTo>
                    <a:pt x="50" y="65"/>
                  </a:lnTo>
                  <a:lnTo>
                    <a:pt x="53" y="59"/>
                  </a:lnTo>
                  <a:lnTo>
                    <a:pt x="55" y="56"/>
                  </a:lnTo>
                  <a:lnTo>
                    <a:pt x="57" y="54"/>
                  </a:lnTo>
                  <a:lnTo>
                    <a:pt x="59" y="54"/>
                  </a:lnTo>
                  <a:lnTo>
                    <a:pt x="61" y="52"/>
                  </a:lnTo>
                  <a:lnTo>
                    <a:pt x="57" y="48"/>
                  </a:lnTo>
                  <a:lnTo>
                    <a:pt x="57" y="46"/>
                  </a:lnTo>
                  <a:lnTo>
                    <a:pt x="59" y="44"/>
                  </a:lnTo>
                  <a:lnTo>
                    <a:pt x="63" y="44"/>
                  </a:lnTo>
                  <a:lnTo>
                    <a:pt x="63" y="40"/>
                  </a:lnTo>
                  <a:lnTo>
                    <a:pt x="61" y="33"/>
                  </a:lnTo>
                  <a:lnTo>
                    <a:pt x="61" y="29"/>
                  </a:lnTo>
                  <a:lnTo>
                    <a:pt x="57" y="25"/>
                  </a:lnTo>
                  <a:lnTo>
                    <a:pt x="55" y="21"/>
                  </a:lnTo>
                  <a:lnTo>
                    <a:pt x="57" y="16"/>
                  </a:lnTo>
                  <a:lnTo>
                    <a:pt x="57" y="16"/>
                  </a:lnTo>
                  <a:lnTo>
                    <a:pt x="53" y="10"/>
                  </a:lnTo>
                  <a:lnTo>
                    <a:pt x="48" y="10"/>
                  </a:lnTo>
                  <a:lnTo>
                    <a:pt x="44" y="6"/>
                  </a:lnTo>
                  <a:lnTo>
                    <a:pt x="38" y="0"/>
                  </a:lnTo>
                  <a:lnTo>
                    <a:pt x="36" y="4"/>
                  </a:lnTo>
                  <a:lnTo>
                    <a:pt x="36" y="6"/>
                  </a:lnTo>
                  <a:lnTo>
                    <a:pt x="31" y="6"/>
                  </a:lnTo>
                  <a:lnTo>
                    <a:pt x="29" y="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21" name="Freeform 131">
              <a:extLst>
                <a:ext uri="{FF2B5EF4-FFF2-40B4-BE49-F238E27FC236}">
                  <a16:creationId xmlns:a16="http://schemas.microsoft.com/office/drawing/2014/main" id="{CA52EFCB-2262-47AB-81F7-99077A5F0313}"/>
                </a:ext>
              </a:extLst>
            </p:cNvPr>
            <p:cNvSpPr>
              <a:spLocks noEditPoints="1"/>
            </p:cNvSpPr>
            <p:nvPr/>
          </p:nvSpPr>
          <p:spPr bwMode="auto">
            <a:xfrm>
              <a:off x="4480635" y="3087602"/>
              <a:ext cx="187019" cy="250593"/>
            </a:xfrm>
            <a:custGeom>
              <a:avLst/>
              <a:gdLst>
                <a:gd name="T0" fmla="*/ 230 w 232"/>
                <a:gd name="T1" fmla="*/ 80 h 331"/>
                <a:gd name="T2" fmla="*/ 226 w 232"/>
                <a:gd name="T3" fmla="*/ 162 h 331"/>
                <a:gd name="T4" fmla="*/ 213 w 232"/>
                <a:gd name="T5" fmla="*/ 165 h 331"/>
                <a:gd name="T6" fmla="*/ 213 w 232"/>
                <a:gd name="T7" fmla="*/ 177 h 331"/>
                <a:gd name="T8" fmla="*/ 200 w 232"/>
                <a:gd name="T9" fmla="*/ 188 h 331"/>
                <a:gd name="T10" fmla="*/ 200 w 232"/>
                <a:gd name="T11" fmla="*/ 198 h 331"/>
                <a:gd name="T12" fmla="*/ 200 w 232"/>
                <a:gd name="T13" fmla="*/ 205 h 331"/>
                <a:gd name="T14" fmla="*/ 192 w 232"/>
                <a:gd name="T15" fmla="*/ 219 h 331"/>
                <a:gd name="T16" fmla="*/ 200 w 232"/>
                <a:gd name="T17" fmla="*/ 221 h 331"/>
                <a:gd name="T18" fmla="*/ 200 w 232"/>
                <a:gd name="T19" fmla="*/ 228 h 331"/>
                <a:gd name="T20" fmla="*/ 202 w 232"/>
                <a:gd name="T21" fmla="*/ 234 h 331"/>
                <a:gd name="T22" fmla="*/ 211 w 232"/>
                <a:gd name="T23" fmla="*/ 247 h 331"/>
                <a:gd name="T24" fmla="*/ 211 w 232"/>
                <a:gd name="T25" fmla="*/ 255 h 331"/>
                <a:gd name="T26" fmla="*/ 202 w 232"/>
                <a:gd name="T27" fmla="*/ 257 h 331"/>
                <a:gd name="T28" fmla="*/ 190 w 232"/>
                <a:gd name="T29" fmla="*/ 264 h 331"/>
                <a:gd name="T30" fmla="*/ 186 w 232"/>
                <a:gd name="T31" fmla="*/ 270 h 331"/>
                <a:gd name="T32" fmla="*/ 179 w 232"/>
                <a:gd name="T33" fmla="*/ 274 h 331"/>
                <a:gd name="T34" fmla="*/ 173 w 232"/>
                <a:gd name="T35" fmla="*/ 283 h 331"/>
                <a:gd name="T36" fmla="*/ 173 w 232"/>
                <a:gd name="T37" fmla="*/ 293 h 331"/>
                <a:gd name="T38" fmla="*/ 158 w 232"/>
                <a:gd name="T39" fmla="*/ 297 h 331"/>
                <a:gd name="T40" fmla="*/ 143 w 232"/>
                <a:gd name="T41" fmla="*/ 297 h 331"/>
                <a:gd name="T42" fmla="*/ 133 w 232"/>
                <a:gd name="T43" fmla="*/ 297 h 331"/>
                <a:gd name="T44" fmla="*/ 139 w 232"/>
                <a:gd name="T45" fmla="*/ 306 h 331"/>
                <a:gd name="T46" fmla="*/ 131 w 232"/>
                <a:gd name="T47" fmla="*/ 314 h 331"/>
                <a:gd name="T48" fmla="*/ 110 w 232"/>
                <a:gd name="T49" fmla="*/ 320 h 331"/>
                <a:gd name="T50" fmla="*/ 95 w 232"/>
                <a:gd name="T51" fmla="*/ 327 h 331"/>
                <a:gd name="T52" fmla="*/ 89 w 232"/>
                <a:gd name="T53" fmla="*/ 320 h 331"/>
                <a:gd name="T54" fmla="*/ 84 w 232"/>
                <a:gd name="T55" fmla="*/ 331 h 331"/>
                <a:gd name="T56" fmla="*/ 72 w 232"/>
                <a:gd name="T57" fmla="*/ 331 h 331"/>
                <a:gd name="T58" fmla="*/ 70 w 232"/>
                <a:gd name="T59" fmla="*/ 320 h 331"/>
                <a:gd name="T60" fmla="*/ 59 w 232"/>
                <a:gd name="T61" fmla="*/ 308 h 331"/>
                <a:gd name="T62" fmla="*/ 42 w 232"/>
                <a:gd name="T63" fmla="*/ 293 h 331"/>
                <a:gd name="T64" fmla="*/ 38 w 232"/>
                <a:gd name="T65" fmla="*/ 287 h 331"/>
                <a:gd name="T66" fmla="*/ 40 w 232"/>
                <a:gd name="T67" fmla="*/ 278 h 331"/>
                <a:gd name="T68" fmla="*/ 49 w 232"/>
                <a:gd name="T69" fmla="*/ 278 h 331"/>
                <a:gd name="T70" fmla="*/ 57 w 232"/>
                <a:gd name="T71" fmla="*/ 278 h 331"/>
                <a:gd name="T72" fmla="*/ 65 w 232"/>
                <a:gd name="T73" fmla="*/ 280 h 331"/>
                <a:gd name="T74" fmla="*/ 61 w 232"/>
                <a:gd name="T75" fmla="*/ 274 h 331"/>
                <a:gd name="T76" fmla="*/ 53 w 232"/>
                <a:gd name="T77" fmla="*/ 264 h 331"/>
                <a:gd name="T78" fmla="*/ 57 w 232"/>
                <a:gd name="T79" fmla="*/ 251 h 331"/>
                <a:gd name="T80" fmla="*/ 57 w 232"/>
                <a:gd name="T81" fmla="*/ 245 h 331"/>
                <a:gd name="T82" fmla="*/ 53 w 232"/>
                <a:gd name="T83" fmla="*/ 234 h 331"/>
                <a:gd name="T84" fmla="*/ 46 w 232"/>
                <a:gd name="T85" fmla="*/ 221 h 331"/>
                <a:gd name="T86" fmla="*/ 34 w 232"/>
                <a:gd name="T87" fmla="*/ 211 h 331"/>
                <a:gd name="T88" fmla="*/ 23 w 232"/>
                <a:gd name="T89" fmla="*/ 179 h 331"/>
                <a:gd name="T90" fmla="*/ 30 w 232"/>
                <a:gd name="T91" fmla="*/ 175 h 331"/>
                <a:gd name="T92" fmla="*/ 61 w 232"/>
                <a:gd name="T93" fmla="*/ 110 h 331"/>
                <a:gd name="T94" fmla="*/ 72 w 232"/>
                <a:gd name="T95" fmla="*/ 63 h 331"/>
                <a:gd name="T96" fmla="*/ 59 w 232"/>
                <a:gd name="T97" fmla="*/ 38 h 331"/>
                <a:gd name="T98" fmla="*/ 46 w 232"/>
                <a:gd name="T99" fmla="*/ 9 h 331"/>
                <a:gd name="T100" fmla="*/ 0 w 232"/>
                <a:gd name="T101" fmla="*/ 21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2" h="331">
                  <a:moveTo>
                    <a:pt x="46" y="9"/>
                  </a:moveTo>
                  <a:lnTo>
                    <a:pt x="70" y="0"/>
                  </a:lnTo>
                  <a:lnTo>
                    <a:pt x="230" y="80"/>
                  </a:lnTo>
                  <a:lnTo>
                    <a:pt x="232" y="160"/>
                  </a:lnTo>
                  <a:lnTo>
                    <a:pt x="230" y="160"/>
                  </a:lnTo>
                  <a:lnTo>
                    <a:pt x="226" y="162"/>
                  </a:lnTo>
                  <a:lnTo>
                    <a:pt x="221" y="160"/>
                  </a:lnTo>
                  <a:lnTo>
                    <a:pt x="217" y="160"/>
                  </a:lnTo>
                  <a:lnTo>
                    <a:pt x="213" y="165"/>
                  </a:lnTo>
                  <a:lnTo>
                    <a:pt x="213" y="169"/>
                  </a:lnTo>
                  <a:lnTo>
                    <a:pt x="215" y="171"/>
                  </a:lnTo>
                  <a:lnTo>
                    <a:pt x="213" y="177"/>
                  </a:lnTo>
                  <a:lnTo>
                    <a:pt x="207" y="186"/>
                  </a:lnTo>
                  <a:lnTo>
                    <a:pt x="205" y="186"/>
                  </a:lnTo>
                  <a:lnTo>
                    <a:pt x="200" y="188"/>
                  </a:lnTo>
                  <a:lnTo>
                    <a:pt x="200" y="192"/>
                  </a:lnTo>
                  <a:lnTo>
                    <a:pt x="202" y="194"/>
                  </a:lnTo>
                  <a:lnTo>
                    <a:pt x="200" y="198"/>
                  </a:lnTo>
                  <a:lnTo>
                    <a:pt x="198" y="200"/>
                  </a:lnTo>
                  <a:lnTo>
                    <a:pt x="196" y="202"/>
                  </a:lnTo>
                  <a:lnTo>
                    <a:pt x="200" y="205"/>
                  </a:lnTo>
                  <a:lnTo>
                    <a:pt x="200" y="209"/>
                  </a:lnTo>
                  <a:lnTo>
                    <a:pt x="198" y="213"/>
                  </a:lnTo>
                  <a:lnTo>
                    <a:pt x="192" y="219"/>
                  </a:lnTo>
                  <a:lnTo>
                    <a:pt x="192" y="224"/>
                  </a:lnTo>
                  <a:lnTo>
                    <a:pt x="194" y="226"/>
                  </a:lnTo>
                  <a:lnTo>
                    <a:pt x="200" y="221"/>
                  </a:lnTo>
                  <a:lnTo>
                    <a:pt x="202" y="224"/>
                  </a:lnTo>
                  <a:lnTo>
                    <a:pt x="202" y="226"/>
                  </a:lnTo>
                  <a:lnTo>
                    <a:pt x="200" y="228"/>
                  </a:lnTo>
                  <a:lnTo>
                    <a:pt x="202" y="230"/>
                  </a:lnTo>
                  <a:lnTo>
                    <a:pt x="200" y="232"/>
                  </a:lnTo>
                  <a:lnTo>
                    <a:pt x="202" y="234"/>
                  </a:lnTo>
                  <a:lnTo>
                    <a:pt x="202" y="240"/>
                  </a:lnTo>
                  <a:lnTo>
                    <a:pt x="205" y="245"/>
                  </a:lnTo>
                  <a:lnTo>
                    <a:pt x="211" y="247"/>
                  </a:lnTo>
                  <a:lnTo>
                    <a:pt x="213" y="249"/>
                  </a:lnTo>
                  <a:lnTo>
                    <a:pt x="211" y="251"/>
                  </a:lnTo>
                  <a:lnTo>
                    <a:pt x="211" y="255"/>
                  </a:lnTo>
                  <a:lnTo>
                    <a:pt x="211" y="257"/>
                  </a:lnTo>
                  <a:lnTo>
                    <a:pt x="205" y="259"/>
                  </a:lnTo>
                  <a:lnTo>
                    <a:pt x="202" y="257"/>
                  </a:lnTo>
                  <a:lnTo>
                    <a:pt x="198" y="257"/>
                  </a:lnTo>
                  <a:lnTo>
                    <a:pt x="194" y="261"/>
                  </a:lnTo>
                  <a:lnTo>
                    <a:pt x="190" y="264"/>
                  </a:lnTo>
                  <a:lnTo>
                    <a:pt x="188" y="266"/>
                  </a:lnTo>
                  <a:lnTo>
                    <a:pt x="188" y="268"/>
                  </a:lnTo>
                  <a:lnTo>
                    <a:pt x="186" y="270"/>
                  </a:lnTo>
                  <a:lnTo>
                    <a:pt x="183" y="276"/>
                  </a:lnTo>
                  <a:lnTo>
                    <a:pt x="181" y="276"/>
                  </a:lnTo>
                  <a:lnTo>
                    <a:pt x="179" y="274"/>
                  </a:lnTo>
                  <a:lnTo>
                    <a:pt x="175" y="278"/>
                  </a:lnTo>
                  <a:lnTo>
                    <a:pt x="177" y="280"/>
                  </a:lnTo>
                  <a:lnTo>
                    <a:pt x="173" y="283"/>
                  </a:lnTo>
                  <a:lnTo>
                    <a:pt x="173" y="287"/>
                  </a:lnTo>
                  <a:lnTo>
                    <a:pt x="173" y="289"/>
                  </a:lnTo>
                  <a:lnTo>
                    <a:pt x="173" y="293"/>
                  </a:lnTo>
                  <a:lnTo>
                    <a:pt x="169" y="293"/>
                  </a:lnTo>
                  <a:lnTo>
                    <a:pt x="165" y="297"/>
                  </a:lnTo>
                  <a:lnTo>
                    <a:pt x="158" y="297"/>
                  </a:lnTo>
                  <a:lnTo>
                    <a:pt x="152" y="299"/>
                  </a:lnTo>
                  <a:lnTo>
                    <a:pt x="148" y="297"/>
                  </a:lnTo>
                  <a:lnTo>
                    <a:pt x="143" y="297"/>
                  </a:lnTo>
                  <a:lnTo>
                    <a:pt x="139" y="297"/>
                  </a:lnTo>
                  <a:lnTo>
                    <a:pt x="135" y="295"/>
                  </a:lnTo>
                  <a:lnTo>
                    <a:pt x="133" y="297"/>
                  </a:lnTo>
                  <a:lnTo>
                    <a:pt x="133" y="302"/>
                  </a:lnTo>
                  <a:lnTo>
                    <a:pt x="137" y="306"/>
                  </a:lnTo>
                  <a:lnTo>
                    <a:pt x="139" y="306"/>
                  </a:lnTo>
                  <a:lnTo>
                    <a:pt x="139" y="308"/>
                  </a:lnTo>
                  <a:lnTo>
                    <a:pt x="133" y="312"/>
                  </a:lnTo>
                  <a:lnTo>
                    <a:pt x="131" y="314"/>
                  </a:lnTo>
                  <a:lnTo>
                    <a:pt x="127" y="314"/>
                  </a:lnTo>
                  <a:lnTo>
                    <a:pt x="114" y="318"/>
                  </a:lnTo>
                  <a:lnTo>
                    <a:pt x="110" y="320"/>
                  </a:lnTo>
                  <a:lnTo>
                    <a:pt x="103" y="323"/>
                  </a:lnTo>
                  <a:lnTo>
                    <a:pt x="97" y="327"/>
                  </a:lnTo>
                  <a:lnTo>
                    <a:pt x="95" y="327"/>
                  </a:lnTo>
                  <a:lnTo>
                    <a:pt x="93" y="327"/>
                  </a:lnTo>
                  <a:lnTo>
                    <a:pt x="91" y="320"/>
                  </a:lnTo>
                  <a:lnTo>
                    <a:pt x="89" y="320"/>
                  </a:lnTo>
                  <a:lnTo>
                    <a:pt x="87" y="323"/>
                  </a:lnTo>
                  <a:lnTo>
                    <a:pt x="87" y="325"/>
                  </a:lnTo>
                  <a:lnTo>
                    <a:pt x="84" y="331"/>
                  </a:lnTo>
                  <a:lnTo>
                    <a:pt x="78" y="331"/>
                  </a:lnTo>
                  <a:lnTo>
                    <a:pt x="76" y="331"/>
                  </a:lnTo>
                  <a:lnTo>
                    <a:pt x="72" y="331"/>
                  </a:lnTo>
                  <a:lnTo>
                    <a:pt x="72" y="327"/>
                  </a:lnTo>
                  <a:lnTo>
                    <a:pt x="70" y="325"/>
                  </a:lnTo>
                  <a:lnTo>
                    <a:pt x="70" y="320"/>
                  </a:lnTo>
                  <a:lnTo>
                    <a:pt x="65" y="316"/>
                  </a:lnTo>
                  <a:lnTo>
                    <a:pt x="63" y="310"/>
                  </a:lnTo>
                  <a:lnTo>
                    <a:pt x="59" y="308"/>
                  </a:lnTo>
                  <a:lnTo>
                    <a:pt x="53" y="302"/>
                  </a:lnTo>
                  <a:lnTo>
                    <a:pt x="44" y="295"/>
                  </a:lnTo>
                  <a:lnTo>
                    <a:pt x="42" y="293"/>
                  </a:lnTo>
                  <a:lnTo>
                    <a:pt x="40" y="291"/>
                  </a:lnTo>
                  <a:lnTo>
                    <a:pt x="38" y="289"/>
                  </a:lnTo>
                  <a:lnTo>
                    <a:pt x="38" y="287"/>
                  </a:lnTo>
                  <a:lnTo>
                    <a:pt x="38" y="285"/>
                  </a:lnTo>
                  <a:lnTo>
                    <a:pt x="40" y="283"/>
                  </a:lnTo>
                  <a:lnTo>
                    <a:pt x="40" y="278"/>
                  </a:lnTo>
                  <a:lnTo>
                    <a:pt x="42" y="278"/>
                  </a:lnTo>
                  <a:lnTo>
                    <a:pt x="46" y="278"/>
                  </a:lnTo>
                  <a:lnTo>
                    <a:pt x="49" y="278"/>
                  </a:lnTo>
                  <a:lnTo>
                    <a:pt x="51" y="278"/>
                  </a:lnTo>
                  <a:lnTo>
                    <a:pt x="55" y="278"/>
                  </a:lnTo>
                  <a:lnTo>
                    <a:pt x="57" y="278"/>
                  </a:lnTo>
                  <a:lnTo>
                    <a:pt x="61" y="278"/>
                  </a:lnTo>
                  <a:lnTo>
                    <a:pt x="63" y="280"/>
                  </a:lnTo>
                  <a:lnTo>
                    <a:pt x="65" y="280"/>
                  </a:lnTo>
                  <a:lnTo>
                    <a:pt x="70" y="278"/>
                  </a:lnTo>
                  <a:lnTo>
                    <a:pt x="68" y="278"/>
                  </a:lnTo>
                  <a:lnTo>
                    <a:pt x="61" y="274"/>
                  </a:lnTo>
                  <a:lnTo>
                    <a:pt x="61" y="270"/>
                  </a:lnTo>
                  <a:lnTo>
                    <a:pt x="57" y="268"/>
                  </a:lnTo>
                  <a:lnTo>
                    <a:pt x="53" y="264"/>
                  </a:lnTo>
                  <a:lnTo>
                    <a:pt x="53" y="259"/>
                  </a:lnTo>
                  <a:lnTo>
                    <a:pt x="57" y="257"/>
                  </a:lnTo>
                  <a:lnTo>
                    <a:pt x="57" y="251"/>
                  </a:lnTo>
                  <a:lnTo>
                    <a:pt x="55" y="249"/>
                  </a:lnTo>
                  <a:lnTo>
                    <a:pt x="55" y="247"/>
                  </a:lnTo>
                  <a:lnTo>
                    <a:pt x="57" y="245"/>
                  </a:lnTo>
                  <a:lnTo>
                    <a:pt x="57" y="243"/>
                  </a:lnTo>
                  <a:lnTo>
                    <a:pt x="55" y="236"/>
                  </a:lnTo>
                  <a:lnTo>
                    <a:pt x="53" y="234"/>
                  </a:lnTo>
                  <a:lnTo>
                    <a:pt x="53" y="232"/>
                  </a:lnTo>
                  <a:lnTo>
                    <a:pt x="51" y="226"/>
                  </a:lnTo>
                  <a:lnTo>
                    <a:pt x="46" y="221"/>
                  </a:lnTo>
                  <a:lnTo>
                    <a:pt x="36" y="217"/>
                  </a:lnTo>
                  <a:lnTo>
                    <a:pt x="36" y="217"/>
                  </a:lnTo>
                  <a:lnTo>
                    <a:pt x="34" y="211"/>
                  </a:lnTo>
                  <a:lnTo>
                    <a:pt x="28" y="205"/>
                  </a:lnTo>
                  <a:lnTo>
                    <a:pt x="25" y="205"/>
                  </a:lnTo>
                  <a:lnTo>
                    <a:pt x="23" y="179"/>
                  </a:lnTo>
                  <a:lnTo>
                    <a:pt x="25" y="177"/>
                  </a:lnTo>
                  <a:lnTo>
                    <a:pt x="28" y="177"/>
                  </a:lnTo>
                  <a:lnTo>
                    <a:pt x="30" y="175"/>
                  </a:lnTo>
                  <a:lnTo>
                    <a:pt x="30" y="173"/>
                  </a:lnTo>
                  <a:lnTo>
                    <a:pt x="63" y="139"/>
                  </a:lnTo>
                  <a:lnTo>
                    <a:pt x="61" y="110"/>
                  </a:lnTo>
                  <a:lnTo>
                    <a:pt x="68" y="72"/>
                  </a:lnTo>
                  <a:lnTo>
                    <a:pt x="70" y="70"/>
                  </a:lnTo>
                  <a:lnTo>
                    <a:pt x="72" y="63"/>
                  </a:lnTo>
                  <a:lnTo>
                    <a:pt x="57" y="46"/>
                  </a:lnTo>
                  <a:lnTo>
                    <a:pt x="59" y="44"/>
                  </a:lnTo>
                  <a:lnTo>
                    <a:pt x="59" y="38"/>
                  </a:lnTo>
                  <a:lnTo>
                    <a:pt x="49" y="11"/>
                  </a:lnTo>
                  <a:lnTo>
                    <a:pt x="46" y="9"/>
                  </a:lnTo>
                  <a:lnTo>
                    <a:pt x="46" y="9"/>
                  </a:lnTo>
                  <a:close/>
                  <a:moveTo>
                    <a:pt x="6" y="213"/>
                  </a:moveTo>
                  <a:lnTo>
                    <a:pt x="4" y="217"/>
                  </a:lnTo>
                  <a:lnTo>
                    <a:pt x="0" y="217"/>
                  </a:lnTo>
                  <a:lnTo>
                    <a:pt x="0" y="215"/>
                  </a:lnTo>
                  <a:lnTo>
                    <a:pt x="6" y="213"/>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22" name="Freeform 132">
              <a:extLst>
                <a:ext uri="{FF2B5EF4-FFF2-40B4-BE49-F238E27FC236}">
                  <a16:creationId xmlns:a16="http://schemas.microsoft.com/office/drawing/2014/main" id="{7E867C7B-6AE2-465D-952E-3E40CAC300DA}"/>
                </a:ext>
              </a:extLst>
            </p:cNvPr>
            <p:cNvSpPr>
              <a:spLocks/>
            </p:cNvSpPr>
            <p:nvPr/>
          </p:nvSpPr>
          <p:spPr bwMode="auto">
            <a:xfrm>
              <a:off x="4292005" y="3090630"/>
              <a:ext cx="246671" cy="178670"/>
            </a:xfrm>
            <a:custGeom>
              <a:avLst/>
              <a:gdLst>
                <a:gd name="T0" fmla="*/ 66 w 306"/>
                <a:gd name="T1" fmla="*/ 230 h 236"/>
                <a:gd name="T2" fmla="*/ 57 w 306"/>
                <a:gd name="T3" fmla="*/ 226 h 236"/>
                <a:gd name="T4" fmla="*/ 49 w 306"/>
                <a:gd name="T5" fmla="*/ 224 h 236"/>
                <a:gd name="T6" fmla="*/ 44 w 306"/>
                <a:gd name="T7" fmla="*/ 226 h 236"/>
                <a:gd name="T8" fmla="*/ 38 w 306"/>
                <a:gd name="T9" fmla="*/ 222 h 236"/>
                <a:gd name="T10" fmla="*/ 40 w 306"/>
                <a:gd name="T11" fmla="*/ 215 h 236"/>
                <a:gd name="T12" fmla="*/ 38 w 306"/>
                <a:gd name="T13" fmla="*/ 211 h 236"/>
                <a:gd name="T14" fmla="*/ 28 w 306"/>
                <a:gd name="T15" fmla="*/ 213 h 236"/>
                <a:gd name="T16" fmla="*/ 19 w 306"/>
                <a:gd name="T17" fmla="*/ 201 h 236"/>
                <a:gd name="T18" fmla="*/ 0 w 306"/>
                <a:gd name="T19" fmla="*/ 182 h 236"/>
                <a:gd name="T20" fmla="*/ 4 w 306"/>
                <a:gd name="T21" fmla="*/ 173 h 236"/>
                <a:gd name="T22" fmla="*/ 9 w 306"/>
                <a:gd name="T23" fmla="*/ 171 h 236"/>
                <a:gd name="T24" fmla="*/ 28 w 306"/>
                <a:gd name="T25" fmla="*/ 171 h 236"/>
                <a:gd name="T26" fmla="*/ 42 w 306"/>
                <a:gd name="T27" fmla="*/ 167 h 236"/>
                <a:gd name="T28" fmla="*/ 51 w 306"/>
                <a:gd name="T29" fmla="*/ 165 h 236"/>
                <a:gd name="T30" fmla="*/ 63 w 306"/>
                <a:gd name="T31" fmla="*/ 161 h 236"/>
                <a:gd name="T32" fmla="*/ 74 w 306"/>
                <a:gd name="T33" fmla="*/ 150 h 236"/>
                <a:gd name="T34" fmla="*/ 78 w 306"/>
                <a:gd name="T35" fmla="*/ 142 h 236"/>
                <a:gd name="T36" fmla="*/ 80 w 306"/>
                <a:gd name="T37" fmla="*/ 85 h 236"/>
                <a:gd name="T38" fmla="*/ 135 w 306"/>
                <a:gd name="T39" fmla="*/ 55 h 236"/>
                <a:gd name="T40" fmla="*/ 259 w 306"/>
                <a:gd name="T41" fmla="*/ 9 h 236"/>
                <a:gd name="T42" fmla="*/ 280 w 306"/>
                <a:gd name="T43" fmla="*/ 5 h 236"/>
                <a:gd name="T44" fmla="*/ 293 w 306"/>
                <a:gd name="T45" fmla="*/ 34 h 236"/>
                <a:gd name="T46" fmla="*/ 291 w 306"/>
                <a:gd name="T47" fmla="*/ 42 h 236"/>
                <a:gd name="T48" fmla="*/ 304 w 306"/>
                <a:gd name="T49" fmla="*/ 66 h 236"/>
                <a:gd name="T50" fmla="*/ 295 w 306"/>
                <a:gd name="T51" fmla="*/ 106 h 236"/>
                <a:gd name="T52" fmla="*/ 264 w 306"/>
                <a:gd name="T53" fmla="*/ 169 h 236"/>
                <a:gd name="T54" fmla="*/ 262 w 306"/>
                <a:gd name="T55" fmla="*/ 173 h 236"/>
                <a:gd name="T56" fmla="*/ 257 w 306"/>
                <a:gd name="T57" fmla="*/ 175 h 236"/>
                <a:gd name="T58" fmla="*/ 255 w 306"/>
                <a:gd name="T59" fmla="*/ 198 h 236"/>
                <a:gd name="T60" fmla="*/ 253 w 306"/>
                <a:gd name="T61" fmla="*/ 205 h 236"/>
                <a:gd name="T62" fmla="*/ 249 w 306"/>
                <a:gd name="T63" fmla="*/ 205 h 236"/>
                <a:gd name="T64" fmla="*/ 245 w 306"/>
                <a:gd name="T65" fmla="*/ 207 h 236"/>
                <a:gd name="T66" fmla="*/ 240 w 306"/>
                <a:gd name="T67" fmla="*/ 209 h 236"/>
                <a:gd name="T68" fmla="*/ 232 w 306"/>
                <a:gd name="T69" fmla="*/ 211 h 236"/>
                <a:gd name="T70" fmla="*/ 219 w 306"/>
                <a:gd name="T71" fmla="*/ 207 h 236"/>
                <a:gd name="T72" fmla="*/ 207 w 306"/>
                <a:gd name="T73" fmla="*/ 209 h 236"/>
                <a:gd name="T74" fmla="*/ 192 w 306"/>
                <a:gd name="T75" fmla="*/ 209 h 236"/>
                <a:gd name="T76" fmla="*/ 181 w 306"/>
                <a:gd name="T77" fmla="*/ 220 h 236"/>
                <a:gd name="T78" fmla="*/ 169 w 306"/>
                <a:gd name="T79" fmla="*/ 215 h 236"/>
                <a:gd name="T80" fmla="*/ 158 w 306"/>
                <a:gd name="T81" fmla="*/ 211 h 236"/>
                <a:gd name="T82" fmla="*/ 154 w 306"/>
                <a:gd name="T83" fmla="*/ 209 h 236"/>
                <a:gd name="T84" fmla="*/ 148 w 306"/>
                <a:gd name="T85" fmla="*/ 205 h 236"/>
                <a:gd name="T86" fmla="*/ 141 w 306"/>
                <a:gd name="T87" fmla="*/ 207 h 236"/>
                <a:gd name="T88" fmla="*/ 135 w 306"/>
                <a:gd name="T89" fmla="*/ 209 h 236"/>
                <a:gd name="T90" fmla="*/ 131 w 306"/>
                <a:gd name="T91" fmla="*/ 213 h 236"/>
                <a:gd name="T92" fmla="*/ 122 w 306"/>
                <a:gd name="T93" fmla="*/ 203 h 236"/>
                <a:gd name="T94" fmla="*/ 116 w 306"/>
                <a:gd name="T95" fmla="*/ 198 h 236"/>
                <a:gd name="T96" fmla="*/ 110 w 306"/>
                <a:gd name="T97" fmla="*/ 196 h 236"/>
                <a:gd name="T98" fmla="*/ 101 w 306"/>
                <a:gd name="T99" fmla="*/ 196 h 236"/>
                <a:gd name="T100" fmla="*/ 97 w 306"/>
                <a:gd name="T101" fmla="*/ 196 h 236"/>
                <a:gd name="T102" fmla="*/ 89 w 306"/>
                <a:gd name="T103" fmla="*/ 196 h 236"/>
                <a:gd name="T104" fmla="*/ 82 w 306"/>
                <a:gd name="T105" fmla="*/ 198 h 236"/>
                <a:gd name="T106" fmla="*/ 78 w 306"/>
                <a:gd name="T107" fmla="*/ 201 h 236"/>
                <a:gd name="T108" fmla="*/ 74 w 306"/>
                <a:gd name="T109" fmla="*/ 205 h 236"/>
                <a:gd name="T110" fmla="*/ 74 w 306"/>
                <a:gd name="T111" fmla="*/ 209 h 236"/>
                <a:gd name="T112" fmla="*/ 74 w 306"/>
                <a:gd name="T113" fmla="*/ 213 h 236"/>
                <a:gd name="T114" fmla="*/ 76 w 306"/>
                <a:gd name="T115" fmla="*/ 217 h 236"/>
                <a:gd name="T116" fmla="*/ 68 w 306"/>
                <a:gd name="T117" fmla="*/ 222 h 236"/>
                <a:gd name="T118" fmla="*/ 68 w 306"/>
                <a:gd name="T119" fmla="*/ 226 h 236"/>
                <a:gd name="T120" fmla="*/ 72 w 306"/>
                <a:gd name="T121" fmla="*/ 232 h 236"/>
                <a:gd name="T122" fmla="*/ 70 w 306"/>
                <a:gd name="T123" fmla="*/ 2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6" h="236">
                  <a:moveTo>
                    <a:pt x="70" y="236"/>
                  </a:moveTo>
                  <a:lnTo>
                    <a:pt x="66" y="230"/>
                  </a:lnTo>
                  <a:lnTo>
                    <a:pt x="61" y="230"/>
                  </a:lnTo>
                  <a:lnTo>
                    <a:pt x="57" y="226"/>
                  </a:lnTo>
                  <a:lnTo>
                    <a:pt x="51" y="220"/>
                  </a:lnTo>
                  <a:lnTo>
                    <a:pt x="49" y="224"/>
                  </a:lnTo>
                  <a:lnTo>
                    <a:pt x="49" y="226"/>
                  </a:lnTo>
                  <a:lnTo>
                    <a:pt x="44" y="226"/>
                  </a:lnTo>
                  <a:lnTo>
                    <a:pt x="42" y="228"/>
                  </a:lnTo>
                  <a:lnTo>
                    <a:pt x="38" y="222"/>
                  </a:lnTo>
                  <a:lnTo>
                    <a:pt x="40" y="217"/>
                  </a:lnTo>
                  <a:lnTo>
                    <a:pt x="40" y="215"/>
                  </a:lnTo>
                  <a:lnTo>
                    <a:pt x="38" y="213"/>
                  </a:lnTo>
                  <a:lnTo>
                    <a:pt x="38" y="211"/>
                  </a:lnTo>
                  <a:lnTo>
                    <a:pt x="36" y="209"/>
                  </a:lnTo>
                  <a:lnTo>
                    <a:pt x="28" y="213"/>
                  </a:lnTo>
                  <a:lnTo>
                    <a:pt x="19" y="209"/>
                  </a:lnTo>
                  <a:lnTo>
                    <a:pt x="19" y="201"/>
                  </a:lnTo>
                  <a:lnTo>
                    <a:pt x="0" y="188"/>
                  </a:lnTo>
                  <a:lnTo>
                    <a:pt x="0" y="182"/>
                  </a:lnTo>
                  <a:lnTo>
                    <a:pt x="2" y="177"/>
                  </a:lnTo>
                  <a:lnTo>
                    <a:pt x="4" y="173"/>
                  </a:lnTo>
                  <a:lnTo>
                    <a:pt x="4" y="169"/>
                  </a:lnTo>
                  <a:lnTo>
                    <a:pt x="9" y="171"/>
                  </a:lnTo>
                  <a:lnTo>
                    <a:pt x="23" y="169"/>
                  </a:lnTo>
                  <a:lnTo>
                    <a:pt x="28" y="171"/>
                  </a:lnTo>
                  <a:lnTo>
                    <a:pt x="34" y="167"/>
                  </a:lnTo>
                  <a:lnTo>
                    <a:pt x="42" y="167"/>
                  </a:lnTo>
                  <a:lnTo>
                    <a:pt x="47" y="167"/>
                  </a:lnTo>
                  <a:lnTo>
                    <a:pt x="51" y="165"/>
                  </a:lnTo>
                  <a:lnTo>
                    <a:pt x="57" y="163"/>
                  </a:lnTo>
                  <a:lnTo>
                    <a:pt x="63" y="161"/>
                  </a:lnTo>
                  <a:lnTo>
                    <a:pt x="74" y="154"/>
                  </a:lnTo>
                  <a:lnTo>
                    <a:pt x="74" y="150"/>
                  </a:lnTo>
                  <a:lnTo>
                    <a:pt x="76" y="144"/>
                  </a:lnTo>
                  <a:lnTo>
                    <a:pt x="78" y="142"/>
                  </a:lnTo>
                  <a:lnTo>
                    <a:pt x="80" y="123"/>
                  </a:lnTo>
                  <a:lnTo>
                    <a:pt x="80" y="85"/>
                  </a:lnTo>
                  <a:lnTo>
                    <a:pt x="112" y="78"/>
                  </a:lnTo>
                  <a:lnTo>
                    <a:pt x="135" y="55"/>
                  </a:lnTo>
                  <a:lnTo>
                    <a:pt x="226" y="0"/>
                  </a:lnTo>
                  <a:lnTo>
                    <a:pt x="259" y="9"/>
                  </a:lnTo>
                  <a:lnTo>
                    <a:pt x="264" y="13"/>
                  </a:lnTo>
                  <a:lnTo>
                    <a:pt x="280" y="5"/>
                  </a:lnTo>
                  <a:lnTo>
                    <a:pt x="283" y="7"/>
                  </a:lnTo>
                  <a:lnTo>
                    <a:pt x="293" y="34"/>
                  </a:lnTo>
                  <a:lnTo>
                    <a:pt x="293" y="40"/>
                  </a:lnTo>
                  <a:lnTo>
                    <a:pt x="291" y="42"/>
                  </a:lnTo>
                  <a:lnTo>
                    <a:pt x="306" y="59"/>
                  </a:lnTo>
                  <a:lnTo>
                    <a:pt x="304" y="66"/>
                  </a:lnTo>
                  <a:lnTo>
                    <a:pt x="302" y="68"/>
                  </a:lnTo>
                  <a:lnTo>
                    <a:pt x="295" y="106"/>
                  </a:lnTo>
                  <a:lnTo>
                    <a:pt x="297" y="135"/>
                  </a:lnTo>
                  <a:lnTo>
                    <a:pt x="264" y="169"/>
                  </a:lnTo>
                  <a:lnTo>
                    <a:pt x="264" y="171"/>
                  </a:lnTo>
                  <a:lnTo>
                    <a:pt x="262" y="173"/>
                  </a:lnTo>
                  <a:lnTo>
                    <a:pt x="259" y="173"/>
                  </a:lnTo>
                  <a:lnTo>
                    <a:pt x="257" y="175"/>
                  </a:lnTo>
                  <a:lnTo>
                    <a:pt x="259" y="201"/>
                  </a:lnTo>
                  <a:lnTo>
                    <a:pt x="255" y="198"/>
                  </a:lnTo>
                  <a:lnTo>
                    <a:pt x="253" y="203"/>
                  </a:lnTo>
                  <a:lnTo>
                    <a:pt x="253" y="205"/>
                  </a:lnTo>
                  <a:lnTo>
                    <a:pt x="251" y="205"/>
                  </a:lnTo>
                  <a:lnTo>
                    <a:pt x="249" y="205"/>
                  </a:lnTo>
                  <a:lnTo>
                    <a:pt x="245" y="205"/>
                  </a:lnTo>
                  <a:lnTo>
                    <a:pt x="245" y="207"/>
                  </a:lnTo>
                  <a:lnTo>
                    <a:pt x="240" y="209"/>
                  </a:lnTo>
                  <a:lnTo>
                    <a:pt x="240" y="209"/>
                  </a:lnTo>
                  <a:lnTo>
                    <a:pt x="234" y="211"/>
                  </a:lnTo>
                  <a:lnTo>
                    <a:pt x="232" y="211"/>
                  </a:lnTo>
                  <a:lnTo>
                    <a:pt x="226" y="211"/>
                  </a:lnTo>
                  <a:lnTo>
                    <a:pt x="219" y="207"/>
                  </a:lnTo>
                  <a:lnTo>
                    <a:pt x="211" y="207"/>
                  </a:lnTo>
                  <a:lnTo>
                    <a:pt x="207" y="209"/>
                  </a:lnTo>
                  <a:lnTo>
                    <a:pt x="196" y="207"/>
                  </a:lnTo>
                  <a:lnTo>
                    <a:pt x="192" y="209"/>
                  </a:lnTo>
                  <a:lnTo>
                    <a:pt x="186" y="215"/>
                  </a:lnTo>
                  <a:lnTo>
                    <a:pt x="181" y="220"/>
                  </a:lnTo>
                  <a:lnTo>
                    <a:pt x="177" y="217"/>
                  </a:lnTo>
                  <a:lnTo>
                    <a:pt x="169" y="215"/>
                  </a:lnTo>
                  <a:lnTo>
                    <a:pt x="165" y="215"/>
                  </a:lnTo>
                  <a:lnTo>
                    <a:pt x="158" y="211"/>
                  </a:lnTo>
                  <a:lnTo>
                    <a:pt x="154" y="209"/>
                  </a:lnTo>
                  <a:lnTo>
                    <a:pt x="154" y="209"/>
                  </a:lnTo>
                  <a:lnTo>
                    <a:pt x="152" y="205"/>
                  </a:lnTo>
                  <a:lnTo>
                    <a:pt x="148" y="205"/>
                  </a:lnTo>
                  <a:lnTo>
                    <a:pt x="148" y="207"/>
                  </a:lnTo>
                  <a:lnTo>
                    <a:pt x="141" y="207"/>
                  </a:lnTo>
                  <a:lnTo>
                    <a:pt x="139" y="209"/>
                  </a:lnTo>
                  <a:lnTo>
                    <a:pt x="135" y="209"/>
                  </a:lnTo>
                  <a:lnTo>
                    <a:pt x="133" y="211"/>
                  </a:lnTo>
                  <a:lnTo>
                    <a:pt x="131" y="213"/>
                  </a:lnTo>
                  <a:lnTo>
                    <a:pt x="129" y="209"/>
                  </a:lnTo>
                  <a:lnTo>
                    <a:pt x="122" y="203"/>
                  </a:lnTo>
                  <a:lnTo>
                    <a:pt x="122" y="201"/>
                  </a:lnTo>
                  <a:lnTo>
                    <a:pt x="116" y="198"/>
                  </a:lnTo>
                  <a:lnTo>
                    <a:pt x="112" y="198"/>
                  </a:lnTo>
                  <a:lnTo>
                    <a:pt x="110" y="196"/>
                  </a:lnTo>
                  <a:lnTo>
                    <a:pt x="106" y="196"/>
                  </a:lnTo>
                  <a:lnTo>
                    <a:pt x="101" y="196"/>
                  </a:lnTo>
                  <a:lnTo>
                    <a:pt x="99" y="196"/>
                  </a:lnTo>
                  <a:lnTo>
                    <a:pt x="97" y="196"/>
                  </a:lnTo>
                  <a:lnTo>
                    <a:pt x="91" y="196"/>
                  </a:lnTo>
                  <a:lnTo>
                    <a:pt x="89" y="196"/>
                  </a:lnTo>
                  <a:lnTo>
                    <a:pt x="87" y="196"/>
                  </a:lnTo>
                  <a:lnTo>
                    <a:pt x="82" y="198"/>
                  </a:lnTo>
                  <a:lnTo>
                    <a:pt x="80" y="198"/>
                  </a:lnTo>
                  <a:lnTo>
                    <a:pt x="78" y="201"/>
                  </a:lnTo>
                  <a:lnTo>
                    <a:pt x="74" y="203"/>
                  </a:lnTo>
                  <a:lnTo>
                    <a:pt x="74" y="205"/>
                  </a:lnTo>
                  <a:lnTo>
                    <a:pt x="74" y="207"/>
                  </a:lnTo>
                  <a:lnTo>
                    <a:pt x="74" y="209"/>
                  </a:lnTo>
                  <a:lnTo>
                    <a:pt x="74" y="209"/>
                  </a:lnTo>
                  <a:lnTo>
                    <a:pt x="74" y="213"/>
                  </a:lnTo>
                  <a:lnTo>
                    <a:pt x="76" y="215"/>
                  </a:lnTo>
                  <a:lnTo>
                    <a:pt x="76" y="217"/>
                  </a:lnTo>
                  <a:lnTo>
                    <a:pt x="72" y="217"/>
                  </a:lnTo>
                  <a:lnTo>
                    <a:pt x="68" y="222"/>
                  </a:lnTo>
                  <a:lnTo>
                    <a:pt x="70" y="224"/>
                  </a:lnTo>
                  <a:lnTo>
                    <a:pt x="68" y="226"/>
                  </a:lnTo>
                  <a:lnTo>
                    <a:pt x="70" y="232"/>
                  </a:lnTo>
                  <a:lnTo>
                    <a:pt x="72" y="232"/>
                  </a:lnTo>
                  <a:lnTo>
                    <a:pt x="72" y="234"/>
                  </a:lnTo>
                  <a:lnTo>
                    <a:pt x="70" y="236"/>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23" name="Freeform 133">
              <a:extLst>
                <a:ext uri="{FF2B5EF4-FFF2-40B4-BE49-F238E27FC236}">
                  <a16:creationId xmlns:a16="http://schemas.microsoft.com/office/drawing/2014/main" id="{2AE96CBE-A3D5-4876-98B9-A3D1EC2B8457}"/>
                </a:ext>
              </a:extLst>
            </p:cNvPr>
            <p:cNvSpPr>
              <a:spLocks/>
            </p:cNvSpPr>
            <p:nvPr/>
          </p:nvSpPr>
          <p:spPr bwMode="auto">
            <a:xfrm>
              <a:off x="4334730" y="3239017"/>
              <a:ext cx="182988" cy="146873"/>
            </a:xfrm>
            <a:custGeom>
              <a:avLst/>
              <a:gdLst>
                <a:gd name="T0" fmla="*/ 215 w 227"/>
                <a:gd name="T1" fmla="*/ 11 h 194"/>
                <a:gd name="T2" fmla="*/ 200 w 227"/>
                <a:gd name="T3" fmla="*/ 7 h 194"/>
                <a:gd name="T4" fmla="*/ 196 w 227"/>
                <a:gd name="T5" fmla="*/ 9 h 194"/>
                <a:gd name="T6" fmla="*/ 187 w 227"/>
                <a:gd name="T7" fmla="*/ 13 h 194"/>
                <a:gd name="T8" fmla="*/ 179 w 227"/>
                <a:gd name="T9" fmla="*/ 15 h 194"/>
                <a:gd name="T10" fmla="*/ 158 w 227"/>
                <a:gd name="T11" fmla="*/ 11 h 194"/>
                <a:gd name="T12" fmla="*/ 139 w 227"/>
                <a:gd name="T13" fmla="*/ 13 h 194"/>
                <a:gd name="T14" fmla="*/ 124 w 227"/>
                <a:gd name="T15" fmla="*/ 21 h 194"/>
                <a:gd name="T16" fmla="*/ 105 w 227"/>
                <a:gd name="T17" fmla="*/ 15 h 194"/>
                <a:gd name="T18" fmla="*/ 99 w 227"/>
                <a:gd name="T19" fmla="*/ 9 h 194"/>
                <a:gd name="T20" fmla="*/ 88 w 227"/>
                <a:gd name="T21" fmla="*/ 11 h 194"/>
                <a:gd name="T22" fmla="*/ 80 w 227"/>
                <a:gd name="T23" fmla="*/ 15 h 194"/>
                <a:gd name="T24" fmla="*/ 69 w 227"/>
                <a:gd name="T25" fmla="*/ 7 h 194"/>
                <a:gd name="T26" fmla="*/ 59 w 227"/>
                <a:gd name="T27" fmla="*/ 2 h 194"/>
                <a:gd name="T28" fmla="*/ 48 w 227"/>
                <a:gd name="T29" fmla="*/ 0 h 194"/>
                <a:gd name="T30" fmla="*/ 38 w 227"/>
                <a:gd name="T31" fmla="*/ 0 h 194"/>
                <a:gd name="T32" fmla="*/ 29 w 227"/>
                <a:gd name="T33" fmla="*/ 2 h 194"/>
                <a:gd name="T34" fmla="*/ 21 w 227"/>
                <a:gd name="T35" fmla="*/ 7 h 194"/>
                <a:gd name="T36" fmla="*/ 21 w 227"/>
                <a:gd name="T37" fmla="*/ 13 h 194"/>
                <a:gd name="T38" fmla="*/ 23 w 227"/>
                <a:gd name="T39" fmla="*/ 19 h 194"/>
                <a:gd name="T40" fmla="*/ 15 w 227"/>
                <a:gd name="T41" fmla="*/ 26 h 194"/>
                <a:gd name="T42" fmla="*/ 17 w 227"/>
                <a:gd name="T43" fmla="*/ 36 h 194"/>
                <a:gd name="T44" fmla="*/ 17 w 227"/>
                <a:gd name="T45" fmla="*/ 40 h 194"/>
                <a:gd name="T46" fmla="*/ 21 w 227"/>
                <a:gd name="T47" fmla="*/ 53 h 194"/>
                <a:gd name="T48" fmla="*/ 23 w 227"/>
                <a:gd name="T49" fmla="*/ 68 h 194"/>
                <a:gd name="T50" fmla="*/ 17 w 227"/>
                <a:gd name="T51" fmla="*/ 72 h 194"/>
                <a:gd name="T52" fmla="*/ 17 w 227"/>
                <a:gd name="T53" fmla="*/ 78 h 194"/>
                <a:gd name="T54" fmla="*/ 10 w 227"/>
                <a:gd name="T55" fmla="*/ 89 h 194"/>
                <a:gd name="T56" fmla="*/ 4 w 227"/>
                <a:gd name="T57" fmla="*/ 93 h 194"/>
                <a:gd name="T58" fmla="*/ 0 w 227"/>
                <a:gd name="T59" fmla="*/ 102 h 194"/>
                <a:gd name="T60" fmla="*/ 0 w 227"/>
                <a:gd name="T61" fmla="*/ 110 h 194"/>
                <a:gd name="T62" fmla="*/ 0 w 227"/>
                <a:gd name="T63" fmla="*/ 116 h 194"/>
                <a:gd name="T64" fmla="*/ 0 w 227"/>
                <a:gd name="T65" fmla="*/ 129 h 194"/>
                <a:gd name="T66" fmla="*/ 0 w 227"/>
                <a:gd name="T67" fmla="*/ 146 h 194"/>
                <a:gd name="T68" fmla="*/ 15 w 227"/>
                <a:gd name="T69" fmla="*/ 148 h 194"/>
                <a:gd name="T70" fmla="*/ 42 w 227"/>
                <a:gd name="T71" fmla="*/ 173 h 194"/>
                <a:gd name="T72" fmla="*/ 48 w 227"/>
                <a:gd name="T73" fmla="*/ 188 h 194"/>
                <a:gd name="T74" fmla="*/ 80 w 227"/>
                <a:gd name="T75" fmla="*/ 194 h 194"/>
                <a:gd name="T76" fmla="*/ 95 w 227"/>
                <a:gd name="T77" fmla="*/ 190 h 194"/>
                <a:gd name="T78" fmla="*/ 105 w 227"/>
                <a:gd name="T79" fmla="*/ 184 h 194"/>
                <a:gd name="T80" fmla="*/ 112 w 227"/>
                <a:gd name="T81" fmla="*/ 188 h 194"/>
                <a:gd name="T82" fmla="*/ 118 w 227"/>
                <a:gd name="T83" fmla="*/ 173 h 194"/>
                <a:gd name="T84" fmla="*/ 120 w 227"/>
                <a:gd name="T85" fmla="*/ 163 h 194"/>
                <a:gd name="T86" fmla="*/ 126 w 227"/>
                <a:gd name="T87" fmla="*/ 154 h 194"/>
                <a:gd name="T88" fmla="*/ 133 w 227"/>
                <a:gd name="T89" fmla="*/ 144 h 194"/>
                <a:gd name="T90" fmla="*/ 141 w 227"/>
                <a:gd name="T91" fmla="*/ 139 h 194"/>
                <a:gd name="T92" fmla="*/ 150 w 227"/>
                <a:gd name="T93" fmla="*/ 142 h 194"/>
                <a:gd name="T94" fmla="*/ 158 w 227"/>
                <a:gd name="T95" fmla="*/ 150 h 194"/>
                <a:gd name="T96" fmla="*/ 168 w 227"/>
                <a:gd name="T97" fmla="*/ 146 h 194"/>
                <a:gd name="T98" fmla="*/ 173 w 227"/>
                <a:gd name="T99" fmla="*/ 139 h 194"/>
                <a:gd name="T100" fmla="*/ 175 w 227"/>
                <a:gd name="T101" fmla="*/ 129 h 194"/>
                <a:gd name="T102" fmla="*/ 181 w 227"/>
                <a:gd name="T103" fmla="*/ 116 h 194"/>
                <a:gd name="T104" fmla="*/ 194 w 227"/>
                <a:gd name="T105" fmla="*/ 106 h 194"/>
                <a:gd name="T106" fmla="*/ 194 w 227"/>
                <a:gd name="T107" fmla="*/ 91 h 194"/>
                <a:gd name="T108" fmla="*/ 206 w 227"/>
                <a:gd name="T109" fmla="*/ 83 h 194"/>
                <a:gd name="T110" fmla="*/ 206 w 227"/>
                <a:gd name="T111" fmla="*/ 70 h 194"/>
                <a:gd name="T112" fmla="*/ 213 w 227"/>
                <a:gd name="T113" fmla="*/ 57 h 194"/>
                <a:gd name="T114" fmla="*/ 221 w 227"/>
                <a:gd name="T115" fmla="*/ 53 h 194"/>
                <a:gd name="T116" fmla="*/ 227 w 227"/>
                <a:gd name="T117" fmla="*/ 47 h 194"/>
                <a:gd name="T118" fmla="*/ 225 w 227"/>
                <a:gd name="T119" fmla="*/ 34 h 194"/>
                <a:gd name="T120" fmla="*/ 219 w 227"/>
                <a:gd name="T121" fmla="*/ 24 h 194"/>
                <a:gd name="T122" fmla="*/ 217 w 227"/>
                <a:gd name="T123" fmla="*/ 1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7" h="194">
                  <a:moveTo>
                    <a:pt x="217" y="17"/>
                  </a:moveTo>
                  <a:lnTo>
                    <a:pt x="217" y="17"/>
                  </a:lnTo>
                  <a:lnTo>
                    <a:pt x="215" y="11"/>
                  </a:lnTo>
                  <a:lnTo>
                    <a:pt x="209" y="5"/>
                  </a:lnTo>
                  <a:lnTo>
                    <a:pt x="202" y="2"/>
                  </a:lnTo>
                  <a:lnTo>
                    <a:pt x="200" y="7"/>
                  </a:lnTo>
                  <a:lnTo>
                    <a:pt x="200" y="9"/>
                  </a:lnTo>
                  <a:lnTo>
                    <a:pt x="198" y="9"/>
                  </a:lnTo>
                  <a:lnTo>
                    <a:pt x="196" y="9"/>
                  </a:lnTo>
                  <a:lnTo>
                    <a:pt x="192" y="9"/>
                  </a:lnTo>
                  <a:lnTo>
                    <a:pt x="192" y="11"/>
                  </a:lnTo>
                  <a:lnTo>
                    <a:pt x="187" y="13"/>
                  </a:lnTo>
                  <a:lnTo>
                    <a:pt x="185" y="17"/>
                  </a:lnTo>
                  <a:lnTo>
                    <a:pt x="181" y="17"/>
                  </a:lnTo>
                  <a:lnTo>
                    <a:pt x="179" y="15"/>
                  </a:lnTo>
                  <a:lnTo>
                    <a:pt x="173" y="15"/>
                  </a:lnTo>
                  <a:lnTo>
                    <a:pt x="166" y="11"/>
                  </a:lnTo>
                  <a:lnTo>
                    <a:pt x="158" y="11"/>
                  </a:lnTo>
                  <a:lnTo>
                    <a:pt x="154" y="13"/>
                  </a:lnTo>
                  <a:lnTo>
                    <a:pt x="143" y="11"/>
                  </a:lnTo>
                  <a:lnTo>
                    <a:pt x="139" y="13"/>
                  </a:lnTo>
                  <a:lnTo>
                    <a:pt x="133" y="19"/>
                  </a:lnTo>
                  <a:lnTo>
                    <a:pt x="128" y="24"/>
                  </a:lnTo>
                  <a:lnTo>
                    <a:pt x="124" y="21"/>
                  </a:lnTo>
                  <a:lnTo>
                    <a:pt x="116" y="19"/>
                  </a:lnTo>
                  <a:lnTo>
                    <a:pt x="112" y="19"/>
                  </a:lnTo>
                  <a:lnTo>
                    <a:pt x="105" y="15"/>
                  </a:lnTo>
                  <a:lnTo>
                    <a:pt x="101" y="13"/>
                  </a:lnTo>
                  <a:lnTo>
                    <a:pt x="101" y="13"/>
                  </a:lnTo>
                  <a:lnTo>
                    <a:pt x="99" y="9"/>
                  </a:lnTo>
                  <a:lnTo>
                    <a:pt x="95" y="9"/>
                  </a:lnTo>
                  <a:lnTo>
                    <a:pt x="95" y="11"/>
                  </a:lnTo>
                  <a:lnTo>
                    <a:pt x="88" y="11"/>
                  </a:lnTo>
                  <a:lnTo>
                    <a:pt x="86" y="13"/>
                  </a:lnTo>
                  <a:lnTo>
                    <a:pt x="82" y="13"/>
                  </a:lnTo>
                  <a:lnTo>
                    <a:pt x="80" y="15"/>
                  </a:lnTo>
                  <a:lnTo>
                    <a:pt x="78" y="17"/>
                  </a:lnTo>
                  <a:lnTo>
                    <a:pt x="76" y="13"/>
                  </a:lnTo>
                  <a:lnTo>
                    <a:pt x="69" y="7"/>
                  </a:lnTo>
                  <a:lnTo>
                    <a:pt x="69" y="5"/>
                  </a:lnTo>
                  <a:lnTo>
                    <a:pt x="63" y="2"/>
                  </a:lnTo>
                  <a:lnTo>
                    <a:pt x="59" y="2"/>
                  </a:lnTo>
                  <a:lnTo>
                    <a:pt x="57" y="0"/>
                  </a:lnTo>
                  <a:lnTo>
                    <a:pt x="53" y="0"/>
                  </a:lnTo>
                  <a:lnTo>
                    <a:pt x="48" y="0"/>
                  </a:lnTo>
                  <a:lnTo>
                    <a:pt x="46" y="0"/>
                  </a:lnTo>
                  <a:lnTo>
                    <a:pt x="44" y="0"/>
                  </a:lnTo>
                  <a:lnTo>
                    <a:pt x="38" y="0"/>
                  </a:lnTo>
                  <a:lnTo>
                    <a:pt x="36" y="0"/>
                  </a:lnTo>
                  <a:lnTo>
                    <a:pt x="34" y="0"/>
                  </a:lnTo>
                  <a:lnTo>
                    <a:pt x="29" y="2"/>
                  </a:lnTo>
                  <a:lnTo>
                    <a:pt x="27" y="2"/>
                  </a:lnTo>
                  <a:lnTo>
                    <a:pt x="25" y="5"/>
                  </a:lnTo>
                  <a:lnTo>
                    <a:pt x="21" y="7"/>
                  </a:lnTo>
                  <a:lnTo>
                    <a:pt x="21" y="9"/>
                  </a:lnTo>
                  <a:lnTo>
                    <a:pt x="21" y="11"/>
                  </a:lnTo>
                  <a:lnTo>
                    <a:pt x="21" y="13"/>
                  </a:lnTo>
                  <a:lnTo>
                    <a:pt x="21" y="13"/>
                  </a:lnTo>
                  <a:lnTo>
                    <a:pt x="21" y="17"/>
                  </a:lnTo>
                  <a:lnTo>
                    <a:pt x="23" y="19"/>
                  </a:lnTo>
                  <a:lnTo>
                    <a:pt x="23" y="21"/>
                  </a:lnTo>
                  <a:lnTo>
                    <a:pt x="19" y="21"/>
                  </a:lnTo>
                  <a:lnTo>
                    <a:pt x="15" y="26"/>
                  </a:lnTo>
                  <a:lnTo>
                    <a:pt x="17" y="28"/>
                  </a:lnTo>
                  <a:lnTo>
                    <a:pt x="15" y="30"/>
                  </a:lnTo>
                  <a:lnTo>
                    <a:pt x="17" y="36"/>
                  </a:lnTo>
                  <a:lnTo>
                    <a:pt x="19" y="36"/>
                  </a:lnTo>
                  <a:lnTo>
                    <a:pt x="19" y="38"/>
                  </a:lnTo>
                  <a:lnTo>
                    <a:pt x="17" y="40"/>
                  </a:lnTo>
                  <a:lnTo>
                    <a:pt x="15" y="45"/>
                  </a:lnTo>
                  <a:lnTo>
                    <a:pt x="17" y="49"/>
                  </a:lnTo>
                  <a:lnTo>
                    <a:pt x="21" y="53"/>
                  </a:lnTo>
                  <a:lnTo>
                    <a:pt x="21" y="57"/>
                  </a:lnTo>
                  <a:lnTo>
                    <a:pt x="23" y="64"/>
                  </a:lnTo>
                  <a:lnTo>
                    <a:pt x="23" y="68"/>
                  </a:lnTo>
                  <a:lnTo>
                    <a:pt x="19" y="68"/>
                  </a:lnTo>
                  <a:lnTo>
                    <a:pt x="17" y="70"/>
                  </a:lnTo>
                  <a:lnTo>
                    <a:pt x="17" y="72"/>
                  </a:lnTo>
                  <a:lnTo>
                    <a:pt x="21" y="76"/>
                  </a:lnTo>
                  <a:lnTo>
                    <a:pt x="19" y="78"/>
                  </a:lnTo>
                  <a:lnTo>
                    <a:pt x="17" y="78"/>
                  </a:lnTo>
                  <a:lnTo>
                    <a:pt x="15" y="80"/>
                  </a:lnTo>
                  <a:lnTo>
                    <a:pt x="13" y="83"/>
                  </a:lnTo>
                  <a:lnTo>
                    <a:pt x="10" y="89"/>
                  </a:lnTo>
                  <a:lnTo>
                    <a:pt x="8" y="91"/>
                  </a:lnTo>
                  <a:lnTo>
                    <a:pt x="6" y="93"/>
                  </a:lnTo>
                  <a:lnTo>
                    <a:pt x="4" y="93"/>
                  </a:lnTo>
                  <a:lnTo>
                    <a:pt x="2" y="95"/>
                  </a:lnTo>
                  <a:lnTo>
                    <a:pt x="0" y="97"/>
                  </a:lnTo>
                  <a:lnTo>
                    <a:pt x="0" y="102"/>
                  </a:lnTo>
                  <a:lnTo>
                    <a:pt x="0" y="104"/>
                  </a:lnTo>
                  <a:lnTo>
                    <a:pt x="0" y="108"/>
                  </a:lnTo>
                  <a:lnTo>
                    <a:pt x="0" y="110"/>
                  </a:lnTo>
                  <a:lnTo>
                    <a:pt x="0" y="112"/>
                  </a:lnTo>
                  <a:lnTo>
                    <a:pt x="0" y="114"/>
                  </a:lnTo>
                  <a:lnTo>
                    <a:pt x="0" y="116"/>
                  </a:lnTo>
                  <a:lnTo>
                    <a:pt x="0" y="118"/>
                  </a:lnTo>
                  <a:lnTo>
                    <a:pt x="0" y="120"/>
                  </a:lnTo>
                  <a:lnTo>
                    <a:pt x="0" y="129"/>
                  </a:lnTo>
                  <a:lnTo>
                    <a:pt x="0" y="133"/>
                  </a:lnTo>
                  <a:lnTo>
                    <a:pt x="2" y="135"/>
                  </a:lnTo>
                  <a:lnTo>
                    <a:pt x="0" y="146"/>
                  </a:lnTo>
                  <a:lnTo>
                    <a:pt x="2" y="150"/>
                  </a:lnTo>
                  <a:lnTo>
                    <a:pt x="8" y="152"/>
                  </a:lnTo>
                  <a:lnTo>
                    <a:pt x="15" y="148"/>
                  </a:lnTo>
                  <a:lnTo>
                    <a:pt x="29" y="156"/>
                  </a:lnTo>
                  <a:lnTo>
                    <a:pt x="38" y="165"/>
                  </a:lnTo>
                  <a:lnTo>
                    <a:pt x="42" y="173"/>
                  </a:lnTo>
                  <a:lnTo>
                    <a:pt x="42" y="180"/>
                  </a:lnTo>
                  <a:lnTo>
                    <a:pt x="46" y="182"/>
                  </a:lnTo>
                  <a:lnTo>
                    <a:pt x="48" y="188"/>
                  </a:lnTo>
                  <a:lnTo>
                    <a:pt x="53" y="194"/>
                  </a:lnTo>
                  <a:lnTo>
                    <a:pt x="59" y="194"/>
                  </a:lnTo>
                  <a:lnTo>
                    <a:pt x="80" y="194"/>
                  </a:lnTo>
                  <a:lnTo>
                    <a:pt x="84" y="192"/>
                  </a:lnTo>
                  <a:lnTo>
                    <a:pt x="86" y="192"/>
                  </a:lnTo>
                  <a:lnTo>
                    <a:pt x="95" y="190"/>
                  </a:lnTo>
                  <a:lnTo>
                    <a:pt x="99" y="190"/>
                  </a:lnTo>
                  <a:lnTo>
                    <a:pt x="103" y="190"/>
                  </a:lnTo>
                  <a:lnTo>
                    <a:pt x="105" y="184"/>
                  </a:lnTo>
                  <a:lnTo>
                    <a:pt x="109" y="188"/>
                  </a:lnTo>
                  <a:lnTo>
                    <a:pt x="109" y="188"/>
                  </a:lnTo>
                  <a:lnTo>
                    <a:pt x="112" y="188"/>
                  </a:lnTo>
                  <a:lnTo>
                    <a:pt x="112" y="186"/>
                  </a:lnTo>
                  <a:lnTo>
                    <a:pt x="116" y="180"/>
                  </a:lnTo>
                  <a:lnTo>
                    <a:pt x="118" y="173"/>
                  </a:lnTo>
                  <a:lnTo>
                    <a:pt x="118" y="169"/>
                  </a:lnTo>
                  <a:lnTo>
                    <a:pt x="118" y="165"/>
                  </a:lnTo>
                  <a:lnTo>
                    <a:pt x="120" y="163"/>
                  </a:lnTo>
                  <a:lnTo>
                    <a:pt x="120" y="161"/>
                  </a:lnTo>
                  <a:lnTo>
                    <a:pt x="122" y="158"/>
                  </a:lnTo>
                  <a:lnTo>
                    <a:pt x="126" y="154"/>
                  </a:lnTo>
                  <a:lnTo>
                    <a:pt x="128" y="152"/>
                  </a:lnTo>
                  <a:lnTo>
                    <a:pt x="133" y="148"/>
                  </a:lnTo>
                  <a:lnTo>
                    <a:pt x="133" y="144"/>
                  </a:lnTo>
                  <a:lnTo>
                    <a:pt x="135" y="142"/>
                  </a:lnTo>
                  <a:lnTo>
                    <a:pt x="139" y="142"/>
                  </a:lnTo>
                  <a:lnTo>
                    <a:pt x="141" y="139"/>
                  </a:lnTo>
                  <a:lnTo>
                    <a:pt x="141" y="142"/>
                  </a:lnTo>
                  <a:lnTo>
                    <a:pt x="147" y="142"/>
                  </a:lnTo>
                  <a:lnTo>
                    <a:pt x="150" y="142"/>
                  </a:lnTo>
                  <a:lnTo>
                    <a:pt x="154" y="144"/>
                  </a:lnTo>
                  <a:lnTo>
                    <a:pt x="156" y="148"/>
                  </a:lnTo>
                  <a:lnTo>
                    <a:pt x="158" y="150"/>
                  </a:lnTo>
                  <a:lnTo>
                    <a:pt x="160" y="152"/>
                  </a:lnTo>
                  <a:lnTo>
                    <a:pt x="164" y="150"/>
                  </a:lnTo>
                  <a:lnTo>
                    <a:pt x="168" y="146"/>
                  </a:lnTo>
                  <a:lnTo>
                    <a:pt x="168" y="144"/>
                  </a:lnTo>
                  <a:lnTo>
                    <a:pt x="168" y="142"/>
                  </a:lnTo>
                  <a:lnTo>
                    <a:pt x="173" y="139"/>
                  </a:lnTo>
                  <a:lnTo>
                    <a:pt x="175" y="135"/>
                  </a:lnTo>
                  <a:lnTo>
                    <a:pt x="175" y="133"/>
                  </a:lnTo>
                  <a:lnTo>
                    <a:pt x="175" y="129"/>
                  </a:lnTo>
                  <a:lnTo>
                    <a:pt x="181" y="123"/>
                  </a:lnTo>
                  <a:lnTo>
                    <a:pt x="183" y="118"/>
                  </a:lnTo>
                  <a:lnTo>
                    <a:pt x="181" y="116"/>
                  </a:lnTo>
                  <a:lnTo>
                    <a:pt x="183" y="114"/>
                  </a:lnTo>
                  <a:lnTo>
                    <a:pt x="190" y="108"/>
                  </a:lnTo>
                  <a:lnTo>
                    <a:pt x="194" y="106"/>
                  </a:lnTo>
                  <a:lnTo>
                    <a:pt x="194" y="102"/>
                  </a:lnTo>
                  <a:lnTo>
                    <a:pt x="194" y="97"/>
                  </a:lnTo>
                  <a:lnTo>
                    <a:pt x="194" y="91"/>
                  </a:lnTo>
                  <a:lnTo>
                    <a:pt x="196" y="89"/>
                  </a:lnTo>
                  <a:lnTo>
                    <a:pt x="202" y="87"/>
                  </a:lnTo>
                  <a:lnTo>
                    <a:pt x="206" y="83"/>
                  </a:lnTo>
                  <a:lnTo>
                    <a:pt x="206" y="78"/>
                  </a:lnTo>
                  <a:lnTo>
                    <a:pt x="206" y="74"/>
                  </a:lnTo>
                  <a:lnTo>
                    <a:pt x="206" y="70"/>
                  </a:lnTo>
                  <a:lnTo>
                    <a:pt x="209" y="66"/>
                  </a:lnTo>
                  <a:lnTo>
                    <a:pt x="211" y="59"/>
                  </a:lnTo>
                  <a:lnTo>
                    <a:pt x="213" y="57"/>
                  </a:lnTo>
                  <a:lnTo>
                    <a:pt x="215" y="57"/>
                  </a:lnTo>
                  <a:lnTo>
                    <a:pt x="217" y="53"/>
                  </a:lnTo>
                  <a:lnTo>
                    <a:pt x="221" y="53"/>
                  </a:lnTo>
                  <a:lnTo>
                    <a:pt x="223" y="51"/>
                  </a:lnTo>
                  <a:lnTo>
                    <a:pt x="227" y="49"/>
                  </a:lnTo>
                  <a:lnTo>
                    <a:pt x="227" y="47"/>
                  </a:lnTo>
                  <a:lnTo>
                    <a:pt x="225" y="40"/>
                  </a:lnTo>
                  <a:lnTo>
                    <a:pt x="225" y="38"/>
                  </a:lnTo>
                  <a:lnTo>
                    <a:pt x="225" y="34"/>
                  </a:lnTo>
                  <a:lnTo>
                    <a:pt x="221" y="34"/>
                  </a:lnTo>
                  <a:lnTo>
                    <a:pt x="219" y="30"/>
                  </a:lnTo>
                  <a:lnTo>
                    <a:pt x="219" y="24"/>
                  </a:lnTo>
                  <a:lnTo>
                    <a:pt x="219" y="21"/>
                  </a:lnTo>
                  <a:lnTo>
                    <a:pt x="217" y="17"/>
                  </a:lnTo>
                  <a:lnTo>
                    <a:pt x="217" y="1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24" name="Freeform 134">
              <a:extLst>
                <a:ext uri="{FF2B5EF4-FFF2-40B4-BE49-F238E27FC236}">
                  <a16:creationId xmlns:a16="http://schemas.microsoft.com/office/drawing/2014/main" id="{C956196F-7AEF-4424-A7B5-32DFC3FBAC3C}"/>
                </a:ext>
              </a:extLst>
            </p:cNvPr>
            <p:cNvSpPr>
              <a:spLocks/>
            </p:cNvSpPr>
            <p:nvPr/>
          </p:nvSpPr>
          <p:spPr bwMode="auto">
            <a:xfrm>
              <a:off x="4388739" y="3444942"/>
              <a:ext cx="5643" cy="5300"/>
            </a:xfrm>
            <a:custGeom>
              <a:avLst/>
              <a:gdLst>
                <a:gd name="T0" fmla="*/ 0 w 7"/>
                <a:gd name="T1" fmla="*/ 7 h 7"/>
                <a:gd name="T2" fmla="*/ 0 w 7"/>
                <a:gd name="T3" fmla="*/ 4 h 7"/>
                <a:gd name="T4" fmla="*/ 2 w 7"/>
                <a:gd name="T5" fmla="*/ 0 h 7"/>
                <a:gd name="T6" fmla="*/ 7 w 7"/>
                <a:gd name="T7" fmla="*/ 2 h 7"/>
                <a:gd name="T8" fmla="*/ 5 w 7"/>
                <a:gd name="T9" fmla="*/ 7 h 7"/>
                <a:gd name="T10" fmla="*/ 2 w 7"/>
                <a:gd name="T11" fmla="*/ 7 h 7"/>
                <a:gd name="T12" fmla="*/ 0 w 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0" y="7"/>
                  </a:moveTo>
                  <a:lnTo>
                    <a:pt x="0" y="4"/>
                  </a:lnTo>
                  <a:lnTo>
                    <a:pt x="2" y="0"/>
                  </a:lnTo>
                  <a:lnTo>
                    <a:pt x="7" y="2"/>
                  </a:lnTo>
                  <a:lnTo>
                    <a:pt x="5" y="7"/>
                  </a:lnTo>
                  <a:lnTo>
                    <a:pt x="2" y="7"/>
                  </a:lnTo>
                  <a:lnTo>
                    <a:pt x="0" y="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25" name="Freeform 135">
              <a:extLst>
                <a:ext uri="{FF2B5EF4-FFF2-40B4-BE49-F238E27FC236}">
                  <a16:creationId xmlns:a16="http://schemas.microsoft.com/office/drawing/2014/main" id="{1BB4BC0B-FA44-431B-878C-7CE0B57086F1}"/>
                </a:ext>
              </a:extLst>
            </p:cNvPr>
            <p:cNvSpPr>
              <a:spLocks/>
            </p:cNvSpPr>
            <p:nvPr/>
          </p:nvSpPr>
          <p:spPr bwMode="auto">
            <a:xfrm>
              <a:off x="4419370" y="3392704"/>
              <a:ext cx="8867" cy="10600"/>
            </a:xfrm>
            <a:custGeom>
              <a:avLst/>
              <a:gdLst>
                <a:gd name="T0" fmla="*/ 0 w 11"/>
                <a:gd name="T1" fmla="*/ 12 h 14"/>
                <a:gd name="T2" fmla="*/ 0 w 11"/>
                <a:gd name="T3" fmla="*/ 8 h 14"/>
                <a:gd name="T4" fmla="*/ 2 w 11"/>
                <a:gd name="T5" fmla="*/ 8 h 14"/>
                <a:gd name="T6" fmla="*/ 4 w 11"/>
                <a:gd name="T7" fmla="*/ 4 h 14"/>
                <a:gd name="T8" fmla="*/ 9 w 11"/>
                <a:gd name="T9" fmla="*/ 0 h 14"/>
                <a:gd name="T10" fmla="*/ 11 w 11"/>
                <a:gd name="T11" fmla="*/ 2 h 14"/>
                <a:gd name="T12" fmla="*/ 11 w 11"/>
                <a:gd name="T13" fmla="*/ 6 h 14"/>
                <a:gd name="T14" fmla="*/ 7 w 11"/>
                <a:gd name="T15" fmla="*/ 14 h 14"/>
                <a:gd name="T16" fmla="*/ 4 w 11"/>
                <a:gd name="T17" fmla="*/ 14 h 14"/>
                <a:gd name="T18" fmla="*/ 0 w 11"/>
                <a:gd name="T1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0" y="12"/>
                  </a:moveTo>
                  <a:lnTo>
                    <a:pt x="0" y="8"/>
                  </a:lnTo>
                  <a:lnTo>
                    <a:pt x="2" y="8"/>
                  </a:lnTo>
                  <a:lnTo>
                    <a:pt x="4" y="4"/>
                  </a:lnTo>
                  <a:lnTo>
                    <a:pt x="9" y="0"/>
                  </a:lnTo>
                  <a:lnTo>
                    <a:pt x="11" y="2"/>
                  </a:lnTo>
                  <a:lnTo>
                    <a:pt x="11" y="6"/>
                  </a:lnTo>
                  <a:lnTo>
                    <a:pt x="7" y="14"/>
                  </a:lnTo>
                  <a:lnTo>
                    <a:pt x="4" y="14"/>
                  </a:lnTo>
                  <a:lnTo>
                    <a:pt x="0" y="1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26" name="Freeform 136">
              <a:extLst>
                <a:ext uri="{FF2B5EF4-FFF2-40B4-BE49-F238E27FC236}">
                  <a16:creationId xmlns:a16="http://schemas.microsoft.com/office/drawing/2014/main" id="{2E2E325E-A876-409E-B2C5-A450494BC42A}"/>
                </a:ext>
              </a:extLst>
            </p:cNvPr>
            <p:cNvSpPr>
              <a:spLocks/>
            </p:cNvSpPr>
            <p:nvPr/>
          </p:nvSpPr>
          <p:spPr bwMode="auto">
            <a:xfrm>
              <a:off x="4425014" y="3251888"/>
              <a:ext cx="120111" cy="172614"/>
            </a:xfrm>
            <a:custGeom>
              <a:avLst/>
              <a:gdLst>
                <a:gd name="T0" fmla="*/ 4 w 149"/>
                <a:gd name="T1" fmla="*/ 163 h 228"/>
                <a:gd name="T2" fmla="*/ 6 w 149"/>
                <a:gd name="T3" fmla="*/ 148 h 228"/>
                <a:gd name="T4" fmla="*/ 10 w 149"/>
                <a:gd name="T5" fmla="*/ 141 h 228"/>
                <a:gd name="T6" fmla="*/ 21 w 149"/>
                <a:gd name="T7" fmla="*/ 131 h 228"/>
                <a:gd name="T8" fmla="*/ 27 w 149"/>
                <a:gd name="T9" fmla="*/ 125 h 228"/>
                <a:gd name="T10" fmla="*/ 35 w 149"/>
                <a:gd name="T11" fmla="*/ 125 h 228"/>
                <a:gd name="T12" fmla="*/ 44 w 149"/>
                <a:gd name="T13" fmla="*/ 131 h 228"/>
                <a:gd name="T14" fmla="*/ 52 w 149"/>
                <a:gd name="T15" fmla="*/ 133 h 228"/>
                <a:gd name="T16" fmla="*/ 56 w 149"/>
                <a:gd name="T17" fmla="*/ 125 h 228"/>
                <a:gd name="T18" fmla="*/ 63 w 149"/>
                <a:gd name="T19" fmla="*/ 116 h 228"/>
                <a:gd name="T20" fmla="*/ 71 w 149"/>
                <a:gd name="T21" fmla="*/ 101 h 228"/>
                <a:gd name="T22" fmla="*/ 78 w 149"/>
                <a:gd name="T23" fmla="*/ 91 h 228"/>
                <a:gd name="T24" fmla="*/ 82 w 149"/>
                <a:gd name="T25" fmla="*/ 80 h 228"/>
                <a:gd name="T26" fmla="*/ 90 w 149"/>
                <a:gd name="T27" fmla="*/ 70 h 228"/>
                <a:gd name="T28" fmla="*/ 94 w 149"/>
                <a:gd name="T29" fmla="*/ 57 h 228"/>
                <a:gd name="T30" fmla="*/ 99 w 149"/>
                <a:gd name="T31" fmla="*/ 42 h 228"/>
                <a:gd name="T32" fmla="*/ 105 w 149"/>
                <a:gd name="T33" fmla="*/ 36 h 228"/>
                <a:gd name="T34" fmla="*/ 115 w 149"/>
                <a:gd name="T35" fmla="*/ 32 h 228"/>
                <a:gd name="T36" fmla="*/ 113 w 149"/>
                <a:gd name="T37" fmla="*/ 21 h 228"/>
                <a:gd name="T38" fmla="*/ 107 w 149"/>
                <a:gd name="T39" fmla="*/ 13 h 228"/>
                <a:gd name="T40" fmla="*/ 105 w 149"/>
                <a:gd name="T41" fmla="*/ 0 h 228"/>
                <a:gd name="T42" fmla="*/ 122 w 149"/>
                <a:gd name="T43" fmla="*/ 15 h 228"/>
                <a:gd name="T44" fmla="*/ 126 w 149"/>
                <a:gd name="T45" fmla="*/ 26 h 228"/>
                <a:gd name="T46" fmla="*/ 124 w 149"/>
                <a:gd name="T47" fmla="*/ 32 h 228"/>
                <a:gd name="T48" fmla="*/ 122 w 149"/>
                <a:gd name="T49" fmla="*/ 42 h 228"/>
                <a:gd name="T50" fmla="*/ 130 w 149"/>
                <a:gd name="T51" fmla="*/ 53 h 228"/>
                <a:gd name="T52" fmla="*/ 139 w 149"/>
                <a:gd name="T53" fmla="*/ 61 h 228"/>
                <a:gd name="T54" fmla="*/ 130 w 149"/>
                <a:gd name="T55" fmla="*/ 61 h 228"/>
                <a:gd name="T56" fmla="*/ 120 w 149"/>
                <a:gd name="T57" fmla="*/ 61 h 228"/>
                <a:gd name="T58" fmla="*/ 111 w 149"/>
                <a:gd name="T59" fmla="*/ 61 h 228"/>
                <a:gd name="T60" fmla="*/ 107 w 149"/>
                <a:gd name="T61" fmla="*/ 68 h 228"/>
                <a:gd name="T62" fmla="*/ 109 w 149"/>
                <a:gd name="T63" fmla="*/ 74 h 228"/>
                <a:gd name="T64" fmla="*/ 122 w 149"/>
                <a:gd name="T65" fmla="*/ 85 h 228"/>
                <a:gd name="T66" fmla="*/ 134 w 149"/>
                <a:gd name="T67" fmla="*/ 99 h 228"/>
                <a:gd name="T68" fmla="*/ 134 w 149"/>
                <a:gd name="T69" fmla="*/ 114 h 228"/>
                <a:gd name="T70" fmla="*/ 126 w 149"/>
                <a:gd name="T71" fmla="*/ 127 h 228"/>
                <a:gd name="T72" fmla="*/ 118 w 149"/>
                <a:gd name="T73" fmla="*/ 137 h 228"/>
                <a:gd name="T74" fmla="*/ 118 w 149"/>
                <a:gd name="T75" fmla="*/ 150 h 228"/>
                <a:gd name="T76" fmla="*/ 120 w 149"/>
                <a:gd name="T77" fmla="*/ 165 h 228"/>
                <a:gd name="T78" fmla="*/ 128 w 149"/>
                <a:gd name="T79" fmla="*/ 177 h 228"/>
                <a:gd name="T80" fmla="*/ 137 w 149"/>
                <a:gd name="T81" fmla="*/ 192 h 228"/>
                <a:gd name="T82" fmla="*/ 149 w 149"/>
                <a:gd name="T83" fmla="*/ 205 h 228"/>
                <a:gd name="T84" fmla="*/ 149 w 149"/>
                <a:gd name="T85" fmla="*/ 213 h 228"/>
                <a:gd name="T86" fmla="*/ 149 w 149"/>
                <a:gd name="T87" fmla="*/ 217 h 228"/>
                <a:gd name="T88" fmla="*/ 147 w 149"/>
                <a:gd name="T89" fmla="*/ 226 h 228"/>
                <a:gd name="T90" fmla="*/ 143 w 149"/>
                <a:gd name="T91" fmla="*/ 226 h 228"/>
                <a:gd name="T92" fmla="*/ 139 w 149"/>
                <a:gd name="T93" fmla="*/ 226 h 228"/>
                <a:gd name="T94" fmla="*/ 130 w 149"/>
                <a:gd name="T95" fmla="*/ 224 h 228"/>
                <a:gd name="T96" fmla="*/ 126 w 149"/>
                <a:gd name="T97" fmla="*/ 226 h 228"/>
                <a:gd name="T98" fmla="*/ 120 w 149"/>
                <a:gd name="T99" fmla="*/ 224 h 228"/>
                <a:gd name="T100" fmla="*/ 115 w 149"/>
                <a:gd name="T101" fmla="*/ 222 h 228"/>
                <a:gd name="T102" fmla="*/ 86 w 149"/>
                <a:gd name="T103" fmla="*/ 219 h 228"/>
                <a:gd name="T104" fmla="*/ 80 w 149"/>
                <a:gd name="T105" fmla="*/ 219 h 228"/>
                <a:gd name="T106" fmla="*/ 73 w 149"/>
                <a:gd name="T107" fmla="*/ 219 h 228"/>
                <a:gd name="T108" fmla="*/ 63 w 149"/>
                <a:gd name="T109" fmla="*/ 219 h 228"/>
                <a:gd name="T110" fmla="*/ 52 w 149"/>
                <a:gd name="T111" fmla="*/ 219 h 228"/>
                <a:gd name="T112" fmla="*/ 50 w 149"/>
                <a:gd name="T113" fmla="*/ 222 h 228"/>
                <a:gd name="T114" fmla="*/ 23 w 149"/>
                <a:gd name="T115" fmla="*/ 222 h 228"/>
                <a:gd name="T116" fmla="*/ 21 w 149"/>
                <a:gd name="T117" fmla="*/ 215 h 228"/>
                <a:gd name="T118" fmla="*/ 21 w 149"/>
                <a:gd name="T119" fmla="*/ 194 h 228"/>
                <a:gd name="T120" fmla="*/ 19 w 149"/>
                <a:gd name="T121" fmla="*/ 181 h 228"/>
                <a:gd name="T122" fmla="*/ 6 w 149"/>
                <a:gd name="T123" fmla="*/ 181 h 228"/>
                <a:gd name="T124" fmla="*/ 0 w 149"/>
                <a:gd name="T125" fmla="*/ 17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9" h="228">
                  <a:moveTo>
                    <a:pt x="0" y="171"/>
                  </a:moveTo>
                  <a:lnTo>
                    <a:pt x="0" y="169"/>
                  </a:lnTo>
                  <a:lnTo>
                    <a:pt x="4" y="163"/>
                  </a:lnTo>
                  <a:lnTo>
                    <a:pt x="6" y="156"/>
                  </a:lnTo>
                  <a:lnTo>
                    <a:pt x="6" y="152"/>
                  </a:lnTo>
                  <a:lnTo>
                    <a:pt x="6" y="148"/>
                  </a:lnTo>
                  <a:lnTo>
                    <a:pt x="8" y="146"/>
                  </a:lnTo>
                  <a:lnTo>
                    <a:pt x="8" y="144"/>
                  </a:lnTo>
                  <a:lnTo>
                    <a:pt x="10" y="141"/>
                  </a:lnTo>
                  <a:lnTo>
                    <a:pt x="14" y="137"/>
                  </a:lnTo>
                  <a:lnTo>
                    <a:pt x="16" y="135"/>
                  </a:lnTo>
                  <a:lnTo>
                    <a:pt x="21" y="131"/>
                  </a:lnTo>
                  <a:lnTo>
                    <a:pt x="21" y="127"/>
                  </a:lnTo>
                  <a:lnTo>
                    <a:pt x="23" y="125"/>
                  </a:lnTo>
                  <a:lnTo>
                    <a:pt x="27" y="125"/>
                  </a:lnTo>
                  <a:lnTo>
                    <a:pt x="29" y="122"/>
                  </a:lnTo>
                  <a:lnTo>
                    <a:pt x="29" y="125"/>
                  </a:lnTo>
                  <a:lnTo>
                    <a:pt x="35" y="125"/>
                  </a:lnTo>
                  <a:lnTo>
                    <a:pt x="38" y="125"/>
                  </a:lnTo>
                  <a:lnTo>
                    <a:pt x="42" y="127"/>
                  </a:lnTo>
                  <a:lnTo>
                    <a:pt x="44" y="131"/>
                  </a:lnTo>
                  <a:lnTo>
                    <a:pt x="46" y="133"/>
                  </a:lnTo>
                  <a:lnTo>
                    <a:pt x="48" y="135"/>
                  </a:lnTo>
                  <a:lnTo>
                    <a:pt x="52" y="133"/>
                  </a:lnTo>
                  <a:lnTo>
                    <a:pt x="56" y="129"/>
                  </a:lnTo>
                  <a:lnTo>
                    <a:pt x="56" y="127"/>
                  </a:lnTo>
                  <a:lnTo>
                    <a:pt x="56" y="125"/>
                  </a:lnTo>
                  <a:lnTo>
                    <a:pt x="61" y="122"/>
                  </a:lnTo>
                  <a:lnTo>
                    <a:pt x="63" y="118"/>
                  </a:lnTo>
                  <a:lnTo>
                    <a:pt x="63" y="116"/>
                  </a:lnTo>
                  <a:lnTo>
                    <a:pt x="63" y="112"/>
                  </a:lnTo>
                  <a:lnTo>
                    <a:pt x="69" y="106"/>
                  </a:lnTo>
                  <a:lnTo>
                    <a:pt x="71" y="101"/>
                  </a:lnTo>
                  <a:lnTo>
                    <a:pt x="69" y="99"/>
                  </a:lnTo>
                  <a:lnTo>
                    <a:pt x="71" y="97"/>
                  </a:lnTo>
                  <a:lnTo>
                    <a:pt x="78" y="91"/>
                  </a:lnTo>
                  <a:lnTo>
                    <a:pt x="82" y="89"/>
                  </a:lnTo>
                  <a:lnTo>
                    <a:pt x="82" y="85"/>
                  </a:lnTo>
                  <a:lnTo>
                    <a:pt x="82" y="80"/>
                  </a:lnTo>
                  <a:lnTo>
                    <a:pt x="82" y="74"/>
                  </a:lnTo>
                  <a:lnTo>
                    <a:pt x="84" y="72"/>
                  </a:lnTo>
                  <a:lnTo>
                    <a:pt x="90" y="70"/>
                  </a:lnTo>
                  <a:lnTo>
                    <a:pt x="94" y="66"/>
                  </a:lnTo>
                  <a:lnTo>
                    <a:pt x="94" y="61"/>
                  </a:lnTo>
                  <a:lnTo>
                    <a:pt x="94" y="57"/>
                  </a:lnTo>
                  <a:lnTo>
                    <a:pt x="94" y="53"/>
                  </a:lnTo>
                  <a:lnTo>
                    <a:pt x="97" y="49"/>
                  </a:lnTo>
                  <a:lnTo>
                    <a:pt x="99" y="42"/>
                  </a:lnTo>
                  <a:lnTo>
                    <a:pt x="101" y="40"/>
                  </a:lnTo>
                  <a:lnTo>
                    <a:pt x="103" y="40"/>
                  </a:lnTo>
                  <a:lnTo>
                    <a:pt x="105" y="36"/>
                  </a:lnTo>
                  <a:lnTo>
                    <a:pt x="109" y="36"/>
                  </a:lnTo>
                  <a:lnTo>
                    <a:pt x="111" y="34"/>
                  </a:lnTo>
                  <a:lnTo>
                    <a:pt x="115" y="32"/>
                  </a:lnTo>
                  <a:lnTo>
                    <a:pt x="115" y="30"/>
                  </a:lnTo>
                  <a:lnTo>
                    <a:pt x="113" y="23"/>
                  </a:lnTo>
                  <a:lnTo>
                    <a:pt x="113" y="21"/>
                  </a:lnTo>
                  <a:lnTo>
                    <a:pt x="113" y="17"/>
                  </a:lnTo>
                  <a:lnTo>
                    <a:pt x="109" y="17"/>
                  </a:lnTo>
                  <a:lnTo>
                    <a:pt x="107" y="13"/>
                  </a:lnTo>
                  <a:lnTo>
                    <a:pt x="107" y="7"/>
                  </a:lnTo>
                  <a:lnTo>
                    <a:pt x="107" y="4"/>
                  </a:lnTo>
                  <a:lnTo>
                    <a:pt x="105" y="0"/>
                  </a:lnTo>
                  <a:lnTo>
                    <a:pt x="115" y="4"/>
                  </a:lnTo>
                  <a:lnTo>
                    <a:pt x="120" y="9"/>
                  </a:lnTo>
                  <a:lnTo>
                    <a:pt x="122" y="15"/>
                  </a:lnTo>
                  <a:lnTo>
                    <a:pt x="122" y="17"/>
                  </a:lnTo>
                  <a:lnTo>
                    <a:pt x="124" y="19"/>
                  </a:lnTo>
                  <a:lnTo>
                    <a:pt x="126" y="26"/>
                  </a:lnTo>
                  <a:lnTo>
                    <a:pt x="126" y="28"/>
                  </a:lnTo>
                  <a:lnTo>
                    <a:pt x="124" y="30"/>
                  </a:lnTo>
                  <a:lnTo>
                    <a:pt x="124" y="32"/>
                  </a:lnTo>
                  <a:lnTo>
                    <a:pt x="126" y="34"/>
                  </a:lnTo>
                  <a:lnTo>
                    <a:pt x="126" y="40"/>
                  </a:lnTo>
                  <a:lnTo>
                    <a:pt x="122" y="42"/>
                  </a:lnTo>
                  <a:lnTo>
                    <a:pt x="122" y="47"/>
                  </a:lnTo>
                  <a:lnTo>
                    <a:pt x="126" y="51"/>
                  </a:lnTo>
                  <a:lnTo>
                    <a:pt x="130" y="53"/>
                  </a:lnTo>
                  <a:lnTo>
                    <a:pt x="130" y="57"/>
                  </a:lnTo>
                  <a:lnTo>
                    <a:pt x="137" y="61"/>
                  </a:lnTo>
                  <a:lnTo>
                    <a:pt x="139" y="61"/>
                  </a:lnTo>
                  <a:lnTo>
                    <a:pt x="134" y="63"/>
                  </a:lnTo>
                  <a:lnTo>
                    <a:pt x="132" y="63"/>
                  </a:lnTo>
                  <a:lnTo>
                    <a:pt x="130" y="61"/>
                  </a:lnTo>
                  <a:lnTo>
                    <a:pt x="126" y="61"/>
                  </a:lnTo>
                  <a:lnTo>
                    <a:pt x="124" y="61"/>
                  </a:lnTo>
                  <a:lnTo>
                    <a:pt x="120" y="61"/>
                  </a:lnTo>
                  <a:lnTo>
                    <a:pt x="118" y="61"/>
                  </a:lnTo>
                  <a:lnTo>
                    <a:pt x="115" y="61"/>
                  </a:lnTo>
                  <a:lnTo>
                    <a:pt x="111" y="61"/>
                  </a:lnTo>
                  <a:lnTo>
                    <a:pt x="109" y="61"/>
                  </a:lnTo>
                  <a:lnTo>
                    <a:pt x="109" y="66"/>
                  </a:lnTo>
                  <a:lnTo>
                    <a:pt x="107" y="68"/>
                  </a:lnTo>
                  <a:lnTo>
                    <a:pt x="107" y="70"/>
                  </a:lnTo>
                  <a:lnTo>
                    <a:pt x="107" y="72"/>
                  </a:lnTo>
                  <a:lnTo>
                    <a:pt x="109" y="74"/>
                  </a:lnTo>
                  <a:lnTo>
                    <a:pt x="111" y="76"/>
                  </a:lnTo>
                  <a:lnTo>
                    <a:pt x="113" y="78"/>
                  </a:lnTo>
                  <a:lnTo>
                    <a:pt x="122" y="85"/>
                  </a:lnTo>
                  <a:lnTo>
                    <a:pt x="128" y="91"/>
                  </a:lnTo>
                  <a:lnTo>
                    <a:pt x="132" y="93"/>
                  </a:lnTo>
                  <a:lnTo>
                    <a:pt x="134" y="99"/>
                  </a:lnTo>
                  <a:lnTo>
                    <a:pt x="139" y="103"/>
                  </a:lnTo>
                  <a:lnTo>
                    <a:pt x="139" y="110"/>
                  </a:lnTo>
                  <a:lnTo>
                    <a:pt x="134" y="114"/>
                  </a:lnTo>
                  <a:lnTo>
                    <a:pt x="132" y="116"/>
                  </a:lnTo>
                  <a:lnTo>
                    <a:pt x="130" y="120"/>
                  </a:lnTo>
                  <a:lnTo>
                    <a:pt x="126" y="127"/>
                  </a:lnTo>
                  <a:lnTo>
                    <a:pt x="124" y="131"/>
                  </a:lnTo>
                  <a:lnTo>
                    <a:pt x="120" y="137"/>
                  </a:lnTo>
                  <a:lnTo>
                    <a:pt x="118" y="137"/>
                  </a:lnTo>
                  <a:lnTo>
                    <a:pt x="115" y="139"/>
                  </a:lnTo>
                  <a:lnTo>
                    <a:pt x="118" y="144"/>
                  </a:lnTo>
                  <a:lnTo>
                    <a:pt x="118" y="150"/>
                  </a:lnTo>
                  <a:lnTo>
                    <a:pt x="118" y="154"/>
                  </a:lnTo>
                  <a:lnTo>
                    <a:pt x="120" y="160"/>
                  </a:lnTo>
                  <a:lnTo>
                    <a:pt x="120" y="165"/>
                  </a:lnTo>
                  <a:lnTo>
                    <a:pt x="120" y="173"/>
                  </a:lnTo>
                  <a:lnTo>
                    <a:pt x="122" y="173"/>
                  </a:lnTo>
                  <a:lnTo>
                    <a:pt x="128" y="177"/>
                  </a:lnTo>
                  <a:lnTo>
                    <a:pt x="130" y="179"/>
                  </a:lnTo>
                  <a:lnTo>
                    <a:pt x="132" y="184"/>
                  </a:lnTo>
                  <a:lnTo>
                    <a:pt x="137" y="192"/>
                  </a:lnTo>
                  <a:lnTo>
                    <a:pt x="139" y="198"/>
                  </a:lnTo>
                  <a:lnTo>
                    <a:pt x="141" y="200"/>
                  </a:lnTo>
                  <a:lnTo>
                    <a:pt x="149" y="205"/>
                  </a:lnTo>
                  <a:lnTo>
                    <a:pt x="149" y="209"/>
                  </a:lnTo>
                  <a:lnTo>
                    <a:pt x="149" y="211"/>
                  </a:lnTo>
                  <a:lnTo>
                    <a:pt x="149" y="213"/>
                  </a:lnTo>
                  <a:lnTo>
                    <a:pt x="149" y="213"/>
                  </a:lnTo>
                  <a:lnTo>
                    <a:pt x="149" y="215"/>
                  </a:lnTo>
                  <a:lnTo>
                    <a:pt x="149" y="217"/>
                  </a:lnTo>
                  <a:lnTo>
                    <a:pt x="147" y="222"/>
                  </a:lnTo>
                  <a:lnTo>
                    <a:pt x="145" y="222"/>
                  </a:lnTo>
                  <a:lnTo>
                    <a:pt x="147" y="226"/>
                  </a:lnTo>
                  <a:lnTo>
                    <a:pt x="147" y="228"/>
                  </a:lnTo>
                  <a:lnTo>
                    <a:pt x="145" y="228"/>
                  </a:lnTo>
                  <a:lnTo>
                    <a:pt x="143" y="226"/>
                  </a:lnTo>
                  <a:lnTo>
                    <a:pt x="143" y="228"/>
                  </a:lnTo>
                  <a:lnTo>
                    <a:pt x="141" y="226"/>
                  </a:lnTo>
                  <a:lnTo>
                    <a:pt x="139" y="226"/>
                  </a:lnTo>
                  <a:lnTo>
                    <a:pt x="134" y="226"/>
                  </a:lnTo>
                  <a:lnTo>
                    <a:pt x="132" y="226"/>
                  </a:lnTo>
                  <a:lnTo>
                    <a:pt x="130" y="224"/>
                  </a:lnTo>
                  <a:lnTo>
                    <a:pt x="128" y="224"/>
                  </a:lnTo>
                  <a:lnTo>
                    <a:pt x="128" y="226"/>
                  </a:lnTo>
                  <a:lnTo>
                    <a:pt x="126" y="226"/>
                  </a:lnTo>
                  <a:lnTo>
                    <a:pt x="124" y="224"/>
                  </a:lnTo>
                  <a:lnTo>
                    <a:pt x="122" y="224"/>
                  </a:lnTo>
                  <a:lnTo>
                    <a:pt x="120" y="224"/>
                  </a:lnTo>
                  <a:lnTo>
                    <a:pt x="118" y="222"/>
                  </a:lnTo>
                  <a:lnTo>
                    <a:pt x="115" y="222"/>
                  </a:lnTo>
                  <a:lnTo>
                    <a:pt x="115" y="222"/>
                  </a:lnTo>
                  <a:lnTo>
                    <a:pt x="113" y="222"/>
                  </a:lnTo>
                  <a:lnTo>
                    <a:pt x="88" y="222"/>
                  </a:lnTo>
                  <a:lnTo>
                    <a:pt x="86" y="219"/>
                  </a:lnTo>
                  <a:lnTo>
                    <a:pt x="86" y="219"/>
                  </a:lnTo>
                  <a:lnTo>
                    <a:pt x="84" y="219"/>
                  </a:lnTo>
                  <a:lnTo>
                    <a:pt x="80" y="219"/>
                  </a:lnTo>
                  <a:lnTo>
                    <a:pt x="78" y="219"/>
                  </a:lnTo>
                  <a:lnTo>
                    <a:pt x="75" y="219"/>
                  </a:lnTo>
                  <a:lnTo>
                    <a:pt x="73" y="219"/>
                  </a:lnTo>
                  <a:lnTo>
                    <a:pt x="71" y="219"/>
                  </a:lnTo>
                  <a:lnTo>
                    <a:pt x="65" y="219"/>
                  </a:lnTo>
                  <a:lnTo>
                    <a:pt x="63" y="219"/>
                  </a:lnTo>
                  <a:lnTo>
                    <a:pt x="56" y="219"/>
                  </a:lnTo>
                  <a:lnTo>
                    <a:pt x="54" y="219"/>
                  </a:lnTo>
                  <a:lnTo>
                    <a:pt x="52" y="219"/>
                  </a:lnTo>
                  <a:lnTo>
                    <a:pt x="52" y="219"/>
                  </a:lnTo>
                  <a:lnTo>
                    <a:pt x="50" y="222"/>
                  </a:lnTo>
                  <a:lnTo>
                    <a:pt x="50" y="222"/>
                  </a:lnTo>
                  <a:lnTo>
                    <a:pt x="27" y="222"/>
                  </a:lnTo>
                  <a:lnTo>
                    <a:pt x="27" y="222"/>
                  </a:lnTo>
                  <a:lnTo>
                    <a:pt x="23" y="222"/>
                  </a:lnTo>
                  <a:lnTo>
                    <a:pt x="21" y="222"/>
                  </a:lnTo>
                  <a:lnTo>
                    <a:pt x="25" y="217"/>
                  </a:lnTo>
                  <a:lnTo>
                    <a:pt x="21" y="215"/>
                  </a:lnTo>
                  <a:lnTo>
                    <a:pt x="25" y="209"/>
                  </a:lnTo>
                  <a:lnTo>
                    <a:pt x="23" y="200"/>
                  </a:lnTo>
                  <a:lnTo>
                    <a:pt x="21" y="194"/>
                  </a:lnTo>
                  <a:lnTo>
                    <a:pt x="21" y="190"/>
                  </a:lnTo>
                  <a:lnTo>
                    <a:pt x="21" y="188"/>
                  </a:lnTo>
                  <a:lnTo>
                    <a:pt x="19" y="181"/>
                  </a:lnTo>
                  <a:lnTo>
                    <a:pt x="12" y="186"/>
                  </a:lnTo>
                  <a:lnTo>
                    <a:pt x="10" y="184"/>
                  </a:lnTo>
                  <a:lnTo>
                    <a:pt x="6" y="181"/>
                  </a:lnTo>
                  <a:lnTo>
                    <a:pt x="4" y="171"/>
                  </a:lnTo>
                  <a:lnTo>
                    <a:pt x="2" y="171"/>
                  </a:lnTo>
                  <a:lnTo>
                    <a:pt x="0" y="17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27" name="Freeform 137">
              <a:extLst>
                <a:ext uri="{FF2B5EF4-FFF2-40B4-BE49-F238E27FC236}">
                  <a16:creationId xmlns:a16="http://schemas.microsoft.com/office/drawing/2014/main" id="{C6387F0A-384C-4D1D-9629-44254F8DD0DB}"/>
                </a:ext>
              </a:extLst>
            </p:cNvPr>
            <p:cNvSpPr>
              <a:spLocks/>
            </p:cNvSpPr>
            <p:nvPr/>
          </p:nvSpPr>
          <p:spPr bwMode="auto">
            <a:xfrm>
              <a:off x="4425014" y="3417688"/>
              <a:ext cx="91090" cy="93121"/>
            </a:xfrm>
            <a:custGeom>
              <a:avLst/>
              <a:gdLst>
                <a:gd name="T0" fmla="*/ 52 w 113"/>
                <a:gd name="T1" fmla="*/ 0 h 123"/>
                <a:gd name="T2" fmla="*/ 54 w 113"/>
                <a:gd name="T3" fmla="*/ 0 h 123"/>
                <a:gd name="T4" fmla="*/ 63 w 113"/>
                <a:gd name="T5" fmla="*/ 0 h 123"/>
                <a:gd name="T6" fmla="*/ 71 w 113"/>
                <a:gd name="T7" fmla="*/ 0 h 123"/>
                <a:gd name="T8" fmla="*/ 75 w 113"/>
                <a:gd name="T9" fmla="*/ 0 h 123"/>
                <a:gd name="T10" fmla="*/ 80 w 113"/>
                <a:gd name="T11" fmla="*/ 0 h 123"/>
                <a:gd name="T12" fmla="*/ 86 w 113"/>
                <a:gd name="T13" fmla="*/ 0 h 123"/>
                <a:gd name="T14" fmla="*/ 88 w 113"/>
                <a:gd name="T15" fmla="*/ 3 h 123"/>
                <a:gd name="T16" fmla="*/ 86 w 113"/>
                <a:gd name="T17" fmla="*/ 7 h 123"/>
                <a:gd name="T18" fmla="*/ 88 w 113"/>
                <a:gd name="T19" fmla="*/ 15 h 123"/>
                <a:gd name="T20" fmla="*/ 88 w 113"/>
                <a:gd name="T21" fmla="*/ 21 h 123"/>
                <a:gd name="T22" fmla="*/ 92 w 113"/>
                <a:gd name="T23" fmla="*/ 19 h 123"/>
                <a:gd name="T24" fmla="*/ 101 w 113"/>
                <a:gd name="T25" fmla="*/ 19 h 123"/>
                <a:gd name="T26" fmla="*/ 111 w 113"/>
                <a:gd name="T27" fmla="*/ 17 h 123"/>
                <a:gd name="T28" fmla="*/ 113 w 113"/>
                <a:gd name="T29" fmla="*/ 26 h 123"/>
                <a:gd name="T30" fmla="*/ 113 w 113"/>
                <a:gd name="T31" fmla="*/ 30 h 123"/>
                <a:gd name="T32" fmla="*/ 109 w 113"/>
                <a:gd name="T33" fmla="*/ 34 h 123"/>
                <a:gd name="T34" fmla="*/ 105 w 113"/>
                <a:gd name="T35" fmla="*/ 40 h 123"/>
                <a:gd name="T36" fmla="*/ 107 w 113"/>
                <a:gd name="T37" fmla="*/ 43 h 123"/>
                <a:gd name="T38" fmla="*/ 105 w 113"/>
                <a:gd name="T39" fmla="*/ 45 h 123"/>
                <a:gd name="T40" fmla="*/ 103 w 113"/>
                <a:gd name="T41" fmla="*/ 47 h 123"/>
                <a:gd name="T42" fmla="*/ 105 w 113"/>
                <a:gd name="T43" fmla="*/ 51 h 123"/>
                <a:gd name="T44" fmla="*/ 107 w 113"/>
                <a:gd name="T45" fmla="*/ 53 h 123"/>
                <a:gd name="T46" fmla="*/ 111 w 113"/>
                <a:gd name="T47" fmla="*/ 57 h 123"/>
                <a:gd name="T48" fmla="*/ 113 w 113"/>
                <a:gd name="T49" fmla="*/ 64 h 123"/>
                <a:gd name="T50" fmla="*/ 107 w 113"/>
                <a:gd name="T51" fmla="*/ 87 h 123"/>
                <a:gd name="T52" fmla="*/ 107 w 113"/>
                <a:gd name="T53" fmla="*/ 95 h 123"/>
                <a:gd name="T54" fmla="*/ 105 w 113"/>
                <a:gd name="T55" fmla="*/ 91 h 123"/>
                <a:gd name="T56" fmla="*/ 97 w 113"/>
                <a:gd name="T57" fmla="*/ 91 h 123"/>
                <a:gd name="T58" fmla="*/ 90 w 113"/>
                <a:gd name="T59" fmla="*/ 91 h 123"/>
                <a:gd name="T60" fmla="*/ 84 w 113"/>
                <a:gd name="T61" fmla="*/ 89 h 123"/>
                <a:gd name="T62" fmla="*/ 75 w 113"/>
                <a:gd name="T63" fmla="*/ 81 h 123"/>
                <a:gd name="T64" fmla="*/ 75 w 113"/>
                <a:gd name="T65" fmla="*/ 87 h 123"/>
                <a:gd name="T66" fmla="*/ 67 w 113"/>
                <a:gd name="T67" fmla="*/ 91 h 123"/>
                <a:gd name="T68" fmla="*/ 63 w 113"/>
                <a:gd name="T69" fmla="*/ 93 h 123"/>
                <a:gd name="T70" fmla="*/ 56 w 113"/>
                <a:gd name="T71" fmla="*/ 93 h 123"/>
                <a:gd name="T72" fmla="*/ 52 w 113"/>
                <a:gd name="T73" fmla="*/ 95 h 123"/>
                <a:gd name="T74" fmla="*/ 52 w 113"/>
                <a:gd name="T75" fmla="*/ 102 h 123"/>
                <a:gd name="T76" fmla="*/ 59 w 113"/>
                <a:gd name="T77" fmla="*/ 99 h 123"/>
                <a:gd name="T78" fmla="*/ 63 w 113"/>
                <a:gd name="T79" fmla="*/ 104 h 123"/>
                <a:gd name="T80" fmla="*/ 65 w 113"/>
                <a:gd name="T81" fmla="*/ 118 h 123"/>
                <a:gd name="T82" fmla="*/ 56 w 113"/>
                <a:gd name="T83" fmla="*/ 114 h 123"/>
                <a:gd name="T84" fmla="*/ 52 w 113"/>
                <a:gd name="T85" fmla="*/ 116 h 123"/>
                <a:gd name="T86" fmla="*/ 50 w 113"/>
                <a:gd name="T87" fmla="*/ 118 h 123"/>
                <a:gd name="T88" fmla="*/ 46 w 113"/>
                <a:gd name="T89" fmla="*/ 123 h 123"/>
                <a:gd name="T90" fmla="*/ 42 w 113"/>
                <a:gd name="T91" fmla="*/ 118 h 123"/>
                <a:gd name="T92" fmla="*/ 33 w 113"/>
                <a:gd name="T93" fmla="*/ 110 h 123"/>
                <a:gd name="T94" fmla="*/ 19 w 113"/>
                <a:gd name="T95" fmla="*/ 97 h 123"/>
                <a:gd name="T96" fmla="*/ 14 w 113"/>
                <a:gd name="T97" fmla="*/ 91 h 123"/>
                <a:gd name="T98" fmla="*/ 10 w 113"/>
                <a:gd name="T99" fmla="*/ 85 h 123"/>
                <a:gd name="T100" fmla="*/ 6 w 113"/>
                <a:gd name="T101" fmla="*/ 74 h 123"/>
                <a:gd name="T102" fmla="*/ 4 w 113"/>
                <a:gd name="T103" fmla="*/ 68 h 123"/>
                <a:gd name="T104" fmla="*/ 0 w 113"/>
                <a:gd name="T105" fmla="*/ 57 h 123"/>
                <a:gd name="T106" fmla="*/ 8 w 113"/>
                <a:gd name="T107" fmla="*/ 55 h 123"/>
                <a:gd name="T108" fmla="*/ 10 w 113"/>
                <a:gd name="T109" fmla="*/ 40 h 123"/>
                <a:gd name="T110" fmla="*/ 21 w 113"/>
                <a:gd name="T111" fmla="*/ 40 h 123"/>
                <a:gd name="T112" fmla="*/ 10 w 113"/>
                <a:gd name="T113" fmla="*/ 32 h 123"/>
                <a:gd name="T114" fmla="*/ 14 w 113"/>
                <a:gd name="T115" fmla="*/ 26 h 123"/>
                <a:gd name="T116" fmla="*/ 21 w 113"/>
                <a:gd name="T117" fmla="*/ 26 h 123"/>
                <a:gd name="T118" fmla="*/ 23 w 113"/>
                <a:gd name="T119" fmla="*/ 26 h 123"/>
                <a:gd name="T120" fmla="*/ 50 w 113"/>
                <a:gd name="T121" fmla="*/ 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 h="123">
                  <a:moveTo>
                    <a:pt x="50" y="3"/>
                  </a:moveTo>
                  <a:lnTo>
                    <a:pt x="52" y="0"/>
                  </a:lnTo>
                  <a:lnTo>
                    <a:pt x="52" y="0"/>
                  </a:lnTo>
                  <a:lnTo>
                    <a:pt x="54" y="0"/>
                  </a:lnTo>
                  <a:lnTo>
                    <a:pt x="56" y="0"/>
                  </a:lnTo>
                  <a:lnTo>
                    <a:pt x="63" y="0"/>
                  </a:lnTo>
                  <a:lnTo>
                    <a:pt x="65" y="0"/>
                  </a:lnTo>
                  <a:lnTo>
                    <a:pt x="71" y="0"/>
                  </a:lnTo>
                  <a:lnTo>
                    <a:pt x="73" y="0"/>
                  </a:lnTo>
                  <a:lnTo>
                    <a:pt x="75" y="0"/>
                  </a:lnTo>
                  <a:lnTo>
                    <a:pt x="78" y="0"/>
                  </a:lnTo>
                  <a:lnTo>
                    <a:pt x="80" y="0"/>
                  </a:lnTo>
                  <a:lnTo>
                    <a:pt x="84" y="0"/>
                  </a:lnTo>
                  <a:lnTo>
                    <a:pt x="86" y="0"/>
                  </a:lnTo>
                  <a:lnTo>
                    <a:pt x="86" y="0"/>
                  </a:lnTo>
                  <a:lnTo>
                    <a:pt x="88" y="3"/>
                  </a:lnTo>
                  <a:lnTo>
                    <a:pt x="88" y="3"/>
                  </a:lnTo>
                  <a:lnTo>
                    <a:pt x="86" y="7"/>
                  </a:lnTo>
                  <a:lnTo>
                    <a:pt x="88" y="9"/>
                  </a:lnTo>
                  <a:lnTo>
                    <a:pt x="88" y="15"/>
                  </a:lnTo>
                  <a:lnTo>
                    <a:pt x="88" y="17"/>
                  </a:lnTo>
                  <a:lnTo>
                    <a:pt x="88" y="21"/>
                  </a:lnTo>
                  <a:lnTo>
                    <a:pt x="90" y="21"/>
                  </a:lnTo>
                  <a:lnTo>
                    <a:pt x="92" y="19"/>
                  </a:lnTo>
                  <a:lnTo>
                    <a:pt x="97" y="21"/>
                  </a:lnTo>
                  <a:lnTo>
                    <a:pt x="101" y="19"/>
                  </a:lnTo>
                  <a:lnTo>
                    <a:pt x="105" y="17"/>
                  </a:lnTo>
                  <a:lnTo>
                    <a:pt x="111" y="17"/>
                  </a:lnTo>
                  <a:lnTo>
                    <a:pt x="113" y="19"/>
                  </a:lnTo>
                  <a:lnTo>
                    <a:pt x="113" y="26"/>
                  </a:lnTo>
                  <a:lnTo>
                    <a:pt x="111" y="28"/>
                  </a:lnTo>
                  <a:lnTo>
                    <a:pt x="113" y="30"/>
                  </a:lnTo>
                  <a:lnTo>
                    <a:pt x="113" y="34"/>
                  </a:lnTo>
                  <a:lnTo>
                    <a:pt x="109" y="34"/>
                  </a:lnTo>
                  <a:lnTo>
                    <a:pt x="105" y="36"/>
                  </a:lnTo>
                  <a:lnTo>
                    <a:pt x="105" y="40"/>
                  </a:lnTo>
                  <a:lnTo>
                    <a:pt x="105" y="40"/>
                  </a:lnTo>
                  <a:lnTo>
                    <a:pt x="107" y="43"/>
                  </a:lnTo>
                  <a:lnTo>
                    <a:pt x="105" y="45"/>
                  </a:lnTo>
                  <a:lnTo>
                    <a:pt x="105" y="45"/>
                  </a:lnTo>
                  <a:lnTo>
                    <a:pt x="103" y="47"/>
                  </a:lnTo>
                  <a:lnTo>
                    <a:pt x="103" y="47"/>
                  </a:lnTo>
                  <a:lnTo>
                    <a:pt x="103" y="49"/>
                  </a:lnTo>
                  <a:lnTo>
                    <a:pt x="105" y="51"/>
                  </a:lnTo>
                  <a:lnTo>
                    <a:pt x="107" y="51"/>
                  </a:lnTo>
                  <a:lnTo>
                    <a:pt x="107" y="53"/>
                  </a:lnTo>
                  <a:lnTo>
                    <a:pt x="111" y="55"/>
                  </a:lnTo>
                  <a:lnTo>
                    <a:pt x="111" y="57"/>
                  </a:lnTo>
                  <a:lnTo>
                    <a:pt x="113" y="59"/>
                  </a:lnTo>
                  <a:lnTo>
                    <a:pt x="113" y="64"/>
                  </a:lnTo>
                  <a:lnTo>
                    <a:pt x="111" y="72"/>
                  </a:lnTo>
                  <a:lnTo>
                    <a:pt x="107" y="87"/>
                  </a:lnTo>
                  <a:lnTo>
                    <a:pt x="107" y="91"/>
                  </a:lnTo>
                  <a:lnTo>
                    <a:pt x="107" y="95"/>
                  </a:lnTo>
                  <a:lnTo>
                    <a:pt x="105" y="95"/>
                  </a:lnTo>
                  <a:lnTo>
                    <a:pt x="105" y="91"/>
                  </a:lnTo>
                  <a:lnTo>
                    <a:pt x="101" y="89"/>
                  </a:lnTo>
                  <a:lnTo>
                    <a:pt x="97" y="91"/>
                  </a:lnTo>
                  <a:lnTo>
                    <a:pt x="94" y="91"/>
                  </a:lnTo>
                  <a:lnTo>
                    <a:pt x="90" y="91"/>
                  </a:lnTo>
                  <a:lnTo>
                    <a:pt x="86" y="93"/>
                  </a:lnTo>
                  <a:lnTo>
                    <a:pt x="84" y="89"/>
                  </a:lnTo>
                  <a:lnTo>
                    <a:pt x="80" y="81"/>
                  </a:lnTo>
                  <a:lnTo>
                    <a:pt x="75" y="81"/>
                  </a:lnTo>
                  <a:lnTo>
                    <a:pt x="75" y="83"/>
                  </a:lnTo>
                  <a:lnTo>
                    <a:pt x="75" y="87"/>
                  </a:lnTo>
                  <a:lnTo>
                    <a:pt x="73" y="91"/>
                  </a:lnTo>
                  <a:lnTo>
                    <a:pt x="67" y="91"/>
                  </a:lnTo>
                  <a:lnTo>
                    <a:pt x="65" y="91"/>
                  </a:lnTo>
                  <a:lnTo>
                    <a:pt x="63" y="93"/>
                  </a:lnTo>
                  <a:lnTo>
                    <a:pt x="61" y="95"/>
                  </a:lnTo>
                  <a:lnTo>
                    <a:pt x="56" y="93"/>
                  </a:lnTo>
                  <a:lnTo>
                    <a:pt x="52" y="93"/>
                  </a:lnTo>
                  <a:lnTo>
                    <a:pt x="52" y="95"/>
                  </a:lnTo>
                  <a:lnTo>
                    <a:pt x="52" y="97"/>
                  </a:lnTo>
                  <a:lnTo>
                    <a:pt x="52" y="102"/>
                  </a:lnTo>
                  <a:lnTo>
                    <a:pt x="54" y="102"/>
                  </a:lnTo>
                  <a:lnTo>
                    <a:pt x="59" y="99"/>
                  </a:lnTo>
                  <a:lnTo>
                    <a:pt x="61" y="102"/>
                  </a:lnTo>
                  <a:lnTo>
                    <a:pt x="63" y="104"/>
                  </a:lnTo>
                  <a:lnTo>
                    <a:pt x="65" y="114"/>
                  </a:lnTo>
                  <a:lnTo>
                    <a:pt x="65" y="118"/>
                  </a:lnTo>
                  <a:lnTo>
                    <a:pt x="59" y="114"/>
                  </a:lnTo>
                  <a:lnTo>
                    <a:pt x="56" y="114"/>
                  </a:lnTo>
                  <a:lnTo>
                    <a:pt x="56" y="116"/>
                  </a:lnTo>
                  <a:lnTo>
                    <a:pt x="52" y="116"/>
                  </a:lnTo>
                  <a:lnTo>
                    <a:pt x="50" y="116"/>
                  </a:lnTo>
                  <a:lnTo>
                    <a:pt x="50" y="118"/>
                  </a:lnTo>
                  <a:lnTo>
                    <a:pt x="46" y="123"/>
                  </a:lnTo>
                  <a:lnTo>
                    <a:pt x="46" y="123"/>
                  </a:lnTo>
                  <a:lnTo>
                    <a:pt x="42" y="121"/>
                  </a:lnTo>
                  <a:lnTo>
                    <a:pt x="42" y="118"/>
                  </a:lnTo>
                  <a:lnTo>
                    <a:pt x="35" y="114"/>
                  </a:lnTo>
                  <a:lnTo>
                    <a:pt x="33" y="110"/>
                  </a:lnTo>
                  <a:lnTo>
                    <a:pt x="25" y="104"/>
                  </a:lnTo>
                  <a:lnTo>
                    <a:pt x="19" y="97"/>
                  </a:lnTo>
                  <a:lnTo>
                    <a:pt x="21" y="95"/>
                  </a:lnTo>
                  <a:lnTo>
                    <a:pt x="14" y="91"/>
                  </a:lnTo>
                  <a:lnTo>
                    <a:pt x="12" y="87"/>
                  </a:lnTo>
                  <a:lnTo>
                    <a:pt x="10" y="85"/>
                  </a:lnTo>
                  <a:lnTo>
                    <a:pt x="10" y="78"/>
                  </a:lnTo>
                  <a:lnTo>
                    <a:pt x="6" y="74"/>
                  </a:lnTo>
                  <a:lnTo>
                    <a:pt x="6" y="70"/>
                  </a:lnTo>
                  <a:lnTo>
                    <a:pt x="4" y="68"/>
                  </a:lnTo>
                  <a:lnTo>
                    <a:pt x="0" y="59"/>
                  </a:lnTo>
                  <a:lnTo>
                    <a:pt x="0" y="57"/>
                  </a:lnTo>
                  <a:lnTo>
                    <a:pt x="4" y="59"/>
                  </a:lnTo>
                  <a:lnTo>
                    <a:pt x="8" y="55"/>
                  </a:lnTo>
                  <a:lnTo>
                    <a:pt x="10" y="45"/>
                  </a:lnTo>
                  <a:lnTo>
                    <a:pt x="10" y="40"/>
                  </a:lnTo>
                  <a:lnTo>
                    <a:pt x="12" y="43"/>
                  </a:lnTo>
                  <a:lnTo>
                    <a:pt x="21" y="40"/>
                  </a:lnTo>
                  <a:lnTo>
                    <a:pt x="14" y="38"/>
                  </a:lnTo>
                  <a:lnTo>
                    <a:pt x="10" y="32"/>
                  </a:lnTo>
                  <a:lnTo>
                    <a:pt x="14" y="32"/>
                  </a:lnTo>
                  <a:lnTo>
                    <a:pt x="14" y="26"/>
                  </a:lnTo>
                  <a:lnTo>
                    <a:pt x="19" y="28"/>
                  </a:lnTo>
                  <a:lnTo>
                    <a:pt x="21" y="26"/>
                  </a:lnTo>
                  <a:lnTo>
                    <a:pt x="23" y="26"/>
                  </a:lnTo>
                  <a:lnTo>
                    <a:pt x="23" y="26"/>
                  </a:lnTo>
                  <a:lnTo>
                    <a:pt x="50" y="26"/>
                  </a:lnTo>
                  <a:lnTo>
                    <a:pt x="50" y="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28" name="Freeform 138">
              <a:extLst>
                <a:ext uri="{FF2B5EF4-FFF2-40B4-BE49-F238E27FC236}">
                  <a16:creationId xmlns:a16="http://schemas.microsoft.com/office/drawing/2014/main" id="{A2B6B6AF-2E1C-4E3F-A82E-5A27295EFCF8}"/>
                </a:ext>
              </a:extLst>
            </p:cNvPr>
            <p:cNvSpPr>
              <a:spLocks/>
            </p:cNvSpPr>
            <p:nvPr/>
          </p:nvSpPr>
          <p:spPr bwMode="auto">
            <a:xfrm>
              <a:off x="4433075" y="3419958"/>
              <a:ext cx="32245" cy="18927"/>
            </a:xfrm>
            <a:custGeom>
              <a:avLst/>
              <a:gdLst>
                <a:gd name="T0" fmla="*/ 4 w 40"/>
                <a:gd name="T1" fmla="*/ 23 h 25"/>
                <a:gd name="T2" fmla="*/ 9 w 40"/>
                <a:gd name="T3" fmla="*/ 25 h 25"/>
                <a:gd name="T4" fmla="*/ 11 w 40"/>
                <a:gd name="T5" fmla="*/ 23 h 25"/>
                <a:gd name="T6" fmla="*/ 13 w 40"/>
                <a:gd name="T7" fmla="*/ 23 h 25"/>
                <a:gd name="T8" fmla="*/ 13 w 40"/>
                <a:gd name="T9" fmla="*/ 23 h 25"/>
                <a:gd name="T10" fmla="*/ 40 w 40"/>
                <a:gd name="T11" fmla="*/ 23 h 25"/>
                <a:gd name="T12" fmla="*/ 40 w 40"/>
                <a:gd name="T13" fmla="*/ 0 h 25"/>
                <a:gd name="T14" fmla="*/ 17 w 40"/>
                <a:gd name="T15" fmla="*/ 0 h 25"/>
                <a:gd name="T16" fmla="*/ 17 w 40"/>
                <a:gd name="T17" fmla="*/ 0 h 25"/>
                <a:gd name="T18" fmla="*/ 13 w 40"/>
                <a:gd name="T19" fmla="*/ 0 h 25"/>
                <a:gd name="T20" fmla="*/ 11 w 40"/>
                <a:gd name="T21" fmla="*/ 0 h 25"/>
                <a:gd name="T22" fmla="*/ 11 w 40"/>
                <a:gd name="T23" fmla="*/ 0 h 25"/>
                <a:gd name="T24" fmla="*/ 13 w 40"/>
                <a:gd name="T25" fmla="*/ 4 h 25"/>
                <a:gd name="T26" fmla="*/ 6 w 40"/>
                <a:gd name="T27" fmla="*/ 10 h 25"/>
                <a:gd name="T28" fmla="*/ 0 w 40"/>
                <a:gd name="T29" fmla="*/ 21 h 25"/>
                <a:gd name="T30" fmla="*/ 6 w 40"/>
                <a:gd name="T31" fmla="*/ 23 h 25"/>
                <a:gd name="T32" fmla="*/ 4 w 40"/>
                <a:gd name="T3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4" y="23"/>
                  </a:moveTo>
                  <a:lnTo>
                    <a:pt x="9" y="25"/>
                  </a:lnTo>
                  <a:lnTo>
                    <a:pt x="11" y="23"/>
                  </a:lnTo>
                  <a:lnTo>
                    <a:pt x="13" y="23"/>
                  </a:lnTo>
                  <a:lnTo>
                    <a:pt x="13" y="23"/>
                  </a:lnTo>
                  <a:lnTo>
                    <a:pt x="40" y="23"/>
                  </a:lnTo>
                  <a:lnTo>
                    <a:pt x="40" y="0"/>
                  </a:lnTo>
                  <a:lnTo>
                    <a:pt x="17" y="0"/>
                  </a:lnTo>
                  <a:lnTo>
                    <a:pt x="17" y="0"/>
                  </a:lnTo>
                  <a:lnTo>
                    <a:pt x="13" y="0"/>
                  </a:lnTo>
                  <a:lnTo>
                    <a:pt x="11" y="0"/>
                  </a:lnTo>
                  <a:lnTo>
                    <a:pt x="11" y="0"/>
                  </a:lnTo>
                  <a:lnTo>
                    <a:pt x="13" y="4"/>
                  </a:lnTo>
                  <a:lnTo>
                    <a:pt x="6" y="10"/>
                  </a:lnTo>
                  <a:lnTo>
                    <a:pt x="0" y="21"/>
                  </a:lnTo>
                  <a:lnTo>
                    <a:pt x="6" y="23"/>
                  </a:lnTo>
                  <a:lnTo>
                    <a:pt x="4" y="2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29" name="Freeform 139">
              <a:extLst>
                <a:ext uri="{FF2B5EF4-FFF2-40B4-BE49-F238E27FC236}">
                  <a16:creationId xmlns:a16="http://schemas.microsoft.com/office/drawing/2014/main" id="{52F2F6E5-BB09-469B-B838-37E63226B7C3}"/>
                </a:ext>
              </a:extLst>
            </p:cNvPr>
            <p:cNvSpPr>
              <a:spLocks/>
            </p:cNvSpPr>
            <p:nvPr/>
          </p:nvSpPr>
          <p:spPr bwMode="auto">
            <a:xfrm>
              <a:off x="4462095" y="3392704"/>
              <a:ext cx="124142" cy="137030"/>
            </a:xfrm>
            <a:custGeom>
              <a:avLst/>
              <a:gdLst>
                <a:gd name="T0" fmla="*/ 4 w 154"/>
                <a:gd name="T1" fmla="*/ 149 h 181"/>
                <a:gd name="T2" fmla="*/ 10 w 154"/>
                <a:gd name="T3" fmla="*/ 147 h 181"/>
                <a:gd name="T4" fmla="*/ 19 w 154"/>
                <a:gd name="T5" fmla="*/ 147 h 181"/>
                <a:gd name="T6" fmla="*/ 13 w 154"/>
                <a:gd name="T7" fmla="*/ 132 h 181"/>
                <a:gd name="T8" fmla="*/ 6 w 154"/>
                <a:gd name="T9" fmla="*/ 130 h 181"/>
                <a:gd name="T10" fmla="*/ 10 w 154"/>
                <a:gd name="T11" fmla="*/ 126 h 181"/>
                <a:gd name="T12" fmla="*/ 19 w 154"/>
                <a:gd name="T13" fmla="*/ 124 h 181"/>
                <a:gd name="T14" fmla="*/ 29 w 154"/>
                <a:gd name="T15" fmla="*/ 120 h 181"/>
                <a:gd name="T16" fmla="*/ 34 w 154"/>
                <a:gd name="T17" fmla="*/ 114 h 181"/>
                <a:gd name="T18" fmla="*/ 44 w 154"/>
                <a:gd name="T19" fmla="*/ 124 h 181"/>
                <a:gd name="T20" fmla="*/ 55 w 154"/>
                <a:gd name="T21" fmla="*/ 122 h 181"/>
                <a:gd name="T22" fmla="*/ 61 w 154"/>
                <a:gd name="T23" fmla="*/ 128 h 181"/>
                <a:gd name="T24" fmla="*/ 65 w 154"/>
                <a:gd name="T25" fmla="*/ 105 h 181"/>
                <a:gd name="T26" fmla="*/ 65 w 154"/>
                <a:gd name="T27" fmla="*/ 90 h 181"/>
                <a:gd name="T28" fmla="*/ 61 w 154"/>
                <a:gd name="T29" fmla="*/ 84 h 181"/>
                <a:gd name="T30" fmla="*/ 57 w 154"/>
                <a:gd name="T31" fmla="*/ 80 h 181"/>
                <a:gd name="T32" fmla="*/ 59 w 154"/>
                <a:gd name="T33" fmla="*/ 78 h 181"/>
                <a:gd name="T34" fmla="*/ 59 w 154"/>
                <a:gd name="T35" fmla="*/ 73 h 181"/>
                <a:gd name="T36" fmla="*/ 67 w 154"/>
                <a:gd name="T37" fmla="*/ 67 h 181"/>
                <a:gd name="T38" fmla="*/ 67 w 154"/>
                <a:gd name="T39" fmla="*/ 59 h 181"/>
                <a:gd name="T40" fmla="*/ 59 w 154"/>
                <a:gd name="T41" fmla="*/ 50 h 181"/>
                <a:gd name="T42" fmla="*/ 46 w 154"/>
                <a:gd name="T43" fmla="*/ 52 h 181"/>
                <a:gd name="T44" fmla="*/ 42 w 154"/>
                <a:gd name="T45" fmla="*/ 50 h 181"/>
                <a:gd name="T46" fmla="*/ 40 w 154"/>
                <a:gd name="T47" fmla="*/ 40 h 181"/>
                <a:gd name="T48" fmla="*/ 69 w 154"/>
                <a:gd name="T49" fmla="*/ 36 h 181"/>
                <a:gd name="T50" fmla="*/ 74 w 154"/>
                <a:gd name="T51" fmla="*/ 38 h 181"/>
                <a:gd name="T52" fmla="*/ 80 w 154"/>
                <a:gd name="T53" fmla="*/ 40 h 181"/>
                <a:gd name="T54" fmla="*/ 84 w 154"/>
                <a:gd name="T55" fmla="*/ 38 h 181"/>
                <a:gd name="T56" fmla="*/ 93 w 154"/>
                <a:gd name="T57" fmla="*/ 40 h 181"/>
                <a:gd name="T58" fmla="*/ 97 w 154"/>
                <a:gd name="T59" fmla="*/ 40 h 181"/>
                <a:gd name="T60" fmla="*/ 101 w 154"/>
                <a:gd name="T61" fmla="*/ 40 h 181"/>
                <a:gd name="T62" fmla="*/ 103 w 154"/>
                <a:gd name="T63" fmla="*/ 31 h 181"/>
                <a:gd name="T64" fmla="*/ 118 w 154"/>
                <a:gd name="T65" fmla="*/ 8 h 181"/>
                <a:gd name="T66" fmla="*/ 131 w 154"/>
                <a:gd name="T67" fmla="*/ 2 h 181"/>
                <a:gd name="T68" fmla="*/ 139 w 154"/>
                <a:gd name="T69" fmla="*/ 0 h 181"/>
                <a:gd name="T70" fmla="*/ 147 w 154"/>
                <a:gd name="T71" fmla="*/ 4 h 181"/>
                <a:gd name="T72" fmla="*/ 152 w 154"/>
                <a:gd name="T73" fmla="*/ 4 h 181"/>
                <a:gd name="T74" fmla="*/ 150 w 154"/>
                <a:gd name="T75" fmla="*/ 19 h 181"/>
                <a:gd name="T76" fmla="*/ 143 w 154"/>
                <a:gd name="T77" fmla="*/ 40 h 181"/>
                <a:gd name="T78" fmla="*/ 139 w 154"/>
                <a:gd name="T79" fmla="*/ 52 h 181"/>
                <a:gd name="T80" fmla="*/ 137 w 154"/>
                <a:gd name="T81" fmla="*/ 67 h 181"/>
                <a:gd name="T82" fmla="*/ 135 w 154"/>
                <a:gd name="T83" fmla="*/ 73 h 181"/>
                <a:gd name="T84" fmla="*/ 126 w 154"/>
                <a:gd name="T85" fmla="*/ 99 h 181"/>
                <a:gd name="T86" fmla="*/ 116 w 154"/>
                <a:gd name="T87" fmla="*/ 101 h 181"/>
                <a:gd name="T88" fmla="*/ 107 w 154"/>
                <a:gd name="T89" fmla="*/ 114 h 181"/>
                <a:gd name="T90" fmla="*/ 101 w 154"/>
                <a:gd name="T91" fmla="*/ 130 h 181"/>
                <a:gd name="T92" fmla="*/ 99 w 154"/>
                <a:gd name="T93" fmla="*/ 147 h 181"/>
                <a:gd name="T94" fmla="*/ 93 w 154"/>
                <a:gd name="T95" fmla="*/ 158 h 181"/>
                <a:gd name="T96" fmla="*/ 80 w 154"/>
                <a:gd name="T97" fmla="*/ 170 h 181"/>
                <a:gd name="T98" fmla="*/ 67 w 154"/>
                <a:gd name="T99" fmla="*/ 175 h 181"/>
                <a:gd name="T100" fmla="*/ 67 w 154"/>
                <a:gd name="T101" fmla="*/ 166 h 181"/>
                <a:gd name="T102" fmla="*/ 57 w 154"/>
                <a:gd name="T103" fmla="*/ 168 h 181"/>
                <a:gd name="T104" fmla="*/ 53 w 154"/>
                <a:gd name="T105" fmla="*/ 173 h 181"/>
                <a:gd name="T106" fmla="*/ 46 w 154"/>
                <a:gd name="T107" fmla="*/ 173 h 181"/>
                <a:gd name="T108" fmla="*/ 40 w 154"/>
                <a:gd name="T109" fmla="*/ 173 h 181"/>
                <a:gd name="T110" fmla="*/ 38 w 154"/>
                <a:gd name="T111" fmla="*/ 168 h 181"/>
                <a:gd name="T112" fmla="*/ 29 w 154"/>
                <a:gd name="T113" fmla="*/ 168 h 181"/>
                <a:gd name="T114" fmla="*/ 23 w 154"/>
                <a:gd name="T115" fmla="*/ 175 h 181"/>
                <a:gd name="T116" fmla="*/ 17 w 154"/>
                <a:gd name="T117" fmla="*/ 181 h 181"/>
                <a:gd name="T118" fmla="*/ 13 w 154"/>
                <a:gd name="T119" fmla="*/ 170 h 181"/>
                <a:gd name="T120" fmla="*/ 4 w 154"/>
                <a:gd name="T121" fmla="*/ 16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 h="181">
                  <a:moveTo>
                    <a:pt x="0" y="156"/>
                  </a:moveTo>
                  <a:lnTo>
                    <a:pt x="4" y="151"/>
                  </a:lnTo>
                  <a:lnTo>
                    <a:pt x="4" y="149"/>
                  </a:lnTo>
                  <a:lnTo>
                    <a:pt x="6" y="149"/>
                  </a:lnTo>
                  <a:lnTo>
                    <a:pt x="10" y="149"/>
                  </a:lnTo>
                  <a:lnTo>
                    <a:pt x="10" y="147"/>
                  </a:lnTo>
                  <a:lnTo>
                    <a:pt x="13" y="147"/>
                  </a:lnTo>
                  <a:lnTo>
                    <a:pt x="19" y="151"/>
                  </a:lnTo>
                  <a:lnTo>
                    <a:pt x="19" y="147"/>
                  </a:lnTo>
                  <a:lnTo>
                    <a:pt x="17" y="137"/>
                  </a:lnTo>
                  <a:lnTo>
                    <a:pt x="15" y="135"/>
                  </a:lnTo>
                  <a:lnTo>
                    <a:pt x="13" y="132"/>
                  </a:lnTo>
                  <a:lnTo>
                    <a:pt x="8" y="135"/>
                  </a:lnTo>
                  <a:lnTo>
                    <a:pt x="6" y="135"/>
                  </a:lnTo>
                  <a:lnTo>
                    <a:pt x="6" y="130"/>
                  </a:lnTo>
                  <a:lnTo>
                    <a:pt x="6" y="128"/>
                  </a:lnTo>
                  <a:lnTo>
                    <a:pt x="6" y="126"/>
                  </a:lnTo>
                  <a:lnTo>
                    <a:pt x="10" y="126"/>
                  </a:lnTo>
                  <a:lnTo>
                    <a:pt x="15" y="128"/>
                  </a:lnTo>
                  <a:lnTo>
                    <a:pt x="17" y="126"/>
                  </a:lnTo>
                  <a:lnTo>
                    <a:pt x="19" y="124"/>
                  </a:lnTo>
                  <a:lnTo>
                    <a:pt x="21" y="124"/>
                  </a:lnTo>
                  <a:lnTo>
                    <a:pt x="27" y="124"/>
                  </a:lnTo>
                  <a:lnTo>
                    <a:pt x="29" y="120"/>
                  </a:lnTo>
                  <a:lnTo>
                    <a:pt x="29" y="116"/>
                  </a:lnTo>
                  <a:lnTo>
                    <a:pt x="29" y="114"/>
                  </a:lnTo>
                  <a:lnTo>
                    <a:pt x="34" y="114"/>
                  </a:lnTo>
                  <a:lnTo>
                    <a:pt x="38" y="122"/>
                  </a:lnTo>
                  <a:lnTo>
                    <a:pt x="40" y="126"/>
                  </a:lnTo>
                  <a:lnTo>
                    <a:pt x="44" y="124"/>
                  </a:lnTo>
                  <a:lnTo>
                    <a:pt x="48" y="124"/>
                  </a:lnTo>
                  <a:lnTo>
                    <a:pt x="51" y="124"/>
                  </a:lnTo>
                  <a:lnTo>
                    <a:pt x="55" y="122"/>
                  </a:lnTo>
                  <a:lnTo>
                    <a:pt x="59" y="124"/>
                  </a:lnTo>
                  <a:lnTo>
                    <a:pt x="59" y="128"/>
                  </a:lnTo>
                  <a:lnTo>
                    <a:pt x="61" y="128"/>
                  </a:lnTo>
                  <a:lnTo>
                    <a:pt x="61" y="124"/>
                  </a:lnTo>
                  <a:lnTo>
                    <a:pt x="61" y="120"/>
                  </a:lnTo>
                  <a:lnTo>
                    <a:pt x="65" y="105"/>
                  </a:lnTo>
                  <a:lnTo>
                    <a:pt x="67" y="97"/>
                  </a:lnTo>
                  <a:lnTo>
                    <a:pt x="67" y="92"/>
                  </a:lnTo>
                  <a:lnTo>
                    <a:pt x="65" y="90"/>
                  </a:lnTo>
                  <a:lnTo>
                    <a:pt x="65" y="88"/>
                  </a:lnTo>
                  <a:lnTo>
                    <a:pt x="61" y="86"/>
                  </a:lnTo>
                  <a:lnTo>
                    <a:pt x="61" y="84"/>
                  </a:lnTo>
                  <a:lnTo>
                    <a:pt x="59" y="84"/>
                  </a:lnTo>
                  <a:lnTo>
                    <a:pt x="57" y="82"/>
                  </a:lnTo>
                  <a:lnTo>
                    <a:pt x="57" y="80"/>
                  </a:lnTo>
                  <a:lnTo>
                    <a:pt x="57" y="80"/>
                  </a:lnTo>
                  <a:lnTo>
                    <a:pt x="59" y="78"/>
                  </a:lnTo>
                  <a:lnTo>
                    <a:pt x="59" y="78"/>
                  </a:lnTo>
                  <a:lnTo>
                    <a:pt x="61" y="76"/>
                  </a:lnTo>
                  <a:lnTo>
                    <a:pt x="59" y="73"/>
                  </a:lnTo>
                  <a:lnTo>
                    <a:pt x="59" y="73"/>
                  </a:lnTo>
                  <a:lnTo>
                    <a:pt x="59" y="69"/>
                  </a:lnTo>
                  <a:lnTo>
                    <a:pt x="63" y="67"/>
                  </a:lnTo>
                  <a:lnTo>
                    <a:pt x="67" y="67"/>
                  </a:lnTo>
                  <a:lnTo>
                    <a:pt x="67" y="63"/>
                  </a:lnTo>
                  <a:lnTo>
                    <a:pt x="65" y="61"/>
                  </a:lnTo>
                  <a:lnTo>
                    <a:pt x="67" y="59"/>
                  </a:lnTo>
                  <a:lnTo>
                    <a:pt x="67" y="52"/>
                  </a:lnTo>
                  <a:lnTo>
                    <a:pt x="65" y="50"/>
                  </a:lnTo>
                  <a:lnTo>
                    <a:pt x="59" y="50"/>
                  </a:lnTo>
                  <a:lnTo>
                    <a:pt x="55" y="52"/>
                  </a:lnTo>
                  <a:lnTo>
                    <a:pt x="51" y="54"/>
                  </a:lnTo>
                  <a:lnTo>
                    <a:pt x="46" y="52"/>
                  </a:lnTo>
                  <a:lnTo>
                    <a:pt x="44" y="54"/>
                  </a:lnTo>
                  <a:lnTo>
                    <a:pt x="42" y="54"/>
                  </a:lnTo>
                  <a:lnTo>
                    <a:pt x="42" y="50"/>
                  </a:lnTo>
                  <a:lnTo>
                    <a:pt x="42" y="48"/>
                  </a:lnTo>
                  <a:lnTo>
                    <a:pt x="42" y="42"/>
                  </a:lnTo>
                  <a:lnTo>
                    <a:pt x="40" y="40"/>
                  </a:lnTo>
                  <a:lnTo>
                    <a:pt x="42" y="36"/>
                  </a:lnTo>
                  <a:lnTo>
                    <a:pt x="67" y="36"/>
                  </a:lnTo>
                  <a:lnTo>
                    <a:pt x="69" y="36"/>
                  </a:lnTo>
                  <a:lnTo>
                    <a:pt x="69" y="36"/>
                  </a:lnTo>
                  <a:lnTo>
                    <a:pt x="72" y="36"/>
                  </a:lnTo>
                  <a:lnTo>
                    <a:pt x="74" y="38"/>
                  </a:lnTo>
                  <a:lnTo>
                    <a:pt x="76" y="38"/>
                  </a:lnTo>
                  <a:lnTo>
                    <a:pt x="78" y="38"/>
                  </a:lnTo>
                  <a:lnTo>
                    <a:pt x="80" y="40"/>
                  </a:lnTo>
                  <a:lnTo>
                    <a:pt x="82" y="40"/>
                  </a:lnTo>
                  <a:lnTo>
                    <a:pt x="82" y="38"/>
                  </a:lnTo>
                  <a:lnTo>
                    <a:pt x="84" y="38"/>
                  </a:lnTo>
                  <a:lnTo>
                    <a:pt x="86" y="40"/>
                  </a:lnTo>
                  <a:lnTo>
                    <a:pt x="88" y="40"/>
                  </a:lnTo>
                  <a:lnTo>
                    <a:pt x="93" y="40"/>
                  </a:lnTo>
                  <a:lnTo>
                    <a:pt x="95" y="40"/>
                  </a:lnTo>
                  <a:lnTo>
                    <a:pt x="97" y="42"/>
                  </a:lnTo>
                  <a:lnTo>
                    <a:pt x="97" y="40"/>
                  </a:lnTo>
                  <a:lnTo>
                    <a:pt x="99" y="42"/>
                  </a:lnTo>
                  <a:lnTo>
                    <a:pt x="101" y="42"/>
                  </a:lnTo>
                  <a:lnTo>
                    <a:pt x="101" y="40"/>
                  </a:lnTo>
                  <a:lnTo>
                    <a:pt x="99" y="36"/>
                  </a:lnTo>
                  <a:lnTo>
                    <a:pt x="101" y="36"/>
                  </a:lnTo>
                  <a:lnTo>
                    <a:pt x="103" y="31"/>
                  </a:lnTo>
                  <a:lnTo>
                    <a:pt x="103" y="29"/>
                  </a:lnTo>
                  <a:lnTo>
                    <a:pt x="114" y="12"/>
                  </a:lnTo>
                  <a:lnTo>
                    <a:pt x="118" y="8"/>
                  </a:lnTo>
                  <a:lnTo>
                    <a:pt x="122" y="8"/>
                  </a:lnTo>
                  <a:lnTo>
                    <a:pt x="122" y="6"/>
                  </a:lnTo>
                  <a:lnTo>
                    <a:pt x="131" y="2"/>
                  </a:lnTo>
                  <a:lnTo>
                    <a:pt x="135" y="2"/>
                  </a:lnTo>
                  <a:lnTo>
                    <a:pt x="137" y="0"/>
                  </a:lnTo>
                  <a:lnTo>
                    <a:pt x="139" y="0"/>
                  </a:lnTo>
                  <a:lnTo>
                    <a:pt x="143" y="0"/>
                  </a:lnTo>
                  <a:lnTo>
                    <a:pt x="143" y="2"/>
                  </a:lnTo>
                  <a:lnTo>
                    <a:pt x="147" y="4"/>
                  </a:lnTo>
                  <a:lnTo>
                    <a:pt x="150" y="4"/>
                  </a:lnTo>
                  <a:lnTo>
                    <a:pt x="152" y="4"/>
                  </a:lnTo>
                  <a:lnTo>
                    <a:pt x="152" y="4"/>
                  </a:lnTo>
                  <a:lnTo>
                    <a:pt x="154" y="8"/>
                  </a:lnTo>
                  <a:lnTo>
                    <a:pt x="154" y="17"/>
                  </a:lnTo>
                  <a:lnTo>
                    <a:pt x="150" y="19"/>
                  </a:lnTo>
                  <a:lnTo>
                    <a:pt x="150" y="21"/>
                  </a:lnTo>
                  <a:lnTo>
                    <a:pt x="141" y="33"/>
                  </a:lnTo>
                  <a:lnTo>
                    <a:pt x="143" y="40"/>
                  </a:lnTo>
                  <a:lnTo>
                    <a:pt x="141" y="44"/>
                  </a:lnTo>
                  <a:lnTo>
                    <a:pt x="141" y="48"/>
                  </a:lnTo>
                  <a:lnTo>
                    <a:pt x="139" y="52"/>
                  </a:lnTo>
                  <a:lnTo>
                    <a:pt x="137" y="59"/>
                  </a:lnTo>
                  <a:lnTo>
                    <a:pt x="139" y="61"/>
                  </a:lnTo>
                  <a:lnTo>
                    <a:pt x="137" y="67"/>
                  </a:lnTo>
                  <a:lnTo>
                    <a:pt x="137" y="67"/>
                  </a:lnTo>
                  <a:lnTo>
                    <a:pt x="137" y="73"/>
                  </a:lnTo>
                  <a:lnTo>
                    <a:pt x="135" y="73"/>
                  </a:lnTo>
                  <a:lnTo>
                    <a:pt x="133" y="82"/>
                  </a:lnTo>
                  <a:lnTo>
                    <a:pt x="133" y="88"/>
                  </a:lnTo>
                  <a:lnTo>
                    <a:pt x="126" y="99"/>
                  </a:lnTo>
                  <a:lnTo>
                    <a:pt x="122" y="99"/>
                  </a:lnTo>
                  <a:lnTo>
                    <a:pt x="118" y="103"/>
                  </a:lnTo>
                  <a:lnTo>
                    <a:pt x="116" y="101"/>
                  </a:lnTo>
                  <a:lnTo>
                    <a:pt x="112" y="105"/>
                  </a:lnTo>
                  <a:lnTo>
                    <a:pt x="107" y="109"/>
                  </a:lnTo>
                  <a:lnTo>
                    <a:pt x="107" y="114"/>
                  </a:lnTo>
                  <a:lnTo>
                    <a:pt x="101" y="120"/>
                  </a:lnTo>
                  <a:lnTo>
                    <a:pt x="99" y="124"/>
                  </a:lnTo>
                  <a:lnTo>
                    <a:pt x="101" y="130"/>
                  </a:lnTo>
                  <a:lnTo>
                    <a:pt x="101" y="130"/>
                  </a:lnTo>
                  <a:lnTo>
                    <a:pt x="101" y="143"/>
                  </a:lnTo>
                  <a:lnTo>
                    <a:pt x="99" y="147"/>
                  </a:lnTo>
                  <a:lnTo>
                    <a:pt x="99" y="151"/>
                  </a:lnTo>
                  <a:lnTo>
                    <a:pt x="97" y="156"/>
                  </a:lnTo>
                  <a:lnTo>
                    <a:pt x="93" y="158"/>
                  </a:lnTo>
                  <a:lnTo>
                    <a:pt x="88" y="160"/>
                  </a:lnTo>
                  <a:lnTo>
                    <a:pt x="88" y="162"/>
                  </a:lnTo>
                  <a:lnTo>
                    <a:pt x="80" y="170"/>
                  </a:lnTo>
                  <a:lnTo>
                    <a:pt x="78" y="175"/>
                  </a:lnTo>
                  <a:lnTo>
                    <a:pt x="72" y="177"/>
                  </a:lnTo>
                  <a:lnTo>
                    <a:pt x="67" y="175"/>
                  </a:lnTo>
                  <a:lnTo>
                    <a:pt x="67" y="170"/>
                  </a:lnTo>
                  <a:lnTo>
                    <a:pt x="65" y="170"/>
                  </a:lnTo>
                  <a:lnTo>
                    <a:pt x="67" y="166"/>
                  </a:lnTo>
                  <a:lnTo>
                    <a:pt x="67" y="164"/>
                  </a:lnTo>
                  <a:lnTo>
                    <a:pt x="61" y="166"/>
                  </a:lnTo>
                  <a:lnTo>
                    <a:pt x="57" y="168"/>
                  </a:lnTo>
                  <a:lnTo>
                    <a:pt x="55" y="168"/>
                  </a:lnTo>
                  <a:lnTo>
                    <a:pt x="53" y="168"/>
                  </a:lnTo>
                  <a:lnTo>
                    <a:pt x="53" y="173"/>
                  </a:lnTo>
                  <a:lnTo>
                    <a:pt x="51" y="175"/>
                  </a:lnTo>
                  <a:lnTo>
                    <a:pt x="46" y="175"/>
                  </a:lnTo>
                  <a:lnTo>
                    <a:pt x="46" y="173"/>
                  </a:lnTo>
                  <a:lnTo>
                    <a:pt x="44" y="170"/>
                  </a:lnTo>
                  <a:lnTo>
                    <a:pt x="42" y="173"/>
                  </a:lnTo>
                  <a:lnTo>
                    <a:pt x="40" y="173"/>
                  </a:lnTo>
                  <a:lnTo>
                    <a:pt x="40" y="173"/>
                  </a:lnTo>
                  <a:lnTo>
                    <a:pt x="40" y="170"/>
                  </a:lnTo>
                  <a:lnTo>
                    <a:pt x="38" y="168"/>
                  </a:lnTo>
                  <a:lnTo>
                    <a:pt x="36" y="166"/>
                  </a:lnTo>
                  <a:lnTo>
                    <a:pt x="34" y="166"/>
                  </a:lnTo>
                  <a:lnTo>
                    <a:pt x="29" y="168"/>
                  </a:lnTo>
                  <a:lnTo>
                    <a:pt x="27" y="168"/>
                  </a:lnTo>
                  <a:lnTo>
                    <a:pt x="25" y="173"/>
                  </a:lnTo>
                  <a:lnTo>
                    <a:pt x="23" y="175"/>
                  </a:lnTo>
                  <a:lnTo>
                    <a:pt x="21" y="175"/>
                  </a:lnTo>
                  <a:lnTo>
                    <a:pt x="19" y="179"/>
                  </a:lnTo>
                  <a:lnTo>
                    <a:pt x="17" y="181"/>
                  </a:lnTo>
                  <a:lnTo>
                    <a:pt x="15" y="177"/>
                  </a:lnTo>
                  <a:lnTo>
                    <a:pt x="15" y="175"/>
                  </a:lnTo>
                  <a:lnTo>
                    <a:pt x="13" y="170"/>
                  </a:lnTo>
                  <a:lnTo>
                    <a:pt x="13" y="166"/>
                  </a:lnTo>
                  <a:lnTo>
                    <a:pt x="6" y="162"/>
                  </a:lnTo>
                  <a:lnTo>
                    <a:pt x="4" y="160"/>
                  </a:lnTo>
                  <a:lnTo>
                    <a:pt x="0" y="15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30" name="Freeform 140">
              <a:extLst>
                <a:ext uri="{FF2B5EF4-FFF2-40B4-BE49-F238E27FC236}">
                  <a16:creationId xmlns:a16="http://schemas.microsoft.com/office/drawing/2014/main" id="{917B87EF-8137-48F3-A575-95323768878C}"/>
                </a:ext>
              </a:extLst>
            </p:cNvPr>
            <p:cNvSpPr>
              <a:spLocks/>
            </p:cNvSpPr>
            <p:nvPr/>
          </p:nvSpPr>
          <p:spPr bwMode="auto">
            <a:xfrm>
              <a:off x="4475799" y="3518379"/>
              <a:ext cx="18541" cy="22711"/>
            </a:xfrm>
            <a:custGeom>
              <a:avLst/>
              <a:gdLst>
                <a:gd name="T0" fmla="*/ 23 w 23"/>
                <a:gd name="T1" fmla="*/ 7 h 30"/>
                <a:gd name="T2" fmla="*/ 23 w 23"/>
                <a:gd name="T3" fmla="*/ 4 h 30"/>
                <a:gd name="T4" fmla="*/ 21 w 23"/>
                <a:gd name="T5" fmla="*/ 2 h 30"/>
                <a:gd name="T6" fmla="*/ 19 w 23"/>
                <a:gd name="T7" fmla="*/ 0 h 30"/>
                <a:gd name="T8" fmla="*/ 17 w 23"/>
                <a:gd name="T9" fmla="*/ 0 h 30"/>
                <a:gd name="T10" fmla="*/ 12 w 23"/>
                <a:gd name="T11" fmla="*/ 2 h 30"/>
                <a:gd name="T12" fmla="*/ 10 w 23"/>
                <a:gd name="T13" fmla="*/ 2 h 30"/>
                <a:gd name="T14" fmla="*/ 8 w 23"/>
                <a:gd name="T15" fmla="*/ 7 h 30"/>
                <a:gd name="T16" fmla="*/ 6 w 23"/>
                <a:gd name="T17" fmla="*/ 9 h 30"/>
                <a:gd name="T18" fmla="*/ 4 w 23"/>
                <a:gd name="T19" fmla="*/ 9 h 30"/>
                <a:gd name="T20" fmla="*/ 2 w 23"/>
                <a:gd name="T21" fmla="*/ 13 h 30"/>
                <a:gd name="T22" fmla="*/ 0 w 23"/>
                <a:gd name="T23" fmla="*/ 15 h 30"/>
                <a:gd name="T24" fmla="*/ 4 w 23"/>
                <a:gd name="T25" fmla="*/ 17 h 30"/>
                <a:gd name="T26" fmla="*/ 4 w 23"/>
                <a:gd name="T27" fmla="*/ 23 h 30"/>
                <a:gd name="T28" fmla="*/ 2 w 23"/>
                <a:gd name="T29" fmla="*/ 28 h 30"/>
                <a:gd name="T30" fmla="*/ 4 w 23"/>
                <a:gd name="T31" fmla="*/ 30 h 30"/>
                <a:gd name="T32" fmla="*/ 6 w 23"/>
                <a:gd name="T33" fmla="*/ 25 h 30"/>
                <a:gd name="T34" fmla="*/ 10 w 23"/>
                <a:gd name="T35" fmla="*/ 25 h 30"/>
                <a:gd name="T36" fmla="*/ 12 w 23"/>
                <a:gd name="T37" fmla="*/ 23 h 30"/>
                <a:gd name="T38" fmla="*/ 12 w 23"/>
                <a:gd name="T39" fmla="*/ 17 h 30"/>
                <a:gd name="T40" fmla="*/ 15 w 23"/>
                <a:gd name="T41" fmla="*/ 15 h 30"/>
                <a:gd name="T42" fmla="*/ 19 w 23"/>
                <a:gd name="T43" fmla="*/ 11 h 30"/>
                <a:gd name="T44" fmla="*/ 23 w 23"/>
                <a:gd name="T45"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30">
                  <a:moveTo>
                    <a:pt x="23" y="7"/>
                  </a:moveTo>
                  <a:lnTo>
                    <a:pt x="23" y="4"/>
                  </a:lnTo>
                  <a:lnTo>
                    <a:pt x="21" y="2"/>
                  </a:lnTo>
                  <a:lnTo>
                    <a:pt x="19" y="0"/>
                  </a:lnTo>
                  <a:lnTo>
                    <a:pt x="17" y="0"/>
                  </a:lnTo>
                  <a:lnTo>
                    <a:pt x="12" y="2"/>
                  </a:lnTo>
                  <a:lnTo>
                    <a:pt x="10" y="2"/>
                  </a:lnTo>
                  <a:lnTo>
                    <a:pt x="8" y="7"/>
                  </a:lnTo>
                  <a:lnTo>
                    <a:pt x="6" y="9"/>
                  </a:lnTo>
                  <a:lnTo>
                    <a:pt x="4" y="9"/>
                  </a:lnTo>
                  <a:lnTo>
                    <a:pt x="2" y="13"/>
                  </a:lnTo>
                  <a:lnTo>
                    <a:pt x="0" y="15"/>
                  </a:lnTo>
                  <a:lnTo>
                    <a:pt x="4" y="17"/>
                  </a:lnTo>
                  <a:lnTo>
                    <a:pt x="4" y="23"/>
                  </a:lnTo>
                  <a:lnTo>
                    <a:pt x="2" y="28"/>
                  </a:lnTo>
                  <a:lnTo>
                    <a:pt x="4" y="30"/>
                  </a:lnTo>
                  <a:lnTo>
                    <a:pt x="6" y="25"/>
                  </a:lnTo>
                  <a:lnTo>
                    <a:pt x="10" y="25"/>
                  </a:lnTo>
                  <a:lnTo>
                    <a:pt x="12" y="23"/>
                  </a:lnTo>
                  <a:lnTo>
                    <a:pt x="12" y="17"/>
                  </a:lnTo>
                  <a:lnTo>
                    <a:pt x="15" y="15"/>
                  </a:lnTo>
                  <a:lnTo>
                    <a:pt x="19" y="11"/>
                  </a:lnTo>
                  <a:lnTo>
                    <a:pt x="23" y="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31" name="Freeform 141">
              <a:extLst>
                <a:ext uri="{FF2B5EF4-FFF2-40B4-BE49-F238E27FC236}">
                  <a16:creationId xmlns:a16="http://schemas.microsoft.com/office/drawing/2014/main" id="{FC65F0F1-1E4C-4E5B-8AB5-1863355BA7BF}"/>
                </a:ext>
              </a:extLst>
            </p:cNvPr>
            <p:cNvSpPr>
              <a:spLocks/>
            </p:cNvSpPr>
            <p:nvPr/>
          </p:nvSpPr>
          <p:spPr bwMode="auto">
            <a:xfrm>
              <a:off x="4756327" y="3464627"/>
              <a:ext cx="179764" cy="173371"/>
            </a:xfrm>
            <a:custGeom>
              <a:avLst/>
              <a:gdLst>
                <a:gd name="T0" fmla="*/ 27 w 223"/>
                <a:gd name="T1" fmla="*/ 4 h 229"/>
                <a:gd name="T2" fmla="*/ 94 w 223"/>
                <a:gd name="T3" fmla="*/ 0 h 229"/>
                <a:gd name="T4" fmla="*/ 170 w 223"/>
                <a:gd name="T5" fmla="*/ 52 h 229"/>
                <a:gd name="T6" fmla="*/ 198 w 223"/>
                <a:gd name="T7" fmla="*/ 73 h 229"/>
                <a:gd name="T8" fmla="*/ 198 w 223"/>
                <a:gd name="T9" fmla="*/ 78 h 229"/>
                <a:gd name="T10" fmla="*/ 189 w 223"/>
                <a:gd name="T11" fmla="*/ 101 h 229"/>
                <a:gd name="T12" fmla="*/ 200 w 223"/>
                <a:gd name="T13" fmla="*/ 115 h 229"/>
                <a:gd name="T14" fmla="*/ 204 w 223"/>
                <a:gd name="T15" fmla="*/ 126 h 229"/>
                <a:gd name="T16" fmla="*/ 198 w 223"/>
                <a:gd name="T17" fmla="*/ 130 h 229"/>
                <a:gd name="T18" fmla="*/ 202 w 223"/>
                <a:gd name="T19" fmla="*/ 145 h 229"/>
                <a:gd name="T20" fmla="*/ 202 w 223"/>
                <a:gd name="T21" fmla="*/ 158 h 229"/>
                <a:gd name="T22" fmla="*/ 202 w 223"/>
                <a:gd name="T23" fmla="*/ 164 h 229"/>
                <a:gd name="T24" fmla="*/ 204 w 223"/>
                <a:gd name="T25" fmla="*/ 172 h 229"/>
                <a:gd name="T26" fmla="*/ 212 w 223"/>
                <a:gd name="T27" fmla="*/ 187 h 229"/>
                <a:gd name="T28" fmla="*/ 223 w 223"/>
                <a:gd name="T29" fmla="*/ 193 h 229"/>
                <a:gd name="T30" fmla="*/ 221 w 223"/>
                <a:gd name="T31" fmla="*/ 198 h 229"/>
                <a:gd name="T32" fmla="*/ 210 w 223"/>
                <a:gd name="T33" fmla="*/ 202 h 229"/>
                <a:gd name="T34" fmla="*/ 200 w 223"/>
                <a:gd name="T35" fmla="*/ 206 h 229"/>
                <a:gd name="T36" fmla="*/ 191 w 223"/>
                <a:gd name="T37" fmla="*/ 206 h 229"/>
                <a:gd name="T38" fmla="*/ 179 w 223"/>
                <a:gd name="T39" fmla="*/ 210 h 229"/>
                <a:gd name="T40" fmla="*/ 170 w 223"/>
                <a:gd name="T41" fmla="*/ 208 h 229"/>
                <a:gd name="T42" fmla="*/ 168 w 223"/>
                <a:gd name="T43" fmla="*/ 215 h 229"/>
                <a:gd name="T44" fmla="*/ 156 w 223"/>
                <a:gd name="T45" fmla="*/ 217 h 229"/>
                <a:gd name="T46" fmla="*/ 151 w 223"/>
                <a:gd name="T47" fmla="*/ 212 h 229"/>
                <a:gd name="T48" fmla="*/ 143 w 223"/>
                <a:gd name="T49" fmla="*/ 219 h 229"/>
                <a:gd name="T50" fmla="*/ 137 w 223"/>
                <a:gd name="T51" fmla="*/ 217 h 229"/>
                <a:gd name="T52" fmla="*/ 128 w 223"/>
                <a:gd name="T53" fmla="*/ 212 h 229"/>
                <a:gd name="T54" fmla="*/ 124 w 223"/>
                <a:gd name="T55" fmla="*/ 215 h 229"/>
                <a:gd name="T56" fmla="*/ 99 w 223"/>
                <a:gd name="T57" fmla="*/ 229 h 229"/>
                <a:gd name="T58" fmla="*/ 90 w 223"/>
                <a:gd name="T59" fmla="*/ 181 h 229"/>
                <a:gd name="T60" fmla="*/ 86 w 223"/>
                <a:gd name="T61" fmla="*/ 174 h 229"/>
                <a:gd name="T62" fmla="*/ 80 w 223"/>
                <a:gd name="T63" fmla="*/ 174 h 229"/>
                <a:gd name="T64" fmla="*/ 75 w 223"/>
                <a:gd name="T65" fmla="*/ 172 h 229"/>
                <a:gd name="T66" fmla="*/ 71 w 223"/>
                <a:gd name="T67" fmla="*/ 170 h 229"/>
                <a:gd name="T68" fmla="*/ 67 w 223"/>
                <a:gd name="T69" fmla="*/ 166 h 229"/>
                <a:gd name="T70" fmla="*/ 61 w 223"/>
                <a:gd name="T71" fmla="*/ 162 h 229"/>
                <a:gd name="T72" fmla="*/ 46 w 223"/>
                <a:gd name="T73" fmla="*/ 158 h 229"/>
                <a:gd name="T74" fmla="*/ 40 w 223"/>
                <a:gd name="T75" fmla="*/ 153 h 229"/>
                <a:gd name="T76" fmla="*/ 33 w 223"/>
                <a:gd name="T77" fmla="*/ 151 h 229"/>
                <a:gd name="T78" fmla="*/ 6 w 223"/>
                <a:gd name="T79" fmla="*/ 113 h 229"/>
                <a:gd name="T80" fmla="*/ 10 w 223"/>
                <a:gd name="T81" fmla="*/ 73 h 229"/>
                <a:gd name="T82" fmla="*/ 25 w 223"/>
                <a:gd name="T83" fmla="*/ 61 h 229"/>
                <a:gd name="T84" fmla="*/ 33 w 223"/>
                <a:gd name="T85" fmla="*/ 52 h 229"/>
                <a:gd name="T86" fmla="*/ 29 w 223"/>
                <a:gd name="T87" fmla="*/ 44 h 229"/>
                <a:gd name="T88" fmla="*/ 27 w 223"/>
                <a:gd name="T89" fmla="*/ 37 h 229"/>
                <a:gd name="T90" fmla="*/ 25 w 223"/>
                <a:gd name="T91" fmla="*/ 33 h 229"/>
                <a:gd name="T92" fmla="*/ 31 w 223"/>
                <a:gd name="T93" fmla="*/ 31 h 229"/>
                <a:gd name="T94" fmla="*/ 33 w 223"/>
                <a:gd name="T95" fmla="*/ 23 h 229"/>
                <a:gd name="T96" fmla="*/ 29 w 223"/>
                <a:gd name="T97" fmla="*/ 1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3" h="229">
                  <a:moveTo>
                    <a:pt x="25" y="6"/>
                  </a:moveTo>
                  <a:lnTo>
                    <a:pt x="25" y="4"/>
                  </a:lnTo>
                  <a:lnTo>
                    <a:pt x="27" y="4"/>
                  </a:lnTo>
                  <a:lnTo>
                    <a:pt x="29" y="4"/>
                  </a:lnTo>
                  <a:lnTo>
                    <a:pt x="52" y="2"/>
                  </a:lnTo>
                  <a:lnTo>
                    <a:pt x="94" y="0"/>
                  </a:lnTo>
                  <a:lnTo>
                    <a:pt x="168" y="44"/>
                  </a:lnTo>
                  <a:lnTo>
                    <a:pt x="170" y="50"/>
                  </a:lnTo>
                  <a:lnTo>
                    <a:pt x="170" y="52"/>
                  </a:lnTo>
                  <a:lnTo>
                    <a:pt x="170" y="54"/>
                  </a:lnTo>
                  <a:lnTo>
                    <a:pt x="172" y="56"/>
                  </a:lnTo>
                  <a:lnTo>
                    <a:pt x="198" y="73"/>
                  </a:lnTo>
                  <a:lnTo>
                    <a:pt x="198" y="73"/>
                  </a:lnTo>
                  <a:lnTo>
                    <a:pt x="198" y="75"/>
                  </a:lnTo>
                  <a:lnTo>
                    <a:pt x="198" y="78"/>
                  </a:lnTo>
                  <a:lnTo>
                    <a:pt x="198" y="80"/>
                  </a:lnTo>
                  <a:lnTo>
                    <a:pt x="193" y="92"/>
                  </a:lnTo>
                  <a:lnTo>
                    <a:pt x="189" y="101"/>
                  </a:lnTo>
                  <a:lnTo>
                    <a:pt x="189" y="107"/>
                  </a:lnTo>
                  <a:lnTo>
                    <a:pt x="196" y="111"/>
                  </a:lnTo>
                  <a:lnTo>
                    <a:pt x="200" y="115"/>
                  </a:lnTo>
                  <a:lnTo>
                    <a:pt x="202" y="115"/>
                  </a:lnTo>
                  <a:lnTo>
                    <a:pt x="204" y="122"/>
                  </a:lnTo>
                  <a:lnTo>
                    <a:pt x="204" y="126"/>
                  </a:lnTo>
                  <a:lnTo>
                    <a:pt x="202" y="124"/>
                  </a:lnTo>
                  <a:lnTo>
                    <a:pt x="200" y="126"/>
                  </a:lnTo>
                  <a:lnTo>
                    <a:pt x="198" y="130"/>
                  </a:lnTo>
                  <a:lnTo>
                    <a:pt x="198" y="139"/>
                  </a:lnTo>
                  <a:lnTo>
                    <a:pt x="202" y="141"/>
                  </a:lnTo>
                  <a:lnTo>
                    <a:pt x="202" y="145"/>
                  </a:lnTo>
                  <a:lnTo>
                    <a:pt x="198" y="147"/>
                  </a:lnTo>
                  <a:lnTo>
                    <a:pt x="200" y="153"/>
                  </a:lnTo>
                  <a:lnTo>
                    <a:pt x="202" y="158"/>
                  </a:lnTo>
                  <a:lnTo>
                    <a:pt x="200" y="158"/>
                  </a:lnTo>
                  <a:lnTo>
                    <a:pt x="202" y="160"/>
                  </a:lnTo>
                  <a:lnTo>
                    <a:pt x="202" y="164"/>
                  </a:lnTo>
                  <a:lnTo>
                    <a:pt x="204" y="166"/>
                  </a:lnTo>
                  <a:lnTo>
                    <a:pt x="202" y="170"/>
                  </a:lnTo>
                  <a:lnTo>
                    <a:pt x="204" y="172"/>
                  </a:lnTo>
                  <a:lnTo>
                    <a:pt x="206" y="179"/>
                  </a:lnTo>
                  <a:lnTo>
                    <a:pt x="206" y="181"/>
                  </a:lnTo>
                  <a:lnTo>
                    <a:pt x="212" y="187"/>
                  </a:lnTo>
                  <a:lnTo>
                    <a:pt x="219" y="189"/>
                  </a:lnTo>
                  <a:lnTo>
                    <a:pt x="223" y="191"/>
                  </a:lnTo>
                  <a:lnTo>
                    <a:pt x="223" y="193"/>
                  </a:lnTo>
                  <a:lnTo>
                    <a:pt x="223" y="193"/>
                  </a:lnTo>
                  <a:lnTo>
                    <a:pt x="223" y="196"/>
                  </a:lnTo>
                  <a:lnTo>
                    <a:pt x="221" y="198"/>
                  </a:lnTo>
                  <a:lnTo>
                    <a:pt x="217" y="196"/>
                  </a:lnTo>
                  <a:lnTo>
                    <a:pt x="215" y="200"/>
                  </a:lnTo>
                  <a:lnTo>
                    <a:pt x="210" y="202"/>
                  </a:lnTo>
                  <a:lnTo>
                    <a:pt x="206" y="202"/>
                  </a:lnTo>
                  <a:lnTo>
                    <a:pt x="204" y="204"/>
                  </a:lnTo>
                  <a:lnTo>
                    <a:pt x="200" y="206"/>
                  </a:lnTo>
                  <a:lnTo>
                    <a:pt x="198" y="206"/>
                  </a:lnTo>
                  <a:lnTo>
                    <a:pt x="196" y="208"/>
                  </a:lnTo>
                  <a:lnTo>
                    <a:pt x="191" y="206"/>
                  </a:lnTo>
                  <a:lnTo>
                    <a:pt x="185" y="208"/>
                  </a:lnTo>
                  <a:lnTo>
                    <a:pt x="183" y="210"/>
                  </a:lnTo>
                  <a:lnTo>
                    <a:pt x="179" y="210"/>
                  </a:lnTo>
                  <a:lnTo>
                    <a:pt x="177" y="208"/>
                  </a:lnTo>
                  <a:lnTo>
                    <a:pt x="175" y="210"/>
                  </a:lnTo>
                  <a:lnTo>
                    <a:pt x="170" y="208"/>
                  </a:lnTo>
                  <a:lnTo>
                    <a:pt x="168" y="210"/>
                  </a:lnTo>
                  <a:lnTo>
                    <a:pt x="170" y="212"/>
                  </a:lnTo>
                  <a:lnTo>
                    <a:pt x="168" y="215"/>
                  </a:lnTo>
                  <a:lnTo>
                    <a:pt x="162" y="217"/>
                  </a:lnTo>
                  <a:lnTo>
                    <a:pt x="160" y="217"/>
                  </a:lnTo>
                  <a:lnTo>
                    <a:pt x="156" y="217"/>
                  </a:lnTo>
                  <a:lnTo>
                    <a:pt x="153" y="215"/>
                  </a:lnTo>
                  <a:lnTo>
                    <a:pt x="153" y="215"/>
                  </a:lnTo>
                  <a:lnTo>
                    <a:pt x="151" y="212"/>
                  </a:lnTo>
                  <a:lnTo>
                    <a:pt x="149" y="215"/>
                  </a:lnTo>
                  <a:lnTo>
                    <a:pt x="147" y="215"/>
                  </a:lnTo>
                  <a:lnTo>
                    <a:pt x="143" y="219"/>
                  </a:lnTo>
                  <a:lnTo>
                    <a:pt x="137" y="221"/>
                  </a:lnTo>
                  <a:lnTo>
                    <a:pt x="139" y="219"/>
                  </a:lnTo>
                  <a:lnTo>
                    <a:pt x="137" y="217"/>
                  </a:lnTo>
                  <a:lnTo>
                    <a:pt x="132" y="217"/>
                  </a:lnTo>
                  <a:lnTo>
                    <a:pt x="130" y="215"/>
                  </a:lnTo>
                  <a:lnTo>
                    <a:pt x="128" y="212"/>
                  </a:lnTo>
                  <a:lnTo>
                    <a:pt x="128" y="212"/>
                  </a:lnTo>
                  <a:lnTo>
                    <a:pt x="126" y="212"/>
                  </a:lnTo>
                  <a:lnTo>
                    <a:pt x="124" y="215"/>
                  </a:lnTo>
                  <a:lnTo>
                    <a:pt x="122" y="215"/>
                  </a:lnTo>
                  <a:lnTo>
                    <a:pt x="103" y="215"/>
                  </a:lnTo>
                  <a:lnTo>
                    <a:pt x="99" y="229"/>
                  </a:lnTo>
                  <a:lnTo>
                    <a:pt x="99" y="196"/>
                  </a:lnTo>
                  <a:lnTo>
                    <a:pt x="97" y="187"/>
                  </a:lnTo>
                  <a:lnTo>
                    <a:pt x="90" y="181"/>
                  </a:lnTo>
                  <a:lnTo>
                    <a:pt x="88" y="179"/>
                  </a:lnTo>
                  <a:lnTo>
                    <a:pt x="86" y="177"/>
                  </a:lnTo>
                  <a:lnTo>
                    <a:pt x="86" y="174"/>
                  </a:lnTo>
                  <a:lnTo>
                    <a:pt x="84" y="174"/>
                  </a:lnTo>
                  <a:lnTo>
                    <a:pt x="82" y="174"/>
                  </a:lnTo>
                  <a:lnTo>
                    <a:pt x="80" y="174"/>
                  </a:lnTo>
                  <a:lnTo>
                    <a:pt x="80" y="174"/>
                  </a:lnTo>
                  <a:lnTo>
                    <a:pt x="78" y="172"/>
                  </a:lnTo>
                  <a:lnTo>
                    <a:pt x="75" y="172"/>
                  </a:lnTo>
                  <a:lnTo>
                    <a:pt x="75" y="170"/>
                  </a:lnTo>
                  <a:lnTo>
                    <a:pt x="73" y="170"/>
                  </a:lnTo>
                  <a:lnTo>
                    <a:pt x="71" y="170"/>
                  </a:lnTo>
                  <a:lnTo>
                    <a:pt x="71" y="170"/>
                  </a:lnTo>
                  <a:lnTo>
                    <a:pt x="69" y="170"/>
                  </a:lnTo>
                  <a:lnTo>
                    <a:pt x="67" y="166"/>
                  </a:lnTo>
                  <a:lnTo>
                    <a:pt x="65" y="164"/>
                  </a:lnTo>
                  <a:lnTo>
                    <a:pt x="63" y="164"/>
                  </a:lnTo>
                  <a:lnTo>
                    <a:pt x="61" y="162"/>
                  </a:lnTo>
                  <a:lnTo>
                    <a:pt x="59" y="162"/>
                  </a:lnTo>
                  <a:lnTo>
                    <a:pt x="50" y="158"/>
                  </a:lnTo>
                  <a:lnTo>
                    <a:pt x="46" y="158"/>
                  </a:lnTo>
                  <a:lnTo>
                    <a:pt x="44" y="156"/>
                  </a:lnTo>
                  <a:lnTo>
                    <a:pt x="44" y="156"/>
                  </a:lnTo>
                  <a:lnTo>
                    <a:pt x="40" y="153"/>
                  </a:lnTo>
                  <a:lnTo>
                    <a:pt x="38" y="153"/>
                  </a:lnTo>
                  <a:lnTo>
                    <a:pt x="35" y="151"/>
                  </a:lnTo>
                  <a:lnTo>
                    <a:pt x="33" y="151"/>
                  </a:lnTo>
                  <a:lnTo>
                    <a:pt x="25" y="147"/>
                  </a:lnTo>
                  <a:lnTo>
                    <a:pt x="21" y="132"/>
                  </a:lnTo>
                  <a:lnTo>
                    <a:pt x="6" y="113"/>
                  </a:lnTo>
                  <a:lnTo>
                    <a:pt x="2" y="90"/>
                  </a:lnTo>
                  <a:lnTo>
                    <a:pt x="0" y="73"/>
                  </a:lnTo>
                  <a:lnTo>
                    <a:pt x="10" y="73"/>
                  </a:lnTo>
                  <a:lnTo>
                    <a:pt x="16" y="71"/>
                  </a:lnTo>
                  <a:lnTo>
                    <a:pt x="21" y="67"/>
                  </a:lnTo>
                  <a:lnTo>
                    <a:pt x="25" y="61"/>
                  </a:lnTo>
                  <a:lnTo>
                    <a:pt x="27" y="59"/>
                  </a:lnTo>
                  <a:lnTo>
                    <a:pt x="29" y="56"/>
                  </a:lnTo>
                  <a:lnTo>
                    <a:pt x="33" y="52"/>
                  </a:lnTo>
                  <a:lnTo>
                    <a:pt x="33" y="50"/>
                  </a:lnTo>
                  <a:lnTo>
                    <a:pt x="33" y="44"/>
                  </a:lnTo>
                  <a:lnTo>
                    <a:pt x="29" y="44"/>
                  </a:lnTo>
                  <a:lnTo>
                    <a:pt x="29" y="42"/>
                  </a:lnTo>
                  <a:lnTo>
                    <a:pt x="27" y="40"/>
                  </a:lnTo>
                  <a:lnTo>
                    <a:pt x="27" y="37"/>
                  </a:lnTo>
                  <a:lnTo>
                    <a:pt x="25" y="35"/>
                  </a:lnTo>
                  <a:lnTo>
                    <a:pt x="25" y="33"/>
                  </a:lnTo>
                  <a:lnTo>
                    <a:pt x="25" y="33"/>
                  </a:lnTo>
                  <a:lnTo>
                    <a:pt x="27" y="33"/>
                  </a:lnTo>
                  <a:lnTo>
                    <a:pt x="29" y="33"/>
                  </a:lnTo>
                  <a:lnTo>
                    <a:pt x="31" y="31"/>
                  </a:lnTo>
                  <a:lnTo>
                    <a:pt x="33" y="29"/>
                  </a:lnTo>
                  <a:lnTo>
                    <a:pt x="33" y="27"/>
                  </a:lnTo>
                  <a:lnTo>
                    <a:pt x="33" y="23"/>
                  </a:lnTo>
                  <a:lnTo>
                    <a:pt x="31" y="16"/>
                  </a:lnTo>
                  <a:lnTo>
                    <a:pt x="29" y="14"/>
                  </a:lnTo>
                  <a:lnTo>
                    <a:pt x="29" y="10"/>
                  </a:lnTo>
                  <a:lnTo>
                    <a:pt x="27" y="10"/>
                  </a:lnTo>
                  <a:lnTo>
                    <a:pt x="25"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32" name="Freeform 142">
              <a:extLst>
                <a:ext uri="{FF2B5EF4-FFF2-40B4-BE49-F238E27FC236}">
                  <a16:creationId xmlns:a16="http://schemas.microsoft.com/office/drawing/2014/main" id="{B5CDEEF7-909C-471C-BF0D-8483F4DE1F7F}"/>
                </a:ext>
              </a:extLst>
            </p:cNvPr>
            <p:cNvSpPr>
              <a:spLocks/>
            </p:cNvSpPr>
            <p:nvPr/>
          </p:nvSpPr>
          <p:spPr bwMode="auto">
            <a:xfrm>
              <a:off x="4750684" y="3467655"/>
              <a:ext cx="32245" cy="24984"/>
            </a:xfrm>
            <a:custGeom>
              <a:avLst/>
              <a:gdLst>
                <a:gd name="T0" fmla="*/ 11 w 40"/>
                <a:gd name="T1" fmla="*/ 6 h 33"/>
                <a:gd name="T2" fmla="*/ 13 w 40"/>
                <a:gd name="T3" fmla="*/ 6 h 33"/>
                <a:gd name="T4" fmla="*/ 15 w 40"/>
                <a:gd name="T5" fmla="*/ 6 h 33"/>
                <a:gd name="T6" fmla="*/ 19 w 40"/>
                <a:gd name="T7" fmla="*/ 2 h 33"/>
                <a:gd name="T8" fmla="*/ 21 w 40"/>
                <a:gd name="T9" fmla="*/ 4 h 33"/>
                <a:gd name="T10" fmla="*/ 23 w 40"/>
                <a:gd name="T11" fmla="*/ 6 h 33"/>
                <a:gd name="T12" fmla="*/ 26 w 40"/>
                <a:gd name="T13" fmla="*/ 6 h 33"/>
                <a:gd name="T14" fmla="*/ 28 w 40"/>
                <a:gd name="T15" fmla="*/ 4 h 33"/>
                <a:gd name="T16" fmla="*/ 28 w 40"/>
                <a:gd name="T17" fmla="*/ 2 h 33"/>
                <a:gd name="T18" fmla="*/ 30 w 40"/>
                <a:gd name="T19" fmla="*/ 0 h 33"/>
                <a:gd name="T20" fmla="*/ 34 w 40"/>
                <a:gd name="T21" fmla="*/ 6 h 33"/>
                <a:gd name="T22" fmla="*/ 36 w 40"/>
                <a:gd name="T23" fmla="*/ 6 h 33"/>
                <a:gd name="T24" fmla="*/ 36 w 40"/>
                <a:gd name="T25" fmla="*/ 10 h 33"/>
                <a:gd name="T26" fmla="*/ 38 w 40"/>
                <a:gd name="T27" fmla="*/ 12 h 33"/>
                <a:gd name="T28" fmla="*/ 40 w 40"/>
                <a:gd name="T29" fmla="*/ 19 h 33"/>
                <a:gd name="T30" fmla="*/ 40 w 40"/>
                <a:gd name="T31" fmla="*/ 23 h 33"/>
                <a:gd name="T32" fmla="*/ 40 w 40"/>
                <a:gd name="T33" fmla="*/ 25 h 33"/>
                <a:gd name="T34" fmla="*/ 38 w 40"/>
                <a:gd name="T35" fmla="*/ 27 h 33"/>
                <a:gd name="T36" fmla="*/ 36 w 40"/>
                <a:gd name="T37" fmla="*/ 29 h 33"/>
                <a:gd name="T38" fmla="*/ 34 w 40"/>
                <a:gd name="T39" fmla="*/ 29 h 33"/>
                <a:gd name="T40" fmla="*/ 32 w 40"/>
                <a:gd name="T41" fmla="*/ 29 h 33"/>
                <a:gd name="T42" fmla="*/ 32 w 40"/>
                <a:gd name="T43" fmla="*/ 29 h 33"/>
                <a:gd name="T44" fmla="*/ 32 w 40"/>
                <a:gd name="T45" fmla="*/ 27 h 33"/>
                <a:gd name="T46" fmla="*/ 30 w 40"/>
                <a:gd name="T47" fmla="*/ 27 h 33"/>
                <a:gd name="T48" fmla="*/ 30 w 40"/>
                <a:gd name="T49" fmla="*/ 23 h 33"/>
                <a:gd name="T50" fmla="*/ 26 w 40"/>
                <a:gd name="T51" fmla="*/ 23 h 33"/>
                <a:gd name="T52" fmla="*/ 26 w 40"/>
                <a:gd name="T53" fmla="*/ 21 h 33"/>
                <a:gd name="T54" fmla="*/ 23 w 40"/>
                <a:gd name="T55" fmla="*/ 21 h 33"/>
                <a:gd name="T56" fmla="*/ 23 w 40"/>
                <a:gd name="T57" fmla="*/ 25 h 33"/>
                <a:gd name="T58" fmla="*/ 21 w 40"/>
                <a:gd name="T59" fmla="*/ 31 h 33"/>
                <a:gd name="T60" fmla="*/ 21 w 40"/>
                <a:gd name="T61" fmla="*/ 33 h 33"/>
                <a:gd name="T62" fmla="*/ 17 w 40"/>
                <a:gd name="T63" fmla="*/ 33 h 33"/>
                <a:gd name="T64" fmla="*/ 15 w 40"/>
                <a:gd name="T65" fmla="*/ 33 h 33"/>
                <a:gd name="T66" fmla="*/ 13 w 40"/>
                <a:gd name="T67" fmla="*/ 33 h 33"/>
                <a:gd name="T68" fmla="*/ 13 w 40"/>
                <a:gd name="T69" fmla="*/ 33 h 33"/>
                <a:gd name="T70" fmla="*/ 9 w 40"/>
                <a:gd name="T71" fmla="*/ 33 h 33"/>
                <a:gd name="T72" fmla="*/ 7 w 40"/>
                <a:gd name="T73" fmla="*/ 29 h 33"/>
                <a:gd name="T74" fmla="*/ 4 w 40"/>
                <a:gd name="T75" fmla="*/ 29 h 33"/>
                <a:gd name="T76" fmla="*/ 2 w 40"/>
                <a:gd name="T77" fmla="*/ 29 h 33"/>
                <a:gd name="T78" fmla="*/ 0 w 40"/>
                <a:gd name="T79" fmla="*/ 29 h 33"/>
                <a:gd name="T80" fmla="*/ 0 w 40"/>
                <a:gd name="T81" fmla="*/ 27 h 33"/>
                <a:gd name="T82" fmla="*/ 4 w 40"/>
                <a:gd name="T83" fmla="*/ 15 h 33"/>
                <a:gd name="T84" fmla="*/ 7 w 40"/>
                <a:gd name="T85" fmla="*/ 10 h 33"/>
                <a:gd name="T86" fmla="*/ 11 w 40"/>
                <a:gd name="T87"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33">
                  <a:moveTo>
                    <a:pt x="11" y="6"/>
                  </a:moveTo>
                  <a:lnTo>
                    <a:pt x="13" y="6"/>
                  </a:lnTo>
                  <a:lnTo>
                    <a:pt x="15" y="6"/>
                  </a:lnTo>
                  <a:lnTo>
                    <a:pt x="19" y="2"/>
                  </a:lnTo>
                  <a:lnTo>
                    <a:pt x="21" y="4"/>
                  </a:lnTo>
                  <a:lnTo>
                    <a:pt x="23" y="6"/>
                  </a:lnTo>
                  <a:lnTo>
                    <a:pt x="26" y="6"/>
                  </a:lnTo>
                  <a:lnTo>
                    <a:pt x="28" y="4"/>
                  </a:lnTo>
                  <a:lnTo>
                    <a:pt x="28" y="2"/>
                  </a:lnTo>
                  <a:lnTo>
                    <a:pt x="30" y="0"/>
                  </a:lnTo>
                  <a:lnTo>
                    <a:pt x="34" y="6"/>
                  </a:lnTo>
                  <a:lnTo>
                    <a:pt x="36" y="6"/>
                  </a:lnTo>
                  <a:lnTo>
                    <a:pt x="36" y="10"/>
                  </a:lnTo>
                  <a:lnTo>
                    <a:pt x="38" y="12"/>
                  </a:lnTo>
                  <a:lnTo>
                    <a:pt x="40" y="19"/>
                  </a:lnTo>
                  <a:lnTo>
                    <a:pt x="40" y="23"/>
                  </a:lnTo>
                  <a:lnTo>
                    <a:pt x="40" y="25"/>
                  </a:lnTo>
                  <a:lnTo>
                    <a:pt x="38" y="27"/>
                  </a:lnTo>
                  <a:lnTo>
                    <a:pt x="36" y="29"/>
                  </a:lnTo>
                  <a:lnTo>
                    <a:pt x="34" y="29"/>
                  </a:lnTo>
                  <a:lnTo>
                    <a:pt x="32" y="29"/>
                  </a:lnTo>
                  <a:lnTo>
                    <a:pt x="32" y="29"/>
                  </a:lnTo>
                  <a:lnTo>
                    <a:pt x="32" y="27"/>
                  </a:lnTo>
                  <a:lnTo>
                    <a:pt x="30" y="27"/>
                  </a:lnTo>
                  <a:lnTo>
                    <a:pt x="30" y="23"/>
                  </a:lnTo>
                  <a:lnTo>
                    <a:pt x="26" y="23"/>
                  </a:lnTo>
                  <a:lnTo>
                    <a:pt x="26" y="21"/>
                  </a:lnTo>
                  <a:lnTo>
                    <a:pt x="23" y="21"/>
                  </a:lnTo>
                  <a:lnTo>
                    <a:pt x="23" y="25"/>
                  </a:lnTo>
                  <a:lnTo>
                    <a:pt x="21" y="31"/>
                  </a:lnTo>
                  <a:lnTo>
                    <a:pt x="21" y="33"/>
                  </a:lnTo>
                  <a:lnTo>
                    <a:pt x="17" y="33"/>
                  </a:lnTo>
                  <a:lnTo>
                    <a:pt x="15" y="33"/>
                  </a:lnTo>
                  <a:lnTo>
                    <a:pt x="13" y="33"/>
                  </a:lnTo>
                  <a:lnTo>
                    <a:pt x="13" y="33"/>
                  </a:lnTo>
                  <a:lnTo>
                    <a:pt x="9" y="33"/>
                  </a:lnTo>
                  <a:lnTo>
                    <a:pt x="7" y="29"/>
                  </a:lnTo>
                  <a:lnTo>
                    <a:pt x="4" y="29"/>
                  </a:lnTo>
                  <a:lnTo>
                    <a:pt x="2" y="29"/>
                  </a:lnTo>
                  <a:lnTo>
                    <a:pt x="0" y="29"/>
                  </a:lnTo>
                  <a:lnTo>
                    <a:pt x="0" y="27"/>
                  </a:lnTo>
                  <a:lnTo>
                    <a:pt x="4" y="15"/>
                  </a:lnTo>
                  <a:lnTo>
                    <a:pt x="7" y="10"/>
                  </a:lnTo>
                  <a:lnTo>
                    <a:pt x="11"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33" name="Freeform 143">
              <a:extLst>
                <a:ext uri="{FF2B5EF4-FFF2-40B4-BE49-F238E27FC236}">
                  <a16:creationId xmlns:a16="http://schemas.microsoft.com/office/drawing/2014/main" id="{DB7AE03D-490A-4AAF-9673-111ADB1EA7C0}"/>
                </a:ext>
              </a:extLst>
            </p:cNvPr>
            <p:cNvSpPr>
              <a:spLocks/>
            </p:cNvSpPr>
            <p:nvPr/>
          </p:nvSpPr>
          <p:spPr bwMode="auto">
            <a:xfrm>
              <a:off x="4750684" y="3483554"/>
              <a:ext cx="32245" cy="36339"/>
            </a:xfrm>
            <a:custGeom>
              <a:avLst/>
              <a:gdLst>
                <a:gd name="T0" fmla="*/ 7 w 40"/>
                <a:gd name="T1" fmla="*/ 48 h 48"/>
                <a:gd name="T2" fmla="*/ 17 w 40"/>
                <a:gd name="T3" fmla="*/ 48 h 48"/>
                <a:gd name="T4" fmla="*/ 23 w 40"/>
                <a:gd name="T5" fmla="*/ 46 h 48"/>
                <a:gd name="T6" fmla="*/ 28 w 40"/>
                <a:gd name="T7" fmla="*/ 42 h 48"/>
                <a:gd name="T8" fmla="*/ 32 w 40"/>
                <a:gd name="T9" fmla="*/ 36 h 48"/>
                <a:gd name="T10" fmla="*/ 34 w 40"/>
                <a:gd name="T11" fmla="*/ 34 h 48"/>
                <a:gd name="T12" fmla="*/ 36 w 40"/>
                <a:gd name="T13" fmla="*/ 31 h 48"/>
                <a:gd name="T14" fmla="*/ 40 w 40"/>
                <a:gd name="T15" fmla="*/ 27 h 48"/>
                <a:gd name="T16" fmla="*/ 40 w 40"/>
                <a:gd name="T17" fmla="*/ 25 h 48"/>
                <a:gd name="T18" fmla="*/ 40 w 40"/>
                <a:gd name="T19" fmla="*/ 19 h 48"/>
                <a:gd name="T20" fmla="*/ 36 w 40"/>
                <a:gd name="T21" fmla="*/ 19 h 48"/>
                <a:gd name="T22" fmla="*/ 36 w 40"/>
                <a:gd name="T23" fmla="*/ 17 h 48"/>
                <a:gd name="T24" fmla="*/ 34 w 40"/>
                <a:gd name="T25" fmla="*/ 15 h 48"/>
                <a:gd name="T26" fmla="*/ 34 w 40"/>
                <a:gd name="T27" fmla="*/ 12 h 48"/>
                <a:gd name="T28" fmla="*/ 32 w 40"/>
                <a:gd name="T29" fmla="*/ 10 h 48"/>
                <a:gd name="T30" fmla="*/ 32 w 40"/>
                <a:gd name="T31" fmla="*/ 6 h 48"/>
                <a:gd name="T32" fmla="*/ 30 w 40"/>
                <a:gd name="T33" fmla="*/ 6 h 48"/>
                <a:gd name="T34" fmla="*/ 30 w 40"/>
                <a:gd name="T35" fmla="*/ 2 h 48"/>
                <a:gd name="T36" fmla="*/ 26 w 40"/>
                <a:gd name="T37" fmla="*/ 2 h 48"/>
                <a:gd name="T38" fmla="*/ 26 w 40"/>
                <a:gd name="T39" fmla="*/ 0 h 48"/>
                <a:gd name="T40" fmla="*/ 23 w 40"/>
                <a:gd name="T41" fmla="*/ 0 h 48"/>
                <a:gd name="T42" fmla="*/ 23 w 40"/>
                <a:gd name="T43" fmla="*/ 4 h 48"/>
                <a:gd name="T44" fmla="*/ 21 w 40"/>
                <a:gd name="T45" fmla="*/ 10 h 48"/>
                <a:gd name="T46" fmla="*/ 21 w 40"/>
                <a:gd name="T47" fmla="*/ 12 h 48"/>
                <a:gd name="T48" fmla="*/ 17 w 40"/>
                <a:gd name="T49" fmla="*/ 12 h 48"/>
                <a:gd name="T50" fmla="*/ 15 w 40"/>
                <a:gd name="T51" fmla="*/ 12 h 48"/>
                <a:gd name="T52" fmla="*/ 13 w 40"/>
                <a:gd name="T53" fmla="*/ 12 h 48"/>
                <a:gd name="T54" fmla="*/ 13 w 40"/>
                <a:gd name="T55" fmla="*/ 12 h 48"/>
                <a:gd name="T56" fmla="*/ 9 w 40"/>
                <a:gd name="T57" fmla="*/ 12 h 48"/>
                <a:gd name="T58" fmla="*/ 7 w 40"/>
                <a:gd name="T59" fmla="*/ 8 h 48"/>
                <a:gd name="T60" fmla="*/ 4 w 40"/>
                <a:gd name="T61" fmla="*/ 8 h 48"/>
                <a:gd name="T62" fmla="*/ 2 w 40"/>
                <a:gd name="T63" fmla="*/ 8 h 48"/>
                <a:gd name="T64" fmla="*/ 0 w 40"/>
                <a:gd name="T65" fmla="*/ 8 h 48"/>
                <a:gd name="T66" fmla="*/ 0 w 40"/>
                <a:gd name="T67" fmla="*/ 10 h 48"/>
                <a:gd name="T68" fmla="*/ 2 w 40"/>
                <a:gd name="T69" fmla="*/ 15 h 48"/>
                <a:gd name="T70" fmla="*/ 2 w 40"/>
                <a:gd name="T71" fmla="*/ 19 h 48"/>
                <a:gd name="T72" fmla="*/ 2 w 40"/>
                <a:gd name="T73" fmla="*/ 25 h 48"/>
                <a:gd name="T74" fmla="*/ 7 w 40"/>
                <a:gd name="T7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8">
                  <a:moveTo>
                    <a:pt x="7" y="48"/>
                  </a:moveTo>
                  <a:lnTo>
                    <a:pt x="17" y="48"/>
                  </a:lnTo>
                  <a:lnTo>
                    <a:pt x="23" y="46"/>
                  </a:lnTo>
                  <a:lnTo>
                    <a:pt x="28" y="42"/>
                  </a:lnTo>
                  <a:lnTo>
                    <a:pt x="32" y="36"/>
                  </a:lnTo>
                  <a:lnTo>
                    <a:pt x="34" y="34"/>
                  </a:lnTo>
                  <a:lnTo>
                    <a:pt x="36" y="31"/>
                  </a:lnTo>
                  <a:lnTo>
                    <a:pt x="40" y="27"/>
                  </a:lnTo>
                  <a:lnTo>
                    <a:pt x="40" y="25"/>
                  </a:lnTo>
                  <a:lnTo>
                    <a:pt x="40" y="19"/>
                  </a:lnTo>
                  <a:lnTo>
                    <a:pt x="36" y="19"/>
                  </a:lnTo>
                  <a:lnTo>
                    <a:pt x="36" y="17"/>
                  </a:lnTo>
                  <a:lnTo>
                    <a:pt x="34" y="15"/>
                  </a:lnTo>
                  <a:lnTo>
                    <a:pt x="34" y="12"/>
                  </a:lnTo>
                  <a:lnTo>
                    <a:pt x="32" y="10"/>
                  </a:lnTo>
                  <a:lnTo>
                    <a:pt x="32" y="6"/>
                  </a:lnTo>
                  <a:lnTo>
                    <a:pt x="30" y="6"/>
                  </a:lnTo>
                  <a:lnTo>
                    <a:pt x="30" y="2"/>
                  </a:lnTo>
                  <a:lnTo>
                    <a:pt x="26" y="2"/>
                  </a:lnTo>
                  <a:lnTo>
                    <a:pt x="26" y="0"/>
                  </a:lnTo>
                  <a:lnTo>
                    <a:pt x="23" y="0"/>
                  </a:lnTo>
                  <a:lnTo>
                    <a:pt x="23" y="4"/>
                  </a:lnTo>
                  <a:lnTo>
                    <a:pt x="21" y="10"/>
                  </a:lnTo>
                  <a:lnTo>
                    <a:pt x="21" y="12"/>
                  </a:lnTo>
                  <a:lnTo>
                    <a:pt x="17" y="12"/>
                  </a:lnTo>
                  <a:lnTo>
                    <a:pt x="15" y="12"/>
                  </a:lnTo>
                  <a:lnTo>
                    <a:pt x="13" y="12"/>
                  </a:lnTo>
                  <a:lnTo>
                    <a:pt x="13" y="12"/>
                  </a:lnTo>
                  <a:lnTo>
                    <a:pt x="9" y="12"/>
                  </a:lnTo>
                  <a:lnTo>
                    <a:pt x="7" y="8"/>
                  </a:lnTo>
                  <a:lnTo>
                    <a:pt x="4" y="8"/>
                  </a:lnTo>
                  <a:lnTo>
                    <a:pt x="2" y="8"/>
                  </a:lnTo>
                  <a:lnTo>
                    <a:pt x="0" y="8"/>
                  </a:lnTo>
                  <a:lnTo>
                    <a:pt x="0" y="10"/>
                  </a:lnTo>
                  <a:lnTo>
                    <a:pt x="2" y="15"/>
                  </a:lnTo>
                  <a:lnTo>
                    <a:pt x="2" y="19"/>
                  </a:lnTo>
                  <a:lnTo>
                    <a:pt x="2" y="25"/>
                  </a:lnTo>
                  <a:lnTo>
                    <a:pt x="7" y="4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34" name="Freeform 144">
              <a:extLst>
                <a:ext uri="{FF2B5EF4-FFF2-40B4-BE49-F238E27FC236}">
                  <a16:creationId xmlns:a16="http://schemas.microsoft.com/office/drawing/2014/main" id="{5329EB6E-6619-4AD4-8F94-F1936F6ADBDB}"/>
                </a:ext>
              </a:extLst>
            </p:cNvPr>
            <p:cNvSpPr>
              <a:spLocks/>
            </p:cNvSpPr>
            <p:nvPr/>
          </p:nvSpPr>
          <p:spPr bwMode="auto">
            <a:xfrm>
              <a:off x="4479024" y="3369991"/>
              <a:ext cx="305517" cy="285418"/>
            </a:xfrm>
            <a:custGeom>
              <a:avLst/>
              <a:gdLst>
                <a:gd name="T0" fmla="*/ 11 w 379"/>
                <a:gd name="T1" fmla="*/ 211 h 377"/>
                <a:gd name="T2" fmla="*/ 25 w 379"/>
                <a:gd name="T3" fmla="*/ 205 h 377"/>
                <a:gd name="T4" fmla="*/ 40 w 379"/>
                <a:gd name="T5" fmla="*/ 196 h 377"/>
                <a:gd name="T6" fmla="*/ 51 w 379"/>
                <a:gd name="T7" fmla="*/ 207 h 377"/>
                <a:gd name="T8" fmla="*/ 76 w 379"/>
                <a:gd name="T9" fmla="*/ 186 h 377"/>
                <a:gd name="T10" fmla="*/ 78 w 379"/>
                <a:gd name="T11" fmla="*/ 154 h 377"/>
                <a:gd name="T12" fmla="*/ 97 w 379"/>
                <a:gd name="T13" fmla="*/ 133 h 377"/>
                <a:gd name="T14" fmla="*/ 116 w 379"/>
                <a:gd name="T15" fmla="*/ 103 h 377"/>
                <a:gd name="T16" fmla="*/ 120 w 379"/>
                <a:gd name="T17" fmla="*/ 78 h 377"/>
                <a:gd name="T18" fmla="*/ 133 w 379"/>
                <a:gd name="T19" fmla="*/ 47 h 377"/>
                <a:gd name="T20" fmla="*/ 131 w 379"/>
                <a:gd name="T21" fmla="*/ 21 h 377"/>
                <a:gd name="T22" fmla="*/ 137 w 379"/>
                <a:gd name="T23" fmla="*/ 11 h 377"/>
                <a:gd name="T24" fmla="*/ 150 w 379"/>
                <a:gd name="T25" fmla="*/ 4 h 377"/>
                <a:gd name="T26" fmla="*/ 171 w 379"/>
                <a:gd name="T27" fmla="*/ 19 h 377"/>
                <a:gd name="T28" fmla="*/ 192 w 379"/>
                <a:gd name="T29" fmla="*/ 21 h 377"/>
                <a:gd name="T30" fmla="*/ 204 w 379"/>
                <a:gd name="T31" fmla="*/ 19 h 377"/>
                <a:gd name="T32" fmla="*/ 221 w 379"/>
                <a:gd name="T33" fmla="*/ 13 h 377"/>
                <a:gd name="T34" fmla="*/ 247 w 379"/>
                <a:gd name="T35" fmla="*/ 4 h 377"/>
                <a:gd name="T36" fmla="*/ 259 w 379"/>
                <a:gd name="T37" fmla="*/ 7 h 377"/>
                <a:gd name="T38" fmla="*/ 270 w 379"/>
                <a:gd name="T39" fmla="*/ 0 h 377"/>
                <a:gd name="T40" fmla="*/ 285 w 379"/>
                <a:gd name="T41" fmla="*/ 4 h 377"/>
                <a:gd name="T42" fmla="*/ 310 w 379"/>
                <a:gd name="T43" fmla="*/ 7 h 377"/>
                <a:gd name="T44" fmla="*/ 325 w 379"/>
                <a:gd name="T45" fmla="*/ 19 h 377"/>
                <a:gd name="T46" fmla="*/ 339 w 379"/>
                <a:gd name="T47" fmla="*/ 17 h 377"/>
                <a:gd name="T48" fmla="*/ 354 w 379"/>
                <a:gd name="T49" fmla="*/ 13 h 377"/>
                <a:gd name="T50" fmla="*/ 369 w 379"/>
                <a:gd name="T51" fmla="*/ 28 h 377"/>
                <a:gd name="T52" fmla="*/ 379 w 379"/>
                <a:gd name="T53" fmla="*/ 36 h 377"/>
                <a:gd name="T54" fmla="*/ 377 w 379"/>
                <a:gd name="T55" fmla="*/ 61 h 377"/>
                <a:gd name="T56" fmla="*/ 363 w 379"/>
                <a:gd name="T57" fmla="*/ 93 h 377"/>
                <a:gd name="T58" fmla="*/ 350 w 379"/>
                <a:gd name="T59" fmla="*/ 133 h 377"/>
                <a:gd name="T60" fmla="*/ 339 w 379"/>
                <a:gd name="T61" fmla="*/ 169 h 377"/>
                <a:gd name="T62" fmla="*/ 367 w 379"/>
                <a:gd name="T63" fmla="*/ 272 h 377"/>
                <a:gd name="T64" fmla="*/ 331 w 379"/>
                <a:gd name="T65" fmla="*/ 306 h 377"/>
                <a:gd name="T66" fmla="*/ 329 w 379"/>
                <a:gd name="T67" fmla="*/ 321 h 377"/>
                <a:gd name="T68" fmla="*/ 325 w 379"/>
                <a:gd name="T69" fmla="*/ 346 h 377"/>
                <a:gd name="T70" fmla="*/ 344 w 379"/>
                <a:gd name="T71" fmla="*/ 358 h 377"/>
                <a:gd name="T72" fmla="*/ 350 w 379"/>
                <a:gd name="T73" fmla="*/ 377 h 377"/>
                <a:gd name="T74" fmla="*/ 335 w 379"/>
                <a:gd name="T75" fmla="*/ 377 h 377"/>
                <a:gd name="T76" fmla="*/ 308 w 379"/>
                <a:gd name="T77" fmla="*/ 354 h 377"/>
                <a:gd name="T78" fmla="*/ 297 w 379"/>
                <a:gd name="T79" fmla="*/ 342 h 377"/>
                <a:gd name="T80" fmla="*/ 282 w 379"/>
                <a:gd name="T81" fmla="*/ 350 h 377"/>
                <a:gd name="T82" fmla="*/ 261 w 379"/>
                <a:gd name="T83" fmla="*/ 344 h 377"/>
                <a:gd name="T84" fmla="*/ 253 w 379"/>
                <a:gd name="T85" fmla="*/ 335 h 377"/>
                <a:gd name="T86" fmla="*/ 242 w 379"/>
                <a:gd name="T87" fmla="*/ 337 h 377"/>
                <a:gd name="T88" fmla="*/ 234 w 379"/>
                <a:gd name="T89" fmla="*/ 329 h 377"/>
                <a:gd name="T90" fmla="*/ 217 w 379"/>
                <a:gd name="T91" fmla="*/ 333 h 377"/>
                <a:gd name="T92" fmla="*/ 202 w 379"/>
                <a:gd name="T93" fmla="*/ 333 h 377"/>
                <a:gd name="T94" fmla="*/ 200 w 379"/>
                <a:gd name="T95" fmla="*/ 327 h 377"/>
                <a:gd name="T96" fmla="*/ 196 w 379"/>
                <a:gd name="T97" fmla="*/ 312 h 377"/>
                <a:gd name="T98" fmla="*/ 194 w 379"/>
                <a:gd name="T99" fmla="*/ 302 h 377"/>
                <a:gd name="T100" fmla="*/ 192 w 379"/>
                <a:gd name="T101" fmla="*/ 281 h 377"/>
                <a:gd name="T102" fmla="*/ 190 w 379"/>
                <a:gd name="T103" fmla="*/ 266 h 377"/>
                <a:gd name="T104" fmla="*/ 169 w 379"/>
                <a:gd name="T105" fmla="*/ 251 h 377"/>
                <a:gd name="T106" fmla="*/ 143 w 379"/>
                <a:gd name="T107" fmla="*/ 253 h 377"/>
                <a:gd name="T108" fmla="*/ 124 w 379"/>
                <a:gd name="T109" fmla="*/ 270 h 377"/>
                <a:gd name="T110" fmla="*/ 101 w 379"/>
                <a:gd name="T111" fmla="*/ 262 h 377"/>
                <a:gd name="T112" fmla="*/ 95 w 379"/>
                <a:gd name="T113" fmla="*/ 245 h 377"/>
                <a:gd name="T114" fmla="*/ 91 w 379"/>
                <a:gd name="T115" fmla="*/ 230 h 377"/>
                <a:gd name="T116" fmla="*/ 42 w 379"/>
                <a:gd name="T117" fmla="*/ 226 h 377"/>
                <a:gd name="T118" fmla="*/ 19 w 379"/>
                <a:gd name="T119" fmla="*/ 226 h 377"/>
                <a:gd name="T120" fmla="*/ 8 w 379"/>
                <a:gd name="T121" fmla="*/ 23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9" h="377">
                  <a:moveTo>
                    <a:pt x="0" y="226"/>
                  </a:moveTo>
                  <a:lnTo>
                    <a:pt x="2" y="221"/>
                  </a:lnTo>
                  <a:lnTo>
                    <a:pt x="6" y="221"/>
                  </a:lnTo>
                  <a:lnTo>
                    <a:pt x="8" y="219"/>
                  </a:lnTo>
                  <a:lnTo>
                    <a:pt x="8" y="213"/>
                  </a:lnTo>
                  <a:lnTo>
                    <a:pt x="11" y="211"/>
                  </a:lnTo>
                  <a:lnTo>
                    <a:pt x="15" y="207"/>
                  </a:lnTo>
                  <a:lnTo>
                    <a:pt x="19" y="203"/>
                  </a:lnTo>
                  <a:lnTo>
                    <a:pt x="21" y="203"/>
                  </a:lnTo>
                  <a:lnTo>
                    <a:pt x="23" y="200"/>
                  </a:lnTo>
                  <a:lnTo>
                    <a:pt x="25" y="203"/>
                  </a:lnTo>
                  <a:lnTo>
                    <a:pt x="25" y="205"/>
                  </a:lnTo>
                  <a:lnTo>
                    <a:pt x="30" y="205"/>
                  </a:lnTo>
                  <a:lnTo>
                    <a:pt x="32" y="203"/>
                  </a:lnTo>
                  <a:lnTo>
                    <a:pt x="32" y="198"/>
                  </a:lnTo>
                  <a:lnTo>
                    <a:pt x="34" y="198"/>
                  </a:lnTo>
                  <a:lnTo>
                    <a:pt x="36" y="198"/>
                  </a:lnTo>
                  <a:lnTo>
                    <a:pt x="40" y="196"/>
                  </a:lnTo>
                  <a:lnTo>
                    <a:pt x="46" y="194"/>
                  </a:lnTo>
                  <a:lnTo>
                    <a:pt x="46" y="196"/>
                  </a:lnTo>
                  <a:lnTo>
                    <a:pt x="44" y="200"/>
                  </a:lnTo>
                  <a:lnTo>
                    <a:pt x="46" y="200"/>
                  </a:lnTo>
                  <a:lnTo>
                    <a:pt x="46" y="205"/>
                  </a:lnTo>
                  <a:lnTo>
                    <a:pt x="51" y="207"/>
                  </a:lnTo>
                  <a:lnTo>
                    <a:pt x="57" y="205"/>
                  </a:lnTo>
                  <a:lnTo>
                    <a:pt x="59" y="200"/>
                  </a:lnTo>
                  <a:lnTo>
                    <a:pt x="67" y="192"/>
                  </a:lnTo>
                  <a:lnTo>
                    <a:pt x="67" y="190"/>
                  </a:lnTo>
                  <a:lnTo>
                    <a:pt x="72" y="188"/>
                  </a:lnTo>
                  <a:lnTo>
                    <a:pt x="76" y="186"/>
                  </a:lnTo>
                  <a:lnTo>
                    <a:pt x="78" y="181"/>
                  </a:lnTo>
                  <a:lnTo>
                    <a:pt x="78" y="177"/>
                  </a:lnTo>
                  <a:lnTo>
                    <a:pt x="80" y="173"/>
                  </a:lnTo>
                  <a:lnTo>
                    <a:pt x="80" y="160"/>
                  </a:lnTo>
                  <a:lnTo>
                    <a:pt x="80" y="160"/>
                  </a:lnTo>
                  <a:lnTo>
                    <a:pt x="78" y="154"/>
                  </a:lnTo>
                  <a:lnTo>
                    <a:pt x="80" y="150"/>
                  </a:lnTo>
                  <a:lnTo>
                    <a:pt x="86" y="144"/>
                  </a:lnTo>
                  <a:lnTo>
                    <a:pt x="86" y="139"/>
                  </a:lnTo>
                  <a:lnTo>
                    <a:pt x="91" y="135"/>
                  </a:lnTo>
                  <a:lnTo>
                    <a:pt x="95" y="131"/>
                  </a:lnTo>
                  <a:lnTo>
                    <a:pt x="97" y="133"/>
                  </a:lnTo>
                  <a:lnTo>
                    <a:pt x="101" y="129"/>
                  </a:lnTo>
                  <a:lnTo>
                    <a:pt x="105" y="129"/>
                  </a:lnTo>
                  <a:lnTo>
                    <a:pt x="112" y="118"/>
                  </a:lnTo>
                  <a:lnTo>
                    <a:pt x="112" y="112"/>
                  </a:lnTo>
                  <a:lnTo>
                    <a:pt x="114" y="103"/>
                  </a:lnTo>
                  <a:lnTo>
                    <a:pt x="116" y="103"/>
                  </a:lnTo>
                  <a:lnTo>
                    <a:pt x="116" y="97"/>
                  </a:lnTo>
                  <a:lnTo>
                    <a:pt x="116" y="97"/>
                  </a:lnTo>
                  <a:lnTo>
                    <a:pt x="118" y="91"/>
                  </a:lnTo>
                  <a:lnTo>
                    <a:pt x="116" y="89"/>
                  </a:lnTo>
                  <a:lnTo>
                    <a:pt x="118" y="82"/>
                  </a:lnTo>
                  <a:lnTo>
                    <a:pt x="120" y="78"/>
                  </a:lnTo>
                  <a:lnTo>
                    <a:pt x="120" y="74"/>
                  </a:lnTo>
                  <a:lnTo>
                    <a:pt x="122" y="70"/>
                  </a:lnTo>
                  <a:lnTo>
                    <a:pt x="120" y="63"/>
                  </a:lnTo>
                  <a:lnTo>
                    <a:pt x="129" y="51"/>
                  </a:lnTo>
                  <a:lnTo>
                    <a:pt x="129" y="49"/>
                  </a:lnTo>
                  <a:lnTo>
                    <a:pt x="133" y="47"/>
                  </a:lnTo>
                  <a:lnTo>
                    <a:pt x="133" y="38"/>
                  </a:lnTo>
                  <a:lnTo>
                    <a:pt x="131" y="34"/>
                  </a:lnTo>
                  <a:lnTo>
                    <a:pt x="131" y="30"/>
                  </a:lnTo>
                  <a:lnTo>
                    <a:pt x="133" y="28"/>
                  </a:lnTo>
                  <a:lnTo>
                    <a:pt x="133" y="25"/>
                  </a:lnTo>
                  <a:lnTo>
                    <a:pt x="131" y="21"/>
                  </a:lnTo>
                  <a:lnTo>
                    <a:pt x="131" y="19"/>
                  </a:lnTo>
                  <a:lnTo>
                    <a:pt x="133" y="19"/>
                  </a:lnTo>
                  <a:lnTo>
                    <a:pt x="135" y="17"/>
                  </a:lnTo>
                  <a:lnTo>
                    <a:pt x="135" y="15"/>
                  </a:lnTo>
                  <a:lnTo>
                    <a:pt x="137" y="13"/>
                  </a:lnTo>
                  <a:lnTo>
                    <a:pt x="137" y="11"/>
                  </a:lnTo>
                  <a:lnTo>
                    <a:pt x="139" y="9"/>
                  </a:lnTo>
                  <a:lnTo>
                    <a:pt x="141" y="9"/>
                  </a:lnTo>
                  <a:lnTo>
                    <a:pt x="143" y="7"/>
                  </a:lnTo>
                  <a:lnTo>
                    <a:pt x="148" y="7"/>
                  </a:lnTo>
                  <a:lnTo>
                    <a:pt x="148" y="4"/>
                  </a:lnTo>
                  <a:lnTo>
                    <a:pt x="150" y="4"/>
                  </a:lnTo>
                  <a:lnTo>
                    <a:pt x="152" y="7"/>
                  </a:lnTo>
                  <a:lnTo>
                    <a:pt x="156" y="7"/>
                  </a:lnTo>
                  <a:lnTo>
                    <a:pt x="160" y="13"/>
                  </a:lnTo>
                  <a:lnTo>
                    <a:pt x="164" y="13"/>
                  </a:lnTo>
                  <a:lnTo>
                    <a:pt x="169" y="17"/>
                  </a:lnTo>
                  <a:lnTo>
                    <a:pt x="171" y="19"/>
                  </a:lnTo>
                  <a:lnTo>
                    <a:pt x="175" y="19"/>
                  </a:lnTo>
                  <a:lnTo>
                    <a:pt x="179" y="21"/>
                  </a:lnTo>
                  <a:lnTo>
                    <a:pt x="183" y="21"/>
                  </a:lnTo>
                  <a:lnTo>
                    <a:pt x="185" y="21"/>
                  </a:lnTo>
                  <a:lnTo>
                    <a:pt x="190" y="19"/>
                  </a:lnTo>
                  <a:lnTo>
                    <a:pt x="192" y="21"/>
                  </a:lnTo>
                  <a:lnTo>
                    <a:pt x="196" y="21"/>
                  </a:lnTo>
                  <a:lnTo>
                    <a:pt x="200" y="23"/>
                  </a:lnTo>
                  <a:lnTo>
                    <a:pt x="202" y="23"/>
                  </a:lnTo>
                  <a:lnTo>
                    <a:pt x="207" y="23"/>
                  </a:lnTo>
                  <a:lnTo>
                    <a:pt x="207" y="21"/>
                  </a:lnTo>
                  <a:lnTo>
                    <a:pt x="204" y="19"/>
                  </a:lnTo>
                  <a:lnTo>
                    <a:pt x="204" y="17"/>
                  </a:lnTo>
                  <a:lnTo>
                    <a:pt x="209" y="13"/>
                  </a:lnTo>
                  <a:lnTo>
                    <a:pt x="211" y="11"/>
                  </a:lnTo>
                  <a:lnTo>
                    <a:pt x="215" y="11"/>
                  </a:lnTo>
                  <a:lnTo>
                    <a:pt x="219" y="11"/>
                  </a:lnTo>
                  <a:lnTo>
                    <a:pt x="221" y="13"/>
                  </a:lnTo>
                  <a:lnTo>
                    <a:pt x="223" y="13"/>
                  </a:lnTo>
                  <a:lnTo>
                    <a:pt x="232" y="11"/>
                  </a:lnTo>
                  <a:lnTo>
                    <a:pt x="234" y="9"/>
                  </a:lnTo>
                  <a:lnTo>
                    <a:pt x="236" y="9"/>
                  </a:lnTo>
                  <a:lnTo>
                    <a:pt x="245" y="4"/>
                  </a:lnTo>
                  <a:lnTo>
                    <a:pt x="247" y="4"/>
                  </a:lnTo>
                  <a:lnTo>
                    <a:pt x="249" y="7"/>
                  </a:lnTo>
                  <a:lnTo>
                    <a:pt x="249" y="7"/>
                  </a:lnTo>
                  <a:lnTo>
                    <a:pt x="251" y="9"/>
                  </a:lnTo>
                  <a:lnTo>
                    <a:pt x="251" y="9"/>
                  </a:lnTo>
                  <a:lnTo>
                    <a:pt x="255" y="7"/>
                  </a:lnTo>
                  <a:lnTo>
                    <a:pt x="259" y="7"/>
                  </a:lnTo>
                  <a:lnTo>
                    <a:pt x="261" y="7"/>
                  </a:lnTo>
                  <a:lnTo>
                    <a:pt x="263" y="7"/>
                  </a:lnTo>
                  <a:lnTo>
                    <a:pt x="266" y="2"/>
                  </a:lnTo>
                  <a:lnTo>
                    <a:pt x="266" y="2"/>
                  </a:lnTo>
                  <a:lnTo>
                    <a:pt x="266" y="0"/>
                  </a:lnTo>
                  <a:lnTo>
                    <a:pt x="270" y="0"/>
                  </a:lnTo>
                  <a:lnTo>
                    <a:pt x="270" y="2"/>
                  </a:lnTo>
                  <a:lnTo>
                    <a:pt x="276" y="2"/>
                  </a:lnTo>
                  <a:lnTo>
                    <a:pt x="278" y="2"/>
                  </a:lnTo>
                  <a:lnTo>
                    <a:pt x="280" y="2"/>
                  </a:lnTo>
                  <a:lnTo>
                    <a:pt x="282" y="4"/>
                  </a:lnTo>
                  <a:lnTo>
                    <a:pt x="285" y="4"/>
                  </a:lnTo>
                  <a:lnTo>
                    <a:pt x="293" y="4"/>
                  </a:lnTo>
                  <a:lnTo>
                    <a:pt x="293" y="7"/>
                  </a:lnTo>
                  <a:lnTo>
                    <a:pt x="299" y="2"/>
                  </a:lnTo>
                  <a:lnTo>
                    <a:pt x="304" y="4"/>
                  </a:lnTo>
                  <a:lnTo>
                    <a:pt x="308" y="7"/>
                  </a:lnTo>
                  <a:lnTo>
                    <a:pt x="310" y="7"/>
                  </a:lnTo>
                  <a:lnTo>
                    <a:pt x="310" y="9"/>
                  </a:lnTo>
                  <a:lnTo>
                    <a:pt x="312" y="13"/>
                  </a:lnTo>
                  <a:lnTo>
                    <a:pt x="314" y="13"/>
                  </a:lnTo>
                  <a:lnTo>
                    <a:pt x="316" y="15"/>
                  </a:lnTo>
                  <a:lnTo>
                    <a:pt x="320" y="19"/>
                  </a:lnTo>
                  <a:lnTo>
                    <a:pt x="325" y="19"/>
                  </a:lnTo>
                  <a:lnTo>
                    <a:pt x="327" y="19"/>
                  </a:lnTo>
                  <a:lnTo>
                    <a:pt x="329" y="17"/>
                  </a:lnTo>
                  <a:lnTo>
                    <a:pt x="331" y="15"/>
                  </a:lnTo>
                  <a:lnTo>
                    <a:pt x="335" y="15"/>
                  </a:lnTo>
                  <a:lnTo>
                    <a:pt x="339" y="15"/>
                  </a:lnTo>
                  <a:lnTo>
                    <a:pt x="339" y="17"/>
                  </a:lnTo>
                  <a:lnTo>
                    <a:pt x="341" y="17"/>
                  </a:lnTo>
                  <a:lnTo>
                    <a:pt x="346" y="15"/>
                  </a:lnTo>
                  <a:lnTo>
                    <a:pt x="346" y="13"/>
                  </a:lnTo>
                  <a:lnTo>
                    <a:pt x="348" y="11"/>
                  </a:lnTo>
                  <a:lnTo>
                    <a:pt x="352" y="11"/>
                  </a:lnTo>
                  <a:lnTo>
                    <a:pt x="354" y="13"/>
                  </a:lnTo>
                  <a:lnTo>
                    <a:pt x="356" y="17"/>
                  </a:lnTo>
                  <a:lnTo>
                    <a:pt x="358" y="19"/>
                  </a:lnTo>
                  <a:lnTo>
                    <a:pt x="360" y="21"/>
                  </a:lnTo>
                  <a:lnTo>
                    <a:pt x="365" y="23"/>
                  </a:lnTo>
                  <a:lnTo>
                    <a:pt x="367" y="25"/>
                  </a:lnTo>
                  <a:lnTo>
                    <a:pt x="369" y="28"/>
                  </a:lnTo>
                  <a:lnTo>
                    <a:pt x="371" y="30"/>
                  </a:lnTo>
                  <a:lnTo>
                    <a:pt x="371" y="34"/>
                  </a:lnTo>
                  <a:lnTo>
                    <a:pt x="371" y="36"/>
                  </a:lnTo>
                  <a:lnTo>
                    <a:pt x="373" y="36"/>
                  </a:lnTo>
                  <a:lnTo>
                    <a:pt x="377" y="36"/>
                  </a:lnTo>
                  <a:lnTo>
                    <a:pt x="379" y="36"/>
                  </a:lnTo>
                  <a:lnTo>
                    <a:pt x="377" y="40"/>
                  </a:lnTo>
                  <a:lnTo>
                    <a:pt x="375" y="42"/>
                  </a:lnTo>
                  <a:lnTo>
                    <a:pt x="375" y="49"/>
                  </a:lnTo>
                  <a:lnTo>
                    <a:pt x="375" y="55"/>
                  </a:lnTo>
                  <a:lnTo>
                    <a:pt x="375" y="59"/>
                  </a:lnTo>
                  <a:lnTo>
                    <a:pt x="377" y="61"/>
                  </a:lnTo>
                  <a:lnTo>
                    <a:pt x="379" y="63"/>
                  </a:lnTo>
                  <a:lnTo>
                    <a:pt x="379" y="68"/>
                  </a:lnTo>
                  <a:lnTo>
                    <a:pt x="379" y="70"/>
                  </a:lnTo>
                  <a:lnTo>
                    <a:pt x="369" y="82"/>
                  </a:lnTo>
                  <a:lnTo>
                    <a:pt x="363" y="91"/>
                  </a:lnTo>
                  <a:lnTo>
                    <a:pt x="363" y="93"/>
                  </a:lnTo>
                  <a:lnTo>
                    <a:pt x="354" y="108"/>
                  </a:lnTo>
                  <a:lnTo>
                    <a:pt x="352" y="110"/>
                  </a:lnTo>
                  <a:lnTo>
                    <a:pt x="352" y="114"/>
                  </a:lnTo>
                  <a:lnTo>
                    <a:pt x="352" y="122"/>
                  </a:lnTo>
                  <a:lnTo>
                    <a:pt x="350" y="129"/>
                  </a:lnTo>
                  <a:lnTo>
                    <a:pt x="350" y="133"/>
                  </a:lnTo>
                  <a:lnTo>
                    <a:pt x="344" y="139"/>
                  </a:lnTo>
                  <a:lnTo>
                    <a:pt x="341" y="144"/>
                  </a:lnTo>
                  <a:lnTo>
                    <a:pt x="337" y="156"/>
                  </a:lnTo>
                  <a:lnTo>
                    <a:pt x="337" y="160"/>
                  </a:lnTo>
                  <a:lnTo>
                    <a:pt x="339" y="165"/>
                  </a:lnTo>
                  <a:lnTo>
                    <a:pt x="339" y="169"/>
                  </a:lnTo>
                  <a:lnTo>
                    <a:pt x="339" y="175"/>
                  </a:lnTo>
                  <a:lnTo>
                    <a:pt x="346" y="215"/>
                  </a:lnTo>
                  <a:lnTo>
                    <a:pt x="350" y="238"/>
                  </a:lnTo>
                  <a:lnTo>
                    <a:pt x="365" y="257"/>
                  </a:lnTo>
                  <a:lnTo>
                    <a:pt x="369" y="272"/>
                  </a:lnTo>
                  <a:lnTo>
                    <a:pt x="367" y="272"/>
                  </a:lnTo>
                  <a:lnTo>
                    <a:pt x="335" y="281"/>
                  </a:lnTo>
                  <a:lnTo>
                    <a:pt x="327" y="295"/>
                  </a:lnTo>
                  <a:lnTo>
                    <a:pt x="327" y="299"/>
                  </a:lnTo>
                  <a:lnTo>
                    <a:pt x="329" y="302"/>
                  </a:lnTo>
                  <a:lnTo>
                    <a:pt x="331" y="304"/>
                  </a:lnTo>
                  <a:lnTo>
                    <a:pt x="331" y="306"/>
                  </a:lnTo>
                  <a:lnTo>
                    <a:pt x="331" y="306"/>
                  </a:lnTo>
                  <a:lnTo>
                    <a:pt x="331" y="310"/>
                  </a:lnTo>
                  <a:lnTo>
                    <a:pt x="331" y="312"/>
                  </a:lnTo>
                  <a:lnTo>
                    <a:pt x="331" y="314"/>
                  </a:lnTo>
                  <a:lnTo>
                    <a:pt x="331" y="318"/>
                  </a:lnTo>
                  <a:lnTo>
                    <a:pt x="329" y="321"/>
                  </a:lnTo>
                  <a:lnTo>
                    <a:pt x="329" y="321"/>
                  </a:lnTo>
                  <a:lnTo>
                    <a:pt x="327" y="323"/>
                  </a:lnTo>
                  <a:lnTo>
                    <a:pt x="325" y="327"/>
                  </a:lnTo>
                  <a:lnTo>
                    <a:pt x="322" y="329"/>
                  </a:lnTo>
                  <a:lnTo>
                    <a:pt x="325" y="340"/>
                  </a:lnTo>
                  <a:lnTo>
                    <a:pt x="325" y="346"/>
                  </a:lnTo>
                  <a:lnTo>
                    <a:pt x="327" y="348"/>
                  </a:lnTo>
                  <a:lnTo>
                    <a:pt x="331" y="354"/>
                  </a:lnTo>
                  <a:lnTo>
                    <a:pt x="333" y="356"/>
                  </a:lnTo>
                  <a:lnTo>
                    <a:pt x="335" y="358"/>
                  </a:lnTo>
                  <a:lnTo>
                    <a:pt x="344" y="358"/>
                  </a:lnTo>
                  <a:lnTo>
                    <a:pt x="344" y="358"/>
                  </a:lnTo>
                  <a:lnTo>
                    <a:pt x="344" y="356"/>
                  </a:lnTo>
                  <a:lnTo>
                    <a:pt x="341" y="354"/>
                  </a:lnTo>
                  <a:lnTo>
                    <a:pt x="348" y="354"/>
                  </a:lnTo>
                  <a:lnTo>
                    <a:pt x="350" y="354"/>
                  </a:lnTo>
                  <a:lnTo>
                    <a:pt x="350" y="375"/>
                  </a:lnTo>
                  <a:lnTo>
                    <a:pt x="350" y="377"/>
                  </a:lnTo>
                  <a:lnTo>
                    <a:pt x="346" y="377"/>
                  </a:lnTo>
                  <a:lnTo>
                    <a:pt x="346" y="375"/>
                  </a:lnTo>
                  <a:lnTo>
                    <a:pt x="344" y="375"/>
                  </a:lnTo>
                  <a:lnTo>
                    <a:pt x="341" y="377"/>
                  </a:lnTo>
                  <a:lnTo>
                    <a:pt x="337" y="377"/>
                  </a:lnTo>
                  <a:lnTo>
                    <a:pt x="335" y="377"/>
                  </a:lnTo>
                  <a:lnTo>
                    <a:pt x="331" y="373"/>
                  </a:lnTo>
                  <a:lnTo>
                    <a:pt x="327" y="369"/>
                  </a:lnTo>
                  <a:lnTo>
                    <a:pt x="325" y="367"/>
                  </a:lnTo>
                  <a:lnTo>
                    <a:pt x="320" y="361"/>
                  </a:lnTo>
                  <a:lnTo>
                    <a:pt x="316" y="356"/>
                  </a:lnTo>
                  <a:lnTo>
                    <a:pt x="308" y="354"/>
                  </a:lnTo>
                  <a:lnTo>
                    <a:pt x="304" y="352"/>
                  </a:lnTo>
                  <a:lnTo>
                    <a:pt x="304" y="350"/>
                  </a:lnTo>
                  <a:lnTo>
                    <a:pt x="299" y="346"/>
                  </a:lnTo>
                  <a:lnTo>
                    <a:pt x="299" y="342"/>
                  </a:lnTo>
                  <a:lnTo>
                    <a:pt x="297" y="340"/>
                  </a:lnTo>
                  <a:lnTo>
                    <a:pt x="297" y="342"/>
                  </a:lnTo>
                  <a:lnTo>
                    <a:pt x="293" y="342"/>
                  </a:lnTo>
                  <a:lnTo>
                    <a:pt x="291" y="348"/>
                  </a:lnTo>
                  <a:lnTo>
                    <a:pt x="291" y="348"/>
                  </a:lnTo>
                  <a:lnTo>
                    <a:pt x="285" y="350"/>
                  </a:lnTo>
                  <a:lnTo>
                    <a:pt x="282" y="350"/>
                  </a:lnTo>
                  <a:lnTo>
                    <a:pt x="282" y="350"/>
                  </a:lnTo>
                  <a:lnTo>
                    <a:pt x="278" y="348"/>
                  </a:lnTo>
                  <a:lnTo>
                    <a:pt x="274" y="348"/>
                  </a:lnTo>
                  <a:lnTo>
                    <a:pt x="268" y="346"/>
                  </a:lnTo>
                  <a:lnTo>
                    <a:pt x="268" y="346"/>
                  </a:lnTo>
                  <a:lnTo>
                    <a:pt x="263" y="344"/>
                  </a:lnTo>
                  <a:lnTo>
                    <a:pt x="261" y="344"/>
                  </a:lnTo>
                  <a:lnTo>
                    <a:pt x="261" y="342"/>
                  </a:lnTo>
                  <a:lnTo>
                    <a:pt x="261" y="340"/>
                  </a:lnTo>
                  <a:lnTo>
                    <a:pt x="259" y="337"/>
                  </a:lnTo>
                  <a:lnTo>
                    <a:pt x="259" y="333"/>
                  </a:lnTo>
                  <a:lnTo>
                    <a:pt x="259" y="333"/>
                  </a:lnTo>
                  <a:lnTo>
                    <a:pt x="253" y="335"/>
                  </a:lnTo>
                  <a:lnTo>
                    <a:pt x="253" y="335"/>
                  </a:lnTo>
                  <a:lnTo>
                    <a:pt x="249" y="335"/>
                  </a:lnTo>
                  <a:lnTo>
                    <a:pt x="247" y="337"/>
                  </a:lnTo>
                  <a:lnTo>
                    <a:pt x="245" y="340"/>
                  </a:lnTo>
                  <a:lnTo>
                    <a:pt x="242" y="337"/>
                  </a:lnTo>
                  <a:lnTo>
                    <a:pt x="242" y="337"/>
                  </a:lnTo>
                  <a:lnTo>
                    <a:pt x="242" y="333"/>
                  </a:lnTo>
                  <a:lnTo>
                    <a:pt x="240" y="333"/>
                  </a:lnTo>
                  <a:lnTo>
                    <a:pt x="238" y="331"/>
                  </a:lnTo>
                  <a:lnTo>
                    <a:pt x="236" y="331"/>
                  </a:lnTo>
                  <a:lnTo>
                    <a:pt x="234" y="329"/>
                  </a:lnTo>
                  <a:lnTo>
                    <a:pt x="234" y="329"/>
                  </a:lnTo>
                  <a:lnTo>
                    <a:pt x="230" y="329"/>
                  </a:lnTo>
                  <a:lnTo>
                    <a:pt x="228" y="331"/>
                  </a:lnTo>
                  <a:lnTo>
                    <a:pt x="223" y="333"/>
                  </a:lnTo>
                  <a:lnTo>
                    <a:pt x="221" y="333"/>
                  </a:lnTo>
                  <a:lnTo>
                    <a:pt x="219" y="333"/>
                  </a:lnTo>
                  <a:lnTo>
                    <a:pt x="217" y="333"/>
                  </a:lnTo>
                  <a:lnTo>
                    <a:pt x="213" y="333"/>
                  </a:lnTo>
                  <a:lnTo>
                    <a:pt x="211" y="333"/>
                  </a:lnTo>
                  <a:lnTo>
                    <a:pt x="209" y="331"/>
                  </a:lnTo>
                  <a:lnTo>
                    <a:pt x="207" y="331"/>
                  </a:lnTo>
                  <a:lnTo>
                    <a:pt x="204" y="331"/>
                  </a:lnTo>
                  <a:lnTo>
                    <a:pt x="202" y="333"/>
                  </a:lnTo>
                  <a:lnTo>
                    <a:pt x="202" y="333"/>
                  </a:lnTo>
                  <a:lnTo>
                    <a:pt x="200" y="333"/>
                  </a:lnTo>
                  <a:lnTo>
                    <a:pt x="198" y="333"/>
                  </a:lnTo>
                  <a:lnTo>
                    <a:pt x="200" y="329"/>
                  </a:lnTo>
                  <a:lnTo>
                    <a:pt x="200" y="327"/>
                  </a:lnTo>
                  <a:lnTo>
                    <a:pt x="200" y="327"/>
                  </a:lnTo>
                  <a:lnTo>
                    <a:pt x="202" y="323"/>
                  </a:lnTo>
                  <a:lnTo>
                    <a:pt x="200" y="321"/>
                  </a:lnTo>
                  <a:lnTo>
                    <a:pt x="198" y="318"/>
                  </a:lnTo>
                  <a:lnTo>
                    <a:pt x="200" y="316"/>
                  </a:lnTo>
                  <a:lnTo>
                    <a:pt x="200" y="314"/>
                  </a:lnTo>
                  <a:lnTo>
                    <a:pt x="196" y="312"/>
                  </a:lnTo>
                  <a:lnTo>
                    <a:pt x="196" y="310"/>
                  </a:lnTo>
                  <a:lnTo>
                    <a:pt x="198" y="306"/>
                  </a:lnTo>
                  <a:lnTo>
                    <a:pt x="198" y="304"/>
                  </a:lnTo>
                  <a:lnTo>
                    <a:pt x="196" y="304"/>
                  </a:lnTo>
                  <a:lnTo>
                    <a:pt x="194" y="302"/>
                  </a:lnTo>
                  <a:lnTo>
                    <a:pt x="194" y="302"/>
                  </a:lnTo>
                  <a:lnTo>
                    <a:pt x="194" y="299"/>
                  </a:lnTo>
                  <a:lnTo>
                    <a:pt x="192" y="295"/>
                  </a:lnTo>
                  <a:lnTo>
                    <a:pt x="192" y="293"/>
                  </a:lnTo>
                  <a:lnTo>
                    <a:pt x="190" y="293"/>
                  </a:lnTo>
                  <a:lnTo>
                    <a:pt x="192" y="289"/>
                  </a:lnTo>
                  <a:lnTo>
                    <a:pt x="192" y="281"/>
                  </a:lnTo>
                  <a:lnTo>
                    <a:pt x="190" y="278"/>
                  </a:lnTo>
                  <a:lnTo>
                    <a:pt x="192" y="276"/>
                  </a:lnTo>
                  <a:lnTo>
                    <a:pt x="192" y="276"/>
                  </a:lnTo>
                  <a:lnTo>
                    <a:pt x="192" y="272"/>
                  </a:lnTo>
                  <a:lnTo>
                    <a:pt x="190" y="270"/>
                  </a:lnTo>
                  <a:lnTo>
                    <a:pt x="190" y="266"/>
                  </a:lnTo>
                  <a:lnTo>
                    <a:pt x="192" y="264"/>
                  </a:lnTo>
                  <a:lnTo>
                    <a:pt x="192" y="259"/>
                  </a:lnTo>
                  <a:lnTo>
                    <a:pt x="192" y="257"/>
                  </a:lnTo>
                  <a:lnTo>
                    <a:pt x="192" y="255"/>
                  </a:lnTo>
                  <a:lnTo>
                    <a:pt x="169" y="253"/>
                  </a:lnTo>
                  <a:lnTo>
                    <a:pt x="169" y="251"/>
                  </a:lnTo>
                  <a:lnTo>
                    <a:pt x="169" y="249"/>
                  </a:lnTo>
                  <a:lnTo>
                    <a:pt x="169" y="247"/>
                  </a:lnTo>
                  <a:lnTo>
                    <a:pt x="164" y="247"/>
                  </a:lnTo>
                  <a:lnTo>
                    <a:pt x="164" y="249"/>
                  </a:lnTo>
                  <a:lnTo>
                    <a:pt x="143" y="249"/>
                  </a:lnTo>
                  <a:lnTo>
                    <a:pt x="143" y="253"/>
                  </a:lnTo>
                  <a:lnTo>
                    <a:pt x="141" y="257"/>
                  </a:lnTo>
                  <a:lnTo>
                    <a:pt x="141" y="257"/>
                  </a:lnTo>
                  <a:lnTo>
                    <a:pt x="141" y="262"/>
                  </a:lnTo>
                  <a:lnTo>
                    <a:pt x="141" y="268"/>
                  </a:lnTo>
                  <a:lnTo>
                    <a:pt x="126" y="268"/>
                  </a:lnTo>
                  <a:lnTo>
                    <a:pt x="124" y="270"/>
                  </a:lnTo>
                  <a:lnTo>
                    <a:pt x="116" y="270"/>
                  </a:lnTo>
                  <a:lnTo>
                    <a:pt x="114" y="268"/>
                  </a:lnTo>
                  <a:lnTo>
                    <a:pt x="112" y="270"/>
                  </a:lnTo>
                  <a:lnTo>
                    <a:pt x="105" y="270"/>
                  </a:lnTo>
                  <a:lnTo>
                    <a:pt x="103" y="268"/>
                  </a:lnTo>
                  <a:lnTo>
                    <a:pt x="101" y="262"/>
                  </a:lnTo>
                  <a:lnTo>
                    <a:pt x="99" y="257"/>
                  </a:lnTo>
                  <a:lnTo>
                    <a:pt x="97" y="255"/>
                  </a:lnTo>
                  <a:lnTo>
                    <a:pt x="97" y="253"/>
                  </a:lnTo>
                  <a:lnTo>
                    <a:pt x="95" y="251"/>
                  </a:lnTo>
                  <a:lnTo>
                    <a:pt x="95" y="249"/>
                  </a:lnTo>
                  <a:lnTo>
                    <a:pt x="95" y="245"/>
                  </a:lnTo>
                  <a:lnTo>
                    <a:pt x="93" y="240"/>
                  </a:lnTo>
                  <a:lnTo>
                    <a:pt x="93" y="238"/>
                  </a:lnTo>
                  <a:lnTo>
                    <a:pt x="93" y="236"/>
                  </a:lnTo>
                  <a:lnTo>
                    <a:pt x="93" y="234"/>
                  </a:lnTo>
                  <a:lnTo>
                    <a:pt x="91" y="232"/>
                  </a:lnTo>
                  <a:lnTo>
                    <a:pt x="91" y="230"/>
                  </a:lnTo>
                  <a:lnTo>
                    <a:pt x="91" y="230"/>
                  </a:lnTo>
                  <a:lnTo>
                    <a:pt x="91" y="226"/>
                  </a:lnTo>
                  <a:lnTo>
                    <a:pt x="70" y="226"/>
                  </a:lnTo>
                  <a:lnTo>
                    <a:pt x="55" y="226"/>
                  </a:lnTo>
                  <a:lnTo>
                    <a:pt x="48" y="226"/>
                  </a:lnTo>
                  <a:lnTo>
                    <a:pt x="42" y="226"/>
                  </a:lnTo>
                  <a:lnTo>
                    <a:pt x="40" y="226"/>
                  </a:lnTo>
                  <a:lnTo>
                    <a:pt x="34" y="226"/>
                  </a:lnTo>
                  <a:lnTo>
                    <a:pt x="30" y="226"/>
                  </a:lnTo>
                  <a:lnTo>
                    <a:pt x="25" y="226"/>
                  </a:lnTo>
                  <a:lnTo>
                    <a:pt x="23" y="226"/>
                  </a:lnTo>
                  <a:lnTo>
                    <a:pt x="19" y="226"/>
                  </a:lnTo>
                  <a:lnTo>
                    <a:pt x="17" y="226"/>
                  </a:lnTo>
                  <a:lnTo>
                    <a:pt x="13" y="228"/>
                  </a:lnTo>
                  <a:lnTo>
                    <a:pt x="11" y="228"/>
                  </a:lnTo>
                  <a:lnTo>
                    <a:pt x="11" y="228"/>
                  </a:lnTo>
                  <a:lnTo>
                    <a:pt x="8" y="230"/>
                  </a:lnTo>
                  <a:lnTo>
                    <a:pt x="8" y="230"/>
                  </a:lnTo>
                  <a:lnTo>
                    <a:pt x="8" y="230"/>
                  </a:lnTo>
                  <a:lnTo>
                    <a:pt x="8" y="230"/>
                  </a:lnTo>
                  <a:lnTo>
                    <a:pt x="6" y="228"/>
                  </a:lnTo>
                  <a:lnTo>
                    <a:pt x="0" y="228"/>
                  </a:lnTo>
                  <a:lnTo>
                    <a:pt x="0" y="22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35" name="Freeform 145">
              <a:extLst>
                <a:ext uri="{FF2B5EF4-FFF2-40B4-BE49-F238E27FC236}">
                  <a16:creationId xmlns:a16="http://schemas.microsoft.com/office/drawing/2014/main" id="{D1ABBF05-C17A-415D-9AC2-B6FCFCBCF0C3}"/>
                </a:ext>
              </a:extLst>
            </p:cNvPr>
            <p:cNvSpPr>
              <a:spLocks/>
            </p:cNvSpPr>
            <p:nvPr/>
          </p:nvSpPr>
          <p:spPr bwMode="auto">
            <a:xfrm>
              <a:off x="4808724" y="3593330"/>
              <a:ext cx="50785" cy="121133"/>
            </a:xfrm>
            <a:custGeom>
              <a:avLst/>
              <a:gdLst>
                <a:gd name="T0" fmla="*/ 8 w 63"/>
                <a:gd name="T1" fmla="*/ 0 h 160"/>
                <a:gd name="T2" fmla="*/ 10 w 63"/>
                <a:gd name="T3" fmla="*/ 2 h 160"/>
                <a:gd name="T4" fmla="*/ 15 w 63"/>
                <a:gd name="T5" fmla="*/ 4 h 160"/>
                <a:gd name="T6" fmla="*/ 17 w 63"/>
                <a:gd name="T7" fmla="*/ 4 h 160"/>
                <a:gd name="T8" fmla="*/ 21 w 63"/>
                <a:gd name="T9" fmla="*/ 4 h 160"/>
                <a:gd name="T10" fmla="*/ 23 w 63"/>
                <a:gd name="T11" fmla="*/ 9 h 160"/>
                <a:gd name="T12" fmla="*/ 32 w 63"/>
                <a:gd name="T13" fmla="*/ 17 h 160"/>
                <a:gd name="T14" fmla="*/ 34 w 63"/>
                <a:gd name="T15" fmla="*/ 59 h 160"/>
                <a:gd name="T16" fmla="*/ 36 w 63"/>
                <a:gd name="T17" fmla="*/ 80 h 160"/>
                <a:gd name="T18" fmla="*/ 44 w 63"/>
                <a:gd name="T19" fmla="*/ 87 h 160"/>
                <a:gd name="T20" fmla="*/ 48 w 63"/>
                <a:gd name="T21" fmla="*/ 89 h 160"/>
                <a:gd name="T22" fmla="*/ 57 w 63"/>
                <a:gd name="T23" fmla="*/ 99 h 160"/>
                <a:gd name="T24" fmla="*/ 63 w 63"/>
                <a:gd name="T25" fmla="*/ 110 h 160"/>
                <a:gd name="T26" fmla="*/ 63 w 63"/>
                <a:gd name="T27" fmla="*/ 114 h 160"/>
                <a:gd name="T28" fmla="*/ 61 w 63"/>
                <a:gd name="T29" fmla="*/ 118 h 160"/>
                <a:gd name="T30" fmla="*/ 57 w 63"/>
                <a:gd name="T31" fmla="*/ 120 h 160"/>
                <a:gd name="T32" fmla="*/ 59 w 63"/>
                <a:gd name="T33" fmla="*/ 123 h 160"/>
                <a:gd name="T34" fmla="*/ 59 w 63"/>
                <a:gd name="T35" fmla="*/ 133 h 160"/>
                <a:gd name="T36" fmla="*/ 57 w 63"/>
                <a:gd name="T37" fmla="*/ 137 h 160"/>
                <a:gd name="T38" fmla="*/ 50 w 63"/>
                <a:gd name="T39" fmla="*/ 144 h 160"/>
                <a:gd name="T40" fmla="*/ 46 w 63"/>
                <a:gd name="T41" fmla="*/ 152 h 160"/>
                <a:gd name="T42" fmla="*/ 48 w 63"/>
                <a:gd name="T43" fmla="*/ 160 h 160"/>
                <a:gd name="T44" fmla="*/ 42 w 63"/>
                <a:gd name="T45" fmla="*/ 158 h 160"/>
                <a:gd name="T46" fmla="*/ 42 w 63"/>
                <a:gd name="T47" fmla="*/ 152 h 160"/>
                <a:gd name="T48" fmla="*/ 36 w 63"/>
                <a:gd name="T49" fmla="*/ 150 h 160"/>
                <a:gd name="T50" fmla="*/ 29 w 63"/>
                <a:gd name="T51" fmla="*/ 141 h 160"/>
                <a:gd name="T52" fmla="*/ 27 w 63"/>
                <a:gd name="T53" fmla="*/ 133 h 160"/>
                <a:gd name="T54" fmla="*/ 29 w 63"/>
                <a:gd name="T55" fmla="*/ 127 h 160"/>
                <a:gd name="T56" fmla="*/ 36 w 63"/>
                <a:gd name="T57" fmla="*/ 118 h 160"/>
                <a:gd name="T58" fmla="*/ 36 w 63"/>
                <a:gd name="T59" fmla="*/ 108 h 160"/>
                <a:gd name="T60" fmla="*/ 29 w 63"/>
                <a:gd name="T61" fmla="*/ 104 h 160"/>
                <a:gd name="T62" fmla="*/ 23 w 63"/>
                <a:gd name="T63" fmla="*/ 106 h 160"/>
                <a:gd name="T64" fmla="*/ 19 w 63"/>
                <a:gd name="T65" fmla="*/ 106 h 160"/>
                <a:gd name="T66" fmla="*/ 15 w 63"/>
                <a:gd name="T67" fmla="*/ 101 h 160"/>
                <a:gd name="T68" fmla="*/ 13 w 63"/>
                <a:gd name="T69" fmla="*/ 97 h 160"/>
                <a:gd name="T70" fmla="*/ 6 w 63"/>
                <a:gd name="T71" fmla="*/ 97 h 160"/>
                <a:gd name="T72" fmla="*/ 4 w 63"/>
                <a:gd name="T73" fmla="*/ 91 h 160"/>
                <a:gd name="T74" fmla="*/ 0 w 63"/>
                <a:gd name="T75" fmla="*/ 87 h 160"/>
                <a:gd name="T76" fmla="*/ 6 w 63"/>
                <a:gd name="T77" fmla="*/ 82 h 160"/>
                <a:gd name="T78" fmla="*/ 6 w 63"/>
                <a:gd name="T79" fmla="*/ 76 h 160"/>
                <a:gd name="T80" fmla="*/ 6 w 63"/>
                <a:gd name="T81" fmla="*/ 72 h 160"/>
                <a:gd name="T82" fmla="*/ 10 w 63"/>
                <a:gd name="T83" fmla="*/ 68 h 160"/>
                <a:gd name="T84" fmla="*/ 15 w 63"/>
                <a:gd name="T85" fmla="*/ 63 h 160"/>
                <a:gd name="T86" fmla="*/ 17 w 63"/>
                <a:gd name="T87" fmla="*/ 61 h 160"/>
                <a:gd name="T88" fmla="*/ 15 w 63"/>
                <a:gd name="T89" fmla="*/ 59 h 160"/>
                <a:gd name="T90" fmla="*/ 15 w 63"/>
                <a:gd name="T91" fmla="*/ 55 h 160"/>
                <a:gd name="T92" fmla="*/ 13 w 63"/>
                <a:gd name="T93" fmla="*/ 51 h 160"/>
                <a:gd name="T94" fmla="*/ 15 w 63"/>
                <a:gd name="T95" fmla="*/ 45 h 160"/>
                <a:gd name="T96" fmla="*/ 13 w 63"/>
                <a:gd name="T97" fmla="*/ 38 h 160"/>
                <a:gd name="T98" fmla="*/ 17 w 63"/>
                <a:gd name="T99" fmla="*/ 32 h 160"/>
                <a:gd name="T100" fmla="*/ 19 w 63"/>
                <a:gd name="T101" fmla="*/ 28 h 160"/>
                <a:gd name="T102" fmla="*/ 17 w 63"/>
                <a:gd name="T103" fmla="*/ 21 h 160"/>
                <a:gd name="T104" fmla="*/ 13 w 63"/>
                <a:gd name="T105" fmla="*/ 17 h 160"/>
                <a:gd name="T106" fmla="*/ 15 w 63"/>
                <a:gd name="T107" fmla="*/ 11 h 160"/>
                <a:gd name="T108" fmla="*/ 10 w 63"/>
                <a:gd name="T109" fmla="*/ 9 h 160"/>
                <a:gd name="T110" fmla="*/ 8 w 63"/>
                <a:gd name="T111"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 h="160">
                  <a:moveTo>
                    <a:pt x="6" y="0"/>
                  </a:moveTo>
                  <a:lnTo>
                    <a:pt x="8" y="0"/>
                  </a:lnTo>
                  <a:lnTo>
                    <a:pt x="10" y="0"/>
                  </a:lnTo>
                  <a:lnTo>
                    <a:pt x="10" y="2"/>
                  </a:lnTo>
                  <a:lnTo>
                    <a:pt x="13" y="2"/>
                  </a:lnTo>
                  <a:lnTo>
                    <a:pt x="15" y="4"/>
                  </a:lnTo>
                  <a:lnTo>
                    <a:pt x="15" y="4"/>
                  </a:lnTo>
                  <a:lnTo>
                    <a:pt x="17" y="4"/>
                  </a:lnTo>
                  <a:lnTo>
                    <a:pt x="19" y="4"/>
                  </a:lnTo>
                  <a:lnTo>
                    <a:pt x="21" y="4"/>
                  </a:lnTo>
                  <a:lnTo>
                    <a:pt x="21" y="7"/>
                  </a:lnTo>
                  <a:lnTo>
                    <a:pt x="23" y="9"/>
                  </a:lnTo>
                  <a:lnTo>
                    <a:pt x="25" y="11"/>
                  </a:lnTo>
                  <a:lnTo>
                    <a:pt x="32" y="17"/>
                  </a:lnTo>
                  <a:lnTo>
                    <a:pt x="34" y="26"/>
                  </a:lnTo>
                  <a:lnTo>
                    <a:pt x="34" y="59"/>
                  </a:lnTo>
                  <a:lnTo>
                    <a:pt x="32" y="61"/>
                  </a:lnTo>
                  <a:lnTo>
                    <a:pt x="36" y="80"/>
                  </a:lnTo>
                  <a:lnTo>
                    <a:pt x="42" y="85"/>
                  </a:lnTo>
                  <a:lnTo>
                    <a:pt x="44" y="87"/>
                  </a:lnTo>
                  <a:lnTo>
                    <a:pt x="46" y="89"/>
                  </a:lnTo>
                  <a:lnTo>
                    <a:pt x="48" y="89"/>
                  </a:lnTo>
                  <a:lnTo>
                    <a:pt x="55" y="95"/>
                  </a:lnTo>
                  <a:lnTo>
                    <a:pt x="57" y="99"/>
                  </a:lnTo>
                  <a:lnTo>
                    <a:pt x="61" y="106"/>
                  </a:lnTo>
                  <a:lnTo>
                    <a:pt x="63" y="110"/>
                  </a:lnTo>
                  <a:lnTo>
                    <a:pt x="63" y="112"/>
                  </a:lnTo>
                  <a:lnTo>
                    <a:pt x="63" y="114"/>
                  </a:lnTo>
                  <a:lnTo>
                    <a:pt x="61" y="116"/>
                  </a:lnTo>
                  <a:lnTo>
                    <a:pt x="61" y="118"/>
                  </a:lnTo>
                  <a:lnTo>
                    <a:pt x="59" y="118"/>
                  </a:lnTo>
                  <a:lnTo>
                    <a:pt x="57" y="120"/>
                  </a:lnTo>
                  <a:lnTo>
                    <a:pt x="59" y="120"/>
                  </a:lnTo>
                  <a:lnTo>
                    <a:pt x="59" y="123"/>
                  </a:lnTo>
                  <a:lnTo>
                    <a:pt x="59" y="125"/>
                  </a:lnTo>
                  <a:lnTo>
                    <a:pt x="59" y="133"/>
                  </a:lnTo>
                  <a:lnTo>
                    <a:pt x="59" y="135"/>
                  </a:lnTo>
                  <a:lnTo>
                    <a:pt x="57" y="137"/>
                  </a:lnTo>
                  <a:lnTo>
                    <a:pt x="53" y="139"/>
                  </a:lnTo>
                  <a:lnTo>
                    <a:pt x="50" y="144"/>
                  </a:lnTo>
                  <a:lnTo>
                    <a:pt x="48" y="148"/>
                  </a:lnTo>
                  <a:lnTo>
                    <a:pt x="46" y="152"/>
                  </a:lnTo>
                  <a:lnTo>
                    <a:pt x="48" y="156"/>
                  </a:lnTo>
                  <a:lnTo>
                    <a:pt x="48" y="160"/>
                  </a:lnTo>
                  <a:lnTo>
                    <a:pt x="44" y="160"/>
                  </a:lnTo>
                  <a:lnTo>
                    <a:pt x="42" y="158"/>
                  </a:lnTo>
                  <a:lnTo>
                    <a:pt x="44" y="156"/>
                  </a:lnTo>
                  <a:lnTo>
                    <a:pt x="42" y="152"/>
                  </a:lnTo>
                  <a:lnTo>
                    <a:pt x="40" y="150"/>
                  </a:lnTo>
                  <a:lnTo>
                    <a:pt x="36" y="150"/>
                  </a:lnTo>
                  <a:lnTo>
                    <a:pt x="34" y="146"/>
                  </a:lnTo>
                  <a:lnTo>
                    <a:pt x="29" y="141"/>
                  </a:lnTo>
                  <a:lnTo>
                    <a:pt x="29" y="139"/>
                  </a:lnTo>
                  <a:lnTo>
                    <a:pt x="27" y="133"/>
                  </a:lnTo>
                  <a:lnTo>
                    <a:pt x="27" y="131"/>
                  </a:lnTo>
                  <a:lnTo>
                    <a:pt x="29" y="127"/>
                  </a:lnTo>
                  <a:lnTo>
                    <a:pt x="32" y="123"/>
                  </a:lnTo>
                  <a:lnTo>
                    <a:pt x="36" y="118"/>
                  </a:lnTo>
                  <a:lnTo>
                    <a:pt x="36" y="114"/>
                  </a:lnTo>
                  <a:lnTo>
                    <a:pt x="36" y="108"/>
                  </a:lnTo>
                  <a:lnTo>
                    <a:pt x="34" y="106"/>
                  </a:lnTo>
                  <a:lnTo>
                    <a:pt x="29" y="104"/>
                  </a:lnTo>
                  <a:lnTo>
                    <a:pt x="25" y="104"/>
                  </a:lnTo>
                  <a:lnTo>
                    <a:pt x="23" y="106"/>
                  </a:lnTo>
                  <a:lnTo>
                    <a:pt x="21" y="106"/>
                  </a:lnTo>
                  <a:lnTo>
                    <a:pt x="19" y="106"/>
                  </a:lnTo>
                  <a:lnTo>
                    <a:pt x="15" y="104"/>
                  </a:lnTo>
                  <a:lnTo>
                    <a:pt x="15" y="101"/>
                  </a:lnTo>
                  <a:lnTo>
                    <a:pt x="13" y="99"/>
                  </a:lnTo>
                  <a:lnTo>
                    <a:pt x="13" y="97"/>
                  </a:lnTo>
                  <a:lnTo>
                    <a:pt x="10" y="95"/>
                  </a:lnTo>
                  <a:lnTo>
                    <a:pt x="6" y="97"/>
                  </a:lnTo>
                  <a:lnTo>
                    <a:pt x="6" y="95"/>
                  </a:lnTo>
                  <a:lnTo>
                    <a:pt x="4" y="91"/>
                  </a:lnTo>
                  <a:lnTo>
                    <a:pt x="2" y="89"/>
                  </a:lnTo>
                  <a:lnTo>
                    <a:pt x="0" y="87"/>
                  </a:lnTo>
                  <a:lnTo>
                    <a:pt x="2" y="85"/>
                  </a:lnTo>
                  <a:lnTo>
                    <a:pt x="6" y="82"/>
                  </a:lnTo>
                  <a:lnTo>
                    <a:pt x="6" y="78"/>
                  </a:lnTo>
                  <a:lnTo>
                    <a:pt x="6" y="76"/>
                  </a:lnTo>
                  <a:lnTo>
                    <a:pt x="6" y="76"/>
                  </a:lnTo>
                  <a:lnTo>
                    <a:pt x="6" y="72"/>
                  </a:lnTo>
                  <a:lnTo>
                    <a:pt x="6" y="70"/>
                  </a:lnTo>
                  <a:lnTo>
                    <a:pt x="10" y="68"/>
                  </a:lnTo>
                  <a:lnTo>
                    <a:pt x="13" y="66"/>
                  </a:lnTo>
                  <a:lnTo>
                    <a:pt x="15" y="63"/>
                  </a:lnTo>
                  <a:lnTo>
                    <a:pt x="17" y="63"/>
                  </a:lnTo>
                  <a:lnTo>
                    <a:pt x="17" y="61"/>
                  </a:lnTo>
                  <a:lnTo>
                    <a:pt x="15" y="61"/>
                  </a:lnTo>
                  <a:lnTo>
                    <a:pt x="15" y="59"/>
                  </a:lnTo>
                  <a:lnTo>
                    <a:pt x="13" y="57"/>
                  </a:lnTo>
                  <a:lnTo>
                    <a:pt x="15" y="55"/>
                  </a:lnTo>
                  <a:lnTo>
                    <a:pt x="15" y="53"/>
                  </a:lnTo>
                  <a:lnTo>
                    <a:pt x="13" y="51"/>
                  </a:lnTo>
                  <a:lnTo>
                    <a:pt x="15" y="47"/>
                  </a:lnTo>
                  <a:lnTo>
                    <a:pt x="15" y="45"/>
                  </a:lnTo>
                  <a:lnTo>
                    <a:pt x="13" y="42"/>
                  </a:lnTo>
                  <a:lnTo>
                    <a:pt x="13" y="38"/>
                  </a:lnTo>
                  <a:lnTo>
                    <a:pt x="13" y="36"/>
                  </a:lnTo>
                  <a:lnTo>
                    <a:pt x="17" y="32"/>
                  </a:lnTo>
                  <a:lnTo>
                    <a:pt x="17" y="30"/>
                  </a:lnTo>
                  <a:lnTo>
                    <a:pt x="19" y="28"/>
                  </a:lnTo>
                  <a:lnTo>
                    <a:pt x="19" y="23"/>
                  </a:lnTo>
                  <a:lnTo>
                    <a:pt x="17" y="21"/>
                  </a:lnTo>
                  <a:lnTo>
                    <a:pt x="13" y="19"/>
                  </a:lnTo>
                  <a:lnTo>
                    <a:pt x="13" y="17"/>
                  </a:lnTo>
                  <a:lnTo>
                    <a:pt x="15" y="11"/>
                  </a:lnTo>
                  <a:lnTo>
                    <a:pt x="15" y="11"/>
                  </a:lnTo>
                  <a:lnTo>
                    <a:pt x="13" y="9"/>
                  </a:lnTo>
                  <a:lnTo>
                    <a:pt x="10" y="9"/>
                  </a:lnTo>
                  <a:lnTo>
                    <a:pt x="8" y="4"/>
                  </a:lnTo>
                  <a:lnTo>
                    <a:pt x="8" y="4"/>
                  </a:lnTo>
                  <a:lnTo>
                    <a:pt x="6"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36" name="Freeform 146">
              <a:extLst>
                <a:ext uri="{FF2B5EF4-FFF2-40B4-BE49-F238E27FC236}">
                  <a16:creationId xmlns:a16="http://schemas.microsoft.com/office/drawing/2014/main" id="{4A22918B-B0C3-4987-8523-42FAE7DF6E30}"/>
                </a:ext>
              </a:extLst>
            </p:cNvPr>
            <p:cNvSpPr>
              <a:spLocks/>
            </p:cNvSpPr>
            <p:nvPr/>
          </p:nvSpPr>
          <p:spPr bwMode="auto">
            <a:xfrm>
              <a:off x="4633798" y="3575916"/>
              <a:ext cx="190243" cy="151416"/>
            </a:xfrm>
            <a:custGeom>
              <a:avLst/>
              <a:gdLst>
                <a:gd name="T0" fmla="*/ 48 w 236"/>
                <a:gd name="T1" fmla="*/ 61 h 200"/>
                <a:gd name="T2" fmla="*/ 53 w 236"/>
                <a:gd name="T3" fmla="*/ 68 h 200"/>
                <a:gd name="T4" fmla="*/ 61 w 236"/>
                <a:gd name="T5" fmla="*/ 63 h 200"/>
                <a:gd name="T6" fmla="*/ 69 w 236"/>
                <a:gd name="T7" fmla="*/ 68 h 200"/>
                <a:gd name="T8" fmla="*/ 76 w 236"/>
                <a:gd name="T9" fmla="*/ 74 h 200"/>
                <a:gd name="T10" fmla="*/ 90 w 236"/>
                <a:gd name="T11" fmla="*/ 78 h 200"/>
                <a:gd name="T12" fmla="*/ 99 w 236"/>
                <a:gd name="T13" fmla="*/ 76 h 200"/>
                <a:gd name="T14" fmla="*/ 107 w 236"/>
                <a:gd name="T15" fmla="*/ 70 h 200"/>
                <a:gd name="T16" fmla="*/ 116 w 236"/>
                <a:gd name="T17" fmla="*/ 82 h 200"/>
                <a:gd name="T18" fmla="*/ 135 w 236"/>
                <a:gd name="T19" fmla="*/ 97 h 200"/>
                <a:gd name="T20" fmla="*/ 149 w 236"/>
                <a:gd name="T21" fmla="*/ 105 h 200"/>
                <a:gd name="T22" fmla="*/ 158 w 236"/>
                <a:gd name="T23" fmla="*/ 105 h 200"/>
                <a:gd name="T24" fmla="*/ 149 w 236"/>
                <a:gd name="T25" fmla="*/ 82 h 200"/>
                <a:gd name="T26" fmla="*/ 143 w 236"/>
                <a:gd name="T27" fmla="*/ 86 h 200"/>
                <a:gd name="T28" fmla="*/ 133 w 236"/>
                <a:gd name="T29" fmla="*/ 74 h 200"/>
                <a:gd name="T30" fmla="*/ 135 w 236"/>
                <a:gd name="T31" fmla="*/ 51 h 200"/>
                <a:gd name="T32" fmla="*/ 139 w 236"/>
                <a:gd name="T33" fmla="*/ 42 h 200"/>
                <a:gd name="T34" fmla="*/ 139 w 236"/>
                <a:gd name="T35" fmla="*/ 34 h 200"/>
                <a:gd name="T36" fmla="*/ 135 w 236"/>
                <a:gd name="T37" fmla="*/ 23 h 200"/>
                <a:gd name="T38" fmla="*/ 187 w 236"/>
                <a:gd name="T39" fmla="*/ 4 h 200"/>
                <a:gd name="T40" fmla="*/ 196 w 236"/>
                <a:gd name="T41" fmla="*/ 9 h 200"/>
                <a:gd name="T42" fmla="*/ 213 w 236"/>
                <a:gd name="T43" fmla="*/ 15 h 200"/>
                <a:gd name="T44" fmla="*/ 221 w 236"/>
                <a:gd name="T45" fmla="*/ 23 h 200"/>
                <a:gd name="T46" fmla="*/ 227 w 236"/>
                <a:gd name="T47" fmla="*/ 32 h 200"/>
                <a:gd name="T48" fmla="*/ 230 w 236"/>
                <a:gd name="T49" fmla="*/ 40 h 200"/>
                <a:gd name="T50" fmla="*/ 236 w 236"/>
                <a:gd name="T51" fmla="*/ 51 h 200"/>
                <a:gd name="T52" fmla="*/ 230 w 236"/>
                <a:gd name="T53" fmla="*/ 61 h 200"/>
                <a:gd name="T54" fmla="*/ 230 w 236"/>
                <a:gd name="T55" fmla="*/ 74 h 200"/>
                <a:gd name="T56" fmla="*/ 232 w 236"/>
                <a:gd name="T57" fmla="*/ 82 h 200"/>
                <a:gd name="T58" fmla="*/ 232 w 236"/>
                <a:gd name="T59" fmla="*/ 86 h 200"/>
                <a:gd name="T60" fmla="*/ 223 w 236"/>
                <a:gd name="T61" fmla="*/ 95 h 200"/>
                <a:gd name="T62" fmla="*/ 223 w 236"/>
                <a:gd name="T63" fmla="*/ 105 h 200"/>
                <a:gd name="T64" fmla="*/ 221 w 236"/>
                <a:gd name="T65" fmla="*/ 114 h 200"/>
                <a:gd name="T66" fmla="*/ 217 w 236"/>
                <a:gd name="T67" fmla="*/ 122 h 200"/>
                <a:gd name="T68" fmla="*/ 177 w 236"/>
                <a:gd name="T69" fmla="*/ 137 h 200"/>
                <a:gd name="T70" fmla="*/ 168 w 236"/>
                <a:gd name="T71" fmla="*/ 152 h 200"/>
                <a:gd name="T72" fmla="*/ 160 w 236"/>
                <a:gd name="T73" fmla="*/ 152 h 200"/>
                <a:gd name="T74" fmla="*/ 147 w 236"/>
                <a:gd name="T75" fmla="*/ 154 h 200"/>
                <a:gd name="T76" fmla="*/ 137 w 236"/>
                <a:gd name="T77" fmla="*/ 162 h 200"/>
                <a:gd name="T78" fmla="*/ 135 w 236"/>
                <a:gd name="T79" fmla="*/ 169 h 200"/>
                <a:gd name="T80" fmla="*/ 101 w 236"/>
                <a:gd name="T81" fmla="*/ 198 h 200"/>
                <a:gd name="T82" fmla="*/ 88 w 236"/>
                <a:gd name="T83" fmla="*/ 196 h 200"/>
                <a:gd name="T84" fmla="*/ 80 w 236"/>
                <a:gd name="T85" fmla="*/ 196 h 200"/>
                <a:gd name="T86" fmla="*/ 69 w 236"/>
                <a:gd name="T87" fmla="*/ 196 h 200"/>
                <a:gd name="T88" fmla="*/ 59 w 236"/>
                <a:gd name="T89" fmla="*/ 190 h 200"/>
                <a:gd name="T90" fmla="*/ 53 w 236"/>
                <a:gd name="T91" fmla="*/ 190 h 200"/>
                <a:gd name="T92" fmla="*/ 27 w 236"/>
                <a:gd name="T93" fmla="*/ 194 h 200"/>
                <a:gd name="T94" fmla="*/ 19 w 236"/>
                <a:gd name="T95" fmla="*/ 183 h 200"/>
                <a:gd name="T96" fmla="*/ 6 w 236"/>
                <a:gd name="T97" fmla="*/ 175 h 200"/>
                <a:gd name="T98" fmla="*/ 0 w 236"/>
                <a:gd name="T99" fmla="*/ 164 h 200"/>
                <a:gd name="T100" fmla="*/ 42 w 236"/>
                <a:gd name="T101" fmla="*/ 91 h 200"/>
                <a:gd name="T102" fmla="*/ 42 w 236"/>
                <a:gd name="T103" fmla="*/ 78 h 200"/>
                <a:gd name="T104" fmla="*/ 42 w 236"/>
                <a:gd name="T105" fmla="*/ 5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6" h="200">
                  <a:moveTo>
                    <a:pt x="42" y="57"/>
                  </a:moveTo>
                  <a:lnTo>
                    <a:pt x="44" y="59"/>
                  </a:lnTo>
                  <a:lnTo>
                    <a:pt x="46" y="59"/>
                  </a:lnTo>
                  <a:lnTo>
                    <a:pt x="48" y="61"/>
                  </a:lnTo>
                  <a:lnTo>
                    <a:pt x="50" y="61"/>
                  </a:lnTo>
                  <a:lnTo>
                    <a:pt x="50" y="65"/>
                  </a:lnTo>
                  <a:lnTo>
                    <a:pt x="50" y="65"/>
                  </a:lnTo>
                  <a:lnTo>
                    <a:pt x="53" y="68"/>
                  </a:lnTo>
                  <a:lnTo>
                    <a:pt x="55" y="65"/>
                  </a:lnTo>
                  <a:lnTo>
                    <a:pt x="57" y="63"/>
                  </a:lnTo>
                  <a:lnTo>
                    <a:pt x="61" y="63"/>
                  </a:lnTo>
                  <a:lnTo>
                    <a:pt x="61" y="63"/>
                  </a:lnTo>
                  <a:lnTo>
                    <a:pt x="67" y="61"/>
                  </a:lnTo>
                  <a:lnTo>
                    <a:pt x="67" y="61"/>
                  </a:lnTo>
                  <a:lnTo>
                    <a:pt x="67" y="65"/>
                  </a:lnTo>
                  <a:lnTo>
                    <a:pt x="69" y="68"/>
                  </a:lnTo>
                  <a:lnTo>
                    <a:pt x="69" y="70"/>
                  </a:lnTo>
                  <a:lnTo>
                    <a:pt x="69" y="72"/>
                  </a:lnTo>
                  <a:lnTo>
                    <a:pt x="71" y="72"/>
                  </a:lnTo>
                  <a:lnTo>
                    <a:pt x="76" y="74"/>
                  </a:lnTo>
                  <a:lnTo>
                    <a:pt x="76" y="74"/>
                  </a:lnTo>
                  <a:lnTo>
                    <a:pt x="82" y="76"/>
                  </a:lnTo>
                  <a:lnTo>
                    <a:pt x="86" y="76"/>
                  </a:lnTo>
                  <a:lnTo>
                    <a:pt x="90" y="78"/>
                  </a:lnTo>
                  <a:lnTo>
                    <a:pt x="90" y="78"/>
                  </a:lnTo>
                  <a:lnTo>
                    <a:pt x="93" y="78"/>
                  </a:lnTo>
                  <a:lnTo>
                    <a:pt x="99" y="76"/>
                  </a:lnTo>
                  <a:lnTo>
                    <a:pt x="99" y="76"/>
                  </a:lnTo>
                  <a:lnTo>
                    <a:pt x="101" y="70"/>
                  </a:lnTo>
                  <a:lnTo>
                    <a:pt x="105" y="70"/>
                  </a:lnTo>
                  <a:lnTo>
                    <a:pt x="105" y="68"/>
                  </a:lnTo>
                  <a:lnTo>
                    <a:pt x="107" y="70"/>
                  </a:lnTo>
                  <a:lnTo>
                    <a:pt x="107" y="74"/>
                  </a:lnTo>
                  <a:lnTo>
                    <a:pt x="112" y="78"/>
                  </a:lnTo>
                  <a:lnTo>
                    <a:pt x="112" y="80"/>
                  </a:lnTo>
                  <a:lnTo>
                    <a:pt x="116" y="82"/>
                  </a:lnTo>
                  <a:lnTo>
                    <a:pt x="124" y="84"/>
                  </a:lnTo>
                  <a:lnTo>
                    <a:pt x="128" y="89"/>
                  </a:lnTo>
                  <a:lnTo>
                    <a:pt x="133" y="95"/>
                  </a:lnTo>
                  <a:lnTo>
                    <a:pt x="135" y="97"/>
                  </a:lnTo>
                  <a:lnTo>
                    <a:pt x="139" y="101"/>
                  </a:lnTo>
                  <a:lnTo>
                    <a:pt x="143" y="105"/>
                  </a:lnTo>
                  <a:lnTo>
                    <a:pt x="145" y="105"/>
                  </a:lnTo>
                  <a:lnTo>
                    <a:pt x="149" y="105"/>
                  </a:lnTo>
                  <a:lnTo>
                    <a:pt x="152" y="103"/>
                  </a:lnTo>
                  <a:lnTo>
                    <a:pt x="154" y="103"/>
                  </a:lnTo>
                  <a:lnTo>
                    <a:pt x="154" y="105"/>
                  </a:lnTo>
                  <a:lnTo>
                    <a:pt x="158" y="105"/>
                  </a:lnTo>
                  <a:lnTo>
                    <a:pt x="158" y="103"/>
                  </a:lnTo>
                  <a:lnTo>
                    <a:pt x="158" y="82"/>
                  </a:lnTo>
                  <a:lnTo>
                    <a:pt x="156" y="82"/>
                  </a:lnTo>
                  <a:lnTo>
                    <a:pt x="149" y="82"/>
                  </a:lnTo>
                  <a:lnTo>
                    <a:pt x="152" y="84"/>
                  </a:lnTo>
                  <a:lnTo>
                    <a:pt x="152" y="86"/>
                  </a:lnTo>
                  <a:lnTo>
                    <a:pt x="152" y="86"/>
                  </a:lnTo>
                  <a:lnTo>
                    <a:pt x="143" y="86"/>
                  </a:lnTo>
                  <a:lnTo>
                    <a:pt x="141" y="84"/>
                  </a:lnTo>
                  <a:lnTo>
                    <a:pt x="139" y="82"/>
                  </a:lnTo>
                  <a:lnTo>
                    <a:pt x="135" y="76"/>
                  </a:lnTo>
                  <a:lnTo>
                    <a:pt x="133" y="74"/>
                  </a:lnTo>
                  <a:lnTo>
                    <a:pt x="133" y="68"/>
                  </a:lnTo>
                  <a:lnTo>
                    <a:pt x="130" y="57"/>
                  </a:lnTo>
                  <a:lnTo>
                    <a:pt x="133" y="55"/>
                  </a:lnTo>
                  <a:lnTo>
                    <a:pt x="135" y="51"/>
                  </a:lnTo>
                  <a:lnTo>
                    <a:pt x="137" y="49"/>
                  </a:lnTo>
                  <a:lnTo>
                    <a:pt x="137" y="49"/>
                  </a:lnTo>
                  <a:lnTo>
                    <a:pt x="139" y="46"/>
                  </a:lnTo>
                  <a:lnTo>
                    <a:pt x="139" y="42"/>
                  </a:lnTo>
                  <a:lnTo>
                    <a:pt x="139" y="40"/>
                  </a:lnTo>
                  <a:lnTo>
                    <a:pt x="139" y="38"/>
                  </a:lnTo>
                  <a:lnTo>
                    <a:pt x="139" y="34"/>
                  </a:lnTo>
                  <a:lnTo>
                    <a:pt x="139" y="34"/>
                  </a:lnTo>
                  <a:lnTo>
                    <a:pt x="139" y="32"/>
                  </a:lnTo>
                  <a:lnTo>
                    <a:pt x="137" y="30"/>
                  </a:lnTo>
                  <a:lnTo>
                    <a:pt x="135" y="27"/>
                  </a:lnTo>
                  <a:lnTo>
                    <a:pt x="135" y="23"/>
                  </a:lnTo>
                  <a:lnTo>
                    <a:pt x="143" y="9"/>
                  </a:lnTo>
                  <a:lnTo>
                    <a:pt x="175" y="0"/>
                  </a:lnTo>
                  <a:lnTo>
                    <a:pt x="185" y="4"/>
                  </a:lnTo>
                  <a:lnTo>
                    <a:pt x="187" y="4"/>
                  </a:lnTo>
                  <a:lnTo>
                    <a:pt x="190" y="6"/>
                  </a:lnTo>
                  <a:lnTo>
                    <a:pt x="192" y="6"/>
                  </a:lnTo>
                  <a:lnTo>
                    <a:pt x="196" y="9"/>
                  </a:lnTo>
                  <a:lnTo>
                    <a:pt x="196" y="9"/>
                  </a:lnTo>
                  <a:lnTo>
                    <a:pt x="198" y="11"/>
                  </a:lnTo>
                  <a:lnTo>
                    <a:pt x="202" y="11"/>
                  </a:lnTo>
                  <a:lnTo>
                    <a:pt x="211" y="15"/>
                  </a:lnTo>
                  <a:lnTo>
                    <a:pt x="213" y="15"/>
                  </a:lnTo>
                  <a:lnTo>
                    <a:pt x="215" y="17"/>
                  </a:lnTo>
                  <a:lnTo>
                    <a:pt x="217" y="17"/>
                  </a:lnTo>
                  <a:lnTo>
                    <a:pt x="219" y="19"/>
                  </a:lnTo>
                  <a:lnTo>
                    <a:pt x="221" y="23"/>
                  </a:lnTo>
                  <a:lnTo>
                    <a:pt x="223" y="23"/>
                  </a:lnTo>
                  <a:lnTo>
                    <a:pt x="225" y="27"/>
                  </a:lnTo>
                  <a:lnTo>
                    <a:pt x="225" y="27"/>
                  </a:lnTo>
                  <a:lnTo>
                    <a:pt x="227" y="32"/>
                  </a:lnTo>
                  <a:lnTo>
                    <a:pt x="230" y="32"/>
                  </a:lnTo>
                  <a:lnTo>
                    <a:pt x="232" y="34"/>
                  </a:lnTo>
                  <a:lnTo>
                    <a:pt x="232" y="34"/>
                  </a:lnTo>
                  <a:lnTo>
                    <a:pt x="230" y="40"/>
                  </a:lnTo>
                  <a:lnTo>
                    <a:pt x="230" y="42"/>
                  </a:lnTo>
                  <a:lnTo>
                    <a:pt x="234" y="44"/>
                  </a:lnTo>
                  <a:lnTo>
                    <a:pt x="236" y="46"/>
                  </a:lnTo>
                  <a:lnTo>
                    <a:pt x="236" y="51"/>
                  </a:lnTo>
                  <a:lnTo>
                    <a:pt x="234" y="53"/>
                  </a:lnTo>
                  <a:lnTo>
                    <a:pt x="234" y="55"/>
                  </a:lnTo>
                  <a:lnTo>
                    <a:pt x="230" y="59"/>
                  </a:lnTo>
                  <a:lnTo>
                    <a:pt x="230" y="61"/>
                  </a:lnTo>
                  <a:lnTo>
                    <a:pt x="230" y="65"/>
                  </a:lnTo>
                  <a:lnTo>
                    <a:pt x="232" y="68"/>
                  </a:lnTo>
                  <a:lnTo>
                    <a:pt x="232" y="70"/>
                  </a:lnTo>
                  <a:lnTo>
                    <a:pt x="230" y="74"/>
                  </a:lnTo>
                  <a:lnTo>
                    <a:pt x="232" y="76"/>
                  </a:lnTo>
                  <a:lnTo>
                    <a:pt x="232" y="78"/>
                  </a:lnTo>
                  <a:lnTo>
                    <a:pt x="230" y="80"/>
                  </a:lnTo>
                  <a:lnTo>
                    <a:pt x="232" y="82"/>
                  </a:lnTo>
                  <a:lnTo>
                    <a:pt x="232" y="84"/>
                  </a:lnTo>
                  <a:lnTo>
                    <a:pt x="234" y="84"/>
                  </a:lnTo>
                  <a:lnTo>
                    <a:pt x="234" y="86"/>
                  </a:lnTo>
                  <a:lnTo>
                    <a:pt x="232" y="86"/>
                  </a:lnTo>
                  <a:lnTo>
                    <a:pt x="230" y="89"/>
                  </a:lnTo>
                  <a:lnTo>
                    <a:pt x="227" y="91"/>
                  </a:lnTo>
                  <a:lnTo>
                    <a:pt x="223" y="93"/>
                  </a:lnTo>
                  <a:lnTo>
                    <a:pt x="223" y="95"/>
                  </a:lnTo>
                  <a:lnTo>
                    <a:pt x="223" y="99"/>
                  </a:lnTo>
                  <a:lnTo>
                    <a:pt x="223" y="99"/>
                  </a:lnTo>
                  <a:lnTo>
                    <a:pt x="223" y="101"/>
                  </a:lnTo>
                  <a:lnTo>
                    <a:pt x="223" y="105"/>
                  </a:lnTo>
                  <a:lnTo>
                    <a:pt x="219" y="108"/>
                  </a:lnTo>
                  <a:lnTo>
                    <a:pt x="217" y="110"/>
                  </a:lnTo>
                  <a:lnTo>
                    <a:pt x="219" y="112"/>
                  </a:lnTo>
                  <a:lnTo>
                    <a:pt x="221" y="114"/>
                  </a:lnTo>
                  <a:lnTo>
                    <a:pt x="223" y="118"/>
                  </a:lnTo>
                  <a:lnTo>
                    <a:pt x="223" y="120"/>
                  </a:lnTo>
                  <a:lnTo>
                    <a:pt x="223" y="120"/>
                  </a:lnTo>
                  <a:lnTo>
                    <a:pt x="217" y="122"/>
                  </a:lnTo>
                  <a:lnTo>
                    <a:pt x="204" y="127"/>
                  </a:lnTo>
                  <a:lnTo>
                    <a:pt x="202" y="129"/>
                  </a:lnTo>
                  <a:lnTo>
                    <a:pt x="181" y="137"/>
                  </a:lnTo>
                  <a:lnTo>
                    <a:pt x="177" y="137"/>
                  </a:lnTo>
                  <a:lnTo>
                    <a:pt x="168" y="141"/>
                  </a:lnTo>
                  <a:lnTo>
                    <a:pt x="168" y="143"/>
                  </a:lnTo>
                  <a:lnTo>
                    <a:pt x="168" y="150"/>
                  </a:lnTo>
                  <a:lnTo>
                    <a:pt x="168" y="152"/>
                  </a:lnTo>
                  <a:lnTo>
                    <a:pt x="168" y="152"/>
                  </a:lnTo>
                  <a:lnTo>
                    <a:pt x="166" y="152"/>
                  </a:lnTo>
                  <a:lnTo>
                    <a:pt x="162" y="152"/>
                  </a:lnTo>
                  <a:lnTo>
                    <a:pt x="160" y="152"/>
                  </a:lnTo>
                  <a:lnTo>
                    <a:pt x="160" y="150"/>
                  </a:lnTo>
                  <a:lnTo>
                    <a:pt x="154" y="150"/>
                  </a:lnTo>
                  <a:lnTo>
                    <a:pt x="149" y="152"/>
                  </a:lnTo>
                  <a:lnTo>
                    <a:pt x="147" y="154"/>
                  </a:lnTo>
                  <a:lnTo>
                    <a:pt x="145" y="154"/>
                  </a:lnTo>
                  <a:lnTo>
                    <a:pt x="139" y="156"/>
                  </a:lnTo>
                  <a:lnTo>
                    <a:pt x="137" y="160"/>
                  </a:lnTo>
                  <a:lnTo>
                    <a:pt x="137" y="162"/>
                  </a:lnTo>
                  <a:lnTo>
                    <a:pt x="137" y="164"/>
                  </a:lnTo>
                  <a:lnTo>
                    <a:pt x="137" y="164"/>
                  </a:lnTo>
                  <a:lnTo>
                    <a:pt x="137" y="167"/>
                  </a:lnTo>
                  <a:lnTo>
                    <a:pt x="135" y="169"/>
                  </a:lnTo>
                  <a:lnTo>
                    <a:pt x="128" y="171"/>
                  </a:lnTo>
                  <a:lnTo>
                    <a:pt x="116" y="179"/>
                  </a:lnTo>
                  <a:lnTo>
                    <a:pt x="107" y="190"/>
                  </a:lnTo>
                  <a:lnTo>
                    <a:pt x="101" y="198"/>
                  </a:lnTo>
                  <a:lnTo>
                    <a:pt x="97" y="200"/>
                  </a:lnTo>
                  <a:lnTo>
                    <a:pt x="93" y="200"/>
                  </a:lnTo>
                  <a:lnTo>
                    <a:pt x="88" y="198"/>
                  </a:lnTo>
                  <a:lnTo>
                    <a:pt x="88" y="196"/>
                  </a:lnTo>
                  <a:lnTo>
                    <a:pt x="88" y="196"/>
                  </a:lnTo>
                  <a:lnTo>
                    <a:pt x="86" y="196"/>
                  </a:lnTo>
                  <a:lnTo>
                    <a:pt x="84" y="196"/>
                  </a:lnTo>
                  <a:lnTo>
                    <a:pt x="80" y="196"/>
                  </a:lnTo>
                  <a:lnTo>
                    <a:pt x="76" y="198"/>
                  </a:lnTo>
                  <a:lnTo>
                    <a:pt x="74" y="198"/>
                  </a:lnTo>
                  <a:lnTo>
                    <a:pt x="74" y="196"/>
                  </a:lnTo>
                  <a:lnTo>
                    <a:pt x="69" y="196"/>
                  </a:lnTo>
                  <a:lnTo>
                    <a:pt x="65" y="194"/>
                  </a:lnTo>
                  <a:lnTo>
                    <a:pt x="63" y="194"/>
                  </a:lnTo>
                  <a:lnTo>
                    <a:pt x="59" y="192"/>
                  </a:lnTo>
                  <a:lnTo>
                    <a:pt x="59" y="190"/>
                  </a:lnTo>
                  <a:lnTo>
                    <a:pt x="57" y="190"/>
                  </a:lnTo>
                  <a:lnTo>
                    <a:pt x="55" y="190"/>
                  </a:lnTo>
                  <a:lnTo>
                    <a:pt x="55" y="190"/>
                  </a:lnTo>
                  <a:lnTo>
                    <a:pt x="53" y="190"/>
                  </a:lnTo>
                  <a:lnTo>
                    <a:pt x="53" y="188"/>
                  </a:lnTo>
                  <a:lnTo>
                    <a:pt x="46" y="190"/>
                  </a:lnTo>
                  <a:lnTo>
                    <a:pt x="44" y="190"/>
                  </a:lnTo>
                  <a:lnTo>
                    <a:pt x="27" y="194"/>
                  </a:lnTo>
                  <a:lnTo>
                    <a:pt x="25" y="190"/>
                  </a:lnTo>
                  <a:lnTo>
                    <a:pt x="23" y="190"/>
                  </a:lnTo>
                  <a:lnTo>
                    <a:pt x="21" y="186"/>
                  </a:lnTo>
                  <a:lnTo>
                    <a:pt x="19" y="183"/>
                  </a:lnTo>
                  <a:lnTo>
                    <a:pt x="17" y="183"/>
                  </a:lnTo>
                  <a:lnTo>
                    <a:pt x="12" y="181"/>
                  </a:lnTo>
                  <a:lnTo>
                    <a:pt x="8" y="175"/>
                  </a:lnTo>
                  <a:lnTo>
                    <a:pt x="6" y="175"/>
                  </a:lnTo>
                  <a:lnTo>
                    <a:pt x="4" y="173"/>
                  </a:lnTo>
                  <a:lnTo>
                    <a:pt x="2" y="171"/>
                  </a:lnTo>
                  <a:lnTo>
                    <a:pt x="0" y="167"/>
                  </a:lnTo>
                  <a:lnTo>
                    <a:pt x="0" y="164"/>
                  </a:lnTo>
                  <a:lnTo>
                    <a:pt x="0" y="97"/>
                  </a:lnTo>
                  <a:lnTo>
                    <a:pt x="44" y="97"/>
                  </a:lnTo>
                  <a:lnTo>
                    <a:pt x="42" y="95"/>
                  </a:lnTo>
                  <a:lnTo>
                    <a:pt x="42" y="91"/>
                  </a:lnTo>
                  <a:lnTo>
                    <a:pt x="44" y="89"/>
                  </a:lnTo>
                  <a:lnTo>
                    <a:pt x="44" y="84"/>
                  </a:lnTo>
                  <a:lnTo>
                    <a:pt x="42" y="82"/>
                  </a:lnTo>
                  <a:lnTo>
                    <a:pt x="42" y="78"/>
                  </a:lnTo>
                  <a:lnTo>
                    <a:pt x="42" y="70"/>
                  </a:lnTo>
                  <a:lnTo>
                    <a:pt x="42" y="61"/>
                  </a:lnTo>
                  <a:lnTo>
                    <a:pt x="42" y="61"/>
                  </a:lnTo>
                  <a:lnTo>
                    <a:pt x="42" y="59"/>
                  </a:lnTo>
                  <a:lnTo>
                    <a:pt x="42" y="5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37" name="Freeform 147">
              <a:extLst>
                <a:ext uri="{FF2B5EF4-FFF2-40B4-BE49-F238E27FC236}">
                  <a16:creationId xmlns:a16="http://schemas.microsoft.com/office/drawing/2014/main" id="{785B7C96-EF8C-4F70-9285-5CE3BB1D8FB1}"/>
                </a:ext>
              </a:extLst>
            </p:cNvPr>
            <p:cNvSpPr>
              <a:spLocks/>
            </p:cNvSpPr>
            <p:nvPr/>
          </p:nvSpPr>
          <p:spPr bwMode="auto">
            <a:xfrm>
              <a:off x="4466932" y="3541091"/>
              <a:ext cx="202335" cy="186242"/>
            </a:xfrm>
            <a:custGeom>
              <a:avLst/>
              <a:gdLst>
                <a:gd name="T0" fmla="*/ 228 w 251"/>
                <a:gd name="T1" fmla="*/ 232 h 246"/>
                <a:gd name="T2" fmla="*/ 215 w 251"/>
                <a:gd name="T3" fmla="*/ 221 h 246"/>
                <a:gd name="T4" fmla="*/ 207 w 251"/>
                <a:gd name="T5" fmla="*/ 213 h 246"/>
                <a:gd name="T6" fmla="*/ 249 w 251"/>
                <a:gd name="T7" fmla="*/ 141 h 246"/>
                <a:gd name="T8" fmla="*/ 249 w 251"/>
                <a:gd name="T9" fmla="*/ 128 h 246"/>
                <a:gd name="T10" fmla="*/ 249 w 251"/>
                <a:gd name="T11" fmla="*/ 107 h 246"/>
                <a:gd name="T12" fmla="*/ 243 w 251"/>
                <a:gd name="T13" fmla="*/ 105 h 246"/>
                <a:gd name="T14" fmla="*/ 232 w 251"/>
                <a:gd name="T15" fmla="*/ 107 h 246"/>
                <a:gd name="T16" fmla="*/ 222 w 251"/>
                <a:gd name="T17" fmla="*/ 105 h 246"/>
                <a:gd name="T18" fmla="*/ 215 w 251"/>
                <a:gd name="T19" fmla="*/ 107 h 246"/>
                <a:gd name="T20" fmla="*/ 215 w 251"/>
                <a:gd name="T21" fmla="*/ 101 h 246"/>
                <a:gd name="T22" fmla="*/ 215 w 251"/>
                <a:gd name="T23" fmla="*/ 90 h 246"/>
                <a:gd name="T24" fmla="*/ 213 w 251"/>
                <a:gd name="T25" fmla="*/ 80 h 246"/>
                <a:gd name="T26" fmla="*/ 209 w 251"/>
                <a:gd name="T27" fmla="*/ 76 h 246"/>
                <a:gd name="T28" fmla="*/ 205 w 251"/>
                <a:gd name="T29" fmla="*/ 67 h 246"/>
                <a:gd name="T30" fmla="*/ 207 w 251"/>
                <a:gd name="T31" fmla="*/ 50 h 246"/>
                <a:gd name="T32" fmla="*/ 205 w 251"/>
                <a:gd name="T33" fmla="*/ 40 h 246"/>
                <a:gd name="T34" fmla="*/ 207 w 251"/>
                <a:gd name="T35" fmla="*/ 29 h 246"/>
                <a:gd name="T36" fmla="*/ 184 w 251"/>
                <a:gd name="T37" fmla="*/ 21 h 246"/>
                <a:gd name="T38" fmla="*/ 158 w 251"/>
                <a:gd name="T39" fmla="*/ 27 h 246"/>
                <a:gd name="T40" fmla="*/ 156 w 251"/>
                <a:gd name="T41" fmla="*/ 42 h 246"/>
                <a:gd name="T42" fmla="*/ 129 w 251"/>
                <a:gd name="T43" fmla="*/ 42 h 246"/>
                <a:gd name="T44" fmla="*/ 116 w 251"/>
                <a:gd name="T45" fmla="*/ 36 h 246"/>
                <a:gd name="T46" fmla="*/ 110 w 251"/>
                <a:gd name="T47" fmla="*/ 25 h 246"/>
                <a:gd name="T48" fmla="*/ 108 w 251"/>
                <a:gd name="T49" fmla="*/ 12 h 246"/>
                <a:gd name="T50" fmla="*/ 106 w 251"/>
                <a:gd name="T51" fmla="*/ 4 h 246"/>
                <a:gd name="T52" fmla="*/ 70 w 251"/>
                <a:gd name="T53" fmla="*/ 0 h 246"/>
                <a:gd name="T54" fmla="*/ 49 w 251"/>
                <a:gd name="T55" fmla="*/ 0 h 246"/>
                <a:gd name="T56" fmla="*/ 34 w 251"/>
                <a:gd name="T57" fmla="*/ 0 h 246"/>
                <a:gd name="T58" fmla="*/ 26 w 251"/>
                <a:gd name="T59" fmla="*/ 2 h 246"/>
                <a:gd name="T60" fmla="*/ 17 w 251"/>
                <a:gd name="T61" fmla="*/ 6 h 246"/>
                <a:gd name="T62" fmla="*/ 32 w 251"/>
                <a:gd name="T63" fmla="*/ 40 h 246"/>
                <a:gd name="T64" fmla="*/ 34 w 251"/>
                <a:gd name="T65" fmla="*/ 65 h 246"/>
                <a:gd name="T66" fmla="*/ 45 w 251"/>
                <a:gd name="T67" fmla="*/ 95 h 246"/>
                <a:gd name="T68" fmla="*/ 38 w 251"/>
                <a:gd name="T69" fmla="*/ 135 h 246"/>
                <a:gd name="T70" fmla="*/ 17 w 251"/>
                <a:gd name="T71" fmla="*/ 156 h 246"/>
                <a:gd name="T72" fmla="*/ 9 w 251"/>
                <a:gd name="T73" fmla="*/ 185 h 246"/>
                <a:gd name="T74" fmla="*/ 2 w 251"/>
                <a:gd name="T75" fmla="*/ 213 h 246"/>
                <a:gd name="T76" fmla="*/ 0 w 251"/>
                <a:gd name="T77" fmla="*/ 232 h 246"/>
                <a:gd name="T78" fmla="*/ 9 w 251"/>
                <a:gd name="T79" fmla="*/ 229 h 246"/>
                <a:gd name="T80" fmla="*/ 19 w 251"/>
                <a:gd name="T81" fmla="*/ 229 h 246"/>
                <a:gd name="T82" fmla="*/ 30 w 251"/>
                <a:gd name="T83" fmla="*/ 225 h 246"/>
                <a:gd name="T84" fmla="*/ 36 w 251"/>
                <a:gd name="T85" fmla="*/ 225 h 246"/>
                <a:gd name="T86" fmla="*/ 40 w 251"/>
                <a:gd name="T87" fmla="*/ 229 h 246"/>
                <a:gd name="T88" fmla="*/ 53 w 251"/>
                <a:gd name="T89" fmla="*/ 234 h 246"/>
                <a:gd name="T90" fmla="*/ 133 w 251"/>
                <a:gd name="T91" fmla="*/ 232 h 246"/>
                <a:gd name="T92" fmla="*/ 141 w 251"/>
                <a:gd name="T93" fmla="*/ 240 h 246"/>
                <a:gd name="T94" fmla="*/ 152 w 251"/>
                <a:gd name="T95" fmla="*/ 242 h 246"/>
                <a:gd name="T96" fmla="*/ 167 w 251"/>
                <a:gd name="T97" fmla="*/ 242 h 246"/>
                <a:gd name="T98" fmla="*/ 173 w 251"/>
                <a:gd name="T99" fmla="*/ 240 h 246"/>
                <a:gd name="T100" fmla="*/ 186 w 251"/>
                <a:gd name="T101" fmla="*/ 246 h 246"/>
                <a:gd name="T102" fmla="*/ 192 w 251"/>
                <a:gd name="T103" fmla="*/ 244 h 246"/>
                <a:gd name="T104" fmla="*/ 196 w 251"/>
                <a:gd name="T105" fmla="*/ 246 h 246"/>
                <a:gd name="T106" fmla="*/ 234 w 251"/>
                <a:gd name="T107" fmla="*/ 24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 h="246">
                  <a:moveTo>
                    <a:pt x="234" y="240"/>
                  </a:moveTo>
                  <a:lnTo>
                    <a:pt x="232" y="236"/>
                  </a:lnTo>
                  <a:lnTo>
                    <a:pt x="230" y="236"/>
                  </a:lnTo>
                  <a:lnTo>
                    <a:pt x="228" y="232"/>
                  </a:lnTo>
                  <a:lnTo>
                    <a:pt x="226" y="229"/>
                  </a:lnTo>
                  <a:lnTo>
                    <a:pt x="224" y="229"/>
                  </a:lnTo>
                  <a:lnTo>
                    <a:pt x="219" y="227"/>
                  </a:lnTo>
                  <a:lnTo>
                    <a:pt x="215" y="221"/>
                  </a:lnTo>
                  <a:lnTo>
                    <a:pt x="213" y="221"/>
                  </a:lnTo>
                  <a:lnTo>
                    <a:pt x="211" y="219"/>
                  </a:lnTo>
                  <a:lnTo>
                    <a:pt x="209" y="217"/>
                  </a:lnTo>
                  <a:lnTo>
                    <a:pt x="207" y="213"/>
                  </a:lnTo>
                  <a:lnTo>
                    <a:pt x="207" y="210"/>
                  </a:lnTo>
                  <a:lnTo>
                    <a:pt x="207" y="143"/>
                  </a:lnTo>
                  <a:lnTo>
                    <a:pt x="251" y="143"/>
                  </a:lnTo>
                  <a:lnTo>
                    <a:pt x="249" y="141"/>
                  </a:lnTo>
                  <a:lnTo>
                    <a:pt x="249" y="137"/>
                  </a:lnTo>
                  <a:lnTo>
                    <a:pt x="251" y="135"/>
                  </a:lnTo>
                  <a:lnTo>
                    <a:pt x="251" y="130"/>
                  </a:lnTo>
                  <a:lnTo>
                    <a:pt x="249" y="128"/>
                  </a:lnTo>
                  <a:lnTo>
                    <a:pt x="249" y="124"/>
                  </a:lnTo>
                  <a:lnTo>
                    <a:pt x="249" y="116"/>
                  </a:lnTo>
                  <a:lnTo>
                    <a:pt x="249" y="107"/>
                  </a:lnTo>
                  <a:lnTo>
                    <a:pt x="249" y="107"/>
                  </a:lnTo>
                  <a:lnTo>
                    <a:pt x="249" y="105"/>
                  </a:lnTo>
                  <a:lnTo>
                    <a:pt x="249" y="103"/>
                  </a:lnTo>
                  <a:lnTo>
                    <a:pt x="245" y="103"/>
                  </a:lnTo>
                  <a:lnTo>
                    <a:pt x="243" y="105"/>
                  </a:lnTo>
                  <a:lnTo>
                    <a:pt x="238" y="107"/>
                  </a:lnTo>
                  <a:lnTo>
                    <a:pt x="236" y="107"/>
                  </a:lnTo>
                  <a:lnTo>
                    <a:pt x="234" y="107"/>
                  </a:lnTo>
                  <a:lnTo>
                    <a:pt x="232" y="107"/>
                  </a:lnTo>
                  <a:lnTo>
                    <a:pt x="228" y="107"/>
                  </a:lnTo>
                  <a:lnTo>
                    <a:pt x="226" y="107"/>
                  </a:lnTo>
                  <a:lnTo>
                    <a:pt x="224" y="105"/>
                  </a:lnTo>
                  <a:lnTo>
                    <a:pt x="222" y="105"/>
                  </a:lnTo>
                  <a:lnTo>
                    <a:pt x="219" y="105"/>
                  </a:lnTo>
                  <a:lnTo>
                    <a:pt x="217" y="107"/>
                  </a:lnTo>
                  <a:lnTo>
                    <a:pt x="217" y="107"/>
                  </a:lnTo>
                  <a:lnTo>
                    <a:pt x="215" y="107"/>
                  </a:lnTo>
                  <a:lnTo>
                    <a:pt x="213" y="107"/>
                  </a:lnTo>
                  <a:lnTo>
                    <a:pt x="215" y="103"/>
                  </a:lnTo>
                  <a:lnTo>
                    <a:pt x="215" y="101"/>
                  </a:lnTo>
                  <a:lnTo>
                    <a:pt x="215" y="101"/>
                  </a:lnTo>
                  <a:lnTo>
                    <a:pt x="217" y="97"/>
                  </a:lnTo>
                  <a:lnTo>
                    <a:pt x="215" y="95"/>
                  </a:lnTo>
                  <a:lnTo>
                    <a:pt x="213" y="92"/>
                  </a:lnTo>
                  <a:lnTo>
                    <a:pt x="215" y="90"/>
                  </a:lnTo>
                  <a:lnTo>
                    <a:pt x="215" y="88"/>
                  </a:lnTo>
                  <a:lnTo>
                    <a:pt x="211" y="86"/>
                  </a:lnTo>
                  <a:lnTo>
                    <a:pt x="211" y="84"/>
                  </a:lnTo>
                  <a:lnTo>
                    <a:pt x="213" y="80"/>
                  </a:lnTo>
                  <a:lnTo>
                    <a:pt x="213" y="78"/>
                  </a:lnTo>
                  <a:lnTo>
                    <a:pt x="211" y="78"/>
                  </a:lnTo>
                  <a:lnTo>
                    <a:pt x="209" y="76"/>
                  </a:lnTo>
                  <a:lnTo>
                    <a:pt x="209" y="76"/>
                  </a:lnTo>
                  <a:lnTo>
                    <a:pt x="209" y="73"/>
                  </a:lnTo>
                  <a:lnTo>
                    <a:pt x="207" y="69"/>
                  </a:lnTo>
                  <a:lnTo>
                    <a:pt x="207" y="67"/>
                  </a:lnTo>
                  <a:lnTo>
                    <a:pt x="205" y="67"/>
                  </a:lnTo>
                  <a:lnTo>
                    <a:pt x="207" y="63"/>
                  </a:lnTo>
                  <a:lnTo>
                    <a:pt x="207" y="55"/>
                  </a:lnTo>
                  <a:lnTo>
                    <a:pt x="205" y="52"/>
                  </a:lnTo>
                  <a:lnTo>
                    <a:pt x="207" y="50"/>
                  </a:lnTo>
                  <a:lnTo>
                    <a:pt x="207" y="50"/>
                  </a:lnTo>
                  <a:lnTo>
                    <a:pt x="207" y="46"/>
                  </a:lnTo>
                  <a:lnTo>
                    <a:pt x="205" y="44"/>
                  </a:lnTo>
                  <a:lnTo>
                    <a:pt x="205" y="40"/>
                  </a:lnTo>
                  <a:lnTo>
                    <a:pt x="207" y="38"/>
                  </a:lnTo>
                  <a:lnTo>
                    <a:pt x="207" y="33"/>
                  </a:lnTo>
                  <a:lnTo>
                    <a:pt x="207" y="31"/>
                  </a:lnTo>
                  <a:lnTo>
                    <a:pt x="207" y="29"/>
                  </a:lnTo>
                  <a:lnTo>
                    <a:pt x="184" y="27"/>
                  </a:lnTo>
                  <a:lnTo>
                    <a:pt x="184" y="25"/>
                  </a:lnTo>
                  <a:lnTo>
                    <a:pt x="184" y="23"/>
                  </a:lnTo>
                  <a:lnTo>
                    <a:pt x="184" y="21"/>
                  </a:lnTo>
                  <a:lnTo>
                    <a:pt x="179" y="21"/>
                  </a:lnTo>
                  <a:lnTo>
                    <a:pt x="179" y="23"/>
                  </a:lnTo>
                  <a:lnTo>
                    <a:pt x="158" y="23"/>
                  </a:lnTo>
                  <a:lnTo>
                    <a:pt x="158" y="27"/>
                  </a:lnTo>
                  <a:lnTo>
                    <a:pt x="156" y="31"/>
                  </a:lnTo>
                  <a:lnTo>
                    <a:pt x="156" y="31"/>
                  </a:lnTo>
                  <a:lnTo>
                    <a:pt x="156" y="36"/>
                  </a:lnTo>
                  <a:lnTo>
                    <a:pt x="156" y="42"/>
                  </a:lnTo>
                  <a:lnTo>
                    <a:pt x="141" y="42"/>
                  </a:lnTo>
                  <a:lnTo>
                    <a:pt x="139" y="44"/>
                  </a:lnTo>
                  <a:lnTo>
                    <a:pt x="131" y="44"/>
                  </a:lnTo>
                  <a:lnTo>
                    <a:pt x="129" y="42"/>
                  </a:lnTo>
                  <a:lnTo>
                    <a:pt x="127" y="44"/>
                  </a:lnTo>
                  <a:lnTo>
                    <a:pt x="120" y="44"/>
                  </a:lnTo>
                  <a:lnTo>
                    <a:pt x="118" y="42"/>
                  </a:lnTo>
                  <a:lnTo>
                    <a:pt x="116" y="36"/>
                  </a:lnTo>
                  <a:lnTo>
                    <a:pt x="114" y="31"/>
                  </a:lnTo>
                  <a:lnTo>
                    <a:pt x="112" y="29"/>
                  </a:lnTo>
                  <a:lnTo>
                    <a:pt x="112" y="27"/>
                  </a:lnTo>
                  <a:lnTo>
                    <a:pt x="110" y="25"/>
                  </a:lnTo>
                  <a:lnTo>
                    <a:pt x="110" y="23"/>
                  </a:lnTo>
                  <a:lnTo>
                    <a:pt x="110" y="19"/>
                  </a:lnTo>
                  <a:lnTo>
                    <a:pt x="108" y="14"/>
                  </a:lnTo>
                  <a:lnTo>
                    <a:pt x="108" y="12"/>
                  </a:lnTo>
                  <a:lnTo>
                    <a:pt x="108" y="10"/>
                  </a:lnTo>
                  <a:lnTo>
                    <a:pt x="108" y="8"/>
                  </a:lnTo>
                  <a:lnTo>
                    <a:pt x="106" y="6"/>
                  </a:lnTo>
                  <a:lnTo>
                    <a:pt x="106" y="4"/>
                  </a:lnTo>
                  <a:lnTo>
                    <a:pt x="106" y="4"/>
                  </a:lnTo>
                  <a:lnTo>
                    <a:pt x="106" y="0"/>
                  </a:lnTo>
                  <a:lnTo>
                    <a:pt x="85" y="0"/>
                  </a:lnTo>
                  <a:lnTo>
                    <a:pt x="70" y="0"/>
                  </a:lnTo>
                  <a:lnTo>
                    <a:pt x="63" y="0"/>
                  </a:lnTo>
                  <a:lnTo>
                    <a:pt x="57" y="0"/>
                  </a:lnTo>
                  <a:lnTo>
                    <a:pt x="55" y="0"/>
                  </a:lnTo>
                  <a:lnTo>
                    <a:pt x="49" y="0"/>
                  </a:lnTo>
                  <a:lnTo>
                    <a:pt x="45" y="0"/>
                  </a:lnTo>
                  <a:lnTo>
                    <a:pt x="40" y="0"/>
                  </a:lnTo>
                  <a:lnTo>
                    <a:pt x="38" y="0"/>
                  </a:lnTo>
                  <a:lnTo>
                    <a:pt x="34" y="0"/>
                  </a:lnTo>
                  <a:lnTo>
                    <a:pt x="32" y="0"/>
                  </a:lnTo>
                  <a:lnTo>
                    <a:pt x="28" y="2"/>
                  </a:lnTo>
                  <a:lnTo>
                    <a:pt x="26" y="2"/>
                  </a:lnTo>
                  <a:lnTo>
                    <a:pt x="26" y="2"/>
                  </a:lnTo>
                  <a:lnTo>
                    <a:pt x="23" y="4"/>
                  </a:lnTo>
                  <a:lnTo>
                    <a:pt x="23" y="4"/>
                  </a:lnTo>
                  <a:lnTo>
                    <a:pt x="23" y="4"/>
                  </a:lnTo>
                  <a:lnTo>
                    <a:pt x="17" y="6"/>
                  </a:lnTo>
                  <a:lnTo>
                    <a:pt x="19" y="8"/>
                  </a:lnTo>
                  <a:lnTo>
                    <a:pt x="19" y="12"/>
                  </a:lnTo>
                  <a:lnTo>
                    <a:pt x="30" y="25"/>
                  </a:lnTo>
                  <a:lnTo>
                    <a:pt x="32" y="40"/>
                  </a:lnTo>
                  <a:lnTo>
                    <a:pt x="38" y="48"/>
                  </a:lnTo>
                  <a:lnTo>
                    <a:pt x="36" y="57"/>
                  </a:lnTo>
                  <a:lnTo>
                    <a:pt x="30" y="65"/>
                  </a:lnTo>
                  <a:lnTo>
                    <a:pt x="34" y="65"/>
                  </a:lnTo>
                  <a:lnTo>
                    <a:pt x="34" y="73"/>
                  </a:lnTo>
                  <a:lnTo>
                    <a:pt x="36" y="78"/>
                  </a:lnTo>
                  <a:lnTo>
                    <a:pt x="36" y="84"/>
                  </a:lnTo>
                  <a:lnTo>
                    <a:pt x="45" y="95"/>
                  </a:lnTo>
                  <a:lnTo>
                    <a:pt x="45" y="99"/>
                  </a:lnTo>
                  <a:lnTo>
                    <a:pt x="47" y="101"/>
                  </a:lnTo>
                  <a:lnTo>
                    <a:pt x="47" y="120"/>
                  </a:lnTo>
                  <a:lnTo>
                    <a:pt x="38" y="135"/>
                  </a:lnTo>
                  <a:lnTo>
                    <a:pt x="36" y="135"/>
                  </a:lnTo>
                  <a:lnTo>
                    <a:pt x="28" y="141"/>
                  </a:lnTo>
                  <a:lnTo>
                    <a:pt x="28" y="145"/>
                  </a:lnTo>
                  <a:lnTo>
                    <a:pt x="17" y="156"/>
                  </a:lnTo>
                  <a:lnTo>
                    <a:pt x="15" y="162"/>
                  </a:lnTo>
                  <a:lnTo>
                    <a:pt x="15" y="164"/>
                  </a:lnTo>
                  <a:lnTo>
                    <a:pt x="15" y="179"/>
                  </a:lnTo>
                  <a:lnTo>
                    <a:pt x="9" y="185"/>
                  </a:lnTo>
                  <a:lnTo>
                    <a:pt x="9" y="194"/>
                  </a:lnTo>
                  <a:lnTo>
                    <a:pt x="2" y="200"/>
                  </a:lnTo>
                  <a:lnTo>
                    <a:pt x="2" y="206"/>
                  </a:lnTo>
                  <a:lnTo>
                    <a:pt x="2" y="213"/>
                  </a:lnTo>
                  <a:lnTo>
                    <a:pt x="2" y="223"/>
                  </a:lnTo>
                  <a:lnTo>
                    <a:pt x="0" y="229"/>
                  </a:lnTo>
                  <a:lnTo>
                    <a:pt x="0" y="232"/>
                  </a:lnTo>
                  <a:lnTo>
                    <a:pt x="0" y="232"/>
                  </a:lnTo>
                  <a:lnTo>
                    <a:pt x="4" y="232"/>
                  </a:lnTo>
                  <a:lnTo>
                    <a:pt x="4" y="234"/>
                  </a:lnTo>
                  <a:lnTo>
                    <a:pt x="7" y="232"/>
                  </a:lnTo>
                  <a:lnTo>
                    <a:pt x="9" y="229"/>
                  </a:lnTo>
                  <a:lnTo>
                    <a:pt x="9" y="229"/>
                  </a:lnTo>
                  <a:lnTo>
                    <a:pt x="13" y="229"/>
                  </a:lnTo>
                  <a:lnTo>
                    <a:pt x="17" y="232"/>
                  </a:lnTo>
                  <a:lnTo>
                    <a:pt x="19" y="229"/>
                  </a:lnTo>
                  <a:lnTo>
                    <a:pt x="19" y="227"/>
                  </a:lnTo>
                  <a:lnTo>
                    <a:pt x="26" y="223"/>
                  </a:lnTo>
                  <a:lnTo>
                    <a:pt x="28" y="223"/>
                  </a:lnTo>
                  <a:lnTo>
                    <a:pt x="30" y="225"/>
                  </a:lnTo>
                  <a:lnTo>
                    <a:pt x="32" y="225"/>
                  </a:lnTo>
                  <a:lnTo>
                    <a:pt x="32" y="225"/>
                  </a:lnTo>
                  <a:lnTo>
                    <a:pt x="34" y="223"/>
                  </a:lnTo>
                  <a:lnTo>
                    <a:pt x="36" y="225"/>
                  </a:lnTo>
                  <a:lnTo>
                    <a:pt x="36" y="227"/>
                  </a:lnTo>
                  <a:lnTo>
                    <a:pt x="38" y="227"/>
                  </a:lnTo>
                  <a:lnTo>
                    <a:pt x="38" y="229"/>
                  </a:lnTo>
                  <a:lnTo>
                    <a:pt x="40" y="229"/>
                  </a:lnTo>
                  <a:lnTo>
                    <a:pt x="45" y="234"/>
                  </a:lnTo>
                  <a:lnTo>
                    <a:pt x="49" y="236"/>
                  </a:lnTo>
                  <a:lnTo>
                    <a:pt x="53" y="234"/>
                  </a:lnTo>
                  <a:lnTo>
                    <a:pt x="53" y="234"/>
                  </a:lnTo>
                  <a:lnTo>
                    <a:pt x="55" y="232"/>
                  </a:lnTo>
                  <a:lnTo>
                    <a:pt x="57" y="232"/>
                  </a:lnTo>
                  <a:lnTo>
                    <a:pt x="59" y="232"/>
                  </a:lnTo>
                  <a:lnTo>
                    <a:pt x="133" y="232"/>
                  </a:lnTo>
                  <a:lnTo>
                    <a:pt x="135" y="234"/>
                  </a:lnTo>
                  <a:lnTo>
                    <a:pt x="137" y="238"/>
                  </a:lnTo>
                  <a:lnTo>
                    <a:pt x="137" y="238"/>
                  </a:lnTo>
                  <a:lnTo>
                    <a:pt x="141" y="240"/>
                  </a:lnTo>
                  <a:lnTo>
                    <a:pt x="146" y="242"/>
                  </a:lnTo>
                  <a:lnTo>
                    <a:pt x="150" y="240"/>
                  </a:lnTo>
                  <a:lnTo>
                    <a:pt x="152" y="242"/>
                  </a:lnTo>
                  <a:lnTo>
                    <a:pt x="152" y="242"/>
                  </a:lnTo>
                  <a:lnTo>
                    <a:pt x="154" y="244"/>
                  </a:lnTo>
                  <a:lnTo>
                    <a:pt x="158" y="242"/>
                  </a:lnTo>
                  <a:lnTo>
                    <a:pt x="160" y="242"/>
                  </a:lnTo>
                  <a:lnTo>
                    <a:pt x="167" y="242"/>
                  </a:lnTo>
                  <a:lnTo>
                    <a:pt x="169" y="242"/>
                  </a:lnTo>
                  <a:lnTo>
                    <a:pt x="169" y="240"/>
                  </a:lnTo>
                  <a:lnTo>
                    <a:pt x="171" y="240"/>
                  </a:lnTo>
                  <a:lnTo>
                    <a:pt x="173" y="240"/>
                  </a:lnTo>
                  <a:lnTo>
                    <a:pt x="177" y="244"/>
                  </a:lnTo>
                  <a:lnTo>
                    <a:pt x="182" y="246"/>
                  </a:lnTo>
                  <a:lnTo>
                    <a:pt x="184" y="246"/>
                  </a:lnTo>
                  <a:lnTo>
                    <a:pt x="186" y="246"/>
                  </a:lnTo>
                  <a:lnTo>
                    <a:pt x="186" y="244"/>
                  </a:lnTo>
                  <a:lnTo>
                    <a:pt x="188" y="244"/>
                  </a:lnTo>
                  <a:lnTo>
                    <a:pt x="190" y="244"/>
                  </a:lnTo>
                  <a:lnTo>
                    <a:pt x="192" y="244"/>
                  </a:lnTo>
                  <a:lnTo>
                    <a:pt x="194" y="244"/>
                  </a:lnTo>
                  <a:lnTo>
                    <a:pt x="194" y="246"/>
                  </a:lnTo>
                  <a:lnTo>
                    <a:pt x="196" y="246"/>
                  </a:lnTo>
                  <a:lnTo>
                    <a:pt x="196" y="246"/>
                  </a:lnTo>
                  <a:lnTo>
                    <a:pt x="198" y="246"/>
                  </a:lnTo>
                  <a:lnTo>
                    <a:pt x="200" y="246"/>
                  </a:lnTo>
                  <a:lnTo>
                    <a:pt x="203" y="246"/>
                  </a:lnTo>
                  <a:lnTo>
                    <a:pt x="234" y="24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38" name="Freeform 148">
              <a:extLst>
                <a:ext uri="{FF2B5EF4-FFF2-40B4-BE49-F238E27FC236}">
                  <a16:creationId xmlns:a16="http://schemas.microsoft.com/office/drawing/2014/main" id="{2195D842-2AB3-4A8F-A3C4-EA58BDD1D65A}"/>
                </a:ext>
              </a:extLst>
            </p:cNvPr>
            <p:cNvSpPr>
              <a:spLocks/>
            </p:cNvSpPr>
            <p:nvPr/>
          </p:nvSpPr>
          <p:spPr bwMode="auto">
            <a:xfrm>
              <a:off x="4684582" y="3689479"/>
              <a:ext cx="125754" cy="108263"/>
            </a:xfrm>
            <a:custGeom>
              <a:avLst/>
              <a:gdLst>
                <a:gd name="T0" fmla="*/ 6 w 156"/>
                <a:gd name="T1" fmla="*/ 46 h 143"/>
                <a:gd name="T2" fmla="*/ 13 w 156"/>
                <a:gd name="T3" fmla="*/ 48 h 143"/>
                <a:gd name="T4" fmla="*/ 23 w 156"/>
                <a:gd name="T5" fmla="*/ 46 h 143"/>
                <a:gd name="T6" fmla="*/ 25 w 156"/>
                <a:gd name="T7" fmla="*/ 48 h 143"/>
                <a:gd name="T8" fmla="*/ 38 w 156"/>
                <a:gd name="T9" fmla="*/ 48 h 143"/>
                <a:gd name="T10" fmla="*/ 65 w 156"/>
                <a:gd name="T11" fmla="*/ 21 h 143"/>
                <a:gd name="T12" fmla="*/ 74 w 156"/>
                <a:gd name="T13" fmla="*/ 14 h 143"/>
                <a:gd name="T14" fmla="*/ 74 w 156"/>
                <a:gd name="T15" fmla="*/ 10 h 143"/>
                <a:gd name="T16" fmla="*/ 84 w 156"/>
                <a:gd name="T17" fmla="*/ 4 h 143"/>
                <a:gd name="T18" fmla="*/ 97 w 156"/>
                <a:gd name="T19" fmla="*/ 0 h 143"/>
                <a:gd name="T20" fmla="*/ 103 w 156"/>
                <a:gd name="T21" fmla="*/ 2 h 143"/>
                <a:gd name="T22" fmla="*/ 108 w 156"/>
                <a:gd name="T23" fmla="*/ 8 h 143"/>
                <a:gd name="T24" fmla="*/ 118 w 156"/>
                <a:gd name="T25" fmla="*/ 12 h 143"/>
                <a:gd name="T26" fmla="*/ 127 w 156"/>
                <a:gd name="T27" fmla="*/ 10 h 143"/>
                <a:gd name="T28" fmla="*/ 139 w 156"/>
                <a:gd name="T29" fmla="*/ 19 h 143"/>
                <a:gd name="T30" fmla="*/ 152 w 156"/>
                <a:gd name="T31" fmla="*/ 25 h 143"/>
                <a:gd name="T32" fmla="*/ 154 w 156"/>
                <a:gd name="T33" fmla="*/ 31 h 143"/>
                <a:gd name="T34" fmla="*/ 154 w 156"/>
                <a:gd name="T35" fmla="*/ 40 h 143"/>
                <a:gd name="T36" fmla="*/ 152 w 156"/>
                <a:gd name="T37" fmla="*/ 50 h 143"/>
                <a:gd name="T38" fmla="*/ 156 w 156"/>
                <a:gd name="T39" fmla="*/ 57 h 143"/>
                <a:gd name="T40" fmla="*/ 150 w 156"/>
                <a:gd name="T41" fmla="*/ 65 h 143"/>
                <a:gd name="T42" fmla="*/ 148 w 156"/>
                <a:gd name="T43" fmla="*/ 71 h 143"/>
                <a:gd name="T44" fmla="*/ 150 w 156"/>
                <a:gd name="T45" fmla="*/ 80 h 143"/>
                <a:gd name="T46" fmla="*/ 154 w 156"/>
                <a:gd name="T47" fmla="*/ 88 h 143"/>
                <a:gd name="T48" fmla="*/ 145 w 156"/>
                <a:gd name="T49" fmla="*/ 97 h 143"/>
                <a:gd name="T50" fmla="*/ 143 w 156"/>
                <a:gd name="T51" fmla="*/ 103 h 143"/>
                <a:gd name="T52" fmla="*/ 141 w 156"/>
                <a:gd name="T53" fmla="*/ 114 h 143"/>
                <a:gd name="T54" fmla="*/ 116 w 156"/>
                <a:gd name="T55" fmla="*/ 141 h 143"/>
                <a:gd name="T56" fmla="*/ 99 w 156"/>
                <a:gd name="T57" fmla="*/ 141 h 143"/>
                <a:gd name="T58" fmla="*/ 91 w 156"/>
                <a:gd name="T59" fmla="*/ 137 h 143"/>
                <a:gd name="T60" fmla="*/ 78 w 156"/>
                <a:gd name="T61" fmla="*/ 135 h 143"/>
                <a:gd name="T62" fmla="*/ 76 w 156"/>
                <a:gd name="T63" fmla="*/ 128 h 143"/>
                <a:gd name="T64" fmla="*/ 67 w 156"/>
                <a:gd name="T65" fmla="*/ 124 h 143"/>
                <a:gd name="T66" fmla="*/ 57 w 156"/>
                <a:gd name="T67" fmla="*/ 124 h 143"/>
                <a:gd name="T68" fmla="*/ 46 w 156"/>
                <a:gd name="T69" fmla="*/ 118 h 143"/>
                <a:gd name="T70" fmla="*/ 44 w 156"/>
                <a:gd name="T71" fmla="*/ 105 h 143"/>
                <a:gd name="T72" fmla="*/ 38 w 156"/>
                <a:gd name="T73" fmla="*/ 99 h 143"/>
                <a:gd name="T74" fmla="*/ 38 w 156"/>
                <a:gd name="T75" fmla="*/ 95 h 143"/>
                <a:gd name="T76" fmla="*/ 30 w 156"/>
                <a:gd name="T77" fmla="*/ 88 h 143"/>
                <a:gd name="T78" fmla="*/ 19 w 156"/>
                <a:gd name="T79" fmla="*/ 76 h 143"/>
                <a:gd name="T80" fmla="*/ 15 w 156"/>
                <a:gd name="T81" fmla="*/ 71 h 143"/>
                <a:gd name="T82" fmla="*/ 11 w 156"/>
                <a:gd name="T83" fmla="*/ 63 h 143"/>
                <a:gd name="T84" fmla="*/ 6 w 156"/>
                <a:gd name="T85" fmla="*/ 57 h 143"/>
                <a:gd name="T86" fmla="*/ 0 w 156"/>
                <a:gd name="T87" fmla="*/ 52 h 143"/>
                <a:gd name="T88" fmla="*/ 0 w 156"/>
                <a:gd name="T89" fmla="*/ 46 h 143"/>
                <a:gd name="T90" fmla="*/ 0 w 156"/>
                <a:gd name="T91" fmla="*/ 4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 h="143">
                  <a:moveTo>
                    <a:pt x="0" y="44"/>
                  </a:moveTo>
                  <a:lnTo>
                    <a:pt x="2" y="44"/>
                  </a:lnTo>
                  <a:lnTo>
                    <a:pt x="6" y="46"/>
                  </a:lnTo>
                  <a:lnTo>
                    <a:pt x="11" y="46"/>
                  </a:lnTo>
                  <a:lnTo>
                    <a:pt x="11" y="48"/>
                  </a:lnTo>
                  <a:lnTo>
                    <a:pt x="13" y="48"/>
                  </a:lnTo>
                  <a:lnTo>
                    <a:pt x="17" y="46"/>
                  </a:lnTo>
                  <a:lnTo>
                    <a:pt x="21" y="46"/>
                  </a:lnTo>
                  <a:lnTo>
                    <a:pt x="23" y="46"/>
                  </a:lnTo>
                  <a:lnTo>
                    <a:pt x="25" y="46"/>
                  </a:lnTo>
                  <a:lnTo>
                    <a:pt x="25" y="46"/>
                  </a:lnTo>
                  <a:lnTo>
                    <a:pt x="25" y="48"/>
                  </a:lnTo>
                  <a:lnTo>
                    <a:pt x="30" y="50"/>
                  </a:lnTo>
                  <a:lnTo>
                    <a:pt x="34" y="50"/>
                  </a:lnTo>
                  <a:lnTo>
                    <a:pt x="38" y="48"/>
                  </a:lnTo>
                  <a:lnTo>
                    <a:pt x="44" y="40"/>
                  </a:lnTo>
                  <a:lnTo>
                    <a:pt x="53" y="29"/>
                  </a:lnTo>
                  <a:lnTo>
                    <a:pt x="65" y="21"/>
                  </a:lnTo>
                  <a:lnTo>
                    <a:pt x="72" y="19"/>
                  </a:lnTo>
                  <a:lnTo>
                    <a:pt x="74" y="17"/>
                  </a:lnTo>
                  <a:lnTo>
                    <a:pt x="74" y="14"/>
                  </a:lnTo>
                  <a:lnTo>
                    <a:pt x="74" y="14"/>
                  </a:lnTo>
                  <a:lnTo>
                    <a:pt x="74" y="12"/>
                  </a:lnTo>
                  <a:lnTo>
                    <a:pt x="74" y="10"/>
                  </a:lnTo>
                  <a:lnTo>
                    <a:pt x="76" y="6"/>
                  </a:lnTo>
                  <a:lnTo>
                    <a:pt x="82" y="4"/>
                  </a:lnTo>
                  <a:lnTo>
                    <a:pt x="84" y="4"/>
                  </a:lnTo>
                  <a:lnTo>
                    <a:pt x="86" y="2"/>
                  </a:lnTo>
                  <a:lnTo>
                    <a:pt x="91" y="0"/>
                  </a:lnTo>
                  <a:lnTo>
                    <a:pt x="97" y="0"/>
                  </a:lnTo>
                  <a:lnTo>
                    <a:pt x="97" y="2"/>
                  </a:lnTo>
                  <a:lnTo>
                    <a:pt x="99" y="2"/>
                  </a:lnTo>
                  <a:lnTo>
                    <a:pt x="103" y="2"/>
                  </a:lnTo>
                  <a:lnTo>
                    <a:pt x="105" y="2"/>
                  </a:lnTo>
                  <a:lnTo>
                    <a:pt x="105" y="2"/>
                  </a:lnTo>
                  <a:lnTo>
                    <a:pt x="108" y="8"/>
                  </a:lnTo>
                  <a:lnTo>
                    <a:pt x="114" y="8"/>
                  </a:lnTo>
                  <a:lnTo>
                    <a:pt x="116" y="10"/>
                  </a:lnTo>
                  <a:lnTo>
                    <a:pt x="118" y="12"/>
                  </a:lnTo>
                  <a:lnTo>
                    <a:pt x="120" y="10"/>
                  </a:lnTo>
                  <a:lnTo>
                    <a:pt x="120" y="8"/>
                  </a:lnTo>
                  <a:lnTo>
                    <a:pt x="127" y="10"/>
                  </a:lnTo>
                  <a:lnTo>
                    <a:pt x="133" y="14"/>
                  </a:lnTo>
                  <a:lnTo>
                    <a:pt x="135" y="19"/>
                  </a:lnTo>
                  <a:lnTo>
                    <a:pt x="139" y="19"/>
                  </a:lnTo>
                  <a:lnTo>
                    <a:pt x="145" y="19"/>
                  </a:lnTo>
                  <a:lnTo>
                    <a:pt x="150" y="23"/>
                  </a:lnTo>
                  <a:lnTo>
                    <a:pt x="152" y="25"/>
                  </a:lnTo>
                  <a:lnTo>
                    <a:pt x="156" y="25"/>
                  </a:lnTo>
                  <a:lnTo>
                    <a:pt x="156" y="29"/>
                  </a:lnTo>
                  <a:lnTo>
                    <a:pt x="154" y="31"/>
                  </a:lnTo>
                  <a:lnTo>
                    <a:pt x="154" y="33"/>
                  </a:lnTo>
                  <a:lnTo>
                    <a:pt x="154" y="38"/>
                  </a:lnTo>
                  <a:lnTo>
                    <a:pt x="154" y="40"/>
                  </a:lnTo>
                  <a:lnTo>
                    <a:pt x="154" y="42"/>
                  </a:lnTo>
                  <a:lnTo>
                    <a:pt x="152" y="46"/>
                  </a:lnTo>
                  <a:lnTo>
                    <a:pt x="152" y="50"/>
                  </a:lnTo>
                  <a:lnTo>
                    <a:pt x="150" y="55"/>
                  </a:lnTo>
                  <a:lnTo>
                    <a:pt x="152" y="57"/>
                  </a:lnTo>
                  <a:lnTo>
                    <a:pt x="156" y="57"/>
                  </a:lnTo>
                  <a:lnTo>
                    <a:pt x="154" y="59"/>
                  </a:lnTo>
                  <a:lnTo>
                    <a:pt x="150" y="61"/>
                  </a:lnTo>
                  <a:lnTo>
                    <a:pt x="150" y="65"/>
                  </a:lnTo>
                  <a:lnTo>
                    <a:pt x="150" y="69"/>
                  </a:lnTo>
                  <a:lnTo>
                    <a:pt x="148" y="69"/>
                  </a:lnTo>
                  <a:lnTo>
                    <a:pt x="148" y="71"/>
                  </a:lnTo>
                  <a:lnTo>
                    <a:pt x="152" y="76"/>
                  </a:lnTo>
                  <a:lnTo>
                    <a:pt x="152" y="78"/>
                  </a:lnTo>
                  <a:lnTo>
                    <a:pt x="150" y="80"/>
                  </a:lnTo>
                  <a:lnTo>
                    <a:pt x="150" y="84"/>
                  </a:lnTo>
                  <a:lnTo>
                    <a:pt x="152" y="86"/>
                  </a:lnTo>
                  <a:lnTo>
                    <a:pt x="154" y="88"/>
                  </a:lnTo>
                  <a:lnTo>
                    <a:pt x="150" y="92"/>
                  </a:lnTo>
                  <a:lnTo>
                    <a:pt x="145" y="95"/>
                  </a:lnTo>
                  <a:lnTo>
                    <a:pt x="145" y="97"/>
                  </a:lnTo>
                  <a:lnTo>
                    <a:pt x="143" y="97"/>
                  </a:lnTo>
                  <a:lnTo>
                    <a:pt x="141" y="101"/>
                  </a:lnTo>
                  <a:lnTo>
                    <a:pt x="143" y="103"/>
                  </a:lnTo>
                  <a:lnTo>
                    <a:pt x="141" y="105"/>
                  </a:lnTo>
                  <a:lnTo>
                    <a:pt x="141" y="111"/>
                  </a:lnTo>
                  <a:lnTo>
                    <a:pt x="141" y="114"/>
                  </a:lnTo>
                  <a:lnTo>
                    <a:pt x="139" y="120"/>
                  </a:lnTo>
                  <a:lnTo>
                    <a:pt x="118" y="143"/>
                  </a:lnTo>
                  <a:lnTo>
                    <a:pt x="116" y="141"/>
                  </a:lnTo>
                  <a:lnTo>
                    <a:pt x="108" y="139"/>
                  </a:lnTo>
                  <a:lnTo>
                    <a:pt x="103" y="139"/>
                  </a:lnTo>
                  <a:lnTo>
                    <a:pt x="99" y="141"/>
                  </a:lnTo>
                  <a:lnTo>
                    <a:pt x="99" y="139"/>
                  </a:lnTo>
                  <a:lnTo>
                    <a:pt x="95" y="137"/>
                  </a:lnTo>
                  <a:lnTo>
                    <a:pt x="91" y="137"/>
                  </a:lnTo>
                  <a:lnTo>
                    <a:pt x="91" y="135"/>
                  </a:lnTo>
                  <a:lnTo>
                    <a:pt x="84" y="135"/>
                  </a:lnTo>
                  <a:lnTo>
                    <a:pt x="78" y="135"/>
                  </a:lnTo>
                  <a:lnTo>
                    <a:pt x="76" y="133"/>
                  </a:lnTo>
                  <a:lnTo>
                    <a:pt x="76" y="130"/>
                  </a:lnTo>
                  <a:lnTo>
                    <a:pt x="76" y="128"/>
                  </a:lnTo>
                  <a:lnTo>
                    <a:pt x="74" y="128"/>
                  </a:lnTo>
                  <a:lnTo>
                    <a:pt x="72" y="128"/>
                  </a:lnTo>
                  <a:lnTo>
                    <a:pt x="67" y="124"/>
                  </a:lnTo>
                  <a:lnTo>
                    <a:pt x="65" y="124"/>
                  </a:lnTo>
                  <a:lnTo>
                    <a:pt x="59" y="124"/>
                  </a:lnTo>
                  <a:lnTo>
                    <a:pt x="57" y="124"/>
                  </a:lnTo>
                  <a:lnTo>
                    <a:pt x="53" y="124"/>
                  </a:lnTo>
                  <a:lnTo>
                    <a:pt x="51" y="120"/>
                  </a:lnTo>
                  <a:lnTo>
                    <a:pt x="46" y="118"/>
                  </a:lnTo>
                  <a:lnTo>
                    <a:pt x="46" y="114"/>
                  </a:lnTo>
                  <a:lnTo>
                    <a:pt x="44" y="111"/>
                  </a:lnTo>
                  <a:lnTo>
                    <a:pt x="44" y="105"/>
                  </a:lnTo>
                  <a:lnTo>
                    <a:pt x="46" y="103"/>
                  </a:lnTo>
                  <a:lnTo>
                    <a:pt x="42" y="101"/>
                  </a:lnTo>
                  <a:lnTo>
                    <a:pt x="38" y="99"/>
                  </a:lnTo>
                  <a:lnTo>
                    <a:pt x="38" y="97"/>
                  </a:lnTo>
                  <a:lnTo>
                    <a:pt x="38" y="97"/>
                  </a:lnTo>
                  <a:lnTo>
                    <a:pt x="38" y="95"/>
                  </a:lnTo>
                  <a:lnTo>
                    <a:pt x="36" y="95"/>
                  </a:lnTo>
                  <a:lnTo>
                    <a:pt x="34" y="92"/>
                  </a:lnTo>
                  <a:lnTo>
                    <a:pt x="30" y="88"/>
                  </a:lnTo>
                  <a:lnTo>
                    <a:pt x="25" y="86"/>
                  </a:lnTo>
                  <a:lnTo>
                    <a:pt x="21" y="78"/>
                  </a:lnTo>
                  <a:lnTo>
                    <a:pt x="19" y="76"/>
                  </a:lnTo>
                  <a:lnTo>
                    <a:pt x="19" y="76"/>
                  </a:lnTo>
                  <a:lnTo>
                    <a:pt x="15" y="73"/>
                  </a:lnTo>
                  <a:lnTo>
                    <a:pt x="15" y="71"/>
                  </a:lnTo>
                  <a:lnTo>
                    <a:pt x="13" y="69"/>
                  </a:lnTo>
                  <a:lnTo>
                    <a:pt x="13" y="65"/>
                  </a:lnTo>
                  <a:lnTo>
                    <a:pt x="11" y="63"/>
                  </a:lnTo>
                  <a:lnTo>
                    <a:pt x="8" y="61"/>
                  </a:lnTo>
                  <a:lnTo>
                    <a:pt x="8" y="59"/>
                  </a:lnTo>
                  <a:lnTo>
                    <a:pt x="6" y="57"/>
                  </a:lnTo>
                  <a:lnTo>
                    <a:pt x="4" y="55"/>
                  </a:lnTo>
                  <a:lnTo>
                    <a:pt x="2" y="55"/>
                  </a:lnTo>
                  <a:lnTo>
                    <a:pt x="0" y="52"/>
                  </a:lnTo>
                  <a:lnTo>
                    <a:pt x="0" y="50"/>
                  </a:lnTo>
                  <a:lnTo>
                    <a:pt x="0" y="48"/>
                  </a:lnTo>
                  <a:lnTo>
                    <a:pt x="0" y="46"/>
                  </a:lnTo>
                  <a:lnTo>
                    <a:pt x="0" y="44"/>
                  </a:lnTo>
                  <a:lnTo>
                    <a:pt x="0" y="44"/>
                  </a:lnTo>
                  <a:lnTo>
                    <a:pt x="0" y="4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39" name="Freeform 149">
              <a:extLst>
                <a:ext uri="{FF2B5EF4-FFF2-40B4-BE49-F238E27FC236}">
                  <a16:creationId xmlns:a16="http://schemas.microsoft.com/office/drawing/2014/main" id="{2B63BB2A-3249-48D4-B232-CE0336902879}"/>
                </a:ext>
              </a:extLst>
            </p:cNvPr>
            <p:cNvSpPr>
              <a:spLocks/>
            </p:cNvSpPr>
            <p:nvPr/>
          </p:nvSpPr>
          <p:spPr bwMode="auto">
            <a:xfrm>
              <a:off x="4598328" y="3722790"/>
              <a:ext cx="149131" cy="142331"/>
            </a:xfrm>
            <a:custGeom>
              <a:avLst/>
              <a:gdLst>
                <a:gd name="T0" fmla="*/ 107 w 185"/>
                <a:gd name="T1" fmla="*/ 4 h 188"/>
                <a:gd name="T2" fmla="*/ 109 w 185"/>
                <a:gd name="T3" fmla="*/ 11 h 188"/>
                <a:gd name="T4" fmla="*/ 115 w 185"/>
                <a:gd name="T5" fmla="*/ 15 h 188"/>
                <a:gd name="T6" fmla="*/ 120 w 185"/>
                <a:gd name="T7" fmla="*/ 21 h 188"/>
                <a:gd name="T8" fmla="*/ 122 w 185"/>
                <a:gd name="T9" fmla="*/ 29 h 188"/>
                <a:gd name="T10" fmla="*/ 128 w 185"/>
                <a:gd name="T11" fmla="*/ 34 h 188"/>
                <a:gd name="T12" fmla="*/ 141 w 185"/>
                <a:gd name="T13" fmla="*/ 48 h 188"/>
                <a:gd name="T14" fmla="*/ 145 w 185"/>
                <a:gd name="T15" fmla="*/ 53 h 188"/>
                <a:gd name="T16" fmla="*/ 149 w 185"/>
                <a:gd name="T17" fmla="*/ 57 h 188"/>
                <a:gd name="T18" fmla="*/ 151 w 185"/>
                <a:gd name="T19" fmla="*/ 67 h 188"/>
                <a:gd name="T20" fmla="*/ 158 w 185"/>
                <a:gd name="T21" fmla="*/ 76 h 188"/>
                <a:gd name="T22" fmla="*/ 166 w 185"/>
                <a:gd name="T23" fmla="*/ 80 h 188"/>
                <a:gd name="T24" fmla="*/ 179 w 185"/>
                <a:gd name="T25" fmla="*/ 84 h 188"/>
                <a:gd name="T26" fmla="*/ 183 w 185"/>
                <a:gd name="T27" fmla="*/ 86 h 188"/>
                <a:gd name="T28" fmla="*/ 183 w 185"/>
                <a:gd name="T29" fmla="*/ 91 h 188"/>
                <a:gd name="T30" fmla="*/ 177 w 185"/>
                <a:gd name="T31" fmla="*/ 95 h 188"/>
                <a:gd name="T32" fmla="*/ 172 w 185"/>
                <a:gd name="T33" fmla="*/ 101 h 188"/>
                <a:gd name="T34" fmla="*/ 164 w 185"/>
                <a:gd name="T35" fmla="*/ 103 h 188"/>
                <a:gd name="T36" fmla="*/ 156 w 185"/>
                <a:gd name="T37" fmla="*/ 107 h 188"/>
                <a:gd name="T38" fmla="*/ 149 w 185"/>
                <a:gd name="T39" fmla="*/ 112 h 188"/>
                <a:gd name="T40" fmla="*/ 143 w 185"/>
                <a:gd name="T41" fmla="*/ 116 h 188"/>
                <a:gd name="T42" fmla="*/ 134 w 185"/>
                <a:gd name="T43" fmla="*/ 129 h 188"/>
                <a:gd name="T44" fmla="*/ 132 w 185"/>
                <a:gd name="T45" fmla="*/ 135 h 188"/>
                <a:gd name="T46" fmla="*/ 126 w 185"/>
                <a:gd name="T47" fmla="*/ 139 h 188"/>
                <a:gd name="T48" fmla="*/ 122 w 185"/>
                <a:gd name="T49" fmla="*/ 143 h 188"/>
                <a:gd name="T50" fmla="*/ 113 w 185"/>
                <a:gd name="T51" fmla="*/ 148 h 188"/>
                <a:gd name="T52" fmla="*/ 109 w 185"/>
                <a:gd name="T53" fmla="*/ 158 h 188"/>
                <a:gd name="T54" fmla="*/ 109 w 185"/>
                <a:gd name="T55" fmla="*/ 164 h 188"/>
                <a:gd name="T56" fmla="*/ 101 w 185"/>
                <a:gd name="T57" fmla="*/ 164 h 188"/>
                <a:gd name="T58" fmla="*/ 90 w 185"/>
                <a:gd name="T59" fmla="*/ 167 h 188"/>
                <a:gd name="T60" fmla="*/ 75 w 185"/>
                <a:gd name="T61" fmla="*/ 162 h 188"/>
                <a:gd name="T62" fmla="*/ 65 w 185"/>
                <a:gd name="T63" fmla="*/ 158 h 188"/>
                <a:gd name="T64" fmla="*/ 50 w 185"/>
                <a:gd name="T65" fmla="*/ 171 h 188"/>
                <a:gd name="T66" fmla="*/ 40 w 185"/>
                <a:gd name="T67" fmla="*/ 181 h 188"/>
                <a:gd name="T68" fmla="*/ 27 w 185"/>
                <a:gd name="T69" fmla="*/ 185 h 188"/>
                <a:gd name="T70" fmla="*/ 14 w 185"/>
                <a:gd name="T71" fmla="*/ 185 h 188"/>
                <a:gd name="T72" fmla="*/ 12 w 185"/>
                <a:gd name="T73" fmla="*/ 177 h 188"/>
                <a:gd name="T74" fmla="*/ 6 w 185"/>
                <a:gd name="T75" fmla="*/ 154 h 188"/>
                <a:gd name="T76" fmla="*/ 0 w 185"/>
                <a:gd name="T77" fmla="*/ 150 h 188"/>
                <a:gd name="T78" fmla="*/ 21 w 185"/>
                <a:gd name="T79" fmla="*/ 86 h 188"/>
                <a:gd name="T80" fmla="*/ 59 w 185"/>
                <a:gd name="T81" fmla="*/ 11 h 188"/>
                <a:gd name="T82" fmla="*/ 67 w 185"/>
                <a:gd name="T83" fmla="*/ 8 h 188"/>
                <a:gd name="T84" fmla="*/ 71 w 185"/>
                <a:gd name="T85" fmla="*/ 13 h 188"/>
                <a:gd name="T86" fmla="*/ 71 w 185"/>
                <a:gd name="T87" fmla="*/ 17 h 188"/>
                <a:gd name="T88" fmla="*/ 86 w 185"/>
                <a:gd name="T89" fmla="*/ 4 h 188"/>
                <a:gd name="T90" fmla="*/ 92 w 185"/>
                <a:gd name="T91" fmla="*/ 6 h 188"/>
                <a:gd name="T92" fmla="*/ 107 w 185"/>
                <a:gd name="T93"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5" h="188">
                  <a:moveTo>
                    <a:pt x="107" y="0"/>
                  </a:moveTo>
                  <a:lnTo>
                    <a:pt x="107" y="2"/>
                  </a:lnTo>
                  <a:lnTo>
                    <a:pt x="107" y="4"/>
                  </a:lnTo>
                  <a:lnTo>
                    <a:pt x="107" y="6"/>
                  </a:lnTo>
                  <a:lnTo>
                    <a:pt x="107" y="8"/>
                  </a:lnTo>
                  <a:lnTo>
                    <a:pt x="109" y="11"/>
                  </a:lnTo>
                  <a:lnTo>
                    <a:pt x="111" y="11"/>
                  </a:lnTo>
                  <a:lnTo>
                    <a:pt x="113" y="13"/>
                  </a:lnTo>
                  <a:lnTo>
                    <a:pt x="115" y="15"/>
                  </a:lnTo>
                  <a:lnTo>
                    <a:pt x="115" y="17"/>
                  </a:lnTo>
                  <a:lnTo>
                    <a:pt x="118" y="19"/>
                  </a:lnTo>
                  <a:lnTo>
                    <a:pt x="120" y="21"/>
                  </a:lnTo>
                  <a:lnTo>
                    <a:pt x="120" y="25"/>
                  </a:lnTo>
                  <a:lnTo>
                    <a:pt x="122" y="27"/>
                  </a:lnTo>
                  <a:lnTo>
                    <a:pt x="122" y="29"/>
                  </a:lnTo>
                  <a:lnTo>
                    <a:pt x="126" y="32"/>
                  </a:lnTo>
                  <a:lnTo>
                    <a:pt x="126" y="32"/>
                  </a:lnTo>
                  <a:lnTo>
                    <a:pt x="128" y="34"/>
                  </a:lnTo>
                  <a:lnTo>
                    <a:pt x="132" y="42"/>
                  </a:lnTo>
                  <a:lnTo>
                    <a:pt x="137" y="44"/>
                  </a:lnTo>
                  <a:lnTo>
                    <a:pt x="141" y="48"/>
                  </a:lnTo>
                  <a:lnTo>
                    <a:pt x="143" y="51"/>
                  </a:lnTo>
                  <a:lnTo>
                    <a:pt x="145" y="51"/>
                  </a:lnTo>
                  <a:lnTo>
                    <a:pt x="145" y="53"/>
                  </a:lnTo>
                  <a:lnTo>
                    <a:pt x="145" y="53"/>
                  </a:lnTo>
                  <a:lnTo>
                    <a:pt x="145" y="55"/>
                  </a:lnTo>
                  <a:lnTo>
                    <a:pt x="149" y="57"/>
                  </a:lnTo>
                  <a:lnTo>
                    <a:pt x="153" y="59"/>
                  </a:lnTo>
                  <a:lnTo>
                    <a:pt x="151" y="61"/>
                  </a:lnTo>
                  <a:lnTo>
                    <a:pt x="151" y="67"/>
                  </a:lnTo>
                  <a:lnTo>
                    <a:pt x="153" y="70"/>
                  </a:lnTo>
                  <a:lnTo>
                    <a:pt x="153" y="74"/>
                  </a:lnTo>
                  <a:lnTo>
                    <a:pt x="158" y="76"/>
                  </a:lnTo>
                  <a:lnTo>
                    <a:pt x="160" y="80"/>
                  </a:lnTo>
                  <a:lnTo>
                    <a:pt x="164" y="80"/>
                  </a:lnTo>
                  <a:lnTo>
                    <a:pt x="166" y="80"/>
                  </a:lnTo>
                  <a:lnTo>
                    <a:pt x="172" y="80"/>
                  </a:lnTo>
                  <a:lnTo>
                    <a:pt x="174" y="80"/>
                  </a:lnTo>
                  <a:lnTo>
                    <a:pt x="179" y="84"/>
                  </a:lnTo>
                  <a:lnTo>
                    <a:pt x="181" y="84"/>
                  </a:lnTo>
                  <a:lnTo>
                    <a:pt x="183" y="84"/>
                  </a:lnTo>
                  <a:lnTo>
                    <a:pt x="183" y="86"/>
                  </a:lnTo>
                  <a:lnTo>
                    <a:pt x="183" y="89"/>
                  </a:lnTo>
                  <a:lnTo>
                    <a:pt x="185" y="91"/>
                  </a:lnTo>
                  <a:lnTo>
                    <a:pt x="183" y="91"/>
                  </a:lnTo>
                  <a:lnTo>
                    <a:pt x="181" y="93"/>
                  </a:lnTo>
                  <a:lnTo>
                    <a:pt x="179" y="93"/>
                  </a:lnTo>
                  <a:lnTo>
                    <a:pt x="177" y="95"/>
                  </a:lnTo>
                  <a:lnTo>
                    <a:pt x="177" y="97"/>
                  </a:lnTo>
                  <a:lnTo>
                    <a:pt x="174" y="99"/>
                  </a:lnTo>
                  <a:lnTo>
                    <a:pt x="172" y="101"/>
                  </a:lnTo>
                  <a:lnTo>
                    <a:pt x="170" y="103"/>
                  </a:lnTo>
                  <a:lnTo>
                    <a:pt x="166" y="103"/>
                  </a:lnTo>
                  <a:lnTo>
                    <a:pt x="164" y="103"/>
                  </a:lnTo>
                  <a:lnTo>
                    <a:pt x="164" y="103"/>
                  </a:lnTo>
                  <a:lnTo>
                    <a:pt x="160" y="103"/>
                  </a:lnTo>
                  <a:lnTo>
                    <a:pt x="156" y="107"/>
                  </a:lnTo>
                  <a:lnTo>
                    <a:pt x="153" y="110"/>
                  </a:lnTo>
                  <a:lnTo>
                    <a:pt x="149" y="110"/>
                  </a:lnTo>
                  <a:lnTo>
                    <a:pt x="149" y="112"/>
                  </a:lnTo>
                  <a:lnTo>
                    <a:pt x="147" y="114"/>
                  </a:lnTo>
                  <a:lnTo>
                    <a:pt x="145" y="116"/>
                  </a:lnTo>
                  <a:lnTo>
                    <a:pt x="143" y="116"/>
                  </a:lnTo>
                  <a:lnTo>
                    <a:pt x="141" y="116"/>
                  </a:lnTo>
                  <a:lnTo>
                    <a:pt x="134" y="124"/>
                  </a:lnTo>
                  <a:lnTo>
                    <a:pt x="134" y="129"/>
                  </a:lnTo>
                  <a:lnTo>
                    <a:pt x="134" y="131"/>
                  </a:lnTo>
                  <a:lnTo>
                    <a:pt x="134" y="133"/>
                  </a:lnTo>
                  <a:lnTo>
                    <a:pt x="132" y="135"/>
                  </a:lnTo>
                  <a:lnTo>
                    <a:pt x="130" y="137"/>
                  </a:lnTo>
                  <a:lnTo>
                    <a:pt x="128" y="137"/>
                  </a:lnTo>
                  <a:lnTo>
                    <a:pt x="126" y="139"/>
                  </a:lnTo>
                  <a:lnTo>
                    <a:pt x="126" y="141"/>
                  </a:lnTo>
                  <a:lnTo>
                    <a:pt x="124" y="143"/>
                  </a:lnTo>
                  <a:lnTo>
                    <a:pt x="122" y="143"/>
                  </a:lnTo>
                  <a:lnTo>
                    <a:pt x="120" y="145"/>
                  </a:lnTo>
                  <a:lnTo>
                    <a:pt x="118" y="145"/>
                  </a:lnTo>
                  <a:lnTo>
                    <a:pt x="113" y="148"/>
                  </a:lnTo>
                  <a:lnTo>
                    <a:pt x="111" y="150"/>
                  </a:lnTo>
                  <a:lnTo>
                    <a:pt x="111" y="156"/>
                  </a:lnTo>
                  <a:lnTo>
                    <a:pt x="109" y="158"/>
                  </a:lnTo>
                  <a:lnTo>
                    <a:pt x="109" y="160"/>
                  </a:lnTo>
                  <a:lnTo>
                    <a:pt x="109" y="164"/>
                  </a:lnTo>
                  <a:lnTo>
                    <a:pt x="109" y="164"/>
                  </a:lnTo>
                  <a:lnTo>
                    <a:pt x="105" y="169"/>
                  </a:lnTo>
                  <a:lnTo>
                    <a:pt x="103" y="167"/>
                  </a:lnTo>
                  <a:lnTo>
                    <a:pt x="101" y="164"/>
                  </a:lnTo>
                  <a:lnTo>
                    <a:pt x="99" y="167"/>
                  </a:lnTo>
                  <a:lnTo>
                    <a:pt x="92" y="167"/>
                  </a:lnTo>
                  <a:lnTo>
                    <a:pt x="90" y="167"/>
                  </a:lnTo>
                  <a:lnTo>
                    <a:pt x="86" y="167"/>
                  </a:lnTo>
                  <a:lnTo>
                    <a:pt x="82" y="167"/>
                  </a:lnTo>
                  <a:lnTo>
                    <a:pt x="75" y="162"/>
                  </a:lnTo>
                  <a:lnTo>
                    <a:pt x="73" y="162"/>
                  </a:lnTo>
                  <a:lnTo>
                    <a:pt x="71" y="160"/>
                  </a:lnTo>
                  <a:lnTo>
                    <a:pt x="65" y="158"/>
                  </a:lnTo>
                  <a:lnTo>
                    <a:pt x="59" y="158"/>
                  </a:lnTo>
                  <a:lnTo>
                    <a:pt x="54" y="164"/>
                  </a:lnTo>
                  <a:lnTo>
                    <a:pt x="50" y="171"/>
                  </a:lnTo>
                  <a:lnTo>
                    <a:pt x="48" y="175"/>
                  </a:lnTo>
                  <a:lnTo>
                    <a:pt x="40" y="177"/>
                  </a:lnTo>
                  <a:lnTo>
                    <a:pt x="40" y="181"/>
                  </a:lnTo>
                  <a:lnTo>
                    <a:pt x="35" y="183"/>
                  </a:lnTo>
                  <a:lnTo>
                    <a:pt x="31" y="183"/>
                  </a:lnTo>
                  <a:lnTo>
                    <a:pt x="27" y="185"/>
                  </a:lnTo>
                  <a:lnTo>
                    <a:pt x="23" y="185"/>
                  </a:lnTo>
                  <a:lnTo>
                    <a:pt x="21" y="188"/>
                  </a:lnTo>
                  <a:lnTo>
                    <a:pt x="14" y="185"/>
                  </a:lnTo>
                  <a:lnTo>
                    <a:pt x="10" y="188"/>
                  </a:lnTo>
                  <a:lnTo>
                    <a:pt x="10" y="183"/>
                  </a:lnTo>
                  <a:lnTo>
                    <a:pt x="12" y="177"/>
                  </a:lnTo>
                  <a:lnTo>
                    <a:pt x="12" y="171"/>
                  </a:lnTo>
                  <a:lnTo>
                    <a:pt x="8" y="160"/>
                  </a:lnTo>
                  <a:lnTo>
                    <a:pt x="6" y="154"/>
                  </a:lnTo>
                  <a:lnTo>
                    <a:pt x="0" y="150"/>
                  </a:lnTo>
                  <a:lnTo>
                    <a:pt x="0" y="150"/>
                  </a:lnTo>
                  <a:lnTo>
                    <a:pt x="0" y="150"/>
                  </a:lnTo>
                  <a:lnTo>
                    <a:pt x="0" y="150"/>
                  </a:lnTo>
                  <a:lnTo>
                    <a:pt x="2" y="86"/>
                  </a:lnTo>
                  <a:lnTo>
                    <a:pt x="21" y="86"/>
                  </a:lnTo>
                  <a:lnTo>
                    <a:pt x="23" y="15"/>
                  </a:lnTo>
                  <a:lnTo>
                    <a:pt x="37" y="15"/>
                  </a:lnTo>
                  <a:lnTo>
                    <a:pt x="59" y="11"/>
                  </a:lnTo>
                  <a:lnTo>
                    <a:pt x="63" y="8"/>
                  </a:lnTo>
                  <a:lnTo>
                    <a:pt x="67" y="8"/>
                  </a:lnTo>
                  <a:lnTo>
                    <a:pt x="67" y="8"/>
                  </a:lnTo>
                  <a:lnTo>
                    <a:pt x="69" y="8"/>
                  </a:lnTo>
                  <a:lnTo>
                    <a:pt x="69" y="13"/>
                  </a:lnTo>
                  <a:lnTo>
                    <a:pt x="71" y="13"/>
                  </a:lnTo>
                  <a:lnTo>
                    <a:pt x="69" y="15"/>
                  </a:lnTo>
                  <a:lnTo>
                    <a:pt x="69" y="17"/>
                  </a:lnTo>
                  <a:lnTo>
                    <a:pt x="71" y="17"/>
                  </a:lnTo>
                  <a:lnTo>
                    <a:pt x="78" y="13"/>
                  </a:lnTo>
                  <a:lnTo>
                    <a:pt x="82" y="8"/>
                  </a:lnTo>
                  <a:lnTo>
                    <a:pt x="86" y="4"/>
                  </a:lnTo>
                  <a:lnTo>
                    <a:pt x="90" y="4"/>
                  </a:lnTo>
                  <a:lnTo>
                    <a:pt x="90" y="6"/>
                  </a:lnTo>
                  <a:lnTo>
                    <a:pt x="92" y="6"/>
                  </a:lnTo>
                  <a:lnTo>
                    <a:pt x="97" y="4"/>
                  </a:lnTo>
                  <a:lnTo>
                    <a:pt x="103" y="2"/>
                  </a:lnTo>
                  <a:lnTo>
                    <a:pt x="107" y="0"/>
                  </a:lnTo>
                  <a:lnTo>
                    <a:pt x="107" y="0"/>
                  </a:lnTo>
                  <a:lnTo>
                    <a:pt x="107"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40" name="Freeform 150">
              <a:extLst>
                <a:ext uri="{FF2B5EF4-FFF2-40B4-BE49-F238E27FC236}">
                  <a16:creationId xmlns:a16="http://schemas.microsoft.com/office/drawing/2014/main" id="{A5AD99AF-2BB7-4A3C-A37A-2ED3BACDE49C}"/>
                </a:ext>
              </a:extLst>
            </p:cNvPr>
            <p:cNvSpPr>
              <a:spLocks/>
            </p:cNvSpPr>
            <p:nvPr/>
          </p:nvSpPr>
          <p:spPr bwMode="auto">
            <a:xfrm>
              <a:off x="4466932" y="3709920"/>
              <a:ext cx="217650" cy="190026"/>
            </a:xfrm>
            <a:custGeom>
              <a:avLst/>
              <a:gdLst>
                <a:gd name="T0" fmla="*/ 165 w 270"/>
                <a:gd name="T1" fmla="*/ 103 h 251"/>
                <a:gd name="T2" fmla="*/ 200 w 270"/>
                <a:gd name="T3" fmla="*/ 32 h 251"/>
                <a:gd name="T4" fmla="*/ 230 w 270"/>
                <a:gd name="T5" fmla="*/ 25 h 251"/>
                <a:gd name="T6" fmla="*/ 232 w 270"/>
                <a:gd name="T7" fmla="*/ 30 h 251"/>
                <a:gd name="T8" fmla="*/ 232 w 270"/>
                <a:gd name="T9" fmla="*/ 34 h 251"/>
                <a:gd name="T10" fmla="*/ 245 w 270"/>
                <a:gd name="T11" fmla="*/ 25 h 251"/>
                <a:gd name="T12" fmla="*/ 253 w 270"/>
                <a:gd name="T13" fmla="*/ 23 h 251"/>
                <a:gd name="T14" fmla="*/ 266 w 270"/>
                <a:gd name="T15" fmla="*/ 19 h 251"/>
                <a:gd name="T16" fmla="*/ 266 w 270"/>
                <a:gd name="T17" fmla="*/ 13 h 251"/>
                <a:gd name="T18" fmla="*/ 262 w 270"/>
                <a:gd name="T19" fmla="*/ 13 h 251"/>
                <a:gd name="T20" fmla="*/ 253 w 270"/>
                <a:gd name="T21" fmla="*/ 13 h 251"/>
                <a:gd name="T22" fmla="*/ 200 w 270"/>
                <a:gd name="T23" fmla="*/ 23 h 251"/>
                <a:gd name="T24" fmla="*/ 196 w 270"/>
                <a:gd name="T25" fmla="*/ 23 h 251"/>
                <a:gd name="T26" fmla="*/ 192 w 270"/>
                <a:gd name="T27" fmla="*/ 21 h 251"/>
                <a:gd name="T28" fmla="*/ 186 w 270"/>
                <a:gd name="T29" fmla="*/ 21 h 251"/>
                <a:gd name="T30" fmla="*/ 182 w 270"/>
                <a:gd name="T31" fmla="*/ 23 h 251"/>
                <a:gd name="T32" fmla="*/ 171 w 270"/>
                <a:gd name="T33" fmla="*/ 17 h 251"/>
                <a:gd name="T34" fmla="*/ 167 w 270"/>
                <a:gd name="T35" fmla="*/ 19 h 251"/>
                <a:gd name="T36" fmla="*/ 154 w 270"/>
                <a:gd name="T37" fmla="*/ 21 h 251"/>
                <a:gd name="T38" fmla="*/ 150 w 270"/>
                <a:gd name="T39" fmla="*/ 17 h 251"/>
                <a:gd name="T40" fmla="*/ 137 w 270"/>
                <a:gd name="T41" fmla="*/ 15 h 251"/>
                <a:gd name="T42" fmla="*/ 133 w 270"/>
                <a:gd name="T43" fmla="*/ 9 h 251"/>
                <a:gd name="T44" fmla="*/ 55 w 270"/>
                <a:gd name="T45" fmla="*/ 9 h 251"/>
                <a:gd name="T46" fmla="*/ 49 w 270"/>
                <a:gd name="T47" fmla="*/ 13 h 251"/>
                <a:gd name="T48" fmla="*/ 38 w 270"/>
                <a:gd name="T49" fmla="*/ 6 h 251"/>
                <a:gd name="T50" fmla="*/ 36 w 270"/>
                <a:gd name="T51" fmla="*/ 2 h 251"/>
                <a:gd name="T52" fmla="*/ 32 w 270"/>
                <a:gd name="T53" fmla="*/ 2 h 251"/>
                <a:gd name="T54" fmla="*/ 26 w 270"/>
                <a:gd name="T55" fmla="*/ 0 h 251"/>
                <a:gd name="T56" fmla="*/ 17 w 270"/>
                <a:gd name="T57" fmla="*/ 9 h 251"/>
                <a:gd name="T58" fmla="*/ 9 w 270"/>
                <a:gd name="T59" fmla="*/ 6 h 251"/>
                <a:gd name="T60" fmla="*/ 4 w 270"/>
                <a:gd name="T61" fmla="*/ 9 h 251"/>
                <a:gd name="T62" fmla="*/ 2 w 270"/>
                <a:gd name="T63" fmla="*/ 25 h 251"/>
                <a:gd name="T64" fmla="*/ 30 w 270"/>
                <a:gd name="T65" fmla="*/ 70 h 251"/>
                <a:gd name="T66" fmla="*/ 42 w 270"/>
                <a:gd name="T67" fmla="*/ 99 h 251"/>
                <a:gd name="T68" fmla="*/ 49 w 270"/>
                <a:gd name="T69" fmla="*/ 124 h 251"/>
                <a:gd name="T70" fmla="*/ 59 w 270"/>
                <a:gd name="T71" fmla="*/ 165 h 251"/>
                <a:gd name="T72" fmla="*/ 57 w 270"/>
                <a:gd name="T73" fmla="*/ 181 h 251"/>
                <a:gd name="T74" fmla="*/ 63 w 270"/>
                <a:gd name="T75" fmla="*/ 196 h 251"/>
                <a:gd name="T76" fmla="*/ 63 w 270"/>
                <a:gd name="T77" fmla="*/ 205 h 251"/>
                <a:gd name="T78" fmla="*/ 70 w 270"/>
                <a:gd name="T79" fmla="*/ 221 h 251"/>
                <a:gd name="T80" fmla="*/ 80 w 270"/>
                <a:gd name="T81" fmla="*/ 238 h 251"/>
                <a:gd name="T82" fmla="*/ 95 w 270"/>
                <a:gd name="T83" fmla="*/ 240 h 251"/>
                <a:gd name="T84" fmla="*/ 95 w 270"/>
                <a:gd name="T85" fmla="*/ 234 h 251"/>
                <a:gd name="T86" fmla="*/ 108 w 270"/>
                <a:gd name="T87" fmla="*/ 236 h 251"/>
                <a:gd name="T88" fmla="*/ 114 w 270"/>
                <a:gd name="T89" fmla="*/ 247 h 251"/>
                <a:gd name="T90" fmla="*/ 125 w 270"/>
                <a:gd name="T91" fmla="*/ 251 h 251"/>
                <a:gd name="T92" fmla="*/ 133 w 270"/>
                <a:gd name="T93" fmla="*/ 249 h 251"/>
                <a:gd name="T94" fmla="*/ 139 w 270"/>
                <a:gd name="T95" fmla="*/ 251 h 251"/>
                <a:gd name="T96" fmla="*/ 144 w 270"/>
                <a:gd name="T97" fmla="*/ 245 h 251"/>
                <a:gd name="T98" fmla="*/ 156 w 270"/>
                <a:gd name="T99" fmla="*/ 238 h 251"/>
                <a:gd name="T100" fmla="*/ 163 w 270"/>
                <a:gd name="T101" fmla="*/ 16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0" h="251">
                  <a:moveTo>
                    <a:pt x="163" y="167"/>
                  </a:moveTo>
                  <a:lnTo>
                    <a:pt x="163" y="167"/>
                  </a:lnTo>
                  <a:lnTo>
                    <a:pt x="165" y="103"/>
                  </a:lnTo>
                  <a:lnTo>
                    <a:pt x="184" y="103"/>
                  </a:lnTo>
                  <a:lnTo>
                    <a:pt x="186" y="32"/>
                  </a:lnTo>
                  <a:lnTo>
                    <a:pt x="200" y="32"/>
                  </a:lnTo>
                  <a:lnTo>
                    <a:pt x="222" y="28"/>
                  </a:lnTo>
                  <a:lnTo>
                    <a:pt x="226" y="25"/>
                  </a:lnTo>
                  <a:lnTo>
                    <a:pt x="230" y="25"/>
                  </a:lnTo>
                  <a:lnTo>
                    <a:pt x="230" y="25"/>
                  </a:lnTo>
                  <a:lnTo>
                    <a:pt x="232" y="25"/>
                  </a:lnTo>
                  <a:lnTo>
                    <a:pt x="232" y="30"/>
                  </a:lnTo>
                  <a:lnTo>
                    <a:pt x="234" y="30"/>
                  </a:lnTo>
                  <a:lnTo>
                    <a:pt x="232" y="32"/>
                  </a:lnTo>
                  <a:lnTo>
                    <a:pt x="232" y="34"/>
                  </a:lnTo>
                  <a:lnTo>
                    <a:pt x="234" y="34"/>
                  </a:lnTo>
                  <a:lnTo>
                    <a:pt x="241" y="30"/>
                  </a:lnTo>
                  <a:lnTo>
                    <a:pt x="245" y="25"/>
                  </a:lnTo>
                  <a:lnTo>
                    <a:pt x="249" y="21"/>
                  </a:lnTo>
                  <a:lnTo>
                    <a:pt x="253" y="21"/>
                  </a:lnTo>
                  <a:lnTo>
                    <a:pt x="253" y="23"/>
                  </a:lnTo>
                  <a:lnTo>
                    <a:pt x="255" y="23"/>
                  </a:lnTo>
                  <a:lnTo>
                    <a:pt x="260" y="21"/>
                  </a:lnTo>
                  <a:lnTo>
                    <a:pt x="266" y="19"/>
                  </a:lnTo>
                  <a:lnTo>
                    <a:pt x="270" y="17"/>
                  </a:lnTo>
                  <a:lnTo>
                    <a:pt x="266" y="15"/>
                  </a:lnTo>
                  <a:lnTo>
                    <a:pt x="266" y="13"/>
                  </a:lnTo>
                  <a:lnTo>
                    <a:pt x="264" y="13"/>
                  </a:lnTo>
                  <a:lnTo>
                    <a:pt x="262" y="13"/>
                  </a:lnTo>
                  <a:lnTo>
                    <a:pt x="262" y="13"/>
                  </a:lnTo>
                  <a:lnTo>
                    <a:pt x="260" y="13"/>
                  </a:lnTo>
                  <a:lnTo>
                    <a:pt x="260" y="11"/>
                  </a:lnTo>
                  <a:lnTo>
                    <a:pt x="253" y="13"/>
                  </a:lnTo>
                  <a:lnTo>
                    <a:pt x="251" y="13"/>
                  </a:lnTo>
                  <a:lnTo>
                    <a:pt x="203" y="23"/>
                  </a:lnTo>
                  <a:lnTo>
                    <a:pt x="200" y="23"/>
                  </a:lnTo>
                  <a:lnTo>
                    <a:pt x="198" y="23"/>
                  </a:lnTo>
                  <a:lnTo>
                    <a:pt x="196" y="23"/>
                  </a:lnTo>
                  <a:lnTo>
                    <a:pt x="196" y="23"/>
                  </a:lnTo>
                  <a:lnTo>
                    <a:pt x="194" y="23"/>
                  </a:lnTo>
                  <a:lnTo>
                    <a:pt x="194" y="21"/>
                  </a:lnTo>
                  <a:lnTo>
                    <a:pt x="192" y="21"/>
                  </a:lnTo>
                  <a:lnTo>
                    <a:pt x="190" y="21"/>
                  </a:lnTo>
                  <a:lnTo>
                    <a:pt x="188" y="21"/>
                  </a:lnTo>
                  <a:lnTo>
                    <a:pt x="186" y="21"/>
                  </a:lnTo>
                  <a:lnTo>
                    <a:pt x="186" y="23"/>
                  </a:lnTo>
                  <a:lnTo>
                    <a:pt x="184" y="23"/>
                  </a:lnTo>
                  <a:lnTo>
                    <a:pt x="182" y="23"/>
                  </a:lnTo>
                  <a:lnTo>
                    <a:pt x="177" y="21"/>
                  </a:lnTo>
                  <a:lnTo>
                    <a:pt x="173" y="17"/>
                  </a:lnTo>
                  <a:lnTo>
                    <a:pt x="171" y="17"/>
                  </a:lnTo>
                  <a:lnTo>
                    <a:pt x="169" y="17"/>
                  </a:lnTo>
                  <a:lnTo>
                    <a:pt x="169" y="19"/>
                  </a:lnTo>
                  <a:lnTo>
                    <a:pt x="167" y="19"/>
                  </a:lnTo>
                  <a:lnTo>
                    <a:pt x="160" y="19"/>
                  </a:lnTo>
                  <a:lnTo>
                    <a:pt x="158" y="19"/>
                  </a:lnTo>
                  <a:lnTo>
                    <a:pt x="154" y="21"/>
                  </a:lnTo>
                  <a:lnTo>
                    <a:pt x="152" y="19"/>
                  </a:lnTo>
                  <a:lnTo>
                    <a:pt x="152" y="19"/>
                  </a:lnTo>
                  <a:lnTo>
                    <a:pt x="150" y="17"/>
                  </a:lnTo>
                  <a:lnTo>
                    <a:pt x="146" y="19"/>
                  </a:lnTo>
                  <a:lnTo>
                    <a:pt x="141" y="17"/>
                  </a:lnTo>
                  <a:lnTo>
                    <a:pt x="137" y="15"/>
                  </a:lnTo>
                  <a:lnTo>
                    <a:pt x="137" y="15"/>
                  </a:lnTo>
                  <a:lnTo>
                    <a:pt x="135" y="11"/>
                  </a:lnTo>
                  <a:lnTo>
                    <a:pt x="133" y="9"/>
                  </a:lnTo>
                  <a:lnTo>
                    <a:pt x="59" y="9"/>
                  </a:lnTo>
                  <a:lnTo>
                    <a:pt x="57" y="9"/>
                  </a:lnTo>
                  <a:lnTo>
                    <a:pt x="55" y="9"/>
                  </a:lnTo>
                  <a:lnTo>
                    <a:pt x="53" y="11"/>
                  </a:lnTo>
                  <a:lnTo>
                    <a:pt x="53" y="11"/>
                  </a:lnTo>
                  <a:lnTo>
                    <a:pt x="49" y="13"/>
                  </a:lnTo>
                  <a:lnTo>
                    <a:pt x="45" y="11"/>
                  </a:lnTo>
                  <a:lnTo>
                    <a:pt x="40" y="6"/>
                  </a:lnTo>
                  <a:lnTo>
                    <a:pt x="38" y="6"/>
                  </a:lnTo>
                  <a:lnTo>
                    <a:pt x="38" y="4"/>
                  </a:lnTo>
                  <a:lnTo>
                    <a:pt x="36" y="4"/>
                  </a:lnTo>
                  <a:lnTo>
                    <a:pt x="36" y="2"/>
                  </a:lnTo>
                  <a:lnTo>
                    <a:pt x="34" y="0"/>
                  </a:lnTo>
                  <a:lnTo>
                    <a:pt x="32" y="2"/>
                  </a:lnTo>
                  <a:lnTo>
                    <a:pt x="32" y="2"/>
                  </a:lnTo>
                  <a:lnTo>
                    <a:pt x="30" y="2"/>
                  </a:lnTo>
                  <a:lnTo>
                    <a:pt x="28" y="0"/>
                  </a:lnTo>
                  <a:lnTo>
                    <a:pt x="26" y="0"/>
                  </a:lnTo>
                  <a:lnTo>
                    <a:pt x="19" y="4"/>
                  </a:lnTo>
                  <a:lnTo>
                    <a:pt x="19" y="6"/>
                  </a:lnTo>
                  <a:lnTo>
                    <a:pt x="17" y="9"/>
                  </a:lnTo>
                  <a:lnTo>
                    <a:pt x="13" y="6"/>
                  </a:lnTo>
                  <a:lnTo>
                    <a:pt x="9" y="6"/>
                  </a:lnTo>
                  <a:lnTo>
                    <a:pt x="9" y="6"/>
                  </a:lnTo>
                  <a:lnTo>
                    <a:pt x="7" y="9"/>
                  </a:lnTo>
                  <a:lnTo>
                    <a:pt x="4" y="11"/>
                  </a:lnTo>
                  <a:lnTo>
                    <a:pt x="4" y="9"/>
                  </a:lnTo>
                  <a:lnTo>
                    <a:pt x="0" y="9"/>
                  </a:lnTo>
                  <a:lnTo>
                    <a:pt x="0" y="9"/>
                  </a:lnTo>
                  <a:lnTo>
                    <a:pt x="2" y="25"/>
                  </a:lnTo>
                  <a:lnTo>
                    <a:pt x="15" y="38"/>
                  </a:lnTo>
                  <a:lnTo>
                    <a:pt x="21" y="49"/>
                  </a:lnTo>
                  <a:lnTo>
                    <a:pt x="30" y="70"/>
                  </a:lnTo>
                  <a:lnTo>
                    <a:pt x="32" y="80"/>
                  </a:lnTo>
                  <a:lnTo>
                    <a:pt x="42" y="93"/>
                  </a:lnTo>
                  <a:lnTo>
                    <a:pt x="42" y="99"/>
                  </a:lnTo>
                  <a:lnTo>
                    <a:pt x="53" y="114"/>
                  </a:lnTo>
                  <a:lnTo>
                    <a:pt x="53" y="122"/>
                  </a:lnTo>
                  <a:lnTo>
                    <a:pt x="49" y="124"/>
                  </a:lnTo>
                  <a:lnTo>
                    <a:pt x="53" y="135"/>
                  </a:lnTo>
                  <a:lnTo>
                    <a:pt x="53" y="150"/>
                  </a:lnTo>
                  <a:lnTo>
                    <a:pt x="59" y="165"/>
                  </a:lnTo>
                  <a:lnTo>
                    <a:pt x="59" y="173"/>
                  </a:lnTo>
                  <a:lnTo>
                    <a:pt x="59" y="179"/>
                  </a:lnTo>
                  <a:lnTo>
                    <a:pt x="57" y="181"/>
                  </a:lnTo>
                  <a:lnTo>
                    <a:pt x="59" y="184"/>
                  </a:lnTo>
                  <a:lnTo>
                    <a:pt x="61" y="194"/>
                  </a:lnTo>
                  <a:lnTo>
                    <a:pt x="63" y="196"/>
                  </a:lnTo>
                  <a:lnTo>
                    <a:pt x="66" y="200"/>
                  </a:lnTo>
                  <a:lnTo>
                    <a:pt x="63" y="200"/>
                  </a:lnTo>
                  <a:lnTo>
                    <a:pt x="63" y="205"/>
                  </a:lnTo>
                  <a:lnTo>
                    <a:pt x="68" y="209"/>
                  </a:lnTo>
                  <a:lnTo>
                    <a:pt x="68" y="217"/>
                  </a:lnTo>
                  <a:lnTo>
                    <a:pt x="70" y="221"/>
                  </a:lnTo>
                  <a:lnTo>
                    <a:pt x="76" y="230"/>
                  </a:lnTo>
                  <a:lnTo>
                    <a:pt x="80" y="236"/>
                  </a:lnTo>
                  <a:lnTo>
                    <a:pt x="80" y="238"/>
                  </a:lnTo>
                  <a:lnTo>
                    <a:pt x="89" y="243"/>
                  </a:lnTo>
                  <a:lnTo>
                    <a:pt x="91" y="243"/>
                  </a:lnTo>
                  <a:lnTo>
                    <a:pt x="95" y="240"/>
                  </a:lnTo>
                  <a:lnTo>
                    <a:pt x="95" y="238"/>
                  </a:lnTo>
                  <a:lnTo>
                    <a:pt x="93" y="236"/>
                  </a:lnTo>
                  <a:lnTo>
                    <a:pt x="95" y="234"/>
                  </a:lnTo>
                  <a:lnTo>
                    <a:pt x="101" y="232"/>
                  </a:lnTo>
                  <a:lnTo>
                    <a:pt x="104" y="236"/>
                  </a:lnTo>
                  <a:lnTo>
                    <a:pt x="108" y="236"/>
                  </a:lnTo>
                  <a:lnTo>
                    <a:pt x="106" y="240"/>
                  </a:lnTo>
                  <a:lnTo>
                    <a:pt x="108" y="247"/>
                  </a:lnTo>
                  <a:lnTo>
                    <a:pt x="114" y="247"/>
                  </a:lnTo>
                  <a:lnTo>
                    <a:pt x="118" y="249"/>
                  </a:lnTo>
                  <a:lnTo>
                    <a:pt x="123" y="249"/>
                  </a:lnTo>
                  <a:lnTo>
                    <a:pt x="125" y="251"/>
                  </a:lnTo>
                  <a:lnTo>
                    <a:pt x="129" y="251"/>
                  </a:lnTo>
                  <a:lnTo>
                    <a:pt x="129" y="249"/>
                  </a:lnTo>
                  <a:lnTo>
                    <a:pt x="133" y="249"/>
                  </a:lnTo>
                  <a:lnTo>
                    <a:pt x="133" y="251"/>
                  </a:lnTo>
                  <a:lnTo>
                    <a:pt x="137" y="251"/>
                  </a:lnTo>
                  <a:lnTo>
                    <a:pt x="139" y="251"/>
                  </a:lnTo>
                  <a:lnTo>
                    <a:pt x="139" y="247"/>
                  </a:lnTo>
                  <a:lnTo>
                    <a:pt x="141" y="247"/>
                  </a:lnTo>
                  <a:lnTo>
                    <a:pt x="144" y="245"/>
                  </a:lnTo>
                  <a:lnTo>
                    <a:pt x="146" y="240"/>
                  </a:lnTo>
                  <a:lnTo>
                    <a:pt x="150" y="238"/>
                  </a:lnTo>
                  <a:lnTo>
                    <a:pt x="156" y="238"/>
                  </a:lnTo>
                  <a:lnTo>
                    <a:pt x="158" y="238"/>
                  </a:lnTo>
                  <a:lnTo>
                    <a:pt x="163" y="167"/>
                  </a:lnTo>
                  <a:lnTo>
                    <a:pt x="163" y="16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41" name="Freeform 151">
              <a:extLst>
                <a:ext uri="{FF2B5EF4-FFF2-40B4-BE49-F238E27FC236}">
                  <a16:creationId xmlns:a16="http://schemas.microsoft.com/office/drawing/2014/main" id="{81860CA2-7BB9-4C60-8B2C-B42B553D1F8A}"/>
                </a:ext>
              </a:extLst>
            </p:cNvPr>
            <p:cNvSpPr>
              <a:spLocks noEditPoints="1"/>
            </p:cNvSpPr>
            <p:nvPr/>
          </p:nvSpPr>
          <p:spPr bwMode="auto">
            <a:xfrm>
              <a:off x="6911876" y="3787897"/>
              <a:ext cx="64489" cy="43154"/>
            </a:xfrm>
            <a:custGeom>
              <a:avLst/>
              <a:gdLst>
                <a:gd name="T0" fmla="*/ 7 w 80"/>
                <a:gd name="T1" fmla="*/ 7 h 57"/>
                <a:gd name="T2" fmla="*/ 11 w 80"/>
                <a:gd name="T3" fmla="*/ 7 h 57"/>
                <a:gd name="T4" fmla="*/ 17 w 80"/>
                <a:gd name="T5" fmla="*/ 13 h 57"/>
                <a:gd name="T6" fmla="*/ 21 w 80"/>
                <a:gd name="T7" fmla="*/ 17 h 57"/>
                <a:gd name="T8" fmla="*/ 32 w 80"/>
                <a:gd name="T9" fmla="*/ 36 h 57"/>
                <a:gd name="T10" fmla="*/ 38 w 80"/>
                <a:gd name="T11" fmla="*/ 38 h 57"/>
                <a:gd name="T12" fmla="*/ 51 w 80"/>
                <a:gd name="T13" fmla="*/ 51 h 57"/>
                <a:gd name="T14" fmla="*/ 53 w 80"/>
                <a:gd name="T15" fmla="*/ 57 h 57"/>
                <a:gd name="T16" fmla="*/ 49 w 80"/>
                <a:gd name="T17" fmla="*/ 57 h 57"/>
                <a:gd name="T18" fmla="*/ 40 w 80"/>
                <a:gd name="T19" fmla="*/ 55 h 57"/>
                <a:gd name="T20" fmla="*/ 36 w 80"/>
                <a:gd name="T21" fmla="*/ 49 h 57"/>
                <a:gd name="T22" fmla="*/ 30 w 80"/>
                <a:gd name="T23" fmla="*/ 43 h 57"/>
                <a:gd name="T24" fmla="*/ 25 w 80"/>
                <a:gd name="T25" fmla="*/ 43 h 57"/>
                <a:gd name="T26" fmla="*/ 19 w 80"/>
                <a:gd name="T27" fmla="*/ 34 h 57"/>
                <a:gd name="T28" fmla="*/ 15 w 80"/>
                <a:gd name="T29" fmla="*/ 30 h 57"/>
                <a:gd name="T30" fmla="*/ 13 w 80"/>
                <a:gd name="T31" fmla="*/ 24 h 57"/>
                <a:gd name="T32" fmla="*/ 2 w 80"/>
                <a:gd name="T33" fmla="*/ 11 h 57"/>
                <a:gd name="T34" fmla="*/ 0 w 80"/>
                <a:gd name="T35" fmla="*/ 5 h 57"/>
                <a:gd name="T36" fmla="*/ 2 w 80"/>
                <a:gd name="T37" fmla="*/ 0 h 57"/>
                <a:gd name="T38" fmla="*/ 76 w 80"/>
                <a:gd name="T39" fmla="*/ 34 h 57"/>
                <a:gd name="T40" fmla="*/ 80 w 80"/>
                <a:gd name="T41" fmla="*/ 40 h 57"/>
                <a:gd name="T42" fmla="*/ 76 w 80"/>
                <a:gd name="T43" fmla="*/ 43 h 57"/>
                <a:gd name="T44" fmla="*/ 72 w 80"/>
                <a:gd name="T45" fmla="*/ 34 h 57"/>
                <a:gd name="T46" fmla="*/ 63 w 80"/>
                <a:gd name="T47" fmla="*/ 15 h 57"/>
                <a:gd name="T48" fmla="*/ 59 w 80"/>
                <a:gd name="T49" fmla="*/ 19 h 57"/>
                <a:gd name="T50" fmla="*/ 61 w 80"/>
                <a:gd name="T51" fmla="*/ 26 h 57"/>
                <a:gd name="T52" fmla="*/ 68 w 80"/>
                <a:gd name="T53" fmla="*/ 26 h 57"/>
                <a:gd name="T54" fmla="*/ 66 w 80"/>
                <a:gd name="T55" fmla="*/ 19 h 57"/>
                <a:gd name="T56" fmla="*/ 63 w 80"/>
                <a:gd name="T57" fmla="*/ 15 h 57"/>
                <a:gd name="T58" fmla="*/ 51 w 80"/>
                <a:gd name="T59" fmla="*/ 11 h 57"/>
                <a:gd name="T60" fmla="*/ 47 w 80"/>
                <a:gd name="T61" fmla="*/ 15 h 57"/>
                <a:gd name="T62" fmla="*/ 53 w 80"/>
                <a:gd name="T63" fmla="*/ 13 h 57"/>
                <a:gd name="T64" fmla="*/ 51 w 80"/>
                <a:gd name="T65" fmla="*/ 1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57">
                  <a:moveTo>
                    <a:pt x="2" y="0"/>
                  </a:moveTo>
                  <a:lnTo>
                    <a:pt x="7" y="7"/>
                  </a:lnTo>
                  <a:lnTo>
                    <a:pt x="9" y="5"/>
                  </a:lnTo>
                  <a:lnTo>
                    <a:pt x="11" y="7"/>
                  </a:lnTo>
                  <a:lnTo>
                    <a:pt x="11" y="11"/>
                  </a:lnTo>
                  <a:lnTo>
                    <a:pt x="17" y="13"/>
                  </a:lnTo>
                  <a:lnTo>
                    <a:pt x="19" y="17"/>
                  </a:lnTo>
                  <a:lnTo>
                    <a:pt x="21" y="17"/>
                  </a:lnTo>
                  <a:lnTo>
                    <a:pt x="30" y="28"/>
                  </a:lnTo>
                  <a:lnTo>
                    <a:pt x="32" y="36"/>
                  </a:lnTo>
                  <a:lnTo>
                    <a:pt x="34" y="34"/>
                  </a:lnTo>
                  <a:lnTo>
                    <a:pt x="38" y="38"/>
                  </a:lnTo>
                  <a:lnTo>
                    <a:pt x="42" y="47"/>
                  </a:lnTo>
                  <a:lnTo>
                    <a:pt x="51" y="51"/>
                  </a:lnTo>
                  <a:lnTo>
                    <a:pt x="53" y="51"/>
                  </a:lnTo>
                  <a:lnTo>
                    <a:pt x="53" y="57"/>
                  </a:lnTo>
                  <a:lnTo>
                    <a:pt x="51" y="55"/>
                  </a:lnTo>
                  <a:lnTo>
                    <a:pt x="49" y="57"/>
                  </a:lnTo>
                  <a:lnTo>
                    <a:pt x="44" y="53"/>
                  </a:lnTo>
                  <a:lnTo>
                    <a:pt x="40" y="55"/>
                  </a:lnTo>
                  <a:lnTo>
                    <a:pt x="36" y="53"/>
                  </a:lnTo>
                  <a:lnTo>
                    <a:pt x="36" y="49"/>
                  </a:lnTo>
                  <a:lnTo>
                    <a:pt x="32" y="47"/>
                  </a:lnTo>
                  <a:lnTo>
                    <a:pt x="30" y="43"/>
                  </a:lnTo>
                  <a:lnTo>
                    <a:pt x="28" y="43"/>
                  </a:lnTo>
                  <a:lnTo>
                    <a:pt x="25" y="43"/>
                  </a:lnTo>
                  <a:lnTo>
                    <a:pt x="23" y="38"/>
                  </a:lnTo>
                  <a:lnTo>
                    <a:pt x="19" y="34"/>
                  </a:lnTo>
                  <a:lnTo>
                    <a:pt x="17" y="30"/>
                  </a:lnTo>
                  <a:lnTo>
                    <a:pt x="15" y="30"/>
                  </a:lnTo>
                  <a:lnTo>
                    <a:pt x="13" y="28"/>
                  </a:lnTo>
                  <a:lnTo>
                    <a:pt x="13" y="24"/>
                  </a:lnTo>
                  <a:lnTo>
                    <a:pt x="9" y="21"/>
                  </a:lnTo>
                  <a:lnTo>
                    <a:pt x="2" y="11"/>
                  </a:lnTo>
                  <a:lnTo>
                    <a:pt x="2" y="7"/>
                  </a:lnTo>
                  <a:lnTo>
                    <a:pt x="0" y="5"/>
                  </a:lnTo>
                  <a:lnTo>
                    <a:pt x="2" y="0"/>
                  </a:lnTo>
                  <a:lnTo>
                    <a:pt x="2" y="0"/>
                  </a:lnTo>
                  <a:close/>
                  <a:moveTo>
                    <a:pt x="72" y="34"/>
                  </a:moveTo>
                  <a:lnTo>
                    <a:pt x="76" y="34"/>
                  </a:lnTo>
                  <a:lnTo>
                    <a:pt x="80" y="36"/>
                  </a:lnTo>
                  <a:lnTo>
                    <a:pt x="80" y="40"/>
                  </a:lnTo>
                  <a:lnTo>
                    <a:pt x="78" y="40"/>
                  </a:lnTo>
                  <a:lnTo>
                    <a:pt x="76" y="43"/>
                  </a:lnTo>
                  <a:lnTo>
                    <a:pt x="72" y="38"/>
                  </a:lnTo>
                  <a:lnTo>
                    <a:pt x="72" y="34"/>
                  </a:lnTo>
                  <a:lnTo>
                    <a:pt x="72" y="34"/>
                  </a:lnTo>
                  <a:close/>
                  <a:moveTo>
                    <a:pt x="63" y="15"/>
                  </a:moveTo>
                  <a:lnTo>
                    <a:pt x="59" y="17"/>
                  </a:lnTo>
                  <a:lnTo>
                    <a:pt x="59" y="19"/>
                  </a:lnTo>
                  <a:lnTo>
                    <a:pt x="59" y="21"/>
                  </a:lnTo>
                  <a:lnTo>
                    <a:pt x="61" y="26"/>
                  </a:lnTo>
                  <a:lnTo>
                    <a:pt x="66" y="28"/>
                  </a:lnTo>
                  <a:lnTo>
                    <a:pt x="68" y="26"/>
                  </a:lnTo>
                  <a:lnTo>
                    <a:pt x="63" y="24"/>
                  </a:lnTo>
                  <a:lnTo>
                    <a:pt x="66" y="19"/>
                  </a:lnTo>
                  <a:lnTo>
                    <a:pt x="66" y="15"/>
                  </a:lnTo>
                  <a:lnTo>
                    <a:pt x="63" y="15"/>
                  </a:lnTo>
                  <a:lnTo>
                    <a:pt x="63" y="15"/>
                  </a:lnTo>
                  <a:close/>
                  <a:moveTo>
                    <a:pt x="51" y="11"/>
                  </a:moveTo>
                  <a:lnTo>
                    <a:pt x="51" y="13"/>
                  </a:lnTo>
                  <a:lnTo>
                    <a:pt x="47" y="15"/>
                  </a:lnTo>
                  <a:lnTo>
                    <a:pt x="51" y="17"/>
                  </a:lnTo>
                  <a:lnTo>
                    <a:pt x="53" y="13"/>
                  </a:lnTo>
                  <a:lnTo>
                    <a:pt x="53" y="11"/>
                  </a:lnTo>
                  <a:lnTo>
                    <a:pt x="51" y="11"/>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42" name="Freeform 152">
              <a:extLst>
                <a:ext uri="{FF2B5EF4-FFF2-40B4-BE49-F238E27FC236}">
                  <a16:creationId xmlns:a16="http://schemas.microsoft.com/office/drawing/2014/main" id="{CFBFBF9C-3B03-43EC-A12F-4C6045ED9B7D}"/>
                </a:ext>
              </a:extLst>
            </p:cNvPr>
            <p:cNvSpPr>
              <a:spLocks/>
            </p:cNvSpPr>
            <p:nvPr/>
          </p:nvSpPr>
          <p:spPr bwMode="auto">
            <a:xfrm>
              <a:off x="5339148" y="4376904"/>
              <a:ext cx="6448" cy="6815"/>
            </a:xfrm>
            <a:custGeom>
              <a:avLst/>
              <a:gdLst>
                <a:gd name="T0" fmla="*/ 0 w 8"/>
                <a:gd name="T1" fmla="*/ 2 h 9"/>
                <a:gd name="T2" fmla="*/ 2 w 8"/>
                <a:gd name="T3" fmla="*/ 4 h 9"/>
                <a:gd name="T4" fmla="*/ 2 w 8"/>
                <a:gd name="T5" fmla="*/ 6 h 9"/>
                <a:gd name="T6" fmla="*/ 4 w 8"/>
                <a:gd name="T7" fmla="*/ 6 h 9"/>
                <a:gd name="T8" fmla="*/ 6 w 8"/>
                <a:gd name="T9" fmla="*/ 9 h 9"/>
                <a:gd name="T10" fmla="*/ 8 w 8"/>
                <a:gd name="T11" fmla="*/ 9 h 9"/>
                <a:gd name="T12" fmla="*/ 4 w 8"/>
                <a:gd name="T13" fmla="*/ 2 h 9"/>
                <a:gd name="T14" fmla="*/ 2 w 8"/>
                <a:gd name="T15" fmla="*/ 0 h 9"/>
                <a:gd name="T16" fmla="*/ 0 w 8"/>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0" y="2"/>
                  </a:moveTo>
                  <a:lnTo>
                    <a:pt x="2" y="4"/>
                  </a:lnTo>
                  <a:lnTo>
                    <a:pt x="2" y="6"/>
                  </a:lnTo>
                  <a:lnTo>
                    <a:pt x="4" y="6"/>
                  </a:lnTo>
                  <a:lnTo>
                    <a:pt x="6" y="9"/>
                  </a:lnTo>
                  <a:lnTo>
                    <a:pt x="8" y="9"/>
                  </a:lnTo>
                  <a:lnTo>
                    <a:pt x="4" y="2"/>
                  </a:lnTo>
                  <a:lnTo>
                    <a:pt x="2" y="0"/>
                  </a:lnTo>
                  <a:lnTo>
                    <a:pt x="0" y="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43" name="Freeform 153">
              <a:extLst>
                <a:ext uri="{FF2B5EF4-FFF2-40B4-BE49-F238E27FC236}">
                  <a16:creationId xmlns:a16="http://schemas.microsoft.com/office/drawing/2014/main" id="{BEF2D089-7764-48AD-8949-3AEF58CE77D3}"/>
                </a:ext>
              </a:extLst>
            </p:cNvPr>
            <p:cNvSpPr>
              <a:spLocks noEditPoints="1"/>
            </p:cNvSpPr>
            <p:nvPr/>
          </p:nvSpPr>
          <p:spPr bwMode="auto">
            <a:xfrm>
              <a:off x="5293199" y="4283025"/>
              <a:ext cx="24991" cy="18927"/>
            </a:xfrm>
            <a:custGeom>
              <a:avLst/>
              <a:gdLst>
                <a:gd name="T0" fmla="*/ 10 w 31"/>
                <a:gd name="T1" fmla="*/ 8 h 25"/>
                <a:gd name="T2" fmla="*/ 10 w 31"/>
                <a:gd name="T3" fmla="*/ 6 h 25"/>
                <a:gd name="T4" fmla="*/ 14 w 31"/>
                <a:gd name="T5" fmla="*/ 4 h 25"/>
                <a:gd name="T6" fmla="*/ 14 w 31"/>
                <a:gd name="T7" fmla="*/ 6 h 25"/>
                <a:gd name="T8" fmla="*/ 12 w 31"/>
                <a:gd name="T9" fmla="*/ 8 h 25"/>
                <a:gd name="T10" fmla="*/ 10 w 31"/>
                <a:gd name="T11" fmla="*/ 8 h 25"/>
                <a:gd name="T12" fmla="*/ 10 w 31"/>
                <a:gd name="T13" fmla="*/ 8 h 25"/>
                <a:gd name="T14" fmla="*/ 10 w 31"/>
                <a:gd name="T15" fmla="*/ 8 h 25"/>
                <a:gd name="T16" fmla="*/ 0 w 31"/>
                <a:gd name="T17" fmla="*/ 23 h 25"/>
                <a:gd name="T18" fmla="*/ 2 w 31"/>
                <a:gd name="T19" fmla="*/ 23 h 25"/>
                <a:gd name="T20" fmla="*/ 6 w 31"/>
                <a:gd name="T21" fmla="*/ 21 h 25"/>
                <a:gd name="T22" fmla="*/ 10 w 31"/>
                <a:gd name="T23" fmla="*/ 21 h 25"/>
                <a:gd name="T24" fmla="*/ 10 w 31"/>
                <a:gd name="T25" fmla="*/ 21 h 25"/>
                <a:gd name="T26" fmla="*/ 12 w 31"/>
                <a:gd name="T27" fmla="*/ 25 h 25"/>
                <a:gd name="T28" fmla="*/ 16 w 31"/>
                <a:gd name="T29" fmla="*/ 23 h 25"/>
                <a:gd name="T30" fmla="*/ 16 w 31"/>
                <a:gd name="T31" fmla="*/ 21 h 25"/>
                <a:gd name="T32" fmla="*/ 19 w 31"/>
                <a:gd name="T33" fmla="*/ 21 h 25"/>
                <a:gd name="T34" fmla="*/ 19 w 31"/>
                <a:gd name="T35" fmla="*/ 25 h 25"/>
                <a:gd name="T36" fmla="*/ 21 w 31"/>
                <a:gd name="T37" fmla="*/ 25 h 25"/>
                <a:gd name="T38" fmla="*/ 25 w 31"/>
                <a:gd name="T39" fmla="*/ 25 h 25"/>
                <a:gd name="T40" fmla="*/ 29 w 31"/>
                <a:gd name="T41" fmla="*/ 23 h 25"/>
                <a:gd name="T42" fmla="*/ 27 w 31"/>
                <a:gd name="T43" fmla="*/ 23 h 25"/>
                <a:gd name="T44" fmla="*/ 23 w 31"/>
                <a:gd name="T45" fmla="*/ 23 h 25"/>
                <a:gd name="T46" fmla="*/ 21 w 31"/>
                <a:gd name="T47" fmla="*/ 21 h 25"/>
                <a:gd name="T48" fmla="*/ 23 w 31"/>
                <a:gd name="T49" fmla="*/ 17 h 25"/>
                <a:gd name="T50" fmla="*/ 25 w 31"/>
                <a:gd name="T51" fmla="*/ 17 h 25"/>
                <a:gd name="T52" fmla="*/ 29 w 31"/>
                <a:gd name="T53" fmla="*/ 17 h 25"/>
                <a:gd name="T54" fmla="*/ 31 w 31"/>
                <a:gd name="T55" fmla="*/ 15 h 25"/>
                <a:gd name="T56" fmla="*/ 29 w 31"/>
                <a:gd name="T57" fmla="*/ 12 h 25"/>
                <a:gd name="T58" fmla="*/ 27 w 31"/>
                <a:gd name="T59" fmla="*/ 12 h 25"/>
                <a:gd name="T60" fmla="*/ 25 w 31"/>
                <a:gd name="T61" fmla="*/ 12 h 25"/>
                <a:gd name="T62" fmla="*/ 21 w 31"/>
                <a:gd name="T63" fmla="*/ 15 h 25"/>
                <a:gd name="T64" fmla="*/ 19 w 31"/>
                <a:gd name="T65" fmla="*/ 17 h 25"/>
                <a:gd name="T66" fmla="*/ 16 w 31"/>
                <a:gd name="T67" fmla="*/ 10 h 25"/>
                <a:gd name="T68" fmla="*/ 19 w 31"/>
                <a:gd name="T69" fmla="*/ 10 h 25"/>
                <a:gd name="T70" fmla="*/ 19 w 31"/>
                <a:gd name="T71" fmla="*/ 6 h 25"/>
                <a:gd name="T72" fmla="*/ 16 w 31"/>
                <a:gd name="T73" fmla="*/ 8 h 25"/>
                <a:gd name="T74" fmla="*/ 16 w 31"/>
                <a:gd name="T75" fmla="*/ 10 h 25"/>
                <a:gd name="T76" fmla="*/ 14 w 31"/>
                <a:gd name="T77" fmla="*/ 12 h 25"/>
                <a:gd name="T78" fmla="*/ 10 w 31"/>
                <a:gd name="T79" fmla="*/ 10 h 25"/>
                <a:gd name="T80" fmla="*/ 8 w 31"/>
                <a:gd name="T81" fmla="*/ 10 h 25"/>
                <a:gd name="T82" fmla="*/ 6 w 31"/>
                <a:gd name="T83" fmla="*/ 8 h 25"/>
                <a:gd name="T84" fmla="*/ 6 w 31"/>
                <a:gd name="T85" fmla="*/ 4 h 25"/>
                <a:gd name="T86" fmla="*/ 6 w 31"/>
                <a:gd name="T87" fmla="*/ 2 h 25"/>
                <a:gd name="T88" fmla="*/ 6 w 31"/>
                <a:gd name="T89" fmla="*/ 2 h 25"/>
                <a:gd name="T90" fmla="*/ 6 w 31"/>
                <a:gd name="T91" fmla="*/ 0 h 25"/>
                <a:gd name="T92" fmla="*/ 4 w 31"/>
                <a:gd name="T93" fmla="*/ 2 h 25"/>
                <a:gd name="T94" fmla="*/ 4 w 31"/>
                <a:gd name="T95" fmla="*/ 4 h 25"/>
                <a:gd name="T96" fmla="*/ 4 w 31"/>
                <a:gd name="T97" fmla="*/ 6 h 25"/>
                <a:gd name="T98" fmla="*/ 4 w 31"/>
                <a:gd name="T99" fmla="*/ 10 h 25"/>
                <a:gd name="T100" fmla="*/ 4 w 31"/>
                <a:gd name="T101" fmla="*/ 12 h 25"/>
                <a:gd name="T102" fmla="*/ 6 w 31"/>
                <a:gd name="T103" fmla="*/ 12 h 25"/>
                <a:gd name="T104" fmla="*/ 2 w 31"/>
                <a:gd name="T105" fmla="*/ 17 h 25"/>
                <a:gd name="T106" fmla="*/ 0 w 31"/>
                <a:gd name="T107" fmla="*/ 21 h 25"/>
                <a:gd name="T108" fmla="*/ 0 w 31"/>
                <a:gd name="T109"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25">
                  <a:moveTo>
                    <a:pt x="10" y="8"/>
                  </a:moveTo>
                  <a:lnTo>
                    <a:pt x="10" y="6"/>
                  </a:lnTo>
                  <a:lnTo>
                    <a:pt x="14" y="4"/>
                  </a:lnTo>
                  <a:lnTo>
                    <a:pt x="14" y="6"/>
                  </a:lnTo>
                  <a:lnTo>
                    <a:pt x="12" y="8"/>
                  </a:lnTo>
                  <a:lnTo>
                    <a:pt x="10" y="8"/>
                  </a:lnTo>
                  <a:lnTo>
                    <a:pt x="10" y="8"/>
                  </a:lnTo>
                  <a:lnTo>
                    <a:pt x="10" y="8"/>
                  </a:lnTo>
                  <a:close/>
                  <a:moveTo>
                    <a:pt x="0" y="23"/>
                  </a:moveTo>
                  <a:lnTo>
                    <a:pt x="2" y="23"/>
                  </a:lnTo>
                  <a:lnTo>
                    <a:pt x="6" y="21"/>
                  </a:lnTo>
                  <a:lnTo>
                    <a:pt x="10" y="21"/>
                  </a:lnTo>
                  <a:lnTo>
                    <a:pt x="10" y="21"/>
                  </a:lnTo>
                  <a:lnTo>
                    <a:pt x="12" y="25"/>
                  </a:lnTo>
                  <a:lnTo>
                    <a:pt x="16" y="23"/>
                  </a:lnTo>
                  <a:lnTo>
                    <a:pt x="16" y="21"/>
                  </a:lnTo>
                  <a:lnTo>
                    <a:pt x="19" y="21"/>
                  </a:lnTo>
                  <a:lnTo>
                    <a:pt x="19" y="25"/>
                  </a:lnTo>
                  <a:lnTo>
                    <a:pt x="21" y="25"/>
                  </a:lnTo>
                  <a:lnTo>
                    <a:pt x="25" y="25"/>
                  </a:lnTo>
                  <a:lnTo>
                    <a:pt x="29" y="23"/>
                  </a:lnTo>
                  <a:lnTo>
                    <a:pt x="27" y="23"/>
                  </a:lnTo>
                  <a:lnTo>
                    <a:pt x="23" y="23"/>
                  </a:lnTo>
                  <a:lnTo>
                    <a:pt x="21" y="21"/>
                  </a:lnTo>
                  <a:lnTo>
                    <a:pt x="23" y="17"/>
                  </a:lnTo>
                  <a:lnTo>
                    <a:pt x="25" y="17"/>
                  </a:lnTo>
                  <a:lnTo>
                    <a:pt x="29" y="17"/>
                  </a:lnTo>
                  <a:lnTo>
                    <a:pt x="31" y="15"/>
                  </a:lnTo>
                  <a:lnTo>
                    <a:pt x="29" y="12"/>
                  </a:lnTo>
                  <a:lnTo>
                    <a:pt x="27" y="12"/>
                  </a:lnTo>
                  <a:lnTo>
                    <a:pt x="25" y="12"/>
                  </a:lnTo>
                  <a:lnTo>
                    <a:pt x="21" y="15"/>
                  </a:lnTo>
                  <a:lnTo>
                    <a:pt x="19" y="17"/>
                  </a:lnTo>
                  <a:lnTo>
                    <a:pt x="16" y="10"/>
                  </a:lnTo>
                  <a:lnTo>
                    <a:pt x="19" y="10"/>
                  </a:lnTo>
                  <a:lnTo>
                    <a:pt x="19" y="6"/>
                  </a:lnTo>
                  <a:lnTo>
                    <a:pt x="16" y="8"/>
                  </a:lnTo>
                  <a:lnTo>
                    <a:pt x="16" y="10"/>
                  </a:lnTo>
                  <a:lnTo>
                    <a:pt x="14" y="12"/>
                  </a:lnTo>
                  <a:lnTo>
                    <a:pt x="10" y="10"/>
                  </a:lnTo>
                  <a:lnTo>
                    <a:pt x="8" y="10"/>
                  </a:lnTo>
                  <a:lnTo>
                    <a:pt x="6" y="8"/>
                  </a:lnTo>
                  <a:lnTo>
                    <a:pt x="6" y="4"/>
                  </a:lnTo>
                  <a:lnTo>
                    <a:pt x="6" y="2"/>
                  </a:lnTo>
                  <a:lnTo>
                    <a:pt x="6" y="2"/>
                  </a:lnTo>
                  <a:lnTo>
                    <a:pt x="6" y="0"/>
                  </a:lnTo>
                  <a:lnTo>
                    <a:pt x="4" y="2"/>
                  </a:lnTo>
                  <a:lnTo>
                    <a:pt x="4" y="4"/>
                  </a:lnTo>
                  <a:lnTo>
                    <a:pt x="4" y="6"/>
                  </a:lnTo>
                  <a:lnTo>
                    <a:pt x="4" y="10"/>
                  </a:lnTo>
                  <a:lnTo>
                    <a:pt x="4" y="12"/>
                  </a:lnTo>
                  <a:lnTo>
                    <a:pt x="6" y="12"/>
                  </a:lnTo>
                  <a:lnTo>
                    <a:pt x="2" y="17"/>
                  </a:lnTo>
                  <a:lnTo>
                    <a:pt x="0" y="21"/>
                  </a:lnTo>
                  <a:lnTo>
                    <a:pt x="0" y="2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44" name="Freeform 154">
              <a:extLst>
                <a:ext uri="{FF2B5EF4-FFF2-40B4-BE49-F238E27FC236}">
                  <a16:creationId xmlns:a16="http://schemas.microsoft.com/office/drawing/2014/main" id="{AB1B678D-028F-4C29-8240-B33D7C5145EC}"/>
                </a:ext>
              </a:extLst>
            </p:cNvPr>
            <p:cNvSpPr>
              <a:spLocks/>
            </p:cNvSpPr>
            <p:nvPr/>
          </p:nvSpPr>
          <p:spPr bwMode="auto">
            <a:xfrm>
              <a:off x="5198077" y="3761400"/>
              <a:ext cx="8061" cy="9085"/>
            </a:xfrm>
            <a:custGeom>
              <a:avLst/>
              <a:gdLst>
                <a:gd name="T0" fmla="*/ 4 w 10"/>
                <a:gd name="T1" fmla="*/ 0 h 12"/>
                <a:gd name="T2" fmla="*/ 2 w 10"/>
                <a:gd name="T3" fmla="*/ 4 h 12"/>
                <a:gd name="T4" fmla="*/ 0 w 10"/>
                <a:gd name="T5" fmla="*/ 6 h 12"/>
                <a:gd name="T6" fmla="*/ 6 w 10"/>
                <a:gd name="T7" fmla="*/ 12 h 12"/>
                <a:gd name="T8" fmla="*/ 10 w 10"/>
                <a:gd name="T9" fmla="*/ 8 h 12"/>
                <a:gd name="T10" fmla="*/ 8 w 10"/>
                <a:gd name="T11" fmla="*/ 6 h 12"/>
                <a:gd name="T12" fmla="*/ 10 w 10"/>
                <a:gd name="T13" fmla="*/ 4 h 12"/>
                <a:gd name="T14" fmla="*/ 10 w 10"/>
                <a:gd name="T15" fmla="*/ 0 h 12"/>
                <a:gd name="T16" fmla="*/ 8 w 10"/>
                <a:gd name="T17" fmla="*/ 0 h 12"/>
                <a:gd name="T18" fmla="*/ 6 w 10"/>
                <a:gd name="T19" fmla="*/ 0 h 12"/>
                <a:gd name="T20" fmla="*/ 4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4" y="0"/>
                  </a:moveTo>
                  <a:lnTo>
                    <a:pt x="2" y="4"/>
                  </a:lnTo>
                  <a:lnTo>
                    <a:pt x="0" y="6"/>
                  </a:lnTo>
                  <a:lnTo>
                    <a:pt x="6" y="12"/>
                  </a:lnTo>
                  <a:lnTo>
                    <a:pt x="10" y="8"/>
                  </a:lnTo>
                  <a:lnTo>
                    <a:pt x="8" y="6"/>
                  </a:lnTo>
                  <a:lnTo>
                    <a:pt x="10" y="4"/>
                  </a:lnTo>
                  <a:lnTo>
                    <a:pt x="10" y="0"/>
                  </a:lnTo>
                  <a:lnTo>
                    <a:pt x="8" y="0"/>
                  </a:lnTo>
                  <a:lnTo>
                    <a:pt x="6" y="0"/>
                  </a:lnTo>
                  <a:lnTo>
                    <a:pt x="4"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45" name="Freeform 155">
              <a:extLst>
                <a:ext uri="{FF2B5EF4-FFF2-40B4-BE49-F238E27FC236}">
                  <a16:creationId xmlns:a16="http://schemas.microsoft.com/office/drawing/2014/main" id="{F5779341-85EB-4615-9BE6-EC2CE970B268}"/>
                </a:ext>
              </a:extLst>
            </p:cNvPr>
            <p:cNvSpPr>
              <a:spLocks/>
            </p:cNvSpPr>
            <p:nvPr/>
          </p:nvSpPr>
          <p:spPr bwMode="auto">
            <a:xfrm>
              <a:off x="5165833" y="3772000"/>
              <a:ext cx="8061" cy="9842"/>
            </a:xfrm>
            <a:custGeom>
              <a:avLst/>
              <a:gdLst>
                <a:gd name="T0" fmla="*/ 0 w 10"/>
                <a:gd name="T1" fmla="*/ 0 h 13"/>
                <a:gd name="T2" fmla="*/ 0 w 10"/>
                <a:gd name="T3" fmla="*/ 7 h 13"/>
                <a:gd name="T4" fmla="*/ 4 w 10"/>
                <a:gd name="T5" fmla="*/ 13 h 13"/>
                <a:gd name="T6" fmla="*/ 6 w 10"/>
                <a:gd name="T7" fmla="*/ 13 h 13"/>
                <a:gd name="T8" fmla="*/ 10 w 10"/>
                <a:gd name="T9" fmla="*/ 9 h 13"/>
                <a:gd name="T10" fmla="*/ 8 w 10"/>
                <a:gd name="T11" fmla="*/ 9 h 13"/>
                <a:gd name="T12" fmla="*/ 6 w 10"/>
                <a:gd name="T13" fmla="*/ 2 h 13"/>
                <a:gd name="T14" fmla="*/ 2 w 10"/>
                <a:gd name="T15" fmla="*/ 0 h 13"/>
                <a:gd name="T16" fmla="*/ 0 w 10"/>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0" y="0"/>
                  </a:moveTo>
                  <a:lnTo>
                    <a:pt x="0" y="7"/>
                  </a:lnTo>
                  <a:lnTo>
                    <a:pt x="4" y="13"/>
                  </a:lnTo>
                  <a:lnTo>
                    <a:pt x="6" y="13"/>
                  </a:lnTo>
                  <a:lnTo>
                    <a:pt x="10" y="9"/>
                  </a:lnTo>
                  <a:lnTo>
                    <a:pt x="8" y="9"/>
                  </a:lnTo>
                  <a:lnTo>
                    <a:pt x="6" y="2"/>
                  </a:lnTo>
                  <a:lnTo>
                    <a:pt x="2" y="0"/>
                  </a:lnTo>
                  <a:lnTo>
                    <a:pt x="0"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46" name="Freeform 156">
              <a:extLst>
                <a:ext uri="{FF2B5EF4-FFF2-40B4-BE49-F238E27FC236}">
                  <a16:creationId xmlns:a16="http://schemas.microsoft.com/office/drawing/2014/main" id="{75D1A375-26CA-4264-85FA-00710B9504A9}"/>
                </a:ext>
              </a:extLst>
            </p:cNvPr>
            <p:cNvSpPr>
              <a:spLocks noEditPoints="1"/>
            </p:cNvSpPr>
            <p:nvPr/>
          </p:nvSpPr>
          <p:spPr bwMode="auto">
            <a:xfrm>
              <a:off x="4966723" y="3634968"/>
              <a:ext cx="122529" cy="214253"/>
            </a:xfrm>
            <a:custGeom>
              <a:avLst/>
              <a:gdLst>
                <a:gd name="T0" fmla="*/ 44 w 152"/>
                <a:gd name="T1" fmla="*/ 278 h 283"/>
                <a:gd name="T2" fmla="*/ 72 w 152"/>
                <a:gd name="T3" fmla="*/ 272 h 283"/>
                <a:gd name="T4" fmla="*/ 82 w 152"/>
                <a:gd name="T5" fmla="*/ 255 h 283"/>
                <a:gd name="T6" fmla="*/ 84 w 152"/>
                <a:gd name="T7" fmla="*/ 242 h 283"/>
                <a:gd name="T8" fmla="*/ 88 w 152"/>
                <a:gd name="T9" fmla="*/ 234 h 283"/>
                <a:gd name="T10" fmla="*/ 101 w 152"/>
                <a:gd name="T11" fmla="*/ 202 h 283"/>
                <a:gd name="T12" fmla="*/ 118 w 152"/>
                <a:gd name="T13" fmla="*/ 164 h 283"/>
                <a:gd name="T14" fmla="*/ 126 w 152"/>
                <a:gd name="T15" fmla="*/ 139 h 283"/>
                <a:gd name="T16" fmla="*/ 133 w 152"/>
                <a:gd name="T17" fmla="*/ 112 h 283"/>
                <a:gd name="T18" fmla="*/ 137 w 152"/>
                <a:gd name="T19" fmla="*/ 95 h 283"/>
                <a:gd name="T20" fmla="*/ 139 w 152"/>
                <a:gd name="T21" fmla="*/ 82 h 283"/>
                <a:gd name="T22" fmla="*/ 139 w 152"/>
                <a:gd name="T23" fmla="*/ 72 h 283"/>
                <a:gd name="T24" fmla="*/ 147 w 152"/>
                <a:gd name="T25" fmla="*/ 82 h 283"/>
                <a:gd name="T26" fmla="*/ 152 w 152"/>
                <a:gd name="T27" fmla="*/ 70 h 283"/>
                <a:gd name="T28" fmla="*/ 147 w 152"/>
                <a:gd name="T29" fmla="*/ 57 h 283"/>
                <a:gd name="T30" fmla="*/ 147 w 152"/>
                <a:gd name="T31" fmla="*/ 42 h 283"/>
                <a:gd name="T32" fmla="*/ 143 w 152"/>
                <a:gd name="T33" fmla="*/ 17 h 283"/>
                <a:gd name="T34" fmla="*/ 135 w 152"/>
                <a:gd name="T35" fmla="*/ 6 h 283"/>
                <a:gd name="T36" fmla="*/ 131 w 152"/>
                <a:gd name="T37" fmla="*/ 6 h 283"/>
                <a:gd name="T38" fmla="*/ 126 w 152"/>
                <a:gd name="T39" fmla="*/ 11 h 283"/>
                <a:gd name="T40" fmla="*/ 124 w 152"/>
                <a:gd name="T41" fmla="*/ 21 h 283"/>
                <a:gd name="T42" fmla="*/ 116 w 152"/>
                <a:gd name="T43" fmla="*/ 34 h 283"/>
                <a:gd name="T44" fmla="*/ 110 w 152"/>
                <a:gd name="T45" fmla="*/ 34 h 283"/>
                <a:gd name="T46" fmla="*/ 110 w 152"/>
                <a:gd name="T47" fmla="*/ 44 h 283"/>
                <a:gd name="T48" fmla="*/ 103 w 152"/>
                <a:gd name="T49" fmla="*/ 46 h 283"/>
                <a:gd name="T50" fmla="*/ 105 w 152"/>
                <a:gd name="T51" fmla="*/ 57 h 283"/>
                <a:gd name="T52" fmla="*/ 95 w 152"/>
                <a:gd name="T53" fmla="*/ 63 h 283"/>
                <a:gd name="T54" fmla="*/ 91 w 152"/>
                <a:gd name="T55" fmla="*/ 57 h 283"/>
                <a:gd name="T56" fmla="*/ 88 w 152"/>
                <a:gd name="T57" fmla="*/ 68 h 283"/>
                <a:gd name="T58" fmla="*/ 86 w 152"/>
                <a:gd name="T59" fmla="*/ 74 h 283"/>
                <a:gd name="T60" fmla="*/ 84 w 152"/>
                <a:gd name="T61" fmla="*/ 65 h 283"/>
                <a:gd name="T62" fmla="*/ 76 w 152"/>
                <a:gd name="T63" fmla="*/ 82 h 283"/>
                <a:gd name="T64" fmla="*/ 69 w 152"/>
                <a:gd name="T65" fmla="*/ 74 h 283"/>
                <a:gd name="T66" fmla="*/ 57 w 152"/>
                <a:gd name="T67" fmla="*/ 78 h 283"/>
                <a:gd name="T68" fmla="*/ 55 w 152"/>
                <a:gd name="T69" fmla="*/ 80 h 283"/>
                <a:gd name="T70" fmla="*/ 40 w 152"/>
                <a:gd name="T71" fmla="*/ 86 h 283"/>
                <a:gd name="T72" fmla="*/ 32 w 152"/>
                <a:gd name="T73" fmla="*/ 89 h 283"/>
                <a:gd name="T74" fmla="*/ 21 w 152"/>
                <a:gd name="T75" fmla="*/ 112 h 283"/>
                <a:gd name="T76" fmla="*/ 23 w 152"/>
                <a:gd name="T77" fmla="*/ 127 h 283"/>
                <a:gd name="T78" fmla="*/ 32 w 152"/>
                <a:gd name="T79" fmla="*/ 148 h 283"/>
                <a:gd name="T80" fmla="*/ 27 w 152"/>
                <a:gd name="T81" fmla="*/ 164 h 283"/>
                <a:gd name="T82" fmla="*/ 19 w 152"/>
                <a:gd name="T83" fmla="*/ 177 h 283"/>
                <a:gd name="T84" fmla="*/ 6 w 152"/>
                <a:gd name="T85" fmla="*/ 190 h 283"/>
                <a:gd name="T86" fmla="*/ 2 w 152"/>
                <a:gd name="T87" fmla="*/ 209 h 283"/>
                <a:gd name="T88" fmla="*/ 6 w 152"/>
                <a:gd name="T89" fmla="*/ 228 h 283"/>
                <a:gd name="T90" fmla="*/ 10 w 152"/>
                <a:gd name="T91" fmla="*/ 236 h 283"/>
                <a:gd name="T92" fmla="*/ 6 w 152"/>
                <a:gd name="T93" fmla="*/ 249 h 283"/>
                <a:gd name="T94" fmla="*/ 10 w 152"/>
                <a:gd name="T95" fmla="*/ 264 h 283"/>
                <a:gd name="T96" fmla="*/ 19 w 152"/>
                <a:gd name="T97" fmla="*/ 274 h 283"/>
                <a:gd name="T98" fmla="*/ 29 w 152"/>
                <a:gd name="T99" fmla="*/ 278 h 283"/>
                <a:gd name="T100" fmla="*/ 34 w 152"/>
                <a:gd name="T101" fmla="*/ 283 h 283"/>
                <a:gd name="T102" fmla="*/ 122 w 152"/>
                <a:gd name="T103" fmla="*/ 17 h 283"/>
                <a:gd name="T104" fmla="*/ 118 w 152"/>
                <a:gd name="T105" fmla="*/ 25 h 283"/>
                <a:gd name="T106" fmla="*/ 118 w 152"/>
                <a:gd name="T107" fmla="*/ 25 h 283"/>
                <a:gd name="T108" fmla="*/ 116 w 152"/>
                <a:gd name="T109" fmla="*/ 25 h 283"/>
                <a:gd name="T110" fmla="*/ 112 w 152"/>
                <a:gd name="T111" fmla="*/ 25 h 283"/>
                <a:gd name="T112" fmla="*/ 139 w 152"/>
                <a:gd name="T113" fmla="*/ 99 h 283"/>
                <a:gd name="T114" fmla="*/ 141 w 152"/>
                <a:gd name="T115" fmla="*/ 99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283">
                  <a:moveTo>
                    <a:pt x="34" y="283"/>
                  </a:moveTo>
                  <a:lnTo>
                    <a:pt x="36" y="280"/>
                  </a:lnTo>
                  <a:lnTo>
                    <a:pt x="40" y="280"/>
                  </a:lnTo>
                  <a:lnTo>
                    <a:pt x="44" y="278"/>
                  </a:lnTo>
                  <a:lnTo>
                    <a:pt x="48" y="274"/>
                  </a:lnTo>
                  <a:lnTo>
                    <a:pt x="61" y="272"/>
                  </a:lnTo>
                  <a:lnTo>
                    <a:pt x="65" y="274"/>
                  </a:lnTo>
                  <a:lnTo>
                    <a:pt x="72" y="272"/>
                  </a:lnTo>
                  <a:lnTo>
                    <a:pt x="74" y="268"/>
                  </a:lnTo>
                  <a:lnTo>
                    <a:pt x="76" y="268"/>
                  </a:lnTo>
                  <a:lnTo>
                    <a:pt x="78" y="261"/>
                  </a:lnTo>
                  <a:lnTo>
                    <a:pt x="82" y="255"/>
                  </a:lnTo>
                  <a:lnTo>
                    <a:pt x="82" y="253"/>
                  </a:lnTo>
                  <a:lnTo>
                    <a:pt x="84" y="249"/>
                  </a:lnTo>
                  <a:lnTo>
                    <a:pt x="84" y="245"/>
                  </a:lnTo>
                  <a:lnTo>
                    <a:pt x="84" y="242"/>
                  </a:lnTo>
                  <a:lnTo>
                    <a:pt x="86" y="240"/>
                  </a:lnTo>
                  <a:lnTo>
                    <a:pt x="88" y="234"/>
                  </a:lnTo>
                  <a:lnTo>
                    <a:pt x="88" y="234"/>
                  </a:lnTo>
                  <a:lnTo>
                    <a:pt x="88" y="234"/>
                  </a:lnTo>
                  <a:lnTo>
                    <a:pt x="93" y="228"/>
                  </a:lnTo>
                  <a:lnTo>
                    <a:pt x="97" y="213"/>
                  </a:lnTo>
                  <a:lnTo>
                    <a:pt x="99" y="207"/>
                  </a:lnTo>
                  <a:lnTo>
                    <a:pt x="101" y="202"/>
                  </a:lnTo>
                  <a:lnTo>
                    <a:pt x="103" y="196"/>
                  </a:lnTo>
                  <a:lnTo>
                    <a:pt x="107" y="186"/>
                  </a:lnTo>
                  <a:lnTo>
                    <a:pt x="114" y="169"/>
                  </a:lnTo>
                  <a:lnTo>
                    <a:pt x="118" y="164"/>
                  </a:lnTo>
                  <a:lnTo>
                    <a:pt x="118" y="156"/>
                  </a:lnTo>
                  <a:lnTo>
                    <a:pt x="120" y="150"/>
                  </a:lnTo>
                  <a:lnTo>
                    <a:pt x="122" y="148"/>
                  </a:lnTo>
                  <a:lnTo>
                    <a:pt x="126" y="139"/>
                  </a:lnTo>
                  <a:lnTo>
                    <a:pt x="128" y="129"/>
                  </a:lnTo>
                  <a:lnTo>
                    <a:pt x="131" y="120"/>
                  </a:lnTo>
                  <a:lnTo>
                    <a:pt x="133" y="118"/>
                  </a:lnTo>
                  <a:lnTo>
                    <a:pt x="133" y="112"/>
                  </a:lnTo>
                  <a:lnTo>
                    <a:pt x="131" y="110"/>
                  </a:lnTo>
                  <a:lnTo>
                    <a:pt x="133" y="103"/>
                  </a:lnTo>
                  <a:lnTo>
                    <a:pt x="137" y="99"/>
                  </a:lnTo>
                  <a:lnTo>
                    <a:pt x="137" y="95"/>
                  </a:lnTo>
                  <a:lnTo>
                    <a:pt x="139" y="93"/>
                  </a:lnTo>
                  <a:lnTo>
                    <a:pt x="139" y="89"/>
                  </a:lnTo>
                  <a:lnTo>
                    <a:pt x="137" y="86"/>
                  </a:lnTo>
                  <a:lnTo>
                    <a:pt x="139" y="82"/>
                  </a:lnTo>
                  <a:lnTo>
                    <a:pt x="139" y="78"/>
                  </a:lnTo>
                  <a:lnTo>
                    <a:pt x="137" y="76"/>
                  </a:lnTo>
                  <a:lnTo>
                    <a:pt x="137" y="72"/>
                  </a:lnTo>
                  <a:lnTo>
                    <a:pt x="139" y="72"/>
                  </a:lnTo>
                  <a:lnTo>
                    <a:pt x="141" y="72"/>
                  </a:lnTo>
                  <a:lnTo>
                    <a:pt x="141" y="76"/>
                  </a:lnTo>
                  <a:lnTo>
                    <a:pt x="145" y="80"/>
                  </a:lnTo>
                  <a:lnTo>
                    <a:pt x="147" y="82"/>
                  </a:lnTo>
                  <a:lnTo>
                    <a:pt x="150" y="78"/>
                  </a:lnTo>
                  <a:lnTo>
                    <a:pt x="150" y="76"/>
                  </a:lnTo>
                  <a:lnTo>
                    <a:pt x="150" y="74"/>
                  </a:lnTo>
                  <a:lnTo>
                    <a:pt x="152" y="70"/>
                  </a:lnTo>
                  <a:lnTo>
                    <a:pt x="152" y="70"/>
                  </a:lnTo>
                  <a:lnTo>
                    <a:pt x="152" y="65"/>
                  </a:lnTo>
                  <a:lnTo>
                    <a:pt x="147" y="59"/>
                  </a:lnTo>
                  <a:lnTo>
                    <a:pt x="147" y="57"/>
                  </a:lnTo>
                  <a:lnTo>
                    <a:pt x="147" y="55"/>
                  </a:lnTo>
                  <a:lnTo>
                    <a:pt x="147" y="51"/>
                  </a:lnTo>
                  <a:lnTo>
                    <a:pt x="147" y="44"/>
                  </a:lnTo>
                  <a:lnTo>
                    <a:pt x="147" y="42"/>
                  </a:lnTo>
                  <a:lnTo>
                    <a:pt x="150" y="32"/>
                  </a:lnTo>
                  <a:lnTo>
                    <a:pt x="145" y="30"/>
                  </a:lnTo>
                  <a:lnTo>
                    <a:pt x="145" y="19"/>
                  </a:lnTo>
                  <a:lnTo>
                    <a:pt x="143" y="17"/>
                  </a:lnTo>
                  <a:lnTo>
                    <a:pt x="141" y="17"/>
                  </a:lnTo>
                  <a:lnTo>
                    <a:pt x="139" y="13"/>
                  </a:lnTo>
                  <a:lnTo>
                    <a:pt x="139" y="8"/>
                  </a:lnTo>
                  <a:lnTo>
                    <a:pt x="135" y="6"/>
                  </a:lnTo>
                  <a:lnTo>
                    <a:pt x="137" y="4"/>
                  </a:lnTo>
                  <a:lnTo>
                    <a:pt x="135" y="0"/>
                  </a:lnTo>
                  <a:lnTo>
                    <a:pt x="131" y="4"/>
                  </a:lnTo>
                  <a:lnTo>
                    <a:pt x="131" y="6"/>
                  </a:lnTo>
                  <a:lnTo>
                    <a:pt x="128" y="8"/>
                  </a:lnTo>
                  <a:lnTo>
                    <a:pt x="124" y="6"/>
                  </a:lnTo>
                  <a:lnTo>
                    <a:pt x="122" y="6"/>
                  </a:lnTo>
                  <a:lnTo>
                    <a:pt x="126" y="11"/>
                  </a:lnTo>
                  <a:lnTo>
                    <a:pt x="126" y="13"/>
                  </a:lnTo>
                  <a:lnTo>
                    <a:pt x="128" y="17"/>
                  </a:lnTo>
                  <a:lnTo>
                    <a:pt x="128" y="17"/>
                  </a:lnTo>
                  <a:lnTo>
                    <a:pt x="124" y="21"/>
                  </a:lnTo>
                  <a:lnTo>
                    <a:pt x="124" y="27"/>
                  </a:lnTo>
                  <a:lnTo>
                    <a:pt x="122" y="32"/>
                  </a:lnTo>
                  <a:lnTo>
                    <a:pt x="120" y="30"/>
                  </a:lnTo>
                  <a:lnTo>
                    <a:pt x="116" y="34"/>
                  </a:lnTo>
                  <a:lnTo>
                    <a:pt x="116" y="38"/>
                  </a:lnTo>
                  <a:lnTo>
                    <a:pt x="114" y="38"/>
                  </a:lnTo>
                  <a:lnTo>
                    <a:pt x="112" y="38"/>
                  </a:lnTo>
                  <a:lnTo>
                    <a:pt x="110" y="34"/>
                  </a:lnTo>
                  <a:lnTo>
                    <a:pt x="107" y="32"/>
                  </a:lnTo>
                  <a:lnTo>
                    <a:pt x="105" y="36"/>
                  </a:lnTo>
                  <a:lnTo>
                    <a:pt x="105" y="40"/>
                  </a:lnTo>
                  <a:lnTo>
                    <a:pt x="110" y="44"/>
                  </a:lnTo>
                  <a:lnTo>
                    <a:pt x="110" y="44"/>
                  </a:lnTo>
                  <a:lnTo>
                    <a:pt x="110" y="46"/>
                  </a:lnTo>
                  <a:lnTo>
                    <a:pt x="107" y="46"/>
                  </a:lnTo>
                  <a:lnTo>
                    <a:pt x="103" y="46"/>
                  </a:lnTo>
                  <a:lnTo>
                    <a:pt x="103" y="51"/>
                  </a:lnTo>
                  <a:lnTo>
                    <a:pt x="107" y="53"/>
                  </a:lnTo>
                  <a:lnTo>
                    <a:pt x="107" y="55"/>
                  </a:lnTo>
                  <a:lnTo>
                    <a:pt x="105" y="57"/>
                  </a:lnTo>
                  <a:lnTo>
                    <a:pt x="105" y="55"/>
                  </a:lnTo>
                  <a:lnTo>
                    <a:pt x="101" y="55"/>
                  </a:lnTo>
                  <a:lnTo>
                    <a:pt x="101" y="57"/>
                  </a:lnTo>
                  <a:lnTo>
                    <a:pt x="95" y="63"/>
                  </a:lnTo>
                  <a:lnTo>
                    <a:pt x="95" y="59"/>
                  </a:lnTo>
                  <a:lnTo>
                    <a:pt x="97" y="57"/>
                  </a:lnTo>
                  <a:lnTo>
                    <a:pt x="95" y="55"/>
                  </a:lnTo>
                  <a:lnTo>
                    <a:pt x="91" y="57"/>
                  </a:lnTo>
                  <a:lnTo>
                    <a:pt x="93" y="59"/>
                  </a:lnTo>
                  <a:lnTo>
                    <a:pt x="93" y="61"/>
                  </a:lnTo>
                  <a:lnTo>
                    <a:pt x="88" y="63"/>
                  </a:lnTo>
                  <a:lnTo>
                    <a:pt x="88" y="68"/>
                  </a:lnTo>
                  <a:lnTo>
                    <a:pt x="93" y="68"/>
                  </a:lnTo>
                  <a:lnTo>
                    <a:pt x="93" y="70"/>
                  </a:lnTo>
                  <a:lnTo>
                    <a:pt x="88" y="72"/>
                  </a:lnTo>
                  <a:lnTo>
                    <a:pt x="86" y="74"/>
                  </a:lnTo>
                  <a:lnTo>
                    <a:pt x="86" y="70"/>
                  </a:lnTo>
                  <a:lnTo>
                    <a:pt x="84" y="70"/>
                  </a:lnTo>
                  <a:lnTo>
                    <a:pt x="86" y="68"/>
                  </a:lnTo>
                  <a:lnTo>
                    <a:pt x="84" y="65"/>
                  </a:lnTo>
                  <a:lnTo>
                    <a:pt x="76" y="72"/>
                  </a:lnTo>
                  <a:lnTo>
                    <a:pt x="76" y="78"/>
                  </a:lnTo>
                  <a:lnTo>
                    <a:pt x="76" y="80"/>
                  </a:lnTo>
                  <a:lnTo>
                    <a:pt x="76" y="82"/>
                  </a:lnTo>
                  <a:lnTo>
                    <a:pt x="74" y="82"/>
                  </a:lnTo>
                  <a:lnTo>
                    <a:pt x="72" y="80"/>
                  </a:lnTo>
                  <a:lnTo>
                    <a:pt x="72" y="76"/>
                  </a:lnTo>
                  <a:lnTo>
                    <a:pt x="69" y="74"/>
                  </a:lnTo>
                  <a:lnTo>
                    <a:pt x="65" y="80"/>
                  </a:lnTo>
                  <a:lnTo>
                    <a:pt x="59" y="76"/>
                  </a:lnTo>
                  <a:lnTo>
                    <a:pt x="59" y="78"/>
                  </a:lnTo>
                  <a:lnTo>
                    <a:pt x="57" y="78"/>
                  </a:lnTo>
                  <a:lnTo>
                    <a:pt x="57" y="84"/>
                  </a:lnTo>
                  <a:lnTo>
                    <a:pt x="57" y="82"/>
                  </a:lnTo>
                  <a:lnTo>
                    <a:pt x="55" y="84"/>
                  </a:lnTo>
                  <a:lnTo>
                    <a:pt x="55" y="80"/>
                  </a:lnTo>
                  <a:lnTo>
                    <a:pt x="53" y="80"/>
                  </a:lnTo>
                  <a:lnTo>
                    <a:pt x="51" y="82"/>
                  </a:lnTo>
                  <a:lnTo>
                    <a:pt x="48" y="80"/>
                  </a:lnTo>
                  <a:lnTo>
                    <a:pt x="40" y="86"/>
                  </a:lnTo>
                  <a:lnTo>
                    <a:pt x="38" y="86"/>
                  </a:lnTo>
                  <a:lnTo>
                    <a:pt x="36" y="86"/>
                  </a:lnTo>
                  <a:lnTo>
                    <a:pt x="34" y="84"/>
                  </a:lnTo>
                  <a:lnTo>
                    <a:pt x="32" y="89"/>
                  </a:lnTo>
                  <a:lnTo>
                    <a:pt x="32" y="95"/>
                  </a:lnTo>
                  <a:lnTo>
                    <a:pt x="25" y="103"/>
                  </a:lnTo>
                  <a:lnTo>
                    <a:pt x="25" y="105"/>
                  </a:lnTo>
                  <a:lnTo>
                    <a:pt x="21" y="112"/>
                  </a:lnTo>
                  <a:lnTo>
                    <a:pt x="21" y="114"/>
                  </a:lnTo>
                  <a:lnTo>
                    <a:pt x="23" y="116"/>
                  </a:lnTo>
                  <a:lnTo>
                    <a:pt x="21" y="120"/>
                  </a:lnTo>
                  <a:lnTo>
                    <a:pt x="23" y="127"/>
                  </a:lnTo>
                  <a:lnTo>
                    <a:pt x="23" y="131"/>
                  </a:lnTo>
                  <a:lnTo>
                    <a:pt x="27" y="141"/>
                  </a:lnTo>
                  <a:lnTo>
                    <a:pt x="27" y="145"/>
                  </a:lnTo>
                  <a:lnTo>
                    <a:pt x="32" y="148"/>
                  </a:lnTo>
                  <a:lnTo>
                    <a:pt x="32" y="150"/>
                  </a:lnTo>
                  <a:lnTo>
                    <a:pt x="27" y="154"/>
                  </a:lnTo>
                  <a:lnTo>
                    <a:pt x="29" y="156"/>
                  </a:lnTo>
                  <a:lnTo>
                    <a:pt x="27" y="164"/>
                  </a:lnTo>
                  <a:lnTo>
                    <a:pt x="23" y="167"/>
                  </a:lnTo>
                  <a:lnTo>
                    <a:pt x="23" y="173"/>
                  </a:lnTo>
                  <a:lnTo>
                    <a:pt x="21" y="173"/>
                  </a:lnTo>
                  <a:lnTo>
                    <a:pt x="19" y="177"/>
                  </a:lnTo>
                  <a:lnTo>
                    <a:pt x="15" y="179"/>
                  </a:lnTo>
                  <a:lnTo>
                    <a:pt x="15" y="188"/>
                  </a:lnTo>
                  <a:lnTo>
                    <a:pt x="13" y="190"/>
                  </a:lnTo>
                  <a:lnTo>
                    <a:pt x="6" y="190"/>
                  </a:lnTo>
                  <a:lnTo>
                    <a:pt x="6" y="192"/>
                  </a:lnTo>
                  <a:lnTo>
                    <a:pt x="6" y="198"/>
                  </a:lnTo>
                  <a:lnTo>
                    <a:pt x="2" y="205"/>
                  </a:lnTo>
                  <a:lnTo>
                    <a:pt x="2" y="209"/>
                  </a:lnTo>
                  <a:lnTo>
                    <a:pt x="0" y="213"/>
                  </a:lnTo>
                  <a:lnTo>
                    <a:pt x="2" y="215"/>
                  </a:lnTo>
                  <a:lnTo>
                    <a:pt x="2" y="221"/>
                  </a:lnTo>
                  <a:lnTo>
                    <a:pt x="6" y="228"/>
                  </a:lnTo>
                  <a:lnTo>
                    <a:pt x="6" y="232"/>
                  </a:lnTo>
                  <a:lnTo>
                    <a:pt x="6" y="234"/>
                  </a:lnTo>
                  <a:lnTo>
                    <a:pt x="8" y="236"/>
                  </a:lnTo>
                  <a:lnTo>
                    <a:pt x="10" y="236"/>
                  </a:lnTo>
                  <a:lnTo>
                    <a:pt x="10" y="236"/>
                  </a:lnTo>
                  <a:lnTo>
                    <a:pt x="6" y="238"/>
                  </a:lnTo>
                  <a:lnTo>
                    <a:pt x="6" y="242"/>
                  </a:lnTo>
                  <a:lnTo>
                    <a:pt x="6" y="249"/>
                  </a:lnTo>
                  <a:lnTo>
                    <a:pt x="6" y="257"/>
                  </a:lnTo>
                  <a:lnTo>
                    <a:pt x="6" y="259"/>
                  </a:lnTo>
                  <a:lnTo>
                    <a:pt x="8" y="261"/>
                  </a:lnTo>
                  <a:lnTo>
                    <a:pt x="10" y="264"/>
                  </a:lnTo>
                  <a:lnTo>
                    <a:pt x="13" y="266"/>
                  </a:lnTo>
                  <a:lnTo>
                    <a:pt x="15" y="268"/>
                  </a:lnTo>
                  <a:lnTo>
                    <a:pt x="17" y="270"/>
                  </a:lnTo>
                  <a:lnTo>
                    <a:pt x="19" y="274"/>
                  </a:lnTo>
                  <a:lnTo>
                    <a:pt x="21" y="272"/>
                  </a:lnTo>
                  <a:lnTo>
                    <a:pt x="23" y="274"/>
                  </a:lnTo>
                  <a:lnTo>
                    <a:pt x="25" y="274"/>
                  </a:lnTo>
                  <a:lnTo>
                    <a:pt x="29" y="278"/>
                  </a:lnTo>
                  <a:lnTo>
                    <a:pt x="32" y="280"/>
                  </a:lnTo>
                  <a:lnTo>
                    <a:pt x="32" y="280"/>
                  </a:lnTo>
                  <a:lnTo>
                    <a:pt x="34" y="283"/>
                  </a:lnTo>
                  <a:lnTo>
                    <a:pt x="34" y="283"/>
                  </a:lnTo>
                  <a:close/>
                  <a:moveTo>
                    <a:pt x="120" y="19"/>
                  </a:moveTo>
                  <a:lnTo>
                    <a:pt x="118" y="19"/>
                  </a:lnTo>
                  <a:lnTo>
                    <a:pt x="122" y="15"/>
                  </a:lnTo>
                  <a:lnTo>
                    <a:pt x="122" y="17"/>
                  </a:lnTo>
                  <a:lnTo>
                    <a:pt x="120" y="19"/>
                  </a:lnTo>
                  <a:lnTo>
                    <a:pt x="120" y="19"/>
                  </a:lnTo>
                  <a:close/>
                  <a:moveTo>
                    <a:pt x="118" y="25"/>
                  </a:moveTo>
                  <a:lnTo>
                    <a:pt x="118" y="25"/>
                  </a:lnTo>
                  <a:lnTo>
                    <a:pt x="120" y="27"/>
                  </a:lnTo>
                  <a:lnTo>
                    <a:pt x="118" y="27"/>
                  </a:lnTo>
                  <a:lnTo>
                    <a:pt x="118" y="25"/>
                  </a:lnTo>
                  <a:lnTo>
                    <a:pt x="118" y="25"/>
                  </a:lnTo>
                  <a:close/>
                  <a:moveTo>
                    <a:pt x="112" y="25"/>
                  </a:moveTo>
                  <a:lnTo>
                    <a:pt x="112" y="23"/>
                  </a:lnTo>
                  <a:lnTo>
                    <a:pt x="114" y="25"/>
                  </a:lnTo>
                  <a:lnTo>
                    <a:pt x="116" y="25"/>
                  </a:lnTo>
                  <a:lnTo>
                    <a:pt x="114" y="30"/>
                  </a:lnTo>
                  <a:lnTo>
                    <a:pt x="112" y="27"/>
                  </a:lnTo>
                  <a:lnTo>
                    <a:pt x="110" y="27"/>
                  </a:lnTo>
                  <a:lnTo>
                    <a:pt x="112" y="25"/>
                  </a:lnTo>
                  <a:lnTo>
                    <a:pt x="112" y="25"/>
                  </a:lnTo>
                  <a:close/>
                  <a:moveTo>
                    <a:pt x="139" y="105"/>
                  </a:moveTo>
                  <a:lnTo>
                    <a:pt x="139" y="101"/>
                  </a:lnTo>
                  <a:lnTo>
                    <a:pt x="139" y="99"/>
                  </a:lnTo>
                  <a:lnTo>
                    <a:pt x="141" y="97"/>
                  </a:lnTo>
                  <a:lnTo>
                    <a:pt x="141" y="97"/>
                  </a:lnTo>
                  <a:lnTo>
                    <a:pt x="143" y="95"/>
                  </a:lnTo>
                  <a:lnTo>
                    <a:pt x="141" y="99"/>
                  </a:lnTo>
                  <a:lnTo>
                    <a:pt x="141" y="101"/>
                  </a:lnTo>
                  <a:lnTo>
                    <a:pt x="139" y="10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47" name="Freeform 157">
              <a:extLst>
                <a:ext uri="{FF2B5EF4-FFF2-40B4-BE49-F238E27FC236}">
                  <a16:creationId xmlns:a16="http://schemas.microsoft.com/office/drawing/2014/main" id="{5C235D64-F38C-4852-9B38-50B097C77F47}"/>
                </a:ext>
              </a:extLst>
            </p:cNvPr>
            <p:cNvSpPr>
              <a:spLocks/>
            </p:cNvSpPr>
            <p:nvPr/>
          </p:nvSpPr>
          <p:spPr bwMode="auto">
            <a:xfrm>
              <a:off x="4769224" y="3610742"/>
              <a:ext cx="168478" cy="254378"/>
            </a:xfrm>
            <a:custGeom>
              <a:avLst/>
              <a:gdLst>
                <a:gd name="T0" fmla="*/ 36 w 209"/>
                <a:gd name="T1" fmla="*/ 209 h 336"/>
                <a:gd name="T2" fmla="*/ 40 w 209"/>
                <a:gd name="T3" fmla="*/ 199 h 336"/>
                <a:gd name="T4" fmla="*/ 45 w 209"/>
                <a:gd name="T5" fmla="*/ 184 h 336"/>
                <a:gd name="T6" fmla="*/ 45 w 209"/>
                <a:gd name="T7" fmla="*/ 173 h 336"/>
                <a:gd name="T8" fmla="*/ 47 w 209"/>
                <a:gd name="T9" fmla="*/ 161 h 336"/>
                <a:gd name="T10" fmla="*/ 49 w 209"/>
                <a:gd name="T11" fmla="*/ 144 h 336"/>
                <a:gd name="T12" fmla="*/ 51 w 209"/>
                <a:gd name="T13" fmla="*/ 129 h 336"/>
                <a:gd name="T14" fmla="*/ 30 w 209"/>
                <a:gd name="T15" fmla="*/ 123 h 336"/>
                <a:gd name="T16" fmla="*/ 13 w 209"/>
                <a:gd name="T17" fmla="*/ 116 h 336"/>
                <a:gd name="T18" fmla="*/ 0 w 209"/>
                <a:gd name="T19" fmla="*/ 97 h 336"/>
                <a:gd name="T20" fmla="*/ 36 w 209"/>
                <a:gd name="T21" fmla="*/ 81 h 336"/>
                <a:gd name="T22" fmla="*/ 62 w 209"/>
                <a:gd name="T23" fmla="*/ 76 h 336"/>
                <a:gd name="T24" fmla="*/ 72 w 209"/>
                <a:gd name="T25" fmla="*/ 83 h 336"/>
                <a:gd name="T26" fmla="*/ 85 w 209"/>
                <a:gd name="T27" fmla="*/ 91 h 336"/>
                <a:gd name="T28" fmla="*/ 76 w 209"/>
                <a:gd name="T29" fmla="*/ 110 h 336"/>
                <a:gd name="T30" fmla="*/ 89 w 209"/>
                <a:gd name="T31" fmla="*/ 127 h 336"/>
                <a:gd name="T32" fmla="*/ 97 w 209"/>
                <a:gd name="T33" fmla="*/ 137 h 336"/>
                <a:gd name="T34" fmla="*/ 102 w 209"/>
                <a:gd name="T35" fmla="*/ 116 h 336"/>
                <a:gd name="T36" fmla="*/ 108 w 209"/>
                <a:gd name="T37" fmla="*/ 100 h 336"/>
                <a:gd name="T38" fmla="*/ 110 w 209"/>
                <a:gd name="T39" fmla="*/ 93 h 336"/>
                <a:gd name="T40" fmla="*/ 106 w 209"/>
                <a:gd name="T41" fmla="*/ 76 h 336"/>
                <a:gd name="T42" fmla="*/ 91 w 209"/>
                <a:gd name="T43" fmla="*/ 62 h 336"/>
                <a:gd name="T44" fmla="*/ 108 w 209"/>
                <a:gd name="T45" fmla="*/ 22 h 336"/>
                <a:gd name="T46" fmla="*/ 116 w 209"/>
                <a:gd name="T47" fmla="*/ 24 h 336"/>
                <a:gd name="T48" fmla="*/ 131 w 209"/>
                <a:gd name="T49" fmla="*/ 22 h 336"/>
                <a:gd name="T50" fmla="*/ 140 w 209"/>
                <a:gd name="T51" fmla="*/ 24 h 336"/>
                <a:gd name="T52" fmla="*/ 152 w 209"/>
                <a:gd name="T53" fmla="*/ 17 h 336"/>
                <a:gd name="T54" fmla="*/ 167 w 209"/>
                <a:gd name="T55" fmla="*/ 17 h 336"/>
                <a:gd name="T56" fmla="*/ 184 w 209"/>
                <a:gd name="T57" fmla="*/ 13 h 336"/>
                <a:gd name="T58" fmla="*/ 201 w 209"/>
                <a:gd name="T59" fmla="*/ 3 h 336"/>
                <a:gd name="T60" fmla="*/ 207 w 209"/>
                <a:gd name="T61" fmla="*/ 7 h 336"/>
                <a:gd name="T62" fmla="*/ 203 w 209"/>
                <a:gd name="T63" fmla="*/ 19 h 336"/>
                <a:gd name="T64" fmla="*/ 205 w 209"/>
                <a:gd name="T65" fmla="*/ 34 h 336"/>
                <a:gd name="T66" fmla="*/ 205 w 209"/>
                <a:gd name="T67" fmla="*/ 53 h 336"/>
                <a:gd name="T68" fmla="*/ 201 w 209"/>
                <a:gd name="T69" fmla="*/ 74 h 336"/>
                <a:gd name="T70" fmla="*/ 207 w 209"/>
                <a:gd name="T71" fmla="*/ 87 h 336"/>
                <a:gd name="T72" fmla="*/ 201 w 209"/>
                <a:gd name="T73" fmla="*/ 93 h 336"/>
                <a:gd name="T74" fmla="*/ 201 w 209"/>
                <a:gd name="T75" fmla="*/ 100 h 336"/>
                <a:gd name="T76" fmla="*/ 190 w 209"/>
                <a:gd name="T77" fmla="*/ 118 h 336"/>
                <a:gd name="T78" fmla="*/ 169 w 209"/>
                <a:gd name="T79" fmla="*/ 131 h 336"/>
                <a:gd name="T80" fmla="*/ 137 w 209"/>
                <a:gd name="T81" fmla="*/ 148 h 336"/>
                <a:gd name="T82" fmla="*/ 127 w 209"/>
                <a:gd name="T83" fmla="*/ 152 h 336"/>
                <a:gd name="T84" fmla="*/ 116 w 209"/>
                <a:gd name="T85" fmla="*/ 167 h 336"/>
                <a:gd name="T86" fmla="*/ 97 w 209"/>
                <a:gd name="T87" fmla="*/ 180 h 336"/>
                <a:gd name="T88" fmla="*/ 83 w 209"/>
                <a:gd name="T89" fmla="*/ 188 h 336"/>
                <a:gd name="T90" fmla="*/ 81 w 209"/>
                <a:gd name="T91" fmla="*/ 196 h 336"/>
                <a:gd name="T92" fmla="*/ 83 w 209"/>
                <a:gd name="T93" fmla="*/ 215 h 336"/>
                <a:gd name="T94" fmla="*/ 89 w 209"/>
                <a:gd name="T95" fmla="*/ 241 h 336"/>
                <a:gd name="T96" fmla="*/ 93 w 209"/>
                <a:gd name="T97" fmla="*/ 241 h 336"/>
                <a:gd name="T98" fmla="*/ 93 w 209"/>
                <a:gd name="T99" fmla="*/ 255 h 336"/>
                <a:gd name="T100" fmla="*/ 87 w 209"/>
                <a:gd name="T101" fmla="*/ 270 h 336"/>
                <a:gd name="T102" fmla="*/ 89 w 209"/>
                <a:gd name="T103" fmla="*/ 283 h 336"/>
                <a:gd name="T104" fmla="*/ 38 w 209"/>
                <a:gd name="T105" fmla="*/ 308 h 336"/>
                <a:gd name="T106" fmla="*/ 30 w 209"/>
                <a:gd name="T107" fmla="*/ 319 h 336"/>
                <a:gd name="T108" fmla="*/ 36 w 209"/>
                <a:gd name="T109" fmla="*/ 325 h 336"/>
                <a:gd name="T110" fmla="*/ 36 w 209"/>
                <a:gd name="T111" fmla="*/ 333 h 336"/>
                <a:gd name="T112" fmla="*/ 24 w 209"/>
                <a:gd name="T113" fmla="*/ 333 h 336"/>
                <a:gd name="T114" fmla="*/ 22 w 209"/>
                <a:gd name="T115" fmla="*/ 321 h 336"/>
                <a:gd name="T116" fmla="*/ 22 w 209"/>
                <a:gd name="T117" fmla="*/ 302 h 336"/>
                <a:gd name="T118" fmla="*/ 19 w 209"/>
                <a:gd name="T119" fmla="*/ 272 h 336"/>
                <a:gd name="T120" fmla="*/ 13 w 209"/>
                <a:gd name="T121" fmla="*/ 24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 h="336">
                  <a:moveTo>
                    <a:pt x="13" y="247"/>
                  </a:moveTo>
                  <a:lnTo>
                    <a:pt x="34" y="224"/>
                  </a:lnTo>
                  <a:lnTo>
                    <a:pt x="36" y="218"/>
                  </a:lnTo>
                  <a:lnTo>
                    <a:pt x="36" y="215"/>
                  </a:lnTo>
                  <a:lnTo>
                    <a:pt x="36" y="209"/>
                  </a:lnTo>
                  <a:lnTo>
                    <a:pt x="38" y="207"/>
                  </a:lnTo>
                  <a:lnTo>
                    <a:pt x="36" y="205"/>
                  </a:lnTo>
                  <a:lnTo>
                    <a:pt x="38" y="201"/>
                  </a:lnTo>
                  <a:lnTo>
                    <a:pt x="40" y="201"/>
                  </a:lnTo>
                  <a:lnTo>
                    <a:pt x="40" y="199"/>
                  </a:lnTo>
                  <a:lnTo>
                    <a:pt x="45" y="196"/>
                  </a:lnTo>
                  <a:lnTo>
                    <a:pt x="49" y="192"/>
                  </a:lnTo>
                  <a:lnTo>
                    <a:pt x="47" y="190"/>
                  </a:lnTo>
                  <a:lnTo>
                    <a:pt x="45" y="188"/>
                  </a:lnTo>
                  <a:lnTo>
                    <a:pt x="45" y="184"/>
                  </a:lnTo>
                  <a:lnTo>
                    <a:pt x="47" y="182"/>
                  </a:lnTo>
                  <a:lnTo>
                    <a:pt x="47" y="180"/>
                  </a:lnTo>
                  <a:lnTo>
                    <a:pt x="43" y="175"/>
                  </a:lnTo>
                  <a:lnTo>
                    <a:pt x="43" y="173"/>
                  </a:lnTo>
                  <a:lnTo>
                    <a:pt x="45" y="173"/>
                  </a:lnTo>
                  <a:lnTo>
                    <a:pt x="45" y="169"/>
                  </a:lnTo>
                  <a:lnTo>
                    <a:pt x="45" y="165"/>
                  </a:lnTo>
                  <a:lnTo>
                    <a:pt x="49" y="163"/>
                  </a:lnTo>
                  <a:lnTo>
                    <a:pt x="51" y="161"/>
                  </a:lnTo>
                  <a:lnTo>
                    <a:pt x="47" y="161"/>
                  </a:lnTo>
                  <a:lnTo>
                    <a:pt x="45" y="159"/>
                  </a:lnTo>
                  <a:lnTo>
                    <a:pt x="47" y="154"/>
                  </a:lnTo>
                  <a:lnTo>
                    <a:pt x="47" y="150"/>
                  </a:lnTo>
                  <a:lnTo>
                    <a:pt x="49" y="146"/>
                  </a:lnTo>
                  <a:lnTo>
                    <a:pt x="49" y="144"/>
                  </a:lnTo>
                  <a:lnTo>
                    <a:pt x="49" y="142"/>
                  </a:lnTo>
                  <a:lnTo>
                    <a:pt x="49" y="137"/>
                  </a:lnTo>
                  <a:lnTo>
                    <a:pt x="49" y="135"/>
                  </a:lnTo>
                  <a:lnTo>
                    <a:pt x="51" y="133"/>
                  </a:lnTo>
                  <a:lnTo>
                    <a:pt x="51" y="129"/>
                  </a:lnTo>
                  <a:lnTo>
                    <a:pt x="47" y="129"/>
                  </a:lnTo>
                  <a:lnTo>
                    <a:pt x="45" y="127"/>
                  </a:lnTo>
                  <a:lnTo>
                    <a:pt x="40" y="123"/>
                  </a:lnTo>
                  <a:lnTo>
                    <a:pt x="34" y="123"/>
                  </a:lnTo>
                  <a:lnTo>
                    <a:pt x="30" y="123"/>
                  </a:lnTo>
                  <a:lnTo>
                    <a:pt x="28" y="118"/>
                  </a:lnTo>
                  <a:lnTo>
                    <a:pt x="22" y="114"/>
                  </a:lnTo>
                  <a:lnTo>
                    <a:pt x="15" y="112"/>
                  </a:lnTo>
                  <a:lnTo>
                    <a:pt x="15" y="114"/>
                  </a:lnTo>
                  <a:lnTo>
                    <a:pt x="13" y="116"/>
                  </a:lnTo>
                  <a:lnTo>
                    <a:pt x="11" y="114"/>
                  </a:lnTo>
                  <a:lnTo>
                    <a:pt x="9" y="112"/>
                  </a:lnTo>
                  <a:lnTo>
                    <a:pt x="3" y="112"/>
                  </a:lnTo>
                  <a:lnTo>
                    <a:pt x="0" y="104"/>
                  </a:lnTo>
                  <a:lnTo>
                    <a:pt x="0" y="97"/>
                  </a:lnTo>
                  <a:lnTo>
                    <a:pt x="0" y="95"/>
                  </a:lnTo>
                  <a:lnTo>
                    <a:pt x="9" y="91"/>
                  </a:lnTo>
                  <a:lnTo>
                    <a:pt x="13" y="91"/>
                  </a:lnTo>
                  <a:lnTo>
                    <a:pt x="34" y="83"/>
                  </a:lnTo>
                  <a:lnTo>
                    <a:pt x="36" y="81"/>
                  </a:lnTo>
                  <a:lnTo>
                    <a:pt x="49" y="76"/>
                  </a:lnTo>
                  <a:lnTo>
                    <a:pt x="55" y="74"/>
                  </a:lnTo>
                  <a:lnTo>
                    <a:pt x="59" y="72"/>
                  </a:lnTo>
                  <a:lnTo>
                    <a:pt x="62" y="74"/>
                  </a:lnTo>
                  <a:lnTo>
                    <a:pt x="62" y="76"/>
                  </a:lnTo>
                  <a:lnTo>
                    <a:pt x="64" y="78"/>
                  </a:lnTo>
                  <a:lnTo>
                    <a:pt x="64" y="81"/>
                  </a:lnTo>
                  <a:lnTo>
                    <a:pt x="68" y="83"/>
                  </a:lnTo>
                  <a:lnTo>
                    <a:pt x="70" y="83"/>
                  </a:lnTo>
                  <a:lnTo>
                    <a:pt x="72" y="83"/>
                  </a:lnTo>
                  <a:lnTo>
                    <a:pt x="74" y="81"/>
                  </a:lnTo>
                  <a:lnTo>
                    <a:pt x="78" y="81"/>
                  </a:lnTo>
                  <a:lnTo>
                    <a:pt x="83" y="83"/>
                  </a:lnTo>
                  <a:lnTo>
                    <a:pt x="85" y="85"/>
                  </a:lnTo>
                  <a:lnTo>
                    <a:pt x="85" y="91"/>
                  </a:lnTo>
                  <a:lnTo>
                    <a:pt x="85" y="95"/>
                  </a:lnTo>
                  <a:lnTo>
                    <a:pt x="81" y="100"/>
                  </a:lnTo>
                  <a:lnTo>
                    <a:pt x="78" y="104"/>
                  </a:lnTo>
                  <a:lnTo>
                    <a:pt x="76" y="108"/>
                  </a:lnTo>
                  <a:lnTo>
                    <a:pt x="76" y="110"/>
                  </a:lnTo>
                  <a:lnTo>
                    <a:pt x="78" y="116"/>
                  </a:lnTo>
                  <a:lnTo>
                    <a:pt x="78" y="118"/>
                  </a:lnTo>
                  <a:lnTo>
                    <a:pt x="83" y="123"/>
                  </a:lnTo>
                  <a:lnTo>
                    <a:pt x="85" y="127"/>
                  </a:lnTo>
                  <a:lnTo>
                    <a:pt x="89" y="127"/>
                  </a:lnTo>
                  <a:lnTo>
                    <a:pt x="91" y="129"/>
                  </a:lnTo>
                  <a:lnTo>
                    <a:pt x="93" y="133"/>
                  </a:lnTo>
                  <a:lnTo>
                    <a:pt x="91" y="135"/>
                  </a:lnTo>
                  <a:lnTo>
                    <a:pt x="93" y="137"/>
                  </a:lnTo>
                  <a:lnTo>
                    <a:pt x="97" y="137"/>
                  </a:lnTo>
                  <a:lnTo>
                    <a:pt x="97" y="133"/>
                  </a:lnTo>
                  <a:lnTo>
                    <a:pt x="95" y="129"/>
                  </a:lnTo>
                  <a:lnTo>
                    <a:pt x="97" y="125"/>
                  </a:lnTo>
                  <a:lnTo>
                    <a:pt x="99" y="121"/>
                  </a:lnTo>
                  <a:lnTo>
                    <a:pt x="102" y="116"/>
                  </a:lnTo>
                  <a:lnTo>
                    <a:pt x="106" y="114"/>
                  </a:lnTo>
                  <a:lnTo>
                    <a:pt x="108" y="112"/>
                  </a:lnTo>
                  <a:lnTo>
                    <a:pt x="108" y="110"/>
                  </a:lnTo>
                  <a:lnTo>
                    <a:pt x="108" y="102"/>
                  </a:lnTo>
                  <a:lnTo>
                    <a:pt x="108" y="100"/>
                  </a:lnTo>
                  <a:lnTo>
                    <a:pt x="108" y="97"/>
                  </a:lnTo>
                  <a:lnTo>
                    <a:pt x="106" y="97"/>
                  </a:lnTo>
                  <a:lnTo>
                    <a:pt x="108" y="95"/>
                  </a:lnTo>
                  <a:lnTo>
                    <a:pt x="110" y="95"/>
                  </a:lnTo>
                  <a:lnTo>
                    <a:pt x="110" y="93"/>
                  </a:lnTo>
                  <a:lnTo>
                    <a:pt x="112" y="91"/>
                  </a:lnTo>
                  <a:lnTo>
                    <a:pt x="112" y="89"/>
                  </a:lnTo>
                  <a:lnTo>
                    <a:pt x="112" y="87"/>
                  </a:lnTo>
                  <a:lnTo>
                    <a:pt x="110" y="83"/>
                  </a:lnTo>
                  <a:lnTo>
                    <a:pt x="106" y="76"/>
                  </a:lnTo>
                  <a:lnTo>
                    <a:pt x="104" y="72"/>
                  </a:lnTo>
                  <a:lnTo>
                    <a:pt x="97" y="66"/>
                  </a:lnTo>
                  <a:lnTo>
                    <a:pt x="95" y="66"/>
                  </a:lnTo>
                  <a:lnTo>
                    <a:pt x="93" y="64"/>
                  </a:lnTo>
                  <a:lnTo>
                    <a:pt x="91" y="62"/>
                  </a:lnTo>
                  <a:lnTo>
                    <a:pt x="85" y="57"/>
                  </a:lnTo>
                  <a:lnTo>
                    <a:pt x="81" y="38"/>
                  </a:lnTo>
                  <a:lnTo>
                    <a:pt x="87" y="22"/>
                  </a:lnTo>
                  <a:lnTo>
                    <a:pt x="106" y="22"/>
                  </a:lnTo>
                  <a:lnTo>
                    <a:pt x="108" y="22"/>
                  </a:lnTo>
                  <a:lnTo>
                    <a:pt x="110" y="19"/>
                  </a:lnTo>
                  <a:lnTo>
                    <a:pt x="112" y="19"/>
                  </a:lnTo>
                  <a:lnTo>
                    <a:pt x="112" y="19"/>
                  </a:lnTo>
                  <a:lnTo>
                    <a:pt x="114" y="22"/>
                  </a:lnTo>
                  <a:lnTo>
                    <a:pt x="116" y="24"/>
                  </a:lnTo>
                  <a:lnTo>
                    <a:pt x="121" y="24"/>
                  </a:lnTo>
                  <a:lnTo>
                    <a:pt x="123" y="26"/>
                  </a:lnTo>
                  <a:lnTo>
                    <a:pt x="121" y="28"/>
                  </a:lnTo>
                  <a:lnTo>
                    <a:pt x="127" y="26"/>
                  </a:lnTo>
                  <a:lnTo>
                    <a:pt x="131" y="22"/>
                  </a:lnTo>
                  <a:lnTo>
                    <a:pt x="133" y="22"/>
                  </a:lnTo>
                  <a:lnTo>
                    <a:pt x="135" y="19"/>
                  </a:lnTo>
                  <a:lnTo>
                    <a:pt x="137" y="22"/>
                  </a:lnTo>
                  <a:lnTo>
                    <a:pt x="137" y="22"/>
                  </a:lnTo>
                  <a:lnTo>
                    <a:pt x="140" y="24"/>
                  </a:lnTo>
                  <a:lnTo>
                    <a:pt x="144" y="24"/>
                  </a:lnTo>
                  <a:lnTo>
                    <a:pt x="146" y="24"/>
                  </a:lnTo>
                  <a:lnTo>
                    <a:pt x="152" y="22"/>
                  </a:lnTo>
                  <a:lnTo>
                    <a:pt x="154" y="19"/>
                  </a:lnTo>
                  <a:lnTo>
                    <a:pt x="152" y="17"/>
                  </a:lnTo>
                  <a:lnTo>
                    <a:pt x="154" y="15"/>
                  </a:lnTo>
                  <a:lnTo>
                    <a:pt x="159" y="17"/>
                  </a:lnTo>
                  <a:lnTo>
                    <a:pt x="161" y="15"/>
                  </a:lnTo>
                  <a:lnTo>
                    <a:pt x="163" y="17"/>
                  </a:lnTo>
                  <a:lnTo>
                    <a:pt x="167" y="17"/>
                  </a:lnTo>
                  <a:lnTo>
                    <a:pt x="169" y="15"/>
                  </a:lnTo>
                  <a:lnTo>
                    <a:pt x="175" y="13"/>
                  </a:lnTo>
                  <a:lnTo>
                    <a:pt x="180" y="15"/>
                  </a:lnTo>
                  <a:lnTo>
                    <a:pt x="182" y="13"/>
                  </a:lnTo>
                  <a:lnTo>
                    <a:pt x="184" y="13"/>
                  </a:lnTo>
                  <a:lnTo>
                    <a:pt x="188" y="11"/>
                  </a:lnTo>
                  <a:lnTo>
                    <a:pt x="190" y="9"/>
                  </a:lnTo>
                  <a:lnTo>
                    <a:pt x="194" y="9"/>
                  </a:lnTo>
                  <a:lnTo>
                    <a:pt x="199" y="7"/>
                  </a:lnTo>
                  <a:lnTo>
                    <a:pt x="201" y="3"/>
                  </a:lnTo>
                  <a:lnTo>
                    <a:pt x="205" y="5"/>
                  </a:lnTo>
                  <a:lnTo>
                    <a:pt x="207" y="3"/>
                  </a:lnTo>
                  <a:lnTo>
                    <a:pt x="207" y="0"/>
                  </a:lnTo>
                  <a:lnTo>
                    <a:pt x="209" y="3"/>
                  </a:lnTo>
                  <a:lnTo>
                    <a:pt x="207" y="7"/>
                  </a:lnTo>
                  <a:lnTo>
                    <a:pt x="207" y="9"/>
                  </a:lnTo>
                  <a:lnTo>
                    <a:pt x="207" y="11"/>
                  </a:lnTo>
                  <a:lnTo>
                    <a:pt x="203" y="15"/>
                  </a:lnTo>
                  <a:lnTo>
                    <a:pt x="203" y="17"/>
                  </a:lnTo>
                  <a:lnTo>
                    <a:pt x="203" y="19"/>
                  </a:lnTo>
                  <a:lnTo>
                    <a:pt x="205" y="22"/>
                  </a:lnTo>
                  <a:lnTo>
                    <a:pt x="203" y="22"/>
                  </a:lnTo>
                  <a:lnTo>
                    <a:pt x="203" y="30"/>
                  </a:lnTo>
                  <a:lnTo>
                    <a:pt x="205" y="34"/>
                  </a:lnTo>
                  <a:lnTo>
                    <a:pt x="205" y="34"/>
                  </a:lnTo>
                  <a:lnTo>
                    <a:pt x="205" y="40"/>
                  </a:lnTo>
                  <a:lnTo>
                    <a:pt x="205" y="40"/>
                  </a:lnTo>
                  <a:lnTo>
                    <a:pt x="205" y="47"/>
                  </a:lnTo>
                  <a:lnTo>
                    <a:pt x="203" y="49"/>
                  </a:lnTo>
                  <a:lnTo>
                    <a:pt x="205" y="53"/>
                  </a:lnTo>
                  <a:lnTo>
                    <a:pt x="203" y="64"/>
                  </a:lnTo>
                  <a:lnTo>
                    <a:pt x="203" y="64"/>
                  </a:lnTo>
                  <a:lnTo>
                    <a:pt x="203" y="66"/>
                  </a:lnTo>
                  <a:lnTo>
                    <a:pt x="203" y="74"/>
                  </a:lnTo>
                  <a:lnTo>
                    <a:pt x="201" y="74"/>
                  </a:lnTo>
                  <a:lnTo>
                    <a:pt x="201" y="76"/>
                  </a:lnTo>
                  <a:lnTo>
                    <a:pt x="201" y="76"/>
                  </a:lnTo>
                  <a:lnTo>
                    <a:pt x="205" y="76"/>
                  </a:lnTo>
                  <a:lnTo>
                    <a:pt x="207" y="78"/>
                  </a:lnTo>
                  <a:lnTo>
                    <a:pt x="207" y="87"/>
                  </a:lnTo>
                  <a:lnTo>
                    <a:pt x="205" y="89"/>
                  </a:lnTo>
                  <a:lnTo>
                    <a:pt x="203" y="89"/>
                  </a:lnTo>
                  <a:lnTo>
                    <a:pt x="205" y="91"/>
                  </a:lnTo>
                  <a:lnTo>
                    <a:pt x="203" y="93"/>
                  </a:lnTo>
                  <a:lnTo>
                    <a:pt x="201" y="93"/>
                  </a:lnTo>
                  <a:lnTo>
                    <a:pt x="199" y="97"/>
                  </a:lnTo>
                  <a:lnTo>
                    <a:pt x="199" y="97"/>
                  </a:lnTo>
                  <a:lnTo>
                    <a:pt x="201" y="97"/>
                  </a:lnTo>
                  <a:lnTo>
                    <a:pt x="203" y="97"/>
                  </a:lnTo>
                  <a:lnTo>
                    <a:pt x="201" y="100"/>
                  </a:lnTo>
                  <a:lnTo>
                    <a:pt x="201" y="104"/>
                  </a:lnTo>
                  <a:lnTo>
                    <a:pt x="199" y="104"/>
                  </a:lnTo>
                  <a:lnTo>
                    <a:pt x="192" y="110"/>
                  </a:lnTo>
                  <a:lnTo>
                    <a:pt x="192" y="112"/>
                  </a:lnTo>
                  <a:lnTo>
                    <a:pt x="190" y="118"/>
                  </a:lnTo>
                  <a:lnTo>
                    <a:pt x="186" y="118"/>
                  </a:lnTo>
                  <a:lnTo>
                    <a:pt x="186" y="123"/>
                  </a:lnTo>
                  <a:lnTo>
                    <a:pt x="173" y="129"/>
                  </a:lnTo>
                  <a:lnTo>
                    <a:pt x="171" y="129"/>
                  </a:lnTo>
                  <a:lnTo>
                    <a:pt x="169" y="131"/>
                  </a:lnTo>
                  <a:lnTo>
                    <a:pt x="156" y="140"/>
                  </a:lnTo>
                  <a:lnTo>
                    <a:pt x="152" y="137"/>
                  </a:lnTo>
                  <a:lnTo>
                    <a:pt x="152" y="140"/>
                  </a:lnTo>
                  <a:lnTo>
                    <a:pt x="146" y="142"/>
                  </a:lnTo>
                  <a:lnTo>
                    <a:pt x="137" y="148"/>
                  </a:lnTo>
                  <a:lnTo>
                    <a:pt x="137" y="146"/>
                  </a:lnTo>
                  <a:lnTo>
                    <a:pt x="137" y="148"/>
                  </a:lnTo>
                  <a:lnTo>
                    <a:pt x="131" y="154"/>
                  </a:lnTo>
                  <a:lnTo>
                    <a:pt x="129" y="154"/>
                  </a:lnTo>
                  <a:lnTo>
                    <a:pt x="127" y="152"/>
                  </a:lnTo>
                  <a:lnTo>
                    <a:pt x="127" y="156"/>
                  </a:lnTo>
                  <a:lnTo>
                    <a:pt x="125" y="159"/>
                  </a:lnTo>
                  <a:lnTo>
                    <a:pt x="125" y="161"/>
                  </a:lnTo>
                  <a:lnTo>
                    <a:pt x="116" y="165"/>
                  </a:lnTo>
                  <a:lnTo>
                    <a:pt x="116" y="167"/>
                  </a:lnTo>
                  <a:lnTo>
                    <a:pt x="114" y="169"/>
                  </a:lnTo>
                  <a:lnTo>
                    <a:pt x="112" y="171"/>
                  </a:lnTo>
                  <a:lnTo>
                    <a:pt x="112" y="173"/>
                  </a:lnTo>
                  <a:lnTo>
                    <a:pt x="108" y="173"/>
                  </a:lnTo>
                  <a:lnTo>
                    <a:pt x="97" y="180"/>
                  </a:lnTo>
                  <a:lnTo>
                    <a:pt x="97" y="184"/>
                  </a:lnTo>
                  <a:lnTo>
                    <a:pt x="93" y="188"/>
                  </a:lnTo>
                  <a:lnTo>
                    <a:pt x="89" y="188"/>
                  </a:lnTo>
                  <a:lnTo>
                    <a:pt x="87" y="190"/>
                  </a:lnTo>
                  <a:lnTo>
                    <a:pt x="83" y="188"/>
                  </a:lnTo>
                  <a:lnTo>
                    <a:pt x="81" y="188"/>
                  </a:lnTo>
                  <a:lnTo>
                    <a:pt x="81" y="190"/>
                  </a:lnTo>
                  <a:lnTo>
                    <a:pt x="83" y="192"/>
                  </a:lnTo>
                  <a:lnTo>
                    <a:pt x="83" y="194"/>
                  </a:lnTo>
                  <a:lnTo>
                    <a:pt x="81" y="196"/>
                  </a:lnTo>
                  <a:lnTo>
                    <a:pt x="83" y="201"/>
                  </a:lnTo>
                  <a:lnTo>
                    <a:pt x="81" y="203"/>
                  </a:lnTo>
                  <a:lnTo>
                    <a:pt x="85" y="211"/>
                  </a:lnTo>
                  <a:lnTo>
                    <a:pt x="85" y="213"/>
                  </a:lnTo>
                  <a:lnTo>
                    <a:pt x="83" y="215"/>
                  </a:lnTo>
                  <a:lnTo>
                    <a:pt x="85" y="215"/>
                  </a:lnTo>
                  <a:lnTo>
                    <a:pt x="87" y="220"/>
                  </a:lnTo>
                  <a:lnTo>
                    <a:pt x="87" y="224"/>
                  </a:lnTo>
                  <a:lnTo>
                    <a:pt x="89" y="228"/>
                  </a:lnTo>
                  <a:lnTo>
                    <a:pt x="89" y="241"/>
                  </a:lnTo>
                  <a:lnTo>
                    <a:pt x="89" y="245"/>
                  </a:lnTo>
                  <a:lnTo>
                    <a:pt x="91" y="245"/>
                  </a:lnTo>
                  <a:lnTo>
                    <a:pt x="91" y="243"/>
                  </a:lnTo>
                  <a:lnTo>
                    <a:pt x="93" y="237"/>
                  </a:lnTo>
                  <a:lnTo>
                    <a:pt x="93" y="241"/>
                  </a:lnTo>
                  <a:lnTo>
                    <a:pt x="95" y="241"/>
                  </a:lnTo>
                  <a:lnTo>
                    <a:pt x="95" y="247"/>
                  </a:lnTo>
                  <a:lnTo>
                    <a:pt x="93" y="249"/>
                  </a:lnTo>
                  <a:lnTo>
                    <a:pt x="93" y="253"/>
                  </a:lnTo>
                  <a:lnTo>
                    <a:pt x="93" y="255"/>
                  </a:lnTo>
                  <a:lnTo>
                    <a:pt x="91" y="262"/>
                  </a:lnTo>
                  <a:lnTo>
                    <a:pt x="91" y="264"/>
                  </a:lnTo>
                  <a:lnTo>
                    <a:pt x="89" y="266"/>
                  </a:lnTo>
                  <a:lnTo>
                    <a:pt x="89" y="270"/>
                  </a:lnTo>
                  <a:lnTo>
                    <a:pt x="87" y="270"/>
                  </a:lnTo>
                  <a:lnTo>
                    <a:pt x="89" y="274"/>
                  </a:lnTo>
                  <a:lnTo>
                    <a:pt x="91" y="272"/>
                  </a:lnTo>
                  <a:lnTo>
                    <a:pt x="93" y="274"/>
                  </a:lnTo>
                  <a:lnTo>
                    <a:pt x="89" y="279"/>
                  </a:lnTo>
                  <a:lnTo>
                    <a:pt x="89" y="283"/>
                  </a:lnTo>
                  <a:lnTo>
                    <a:pt x="81" y="291"/>
                  </a:lnTo>
                  <a:lnTo>
                    <a:pt x="68" y="298"/>
                  </a:lnTo>
                  <a:lnTo>
                    <a:pt x="51" y="300"/>
                  </a:lnTo>
                  <a:lnTo>
                    <a:pt x="45" y="308"/>
                  </a:lnTo>
                  <a:lnTo>
                    <a:pt x="38" y="308"/>
                  </a:lnTo>
                  <a:lnTo>
                    <a:pt x="38" y="310"/>
                  </a:lnTo>
                  <a:lnTo>
                    <a:pt x="34" y="312"/>
                  </a:lnTo>
                  <a:lnTo>
                    <a:pt x="34" y="319"/>
                  </a:lnTo>
                  <a:lnTo>
                    <a:pt x="32" y="319"/>
                  </a:lnTo>
                  <a:lnTo>
                    <a:pt x="30" y="319"/>
                  </a:lnTo>
                  <a:lnTo>
                    <a:pt x="30" y="321"/>
                  </a:lnTo>
                  <a:lnTo>
                    <a:pt x="32" y="323"/>
                  </a:lnTo>
                  <a:lnTo>
                    <a:pt x="32" y="327"/>
                  </a:lnTo>
                  <a:lnTo>
                    <a:pt x="34" y="325"/>
                  </a:lnTo>
                  <a:lnTo>
                    <a:pt x="36" y="325"/>
                  </a:lnTo>
                  <a:lnTo>
                    <a:pt x="38" y="323"/>
                  </a:lnTo>
                  <a:lnTo>
                    <a:pt x="38" y="323"/>
                  </a:lnTo>
                  <a:lnTo>
                    <a:pt x="38" y="325"/>
                  </a:lnTo>
                  <a:lnTo>
                    <a:pt x="38" y="329"/>
                  </a:lnTo>
                  <a:lnTo>
                    <a:pt x="36" y="333"/>
                  </a:lnTo>
                  <a:lnTo>
                    <a:pt x="36" y="336"/>
                  </a:lnTo>
                  <a:lnTo>
                    <a:pt x="32" y="336"/>
                  </a:lnTo>
                  <a:lnTo>
                    <a:pt x="26" y="333"/>
                  </a:lnTo>
                  <a:lnTo>
                    <a:pt x="24" y="336"/>
                  </a:lnTo>
                  <a:lnTo>
                    <a:pt x="24" y="333"/>
                  </a:lnTo>
                  <a:lnTo>
                    <a:pt x="24" y="329"/>
                  </a:lnTo>
                  <a:lnTo>
                    <a:pt x="24" y="327"/>
                  </a:lnTo>
                  <a:lnTo>
                    <a:pt x="26" y="325"/>
                  </a:lnTo>
                  <a:lnTo>
                    <a:pt x="24" y="323"/>
                  </a:lnTo>
                  <a:lnTo>
                    <a:pt x="22" y="321"/>
                  </a:lnTo>
                  <a:lnTo>
                    <a:pt x="19" y="321"/>
                  </a:lnTo>
                  <a:lnTo>
                    <a:pt x="19" y="319"/>
                  </a:lnTo>
                  <a:lnTo>
                    <a:pt x="19" y="312"/>
                  </a:lnTo>
                  <a:lnTo>
                    <a:pt x="19" y="306"/>
                  </a:lnTo>
                  <a:lnTo>
                    <a:pt x="22" y="302"/>
                  </a:lnTo>
                  <a:lnTo>
                    <a:pt x="22" y="285"/>
                  </a:lnTo>
                  <a:lnTo>
                    <a:pt x="19" y="281"/>
                  </a:lnTo>
                  <a:lnTo>
                    <a:pt x="19" y="277"/>
                  </a:lnTo>
                  <a:lnTo>
                    <a:pt x="17" y="272"/>
                  </a:lnTo>
                  <a:lnTo>
                    <a:pt x="19" y="272"/>
                  </a:lnTo>
                  <a:lnTo>
                    <a:pt x="19" y="262"/>
                  </a:lnTo>
                  <a:lnTo>
                    <a:pt x="15" y="258"/>
                  </a:lnTo>
                  <a:lnTo>
                    <a:pt x="15" y="253"/>
                  </a:lnTo>
                  <a:lnTo>
                    <a:pt x="13" y="247"/>
                  </a:lnTo>
                  <a:lnTo>
                    <a:pt x="13" y="24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48" name="Freeform 158">
              <a:extLst>
                <a:ext uri="{FF2B5EF4-FFF2-40B4-BE49-F238E27FC236}">
                  <a16:creationId xmlns:a16="http://schemas.microsoft.com/office/drawing/2014/main" id="{5B8D743E-9850-42E4-A684-B80204CAA25B}"/>
                </a:ext>
              </a:extLst>
            </p:cNvPr>
            <p:cNvSpPr>
              <a:spLocks/>
            </p:cNvSpPr>
            <p:nvPr/>
          </p:nvSpPr>
          <p:spPr bwMode="auto">
            <a:xfrm>
              <a:off x="4766000" y="3846949"/>
              <a:ext cx="24183" cy="24227"/>
            </a:xfrm>
            <a:custGeom>
              <a:avLst/>
              <a:gdLst>
                <a:gd name="T0" fmla="*/ 23 w 30"/>
                <a:gd name="T1" fmla="*/ 7 h 32"/>
                <a:gd name="T2" fmla="*/ 23 w 30"/>
                <a:gd name="T3" fmla="*/ 9 h 32"/>
                <a:gd name="T4" fmla="*/ 26 w 30"/>
                <a:gd name="T5" fmla="*/ 9 h 32"/>
                <a:gd name="T6" fmla="*/ 28 w 30"/>
                <a:gd name="T7" fmla="*/ 11 h 32"/>
                <a:gd name="T8" fmla="*/ 30 w 30"/>
                <a:gd name="T9" fmla="*/ 13 h 32"/>
                <a:gd name="T10" fmla="*/ 28 w 30"/>
                <a:gd name="T11" fmla="*/ 15 h 32"/>
                <a:gd name="T12" fmla="*/ 28 w 30"/>
                <a:gd name="T13" fmla="*/ 17 h 32"/>
                <a:gd name="T14" fmla="*/ 28 w 30"/>
                <a:gd name="T15" fmla="*/ 21 h 32"/>
                <a:gd name="T16" fmla="*/ 28 w 30"/>
                <a:gd name="T17" fmla="*/ 24 h 32"/>
                <a:gd name="T18" fmla="*/ 26 w 30"/>
                <a:gd name="T19" fmla="*/ 24 h 32"/>
                <a:gd name="T20" fmla="*/ 23 w 30"/>
                <a:gd name="T21" fmla="*/ 26 h 32"/>
                <a:gd name="T22" fmla="*/ 23 w 30"/>
                <a:gd name="T23" fmla="*/ 28 h 32"/>
                <a:gd name="T24" fmla="*/ 23 w 30"/>
                <a:gd name="T25" fmla="*/ 32 h 32"/>
                <a:gd name="T26" fmla="*/ 19 w 30"/>
                <a:gd name="T27" fmla="*/ 32 h 32"/>
                <a:gd name="T28" fmla="*/ 13 w 30"/>
                <a:gd name="T29" fmla="*/ 32 h 32"/>
                <a:gd name="T30" fmla="*/ 7 w 30"/>
                <a:gd name="T31" fmla="*/ 28 h 32"/>
                <a:gd name="T32" fmla="*/ 4 w 30"/>
                <a:gd name="T33" fmla="*/ 24 h 32"/>
                <a:gd name="T34" fmla="*/ 2 w 30"/>
                <a:gd name="T35" fmla="*/ 21 h 32"/>
                <a:gd name="T36" fmla="*/ 0 w 30"/>
                <a:gd name="T37" fmla="*/ 19 h 32"/>
                <a:gd name="T38" fmla="*/ 2 w 30"/>
                <a:gd name="T39" fmla="*/ 15 h 32"/>
                <a:gd name="T40" fmla="*/ 7 w 30"/>
                <a:gd name="T41" fmla="*/ 7 h 32"/>
                <a:gd name="T42" fmla="*/ 9 w 30"/>
                <a:gd name="T43" fmla="*/ 3 h 32"/>
                <a:gd name="T44" fmla="*/ 11 w 30"/>
                <a:gd name="T45" fmla="*/ 0 h 32"/>
                <a:gd name="T46" fmla="*/ 17 w 30"/>
                <a:gd name="T47" fmla="*/ 3 h 32"/>
                <a:gd name="T48" fmla="*/ 19 w 30"/>
                <a:gd name="T49" fmla="*/ 7 h 32"/>
                <a:gd name="T50" fmla="*/ 23 w 30"/>
                <a:gd name="T51" fmla="*/ 7 h 32"/>
                <a:gd name="T52" fmla="*/ 23 w 30"/>
                <a:gd name="T53"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32">
                  <a:moveTo>
                    <a:pt x="23" y="7"/>
                  </a:moveTo>
                  <a:lnTo>
                    <a:pt x="23" y="9"/>
                  </a:lnTo>
                  <a:lnTo>
                    <a:pt x="26" y="9"/>
                  </a:lnTo>
                  <a:lnTo>
                    <a:pt x="28" y="11"/>
                  </a:lnTo>
                  <a:lnTo>
                    <a:pt x="30" y="13"/>
                  </a:lnTo>
                  <a:lnTo>
                    <a:pt x="28" y="15"/>
                  </a:lnTo>
                  <a:lnTo>
                    <a:pt x="28" y="17"/>
                  </a:lnTo>
                  <a:lnTo>
                    <a:pt x="28" y="21"/>
                  </a:lnTo>
                  <a:lnTo>
                    <a:pt x="28" y="24"/>
                  </a:lnTo>
                  <a:lnTo>
                    <a:pt x="26" y="24"/>
                  </a:lnTo>
                  <a:lnTo>
                    <a:pt x="23" y="26"/>
                  </a:lnTo>
                  <a:lnTo>
                    <a:pt x="23" y="28"/>
                  </a:lnTo>
                  <a:lnTo>
                    <a:pt x="23" y="32"/>
                  </a:lnTo>
                  <a:lnTo>
                    <a:pt x="19" y="32"/>
                  </a:lnTo>
                  <a:lnTo>
                    <a:pt x="13" y="32"/>
                  </a:lnTo>
                  <a:lnTo>
                    <a:pt x="7" y="28"/>
                  </a:lnTo>
                  <a:lnTo>
                    <a:pt x="4" y="24"/>
                  </a:lnTo>
                  <a:lnTo>
                    <a:pt x="2" y="21"/>
                  </a:lnTo>
                  <a:lnTo>
                    <a:pt x="0" y="19"/>
                  </a:lnTo>
                  <a:lnTo>
                    <a:pt x="2" y="15"/>
                  </a:lnTo>
                  <a:lnTo>
                    <a:pt x="7" y="7"/>
                  </a:lnTo>
                  <a:lnTo>
                    <a:pt x="9" y="3"/>
                  </a:lnTo>
                  <a:lnTo>
                    <a:pt x="11" y="0"/>
                  </a:lnTo>
                  <a:lnTo>
                    <a:pt x="17" y="3"/>
                  </a:lnTo>
                  <a:lnTo>
                    <a:pt x="19" y="7"/>
                  </a:lnTo>
                  <a:lnTo>
                    <a:pt x="23" y="7"/>
                  </a:lnTo>
                  <a:lnTo>
                    <a:pt x="23" y="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49" name="Freeform 159">
              <a:extLst>
                <a:ext uri="{FF2B5EF4-FFF2-40B4-BE49-F238E27FC236}">
                  <a16:creationId xmlns:a16="http://schemas.microsoft.com/office/drawing/2014/main" id="{CC396358-1BE5-4D83-A4DE-2CA60E7CFC61}"/>
                </a:ext>
              </a:extLst>
            </p:cNvPr>
            <p:cNvSpPr>
              <a:spLocks noEditPoints="1"/>
            </p:cNvSpPr>
            <p:nvPr/>
          </p:nvSpPr>
          <p:spPr bwMode="auto">
            <a:xfrm>
              <a:off x="4538675" y="3791684"/>
              <a:ext cx="259570" cy="207438"/>
            </a:xfrm>
            <a:custGeom>
              <a:avLst/>
              <a:gdLst>
                <a:gd name="T0" fmla="*/ 4 w 322"/>
                <a:gd name="T1" fmla="*/ 128 h 274"/>
                <a:gd name="T2" fmla="*/ 17 w 322"/>
                <a:gd name="T3" fmla="*/ 132 h 274"/>
                <a:gd name="T4" fmla="*/ 36 w 322"/>
                <a:gd name="T5" fmla="*/ 143 h 274"/>
                <a:gd name="T6" fmla="*/ 48 w 322"/>
                <a:gd name="T7" fmla="*/ 143 h 274"/>
                <a:gd name="T8" fmla="*/ 57 w 322"/>
                <a:gd name="T9" fmla="*/ 132 h 274"/>
                <a:gd name="T10" fmla="*/ 80 w 322"/>
                <a:gd name="T11" fmla="*/ 63 h 274"/>
                <a:gd name="T12" fmla="*/ 84 w 322"/>
                <a:gd name="T13" fmla="*/ 97 h 274"/>
                <a:gd name="T14" fmla="*/ 105 w 322"/>
                <a:gd name="T15" fmla="*/ 92 h 274"/>
                <a:gd name="T16" fmla="*/ 124 w 322"/>
                <a:gd name="T17" fmla="*/ 80 h 274"/>
                <a:gd name="T18" fmla="*/ 147 w 322"/>
                <a:gd name="T19" fmla="*/ 71 h 274"/>
                <a:gd name="T20" fmla="*/ 166 w 322"/>
                <a:gd name="T21" fmla="*/ 76 h 274"/>
                <a:gd name="T22" fmla="*/ 183 w 322"/>
                <a:gd name="T23" fmla="*/ 73 h 274"/>
                <a:gd name="T24" fmla="*/ 185 w 322"/>
                <a:gd name="T25" fmla="*/ 59 h 274"/>
                <a:gd name="T26" fmla="*/ 198 w 322"/>
                <a:gd name="T27" fmla="*/ 52 h 274"/>
                <a:gd name="T28" fmla="*/ 206 w 322"/>
                <a:gd name="T29" fmla="*/ 44 h 274"/>
                <a:gd name="T30" fmla="*/ 215 w 322"/>
                <a:gd name="T31" fmla="*/ 25 h 274"/>
                <a:gd name="T32" fmla="*/ 223 w 322"/>
                <a:gd name="T33" fmla="*/ 19 h 274"/>
                <a:gd name="T34" fmla="*/ 238 w 322"/>
                <a:gd name="T35" fmla="*/ 12 h 274"/>
                <a:gd name="T36" fmla="*/ 251 w 322"/>
                <a:gd name="T37" fmla="*/ 6 h 274"/>
                <a:gd name="T38" fmla="*/ 265 w 322"/>
                <a:gd name="T39" fmla="*/ 0 h 274"/>
                <a:gd name="T40" fmla="*/ 280 w 322"/>
                <a:gd name="T41" fmla="*/ 6 h 274"/>
                <a:gd name="T42" fmla="*/ 301 w 322"/>
                <a:gd name="T43" fmla="*/ 14 h 274"/>
                <a:gd name="T44" fmla="*/ 305 w 322"/>
                <a:gd name="T45" fmla="*/ 38 h 274"/>
                <a:gd name="T46" fmla="*/ 305 w 322"/>
                <a:gd name="T47" fmla="*/ 73 h 274"/>
                <a:gd name="T48" fmla="*/ 291 w 322"/>
                <a:gd name="T49" fmla="*/ 76 h 274"/>
                <a:gd name="T50" fmla="*/ 286 w 322"/>
                <a:gd name="T51" fmla="*/ 97 h 274"/>
                <a:gd name="T52" fmla="*/ 305 w 322"/>
                <a:gd name="T53" fmla="*/ 101 h 274"/>
                <a:gd name="T54" fmla="*/ 322 w 322"/>
                <a:gd name="T55" fmla="*/ 97 h 274"/>
                <a:gd name="T56" fmla="*/ 318 w 322"/>
                <a:gd name="T57" fmla="*/ 116 h 274"/>
                <a:gd name="T58" fmla="*/ 303 w 322"/>
                <a:gd name="T59" fmla="*/ 143 h 274"/>
                <a:gd name="T60" fmla="*/ 291 w 322"/>
                <a:gd name="T61" fmla="*/ 151 h 274"/>
                <a:gd name="T62" fmla="*/ 278 w 322"/>
                <a:gd name="T63" fmla="*/ 166 h 274"/>
                <a:gd name="T64" fmla="*/ 255 w 322"/>
                <a:gd name="T65" fmla="*/ 200 h 274"/>
                <a:gd name="T66" fmla="*/ 225 w 322"/>
                <a:gd name="T67" fmla="*/ 227 h 274"/>
                <a:gd name="T68" fmla="*/ 200 w 322"/>
                <a:gd name="T69" fmla="*/ 244 h 274"/>
                <a:gd name="T70" fmla="*/ 183 w 322"/>
                <a:gd name="T71" fmla="*/ 250 h 274"/>
                <a:gd name="T72" fmla="*/ 173 w 322"/>
                <a:gd name="T73" fmla="*/ 259 h 274"/>
                <a:gd name="T74" fmla="*/ 156 w 322"/>
                <a:gd name="T75" fmla="*/ 261 h 274"/>
                <a:gd name="T76" fmla="*/ 126 w 322"/>
                <a:gd name="T77" fmla="*/ 257 h 274"/>
                <a:gd name="T78" fmla="*/ 105 w 322"/>
                <a:gd name="T79" fmla="*/ 259 h 274"/>
                <a:gd name="T80" fmla="*/ 97 w 322"/>
                <a:gd name="T81" fmla="*/ 265 h 274"/>
                <a:gd name="T82" fmla="*/ 78 w 322"/>
                <a:gd name="T83" fmla="*/ 267 h 274"/>
                <a:gd name="T84" fmla="*/ 61 w 322"/>
                <a:gd name="T85" fmla="*/ 274 h 274"/>
                <a:gd name="T86" fmla="*/ 44 w 322"/>
                <a:gd name="T87" fmla="*/ 263 h 274"/>
                <a:gd name="T88" fmla="*/ 34 w 322"/>
                <a:gd name="T89" fmla="*/ 259 h 274"/>
                <a:gd name="T90" fmla="*/ 29 w 322"/>
                <a:gd name="T91" fmla="*/ 255 h 274"/>
                <a:gd name="T92" fmla="*/ 21 w 322"/>
                <a:gd name="T93" fmla="*/ 231 h 274"/>
                <a:gd name="T94" fmla="*/ 29 w 322"/>
                <a:gd name="T95" fmla="*/ 223 h 274"/>
                <a:gd name="T96" fmla="*/ 23 w 322"/>
                <a:gd name="T97" fmla="*/ 194 h 274"/>
                <a:gd name="T98" fmla="*/ 6 w 322"/>
                <a:gd name="T99" fmla="*/ 147 h 274"/>
                <a:gd name="T100" fmla="*/ 213 w 322"/>
                <a:gd name="T101" fmla="*/ 175 h 274"/>
                <a:gd name="T102" fmla="*/ 225 w 322"/>
                <a:gd name="T103" fmla="*/ 179 h 274"/>
                <a:gd name="T104" fmla="*/ 238 w 322"/>
                <a:gd name="T105" fmla="*/ 168 h 274"/>
                <a:gd name="T106" fmla="*/ 244 w 322"/>
                <a:gd name="T107" fmla="*/ 160 h 274"/>
                <a:gd name="T108" fmla="*/ 244 w 322"/>
                <a:gd name="T109" fmla="*/ 139 h 274"/>
                <a:gd name="T110" fmla="*/ 232 w 322"/>
                <a:gd name="T111" fmla="*/ 137 h 274"/>
                <a:gd name="T112" fmla="*/ 215 w 322"/>
                <a:gd name="T113" fmla="*/ 147 h 274"/>
                <a:gd name="T114" fmla="*/ 208 w 322"/>
                <a:gd name="T115" fmla="*/ 16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 h="274">
                  <a:moveTo>
                    <a:pt x="0" y="135"/>
                  </a:moveTo>
                  <a:lnTo>
                    <a:pt x="2" y="135"/>
                  </a:lnTo>
                  <a:lnTo>
                    <a:pt x="6" y="132"/>
                  </a:lnTo>
                  <a:lnTo>
                    <a:pt x="6" y="130"/>
                  </a:lnTo>
                  <a:lnTo>
                    <a:pt x="4" y="128"/>
                  </a:lnTo>
                  <a:lnTo>
                    <a:pt x="6" y="126"/>
                  </a:lnTo>
                  <a:lnTo>
                    <a:pt x="12" y="124"/>
                  </a:lnTo>
                  <a:lnTo>
                    <a:pt x="15" y="128"/>
                  </a:lnTo>
                  <a:lnTo>
                    <a:pt x="19" y="128"/>
                  </a:lnTo>
                  <a:lnTo>
                    <a:pt x="17" y="132"/>
                  </a:lnTo>
                  <a:lnTo>
                    <a:pt x="19" y="139"/>
                  </a:lnTo>
                  <a:lnTo>
                    <a:pt x="25" y="139"/>
                  </a:lnTo>
                  <a:lnTo>
                    <a:pt x="29" y="141"/>
                  </a:lnTo>
                  <a:lnTo>
                    <a:pt x="34" y="141"/>
                  </a:lnTo>
                  <a:lnTo>
                    <a:pt x="36" y="143"/>
                  </a:lnTo>
                  <a:lnTo>
                    <a:pt x="40" y="143"/>
                  </a:lnTo>
                  <a:lnTo>
                    <a:pt x="40" y="141"/>
                  </a:lnTo>
                  <a:lnTo>
                    <a:pt x="44" y="141"/>
                  </a:lnTo>
                  <a:lnTo>
                    <a:pt x="44" y="143"/>
                  </a:lnTo>
                  <a:lnTo>
                    <a:pt x="48" y="143"/>
                  </a:lnTo>
                  <a:lnTo>
                    <a:pt x="50" y="143"/>
                  </a:lnTo>
                  <a:lnTo>
                    <a:pt x="50" y="139"/>
                  </a:lnTo>
                  <a:lnTo>
                    <a:pt x="52" y="139"/>
                  </a:lnTo>
                  <a:lnTo>
                    <a:pt x="55" y="137"/>
                  </a:lnTo>
                  <a:lnTo>
                    <a:pt x="57" y="132"/>
                  </a:lnTo>
                  <a:lnTo>
                    <a:pt x="61" y="130"/>
                  </a:lnTo>
                  <a:lnTo>
                    <a:pt x="67" y="130"/>
                  </a:lnTo>
                  <a:lnTo>
                    <a:pt x="69" y="130"/>
                  </a:lnTo>
                  <a:lnTo>
                    <a:pt x="74" y="59"/>
                  </a:lnTo>
                  <a:lnTo>
                    <a:pt x="80" y="63"/>
                  </a:lnTo>
                  <a:lnTo>
                    <a:pt x="82" y="69"/>
                  </a:lnTo>
                  <a:lnTo>
                    <a:pt x="86" y="80"/>
                  </a:lnTo>
                  <a:lnTo>
                    <a:pt x="86" y="86"/>
                  </a:lnTo>
                  <a:lnTo>
                    <a:pt x="84" y="92"/>
                  </a:lnTo>
                  <a:lnTo>
                    <a:pt x="84" y="97"/>
                  </a:lnTo>
                  <a:lnTo>
                    <a:pt x="88" y="94"/>
                  </a:lnTo>
                  <a:lnTo>
                    <a:pt x="95" y="97"/>
                  </a:lnTo>
                  <a:lnTo>
                    <a:pt x="97" y="94"/>
                  </a:lnTo>
                  <a:lnTo>
                    <a:pt x="101" y="94"/>
                  </a:lnTo>
                  <a:lnTo>
                    <a:pt x="105" y="92"/>
                  </a:lnTo>
                  <a:lnTo>
                    <a:pt x="109" y="92"/>
                  </a:lnTo>
                  <a:lnTo>
                    <a:pt x="114" y="90"/>
                  </a:lnTo>
                  <a:lnTo>
                    <a:pt x="114" y="86"/>
                  </a:lnTo>
                  <a:lnTo>
                    <a:pt x="122" y="84"/>
                  </a:lnTo>
                  <a:lnTo>
                    <a:pt x="124" y="80"/>
                  </a:lnTo>
                  <a:lnTo>
                    <a:pt x="128" y="73"/>
                  </a:lnTo>
                  <a:lnTo>
                    <a:pt x="133" y="67"/>
                  </a:lnTo>
                  <a:lnTo>
                    <a:pt x="139" y="67"/>
                  </a:lnTo>
                  <a:lnTo>
                    <a:pt x="145" y="69"/>
                  </a:lnTo>
                  <a:lnTo>
                    <a:pt x="147" y="71"/>
                  </a:lnTo>
                  <a:lnTo>
                    <a:pt x="149" y="71"/>
                  </a:lnTo>
                  <a:lnTo>
                    <a:pt x="156" y="76"/>
                  </a:lnTo>
                  <a:lnTo>
                    <a:pt x="160" y="76"/>
                  </a:lnTo>
                  <a:lnTo>
                    <a:pt x="164" y="76"/>
                  </a:lnTo>
                  <a:lnTo>
                    <a:pt x="166" y="76"/>
                  </a:lnTo>
                  <a:lnTo>
                    <a:pt x="173" y="76"/>
                  </a:lnTo>
                  <a:lnTo>
                    <a:pt x="175" y="73"/>
                  </a:lnTo>
                  <a:lnTo>
                    <a:pt x="177" y="76"/>
                  </a:lnTo>
                  <a:lnTo>
                    <a:pt x="179" y="78"/>
                  </a:lnTo>
                  <a:lnTo>
                    <a:pt x="183" y="73"/>
                  </a:lnTo>
                  <a:lnTo>
                    <a:pt x="183" y="73"/>
                  </a:lnTo>
                  <a:lnTo>
                    <a:pt x="183" y="69"/>
                  </a:lnTo>
                  <a:lnTo>
                    <a:pt x="183" y="67"/>
                  </a:lnTo>
                  <a:lnTo>
                    <a:pt x="185" y="65"/>
                  </a:lnTo>
                  <a:lnTo>
                    <a:pt x="185" y="59"/>
                  </a:lnTo>
                  <a:lnTo>
                    <a:pt x="187" y="57"/>
                  </a:lnTo>
                  <a:lnTo>
                    <a:pt x="192" y="54"/>
                  </a:lnTo>
                  <a:lnTo>
                    <a:pt x="194" y="54"/>
                  </a:lnTo>
                  <a:lnTo>
                    <a:pt x="196" y="52"/>
                  </a:lnTo>
                  <a:lnTo>
                    <a:pt x="198" y="52"/>
                  </a:lnTo>
                  <a:lnTo>
                    <a:pt x="200" y="50"/>
                  </a:lnTo>
                  <a:lnTo>
                    <a:pt x="200" y="48"/>
                  </a:lnTo>
                  <a:lnTo>
                    <a:pt x="202" y="46"/>
                  </a:lnTo>
                  <a:lnTo>
                    <a:pt x="204" y="46"/>
                  </a:lnTo>
                  <a:lnTo>
                    <a:pt x="206" y="44"/>
                  </a:lnTo>
                  <a:lnTo>
                    <a:pt x="208" y="42"/>
                  </a:lnTo>
                  <a:lnTo>
                    <a:pt x="208" y="40"/>
                  </a:lnTo>
                  <a:lnTo>
                    <a:pt x="208" y="38"/>
                  </a:lnTo>
                  <a:lnTo>
                    <a:pt x="208" y="33"/>
                  </a:lnTo>
                  <a:lnTo>
                    <a:pt x="215" y="25"/>
                  </a:lnTo>
                  <a:lnTo>
                    <a:pt x="217" y="25"/>
                  </a:lnTo>
                  <a:lnTo>
                    <a:pt x="219" y="25"/>
                  </a:lnTo>
                  <a:lnTo>
                    <a:pt x="221" y="23"/>
                  </a:lnTo>
                  <a:lnTo>
                    <a:pt x="223" y="21"/>
                  </a:lnTo>
                  <a:lnTo>
                    <a:pt x="223" y="19"/>
                  </a:lnTo>
                  <a:lnTo>
                    <a:pt x="227" y="19"/>
                  </a:lnTo>
                  <a:lnTo>
                    <a:pt x="230" y="16"/>
                  </a:lnTo>
                  <a:lnTo>
                    <a:pt x="234" y="12"/>
                  </a:lnTo>
                  <a:lnTo>
                    <a:pt x="238" y="12"/>
                  </a:lnTo>
                  <a:lnTo>
                    <a:pt x="238" y="12"/>
                  </a:lnTo>
                  <a:lnTo>
                    <a:pt x="240" y="12"/>
                  </a:lnTo>
                  <a:lnTo>
                    <a:pt x="244" y="12"/>
                  </a:lnTo>
                  <a:lnTo>
                    <a:pt x="246" y="10"/>
                  </a:lnTo>
                  <a:lnTo>
                    <a:pt x="248" y="8"/>
                  </a:lnTo>
                  <a:lnTo>
                    <a:pt x="251" y="6"/>
                  </a:lnTo>
                  <a:lnTo>
                    <a:pt x="251" y="4"/>
                  </a:lnTo>
                  <a:lnTo>
                    <a:pt x="253" y="2"/>
                  </a:lnTo>
                  <a:lnTo>
                    <a:pt x="255" y="2"/>
                  </a:lnTo>
                  <a:lnTo>
                    <a:pt x="257" y="0"/>
                  </a:lnTo>
                  <a:lnTo>
                    <a:pt x="265" y="0"/>
                  </a:lnTo>
                  <a:lnTo>
                    <a:pt x="272" y="0"/>
                  </a:lnTo>
                  <a:lnTo>
                    <a:pt x="272" y="2"/>
                  </a:lnTo>
                  <a:lnTo>
                    <a:pt x="276" y="2"/>
                  </a:lnTo>
                  <a:lnTo>
                    <a:pt x="280" y="4"/>
                  </a:lnTo>
                  <a:lnTo>
                    <a:pt x="280" y="6"/>
                  </a:lnTo>
                  <a:lnTo>
                    <a:pt x="284" y="4"/>
                  </a:lnTo>
                  <a:lnTo>
                    <a:pt x="289" y="4"/>
                  </a:lnTo>
                  <a:lnTo>
                    <a:pt x="297" y="6"/>
                  </a:lnTo>
                  <a:lnTo>
                    <a:pt x="299" y="8"/>
                  </a:lnTo>
                  <a:lnTo>
                    <a:pt x="301" y="14"/>
                  </a:lnTo>
                  <a:lnTo>
                    <a:pt x="301" y="19"/>
                  </a:lnTo>
                  <a:lnTo>
                    <a:pt x="305" y="23"/>
                  </a:lnTo>
                  <a:lnTo>
                    <a:pt x="305" y="33"/>
                  </a:lnTo>
                  <a:lnTo>
                    <a:pt x="303" y="33"/>
                  </a:lnTo>
                  <a:lnTo>
                    <a:pt x="305" y="38"/>
                  </a:lnTo>
                  <a:lnTo>
                    <a:pt x="305" y="42"/>
                  </a:lnTo>
                  <a:lnTo>
                    <a:pt x="308" y="46"/>
                  </a:lnTo>
                  <a:lnTo>
                    <a:pt x="308" y="63"/>
                  </a:lnTo>
                  <a:lnTo>
                    <a:pt x="305" y="67"/>
                  </a:lnTo>
                  <a:lnTo>
                    <a:pt x="305" y="73"/>
                  </a:lnTo>
                  <a:lnTo>
                    <a:pt x="305" y="80"/>
                  </a:lnTo>
                  <a:lnTo>
                    <a:pt x="301" y="80"/>
                  </a:lnTo>
                  <a:lnTo>
                    <a:pt x="299" y="76"/>
                  </a:lnTo>
                  <a:lnTo>
                    <a:pt x="293" y="73"/>
                  </a:lnTo>
                  <a:lnTo>
                    <a:pt x="291" y="76"/>
                  </a:lnTo>
                  <a:lnTo>
                    <a:pt x="289" y="80"/>
                  </a:lnTo>
                  <a:lnTo>
                    <a:pt x="284" y="88"/>
                  </a:lnTo>
                  <a:lnTo>
                    <a:pt x="282" y="92"/>
                  </a:lnTo>
                  <a:lnTo>
                    <a:pt x="284" y="94"/>
                  </a:lnTo>
                  <a:lnTo>
                    <a:pt x="286" y="97"/>
                  </a:lnTo>
                  <a:lnTo>
                    <a:pt x="289" y="101"/>
                  </a:lnTo>
                  <a:lnTo>
                    <a:pt x="295" y="105"/>
                  </a:lnTo>
                  <a:lnTo>
                    <a:pt x="301" y="105"/>
                  </a:lnTo>
                  <a:lnTo>
                    <a:pt x="305" y="105"/>
                  </a:lnTo>
                  <a:lnTo>
                    <a:pt x="305" y="101"/>
                  </a:lnTo>
                  <a:lnTo>
                    <a:pt x="305" y="99"/>
                  </a:lnTo>
                  <a:lnTo>
                    <a:pt x="308" y="97"/>
                  </a:lnTo>
                  <a:lnTo>
                    <a:pt x="312" y="94"/>
                  </a:lnTo>
                  <a:lnTo>
                    <a:pt x="318" y="97"/>
                  </a:lnTo>
                  <a:lnTo>
                    <a:pt x="322" y="97"/>
                  </a:lnTo>
                  <a:lnTo>
                    <a:pt x="322" y="99"/>
                  </a:lnTo>
                  <a:lnTo>
                    <a:pt x="320" y="101"/>
                  </a:lnTo>
                  <a:lnTo>
                    <a:pt x="320" y="101"/>
                  </a:lnTo>
                  <a:lnTo>
                    <a:pt x="318" y="109"/>
                  </a:lnTo>
                  <a:lnTo>
                    <a:pt x="318" y="116"/>
                  </a:lnTo>
                  <a:lnTo>
                    <a:pt x="316" y="122"/>
                  </a:lnTo>
                  <a:lnTo>
                    <a:pt x="314" y="128"/>
                  </a:lnTo>
                  <a:lnTo>
                    <a:pt x="310" y="132"/>
                  </a:lnTo>
                  <a:lnTo>
                    <a:pt x="310" y="137"/>
                  </a:lnTo>
                  <a:lnTo>
                    <a:pt x="303" y="143"/>
                  </a:lnTo>
                  <a:lnTo>
                    <a:pt x="303" y="143"/>
                  </a:lnTo>
                  <a:lnTo>
                    <a:pt x="301" y="143"/>
                  </a:lnTo>
                  <a:lnTo>
                    <a:pt x="297" y="145"/>
                  </a:lnTo>
                  <a:lnTo>
                    <a:pt x="295" y="147"/>
                  </a:lnTo>
                  <a:lnTo>
                    <a:pt x="291" y="151"/>
                  </a:lnTo>
                  <a:lnTo>
                    <a:pt x="289" y="156"/>
                  </a:lnTo>
                  <a:lnTo>
                    <a:pt x="284" y="160"/>
                  </a:lnTo>
                  <a:lnTo>
                    <a:pt x="284" y="162"/>
                  </a:lnTo>
                  <a:lnTo>
                    <a:pt x="282" y="166"/>
                  </a:lnTo>
                  <a:lnTo>
                    <a:pt x="278" y="166"/>
                  </a:lnTo>
                  <a:lnTo>
                    <a:pt x="276" y="172"/>
                  </a:lnTo>
                  <a:lnTo>
                    <a:pt x="267" y="187"/>
                  </a:lnTo>
                  <a:lnTo>
                    <a:pt x="261" y="194"/>
                  </a:lnTo>
                  <a:lnTo>
                    <a:pt x="259" y="198"/>
                  </a:lnTo>
                  <a:lnTo>
                    <a:pt x="255" y="200"/>
                  </a:lnTo>
                  <a:lnTo>
                    <a:pt x="253" y="204"/>
                  </a:lnTo>
                  <a:lnTo>
                    <a:pt x="251" y="204"/>
                  </a:lnTo>
                  <a:lnTo>
                    <a:pt x="248" y="206"/>
                  </a:lnTo>
                  <a:lnTo>
                    <a:pt x="227" y="225"/>
                  </a:lnTo>
                  <a:lnTo>
                    <a:pt x="225" y="227"/>
                  </a:lnTo>
                  <a:lnTo>
                    <a:pt x="225" y="227"/>
                  </a:lnTo>
                  <a:lnTo>
                    <a:pt x="223" y="231"/>
                  </a:lnTo>
                  <a:lnTo>
                    <a:pt x="208" y="240"/>
                  </a:lnTo>
                  <a:lnTo>
                    <a:pt x="206" y="244"/>
                  </a:lnTo>
                  <a:lnTo>
                    <a:pt x="200" y="244"/>
                  </a:lnTo>
                  <a:lnTo>
                    <a:pt x="200" y="246"/>
                  </a:lnTo>
                  <a:lnTo>
                    <a:pt x="194" y="248"/>
                  </a:lnTo>
                  <a:lnTo>
                    <a:pt x="189" y="250"/>
                  </a:lnTo>
                  <a:lnTo>
                    <a:pt x="185" y="250"/>
                  </a:lnTo>
                  <a:lnTo>
                    <a:pt x="183" y="250"/>
                  </a:lnTo>
                  <a:lnTo>
                    <a:pt x="177" y="250"/>
                  </a:lnTo>
                  <a:lnTo>
                    <a:pt x="171" y="250"/>
                  </a:lnTo>
                  <a:lnTo>
                    <a:pt x="168" y="255"/>
                  </a:lnTo>
                  <a:lnTo>
                    <a:pt x="173" y="257"/>
                  </a:lnTo>
                  <a:lnTo>
                    <a:pt x="173" y="259"/>
                  </a:lnTo>
                  <a:lnTo>
                    <a:pt x="164" y="259"/>
                  </a:lnTo>
                  <a:lnTo>
                    <a:pt x="160" y="257"/>
                  </a:lnTo>
                  <a:lnTo>
                    <a:pt x="158" y="257"/>
                  </a:lnTo>
                  <a:lnTo>
                    <a:pt x="156" y="259"/>
                  </a:lnTo>
                  <a:lnTo>
                    <a:pt x="156" y="261"/>
                  </a:lnTo>
                  <a:lnTo>
                    <a:pt x="154" y="263"/>
                  </a:lnTo>
                  <a:lnTo>
                    <a:pt x="145" y="261"/>
                  </a:lnTo>
                  <a:lnTo>
                    <a:pt x="143" y="259"/>
                  </a:lnTo>
                  <a:lnTo>
                    <a:pt x="133" y="257"/>
                  </a:lnTo>
                  <a:lnTo>
                    <a:pt x="126" y="257"/>
                  </a:lnTo>
                  <a:lnTo>
                    <a:pt x="126" y="259"/>
                  </a:lnTo>
                  <a:lnTo>
                    <a:pt x="124" y="261"/>
                  </a:lnTo>
                  <a:lnTo>
                    <a:pt x="120" y="257"/>
                  </a:lnTo>
                  <a:lnTo>
                    <a:pt x="109" y="257"/>
                  </a:lnTo>
                  <a:lnTo>
                    <a:pt x="105" y="259"/>
                  </a:lnTo>
                  <a:lnTo>
                    <a:pt x="105" y="263"/>
                  </a:lnTo>
                  <a:lnTo>
                    <a:pt x="103" y="261"/>
                  </a:lnTo>
                  <a:lnTo>
                    <a:pt x="101" y="261"/>
                  </a:lnTo>
                  <a:lnTo>
                    <a:pt x="97" y="263"/>
                  </a:lnTo>
                  <a:lnTo>
                    <a:pt x="97" y="265"/>
                  </a:lnTo>
                  <a:lnTo>
                    <a:pt x="93" y="265"/>
                  </a:lnTo>
                  <a:lnTo>
                    <a:pt x="88" y="267"/>
                  </a:lnTo>
                  <a:lnTo>
                    <a:pt x="82" y="265"/>
                  </a:lnTo>
                  <a:lnTo>
                    <a:pt x="78" y="265"/>
                  </a:lnTo>
                  <a:lnTo>
                    <a:pt x="78" y="267"/>
                  </a:lnTo>
                  <a:lnTo>
                    <a:pt x="71" y="265"/>
                  </a:lnTo>
                  <a:lnTo>
                    <a:pt x="67" y="272"/>
                  </a:lnTo>
                  <a:lnTo>
                    <a:pt x="65" y="272"/>
                  </a:lnTo>
                  <a:lnTo>
                    <a:pt x="63" y="274"/>
                  </a:lnTo>
                  <a:lnTo>
                    <a:pt x="61" y="274"/>
                  </a:lnTo>
                  <a:lnTo>
                    <a:pt x="59" y="274"/>
                  </a:lnTo>
                  <a:lnTo>
                    <a:pt x="48" y="269"/>
                  </a:lnTo>
                  <a:lnTo>
                    <a:pt x="46" y="272"/>
                  </a:lnTo>
                  <a:lnTo>
                    <a:pt x="46" y="265"/>
                  </a:lnTo>
                  <a:lnTo>
                    <a:pt x="44" y="263"/>
                  </a:lnTo>
                  <a:lnTo>
                    <a:pt x="40" y="265"/>
                  </a:lnTo>
                  <a:lnTo>
                    <a:pt x="38" y="265"/>
                  </a:lnTo>
                  <a:lnTo>
                    <a:pt x="40" y="263"/>
                  </a:lnTo>
                  <a:lnTo>
                    <a:pt x="40" y="259"/>
                  </a:lnTo>
                  <a:lnTo>
                    <a:pt x="34" y="259"/>
                  </a:lnTo>
                  <a:lnTo>
                    <a:pt x="31" y="261"/>
                  </a:lnTo>
                  <a:lnTo>
                    <a:pt x="31" y="265"/>
                  </a:lnTo>
                  <a:lnTo>
                    <a:pt x="29" y="263"/>
                  </a:lnTo>
                  <a:lnTo>
                    <a:pt x="29" y="259"/>
                  </a:lnTo>
                  <a:lnTo>
                    <a:pt x="29" y="255"/>
                  </a:lnTo>
                  <a:lnTo>
                    <a:pt x="29" y="250"/>
                  </a:lnTo>
                  <a:lnTo>
                    <a:pt x="31" y="246"/>
                  </a:lnTo>
                  <a:lnTo>
                    <a:pt x="27" y="240"/>
                  </a:lnTo>
                  <a:lnTo>
                    <a:pt x="25" y="236"/>
                  </a:lnTo>
                  <a:lnTo>
                    <a:pt x="21" y="231"/>
                  </a:lnTo>
                  <a:lnTo>
                    <a:pt x="21" y="227"/>
                  </a:lnTo>
                  <a:lnTo>
                    <a:pt x="23" y="225"/>
                  </a:lnTo>
                  <a:lnTo>
                    <a:pt x="25" y="227"/>
                  </a:lnTo>
                  <a:lnTo>
                    <a:pt x="27" y="227"/>
                  </a:lnTo>
                  <a:lnTo>
                    <a:pt x="29" y="223"/>
                  </a:lnTo>
                  <a:lnTo>
                    <a:pt x="31" y="217"/>
                  </a:lnTo>
                  <a:lnTo>
                    <a:pt x="29" y="210"/>
                  </a:lnTo>
                  <a:lnTo>
                    <a:pt x="29" y="208"/>
                  </a:lnTo>
                  <a:lnTo>
                    <a:pt x="23" y="198"/>
                  </a:lnTo>
                  <a:lnTo>
                    <a:pt x="23" y="194"/>
                  </a:lnTo>
                  <a:lnTo>
                    <a:pt x="19" y="187"/>
                  </a:lnTo>
                  <a:lnTo>
                    <a:pt x="15" y="175"/>
                  </a:lnTo>
                  <a:lnTo>
                    <a:pt x="10" y="164"/>
                  </a:lnTo>
                  <a:lnTo>
                    <a:pt x="10" y="158"/>
                  </a:lnTo>
                  <a:lnTo>
                    <a:pt x="6" y="147"/>
                  </a:lnTo>
                  <a:lnTo>
                    <a:pt x="0" y="141"/>
                  </a:lnTo>
                  <a:lnTo>
                    <a:pt x="0" y="135"/>
                  </a:lnTo>
                  <a:lnTo>
                    <a:pt x="0" y="135"/>
                  </a:lnTo>
                  <a:lnTo>
                    <a:pt x="0" y="135"/>
                  </a:lnTo>
                  <a:close/>
                  <a:moveTo>
                    <a:pt x="213" y="175"/>
                  </a:moveTo>
                  <a:lnTo>
                    <a:pt x="215" y="177"/>
                  </a:lnTo>
                  <a:lnTo>
                    <a:pt x="217" y="179"/>
                  </a:lnTo>
                  <a:lnTo>
                    <a:pt x="221" y="181"/>
                  </a:lnTo>
                  <a:lnTo>
                    <a:pt x="225" y="181"/>
                  </a:lnTo>
                  <a:lnTo>
                    <a:pt x="225" y="179"/>
                  </a:lnTo>
                  <a:lnTo>
                    <a:pt x="227" y="177"/>
                  </a:lnTo>
                  <a:lnTo>
                    <a:pt x="230" y="172"/>
                  </a:lnTo>
                  <a:lnTo>
                    <a:pt x="234" y="170"/>
                  </a:lnTo>
                  <a:lnTo>
                    <a:pt x="236" y="170"/>
                  </a:lnTo>
                  <a:lnTo>
                    <a:pt x="238" y="168"/>
                  </a:lnTo>
                  <a:lnTo>
                    <a:pt x="242" y="170"/>
                  </a:lnTo>
                  <a:lnTo>
                    <a:pt x="244" y="168"/>
                  </a:lnTo>
                  <a:lnTo>
                    <a:pt x="246" y="164"/>
                  </a:lnTo>
                  <a:lnTo>
                    <a:pt x="244" y="162"/>
                  </a:lnTo>
                  <a:lnTo>
                    <a:pt x="244" y="160"/>
                  </a:lnTo>
                  <a:lnTo>
                    <a:pt x="246" y="158"/>
                  </a:lnTo>
                  <a:lnTo>
                    <a:pt x="251" y="156"/>
                  </a:lnTo>
                  <a:lnTo>
                    <a:pt x="251" y="151"/>
                  </a:lnTo>
                  <a:lnTo>
                    <a:pt x="248" y="143"/>
                  </a:lnTo>
                  <a:lnTo>
                    <a:pt x="244" y="139"/>
                  </a:lnTo>
                  <a:lnTo>
                    <a:pt x="240" y="141"/>
                  </a:lnTo>
                  <a:lnTo>
                    <a:pt x="238" y="139"/>
                  </a:lnTo>
                  <a:lnTo>
                    <a:pt x="236" y="139"/>
                  </a:lnTo>
                  <a:lnTo>
                    <a:pt x="234" y="139"/>
                  </a:lnTo>
                  <a:lnTo>
                    <a:pt x="232" y="137"/>
                  </a:lnTo>
                  <a:lnTo>
                    <a:pt x="232" y="139"/>
                  </a:lnTo>
                  <a:lnTo>
                    <a:pt x="227" y="141"/>
                  </a:lnTo>
                  <a:lnTo>
                    <a:pt x="227" y="143"/>
                  </a:lnTo>
                  <a:lnTo>
                    <a:pt x="219" y="143"/>
                  </a:lnTo>
                  <a:lnTo>
                    <a:pt x="215" y="147"/>
                  </a:lnTo>
                  <a:lnTo>
                    <a:pt x="213" y="153"/>
                  </a:lnTo>
                  <a:lnTo>
                    <a:pt x="208" y="158"/>
                  </a:lnTo>
                  <a:lnTo>
                    <a:pt x="204" y="160"/>
                  </a:lnTo>
                  <a:lnTo>
                    <a:pt x="206" y="162"/>
                  </a:lnTo>
                  <a:lnTo>
                    <a:pt x="208" y="166"/>
                  </a:lnTo>
                  <a:lnTo>
                    <a:pt x="208" y="166"/>
                  </a:lnTo>
                  <a:lnTo>
                    <a:pt x="213" y="170"/>
                  </a:lnTo>
                  <a:lnTo>
                    <a:pt x="213" y="17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50" name="Freeform 160">
              <a:extLst>
                <a:ext uri="{FF2B5EF4-FFF2-40B4-BE49-F238E27FC236}">
                  <a16:creationId xmlns:a16="http://schemas.microsoft.com/office/drawing/2014/main" id="{E70A7EBC-FD1B-48B0-AF72-F6DB63547B22}"/>
                </a:ext>
              </a:extLst>
            </p:cNvPr>
            <p:cNvSpPr>
              <a:spLocks/>
            </p:cNvSpPr>
            <p:nvPr/>
          </p:nvSpPr>
          <p:spPr bwMode="auto">
            <a:xfrm>
              <a:off x="4703122" y="3895403"/>
              <a:ext cx="37887" cy="33311"/>
            </a:xfrm>
            <a:custGeom>
              <a:avLst/>
              <a:gdLst>
                <a:gd name="T0" fmla="*/ 9 w 47"/>
                <a:gd name="T1" fmla="*/ 38 h 44"/>
                <a:gd name="T2" fmla="*/ 9 w 47"/>
                <a:gd name="T3" fmla="*/ 33 h 44"/>
                <a:gd name="T4" fmla="*/ 4 w 47"/>
                <a:gd name="T5" fmla="*/ 29 h 44"/>
                <a:gd name="T6" fmla="*/ 4 w 47"/>
                <a:gd name="T7" fmla="*/ 29 h 44"/>
                <a:gd name="T8" fmla="*/ 2 w 47"/>
                <a:gd name="T9" fmla="*/ 25 h 44"/>
                <a:gd name="T10" fmla="*/ 0 w 47"/>
                <a:gd name="T11" fmla="*/ 23 h 44"/>
                <a:gd name="T12" fmla="*/ 4 w 47"/>
                <a:gd name="T13" fmla="*/ 21 h 44"/>
                <a:gd name="T14" fmla="*/ 9 w 47"/>
                <a:gd name="T15" fmla="*/ 16 h 44"/>
                <a:gd name="T16" fmla="*/ 11 w 47"/>
                <a:gd name="T17" fmla="*/ 10 h 44"/>
                <a:gd name="T18" fmla="*/ 15 w 47"/>
                <a:gd name="T19" fmla="*/ 6 h 44"/>
                <a:gd name="T20" fmla="*/ 23 w 47"/>
                <a:gd name="T21" fmla="*/ 6 h 44"/>
                <a:gd name="T22" fmla="*/ 23 w 47"/>
                <a:gd name="T23" fmla="*/ 4 h 44"/>
                <a:gd name="T24" fmla="*/ 28 w 47"/>
                <a:gd name="T25" fmla="*/ 2 h 44"/>
                <a:gd name="T26" fmla="*/ 28 w 47"/>
                <a:gd name="T27" fmla="*/ 0 h 44"/>
                <a:gd name="T28" fmla="*/ 30 w 47"/>
                <a:gd name="T29" fmla="*/ 2 h 44"/>
                <a:gd name="T30" fmla="*/ 32 w 47"/>
                <a:gd name="T31" fmla="*/ 2 h 44"/>
                <a:gd name="T32" fmla="*/ 34 w 47"/>
                <a:gd name="T33" fmla="*/ 2 h 44"/>
                <a:gd name="T34" fmla="*/ 36 w 47"/>
                <a:gd name="T35" fmla="*/ 4 h 44"/>
                <a:gd name="T36" fmla="*/ 40 w 47"/>
                <a:gd name="T37" fmla="*/ 2 h 44"/>
                <a:gd name="T38" fmla="*/ 44 w 47"/>
                <a:gd name="T39" fmla="*/ 6 h 44"/>
                <a:gd name="T40" fmla="*/ 47 w 47"/>
                <a:gd name="T41" fmla="*/ 14 h 44"/>
                <a:gd name="T42" fmla="*/ 47 w 47"/>
                <a:gd name="T43" fmla="*/ 19 h 44"/>
                <a:gd name="T44" fmla="*/ 42 w 47"/>
                <a:gd name="T45" fmla="*/ 21 h 44"/>
                <a:gd name="T46" fmla="*/ 40 w 47"/>
                <a:gd name="T47" fmla="*/ 23 h 44"/>
                <a:gd name="T48" fmla="*/ 40 w 47"/>
                <a:gd name="T49" fmla="*/ 25 h 44"/>
                <a:gd name="T50" fmla="*/ 42 w 47"/>
                <a:gd name="T51" fmla="*/ 27 h 44"/>
                <a:gd name="T52" fmla="*/ 40 w 47"/>
                <a:gd name="T53" fmla="*/ 31 h 44"/>
                <a:gd name="T54" fmla="*/ 38 w 47"/>
                <a:gd name="T55" fmla="*/ 33 h 44"/>
                <a:gd name="T56" fmla="*/ 34 w 47"/>
                <a:gd name="T57" fmla="*/ 31 h 44"/>
                <a:gd name="T58" fmla="*/ 32 w 47"/>
                <a:gd name="T59" fmla="*/ 33 h 44"/>
                <a:gd name="T60" fmla="*/ 30 w 47"/>
                <a:gd name="T61" fmla="*/ 33 h 44"/>
                <a:gd name="T62" fmla="*/ 26 w 47"/>
                <a:gd name="T63" fmla="*/ 35 h 44"/>
                <a:gd name="T64" fmla="*/ 23 w 47"/>
                <a:gd name="T65" fmla="*/ 40 h 44"/>
                <a:gd name="T66" fmla="*/ 21 w 47"/>
                <a:gd name="T67" fmla="*/ 42 h 44"/>
                <a:gd name="T68" fmla="*/ 21 w 47"/>
                <a:gd name="T69" fmla="*/ 44 h 44"/>
                <a:gd name="T70" fmla="*/ 17 w 47"/>
                <a:gd name="T71" fmla="*/ 44 h 44"/>
                <a:gd name="T72" fmla="*/ 13 w 47"/>
                <a:gd name="T73" fmla="*/ 42 h 44"/>
                <a:gd name="T74" fmla="*/ 11 w 47"/>
                <a:gd name="T75" fmla="*/ 40 h 44"/>
                <a:gd name="T76" fmla="*/ 9 w 47"/>
                <a:gd name="T7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 h="44">
                  <a:moveTo>
                    <a:pt x="9" y="38"/>
                  </a:moveTo>
                  <a:lnTo>
                    <a:pt x="9" y="33"/>
                  </a:lnTo>
                  <a:lnTo>
                    <a:pt x="4" y="29"/>
                  </a:lnTo>
                  <a:lnTo>
                    <a:pt x="4" y="29"/>
                  </a:lnTo>
                  <a:lnTo>
                    <a:pt x="2" y="25"/>
                  </a:lnTo>
                  <a:lnTo>
                    <a:pt x="0" y="23"/>
                  </a:lnTo>
                  <a:lnTo>
                    <a:pt x="4" y="21"/>
                  </a:lnTo>
                  <a:lnTo>
                    <a:pt x="9" y="16"/>
                  </a:lnTo>
                  <a:lnTo>
                    <a:pt x="11" y="10"/>
                  </a:lnTo>
                  <a:lnTo>
                    <a:pt x="15" y="6"/>
                  </a:lnTo>
                  <a:lnTo>
                    <a:pt x="23" y="6"/>
                  </a:lnTo>
                  <a:lnTo>
                    <a:pt x="23" y="4"/>
                  </a:lnTo>
                  <a:lnTo>
                    <a:pt x="28" y="2"/>
                  </a:lnTo>
                  <a:lnTo>
                    <a:pt x="28" y="0"/>
                  </a:lnTo>
                  <a:lnTo>
                    <a:pt x="30" y="2"/>
                  </a:lnTo>
                  <a:lnTo>
                    <a:pt x="32" y="2"/>
                  </a:lnTo>
                  <a:lnTo>
                    <a:pt x="34" y="2"/>
                  </a:lnTo>
                  <a:lnTo>
                    <a:pt x="36" y="4"/>
                  </a:lnTo>
                  <a:lnTo>
                    <a:pt x="40" y="2"/>
                  </a:lnTo>
                  <a:lnTo>
                    <a:pt x="44" y="6"/>
                  </a:lnTo>
                  <a:lnTo>
                    <a:pt x="47" y="14"/>
                  </a:lnTo>
                  <a:lnTo>
                    <a:pt x="47" y="19"/>
                  </a:lnTo>
                  <a:lnTo>
                    <a:pt x="42" y="21"/>
                  </a:lnTo>
                  <a:lnTo>
                    <a:pt x="40" y="23"/>
                  </a:lnTo>
                  <a:lnTo>
                    <a:pt x="40" y="25"/>
                  </a:lnTo>
                  <a:lnTo>
                    <a:pt x="42" y="27"/>
                  </a:lnTo>
                  <a:lnTo>
                    <a:pt x="40" y="31"/>
                  </a:lnTo>
                  <a:lnTo>
                    <a:pt x="38" y="33"/>
                  </a:lnTo>
                  <a:lnTo>
                    <a:pt x="34" y="31"/>
                  </a:lnTo>
                  <a:lnTo>
                    <a:pt x="32" y="33"/>
                  </a:lnTo>
                  <a:lnTo>
                    <a:pt x="30" y="33"/>
                  </a:lnTo>
                  <a:lnTo>
                    <a:pt x="26" y="35"/>
                  </a:lnTo>
                  <a:lnTo>
                    <a:pt x="23" y="40"/>
                  </a:lnTo>
                  <a:lnTo>
                    <a:pt x="21" y="42"/>
                  </a:lnTo>
                  <a:lnTo>
                    <a:pt x="21" y="44"/>
                  </a:lnTo>
                  <a:lnTo>
                    <a:pt x="17" y="44"/>
                  </a:lnTo>
                  <a:lnTo>
                    <a:pt x="13" y="42"/>
                  </a:lnTo>
                  <a:lnTo>
                    <a:pt x="11" y="40"/>
                  </a:lnTo>
                  <a:lnTo>
                    <a:pt x="9" y="3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51" name="Freeform 161">
              <a:extLst>
                <a:ext uri="{FF2B5EF4-FFF2-40B4-BE49-F238E27FC236}">
                  <a16:creationId xmlns:a16="http://schemas.microsoft.com/office/drawing/2014/main" id="{2D89F3AF-A7BB-450C-B174-C89627BFFF1B}"/>
                </a:ext>
              </a:extLst>
            </p:cNvPr>
            <p:cNvSpPr>
              <a:spLocks noEditPoints="1"/>
            </p:cNvSpPr>
            <p:nvPr/>
          </p:nvSpPr>
          <p:spPr bwMode="auto">
            <a:xfrm>
              <a:off x="6075936" y="3614527"/>
              <a:ext cx="652953" cy="657142"/>
            </a:xfrm>
            <a:custGeom>
              <a:avLst/>
              <a:gdLst>
                <a:gd name="T0" fmla="*/ 801 w 810"/>
                <a:gd name="T1" fmla="*/ 364 h 868"/>
                <a:gd name="T2" fmla="*/ 689 w 810"/>
                <a:gd name="T3" fmla="*/ 181 h 868"/>
                <a:gd name="T4" fmla="*/ 559 w 810"/>
                <a:gd name="T5" fmla="*/ 154 h 868"/>
                <a:gd name="T6" fmla="*/ 510 w 810"/>
                <a:gd name="T7" fmla="*/ 126 h 868"/>
                <a:gd name="T8" fmla="*/ 506 w 810"/>
                <a:gd name="T9" fmla="*/ 82 h 868"/>
                <a:gd name="T10" fmla="*/ 500 w 810"/>
                <a:gd name="T11" fmla="*/ 29 h 868"/>
                <a:gd name="T12" fmla="*/ 479 w 810"/>
                <a:gd name="T13" fmla="*/ 42 h 868"/>
                <a:gd name="T14" fmla="*/ 405 w 810"/>
                <a:gd name="T15" fmla="*/ 29 h 868"/>
                <a:gd name="T16" fmla="*/ 382 w 810"/>
                <a:gd name="T17" fmla="*/ 33 h 868"/>
                <a:gd name="T18" fmla="*/ 253 w 810"/>
                <a:gd name="T19" fmla="*/ 118 h 868"/>
                <a:gd name="T20" fmla="*/ 2 w 810"/>
                <a:gd name="T21" fmla="*/ 335 h 868"/>
                <a:gd name="T22" fmla="*/ 441 w 810"/>
                <a:gd name="T23" fmla="*/ 621 h 868"/>
                <a:gd name="T24" fmla="*/ 595 w 810"/>
                <a:gd name="T25" fmla="*/ 716 h 868"/>
                <a:gd name="T26" fmla="*/ 544 w 810"/>
                <a:gd name="T27" fmla="*/ 763 h 868"/>
                <a:gd name="T28" fmla="*/ 611 w 810"/>
                <a:gd name="T29" fmla="*/ 763 h 868"/>
                <a:gd name="T30" fmla="*/ 609 w 810"/>
                <a:gd name="T31" fmla="*/ 775 h 868"/>
                <a:gd name="T32" fmla="*/ 544 w 810"/>
                <a:gd name="T33" fmla="*/ 855 h 868"/>
                <a:gd name="T34" fmla="*/ 538 w 810"/>
                <a:gd name="T35" fmla="*/ 777 h 868"/>
                <a:gd name="T36" fmla="*/ 599 w 810"/>
                <a:gd name="T37" fmla="*/ 784 h 868"/>
                <a:gd name="T38" fmla="*/ 590 w 810"/>
                <a:gd name="T39" fmla="*/ 836 h 868"/>
                <a:gd name="T40" fmla="*/ 563 w 810"/>
                <a:gd name="T41" fmla="*/ 851 h 868"/>
                <a:gd name="T42" fmla="*/ 32 w 810"/>
                <a:gd name="T43" fmla="*/ 569 h 868"/>
                <a:gd name="T44" fmla="*/ 93 w 810"/>
                <a:gd name="T45" fmla="*/ 558 h 868"/>
                <a:gd name="T46" fmla="*/ 167 w 810"/>
                <a:gd name="T47" fmla="*/ 550 h 868"/>
                <a:gd name="T48" fmla="*/ 262 w 810"/>
                <a:gd name="T49" fmla="*/ 508 h 868"/>
                <a:gd name="T50" fmla="*/ 375 w 810"/>
                <a:gd name="T51" fmla="*/ 512 h 868"/>
                <a:gd name="T52" fmla="*/ 403 w 810"/>
                <a:gd name="T53" fmla="*/ 577 h 868"/>
                <a:gd name="T54" fmla="*/ 451 w 810"/>
                <a:gd name="T55" fmla="*/ 548 h 868"/>
                <a:gd name="T56" fmla="*/ 430 w 810"/>
                <a:gd name="T57" fmla="*/ 598 h 868"/>
                <a:gd name="T58" fmla="*/ 474 w 810"/>
                <a:gd name="T59" fmla="*/ 605 h 868"/>
                <a:gd name="T60" fmla="*/ 498 w 810"/>
                <a:gd name="T61" fmla="*/ 689 h 868"/>
                <a:gd name="T62" fmla="*/ 563 w 810"/>
                <a:gd name="T63" fmla="*/ 695 h 868"/>
                <a:gd name="T64" fmla="*/ 590 w 810"/>
                <a:gd name="T65" fmla="*/ 729 h 868"/>
                <a:gd name="T66" fmla="*/ 660 w 810"/>
                <a:gd name="T67" fmla="*/ 693 h 868"/>
                <a:gd name="T68" fmla="*/ 719 w 810"/>
                <a:gd name="T69" fmla="*/ 581 h 868"/>
                <a:gd name="T70" fmla="*/ 774 w 810"/>
                <a:gd name="T71" fmla="*/ 510 h 868"/>
                <a:gd name="T72" fmla="*/ 797 w 810"/>
                <a:gd name="T73" fmla="*/ 394 h 868"/>
                <a:gd name="T74" fmla="*/ 774 w 810"/>
                <a:gd name="T75" fmla="*/ 316 h 868"/>
                <a:gd name="T76" fmla="*/ 751 w 810"/>
                <a:gd name="T77" fmla="*/ 284 h 868"/>
                <a:gd name="T78" fmla="*/ 723 w 810"/>
                <a:gd name="T79" fmla="*/ 219 h 868"/>
                <a:gd name="T80" fmla="*/ 685 w 810"/>
                <a:gd name="T81" fmla="*/ 177 h 868"/>
                <a:gd name="T82" fmla="*/ 662 w 810"/>
                <a:gd name="T83" fmla="*/ 88 h 868"/>
                <a:gd name="T84" fmla="*/ 633 w 810"/>
                <a:gd name="T85" fmla="*/ 38 h 868"/>
                <a:gd name="T86" fmla="*/ 607 w 810"/>
                <a:gd name="T87" fmla="*/ 65 h 868"/>
                <a:gd name="T88" fmla="*/ 569 w 810"/>
                <a:gd name="T89" fmla="*/ 170 h 868"/>
                <a:gd name="T90" fmla="*/ 500 w 810"/>
                <a:gd name="T91" fmla="*/ 126 h 868"/>
                <a:gd name="T92" fmla="*/ 500 w 810"/>
                <a:gd name="T93" fmla="*/ 69 h 868"/>
                <a:gd name="T94" fmla="*/ 493 w 810"/>
                <a:gd name="T95" fmla="*/ 46 h 868"/>
                <a:gd name="T96" fmla="*/ 458 w 810"/>
                <a:gd name="T97" fmla="*/ 38 h 868"/>
                <a:gd name="T98" fmla="*/ 422 w 810"/>
                <a:gd name="T99" fmla="*/ 27 h 868"/>
                <a:gd name="T100" fmla="*/ 386 w 810"/>
                <a:gd name="T101" fmla="*/ 57 h 868"/>
                <a:gd name="T102" fmla="*/ 361 w 810"/>
                <a:gd name="T103" fmla="*/ 99 h 868"/>
                <a:gd name="T104" fmla="*/ 333 w 810"/>
                <a:gd name="T105" fmla="*/ 103 h 868"/>
                <a:gd name="T106" fmla="*/ 308 w 810"/>
                <a:gd name="T107" fmla="*/ 82 h 868"/>
                <a:gd name="T108" fmla="*/ 278 w 810"/>
                <a:gd name="T109" fmla="*/ 92 h 868"/>
                <a:gd name="T110" fmla="*/ 259 w 810"/>
                <a:gd name="T111" fmla="*/ 130 h 868"/>
                <a:gd name="T112" fmla="*/ 241 w 810"/>
                <a:gd name="T113" fmla="*/ 149 h 868"/>
                <a:gd name="T114" fmla="*/ 209 w 810"/>
                <a:gd name="T115" fmla="*/ 172 h 868"/>
                <a:gd name="T116" fmla="*/ 114 w 810"/>
                <a:gd name="T117" fmla="*/ 225 h 868"/>
                <a:gd name="T118" fmla="*/ 38 w 810"/>
                <a:gd name="T119" fmla="*/ 253 h 868"/>
                <a:gd name="T120" fmla="*/ 17 w 810"/>
                <a:gd name="T121" fmla="*/ 354 h 868"/>
                <a:gd name="T122" fmla="*/ 28 w 810"/>
                <a:gd name="T123" fmla="*/ 43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0" h="868">
                  <a:moveTo>
                    <a:pt x="801" y="413"/>
                  </a:moveTo>
                  <a:lnTo>
                    <a:pt x="801" y="406"/>
                  </a:lnTo>
                  <a:lnTo>
                    <a:pt x="803" y="411"/>
                  </a:lnTo>
                  <a:lnTo>
                    <a:pt x="801" y="413"/>
                  </a:lnTo>
                  <a:lnTo>
                    <a:pt x="801" y="413"/>
                  </a:lnTo>
                  <a:close/>
                  <a:moveTo>
                    <a:pt x="801" y="364"/>
                  </a:moveTo>
                  <a:lnTo>
                    <a:pt x="799" y="358"/>
                  </a:lnTo>
                  <a:lnTo>
                    <a:pt x="801" y="354"/>
                  </a:lnTo>
                  <a:lnTo>
                    <a:pt x="801" y="350"/>
                  </a:lnTo>
                  <a:lnTo>
                    <a:pt x="805" y="347"/>
                  </a:lnTo>
                  <a:lnTo>
                    <a:pt x="807" y="341"/>
                  </a:lnTo>
                  <a:lnTo>
                    <a:pt x="805" y="339"/>
                  </a:lnTo>
                  <a:lnTo>
                    <a:pt x="807" y="337"/>
                  </a:lnTo>
                  <a:lnTo>
                    <a:pt x="810" y="337"/>
                  </a:lnTo>
                  <a:lnTo>
                    <a:pt x="810" y="341"/>
                  </a:lnTo>
                  <a:lnTo>
                    <a:pt x="810" y="347"/>
                  </a:lnTo>
                  <a:lnTo>
                    <a:pt x="803" y="354"/>
                  </a:lnTo>
                  <a:lnTo>
                    <a:pt x="803" y="360"/>
                  </a:lnTo>
                  <a:lnTo>
                    <a:pt x="803" y="364"/>
                  </a:lnTo>
                  <a:lnTo>
                    <a:pt x="801" y="364"/>
                  </a:lnTo>
                  <a:lnTo>
                    <a:pt x="801" y="364"/>
                  </a:lnTo>
                  <a:close/>
                  <a:moveTo>
                    <a:pt x="770" y="305"/>
                  </a:moveTo>
                  <a:lnTo>
                    <a:pt x="772" y="310"/>
                  </a:lnTo>
                  <a:lnTo>
                    <a:pt x="774" y="314"/>
                  </a:lnTo>
                  <a:lnTo>
                    <a:pt x="776" y="310"/>
                  </a:lnTo>
                  <a:lnTo>
                    <a:pt x="774" y="307"/>
                  </a:lnTo>
                  <a:lnTo>
                    <a:pt x="774" y="305"/>
                  </a:lnTo>
                  <a:lnTo>
                    <a:pt x="772" y="305"/>
                  </a:lnTo>
                  <a:lnTo>
                    <a:pt x="770" y="303"/>
                  </a:lnTo>
                  <a:lnTo>
                    <a:pt x="770" y="305"/>
                  </a:lnTo>
                  <a:lnTo>
                    <a:pt x="770" y="305"/>
                  </a:lnTo>
                  <a:close/>
                  <a:moveTo>
                    <a:pt x="763" y="276"/>
                  </a:moveTo>
                  <a:lnTo>
                    <a:pt x="763" y="274"/>
                  </a:lnTo>
                  <a:lnTo>
                    <a:pt x="761" y="276"/>
                  </a:lnTo>
                  <a:lnTo>
                    <a:pt x="763" y="276"/>
                  </a:lnTo>
                  <a:lnTo>
                    <a:pt x="763" y="276"/>
                  </a:lnTo>
                  <a:close/>
                  <a:moveTo>
                    <a:pt x="687" y="189"/>
                  </a:moveTo>
                  <a:lnTo>
                    <a:pt x="689" y="185"/>
                  </a:lnTo>
                  <a:lnTo>
                    <a:pt x="685" y="183"/>
                  </a:lnTo>
                  <a:lnTo>
                    <a:pt x="689" y="181"/>
                  </a:lnTo>
                  <a:lnTo>
                    <a:pt x="692" y="181"/>
                  </a:lnTo>
                  <a:lnTo>
                    <a:pt x="692" y="187"/>
                  </a:lnTo>
                  <a:lnTo>
                    <a:pt x="689" y="191"/>
                  </a:lnTo>
                  <a:lnTo>
                    <a:pt x="687" y="189"/>
                  </a:lnTo>
                  <a:lnTo>
                    <a:pt x="687" y="189"/>
                  </a:lnTo>
                  <a:close/>
                  <a:moveTo>
                    <a:pt x="622" y="0"/>
                  </a:moveTo>
                  <a:lnTo>
                    <a:pt x="624" y="2"/>
                  </a:lnTo>
                  <a:lnTo>
                    <a:pt x="624" y="0"/>
                  </a:lnTo>
                  <a:lnTo>
                    <a:pt x="622" y="0"/>
                  </a:lnTo>
                  <a:lnTo>
                    <a:pt x="622" y="0"/>
                  </a:lnTo>
                  <a:close/>
                  <a:moveTo>
                    <a:pt x="620" y="10"/>
                  </a:moveTo>
                  <a:lnTo>
                    <a:pt x="620" y="14"/>
                  </a:lnTo>
                  <a:lnTo>
                    <a:pt x="622" y="14"/>
                  </a:lnTo>
                  <a:lnTo>
                    <a:pt x="624" y="12"/>
                  </a:lnTo>
                  <a:lnTo>
                    <a:pt x="622" y="10"/>
                  </a:lnTo>
                  <a:lnTo>
                    <a:pt x="620" y="10"/>
                  </a:lnTo>
                  <a:lnTo>
                    <a:pt x="620" y="10"/>
                  </a:lnTo>
                  <a:close/>
                  <a:moveTo>
                    <a:pt x="555" y="154"/>
                  </a:moveTo>
                  <a:lnTo>
                    <a:pt x="557" y="156"/>
                  </a:lnTo>
                  <a:lnTo>
                    <a:pt x="559" y="154"/>
                  </a:lnTo>
                  <a:lnTo>
                    <a:pt x="559" y="151"/>
                  </a:lnTo>
                  <a:lnTo>
                    <a:pt x="555" y="154"/>
                  </a:lnTo>
                  <a:lnTo>
                    <a:pt x="555" y="154"/>
                  </a:lnTo>
                  <a:close/>
                  <a:moveTo>
                    <a:pt x="550" y="145"/>
                  </a:moveTo>
                  <a:lnTo>
                    <a:pt x="552" y="147"/>
                  </a:lnTo>
                  <a:lnTo>
                    <a:pt x="555" y="145"/>
                  </a:lnTo>
                  <a:lnTo>
                    <a:pt x="557" y="143"/>
                  </a:lnTo>
                  <a:lnTo>
                    <a:pt x="561" y="141"/>
                  </a:lnTo>
                  <a:lnTo>
                    <a:pt x="561" y="141"/>
                  </a:lnTo>
                  <a:lnTo>
                    <a:pt x="557" y="139"/>
                  </a:lnTo>
                  <a:lnTo>
                    <a:pt x="552" y="141"/>
                  </a:lnTo>
                  <a:lnTo>
                    <a:pt x="552" y="141"/>
                  </a:lnTo>
                  <a:lnTo>
                    <a:pt x="550" y="145"/>
                  </a:lnTo>
                  <a:lnTo>
                    <a:pt x="550" y="145"/>
                  </a:lnTo>
                  <a:close/>
                  <a:moveTo>
                    <a:pt x="510" y="126"/>
                  </a:moveTo>
                  <a:lnTo>
                    <a:pt x="508" y="122"/>
                  </a:lnTo>
                  <a:lnTo>
                    <a:pt x="510" y="120"/>
                  </a:lnTo>
                  <a:lnTo>
                    <a:pt x="512" y="122"/>
                  </a:lnTo>
                  <a:lnTo>
                    <a:pt x="510" y="126"/>
                  </a:lnTo>
                  <a:lnTo>
                    <a:pt x="510" y="126"/>
                  </a:lnTo>
                  <a:close/>
                  <a:moveTo>
                    <a:pt x="498" y="82"/>
                  </a:moveTo>
                  <a:lnTo>
                    <a:pt x="496" y="80"/>
                  </a:lnTo>
                  <a:lnTo>
                    <a:pt x="496" y="82"/>
                  </a:lnTo>
                  <a:lnTo>
                    <a:pt x="496" y="80"/>
                  </a:lnTo>
                  <a:lnTo>
                    <a:pt x="498" y="78"/>
                  </a:lnTo>
                  <a:lnTo>
                    <a:pt x="500" y="80"/>
                  </a:lnTo>
                  <a:lnTo>
                    <a:pt x="498" y="82"/>
                  </a:lnTo>
                  <a:lnTo>
                    <a:pt x="498" y="82"/>
                  </a:lnTo>
                  <a:close/>
                  <a:moveTo>
                    <a:pt x="502" y="88"/>
                  </a:moveTo>
                  <a:lnTo>
                    <a:pt x="500" y="88"/>
                  </a:lnTo>
                  <a:lnTo>
                    <a:pt x="502" y="90"/>
                  </a:lnTo>
                  <a:lnTo>
                    <a:pt x="504" y="88"/>
                  </a:lnTo>
                  <a:lnTo>
                    <a:pt x="510" y="88"/>
                  </a:lnTo>
                  <a:lnTo>
                    <a:pt x="510" y="86"/>
                  </a:lnTo>
                  <a:lnTo>
                    <a:pt x="510" y="86"/>
                  </a:lnTo>
                  <a:lnTo>
                    <a:pt x="508" y="86"/>
                  </a:lnTo>
                  <a:lnTo>
                    <a:pt x="508" y="84"/>
                  </a:lnTo>
                  <a:lnTo>
                    <a:pt x="510" y="82"/>
                  </a:lnTo>
                  <a:lnTo>
                    <a:pt x="510" y="80"/>
                  </a:lnTo>
                  <a:lnTo>
                    <a:pt x="506" y="82"/>
                  </a:lnTo>
                  <a:lnTo>
                    <a:pt x="506" y="78"/>
                  </a:lnTo>
                  <a:lnTo>
                    <a:pt x="504" y="80"/>
                  </a:lnTo>
                  <a:lnTo>
                    <a:pt x="504" y="82"/>
                  </a:lnTo>
                  <a:lnTo>
                    <a:pt x="500" y="82"/>
                  </a:lnTo>
                  <a:lnTo>
                    <a:pt x="502" y="82"/>
                  </a:lnTo>
                  <a:lnTo>
                    <a:pt x="502" y="82"/>
                  </a:lnTo>
                  <a:lnTo>
                    <a:pt x="502" y="88"/>
                  </a:lnTo>
                  <a:lnTo>
                    <a:pt x="502" y="88"/>
                  </a:lnTo>
                  <a:close/>
                  <a:moveTo>
                    <a:pt x="504" y="27"/>
                  </a:moveTo>
                  <a:lnTo>
                    <a:pt x="508" y="27"/>
                  </a:lnTo>
                  <a:lnTo>
                    <a:pt x="508" y="25"/>
                  </a:lnTo>
                  <a:lnTo>
                    <a:pt x="512" y="21"/>
                  </a:lnTo>
                  <a:lnTo>
                    <a:pt x="510" y="19"/>
                  </a:lnTo>
                  <a:lnTo>
                    <a:pt x="506" y="23"/>
                  </a:lnTo>
                  <a:lnTo>
                    <a:pt x="504" y="27"/>
                  </a:lnTo>
                  <a:lnTo>
                    <a:pt x="504" y="27"/>
                  </a:lnTo>
                  <a:close/>
                  <a:moveTo>
                    <a:pt x="500" y="29"/>
                  </a:moveTo>
                  <a:lnTo>
                    <a:pt x="502" y="31"/>
                  </a:lnTo>
                  <a:lnTo>
                    <a:pt x="502" y="29"/>
                  </a:lnTo>
                  <a:lnTo>
                    <a:pt x="500" y="29"/>
                  </a:lnTo>
                  <a:lnTo>
                    <a:pt x="500" y="29"/>
                  </a:lnTo>
                  <a:close/>
                  <a:moveTo>
                    <a:pt x="498" y="31"/>
                  </a:moveTo>
                  <a:lnTo>
                    <a:pt x="500" y="33"/>
                  </a:lnTo>
                  <a:lnTo>
                    <a:pt x="500" y="31"/>
                  </a:lnTo>
                  <a:lnTo>
                    <a:pt x="498" y="31"/>
                  </a:lnTo>
                  <a:lnTo>
                    <a:pt x="498" y="31"/>
                  </a:lnTo>
                  <a:close/>
                  <a:moveTo>
                    <a:pt x="491" y="35"/>
                  </a:moveTo>
                  <a:lnTo>
                    <a:pt x="493" y="35"/>
                  </a:lnTo>
                  <a:lnTo>
                    <a:pt x="493" y="33"/>
                  </a:lnTo>
                  <a:lnTo>
                    <a:pt x="491" y="35"/>
                  </a:lnTo>
                  <a:lnTo>
                    <a:pt x="491" y="35"/>
                  </a:lnTo>
                  <a:close/>
                  <a:moveTo>
                    <a:pt x="485" y="40"/>
                  </a:moveTo>
                  <a:lnTo>
                    <a:pt x="485" y="38"/>
                  </a:lnTo>
                  <a:lnTo>
                    <a:pt x="489" y="35"/>
                  </a:lnTo>
                  <a:lnTo>
                    <a:pt x="491" y="35"/>
                  </a:lnTo>
                  <a:lnTo>
                    <a:pt x="491" y="38"/>
                  </a:lnTo>
                  <a:lnTo>
                    <a:pt x="487" y="38"/>
                  </a:lnTo>
                  <a:lnTo>
                    <a:pt x="485" y="40"/>
                  </a:lnTo>
                  <a:lnTo>
                    <a:pt x="485" y="40"/>
                  </a:lnTo>
                  <a:close/>
                  <a:moveTo>
                    <a:pt x="479" y="42"/>
                  </a:moveTo>
                  <a:lnTo>
                    <a:pt x="481" y="44"/>
                  </a:lnTo>
                  <a:lnTo>
                    <a:pt x="485" y="42"/>
                  </a:lnTo>
                  <a:lnTo>
                    <a:pt x="483" y="40"/>
                  </a:lnTo>
                  <a:lnTo>
                    <a:pt x="479" y="42"/>
                  </a:lnTo>
                  <a:lnTo>
                    <a:pt x="479" y="42"/>
                  </a:lnTo>
                  <a:close/>
                  <a:moveTo>
                    <a:pt x="428" y="25"/>
                  </a:moveTo>
                  <a:lnTo>
                    <a:pt x="426" y="23"/>
                  </a:lnTo>
                  <a:lnTo>
                    <a:pt x="426" y="19"/>
                  </a:lnTo>
                  <a:lnTo>
                    <a:pt x="430" y="19"/>
                  </a:lnTo>
                  <a:lnTo>
                    <a:pt x="428" y="23"/>
                  </a:lnTo>
                  <a:lnTo>
                    <a:pt x="428" y="25"/>
                  </a:lnTo>
                  <a:lnTo>
                    <a:pt x="428" y="25"/>
                  </a:lnTo>
                  <a:close/>
                  <a:moveTo>
                    <a:pt x="384" y="23"/>
                  </a:moveTo>
                  <a:lnTo>
                    <a:pt x="384" y="29"/>
                  </a:lnTo>
                  <a:lnTo>
                    <a:pt x="388" y="33"/>
                  </a:lnTo>
                  <a:lnTo>
                    <a:pt x="390" y="35"/>
                  </a:lnTo>
                  <a:lnTo>
                    <a:pt x="396" y="38"/>
                  </a:lnTo>
                  <a:lnTo>
                    <a:pt x="403" y="31"/>
                  </a:lnTo>
                  <a:lnTo>
                    <a:pt x="405" y="31"/>
                  </a:lnTo>
                  <a:lnTo>
                    <a:pt x="405" y="29"/>
                  </a:lnTo>
                  <a:lnTo>
                    <a:pt x="407" y="27"/>
                  </a:lnTo>
                  <a:lnTo>
                    <a:pt x="405" y="27"/>
                  </a:lnTo>
                  <a:lnTo>
                    <a:pt x="405" y="23"/>
                  </a:lnTo>
                  <a:lnTo>
                    <a:pt x="403" y="23"/>
                  </a:lnTo>
                  <a:lnTo>
                    <a:pt x="401" y="25"/>
                  </a:lnTo>
                  <a:lnTo>
                    <a:pt x="394" y="25"/>
                  </a:lnTo>
                  <a:lnTo>
                    <a:pt x="392" y="27"/>
                  </a:lnTo>
                  <a:lnTo>
                    <a:pt x="390" y="27"/>
                  </a:lnTo>
                  <a:lnTo>
                    <a:pt x="390" y="25"/>
                  </a:lnTo>
                  <a:lnTo>
                    <a:pt x="388" y="25"/>
                  </a:lnTo>
                  <a:lnTo>
                    <a:pt x="384" y="23"/>
                  </a:lnTo>
                  <a:lnTo>
                    <a:pt x="384" y="23"/>
                  </a:lnTo>
                  <a:lnTo>
                    <a:pt x="384" y="23"/>
                  </a:lnTo>
                  <a:lnTo>
                    <a:pt x="384" y="23"/>
                  </a:lnTo>
                  <a:close/>
                  <a:moveTo>
                    <a:pt x="384" y="25"/>
                  </a:moveTo>
                  <a:lnTo>
                    <a:pt x="384" y="31"/>
                  </a:lnTo>
                  <a:lnTo>
                    <a:pt x="388" y="33"/>
                  </a:lnTo>
                  <a:lnTo>
                    <a:pt x="388" y="33"/>
                  </a:lnTo>
                  <a:lnTo>
                    <a:pt x="384" y="33"/>
                  </a:lnTo>
                  <a:lnTo>
                    <a:pt x="382" y="33"/>
                  </a:lnTo>
                  <a:lnTo>
                    <a:pt x="378" y="33"/>
                  </a:lnTo>
                  <a:lnTo>
                    <a:pt x="378" y="29"/>
                  </a:lnTo>
                  <a:lnTo>
                    <a:pt x="380" y="29"/>
                  </a:lnTo>
                  <a:lnTo>
                    <a:pt x="382" y="31"/>
                  </a:lnTo>
                  <a:lnTo>
                    <a:pt x="382" y="29"/>
                  </a:lnTo>
                  <a:lnTo>
                    <a:pt x="380" y="29"/>
                  </a:lnTo>
                  <a:lnTo>
                    <a:pt x="380" y="27"/>
                  </a:lnTo>
                  <a:lnTo>
                    <a:pt x="380" y="27"/>
                  </a:lnTo>
                  <a:lnTo>
                    <a:pt x="384" y="25"/>
                  </a:lnTo>
                  <a:lnTo>
                    <a:pt x="384" y="25"/>
                  </a:lnTo>
                  <a:close/>
                  <a:moveTo>
                    <a:pt x="255" y="111"/>
                  </a:moveTo>
                  <a:lnTo>
                    <a:pt x="257" y="113"/>
                  </a:lnTo>
                  <a:lnTo>
                    <a:pt x="259" y="111"/>
                  </a:lnTo>
                  <a:lnTo>
                    <a:pt x="257" y="109"/>
                  </a:lnTo>
                  <a:lnTo>
                    <a:pt x="257" y="109"/>
                  </a:lnTo>
                  <a:lnTo>
                    <a:pt x="255" y="111"/>
                  </a:lnTo>
                  <a:lnTo>
                    <a:pt x="255" y="111"/>
                  </a:lnTo>
                  <a:close/>
                  <a:moveTo>
                    <a:pt x="257" y="124"/>
                  </a:moveTo>
                  <a:lnTo>
                    <a:pt x="255" y="120"/>
                  </a:lnTo>
                  <a:lnTo>
                    <a:pt x="253" y="118"/>
                  </a:lnTo>
                  <a:lnTo>
                    <a:pt x="255" y="124"/>
                  </a:lnTo>
                  <a:lnTo>
                    <a:pt x="257" y="124"/>
                  </a:lnTo>
                  <a:lnTo>
                    <a:pt x="257" y="124"/>
                  </a:lnTo>
                  <a:close/>
                  <a:moveTo>
                    <a:pt x="272" y="95"/>
                  </a:moveTo>
                  <a:lnTo>
                    <a:pt x="270" y="95"/>
                  </a:lnTo>
                  <a:lnTo>
                    <a:pt x="272" y="92"/>
                  </a:lnTo>
                  <a:lnTo>
                    <a:pt x="274" y="92"/>
                  </a:lnTo>
                  <a:lnTo>
                    <a:pt x="272" y="95"/>
                  </a:lnTo>
                  <a:lnTo>
                    <a:pt x="272" y="95"/>
                  </a:lnTo>
                  <a:close/>
                  <a:moveTo>
                    <a:pt x="61" y="232"/>
                  </a:moveTo>
                  <a:lnTo>
                    <a:pt x="61" y="229"/>
                  </a:lnTo>
                  <a:lnTo>
                    <a:pt x="66" y="225"/>
                  </a:lnTo>
                  <a:lnTo>
                    <a:pt x="63" y="229"/>
                  </a:lnTo>
                  <a:lnTo>
                    <a:pt x="61" y="232"/>
                  </a:lnTo>
                  <a:lnTo>
                    <a:pt x="61" y="232"/>
                  </a:lnTo>
                  <a:close/>
                  <a:moveTo>
                    <a:pt x="2" y="335"/>
                  </a:moveTo>
                  <a:lnTo>
                    <a:pt x="4" y="326"/>
                  </a:lnTo>
                  <a:lnTo>
                    <a:pt x="4" y="333"/>
                  </a:lnTo>
                  <a:lnTo>
                    <a:pt x="4" y="333"/>
                  </a:lnTo>
                  <a:lnTo>
                    <a:pt x="2" y="335"/>
                  </a:lnTo>
                  <a:lnTo>
                    <a:pt x="2" y="335"/>
                  </a:lnTo>
                  <a:close/>
                  <a:moveTo>
                    <a:pt x="2" y="352"/>
                  </a:moveTo>
                  <a:lnTo>
                    <a:pt x="0" y="343"/>
                  </a:lnTo>
                  <a:lnTo>
                    <a:pt x="2" y="339"/>
                  </a:lnTo>
                  <a:lnTo>
                    <a:pt x="4" y="345"/>
                  </a:lnTo>
                  <a:lnTo>
                    <a:pt x="2" y="352"/>
                  </a:lnTo>
                  <a:lnTo>
                    <a:pt x="2" y="352"/>
                  </a:lnTo>
                  <a:close/>
                  <a:moveTo>
                    <a:pt x="443" y="609"/>
                  </a:moveTo>
                  <a:lnTo>
                    <a:pt x="443" y="613"/>
                  </a:lnTo>
                  <a:lnTo>
                    <a:pt x="445" y="615"/>
                  </a:lnTo>
                  <a:lnTo>
                    <a:pt x="447" y="615"/>
                  </a:lnTo>
                  <a:lnTo>
                    <a:pt x="445" y="615"/>
                  </a:lnTo>
                  <a:lnTo>
                    <a:pt x="449" y="615"/>
                  </a:lnTo>
                  <a:lnTo>
                    <a:pt x="451" y="615"/>
                  </a:lnTo>
                  <a:lnTo>
                    <a:pt x="453" y="617"/>
                  </a:lnTo>
                  <a:lnTo>
                    <a:pt x="451" y="619"/>
                  </a:lnTo>
                  <a:lnTo>
                    <a:pt x="443" y="617"/>
                  </a:lnTo>
                  <a:lnTo>
                    <a:pt x="443" y="619"/>
                  </a:lnTo>
                  <a:lnTo>
                    <a:pt x="441" y="619"/>
                  </a:lnTo>
                  <a:lnTo>
                    <a:pt x="441" y="621"/>
                  </a:lnTo>
                  <a:lnTo>
                    <a:pt x="439" y="621"/>
                  </a:lnTo>
                  <a:lnTo>
                    <a:pt x="437" y="619"/>
                  </a:lnTo>
                  <a:lnTo>
                    <a:pt x="434" y="619"/>
                  </a:lnTo>
                  <a:lnTo>
                    <a:pt x="430" y="619"/>
                  </a:lnTo>
                  <a:lnTo>
                    <a:pt x="428" y="619"/>
                  </a:lnTo>
                  <a:lnTo>
                    <a:pt x="424" y="619"/>
                  </a:lnTo>
                  <a:lnTo>
                    <a:pt x="422" y="617"/>
                  </a:lnTo>
                  <a:lnTo>
                    <a:pt x="422" y="615"/>
                  </a:lnTo>
                  <a:lnTo>
                    <a:pt x="426" y="613"/>
                  </a:lnTo>
                  <a:lnTo>
                    <a:pt x="437" y="609"/>
                  </a:lnTo>
                  <a:lnTo>
                    <a:pt x="441" y="611"/>
                  </a:lnTo>
                  <a:lnTo>
                    <a:pt x="443" y="609"/>
                  </a:lnTo>
                  <a:lnTo>
                    <a:pt x="443" y="609"/>
                  </a:lnTo>
                  <a:close/>
                  <a:moveTo>
                    <a:pt x="574" y="704"/>
                  </a:moveTo>
                  <a:lnTo>
                    <a:pt x="576" y="704"/>
                  </a:lnTo>
                  <a:lnTo>
                    <a:pt x="578" y="704"/>
                  </a:lnTo>
                  <a:lnTo>
                    <a:pt x="576" y="706"/>
                  </a:lnTo>
                  <a:lnTo>
                    <a:pt x="574" y="704"/>
                  </a:lnTo>
                  <a:lnTo>
                    <a:pt x="574" y="704"/>
                  </a:lnTo>
                  <a:close/>
                  <a:moveTo>
                    <a:pt x="595" y="716"/>
                  </a:moveTo>
                  <a:lnTo>
                    <a:pt x="597" y="718"/>
                  </a:lnTo>
                  <a:lnTo>
                    <a:pt x="597" y="716"/>
                  </a:lnTo>
                  <a:lnTo>
                    <a:pt x="595" y="716"/>
                  </a:lnTo>
                  <a:lnTo>
                    <a:pt x="595" y="716"/>
                  </a:lnTo>
                  <a:close/>
                  <a:moveTo>
                    <a:pt x="546" y="771"/>
                  </a:moveTo>
                  <a:lnTo>
                    <a:pt x="546" y="773"/>
                  </a:lnTo>
                  <a:lnTo>
                    <a:pt x="550" y="773"/>
                  </a:lnTo>
                  <a:lnTo>
                    <a:pt x="552" y="771"/>
                  </a:lnTo>
                  <a:lnTo>
                    <a:pt x="548" y="769"/>
                  </a:lnTo>
                  <a:lnTo>
                    <a:pt x="546" y="771"/>
                  </a:lnTo>
                  <a:lnTo>
                    <a:pt x="546" y="771"/>
                  </a:lnTo>
                  <a:close/>
                  <a:moveTo>
                    <a:pt x="548" y="763"/>
                  </a:moveTo>
                  <a:lnTo>
                    <a:pt x="548" y="765"/>
                  </a:lnTo>
                  <a:lnTo>
                    <a:pt x="550" y="765"/>
                  </a:lnTo>
                  <a:lnTo>
                    <a:pt x="550" y="763"/>
                  </a:lnTo>
                  <a:lnTo>
                    <a:pt x="548" y="763"/>
                  </a:lnTo>
                  <a:lnTo>
                    <a:pt x="548" y="763"/>
                  </a:lnTo>
                  <a:close/>
                  <a:moveTo>
                    <a:pt x="546" y="767"/>
                  </a:moveTo>
                  <a:lnTo>
                    <a:pt x="542" y="767"/>
                  </a:lnTo>
                  <a:lnTo>
                    <a:pt x="544" y="763"/>
                  </a:lnTo>
                  <a:lnTo>
                    <a:pt x="546" y="761"/>
                  </a:lnTo>
                  <a:lnTo>
                    <a:pt x="546" y="765"/>
                  </a:lnTo>
                  <a:lnTo>
                    <a:pt x="546" y="767"/>
                  </a:lnTo>
                  <a:lnTo>
                    <a:pt x="546" y="767"/>
                  </a:lnTo>
                  <a:close/>
                  <a:moveTo>
                    <a:pt x="531" y="752"/>
                  </a:moveTo>
                  <a:lnTo>
                    <a:pt x="533" y="750"/>
                  </a:lnTo>
                  <a:lnTo>
                    <a:pt x="531" y="748"/>
                  </a:lnTo>
                  <a:lnTo>
                    <a:pt x="533" y="744"/>
                  </a:lnTo>
                  <a:lnTo>
                    <a:pt x="533" y="739"/>
                  </a:lnTo>
                  <a:lnTo>
                    <a:pt x="536" y="737"/>
                  </a:lnTo>
                  <a:lnTo>
                    <a:pt x="540" y="735"/>
                  </a:lnTo>
                  <a:lnTo>
                    <a:pt x="542" y="737"/>
                  </a:lnTo>
                  <a:lnTo>
                    <a:pt x="540" y="744"/>
                  </a:lnTo>
                  <a:lnTo>
                    <a:pt x="542" y="746"/>
                  </a:lnTo>
                  <a:lnTo>
                    <a:pt x="540" y="750"/>
                  </a:lnTo>
                  <a:lnTo>
                    <a:pt x="538" y="752"/>
                  </a:lnTo>
                  <a:lnTo>
                    <a:pt x="536" y="754"/>
                  </a:lnTo>
                  <a:lnTo>
                    <a:pt x="531" y="752"/>
                  </a:lnTo>
                  <a:lnTo>
                    <a:pt x="531" y="752"/>
                  </a:lnTo>
                  <a:close/>
                  <a:moveTo>
                    <a:pt x="611" y="763"/>
                  </a:moveTo>
                  <a:lnTo>
                    <a:pt x="618" y="761"/>
                  </a:lnTo>
                  <a:lnTo>
                    <a:pt x="618" y="756"/>
                  </a:lnTo>
                  <a:lnTo>
                    <a:pt x="611" y="750"/>
                  </a:lnTo>
                  <a:lnTo>
                    <a:pt x="609" y="750"/>
                  </a:lnTo>
                  <a:lnTo>
                    <a:pt x="609" y="754"/>
                  </a:lnTo>
                  <a:lnTo>
                    <a:pt x="609" y="758"/>
                  </a:lnTo>
                  <a:lnTo>
                    <a:pt x="609" y="761"/>
                  </a:lnTo>
                  <a:lnTo>
                    <a:pt x="611" y="763"/>
                  </a:lnTo>
                  <a:lnTo>
                    <a:pt x="611" y="763"/>
                  </a:lnTo>
                  <a:close/>
                  <a:moveTo>
                    <a:pt x="607" y="767"/>
                  </a:moveTo>
                  <a:lnTo>
                    <a:pt x="609" y="769"/>
                  </a:lnTo>
                  <a:lnTo>
                    <a:pt x="616" y="771"/>
                  </a:lnTo>
                  <a:lnTo>
                    <a:pt x="618" y="771"/>
                  </a:lnTo>
                  <a:lnTo>
                    <a:pt x="618" y="769"/>
                  </a:lnTo>
                  <a:lnTo>
                    <a:pt x="614" y="765"/>
                  </a:lnTo>
                  <a:lnTo>
                    <a:pt x="609" y="767"/>
                  </a:lnTo>
                  <a:lnTo>
                    <a:pt x="607" y="767"/>
                  </a:lnTo>
                  <a:lnTo>
                    <a:pt x="607" y="767"/>
                  </a:lnTo>
                  <a:close/>
                  <a:moveTo>
                    <a:pt x="611" y="777"/>
                  </a:moveTo>
                  <a:lnTo>
                    <a:pt x="609" y="775"/>
                  </a:lnTo>
                  <a:lnTo>
                    <a:pt x="611" y="773"/>
                  </a:lnTo>
                  <a:lnTo>
                    <a:pt x="611" y="777"/>
                  </a:lnTo>
                  <a:lnTo>
                    <a:pt x="611" y="777"/>
                  </a:lnTo>
                  <a:close/>
                  <a:moveTo>
                    <a:pt x="590" y="841"/>
                  </a:moveTo>
                  <a:lnTo>
                    <a:pt x="590" y="839"/>
                  </a:lnTo>
                  <a:lnTo>
                    <a:pt x="592" y="841"/>
                  </a:lnTo>
                  <a:lnTo>
                    <a:pt x="590" y="841"/>
                  </a:lnTo>
                  <a:lnTo>
                    <a:pt x="590" y="841"/>
                  </a:lnTo>
                  <a:close/>
                  <a:moveTo>
                    <a:pt x="567" y="864"/>
                  </a:moveTo>
                  <a:lnTo>
                    <a:pt x="565" y="864"/>
                  </a:lnTo>
                  <a:lnTo>
                    <a:pt x="567" y="860"/>
                  </a:lnTo>
                  <a:lnTo>
                    <a:pt x="567" y="855"/>
                  </a:lnTo>
                  <a:lnTo>
                    <a:pt x="569" y="853"/>
                  </a:lnTo>
                  <a:lnTo>
                    <a:pt x="569" y="855"/>
                  </a:lnTo>
                  <a:lnTo>
                    <a:pt x="569" y="860"/>
                  </a:lnTo>
                  <a:lnTo>
                    <a:pt x="567" y="864"/>
                  </a:lnTo>
                  <a:lnTo>
                    <a:pt x="567" y="864"/>
                  </a:lnTo>
                  <a:close/>
                  <a:moveTo>
                    <a:pt x="542" y="862"/>
                  </a:moveTo>
                  <a:lnTo>
                    <a:pt x="542" y="858"/>
                  </a:lnTo>
                  <a:lnTo>
                    <a:pt x="544" y="855"/>
                  </a:lnTo>
                  <a:lnTo>
                    <a:pt x="540" y="855"/>
                  </a:lnTo>
                  <a:lnTo>
                    <a:pt x="538" y="849"/>
                  </a:lnTo>
                  <a:lnTo>
                    <a:pt x="540" y="847"/>
                  </a:lnTo>
                  <a:lnTo>
                    <a:pt x="538" y="847"/>
                  </a:lnTo>
                  <a:lnTo>
                    <a:pt x="538" y="834"/>
                  </a:lnTo>
                  <a:lnTo>
                    <a:pt x="538" y="832"/>
                  </a:lnTo>
                  <a:lnTo>
                    <a:pt x="536" y="830"/>
                  </a:lnTo>
                  <a:lnTo>
                    <a:pt x="536" y="824"/>
                  </a:lnTo>
                  <a:lnTo>
                    <a:pt x="538" y="820"/>
                  </a:lnTo>
                  <a:lnTo>
                    <a:pt x="540" y="824"/>
                  </a:lnTo>
                  <a:lnTo>
                    <a:pt x="544" y="824"/>
                  </a:lnTo>
                  <a:lnTo>
                    <a:pt x="540" y="820"/>
                  </a:lnTo>
                  <a:lnTo>
                    <a:pt x="540" y="817"/>
                  </a:lnTo>
                  <a:lnTo>
                    <a:pt x="538" y="815"/>
                  </a:lnTo>
                  <a:lnTo>
                    <a:pt x="540" y="811"/>
                  </a:lnTo>
                  <a:lnTo>
                    <a:pt x="540" y="803"/>
                  </a:lnTo>
                  <a:lnTo>
                    <a:pt x="538" y="794"/>
                  </a:lnTo>
                  <a:lnTo>
                    <a:pt x="540" y="790"/>
                  </a:lnTo>
                  <a:lnTo>
                    <a:pt x="538" y="782"/>
                  </a:lnTo>
                  <a:lnTo>
                    <a:pt x="538" y="777"/>
                  </a:lnTo>
                  <a:lnTo>
                    <a:pt x="540" y="777"/>
                  </a:lnTo>
                  <a:lnTo>
                    <a:pt x="540" y="773"/>
                  </a:lnTo>
                  <a:lnTo>
                    <a:pt x="542" y="771"/>
                  </a:lnTo>
                  <a:lnTo>
                    <a:pt x="546" y="773"/>
                  </a:lnTo>
                  <a:lnTo>
                    <a:pt x="548" y="775"/>
                  </a:lnTo>
                  <a:lnTo>
                    <a:pt x="552" y="777"/>
                  </a:lnTo>
                  <a:lnTo>
                    <a:pt x="552" y="775"/>
                  </a:lnTo>
                  <a:lnTo>
                    <a:pt x="555" y="773"/>
                  </a:lnTo>
                  <a:lnTo>
                    <a:pt x="555" y="780"/>
                  </a:lnTo>
                  <a:lnTo>
                    <a:pt x="561" y="784"/>
                  </a:lnTo>
                  <a:lnTo>
                    <a:pt x="567" y="788"/>
                  </a:lnTo>
                  <a:lnTo>
                    <a:pt x="569" y="790"/>
                  </a:lnTo>
                  <a:lnTo>
                    <a:pt x="574" y="788"/>
                  </a:lnTo>
                  <a:lnTo>
                    <a:pt x="576" y="788"/>
                  </a:lnTo>
                  <a:lnTo>
                    <a:pt x="580" y="792"/>
                  </a:lnTo>
                  <a:lnTo>
                    <a:pt x="580" y="788"/>
                  </a:lnTo>
                  <a:lnTo>
                    <a:pt x="582" y="786"/>
                  </a:lnTo>
                  <a:lnTo>
                    <a:pt x="595" y="788"/>
                  </a:lnTo>
                  <a:lnTo>
                    <a:pt x="597" y="786"/>
                  </a:lnTo>
                  <a:lnTo>
                    <a:pt x="599" y="784"/>
                  </a:lnTo>
                  <a:lnTo>
                    <a:pt x="601" y="784"/>
                  </a:lnTo>
                  <a:lnTo>
                    <a:pt x="601" y="784"/>
                  </a:lnTo>
                  <a:lnTo>
                    <a:pt x="605" y="782"/>
                  </a:lnTo>
                  <a:lnTo>
                    <a:pt x="605" y="782"/>
                  </a:lnTo>
                  <a:lnTo>
                    <a:pt x="611" y="784"/>
                  </a:lnTo>
                  <a:lnTo>
                    <a:pt x="609" y="788"/>
                  </a:lnTo>
                  <a:lnTo>
                    <a:pt x="607" y="798"/>
                  </a:lnTo>
                  <a:lnTo>
                    <a:pt x="603" y="803"/>
                  </a:lnTo>
                  <a:lnTo>
                    <a:pt x="603" y="809"/>
                  </a:lnTo>
                  <a:lnTo>
                    <a:pt x="601" y="813"/>
                  </a:lnTo>
                  <a:lnTo>
                    <a:pt x="601" y="820"/>
                  </a:lnTo>
                  <a:lnTo>
                    <a:pt x="601" y="820"/>
                  </a:lnTo>
                  <a:lnTo>
                    <a:pt x="601" y="824"/>
                  </a:lnTo>
                  <a:lnTo>
                    <a:pt x="599" y="828"/>
                  </a:lnTo>
                  <a:lnTo>
                    <a:pt x="599" y="826"/>
                  </a:lnTo>
                  <a:lnTo>
                    <a:pt x="597" y="820"/>
                  </a:lnTo>
                  <a:lnTo>
                    <a:pt x="595" y="824"/>
                  </a:lnTo>
                  <a:lnTo>
                    <a:pt x="592" y="826"/>
                  </a:lnTo>
                  <a:lnTo>
                    <a:pt x="592" y="834"/>
                  </a:lnTo>
                  <a:lnTo>
                    <a:pt x="590" y="836"/>
                  </a:lnTo>
                  <a:lnTo>
                    <a:pt x="586" y="836"/>
                  </a:lnTo>
                  <a:lnTo>
                    <a:pt x="588" y="841"/>
                  </a:lnTo>
                  <a:lnTo>
                    <a:pt x="584" y="845"/>
                  </a:lnTo>
                  <a:lnTo>
                    <a:pt x="588" y="847"/>
                  </a:lnTo>
                  <a:lnTo>
                    <a:pt x="588" y="849"/>
                  </a:lnTo>
                  <a:lnTo>
                    <a:pt x="584" y="855"/>
                  </a:lnTo>
                  <a:lnTo>
                    <a:pt x="582" y="855"/>
                  </a:lnTo>
                  <a:lnTo>
                    <a:pt x="578" y="855"/>
                  </a:lnTo>
                  <a:lnTo>
                    <a:pt x="578" y="851"/>
                  </a:lnTo>
                  <a:lnTo>
                    <a:pt x="582" y="851"/>
                  </a:lnTo>
                  <a:lnTo>
                    <a:pt x="582" y="849"/>
                  </a:lnTo>
                  <a:lnTo>
                    <a:pt x="580" y="847"/>
                  </a:lnTo>
                  <a:lnTo>
                    <a:pt x="578" y="847"/>
                  </a:lnTo>
                  <a:lnTo>
                    <a:pt x="576" y="851"/>
                  </a:lnTo>
                  <a:lnTo>
                    <a:pt x="571" y="849"/>
                  </a:lnTo>
                  <a:lnTo>
                    <a:pt x="571" y="845"/>
                  </a:lnTo>
                  <a:lnTo>
                    <a:pt x="571" y="849"/>
                  </a:lnTo>
                  <a:lnTo>
                    <a:pt x="567" y="853"/>
                  </a:lnTo>
                  <a:lnTo>
                    <a:pt x="565" y="855"/>
                  </a:lnTo>
                  <a:lnTo>
                    <a:pt x="563" y="851"/>
                  </a:lnTo>
                  <a:lnTo>
                    <a:pt x="561" y="860"/>
                  </a:lnTo>
                  <a:lnTo>
                    <a:pt x="561" y="862"/>
                  </a:lnTo>
                  <a:lnTo>
                    <a:pt x="557" y="868"/>
                  </a:lnTo>
                  <a:lnTo>
                    <a:pt x="555" y="868"/>
                  </a:lnTo>
                  <a:lnTo>
                    <a:pt x="552" y="864"/>
                  </a:lnTo>
                  <a:lnTo>
                    <a:pt x="552" y="862"/>
                  </a:lnTo>
                  <a:lnTo>
                    <a:pt x="548" y="866"/>
                  </a:lnTo>
                  <a:lnTo>
                    <a:pt x="546" y="862"/>
                  </a:lnTo>
                  <a:lnTo>
                    <a:pt x="542" y="864"/>
                  </a:lnTo>
                  <a:lnTo>
                    <a:pt x="542" y="864"/>
                  </a:lnTo>
                  <a:lnTo>
                    <a:pt x="542" y="862"/>
                  </a:lnTo>
                  <a:lnTo>
                    <a:pt x="542" y="862"/>
                  </a:lnTo>
                  <a:close/>
                  <a:moveTo>
                    <a:pt x="9" y="550"/>
                  </a:moveTo>
                  <a:lnTo>
                    <a:pt x="11" y="552"/>
                  </a:lnTo>
                  <a:lnTo>
                    <a:pt x="15" y="552"/>
                  </a:lnTo>
                  <a:lnTo>
                    <a:pt x="23" y="562"/>
                  </a:lnTo>
                  <a:lnTo>
                    <a:pt x="23" y="565"/>
                  </a:lnTo>
                  <a:lnTo>
                    <a:pt x="26" y="567"/>
                  </a:lnTo>
                  <a:lnTo>
                    <a:pt x="30" y="567"/>
                  </a:lnTo>
                  <a:lnTo>
                    <a:pt x="32" y="569"/>
                  </a:lnTo>
                  <a:lnTo>
                    <a:pt x="36" y="571"/>
                  </a:lnTo>
                  <a:lnTo>
                    <a:pt x="38" y="571"/>
                  </a:lnTo>
                  <a:lnTo>
                    <a:pt x="40" y="571"/>
                  </a:lnTo>
                  <a:lnTo>
                    <a:pt x="44" y="573"/>
                  </a:lnTo>
                  <a:lnTo>
                    <a:pt x="49" y="571"/>
                  </a:lnTo>
                  <a:lnTo>
                    <a:pt x="51" y="575"/>
                  </a:lnTo>
                  <a:lnTo>
                    <a:pt x="53" y="573"/>
                  </a:lnTo>
                  <a:lnTo>
                    <a:pt x="55" y="573"/>
                  </a:lnTo>
                  <a:lnTo>
                    <a:pt x="59" y="573"/>
                  </a:lnTo>
                  <a:lnTo>
                    <a:pt x="66" y="571"/>
                  </a:lnTo>
                  <a:lnTo>
                    <a:pt x="66" y="569"/>
                  </a:lnTo>
                  <a:lnTo>
                    <a:pt x="68" y="569"/>
                  </a:lnTo>
                  <a:lnTo>
                    <a:pt x="72" y="565"/>
                  </a:lnTo>
                  <a:lnTo>
                    <a:pt x="78" y="565"/>
                  </a:lnTo>
                  <a:lnTo>
                    <a:pt x="78" y="560"/>
                  </a:lnTo>
                  <a:lnTo>
                    <a:pt x="82" y="558"/>
                  </a:lnTo>
                  <a:lnTo>
                    <a:pt x="85" y="558"/>
                  </a:lnTo>
                  <a:lnTo>
                    <a:pt x="87" y="562"/>
                  </a:lnTo>
                  <a:lnTo>
                    <a:pt x="91" y="558"/>
                  </a:lnTo>
                  <a:lnTo>
                    <a:pt x="93" y="558"/>
                  </a:lnTo>
                  <a:lnTo>
                    <a:pt x="95" y="558"/>
                  </a:lnTo>
                  <a:lnTo>
                    <a:pt x="95" y="552"/>
                  </a:lnTo>
                  <a:lnTo>
                    <a:pt x="106" y="546"/>
                  </a:lnTo>
                  <a:lnTo>
                    <a:pt x="110" y="546"/>
                  </a:lnTo>
                  <a:lnTo>
                    <a:pt x="114" y="548"/>
                  </a:lnTo>
                  <a:lnTo>
                    <a:pt x="116" y="546"/>
                  </a:lnTo>
                  <a:lnTo>
                    <a:pt x="127" y="543"/>
                  </a:lnTo>
                  <a:lnTo>
                    <a:pt x="129" y="546"/>
                  </a:lnTo>
                  <a:lnTo>
                    <a:pt x="135" y="543"/>
                  </a:lnTo>
                  <a:lnTo>
                    <a:pt x="137" y="546"/>
                  </a:lnTo>
                  <a:lnTo>
                    <a:pt x="141" y="546"/>
                  </a:lnTo>
                  <a:lnTo>
                    <a:pt x="146" y="543"/>
                  </a:lnTo>
                  <a:lnTo>
                    <a:pt x="146" y="548"/>
                  </a:lnTo>
                  <a:lnTo>
                    <a:pt x="150" y="548"/>
                  </a:lnTo>
                  <a:lnTo>
                    <a:pt x="152" y="548"/>
                  </a:lnTo>
                  <a:lnTo>
                    <a:pt x="154" y="550"/>
                  </a:lnTo>
                  <a:lnTo>
                    <a:pt x="156" y="548"/>
                  </a:lnTo>
                  <a:lnTo>
                    <a:pt x="165" y="548"/>
                  </a:lnTo>
                  <a:lnTo>
                    <a:pt x="165" y="550"/>
                  </a:lnTo>
                  <a:lnTo>
                    <a:pt x="167" y="550"/>
                  </a:lnTo>
                  <a:lnTo>
                    <a:pt x="171" y="546"/>
                  </a:lnTo>
                  <a:lnTo>
                    <a:pt x="175" y="548"/>
                  </a:lnTo>
                  <a:lnTo>
                    <a:pt x="179" y="543"/>
                  </a:lnTo>
                  <a:lnTo>
                    <a:pt x="181" y="539"/>
                  </a:lnTo>
                  <a:lnTo>
                    <a:pt x="184" y="539"/>
                  </a:lnTo>
                  <a:lnTo>
                    <a:pt x="188" y="535"/>
                  </a:lnTo>
                  <a:lnTo>
                    <a:pt x="190" y="527"/>
                  </a:lnTo>
                  <a:lnTo>
                    <a:pt x="194" y="524"/>
                  </a:lnTo>
                  <a:lnTo>
                    <a:pt x="200" y="522"/>
                  </a:lnTo>
                  <a:lnTo>
                    <a:pt x="203" y="522"/>
                  </a:lnTo>
                  <a:lnTo>
                    <a:pt x="211" y="520"/>
                  </a:lnTo>
                  <a:lnTo>
                    <a:pt x="222" y="514"/>
                  </a:lnTo>
                  <a:lnTo>
                    <a:pt x="228" y="508"/>
                  </a:lnTo>
                  <a:lnTo>
                    <a:pt x="232" y="508"/>
                  </a:lnTo>
                  <a:lnTo>
                    <a:pt x="234" y="508"/>
                  </a:lnTo>
                  <a:lnTo>
                    <a:pt x="238" y="508"/>
                  </a:lnTo>
                  <a:lnTo>
                    <a:pt x="243" y="510"/>
                  </a:lnTo>
                  <a:lnTo>
                    <a:pt x="249" y="510"/>
                  </a:lnTo>
                  <a:lnTo>
                    <a:pt x="253" y="508"/>
                  </a:lnTo>
                  <a:lnTo>
                    <a:pt x="262" y="508"/>
                  </a:lnTo>
                  <a:lnTo>
                    <a:pt x="272" y="506"/>
                  </a:lnTo>
                  <a:lnTo>
                    <a:pt x="278" y="503"/>
                  </a:lnTo>
                  <a:lnTo>
                    <a:pt x="283" y="499"/>
                  </a:lnTo>
                  <a:lnTo>
                    <a:pt x="287" y="499"/>
                  </a:lnTo>
                  <a:lnTo>
                    <a:pt x="291" y="495"/>
                  </a:lnTo>
                  <a:lnTo>
                    <a:pt x="300" y="495"/>
                  </a:lnTo>
                  <a:lnTo>
                    <a:pt x="323" y="493"/>
                  </a:lnTo>
                  <a:lnTo>
                    <a:pt x="329" y="495"/>
                  </a:lnTo>
                  <a:lnTo>
                    <a:pt x="333" y="495"/>
                  </a:lnTo>
                  <a:lnTo>
                    <a:pt x="340" y="493"/>
                  </a:lnTo>
                  <a:lnTo>
                    <a:pt x="344" y="495"/>
                  </a:lnTo>
                  <a:lnTo>
                    <a:pt x="350" y="499"/>
                  </a:lnTo>
                  <a:lnTo>
                    <a:pt x="354" y="508"/>
                  </a:lnTo>
                  <a:lnTo>
                    <a:pt x="359" y="510"/>
                  </a:lnTo>
                  <a:lnTo>
                    <a:pt x="361" y="508"/>
                  </a:lnTo>
                  <a:lnTo>
                    <a:pt x="363" y="506"/>
                  </a:lnTo>
                  <a:lnTo>
                    <a:pt x="365" y="508"/>
                  </a:lnTo>
                  <a:lnTo>
                    <a:pt x="367" y="508"/>
                  </a:lnTo>
                  <a:lnTo>
                    <a:pt x="371" y="508"/>
                  </a:lnTo>
                  <a:lnTo>
                    <a:pt x="375" y="512"/>
                  </a:lnTo>
                  <a:lnTo>
                    <a:pt x="382" y="514"/>
                  </a:lnTo>
                  <a:lnTo>
                    <a:pt x="384" y="512"/>
                  </a:lnTo>
                  <a:lnTo>
                    <a:pt x="392" y="518"/>
                  </a:lnTo>
                  <a:lnTo>
                    <a:pt x="390" y="522"/>
                  </a:lnTo>
                  <a:lnTo>
                    <a:pt x="394" y="522"/>
                  </a:lnTo>
                  <a:lnTo>
                    <a:pt x="396" y="527"/>
                  </a:lnTo>
                  <a:lnTo>
                    <a:pt x="396" y="529"/>
                  </a:lnTo>
                  <a:lnTo>
                    <a:pt x="392" y="529"/>
                  </a:lnTo>
                  <a:lnTo>
                    <a:pt x="392" y="531"/>
                  </a:lnTo>
                  <a:lnTo>
                    <a:pt x="394" y="539"/>
                  </a:lnTo>
                  <a:lnTo>
                    <a:pt x="399" y="539"/>
                  </a:lnTo>
                  <a:lnTo>
                    <a:pt x="403" y="543"/>
                  </a:lnTo>
                  <a:lnTo>
                    <a:pt x="405" y="550"/>
                  </a:lnTo>
                  <a:lnTo>
                    <a:pt x="403" y="554"/>
                  </a:lnTo>
                  <a:lnTo>
                    <a:pt x="407" y="562"/>
                  </a:lnTo>
                  <a:lnTo>
                    <a:pt x="407" y="567"/>
                  </a:lnTo>
                  <a:lnTo>
                    <a:pt x="407" y="569"/>
                  </a:lnTo>
                  <a:lnTo>
                    <a:pt x="407" y="575"/>
                  </a:lnTo>
                  <a:lnTo>
                    <a:pt x="405" y="577"/>
                  </a:lnTo>
                  <a:lnTo>
                    <a:pt x="403" y="577"/>
                  </a:lnTo>
                  <a:lnTo>
                    <a:pt x="403" y="577"/>
                  </a:lnTo>
                  <a:lnTo>
                    <a:pt x="405" y="581"/>
                  </a:lnTo>
                  <a:lnTo>
                    <a:pt x="407" y="584"/>
                  </a:lnTo>
                  <a:lnTo>
                    <a:pt x="409" y="588"/>
                  </a:lnTo>
                  <a:lnTo>
                    <a:pt x="413" y="586"/>
                  </a:lnTo>
                  <a:lnTo>
                    <a:pt x="415" y="590"/>
                  </a:lnTo>
                  <a:lnTo>
                    <a:pt x="415" y="586"/>
                  </a:lnTo>
                  <a:lnTo>
                    <a:pt x="415" y="581"/>
                  </a:lnTo>
                  <a:lnTo>
                    <a:pt x="418" y="579"/>
                  </a:lnTo>
                  <a:lnTo>
                    <a:pt x="420" y="575"/>
                  </a:lnTo>
                  <a:lnTo>
                    <a:pt x="422" y="575"/>
                  </a:lnTo>
                  <a:lnTo>
                    <a:pt x="424" y="573"/>
                  </a:lnTo>
                  <a:lnTo>
                    <a:pt x="428" y="571"/>
                  </a:lnTo>
                  <a:lnTo>
                    <a:pt x="428" y="567"/>
                  </a:lnTo>
                  <a:lnTo>
                    <a:pt x="432" y="562"/>
                  </a:lnTo>
                  <a:lnTo>
                    <a:pt x="441" y="558"/>
                  </a:lnTo>
                  <a:lnTo>
                    <a:pt x="441" y="556"/>
                  </a:lnTo>
                  <a:lnTo>
                    <a:pt x="443" y="556"/>
                  </a:lnTo>
                  <a:lnTo>
                    <a:pt x="449" y="552"/>
                  </a:lnTo>
                  <a:lnTo>
                    <a:pt x="451" y="548"/>
                  </a:lnTo>
                  <a:lnTo>
                    <a:pt x="455" y="539"/>
                  </a:lnTo>
                  <a:lnTo>
                    <a:pt x="462" y="537"/>
                  </a:lnTo>
                  <a:lnTo>
                    <a:pt x="464" y="535"/>
                  </a:lnTo>
                  <a:lnTo>
                    <a:pt x="462" y="531"/>
                  </a:lnTo>
                  <a:lnTo>
                    <a:pt x="464" y="524"/>
                  </a:lnTo>
                  <a:lnTo>
                    <a:pt x="466" y="531"/>
                  </a:lnTo>
                  <a:lnTo>
                    <a:pt x="466" y="535"/>
                  </a:lnTo>
                  <a:lnTo>
                    <a:pt x="466" y="541"/>
                  </a:lnTo>
                  <a:lnTo>
                    <a:pt x="464" y="543"/>
                  </a:lnTo>
                  <a:lnTo>
                    <a:pt x="462" y="554"/>
                  </a:lnTo>
                  <a:lnTo>
                    <a:pt x="453" y="560"/>
                  </a:lnTo>
                  <a:lnTo>
                    <a:pt x="453" y="565"/>
                  </a:lnTo>
                  <a:lnTo>
                    <a:pt x="451" y="567"/>
                  </a:lnTo>
                  <a:lnTo>
                    <a:pt x="451" y="571"/>
                  </a:lnTo>
                  <a:lnTo>
                    <a:pt x="447" y="579"/>
                  </a:lnTo>
                  <a:lnTo>
                    <a:pt x="447" y="579"/>
                  </a:lnTo>
                  <a:lnTo>
                    <a:pt x="445" y="590"/>
                  </a:lnTo>
                  <a:lnTo>
                    <a:pt x="434" y="590"/>
                  </a:lnTo>
                  <a:lnTo>
                    <a:pt x="432" y="594"/>
                  </a:lnTo>
                  <a:lnTo>
                    <a:pt x="430" y="598"/>
                  </a:lnTo>
                  <a:lnTo>
                    <a:pt x="430" y="600"/>
                  </a:lnTo>
                  <a:lnTo>
                    <a:pt x="437" y="598"/>
                  </a:lnTo>
                  <a:lnTo>
                    <a:pt x="443" y="596"/>
                  </a:lnTo>
                  <a:lnTo>
                    <a:pt x="449" y="598"/>
                  </a:lnTo>
                  <a:lnTo>
                    <a:pt x="455" y="588"/>
                  </a:lnTo>
                  <a:lnTo>
                    <a:pt x="458" y="577"/>
                  </a:lnTo>
                  <a:lnTo>
                    <a:pt x="462" y="571"/>
                  </a:lnTo>
                  <a:lnTo>
                    <a:pt x="464" y="573"/>
                  </a:lnTo>
                  <a:lnTo>
                    <a:pt x="464" y="581"/>
                  </a:lnTo>
                  <a:lnTo>
                    <a:pt x="466" y="588"/>
                  </a:lnTo>
                  <a:lnTo>
                    <a:pt x="464" y="588"/>
                  </a:lnTo>
                  <a:lnTo>
                    <a:pt x="466" y="598"/>
                  </a:lnTo>
                  <a:lnTo>
                    <a:pt x="462" y="607"/>
                  </a:lnTo>
                  <a:lnTo>
                    <a:pt x="453" y="609"/>
                  </a:lnTo>
                  <a:lnTo>
                    <a:pt x="455" y="611"/>
                  </a:lnTo>
                  <a:lnTo>
                    <a:pt x="460" y="611"/>
                  </a:lnTo>
                  <a:lnTo>
                    <a:pt x="464" y="611"/>
                  </a:lnTo>
                  <a:lnTo>
                    <a:pt x="466" y="609"/>
                  </a:lnTo>
                  <a:lnTo>
                    <a:pt x="470" y="609"/>
                  </a:lnTo>
                  <a:lnTo>
                    <a:pt x="474" y="605"/>
                  </a:lnTo>
                  <a:lnTo>
                    <a:pt x="479" y="607"/>
                  </a:lnTo>
                  <a:lnTo>
                    <a:pt x="481" y="605"/>
                  </a:lnTo>
                  <a:lnTo>
                    <a:pt x="479" y="609"/>
                  </a:lnTo>
                  <a:lnTo>
                    <a:pt x="477" y="613"/>
                  </a:lnTo>
                  <a:lnTo>
                    <a:pt x="472" y="611"/>
                  </a:lnTo>
                  <a:lnTo>
                    <a:pt x="472" y="613"/>
                  </a:lnTo>
                  <a:lnTo>
                    <a:pt x="477" y="619"/>
                  </a:lnTo>
                  <a:lnTo>
                    <a:pt x="477" y="624"/>
                  </a:lnTo>
                  <a:lnTo>
                    <a:pt x="479" y="630"/>
                  </a:lnTo>
                  <a:lnTo>
                    <a:pt x="481" y="636"/>
                  </a:lnTo>
                  <a:lnTo>
                    <a:pt x="479" y="647"/>
                  </a:lnTo>
                  <a:lnTo>
                    <a:pt x="474" y="651"/>
                  </a:lnTo>
                  <a:lnTo>
                    <a:pt x="474" y="655"/>
                  </a:lnTo>
                  <a:lnTo>
                    <a:pt x="474" y="661"/>
                  </a:lnTo>
                  <a:lnTo>
                    <a:pt x="479" y="664"/>
                  </a:lnTo>
                  <a:lnTo>
                    <a:pt x="481" y="670"/>
                  </a:lnTo>
                  <a:lnTo>
                    <a:pt x="481" y="676"/>
                  </a:lnTo>
                  <a:lnTo>
                    <a:pt x="489" y="685"/>
                  </a:lnTo>
                  <a:lnTo>
                    <a:pt x="493" y="687"/>
                  </a:lnTo>
                  <a:lnTo>
                    <a:pt x="498" y="689"/>
                  </a:lnTo>
                  <a:lnTo>
                    <a:pt x="500" y="695"/>
                  </a:lnTo>
                  <a:lnTo>
                    <a:pt x="504" y="695"/>
                  </a:lnTo>
                  <a:lnTo>
                    <a:pt x="504" y="693"/>
                  </a:lnTo>
                  <a:lnTo>
                    <a:pt x="508" y="691"/>
                  </a:lnTo>
                  <a:lnTo>
                    <a:pt x="512" y="693"/>
                  </a:lnTo>
                  <a:lnTo>
                    <a:pt x="517" y="699"/>
                  </a:lnTo>
                  <a:lnTo>
                    <a:pt x="521" y="699"/>
                  </a:lnTo>
                  <a:lnTo>
                    <a:pt x="527" y="704"/>
                  </a:lnTo>
                  <a:lnTo>
                    <a:pt x="527" y="708"/>
                  </a:lnTo>
                  <a:lnTo>
                    <a:pt x="531" y="710"/>
                  </a:lnTo>
                  <a:lnTo>
                    <a:pt x="536" y="714"/>
                  </a:lnTo>
                  <a:lnTo>
                    <a:pt x="538" y="714"/>
                  </a:lnTo>
                  <a:lnTo>
                    <a:pt x="540" y="712"/>
                  </a:lnTo>
                  <a:lnTo>
                    <a:pt x="546" y="708"/>
                  </a:lnTo>
                  <a:lnTo>
                    <a:pt x="548" y="704"/>
                  </a:lnTo>
                  <a:lnTo>
                    <a:pt x="555" y="704"/>
                  </a:lnTo>
                  <a:lnTo>
                    <a:pt x="559" y="699"/>
                  </a:lnTo>
                  <a:lnTo>
                    <a:pt x="563" y="699"/>
                  </a:lnTo>
                  <a:lnTo>
                    <a:pt x="565" y="697"/>
                  </a:lnTo>
                  <a:lnTo>
                    <a:pt x="563" y="695"/>
                  </a:lnTo>
                  <a:lnTo>
                    <a:pt x="559" y="695"/>
                  </a:lnTo>
                  <a:lnTo>
                    <a:pt x="561" y="691"/>
                  </a:lnTo>
                  <a:lnTo>
                    <a:pt x="569" y="687"/>
                  </a:lnTo>
                  <a:lnTo>
                    <a:pt x="576" y="691"/>
                  </a:lnTo>
                  <a:lnTo>
                    <a:pt x="576" y="695"/>
                  </a:lnTo>
                  <a:lnTo>
                    <a:pt x="567" y="699"/>
                  </a:lnTo>
                  <a:lnTo>
                    <a:pt x="569" y="704"/>
                  </a:lnTo>
                  <a:lnTo>
                    <a:pt x="571" y="704"/>
                  </a:lnTo>
                  <a:lnTo>
                    <a:pt x="574" y="702"/>
                  </a:lnTo>
                  <a:lnTo>
                    <a:pt x="578" y="699"/>
                  </a:lnTo>
                  <a:lnTo>
                    <a:pt x="582" y="702"/>
                  </a:lnTo>
                  <a:lnTo>
                    <a:pt x="580" y="706"/>
                  </a:lnTo>
                  <a:lnTo>
                    <a:pt x="578" y="706"/>
                  </a:lnTo>
                  <a:lnTo>
                    <a:pt x="576" y="708"/>
                  </a:lnTo>
                  <a:lnTo>
                    <a:pt x="580" y="714"/>
                  </a:lnTo>
                  <a:lnTo>
                    <a:pt x="582" y="721"/>
                  </a:lnTo>
                  <a:lnTo>
                    <a:pt x="584" y="721"/>
                  </a:lnTo>
                  <a:lnTo>
                    <a:pt x="586" y="721"/>
                  </a:lnTo>
                  <a:lnTo>
                    <a:pt x="586" y="725"/>
                  </a:lnTo>
                  <a:lnTo>
                    <a:pt x="590" y="729"/>
                  </a:lnTo>
                  <a:lnTo>
                    <a:pt x="592" y="723"/>
                  </a:lnTo>
                  <a:lnTo>
                    <a:pt x="592" y="718"/>
                  </a:lnTo>
                  <a:lnTo>
                    <a:pt x="588" y="721"/>
                  </a:lnTo>
                  <a:lnTo>
                    <a:pt x="588" y="718"/>
                  </a:lnTo>
                  <a:lnTo>
                    <a:pt x="590" y="716"/>
                  </a:lnTo>
                  <a:lnTo>
                    <a:pt x="601" y="716"/>
                  </a:lnTo>
                  <a:lnTo>
                    <a:pt x="601" y="718"/>
                  </a:lnTo>
                  <a:lnTo>
                    <a:pt x="603" y="716"/>
                  </a:lnTo>
                  <a:lnTo>
                    <a:pt x="607" y="708"/>
                  </a:lnTo>
                  <a:lnTo>
                    <a:pt x="618" y="702"/>
                  </a:lnTo>
                  <a:lnTo>
                    <a:pt x="624" y="697"/>
                  </a:lnTo>
                  <a:lnTo>
                    <a:pt x="620" y="697"/>
                  </a:lnTo>
                  <a:lnTo>
                    <a:pt x="618" y="699"/>
                  </a:lnTo>
                  <a:lnTo>
                    <a:pt x="620" y="697"/>
                  </a:lnTo>
                  <a:lnTo>
                    <a:pt x="616" y="697"/>
                  </a:lnTo>
                  <a:lnTo>
                    <a:pt x="620" y="695"/>
                  </a:lnTo>
                  <a:lnTo>
                    <a:pt x="624" y="695"/>
                  </a:lnTo>
                  <a:lnTo>
                    <a:pt x="633" y="693"/>
                  </a:lnTo>
                  <a:lnTo>
                    <a:pt x="647" y="691"/>
                  </a:lnTo>
                  <a:lnTo>
                    <a:pt x="660" y="693"/>
                  </a:lnTo>
                  <a:lnTo>
                    <a:pt x="664" y="691"/>
                  </a:lnTo>
                  <a:lnTo>
                    <a:pt x="664" y="687"/>
                  </a:lnTo>
                  <a:lnTo>
                    <a:pt x="668" y="687"/>
                  </a:lnTo>
                  <a:lnTo>
                    <a:pt x="673" y="685"/>
                  </a:lnTo>
                  <a:lnTo>
                    <a:pt x="677" y="676"/>
                  </a:lnTo>
                  <a:lnTo>
                    <a:pt x="675" y="670"/>
                  </a:lnTo>
                  <a:lnTo>
                    <a:pt x="675" y="666"/>
                  </a:lnTo>
                  <a:lnTo>
                    <a:pt x="681" y="657"/>
                  </a:lnTo>
                  <a:lnTo>
                    <a:pt x="681" y="647"/>
                  </a:lnTo>
                  <a:lnTo>
                    <a:pt x="685" y="643"/>
                  </a:lnTo>
                  <a:lnTo>
                    <a:pt x="685" y="634"/>
                  </a:lnTo>
                  <a:lnTo>
                    <a:pt x="689" y="632"/>
                  </a:lnTo>
                  <a:lnTo>
                    <a:pt x="689" y="628"/>
                  </a:lnTo>
                  <a:lnTo>
                    <a:pt x="702" y="613"/>
                  </a:lnTo>
                  <a:lnTo>
                    <a:pt x="704" y="613"/>
                  </a:lnTo>
                  <a:lnTo>
                    <a:pt x="706" y="605"/>
                  </a:lnTo>
                  <a:lnTo>
                    <a:pt x="713" y="598"/>
                  </a:lnTo>
                  <a:lnTo>
                    <a:pt x="715" y="590"/>
                  </a:lnTo>
                  <a:lnTo>
                    <a:pt x="719" y="586"/>
                  </a:lnTo>
                  <a:lnTo>
                    <a:pt x="719" y="581"/>
                  </a:lnTo>
                  <a:lnTo>
                    <a:pt x="723" y="579"/>
                  </a:lnTo>
                  <a:lnTo>
                    <a:pt x="725" y="571"/>
                  </a:lnTo>
                  <a:lnTo>
                    <a:pt x="723" y="569"/>
                  </a:lnTo>
                  <a:lnTo>
                    <a:pt x="729" y="567"/>
                  </a:lnTo>
                  <a:lnTo>
                    <a:pt x="734" y="560"/>
                  </a:lnTo>
                  <a:lnTo>
                    <a:pt x="736" y="556"/>
                  </a:lnTo>
                  <a:lnTo>
                    <a:pt x="740" y="550"/>
                  </a:lnTo>
                  <a:lnTo>
                    <a:pt x="744" y="548"/>
                  </a:lnTo>
                  <a:lnTo>
                    <a:pt x="748" y="548"/>
                  </a:lnTo>
                  <a:lnTo>
                    <a:pt x="742" y="548"/>
                  </a:lnTo>
                  <a:lnTo>
                    <a:pt x="744" y="546"/>
                  </a:lnTo>
                  <a:lnTo>
                    <a:pt x="751" y="543"/>
                  </a:lnTo>
                  <a:lnTo>
                    <a:pt x="757" y="539"/>
                  </a:lnTo>
                  <a:lnTo>
                    <a:pt x="759" y="535"/>
                  </a:lnTo>
                  <a:lnTo>
                    <a:pt x="757" y="533"/>
                  </a:lnTo>
                  <a:lnTo>
                    <a:pt x="759" y="529"/>
                  </a:lnTo>
                  <a:lnTo>
                    <a:pt x="765" y="524"/>
                  </a:lnTo>
                  <a:lnTo>
                    <a:pt x="765" y="520"/>
                  </a:lnTo>
                  <a:lnTo>
                    <a:pt x="770" y="518"/>
                  </a:lnTo>
                  <a:lnTo>
                    <a:pt x="774" y="510"/>
                  </a:lnTo>
                  <a:lnTo>
                    <a:pt x="774" y="508"/>
                  </a:lnTo>
                  <a:lnTo>
                    <a:pt x="776" y="501"/>
                  </a:lnTo>
                  <a:lnTo>
                    <a:pt x="774" y="499"/>
                  </a:lnTo>
                  <a:lnTo>
                    <a:pt x="776" y="495"/>
                  </a:lnTo>
                  <a:lnTo>
                    <a:pt x="780" y="482"/>
                  </a:lnTo>
                  <a:lnTo>
                    <a:pt x="782" y="476"/>
                  </a:lnTo>
                  <a:lnTo>
                    <a:pt x="788" y="463"/>
                  </a:lnTo>
                  <a:lnTo>
                    <a:pt x="788" y="457"/>
                  </a:lnTo>
                  <a:lnTo>
                    <a:pt x="793" y="449"/>
                  </a:lnTo>
                  <a:lnTo>
                    <a:pt x="797" y="444"/>
                  </a:lnTo>
                  <a:lnTo>
                    <a:pt x="799" y="438"/>
                  </a:lnTo>
                  <a:lnTo>
                    <a:pt x="799" y="432"/>
                  </a:lnTo>
                  <a:lnTo>
                    <a:pt x="801" y="428"/>
                  </a:lnTo>
                  <a:lnTo>
                    <a:pt x="799" y="419"/>
                  </a:lnTo>
                  <a:lnTo>
                    <a:pt x="799" y="415"/>
                  </a:lnTo>
                  <a:lnTo>
                    <a:pt x="797" y="406"/>
                  </a:lnTo>
                  <a:lnTo>
                    <a:pt x="795" y="404"/>
                  </a:lnTo>
                  <a:lnTo>
                    <a:pt x="795" y="400"/>
                  </a:lnTo>
                  <a:lnTo>
                    <a:pt x="797" y="398"/>
                  </a:lnTo>
                  <a:lnTo>
                    <a:pt x="797" y="394"/>
                  </a:lnTo>
                  <a:lnTo>
                    <a:pt x="799" y="387"/>
                  </a:lnTo>
                  <a:lnTo>
                    <a:pt x="799" y="385"/>
                  </a:lnTo>
                  <a:lnTo>
                    <a:pt x="799" y="375"/>
                  </a:lnTo>
                  <a:lnTo>
                    <a:pt x="801" y="371"/>
                  </a:lnTo>
                  <a:lnTo>
                    <a:pt x="799" y="369"/>
                  </a:lnTo>
                  <a:lnTo>
                    <a:pt x="799" y="364"/>
                  </a:lnTo>
                  <a:lnTo>
                    <a:pt x="799" y="356"/>
                  </a:lnTo>
                  <a:lnTo>
                    <a:pt x="797" y="356"/>
                  </a:lnTo>
                  <a:lnTo>
                    <a:pt x="799" y="352"/>
                  </a:lnTo>
                  <a:lnTo>
                    <a:pt x="795" y="350"/>
                  </a:lnTo>
                  <a:lnTo>
                    <a:pt x="793" y="345"/>
                  </a:lnTo>
                  <a:lnTo>
                    <a:pt x="793" y="341"/>
                  </a:lnTo>
                  <a:lnTo>
                    <a:pt x="788" y="337"/>
                  </a:lnTo>
                  <a:lnTo>
                    <a:pt x="786" y="333"/>
                  </a:lnTo>
                  <a:lnTo>
                    <a:pt x="784" y="326"/>
                  </a:lnTo>
                  <a:lnTo>
                    <a:pt x="782" y="322"/>
                  </a:lnTo>
                  <a:lnTo>
                    <a:pt x="780" y="322"/>
                  </a:lnTo>
                  <a:lnTo>
                    <a:pt x="778" y="322"/>
                  </a:lnTo>
                  <a:lnTo>
                    <a:pt x="774" y="320"/>
                  </a:lnTo>
                  <a:lnTo>
                    <a:pt x="774" y="316"/>
                  </a:lnTo>
                  <a:lnTo>
                    <a:pt x="772" y="314"/>
                  </a:lnTo>
                  <a:lnTo>
                    <a:pt x="772" y="312"/>
                  </a:lnTo>
                  <a:lnTo>
                    <a:pt x="767" y="307"/>
                  </a:lnTo>
                  <a:lnTo>
                    <a:pt x="763" y="305"/>
                  </a:lnTo>
                  <a:lnTo>
                    <a:pt x="765" y="301"/>
                  </a:lnTo>
                  <a:lnTo>
                    <a:pt x="763" y="297"/>
                  </a:lnTo>
                  <a:lnTo>
                    <a:pt x="765" y="293"/>
                  </a:lnTo>
                  <a:lnTo>
                    <a:pt x="767" y="286"/>
                  </a:lnTo>
                  <a:lnTo>
                    <a:pt x="765" y="284"/>
                  </a:lnTo>
                  <a:lnTo>
                    <a:pt x="767" y="280"/>
                  </a:lnTo>
                  <a:lnTo>
                    <a:pt x="763" y="278"/>
                  </a:lnTo>
                  <a:lnTo>
                    <a:pt x="763" y="280"/>
                  </a:lnTo>
                  <a:lnTo>
                    <a:pt x="765" y="282"/>
                  </a:lnTo>
                  <a:lnTo>
                    <a:pt x="763" y="284"/>
                  </a:lnTo>
                  <a:lnTo>
                    <a:pt x="755" y="276"/>
                  </a:lnTo>
                  <a:lnTo>
                    <a:pt x="753" y="272"/>
                  </a:lnTo>
                  <a:lnTo>
                    <a:pt x="751" y="272"/>
                  </a:lnTo>
                  <a:lnTo>
                    <a:pt x="751" y="276"/>
                  </a:lnTo>
                  <a:lnTo>
                    <a:pt x="748" y="278"/>
                  </a:lnTo>
                  <a:lnTo>
                    <a:pt x="751" y="284"/>
                  </a:lnTo>
                  <a:lnTo>
                    <a:pt x="746" y="278"/>
                  </a:lnTo>
                  <a:lnTo>
                    <a:pt x="744" y="282"/>
                  </a:lnTo>
                  <a:lnTo>
                    <a:pt x="744" y="278"/>
                  </a:lnTo>
                  <a:lnTo>
                    <a:pt x="744" y="274"/>
                  </a:lnTo>
                  <a:lnTo>
                    <a:pt x="742" y="263"/>
                  </a:lnTo>
                  <a:lnTo>
                    <a:pt x="744" y="261"/>
                  </a:lnTo>
                  <a:lnTo>
                    <a:pt x="744" y="259"/>
                  </a:lnTo>
                  <a:lnTo>
                    <a:pt x="740" y="257"/>
                  </a:lnTo>
                  <a:lnTo>
                    <a:pt x="742" y="253"/>
                  </a:lnTo>
                  <a:lnTo>
                    <a:pt x="738" y="250"/>
                  </a:lnTo>
                  <a:lnTo>
                    <a:pt x="740" y="248"/>
                  </a:lnTo>
                  <a:lnTo>
                    <a:pt x="734" y="242"/>
                  </a:lnTo>
                  <a:lnTo>
                    <a:pt x="732" y="238"/>
                  </a:lnTo>
                  <a:lnTo>
                    <a:pt x="732" y="234"/>
                  </a:lnTo>
                  <a:lnTo>
                    <a:pt x="734" y="234"/>
                  </a:lnTo>
                  <a:lnTo>
                    <a:pt x="734" y="232"/>
                  </a:lnTo>
                  <a:lnTo>
                    <a:pt x="732" y="225"/>
                  </a:lnTo>
                  <a:lnTo>
                    <a:pt x="729" y="225"/>
                  </a:lnTo>
                  <a:lnTo>
                    <a:pt x="725" y="225"/>
                  </a:lnTo>
                  <a:lnTo>
                    <a:pt x="723" y="219"/>
                  </a:lnTo>
                  <a:lnTo>
                    <a:pt x="719" y="219"/>
                  </a:lnTo>
                  <a:lnTo>
                    <a:pt x="715" y="217"/>
                  </a:lnTo>
                  <a:lnTo>
                    <a:pt x="713" y="219"/>
                  </a:lnTo>
                  <a:lnTo>
                    <a:pt x="713" y="217"/>
                  </a:lnTo>
                  <a:lnTo>
                    <a:pt x="708" y="215"/>
                  </a:lnTo>
                  <a:lnTo>
                    <a:pt x="704" y="217"/>
                  </a:lnTo>
                  <a:lnTo>
                    <a:pt x="706" y="215"/>
                  </a:lnTo>
                  <a:lnTo>
                    <a:pt x="711" y="213"/>
                  </a:lnTo>
                  <a:lnTo>
                    <a:pt x="711" y="210"/>
                  </a:lnTo>
                  <a:lnTo>
                    <a:pt x="711" y="208"/>
                  </a:lnTo>
                  <a:lnTo>
                    <a:pt x="706" y="208"/>
                  </a:lnTo>
                  <a:lnTo>
                    <a:pt x="702" y="208"/>
                  </a:lnTo>
                  <a:lnTo>
                    <a:pt x="702" y="206"/>
                  </a:lnTo>
                  <a:lnTo>
                    <a:pt x="700" y="206"/>
                  </a:lnTo>
                  <a:lnTo>
                    <a:pt x="692" y="200"/>
                  </a:lnTo>
                  <a:lnTo>
                    <a:pt x="687" y="194"/>
                  </a:lnTo>
                  <a:lnTo>
                    <a:pt x="687" y="187"/>
                  </a:lnTo>
                  <a:lnTo>
                    <a:pt x="683" y="181"/>
                  </a:lnTo>
                  <a:lnTo>
                    <a:pt x="685" y="179"/>
                  </a:lnTo>
                  <a:lnTo>
                    <a:pt x="685" y="177"/>
                  </a:lnTo>
                  <a:lnTo>
                    <a:pt x="687" y="168"/>
                  </a:lnTo>
                  <a:lnTo>
                    <a:pt x="685" y="158"/>
                  </a:lnTo>
                  <a:lnTo>
                    <a:pt x="683" y="154"/>
                  </a:lnTo>
                  <a:lnTo>
                    <a:pt x="685" y="154"/>
                  </a:lnTo>
                  <a:lnTo>
                    <a:pt x="683" y="149"/>
                  </a:lnTo>
                  <a:lnTo>
                    <a:pt x="679" y="149"/>
                  </a:lnTo>
                  <a:lnTo>
                    <a:pt x="677" y="143"/>
                  </a:lnTo>
                  <a:lnTo>
                    <a:pt x="677" y="132"/>
                  </a:lnTo>
                  <a:lnTo>
                    <a:pt x="677" y="132"/>
                  </a:lnTo>
                  <a:lnTo>
                    <a:pt x="677" y="130"/>
                  </a:lnTo>
                  <a:lnTo>
                    <a:pt x="675" y="126"/>
                  </a:lnTo>
                  <a:lnTo>
                    <a:pt x="675" y="116"/>
                  </a:lnTo>
                  <a:lnTo>
                    <a:pt x="677" y="111"/>
                  </a:lnTo>
                  <a:lnTo>
                    <a:pt x="675" y="107"/>
                  </a:lnTo>
                  <a:lnTo>
                    <a:pt x="677" y="107"/>
                  </a:lnTo>
                  <a:lnTo>
                    <a:pt x="677" y="103"/>
                  </a:lnTo>
                  <a:lnTo>
                    <a:pt x="670" y="97"/>
                  </a:lnTo>
                  <a:lnTo>
                    <a:pt x="666" y="95"/>
                  </a:lnTo>
                  <a:lnTo>
                    <a:pt x="666" y="92"/>
                  </a:lnTo>
                  <a:lnTo>
                    <a:pt x="662" y="88"/>
                  </a:lnTo>
                  <a:lnTo>
                    <a:pt x="658" y="90"/>
                  </a:lnTo>
                  <a:lnTo>
                    <a:pt x="656" y="88"/>
                  </a:lnTo>
                  <a:lnTo>
                    <a:pt x="654" y="95"/>
                  </a:lnTo>
                  <a:lnTo>
                    <a:pt x="649" y="95"/>
                  </a:lnTo>
                  <a:lnTo>
                    <a:pt x="647" y="88"/>
                  </a:lnTo>
                  <a:lnTo>
                    <a:pt x="647" y="84"/>
                  </a:lnTo>
                  <a:lnTo>
                    <a:pt x="645" y="78"/>
                  </a:lnTo>
                  <a:lnTo>
                    <a:pt x="645" y="71"/>
                  </a:lnTo>
                  <a:lnTo>
                    <a:pt x="645" y="63"/>
                  </a:lnTo>
                  <a:lnTo>
                    <a:pt x="643" y="63"/>
                  </a:lnTo>
                  <a:lnTo>
                    <a:pt x="641" y="59"/>
                  </a:lnTo>
                  <a:lnTo>
                    <a:pt x="643" y="57"/>
                  </a:lnTo>
                  <a:lnTo>
                    <a:pt x="641" y="52"/>
                  </a:lnTo>
                  <a:lnTo>
                    <a:pt x="641" y="48"/>
                  </a:lnTo>
                  <a:lnTo>
                    <a:pt x="639" y="48"/>
                  </a:lnTo>
                  <a:lnTo>
                    <a:pt x="639" y="42"/>
                  </a:lnTo>
                  <a:lnTo>
                    <a:pt x="641" y="40"/>
                  </a:lnTo>
                  <a:lnTo>
                    <a:pt x="639" y="38"/>
                  </a:lnTo>
                  <a:lnTo>
                    <a:pt x="635" y="40"/>
                  </a:lnTo>
                  <a:lnTo>
                    <a:pt x="633" y="38"/>
                  </a:lnTo>
                  <a:lnTo>
                    <a:pt x="635" y="27"/>
                  </a:lnTo>
                  <a:lnTo>
                    <a:pt x="633" y="25"/>
                  </a:lnTo>
                  <a:lnTo>
                    <a:pt x="630" y="19"/>
                  </a:lnTo>
                  <a:lnTo>
                    <a:pt x="626" y="19"/>
                  </a:lnTo>
                  <a:lnTo>
                    <a:pt x="626" y="17"/>
                  </a:lnTo>
                  <a:lnTo>
                    <a:pt x="622" y="19"/>
                  </a:lnTo>
                  <a:lnTo>
                    <a:pt x="620" y="21"/>
                  </a:lnTo>
                  <a:lnTo>
                    <a:pt x="620" y="27"/>
                  </a:lnTo>
                  <a:lnTo>
                    <a:pt x="618" y="33"/>
                  </a:lnTo>
                  <a:lnTo>
                    <a:pt x="618" y="35"/>
                  </a:lnTo>
                  <a:lnTo>
                    <a:pt x="618" y="40"/>
                  </a:lnTo>
                  <a:lnTo>
                    <a:pt x="616" y="40"/>
                  </a:lnTo>
                  <a:lnTo>
                    <a:pt x="611" y="46"/>
                  </a:lnTo>
                  <a:lnTo>
                    <a:pt x="609" y="50"/>
                  </a:lnTo>
                  <a:lnTo>
                    <a:pt x="611" y="54"/>
                  </a:lnTo>
                  <a:lnTo>
                    <a:pt x="616" y="57"/>
                  </a:lnTo>
                  <a:lnTo>
                    <a:pt x="614" y="59"/>
                  </a:lnTo>
                  <a:lnTo>
                    <a:pt x="611" y="59"/>
                  </a:lnTo>
                  <a:lnTo>
                    <a:pt x="609" y="61"/>
                  </a:lnTo>
                  <a:lnTo>
                    <a:pt x="607" y="65"/>
                  </a:lnTo>
                  <a:lnTo>
                    <a:pt x="609" y="71"/>
                  </a:lnTo>
                  <a:lnTo>
                    <a:pt x="609" y="73"/>
                  </a:lnTo>
                  <a:lnTo>
                    <a:pt x="607" y="73"/>
                  </a:lnTo>
                  <a:lnTo>
                    <a:pt x="605" y="73"/>
                  </a:lnTo>
                  <a:lnTo>
                    <a:pt x="603" y="84"/>
                  </a:lnTo>
                  <a:lnTo>
                    <a:pt x="605" y="90"/>
                  </a:lnTo>
                  <a:lnTo>
                    <a:pt x="603" y="99"/>
                  </a:lnTo>
                  <a:lnTo>
                    <a:pt x="605" y="103"/>
                  </a:lnTo>
                  <a:lnTo>
                    <a:pt x="605" y="109"/>
                  </a:lnTo>
                  <a:lnTo>
                    <a:pt x="601" y="111"/>
                  </a:lnTo>
                  <a:lnTo>
                    <a:pt x="601" y="116"/>
                  </a:lnTo>
                  <a:lnTo>
                    <a:pt x="597" y="124"/>
                  </a:lnTo>
                  <a:lnTo>
                    <a:pt x="597" y="135"/>
                  </a:lnTo>
                  <a:lnTo>
                    <a:pt x="592" y="139"/>
                  </a:lnTo>
                  <a:lnTo>
                    <a:pt x="595" y="143"/>
                  </a:lnTo>
                  <a:lnTo>
                    <a:pt x="592" y="149"/>
                  </a:lnTo>
                  <a:lnTo>
                    <a:pt x="588" y="151"/>
                  </a:lnTo>
                  <a:lnTo>
                    <a:pt x="588" y="160"/>
                  </a:lnTo>
                  <a:lnTo>
                    <a:pt x="582" y="164"/>
                  </a:lnTo>
                  <a:lnTo>
                    <a:pt x="569" y="170"/>
                  </a:lnTo>
                  <a:lnTo>
                    <a:pt x="565" y="166"/>
                  </a:lnTo>
                  <a:lnTo>
                    <a:pt x="559" y="166"/>
                  </a:lnTo>
                  <a:lnTo>
                    <a:pt x="557" y="162"/>
                  </a:lnTo>
                  <a:lnTo>
                    <a:pt x="550" y="158"/>
                  </a:lnTo>
                  <a:lnTo>
                    <a:pt x="550" y="156"/>
                  </a:lnTo>
                  <a:lnTo>
                    <a:pt x="550" y="154"/>
                  </a:lnTo>
                  <a:lnTo>
                    <a:pt x="548" y="149"/>
                  </a:lnTo>
                  <a:lnTo>
                    <a:pt x="544" y="149"/>
                  </a:lnTo>
                  <a:lnTo>
                    <a:pt x="540" y="147"/>
                  </a:lnTo>
                  <a:lnTo>
                    <a:pt x="533" y="147"/>
                  </a:lnTo>
                  <a:lnTo>
                    <a:pt x="527" y="143"/>
                  </a:lnTo>
                  <a:lnTo>
                    <a:pt x="527" y="139"/>
                  </a:lnTo>
                  <a:lnTo>
                    <a:pt x="523" y="135"/>
                  </a:lnTo>
                  <a:lnTo>
                    <a:pt x="517" y="135"/>
                  </a:lnTo>
                  <a:lnTo>
                    <a:pt x="512" y="130"/>
                  </a:lnTo>
                  <a:lnTo>
                    <a:pt x="512" y="128"/>
                  </a:lnTo>
                  <a:lnTo>
                    <a:pt x="510" y="128"/>
                  </a:lnTo>
                  <a:lnTo>
                    <a:pt x="508" y="126"/>
                  </a:lnTo>
                  <a:lnTo>
                    <a:pt x="504" y="126"/>
                  </a:lnTo>
                  <a:lnTo>
                    <a:pt x="500" y="126"/>
                  </a:lnTo>
                  <a:lnTo>
                    <a:pt x="500" y="124"/>
                  </a:lnTo>
                  <a:lnTo>
                    <a:pt x="496" y="120"/>
                  </a:lnTo>
                  <a:lnTo>
                    <a:pt x="496" y="116"/>
                  </a:lnTo>
                  <a:lnTo>
                    <a:pt x="489" y="109"/>
                  </a:lnTo>
                  <a:lnTo>
                    <a:pt x="487" y="109"/>
                  </a:lnTo>
                  <a:lnTo>
                    <a:pt x="483" y="105"/>
                  </a:lnTo>
                  <a:lnTo>
                    <a:pt x="481" y="99"/>
                  </a:lnTo>
                  <a:lnTo>
                    <a:pt x="485" y="95"/>
                  </a:lnTo>
                  <a:lnTo>
                    <a:pt x="487" y="88"/>
                  </a:lnTo>
                  <a:lnTo>
                    <a:pt x="491" y="86"/>
                  </a:lnTo>
                  <a:lnTo>
                    <a:pt x="491" y="80"/>
                  </a:lnTo>
                  <a:lnTo>
                    <a:pt x="493" y="78"/>
                  </a:lnTo>
                  <a:lnTo>
                    <a:pt x="489" y="80"/>
                  </a:lnTo>
                  <a:lnTo>
                    <a:pt x="487" y="73"/>
                  </a:lnTo>
                  <a:lnTo>
                    <a:pt x="491" y="71"/>
                  </a:lnTo>
                  <a:lnTo>
                    <a:pt x="491" y="67"/>
                  </a:lnTo>
                  <a:lnTo>
                    <a:pt x="493" y="67"/>
                  </a:lnTo>
                  <a:lnTo>
                    <a:pt x="496" y="67"/>
                  </a:lnTo>
                  <a:lnTo>
                    <a:pt x="496" y="67"/>
                  </a:lnTo>
                  <a:lnTo>
                    <a:pt x="500" y="69"/>
                  </a:lnTo>
                  <a:lnTo>
                    <a:pt x="504" y="67"/>
                  </a:lnTo>
                  <a:lnTo>
                    <a:pt x="506" y="61"/>
                  </a:lnTo>
                  <a:lnTo>
                    <a:pt x="502" y="59"/>
                  </a:lnTo>
                  <a:lnTo>
                    <a:pt x="506" y="57"/>
                  </a:lnTo>
                  <a:lnTo>
                    <a:pt x="508" y="57"/>
                  </a:lnTo>
                  <a:lnTo>
                    <a:pt x="510" y="50"/>
                  </a:lnTo>
                  <a:lnTo>
                    <a:pt x="512" y="50"/>
                  </a:lnTo>
                  <a:lnTo>
                    <a:pt x="515" y="46"/>
                  </a:lnTo>
                  <a:lnTo>
                    <a:pt x="517" y="44"/>
                  </a:lnTo>
                  <a:lnTo>
                    <a:pt x="512" y="42"/>
                  </a:lnTo>
                  <a:lnTo>
                    <a:pt x="508" y="44"/>
                  </a:lnTo>
                  <a:lnTo>
                    <a:pt x="506" y="44"/>
                  </a:lnTo>
                  <a:lnTo>
                    <a:pt x="506" y="38"/>
                  </a:lnTo>
                  <a:lnTo>
                    <a:pt x="502" y="38"/>
                  </a:lnTo>
                  <a:lnTo>
                    <a:pt x="498" y="44"/>
                  </a:lnTo>
                  <a:lnTo>
                    <a:pt x="500" y="46"/>
                  </a:lnTo>
                  <a:lnTo>
                    <a:pt x="500" y="48"/>
                  </a:lnTo>
                  <a:lnTo>
                    <a:pt x="498" y="50"/>
                  </a:lnTo>
                  <a:lnTo>
                    <a:pt x="493" y="48"/>
                  </a:lnTo>
                  <a:lnTo>
                    <a:pt x="493" y="46"/>
                  </a:lnTo>
                  <a:lnTo>
                    <a:pt x="491" y="44"/>
                  </a:lnTo>
                  <a:lnTo>
                    <a:pt x="489" y="46"/>
                  </a:lnTo>
                  <a:lnTo>
                    <a:pt x="487" y="46"/>
                  </a:lnTo>
                  <a:lnTo>
                    <a:pt x="487" y="44"/>
                  </a:lnTo>
                  <a:lnTo>
                    <a:pt x="489" y="42"/>
                  </a:lnTo>
                  <a:lnTo>
                    <a:pt x="491" y="40"/>
                  </a:lnTo>
                  <a:lnTo>
                    <a:pt x="487" y="40"/>
                  </a:lnTo>
                  <a:lnTo>
                    <a:pt x="485" y="44"/>
                  </a:lnTo>
                  <a:lnTo>
                    <a:pt x="481" y="44"/>
                  </a:lnTo>
                  <a:lnTo>
                    <a:pt x="481" y="46"/>
                  </a:lnTo>
                  <a:lnTo>
                    <a:pt x="479" y="46"/>
                  </a:lnTo>
                  <a:lnTo>
                    <a:pt x="477" y="44"/>
                  </a:lnTo>
                  <a:lnTo>
                    <a:pt x="472" y="44"/>
                  </a:lnTo>
                  <a:lnTo>
                    <a:pt x="472" y="42"/>
                  </a:lnTo>
                  <a:lnTo>
                    <a:pt x="470" y="38"/>
                  </a:lnTo>
                  <a:lnTo>
                    <a:pt x="468" y="38"/>
                  </a:lnTo>
                  <a:lnTo>
                    <a:pt x="464" y="40"/>
                  </a:lnTo>
                  <a:lnTo>
                    <a:pt x="460" y="40"/>
                  </a:lnTo>
                  <a:lnTo>
                    <a:pt x="458" y="40"/>
                  </a:lnTo>
                  <a:lnTo>
                    <a:pt x="458" y="38"/>
                  </a:lnTo>
                  <a:lnTo>
                    <a:pt x="455" y="38"/>
                  </a:lnTo>
                  <a:lnTo>
                    <a:pt x="453" y="33"/>
                  </a:lnTo>
                  <a:lnTo>
                    <a:pt x="449" y="35"/>
                  </a:lnTo>
                  <a:lnTo>
                    <a:pt x="443" y="33"/>
                  </a:lnTo>
                  <a:lnTo>
                    <a:pt x="439" y="33"/>
                  </a:lnTo>
                  <a:lnTo>
                    <a:pt x="439" y="29"/>
                  </a:lnTo>
                  <a:lnTo>
                    <a:pt x="437" y="25"/>
                  </a:lnTo>
                  <a:lnTo>
                    <a:pt x="434" y="27"/>
                  </a:lnTo>
                  <a:lnTo>
                    <a:pt x="434" y="27"/>
                  </a:lnTo>
                  <a:lnTo>
                    <a:pt x="428" y="29"/>
                  </a:lnTo>
                  <a:lnTo>
                    <a:pt x="428" y="27"/>
                  </a:lnTo>
                  <a:lnTo>
                    <a:pt x="424" y="25"/>
                  </a:lnTo>
                  <a:lnTo>
                    <a:pt x="420" y="23"/>
                  </a:lnTo>
                  <a:lnTo>
                    <a:pt x="418" y="23"/>
                  </a:lnTo>
                  <a:lnTo>
                    <a:pt x="415" y="21"/>
                  </a:lnTo>
                  <a:lnTo>
                    <a:pt x="411" y="25"/>
                  </a:lnTo>
                  <a:lnTo>
                    <a:pt x="415" y="27"/>
                  </a:lnTo>
                  <a:lnTo>
                    <a:pt x="415" y="27"/>
                  </a:lnTo>
                  <a:lnTo>
                    <a:pt x="418" y="29"/>
                  </a:lnTo>
                  <a:lnTo>
                    <a:pt x="422" y="27"/>
                  </a:lnTo>
                  <a:lnTo>
                    <a:pt x="428" y="31"/>
                  </a:lnTo>
                  <a:lnTo>
                    <a:pt x="428" y="35"/>
                  </a:lnTo>
                  <a:lnTo>
                    <a:pt x="428" y="42"/>
                  </a:lnTo>
                  <a:lnTo>
                    <a:pt x="424" y="42"/>
                  </a:lnTo>
                  <a:lnTo>
                    <a:pt x="422" y="46"/>
                  </a:lnTo>
                  <a:lnTo>
                    <a:pt x="422" y="44"/>
                  </a:lnTo>
                  <a:lnTo>
                    <a:pt x="418" y="42"/>
                  </a:lnTo>
                  <a:lnTo>
                    <a:pt x="415" y="44"/>
                  </a:lnTo>
                  <a:lnTo>
                    <a:pt x="403" y="46"/>
                  </a:lnTo>
                  <a:lnTo>
                    <a:pt x="399" y="42"/>
                  </a:lnTo>
                  <a:lnTo>
                    <a:pt x="399" y="44"/>
                  </a:lnTo>
                  <a:lnTo>
                    <a:pt x="394" y="44"/>
                  </a:lnTo>
                  <a:lnTo>
                    <a:pt x="394" y="48"/>
                  </a:lnTo>
                  <a:lnTo>
                    <a:pt x="390" y="48"/>
                  </a:lnTo>
                  <a:lnTo>
                    <a:pt x="392" y="52"/>
                  </a:lnTo>
                  <a:lnTo>
                    <a:pt x="390" y="50"/>
                  </a:lnTo>
                  <a:lnTo>
                    <a:pt x="386" y="50"/>
                  </a:lnTo>
                  <a:lnTo>
                    <a:pt x="384" y="52"/>
                  </a:lnTo>
                  <a:lnTo>
                    <a:pt x="386" y="54"/>
                  </a:lnTo>
                  <a:lnTo>
                    <a:pt x="386" y="57"/>
                  </a:lnTo>
                  <a:lnTo>
                    <a:pt x="382" y="54"/>
                  </a:lnTo>
                  <a:lnTo>
                    <a:pt x="378" y="57"/>
                  </a:lnTo>
                  <a:lnTo>
                    <a:pt x="380" y="59"/>
                  </a:lnTo>
                  <a:lnTo>
                    <a:pt x="378" y="61"/>
                  </a:lnTo>
                  <a:lnTo>
                    <a:pt x="375" y="63"/>
                  </a:lnTo>
                  <a:lnTo>
                    <a:pt x="375" y="65"/>
                  </a:lnTo>
                  <a:lnTo>
                    <a:pt x="378" y="69"/>
                  </a:lnTo>
                  <a:lnTo>
                    <a:pt x="380" y="71"/>
                  </a:lnTo>
                  <a:lnTo>
                    <a:pt x="375" y="69"/>
                  </a:lnTo>
                  <a:lnTo>
                    <a:pt x="373" y="71"/>
                  </a:lnTo>
                  <a:lnTo>
                    <a:pt x="369" y="71"/>
                  </a:lnTo>
                  <a:lnTo>
                    <a:pt x="365" y="76"/>
                  </a:lnTo>
                  <a:lnTo>
                    <a:pt x="363" y="82"/>
                  </a:lnTo>
                  <a:lnTo>
                    <a:pt x="361" y="84"/>
                  </a:lnTo>
                  <a:lnTo>
                    <a:pt x="359" y="88"/>
                  </a:lnTo>
                  <a:lnTo>
                    <a:pt x="356" y="90"/>
                  </a:lnTo>
                  <a:lnTo>
                    <a:pt x="359" y="95"/>
                  </a:lnTo>
                  <a:lnTo>
                    <a:pt x="365" y="95"/>
                  </a:lnTo>
                  <a:lnTo>
                    <a:pt x="363" y="95"/>
                  </a:lnTo>
                  <a:lnTo>
                    <a:pt x="361" y="99"/>
                  </a:lnTo>
                  <a:lnTo>
                    <a:pt x="369" y="101"/>
                  </a:lnTo>
                  <a:lnTo>
                    <a:pt x="367" y="103"/>
                  </a:lnTo>
                  <a:lnTo>
                    <a:pt x="361" y="101"/>
                  </a:lnTo>
                  <a:lnTo>
                    <a:pt x="359" y="99"/>
                  </a:lnTo>
                  <a:lnTo>
                    <a:pt x="359" y="101"/>
                  </a:lnTo>
                  <a:lnTo>
                    <a:pt x="363" y="105"/>
                  </a:lnTo>
                  <a:lnTo>
                    <a:pt x="363" y="109"/>
                  </a:lnTo>
                  <a:lnTo>
                    <a:pt x="367" y="113"/>
                  </a:lnTo>
                  <a:lnTo>
                    <a:pt x="361" y="109"/>
                  </a:lnTo>
                  <a:lnTo>
                    <a:pt x="359" y="103"/>
                  </a:lnTo>
                  <a:lnTo>
                    <a:pt x="354" y="103"/>
                  </a:lnTo>
                  <a:lnTo>
                    <a:pt x="354" y="105"/>
                  </a:lnTo>
                  <a:lnTo>
                    <a:pt x="352" y="107"/>
                  </a:lnTo>
                  <a:lnTo>
                    <a:pt x="352" y="105"/>
                  </a:lnTo>
                  <a:lnTo>
                    <a:pt x="344" y="99"/>
                  </a:lnTo>
                  <a:lnTo>
                    <a:pt x="337" y="101"/>
                  </a:lnTo>
                  <a:lnTo>
                    <a:pt x="340" y="103"/>
                  </a:lnTo>
                  <a:lnTo>
                    <a:pt x="337" y="105"/>
                  </a:lnTo>
                  <a:lnTo>
                    <a:pt x="335" y="103"/>
                  </a:lnTo>
                  <a:lnTo>
                    <a:pt x="333" y="103"/>
                  </a:lnTo>
                  <a:lnTo>
                    <a:pt x="331" y="105"/>
                  </a:lnTo>
                  <a:lnTo>
                    <a:pt x="335" y="109"/>
                  </a:lnTo>
                  <a:lnTo>
                    <a:pt x="333" y="111"/>
                  </a:lnTo>
                  <a:lnTo>
                    <a:pt x="333" y="109"/>
                  </a:lnTo>
                  <a:lnTo>
                    <a:pt x="331" y="111"/>
                  </a:lnTo>
                  <a:lnTo>
                    <a:pt x="331" y="113"/>
                  </a:lnTo>
                  <a:lnTo>
                    <a:pt x="327" y="116"/>
                  </a:lnTo>
                  <a:lnTo>
                    <a:pt x="321" y="116"/>
                  </a:lnTo>
                  <a:lnTo>
                    <a:pt x="327" y="113"/>
                  </a:lnTo>
                  <a:lnTo>
                    <a:pt x="329" y="109"/>
                  </a:lnTo>
                  <a:lnTo>
                    <a:pt x="329" y="103"/>
                  </a:lnTo>
                  <a:lnTo>
                    <a:pt x="331" y="99"/>
                  </a:lnTo>
                  <a:lnTo>
                    <a:pt x="329" y="97"/>
                  </a:lnTo>
                  <a:lnTo>
                    <a:pt x="327" y="97"/>
                  </a:lnTo>
                  <a:lnTo>
                    <a:pt x="321" y="86"/>
                  </a:lnTo>
                  <a:lnTo>
                    <a:pt x="318" y="82"/>
                  </a:lnTo>
                  <a:lnTo>
                    <a:pt x="312" y="80"/>
                  </a:lnTo>
                  <a:lnTo>
                    <a:pt x="308" y="78"/>
                  </a:lnTo>
                  <a:lnTo>
                    <a:pt x="306" y="80"/>
                  </a:lnTo>
                  <a:lnTo>
                    <a:pt x="308" y="82"/>
                  </a:lnTo>
                  <a:lnTo>
                    <a:pt x="306" y="82"/>
                  </a:lnTo>
                  <a:lnTo>
                    <a:pt x="304" y="86"/>
                  </a:lnTo>
                  <a:lnTo>
                    <a:pt x="300" y="86"/>
                  </a:lnTo>
                  <a:lnTo>
                    <a:pt x="302" y="84"/>
                  </a:lnTo>
                  <a:lnTo>
                    <a:pt x="297" y="84"/>
                  </a:lnTo>
                  <a:lnTo>
                    <a:pt x="297" y="86"/>
                  </a:lnTo>
                  <a:lnTo>
                    <a:pt x="293" y="82"/>
                  </a:lnTo>
                  <a:lnTo>
                    <a:pt x="291" y="80"/>
                  </a:lnTo>
                  <a:lnTo>
                    <a:pt x="291" y="84"/>
                  </a:lnTo>
                  <a:lnTo>
                    <a:pt x="293" y="86"/>
                  </a:lnTo>
                  <a:lnTo>
                    <a:pt x="289" y="88"/>
                  </a:lnTo>
                  <a:lnTo>
                    <a:pt x="289" y="92"/>
                  </a:lnTo>
                  <a:lnTo>
                    <a:pt x="289" y="95"/>
                  </a:lnTo>
                  <a:lnTo>
                    <a:pt x="287" y="97"/>
                  </a:lnTo>
                  <a:lnTo>
                    <a:pt x="285" y="95"/>
                  </a:lnTo>
                  <a:lnTo>
                    <a:pt x="283" y="95"/>
                  </a:lnTo>
                  <a:lnTo>
                    <a:pt x="281" y="92"/>
                  </a:lnTo>
                  <a:lnTo>
                    <a:pt x="285" y="88"/>
                  </a:lnTo>
                  <a:lnTo>
                    <a:pt x="281" y="88"/>
                  </a:lnTo>
                  <a:lnTo>
                    <a:pt x="278" y="92"/>
                  </a:lnTo>
                  <a:lnTo>
                    <a:pt x="274" y="95"/>
                  </a:lnTo>
                  <a:lnTo>
                    <a:pt x="274" y="97"/>
                  </a:lnTo>
                  <a:lnTo>
                    <a:pt x="272" y="101"/>
                  </a:lnTo>
                  <a:lnTo>
                    <a:pt x="278" y="103"/>
                  </a:lnTo>
                  <a:lnTo>
                    <a:pt x="274" y="107"/>
                  </a:lnTo>
                  <a:lnTo>
                    <a:pt x="270" y="105"/>
                  </a:lnTo>
                  <a:lnTo>
                    <a:pt x="266" y="107"/>
                  </a:lnTo>
                  <a:lnTo>
                    <a:pt x="266" y="111"/>
                  </a:lnTo>
                  <a:lnTo>
                    <a:pt x="272" y="111"/>
                  </a:lnTo>
                  <a:lnTo>
                    <a:pt x="270" y="116"/>
                  </a:lnTo>
                  <a:lnTo>
                    <a:pt x="268" y="116"/>
                  </a:lnTo>
                  <a:lnTo>
                    <a:pt x="264" y="111"/>
                  </a:lnTo>
                  <a:lnTo>
                    <a:pt x="259" y="116"/>
                  </a:lnTo>
                  <a:lnTo>
                    <a:pt x="255" y="116"/>
                  </a:lnTo>
                  <a:lnTo>
                    <a:pt x="257" y="118"/>
                  </a:lnTo>
                  <a:lnTo>
                    <a:pt x="257" y="122"/>
                  </a:lnTo>
                  <a:lnTo>
                    <a:pt x="257" y="124"/>
                  </a:lnTo>
                  <a:lnTo>
                    <a:pt x="259" y="122"/>
                  </a:lnTo>
                  <a:lnTo>
                    <a:pt x="257" y="126"/>
                  </a:lnTo>
                  <a:lnTo>
                    <a:pt x="259" y="130"/>
                  </a:lnTo>
                  <a:lnTo>
                    <a:pt x="255" y="130"/>
                  </a:lnTo>
                  <a:lnTo>
                    <a:pt x="253" y="135"/>
                  </a:lnTo>
                  <a:lnTo>
                    <a:pt x="262" y="135"/>
                  </a:lnTo>
                  <a:lnTo>
                    <a:pt x="255" y="137"/>
                  </a:lnTo>
                  <a:lnTo>
                    <a:pt x="255" y="139"/>
                  </a:lnTo>
                  <a:lnTo>
                    <a:pt x="251" y="139"/>
                  </a:lnTo>
                  <a:lnTo>
                    <a:pt x="249" y="135"/>
                  </a:lnTo>
                  <a:lnTo>
                    <a:pt x="247" y="132"/>
                  </a:lnTo>
                  <a:lnTo>
                    <a:pt x="243" y="137"/>
                  </a:lnTo>
                  <a:lnTo>
                    <a:pt x="243" y="132"/>
                  </a:lnTo>
                  <a:lnTo>
                    <a:pt x="238" y="130"/>
                  </a:lnTo>
                  <a:lnTo>
                    <a:pt x="236" y="132"/>
                  </a:lnTo>
                  <a:lnTo>
                    <a:pt x="241" y="137"/>
                  </a:lnTo>
                  <a:lnTo>
                    <a:pt x="238" y="137"/>
                  </a:lnTo>
                  <a:lnTo>
                    <a:pt x="236" y="141"/>
                  </a:lnTo>
                  <a:lnTo>
                    <a:pt x="241" y="145"/>
                  </a:lnTo>
                  <a:lnTo>
                    <a:pt x="245" y="145"/>
                  </a:lnTo>
                  <a:lnTo>
                    <a:pt x="243" y="147"/>
                  </a:lnTo>
                  <a:lnTo>
                    <a:pt x="243" y="151"/>
                  </a:lnTo>
                  <a:lnTo>
                    <a:pt x="241" y="149"/>
                  </a:lnTo>
                  <a:lnTo>
                    <a:pt x="238" y="149"/>
                  </a:lnTo>
                  <a:lnTo>
                    <a:pt x="241" y="154"/>
                  </a:lnTo>
                  <a:lnTo>
                    <a:pt x="238" y="158"/>
                  </a:lnTo>
                  <a:lnTo>
                    <a:pt x="238" y="164"/>
                  </a:lnTo>
                  <a:lnTo>
                    <a:pt x="232" y="149"/>
                  </a:lnTo>
                  <a:lnTo>
                    <a:pt x="228" y="141"/>
                  </a:lnTo>
                  <a:lnTo>
                    <a:pt x="224" y="139"/>
                  </a:lnTo>
                  <a:lnTo>
                    <a:pt x="226" y="135"/>
                  </a:lnTo>
                  <a:lnTo>
                    <a:pt x="224" y="137"/>
                  </a:lnTo>
                  <a:lnTo>
                    <a:pt x="219" y="139"/>
                  </a:lnTo>
                  <a:lnTo>
                    <a:pt x="219" y="145"/>
                  </a:lnTo>
                  <a:lnTo>
                    <a:pt x="215" y="145"/>
                  </a:lnTo>
                  <a:lnTo>
                    <a:pt x="215" y="147"/>
                  </a:lnTo>
                  <a:lnTo>
                    <a:pt x="211" y="147"/>
                  </a:lnTo>
                  <a:lnTo>
                    <a:pt x="209" y="149"/>
                  </a:lnTo>
                  <a:lnTo>
                    <a:pt x="207" y="154"/>
                  </a:lnTo>
                  <a:lnTo>
                    <a:pt x="207" y="158"/>
                  </a:lnTo>
                  <a:lnTo>
                    <a:pt x="207" y="168"/>
                  </a:lnTo>
                  <a:lnTo>
                    <a:pt x="209" y="170"/>
                  </a:lnTo>
                  <a:lnTo>
                    <a:pt x="209" y="172"/>
                  </a:lnTo>
                  <a:lnTo>
                    <a:pt x="205" y="175"/>
                  </a:lnTo>
                  <a:lnTo>
                    <a:pt x="203" y="179"/>
                  </a:lnTo>
                  <a:lnTo>
                    <a:pt x="198" y="181"/>
                  </a:lnTo>
                  <a:lnTo>
                    <a:pt x="198" y="183"/>
                  </a:lnTo>
                  <a:lnTo>
                    <a:pt x="194" y="185"/>
                  </a:lnTo>
                  <a:lnTo>
                    <a:pt x="194" y="191"/>
                  </a:lnTo>
                  <a:lnTo>
                    <a:pt x="190" y="194"/>
                  </a:lnTo>
                  <a:lnTo>
                    <a:pt x="184" y="202"/>
                  </a:lnTo>
                  <a:lnTo>
                    <a:pt x="173" y="208"/>
                  </a:lnTo>
                  <a:lnTo>
                    <a:pt x="163" y="210"/>
                  </a:lnTo>
                  <a:lnTo>
                    <a:pt x="158" y="213"/>
                  </a:lnTo>
                  <a:lnTo>
                    <a:pt x="152" y="213"/>
                  </a:lnTo>
                  <a:lnTo>
                    <a:pt x="148" y="213"/>
                  </a:lnTo>
                  <a:lnTo>
                    <a:pt x="144" y="213"/>
                  </a:lnTo>
                  <a:lnTo>
                    <a:pt x="137" y="215"/>
                  </a:lnTo>
                  <a:lnTo>
                    <a:pt x="135" y="219"/>
                  </a:lnTo>
                  <a:lnTo>
                    <a:pt x="131" y="221"/>
                  </a:lnTo>
                  <a:lnTo>
                    <a:pt x="118" y="219"/>
                  </a:lnTo>
                  <a:lnTo>
                    <a:pt x="116" y="221"/>
                  </a:lnTo>
                  <a:lnTo>
                    <a:pt x="114" y="225"/>
                  </a:lnTo>
                  <a:lnTo>
                    <a:pt x="106" y="227"/>
                  </a:lnTo>
                  <a:lnTo>
                    <a:pt x="99" y="227"/>
                  </a:lnTo>
                  <a:lnTo>
                    <a:pt x="97" y="227"/>
                  </a:lnTo>
                  <a:lnTo>
                    <a:pt x="93" y="227"/>
                  </a:lnTo>
                  <a:lnTo>
                    <a:pt x="93" y="225"/>
                  </a:lnTo>
                  <a:lnTo>
                    <a:pt x="89" y="227"/>
                  </a:lnTo>
                  <a:lnTo>
                    <a:pt x="87" y="232"/>
                  </a:lnTo>
                  <a:lnTo>
                    <a:pt x="78" y="234"/>
                  </a:lnTo>
                  <a:lnTo>
                    <a:pt x="76" y="236"/>
                  </a:lnTo>
                  <a:lnTo>
                    <a:pt x="74" y="236"/>
                  </a:lnTo>
                  <a:lnTo>
                    <a:pt x="68" y="240"/>
                  </a:lnTo>
                  <a:lnTo>
                    <a:pt x="59" y="244"/>
                  </a:lnTo>
                  <a:lnTo>
                    <a:pt x="49" y="248"/>
                  </a:lnTo>
                  <a:lnTo>
                    <a:pt x="42" y="255"/>
                  </a:lnTo>
                  <a:lnTo>
                    <a:pt x="42" y="261"/>
                  </a:lnTo>
                  <a:lnTo>
                    <a:pt x="38" y="265"/>
                  </a:lnTo>
                  <a:lnTo>
                    <a:pt x="34" y="263"/>
                  </a:lnTo>
                  <a:lnTo>
                    <a:pt x="36" y="261"/>
                  </a:lnTo>
                  <a:lnTo>
                    <a:pt x="36" y="257"/>
                  </a:lnTo>
                  <a:lnTo>
                    <a:pt x="38" y="253"/>
                  </a:lnTo>
                  <a:lnTo>
                    <a:pt x="38" y="248"/>
                  </a:lnTo>
                  <a:lnTo>
                    <a:pt x="32" y="255"/>
                  </a:lnTo>
                  <a:lnTo>
                    <a:pt x="30" y="259"/>
                  </a:lnTo>
                  <a:lnTo>
                    <a:pt x="26" y="269"/>
                  </a:lnTo>
                  <a:lnTo>
                    <a:pt x="28" y="274"/>
                  </a:lnTo>
                  <a:lnTo>
                    <a:pt x="26" y="280"/>
                  </a:lnTo>
                  <a:lnTo>
                    <a:pt x="28" y="288"/>
                  </a:lnTo>
                  <a:lnTo>
                    <a:pt x="19" y="299"/>
                  </a:lnTo>
                  <a:lnTo>
                    <a:pt x="15" y="312"/>
                  </a:lnTo>
                  <a:lnTo>
                    <a:pt x="17" y="318"/>
                  </a:lnTo>
                  <a:lnTo>
                    <a:pt x="17" y="328"/>
                  </a:lnTo>
                  <a:lnTo>
                    <a:pt x="23" y="339"/>
                  </a:lnTo>
                  <a:lnTo>
                    <a:pt x="23" y="343"/>
                  </a:lnTo>
                  <a:lnTo>
                    <a:pt x="28" y="347"/>
                  </a:lnTo>
                  <a:lnTo>
                    <a:pt x="26" y="354"/>
                  </a:lnTo>
                  <a:lnTo>
                    <a:pt x="26" y="358"/>
                  </a:lnTo>
                  <a:lnTo>
                    <a:pt x="21" y="360"/>
                  </a:lnTo>
                  <a:lnTo>
                    <a:pt x="19" y="358"/>
                  </a:lnTo>
                  <a:lnTo>
                    <a:pt x="19" y="350"/>
                  </a:lnTo>
                  <a:lnTo>
                    <a:pt x="17" y="354"/>
                  </a:lnTo>
                  <a:lnTo>
                    <a:pt x="15" y="352"/>
                  </a:lnTo>
                  <a:lnTo>
                    <a:pt x="17" y="345"/>
                  </a:lnTo>
                  <a:lnTo>
                    <a:pt x="13" y="337"/>
                  </a:lnTo>
                  <a:lnTo>
                    <a:pt x="9" y="341"/>
                  </a:lnTo>
                  <a:lnTo>
                    <a:pt x="11" y="350"/>
                  </a:lnTo>
                  <a:lnTo>
                    <a:pt x="15" y="356"/>
                  </a:lnTo>
                  <a:lnTo>
                    <a:pt x="19" y="364"/>
                  </a:lnTo>
                  <a:lnTo>
                    <a:pt x="15" y="364"/>
                  </a:lnTo>
                  <a:lnTo>
                    <a:pt x="9" y="358"/>
                  </a:lnTo>
                  <a:lnTo>
                    <a:pt x="9" y="352"/>
                  </a:lnTo>
                  <a:lnTo>
                    <a:pt x="7" y="354"/>
                  </a:lnTo>
                  <a:lnTo>
                    <a:pt x="4" y="356"/>
                  </a:lnTo>
                  <a:lnTo>
                    <a:pt x="9" y="362"/>
                  </a:lnTo>
                  <a:lnTo>
                    <a:pt x="15" y="371"/>
                  </a:lnTo>
                  <a:lnTo>
                    <a:pt x="19" y="381"/>
                  </a:lnTo>
                  <a:lnTo>
                    <a:pt x="19" y="402"/>
                  </a:lnTo>
                  <a:lnTo>
                    <a:pt x="21" y="406"/>
                  </a:lnTo>
                  <a:lnTo>
                    <a:pt x="23" y="417"/>
                  </a:lnTo>
                  <a:lnTo>
                    <a:pt x="30" y="432"/>
                  </a:lnTo>
                  <a:lnTo>
                    <a:pt x="28" y="438"/>
                  </a:lnTo>
                  <a:lnTo>
                    <a:pt x="28" y="459"/>
                  </a:lnTo>
                  <a:lnTo>
                    <a:pt x="28" y="463"/>
                  </a:lnTo>
                  <a:lnTo>
                    <a:pt x="30" y="470"/>
                  </a:lnTo>
                  <a:lnTo>
                    <a:pt x="30" y="476"/>
                  </a:lnTo>
                  <a:lnTo>
                    <a:pt x="34" y="487"/>
                  </a:lnTo>
                  <a:lnTo>
                    <a:pt x="34" y="491"/>
                  </a:lnTo>
                  <a:lnTo>
                    <a:pt x="30" y="493"/>
                  </a:lnTo>
                  <a:lnTo>
                    <a:pt x="32" y="495"/>
                  </a:lnTo>
                  <a:lnTo>
                    <a:pt x="30" y="501"/>
                  </a:lnTo>
                  <a:lnTo>
                    <a:pt x="30" y="510"/>
                  </a:lnTo>
                  <a:lnTo>
                    <a:pt x="26" y="512"/>
                  </a:lnTo>
                  <a:lnTo>
                    <a:pt x="28" y="516"/>
                  </a:lnTo>
                  <a:lnTo>
                    <a:pt x="26" y="520"/>
                  </a:lnTo>
                  <a:lnTo>
                    <a:pt x="21" y="522"/>
                  </a:lnTo>
                  <a:lnTo>
                    <a:pt x="23" y="529"/>
                  </a:lnTo>
                  <a:lnTo>
                    <a:pt x="17" y="533"/>
                  </a:lnTo>
                  <a:lnTo>
                    <a:pt x="13" y="531"/>
                  </a:lnTo>
                  <a:lnTo>
                    <a:pt x="9" y="537"/>
                  </a:lnTo>
                  <a:lnTo>
                    <a:pt x="9" y="55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52" name="Freeform 162">
              <a:extLst>
                <a:ext uri="{FF2B5EF4-FFF2-40B4-BE49-F238E27FC236}">
                  <a16:creationId xmlns:a16="http://schemas.microsoft.com/office/drawing/2014/main" id="{161C6130-BEC3-4275-9CC9-13ED7111DF93}"/>
                </a:ext>
              </a:extLst>
            </p:cNvPr>
            <p:cNvSpPr>
              <a:spLocks noEditPoints="1"/>
            </p:cNvSpPr>
            <p:nvPr/>
          </p:nvSpPr>
          <p:spPr bwMode="auto">
            <a:xfrm>
              <a:off x="6740174" y="4086943"/>
              <a:ext cx="326477" cy="465603"/>
            </a:xfrm>
            <a:custGeom>
              <a:avLst/>
              <a:gdLst>
                <a:gd name="T0" fmla="*/ 28 w 405"/>
                <a:gd name="T1" fmla="*/ 613 h 615"/>
                <a:gd name="T2" fmla="*/ 0 w 405"/>
                <a:gd name="T3" fmla="*/ 535 h 615"/>
                <a:gd name="T4" fmla="*/ 0 w 405"/>
                <a:gd name="T5" fmla="*/ 535 h 615"/>
                <a:gd name="T6" fmla="*/ 348 w 405"/>
                <a:gd name="T7" fmla="*/ 69 h 615"/>
                <a:gd name="T8" fmla="*/ 354 w 405"/>
                <a:gd name="T9" fmla="*/ 69 h 615"/>
                <a:gd name="T10" fmla="*/ 298 w 405"/>
                <a:gd name="T11" fmla="*/ 231 h 615"/>
                <a:gd name="T12" fmla="*/ 323 w 405"/>
                <a:gd name="T13" fmla="*/ 221 h 615"/>
                <a:gd name="T14" fmla="*/ 352 w 405"/>
                <a:gd name="T15" fmla="*/ 185 h 615"/>
                <a:gd name="T16" fmla="*/ 363 w 405"/>
                <a:gd name="T17" fmla="*/ 162 h 615"/>
                <a:gd name="T18" fmla="*/ 378 w 405"/>
                <a:gd name="T19" fmla="*/ 156 h 615"/>
                <a:gd name="T20" fmla="*/ 397 w 405"/>
                <a:gd name="T21" fmla="*/ 130 h 615"/>
                <a:gd name="T22" fmla="*/ 394 w 405"/>
                <a:gd name="T23" fmla="*/ 111 h 615"/>
                <a:gd name="T24" fmla="*/ 357 w 405"/>
                <a:gd name="T25" fmla="*/ 107 h 615"/>
                <a:gd name="T26" fmla="*/ 354 w 405"/>
                <a:gd name="T27" fmla="*/ 78 h 615"/>
                <a:gd name="T28" fmla="*/ 348 w 405"/>
                <a:gd name="T29" fmla="*/ 90 h 615"/>
                <a:gd name="T30" fmla="*/ 335 w 405"/>
                <a:gd name="T31" fmla="*/ 88 h 615"/>
                <a:gd name="T32" fmla="*/ 342 w 405"/>
                <a:gd name="T33" fmla="*/ 65 h 615"/>
                <a:gd name="T34" fmla="*/ 346 w 405"/>
                <a:gd name="T35" fmla="*/ 40 h 615"/>
                <a:gd name="T36" fmla="*/ 333 w 405"/>
                <a:gd name="T37" fmla="*/ 25 h 615"/>
                <a:gd name="T38" fmla="*/ 329 w 405"/>
                <a:gd name="T39" fmla="*/ 12 h 615"/>
                <a:gd name="T40" fmla="*/ 321 w 405"/>
                <a:gd name="T41" fmla="*/ 2 h 615"/>
                <a:gd name="T42" fmla="*/ 319 w 405"/>
                <a:gd name="T43" fmla="*/ 25 h 615"/>
                <a:gd name="T44" fmla="*/ 321 w 405"/>
                <a:gd name="T45" fmla="*/ 40 h 615"/>
                <a:gd name="T46" fmla="*/ 327 w 405"/>
                <a:gd name="T47" fmla="*/ 63 h 615"/>
                <a:gd name="T48" fmla="*/ 329 w 405"/>
                <a:gd name="T49" fmla="*/ 75 h 615"/>
                <a:gd name="T50" fmla="*/ 333 w 405"/>
                <a:gd name="T51" fmla="*/ 90 h 615"/>
                <a:gd name="T52" fmla="*/ 327 w 405"/>
                <a:gd name="T53" fmla="*/ 113 h 615"/>
                <a:gd name="T54" fmla="*/ 321 w 405"/>
                <a:gd name="T55" fmla="*/ 130 h 615"/>
                <a:gd name="T56" fmla="*/ 293 w 405"/>
                <a:gd name="T57" fmla="*/ 162 h 615"/>
                <a:gd name="T58" fmla="*/ 312 w 405"/>
                <a:gd name="T59" fmla="*/ 193 h 615"/>
                <a:gd name="T60" fmla="*/ 276 w 405"/>
                <a:gd name="T61" fmla="*/ 212 h 615"/>
                <a:gd name="T62" fmla="*/ 276 w 405"/>
                <a:gd name="T63" fmla="*/ 212 h 615"/>
                <a:gd name="T64" fmla="*/ 276 w 405"/>
                <a:gd name="T65" fmla="*/ 217 h 615"/>
                <a:gd name="T66" fmla="*/ 91 w 405"/>
                <a:gd name="T67" fmla="*/ 408 h 615"/>
                <a:gd name="T68" fmla="*/ 95 w 405"/>
                <a:gd name="T69" fmla="*/ 396 h 615"/>
                <a:gd name="T70" fmla="*/ 99 w 405"/>
                <a:gd name="T71" fmla="*/ 402 h 615"/>
                <a:gd name="T72" fmla="*/ 93 w 405"/>
                <a:gd name="T73" fmla="*/ 411 h 615"/>
                <a:gd name="T74" fmla="*/ 83 w 405"/>
                <a:gd name="T75" fmla="*/ 366 h 615"/>
                <a:gd name="T76" fmla="*/ 97 w 405"/>
                <a:gd name="T77" fmla="*/ 345 h 615"/>
                <a:gd name="T78" fmla="*/ 114 w 405"/>
                <a:gd name="T79" fmla="*/ 330 h 615"/>
                <a:gd name="T80" fmla="*/ 131 w 405"/>
                <a:gd name="T81" fmla="*/ 316 h 615"/>
                <a:gd name="T82" fmla="*/ 161 w 405"/>
                <a:gd name="T83" fmla="*/ 305 h 615"/>
                <a:gd name="T84" fmla="*/ 188 w 405"/>
                <a:gd name="T85" fmla="*/ 278 h 615"/>
                <a:gd name="T86" fmla="*/ 220 w 405"/>
                <a:gd name="T87" fmla="*/ 246 h 615"/>
                <a:gd name="T88" fmla="*/ 243 w 405"/>
                <a:gd name="T89" fmla="*/ 221 h 615"/>
                <a:gd name="T90" fmla="*/ 262 w 405"/>
                <a:gd name="T91" fmla="*/ 208 h 615"/>
                <a:gd name="T92" fmla="*/ 264 w 405"/>
                <a:gd name="T93" fmla="*/ 223 h 615"/>
                <a:gd name="T94" fmla="*/ 279 w 405"/>
                <a:gd name="T95" fmla="*/ 221 h 615"/>
                <a:gd name="T96" fmla="*/ 285 w 405"/>
                <a:gd name="T97" fmla="*/ 223 h 615"/>
                <a:gd name="T98" fmla="*/ 268 w 405"/>
                <a:gd name="T99" fmla="*/ 255 h 615"/>
                <a:gd name="T100" fmla="*/ 243 w 405"/>
                <a:gd name="T101" fmla="*/ 284 h 615"/>
                <a:gd name="T102" fmla="*/ 234 w 405"/>
                <a:gd name="T103" fmla="*/ 309 h 615"/>
                <a:gd name="T104" fmla="*/ 226 w 405"/>
                <a:gd name="T105" fmla="*/ 307 h 615"/>
                <a:gd name="T106" fmla="*/ 215 w 405"/>
                <a:gd name="T107" fmla="*/ 305 h 615"/>
                <a:gd name="T108" fmla="*/ 196 w 405"/>
                <a:gd name="T109" fmla="*/ 318 h 615"/>
                <a:gd name="T110" fmla="*/ 171 w 405"/>
                <a:gd name="T111" fmla="*/ 358 h 615"/>
                <a:gd name="T112" fmla="*/ 158 w 405"/>
                <a:gd name="T113" fmla="*/ 375 h 615"/>
                <a:gd name="T114" fmla="*/ 139 w 405"/>
                <a:gd name="T115" fmla="*/ 389 h 615"/>
                <a:gd name="T116" fmla="*/ 114 w 405"/>
                <a:gd name="T117" fmla="*/ 392 h 615"/>
                <a:gd name="T118" fmla="*/ 97 w 405"/>
                <a:gd name="T119" fmla="*/ 377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5" h="615">
                  <a:moveTo>
                    <a:pt x="87" y="358"/>
                  </a:moveTo>
                  <a:lnTo>
                    <a:pt x="89" y="358"/>
                  </a:lnTo>
                  <a:lnTo>
                    <a:pt x="89" y="358"/>
                  </a:lnTo>
                  <a:lnTo>
                    <a:pt x="89" y="356"/>
                  </a:lnTo>
                  <a:lnTo>
                    <a:pt x="87" y="356"/>
                  </a:lnTo>
                  <a:lnTo>
                    <a:pt x="87" y="356"/>
                  </a:lnTo>
                  <a:lnTo>
                    <a:pt x="87" y="358"/>
                  </a:lnTo>
                  <a:lnTo>
                    <a:pt x="87" y="358"/>
                  </a:lnTo>
                  <a:close/>
                  <a:moveTo>
                    <a:pt x="28" y="613"/>
                  </a:moveTo>
                  <a:lnTo>
                    <a:pt x="32" y="615"/>
                  </a:lnTo>
                  <a:lnTo>
                    <a:pt x="36" y="615"/>
                  </a:lnTo>
                  <a:lnTo>
                    <a:pt x="38" y="609"/>
                  </a:lnTo>
                  <a:lnTo>
                    <a:pt x="36" y="607"/>
                  </a:lnTo>
                  <a:lnTo>
                    <a:pt x="34" y="611"/>
                  </a:lnTo>
                  <a:lnTo>
                    <a:pt x="30" y="611"/>
                  </a:lnTo>
                  <a:lnTo>
                    <a:pt x="28" y="613"/>
                  </a:lnTo>
                  <a:lnTo>
                    <a:pt x="28" y="613"/>
                  </a:lnTo>
                  <a:close/>
                  <a:moveTo>
                    <a:pt x="0" y="535"/>
                  </a:moveTo>
                  <a:lnTo>
                    <a:pt x="11" y="526"/>
                  </a:lnTo>
                  <a:lnTo>
                    <a:pt x="13" y="526"/>
                  </a:lnTo>
                  <a:lnTo>
                    <a:pt x="13" y="531"/>
                  </a:lnTo>
                  <a:lnTo>
                    <a:pt x="9" y="533"/>
                  </a:lnTo>
                  <a:lnTo>
                    <a:pt x="11" y="537"/>
                  </a:lnTo>
                  <a:lnTo>
                    <a:pt x="11" y="539"/>
                  </a:lnTo>
                  <a:lnTo>
                    <a:pt x="7" y="537"/>
                  </a:lnTo>
                  <a:lnTo>
                    <a:pt x="2" y="539"/>
                  </a:lnTo>
                  <a:lnTo>
                    <a:pt x="0" y="535"/>
                  </a:lnTo>
                  <a:lnTo>
                    <a:pt x="0" y="535"/>
                  </a:lnTo>
                  <a:close/>
                  <a:moveTo>
                    <a:pt x="342" y="86"/>
                  </a:moveTo>
                  <a:lnTo>
                    <a:pt x="346" y="86"/>
                  </a:lnTo>
                  <a:lnTo>
                    <a:pt x="346" y="88"/>
                  </a:lnTo>
                  <a:lnTo>
                    <a:pt x="344" y="88"/>
                  </a:lnTo>
                  <a:lnTo>
                    <a:pt x="342" y="86"/>
                  </a:lnTo>
                  <a:lnTo>
                    <a:pt x="342" y="86"/>
                  </a:lnTo>
                  <a:close/>
                  <a:moveTo>
                    <a:pt x="348" y="69"/>
                  </a:moveTo>
                  <a:lnTo>
                    <a:pt x="348" y="69"/>
                  </a:lnTo>
                  <a:lnTo>
                    <a:pt x="348" y="67"/>
                  </a:lnTo>
                  <a:lnTo>
                    <a:pt x="348" y="69"/>
                  </a:lnTo>
                  <a:lnTo>
                    <a:pt x="348" y="69"/>
                  </a:lnTo>
                  <a:close/>
                  <a:moveTo>
                    <a:pt x="354" y="71"/>
                  </a:moveTo>
                  <a:lnTo>
                    <a:pt x="352" y="69"/>
                  </a:lnTo>
                  <a:lnTo>
                    <a:pt x="354" y="63"/>
                  </a:lnTo>
                  <a:lnTo>
                    <a:pt x="354" y="67"/>
                  </a:lnTo>
                  <a:lnTo>
                    <a:pt x="357" y="69"/>
                  </a:lnTo>
                  <a:lnTo>
                    <a:pt x="354" y="69"/>
                  </a:lnTo>
                  <a:lnTo>
                    <a:pt x="357" y="71"/>
                  </a:lnTo>
                  <a:lnTo>
                    <a:pt x="354" y="71"/>
                  </a:lnTo>
                  <a:lnTo>
                    <a:pt x="354" y="71"/>
                  </a:lnTo>
                  <a:close/>
                  <a:moveTo>
                    <a:pt x="291" y="227"/>
                  </a:moveTo>
                  <a:lnTo>
                    <a:pt x="293" y="229"/>
                  </a:lnTo>
                  <a:lnTo>
                    <a:pt x="295" y="227"/>
                  </a:lnTo>
                  <a:lnTo>
                    <a:pt x="298" y="227"/>
                  </a:lnTo>
                  <a:lnTo>
                    <a:pt x="298" y="229"/>
                  </a:lnTo>
                  <a:lnTo>
                    <a:pt x="298" y="231"/>
                  </a:lnTo>
                  <a:lnTo>
                    <a:pt x="298" y="231"/>
                  </a:lnTo>
                  <a:lnTo>
                    <a:pt x="300" y="231"/>
                  </a:lnTo>
                  <a:lnTo>
                    <a:pt x="300" y="234"/>
                  </a:lnTo>
                  <a:lnTo>
                    <a:pt x="300" y="236"/>
                  </a:lnTo>
                  <a:lnTo>
                    <a:pt x="302" y="238"/>
                  </a:lnTo>
                  <a:lnTo>
                    <a:pt x="304" y="236"/>
                  </a:lnTo>
                  <a:lnTo>
                    <a:pt x="312" y="231"/>
                  </a:lnTo>
                  <a:lnTo>
                    <a:pt x="319" y="225"/>
                  </a:lnTo>
                  <a:lnTo>
                    <a:pt x="323" y="221"/>
                  </a:lnTo>
                  <a:lnTo>
                    <a:pt x="329" y="215"/>
                  </a:lnTo>
                  <a:lnTo>
                    <a:pt x="335" y="206"/>
                  </a:lnTo>
                  <a:lnTo>
                    <a:pt x="340" y="202"/>
                  </a:lnTo>
                  <a:lnTo>
                    <a:pt x="342" y="202"/>
                  </a:lnTo>
                  <a:lnTo>
                    <a:pt x="344" y="200"/>
                  </a:lnTo>
                  <a:lnTo>
                    <a:pt x="344" y="198"/>
                  </a:lnTo>
                  <a:lnTo>
                    <a:pt x="346" y="196"/>
                  </a:lnTo>
                  <a:lnTo>
                    <a:pt x="350" y="193"/>
                  </a:lnTo>
                  <a:lnTo>
                    <a:pt x="352" y="185"/>
                  </a:lnTo>
                  <a:lnTo>
                    <a:pt x="357" y="181"/>
                  </a:lnTo>
                  <a:lnTo>
                    <a:pt x="357" y="179"/>
                  </a:lnTo>
                  <a:lnTo>
                    <a:pt x="359" y="177"/>
                  </a:lnTo>
                  <a:lnTo>
                    <a:pt x="354" y="174"/>
                  </a:lnTo>
                  <a:lnTo>
                    <a:pt x="352" y="172"/>
                  </a:lnTo>
                  <a:lnTo>
                    <a:pt x="348" y="172"/>
                  </a:lnTo>
                  <a:lnTo>
                    <a:pt x="352" y="170"/>
                  </a:lnTo>
                  <a:lnTo>
                    <a:pt x="354" y="170"/>
                  </a:lnTo>
                  <a:lnTo>
                    <a:pt x="363" y="162"/>
                  </a:lnTo>
                  <a:lnTo>
                    <a:pt x="367" y="160"/>
                  </a:lnTo>
                  <a:lnTo>
                    <a:pt x="373" y="160"/>
                  </a:lnTo>
                  <a:lnTo>
                    <a:pt x="378" y="160"/>
                  </a:lnTo>
                  <a:lnTo>
                    <a:pt x="375" y="164"/>
                  </a:lnTo>
                  <a:lnTo>
                    <a:pt x="378" y="166"/>
                  </a:lnTo>
                  <a:lnTo>
                    <a:pt x="380" y="162"/>
                  </a:lnTo>
                  <a:lnTo>
                    <a:pt x="382" y="162"/>
                  </a:lnTo>
                  <a:lnTo>
                    <a:pt x="378" y="160"/>
                  </a:lnTo>
                  <a:lnTo>
                    <a:pt x="378" y="156"/>
                  </a:lnTo>
                  <a:lnTo>
                    <a:pt x="380" y="149"/>
                  </a:lnTo>
                  <a:lnTo>
                    <a:pt x="384" y="147"/>
                  </a:lnTo>
                  <a:lnTo>
                    <a:pt x="386" y="147"/>
                  </a:lnTo>
                  <a:lnTo>
                    <a:pt x="388" y="149"/>
                  </a:lnTo>
                  <a:lnTo>
                    <a:pt x="388" y="147"/>
                  </a:lnTo>
                  <a:lnTo>
                    <a:pt x="390" y="143"/>
                  </a:lnTo>
                  <a:lnTo>
                    <a:pt x="397" y="134"/>
                  </a:lnTo>
                  <a:lnTo>
                    <a:pt x="397" y="132"/>
                  </a:lnTo>
                  <a:lnTo>
                    <a:pt x="397" y="130"/>
                  </a:lnTo>
                  <a:lnTo>
                    <a:pt x="397" y="126"/>
                  </a:lnTo>
                  <a:lnTo>
                    <a:pt x="401" y="122"/>
                  </a:lnTo>
                  <a:lnTo>
                    <a:pt x="405" y="120"/>
                  </a:lnTo>
                  <a:lnTo>
                    <a:pt x="403" y="118"/>
                  </a:lnTo>
                  <a:lnTo>
                    <a:pt x="399" y="118"/>
                  </a:lnTo>
                  <a:lnTo>
                    <a:pt x="397" y="115"/>
                  </a:lnTo>
                  <a:lnTo>
                    <a:pt x="399" y="113"/>
                  </a:lnTo>
                  <a:lnTo>
                    <a:pt x="399" y="113"/>
                  </a:lnTo>
                  <a:lnTo>
                    <a:pt x="394" y="111"/>
                  </a:lnTo>
                  <a:lnTo>
                    <a:pt x="390" y="115"/>
                  </a:lnTo>
                  <a:lnTo>
                    <a:pt x="382" y="122"/>
                  </a:lnTo>
                  <a:lnTo>
                    <a:pt x="378" y="122"/>
                  </a:lnTo>
                  <a:lnTo>
                    <a:pt x="375" y="124"/>
                  </a:lnTo>
                  <a:lnTo>
                    <a:pt x="371" y="122"/>
                  </a:lnTo>
                  <a:lnTo>
                    <a:pt x="363" y="113"/>
                  </a:lnTo>
                  <a:lnTo>
                    <a:pt x="361" y="115"/>
                  </a:lnTo>
                  <a:lnTo>
                    <a:pt x="359" y="111"/>
                  </a:lnTo>
                  <a:lnTo>
                    <a:pt x="357" y="107"/>
                  </a:lnTo>
                  <a:lnTo>
                    <a:pt x="359" y="105"/>
                  </a:lnTo>
                  <a:lnTo>
                    <a:pt x="361" y="101"/>
                  </a:lnTo>
                  <a:lnTo>
                    <a:pt x="357" y="94"/>
                  </a:lnTo>
                  <a:lnTo>
                    <a:pt x="357" y="92"/>
                  </a:lnTo>
                  <a:lnTo>
                    <a:pt x="357" y="90"/>
                  </a:lnTo>
                  <a:lnTo>
                    <a:pt x="357" y="86"/>
                  </a:lnTo>
                  <a:lnTo>
                    <a:pt x="357" y="84"/>
                  </a:lnTo>
                  <a:lnTo>
                    <a:pt x="354" y="82"/>
                  </a:lnTo>
                  <a:lnTo>
                    <a:pt x="354" y="78"/>
                  </a:lnTo>
                  <a:lnTo>
                    <a:pt x="354" y="75"/>
                  </a:lnTo>
                  <a:lnTo>
                    <a:pt x="352" y="78"/>
                  </a:lnTo>
                  <a:lnTo>
                    <a:pt x="348" y="75"/>
                  </a:lnTo>
                  <a:lnTo>
                    <a:pt x="348" y="75"/>
                  </a:lnTo>
                  <a:lnTo>
                    <a:pt x="350" y="80"/>
                  </a:lnTo>
                  <a:lnTo>
                    <a:pt x="350" y="84"/>
                  </a:lnTo>
                  <a:lnTo>
                    <a:pt x="350" y="84"/>
                  </a:lnTo>
                  <a:lnTo>
                    <a:pt x="348" y="88"/>
                  </a:lnTo>
                  <a:lnTo>
                    <a:pt x="348" y="90"/>
                  </a:lnTo>
                  <a:lnTo>
                    <a:pt x="350" y="94"/>
                  </a:lnTo>
                  <a:lnTo>
                    <a:pt x="350" y="97"/>
                  </a:lnTo>
                  <a:lnTo>
                    <a:pt x="348" y="97"/>
                  </a:lnTo>
                  <a:lnTo>
                    <a:pt x="346" y="94"/>
                  </a:lnTo>
                  <a:lnTo>
                    <a:pt x="346" y="90"/>
                  </a:lnTo>
                  <a:lnTo>
                    <a:pt x="342" y="90"/>
                  </a:lnTo>
                  <a:lnTo>
                    <a:pt x="342" y="88"/>
                  </a:lnTo>
                  <a:lnTo>
                    <a:pt x="338" y="86"/>
                  </a:lnTo>
                  <a:lnTo>
                    <a:pt x="335" y="88"/>
                  </a:lnTo>
                  <a:lnTo>
                    <a:pt x="335" y="86"/>
                  </a:lnTo>
                  <a:lnTo>
                    <a:pt x="338" y="84"/>
                  </a:lnTo>
                  <a:lnTo>
                    <a:pt x="340" y="82"/>
                  </a:lnTo>
                  <a:lnTo>
                    <a:pt x="335" y="78"/>
                  </a:lnTo>
                  <a:lnTo>
                    <a:pt x="338" y="73"/>
                  </a:lnTo>
                  <a:lnTo>
                    <a:pt x="342" y="73"/>
                  </a:lnTo>
                  <a:lnTo>
                    <a:pt x="342" y="69"/>
                  </a:lnTo>
                  <a:lnTo>
                    <a:pt x="342" y="67"/>
                  </a:lnTo>
                  <a:lnTo>
                    <a:pt x="342" y="65"/>
                  </a:lnTo>
                  <a:lnTo>
                    <a:pt x="340" y="61"/>
                  </a:lnTo>
                  <a:lnTo>
                    <a:pt x="342" y="56"/>
                  </a:lnTo>
                  <a:lnTo>
                    <a:pt x="338" y="52"/>
                  </a:lnTo>
                  <a:lnTo>
                    <a:pt x="338" y="52"/>
                  </a:lnTo>
                  <a:lnTo>
                    <a:pt x="340" y="52"/>
                  </a:lnTo>
                  <a:lnTo>
                    <a:pt x="344" y="52"/>
                  </a:lnTo>
                  <a:lnTo>
                    <a:pt x="344" y="48"/>
                  </a:lnTo>
                  <a:lnTo>
                    <a:pt x="346" y="46"/>
                  </a:lnTo>
                  <a:lnTo>
                    <a:pt x="346" y="40"/>
                  </a:lnTo>
                  <a:lnTo>
                    <a:pt x="344" y="35"/>
                  </a:lnTo>
                  <a:lnTo>
                    <a:pt x="344" y="31"/>
                  </a:lnTo>
                  <a:lnTo>
                    <a:pt x="342" y="33"/>
                  </a:lnTo>
                  <a:lnTo>
                    <a:pt x="338" y="35"/>
                  </a:lnTo>
                  <a:lnTo>
                    <a:pt x="333" y="31"/>
                  </a:lnTo>
                  <a:lnTo>
                    <a:pt x="335" y="29"/>
                  </a:lnTo>
                  <a:lnTo>
                    <a:pt x="333" y="27"/>
                  </a:lnTo>
                  <a:lnTo>
                    <a:pt x="333" y="27"/>
                  </a:lnTo>
                  <a:lnTo>
                    <a:pt x="333" y="25"/>
                  </a:lnTo>
                  <a:lnTo>
                    <a:pt x="338" y="23"/>
                  </a:lnTo>
                  <a:lnTo>
                    <a:pt x="338" y="21"/>
                  </a:lnTo>
                  <a:lnTo>
                    <a:pt x="333" y="21"/>
                  </a:lnTo>
                  <a:lnTo>
                    <a:pt x="331" y="19"/>
                  </a:lnTo>
                  <a:lnTo>
                    <a:pt x="327" y="19"/>
                  </a:lnTo>
                  <a:lnTo>
                    <a:pt x="327" y="16"/>
                  </a:lnTo>
                  <a:lnTo>
                    <a:pt x="329" y="16"/>
                  </a:lnTo>
                  <a:lnTo>
                    <a:pt x="331" y="14"/>
                  </a:lnTo>
                  <a:lnTo>
                    <a:pt x="329" y="12"/>
                  </a:lnTo>
                  <a:lnTo>
                    <a:pt x="327" y="14"/>
                  </a:lnTo>
                  <a:lnTo>
                    <a:pt x="327" y="16"/>
                  </a:lnTo>
                  <a:lnTo>
                    <a:pt x="325" y="19"/>
                  </a:lnTo>
                  <a:lnTo>
                    <a:pt x="323" y="19"/>
                  </a:lnTo>
                  <a:lnTo>
                    <a:pt x="323" y="14"/>
                  </a:lnTo>
                  <a:lnTo>
                    <a:pt x="321" y="12"/>
                  </a:lnTo>
                  <a:lnTo>
                    <a:pt x="321" y="8"/>
                  </a:lnTo>
                  <a:lnTo>
                    <a:pt x="321" y="4"/>
                  </a:lnTo>
                  <a:lnTo>
                    <a:pt x="321" y="2"/>
                  </a:lnTo>
                  <a:lnTo>
                    <a:pt x="323" y="2"/>
                  </a:lnTo>
                  <a:lnTo>
                    <a:pt x="321" y="0"/>
                  </a:lnTo>
                  <a:lnTo>
                    <a:pt x="319" y="2"/>
                  </a:lnTo>
                  <a:lnTo>
                    <a:pt x="312" y="2"/>
                  </a:lnTo>
                  <a:lnTo>
                    <a:pt x="312" y="2"/>
                  </a:lnTo>
                  <a:lnTo>
                    <a:pt x="314" y="6"/>
                  </a:lnTo>
                  <a:lnTo>
                    <a:pt x="319" y="16"/>
                  </a:lnTo>
                  <a:lnTo>
                    <a:pt x="321" y="19"/>
                  </a:lnTo>
                  <a:lnTo>
                    <a:pt x="319" y="25"/>
                  </a:lnTo>
                  <a:lnTo>
                    <a:pt x="319" y="27"/>
                  </a:lnTo>
                  <a:lnTo>
                    <a:pt x="316" y="27"/>
                  </a:lnTo>
                  <a:lnTo>
                    <a:pt x="316" y="29"/>
                  </a:lnTo>
                  <a:lnTo>
                    <a:pt x="319" y="37"/>
                  </a:lnTo>
                  <a:lnTo>
                    <a:pt x="319" y="37"/>
                  </a:lnTo>
                  <a:lnTo>
                    <a:pt x="323" y="35"/>
                  </a:lnTo>
                  <a:lnTo>
                    <a:pt x="327" y="35"/>
                  </a:lnTo>
                  <a:lnTo>
                    <a:pt x="323" y="37"/>
                  </a:lnTo>
                  <a:lnTo>
                    <a:pt x="321" y="40"/>
                  </a:lnTo>
                  <a:lnTo>
                    <a:pt x="321" y="44"/>
                  </a:lnTo>
                  <a:lnTo>
                    <a:pt x="323" y="50"/>
                  </a:lnTo>
                  <a:lnTo>
                    <a:pt x="325" y="61"/>
                  </a:lnTo>
                  <a:lnTo>
                    <a:pt x="325" y="67"/>
                  </a:lnTo>
                  <a:lnTo>
                    <a:pt x="325" y="71"/>
                  </a:lnTo>
                  <a:lnTo>
                    <a:pt x="327" y="69"/>
                  </a:lnTo>
                  <a:lnTo>
                    <a:pt x="327" y="67"/>
                  </a:lnTo>
                  <a:lnTo>
                    <a:pt x="327" y="63"/>
                  </a:lnTo>
                  <a:lnTo>
                    <a:pt x="327" y="63"/>
                  </a:lnTo>
                  <a:lnTo>
                    <a:pt x="329" y="65"/>
                  </a:lnTo>
                  <a:lnTo>
                    <a:pt x="329" y="69"/>
                  </a:lnTo>
                  <a:lnTo>
                    <a:pt x="331" y="67"/>
                  </a:lnTo>
                  <a:lnTo>
                    <a:pt x="331" y="67"/>
                  </a:lnTo>
                  <a:lnTo>
                    <a:pt x="331" y="65"/>
                  </a:lnTo>
                  <a:lnTo>
                    <a:pt x="333" y="65"/>
                  </a:lnTo>
                  <a:lnTo>
                    <a:pt x="333" y="67"/>
                  </a:lnTo>
                  <a:lnTo>
                    <a:pt x="331" y="71"/>
                  </a:lnTo>
                  <a:lnTo>
                    <a:pt x="329" y="75"/>
                  </a:lnTo>
                  <a:lnTo>
                    <a:pt x="329" y="75"/>
                  </a:lnTo>
                  <a:lnTo>
                    <a:pt x="329" y="78"/>
                  </a:lnTo>
                  <a:lnTo>
                    <a:pt x="327" y="75"/>
                  </a:lnTo>
                  <a:lnTo>
                    <a:pt x="325" y="75"/>
                  </a:lnTo>
                  <a:lnTo>
                    <a:pt x="325" y="80"/>
                  </a:lnTo>
                  <a:lnTo>
                    <a:pt x="329" y="88"/>
                  </a:lnTo>
                  <a:lnTo>
                    <a:pt x="331" y="88"/>
                  </a:lnTo>
                  <a:lnTo>
                    <a:pt x="331" y="88"/>
                  </a:lnTo>
                  <a:lnTo>
                    <a:pt x="333" y="90"/>
                  </a:lnTo>
                  <a:lnTo>
                    <a:pt x="333" y="92"/>
                  </a:lnTo>
                  <a:lnTo>
                    <a:pt x="335" y="94"/>
                  </a:lnTo>
                  <a:lnTo>
                    <a:pt x="331" y="97"/>
                  </a:lnTo>
                  <a:lnTo>
                    <a:pt x="331" y="99"/>
                  </a:lnTo>
                  <a:lnTo>
                    <a:pt x="333" y="99"/>
                  </a:lnTo>
                  <a:lnTo>
                    <a:pt x="331" y="103"/>
                  </a:lnTo>
                  <a:lnTo>
                    <a:pt x="329" y="109"/>
                  </a:lnTo>
                  <a:lnTo>
                    <a:pt x="329" y="113"/>
                  </a:lnTo>
                  <a:lnTo>
                    <a:pt x="327" y="113"/>
                  </a:lnTo>
                  <a:lnTo>
                    <a:pt x="329" y="115"/>
                  </a:lnTo>
                  <a:lnTo>
                    <a:pt x="329" y="118"/>
                  </a:lnTo>
                  <a:lnTo>
                    <a:pt x="327" y="118"/>
                  </a:lnTo>
                  <a:lnTo>
                    <a:pt x="325" y="120"/>
                  </a:lnTo>
                  <a:lnTo>
                    <a:pt x="325" y="122"/>
                  </a:lnTo>
                  <a:lnTo>
                    <a:pt x="327" y="124"/>
                  </a:lnTo>
                  <a:lnTo>
                    <a:pt x="325" y="126"/>
                  </a:lnTo>
                  <a:lnTo>
                    <a:pt x="323" y="126"/>
                  </a:lnTo>
                  <a:lnTo>
                    <a:pt x="321" y="130"/>
                  </a:lnTo>
                  <a:lnTo>
                    <a:pt x="319" y="145"/>
                  </a:lnTo>
                  <a:lnTo>
                    <a:pt x="316" y="147"/>
                  </a:lnTo>
                  <a:lnTo>
                    <a:pt x="314" y="149"/>
                  </a:lnTo>
                  <a:lnTo>
                    <a:pt x="312" y="151"/>
                  </a:lnTo>
                  <a:lnTo>
                    <a:pt x="308" y="149"/>
                  </a:lnTo>
                  <a:lnTo>
                    <a:pt x="304" y="149"/>
                  </a:lnTo>
                  <a:lnTo>
                    <a:pt x="298" y="153"/>
                  </a:lnTo>
                  <a:lnTo>
                    <a:pt x="293" y="158"/>
                  </a:lnTo>
                  <a:lnTo>
                    <a:pt x="293" y="162"/>
                  </a:lnTo>
                  <a:lnTo>
                    <a:pt x="293" y="168"/>
                  </a:lnTo>
                  <a:lnTo>
                    <a:pt x="298" y="170"/>
                  </a:lnTo>
                  <a:lnTo>
                    <a:pt x="302" y="174"/>
                  </a:lnTo>
                  <a:lnTo>
                    <a:pt x="306" y="179"/>
                  </a:lnTo>
                  <a:lnTo>
                    <a:pt x="310" y="181"/>
                  </a:lnTo>
                  <a:lnTo>
                    <a:pt x="312" y="183"/>
                  </a:lnTo>
                  <a:lnTo>
                    <a:pt x="314" y="191"/>
                  </a:lnTo>
                  <a:lnTo>
                    <a:pt x="314" y="193"/>
                  </a:lnTo>
                  <a:lnTo>
                    <a:pt x="312" y="193"/>
                  </a:lnTo>
                  <a:lnTo>
                    <a:pt x="312" y="198"/>
                  </a:lnTo>
                  <a:lnTo>
                    <a:pt x="310" y="202"/>
                  </a:lnTo>
                  <a:lnTo>
                    <a:pt x="304" y="212"/>
                  </a:lnTo>
                  <a:lnTo>
                    <a:pt x="298" y="219"/>
                  </a:lnTo>
                  <a:lnTo>
                    <a:pt x="291" y="223"/>
                  </a:lnTo>
                  <a:lnTo>
                    <a:pt x="289" y="225"/>
                  </a:lnTo>
                  <a:lnTo>
                    <a:pt x="291" y="227"/>
                  </a:lnTo>
                  <a:lnTo>
                    <a:pt x="291" y="227"/>
                  </a:lnTo>
                  <a:close/>
                  <a:moveTo>
                    <a:pt x="276" y="212"/>
                  </a:moveTo>
                  <a:lnTo>
                    <a:pt x="276" y="210"/>
                  </a:lnTo>
                  <a:lnTo>
                    <a:pt x="281" y="206"/>
                  </a:lnTo>
                  <a:lnTo>
                    <a:pt x="283" y="206"/>
                  </a:lnTo>
                  <a:lnTo>
                    <a:pt x="283" y="208"/>
                  </a:lnTo>
                  <a:lnTo>
                    <a:pt x="279" y="210"/>
                  </a:lnTo>
                  <a:lnTo>
                    <a:pt x="279" y="212"/>
                  </a:lnTo>
                  <a:lnTo>
                    <a:pt x="276" y="212"/>
                  </a:lnTo>
                  <a:lnTo>
                    <a:pt x="276" y="212"/>
                  </a:lnTo>
                  <a:lnTo>
                    <a:pt x="276" y="212"/>
                  </a:lnTo>
                  <a:close/>
                  <a:moveTo>
                    <a:pt x="276" y="217"/>
                  </a:moveTo>
                  <a:lnTo>
                    <a:pt x="279" y="217"/>
                  </a:lnTo>
                  <a:lnTo>
                    <a:pt x="279" y="215"/>
                  </a:lnTo>
                  <a:lnTo>
                    <a:pt x="279" y="217"/>
                  </a:lnTo>
                  <a:lnTo>
                    <a:pt x="276" y="217"/>
                  </a:lnTo>
                  <a:lnTo>
                    <a:pt x="276" y="217"/>
                  </a:lnTo>
                  <a:close/>
                  <a:moveTo>
                    <a:pt x="272" y="217"/>
                  </a:moveTo>
                  <a:lnTo>
                    <a:pt x="274" y="217"/>
                  </a:lnTo>
                  <a:lnTo>
                    <a:pt x="276" y="217"/>
                  </a:lnTo>
                  <a:lnTo>
                    <a:pt x="276" y="215"/>
                  </a:lnTo>
                  <a:lnTo>
                    <a:pt x="272" y="217"/>
                  </a:lnTo>
                  <a:lnTo>
                    <a:pt x="272" y="217"/>
                  </a:lnTo>
                  <a:close/>
                  <a:moveTo>
                    <a:pt x="110" y="402"/>
                  </a:moveTo>
                  <a:lnTo>
                    <a:pt x="112" y="400"/>
                  </a:lnTo>
                  <a:lnTo>
                    <a:pt x="112" y="402"/>
                  </a:lnTo>
                  <a:lnTo>
                    <a:pt x="110" y="402"/>
                  </a:lnTo>
                  <a:lnTo>
                    <a:pt x="110" y="402"/>
                  </a:lnTo>
                  <a:close/>
                  <a:moveTo>
                    <a:pt x="91" y="408"/>
                  </a:moveTo>
                  <a:lnTo>
                    <a:pt x="87" y="413"/>
                  </a:lnTo>
                  <a:lnTo>
                    <a:pt x="87" y="413"/>
                  </a:lnTo>
                  <a:lnTo>
                    <a:pt x="85" y="411"/>
                  </a:lnTo>
                  <a:lnTo>
                    <a:pt x="89" y="406"/>
                  </a:lnTo>
                  <a:lnTo>
                    <a:pt x="91" y="406"/>
                  </a:lnTo>
                  <a:lnTo>
                    <a:pt x="91" y="404"/>
                  </a:lnTo>
                  <a:lnTo>
                    <a:pt x="93" y="402"/>
                  </a:lnTo>
                  <a:lnTo>
                    <a:pt x="95" y="400"/>
                  </a:lnTo>
                  <a:lnTo>
                    <a:pt x="95" y="396"/>
                  </a:lnTo>
                  <a:lnTo>
                    <a:pt x="95" y="392"/>
                  </a:lnTo>
                  <a:lnTo>
                    <a:pt x="99" y="392"/>
                  </a:lnTo>
                  <a:lnTo>
                    <a:pt x="101" y="396"/>
                  </a:lnTo>
                  <a:lnTo>
                    <a:pt x="104" y="400"/>
                  </a:lnTo>
                  <a:lnTo>
                    <a:pt x="104" y="400"/>
                  </a:lnTo>
                  <a:lnTo>
                    <a:pt x="104" y="402"/>
                  </a:lnTo>
                  <a:lnTo>
                    <a:pt x="101" y="402"/>
                  </a:lnTo>
                  <a:lnTo>
                    <a:pt x="101" y="400"/>
                  </a:lnTo>
                  <a:lnTo>
                    <a:pt x="99" y="402"/>
                  </a:lnTo>
                  <a:lnTo>
                    <a:pt x="101" y="402"/>
                  </a:lnTo>
                  <a:lnTo>
                    <a:pt x="101" y="404"/>
                  </a:lnTo>
                  <a:lnTo>
                    <a:pt x="104" y="404"/>
                  </a:lnTo>
                  <a:lnTo>
                    <a:pt x="104" y="406"/>
                  </a:lnTo>
                  <a:lnTo>
                    <a:pt x="104" y="408"/>
                  </a:lnTo>
                  <a:lnTo>
                    <a:pt x="101" y="406"/>
                  </a:lnTo>
                  <a:lnTo>
                    <a:pt x="97" y="408"/>
                  </a:lnTo>
                  <a:lnTo>
                    <a:pt x="95" y="411"/>
                  </a:lnTo>
                  <a:lnTo>
                    <a:pt x="93" y="411"/>
                  </a:lnTo>
                  <a:lnTo>
                    <a:pt x="91" y="408"/>
                  </a:lnTo>
                  <a:lnTo>
                    <a:pt x="91" y="408"/>
                  </a:lnTo>
                  <a:lnTo>
                    <a:pt x="91" y="408"/>
                  </a:lnTo>
                  <a:close/>
                  <a:moveTo>
                    <a:pt x="87" y="375"/>
                  </a:moveTo>
                  <a:lnTo>
                    <a:pt x="85" y="373"/>
                  </a:lnTo>
                  <a:lnTo>
                    <a:pt x="85" y="368"/>
                  </a:lnTo>
                  <a:lnTo>
                    <a:pt x="87" y="368"/>
                  </a:lnTo>
                  <a:lnTo>
                    <a:pt x="87" y="366"/>
                  </a:lnTo>
                  <a:lnTo>
                    <a:pt x="83" y="366"/>
                  </a:lnTo>
                  <a:lnTo>
                    <a:pt x="89" y="362"/>
                  </a:lnTo>
                  <a:lnTo>
                    <a:pt x="93" y="362"/>
                  </a:lnTo>
                  <a:lnTo>
                    <a:pt x="95" y="362"/>
                  </a:lnTo>
                  <a:lnTo>
                    <a:pt x="97" y="360"/>
                  </a:lnTo>
                  <a:lnTo>
                    <a:pt x="95" y="358"/>
                  </a:lnTo>
                  <a:lnTo>
                    <a:pt x="93" y="356"/>
                  </a:lnTo>
                  <a:lnTo>
                    <a:pt x="93" y="354"/>
                  </a:lnTo>
                  <a:lnTo>
                    <a:pt x="95" y="347"/>
                  </a:lnTo>
                  <a:lnTo>
                    <a:pt x="97" y="345"/>
                  </a:lnTo>
                  <a:lnTo>
                    <a:pt x="99" y="343"/>
                  </a:lnTo>
                  <a:lnTo>
                    <a:pt x="99" y="345"/>
                  </a:lnTo>
                  <a:lnTo>
                    <a:pt x="101" y="347"/>
                  </a:lnTo>
                  <a:lnTo>
                    <a:pt x="104" y="345"/>
                  </a:lnTo>
                  <a:lnTo>
                    <a:pt x="104" y="339"/>
                  </a:lnTo>
                  <a:lnTo>
                    <a:pt x="106" y="337"/>
                  </a:lnTo>
                  <a:lnTo>
                    <a:pt x="108" y="337"/>
                  </a:lnTo>
                  <a:lnTo>
                    <a:pt x="112" y="330"/>
                  </a:lnTo>
                  <a:lnTo>
                    <a:pt x="114" y="330"/>
                  </a:lnTo>
                  <a:lnTo>
                    <a:pt x="116" y="328"/>
                  </a:lnTo>
                  <a:lnTo>
                    <a:pt x="116" y="324"/>
                  </a:lnTo>
                  <a:lnTo>
                    <a:pt x="118" y="322"/>
                  </a:lnTo>
                  <a:lnTo>
                    <a:pt x="120" y="320"/>
                  </a:lnTo>
                  <a:lnTo>
                    <a:pt x="123" y="322"/>
                  </a:lnTo>
                  <a:lnTo>
                    <a:pt x="123" y="324"/>
                  </a:lnTo>
                  <a:lnTo>
                    <a:pt x="125" y="320"/>
                  </a:lnTo>
                  <a:lnTo>
                    <a:pt x="127" y="316"/>
                  </a:lnTo>
                  <a:lnTo>
                    <a:pt x="131" y="316"/>
                  </a:lnTo>
                  <a:lnTo>
                    <a:pt x="135" y="311"/>
                  </a:lnTo>
                  <a:lnTo>
                    <a:pt x="137" y="307"/>
                  </a:lnTo>
                  <a:lnTo>
                    <a:pt x="144" y="303"/>
                  </a:lnTo>
                  <a:lnTo>
                    <a:pt x="148" y="303"/>
                  </a:lnTo>
                  <a:lnTo>
                    <a:pt x="148" y="303"/>
                  </a:lnTo>
                  <a:lnTo>
                    <a:pt x="152" y="303"/>
                  </a:lnTo>
                  <a:lnTo>
                    <a:pt x="156" y="301"/>
                  </a:lnTo>
                  <a:lnTo>
                    <a:pt x="156" y="303"/>
                  </a:lnTo>
                  <a:lnTo>
                    <a:pt x="161" y="305"/>
                  </a:lnTo>
                  <a:lnTo>
                    <a:pt x="161" y="301"/>
                  </a:lnTo>
                  <a:lnTo>
                    <a:pt x="158" y="299"/>
                  </a:lnTo>
                  <a:lnTo>
                    <a:pt x="158" y="297"/>
                  </a:lnTo>
                  <a:lnTo>
                    <a:pt x="167" y="293"/>
                  </a:lnTo>
                  <a:lnTo>
                    <a:pt x="171" y="290"/>
                  </a:lnTo>
                  <a:lnTo>
                    <a:pt x="177" y="284"/>
                  </a:lnTo>
                  <a:lnTo>
                    <a:pt x="184" y="282"/>
                  </a:lnTo>
                  <a:lnTo>
                    <a:pt x="188" y="282"/>
                  </a:lnTo>
                  <a:lnTo>
                    <a:pt x="188" y="278"/>
                  </a:lnTo>
                  <a:lnTo>
                    <a:pt x="192" y="276"/>
                  </a:lnTo>
                  <a:lnTo>
                    <a:pt x="196" y="276"/>
                  </a:lnTo>
                  <a:lnTo>
                    <a:pt x="205" y="269"/>
                  </a:lnTo>
                  <a:lnTo>
                    <a:pt x="213" y="261"/>
                  </a:lnTo>
                  <a:lnTo>
                    <a:pt x="213" y="259"/>
                  </a:lnTo>
                  <a:lnTo>
                    <a:pt x="215" y="255"/>
                  </a:lnTo>
                  <a:lnTo>
                    <a:pt x="215" y="250"/>
                  </a:lnTo>
                  <a:lnTo>
                    <a:pt x="217" y="248"/>
                  </a:lnTo>
                  <a:lnTo>
                    <a:pt x="220" y="246"/>
                  </a:lnTo>
                  <a:lnTo>
                    <a:pt x="220" y="242"/>
                  </a:lnTo>
                  <a:lnTo>
                    <a:pt x="222" y="240"/>
                  </a:lnTo>
                  <a:lnTo>
                    <a:pt x="224" y="236"/>
                  </a:lnTo>
                  <a:lnTo>
                    <a:pt x="228" y="238"/>
                  </a:lnTo>
                  <a:lnTo>
                    <a:pt x="232" y="236"/>
                  </a:lnTo>
                  <a:lnTo>
                    <a:pt x="234" y="234"/>
                  </a:lnTo>
                  <a:lnTo>
                    <a:pt x="238" y="227"/>
                  </a:lnTo>
                  <a:lnTo>
                    <a:pt x="241" y="227"/>
                  </a:lnTo>
                  <a:lnTo>
                    <a:pt x="243" y="221"/>
                  </a:lnTo>
                  <a:lnTo>
                    <a:pt x="247" y="212"/>
                  </a:lnTo>
                  <a:lnTo>
                    <a:pt x="247" y="208"/>
                  </a:lnTo>
                  <a:lnTo>
                    <a:pt x="251" y="204"/>
                  </a:lnTo>
                  <a:lnTo>
                    <a:pt x="253" y="204"/>
                  </a:lnTo>
                  <a:lnTo>
                    <a:pt x="260" y="200"/>
                  </a:lnTo>
                  <a:lnTo>
                    <a:pt x="262" y="200"/>
                  </a:lnTo>
                  <a:lnTo>
                    <a:pt x="260" y="204"/>
                  </a:lnTo>
                  <a:lnTo>
                    <a:pt x="260" y="206"/>
                  </a:lnTo>
                  <a:lnTo>
                    <a:pt x="262" y="208"/>
                  </a:lnTo>
                  <a:lnTo>
                    <a:pt x="262" y="210"/>
                  </a:lnTo>
                  <a:lnTo>
                    <a:pt x="264" y="208"/>
                  </a:lnTo>
                  <a:lnTo>
                    <a:pt x="266" y="208"/>
                  </a:lnTo>
                  <a:lnTo>
                    <a:pt x="266" y="210"/>
                  </a:lnTo>
                  <a:lnTo>
                    <a:pt x="266" y="210"/>
                  </a:lnTo>
                  <a:lnTo>
                    <a:pt x="266" y="212"/>
                  </a:lnTo>
                  <a:lnTo>
                    <a:pt x="264" y="215"/>
                  </a:lnTo>
                  <a:lnTo>
                    <a:pt x="262" y="217"/>
                  </a:lnTo>
                  <a:lnTo>
                    <a:pt x="264" y="223"/>
                  </a:lnTo>
                  <a:lnTo>
                    <a:pt x="266" y="223"/>
                  </a:lnTo>
                  <a:lnTo>
                    <a:pt x="270" y="219"/>
                  </a:lnTo>
                  <a:lnTo>
                    <a:pt x="272" y="219"/>
                  </a:lnTo>
                  <a:lnTo>
                    <a:pt x="274" y="219"/>
                  </a:lnTo>
                  <a:lnTo>
                    <a:pt x="276" y="219"/>
                  </a:lnTo>
                  <a:lnTo>
                    <a:pt x="276" y="221"/>
                  </a:lnTo>
                  <a:lnTo>
                    <a:pt x="279" y="223"/>
                  </a:lnTo>
                  <a:lnTo>
                    <a:pt x="281" y="221"/>
                  </a:lnTo>
                  <a:lnTo>
                    <a:pt x="279" y="221"/>
                  </a:lnTo>
                  <a:lnTo>
                    <a:pt x="279" y="219"/>
                  </a:lnTo>
                  <a:lnTo>
                    <a:pt x="281" y="215"/>
                  </a:lnTo>
                  <a:lnTo>
                    <a:pt x="285" y="215"/>
                  </a:lnTo>
                  <a:lnTo>
                    <a:pt x="285" y="217"/>
                  </a:lnTo>
                  <a:lnTo>
                    <a:pt x="285" y="217"/>
                  </a:lnTo>
                  <a:lnTo>
                    <a:pt x="283" y="221"/>
                  </a:lnTo>
                  <a:lnTo>
                    <a:pt x="279" y="225"/>
                  </a:lnTo>
                  <a:lnTo>
                    <a:pt x="281" y="223"/>
                  </a:lnTo>
                  <a:lnTo>
                    <a:pt x="285" y="223"/>
                  </a:lnTo>
                  <a:lnTo>
                    <a:pt x="281" y="227"/>
                  </a:lnTo>
                  <a:lnTo>
                    <a:pt x="279" y="227"/>
                  </a:lnTo>
                  <a:lnTo>
                    <a:pt x="279" y="231"/>
                  </a:lnTo>
                  <a:lnTo>
                    <a:pt x="279" y="234"/>
                  </a:lnTo>
                  <a:lnTo>
                    <a:pt x="281" y="238"/>
                  </a:lnTo>
                  <a:lnTo>
                    <a:pt x="281" y="242"/>
                  </a:lnTo>
                  <a:lnTo>
                    <a:pt x="283" y="242"/>
                  </a:lnTo>
                  <a:lnTo>
                    <a:pt x="279" y="244"/>
                  </a:lnTo>
                  <a:lnTo>
                    <a:pt x="268" y="255"/>
                  </a:lnTo>
                  <a:lnTo>
                    <a:pt x="268" y="257"/>
                  </a:lnTo>
                  <a:lnTo>
                    <a:pt x="262" y="263"/>
                  </a:lnTo>
                  <a:lnTo>
                    <a:pt x="262" y="265"/>
                  </a:lnTo>
                  <a:lnTo>
                    <a:pt x="257" y="265"/>
                  </a:lnTo>
                  <a:lnTo>
                    <a:pt x="253" y="269"/>
                  </a:lnTo>
                  <a:lnTo>
                    <a:pt x="253" y="274"/>
                  </a:lnTo>
                  <a:lnTo>
                    <a:pt x="249" y="278"/>
                  </a:lnTo>
                  <a:lnTo>
                    <a:pt x="247" y="280"/>
                  </a:lnTo>
                  <a:lnTo>
                    <a:pt x="243" y="284"/>
                  </a:lnTo>
                  <a:lnTo>
                    <a:pt x="236" y="286"/>
                  </a:lnTo>
                  <a:lnTo>
                    <a:pt x="234" y="286"/>
                  </a:lnTo>
                  <a:lnTo>
                    <a:pt x="232" y="293"/>
                  </a:lnTo>
                  <a:lnTo>
                    <a:pt x="232" y="297"/>
                  </a:lnTo>
                  <a:lnTo>
                    <a:pt x="232" y="299"/>
                  </a:lnTo>
                  <a:lnTo>
                    <a:pt x="234" y="301"/>
                  </a:lnTo>
                  <a:lnTo>
                    <a:pt x="236" y="303"/>
                  </a:lnTo>
                  <a:lnTo>
                    <a:pt x="236" y="307"/>
                  </a:lnTo>
                  <a:lnTo>
                    <a:pt x="234" y="309"/>
                  </a:lnTo>
                  <a:lnTo>
                    <a:pt x="232" y="309"/>
                  </a:lnTo>
                  <a:lnTo>
                    <a:pt x="232" y="305"/>
                  </a:lnTo>
                  <a:lnTo>
                    <a:pt x="232" y="303"/>
                  </a:lnTo>
                  <a:lnTo>
                    <a:pt x="230" y="305"/>
                  </a:lnTo>
                  <a:lnTo>
                    <a:pt x="230" y="307"/>
                  </a:lnTo>
                  <a:lnTo>
                    <a:pt x="230" y="309"/>
                  </a:lnTo>
                  <a:lnTo>
                    <a:pt x="226" y="309"/>
                  </a:lnTo>
                  <a:lnTo>
                    <a:pt x="222" y="307"/>
                  </a:lnTo>
                  <a:lnTo>
                    <a:pt x="226" y="307"/>
                  </a:lnTo>
                  <a:lnTo>
                    <a:pt x="226" y="305"/>
                  </a:lnTo>
                  <a:lnTo>
                    <a:pt x="224" y="305"/>
                  </a:lnTo>
                  <a:lnTo>
                    <a:pt x="222" y="305"/>
                  </a:lnTo>
                  <a:lnTo>
                    <a:pt x="220" y="307"/>
                  </a:lnTo>
                  <a:lnTo>
                    <a:pt x="217" y="309"/>
                  </a:lnTo>
                  <a:lnTo>
                    <a:pt x="217" y="307"/>
                  </a:lnTo>
                  <a:lnTo>
                    <a:pt x="215" y="305"/>
                  </a:lnTo>
                  <a:lnTo>
                    <a:pt x="211" y="303"/>
                  </a:lnTo>
                  <a:lnTo>
                    <a:pt x="215" y="305"/>
                  </a:lnTo>
                  <a:lnTo>
                    <a:pt x="215" y="309"/>
                  </a:lnTo>
                  <a:lnTo>
                    <a:pt x="213" y="311"/>
                  </a:lnTo>
                  <a:lnTo>
                    <a:pt x="211" y="311"/>
                  </a:lnTo>
                  <a:lnTo>
                    <a:pt x="207" y="314"/>
                  </a:lnTo>
                  <a:lnTo>
                    <a:pt x="205" y="316"/>
                  </a:lnTo>
                  <a:lnTo>
                    <a:pt x="203" y="316"/>
                  </a:lnTo>
                  <a:lnTo>
                    <a:pt x="201" y="314"/>
                  </a:lnTo>
                  <a:lnTo>
                    <a:pt x="201" y="318"/>
                  </a:lnTo>
                  <a:lnTo>
                    <a:pt x="196" y="318"/>
                  </a:lnTo>
                  <a:lnTo>
                    <a:pt x="194" y="322"/>
                  </a:lnTo>
                  <a:lnTo>
                    <a:pt x="194" y="326"/>
                  </a:lnTo>
                  <a:lnTo>
                    <a:pt x="192" y="328"/>
                  </a:lnTo>
                  <a:lnTo>
                    <a:pt x="188" y="335"/>
                  </a:lnTo>
                  <a:lnTo>
                    <a:pt x="186" y="339"/>
                  </a:lnTo>
                  <a:lnTo>
                    <a:pt x="184" y="343"/>
                  </a:lnTo>
                  <a:lnTo>
                    <a:pt x="175" y="349"/>
                  </a:lnTo>
                  <a:lnTo>
                    <a:pt x="173" y="354"/>
                  </a:lnTo>
                  <a:lnTo>
                    <a:pt x="171" y="358"/>
                  </a:lnTo>
                  <a:lnTo>
                    <a:pt x="169" y="364"/>
                  </a:lnTo>
                  <a:lnTo>
                    <a:pt x="165" y="368"/>
                  </a:lnTo>
                  <a:lnTo>
                    <a:pt x="165" y="371"/>
                  </a:lnTo>
                  <a:lnTo>
                    <a:pt x="165" y="371"/>
                  </a:lnTo>
                  <a:lnTo>
                    <a:pt x="163" y="373"/>
                  </a:lnTo>
                  <a:lnTo>
                    <a:pt x="165" y="373"/>
                  </a:lnTo>
                  <a:lnTo>
                    <a:pt x="167" y="373"/>
                  </a:lnTo>
                  <a:lnTo>
                    <a:pt x="165" y="375"/>
                  </a:lnTo>
                  <a:lnTo>
                    <a:pt x="158" y="375"/>
                  </a:lnTo>
                  <a:lnTo>
                    <a:pt x="154" y="377"/>
                  </a:lnTo>
                  <a:lnTo>
                    <a:pt x="150" y="381"/>
                  </a:lnTo>
                  <a:lnTo>
                    <a:pt x="150" y="385"/>
                  </a:lnTo>
                  <a:lnTo>
                    <a:pt x="146" y="387"/>
                  </a:lnTo>
                  <a:lnTo>
                    <a:pt x="146" y="383"/>
                  </a:lnTo>
                  <a:lnTo>
                    <a:pt x="144" y="381"/>
                  </a:lnTo>
                  <a:lnTo>
                    <a:pt x="144" y="385"/>
                  </a:lnTo>
                  <a:lnTo>
                    <a:pt x="144" y="387"/>
                  </a:lnTo>
                  <a:lnTo>
                    <a:pt x="139" y="389"/>
                  </a:lnTo>
                  <a:lnTo>
                    <a:pt x="135" y="394"/>
                  </a:lnTo>
                  <a:lnTo>
                    <a:pt x="127" y="396"/>
                  </a:lnTo>
                  <a:lnTo>
                    <a:pt x="123" y="398"/>
                  </a:lnTo>
                  <a:lnTo>
                    <a:pt x="118" y="396"/>
                  </a:lnTo>
                  <a:lnTo>
                    <a:pt x="118" y="394"/>
                  </a:lnTo>
                  <a:lnTo>
                    <a:pt x="114" y="396"/>
                  </a:lnTo>
                  <a:lnTo>
                    <a:pt x="112" y="396"/>
                  </a:lnTo>
                  <a:lnTo>
                    <a:pt x="116" y="394"/>
                  </a:lnTo>
                  <a:lnTo>
                    <a:pt x="114" y="392"/>
                  </a:lnTo>
                  <a:lnTo>
                    <a:pt x="110" y="389"/>
                  </a:lnTo>
                  <a:lnTo>
                    <a:pt x="110" y="385"/>
                  </a:lnTo>
                  <a:lnTo>
                    <a:pt x="108" y="383"/>
                  </a:lnTo>
                  <a:lnTo>
                    <a:pt x="104" y="383"/>
                  </a:lnTo>
                  <a:lnTo>
                    <a:pt x="101" y="381"/>
                  </a:lnTo>
                  <a:lnTo>
                    <a:pt x="104" y="381"/>
                  </a:lnTo>
                  <a:lnTo>
                    <a:pt x="101" y="377"/>
                  </a:lnTo>
                  <a:lnTo>
                    <a:pt x="99" y="375"/>
                  </a:lnTo>
                  <a:lnTo>
                    <a:pt x="97" y="377"/>
                  </a:lnTo>
                  <a:lnTo>
                    <a:pt x="97" y="379"/>
                  </a:lnTo>
                  <a:lnTo>
                    <a:pt x="95" y="379"/>
                  </a:lnTo>
                  <a:lnTo>
                    <a:pt x="95" y="377"/>
                  </a:lnTo>
                  <a:lnTo>
                    <a:pt x="89" y="377"/>
                  </a:lnTo>
                  <a:lnTo>
                    <a:pt x="87" y="375"/>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53" name="Freeform 163">
              <a:extLst>
                <a:ext uri="{FF2B5EF4-FFF2-40B4-BE49-F238E27FC236}">
                  <a16:creationId xmlns:a16="http://schemas.microsoft.com/office/drawing/2014/main" id="{41DBAE27-51B0-4C07-AE94-CB2D1F39EAE7}"/>
                </a:ext>
              </a:extLst>
            </p:cNvPr>
            <p:cNvSpPr>
              <a:spLocks noEditPoints="1"/>
            </p:cNvSpPr>
            <p:nvPr/>
          </p:nvSpPr>
          <p:spPr bwMode="auto">
            <a:xfrm>
              <a:off x="3962304" y="2241947"/>
              <a:ext cx="142682" cy="84792"/>
            </a:xfrm>
            <a:custGeom>
              <a:avLst/>
              <a:gdLst>
                <a:gd name="T0" fmla="*/ 66 w 177"/>
                <a:gd name="T1" fmla="*/ 110 h 112"/>
                <a:gd name="T2" fmla="*/ 57 w 177"/>
                <a:gd name="T3" fmla="*/ 97 h 112"/>
                <a:gd name="T4" fmla="*/ 78 w 177"/>
                <a:gd name="T5" fmla="*/ 105 h 112"/>
                <a:gd name="T6" fmla="*/ 95 w 177"/>
                <a:gd name="T7" fmla="*/ 99 h 112"/>
                <a:gd name="T8" fmla="*/ 110 w 177"/>
                <a:gd name="T9" fmla="*/ 93 h 112"/>
                <a:gd name="T10" fmla="*/ 118 w 177"/>
                <a:gd name="T11" fmla="*/ 91 h 112"/>
                <a:gd name="T12" fmla="*/ 127 w 177"/>
                <a:gd name="T13" fmla="*/ 91 h 112"/>
                <a:gd name="T14" fmla="*/ 148 w 177"/>
                <a:gd name="T15" fmla="*/ 74 h 112"/>
                <a:gd name="T16" fmla="*/ 160 w 177"/>
                <a:gd name="T17" fmla="*/ 72 h 112"/>
                <a:gd name="T18" fmla="*/ 160 w 177"/>
                <a:gd name="T19" fmla="*/ 61 h 112"/>
                <a:gd name="T20" fmla="*/ 171 w 177"/>
                <a:gd name="T21" fmla="*/ 59 h 112"/>
                <a:gd name="T22" fmla="*/ 169 w 177"/>
                <a:gd name="T23" fmla="*/ 42 h 112"/>
                <a:gd name="T24" fmla="*/ 165 w 177"/>
                <a:gd name="T25" fmla="*/ 34 h 112"/>
                <a:gd name="T26" fmla="*/ 158 w 177"/>
                <a:gd name="T27" fmla="*/ 30 h 112"/>
                <a:gd name="T28" fmla="*/ 160 w 177"/>
                <a:gd name="T29" fmla="*/ 15 h 112"/>
                <a:gd name="T30" fmla="*/ 156 w 177"/>
                <a:gd name="T31" fmla="*/ 8 h 112"/>
                <a:gd name="T32" fmla="*/ 150 w 177"/>
                <a:gd name="T33" fmla="*/ 11 h 112"/>
                <a:gd name="T34" fmla="*/ 144 w 177"/>
                <a:gd name="T35" fmla="*/ 6 h 112"/>
                <a:gd name="T36" fmla="*/ 131 w 177"/>
                <a:gd name="T37" fmla="*/ 6 h 112"/>
                <a:gd name="T38" fmla="*/ 123 w 177"/>
                <a:gd name="T39" fmla="*/ 11 h 112"/>
                <a:gd name="T40" fmla="*/ 110 w 177"/>
                <a:gd name="T41" fmla="*/ 11 h 112"/>
                <a:gd name="T42" fmla="*/ 104 w 177"/>
                <a:gd name="T43" fmla="*/ 25 h 112"/>
                <a:gd name="T44" fmla="*/ 97 w 177"/>
                <a:gd name="T45" fmla="*/ 17 h 112"/>
                <a:gd name="T46" fmla="*/ 85 w 177"/>
                <a:gd name="T47" fmla="*/ 21 h 112"/>
                <a:gd name="T48" fmla="*/ 74 w 177"/>
                <a:gd name="T49" fmla="*/ 13 h 112"/>
                <a:gd name="T50" fmla="*/ 70 w 177"/>
                <a:gd name="T51" fmla="*/ 32 h 112"/>
                <a:gd name="T52" fmla="*/ 57 w 177"/>
                <a:gd name="T53" fmla="*/ 38 h 112"/>
                <a:gd name="T54" fmla="*/ 51 w 177"/>
                <a:gd name="T55" fmla="*/ 36 h 112"/>
                <a:gd name="T56" fmla="*/ 49 w 177"/>
                <a:gd name="T57" fmla="*/ 21 h 112"/>
                <a:gd name="T58" fmla="*/ 53 w 177"/>
                <a:gd name="T59" fmla="*/ 15 h 112"/>
                <a:gd name="T60" fmla="*/ 40 w 177"/>
                <a:gd name="T61" fmla="*/ 4 h 112"/>
                <a:gd name="T62" fmla="*/ 26 w 177"/>
                <a:gd name="T63" fmla="*/ 2 h 112"/>
                <a:gd name="T64" fmla="*/ 34 w 177"/>
                <a:gd name="T65" fmla="*/ 4 h 112"/>
                <a:gd name="T66" fmla="*/ 30 w 177"/>
                <a:gd name="T67" fmla="*/ 6 h 112"/>
                <a:gd name="T68" fmla="*/ 36 w 177"/>
                <a:gd name="T69" fmla="*/ 15 h 112"/>
                <a:gd name="T70" fmla="*/ 26 w 177"/>
                <a:gd name="T71" fmla="*/ 8 h 112"/>
                <a:gd name="T72" fmla="*/ 17 w 177"/>
                <a:gd name="T73" fmla="*/ 11 h 112"/>
                <a:gd name="T74" fmla="*/ 19 w 177"/>
                <a:gd name="T75" fmla="*/ 19 h 112"/>
                <a:gd name="T76" fmla="*/ 17 w 177"/>
                <a:gd name="T77" fmla="*/ 23 h 112"/>
                <a:gd name="T78" fmla="*/ 9 w 177"/>
                <a:gd name="T79" fmla="*/ 21 h 112"/>
                <a:gd name="T80" fmla="*/ 7 w 177"/>
                <a:gd name="T81" fmla="*/ 27 h 112"/>
                <a:gd name="T82" fmla="*/ 13 w 177"/>
                <a:gd name="T83" fmla="*/ 36 h 112"/>
                <a:gd name="T84" fmla="*/ 23 w 177"/>
                <a:gd name="T85" fmla="*/ 32 h 112"/>
                <a:gd name="T86" fmla="*/ 34 w 177"/>
                <a:gd name="T87" fmla="*/ 32 h 112"/>
                <a:gd name="T88" fmla="*/ 40 w 177"/>
                <a:gd name="T89" fmla="*/ 32 h 112"/>
                <a:gd name="T90" fmla="*/ 45 w 177"/>
                <a:gd name="T91" fmla="*/ 36 h 112"/>
                <a:gd name="T92" fmla="*/ 30 w 177"/>
                <a:gd name="T93" fmla="*/ 42 h 112"/>
                <a:gd name="T94" fmla="*/ 45 w 177"/>
                <a:gd name="T95" fmla="*/ 44 h 112"/>
                <a:gd name="T96" fmla="*/ 28 w 177"/>
                <a:gd name="T97" fmla="*/ 49 h 112"/>
                <a:gd name="T98" fmla="*/ 26 w 177"/>
                <a:gd name="T99" fmla="*/ 46 h 112"/>
                <a:gd name="T100" fmla="*/ 9 w 177"/>
                <a:gd name="T101" fmla="*/ 49 h 112"/>
                <a:gd name="T102" fmla="*/ 13 w 177"/>
                <a:gd name="T103" fmla="*/ 57 h 112"/>
                <a:gd name="T104" fmla="*/ 32 w 177"/>
                <a:gd name="T105" fmla="*/ 59 h 112"/>
                <a:gd name="T106" fmla="*/ 36 w 177"/>
                <a:gd name="T107" fmla="*/ 67 h 112"/>
                <a:gd name="T108" fmla="*/ 38 w 177"/>
                <a:gd name="T109" fmla="*/ 76 h 112"/>
                <a:gd name="T110" fmla="*/ 40 w 177"/>
                <a:gd name="T111" fmla="*/ 74 h 112"/>
                <a:gd name="T112" fmla="*/ 30 w 177"/>
                <a:gd name="T113" fmla="*/ 82 h 112"/>
                <a:gd name="T114" fmla="*/ 21 w 177"/>
                <a:gd name="T115" fmla="*/ 80 h 112"/>
                <a:gd name="T116" fmla="*/ 28 w 177"/>
                <a:gd name="T117" fmla="*/ 93 h 112"/>
                <a:gd name="T118" fmla="*/ 47 w 177"/>
                <a:gd name="T119" fmla="*/ 9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7" h="112">
                  <a:moveTo>
                    <a:pt x="61" y="112"/>
                  </a:moveTo>
                  <a:lnTo>
                    <a:pt x="61" y="108"/>
                  </a:lnTo>
                  <a:lnTo>
                    <a:pt x="61" y="105"/>
                  </a:lnTo>
                  <a:lnTo>
                    <a:pt x="64" y="105"/>
                  </a:lnTo>
                  <a:lnTo>
                    <a:pt x="66" y="110"/>
                  </a:lnTo>
                  <a:lnTo>
                    <a:pt x="61" y="112"/>
                  </a:lnTo>
                  <a:lnTo>
                    <a:pt x="61" y="112"/>
                  </a:lnTo>
                  <a:close/>
                  <a:moveTo>
                    <a:pt x="53" y="93"/>
                  </a:moveTo>
                  <a:lnTo>
                    <a:pt x="57" y="93"/>
                  </a:lnTo>
                  <a:lnTo>
                    <a:pt x="57" y="97"/>
                  </a:lnTo>
                  <a:lnTo>
                    <a:pt x="61" y="101"/>
                  </a:lnTo>
                  <a:lnTo>
                    <a:pt x="64" y="101"/>
                  </a:lnTo>
                  <a:lnTo>
                    <a:pt x="68" y="99"/>
                  </a:lnTo>
                  <a:lnTo>
                    <a:pt x="72" y="99"/>
                  </a:lnTo>
                  <a:lnTo>
                    <a:pt x="78" y="105"/>
                  </a:lnTo>
                  <a:lnTo>
                    <a:pt x="87" y="105"/>
                  </a:lnTo>
                  <a:lnTo>
                    <a:pt x="89" y="108"/>
                  </a:lnTo>
                  <a:lnTo>
                    <a:pt x="95" y="105"/>
                  </a:lnTo>
                  <a:lnTo>
                    <a:pt x="93" y="101"/>
                  </a:lnTo>
                  <a:lnTo>
                    <a:pt x="95" y="99"/>
                  </a:lnTo>
                  <a:lnTo>
                    <a:pt x="97" y="101"/>
                  </a:lnTo>
                  <a:lnTo>
                    <a:pt x="101" y="103"/>
                  </a:lnTo>
                  <a:lnTo>
                    <a:pt x="106" y="99"/>
                  </a:lnTo>
                  <a:lnTo>
                    <a:pt x="106" y="93"/>
                  </a:lnTo>
                  <a:lnTo>
                    <a:pt x="110" y="93"/>
                  </a:lnTo>
                  <a:lnTo>
                    <a:pt x="108" y="95"/>
                  </a:lnTo>
                  <a:lnTo>
                    <a:pt x="110" y="97"/>
                  </a:lnTo>
                  <a:lnTo>
                    <a:pt x="112" y="95"/>
                  </a:lnTo>
                  <a:lnTo>
                    <a:pt x="114" y="95"/>
                  </a:lnTo>
                  <a:lnTo>
                    <a:pt x="118" y="91"/>
                  </a:lnTo>
                  <a:lnTo>
                    <a:pt x="120" y="91"/>
                  </a:lnTo>
                  <a:lnTo>
                    <a:pt x="120" y="91"/>
                  </a:lnTo>
                  <a:lnTo>
                    <a:pt x="125" y="91"/>
                  </a:lnTo>
                  <a:lnTo>
                    <a:pt x="125" y="93"/>
                  </a:lnTo>
                  <a:lnTo>
                    <a:pt x="127" y="91"/>
                  </a:lnTo>
                  <a:lnTo>
                    <a:pt x="135" y="84"/>
                  </a:lnTo>
                  <a:lnTo>
                    <a:pt x="137" y="80"/>
                  </a:lnTo>
                  <a:lnTo>
                    <a:pt x="148" y="78"/>
                  </a:lnTo>
                  <a:lnTo>
                    <a:pt x="150" y="76"/>
                  </a:lnTo>
                  <a:lnTo>
                    <a:pt x="148" y="74"/>
                  </a:lnTo>
                  <a:lnTo>
                    <a:pt x="150" y="70"/>
                  </a:lnTo>
                  <a:lnTo>
                    <a:pt x="152" y="72"/>
                  </a:lnTo>
                  <a:lnTo>
                    <a:pt x="152" y="74"/>
                  </a:lnTo>
                  <a:lnTo>
                    <a:pt x="156" y="76"/>
                  </a:lnTo>
                  <a:lnTo>
                    <a:pt x="160" y="72"/>
                  </a:lnTo>
                  <a:lnTo>
                    <a:pt x="160" y="70"/>
                  </a:lnTo>
                  <a:lnTo>
                    <a:pt x="158" y="67"/>
                  </a:lnTo>
                  <a:lnTo>
                    <a:pt x="160" y="65"/>
                  </a:lnTo>
                  <a:lnTo>
                    <a:pt x="163" y="65"/>
                  </a:lnTo>
                  <a:lnTo>
                    <a:pt x="160" y="61"/>
                  </a:lnTo>
                  <a:lnTo>
                    <a:pt x="163" y="59"/>
                  </a:lnTo>
                  <a:lnTo>
                    <a:pt x="165" y="61"/>
                  </a:lnTo>
                  <a:lnTo>
                    <a:pt x="167" y="63"/>
                  </a:lnTo>
                  <a:lnTo>
                    <a:pt x="169" y="63"/>
                  </a:lnTo>
                  <a:lnTo>
                    <a:pt x="171" y="59"/>
                  </a:lnTo>
                  <a:lnTo>
                    <a:pt x="171" y="55"/>
                  </a:lnTo>
                  <a:lnTo>
                    <a:pt x="167" y="53"/>
                  </a:lnTo>
                  <a:lnTo>
                    <a:pt x="167" y="49"/>
                  </a:lnTo>
                  <a:lnTo>
                    <a:pt x="169" y="46"/>
                  </a:lnTo>
                  <a:lnTo>
                    <a:pt x="169" y="42"/>
                  </a:lnTo>
                  <a:lnTo>
                    <a:pt x="171" y="40"/>
                  </a:lnTo>
                  <a:lnTo>
                    <a:pt x="175" y="40"/>
                  </a:lnTo>
                  <a:lnTo>
                    <a:pt x="177" y="38"/>
                  </a:lnTo>
                  <a:lnTo>
                    <a:pt x="173" y="34"/>
                  </a:lnTo>
                  <a:lnTo>
                    <a:pt x="165" y="34"/>
                  </a:lnTo>
                  <a:lnTo>
                    <a:pt x="163" y="36"/>
                  </a:lnTo>
                  <a:lnTo>
                    <a:pt x="165" y="32"/>
                  </a:lnTo>
                  <a:lnTo>
                    <a:pt x="165" y="30"/>
                  </a:lnTo>
                  <a:lnTo>
                    <a:pt x="160" y="30"/>
                  </a:lnTo>
                  <a:lnTo>
                    <a:pt x="158" y="30"/>
                  </a:lnTo>
                  <a:lnTo>
                    <a:pt x="158" y="25"/>
                  </a:lnTo>
                  <a:lnTo>
                    <a:pt x="160" y="23"/>
                  </a:lnTo>
                  <a:lnTo>
                    <a:pt x="163" y="21"/>
                  </a:lnTo>
                  <a:lnTo>
                    <a:pt x="163" y="17"/>
                  </a:lnTo>
                  <a:lnTo>
                    <a:pt x="160" y="15"/>
                  </a:lnTo>
                  <a:lnTo>
                    <a:pt x="158" y="17"/>
                  </a:lnTo>
                  <a:lnTo>
                    <a:pt x="154" y="17"/>
                  </a:lnTo>
                  <a:lnTo>
                    <a:pt x="154" y="13"/>
                  </a:lnTo>
                  <a:lnTo>
                    <a:pt x="156" y="11"/>
                  </a:lnTo>
                  <a:lnTo>
                    <a:pt x="156" y="8"/>
                  </a:lnTo>
                  <a:lnTo>
                    <a:pt x="158" y="6"/>
                  </a:lnTo>
                  <a:lnTo>
                    <a:pt x="163" y="6"/>
                  </a:lnTo>
                  <a:lnTo>
                    <a:pt x="158" y="4"/>
                  </a:lnTo>
                  <a:lnTo>
                    <a:pt x="156" y="4"/>
                  </a:lnTo>
                  <a:lnTo>
                    <a:pt x="150" y="11"/>
                  </a:lnTo>
                  <a:lnTo>
                    <a:pt x="148" y="15"/>
                  </a:lnTo>
                  <a:lnTo>
                    <a:pt x="146" y="15"/>
                  </a:lnTo>
                  <a:lnTo>
                    <a:pt x="144" y="11"/>
                  </a:lnTo>
                  <a:lnTo>
                    <a:pt x="146" y="8"/>
                  </a:lnTo>
                  <a:lnTo>
                    <a:pt x="144" y="6"/>
                  </a:lnTo>
                  <a:lnTo>
                    <a:pt x="142" y="2"/>
                  </a:lnTo>
                  <a:lnTo>
                    <a:pt x="139" y="2"/>
                  </a:lnTo>
                  <a:lnTo>
                    <a:pt x="135" y="4"/>
                  </a:lnTo>
                  <a:lnTo>
                    <a:pt x="133" y="2"/>
                  </a:lnTo>
                  <a:lnTo>
                    <a:pt x="131" y="6"/>
                  </a:lnTo>
                  <a:lnTo>
                    <a:pt x="133" y="11"/>
                  </a:lnTo>
                  <a:lnTo>
                    <a:pt x="131" y="13"/>
                  </a:lnTo>
                  <a:lnTo>
                    <a:pt x="127" y="13"/>
                  </a:lnTo>
                  <a:lnTo>
                    <a:pt x="123" y="15"/>
                  </a:lnTo>
                  <a:lnTo>
                    <a:pt x="123" y="11"/>
                  </a:lnTo>
                  <a:lnTo>
                    <a:pt x="120" y="11"/>
                  </a:lnTo>
                  <a:lnTo>
                    <a:pt x="118" y="13"/>
                  </a:lnTo>
                  <a:lnTo>
                    <a:pt x="116" y="19"/>
                  </a:lnTo>
                  <a:lnTo>
                    <a:pt x="112" y="17"/>
                  </a:lnTo>
                  <a:lnTo>
                    <a:pt x="110" y="11"/>
                  </a:lnTo>
                  <a:lnTo>
                    <a:pt x="106" y="13"/>
                  </a:lnTo>
                  <a:lnTo>
                    <a:pt x="106" y="11"/>
                  </a:lnTo>
                  <a:lnTo>
                    <a:pt x="101" y="11"/>
                  </a:lnTo>
                  <a:lnTo>
                    <a:pt x="101" y="19"/>
                  </a:lnTo>
                  <a:lnTo>
                    <a:pt x="104" y="25"/>
                  </a:lnTo>
                  <a:lnTo>
                    <a:pt x="99" y="36"/>
                  </a:lnTo>
                  <a:lnTo>
                    <a:pt x="101" y="27"/>
                  </a:lnTo>
                  <a:lnTo>
                    <a:pt x="97" y="21"/>
                  </a:lnTo>
                  <a:lnTo>
                    <a:pt x="97" y="17"/>
                  </a:lnTo>
                  <a:lnTo>
                    <a:pt x="97" y="17"/>
                  </a:lnTo>
                  <a:lnTo>
                    <a:pt x="97" y="13"/>
                  </a:lnTo>
                  <a:lnTo>
                    <a:pt x="93" y="8"/>
                  </a:lnTo>
                  <a:lnTo>
                    <a:pt x="85" y="15"/>
                  </a:lnTo>
                  <a:lnTo>
                    <a:pt x="85" y="19"/>
                  </a:lnTo>
                  <a:lnTo>
                    <a:pt x="85" y="21"/>
                  </a:lnTo>
                  <a:lnTo>
                    <a:pt x="82" y="27"/>
                  </a:lnTo>
                  <a:lnTo>
                    <a:pt x="78" y="27"/>
                  </a:lnTo>
                  <a:lnTo>
                    <a:pt x="78" y="21"/>
                  </a:lnTo>
                  <a:lnTo>
                    <a:pt x="76" y="21"/>
                  </a:lnTo>
                  <a:lnTo>
                    <a:pt x="74" y="13"/>
                  </a:lnTo>
                  <a:lnTo>
                    <a:pt x="72" y="11"/>
                  </a:lnTo>
                  <a:lnTo>
                    <a:pt x="68" y="15"/>
                  </a:lnTo>
                  <a:lnTo>
                    <a:pt x="68" y="23"/>
                  </a:lnTo>
                  <a:lnTo>
                    <a:pt x="70" y="25"/>
                  </a:lnTo>
                  <a:lnTo>
                    <a:pt x="70" y="32"/>
                  </a:lnTo>
                  <a:lnTo>
                    <a:pt x="68" y="36"/>
                  </a:lnTo>
                  <a:lnTo>
                    <a:pt x="64" y="36"/>
                  </a:lnTo>
                  <a:lnTo>
                    <a:pt x="64" y="32"/>
                  </a:lnTo>
                  <a:lnTo>
                    <a:pt x="59" y="34"/>
                  </a:lnTo>
                  <a:lnTo>
                    <a:pt x="57" y="38"/>
                  </a:lnTo>
                  <a:lnTo>
                    <a:pt x="55" y="40"/>
                  </a:lnTo>
                  <a:lnTo>
                    <a:pt x="55" y="46"/>
                  </a:lnTo>
                  <a:lnTo>
                    <a:pt x="53" y="40"/>
                  </a:lnTo>
                  <a:lnTo>
                    <a:pt x="51" y="38"/>
                  </a:lnTo>
                  <a:lnTo>
                    <a:pt x="51" y="36"/>
                  </a:lnTo>
                  <a:lnTo>
                    <a:pt x="53" y="32"/>
                  </a:lnTo>
                  <a:lnTo>
                    <a:pt x="53" y="30"/>
                  </a:lnTo>
                  <a:lnTo>
                    <a:pt x="49" y="30"/>
                  </a:lnTo>
                  <a:lnTo>
                    <a:pt x="51" y="27"/>
                  </a:lnTo>
                  <a:lnTo>
                    <a:pt x="49" y="21"/>
                  </a:lnTo>
                  <a:lnTo>
                    <a:pt x="51" y="23"/>
                  </a:lnTo>
                  <a:lnTo>
                    <a:pt x="55" y="21"/>
                  </a:lnTo>
                  <a:lnTo>
                    <a:pt x="53" y="19"/>
                  </a:lnTo>
                  <a:lnTo>
                    <a:pt x="51" y="17"/>
                  </a:lnTo>
                  <a:lnTo>
                    <a:pt x="53" y="15"/>
                  </a:lnTo>
                  <a:lnTo>
                    <a:pt x="51" y="11"/>
                  </a:lnTo>
                  <a:lnTo>
                    <a:pt x="49" y="13"/>
                  </a:lnTo>
                  <a:lnTo>
                    <a:pt x="47" y="11"/>
                  </a:lnTo>
                  <a:lnTo>
                    <a:pt x="40" y="6"/>
                  </a:lnTo>
                  <a:lnTo>
                    <a:pt x="40" y="4"/>
                  </a:lnTo>
                  <a:lnTo>
                    <a:pt x="40" y="0"/>
                  </a:lnTo>
                  <a:lnTo>
                    <a:pt x="36" y="0"/>
                  </a:lnTo>
                  <a:lnTo>
                    <a:pt x="32" y="0"/>
                  </a:lnTo>
                  <a:lnTo>
                    <a:pt x="26" y="0"/>
                  </a:lnTo>
                  <a:lnTo>
                    <a:pt x="26" y="2"/>
                  </a:lnTo>
                  <a:lnTo>
                    <a:pt x="28" y="4"/>
                  </a:lnTo>
                  <a:lnTo>
                    <a:pt x="30" y="4"/>
                  </a:lnTo>
                  <a:lnTo>
                    <a:pt x="30" y="2"/>
                  </a:lnTo>
                  <a:lnTo>
                    <a:pt x="32" y="2"/>
                  </a:lnTo>
                  <a:lnTo>
                    <a:pt x="34" y="4"/>
                  </a:lnTo>
                  <a:lnTo>
                    <a:pt x="38" y="4"/>
                  </a:lnTo>
                  <a:lnTo>
                    <a:pt x="36" y="6"/>
                  </a:lnTo>
                  <a:lnTo>
                    <a:pt x="32" y="6"/>
                  </a:lnTo>
                  <a:lnTo>
                    <a:pt x="30" y="6"/>
                  </a:lnTo>
                  <a:lnTo>
                    <a:pt x="30" y="6"/>
                  </a:lnTo>
                  <a:lnTo>
                    <a:pt x="36" y="11"/>
                  </a:lnTo>
                  <a:lnTo>
                    <a:pt x="38" y="15"/>
                  </a:lnTo>
                  <a:lnTo>
                    <a:pt x="38" y="17"/>
                  </a:lnTo>
                  <a:lnTo>
                    <a:pt x="36" y="17"/>
                  </a:lnTo>
                  <a:lnTo>
                    <a:pt x="36" y="15"/>
                  </a:lnTo>
                  <a:lnTo>
                    <a:pt x="32" y="13"/>
                  </a:lnTo>
                  <a:lnTo>
                    <a:pt x="30" y="15"/>
                  </a:lnTo>
                  <a:lnTo>
                    <a:pt x="28" y="15"/>
                  </a:lnTo>
                  <a:lnTo>
                    <a:pt x="28" y="13"/>
                  </a:lnTo>
                  <a:lnTo>
                    <a:pt x="26" y="8"/>
                  </a:lnTo>
                  <a:lnTo>
                    <a:pt x="21" y="6"/>
                  </a:lnTo>
                  <a:lnTo>
                    <a:pt x="19" y="8"/>
                  </a:lnTo>
                  <a:lnTo>
                    <a:pt x="21" y="13"/>
                  </a:lnTo>
                  <a:lnTo>
                    <a:pt x="19" y="15"/>
                  </a:lnTo>
                  <a:lnTo>
                    <a:pt x="17" y="11"/>
                  </a:lnTo>
                  <a:lnTo>
                    <a:pt x="15" y="8"/>
                  </a:lnTo>
                  <a:lnTo>
                    <a:pt x="13" y="13"/>
                  </a:lnTo>
                  <a:lnTo>
                    <a:pt x="15" y="15"/>
                  </a:lnTo>
                  <a:lnTo>
                    <a:pt x="19" y="17"/>
                  </a:lnTo>
                  <a:lnTo>
                    <a:pt x="19" y="19"/>
                  </a:lnTo>
                  <a:lnTo>
                    <a:pt x="15" y="17"/>
                  </a:lnTo>
                  <a:lnTo>
                    <a:pt x="13" y="19"/>
                  </a:lnTo>
                  <a:lnTo>
                    <a:pt x="15" y="21"/>
                  </a:lnTo>
                  <a:lnTo>
                    <a:pt x="19" y="23"/>
                  </a:lnTo>
                  <a:lnTo>
                    <a:pt x="17" y="23"/>
                  </a:lnTo>
                  <a:lnTo>
                    <a:pt x="17" y="23"/>
                  </a:lnTo>
                  <a:lnTo>
                    <a:pt x="17" y="25"/>
                  </a:lnTo>
                  <a:lnTo>
                    <a:pt x="15" y="27"/>
                  </a:lnTo>
                  <a:lnTo>
                    <a:pt x="11" y="21"/>
                  </a:lnTo>
                  <a:lnTo>
                    <a:pt x="9" y="21"/>
                  </a:lnTo>
                  <a:lnTo>
                    <a:pt x="7" y="23"/>
                  </a:lnTo>
                  <a:lnTo>
                    <a:pt x="9" y="27"/>
                  </a:lnTo>
                  <a:lnTo>
                    <a:pt x="11" y="30"/>
                  </a:lnTo>
                  <a:lnTo>
                    <a:pt x="9" y="32"/>
                  </a:lnTo>
                  <a:lnTo>
                    <a:pt x="7" y="27"/>
                  </a:lnTo>
                  <a:lnTo>
                    <a:pt x="2" y="25"/>
                  </a:lnTo>
                  <a:lnTo>
                    <a:pt x="0" y="30"/>
                  </a:lnTo>
                  <a:lnTo>
                    <a:pt x="5" y="32"/>
                  </a:lnTo>
                  <a:lnTo>
                    <a:pt x="9" y="34"/>
                  </a:lnTo>
                  <a:lnTo>
                    <a:pt x="13" y="36"/>
                  </a:lnTo>
                  <a:lnTo>
                    <a:pt x="15" y="32"/>
                  </a:lnTo>
                  <a:lnTo>
                    <a:pt x="19" y="30"/>
                  </a:lnTo>
                  <a:lnTo>
                    <a:pt x="21" y="27"/>
                  </a:lnTo>
                  <a:lnTo>
                    <a:pt x="23" y="30"/>
                  </a:lnTo>
                  <a:lnTo>
                    <a:pt x="23" y="32"/>
                  </a:lnTo>
                  <a:lnTo>
                    <a:pt x="26" y="32"/>
                  </a:lnTo>
                  <a:lnTo>
                    <a:pt x="28" y="30"/>
                  </a:lnTo>
                  <a:lnTo>
                    <a:pt x="28" y="34"/>
                  </a:lnTo>
                  <a:lnTo>
                    <a:pt x="30" y="34"/>
                  </a:lnTo>
                  <a:lnTo>
                    <a:pt x="34" y="32"/>
                  </a:lnTo>
                  <a:lnTo>
                    <a:pt x="34" y="30"/>
                  </a:lnTo>
                  <a:lnTo>
                    <a:pt x="34" y="32"/>
                  </a:lnTo>
                  <a:lnTo>
                    <a:pt x="36" y="32"/>
                  </a:lnTo>
                  <a:lnTo>
                    <a:pt x="40" y="30"/>
                  </a:lnTo>
                  <a:lnTo>
                    <a:pt x="40" y="32"/>
                  </a:lnTo>
                  <a:lnTo>
                    <a:pt x="38" y="34"/>
                  </a:lnTo>
                  <a:lnTo>
                    <a:pt x="40" y="36"/>
                  </a:lnTo>
                  <a:lnTo>
                    <a:pt x="42" y="34"/>
                  </a:lnTo>
                  <a:lnTo>
                    <a:pt x="47" y="36"/>
                  </a:lnTo>
                  <a:lnTo>
                    <a:pt x="45" y="36"/>
                  </a:lnTo>
                  <a:lnTo>
                    <a:pt x="42" y="36"/>
                  </a:lnTo>
                  <a:lnTo>
                    <a:pt x="40" y="38"/>
                  </a:lnTo>
                  <a:lnTo>
                    <a:pt x="36" y="40"/>
                  </a:lnTo>
                  <a:lnTo>
                    <a:pt x="32" y="42"/>
                  </a:lnTo>
                  <a:lnTo>
                    <a:pt x="30" y="42"/>
                  </a:lnTo>
                  <a:lnTo>
                    <a:pt x="36" y="44"/>
                  </a:lnTo>
                  <a:lnTo>
                    <a:pt x="40" y="44"/>
                  </a:lnTo>
                  <a:lnTo>
                    <a:pt x="42" y="42"/>
                  </a:lnTo>
                  <a:lnTo>
                    <a:pt x="45" y="40"/>
                  </a:lnTo>
                  <a:lnTo>
                    <a:pt x="45" y="44"/>
                  </a:lnTo>
                  <a:lnTo>
                    <a:pt x="42" y="46"/>
                  </a:lnTo>
                  <a:lnTo>
                    <a:pt x="36" y="49"/>
                  </a:lnTo>
                  <a:lnTo>
                    <a:pt x="32" y="46"/>
                  </a:lnTo>
                  <a:lnTo>
                    <a:pt x="30" y="51"/>
                  </a:lnTo>
                  <a:lnTo>
                    <a:pt x="28" y="49"/>
                  </a:lnTo>
                  <a:lnTo>
                    <a:pt x="28" y="46"/>
                  </a:lnTo>
                  <a:lnTo>
                    <a:pt x="28" y="46"/>
                  </a:lnTo>
                  <a:lnTo>
                    <a:pt x="26" y="44"/>
                  </a:lnTo>
                  <a:lnTo>
                    <a:pt x="23" y="46"/>
                  </a:lnTo>
                  <a:lnTo>
                    <a:pt x="26" y="46"/>
                  </a:lnTo>
                  <a:lnTo>
                    <a:pt x="21" y="51"/>
                  </a:lnTo>
                  <a:lnTo>
                    <a:pt x="19" y="49"/>
                  </a:lnTo>
                  <a:lnTo>
                    <a:pt x="17" y="49"/>
                  </a:lnTo>
                  <a:lnTo>
                    <a:pt x="13" y="51"/>
                  </a:lnTo>
                  <a:lnTo>
                    <a:pt x="9" y="49"/>
                  </a:lnTo>
                  <a:lnTo>
                    <a:pt x="7" y="51"/>
                  </a:lnTo>
                  <a:lnTo>
                    <a:pt x="5" y="51"/>
                  </a:lnTo>
                  <a:lnTo>
                    <a:pt x="7" y="55"/>
                  </a:lnTo>
                  <a:lnTo>
                    <a:pt x="9" y="57"/>
                  </a:lnTo>
                  <a:lnTo>
                    <a:pt x="13" y="57"/>
                  </a:lnTo>
                  <a:lnTo>
                    <a:pt x="13" y="57"/>
                  </a:lnTo>
                  <a:lnTo>
                    <a:pt x="19" y="59"/>
                  </a:lnTo>
                  <a:lnTo>
                    <a:pt x="28" y="57"/>
                  </a:lnTo>
                  <a:lnTo>
                    <a:pt x="32" y="59"/>
                  </a:lnTo>
                  <a:lnTo>
                    <a:pt x="32" y="59"/>
                  </a:lnTo>
                  <a:lnTo>
                    <a:pt x="30" y="61"/>
                  </a:lnTo>
                  <a:lnTo>
                    <a:pt x="28" y="63"/>
                  </a:lnTo>
                  <a:lnTo>
                    <a:pt x="32" y="65"/>
                  </a:lnTo>
                  <a:lnTo>
                    <a:pt x="34" y="70"/>
                  </a:lnTo>
                  <a:lnTo>
                    <a:pt x="36" y="67"/>
                  </a:lnTo>
                  <a:lnTo>
                    <a:pt x="40" y="65"/>
                  </a:lnTo>
                  <a:lnTo>
                    <a:pt x="40" y="67"/>
                  </a:lnTo>
                  <a:lnTo>
                    <a:pt x="36" y="70"/>
                  </a:lnTo>
                  <a:lnTo>
                    <a:pt x="34" y="74"/>
                  </a:lnTo>
                  <a:lnTo>
                    <a:pt x="38" y="76"/>
                  </a:lnTo>
                  <a:lnTo>
                    <a:pt x="42" y="72"/>
                  </a:lnTo>
                  <a:lnTo>
                    <a:pt x="47" y="72"/>
                  </a:lnTo>
                  <a:lnTo>
                    <a:pt x="49" y="74"/>
                  </a:lnTo>
                  <a:lnTo>
                    <a:pt x="45" y="74"/>
                  </a:lnTo>
                  <a:lnTo>
                    <a:pt x="40" y="74"/>
                  </a:lnTo>
                  <a:lnTo>
                    <a:pt x="38" y="76"/>
                  </a:lnTo>
                  <a:lnTo>
                    <a:pt x="34" y="76"/>
                  </a:lnTo>
                  <a:lnTo>
                    <a:pt x="34" y="80"/>
                  </a:lnTo>
                  <a:lnTo>
                    <a:pt x="32" y="82"/>
                  </a:lnTo>
                  <a:lnTo>
                    <a:pt x="30" y="82"/>
                  </a:lnTo>
                  <a:lnTo>
                    <a:pt x="28" y="82"/>
                  </a:lnTo>
                  <a:lnTo>
                    <a:pt x="28" y="80"/>
                  </a:lnTo>
                  <a:lnTo>
                    <a:pt x="23" y="78"/>
                  </a:lnTo>
                  <a:lnTo>
                    <a:pt x="23" y="80"/>
                  </a:lnTo>
                  <a:lnTo>
                    <a:pt x="21" y="80"/>
                  </a:lnTo>
                  <a:lnTo>
                    <a:pt x="23" y="84"/>
                  </a:lnTo>
                  <a:lnTo>
                    <a:pt x="26" y="84"/>
                  </a:lnTo>
                  <a:lnTo>
                    <a:pt x="23" y="86"/>
                  </a:lnTo>
                  <a:lnTo>
                    <a:pt x="23" y="93"/>
                  </a:lnTo>
                  <a:lnTo>
                    <a:pt x="28" y="93"/>
                  </a:lnTo>
                  <a:lnTo>
                    <a:pt x="30" y="91"/>
                  </a:lnTo>
                  <a:lnTo>
                    <a:pt x="32" y="93"/>
                  </a:lnTo>
                  <a:lnTo>
                    <a:pt x="38" y="93"/>
                  </a:lnTo>
                  <a:lnTo>
                    <a:pt x="42" y="91"/>
                  </a:lnTo>
                  <a:lnTo>
                    <a:pt x="47" y="93"/>
                  </a:lnTo>
                  <a:lnTo>
                    <a:pt x="51" y="91"/>
                  </a:lnTo>
                  <a:lnTo>
                    <a:pt x="51" y="93"/>
                  </a:lnTo>
                  <a:lnTo>
                    <a:pt x="53" y="93"/>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54" name="Freeform 165">
              <a:extLst>
                <a:ext uri="{FF2B5EF4-FFF2-40B4-BE49-F238E27FC236}">
                  <a16:creationId xmlns:a16="http://schemas.microsoft.com/office/drawing/2014/main" id="{767679C6-3A9D-41C9-B56D-6F87FA952181}"/>
                </a:ext>
              </a:extLst>
            </p:cNvPr>
            <p:cNvSpPr>
              <a:spLocks noEditPoints="1"/>
            </p:cNvSpPr>
            <p:nvPr/>
          </p:nvSpPr>
          <p:spPr bwMode="auto">
            <a:xfrm>
              <a:off x="2825683" y="3453269"/>
              <a:ext cx="33857" cy="20441"/>
            </a:xfrm>
            <a:custGeom>
              <a:avLst/>
              <a:gdLst>
                <a:gd name="T0" fmla="*/ 40 w 42"/>
                <a:gd name="T1" fmla="*/ 21 h 27"/>
                <a:gd name="T2" fmla="*/ 36 w 42"/>
                <a:gd name="T3" fmla="*/ 23 h 27"/>
                <a:gd name="T4" fmla="*/ 36 w 42"/>
                <a:gd name="T5" fmla="*/ 27 h 27"/>
                <a:gd name="T6" fmla="*/ 42 w 42"/>
                <a:gd name="T7" fmla="*/ 23 h 27"/>
                <a:gd name="T8" fmla="*/ 40 w 42"/>
                <a:gd name="T9" fmla="*/ 21 h 27"/>
                <a:gd name="T10" fmla="*/ 40 w 42"/>
                <a:gd name="T11" fmla="*/ 21 h 27"/>
                <a:gd name="T12" fmla="*/ 40 w 42"/>
                <a:gd name="T13" fmla="*/ 21 h 27"/>
                <a:gd name="T14" fmla="*/ 21 w 42"/>
                <a:gd name="T15" fmla="*/ 17 h 27"/>
                <a:gd name="T16" fmla="*/ 26 w 42"/>
                <a:gd name="T17" fmla="*/ 15 h 27"/>
                <a:gd name="T18" fmla="*/ 28 w 42"/>
                <a:gd name="T19" fmla="*/ 17 h 27"/>
                <a:gd name="T20" fmla="*/ 26 w 42"/>
                <a:gd name="T21" fmla="*/ 19 h 27"/>
                <a:gd name="T22" fmla="*/ 21 w 42"/>
                <a:gd name="T23" fmla="*/ 17 h 27"/>
                <a:gd name="T24" fmla="*/ 21 w 42"/>
                <a:gd name="T25" fmla="*/ 17 h 27"/>
                <a:gd name="T26" fmla="*/ 17 w 42"/>
                <a:gd name="T27" fmla="*/ 6 h 27"/>
                <a:gd name="T28" fmla="*/ 15 w 42"/>
                <a:gd name="T29" fmla="*/ 10 h 27"/>
                <a:gd name="T30" fmla="*/ 19 w 42"/>
                <a:gd name="T31" fmla="*/ 10 h 27"/>
                <a:gd name="T32" fmla="*/ 17 w 42"/>
                <a:gd name="T33" fmla="*/ 6 h 27"/>
                <a:gd name="T34" fmla="*/ 17 w 42"/>
                <a:gd name="T35" fmla="*/ 6 h 27"/>
                <a:gd name="T36" fmla="*/ 0 w 42"/>
                <a:gd name="T37" fmla="*/ 10 h 27"/>
                <a:gd name="T38" fmla="*/ 4 w 42"/>
                <a:gd name="T39" fmla="*/ 12 h 27"/>
                <a:gd name="T40" fmla="*/ 4 w 42"/>
                <a:gd name="T41" fmla="*/ 17 h 27"/>
                <a:gd name="T42" fmla="*/ 0 w 42"/>
                <a:gd name="T43" fmla="*/ 15 h 27"/>
                <a:gd name="T44" fmla="*/ 0 w 42"/>
                <a:gd name="T45" fmla="*/ 12 h 27"/>
                <a:gd name="T46" fmla="*/ 0 w 42"/>
                <a:gd name="T47" fmla="*/ 10 h 27"/>
                <a:gd name="T48" fmla="*/ 0 w 42"/>
                <a:gd name="T49" fmla="*/ 10 h 27"/>
                <a:gd name="T50" fmla="*/ 2 w 42"/>
                <a:gd name="T51" fmla="*/ 4 h 27"/>
                <a:gd name="T52" fmla="*/ 7 w 42"/>
                <a:gd name="T53" fmla="*/ 6 h 27"/>
                <a:gd name="T54" fmla="*/ 7 w 42"/>
                <a:gd name="T55" fmla="*/ 10 h 27"/>
                <a:gd name="T56" fmla="*/ 11 w 42"/>
                <a:gd name="T57" fmla="*/ 17 h 27"/>
                <a:gd name="T58" fmla="*/ 7 w 42"/>
                <a:gd name="T59" fmla="*/ 19 h 27"/>
                <a:gd name="T60" fmla="*/ 4 w 42"/>
                <a:gd name="T61" fmla="*/ 23 h 27"/>
                <a:gd name="T62" fmla="*/ 7 w 42"/>
                <a:gd name="T63" fmla="*/ 25 h 27"/>
                <a:gd name="T64" fmla="*/ 13 w 42"/>
                <a:gd name="T65" fmla="*/ 23 h 27"/>
                <a:gd name="T66" fmla="*/ 15 w 42"/>
                <a:gd name="T67" fmla="*/ 19 h 27"/>
                <a:gd name="T68" fmla="*/ 11 w 42"/>
                <a:gd name="T69" fmla="*/ 15 h 27"/>
                <a:gd name="T70" fmla="*/ 11 w 42"/>
                <a:gd name="T71" fmla="*/ 12 h 27"/>
                <a:gd name="T72" fmla="*/ 9 w 42"/>
                <a:gd name="T73" fmla="*/ 8 h 27"/>
                <a:gd name="T74" fmla="*/ 9 w 42"/>
                <a:gd name="T75" fmla="*/ 2 h 27"/>
                <a:gd name="T76" fmla="*/ 7 w 42"/>
                <a:gd name="T77" fmla="*/ 0 h 27"/>
                <a:gd name="T78" fmla="*/ 2 w 42"/>
                <a:gd name="T79" fmla="*/ 2 h 27"/>
                <a:gd name="T80" fmla="*/ 2 w 42"/>
                <a:gd name="T81"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 h="27">
                  <a:moveTo>
                    <a:pt x="40" y="21"/>
                  </a:moveTo>
                  <a:lnTo>
                    <a:pt x="36" y="23"/>
                  </a:lnTo>
                  <a:lnTo>
                    <a:pt x="36" y="27"/>
                  </a:lnTo>
                  <a:lnTo>
                    <a:pt x="42" y="23"/>
                  </a:lnTo>
                  <a:lnTo>
                    <a:pt x="40" y="21"/>
                  </a:lnTo>
                  <a:lnTo>
                    <a:pt x="40" y="21"/>
                  </a:lnTo>
                  <a:lnTo>
                    <a:pt x="40" y="21"/>
                  </a:lnTo>
                  <a:close/>
                  <a:moveTo>
                    <a:pt x="21" y="17"/>
                  </a:moveTo>
                  <a:lnTo>
                    <a:pt x="26" y="15"/>
                  </a:lnTo>
                  <a:lnTo>
                    <a:pt x="28" y="17"/>
                  </a:lnTo>
                  <a:lnTo>
                    <a:pt x="26" y="19"/>
                  </a:lnTo>
                  <a:lnTo>
                    <a:pt x="21" y="17"/>
                  </a:lnTo>
                  <a:lnTo>
                    <a:pt x="21" y="17"/>
                  </a:lnTo>
                  <a:close/>
                  <a:moveTo>
                    <a:pt x="17" y="6"/>
                  </a:moveTo>
                  <a:lnTo>
                    <a:pt x="15" y="10"/>
                  </a:lnTo>
                  <a:lnTo>
                    <a:pt x="19" y="10"/>
                  </a:lnTo>
                  <a:lnTo>
                    <a:pt x="17" y="6"/>
                  </a:lnTo>
                  <a:lnTo>
                    <a:pt x="17" y="6"/>
                  </a:lnTo>
                  <a:close/>
                  <a:moveTo>
                    <a:pt x="0" y="10"/>
                  </a:moveTo>
                  <a:lnTo>
                    <a:pt x="4" y="12"/>
                  </a:lnTo>
                  <a:lnTo>
                    <a:pt x="4" y="17"/>
                  </a:lnTo>
                  <a:lnTo>
                    <a:pt x="0" y="15"/>
                  </a:lnTo>
                  <a:lnTo>
                    <a:pt x="0" y="12"/>
                  </a:lnTo>
                  <a:lnTo>
                    <a:pt x="0" y="10"/>
                  </a:lnTo>
                  <a:lnTo>
                    <a:pt x="0" y="10"/>
                  </a:lnTo>
                  <a:close/>
                  <a:moveTo>
                    <a:pt x="2" y="4"/>
                  </a:moveTo>
                  <a:lnTo>
                    <a:pt x="7" y="6"/>
                  </a:lnTo>
                  <a:lnTo>
                    <a:pt x="7" y="10"/>
                  </a:lnTo>
                  <a:lnTo>
                    <a:pt x="11" y="17"/>
                  </a:lnTo>
                  <a:lnTo>
                    <a:pt x="7" y="19"/>
                  </a:lnTo>
                  <a:lnTo>
                    <a:pt x="4" y="23"/>
                  </a:lnTo>
                  <a:lnTo>
                    <a:pt x="7" y="25"/>
                  </a:lnTo>
                  <a:lnTo>
                    <a:pt x="13" y="23"/>
                  </a:lnTo>
                  <a:lnTo>
                    <a:pt x="15" y="19"/>
                  </a:lnTo>
                  <a:lnTo>
                    <a:pt x="11" y="15"/>
                  </a:lnTo>
                  <a:lnTo>
                    <a:pt x="11" y="12"/>
                  </a:lnTo>
                  <a:lnTo>
                    <a:pt x="9" y="8"/>
                  </a:lnTo>
                  <a:lnTo>
                    <a:pt x="9" y="2"/>
                  </a:lnTo>
                  <a:lnTo>
                    <a:pt x="7" y="0"/>
                  </a:lnTo>
                  <a:lnTo>
                    <a:pt x="2" y="2"/>
                  </a:lnTo>
                  <a:lnTo>
                    <a:pt x="2" y="4"/>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55" name="Freeform 166">
              <a:extLst>
                <a:ext uri="{FF2B5EF4-FFF2-40B4-BE49-F238E27FC236}">
                  <a16:creationId xmlns:a16="http://schemas.microsoft.com/office/drawing/2014/main" id="{E1405994-2356-4A02-9C5D-8D78FC28395E}"/>
                </a:ext>
              </a:extLst>
            </p:cNvPr>
            <p:cNvSpPr>
              <a:spLocks noEditPoints="1"/>
            </p:cNvSpPr>
            <p:nvPr/>
          </p:nvSpPr>
          <p:spPr bwMode="auto">
            <a:xfrm>
              <a:off x="3262597" y="3167852"/>
              <a:ext cx="49172" cy="18927"/>
            </a:xfrm>
            <a:custGeom>
              <a:avLst/>
              <a:gdLst>
                <a:gd name="T0" fmla="*/ 55 w 61"/>
                <a:gd name="T1" fmla="*/ 21 h 25"/>
                <a:gd name="T2" fmla="*/ 61 w 61"/>
                <a:gd name="T3" fmla="*/ 25 h 25"/>
                <a:gd name="T4" fmla="*/ 57 w 61"/>
                <a:gd name="T5" fmla="*/ 25 h 25"/>
                <a:gd name="T6" fmla="*/ 55 w 61"/>
                <a:gd name="T7" fmla="*/ 23 h 25"/>
                <a:gd name="T8" fmla="*/ 55 w 61"/>
                <a:gd name="T9" fmla="*/ 21 h 25"/>
                <a:gd name="T10" fmla="*/ 55 w 61"/>
                <a:gd name="T11" fmla="*/ 21 h 25"/>
                <a:gd name="T12" fmla="*/ 59 w 61"/>
                <a:gd name="T13" fmla="*/ 8 h 25"/>
                <a:gd name="T14" fmla="*/ 55 w 61"/>
                <a:gd name="T15" fmla="*/ 12 h 25"/>
                <a:gd name="T16" fmla="*/ 59 w 61"/>
                <a:gd name="T17" fmla="*/ 16 h 25"/>
                <a:gd name="T18" fmla="*/ 61 w 61"/>
                <a:gd name="T19" fmla="*/ 12 h 25"/>
                <a:gd name="T20" fmla="*/ 59 w 61"/>
                <a:gd name="T21" fmla="*/ 8 h 25"/>
                <a:gd name="T22" fmla="*/ 59 w 61"/>
                <a:gd name="T23" fmla="*/ 8 h 25"/>
                <a:gd name="T24" fmla="*/ 40 w 61"/>
                <a:gd name="T25" fmla="*/ 16 h 25"/>
                <a:gd name="T26" fmla="*/ 36 w 61"/>
                <a:gd name="T27" fmla="*/ 16 h 25"/>
                <a:gd name="T28" fmla="*/ 38 w 61"/>
                <a:gd name="T29" fmla="*/ 21 h 25"/>
                <a:gd name="T30" fmla="*/ 42 w 61"/>
                <a:gd name="T31" fmla="*/ 21 h 25"/>
                <a:gd name="T32" fmla="*/ 40 w 61"/>
                <a:gd name="T33" fmla="*/ 16 h 25"/>
                <a:gd name="T34" fmla="*/ 40 w 61"/>
                <a:gd name="T35" fmla="*/ 16 h 25"/>
                <a:gd name="T36" fmla="*/ 29 w 61"/>
                <a:gd name="T37" fmla="*/ 2 h 25"/>
                <a:gd name="T38" fmla="*/ 34 w 61"/>
                <a:gd name="T39" fmla="*/ 0 h 25"/>
                <a:gd name="T40" fmla="*/ 38 w 61"/>
                <a:gd name="T41" fmla="*/ 0 h 25"/>
                <a:gd name="T42" fmla="*/ 36 w 61"/>
                <a:gd name="T43" fmla="*/ 4 h 25"/>
                <a:gd name="T44" fmla="*/ 36 w 61"/>
                <a:gd name="T45" fmla="*/ 8 h 25"/>
                <a:gd name="T46" fmla="*/ 29 w 61"/>
                <a:gd name="T47" fmla="*/ 4 h 25"/>
                <a:gd name="T48" fmla="*/ 29 w 61"/>
                <a:gd name="T49" fmla="*/ 2 h 25"/>
                <a:gd name="T50" fmla="*/ 29 w 61"/>
                <a:gd name="T51" fmla="*/ 2 h 25"/>
                <a:gd name="T52" fmla="*/ 4 w 61"/>
                <a:gd name="T53" fmla="*/ 8 h 25"/>
                <a:gd name="T54" fmla="*/ 6 w 61"/>
                <a:gd name="T55" fmla="*/ 10 h 25"/>
                <a:gd name="T56" fmla="*/ 0 w 61"/>
                <a:gd name="T57" fmla="*/ 12 h 25"/>
                <a:gd name="T58" fmla="*/ 4 w 61"/>
                <a:gd name="T59"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25">
                  <a:moveTo>
                    <a:pt x="55" y="21"/>
                  </a:moveTo>
                  <a:lnTo>
                    <a:pt x="61" y="25"/>
                  </a:lnTo>
                  <a:lnTo>
                    <a:pt x="57" y="25"/>
                  </a:lnTo>
                  <a:lnTo>
                    <a:pt x="55" y="23"/>
                  </a:lnTo>
                  <a:lnTo>
                    <a:pt x="55" y="21"/>
                  </a:lnTo>
                  <a:lnTo>
                    <a:pt x="55" y="21"/>
                  </a:lnTo>
                  <a:close/>
                  <a:moveTo>
                    <a:pt x="59" y="8"/>
                  </a:moveTo>
                  <a:lnTo>
                    <a:pt x="55" y="12"/>
                  </a:lnTo>
                  <a:lnTo>
                    <a:pt x="59" y="16"/>
                  </a:lnTo>
                  <a:lnTo>
                    <a:pt x="61" y="12"/>
                  </a:lnTo>
                  <a:lnTo>
                    <a:pt x="59" y="8"/>
                  </a:lnTo>
                  <a:lnTo>
                    <a:pt x="59" y="8"/>
                  </a:lnTo>
                  <a:close/>
                  <a:moveTo>
                    <a:pt x="40" y="16"/>
                  </a:moveTo>
                  <a:lnTo>
                    <a:pt x="36" y="16"/>
                  </a:lnTo>
                  <a:lnTo>
                    <a:pt x="38" y="21"/>
                  </a:lnTo>
                  <a:lnTo>
                    <a:pt x="42" y="21"/>
                  </a:lnTo>
                  <a:lnTo>
                    <a:pt x="40" y="16"/>
                  </a:lnTo>
                  <a:lnTo>
                    <a:pt x="40" y="16"/>
                  </a:lnTo>
                  <a:close/>
                  <a:moveTo>
                    <a:pt x="29" y="2"/>
                  </a:moveTo>
                  <a:lnTo>
                    <a:pt x="34" y="0"/>
                  </a:lnTo>
                  <a:lnTo>
                    <a:pt x="38" y="0"/>
                  </a:lnTo>
                  <a:lnTo>
                    <a:pt x="36" y="4"/>
                  </a:lnTo>
                  <a:lnTo>
                    <a:pt x="36" y="8"/>
                  </a:lnTo>
                  <a:lnTo>
                    <a:pt x="29" y="4"/>
                  </a:lnTo>
                  <a:lnTo>
                    <a:pt x="29" y="2"/>
                  </a:lnTo>
                  <a:lnTo>
                    <a:pt x="29" y="2"/>
                  </a:lnTo>
                  <a:close/>
                  <a:moveTo>
                    <a:pt x="4" y="8"/>
                  </a:moveTo>
                  <a:lnTo>
                    <a:pt x="6" y="10"/>
                  </a:lnTo>
                  <a:lnTo>
                    <a:pt x="0" y="12"/>
                  </a:lnTo>
                  <a:lnTo>
                    <a:pt x="4" y="8"/>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56" name="Freeform 167">
              <a:extLst>
                <a:ext uri="{FF2B5EF4-FFF2-40B4-BE49-F238E27FC236}">
                  <a16:creationId xmlns:a16="http://schemas.microsoft.com/office/drawing/2014/main" id="{C9E7A53E-0CC6-4A8B-8A9F-74D04E2A8228}"/>
                </a:ext>
              </a:extLst>
            </p:cNvPr>
            <p:cNvSpPr>
              <a:spLocks noEditPoints="1"/>
            </p:cNvSpPr>
            <p:nvPr/>
          </p:nvSpPr>
          <p:spPr bwMode="auto">
            <a:xfrm>
              <a:off x="3223097" y="3164066"/>
              <a:ext cx="36275" cy="11356"/>
            </a:xfrm>
            <a:custGeom>
              <a:avLst/>
              <a:gdLst>
                <a:gd name="T0" fmla="*/ 34 w 45"/>
                <a:gd name="T1" fmla="*/ 11 h 15"/>
                <a:gd name="T2" fmla="*/ 38 w 45"/>
                <a:gd name="T3" fmla="*/ 9 h 15"/>
                <a:gd name="T4" fmla="*/ 45 w 45"/>
                <a:gd name="T5" fmla="*/ 11 h 15"/>
                <a:gd name="T6" fmla="*/ 43 w 45"/>
                <a:gd name="T7" fmla="*/ 11 h 15"/>
                <a:gd name="T8" fmla="*/ 34 w 45"/>
                <a:gd name="T9" fmla="*/ 11 h 15"/>
                <a:gd name="T10" fmla="*/ 34 w 45"/>
                <a:gd name="T11" fmla="*/ 11 h 15"/>
                <a:gd name="T12" fmla="*/ 30 w 45"/>
                <a:gd name="T13" fmla="*/ 2 h 15"/>
                <a:gd name="T14" fmla="*/ 28 w 45"/>
                <a:gd name="T15" fmla="*/ 0 h 15"/>
                <a:gd name="T16" fmla="*/ 19 w 45"/>
                <a:gd name="T17" fmla="*/ 2 h 15"/>
                <a:gd name="T18" fmla="*/ 7 w 45"/>
                <a:gd name="T19" fmla="*/ 0 h 15"/>
                <a:gd name="T20" fmla="*/ 5 w 45"/>
                <a:gd name="T21" fmla="*/ 2 h 15"/>
                <a:gd name="T22" fmla="*/ 0 w 45"/>
                <a:gd name="T23" fmla="*/ 5 h 15"/>
                <a:gd name="T24" fmla="*/ 0 w 45"/>
                <a:gd name="T25" fmla="*/ 7 h 15"/>
                <a:gd name="T26" fmla="*/ 0 w 45"/>
                <a:gd name="T27" fmla="*/ 9 h 15"/>
                <a:gd name="T28" fmla="*/ 3 w 45"/>
                <a:gd name="T29" fmla="*/ 13 h 15"/>
                <a:gd name="T30" fmla="*/ 11 w 45"/>
                <a:gd name="T31" fmla="*/ 13 h 15"/>
                <a:gd name="T32" fmla="*/ 15 w 45"/>
                <a:gd name="T33" fmla="*/ 15 h 15"/>
                <a:gd name="T34" fmla="*/ 22 w 45"/>
                <a:gd name="T35" fmla="*/ 13 h 15"/>
                <a:gd name="T36" fmla="*/ 24 w 45"/>
                <a:gd name="T37" fmla="*/ 13 h 15"/>
                <a:gd name="T38" fmla="*/ 30 w 45"/>
                <a:gd name="T39" fmla="*/ 11 h 15"/>
                <a:gd name="T40" fmla="*/ 36 w 45"/>
                <a:gd name="T41" fmla="*/ 5 h 15"/>
                <a:gd name="T42" fmla="*/ 32 w 45"/>
                <a:gd name="T43" fmla="*/ 5 h 15"/>
                <a:gd name="T44" fmla="*/ 30 w 45"/>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15">
                  <a:moveTo>
                    <a:pt x="34" y="11"/>
                  </a:moveTo>
                  <a:lnTo>
                    <a:pt x="38" y="9"/>
                  </a:lnTo>
                  <a:lnTo>
                    <a:pt x="45" y="11"/>
                  </a:lnTo>
                  <a:lnTo>
                    <a:pt x="43" y="11"/>
                  </a:lnTo>
                  <a:lnTo>
                    <a:pt x="34" y="11"/>
                  </a:lnTo>
                  <a:lnTo>
                    <a:pt x="34" y="11"/>
                  </a:lnTo>
                  <a:close/>
                  <a:moveTo>
                    <a:pt x="30" y="2"/>
                  </a:moveTo>
                  <a:lnTo>
                    <a:pt x="28" y="0"/>
                  </a:lnTo>
                  <a:lnTo>
                    <a:pt x="19" y="2"/>
                  </a:lnTo>
                  <a:lnTo>
                    <a:pt x="7" y="0"/>
                  </a:lnTo>
                  <a:lnTo>
                    <a:pt x="5" y="2"/>
                  </a:lnTo>
                  <a:lnTo>
                    <a:pt x="0" y="5"/>
                  </a:lnTo>
                  <a:lnTo>
                    <a:pt x="0" y="7"/>
                  </a:lnTo>
                  <a:lnTo>
                    <a:pt x="0" y="9"/>
                  </a:lnTo>
                  <a:lnTo>
                    <a:pt x="3" y="13"/>
                  </a:lnTo>
                  <a:lnTo>
                    <a:pt x="11" y="13"/>
                  </a:lnTo>
                  <a:lnTo>
                    <a:pt x="15" y="15"/>
                  </a:lnTo>
                  <a:lnTo>
                    <a:pt x="22" y="13"/>
                  </a:lnTo>
                  <a:lnTo>
                    <a:pt x="24" y="13"/>
                  </a:lnTo>
                  <a:lnTo>
                    <a:pt x="30" y="11"/>
                  </a:lnTo>
                  <a:lnTo>
                    <a:pt x="36" y="5"/>
                  </a:lnTo>
                  <a:lnTo>
                    <a:pt x="32" y="5"/>
                  </a:lnTo>
                  <a:lnTo>
                    <a:pt x="30" y="2"/>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57" name="Freeform 168">
              <a:extLst>
                <a:ext uri="{FF2B5EF4-FFF2-40B4-BE49-F238E27FC236}">
                  <a16:creationId xmlns:a16="http://schemas.microsoft.com/office/drawing/2014/main" id="{9DF08CD1-1EA1-43A3-87C8-CB938E57553F}"/>
                </a:ext>
              </a:extLst>
            </p:cNvPr>
            <p:cNvSpPr>
              <a:spLocks noEditPoints="1"/>
            </p:cNvSpPr>
            <p:nvPr/>
          </p:nvSpPr>
          <p:spPr bwMode="auto">
            <a:xfrm>
              <a:off x="3147323" y="3142111"/>
              <a:ext cx="62876" cy="37854"/>
            </a:xfrm>
            <a:custGeom>
              <a:avLst/>
              <a:gdLst>
                <a:gd name="T0" fmla="*/ 71 w 78"/>
                <a:gd name="T1" fmla="*/ 38 h 50"/>
                <a:gd name="T2" fmla="*/ 71 w 78"/>
                <a:gd name="T3" fmla="*/ 40 h 50"/>
                <a:gd name="T4" fmla="*/ 67 w 78"/>
                <a:gd name="T5" fmla="*/ 36 h 50"/>
                <a:gd name="T6" fmla="*/ 69 w 78"/>
                <a:gd name="T7" fmla="*/ 36 h 50"/>
                <a:gd name="T8" fmla="*/ 8 w 78"/>
                <a:gd name="T9" fmla="*/ 6 h 50"/>
                <a:gd name="T10" fmla="*/ 8 w 78"/>
                <a:gd name="T11" fmla="*/ 12 h 50"/>
                <a:gd name="T12" fmla="*/ 4 w 78"/>
                <a:gd name="T13" fmla="*/ 19 h 50"/>
                <a:gd name="T14" fmla="*/ 6 w 78"/>
                <a:gd name="T15" fmla="*/ 25 h 50"/>
                <a:gd name="T16" fmla="*/ 4 w 78"/>
                <a:gd name="T17" fmla="*/ 29 h 50"/>
                <a:gd name="T18" fmla="*/ 0 w 78"/>
                <a:gd name="T19" fmla="*/ 38 h 50"/>
                <a:gd name="T20" fmla="*/ 4 w 78"/>
                <a:gd name="T21" fmla="*/ 42 h 50"/>
                <a:gd name="T22" fmla="*/ 8 w 78"/>
                <a:gd name="T23" fmla="*/ 46 h 50"/>
                <a:gd name="T24" fmla="*/ 10 w 78"/>
                <a:gd name="T25" fmla="*/ 50 h 50"/>
                <a:gd name="T26" fmla="*/ 19 w 78"/>
                <a:gd name="T27" fmla="*/ 38 h 50"/>
                <a:gd name="T28" fmla="*/ 19 w 78"/>
                <a:gd name="T29" fmla="*/ 34 h 50"/>
                <a:gd name="T30" fmla="*/ 25 w 78"/>
                <a:gd name="T31" fmla="*/ 36 h 50"/>
                <a:gd name="T32" fmla="*/ 29 w 78"/>
                <a:gd name="T33" fmla="*/ 31 h 50"/>
                <a:gd name="T34" fmla="*/ 31 w 78"/>
                <a:gd name="T35" fmla="*/ 38 h 50"/>
                <a:gd name="T36" fmla="*/ 42 w 78"/>
                <a:gd name="T37" fmla="*/ 31 h 50"/>
                <a:gd name="T38" fmla="*/ 54 w 78"/>
                <a:gd name="T39" fmla="*/ 31 h 50"/>
                <a:gd name="T40" fmla="*/ 61 w 78"/>
                <a:gd name="T41" fmla="*/ 31 h 50"/>
                <a:gd name="T42" fmla="*/ 71 w 78"/>
                <a:gd name="T43" fmla="*/ 34 h 50"/>
                <a:gd name="T44" fmla="*/ 75 w 78"/>
                <a:gd name="T45" fmla="*/ 31 h 50"/>
                <a:gd name="T46" fmla="*/ 75 w 78"/>
                <a:gd name="T47" fmla="*/ 25 h 50"/>
                <a:gd name="T48" fmla="*/ 65 w 78"/>
                <a:gd name="T49" fmla="*/ 19 h 50"/>
                <a:gd name="T50" fmla="*/ 57 w 78"/>
                <a:gd name="T51" fmla="*/ 19 h 50"/>
                <a:gd name="T52" fmla="*/ 46 w 78"/>
                <a:gd name="T53" fmla="*/ 12 h 50"/>
                <a:gd name="T54" fmla="*/ 44 w 78"/>
                <a:gd name="T55" fmla="*/ 12 h 50"/>
                <a:gd name="T56" fmla="*/ 59 w 78"/>
                <a:gd name="T57" fmla="*/ 15 h 50"/>
                <a:gd name="T58" fmla="*/ 59 w 78"/>
                <a:gd name="T59" fmla="*/ 10 h 50"/>
                <a:gd name="T60" fmla="*/ 50 w 78"/>
                <a:gd name="T61" fmla="*/ 10 h 50"/>
                <a:gd name="T62" fmla="*/ 44 w 78"/>
                <a:gd name="T63" fmla="*/ 4 h 50"/>
                <a:gd name="T64" fmla="*/ 40 w 78"/>
                <a:gd name="T65" fmla="*/ 2 h 50"/>
                <a:gd name="T66" fmla="*/ 21 w 78"/>
                <a:gd name="T67" fmla="*/ 0 h 50"/>
                <a:gd name="T68" fmla="*/ 10 w 78"/>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50">
                  <a:moveTo>
                    <a:pt x="69" y="36"/>
                  </a:moveTo>
                  <a:lnTo>
                    <a:pt x="71" y="38"/>
                  </a:lnTo>
                  <a:lnTo>
                    <a:pt x="73" y="38"/>
                  </a:lnTo>
                  <a:lnTo>
                    <a:pt x="71" y="40"/>
                  </a:lnTo>
                  <a:lnTo>
                    <a:pt x="69" y="38"/>
                  </a:lnTo>
                  <a:lnTo>
                    <a:pt x="67" y="36"/>
                  </a:lnTo>
                  <a:lnTo>
                    <a:pt x="69" y="36"/>
                  </a:lnTo>
                  <a:lnTo>
                    <a:pt x="69" y="36"/>
                  </a:lnTo>
                  <a:close/>
                  <a:moveTo>
                    <a:pt x="8" y="4"/>
                  </a:moveTo>
                  <a:lnTo>
                    <a:pt x="8" y="6"/>
                  </a:lnTo>
                  <a:lnTo>
                    <a:pt x="6" y="10"/>
                  </a:lnTo>
                  <a:lnTo>
                    <a:pt x="8" y="12"/>
                  </a:lnTo>
                  <a:lnTo>
                    <a:pt x="8" y="17"/>
                  </a:lnTo>
                  <a:lnTo>
                    <a:pt x="4" y="19"/>
                  </a:lnTo>
                  <a:lnTo>
                    <a:pt x="4" y="21"/>
                  </a:lnTo>
                  <a:lnTo>
                    <a:pt x="6" y="25"/>
                  </a:lnTo>
                  <a:lnTo>
                    <a:pt x="6" y="27"/>
                  </a:lnTo>
                  <a:lnTo>
                    <a:pt x="4" y="29"/>
                  </a:lnTo>
                  <a:lnTo>
                    <a:pt x="0" y="36"/>
                  </a:lnTo>
                  <a:lnTo>
                    <a:pt x="0" y="38"/>
                  </a:lnTo>
                  <a:lnTo>
                    <a:pt x="2" y="38"/>
                  </a:lnTo>
                  <a:lnTo>
                    <a:pt x="4" y="42"/>
                  </a:lnTo>
                  <a:lnTo>
                    <a:pt x="4" y="46"/>
                  </a:lnTo>
                  <a:lnTo>
                    <a:pt x="8" y="46"/>
                  </a:lnTo>
                  <a:lnTo>
                    <a:pt x="8" y="48"/>
                  </a:lnTo>
                  <a:lnTo>
                    <a:pt x="10" y="50"/>
                  </a:lnTo>
                  <a:lnTo>
                    <a:pt x="12" y="44"/>
                  </a:lnTo>
                  <a:lnTo>
                    <a:pt x="19" y="38"/>
                  </a:lnTo>
                  <a:lnTo>
                    <a:pt x="16" y="36"/>
                  </a:lnTo>
                  <a:lnTo>
                    <a:pt x="19" y="34"/>
                  </a:lnTo>
                  <a:lnTo>
                    <a:pt x="21" y="36"/>
                  </a:lnTo>
                  <a:lnTo>
                    <a:pt x="25" y="36"/>
                  </a:lnTo>
                  <a:lnTo>
                    <a:pt x="27" y="31"/>
                  </a:lnTo>
                  <a:lnTo>
                    <a:pt x="29" y="31"/>
                  </a:lnTo>
                  <a:lnTo>
                    <a:pt x="29" y="36"/>
                  </a:lnTo>
                  <a:lnTo>
                    <a:pt x="31" y="38"/>
                  </a:lnTo>
                  <a:lnTo>
                    <a:pt x="38" y="36"/>
                  </a:lnTo>
                  <a:lnTo>
                    <a:pt x="42" y="31"/>
                  </a:lnTo>
                  <a:lnTo>
                    <a:pt x="48" y="29"/>
                  </a:lnTo>
                  <a:lnTo>
                    <a:pt x="54" y="31"/>
                  </a:lnTo>
                  <a:lnTo>
                    <a:pt x="59" y="29"/>
                  </a:lnTo>
                  <a:lnTo>
                    <a:pt x="61" y="31"/>
                  </a:lnTo>
                  <a:lnTo>
                    <a:pt x="65" y="31"/>
                  </a:lnTo>
                  <a:lnTo>
                    <a:pt x="71" y="34"/>
                  </a:lnTo>
                  <a:lnTo>
                    <a:pt x="73" y="31"/>
                  </a:lnTo>
                  <a:lnTo>
                    <a:pt x="75" y="31"/>
                  </a:lnTo>
                  <a:lnTo>
                    <a:pt x="78" y="27"/>
                  </a:lnTo>
                  <a:lnTo>
                    <a:pt x="75" y="25"/>
                  </a:lnTo>
                  <a:lnTo>
                    <a:pt x="67" y="19"/>
                  </a:lnTo>
                  <a:lnTo>
                    <a:pt x="65" y="19"/>
                  </a:lnTo>
                  <a:lnTo>
                    <a:pt x="59" y="19"/>
                  </a:lnTo>
                  <a:lnTo>
                    <a:pt x="57" y="19"/>
                  </a:lnTo>
                  <a:lnTo>
                    <a:pt x="50" y="17"/>
                  </a:lnTo>
                  <a:lnTo>
                    <a:pt x="46" y="12"/>
                  </a:lnTo>
                  <a:lnTo>
                    <a:pt x="42" y="12"/>
                  </a:lnTo>
                  <a:lnTo>
                    <a:pt x="44" y="12"/>
                  </a:lnTo>
                  <a:lnTo>
                    <a:pt x="50" y="12"/>
                  </a:lnTo>
                  <a:lnTo>
                    <a:pt x="59" y="15"/>
                  </a:lnTo>
                  <a:lnTo>
                    <a:pt x="61" y="12"/>
                  </a:lnTo>
                  <a:lnTo>
                    <a:pt x="59" y="10"/>
                  </a:lnTo>
                  <a:lnTo>
                    <a:pt x="57" y="10"/>
                  </a:lnTo>
                  <a:lnTo>
                    <a:pt x="50" y="10"/>
                  </a:lnTo>
                  <a:lnTo>
                    <a:pt x="48" y="4"/>
                  </a:lnTo>
                  <a:lnTo>
                    <a:pt x="44" y="4"/>
                  </a:lnTo>
                  <a:lnTo>
                    <a:pt x="42" y="4"/>
                  </a:lnTo>
                  <a:lnTo>
                    <a:pt x="40" y="2"/>
                  </a:lnTo>
                  <a:lnTo>
                    <a:pt x="23" y="0"/>
                  </a:lnTo>
                  <a:lnTo>
                    <a:pt x="21" y="0"/>
                  </a:lnTo>
                  <a:lnTo>
                    <a:pt x="16" y="0"/>
                  </a:lnTo>
                  <a:lnTo>
                    <a:pt x="10" y="0"/>
                  </a:lnTo>
                  <a:lnTo>
                    <a:pt x="8" y="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58" name="Freeform 169">
              <a:extLst>
                <a:ext uri="{FF2B5EF4-FFF2-40B4-BE49-F238E27FC236}">
                  <a16:creationId xmlns:a16="http://schemas.microsoft.com/office/drawing/2014/main" id="{850DF8F8-231A-4AC2-86B6-CE20B6DF591D}"/>
                </a:ext>
              </a:extLst>
            </p:cNvPr>
            <p:cNvSpPr>
              <a:spLocks noEditPoints="1"/>
            </p:cNvSpPr>
            <p:nvPr/>
          </p:nvSpPr>
          <p:spPr bwMode="auto">
            <a:xfrm>
              <a:off x="3486697" y="1576476"/>
              <a:ext cx="679555" cy="818400"/>
            </a:xfrm>
            <a:custGeom>
              <a:avLst/>
              <a:gdLst>
                <a:gd name="T0" fmla="*/ 215 w 843"/>
                <a:gd name="T1" fmla="*/ 1031 h 1081"/>
                <a:gd name="T2" fmla="*/ 154 w 843"/>
                <a:gd name="T3" fmla="*/ 1001 h 1081"/>
                <a:gd name="T4" fmla="*/ 141 w 843"/>
                <a:gd name="T5" fmla="*/ 938 h 1081"/>
                <a:gd name="T6" fmla="*/ 143 w 843"/>
                <a:gd name="T7" fmla="*/ 902 h 1081"/>
                <a:gd name="T8" fmla="*/ 124 w 843"/>
                <a:gd name="T9" fmla="*/ 860 h 1081"/>
                <a:gd name="T10" fmla="*/ 124 w 843"/>
                <a:gd name="T11" fmla="*/ 818 h 1081"/>
                <a:gd name="T12" fmla="*/ 167 w 843"/>
                <a:gd name="T13" fmla="*/ 799 h 1081"/>
                <a:gd name="T14" fmla="*/ 167 w 843"/>
                <a:gd name="T15" fmla="*/ 776 h 1081"/>
                <a:gd name="T16" fmla="*/ 202 w 843"/>
                <a:gd name="T17" fmla="*/ 721 h 1081"/>
                <a:gd name="T18" fmla="*/ 200 w 843"/>
                <a:gd name="T19" fmla="*/ 681 h 1081"/>
                <a:gd name="T20" fmla="*/ 184 w 843"/>
                <a:gd name="T21" fmla="*/ 632 h 1081"/>
                <a:gd name="T22" fmla="*/ 167 w 843"/>
                <a:gd name="T23" fmla="*/ 603 h 1081"/>
                <a:gd name="T24" fmla="*/ 169 w 843"/>
                <a:gd name="T25" fmla="*/ 493 h 1081"/>
                <a:gd name="T26" fmla="*/ 72 w 843"/>
                <a:gd name="T27" fmla="*/ 398 h 1081"/>
                <a:gd name="T28" fmla="*/ 11 w 843"/>
                <a:gd name="T29" fmla="*/ 339 h 1081"/>
                <a:gd name="T30" fmla="*/ 34 w 843"/>
                <a:gd name="T31" fmla="*/ 299 h 1081"/>
                <a:gd name="T32" fmla="*/ 127 w 843"/>
                <a:gd name="T33" fmla="*/ 236 h 1081"/>
                <a:gd name="T34" fmla="*/ 173 w 843"/>
                <a:gd name="T35" fmla="*/ 143 h 1081"/>
                <a:gd name="T36" fmla="*/ 276 w 843"/>
                <a:gd name="T37" fmla="*/ 114 h 1081"/>
                <a:gd name="T38" fmla="*/ 344 w 843"/>
                <a:gd name="T39" fmla="*/ 118 h 1081"/>
                <a:gd name="T40" fmla="*/ 439 w 843"/>
                <a:gd name="T41" fmla="*/ 139 h 1081"/>
                <a:gd name="T42" fmla="*/ 508 w 843"/>
                <a:gd name="T43" fmla="*/ 95 h 1081"/>
                <a:gd name="T44" fmla="*/ 544 w 843"/>
                <a:gd name="T45" fmla="*/ 44 h 1081"/>
                <a:gd name="T46" fmla="*/ 696 w 843"/>
                <a:gd name="T47" fmla="*/ 38 h 1081"/>
                <a:gd name="T48" fmla="*/ 599 w 843"/>
                <a:gd name="T49" fmla="*/ 53 h 1081"/>
                <a:gd name="T50" fmla="*/ 723 w 843"/>
                <a:gd name="T51" fmla="*/ 78 h 1081"/>
                <a:gd name="T52" fmla="*/ 611 w 843"/>
                <a:gd name="T53" fmla="*/ 118 h 1081"/>
                <a:gd name="T54" fmla="*/ 660 w 843"/>
                <a:gd name="T55" fmla="*/ 165 h 1081"/>
                <a:gd name="T56" fmla="*/ 681 w 843"/>
                <a:gd name="T57" fmla="*/ 217 h 1081"/>
                <a:gd name="T58" fmla="*/ 841 w 843"/>
                <a:gd name="T59" fmla="*/ 183 h 1081"/>
                <a:gd name="T60" fmla="*/ 782 w 843"/>
                <a:gd name="T61" fmla="*/ 253 h 1081"/>
                <a:gd name="T62" fmla="*/ 715 w 843"/>
                <a:gd name="T63" fmla="*/ 375 h 1081"/>
                <a:gd name="T64" fmla="*/ 715 w 843"/>
                <a:gd name="T65" fmla="*/ 445 h 1081"/>
                <a:gd name="T66" fmla="*/ 685 w 843"/>
                <a:gd name="T67" fmla="*/ 485 h 1081"/>
                <a:gd name="T68" fmla="*/ 672 w 843"/>
                <a:gd name="T69" fmla="*/ 529 h 1081"/>
                <a:gd name="T70" fmla="*/ 677 w 843"/>
                <a:gd name="T71" fmla="*/ 580 h 1081"/>
                <a:gd name="T72" fmla="*/ 622 w 843"/>
                <a:gd name="T73" fmla="*/ 590 h 1081"/>
                <a:gd name="T74" fmla="*/ 595 w 843"/>
                <a:gd name="T75" fmla="*/ 622 h 1081"/>
                <a:gd name="T76" fmla="*/ 656 w 843"/>
                <a:gd name="T77" fmla="*/ 679 h 1081"/>
                <a:gd name="T78" fmla="*/ 613 w 843"/>
                <a:gd name="T79" fmla="*/ 694 h 1081"/>
                <a:gd name="T80" fmla="*/ 559 w 843"/>
                <a:gd name="T81" fmla="*/ 704 h 1081"/>
                <a:gd name="T82" fmla="*/ 626 w 843"/>
                <a:gd name="T83" fmla="*/ 742 h 1081"/>
                <a:gd name="T84" fmla="*/ 554 w 843"/>
                <a:gd name="T85" fmla="*/ 795 h 1081"/>
                <a:gd name="T86" fmla="*/ 470 w 843"/>
                <a:gd name="T87" fmla="*/ 820 h 1081"/>
                <a:gd name="T88" fmla="*/ 386 w 843"/>
                <a:gd name="T89" fmla="*/ 879 h 1081"/>
                <a:gd name="T90" fmla="*/ 316 w 843"/>
                <a:gd name="T91" fmla="*/ 904 h 1081"/>
                <a:gd name="T92" fmla="*/ 297 w 843"/>
                <a:gd name="T93" fmla="*/ 972 h 1081"/>
                <a:gd name="T94" fmla="*/ 264 w 843"/>
                <a:gd name="T95" fmla="*/ 1022 h 1081"/>
                <a:gd name="T96" fmla="*/ 240 w 843"/>
                <a:gd name="T97" fmla="*/ 1069 h 1081"/>
                <a:gd name="T98" fmla="*/ 297 w 843"/>
                <a:gd name="T99" fmla="*/ 984 h 1081"/>
                <a:gd name="T100" fmla="*/ 584 w 843"/>
                <a:gd name="T101" fmla="*/ 725 h 1081"/>
                <a:gd name="T102" fmla="*/ 651 w 843"/>
                <a:gd name="T103" fmla="*/ 628 h 1081"/>
                <a:gd name="T104" fmla="*/ 710 w 843"/>
                <a:gd name="T105" fmla="*/ 552 h 1081"/>
                <a:gd name="T106" fmla="*/ 694 w 843"/>
                <a:gd name="T107" fmla="*/ 464 h 1081"/>
                <a:gd name="T108" fmla="*/ 738 w 843"/>
                <a:gd name="T109" fmla="*/ 257 h 1081"/>
                <a:gd name="T110" fmla="*/ 523 w 843"/>
                <a:gd name="T111" fmla="*/ 25 h 1081"/>
                <a:gd name="T112" fmla="*/ 434 w 843"/>
                <a:gd name="T113" fmla="*/ 120 h 1081"/>
                <a:gd name="T114" fmla="*/ 156 w 843"/>
                <a:gd name="T115" fmla="*/ 481 h 1081"/>
                <a:gd name="T116" fmla="*/ 158 w 843"/>
                <a:gd name="T117" fmla="*/ 563 h 1081"/>
                <a:gd name="T118" fmla="*/ 146 w 843"/>
                <a:gd name="T119" fmla="*/ 622 h 1081"/>
                <a:gd name="T120" fmla="*/ 127 w 843"/>
                <a:gd name="T121" fmla="*/ 877 h 1081"/>
                <a:gd name="T122" fmla="*/ 192 w 843"/>
                <a:gd name="T123" fmla="*/ 681 h 1081"/>
                <a:gd name="T124" fmla="*/ 167 w 843"/>
                <a:gd name="T125" fmla="*/ 731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3" h="1081">
                  <a:moveTo>
                    <a:pt x="251" y="1071"/>
                  </a:moveTo>
                  <a:lnTo>
                    <a:pt x="243" y="1067"/>
                  </a:lnTo>
                  <a:lnTo>
                    <a:pt x="236" y="1067"/>
                  </a:lnTo>
                  <a:lnTo>
                    <a:pt x="236" y="1065"/>
                  </a:lnTo>
                  <a:lnTo>
                    <a:pt x="236" y="1062"/>
                  </a:lnTo>
                  <a:lnTo>
                    <a:pt x="238" y="1062"/>
                  </a:lnTo>
                  <a:lnTo>
                    <a:pt x="238" y="1060"/>
                  </a:lnTo>
                  <a:lnTo>
                    <a:pt x="236" y="1060"/>
                  </a:lnTo>
                  <a:lnTo>
                    <a:pt x="234" y="1062"/>
                  </a:lnTo>
                  <a:lnTo>
                    <a:pt x="232" y="1062"/>
                  </a:lnTo>
                  <a:lnTo>
                    <a:pt x="232" y="1067"/>
                  </a:lnTo>
                  <a:lnTo>
                    <a:pt x="230" y="1067"/>
                  </a:lnTo>
                  <a:lnTo>
                    <a:pt x="228" y="1067"/>
                  </a:lnTo>
                  <a:lnTo>
                    <a:pt x="228" y="1069"/>
                  </a:lnTo>
                  <a:lnTo>
                    <a:pt x="228" y="1071"/>
                  </a:lnTo>
                  <a:lnTo>
                    <a:pt x="226" y="1073"/>
                  </a:lnTo>
                  <a:lnTo>
                    <a:pt x="224" y="1071"/>
                  </a:lnTo>
                  <a:lnTo>
                    <a:pt x="226" y="1069"/>
                  </a:lnTo>
                  <a:lnTo>
                    <a:pt x="228" y="1067"/>
                  </a:lnTo>
                  <a:lnTo>
                    <a:pt x="226" y="1062"/>
                  </a:lnTo>
                  <a:lnTo>
                    <a:pt x="230" y="1058"/>
                  </a:lnTo>
                  <a:lnTo>
                    <a:pt x="230" y="1056"/>
                  </a:lnTo>
                  <a:lnTo>
                    <a:pt x="228" y="1058"/>
                  </a:lnTo>
                  <a:lnTo>
                    <a:pt x="224" y="1065"/>
                  </a:lnTo>
                  <a:lnTo>
                    <a:pt x="221" y="1069"/>
                  </a:lnTo>
                  <a:lnTo>
                    <a:pt x="219" y="1067"/>
                  </a:lnTo>
                  <a:lnTo>
                    <a:pt x="219" y="1065"/>
                  </a:lnTo>
                  <a:lnTo>
                    <a:pt x="224" y="1062"/>
                  </a:lnTo>
                  <a:lnTo>
                    <a:pt x="224" y="1058"/>
                  </a:lnTo>
                  <a:lnTo>
                    <a:pt x="226" y="1054"/>
                  </a:lnTo>
                  <a:lnTo>
                    <a:pt x="224" y="1054"/>
                  </a:lnTo>
                  <a:lnTo>
                    <a:pt x="224" y="1054"/>
                  </a:lnTo>
                  <a:lnTo>
                    <a:pt x="221" y="1058"/>
                  </a:lnTo>
                  <a:lnTo>
                    <a:pt x="219" y="1058"/>
                  </a:lnTo>
                  <a:lnTo>
                    <a:pt x="217" y="1058"/>
                  </a:lnTo>
                  <a:lnTo>
                    <a:pt x="219" y="1054"/>
                  </a:lnTo>
                  <a:lnTo>
                    <a:pt x="221" y="1052"/>
                  </a:lnTo>
                  <a:lnTo>
                    <a:pt x="221" y="1052"/>
                  </a:lnTo>
                  <a:lnTo>
                    <a:pt x="219" y="1052"/>
                  </a:lnTo>
                  <a:lnTo>
                    <a:pt x="217" y="1054"/>
                  </a:lnTo>
                  <a:lnTo>
                    <a:pt x="215" y="1056"/>
                  </a:lnTo>
                  <a:lnTo>
                    <a:pt x="215" y="1058"/>
                  </a:lnTo>
                  <a:lnTo>
                    <a:pt x="213" y="1054"/>
                  </a:lnTo>
                  <a:lnTo>
                    <a:pt x="213" y="1054"/>
                  </a:lnTo>
                  <a:lnTo>
                    <a:pt x="211" y="1054"/>
                  </a:lnTo>
                  <a:lnTo>
                    <a:pt x="209" y="1054"/>
                  </a:lnTo>
                  <a:lnTo>
                    <a:pt x="207" y="1054"/>
                  </a:lnTo>
                  <a:lnTo>
                    <a:pt x="209" y="1054"/>
                  </a:lnTo>
                  <a:lnTo>
                    <a:pt x="213" y="1050"/>
                  </a:lnTo>
                  <a:lnTo>
                    <a:pt x="215" y="1046"/>
                  </a:lnTo>
                  <a:lnTo>
                    <a:pt x="217" y="1046"/>
                  </a:lnTo>
                  <a:lnTo>
                    <a:pt x="221" y="1041"/>
                  </a:lnTo>
                  <a:lnTo>
                    <a:pt x="219" y="1041"/>
                  </a:lnTo>
                  <a:lnTo>
                    <a:pt x="215" y="1043"/>
                  </a:lnTo>
                  <a:lnTo>
                    <a:pt x="213" y="1046"/>
                  </a:lnTo>
                  <a:lnTo>
                    <a:pt x="211" y="1043"/>
                  </a:lnTo>
                  <a:lnTo>
                    <a:pt x="213" y="1043"/>
                  </a:lnTo>
                  <a:lnTo>
                    <a:pt x="215" y="1041"/>
                  </a:lnTo>
                  <a:lnTo>
                    <a:pt x="219" y="1039"/>
                  </a:lnTo>
                  <a:lnTo>
                    <a:pt x="221" y="1037"/>
                  </a:lnTo>
                  <a:lnTo>
                    <a:pt x="226" y="1037"/>
                  </a:lnTo>
                  <a:lnTo>
                    <a:pt x="226" y="1033"/>
                  </a:lnTo>
                  <a:lnTo>
                    <a:pt x="224" y="1031"/>
                  </a:lnTo>
                  <a:lnTo>
                    <a:pt x="221" y="1031"/>
                  </a:lnTo>
                  <a:lnTo>
                    <a:pt x="217" y="1037"/>
                  </a:lnTo>
                  <a:lnTo>
                    <a:pt x="213" y="1039"/>
                  </a:lnTo>
                  <a:lnTo>
                    <a:pt x="209" y="1041"/>
                  </a:lnTo>
                  <a:lnTo>
                    <a:pt x="207" y="1039"/>
                  </a:lnTo>
                  <a:lnTo>
                    <a:pt x="209" y="1039"/>
                  </a:lnTo>
                  <a:lnTo>
                    <a:pt x="211" y="1037"/>
                  </a:lnTo>
                  <a:lnTo>
                    <a:pt x="215" y="1035"/>
                  </a:lnTo>
                  <a:lnTo>
                    <a:pt x="215" y="1031"/>
                  </a:lnTo>
                  <a:lnTo>
                    <a:pt x="213" y="1029"/>
                  </a:lnTo>
                  <a:lnTo>
                    <a:pt x="211" y="1027"/>
                  </a:lnTo>
                  <a:lnTo>
                    <a:pt x="209" y="1029"/>
                  </a:lnTo>
                  <a:lnTo>
                    <a:pt x="209" y="1031"/>
                  </a:lnTo>
                  <a:lnTo>
                    <a:pt x="211" y="1033"/>
                  </a:lnTo>
                  <a:lnTo>
                    <a:pt x="211" y="1035"/>
                  </a:lnTo>
                  <a:lnTo>
                    <a:pt x="209" y="1035"/>
                  </a:lnTo>
                  <a:lnTo>
                    <a:pt x="207" y="1035"/>
                  </a:lnTo>
                  <a:lnTo>
                    <a:pt x="202" y="1035"/>
                  </a:lnTo>
                  <a:lnTo>
                    <a:pt x="200" y="1035"/>
                  </a:lnTo>
                  <a:lnTo>
                    <a:pt x="198" y="1037"/>
                  </a:lnTo>
                  <a:lnTo>
                    <a:pt x="198" y="1039"/>
                  </a:lnTo>
                  <a:lnTo>
                    <a:pt x="196" y="1041"/>
                  </a:lnTo>
                  <a:lnTo>
                    <a:pt x="194" y="1039"/>
                  </a:lnTo>
                  <a:lnTo>
                    <a:pt x="192" y="1037"/>
                  </a:lnTo>
                  <a:lnTo>
                    <a:pt x="188" y="1039"/>
                  </a:lnTo>
                  <a:lnTo>
                    <a:pt x="186" y="1041"/>
                  </a:lnTo>
                  <a:lnTo>
                    <a:pt x="184" y="1039"/>
                  </a:lnTo>
                  <a:lnTo>
                    <a:pt x="181" y="1041"/>
                  </a:lnTo>
                  <a:lnTo>
                    <a:pt x="181" y="1041"/>
                  </a:lnTo>
                  <a:lnTo>
                    <a:pt x="184" y="1043"/>
                  </a:lnTo>
                  <a:lnTo>
                    <a:pt x="181" y="1046"/>
                  </a:lnTo>
                  <a:lnTo>
                    <a:pt x="175" y="1043"/>
                  </a:lnTo>
                  <a:lnTo>
                    <a:pt x="175" y="1041"/>
                  </a:lnTo>
                  <a:lnTo>
                    <a:pt x="177" y="1039"/>
                  </a:lnTo>
                  <a:lnTo>
                    <a:pt x="179" y="1039"/>
                  </a:lnTo>
                  <a:lnTo>
                    <a:pt x="181" y="1037"/>
                  </a:lnTo>
                  <a:lnTo>
                    <a:pt x="181" y="1035"/>
                  </a:lnTo>
                  <a:lnTo>
                    <a:pt x="179" y="1033"/>
                  </a:lnTo>
                  <a:lnTo>
                    <a:pt x="177" y="1031"/>
                  </a:lnTo>
                  <a:lnTo>
                    <a:pt x="175" y="1027"/>
                  </a:lnTo>
                  <a:lnTo>
                    <a:pt x="175" y="1027"/>
                  </a:lnTo>
                  <a:lnTo>
                    <a:pt x="173" y="1027"/>
                  </a:lnTo>
                  <a:lnTo>
                    <a:pt x="167" y="1031"/>
                  </a:lnTo>
                  <a:lnTo>
                    <a:pt x="165" y="1029"/>
                  </a:lnTo>
                  <a:lnTo>
                    <a:pt x="165" y="1027"/>
                  </a:lnTo>
                  <a:lnTo>
                    <a:pt x="167" y="1024"/>
                  </a:lnTo>
                  <a:lnTo>
                    <a:pt x="167" y="1022"/>
                  </a:lnTo>
                  <a:lnTo>
                    <a:pt x="162" y="1022"/>
                  </a:lnTo>
                  <a:lnTo>
                    <a:pt x="162" y="1020"/>
                  </a:lnTo>
                  <a:lnTo>
                    <a:pt x="167" y="1018"/>
                  </a:lnTo>
                  <a:lnTo>
                    <a:pt x="171" y="1018"/>
                  </a:lnTo>
                  <a:lnTo>
                    <a:pt x="171" y="1018"/>
                  </a:lnTo>
                  <a:lnTo>
                    <a:pt x="171" y="1016"/>
                  </a:lnTo>
                  <a:lnTo>
                    <a:pt x="169" y="1016"/>
                  </a:lnTo>
                  <a:lnTo>
                    <a:pt x="165" y="1016"/>
                  </a:lnTo>
                  <a:lnTo>
                    <a:pt x="162" y="1018"/>
                  </a:lnTo>
                  <a:lnTo>
                    <a:pt x="158" y="1020"/>
                  </a:lnTo>
                  <a:lnTo>
                    <a:pt x="154" y="1018"/>
                  </a:lnTo>
                  <a:lnTo>
                    <a:pt x="154" y="1016"/>
                  </a:lnTo>
                  <a:lnTo>
                    <a:pt x="158" y="1016"/>
                  </a:lnTo>
                  <a:lnTo>
                    <a:pt x="160" y="1014"/>
                  </a:lnTo>
                  <a:lnTo>
                    <a:pt x="160" y="1010"/>
                  </a:lnTo>
                  <a:lnTo>
                    <a:pt x="165" y="1008"/>
                  </a:lnTo>
                  <a:lnTo>
                    <a:pt x="165" y="1008"/>
                  </a:lnTo>
                  <a:lnTo>
                    <a:pt x="165" y="1006"/>
                  </a:lnTo>
                  <a:lnTo>
                    <a:pt x="160" y="1006"/>
                  </a:lnTo>
                  <a:lnTo>
                    <a:pt x="158" y="1008"/>
                  </a:lnTo>
                  <a:lnTo>
                    <a:pt x="156" y="1008"/>
                  </a:lnTo>
                  <a:lnTo>
                    <a:pt x="154" y="1006"/>
                  </a:lnTo>
                  <a:lnTo>
                    <a:pt x="156" y="1003"/>
                  </a:lnTo>
                  <a:lnTo>
                    <a:pt x="158" y="1003"/>
                  </a:lnTo>
                  <a:lnTo>
                    <a:pt x="160" y="1003"/>
                  </a:lnTo>
                  <a:lnTo>
                    <a:pt x="162" y="1001"/>
                  </a:lnTo>
                  <a:lnTo>
                    <a:pt x="165" y="999"/>
                  </a:lnTo>
                  <a:lnTo>
                    <a:pt x="165" y="999"/>
                  </a:lnTo>
                  <a:lnTo>
                    <a:pt x="167" y="997"/>
                  </a:lnTo>
                  <a:lnTo>
                    <a:pt x="165" y="995"/>
                  </a:lnTo>
                  <a:lnTo>
                    <a:pt x="160" y="997"/>
                  </a:lnTo>
                  <a:lnTo>
                    <a:pt x="158" y="999"/>
                  </a:lnTo>
                  <a:lnTo>
                    <a:pt x="156" y="1001"/>
                  </a:lnTo>
                  <a:lnTo>
                    <a:pt x="154" y="1001"/>
                  </a:lnTo>
                  <a:lnTo>
                    <a:pt x="154" y="999"/>
                  </a:lnTo>
                  <a:lnTo>
                    <a:pt x="158" y="997"/>
                  </a:lnTo>
                  <a:lnTo>
                    <a:pt x="158" y="995"/>
                  </a:lnTo>
                  <a:lnTo>
                    <a:pt x="156" y="993"/>
                  </a:lnTo>
                  <a:lnTo>
                    <a:pt x="158" y="993"/>
                  </a:lnTo>
                  <a:lnTo>
                    <a:pt x="158" y="991"/>
                  </a:lnTo>
                  <a:lnTo>
                    <a:pt x="156" y="989"/>
                  </a:lnTo>
                  <a:lnTo>
                    <a:pt x="154" y="989"/>
                  </a:lnTo>
                  <a:lnTo>
                    <a:pt x="154" y="989"/>
                  </a:lnTo>
                  <a:lnTo>
                    <a:pt x="154" y="987"/>
                  </a:lnTo>
                  <a:lnTo>
                    <a:pt x="154" y="984"/>
                  </a:lnTo>
                  <a:lnTo>
                    <a:pt x="152" y="984"/>
                  </a:lnTo>
                  <a:lnTo>
                    <a:pt x="150" y="984"/>
                  </a:lnTo>
                  <a:lnTo>
                    <a:pt x="148" y="984"/>
                  </a:lnTo>
                  <a:lnTo>
                    <a:pt x="148" y="984"/>
                  </a:lnTo>
                  <a:lnTo>
                    <a:pt x="150" y="980"/>
                  </a:lnTo>
                  <a:lnTo>
                    <a:pt x="152" y="978"/>
                  </a:lnTo>
                  <a:lnTo>
                    <a:pt x="152" y="978"/>
                  </a:lnTo>
                  <a:lnTo>
                    <a:pt x="156" y="974"/>
                  </a:lnTo>
                  <a:lnTo>
                    <a:pt x="154" y="972"/>
                  </a:lnTo>
                  <a:lnTo>
                    <a:pt x="154" y="970"/>
                  </a:lnTo>
                  <a:lnTo>
                    <a:pt x="156" y="968"/>
                  </a:lnTo>
                  <a:lnTo>
                    <a:pt x="154" y="968"/>
                  </a:lnTo>
                  <a:lnTo>
                    <a:pt x="154" y="968"/>
                  </a:lnTo>
                  <a:lnTo>
                    <a:pt x="152" y="970"/>
                  </a:lnTo>
                  <a:lnTo>
                    <a:pt x="152" y="968"/>
                  </a:lnTo>
                  <a:lnTo>
                    <a:pt x="148" y="968"/>
                  </a:lnTo>
                  <a:lnTo>
                    <a:pt x="148" y="968"/>
                  </a:lnTo>
                  <a:lnTo>
                    <a:pt x="146" y="968"/>
                  </a:lnTo>
                  <a:lnTo>
                    <a:pt x="143" y="965"/>
                  </a:lnTo>
                  <a:lnTo>
                    <a:pt x="146" y="963"/>
                  </a:lnTo>
                  <a:lnTo>
                    <a:pt x="150" y="961"/>
                  </a:lnTo>
                  <a:lnTo>
                    <a:pt x="150" y="959"/>
                  </a:lnTo>
                  <a:lnTo>
                    <a:pt x="148" y="957"/>
                  </a:lnTo>
                  <a:lnTo>
                    <a:pt x="146" y="957"/>
                  </a:lnTo>
                  <a:lnTo>
                    <a:pt x="141" y="959"/>
                  </a:lnTo>
                  <a:lnTo>
                    <a:pt x="139" y="959"/>
                  </a:lnTo>
                  <a:lnTo>
                    <a:pt x="139" y="957"/>
                  </a:lnTo>
                  <a:lnTo>
                    <a:pt x="139" y="955"/>
                  </a:lnTo>
                  <a:lnTo>
                    <a:pt x="141" y="955"/>
                  </a:lnTo>
                  <a:lnTo>
                    <a:pt x="146" y="955"/>
                  </a:lnTo>
                  <a:lnTo>
                    <a:pt x="150" y="955"/>
                  </a:lnTo>
                  <a:lnTo>
                    <a:pt x="152" y="953"/>
                  </a:lnTo>
                  <a:lnTo>
                    <a:pt x="150" y="953"/>
                  </a:lnTo>
                  <a:lnTo>
                    <a:pt x="148" y="951"/>
                  </a:lnTo>
                  <a:lnTo>
                    <a:pt x="143" y="953"/>
                  </a:lnTo>
                  <a:lnTo>
                    <a:pt x="141" y="953"/>
                  </a:lnTo>
                  <a:lnTo>
                    <a:pt x="139" y="953"/>
                  </a:lnTo>
                  <a:lnTo>
                    <a:pt x="137" y="951"/>
                  </a:lnTo>
                  <a:lnTo>
                    <a:pt x="141" y="949"/>
                  </a:lnTo>
                  <a:lnTo>
                    <a:pt x="146" y="949"/>
                  </a:lnTo>
                  <a:lnTo>
                    <a:pt x="148" y="946"/>
                  </a:lnTo>
                  <a:lnTo>
                    <a:pt x="148" y="946"/>
                  </a:lnTo>
                  <a:lnTo>
                    <a:pt x="143" y="946"/>
                  </a:lnTo>
                  <a:lnTo>
                    <a:pt x="141" y="944"/>
                  </a:lnTo>
                  <a:lnTo>
                    <a:pt x="143" y="944"/>
                  </a:lnTo>
                  <a:lnTo>
                    <a:pt x="146" y="944"/>
                  </a:lnTo>
                  <a:lnTo>
                    <a:pt x="148" y="944"/>
                  </a:lnTo>
                  <a:lnTo>
                    <a:pt x="152" y="944"/>
                  </a:lnTo>
                  <a:lnTo>
                    <a:pt x="154" y="942"/>
                  </a:lnTo>
                  <a:lnTo>
                    <a:pt x="154" y="940"/>
                  </a:lnTo>
                  <a:lnTo>
                    <a:pt x="152" y="942"/>
                  </a:lnTo>
                  <a:lnTo>
                    <a:pt x="150" y="942"/>
                  </a:lnTo>
                  <a:lnTo>
                    <a:pt x="146" y="942"/>
                  </a:lnTo>
                  <a:lnTo>
                    <a:pt x="146" y="942"/>
                  </a:lnTo>
                  <a:lnTo>
                    <a:pt x="141" y="942"/>
                  </a:lnTo>
                  <a:lnTo>
                    <a:pt x="141" y="944"/>
                  </a:lnTo>
                  <a:lnTo>
                    <a:pt x="139" y="944"/>
                  </a:lnTo>
                  <a:lnTo>
                    <a:pt x="135" y="942"/>
                  </a:lnTo>
                  <a:lnTo>
                    <a:pt x="135" y="940"/>
                  </a:lnTo>
                  <a:lnTo>
                    <a:pt x="137" y="938"/>
                  </a:lnTo>
                  <a:lnTo>
                    <a:pt x="141" y="938"/>
                  </a:lnTo>
                  <a:lnTo>
                    <a:pt x="143" y="936"/>
                  </a:lnTo>
                  <a:lnTo>
                    <a:pt x="143" y="934"/>
                  </a:lnTo>
                  <a:lnTo>
                    <a:pt x="139" y="936"/>
                  </a:lnTo>
                  <a:lnTo>
                    <a:pt x="137" y="936"/>
                  </a:lnTo>
                  <a:lnTo>
                    <a:pt x="135" y="932"/>
                  </a:lnTo>
                  <a:lnTo>
                    <a:pt x="137" y="930"/>
                  </a:lnTo>
                  <a:lnTo>
                    <a:pt x="139" y="930"/>
                  </a:lnTo>
                  <a:lnTo>
                    <a:pt x="148" y="930"/>
                  </a:lnTo>
                  <a:lnTo>
                    <a:pt x="152" y="928"/>
                  </a:lnTo>
                  <a:lnTo>
                    <a:pt x="156" y="928"/>
                  </a:lnTo>
                  <a:lnTo>
                    <a:pt x="160" y="925"/>
                  </a:lnTo>
                  <a:lnTo>
                    <a:pt x="160" y="923"/>
                  </a:lnTo>
                  <a:lnTo>
                    <a:pt x="156" y="925"/>
                  </a:lnTo>
                  <a:lnTo>
                    <a:pt x="154" y="923"/>
                  </a:lnTo>
                  <a:lnTo>
                    <a:pt x="150" y="925"/>
                  </a:lnTo>
                  <a:lnTo>
                    <a:pt x="146" y="928"/>
                  </a:lnTo>
                  <a:lnTo>
                    <a:pt x="141" y="928"/>
                  </a:lnTo>
                  <a:lnTo>
                    <a:pt x="139" y="928"/>
                  </a:lnTo>
                  <a:lnTo>
                    <a:pt x="137" y="925"/>
                  </a:lnTo>
                  <a:lnTo>
                    <a:pt x="137" y="925"/>
                  </a:lnTo>
                  <a:lnTo>
                    <a:pt x="143" y="925"/>
                  </a:lnTo>
                  <a:lnTo>
                    <a:pt x="148" y="923"/>
                  </a:lnTo>
                  <a:lnTo>
                    <a:pt x="150" y="919"/>
                  </a:lnTo>
                  <a:lnTo>
                    <a:pt x="154" y="919"/>
                  </a:lnTo>
                  <a:lnTo>
                    <a:pt x="154" y="919"/>
                  </a:lnTo>
                  <a:lnTo>
                    <a:pt x="158" y="921"/>
                  </a:lnTo>
                  <a:lnTo>
                    <a:pt x="160" y="921"/>
                  </a:lnTo>
                  <a:lnTo>
                    <a:pt x="160" y="921"/>
                  </a:lnTo>
                  <a:lnTo>
                    <a:pt x="158" y="919"/>
                  </a:lnTo>
                  <a:lnTo>
                    <a:pt x="156" y="917"/>
                  </a:lnTo>
                  <a:lnTo>
                    <a:pt x="154" y="917"/>
                  </a:lnTo>
                  <a:lnTo>
                    <a:pt x="152" y="915"/>
                  </a:lnTo>
                  <a:lnTo>
                    <a:pt x="154" y="913"/>
                  </a:lnTo>
                  <a:lnTo>
                    <a:pt x="156" y="913"/>
                  </a:lnTo>
                  <a:lnTo>
                    <a:pt x="156" y="913"/>
                  </a:lnTo>
                  <a:lnTo>
                    <a:pt x="158" y="913"/>
                  </a:lnTo>
                  <a:lnTo>
                    <a:pt x="160" y="915"/>
                  </a:lnTo>
                  <a:lnTo>
                    <a:pt x="162" y="919"/>
                  </a:lnTo>
                  <a:lnTo>
                    <a:pt x="165" y="919"/>
                  </a:lnTo>
                  <a:lnTo>
                    <a:pt x="167" y="919"/>
                  </a:lnTo>
                  <a:lnTo>
                    <a:pt x="165" y="917"/>
                  </a:lnTo>
                  <a:lnTo>
                    <a:pt x="162" y="915"/>
                  </a:lnTo>
                  <a:lnTo>
                    <a:pt x="162" y="909"/>
                  </a:lnTo>
                  <a:lnTo>
                    <a:pt x="165" y="906"/>
                  </a:lnTo>
                  <a:lnTo>
                    <a:pt x="165" y="904"/>
                  </a:lnTo>
                  <a:lnTo>
                    <a:pt x="162" y="904"/>
                  </a:lnTo>
                  <a:lnTo>
                    <a:pt x="160" y="906"/>
                  </a:lnTo>
                  <a:lnTo>
                    <a:pt x="158" y="906"/>
                  </a:lnTo>
                  <a:lnTo>
                    <a:pt x="158" y="904"/>
                  </a:lnTo>
                  <a:lnTo>
                    <a:pt x="156" y="906"/>
                  </a:lnTo>
                  <a:lnTo>
                    <a:pt x="152" y="911"/>
                  </a:lnTo>
                  <a:lnTo>
                    <a:pt x="150" y="913"/>
                  </a:lnTo>
                  <a:lnTo>
                    <a:pt x="148" y="911"/>
                  </a:lnTo>
                  <a:lnTo>
                    <a:pt x="148" y="909"/>
                  </a:lnTo>
                  <a:lnTo>
                    <a:pt x="150" y="909"/>
                  </a:lnTo>
                  <a:lnTo>
                    <a:pt x="150" y="906"/>
                  </a:lnTo>
                  <a:lnTo>
                    <a:pt x="148" y="909"/>
                  </a:lnTo>
                  <a:lnTo>
                    <a:pt x="146" y="911"/>
                  </a:lnTo>
                  <a:lnTo>
                    <a:pt x="143" y="911"/>
                  </a:lnTo>
                  <a:lnTo>
                    <a:pt x="139" y="915"/>
                  </a:lnTo>
                  <a:lnTo>
                    <a:pt x="137" y="917"/>
                  </a:lnTo>
                  <a:lnTo>
                    <a:pt x="135" y="921"/>
                  </a:lnTo>
                  <a:lnTo>
                    <a:pt x="133" y="921"/>
                  </a:lnTo>
                  <a:lnTo>
                    <a:pt x="131" y="917"/>
                  </a:lnTo>
                  <a:lnTo>
                    <a:pt x="133" y="913"/>
                  </a:lnTo>
                  <a:lnTo>
                    <a:pt x="135" y="911"/>
                  </a:lnTo>
                  <a:lnTo>
                    <a:pt x="131" y="909"/>
                  </a:lnTo>
                  <a:lnTo>
                    <a:pt x="133" y="906"/>
                  </a:lnTo>
                  <a:lnTo>
                    <a:pt x="133" y="904"/>
                  </a:lnTo>
                  <a:lnTo>
                    <a:pt x="135" y="902"/>
                  </a:lnTo>
                  <a:lnTo>
                    <a:pt x="141" y="900"/>
                  </a:lnTo>
                  <a:lnTo>
                    <a:pt x="143" y="902"/>
                  </a:lnTo>
                  <a:lnTo>
                    <a:pt x="146" y="898"/>
                  </a:lnTo>
                  <a:lnTo>
                    <a:pt x="148" y="898"/>
                  </a:lnTo>
                  <a:lnTo>
                    <a:pt x="146" y="896"/>
                  </a:lnTo>
                  <a:lnTo>
                    <a:pt x="143" y="896"/>
                  </a:lnTo>
                  <a:lnTo>
                    <a:pt x="141" y="898"/>
                  </a:lnTo>
                  <a:lnTo>
                    <a:pt x="139" y="898"/>
                  </a:lnTo>
                  <a:lnTo>
                    <a:pt x="139" y="900"/>
                  </a:lnTo>
                  <a:lnTo>
                    <a:pt x="137" y="902"/>
                  </a:lnTo>
                  <a:lnTo>
                    <a:pt x="133" y="900"/>
                  </a:lnTo>
                  <a:lnTo>
                    <a:pt x="133" y="898"/>
                  </a:lnTo>
                  <a:lnTo>
                    <a:pt x="133" y="894"/>
                  </a:lnTo>
                  <a:lnTo>
                    <a:pt x="135" y="892"/>
                  </a:lnTo>
                  <a:lnTo>
                    <a:pt x="135" y="890"/>
                  </a:lnTo>
                  <a:lnTo>
                    <a:pt x="133" y="885"/>
                  </a:lnTo>
                  <a:lnTo>
                    <a:pt x="133" y="885"/>
                  </a:lnTo>
                  <a:lnTo>
                    <a:pt x="131" y="887"/>
                  </a:lnTo>
                  <a:lnTo>
                    <a:pt x="129" y="887"/>
                  </a:lnTo>
                  <a:lnTo>
                    <a:pt x="129" y="885"/>
                  </a:lnTo>
                  <a:lnTo>
                    <a:pt x="131" y="883"/>
                  </a:lnTo>
                  <a:lnTo>
                    <a:pt x="135" y="881"/>
                  </a:lnTo>
                  <a:lnTo>
                    <a:pt x="137" y="879"/>
                  </a:lnTo>
                  <a:lnTo>
                    <a:pt x="141" y="879"/>
                  </a:lnTo>
                  <a:lnTo>
                    <a:pt x="143" y="877"/>
                  </a:lnTo>
                  <a:lnTo>
                    <a:pt x="146" y="877"/>
                  </a:lnTo>
                  <a:lnTo>
                    <a:pt x="146" y="873"/>
                  </a:lnTo>
                  <a:lnTo>
                    <a:pt x="148" y="873"/>
                  </a:lnTo>
                  <a:lnTo>
                    <a:pt x="150" y="873"/>
                  </a:lnTo>
                  <a:lnTo>
                    <a:pt x="150" y="873"/>
                  </a:lnTo>
                  <a:lnTo>
                    <a:pt x="156" y="871"/>
                  </a:lnTo>
                  <a:lnTo>
                    <a:pt x="158" y="873"/>
                  </a:lnTo>
                  <a:lnTo>
                    <a:pt x="162" y="873"/>
                  </a:lnTo>
                  <a:lnTo>
                    <a:pt x="160" y="871"/>
                  </a:lnTo>
                  <a:lnTo>
                    <a:pt x="158" y="871"/>
                  </a:lnTo>
                  <a:lnTo>
                    <a:pt x="156" y="866"/>
                  </a:lnTo>
                  <a:lnTo>
                    <a:pt x="154" y="866"/>
                  </a:lnTo>
                  <a:lnTo>
                    <a:pt x="146" y="871"/>
                  </a:lnTo>
                  <a:lnTo>
                    <a:pt x="143" y="871"/>
                  </a:lnTo>
                  <a:lnTo>
                    <a:pt x="143" y="873"/>
                  </a:lnTo>
                  <a:lnTo>
                    <a:pt x="141" y="875"/>
                  </a:lnTo>
                  <a:lnTo>
                    <a:pt x="139" y="877"/>
                  </a:lnTo>
                  <a:lnTo>
                    <a:pt x="137" y="877"/>
                  </a:lnTo>
                  <a:lnTo>
                    <a:pt x="133" y="881"/>
                  </a:lnTo>
                  <a:lnTo>
                    <a:pt x="133" y="881"/>
                  </a:lnTo>
                  <a:lnTo>
                    <a:pt x="131" y="879"/>
                  </a:lnTo>
                  <a:lnTo>
                    <a:pt x="133" y="877"/>
                  </a:lnTo>
                  <a:lnTo>
                    <a:pt x="129" y="877"/>
                  </a:lnTo>
                  <a:lnTo>
                    <a:pt x="131" y="875"/>
                  </a:lnTo>
                  <a:lnTo>
                    <a:pt x="133" y="873"/>
                  </a:lnTo>
                  <a:lnTo>
                    <a:pt x="129" y="871"/>
                  </a:lnTo>
                  <a:lnTo>
                    <a:pt x="127" y="871"/>
                  </a:lnTo>
                  <a:lnTo>
                    <a:pt x="124" y="868"/>
                  </a:lnTo>
                  <a:lnTo>
                    <a:pt x="124" y="866"/>
                  </a:lnTo>
                  <a:lnTo>
                    <a:pt x="129" y="864"/>
                  </a:lnTo>
                  <a:lnTo>
                    <a:pt x="131" y="862"/>
                  </a:lnTo>
                  <a:lnTo>
                    <a:pt x="133" y="862"/>
                  </a:lnTo>
                  <a:lnTo>
                    <a:pt x="135" y="864"/>
                  </a:lnTo>
                  <a:lnTo>
                    <a:pt x="139" y="864"/>
                  </a:lnTo>
                  <a:lnTo>
                    <a:pt x="141" y="862"/>
                  </a:lnTo>
                  <a:lnTo>
                    <a:pt x="143" y="860"/>
                  </a:lnTo>
                  <a:lnTo>
                    <a:pt x="148" y="860"/>
                  </a:lnTo>
                  <a:lnTo>
                    <a:pt x="148" y="858"/>
                  </a:lnTo>
                  <a:lnTo>
                    <a:pt x="148" y="858"/>
                  </a:lnTo>
                  <a:lnTo>
                    <a:pt x="143" y="856"/>
                  </a:lnTo>
                  <a:lnTo>
                    <a:pt x="141" y="860"/>
                  </a:lnTo>
                  <a:lnTo>
                    <a:pt x="137" y="860"/>
                  </a:lnTo>
                  <a:lnTo>
                    <a:pt x="137" y="860"/>
                  </a:lnTo>
                  <a:lnTo>
                    <a:pt x="133" y="858"/>
                  </a:lnTo>
                  <a:lnTo>
                    <a:pt x="133" y="858"/>
                  </a:lnTo>
                  <a:lnTo>
                    <a:pt x="131" y="860"/>
                  </a:lnTo>
                  <a:lnTo>
                    <a:pt x="127" y="862"/>
                  </a:lnTo>
                  <a:lnTo>
                    <a:pt x="127" y="860"/>
                  </a:lnTo>
                  <a:lnTo>
                    <a:pt x="124" y="860"/>
                  </a:lnTo>
                  <a:lnTo>
                    <a:pt x="122" y="860"/>
                  </a:lnTo>
                  <a:lnTo>
                    <a:pt x="120" y="860"/>
                  </a:lnTo>
                  <a:lnTo>
                    <a:pt x="122" y="858"/>
                  </a:lnTo>
                  <a:lnTo>
                    <a:pt x="124" y="858"/>
                  </a:lnTo>
                  <a:lnTo>
                    <a:pt x="129" y="856"/>
                  </a:lnTo>
                  <a:lnTo>
                    <a:pt x="135" y="854"/>
                  </a:lnTo>
                  <a:lnTo>
                    <a:pt x="137" y="852"/>
                  </a:lnTo>
                  <a:lnTo>
                    <a:pt x="143" y="852"/>
                  </a:lnTo>
                  <a:lnTo>
                    <a:pt x="146" y="847"/>
                  </a:lnTo>
                  <a:lnTo>
                    <a:pt x="152" y="841"/>
                  </a:lnTo>
                  <a:lnTo>
                    <a:pt x="158" y="837"/>
                  </a:lnTo>
                  <a:lnTo>
                    <a:pt x="165" y="835"/>
                  </a:lnTo>
                  <a:lnTo>
                    <a:pt x="167" y="835"/>
                  </a:lnTo>
                  <a:lnTo>
                    <a:pt x="169" y="835"/>
                  </a:lnTo>
                  <a:lnTo>
                    <a:pt x="169" y="833"/>
                  </a:lnTo>
                  <a:lnTo>
                    <a:pt x="165" y="833"/>
                  </a:lnTo>
                  <a:lnTo>
                    <a:pt x="160" y="833"/>
                  </a:lnTo>
                  <a:lnTo>
                    <a:pt x="150" y="837"/>
                  </a:lnTo>
                  <a:lnTo>
                    <a:pt x="146" y="843"/>
                  </a:lnTo>
                  <a:lnTo>
                    <a:pt x="143" y="847"/>
                  </a:lnTo>
                  <a:lnTo>
                    <a:pt x="139" y="850"/>
                  </a:lnTo>
                  <a:lnTo>
                    <a:pt x="133" y="850"/>
                  </a:lnTo>
                  <a:lnTo>
                    <a:pt x="131" y="852"/>
                  </a:lnTo>
                  <a:lnTo>
                    <a:pt x="122" y="856"/>
                  </a:lnTo>
                  <a:lnTo>
                    <a:pt x="120" y="856"/>
                  </a:lnTo>
                  <a:lnTo>
                    <a:pt x="120" y="854"/>
                  </a:lnTo>
                  <a:lnTo>
                    <a:pt x="120" y="852"/>
                  </a:lnTo>
                  <a:lnTo>
                    <a:pt x="120" y="845"/>
                  </a:lnTo>
                  <a:lnTo>
                    <a:pt x="122" y="841"/>
                  </a:lnTo>
                  <a:lnTo>
                    <a:pt x="124" y="841"/>
                  </a:lnTo>
                  <a:lnTo>
                    <a:pt x="129" y="843"/>
                  </a:lnTo>
                  <a:lnTo>
                    <a:pt x="131" y="843"/>
                  </a:lnTo>
                  <a:lnTo>
                    <a:pt x="135" y="843"/>
                  </a:lnTo>
                  <a:lnTo>
                    <a:pt x="137" y="843"/>
                  </a:lnTo>
                  <a:lnTo>
                    <a:pt x="137" y="841"/>
                  </a:lnTo>
                  <a:lnTo>
                    <a:pt x="135" y="839"/>
                  </a:lnTo>
                  <a:lnTo>
                    <a:pt x="131" y="839"/>
                  </a:lnTo>
                  <a:lnTo>
                    <a:pt x="129" y="841"/>
                  </a:lnTo>
                  <a:lnTo>
                    <a:pt x="127" y="841"/>
                  </a:lnTo>
                  <a:lnTo>
                    <a:pt x="127" y="839"/>
                  </a:lnTo>
                  <a:lnTo>
                    <a:pt x="127" y="837"/>
                  </a:lnTo>
                  <a:lnTo>
                    <a:pt x="129" y="835"/>
                  </a:lnTo>
                  <a:lnTo>
                    <a:pt x="133" y="837"/>
                  </a:lnTo>
                  <a:lnTo>
                    <a:pt x="135" y="839"/>
                  </a:lnTo>
                  <a:lnTo>
                    <a:pt x="139" y="837"/>
                  </a:lnTo>
                  <a:lnTo>
                    <a:pt x="139" y="835"/>
                  </a:lnTo>
                  <a:lnTo>
                    <a:pt x="137" y="835"/>
                  </a:lnTo>
                  <a:lnTo>
                    <a:pt x="135" y="835"/>
                  </a:lnTo>
                  <a:lnTo>
                    <a:pt x="135" y="835"/>
                  </a:lnTo>
                  <a:lnTo>
                    <a:pt x="135" y="833"/>
                  </a:lnTo>
                  <a:lnTo>
                    <a:pt x="137" y="831"/>
                  </a:lnTo>
                  <a:lnTo>
                    <a:pt x="139" y="833"/>
                  </a:lnTo>
                  <a:lnTo>
                    <a:pt x="139" y="831"/>
                  </a:lnTo>
                  <a:lnTo>
                    <a:pt x="143" y="833"/>
                  </a:lnTo>
                  <a:lnTo>
                    <a:pt x="143" y="831"/>
                  </a:lnTo>
                  <a:lnTo>
                    <a:pt x="143" y="828"/>
                  </a:lnTo>
                  <a:lnTo>
                    <a:pt x="143" y="826"/>
                  </a:lnTo>
                  <a:lnTo>
                    <a:pt x="143" y="826"/>
                  </a:lnTo>
                  <a:lnTo>
                    <a:pt x="141" y="826"/>
                  </a:lnTo>
                  <a:lnTo>
                    <a:pt x="139" y="826"/>
                  </a:lnTo>
                  <a:lnTo>
                    <a:pt x="137" y="826"/>
                  </a:lnTo>
                  <a:lnTo>
                    <a:pt x="129" y="824"/>
                  </a:lnTo>
                  <a:lnTo>
                    <a:pt x="124" y="824"/>
                  </a:lnTo>
                  <a:lnTo>
                    <a:pt x="122" y="822"/>
                  </a:lnTo>
                  <a:lnTo>
                    <a:pt x="122" y="822"/>
                  </a:lnTo>
                  <a:lnTo>
                    <a:pt x="127" y="822"/>
                  </a:lnTo>
                  <a:lnTo>
                    <a:pt x="129" y="822"/>
                  </a:lnTo>
                  <a:lnTo>
                    <a:pt x="131" y="822"/>
                  </a:lnTo>
                  <a:lnTo>
                    <a:pt x="129" y="820"/>
                  </a:lnTo>
                  <a:lnTo>
                    <a:pt x="127" y="820"/>
                  </a:lnTo>
                  <a:lnTo>
                    <a:pt x="124" y="818"/>
                  </a:lnTo>
                  <a:lnTo>
                    <a:pt x="124" y="818"/>
                  </a:lnTo>
                  <a:lnTo>
                    <a:pt x="131" y="816"/>
                  </a:lnTo>
                  <a:lnTo>
                    <a:pt x="131" y="816"/>
                  </a:lnTo>
                  <a:lnTo>
                    <a:pt x="135" y="816"/>
                  </a:lnTo>
                  <a:lnTo>
                    <a:pt x="148" y="816"/>
                  </a:lnTo>
                  <a:lnTo>
                    <a:pt x="152" y="816"/>
                  </a:lnTo>
                  <a:lnTo>
                    <a:pt x="156" y="816"/>
                  </a:lnTo>
                  <a:lnTo>
                    <a:pt x="158" y="816"/>
                  </a:lnTo>
                  <a:lnTo>
                    <a:pt x="158" y="814"/>
                  </a:lnTo>
                  <a:lnTo>
                    <a:pt x="152" y="812"/>
                  </a:lnTo>
                  <a:lnTo>
                    <a:pt x="146" y="812"/>
                  </a:lnTo>
                  <a:lnTo>
                    <a:pt x="139" y="814"/>
                  </a:lnTo>
                  <a:lnTo>
                    <a:pt x="135" y="814"/>
                  </a:lnTo>
                  <a:lnTo>
                    <a:pt x="135" y="812"/>
                  </a:lnTo>
                  <a:lnTo>
                    <a:pt x="133" y="812"/>
                  </a:lnTo>
                  <a:lnTo>
                    <a:pt x="129" y="814"/>
                  </a:lnTo>
                  <a:lnTo>
                    <a:pt x="127" y="816"/>
                  </a:lnTo>
                  <a:lnTo>
                    <a:pt x="127" y="814"/>
                  </a:lnTo>
                  <a:lnTo>
                    <a:pt x="127" y="812"/>
                  </a:lnTo>
                  <a:lnTo>
                    <a:pt x="129" y="807"/>
                  </a:lnTo>
                  <a:lnTo>
                    <a:pt x="131" y="807"/>
                  </a:lnTo>
                  <a:lnTo>
                    <a:pt x="135" y="805"/>
                  </a:lnTo>
                  <a:lnTo>
                    <a:pt x="137" y="803"/>
                  </a:lnTo>
                  <a:lnTo>
                    <a:pt x="139" y="799"/>
                  </a:lnTo>
                  <a:lnTo>
                    <a:pt x="143" y="797"/>
                  </a:lnTo>
                  <a:lnTo>
                    <a:pt x="146" y="797"/>
                  </a:lnTo>
                  <a:lnTo>
                    <a:pt x="146" y="799"/>
                  </a:lnTo>
                  <a:lnTo>
                    <a:pt x="150" y="799"/>
                  </a:lnTo>
                  <a:lnTo>
                    <a:pt x="152" y="797"/>
                  </a:lnTo>
                  <a:lnTo>
                    <a:pt x="154" y="797"/>
                  </a:lnTo>
                  <a:lnTo>
                    <a:pt x="154" y="799"/>
                  </a:lnTo>
                  <a:lnTo>
                    <a:pt x="158" y="799"/>
                  </a:lnTo>
                  <a:lnTo>
                    <a:pt x="162" y="803"/>
                  </a:lnTo>
                  <a:lnTo>
                    <a:pt x="167" y="803"/>
                  </a:lnTo>
                  <a:lnTo>
                    <a:pt x="171" y="805"/>
                  </a:lnTo>
                  <a:lnTo>
                    <a:pt x="175" y="809"/>
                  </a:lnTo>
                  <a:lnTo>
                    <a:pt x="179" y="812"/>
                  </a:lnTo>
                  <a:lnTo>
                    <a:pt x="184" y="812"/>
                  </a:lnTo>
                  <a:lnTo>
                    <a:pt x="186" y="812"/>
                  </a:lnTo>
                  <a:lnTo>
                    <a:pt x="188" y="812"/>
                  </a:lnTo>
                  <a:lnTo>
                    <a:pt x="188" y="809"/>
                  </a:lnTo>
                  <a:lnTo>
                    <a:pt x="188" y="807"/>
                  </a:lnTo>
                  <a:lnTo>
                    <a:pt x="186" y="809"/>
                  </a:lnTo>
                  <a:lnTo>
                    <a:pt x="184" y="809"/>
                  </a:lnTo>
                  <a:lnTo>
                    <a:pt x="181" y="809"/>
                  </a:lnTo>
                  <a:lnTo>
                    <a:pt x="177" y="807"/>
                  </a:lnTo>
                  <a:lnTo>
                    <a:pt x="173" y="801"/>
                  </a:lnTo>
                  <a:lnTo>
                    <a:pt x="173" y="801"/>
                  </a:lnTo>
                  <a:lnTo>
                    <a:pt x="175" y="801"/>
                  </a:lnTo>
                  <a:lnTo>
                    <a:pt x="181" y="801"/>
                  </a:lnTo>
                  <a:lnTo>
                    <a:pt x="186" y="799"/>
                  </a:lnTo>
                  <a:lnTo>
                    <a:pt x="188" y="797"/>
                  </a:lnTo>
                  <a:lnTo>
                    <a:pt x="186" y="795"/>
                  </a:lnTo>
                  <a:lnTo>
                    <a:pt x="181" y="793"/>
                  </a:lnTo>
                  <a:lnTo>
                    <a:pt x="179" y="795"/>
                  </a:lnTo>
                  <a:lnTo>
                    <a:pt x="179" y="795"/>
                  </a:lnTo>
                  <a:lnTo>
                    <a:pt x="181" y="797"/>
                  </a:lnTo>
                  <a:lnTo>
                    <a:pt x="179" y="797"/>
                  </a:lnTo>
                  <a:lnTo>
                    <a:pt x="175" y="797"/>
                  </a:lnTo>
                  <a:lnTo>
                    <a:pt x="173" y="797"/>
                  </a:lnTo>
                  <a:lnTo>
                    <a:pt x="171" y="795"/>
                  </a:lnTo>
                  <a:lnTo>
                    <a:pt x="173" y="793"/>
                  </a:lnTo>
                  <a:lnTo>
                    <a:pt x="175" y="793"/>
                  </a:lnTo>
                  <a:lnTo>
                    <a:pt x="177" y="793"/>
                  </a:lnTo>
                  <a:lnTo>
                    <a:pt x="175" y="791"/>
                  </a:lnTo>
                  <a:lnTo>
                    <a:pt x="173" y="791"/>
                  </a:lnTo>
                  <a:lnTo>
                    <a:pt x="173" y="791"/>
                  </a:lnTo>
                  <a:lnTo>
                    <a:pt x="171" y="791"/>
                  </a:lnTo>
                  <a:lnTo>
                    <a:pt x="169" y="791"/>
                  </a:lnTo>
                  <a:lnTo>
                    <a:pt x="169" y="793"/>
                  </a:lnTo>
                  <a:lnTo>
                    <a:pt x="169" y="795"/>
                  </a:lnTo>
                  <a:lnTo>
                    <a:pt x="169" y="797"/>
                  </a:lnTo>
                  <a:lnTo>
                    <a:pt x="167" y="799"/>
                  </a:lnTo>
                  <a:lnTo>
                    <a:pt x="165" y="801"/>
                  </a:lnTo>
                  <a:lnTo>
                    <a:pt x="162" y="799"/>
                  </a:lnTo>
                  <a:lnTo>
                    <a:pt x="158" y="795"/>
                  </a:lnTo>
                  <a:lnTo>
                    <a:pt x="156" y="795"/>
                  </a:lnTo>
                  <a:lnTo>
                    <a:pt x="154" y="793"/>
                  </a:lnTo>
                  <a:lnTo>
                    <a:pt x="152" y="793"/>
                  </a:lnTo>
                  <a:lnTo>
                    <a:pt x="152" y="793"/>
                  </a:lnTo>
                  <a:lnTo>
                    <a:pt x="150" y="795"/>
                  </a:lnTo>
                  <a:lnTo>
                    <a:pt x="146" y="795"/>
                  </a:lnTo>
                  <a:lnTo>
                    <a:pt x="141" y="795"/>
                  </a:lnTo>
                  <a:lnTo>
                    <a:pt x="139" y="797"/>
                  </a:lnTo>
                  <a:lnTo>
                    <a:pt x="135" y="801"/>
                  </a:lnTo>
                  <a:lnTo>
                    <a:pt x="133" y="801"/>
                  </a:lnTo>
                  <a:lnTo>
                    <a:pt x="131" y="801"/>
                  </a:lnTo>
                  <a:lnTo>
                    <a:pt x="131" y="799"/>
                  </a:lnTo>
                  <a:lnTo>
                    <a:pt x="135" y="795"/>
                  </a:lnTo>
                  <a:lnTo>
                    <a:pt x="137" y="793"/>
                  </a:lnTo>
                  <a:lnTo>
                    <a:pt x="139" y="793"/>
                  </a:lnTo>
                  <a:lnTo>
                    <a:pt x="139" y="791"/>
                  </a:lnTo>
                  <a:lnTo>
                    <a:pt x="139" y="791"/>
                  </a:lnTo>
                  <a:lnTo>
                    <a:pt x="143" y="788"/>
                  </a:lnTo>
                  <a:lnTo>
                    <a:pt x="143" y="786"/>
                  </a:lnTo>
                  <a:lnTo>
                    <a:pt x="143" y="784"/>
                  </a:lnTo>
                  <a:lnTo>
                    <a:pt x="146" y="784"/>
                  </a:lnTo>
                  <a:lnTo>
                    <a:pt x="148" y="786"/>
                  </a:lnTo>
                  <a:lnTo>
                    <a:pt x="152" y="788"/>
                  </a:lnTo>
                  <a:lnTo>
                    <a:pt x="158" y="788"/>
                  </a:lnTo>
                  <a:lnTo>
                    <a:pt x="156" y="786"/>
                  </a:lnTo>
                  <a:lnTo>
                    <a:pt x="154" y="786"/>
                  </a:lnTo>
                  <a:lnTo>
                    <a:pt x="152" y="786"/>
                  </a:lnTo>
                  <a:lnTo>
                    <a:pt x="150" y="784"/>
                  </a:lnTo>
                  <a:lnTo>
                    <a:pt x="146" y="780"/>
                  </a:lnTo>
                  <a:lnTo>
                    <a:pt x="146" y="778"/>
                  </a:lnTo>
                  <a:lnTo>
                    <a:pt x="143" y="776"/>
                  </a:lnTo>
                  <a:lnTo>
                    <a:pt x="141" y="776"/>
                  </a:lnTo>
                  <a:lnTo>
                    <a:pt x="143" y="774"/>
                  </a:lnTo>
                  <a:lnTo>
                    <a:pt x="148" y="776"/>
                  </a:lnTo>
                  <a:lnTo>
                    <a:pt x="152" y="780"/>
                  </a:lnTo>
                  <a:lnTo>
                    <a:pt x="156" y="784"/>
                  </a:lnTo>
                  <a:lnTo>
                    <a:pt x="156" y="782"/>
                  </a:lnTo>
                  <a:lnTo>
                    <a:pt x="154" y="780"/>
                  </a:lnTo>
                  <a:lnTo>
                    <a:pt x="154" y="776"/>
                  </a:lnTo>
                  <a:lnTo>
                    <a:pt x="154" y="778"/>
                  </a:lnTo>
                  <a:lnTo>
                    <a:pt x="156" y="780"/>
                  </a:lnTo>
                  <a:lnTo>
                    <a:pt x="158" y="782"/>
                  </a:lnTo>
                  <a:lnTo>
                    <a:pt x="165" y="786"/>
                  </a:lnTo>
                  <a:lnTo>
                    <a:pt x="167" y="786"/>
                  </a:lnTo>
                  <a:lnTo>
                    <a:pt x="169" y="784"/>
                  </a:lnTo>
                  <a:lnTo>
                    <a:pt x="173" y="784"/>
                  </a:lnTo>
                  <a:lnTo>
                    <a:pt x="175" y="786"/>
                  </a:lnTo>
                  <a:lnTo>
                    <a:pt x="179" y="788"/>
                  </a:lnTo>
                  <a:lnTo>
                    <a:pt x="181" y="791"/>
                  </a:lnTo>
                  <a:lnTo>
                    <a:pt x="184" y="791"/>
                  </a:lnTo>
                  <a:lnTo>
                    <a:pt x="186" y="791"/>
                  </a:lnTo>
                  <a:lnTo>
                    <a:pt x="186" y="791"/>
                  </a:lnTo>
                  <a:lnTo>
                    <a:pt x="181" y="786"/>
                  </a:lnTo>
                  <a:lnTo>
                    <a:pt x="175" y="780"/>
                  </a:lnTo>
                  <a:lnTo>
                    <a:pt x="173" y="778"/>
                  </a:lnTo>
                  <a:lnTo>
                    <a:pt x="173" y="778"/>
                  </a:lnTo>
                  <a:lnTo>
                    <a:pt x="179" y="776"/>
                  </a:lnTo>
                  <a:lnTo>
                    <a:pt x="179" y="774"/>
                  </a:lnTo>
                  <a:lnTo>
                    <a:pt x="179" y="772"/>
                  </a:lnTo>
                  <a:lnTo>
                    <a:pt x="181" y="769"/>
                  </a:lnTo>
                  <a:lnTo>
                    <a:pt x="181" y="769"/>
                  </a:lnTo>
                  <a:lnTo>
                    <a:pt x="179" y="769"/>
                  </a:lnTo>
                  <a:lnTo>
                    <a:pt x="177" y="769"/>
                  </a:lnTo>
                  <a:lnTo>
                    <a:pt x="171" y="769"/>
                  </a:lnTo>
                  <a:lnTo>
                    <a:pt x="169" y="772"/>
                  </a:lnTo>
                  <a:lnTo>
                    <a:pt x="171" y="772"/>
                  </a:lnTo>
                  <a:lnTo>
                    <a:pt x="173" y="774"/>
                  </a:lnTo>
                  <a:lnTo>
                    <a:pt x="173" y="776"/>
                  </a:lnTo>
                  <a:lnTo>
                    <a:pt x="167" y="776"/>
                  </a:lnTo>
                  <a:lnTo>
                    <a:pt x="167" y="776"/>
                  </a:lnTo>
                  <a:lnTo>
                    <a:pt x="162" y="776"/>
                  </a:lnTo>
                  <a:lnTo>
                    <a:pt x="160" y="776"/>
                  </a:lnTo>
                  <a:lnTo>
                    <a:pt x="158" y="774"/>
                  </a:lnTo>
                  <a:lnTo>
                    <a:pt x="154" y="774"/>
                  </a:lnTo>
                  <a:lnTo>
                    <a:pt x="154" y="772"/>
                  </a:lnTo>
                  <a:lnTo>
                    <a:pt x="156" y="769"/>
                  </a:lnTo>
                  <a:lnTo>
                    <a:pt x="158" y="767"/>
                  </a:lnTo>
                  <a:lnTo>
                    <a:pt x="156" y="769"/>
                  </a:lnTo>
                  <a:lnTo>
                    <a:pt x="152" y="769"/>
                  </a:lnTo>
                  <a:lnTo>
                    <a:pt x="152" y="769"/>
                  </a:lnTo>
                  <a:lnTo>
                    <a:pt x="156" y="767"/>
                  </a:lnTo>
                  <a:lnTo>
                    <a:pt x="160" y="765"/>
                  </a:lnTo>
                  <a:lnTo>
                    <a:pt x="162" y="763"/>
                  </a:lnTo>
                  <a:lnTo>
                    <a:pt x="169" y="763"/>
                  </a:lnTo>
                  <a:lnTo>
                    <a:pt x="169" y="765"/>
                  </a:lnTo>
                  <a:lnTo>
                    <a:pt x="173" y="765"/>
                  </a:lnTo>
                  <a:lnTo>
                    <a:pt x="175" y="765"/>
                  </a:lnTo>
                  <a:lnTo>
                    <a:pt x="179" y="765"/>
                  </a:lnTo>
                  <a:lnTo>
                    <a:pt x="179" y="763"/>
                  </a:lnTo>
                  <a:lnTo>
                    <a:pt x="181" y="761"/>
                  </a:lnTo>
                  <a:lnTo>
                    <a:pt x="184" y="761"/>
                  </a:lnTo>
                  <a:lnTo>
                    <a:pt x="186" y="759"/>
                  </a:lnTo>
                  <a:lnTo>
                    <a:pt x="188" y="757"/>
                  </a:lnTo>
                  <a:lnTo>
                    <a:pt x="186" y="757"/>
                  </a:lnTo>
                  <a:lnTo>
                    <a:pt x="184" y="759"/>
                  </a:lnTo>
                  <a:lnTo>
                    <a:pt x="181" y="759"/>
                  </a:lnTo>
                  <a:lnTo>
                    <a:pt x="181" y="757"/>
                  </a:lnTo>
                  <a:lnTo>
                    <a:pt x="184" y="753"/>
                  </a:lnTo>
                  <a:lnTo>
                    <a:pt x="186" y="746"/>
                  </a:lnTo>
                  <a:lnTo>
                    <a:pt x="186" y="742"/>
                  </a:lnTo>
                  <a:lnTo>
                    <a:pt x="186" y="742"/>
                  </a:lnTo>
                  <a:lnTo>
                    <a:pt x="188" y="742"/>
                  </a:lnTo>
                  <a:lnTo>
                    <a:pt x="190" y="746"/>
                  </a:lnTo>
                  <a:lnTo>
                    <a:pt x="188" y="748"/>
                  </a:lnTo>
                  <a:lnTo>
                    <a:pt x="188" y="748"/>
                  </a:lnTo>
                  <a:lnTo>
                    <a:pt x="192" y="750"/>
                  </a:lnTo>
                  <a:lnTo>
                    <a:pt x="194" y="750"/>
                  </a:lnTo>
                  <a:lnTo>
                    <a:pt x="196" y="750"/>
                  </a:lnTo>
                  <a:lnTo>
                    <a:pt x="198" y="750"/>
                  </a:lnTo>
                  <a:lnTo>
                    <a:pt x="198" y="750"/>
                  </a:lnTo>
                  <a:lnTo>
                    <a:pt x="200" y="750"/>
                  </a:lnTo>
                  <a:lnTo>
                    <a:pt x="202" y="750"/>
                  </a:lnTo>
                  <a:lnTo>
                    <a:pt x="202" y="748"/>
                  </a:lnTo>
                  <a:lnTo>
                    <a:pt x="200" y="748"/>
                  </a:lnTo>
                  <a:lnTo>
                    <a:pt x="194" y="746"/>
                  </a:lnTo>
                  <a:lnTo>
                    <a:pt x="194" y="746"/>
                  </a:lnTo>
                  <a:lnTo>
                    <a:pt x="198" y="746"/>
                  </a:lnTo>
                  <a:lnTo>
                    <a:pt x="202" y="744"/>
                  </a:lnTo>
                  <a:lnTo>
                    <a:pt x="200" y="744"/>
                  </a:lnTo>
                  <a:lnTo>
                    <a:pt x="200" y="742"/>
                  </a:lnTo>
                  <a:lnTo>
                    <a:pt x="198" y="742"/>
                  </a:lnTo>
                  <a:lnTo>
                    <a:pt x="196" y="740"/>
                  </a:lnTo>
                  <a:lnTo>
                    <a:pt x="196" y="740"/>
                  </a:lnTo>
                  <a:lnTo>
                    <a:pt x="194" y="740"/>
                  </a:lnTo>
                  <a:lnTo>
                    <a:pt x="192" y="740"/>
                  </a:lnTo>
                  <a:lnTo>
                    <a:pt x="190" y="740"/>
                  </a:lnTo>
                  <a:lnTo>
                    <a:pt x="190" y="738"/>
                  </a:lnTo>
                  <a:lnTo>
                    <a:pt x="190" y="736"/>
                  </a:lnTo>
                  <a:lnTo>
                    <a:pt x="192" y="736"/>
                  </a:lnTo>
                  <a:lnTo>
                    <a:pt x="196" y="731"/>
                  </a:lnTo>
                  <a:lnTo>
                    <a:pt x="198" y="729"/>
                  </a:lnTo>
                  <a:lnTo>
                    <a:pt x="198" y="731"/>
                  </a:lnTo>
                  <a:lnTo>
                    <a:pt x="200" y="729"/>
                  </a:lnTo>
                  <a:lnTo>
                    <a:pt x="202" y="729"/>
                  </a:lnTo>
                  <a:lnTo>
                    <a:pt x="202" y="729"/>
                  </a:lnTo>
                  <a:lnTo>
                    <a:pt x="200" y="727"/>
                  </a:lnTo>
                  <a:lnTo>
                    <a:pt x="196" y="727"/>
                  </a:lnTo>
                  <a:lnTo>
                    <a:pt x="196" y="727"/>
                  </a:lnTo>
                  <a:lnTo>
                    <a:pt x="196" y="725"/>
                  </a:lnTo>
                  <a:lnTo>
                    <a:pt x="200" y="723"/>
                  </a:lnTo>
                  <a:lnTo>
                    <a:pt x="202" y="721"/>
                  </a:lnTo>
                  <a:lnTo>
                    <a:pt x="205" y="721"/>
                  </a:lnTo>
                  <a:lnTo>
                    <a:pt x="205" y="719"/>
                  </a:lnTo>
                  <a:lnTo>
                    <a:pt x="209" y="717"/>
                  </a:lnTo>
                  <a:lnTo>
                    <a:pt x="207" y="715"/>
                  </a:lnTo>
                  <a:lnTo>
                    <a:pt x="205" y="715"/>
                  </a:lnTo>
                  <a:lnTo>
                    <a:pt x="205" y="713"/>
                  </a:lnTo>
                  <a:lnTo>
                    <a:pt x="207" y="713"/>
                  </a:lnTo>
                  <a:lnTo>
                    <a:pt x="209" y="713"/>
                  </a:lnTo>
                  <a:lnTo>
                    <a:pt x="209" y="710"/>
                  </a:lnTo>
                  <a:lnTo>
                    <a:pt x="207" y="708"/>
                  </a:lnTo>
                  <a:lnTo>
                    <a:pt x="202" y="708"/>
                  </a:lnTo>
                  <a:lnTo>
                    <a:pt x="200" y="713"/>
                  </a:lnTo>
                  <a:lnTo>
                    <a:pt x="196" y="713"/>
                  </a:lnTo>
                  <a:lnTo>
                    <a:pt x="194" y="708"/>
                  </a:lnTo>
                  <a:lnTo>
                    <a:pt x="192" y="710"/>
                  </a:lnTo>
                  <a:lnTo>
                    <a:pt x="190" y="710"/>
                  </a:lnTo>
                  <a:lnTo>
                    <a:pt x="188" y="708"/>
                  </a:lnTo>
                  <a:lnTo>
                    <a:pt x="186" y="708"/>
                  </a:lnTo>
                  <a:lnTo>
                    <a:pt x="181" y="708"/>
                  </a:lnTo>
                  <a:lnTo>
                    <a:pt x="179" y="706"/>
                  </a:lnTo>
                  <a:lnTo>
                    <a:pt x="177" y="706"/>
                  </a:lnTo>
                  <a:lnTo>
                    <a:pt x="175" y="704"/>
                  </a:lnTo>
                  <a:lnTo>
                    <a:pt x="175" y="702"/>
                  </a:lnTo>
                  <a:lnTo>
                    <a:pt x="173" y="700"/>
                  </a:lnTo>
                  <a:lnTo>
                    <a:pt x="169" y="696"/>
                  </a:lnTo>
                  <a:lnTo>
                    <a:pt x="162" y="694"/>
                  </a:lnTo>
                  <a:lnTo>
                    <a:pt x="156" y="691"/>
                  </a:lnTo>
                  <a:lnTo>
                    <a:pt x="152" y="687"/>
                  </a:lnTo>
                  <a:lnTo>
                    <a:pt x="152" y="685"/>
                  </a:lnTo>
                  <a:lnTo>
                    <a:pt x="152" y="681"/>
                  </a:lnTo>
                  <a:lnTo>
                    <a:pt x="150" y="677"/>
                  </a:lnTo>
                  <a:lnTo>
                    <a:pt x="148" y="677"/>
                  </a:lnTo>
                  <a:lnTo>
                    <a:pt x="148" y="675"/>
                  </a:lnTo>
                  <a:lnTo>
                    <a:pt x="152" y="670"/>
                  </a:lnTo>
                  <a:lnTo>
                    <a:pt x="154" y="670"/>
                  </a:lnTo>
                  <a:lnTo>
                    <a:pt x="156" y="668"/>
                  </a:lnTo>
                  <a:lnTo>
                    <a:pt x="158" y="670"/>
                  </a:lnTo>
                  <a:lnTo>
                    <a:pt x="162" y="670"/>
                  </a:lnTo>
                  <a:lnTo>
                    <a:pt x="167" y="675"/>
                  </a:lnTo>
                  <a:lnTo>
                    <a:pt x="171" y="675"/>
                  </a:lnTo>
                  <a:lnTo>
                    <a:pt x="173" y="675"/>
                  </a:lnTo>
                  <a:lnTo>
                    <a:pt x="175" y="677"/>
                  </a:lnTo>
                  <a:lnTo>
                    <a:pt x="177" y="677"/>
                  </a:lnTo>
                  <a:lnTo>
                    <a:pt x="181" y="677"/>
                  </a:lnTo>
                  <a:lnTo>
                    <a:pt x="184" y="679"/>
                  </a:lnTo>
                  <a:lnTo>
                    <a:pt x="186" y="679"/>
                  </a:lnTo>
                  <a:lnTo>
                    <a:pt x="188" y="681"/>
                  </a:lnTo>
                  <a:lnTo>
                    <a:pt x="190" y="689"/>
                  </a:lnTo>
                  <a:lnTo>
                    <a:pt x="192" y="691"/>
                  </a:lnTo>
                  <a:lnTo>
                    <a:pt x="196" y="696"/>
                  </a:lnTo>
                  <a:lnTo>
                    <a:pt x="200" y="698"/>
                  </a:lnTo>
                  <a:lnTo>
                    <a:pt x="202" y="698"/>
                  </a:lnTo>
                  <a:lnTo>
                    <a:pt x="205" y="698"/>
                  </a:lnTo>
                  <a:lnTo>
                    <a:pt x="207" y="696"/>
                  </a:lnTo>
                  <a:lnTo>
                    <a:pt x="207" y="694"/>
                  </a:lnTo>
                  <a:lnTo>
                    <a:pt x="205" y="696"/>
                  </a:lnTo>
                  <a:lnTo>
                    <a:pt x="202" y="696"/>
                  </a:lnTo>
                  <a:lnTo>
                    <a:pt x="200" y="694"/>
                  </a:lnTo>
                  <a:lnTo>
                    <a:pt x="196" y="689"/>
                  </a:lnTo>
                  <a:lnTo>
                    <a:pt x="196" y="687"/>
                  </a:lnTo>
                  <a:lnTo>
                    <a:pt x="196" y="687"/>
                  </a:lnTo>
                  <a:lnTo>
                    <a:pt x="200" y="691"/>
                  </a:lnTo>
                  <a:lnTo>
                    <a:pt x="202" y="691"/>
                  </a:lnTo>
                  <a:lnTo>
                    <a:pt x="202" y="689"/>
                  </a:lnTo>
                  <a:lnTo>
                    <a:pt x="205" y="689"/>
                  </a:lnTo>
                  <a:lnTo>
                    <a:pt x="205" y="687"/>
                  </a:lnTo>
                  <a:lnTo>
                    <a:pt x="200" y="685"/>
                  </a:lnTo>
                  <a:lnTo>
                    <a:pt x="196" y="681"/>
                  </a:lnTo>
                  <a:lnTo>
                    <a:pt x="194" y="679"/>
                  </a:lnTo>
                  <a:lnTo>
                    <a:pt x="196" y="677"/>
                  </a:lnTo>
                  <a:lnTo>
                    <a:pt x="196" y="677"/>
                  </a:lnTo>
                  <a:lnTo>
                    <a:pt x="200" y="681"/>
                  </a:lnTo>
                  <a:lnTo>
                    <a:pt x="202" y="681"/>
                  </a:lnTo>
                  <a:lnTo>
                    <a:pt x="200" y="677"/>
                  </a:lnTo>
                  <a:lnTo>
                    <a:pt x="196" y="672"/>
                  </a:lnTo>
                  <a:lnTo>
                    <a:pt x="192" y="670"/>
                  </a:lnTo>
                  <a:lnTo>
                    <a:pt x="192" y="668"/>
                  </a:lnTo>
                  <a:lnTo>
                    <a:pt x="192" y="666"/>
                  </a:lnTo>
                  <a:lnTo>
                    <a:pt x="196" y="668"/>
                  </a:lnTo>
                  <a:lnTo>
                    <a:pt x="205" y="670"/>
                  </a:lnTo>
                  <a:lnTo>
                    <a:pt x="207" y="670"/>
                  </a:lnTo>
                  <a:lnTo>
                    <a:pt x="207" y="668"/>
                  </a:lnTo>
                  <a:lnTo>
                    <a:pt x="202" y="664"/>
                  </a:lnTo>
                  <a:lnTo>
                    <a:pt x="202" y="664"/>
                  </a:lnTo>
                  <a:lnTo>
                    <a:pt x="198" y="664"/>
                  </a:lnTo>
                  <a:lnTo>
                    <a:pt x="196" y="666"/>
                  </a:lnTo>
                  <a:lnTo>
                    <a:pt x="192" y="664"/>
                  </a:lnTo>
                  <a:lnTo>
                    <a:pt x="192" y="664"/>
                  </a:lnTo>
                  <a:lnTo>
                    <a:pt x="194" y="662"/>
                  </a:lnTo>
                  <a:lnTo>
                    <a:pt x="198" y="660"/>
                  </a:lnTo>
                  <a:lnTo>
                    <a:pt x="198" y="660"/>
                  </a:lnTo>
                  <a:lnTo>
                    <a:pt x="202" y="662"/>
                  </a:lnTo>
                  <a:lnTo>
                    <a:pt x="202" y="660"/>
                  </a:lnTo>
                  <a:lnTo>
                    <a:pt x="202" y="658"/>
                  </a:lnTo>
                  <a:lnTo>
                    <a:pt x="200" y="656"/>
                  </a:lnTo>
                  <a:lnTo>
                    <a:pt x="198" y="656"/>
                  </a:lnTo>
                  <a:lnTo>
                    <a:pt x="198" y="656"/>
                  </a:lnTo>
                  <a:lnTo>
                    <a:pt x="194" y="656"/>
                  </a:lnTo>
                  <a:lnTo>
                    <a:pt x="194" y="658"/>
                  </a:lnTo>
                  <a:lnTo>
                    <a:pt x="188" y="662"/>
                  </a:lnTo>
                  <a:lnTo>
                    <a:pt x="186" y="662"/>
                  </a:lnTo>
                  <a:lnTo>
                    <a:pt x="186" y="660"/>
                  </a:lnTo>
                  <a:lnTo>
                    <a:pt x="188" y="658"/>
                  </a:lnTo>
                  <a:lnTo>
                    <a:pt x="190" y="656"/>
                  </a:lnTo>
                  <a:lnTo>
                    <a:pt x="192" y="654"/>
                  </a:lnTo>
                  <a:lnTo>
                    <a:pt x="194" y="654"/>
                  </a:lnTo>
                  <a:lnTo>
                    <a:pt x="196" y="654"/>
                  </a:lnTo>
                  <a:lnTo>
                    <a:pt x="198" y="651"/>
                  </a:lnTo>
                  <a:lnTo>
                    <a:pt x="200" y="649"/>
                  </a:lnTo>
                  <a:lnTo>
                    <a:pt x="202" y="649"/>
                  </a:lnTo>
                  <a:lnTo>
                    <a:pt x="200" y="647"/>
                  </a:lnTo>
                  <a:lnTo>
                    <a:pt x="196" y="647"/>
                  </a:lnTo>
                  <a:lnTo>
                    <a:pt x="194" y="649"/>
                  </a:lnTo>
                  <a:lnTo>
                    <a:pt x="192" y="649"/>
                  </a:lnTo>
                  <a:lnTo>
                    <a:pt x="190" y="649"/>
                  </a:lnTo>
                  <a:lnTo>
                    <a:pt x="186" y="649"/>
                  </a:lnTo>
                  <a:lnTo>
                    <a:pt x="184" y="649"/>
                  </a:lnTo>
                  <a:lnTo>
                    <a:pt x="184" y="647"/>
                  </a:lnTo>
                  <a:lnTo>
                    <a:pt x="186" y="645"/>
                  </a:lnTo>
                  <a:lnTo>
                    <a:pt x="188" y="643"/>
                  </a:lnTo>
                  <a:lnTo>
                    <a:pt x="194" y="643"/>
                  </a:lnTo>
                  <a:lnTo>
                    <a:pt x="200" y="641"/>
                  </a:lnTo>
                  <a:lnTo>
                    <a:pt x="205" y="639"/>
                  </a:lnTo>
                  <a:lnTo>
                    <a:pt x="205" y="637"/>
                  </a:lnTo>
                  <a:lnTo>
                    <a:pt x="205" y="637"/>
                  </a:lnTo>
                  <a:lnTo>
                    <a:pt x="202" y="637"/>
                  </a:lnTo>
                  <a:lnTo>
                    <a:pt x="198" y="639"/>
                  </a:lnTo>
                  <a:lnTo>
                    <a:pt x="196" y="639"/>
                  </a:lnTo>
                  <a:lnTo>
                    <a:pt x="194" y="639"/>
                  </a:lnTo>
                  <a:lnTo>
                    <a:pt x="192" y="637"/>
                  </a:lnTo>
                  <a:lnTo>
                    <a:pt x="190" y="635"/>
                  </a:lnTo>
                  <a:lnTo>
                    <a:pt x="188" y="637"/>
                  </a:lnTo>
                  <a:lnTo>
                    <a:pt x="186" y="635"/>
                  </a:lnTo>
                  <a:lnTo>
                    <a:pt x="186" y="632"/>
                  </a:lnTo>
                  <a:lnTo>
                    <a:pt x="188" y="630"/>
                  </a:lnTo>
                  <a:lnTo>
                    <a:pt x="190" y="626"/>
                  </a:lnTo>
                  <a:lnTo>
                    <a:pt x="192" y="624"/>
                  </a:lnTo>
                  <a:lnTo>
                    <a:pt x="194" y="624"/>
                  </a:lnTo>
                  <a:lnTo>
                    <a:pt x="194" y="622"/>
                  </a:lnTo>
                  <a:lnTo>
                    <a:pt x="192" y="622"/>
                  </a:lnTo>
                  <a:lnTo>
                    <a:pt x="190" y="624"/>
                  </a:lnTo>
                  <a:lnTo>
                    <a:pt x="186" y="628"/>
                  </a:lnTo>
                  <a:lnTo>
                    <a:pt x="186" y="630"/>
                  </a:lnTo>
                  <a:lnTo>
                    <a:pt x="184" y="632"/>
                  </a:lnTo>
                  <a:lnTo>
                    <a:pt x="181" y="632"/>
                  </a:lnTo>
                  <a:lnTo>
                    <a:pt x="179" y="632"/>
                  </a:lnTo>
                  <a:lnTo>
                    <a:pt x="181" y="630"/>
                  </a:lnTo>
                  <a:lnTo>
                    <a:pt x="181" y="626"/>
                  </a:lnTo>
                  <a:lnTo>
                    <a:pt x="181" y="620"/>
                  </a:lnTo>
                  <a:lnTo>
                    <a:pt x="179" y="618"/>
                  </a:lnTo>
                  <a:lnTo>
                    <a:pt x="179" y="613"/>
                  </a:lnTo>
                  <a:lnTo>
                    <a:pt x="181" y="609"/>
                  </a:lnTo>
                  <a:lnTo>
                    <a:pt x="181" y="607"/>
                  </a:lnTo>
                  <a:lnTo>
                    <a:pt x="179" y="607"/>
                  </a:lnTo>
                  <a:lnTo>
                    <a:pt x="179" y="609"/>
                  </a:lnTo>
                  <a:lnTo>
                    <a:pt x="177" y="616"/>
                  </a:lnTo>
                  <a:lnTo>
                    <a:pt x="179" y="618"/>
                  </a:lnTo>
                  <a:lnTo>
                    <a:pt x="179" y="622"/>
                  </a:lnTo>
                  <a:lnTo>
                    <a:pt x="179" y="626"/>
                  </a:lnTo>
                  <a:lnTo>
                    <a:pt x="179" y="630"/>
                  </a:lnTo>
                  <a:lnTo>
                    <a:pt x="177" y="635"/>
                  </a:lnTo>
                  <a:lnTo>
                    <a:pt x="177" y="635"/>
                  </a:lnTo>
                  <a:lnTo>
                    <a:pt x="175" y="632"/>
                  </a:lnTo>
                  <a:lnTo>
                    <a:pt x="173" y="630"/>
                  </a:lnTo>
                  <a:lnTo>
                    <a:pt x="171" y="635"/>
                  </a:lnTo>
                  <a:lnTo>
                    <a:pt x="171" y="637"/>
                  </a:lnTo>
                  <a:lnTo>
                    <a:pt x="169" y="637"/>
                  </a:lnTo>
                  <a:lnTo>
                    <a:pt x="169" y="637"/>
                  </a:lnTo>
                  <a:lnTo>
                    <a:pt x="169" y="637"/>
                  </a:lnTo>
                  <a:lnTo>
                    <a:pt x="171" y="641"/>
                  </a:lnTo>
                  <a:lnTo>
                    <a:pt x="169" y="643"/>
                  </a:lnTo>
                  <a:lnTo>
                    <a:pt x="167" y="645"/>
                  </a:lnTo>
                  <a:lnTo>
                    <a:pt x="165" y="645"/>
                  </a:lnTo>
                  <a:lnTo>
                    <a:pt x="162" y="645"/>
                  </a:lnTo>
                  <a:lnTo>
                    <a:pt x="162" y="647"/>
                  </a:lnTo>
                  <a:lnTo>
                    <a:pt x="158" y="649"/>
                  </a:lnTo>
                  <a:lnTo>
                    <a:pt x="154" y="649"/>
                  </a:lnTo>
                  <a:lnTo>
                    <a:pt x="152" y="647"/>
                  </a:lnTo>
                  <a:lnTo>
                    <a:pt x="152" y="643"/>
                  </a:lnTo>
                  <a:lnTo>
                    <a:pt x="152" y="641"/>
                  </a:lnTo>
                  <a:lnTo>
                    <a:pt x="150" y="641"/>
                  </a:lnTo>
                  <a:lnTo>
                    <a:pt x="148" y="641"/>
                  </a:lnTo>
                  <a:lnTo>
                    <a:pt x="148" y="643"/>
                  </a:lnTo>
                  <a:lnTo>
                    <a:pt x="146" y="643"/>
                  </a:lnTo>
                  <a:lnTo>
                    <a:pt x="146" y="639"/>
                  </a:lnTo>
                  <a:lnTo>
                    <a:pt x="146" y="635"/>
                  </a:lnTo>
                  <a:lnTo>
                    <a:pt x="146" y="632"/>
                  </a:lnTo>
                  <a:lnTo>
                    <a:pt x="143" y="632"/>
                  </a:lnTo>
                  <a:lnTo>
                    <a:pt x="143" y="630"/>
                  </a:lnTo>
                  <a:lnTo>
                    <a:pt x="148" y="628"/>
                  </a:lnTo>
                  <a:lnTo>
                    <a:pt x="150" y="628"/>
                  </a:lnTo>
                  <a:lnTo>
                    <a:pt x="152" y="628"/>
                  </a:lnTo>
                  <a:lnTo>
                    <a:pt x="154" y="626"/>
                  </a:lnTo>
                  <a:lnTo>
                    <a:pt x="156" y="624"/>
                  </a:lnTo>
                  <a:lnTo>
                    <a:pt x="162" y="624"/>
                  </a:lnTo>
                  <a:lnTo>
                    <a:pt x="162" y="624"/>
                  </a:lnTo>
                  <a:lnTo>
                    <a:pt x="169" y="620"/>
                  </a:lnTo>
                  <a:lnTo>
                    <a:pt x="171" y="613"/>
                  </a:lnTo>
                  <a:lnTo>
                    <a:pt x="171" y="613"/>
                  </a:lnTo>
                  <a:lnTo>
                    <a:pt x="171" y="611"/>
                  </a:lnTo>
                  <a:lnTo>
                    <a:pt x="169" y="613"/>
                  </a:lnTo>
                  <a:lnTo>
                    <a:pt x="167" y="618"/>
                  </a:lnTo>
                  <a:lnTo>
                    <a:pt x="162" y="622"/>
                  </a:lnTo>
                  <a:lnTo>
                    <a:pt x="158" y="622"/>
                  </a:lnTo>
                  <a:lnTo>
                    <a:pt x="154" y="622"/>
                  </a:lnTo>
                  <a:lnTo>
                    <a:pt x="152" y="618"/>
                  </a:lnTo>
                  <a:lnTo>
                    <a:pt x="152" y="616"/>
                  </a:lnTo>
                  <a:lnTo>
                    <a:pt x="154" y="613"/>
                  </a:lnTo>
                  <a:lnTo>
                    <a:pt x="158" y="611"/>
                  </a:lnTo>
                  <a:lnTo>
                    <a:pt x="162" y="609"/>
                  </a:lnTo>
                  <a:lnTo>
                    <a:pt x="162" y="609"/>
                  </a:lnTo>
                  <a:lnTo>
                    <a:pt x="162" y="607"/>
                  </a:lnTo>
                  <a:lnTo>
                    <a:pt x="162" y="605"/>
                  </a:lnTo>
                  <a:lnTo>
                    <a:pt x="165" y="605"/>
                  </a:lnTo>
                  <a:lnTo>
                    <a:pt x="167" y="603"/>
                  </a:lnTo>
                  <a:lnTo>
                    <a:pt x="167" y="603"/>
                  </a:lnTo>
                  <a:lnTo>
                    <a:pt x="165" y="601"/>
                  </a:lnTo>
                  <a:lnTo>
                    <a:pt x="165" y="601"/>
                  </a:lnTo>
                  <a:lnTo>
                    <a:pt x="162" y="601"/>
                  </a:lnTo>
                  <a:lnTo>
                    <a:pt x="162" y="603"/>
                  </a:lnTo>
                  <a:lnTo>
                    <a:pt x="156" y="601"/>
                  </a:lnTo>
                  <a:lnTo>
                    <a:pt x="154" y="601"/>
                  </a:lnTo>
                  <a:lnTo>
                    <a:pt x="154" y="601"/>
                  </a:lnTo>
                  <a:lnTo>
                    <a:pt x="154" y="599"/>
                  </a:lnTo>
                  <a:lnTo>
                    <a:pt x="158" y="597"/>
                  </a:lnTo>
                  <a:lnTo>
                    <a:pt x="160" y="597"/>
                  </a:lnTo>
                  <a:lnTo>
                    <a:pt x="162" y="597"/>
                  </a:lnTo>
                  <a:lnTo>
                    <a:pt x="167" y="597"/>
                  </a:lnTo>
                  <a:lnTo>
                    <a:pt x="169" y="594"/>
                  </a:lnTo>
                  <a:lnTo>
                    <a:pt x="171" y="590"/>
                  </a:lnTo>
                  <a:lnTo>
                    <a:pt x="171" y="588"/>
                  </a:lnTo>
                  <a:lnTo>
                    <a:pt x="171" y="586"/>
                  </a:lnTo>
                  <a:lnTo>
                    <a:pt x="175" y="582"/>
                  </a:lnTo>
                  <a:lnTo>
                    <a:pt x="173" y="578"/>
                  </a:lnTo>
                  <a:lnTo>
                    <a:pt x="175" y="573"/>
                  </a:lnTo>
                  <a:lnTo>
                    <a:pt x="173" y="571"/>
                  </a:lnTo>
                  <a:lnTo>
                    <a:pt x="171" y="571"/>
                  </a:lnTo>
                  <a:lnTo>
                    <a:pt x="169" y="571"/>
                  </a:lnTo>
                  <a:lnTo>
                    <a:pt x="167" y="569"/>
                  </a:lnTo>
                  <a:lnTo>
                    <a:pt x="165" y="569"/>
                  </a:lnTo>
                  <a:lnTo>
                    <a:pt x="162" y="567"/>
                  </a:lnTo>
                  <a:lnTo>
                    <a:pt x="162" y="567"/>
                  </a:lnTo>
                  <a:lnTo>
                    <a:pt x="165" y="565"/>
                  </a:lnTo>
                  <a:lnTo>
                    <a:pt x="167" y="565"/>
                  </a:lnTo>
                  <a:lnTo>
                    <a:pt x="169" y="565"/>
                  </a:lnTo>
                  <a:lnTo>
                    <a:pt x="171" y="563"/>
                  </a:lnTo>
                  <a:lnTo>
                    <a:pt x="171" y="559"/>
                  </a:lnTo>
                  <a:lnTo>
                    <a:pt x="173" y="557"/>
                  </a:lnTo>
                  <a:lnTo>
                    <a:pt x="173" y="554"/>
                  </a:lnTo>
                  <a:lnTo>
                    <a:pt x="171" y="552"/>
                  </a:lnTo>
                  <a:lnTo>
                    <a:pt x="169" y="552"/>
                  </a:lnTo>
                  <a:lnTo>
                    <a:pt x="169" y="552"/>
                  </a:lnTo>
                  <a:lnTo>
                    <a:pt x="167" y="548"/>
                  </a:lnTo>
                  <a:lnTo>
                    <a:pt x="169" y="548"/>
                  </a:lnTo>
                  <a:lnTo>
                    <a:pt x="171" y="548"/>
                  </a:lnTo>
                  <a:lnTo>
                    <a:pt x="171" y="546"/>
                  </a:lnTo>
                  <a:lnTo>
                    <a:pt x="169" y="542"/>
                  </a:lnTo>
                  <a:lnTo>
                    <a:pt x="167" y="538"/>
                  </a:lnTo>
                  <a:lnTo>
                    <a:pt x="169" y="538"/>
                  </a:lnTo>
                  <a:lnTo>
                    <a:pt x="171" y="540"/>
                  </a:lnTo>
                  <a:lnTo>
                    <a:pt x="171" y="540"/>
                  </a:lnTo>
                  <a:lnTo>
                    <a:pt x="169" y="535"/>
                  </a:lnTo>
                  <a:lnTo>
                    <a:pt x="169" y="535"/>
                  </a:lnTo>
                  <a:lnTo>
                    <a:pt x="171" y="531"/>
                  </a:lnTo>
                  <a:lnTo>
                    <a:pt x="171" y="527"/>
                  </a:lnTo>
                  <a:lnTo>
                    <a:pt x="169" y="525"/>
                  </a:lnTo>
                  <a:lnTo>
                    <a:pt x="169" y="523"/>
                  </a:lnTo>
                  <a:lnTo>
                    <a:pt x="169" y="519"/>
                  </a:lnTo>
                  <a:lnTo>
                    <a:pt x="169" y="517"/>
                  </a:lnTo>
                  <a:lnTo>
                    <a:pt x="171" y="512"/>
                  </a:lnTo>
                  <a:lnTo>
                    <a:pt x="169" y="512"/>
                  </a:lnTo>
                  <a:lnTo>
                    <a:pt x="167" y="512"/>
                  </a:lnTo>
                  <a:lnTo>
                    <a:pt x="165" y="517"/>
                  </a:lnTo>
                  <a:lnTo>
                    <a:pt x="162" y="517"/>
                  </a:lnTo>
                  <a:lnTo>
                    <a:pt x="160" y="519"/>
                  </a:lnTo>
                  <a:lnTo>
                    <a:pt x="158" y="519"/>
                  </a:lnTo>
                  <a:lnTo>
                    <a:pt x="156" y="519"/>
                  </a:lnTo>
                  <a:lnTo>
                    <a:pt x="158" y="517"/>
                  </a:lnTo>
                  <a:lnTo>
                    <a:pt x="160" y="514"/>
                  </a:lnTo>
                  <a:lnTo>
                    <a:pt x="162" y="514"/>
                  </a:lnTo>
                  <a:lnTo>
                    <a:pt x="165" y="512"/>
                  </a:lnTo>
                  <a:lnTo>
                    <a:pt x="167" y="508"/>
                  </a:lnTo>
                  <a:lnTo>
                    <a:pt x="169" y="506"/>
                  </a:lnTo>
                  <a:lnTo>
                    <a:pt x="173" y="504"/>
                  </a:lnTo>
                  <a:lnTo>
                    <a:pt x="173" y="502"/>
                  </a:lnTo>
                  <a:lnTo>
                    <a:pt x="173" y="500"/>
                  </a:lnTo>
                  <a:lnTo>
                    <a:pt x="171" y="498"/>
                  </a:lnTo>
                  <a:lnTo>
                    <a:pt x="169" y="493"/>
                  </a:lnTo>
                  <a:lnTo>
                    <a:pt x="167" y="491"/>
                  </a:lnTo>
                  <a:lnTo>
                    <a:pt x="167" y="489"/>
                  </a:lnTo>
                  <a:lnTo>
                    <a:pt x="165" y="489"/>
                  </a:lnTo>
                  <a:lnTo>
                    <a:pt x="162" y="487"/>
                  </a:lnTo>
                  <a:lnTo>
                    <a:pt x="162" y="485"/>
                  </a:lnTo>
                  <a:lnTo>
                    <a:pt x="165" y="483"/>
                  </a:lnTo>
                  <a:lnTo>
                    <a:pt x="165" y="481"/>
                  </a:lnTo>
                  <a:lnTo>
                    <a:pt x="165" y="476"/>
                  </a:lnTo>
                  <a:lnTo>
                    <a:pt x="162" y="474"/>
                  </a:lnTo>
                  <a:lnTo>
                    <a:pt x="156" y="468"/>
                  </a:lnTo>
                  <a:lnTo>
                    <a:pt x="156" y="468"/>
                  </a:lnTo>
                  <a:lnTo>
                    <a:pt x="154" y="464"/>
                  </a:lnTo>
                  <a:lnTo>
                    <a:pt x="152" y="464"/>
                  </a:lnTo>
                  <a:lnTo>
                    <a:pt x="152" y="462"/>
                  </a:lnTo>
                  <a:lnTo>
                    <a:pt x="154" y="462"/>
                  </a:lnTo>
                  <a:lnTo>
                    <a:pt x="158" y="457"/>
                  </a:lnTo>
                  <a:lnTo>
                    <a:pt x="160" y="455"/>
                  </a:lnTo>
                  <a:lnTo>
                    <a:pt x="160" y="453"/>
                  </a:lnTo>
                  <a:lnTo>
                    <a:pt x="160" y="453"/>
                  </a:lnTo>
                  <a:lnTo>
                    <a:pt x="156" y="453"/>
                  </a:lnTo>
                  <a:lnTo>
                    <a:pt x="156" y="451"/>
                  </a:lnTo>
                  <a:lnTo>
                    <a:pt x="158" y="449"/>
                  </a:lnTo>
                  <a:lnTo>
                    <a:pt x="160" y="447"/>
                  </a:lnTo>
                  <a:lnTo>
                    <a:pt x="162" y="445"/>
                  </a:lnTo>
                  <a:lnTo>
                    <a:pt x="162" y="443"/>
                  </a:lnTo>
                  <a:lnTo>
                    <a:pt x="162" y="441"/>
                  </a:lnTo>
                  <a:lnTo>
                    <a:pt x="162" y="439"/>
                  </a:lnTo>
                  <a:lnTo>
                    <a:pt x="162" y="436"/>
                  </a:lnTo>
                  <a:lnTo>
                    <a:pt x="160" y="436"/>
                  </a:lnTo>
                  <a:lnTo>
                    <a:pt x="156" y="432"/>
                  </a:lnTo>
                  <a:lnTo>
                    <a:pt x="152" y="430"/>
                  </a:lnTo>
                  <a:lnTo>
                    <a:pt x="152" y="426"/>
                  </a:lnTo>
                  <a:lnTo>
                    <a:pt x="150" y="426"/>
                  </a:lnTo>
                  <a:lnTo>
                    <a:pt x="148" y="426"/>
                  </a:lnTo>
                  <a:lnTo>
                    <a:pt x="148" y="428"/>
                  </a:lnTo>
                  <a:lnTo>
                    <a:pt x="146" y="428"/>
                  </a:lnTo>
                  <a:lnTo>
                    <a:pt x="146" y="426"/>
                  </a:lnTo>
                  <a:lnTo>
                    <a:pt x="143" y="424"/>
                  </a:lnTo>
                  <a:lnTo>
                    <a:pt x="141" y="422"/>
                  </a:lnTo>
                  <a:lnTo>
                    <a:pt x="139" y="420"/>
                  </a:lnTo>
                  <a:lnTo>
                    <a:pt x="137" y="417"/>
                  </a:lnTo>
                  <a:lnTo>
                    <a:pt x="135" y="417"/>
                  </a:lnTo>
                  <a:lnTo>
                    <a:pt x="135" y="417"/>
                  </a:lnTo>
                  <a:lnTo>
                    <a:pt x="133" y="417"/>
                  </a:lnTo>
                  <a:lnTo>
                    <a:pt x="133" y="417"/>
                  </a:lnTo>
                  <a:lnTo>
                    <a:pt x="133" y="413"/>
                  </a:lnTo>
                  <a:lnTo>
                    <a:pt x="129" y="409"/>
                  </a:lnTo>
                  <a:lnTo>
                    <a:pt x="124" y="407"/>
                  </a:lnTo>
                  <a:lnTo>
                    <a:pt x="124" y="407"/>
                  </a:lnTo>
                  <a:lnTo>
                    <a:pt x="122" y="409"/>
                  </a:lnTo>
                  <a:lnTo>
                    <a:pt x="118" y="407"/>
                  </a:lnTo>
                  <a:lnTo>
                    <a:pt x="114" y="403"/>
                  </a:lnTo>
                  <a:lnTo>
                    <a:pt x="110" y="401"/>
                  </a:lnTo>
                  <a:lnTo>
                    <a:pt x="106" y="398"/>
                  </a:lnTo>
                  <a:lnTo>
                    <a:pt x="103" y="396"/>
                  </a:lnTo>
                  <a:lnTo>
                    <a:pt x="99" y="396"/>
                  </a:lnTo>
                  <a:lnTo>
                    <a:pt x="95" y="401"/>
                  </a:lnTo>
                  <a:lnTo>
                    <a:pt x="93" y="405"/>
                  </a:lnTo>
                  <a:lnTo>
                    <a:pt x="91" y="407"/>
                  </a:lnTo>
                  <a:lnTo>
                    <a:pt x="89" y="409"/>
                  </a:lnTo>
                  <a:lnTo>
                    <a:pt x="89" y="405"/>
                  </a:lnTo>
                  <a:lnTo>
                    <a:pt x="91" y="401"/>
                  </a:lnTo>
                  <a:lnTo>
                    <a:pt x="91" y="398"/>
                  </a:lnTo>
                  <a:lnTo>
                    <a:pt x="89" y="396"/>
                  </a:lnTo>
                  <a:lnTo>
                    <a:pt x="84" y="396"/>
                  </a:lnTo>
                  <a:lnTo>
                    <a:pt x="82" y="398"/>
                  </a:lnTo>
                  <a:lnTo>
                    <a:pt x="82" y="401"/>
                  </a:lnTo>
                  <a:lnTo>
                    <a:pt x="80" y="403"/>
                  </a:lnTo>
                  <a:lnTo>
                    <a:pt x="78" y="403"/>
                  </a:lnTo>
                  <a:lnTo>
                    <a:pt x="76" y="396"/>
                  </a:lnTo>
                  <a:lnTo>
                    <a:pt x="74" y="396"/>
                  </a:lnTo>
                  <a:lnTo>
                    <a:pt x="72" y="398"/>
                  </a:lnTo>
                  <a:lnTo>
                    <a:pt x="72" y="405"/>
                  </a:lnTo>
                  <a:lnTo>
                    <a:pt x="70" y="407"/>
                  </a:lnTo>
                  <a:lnTo>
                    <a:pt x="68" y="405"/>
                  </a:lnTo>
                  <a:lnTo>
                    <a:pt x="65" y="401"/>
                  </a:lnTo>
                  <a:lnTo>
                    <a:pt x="68" y="398"/>
                  </a:lnTo>
                  <a:lnTo>
                    <a:pt x="72" y="396"/>
                  </a:lnTo>
                  <a:lnTo>
                    <a:pt x="70" y="394"/>
                  </a:lnTo>
                  <a:lnTo>
                    <a:pt x="68" y="394"/>
                  </a:lnTo>
                  <a:lnTo>
                    <a:pt x="68" y="394"/>
                  </a:lnTo>
                  <a:lnTo>
                    <a:pt x="63" y="396"/>
                  </a:lnTo>
                  <a:lnTo>
                    <a:pt x="59" y="396"/>
                  </a:lnTo>
                  <a:lnTo>
                    <a:pt x="59" y="398"/>
                  </a:lnTo>
                  <a:lnTo>
                    <a:pt x="57" y="398"/>
                  </a:lnTo>
                  <a:lnTo>
                    <a:pt x="57" y="396"/>
                  </a:lnTo>
                  <a:lnTo>
                    <a:pt x="57" y="394"/>
                  </a:lnTo>
                  <a:lnTo>
                    <a:pt x="55" y="390"/>
                  </a:lnTo>
                  <a:lnTo>
                    <a:pt x="55" y="388"/>
                  </a:lnTo>
                  <a:lnTo>
                    <a:pt x="53" y="388"/>
                  </a:lnTo>
                  <a:lnTo>
                    <a:pt x="53" y="388"/>
                  </a:lnTo>
                  <a:lnTo>
                    <a:pt x="51" y="390"/>
                  </a:lnTo>
                  <a:lnTo>
                    <a:pt x="51" y="394"/>
                  </a:lnTo>
                  <a:lnTo>
                    <a:pt x="49" y="396"/>
                  </a:lnTo>
                  <a:lnTo>
                    <a:pt x="49" y="398"/>
                  </a:lnTo>
                  <a:lnTo>
                    <a:pt x="49" y="405"/>
                  </a:lnTo>
                  <a:lnTo>
                    <a:pt x="49" y="407"/>
                  </a:lnTo>
                  <a:lnTo>
                    <a:pt x="49" y="409"/>
                  </a:lnTo>
                  <a:lnTo>
                    <a:pt x="44" y="407"/>
                  </a:lnTo>
                  <a:lnTo>
                    <a:pt x="42" y="403"/>
                  </a:lnTo>
                  <a:lnTo>
                    <a:pt x="38" y="401"/>
                  </a:lnTo>
                  <a:lnTo>
                    <a:pt x="34" y="398"/>
                  </a:lnTo>
                  <a:lnTo>
                    <a:pt x="32" y="394"/>
                  </a:lnTo>
                  <a:lnTo>
                    <a:pt x="30" y="394"/>
                  </a:lnTo>
                  <a:lnTo>
                    <a:pt x="30" y="392"/>
                  </a:lnTo>
                  <a:lnTo>
                    <a:pt x="30" y="392"/>
                  </a:lnTo>
                  <a:lnTo>
                    <a:pt x="25" y="390"/>
                  </a:lnTo>
                  <a:lnTo>
                    <a:pt x="23" y="384"/>
                  </a:lnTo>
                  <a:lnTo>
                    <a:pt x="21" y="382"/>
                  </a:lnTo>
                  <a:lnTo>
                    <a:pt x="19" y="377"/>
                  </a:lnTo>
                  <a:lnTo>
                    <a:pt x="19" y="373"/>
                  </a:lnTo>
                  <a:lnTo>
                    <a:pt x="19" y="371"/>
                  </a:lnTo>
                  <a:lnTo>
                    <a:pt x="25" y="371"/>
                  </a:lnTo>
                  <a:lnTo>
                    <a:pt x="28" y="369"/>
                  </a:lnTo>
                  <a:lnTo>
                    <a:pt x="32" y="367"/>
                  </a:lnTo>
                  <a:lnTo>
                    <a:pt x="36" y="367"/>
                  </a:lnTo>
                  <a:lnTo>
                    <a:pt x="38" y="369"/>
                  </a:lnTo>
                  <a:lnTo>
                    <a:pt x="40" y="367"/>
                  </a:lnTo>
                  <a:lnTo>
                    <a:pt x="42" y="365"/>
                  </a:lnTo>
                  <a:lnTo>
                    <a:pt x="42" y="363"/>
                  </a:lnTo>
                  <a:lnTo>
                    <a:pt x="38" y="363"/>
                  </a:lnTo>
                  <a:lnTo>
                    <a:pt x="32" y="361"/>
                  </a:lnTo>
                  <a:lnTo>
                    <a:pt x="30" y="361"/>
                  </a:lnTo>
                  <a:lnTo>
                    <a:pt x="30" y="363"/>
                  </a:lnTo>
                  <a:lnTo>
                    <a:pt x="23" y="356"/>
                  </a:lnTo>
                  <a:lnTo>
                    <a:pt x="23" y="352"/>
                  </a:lnTo>
                  <a:lnTo>
                    <a:pt x="25" y="350"/>
                  </a:lnTo>
                  <a:lnTo>
                    <a:pt x="28" y="348"/>
                  </a:lnTo>
                  <a:lnTo>
                    <a:pt x="30" y="344"/>
                  </a:lnTo>
                  <a:lnTo>
                    <a:pt x="30" y="342"/>
                  </a:lnTo>
                  <a:lnTo>
                    <a:pt x="28" y="342"/>
                  </a:lnTo>
                  <a:lnTo>
                    <a:pt x="25" y="344"/>
                  </a:lnTo>
                  <a:lnTo>
                    <a:pt x="23" y="348"/>
                  </a:lnTo>
                  <a:lnTo>
                    <a:pt x="21" y="348"/>
                  </a:lnTo>
                  <a:lnTo>
                    <a:pt x="19" y="348"/>
                  </a:lnTo>
                  <a:lnTo>
                    <a:pt x="17" y="352"/>
                  </a:lnTo>
                  <a:lnTo>
                    <a:pt x="13" y="350"/>
                  </a:lnTo>
                  <a:lnTo>
                    <a:pt x="13" y="346"/>
                  </a:lnTo>
                  <a:lnTo>
                    <a:pt x="13" y="344"/>
                  </a:lnTo>
                  <a:lnTo>
                    <a:pt x="15" y="342"/>
                  </a:lnTo>
                  <a:lnTo>
                    <a:pt x="15" y="339"/>
                  </a:lnTo>
                  <a:lnTo>
                    <a:pt x="13" y="339"/>
                  </a:lnTo>
                  <a:lnTo>
                    <a:pt x="11" y="342"/>
                  </a:lnTo>
                  <a:lnTo>
                    <a:pt x="11" y="339"/>
                  </a:lnTo>
                  <a:lnTo>
                    <a:pt x="11" y="335"/>
                  </a:lnTo>
                  <a:lnTo>
                    <a:pt x="13" y="333"/>
                  </a:lnTo>
                  <a:lnTo>
                    <a:pt x="15" y="333"/>
                  </a:lnTo>
                  <a:lnTo>
                    <a:pt x="15" y="331"/>
                  </a:lnTo>
                  <a:lnTo>
                    <a:pt x="19" y="331"/>
                  </a:lnTo>
                  <a:lnTo>
                    <a:pt x="21" y="333"/>
                  </a:lnTo>
                  <a:lnTo>
                    <a:pt x="19" y="329"/>
                  </a:lnTo>
                  <a:lnTo>
                    <a:pt x="28" y="327"/>
                  </a:lnTo>
                  <a:lnTo>
                    <a:pt x="34" y="327"/>
                  </a:lnTo>
                  <a:lnTo>
                    <a:pt x="38" y="331"/>
                  </a:lnTo>
                  <a:lnTo>
                    <a:pt x="44" y="331"/>
                  </a:lnTo>
                  <a:lnTo>
                    <a:pt x="51" y="335"/>
                  </a:lnTo>
                  <a:lnTo>
                    <a:pt x="57" y="335"/>
                  </a:lnTo>
                  <a:lnTo>
                    <a:pt x="59" y="337"/>
                  </a:lnTo>
                  <a:lnTo>
                    <a:pt x="68" y="342"/>
                  </a:lnTo>
                  <a:lnTo>
                    <a:pt x="70" y="342"/>
                  </a:lnTo>
                  <a:lnTo>
                    <a:pt x="72" y="342"/>
                  </a:lnTo>
                  <a:lnTo>
                    <a:pt x="76" y="339"/>
                  </a:lnTo>
                  <a:lnTo>
                    <a:pt x="74" y="339"/>
                  </a:lnTo>
                  <a:lnTo>
                    <a:pt x="70" y="339"/>
                  </a:lnTo>
                  <a:lnTo>
                    <a:pt x="63" y="335"/>
                  </a:lnTo>
                  <a:lnTo>
                    <a:pt x="59" y="331"/>
                  </a:lnTo>
                  <a:lnTo>
                    <a:pt x="55" y="331"/>
                  </a:lnTo>
                  <a:lnTo>
                    <a:pt x="49" y="331"/>
                  </a:lnTo>
                  <a:lnTo>
                    <a:pt x="44" y="327"/>
                  </a:lnTo>
                  <a:lnTo>
                    <a:pt x="47" y="325"/>
                  </a:lnTo>
                  <a:lnTo>
                    <a:pt x="53" y="325"/>
                  </a:lnTo>
                  <a:lnTo>
                    <a:pt x="57" y="325"/>
                  </a:lnTo>
                  <a:lnTo>
                    <a:pt x="65" y="325"/>
                  </a:lnTo>
                  <a:lnTo>
                    <a:pt x="72" y="327"/>
                  </a:lnTo>
                  <a:lnTo>
                    <a:pt x="76" y="331"/>
                  </a:lnTo>
                  <a:lnTo>
                    <a:pt x="78" y="331"/>
                  </a:lnTo>
                  <a:lnTo>
                    <a:pt x="78" y="333"/>
                  </a:lnTo>
                  <a:lnTo>
                    <a:pt x="82" y="333"/>
                  </a:lnTo>
                  <a:lnTo>
                    <a:pt x="82" y="331"/>
                  </a:lnTo>
                  <a:lnTo>
                    <a:pt x="80" y="331"/>
                  </a:lnTo>
                  <a:lnTo>
                    <a:pt x="80" y="327"/>
                  </a:lnTo>
                  <a:lnTo>
                    <a:pt x="84" y="325"/>
                  </a:lnTo>
                  <a:lnTo>
                    <a:pt x="87" y="325"/>
                  </a:lnTo>
                  <a:lnTo>
                    <a:pt x="87" y="318"/>
                  </a:lnTo>
                  <a:lnTo>
                    <a:pt x="84" y="318"/>
                  </a:lnTo>
                  <a:lnTo>
                    <a:pt x="82" y="318"/>
                  </a:lnTo>
                  <a:lnTo>
                    <a:pt x="80" y="316"/>
                  </a:lnTo>
                  <a:lnTo>
                    <a:pt x="80" y="314"/>
                  </a:lnTo>
                  <a:lnTo>
                    <a:pt x="78" y="312"/>
                  </a:lnTo>
                  <a:lnTo>
                    <a:pt x="76" y="314"/>
                  </a:lnTo>
                  <a:lnTo>
                    <a:pt x="72" y="316"/>
                  </a:lnTo>
                  <a:lnTo>
                    <a:pt x="68" y="316"/>
                  </a:lnTo>
                  <a:lnTo>
                    <a:pt x="61" y="316"/>
                  </a:lnTo>
                  <a:lnTo>
                    <a:pt x="59" y="314"/>
                  </a:lnTo>
                  <a:lnTo>
                    <a:pt x="59" y="312"/>
                  </a:lnTo>
                  <a:lnTo>
                    <a:pt x="57" y="310"/>
                  </a:lnTo>
                  <a:lnTo>
                    <a:pt x="55" y="308"/>
                  </a:lnTo>
                  <a:lnTo>
                    <a:pt x="53" y="308"/>
                  </a:lnTo>
                  <a:lnTo>
                    <a:pt x="53" y="308"/>
                  </a:lnTo>
                  <a:lnTo>
                    <a:pt x="53" y="310"/>
                  </a:lnTo>
                  <a:lnTo>
                    <a:pt x="55" y="312"/>
                  </a:lnTo>
                  <a:lnTo>
                    <a:pt x="53" y="316"/>
                  </a:lnTo>
                  <a:lnTo>
                    <a:pt x="53" y="318"/>
                  </a:lnTo>
                  <a:lnTo>
                    <a:pt x="47" y="318"/>
                  </a:lnTo>
                  <a:lnTo>
                    <a:pt x="42" y="316"/>
                  </a:lnTo>
                  <a:lnTo>
                    <a:pt x="36" y="310"/>
                  </a:lnTo>
                  <a:lnTo>
                    <a:pt x="36" y="308"/>
                  </a:lnTo>
                  <a:lnTo>
                    <a:pt x="40" y="308"/>
                  </a:lnTo>
                  <a:lnTo>
                    <a:pt x="47" y="304"/>
                  </a:lnTo>
                  <a:lnTo>
                    <a:pt x="47" y="304"/>
                  </a:lnTo>
                  <a:lnTo>
                    <a:pt x="44" y="302"/>
                  </a:lnTo>
                  <a:lnTo>
                    <a:pt x="40" y="304"/>
                  </a:lnTo>
                  <a:lnTo>
                    <a:pt x="38" y="306"/>
                  </a:lnTo>
                  <a:lnTo>
                    <a:pt x="34" y="304"/>
                  </a:lnTo>
                  <a:lnTo>
                    <a:pt x="34" y="302"/>
                  </a:lnTo>
                  <a:lnTo>
                    <a:pt x="34" y="299"/>
                  </a:lnTo>
                  <a:lnTo>
                    <a:pt x="38" y="299"/>
                  </a:lnTo>
                  <a:lnTo>
                    <a:pt x="42" y="297"/>
                  </a:lnTo>
                  <a:lnTo>
                    <a:pt x="44" y="293"/>
                  </a:lnTo>
                  <a:lnTo>
                    <a:pt x="44" y="291"/>
                  </a:lnTo>
                  <a:lnTo>
                    <a:pt x="42" y="289"/>
                  </a:lnTo>
                  <a:lnTo>
                    <a:pt x="40" y="291"/>
                  </a:lnTo>
                  <a:lnTo>
                    <a:pt x="38" y="293"/>
                  </a:lnTo>
                  <a:lnTo>
                    <a:pt x="36" y="295"/>
                  </a:lnTo>
                  <a:lnTo>
                    <a:pt x="30" y="295"/>
                  </a:lnTo>
                  <a:lnTo>
                    <a:pt x="28" y="295"/>
                  </a:lnTo>
                  <a:lnTo>
                    <a:pt x="25" y="293"/>
                  </a:lnTo>
                  <a:lnTo>
                    <a:pt x="28" y="291"/>
                  </a:lnTo>
                  <a:lnTo>
                    <a:pt x="28" y="289"/>
                  </a:lnTo>
                  <a:lnTo>
                    <a:pt x="30" y="287"/>
                  </a:lnTo>
                  <a:lnTo>
                    <a:pt x="30" y="287"/>
                  </a:lnTo>
                  <a:lnTo>
                    <a:pt x="28" y="285"/>
                  </a:lnTo>
                  <a:lnTo>
                    <a:pt x="25" y="285"/>
                  </a:lnTo>
                  <a:lnTo>
                    <a:pt x="23" y="283"/>
                  </a:lnTo>
                  <a:lnTo>
                    <a:pt x="19" y="276"/>
                  </a:lnTo>
                  <a:lnTo>
                    <a:pt x="17" y="272"/>
                  </a:lnTo>
                  <a:lnTo>
                    <a:pt x="13" y="272"/>
                  </a:lnTo>
                  <a:lnTo>
                    <a:pt x="13" y="270"/>
                  </a:lnTo>
                  <a:lnTo>
                    <a:pt x="15" y="268"/>
                  </a:lnTo>
                  <a:lnTo>
                    <a:pt x="17" y="266"/>
                  </a:lnTo>
                  <a:lnTo>
                    <a:pt x="19" y="264"/>
                  </a:lnTo>
                  <a:lnTo>
                    <a:pt x="21" y="261"/>
                  </a:lnTo>
                  <a:lnTo>
                    <a:pt x="21" y="264"/>
                  </a:lnTo>
                  <a:lnTo>
                    <a:pt x="23" y="264"/>
                  </a:lnTo>
                  <a:lnTo>
                    <a:pt x="23" y="261"/>
                  </a:lnTo>
                  <a:lnTo>
                    <a:pt x="21" y="261"/>
                  </a:lnTo>
                  <a:lnTo>
                    <a:pt x="19" y="259"/>
                  </a:lnTo>
                  <a:lnTo>
                    <a:pt x="17" y="257"/>
                  </a:lnTo>
                  <a:lnTo>
                    <a:pt x="19" y="257"/>
                  </a:lnTo>
                  <a:lnTo>
                    <a:pt x="21" y="257"/>
                  </a:lnTo>
                  <a:lnTo>
                    <a:pt x="28" y="253"/>
                  </a:lnTo>
                  <a:lnTo>
                    <a:pt x="28" y="253"/>
                  </a:lnTo>
                  <a:lnTo>
                    <a:pt x="28" y="249"/>
                  </a:lnTo>
                  <a:lnTo>
                    <a:pt x="32" y="249"/>
                  </a:lnTo>
                  <a:lnTo>
                    <a:pt x="34" y="247"/>
                  </a:lnTo>
                  <a:lnTo>
                    <a:pt x="36" y="247"/>
                  </a:lnTo>
                  <a:lnTo>
                    <a:pt x="38" y="249"/>
                  </a:lnTo>
                  <a:lnTo>
                    <a:pt x="40" y="247"/>
                  </a:lnTo>
                  <a:lnTo>
                    <a:pt x="42" y="247"/>
                  </a:lnTo>
                  <a:lnTo>
                    <a:pt x="44" y="247"/>
                  </a:lnTo>
                  <a:lnTo>
                    <a:pt x="49" y="247"/>
                  </a:lnTo>
                  <a:lnTo>
                    <a:pt x="49" y="249"/>
                  </a:lnTo>
                  <a:lnTo>
                    <a:pt x="49" y="249"/>
                  </a:lnTo>
                  <a:lnTo>
                    <a:pt x="53" y="249"/>
                  </a:lnTo>
                  <a:lnTo>
                    <a:pt x="53" y="247"/>
                  </a:lnTo>
                  <a:lnTo>
                    <a:pt x="55" y="245"/>
                  </a:lnTo>
                  <a:lnTo>
                    <a:pt x="59" y="245"/>
                  </a:lnTo>
                  <a:lnTo>
                    <a:pt x="59" y="245"/>
                  </a:lnTo>
                  <a:lnTo>
                    <a:pt x="61" y="243"/>
                  </a:lnTo>
                  <a:lnTo>
                    <a:pt x="63" y="243"/>
                  </a:lnTo>
                  <a:lnTo>
                    <a:pt x="65" y="243"/>
                  </a:lnTo>
                  <a:lnTo>
                    <a:pt x="80" y="240"/>
                  </a:lnTo>
                  <a:lnTo>
                    <a:pt x="84" y="238"/>
                  </a:lnTo>
                  <a:lnTo>
                    <a:pt x="84" y="240"/>
                  </a:lnTo>
                  <a:lnTo>
                    <a:pt x="87" y="238"/>
                  </a:lnTo>
                  <a:lnTo>
                    <a:pt x="84" y="236"/>
                  </a:lnTo>
                  <a:lnTo>
                    <a:pt x="87" y="234"/>
                  </a:lnTo>
                  <a:lnTo>
                    <a:pt x="91" y="232"/>
                  </a:lnTo>
                  <a:lnTo>
                    <a:pt x="97" y="232"/>
                  </a:lnTo>
                  <a:lnTo>
                    <a:pt x="101" y="232"/>
                  </a:lnTo>
                  <a:lnTo>
                    <a:pt x="103" y="232"/>
                  </a:lnTo>
                  <a:lnTo>
                    <a:pt x="108" y="234"/>
                  </a:lnTo>
                  <a:lnTo>
                    <a:pt x="110" y="232"/>
                  </a:lnTo>
                  <a:lnTo>
                    <a:pt x="114" y="230"/>
                  </a:lnTo>
                  <a:lnTo>
                    <a:pt x="120" y="232"/>
                  </a:lnTo>
                  <a:lnTo>
                    <a:pt x="120" y="234"/>
                  </a:lnTo>
                  <a:lnTo>
                    <a:pt x="124" y="234"/>
                  </a:lnTo>
                  <a:lnTo>
                    <a:pt x="127" y="236"/>
                  </a:lnTo>
                  <a:lnTo>
                    <a:pt x="131" y="238"/>
                  </a:lnTo>
                  <a:lnTo>
                    <a:pt x="133" y="238"/>
                  </a:lnTo>
                  <a:lnTo>
                    <a:pt x="135" y="238"/>
                  </a:lnTo>
                  <a:lnTo>
                    <a:pt x="135" y="236"/>
                  </a:lnTo>
                  <a:lnTo>
                    <a:pt x="139" y="232"/>
                  </a:lnTo>
                  <a:lnTo>
                    <a:pt x="141" y="228"/>
                  </a:lnTo>
                  <a:lnTo>
                    <a:pt x="146" y="224"/>
                  </a:lnTo>
                  <a:lnTo>
                    <a:pt x="150" y="221"/>
                  </a:lnTo>
                  <a:lnTo>
                    <a:pt x="150" y="219"/>
                  </a:lnTo>
                  <a:lnTo>
                    <a:pt x="154" y="215"/>
                  </a:lnTo>
                  <a:lnTo>
                    <a:pt x="158" y="213"/>
                  </a:lnTo>
                  <a:lnTo>
                    <a:pt x="158" y="209"/>
                  </a:lnTo>
                  <a:lnTo>
                    <a:pt x="156" y="209"/>
                  </a:lnTo>
                  <a:lnTo>
                    <a:pt x="156" y="205"/>
                  </a:lnTo>
                  <a:lnTo>
                    <a:pt x="158" y="200"/>
                  </a:lnTo>
                  <a:lnTo>
                    <a:pt x="162" y="200"/>
                  </a:lnTo>
                  <a:lnTo>
                    <a:pt x="167" y="200"/>
                  </a:lnTo>
                  <a:lnTo>
                    <a:pt x="171" y="198"/>
                  </a:lnTo>
                  <a:lnTo>
                    <a:pt x="173" y="196"/>
                  </a:lnTo>
                  <a:lnTo>
                    <a:pt x="171" y="194"/>
                  </a:lnTo>
                  <a:lnTo>
                    <a:pt x="167" y="194"/>
                  </a:lnTo>
                  <a:lnTo>
                    <a:pt x="165" y="192"/>
                  </a:lnTo>
                  <a:lnTo>
                    <a:pt x="162" y="190"/>
                  </a:lnTo>
                  <a:lnTo>
                    <a:pt x="165" y="188"/>
                  </a:lnTo>
                  <a:lnTo>
                    <a:pt x="167" y="188"/>
                  </a:lnTo>
                  <a:lnTo>
                    <a:pt x="173" y="188"/>
                  </a:lnTo>
                  <a:lnTo>
                    <a:pt x="177" y="186"/>
                  </a:lnTo>
                  <a:lnTo>
                    <a:pt x="181" y="183"/>
                  </a:lnTo>
                  <a:lnTo>
                    <a:pt x="181" y="181"/>
                  </a:lnTo>
                  <a:lnTo>
                    <a:pt x="181" y="181"/>
                  </a:lnTo>
                  <a:lnTo>
                    <a:pt x="181" y="177"/>
                  </a:lnTo>
                  <a:lnTo>
                    <a:pt x="179" y="177"/>
                  </a:lnTo>
                  <a:lnTo>
                    <a:pt x="177" y="179"/>
                  </a:lnTo>
                  <a:lnTo>
                    <a:pt x="177" y="183"/>
                  </a:lnTo>
                  <a:lnTo>
                    <a:pt x="175" y="183"/>
                  </a:lnTo>
                  <a:lnTo>
                    <a:pt x="169" y="183"/>
                  </a:lnTo>
                  <a:lnTo>
                    <a:pt x="165" y="183"/>
                  </a:lnTo>
                  <a:lnTo>
                    <a:pt x="165" y="183"/>
                  </a:lnTo>
                  <a:lnTo>
                    <a:pt x="160" y="186"/>
                  </a:lnTo>
                  <a:lnTo>
                    <a:pt x="156" y="186"/>
                  </a:lnTo>
                  <a:lnTo>
                    <a:pt x="156" y="183"/>
                  </a:lnTo>
                  <a:lnTo>
                    <a:pt x="152" y="181"/>
                  </a:lnTo>
                  <a:lnTo>
                    <a:pt x="150" y="181"/>
                  </a:lnTo>
                  <a:lnTo>
                    <a:pt x="148" y="183"/>
                  </a:lnTo>
                  <a:lnTo>
                    <a:pt x="146" y="183"/>
                  </a:lnTo>
                  <a:lnTo>
                    <a:pt x="143" y="181"/>
                  </a:lnTo>
                  <a:lnTo>
                    <a:pt x="141" y="181"/>
                  </a:lnTo>
                  <a:lnTo>
                    <a:pt x="139" y="181"/>
                  </a:lnTo>
                  <a:lnTo>
                    <a:pt x="139" y="179"/>
                  </a:lnTo>
                  <a:lnTo>
                    <a:pt x="139" y="177"/>
                  </a:lnTo>
                  <a:lnTo>
                    <a:pt x="139" y="177"/>
                  </a:lnTo>
                  <a:lnTo>
                    <a:pt x="139" y="175"/>
                  </a:lnTo>
                  <a:lnTo>
                    <a:pt x="139" y="171"/>
                  </a:lnTo>
                  <a:lnTo>
                    <a:pt x="141" y="171"/>
                  </a:lnTo>
                  <a:lnTo>
                    <a:pt x="143" y="169"/>
                  </a:lnTo>
                  <a:lnTo>
                    <a:pt x="146" y="167"/>
                  </a:lnTo>
                  <a:lnTo>
                    <a:pt x="148" y="165"/>
                  </a:lnTo>
                  <a:lnTo>
                    <a:pt x="148" y="162"/>
                  </a:lnTo>
                  <a:lnTo>
                    <a:pt x="148" y="160"/>
                  </a:lnTo>
                  <a:lnTo>
                    <a:pt x="146" y="158"/>
                  </a:lnTo>
                  <a:lnTo>
                    <a:pt x="148" y="158"/>
                  </a:lnTo>
                  <a:lnTo>
                    <a:pt x="150" y="156"/>
                  </a:lnTo>
                  <a:lnTo>
                    <a:pt x="154" y="156"/>
                  </a:lnTo>
                  <a:lnTo>
                    <a:pt x="156" y="154"/>
                  </a:lnTo>
                  <a:lnTo>
                    <a:pt x="156" y="152"/>
                  </a:lnTo>
                  <a:lnTo>
                    <a:pt x="162" y="150"/>
                  </a:lnTo>
                  <a:lnTo>
                    <a:pt x="165" y="146"/>
                  </a:lnTo>
                  <a:lnTo>
                    <a:pt x="167" y="146"/>
                  </a:lnTo>
                  <a:lnTo>
                    <a:pt x="173" y="146"/>
                  </a:lnTo>
                  <a:lnTo>
                    <a:pt x="175" y="146"/>
                  </a:lnTo>
                  <a:lnTo>
                    <a:pt x="175" y="143"/>
                  </a:lnTo>
                  <a:lnTo>
                    <a:pt x="173" y="143"/>
                  </a:lnTo>
                  <a:lnTo>
                    <a:pt x="173" y="141"/>
                  </a:lnTo>
                  <a:lnTo>
                    <a:pt x="175" y="139"/>
                  </a:lnTo>
                  <a:lnTo>
                    <a:pt x="179" y="139"/>
                  </a:lnTo>
                  <a:lnTo>
                    <a:pt x="179" y="141"/>
                  </a:lnTo>
                  <a:lnTo>
                    <a:pt x="181" y="141"/>
                  </a:lnTo>
                  <a:lnTo>
                    <a:pt x="186" y="137"/>
                  </a:lnTo>
                  <a:lnTo>
                    <a:pt x="186" y="133"/>
                  </a:lnTo>
                  <a:lnTo>
                    <a:pt x="186" y="131"/>
                  </a:lnTo>
                  <a:lnTo>
                    <a:pt x="190" y="129"/>
                  </a:lnTo>
                  <a:lnTo>
                    <a:pt x="194" y="127"/>
                  </a:lnTo>
                  <a:lnTo>
                    <a:pt x="196" y="124"/>
                  </a:lnTo>
                  <a:lnTo>
                    <a:pt x="198" y="124"/>
                  </a:lnTo>
                  <a:lnTo>
                    <a:pt x="200" y="122"/>
                  </a:lnTo>
                  <a:lnTo>
                    <a:pt x="202" y="124"/>
                  </a:lnTo>
                  <a:lnTo>
                    <a:pt x="202" y="129"/>
                  </a:lnTo>
                  <a:lnTo>
                    <a:pt x="202" y="135"/>
                  </a:lnTo>
                  <a:lnTo>
                    <a:pt x="202" y="137"/>
                  </a:lnTo>
                  <a:lnTo>
                    <a:pt x="205" y="143"/>
                  </a:lnTo>
                  <a:lnTo>
                    <a:pt x="202" y="150"/>
                  </a:lnTo>
                  <a:lnTo>
                    <a:pt x="205" y="150"/>
                  </a:lnTo>
                  <a:lnTo>
                    <a:pt x="207" y="148"/>
                  </a:lnTo>
                  <a:lnTo>
                    <a:pt x="207" y="141"/>
                  </a:lnTo>
                  <a:lnTo>
                    <a:pt x="205" y="135"/>
                  </a:lnTo>
                  <a:lnTo>
                    <a:pt x="205" y="133"/>
                  </a:lnTo>
                  <a:lnTo>
                    <a:pt x="205" y="129"/>
                  </a:lnTo>
                  <a:lnTo>
                    <a:pt x="205" y="124"/>
                  </a:lnTo>
                  <a:lnTo>
                    <a:pt x="207" y="122"/>
                  </a:lnTo>
                  <a:lnTo>
                    <a:pt x="209" y="122"/>
                  </a:lnTo>
                  <a:lnTo>
                    <a:pt x="211" y="122"/>
                  </a:lnTo>
                  <a:lnTo>
                    <a:pt x="213" y="120"/>
                  </a:lnTo>
                  <a:lnTo>
                    <a:pt x="213" y="120"/>
                  </a:lnTo>
                  <a:lnTo>
                    <a:pt x="215" y="122"/>
                  </a:lnTo>
                  <a:lnTo>
                    <a:pt x="215" y="124"/>
                  </a:lnTo>
                  <a:lnTo>
                    <a:pt x="217" y="124"/>
                  </a:lnTo>
                  <a:lnTo>
                    <a:pt x="219" y="124"/>
                  </a:lnTo>
                  <a:lnTo>
                    <a:pt x="219" y="129"/>
                  </a:lnTo>
                  <a:lnTo>
                    <a:pt x="219" y="131"/>
                  </a:lnTo>
                  <a:lnTo>
                    <a:pt x="224" y="131"/>
                  </a:lnTo>
                  <a:lnTo>
                    <a:pt x="228" y="131"/>
                  </a:lnTo>
                  <a:lnTo>
                    <a:pt x="230" y="131"/>
                  </a:lnTo>
                  <a:lnTo>
                    <a:pt x="232" y="131"/>
                  </a:lnTo>
                  <a:lnTo>
                    <a:pt x="232" y="129"/>
                  </a:lnTo>
                  <a:lnTo>
                    <a:pt x="232" y="127"/>
                  </a:lnTo>
                  <a:lnTo>
                    <a:pt x="232" y="124"/>
                  </a:lnTo>
                  <a:lnTo>
                    <a:pt x="234" y="122"/>
                  </a:lnTo>
                  <a:lnTo>
                    <a:pt x="236" y="118"/>
                  </a:lnTo>
                  <a:lnTo>
                    <a:pt x="236" y="116"/>
                  </a:lnTo>
                  <a:lnTo>
                    <a:pt x="240" y="116"/>
                  </a:lnTo>
                  <a:lnTo>
                    <a:pt x="245" y="114"/>
                  </a:lnTo>
                  <a:lnTo>
                    <a:pt x="247" y="110"/>
                  </a:lnTo>
                  <a:lnTo>
                    <a:pt x="247" y="106"/>
                  </a:lnTo>
                  <a:lnTo>
                    <a:pt x="245" y="106"/>
                  </a:lnTo>
                  <a:lnTo>
                    <a:pt x="245" y="106"/>
                  </a:lnTo>
                  <a:lnTo>
                    <a:pt x="243" y="103"/>
                  </a:lnTo>
                  <a:lnTo>
                    <a:pt x="245" y="101"/>
                  </a:lnTo>
                  <a:lnTo>
                    <a:pt x="247" y="97"/>
                  </a:lnTo>
                  <a:lnTo>
                    <a:pt x="247" y="93"/>
                  </a:lnTo>
                  <a:lnTo>
                    <a:pt x="247" y="91"/>
                  </a:lnTo>
                  <a:lnTo>
                    <a:pt x="249" y="84"/>
                  </a:lnTo>
                  <a:lnTo>
                    <a:pt x="251" y="82"/>
                  </a:lnTo>
                  <a:lnTo>
                    <a:pt x="255" y="82"/>
                  </a:lnTo>
                  <a:lnTo>
                    <a:pt x="261" y="80"/>
                  </a:lnTo>
                  <a:lnTo>
                    <a:pt x="266" y="78"/>
                  </a:lnTo>
                  <a:lnTo>
                    <a:pt x="266" y="78"/>
                  </a:lnTo>
                  <a:lnTo>
                    <a:pt x="268" y="80"/>
                  </a:lnTo>
                  <a:lnTo>
                    <a:pt x="268" y="84"/>
                  </a:lnTo>
                  <a:lnTo>
                    <a:pt x="272" y="91"/>
                  </a:lnTo>
                  <a:lnTo>
                    <a:pt x="272" y="93"/>
                  </a:lnTo>
                  <a:lnTo>
                    <a:pt x="270" y="101"/>
                  </a:lnTo>
                  <a:lnTo>
                    <a:pt x="270" y="108"/>
                  </a:lnTo>
                  <a:lnTo>
                    <a:pt x="272" y="110"/>
                  </a:lnTo>
                  <a:lnTo>
                    <a:pt x="276" y="114"/>
                  </a:lnTo>
                  <a:lnTo>
                    <a:pt x="278" y="118"/>
                  </a:lnTo>
                  <a:lnTo>
                    <a:pt x="280" y="118"/>
                  </a:lnTo>
                  <a:lnTo>
                    <a:pt x="283" y="118"/>
                  </a:lnTo>
                  <a:lnTo>
                    <a:pt x="280" y="112"/>
                  </a:lnTo>
                  <a:lnTo>
                    <a:pt x="280" y="108"/>
                  </a:lnTo>
                  <a:lnTo>
                    <a:pt x="276" y="101"/>
                  </a:lnTo>
                  <a:lnTo>
                    <a:pt x="276" y="95"/>
                  </a:lnTo>
                  <a:lnTo>
                    <a:pt x="278" y="91"/>
                  </a:lnTo>
                  <a:lnTo>
                    <a:pt x="278" y="87"/>
                  </a:lnTo>
                  <a:lnTo>
                    <a:pt x="276" y="84"/>
                  </a:lnTo>
                  <a:lnTo>
                    <a:pt x="276" y="82"/>
                  </a:lnTo>
                  <a:lnTo>
                    <a:pt x="276" y="78"/>
                  </a:lnTo>
                  <a:lnTo>
                    <a:pt x="274" y="76"/>
                  </a:lnTo>
                  <a:lnTo>
                    <a:pt x="274" y="74"/>
                  </a:lnTo>
                  <a:lnTo>
                    <a:pt x="278" y="72"/>
                  </a:lnTo>
                  <a:lnTo>
                    <a:pt x="283" y="72"/>
                  </a:lnTo>
                  <a:lnTo>
                    <a:pt x="285" y="72"/>
                  </a:lnTo>
                  <a:lnTo>
                    <a:pt x="287" y="70"/>
                  </a:lnTo>
                  <a:lnTo>
                    <a:pt x="291" y="70"/>
                  </a:lnTo>
                  <a:lnTo>
                    <a:pt x="295" y="72"/>
                  </a:lnTo>
                  <a:lnTo>
                    <a:pt x="304" y="72"/>
                  </a:lnTo>
                  <a:lnTo>
                    <a:pt x="312" y="68"/>
                  </a:lnTo>
                  <a:lnTo>
                    <a:pt x="318" y="68"/>
                  </a:lnTo>
                  <a:lnTo>
                    <a:pt x="321" y="70"/>
                  </a:lnTo>
                  <a:lnTo>
                    <a:pt x="323" y="74"/>
                  </a:lnTo>
                  <a:lnTo>
                    <a:pt x="323" y="78"/>
                  </a:lnTo>
                  <a:lnTo>
                    <a:pt x="323" y="78"/>
                  </a:lnTo>
                  <a:lnTo>
                    <a:pt x="325" y="78"/>
                  </a:lnTo>
                  <a:lnTo>
                    <a:pt x="327" y="76"/>
                  </a:lnTo>
                  <a:lnTo>
                    <a:pt x="325" y="74"/>
                  </a:lnTo>
                  <a:lnTo>
                    <a:pt x="325" y="70"/>
                  </a:lnTo>
                  <a:lnTo>
                    <a:pt x="331" y="65"/>
                  </a:lnTo>
                  <a:lnTo>
                    <a:pt x="333" y="65"/>
                  </a:lnTo>
                  <a:lnTo>
                    <a:pt x="335" y="68"/>
                  </a:lnTo>
                  <a:lnTo>
                    <a:pt x="337" y="74"/>
                  </a:lnTo>
                  <a:lnTo>
                    <a:pt x="339" y="76"/>
                  </a:lnTo>
                  <a:lnTo>
                    <a:pt x="339" y="72"/>
                  </a:lnTo>
                  <a:lnTo>
                    <a:pt x="339" y="68"/>
                  </a:lnTo>
                  <a:lnTo>
                    <a:pt x="337" y="63"/>
                  </a:lnTo>
                  <a:lnTo>
                    <a:pt x="335" y="61"/>
                  </a:lnTo>
                  <a:lnTo>
                    <a:pt x="337" y="61"/>
                  </a:lnTo>
                  <a:lnTo>
                    <a:pt x="339" y="61"/>
                  </a:lnTo>
                  <a:lnTo>
                    <a:pt x="344" y="63"/>
                  </a:lnTo>
                  <a:lnTo>
                    <a:pt x="348" y="59"/>
                  </a:lnTo>
                  <a:lnTo>
                    <a:pt x="350" y="59"/>
                  </a:lnTo>
                  <a:lnTo>
                    <a:pt x="356" y="59"/>
                  </a:lnTo>
                  <a:lnTo>
                    <a:pt x="358" y="63"/>
                  </a:lnTo>
                  <a:lnTo>
                    <a:pt x="356" y="72"/>
                  </a:lnTo>
                  <a:lnTo>
                    <a:pt x="354" y="78"/>
                  </a:lnTo>
                  <a:lnTo>
                    <a:pt x="354" y="80"/>
                  </a:lnTo>
                  <a:lnTo>
                    <a:pt x="352" y="87"/>
                  </a:lnTo>
                  <a:lnTo>
                    <a:pt x="350" y="91"/>
                  </a:lnTo>
                  <a:lnTo>
                    <a:pt x="350" y="93"/>
                  </a:lnTo>
                  <a:lnTo>
                    <a:pt x="350" y="95"/>
                  </a:lnTo>
                  <a:lnTo>
                    <a:pt x="348" y="97"/>
                  </a:lnTo>
                  <a:lnTo>
                    <a:pt x="346" y="99"/>
                  </a:lnTo>
                  <a:lnTo>
                    <a:pt x="348" y="101"/>
                  </a:lnTo>
                  <a:lnTo>
                    <a:pt x="348" y="103"/>
                  </a:lnTo>
                  <a:lnTo>
                    <a:pt x="348" y="106"/>
                  </a:lnTo>
                  <a:lnTo>
                    <a:pt x="344" y="110"/>
                  </a:lnTo>
                  <a:lnTo>
                    <a:pt x="342" y="114"/>
                  </a:lnTo>
                  <a:lnTo>
                    <a:pt x="339" y="116"/>
                  </a:lnTo>
                  <a:lnTo>
                    <a:pt x="337" y="118"/>
                  </a:lnTo>
                  <a:lnTo>
                    <a:pt x="337" y="122"/>
                  </a:lnTo>
                  <a:lnTo>
                    <a:pt x="335" y="124"/>
                  </a:lnTo>
                  <a:lnTo>
                    <a:pt x="333" y="129"/>
                  </a:lnTo>
                  <a:lnTo>
                    <a:pt x="333" y="131"/>
                  </a:lnTo>
                  <a:lnTo>
                    <a:pt x="337" y="131"/>
                  </a:lnTo>
                  <a:lnTo>
                    <a:pt x="339" y="127"/>
                  </a:lnTo>
                  <a:lnTo>
                    <a:pt x="342" y="124"/>
                  </a:lnTo>
                  <a:lnTo>
                    <a:pt x="342" y="122"/>
                  </a:lnTo>
                  <a:lnTo>
                    <a:pt x="344" y="118"/>
                  </a:lnTo>
                  <a:lnTo>
                    <a:pt x="348" y="114"/>
                  </a:lnTo>
                  <a:lnTo>
                    <a:pt x="350" y="110"/>
                  </a:lnTo>
                  <a:lnTo>
                    <a:pt x="352" y="110"/>
                  </a:lnTo>
                  <a:lnTo>
                    <a:pt x="354" y="108"/>
                  </a:lnTo>
                  <a:lnTo>
                    <a:pt x="354" y="106"/>
                  </a:lnTo>
                  <a:lnTo>
                    <a:pt x="354" y="101"/>
                  </a:lnTo>
                  <a:lnTo>
                    <a:pt x="356" y="101"/>
                  </a:lnTo>
                  <a:lnTo>
                    <a:pt x="358" y="97"/>
                  </a:lnTo>
                  <a:lnTo>
                    <a:pt x="361" y="95"/>
                  </a:lnTo>
                  <a:lnTo>
                    <a:pt x="363" y="97"/>
                  </a:lnTo>
                  <a:lnTo>
                    <a:pt x="363" y="99"/>
                  </a:lnTo>
                  <a:lnTo>
                    <a:pt x="365" y="103"/>
                  </a:lnTo>
                  <a:lnTo>
                    <a:pt x="365" y="106"/>
                  </a:lnTo>
                  <a:lnTo>
                    <a:pt x="367" y="110"/>
                  </a:lnTo>
                  <a:lnTo>
                    <a:pt x="369" y="114"/>
                  </a:lnTo>
                  <a:lnTo>
                    <a:pt x="369" y="120"/>
                  </a:lnTo>
                  <a:lnTo>
                    <a:pt x="371" y="120"/>
                  </a:lnTo>
                  <a:lnTo>
                    <a:pt x="375" y="122"/>
                  </a:lnTo>
                  <a:lnTo>
                    <a:pt x="375" y="122"/>
                  </a:lnTo>
                  <a:lnTo>
                    <a:pt x="377" y="122"/>
                  </a:lnTo>
                  <a:lnTo>
                    <a:pt x="377" y="120"/>
                  </a:lnTo>
                  <a:lnTo>
                    <a:pt x="380" y="120"/>
                  </a:lnTo>
                  <a:lnTo>
                    <a:pt x="380" y="118"/>
                  </a:lnTo>
                  <a:lnTo>
                    <a:pt x="375" y="116"/>
                  </a:lnTo>
                  <a:lnTo>
                    <a:pt x="375" y="112"/>
                  </a:lnTo>
                  <a:lnTo>
                    <a:pt x="375" y="112"/>
                  </a:lnTo>
                  <a:lnTo>
                    <a:pt x="377" y="112"/>
                  </a:lnTo>
                  <a:lnTo>
                    <a:pt x="380" y="114"/>
                  </a:lnTo>
                  <a:lnTo>
                    <a:pt x="384" y="114"/>
                  </a:lnTo>
                  <a:lnTo>
                    <a:pt x="388" y="116"/>
                  </a:lnTo>
                  <a:lnTo>
                    <a:pt x="388" y="116"/>
                  </a:lnTo>
                  <a:lnTo>
                    <a:pt x="390" y="118"/>
                  </a:lnTo>
                  <a:lnTo>
                    <a:pt x="392" y="116"/>
                  </a:lnTo>
                  <a:lnTo>
                    <a:pt x="394" y="116"/>
                  </a:lnTo>
                  <a:lnTo>
                    <a:pt x="394" y="118"/>
                  </a:lnTo>
                  <a:lnTo>
                    <a:pt x="396" y="116"/>
                  </a:lnTo>
                  <a:lnTo>
                    <a:pt x="396" y="110"/>
                  </a:lnTo>
                  <a:lnTo>
                    <a:pt x="396" y="108"/>
                  </a:lnTo>
                  <a:lnTo>
                    <a:pt x="396" y="101"/>
                  </a:lnTo>
                  <a:lnTo>
                    <a:pt x="398" y="95"/>
                  </a:lnTo>
                  <a:lnTo>
                    <a:pt x="396" y="93"/>
                  </a:lnTo>
                  <a:lnTo>
                    <a:pt x="394" y="89"/>
                  </a:lnTo>
                  <a:lnTo>
                    <a:pt x="394" y="84"/>
                  </a:lnTo>
                  <a:lnTo>
                    <a:pt x="398" y="76"/>
                  </a:lnTo>
                  <a:lnTo>
                    <a:pt x="398" y="74"/>
                  </a:lnTo>
                  <a:lnTo>
                    <a:pt x="398" y="72"/>
                  </a:lnTo>
                  <a:lnTo>
                    <a:pt x="398" y="70"/>
                  </a:lnTo>
                  <a:lnTo>
                    <a:pt x="398" y="65"/>
                  </a:lnTo>
                  <a:lnTo>
                    <a:pt x="401" y="63"/>
                  </a:lnTo>
                  <a:lnTo>
                    <a:pt x="405" y="63"/>
                  </a:lnTo>
                  <a:lnTo>
                    <a:pt x="407" y="65"/>
                  </a:lnTo>
                  <a:lnTo>
                    <a:pt x="409" y="65"/>
                  </a:lnTo>
                  <a:lnTo>
                    <a:pt x="411" y="65"/>
                  </a:lnTo>
                  <a:lnTo>
                    <a:pt x="413" y="68"/>
                  </a:lnTo>
                  <a:lnTo>
                    <a:pt x="415" y="70"/>
                  </a:lnTo>
                  <a:lnTo>
                    <a:pt x="417" y="74"/>
                  </a:lnTo>
                  <a:lnTo>
                    <a:pt x="422" y="82"/>
                  </a:lnTo>
                  <a:lnTo>
                    <a:pt x="422" y="84"/>
                  </a:lnTo>
                  <a:lnTo>
                    <a:pt x="424" y="91"/>
                  </a:lnTo>
                  <a:lnTo>
                    <a:pt x="428" y="95"/>
                  </a:lnTo>
                  <a:lnTo>
                    <a:pt x="428" y="106"/>
                  </a:lnTo>
                  <a:lnTo>
                    <a:pt x="428" y="106"/>
                  </a:lnTo>
                  <a:lnTo>
                    <a:pt x="426" y="110"/>
                  </a:lnTo>
                  <a:lnTo>
                    <a:pt x="426" y="112"/>
                  </a:lnTo>
                  <a:lnTo>
                    <a:pt x="426" y="116"/>
                  </a:lnTo>
                  <a:lnTo>
                    <a:pt x="428" y="118"/>
                  </a:lnTo>
                  <a:lnTo>
                    <a:pt x="430" y="124"/>
                  </a:lnTo>
                  <a:lnTo>
                    <a:pt x="430" y="129"/>
                  </a:lnTo>
                  <a:lnTo>
                    <a:pt x="430" y="133"/>
                  </a:lnTo>
                  <a:lnTo>
                    <a:pt x="432" y="135"/>
                  </a:lnTo>
                  <a:lnTo>
                    <a:pt x="434" y="135"/>
                  </a:lnTo>
                  <a:lnTo>
                    <a:pt x="439" y="139"/>
                  </a:lnTo>
                  <a:lnTo>
                    <a:pt x="443" y="139"/>
                  </a:lnTo>
                  <a:lnTo>
                    <a:pt x="447" y="137"/>
                  </a:lnTo>
                  <a:lnTo>
                    <a:pt x="449" y="131"/>
                  </a:lnTo>
                  <a:lnTo>
                    <a:pt x="451" y="129"/>
                  </a:lnTo>
                  <a:lnTo>
                    <a:pt x="451" y="131"/>
                  </a:lnTo>
                  <a:lnTo>
                    <a:pt x="451" y="133"/>
                  </a:lnTo>
                  <a:lnTo>
                    <a:pt x="453" y="135"/>
                  </a:lnTo>
                  <a:lnTo>
                    <a:pt x="453" y="135"/>
                  </a:lnTo>
                  <a:lnTo>
                    <a:pt x="455" y="135"/>
                  </a:lnTo>
                  <a:lnTo>
                    <a:pt x="460" y="135"/>
                  </a:lnTo>
                  <a:lnTo>
                    <a:pt x="460" y="137"/>
                  </a:lnTo>
                  <a:lnTo>
                    <a:pt x="460" y="141"/>
                  </a:lnTo>
                  <a:lnTo>
                    <a:pt x="462" y="143"/>
                  </a:lnTo>
                  <a:lnTo>
                    <a:pt x="464" y="143"/>
                  </a:lnTo>
                  <a:lnTo>
                    <a:pt x="466" y="143"/>
                  </a:lnTo>
                  <a:lnTo>
                    <a:pt x="470" y="143"/>
                  </a:lnTo>
                  <a:lnTo>
                    <a:pt x="472" y="141"/>
                  </a:lnTo>
                  <a:lnTo>
                    <a:pt x="470" y="141"/>
                  </a:lnTo>
                  <a:lnTo>
                    <a:pt x="466" y="139"/>
                  </a:lnTo>
                  <a:lnTo>
                    <a:pt x="466" y="137"/>
                  </a:lnTo>
                  <a:lnTo>
                    <a:pt x="466" y="135"/>
                  </a:lnTo>
                  <a:lnTo>
                    <a:pt x="462" y="135"/>
                  </a:lnTo>
                  <a:lnTo>
                    <a:pt x="462" y="133"/>
                  </a:lnTo>
                  <a:lnTo>
                    <a:pt x="462" y="129"/>
                  </a:lnTo>
                  <a:lnTo>
                    <a:pt x="460" y="127"/>
                  </a:lnTo>
                  <a:lnTo>
                    <a:pt x="455" y="122"/>
                  </a:lnTo>
                  <a:lnTo>
                    <a:pt x="455" y="120"/>
                  </a:lnTo>
                  <a:lnTo>
                    <a:pt x="453" y="116"/>
                  </a:lnTo>
                  <a:lnTo>
                    <a:pt x="451" y="112"/>
                  </a:lnTo>
                  <a:lnTo>
                    <a:pt x="451" y="110"/>
                  </a:lnTo>
                  <a:lnTo>
                    <a:pt x="453" y="106"/>
                  </a:lnTo>
                  <a:lnTo>
                    <a:pt x="451" y="101"/>
                  </a:lnTo>
                  <a:lnTo>
                    <a:pt x="449" y="95"/>
                  </a:lnTo>
                  <a:lnTo>
                    <a:pt x="449" y="93"/>
                  </a:lnTo>
                  <a:lnTo>
                    <a:pt x="449" y="91"/>
                  </a:lnTo>
                  <a:lnTo>
                    <a:pt x="449" y="87"/>
                  </a:lnTo>
                  <a:lnTo>
                    <a:pt x="447" y="84"/>
                  </a:lnTo>
                  <a:lnTo>
                    <a:pt x="449" y="80"/>
                  </a:lnTo>
                  <a:lnTo>
                    <a:pt x="445" y="74"/>
                  </a:lnTo>
                  <a:lnTo>
                    <a:pt x="445" y="70"/>
                  </a:lnTo>
                  <a:lnTo>
                    <a:pt x="445" y="68"/>
                  </a:lnTo>
                  <a:lnTo>
                    <a:pt x="443" y="63"/>
                  </a:lnTo>
                  <a:lnTo>
                    <a:pt x="443" y="59"/>
                  </a:lnTo>
                  <a:lnTo>
                    <a:pt x="445" y="57"/>
                  </a:lnTo>
                  <a:lnTo>
                    <a:pt x="451" y="59"/>
                  </a:lnTo>
                  <a:lnTo>
                    <a:pt x="453" y="61"/>
                  </a:lnTo>
                  <a:lnTo>
                    <a:pt x="455" y="61"/>
                  </a:lnTo>
                  <a:lnTo>
                    <a:pt x="455" y="59"/>
                  </a:lnTo>
                  <a:lnTo>
                    <a:pt x="458" y="59"/>
                  </a:lnTo>
                  <a:lnTo>
                    <a:pt x="464" y="68"/>
                  </a:lnTo>
                  <a:lnTo>
                    <a:pt x="470" y="70"/>
                  </a:lnTo>
                  <a:lnTo>
                    <a:pt x="472" y="68"/>
                  </a:lnTo>
                  <a:lnTo>
                    <a:pt x="472" y="63"/>
                  </a:lnTo>
                  <a:lnTo>
                    <a:pt x="470" y="61"/>
                  </a:lnTo>
                  <a:lnTo>
                    <a:pt x="472" y="57"/>
                  </a:lnTo>
                  <a:lnTo>
                    <a:pt x="474" y="57"/>
                  </a:lnTo>
                  <a:lnTo>
                    <a:pt x="476" y="57"/>
                  </a:lnTo>
                  <a:lnTo>
                    <a:pt x="483" y="57"/>
                  </a:lnTo>
                  <a:lnTo>
                    <a:pt x="485" y="55"/>
                  </a:lnTo>
                  <a:lnTo>
                    <a:pt x="489" y="55"/>
                  </a:lnTo>
                  <a:lnTo>
                    <a:pt x="491" y="57"/>
                  </a:lnTo>
                  <a:lnTo>
                    <a:pt x="495" y="57"/>
                  </a:lnTo>
                  <a:lnTo>
                    <a:pt x="498" y="59"/>
                  </a:lnTo>
                  <a:lnTo>
                    <a:pt x="498" y="65"/>
                  </a:lnTo>
                  <a:lnTo>
                    <a:pt x="500" y="68"/>
                  </a:lnTo>
                  <a:lnTo>
                    <a:pt x="502" y="72"/>
                  </a:lnTo>
                  <a:lnTo>
                    <a:pt x="502" y="76"/>
                  </a:lnTo>
                  <a:lnTo>
                    <a:pt x="502" y="78"/>
                  </a:lnTo>
                  <a:lnTo>
                    <a:pt x="504" y="87"/>
                  </a:lnTo>
                  <a:lnTo>
                    <a:pt x="504" y="91"/>
                  </a:lnTo>
                  <a:lnTo>
                    <a:pt x="504" y="93"/>
                  </a:lnTo>
                  <a:lnTo>
                    <a:pt x="508" y="95"/>
                  </a:lnTo>
                  <a:lnTo>
                    <a:pt x="512" y="95"/>
                  </a:lnTo>
                  <a:lnTo>
                    <a:pt x="517" y="97"/>
                  </a:lnTo>
                  <a:lnTo>
                    <a:pt x="523" y="101"/>
                  </a:lnTo>
                  <a:lnTo>
                    <a:pt x="521" y="99"/>
                  </a:lnTo>
                  <a:lnTo>
                    <a:pt x="521" y="97"/>
                  </a:lnTo>
                  <a:lnTo>
                    <a:pt x="517" y="95"/>
                  </a:lnTo>
                  <a:lnTo>
                    <a:pt x="514" y="91"/>
                  </a:lnTo>
                  <a:lnTo>
                    <a:pt x="512" y="91"/>
                  </a:lnTo>
                  <a:lnTo>
                    <a:pt x="508" y="89"/>
                  </a:lnTo>
                  <a:lnTo>
                    <a:pt x="506" y="87"/>
                  </a:lnTo>
                  <a:lnTo>
                    <a:pt x="506" y="82"/>
                  </a:lnTo>
                  <a:lnTo>
                    <a:pt x="504" y="78"/>
                  </a:lnTo>
                  <a:lnTo>
                    <a:pt x="504" y="76"/>
                  </a:lnTo>
                  <a:lnTo>
                    <a:pt x="506" y="70"/>
                  </a:lnTo>
                  <a:lnTo>
                    <a:pt x="506" y="65"/>
                  </a:lnTo>
                  <a:lnTo>
                    <a:pt x="506" y="63"/>
                  </a:lnTo>
                  <a:lnTo>
                    <a:pt x="506" y="61"/>
                  </a:lnTo>
                  <a:lnTo>
                    <a:pt x="506" y="59"/>
                  </a:lnTo>
                  <a:lnTo>
                    <a:pt x="502" y="57"/>
                  </a:lnTo>
                  <a:lnTo>
                    <a:pt x="498" y="51"/>
                  </a:lnTo>
                  <a:lnTo>
                    <a:pt x="495" y="51"/>
                  </a:lnTo>
                  <a:lnTo>
                    <a:pt x="491" y="51"/>
                  </a:lnTo>
                  <a:lnTo>
                    <a:pt x="489" y="53"/>
                  </a:lnTo>
                  <a:lnTo>
                    <a:pt x="485" y="53"/>
                  </a:lnTo>
                  <a:lnTo>
                    <a:pt x="481" y="51"/>
                  </a:lnTo>
                  <a:lnTo>
                    <a:pt x="481" y="46"/>
                  </a:lnTo>
                  <a:lnTo>
                    <a:pt x="483" y="42"/>
                  </a:lnTo>
                  <a:lnTo>
                    <a:pt x="487" y="42"/>
                  </a:lnTo>
                  <a:lnTo>
                    <a:pt x="487" y="40"/>
                  </a:lnTo>
                  <a:lnTo>
                    <a:pt x="481" y="36"/>
                  </a:lnTo>
                  <a:lnTo>
                    <a:pt x="481" y="32"/>
                  </a:lnTo>
                  <a:lnTo>
                    <a:pt x="481" y="28"/>
                  </a:lnTo>
                  <a:lnTo>
                    <a:pt x="483" y="25"/>
                  </a:lnTo>
                  <a:lnTo>
                    <a:pt x="485" y="25"/>
                  </a:lnTo>
                  <a:lnTo>
                    <a:pt x="487" y="28"/>
                  </a:lnTo>
                  <a:lnTo>
                    <a:pt x="489" y="32"/>
                  </a:lnTo>
                  <a:lnTo>
                    <a:pt x="491" y="32"/>
                  </a:lnTo>
                  <a:lnTo>
                    <a:pt x="493" y="25"/>
                  </a:lnTo>
                  <a:lnTo>
                    <a:pt x="498" y="25"/>
                  </a:lnTo>
                  <a:lnTo>
                    <a:pt x="502" y="23"/>
                  </a:lnTo>
                  <a:lnTo>
                    <a:pt x="502" y="21"/>
                  </a:lnTo>
                  <a:lnTo>
                    <a:pt x="506" y="17"/>
                  </a:lnTo>
                  <a:lnTo>
                    <a:pt x="508" y="17"/>
                  </a:lnTo>
                  <a:lnTo>
                    <a:pt x="506" y="19"/>
                  </a:lnTo>
                  <a:lnTo>
                    <a:pt x="506" y="21"/>
                  </a:lnTo>
                  <a:lnTo>
                    <a:pt x="506" y="23"/>
                  </a:lnTo>
                  <a:lnTo>
                    <a:pt x="508" y="21"/>
                  </a:lnTo>
                  <a:lnTo>
                    <a:pt x="512" y="21"/>
                  </a:lnTo>
                  <a:lnTo>
                    <a:pt x="514" y="23"/>
                  </a:lnTo>
                  <a:lnTo>
                    <a:pt x="514" y="25"/>
                  </a:lnTo>
                  <a:lnTo>
                    <a:pt x="517" y="28"/>
                  </a:lnTo>
                  <a:lnTo>
                    <a:pt x="517" y="30"/>
                  </a:lnTo>
                  <a:lnTo>
                    <a:pt x="514" y="32"/>
                  </a:lnTo>
                  <a:lnTo>
                    <a:pt x="517" y="34"/>
                  </a:lnTo>
                  <a:lnTo>
                    <a:pt x="519" y="32"/>
                  </a:lnTo>
                  <a:lnTo>
                    <a:pt x="521" y="28"/>
                  </a:lnTo>
                  <a:lnTo>
                    <a:pt x="525" y="30"/>
                  </a:lnTo>
                  <a:lnTo>
                    <a:pt x="527" y="32"/>
                  </a:lnTo>
                  <a:lnTo>
                    <a:pt x="527" y="36"/>
                  </a:lnTo>
                  <a:lnTo>
                    <a:pt x="529" y="40"/>
                  </a:lnTo>
                  <a:lnTo>
                    <a:pt x="531" y="46"/>
                  </a:lnTo>
                  <a:lnTo>
                    <a:pt x="531" y="51"/>
                  </a:lnTo>
                  <a:lnTo>
                    <a:pt x="533" y="49"/>
                  </a:lnTo>
                  <a:lnTo>
                    <a:pt x="533" y="42"/>
                  </a:lnTo>
                  <a:lnTo>
                    <a:pt x="533" y="40"/>
                  </a:lnTo>
                  <a:lnTo>
                    <a:pt x="531" y="38"/>
                  </a:lnTo>
                  <a:lnTo>
                    <a:pt x="531" y="34"/>
                  </a:lnTo>
                  <a:lnTo>
                    <a:pt x="531" y="32"/>
                  </a:lnTo>
                  <a:lnTo>
                    <a:pt x="531" y="32"/>
                  </a:lnTo>
                  <a:lnTo>
                    <a:pt x="533" y="34"/>
                  </a:lnTo>
                  <a:lnTo>
                    <a:pt x="540" y="38"/>
                  </a:lnTo>
                  <a:lnTo>
                    <a:pt x="544" y="44"/>
                  </a:lnTo>
                  <a:lnTo>
                    <a:pt x="548" y="46"/>
                  </a:lnTo>
                  <a:lnTo>
                    <a:pt x="552" y="46"/>
                  </a:lnTo>
                  <a:lnTo>
                    <a:pt x="552" y="46"/>
                  </a:lnTo>
                  <a:lnTo>
                    <a:pt x="550" y="44"/>
                  </a:lnTo>
                  <a:lnTo>
                    <a:pt x="546" y="42"/>
                  </a:lnTo>
                  <a:lnTo>
                    <a:pt x="542" y="36"/>
                  </a:lnTo>
                  <a:lnTo>
                    <a:pt x="542" y="32"/>
                  </a:lnTo>
                  <a:lnTo>
                    <a:pt x="544" y="25"/>
                  </a:lnTo>
                  <a:lnTo>
                    <a:pt x="546" y="25"/>
                  </a:lnTo>
                  <a:lnTo>
                    <a:pt x="550" y="25"/>
                  </a:lnTo>
                  <a:lnTo>
                    <a:pt x="557" y="30"/>
                  </a:lnTo>
                  <a:lnTo>
                    <a:pt x="559" y="30"/>
                  </a:lnTo>
                  <a:lnTo>
                    <a:pt x="561" y="28"/>
                  </a:lnTo>
                  <a:lnTo>
                    <a:pt x="559" y="25"/>
                  </a:lnTo>
                  <a:lnTo>
                    <a:pt x="557" y="23"/>
                  </a:lnTo>
                  <a:lnTo>
                    <a:pt x="557" y="21"/>
                  </a:lnTo>
                  <a:lnTo>
                    <a:pt x="561" y="17"/>
                  </a:lnTo>
                  <a:lnTo>
                    <a:pt x="563" y="15"/>
                  </a:lnTo>
                  <a:lnTo>
                    <a:pt x="563" y="13"/>
                  </a:lnTo>
                  <a:lnTo>
                    <a:pt x="561" y="11"/>
                  </a:lnTo>
                  <a:lnTo>
                    <a:pt x="561" y="9"/>
                  </a:lnTo>
                  <a:lnTo>
                    <a:pt x="565" y="6"/>
                  </a:lnTo>
                  <a:lnTo>
                    <a:pt x="567" y="9"/>
                  </a:lnTo>
                  <a:lnTo>
                    <a:pt x="569" y="6"/>
                  </a:lnTo>
                  <a:lnTo>
                    <a:pt x="569" y="2"/>
                  </a:lnTo>
                  <a:lnTo>
                    <a:pt x="571" y="0"/>
                  </a:lnTo>
                  <a:lnTo>
                    <a:pt x="573" y="0"/>
                  </a:lnTo>
                  <a:lnTo>
                    <a:pt x="573" y="2"/>
                  </a:lnTo>
                  <a:lnTo>
                    <a:pt x="576" y="2"/>
                  </a:lnTo>
                  <a:lnTo>
                    <a:pt x="578" y="6"/>
                  </a:lnTo>
                  <a:lnTo>
                    <a:pt x="580" y="11"/>
                  </a:lnTo>
                  <a:lnTo>
                    <a:pt x="580" y="11"/>
                  </a:lnTo>
                  <a:lnTo>
                    <a:pt x="582" y="11"/>
                  </a:lnTo>
                  <a:lnTo>
                    <a:pt x="582" y="9"/>
                  </a:lnTo>
                  <a:lnTo>
                    <a:pt x="582" y="4"/>
                  </a:lnTo>
                  <a:lnTo>
                    <a:pt x="582" y="2"/>
                  </a:lnTo>
                  <a:lnTo>
                    <a:pt x="584" y="0"/>
                  </a:lnTo>
                  <a:lnTo>
                    <a:pt x="586" y="0"/>
                  </a:lnTo>
                  <a:lnTo>
                    <a:pt x="590" y="0"/>
                  </a:lnTo>
                  <a:lnTo>
                    <a:pt x="597" y="0"/>
                  </a:lnTo>
                  <a:lnTo>
                    <a:pt x="599" y="2"/>
                  </a:lnTo>
                  <a:lnTo>
                    <a:pt x="601" y="2"/>
                  </a:lnTo>
                  <a:lnTo>
                    <a:pt x="601" y="2"/>
                  </a:lnTo>
                  <a:lnTo>
                    <a:pt x="605" y="0"/>
                  </a:lnTo>
                  <a:lnTo>
                    <a:pt x="607" y="2"/>
                  </a:lnTo>
                  <a:lnTo>
                    <a:pt x="616" y="2"/>
                  </a:lnTo>
                  <a:lnTo>
                    <a:pt x="618" y="4"/>
                  </a:lnTo>
                  <a:lnTo>
                    <a:pt x="620" y="4"/>
                  </a:lnTo>
                  <a:lnTo>
                    <a:pt x="622" y="2"/>
                  </a:lnTo>
                  <a:lnTo>
                    <a:pt x="624" y="4"/>
                  </a:lnTo>
                  <a:lnTo>
                    <a:pt x="626" y="6"/>
                  </a:lnTo>
                  <a:lnTo>
                    <a:pt x="630" y="11"/>
                  </a:lnTo>
                  <a:lnTo>
                    <a:pt x="632" y="9"/>
                  </a:lnTo>
                  <a:lnTo>
                    <a:pt x="632" y="9"/>
                  </a:lnTo>
                  <a:lnTo>
                    <a:pt x="635" y="9"/>
                  </a:lnTo>
                  <a:lnTo>
                    <a:pt x="641" y="13"/>
                  </a:lnTo>
                  <a:lnTo>
                    <a:pt x="643" y="13"/>
                  </a:lnTo>
                  <a:lnTo>
                    <a:pt x="647" y="17"/>
                  </a:lnTo>
                  <a:lnTo>
                    <a:pt x="656" y="17"/>
                  </a:lnTo>
                  <a:lnTo>
                    <a:pt x="658" y="17"/>
                  </a:lnTo>
                  <a:lnTo>
                    <a:pt x="662" y="17"/>
                  </a:lnTo>
                  <a:lnTo>
                    <a:pt x="664" y="19"/>
                  </a:lnTo>
                  <a:lnTo>
                    <a:pt x="664" y="21"/>
                  </a:lnTo>
                  <a:lnTo>
                    <a:pt x="668" y="19"/>
                  </a:lnTo>
                  <a:lnTo>
                    <a:pt x="672" y="19"/>
                  </a:lnTo>
                  <a:lnTo>
                    <a:pt x="675" y="23"/>
                  </a:lnTo>
                  <a:lnTo>
                    <a:pt x="681" y="25"/>
                  </a:lnTo>
                  <a:lnTo>
                    <a:pt x="685" y="28"/>
                  </a:lnTo>
                  <a:lnTo>
                    <a:pt x="687" y="32"/>
                  </a:lnTo>
                  <a:lnTo>
                    <a:pt x="689" y="34"/>
                  </a:lnTo>
                  <a:lnTo>
                    <a:pt x="696" y="36"/>
                  </a:lnTo>
                  <a:lnTo>
                    <a:pt x="696" y="38"/>
                  </a:lnTo>
                  <a:lnTo>
                    <a:pt x="694" y="42"/>
                  </a:lnTo>
                  <a:lnTo>
                    <a:pt x="689" y="42"/>
                  </a:lnTo>
                  <a:lnTo>
                    <a:pt x="687" y="40"/>
                  </a:lnTo>
                  <a:lnTo>
                    <a:pt x="683" y="42"/>
                  </a:lnTo>
                  <a:lnTo>
                    <a:pt x="681" y="44"/>
                  </a:lnTo>
                  <a:lnTo>
                    <a:pt x="679" y="44"/>
                  </a:lnTo>
                  <a:lnTo>
                    <a:pt x="677" y="44"/>
                  </a:lnTo>
                  <a:lnTo>
                    <a:pt x="672" y="44"/>
                  </a:lnTo>
                  <a:lnTo>
                    <a:pt x="668" y="44"/>
                  </a:lnTo>
                  <a:lnTo>
                    <a:pt x="662" y="42"/>
                  </a:lnTo>
                  <a:lnTo>
                    <a:pt x="658" y="40"/>
                  </a:lnTo>
                  <a:lnTo>
                    <a:pt x="656" y="40"/>
                  </a:lnTo>
                  <a:lnTo>
                    <a:pt x="651" y="38"/>
                  </a:lnTo>
                  <a:lnTo>
                    <a:pt x="647" y="38"/>
                  </a:lnTo>
                  <a:lnTo>
                    <a:pt x="645" y="40"/>
                  </a:lnTo>
                  <a:lnTo>
                    <a:pt x="643" y="40"/>
                  </a:lnTo>
                  <a:lnTo>
                    <a:pt x="643" y="40"/>
                  </a:lnTo>
                  <a:lnTo>
                    <a:pt x="639" y="40"/>
                  </a:lnTo>
                  <a:lnTo>
                    <a:pt x="632" y="42"/>
                  </a:lnTo>
                  <a:lnTo>
                    <a:pt x="630" y="42"/>
                  </a:lnTo>
                  <a:lnTo>
                    <a:pt x="626" y="42"/>
                  </a:lnTo>
                  <a:lnTo>
                    <a:pt x="624" y="42"/>
                  </a:lnTo>
                  <a:lnTo>
                    <a:pt x="618" y="44"/>
                  </a:lnTo>
                  <a:lnTo>
                    <a:pt x="613" y="44"/>
                  </a:lnTo>
                  <a:lnTo>
                    <a:pt x="611" y="40"/>
                  </a:lnTo>
                  <a:lnTo>
                    <a:pt x="611" y="38"/>
                  </a:lnTo>
                  <a:lnTo>
                    <a:pt x="613" y="36"/>
                  </a:lnTo>
                  <a:lnTo>
                    <a:pt x="613" y="36"/>
                  </a:lnTo>
                  <a:lnTo>
                    <a:pt x="616" y="34"/>
                  </a:lnTo>
                  <a:lnTo>
                    <a:pt x="613" y="32"/>
                  </a:lnTo>
                  <a:lnTo>
                    <a:pt x="611" y="32"/>
                  </a:lnTo>
                  <a:lnTo>
                    <a:pt x="607" y="32"/>
                  </a:lnTo>
                  <a:lnTo>
                    <a:pt x="605" y="36"/>
                  </a:lnTo>
                  <a:lnTo>
                    <a:pt x="605" y="38"/>
                  </a:lnTo>
                  <a:lnTo>
                    <a:pt x="607" y="42"/>
                  </a:lnTo>
                  <a:lnTo>
                    <a:pt x="609" y="42"/>
                  </a:lnTo>
                  <a:lnTo>
                    <a:pt x="609" y="44"/>
                  </a:lnTo>
                  <a:lnTo>
                    <a:pt x="605" y="46"/>
                  </a:lnTo>
                  <a:lnTo>
                    <a:pt x="603" y="46"/>
                  </a:lnTo>
                  <a:lnTo>
                    <a:pt x="601" y="46"/>
                  </a:lnTo>
                  <a:lnTo>
                    <a:pt x="597" y="46"/>
                  </a:lnTo>
                  <a:lnTo>
                    <a:pt x="595" y="49"/>
                  </a:lnTo>
                  <a:lnTo>
                    <a:pt x="592" y="49"/>
                  </a:lnTo>
                  <a:lnTo>
                    <a:pt x="588" y="46"/>
                  </a:lnTo>
                  <a:lnTo>
                    <a:pt x="582" y="46"/>
                  </a:lnTo>
                  <a:lnTo>
                    <a:pt x="578" y="49"/>
                  </a:lnTo>
                  <a:lnTo>
                    <a:pt x="569" y="53"/>
                  </a:lnTo>
                  <a:lnTo>
                    <a:pt x="569" y="57"/>
                  </a:lnTo>
                  <a:lnTo>
                    <a:pt x="569" y="61"/>
                  </a:lnTo>
                  <a:lnTo>
                    <a:pt x="567" y="65"/>
                  </a:lnTo>
                  <a:lnTo>
                    <a:pt x="567" y="68"/>
                  </a:lnTo>
                  <a:lnTo>
                    <a:pt x="569" y="68"/>
                  </a:lnTo>
                  <a:lnTo>
                    <a:pt x="571" y="68"/>
                  </a:lnTo>
                  <a:lnTo>
                    <a:pt x="571" y="63"/>
                  </a:lnTo>
                  <a:lnTo>
                    <a:pt x="573" y="61"/>
                  </a:lnTo>
                  <a:lnTo>
                    <a:pt x="573" y="59"/>
                  </a:lnTo>
                  <a:lnTo>
                    <a:pt x="576" y="59"/>
                  </a:lnTo>
                  <a:lnTo>
                    <a:pt x="580" y="57"/>
                  </a:lnTo>
                  <a:lnTo>
                    <a:pt x="582" y="57"/>
                  </a:lnTo>
                  <a:lnTo>
                    <a:pt x="582" y="59"/>
                  </a:lnTo>
                  <a:lnTo>
                    <a:pt x="582" y="61"/>
                  </a:lnTo>
                  <a:lnTo>
                    <a:pt x="580" y="65"/>
                  </a:lnTo>
                  <a:lnTo>
                    <a:pt x="580" y="65"/>
                  </a:lnTo>
                  <a:lnTo>
                    <a:pt x="582" y="65"/>
                  </a:lnTo>
                  <a:lnTo>
                    <a:pt x="584" y="63"/>
                  </a:lnTo>
                  <a:lnTo>
                    <a:pt x="584" y="57"/>
                  </a:lnTo>
                  <a:lnTo>
                    <a:pt x="584" y="57"/>
                  </a:lnTo>
                  <a:lnTo>
                    <a:pt x="586" y="55"/>
                  </a:lnTo>
                  <a:lnTo>
                    <a:pt x="586" y="55"/>
                  </a:lnTo>
                  <a:lnTo>
                    <a:pt x="590" y="53"/>
                  </a:lnTo>
                  <a:lnTo>
                    <a:pt x="595" y="53"/>
                  </a:lnTo>
                  <a:lnTo>
                    <a:pt x="599" y="53"/>
                  </a:lnTo>
                  <a:lnTo>
                    <a:pt x="603" y="53"/>
                  </a:lnTo>
                  <a:lnTo>
                    <a:pt x="605" y="51"/>
                  </a:lnTo>
                  <a:lnTo>
                    <a:pt x="607" y="51"/>
                  </a:lnTo>
                  <a:lnTo>
                    <a:pt x="607" y="53"/>
                  </a:lnTo>
                  <a:lnTo>
                    <a:pt x="609" y="59"/>
                  </a:lnTo>
                  <a:lnTo>
                    <a:pt x="611" y="59"/>
                  </a:lnTo>
                  <a:lnTo>
                    <a:pt x="613" y="59"/>
                  </a:lnTo>
                  <a:lnTo>
                    <a:pt x="613" y="57"/>
                  </a:lnTo>
                  <a:lnTo>
                    <a:pt x="611" y="53"/>
                  </a:lnTo>
                  <a:lnTo>
                    <a:pt x="613" y="51"/>
                  </a:lnTo>
                  <a:lnTo>
                    <a:pt x="618" y="51"/>
                  </a:lnTo>
                  <a:lnTo>
                    <a:pt x="620" y="51"/>
                  </a:lnTo>
                  <a:lnTo>
                    <a:pt x="626" y="51"/>
                  </a:lnTo>
                  <a:lnTo>
                    <a:pt x="630" y="51"/>
                  </a:lnTo>
                  <a:lnTo>
                    <a:pt x="637" y="49"/>
                  </a:lnTo>
                  <a:lnTo>
                    <a:pt x="639" y="46"/>
                  </a:lnTo>
                  <a:lnTo>
                    <a:pt x="647" y="46"/>
                  </a:lnTo>
                  <a:lnTo>
                    <a:pt x="651" y="46"/>
                  </a:lnTo>
                  <a:lnTo>
                    <a:pt x="656" y="49"/>
                  </a:lnTo>
                  <a:lnTo>
                    <a:pt x="660" y="51"/>
                  </a:lnTo>
                  <a:lnTo>
                    <a:pt x="662" y="53"/>
                  </a:lnTo>
                  <a:lnTo>
                    <a:pt x="666" y="53"/>
                  </a:lnTo>
                  <a:lnTo>
                    <a:pt x="668" y="55"/>
                  </a:lnTo>
                  <a:lnTo>
                    <a:pt x="670" y="57"/>
                  </a:lnTo>
                  <a:lnTo>
                    <a:pt x="672" y="55"/>
                  </a:lnTo>
                  <a:lnTo>
                    <a:pt x="677" y="55"/>
                  </a:lnTo>
                  <a:lnTo>
                    <a:pt x="679" y="55"/>
                  </a:lnTo>
                  <a:lnTo>
                    <a:pt x="679" y="57"/>
                  </a:lnTo>
                  <a:lnTo>
                    <a:pt x="681" y="57"/>
                  </a:lnTo>
                  <a:lnTo>
                    <a:pt x="685" y="55"/>
                  </a:lnTo>
                  <a:lnTo>
                    <a:pt x="687" y="55"/>
                  </a:lnTo>
                  <a:lnTo>
                    <a:pt x="691" y="55"/>
                  </a:lnTo>
                  <a:lnTo>
                    <a:pt x="696" y="51"/>
                  </a:lnTo>
                  <a:lnTo>
                    <a:pt x="700" y="49"/>
                  </a:lnTo>
                  <a:lnTo>
                    <a:pt x="702" y="49"/>
                  </a:lnTo>
                  <a:lnTo>
                    <a:pt x="702" y="49"/>
                  </a:lnTo>
                  <a:lnTo>
                    <a:pt x="706" y="53"/>
                  </a:lnTo>
                  <a:lnTo>
                    <a:pt x="708" y="55"/>
                  </a:lnTo>
                  <a:lnTo>
                    <a:pt x="708" y="55"/>
                  </a:lnTo>
                  <a:lnTo>
                    <a:pt x="706" y="57"/>
                  </a:lnTo>
                  <a:lnTo>
                    <a:pt x="706" y="59"/>
                  </a:lnTo>
                  <a:lnTo>
                    <a:pt x="708" y="61"/>
                  </a:lnTo>
                  <a:lnTo>
                    <a:pt x="710" y="63"/>
                  </a:lnTo>
                  <a:lnTo>
                    <a:pt x="710" y="65"/>
                  </a:lnTo>
                  <a:lnTo>
                    <a:pt x="704" y="70"/>
                  </a:lnTo>
                  <a:lnTo>
                    <a:pt x="698" y="72"/>
                  </a:lnTo>
                  <a:lnTo>
                    <a:pt x="696" y="70"/>
                  </a:lnTo>
                  <a:lnTo>
                    <a:pt x="691" y="68"/>
                  </a:lnTo>
                  <a:lnTo>
                    <a:pt x="689" y="65"/>
                  </a:lnTo>
                  <a:lnTo>
                    <a:pt x="689" y="68"/>
                  </a:lnTo>
                  <a:lnTo>
                    <a:pt x="689" y="70"/>
                  </a:lnTo>
                  <a:lnTo>
                    <a:pt x="691" y="72"/>
                  </a:lnTo>
                  <a:lnTo>
                    <a:pt x="694" y="74"/>
                  </a:lnTo>
                  <a:lnTo>
                    <a:pt x="691" y="76"/>
                  </a:lnTo>
                  <a:lnTo>
                    <a:pt x="687" y="74"/>
                  </a:lnTo>
                  <a:lnTo>
                    <a:pt x="687" y="72"/>
                  </a:lnTo>
                  <a:lnTo>
                    <a:pt x="685" y="72"/>
                  </a:lnTo>
                  <a:lnTo>
                    <a:pt x="683" y="74"/>
                  </a:lnTo>
                  <a:lnTo>
                    <a:pt x="685" y="76"/>
                  </a:lnTo>
                  <a:lnTo>
                    <a:pt x="689" y="78"/>
                  </a:lnTo>
                  <a:lnTo>
                    <a:pt x="691" y="78"/>
                  </a:lnTo>
                  <a:lnTo>
                    <a:pt x="696" y="80"/>
                  </a:lnTo>
                  <a:lnTo>
                    <a:pt x="700" y="80"/>
                  </a:lnTo>
                  <a:lnTo>
                    <a:pt x="706" y="76"/>
                  </a:lnTo>
                  <a:lnTo>
                    <a:pt x="708" y="76"/>
                  </a:lnTo>
                  <a:lnTo>
                    <a:pt x="708" y="78"/>
                  </a:lnTo>
                  <a:lnTo>
                    <a:pt x="708" y="76"/>
                  </a:lnTo>
                  <a:lnTo>
                    <a:pt x="708" y="74"/>
                  </a:lnTo>
                  <a:lnTo>
                    <a:pt x="713" y="74"/>
                  </a:lnTo>
                  <a:lnTo>
                    <a:pt x="721" y="74"/>
                  </a:lnTo>
                  <a:lnTo>
                    <a:pt x="723" y="76"/>
                  </a:lnTo>
                  <a:lnTo>
                    <a:pt x="723" y="78"/>
                  </a:lnTo>
                  <a:lnTo>
                    <a:pt x="725" y="78"/>
                  </a:lnTo>
                  <a:lnTo>
                    <a:pt x="727" y="78"/>
                  </a:lnTo>
                  <a:lnTo>
                    <a:pt x="727" y="76"/>
                  </a:lnTo>
                  <a:lnTo>
                    <a:pt x="729" y="78"/>
                  </a:lnTo>
                  <a:lnTo>
                    <a:pt x="732" y="80"/>
                  </a:lnTo>
                  <a:lnTo>
                    <a:pt x="734" y="82"/>
                  </a:lnTo>
                  <a:lnTo>
                    <a:pt x="738" y="84"/>
                  </a:lnTo>
                  <a:lnTo>
                    <a:pt x="740" y="84"/>
                  </a:lnTo>
                  <a:lnTo>
                    <a:pt x="742" y="89"/>
                  </a:lnTo>
                  <a:lnTo>
                    <a:pt x="746" y="91"/>
                  </a:lnTo>
                  <a:lnTo>
                    <a:pt x="750" y="93"/>
                  </a:lnTo>
                  <a:lnTo>
                    <a:pt x="755" y="95"/>
                  </a:lnTo>
                  <a:lnTo>
                    <a:pt x="755" y="97"/>
                  </a:lnTo>
                  <a:lnTo>
                    <a:pt x="755" y="101"/>
                  </a:lnTo>
                  <a:lnTo>
                    <a:pt x="753" y="103"/>
                  </a:lnTo>
                  <a:lnTo>
                    <a:pt x="753" y="106"/>
                  </a:lnTo>
                  <a:lnTo>
                    <a:pt x="753" y="108"/>
                  </a:lnTo>
                  <a:lnTo>
                    <a:pt x="750" y="108"/>
                  </a:lnTo>
                  <a:lnTo>
                    <a:pt x="746" y="112"/>
                  </a:lnTo>
                  <a:lnTo>
                    <a:pt x="744" y="112"/>
                  </a:lnTo>
                  <a:lnTo>
                    <a:pt x="742" y="112"/>
                  </a:lnTo>
                  <a:lnTo>
                    <a:pt x="740" y="112"/>
                  </a:lnTo>
                  <a:lnTo>
                    <a:pt x="740" y="114"/>
                  </a:lnTo>
                  <a:lnTo>
                    <a:pt x="740" y="116"/>
                  </a:lnTo>
                  <a:lnTo>
                    <a:pt x="736" y="118"/>
                  </a:lnTo>
                  <a:lnTo>
                    <a:pt x="729" y="120"/>
                  </a:lnTo>
                  <a:lnTo>
                    <a:pt x="723" y="120"/>
                  </a:lnTo>
                  <a:lnTo>
                    <a:pt x="723" y="122"/>
                  </a:lnTo>
                  <a:lnTo>
                    <a:pt x="719" y="122"/>
                  </a:lnTo>
                  <a:lnTo>
                    <a:pt x="717" y="118"/>
                  </a:lnTo>
                  <a:lnTo>
                    <a:pt x="717" y="118"/>
                  </a:lnTo>
                  <a:lnTo>
                    <a:pt x="715" y="118"/>
                  </a:lnTo>
                  <a:lnTo>
                    <a:pt x="715" y="120"/>
                  </a:lnTo>
                  <a:lnTo>
                    <a:pt x="717" y="122"/>
                  </a:lnTo>
                  <a:lnTo>
                    <a:pt x="717" y="122"/>
                  </a:lnTo>
                  <a:lnTo>
                    <a:pt x="713" y="122"/>
                  </a:lnTo>
                  <a:lnTo>
                    <a:pt x="708" y="122"/>
                  </a:lnTo>
                  <a:lnTo>
                    <a:pt x="706" y="124"/>
                  </a:lnTo>
                  <a:lnTo>
                    <a:pt x="704" y="124"/>
                  </a:lnTo>
                  <a:lnTo>
                    <a:pt x="702" y="122"/>
                  </a:lnTo>
                  <a:lnTo>
                    <a:pt x="698" y="122"/>
                  </a:lnTo>
                  <a:lnTo>
                    <a:pt x="696" y="124"/>
                  </a:lnTo>
                  <a:lnTo>
                    <a:pt x="689" y="127"/>
                  </a:lnTo>
                  <a:lnTo>
                    <a:pt x="687" y="127"/>
                  </a:lnTo>
                  <a:lnTo>
                    <a:pt x="685" y="124"/>
                  </a:lnTo>
                  <a:lnTo>
                    <a:pt x="683" y="124"/>
                  </a:lnTo>
                  <a:lnTo>
                    <a:pt x="679" y="124"/>
                  </a:lnTo>
                  <a:lnTo>
                    <a:pt x="677" y="122"/>
                  </a:lnTo>
                  <a:lnTo>
                    <a:pt x="675" y="124"/>
                  </a:lnTo>
                  <a:lnTo>
                    <a:pt x="670" y="124"/>
                  </a:lnTo>
                  <a:lnTo>
                    <a:pt x="668" y="124"/>
                  </a:lnTo>
                  <a:lnTo>
                    <a:pt x="664" y="120"/>
                  </a:lnTo>
                  <a:lnTo>
                    <a:pt x="662" y="120"/>
                  </a:lnTo>
                  <a:lnTo>
                    <a:pt x="660" y="120"/>
                  </a:lnTo>
                  <a:lnTo>
                    <a:pt x="656" y="120"/>
                  </a:lnTo>
                  <a:lnTo>
                    <a:pt x="651" y="118"/>
                  </a:lnTo>
                  <a:lnTo>
                    <a:pt x="649" y="118"/>
                  </a:lnTo>
                  <a:lnTo>
                    <a:pt x="647" y="120"/>
                  </a:lnTo>
                  <a:lnTo>
                    <a:pt x="643" y="118"/>
                  </a:lnTo>
                  <a:lnTo>
                    <a:pt x="639" y="118"/>
                  </a:lnTo>
                  <a:lnTo>
                    <a:pt x="637" y="118"/>
                  </a:lnTo>
                  <a:lnTo>
                    <a:pt x="635" y="120"/>
                  </a:lnTo>
                  <a:lnTo>
                    <a:pt x="632" y="122"/>
                  </a:lnTo>
                  <a:lnTo>
                    <a:pt x="626" y="120"/>
                  </a:lnTo>
                  <a:lnTo>
                    <a:pt x="624" y="122"/>
                  </a:lnTo>
                  <a:lnTo>
                    <a:pt x="624" y="124"/>
                  </a:lnTo>
                  <a:lnTo>
                    <a:pt x="622" y="124"/>
                  </a:lnTo>
                  <a:lnTo>
                    <a:pt x="622" y="120"/>
                  </a:lnTo>
                  <a:lnTo>
                    <a:pt x="620" y="120"/>
                  </a:lnTo>
                  <a:lnTo>
                    <a:pt x="616" y="120"/>
                  </a:lnTo>
                  <a:lnTo>
                    <a:pt x="616" y="118"/>
                  </a:lnTo>
                  <a:lnTo>
                    <a:pt x="611" y="118"/>
                  </a:lnTo>
                  <a:lnTo>
                    <a:pt x="611" y="120"/>
                  </a:lnTo>
                  <a:lnTo>
                    <a:pt x="613" y="120"/>
                  </a:lnTo>
                  <a:lnTo>
                    <a:pt x="618" y="120"/>
                  </a:lnTo>
                  <a:lnTo>
                    <a:pt x="620" y="122"/>
                  </a:lnTo>
                  <a:lnTo>
                    <a:pt x="620" y="124"/>
                  </a:lnTo>
                  <a:lnTo>
                    <a:pt x="620" y="127"/>
                  </a:lnTo>
                  <a:lnTo>
                    <a:pt x="616" y="129"/>
                  </a:lnTo>
                  <a:lnTo>
                    <a:pt x="613" y="129"/>
                  </a:lnTo>
                  <a:lnTo>
                    <a:pt x="611" y="129"/>
                  </a:lnTo>
                  <a:lnTo>
                    <a:pt x="609" y="129"/>
                  </a:lnTo>
                  <a:lnTo>
                    <a:pt x="605" y="131"/>
                  </a:lnTo>
                  <a:lnTo>
                    <a:pt x="599" y="133"/>
                  </a:lnTo>
                  <a:lnTo>
                    <a:pt x="597" y="133"/>
                  </a:lnTo>
                  <a:lnTo>
                    <a:pt x="595" y="135"/>
                  </a:lnTo>
                  <a:lnTo>
                    <a:pt x="592" y="135"/>
                  </a:lnTo>
                  <a:lnTo>
                    <a:pt x="588" y="135"/>
                  </a:lnTo>
                  <a:lnTo>
                    <a:pt x="584" y="137"/>
                  </a:lnTo>
                  <a:lnTo>
                    <a:pt x="582" y="139"/>
                  </a:lnTo>
                  <a:lnTo>
                    <a:pt x="580" y="141"/>
                  </a:lnTo>
                  <a:lnTo>
                    <a:pt x="580" y="143"/>
                  </a:lnTo>
                  <a:lnTo>
                    <a:pt x="582" y="146"/>
                  </a:lnTo>
                  <a:lnTo>
                    <a:pt x="582" y="148"/>
                  </a:lnTo>
                  <a:lnTo>
                    <a:pt x="582" y="152"/>
                  </a:lnTo>
                  <a:lnTo>
                    <a:pt x="584" y="154"/>
                  </a:lnTo>
                  <a:lnTo>
                    <a:pt x="586" y="154"/>
                  </a:lnTo>
                  <a:lnTo>
                    <a:pt x="588" y="152"/>
                  </a:lnTo>
                  <a:lnTo>
                    <a:pt x="588" y="148"/>
                  </a:lnTo>
                  <a:lnTo>
                    <a:pt x="590" y="146"/>
                  </a:lnTo>
                  <a:lnTo>
                    <a:pt x="595" y="146"/>
                  </a:lnTo>
                  <a:lnTo>
                    <a:pt x="597" y="143"/>
                  </a:lnTo>
                  <a:lnTo>
                    <a:pt x="601" y="143"/>
                  </a:lnTo>
                  <a:lnTo>
                    <a:pt x="603" y="143"/>
                  </a:lnTo>
                  <a:lnTo>
                    <a:pt x="605" y="141"/>
                  </a:lnTo>
                  <a:lnTo>
                    <a:pt x="607" y="139"/>
                  </a:lnTo>
                  <a:lnTo>
                    <a:pt x="611" y="137"/>
                  </a:lnTo>
                  <a:lnTo>
                    <a:pt x="620" y="135"/>
                  </a:lnTo>
                  <a:lnTo>
                    <a:pt x="622" y="135"/>
                  </a:lnTo>
                  <a:lnTo>
                    <a:pt x="622" y="137"/>
                  </a:lnTo>
                  <a:lnTo>
                    <a:pt x="622" y="139"/>
                  </a:lnTo>
                  <a:lnTo>
                    <a:pt x="624" y="139"/>
                  </a:lnTo>
                  <a:lnTo>
                    <a:pt x="626" y="137"/>
                  </a:lnTo>
                  <a:lnTo>
                    <a:pt x="626" y="133"/>
                  </a:lnTo>
                  <a:lnTo>
                    <a:pt x="628" y="131"/>
                  </a:lnTo>
                  <a:lnTo>
                    <a:pt x="630" y="131"/>
                  </a:lnTo>
                  <a:lnTo>
                    <a:pt x="635" y="131"/>
                  </a:lnTo>
                  <a:lnTo>
                    <a:pt x="637" y="131"/>
                  </a:lnTo>
                  <a:lnTo>
                    <a:pt x="641" y="131"/>
                  </a:lnTo>
                  <a:lnTo>
                    <a:pt x="647" y="131"/>
                  </a:lnTo>
                  <a:lnTo>
                    <a:pt x="649" y="133"/>
                  </a:lnTo>
                  <a:lnTo>
                    <a:pt x="654" y="133"/>
                  </a:lnTo>
                  <a:lnTo>
                    <a:pt x="664" y="133"/>
                  </a:lnTo>
                  <a:lnTo>
                    <a:pt x="666" y="133"/>
                  </a:lnTo>
                  <a:lnTo>
                    <a:pt x="670" y="135"/>
                  </a:lnTo>
                  <a:lnTo>
                    <a:pt x="677" y="135"/>
                  </a:lnTo>
                  <a:lnTo>
                    <a:pt x="683" y="137"/>
                  </a:lnTo>
                  <a:lnTo>
                    <a:pt x="687" y="137"/>
                  </a:lnTo>
                  <a:lnTo>
                    <a:pt x="687" y="139"/>
                  </a:lnTo>
                  <a:lnTo>
                    <a:pt x="689" y="139"/>
                  </a:lnTo>
                  <a:lnTo>
                    <a:pt x="687" y="141"/>
                  </a:lnTo>
                  <a:lnTo>
                    <a:pt x="685" y="143"/>
                  </a:lnTo>
                  <a:lnTo>
                    <a:pt x="685" y="148"/>
                  </a:lnTo>
                  <a:lnTo>
                    <a:pt x="683" y="150"/>
                  </a:lnTo>
                  <a:lnTo>
                    <a:pt x="681" y="152"/>
                  </a:lnTo>
                  <a:lnTo>
                    <a:pt x="670" y="152"/>
                  </a:lnTo>
                  <a:lnTo>
                    <a:pt x="666" y="154"/>
                  </a:lnTo>
                  <a:lnTo>
                    <a:pt x="664" y="154"/>
                  </a:lnTo>
                  <a:lnTo>
                    <a:pt x="664" y="154"/>
                  </a:lnTo>
                  <a:lnTo>
                    <a:pt x="662" y="154"/>
                  </a:lnTo>
                  <a:lnTo>
                    <a:pt x="662" y="158"/>
                  </a:lnTo>
                  <a:lnTo>
                    <a:pt x="662" y="160"/>
                  </a:lnTo>
                  <a:lnTo>
                    <a:pt x="660" y="162"/>
                  </a:lnTo>
                  <a:lnTo>
                    <a:pt x="660" y="165"/>
                  </a:lnTo>
                  <a:lnTo>
                    <a:pt x="662" y="165"/>
                  </a:lnTo>
                  <a:lnTo>
                    <a:pt x="666" y="165"/>
                  </a:lnTo>
                  <a:lnTo>
                    <a:pt x="672" y="162"/>
                  </a:lnTo>
                  <a:lnTo>
                    <a:pt x="677" y="160"/>
                  </a:lnTo>
                  <a:lnTo>
                    <a:pt x="677" y="160"/>
                  </a:lnTo>
                  <a:lnTo>
                    <a:pt x="683" y="160"/>
                  </a:lnTo>
                  <a:lnTo>
                    <a:pt x="683" y="160"/>
                  </a:lnTo>
                  <a:lnTo>
                    <a:pt x="689" y="162"/>
                  </a:lnTo>
                  <a:lnTo>
                    <a:pt x="691" y="162"/>
                  </a:lnTo>
                  <a:lnTo>
                    <a:pt x="696" y="165"/>
                  </a:lnTo>
                  <a:lnTo>
                    <a:pt x="696" y="165"/>
                  </a:lnTo>
                  <a:lnTo>
                    <a:pt x="698" y="162"/>
                  </a:lnTo>
                  <a:lnTo>
                    <a:pt x="700" y="162"/>
                  </a:lnTo>
                  <a:lnTo>
                    <a:pt x="702" y="162"/>
                  </a:lnTo>
                  <a:lnTo>
                    <a:pt x="704" y="165"/>
                  </a:lnTo>
                  <a:lnTo>
                    <a:pt x="706" y="160"/>
                  </a:lnTo>
                  <a:lnTo>
                    <a:pt x="708" y="154"/>
                  </a:lnTo>
                  <a:lnTo>
                    <a:pt x="708" y="148"/>
                  </a:lnTo>
                  <a:lnTo>
                    <a:pt x="710" y="146"/>
                  </a:lnTo>
                  <a:lnTo>
                    <a:pt x="708" y="146"/>
                  </a:lnTo>
                  <a:lnTo>
                    <a:pt x="708" y="141"/>
                  </a:lnTo>
                  <a:lnTo>
                    <a:pt x="713" y="139"/>
                  </a:lnTo>
                  <a:lnTo>
                    <a:pt x="717" y="139"/>
                  </a:lnTo>
                  <a:lnTo>
                    <a:pt x="721" y="141"/>
                  </a:lnTo>
                  <a:lnTo>
                    <a:pt x="725" y="141"/>
                  </a:lnTo>
                  <a:lnTo>
                    <a:pt x="729" y="139"/>
                  </a:lnTo>
                  <a:lnTo>
                    <a:pt x="734" y="141"/>
                  </a:lnTo>
                  <a:lnTo>
                    <a:pt x="734" y="146"/>
                  </a:lnTo>
                  <a:lnTo>
                    <a:pt x="734" y="152"/>
                  </a:lnTo>
                  <a:lnTo>
                    <a:pt x="734" y="156"/>
                  </a:lnTo>
                  <a:lnTo>
                    <a:pt x="729" y="160"/>
                  </a:lnTo>
                  <a:lnTo>
                    <a:pt x="727" y="167"/>
                  </a:lnTo>
                  <a:lnTo>
                    <a:pt x="727" y="171"/>
                  </a:lnTo>
                  <a:lnTo>
                    <a:pt x="725" y="175"/>
                  </a:lnTo>
                  <a:lnTo>
                    <a:pt x="713" y="186"/>
                  </a:lnTo>
                  <a:lnTo>
                    <a:pt x="710" y="186"/>
                  </a:lnTo>
                  <a:lnTo>
                    <a:pt x="710" y="183"/>
                  </a:lnTo>
                  <a:lnTo>
                    <a:pt x="706" y="186"/>
                  </a:lnTo>
                  <a:lnTo>
                    <a:pt x="704" y="188"/>
                  </a:lnTo>
                  <a:lnTo>
                    <a:pt x="702" y="188"/>
                  </a:lnTo>
                  <a:lnTo>
                    <a:pt x="700" y="188"/>
                  </a:lnTo>
                  <a:lnTo>
                    <a:pt x="698" y="192"/>
                  </a:lnTo>
                  <a:lnTo>
                    <a:pt x="698" y="194"/>
                  </a:lnTo>
                  <a:lnTo>
                    <a:pt x="694" y="196"/>
                  </a:lnTo>
                  <a:lnTo>
                    <a:pt x="691" y="198"/>
                  </a:lnTo>
                  <a:lnTo>
                    <a:pt x="689" y="198"/>
                  </a:lnTo>
                  <a:lnTo>
                    <a:pt x="689" y="196"/>
                  </a:lnTo>
                  <a:lnTo>
                    <a:pt x="687" y="198"/>
                  </a:lnTo>
                  <a:lnTo>
                    <a:pt x="689" y="200"/>
                  </a:lnTo>
                  <a:lnTo>
                    <a:pt x="687" y="205"/>
                  </a:lnTo>
                  <a:lnTo>
                    <a:pt x="683" y="209"/>
                  </a:lnTo>
                  <a:lnTo>
                    <a:pt x="681" y="211"/>
                  </a:lnTo>
                  <a:lnTo>
                    <a:pt x="679" y="213"/>
                  </a:lnTo>
                  <a:lnTo>
                    <a:pt x="672" y="219"/>
                  </a:lnTo>
                  <a:lnTo>
                    <a:pt x="670" y="221"/>
                  </a:lnTo>
                  <a:lnTo>
                    <a:pt x="666" y="224"/>
                  </a:lnTo>
                  <a:lnTo>
                    <a:pt x="662" y="226"/>
                  </a:lnTo>
                  <a:lnTo>
                    <a:pt x="662" y="228"/>
                  </a:lnTo>
                  <a:lnTo>
                    <a:pt x="658" y="228"/>
                  </a:lnTo>
                  <a:lnTo>
                    <a:pt x="658" y="232"/>
                  </a:lnTo>
                  <a:lnTo>
                    <a:pt x="658" y="236"/>
                  </a:lnTo>
                  <a:lnTo>
                    <a:pt x="656" y="240"/>
                  </a:lnTo>
                  <a:lnTo>
                    <a:pt x="658" y="240"/>
                  </a:lnTo>
                  <a:lnTo>
                    <a:pt x="658" y="240"/>
                  </a:lnTo>
                  <a:lnTo>
                    <a:pt x="660" y="236"/>
                  </a:lnTo>
                  <a:lnTo>
                    <a:pt x="662" y="232"/>
                  </a:lnTo>
                  <a:lnTo>
                    <a:pt x="666" y="228"/>
                  </a:lnTo>
                  <a:lnTo>
                    <a:pt x="670" y="226"/>
                  </a:lnTo>
                  <a:lnTo>
                    <a:pt x="670" y="226"/>
                  </a:lnTo>
                  <a:lnTo>
                    <a:pt x="672" y="228"/>
                  </a:lnTo>
                  <a:lnTo>
                    <a:pt x="675" y="224"/>
                  </a:lnTo>
                  <a:lnTo>
                    <a:pt x="681" y="217"/>
                  </a:lnTo>
                  <a:lnTo>
                    <a:pt x="683" y="217"/>
                  </a:lnTo>
                  <a:lnTo>
                    <a:pt x="685" y="215"/>
                  </a:lnTo>
                  <a:lnTo>
                    <a:pt x="691" y="209"/>
                  </a:lnTo>
                  <a:lnTo>
                    <a:pt x="696" y="205"/>
                  </a:lnTo>
                  <a:lnTo>
                    <a:pt x="698" y="202"/>
                  </a:lnTo>
                  <a:lnTo>
                    <a:pt x="700" y="202"/>
                  </a:lnTo>
                  <a:lnTo>
                    <a:pt x="704" y="202"/>
                  </a:lnTo>
                  <a:lnTo>
                    <a:pt x="706" y="200"/>
                  </a:lnTo>
                  <a:lnTo>
                    <a:pt x="708" y="198"/>
                  </a:lnTo>
                  <a:lnTo>
                    <a:pt x="710" y="198"/>
                  </a:lnTo>
                  <a:lnTo>
                    <a:pt x="717" y="198"/>
                  </a:lnTo>
                  <a:lnTo>
                    <a:pt x="723" y="196"/>
                  </a:lnTo>
                  <a:lnTo>
                    <a:pt x="725" y="192"/>
                  </a:lnTo>
                  <a:lnTo>
                    <a:pt x="729" y="192"/>
                  </a:lnTo>
                  <a:lnTo>
                    <a:pt x="732" y="190"/>
                  </a:lnTo>
                  <a:lnTo>
                    <a:pt x="734" y="188"/>
                  </a:lnTo>
                  <a:lnTo>
                    <a:pt x="738" y="188"/>
                  </a:lnTo>
                  <a:lnTo>
                    <a:pt x="740" y="186"/>
                  </a:lnTo>
                  <a:lnTo>
                    <a:pt x="744" y="179"/>
                  </a:lnTo>
                  <a:lnTo>
                    <a:pt x="746" y="175"/>
                  </a:lnTo>
                  <a:lnTo>
                    <a:pt x="746" y="173"/>
                  </a:lnTo>
                  <a:lnTo>
                    <a:pt x="748" y="171"/>
                  </a:lnTo>
                  <a:lnTo>
                    <a:pt x="750" y="169"/>
                  </a:lnTo>
                  <a:lnTo>
                    <a:pt x="753" y="167"/>
                  </a:lnTo>
                  <a:lnTo>
                    <a:pt x="753" y="169"/>
                  </a:lnTo>
                  <a:lnTo>
                    <a:pt x="753" y="173"/>
                  </a:lnTo>
                  <a:lnTo>
                    <a:pt x="753" y="175"/>
                  </a:lnTo>
                  <a:lnTo>
                    <a:pt x="753" y="177"/>
                  </a:lnTo>
                  <a:lnTo>
                    <a:pt x="755" y="179"/>
                  </a:lnTo>
                  <a:lnTo>
                    <a:pt x="755" y="186"/>
                  </a:lnTo>
                  <a:lnTo>
                    <a:pt x="755" y="186"/>
                  </a:lnTo>
                  <a:lnTo>
                    <a:pt x="755" y="188"/>
                  </a:lnTo>
                  <a:lnTo>
                    <a:pt x="755" y="188"/>
                  </a:lnTo>
                  <a:lnTo>
                    <a:pt x="757" y="183"/>
                  </a:lnTo>
                  <a:lnTo>
                    <a:pt x="759" y="181"/>
                  </a:lnTo>
                  <a:lnTo>
                    <a:pt x="757" y="179"/>
                  </a:lnTo>
                  <a:lnTo>
                    <a:pt x="757" y="175"/>
                  </a:lnTo>
                  <a:lnTo>
                    <a:pt x="759" y="175"/>
                  </a:lnTo>
                  <a:lnTo>
                    <a:pt x="761" y="175"/>
                  </a:lnTo>
                  <a:lnTo>
                    <a:pt x="761" y="177"/>
                  </a:lnTo>
                  <a:lnTo>
                    <a:pt x="763" y="179"/>
                  </a:lnTo>
                  <a:lnTo>
                    <a:pt x="765" y="179"/>
                  </a:lnTo>
                  <a:lnTo>
                    <a:pt x="769" y="179"/>
                  </a:lnTo>
                  <a:lnTo>
                    <a:pt x="772" y="177"/>
                  </a:lnTo>
                  <a:lnTo>
                    <a:pt x="769" y="175"/>
                  </a:lnTo>
                  <a:lnTo>
                    <a:pt x="769" y="173"/>
                  </a:lnTo>
                  <a:lnTo>
                    <a:pt x="772" y="173"/>
                  </a:lnTo>
                  <a:lnTo>
                    <a:pt x="774" y="171"/>
                  </a:lnTo>
                  <a:lnTo>
                    <a:pt x="774" y="167"/>
                  </a:lnTo>
                  <a:lnTo>
                    <a:pt x="774" y="162"/>
                  </a:lnTo>
                  <a:lnTo>
                    <a:pt x="774" y="160"/>
                  </a:lnTo>
                  <a:lnTo>
                    <a:pt x="776" y="160"/>
                  </a:lnTo>
                  <a:lnTo>
                    <a:pt x="778" y="162"/>
                  </a:lnTo>
                  <a:lnTo>
                    <a:pt x="782" y="165"/>
                  </a:lnTo>
                  <a:lnTo>
                    <a:pt x="784" y="162"/>
                  </a:lnTo>
                  <a:lnTo>
                    <a:pt x="786" y="160"/>
                  </a:lnTo>
                  <a:lnTo>
                    <a:pt x="793" y="158"/>
                  </a:lnTo>
                  <a:lnTo>
                    <a:pt x="797" y="158"/>
                  </a:lnTo>
                  <a:lnTo>
                    <a:pt x="799" y="156"/>
                  </a:lnTo>
                  <a:lnTo>
                    <a:pt x="803" y="158"/>
                  </a:lnTo>
                  <a:lnTo>
                    <a:pt x="809" y="160"/>
                  </a:lnTo>
                  <a:lnTo>
                    <a:pt x="814" y="162"/>
                  </a:lnTo>
                  <a:lnTo>
                    <a:pt x="818" y="162"/>
                  </a:lnTo>
                  <a:lnTo>
                    <a:pt x="822" y="165"/>
                  </a:lnTo>
                  <a:lnTo>
                    <a:pt x="824" y="167"/>
                  </a:lnTo>
                  <a:lnTo>
                    <a:pt x="826" y="167"/>
                  </a:lnTo>
                  <a:lnTo>
                    <a:pt x="831" y="169"/>
                  </a:lnTo>
                  <a:lnTo>
                    <a:pt x="833" y="173"/>
                  </a:lnTo>
                  <a:lnTo>
                    <a:pt x="833" y="175"/>
                  </a:lnTo>
                  <a:lnTo>
                    <a:pt x="839" y="179"/>
                  </a:lnTo>
                  <a:lnTo>
                    <a:pt x="839" y="181"/>
                  </a:lnTo>
                  <a:lnTo>
                    <a:pt x="841" y="183"/>
                  </a:lnTo>
                  <a:lnTo>
                    <a:pt x="843" y="190"/>
                  </a:lnTo>
                  <a:lnTo>
                    <a:pt x="843" y="194"/>
                  </a:lnTo>
                  <a:lnTo>
                    <a:pt x="841" y="196"/>
                  </a:lnTo>
                  <a:lnTo>
                    <a:pt x="837" y="198"/>
                  </a:lnTo>
                  <a:lnTo>
                    <a:pt x="835" y="200"/>
                  </a:lnTo>
                  <a:lnTo>
                    <a:pt x="833" y="202"/>
                  </a:lnTo>
                  <a:lnTo>
                    <a:pt x="831" y="202"/>
                  </a:lnTo>
                  <a:lnTo>
                    <a:pt x="828" y="207"/>
                  </a:lnTo>
                  <a:lnTo>
                    <a:pt x="824" y="211"/>
                  </a:lnTo>
                  <a:lnTo>
                    <a:pt x="822" y="215"/>
                  </a:lnTo>
                  <a:lnTo>
                    <a:pt x="820" y="215"/>
                  </a:lnTo>
                  <a:lnTo>
                    <a:pt x="818" y="213"/>
                  </a:lnTo>
                  <a:lnTo>
                    <a:pt x="812" y="211"/>
                  </a:lnTo>
                  <a:lnTo>
                    <a:pt x="809" y="211"/>
                  </a:lnTo>
                  <a:lnTo>
                    <a:pt x="807" y="213"/>
                  </a:lnTo>
                  <a:lnTo>
                    <a:pt x="805" y="217"/>
                  </a:lnTo>
                  <a:lnTo>
                    <a:pt x="805" y="217"/>
                  </a:lnTo>
                  <a:lnTo>
                    <a:pt x="807" y="219"/>
                  </a:lnTo>
                  <a:lnTo>
                    <a:pt x="807" y="221"/>
                  </a:lnTo>
                  <a:lnTo>
                    <a:pt x="809" y="224"/>
                  </a:lnTo>
                  <a:lnTo>
                    <a:pt x="809" y="226"/>
                  </a:lnTo>
                  <a:lnTo>
                    <a:pt x="809" y="228"/>
                  </a:lnTo>
                  <a:lnTo>
                    <a:pt x="809" y="230"/>
                  </a:lnTo>
                  <a:lnTo>
                    <a:pt x="805" y="230"/>
                  </a:lnTo>
                  <a:lnTo>
                    <a:pt x="803" y="230"/>
                  </a:lnTo>
                  <a:lnTo>
                    <a:pt x="797" y="232"/>
                  </a:lnTo>
                  <a:lnTo>
                    <a:pt x="795" y="236"/>
                  </a:lnTo>
                  <a:lnTo>
                    <a:pt x="791" y="236"/>
                  </a:lnTo>
                  <a:lnTo>
                    <a:pt x="788" y="236"/>
                  </a:lnTo>
                  <a:lnTo>
                    <a:pt x="786" y="234"/>
                  </a:lnTo>
                  <a:lnTo>
                    <a:pt x="782" y="234"/>
                  </a:lnTo>
                  <a:lnTo>
                    <a:pt x="780" y="232"/>
                  </a:lnTo>
                  <a:lnTo>
                    <a:pt x="778" y="232"/>
                  </a:lnTo>
                  <a:lnTo>
                    <a:pt x="776" y="232"/>
                  </a:lnTo>
                  <a:lnTo>
                    <a:pt x="776" y="230"/>
                  </a:lnTo>
                  <a:lnTo>
                    <a:pt x="774" y="230"/>
                  </a:lnTo>
                  <a:lnTo>
                    <a:pt x="772" y="230"/>
                  </a:lnTo>
                  <a:lnTo>
                    <a:pt x="772" y="232"/>
                  </a:lnTo>
                  <a:lnTo>
                    <a:pt x="769" y="232"/>
                  </a:lnTo>
                  <a:lnTo>
                    <a:pt x="767" y="232"/>
                  </a:lnTo>
                  <a:lnTo>
                    <a:pt x="765" y="232"/>
                  </a:lnTo>
                  <a:lnTo>
                    <a:pt x="763" y="234"/>
                  </a:lnTo>
                  <a:lnTo>
                    <a:pt x="761" y="234"/>
                  </a:lnTo>
                  <a:lnTo>
                    <a:pt x="761" y="234"/>
                  </a:lnTo>
                  <a:lnTo>
                    <a:pt x="759" y="236"/>
                  </a:lnTo>
                  <a:lnTo>
                    <a:pt x="757" y="236"/>
                  </a:lnTo>
                  <a:lnTo>
                    <a:pt x="753" y="236"/>
                  </a:lnTo>
                  <a:lnTo>
                    <a:pt x="748" y="234"/>
                  </a:lnTo>
                  <a:lnTo>
                    <a:pt x="744" y="236"/>
                  </a:lnTo>
                  <a:lnTo>
                    <a:pt x="742" y="238"/>
                  </a:lnTo>
                  <a:lnTo>
                    <a:pt x="738" y="236"/>
                  </a:lnTo>
                  <a:lnTo>
                    <a:pt x="736" y="238"/>
                  </a:lnTo>
                  <a:lnTo>
                    <a:pt x="738" y="238"/>
                  </a:lnTo>
                  <a:lnTo>
                    <a:pt x="742" y="238"/>
                  </a:lnTo>
                  <a:lnTo>
                    <a:pt x="748" y="238"/>
                  </a:lnTo>
                  <a:lnTo>
                    <a:pt x="753" y="238"/>
                  </a:lnTo>
                  <a:lnTo>
                    <a:pt x="755" y="238"/>
                  </a:lnTo>
                  <a:lnTo>
                    <a:pt x="759" y="240"/>
                  </a:lnTo>
                  <a:lnTo>
                    <a:pt x="763" y="240"/>
                  </a:lnTo>
                  <a:lnTo>
                    <a:pt x="769" y="240"/>
                  </a:lnTo>
                  <a:lnTo>
                    <a:pt x="774" y="243"/>
                  </a:lnTo>
                  <a:lnTo>
                    <a:pt x="776" y="243"/>
                  </a:lnTo>
                  <a:lnTo>
                    <a:pt x="778" y="240"/>
                  </a:lnTo>
                  <a:lnTo>
                    <a:pt x="780" y="240"/>
                  </a:lnTo>
                  <a:lnTo>
                    <a:pt x="782" y="240"/>
                  </a:lnTo>
                  <a:lnTo>
                    <a:pt x="784" y="243"/>
                  </a:lnTo>
                  <a:lnTo>
                    <a:pt x="786" y="245"/>
                  </a:lnTo>
                  <a:lnTo>
                    <a:pt x="788" y="247"/>
                  </a:lnTo>
                  <a:lnTo>
                    <a:pt x="788" y="249"/>
                  </a:lnTo>
                  <a:lnTo>
                    <a:pt x="786" y="253"/>
                  </a:lnTo>
                  <a:lnTo>
                    <a:pt x="784" y="253"/>
                  </a:lnTo>
                  <a:lnTo>
                    <a:pt x="782" y="253"/>
                  </a:lnTo>
                  <a:lnTo>
                    <a:pt x="782" y="255"/>
                  </a:lnTo>
                  <a:lnTo>
                    <a:pt x="782" y="257"/>
                  </a:lnTo>
                  <a:lnTo>
                    <a:pt x="780" y="259"/>
                  </a:lnTo>
                  <a:lnTo>
                    <a:pt x="772" y="261"/>
                  </a:lnTo>
                  <a:lnTo>
                    <a:pt x="767" y="261"/>
                  </a:lnTo>
                  <a:lnTo>
                    <a:pt x="765" y="261"/>
                  </a:lnTo>
                  <a:lnTo>
                    <a:pt x="757" y="261"/>
                  </a:lnTo>
                  <a:lnTo>
                    <a:pt x="755" y="259"/>
                  </a:lnTo>
                  <a:lnTo>
                    <a:pt x="748" y="253"/>
                  </a:lnTo>
                  <a:lnTo>
                    <a:pt x="742" y="253"/>
                  </a:lnTo>
                  <a:lnTo>
                    <a:pt x="740" y="253"/>
                  </a:lnTo>
                  <a:lnTo>
                    <a:pt x="736" y="255"/>
                  </a:lnTo>
                  <a:lnTo>
                    <a:pt x="734" y="259"/>
                  </a:lnTo>
                  <a:lnTo>
                    <a:pt x="729" y="261"/>
                  </a:lnTo>
                  <a:lnTo>
                    <a:pt x="727" y="264"/>
                  </a:lnTo>
                  <a:lnTo>
                    <a:pt x="725" y="266"/>
                  </a:lnTo>
                  <a:lnTo>
                    <a:pt x="727" y="266"/>
                  </a:lnTo>
                  <a:lnTo>
                    <a:pt x="729" y="266"/>
                  </a:lnTo>
                  <a:lnTo>
                    <a:pt x="732" y="268"/>
                  </a:lnTo>
                  <a:lnTo>
                    <a:pt x="732" y="272"/>
                  </a:lnTo>
                  <a:lnTo>
                    <a:pt x="729" y="272"/>
                  </a:lnTo>
                  <a:lnTo>
                    <a:pt x="727" y="272"/>
                  </a:lnTo>
                  <a:lnTo>
                    <a:pt x="727" y="274"/>
                  </a:lnTo>
                  <a:lnTo>
                    <a:pt x="729" y="276"/>
                  </a:lnTo>
                  <a:lnTo>
                    <a:pt x="732" y="278"/>
                  </a:lnTo>
                  <a:lnTo>
                    <a:pt x="734" y="278"/>
                  </a:lnTo>
                  <a:lnTo>
                    <a:pt x="736" y="276"/>
                  </a:lnTo>
                  <a:lnTo>
                    <a:pt x="740" y="274"/>
                  </a:lnTo>
                  <a:lnTo>
                    <a:pt x="742" y="270"/>
                  </a:lnTo>
                  <a:lnTo>
                    <a:pt x="746" y="268"/>
                  </a:lnTo>
                  <a:lnTo>
                    <a:pt x="753" y="266"/>
                  </a:lnTo>
                  <a:lnTo>
                    <a:pt x="757" y="266"/>
                  </a:lnTo>
                  <a:lnTo>
                    <a:pt x="761" y="264"/>
                  </a:lnTo>
                  <a:lnTo>
                    <a:pt x="761" y="266"/>
                  </a:lnTo>
                  <a:lnTo>
                    <a:pt x="763" y="268"/>
                  </a:lnTo>
                  <a:lnTo>
                    <a:pt x="767" y="268"/>
                  </a:lnTo>
                  <a:lnTo>
                    <a:pt x="769" y="270"/>
                  </a:lnTo>
                  <a:lnTo>
                    <a:pt x="769" y="272"/>
                  </a:lnTo>
                  <a:lnTo>
                    <a:pt x="769" y="272"/>
                  </a:lnTo>
                  <a:lnTo>
                    <a:pt x="765" y="276"/>
                  </a:lnTo>
                  <a:lnTo>
                    <a:pt x="763" y="283"/>
                  </a:lnTo>
                  <a:lnTo>
                    <a:pt x="759" y="285"/>
                  </a:lnTo>
                  <a:lnTo>
                    <a:pt x="759" y="289"/>
                  </a:lnTo>
                  <a:lnTo>
                    <a:pt x="753" y="293"/>
                  </a:lnTo>
                  <a:lnTo>
                    <a:pt x="750" y="297"/>
                  </a:lnTo>
                  <a:lnTo>
                    <a:pt x="744" y="306"/>
                  </a:lnTo>
                  <a:lnTo>
                    <a:pt x="740" y="310"/>
                  </a:lnTo>
                  <a:lnTo>
                    <a:pt x="738" y="312"/>
                  </a:lnTo>
                  <a:lnTo>
                    <a:pt x="738" y="318"/>
                  </a:lnTo>
                  <a:lnTo>
                    <a:pt x="738" y="323"/>
                  </a:lnTo>
                  <a:lnTo>
                    <a:pt x="736" y="325"/>
                  </a:lnTo>
                  <a:lnTo>
                    <a:pt x="734" y="327"/>
                  </a:lnTo>
                  <a:lnTo>
                    <a:pt x="734" y="333"/>
                  </a:lnTo>
                  <a:lnTo>
                    <a:pt x="732" y="339"/>
                  </a:lnTo>
                  <a:lnTo>
                    <a:pt x="729" y="346"/>
                  </a:lnTo>
                  <a:lnTo>
                    <a:pt x="732" y="348"/>
                  </a:lnTo>
                  <a:lnTo>
                    <a:pt x="734" y="352"/>
                  </a:lnTo>
                  <a:lnTo>
                    <a:pt x="732" y="358"/>
                  </a:lnTo>
                  <a:lnTo>
                    <a:pt x="729" y="361"/>
                  </a:lnTo>
                  <a:lnTo>
                    <a:pt x="727" y="363"/>
                  </a:lnTo>
                  <a:lnTo>
                    <a:pt x="727" y="367"/>
                  </a:lnTo>
                  <a:lnTo>
                    <a:pt x="727" y="369"/>
                  </a:lnTo>
                  <a:lnTo>
                    <a:pt x="725" y="371"/>
                  </a:lnTo>
                  <a:lnTo>
                    <a:pt x="725" y="375"/>
                  </a:lnTo>
                  <a:lnTo>
                    <a:pt x="723" y="382"/>
                  </a:lnTo>
                  <a:lnTo>
                    <a:pt x="719" y="384"/>
                  </a:lnTo>
                  <a:lnTo>
                    <a:pt x="717" y="384"/>
                  </a:lnTo>
                  <a:lnTo>
                    <a:pt x="717" y="382"/>
                  </a:lnTo>
                  <a:lnTo>
                    <a:pt x="717" y="377"/>
                  </a:lnTo>
                  <a:lnTo>
                    <a:pt x="713" y="377"/>
                  </a:lnTo>
                  <a:lnTo>
                    <a:pt x="713" y="375"/>
                  </a:lnTo>
                  <a:lnTo>
                    <a:pt x="715" y="375"/>
                  </a:lnTo>
                  <a:lnTo>
                    <a:pt x="713" y="373"/>
                  </a:lnTo>
                  <a:lnTo>
                    <a:pt x="710" y="371"/>
                  </a:lnTo>
                  <a:lnTo>
                    <a:pt x="708" y="373"/>
                  </a:lnTo>
                  <a:lnTo>
                    <a:pt x="706" y="373"/>
                  </a:lnTo>
                  <a:lnTo>
                    <a:pt x="706" y="375"/>
                  </a:lnTo>
                  <a:lnTo>
                    <a:pt x="706" y="375"/>
                  </a:lnTo>
                  <a:lnTo>
                    <a:pt x="706" y="377"/>
                  </a:lnTo>
                  <a:lnTo>
                    <a:pt x="706" y="380"/>
                  </a:lnTo>
                  <a:lnTo>
                    <a:pt x="704" y="382"/>
                  </a:lnTo>
                  <a:lnTo>
                    <a:pt x="704" y="384"/>
                  </a:lnTo>
                  <a:lnTo>
                    <a:pt x="708" y="386"/>
                  </a:lnTo>
                  <a:lnTo>
                    <a:pt x="710" y="386"/>
                  </a:lnTo>
                  <a:lnTo>
                    <a:pt x="713" y="388"/>
                  </a:lnTo>
                  <a:lnTo>
                    <a:pt x="715" y="392"/>
                  </a:lnTo>
                  <a:lnTo>
                    <a:pt x="715" y="396"/>
                  </a:lnTo>
                  <a:lnTo>
                    <a:pt x="719" y="396"/>
                  </a:lnTo>
                  <a:lnTo>
                    <a:pt x="721" y="398"/>
                  </a:lnTo>
                  <a:lnTo>
                    <a:pt x="725" y="403"/>
                  </a:lnTo>
                  <a:lnTo>
                    <a:pt x="727" y="407"/>
                  </a:lnTo>
                  <a:lnTo>
                    <a:pt x="727" y="409"/>
                  </a:lnTo>
                  <a:lnTo>
                    <a:pt x="723" y="409"/>
                  </a:lnTo>
                  <a:lnTo>
                    <a:pt x="721" y="407"/>
                  </a:lnTo>
                  <a:lnTo>
                    <a:pt x="717" y="403"/>
                  </a:lnTo>
                  <a:lnTo>
                    <a:pt x="717" y="401"/>
                  </a:lnTo>
                  <a:lnTo>
                    <a:pt x="715" y="401"/>
                  </a:lnTo>
                  <a:lnTo>
                    <a:pt x="713" y="401"/>
                  </a:lnTo>
                  <a:lnTo>
                    <a:pt x="710" y="401"/>
                  </a:lnTo>
                  <a:lnTo>
                    <a:pt x="710" y="403"/>
                  </a:lnTo>
                  <a:lnTo>
                    <a:pt x="713" y="405"/>
                  </a:lnTo>
                  <a:lnTo>
                    <a:pt x="713" y="407"/>
                  </a:lnTo>
                  <a:lnTo>
                    <a:pt x="713" y="409"/>
                  </a:lnTo>
                  <a:lnTo>
                    <a:pt x="710" y="409"/>
                  </a:lnTo>
                  <a:lnTo>
                    <a:pt x="710" y="409"/>
                  </a:lnTo>
                  <a:lnTo>
                    <a:pt x="708" y="409"/>
                  </a:lnTo>
                  <a:lnTo>
                    <a:pt x="710" y="411"/>
                  </a:lnTo>
                  <a:lnTo>
                    <a:pt x="713" y="413"/>
                  </a:lnTo>
                  <a:lnTo>
                    <a:pt x="713" y="413"/>
                  </a:lnTo>
                  <a:lnTo>
                    <a:pt x="710" y="415"/>
                  </a:lnTo>
                  <a:lnTo>
                    <a:pt x="713" y="415"/>
                  </a:lnTo>
                  <a:lnTo>
                    <a:pt x="715" y="415"/>
                  </a:lnTo>
                  <a:lnTo>
                    <a:pt x="719" y="417"/>
                  </a:lnTo>
                  <a:lnTo>
                    <a:pt x="719" y="420"/>
                  </a:lnTo>
                  <a:lnTo>
                    <a:pt x="719" y="422"/>
                  </a:lnTo>
                  <a:lnTo>
                    <a:pt x="719" y="424"/>
                  </a:lnTo>
                  <a:lnTo>
                    <a:pt x="721" y="424"/>
                  </a:lnTo>
                  <a:lnTo>
                    <a:pt x="723" y="424"/>
                  </a:lnTo>
                  <a:lnTo>
                    <a:pt x="725" y="420"/>
                  </a:lnTo>
                  <a:lnTo>
                    <a:pt x="727" y="417"/>
                  </a:lnTo>
                  <a:lnTo>
                    <a:pt x="729" y="417"/>
                  </a:lnTo>
                  <a:lnTo>
                    <a:pt x="729" y="417"/>
                  </a:lnTo>
                  <a:lnTo>
                    <a:pt x="729" y="420"/>
                  </a:lnTo>
                  <a:lnTo>
                    <a:pt x="732" y="420"/>
                  </a:lnTo>
                  <a:lnTo>
                    <a:pt x="734" y="422"/>
                  </a:lnTo>
                  <a:lnTo>
                    <a:pt x="738" y="424"/>
                  </a:lnTo>
                  <a:lnTo>
                    <a:pt x="738" y="426"/>
                  </a:lnTo>
                  <a:lnTo>
                    <a:pt x="738" y="428"/>
                  </a:lnTo>
                  <a:lnTo>
                    <a:pt x="738" y="430"/>
                  </a:lnTo>
                  <a:lnTo>
                    <a:pt x="736" y="436"/>
                  </a:lnTo>
                  <a:lnTo>
                    <a:pt x="736" y="441"/>
                  </a:lnTo>
                  <a:lnTo>
                    <a:pt x="736" y="443"/>
                  </a:lnTo>
                  <a:lnTo>
                    <a:pt x="734" y="447"/>
                  </a:lnTo>
                  <a:lnTo>
                    <a:pt x="732" y="449"/>
                  </a:lnTo>
                  <a:lnTo>
                    <a:pt x="732" y="453"/>
                  </a:lnTo>
                  <a:lnTo>
                    <a:pt x="732" y="455"/>
                  </a:lnTo>
                  <a:lnTo>
                    <a:pt x="729" y="453"/>
                  </a:lnTo>
                  <a:lnTo>
                    <a:pt x="727" y="451"/>
                  </a:lnTo>
                  <a:lnTo>
                    <a:pt x="723" y="449"/>
                  </a:lnTo>
                  <a:lnTo>
                    <a:pt x="721" y="447"/>
                  </a:lnTo>
                  <a:lnTo>
                    <a:pt x="721" y="447"/>
                  </a:lnTo>
                  <a:lnTo>
                    <a:pt x="719" y="447"/>
                  </a:lnTo>
                  <a:lnTo>
                    <a:pt x="717" y="447"/>
                  </a:lnTo>
                  <a:lnTo>
                    <a:pt x="715" y="445"/>
                  </a:lnTo>
                  <a:lnTo>
                    <a:pt x="717" y="443"/>
                  </a:lnTo>
                  <a:lnTo>
                    <a:pt x="715" y="439"/>
                  </a:lnTo>
                  <a:lnTo>
                    <a:pt x="713" y="439"/>
                  </a:lnTo>
                  <a:lnTo>
                    <a:pt x="710" y="441"/>
                  </a:lnTo>
                  <a:lnTo>
                    <a:pt x="708" y="439"/>
                  </a:lnTo>
                  <a:lnTo>
                    <a:pt x="706" y="436"/>
                  </a:lnTo>
                  <a:lnTo>
                    <a:pt x="702" y="436"/>
                  </a:lnTo>
                  <a:lnTo>
                    <a:pt x="700" y="436"/>
                  </a:lnTo>
                  <a:lnTo>
                    <a:pt x="700" y="439"/>
                  </a:lnTo>
                  <a:lnTo>
                    <a:pt x="700" y="441"/>
                  </a:lnTo>
                  <a:lnTo>
                    <a:pt x="700" y="441"/>
                  </a:lnTo>
                  <a:lnTo>
                    <a:pt x="698" y="439"/>
                  </a:lnTo>
                  <a:lnTo>
                    <a:pt x="694" y="439"/>
                  </a:lnTo>
                  <a:lnTo>
                    <a:pt x="691" y="441"/>
                  </a:lnTo>
                  <a:lnTo>
                    <a:pt x="691" y="441"/>
                  </a:lnTo>
                  <a:lnTo>
                    <a:pt x="696" y="441"/>
                  </a:lnTo>
                  <a:lnTo>
                    <a:pt x="698" y="443"/>
                  </a:lnTo>
                  <a:lnTo>
                    <a:pt x="700" y="443"/>
                  </a:lnTo>
                  <a:lnTo>
                    <a:pt x="700" y="445"/>
                  </a:lnTo>
                  <a:lnTo>
                    <a:pt x="696" y="445"/>
                  </a:lnTo>
                  <a:lnTo>
                    <a:pt x="691" y="449"/>
                  </a:lnTo>
                  <a:lnTo>
                    <a:pt x="689" y="451"/>
                  </a:lnTo>
                  <a:lnTo>
                    <a:pt x="687" y="451"/>
                  </a:lnTo>
                  <a:lnTo>
                    <a:pt x="685" y="449"/>
                  </a:lnTo>
                  <a:lnTo>
                    <a:pt x="685" y="447"/>
                  </a:lnTo>
                  <a:lnTo>
                    <a:pt x="685" y="447"/>
                  </a:lnTo>
                  <a:lnTo>
                    <a:pt x="683" y="447"/>
                  </a:lnTo>
                  <a:lnTo>
                    <a:pt x="683" y="449"/>
                  </a:lnTo>
                  <a:lnTo>
                    <a:pt x="683" y="451"/>
                  </a:lnTo>
                  <a:lnTo>
                    <a:pt x="681" y="453"/>
                  </a:lnTo>
                  <a:lnTo>
                    <a:pt x="683" y="455"/>
                  </a:lnTo>
                  <a:lnTo>
                    <a:pt x="683" y="457"/>
                  </a:lnTo>
                  <a:lnTo>
                    <a:pt x="683" y="460"/>
                  </a:lnTo>
                  <a:lnTo>
                    <a:pt x="683" y="462"/>
                  </a:lnTo>
                  <a:lnTo>
                    <a:pt x="683" y="464"/>
                  </a:lnTo>
                  <a:lnTo>
                    <a:pt x="681" y="464"/>
                  </a:lnTo>
                  <a:lnTo>
                    <a:pt x="679" y="462"/>
                  </a:lnTo>
                  <a:lnTo>
                    <a:pt x="677" y="462"/>
                  </a:lnTo>
                  <a:lnTo>
                    <a:pt x="675" y="464"/>
                  </a:lnTo>
                  <a:lnTo>
                    <a:pt x="677" y="466"/>
                  </a:lnTo>
                  <a:lnTo>
                    <a:pt x="679" y="466"/>
                  </a:lnTo>
                  <a:lnTo>
                    <a:pt x="685" y="466"/>
                  </a:lnTo>
                  <a:lnTo>
                    <a:pt x="685" y="468"/>
                  </a:lnTo>
                  <a:lnTo>
                    <a:pt x="685" y="470"/>
                  </a:lnTo>
                  <a:lnTo>
                    <a:pt x="685" y="472"/>
                  </a:lnTo>
                  <a:lnTo>
                    <a:pt x="685" y="474"/>
                  </a:lnTo>
                  <a:lnTo>
                    <a:pt x="687" y="472"/>
                  </a:lnTo>
                  <a:lnTo>
                    <a:pt x="691" y="470"/>
                  </a:lnTo>
                  <a:lnTo>
                    <a:pt x="696" y="472"/>
                  </a:lnTo>
                  <a:lnTo>
                    <a:pt x="696" y="474"/>
                  </a:lnTo>
                  <a:lnTo>
                    <a:pt x="700" y="474"/>
                  </a:lnTo>
                  <a:lnTo>
                    <a:pt x="704" y="474"/>
                  </a:lnTo>
                  <a:lnTo>
                    <a:pt x="706" y="474"/>
                  </a:lnTo>
                  <a:lnTo>
                    <a:pt x="708" y="472"/>
                  </a:lnTo>
                  <a:lnTo>
                    <a:pt x="708" y="472"/>
                  </a:lnTo>
                  <a:lnTo>
                    <a:pt x="708" y="474"/>
                  </a:lnTo>
                  <a:lnTo>
                    <a:pt x="708" y="479"/>
                  </a:lnTo>
                  <a:lnTo>
                    <a:pt x="710" y="481"/>
                  </a:lnTo>
                  <a:lnTo>
                    <a:pt x="708" y="483"/>
                  </a:lnTo>
                  <a:lnTo>
                    <a:pt x="706" y="483"/>
                  </a:lnTo>
                  <a:lnTo>
                    <a:pt x="704" y="483"/>
                  </a:lnTo>
                  <a:lnTo>
                    <a:pt x="702" y="481"/>
                  </a:lnTo>
                  <a:lnTo>
                    <a:pt x="700" y="483"/>
                  </a:lnTo>
                  <a:lnTo>
                    <a:pt x="698" y="483"/>
                  </a:lnTo>
                  <a:lnTo>
                    <a:pt x="696" y="483"/>
                  </a:lnTo>
                  <a:lnTo>
                    <a:pt x="691" y="483"/>
                  </a:lnTo>
                  <a:lnTo>
                    <a:pt x="687" y="483"/>
                  </a:lnTo>
                  <a:lnTo>
                    <a:pt x="685" y="483"/>
                  </a:lnTo>
                  <a:lnTo>
                    <a:pt x="683" y="481"/>
                  </a:lnTo>
                  <a:lnTo>
                    <a:pt x="683" y="483"/>
                  </a:lnTo>
                  <a:lnTo>
                    <a:pt x="683" y="485"/>
                  </a:lnTo>
                  <a:lnTo>
                    <a:pt x="685" y="485"/>
                  </a:lnTo>
                  <a:lnTo>
                    <a:pt x="687" y="485"/>
                  </a:lnTo>
                  <a:lnTo>
                    <a:pt x="689" y="485"/>
                  </a:lnTo>
                  <a:lnTo>
                    <a:pt x="696" y="485"/>
                  </a:lnTo>
                  <a:lnTo>
                    <a:pt x="698" y="487"/>
                  </a:lnTo>
                  <a:lnTo>
                    <a:pt x="700" y="489"/>
                  </a:lnTo>
                  <a:lnTo>
                    <a:pt x="704" y="489"/>
                  </a:lnTo>
                  <a:lnTo>
                    <a:pt x="706" y="489"/>
                  </a:lnTo>
                  <a:lnTo>
                    <a:pt x="708" y="491"/>
                  </a:lnTo>
                  <a:lnTo>
                    <a:pt x="710" y="495"/>
                  </a:lnTo>
                  <a:lnTo>
                    <a:pt x="713" y="498"/>
                  </a:lnTo>
                  <a:lnTo>
                    <a:pt x="713" y="500"/>
                  </a:lnTo>
                  <a:lnTo>
                    <a:pt x="713" y="500"/>
                  </a:lnTo>
                  <a:lnTo>
                    <a:pt x="710" y="500"/>
                  </a:lnTo>
                  <a:lnTo>
                    <a:pt x="708" y="500"/>
                  </a:lnTo>
                  <a:lnTo>
                    <a:pt x="708" y="500"/>
                  </a:lnTo>
                  <a:lnTo>
                    <a:pt x="708" y="502"/>
                  </a:lnTo>
                  <a:lnTo>
                    <a:pt x="710" y="506"/>
                  </a:lnTo>
                  <a:lnTo>
                    <a:pt x="710" y="510"/>
                  </a:lnTo>
                  <a:lnTo>
                    <a:pt x="710" y="512"/>
                  </a:lnTo>
                  <a:lnTo>
                    <a:pt x="710" y="514"/>
                  </a:lnTo>
                  <a:lnTo>
                    <a:pt x="710" y="517"/>
                  </a:lnTo>
                  <a:lnTo>
                    <a:pt x="708" y="519"/>
                  </a:lnTo>
                  <a:lnTo>
                    <a:pt x="706" y="525"/>
                  </a:lnTo>
                  <a:lnTo>
                    <a:pt x="704" y="527"/>
                  </a:lnTo>
                  <a:lnTo>
                    <a:pt x="702" y="529"/>
                  </a:lnTo>
                  <a:lnTo>
                    <a:pt x="700" y="527"/>
                  </a:lnTo>
                  <a:lnTo>
                    <a:pt x="698" y="523"/>
                  </a:lnTo>
                  <a:lnTo>
                    <a:pt x="702" y="521"/>
                  </a:lnTo>
                  <a:lnTo>
                    <a:pt x="700" y="519"/>
                  </a:lnTo>
                  <a:lnTo>
                    <a:pt x="698" y="519"/>
                  </a:lnTo>
                  <a:lnTo>
                    <a:pt x="696" y="521"/>
                  </a:lnTo>
                  <a:lnTo>
                    <a:pt x="694" y="519"/>
                  </a:lnTo>
                  <a:lnTo>
                    <a:pt x="689" y="514"/>
                  </a:lnTo>
                  <a:lnTo>
                    <a:pt x="687" y="512"/>
                  </a:lnTo>
                  <a:lnTo>
                    <a:pt x="683" y="508"/>
                  </a:lnTo>
                  <a:lnTo>
                    <a:pt x="683" y="506"/>
                  </a:lnTo>
                  <a:lnTo>
                    <a:pt x="681" y="504"/>
                  </a:lnTo>
                  <a:lnTo>
                    <a:pt x="677" y="498"/>
                  </a:lnTo>
                  <a:lnTo>
                    <a:pt x="675" y="498"/>
                  </a:lnTo>
                  <a:lnTo>
                    <a:pt x="675" y="498"/>
                  </a:lnTo>
                  <a:lnTo>
                    <a:pt x="675" y="498"/>
                  </a:lnTo>
                  <a:lnTo>
                    <a:pt x="675" y="500"/>
                  </a:lnTo>
                  <a:lnTo>
                    <a:pt x="679" y="504"/>
                  </a:lnTo>
                  <a:lnTo>
                    <a:pt x="679" y="506"/>
                  </a:lnTo>
                  <a:lnTo>
                    <a:pt x="677" y="506"/>
                  </a:lnTo>
                  <a:lnTo>
                    <a:pt x="672" y="506"/>
                  </a:lnTo>
                  <a:lnTo>
                    <a:pt x="670" y="504"/>
                  </a:lnTo>
                  <a:lnTo>
                    <a:pt x="668" y="502"/>
                  </a:lnTo>
                  <a:lnTo>
                    <a:pt x="666" y="500"/>
                  </a:lnTo>
                  <a:lnTo>
                    <a:pt x="666" y="502"/>
                  </a:lnTo>
                  <a:lnTo>
                    <a:pt x="666" y="504"/>
                  </a:lnTo>
                  <a:lnTo>
                    <a:pt x="670" y="508"/>
                  </a:lnTo>
                  <a:lnTo>
                    <a:pt x="677" y="510"/>
                  </a:lnTo>
                  <a:lnTo>
                    <a:pt x="681" y="510"/>
                  </a:lnTo>
                  <a:lnTo>
                    <a:pt x="687" y="514"/>
                  </a:lnTo>
                  <a:lnTo>
                    <a:pt x="694" y="521"/>
                  </a:lnTo>
                  <a:lnTo>
                    <a:pt x="694" y="523"/>
                  </a:lnTo>
                  <a:lnTo>
                    <a:pt x="694" y="525"/>
                  </a:lnTo>
                  <a:lnTo>
                    <a:pt x="691" y="525"/>
                  </a:lnTo>
                  <a:lnTo>
                    <a:pt x="689" y="523"/>
                  </a:lnTo>
                  <a:lnTo>
                    <a:pt x="685" y="523"/>
                  </a:lnTo>
                  <a:lnTo>
                    <a:pt x="683" y="525"/>
                  </a:lnTo>
                  <a:lnTo>
                    <a:pt x="679" y="529"/>
                  </a:lnTo>
                  <a:lnTo>
                    <a:pt x="677" y="529"/>
                  </a:lnTo>
                  <a:lnTo>
                    <a:pt x="675" y="527"/>
                  </a:lnTo>
                  <a:lnTo>
                    <a:pt x="672" y="525"/>
                  </a:lnTo>
                  <a:lnTo>
                    <a:pt x="675" y="523"/>
                  </a:lnTo>
                  <a:lnTo>
                    <a:pt x="672" y="523"/>
                  </a:lnTo>
                  <a:lnTo>
                    <a:pt x="670" y="521"/>
                  </a:lnTo>
                  <a:lnTo>
                    <a:pt x="670" y="523"/>
                  </a:lnTo>
                  <a:lnTo>
                    <a:pt x="672" y="525"/>
                  </a:lnTo>
                  <a:lnTo>
                    <a:pt x="672" y="529"/>
                  </a:lnTo>
                  <a:lnTo>
                    <a:pt x="675" y="531"/>
                  </a:lnTo>
                  <a:lnTo>
                    <a:pt x="677" y="531"/>
                  </a:lnTo>
                  <a:lnTo>
                    <a:pt x="681" y="531"/>
                  </a:lnTo>
                  <a:lnTo>
                    <a:pt x="685" y="527"/>
                  </a:lnTo>
                  <a:lnTo>
                    <a:pt x="687" y="527"/>
                  </a:lnTo>
                  <a:lnTo>
                    <a:pt x="691" y="529"/>
                  </a:lnTo>
                  <a:lnTo>
                    <a:pt x="691" y="531"/>
                  </a:lnTo>
                  <a:lnTo>
                    <a:pt x="689" y="531"/>
                  </a:lnTo>
                  <a:lnTo>
                    <a:pt x="689" y="540"/>
                  </a:lnTo>
                  <a:lnTo>
                    <a:pt x="687" y="542"/>
                  </a:lnTo>
                  <a:lnTo>
                    <a:pt x="685" y="542"/>
                  </a:lnTo>
                  <a:lnTo>
                    <a:pt x="685" y="544"/>
                  </a:lnTo>
                  <a:lnTo>
                    <a:pt x="687" y="544"/>
                  </a:lnTo>
                  <a:lnTo>
                    <a:pt x="689" y="544"/>
                  </a:lnTo>
                  <a:lnTo>
                    <a:pt x="694" y="544"/>
                  </a:lnTo>
                  <a:lnTo>
                    <a:pt x="698" y="548"/>
                  </a:lnTo>
                  <a:lnTo>
                    <a:pt x="702" y="550"/>
                  </a:lnTo>
                  <a:lnTo>
                    <a:pt x="702" y="548"/>
                  </a:lnTo>
                  <a:lnTo>
                    <a:pt x="706" y="546"/>
                  </a:lnTo>
                  <a:lnTo>
                    <a:pt x="708" y="548"/>
                  </a:lnTo>
                  <a:lnTo>
                    <a:pt x="708" y="548"/>
                  </a:lnTo>
                  <a:lnTo>
                    <a:pt x="708" y="550"/>
                  </a:lnTo>
                  <a:lnTo>
                    <a:pt x="708" y="554"/>
                  </a:lnTo>
                  <a:lnTo>
                    <a:pt x="710" y="557"/>
                  </a:lnTo>
                  <a:lnTo>
                    <a:pt x="708" y="561"/>
                  </a:lnTo>
                  <a:lnTo>
                    <a:pt x="704" y="565"/>
                  </a:lnTo>
                  <a:lnTo>
                    <a:pt x="700" y="567"/>
                  </a:lnTo>
                  <a:lnTo>
                    <a:pt x="698" y="567"/>
                  </a:lnTo>
                  <a:lnTo>
                    <a:pt x="698" y="565"/>
                  </a:lnTo>
                  <a:lnTo>
                    <a:pt x="696" y="563"/>
                  </a:lnTo>
                  <a:lnTo>
                    <a:pt x="694" y="561"/>
                  </a:lnTo>
                  <a:lnTo>
                    <a:pt x="696" y="557"/>
                  </a:lnTo>
                  <a:lnTo>
                    <a:pt x="691" y="554"/>
                  </a:lnTo>
                  <a:lnTo>
                    <a:pt x="687" y="552"/>
                  </a:lnTo>
                  <a:lnTo>
                    <a:pt x="685" y="550"/>
                  </a:lnTo>
                  <a:lnTo>
                    <a:pt x="681" y="550"/>
                  </a:lnTo>
                  <a:lnTo>
                    <a:pt x="679" y="552"/>
                  </a:lnTo>
                  <a:lnTo>
                    <a:pt x="677" y="552"/>
                  </a:lnTo>
                  <a:lnTo>
                    <a:pt x="675" y="552"/>
                  </a:lnTo>
                  <a:lnTo>
                    <a:pt x="672" y="548"/>
                  </a:lnTo>
                  <a:lnTo>
                    <a:pt x="670" y="546"/>
                  </a:lnTo>
                  <a:lnTo>
                    <a:pt x="670" y="546"/>
                  </a:lnTo>
                  <a:lnTo>
                    <a:pt x="670" y="548"/>
                  </a:lnTo>
                  <a:lnTo>
                    <a:pt x="670" y="550"/>
                  </a:lnTo>
                  <a:lnTo>
                    <a:pt x="672" y="554"/>
                  </a:lnTo>
                  <a:lnTo>
                    <a:pt x="670" y="557"/>
                  </a:lnTo>
                  <a:lnTo>
                    <a:pt x="668" y="559"/>
                  </a:lnTo>
                  <a:lnTo>
                    <a:pt x="664" y="559"/>
                  </a:lnTo>
                  <a:lnTo>
                    <a:pt x="664" y="559"/>
                  </a:lnTo>
                  <a:lnTo>
                    <a:pt x="666" y="561"/>
                  </a:lnTo>
                  <a:lnTo>
                    <a:pt x="666" y="561"/>
                  </a:lnTo>
                  <a:lnTo>
                    <a:pt x="666" y="565"/>
                  </a:lnTo>
                  <a:lnTo>
                    <a:pt x="664" y="567"/>
                  </a:lnTo>
                  <a:lnTo>
                    <a:pt x="662" y="569"/>
                  </a:lnTo>
                  <a:lnTo>
                    <a:pt x="662" y="571"/>
                  </a:lnTo>
                  <a:lnTo>
                    <a:pt x="662" y="571"/>
                  </a:lnTo>
                  <a:lnTo>
                    <a:pt x="664" y="573"/>
                  </a:lnTo>
                  <a:lnTo>
                    <a:pt x="666" y="578"/>
                  </a:lnTo>
                  <a:lnTo>
                    <a:pt x="668" y="578"/>
                  </a:lnTo>
                  <a:lnTo>
                    <a:pt x="668" y="582"/>
                  </a:lnTo>
                  <a:lnTo>
                    <a:pt x="668" y="586"/>
                  </a:lnTo>
                  <a:lnTo>
                    <a:pt x="668" y="588"/>
                  </a:lnTo>
                  <a:lnTo>
                    <a:pt x="668" y="586"/>
                  </a:lnTo>
                  <a:lnTo>
                    <a:pt x="670" y="582"/>
                  </a:lnTo>
                  <a:lnTo>
                    <a:pt x="670" y="580"/>
                  </a:lnTo>
                  <a:lnTo>
                    <a:pt x="668" y="580"/>
                  </a:lnTo>
                  <a:lnTo>
                    <a:pt x="668" y="576"/>
                  </a:lnTo>
                  <a:lnTo>
                    <a:pt x="670" y="573"/>
                  </a:lnTo>
                  <a:lnTo>
                    <a:pt x="672" y="573"/>
                  </a:lnTo>
                  <a:lnTo>
                    <a:pt x="672" y="576"/>
                  </a:lnTo>
                  <a:lnTo>
                    <a:pt x="675" y="576"/>
                  </a:lnTo>
                  <a:lnTo>
                    <a:pt x="677" y="580"/>
                  </a:lnTo>
                  <a:lnTo>
                    <a:pt x="679" y="582"/>
                  </a:lnTo>
                  <a:lnTo>
                    <a:pt x="681" y="580"/>
                  </a:lnTo>
                  <a:lnTo>
                    <a:pt x="681" y="580"/>
                  </a:lnTo>
                  <a:lnTo>
                    <a:pt x="683" y="582"/>
                  </a:lnTo>
                  <a:lnTo>
                    <a:pt x="683" y="580"/>
                  </a:lnTo>
                  <a:lnTo>
                    <a:pt x="687" y="580"/>
                  </a:lnTo>
                  <a:lnTo>
                    <a:pt x="689" y="580"/>
                  </a:lnTo>
                  <a:lnTo>
                    <a:pt x="691" y="582"/>
                  </a:lnTo>
                  <a:lnTo>
                    <a:pt x="691" y="584"/>
                  </a:lnTo>
                  <a:lnTo>
                    <a:pt x="687" y="588"/>
                  </a:lnTo>
                  <a:lnTo>
                    <a:pt x="687" y="590"/>
                  </a:lnTo>
                  <a:lnTo>
                    <a:pt x="687" y="594"/>
                  </a:lnTo>
                  <a:lnTo>
                    <a:pt x="687" y="599"/>
                  </a:lnTo>
                  <a:lnTo>
                    <a:pt x="685" y="601"/>
                  </a:lnTo>
                  <a:lnTo>
                    <a:pt x="681" y="601"/>
                  </a:lnTo>
                  <a:lnTo>
                    <a:pt x="679" y="601"/>
                  </a:lnTo>
                  <a:lnTo>
                    <a:pt x="675" y="601"/>
                  </a:lnTo>
                  <a:lnTo>
                    <a:pt x="672" y="599"/>
                  </a:lnTo>
                  <a:lnTo>
                    <a:pt x="670" y="599"/>
                  </a:lnTo>
                  <a:lnTo>
                    <a:pt x="668" y="601"/>
                  </a:lnTo>
                  <a:lnTo>
                    <a:pt x="668" y="603"/>
                  </a:lnTo>
                  <a:lnTo>
                    <a:pt x="666" y="605"/>
                  </a:lnTo>
                  <a:lnTo>
                    <a:pt x="664" y="605"/>
                  </a:lnTo>
                  <a:lnTo>
                    <a:pt x="662" y="605"/>
                  </a:lnTo>
                  <a:lnTo>
                    <a:pt x="660" y="609"/>
                  </a:lnTo>
                  <a:lnTo>
                    <a:pt x="660" y="609"/>
                  </a:lnTo>
                  <a:lnTo>
                    <a:pt x="658" y="611"/>
                  </a:lnTo>
                  <a:lnTo>
                    <a:pt x="656" y="609"/>
                  </a:lnTo>
                  <a:lnTo>
                    <a:pt x="651" y="607"/>
                  </a:lnTo>
                  <a:lnTo>
                    <a:pt x="647" y="605"/>
                  </a:lnTo>
                  <a:lnTo>
                    <a:pt x="643" y="601"/>
                  </a:lnTo>
                  <a:lnTo>
                    <a:pt x="637" y="594"/>
                  </a:lnTo>
                  <a:lnTo>
                    <a:pt x="635" y="590"/>
                  </a:lnTo>
                  <a:lnTo>
                    <a:pt x="635" y="588"/>
                  </a:lnTo>
                  <a:lnTo>
                    <a:pt x="635" y="586"/>
                  </a:lnTo>
                  <a:lnTo>
                    <a:pt x="637" y="586"/>
                  </a:lnTo>
                  <a:lnTo>
                    <a:pt x="639" y="588"/>
                  </a:lnTo>
                  <a:lnTo>
                    <a:pt x="641" y="588"/>
                  </a:lnTo>
                  <a:lnTo>
                    <a:pt x="647" y="592"/>
                  </a:lnTo>
                  <a:lnTo>
                    <a:pt x="651" y="597"/>
                  </a:lnTo>
                  <a:lnTo>
                    <a:pt x="651" y="594"/>
                  </a:lnTo>
                  <a:lnTo>
                    <a:pt x="658" y="594"/>
                  </a:lnTo>
                  <a:lnTo>
                    <a:pt x="658" y="592"/>
                  </a:lnTo>
                  <a:lnTo>
                    <a:pt x="656" y="590"/>
                  </a:lnTo>
                  <a:lnTo>
                    <a:pt x="656" y="592"/>
                  </a:lnTo>
                  <a:lnTo>
                    <a:pt x="654" y="592"/>
                  </a:lnTo>
                  <a:lnTo>
                    <a:pt x="649" y="590"/>
                  </a:lnTo>
                  <a:lnTo>
                    <a:pt x="643" y="588"/>
                  </a:lnTo>
                  <a:lnTo>
                    <a:pt x="637" y="584"/>
                  </a:lnTo>
                  <a:lnTo>
                    <a:pt x="635" y="584"/>
                  </a:lnTo>
                  <a:lnTo>
                    <a:pt x="635" y="582"/>
                  </a:lnTo>
                  <a:lnTo>
                    <a:pt x="635" y="580"/>
                  </a:lnTo>
                  <a:lnTo>
                    <a:pt x="632" y="580"/>
                  </a:lnTo>
                  <a:lnTo>
                    <a:pt x="630" y="580"/>
                  </a:lnTo>
                  <a:lnTo>
                    <a:pt x="630" y="582"/>
                  </a:lnTo>
                  <a:lnTo>
                    <a:pt x="630" y="586"/>
                  </a:lnTo>
                  <a:lnTo>
                    <a:pt x="628" y="590"/>
                  </a:lnTo>
                  <a:lnTo>
                    <a:pt x="628" y="594"/>
                  </a:lnTo>
                  <a:lnTo>
                    <a:pt x="628" y="594"/>
                  </a:lnTo>
                  <a:lnTo>
                    <a:pt x="626" y="594"/>
                  </a:lnTo>
                  <a:lnTo>
                    <a:pt x="620" y="588"/>
                  </a:lnTo>
                  <a:lnTo>
                    <a:pt x="618" y="580"/>
                  </a:lnTo>
                  <a:lnTo>
                    <a:pt x="616" y="578"/>
                  </a:lnTo>
                  <a:lnTo>
                    <a:pt x="616" y="576"/>
                  </a:lnTo>
                  <a:lnTo>
                    <a:pt x="613" y="576"/>
                  </a:lnTo>
                  <a:lnTo>
                    <a:pt x="611" y="576"/>
                  </a:lnTo>
                  <a:lnTo>
                    <a:pt x="611" y="576"/>
                  </a:lnTo>
                  <a:lnTo>
                    <a:pt x="611" y="578"/>
                  </a:lnTo>
                  <a:lnTo>
                    <a:pt x="616" y="580"/>
                  </a:lnTo>
                  <a:lnTo>
                    <a:pt x="620" y="586"/>
                  </a:lnTo>
                  <a:lnTo>
                    <a:pt x="620" y="588"/>
                  </a:lnTo>
                  <a:lnTo>
                    <a:pt x="622" y="590"/>
                  </a:lnTo>
                  <a:lnTo>
                    <a:pt x="622" y="592"/>
                  </a:lnTo>
                  <a:lnTo>
                    <a:pt x="622" y="594"/>
                  </a:lnTo>
                  <a:lnTo>
                    <a:pt x="620" y="594"/>
                  </a:lnTo>
                  <a:lnTo>
                    <a:pt x="618" y="597"/>
                  </a:lnTo>
                  <a:lnTo>
                    <a:pt x="616" y="599"/>
                  </a:lnTo>
                  <a:lnTo>
                    <a:pt x="613" y="601"/>
                  </a:lnTo>
                  <a:lnTo>
                    <a:pt x="611" y="601"/>
                  </a:lnTo>
                  <a:lnTo>
                    <a:pt x="607" y="603"/>
                  </a:lnTo>
                  <a:lnTo>
                    <a:pt x="605" y="605"/>
                  </a:lnTo>
                  <a:lnTo>
                    <a:pt x="601" y="603"/>
                  </a:lnTo>
                  <a:lnTo>
                    <a:pt x="599" y="601"/>
                  </a:lnTo>
                  <a:lnTo>
                    <a:pt x="597" y="601"/>
                  </a:lnTo>
                  <a:lnTo>
                    <a:pt x="595" y="601"/>
                  </a:lnTo>
                  <a:lnTo>
                    <a:pt x="595" y="599"/>
                  </a:lnTo>
                  <a:lnTo>
                    <a:pt x="590" y="594"/>
                  </a:lnTo>
                  <a:lnTo>
                    <a:pt x="588" y="594"/>
                  </a:lnTo>
                  <a:lnTo>
                    <a:pt x="588" y="592"/>
                  </a:lnTo>
                  <a:lnTo>
                    <a:pt x="588" y="590"/>
                  </a:lnTo>
                  <a:lnTo>
                    <a:pt x="586" y="588"/>
                  </a:lnTo>
                  <a:lnTo>
                    <a:pt x="586" y="590"/>
                  </a:lnTo>
                  <a:lnTo>
                    <a:pt x="584" y="592"/>
                  </a:lnTo>
                  <a:lnTo>
                    <a:pt x="586" y="597"/>
                  </a:lnTo>
                  <a:lnTo>
                    <a:pt x="590" y="597"/>
                  </a:lnTo>
                  <a:lnTo>
                    <a:pt x="592" y="601"/>
                  </a:lnTo>
                  <a:lnTo>
                    <a:pt x="595" y="603"/>
                  </a:lnTo>
                  <a:lnTo>
                    <a:pt x="595" y="605"/>
                  </a:lnTo>
                  <a:lnTo>
                    <a:pt x="592" y="607"/>
                  </a:lnTo>
                  <a:lnTo>
                    <a:pt x="588" y="607"/>
                  </a:lnTo>
                  <a:lnTo>
                    <a:pt x="584" y="605"/>
                  </a:lnTo>
                  <a:lnTo>
                    <a:pt x="580" y="607"/>
                  </a:lnTo>
                  <a:lnTo>
                    <a:pt x="578" y="609"/>
                  </a:lnTo>
                  <a:lnTo>
                    <a:pt x="578" y="609"/>
                  </a:lnTo>
                  <a:lnTo>
                    <a:pt x="580" y="611"/>
                  </a:lnTo>
                  <a:lnTo>
                    <a:pt x="582" y="613"/>
                  </a:lnTo>
                  <a:lnTo>
                    <a:pt x="582" y="613"/>
                  </a:lnTo>
                  <a:lnTo>
                    <a:pt x="584" y="611"/>
                  </a:lnTo>
                  <a:lnTo>
                    <a:pt x="584" y="609"/>
                  </a:lnTo>
                  <a:lnTo>
                    <a:pt x="588" y="609"/>
                  </a:lnTo>
                  <a:lnTo>
                    <a:pt x="588" y="609"/>
                  </a:lnTo>
                  <a:lnTo>
                    <a:pt x="590" y="609"/>
                  </a:lnTo>
                  <a:lnTo>
                    <a:pt x="590" y="609"/>
                  </a:lnTo>
                  <a:lnTo>
                    <a:pt x="595" y="611"/>
                  </a:lnTo>
                  <a:lnTo>
                    <a:pt x="597" y="609"/>
                  </a:lnTo>
                  <a:lnTo>
                    <a:pt x="597" y="607"/>
                  </a:lnTo>
                  <a:lnTo>
                    <a:pt x="599" y="607"/>
                  </a:lnTo>
                  <a:lnTo>
                    <a:pt x="603" y="607"/>
                  </a:lnTo>
                  <a:lnTo>
                    <a:pt x="607" y="607"/>
                  </a:lnTo>
                  <a:lnTo>
                    <a:pt x="607" y="609"/>
                  </a:lnTo>
                  <a:lnTo>
                    <a:pt x="609" y="609"/>
                  </a:lnTo>
                  <a:lnTo>
                    <a:pt x="613" y="611"/>
                  </a:lnTo>
                  <a:lnTo>
                    <a:pt x="618" y="613"/>
                  </a:lnTo>
                  <a:lnTo>
                    <a:pt x="618" y="616"/>
                  </a:lnTo>
                  <a:lnTo>
                    <a:pt x="618" y="618"/>
                  </a:lnTo>
                  <a:lnTo>
                    <a:pt x="616" y="618"/>
                  </a:lnTo>
                  <a:lnTo>
                    <a:pt x="613" y="620"/>
                  </a:lnTo>
                  <a:lnTo>
                    <a:pt x="609" y="620"/>
                  </a:lnTo>
                  <a:lnTo>
                    <a:pt x="607" y="620"/>
                  </a:lnTo>
                  <a:lnTo>
                    <a:pt x="605" y="624"/>
                  </a:lnTo>
                  <a:lnTo>
                    <a:pt x="601" y="624"/>
                  </a:lnTo>
                  <a:lnTo>
                    <a:pt x="599" y="624"/>
                  </a:lnTo>
                  <a:lnTo>
                    <a:pt x="595" y="620"/>
                  </a:lnTo>
                  <a:lnTo>
                    <a:pt x="592" y="620"/>
                  </a:lnTo>
                  <a:lnTo>
                    <a:pt x="590" y="620"/>
                  </a:lnTo>
                  <a:lnTo>
                    <a:pt x="590" y="622"/>
                  </a:lnTo>
                  <a:lnTo>
                    <a:pt x="588" y="622"/>
                  </a:lnTo>
                  <a:lnTo>
                    <a:pt x="586" y="620"/>
                  </a:lnTo>
                  <a:lnTo>
                    <a:pt x="584" y="622"/>
                  </a:lnTo>
                  <a:lnTo>
                    <a:pt x="584" y="622"/>
                  </a:lnTo>
                  <a:lnTo>
                    <a:pt x="586" y="622"/>
                  </a:lnTo>
                  <a:lnTo>
                    <a:pt x="590" y="622"/>
                  </a:lnTo>
                  <a:lnTo>
                    <a:pt x="592" y="622"/>
                  </a:lnTo>
                  <a:lnTo>
                    <a:pt x="595" y="622"/>
                  </a:lnTo>
                  <a:lnTo>
                    <a:pt x="595" y="624"/>
                  </a:lnTo>
                  <a:lnTo>
                    <a:pt x="595" y="626"/>
                  </a:lnTo>
                  <a:lnTo>
                    <a:pt x="590" y="626"/>
                  </a:lnTo>
                  <a:lnTo>
                    <a:pt x="586" y="628"/>
                  </a:lnTo>
                  <a:lnTo>
                    <a:pt x="586" y="628"/>
                  </a:lnTo>
                  <a:lnTo>
                    <a:pt x="588" y="628"/>
                  </a:lnTo>
                  <a:lnTo>
                    <a:pt x="590" y="628"/>
                  </a:lnTo>
                  <a:lnTo>
                    <a:pt x="595" y="626"/>
                  </a:lnTo>
                  <a:lnTo>
                    <a:pt x="595" y="626"/>
                  </a:lnTo>
                  <a:lnTo>
                    <a:pt x="597" y="628"/>
                  </a:lnTo>
                  <a:lnTo>
                    <a:pt x="597" y="630"/>
                  </a:lnTo>
                  <a:lnTo>
                    <a:pt x="597" y="630"/>
                  </a:lnTo>
                  <a:lnTo>
                    <a:pt x="599" y="628"/>
                  </a:lnTo>
                  <a:lnTo>
                    <a:pt x="603" y="628"/>
                  </a:lnTo>
                  <a:lnTo>
                    <a:pt x="603" y="628"/>
                  </a:lnTo>
                  <a:lnTo>
                    <a:pt x="607" y="624"/>
                  </a:lnTo>
                  <a:lnTo>
                    <a:pt x="609" y="624"/>
                  </a:lnTo>
                  <a:lnTo>
                    <a:pt x="611" y="626"/>
                  </a:lnTo>
                  <a:lnTo>
                    <a:pt x="616" y="628"/>
                  </a:lnTo>
                  <a:lnTo>
                    <a:pt x="618" y="628"/>
                  </a:lnTo>
                  <a:lnTo>
                    <a:pt x="618" y="630"/>
                  </a:lnTo>
                  <a:lnTo>
                    <a:pt x="618" y="632"/>
                  </a:lnTo>
                  <a:lnTo>
                    <a:pt x="618" y="639"/>
                  </a:lnTo>
                  <a:lnTo>
                    <a:pt x="616" y="641"/>
                  </a:lnTo>
                  <a:lnTo>
                    <a:pt x="611" y="641"/>
                  </a:lnTo>
                  <a:lnTo>
                    <a:pt x="609" y="641"/>
                  </a:lnTo>
                  <a:lnTo>
                    <a:pt x="605" y="639"/>
                  </a:lnTo>
                  <a:lnTo>
                    <a:pt x="599" y="639"/>
                  </a:lnTo>
                  <a:lnTo>
                    <a:pt x="599" y="639"/>
                  </a:lnTo>
                  <a:lnTo>
                    <a:pt x="595" y="641"/>
                  </a:lnTo>
                  <a:lnTo>
                    <a:pt x="597" y="643"/>
                  </a:lnTo>
                  <a:lnTo>
                    <a:pt x="601" y="641"/>
                  </a:lnTo>
                  <a:lnTo>
                    <a:pt x="603" y="641"/>
                  </a:lnTo>
                  <a:lnTo>
                    <a:pt x="609" y="643"/>
                  </a:lnTo>
                  <a:lnTo>
                    <a:pt x="609" y="645"/>
                  </a:lnTo>
                  <a:lnTo>
                    <a:pt x="609" y="647"/>
                  </a:lnTo>
                  <a:lnTo>
                    <a:pt x="613" y="645"/>
                  </a:lnTo>
                  <a:lnTo>
                    <a:pt x="616" y="643"/>
                  </a:lnTo>
                  <a:lnTo>
                    <a:pt x="620" y="643"/>
                  </a:lnTo>
                  <a:lnTo>
                    <a:pt x="624" y="645"/>
                  </a:lnTo>
                  <a:lnTo>
                    <a:pt x="624" y="647"/>
                  </a:lnTo>
                  <a:lnTo>
                    <a:pt x="630" y="651"/>
                  </a:lnTo>
                  <a:lnTo>
                    <a:pt x="630" y="654"/>
                  </a:lnTo>
                  <a:lnTo>
                    <a:pt x="632" y="656"/>
                  </a:lnTo>
                  <a:lnTo>
                    <a:pt x="635" y="656"/>
                  </a:lnTo>
                  <a:lnTo>
                    <a:pt x="635" y="656"/>
                  </a:lnTo>
                  <a:lnTo>
                    <a:pt x="637" y="656"/>
                  </a:lnTo>
                  <a:lnTo>
                    <a:pt x="639" y="658"/>
                  </a:lnTo>
                  <a:lnTo>
                    <a:pt x="641" y="660"/>
                  </a:lnTo>
                  <a:lnTo>
                    <a:pt x="643" y="662"/>
                  </a:lnTo>
                  <a:lnTo>
                    <a:pt x="643" y="664"/>
                  </a:lnTo>
                  <a:lnTo>
                    <a:pt x="645" y="664"/>
                  </a:lnTo>
                  <a:lnTo>
                    <a:pt x="647" y="666"/>
                  </a:lnTo>
                  <a:lnTo>
                    <a:pt x="649" y="668"/>
                  </a:lnTo>
                  <a:lnTo>
                    <a:pt x="647" y="668"/>
                  </a:lnTo>
                  <a:lnTo>
                    <a:pt x="647" y="672"/>
                  </a:lnTo>
                  <a:lnTo>
                    <a:pt x="645" y="675"/>
                  </a:lnTo>
                  <a:lnTo>
                    <a:pt x="643" y="677"/>
                  </a:lnTo>
                  <a:lnTo>
                    <a:pt x="641" y="679"/>
                  </a:lnTo>
                  <a:lnTo>
                    <a:pt x="643" y="679"/>
                  </a:lnTo>
                  <a:lnTo>
                    <a:pt x="645" y="677"/>
                  </a:lnTo>
                  <a:lnTo>
                    <a:pt x="647" y="675"/>
                  </a:lnTo>
                  <a:lnTo>
                    <a:pt x="649" y="672"/>
                  </a:lnTo>
                  <a:lnTo>
                    <a:pt x="651" y="675"/>
                  </a:lnTo>
                  <a:lnTo>
                    <a:pt x="649" y="677"/>
                  </a:lnTo>
                  <a:lnTo>
                    <a:pt x="649" y="679"/>
                  </a:lnTo>
                  <a:lnTo>
                    <a:pt x="649" y="679"/>
                  </a:lnTo>
                  <a:lnTo>
                    <a:pt x="651" y="677"/>
                  </a:lnTo>
                  <a:lnTo>
                    <a:pt x="651" y="675"/>
                  </a:lnTo>
                  <a:lnTo>
                    <a:pt x="654" y="675"/>
                  </a:lnTo>
                  <a:lnTo>
                    <a:pt x="656" y="677"/>
                  </a:lnTo>
                  <a:lnTo>
                    <a:pt x="656" y="679"/>
                  </a:lnTo>
                  <a:lnTo>
                    <a:pt x="651" y="681"/>
                  </a:lnTo>
                  <a:lnTo>
                    <a:pt x="649" y="683"/>
                  </a:lnTo>
                  <a:lnTo>
                    <a:pt x="649" y="685"/>
                  </a:lnTo>
                  <a:lnTo>
                    <a:pt x="649" y="689"/>
                  </a:lnTo>
                  <a:lnTo>
                    <a:pt x="649" y="689"/>
                  </a:lnTo>
                  <a:lnTo>
                    <a:pt x="649" y="691"/>
                  </a:lnTo>
                  <a:lnTo>
                    <a:pt x="649" y="696"/>
                  </a:lnTo>
                  <a:lnTo>
                    <a:pt x="649" y="698"/>
                  </a:lnTo>
                  <a:lnTo>
                    <a:pt x="651" y="696"/>
                  </a:lnTo>
                  <a:lnTo>
                    <a:pt x="651" y="691"/>
                  </a:lnTo>
                  <a:lnTo>
                    <a:pt x="654" y="687"/>
                  </a:lnTo>
                  <a:lnTo>
                    <a:pt x="658" y="685"/>
                  </a:lnTo>
                  <a:lnTo>
                    <a:pt x="658" y="685"/>
                  </a:lnTo>
                  <a:lnTo>
                    <a:pt x="658" y="687"/>
                  </a:lnTo>
                  <a:lnTo>
                    <a:pt x="656" y="691"/>
                  </a:lnTo>
                  <a:lnTo>
                    <a:pt x="656" y="694"/>
                  </a:lnTo>
                  <a:lnTo>
                    <a:pt x="656" y="696"/>
                  </a:lnTo>
                  <a:lnTo>
                    <a:pt x="658" y="696"/>
                  </a:lnTo>
                  <a:lnTo>
                    <a:pt x="658" y="696"/>
                  </a:lnTo>
                  <a:lnTo>
                    <a:pt x="658" y="700"/>
                  </a:lnTo>
                  <a:lnTo>
                    <a:pt x="656" y="702"/>
                  </a:lnTo>
                  <a:lnTo>
                    <a:pt x="654" y="702"/>
                  </a:lnTo>
                  <a:lnTo>
                    <a:pt x="651" y="704"/>
                  </a:lnTo>
                  <a:lnTo>
                    <a:pt x="651" y="706"/>
                  </a:lnTo>
                  <a:lnTo>
                    <a:pt x="656" y="704"/>
                  </a:lnTo>
                  <a:lnTo>
                    <a:pt x="658" y="704"/>
                  </a:lnTo>
                  <a:lnTo>
                    <a:pt x="656" y="706"/>
                  </a:lnTo>
                  <a:lnTo>
                    <a:pt x="656" y="708"/>
                  </a:lnTo>
                  <a:lnTo>
                    <a:pt x="658" y="710"/>
                  </a:lnTo>
                  <a:lnTo>
                    <a:pt x="658" y="713"/>
                  </a:lnTo>
                  <a:lnTo>
                    <a:pt x="658" y="713"/>
                  </a:lnTo>
                  <a:lnTo>
                    <a:pt x="658" y="717"/>
                  </a:lnTo>
                  <a:lnTo>
                    <a:pt x="656" y="719"/>
                  </a:lnTo>
                  <a:lnTo>
                    <a:pt x="656" y="725"/>
                  </a:lnTo>
                  <a:lnTo>
                    <a:pt x="658" y="727"/>
                  </a:lnTo>
                  <a:lnTo>
                    <a:pt x="658" y="731"/>
                  </a:lnTo>
                  <a:lnTo>
                    <a:pt x="656" y="731"/>
                  </a:lnTo>
                  <a:lnTo>
                    <a:pt x="654" y="731"/>
                  </a:lnTo>
                  <a:lnTo>
                    <a:pt x="651" y="731"/>
                  </a:lnTo>
                  <a:lnTo>
                    <a:pt x="651" y="731"/>
                  </a:lnTo>
                  <a:lnTo>
                    <a:pt x="651" y="729"/>
                  </a:lnTo>
                  <a:lnTo>
                    <a:pt x="651" y="727"/>
                  </a:lnTo>
                  <a:lnTo>
                    <a:pt x="649" y="725"/>
                  </a:lnTo>
                  <a:lnTo>
                    <a:pt x="647" y="727"/>
                  </a:lnTo>
                  <a:lnTo>
                    <a:pt x="645" y="727"/>
                  </a:lnTo>
                  <a:lnTo>
                    <a:pt x="643" y="727"/>
                  </a:lnTo>
                  <a:lnTo>
                    <a:pt x="643" y="725"/>
                  </a:lnTo>
                  <a:lnTo>
                    <a:pt x="645" y="721"/>
                  </a:lnTo>
                  <a:lnTo>
                    <a:pt x="643" y="719"/>
                  </a:lnTo>
                  <a:lnTo>
                    <a:pt x="643" y="715"/>
                  </a:lnTo>
                  <a:lnTo>
                    <a:pt x="645" y="713"/>
                  </a:lnTo>
                  <a:lnTo>
                    <a:pt x="643" y="710"/>
                  </a:lnTo>
                  <a:lnTo>
                    <a:pt x="643" y="710"/>
                  </a:lnTo>
                  <a:lnTo>
                    <a:pt x="641" y="713"/>
                  </a:lnTo>
                  <a:lnTo>
                    <a:pt x="641" y="717"/>
                  </a:lnTo>
                  <a:lnTo>
                    <a:pt x="641" y="721"/>
                  </a:lnTo>
                  <a:lnTo>
                    <a:pt x="641" y="725"/>
                  </a:lnTo>
                  <a:lnTo>
                    <a:pt x="641" y="729"/>
                  </a:lnTo>
                  <a:lnTo>
                    <a:pt x="639" y="729"/>
                  </a:lnTo>
                  <a:lnTo>
                    <a:pt x="637" y="729"/>
                  </a:lnTo>
                  <a:lnTo>
                    <a:pt x="635" y="729"/>
                  </a:lnTo>
                  <a:lnTo>
                    <a:pt x="632" y="731"/>
                  </a:lnTo>
                  <a:lnTo>
                    <a:pt x="630" y="729"/>
                  </a:lnTo>
                  <a:lnTo>
                    <a:pt x="624" y="725"/>
                  </a:lnTo>
                  <a:lnTo>
                    <a:pt x="622" y="719"/>
                  </a:lnTo>
                  <a:lnTo>
                    <a:pt x="620" y="717"/>
                  </a:lnTo>
                  <a:lnTo>
                    <a:pt x="618" y="715"/>
                  </a:lnTo>
                  <a:lnTo>
                    <a:pt x="616" y="708"/>
                  </a:lnTo>
                  <a:lnTo>
                    <a:pt x="616" y="704"/>
                  </a:lnTo>
                  <a:lnTo>
                    <a:pt x="613" y="702"/>
                  </a:lnTo>
                  <a:lnTo>
                    <a:pt x="611" y="698"/>
                  </a:lnTo>
                  <a:lnTo>
                    <a:pt x="613" y="694"/>
                  </a:lnTo>
                  <a:lnTo>
                    <a:pt x="613" y="691"/>
                  </a:lnTo>
                  <a:lnTo>
                    <a:pt x="613" y="689"/>
                  </a:lnTo>
                  <a:lnTo>
                    <a:pt x="611" y="689"/>
                  </a:lnTo>
                  <a:lnTo>
                    <a:pt x="607" y="689"/>
                  </a:lnTo>
                  <a:lnTo>
                    <a:pt x="607" y="691"/>
                  </a:lnTo>
                  <a:lnTo>
                    <a:pt x="603" y="689"/>
                  </a:lnTo>
                  <a:lnTo>
                    <a:pt x="597" y="681"/>
                  </a:lnTo>
                  <a:lnTo>
                    <a:pt x="597" y="679"/>
                  </a:lnTo>
                  <a:lnTo>
                    <a:pt x="597" y="677"/>
                  </a:lnTo>
                  <a:lnTo>
                    <a:pt x="592" y="679"/>
                  </a:lnTo>
                  <a:lnTo>
                    <a:pt x="590" y="679"/>
                  </a:lnTo>
                  <a:lnTo>
                    <a:pt x="586" y="677"/>
                  </a:lnTo>
                  <a:lnTo>
                    <a:pt x="584" y="679"/>
                  </a:lnTo>
                  <a:lnTo>
                    <a:pt x="582" y="679"/>
                  </a:lnTo>
                  <a:lnTo>
                    <a:pt x="580" y="679"/>
                  </a:lnTo>
                  <a:lnTo>
                    <a:pt x="578" y="675"/>
                  </a:lnTo>
                  <a:lnTo>
                    <a:pt x="578" y="672"/>
                  </a:lnTo>
                  <a:lnTo>
                    <a:pt x="573" y="668"/>
                  </a:lnTo>
                  <a:lnTo>
                    <a:pt x="573" y="666"/>
                  </a:lnTo>
                  <a:lnTo>
                    <a:pt x="571" y="664"/>
                  </a:lnTo>
                  <a:lnTo>
                    <a:pt x="571" y="660"/>
                  </a:lnTo>
                  <a:lnTo>
                    <a:pt x="569" y="658"/>
                  </a:lnTo>
                  <a:lnTo>
                    <a:pt x="567" y="660"/>
                  </a:lnTo>
                  <a:lnTo>
                    <a:pt x="567" y="664"/>
                  </a:lnTo>
                  <a:lnTo>
                    <a:pt x="567" y="664"/>
                  </a:lnTo>
                  <a:lnTo>
                    <a:pt x="565" y="666"/>
                  </a:lnTo>
                  <a:lnTo>
                    <a:pt x="563" y="668"/>
                  </a:lnTo>
                  <a:lnTo>
                    <a:pt x="567" y="668"/>
                  </a:lnTo>
                  <a:lnTo>
                    <a:pt x="569" y="670"/>
                  </a:lnTo>
                  <a:lnTo>
                    <a:pt x="571" y="672"/>
                  </a:lnTo>
                  <a:lnTo>
                    <a:pt x="573" y="677"/>
                  </a:lnTo>
                  <a:lnTo>
                    <a:pt x="571" y="679"/>
                  </a:lnTo>
                  <a:lnTo>
                    <a:pt x="567" y="677"/>
                  </a:lnTo>
                  <a:lnTo>
                    <a:pt x="565" y="679"/>
                  </a:lnTo>
                  <a:lnTo>
                    <a:pt x="563" y="681"/>
                  </a:lnTo>
                  <a:lnTo>
                    <a:pt x="561" y="679"/>
                  </a:lnTo>
                  <a:lnTo>
                    <a:pt x="561" y="681"/>
                  </a:lnTo>
                  <a:lnTo>
                    <a:pt x="563" y="683"/>
                  </a:lnTo>
                  <a:lnTo>
                    <a:pt x="565" y="683"/>
                  </a:lnTo>
                  <a:lnTo>
                    <a:pt x="569" y="679"/>
                  </a:lnTo>
                  <a:lnTo>
                    <a:pt x="571" y="679"/>
                  </a:lnTo>
                  <a:lnTo>
                    <a:pt x="576" y="679"/>
                  </a:lnTo>
                  <a:lnTo>
                    <a:pt x="578" y="679"/>
                  </a:lnTo>
                  <a:lnTo>
                    <a:pt x="578" y="681"/>
                  </a:lnTo>
                  <a:lnTo>
                    <a:pt x="578" y="683"/>
                  </a:lnTo>
                  <a:lnTo>
                    <a:pt x="582" y="681"/>
                  </a:lnTo>
                  <a:lnTo>
                    <a:pt x="584" y="681"/>
                  </a:lnTo>
                  <a:lnTo>
                    <a:pt x="592" y="685"/>
                  </a:lnTo>
                  <a:lnTo>
                    <a:pt x="597" y="687"/>
                  </a:lnTo>
                  <a:lnTo>
                    <a:pt x="599" y="685"/>
                  </a:lnTo>
                  <a:lnTo>
                    <a:pt x="599" y="689"/>
                  </a:lnTo>
                  <a:lnTo>
                    <a:pt x="601" y="694"/>
                  </a:lnTo>
                  <a:lnTo>
                    <a:pt x="599" y="696"/>
                  </a:lnTo>
                  <a:lnTo>
                    <a:pt x="597" y="698"/>
                  </a:lnTo>
                  <a:lnTo>
                    <a:pt x="595" y="700"/>
                  </a:lnTo>
                  <a:lnTo>
                    <a:pt x="592" y="700"/>
                  </a:lnTo>
                  <a:lnTo>
                    <a:pt x="590" y="700"/>
                  </a:lnTo>
                  <a:lnTo>
                    <a:pt x="580" y="706"/>
                  </a:lnTo>
                  <a:lnTo>
                    <a:pt x="576" y="706"/>
                  </a:lnTo>
                  <a:lnTo>
                    <a:pt x="571" y="706"/>
                  </a:lnTo>
                  <a:lnTo>
                    <a:pt x="569" y="706"/>
                  </a:lnTo>
                  <a:lnTo>
                    <a:pt x="567" y="702"/>
                  </a:lnTo>
                  <a:lnTo>
                    <a:pt x="567" y="700"/>
                  </a:lnTo>
                  <a:lnTo>
                    <a:pt x="565" y="698"/>
                  </a:lnTo>
                  <a:lnTo>
                    <a:pt x="563" y="698"/>
                  </a:lnTo>
                  <a:lnTo>
                    <a:pt x="563" y="700"/>
                  </a:lnTo>
                  <a:lnTo>
                    <a:pt x="565" y="702"/>
                  </a:lnTo>
                  <a:lnTo>
                    <a:pt x="565" y="704"/>
                  </a:lnTo>
                  <a:lnTo>
                    <a:pt x="565" y="704"/>
                  </a:lnTo>
                  <a:lnTo>
                    <a:pt x="561" y="704"/>
                  </a:lnTo>
                  <a:lnTo>
                    <a:pt x="561" y="704"/>
                  </a:lnTo>
                  <a:lnTo>
                    <a:pt x="559" y="704"/>
                  </a:lnTo>
                  <a:lnTo>
                    <a:pt x="557" y="704"/>
                  </a:lnTo>
                  <a:lnTo>
                    <a:pt x="557" y="706"/>
                  </a:lnTo>
                  <a:lnTo>
                    <a:pt x="561" y="706"/>
                  </a:lnTo>
                  <a:lnTo>
                    <a:pt x="563" y="708"/>
                  </a:lnTo>
                  <a:lnTo>
                    <a:pt x="563" y="710"/>
                  </a:lnTo>
                  <a:lnTo>
                    <a:pt x="561" y="713"/>
                  </a:lnTo>
                  <a:lnTo>
                    <a:pt x="559" y="715"/>
                  </a:lnTo>
                  <a:lnTo>
                    <a:pt x="557" y="715"/>
                  </a:lnTo>
                  <a:lnTo>
                    <a:pt x="557" y="717"/>
                  </a:lnTo>
                  <a:lnTo>
                    <a:pt x="557" y="719"/>
                  </a:lnTo>
                  <a:lnTo>
                    <a:pt x="554" y="721"/>
                  </a:lnTo>
                  <a:lnTo>
                    <a:pt x="546" y="723"/>
                  </a:lnTo>
                  <a:lnTo>
                    <a:pt x="544" y="723"/>
                  </a:lnTo>
                  <a:lnTo>
                    <a:pt x="542" y="723"/>
                  </a:lnTo>
                  <a:lnTo>
                    <a:pt x="538" y="725"/>
                  </a:lnTo>
                  <a:lnTo>
                    <a:pt x="538" y="727"/>
                  </a:lnTo>
                  <a:lnTo>
                    <a:pt x="538" y="729"/>
                  </a:lnTo>
                  <a:lnTo>
                    <a:pt x="544" y="725"/>
                  </a:lnTo>
                  <a:lnTo>
                    <a:pt x="548" y="725"/>
                  </a:lnTo>
                  <a:lnTo>
                    <a:pt x="552" y="725"/>
                  </a:lnTo>
                  <a:lnTo>
                    <a:pt x="554" y="725"/>
                  </a:lnTo>
                  <a:lnTo>
                    <a:pt x="554" y="727"/>
                  </a:lnTo>
                  <a:lnTo>
                    <a:pt x="559" y="727"/>
                  </a:lnTo>
                  <a:lnTo>
                    <a:pt x="563" y="727"/>
                  </a:lnTo>
                  <a:lnTo>
                    <a:pt x="567" y="727"/>
                  </a:lnTo>
                  <a:lnTo>
                    <a:pt x="571" y="727"/>
                  </a:lnTo>
                  <a:lnTo>
                    <a:pt x="576" y="729"/>
                  </a:lnTo>
                  <a:lnTo>
                    <a:pt x="578" y="727"/>
                  </a:lnTo>
                  <a:lnTo>
                    <a:pt x="580" y="727"/>
                  </a:lnTo>
                  <a:lnTo>
                    <a:pt x="582" y="729"/>
                  </a:lnTo>
                  <a:lnTo>
                    <a:pt x="584" y="729"/>
                  </a:lnTo>
                  <a:lnTo>
                    <a:pt x="584" y="731"/>
                  </a:lnTo>
                  <a:lnTo>
                    <a:pt x="582" y="734"/>
                  </a:lnTo>
                  <a:lnTo>
                    <a:pt x="580" y="734"/>
                  </a:lnTo>
                  <a:lnTo>
                    <a:pt x="576" y="734"/>
                  </a:lnTo>
                  <a:lnTo>
                    <a:pt x="573" y="734"/>
                  </a:lnTo>
                  <a:lnTo>
                    <a:pt x="569" y="736"/>
                  </a:lnTo>
                  <a:lnTo>
                    <a:pt x="565" y="736"/>
                  </a:lnTo>
                  <a:lnTo>
                    <a:pt x="563" y="738"/>
                  </a:lnTo>
                  <a:lnTo>
                    <a:pt x="559" y="738"/>
                  </a:lnTo>
                  <a:lnTo>
                    <a:pt x="557" y="736"/>
                  </a:lnTo>
                  <a:lnTo>
                    <a:pt x="554" y="736"/>
                  </a:lnTo>
                  <a:lnTo>
                    <a:pt x="552" y="738"/>
                  </a:lnTo>
                  <a:lnTo>
                    <a:pt x="552" y="740"/>
                  </a:lnTo>
                  <a:lnTo>
                    <a:pt x="554" y="738"/>
                  </a:lnTo>
                  <a:lnTo>
                    <a:pt x="557" y="740"/>
                  </a:lnTo>
                  <a:lnTo>
                    <a:pt x="565" y="740"/>
                  </a:lnTo>
                  <a:lnTo>
                    <a:pt x="565" y="742"/>
                  </a:lnTo>
                  <a:lnTo>
                    <a:pt x="567" y="744"/>
                  </a:lnTo>
                  <a:lnTo>
                    <a:pt x="569" y="742"/>
                  </a:lnTo>
                  <a:lnTo>
                    <a:pt x="573" y="736"/>
                  </a:lnTo>
                  <a:lnTo>
                    <a:pt x="573" y="736"/>
                  </a:lnTo>
                  <a:lnTo>
                    <a:pt x="578" y="738"/>
                  </a:lnTo>
                  <a:lnTo>
                    <a:pt x="578" y="738"/>
                  </a:lnTo>
                  <a:lnTo>
                    <a:pt x="580" y="736"/>
                  </a:lnTo>
                  <a:lnTo>
                    <a:pt x="582" y="736"/>
                  </a:lnTo>
                  <a:lnTo>
                    <a:pt x="584" y="738"/>
                  </a:lnTo>
                  <a:lnTo>
                    <a:pt x="586" y="738"/>
                  </a:lnTo>
                  <a:lnTo>
                    <a:pt x="590" y="738"/>
                  </a:lnTo>
                  <a:lnTo>
                    <a:pt x="592" y="736"/>
                  </a:lnTo>
                  <a:lnTo>
                    <a:pt x="599" y="731"/>
                  </a:lnTo>
                  <a:lnTo>
                    <a:pt x="601" y="729"/>
                  </a:lnTo>
                  <a:lnTo>
                    <a:pt x="601" y="731"/>
                  </a:lnTo>
                  <a:lnTo>
                    <a:pt x="601" y="734"/>
                  </a:lnTo>
                  <a:lnTo>
                    <a:pt x="601" y="734"/>
                  </a:lnTo>
                  <a:lnTo>
                    <a:pt x="603" y="731"/>
                  </a:lnTo>
                  <a:lnTo>
                    <a:pt x="605" y="731"/>
                  </a:lnTo>
                  <a:lnTo>
                    <a:pt x="607" y="734"/>
                  </a:lnTo>
                  <a:lnTo>
                    <a:pt x="611" y="738"/>
                  </a:lnTo>
                  <a:lnTo>
                    <a:pt x="618" y="738"/>
                  </a:lnTo>
                  <a:lnTo>
                    <a:pt x="622" y="740"/>
                  </a:lnTo>
                  <a:lnTo>
                    <a:pt x="626" y="742"/>
                  </a:lnTo>
                  <a:lnTo>
                    <a:pt x="630" y="742"/>
                  </a:lnTo>
                  <a:lnTo>
                    <a:pt x="635" y="742"/>
                  </a:lnTo>
                  <a:lnTo>
                    <a:pt x="637" y="742"/>
                  </a:lnTo>
                  <a:lnTo>
                    <a:pt x="641" y="742"/>
                  </a:lnTo>
                  <a:lnTo>
                    <a:pt x="645" y="740"/>
                  </a:lnTo>
                  <a:lnTo>
                    <a:pt x="645" y="742"/>
                  </a:lnTo>
                  <a:lnTo>
                    <a:pt x="643" y="746"/>
                  </a:lnTo>
                  <a:lnTo>
                    <a:pt x="641" y="748"/>
                  </a:lnTo>
                  <a:lnTo>
                    <a:pt x="637" y="748"/>
                  </a:lnTo>
                  <a:lnTo>
                    <a:pt x="635" y="748"/>
                  </a:lnTo>
                  <a:lnTo>
                    <a:pt x="630" y="750"/>
                  </a:lnTo>
                  <a:lnTo>
                    <a:pt x="630" y="753"/>
                  </a:lnTo>
                  <a:lnTo>
                    <a:pt x="632" y="753"/>
                  </a:lnTo>
                  <a:lnTo>
                    <a:pt x="635" y="755"/>
                  </a:lnTo>
                  <a:lnTo>
                    <a:pt x="632" y="757"/>
                  </a:lnTo>
                  <a:lnTo>
                    <a:pt x="630" y="755"/>
                  </a:lnTo>
                  <a:lnTo>
                    <a:pt x="628" y="755"/>
                  </a:lnTo>
                  <a:lnTo>
                    <a:pt x="628" y="753"/>
                  </a:lnTo>
                  <a:lnTo>
                    <a:pt x="626" y="755"/>
                  </a:lnTo>
                  <a:lnTo>
                    <a:pt x="626" y="757"/>
                  </a:lnTo>
                  <a:lnTo>
                    <a:pt x="624" y="757"/>
                  </a:lnTo>
                  <a:lnTo>
                    <a:pt x="620" y="757"/>
                  </a:lnTo>
                  <a:lnTo>
                    <a:pt x="620" y="757"/>
                  </a:lnTo>
                  <a:lnTo>
                    <a:pt x="620" y="759"/>
                  </a:lnTo>
                  <a:lnTo>
                    <a:pt x="622" y="759"/>
                  </a:lnTo>
                  <a:lnTo>
                    <a:pt x="622" y="761"/>
                  </a:lnTo>
                  <a:lnTo>
                    <a:pt x="620" y="763"/>
                  </a:lnTo>
                  <a:lnTo>
                    <a:pt x="618" y="763"/>
                  </a:lnTo>
                  <a:lnTo>
                    <a:pt x="616" y="763"/>
                  </a:lnTo>
                  <a:lnTo>
                    <a:pt x="613" y="761"/>
                  </a:lnTo>
                  <a:lnTo>
                    <a:pt x="613" y="763"/>
                  </a:lnTo>
                  <a:lnTo>
                    <a:pt x="613" y="765"/>
                  </a:lnTo>
                  <a:lnTo>
                    <a:pt x="613" y="767"/>
                  </a:lnTo>
                  <a:lnTo>
                    <a:pt x="611" y="767"/>
                  </a:lnTo>
                  <a:lnTo>
                    <a:pt x="609" y="767"/>
                  </a:lnTo>
                  <a:lnTo>
                    <a:pt x="607" y="769"/>
                  </a:lnTo>
                  <a:lnTo>
                    <a:pt x="605" y="769"/>
                  </a:lnTo>
                  <a:lnTo>
                    <a:pt x="605" y="767"/>
                  </a:lnTo>
                  <a:lnTo>
                    <a:pt x="603" y="767"/>
                  </a:lnTo>
                  <a:lnTo>
                    <a:pt x="603" y="769"/>
                  </a:lnTo>
                  <a:lnTo>
                    <a:pt x="603" y="774"/>
                  </a:lnTo>
                  <a:lnTo>
                    <a:pt x="603" y="776"/>
                  </a:lnTo>
                  <a:lnTo>
                    <a:pt x="599" y="774"/>
                  </a:lnTo>
                  <a:lnTo>
                    <a:pt x="599" y="772"/>
                  </a:lnTo>
                  <a:lnTo>
                    <a:pt x="597" y="774"/>
                  </a:lnTo>
                  <a:lnTo>
                    <a:pt x="597" y="776"/>
                  </a:lnTo>
                  <a:lnTo>
                    <a:pt x="597" y="776"/>
                  </a:lnTo>
                  <a:lnTo>
                    <a:pt x="597" y="780"/>
                  </a:lnTo>
                  <a:lnTo>
                    <a:pt x="595" y="782"/>
                  </a:lnTo>
                  <a:lnTo>
                    <a:pt x="592" y="782"/>
                  </a:lnTo>
                  <a:lnTo>
                    <a:pt x="590" y="780"/>
                  </a:lnTo>
                  <a:lnTo>
                    <a:pt x="588" y="778"/>
                  </a:lnTo>
                  <a:lnTo>
                    <a:pt x="586" y="778"/>
                  </a:lnTo>
                  <a:lnTo>
                    <a:pt x="586" y="780"/>
                  </a:lnTo>
                  <a:lnTo>
                    <a:pt x="588" y="782"/>
                  </a:lnTo>
                  <a:lnTo>
                    <a:pt x="588" y="784"/>
                  </a:lnTo>
                  <a:lnTo>
                    <a:pt x="586" y="786"/>
                  </a:lnTo>
                  <a:lnTo>
                    <a:pt x="582" y="786"/>
                  </a:lnTo>
                  <a:lnTo>
                    <a:pt x="582" y="788"/>
                  </a:lnTo>
                  <a:lnTo>
                    <a:pt x="578" y="788"/>
                  </a:lnTo>
                  <a:lnTo>
                    <a:pt x="576" y="791"/>
                  </a:lnTo>
                  <a:lnTo>
                    <a:pt x="576" y="793"/>
                  </a:lnTo>
                  <a:lnTo>
                    <a:pt x="573" y="793"/>
                  </a:lnTo>
                  <a:lnTo>
                    <a:pt x="571" y="791"/>
                  </a:lnTo>
                  <a:lnTo>
                    <a:pt x="569" y="791"/>
                  </a:lnTo>
                  <a:lnTo>
                    <a:pt x="567" y="793"/>
                  </a:lnTo>
                  <a:lnTo>
                    <a:pt x="563" y="793"/>
                  </a:lnTo>
                  <a:lnTo>
                    <a:pt x="563" y="795"/>
                  </a:lnTo>
                  <a:lnTo>
                    <a:pt x="561" y="797"/>
                  </a:lnTo>
                  <a:lnTo>
                    <a:pt x="559" y="797"/>
                  </a:lnTo>
                  <a:lnTo>
                    <a:pt x="557" y="797"/>
                  </a:lnTo>
                  <a:lnTo>
                    <a:pt x="554" y="795"/>
                  </a:lnTo>
                  <a:lnTo>
                    <a:pt x="554" y="795"/>
                  </a:lnTo>
                  <a:lnTo>
                    <a:pt x="552" y="799"/>
                  </a:lnTo>
                  <a:lnTo>
                    <a:pt x="550" y="797"/>
                  </a:lnTo>
                  <a:lnTo>
                    <a:pt x="548" y="795"/>
                  </a:lnTo>
                  <a:lnTo>
                    <a:pt x="548" y="795"/>
                  </a:lnTo>
                  <a:lnTo>
                    <a:pt x="546" y="797"/>
                  </a:lnTo>
                  <a:lnTo>
                    <a:pt x="546" y="799"/>
                  </a:lnTo>
                  <a:lnTo>
                    <a:pt x="544" y="799"/>
                  </a:lnTo>
                  <a:lnTo>
                    <a:pt x="542" y="797"/>
                  </a:lnTo>
                  <a:lnTo>
                    <a:pt x="542" y="797"/>
                  </a:lnTo>
                  <a:lnTo>
                    <a:pt x="542" y="799"/>
                  </a:lnTo>
                  <a:lnTo>
                    <a:pt x="540" y="799"/>
                  </a:lnTo>
                  <a:lnTo>
                    <a:pt x="538" y="799"/>
                  </a:lnTo>
                  <a:lnTo>
                    <a:pt x="535" y="799"/>
                  </a:lnTo>
                  <a:lnTo>
                    <a:pt x="535" y="801"/>
                  </a:lnTo>
                  <a:lnTo>
                    <a:pt x="535" y="803"/>
                  </a:lnTo>
                  <a:lnTo>
                    <a:pt x="533" y="803"/>
                  </a:lnTo>
                  <a:lnTo>
                    <a:pt x="531" y="803"/>
                  </a:lnTo>
                  <a:lnTo>
                    <a:pt x="529" y="803"/>
                  </a:lnTo>
                  <a:lnTo>
                    <a:pt x="529" y="805"/>
                  </a:lnTo>
                  <a:lnTo>
                    <a:pt x="527" y="805"/>
                  </a:lnTo>
                  <a:lnTo>
                    <a:pt x="527" y="803"/>
                  </a:lnTo>
                  <a:lnTo>
                    <a:pt x="525" y="803"/>
                  </a:lnTo>
                  <a:lnTo>
                    <a:pt x="525" y="807"/>
                  </a:lnTo>
                  <a:lnTo>
                    <a:pt x="523" y="807"/>
                  </a:lnTo>
                  <a:lnTo>
                    <a:pt x="523" y="809"/>
                  </a:lnTo>
                  <a:lnTo>
                    <a:pt x="521" y="809"/>
                  </a:lnTo>
                  <a:lnTo>
                    <a:pt x="519" y="807"/>
                  </a:lnTo>
                  <a:lnTo>
                    <a:pt x="514" y="803"/>
                  </a:lnTo>
                  <a:lnTo>
                    <a:pt x="514" y="803"/>
                  </a:lnTo>
                  <a:lnTo>
                    <a:pt x="512" y="803"/>
                  </a:lnTo>
                  <a:lnTo>
                    <a:pt x="512" y="805"/>
                  </a:lnTo>
                  <a:lnTo>
                    <a:pt x="510" y="805"/>
                  </a:lnTo>
                  <a:lnTo>
                    <a:pt x="510" y="807"/>
                  </a:lnTo>
                  <a:lnTo>
                    <a:pt x="506" y="809"/>
                  </a:lnTo>
                  <a:lnTo>
                    <a:pt x="504" y="809"/>
                  </a:lnTo>
                  <a:lnTo>
                    <a:pt x="504" y="809"/>
                  </a:lnTo>
                  <a:lnTo>
                    <a:pt x="502" y="812"/>
                  </a:lnTo>
                  <a:lnTo>
                    <a:pt x="500" y="812"/>
                  </a:lnTo>
                  <a:lnTo>
                    <a:pt x="495" y="809"/>
                  </a:lnTo>
                  <a:lnTo>
                    <a:pt x="493" y="807"/>
                  </a:lnTo>
                  <a:lnTo>
                    <a:pt x="491" y="807"/>
                  </a:lnTo>
                  <a:lnTo>
                    <a:pt x="491" y="809"/>
                  </a:lnTo>
                  <a:lnTo>
                    <a:pt x="491" y="812"/>
                  </a:lnTo>
                  <a:lnTo>
                    <a:pt x="489" y="812"/>
                  </a:lnTo>
                  <a:lnTo>
                    <a:pt x="485" y="809"/>
                  </a:lnTo>
                  <a:lnTo>
                    <a:pt x="485" y="805"/>
                  </a:lnTo>
                  <a:lnTo>
                    <a:pt x="485" y="803"/>
                  </a:lnTo>
                  <a:lnTo>
                    <a:pt x="483" y="801"/>
                  </a:lnTo>
                  <a:lnTo>
                    <a:pt x="481" y="801"/>
                  </a:lnTo>
                  <a:lnTo>
                    <a:pt x="481" y="797"/>
                  </a:lnTo>
                  <a:lnTo>
                    <a:pt x="481" y="795"/>
                  </a:lnTo>
                  <a:lnTo>
                    <a:pt x="479" y="793"/>
                  </a:lnTo>
                  <a:lnTo>
                    <a:pt x="476" y="788"/>
                  </a:lnTo>
                  <a:lnTo>
                    <a:pt x="476" y="786"/>
                  </a:lnTo>
                  <a:lnTo>
                    <a:pt x="474" y="788"/>
                  </a:lnTo>
                  <a:lnTo>
                    <a:pt x="474" y="791"/>
                  </a:lnTo>
                  <a:lnTo>
                    <a:pt x="474" y="793"/>
                  </a:lnTo>
                  <a:lnTo>
                    <a:pt x="476" y="795"/>
                  </a:lnTo>
                  <a:lnTo>
                    <a:pt x="479" y="797"/>
                  </a:lnTo>
                  <a:lnTo>
                    <a:pt x="479" y="799"/>
                  </a:lnTo>
                  <a:lnTo>
                    <a:pt x="479" y="803"/>
                  </a:lnTo>
                  <a:lnTo>
                    <a:pt x="476" y="805"/>
                  </a:lnTo>
                  <a:lnTo>
                    <a:pt x="479" y="807"/>
                  </a:lnTo>
                  <a:lnTo>
                    <a:pt x="481" y="807"/>
                  </a:lnTo>
                  <a:lnTo>
                    <a:pt x="481" y="812"/>
                  </a:lnTo>
                  <a:lnTo>
                    <a:pt x="481" y="816"/>
                  </a:lnTo>
                  <a:lnTo>
                    <a:pt x="479" y="818"/>
                  </a:lnTo>
                  <a:lnTo>
                    <a:pt x="476" y="820"/>
                  </a:lnTo>
                  <a:lnTo>
                    <a:pt x="474" y="818"/>
                  </a:lnTo>
                  <a:lnTo>
                    <a:pt x="472" y="818"/>
                  </a:lnTo>
                  <a:lnTo>
                    <a:pt x="470" y="820"/>
                  </a:lnTo>
                  <a:lnTo>
                    <a:pt x="468" y="824"/>
                  </a:lnTo>
                  <a:lnTo>
                    <a:pt x="466" y="824"/>
                  </a:lnTo>
                  <a:lnTo>
                    <a:pt x="464" y="824"/>
                  </a:lnTo>
                  <a:lnTo>
                    <a:pt x="462" y="824"/>
                  </a:lnTo>
                  <a:lnTo>
                    <a:pt x="464" y="826"/>
                  </a:lnTo>
                  <a:lnTo>
                    <a:pt x="464" y="828"/>
                  </a:lnTo>
                  <a:lnTo>
                    <a:pt x="460" y="831"/>
                  </a:lnTo>
                  <a:lnTo>
                    <a:pt x="458" y="831"/>
                  </a:lnTo>
                  <a:lnTo>
                    <a:pt x="458" y="833"/>
                  </a:lnTo>
                  <a:lnTo>
                    <a:pt x="458" y="835"/>
                  </a:lnTo>
                  <a:lnTo>
                    <a:pt x="458" y="837"/>
                  </a:lnTo>
                  <a:lnTo>
                    <a:pt x="455" y="835"/>
                  </a:lnTo>
                  <a:lnTo>
                    <a:pt x="453" y="835"/>
                  </a:lnTo>
                  <a:lnTo>
                    <a:pt x="455" y="837"/>
                  </a:lnTo>
                  <a:lnTo>
                    <a:pt x="455" y="837"/>
                  </a:lnTo>
                  <a:lnTo>
                    <a:pt x="455" y="839"/>
                  </a:lnTo>
                  <a:lnTo>
                    <a:pt x="453" y="841"/>
                  </a:lnTo>
                  <a:lnTo>
                    <a:pt x="451" y="839"/>
                  </a:lnTo>
                  <a:lnTo>
                    <a:pt x="449" y="839"/>
                  </a:lnTo>
                  <a:lnTo>
                    <a:pt x="449" y="839"/>
                  </a:lnTo>
                  <a:lnTo>
                    <a:pt x="449" y="841"/>
                  </a:lnTo>
                  <a:lnTo>
                    <a:pt x="451" y="843"/>
                  </a:lnTo>
                  <a:lnTo>
                    <a:pt x="449" y="845"/>
                  </a:lnTo>
                  <a:lnTo>
                    <a:pt x="445" y="845"/>
                  </a:lnTo>
                  <a:lnTo>
                    <a:pt x="441" y="852"/>
                  </a:lnTo>
                  <a:lnTo>
                    <a:pt x="441" y="854"/>
                  </a:lnTo>
                  <a:lnTo>
                    <a:pt x="441" y="856"/>
                  </a:lnTo>
                  <a:lnTo>
                    <a:pt x="441" y="858"/>
                  </a:lnTo>
                  <a:lnTo>
                    <a:pt x="439" y="862"/>
                  </a:lnTo>
                  <a:lnTo>
                    <a:pt x="436" y="864"/>
                  </a:lnTo>
                  <a:lnTo>
                    <a:pt x="434" y="862"/>
                  </a:lnTo>
                  <a:lnTo>
                    <a:pt x="434" y="860"/>
                  </a:lnTo>
                  <a:lnTo>
                    <a:pt x="434" y="860"/>
                  </a:lnTo>
                  <a:lnTo>
                    <a:pt x="432" y="860"/>
                  </a:lnTo>
                  <a:lnTo>
                    <a:pt x="432" y="862"/>
                  </a:lnTo>
                  <a:lnTo>
                    <a:pt x="430" y="864"/>
                  </a:lnTo>
                  <a:lnTo>
                    <a:pt x="432" y="866"/>
                  </a:lnTo>
                  <a:lnTo>
                    <a:pt x="430" y="866"/>
                  </a:lnTo>
                  <a:lnTo>
                    <a:pt x="426" y="871"/>
                  </a:lnTo>
                  <a:lnTo>
                    <a:pt x="424" y="873"/>
                  </a:lnTo>
                  <a:lnTo>
                    <a:pt x="422" y="873"/>
                  </a:lnTo>
                  <a:lnTo>
                    <a:pt x="422" y="868"/>
                  </a:lnTo>
                  <a:lnTo>
                    <a:pt x="422" y="868"/>
                  </a:lnTo>
                  <a:lnTo>
                    <a:pt x="420" y="868"/>
                  </a:lnTo>
                  <a:lnTo>
                    <a:pt x="420" y="871"/>
                  </a:lnTo>
                  <a:lnTo>
                    <a:pt x="417" y="871"/>
                  </a:lnTo>
                  <a:lnTo>
                    <a:pt x="413" y="868"/>
                  </a:lnTo>
                  <a:lnTo>
                    <a:pt x="413" y="866"/>
                  </a:lnTo>
                  <a:lnTo>
                    <a:pt x="411" y="866"/>
                  </a:lnTo>
                  <a:lnTo>
                    <a:pt x="411" y="866"/>
                  </a:lnTo>
                  <a:lnTo>
                    <a:pt x="411" y="868"/>
                  </a:lnTo>
                  <a:lnTo>
                    <a:pt x="413" y="871"/>
                  </a:lnTo>
                  <a:lnTo>
                    <a:pt x="415" y="873"/>
                  </a:lnTo>
                  <a:lnTo>
                    <a:pt x="415" y="875"/>
                  </a:lnTo>
                  <a:lnTo>
                    <a:pt x="413" y="877"/>
                  </a:lnTo>
                  <a:lnTo>
                    <a:pt x="411" y="877"/>
                  </a:lnTo>
                  <a:lnTo>
                    <a:pt x="407" y="881"/>
                  </a:lnTo>
                  <a:lnTo>
                    <a:pt x="403" y="883"/>
                  </a:lnTo>
                  <a:lnTo>
                    <a:pt x="401" y="883"/>
                  </a:lnTo>
                  <a:lnTo>
                    <a:pt x="398" y="883"/>
                  </a:lnTo>
                  <a:lnTo>
                    <a:pt x="398" y="881"/>
                  </a:lnTo>
                  <a:lnTo>
                    <a:pt x="401" y="879"/>
                  </a:lnTo>
                  <a:lnTo>
                    <a:pt x="398" y="877"/>
                  </a:lnTo>
                  <a:lnTo>
                    <a:pt x="398" y="877"/>
                  </a:lnTo>
                  <a:lnTo>
                    <a:pt x="396" y="879"/>
                  </a:lnTo>
                  <a:lnTo>
                    <a:pt x="396" y="881"/>
                  </a:lnTo>
                  <a:lnTo>
                    <a:pt x="396" y="883"/>
                  </a:lnTo>
                  <a:lnTo>
                    <a:pt x="394" y="883"/>
                  </a:lnTo>
                  <a:lnTo>
                    <a:pt x="390" y="885"/>
                  </a:lnTo>
                  <a:lnTo>
                    <a:pt x="388" y="883"/>
                  </a:lnTo>
                  <a:lnTo>
                    <a:pt x="386" y="881"/>
                  </a:lnTo>
                  <a:lnTo>
                    <a:pt x="386" y="879"/>
                  </a:lnTo>
                  <a:lnTo>
                    <a:pt x="388" y="877"/>
                  </a:lnTo>
                  <a:lnTo>
                    <a:pt x="386" y="875"/>
                  </a:lnTo>
                  <a:lnTo>
                    <a:pt x="386" y="875"/>
                  </a:lnTo>
                  <a:lnTo>
                    <a:pt x="386" y="879"/>
                  </a:lnTo>
                  <a:lnTo>
                    <a:pt x="384" y="881"/>
                  </a:lnTo>
                  <a:lnTo>
                    <a:pt x="384" y="883"/>
                  </a:lnTo>
                  <a:lnTo>
                    <a:pt x="384" y="885"/>
                  </a:lnTo>
                  <a:lnTo>
                    <a:pt x="382" y="885"/>
                  </a:lnTo>
                  <a:lnTo>
                    <a:pt x="377" y="879"/>
                  </a:lnTo>
                  <a:lnTo>
                    <a:pt x="377" y="877"/>
                  </a:lnTo>
                  <a:lnTo>
                    <a:pt x="380" y="873"/>
                  </a:lnTo>
                  <a:lnTo>
                    <a:pt x="382" y="871"/>
                  </a:lnTo>
                  <a:lnTo>
                    <a:pt x="384" y="868"/>
                  </a:lnTo>
                  <a:lnTo>
                    <a:pt x="382" y="868"/>
                  </a:lnTo>
                  <a:lnTo>
                    <a:pt x="380" y="866"/>
                  </a:lnTo>
                  <a:lnTo>
                    <a:pt x="377" y="864"/>
                  </a:lnTo>
                  <a:lnTo>
                    <a:pt x="377" y="862"/>
                  </a:lnTo>
                  <a:lnTo>
                    <a:pt x="375" y="862"/>
                  </a:lnTo>
                  <a:lnTo>
                    <a:pt x="373" y="864"/>
                  </a:lnTo>
                  <a:lnTo>
                    <a:pt x="373" y="866"/>
                  </a:lnTo>
                  <a:lnTo>
                    <a:pt x="373" y="866"/>
                  </a:lnTo>
                  <a:lnTo>
                    <a:pt x="375" y="871"/>
                  </a:lnTo>
                  <a:lnTo>
                    <a:pt x="375" y="873"/>
                  </a:lnTo>
                  <a:lnTo>
                    <a:pt x="373" y="875"/>
                  </a:lnTo>
                  <a:lnTo>
                    <a:pt x="373" y="877"/>
                  </a:lnTo>
                  <a:lnTo>
                    <a:pt x="369" y="879"/>
                  </a:lnTo>
                  <a:lnTo>
                    <a:pt x="369" y="879"/>
                  </a:lnTo>
                  <a:lnTo>
                    <a:pt x="367" y="877"/>
                  </a:lnTo>
                  <a:lnTo>
                    <a:pt x="367" y="877"/>
                  </a:lnTo>
                  <a:lnTo>
                    <a:pt x="365" y="879"/>
                  </a:lnTo>
                  <a:lnTo>
                    <a:pt x="365" y="881"/>
                  </a:lnTo>
                  <a:lnTo>
                    <a:pt x="367" y="885"/>
                  </a:lnTo>
                  <a:lnTo>
                    <a:pt x="369" y="887"/>
                  </a:lnTo>
                  <a:lnTo>
                    <a:pt x="369" y="887"/>
                  </a:lnTo>
                  <a:lnTo>
                    <a:pt x="367" y="890"/>
                  </a:lnTo>
                  <a:lnTo>
                    <a:pt x="367" y="892"/>
                  </a:lnTo>
                  <a:lnTo>
                    <a:pt x="365" y="894"/>
                  </a:lnTo>
                  <a:lnTo>
                    <a:pt x="361" y="894"/>
                  </a:lnTo>
                  <a:lnTo>
                    <a:pt x="361" y="892"/>
                  </a:lnTo>
                  <a:lnTo>
                    <a:pt x="358" y="892"/>
                  </a:lnTo>
                  <a:lnTo>
                    <a:pt x="356" y="894"/>
                  </a:lnTo>
                  <a:lnTo>
                    <a:pt x="354" y="896"/>
                  </a:lnTo>
                  <a:lnTo>
                    <a:pt x="352" y="894"/>
                  </a:lnTo>
                  <a:lnTo>
                    <a:pt x="350" y="892"/>
                  </a:lnTo>
                  <a:lnTo>
                    <a:pt x="350" y="890"/>
                  </a:lnTo>
                  <a:lnTo>
                    <a:pt x="348" y="890"/>
                  </a:lnTo>
                  <a:lnTo>
                    <a:pt x="348" y="890"/>
                  </a:lnTo>
                  <a:lnTo>
                    <a:pt x="348" y="892"/>
                  </a:lnTo>
                  <a:lnTo>
                    <a:pt x="346" y="894"/>
                  </a:lnTo>
                  <a:lnTo>
                    <a:pt x="344" y="894"/>
                  </a:lnTo>
                  <a:lnTo>
                    <a:pt x="342" y="892"/>
                  </a:lnTo>
                  <a:lnTo>
                    <a:pt x="342" y="890"/>
                  </a:lnTo>
                  <a:lnTo>
                    <a:pt x="339" y="890"/>
                  </a:lnTo>
                  <a:lnTo>
                    <a:pt x="339" y="892"/>
                  </a:lnTo>
                  <a:lnTo>
                    <a:pt x="337" y="892"/>
                  </a:lnTo>
                  <a:lnTo>
                    <a:pt x="335" y="892"/>
                  </a:lnTo>
                  <a:lnTo>
                    <a:pt x="335" y="894"/>
                  </a:lnTo>
                  <a:lnTo>
                    <a:pt x="337" y="896"/>
                  </a:lnTo>
                  <a:lnTo>
                    <a:pt x="337" y="900"/>
                  </a:lnTo>
                  <a:lnTo>
                    <a:pt x="335" y="906"/>
                  </a:lnTo>
                  <a:lnTo>
                    <a:pt x="331" y="911"/>
                  </a:lnTo>
                  <a:lnTo>
                    <a:pt x="329" y="911"/>
                  </a:lnTo>
                  <a:lnTo>
                    <a:pt x="327" y="909"/>
                  </a:lnTo>
                  <a:lnTo>
                    <a:pt x="327" y="904"/>
                  </a:lnTo>
                  <a:lnTo>
                    <a:pt x="325" y="904"/>
                  </a:lnTo>
                  <a:lnTo>
                    <a:pt x="323" y="904"/>
                  </a:lnTo>
                  <a:lnTo>
                    <a:pt x="323" y="906"/>
                  </a:lnTo>
                  <a:lnTo>
                    <a:pt x="318" y="904"/>
                  </a:lnTo>
                  <a:lnTo>
                    <a:pt x="318" y="902"/>
                  </a:lnTo>
                  <a:lnTo>
                    <a:pt x="316" y="902"/>
                  </a:lnTo>
                  <a:lnTo>
                    <a:pt x="316" y="904"/>
                  </a:lnTo>
                  <a:lnTo>
                    <a:pt x="316" y="904"/>
                  </a:lnTo>
                  <a:lnTo>
                    <a:pt x="318" y="909"/>
                  </a:lnTo>
                  <a:lnTo>
                    <a:pt x="316" y="911"/>
                  </a:lnTo>
                  <a:lnTo>
                    <a:pt x="316" y="913"/>
                  </a:lnTo>
                  <a:lnTo>
                    <a:pt x="316" y="915"/>
                  </a:lnTo>
                  <a:lnTo>
                    <a:pt x="318" y="917"/>
                  </a:lnTo>
                  <a:lnTo>
                    <a:pt x="321" y="921"/>
                  </a:lnTo>
                  <a:lnTo>
                    <a:pt x="321" y="925"/>
                  </a:lnTo>
                  <a:lnTo>
                    <a:pt x="321" y="930"/>
                  </a:lnTo>
                  <a:lnTo>
                    <a:pt x="318" y="928"/>
                  </a:lnTo>
                  <a:lnTo>
                    <a:pt x="316" y="928"/>
                  </a:lnTo>
                  <a:lnTo>
                    <a:pt x="314" y="930"/>
                  </a:lnTo>
                  <a:lnTo>
                    <a:pt x="312" y="930"/>
                  </a:lnTo>
                  <a:lnTo>
                    <a:pt x="308" y="930"/>
                  </a:lnTo>
                  <a:lnTo>
                    <a:pt x="304" y="930"/>
                  </a:lnTo>
                  <a:lnTo>
                    <a:pt x="304" y="932"/>
                  </a:lnTo>
                  <a:lnTo>
                    <a:pt x="304" y="932"/>
                  </a:lnTo>
                  <a:lnTo>
                    <a:pt x="308" y="936"/>
                  </a:lnTo>
                  <a:lnTo>
                    <a:pt x="312" y="936"/>
                  </a:lnTo>
                  <a:lnTo>
                    <a:pt x="314" y="938"/>
                  </a:lnTo>
                  <a:lnTo>
                    <a:pt x="314" y="938"/>
                  </a:lnTo>
                  <a:lnTo>
                    <a:pt x="316" y="938"/>
                  </a:lnTo>
                  <a:lnTo>
                    <a:pt x="318" y="938"/>
                  </a:lnTo>
                  <a:lnTo>
                    <a:pt x="318" y="940"/>
                  </a:lnTo>
                  <a:lnTo>
                    <a:pt x="318" y="942"/>
                  </a:lnTo>
                  <a:lnTo>
                    <a:pt x="316" y="942"/>
                  </a:lnTo>
                  <a:lnTo>
                    <a:pt x="314" y="942"/>
                  </a:lnTo>
                  <a:lnTo>
                    <a:pt x="314" y="944"/>
                  </a:lnTo>
                  <a:lnTo>
                    <a:pt x="314" y="944"/>
                  </a:lnTo>
                  <a:lnTo>
                    <a:pt x="316" y="946"/>
                  </a:lnTo>
                  <a:lnTo>
                    <a:pt x="316" y="951"/>
                  </a:lnTo>
                  <a:lnTo>
                    <a:pt x="316" y="953"/>
                  </a:lnTo>
                  <a:lnTo>
                    <a:pt x="314" y="953"/>
                  </a:lnTo>
                  <a:lnTo>
                    <a:pt x="314" y="955"/>
                  </a:lnTo>
                  <a:lnTo>
                    <a:pt x="310" y="953"/>
                  </a:lnTo>
                  <a:lnTo>
                    <a:pt x="308" y="951"/>
                  </a:lnTo>
                  <a:lnTo>
                    <a:pt x="306" y="951"/>
                  </a:lnTo>
                  <a:lnTo>
                    <a:pt x="306" y="949"/>
                  </a:lnTo>
                  <a:lnTo>
                    <a:pt x="302" y="946"/>
                  </a:lnTo>
                  <a:lnTo>
                    <a:pt x="299" y="946"/>
                  </a:lnTo>
                  <a:lnTo>
                    <a:pt x="299" y="949"/>
                  </a:lnTo>
                  <a:lnTo>
                    <a:pt x="299" y="951"/>
                  </a:lnTo>
                  <a:lnTo>
                    <a:pt x="302" y="951"/>
                  </a:lnTo>
                  <a:lnTo>
                    <a:pt x="304" y="951"/>
                  </a:lnTo>
                  <a:lnTo>
                    <a:pt x="308" y="953"/>
                  </a:lnTo>
                  <a:lnTo>
                    <a:pt x="310" y="955"/>
                  </a:lnTo>
                  <a:lnTo>
                    <a:pt x="312" y="955"/>
                  </a:lnTo>
                  <a:lnTo>
                    <a:pt x="314" y="957"/>
                  </a:lnTo>
                  <a:lnTo>
                    <a:pt x="312" y="959"/>
                  </a:lnTo>
                  <a:lnTo>
                    <a:pt x="310" y="961"/>
                  </a:lnTo>
                  <a:lnTo>
                    <a:pt x="308" y="961"/>
                  </a:lnTo>
                  <a:lnTo>
                    <a:pt x="306" y="961"/>
                  </a:lnTo>
                  <a:lnTo>
                    <a:pt x="304" y="961"/>
                  </a:lnTo>
                  <a:lnTo>
                    <a:pt x="299" y="957"/>
                  </a:lnTo>
                  <a:lnTo>
                    <a:pt x="297" y="955"/>
                  </a:lnTo>
                  <a:lnTo>
                    <a:pt x="295" y="955"/>
                  </a:lnTo>
                  <a:lnTo>
                    <a:pt x="295" y="957"/>
                  </a:lnTo>
                  <a:lnTo>
                    <a:pt x="293" y="959"/>
                  </a:lnTo>
                  <a:lnTo>
                    <a:pt x="293" y="961"/>
                  </a:lnTo>
                  <a:lnTo>
                    <a:pt x="295" y="963"/>
                  </a:lnTo>
                  <a:lnTo>
                    <a:pt x="299" y="965"/>
                  </a:lnTo>
                  <a:lnTo>
                    <a:pt x="299" y="968"/>
                  </a:lnTo>
                  <a:lnTo>
                    <a:pt x="299" y="970"/>
                  </a:lnTo>
                  <a:lnTo>
                    <a:pt x="299" y="970"/>
                  </a:lnTo>
                  <a:lnTo>
                    <a:pt x="297" y="968"/>
                  </a:lnTo>
                  <a:lnTo>
                    <a:pt x="295" y="968"/>
                  </a:lnTo>
                  <a:lnTo>
                    <a:pt x="291" y="965"/>
                  </a:lnTo>
                  <a:lnTo>
                    <a:pt x="289" y="963"/>
                  </a:lnTo>
                  <a:lnTo>
                    <a:pt x="289" y="963"/>
                  </a:lnTo>
                  <a:lnTo>
                    <a:pt x="289" y="968"/>
                  </a:lnTo>
                  <a:lnTo>
                    <a:pt x="291" y="970"/>
                  </a:lnTo>
                  <a:lnTo>
                    <a:pt x="295" y="970"/>
                  </a:lnTo>
                  <a:lnTo>
                    <a:pt x="297" y="972"/>
                  </a:lnTo>
                  <a:lnTo>
                    <a:pt x="297" y="974"/>
                  </a:lnTo>
                  <a:lnTo>
                    <a:pt x="295" y="974"/>
                  </a:lnTo>
                  <a:lnTo>
                    <a:pt x="291" y="974"/>
                  </a:lnTo>
                  <a:lnTo>
                    <a:pt x="289" y="972"/>
                  </a:lnTo>
                  <a:lnTo>
                    <a:pt x="289" y="970"/>
                  </a:lnTo>
                  <a:lnTo>
                    <a:pt x="287" y="968"/>
                  </a:lnTo>
                  <a:lnTo>
                    <a:pt x="285" y="968"/>
                  </a:lnTo>
                  <a:lnTo>
                    <a:pt x="285" y="970"/>
                  </a:lnTo>
                  <a:lnTo>
                    <a:pt x="285" y="972"/>
                  </a:lnTo>
                  <a:lnTo>
                    <a:pt x="285" y="974"/>
                  </a:lnTo>
                  <a:lnTo>
                    <a:pt x="287" y="976"/>
                  </a:lnTo>
                  <a:lnTo>
                    <a:pt x="287" y="976"/>
                  </a:lnTo>
                  <a:lnTo>
                    <a:pt x="287" y="978"/>
                  </a:lnTo>
                  <a:lnTo>
                    <a:pt x="293" y="978"/>
                  </a:lnTo>
                  <a:lnTo>
                    <a:pt x="295" y="978"/>
                  </a:lnTo>
                  <a:lnTo>
                    <a:pt x="295" y="980"/>
                  </a:lnTo>
                  <a:lnTo>
                    <a:pt x="295" y="982"/>
                  </a:lnTo>
                  <a:lnTo>
                    <a:pt x="293" y="984"/>
                  </a:lnTo>
                  <a:lnTo>
                    <a:pt x="291" y="984"/>
                  </a:lnTo>
                  <a:lnTo>
                    <a:pt x="289" y="984"/>
                  </a:lnTo>
                  <a:lnTo>
                    <a:pt x="287" y="984"/>
                  </a:lnTo>
                  <a:lnTo>
                    <a:pt x="285" y="984"/>
                  </a:lnTo>
                  <a:lnTo>
                    <a:pt x="283" y="982"/>
                  </a:lnTo>
                  <a:lnTo>
                    <a:pt x="283" y="980"/>
                  </a:lnTo>
                  <a:lnTo>
                    <a:pt x="283" y="980"/>
                  </a:lnTo>
                  <a:lnTo>
                    <a:pt x="280" y="978"/>
                  </a:lnTo>
                  <a:lnTo>
                    <a:pt x="278" y="978"/>
                  </a:lnTo>
                  <a:lnTo>
                    <a:pt x="278" y="982"/>
                  </a:lnTo>
                  <a:lnTo>
                    <a:pt x="278" y="984"/>
                  </a:lnTo>
                  <a:lnTo>
                    <a:pt x="276" y="987"/>
                  </a:lnTo>
                  <a:lnTo>
                    <a:pt x="274" y="987"/>
                  </a:lnTo>
                  <a:lnTo>
                    <a:pt x="272" y="984"/>
                  </a:lnTo>
                  <a:lnTo>
                    <a:pt x="270" y="982"/>
                  </a:lnTo>
                  <a:lnTo>
                    <a:pt x="268" y="984"/>
                  </a:lnTo>
                  <a:lnTo>
                    <a:pt x="268" y="987"/>
                  </a:lnTo>
                  <a:lnTo>
                    <a:pt x="270" y="987"/>
                  </a:lnTo>
                  <a:lnTo>
                    <a:pt x="274" y="989"/>
                  </a:lnTo>
                  <a:lnTo>
                    <a:pt x="278" y="991"/>
                  </a:lnTo>
                  <a:lnTo>
                    <a:pt x="280" y="993"/>
                  </a:lnTo>
                  <a:lnTo>
                    <a:pt x="283" y="999"/>
                  </a:lnTo>
                  <a:lnTo>
                    <a:pt x="280" y="999"/>
                  </a:lnTo>
                  <a:lnTo>
                    <a:pt x="278" y="999"/>
                  </a:lnTo>
                  <a:lnTo>
                    <a:pt x="276" y="997"/>
                  </a:lnTo>
                  <a:lnTo>
                    <a:pt x="272" y="993"/>
                  </a:lnTo>
                  <a:lnTo>
                    <a:pt x="270" y="991"/>
                  </a:lnTo>
                  <a:lnTo>
                    <a:pt x="268" y="993"/>
                  </a:lnTo>
                  <a:lnTo>
                    <a:pt x="268" y="993"/>
                  </a:lnTo>
                  <a:lnTo>
                    <a:pt x="270" y="995"/>
                  </a:lnTo>
                  <a:lnTo>
                    <a:pt x="272" y="995"/>
                  </a:lnTo>
                  <a:lnTo>
                    <a:pt x="276" y="999"/>
                  </a:lnTo>
                  <a:lnTo>
                    <a:pt x="278" y="1003"/>
                  </a:lnTo>
                  <a:lnTo>
                    <a:pt x="278" y="1006"/>
                  </a:lnTo>
                  <a:lnTo>
                    <a:pt x="278" y="1008"/>
                  </a:lnTo>
                  <a:lnTo>
                    <a:pt x="278" y="1010"/>
                  </a:lnTo>
                  <a:lnTo>
                    <a:pt x="278" y="1012"/>
                  </a:lnTo>
                  <a:lnTo>
                    <a:pt x="276" y="1012"/>
                  </a:lnTo>
                  <a:lnTo>
                    <a:pt x="276" y="1014"/>
                  </a:lnTo>
                  <a:lnTo>
                    <a:pt x="276" y="1018"/>
                  </a:lnTo>
                  <a:lnTo>
                    <a:pt x="274" y="1018"/>
                  </a:lnTo>
                  <a:lnTo>
                    <a:pt x="272" y="1016"/>
                  </a:lnTo>
                  <a:lnTo>
                    <a:pt x="268" y="1016"/>
                  </a:lnTo>
                  <a:lnTo>
                    <a:pt x="266" y="1014"/>
                  </a:lnTo>
                  <a:lnTo>
                    <a:pt x="264" y="1014"/>
                  </a:lnTo>
                  <a:lnTo>
                    <a:pt x="266" y="1016"/>
                  </a:lnTo>
                  <a:lnTo>
                    <a:pt x="268" y="1018"/>
                  </a:lnTo>
                  <a:lnTo>
                    <a:pt x="272" y="1018"/>
                  </a:lnTo>
                  <a:lnTo>
                    <a:pt x="272" y="1020"/>
                  </a:lnTo>
                  <a:lnTo>
                    <a:pt x="270" y="1022"/>
                  </a:lnTo>
                  <a:lnTo>
                    <a:pt x="268" y="1022"/>
                  </a:lnTo>
                  <a:lnTo>
                    <a:pt x="266" y="1020"/>
                  </a:lnTo>
                  <a:lnTo>
                    <a:pt x="264" y="1020"/>
                  </a:lnTo>
                  <a:lnTo>
                    <a:pt x="264" y="1022"/>
                  </a:lnTo>
                  <a:lnTo>
                    <a:pt x="268" y="1024"/>
                  </a:lnTo>
                  <a:lnTo>
                    <a:pt x="268" y="1024"/>
                  </a:lnTo>
                  <a:lnTo>
                    <a:pt x="268" y="1027"/>
                  </a:lnTo>
                  <a:lnTo>
                    <a:pt x="266" y="1029"/>
                  </a:lnTo>
                  <a:lnTo>
                    <a:pt x="264" y="1029"/>
                  </a:lnTo>
                  <a:lnTo>
                    <a:pt x="264" y="1029"/>
                  </a:lnTo>
                  <a:lnTo>
                    <a:pt x="261" y="1027"/>
                  </a:lnTo>
                  <a:lnTo>
                    <a:pt x="259" y="1027"/>
                  </a:lnTo>
                  <a:lnTo>
                    <a:pt x="259" y="1029"/>
                  </a:lnTo>
                  <a:lnTo>
                    <a:pt x="261" y="1029"/>
                  </a:lnTo>
                  <a:lnTo>
                    <a:pt x="264" y="1031"/>
                  </a:lnTo>
                  <a:lnTo>
                    <a:pt x="264" y="1035"/>
                  </a:lnTo>
                  <a:lnTo>
                    <a:pt x="261" y="1035"/>
                  </a:lnTo>
                  <a:lnTo>
                    <a:pt x="257" y="1035"/>
                  </a:lnTo>
                  <a:lnTo>
                    <a:pt x="255" y="1035"/>
                  </a:lnTo>
                  <a:lnTo>
                    <a:pt x="253" y="1035"/>
                  </a:lnTo>
                  <a:lnTo>
                    <a:pt x="253" y="1035"/>
                  </a:lnTo>
                  <a:lnTo>
                    <a:pt x="255" y="1037"/>
                  </a:lnTo>
                  <a:lnTo>
                    <a:pt x="264" y="1037"/>
                  </a:lnTo>
                  <a:lnTo>
                    <a:pt x="266" y="1039"/>
                  </a:lnTo>
                  <a:lnTo>
                    <a:pt x="266" y="1039"/>
                  </a:lnTo>
                  <a:lnTo>
                    <a:pt x="266" y="1041"/>
                  </a:lnTo>
                  <a:lnTo>
                    <a:pt x="264" y="1043"/>
                  </a:lnTo>
                  <a:lnTo>
                    <a:pt x="257" y="1043"/>
                  </a:lnTo>
                  <a:lnTo>
                    <a:pt x="255" y="1043"/>
                  </a:lnTo>
                  <a:lnTo>
                    <a:pt x="251" y="1041"/>
                  </a:lnTo>
                  <a:lnTo>
                    <a:pt x="251" y="1041"/>
                  </a:lnTo>
                  <a:lnTo>
                    <a:pt x="251" y="1046"/>
                  </a:lnTo>
                  <a:lnTo>
                    <a:pt x="255" y="1046"/>
                  </a:lnTo>
                  <a:lnTo>
                    <a:pt x="257" y="1046"/>
                  </a:lnTo>
                  <a:lnTo>
                    <a:pt x="255" y="1048"/>
                  </a:lnTo>
                  <a:lnTo>
                    <a:pt x="255" y="1048"/>
                  </a:lnTo>
                  <a:lnTo>
                    <a:pt x="253" y="1048"/>
                  </a:lnTo>
                  <a:lnTo>
                    <a:pt x="257" y="1050"/>
                  </a:lnTo>
                  <a:lnTo>
                    <a:pt x="259" y="1050"/>
                  </a:lnTo>
                  <a:lnTo>
                    <a:pt x="259" y="1052"/>
                  </a:lnTo>
                  <a:lnTo>
                    <a:pt x="257" y="1054"/>
                  </a:lnTo>
                  <a:lnTo>
                    <a:pt x="255" y="1054"/>
                  </a:lnTo>
                  <a:lnTo>
                    <a:pt x="253" y="1052"/>
                  </a:lnTo>
                  <a:lnTo>
                    <a:pt x="253" y="1054"/>
                  </a:lnTo>
                  <a:lnTo>
                    <a:pt x="255" y="1056"/>
                  </a:lnTo>
                  <a:lnTo>
                    <a:pt x="259" y="1054"/>
                  </a:lnTo>
                  <a:lnTo>
                    <a:pt x="261" y="1056"/>
                  </a:lnTo>
                  <a:lnTo>
                    <a:pt x="261" y="1056"/>
                  </a:lnTo>
                  <a:lnTo>
                    <a:pt x="259" y="1058"/>
                  </a:lnTo>
                  <a:lnTo>
                    <a:pt x="255" y="1060"/>
                  </a:lnTo>
                  <a:lnTo>
                    <a:pt x="253" y="1060"/>
                  </a:lnTo>
                  <a:lnTo>
                    <a:pt x="251" y="1058"/>
                  </a:lnTo>
                  <a:lnTo>
                    <a:pt x="247" y="1056"/>
                  </a:lnTo>
                  <a:lnTo>
                    <a:pt x="247" y="1054"/>
                  </a:lnTo>
                  <a:lnTo>
                    <a:pt x="245" y="1054"/>
                  </a:lnTo>
                  <a:lnTo>
                    <a:pt x="245" y="1054"/>
                  </a:lnTo>
                  <a:lnTo>
                    <a:pt x="240" y="1054"/>
                  </a:lnTo>
                  <a:lnTo>
                    <a:pt x="240" y="1054"/>
                  </a:lnTo>
                  <a:lnTo>
                    <a:pt x="240" y="1056"/>
                  </a:lnTo>
                  <a:lnTo>
                    <a:pt x="247" y="1058"/>
                  </a:lnTo>
                  <a:lnTo>
                    <a:pt x="251" y="1060"/>
                  </a:lnTo>
                  <a:lnTo>
                    <a:pt x="251" y="1062"/>
                  </a:lnTo>
                  <a:lnTo>
                    <a:pt x="249" y="1065"/>
                  </a:lnTo>
                  <a:lnTo>
                    <a:pt x="249" y="1067"/>
                  </a:lnTo>
                  <a:lnTo>
                    <a:pt x="251" y="1065"/>
                  </a:lnTo>
                  <a:lnTo>
                    <a:pt x="253" y="1065"/>
                  </a:lnTo>
                  <a:lnTo>
                    <a:pt x="255" y="1067"/>
                  </a:lnTo>
                  <a:lnTo>
                    <a:pt x="255" y="1067"/>
                  </a:lnTo>
                  <a:lnTo>
                    <a:pt x="255" y="1069"/>
                  </a:lnTo>
                  <a:lnTo>
                    <a:pt x="253" y="1069"/>
                  </a:lnTo>
                  <a:lnTo>
                    <a:pt x="251" y="1071"/>
                  </a:lnTo>
                  <a:lnTo>
                    <a:pt x="251" y="1071"/>
                  </a:lnTo>
                  <a:lnTo>
                    <a:pt x="251" y="1071"/>
                  </a:lnTo>
                  <a:lnTo>
                    <a:pt x="251" y="1071"/>
                  </a:lnTo>
                  <a:close/>
                  <a:moveTo>
                    <a:pt x="247" y="1073"/>
                  </a:moveTo>
                  <a:lnTo>
                    <a:pt x="240" y="1069"/>
                  </a:lnTo>
                  <a:lnTo>
                    <a:pt x="236" y="1069"/>
                  </a:lnTo>
                  <a:lnTo>
                    <a:pt x="236" y="1071"/>
                  </a:lnTo>
                  <a:lnTo>
                    <a:pt x="240" y="1075"/>
                  </a:lnTo>
                  <a:lnTo>
                    <a:pt x="243" y="1075"/>
                  </a:lnTo>
                  <a:lnTo>
                    <a:pt x="247" y="1073"/>
                  </a:lnTo>
                  <a:lnTo>
                    <a:pt x="247" y="1073"/>
                  </a:lnTo>
                  <a:close/>
                  <a:moveTo>
                    <a:pt x="559" y="723"/>
                  </a:moveTo>
                  <a:lnTo>
                    <a:pt x="559" y="725"/>
                  </a:lnTo>
                  <a:lnTo>
                    <a:pt x="563" y="725"/>
                  </a:lnTo>
                  <a:lnTo>
                    <a:pt x="571" y="723"/>
                  </a:lnTo>
                  <a:lnTo>
                    <a:pt x="580" y="725"/>
                  </a:lnTo>
                  <a:lnTo>
                    <a:pt x="584" y="723"/>
                  </a:lnTo>
                  <a:lnTo>
                    <a:pt x="586" y="721"/>
                  </a:lnTo>
                  <a:lnTo>
                    <a:pt x="590" y="725"/>
                  </a:lnTo>
                  <a:lnTo>
                    <a:pt x="597" y="723"/>
                  </a:lnTo>
                  <a:lnTo>
                    <a:pt x="599" y="723"/>
                  </a:lnTo>
                  <a:lnTo>
                    <a:pt x="603" y="719"/>
                  </a:lnTo>
                  <a:lnTo>
                    <a:pt x="603" y="708"/>
                  </a:lnTo>
                  <a:lnTo>
                    <a:pt x="601" y="706"/>
                  </a:lnTo>
                  <a:lnTo>
                    <a:pt x="599" y="702"/>
                  </a:lnTo>
                  <a:lnTo>
                    <a:pt x="595" y="702"/>
                  </a:lnTo>
                  <a:lnTo>
                    <a:pt x="584" y="708"/>
                  </a:lnTo>
                  <a:lnTo>
                    <a:pt x="573" y="708"/>
                  </a:lnTo>
                  <a:lnTo>
                    <a:pt x="569" y="713"/>
                  </a:lnTo>
                  <a:lnTo>
                    <a:pt x="567" y="715"/>
                  </a:lnTo>
                  <a:lnTo>
                    <a:pt x="565" y="719"/>
                  </a:lnTo>
                  <a:lnTo>
                    <a:pt x="559" y="719"/>
                  </a:lnTo>
                  <a:lnTo>
                    <a:pt x="559" y="721"/>
                  </a:lnTo>
                  <a:lnTo>
                    <a:pt x="559" y="723"/>
                  </a:lnTo>
                  <a:lnTo>
                    <a:pt x="559" y="723"/>
                  </a:lnTo>
                  <a:close/>
                  <a:moveTo>
                    <a:pt x="259" y="1046"/>
                  </a:moveTo>
                  <a:lnTo>
                    <a:pt x="264" y="1048"/>
                  </a:lnTo>
                  <a:lnTo>
                    <a:pt x="264" y="1048"/>
                  </a:lnTo>
                  <a:lnTo>
                    <a:pt x="264" y="1046"/>
                  </a:lnTo>
                  <a:lnTo>
                    <a:pt x="261" y="1046"/>
                  </a:lnTo>
                  <a:lnTo>
                    <a:pt x="259" y="1046"/>
                  </a:lnTo>
                  <a:lnTo>
                    <a:pt x="259" y="1046"/>
                  </a:lnTo>
                  <a:close/>
                  <a:moveTo>
                    <a:pt x="280" y="1006"/>
                  </a:moveTo>
                  <a:lnTo>
                    <a:pt x="280" y="1008"/>
                  </a:lnTo>
                  <a:lnTo>
                    <a:pt x="280" y="1006"/>
                  </a:lnTo>
                  <a:lnTo>
                    <a:pt x="280" y="1006"/>
                  </a:lnTo>
                  <a:lnTo>
                    <a:pt x="280" y="1006"/>
                  </a:lnTo>
                  <a:close/>
                  <a:moveTo>
                    <a:pt x="283" y="1001"/>
                  </a:moveTo>
                  <a:lnTo>
                    <a:pt x="283" y="1003"/>
                  </a:lnTo>
                  <a:lnTo>
                    <a:pt x="283" y="1003"/>
                  </a:lnTo>
                  <a:lnTo>
                    <a:pt x="283" y="1001"/>
                  </a:lnTo>
                  <a:lnTo>
                    <a:pt x="283" y="1001"/>
                  </a:lnTo>
                  <a:lnTo>
                    <a:pt x="283" y="1001"/>
                  </a:lnTo>
                  <a:close/>
                  <a:moveTo>
                    <a:pt x="285" y="995"/>
                  </a:moveTo>
                  <a:lnTo>
                    <a:pt x="285" y="995"/>
                  </a:lnTo>
                  <a:lnTo>
                    <a:pt x="285" y="995"/>
                  </a:lnTo>
                  <a:lnTo>
                    <a:pt x="285" y="995"/>
                  </a:lnTo>
                  <a:lnTo>
                    <a:pt x="285" y="995"/>
                  </a:lnTo>
                  <a:lnTo>
                    <a:pt x="285" y="995"/>
                  </a:lnTo>
                  <a:lnTo>
                    <a:pt x="285" y="995"/>
                  </a:lnTo>
                  <a:close/>
                  <a:moveTo>
                    <a:pt x="280" y="987"/>
                  </a:moveTo>
                  <a:lnTo>
                    <a:pt x="280" y="989"/>
                  </a:lnTo>
                  <a:lnTo>
                    <a:pt x="285" y="989"/>
                  </a:lnTo>
                  <a:lnTo>
                    <a:pt x="285" y="991"/>
                  </a:lnTo>
                  <a:lnTo>
                    <a:pt x="289" y="991"/>
                  </a:lnTo>
                  <a:lnTo>
                    <a:pt x="289" y="989"/>
                  </a:lnTo>
                  <a:lnTo>
                    <a:pt x="287" y="987"/>
                  </a:lnTo>
                  <a:lnTo>
                    <a:pt x="285" y="987"/>
                  </a:lnTo>
                  <a:lnTo>
                    <a:pt x="283" y="984"/>
                  </a:lnTo>
                  <a:lnTo>
                    <a:pt x="280" y="987"/>
                  </a:lnTo>
                  <a:lnTo>
                    <a:pt x="280" y="987"/>
                  </a:lnTo>
                  <a:close/>
                  <a:moveTo>
                    <a:pt x="297" y="984"/>
                  </a:moveTo>
                  <a:lnTo>
                    <a:pt x="299" y="982"/>
                  </a:lnTo>
                  <a:lnTo>
                    <a:pt x="297" y="980"/>
                  </a:lnTo>
                  <a:lnTo>
                    <a:pt x="297" y="980"/>
                  </a:lnTo>
                  <a:lnTo>
                    <a:pt x="297" y="984"/>
                  </a:lnTo>
                  <a:lnTo>
                    <a:pt x="297" y="984"/>
                  </a:lnTo>
                  <a:close/>
                  <a:moveTo>
                    <a:pt x="295" y="959"/>
                  </a:moveTo>
                  <a:lnTo>
                    <a:pt x="295" y="961"/>
                  </a:lnTo>
                  <a:lnTo>
                    <a:pt x="299" y="963"/>
                  </a:lnTo>
                  <a:lnTo>
                    <a:pt x="302" y="965"/>
                  </a:lnTo>
                  <a:lnTo>
                    <a:pt x="304" y="968"/>
                  </a:lnTo>
                  <a:lnTo>
                    <a:pt x="304" y="965"/>
                  </a:lnTo>
                  <a:lnTo>
                    <a:pt x="304" y="963"/>
                  </a:lnTo>
                  <a:lnTo>
                    <a:pt x="299" y="961"/>
                  </a:lnTo>
                  <a:lnTo>
                    <a:pt x="297" y="959"/>
                  </a:lnTo>
                  <a:lnTo>
                    <a:pt x="295" y="959"/>
                  </a:lnTo>
                  <a:lnTo>
                    <a:pt x="295" y="959"/>
                  </a:lnTo>
                  <a:close/>
                  <a:moveTo>
                    <a:pt x="321" y="913"/>
                  </a:moveTo>
                  <a:lnTo>
                    <a:pt x="321" y="917"/>
                  </a:lnTo>
                  <a:lnTo>
                    <a:pt x="323" y="919"/>
                  </a:lnTo>
                  <a:lnTo>
                    <a:pt x="323" y="923"/>
                  </a:lnTo>
                  <a:lnTo>
                    <a:pt x="325" y="928"/>
                  </a:lnTo>
                  <a:lnTo>
                    <a:pt x="327" y="928"/>
                  </a:lnTo>
                  <a:lnTo>
                    <a:pt x="325" y="923"/>
                  </a:lnTo>
                  <a:lnTo>
                    <a:pt x="327" y="919"/>
                  </a:lnTo>
                  <a:lnTo>
                    <a:pt x="325" y="917"/>
                  </a:lnTo>
                  <a:lnTo>
                    <a:pt x="323" y="915"/>
                  </a:lnTo>
                  <a:lnTo>
                    <a:pt x="321" y="913"/>
                  </a:lnTo>
                  <a:lnTo>
                    <a:pt x="321" y="913"/>
                  </a:lnTo>
                  <a:lnTo>
                    <a:pt x="321" y="913"/>
                  </a:lnTo>
                  <a:close/>
                  <a:moveTo>
                    <a:pt x="339" y="902"/>
                  </a:moveTo>
                  <a:lnTo>
                    <a:pt x="339" y="904"/>
                  </a:lnTo>
                  <a:lnTo>
                    <a:pt x="342" y="904"/>
                  </a:lnTo>
                  <a:lnTo>
                    <a:pt x="342" y="902"/>
                  </a:lnTo>
                  <a:lnTo>
                    <a:pt x="342" y="902"/>
                  </a:lnTo>
                  <a:lnTo>
                    <a:pt x="339" y="902"/>
                  </a:lnTo>
                  <a:lnTo>
                    <a:pt x="339" y="902"/>
                  </a:lnTo>
                  <a:close/>
                  <a:moveTo>
                    <a:pt x="346" y="898"/>
                  </a:moveTo>
                  <a:lnTo>
                    <a:pt x="346" y="898"/>
                  </a:lnTo>
                  <a:lnTo>
                    <a:pt x="346" y="898"/>
                  </a:lnTo>
                  <a:lnTo>
                    <a:pt x="346" y="896"/>
                  </a:lnTo>
                  <a:lnTo>
                    <a:pt x="346" y="898"/>
                  </a:lnTo>
                  <a:lnTo>
                    <a:pt x="346" y="898"/>
                  </a:lnTo>
                  <a:close/>
                  <a:moveTo>
                    <a:pt x="377" y="894"/>
                  </a:moveTo>
                  <a:lnTo>
                    <a:pt x="380" y="892"/>
                  </a:lnTo>
                  <a:lnTo>
                    <a:pt x="382" y="892"/>
                  </a:lnTo>
                  <a:lnTo>
                    <a:pt x="382" y="890"/>
                  </a:lnTo>
                  <a:lnTo>
                    <a:pt x="380" y="885"/>
                  </a:lnTo>
                  <a:lnTo>
                    <a:pt x="380" y="885"/>
                  </a:lnTo>
                  <a:lnTo>
                    <a:pt x="377" y="883"/>
                  </a:lnTo>
                  <a:lnTo>
                    <a:pt x="375" y="883"/>
                  </a:lnTo>
                  <a:lnTo>
                    <a:pt x="373" y="885"/>
                  </a:lnTo>
                  <a:lnTo>
                    <a:pt x="373" y="887"/>
                  </a:lnTo>
                  <a:lnTo>
                    <a:pt x="371" y="890"/>
                  </a:lnTo>
                  <a:lnTo>
                    <a:pt x="373" y="892"/>
                  </a:lnTo>
                  <a:lnTo>
                    <a:pt x="375" y="894"/>
                  </a:lnTo>
                  <a:lnTo>
                    <a:pt x="377" y="894"/>
                  </a:lnTo>
                  <a:lnTo>
                    <a:pt x="377" y="894"/>
                  </a:lnTo>
                  <a:close/>
                  <a:moveTo>
                    <a:pt x="390" y="892"/>
                  </a:moveTo>
                  <a:lnTo>
                    <a:pt x="388" y="890"/>
                  </a:lnTo>
                  <a:lnTo>
                    <a:pt x="390" y="887"/>
                  </a:lnTo>
                  <a:lnTo>
                    <a:pt x="388" y="890"/>
                  </a:lnTo>
                  <a:lnTo>
                    <a:pt x="388" y="892"/>
                  </a:lnTo>
                  <a:lnTo>
                    <a:pt x="388" y="894"/>
                  </a:lnTo>
                  <a:lnTo>
                    <a:pt x="390" y="892"/>
                  </a:lnTo>
                  <a:lnTo>
                    <a:pt x="390" y="892"/>
                  </a:lnTo>
                  <a:close/>
                  <a:moveTo>
                    <a:pt x="624" y="761"/>
                  </a:moveTo>
                  <a:lnTo>
                    <a:pt x="626" y="761"/>
                  </a:lnTo>
                  <a:lnTo>
                    <a:pt x="628" y="759"/>
                  </a:lnTo>
                  <a:lnTo>
                    <a:pt x="628" y="759"/>
                  </a:lnTo>
                  <a:lnTo>
                    <a:pt x="624" y="759"/>
                  </a:lnTo>
                  <a:lnTo>
                    <a:pt x="624" y="761"/>
                  </a:lnTo>
                  <a:lnTo>
                    <a:pt x="624" y="761"/>
                  </a:lnTo>
                  <a:close/>
                  <a:moveTo>
                    <a:pt x="584" y="727"/>
                  </a:moveTo>
                  <a:lnTo>
                    <a:pt x="584" y="727"/>
                  </a:lnTo>
                  <a:lnTo>
                    <a:pt x="588" y="727"/>
                  </a:lnTo>
                  <a:lnTo>
                    <a:pt x="588" y="725"/>
                  </a:lnTo>
                  <a:lnTo>
                    <a:pt x="584" y="725"/>
                  </a:lnTo>
                  <a:lnTo>
                    <a:pt x="584" y="725"/>
                  </a:lnTo>
                  <a:lnTo>
                    <a:pt x="584" y="727"/>
                  </a:lnTo>
                  <a:lnTo>
                    <a:pt x="584" y="727"/>
                  </a:lnTo>
                  <a:close/>
                  <a:moveTo>
                    <a:pt x="565" y="710"/>
                  </a:moveTo>
                  <a:lnTo>
                    <a:pt x="567" y="710"/>
                  </a:lnTo>
                  <a:lnTo>
                    <a:pt x="569" y="710"/>
                  </a:lnTo>
                  <a:lnTo>
                    <a:pt x="569" y="708"/>
                  </a:lnTo>
                  <a:lnTo>
                    <a:pt x="567" y="708"/>
                  </a:lnTo>
                  <a:lnTo>
                    <a:pt x="565" y="710"/>
                  </a:lnTo>
                  <a:lnTo>
                    <a:pt x="565" y="710"/>
                  </a:lnTo>
                  <a:close/>
                  <a:moveTo>
                    <a:pt x="601" y="700"/>
                  </a:moveTo>
                  <a:lnTo>
                    <a:pt x="601" y="702"/>
                  </a:lnTo>
                  <a:lnTo>
                    <a:pt x="603" y="704"/>
                  </a:lnTo>
                  <a:lnTo>
                    <a:pt x="603" y="702"/>
                  </a:lnTo>
                  <a:lnTo>
                    <a:pt x="603" y="700"/>
                  </a:lnTo>
                  <a:lnTo>
                    <a:pt x="601" y="700"/>
                  </a:lnTo>
                  <a:lnTo>
                    <a:pt x="601" y="700"/>
                  </a:lnTo>
                  <a:lnTo>
                    <a:pt x="601" y="700"/>
                  </a:lnTo>
                  <a:close/>
                  <a:moveTo>
                    <a:pt x="626" y="624"/>
                  </a:moveTo>
                  <a:lnTo>
                    <a:pt x="626" y="628"/>
                  </a:lnTo>
                  <a:lnTo>
                    <a:pt x="626" y="628"/>
                  </a:lnTo>
                  <a:lnTo>
                    <a:pt x="626" y="632"/>
                  </a:lnTo>
                  <a:lnTo>
                    <a:pt x="628" y="637"/>
                  </a:lnTo>
                  <a:lnTo>
                    <a:pt x="630" y="641"/>
                  </a:lnTo>
                  <a:lnTo>
                    <a:pt x="635" y="643"/>
                  </a:lnTo>
                  <a:lnTo>
                    <a:pt x="641" y="645"/>
                  </a:lnTo>
                  <a:lnTo>
                    <a:pt x="643" y="649"/>
                  </a:lnTo>
                  <a:lnTo>
                    <a:pt x="647" y="651"/>
                  </a:lnTo>
                  <a:lnTo>
                    <a:pt x="649" y="651"/>
                  </a:lnTo>
                  <a:lnTo>
                    <a:pt x="649" y="654"/>
                  </a:lnTo>
                  <a:lnTo>
                    <a:pt x="654" y="656"/>
                  </a:lnTo>
                  <a:lnTo>
                    <a:pt x="656" y="654"/>
                  </a:lnTo>
                  <a:lnTo>
                    <a:pt x="656" y="651"/>
                  </a:lnTo>
                  <a:lnTo>
                    <a:pt x="658" y="651"/>
                  </a:lnTo>
                  <a:lnTo>
                    <a:pt x="654" y="647"/>
                  </a:lnTo>
                  <a:lnTo>
                    <a:pt x="649" y="645"/>
                  </a:lnTo>
                  <a:lnTo>
                    <a:pt x="649" y="645"/>
                  </a:lnTo>
                  <a:lnTo>
                    <a:pt x="647" y="643"/>
                  </a:lnTo>
                  <a:lnTo>
                    <a:pt x="647" y="641"/>
                  </a:lnTo>
                  <a:lnTo>
                    <a:pt x="649" y="639"/>
                  </a:lnTo>
                  <a:lnTo>
                    <a:pt x="651" y="641"/>
                  </a:lnTo>
                  <a:lnTo>
                    <a:pt x="654" y="643"/>
                  </a:lnTo>
                  <a:lnTo>
                    <a:pt x="658" y="643"/>
                  </a:lnTo>
                  <a:lnTo>
                    <a:pt x="660" y="645"/>
                  </a:lnTo>
                  <a:lnTo>
                    <a:pt x="660" y="643"/>
                  </a:lnTo>
                  <a:lnTo>
                    <a:pt x="660" y="639"/>
                  </a:lnTo>
                  <a:lnTo>
                    <a:pt x="649" y="635"/>
                  </a:lnTo>
                  <a:lnTo>
                    <a:pt x="647" y="628"/>
                  </a:lnTo>
                  <a:lnTo>
                    <a:pt x="645" y="628"/>
                  </a:lnTo>
                  <a:lnTo>
                    <a:pt x="641" y="628"/>
                  </a:lnTo>
                  <a:lnTo>
                    <a:pt x="637" y="624"/>
                  </a:lnTo>
                  <a:lnTo>
                    <a:pt x="632" y="624"/>
                  </a:lnTo>
                  <a:lnTo>
                    <a:pt x="630" y="624"/>
                  </a:lnTo>
                  <a:lnTo>
                    <a:pt x="626" y="624"/>
                  </a:lnTo>
                  <a:lnTo>
                    <a:pt x="626" y="624"/>
                  </a:lnTo>
                  <a:lnTo>
                    <a:pt x="626" y="624"/>
                  </a:lnTo>
                  <a:close/>
                  <a:moveTo>
                    <a:pt x="616" y="626"/>
                  </a:moveTo>
                  <a:lnTo>
                    <a:pt x="618" y="626"/>
                  </a:lnTo>
                  <a:lnTo>
                    <a:pt x="618" y="624"/>
                  </a:lnTo>
                  <a:lnTo>
                    <a:pt x="620" y="620"/>
                  </a:lnTo>
                  <a:lnTo>
                    <a:pt x="616" y="624"/>
                  </a:lnTo>
                  <a:lnTo>
                    <a:pt x="613" y="626"/>
                  </a:lnTo>
                  <a:lnTo>
                    <a:pt x="616" y="626"/>
                  </a:lnTo>
                  <a:lnTo>
                    <a:pt x="616" y="626"/>
                  </a:lnTo>
                  <a:close/>
                  <a:moveTo>
                    <a:pt x="624" y="620"/>
                  </a:moveTo>
                  <a:lnTo>
                    <a:pt x="628" y="622"/>
                  </a:lnTo>
                  <a:lnTo>
                    <a:pt x="635" y="622"/>
                  </a:lnTo>
                  <a:lnTo>
                    <a:pt x="637" y="624"/>
                  </a:lnTo>
                  <a:lnTo>
                    <a:pt x="643" y="624"/>
                  </a:lnTo>
                  <a:lnTo>
                    <a:pt x="647" y="626"/>
                  </a:lnTo>
                  <a:lnTo>
                    <a:pt x="649" y="626"/>
                  </a:lnTo>
                  <a:lnTo>
                    <a:pt x="651" y="628"/>
                  </a:lnTo>
                  <a:lnTo>
                    <a:pt x="651" y="630"/>
                  </a:lnTo>
                  <a:lnTo>
                    <a:pt x="654" y="632"/>
                  </a:lnTo>
                  <a:lnTo>
                    <a:pt x="658" y="630"/>
                  </a:lnTo>
                  <a:lnTo>
                    <a:pt x="660" y="632"/>
                  </a:lnTo>
                  <a:lnTo>
                    <a:pt x="662" y="632"/>
                  </a:lnTo>
                  <a:lnTo>
                    <a:pt x="662" y="630"/>
                  </a:lnTo>
                  <a:lnTo>
                    <a:pt x="662" y="628"/>
                  </a:lnTo>
                  <a:lnTo>
                    <a:pt x="662" y="624"/>
                  </a:lnTo>
                  <a:lnTo>
                    <a:pt x="664" y="624"/>
                  </a:lnTo>
                  <a:lnTo>
                    <a:pt x="660" y="620"/>
                  </a:lnTo>
                  <a:lnTo>
                    <a:pt x="656" y="620"/>
                  </a:lnTo>
                  <a:lnTo>
                    <a:pt x="651" y="618"/>
                  </a:lnTo>
                  <a:lnTo>
                    <a:pt x="647" y="618"/>
                  </a:lnTo>
                  <a:lnTo>
                    <a:pt x="639" y="618"/>
                  </a:lnTo>
                  <a:lnTo>
                    <a:pt x="637" y="618"/>
                  </a:lnTo>
                  <a:lnTo>
                    <a:pt x="630" y="618"/>
                  </a:lnTo>
                  <a:lnTo>
                    <a:pt x="626" y="618"/>
                  </a:lnTo>
                  <a:lnTo>
                    <a:pt x="626" y="618"/>
                  </a:lnTo>
                  <a:lnTo>
                    <a:pt x="624" y="620"/>
                  </a:lnTo>
                  <a:lnTo>
                    <a:pt x="624" y="620"/>
                  </a:lnTo>
                  <a:close/>
                  <a:moveTo>
                    <a:pt x="609" y="605"/>
                  </a:moveTo>
                  <a:lnTo>
                    <a:pt x="611" y="609"/>
                  </a:lnTo>
                  <a:lnTo>
                    <a:pt x="618" y="609"/>
                  </a:lnTo>
                  <a:lnTo>
                    <a:pt x="622" y="613"/>
                  </a:lnTo>
                  <a:lnTo>
                    <a:pt x="626" y="616"/>
                  </a:lnTo>
                  <a:lnTo>
                    <a:pt x="635" y="616"/>
                  </a:lnTo>
                  <a:lnTo>
                    <a:pt x="647" y="616"/>
                  </a:lnTo>
                  <a:lnTo>
                    <a:pt x="651" y="616"/>
                  </a:lnTo>
                  <a:lnTo>
                    <a:pt x="651" y="613"/>
                  </a:lnTo>
                  <a:lnTo>
                    <a:pt x="647" y="611"/>
                  </a:lnTo>
                  <a:lnTo>
                    <a:pt x="637" y="613"/>
                  </a:lnTo>
                  <a:lnTo>
                    <a:pt x="632" y="611"/>
                  </a:lnTo>
                  <a:lnTo>
                    <a:pt x="628" y="607"/>
                  </a:lnTo>
                  <a:lnTo>
                    <a:pt x="624" y="607"/>
                  </a:lnTo>
                  <a:lnTo>
                    <a:pt x="622" y="605"/>
                  </a:lnTo>
                  <a:lnTo>
                    <a:pt x="624" y="603"/>
                  </a:lnTo>
                  <a:lnTo>
                    <a:pt x="626" y="603"/>
                  </a:lnTo>
                  <a:lnTo>
                    <a:pt x="632" y="609"/>
                  </a:lnTo>
                  <a:lnTo>
                    <a:pt x="639" y="609"/>
                  </a:lnTo>
                  <a:lnTo>
                    <a:pt x="643" y="609"/>
                  </a:lnTo>
                  <a:lnTo>
                    <a:pt x="641" y="607"/>
                  </a:lnTo>
                  <a:lnTo>
                    <a:pt x="632" y="601"/>
                  </a:lnTo>
                  <a:lnTo>
                    <a:pt x="620" y="599"/>
                  </a:lnTo>
                  <a:lnTo>
                    <a:pt x="618" y="599"/>
                  </a:lnTo>
                  <a:lnTo>
                    <a:pt x="618" y="603"/>
                  </a:lnTo>
                  <a:lnTo>
                    <a:pt x="611" y="603"/>
                  </a:lnTo>
                  <a:lnTo>
                    <a:pt x="609" y="605"/>
                  </a:lnTo>
                  <a:lnTo>
                    <a:pt x="609" y="605"/>
                  </a:lnTo>
                  <a:close/>
                  <a:moveTo>
                    <a:pt x="670" y="616"/>
                  </a:moveTo>
                  <a:lnTo>
                    <a:pt x="672" y="618"/>
                  </a:lnTo>
                  <a:lnTo>
                    <a:pt x="675" y="616"/>
                  </a:lnTo>
                  <a:lnTo>
                    <a:pt x="675" y="613"/>
                  </a:lnTo>
                  <a:lnTo>
                    <a:pt x="670" y="613"/>
                  </a:lnTo>
                  <a:lnTo>
                    <a:pt x="670" y="616"/>
                  </a:lnTo>
                  <a:lnTo>
                    <a:pt x="670" y="616"/>
                  </a:lnTo>
                  <a:close/>
                  <a:moveTo>
                    <a:pt x="675" y="557"/>
                  </a:moveTo>
                  <a:lnTo>
                    <a:pt x="670" y="561"/>
                  </a:lnTo>
                  <a:lnTo>
                    <a:pt x="670" y="565"/>
                  </a:lnTo>
                  <a:lnTo>
                    <a:pt x="672" y="567"/>
                  </a:lnTo>
                  <a:lnTo>
                    <a:pt x="677" y="567"/>
                  </a:lnTo>
                  <a:lnTo>
                    <a:pt x="681" y="571"/>
                  </a:lnTo>
                  <a:lnTo>
                    <a:pt x="683" y="571"/>
                  </a:lnTo>
                  <a:lnTo>
                    <a:pt x="687" y="571"/>
                  </a:lnTo>
                  <a:lnTo>
                    <a:pt x="691" y="569"/>
                  </a:lnTo>
                  <a:lnTo>
                    <a:pt x="691" y="567"/>
                  </a:lnTo>
                  <a:lnTo>
                    <a:pt x="694" y="565"/>
                  </a:lnTo>
                  <a:lnTo>
                    <a:pt x="691" y="559"/>
                  </a:lnTo>
                  <a:lnTo>
                    <a:pt x="685" y="554"/>
                  </a:lnTo>
                  <a:lnTo>
                    <a:pt x="679" y="554"/>
                  </a:lnTo>
                  <a:lnTo>
                    <a:pt x="675" y="557"/>
                  </a:lnTo>
                  <a:lnTo>
                    <a:pt x="675" y="557"/>
                  </a:lnTo>
                  <a:close/>
                  <a:moveTo>
                    <a:pt x="710" y="552"/>
                  </a:moveTo>
                  <a:lnTo>
                    <a:pt x="713" y="552"/>
                  </a:lnTo>
                  <a:lnTo>
                    <a:pt x="717" y="550"/>
                  </a:lnTo>
                  <a:lnTo>
                    <a:pt x="717" y="548"/>
                  </a:lnTo>
                  <a:lnTo>
                    <a:pt x="715" y="548"/>
                  </a:lnTo>
                  <a:lnTo>
                    <a:pt x="710" y="550"/>
                  </a:lnTo>
                  <a:lnTo>
                    <a:pt x="710" y="552"/>
                  </a:lnTo>
                  <a:lnTo>
                    <a:pt x="710" y="552"/>
                  </a:lnTo>
                  <a:close/>
                  <a:moveTo>
                    <a:pt x="694" y="531"/>
                  </a:moveTo>
                  <a:lnTo>
                    <a:pt x="694" y="533"/>
                  </a:lnTo>
                  <a:lnTo>
                    <a:pt x="694" y="538"/>
                  </a:lnTo>
                  <a:lnTo>
                    <a:pt x="694" y="542"/>
                  </a:lnTo>
                  <a:lnTo>
                    <a:pt x="698" y="544"/>
                  </a:lnTo>
                  <a:lnTo>
                    <a:pt x="700" y="542"/>
                  </a:lnTo>
                  <a:lnTo>
                    <a:pt x="700" y="540"/>
                  </a:lnTo>
                  <a:lnTo>
                    <a:pt x="702" y="538"/>
                  </a:lnTo>
                  <a:lnTo>
                    <a:pt x="700" y="533"/>
                  </a:lnTo>
                  <a:lnTo>
                    <a:pt x="698" y="531"/>
                  </a:lnTo>
                  <a:lnTo>
                    <a:pt x="694" y="531"/>
                  </a:lnTo>
                  <a:lnTo>
                    <a:pt x="694" y="531"/>
                  </a:lnTo>
                  <a:close/>
                  <a:moveTo>
                    <a:pt x="719" y="514"/>
                  </a:moveTo>
                  <a:lnTo>
                    <a:pt x="719" y="523"/>
                  </a:lnTo>
                  <a:lnTo>
                    <a:pt x="717" y="527"/>
                  </a:lnTo>
                  <a:lnTo>
                    <a:pt x="719" y="531"/>
                  </a:lnTo>
                  <a:lnTo>
                    <a:pt x="723" y="533"/>
                  </a:lnTo>
                  <a:lnTo>
                    <a:pt x="727" y="533"/>
                  </a:lnTo>
                  <a:lnTo>
                    <a:pt x="732" y="533"/>
                  </a:lnTo>
                  <a:lnTo>
                    <a:pt x="732" y="531"/>
                  </a:lnTo>
                  <a:lnTo>
                    <a:pt x="734" y="535"/>
                  </a:lnTo>
                  <a:lnTo>
                    <a:pt x="736" y="535"/>
                  </a:lnTo>
                  <a:lnTo>
                    <a:pt x="738" y="531"/>
                  </a:lnTo>
                  <a:lnTo>
                    <a:pt x="740" y="531"/>
                  </a:lnTo>
                  <a:lnTo>
                    <a:pt x="740" y="525"/>
                  </a:lnTo>
                  <a:lnTo>
                    <a:pt x="736" y="523"/>
                  </a:lnTo>
                  <a:lnTo>
                    <a:pt x="736" y="527"/>
                  </a:lnTo>
                  <a:lnTo>
                    <a:pt x="736" y="529"/>
                  </a:lnTo>
                  <a:lnTo>
                    <a:pt x="734" y="527"/>
                  </a:lnTo>
                  <a:lnTo>
                    <a:pt x="732" y="523"/>
                  </a:lnTo>
                  <a:lnTo>
                    <a:pt x="732" y="521"/>
                  </a:lnTo>
                  <a:lnTo>
                    <a:pt x="729" y="519"/>
                  </a:lnTo>
                  <a:lnTo>
                    <a:pt x="729" y="517"/>
                  </a:lnTo>
                  <a:lnTo>
                    <a:pt x="732" y="517"/>
                  </a:lnTo>
                  <a:lnTo>
                    <a:pt x="732" y="512"/>
                  </a:lnTo>
                  <a:lnTo>
                    <a:pt x="729" y="512"/>
                  </a:lnTo>
                  <a:lnTo>
                    <a:pt x="727" y="514"/>
                  </a:lnTo>
                  <a:lnTo>
                    <a:pt x="723" y="514"/>
                  </a:lnTo>
                  <a:lnTo>
                    <a:pt x="723" y="514"/>
                  </a:lnTo>
                  <a:lnTo>
                    <a:pt x="719" y="514"/>
                  </a:lnTo>
                  <a:lnTo>
                    <a:pt x="719" y="514"/>
                  </a:lnTo>
                  <a:close/>
                  <a:moveTo>
                    <a:pt x="723" y="451"/>
                  </a:moveTo>
                  <a:lnTo>
                    <a:pt x="721" y="455"/>
                  </a:lnTo>
                  <a:lnTo>
                    <a:pt x="721" y="455"/>
                  </a:lnTo>
                  <a:lnTo>
                    <a:pt x="723" y="457"/>
                  </a:lnTo>
                  <a:lnTo>
                    <a:pt x="723" y="460"/>
                  </a:lnTo>
                  <a:lnTo>
                    <a:pt x="723" y="462"/>
                  </a:lnTo>
                  <a:lnTo>
                    <a:pt x="723" y="468"/>
                  </a:lnTo>
                  <a:lnTo>
                    <a:pt x="725" y="472"/>
                  </a:lnTo>
                  <a:lnTo>
                    <a:pt x="725" y="479"/>
                  </a:lnTo>
                  <a:lnTo>
                    <a:pt x="723" y="483"/>
                  </a:lnTo>
                  <a:lnTo>
                    <a:pt x="723" y="487"/>
                  </a:lnTo>
                  <a:lnTo>
                    <a:pt x="725" y="489"/>
                  </a:lnTo>
                  <a:lnTo>
                    <a:pt x="727" y="487"/>
                  </a:lnTo>
                  <a:lnTo>
                    <a:pt x="727" y="481"/>
                  </a:lnTo>
                  <a:lnTo>
                    <a:pt x="729" y="479"/>
                  </a:lnTo>
                  <a:lnTo>
                    <a:pt x="729" y="474"/>
                  </a:lnTo>
                  <a:lnTo>
                    <a:pt x="725" y="470"/>
                  </a:lnTo>
                  <a:lnTo>
                    <a:pt x="725" y="462"/>
                  </a:lnTo>
                  <a:lnTo>
                    <a:pt x="727" y="457"/>
                  </a:lnTo>
                  <a:lnTo>
                    <a:pt x="725" y="453"/>
                  </a:lnTo>
                  <a:lnTo>
                    <a:pt x="723" y="451"/>
                  </a:lnTo>
                  <a:lnTo>
                    <a:pt x="723" y="451"/>
                  </a:lnTo>
                  <a:close/>
                  <a:moveTo>
                    <a:pt x="694" y="462"/>
                  </a:moveTo>
                  <a:lnTo>
                    <a:pt x="694" y="464"/>
                  </a:lnTo>
                  <a:lnTo>
                    <a:pt x="694" y="466"/>
                  </a:lnTo>
                  <a:lnTo>
                    <a:pt x="698" y="466"/>
                  </a:lnTo>
                  <a:lnTo>
                    <a:pt x="700" y="464"/>
                  </a:lnTo>
                  <a:lnTo>
                    <a:pt x="700" y="462"/>
                  </a:lnTo>
                  <a:lnTo>
                    <a:pt x="696" y="460"/>
                  </a:lnTo>
                  <a:lnTo>
                    <a:pt x="694" y="462"/>
                  </a:lnTo>
                  <a:lnTo>
                    <a:pt x="694" y="462"/>
                  </a:lnTo>
                  <a:close/>
                  <a:moveTo>
                    <a:pt x="689" y="455"/>
                  </a:moveTo>
                  <a:lnTo>
                    <a:pt x="691" y="457"/>
                  </a:lnTo>
                  <a:lnTo>
                    <a:pt x="694" y="457"/>
                  </a:lnTo>
                  <a:lnTo>
                    <a:pt x="691" y="453"/>
                  </a:lnTo>
                  <a:lnTo>
                    <a:pt x="689" y="453"/>
                  </a:lnTo>
                  <a:lnTo>
                    <a:pt x="689" y="455"/>
                  </a:lnTo>
                  <a:lnTo>
                    <a:pt x="689" y="455"/>
                  </a:lnTo>
                  <a:close/>
                  <a:moveTo>
                    <a:pt x="715" y="390"/>
                  </a:moveTo>
                  <a:lnTo>
                    <a:pt x="719" y="394"/>
                  </a:lnTo>
                  <a:lnTo>
                    <a:pt x="721" y="396"/>
                  </a:lnTo>
                  <a:lnTo>
                    <a:pt x="723" y="396"/>
                  </a:lnTo>
                  <a:lnTo>
                    <a:pt x="723" y="394"/>
                  </a:lnTo>
                  <a:lnTo>
                    <a:pt x="721" y="392"/>
                  </a:lnTo>
                  <a:lnTo>
                    <a:pt x="717" y="388"/>
                  </a:lnTo>
                  <a:lnTo>
                    <a:pt x="717" y="388"/>
                  </a:lnTo>
                  <a:lnTo>
                    <a:pt x="715" y="390"/>
                  </a:lnTo>
                  <a:lnTo>
                    <a:pt x="715" y="390"/>
                  </a:lnTo>
                  <a:close/>
                  <a:moveTo>
                    <a:pt x="740" y="405"/>
                  </a:moveTo>
                  <a:lnTo>
                    <a:pt x="740" y="405"/>
                  </a:lnTo>
                  <a:lnTo>
                    <a:pt x="742" y="407"/>
                  </a:lnTo>
                  <a:lnTo>
                    <a:pt x="744" y="407"/>
                  </a:lnTo>
                  <a:lnTo>
                    <a:pt x="746" y="405"/>
                  </a:lnTo>
                  <a:lnTo>
                    <a:pt x="744" y="403"/>
                  </a:lnTo>
                  <a:lnTo>
                    <a:pt x="746" y="398"/>
                  </a:lnTo>
                  <a:lnTo>
                    <a:pt x="746" y="396"/>
                  </a:lnTo>
                  <a:lnTo>
                    <a:pt x="746" y="392"/>
                  </a:lnTo>
                  <a:lnTo>
                    <a:pt x="742" y="398"/>
                  </a:lnTo>
                  <a:lnTo>
                    <a:pt x="742" y="401"/>
                  </a:lnTo>
                  <a:lnTo>
                    <a:pt x="740" y="405"/>
                  </a:lnTo>
                  <a:lnTo>
                    <a:pt x="740" y="405"/>
                  </a:lnTo>
                  <a:close/>
                  <a:moveTo>
                    <a:pt x="729" y="382"/>
                  </a:moveTo>
                  <a:lnTo>
                    <a:pt x="729" y="384"/>
                  </a:lnTo>
                  <a:lnTo>
                    <a:pt x="732" y="382"/>
                  </a:lnTo>
                  <a:lnTo>
                    <a:pt x="734" y="377"/>
                  </a:lnTo>
                  <a:lnTo>
                    <a:pt x="732" y="375"/>
                  </a:lnTo>
                  <a:lnTo>
                    <a:pt x="732" y="377"/>
                  </a:lnTo>
                  <a:lnTo>
                    <a:pt x="729" y="382"/>
                  </a:lnTo>
                  <a:lnTo>
                    <a:pt x="729" y="382"/>
                  </a:lnTo>
                  <a:close/>
                  <a:moveTo>
                    <a:pt x="732" y="367"/>
                  </a:moveTo>
                  <a:lnTo>
                    <a:pt x="732" y="369"/>
                  </a:lnTo>
                  <a:lnTo>
                    <a:pt x="732" y="371"/>
                  </a:lnTo>
                  <a:lnTo>
                    <a:pt x="734" y="369"/>
                  </a:lnTo>
                  <a:lnTo>
                    <a:pt x="734" y="367"/>
                  </a:lnTo>
                  <a:lnTo>
                    <a:pt x="732" y="367"/>
                  </a:lnTo>
                  <a:lnTo>
                    <a:pt x="732" y="367"/>
                  </a:lnTo>
                  <a:close/>
                  <a:moveTo>
                    <a:pt x="748" y="325"/>
                  </a:moveTo>
                  <a:lnTo>
                    <a:pt x="750" y="329"/>
                  </a:lnTo>
                  <a:lnTo>
                    <a:pt x="750" y="331"/>
                  </a:lnTo>
                  <a:lnTo>
                    <a:pt x="755" y="327"/>
                  </a:lnTo>
                  <a:lnTo>
                    <a:pt x="757" y="323"/>
                  </a:lnTo>
                  <a:lnTo>
                    <a:pt x="755" y="318"/>
                  </a:lnTo>
                  <a:lnTo>
                    <a:pt x="757" y="316"/>
                  </a:lnTo>
                  <a:lnTo>
                    <a:pt x="755" y="314"/>
                  </a:lnTo>
                  <a:lnTo>
                    <a:pt x="753" y="316"/>
                  </a:lnTo>
                  <a:lnTo>
                    <a:pt x="750" y="318"/>
                  </a:lnTo>
                  <a:lnTo>
                    <a:pt x="748" y="325"/>
                  </a:lnTo>
                  <a:lnTo>
                    <a:pt x="748" y="325"/>
                  </a:lnTo>
                  <a:close/>
                  <a:moveTo>
                    <a:pt x="738" y="268"/>
                  </a:moveTo>
                  <a:lnTo>
                    <a:pt x="738" y="268"/>
                  </a:lnTo>
                  <a:lnTo>
                    <a:pt x="740" y="266"/>
                  </a:lnTo>
                  <a:lnTo>
                    <a:pt x="744" y="266"/>
                  </a:lnTo>
                  <a:lnTo>
                    <a:pt x="748" y="261"/>
                  </a:lnTo>
                  <a:lnTo>
                    <a:pt x="748" y="257"/>
                  </a:lnTo>
                  <a:lnTo>
                    <a:pt x="744" y="255"/>
                  </a:lnTo>
                  <a:lnTo>
                    <a:pt x="738" y="257"/>
                  </a:lnTo>
                  <a:lnTo>
                    <a:pt x="738" y="264"/>
                  </a:lnTo>
                  <a:lnTo>
                    <a:pt x="738" y="268"/>
                  </a:lnTo>
                  <a:lnTo>
                    <a:pt x="738" y="268"/>
                  </a:lnTo>
                  <a:close/>
                  <a:moveTo>
                    <a:pt x="778" y="156"/>
                  </a:moveTo>
                  <a:lnTo>
                    <a:pt x="780" y="156"/>
                  </a:lnTo>
                  <a:lnTo>
                    <a:pt x="780" y="152"/>
                  </a:lnTo>
                  <a:lnTo>
                    <a:pt x="780" y="146"/>
                  </a:lnTo>
                  <a:lnTo>
                    <a:pt x="780" y="143"/>
                  </a:lnTo>
                  <a:lnTo>
                    <a:pt x="780" y="139"/>
                  </a:lnTo>
                  <a:lnTo>
                    <a:pt x="776" y="139"/>
                  </a:lnTo>
                  <a:lnTo>
                    <a:pt x="776" y="143"/>
                  </a:lnTo>
                  <a:lnTo>
                    <a:pt x="778" y="143"/>
                  </a:lnTo>
                  <a:lnTo>
                    <a:pt x="778" y="148"/>
                  </a:lnTo>
                  <a:lnTo>
                    <a:pt x="776" y="152"/>
                  </a:lnTo>
                  <a:lnTo>
                    <a:pt x="778" y="156"/>
                  </a:lnTo>
                  <a:lnTo>
                    <a:pt x="778" y="156"/>
                  </a:lnTo>
                  <a:close/>
                  <a:moveTo>
                    <a:pt x="765" y="169"/>
                  </a:moveTo>
                  <a:lnTo>
                    <a:pt x="765" y="169"/>
                  </a:lnTo>
                  <a:lnTo>
                    <a:pt x="767" y="171"/>
                  </a:lnTo>
                  <a:lnTo>
                    <a:pt x="769" y="167"/>
                  </a:lnTo>
                  <a:lnTo>
                    <a:pt x="769" y="160"/>
                  </a:lnTo>
                  <a:lnTo>
                    <a:pt x="767" y="158"/>
                  </a:lnTo>
                  <a:lnTo>
                    <a:pt x="765" y="160"/>
                  </a:lnTo>
                  <a:lnTo>
                    <a:pt x="763" y="165"/>
                  </a:lnTo>
                  <a:lnTo>
                    <a:pt x="765" y="169"/>
                  </a:lnTo>
                  <a:lnTo>
                    <a:pt x="765" y="169"/>
                  </a:lnTo>
                  <a:close/>
                  <a:moveTo>
                    <a:pt x="759" y="158"/>
                  </a:moveTo>
                  <a:lnTo>
                    <a:pt x="761" y="160"/>
                  </a:lnTo>
                  <a:lnTo>
                    <a:pt x="763" y="156"/>
                  </a:lnTo>
                  <a:lnTo>
                    <a:pt x="763" y="152"/>
                  </a:lnTo>
                  <a:lnTo>
                    <a:pt x="765" y="152"/>
                  </a:lnTo>
                  <a:lnTo>
                    <a:pt x="765" y="148"/>
                  </a:lnTo>
                  <a:lnTo>
                    <a:pt x="763" y="146"/>
                  </a:lnTo>
                  <a:lnTo>
                    <a:pt x="761" y="146"/>
                  </a:lnTo>
                  <a:lnTo>
                    <a:pt x="759" y="150"/>
                  </a:lnTo>
                  <a:lnTo>
                    <a:pt x="759" y="154"/>
                  </a:lnTo>
                  <a:lnTo>
                    <a:pt x="759" y="158"/>
                  </a:lnTo>
                  <a:lnTo>
                    <a:pt x="759" y="158"/>
                  </a:lnTo>
                  <a:close/>
                  <a:moveTo>
                    <a:pt x="550" y="11"/>
                  </a:moveTo>
                  <a:lnTo>
                    <a:pt x="550" y="13"/>
                  </a:lnTo>
                  <a:lnTo>
                    <a:pt x="552" y="11"/>
                  </a:lnTo>
                  <a:lnTo>
                    <a:pt x="552" y="6"/>
                  </a:lnTo>
                  <a:lnTo>
                    <a:pt x="552" y="4"/>
                  </a:lnTo>
                  <a:lnTo>
                    <a:pt x="550" y="4"/>
                  </a:lnTo>
                  <a:lnTo>
                    <a:pt x="548" y="9"/>
                  </a:lnTo>
                  <a:lnTo>
                    <a:pt x="550" y="11"/>
                  </a:lnTo>
                  <a:lnTo>
                    <a:pt x="550" y="11"/>
                  </a:lnTo>
                  <a:close/>
                  <a:moveTo>
                    <a:pt x="550" y="19"/>
                  </a:moveTo>
                  <a:lnTo>
                    <a:pt x="550" y="19"/>
                  </a:lnTo>
                  <a:lnTo>
                    <a:pt x="554" y="19"/>
                  </a:lnTo>
                  <a:lnTo>
                    <a:pt x="557" y="17"/>
                  </a:lnTo>
                  <a:lnTo>
                    <a:pt x="557" y="15"/>
                  </a:lnTo>
                  <a:lnTo>
                    <a:pt x="554" y="15"/>
                  </a:lnTo>
                  <a:lnTo>
                    <a:pt x="550" y="17"/>
                  </a:lnTo>
                  <a:lnTo>
                    <a:pt x="550" y="19"/>
                  </a:lnTo>
                  <a:lnTo>
                    <a:pt x="550" y="19"/>
                  </a:lnTo>
                  <a:close/>
                  <a:moveTo>
                    <a:pt x="533" y="19"/>
                  </a:moveTo>
                  <a:lnTo>
                    <a:pt x="535" y="23"/>
                  </a:lnTo>
                  <a:lnTo>
                    <a:pt x="538" y="25"/>
                  </a:lnTo>
                  <a:lnTo>
                    <a:pt x="540" y="25"/>
                  </a:lnTo>
                  <a:lnTo>
                    <a:pt x="542" y="23"/>
                  </a:lnTo>
                  <a:lnTo>
                    <a:pt x="544" y="21"/>
                  </a:lnTo>
                  <a:lnTo>
                    <a:pt x="538" y="17"/>
                  </a:lnTo>
                  <a:lnTo>
                    <a:pt x="538" y="15"/>
                  </a:lnTo>
                  <a:lnTo>
                    <a:pt x="535" y="13"/>
                  </a:lnTo>
                  <a:lnTo>
                    <a:pt x="535" y="13"/>
                  </a:lnTo>
                  <a:lnTo>
                    <a:pt x="533" y="17"/>
                  </a:lnTo>
                  <a:lnTo>
                    <a:pt x="533" y="17"/>
                  </a:lnTo>
                  <a:lnTo>
                    <a:pt x="533" y="19"/>
                  </a:lnTo>
                  <a:lnTo>
                    <a:pt x="533" y="19"/>
                  </a:lnTo>
                  <a:close/>
                  <a:moveTo>
                    <a:pt x="523" y="23"/>
                  </a:moveTo>
                  <a:lnTo>
                    <a:pt x="523" y="25"/>
                  </a:lnTo>
                  <a:lnTo>
                    <a:pt x="525" y="28"/>
                  </a:lnTo>
                  <a:lnTo>
                    <a:pt x="527" y="25"/>
                  </a:lnTo>
                  <a:lnTo>
                    <a:pt x="527" y="23"/>
                  </a:lnTo>
                  <a:lnTo>
                    <a:pt x="525" y="21"/>
                  </a:lnTo>
                  <a:lnTo>
                    <a:pt x="523" y="23"/>
                  </a:lnTo>
                  <a:lnTo>
                    <a:pt x="523" y="23"/>
                  </a:lnTo>
                  <a:close/>
                  <a:moveTo>
                    <a:pt x="464" y="38"/>
                  </a:moveTo>
                  <a:lnTo>
                    <a:pt x="466" y="42"/>
                  </a:lnTo>
                  <a:lnTo>
                    <a:pt x="468" y="44"/>
                  </a:lnTo>
                  <a:lnTo>
                    <a:pt x="472" y="49"/>
                  </a:lnTo>
                  <a:lnTo>
                    <a:pt x="476" y="51"/>
                  </a:lnTo>
                  <a:lnTo>
                    <a:pt x="476" y="44"/>
                  </a:lnTo>
                  <a:lnTo>
                    <a:pt x="479" y="40"/>
                  </a:lnTo>
                  <a:lnTo>
                    <a:pt x="479" y="40"/>
                  </a:lnTo>
                  <a:lnTo>
                    <a:pt x="479" y="38"/>
                  </a:lnTo>
                  <a:lnTo>
                    <a:pt x="476" y="36"/>
                  </a:lnTo>
                  <a:lnTo>
                    <a:pt x="472" y="32"/>
                  </a:lnTo>
                  <a:lnTo>
                    <a:pt x="470" y="32"/>
                  </a:lnTo>
                  <a:lnTo>
                    <a:pt x="468" y="34"/>
                  </a:lnTo>
                  <a:lnTo>
                    <a:pt x="468" y="36"/>
                  </a:lnTo>
                  <a:lnTo>
                    <a:pt x="470" y="38"/>
                  </a:lnTo>
                  <a:lnTo>
                    <a:pt x="468" y="40"/>
                  </a:lnTo>
                  <a:lnTo>
                    <a:pt x="466" y="38"/>
                  </a:lnTo>
                  <a:lnTo>
                    <a:pt x="464" y="38"/>
                  </a:lnTo>
                  <a:lnTo>
                    <a:pt x="464" y="38"/>
                  </a:lnTo>
                  <a:close/>
                  <a:moveTo>
                    <a:pt x="460" y="42"/>
                  </a:moveTo>
                  <a:lnTo>
                    <a:pt x="462" y="49"/>
                  </a:lnTo>
                  <a:lnTo>
                    <a:pt x="464" y="49"/>
                  </a:lnTo>
                  <a:lnTo>
                    <a:pt x="464" y="44"/>
                  </a:lnTo>
                  <a:lnTo>
                    <a:pt x="462" y="40"/>
                  </a:lnTo>
                  <a:lnTo>
                    <a:pt x="460" y="42"/>
                  </a:lnTo>
                  <a:lnTo>
                    <a:pt x="460" y="42"/>
                  </a:lnTo>
                  <a:close/>
                  <a:moveTo>
                    <a:pt x="441" y="42"/>
                  </a:moveTo>
                  <a:lnTo>
                    <a:pt x="441" y="44"/>
                  </a:lnTo>
                  <a:lnTo>
                    <a:pt x="447" y="44"/>
                  </a:lnTo>
                  <a:lnTo>
                    <a:pt x="447" y="46"/>
                  </a:lnTo>
                  <a:lnTo>
                    <a:pt x="451" y="46"/>
                  </a:lnTo>
                  <a:lnTo>
                    <a:pt x="451" y="44"/>
                  </a:lnTo>
                  <a:lnTo>
                    <a:pt x="449" y="42"/>
                  </a:lnTo>
                  <a:lnTo>
                    <a:pt x="447" y="42"/>
                  </a:lnTo>
                  <a:lnTo>
                    <a:pt x="447" y="38"/>
                  </a:lnTo>
                  <a:lnTo>
                    <a:pt x="443" y="36"/>
                  </a:lnTo>
                  <a:lnTo>
                    <a:pt x="441" y="40"/>
                  </a:lnTo>
                  <a:lnTo>
                    <a:pt x="441" y="42"/>
                  </a:lnTo>
                  <a:lnTo>
                    <a:pt x="441" y="42"/>
                  </a:lnTo>
                  <a:close/>
                  <a:moveTo>
                    <a:pt x="428" y="78"/>
                  </a:moveTo>
                  <a:lnTo>
                    <a:pt x="430" y="78"/>
                  </a:lnTo>
                  <a:lnTo>
                    <a:pt x="432" y="78"/>
                  </a:lnTo>
                  <a:lnTo>
                    <a:pt x="434" y="76"/>
                  </a:lnTo>
                  <a:lnTo>
                    <a:pt x="432" y="72"/>
                  </a:lnTo>
                  <a:lnTo>
                    <a:pt x="430" y="68"/>
                  </a:lnTo>
                  <a:lnTo>
                    <a:pt x="428" y="65"/>
                  </a:lnTo>
                  <a:lnTo>
                    <a:pt x="426" y="65"/>
                  </a:lnTo>
                  <a:lnTo>
                    <a:pt x="426" y="68"/>
                  </a:lnTo>
                  <a:lnTo>
                    <a:pt x="426" y="72"/>
                  </a:lnTo>
                  <a:lnTo>
                    <a:pt x="426" y="76"/>
                  </a:lnTo>
                  <a:lnTo>
                    <a:pt x="428" y="78"/>
                  </a:lnTo>
                  <a:lnTo>
                    <a:pt x="428" y="78"/>
                  </a:lnTo>
                  <a:close/>
                  <a:moveTo>
                    <a:pt x="434" y="116"/>
                  </a:moveTo>
                  <a:lnTo>
                    <a:pt x="441" y="116"/>
                  </a:lnTo>
                  <a:lnTo>
                    <a:pt x="441" y="114"/>
                  </a:lnTo>
                  <a:lnTo>
                    <a:pt x="441" y="110"/>
                  </a:lnTo>
                  <a:lnTo>
                    <a:pt x="439" y="110"/>
                  </a:lnTo>
                  <a:lnTo>
                    <a:pt x="439" y="106"/>
                  </a:lnTo>
                  <a:lnTo>
                    <a:pt x="436" y="106"/>
                  </a:lnTo>
                  <a:lnTo>
                    <a:pt x="432" y="106"/>
                  </a:lnTo>
                  <a:lnTo>
                    <a:pt x="430" y="110"/>
                  </a:lnTo>
                  <a:lnTo>
                    <a:pt x="430" y="112"/>
                  </a:lnTo>
                  <a:lnTo>
                    <a:pt x="432" y="116"/>
                  </a:lnTo>
                  <a:lnTo>
                    <a:pt x="434" y="116"/>
                  </a:lnTo>
                  <a:lnTo>
                    <a:pt x="434" y="116"/>
                  </a:lnTo>
                  <a:close/>
                  <a:moveTo>
                    <a:pt x="434" y="120"/>
                  </a:moveTo>
                  <a:lnTo>
                    <a:pt x="434" y="124"/>
                  </a:lnTo>
                  <a:lnTo>
                    <a:pt x="434" y="127"/>
                  </a:lnTo>
                  <a:lnTo>
                    <a:pt x="434" y="131"/>
                  </a:lnTo>
                  <a:lnTo>
                    <a:pt x="441" y="135"/>
                  </a:lnTo>
                  <a:lnTo>
                    <a:pt x="443" y="133"/>
                  </a:lnTo>
                  <a:lnTo>
                    <a:pt x="441" y="124"/>
                  </a:lnTo>
                  <a:lnTo>
                    <a:pt x="439" y="120"/>
                  </a:lnTo>
                  <a:lnTo>
                    <a:pt x="436" y="120"/>
                  </a:lnTo>
                  <a:lnTo>
                    <a:pt x="434" y="120"/>
                  </a:lnTo>
                  <a:lnTo>
                    <a:pt x="434" y="120"/>
                  </a:lnTo>
                  <a:close/>
                  <a:moveTo>
                    <a:pt x="380" y="82"/>
                  </a:moveTo>
                  <a:lnTo>
                    <a:pt x="380" y="82"/>
                  </a:lnTo>
                  <a:lnTo>
                    <a:pt x="380" y="80"/>
                  </a:lnTo>
                  <a:lnTo>
                    <a:pt x="380" y="78"/>
                  </a:lnTo>
                  <a:lnTo>
                    <a:pt x="377" y="76"/>
                  </a:lnTo>
                  <a:lnTo>
                    <a:pt x="375" y="76"/>
                  </a:lnTo>
                  <a:lnTo>
                    <a:pt x="375" y="80"/>
                  </a:lnTo>
                  <a:lnTo>
                    <a:pt x="380" y="82"/>
                  </a:lnTo>
                  <a:lnTo>
                    <a:pt x="380" y="82"/>
                  </a:lnTo>
                  <a:close/>
                  <a:moveTo>
                    <a:pt x="371" y="108"/>
                  </a:moveTo>
                  <a:lnTo>
                    <a:pt x="373" y="110"/>
                  </a:lnTo>
                  <a:lnTo>
                    <a:pt x="373" y="106"/>
                  </a:lnTo>
                  <a:lnTo>
                    <a:pt x="373" y="99"/>
                  </a:lnTo>
                  <a:lnTo>
                    <a:pt x="369" y="95"/>
                  </a:lnTo>
                  <a:lnTo>
                    <a:pt x="369" y="89"/>
                  </a:lnTo>
                  <a:lnTo>
                    <a:pt x="371" y="82"/>
                  </a:lnTo>
                  <a:lnTo>
                    <a:pt x="371" y="78"/>
                  </a:lnTo>
                  <a:lnTo>
                    <a:pt x="369" y="74"/>
                  </a:lnTo>
                  <a:lnTo>
                    <a:pt x="369" y="68"/>
                  </a:lnTo>
                  <a:lnTo>
                    <a:pt x="367" y="63"/>
                  </a:lnTo>
                  <a:lnTo>
                    <a:pt x="363" y="68"/>
                  </a:lnTo>
                  <a:lnTo>
                    <a:pt x="365" y="78"/>
                  </a:lnTo>
                  <a:lnTo>
                    <a:pt x="363" y="82"/>
                  </a:lnTo>
                  <a:lnTo>
                    <a:pt x="363" y="87"/>
                  </a:lnTo>
                  <a:lnTo>
                    <a:pt x="367" y="95"/>
                  </a:lnTo>
                  <a:lnTo>
                    <a:pt x="367" y="101"/>
                  </a:lnTo>
                  <a:lnTo>
                    <a:pt x="371" y="108"/>
                  </a:lnTo>
                  <a:lnTo>
                    <a:pt x="371" y="108"/>
                  </a:lnTo>
                  <a:close/>
                  <a:moveTo>
                    <a:pt x="156" y="139"/>
                  </a:moveTo>
                  <a:lnTo>
                    <a:pt x="158" y="141"/>
                  </a:lnTo>
                  <a:lnTo>
                    <a:pt x="158" y="146"/>
                  </a:lnTo>
                  <a:lnTo>
                    <a:pt x="160" y="146"/>
                  </a:lnTo>
                  <a:lnTo>
                    <a:pt x="162" y="141"/>
                  </a:lnTo>
                  <a:lnTo>
                    <a:pt x="158" y="139"/>
                  </a:lnTo>
                  <a:lnTo>
                    <a:pt x="156" y="139"/>
                  </a:lnTo>
                  <a:lnTo>
                    <a:pt x="156" y="139"/>
                  </a:lnTo>
                  <a:close/>
                  <a:moveTo>
                    <a:pt x="19" y="314"/>
                  </a:moveTo>
                  <a:lnTo>
                    <a:pt x="21" y="316"/>
                  </a:lnTo>
                  <a:lnTo>
                    <a:pt x="28" y="318"/>
                  </a:lnTo>
                  <a:lnTo>
                    <a:pt x="30" y="318"/>
                  </a:lnTo>
                  <a:lnTo>
                    <a:pt x="34" y="318"/>
                  </a:lnTo>
                  <a:lnTo>
                    <a:pt x="32" y="316"/>
                  </a:lnTo>
                  <a:lnTo>
                    <a:pt x="30" y="316"/>
                  </a:lnTo>
                  <a:lnTo>
                    <a:pt x="25" y="312"/>
                  </a:lnTo>
                  <a:lnTo>
                    <a:pt x="23" y="312"/>
                  </a:lnTo>
                  <a:lnTo>
                    <a:pt x="19" y="312"/>
                  </a:lnTo>
                  <a:lnTo>
                    <a:pt x="19" y="314"/>
                  </a:lnTo>
                  <a:lnTo>
                    <a:pt x="19" y="314"/>
                  </a:lnTo>
                  <a:close/>
                  <a:moveTo>
                    <a:pt x="0" y="314"/>
                  </a:moveTo>
                  <a:lnTo>
                    <a:pt x="4" y="318"/>
                  </a:lnTo>
                  <a:lnTo>
                    <a:pt x="9" y="318"/>
                  </a:lnTo>
                  <a:lnTo>
                    <a:pt x="13" y="320"/>
                  </a:lnTo>
                  <a:lnTo>
                    <a:pt x="17" y="318"/>
                  </a:lnTo>
                  <a:lnTo>
                    <a:pt x="13" y="314"/>
                  </a:lnTo>
                  <a:lnTo>
                    <a:pt x="6" y="312"/>
                  </a:lnTo>
                  <a:lnTo>
                    <a:pt x="2" y="312"/>
                  </a:lnTo>
                  <a:lnTo>
                    <a:pt x="0" y="314"/>
                  </a:lnTo>
                  <a:lnTo>
                    <a:pt x="0" y="314"/>
                  </a:lnTo>
                  <a:close/>
                  <a:moveTo>
                    <a:pt x="152" y="479"/>
                  </a:moveTo>
                  <a:lnTo>
                    <a:pt x="152" y="483"/>
                  </a:lnTo>
                  <a:lnTo>
                    <a:pt x="154" y="483"/>
                  </a:lnTo>
                  <a:lnTo>
                    <a:pt x="156" y="481"/>
                  </a:lnTo>
                  <a:lnTo>
                    <a:pt x="154" y="479"/>
                  </a:lnTo>
                  <a:lnTo>
                    <a:pt x="152" y="479"/>
                  </a:lnTo>
                  <a:lnTo>
                    <a:pt x="152" y="479"/>
                  </a:lnTo>
                  <a:close/>
                  <a:moveTo>
                    <a:pt x="154" y="498"/>
                  </a:moveTo>
                  <a:lnTo>
                    <a:pt x="156" y="498"/>
                  </a:lnTo>
                  <a:lnTo>
                    <a:pt x="158" y="498"/>
                  </a:lnTo>
                  <a:lnTo>
                    <a:pt x="165" y="498"/>
                  </a:lnTo>
                  <a:lnTo>
                    <a:pt x="167" y="500"/>
                  </a:lnTo>
                  <a:lnTo>
                    <a:pt x="169" y="502"/>
                  </a:lnTo>
                  <a:lnTo>
                    <a:pt x="169" y="498"/>
                  </a:lnTo>
                  <a:lnTo>
                    <a:pt x="167" y="495"/>
                  </a:lnTo>
                  <a:lnTo>
                    <a:pt x="162" y="495"/>
                  </a:lnTo>
                  <a:lnTo>
                    <a:pt x="160" y="495"/>
                  </a:lnTo>
                  <a:lnTo>
                    <a:pt x="156" y="493"/>
                  </a:lnTo>
                  <a:lnTo>
                    <a:pt x="154" y="493"/>
                  </a:lnTo>
                  <a:lnTo>
                    <a:pt x="152" y="495"/>
                  </a:lnTo>
                  <a:lnTo>
                    <a:pt x="154" y="498"/>
                  </a:lnTo>
                  <a:lnTo>
                    <a:pt x="154" y="498"/>
                  </a:lnTo>
                  <a:close/>
                  <a:moveTo>
                    <a:pt x="158" y="502"/>
                  </a:moveTo>
                  <a:lnTo>
                    <a:pt x="160" y="504"/>
                  </a:lnTo>
                  <a:lnTo>
                    <a:pt x="160" y="504"/>
                  </a:lnTo>
                  <a:lnTo>
                    <a:pt x="160" y="502"/>
                  </a:lnTo>
                  <a:lnTo>
                    <a:pt x="158" y="502"/>
                  </a:lnTo>
                  <a:lnTo>
                    <a:pt x="158" y="502"/>
                  </a:lnTo>
                  <a:close/>
                  <a:moveTo>
                    <a:pt x="160" y="529"/>
                  </a:moveTo>
                  <a:lnTo>
                    <a:pt x="160" y="531"/>
                  </a:lnTo>
                  <a:lnTo>
                    <a:pt x="162" y="531"/>
                  </a:lnTo>
                  <a:lnTo>
                    <a:pt x="165" y="533"/>
                  </a:lnTo>
                  <a:lnTo>
                    <a:pt x="167" y="531"/>
                  </a:lnTo>
                  <a:lnTo>
                    <a:pt x="167" y="529"/>
                  </a:lnTo>
                  <a:lnTo>
                    <a:pt x="162" y="527"/>
                  </a:lnTo>
                  <a:lnTo>
                    <a:pt x="160" y="527"/>
                  </a:lnTo>
                  <a:lnTo>
                    <a:pt x="160" y="529"/>
                  </a:lnTo>
                  <a:lnTo>
                    <a:pt x="160" y="529"/>
                  </a:lnTo>
                  <a:close/>
                  <a:moveTo>
                    <a:pt x="156" y="538"/>
                  </a:moveTo>
                  <a:lnTo>
                    <a:pt x="156" y="540"/>
                  </a:lnTo>
                  <a:lnTo>
                    <a:pt x="160" y="540"/>
                  </a:lnTo>
                  <a:lnTo>
                    <a:pt x="162" y="538"/>
                  </a:lnTo>
                  <a:lnTo>
                    <a:pt x="158" y="538"/>
                  </a:lnTo>
                  <a:lnTo>
                    <a:pt x="156" y="535"/>
                  </a:lnTo>
                  <a:lnTo>
                    <a:pt x="156" y="538"/>
                  </a:lnTo>
                  <a:lnTo>
                    <a:pt x="156" y="538"/>
                  </a:lnTo>
                  <a:close/>
                  <a:moveTo>
                    <a:pt x="160" y="554"/>
                  </a:moveTo>
                  <a:lnTo>
                    <a:pt x="162" y="554"/>
                  </a:lnTo>
                  <a:lnTo>
                    <a:pt x="162" y="552"/>
                  </a:lnTo>
                  <a:lnTo>
                    <a:pt x="162" y="550"/>
                  </a:lnTo>
                  <a:lnTo>
                    <a:pt x="160" y="548"/>
                  </a:lnTo>
                  <a:lnTo>
                    <a:pt x="160" y="550"/>
                  </a:lnTo>
                  <a:lnTo>
                    <a:pt x="160" y="554"/>
                  </a:lnTo>
                  <a:lnTo>
                    <a:pt x="160" y="554"/>
                  </a:lnTo>
                  <a:close/>
                  <a:moveTo>
                    <a:pt x="167" y="559"/>
                  </a:moveTo>
                  <a:lnTo>
                    <a:pt x="167" y="559"/>
                  </a:lnTo>
                  <a:lnTo>
                    <a:pt x="167" y="559"/>
                  </a:lnTo>
                  <a:lnTo>
                    <a:pt x="167" y="559"/>
                  </a:lnTo>
                  <a:lnTo>
                    <a:pt x="167" y="559"/>
                  </a:lnTo>
                  <a:lnTo>
                    <a:pt x="167" y="559"/>
                  </a:lnTo>
                  <a:close/>
                  <a:moveTo>
                    <a:pt x="154" y="561"/>
                  </a:moveTo>
                  <a:lnTo>
                    <a:pt x="156" y="559"/>
                  </a:lnTo>
                  <a:lnTo>
                    <a:pt x="156" y="557"/>
                  </a:lnTo>
                  <a:lnTo>
                    <a:pt x="154" y="559"/>
                  </a:lnTo>
                  <a:lnTo>
                    <a:pt x="154" y="561"/>
                  </a:lnTo>
                  <a:lnTo>
                    <a:pt x="154" y="561"/>
                  </a:lnTo>
                  <a:close/>
                  <a:moveTo>
                    <a:pt x="160" y="559"/>
                  </a:moveTo>
                  <a:lnTo>
                    <a:pt x="160" y="561"/>
                  </a:lnTo>
                  <a:lnTo>
                    <a:pt x="162" y="559"/>
                  </a:lnTo>
                  <a:lnTo>
                    <a:pt x="160" y="559"/>
                  </a:lnTo>
                  <a:lnTo>
                    <a:pt x="160" y="559"/>
                  </a:lnTo>
                  <a:lnTo>
                    <a:pt x="160" y="559"/>
                  </a:lnTo>
                  <a:close/>
                  <a:moveTo>
                    <a:pt x="158" y="565"/>
                  </a:moveTo>
                  <a:lnTo>
                    <a:pt x="160" y="563"/>
                  </a:lnTo>
                  <a:lnTo>
                    <a:pt x="160" y="563"/>
                  </a:lnTo>
                  <a:lnTo>
                    <a:pt x="158" y="563"/>
                  </a:lnTo>
                  <a:lnTo>
                    <a:pt x="158" y="565"/>
                  </a:lnTo>
                  <a:lnTo>
                    <a:pt x="158" y="565"/>
                  </a:lnTo>
                  <a:close/>
                  <a:moveTo>
                    <a:pt x="160" y="571"/>
                  </a:moveTo>
                  <a:lnTo>
                    <a:pt x="162" y="569"/>
                  </a:lnTo>
                  <a:lnTo>
                    <a:pt x="160" y="569"/>
                  </a:lnTo>
                  <a:lnTo>
                    <a:pt x="158" y="569"/>
                  </a:lnTo>
                  <a:lnTo>
                    <a:pt x="158" y="571"/>
                  </a:lnTo>
                  <a:lnTo>
                    <a:pt x="160" y="571"/>
                  </a:lnTo>
                  <a:lnTo>
                    <a:pt x="160" y="571"/>
                  </a:lnTo>
                  <a:close/>
                  <a:moveTo>
                    <a:pt x="165" y="573"/>
                  </a:moveTo>
                  <a:lnTo>
                    <a:pt x="167" y="573"/>
                  </a:lnTo>
                  <a:lnTo>
                    <a:pt x="167" y="573"/>
                  </a:lnTo>
                  <a:lnTo>
                    <a:pt x="165" y="571"/>
                  </a:lnTo>
                  <a:lnTo>
                    <a:pt x="162" y="573"/>
                  </a:lnTo>
                  <a:lnTo>
                    <a:pt x="162" y="573"/>
                  </a:lnTo>
                  <a:lnTo>
                    <a:pt x="165" y="573"/>
                  </a:lnTo>
                  <a:lnTo>
                    <a:pt x="165" y="573"/>
                  </a:lnTo>
                  <a:close/>
                  <a:moveTo>
                    <a:pt x="152" y="584"/>
                  </a:moveTo>
                  <a:lnTo>
                    <a:pt x="154" y="584"/>
                  </a:lnTo>
                  <a:lnTo>
                    <a:pt x="156" y="584"/>
                  </a:lnTo>
                  <a:lnTo>
                    <a:pt x="156" y="582"/>
                  </a:lnTo>
                  <a:lnTo>
                    <a:pt x="152" y="582"/>
                  </a:lnTo>
                  <a:lnTo>
                    <a:pt x="150" y="584"/>
                  </a:lnTo>
                  <a:lnTo>
                    <a:pt x="152" y="584"/>
                  </a:lnTo>
                  <a:lnTo>
                    <a:pt x="152" y="584"/>
                  </a:lnTo>
                  <a:close/>
                  <a:moveTo>
                    <a:pt x="158" y="590"/>
                  </a:moveTo>
                  <a:lnTo>
                    <a:pt x="165" y="586"/>
                  </a:lnTo>
                  <a:lnTo>
                    <a:pt x="169" y="582"/>
                  </a:lnTo>
                  <a:lnTo>
                    <a:pt x="167" y="580"/>
                  </a:lnTo>
                  <a:lnTo>
                    <a:pt x="165" y="580"/>
                  </a:lnTo>
                  <a:lnTo>
                    <a:pt x="160" y="584"/>
                  </a:lnTo>
                  <a:lnTo>
                    <a:pt x="158" y="584"/>
                  </a:lnTo>
                  <a:lnTo>
                    <a:pt x="156" y="586"/>
                  </a:lnTo>
                  <a:lnTo>
                    <a:pt x="156" y="588"/>
                  </a:lnTo>
                  <a:lnTo>
                    <a:pt x="156" y="590"/>
                  </a:lnTo>
                  <a:lnTo>
                    <a:pt x="156" y="592"/>
                  </a:lnTo>
                  <a:lnTo>
                    <a:pt x="156" y="592"/>
                  </a:lnTo>
                  <a:lnTo>
                    <a:pt x="158" y="590"/>
                  </a:lnTo>
                  <a:lnTo>
                    <a:pt x="158" y="590"/>
                  </a:lnTo>
                  <a:close/>
                  <a:moveTo>
                    <a:pt x="165" y="590"/>
                  </a:moveTo>
                  <a:lnTo>
                    <a:pt x="165" y="590"/>
                  </a:lnTo>
                  <a:lnTo>
                    <a:pt x="167" y="588"/>
                  </a:lnTo>
                  <a:lnTo>
                    <a:pt x="167" y="588"/>
                  </a:lnTo>
                  <a:lnTo>
                    <a:pt x="165" y="590"/>
                  </a:lnTo>
                  <a:lnTo>
                    <a:pt x="165" y="590"/>
                  </a:lnTo>
                  <a:close/>
                  <a:moveTo>
                    <a:pt x="162" y="594"/>
                  </a:moveTo>
                  <a:lnTo>
                    <a:pt x="165" y="592"/>
                  </a:lnTo>
                  <a:lnTo>
                    <a:pt x="162" y="592"/>
                  </a:lnTo>
                  <a:lnTo>
                    <a:pt x="160" y="592"/>
                  </a:lnTo>
                  <a:lnTo>
                    <a:pt x="162" y="594"/>
                  </a:lnTo>
                  <a:lnTo>
                    <a:pt x="162" y="594"/>
                  </a:lnTo>
                  <a:close/>
                  <a:moveTo>
                    <a:pt x="156" y="597"/>
                  </a:moveTo>
                  <a:lnTo>
                    <a:pt x="158" y="594"/>
                  </a:lnTo>
                  <a:lnTo>
                    <a:pt x="156" y="592"/>
                  </a:lnTo>
                  <a:lnTo>
                    <a:pt x="154" y="594"/>
                  </a:lnTo>
                  <a:lnTo>
                    <a:pt x="154" y="594"/>
                  </a:lnTo>
                  <a:lnTo>
                    <a:pt x="156" y="597"/>
                  </a:lnTo>
                  <a:lnTo>
                    <a:pt x="156" y="597"/>
                  </a:lnTo>
                  <a:close/>
                  <a:moveTo>
                    <a:pt x="150" y="609"/>
                  </a:moveTo>
                  <a:lnTo>
                    <a:pt x="150" y="611"/>
                  </a:lnTo>
                  <a:lnTo>
                    <a:pt x="152" y="611"/>
                  </a:lnTo>
                  <a:lnTo>
                    <a:pt x="154" y="609"/>
                  </a:lnTo>
                  <a:lnTo>
                    <a:pt x="158" y="607"/>
                  </a:lnTo>
                  <a:lnTo>
                    <a:pt x="160" y="605"/>
                  </a:lnTo>
                  <a:lnTo>
                    <a:pt x="158" y="605"/>
                  </a:lnTo>
                  <a:lnTo>
                    <a:pt x="156" y="605"/>
                  </a:lnTo>
                  <a:lnTo>
                    <a:pt x="152" y="605"/>
                  </a:lnTo>
                  <a:lnTo>
                    <a:pt x="152" y="607"/>
                  </a:lnTo>
                  <a:lnTo>
                    <a:pt x="152" y="607"/>
                  </a:lnTo>
                  <a:lnTo>
                    <a:pt x="150" y="609"/>
                  </a:lnTo>
                  <a:lnTo>
                    <a:pt x="150" y="609"/>
                  </a:lnTo>
                  <a:close/>
                  <a:moveTo>
                    <a:pt x="146" y="622"/>
                  </a:moveTo>
                  <a:lnTo>
                    <a:pt x="148" y="624"/>
                  </a:lnTo>
                  <a:lnTo>
                    <a:pt x="150" y="624"/>
                  </a:lnTo>
                  <a:lnTo>
                    <a:pt x="152" y="624"/>
                  </a:lnTo>
                  <a:lnTo>
                    <a:pt x="148" y="620"/>
                  </a:lnTo>
                  <a:lnTo>
                    <a:pt x="146" y="622"/>
                  </a:lnTo>
                  <a:lnTo>
                    <a:pt x="146" y="622"/>
                  </a:lnTo>
                  <a:close/>
                  <a:moveTo>
                    <a:pt x="234" y="1081"/>
                  </a:moveTo>
                  <a:lnTo>
                    <a:pt x="236" y="1077"/>
                  </a:lnTo>
                  <a:lnTo>
                    <a:pt x="240" y="1077"/>
                  </a:lnTo>
                  <a:lnTo>
                    <a:pt x="240" y="1079"/>
                  </a:lnTo>
                  <a:lnTo>
                    <a:pt x="240" y="1081"/>
                  </a:lnTo>
                  <a:lnTo>
                    <a:pt x="236" y="1081"/>
                  </a:lnTo>
                  <a:lnTo>
                    <a:pt x="236" y="1081"/>
                  </a:lnTo>
                  <a:lnTo>
                    <a:pt x="234" y="1081"/>
                  </a:lnTo>
                  <a:lnTo>
                    <a:pt x="234" y="1081"/>
                  </a:lnTo>
                  <a:close/>
                  <a:moveTo>
                    <a:pt x="213" y="1069"/>
                  </a:moveTo>
                  <a:lnTo>
                    <a:pt x="215" y="1069"/>
                  </a:lnTo>
                  <a:lnTo>
                    <a:pt x="215" y="1067"/>
                  </a:lnTo>
                  <a:lnTo>
                    <a:pt x="217" y="1065"/>
                  </a:lnTo>
                  <a:lnTo>
                    <a:pt x="217" y="1062"/>
                  </a:lnTo>
                  <a:lnTo>
                    <a:pt x="215" y="1062"/>
                  </a:lnTo>
                  <a:lnTo>
                    <a:pt x="213" y="1065"/>
                  </a:lnTo>
                  <a:lnTo>
                    <a:pt x="213" y="1065"/>
                  </a:lnTo>
                  <a:lnTo>
                    <a:pt x="213" y="1069"/>
                  </a:lnTo>
                  <a:lnTo>
                    <a:pt x="213" y="1069"/>
                  </a:lnTo>
                  <a:close/>
                  <a:moveTo>
                    <a:pt x="198" y="1043"/>
                  </a:moveTo>
                  <a:lnTo>
                    <a:pt x="198" y="1043"/>
                  </a:lnTo>
                  <a:lnTo>
                    <a:pt x="200" y="1043"/>
                  </a:lnTo>
                  <a:lnTo>
                    <a:pt x="205" y="1041"/>
                  </a:lnTo>
                  <a:lnTo>
                    <a:pt x="202" y="1041"/>
                  </a:lnTo>
                  <a:lnTo>
                    <a:pt x="200" y="1041"/>
                  </a:lnTo>
                  <a:lnTo>
                    <a:pt x="198" y="1043"/>
                  </a:lnTo>
                  <a:lnTo>
                    <a:pt x="198" y="1043"/>
                  </a:lnTo>
                  <a:close/>
                  <a:moveTo>
                    <a:pt x="190" y="1041"/>
                  </a:moveTo>
                  <a:lnTo>
                    <a:pt x="192" y="1043"/>
                  </a:lnTo>
                  <a:lnTo>
                    <a:pt x="194" y="1043"/>
                  </a:lnTo>
                  <a:lnTo>
                    <a:pt x="194" y="1041"/>
                  </a:lnTo>
                  <a:lnTo>
                    <a:pt x="192" y="1041"/>
                  </a:lnTo>
                  <a:lnTo>
                    <a:pt x="190" y="1041"/>
                  </a:lnTo>
                  <a:lnTo>
                    <a:pt x="190" y="1041"/>
                  </a:lnTo>
                  <a:close/>
                  <a:moveTo>
                    <a:pt x="169" y="1043"/>
                  </a:moveTo>
                  <a:lnTo>
                    <a:pt x="169" y="1046"/>
                  </a:lnTo>
                  <a:lnTo>
                    <a:pt x="171" y="1046"/>
                  </a:lnTo>
                  <a:lnTo>
                    <a:pt x="173" y="1048"/>
                  </a:lnTo>
                  <a:lnTo>
                    <a:pt x="175" y="1048"/>
                  </a:lnTo>
                  <a:lnTo>
                    <a:pt x="173" y="1043"/>
                  </a:lnTo>
                  <a:lnTo>
                    <a:pt x="171" y="1043"/>
                  </a:lnTo>
                  <a:lnTo>
                    <a:pt x="169" y="1043"/>
                  </a:lnTo>
                  <a:lnTo>
                    <a:pt x="169" y="1043"/>
                  </a:lnTo>
                  <a:close/>
                  <a:moveTo>
                    <a:pt x="141" y="923"/>
                  </a:moveTo>
                  <a:lnTo>
                    <a:pt x="143" y="921"/>
                  </a:lnTo>
                  <a:lnTo>
                    <a:pt x="146" y="919"/>
                  </a:lnTo>
                  <a:lnTo>
                    <a:pt x="150" y="915"/>
                  </a:lnTo>
                  <a:lnTo>
                    <a:pt x="148" y="917"/>
                  </a:lnTo>
                  <a:lnTo>
                    <a:pt x="146" y="919"/>
                  </a:lnTo>
                  <a:lnTo>
                    <a:pt x="141" y="923"/>
                  </a:lnTo>
                  <a:lnTo>
                    <a:pt x="141" y="923"/>
                  </a:lnTo>
                  <a:close/>
                  <a:moveTo>
                    <a:pt x="141" y="919"/>
                  </a:moveTo>
                  <a:lnTo>
                    <a:pt x="141" y="919"/>
                  </a:lnTo>
                  <a:lnTo>
                    <a:pt x="141" y="919"/>
                  </a:lnTo>
                  <a:lnTo>
                    <a:pt x="143" y="919"/>
                  </a:lnTo>
                  <a:lnTo>
                    <a:pt x="146" y="917"/>
                  </a:lnTo>
                  <a:lnTo>
                    <a:pt x="146" y="915"/>
                  </a:lnTo>
                  <a:lnTo>
                    <a:pt x="146" y="915"/>
                  </a:lnTo>
                  <a:lnTo>
                    <a:pt x="141" y="919"/>
                  </a:lnTo>
                  <a:lnTo>
                    <a:pt x="141" y="919"/>
                  </a:lnTo>
                  <a:close/>
                  <a:moveTo>
                    <a:pt x="124" y="877"/>
                  </a:moveTo>
                  <a:lnTo>
                    <a:pt x="122" y="879"/>
                  </a:lnTo>
                  <a:lnTo>
                    <a:pt x="124" y="879"/>
                  </a:lnTo>
                  <a:lnTo>
                    <a:pt x="127" y="879"/>
                  </a:lnTo>
                  <a:lnTo>
                    <a:pt x="127" y="877"/>
                  </a:lnTo>
                  <a:lnTo>
                    <a:pt x="127" y="877"/>
                  </a:lnTo>
                  <a:lnTo>
                    <a:pt x="124" y="877"/>
                  </a:lnTo>
                  <a:lnTo>
                    <a:pt x="124" y="877"/>
                  </a:lnTo>
                  <a:close/>
                  <a:moveTo>
                    <a:pt x="122" y="873"/>
                  </a:moveTo>
                  <a:lnTo>
                    <a:pt x="124" y="875"/>
                  </a:lnTo>
                  <a:lnTo>
                    <a:pt x="127" y="875"/>
                  </a:lnTo>
                  <a:lnTo>
                    <a:pt x="127" y="873"/>
                  </a:lnTo>
                  <a:lnTo>
                    <a:pt x="124" y="871"/>
                  </a:lnTo>
                  <a:lnTo>
                    <a:pt x="122" y="873"/>
                  </a:lnTo>
                  <a:lnTo>
                    <a:pt x="122" y="873"/>
                  </a:lnTo>
                  <a:close/>
                  <a:moveTo>
                    <a:pt x="124" y="833"/>
                  </a:moveTo>
                  <a:lnTo>
                    <a:pt x="129" y="835"/>
                  </a:lnTo>
                  <a:lnTo>
                    <a:pt x="131" y="833"/>
                  </a:lnTo>
                  <a:lnTo>
                    <a:pt x="129" y="833"/>
                  </a:lnTo>
                  <a:lnTo>
                    <a:pt x="124" y="833"/>
                  </a:lnTo>
                  <a:lnTo>
                    <a:pt x="124" y="833"/>
                  </a:lnTo>
                  <a:close/>
                  <a:moveTo>
                    <a:pt x="127" y="828"/>
                  </a:moveTo>
                  <a:lnTo>
                    <a:pt x="129" y="831"/>
                  </a:lnTo>
                  <a:lnTo>
                    <a:pt x="131" y="831"/>
                  </a:lnTo>
                  <a:lnTo>
                    <a:pt x="133" y="828"/>
                  </a:lnTo>
                  <a:lnTo>
                    <a:pt x="131" y="828"/>
                  </a:lnTo>
                  <a:lnTo>
                    <a:pt x="127" y="828"/>
                  </a:lnTo>
                  <a:lnTo>
                    <a:pt x="127" y="828"/>
                  </a:lnTo>
                  <a:lnTo>
                    <a:pt x="127" y="828"/>
                  </a:lnTo>
                  <a:close/>
                  <a:moveTo>
                    <a:pt x="120" y="828"/>
                  </a:moveTo>
                  <a:lnTo>
                    <a:pt x="120" y="831"/>
                  </a:lnTo>
                  <a:lnTo>
                    <a:pt x="122" y="828"/>
                  </a:lnTo>
                  <a:lnTo>
                    <a:pt x="122" y="828"/>
                  </a:lnTo>
                  <a:lnTo>
                    <a:pt x="120" y="828"/>
                  </a:lnTo>
                  <a:lnTo>
                    <a:pt x="120" y="828"/>
                  </a:lnTo>
                  <a:lnTo>
                    <a:pt x="120" y="828"/>
                  </a:lnTo>
                  <a:close/>
                  <a:moveTo>
                    <a:pt x="131" y="795"/>
                  </a:moveTo>
                  <a:lnTo>
                    <a:pt x="129" y="795"/>
                  </a:lnTo>
                  <a:lnTo>
                    <a:pt x="131" y="797"/>
                  </a:lnTo>
                  <a:lnTo>
                    <a:pt x="131" y="795"/>
                  </a:lnTo>
                  <a:lnTo>
                    <a:pt x="135" y="793"/>
                  </a:lnTo>
                  <a:lnTo>
                    <a:pt x="135" y="791"/>
                  </a:lnTo>
                  <a:lnTo>
                    <a:pt x="133" y="791"/>
                  </a:lnTo>
                  <a:lnTo>
                    <a:pt x="131" y="795"/>
                  </a:lnTo>
                  <a:lnTo>
                    <a:pt x="131" y="795"/>
                  </a:lnTo>
                  <a:close/>
                  <a:moveTo>
                    <a:pt x="162" y="780"/>
                  </a:moveTo>
                  <a:lnTo>
                    <a:pt x="165" y="782"/>
                  </a:lnTo>
                  <a:lnTo>
                    <a:pt x="171" y="780"/>
                  </a:lnTo>
                  <a:lnTo>
                    <a:pt x="169" y="778"/>
                  </a:lnTo>
                  <a:lnTo>
                    <a:pt x="165" y="778"/>
                  </a:lnTo>
                  <a:lnTo>
                    <a:pt x="162" y="778"/>
                  </a:lnTo>
                  <a:lnTo>
                    <a:pt x="162" y="780"/>
                  </a:lnTo>
                  <a:lnTo>
                    <a:pt x="162" y="780"/>
                  </a:lnTo>
                  <a:close/>
                  <a:moveTo>
                    <a:pt x="150" y="761"/>
                  </a:moveTo>
                  <a:lnTo>
                    <a:pt x="150" y="763"/>
                  </a:lnTo>
                  <a:lnTo>
                    <a:pt x="150" y="765"/>
                  </a:lnTo>
                  <a:lnTo>
                    <a:pt x="156" y="763"/>
                  </a:lnTo>
                  <a:lnTo>
                    <a:pt x="156" y="761"/>
                  </a:lnTo>
                  <a:lnTo>
                    <a:pt x="152" y="761"/>
                  </a:lnTo>
                  <a:lnTo>
                    <a:pt x="150" y="761"/>
                  </a:lnTo>
                  <a:lnTo>
                    <a:pt x="150" y="761"/>
                  </a:lnTo>
                  <a:close/>
                  <a:moveTo>
                    <a:pt x="165" y="761"/>
                  </a:moveTo>
                  <a:lnTo>
                    <a:pt x="167" y="763"/>
                  </a:lnTo>
                  <a:lnTo>
                    <a:pt x="169" y="763"/>
                  </a:lnTo>
                  <a:lnTo>
                    <a:pt x="171" y="761"/>
                  </a:lnTo>
                  <a:lnTo>
                    <a:pt x="169" y="759"/>
                  </a:lnTo>
                  <a:lnTo>
                    <a:pt x="165" y="761"/>
                  </a:lnTo>
                  <a:lnTo>
                    <a:pt x="165" y="761"/>
                  </a:lnTo>
                  <a:close/>
                  <a:moveTo>
                    <a:pt x="156" y="759"/>
                  </a:moveTo>
                  <a:lnTo>
                    <a:pt x="160" y="761"/>
                  </a:lnTo>
                  <a:lnTo>
                    <a:pt x="162" y="759"/>
                  </a:lnTo>
                  <a:lnTo>
                    <a:pt x="167" y="757"/>
                  </a:lnTo>
                  <a:lnTo>
                    <a:pt x="165" y="757"/>
                  </a:lnTo>
                  <a:lnTo>
                    <a:pt x="160" y="755"/>
                  </a:lnTo>
                  <a:lnTo>
                    <a:pt x="156" y="757"/>
                  </a:lnTo>
                  <a:lnTo>
                    <a:pt x="156" y="759"/>
                  </a:lnTo>
                  <a:lnTo>
                    <a:pt x="156" y="759"/>
                  </a:lnTo>
                  <a:close/>
                  <a:moveTo>
                    <a:pt x="192" y="681"/>
                  </a:moveTo>
                  <a:lnTo>
                    <a:pt x="192" y="683"/>
                  </a:lnTo>
                  <a:lnTo>
                    <a:pt x="194" y="685"/>
                  </a:lnTo>
                  <a:lnTo>
                    <a:pt x="194" y="683"/>
                  </a:lnTo>
                  <a:lnTo>
                    <a:pt x="192" y="681"/>
                  </a:lnTo>
                  <a:lnTo>
                    <a:pt x="192" y="681"/>
                  </a:lnTo>
                  <a:lnTo>
                    <a:pt x="192" y="681"/>
                  </a:lnTo>
                  <a:close/>
                  <a:moveTo>
                    <a:pt x="188" y="670"/>
                  </a:moveTo>
                  <a:lnTo>
                    <a:pt x="188" y="672"/>
                  </a:lnTo>
                  <a:lnTo>
                    <a:pt x="192" y="677"/>
                  </a:lnTo>
                  <a:lnTo>
                    <a:pt x="194" y="675"/>
                  </a:lnTo>
                  <a:lnTo>
                    <a:pt x="192" y="672"/>
                  </a:lnTo>
                  <a:lnTo>
                    <a:pt x="192" y="672"/>
                  </a:lnTo>
                  <a:lnTo>
                    <a:pt x="188" y="670"/>
                  </a:lnTo>
                  <a:lnTo>
                    <a:pt x="188" y="670"/>
                  </a:lnTo>
                  <a:close/>
                  <a:moveTo>
                    <a:pt x="177" y="645"/>
                  </a:moveTo>
                  <a:lnTo>
                    <a:pt x="179" y="645"/>
                  </a:lnTo>
                  <a:lnTo>
                    <a:pt x="184" y="641"/>
                  </a:lnTo>
                  <a:lnTo>
                    <a:pt x="186" y="641"/>
                  </a:lnTo>
                  <a:lnTo>
                    <a:pt x="186" y="639"/>
                  </a:lnTo>
                  <a:lnTo>
                    <a:pt x="184" y="639"/>
                  </a:lnTo>
                  <a:lnTo>
                    <a:pt x="181" y="637"/>
                  </a:lnTo>
                  <a:lnTo>
                    <a:pt x="177" y="639"/>
                  </a:lnTo>
                  <a:lnTo>
                    <a:pt x="177" y="641"/>
                  </a:lnTo>
                  <a:lnTo>
                    <a:pt x="177" y="645"/>
                  </a:lnTo>
                  <a:lnTo>
                    <a:pt x="177" y="645"/>
                  </a:lnTo>
                  <a:close/>
                  <a:moveTo>
                    <a:pt x="177" y="660"/>
                  </a:moveTo>
                  <a:lnTo>
                    <a:pt x="179" y="660"/>
                  </a:lnTo>
                  <a:lnTo>
                    <a:pt x="184" y="660"/>
                  </a:lnTo>
                  <a:lnTo>
                    <a:pt x="186" y="658"/>
                  </a:lnTo>
                  <a:lnTo>
                    <a:pt x="186" y="654"/>
                  </a:lnTo>
                  <a:lnTo>
                    <a:pt x="181" y="651"/>
                  </a:lnTo>
                  <a:lnTo>
                    <a:pt x="179" y="654"/>
                  </a:lnTo>
                  <a:lnTo>
                    <a:pt x="177" y="660"/>
                  </a:lnTo>
                  <a:lnTo>
                    <a:pt x="177" y="660"/>
                  </a:lnTo>
                  <a:close/>
                  <a:moveTo>
                    <a:pt x="165" y="660"/>
                  </a:moveTo>
                  <a:lnTo>
                    <a:pt x="169" y="662"/>
                  </a:lnTo>
                  <a:lnTo>
                    <a:pt x="171" y="660"/>
                  </a:lnTo>
                  <a:lnTo>
                    <a:pt x="171" y="656"/>
                  </a:lnTo>
                  <a:lnTo>
                    <a:pt x="173" y="651"/>
                  </a:lnTo>
                  <a:lnTo>
                    <a:pt x="167" y="654"/>
                  </a:lnTo>
                  <a:lnTo>
                    <a:pt x="165" y="656"/>
                  </a:lnTo>
                  <a:lnTo>
                    <a:pt x="165" y="660"/>
                  </a:lnTo>
                  <a:lnTo>
                    <a:pt x="165" y="660"/>
                  </a:lnTo>
                  <a:close/>
                  <a:moveTo>
                    <a:pt x="141" y="679"/>
                  </a:moveTo>
                  <a:lnTo>
                    <a:pt x="141" y="681"/>
                  </a:lnTo>
                  <a:lnTo>
                    <a:pt x="141" y="685"/>
                  </a:lnTo>
                  <a:lnTo>
                    <a:pt x="146" y="685"/>
                  </a:lnTo>
                  <a:lnTo>
                    <a:pt x="146" y="683"/>
                  </a:lnTo>
                  <a:lnTo>
                    <a:pt x="143" y="679"/>
                  </a:lnTo>
                  <a:lnTo>
                    <a:pt x="141" y="679"/>
                  </a:lnTo>
                  <a:lnTo>
                    <a:pt x="141" y="679"/>
                  </a:lnTo>
                  <a:close/>
                  <a:moveTo>
                    <a:pt x="188" y="717"/>
                  </a:moveTo>
                  <a:lnTo>
                    <a:pt x="188" y="719"/>
                  </a:lnTo>
                  <a:lnTo>
                    <a:pt x="190" y="719"/>
                  </a:lnTo>
                  <a:lnTo>
                    <a:pt x="190" y="721"/>
                  </a:lnTo>
                  <a:lnTo>
                    <a:pt x="190" y="725"/>
                  </a:lnTo>
                  <a:lnTo>
                    <a:pt x="190" y="725"/>
                  </a:lnTo>
                  <a:lnTo>
                    <a:pt x="194" y="723"/>
                  </a:lnTo>
                  <a:lnTo>
                    <a:pt x="194" y="719"/>
                  </a:lnTo>
                  <a:lnTo>
                    <a:pt x="198" y="715"/>
                  </a:lnTo>
                  <a:lnTo>
                    <a:pt x="196" y="715"/>
                  </a:lnTo>
                  <a:lnTo>
                    <a:pt x="194" y="715"/>
                  </a:lnTo>
                  <a:lnTo>
                    <a:pt x="192" y="715"/>
                  </a:lnTo>
                  <a:lnTo>
                    <a:pt x="188" y="717"/>
                  </a:lnTo>
                  <a:lnTo>
                    <a:pt x="188" y="717"/>
                  </a:lnTo>
                  <a:close/>
                  <a:moveTo>
                    <a:pt x="141" y="729"/>
                  </a:moveTo>
                  <a:lnTo>
                    <a:pt x="143" y="731"/>
                  </a:lnTo>
                  <a:lnTo>
                    <a:pt x="150" y="731"/>
                  </a:lnTo>
                  <a:lnTo>
                    <a:pt x="150" y="736"/>
                  </a:lnTo>
                  <a:lnTo>
                    <a:pt x="154" y="736"/>
                  </a:lnTo>
                  <a:lnTo>
                    <a:pt x="156" y="734"/>
                  </a:lnTo>
                  <a:lnTo>
                    <a:pt x="167" y="731"/>
                  </a:lnTo>
                  <a:lnTo>
                    <a:pt x="173" y="731"/>
                  </a:lnTo>
                  <a:lnTo>
                    <a:pt x="179" y="725"/>
                  </a:lnTo>
                  <a:lnTo>
                    <a:pt x="179" y="721"/>
                  </a:lnTo>
                  <a:lnTo>
                    <a:pt x="177" y="715"/>
                  </a:lnTo>
                  <a:lnTo>
                    <a:pt x="173" y="715"/>
                  </a:lnTo>
                  <a:lnTo>
                    <a:pt x="169" y="713"/>
                  </a:lnTo>
                  <a:lnTo>
                    <a:pt x="167" y="704"/>
                  </a:lnTo>
                  <a:lnTo>
                    <a:pt x="162" y="698"/>
                  </a:lnTo>
                  <a:lnTo>
                    <a:pt x="156" y="696"/>
                  </a:lnTo>
                  <a:lnTo>
                    <a:pt x="152" y="691"/>
                  </a:lnTo>
                  <a:lnTo>
                    <a:pt x="146" y="691"/>
                  </a:lnTo>
                  <a:lnTo>
                    <a:pt x="141" y="689"/>
                  </a:lnTo>
                  <a:lnTo>
                    <a:pt x="141" y="691"/>
                  </a:lnTo>
                  <a:lnTo>
                    <a:pt x="137" y="696"/>
                  </a:lnTo>
                  <a:lnTo>
                    <a:pt x="137" y="702"/>
                  </a:lnTo>
                  <a:lnTo>
                    <a:pt x="141" y="704"/>
                  </a:lnTo>
                  <a:lnTo>
                    <a:pt x="143" y="706"/>
                  </a:lnTo>
                  <a:lnTo>
                    <a:pt x="139" y="704"/>
                  </a:lnTo>
                  <a:lnTo>
                    <a:pt x="137" y="706"/>
                  </a:lnTo>
                  <a:lnTo>
                    <a:pt x="137" y="708"/>
                  </a:lnTo>
                  <a:lnTo>
                    <a:pt x="135" y="713"/>
                  </a:lnTo>
                  <a:lnTo>
                    <a:pt x="139" y="715"/>
                  </a:lnTo>
                  <a:lnTo>
                    <a:pt x="137" y="717"/>
                  </a:lnTo>
                  <a:lnTo>
                    <a:pt x="135" y="719"/>
                  </a:lnTo>
                  <a:lnTo>
                    <a:pt x="137" y="721"/>
                  </a:lnTo>
                  <a:lnTo>
                    <a:pt x="148" y="723"/>
                  </a:lnTo>
                  <a:lnTo>
                    <a:pt x="148" y="725"/>
                  </a:lnTo>
                  <a:lnTo>
                    <a:pt x="150" y="725"/>
                  </a:lnTo>
                  <a:lnTo>
                    <a:pt x="156" y="723"/>
                  </a:lnTo>
                  <a:lnTo>
                    <a:pt x="152" y="727"/>
                  </a:lnTo>
                  <a:lnTo>
                    <a:pt x="150" y="727"/>
                  </a:lnTo>
                  <a:lnTo>
                    <a:pt x="143" y="725"/>
                  </a:lnTo>
                  <a:lnTo>
                    <a:pt x="141" y="727"/>
                  </a:lnTo>
                  <a:lnTo>
                    <a:pt x="141" y="729"/>
                  </a:lnTo>
                  <a:close/>
                </a:path>
              </a:pathLst>
            </a:custGeom>
            <a:solidFill>
              <a:srgbClr val="46B9A0"/>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59" name="Freeform 170">
              <a:extLst>
                <a:ext uri="{FF2B5EF4-FFF2-40B4-BE49-F238E27FC236}">
                  <a16:creationId xmlns:a16="http://schemas.microsoft.com/office/drawing/2014/main" id="{7C1926D3-EF92-4DBE-B7AB-8CA8F1133002}"/>
                </a:ext>
              </a:extLst>
            </p:cNvPr>
            <p:cNvSpPr>
              <a:spLocks noEditPoints="1"/>
            </p:cNvSpPr>
            <p:nvPr/>
          </p:nvSpPr>
          <p:spPr bwMode="auto">
            <a:xfrm>
              <a:off x="2317832" y="1540916"/>
              <a:ext cx="1394577" cy="1215865"/>
            </a:xfrm>
            <a:custGeom>
              <a:avLst/>
              <a:gdLst>
                <a:gd name="T0" fmla="*/ 1258 w 1730"/>
                <a:gd name="T1" fmla="*/ 116 h 1606"/>
                <a:gd name="T2" fmla="*/ 1269 w 1730"/>
                <a:gd name="T3" fmla="*/ 276 h 1606"/>
                <a:gd name="T4" fmla="*/ 1265 w 1730"/>
                <a:gd name="T5" fmla="*/ 299 h 1606"/>
                <a:gd name="T6" fmla="*/ 1353 w 1730"/>
                <a:gd name="T7" fmla="*/ 188 h 1606"/>
                <a:gd name="T8" fmla="*/ 1387 w 1730"/>
                <a:gd name="T9" fmla="*/ 110 h 1606"/>
                <a:gd name="T10" fmla="*/ 1482 w 1730"/>
                <a:gd name="T11" fmla="*/ 38 h 1606"/>
                <a:gd name="T12" fmla="*/ 1720 w 1730"/>
                <a:gd name="T13" fmla="*/ 59 h 1606"/>
                <a:gd name="T14" fmla="*/ 1469 w 1730"/>
                <a:gd name="T15" fmla="*/ 249 h 1606"/>
                <a:gd name="T16" fmla="*/ 1332 w 1730"/>
                <a:gd name="T17" fmla="*/ 354 h 1606"/>
                <a:gd name="T18" fmla="*/ 1383 w 1730"/>
                <a:gd name="T19" fmla="*/ 812 h 1606"/>
                <a:gd name="T20" fmla="*/ 1208 w 1730"/>
                <a:gd name="T21" fmla="*/ 306 h 1606"/>
                <a:gd name="T22" fmla="*/ 1081 w 1730"/>
                <a:gd name="T23" fmla="*/ 215 h 1606"/>
                <a:gd name="T24" fmla="*/ 900 w 1730"/>
                <a:gd name="T25" fmla="*/ 181 h 1606"/>
                <a:gd name="T26" fmla="*/ 1180 w 1730"/>
                <a:gd name="T27" fmla="*/ 363 h 1606"/>
                <a:gd name="T28" fmla="*/ 1231 w 1730"/>
                <a:gd name="T29" fmla="*/ 485 h 1606"/>
                <a:gd name="T30" fmla="*/ 717 w 1730"/>
                <a:gd name="T31" fmla="*/ 245 h 1606"/>
                <a:gd name="T32" fmla="*/ 1121 w 1730"/>
                <a:gd name="T33" fmla="*/ 487 h 1606"/>
                <a:gd name="T34" fmla="*/ 1039 w 1730"/>
                <a:gd name="T35" fmla="*/ 373 h 1606"/>
                <a:gd name="T36" fmla="*/ 788 w 1730"/>
                <a:gd name="T37" fmla="*/ 278 h 1606"/>
                <a:gd name="T38" fmla="*/ 871 w 1730"/>
                <a:gd name="T39" fmla="*/ 333 h 1606"/>
                <a:gd name="T40" fmla="*/ 594 w 1730"/>
                <a:gd name="T41" fmla="*/ 401 h 1606"/>
                <a:gd name="T42" fmla="*/ 904 w 1730"/>
                <a:gd name="T43" fmla="*/ 531 h 1606"/>
                <a:gd name="T44" fmla="*/ 1005 w 1730"/>
                <a:gd name="T45" fmla="*/ 502 h 1606"/>
                <a:gd name="T46" fmla="*/ 1031 w 1730"/>
                <a:gd name="T47" fmla="*/ 557 h 1606"/>
                <a:gd name="T48" fmla="*/ 1191 w 1730"/>
                <a:gd name="T49" fmla="*/ 778 h 1606"/>
                <a:gd name="T50" fmla="*/ 1064 w 1730"/>
                <a:gd name="T51" fmla="*/ 854 h 1606"/>
                <a:gd name="T52" fmla="*/ 843 w 1730"/>
                <a:gd name="T53" fmla="*/ 645 h 1606"/>
                <a:gd name="T54" fmla="*/ 765 w 1730"/>
                <a:gd name="T55" fmla="*/ 487 h 1606"/>
                <a:gd name="T56" fmla="*/ 687 w 1730"/>
                <a:gd name="T57" fmla="*/ 588 h 1606"/>
                <a:gd name="T58" fmla="*/ 1210 w 1730"/>
                <a:gd name="T59" fmla="*/ 797 h 1606"/>
                <a:gd name="T60" fmla="*/ 1338 w 1730"/>
                <a:gd name="T61" fmla="*/ 681 h 1606"/>
                <a:gd name="T62" fmla="*/ 1260 w 1730"/>
                <a:gd name="T63" fmla="*/ 856 h 1606"/>
                <a:gd name="T64" fmla="*/ 1149 w 1730"/>
                <a:gd name="T65" fmla="*/ 685 h 1606"/>
                <a:gd name="T66" fmla="*/ 1136 w 1730"/>
                <a:gd name="T67" fmla="*/ 624 h 1606"/>
                <a:gd name="T68" fmla="*/ 1239 w 1730"/>
                <a:gd name="T69" fmla="*/ 605 h 1606"/>
                <a:gd name="T70" fmla="*/ 1343 w 1730"/>
                <a:gd name="T71" fmla="*/ 679 h 1606"/>
                <a:gd name="T72" fmla="*/ 1391 w 1730"/>
                <a:gd name="T73" fmla="*/ 772 h 1606"/>
                <a:gd name="T74" fmla="*/ 1419 w 1730"/>
                <a:gd name="T75" fmla="*/ 866 h 1606"/>
                <a:gd name="T76" fmla="*/ 1374 w 1730"/>
                <a:gd name="T77" fmla="*/ 911 h 1606"/>
                <a:gd name="T78" fmla="*/ 1366 w 1730"/>
                <a:gd name="T79" fmla="*/ 980 h 1606"/>
                <a:gd name="T80" fmla="*/ 1088 w 1730"/>
                <a:gd name="T81" fmla="*/ 957 h 1606"/>
                <a:gd name="T82" fmla="*/ 1338 w 1730"/>
                <a:gd name="T83" fmla="*/ 1062 h 1606"/>
                <a:gd name="T84" fmla="*/ 1050 w 1730"/>
                <a:gd name="T85" fmla="*/ 1210 h 1606"/>
                <a:gd name="T86" fmla="*/ 1400 w 1730"/>
                <a:gd name="T87" fmla="*/ 1408 h 1606"/>
                <a:gd name="T88" fmla="*/ 1452 w 1730"/>
                <a:gd name="T89" fmla="*/ 1494 h 1606"/>
                <a:gd name="T90" fmla="*/ 1421 w 1730"/>
                <a:gd name="T91" fmla="*/ 1423 h 1606"/>
                <a:gd name="T92" fmla="*/ 1334 w 1730"/>
                <a:gd name="T93" fmla="*/ 1511 h 1606"/>
                <a:gd name="T94" fmla="*/ 108 w 1730"/>
                <a:gd name="T95" fmla="*/ 1244 h 1606"/>
                <a:gd name="T96" fmla="*/ 462 w 1730"/>
                <a:gd name="T97" fmla="*/ 502 h 1606"/>
                <a:gd name="T98" fmla="*/ 120 w 1730"/>
                <a:gd name="T99" fmla="*/ 1275 h 1606"/>
                <a:gd name="T100" fmla="*/ 103 w 1730"/>
                <a:gd name="T101" fmla="*/ 1052 h 1606"/>
                <a:gd name="T102" fmla="*/ 382 w 1730"/>
                <a:gd name="T103" fmla="*/ 548 h 1606"/>
                <a:gd name="T104" fmla="*/ 683 w 1730"/>
                <a:gd name="T105" fmla="*/ 721 h 1606"/>
                <a:gd name="T106" fmla="*/ 875 w 1730"/>
                <a:gd name="T107" fmla="*/ 750 h 1606"/>
                <a:gd name="T108" fmla="*/ 938 w 1730"/>
                <a:gd name="T109" fmla="*/ 643 h 1606"/>
                <a:gd name="T110" fmla="*/ 1058 w 1730"/>
                <a:gd name="T111" fmla="*/ 778 h 1606"/>
                <a:gd name="T112" fmla="*/ 1037 w 1730"/>
                <a:gd name="T113" fmla="*/ 831 h 1606"/>
                <a:gd name="T114" fmla="*/ 852 w 1730"/>
                <a:gd name="T115" fmla="*/ 995 h 1606"/>
                <a:gd name="T116" fmla="*/ 1027 w 1730"/>
                <a:gd name="T117" fmla="*/ 1271 h 1606"/>
                <a:gd name="T118" fmla="*/ 1246 w 1730"/>
                <a:gd name="T119" fmla="*/ 1140 h 1606"/>
                <a:gd name="T120" fmla="*/ 1362 w 1730"/>
                <a:gd name="T121" fmla="*/ 1246 h 1606"/>
                <a:gd name="T122" fmla="*/ 1383 w 1730"/>
                <a:gd name="T123" fmla="*/ 1379 h 1606"/>
                <a:gd name="T124" fmla="*/ 1277 w 1730"/>
                <a:gd name="T125" fmla="*/ 1545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0" h="1606">
                  <a:moveTo>
                    <a:pt x="1252" y="283"/>
                  </a:moveTo>
                  <a:lnTo>
                    <a:pt x="1254" y="280"/>
                  </a:lnTo>
                  <a:lnTo>
                    <a:pt x="1256" y="276"/>
                  </a:lnTo>
                  <a:lnTo>
                    <a:pt x="1263" y="268"/>
                  </a:lnTo>
                  <a:lnTo>
                    <a:pt x="1265" y="259"/>
                  </a:lnTo>
                  <a:lnTo>
                    <a:pt x="1267" y="257"/>
                  </a:lnTo>
                  <a:lnTo>
                    <a:pt x="1269" y="261"/>
                  </a:lnTo>
                  <a:lnTo>
                    <a:pt x="1267" y="266"/>
                  </a:lnTo>
                  <a:lnTo>
                    <a:pt x="1267" y="268"/>
                  </a:lnTo>
                  <a:lnTo>
                    <a:pt x="1269" y="268"/>
                  </a:lnTo>
                  <a:lnTo>
                    <a:pt x="1273" y="266"/>
                  </a:lnTo>
                  <a:lnTo>
                    <a:pt x="1277" y="261"/>
                  </a:lnTo>
                  <a:lnTo>
                    <a:pt x="1277" y="257"/>
                  </a:lnTo>
                  <a:lnTo>
                    <a:pt x="1273" y="257"/>
                  </a:lnTo>
                  <a:lnTo>
                    <a:pt x="1273" y="257"/>
                  </a:lnTo>
                  <a:lnTo>
                    <a:pt x="1277" y="255"/>
                  </a:lnTo>
                  <a:lnTo>
                    <a:pt x="1277" y="249"/>
                  </a:lnTo>
                  <a:lnTo>
                    <a:pt x="1275" y="247"/>
                  </a:lnTo>
                  <a:lnTo>
                    <a:pt x="1275" y="242"/>
                  </a:lnTo>
                  <a:lnTo>
                    <a:pt x="1282" y="238"/>
                  </a:lnTo>
                  <a:lnTo>
                    <a:pt x="1284" y="232"/>
                  </a:lnTo>
                  <a:lnTo>
                    <a:pt x="1288" y="232"/>
                  </a:lnTo>
                  <a:lnTo>
                    <a:pt x="1288" y="228"/>
                  </a:lnTo>
                  <a:lnTo>
                    <a:pt x="1288" y="232"/>
                  </a:lnTo>
                  <a:lnTo>
                    <a:pt x="1290" y="234"/>
                  </a:lnTo>
                  <a:lnTo>
                    <a:pt x="1286" y="234"/>
                  </a:lnTo>
                  <a:lnTo>
                    <a:pt x="1284" y="240"/>
                  </a:lnTo>
                  <a:lnTo>
                    <a:pt x="1279" y="245"/>
                  </a:lnTo>
                  <a:lnTo>
                    <a:pt x="1279" y="251"/>
                  </a:lnTo>
                  <a:lnTo>
                    <a:pt x="1282" y="255"/>
                  </a:lnTo>
                  <a:lnTo>
                    <a:pt x="1282" y="259"/>
                  </a:lnTo>
                  <a:lnTo>
                    <a:pt x="1286" y="257"/>
                  </a:lnTo>
                  <a:lnTo>
                    <a:pt x="1288" y="251"/>
                  </a:lnTo>
                  <a:lnTo>
                    <a:pt x="1296" y="245"/>
                  </a:lnTo>
                  <a:lnTo>
                    <a:pt x="1298" y="240"/>
                  </a:lnTo>
                  <a:lnTo>
                    <a:pt x="1298" y="234"/>
                  </a:lnTo>
                  <a:lnTo>
                    <a:pt x="1300" y="230"/>
                  </a:lnTo>
                  <a:lnTo>
                    <a:pt x="1303" y="230"/>
                  </a:lnTo>
                  <a:lnTo>
                    <a:pt x="1303" y="232"/>
                  </a:lnTo>
                  <a:lnTo>
                    <a:pt x="1303" y="234"/>
                  </a:lnTo>
                  <a:lnTo>
                    <a:pt x="1303" y="238"/>
                  </a:lnTo>
                  <a:lnTo>
                    <a:pt x="1305" y="236"/>
                  </a:lnTo>
                  <a:lnTo>
                    <a:pt x="1309" y="232"/>
                  </a:lnTo>
                  <a:lnTo>
                    <a:pt x="1313" y="232"/>
                  </a:lnTo>
                  <a:lnTo>
                    <a:pt x="1319" y="232"/>
                  </a:lnTo>
                  <a:lnTo>
                    <a:pt x="1326" y="230"/>
                  </a:lnTo>
                  <a:lnTo>
                    <a:pt x="1328" y="230"/>
                  </a:lnTo>
                  <a:lnTo>
                    <a:pt x="1332" y="228"/>
                  </a:lnTo>
                  <a:lnTo>
                    <a:pt x="1336" y="226"/>
                  </a:lnTo>
                  <a:lnTo>
                    <a:pt x="1336" y="221"/>
                  </a:lnTo>
                  <a:lnTo>
                    <a:pt x="1336" y="219"/>
                  </a:lnTo>
                  <a:lnTo>
                    <a:pt x="1338" y="217"/>
                  </a:lnTo>
                  <a:lnTo>
                    <a:pt x="1334" y="213"/>
                  </a:lnTo>
                  <a:lnTo>
                    <a:pt x="1336" y="209"/>
                  </a:lnTo>
                  <a:lnTo>
                    <a:pt x="1336" y="198"/>
                  </a:lnTo>
                  <a:lnTo>
                    <a:pt x="1334" y="200"/>
                  </a:lnTo>
                  <a:lnTo>
                    <a:pt x="1332" y="205"/>
                  </a:lnTo>
                  <a:lnTo>
                    <a:pt x="1328" y="211"/>
                  </a:lnTo>
                  <a:lnTo>
                    <a:pt x="1326" y="211"/>
                  </a:lnTo>
                  <a:lnTo>
                    <a:pt x="1326" y="209"/>
                  </a:lnTo>
                  <a:lnTo>
                    <a:pt x="1328" y="205"/>
                  </a:lnTo>
                  <a:lnTo>
                    <a:pt x="1332" y="202"/>
                  </a:lnTo>
                  <a:lnTo>
                    <a:pt x="1332" y="198"/>
                  </a:lnTo>
                  <a:lnTo>
                    <a:pt x="1328" y="194"/>
                  </a:lnTo>
                  <a:lnTo>
                    <a:pt x="1328" y="192"/>
                  </a:lnTo>
                  <a:lnTo>
                    <a:pt x="1326" y="192"/>
                  </a:lnTo>
                  <a:lnTo>
                    <a:pt x="1324" y="192"/>
                  </a:lnTo>
                  <a:lnTo>
                    <a:pt x="1324" y="196"/>
                  </a:lnTo>
                  <a:lnTo>
                    <a:pt x="1322" y="194"/>
                  </a:lnTo>
                  <a:lnTo>
                    <a:pt x="1317" y="194"/>
                  </a:lnTo>
                  <a:lnTo>
                    <a:pt x="1313" y="196"/>
                  </a:lnTo>
                  <a:lnTo>
                    <a:pt x="1311" y="196"/>
                  </a:lnTo>
                  <a:lnTo>
                    <a:pt x="1311" y="194"/>
                  </a:lnTo>
                  <a:lnTo>
                    <a:pt x="1322" y="190"/>
                  </a:lnTo>
                  <a:lnTo>
                    <a:pt x="1326" y="188"/>
                  </a:lnTo>
                  <a:lnTo>
                    <a:pt x="1332" y="181"/>
                  </a:lnTo>
                  <a:lnTo>
                    <a:pt x="1334" y="179"/>
                  </a:lnTo>
                  <a:lnTo>
                    <a:pt x="1338" y="171"/>
                  </a:lnTo>
                  <a:lnTo>
                    <a:pt x="1341" y="165"/>
                  </a:lnTo>
                  <a:lnTo>
                    <a:pt x="1338" y="165"/>
                  </a:lnTo>
                  <a:lnTo>
                    <a:pt x="1336" y="165"/>
                  </a:lnTo>
                  <a:lnTo>
                    <a:pt x="1334" y="167"/>
                  </a:lnTo>
                  <a:lnTo>
                    <a:pt x="1332" y="165"/>
                  </a:lnTo>
                  <a:lnTo>
                    <a:pt x="1334" y="162"/>
                  </a:lnTo>
                  <a:lnTo>
                    <a:pt x="1336" y="160"/>
                  </a:lnTo>
                  <a:lnTo>
                    <a:pt x="1338" y="160"/>
                  </a:lnTo>
                  <a:lnTo>
                    <a:pt x="1341" y="158"/>
                  </a:lnTo>
                  <a:lnTo>
                    <a:pt x="1341" y="154"/>
                  </a:lnTo>
                  <a:lnTo>
                    <a:pt x="1345" y="150"/>
                  </a:lnTo>
                  <a:lnTo>
                    <a:pt x="1345" y="146"/>
                  </a:lnTo>
                  <a:lnTo>
                    <a:pt x="1343" y="146"/>
                  </a:lnTo>
                  <a:lnTo>
                    <a:pt x="1343" y="141"/>
                  </a:lnTo>
                  <a:lnTo>
                    <a:pt x="1341" y="141"/>
                  </a:lnTo>
                  <a:lnTo>
                    <a:pt x="1336" y="141"/>
                  </a:lnTo>
                  <a:lnTo>
                    <a:pt x="1332" y="150"/>
                  </a:lnTo>
                  <a:lnTo>
                    <a:pt x="1330" y="154"/>
                  </a:lnTo>
                  <a:lnTo>
                    <a:pt x="1332" y="158"/>
                  </a:lnTo>
                  <a:lnTo>
                    <a:pt x="1330" y="160"/>
                  </a:lnTo>
                  <a:lnTo>
                    <a:pt x="1328" y="162"/>
                  </a:lnTo>
                  <a:lnTo>
                    <a:pt x="1328" y="162"/>
                  </a:lnTo>
                  <a:lnTo>
                    <a:pt x="1328" y="160"/>
                  </a:lnTo>
                  <a:lnTo>
                    <a:pt x="1326" y="158"/>
                  </a:lnTo>
                  <a:lnTo>
                    <a:pt x="1326" y="154"/>
                  </a:lnTo>
                  <a:lnTo>
                    <a:pt x="1330" y="148"/>
                  </a:lnTo>
                  <a:lnTo>
                    <a:pt x="1328" y="143"/>
                  </a:lnTo>
                  <a:lnTo>
                    <a:pt x="1330" y="141"/>
                  </a:lnTo>
                  <a:lnTo>
                    <a:pt x="1330" y="143"/>
                  </a:lnTo>
                  <a:lnTo>
                    <a:pt x="1334" y="141"/>
                  </a:lnTo>
                  <a:lnTo>
                    <a:pt x="1332" y="137"/>
                  </a:lnTo>
                  <a:lnTo>
                    <a:pt x="1330" y="133"/>
                  </a:lnTo>
                  <a:lnTo>
                    <a:pt x="1326" y="133"/>
                  </a:lnTo>
                  <a:lnTo>
                    <a:pt x="1322" y="133"/>
                  </a:lnTo>
                  <a:lnTo>
                    <a:pt x="1319" y="137"/>
                  </a:lnTo>
                  <a:lnTo>
                    <a:pt x="1319" y="135"/>
                  </a:lnTo>
                  <a:lnTo>
                    <a:pt x="1317" y="133"/>
                  </a:lnTo>
                  <a:lnTo>
                    <a:pt x="1317" y="129"/>
                  </a:lnTo>
                  <a:lnTo>
                    <a:pt x="1315" y="122"/>
                  </a:lnTo>
                  <a:lnTo>
                    <a:pt x="1317" y="114"/>
                  </a:lnTo>
                  <a:lnTo>
                    <a:pt x="1317" y="108"/>
                  </a:lnTo>
                  <a:lnTo>
                    <a:pt x="1319" y="103"/>
                  </a:lnTo>
                  <a:lnTo>
                    <a:pt x="1319" y="97"/>
                  </a:lnTo>
                  <a:lnTo>
                    <a:pt x="1319" y="93"/>
                  </a:lnTo>
                  <a:lnTo>
                    <a:pt x="1322" y="87"/>
                  </a:lnTo>
                  <a:lnTo>
                    <a:pt x="1322" y="80"/>
                  </a:lnTo>
                  <a:lnTo>
                    <a:pt x="1319" y="76"/>
                  </a:lnTo>
                  <a:lnTo>
                    <a:pt x="1317" y="72"/>
                  </a:lnTo>
                  <a:lnTo>
                    <a:pt x="1313" y="68"/>
                  </a:lnTo>
                  <a:lnTo>
                    <a:pt x="1311" y="65"/>
                  </a:lnTo>
                  <a:lnTo>
                    <a:pt x="1305" y="61"/>
                  </a:lnTo>
                  <a:lnTo>
                    <a:pt x="1303" y="63"/>
                  </a:lnTo>
                  <a:lnTo>
                    <a:pt x="1303" y="65"/>
                  </a:lnTo>
                  <a:lnTo>
                    <a:pt x="1303" y="65"/>
                  </a:lnTo>
                  <a:lnTo>
                    <a:pt x="1296" y="61"/>
                  </a:lnTo>
                  <a:lnTo>
                    <a:pt x="1292" y="63"/>
                  </a:lnTo>
                  <a:lnTo>
                    <a:pt x="1292" y="68"/>
                  </a:lnTo>
                  <a:lnTo>
                    <a:pt x="1290" y="72"/>
                  </a:lnTo>
                  <a:lnTo>
                    <a:pt x="1292" y="74"/>
                  </a:lnTo>
                  <a:lnTo>
                    <a:pt x="1296" y="74"/>
                  </a:lnTo>
                  <a:lnTo>
                    <a:pt x="1300" y="74"/>
                  </a:lnTo>
                  <a:lnTo>
                    <a:pt x="1305" y="76"/>
                  </a:lnTo>
                  <a:lnTo>
                    <a:pt x="1307" y="78"/>
                  </a:lnTo>
                  <a:lnTo>
                    <a:pt x="1309" y="80"/>
                  </a:lnTo>
                  <a:lnTo>
                    <a:pt x="1309" y="82"/>
                  </a:lnTo>
                  <a:lnTo>
                    <a:pt x="1303" y="89"/>
                  </a:lnTo>
                  <a:lnTo>
                    <a:pt x="1300" y="89"/>
                  </a:lnTo>
                  <a:lnTo>
                    <a:pt x="1296" y="84"/>
                  </a:lnTo>
                  <a:lnTo>
                    <a:pt x="1292" y="84"/>
                  </a:lnTo>
                  <a:lnTo>
                    <a:pt x="1288" y="84"/>
                  </a:lnTo>
                  <a:lnTo>
                    <a:pt x="1290" y="87"/>
                  </a:lnTo>
                  <a:lnTo>
                    <a:pt x="1294" y="89"/>
                  </a:lnTo>
                  <a:lnTo>
                    <a:pt x="1290" y="91"/>
                  </a:lnTo>
                  <a:lnTo>
                    <a:pt x="1288" y="93"/>
                  </a:lnTo>
                  <a:lnTo>
                    <a:pt x="1282" y="87"/>
                  </a:lnTo>
                  <a:lnTo>
                    <a:pt x="1275" y="89"/>
                  </a:lnTo>
                  <a:lnTo>
                    <a:pt x="1273" y="95"/>
                  </a:lnTo>
                  <a:lnTo>
                    <a:pt x="1271" y="97"/>
                  </a:lnTo>
                  <a:lnTo>
                    <a:pt x="1271" y="99"/>
                  </a:lnTo>
                  <a:lnTo>
                    <a:pt x="1275" y="101"/>
                  </a:lnTo>
                  <a:lnTo>
                    <a:pt x="1275" y="105"/>
                  </a:lnTo>
                  <a:lnTo>
                    <a:pt x="1279" y="108"/>
                  </a:lnTo>
                  <a:lnTo>
                    <a:pt x="1279" y="110"/>
                  </a:lnTo>
                  <a:lnTo>
                    <a:pt x="1277" y="110"/>
                  </a:lnTo>
                  <a:lnTo>
                    <a:pt x="1277" y="112"/>
                  </a:lnTo>
                  <a:lnTo>
                    <a:pt x="1279" y="114"/>
                  </a:lnTo>
                  <a:lnTo>
                    <a:pt x="1279" y="118"/>
                  </a:lnTo>
                  <a:lnTo>
                    <a:pt x="1275" y="118"/>
                  </a:lnTo>
                  <a:lnTo>
                    <a:pt x="1273" y="116"/>
                  </a:lnTo>
                  <a:lnTo>
                    <a:pt x="1269" y="114"/>
                  </a:lnTo>
                  <a:lnTo>
                    <a:pt x="1265" y="112"/>
                  </a:lnTo>
                  <a:lnTo>
                    <a:pt x="1263" y="112"/>
                  </a:lnTo>
                  <a:lnTo>
                    <a:pt x="1258" y="114"/>
                  </a:lnTo>
                  <a:lnTo>
                    <a:pt x="1258" y="116"/>
                  </a:lnTo>
                  <a:lnTo>
                    <a:pt x="1260" y="120"/>
                  </a:lnTo>
                  <a:lnTo>
                    <a:pt x="1258" y="124"/>
                  </a:lnTo>
                  <a:lnTo>
                    <a:pt x="1256" y="122"/>
                  </a:lnTo>
                  <a:lnTo>
                    <a:pt x="1256" y="120"/>
                  </a:lnTo>
                  <a:lnTo>
                    <a:pt x="1254" y="118"/>
                  </a:lnTo>
                  <a:lnTo>
                    <a:pt x="1250" y="116"/>
                  </a:lnTo>
                  <a:lnTo>
                    <a:pt x="1248" y="116"/>
                  </a:lnTo>
                  <a:lnTo>
                    <a:pt x="1246" y="114"/>
                  </a:lnTo>
                  <a:lnTo>
                    <a:pt x="1244" y="114"/>
                  </a:lnTo>
                  <a:lnTo>
                    <a:pt x="1241" y="116"/>
                  </a:lnTo>
                  <a:lnTo>
                    <a:pt x="1244" y="120"/>
                  </a:lnTo>
                  <a:lnTo>
                    <a:pt x="1244" y="124"/>
                  </a:lnTo>
                  <a:lnTo>
                    <a:pt x="1246" y="129"/>
                  </a:lnTo>
                  <a:lnTo>
                    <a:pt x="1248" y="131"/>
                  </a:lnTo>
                  <a:lnTo>
                    <a:pt x="1252" y="133"/>
                  </a:lnTo>
                  <a:lnTo>
                    <a:pt x="1254" y="135"/>
                  </a:lnTo>
                  <a:lnTo>
                    <a:pt x="1254" y="135"/>
                  </a:lnTo>
                  <a:lnTo>
                    <a:pt x="1248" y="135"/>
                  </a:lnTo>
                  <a:lnTo>
                    <a:pt x="1254" y="137"/>
                  </a:lnTo>
                  <a:lnTo>
                    <a:pt x="1254" y="141"/>
                  </a:lnTo>
                  <a:lnTo>
                    <a:pt x="1258" y="143"/>
                  </a:lnTo>
                  <a:lnTo>
                    <a:pt x="1265" y="143"/>
                  </a:lnTo>
                  <a:lnTo>
                    <a:pt x="1267" y="141"/>
                  </a:lnTo>
                  <a:lnTo>
                    <a:pt x="1269" y="141"/>
                  </a:lnTo>
                  <a:lnTo>
                    <a:pt x="1269" y="143"/>
                  </a:lnTo>
                  <a:lnTo>
                    <a:pt x="1265" y="146"/>
                  </a:lnTo>
                  <a:lnTo>
                    <a:pt x="1265" y="152"/>
                  </a:lnTo>
                  <a:lnTo>
                    <a:pt x="1260" y="152"/>
                  </a:lnTo>
                  <a:lnTo>
                    <a:pt x="1256" y="148"/>
                  </a:lnTo>
                  <a:lnTo>
                    <a:pt x="1246" y="146"/>
                  </a:lnTo>
                  <a:lnTo>
                    <a:pt x="1241" y="141"/>
                  </a:lnTo>
                  <a:lnTo>
                    <a:pt x="1239" y="139"/>
                  </a:lnTo>
                  <a:lnTo>
                    <a:pt x="1237" y="137"/>
                  </a:lnTo>
                  <a:lnTo>
                    <a:pt x="1235" y="137"/>
                  </a:lnTo>
                  <a:lnTo>
                    <a:pt x="1235" y="141"/>
                  </a:lnTo>
                  <a:lnTo>
                    <a:pt x="1235" y="143"/>
                  </a:lnTo>
                  <a:lnTo>
                    <a:pt x="1233" y="146"/>
                  </a:lnTo>
                  <a:lnTo>
                    <a:pt x="1235" y="152"/>
                  </a:lnTo>
                  <a:lnTo>
                    <a:pt x="1231" y="154"/>
                  </a:lnTo>
                  <a:lnTo>
                    <a:pt x="1229" y="152"/>
                  </a:lnTo>
                  <a:lnTo>
                    <a:pt x="1229" y="158"/>
                  </a:lnTo>
                  <a:lnTo>
                    <a:pt x="1227" y="158"/>
                  </a:lnTo>
                  <a:lnTo>
                    <a:pt x="1227" y="167"/>
                  </a:lnTo>
                  <a:lnTo>
                    <a:pt x="1229" y="169"/>
                  </a:lnTo>
                  <a:lnTo>
                    <a:pt x="1235" y="171"/>
                  </a:lnTo>
                  <a:lnTo>
                    <a:pt x="1239" y="171"/>
                  </a:lnTo>
                  <a:lnTo>
                    <a:pt x="1244" y="171"/>
                  </a:lnTo>
                  <a:lnTo>
                    <a:pt x="1244" y="173"/>
                  </a:lnTo>
                  <a:lnTo>
                    <a:pt x="1239" y="173"/>
                  </a:lnTo>
                  <a:lnTo>
                    <a:pt x="1235" y="173"/>
                  </a:lnTo>
                  <a:lnTo>
                    <a:pt x="1231" y="173"/>
                  </a:lnTo>
                  <a:lnTo>
                    <a:pt x="1229" y="171"/>
                  </a:lnTo>
                  <a:lnTo>
                    <a:pt x="1225" y="173"/>
                  </a:lnTo>
                  <a:lnTo>
                    <a:pt x="1218" y="179"/>
                  </a:lnTo>
                  <a:lnTo>
                    <a:pt x="1218" y="181"/>
                  </a:lnTo>
                  <a:lnTo>
                    <a:pt x="1220" y="186"/>
                  </a:lnTo>
                  <a:lnTo>
                    <a:pt x="1220" y="188"/>
                  </a:lnTo>
                  <a:lnTo>
                    <a:pt x="1218" y="188"/>
                  </a:lnTo>
                  <a:lnTo>
                    <a:pt x="1218" y="192"/>
                  </a:lnTo>
                  <a:lnTo>
                    <a:pt x="1220" y="192"/>
                  </a:lnTo>
                  <a:lnTo>
                    <a:pt x="1223" y="192"/>
                  </a:lnTo>
                  <a:lnTo>
                    <a:pt x="1227" y="192"/>
                  </a:lnTo>
                  <a:lnTo>
                    <a:pt x="1231" y="188"/>
                  </a:lnTo>
                  <a:lnTo>
                    <a:pt x="1233" y="190"/>
                  </a:lnTo>
                  <a:lnTo>
                    <a:pt x="1231" y="194"/>
                  </a:lnTo>
                  <a:lnTo>
                    <a:pt x="1229" y="194"/>
                  </a:lnTo>
                  <a:lnTo>
                    <a:pt x="1227" y="198"/>
                  </a:lnTo>
                  <a:lnTo>
                    <a:pt x="1227" y="200"/>
                  </a:lnTo>
                  <a:lnTo>
                    <a:pt x="1231" y="200"/>
                  </a:lnTo>
                  <a:lnTo>
                    <a:pt x="1233" y="196"/>
                  </a:lnTo>
                  <a:lnTo>
                    <a:pt x="1235" y="196"/>
                  </a:lnTo>
                  <a:lnTo>
                    <a:pt x="1239" y="194"/>
                  </a:lnTo>
                  <a:lnTo>
                    <a:pt x="1239" y="196"/>
                  </a:lnTo>
                  <a:lnTo>
                    <a:pt x="1237" y="198"/>
                  </a:lnTo>
                  <a:lnTo>
                    <a:pt x="1239" y="200"/>
                  </a:lnTo>
                  <a:lnTo>
                    <a:pt x="1246" y="198"/>
                  </a:lnTo>
                  <a:lnTo>
                    <a:pt x="1248" y="202"/>
                  </a:lnTo>
                  <a:lnTo>
                    <a:pt x="1244" y="202"/>
                  </a:lnTo>
                  <a:lnTo>
                    <a:pt x="1244" y="205"/>
                  </a:lnTo>
                  <a:lnTo>
                    <a:pt x="1248" y="205"/>
                  </a:lnTo>
                  <a:lnTo>
                    <a:pt x="1252" y="205"/>
                  </a:lnTo>
                  <a:lnTo>
                    <a:pt x="1256" y="209"/>
                  </a:lnTo>
                  <a:lnTo>
                    <a:pt x="1265" y="211"/>
                  </a:lnTo>
                  <a:lnTo>
                    <a:pt x="1267" y="211"/>
                  </a:lnTo>
                  <a:lnTo>
                    <a:pt x="1258" y="211"/>
                  </a:lnTo>
                  <a:lnTo>
                    <a:pt x="1254" y="213"/>
                  </a:lnTo>
                  <a:lnTo>
                    <a:pt x="1248" y="209"/>
                  </a:lnTo>
                  <a:lnTo>
                    <a:pt x="1244" y="211"/>
                  </a:lnTo>
                  <a:lnTo>
                    <a:pt x="1244" y="213"/>
                  </a:lnTo>
                  <a:lnTo>
                    <a:pt x="1248" y="215"/>
                  </a:lnTo>
                  <a:lnTo>
                    <a:pt x="1256" y="215"/>
                  </a:lnTo>
                  <a:lnTo>
                    <a:pt x="1265" y="215"/>
                  </a:lnTo>
                  <a:lnTo>
                    <a:pt x="1267" y="217"/>
                  </a:lnTo>
                  <a:lnTo>
                    <a:pt x="1258" y="219"/>
                  </a:lnTo>
                  <a:lnTo>
                    <a:pt x="1256" y="217"/>
                  </a:lnTo>
                  <a:lnTo>
                    <a:pt x="1248" y="217"/>
                  </a:lnTo>
                  <a:lnTo>
                    <a:pt x="1244" y="217"/>
                  </a:lnTo>
                  <a:lnTo>
                    <a:pt x="1241" y="213"/>
                  </a:lnTo>
                  <a:lnTo>
                    <a:pt x="1237" y="213"/>
                  </a:lnTo>
                  <a:lnTo>
                    <a:pt x="1231" y="209"/>
                  </a:lnTo>
                  <a:lnTo>
                    <a:pt x="1229" y="209"/>
                  </a:lnTo>
                  <a:lnTo>
                    <a:pt x="1227" y="213"/>
                  </a:lnTo>
                  <a:lnTo>
                    <a:pt x="1220" y="213"/>
                  </a:lnTo>
                  <a:lnTo>
                    <a:pt x="1218" y="215"/>
                  </a:lnTo>
                  <a:lnTo>
                    <a:pt x="1216" y="221"/>
                  </a:lnTo>
                  <a:lnTo>
                    <a:pt x="1220" y="226"/>
                  </a:lnTo>
                  <a:lnTo>
                    <a:pt x="1220" y="230"/>
                  </a:lnTo>
                  <a:lnTo>
                    <a:pt x="1218" y="232"/>
                  </a:lnTo>
                  <a:lnTo>
                    <a:pt x="1216" y="226"/>
                  </a:lnTo>
                  <a:lnTo>
                    <a:pt x="1214" y="226"/>
                  </a:lnTo>
                  <a:lnTo>
                    <a:pt x="1212" y="234"/>
                  </a:lnTo>
                  <a:lnTo>
                    <a:pt x="1212" y="240"/>
                  </a:lnTo>
                  <a:lnTo>
                    <a:pt x="1216" y="240"/>
                  </a:lnTo>
                  <a:lnTo>
                    <a:pt x="1216" y="238"/>
                  </a:lnTo>
                  <a:lnTo>
                    <a:pt x="1218" y="238"/>
                  </a:lnTo>
                  <a:lnTo>
                    <a:pt x="1223" y="245"/>
                  </a:lnTo>
                  <a:lnTo>
                    <a:pt x="1225" y="245"/>
                  </a:lnTo>
                  <a:lnTo>
                    <a:pt x="1223" y="245"/>
                  </a:lnTo>
                  <a:lnTo>
                    <a:pt x="1220" y="247"/>
                  </a:lnTo>
                  <a:lnTo>
                    <a:pt x="1216" y="242"/>
                  </a:lnTo>
                  <a:lnTo>
                    <a:pt x="1212" y="245"/>
                  </a:lnTo>
                  <a:lnTo>
                    <a:pt x="1210" y="251"/>
                  </a:lnTo>
                  <a:lnTo>
                    <a:pt x="1212" y="253"/>
                  </a:lnTo>
                  <a:lnTo>
                    <a:pt x="1214" y="251"/>
                  </a:lnTo>
                  <a:lnTo>
                    <a:pt x="1212" y="255"/>
                  </a:lnTo>
                  <a:lnTo>
                    <a:pt x="1214" y="264"/>
                  </a:lnTo>
                  <a:lnTo>
                    <a:pt x="1216" y="261"/>
                  </a:lnTo>
                  <a:lnTo>
                    <a:pt x="1218" y="261"/>
                  </a:lnTo>
                  <a:lnTo>
                    <a:pt x="1218" y="268"/>
                  </a:lnTo>
                  <a:lnTo>
                    <a:pt x="1225" y="270"/>
                  </a:lnTo>
                  <a:lnTo>
                    <a:pt x="1233" y="276"/>
                  </a:lnTo>
                  <a:lnTo>
                    <a:pt x="1235" y="274"/>
                  </a:lnTo>
                  <a:lnTo>
                    <a:pt x="1237" y="270"/>
                  </a:lnTo>
                  <a:lnTo>
                    <a:pt x="1237" y="268"/>
                  </a:lnTo>
                  <a:lnTo>
                    <a:pt x="1241" y="268"/>
                  </a:lnTo>
                  <a:lnTo>
                    <a:pt x="1244" y="270"/>
                  </a:lnTo>
                  <a:lnTo>
                    <a:pt x="1241" y="274"/>
                  </a:lnTo>
                  <a:lnTo>
                    <a:pt x="1244" y="278"/>
                  </a:lnTo>
                  <a:lnTo>
                    <a:pt x="1244" y="278"/>
                  </a:lnTo>
                  <a:lnTo>
                    <a:pt x="1248" y="268"/>
                  </a:lnTo>
                  <a:lnTo>
                    <a:pt x="1248" y="259"/>
                  </a:lnTo>
                  <a:lnTo>
                    <a:pt x="1248" y="255"/>
                  </a:lnTo>
                  <a:lnTo>
                    <a:pt x="1254" y="249"/>
                  </a:lnTo>
                  <a:lnTo>
                    <a:pt x="1254" y="245"/>
                  </a:lnTo>
                  <a:lnTo>
                    <a:pt x="1254" y="251"/>
                  </a:lnTo>
                  <a:lnTo>
                    <a:pt x="1250" y="257"/>
                  </a:lnTo>
                  <a:lnTo>
                    <a:pt x="1250" y="264"/>
                  </a:lnTo>
                  <a:lnTo>
                    <a:pt x="1250" y="268"/>
                  </a:lnTo>
                  <a:lnTo>
                    <a:pt x="1250" y="274"/>
                  </a:lnTo>
                  <a:lnTo>
                    <a:pt x="1252" y="278"/>
                  </a:lnTo>
                  <a:lnTo>
                    <a:pt x="1250" y="280"/>
                  </a:lnTo>
                  <a:lnTo>
                    <a:pt x="1252" y="283"/>
                  </a:lnTo>
                  <a:lnTo>
                    <a:pt x="1252" y="283"/>
                  </a:lnTo>
                  <a:close/>
                  <a:moveTo>
                    <a:pt x="1260" y="105"/>
                  </a:moveTo>
                  <a:lnTo>
                    <a:pt x="1263" y="105"/>
                  </a:lnTo>
                  <a:lnTo>
                    <a:pt x="1265" y="105"/>
                  </a:lnTo>
                  <a:lnTo>
                    <a:pt x="1267" y="105"/>
                  </a:lnTo>
                  <a:lnTo>
                    <a:pt x="1269" y="105"/>
                  </a:lnTo>
                  <a:lnTo>
                    <a:pt x="1269" y="110"/>
                  </a:lnTo>
                  <a:lnTo>
                    <a:pt x="1269" y="110"/>
                  </a:lnTo>
                  <a:lnTo>
                    <a:pt x="1267" y="110"/>
                  </a:lnTo>
                  <a:lnTo>
                    <a:pt x="1263" y="108"/>
                  </a:lnTo>
                  <a:lnTo>
                    <a:pt x="1260" y="105"/>
                  </a:lnTo>
                  <a:lnTo>
                    <a:pt x="1260" y="105"/>
                  </a:lnTo>
                  <a:close/>
                  <a:moveTo>
                    <a:pt x="1265" y="280"/>
                  </a:moveTo>
                  <a:lnTo>
                    <a:pt x="1265" y="276"/>
                  </a:lnTo>
                  <a:lnTo>
                    <a:pt x="1267" y="274"/>
                  </a:lnTo>
                  <a:lnTo>
                    <a:pt x="1267" y="272"/>
                  </a:lnTo>
                  <a:lnTo>
                    <a:pt x="1271" y="270"/>
                  </a:lnTo>
                  <a:lnTo>
                    <a:pt x="1271" y="272"/>
                  </a:lnTo>
                  <a:lnTo>
                    <a:pt x="1271" y="274"/>
                  </a:lnTo>
                  <a:lnTo>
                    <a:pt x="1269" y="276"/>
                  </a:lnTo>
                  <a:lnTo>
                    <a:pt x="1265" y="280"/>
                  </a:lnTo>
                  <a:lnTo>
                    <a:pt x="1265" y="280"/>
                  </a:lnTo>
                  <a:lnTo>
                    <a:pt x="1265" y="280"/>
                  </a:lnTo>
                  <a:close/>
                  <a:moveTo>
                    <a:pt x="1305" y="242"/>
                  </a:moveTo>
                  <a:lnTo>
                    <a:pt x="1309" y="236"/>
                  </a:lnTo>
                  <a:lnTo>
                    <a:pt x="1313" y="236"/>
                  </a:lnTo>
                  <a:lnTo>
                    <a:pt x="1317" y="234"/>
                  </a:lnTo>
                  <a:lnTo>
                    <a:pt x="1319" y="236"/>
                  </a:lnTo>
                  <a:lnTo>
                    <a:pt x="1324" y="238"/>
                  </a:lnTo>
                  <a:lnTo>
                    <a:pt x="1322" y="242"/>
                  </a:lnTo>
                  <a:lnTo>
                    <a:pt x="1317" y="240"/>
                  </a:lnTo>
                  <a:lnTo>
                    <a:pt x="1315" y="245"/>
                  </a:lnTo>
                  <a:lnTo>
                    <a:pt x="1309" y="245"/>
                  </a:lnTo>
                  <a:lnTo>
                    <a:pt x="1307" y="245"/>
                  </a:lnTo>
                  <a:lnTo>
                    <a:pt x="1305" y="242"/>
                  </a:lnTo>
                  <a:lnTo>
                    <a:pt x="1305" y="242"/>
                  </a:lnTo>
                  <a:close/>
                  <a:moveTo>
                    <a:pt x="1606" y="9"/>
                  </a:moveTo>
                  <a:lnTo>
                    <a:pt x="1606" y="4"/>
                  </a:lnTo>
                  <a:lnTo>
                    <a:pt x="1608" y="4"/>
                  </a:lnTo>
                  <a:lnTo>
                    <a:pt x="1610" y="6"/>
                  </a:lnTo>
                  <a:lnTo>
                    <a:pt x="1608" y="9"/>
                  </a:lnTo>
                  <a:lnTo>
                    <a:pt x="1606" y="9"/>
                  </a:lnTo>
                  <a:lnTo>
                    <a:pt x="1606" y="9"/>
                  </a:lnTo>
                  <a:close/>
                  <a:moveTo>
                    <a:pt x="1461" y="289"/>
                  </a:moveTo>
                  <a:lnTo>
                    <a:pt x="1459" y="291"/>
                  </a:lnTo>
                  <a:lnTo>
                    <a:pt x="1461" y="293"/>
                  </a:lnTo>
                  <a:lnTo>
                    <a:pt x="1465" y="293"/>
                  </a:lnTo>
                  <a:lnTo>
                    <a:pt x="1465" y="291"/>
                  </a:lnTo>
                  <a:lnTo>
                    <a:pt x="1463" y="289"/>
                  </a:lnTo>
                  <a:lnTo>
                    <a:pt x="1463" y="289"/>
                  </a:lnTo>
                  <a:lnTo>
                    <a:pt x="1461" y="289"/>
                  </a:lnTo>
                  <a:lnTo>
                    <a:pt x="1461" y="289"/>
                  </a:lnTo>
                  <a:close/>
                  <a:moveTo>
                    <a:pt x="1389" y="333"/>
                  </a:moveTo>
                  <a:lnTo>
                    <a:pt x="1391" y="335"/>
                  </a:lnTo>
                  <a:lnTo>
                    <a:pt x="1395" y="335"/>
                  </a:lnTo>
                  <a:lnTo>
                    <a:pt x="1393" y="331"/>
                  </a:lnTo>
                  <a:lnTo>
                    <a:pt x="1389" y="333"/>
                  </a:lnTo>
                  <a:lnTo>
                    <a:pt x="1389" y="333"/>
                  </a:lnTo>
                  <a:close/>
                  <a:moveTo>
                    <a:pt x="1288" y="331"/>
                  </a:moveTo>
                  <a:lnTo>
                    <a:pt x="1286" y="327"/>
                  </a:lnTo>
                  <a:lnTo>
                    <a:pt x="1286" y="325"/>
                  </a:lnTo>
                  <a:lnTo>
                    <a:pt x="1288" y="325"/>
                  </a:lnTo>
                  <a:lnTo>
                    <a:pt x="1290" y="327"/>
                  </a:lnTo>
                  <a:lnTo>
                    <a:pt x="1290" y="329"/>
                  </a:lnTo>
                  <a:lnTo>
                    <a:pt x="1290" y="331"/>
                  </a:lnTo>
                  <a:lnTo>
                    <a:pt x="1288" y="331"/>
                  </a:lnTo>
                  <a:lnTo>
                    <a:pt x="1288" y="331"/>
                  </a:lnTo>
                  <a:close/>
                  <a:moveTo>
                    <a:pt x="1260" y="392"/>
                  </a:moveTo>
                  <a:lnTo>
                    <a:pt x="1258" y="390"/>
                  </a:lnTo>
                  <a:lnTo>
                    <a:pt x="1258" y="386"/>
                  </a:lnTo>
                  <a:lnTo>
                    <a:pt x="1258" y="382"/>
                  </a:lnTo>
                  <a:lnTo>
                    <a:pt x="1256" y="379"/>
                  </a:lnTo>
                  <a:lnTo>
                    <a:pt x="1256" y="382"/>
                  </a:lnTo>
                  <a:lnTo>
                    <a:pt x="1254" y="386"/>
                  </a:lnTo>
                  <a:lnTo>
                    <a:pt x="1254" y="392"/>
                  </a:lnTo>
                  <a:lnTo>
                    <a:pt x="1258" y="396"/>
                  </a:lnTo>
                  <a:lnTo>
                    <a:pt x="1256" y="398"/>
                  </a:lnTo>
                  <a:lnTo>
                    <a:pt x="1254" y="401"/>
                  </a:lnTo>
                  <a:lnTo>
                    <a:pt x="1252" y="398"/>
                  </a:lnTo>
                  <a:lnTo>
                    <a:pt x="1244" y="398"/>
                  </a:lnTo>
                  <a:lnTo>
                    <a:pt x="1244" y="394"/>
                  </a:lnTo>
                  <a:lnTo>
                    <a:pt x="1241" y="394"/>
                  </a:lnTo>
                  <a:lnTo>
                    <a:pt x="1237" y="390"/>
                  </a:lnTo>
                  <a:lnTo>
                    <a:pt x="1235" y="390"/>
                  </a:lnTo>
                  <a:lnTo>
                    <a:pt x="1233" y="390"/>
                  </a:lnTo>
                  <a:lnTo>
                    <a:pt x="1231" y="388"/>
                  </a:lnTo>
                  <a:lnTo>
                    <a:pt x="1229" y="388"/>
                  </a:lnTo>
                  <a:lnTo>
                    <a:pt x="1229" y="386"/>
                  </a:lnTo>
                  <a:lnTo>
                    <a:pt x="1231" y="384"/>
                  </a:lnTo>
                  <a:lnTo>
                    <a:pt x="1233" y="384"/>
                  </a:lnTo>
                  <a:lnTo>
                    <a:pt x="1235" y="379"/>
                  </a:lnTo>
                  <a:lnTo>
                    <a:pt x="1235" y="377"/>
                  </a:lnTo>
                  <a:lnTo>
                    <a:pt x="1231" y="371"/>
                  </a:lnTo>
                  <a:lnTo>
                    <a:pt x="1231" y="371"/>
                  </a:lnTo>
                  <a:lnTo>
                    <a:pt x="1231" y="373"/>
                  </a:lnTo>
                  <a:lnTo>
                    <a:pt x="1233" y="375"/>
                  </a:lnTo>
                  <a:lnTo>
                    <a:pt x="1233" y="377"/>
                  </a:lnTo>
                  <a:lnTo>
                    <a:pt x="1231" y="379"/>
                  </a:lnTo>
                  <a:lnTo>
                    <a:pt x="1229" y="379"/>
                  </a:lnTo>
                  <a:lnTo>
                    <a:pt x="1227" y="382"/>
                  </a:lnTo>
                  <a:lnTo>
                    <a:pt x="1227" y="382"/>
                  </a:lnTo>
                  <a:lnTo>
                    <a:pt x="1229" y="384"/>
                  </a:lnTo>
                  <a:lnTo>
                    <a:pt x="1227" y="388"/>
                  </a:lnTo>
                  <a:lnTo>
                    <a:pt x="1225" y="386"/>
                  </a:lnTo>
                  <a:lnTo>
                    <a:pt x="1220" y="382"/>
                  </a:lnTo>
                  <a:lnTo>
                    <a:pt x="1220" y="379"/>
                  </a:lnTo>
                  <a:lnTo>
                    <a:pt x="1220" y="377"/>
                  </a:lnTo>
                  <a:lnTo>
                    <a:pt x="1223" y="373"/>
                  </a:lnTo>
                  <a:lnTo>
                    <a:pt x="1223" y="371"/>
                  </a:lnTo>
                  <a:lnTo>
                    <a:pt x="1223" y="369"/>
                  </a:lnTo>
                  <a:lnTo>
                    <a:pt x="1220" y="371"/>
                  </a:lnTo>
                  <a:lnTo>
                    <a:pt x="1220" y="373"/>
                  </a:lnTo>
                  <a:lnTo>
                    <a:pt x="1218" y="377"/>
                  </a:lnTo>
                  <a:lnTo>
                    <a:pt x="1218" y="379"/>
                  </a:lnTo>
                  <a:lnTo>
                    <a:pt x="1218" y="382"/>
                  </a:lnTo>
                  <a:lnTo>
                    <a:pt x="1214" y="382"/>
                  </a:lnTo>
                  <a:lnTo>
                    <a:pt x="1212" y="379"/>
                  </a:lnTo>
                  <a:lnTo>
                    <a:pt x="1210" y="379"/>
                  </a:lnTo>
                  <a:lnTo>
                    <a:pt x="1208" y="377"/>
                  </a:lnTo>
                  <a:lnTo>
                    <a:pt x="1210" y="375"/>
                  </a:lnTo>
                  <a:lnTo>
                    <a:pt x="1210" y="369"/>
                  </a:lnTo>
                  <a:lnTo>
                    <a:pt x="1212" y="369"/>
                  </a:lnTo>
                  <a:lnTo>
                    <a:pt x="1212" y="365"/>
                  </a:lnTo>
                  <a:lnTo>
                    <a:pt x="1216" y="356"/>
                  </a:lnTo>
                  <a:lnTo>
                    <a:pt x="1212" y="358"/>
                  </a:lnTo>
                  <a:lnTo>
                    <a:pt x="1210" y="361"/>
                  </a:lnTo>
                  <a:lnTo>
                    <a:pt x="1208" y="367"/>
                  </a:lnTo>
                  <a:lnTo>
                    <a:pt x="1208" y="373"/>
                  </a:lnTo>
                  <a:lnTo>
                    <a:pt x="1206" y="375"/>
                  </a:lnTo>
                  <a:lnTo>
                    <a:pt x="1204" y="375"/>
                  </a:lnTo>
                  <a:lnTo>
                    <a:pt x="1206" y="371"/>
                  </a:lnTo>
                  <a:lnTo>
                    <a:pt x="1206" y="371"/>
                  </a:lnTo>
                  <a:lnTo>
                    <a:pt x="1206" y="369"/>
                  </a:lnTo>
                  <a:lnTo>
                    <a:pt x="1204" y="375"/>
                  </a:lnTo>
                  <a:lnTo>
                    <a:pt x="1197" y="375"/>
                  </a:lnTo>
                  <a:lnTo>
                    <a:pt x="1197" y="373"/>
                  </a:lnTo>
                  <a:lnTo>
                    <a:pt x="1197" y="367"/>
                  </a:lnTo>
                  <a:lnTo>
                    <a:pt x="1197" y="365"/>
                  </a:lnTo>
                  <a:lnTo>
                    <a:pt x="1197" y="363"/>
                  </a:lnTo>
                  <a:lnTo>
                    <a:pt x="1201" y="361"/>
                  </a:lnTo>
                  <a:lnTo>
                    <a:pt x="1201" y="356"/>
                  </a:lnTo>
                  <a:lnTo>
                    <a:pt x="1201" y="356"/>
                  </a:lnTo>
                  <a:lnTo>
                    <a:pt x="1204" y="352"/>
                  </a:lnTo>
                  <a:lnTo>
                    <a:pt x="1206" y="350"/>
                  </a:lnTo>
                  <a:lnTo>
                    <a:pt x="1210" y="348"/>
                  </a:lnTo>
                  <a:lnTo>
                    <a:pt x="1210" y="348"/>
                  </a:lnTo>
                  <a:lnTo>
                    <a:pt x="1216" y="348"/>
                  </a:lnTo>
                  <a:lnTo>
                    <a:pt x="1218" y="344"/>
                  </a:lnTo>
                  <a:lnTo>
                    <a:pt x="1223" y="344"/>
                  </a:lnTo>
                  <a:lnTo>
                    <a:pt x="1225" y="342"/>
                  </a:lnTo>
                  <a:lnTo>
                    <a:pt x="1225" y="339"/>
                  </a:lnTo>
                  <a:lnTo>
                    <a:pt x="1227" y="337"/>
                  </a:lnTo>
                  <a:lnTo>
                    <a:pt x="1229" y="337"/>
                  </a:lnTo>
                  <a:lnTo>
                    <a:pt x="1235" y="339"/>
                  </a:lnTo>
                  <a:lnTo>
                    <a:pt x="1241" y="339"/>
                  </a:lnTo>
                  <a:lnTo>
                    <a:pt x="1244" y="339"/>
                  </a:lnTo>
                  <a:lnTo>
                    <a:pt x="1248" y="339"/>
                  </a:lnTo>
                  <a:lnTo>
                    <a:pt x="1248" y="344"/>
                  </a:lnTo>
                  <a:lnTo>
                    <a:pt x="1252" y="344"/>
                  </a:lnTo>
                  <a:lnTo>
                    <a:pt x="1252" y="342"/>
                  </a:lnTo>
                  <a:lnTo>
                    <a:pt x="1254" y="342"/>
                  </a:lnTo>
                  <a:lnTo>
                    <a:pt x="1258" y="344"/>
                  </a:lnTo>
                  <a:lnTo>
                    <a:pt x="1260" y="344"/>
                  </a:lnTo>
                  <a:lnTo>
                    <a:pt x="1263" y="344"/>
                  </a:lnTo>
                  <a:lnTo>
                    <a:pt x="1265" y="342"/>
                  </a:lnTo>
                  <a:lnTo>
                    <a:pt x="1263" y="339"/>
                  </a:lnTo>
                  <a:lnTo>
                    <a:pt x="1260" y="342"/>
                  </a:lnTo>
                  <a:lnTo>
                    <a:pt x="1258" y="337"/>
                  </a:lnTo>
                  <a:lnTo>
                    <a:pt x="1256" y="337"/>
                  </a:lnTo>
                  <a:lnTo>
                    <a:pt x="1256" y="337"/>
                  </a:lnTo>
                  <a:lnTo>
                    <a:pt x="1258" y="335"/>
                  </a:lnTo>
                  <a:lnTo>
                    <a:pt x="1258" y="333"/>
                  </a:lnTo>
                  <a:lnTo>
                    <a:pt x="1256" y="331"/>
                  </a:lnTo>
                  <a:lnTo>
                    <a:pt x="1256" y="331"/>
                  </a:lnTo>
                  <a:lnTo>
                    <a:pt x="1260" y="331"/>
                  </a:lnTo>
                  <a:lnTo>
                    <a:pt x="1260" y="329"/>
                  </a:lnTo>
                  <a:lnTo>
                    <a:pt x="1256" y="329"/>
                  </a:lnTo>
                  <a:lnTo>
                    <a:pt x="1256" y="329"/>
                  </a:lnTo>
                  <a:lnTo>
                    <a:pt x="1254" y="329"/>
                  </a:lnTo>
                  <a:lnTo>
                    <a:pt x="1252" y="327"/>
                  </a:lnTo>
                  <a:lnTo>
                    <a:pt x="1252" y="325"/>
                  </a:lnTo>
                  <a:lnTo>
                    <a:pt x="1254" y="320"/>
                  </a:lnTo>
                  <a:lnTo>
                    <a:pt x="1256" y="318"/>
                  </a:lnTo>
                  <a:lnTo>
                    <a:pt x="1254" y="318"/>
                  </a:lnTo>
                  <a:lnTo>
                    <a:pt x="1252" y="316"/>
                  </a:lnTo>
                  <a:lnTo>
                    <a:pt x="1252" y="310"/>
                  </a:lnTo>
                  <a:lnTo>
                    <a:pt x="1254" y="308"/>
                  </a:lnTo>
                  <a:lnTo>
                    <a:pt x="1252" y="304"/>
                  </a:lnTo>
                  <a:lnTo>
                    <a:pt x="1252" y="302"/>
                  </a:lnTo>
                  <a:lnTo>
                    <a:pt x="1256" y="302"/>
                  </a:lnTo>
                  <a:lnTo>
                    <a:pt x="1260" y="299"/>
                  </a:lnTo>
                  <a:lnTo>
                    <a:pt x="1265" y="299"/>
                  </a:lnTo>
                  <a:lnTo>
                    <a:pt x="1267" y="299"/>
                  </a:lnTo>
                  <a:lnTo>
                    <a:pt x="1271" y="302"/>
                  </a:lnTo>
                  <a:lnTo>
                    <a:pt x="1273" y="302"/>
                  </a:lnTo>
                  <a:lnTo>
                    <a:pt x="1277" y="306"/>
                  </a:lnTo>
                  <a:lnTo>
                    <a:pt x="1279" y="314"/>
                  </a:lnTo>
                  <a:lnTo>
                    <a:pt x="1279" y="325"/>
                  </a:lnTo>
                  <a:lnTo>
                    <a:pt x="1277" y="331"/>
                  </a:lnTo>
                  <a:lnTo>
                    <a:pt x="1279" y="331"/>
                  </a:lnTo>
                  <a:lnTo>
                    <a:pt x="1282" y="331"/>
                  </a:lnTo>
                  <a:lnTo>
                    <a:pt x="1290" y="335"/>
                  </a:lnTo>
                  <a:lnTo>
                    <a:pt x="1292" y="339"/>
                  </a:lnTo>
                  <a:lnTo>
                    <a:pt x="1294" y="339"/>
                  </a:lnTo>
                  <a:lnTo>
                    <a:pt x="1294" y="337"/>
                  </a:lnTo>
                  <a:lnTo>
                    <a:pt x="1303" y="337"/>
                  </a:lnTo>
                  <a:lnTo>
                    <a:pt x="1307" y="342"/>
                  </a:lnTo>
                  <a:lnTo>
                    <a:pt x="1309" y="339"/>
                  </a:lnTo>
                  <a:lnTo>
                    <a:pt x="1307" y="337"/>
                  </a:lnTo>
                  <a:lnTo>
                    <a:pt x="1311" y="335"/>
                  </a:lnTo>
                  <a:lnTo>
                    <a:pt x="1315" y="333"/>
                  </a:lnTo>
                  <a:lnTo>
                    <a:pt x="1319" y="327"/>
                  </a:lnTo>
                  <a:lnTo>
                    <a:pt x="1328" y="323"/>
                  </a:lnTo>
                  <a:lnTo>
                    <a:pt x="1334" y="314"/>
                  </a:lnTo>
                  <a:lnTo>
                    <a:pt x="1334" y="312"/>
                  </a:lnTo>
                  <a:lnTo>
                    <a:pt x="1338" y="310"/>
                  </a:lnTo>
                  <a:lnTo>
                    <a:pt x="1334" y="310"/>
                  </a:lnTo>
                  <a:lnTo>
                    <a:pt x="1332" y="312"/>
                  </a:lnTo>
                  <a:lnTo>
                    <a:pt x="1332" y="314"/>
                  </a:lnTo>
                  <a:lnTo>
                    <a:pt x="1326" y="320"/>
                  </a:lnTo>
                  <a:lnTo>
                    <a:pt x="1322" y="325"/>
                  </a:lnTo>
                  <a:lnTo>
                    <a:pt x="1322" y="325"/>
                  </a:lnTo>
                  <a:lnTo>
                    <a:pt x="1315" y="331"/>
                  </a:lnTo>
                  <a:lnTo>
                    <a:pt x="1309" y="333"/>
                  </a:lnTo>
                  <a:lnTo>
                    <a:pt x="1307" y="331"/>
                  </a:lnTo>
                  <a:lnTo>
                    <a:pt x="1305" y="331"/>
                  </a:lnTo>
                  <a:lnTo>
                    <a:pt x="1303" y="333"/>
                  </a:lnTo>
                  <a:lnTo>
                    <a:pt x="1298" y="333"/>
                  </a:lnTo>
                  <a:lnTo>
                    <a:pt x="1294" y="329"/>
                  </a:lnTo>
                  <a:lnTo>
                    <a:pt x="1294" y="327"/>
                  </a:lnTo>
                  <a:lnTo>
                    <a:pt x="1296" y="325"/>
                  </a:lnTo>
                  <a:lnTo>
                    <a:pt x="1300" y="323"/>
                  </a:lnTo>
                  <a:lnTo>
                    <a:pt x="1300" y="318"/>
                  </a:lnTo>
                  <a:lnTo>
                    <a:pt x="1296" y="320"/>
                  </a:lnTo>
                  <a:lnTo>
                    <a:pt x="1294" y="325"/>
                  </a:lnTo>
                  <a:lnTo>
                    <a:pt x="1292" y="325"/>
                  </a:lnTo>
                  <a:lnTo>
                    <a:pt x="1290" y="318"/>
                  </a:lnTo>
                  <a:lnTo>
                    <a:pt x="1290" y="316"/>
                  </a:lnTo>
                  <a:lnTo>
                    <a:pt x="1292" y="316"/>
                  </a:lnTo>
                  <a:lnTo>
                    <a:pt x="1296" y="316"/>
                  </a:lnTo>
                  <a:lnTo>
                    <a:pt x="1296" y="314"/>
                  </a:lnTo>
                  <a:lnTo>
                    <a:pt x="1292" y="314"/>
                  </a:lnTo>
                  <a:lnTo>
                    <a:pt x="1292" y="312"/>
                  </a:lnTo>
                  <a:lnTo>
                    <a:pt x="1294" y="310"/>
                  </a:lnTo>
                  <a:lnTo>
                    <a:pt x="1298" y="312"/>
                  </a:lnTo>
                  <a:lnTo>
                    <a:pt x="1300" y="312"/>
                  </a:lnTo>
                  <a:lnTo>
                    <a:pt x="1300" y="310"/>
                  </a:lnTo>
                  <a:lnTo>
                    <a:pt x="1296" y="310"/>
                  </a:lnTo>
                  <a:lnTo>
                    <a:pt x="1294" y="308"/>
                  </a:lnTo>
                  <a:lnTo>
                    <a:pt x="1294" y="310"/>
                  </a:lnTo>
                  <a:lnTo>
                    <a:pt x="1290" y="310"/>
                  </a:lnTo>
                  <a:lnTo>
                    <a:pt x="1290" y="306"/>
                  </a:lnTo>
                  <a:lnTo>
                    <a:pt x="1290" y="304"/>
                  </a:lnTo>
                  <a:lnTo>
                    <a:pt x="1294" y="304"/>
                  </a:lnTo>
                  <a:lnTo>
                    <a:pt x="1296" y="302"/>
                  </a:lnTo>
                  <a:lnTo>
                    <a:pt x="1300" y="302"/>
                  </a:lnTo>
                  <a:lnTo>
                    <a:pt x="1305" y="304"/>
                  </a:lnTo>
                  <a:lnTo>
                    <a:pt x="1307" y="302"/>
                  </a:lnTo>
                  <a:lnTo>
                    <a:pt x="1303" y="302"/>
                  </a:lnTo>
                  <a:lnTo>
                    <a:pt x="1303" y="299"/>
                  </a:lnTo>
                  <a:lnTo>
                    <a:pt x="1305" y="295"/>
                  </a:lnTo>
                  <a:lnTo>
                    <a:pt x="1309" y="295"/>
                  </a:lnTo>
                  <a:lnTo>
                    <a:pt x="1309" y="293"/>
                  </a:lnTo>
                  <a:lnTo>
                    <a:pt x="1307" y="293"/>
                  </a:lnTo>
                  <a:lnTo>
                    <a:pt x="1307" y="293"/>
                  </a:lnTo>
                  <a:lnTo>
                    <a:pt x="1309" y="289"/>
                  </a:lnTo>
                  <a:lnTo>
                    <a:pt x="1313" y="287"/>
                  </a:lnTo>
                  <a:lnTo>
                    <a:pt x="1311" y="285"/>
                  </a:lnTo>
                  <a:lnTo>
                    <a:pt x="1315" y="278"/>
                  </a:lnTo>
                  <a:lnTo>
                    <a:pt x="1319" y="276"/>
                  </a:lnTo>
                  <a:lnTo>
                    <a:pt x="1319" y="272"/>
                  </a:lnTo>
                  <a:lnTo>
                    <a:pt x="1315" y="274"/>
                  </a:lnTo>
                  <a:lnTo>
                    <a:pt x="1311" y="280"/>
                  </a:lnTo>
                  <a:lnTo>
                    <a:pt x="1307" y="289"/>
                  </a:lnTo>
                  <a:lnTo>
                    <a:pt x="1300" y="293"/>
                  </a:lnTo>
                  <a:lnTo>
                    <a:pt x="1296" y="297"/>
                  </a:lnTo>
                  <a:lnTo>
                    <a:pt x="1292" y="297"/>
                  </a:lnTo>
                  <a:lnTo>
                    <a:pt x="1288" y="297"/>
                  </a:lnTo>
                  <a:lnTo>
                    <a:pt x="1286" y="295"/>
                  </a:lnTo>
                  <a:lnTo>
                    <a:pt x="1290" y="291"/>
                  </a:lnTo>
                  <a:lnTo>
                    <a:pt x="1294" y="289"/>
                  </a:lnTo>
                  <a:lnTo>
                    <a:pt x="1294" y="285"/>
                  </a:lnTo>
                  <a:lnTo>
                    <a:pt x="1288" y="289"/>
                  </a:lnTo>
                  <a:lnTo>
                    <a:pt x="1284" y="289"/>
                  </a:lnTo>
                  <a:lnTo>
                    <a:pt x="1284" y="291"/>
                  </a:lnTo>
                  <a:lnTo>
                    <a:pt x="1279" y="293"/>
                  </a:lnTo>
                  <a:lnTo>
                    <a:pt x="1275" y="293"/>
                  </a:lnTo>
                  <a:lnTo>
                    <a:pt x="1269" y="289"/>
                  </a:lnTo>
                  <a:lnTo>
                    <a:pt x="1271" y="287"/>
                  </a:lnTo>
                  <a:lnTo>
                    <a:pt x="1275" y="287"/>
                  </a:lnTo>
                  <a:lnTo>
                    <a:pt x="1275" y="285"/>
                  </a:lnTo>
                  <a:lnTo>
                    <a:pt x="1271" y="285"/>
                  </a:lnTo>
                  <a:lnTo>
                    <a:pt x="1273" y="278"/>
                  </a:lnTo>
                  <a:lnTo>
                    <a:pt x="1277" y="276"/>
                  </a:lnTo>
                  <a:lnTo>
                    <a:pt x="1277" y="272"/>
                  </a:lnTo>
                  <a:lnTo>
                    <a:pt x="1282" y="270"/>
                  </a:lnTo>
                  <a:lnTo>
                    <a:pt x="1286" y="268"/>
                  </a:lnTo>
                  <a:lnTo>
                    <a:pt x="1290" y="268"/>
                  </a:lnTo>
                  <a:lnTo>
                    <a:pt x="1290" y="264"/>
                  </a:lnTo>
                  <a:lnTo>
                    <a:pt x="1292" y="257"/>
                  </a:lnTo>
                  <a:lnTo>
                    <a:pt x="1298" y="251"/>
                  </a:lnTo>
                  <a:lnTo>
                    <a:pt x="1300" y="253"/>
                  </a:lnTo>
                  <a:lnTo>
                    <a:pt x="1309" y="251"/>
                  </a:lnTo>
                  <a:lnTo>
                    <a:pt x="1315" y="251"/>
                  </a:lnTo>
                  <a:lnTo>
                    <a:pt x="1317" y="251"/>
                  </a:lnTo>
                  <a:lnTo>
                    <a:pt x="1322" y="251"/>
                  </a:lnTo>
                  <a:lnTo>
                    <a:pt x="1326" y="247"/>
                  </a:lnTo>
                  <a:lnTo>
                    <a:pt x="1328" y="247"/>
                  </a:lnTo>
                  <a:lnTo>
                    <a:pt x="1328" y="249"/>
                  </a:lnTo>
                  <a:lnTo>
                    <a:pt x="1334" y="253"/>
                  </a:lnTo>
                  <a:lnTo>
                    <a:pt x="1336" y="253"/>
                  </a:lnTo>
                  <a:lnTo>
                    <a:pt x="1345" y="259"/>
                  </a:lnTo>
                  <a:lnTo>
                    <a:pt x="1347" y="264"/>
                  </a:lnTo>
                  <a:lnTo>
                    <a:pt x="1349" y="266"/>
                  </a:lnTo>
                  <a:lnTo>
                    <a:pt x="1351" y="266"/>
                  </a:lnTo>
                  <a:lnTo>
                    <a:pt x="1355" y="274"/>
                  </a:lnTo>
                  <a:lnTo>
                    <a:pt x="1355" y="268"/>
                  </a:lnTo>
                  <a:lnTo>
                    <a:pt x="1360" y="268"/>
                  </a:lnTo>
                  <a:lnTo>
                    <a:pt x="1360" y="266"/>
                  </a:lnTo>
                  <a:lnTo>
                    <a:pt x="1355" y="266"/>
                  </a:lnTo>
                  <a:lnTo>
                    <a:pt x="1353" y="264"/>
                  </a:lnTo>
                  <a:lnTo>
                    <a:pt x="1353" y="261"/>
                  </a:lnTo>
                  <a:lnTo>
                    <a:pt x="1355" y="259"/>
                  </a:lnTo>
                  <a:lnTo>
                    <a:pt x="1364" y="259"/>
                  </a:lnTo>
                  <a:lnTo>
                    <a:pt x="1368" y="261"/>
                  </a:lnTo>
                  <a:lnTo>
                    <a:pt x="1370" y="259"/>
                  </a:lnTo>
                  <a:lnTo>
                    <a:pt x="1370" y="255"/>
                  </a:lnTo>
                  <a:lnTo>
                    <a:pt x="1372" y="251"/>
                  </a:lnTo>
                  <a:lnTo>
                    <a:pt x="1372" y="249"/>
                  </a:lnTo>
                  <a:lnTo>
                    <a:pt x="1370" y="251"/>
                  </a:lnTo>
                  <a:lnTo>
                    <a:pt x="1368" y="253"/>
                  </a:lnTo>
                  <a:lnTo>
                    <a:pt x="1366" y="255"/>
                  </a:lnTo>
                  <a:lnTo>
                    <a:pt x="1362" y="259"/>
                  </a:lnTo>
                  <a:lnTo>
                    <a:pt x="1355" y="255"/>
                  </a:lnTo>
                  <a:lnTo>
                    <a:pt x="1349" y="255"/>
                  </a:lnTo>
                  <a:lnTo>
                    <a:pt x="1347" y="253"/>
                  </a:lnTo>
                  <a:lnTo>
                    <a:pt x="1343" y="251"/>
                  </a:lnTo>
                  <a:lnTo>
                    <a:pt x="1338" y="251"/>
                  </a:lnTo>
                  <a:lnTo>
                    <a:pt x="1332" y="242"/>
                  </a:lnTo>
                  <a:lnTo>
                    <a:pt x="1332" y="236"/>
                  </a:lnTo>
                  <a:lnTo>
                    <a:pt x="1334" y="234"/>
                  </a:lnTo>
                  <a:lnTo>
                    <a:pt x="1338" y="236"/>
                  </a:lnTo>
                  <a:lnTo>
                    <a:pt x="1341" y="240"/>
                  </a:lnTo>
                  <a:lnTo>
                    <a:pt x="1341" y="242"/>
                  </a:lnTo>
                  <a:lnTo>
                    <a:pt x="1345" y="238"/>
                  </a:lnTo>
                  <a:lnTo>
                    <a:pt x="1345" y="232"/>
                  </a:lnTo>
                  <a:lnTo>
                    <a:pt x="1343" y="234"/>
                  </a:lnTo>
                  <a:lnTo>
                    <a:pt x="1341" y="232"/>
                  </a:lnTo>
                  <a:lnTo>
                    <a:pt x="1341" y="228"/>
                  </a:lnTo>
                  <a:lnTo>
                    <a:pt x="1345" y="221"/>
                  </a:lnTo>
                  <a:lnTo>
                    <a:pt x="1345" y="217"/>
                  </a:lnTo>
                  <a:lnTo>
                    <a:pt x="1347" y="211"/>
                  </a:lnTo>
                  <a:lnTo>
                    <a:pt x="1345" y="200"/>
                  </a:lnTo>
                  <a:lnTo>
                    <a:pt x="1343" y="194"/>
                  </a:lnTo>
                  <a:lnTo>
                    <a:pt x="1341" y="192"/>
                  </a:lnTo>
                  <a:lnTo>
                    <a:pt x="1341" y="188"/>
                  </a:lnTo>
                  <a:lnTo>
                    <a:pt x="1341" y="186"/>
                  </a:lnTo>
                  <a:lnTo>
                    <a:pt x="1343" y="186"/>
                  </a:lnTo>
                  <a:lnTo>
                    <a:pt x="1345" y="183"/>
                  </a:lnTo>
                  <a:lnTo>
                    <a:pt x="1347" y="186"/>
                  </a:lnTo>
                  <a:lnTo>
                    <a:pt x="1351" y="188"/>
                  </a:lnTo>
                  <a:lnTo>
                    <a:pt x="1353" y="192"/>
                  </a:lnTo>
                  <a:lnTo>
                    <a:pt x="1353" y="190"/>
                  </a:lnTo>
                  <a:lnTo>
                    <a:pt x="1353" y="188"/>
                  </a:lnTo>
                  <a:lnTo>
                    <a:pt x="1351" y="183"/>
                  </a:lnTo>
                  <a:lnTo>
                    <a:pt x="1347" y="181"/>
                  </a:lnTo>
                  <a:lnTo>
                    <a:pt x="1345" y="179"/>
                  </a:lnTo>
                  <a:lnTo>
                    <a:pt x="1345" y="175"/>
                  </a:lnTo>
                  <a:lnTo>
                    <a:pt x="1347" y="171"/>
                  </a:lnTo>
                  <a:lnTo>
                    <a:pt x="1360" y="158"/>
                  </a:lnTo>
                  <a:lnTo>
                    <a:pt x="1364" y="156"/>
                  </a:lnTo>
                  <a:lnTo>
                    <a:pt x="1368" y="158"/>
                  </a:lnTo>
                  <a:lnTo>
                    <a:pt x="1370" y="162"/>
                  </a:lnTo>
                  <a:lnTo>
                    <a:pt x="1374" y="165"/>
                  </a:lnTo>
                  <a:lnTo>
                    <a:pt x="1378" y="165"/>
                  </a:lnTo>
                  <a:lnTo>
                    <a:pt x="1387" y="171"/>
                  </a:lnTo>
                  <a:lnTo>
                    <a:pt x="1387" y="175"/>
                  </a:lnTo>
                  <a:lnTo>
                    <a:pt x="1391" y="181"/>
                  </a:lnTo>
                  <a:lnTo>
                    <a:pt x="1393" y="190"/>
                  </a:lnTo>
                  <a:lnTo>
                    <a:pt x="1393" y="198"/>
                  </a:lnTo>
                  <a:lnTo>
                    <a:pt x="1393" y="205"/>
                  </a:lnTo>
                  <a:lnTo>
                    <a:pt x="1395" y="209"/>
                  </a:lnTo>
                  <a:lnTo>
                    <a:pt x="1397" y="207"/>
                  </a:lnTo>
                  <a:lnTo>
                    <a:pt x="1400" y="207"/>
                  </a:lnTo>
                  <a:lnTo>
                    <a:pt x="1404" y="209"/>
                  </a:lnTo>
                  <a:lnTo>
                    <a:pt x="1404" y="213"/>
                  </a:lnTo>
                  <a:lnTo>
                    <a:pt x="1404" y="211"/>
                  </a:lnTo>
                  <a:lnTo>
                    <a:pt x="1408" y="209"/>
                  </a:lnTo>
                  <a:lnTo>
                    <a:pt x="1412" y="209"/>
                  </a:lnTo>
                  <a:lnTo>
                    <a:pt x="1408" y="207"/>
                  </a:lnTo>
                  <a:lnTo>
                    <a:pt x="1404" y="207"/>
                  </a:lnTo>
                  <a:lnTo>
                    <a:pt x="1402" y="202"/>
                  </a:lnTo>
                  <a:lnTo>
                    <a:pt x="1397" y="200"/>
                  </a:lnTo>
                  <a:lnTo>
                    <a:pt x="1397" y="198"/>
                  </a:lnTo>
                  <a:lnTo>
                    <a:pt x="1402" y="194"/>
                  </a:lnTo>
                  <a:lnTo>
                    <a:pt x="1402" y="192"/>
                  </a:lnTo>
                  <a:lnTo>
                    <a:pt x="1402" y="177"/>
                  </a:lnTo>
                  <a:lnTo>
                    <a:pt x="1400" y="173"/>
                  </a:lnTo>
                  <a:lnTo>
                    <a:pt x="1402" y="169"/>
                  </a:lnTo>
                  <a:lnTo>
                    <a:pt x="1408" y="169"/>
                  </a:lnTo>
                  <a:lnTo>
                    <a:pt x="1410" y="171"/>
                  </a:lnTo>
                  <a:lnTo>
                    <a:pt x="1416" y="173"/>
                  </a:lnTo>
                  <a:lnTo>
                    <a:pt x="1423" y="173"/>
                  </a:lnTo>
                  <a:lnTo>
                    <a:pt x="1429" y="175"/>
                  </a:lnTo>
                  <a:lnTo>
                    <a:pt x="1435" y="175"/>
                  </a:lnTo>
                  <a:lnTo>
                    <a:pt x="1442" y="171"/>
                  </a:lnTo>
                  <a:lnTo>
                    <a:pt x="1446" y="173"/>
                  </a:lnTo>
                  <a:lnTo>
                    <a:pt x="1450" y="175"/>
                  </a:lnTo>
                  <a:lnTo>
                    <a:pt x="1456" y="177"/>
                  </a:lnTo>
                  <a:lnTo>
                    <a:pt x="1461" y="179"/>
                  </a:lnTo>
                  <a:lnTo>
                    <a:pt x="1465" y="177"/>
                  </a:lnTo>
                  <a:lnTo>
                    <a:pt x="1465" y="175"/>
                  </a:lnTo>
                  <a:lnTo>
                    <a:pt x="1461" y="173"/>
                  </a:lnTo>
                  <a:lnTo>
                    <a:pt x="1456" y="173"/>
                  </a:lnTo>
                  <a:lnTo>
                    <a:pt x="1450" y="171"/>
                  </a:lnTo>
                  <a:lnTo>
                    <a:pt x="1448" y="169"/>
                  </a:lnTo>
                  <a:lnTo>
                    <a:pt x="1450" y="169"/>
                  </a:lnTo>
                  <a:lnTo>
                    <a:pt x="1452" y="169"/>
                  </a:lnTo>
                  <a:lnTo>
                    <a:pt x="1459" y="167"/>
                  </a:lnTo>
                  <a:lnTo>
                    <a:pt x="1471" y="165"/>
                  </a:lnTo>
                  <a:lnTo>
                    <a:pt x="1482" y="165"/>
                  </a:lnTo>
                  <a:lnTo>
                    <a:pt x="1488" y="167"/>
                  </a:lnTo>
                  <a:lnTo>
                    <a:pt x="1492" y="171"/>
                  </a:lnTo>
                  <a:lnTo>
                    <a:pt x="1497" y="169"/>
                  </a:lnTo>
                  <a:lnTo>
                    <a:pt x="1501" y="167"/>
                  </a:lnTo>
                  <a:lnTo>
                    <a:pt x="1499" y="165"/>
                  </a:lnTo>
                  <a:lnTo>
                    <a:pt x="1497" y="165"/>
                  </a:lnTo>
                  <a:lnTo>
                    <a:pt x="1492" y="162"/>
                  </a:lnTo>
                  <a:lnTo>
                    <a:pt x="1492" y="160"/>
                  </a:lnTo>
                  <a:lnTo>
                    <a:pt x="1488" y="158"/>
                  </a:lnTo>
                  <a:lnTo>
                    <a:pt x="1484" y="158"/>
                  </a:lnTo>
                  <a:lnTo>
                    <a:pt x="1482" y="156"/>
                  </a:lnTo>
                  <a:lnTo>
                    <a:pt x="1471" y="158"/>
                  </a:lnTo>
                  <a:lnTo>
                    <a:pt x="1471" y="156"/>
                  </a:lnTo>
                  <a:lnTo>
                    <a:pt x="1473" y="154"/>
                  </a:lnTo>
                  <a:lnTo>
                    <a:pt x="1475" y="150"/>
                  </a:lnTo>
                  <a:lnTo>
                    <a:pt x="1480" y="148"/>
                  </a:lnTo>
                  <a:lnTo>
                    <a:pt x="1484" y="146"/>
                  </a:lnTo>
                  <a:lnTo>
                    <a:pt x="1486" y="139"/>
                  </a:lnTo>
                  <a:lnTo>
                    <a:pt x="1497" y="133"/>
                  </a:lnTo>
                  <a:lnTo>
                    <a:pt x="1503" y="133"/>
                  </a:lnTo>
                  <a:lnTo>
                    <a:pt x="1511" y="129"/>
                  </a:lnTo>
                  <a:lnTo>
                    <a:pt x="1511" y="127"/>
                  </a:lnTo>
                  <a:lnTo>
                    <a:pt x="1501" y="131"/>
                  </a:lnTo>
                  <a:lnTo>
                    <a:pt x="1492" y="131"/>
                  </a:lnTo>
                  <a:lnTo>
                    <a:pt x="1482" y="139"/>
                  </a:lnTo>
                  <a:lnTo>
                    <a:pt x="1482" y="143"/>
                  </a:lnTo>
                  <a:lnTo>
                    <a:pt x="1480" y="143"/>
                  </a:lnTo>
                  <a:lnTo>
                    <a:pt x="1480" y="139"/>
                  </a:lnTo>
                  <a:lnTo>
                    <a:pt x="1478" y="139"/>
                  </a:lnTo>
                  <a:lnTo>
                    <a:pt x="1475" y="143"/>
                  </a:lnTo>
                  <a:lnTo>
                    <a:pt x="1471" y="143"/>
                  </a:lnTo>
                  <a:lnTo>
                    <a:pt x="1467" y="150"/>
                  </a:lnTo>
                  <a:lnTo>
                    <a:pt x="1469" y="150"/>
                  </a:lnTo>
                  <a:lnTo>
                    <a:pt x="1469" y="152"/>
                  </a:lnTo>
                  <a:lnTo>
                    <a:pt x="1463" y="158"/>
                  </a:lnTo>
                  <a:lnTo>
                    <a:pt x="1459" y="158"/>
                  </a:lnTo>
                  <a:lnTo>
                    <a:pt x="1444" y="165"/>
                  </a:lnTo>
                  <a:lnTo>
                    <a:pt x="1440" y="165"/>
                  </a:lnTo>
                  <a:lnTo>
                    <a:pt x="1435" y="165"/>
                  </a:lnTo>
                  <a:lnTo>
                    <a:pt x="1425" y="165"/>
                  </a:lnTo>
                  <a:lnTo>
                    <a:pt x="1419" y="158"/>
                  </a:lnTo>
                  <a:lnTo>
                    <a:pt x="1412" y="160"/>
                  </a:lnTo>
                  <a:lnTo>
                    <a:pt x="1410" y="158"/>
                  </a:lnTo>
                  <a:lnTo>
                    <a:pt x="1410" y="156"/>
                  </a:lnTo>
                  <a:lnTo>
                    <a:pt x="1414" y="152"/>
                  </a:lnTo>
                  <a:lnTo>
                    <a:pt x="1421" y="150"/>
                  </a:lnTo>
                  <a:lnTo>
                    <a:pt x="1423" y="150"/>
                  </a:lnTo>
                  <a:lnTo>
                    <a:pt x="1431" y="148"/>
                  </a:lnTo>
                  <a:lnTo>
                    <a:pt x="1433" y="146"/>
                  </a:lnTo>
                  <a:lnTo>
                    <a:pt x="1431" y="146"/>
                  </a:lnTo>
                  <a:lnTo>
                    <a:pt x="1427" y="146"/>
                  </a:lnTo>
                  <a:lnTo>
                    <a:pt x="1423" y="146"/>
                  </a:lnTo>
                  <a:lnTo>
                    <a:pt x="1416" y="148"/>
                  </a:lnTo>
                  <a:lnTo>
                    <a:pt x="1412" y="148"/>
                  </a:lnTo>
                  <a:lnTo>
                    <a:pt x="1412" y="143"/>
                  </a:lnTo>
                  <a:lnTo>
                    <a:pt x="1419" y="141"/>
                  </a:lnTo>
                  <a:lnTo>
                    <a:pt x="1414" y="141"/>
                  </a:lnTo>
                  <a:lnTo>
                    <a:pt x="1408" y="143"/>
                  </a:lnTo>
                  <a:lnTo>
                    <a:pt x="1408" y="148"/>
                  </a:lnTo>
                  <a:lnTo>
                    <a:pt x="1402" y="154"/>
                  </a:lnTo>
                  <a:lnTo>
                    <a:pt x="1395" y="154"/>
                  </a:lnTo>
                  <a:lnTo>
                    <a:pt x="1387" y="152"/>
                  </a:lnTo>
                  <a:lnTo>
                    <a:pt x="1378" y="152"/>
                  </a:lnTo>
                  <a:lnTo>
                    <a:pt x="1376" y="148"/>
                  </a:lnTo>
                  <a:lnTo>
                    <a:pt x="1376" y="146"/>
                  </a:lnTo>
                  <a:lnTo>
                    <a:pt x="1370" y="146"/>
                  </a:lnTo>
                  <a:lnTo>
                    <a:pt x="1366" y="141"/>
                  </a:lnTo>
                  <a:lnTo>
                    <a:pt x="1368" y="139"/>
                  </a:lnTo>
                  <a:lnTo>
                    <a:pt x="1370" y="137"/>
                  </a:lnTo>
                  <a:lnTo>
                    <a:pt x="1372" y="131"/>
                  </a:lnTo>
                  <a:lnTo>
                    <a:pt x="1378" y="129"/>
                  </a:lnTo>
                  <a:lnTo>
                    <a:pt x="1383" y="124"/>
                  </a:lnTo>
                  <a:lnTo>
                    <a:pt x="1389" y="120"/>
                  </a:lnTo>
                  <a:lnTo>
                    <a:pt x="1391" y="118"/>
                  </a:lnTo>
                  <a:lnTo>
                    <a:pt x="1395" y="120"/>
                  </a:lnTo>
                  <a:lnTo>
                    <a:pt x="1402" y="120"/>
                  </a:lnTo>
                  <a:lnTo>
                    <a:pt x="1406" y="118"/>
                  </a:lnTo>
                  <a:lnTo>
                    <a:pt x="1408" y="118"/>
                  </a:lnTo>
                  <a:lnTo>
                    <a:pt x="1416" y="122"/>
                  </a:lnTo>
                  <a:lnTo>
                    <a:pt x="1423" y="122"/>
                  </a:lnTo>
                  <a:lnTo>
                    <a:pt x="1427" y="124"/>
                  </a:lnTo>
                  <a:lnTo>
                    <a:pt x="1433" y="124"/>
                  </a:lnTo>
                  <a:lnTo>
                    <a:pt x="1433" y="122"/>
                  </a:lnTo>
                  <a:lnTo>
                    <a:pt x="1431" y="120"/>
                  </a:lnTo>
                  <a:lnTo>
                    <a:pt x="1423" y="120"/>
                  </a:lnTo>
                  <a:lnTo>
                    <a:pt x="1414" y="120"/>
                  </a:lnTo>
                  <a:lnTo>
                    <a:pt x="1410" y="116"/>
                  </a:lnTo>
                  <a:lnTo>
                    <a:pt x="1404" y="116"/>
                  </a:lnTo>
                  <a:lnTo>
                    <a:pt x="1397" y="116"/>
                  </a:lnTo>
                  <a:lnTo>
                    <a:pt x="1389" y="116"/>
                  </a:lnTo>
                  <a:lnTo>
                    <a:pt x="1387" y="116"/>
                  </a:lnTo>
                  <a:lnTo>
                    <a:pt x="1385" y="118"/>
                  </a:lnTo>
                  <a:lnTo>
                    <a:pt x="1381" y="122"/>
                  </a:lnTo>
                  <a:lnTo>
                    <a:pt x="1374" y="127"/>
                  </a:lnTo>
                  <a:lnTo>
                    <a:pt x="1366" y="131"/>
                  </a:lnTo>
                  <a:lnTo>
                    <a:pt x="1362" y="135"/>
                  </a:lnTo>
                  <a:lnTo>
                    <a:pt x="1360" y="137"/>
                  </a:lnTo>
                  <a:lnTo>
                    <a:pt x="1357" y="135"/>
                  </a:lnTo>
                  <a:lnTo>
                    <a:pt x="1351" y="129"/>
                  </a:lnTo>
                  <a:lnTo>
                    <a:pt x="1349" y="127"/>
                  </a:lnTo>
                  <a:lnTo>
                    <a:pt x="1347" y="124"/>
                  </a:lnTo>
                  <a:lnTo>
                    <a:pt x="1345" y="120"/>
                  </a:lnTo>
                  <a:lnTo>
                    <a:pt x="1345" y="114"/>
                  </a:lnTo>
                  <a:lnTo>
                    <a:pt x="1343" y="112"/>
                  </a:lnTo>
                  <a:lnTo>
                    <a:pt x="1343" y="108"/>
                  </a:lnTo>
                  <a:lnTo>
                    <a:pt x="1345" y="105"/>
                  </a:lnTo>
                  <a:lnTo>
                    <a:pt x="1347" y="105"/>
                  </a:lnTo>
                  <a:lnTo>
                    <a:pt x="1351" y="105"/>
                  </a:lnTo>
                  <a:lnTo>
                    <a:pt x="1353" y="108"/>
                  </a:lnTo>
                  <a:lnTo>
                    <a:pt x="1366" y="108"/>
                  </a:lnTo>
                  <a:lnTo>
                    <a:pt x="1372" y="112"/>
                  </a:lnTo>
                  <a:lnTo>
                    <a:pt x="1376" y="112"/>
                  </a:lnTo>
                  <a:lnTo>
                    <a:pt x="1378" y="112"/>
                  </a:lnTo>
                  <a:lnTo>
                    <a:pt x="1381" y="114"/>
                  </a:lnTo>
                  <a:lnTo>
                    <a:pt x="1387" y="110"/>
                  </a:lnTo>
                  <a:lnTo>
                    <a:pt x="1391" y="112"/>
                  </a:lnTo>
                  <a:lnTo>
                    <a:pt x="1391" y="112"/>
                  </a:lnTo>
                  <a:lnTo>
                    <a:pt x="1395" y="110"/>
                  </a:lnTo>
                  <a:lnTo>
                    <a:pt x="1397" y="108"/>
                  </a:lnTo>
                  <a:lnTo>
                    <a:pt x="1406" y="105"/>
                  </a:lnTo>
                  <a:lnTo>
                    <a:pt x="1414" y="105"/>
                  </a:lnTo>
                  <a:lnTo>
                    <a:pt x="1414" y="103"/>
                  </a:lnTo>
                  <a:lnTo>
                    <a:pt x="1414" y="101"/>
                  </a:lnTo>
                  <a:lnTo>
                    <a:pt x="1412" y="101"/>
                  </a:lnTo>
                  <a:lnTo>
                    <a:pt x="1410" y="101"/>
                  </a:lnTo>
                  <a:lnTo>
                    <a:pt x="1408" y="103"/>
                  </a:lnTo>
                  <a:lnTo>
                    <a:pt x="1402" y="105"/>
                  </a:lnTo>
                  <a:lnTo>
                    <a:pt x="1393" y="103"/>
                  </a:lnTo>
                  <a:lnTo>
                    <a:pt x="1389" y="108"/>
                  </a:lnTo>
                  <a:lnTo>
                    <a:pt x="1385" y="108"/>
                  </a:lnTo>
                  <a:lnTo>
                    <a:pt x="1381" y="108"/>
                  </a:lnTo>
                  <a:lnTo>
                    <a:pt x="1378" y="108"/>
                  </a:lnTo>
                  <a:lnTo>
                    <a:pt x="1374" y="108"/>
                  </a:lnTo>
                  <a:lnTo>
                    <a:pt x="1370" y="103"/>
                  </a:lnTo>
                  <a:lnTo>
                    <a:pt x="1368" y="103"/>
                  </a:lnTo>
                  <a:lnTo>
                    <a:pt x="1366" y="103"/>
                  </a:lnTo>
                  <a:lnTo>
                    <a:pt x="1362" y="103"/>
                  </a:lnTo>
                  <a:lnTo>
                    <a:pt x="1355" y="99"/>
                  </a:lnTo>
                  <a:lnTo>
                    <a:pt x="1349" y="101"/>
                  </a:lnTo>
                  <a:lnTo>
                    <a:pt x="1345" y="99"/>
                  </a:lnTo>
                  <a:lnTo>
                    <a:pt x="1345" y="97"/>
                  </a:lnTo>
                  <a:lnTo>
                    <a:pt x="1347" y="95"/>
                  </a:lnTo>
                  <a:lnTo>
                    <a:pt x="1347" y="91"/>
                  </a:lnTo>
                  <a:lnTo>
                    <a:pt x="1349" y="89"/>
                  </a:lnTo>
                  <a:lnTo>
                    <a:pt x="1351" y="89"/>
                  </a:lnTo>
                  <a:lnTo>
                    <a:pt x="1353" y="91"/>
                  </a:lnTo>
                  <a:lnTo>
                    <a:pt x="1360" y="91"/>
                  </a:lnTo>
                  <a:lnTo>
                    <a:pt x="1362" y="91"/>
                  </a:lnTo>
                  <a:lnTo>
                    <a:pt x="1360" y="87"/>
                  </a:lnTo>
                  <a:lnTo>
                    <a:pt x="1355" y="87"/>
                  </a:lnTo>
                  <a:lnTo>
                    <a:pt x="1353" y="84"/>
                  </a:lnTo>
                  <a:lnTo>
                    <a:pt x="1353" y="82"/>
                  </a:lnTo>
                  <a:lnTo>
                    <a:pt x="1360" y="82"/>
                  </a:lnTo>
                  <a:lnTo>
                    <a:pt x="1364" y="78"/>
                  </a:lnTo>
                  <a:lnTo>
                    <a:pt x="1372" y="78"/>
                  </a:lnTo>
                  <a:lnTo>
                    <a:pt x="1374" y="76"/>
                  </a:lnTo>
                  <a:lnTo>
                    <a:pt x="1378" y="76"/>
                  </a:lnTo>
                  <a:lnTo>
                    <a:pt x="1381" y="76"/>
                  </a:lnTo>
                  <a:lnTo>
                    <a:pt x="1385" y="76"/>
                  </a:lnTo>
                  <a:lnTo>
                    <a:pt x="1385" y="74"/>
                  </a:lnTo>
                  <a:lnTo>
                    <a:pt x="1383" y="72"/>
                  </a:lnTo>
                  <a:lnTo>
                    <a:pt x="1374" y="72"/>
                  </a:lnTo>
                  <a:lnTo>
                    <a:pt x="1366" y="74"/>
                  </a:lnTo>
                  <a:lnTo>
                    <a:pt x="1362" y="76"/>
                  </a:lnTo>
                  <a:lnTo>
                    <a:pt x="1357" y="76"/>
                  </a:lnTo>
                  <a:lnTo>
                    <a:pt x="1355" y="78"/>
                  </a:lnTo>
                  <a:lnTo>
                    <a:pt x="1351" y="78"/>
                  </a:lnTo>
                  <a:lnTo>
                    <a:pt x="1351" y="76"/>
                  </a:lnTo>
                  <a:lnTo>
                    <a:pt x="1351" y="72"/>
                  </a:lnTo>
                  <a:lnTo>
                    <a:pt x="1355" y="70"/>
                  </a:lnTo>
                  <a:lnTo>
                    <a:pt x="1362" y="65"/>
                  </a:lnTo>
                  <a:lnTo>
                    <a:pt x="1368" y="65"/>
                  </a:lnTo>
                  <a:lnTo>
                    <a:pt x="1370" y="63"/>
                  </a:lnTo>
                  <a:lnTo>
                    <a:pt x="1366" y="63"/>
                  </a:lnTo>
                  <a:lnTo>
                    <a:pt x="1364" y="61"/>
                  </a:lnTo>
                  <a:lnTo>
                    <a:pt x="1366" y="55"/>
                  </a:lnTo>
                  <a:lnTo>
                    <a:pt x="1364" y="57"/>
                  </a:lnTo>
                  <a:lnTo>
                    <a:pt x="1364" y="61"/>
                  </a:lnTo>
                  <a:lnTo>
                    <a:pt x="1362" y="61"/>
                  </a:lnTo>
                  <a:lnTo>
                    <a:pt x="1360" y="57"/>
                  </a:lnTo>
                  <a:lnTo>
                    <a:pt x="1357" y="59"/>
                  </a:lnTo>
                  <a:lnTo>
                    <a:pt x="1355" y="61"/>
                  </a:lnTo>
                  <a:lnTo>
                    <a:pt x="1351" y="61"/>
                  </a:lnTo>
                  <a:lnTo>
                    <a:pt x="1351" y="63"/>
                  </a:lnTo>
                  <a:lnTo>
                    <a:pt x="1349" y="65"/>
                  </a:lnTo>
                  <a:lnTo>
                    <a:pt x="1345" y="68"/>
                  </a:lnTo>
                  <a:lnTo>
                    <a:pt x="1345" y="63"/>
                  </a:lnTo>
                  <a:lnTo>
                    <a:pt x="1345" y="59"/>
                  </a:lnTo>
                  <a:lnTo>
                    <a:pt x="1343" y="59"/>
                  </a:lnTo>
                  <a:lnTo>
                    <a:pt x="1343" y="57"/>
                  </a:lnTo>
                  <a:lnTo>
                    <a:pt x="1343" y="55"/>
                  </a:lnTo>
                  <a:lnTo>
                    <a:pt x="1347" y="57"/>
                  </a:lnTo>
                  <a:lnTo>
                    <a:pt x="1347" y="51"/>
                  </a:lnTo>
                  <a:lnTo>
                    <a:pt x="1349" y="51"/>
                  </a:lnTo>
                  <a:lnTo>
                    <a:pt x="1355" y="51"/>
                  </a:lnTo>
                  <a:lnTo>
                    <a:pt x="1357" y="46"/>
                  </a:lnTo>
                  <a:lnTo>
                    <a:pt x="1362" y="44"/>
                  </a:lnTo>
                  <a:lnTo>
                    <a:pt x="1364" y="44"/>
                  </a:lnTo>
                  <a:lnTo>
                    <a:pt x="1370" y="42"/>
                  </a:lnTo>
                  <a:lnTo>
                    <a:pt x="1378" y="40"/>
                  </a:lnTo>
                  <a:lnTo>
                    <a:pt x="1381" y="40"/>
                  </a:lnTo>
                  <a:lnTo>
                    <a:pt x="1383" y="40"/>
                  </a:lnTo>
                  <a:lnTo>
                    <a:pt x="1385" y="44"/>
                  </a:lnTo>
                  <a:lnTo>
                    <a:pt x="1383" y="46"/>
                  </a:lnTo>
                  <a:lnTo>
                    <a:pt x="1383" y="55"/>
                  </a:lnTo>
                  <a:lnTo>
                    <a:pt x="1385" y="55"/>
                  </a:lnTo>
                  <a:lnTo>
                    <a:pt x="1387" y="49"/>
                  </a:lnTo>
                  <a:lnTo>
                    <a:pt x="1389" y="46"/>
                  </a:lnTo>
                  <a:lnTo>
                    <a:pt x="1391" y="49"/>
                  </a:lnTo>
                  <a:lnTo>
                    <a:pt x="1389" y="49"/>
                  </a:lnTo>
                  <a:lnTo>
                    <a:pt x="1391" y="53"/>
                  </a:lnTo>
                  <a:lnTo>
                    <a:pt x="1393" y="51"/>
                  </a:lnTo>
                  <a:lnTo>
                    <a:pt x="1393" y="46"/>
                  </a:lnTo>
                  <a:lnTo>
                    <a:pt x="1393" y="46"/>
                  </a:lnTo>
                  <a:lnTo>
                    <a:pt x="1393" y="42"/>
                  </a:lnTo>
                  <a:lnTo>
                    <a:pt x="1393" y="38"/>
                  </a:lnTo>
                  <a:lnTo>
                    <a:pt x="1397" y="38"/>
                  </a:lnTo>
                  <a:lnTo>
                    <a:pt x="1402" y="34"/>
                  </a:lnTo>
                  <a:lnTo>
                    <a:pt x="1404" y="34"/>
                  </a:lnTo>
                  <a:lnTo>
                    <a:pt x="1404" y="36"/>
                  </a:lnTo>
                  <a:lnTo>
                    <a:pt x="1404" y="42"/>
                  </a:lnTo>
                  <a:lnTo>
                    <a:pt x="1408" y="44"/>
                  </a:lnTo>
                  <a:lnTo>
                    <a:pt x="1408" y="49"/>
                  </a:lnTo>
                  <a:lnTo>
                    <a:pt x="1408" y="51"/>
                  </a:lnTo>
                  <a:lnTo>
                    <a:pt x="1408" y="55"/>
                  </a:lnTo>
                  <a:lnTo>
                    <a:pt x="1408" y="57"/>
                  </a:lnTo>
                  <a:lnTo>
                    <a:pt x="1410" y="59"/>
                  </a:lnTo>
                  <a:lnTo>
                    <a:pt x="1412" y="59"/>
                  </a:lnTo>
                  <a:lnTo>
                    <a:pt x="1410" y="55"/>
                  </a:lnTo>
                  <a:lnTo>
                    <a:pt x="1410" y="51"/>
                  </a:lnTo>
                  <a:lnTo>
                    <a:pt x="1412" y="51"/>
                  </a:lnTo>
                  <a:lnTo>
                    <a:pt x="1416" y="44"/>
                  </a:lnTo>
                  <a:lnTo>
                    <a:pt x="1419" y="44"/>
                  </a:lnTo>
                  <a:lnTo>
                    <a:pt x="1423" y="49"/>
                  </a:lnTo>
                  <a:lnTo>
                    <a:pt x="1423" y="53"/>
                  </a:lnTo>
                  <a:lnTo>
                    <a:pt x="1423" y="57"/>
                  </a:lnTo>
                  <a:lnTo>
                    <a:pt x="1425" y="59"/>
                  </a:lnTo>
                  <a:lnTo>
                    <a:pt x="1425" y="63"/>
                  </a:lnTo>
                  <a:lnTo>
                    <a:pt x="1427" y="61"/>
                  </a:lnTo>
                  <a:lnTo>
                    <a:pt x="1427" y="55"/>
                  </a:lnTo>
                  <a:lnTo>
                    <a:pt x="1429" y="55"/>
                  </a:lnTo>
                  <a:lnTo>
                    <a:pt x="1431" y="53"/>
                  </a:lnTo>
                  <a:lnTo>
                    <a:pt x="1431" y="55"/>
                  </a:lnTo>
                  <a:lnTo>
                    <a:pt x="1431" y="57"/>
                  </a:lnTo>
                  <a:lnTo>
                    <a:pt x="1431" y="61"/>
                  </a:lnTo>
                  <a:lnTo>
                    <a:pt x="1433" y="63"/>
                  </a:lnTo>
                  <a:lnTo>
                    <a:pt x="1435" y="59"/>
                  </a:lnTo>
                  <a:lnTo>
                    <a:pt x="1437" y="59"/>
                  </a:lnTo>
                  <a:lnTo>
                    <a:pt x="1437" y="63"/>
                  </a:lnTo>
                  <a:lnTo>
                    <a:pt x="1440" y="61"/>
                  </a:lnTo>
                  <a:lnTo>
                    <a:pt x="1440" y="57"/>
                  </a:lnTo>
                  <a:lnTo>
                    <a:pt x="1435" y="51"/>
                  </a:lnTo>
                  <a:lnTo>
                    <a:pt x="1433" y="51"/>
                  </a:lnTo>
                  <a:lnTo>
                    <a:pt x="1431" y="49"/>
                  </a:lnTo>
                  <a:lnTo>
                    <a:pt x="1431" y="44"/>
                  </a:lnTo>
                  <a:lnTo>
                    <a:pt x="1429" y="40"/>
                  </a:lnTo>
                  <a:lnTo>
                    <a:pt x="1427" y="36"/>
                  </a:lnTo>
                  <a:lnTo>
                    <a:pt x="1425" y="36"/>
                  </a:lnTo>
                  <a:lnTo>
                    <a:pt x="1427" y="30"/>
                  </a:lnTo>
                  <a:lnTo>
                    <a:pt x="1431" y="32"/>
                  </a:lnTo>
                  <a:lnTo>
                    <a:pt x="1433" y="34"/>
                  </a:lnTo>
                  <a:lnTo>
                    <a:pt x="1437" y="32"/>
                  </a:lnTo>
                  <a:lnTo>
                    <a:pt x="1442" y="34"/>
                  </a:lnTo>
                  <a:lnTo>
                    <a:pt x="1442" y="32"/>
                  </a:lnTo>
                  <a:lnTo>
                    <a:pt x="1442" y="23"/>
                  </a:lnTo>
                  <a:lnTo>
                    <a:pt x="1440" y="21"/>
                  </a:lnTo>
                  <a:lnTo>
                    <a:pt x="1442" y="17"/>
                  </a:lnTo>
                  <a:lnTo>
                    <a:pt x="1446" y="17"/>
                  </a:lnTo>
                  <a:lnTo>
                    <a:pt x="1448" y="17"/>
                  </a:lnTo>
                  <a:lnTo>
                    <a:pt x="1454" y="19"/>
                  </a:lnTo>
                  <a:lnTo>
                    <a:pt x="1459" y="21"/>
                  </a:lnTo>
                  <a:lnTo>
                    <a:pt x="1456" y="23"/>
                  </a:lnTo>
                  <a:lnTo>
                    <a:pt x="1454" y="25"/>
                  </a:lnTo>
                  <a:lnTo>
                    <a:pt x="1454" y="28"/>
                  </a:lnTo>
                  <a:lnTo>
                    <a:pt x="1463" y="32"/>
                  </a:lnTo>
                  <a:lnTo>
                    <a:pt x="1463" y="34"/>
                  </a:lnTo>
                  <a:lnTo>
                    <a:pt x="1461" y="38"/>
                  </a:lnTo>
                  <a:lnTo>
                    <a:pt x="1463" y="46"/>
                  </a:lnTo>
                  <a:lnTo>
                    <a:pt x="1465" y="46"/>
                  </a:lnTo>
                  <a:lnTo>
                    <a:pt x="1467" y="42"/>
                  </a:lnTo>
                  <a:lnTo>
                    <a:pt x="1469" y="42"/>
                  </a:lnTo>
                  <a:lnTo>
                    <a:pt x="1469" y="44"/>
                  </a:lnTo>
                  <a:lnTo>
                    <a:pt x="1471" y="46"/>
                  </a:lnTo>
                  <a:lnTo>
                    <a:pt x="1473" y="46"/>
                  </a:lnTo>
                  <a:lnTo>
                    <a:pt x="1475" y="42"/>
                  </a:lnTo>
                  <a:lnTo>
                    <a:pt x="1480" y="40"/>
                  </a:lnTo>
                  <a:lnTo>
                    <a:pt x="1482" y="38"/>
                  </a:lnTo>
                  <a:lnTo>
                    <a:pt x="1480" y="32"/>
                  </a:lnTo>
                  <a:lnTo>
                    <a:pt x="1482" y="28"/>
                  </a:lnTo>
                  <a:lnTo>
                    <a:pt x="1484" y="28"/>
                  </a:lnTo>
                  <a:lnTo>
                    <a:pt x="1486" y="30"/>
                  </a:lnTo>
                  <a:lnTo>
                    <a:pt x="1492" y="30"/>
                  </a:lnTo>
                  <a:lnTo>
                    <a:pt x="1492" y="28"/>
                  </a:lnTo>
                  <a:lnTo>
                    <a:pt x="1486" y="23"/>
                  </a:lnTo>
                  <a:lnTo>
                    <a:pt x="1484" y="17"/>
                  </a:lnTo>
                  <a:lnTo>
                    <a:pt x="1486" y="15"/>
                  </a:lnTo>
                  <a:lnTo>
                    <a:pt x="1488" y="13"/>
                  </a:lnTo>
                  <a:lnTo>
                    <a:pt x="1490" y="11"/>
                  </a:lnTo>
                  <a:lnTo>
                    <a:pt x="1497" y="15"/>
                  </a:lnTo>
                  <a:lnTo>
                    <a:pt x="1499" y="21"/>
                  </a:lnTo>
                  <a:lnTo>
                    <a:pt x="1499" y="25"/>
                  </a:lnTo>
                  <a:lnTo>
                    <a:pt x="1499" y="30"/>
                  </a:lnTo>
                  <a:lnTo>
                    <a:pt x="1501" y="34"/>
                  </a:lnTo>
                  <a:lnTo>
                    <a:pt x="1501" y="38"/>
                  </a:lnTo>
                  <a:lnTo>
                    <a:pt x="1503" y="42"/>
                  </a:lnTo>
                  <a:lnTo>
                    <a:pt x="1505" y="40"/>
                  </a:lnTo>
                  <a:lnTo>
                    <a:pt x="1505" y="36"/>
                  </a:lnTo>
                  <a:lnTo>
                    <a:pt x="1505" y="32"/>
                  </a:lnTo>
                  <a:lnTo>
                    <a:pt x="1505" y="28"/>
                  </a:lnTo>
                  <a:lnTo>
                    <a:pt x="1503" y="21"/>
                  </a:lnTo>
                  <a:lnTo>
                    <a:pt x="1503" y="15"/>
                  </a:lnTo>
                  <a:lnTo>
                    <a:pt x="1503" y="9"/>
                  </a:lnTo>
                  <a:lnTo>
                    <a:pt x="1503" y="4"/>
                  </a:lnTo>
                  <a:lnTo>
                    <a:pt x="1507" y="4"/>
                  </a:lnTo>
                  <a:lnTo>
                    <a:pt x="1509" y="6"/>
                  </a:lnTo>
                  <a:lnTo>
                    <a:pt x="1513" y="6"/>
                  </a:lnTo>
                  <a:lnTo>
                    <a:pt x="1513" y="9"/>
                  </a:lnTo>
                  <a:lnTo>
                    <a:pt x="1513" y="15"/>
                  </a:lnTo>
                  <a:lnTo>
                    <a:pt x="1515" y="19"/>
                  </a:lnTo>
                  <a:lnTo>
                    <a:pt x="1515" y="23"/>
                  </a:lnTo>
                  <a:lnTo>
                    <a:pt x="1515" y="30"/>
                  </a:lnTo>
                  <a:lnTo>
                    <a:pt x="1518" y="30"/>
                  </a:lnTo>
                  <a:lnTo>
                    <a:pt x="1518" y="28"/>
                  </a:lnTo>
                  <a:lnTo>
                    <a:pt x="1520" y="23"/>
                  </a:lnTo>
                  <a:lnTo>
                    <a:pt x="1522" y="23"/>
                  </a:lnTo>
                  <a:lnTo>
                    <a:pt x="1528" y="32"/>
                  </a:lnTo>
                  <a:lnTo>
                    <a:pt x="1528" y="30"/>
                  </a:lnTo>
                  <a:lnTo>
                    <a:pt x="1532" y="30"/>
                  </a:lnTo>
                  <a:lnTo>
                    <a:pt x="1532" y="28"/>
                  </a:lnTo>
                  <a:lnTo>
                    <a:pt x="1530" y="28"/>
                  </a:lnTo>
                  <a:lnTo>
                    <a:pt x="1526" y="23"/>
                  </a:lnTo>
                  <a:lnTo>
                    <a:pt x="1526" y="21"/>
                  </a:lnTo>
                  <a:lnTo>
                    <a:pt x="1528" y="19"/>
                  </a:lnTo>
                  <a:lnTo>
                    <a:pt x="1524" y="15"/>
                  </a:lnTo>
                  <a:lnTo>
                    <a:pt x="1522" y="13"/>
                  </a:lnTo>
                  <a:lnTo>
                    <a:pt x="1522" y="11"/>
                  </a:lnTo>
                  <a:lnTo>
                    <a:pt x="1528" y="11"/>
                  </a:lnTo>
                  <a:lnTo>
                    <a:pt x="1526" y="9"/>
                  </a:lnTo>
                  <a:lnTo>
                    <a:pt x="1522" y="9"/>
                  </a:lnTo>
                  <a:lnTo>
                    <a:pt x="1520" y="4"/>
                  </a:lnTo>
                  <a:lnTo>
                    <a:pt x="1522" y="4"/>
                  </a:lnTo>
                  <a:lnTo>
                    <a:pt x="1526" y="4"/>
                  </a:lnTo>
                  <a:lnTo>
                    <a:pt x="1530" y="0"/>
                  </a:lnTo>
                  <a:lnTo>
                    <a:pt x="1539" y="2"/>
                  </a:lnTo>
                  <a:lnTo>
                    <a:pt x="1539" y="4"/>
                  </a:lnTo>
                  <a:lnTo>
                    <a:pt x="1539" y="9"/>
                  </a:lnTo>
                  <a:lnTo>
                    <a:pt x="1537" y="11"/>
                  </a:lnTo>
                  <a:lnTo>
                    <a:pt x="1539" y="13"/>
                  </a:lnTo>
                  <a:lnTo>
                    <a:pt x="1541" y="13"/>
                  </a:lnTo>
                  <a:lnTo>
                    <a:pt x="1543" y="9"/>
                  </a:lnTo>
                  <a:lnTo>
                    <a:pt x="1545" y="6"/>
                  </a:lnTo>
                  <a:lnTo>
                    <a:pt x="1547" y="9"/>
                  </a:lnTo>
                  <a:lnTo>
                    <a:pt x="1545" y="15"/>
                  </a:lnTo>
                  <a:lnTo>
                    <a:pt x="1547" y="15"/>
                  </a:lnTo>
                  <a:lnTo>
                    <a:pt x="1549" y="15"/>
                  </a:lnTo>
                  <a:lnTo>
                    <a:pt x="1551" y="13"/>
                  </a:lnTo>
                  <a:lnTo>
                    <a:pt x="1556" y="9"/>
                  </a:lnTo>
                  <a:lnTo>
                    <a:pt x="1558" y="11"/>
                  </a:lnTo>
                  <a:lnTo>
                    <a:pt x="1556" y="15"/>
                  </a:lnTo>
                  <a:lnTo>
                    <a:pt x="1556" y="19"/>
                  </a:lnTo>
                  <a:lnTo>
                    <a:pt x="1556" y="25"/>
                  </a:lnTo>
                  <a:lnTo>
                    <a:pt x="1553" y="28"/>
                  </a:lnTo>
                  <a:lnTo>
                    <a:pt x="1556" y="30"/>
                  </a:lnTo>
                  <a:lnTo>
                    <a:pt x="1560" y="30"/>
                  </a:lnTo>
                  <a:lnTo>
                    <a:pt x="1562" y="30"/>
                  </a:lnTo>
                  <a:lnTo>
                    <a:pt x="1564" y="28"/>
                  </a:lnTo>
                  <a:lnTo>
                    <a:pt x="1564" y="21"/>
                  </a:lnTo>
                  <a:lnTo>
                    <a:pt x="1566" y="15"/>
                  </a:lnTo>
                  <a:lnTo>
                    <a:pt x="1564" y="6"/>
                  </a:lnTo>
                  <a:lnTo>
                    <a:pt x="1564" y="2"/>
                  </a:lnTo>
                  <a:lnTo>
                    <a:pt x="1568" y="0"/>
                  </a:lnTo>
                  <a:lnTo>
                    <a:pt x="1570" y="2"/>
                  </a:lnTo>
                  <a:lnTo>
                    <a:pt x="1572" y="2"/>
                  </a:lnTo>
                  <a:lnTo>
                    <a:pt x="1577" y="2"/>
                  </a:lnTo>
                  <a:lnTo>
                    <a:pt x="1581" y="2"/>
                  </a:lnTo>
                  <a:lnTo>
                    <a:pt x="1587" y="2"/>
                  </a:lnTo>
                  <a:lnTo>
                    <a:pt x="1587" y="6"/>
                  </a:lnTo>
                  <a:lnTo>
                    <a:pt x="1593" y="6"/>
                  </a:lnTo>
                  <a:lnTo>
                    <a:pt x="1598" y="6"/>
                  </a:lnTo>
                  <a:lnTo>
                    <a:pt x="1602" y="9"/>
                  </a:lnTo>
                  <a:lnTo>
                    <a:pt x="1604" y="13"/>
                  </a:lnTo>
                  <a:lnTo>
                    <a:pt x="1604" y="15"/>
                  </a:lnTo>
                  <a:lnTo>
                    <a:pt x="1606" y="19"/>
                  </a:lnTo>
                  <a:lnTo>
                    <a:pt x="1604" y="23"/>
                  </a:lnTo>
                  <a:lnTo>
                    <a:pt x="1604" y="25"/>
                  </a:lnTo>
                  <a:lnTo>
                    <a:pt x="1608" y="25"/>
                  </a:lnTo>
                  <a:lnTo>
                    <a:pt x="1612" y="21"/>
                  </a:lnTo>
                  <a:lnTo>
                    <a:pt x="1619" y="15"/>
                  </a:lnTo>
                  <a:lnTo>
                    <a:pt x="1621" y="13"/>
                  </a:lnTo>
                  <a:lnTo>
                    <a:pt x="1625" y="13"/>
                  </a:lnTo>
                  <a:lnTo>
                    <a:pt x="1629" y="15"/>
                  </a:lnTo>
                  <a:lnTo>
                    <a:pt x="1634" y="15"/>
                  </a:lnTo>
                  <a:lnTo>
                    <a:pt x="1634" y="17"/>
                  </a:lnTo>
                  <a:lnTo>
                    <a:pt x="1629" y="21"/>
                  </a:lnTo>
                  <a:lnTo>
                    <a:pt x="1631" y="25"/>
                  </a:lnTo>
                  <a:lnTo>
                    <a:pt x="1634" y="25"/>
                  </a:lnTo>
                  <a:lnTo>
                    <a:pt x="1634" y="21"/>
                  </a:lnTo>
                  <a:lnTo>
                    <a:pt x="1638" y="17"/>
                  </a:lnTo>
                  <a:lnTo>
                    <a:pt x="1642" y="17"/>
                  </a:lnTo>
                  <a:lnTo>
                    <a:pt x="1648" y="19"/>
                  </a:lnTo>
                  <a:lnTo>
                    <a:pt x="1657" y="21"/>
                  </a:lnTo>
                  <a:lnTo>
                    <a:pt x="1659" y="23"/>
                  </a:lnTo>
                  <a:lnTo>
                    <a:pt x="1657" y="25"/>
                  </a:lnTo>
                  <a:lnTo>
                    <a:pt x="1655" y="25"/>
                  </a:lnTo>
                  <a:lnTo>
                    <a:pt x="1655" y="30"/>
                  </a:lnTo>
                  <a:lnTo>
                    <a:pt x="1652" y="32"/>
                  </a:lnTo>
                  <a:lnTo>
                    <a:pt x="1655" y="34"/>
                  </a:lnTo>
                  <a:lnTo>
                    <a:pt x="1657" y="32"/>
                  </a:lnTo>
                  <a:lnTo>
                    <a:pt x="1661" y="30"/>
                  </a:lnTo>
                  <a:lnTo>
                    <a:pt x="1661" y="34"/>
                  </a:lnTo>
                  <a:lnTo>
                    <a:pt x="1663" y="36"/>
                  </a:lnTo>
                  <a:lnTo>
                    <a:pt x="1667" y="32"/>
                  </a:lnTo>
                  <a:lnTo>
                    <a:pt x="1671" y="32"/>
                  </a:lnTo>
                  <a:lnTo>
                    <a:pt x="1674" y="34"/>
                  </a:lnTo>
                  <a:lnTo>
                    <a:pt x="1671" y="36"/>
                  </a:lnTo>
                  <a:lnTo>
                    <a:pt x="1671" y="40"/>
                  </a:lnTo>
                  <a:lnTo>
                    <a:pt x="1674" y="40"/>
                  </a:lnTo>
                  <a:lnTo>
                    <a:pt x="1676" y="38"/>
                  </a:lnTo>
                  <a:lnTo>
                    <a:pt x="1680" y="36"/>
                  </a:lnTo>
                  <a:lnTo>
                    <a:pt x="1680" y="36"/>
                  </a:lnTo>
                  <a:lnTo>
                    <a:pt x="1682" y="40"/>
                  </a:lnTo>
                  <a:lnTo>
                    <a:pt x="1688" y="44"/>
                  </a:lnTo>
                  <a:lnTo>
                    <a:pt x="1693" y="44"/>
                  </a:lnTo>
                  <a:lnTo>
                    <a:pt x="1695" y="44"/>
                  </a:lnTo>
                  <a:lnTo>
                    <a:pt x="1693" y="49"/>
                  </a:lnTo>
                  <a:lnTo>
                    <a:pt x="1684" y="51"/>
                  </a:lnTo>
                  <a:lnTo>
                    <a:pt x="1682" y="55"/>
                  </a:lnTo>
                  <a:lnTo>
                    <a:pt x="1676" y="57"/>
                  </a:lnTo>
                  <a:lnTo>
                    <a:pt x="1671" y="59"/>
                  </a:lnTo>
                  <a:lnTo>
                    <a:pt x="1667" y="59"/>
                  </a:lnTo>
                  <a:lnTo>
                    <a:pt x="1665" y="59"/>
                  </a:lnTo>
                  <a:lnTo>
                    <a:pt x="1663" y="61"/>
                  </a:lnTo>
                  <a:lnTo>
                    <a:pt x="1657" y="61"/>
                  </a:lnTo>
                  <a:lnTo>
                    <a:pt x="1665" y="61"/>
                  </a:lnTo>
                  <a:lnTo>
                    <a:pt x="1674" y="63"/>
                  </a:lnTo>
                  <a:lnTo>
                    <a:pt x="1676" y="65"/>
                  </a:lnTo>
                  <a:lnTo>
                    <a:pt x="1680" y="65"/>
                  </a:lnTo>
                  <a:lnTo>
                    <a:pt x="1682" y="61"/>
                  </a:lnTo>
                  <a:lnTo>
                    <a:pt x="1684" y="59"/>
                  </a:lnTo>
                  <a:lnTo>
                    <a:pt x="1688" y="59"/>
                  </a:lnTo>
                  <a:lnTo>
                    <a:pt x="1690" y="55"/>
                  </a:lnTo>
                  <a:lnTo>
                    <a:pt x="1695" y="53"/>
                  </a:lnTo>
                  <a:lnTo>
                    <a:pt x="1699" y="53"/>
                  </a:lnTo>
                  <a:lnTo>
                    <a:pt x="1701" y="55"/>
                  </a:lnTo>
                  <a:lnTo>
                    <a:pt x="1699" y="59"/>
                  </a:lnTo>
                  <a:lnTo>
                    <a:pt x="1701" y="61"/>
                  </a:lnTo>
                  <a:lnTo>
                    <a:pt x="1703" y="61"/>
                  </a:lnTo>
                  <a:lnTo>
                    <a:pt x="1703" y="57"/>
                  </a:lnTo>
                  <a:lnTo>
                    <a:pt x="1707" y="53"/>
                  </a:lnTo>
                  <a:lnTo>
                    <a:pt x="1709" y="55"/>
                  </a:lnTo>
                  <a:lnTo>
                    <a:pt x="1707" y="59"/>
                  </a:lnTo>
                  <a:lnTo>
                    <a:pt x="1707" y="61"/>
                  </a:lnTo>
                  <a:lnTo>
                    <a:pt x="1705" y="63"/>
                  </a:lnTo>
                  <a:lnTo>
                    <a:pt x="1707" y="65"/>
                  </a:lnTo>
                  <a:lnTo>
                    <a:pt x="1709" y="65"/>
                  </a:lnTo>
                  <a:lnTo>
                    <a:pt x="1711" y="63"/>
                  </a:lnTo>
                  <a:lnTo>
                    <a:pt x="1714" y="59"/>
                  </a:lnTo>
                  <a:lnTo>
                    <a:pt x="1718" y="57"/>
                  </a:lnTo>
                  <a:lnTo>
                    <a:pt x="1720" y="59"/>
                  </a:lnTo>
                  <a:lnTo>
                    <a:pt x="1718" y="68"/>
                  </a:lnTo>
                  <a:lnTo>
                    <a:pt x="1716" y="70"/>
                  </a:lnTo>
                  <a:lnTo>
                    <a:pt x="1718" y="70"/>
                  </a:lnTo>
                  <a:lnTo>
                    <a:pt x="1718" y="74"/>
                  </a:lnTo>
                  <a:lnTo>
                    <a:pt x="1718" y="80"/>
                  </a:lnTo>
                  <a:lnTo>
                    <a:pt x="1716" y="82"/>
                  </a:lnTo>
                  <a:lnTo>
                    <a:pt x="1714" y="84"/>
                  </a:lnTo>
                  <a:lnTo>
                    <a:pt x="1709" y="91"/>
                  </a:lnTo>
                  <a:lnTo>
                    <a:pt x="1711" y="93"/>
                  </a:lnTo>
                  <a:lnTo>
                    <a:pt x="1714" y="91"/>
                  </a:lnTo>
                  <a:lnTo>
                    <a:pt x="1716" y="87"/>
                  </a:lnTo>
                  <a:lnTo>
                    <a:pt x="1720" y="87"/>
                  </a:lnTo>
                  <a:lnTo>
                    <a:pt x="1720" y="87"/>
                  </a:lnTo>
                  <a:lnTo>
                    <a:pt x="1722" y="87"/>
                  </a:lnTo>
                  <a:lnTo>
                    <a:pt x="1728" y="89"/>
                  </a:lnTo>
                  <a:lnTo>
                    <a:pt x="1730" y="93"/>
                  </a:lnTo>
                  <a:lnTo>
                    <a:pt x="1730" y="99"/>
                  </a:lnTo>
                  <a:lnTo>
                    <a:pt x="1728" y="110"/>
                  </a:lnTo>
                  <a:lnTo>
                    <a:pt x="1724" y="118"/>
                  </a:lnTo>
                  <a:lnTo>
                    <a:pt x="1716" y="122"/>
                  </a:lnTo>
                  <a:lnTo>
                    <a:pt x="1716" y="124"/>
                  </a:lnTo>
                  <a:lnTo>
                    <a:pt x="1711" y="122"/>
                  </a:lnTo>
                  <a:lnTo>
                    <a:pt x="1707" y="124"/>
                  </a:lnTo>
                  <a:lnTo>
                    <a:pt x="1707" y="127"/>
                  </a:lnTo>
                  <a:lnTo>
                    <a:pt x="1705" y="129"/>
                  </a:lnTo>
                  <a:lnTo>
                    <a:pt x="1693" y="135"/>
                  </a:lnTo>
                  <a:lnTo>
                    <a:pt x="1688" y="137"/>
                  </a:lnTo>
                  <a:lnTo>
                    <a:pt x="1684" y="139"/>
                  </a:lnTo>
                  <a:lnTo>
                    <a:pt x="1680" y="141"/>
                  </a:lnTo>
                  <a:lnTo>
                    <a:pt x="1674" y="141"/>
                  </a:lnTo>
                  <a:lnTo>
                    <a:pt x="1671" y="139"/>
                  </a:lnTo>
                  <a:lnTo>
                    <a:pt x="1669" y="141"/>
                  </a:lnTo>
                  <a:lnTo>
                    <a:pt x="1667" y="143"/>
                  </a:lnTo>
                  <a:lnTo>
                    <a:pt x="1663" y="139"/>
                  </a:lnTo>
                  <a:lnTo>
                    <a:pt x="1659" y="137"/>
                  </a:lnTo>
                  <a:lnTo>
                    <a:pt x="1652" y="137"/>
                  </a:lnTo>
                  <a:lnTo>
                    <a:pt x="1652" y="139"/>
                  </a:lnTo>
                  <a:lnTo>
                    <a:pt x="1657" y="141"/>
                  </a:lnTo>
                  <a:lnTo>
                    <a:pt x="1659" y="141"/>
                  </a:lnTo>
                  <a:lnTo>
                    <a:pt x="1657" y="143"/>
                  </a:lnTo>
                  <a:lnTo>
                    <a:pt x="1650" y="143"/>
                  </a:lnTo>
                  <a:lnTo>
                    <a:pt x="1648" y="143"/>
                  </a:lnTo>
                  <a:lnTo>
                    <a:pt x="1646" y="141"/>
                  </a:lnTo>
                  <a:lnTo>
                    <a:pt x="1638" y="141"/>
                  </a:lnTo>
                  <a:lnTo>
                    <a:pt x="1636" y="137"/>
                  </a:lnTo>
                  <a:lnTo>
                    <a:pt x="1634" y="139"/>
                  </a:lnTo>
                  <a:lnTo>
                    <a:pt x="1631" y="139"/>
                  </a:lnTo>
                  <a:lnTo>
                    <a:pt x="1625" y="133"/>
                  </a:lnTo>
                  <a:lnTo>
                    <a:pt x="1621" y="129"/>
                  </a:lnTo>
                  <a:lnTo>
                    <a:pt x="1623" y="133"/>
                  </a:lnTo>
                  <a:lnTo>
                    <a:pt x="1627" y="137"/>
                  </a:lnTo>
                  <a:lnTo>
                    <a:pt x="1627" y="139"/>
                  </a:lnTo>
                  <a:lnTo>
                    <a:pt x="1623" y="139"/>
                  </a:lnTo>
                  <a:lnTo>
                    <a:pt x="1619" y="137"/>
                  </a:lnTo>
                  <a:lnTo>
                    <a:pt x="1621" y="141"/>
                  </a:lnTo>
                  <a:lnTo>
                    <a:pt x="1634" y="143"/>
                  </a:lnTo>
                  <a:lnTo>
                    <a:pt x="1642" y="143"/>
                  </a:lnTo>
                  <a:lnTo>
                    <a:pt x="1644" y="148"/>
                  </a:lnTo>
                  <a:lnTo>
                    <a:pt x="1640" y="150"/>
                  </a:lnTo>
                  <a:lnTo>
                    <a:pt x="1623" y="156"/>
                  </a:lnTo>
                  <a:lnTo>
                    <a:pt x="1612" y="158"/>
                  </a:lnTo>
                  <a:lnTo>
                    <a:pt x="1608" y="158"/>
                  </a:lnTo>
                  <a:lnTo>
                    <a:pt x="1602" y="158"/>
                  </a:lnTo>
                  <a:lnTo>
                    <a:pt x="1596" y="158"/>
                  </a:lnTo>
                  <a:lnTo>
                    <a:pt x="1596" y="156"/>
                  </a:lnTo>
                  <a:lnTo>
                    <a:pt x="1591" y="158"/>
                  </a:lnTo>
                  <a:lnTo>
                    <a:pt x="1589" y="156"/>
                  </a:lnTo>
                  <a:lnTo>
                    <a:pt x="1585" y="158"/>
                  </a:lnTo>
                  <a:lnTo>
                    <a:pt x="1583" y="160"/>
                  </a:lnTo>
                  <a:lnTo>
                    <a:pt x="1587" y="160"/>
                  </a:lnTo>
                  <a:lnTo>
                    <a:pt x="1587" y="165"/>
                  </a:lnTo>
                  <a:lnTo>
                    <a:pt x="1593" y="160"/>
                  </a:lnTo>
                  <a:lnTo>
                    <a:pt x="1604" y="160"/>
                  </a:lnTo>
                  <a:lnTo>
                    <a:pt x="1608" y="162"/>
                  </a:lnTo>
                  <a:lnTo>
                    <a:pt x="1625" y="160"/>
                  </a:lnTo>
                  <a:lnTo>
                    <a:pt x="1634" y="160"/>
                  </a:lnTo>
                  <a:lnTo>
                    <a:pt x="1640" y="154"/>
                  </a:lnTo>
                  <a:lnTo>
                    <a:pt x="1644" y="152"/>
                  </a:lnTo>
                  <a:lnTo>
                    <a:pt x="1648" y="154"/>
                  </a:lnTo>
                  <a:lnTo>
                    <a:pt x="1652" y="154"/>
                  </a:lnTo>
                  <a:lnTo>
                    <a:pt x="1659" y="154"/>
                  </a:lnTo>
                  <a:lnTo>
                    <a:pt x="1657" y="158"/>
                  </a:lnTo>
                  <a:lnTo>
                    <a:pt x="1652" y="165"/>
                  </a:lnTo>
                  <a:lnTo>
                    <a:pt x="1646" y="169"/>
                  </a:lnTo>
                  <a:lnTo>
                    <a:pt x="1644" y="169"/>
                  </a:lnTo>
                  <a:lnTo>
                    <a:pt x="1638" y="171"/>
                  </a:lnTo>
                  <a:lnTo>
                    <a:pt x="1634" y="175"/>
                  </a:lnTo>
                  <a:lnTo>
                    <a:pt x="1631" y="175"/>
                  </a:lnTo>
                  <a:lnTo>
                    <a:pt x="1627" y="179"/>
                  </a:lnTo>
                  <a:lnTo>
                    <a:pt x="1621" y="183"/>
                  </a:lnTo>
                  <a:lnTo>
                    <a:pt x="1617" y="183"/>
                  </a:lnTo>
                  <a:lnTo>
                    <a:pt x="1612" y="183"/>
                  </a:lnTo>
                  <a:lnTo>
                    <a:pt x="1608" y="183"/>
                  </a:lnTo>
                  <a:lnTo>
                    <a:pt x="1606" y="188"/>
                  </a:lnTo>
                  <a:lnTo>
                    <a:pt x="1598" y="188"/>
                  </a:lnTo>
                  <a:lnTo>
                    <a:pt x="1596" y="192"/>
                  </a:lnTo>
                  <a:lnTo>
                    <a:pt x="1587" y="194"/>
                  </a:lnTo>
                  <a:lnTo>
                    <a:pt x="1585" y="196"/>
                  </a:lnTo>
                  <a:lnTo>
                    <a:pt x="1581" y="196"/>
                  </a:lnTo>
                  <a:lnTo>
                    <a:pt x="1579" y="198"/>
                  </a:lnTo>
                  <a:lnTo>
                    <a:pt x="1574" y="198"/>
                  </a:lnTo>
                  <a:lnTo>
                    <a:pt x="1572" y="200"/>
                  </a:lnTo>
                  <a:lnTo>
                    <a:pt x="1572" y="205"/>
                  </a:lnTo>
                  <a:lnTo>
                    <a:pt x="1570" y="207"/>
                  </a:lnTo>
                  <a:lnTo>
                    <a:pt x="1566" y="211"/>
                  </a:lnTo>
                  <a:lnTo>
                    <a:pt x="1558" y="211"/>
                  </a:lnTo>
                  <a:lnTo>
                    <a:pt x="1556" y="213"/>
                  </a:lnTo>
                  <a:lnTo>
                    <a:pt x="1551" y="211"/>
                  </a:lnTo>
                  <a:lnTo>
                    <a:pt x="1551" y="209"/>
                  </a:lnTo>
                  <a:lnTo>
                    <a:pt x="1553" y="207"/>
                  </a:lnTo>
                  <a:lnTo>
                    <a:pt x="1553" y="202"/>
                  </a:lnTo>
                  <a:lnTo>
                    <a:pt x="1551" y="200"/>
                  </a:lnTo>
                  <a:lnTo>
                    <a:pt x="1551" y="207"/>
                  </a:lnTo>
                  <a:lnTo>
                    <a:pt x="1549" y="209"/>
                  </a:lnTo>
                  <a:lnTo>
                    <a:pt x="1547" y="211"/>
                  </a:lnTo>
                  <a:lnTo>
                    <a:pt x="1551" y="215"/>
                  </a:lnTo>
                  <a:lnTo>
                    <a:pt x="1553" y="217"/>
                  </a:lnTo>
                  <a:lnTo>
                    <a:pt x="1549" y="221"/>
                  </a:lnTo>
                  <a:lnTo>
                    <a:pt x="1547" y="221"/>
                  </a:lnTo>
                  <a:lnTo>
                    <a:pt x="1543" y="219"/>
                  </a:lnTo>
                  <a:lnTo>
                    <a:pt x="1541" y="221"/>
                  </a:lnTo>
                  <a:lnTo>
                    <a:pt x="1534" y="219"/>
                  </a:lnTo>
                  <a:lnTo>
                    <a:pt x="1532" y="219"/>
                  </a:lnTo>
                  <a:lnTo>
                    <a:pt x="1528" y="219"/>
                  </a:lnTo>
                  <a:lnTo>
                    <a:pt x="1528" y="217"/>
                  </a:lnTo>
                  <a:lnTo>
                    <a:pt x="1526" y="215"/>
                  </a:lnTo>
                  <a:lnTo>
                    <a:pt x="1526" y="219"/>
                  </a:lnTo>
                  <a:lnTo>
                    <a:pt x="1522" y="219"/>
                  </a:lnTo>
                  <a:lnTo>
                    <a:pt x="1522" y="221"/>
                  </a:lnTo>
                  <a:lnTo>
                    <a:pt x="1528" y="224"/>
                  </a:lnTo>
                  <a:lnTo>
                    <a:pt x="1539" y="224"/>
                  </a:lnTo>
                  <a:lnTo>
                    <a:pt x="1541" y="226"/>
                  </a:lnTo>
                  <a:lnTo>
                    <a:pt x="1541" y="230"/>
                  </a:lnTo>
                  <a:lnTo>
                    <a:pt x="1537" y="232"/>
                  </a:lnTo>
                  <a:lnTo>
                    <a:pt x="1532" y="232"/>
                  </a:lnTo>
                  <a:lnTo>
                    <a:pt x="1526" y="232"/>
                  </a:lnTo>
                  <a:lnTo>
                    <a:pt x="1526" y="234"/>
                  </a:lnTo>
                  <a:lnTo>
                    <a:pt x="1526" y="236"/>
                  </a:lnTo>
                  <a:lnTo>
                    <a:pt x="1528" y="234"/>
                  </a:lnTo>
                  <a:lnTo>
                    <a:pt x="1532" y="236"/>
                  </a:lnTo>
                  <a:lnTo>
                    <a:pt x="1530" y="240"/>
                  </a:lnTo>
                  <a:lnTo>
                    <a:pt x="1524" y="245"/>
                  </a:lnTo>
                  <a:lnTo>
                    <a:pt x="1520" y="245"/>
                  </a:lnTo>
                  <a:lnTo>
                    <a:pt x="1509" y="245"/>
                  </a:lnTo>
                  <a:lnTo>
                    <a:pt x="1507" y="242"/>
                  </a:lnTo>
                  <a:lnTo>
                    <a:pt x="1505" y="242"/>
                  </a:lnTo>
                  <a:lnTo>
                    <a:pt x="1503" y="240"/>
                  </a:lnTo>
                  <a:lnTo>
                    <a:pt x="1503" y="234"/>
                  </a:lnTo>
                  <a:lnTo>
                    <a:pt x="1497" y="232"/>
                  </a:lnTo>
                  <a:lnTo>
                    <a:pt x="1494" y="232"/>
                  </a:lnTo>
                  <a:lnTo>
                    <a:pt x="1494" y="228"/>
                  </a:lnTo>
                  <a:lnTo>
                    <a:pt x="1492" y="226"/>
                  </a:lnTo>
                  <a:lnTo>
                    <a:pt x="1490" y="226"/>
                  </a:lnTo>
                  <a:lnTo>
                    <a:pt x="1488" y="226"/>
                  </a:lnTo>
                  <a:lnTo>
                    <a:pt x="1482" y="226"/>
                  </a:lnTo>
                  <a:lnTo>
                    <a:pt x="1482" y="228"/>
                  </a:lnTo>
                  <a:lnTo>
                    <a:pt x="1484" y="230"/>
                  </a:lnTo>
                  <a:lnTo>
                    <a:pt x="1484" y="228"/>
                  </a:lnTo>
                  <a:lnTo>
                    <a:pt x="1488" y="228"/>
                  </a:lnTo>
                  <a:lnTo>
                    <a:pt x="1497" y="238"/>
                  </a:lnTo>
                  <a:lnTo>
                    <a:pt x="1497" y="249"/>
                  </a:lnTo>
                  <a:lnTo>
                    <a:pt x="1494" y="251"/>
                  </a:lnTo>
                  <a:lnTo>
                    <a:pt x="1490" y="249"/>
                  </a:lnTo>
                  <a:lnTo>
                    <a:pt x="1488" y="247"/>
                  </a:lnTo>
                  <a:lnTo>
                    <a:pt x="1486" y="247"/>
                  </a:lnTo>
                  <a:lnTo>
                    <a:pt x="1484" y="251"/>
                  </a:lnTo>
                  <a:lnTo>
                    <a:pt x="1484" y="251"/>
                  </a:lnTo>
                  <a:lnTo>
                    <a:pt x="1480" y="247"/>
                  </a:lnTo>
                  <a:lnTo>
                    <a:pt x="1475" y="247"/>
                  </a:lnTo>
                  <a:lnTo>
                    <a:pt x="1473" y="251"/>
                  </a:lnTo>
                  <a:lnTo>
                    <a:pt x="1471" y="251"/>
                  </a:lnTo>
                  <a:lnTo>
                    <a:pt x="1469" y="249"/>
                  </a:lnTo>
                  <a:lnTo>
                    <a:pt x="1465" y="247"/>
                  </a:lnTo>
                  <a:lnTo>
                    <a:pt x="1463" y="242"/>
                  </a:lnTo>
                  <a:lnTo>
                    <a:pt x="1461" y="245"/>
                  </a:lnTo>
                  <a:lnTo>
                    <a:pt x="1461" y="240"/>
                  </a:lnTo>
                  <a:lnTo>
                    <a:pt x="1459" y="238"/>
                  </a:lnTo>
                  <a:lnTo>
                    <a:pt x="1452" y="238"/>
                  </a:lnTo>
                  <a:lnTo>
                    <a:pt x="1450" y="234"/>
                  </a:lnTo>
                  <a:lnTo>
                    <a:pt x="1448" y="236"/>
                  </a:lnTo>
                  <a:lnTo>
                    <a:pt x="1448" y="238"/>
                  </a:lnTo>
                  <a:lnTo>
                    <a:pt x="1452" y="240"/>
                  </a:lnTo>
                  <a:lnTo>
                    <a:pt x="1459" y="242"/>
                  </a:lnTo>
                  <a:lnTo>
                    <a:pt x="1463" y="251"/>
                  </a:lnTo>
                  <a:lnTo>
                    <a:pt x="1461" y="251"/>
                  </a:lnTo>
                  <a:lnTo>
                    <a:pt x="1450" y="249"/>
                  </a:lnTo>
                  <a:lnTo>
                    <a:pt x="1446" y="247"/>
                  </a:lnTo>
                  <a:lnTo>
                    <a:pt x="1446" y="242"/>
                  </a:lnTo>
                  <a:lnTo>
                    <a:pt x="1444" y="240"/>
                  </a:lnTo>
                  <a:lnTo>
                    <a:pt x="1442" y="242"/>
                  </a:lnTo>
                  <a:lnTo>
                    <a:pt x="1444" y="245"/>
                  </a:lnTo>
                  <a:lnTo>
                    <a:pt x="1442" y="247"/>
                  </a:lnTo>
                  <a:lnTo>
                    <a:pt x="1437" y="247"/>
                  </a:lnTo>
                  <a:lnTo>
                    <a:pt x="1435" y="242"/>
                  </a:lnTo>
                  <a:lnTo>
                    <a:pt x="1433" y="245"/>
                  </a:lnTo>
                  <a:lnTo>
                    <a:pt x="1433" y="247"/>
                  </a:lnTo>
                  <a:lnTo>
                    <a:pt x="1437" y="249"/>
                  </a:lnTo>
                  <a:lnTo>
                    <a:pt x="1437" y="253"/>
                  </a:lnTo>
                  <a:lnTo>
                    <a:pt x="1440" y="253"/>
                  </a:lnTo>
                  <a:lnTo>
                    <a:pt x="1442" y="251"/>
                  </a:lnTo>
                  <a:lnTo>
                    <a:pt x="1446" y="251"/>
                  </a:lnTo>
                  <a:lnTo>
                    <a:pt x="1448" y="255"/>
                  </a:lnTo>
                  <a:lnTo>
                    <a:pt x="1452" y="255"/>
                  </a:lnTo>
                  <a:lnTo>
                    <a:pt x="1456" y="259"/>
                  </a:lnTo>
                  <a:lnTo>
                    <a:pt x="1459" y="259"/>
                  </a:lnTo>
                  <a:lnTo>
                    <a:pt x="1461" y="257"/>
                  </a:lnTo>
                  <a:lnTo>
                    <a:pt x="1473" y="261"/>
                  </a:lnTo>
                  <a:lnTo>
                    <a:pt x="1475" y="264"/>
                  </a:lnTo>
                  <a:lnTo>
                    <a:pt x="1471" y="266"/>
                  </a:lnTo>
                  <a:lnTo>
                    <a:pt x="1471" y="268"/>
                  </a:lnTo>
                  <a:lnTo>
                    <a:pt x="1471" y="272"/>
                  </a:lnTo>
                  <a:lnTo>
                    <a:pt x="1473" y="274"/>
                  </a:lnTo>
                  <a:lnTo>
                    <a:pt x="1469" y="278"/>
                  </a:lnTo>
                  <a:lnTo>
                    <a:pt x="1469" y="276"/>
                  </a:lnTo>
                  <a:lnTo>
                    <a:pt x="1465" y="274"/>
                  </a:lnTo>
                  <a:lnTo>
                    <a:pt x="1461" y="274"/>
                  </a:lnTo>
                  <a:lnTo>
                    <a:pt x="1454" y="270"/>
                  </a:lnTo>
                  <a:lnTo>
                    <a:pt x="1454" y="266"/>
                  </a:lnTo>
                  <a:lnTo>
                    <a:pt x="1454" y="261"/>
                  </a:lnTo>
                  <a:lnTo>
                    <a:pt x="1452" y="257"/>
                  </a:lnTo>
                  <a:lnTo>
                    <a:pt x="1446" y="257"/>
                  </a:lnTo>
                  <a:lnTo>
                    <a:pt x="1437" y="257"/>
                  </a:lnTo>
                  <a:lnTo>
                    <a:pt x="1435" y="253"/>
                  </a:lnTo>
                  <a:lnTo>
                    <a:pt x="1431" y="255"/>
                  </a:lnTo>
                  <a:lnTo>
                    <a:pt x="1429" y="257"/>
                  </a:lnTo>
                  <a:lnTo>
                    <a:pt x="1435" y="259"/>
                  </a:lnTo>
                  <a:lnTo>
                    <a:pt x="1444" y="259"/>
                  </a:lnTo>
                  <a:lnTo>
                    <a:pt x="1450" y="261"/>
                  </a:lnTo>
                  <a:lnTo>
                    <a:pt x="1450" y="266"/>
                  </a:lnTo>
                  <a:lnTo>
                    <a:pt x="1450" y="268"/>
                  </a:lnTo>
                  <a:lnTo>
                    <a:pt x="1446" y="264"/>
                  </a:lnTo>
                  <a:lnTo>
                    <a:pt x="1437" y="264"/>
                  </a:lnTo>
                  <a:lnTo>
                    <a:pt x="1431" y="266"/>
                  </a:lnTo>
                  <a:lnTo>
                    <a:pt x="1431" y="264"/>
                  </a:lnTo>
                  <a:lnTo>
                    <a:pt x="1429" y="261"/>
                  </a:lnTo>
                  <a:lnTo>
                    <a:pt x="1423" y="259"/>
                  </a:lnTo>
                  <a:lnTo>
                    <a:pt x="1421" y="257"/>
                  </a:lnTo>
                  <a:lnTo>
                    <a:pt x="1421" y="259"/>
                  </a:lnTo>
                  <a:lnTo>
                    <a:pt x="1429" y="264"/>
                  </a:lnTo>
                  <a:lnTo>
                    <a:pt x="1427" y="266"/>
                  </a:lnTo>
                  <a:lnTo>
                    <a:pt x="1427" y="268"/>
                  </a:lnTo>
                  <a:lnTo>
                    <a:pt x="1431" y="268"/>
                  </a:lnTo>
                  <a:lnTo>
                    <a:pt x="1431" y="268"/>
                  </a:lnTo>
                  <a:lnTo>
                    <a:pt x="1433" y="268"/>
                  </a:lnTo>
                  <a:lnTo>
                    <a:pt x="1435" y="268"/>
                  </a:lnTo>
                  <a:lnTo>
                    <a:pt x="1437" y="266"/>
                  </a:lnTo>
                  <a:lnTo>
                    <a:pt x="1440" y="268"/>
                  </a:lnTo>
                  <a:lnTo>
                    <a:pt x="1442" y="268"/>
                  </a:lnTo>
                  <a:lnTo>
                    <a:pt x="1446" y="268"/>
                  </a:lnTo>
                  <a:lnTo>
                    <a:pt x="1450" y="274"/>
                  </a:lnTo>
                  <a:lnTo>
                    <a:pt x="1450" y="276"/>
                  </a:lnTo>
                  <a:lnTo>
                    <a:pt x="1446" y="276"/>
                  </a:lnTo>
                  <a:lnTo>
                    <a:pt x="1442" y="278"/>
                  </a:lnTo>
                  <a:lnTo>
                    <a:pt x="1442" y="280"/>
                  </a:lnTo>
                  <a:lnTo>
                    <a:pt x="1446" y="278"/>
                  </a:lnTo>
                  <a:lnTo>
                    <a:pt x="1448" y="278"/>
                  </a:lnTo>
                  <a:lnTo>
                    <a:pt x="1452" y="278"/>
                  </a:lnTo>
                  <a:lnTo>
                    <a:pt x="1456" y="280"/>
                  </a:lnTo>
                  <a:lnTo>
                    <a:pt x="1459" y="283"/>
                  </a:lnTo>
                  <a:lnTo>
                    <a:pt x="1459" y="287"/>
                  </a:lnTo>
                  <a:lnTo>
                    <a:pt x="1454" y="295"/>
                  </a:lnTo>
                  <a:lnTo>
                    <a:pt x="1452" y="299"/>
                  </a:lnTo>
                  <a:lnTo>
                    <a:pt x="1450" y="302"/>
                  </a:lnTo>
                  <a:lnTo>
                    <a:pt x="1446" y="306"/>
                  </a:lnTo>
                  <a:lnTo>
                    <a:pt x="1444" y="304"/>
                  </a:lnTo>
                  <a:lnTo>
                    <a:pt x="1440" y="304"/>
                  </a:lnTo>
                  <a:lnTo>
                    <a:pt x="1437" y="302"/>
                  </a:lnTo>
                  <a:lnTo>
                    <a:pt x="1435" y="299"/>
                  </a:lnTo>
                  <a:lnTo>
                    <a:pt x="1433" y="299"/>
                  </a:lnTo>
                  <a:lnTo>
                    <a:pt x="1429" y="297"/>
                  </a:lnTo>
                  <a:lnTo>
                    <a:pt x="1429" y="299"/>
                  </a:lnTo>
                  <a:lnTo>
                    <a:pt x="1433" y="302"/>
                  </a:lnTo>
                  <a:lnTo>
                    <a:pt x="1433" y="304"/>
                  </a:lnTo>
                  <a:lnTo>
                    <a:pt x="1437" y="306"/>
                  </a:lnTo>
                  <a:lnTo>
                    <a:pt x="1442" y="308"/>
                  </a:lnTo>
                  <a:lnTo>
                    <a:pt x="1442" y="312"/>
                  </a:lnTo>
                  <a:lnTo>
                    <a:pt x="1442" y="314"/>
                  </a:lnTo>
                  <a:lnTo>
                    <a:pt x="1437" y="316"/>
                  </a:lnTo>
                  <a:lnTo>
                    <a:pt x="1433" y="320"/>
                  </a:lnTo>
                  <a:lnTo>
                    <a:pt x="1431" y="320"/>
                  </a:lnTo>
                  <a:lnTo>
                    <a:pt x="1425" y="314"/>
                  </a:lnTo>
                  <a:lnTo>
                    <a:pt x="1421" y="316"/>
                  </a:lnTo>
                  <a:lnTo>
                    <a:pt x="1419" y="314"/>
                  </a:lnTo>
                  <a:lnTo>
                    <a:pt x="1416" y="314"/>
                  </a:lnTo>
                  <a:lnTo>
                    <a:pt x="1412" y="314"/>
                  </a:lnTo>
                  <a:lnTo>
                    <a:pt x="1414" y="318"/>
                  </a:lnTo>
                  <a:lnTo>
                    <a:pt x="1425" y="325"/>
                  </a:lnTo>
                  <a:lnTo>
                    <a:pt x="1429" y="325"/>
                  </a:lnTo>
                  <a:lnTo>
                    <a:pt x="1429" y="327"/>
                  </a:lnTo>
                  <a:lnTo>
                    <a:pt x="1427" y="329"/>
                  </a:lnTo>
                  <a:lnTo>
                    <a:pt x="1423" y="333"/>
                  </a:lnTo>
                  <a:lnTo>
                    <a:pt x="1421" y="333"/>
                  </a:lnTo>
                  <a:lnTo>
                    <a:pt x="1416" y="329"/>
                  </a:lnTo>
                  <a:lnTo>
                    <a:pt x="1414" y="329"/>
                  </a:lnTo>
                  <a:lnTo>
                    <a:pt x="1410" y="333"/>
                  </a:lnTo>
                  <a:lnTo>
                    <a:pt x="1404" y="333"/>
                  </a:lnTo>
                  <a:lnTo>
                    <a:pt x="1402" y="329"/>
                  </a:lnTo>
                  <a:lnTo>
                    <a:pt x="1393" y="327"/>
                  </a:lnTo>
                  <a:lnTo>
                    <a:pt x="1389" y="329"/>
                  </a:lnTo>
                  <a:lnTo>
                    <a:pt x="1387" y="335"/>
                  </a:lnTo>
                  <a:lnTo>
                    <a:pt x="1383" y="339"/>
                  </a:lnTo>
                  <a:lnTo>
                    <a:pt x="1387" y="339"/>
                  </a:lnTo>
                  <a:lnTo>
                    <a:pt x="1389" y="339"/>
                  </a:lnTo>
                  <a:lnTo>
                    <a:pt x="1389" y="344"/>
                  </a:lnTo>
                  <a:lnTo>
                    <a:pt x="1383" y="348"/>
                  </a:lnTo>
                  <a:lnTo>
                    <a:pt x="1383" y="352"/>
                  </a:lnTo>
                  <a:lnTo>
                    <a:pt x="1378" y="354"/>
                  </a:lnTo>
                  <a:lnTo>
                    <a:pt x="1376" y="352"/>
                  </a:lnTo>
                  <a:lnTo>
                    <a:pt x="1376" y="354"/>
                  </a:lnTo>
                  <a:lnTo>
                    <a:pt x="1374" y="356"/>
                  </a:lnTo>
                  <a:lnTo>
                    <a:pt x="1370" y="358"/>
                  </a:lnTo>
                  <a:lnTo>
                    <a:pt x="1368" y="358"/>
                  </a:lnTo>
                  <a:lnTo>
                    <a:pt x="1370" y="354"/>
                  </a:lnTo>
                  <a:lnTo>
                    <a:pt x="1368" y="354"/>
                  </a:lnTo>
                  <a:lnTo>
                    <a:pt x="1366" y="358"/>
                  </a:lnTo>
                  <a:lnTo>
                    <a:pt x="1364" y="363"/>
                  </a:lnTo>
                  <a:lnTo>
                    <a:pt x="1362" y="365"/>
                  </a:lnTo>
                  <a:lnTo>
                    <a:pt x="1351" y="358"/>
                  </a:lnTo>
                  <a:lnTo>
                    <a:pt x="1347" y="358"/>
                  </a:lnTo>
                  <a:lnTo>
                    <a:pt x="1345" y="361"/>
                  </a:lnTo>
                  <a:lnTo>
                    <a:pt x="1341" y="361"/>
                  </a:lnTo>
                  <a:lnTo>
                    <a:pt x="1332" y="350"/>
                  </a:lnTo>
                  <a:lnTo>
                    <a:pt x="1330" y="342"/>
                  </a:lnTo>
                  <a:lnTo>
                    <a:pt x="1332" y="339"/>
                  </a:lnTo>
                  <a:lnTo>
                    <a:pt x="1334" y="335"/>
                  </a:lnTo>
                  <a:lnTo>
                    <a:pt x="1332" y="333"/>
                  </a:lnTo>
                  <a:lnTo>
                    <a:pt x="1332" y="331"/>
                  </a:lnTo>
                  <a:lnTo>
                    <a:pt x="1328" y="335"/>
                  </a:lnTo>
                  <a:lnTo>
                    <a:pt x="1328" y="337"/>
                  </a:lnTo>
                  <a:lnTo>
                    <a:pt x="1328" y="344"/>
                  </a:lnTo>
                  <a:lnTo>
                    <a:pt x="1326" y="348"/>
                  </a:lnTo>
                  <a:lnTo>
                    <a:pt x="1328" y="352"/>
                  </a:lnTo>
                  <a:lnTo>
                    <a:pt x="1328" y="354"/>
                  </a:lnTo>
                  <a:lnTo>
                    <a:pt x="1326" y="352"/>
                  </a:lnTo>
                  <a:lnTo>
                    <a:pt x="1319" y="354"/>
                  </a:lnTo>
                  <a:lnTo>
                    <a:pt x="1319" y="352"/>
                  </a:lnTo>
                  <a:lnTo>
                    <a:pt x="1315" y="354"/>
                  </a:lnTo>
                  <a:lnTo>
                    <a:pt x="1319" y="356"/>
                  </a:lnTo>
                  <a:lnTo>
                    <a:pt x="1317" y="363"/>
                  </a:lnTo>
                  <a:lnTo>
                    <a:pt x="1319" y="363"/>
                  </a:lnTo>
                  <a:lnTo>
                    <a:pt x="1324" y="356"/>
                  </a:lnTo>
                  <a:lnTo>
                    <a:pt x="1326" y="358"/>
                  </a:lnTo>
                  <a:lnTo>
                    <a:pt x="1328" y="356"/>
                  </a:lnTo>
                  <a:lnTo>
                    <a:pt x="1332" y="354"/>
                  </a:lnTo>
                  <a:lnTo>
                    <a:pt x="1336" y="358"/>
                  </a:lnTo>
                  <a:lnTo>
                    <a:pt x="1338" y="363"/>
                  </a:lnTo>
                  <a:lnTo>
                    <a:pt x="1336" y="367"/>
                  </a:lnTo>
                  <a:lnTo>
                    <a:pt x="1341" y="363"/>
                  </a:lnTo>
                  <a:lnTo>
                    <a:pt x="1349" y="361"/>
                  </a:lnTo>
                  <a:lnTo>
                    <a:pt x="1353" y="363"/>
                  </a:lnTo>
                  <a:lnTo>
                    <a:pt x="1355" y="367"/>
                  </a:lnTo>
                  <a:lnTo>
                    <a:pt x="1353" y="369"/>
                  </a:lnTo>
                  <a:lnTo>
                    <a:pt x="1349" y="377"/>
                  </a:lnTo>
                  <a:lnTo>
                    <a:pt x="1347" y="377"/>
                  </a:lnTo>
                  <a:lnTo>
                    <a:pt x="1347" y="379"/>
                  </a:lnTo>
                  <a:lnTo>
                    <a:pt x="1347" y="382"/>
                  </a:lnTo>
                  <a:lnTo>
                    <a:pt x="1351" y="379"/>
                  </a:lnTo>
                  <a:lnTo>
                    <a:pt x="1351" y="384"/>
                  </a:lnTo>
                  <a:lnTo>
                    <a:pt x="1347" y="386"/>
                  </a:lnTo>
                  <a:lnTo>
                    <a:pt x="1351" y="386"/>
                  </a:lnTo>
                  <a:lnTo>
                    <a:pt x="1353" y="384"/>
                  </a:lnTo>
                  <a:lnTo>
                    <a:pt x="1357" y="382"/>
                  </a:lnTo>
                  <a:lnTo>
                    <a:pt x="1360" y="382"/>
                  </a:lnTo>
                  <a:lnTo>
                    <a:pt x="1362" y="379"/>
                  </a:lnTo>
                  <a:lnTo>
                    <a:pt x="1364" y="382"/>
                  </a:lnTo>
                  <a:lnTo>
                    <a:pt x="1364" y="386"/>
                  </a:lnTo>
                  <a:lnTo>
                    <a:pt x="1364" y="388"/>
                  </a:lnTo>
                  <a:lnTo>
                    <a:pt x="1364" y="394"/>
                  </a:lnTo>
                  <a:lnTo>
                    <a:pt x="1360" y="403"/>
                  </a:lnTo>
                  <a:lnTo>
                    <a:pt x="1355" y="403"/>
                  </a:lnTo>
                  <a:lnTo>
                    <a:pt x="1351" y="405"/>
                  </a:lnTo>
                  <a:lnTo>
                    <a:pt x="1349" y="409"/>
                  </a:lnTo>
                  <a:lnTo>
                    <a:pt x="1345" y="411"/>
                  </a:lnTo>
                  <a:lnTo>
                    <a:pt x="1343" y="411"/>
                  </a:lnTo>
                  <a:lnTo>
                    <a:pt x="1345" y="407"/>
                  </a:lnTo>
                  <a:lnTo>
                    <a:pt x="1345" y="401"/>
                  </a:lnTo>
                  <a:lnTo>
                    <a:pt x="1345" y="401"/>
                  </a:lnTo>
                  <a:lnTo>
                    <a:pt x="1343" y="403"/>
                  </a:lnTo>
                  <a:lnTo>
                    <a:pt x="1338" y="407"/>
                  </a:lnTo>
                  <a:lnTo>
                    <a:pt x="1336" y="409"/>
                  </a:lnTo>
                  <a:lnTo>
                    <a:pt x="1330" y="413"/>
                  </a:lnTo>
                  <a:lnTo>
                    <a:pt x="1328" y="413"/>
                  </a:lnTo>
                  <a:lnTo>
                    <a:pt x="1326" y="413"/>
                  </a:lnTo>
                  <a:lnTo>
                    <a:pt x="1319" y="417"/>
                  </a:lnTo>
                  <a:lnTo>
                    <a:pt x="1317" y="415"/>
                  </a:lnTo>
                  <a:lnTo>
                    <a:pt x="1313" y="417"/>
                  </a:lnTo>
                  <a:lnTo>
                    <a:pt x="1309" y="417"/>
                  </a:lnTo>
                  <a:lnTo>
                    <a:pt x="1309" y="415"/>
                  </a:lnTo>
                  <a:lnTo>
                    <a:pt x="1307" y="413"/>
                  </a:lnTo>
                  <a:lnTo>
                    <a:pt x="1309" y="411"/>
                  </a:lnTo>
                  <a:lnTo>
                    <a:pt x="1313" y="407"/>
                  </a:lnTo>
                  <a:lnTo>
                    <a:pt x="1313" y="405"/>
                  </a:lnTo>
                  <a:lnTo>
                    <a:pt x="1309" y="398"/>
                  </a:lnTo>
                  <a:lnTo>
                    <a:pt x="1305" y="401"/>
                  </a:lnTo>
                  <a:lnTo>
                    <a:pt x="1300" y="398"/>
                  </a:lnTo>
                  <a:lnTo>
                    <a:pt x="1300" y="396"/>
                  </a:lnTo>
                  <a:lnTo>
                    <a:pt x="1300" y="392"/>
                  </a:lnTo>
                  <a:lnTo>
                    <a:pt x="1305" y="390"/>
                  </a:lnTo>
                  <a:lnTo>
                    <a:pt x="1303" y="390"/>
                  </a:lnTo>
                  <a:lnTo>
                    <a:pt x="1298" y="388"/>
                  </a:lnTo>
                  <a:lnTo>
                    <a:pt x="1296" y="384"/>
                  </a:lnTo>
                  <a:lnTo>
                    <a:pt x="1298" y="379"/>
                  </a:lnTo>
                  <a:lnTo>
                    <a:pt x="1298" y="377"/>
                  </a:lnTo>
                  <a:lnTo>
                    <a:pt x="1296" y="373"/>
                  </a:lnTo>
                  <a:lnTo>
                    <a:pt x="1296" y="377"/>
                  </a:lnTo>
                  <a:lnTo>
                    <a:pt x="1294" y="384"/>
                  </a:lnTo>
                  <a:lnTo>
                    <a:pt x="1296" y="390"/>
                  </a:lnTo>
                  <a:lnTo>
                    <a:pt x="1298" y="392"/>
                  </a:lnTo>
                  <a:lnTo>
                    <a:pt x="1296" y="394"/>
                  </a:lnTo>
                  <a:lnTo>
                    <a:pt x="1296" y="398"/>
                  </a:lnTo>
                  <a:lnTo>
                    <a:pt x="1292" y="401"/>
                  </a:lnTo>
                  <a:lnTo>
                    <a:pt x="1290" y="398"/>
                  </a:lnTo>
                  <a:lnTo>
                    <a:pt x="1286" y="401"/>
                  </a:lnTo>
                  <a:lnTo>
                    <a:pt x="1284" y="396"/>
                  </a:lnTo>
                  <a:lnTo>
                    <a:pt x="1284" y="394"/>
                  </a:lnTo>
                  <a:lnTo>
                    <a:pt x="1286" y="388"/>
                  </a:lnTo>
                  <a:lnTo>
                    <a:pt x="1284" y="384"/>
                  </a:lnTo>
                  <a:lnTo>
                    <a:pt x="1286" y="379"/>
                  </a:lnTo>
                  <a:lnTo>
                    <a:pt x="1288" y="377"/>
                  </a:lnTo>
                  <a:lnTo>
                    <a:pt x="1286" y="377"/>
                  </a:lnTo>
                  <a:lnTo>
                    <a:pt x="1282" y="379"/>
                  </a:lnTo>
                  <a:lnTo>
                    <a:pt x="1282" y="386"/>
                  </a:lnTo>
                  <a:lnTo>
                    <a:pt x="1284" y="390"/>
                  </a:lnTo>
                  <a:lnTo>
                    <a:pt x="1279" y="394"/>
                  </a:lnTo>
                  <a:lnTo>
                    <a:pt x="1275" y="396"/>
                  </a:lnTo>
                  <a:lnTo>
                    <a:pt x="1273" y="394"/>
                  </a:lnTo>
                  <a:lnTo>
                    <a:pt x="1273" y="390"/>
                  </a:lnTo>
                  <a:lnTo>
                    <a:pt x="1271" y="390"/>
                  </a:lnTo>
                  <a:lnTo>
                    <a:pt x="1271" y="386"/>
                  </a:lnTo>
                  <a:lnTo>
                    <a:pt x="1273" y="384"/>
                  </a:lnTo>
                  <a:lnTo>
                    <a:pt x="1273" y="382"/>
                  </a:lnTo>
                  <a:lnTo>
                    <a:pt x="1273" y="377"/>
                  </a:lnTo>
                  <a:lnTo>
                    <a:pt x="1271" y="377"/>
                  </a:lnTo>
                  <a:lnTo>
                    <a:pt x="1271" y="379"/>
                  </a:lnTo>
                  <a:lnTo>
                    <a:pt x="1271" y="384"/>
                  </a:lnTo>
                  <a:lnTo>
                    <a:pt x="1267" y="386"/>
                  </a:lnTo>
                  <a:lnTo>
                    <a:pt x="1267" y="388"/>
                  </a:lnTo>
                  <a:lnTo>
                    <a:pt x="1267" y="390"/>
                  </a:lnTo>
                  <a:lnTo>
                    <a:pt x="1263" y="390"/>
                  </a:lnTo>
                  <a:lnTo>
                    <a:pt x="1263" y="390"/>
                  </a:lnTo>
                  <a:lnTo>
                    <a:pt x="1260" y="392"/>
                  </a:lnTo>
                  <a:lnTo>
                    <a:pt x="1260" y="392"/>
                  </a:lnTo>
                  <a:close/>
                  <a:moveTo>
                    <a:pt x="1368" y="982"/>
                  </a:moveTo>
                  <a:lnTo>
                    <a:pt x="1366" y="989"/>
                  </a:lnTo>
                  <a:lnTo>
                    <a:pt x="1366" y="993"/>
                  </a:lnTo>
                  <a:lnTo>
                    <a:pt x="1368" y="997"/>
                  </a:lnTo>
                  <a:lnTo>
                    <a:pt x="1368" y="995"/>
                  </a:lnTo>
                  <a:lnTo>
                    <a:pt x="1368" y="993"/>
                  </a:lnTo>
                  <a:lnTo>
                    <a:pt x="1370" y="987"/>
                  </a:lnTo>
                  <a:lnTo>
                    <a:pt x="1368" y="984"/>
                  </a:lnTo>
                  <a:lnTo>
                    <a:pt x="1368" y="982"/>
                  </a:lnTo>
                  <a:lnTo>
                    <a:pt x="1368" y="982"/>
                  </a:lnTo>
                  <a:close/>
                  <a:moveTo>
                    <a:pt x="1364" y="961"/>
                  </a:moveTo>
                  <a:lnTo>
                    <a:pt x="1362" y="959"/>
                  </a:lnTo>
                  <a:lnTo>
                    <a:pt x="1364" y="957"/>
                  </a:lnTo>
                  <a:lnTo>
                    <a:pt x="1366" y="959"/>
                  </a:lnTo>
                  <a:lnTo>
                    <a:pt x="1366" y="961"/>
                  </a:lnTo>
                  <a:lnTo>
                    <a:pt x="1364" y="961"/>
                  </a:lnTo>
                  <a:lnTo>
                    <a:pt x="1364" y="961"/>
                  </a:lnTo>
                  <a:close/>
                  <a:moveTo>
                    <a:pt x="1357" y="949"/>
                  </a:moveTo>
                  <a:lnTo>
                    <a:pt x="1360" y="944"/>
                  </a:lnTo>
                  <a:lnTo>
                    <a:pt x="1364" y="942"/>
                  </a:lnTo>
                  <a:lnTo>
                    <a:pt x="1364" y="944"/>
                  </a:lnTo>
                  <a:lnTo>
                    <a:pt x="1362" y="946"/>
                  </a:lnTo>
                  <a:lnTo>
                    <a:pt x="1360" y="949"/>
                  </a:lnTo>
                  <a:lnTo>
                    <a:pt x="1357" y="949"/>
                  </a:lnTo>
                  <a:lnTo>
                    <a:pt x="1357" y="949"/>
                  </a:lnTo>
                  <a:close/>
                  <a:moveTo>
                    <a:pt x="1326" y="651"/>
                  </a:moveTo>
                  <a:lnTo>
                    <a:pt x="1326" y="647"/>
                  </a:lnTo>
                  <a:lnTo>
                    <a:pt x="1328" y="647"/>
                  </a:lnTo>
                  <a:lnTo>
                    <a:pt x="1328" y="651"/>
                  </a:lnTo>
                  <a:lnTo>
                    <a:pt x="1326" y="651"/>
                  </a:lnTo>
                  <a:lnTo>
                    <a:pt x="1326" y="651"/>
                  </a:lnTo>
                  <a:close/>
                  <a:moveTo>
                    <a:pt x="1332" y="653"/>
                  </a:moveTo>
                  <a:lnTo>
                    <a:pt x="1330" y="651"/>
                  </a:lnTo>
                  <a:lnTo>
                    <a:pt x="1330" y="649"/>
                  </a:lnTo>
                  <a:lnTo>
                    <a:pt x="1332" y="649"/>
                  </a:lnTo>
                  <a:lnTo>
                    <a:pt x="1334" y="651"/>
                  </a:lnTo>
                  <a:lnTo>
                    <a:pt x="1334" y="653"/>
                  </a:lnTo>
                  <a:lnTo>
                    <a:pt x="1332" y="653"/>
                  </a:lnTo>
                  <a:lnTo>
                    <a:pt x="1332" y="653"/>
                  </a:lnTo>
                  <a:close/>
                  <a:moveTo>
                    <a:pt x="1326" y="664"/>
                  </a:moveTo>
                  <a:lnTo>
                    <a:pt x="1324" y="662"/>
                  </a:lnTo>
                  <a:lnTo>
                    <a:pt x="1324" y="660"/>
                  </a:lnTo>
                  <a:lnTo>
                    <a:pt x="1324" y="656"/>
                  </a:lnTo>
                  <a:lnTo>
                    <a:pt x="1326" y="653"/>
                  </a:lnTo>
                  <a:lnTo>
                    <a:pt x="1328" y="658"/>
                  </a:lnTo>
                  <a:lnTo>
                    <a:pt x="1328" y="658"/>
                  </a:lnTo>
                  <a:lnTo>
                    <a:pt x="1330" y="658"/>
                  </a:lnTo>
                  <a:lnTo>
                    <a:pt x="1328" y="660"/>
                  </a:lnTo>
                  <a:lnTo>
                    <a:pt x="1326" y="664"/>
                  </a:lnTo>
                  <a:lnTo>
                    <a:pt x="1326" y="664"/>
                  </a:lnTo>
                  <a:lnTo>
                    <a:pt x="1326" y="664"/>
                  </a:lnTo>
                  <a:close/>
                  <a:moveTo>
                    <a:pt x="1385" y="753"/>
                  </a:moveTo>
                  <a:lnTo>
                    <a:pt x="1387" y="750"/>
                  </a:lnTo>
                  <a:lnTo>
                    <a:pt x="1391" y="753"/>
                  </a:lnTo>
                  <a:lnTo>
                    <a:pt x="1389" y="755"/>
                  </a:lnTo>
                  <a:lnTo>
                    <a:pt x="1387" y="755"/>
                  </a:lnTo>
                  <a:lnTo>
                    <a:pt x="1385" y="753"/>
                  </a:lnTo>
                  <a:lnTo>
                    <a:pt x="1385" y="753"/>
                  </a:lnTo>
                  <a:close/>
                  <a:moveTo>
                    <a:pt x="1378" y="753"/>
                  </a:moveTo>
                  <a:lnTo>
                    <a:pt x="1378" y="750"/>
                  </a:lnTo>
                  <a:lnTo>
                    <a:pt x="1383" y="748"/>
                  </a:lnTo>
                  <a:lnTo>
                    <a:pt x="1383" y="748"/>
                  </a:lnTo>
                  <a:lnTo>
                    <a:pt x="1385" y="750"/>
                  </a:lnTo>
                  <a:lnTo>
                    <a:pt x="1381" y="753"/>
                  </a:lnTo>
                  <a:lnTo>
                    <a:pt x="1378" y="753"/>
                  </a:lnTo>
                  <a:lnTo>
                    <a:pt x="1378" y="753"/>
                  </a:lnTo>
                  <a:lnTo>
                    <a:pt x="1378" y="753"/>
                  </a:lnTo>
                  <a:close/>
                  <a:moveTo>
                    <a:pt x="1366" y="793"/>
                  </a:moveTo>
                  <a:lnTo>
                    <a:pt x="1368" y="795"/>
                  </a:lnTo>
                  <a:lnTo>
                    <a:pt x="1370" y="795"/>
                  </a:lnTo>
                  <a:lnTo>
                    <a:pt x="1370" y="793"/>
                  </a:lnTo>
                  <a:lnTo>
                    <a:pt x="1366" y="793"/>
                  </a:lnTo>
                  <a:lnTo>
                    <a:pt x="1366" y="793"/>
                  </a:lnTo>
                  <a:close/>
                  <a:moveTo>
                    <a:pt x="1383" y="812"/>
                  </a:moveTo>
                  <a:lnTo>
                    <a:pt x="1387" y="814"/>
                  </a:lnTo>
                  <a:lnTo>
                    <a:pt x="1387" y="812"/>
                  </a:lnTo>
                  <a:lnTo>
                    <a:pt x="1387" y="809"/>
                  </a:lnTo>
                  <a:lnTo>
                    <a:pt x="1385" y="809"/>
                  </a:lnTo>
                  <a:lnTo>
                    <a:pt x="1385" y="809"/>
                  </a:lnTo>
                  <a:lnTo>
                    <a:pt x="1383" y="812"/>
                  </a:lnTo>
                  <a:lnTo>
                    <a:pt x="1383" y="812"/>
                  </a:lnTo>
                  <a:close/>
                  <a:moveTo>
                    <a:pt x="1414" y="841"/>
                  </a:moveTo>
                  <a:lnTo>
                    <a:pt x="1412" y="837"/>
                  </a:lnTo>
                  <a:lnTo>
                    <a:pt x="1414" y="835"/>
                  </a:lnTo>
                  <a:lnTo>
                    <a:pt x="1416" y="837"/>
                  </a:lnTo>
                  <a:lnTo>
                    <a:pt x="1419" y="841"/>
                  </a:lnTo>
                  <a:lnTo>
                    <a:pt x="1416" y="841"/>
                  </a:lnTo>
                  <a:lnTo>
                    <a:pt x="1414" y="841"/>
                  </a:lnTo>
                  <a:lnTo>
                    <a:pt x="1414" y="841"/>
                  </a:lnTo>
                  <a:close/>
                  <a:moveTo>
                    <a:pt x="1429" y="860"/>
                  </a:moveTo>
                  <a:lnTo>
                    <a:pt x="1429" y="856"/>
                  </a:lnTo>
                  <a:lnTo>
                    <a:pt x="1431" y="856"/>
                  </a:lnTo>
                  <a:lnTo>
                    <a:pt x="1433" y="854"/>
                  </a:lnTo>
                  <a:lnTo>
                    <a:pt x="1435" y="856"/>
                  </a:lnTo>
                  <a:lnTo>
                    <a:pt x="1433" y="858"/>
                  </a:lnTo>
                  <a:lnTo>
                    <a:pt x="1431" y="860"/>
                  </a:lnTo>
                  <a:lnTo>
                    <a:pt x="1431" y="860"/>
                  </a:lnTo>
                  <a:lnTo>
                    <a:pt x="1429" y="860"/>
                  </a:lnTo>
                  <a:lnTo>
                    <a:pt x="1429" y="860"/>
                  </a:lnTo>
                  <a:close/>
                  <a:moveTo>
                    <a:pt x="1319" y="434"/>
                  </a:moveTo>
                  <a:lnTo>
                    <a:pt x="1319" y="430"/>
                  </a:lnTo>
                  <a:lnTo>
                    <a:pt x="1319" y="430"/>
                  </a:lnTo>
                  <a:lnTo>
                    <a:pt x="1324" y="426"/>
                  </a:lnTo>
                  <a:lnTo>
                    <a:pt x="1332" y="420"/>
                  </a:lnTo>
                  <a:lnTo>
                    <a:pt x="1336" y="420"/>
                  </a:lnTo>
                  <a:lnTo>
                    <a:pt x="1332" y="424"/>
                  </a:lnTo>
                  <a:lnTo>
                    <a:pt x="1328" y="428"/>
                  </a:lnTo>
                  <a:lnTo>
                    <a:pt x="1326" y="430"/>
                  </a:lnTo>
                  <a:lnTo>
                    <a:pt x="1328" y="434"/>
                  </a:lnTo>
                  <a:lnTo>
                    <a:pt x="1328" y="434"/>
                  </a:lnTo>
                  <a:lnTo>
                    <a:pt x="1326" y="434"/>
                  </a:lnTo>
                  <a:lnTo>
                    <a:pt x="1324" y="432"/>
                  </a:lnTo>
                  <a:lnTo>
                    <a:pt x="1322" y="434"/>
                  </a:lnTo>
                  <a:lnTo>
                    <a:pt x="1322" y="436"/>
                  </a:lnTo>
                  <a:lnTo>
                    <a:pt x="1319" y="434"/>
                  </a:lnTo>
                  <a:lnTo>
                    <a:pt x="1319" y="434"/>
                  </a:lnTo>
                  <a:close/>
                  <a:moveTo>
                    <a:pt x="1298" y="417"/>
                  </a:moveTo>
                  <a:lnTo>
                    <a:pt x="1298" y="417"/>
                  </a:lnTo>
                  <a:lnTo>
                    <a:pt x="1300" y="417"/>
                  </a:lnTo>
                  <a:lnTo>
                    <a:pt x="1303" y="420"/>
                  </a:lnTo>
                  <a:lnTo>
                    <a:pt x="1305" y="415"/>
                  </a:lnTo>
                  <a:lnTo>
                    <a:pt x="1303" y="415"/>
                  </a:lnTo>
                  <a:lnTo>
                    <a:pt x="1298" y="417"/>
                  </a:lnTo>
                  <a:lnTo>
                    <a:pt x="1298" y="417"/>
                  </a:lnTo>
                  <a:close/>
                  <a:moveTo>
                    <a:pt x="1191" y="369"/>
                  </a:moveTo>
                  <a:lnTo>
                    <a:pt x="1187" y="367"/>
                  </a:lnTo>
                  <a:lnTo>
                    <a:pt x="1187" y="363"/>
                  </a:lnTo>
                  <a:lnTo>
                    <a:pt x="1187" y="356"/>
                  </a:lnTo>
                  <a:lnTo>
                    <a:pt x="1187" y="354"/>
                  </a:lnTo>
                  <a:lnTo>
                    <a:pt x="1187" y="350"/>
                  </a:lnTo>
                  <a:lnTo>
                    <a:pt x="1185" y="348"/>
                  </a:lnTo>
                  <a:lnTo>
                    <a:pt x="1189" y="346"/>
                  </a:lnTo>
                  <a:lnTo>
                    <a:pt x="1195" y="350"/>
                  </a:lnTo>
                  <a:lnTo>
                    <a:pt x="1195" y="354"/>
                  </a:lnTo>
                  <a:lnTo>
                    <a:pt x="1193" y="363"/>
                  </a:lnTo>
                  <a:lnTo>
                    <a:pt x="1191" y="365"/>
                  </a:lnTo>
                  <a:lnTo>
                    <a:pt x="1193" y="365"/>
                  </a:lnTo>
                  <a:lnTo>
                    <a:pt x="1193" y="369"/>
                  </a:lnTo>
                  <a:lnTo>
                    <a:pt x="1191" y="369"/>
                  </a:lnTo>
                  <a:lnTo>
                    <a:pt x="1191" y="369"/>
                  </a:lnTo>
                  <a:close/>
                  <a:moveTo>
                    <a:pt x="1191" y="148"/>
                  </a:moveTo>
                  <a:lnTo>
                    <a:pt x="1195" y="143"/>
                  </a:lnTo>
                  <a:lnTo>
                    <a:pt x="1197" y="139"/>
                  </a:lnTo>
                  <a:lnTo>
                    <a:pt x="1197" y="135"/>
                  </a:lnTo>
                  <a:lnTo>
                    <a:pt x="1204" y="133"/>
                  </a:lnTo>
                  <a:lnTo>
                    <a:pt x="1206" y="127"/>
                  </a:lnTo>
                  <a:lnTo>
                    <a:pt x="1204" y="124"/>
                  </a:lnTo>
                  <a:lnTo>
                    <a:pt x="1199" y="124"/>
                  </a:lnTo>
                  <a:lnTo>
                    <a:pt x="1197" y="122"/>
                  </a:lnTo>
                  <a:lnTo>
                    <a:pt x="1197" y="118"/>
                  </a:lnTo>
                  <a:lnTo>
                    <a:pt x="1197" y="118"/>
                  </a:lnTo>
                  <a:lnTo>
                    <a:pt x="1191" y="122"/>
                  </a:lnTo>
                  <a:lnTo>
                    <a:pt x="1187" y="124"/>
                  </a:lnTo>
                  <a:lnTo>
                    <a:pt x="1185" y="129"/>
                  </a:lnTo>
                  <a:lnTo>
                    <a:pt x="1182" y="131"/>
                  </a:lnTo>
                  <a:lnTo>
                    <a:pt x="1182" y="133"/>
                  </a:lnTo>
                  <a:lnTo>
                    <a:pt x="1187" y="135"/>
                  </a:lnTo>
                  <a:lnTo>
                    <a:pt x="1191" y="133"/>
                  </a:lnTo>
                  <a:lnTo>
                    <a:pt x="1191" y="137"/>
                  </a:lnTo>
                  <a:lnTo>
                    <a:pt x="1187" y="141"/>
                  </a:lnTo>
                  <a:lnTo>
                    <a:pt x="1187" y="143"/>
                  </a:lnTo>
                  <a:lnTo>
                    <a:pt x="1189" y="146"/>
                  </a:lnTo>
                  <a:lnTo>
                    <a:pt x="1191" y="148"/>
                  </a:lnTo>
                  <a:lnTo>
                    <a:pt x="1191" y="148"/>
                  </a:lnTo>
                  <a:close/>
                  <a:moveTo>
                    <a:pt x="1138" y="268"/>
                  </a:moveTo>
                  <a:lnTo>
                    <a:pt x="1138" y="264"/>
                  </a:lnTo>
                  <a:lnTo>
                    <a:pt x="1140" y="259"/>
                  </a:lnTo>
                  <a:lnTo>
                    <a:pt x="1140" y="257"/>
                  </a:lnTo>
                  <a:lnTo>
                    <a:pt x="1138" y="253"/>
                  </a:lnTo>
                  <a:lnTo>
                    <a:pt x="1136" y="251"/>
                  </a:lnTo>
                  <a:lnTo>
                    <a:pt x="1136" y="249"/>
                  </a:lnTo>
                  <a:lnTo>
                    <a:pt x="1138" y="247"/>
                  </a:lnTo>
                  <a:lnTo>
                    <a:pt x="1142" y="247"/>
                  </a:lnTo>
                  <a:lnTo>
                    <a:pt x="1147" y="251"/>
                  </a:lnTo>
                  <a:lnTo>
                    <a:pt x="1149" y="251"/>
                  </a:lnTo>
                  <a:lnTo>
                    <a:pt x="1149" y="247"/>
                  </a:lnTo>
                  <a:lnTo>
                    <a:pt x="1145" y="240"/>
                  </a:lnTo>
                  <a:lnTo>
                    <a:pt x="1140" y="238"/>
                  </a:lnTo>
                  <a:lnTo>
                    <a:pt x="1140" y="236"/>
                  </a:lnTo>
                  <a:lnTo>
                    <a:pt x="1145" y="236"/>
                  </a:lnTo>
                  <a:lnTo>
                    <a:pt x="1142" y="232"/>
                  </a:lnTo>
                  <a:lnTo>
                    <a:pt x="1145" y="228"/>
                  </a:lnTo>
                  <a:lnTo>
                    <a:pt x="1145" y="221"/>
                  </a:lnTo>
                  <a:lnTo>
                    <a:pt x="1147" y="217"/>
                  </a:lnTo>
                  <a:lnTo>
                    <a:pt x="1149" y="217"/>
                  </a:lnTo>
                  <a:lnTo>
                    <a:pt x="1153" y="215"/>
                  </a:lnTo>
                  <a:lnTo>
                    <a:pt x="1153" y="209"/>
                  </a:lnTo>
                  <a:lnTo>
                    <a:pt x="1155" y="207"/>
                  </a:lnTo>
                  <a:lnTo>
                    <a:pt x="1159" y="202"/>
                  </a:lnTo>
                  <a:lnTo>
                    <a:pt x="1164" y="202"/>
                  </a:lnTo>
                  <a:lnTo>
                    <a:pt x="1168" y="209"/>
                  </a:lnTo>
                  <a:lnTo>
                    <a:pt x="1170" y="213"/>
                  </a:lnTo>
                  <a:lnTo>
                    <a:pt x="1170" y="217"/>
                  </a:lnTo>
                  <a:lnTo>
                    <a:pt x="1172" y="219"/>
                  </a:lnTo>
                  <a:lnTo>
                    <a:pt x="1174" y="219"/>
                  </a:lnTo>
                  <a:lnTo>
                    <a:pt x="1174" y="224"/>
                  </a:lnTo>
                  <a:lnTo>
                    <a:pt x="1176" y="226"/>
                  </a:lnTo>
                  <a:lnTo>
                    <a:pt x="1176" y="228"/>
                  </a:lnTo>
                  <a:lnTo>
                    <a:pt x="1178" y="232"/>
                  </a:lnTo>
                  <a:lnTo>
                    <a:pt x="1182" y="232"/>
                  </a:lnTo>
                  <a:lnTo>
                    <a:pt x="1182" y="234"/>
                  </a:lnTo>
                  <a:lnTo>
                    <a:pt x="1185" y="238"/>
                  </a:lnTo>
                  <a:lnTo>
                    <a:pt x="1185" y="245"/>
                  </a:lnTo>
                  <a:lnTo>
                    <a:pt x="1180" y="249"/>
                  </a:lnTo>
                  <a:lnTo>
                    <a:pt x="1178" y="251"/>
                  </a:lnTo>
                  <a:lnTo>
                    <a:pt x="1176" y="251"/>
                  </a:lnTo>
                  <a:lnTo>
                    <a:pt x="1174" y="251"/>
                  </a:lnTo>
                  <a:lnTo>
                    <a:pt x="1174" y="253"/>
                  </a:lnTo>
                  <a:lnTo>
                    <a:pt x="1176" y="253"/>
                  </a:lnTo>
                  <a:lnTo>
                    <a:pt x="1178" y="259"/>
                  </a:lnTo>
                  <a:lnTo>
                    <a:pt x="1178" y="264"/>
                  </a:lnTo>
                  <a:lnTo>
                    <a:pt x="1170" y="268"/>
                  </a:lnTo>
                  <a:lnTo>
                    <a:pt x="1168" y="270"/>
                  </a:lnTo>
                  <a:lnTo>
                    <a:pt x="1166" y="270"/>
                  </a:lnTo>
                  <a:lnTo>
                    <a:pt x="1166" y="266"/>
                  </a:lnTo>
                  <a:lnTo>
                    <a:pt x="1164" y="266"/>
                  </a:lnTo>
                  <a:lnTo>
                    <a:pt x="1159" y="268"/>
                  </a:lnTo>
                  <a:lnTo>
                    <a:pt x="1155" y="268"/>
                  </a:lnTo>
                  <a:lnTo>
                    <a:pt x="1151" y="268"/>
                  </a:lnTo>
                  <a:lnTo>
                    <a:pt x="1147" y="268"/>
                  </a:lnTo>
                  <a:lnTo>
                    <a:pt x="1147" y="264"/>
                  </a:lnTo>
                  <a:lnTo>
                    <a:pt x="1145" y="264"/>
                  </a:lnTo>
                  <a:lnTo>
                    <a:pt x="1142" y="266"/>
                  </a:lnTo>
                  <a:lnTo>
                    <a:pt x="1138" y="268"/>
                  </a:lnTo>
                  <a:lnTo>
                    <a:pt x="1138" y="268"/>
                  </a:lnTo>
                  <a:close/>
                  <a:moveTo>
                    <a:pt x="1185" y="261"/>
                  </a:moveTo>
                  <a:lnTo>
                    <a:pt x="1187" y="261"/>
                  </a:lnTo>
                  <a:lnTo>
                    <a:pt x="1187" y="259"/>
                  </a:lnTo>
                  <a:lnTo>
                    <a:pt x="1187" y="251"/>
                  </a:lnTo>
                  <a:lnTo>
                    <a:pt x="1185" y="251"/>
                  </a:lnTo>
                  <a:lnTo>
                    <a:pt x="1182" y="253"/>
                  </a:lnTo>
                  <a:lnTo>
                    <a:pt x="1185" y="259"/>
                  </a:lnTo>
                  <a:lnTo>
                    <a:pt x="1185" y="261"/>
                  </a:lnTo>
                  <a:lnTo>
                    <a:pt x="1185" y="261"/>
                  </a:lnTo>
                  <a:close/>
                  <a:moveTo>
                    <a:pt x="1199" y="323"/>
                  </a:moveTo>
                  <a:lnTo>
                    <a:pt x="1199" y="325"/>
                  </a:lnTo>
                  <a:lnTo>
                    <a:pt x="1204" y="329"/>
                  </a:lnTo>
                  <a:lnTo>
                    <a:pt x="1208" y="329"/>
                  </a:lnTo>
                  <a:lnTo>
                    <a:pt x="1212" y="327"/>
                  </a:lnTo>
                  <a:lnTo>
                    <a:pt x="1216" y="320"/>
                  </a:lnTo>
                  <a:lnTo>
                    <a:pt x="1216" y="316"/>
                  </a:lnTo>
                  <a:lnTo>
                    <a:pt x="1214" y="316"/>
                  </a:lnTo>
                  <a:lnTo>
                    <a:pt x="1214" y="314"/>
                  </a:lnTo>
                  <a:lnTo>
                    <a:pt x="1212" y="312"/>
                  </a:lnTo>
                  <a:lnTo>
                    <a:pt x="1210" y="310"/>
                  </a:lnTo>
                  <a:lnTo>
                    <a:pt x="1208" y="306"/>
                  </a:lnTo>
                  <a:lnTo>
                    <a:pt x="1206" y="306"/>
                  </a:lnTo>
                  <a:lnTo>
                    <a:pt x="1201" y="310"/>
                  </a:lnTo>
                  <a:lnTo>
                    <a:pt x="1199" y="314"/>
                  </a:lnTo>
                  <a:lnTo>
                    <a:pt x="1199" y="318"/>
                  </a:lnTo>
                  <a:lnTo>
                    <a:pt x="1199" y="323"/>
                  </a:lnTo>
                  <a:lnTo>
                    <a:pt x="1199" y="323"/>
                  </a:lnTo>
                  <a:close/>
                  <a:moveTo>
                    <a:pt x="1195" y="323"/>
                  </a:moveTo>
                  <a:lnTo>
                    <a:pt x="1193" y="327"/>
                  </a:lnTo>
                  <a:lnTo>
                    <a:pt x="1195" y="329"/>
                  </a:lnTo>
                  <a:lnTo>
                    <a:pt x="1197" y="331"/>
                  </a:lnTo>
                  <a:lnTo>
                    <a:pt x="1197" y="329"/>
                  </a:lnTo>
                  <a:lnTo>
                    <a:pt x="1197" y="327"/>
                  </a:lnTo>
                  <a:lnTo>
                    <a:pt x="1195" y="327"/>
                  </a:lnTo>
                  <a:lnTo>
                    <a:pt x="1195" y="323"/>
                  </a:lnTo>
                  <a:lnTo>
                    <a:pt x="1195" y="323"/>
                  </a:lnTo>
                  <a:lnTo>
                    <a:pt x="1195" y="323"/>
                  </a:lnTo>
                  <a:close/>
                  <a:moveTo>
                    <a:pt x="1136" y="293"/>
                  </a:moveTo>
                  <a:lnTo>
                    <a:pt x="1136" y="287"/>
                  </a:lnTo>
                  <a:lnTo>
                    <a:pt x="1138" y="280"/>
                  </a:lnTo>
                  <a:lnTo>
                    <a:pt x="1140" y="278"/>
                  </a:lnTo>
                  <a:lnTo>
                    <a:pt x="1145" y="278"/>
                  </a:lnTo>
                  <a:lnTo>
                    <a:pt x="1147" y="276"/>
                  </a:lnTo>
                  <a:lnTo>
                    <a:pt x="1151" y="278"/>
                  </a:lnTo>
                  <a:lnTo>
                    <a:pt x="1153" y="278"/>
                  </a:lnTo>
                  <a:lnTo>
                    <a:pt x="1155" y="278"/>
                  </a:lnTo>
                  <a:lnTo>
                    <a:pt x="1155" y="280"/>
                  </a:lnTo>
                  <a:lnTo>
                    <a:pt x="1159" y="280"/>
                  </a:lnTo>
                  <a:lnTo>
                    <a:pt x="1161" y="278"/>
                  </a:lnTo>
                  <a:lnTo>
                    <a:pt x="1164" y="280"/>
                  </a:lnTo>
                  <a:lnTo>
                    <a:pt x="1168" y="280"/>
                  </a:lnTo>
                  <a:lnTo>
                    <a:pt x="1170" y="287"/>
                  </a:lnTo>
                  <a:lnTo>
                    <a:pt x="1174" y="289"/>
                  </a:lnTo>
                  <a:lnTo>
                    <a:pt x="1172" y="289"/>
                  </a:lnTo>
                  <a:lnTo>
                    <a:pt x="1174" y="291"/>
                  </a:lnTo>
                  <a:lnTo>
                    <a:pt x="1176" y="291"/>
                  </a:lnTo>
                  <a:lnTo>
                    <a:pt x="1178" y="289"/>
                  </a:lnTo>
                  <a:lnTo>
                    <a:pt x="1180" y="293"/>
                  </a:lnTo>
                  <a:lnTo>
                    <a:pt x="1185" y="295"/>
                  </a:lnTo>
                  <a:lnTo>
                    <a:pt x="1182" y="297"/>
                  </a:lnTo>
                  <a:lnTo>
                    <a:pt x="1185" y="299"/>
                  </a:lnTo>
                  <a:lnTo>
                    <a:pt x="1182" y="302"/>
                  </a:lnTo>
                  <a:lnTo>
                    <a:pt x="1178" y="299"/>
                  </a:lnTo>
                  <a:lnTo>
                    <a:pt x="1174" y="304"/>
                  </a:lnTo>
                  <a:lnTo>
                    <a:pt x="1170" y="306"/>
                  </a:lnTo>
                  <a:lnTo>
                    <a:pt x="1166" y="302"/>
                  </a:lnTo>
                  <a:lnTo>
                    <a:pt x="1159" y="302"/>
                  </a:lnTo>
                  <a:lnTo>
                    <a:pt x="1153" y="297"/>
                  </a:lnTo>
                  <a:lnTo>
                    <a:pt x="1149" y="297"/>
                  </a:lnTo>
                  <a:lnTo>
                    <a:pt x="1145" y="295"/>
                  </a:lnTo>
                  <a:lnTo>
                    <a:pt x="1142" y="293"/>
                  </a:lnTo>
                  <a:lnTo>
                    <a:pt x="1138" y="293"/>
                  </a:lnTo>
                  <a:lnTo>
                    <a:pt x="1136" y="293"/>
                  </a:lnTo>
                  <a:lnTo>
                    <a:pt x="1136" y="293"/>
                  </a:lnTo>
                  <a:close/>
                  <a:moveTo>
                    <a:pt x="1088" y="226"/>
                  </a:moveTo>
                  <a:lnTo>
                    <a:pt x="1088" y="226"/>
                  </a:lnTo>
                  <a:lnTo>
                    <a:pt x="1090" y="224"/>
                  </a:lnTo>
                  <a:lnTo>
                    <a:pt x="1092" y="226"/>
                  </a:lnTo>
                  <a:lnTo>
                    <a:pt x="1090" y="228"/>
                  </a:lnTo>
                  <a:lnTo>
                    <a:pt x="1088" y="228"/>
                  </a:lnTo>
                  <a:lnTo>
                    <a:pt x="1088" y="226"/>
                  </a:lnTo>
                  <a:lnTo>
                    <a:pt x="1088" y="226"/>
                  </a:lnTo>
                  <a:close/>
                  <a:moveTo>
                    <a:pt x="1090" y="249"/>
                  </a:moveTo>
                  <a:lnTo>
                    <a:pt x="1092" y="255"/>
                  </a:lnTo>
                  <a:lnTo>
                    <a:pt x="1094" y="259"/>
                  </a:lnTo>
                  <a:lnTo>
                    <a:pt x="1096" y="259"/>
                  </a:lnTo>
                  <a:lnTo>
                    <a:pt x="1100" y="259"/>
                  </a:lnTo>
                  <a:lnTo>
                    <a:pt x="1102" y="259"/>
                  </a:lnTo>
                  <a:lnTo>
                    <a:pt x="1104" y="259"/>
                  </a:lnTo>
                  <a:lnTo>
                    <a:pt x="1111" y="255"/>
                  </a:lnTo>
                  <a:lnTo>
                    <a:pt x="1111" y="253"/>
                  </a:lnTo>
                  <a:lnTo>
                    <a:pt x="1115" y="251"/>
                  </a:lnTo>
                  <a:lnTo>
                    <a:pt x="1117" y="247"/>
                  </a:lnTo>
                  <a:lnTo>
                    <a:pt x="1117" y="242"/>
                  </a:lnTo>
                  <a:lnTo>
                    <a:pt x="1119" y="236"/>
                  </a:lnTo>
                  <a:lnTo>
                    <a:pt x="1121" y="232"/>
                  </a:lnTo>
                  <a:lnTo>
                    <a:pt x="1119" y="230"/>
                  </a:lnTo>
                  <a:lnTo>
                    <a:pt x="1119" y="228"/>
                  </a:lnTo>
                  <a:lnTo>
                    <a:pt x="1121" y="226"/>
                  </a:lnTo>
                  <a:lnTo>
                    <a:pt x="1126" y="221"/>
                  </a:lnTo>
                  <a:lnTo>
                    <a:pt x="1128" y="219"/>
                  </a:lnTo>
                  <a:lnTo>
                    <a:pt x="1130" y="217"/>
                  </a:lnTo>
                  <a:lnTo>
                    <a:pt x="1136" y="213"/>
                  </a:lnTo>
                  <a:lnTo>
                    <a:pt x="1136" y="209"/>
                  </a:lnTo>
                  <a:lnTo>
                    <a:pt x="1136" y="205"/>
                  </a:lnTo>
                  <a:lnTo>
                    <a:pt x="1140" y="202"/>
                  </a:lnTo>
                  <a:lnTo>
                    <a:pt x="1140" y="200"/>
                  </a:lnTo>
                  <a:lnTo>
                    <a:pt x="1138" y="196"/>
                  </a:lnTo>
                  <a:lnTo>
                    <a:pt x="1136" y="192"/>
                  </a:lnTo>
                  <a:lnTo>
                    <a:pt x="1134" y="192"/>
                  </a:lnTo>
                  <a:lnTo>
                    <a:pt x="1132" y="190"/>
                  </a:lnTo>
                  <a:lnTo>
                    <a:pt x="1128" y="190"/>
                  </a:lnTo>
                  <a:lnTo>
                    <a:pt x="1126" y="188"/>
                  </a:lnTo>
                  <a:lnTo>
                    <a:pt x="1128" y="186"/>
                  </a:lnTo>
                  <a:lnTo>
                    <a:pt x="1134" y="181"/>
                  </a:lnTo>
                  <a:lnTo>
                    <a:pt x="1134" y="179"/>
                  </a:lnTo>
                  <a:lnTo>
                    <a:pt x="1132" y="177"/>
                  </a:lnTo>
                  <a:lnTo>
                    <a:pt x="1132" y="173"/>
                  </a:lnTo>
                  <a:lnTo>
                    <a:pt x="1132" y="169"/>
                  </a:lnTo>
                  <a:lnTo>
                    <a:pt x="1128" y="165"/>
                  </a:lnTo>
                  <a:lnTo>
                    <a:pt x="1126" y="165"/>
                  </a:lnTo>
                  <a:lnTo>
                    <a:pt x="1121" y="169"/>
                  </a:lnTo>
                  <a:lnTo>
                    <a:pt x="1115" y="169"/>
                  </a:lnTo>
                  <a:lnTo>
                    <a:pt x="1115" y="173"/>
                  </a:lnTo>
                  <a:lnTo>
                    <a:pt x="1111" y="175"/>
                  </a:lnTo>
                  <a:lnTo>
                    <a:pt x="1109" y="175"/>
                  </a:lnTo>
                  <a:lnTo>
                    <a:pt x="1109" y="171"/>
                  </a:lnTo>
                  <a:lnTo>
                    <a:pt x="1113" y="169"/>
                  </a:lnTo>
                  <a:lnTo>
                    <a:pt x="1115" y="167"/>
                  </a:lnTo>
                  <a:lnTo>
                    <a:pt x="1115" y="160"/>
                  </a:lnTo>
                  <a:lnTo>
                    <a:pt x="1115" y="154"/>
                  </a:lnTo>
                  <a:lnTo>
                    <a:pt x="1115" y="150"/>
                  </a:lnTo>
                  <a:lnTo>
                    <a:pt x="1113" y="148"/>
                  </a:lnTo>
                  <a:lnTo>
                    <a:pt x="1111" y="146"/>
                  </a:lnTo>
                  <a:lnTo>
                    <a:pt x="1107" y="141"/>
                  </a:lnTo>
                  <a:lnTo>
                    <a:pt x="1102" y="143"/>
                  </a:lnTo>
                  <a:lnTo>
                    <a:pt x="1098" y="141"/>
                  </a:lnTo>
                  <a:lnTo>
                    <a:pt x="1094" y="146"/>
                  </a:lnTo>
                  <a:lnTo>
                    <a:pt x="1090" y="146"/>
                  </a:lnTo>
                  <a:lnTo>
                    <a:pt x="1090" y="139"/>
                  </a:lnTo>
                  <a:lnTo>
                    <a:pt x="1090" y="137"/>
                  </a:lnTo>
                  <a:lnTo>
                    <a:pt x="1086" y="141"/>
                  </a:lnTo>
                  <a:lnTo>
                    <a:pt x="1086" y="143"/>
                  </a:lnTo>
                  <a:lnTo>
                    <a:pt x="1081" y="146"/>
                  </a:lnTo>
                  <a:lnTo>
                    <a:pt x="1079" y="150"/>
                  </a:lnTo>
                  <a:lnTo>
                    <a:pt x="1075" y="156"/>
                  </a:lnTo>
                  <a:lnTo>
                    <a:pt x="1075" y="158"/>
                  </a:lnTo>
                  <a:lnTo>
                    <a:pt x="1079" y="160"/>
                  </a:lnTo>
                  <a:lnTo>
                    <a:pt x="1079" y="158"/>
                  </a:lnTo>
                  <a:lnTo>
                    <a:pt x="1086" y="158"/>
                  </a:lnTo>
                  <a:lnTo>
                    <a:pt x="1086" y="160"/>
                  </a:lnTo>
                  <a:lnTo>
                    <a:pt x="1081" y="165"/>
                  </a:lnTo>
                  <a:lnTo>
                    <a:pt x="1075" y="167"/>
                  </a:lnTo>
                  <a:lnTo>
                    <a:pt x="1073" y="173"/>
                  </a:lnTo>
                  <a:lnTo>
                    <a:pt x="1073" y="173"/>
                  </a:lnTo>
                  <a:lnTo>
                    <a:pt x="1079" y="171"/>
                  </a:lnTo>
                  <a:lnTo>
                    <a:pt x="1083" y="167"/>
                  </a:lnTo>
                  <a:lnTo>
                    <a:pt x="1086" y="167"/>
                  </a:lnTo>
                  <a:lnTo>
                    <a:pt x="1090" y="165"/>
                  </a:lnTo>
                  <a:lnTo>
                    <a:pt x="1092" y="169"/>
                  </a:lnTo>
                  <a:lnTo>
                    <a:pt x="1090" y="173"/>
                  </a:lnTo>
                  <a:lnTo>
                    <a:pt x="1088" y="173"/>
                  </a:lnTo>
                  <a:lnTo>
                    <a:pt x="1083" y="177"/>
                  </a:lnTo>
                  <a:lnTo>
                    <a:pt x="1081" y="179"/>
                  </a:lnTo>
                  <a:lnTo>
                    <a:pt x="1083" y="183"/>
                  </a:lnTo>
                  <a:lnTo>
                    <a:pt x="1088" y="181"/>
                  </a:lnTo>
                  <a:lnTo>
                    <a:pt x="1092" y="183"/>
                  </a:lnTo>
                  <a:lnTo>
                    <a:pt x="1088" y="186"/>
                  </a:lnTo>
                  <a:lnTo>
                    <a:pt x="1081" y="188"/>
                  </a:lnTo>
                  <a:lnTo>
                    <a:pt x="1079" y="188"/>
                  </a:lnTo>
                  <a:lnTo>
                    <a:pt x="1079" y="190"/>
                  </a:lnTo>
                  <a:lnTo>
                    <a:pt x="1081" y="192"/>
                  </a:lnTo>
                  <a:lnTo>
                    <a:pt x="1081" y="194"/>
                  </a:lnTo>
                  <a:lnTo>
                    <a:pt x="1077" y="198"/>
                  </a:lnTo>
                  <a:lnTo>
                    <a:pt x="1075" y="198"/>
                  </a:lnTo>
                  <a:lnTo>
                    <a:pt x="1073" y="194"/>
                  </a:lnTo>
                  <a:lnTo>
                    <a:pt x="1069" y="192"/>
                  </a:lnTo>
                  <a:lnTo>
                    <a:pt x="1067" y="188"/>
                  </a:lnTo>
                  <a:lnTo>
                    <a:pt x="1058" y="192"/>
                  </a:lnTo>
                  <a:lnTo>
                    <a:pt x="1058" y="194"/>
                  </a:lnTo>
                  <a:lnTo>
                    <a:pt x="1054" y="200"/>
                  </a:lnTo>
                  <a:lnTo>
                    <a:pt x="1058" y="205"/>
                  </a:lnTo>
                  <a:lnTo>
                    <a:pt x="1058" y="209"/>
                  </a:lnTo>
                  <a:lnTo>
                    <a:pt x="1060" y="211"/>
                  </a:lnTo>
                  <a:lnTo>
                    <a:pt x="1064" y="207"/>
                  </a:lnTo>
                  <a:lnTo>
                    <a:pt x="1067" y="207"/>
                  </a:lnTo>
                  <a:lnTo>
                    <a:pt x="1073" y="209"/>
                  </a:lnTo>
                  <a:lnTo>
                    <a:pt x="1079" y="209"/>
                  </a:lnTo>
                  <a:lnTo>
                    <a:pt x="1079" y="211"/>
                  </a:lnTo>
                  <a:lnTo>
                    <a:pt x="1086" y="209"/>
                  </a:lnTo>
                  <a:lnTo>
                    <a:pt x="1086" y="213"/>
                  </a:lnTo>
                  <a:lnTo>
                    <a:pt x="1083" y="213"/>
                  </a:lnTo>
                  <a:lnTo>
                    <a:pt x="1081" y="215"/>
                  </a:lnTo>
                  <a:lnTo>
                    <a:pt x="1081" y="219"/>
                  </a:lnTo>
                  <a:lnTo>
                    <a:pt x="1088" y="219"/>
                  </a:lnTo>
                  <a:lnTo>
                    <a:pt x="1092" y="221"/>
                  </a:lnTo>
                  <a:lnTo>
                    <a:pt x="1094" y="228"/>
                  </a:lnTo>
                  <a:lnTo>
                    <a:pt x="1096" y="228"/>
                  </a:lnTo>
                  <a:lnTo>
                    <a:pt x="1098" y="230"/>
                  </a:lnTo>
                  <a:lnTo>
                    <a:pt x="1098" y="232"/>
                  </a:lnTo>
                  <a:lnTo>
                    <a:pt x="1098" y="236"/>
                  </a:lnTo>
                  <a:lnTo>
                    <a:pt x="1090" y="249"/>
                  </a:lnTo>
                  <a:lnTo>
                    <a:pt x="1090" y="249"/>
                  </a:lnTo>
                  <a:close/>
                  <a:moveTo>
                    <a:pt x="1069" y="219"/>
                  </a:moveTo>
                  <a:lnTo>
                    <a:pt x="1071" y="217"/>
                  </a:lnTo>
                  <a:lnTo>
                    <a:pt x="1075" y="213"/>
                  </a:lnTo>
                  <a:lnTo>
                    <a:pt x="1079" y="213"/>
                  </a:lnTo>
                  <a:lnTo>
                    <a:pt x="1077" y="215"/>
                  </a:lnTo>
                  <a:lnTo>
                    <a:pt x="1075" y="217"/>
                  </a:lnTo>
                  <a:lnTo>
                    <a:pt x="1071" y="221"/>
                  </a:lnTo>
                  <a:lnTo>
                    <a:pt x="1069" y="219"/>
                  </a:lnTo>
                  <a:lnTo>
                    <a:pt x="1069" y="219"/>
                  </a:lnTo>
                  <a:close/>
                  <a:moveTo>
                    <a:pt x="1062" y="242"/>
                  </a:moveTo>
                  <a:lnTo>
                    <a:pt x="1062" y="238"/>
                  </a:lnTo>
                  <a:lnTo>
                    <a:pt x="1071" y="238"/>
                  </a:lnTo>
                  <a:lnTo>
                    <a:pt x="1075" y="238"/>
                  </a:lnTo>
                  <a:lnTo>
                    <a:pt x="1081" y="247"/>
                  </a:lnTo>
                  <a:lnTo>
                    <a:pt x="1081" y="251"/>
                  </a:lnTo>
                  <a:lnTo>
                    <a:pt x="1081" y="257"/>
                  </a:lnTo>
                  <a:lnTo>
                    <a:pt x="1079" y="257"/>
                  </a:lnTo>
                  <a:lnTo>
                    <a:pt x="1075" y="255"/>
                  </a:lnTo>
                  <a:lnTo>
                    <a:pt x="1071" y="255"/>
                  </a:lnTo>
                  <a:lnTo>
                    <a:pt x="1069" y="255"/>
                  </a:lnTo>
                  <a:lnTo>
                    <a:pt x="1064" y="251"/>
                  </a:lnTo>
                  <a:lnTo>
                    <a:pt x="1060" y="247"/>
                  </a:lnTo>
                  <a:lnTo>
                    <a:pt x="1062" y="242"/>
                  </a:lnTo>
                  <a:lnTo>
                    <a:pt x="1062" y="242"/>
                  </a:lnTo>
                  <a:close/>
                  <a:moveTo>
                    <a:pt x="1012" y="276"/>
                  </a:moveTo>
                  <a:lnTo>
                    <a:pt x="1014" y="274"/>
                  </a:lnTo>
                  <a:lnTo>
                    <a:pt x="1020" y="274"/>
                  </a:lnTo>
                  <a:lnTo>
                    <a:pt x="1018" y="276"/>
                  </a:lnTo>
                  <a:lnTo>
                    <a:pt x="1014" y="278"/>
                  </a:lnTo>
                  <a:lnTo>
                    <a:pt x="1012" y="276"/>
                  </a:lnTo>
                  <a:lnTo>
                    <a:pt x="1012" y="276"/>
                  </a:lnTo>
                  <a:close/>
                  <a:moveTo>
                    <a:pt x="1008" y="270"/>
                  </a:moveTo>
                  <a:lnTo>
                    <a:pt x="1005" y="266"/>
                  </a:lnTo>
                  <a:lnTo>
                    <a:pt x="1008" y="261"/>
                  </a:lnTo>
                  <a:lnTo>
                    <a:pt x="1010" y="257"/>
                  </a:lnTo>
                  <a:lnTo>
                    <a:pt x="1010" y="253"/>
                  </a:lnTo>
                  <a:lnTo>
                    <a:pt x="1014" y="249"/>
                  </a:lnTo>
                  <a:lnTo>
                    <a:pt x="1014" y="247"/>
                  </a:lnTo>
                  <a:lnTo>
                    <a:pt x="1014" y="245"/>
                  </a:lnTo>
                  <a:lnTo>
                    <a:pt x="1014" y="242"/>
                  </a:lnTo>
                  <a:lnTo>
                    <a:pt x="1018" y="236"/>
                  </a:lnTo>
                  <a:lnTo>
                    <a:pt x="1018" y="234"/>
                  </a:lnTo>
                  <a:lnTo>
                    <a:pt x="1020" y="232"/>
                  </a:lnTo>
                  <a:lnTo>
                    <a:pt x="1022" y="234"/>
                  </a:lnTo>
                  <a:lnTo>
                    <a:pt x="1022" y="238"/>
                  </a:lnTo>
                  <a:lnTo>
                    <a:pt x="1024" y="240"/>
                  </a:lnTo>
                  <a:lnTo>
                    <a:pt x="1020" y="249"/>
                  </a:lnTo>
                  <a:lnTo>
                    <a:pt x="1022" y="253"/>
                  </a:lnTo>
                  <a:lnTo>
                    <a:pt x="1018" y="257"/>
                  </a:lnTo>
                  <a:lnTo>
                    <a:pt x="1020" y="259"/>
                  </a:lnTo>
                  <a:lnTo>
                    <a:pt x="1018" y="268"/>
                  </a:lnTo>
                  <a:lnTo>
                    <a:pt x="1014" y="272"/>
                  </a:lnTo>
                  <a:lnTo>
                    <a:pt x="1008" y="270"/>
                  </a:lnTo>
                  <a:lnTo>
                    <a:pt x="1008" y="270"/>
                  </a:lnTo>
                  <a:close/>
                  <a:moveTo>
                    <a:pt x="963" y="179"/>
                  </a:moveTo>
                  <a:lnTo>
                    <a:pt x="961" y="175"/>
                  </a:lnTo>
                  <a:lnTo>
                    <a:pt x="959" y="171"/>
                  </a:lnTo>
                  <a:lnTo>
                    <a:pt x="961" y="169"/>
                  </a:lnTo>
                  <a:lnTo>
                    <a:pt x="959" y="167"/>
                  </a:lnTo>
                  <a:lnTo>
                    <a:pt x="955" y="167"/>
                  </a:lnTo>
                  <a:lnTo>
                    <a:pt x="953" y="167"/>
                  </a:lnTo>
                  <a:lnTo>
                    <a:pt x="951" y="167"/>
                  </a:lnTo>
                  <a:lnTo>
                    <a:pt x="946" y="167"/>
                  </a:lnTo>
                  <a:lnTo>
                    <a:pt x="942" y="169"/>
                  </a:lnTo>
                  <a:lnTo>
                    <a:pt x="942" y="165"/>
                  </a:lnTo>
                  <a:lnTo>
                    <a:pt x="944" y="160"/>
                  </a:lnTo>
                  <a:lnTo>
                    <a:pt x="946" y="158"/>
                  </a:lnTo>
                  <a:lnTo>
                    <a:pt x="951" y="158"/>
                  </a:lnTo>
                  <a:lnTo>
                    <a:pt x="955" y="158"/>
                  </a:lnTo>
                  <a:lnTo>
                    <a:pt x="965" y="154"/>
                  </a:lnTo>
                  <a:lnTo>
                    <a:pt x="970" y="156"/>
                  </a:lnTo>
                  <a:lnTo>
                    <a:pt x="974" y="158"/>
                  </a:lnTo>
                  <a:lnTo>
                    <a:pt x="976" y="158"/>
                  </a:lnTo>
                  <a:lnTo>
                    <a:pt x="980" y="156"/>
                  </a:lnTo>
                  <a:lnTo>
                    <a:pt x="984" y="154"/>
                  </a:lnTo>
                  <a:lnTo>
                    <a:pt x="991" y="154"/>
                  </a:lnTo>
                  <a:lnTo>
                    <a:pt x="993" y="154"/>
                  </a:lnTo>
                  <a:lnTo>
                    <a:pt x="995" y="152"/>
                  </a:lnTo>
                  <a:lnTo>
                    <a:pt x="999" y="154"/>
                  </a:lnTo>
                  <a:lnTo>
                    <a:pt x="999" y="156"/>
                  </a:lnTo>
                  <a:lnTo>
                    <a:pt x="1001" y="160"/>
                  </a:lnTo>
                  <a:lnTo>
                    <a:pt x="1001" y="162"/>
                  </a:lnTo>
                  <a:lnTo>
                    <a:pt x="997" y="169"/>
                  </a:lnTo>
                  <a:lnTo>
                    <a:pt x="999" y="173"/>
                  </a:lnTo>
                  <a:lnTo>
                    <a:pt x="997" y="181"/>
                  </a:lnTo>
                  <a:lnTo>
                    <a:pt x="993" y="183"/>
                  </a:lnTo>
                  <a:lnTo>
                    <a:pt x="989" y="188"/>
                  </a:lnTo>
                  <a:lnTo>
                    <a:pt x="984" y="188"/>
                  </a:lnTo>
                  <a:lnTo>
                    <a:pt x="982" y="188"/>
                  </a:lnTo>
                  <a:lnTo>
                    <a:pt x="980" y="186"/>
                  </a:lnTo>
                  <a:lnTo>
                    <a:pt x="976" y="186"/>
                  </a:lnTo>
                  <a:lnTo>
                    <a:pt x="972" y="181"/>
                  </a:lnTo>
                  <a:lnTo>
                    <a:pt x="972" y="175"/>
                  </a:lnTo>
                  <a:lnTo>
                    <a:pt x="967" y="171"/>
                  </a:lnTo>
                  <a:lnTo>
                    <a:pt x="965" y="173"/>
                  </a:lnTo>
                  <a:lnTo>
                    <a:pt x="967" y="177"/>
                  </a:lnTo>
                  <a:lnTo>
                    <a:pt x="963" y="179"/>
                  </a:lnTo>
                  <a:lnTo>
                    <a:pt x="963" y="179"/>
                  </a:lnTo>
                  <a:close/>
                  <a:moveTo>
                    <a:pt x="908" y="211"/>
                  </a:moveTo>
                  <a:lnTo>
                    <a:pt x="911" y="207"/>
                  </a:lnTo>
                  <a:lnTo>
                    <a:pt x="911" y="202"/>
                  </a:lnTo>
                  <a:lnTo>
                    <a:pt x="915" y="198"/>
                  </a:lnTo>
                  <a:lnTo>
                    <a:pt x="917" y="194"/>
                  </a:lnTo>
                  <a:lnTo>
                    <a:pt x="921" y="194"/>
                  </a:lnTo>
                  <a:lnTo>
                    <a:pt x="923" y="190"/>
                  </a:lnTo>
                  <a:lnTo>
                    <a:pt x="927" y="190"/>
                  </a:lnTo>
                  <a:lnTo>
                    <a:pt x="936" y="188"/>
                  </a:lnTo>
                  <a:lnTo>
                    <a:pt x="938" y="190"/>
                  </a:lnTo>
                  <a:lnTo>
                    <a:pt x="942" y="190"/>
                  </a:lnTo>
                  <a:lnTo>
                    <a:pt x="944" y="192"/>
                  </a:lnTo>
                  <a:lnTo>
                    <a:pt x="949" y="192"/>
                  </a:lnTo>
                  <a:lnTo>
                    <a:pt x="951" y="190"/>
                  </a:lnTo>
                  <a:lnTo>
                    <a:pt x="957" y="192"/>
                  </a:lnTo>
                  <a:lnTo>
                    <a:pt x="957" y="194"/>
                  </a:lnTo>
                  <a:lnTo>
                    <a:pt x="963" y="194"/>
                  </a:lnTo>
                  <a:lnTo>
                    <a:pt x="967" y="194"/>
                  </a:lnTo>
                  <a:lnTo>
                    <a:pt x="970" y="196"/>
                  </a:lnTo>
                  <a:lnTo>
                    <a:pt x="974" y="196"/>
                  </a:lnTo>
                  <a:lnTo>
                    <a:pt x="976" y="198"/>
                  </a:lnTo>
                  <a:lnTo>
                    <a:pt x="972" y="205"/>
                  </a:lnTo>
                  <a:lnTo>
                    <a:pt x="967" y="205"/>
                  </a:lnTo>
                  <a:lnTo>
                    <a:pt x="959" y="207"/>
                  </a:lnTo>
                  <a:lnTo>
                    <a:pt x="955" y="207"/>
                  </a:lnTo>
                  <a:lnTo>
                    <a:pt x="951" y="213"/>
                  </a:lnTo>
                  <a:lnTo>
                    <a:pt x="951" y="215"/>
                  </a:lnTo>
                  <a:lnTo>
                    <a:pt x="955" y="215"/>
                  </a:lnTo>
                  <a:lnTo>
                    <a:pt x="957" y="213"/>
                  </a:lnTo>
                  <a:lnTo>
                    <a:pt x="957" y="217"/>
                  </a:lnTo>
                  <a:lnTo>
                    <a:pt x="953" y="224"/>
                  </a:lnTo>
                  <a:lnTo>
                    <a:pt x="951" y="226"/>
                  </a:lnTo>
                  <a:lnTo>
                    <a:pt x="946" y="226"/>
                  </a:lnTo>
                  <a:lnTo>
                    <a:pt x="946" y="228"/>
                  </a:lnTo>
                  <a:lnTo>
                    <a:pt x="944" y="232"/>
                  </a:lnTo>
                  <a:lnTo>
                    <a:pt x="940" y="232"/>
                  </a:lnTo>
                  <a:lnTo>
                    <a:pt x="936" y="234"/>
                  </a:lnTo>
                  <a:lnTo>
                    <a:pt x="932" y="234"/>
                  </a:lnTo>
                  <a:lnTo>
                    <a:pt x="927" y="230"/>
                  </a:lnTo>
                  <a:lnTo>
                    <a:pt x="925" y="232"/>
                  </a:lnTo>
                  <a:lnTo>
                    <a:pt x="921" y="232"/>
                  </a:lnTo>
                  <a:lnTo>
                    <a:pt x="917" y="232"/>
                  </a:lnTo>
                  <a:lnTo>
                    <a:pt x="917" y="230"/>
                  </a:lnTo>
                  <a:lnTo>
                    <a:pt x="919" y="228"/>
                  </a:lnTo>
                  <a:lnTo>
                    <a:pt x="917" y="221"/>
                  </a:lnTo>
                  <a:lnTo>
                    <a:pt x="913" y="219"/>
                  </a:lnTo>
                  <a:lnTo>
                    <a:pt x="908" y="219"/>
                  </a:lnTo>
                  <a:lnTo>
                    <a:pt x="908" y="215"/>
                  </a:lnTo>
                  <a:lnTo>
                    <a:pt x="908" y="211"/>
                  </a:lnTo>
                  <a:lnTo>
                    <a:pt x="908" y="211"/>
                  </a:lnTo>
                  <a:close/>
                  <a:moveTo>
                    <a:pt x="902" y="196"/>
                  </a:moveTo>
                  <a:lnTo>
                    <a:pt x="906" y="198"/>
                  </a:lnTo>
                  <a:lnTo>
                    <a:pt x="911" y="196"/>
                  </a:lnTo>
                  <a:lnTo>
                    <a:pt x="915" y="192"/>
                  </a:lnTo>
                  <a:lnTo>
                    <a:pt x="915" y="188"/>
                  </a:lnTo>
                  <a:lnTo>
                    <a:pt x="915" y="183"/>
                  </a:lnTo>
                  <a:lnTo>
                    <a:pt x="915" y="181"/>
                  </a:lnTo>
                  <a:lnTo>
                    <a:pt x="915" y="175"/>
                  </a:lnTo>
                  <a:lnTo>
                    <a:pt x="913" y="177"/>
                  </a:lnTo>
                  <a:lnTo>
                    <a:pt x="911" y="177"/>
                  </a:lnTo>
                  <a:lnTo>
                    <a:pt x="906" y="175"/>
                  </a:lnTo>
                  <a:lnTo>
                    <a:pt x="904" y="177"/>
                  </a:lnTo>
                  <a:lnTo>
                    <a:pt x="902" y="177"/>
                  </a:lnTo>
                  <a:lnTo>
                    <a:pt x="900" y="181"/>
                  </a:lnTo>
                  <a:lnTo>
                    <a:pt x="900" y="186"/>
                  </a:lnTo>
                  <a:lnTo>
                    <a:pt x="900" y="190"/>
                  </a:lnTo>
                  <a:lnTo>
                    <a:pt x="902" y="196"/>
                  </a:lnTo>
                  <a:lnTo>
                    <a:pt x="902" y="196"/>
                  </a:lnTo>
                  <a:close/>
                  <a:moveTo>
                    <a:pt x="1239" y="489"/>
                  </a:moveTo>
                  <a:lnTo>
                    <a:pt x="1239" y="489"/>
                  </a:lnTo>
                  <a:lnTo>
                    <a:pt x="1244" y="491"/>
                  </a:lnTo>
                  <a:lnTo>
                    <a:pt x="1248" y="489"/>
                  </a:lnTo>
                  <a:lnTo>
                    <a:pt x="1248" y="493"/>
                  </a:lnTo>
                  <a:lnTo>
                    <a:pt x="1252" y="493"/>
                  </a:lnTo>
                  <a:lnTo>
                    <a:pt x="1252" y="495"/>
                  </a:lnTo>
                  <a:lnTo>
                    <a:pt x="1256" y="495"/>
                  </a:lnTo>
                  <a:lnTo>
                    <a:pt x="1263" y="491"/>
                  </a:lnTo>
                  <a:lnTo>
                    <a:pt x="1267" y="489"/>
                  </a:lnTo>
                  <a:lnTo>
                    <a:pt x="1273" y="493"/>
                  </a:lnTo>
                  <a:lnTo>
                    <a:pt x="1275" y="493"/>
                  </a:lnTo>
                  <a:lnTo>
                    <a:pt x="1277" y="493"/>
                  </a:lnTo>
                  <a:lnTo>
                    <a:pt x="1279" y="491"/>
                  </a:lnTo>
                  <a:lnTo>
                    <a:pt x="1279" y="489"/>
                  </a:lnTo>
                  <a:lnTo>
                    <a:pt x="1282" y="485"/>
                  </a:lnTo>
                  <a:lnTo>
                    <a:pt x="1286" y="485"/>
                  </a:lnTo>
                  <a:lnTo>
                    <a:pt x="1286" y="483"/>
                  </a:lnTo>
                  <a:lnTo>
                    <a:pt x="1284" y="479"/>
                  </a:lnTo>
                  <a:lnTo>
                    <a:pt x="1284" y="474"/>
                  </a:lnTo>
                  <a:lnTo>
                    <a:pt x="1286" y="476"/>
                  </a:lnTo>
                  <a:lnTo>
                    <a:pt x="1286" y="479"/>
                  </a:lnTo>
                  <a:lnTo>
                    <a:pt x="1288" y="483"/>
                  </a:lnTo>
                  <a:lnTo>
                    <a:pt x="1290" y="481"/>
                  </a:lnTo>
                  <a:lnTo>
                    <a:pt x="1292" y="481"/>
                  </a:lnTo>
                  <a:lnTo>
                    <a:pt x="1296" y="481"/>
                  </a:lnTo>
                  <a:lnTo>
                    <a:pt x="1296" y="481"/>
                  </a:lnTo>
                  <a:lnTo>
                    <a:pt x="1298" y="479"/>
                  </a:lnTo>
                  <a:lnTo>
                    <a:pt x="1296" y="474"/>
                  </a:lnTo>
                  <a:lnTo>
                    <a:pt x="1296" y="472"/>
                  </a:lnTo>
                  <a:lnTo>
                    <a:pt x="1294" y="470"/>
                  </a:lnTo>
                  <a:lnTo>
                    <a:pt x="1290" y="472"/>
                  </a:lnTo>
                  <a:lnTo>
                    <a:pt x="1286" y="472"/>
                  </a:lnTo>
                  <a:lnTo>
                    <a:pt x="1286" y="468"/>
                  </a:lnTo>
                  <a:lnTo>
                    <a:pt x="1286" y="468"/>
                  </a:lnTo>
                  <a:lnTo>
                    <a:pt x="1290" y="468"/>
                  </a:lnTo>
                  <a:lnTo>
                    <a:pt x="1294" y="468"/>
                  </a:lnTo>
                  <a:lnTo>
                    <a:pt x="1296" y="464"/>
                  </a:lnTo>
                  <a:lnTo>
                    <a:pt x="1298" y="466"/>
                  </a:lnTo>
                  <a:lnTo>
                    <a:pt x="1300" y="466"/>
                  </a:lnTo>
                  <a:lnTo>
                    <a:pt x="1303" y="462"/>
                  </a:lnTo>
                  <a:lnTo>
                    <a:pt x="1303" y="460"/>
                  </a:lnTo>
                  <a:lnTo>
                    <a:pt x="1305" y="455"/>
                  </a:lnTo>
                  <a:lnTo>
                    <a:pt x="1303" y="453"/>
                  </a:lnTo>
                  <a:lnTo>
                    <a:pt x="1305" y="453"/>
                  </a:lnTo>
                  <a:lnTo>
                    <a:pt x="1307" y="451"/>
                  </a:lnTo>
                  <a:lnTo>
                    <a:pt x="1300" y="449"/>
                  </a:lnTo>
                  <a:lnTo>
                    <a:pt x="1298" y="451"/>
                  </a:lnTo>
                  <a:lnTo>
                    <a:pt x="1298" y="447"/>
                  </a:lnTo>
                  <a:lnTo>
                    <a:pt x="1300" y="447"/>
                  </a:lnTo>
                  <a:lnTo>
                    <a:pt x="1300" y="443"/>
                  </a:lnTo>
                  <a:lnTo>
                    <a:pt x="1298" y="441"/>
                  </a:lnTo>
                  <a:lnTo>
                    <a:pt x="1290" y="441"/>
                  </a:lnTo>
                  <a:lnTo>
                    <a:pt x="1288" y="439"/>
                  </a:lnTo>
                  <a:lnTo>
                    <a:pt x="1290" y="436"/>
                  </a:lnTo>
                  <a:lnTo>
                    <a:pt x="1292" y="434"/>
                  </a:lnTo>
                  <a:lnTo>
                    <a:pt x="1290" y="430"/>
                  </a:lnTo>
                  <a:lnTo>
                    <a:pt x="1284" y="426"/>
                  </a:lnTo>
                  <a:lnTo>
                    <a:pt x="1279" y="426"/>
                  </a:lnTo>
                  <a:lnTo>
                    <a:pt x="1277" y="428"/>
                  </a:lnTo>
                  <a:lnTo>
                    <a:pt x="1273" y="428"/>
                  </a:lnTo>
                  <a:lnTo>
                    <a:pt x="1267" y="430"/>
                  </a:lnTo>
                  <a:lnTo>
                    <a:pt x="1258" y="424"/>
                  </a:lnTo>
                  <a:lnTo>
                    <a:pt x="1258" y="422"/>
                  </a:lnTo>
                  <a:lnTo>
                    <a:pt x="1256" y="420"/>
                  </a:lnTo>
                  <a:lnTo>
                    <a:pt x="1252" y="424"/>
                  </a:lnTo>
                  <a:lnTo>
                    <a:pt x="1250" y="422"/>
                  </a:lnTo>
                  <a:lnTo>
                    <a:pt x="1248" y="424"/>
                  </a:lnTo>
                  <a:lnTo>
                    <a:pt x="1244" y="424"/>
                  </a:lnTo>
                  <a:lnTo>
                    <a:pt x="1241" y="428"/>
                  </a:lnTo>
                  <a:lnTo>
                    <a:pt x="1239" y="426"/>
                  </a:lnTo>
                  <a:lnTo>
                    <a:pt x="1237" y="424"/>
                  </a:lnTo>
                  <a:lnTo>
                    <a:pt x="1233" y="424"/>
                  </a:lnTo>
                  <a:lnTo>
                    <a:pt x="1229" y="426"/>
                  </a:lnTo>
                  <a:lnTo>
                    <a:pt x="1229" y="428"/>
                  </a:lnTo>
                  <a:lnTo>
                    <a:pt x="1227" y="428"/>
                  </a:lnTo>
                  <a:lnTo>
                    <a:pt x="1227" y="426"/>
                  </a:lnTo>
                  <a:lnTo>
                    <a:pt x="1225" y="424"/>
                  </a:lnTo>
                  <a:lnTo>
                    <a:pt x="1220" y="426"/>
                  </a:lnTo>
                  <a:lnTo>
                    <a:pt x="1212" y="424"/>
                  </a:lnTo>
                  <a:lnTo>
                    <a:pt x="1212" y="426"/>
                  </a:lnTo>
                  <a:lnTo>
                    <a:pt x="1214" y="428"/>
                  </a:lnTo>
                  <a:lnTo>
                    <a:pt x="1214" y="432"/>
                  </a:lnTo>
                  <a:lnTo>
                    <a:pt x="1216" y="434"/>
                  </a:lnTo>
                  <a:lnTo>
                    <a:pt x="1214" y="434"/>
                  </a:lnTo>
                  <a:lnTo>
                    <a:pt x="1212" y="430"/>
                  </a:lnTo>
                  <a:lnTo>
                    <a:pt x="1208" y="430"/>
                  </a:lnTo>
                  <a:lnTo>
                    <a:pt x="1204" y="432"/>
                  </a:lnTo>
                  <a:lnTo>
                    <a:pt x="1201" y="430"/>
                  </a:lnTo>
                  <a:lnTo>
                    <a:pt x="1206" y="428"/>
                  </a:lnTo>
                  <a:lnTo>
                    <a:pt x="1206" y="426"/>
                  </a:lnTo>
                  <a:lnTo>
                    <a:pt x="1201" y="422"/>
                  </a:lnTo>
                  <a:lnTo>
                    <a:pt x="1201" y="417"/>
                  </a:lnTo>
                  <a:lnTo>
                    <a:pt x="1201" y="415"/>
                  </a:lnTo>
                  <a:lnTo>
                    <a:pt x="1195" y="420"/>
                  </a:lnTo>
                  <a:lnTo>
                    <a:pt x="1197" y="422"/>
                  </a:lnTo>
                  <a:lnTo>
                    <a:pt x="1195" y="424"/>
                  </a:lnTo>
                  <a:lnTo>
                    <a:pt x="1193" y="424"/>
                  </a:lnTo>
                  <a:lnTo>
                    <a:pt x="1193" y="420"/>
                  </a:lnTo>
                  <a:lnTo>
                    <a:pt x="1193" y="417"/>
                  </a:lnTo>
                  <a:lnTo>
                    <a:pt x="1189" y="417"/>
                  </a:lnTo>
                  <a:lnTo>
                    <a:pt x="1187" y="420"/>
                  </a:lnTo>
                  <a:lnTo>
                    <a:pt x="1185" y="420"/>
                  </a:lnTo>
                  <a:lnTo>
                    <a:pt x="1187" y="415"/>
                  </a:lnTo>
                  <a:lnTo>
                    <a:pt x="1185" y="413"/>
                  </a:lnTo>
                  <a:lnTo>
                    <a:pt x="1185" y="409"/>
                  </a:lnTo>
                  <a:lnTo>
                    <a:pt x="1180" y="409"/>
                  </a:lnTo>
                  <a:lnTo>
                    <a:pt x="1176" y="415"/>
                  </a:lnTo>
                  <a:lnTo>
                    <a:pt x="1178" y="420"/>
                  </a:lnTo>
                  <a:lnTo>
                    <a:pt x="1174" y="420"/>
                  </a:lnTo>
                  <a:lnTo>
                    <a:pt x="1174" y="415"/>
                  </a:lnTo>
                  <a:lnTo>
                    <a:pt x="1174" y="413"/>
                  </a:lnTo>
                  <a:lnTo>
                    <a:pt x="1174" y="411"/>
                  </a:lnTo>
                  <a:lnTo>
                    <a:pt x="1176" y="405"/>
                  </a:lnTo>
                  <a:lnTo>
                    <a:pt x="1174" y="401"/>
                  </a:lnTo>
                  <a:lnTo>
                    <a:pt x="1170" y="403"/>
                  </a:lnTo>
                  <a:lnTo>
                    <a:pt x="1170" y="401"/>
                  </a:lnTo>
                  <a:lnTo>
                    <a:pt x="1172" y="401"/>
                  </a:lnTo>
                  <a:lnTo>
                    <a:pt x="1174" y="394"/>
                  </a:lnTo>
                  <a:lnTo>
                    <a:pt x="1174" y="392"/>
                  </a:lnTo>
                  <a:lnTo>
                    <a:pt x="1172" y="394"/>
                  </a:lnTo>
                  <a:lnTo>
                    <a:pt x="1168" y="392"/>
                  </a:lnTo>
                  <a:lnTo>
                    <a:pt x="1168" y="394"/>
                  </a:lnTo>
                  <a:lnTo>
                    <a:pt x="1164" y="394"/>
                  </a:lnTo>
                  <a:lnTo>
                    <a:pt x="1166" y="392"/>
                  </a:lnTo>
                  <a:lnTo>
                    <a:pt x="1166" y="390"/>
                  </a:lnTo>
                  <a:lnTo>
                    <a:pt x="1161" y="390"/>
                  </a:lnTo>
                  <a:lnTo>
                    <a:pt x="1159" y="392"/>
                  </a:lnTo>
                  <a:lnTo>
                    <a:pt x="1155" y="394"/>
                  </a:lnTo>
                  <a:lnTo>
                    <a:pt x="1155" y="392"/>
                  </a:lnTo>
                  <a:lnTo>
                    <a:pt x="1157" y="390"/>
                  </a:lnTo>
                  <a:lnTo>
                    <a:pt x="1159" y="388"/>
                  </a:lnTo>
                  <a:lnTo>
                    <a:pt x="1159" y="384"/>
                  </a:lnTo>
                  <a:lnTo>
                    <a:pt x="1161" y="384"/>
                  </a:lnTo>
                  <a:lnTo>
                    <a:pt x="1166" y="388"/>
                  </a:lnTo>
                  <a:lnTo>
                    <a:pt x="1172" y="388"/>
                  </a:lnTo>
                  <a:lnTo>
                    <a:pt x="1170" y="386"/>
                  </a:lnTo>
                  <a:lnTo>
                    <a:pt x="1168" y="382"/>
                  </a:lnTo>
                  <a:lnTo>
                    <a:pt x="1164" y="382"/>
                  </a:lnTo>
                  <a:lnTo>
                    <a:pt x="1166" y="379"/>
                  </a:lnTo>
                  <a:lnTo>
                    <a:pt x="1161" y="375"/>
                  </a:lnTo>
                  <a:lnTo>
                    <a:pt x="1157" y="373"/>
                  </a:lnTo>
                  <a:lnTo>
                    <a:pt x="1159" y="371"/>
                  </a:lnTo>
                  <a:lnTo>
                    <a:pt x="1159" y="369"/>
                  </a:lnTo>
                  <a:lnTo>
                    <a:pt x="1161" y="369"/>
                  </a:lnTo>
                  <a:lnTo>
                    <a:pt x="1164" y="373"/>
                  </a:lnTo>
                  <a:lnTo>
                    <a:pt x="1168" y="377"/>
                  </a:lnTo>
                  <a:lnTo>
                    <a:pt x="1172" y="379"/>
                  </a:lnTo>
                  <a:lnTo>
                    <a:pt x="1176" y="382"/>
                  </a:lnTo>
                  <a:lnTo>
                    <a:pt x="1178" y="379"/>
                  </a:lnTo>
                  <a:lnTo>
                    <a:pt x="1180" y="382"/>
                  </a:lnTo>
                  <a:lnTo>
                    <a:pt x="1187" y="384"/>
                  </a:lnTo>
                  <a:lnTo>
                    <a:pt x="1189" y="384"/>
                  </a:lnTo>
                  <a:lnTo>
                    <a:pt x="1191" y="379"/>
                  </a:lnTo>
                  <a:lnTo>
                    <a:pt x="1191" y="375"/>
                  </a:lnTo>
                  <a:lnTo>
                    <a:pt x="1182" y="371"/>
                  </a:lnTo>
                  <a:lnTo>
                    <a:pt x="1178" y="367"/>
                  </a:lnTo>
                  <a:lnTo>
                    <a:pt x="1176" y="367"/>
                  </a:lnTo>
                  <a:lnTo>
                    <a:pt x="1176" y="363"/>
                  </a:lnTo>
                  <a:lnTo>
                    <a:pt x="1172" y="361"/>
                  </a:lnTo>
                  <a:lnTo>
                    <a:pt x="1170" y="361"/>
                  </a:lnTo>
                  <a:lnTo>
                    <a:pt x="1168" y="358"/>
                  </a:lnTo>
                  <a:lnTo>
                    <a:pt x="1170" y="354"/>
                  </a:lnTo>
                  <a:lnTo>
                    <a:pt x="1172" y="356"/>
                  </a:lnTo>
                  <a:lnTo>
                    <a:pt x="1174" y="361"/>
                  </a:lnTo>
                  <a:lnTo>
                    <a:pt x="1178" y="361"/>
                  </a:lnTo>
                  <a:lnTo>
                    <a:pt x="1178" y="363"/>
                  </a:lnTo>
                  <a:lnTo>
                    <a:pt x="1180" y="363"/>
                  </a:lnTo>
                  <a:lnTo>
                    <a:pt x="1182" y="361"/>
                  </a:lnTo>
                  <a:lnTo>
                    <a:pt x="1180" y="354"/>
                  </a:lnTo>
                  <a:lnTo>
                    <a:pt x="1176" y="348"/>
                  </a:lnTo>
                  <a:lnTo>
                    <a:pt x="1172" y="348"/>
                  </a:lnTo>
                  <a:lnTo>
                    <a:pt x="1172" y="348"/>
                  </a:lnTo>
                  <a:lnTo>
                    <a:pt x="1168" y="348"/>
                  </a:lnTo>
                  <a:lnTo>
                    <a:pt x="1164" y="350"/>
                  </a:lnTo>
                  <a:lnTo>
                    <a:pt x="1159" y="350"/>
                  </a:lnTo>
                  <a:lnTo>
                    <a:pt x="1157" y="348"/>
                  </a:lnTo>
                  <a:lnTo>
                    <a:pt x="1153" y="348"/>
                  </a:lnTo>
                  <a:lnTo>
                    <a:pt x="1151" y="346"/>
                  </a:lnTo>
                  <a:lnTo>
                    <a:pt x="1147" y="352"/>
                  </a:lnTo>
                  <a:lnTo>
                    <a:pt x="1142" y="354"/>
                  </a:lnTo>
                  <a:lnTo>
                    <a:pt x="1140" y="356"/>
                  </a:lnTo>
                  <a:lnTo>
                    <a:pt x="1138" y="358"/>
                  </a:lnTo>
                  <a:lnTo>
                    <a:pt x="1138" y="356"/>
                  </a:lnTo>
                  <a:lnTo>
                    <a:pt x="1140" y="352"/>
                  </a:lnTo>
                  <a:lnTo>
                    <a:pt x="1142" y="352"/>
                  </a:lnTo>
                  <a:lnTo>
                    <a:pt x="1151" y="344"/>
                  </a:lnTo>
                  <a:lnTo>
                    <a:pt x="1151" y="342"/>
                  </a:lnTo>
                  <a:lnTo>
                    <a:pt x="1149" y="337"/>
                  </a:lnTo>
                  <a:lnTo>
                    <a:pt x="1149" y="329"/>
                  </a:lnTo>
                  <a:lnTo>
                    <a:pt x="1151" y="327"/>
                  </a:lnTo>
                  <a:lnTo>
                    <a:pt x="1149" y="325"/>
                  </a:lnTo>
                  <a:lnTo>
                    <a:pt x="1147" y="327"/>
                  </a:lnTo>
                  <a:lnTo>
                    <a:pt x="1142" y="327"/>
                  </a:lnTo>
                  <a:lnTo>
                    <a:pt x="1140" y="325"/>
                  </a:lnTo>
                  <a:lnTo>
                    <a:pt x="1140" y="320"/>
                  </a:lnTo>
                  <a:lnTo>
                    <a:pt x="1140" y="318"/>
                  </a:lnTo>
                  <a:lnTo>
                    <a:pt x="1132" y="316"/>
                  </a:lnTo>
                  <a:lnTo>
                    <a:pt x="1130" y="312"/>
                  </a:lnTo>
                  <a:lnTo>
                    <a:pt x="1126" y="312"/>
                  </a:lnTo>
                  <a:lnTo>
                    <a:pt x="1121" y="310"/>
                  </a:lnTo>
                  <a:lnTo>
                    <a:pt x="1119" y="312"/>
                  </a:lnTo>
                  <a:lnTo>
                    <a:pt x="1113" y="312"/>
                  </a:lnTo>
                  <a:lnTo>
                    <a:pt x="1111" y="314"/>
                  </a:lnTo>
                  <a:lnTo>
                    <a:pt x="1109" y="314"/>
                  </a:lnTo>
                  <a:lnTo>
                    <a:pt x="1109" y="318"/>
                  </a:lnTo>
                  <a:lnTo>
                    <a:pt x="1111" y="323"/>
                  </a:lnTo>
                  <a:lnTo>
                    <a:pt x="1113" y="325"/>
                  </a:lnTo>
                  <a:lnTo>
                    <a:pt x="1109" y="325"/>
                  </a:lnTo>
                  <a:lnTo>
                    <a:pt x="1104" y="318"/>
                  </a:lnTo>
                  <a:lnTo>
                    <a:pt x="1104" y="323"/>
                  </a:lnTo>
                  <a:lnTo>
                    <a:pt x="1107" y="327"/>
                  </a:lnTo>
                  <a:lnTo>
                    <a:pt x="1109" y="329"/>
                  </a:lnTo>
                  <a:lnTo>
                    <a:pt x="1113" y="335"/>
                  </a:lnTo>
                  <a:lnTo>
                    <a:pt x="1117" y="335"/>
                  </a:lnTo>
                  <a:lnTo>
                    <a:pt x="1115" y="337"/>
                  </a:lnTo>
                  <a:lnTo>
                    <a:pt x="1111" y="337"/>
                  </a:lnTo>
                  <a:lnTo>
                    <a:pt x="1111" y="342"/>
                  </a:lnTo>
                  <a:lnTo>
                    <a:pt x="1115" y="348"/>
                  </a:lnTo>
                  <a:lnTo>
                    <a:pt x="1119" y="350"/>
                  </a:lnTo>
                  <a:lnTo>
                    <a:pt x="1119" y="352"/>
                  </a:lnTo>
                  <a:lnTo>
                    <a:pt x="1117" y="350"/>
                  </a:lnTo>
                  <a:lnTo>
                    <a:pt x="1111" y="350"/>
                  </a:lnTo>
                  <a:lnTo>
                    <a:pt x="1111" y="352"/>
                  </a:lnTo>
                  <a:lnTo>
                    <a:pt x="1109" y="354"/>
                  </a:lnTo>
                  <a:lnTo>
                    <a:pt x="1109" y="356"/>
                  </a:lnTo>
                  <a:lnTo>
                    <a:pt x="1113" y="354"/>
                  </a:lnTo>
                  <a:lnTo>
                    <a:pt x="1117" y="356"/>
                  </a:lnTo>
                  <a:lnTo>
                    <a:pt x="1123" y="354"/>
                  </a:lnTo>
                  <a:lnTo>
                    <a:pt x="1123" y="356"/>
                  </a:lnTo>
                  <a:lnTo>
                    <a:pt x="1128" y="358"/>
                  </a:lnTo>
                  <a:lnTo>
                    <a:pt x="1128" y="361"/>
                  </a:lnTo>
                  <a:lnTo>
                    <a:pt x="1134" y="365"/>
                  </a:lnTo>
                  <a:lnTo>
                    <a:pt x="1136" y="365"/>
                  </a:lnTo>
                  <a:lnTo>
                    <a:pt x="1136" y="363"/>
                  </a:lnTo>
                  <a:lnTo>
                    <a:pt x="1136" y="363"/>
                  </a:lnTo>
                  <a:lnTo>
                    <a:pt x="1140" y="361"/>
                  </a:lnTo>
                  <a:lnTo>
                    <a:pt x="1145" y="363"/>
                  </a:lnTo>
                  <a:lnTo>
                    <a:pt x="1145" y="365"/>
                  </a:lnTo>
                  <a:lnTo>
                    <a:pt x="1142" y="369"/>
                  </a:lnTo>
                  <a:lnTo>
                    <a:pt x="1142" y="375"/>
                  </a:lnTo>
                  <a:lnTo>
                    <a:pt x="1140" y="379"/>
                  </a:lnTo>
                  <a:lnTo>
                    <a:pt x="1140" y="384"/>
                  </a:lnTo>
                  <a:lnTo>
                    <a:pt x="1145" y="388"/>
                  </a:lnTo>
                  <a:lnTo>
                    <a:pt x="1142" y="392"/>
                  </a:lnTo>
                  <a:lnTo>
                    <a:pt x="1142" y="394"/>
                  </a:lnTo>
                  <a:lnTo>
                    <a:pt x="1140" y="398"/>
                  </a:lnTo>
                  <a:lnTo>
                    <a:pt x="1136" y="403"/>
                  </a:lnTo>
                  <a:lnTo>
                    <a:pt x="1130" y="405"/>
                  </a:lnTo>
                  <a:lnTo>
                    <a:pt x="1130" y="407"/>
                  </a:lnTo>
                  <a:lnTo>
                    <a:pt x="1126" y="413"/>
                  </a:lnTo>
                  <a:lnTo>
                    <a:pt x="1126" y="415"/>
                  </a:lnTo>
                  <a:lnTo>
                    <a:pt x="1123" y="417"/>
                  </a:lnTo>
                  <a:lnTo>
                    <a:pt x="1121" y="422"/>
                  </a:lnTo>
                  <a:lnTo>
                    <a:pt x="1121" y="426"/>
                  </a:lnTo>
                  <a:lnTo>
                    <a:pt x="1123" y="426"/>
                  </a:lnTo>
                  <a:lnTo>
                    <a:pt x="1123" y="428"/>
                  </a:lnTo>
                  <a:lnTo>
                    <a:pt x="1119" y="430"/>
                  </a:lnTo>
                  <a:lnTo>
                    <a:pt x="1119" y="432"/>
                  </a:lnTo>
                  <a:lnTo>
                    <a:pt x="1121" y="434"/>
                  </a:lnTo>
                  <a:lnTo>
                    <a:pt x="1117" y="439"/>
                  </a:lnTo>
                  <a:lnTo>
                    <a:pt x="1117" y="443"/>
                  </a:lnTo>
                  <a:lnTo>
                    <a:pt x="1119" y="447"/>
                  </a:lnTo>
                  <a:lnTo>
                    <a:pt x="1121" y="447"/>
                  </a:lnTo>
                  <a:lnTo>
                    <a:pt x="1121" y="449"/>
                  </a:lnTo>
                  <a:lnTo>
                    <a:pt x="1123" y="453"/>
                  </a:lnTo>
                  <a:lnTo>
                    <a:pt x="1126" y="453"/>
                  </a:lnTo>
                  <a:lnTo>
                    <a:pt x="1128" y="449"/>
                  </a:lnTo>
                  <a:lnTo>
                    <a:pt x="1128" y="447"/>
                  </a:lnTo>
                  <a:lnTo>
                    <a:pt x="1130" y="449"/>
                  </a:lnTo>
                  <a:lnTo>
                    <a:pt x="1132" y="447"/>
                  </a:lnTo>
                  <a:lnTo>
                    <a:pt x="1136" y="443"/>
                  </a:lnTo>
                  <a:lnTo>
                    <a:pt x="1136" y="445"/>
                  </a:lnTo>
                  <a:lnTo>
                    <a:pt x="1134" y="449"/>
                  </a:lnTo>
                  <a:lnTo>
                    <a:pt x="1132" y="451"/>
                  </a:lnTo>
                  <a:lnTo>
                    <a:pt x="1130" y="453"/>
                  </a:lnTo>
                  <a:lnTo>
                    <a:pt x="1132" y="455"/>
                  </a:lnTo>
                  <a:lnTo>
                    <a:pt x="1132" y="457"/>
                  </a:lnTo>
                  <a:lnTo>
                    <a:pt x="1136" y="462"/>
                  </a:lnTo>
                  <a:lnTo>
                    <a:pt x="1140" y="460"/>
                  </a:lnTo>
                  <a:lnTo>
                    <a:pt x="1140" y="462"/>
                  </a:lnTo>
                  <a:lnTo>
                    <a:pt x="1147" y="462"/>
                  </a:lnTo>
                  <a:lnTo>
                    <a:pt x="1149" y="460"/>
                  </a:lnTo>
                  <a:lnTo>
                    <a:pt x="1153" y="457"/>
                  </a:lnTo>
                  <a:lnTo>
                    <a:pt x="1153" y="453"/>
                  </a:lnTo>
                  <a:lnTo>
                    <a:pt x="1155" y="453"/>
                  </a:lnTo>
                  <a:lnTo>
                    <a:pt x="1157" y="451"/>
                  </a:lnTo>
                  <a:lnTo>
                    <a:pt x="1157" y="453"/>
                  </a:lnTo>
                  <a:lnTo>
                    <a:pt x="1157" y="455"/>
                  </a:lnTo>
                  <a:lnTo>
                    <a:pt x="1157" y="460"/>
                  </a:lnTo>
                  <a:lnTo>
                    <a:pt x="1159" y="457"/>
                  </a:lnTo>
                  <a:lnTo>
                    <a:pt x="1161" y="451"/>
                  </a:lnTo>
                  <a:lnTo>
                    <a:pt x="1164" y="451"/>
                  </a:lnTo>
                  <a:lnTo>
                    <a:pt x="1164" y="453"/>
                  </a:lnTo>
                  <a:lnTo>
                    <a:pt x="1164" y="457"/>
                  </a:lnTo>
                  <a:lnTo>
                    <a:pt x="1159" y="464"/>
                  </a:lnTo>
                  <a:lnTo>
                    <a:pt x="1155" y="466"/>
                  </a:lnTo>
                  <a:lnTo>
                    <a:pt x="1155" y="470"/>
                  </a:lnTo>
                  <a:lnTo>
                    <a:pt x="1159" y="470"/>
                  </a:lnTo>
                  <a:lnTo>
                    <a:pt x="1164" y="474"/>
                  </a:lnTo>
                  <a:lnTo>
                    <a:pt x="1168" y="474"/>
                  </a:lnTo>
                  <a:lnTo>
                    <a:pt x="1168" y="474"/>
                  </a:lnTo>
                  <a:lnTo>
                    <a:pt x="1172" y="474"/>
                  </a:lnTo>
                  <a:lnTo>
                    <a:pt x="1174" y="472"/>
                  </a:lnTo>
                  <a:lnTo>
                    <a:pt x="1178" y="472"/>
                  </a:lnTo>
                  <a:lnTo>
                    <a:pt x="1176" y="474"/>
                  </a:lnTo>
                  <a:lnTo>
                    <a:pt x="1176" y="476"/>
                  </a:lnTo>
                  <a:lnTo>
                    <a:pt x="1180" y="476"/>
                  </a:lnTo>
                  <a:lnTo>
                    <a:pt x="1182" y="479"/>
                  </a:lnTo>
                  <a:lnTo>
                    <a:pt x="1185" y="479"/>
                  </a:lnTo>
                  <a:lnTo>
                    <a:pt x="1185" y="476"/>
                  </a:lnTo>
                  <a:lnTo>
                    <a:pt x="1182" y="472"/>
                  </a:lnTo>
                  <a:lnTo>
                    <a:pt x="1187" y="468"/>
                  </a:lnTo>
                  <a:lnTo>
                    <a:pt x="1187" y="472"/>
                  </a:lnTo>
                  <a:lnTo>
                    <a:pt x="1187" y="474"/>
                  </a:lnTo>
                  <a:lnTo>
                    <a:pt x="1187" y="479"/>
                  </a:lnTo>
                  <a:lnTo>
                    <a:pt x="1189" y="479"/>
                  </a:lnTo>
                  <a:lnTo>
                    <a:pt x="1191" y="474"/>
                  </a:lnTo>
                  <a:lnTo>
                    <a:pt x="1191" y="472"/>
                  </a:lnTo>
                  <a:lnTo>
                    <a:pt x="1195" y="472"/>
                  </a:lnTo>
                  <a:lnTo>
                    <a:pt x="1195" y="474"/>
                  </a:lnTo>
                  <a:lnTo>
                    <a:pt x="1193" y="476"/>
                  </a:lnTo>
                  <a:lnTo>
                    <a:pt x="1193" y="481"/>
                  </a:lnTo>
                  <a:lnTo>
                    <a:pt x="1197" y="481"/>
                  </a:lnTo>
                  <a:lnTo>
                    <a:pt x="1201" y="479"/>
                  </a:lnTo>
                  <a:lnTo>
                    <a:pt x="1204" y="472"/>
                  </a:lnTo>
                  <a:lnTo>
                    <a:pt x="1204" y="474"/>
                  </a:lnTo>
                  <a:lnTo>
                    <a:pt x="1204" y="476"/>
                  </a:lnTo>
                  <a:lnTo>
                    <a:pt x="1204" y="481"/>
                  </a:lnTo>
                  <a:lnTo>
                    <a:pt x="1208" y="479"/>
                  </a:lnTo>
                  <a:lnTo>
                    <a:pt x="1208" y="474"/>
                  </a:lnTo>
                  <a:lnTo>
                    <a:pt x="1210" y="472"/>
                  </a:lnTo>
                  <a:lnTo>
                    <a:pt x="1210" y="481"/>
                  </a:lnTo>
                  <a:lnTo>
                    <a:pt x="1210" y="483"/>
                  </a:lnTo>
                  <a:lnTo>
                    <a:pt x="1214" y="483"/>
                  </a:lnTo>
                  <a:lnTo>
                    <a:pt x="1218" y="485"/>
                  </a:lnTo>
                  <a:lnTo>
                    <a:pt x="1223" y="485"/>
                  </a:lnTo>
                  <a:lnTo>
                    <a:pt x="1225" y="483"/>
                  </a:lnTo>
                  <a:lnTo>
                    <a:pt x="1227" y="487"/>
                  </a:lnTo>
                  <a:lnTo>
                    <a:pt x="1231" y="485"/>
                  </a:lnTo>
                  <a:lnTo>
                    <a:pt x="1233" y="483"/>
                  </a:lnTo>
                  <a:lnTo>
                    <a:pt x="1233" y="479"/>
                  </a:lnTo>
                  <a:lnTo>
                    <a:pt x="1237" y="476"/>
                  </a:lnTo>
                  <a:lnTo>
                    <a:pt x="1239" y="472"/>
                  </a:lnTo>
                  <a:lnTo>
                    <a:pt x="1237" y="468"/>
                  </a:lnTo>
                  <a:lnTo>
                    <a:pt x="1239" y="466"/>
                  </a:lnTo>
                  <a:lnTo>
                    <a:pt x="1239" y="466"/>
                  </a:lnTo>
                  <a:lnTo>
                    <a:pt x="1241" y="470"/>
                  </a:lnTo>
                  <a:lnTo>
                    <a:pt x="1244" y="472"/>
                  </a:lnTo>
                  <a:lnTo>
                    <a:pt x="1244" y="474"/>
                  </a:lnTo>
                  <a:lnTo>
                    <a:pt x="1239" y="476"/>
                  </a:lnTo>
                  <a:lnTo>
                    <a:pt x="1237" y="481"/>
                  </a:lnTo>
                  <a:lnTo>
                    <a:pt x="1239" y="489"/>
                  </a:lnTo>
                  <a:lnTo>
                    <a:pt x="1239" y="489"/>
                  </a:lnTo>
                  <a:close/>
                  <a:moveTo>
                    <a:pt x="1102" y="310"/>
                  </a:moveTo>
                  <a:lnTo>
                    <a:pt x="1104" y="308"/>
                  </a:lnTo>
                  <a:lnTo>
                    <a:pt x="1104" y="308"/>
                  </a:lnTo>
                  <a:lnTo>
                    <a:pt x="1102" y="306"/>
                  </a:lnTo>
                  <a:lnTo>
                    <a:pt x="1100" y="308"/>
                  </a:lnTo>
                  <a:lnTo>
                    <a:pt x="1102" y="310"/>
                  </a:lnTo>
                  <a:lnTo>
                    <a:pt x="1102" y="310"/>
                  </a:lnTo>
                  <a:close/>
                  <a:moveTo>
                    <a:pt x="1096" y="333"/>
                  </a:moveTo>
                  <a:lnTo>
                    <a:pt x="1098" y="331"/>
                  </a:lnTo>
                  <a:lnTo>
                    <a:pt x="1098" y="329"/>
                  </a:lnTo>
                  <a:lnTo>
                    <a:pt x="1098" y="331"/>
                  </a:lnTo>
                  <a:lnTo>
                    <a:pt x="1096" y="333"/>
                  </a:lnTo>
                  <a:lnTo>
                    <a:pt x="1096" y="333"/>
                  </a:lnTo>
                  <a:lnTo>
                    <a:pt x="1096" y="333"/>
                  </a:lnTo>
                  <a:close/>
                  <a:moveTo>
                    <a:pt x="999" y="369"/>
                  </a:moveTo>
                  <a:lnTo>
                    <a:pt x="999" y="369"/>
                  </a:lnTo>
                  <a:lnTo>
                    <a:pt x="1001" y="371"/>
                  </a:lnTo>
                  <a:lnTo>
                    <a:pt x="1001" y="369"/>
                  </a:lnTo>
                  <a:lnTo>
                    <a:pt x="999" y="369"/>
                  </a:lnTo>
                  <a:lnTo>
                    <a:pt x="999" y="369"/>
                  </a:lnTo>
                  <a:close/>
                  <a:moveTo>
                    <a:pt x="1062" y="308"/>
                  </a:moveTo>
                  <a:lnTo>
                    <a:pt x="1062" y="310"/>
                  </a:lnTo>
                  <a:lnTo>
                    <a:pt x="1064" y="312"/>
                  </a:lnTo>
                  <a:lnTo>
                    <a:pt x="1064" y="314"/>
                  </a:lnTo>
                  <a:lnTo>
                    <a:pt x="1067" y="314"/>
                  </a:lnTo>
                  <a:lnTo>
                    <a:pt x="1067" y="310"/>
                  </a:lnTo>
                  <a:lnTo>
                    <a:pt x="1064" y="308"/>
                  </a:lnTo>
                  <a:lnTo>
                    <a:pt x="1062" y="308"/>
                  </a:lnTo>
                  <a:lnTo>
                    <a:pt x="1062" y="308"/>
                  </a:lnTo>
                  <a:close/>
                  <a:moveTo>
                    <a:pt x="1033" y="310"/>
                  </a:moveTo>
                  <a:lnTo>
                    <a:pt x="1033" y="312"/>
                  </a:lnTo>
                  <a:lnTo>
                    <a:pt x="1033" y="314"/>
                  </a:lnTo>
                  <a:lnTo>
                    <a:pt x="1037" y="312"/>
                  </a:lnTo>
                  <a:lnTo>
                    <a:pt x="1041" y="310"/>
                  </a:lnTo>
                  <a:lnTo>
                    <a:pt x="1043" y="312"/>
                  </a:lnTo>
                  <a:lnTo>
                    <a:pt x="1050" y="308"/>
                  </a:lnTo>
                  <a:lnTo>
                    <a:pt x="1052" y="308"/>
                  </a:lnTo>
                  <a:lnTo>
                    <a:pt x="1056" y="306"/>
                  </a:lnTo>
                  <a:lnTo>
                    <a:pt x="1054" y="306"/>
                  </a:lnTo>
                  <a:lnTo>
                    <a:pt x="1048" y="304"/>
                  </a:lnTo>
                  <a:lnTo>
                    <a:pt x="1043" y="306"/>
                  </a:lnTo>
                  <a:lnTo>
                    <a:pt x="1043" y="306"/>
                  </a:lnTo>
                  <a:lnTo>
                    <a:pt x="1041" y="308"/>
                  </a:lnTo>
                  <a:lnTo>
                    <a:pt x="1041" y="308"/>
                  </a:lnTo>
                  <a:lnTo>
                    <a:pt x="1037" y="306"/>
                  </a:lnTo>
                  <a:lnTo>
                    <a:pt x="1035" y="308"/>
                  </a:lnTo>
                  <a:lnTo>
                    <a:pt x="1033" y="310"/>
                  </a:lnTo>
                  <a:lnTo>
                    <a:pt x="1033" y="310"/>
                  </a:lnTo>
                  <a:close/>
                  <a:moveTo>
                    <a:pt x="1001" y="320"/>
                  </a:moveTo>
                  <a:lnTo>
                    <a:pt x="999" y="318"/>
                  </a:lnTo>
                  <a:lnTo>
                    <a:pt x="993" y="316"/>
                  </a:lnTo>
                  <a:lnTo>
                    <a:pt x="989" y="316"/>
                  </a:lnTo>
                  <a:lnTo>
                    <a:pt x="989" y="310"/>
                  </a:lnTo>
                  <a:lnTo>
                    <a:pt x="991" y="308"/>
                  </a:lnTo>
                  <a:lnTo>
                    <a:pt x="993" y="306"/>
                  </a:lnTo>
                  <a:lnTo>
                    <a:pt x="991" y="304"/>
                  </a:lnTo>
                  <a:lnTo>
                    <a:pt x="993" y="299"/>
                  </a:lnTo>
                  <a:lnTo>
                    <a:pt x="995" y="297"/>
                  </a:lnTo>
                  <a:lnTo>
                    <a:pt x="999" y="297"/>
                  </a:lnTo>
                  <a:lnTo>
                    <a:pt x="1001" y="297"/>
                  </a:lnTo>
                  <a:lnTo>
                    <a:pt x="1003" y="299"/>
                  </a:lnTo>
                  <a:lnTo>
                    <a:pt x="1003" y="302"/>
                  </a:lnTo>
                  <a:lnTo>
                    <a:pt x="1001" y="302"/>
                  </a:lnTo>
                  <a:lnTo>
                    <a:pt x="999" y="304"/>
                  </a:lnTo>
                  <a:lnTo>
                    <a:pt x="1001" y="306"/>
                  </a:lnTo>
                  <a:lnTo>
                    <a:pt x="1005" y="306"/>
                  </a:lnTo>
                  <a:lnTo>
                    <a:pt x="1005" y="306"/>
                  </a:lnTo>
                  <a:lnTo>
                    <a:pt x="1003" y="308"/>
                  </a:lnTo>
                  <a:lnTo>
                    <a:pt x="1005" y="312"/>
                  </a:lnTo>
                  <a:lnTo>
                    <a:pt x="1005" y="316"/>
                  </a:lnTo>
                  <a:lnTo>
                    <a:pt x="1003" y="318"/>
                  </a:lnTo>
                  <a:lnTo>
                    <a:pt x="1001" y="320"/>
                  </a:lnTo>
                  <a:lnTo>
                    <a:pt x="1001" y="320"/>
                  </a:lnTo>
                  <a:close/>
                  <a:moveTo>
                    <a:pt x="995" y="335"/>
                  </a:moveTo>
                  <a:lnTo>
                    <a:pt x="1003" y="335"/>
                  </a:lnTo>
                  <a:lnTo>
                    <a:pt x="1005" y="333"/>
                  </a:lnTo>
                  <a:lnTo>
                    <a:pt x="1010" y="327"/>
                  </a:lnTo>
                  <a:lnTo>
                    <a:pt x="1005" y="323"/>
                  </a:lnTo>
                  <a:lnTo>
                    <a:pt x="1003" y="325"/>
                  </a:lnTo>
                  <a:lnTo>
                    <a:pt x="999" y="323"/>
                  </a:lnTo>
                  <a:lnTo>
                    <a:pt x="993" y="323"/>
                  </a:lnTo>
                  <a:lnTo>
                    <a:pt x="991" y="320"/>
                  </a:lnTo>
                  <a:lnTo>
                    <a:pt x="986" y="320"/>
                  </a:lnTo>
                  <a:lnTo>
                    <a:pt x="984" y="323"/>
                  </a:lnTo>
                  <a:lnTo>
                    <a:pt x="982" y="325"/>
                  </a:lnTo>
                  <a:lnTo>
                    <a:pt x="982" y="327"/>
                  </a:lnTo>
                  <a:lnTo>
                    <a:pt x="982" y="329"/>
                  </a:lnTo>
                  <a:lnTo>
                    <a:pt x="984" y="329"/>
                  </a:lnTo>
                  <a:lnTo>
                    <a:pt x="984" y="331"/>
                  </a:lnTo>
                  <a:lnTo>
                    <a:pt x="989" y="331"/>
                  </a:lnTo>
                  <a:lnTo>
                    <a:pt x="991" y="333"/>
                  </a:lnTo>
                  <a:lnTo>
                    <a:pt x="995" y="335"/>
                  </a:lnTo>
                  <a:lnTo>
                    <a:pt x="995" y="335"/>
                  </a:lnTo>
                  <a:close/>
                  <a:moveTo>
                    <a:pt x="982" y="339"/>
                  </a:moveTo>
                  <a:lnTo>
                    <a:pt x="991" y="342"/>
                  </a:lnTo>
                  <a:lnTo>
                    <a:pt x="995" y="342"/>
                  </a:lnTo>
                  <a:lnTo>
                    <a:pt x="997" y="342"/>
                  </a:lnTo>
                  <a:lnTo>
                    <a:pt x="999" y="342"/>
                  </a:lnTo>
                  <a:lnTo>
                    <a:pt x="1001" y="342"/>
                  </a:lnTo>
                  <a:lnTo>
                    <a:pt x="1005" y="339"/>
                  </a:lnTo>
                  <a:lnTo>
                    <a:pt x="1005" y="337"/>
                  </a:lnTo>
                  <a:lnTo>
                    <a:pt x="1003" y="337"/>
                  </a:lnTo>
                  <a:lnTo>
                    <a:pt x="993" y="337"/>
                  </a:lnTo>
                  <a:lnTo>
                    <a:pt x="991" y="339"/>
                  </a:lnTo>
                  <a:lnTo>
                    <a:pt x="989" y="337"/>
                  </a:lnTo>
                  <a:lnTo>
                    <a:pt x="984" y="337"/>
                  </a:lnTo>
                  <a:lnTo>
                    <a:pt x="980" y="337"/>
                  </a:lnTo>
                  <a:lnTo>
                    <a:pt x="982" y="339"/>
                  </a:lnTo>
                  <a:lnTo>
                    <a:pt x="982" y="339"/>
                  </a:lnTo>
                  <a:close/>
                  <a:moveTo>
                    <a:pt x="980" y="350"/>
                  </a:moveTo>
                  <a:lnTo>
                    <a:pt x="982" y="350"/>
                  </a:lnTo>
                  <a:lnTo>
                    <a:pt x="986" y="348"/>
                  </a:lnTo>
                  <a:lnTo>
                    <a:pt x="991" y="346"/>
                  </a:lnTo>
                  <a:lnTo>
                    <a:pt x="999" y="344"/>
                  </a:lnTo>
                  <a:lnTo>
                    <a:pt x="1001" y="346"/>
                  </a:lnTo>
                  <a:lnTo>
                    <a:pt x="1003" y="344"/>
                  </a:lnTo>
                  <a:lnTo>
                    <a:pt x="1005" y="344"/>
                  </a:lnTo>
                  <a:lnTo>
                    <a:pt x="1005" y="346"/>
                  </a:lnTo>
                  <a:lnTo>
                    <a:pt x="1003" y="348"/>
                  </a:lnTo>
                  <a:lnTo>
                    <a:pt x="999" y="348"/>
                  </a:lnTo>
                  <a:lnTo>
                    <a:pt x="995" y="350"/>
                  </a:lnTo>
                  <a:lnTo>
                    <a:pt x="995" y="352"/>
                  </a:lnTo>
                  <a:lnTo>
                    <a:pt x="991" y="354"/>
                  </a:lnTo>
                  <a:lnTo>
                    <a:pt x="986" y="352"/>
                  </a:lnTo>
                  <a:lnTo>
                    <a:pt x="982" y="352"/>
                  </a:lnTo>
                  <a:lnTo>
                    <a:pt x="980" y="352"/>
                  </a:lnTo>
                  <a:lnTo>
                    <a:pt x="980" y="352"/>
                  </a:lnTo>
                  <a:lnTo>
                    <a:pt x="980" y="350"/>
                  </a:lnTo>
                  <a:lnTo>
                    <a:pt x="980" y="350"/>
                  </a:lnTo>
                  <a:close/>
                  <a:moveTo>
                    <a:pt x="887" y="230"/>
                  </a:moveTo>
                  <a:lnTo>
                    <a:pt x="885" y="230"/>
                  </a:lnTo>
                  <a:lnTo>
                    <a:pt x="885" y="228"/>
                  </a:lnTo>
                  <a:lnTo>
                    <a:pt x="892" y="226"/>
                  </a:lnTo>
                  <a:lnTo>
                    <a:pt x="890" y="230"/>
                  </a:lnTo>
                  <a:lnTo>
                    <a:pt x="887" y="230"/>
                  </a:lnTo>
                  <a:lnTo>
                    <a:pt x="887" y="230"/>
                  </a:lnTo>
                  <a:close/>
                  <a:moveTo>
                    <a:pt x="860" y="242"/>
                  </a:moveTo>
                  <a:lnTo>
                    <a:pt x="862" y="242"/>
                  </a:lnTo>
                  <a:lnTo>
                    <a:pt x="864" y="240"/>
                  </a:lnTo>
                  <a:lnTo>
                    <a:pt x="871" y="242"/>
                  </a:lnTo>
                  <a:lnTo>
                    <a:pt x="873" y="242"/>
                  </a:lnTo>
                  <a:lnTo>
                    <a:pt x="877" y="242"/>
                  </a:lnTo>
                  <a:lnTo>
                    <a:pt x="877" y="247"/>
                  </a:lnTo>
                  <a:lnTo>
                    <a:pt x="879" y="249"/>
                  </a:lnTo>
                  <a:lnTo>
                    <a:pt x="877" y="251"/>
                  </a:lnTo>
                  <a:lnTo>
                    <a:pt x="873" y="253"/>
                  </a:lnTo>
                  <a:lnTo>
                    <a:pt x="868" y="251"/>
                  </a:lnTo>
                  <a:lnTo>
                    <a:pt x="866" y="251"/>
                  </a:lnTo>
                  <a:lnTo>
                    <a:pt x="864" y="247"/>
                  </a:lnTo>
                  <a:lnTo>
                    <a:pt x="862" y="245"/>
                  </a:lnTo>
                  <a:lnTo>
                    <a:pt x="860" y="242"/>
                  </a:lnTo>
                  <a:lnTo>
                    <a:pt x="860" y="242"/>
                  </a:lnTo>
                  <a:lnTo>
                    <a:pt x="860" y="242"/>
                  </a:lnTo>
                  <a:lnTo>
                    <a:pt x="860" y="242"/>
                  </a:lnTo>
                  <a:close/>
                  <a:moveTo>
                    <a:pt x="719" y="249"/>
                  </a:moveTo>
                  <a:lnTo>
                    <a:pt x="717" y="249"/>
                  </a:lnTo>
                  <a:lnTo>
                    <a:pt x="715" y="247"/>
                  </a:lnTo>
                  <a:lnTo>
                    <a:pt x="717" y="245"/>
                  </a:lnTo>
                  <a:lnTo>
                    <a:pt x="721" y="247"/>
                  </a:lnTo>
                  <a:lnTo>
                    <a:pt x="721" y="249"/>
                  </a:lnTo>
                  <a:lnTo>
                    <a:pt x="719" y="249"/>
                  </a:lnTo>
                  <a:lnTo>
                    <a:pt x="719" y="249"/>
                  </a:lnTo>
                  <a:close/>
                  <a:moveTo>
                    <a:pt x="734" y="270"/>
                  </a:moveTo>
                  <a:lnTo>
                    <a:pt x="738" y="266"/>
                  </a:lnTo>
                  <a:lnTo>
                    <a:pt x="738" y="268"/>
                  </a:lnTo>
                  <a:lnTo>
                    <a:pt x="734" y="270"/>
                  </a:lnTo>
                  <a:lnTo>
                    <a:pt x="734" y="270"/>
                  </a:lnTo>
                  <a:lnTo>
                    <a:pt x="734" y="270"/>
                  </a:lnTo>
                  <a:lnTo>
                    <a:pt x="734" y="270"/>
                  </a:lnTo>
                  <a:close/>
                  <a:moveTo>
                    <a:pt x="742" y="264"/>
                  </a:moveTo>
                  <a:lnTo>
                    <a:pt x="744" y="261"/>
                  </a:lnTo>
                  <a:lnTo>
                    <a:pt x="744" y="257"/>
                  </a:lnTo>
                  <a:lnTo>
                    <a:pt x="744" y="257"/>
                  </a:lnTo>
                  <a:lnTo>
                    <a:pt x="746" y="253"/>
                  </a:lnTo>
                  <a:lnTo>
                    <a:pt x="748" y="251"/>
                  </a:lnTo>
                  <a:lnTo>
                    <a:pt x="753" y="249"/>
                  </a:lnTo>
                  <a:lnTo>
                    <a:pt x="755" y="251"/>
                  </a:lnTo>
                  <a:lnTo>
                    <a:pt x="755" y="253"/>
                  </a:lnTo>
                  <a:lnTo>
                    <a:pt x="750" y="255"/>
                  </a:lnTo>
                  <a:lnTo>
                    <a:pt x="748" y="261"/>
                  </a:lnTo>
                  <a:lnTo>
                    <a:pt x="750" y="264"/>
                  </a:lnTo>
                  <a:lnTo>
                    <a:pt x="748" y="266"/>
                  </a:lnTo>
                  <a:lnTo>
                    <a:pt x="746" y="270"/>
                  </a:lnTo>
                  <a:lnTo>
                    <a:pt x="748" y="272"/>
                  </a:lnTo>
                  <a:lnTo>
                    <a:pt x="750" y="270"/>
                  </a:lnTo>
                  <a:lnTo>
                    <a:pt x="753" y="270"/>
                  </a:lnTo>
                  <a:lnTo>
                    <a:pt x="753" y="272"/>
                  </a:lnTo>
                  <a:lnTo>
                    <a:pt x="755" y="272"/>
                  </a:lnTo>
                  <a:lnTo>
                    <a:pt x="761" y="270"/>
                  </a:lnTo>
                  <a:lnTo>
                    <a:pt x="763" y="266"/>
                  </a:lnTo>
                  <a:lnTo>
                    <a:pt x="765" y="266"/>
                  </a:lnTo>
                  <a:lnTo>
                    <a:pt x="769" y="261"/>
                  </a:lnTo>
                  <a:lnTo>
                    <a:pt x="767" y="257"/>
                  </a:lnTo>
                  <a:lnTo>
                    <a:pt x="771" y="257"/>
                  </a:lnTo>
                  <a:lnTo>
                    <a:pt x="774" y="255"/>
                  </a:lnTo>
                  <a:lnTo>
                    <a:pt x="774" y="251"/>
                  </a:lnTo>
                  <a:lnTo>
                    <a:pt x="776" y="249"/>
                  </a:lnTo>
                  <a:lnTo>
                    <a:pt x="776" y="249"/>
                  </a:lnTo>
                  <a:lnTo>
                    <a:pt x="776" y="253"/>
                  </a:lnTo>
                  <a:lnTo>
                    <a:pt x="776" y="255"/>
                  </a:lnTo>
                  <a:lnTo>
                    <a:pt x="776" y="259"/>
                  </a:lnTo>
                  <a:lnTo>
                    <a:pt x="776" y="264"/>
                  </a:lnTo>
                  <a:lnTo>
                    <a:pt x="778" y="264"/>
                  </a:lnTo>
                  <a:lnTo>
                    <a:pt x="782" y="259"/>
                  </a:lnTo>
                  <a:lnTo>
                    <a:pt x="782" y="255"/>
                  </a:lnTo>
                  <a:lnTo>
                    <a:pt x="784" y="253"/>
                  </a:lnTo>
                  <a:lnTo>
                    <a:pt x="786" y="253"/>
                  </a:lnTo>
                  <a:lnTo>
                    <a:pt x="790" y="247"/>
                  </a:lnTo>
                  <a:lnTo>
                    <a:pt x="790" y="242"/>
                  </a:lnTo>
                  <a:lnTo>
                    <a:pt x="790" y="240"/>
                  </a:lnTo>
                  <a:lnTo>
                    <a:pt x="793" y="236"/>
                  </a:lnTo>
                  <a:lnTo>
                    <a:pt x="795" y="240"/>
                  </a:lnTo>
                  <a:lnTo>
                    <a:pt x="801" y="236"/>
                  </a:lnTo>
                  <a:lnTo>
                    <a:pt x="803" y="230"/>
                  </a:lnTo>
                  <a:lnTo>
                    <a:pt x="803" y="226"/>
                  </a:lnTo>
                  <a:lnTo>
                    <a:pt x="807" y="226"/>
                  </a:lnTo>
                  <a:lnTo>
                    <a:pt x="809" y="224"/>
                  </a:lnTo>
                  <a:lnTo>
                    <a:pt x="812" y="226"/>
                  </a:lnTo>
                  <a:lnTo>
                    <a:pt x="816" y="224"/>
                  </a:lnTo>
                  <a:lnTo>
                    <a:pt x="818" y="226"/>
                  </a:lnTo>
                  <a:lnTo>
                    <a:pt x="816" y="232"/>
                  </a:lnTo>
                  <a:lnTo>
                    <a:pt x="812" y="236"/>
                  </a:lnTo>
                  <a:lnTo>
                    <a:pt x="809" y="242"/>
                  </a:lnTo>
                  <a:lnTo>
                    <a:pt x="807" y="245"/>
                  </a:lnTo>
                  <a:lnTo>
                    <a:pt x="807" y="247"/>
                  </a:lnTo>
                  <a:lnTo>
                    <a:pt x="803" y="247"/>
                  </a:lnTo>
                  <a:lnTo>
                    <a:pt x="799" y="255"/>
                  </a:lnTo>
                  <a:lnTo>
                    <a:pt x="799" y="257"/>
                  </a:lnTo>
                  <a:lnTo>
                    <a:pt x="801" y="261"/>
                  </a:lnTo>
                  <a:lnTo>
                    <a:pt x="799" y="264"/>
                  </a:lnTo>
                  <a:lnTo>
                    <a:pt x="803" y="266"/>
                  </a:lnTo>
                  <a:lnTo>
                    <a:pt x="807" y="268"/>
                  </a:lnTo>
                  <a:lnTo>
                    <a:pt x="809" y="264"/>
                  </a:lnTo>
                  <a:lnTo>
                    <a:pt x="812" y="261"/>
                  </a:lnTo>
                  <a:lnTo>
                    <a:pt x="814" y="259"/>
                  </a:lnTo>
                  <a:lnTo>
                    <a:pt x="814" y="255"/>
                  </a:lnTo>
                  <a:lnTo>
                    <a:pt x="816" y="253"/>
                  </a:lnTo>
                  <a:lnTo>
                    <a:pt x="818" y="249"/>
                  </a:lnTo>
                  <a:lnTo>
                    <a:pt x="820" y="249"/>
                  </a:lnTo>
                  <a:lnTo>
                    <a:pt x="822" y="249"/>
                  </a:lnTo>
                  <a:lnTo>
                    <a:pt x="824" y="251"/>
                  </a:lnTo>
                  <a:lnTo>
                    <a:pt x="828" y="251"/>
                  </a:lnTo>
                  <a:lnTo>
                    <a:pt x="830" y="249"/>
                  </a:lnTo>
                  <a:lnTo>
                    <a:pt x="837" y="249"/>
                  </a:lnTo>
                  <a:lnTo>
                    <a:pt x="839" y="245"/>
                  </a:lnTo>
                  <a:lnTo>
                    <a:pt x="841" y="238"/>
                  </a:lnTo>
                  <a:lnTo>
                    <a:pt x="845" y="232"/>
                  </a:lnTo>
                  <a:lnTo>
                    <a:pt x="845" y="228"/>
                  </a:lnTo>
                  <a:lnTo>
                    <a:pt x="845" y="226"/>
                  </a:lnTo>
                  <a:lnTo>
                    <a:pt x="849" y="232"/>
                  </a:lnTo>
                  <a:lnTo>
                    <a:pt x="852" y="232"/>
                  </a:lnTo>
                  <a:lnTo>
                    <a:pt x="854" y="230"/>
                  </a:lnTo>
                  <a:lnTo>
                    <a:pt x="854" y="228"/>
                  </a:lnTo>
                  <a:lnTo>
                    <a:pt x="849" y="221"/>
                  </a:lnTo>
                  <a:lnTo>
                    <a:pt x="849" y="219"/>
                  </a:lnTo>
                  <a:lnTo>
                    <a:pt x="854" y="215"/>
                  </a:lnTo>
                  <a:lnTo>
                    <a:pt x="858" y="215"/>
                  </a:lnTo>
                  <a:lnTo>
                    <a:pt x="862" y="213"/>
                  </a:lnTo>
                  <a:lnTo>
                    <a:pt x="864" y="215"/>
                  </a:lnTo>
                  <a:lnTo>
                    <a:pt x="866" y="213"/>
                  </a:lnTo>
                  <a:lnTo>
                    <a:pt x="871" y="209"/>
                  </a:lnTo>
                  <a:lnTo>
                    <a:pt x="868" y="207"/>
                  </a:lnTo>
                  <a:lnTo>
                    <a:pt x="868" y="198"/>
                  </a:lnTo>
                  <a:lnTo>
                    <a:pt x="871" y="196"/>
                  </a:lnTo>
                  <a:lnTo>
                    <a:pt x="868" y="194"/>
                  </a:lnTo>
                  <a:lnTo>
                    <a:pt x="868" y="190"/>
                  </a:lnTo>
                  <a:lnTo>
                    <a:pt x="866" y="188"/>
                  </a:lnTo>
                  <a:lnTo>
                    <a:pt x="862" y="190"/>
                  </a:lnTo>
                  <a:lnTo>
                    <a:pt x="858" y="192"/>
                  </a:lnTo>
                  <a:lnTo>
                    <a:pt x="858" y="198"/>
                  </a:lnTo>
                  <a:lnTo>
                    <a:pt x="858" y="200"/>
                  </a:lnTo>
                  <a:lnTo>
                    <a:pt x="858" y="202"/>
                  </a:lnTo>
                  <a:lnTo>
                    <a:pt x="856" y="202"/>
                  </a:lnTo>
                  <a:lnTo>
                    <a:pt x="854" y="200"/>
                  </a:lnTo>
                  <a:lnTo>
                    <a:pt x="854" y="200"/>
                  </a:lnTo>
                  <a:lnTo>
                    <a:pt x="852" y="202"/>
                  </a:lnTo>
                  <a:lnTo>
                    <a:pt x="852" y="205"/>
                  </a:lnTo>
                  <a:lnTo>
                    <a:pt x="849" y="200"/>
                  </a:lnTo>
                  <a:lnTo>
                    <a:pt x="847" y="196"/>
                  </a:lnTo>
                  <a:lnTo>
                    <a:pt x="845" y="192"/>
                  </a:lnTo>
                  <a:lnTo>
                    <a:pt x="843" y="192"/>
                  </a:lnTo>
                  <a:lnTo>
                    <a:pt x="841" y="192"/>
                  </a:lnTo>
                  <a:lnTo>
                    <a:pt x="837" y="192"/>
                  </a:lnTo>
                  <a:lnTo>
                    <a:pt x="833" y="192"/>
                  </a:lnTo>
                  <a:lnTo>
                    <a:pt x="830" y="192"/>
                  </a:lnTo>
                  <a:lnTo>
                    <a:pt x="822" y="190"/>
                  </a:lnTo>
                  <a:lnTo>
                    <a:pt x="816" y="192"/>
                  </a:lnTo>
                  <a:lnTo>
                    <a:pt x="816" y="196"/>
                  </a:lnTo>
                  <a:lnTo>
                    <a:pt x="814" y="198"/>
                  </a:lnTo>
                  <a:lnTo>
                    <a:pt x="812" y="198"/>
                  </a:lnTo>
                  <a:lnTo>
                    <a:pt x="809" y="198"/>
                  </a:lnTo>
                  <a:lnTo>
                    <a:pt x="801" y="207"/>
                  </a:lnTo>
                  <a:lnTo>
                    <a:pt x="797" y="209"/>
                  </a:lnTo>
                  <a:lnTo>
                    <a:pt x="795" y="209"/>
                  </a:lnTo>
                  <a:lnTo>
                    <a:pt x="788" y="213"/>
                  </a:lnTo>
                  <a:lnTo>
                    <a:pt x="786" y="213"/>
                  </a:lnTo>
                  <a:lnTo>
                    <a:pt x="782" y="215"/>
                  </a:lnTo>
                  <a:lnTo>
                    <a:pt x="782" y="217"/>
                  </a:lnTo>
                  <a:lnTo>
                    <a:pt x="776" y="217"/>
                  </a:lnTo>
                  <a:lnTo>
                    <a:pt x="774" y="219"/>
                  </a:lnTo>
                  <a:lnTo>
                    <a:pt x="769" y="219"/>
                  </a:lnTo>
                  <a:lnTo>
                    <a:pt x="767" y="221"/>
                  </a:lnTo>
                  <a:lnTo>
                    <a:pt x="765" y="221"/>
                  </a:lnTo>
                  <a:lnTo>
                    <a:pt x="759" y="226"/>
                  </a:lnTo>
                  <a:lnTo>
                    <a:pt x="755" y="228"/>
                  </a:lnTo>
                  <a:lnTo>
                    <a:pt x="748" y="226"/>
                  </a:lnTo>
                  <a:lnTo>
                    <a:pt x="746" y="228"/>
                  </a:lnTo>
                  <a:lnTo>
                    <a:pt x="736" y="230"/>
                  </a:lnTo>
                  <a:lnTo>
                    <a:pt x="731" y="236"/>
                  </a:lnTo>
                  <a:lnTo>
                    <a:pt x="729" y="236"/>
                  </a:lnTo>
                  <a:lnTo>
                    <a:pt x="723" y="238"/>
                  </a:lnTo>
                  <a:lnTo>
                    <a:pt x="721" y="242"/>
                  </a:lnTo>
                  <a:lnTo>
                    <a:pt x="725" y="242"/>
                  </a:lnTo>
                  <a:lnTo>
                    <a:pt x="727" y="242"/>
                  </a:lnTo>
                  <a:lnTo>
                    <a:pt x="723" y="245"/>
                  </a:lnTo>
                  <a:lnTo>
                    <a:pt x="723" y="245"/>
                  </a:lnTo>
                  <a:lnTo>
                    <a:pt x="725" y="249"/>
                  </a:lnTo>
                  <a:lnTo>
                    <a:pt x="725" y="251"/>
                  </a:lnTo>
                  <a:lnTo>
                    <a:pt x="719" y="253"/>
                  </a:lnTo>
                  <a:lnTo>
                    <a:pt x="719" y="255"/>
                  </a:lnTo>
                  <a:lnTo>
                    <a:pt x="723" y="255"/>
                  </a:lnTo>
                  <a:lnTo>
                    <a:pt x="727" y="255"/>
                  </a:lnTo>
                  <a:lnTo>
                    <a:pt x="729" y="251"/>
                  </a:lnTo>
                  <a:lnTo>
                    <a:pt x="731" y="251"/>
                  </a:lnTo>
                  <a:lnTo>
                    <a:pt x="736" y="253"/>
                  </a:lnTo>
                  <a:lnTo>
                    <a:pt x="738" y="257"/>
                  </a:lnTo>
                  <a:lnTo>
                    <a:pt x="738" y="261"/>
                  </a:lnTo>
                  <a:lnTo>
                    <a:pt x="742" y="264"/>
                  </a:lnTo>
                  <a:lnTo>
                    <a:pt x="742" y="264"/>
                  </a:lnTo>
                  <a:close/>
                  <a:moveTo>
                    <a:pt x="1121" y="487"/>
                  </a:moveTo>
                  <a:lnTo>
                    <a:pt x="1123" y="485"/>
                  </a:lnTo>
                  <a:lnTo>
                    <a:pt x="1128" y="487"/>
                  </a:lnTo>
                  <a:lnTo>
                    <a:pt x="1128" y="489"/>
                  </a:lnTo>
                  <a:lnTo>
                    <a:pt x="1126" y="489"/>
                  </a:lnTo>
                  <a:lnTo>
                    <a:pt x="1123" y="489"/>
                  </a:lnTo>
                  <a:lnTo>
                    <a:pt x="1121" y="487"/>
                  </a:lnTo>
                  <a:lnTo>
                    <a:pt x="1121" y="487"/>
                  </a:lnTo>
                  <a:close/>
                  <a:moveTo>
                    <a:pt x="1077" y="401"/>
                  </a:moveTo>
                  <a:lnTo>
                    <a:pt x="1075" y="396"/>
                  </a:lnTo>
                  <a:lnTo>
                    <a:pt x="1071" y="396"/>
                  </a:lnTo>
                  <a:lnTo>
                    <a:pt x="1071" y="398"/>
                  </a:lnTo>
                  <a:lnTo>
                    <a:pt x="1073" y="398"/>
                  </a:lnTo>
                  <a:lnTo>
                    <a:pt x="1075" y="401"/>
                  </a:lnTo>
                  <a:lnTo>
                    <a:pt x="1075" y="403"/>
                  </a:lnTo>
                  <a:lnTo>
                    <a:pt x="1069" y="403"/>
                  </a:lnTo>
                  <a:lnTo>
                    <a:pt x="1067" y="405"/>
                  </a:lnTo>
                  <a:lnTo>
                    <a:pt x="1069" y="407"/>
                  </a:lnTo>
                  <a:lnTo>
                    <a:pt x="1071" y="409"/>
                  </a:lnTo>
                  <a:lnTo>
                    <a:pt x="1071" y="409"/>
                  </a:lnTo>
                  <a:lnTo>
                    <a:pt x="1067" y="409"/>
                  </a:lnTo>
                  <a:lnTo>
                    <a:pt x="1060" y="409"/>
                  </a:lnTo>
                  <a:lnTo>
                    <a:pt x="1058" y="411"/>
                  </a:lnTo>
                  <a:lnTo>
                    <a:pt x="1056" y="415"/>
                  </a:lnTo>
                  <a:lnTo>
                    <a:pt x="1056" y="417"/>
                  </a:lnTo>
                  <a:lnTo>
                    <a:pt x="1056" y="417"/>
                  </a:lnTo>
                  <a:lnTo>
                    <a:pt x="1058" y="420"/>
                  </a:lnTo>
                  <a:lnTo>
                    <a:pt x="1056" y="422"/>
                  </a:lnTo>
                  <a:lnTo>
                    <a:pt x="1056" y="424"/>
                  </a:lnTo>
                  <a:lnTo>
                    <a:pt x="1058" y="424"/>
                  </a:lnTo>
                  <a:lnTo>
                    <a:pt x="1060" y="420"/>
                  </a:lnTo>
                  <a:lnTo>
                    <a:pt x="1060" y="422"/>
                  </a:lnTo>
                  <a:lnTo>
                    <a:pt x="1060" y="426"/>
                  </a:lnTo>
                  <a:lnTo>
                    <a:pt x="1060" y="426"/>
                  </a:lnTo>
                  <a:lnTo>
                    <a:pt x="1062" y="428"/>
                  </a:lnTo>
                  <a:lnTo>
                    <a:pt x="1064" y="428"/>
                  </a:lnTo>
                  <a:lnTo>
                    <a:pt x="1067" y="428"/>
                  </a:lnTo>
                  <a:lnTo>
                    <a:pt x="1067" y="432"/>
                  </a:lnTo>
                  <a:lnTo>
                    <a:pt x="1067" y="432"/>
                  </a:lnTo>
                  <a:lnTo>
                    <a:pt x="1069" y="430"/>
                  </a:lnTo>
                  <a:lnTo>
                    <a:pt x="1071" y="430"/>
                  </a:lnTo>
                  <a:lnTo>
                    <a:pt x="1071" y="436"/>
                  </a:lnTo>
                  <a:lnTo>
                    <a:pt x="1071" y="439"/>
                  </a:lnTo>
                  <a:lnTo>
                    <a:pt x="1075" y="436"/>
                  </a:lnTo>
                  <a:lnTo>
                    <a:pt x="1077" y="441"/>
                  </a:lnTo>
                  <a:lnTo>
                    <a:pt x="1079" y="441"/>
                  </a:lnTo>
                  <a:lnTo>
                    <a:pt x="1086" y="443"/>
                  </a:lnTo>
                  <a:lnTo>
                    <a:pt x="1088" y="443"/>
                  </a:lnTo>
                  <a:lnTo>
                    <a:pt x="1090" y="445"/>
                  </a:lnTo>
                  <a:lnTo>
                    <a:pt x="1092" y="443"/>
                  </a:lnTo>
                  <a:lnTo>
                    <a:pt x="1090" y="441"/>
                  </a:lnTo>
                  <a:lnTo>
                    <a:pt x="1094" y="439"/>
                  </a:lnTo>
                  <a:lnTo>
                    <a:pt x="1096" y="434"/>
                  </a:lnTo>
                  <a:lnTo>
                    <a:pt x="1094" y="430"/>
                  </a:lnTo>
                  <a:lnTo>
                    <a:pt x="1096" y="424"/>
                  </a:lnTo>
                  <a:lnTo>
                    <a:pt x="1098" y="424"/>
                  </a:lnTo>
                  <a:lnTo>
                    <a:pt x="1100" y="417"/>
                  </a:lnTo>
                  <a:lnTo>
                    <a:pt x="1100" y="411"/>
                  </a:lnTo>
                  <a:lnTo>
                    <a:pt x="1102" y="411"/>
                  </a:lnTo>
                  <a:lnTo>
                    <a:pt x="1100" y="407"/>
                  </a:lnTo>
                  <a:lnTo>
                    <a:pt x="1098" y="403"/>
                  </a:lnTo>
                  <a:lnTo>
                    <a:pt x="1098" y="398"/>
                  </a:lnTo>
                  <a:lnTo>
                    <a:pt x="1096" y="398"/>
                  </a:lnTo>
                  <a:lnTo>
                    <a:pt x="1096" y="394"/>
                  </a:lnTo>
                  <a:lnTo>
                    <a:pt x="1090" y="392"/>
                  </a:lnTo>
                  <a:lnTo>
                    <a:pt x="1086" y="394"/>
                  </a:lnTo>
                  <a:lnTo>
                    <a:pt x="1083" y="392"/>
                  </a:lnTo>
                  <a:lnTo>
                    <a:pt x="1077" y="392"/>
                  </a:lnTo>
                  <a:lnTo>
                    <a:pt x="1077" y="394"/>
                  </a:lnTo>
                  <a:lnTo>
                    <a:pt x="1079" y="398"/>
                  </a:lnTo>
                  <a:lnTo>
                    <a:pt x="1079" y="401"/>
                  </a:lnTo>
                  <a:lnTo>
                    <a:pt x="1077" y="401"/>
                  </a:lnTo>
                  <a:lnTo>
                    <a:pt x="1077" y="401"/>
                  </a:lnTo>
                  <a:close/>
                  <a:moveTo>
                    <a:pt x="1102" y="369"/>
                  </a:moveTo>
                  <a:lnTo>
                    <a:pt x="1100" y="367"/>
                  </a:lnTo>
                  <a:lnTo>
                    <a:pt x="1102" y="365"/>
                  </a:lnTo>
                  <a:lnTo>
                    <a:pt x="1104" y="365"/>
                  </a:lnTo>
                  <a:lnTo>
                    <a:pt x="1104" y="365"/>
                  </a:lnTo>
                  <a:lnTo>
                    <a:pt x="1102" y="369"/>
                  </a:lnTo>
                  <a:lnTo>
                    <a:pt x="1102" y="369"/>
                  </a:lnTo>
                  <a:close/>
                  <a:moveTo>
                    <a:pt x="1098" y="388"/>
                  </a:moveTo>
                  <a:lnTo>
                    <a:pt x="1098" y="386"/>
                  </a:lnTo>
                  <a:lnTo>
                    <a:pt x="1096" y="384"/>
                  </a:lnTo>
                  <a:lnTo>
                    <a:pt x="1096" y="382"/>
                  </a:lnTo>
                  <a:lnTo>
                    <a:pt x="1098" y="382"/>
                  </a:lnTo>
                  <a:lnTo>
                    <a:pt x="1098" y="377"/>
                  </a:lnTo>
                  <a:lnTo>
                    <a:pt x="1098" y="375"/>
                  </a:lnTo>
                  <a:lnTo>
                    <a:pt x="1104" y="375"/>
                  </a:lnTo>
                  <a:lnTo>
                    <a:pt x="1102" y="384"/>
                  </a:lnTo>
                  <a:lnTo>
                    <a:pt x="1100" y="388"/>
                  </a:lnTo>
                  <a:lnTo>
                    <a:pt x="1100" y="388"/>
                  </a:lnTo>
                  <a:lnTo>
                    <a:pt x="1098" y="388"/>
                  </a:lnTo>
                  <a:lnTo>
                    <a:pt x="1098" y="388"/>
                  </a:lnTo>
                  <a:close/>
                  <a:moveTo>
                    <a:pt x="1071" y="379"/>
                  </a:moveTo>
                  <a:lnTo>
                    <a:pt x="1069" y="377"/>
                  </a:lnTo>
                  <a:lnTo>
                    <a:pt x="1071" y="375"/>
                  </a:lnTo>
                  <a:lnTo>
                    <a:pt x="1075" y="375"/>
                  </a:lnTo>
                  <a:lnTo>
                    <a:pt x="1075" y="375"/>
                  </a:lnTo>
                  <a:lnTo>
                    <a:pt x="1073" y="377"/>
                  </a:lnTo>
                  <a:lnTo>
                    <a:pt x="1073" y="379"/>
                  </a:lnTo>
                  <a:lnTo>
                    <a:pt x="1071" y="379"/>
                  </a:lnTo>
                  <a:lnTo>
                    <a:pt x="1071" y="379"/>
                  </a:lnTo>
                  <a:close/>
                  <a:moveTo>
                    <a:pt x="1064" y="384"/>
                  </a:moveTo>
                  <a:lnTo>
                    <a:pt x="1062" y="384"/>
                  </a:lnTo>
                  <a:lnTo>
                    <a:pt x="1064" y="382"/>
                  </a:lnTo>
                  <a:lnTo>
                    <a:pt x="1067" y="382"/>
                  </a:lnTo>
                  <a:lnTo>
                    <a:pt x="1064" y="384"/>
                  </a:lnTo>
                  <a:lnTo>
                    <a:pt x="1064" y="384"/>
                  </a:lnTo>
                  <a:lnTo>
                    <a:pt x="1064" y="384"/>
                  </a:lnTo>
                  <a:close/>
                  <a:moveTo>
                    <a:pt x="1069" y="394"/>
                  </a:moveTo>
                  <a:lnTo>
                    <a:pt x="1071" y="390"/>
                  </a:lnTo>
                  <a:lnTo>
                    <a:pt x="1069" y="390"/>
                  </a:lnTo>
                  <a:lnTo>
                    <a:pt x="1069" y="386"/>
                  </a:lnTo>
                  <a:lnTo>
                    <a:pt x="1071" y="386"/>
                  </a:lnTo>
                  <a:lnTo>
                    <a:pt x="1073" y="388"/>
                  </a:lnTo>
                  <a:lnTo>
                    <a:pt x="1075" y="390"/>
                  </a:lnTo>
                  <a:lnTo>
                    <a:pt x="1071" y="394"/>
                  </a:lnTo>
                  <a:lnTo>
                    <a:pt x="1069" y="394"/>
                  </a:lnTo>
                  <a:lnTo>
                    <a:pt x="1069" y="394"/>
                  </a:lnTo>
                  <a:close/>
                  <a:moveTo>
                    <a:pt x="1062" y="396"/>
                  </a:moveTo>
                  <a:lnTo>
                    <a:pt x="1058" y="396"/>
                  </a:lnTo>
                  <a:lnTo>
                    <a:pt x="1058" y="390"/>
                  </a:lnTo>
                  <a:lnTo>
                    <a:pt x="1060" y="390"/>
                  </a:lnTo>
                  <a:lnTo>
                    <a:pt x="1062" y="388"/>
                  </a:lnTo>
                  <a:lnTo>
                    <a:pt x="1064" y="388"/>
                  </a:lnTo>
                  <a:lnTo>
                    <a:pt x="1067" y="388"/>
                  </a:lnTo>
                  <a:lnTo>
                    <a:pt x="1067" y="390"/>
                  </a:lnTo>
                  <a:lnTo>
                    <a:pt x="1067" y="392"/>
                  </a:lnTo>
                  <a:lnTo>
                    <a:pt x="1067" y="394"/>
                  </a:lnTo>
                  <a:lnTo>
                    <a:pt x="1064" y="394"/>
                  </a:lnTo>
                  <a:lnTo>
                    <a:pt x="1062" y="396"/>
                  </a:lnTo>
                  <a:lnTo>
                    <a:pt x="1062" y="396"/>
                  </a:lnTo>
                  <a:lnTo>
                    <a:pt x="1062" y="396"/>
                  </a:lnTo>
                  <a:close/>
                  <a:moveTo>
                    <a:pt x="1052" y="398"/>
                  </a:moveTo>
                  <a:lnTo>
                    <a:pt x="1050" y="396"/>
                  </a:lnTo>
                  <a:lnTo>
                    <a:pt x="1052" y="396"/>
                  </a:lnTo>
                  <a:lnTo>
                    <a:pt x="1054" y="396"/>
                  </a:lnTo>
                  <a:lnTo>
                    <a:pt x="1052" y="398"/>
                  </a:lnTo>
                  <a:lnTo>
                    <a:pt x="1052" y="398"/>
                  </a:lnTo>
                  <a:lnTo>
                    <a:pt x="1052" y="398"/>
                  </a:lnTo>
                  <a:close/>
                  <a:moveTo>
                    <a:pt x="1010" y="405"/>
                  </a:moveTo>
                  <a:lnTo>
                    <a:pt x="1008" y="403"/>
                  </a:lnTo>
                  <a:lnTo>
                    <a:pt x="1005" y="403"/>
                  </a:lnTo>
                  <a:lnTo>
                    <a:pt x="1001" y="401"/>
                  </a:lnTo>
                  <a:lnTo>
                    <a:pt x="1001" y="396"/>
                  </a:lnTo>
                  <a:lnTo>
                    <a:pt x="1003" y="394"/>
                  </a:lnTo>
                  <a:lnTo>
                    <a:pt x="1003" y="392"/>
                  </a:lnTo>
                  <a:lnTo>
                    <a:pt x="1005" y="390"/>
                  </a:lnTo>
                  <a:lnTo>
                    <a:pt x="1005" y="390"/>
                  </a:lnTo>
                  <a:lnTo>
                    <a:pt x="1008" y="392"/>
                  </a:lnTo>
                  <a:lnTo>
                    <a:pt x="1010" y="392"/>
                  </a:lnTo>
                  <a:lnTo>
                    <a:pt x="1008" y="390"/>
                  </a:lnTo>
                  <a:lnTo>
                    <a:pt x="1008" y="386"/>
                  </a:lnTo>
                  <a:lnTo>
                    <a:pt x="1005" y="386"/>
                  </a:lnTo>
                  <a:lnTo>
                    <a:pt x="1003" y="384"/>
                  </a:lnTo>
                  <a:lnTo>
                    <a:pt x="1003" y="382"/>
                  </a:lnTo>
                  <a:lnTo>
                    <a:pt x="1003" y="379"/>
                  </a:lnTo>
                  <a:lnTo>
                    <a:pt x="1003" y="379"/>
                  </a:lnTo>
                  <a:lnTo>
                    <a:pt x="1005" y="382"/>
                  </a:lnTo>
                  <a:lnTo>
                    <a:pt x="1008" y="382"/>
                  </a:lnTo>
                  <a:lnTo>
                    <a:pt x="1008" y="379"/>
                  </a:lnTo>
                  <a:lnTo>
                    <a:pt x="1010" y="377"/>
                  </a:lnTo>
                  <a:lnTo>
                    <a:pt x="1012" y="379"/>
                  </a:lnTo>
                  <a:lnTo>
                    <a:pt x="1018" y="379"/>
                  </a:lnTo>
                  <a:lnTo>
                    <a:pt x="1020" y="379"/>
                  </a:lnTo>
                  <a:lnTo>
                    <a:pt x="1018" y="377"/>
                  </a:lnTo>
                  <a:lnTo>
                    <a:pt x="1014" y="377"/>
                  </a:lnTo>
                  <a:lnTo>
                    <a:pt x="1016" y="377"/>
                  </a:lnTo>
                  <a:lnTo>
                    <a:pt x="1022" y="375"/>
                  </a:lnTo>
                  <a:lnTo>
                    <a:pt x="1027" y="373"/>
                  </a:lnTo>
                  <a:lnTo>
                    <a:pt x="1031" y="373"/>
                  </a:lnTo>
                  <a:lnTo>
                    <a:pt x="1035" y="373"/>
                  </a:lnTo>
                  <a:lnTo>
                    <a:pt x="1039" y="373"/>
                  </a:lnTo>
                  <a:lnTo>
                    <a:pt x="1037" y="371"/>
                  </a:lnTo>
                  <a:lnTo>
                    <a:pt x="1020" y="367"/>
                  </a:lnTo>
                  <a:lnTo>
                    <a:pt x="1016" y="367"/>
                  </a:lnTo>
                  <a:lnTo>
                    <a:pt x="1014" y="367"/>
                  </a:lnTo>
                  <a:lnTo>
                    <a:pt x="1008" y="367"/>
                  </a:lnTo>
                  <a:lnTo>
                    <a:pt x="1003" y="365"/>
                  </a:lnTo>
                  <a:lnTo>
                    <a:pt x="1001" y="365"/>
                  </a:lnTo>
                  <a:lnTo>
                    <a:pt x="999" y="365"/>
                  </a:lnTo>
                  <a:lnTo>
                    <a:pt x="995" y="365"/>
                  </a:lnTo>
                  <a:lnTo>
                    <a:pt x="993" y="365"/>
                  </a:lnTo>
                  <a:lnTo>
                    <a:pt x="993" y="365"/>
                  </a:lnTo>
                  <a:lnTo>
                    <a:pt x="989" y="365"/>
                  </a:lnTo>
                  <a:lnTo>
                    <a:pt x="989" y="363"/>
                  </a:lnTo>
                  <a:lnTo>
                    <a:pt x="989" y="358"/>
                  </a:lnTo>
                  <a:lnTo>
                    <a:pt x="991" y="361"/>
                  </a:lnTo>
                  <a:lnTo>
                    <a:pt x="993" y="358"/>
                  </a:lnTo>
                  <a:lnTo>
                    <a:pt x="995" y="358"/>
                  </a:lnTo>
                  <a:lnTo>
                    <a:pt x="997" y="358"/>
                  </a:lnTo>
                  <a:lnTo>
                    <a:pt x="997" y="356"/>
                  </a:lnTo>
                  <a:lnTo>
                    <a:pt x="997" y="354"/>
                  </a:lnTo>
                  <a:lnTo>
                    <a:pt x="999" y="352"/>
                  </a:lnTo>
                  <a:lnTo>
                    <a:pt x="1003" y="352"/>
                  </a:lnTo>
                  <a:lnTo>
                    <a:pt x="1005" y="350"/>
                  </a:lnTo>
                  <a:lnTo>
                    <a:pt x="1005" y="354"/>
                  </a:lnTo>
                  <a:lnTo>
                    <a:pt x="1008" y="354"/>
                  </a:lnTo>
                  <a:lnTo>
                    <a:pt x="1008" y="361"/>
                  </a:lnTo>
                  <a:lnTo>
                    <a:pt x="1010" y="361"/>
                  </a:lnTo>
                  <a:lnTo>
                    <a:pt x="1012" y="358"/>
                  </a:lnTo>
                  <a:lnTo>
                    <a:pt x="1010" y="356"/>
                  </a:lnTo>
                  <a:lnTo>
                    <a:pt x="1008" y="352"/>
                  </a:lnTo>
                  <a:lnTo>
                    <a:pt x="1010" y="350"/>
                  </a:lnTo>
                  <a:lnTo>
                    <a:pt x="1014" y="348"/>
                  </a:lnTo>
                  <a:lnTo>
                    <a:pt x="1014" y="346"/>
                  </a:lnTo>
                  <a:lnTo>
                    <a:pt x="1012" y="344"/>
                  </a:lnTo>
                  <a:lnTo>
                    <a:pt x="1012" y="339"/>
                  </a:lnTo>
                  <a:lnTo>
                    <a:pt x="1016" y="337"/>
                  </a:lnTo>
                  <a:lnTo>
                    <a:pt x="1016" y="335"/>
                  </a:lnTo>
                  <a:lnTo>
                    <a:pt x="1020" y="333"/>
                  </a:lnTo>
                  <a:lnTo>
                    <a:pt x="1018" y="331"/>
                  </a:lnTo>
                  <a:lnTo>
                    <a:pt x="1016" y="331"/>
                  </a:lnTo>
                  <a:lnTo>
                    <a:pt x="1014" y="331"/>
                  </a:lnTo>
                  <a:lnTo>
                    <a:pt x="1016" y="329"/>
                  </a:lnTo>
                  <a:lnTo>
                    <a:pt x="1018" y="325"/>
                  </a:lnTo>
                  <a:lnTo>
                    <a:pt x="1020" y="325"/>
                  </a:lnTo>
                  <a:lnTo>
                    <a:pt x="1024" y="323"/>
                  </a:lnTo>
                  <a:lnTo>
                    <a:pt x="1027" y="323"/>
                  </a:lnTo>
                  <a:lnTo>
                    <a:pt x="1027" y="327"/>
                  </a:lnTo>
                  <a:lnTo>
                    <a:pt x="1029" y="329"/>
                  </a:lnTo>
                  <a:lnTo>
                    <a:pt x="1029" y="331"/>
                  </a:lnTo>
                  <a:lnTo>
                    <a:pt x="1027" y="333"/>
                  </a:lnTo>
                  <a:lnTo>
                    <a:pt x="1029" y="337"/>
                  </a:lnTo>
                  <a:lnTo>
                    <a:pt x="1031" y="339"/>
                  </a:lnTo>
                  <a:lnTo>
                    <a:pt x="1033" y="350"/>
                  </a:lnTo>
                  <a:lnTo>
                    <a:pt x="1031" y="354"/>
                  </a:lnTo>
                  <a:lnTo>
                    <a:pt x="1031" y="356"/>
                  </a:lnTo>
                  <a:lnTo>
                    <a:pt x="1035" y="358"/>
                  </a:lnTo>
                  <a:lnTo>
                    <a:pt x="1039" y="354"/>
                  </a:lnTo>
                  <a:lnTo>
                    <a:pt x="1037" y="352"/>
                  </a:lnTo>
                  <a:lnTo>
                    <a:pt x="1037" y="346"/>
                  </a:lnTo>
                  <a:lnTo>
                    <a:pt x="1041" y="346"/>
                  </a:lnTo>
                  <a:lnTo>
                    <a:pt x="1041" y="342"/>
                  </a:lnTo>
                  <a:lnTo>
                    <a:pt x="1035" y="337"/>
                  </a:lnTo>
                  <a:lnTo>
                    <a:pt x="1035" y="335"/>
                  </a:lnTo>
                  <a:lnTo>
                    <a:pt x="1039" y="337"/>
                  </a:lnTo>
                  <a:lnTo>
                    <a:pt x="1043" y="339"/>
                  </a:lnTo>
                  <a:lnTo>
                    <a:pt x="1041" y="335"/>
                  </a:lnTo>
                  <a:lnTo>
                    <a:pt x="1037" y="331"/>
                  </a:lnTo>
                  <a:lnTo>
                    <a:pt x="1037" y="327"/>
                  </a:lnTo>
                  <a:lnTo>
                    <a:pt x="1037" y="325"/>
                  </a:lnTo>
                  <a:lnTo>
                    <a:pt x="1039" y="318"/>
                  </a:lnTo>
                  <a:lnTo>
                    <a:pt x="1041" y="318"/>
                  </a:lnTo>
                  <a:lnTo>
                    <a:pt x="1043" y="316"/>
                  </a:lnTo>
                  <a:lnTo>
                    <a:pt x="1045" y="314"/>
                  </a:lnTo>
                  <a:lnTo>
                    <a:pt x="1050" y="316"/>
                  </a:lnTo>
                  <a:lnTo>
                    <a:pt x="1050" y="316"/>
                  </a:lnTo>
                  <a:lnTo>
                    <a:pt x="1054" y="312"/>
                  </a:lnTo>
                  <a:lnTo>
                    <a:pt x="1054" y="312"/>
                  </a:lnTo>
                  <a:lnTo>
                    <a:pt x="1056" y="314"/>
                  </a:lnTo>
                  <a:lnTo>
                    <a:pt x="1056" y="316"/>
                  </a:lnTo>
                  <a:lnTo>
                    <a:pt x="1060" y="318"/>
                  </a:lnTo>
                  <a:lnTo>
                    <a:pt x="1062" y="316"/>
                  </a:lnTo>
                  <a:lnTo>
                    <a:pt x="1064" y="318"/>
                  </a:lnTo>
                  <a:lnTo>
                    <a:pt x="1062" y="327"/>
                  </a:lnTo>
                  <a:lnTo>
                    <a:pt x="1060" y="329"/>
                  </a:lnTo>
                  <a:lnTo>
                    <a:pt x="1060" y="333"/>
                  </a:lnTo>
                  <a:lnTo>
                    <a:pt x="1062" y="333"/>
                  </a:lnTo>
                  <a:lnTo>
                    <a:pt x="1064" y="331"/>
                  </a:lnTo>
                  <a:lnTo>
                    <a:pt x="1067" y="331"/>
                  </a:lnTo>
                  <a:lnTo>
                    <a:pt x="1069" y="329"/>
                  </a:lnTo>
                  <a:lnTo>
                    <a:pt x="1069" y="323"/>
                  </a:lnTo>
                  <a:lnTo>
                    <a:pt x="1071" y="320"/>
                  </a:lnTo>
                  <a:lnTo>
                    <a:pt x="1075" y="323"/>
                  </a:lnTo>
                  <a:lnTo>
                    <a:pt x="1077" y="323"/>
                  </a:lnTo>
                  <a:lnTo>
                    <a:pt x="1077" y="318"/>
                  </a:lnTo>
                  <a:lnTo>
                    <a:pt x="1077" y="316"/>
                  </a:lnTo>
                  <a:lnTo>
                    <a:pt x="1079" y="316"/>
                  </a:lnTo>
                  <a:lnTo>
                    <a:pt x="1081" y="320"/>
                  </a:lnTo>
                  <a:lnTo>
                    <a:pt x="1079" y="323"/>
                  </a:lnTo>
                  <a:lnTo>
                    <a:pt x="1081" y="325"/>
                  </a:lnTo>
                  <a:lnTo>
                    <a:pt x="1079" y="327"/>
                  </a:lnTo>
                  <a:lnTo>
                    <a:pt x="1077" y="327"/>
                  </a:lnTo>
                  <a:lnTo>
                    <a:pt x="1079" y="329"/>
                  </a:lnTo>
                  <a:lnTo>
                    <a:pt x="1083" y="331"/>
                  </a:lnTo>
                  <a:lnTo>
                    <a:pt x="1086" y="335"/>
                  </a:lnTo>
                  <a:lnTo>
                    <a:pt x="1083" y="337"/>
                  </a:lnTo>
                  <a:lnTo>
                    <a:pt x="1079" y="342"/>
                  </a:lnTo>
                  <a:lnTo>
                    <a:pt x="1077" y="346"/>
                  </a:lnTo>
                  <a:lnTo>
                    <a:pt x="1077" y="352"/>
                  </a:lnTo>
                  <a:lnTo>
                    <a:pt x="1075" y="354"/>
                  </a:lnTo>
                  <a:lnTo>
                    <a:pt x="1073" y="356"/>
                  </a:lnTo>
                  <a:lnTo>
                    <a:pt x="1069" y="361"/>
                  </a:lnTo>
                  <a:lnTo>
                    <a:pt x="1067" y="363"/>
                  </a:lnTo>
                  <a:lnTo>
                    <a:pt x="1062" y="367"/>
                  </a:lnTo>
                  <a:lnTo>
                    <a:pt x="1062" y="369"/>
                  </a:lnTo>
                  <a:lnTo>
                    <a:pt x="1062" y="373"/>
                  </a:lnTo>
                  <a:lnTo>
                    <a:pt x="1058" y="373"/>
                  </a:lnTo>
                  <a:lnTo>
                    <a:pt x="1056" y="371"/>
                  </a:lnTo>
                  <a:lnTo>
                    <a:pt x="1054" y="373"/>
                  </a:lnTo>
                  <a:lnTo>
                    <a:pt x="1056" y="375"/>
                  </a:lnTo>
                  <a:lnTo>
                    <a:pt x="1060" y="377"/>
                  </a:lnTo>
                  <a:lnTo>
                    <a:pt x="1060" y="379"/>
                  </a:lnTo>
                  <a:lnTo>
                    <a:pt x="1054" y="386"/>
                  </a:lnTo>
                  <a:lnTo>
                    <a:pt x="1054" y="388"/>
                  </a:lnTo>
                  <a:lnTo>
                    <a:pt x="1054" y="386"/>
                  </a:lnTo>
                  <a:lnTo>
                    <a:pt x="1054" y="384"/>
                  </a:lnTo>
                  <a:lnTo>
                    <a:pt x="1050" y="384"/>
                  </a:lnTo>
                  <a:lnTo>
                    <a:pt x="1048" y="384"/>
                  </a:lnTo>
                  <a:lnTo>
                    <a:pt x="1048" y="386"/>
                  </a:lnTo>
                  <a:lnTo>
                    <a:pt x="1045" y="388"/>
                  </a:lnTo>
                  <a:lnTo>
                    <a:pt x="1043" y="390"/>
                  </a:lnTo>
                  <a:lnTo>
                    <a:pt x="1039" y="392"/>
                  </a:lnTo>
                  <a:lnTo>
                    <a:pt x="1039" y="394"/>
                  </a:lnTo>
                  <a:lnTo>
                    <a:pt x="1041" y="396"/>
                  </a:lnTo>
                  <a:lnTo>
                    <a:pt x="1043" y="394"/>
                  </a:lnTo>
                  <a:lnTo>
                    <a:pt x="1043" y="396"/>
                  </a:lnTo>
                  <a:lnTo>
                    <a:pt x="1041" y="401"/>
                  </a:lnTo>
                  <a:lnTo>
                    <a:pt x="1041" y="401"/>
                  </a:lnTo>
                  <a:lnTo>
                    <a:pt x="1041" y="405"/>
                  </a:lnTo>
                  <a:lnTo>
                    <a:pt x="1041" y="407"/>
                  </a:lnTo>
                  <a:lnTo>
                    <a:pt x="1039" y="403"/>
                  </a:lnTo>
                  <a:lnTo>
                    <a:pt x="1037" y="398"/>
                  </a:lnTo>
                  <a:lnTo>
                    <a:pt x="1037" y="396"/>
                  </a:lnTo>
                  <a:lnTo>
                    <a:pt x="1035" y="398"/>
                  </a:lnTo>
                  <a:lnTo>
                    <a:pt x="1035" y="403"/>
                  </a:lnTo>
                  <a:lnTo>
                    <a:pt x="1037" y="405"/>
                  </a:lnTo>
                  <a:lnTo>
                    <a:pt x="1033" y="409"/>
                  </a:lnTo>
                  <a:lnTo>
                    <a:pt x="1022" y="407"/>
                  </a:lnTo>
                  <a:lnTo>
                    <a:pt x="1022" y="405"/>
                  </a:lnTo>
                  <a:lnTo>
                    <a:pt x="1020" y="403"/>
                  </a:lnTo>
                  <a:lnTo>
                    <a:pt x="1018" y="405"/>
                  </a:lnTo>
                  <a:lnTo>
                    <a:pt x="1016" y="405"/>
                  </a:lnTo>
                  <a:lnTo>
                    <a:pt x="1016" y="403"/>
                  </a:lnTo>
                  <a:lnTo>
                    <a:pt x="1018" y="398"/>
                  </a:lnTo>
                  <a:lnTo>
                    <a:pt x="1014" y="401"/>
                  </a:lnTo>
                  <a:lnTo>
                    <a:pt x="1012" y="405"/>
                  </a:lnTo>
                  <a:lnTo>
                    <a:pt x="1010" y="405"/>
                  </a:lnTo>
                  <a:lnTo>
                    <a:pt x="1010" y="405"/>
                  </a:lnTo>
                  <a:close/>
                  <a:moveTo>
                    <a:pt x="750" y="295"/>
                  </a:moveTo>
                  <a:lnTo>
                    <a:pt x="748" y="293"/>
                  </a:lnTo>
                  <a:lnTo>
                    <a:pt x="750" y="289"/>
                  </a:lnTo>
                  <a:lnTo>
                    <a:pt x="759" y="283"/>
                  </a:lnTo>
                  <a:lnTo>
                    <a:pt x="765" y="280"/>
                  </a:lnTo>
                  <a:lnTo>
                    <a:pt x="767" y="278"/>
                  </a:lnTo>
                  <a:lnTo>
                    <a:pt x="771" y="278"/>
                  </a:lnTo>
                  <a:lnTo>
                    <a:pt x="776" y="274"/>
                  </a:lnTo>
                  <a:lnTo>
                    <a:pt x="782" y="274"/>
                  </a:lnTo>
                  <a:lnTo>
                    <a:pt x="784" y="272"/>
                  </a:lnTo>
                  <a:lnTo>
                    <a:pt x="786" y="272"/>
                  </a:lnTo>
                  <a:lnTo>
                    <a:pt x="793" y="270"/>
                  </a:lnTo>
                  <a:lnTo>
                    <a:pt x="795" y="272"/>
                  </a:lnTo>
                  <a:lnTo>
                    <a:pt x="795" y="274"/>
                  </a:lnTo>
                  <a:lnTo>
                    <a:pt x="788" y="278"/>
                  </a:lnTo>
                  <a:lnTo>
                    <a:pt x="782" y="283"/>
                  </a:lnTo>
                  <a:lnTo>
                    <a:pt x="769" y="291"/>
                  </a:lnTo>
                  <a:lnTo>
                    <a:pt x="767" y="295"/>
                  </a:lnTo>
                  <a:lnTo>
                    <a:pt x="763" y="297"/>
                  </a:lnTo>
                  <a:lnTo>
                    <a:pt x="761" y="297"/>
                  </a:lnTo>
                  <a:lnTo>
                    <a:pt x="759" y="299"/>
                  </a:lnTo>
                  <a:lnTo>
                    <a:pt x="757" y="299"/>
                  </a:lnTo>
                  <a:lnTo>
                    <a:pt x="755" y="295"/>
                  </a:lnTo>
                  <a:lnTo>
                    <a:pt x="753" y="295"/>
                  </a:lnTo>
                  <a:lnTo>
                    <a:pt x="750" y="295"/>
                  </a:lnTo>
                  <a:lnTo>
                    <a:pt x="750" y="295"/>
                  </a:lnTo>
                  <a:close/>
                  <a:moveTo>
                    <a:pt x="942" y="377"/>
                  </a:moveTo>
                  <a:lnTo>
                    <a:pt x="942" y="375"/>
                  </a:lnTo>
                  <a:lnTo>
                    <a:pt x="942" y="373"/>
                  </a:lnTo>
                  <a:lnTo>
                    <a:pt x="946" y="373"/>
                  </a:lnTo>
                  <a:lnTo>
                    <a:pt x="949" y="369"/>
                  </a:lnTo>
                  <a:lnTo>
                    <a:pt x="949" y="367"/>
                  </a:lnTo>
                  <a:lnTo>
                    <a:pt x="955" y="365"/>
                  </a:lnTo>
                  <a:lnTo>
                    <a:pt x="955" y="363"/>
                  </a:lnTo>
                  <a:lnTo>
                    <a:pt x="959" y="363"/>
                  </a:lnTo>
                  <a:lnTo>
                    <a:pt x="959" y="367"/>
                  </a:lnTo>
                  <a:lnTo>
                    <a:pt x="959" y="369"/>
                  </a:lnTo>
                  <a:lnTo>
                    <a:pt x="959" y="373"/>
                  </a:lnTo>
                  <a:lnTo>
                    <a:pt x="959" y="377"/>
                  </a:lnTo>
                  <a:lnTo>
                    <a:pt x="955" y="382"/>
                  </a:lnTo>
                  <a:lnTo>
                    <a:pt x="953" y="379"/>
                  </a:lnTo>
                  <a:lnTo>
                    <a:pt x="951" y="382"/>
                  </a:lnTo>
                  <a:lnTo>
                    <a:pt x="946" y="382"/>
                  </a:lnTo>
                  <a:lnTo>
                    <a:pt x="946" y="379"/>
                  </a:lnTo>
                  <a:lnTo>
                    <a:pt x="942" y="377"/>
                  </a:lnTo>
                  <a:lnTo>
                    <a:pt x="942" y="377"/>
                  </a:lnTo>
                  <a:close/>
                  <a:moveTo>
                    <a:pt x="788" y="371"/>
                  </a:moveTo>
                  <a:lnTo>
                    <a:pt x="790" y="367"/>
                  </a:lnTo>
                  <a:lnTo>
                    <a:pt x="790" y="365"/>
                  </a:lnTo>
                  <a:lnTo>
                    <a:pt x="790" y="358"/>
                  </a:lnTo>
                  <a:lnTo>
                    <a:pt x="797" y="356"/>
                  </a:lnTo>
                  <a:lnTo>
                    <a:pt x="803" y="358"/>
                  </a:lnTo>
                  <a:lnTo>
                    <a:pt x="805" y="356"/>
                  </a:lnTo>
                  <a:lnTo>
                    <a:pt x="809" y="356"/>
                  </a:lnTo>
                  <a:lnTo>
                    <a:pt x="814" y="356"/>
                  </a:lnTo>
                  <a:lnTo>
                    <a:pt x="818" y="354"/>
                  </a:lnTo>
                  <a:lnTo>
                    <a:pt x="824" y="354"/>
                  </a:lnTo>
                  <a:lnTo>
                    <a:pt x="830" y="356"/>
                  </a:lnTo>
                  <a:lnTo>
                    <a:pt x="837" y="356"/>
                  </a:lnTo>
                  <a:lnTo>
                    <a:pt x="839" y="356"/>
                  </a:lnTo>
                  <a:lnTo>
                    <a:pt x="841" y="354"/>
                  </a:lnTo>
                  <a:lnTo>
                    <a:pt x="852" y="354"/>
                  </a:lnTo>
                  <a:lnTo>
                    <a:pt x="852" y="352"/>
                  </a:lnTo>
                  <a:lnTo>
                    <a:pt x="856" y="350"/>
                  </a:lnTo>
                  <a:lnTo>
                    <a:pt x="854" y="348"/>
                  </a:lnTo>
                  <a:lnTo>
                    <a:pt x="852" y="350"/>
                  </a:lnTo>
                  <a:lnTo>
                    <a:pt x="845" y="350"/>
                  </a:lnTo>
                  <a:lnTo>
                    <a:pt x="845" y="348"/>
                  </a:lnTo>
                  <a:lnTo>
                    <a:pt x="839" y="350"/>
                  </a:lnTo>
                  <a:lnTo>
                    <a:pt x="835" y="350"/>
                  </a:lnTo>
                  <a:lnTo>
                    <a:pt x="835" y="348"/>
                  </a:lnTo>
                  <a:lnTo>
                    <a:pt x="833" y="346"/>
                  </a:lnTo>
                  <a:lnTo>
                    <a:pt x="828" y="348"/>
                  </a:lnTo>
                  <a:lnTo>
                    <a:pt x="824" y="348"/>
                  </a:lnTo>
                  <a:lnTo>
                    <a:pt x="822" y="350"/>
                  </a:lnTo>
                  <a:lnTo>
                    <a:pt x="820" y="348"/>
                  </a:lnTo>
                  <a:lnTo>
                    <a:pt x="816" y="348"/>
                  </a:lnTo>
                  <a:lnTo>
                    <a:pt x="812" y="348"/>
                  </a:lnTo>
                  <a:lnTo>
                    <a:pt x="812" y="344"/>
                  </a:lnTo>
                  <a:lnTo>
                    <a:pt x="816" y="339"/>
                  </a:lnTo>
                  <a:lnTo>
                    <a:pt x="820" y="337"/>
                  </a:lnTo>
                  <a:lnTo>
                    <a:pt x="818" y="337"/>
                  </a:lnTo>
                  <a:lnTo>
                    <a:pt x="814" y="337"/>
                  </a:lnTo>
                  <a:lnTo>
                    <a:pt x="809" y="342"/>
                  </a:lnTo>
                  <a:lnTo>
                    <a:pt x="807" y="337"/>
                  </a:lnTo>
                  <a:lnTo>
                    <a:pt x="807" y="337"/>
                  </a:lnTo>
                  <a:lnTo>
                    <a:pt x="805" y="342"/>
                  </a:lnTo>
                  <a:lnTo>
                    <a:pt x="799" y="346"/>
                  </a:lnTo>
                  <a:lnTo>
                    <a:pt x="799" y="348"/>
                  </a:lnTo>
                  <a:lnTo>
                    <a:pt x="795" y="348"/>
                  </a:lnTo>
                  <a:lnTo>
                    <a:pt x="790" y="346"/>
                  </a:lnTo>
                  <a:lnTo>
                    <a:pt x="790" y="342"/>
                  </a:lnTo>
                  <a:lnTo>
                    <a:pt x="793" y="339"/>
                  </a:lnTo>
                  <a:lnTo>
                    <a:pt x="788" y="339"/>
                  </a:lnTo>
                  <a:lnTo>
                    <a:pt x="788" y="339"/>
                  </a:lnTo>
                  <a:lnTo>
                    <a:pt x="786" y="344"/>
                  </a:lnTo>
                  <a:lnTo>
                    <a:pt x="784" y="346"/>
                  </a:lnTo>
                  <a:lnTo>
                    <a:pt x="780" y="344"/>
                  </a:lnTo>
                  <a:lnTo>
                    <a:pt x="780" y="339"/>
                  </a:lnTo>
                  <a:lnTo>
                    <a:pt x="776" y="335"/>
                  </a:lnTo>
                  <a:lnTo>
                    <a:pt x="778" y="333"/>
                  </a:lnTo>
                  <a:lnTo>
                    <a:pt x="776" y="333"/>
                  </a:lnTo>
                  <a:lnTo>
                    <a:pt x="776" y="335"/>
                  </a:lnTo>
                  <a:lnTo>
                    <a:pt x="774" y="335"/>
                  </a:lnTo>
                  <a:lnTo>
                    <a:pt x="769" y="331"/>
                  </a:lnTo>
                  <a:lnTo>
                    <a:pt x="761" y="327"/>
                  </a:lnTo>
                  <a:lnTo>
                    <a:pt x="761" y="325"/>
                  </a:lnTo>
                  <a:lnTo>
                    <a:pt x="767" y="325"/>
                  </a:lnTo>
                  <a:lnTo>
                    <a:pt x="767" y="320"/>
                  </a:lnTo>
                  <a:lnTo>
                    <a:pt x="765" y="318"/>
                  </a:lnTo>
                  <a:lnTo>
                    <a:pt x="771" y="312"/>
                  </a:lnTo>
                  <a:lnTo>
                    <a:pt x="776" y="312"/>
                  </a:lnTo>
                  <a:lnTo>
                    <a:pt x="778" y="312"/>
                  </a:lnTo>
                  <a:lnTo>
                    <a:pt x="786" y="312"/>
                  </a:lnTo>
                  <a:lnTo>
                    <a:pt x="790" y="314"/>
                  </a:lnTo>
                  <a:lnTo>
                    <a:pt x="795" y="316"/>
                  </a:lnTo>
                  <a:lnTo>
                    <a:pt x="799" y="314"/>
                  </a:lnTo>
                  <a:lnTo>
                    <a:pt x="803" y="314"/>
                  </a:lnTo>
                  <a:lnTo>
                    <a:pt x="807" y="310"/>
                  </a:lnTo>
                  <a:lnTo>
                    <a:pt x="805" y="308"/>
                  </a:lnTo>
                  <a:lnTo>
                    <a:pt x="803" y="306"/>
                  </a:lnTo>
                  <a:lnTo>
                    <a:pt x="799" y="306"/>
                  </a:lnTo>
                  <a:lnTo>
                    <a:pt x="795" y="308"/>
                  </a:lnTo>
                  <a:lnTo>
                    <a:pt x="788" y="306"/>
                  </a:lnTo>
                  <a:lnTo>
                    <a:pt x="784" y="306"/>
                  </a:lnTo>
                  <a:lnTo>
                    <a:pt x="782" y="304"/>
                  </a:lnTo>
                  <a:lnTo>
                    <a:pt x="788" y="297"/>
                  </a:lnTo>
                  <a:lnTo>
                    <a:pt x="793" y="293"/>
                  </a:lnTo>
                  <a:lnTo>
                    <a:pt x="797" y="291"/>
                  </a:lnTo>
                  <a:lnTo>
                    <a:pt x="799" y="293"/>
                  </a:lnTo>
                  <a:lnTo>
                    <a:pt x="807" y="291"/>
                  </a:lnTo>
                  <a:lnTo>
                    <a:pt x="816" y="293"/>
                  </a:lnTo>
                  <a:lnTo>
                    <a:pt x="820" y="293"/>
                  </a:lnTo>
                  <a:lnTo>
                    <a:pt x="822" y="293"/>
                  </a:lnTo>
                  <a:lnTo>
                    <a:pt x="822" y="291"/>
                  </a:lnTo>
                  <a:lnTo>
                    <a:pt x="820" y="291"/>
                  </a:lnTo>
                  <a:lnTo>
                    <a:pt x="816" y="289"/>
                  </a:lnTo>
                  <a:lnTo>
                    <a:pt x="812" y="289"/>
                  </a:lnTo>
                  <a:lnTo>
                    <a:pt x="803" y="287"/>
                  </a:lnTo>
                  <a:lnTo>
                    <a:pt x="801" y="283"/>
                  </a:lnTo>
                  <a:lnTo>
                    <a:pt x="805" y="278"/>
                  </a:lnTo>
                  <a:lnTo>
                    <a:pt x="807" y="276"/>
                  </a:lnTo>
                  <a:lnTo>
                    <a:pt x="809" y="274"/>
                  </a:lnTo>
                  <a:lnTo>
                    <a:pt x="812" y="274"/>
                  </a:lnTo>
                  <a:lnTo>
                    <a:pt x="818" y="272"/>
                  </a:lnTo>
                  <a:lnTo>
                    <a:pt x="820" y="272"/>
                  </a:lnTo>
                  <a:lnTo>
                    <a:pt x="822" y="274"/>
                  </a:lnTo>
                  <a:lnTo>
                    <a:pt x="826" y="274"/>
                  </a:lnTo>
                  <a:lnTo>
                    <a:pt x="830" y="276"/>
                  </a:lnTo>
                  <a:lnTo>
                    <a:pt x="833" y="278"/>
                  </a:lnTo>
                  <a:lnTo>
                    <a:pt x="830" y="274"/>
                  </a:lnTo>
                  <a:lnTo>
                    <a:pt x="826" y="272"/>
                  </a:lnTo>
                  <a:lnTo>
                    <a:pt x="826" y="268"/>
                  </a:lnTo>
                  <a:lnTo>
                    <a:pt x="824" y="266"/>
                  </a:lnTo>
                  <a:lnTo>
                    <a:pt x="826" y="264"/>
                  </a:lnTo>
                  <a:lnTo>
                    <a:pt x="837" y="261"/>
                  </a:lnTo>
                  <a:lnTo>
                    <a:pt x="841" y="264"/>
                  </a:lnTo>
                  <a:lnTo>
                    <a:pt x="847" y="264"/>
                  </a:lnTo>
                  <a:lnTo>
                    <a:pt x="852" y="266"/>
                  </a:lnTo>
                  <a:lnTo>
                    <a:pt x="852" y="272"/>
                  </a:lnTo>
                  <a:lnTo>
                    <a:pt x="849" y="274"/>
                  </a:lnTo>
                  <a:lnTo>
                    <a:pt x="845" y="278"/>
                  </a:lnTo>
                  <a:lnTo>
                    <a:pt x="847" y="283"/>
                  </a:lnTo>
                  <a:lnTo>
                    <a:pt x="856" y="283"/>
                  </a:lnTo>
                  <a:lnTo>
                    <a:pt x="858" y="280"/>
                  </a:lnTo>
                  <a:lnTo>
                    <a:pt x="860" y="283"/>
                  </a:lnTo>
                  <a:lnTo>
                    <a:pt x="862" y="283"/>
                  </a:lnTo>
                  <a:lnTo>
                    <a:pt x="864" y="285"/>
                  </a:lnTo>
                  <a:lnTo>
                    <a:pt x="864" y="287"/>
                  </a:lnTo>
                  <a:lnTo>
                    <a:pt x="866" y="289"/>
                  </a:lnTo>
                  <a:lnTo>
                    <a:pt x="866" y="291"/>
                  </a:lnTo>
                  <a:lnTo>
                    <a:pt x="864" y="293"/>
                  </a:lnTo>
                  <a:lnTo>
                    <a:pt x="862" y="295"/>
                  </a:lnTo>
                  <a:lnTo>
                    <a:pt x="866" y="299"/>
                  </a:lnTo>
                  <a:lnTo>
                    <a:pt x="866" y="308"/>
                  </a:lnTo>
                  <a:lnTo>
                    <a:pt x="864" y="310"/>
                  </a:lnTo>
                  <a:lnTo>
                    <a:pt x="860" y="310"/>
                  </a:lnTo>
                  <a:lnTo>
                    <a:pt x="858" y="312"/>
                  </a:lnTo>
                  <a:lnTo>
                    <a:pt x="858" y="314"/>
                  </a:lnTo>
                  <a:lnTo>
                    <a:pt x="862" y="312"/>
                  </a:lnTo>
                  <a:lnTo>
                    <a:pt x="866" y="314"/>
                  </a:lnTo>
                  <a:lnTo>
                    <a:pt x="868" y="314"/>
                  </a:lnTo>
                  <a:lnTo>
                    <a:pt x="866" y="323"/>
                  </a:lnTo>
                  <a:lnTo>
                    <a:pt x="864" y="325"/>
                  </a:lnTo>
                  <a:lnTo>
                    <a:pt x="862" y="333"/>
                  </a:lnTo>
                  <a:lnTo>
                    <a:pt x="864" y="333"/>
                  </a:lnTo>
                  <a:lnTo>
                    <a:pt x="871" y="333"/>
                  </a:lnTo>
                  <a:lnTo>
                    <a:pt x="873" y="329"/>
                  </a:lnTo>
                  <a:lnTo>
                    <a:pt x="873" y="331"/>
                  </a:lnTo>
                  <a:lnTo>
                    <a:pt x="875" y="335"/>
                  </a:lnTo>
                  <a:lnTo>
                    <a:pt x="879" y="335"/>
                  </a:lnTo>
                  <a:lnTo>
                    <a:pt x="881" y="335"/>
                  </a:lnTo>
                  <a:lnTo>
                    <a:pt x="887" y="337"/>
                  </a:lnTo>
                  <a:lnTo>
                    <a:pt x="892" y="342"/>
                  </a:lnTo>
                  <a:lnTo>
                    <a:pt x="894" y="339"/>
                  </a:lnTo>
                  <a:lnTo>
                    <a:pt x="894" y="337"/>
                  </a:lnTo>
                  <a:lnTo>
                    <a:pt x="892" y="335"/>
                  </a:lnTo>
                  <a:lnTo>
                    <a:pt x="898" y="333"/>
                  </a:lnTo>
                  <a:lnTo>
                    <a:pt x="896" y="327"/>
                  </a:lnTo>
                  <a:lnTo>
                    <a:pt x="894" y="323"/>
                  </a:lnTo>
                  <a:lnTo>
                    <a:pt x="894" y="320"/>
                  </a:lnTo>
                  <a:lnTo>
                    <a:pt x="892" y="316"/>
                  </a:lnTo>
                  <a:lnTo>
                    <a:pt x="894" y="314"/>
                  </a:lnTo>
                  <a:lnTo>
                    <a:pt x="896" y="314"/>
                  </a:lnTo>
                  <a:lnTo>
                    <a:pt x="900" y="312"/>
                  </a:lnTo>
                  <a:lnTo>
                    <a:pt x="904" y="312"/>
                  </a:lnTo>
                  <a:lnTo>
                    <a:pt x="906" y="308"/>
                  </a:lnTo>
                  <a:lnTo>
                    <a:pt x="904" y="302"/>
                  </a:lnTo>
                  <a:lnTo>
                    <a:pt x="902" y="299"/>
                  </a:lnTo>
                  <a:lnTo>
                    <a:pt x="902" y="295"/>
                  </a:lnTo>
                  <a:lnTo>
                    <a:pt x="900" y="289"/>
                  </a:lnTo>
                  <a:lnTo>
                    <a:pt x="904" y="285"/>
                  </a:lnTo>
                  <a:lnTo>
                    <a:pt x="908" y="283"/>
                  </a:lnTo>
                  <a:lnTo>
                    <a:pt x="911" y="283"/>
                  </a:lnTo>
                  <a:lnTo>
                    <a:pt x="915" y="285"/>
                  </a:lnTo>
                  <a:lnTo>
                    <a:pt x="913" y="280"/>
                  </a:lnTo>
                  <a:lnTo>
                    <a:pt x="915" y="278"/>
                  </a:lnTo>
                  <a:lnTo>
                    <a:pt x="919" y="276"/>
                  </a:lnTo>
                  <a:lnTo>
                    <a:pt x="927" y="268"/>
                  </a:lnTo>
                  <a:lnTo>
                    <a:pt x="930" y="268"/>
                  </a:lnTo>
                  <a:lnTo>
                    <a:pt x="936" y="272"/>
                  </a:lnTo>
                  <a:lnTo>
                    <a:pt x="936" y="274"/>
                  </a:lnTo>
                  <a:lnTo>
                    <a:pt x="936" y="276"/>
                  </a:lnTo>
                  <a:lnTo>
                    <a:pt x="936" y="278"/>
                  </a:lnTo>
                  <a:lnTo>
                    <a:pt x="932" y="278"/>
                  </a:lnTo>
                  <a:lnTo>
                    <a:pt x="930" y="280"/>
                  </a:lnTo>
                  <a:lnTo>
                    <a:pt x="930" y="285"/>
                  </a:lnTo>
                  <a:lnTo>
                    <a:pt x="930" y="289"/>
                  </a:lnTo>
                  <a:lnTo>
                    <a:pt x="930" y="293"/>
                  </a:lnTo>
                  <a:lnTo>
                    <a:pt x="930" y="295"/>
                  </a:lnTo>
                  <a:lnTo>
                    <a:pt x="930" y="304"/>
                  </a:lnTo>
                  <a:lnTo>
                    <a:pt x="927" y="306"/>
                  </a:lnTo>
                  <a:lnTo>
                    <a:pt x="925" y="306"/>
                  </a:lnTo>
                  <a:lnTo>
                    <a:pt x="921" y="312"/>
                  </a:lnTo>
                  <a:lnTo>
                    <a:pt x="917" y="314"/>
                  </a:lnTo>
                  <a:lnTo>
                    <a:pt x="917" y="314"/>
                  </a:lnTo>
                  <a:lnTo>
                    <a:pt x="919" y="314"/>
                  </a:lnTo>
                  <a:lnTo>
                    <a:pt x="923" y="314"/>
                  </a:lnTo>
                  <a:lnTo>
                    <a:pt x="927" y="314"/>
                  </a:lnTo>
                  <a:lnTo>
                    <a:pt x="930" y="316"/>
                  </a:lnTo>
                  <a:lnTo>
                    <a:pt x="927" y="320"/>
                  </a:lnTo>
                  <a:lnTo>
                    <a:pt x="921" y="325"/>
                  </a:lnTo>
                  <a:lnTo>
                    <a:pt x="915" y="329"/>
                  </a:lnTo>
                  <a:lnTo>
                    <a:pt x="913" y="333"/>
                  </a:lnTo>
                  <a:lnTo>
                    <a:pt x="915" y="335"/>
                  </a:lnTo>
                  <a:lnTo>
                    <a:pt x="917" y="331"/>
                  </a:lnTo>
                  <a:lnTo>
                    <a:pt x="923" y="327"/>
                  </a:lnTo>
                  <a:lnTo>
                    <a:pt x="927" y="325"/>
                  </a:lnTo>
                  <a:lnTo>
                    <a:pt x="930" y="325"/>
                  </a:lnTo>
                  <a:lnTo>
                    <a:pt x="934" y="327"/>
                  </a:lnTo>
                  <a:lnTo>
                    <a:pt x="934" y="331"/>
                  </a:lnTo>
                  <a:lnTo>
                    <a:pt x="930" y="337"/>
                  </a:lnTo>
                  <a:lnTo>
                    <a:pt x="932" y="339"/>
                  </a:lnTo>
                  <a:lnTo>
                    <a:pt x="936" y="335"/>
                  </a:lnTo>
                  <a:lnTo>
                    <a:pt x="938" y="335"/>
                  </a:lnTo>
                  <a:lnTo>
                    <a:pt x="940" y="333"/>
                  </a:lnTo>
                  <a:lnTo>
                    <a:pt x="938" y="333"/>
                  </a:lnTo>
                  <a:lnTo>
                    <a:pt x="940" y="329"/>
                  </a:lnTo>
                  <a:lnTo>
                    <a:pt x="940" y="325"/>
                  </a:lnTo>
                  <a:lnTo>
                    <a:pt x="946" y="320"/>
                  </a:lnTo>
                  <a:lnTo>
                    <a:pt x="951" y="320"/>
                  </a:lnTo>
                  <a:lnTo>
                    <a:pt x="955" y="325"/>
                  </a:lnTo>
                  <a:lnTo>
                    <a:pt x="957" y="331"/>
                  </a:lnTo>
                  <a:lnTo>
                    <a:pt x="959" y="333"/>
                  </a:lnTo>
                  <a:lnTo>
                    <a:pt x="957" y="339"/>
                  </a:lnTo>
                  <a:lnTo>
                    <a:pt x="953" y="348"/>
                  </a:lnTo>
                  <a:lnTo>
                    <a:pt x="949" y="352"/>
                  </a:lnTo>
                  <a:lnTo>
                    <a:pt x="944" y="354"/>
                  </a:lnTo>
                  <a:lnTo>
                    <a:pt x="942" y="354"/>
                  </a:lnTo>
                  <a:lnTo>
                    <a:pt x="940" y="356"/>
                  </a:lnTo>
                  <a:lnTo>
                    <a:pt x="940" y="358"/>
                  </a:lnTo>
                  <a:lnTo>
                    <a:pt x="936" y="365"/>
                  </a:lnTo>
                  <a:lnTo>
                    <a:pt x="934" y="365"/>
                  </a:lnTo>
                  <a:lnTo>
                    <a:pt x="930" y="367"/>
                  </a:lnTo>
                  <a:lnTo>
                    <a:pt x="930" y="371"/>
                  </a:lnTo>
                  <a:lnTo>
                    <a:pt x="930" y="373"/>
                  </a:lnTo>
                  <a:lnTo>
                    <a:pt x="925" y="373"/>
                  </a:lnTo>
                  <a:lnTo>
                    <a:pt x="925" y="373"/>
                  </a:lnTo>
                  <a:lnTo>
                    <a:pt x="925" y="375"/>
                  </a:lnTo>
                  <a:lnTo>
                    <a:pt x="923" y="377"/>
                  </a:lnTo>
                  <a:lnTo>
                    <a:pt x="919" y="375"/>
                  </a:lnTo>
                  <a:lnTo>
                    <a:pt x="917" y="375"/>
                  </a:lnTo>
                  <a:lnTo>
                    <a:pt x="913" y="375"/>
                  </a:lnTo>
                  <a:lnTo>
                    <a:pt x="906" y="379"/>
                  </a:lnTo>
                  <a:lnTo>
                    <a:pt x="902" y="379"/>
                  </a:lnTo>
                  <a:lnTo>
                    <a:pt x="896" y="377"/>
                  </a:lnTo>
                  <a:lnTo>
                    <a:pt x="896" y="375"/>
                  </a:lnTo>
                  <a:lnTo>
                    <a:pt x="898" y="371"/>
                  </a:lnTo>
                  <a:lnTo>
                    <a:pt x="898" y="369"/>
                  </a:lnTo>
                  <a:lnTo>
                    <a:pt x="896" y="369"/>
                  </a:lnTo>
                  <a:lnTo>
                    <a:pt x="892" y="371"/>
                  </a:lnTo>
                  <a:lnTo>
                    <a:pt x="892" y="373"/>
                  </a:lnTo>
                  <a:lnTo>
                    <a:pt x="887" y="375"/>
                  </a:lnTo>
                  <a:lnTo>
                    <a:pt x="883" y="373"/>
                  </a:lnTo>
                  <a:lnTo>
                    <a:pt x="883" y="371"/>
                  </a:lnTo>
                  <a:lnTo>
                    <a:pt x="885" y="369"/>
                  </a:lnTo>
                  <a:lnTo>
                    <a:pt x="883" y="365"/>
                  </a:lnTo>
                  <a:lnTo>
                    <a:pt x="881" y="365"/>
                  </a:lnTo>
                  <a:lnTo>
                    <a:pt x="881" y="367"/>
                  </a:lnTo>
                  <a:lnTo>
                    <a:pt x="879" y="369"/>
                  </a:lnTo>
                  <a:lnTo>
                    <a:pt x="875" y="369"/>
                  </a:lnTo>
                  <a:lnTo>
                    <a:pt x="868" y="371"/>
                  </a:lnTo>
                  <a:lnTo>
                    <a:pt x="866" y="373"/>
                  </a:lnTo>
                  <a:lnTo>
                    <a:pt x="862" y="373"/>
                  </a:lnTo>
                  <a:lnTo>
                    <a:pt x="862" y="371"/>
                  </a:lnTo>
                  <a:lnTo>
                    <a:pt x="856" y="373"/>
                  </a:lnTo>
                  <a:lnTo>
                    <a:pt x="854" y="371"/>
                  </a:lnTo>
                  <a:lnTo>
                    <a:pt x="852" y="373"/>
                  </a:lnTo>
                  <a:lnTo>
                    <a:pt x="849" y="373"/>
                  </a:lnTo>
                  <a:lnTo>
                    <a:pt x="847" y="373"/>
                  </a:lnTo>
                  <a:lnTo>
                    <a:pt x="845" y="377"/>
                  </a:lnTo>
                  <a:lnTo>
                    <a:pt x="845" y="379"/>
                  </a:lnTo>
                  <a:lnTo>
                    <a:pt x="839" y="379"/>
                  </a:lnTo>
                  <a:lnTo>
                    <a:pt x="839" y="382"/>
                  </a:lnTo>
                  <a:lnTo>
                    <a:pt x="835" y="382"/>
                  </a:lnTo>
                  <a:lnTo>
                    <a:pt x="833" y="382"/>
                  </a:lnTo>
                  <a:lnTo>
                    <a:pt x="828" y="384"/>
                  </a:lnTo>
                  <a:lnTo>
                    <a:pt x="824" y="384"/>
                  </a:lnTo>
                  <a:lnTo>
                    <a:pt x="824" y="382"/>
                  </a:lnTo>
                  <a:lnTo>
                    <a:pt x="818" y="382"/>
                  </a:lnTo>
                  <a:lnTo>
                    <a:pt x="814" y="384"/>
                  </a:lnTo>
                  <a:lnTo>
                    <a:pt x="807" y="384"/>
                  </a:lnTo>
                  <a:lnTo>
                    <a:pt x="801" y="379"/>
                  </a:lnTo>
                  <a:lnTo>
                    <a:pt x="795" y="379"/>
                  </a:lnTo>
                  <a:lnTo>
                    <a:pt x="793" y="375"/>
                  </a:lnTo>
                  <a:lnTo>
                    <a:pt x="788" y="371"/>
                  </a:lnTo>
                  <a:lnTo>
                    <a:pt x="788" y="371"/>
                  </a:lnTo>
                  <a:close/>
                  <a:moveTo>
                    <a:pt x="552" y="495"/>
                  </a:moveTo>
                  <a:lnTo>
                    <a:pt x="552" y="489"/>
                  </a:lnTo>
                  <a:lnTo>
                    <a:pt x="556" y="483"/>
                  </a:lnTo>
                  <a:lnTo>
                    <a:pt x="554" y="476"/>
                  </a:lnTo>
                  <a:lnTo>
                    <a:pt x="554" y="472"/>
                  </a:lnTo>
                  <a:lnTo>
                    <a:pt x="556" y="466"/>
                  </a:lnTo>
                  <a:lnTo>
                    <a:pt x="552" y="464"/>
                  </a:lnTo>
                  <a:lnTo>
                    <a:pt x="550" y="453"/>
                  </a:lnTo>
                  <a:lnTo>
                    <a:pt x="554" y="455"/>
                  </a:lnTo>
                  <a:lnTo>
                    <a:pt x="554" y="451"/>
                  </a:lnTo>
                  <a:lnTo>
                    <a:pt x="548" y="451"/>
                  </a:lnTo>
                  <a:lnTo>
                    <a:pt x="542" y="449"/>
                  </a:lnTo>
                  <a:lnTo>
                    <a:pt x="542" y="447"/>
                  </a:lnTo>
                  <a:lnTo>
                    <a:pt x="544" y="447"/>
                  </a:lnTo>
                  <a:lnTo>
                    <a:pt x="548" y="445"/>
                  </a:lnTo>
                  <a:lnTo>
                    <a:pt x="552" y="441"/>
                  </a:lnTo>
                  <a:lnTo>
                    <a:pt x="554" y="439"/>
                  </a:lnTo>
                  <a:lnTo>
                    <a:pt x="556" y="439"/>
                  </a:lnTo>
                  <a:lnTo>
                    <a:pt x="559" y="434"/>
                  </a:lnTo>
                  <a:lnTo>
                    <a:pt x="563" y="434"/>
                  </a:lnTo>
                  <a:lnTo>
                    <a:pt x="565" y="428"/>
                  </a:lnTo>
                  <a:lnTo>
                    <a:pt x="571" y="426"/>
                  </a:lnTo>
                  <a:lnTo>
                    <a:pt x="573" y="426"/>
                  </a:lnTo>
                  <a:lnTo>
                    <a:pt x="575" y="424"/>
                  </a:lnTo>
                  <a:lnTo>
                    <a:pt x="580" y="420"/>
                  </a:lnTo>
                  <a:lnTo>
                    <a:pt x="580" y="411"/>
                  </a:lnTo>
                  <a:lnTo>
                    <a:pt x="580" y="415"/>
                  </a:lnTo>
                  <a:lnTo>
                    <a:pt x="592" y="415"/>
                  </a:lnTo>
                  <a:lnTo>
                    <a:pt x="592" y="411"/>
                  </a:lnTo>
                  <a:lnTo>
                    <a:pt x="590" y="405"/>
                  </a:lnTo>
                  <a:lnTo>
                    <a:pt x="590" y="403"/>
                  </a:lnTo>
                  <a:lnTo>
                    <a:pt x="594" y="401"/>
                  </a:lnTo>
                  <a:lnTo>
                    <a:pt x="603" y="394"/>
                  </a:lnTo>
                  <a:lnTo>
                    <a:pt x="607" y="388"/>
                  </a:lnTo>
                  <a:lnTo>
                    <a:pt x="616" y="386"/>
                  </a:lnTo>
                  <a:lnTo>
                    <a:pt x="616" y="382"/>
                  </a:lnTo>
                  <a:lnTo>
                    <a:pt x="622" y="377"/>
                  </a:lnTo>
                  <a:lnTo>
                    <a:pt x="626" y="377"/>
                  </a:lnTo>
                  <a:lnTo>
                    <a:pt x="628" y="373"/>
                  </a:lnTo>
                  <a:lnTo>
                    <a:pt x="626" y="369"/>
                  </a:lnTo>
                  <a:lnTo>
                    <a:pt x="626" y="361"/>
                  </a:lnTo>
                  <a:lnTo>
                    <a:pt x="626" y="356"/>
                  </a:lnTo>
                  <a:lnTo>
                    <a:pt x="628" y="352"/>
                  </a:lnTo>
                  <a:lnTo>
                    <a:pt x="626" y="350"/>
                  </a:lnTo>
                  <a:lnTo>
                    <a:pt x="628" y="348"/>
                  </a:lnTo>
                  <a:lnTo>
                    <a:pt x="634" y="346"/>
                  </a:lnTo>
                  <a:lnTo>
                    <a:pt x="639" y="346"/>
                  </a:lnTo>
                  <a:lnTo>
                    <a:pt x="649" y="346"/>
                  </a:lnTo>
                  <a:lnTo>
                    <a:pt x="653" y="346"/>
                  </a:lnTo>
                  <a:lnTo>
                    <a:pt x="666" y="346"/>
                  </a:lnTo>
                  <a:lnTo>
                    <a:pt x="675" y="344"/>
                  </a:lnTo>
                  <a:lnTo>
                    <a:pt x="685" y="346"/>
                  </a:lnTo>
                  <a:lnTo>
                    <a:pt x="685" y="350"/>
                  </a:lnTo>
                  <a:lnTo>
                    <a:pt x="687" y="352"/>
                  </a:lnTo>
                  <a:lnTo>
                    <a:pt x="689" y="356"/>
                  </a:lnTo>
                  <a:lnTo>
                    <a:pt x="700" y="363"/>
                  </a:lnTo>
                  <a:lnTo>
                    <a:pt x="702" y="365"/>
                  </a:lnTo>
                  <a:lnTo>
                    <a:pt x="698" y="369"/>
                  </a:lnTo>
                  <a:lnTo>
                    <a:pt x="702" y="367"/>
                  </a:lnTo>
                  <a:lnTo>
                    <a:pt x="704" y="367"/>
                  </a:lnTo>
                  <a:lnTo>
                    <a:pt x="708" y="369"/>
                  </a:lnTo>
                  <a:lnTo>
                    <a:pt x="708" y="373"/>
                  </a:lnTo>
                  <a:lnTo>
                    <a:pt x="702" y="379"/>
                  </a:lnTo>
                  <a:lnTo>
                    <a:pt x="702" y="382"/>
                  </a:lnTo>
                  <a:lnTo>
                    <a:pt x="710" y="377"/>
                  </a:lnTo>
                  <a:lnTo>
                    <a:pt x="710" y="371"/>
                  </a:lnTo>
                  <a:lnTo>
                    <a:pt x="712" y="369"/>
                  </a:lnTo>
                  <a:lnTo>
                    <a:pt x="719" y="369"/>
                  </a:lnTo>
                  <a:lnTo>
                    <a:pt x="723" y="369"/>
                  </a:lnTo>
                  <a:lnTo>
                    <a:pt x="725" y="369"/>
                  </a:lnTo>
                  <a:lnTo>
                    <a:pt x="727" y="373"/>
                  </a:lnTo>
                  <a:lnTo>
                    <a:pt x="736" y="379"/>
                  </a:lnTo>
                  <a:lnTo>
                    <a:pt x="736" y="390"/>
                  </a:lnTo>
                  <a:lnTo>
                    <a:pt x="734" y="394"/>
                  </a:lnTo>
                  <a:lnTo>
                    <a:pt x="736" y="401"/>
                  </a:lnTo>
                  <a:lnTo>
                    <a:pt x="736" y="407"/>
                  </a:lnTo>
                  <a:lnTo>
                    <a:pt x="736" y="409"/>
                  </a:lnTo>
                  <a:lnTo>
                    <a:pt x="738" y="411"/>
                  </a:lnTo>
                  <a:lnTo>
                    <a:pt x="738" y="415"/>
                  </a:lnTo>
                  <a:lnTo>
                    <a:pt x="738" y="420"/>
                  </a:lnTo>
                  <a:lnTo>
                    <a:pt x="734" y="424"/>
                  </a:lnTo>
                  <a:lnTo>
                    <a:pt x="727" y="426"/>
                  </a:lnTo>
                  <a:lnTo>
                    <a:pt x="723" y="428"/>
                  </a:lnTo>
                  <a:lnTo>
                    <a:pt x="715" y="428"/>
                  </a:lnTo>
                  <a:lnTo>
                    <a:pt x="710" y="428"/>
                  </a:lnTo>
                  <a:lnTo>
                    <a:pt x="698" y="432"/>
                  </a:lnTo>
                  <a:lnTo>
                    <a:pt x="691" y="432"/>
                  </a:lnTo>
                  <a:lnTo>
                    <a:pt x="683" y="436"/>
                  </a:lnTo>
                  <a:lnTo>
                    <a:pt x="679" y="436"/>
                  </a:lnTo>
                  <a:lnTo>
                    <a:pt x="675" y="441"/>
                  </a:lnTo>
                  <a:lnTo>
                    <a:pt x="668" y="441"/>
                  </a:lnTo>
                  <a:lnTo>
                    <a:pt x="666" y="443"/>
                  </a:lnTo>
                  <a:lnTo>
                    <a:pt x="664" y="441"/>
                  </a:lnTo>
                  <a:lnTo>
                    <a:pt x="662" y="441"/>
                  </a:lnTo>
                  <a:lnTo>
                    <a:pt x="653" y="443"/>
                  </a:lnTo>
                  <a:lnTo>
                    <a:pt x="653" y="447"/>
                  </a:lnTo>
                  <a:lnTo>
                    <a:pt x="649" y="451"/>
                  </a:lnTo>
                  <a:lnTo>
                    <a:pt x="647" y="451"/>
                  </a:lnTo>
                  <a:lnTo>
                    <a:pt x="645" y="457"/>
                  </a:lnTo>
                  <a:lnTo>
                    <a:pt x="641" y="457"/>
                  </a:lnTo>
                  <a:lnTo>
                    <a:pt x="637" y="462"/>
                  </a:lnTo>
                  <a:lnTo>
                    <a:pt x="630" y="462"/>
                  </a:lnTo>
                  <a:lnTo>
                    <a:pt x="626" y="457"/>
                  </a:lnTo>
                  <a:lnTo>
                    <a:pt x="624" y="462"/>
                  </a:lnTo>
                  <a:lnTo>
                    <a:pt x="624" y="466"/>
                  </a:lnTo>
                  <a:lnTo>
                    <a:pt x="620" y="468"/>
                  </a:lnTo>
                  <a:lnTo>
                    <a:pt x="613" y="472"/>
                  </a:lnTo>
                  <a:lnTo>
                    <a:pt x="613" y="476"/>
                  </a:lnTo>
                  <a:lnTo>
                    <a:pt x="609" y="481"/>
                  </a:lnTo>
                  <a:lnTo>
                    <a:pt x="609" y="483"/>
                  </a:lnTo>
                  <a:lnTo>
                    <a:pt x="603" y="489"/>
                  </a:lnTo>
                  <a:lnTo>
                    <a:pt x="601" y="493"/>
                  </a:lnTo>
                  <a:lnTo>
                    <a:pt x="594" y="493"/>
                  </a:lnTo>
                  <a:lnTo>
                    <a:pt x="588" y="495"/>
                  </a:lnTo>
                  <a:lnTo>
                    <a:pt x="586" y="495"/>
                  </a:lnTo>
                  <a:lnTo>
                    <a:pt x="584" y="491"/>
                  </a:lnTo>
                  <a:lnTo>
                    <a:pt x="586" y="489"/>
                  </a:lnTo>
                  <a:lnTo>
                    <a:pt x="586" y="485"/>
                  </a:lnTo>
                  <a:lnTo>
                    <a:pt x="584" y="483"/>
                  </a:lnTo>
                  <a:lnTo>
                    <a:pt x="582" y="485"/>
                  </a:lnTo>
                  <a:lnTo>
                    <a:pt x="582" y="487"/>
                  </a:lnTo>
                  <a:lnTo>
                    <a:pt x="578" y="489"/>
                  </a:lnTo>
                  <a:lnTo>
                    <a:pt x="573" y="493"/>
                  </a:lnTo>
                  <a:lnTo>
                    <a:pt x="567" y="495"/>
                  </a:lnTo>
                  <a:lnTo>
                    <a:pt x="565" y="493"/>
                  </a:lnTo>
                  <a:lnTo>
                    <a:pt x="561" y="495"/>
                  </a:lnTo>
                  <a:lnTo>
                    <a:pt x="556" y="498"/>
                  </a:lnTo>
                  <a:lnTo>
                    <a:pt x="554" y="498"/>
                  </a:lnTo>
                  <a:lnTo>
                    <a:pt x="552" y="498"/>
                  </a:lnTo>
                  <a:lnTo>
                    <a:pt x="552" y="495"/>
                  </a:lnTo>
                  <a:lnTo>
                    <a:pt x="552" y="495"/>
                  </a:lnTo>
                  <a:close/>
                  <a:moveTo>
                    <a:pt x="1058" y="436"/>
                  </a:moveTo>
                  <a:lnTo>
                    <a:pt x="1060" y="436"/>
                  </a:lnTo>
                  <a:lnTo>
                    <a:pt x="1062" y="441"/>
                  </a:lnTo>
                  <a:lnTo>
                    <a:pt x="1060" y="443"/>
                  </a:lnTo>
                  <a:lnTo>
                    <a:pt x="1060" y="445"/>
                  </a:lnTo>
                  <a:lnTo>
                    <a:pt x="1058" y="443"/>
                  </a:lnTo>
                  <a:lnTo>
                    <a:pt x="1058" y="439"/>
                  </a:lnTo>
                  <a:lnTo>
                    <a:pt x="1058" y="436"/>
                  </a:lnTo>
                  <a:lnTo>
                    <a:pt x="1058" y="436"/>
                  </a:lnTo>
                  <a:close/>
                  <a:moveTo>
                    <a:pt x="1020" y="436"/>
                  </a:moveTo>
                  <a:lnTo>
                    <a:pt x="1022" y="432"/>
                  </a:lnTo>
                  <a:lnTo>
                    <a:pt x="1027" y="430"/>
                  </a:lnTo>
                  <a:lnTo>
                    <a:pt x="1031" y="432"/>
                  </a:lnTo>
                  <a:lnTo>
                    <a:pt x="1029" y="434"/>
                  </a:lnTo>
                  <a:lnTo>
                    <a:pt x="1027" y="434"/>
                  </a:lnTo>
                  <a:lnTo>
                    <a:pt x="1022" y="436"/>
                  </a:lnTo>
                  <a:lnTo>
                    <a:pt x="1020" y="436"/>
                  </a:lnTo>
                  <a:lnTo>
                    <a:pt x="1020" y="436"/>
                  </a:lnTo>
                  <a:close/>
                  <a:moveTo>
                    <a:pt x="982" y="457"/>
                  </a:moveTo>
                  <a:lnTo>
                    <a:pt x="984" y="462"/>
                  </a:lnTo>
                  <a:lnTo>
                    <a:pt x="989" y="462"/>
                  </a:lnTo>
                  <a:lnTo>
                    <a:pt x="993" y="466"/>
                  </a:lnTo>
                  <a:lnTo>
                    <a:pt x="995" y="464"/>
                  </a:lnTo>
                  <a:lnTo>
                    <a:pt x="999" y="466"/>
                  </a:lnTo>
                  <a:lnTo>
                    <a:pt x="1003" y="464"/>
                  </a:lnTo>
                  <a:lnTo>
                    <a:pt x="1008" y="464"/>
                  </a:lnTo>
                  <a:lnTo>
                    <a:pt x="1010" y="464"/>
                  </a:lnTo>
                  <a:lnTo>
                    <a:pt x="1012" y="460"/>
                  </a:lnTo>
                  <a:lnTo>
                    <a:pt x="1018" y="462"/>
                  </a:lnTo>
                  <a:lnTo>
                    <a:pt x="1016" y="457"/>
                  </a:lnTo>
                  <a:lnTo>
                    <a:pt x="1012" y="455"/>
                  </a:lnTo>
                  <a:lnTo>
                    <a:pt x="1008" y="455"/>
                  </a:lnTo>
                  <a:lnTo>
                    <a:pt x="1003" y="457"/>
                  </a:lnTo>
                  <a:lnTo>
                    <a:pt x="1001" y="455"/>
                  </a:lnTo>
                  <a:lnTo>
                    <a:pt x="997" y="457"/>
                  </a:lnTo>
                  <a:lnTo>
                    <a:pt x="993" y="455"/>
                  </a:lnTo>
                  <a:lnTo>
                    <a:pt x="989" y="457"/>
                  </a:lnTo>
                  <a:lnTo>
                    <a:pt x="984" y="457"/>
                  </a:lnTo>
                  <a:lnTo>
                    <a:pt x="982" y="457"/>
                  </a:lnTo>
                  <a:lnTo>
                    <a:pt x="982" y="457"/>
                  </a:lnTo>
                  <a:close/>
                  <a:moveTo>
                    <a:pt x="959" y="597"/>
                  </a:moveTo>
                  <a:lnTo>
                    <a:pt x="959" y="597"/>
                  </a:lnTo>
                  <a:lnTo>
                    <a:pt x="959" y="594"/>
                  </a:lnTo>
                  <a:lnTo>
                    <a:pt x="961" y="592"/>
                  </a:lnTo>
                  <a:lnTo>
                    <a:pt x="961" y="597"/>
                  </a:lnTo>
                  <a:lnTo>
                    <a:pt x="959" y="597"/>
                  </a:lnTo>
                  <a:lnTo>
                    <a:pt x="959" y="597"/>
                  </a:lnTo>
                  <a:close/>
                  <a:moveTo>
                    <a:pt x="936" y="594"/>
                  </a:moveTo>
                  <a:lnTo>
                    <a:pt x="934" y="592"/>
                  </a:lnTo>
                  <a:lnTo>
                    <a:pt x="934" y="586"/>
                  </a:lnTo>
                  <a:lnTo>
                    <a:pt x="932" y="586"/>
                  </a:lnTo>
                  <a:lnTo>
                    <a:pt x="930" y="588"/>
                  </a:lnTo>
                  <a:lnTo>
                    <a:pt x="927" y="586"/>
                  </a:lnTo>
                  <a:lnTo>
                    <a:pt x="930" y="582"/>
                  </a:lnTo>
                  <a:lnTo>
                    <a:pt x="930" y="578"/>
                  </a:lnTo>
                  <a:lnTo>
                    <a:pt x="925" y="573"/>
                  </a:lnTo>
                  <a:lnTo>
                    <a:pt x="927" y="569"/>
                  </a:lnTo>
                  <a:lnTo>
                    <a:pt x="927" y="565"/>
                  </a:lnTo>
                  <a:lnTo>
                    <a:pt x="930" y="561"/>
                  </a:lnTo>
                  <a:lnTo>
                    <a:pt x="925" y="561"/>
                  </a:lnTo>
                  <a:lnTo>
                    <a:pt x="923" y="557"/>
                  </a:lnTo>
                  <a:lnTo>
                    <a:pt x="923" y="554"/>
                  </a:lnTo>
                  <a:lnTo>
                    <a:pt x="921" y="550"/>
                  </a:lnTo>
                  <a:lnTo>
                    <a:pt x="921" y="544"/>
                  </a:lnTo>
                  <a:lnTo>
                    <a:pt x="919" y="540"/>
                  </a:lnTo>
                  <a:lnTo>
                    <a:pt x="917" y="540"/>
                  </a:lnTo>
                  <a:lnTo>
                    <a:pt x="915" y="538"/>
                  </a:lnTo>
                  <a:lnTo>
                    <a:pt x="915" y="533"/>
                  </a:lnTo>
                  <a:lnTo>
                    <a:pt x="913" y="531"/>
                  </a:lnTo>
                  <a:lnTo>
                    <a:pt x="911" y="533"/>
                  </a:lnTo>
                  <a:lnTo>
                    <a:pt x="908" y="531"/>
                  </a:lnTo>
                  <a:lnTo>
                    <a:pt x="906" y="531"/>
                  </a:lnTo>
                  <a:lnTo>
                    <a:pt x="904" y="531"/>
                  </a:lnTo>
                  <a:lnTo>
                    <a:pt x="904" y="525"/>
                  </a:lnTo>
                  <a:lnTo>
                    <a:pt x="908" y="523"/>
                  </a:lnTo>
                  <a:lnTo>
                    <a:pt x="908" y="519"/>
                  </a:lnTo>
                  <a:lnTo>
                    <a:pt x="906" y="514"/>
                  </a:lnTo>
                  <a:lnTo>
                    <a:pt x="908" y="512"/>
                  </a:lnTo>
                  <a:lnTo>
                    <a:pt x="908" y="506"/>
                  </a:lnTo>
                  <a:lnTo>
                    <a:pt x="906" y="504"/>
                  </a:lnTo>
                  <a:lnTo>
                    <a:pt x="911" y="498"/>
                  </a:lnTo>
                  <a:lnTo>
                    <a:pt x="915" y="495"/>
                  </a:lnTo>
                  <a:lnTo>
                    <a:pt x="917" y="493"/>
                  </a:lnTo>
                  <a:lnTo>
                    <a:pt x="919" y="493"/>
                  </a:lnTo>
                  <a:lnTo>
                    <a:pt x="919" y="495"/>
                  </a:lnTo>
                  <a:lnTo>
                    <a:pt x="925" y="493"/>
                  </a:lnTo>
                  <a:lnTo>
                    <a:pt x="930" y="493"/>
                  </a:lnTo>
                  <a:lnTo>
                    <a:pt x="930" y="498"/>
                  </a:lnTo>
                  <a:lnTo>
                    <a:pt x="930" y="498"/>
                  </a:lnTo>
                  <a:lnTo>
                    <a:pt x="927" y="500"/>
                  </a:lnTo>
                  <a:lnTo>
                    <a:pt x="927" y="502"/>
                  </a:lnTo>
                  <a:lnTo>
                    <a:pt x="930" y="502"/>
                  </a:lnTo>
                  <a:lnTo>
                    <a:pt x="932" y="504"/>
                  </a:lnTo>
                  <a:lnTo>
                    <a:pt x="932" y="508"/>
                  </a:lnTo>
                  <a:lnTo>
                    <a:pt x="936" y="512"/>
                  </a:lnTo>
                  <a:lnTo>
                    <a:pt x="936" y="516"/>
                  </a:lnTo>
                  <a:lnTo>
                    <a:pt x="938" y="519"/>
                  </a:lnTo>
                  <a:lnTo>
                    <a:pt x="942" y="521"/>
                  </a:lnTo>
                  <a:lnTo>
                    <a:pt x="944" y="519"/>
                  </a:lnTo>
                  <a:lnTo>
                    <a:pt x="942" y="514"/>
                  </a:lnTo>
                  <a:lnTo>
                    <a:pt x="944" y="514"/>
                  </a:lnTo>
                  <a:lnTo>
                    <a:pt x="949" y="510"/>
                  </a:lnTo>
                  <a:lnTo>
                    <a:pt x="946" y="506"/>
                  </a:lnTo>
                  <a:lnTo>
                    <a:pt x="949" y="504"/>
                  </a:lnTo>
                  <a:lnTo>
                    <a:pt x="951" y="502"/>
                  </a:lnTo>
                  <a:lnTo>
                    <a:pt x="949" y="498"/>
                  </a:lnTo>
                  <a:lnTo>
                    <a:pt x="951" y="495"/>
                  </a:lnTo>
                  <a:lnTo>
                    <a:pt x="953" y="495"/>
                  </a:lnTo>
                  <a:lnTo>
                    <a:pt x="957" y="495"/>
                  </a:lnTo>
                  <a:lnTo>
                    <a:pt x="959" y="500"/>
                  </a:lnTo>
                  <a:lnTo>
                    <a:pt x="961" y="500"/>
                  </a:lnTo>
                  <a:lnTo>
                    <a:pt x="961" y="498"/>
                  </a:lnTo>
                  <a:lnTo>
                    <a:pt x="957" y="493"/>
                  </a:lnTo>
                  <a:lnTo>
                    <a:pt x="957" y="489"/>
                  </a:lnTo>
                  <a:lnTo>
                    <a:pt x="955" y="489"/>
                  </a:lnTo>
                  <a:lnTo>
                    <a:pt x="953" y="493"/>
                  </a:lnTo>
                  <a:lnTo>
                    <a:pt x="949" y="493"/>
                  </a:lnTo>
                  <a:lnTo>
                    <a:pt x="946" y="489"/>
                  </a:lnTo>
                  <a:lnTo>
                    <a:pt x="946" y="485"/>
                  </a:lnTo>
                  <a:lnTo>
                    <a:pt x="942" y="483"/>
                  </a:lnTo>
                  <a:lnTo>
                    <a:pt x="942" y="476"/>
                  </a:lnTo>
                  <a:lnTo>
                    <a:pt x="944" y="474"/>
                  </a:lnTo>
                  <a:lnTo>
                    <a:pt x="949" y="474"/>
                  </a:lnTo>
                  <a:lnTo>
                    <a:pt x="949" y="472"/>
                  </a:lnTo>
                  <a:lnTo>
                    <a:pt x="953" y="474"/>
                  </a:lnTo>
                  <a:lnTo>
                    <a:pt x="955" y="476"/>
                  </a:lnTo>
                  <a:lnTo>
                    <a:pt x="955" y="485"/>
                  </a:lnTo>
                  <a:lnTo>
                    <a:pt x="957" y="485"/>
                  </a:lnTo>
                  <a:lnTo>
                    <a:pt x="957" y="481"/>
                  </a:lnTo>
                  <a:lnTo>
                    <a:pt x="959" y="479"/>
                  </a:lnTo>
                  <a:lnTo>
                    <a:pt x="959" y="474"/>
                  </a:lnTo>
                  <a:lnTo>
                    <a:pt x="955" y="474"/>
                  </a:lnTo>
                  <a:lnTo>
                    <a:pt x="955" y="470"/>
                  </a:lnTo>
                  <a:lnTo>
                    <a:pt x="955" y="466"/>
                  </a:lnTo>
                  <a:lnTo>
                    <a:pt x="955" y="464"/>
                  </a:lnTo>
                  <a:lnTo>
                    <a:pt x="957" y="462"/>
                  </a:lnTo>
                  <a:lnTo>
                    <a:pt x="961" y="460"/>
                  </a:lnTo>
                  <a:lnTo>
                    <a:pt x="963" y="460"/>
                  </a:lnTo>
                  <a:lnTo>
                    <a:pt x="963" y="460"/>
                  </a:lnTo>
                  <a:lnTo>
                    <a:pt x="967" y="464"/>
                  </a:lnTo>
                  <a:lnTo>
                    <a:pt x="972" y="466"/>
                  </a:lnTo>
                  <a:lnTo>
                    <a:pt x="974" y="462"/>
                  </a:lnTo>
                  <a:lnTo>
                    <a:pt x="970" y="462"/>
                  </a:lnTo>
                  <a:lnTo>
                    <a:pt x="967" y="460"/>
                  </a:lnTo>
                  <a:lnTo>
                    <a:pt x="970" y="457"/>
                  </a:lnTo>
                  <a:lnTo>
                    <a:pt x="974" y="457"/>
                  </a:lnTo>
                  <a:lnTo>
                    <a:pt x="978" y="457"/>
                  </a:lnTo>
                  <a:lnTo>
                    <a:pt x="980" y="460"/>
                  </a:lnTo>
                  <a:lnTo>
                    <a:pt x="978" y="460"/>
                  </a:lnTo>
                  <a:lnTo>
                    <a:pt x="978" y="464"/>
                  </a:lnTo>
                  <a:lnTo>
                    <a:pt x="980" y="466"/>
                  </a:lnTo>
                  <a:lnTo>
                    <a:pt x="984" y="468"/>
                  </a:lnTo>
                  <a:lnTo>
                    <a:pt x="986" y="468"/>
                  </a:lnTo>
                  <a:lnTo>
                    <a:pt x="991" y="470"/>
                  </a:lnTo>
                  <a:lnTo>
                    <a:pt x="995" y="470"/>
                  </a:lnTo>
                  <a:lnTo>
                    <a:pt x="997" y="468"/>
                  </a:lnTo>
                  <a:lnTo>
                    <a:pt x="1001" y="468"/>
                  </a:lnTo>
                  <a:lnTo>
                    <a:pt x="1010" y="468"/>
                  </a:lnTo>
                  <a:lnTo>
                    <a:pt x="1012" y="472"/>
                  </a:lnTo>
                  <a:lnTo>
                    <a:pt x="1016" y="472"/>
                  </a:lnTo>
                  <a:lnTo>
                    <a:pt x="1016" y="474"/>
                  </a:lnTo>
                  <a:lnTo>
                    <a:pt x="1016" y="476"/>
                  </a:lnTo>
                  <a:lnTo>
                    <a:pt x="1016" y="479"/>
                  </a:lnTo>
                  <a:lnTo>
                    <a:pt x="1014" y="483"/>
                  </a:lnTo>
                  <a:lnTo>
                    <a:pt x="1010" y="485"/>
                  </a:lnTo>
                  <a:lnTo>
                    <a:pt x="1005" y="483"/>
                  </a:lnTo>
                  <a:lnTo>
                    <a:pt x="1005" y="481"/>
                  </a:lnTo>
                  <a:lnTo>
                    <a:pt x="1003" y="483"/>
                  </a:lnTo>
                  <a:lnTo>
                    <a:pt x="1001" y="485"/>
                  </a:lnTo>
                  <a:lnTo>
                    <a:pt x="1001" y="487"/>
                  </a:lnTo>
                  <a:lnTo>
                    <a:pt x="1005" y="489"/>
                  </a:lnTo>
                  <a:lnTo>
                    <a:pt x="1005" y="491"/>
                  </a:lnTo>
                  <a:lnTo>
                    <a:pt x="1003" y="498"/>
                  </a:lnTo>
                  <a:lnTo>
                    <a:pt x="1001" y="498"/>
                  </a:lnTo>
                  <a:lnTo>
                    <a:pt x="1001" y="498"/>
                  </a:lnTo>
                  <a:lnTo>
                    <a:pt x="997" y="498"/>
                  </a:lnTo>
                  <a:lnTo>
                    <a:pt x="993" y="498"/>
                  </a:lnTo>
                  <a:lnTo>
                    <a:pt x="993" y="500"/>
                  </a:lnTo>
                  <a:lnTo>
                    <a:pt x="984" y="502"/>
                  </a:lnTo>
                  <a:lnTo>
                    <a:pt x="980" y="506"/>
                  </a:lnTo>
                  <a:lnTo>
                    <a:pt x="978" y="506"/>
                  </a:lnTo>
                  <a:lnTo>
                    <a:pt x="974" y="510"/>
                  </a:lnTo>
                  <a:lnTo>
                    <a:pt x="974" y="512"/>
                  </a:lnTo>
                  <a:lnTo>
                    <a:pt x="978" y="512"/>
                  </a:lnTo>
                  <a:lnTo>
                    <a:pt x="978" y="510"/>
                  </a:lnTo>
                  <a:lnTo>
                    <a:pt x="984" y="510"/>
                  </a:lnTo>
                  <a:lnTo>
                    <a:pt x="986" y="508"/>
                  </a:lnTo>
                  <a:lnTo>
                    <a:pt x="993" y="512"/>
                  </a:lnTo>
                  <a:lnTo>
                    <a:pt x="993" y="516"/>
                  </a:lnTo>
                  <a:lnTo>
                    <a:pt x="993" y="519"/>
                  </a:lnTo>
                  <a:lnTo>
                    <a:pt x="989" y="519"/>
                  </a:lnTo>
                  <a:lnTo>
                    <a:pt x="993" y="519"/>
                  </a:lnTo>
                  <a:lnTo>
                    <a:pt x="993" y="523"/>
                  </a:lnTo>
                  <a:lnTo>
                    <a:pt x="993" y="527"/>
                  </a:lnTo>
                  <a:lnTo>
                    <a:pt x="989" y="529"/>
                  </a:lnTo>
                  <a:lnTo>
                    <a:pt x="989" y="531"/>
                  </a:lnTo>
                  <a:lnTo>
                    <a:pt x="991" y="533"/>
                  </a:lnTo>
                  <a:lnTo>
                    <a:pt x="993" y="529"/>
                  </a:lnTo>
                  <a:lnTo>
                    <a:pt x="997" y="527"/>
                  </a:lnTo>
                  <a:lnTo>
                    <a:pt x="999" y="527"/>
                  </a:lnTo>
                  <a:lnTo>
                    <a:pt x="1001" y="527"/>
                  </a:lnTo>
                  <a:lnTo>
                    <a:pt x="999" y="529"/>
                  </a:lnTo>
                  <a:lnTo>
                    <a:pt x="999" y="535"/>
                  </a:lnTo>
                  <a:lnTo>
                    <a:pt x="997" y="540"/>
                  </a:lnTo>
                  <a:lnTo>
                    <a:pt x="997" y="544"/>
                  </a:lnTo>
                  <a:lnTo>
                    <a:pt x="991" y="548"/>
                  </a:lnTo>
                  <a:lnTo>
                    <a:pt x="986" y="548"/>
                  </a:lnTo>
                  <a:lnTo>
                    <a:pt x="986" y="550"/>
                  </a:lnTo>
                  <a:lnTo>
                    <a:pt x="986" y="552"/>
                  </a:lnTo>
                  <a:lnTo>
                    <a:pt x="986" y="559"/>
                  </a:lnTo>
                  <a:lnTo>
                    <a:pt x="984" y="559"/>
                  </a:lnTo>
                  <a:lnTo>
                    <a:pt x="982" y="557"/>
                  </a:lnTo>
                  <a:lnTo>
                    <a:pt x="980" y="559"/>
                  </a:lnTo>
                  <a:lnTo>
                    <a:pt x="980" y="559"/>
                  </a:lnTo>
                  <a:lnTo>
                    <a:pt x="984" y="563"/>
                  </a:lnTo>
                  <a:lnTo>
                    <a:pt x="984" y="565"/>
                  </a:lnTo>
                  <a:lnTo>
                    <a:pt x="980" y="565"/>
                  </a:lnTo>
                  <a:lnTo>
                    <a:pt x="982" y="569"/>
                  </a:lnTo>
                  <a:lnTo>
                    <a:pt x="978" y="571"/>
                  </a:lnTo>
                  <a:lnTo>
                    <a:pt x="976" y="571"/>
                  </a:lnTo>
                  <a:lnTo>
                    <a:pt x="974" y="573"/>
                  </a:lnTo>
                  <a:lnTo>
                    <a:pt x="970" y="571"/>
                  </a:lnTo>
                  <a:lnTo>
                    <a:pt x="965" y="573"/>
                  </a:lnTo>
                  <a:lnTo>
                    <a:pt x="965" y="578"/>
                  </a:lnTo>
                  <a:lnTo>
                    <a:pt x="959" y="580"/>
                  </a:lnTo>
                  <a:lnTo>
                    <a:pt x="955" y="576"/>
                  </a:lnTo>
                  <a:lnTo>
                    <a:pt x="951" y="578"/>
                  </a:lnTo>
                  <a:lnTo>
                    <a:pt x="949" y="578"/>
                  </a:lnTo>
                  <a:lnTo>
                    <a:pt x="946" y="569"/>
                  </a:lnTo>
                  <a:lnTo>
                    <a:pt x="951" y="565"/>
                  </a:lnTo>
                  <a:lnTo>
                    <a:pt x="951" y="561"/>
                  </a:lnTo>
                  <a:lnTo>
                    <a:pt x="944" y="567"/>
                  </a:lnTo>
                  <a:lnTo>
                    <a:pt x="944" y="571"/>
                  </a:lnTo>
                  <a:lnTo>
                    <a:pt x="946" y="580"/>
                  </a:lnTo>
                  <a:lnTo>
                    <a:pt x="949" y="582"/>
                  </a:lnTo>
                  <a:lnTo>
                    <a:pt x="949" y="584"/>
                  </a:lnTo>
                  <a:lnTo>
                    <a:pt x="942" y="588"/>
                  </a:lnTo>
                  <a:lnTo>
                    <a:pt x="942" y="592"/>
                  </a:lnTo>
                  <a:lnTo>
                    <a:pt x="942" y="592"/>
                  </a:lnTo>
                  <a:lnTo>
                    <a:pt x="936" y="594"/>
                  </a:lnTo>
                  <a:lnTo>
                    <a:pt x="936" y="594"/>
                  </a:lnTo>
                  <a:close/>
                  <a:moveTo>
                    <a:pt x="1003" y="502"/>
                  </a:moveTo>
                  <a:lnTo>
                    <a:pt x="1003" y="502"/>
                  </a:lnTo>
                  <a:lnTo>
                    <a:pt x="1005" y="504"/>
                  </a:lnTo>
                  <a:lnTo>
                    <a:pt x="1005" y="502"/>
                  </a:lnTo>
                  <a:lnTo>
                    <a:pt x="1003" y="502"/>
                  </a:lnTo>
                  <a:lnTo>
                    <a:pt x="1003" y="502"/>
                  </a:lnTo>
                  <a:close/>
                  <a:moveTo>
                    <a:pt x="999" y="516"/>
                  </a:moveTo>
                  <a:lnTo>
                    <a:pt x="1001" y="516"/>
                  </a:lnTo>
                  <a:lnTo>
                    <a:pt x="1005" y="512"/>
                  </a:lnTo>
                  <a:lnTo>
                    <a:pt x="1005" y="510"/>
                  </a:lnTo>
                  <a:lnTo>
                    <a:pt x="1003" y="508"/>
                  </a:lnTo>
                  <a:lnTo>
                    <a:pt x="1003" y="504"/>
                  </a:lnTo>
                  <a:lnTo>
                    <a:pt x="1001" y="506"/>
                  </a:lnTo>
                  <a:lnTo>
                    <a:pt x="999" y="508"/>
                  </a:lnTo>
                  <a:lnTo>
                    <a:pt x="997" y="510"/>
                  </a:lnTo>
                  <a:lnTo>
                    <a:pt x="997" y="514"/>
                  </a:lnTo>
                  <a:lnTo>
                    <a:pt x="999" y="516"/>
                  </a:lnTo>
                  <a:lnTo>
                    <a:pt x="999" y="516"/>
                  </a:lnTo>
                  <a:close/>
                  <a:moveTo>
                    <a:pt x="997" y="525"/>
                  </a:moveTo>
                  <a:lnTo>
                    <a:pt x="999" y="525"/>
                  </a:lnTo>
                  <a:lnTo>
                    <a:pt x="1001" y="519"/>
                  </a:lnTo>
                  <a:lnTo>
                    <a:pt x="999" y="519"/>
                  </a:lnTo>
                  <a:lnTo>
                    <a:pt x="995" y="523"/>
                  </a:lnTo>
                  <a:lnTo>
                    <a:pt x="995" y="525"/>
                  </a:lnTo>
                  <a:lnTo>
                    <a:pt x="997" y="525"/>
                  </a:lnTo>
                  <a:lnTo>
                    <a:pt x="997" y="525"/>
                  </a:lnTo>
                  <a:close/>
                  <a:moveTo>
                    <a:pt x="845" y="441"/>
                  </a:moveTo>
                  <a:lnTo>
                    <a:pt x="845" y="443"/>
                  </a:lnTo>
                  <a:lnTo>
                    <a:pt x="847" y="445"/>
                  </a:lnTo>
                  <a:lnTo>
                    <a:pt x="849" y="443"/>
                  </a:lnTo>
                  <a:lnTo>
                    <a:pt x="852" y="445"/>
                  </a:lnTo>
                  <a:lnTo>
                    <a:pt x="854" y="443"/>
                  </a:lnTo>
                  <a:lnTo>
                    <a:pt x="852" y="441"/>
                  </a:lnTo>
                  <a:lnTo>
                    <a:pt x="847" y="441"/>
                  </a:lnTo>
                  <a:lnTo>
                    <a:pt x="845" y="441"/>
                  </a:lnTo>
                  <a:lnTo>
                    <a:pt x="845" y="441"/>
                  </a:lnTo>
                  <a:close/>
                  <a:moveTo>
                    <a:pt x="871" y="491"/>
                  </a:moveTo>
                  <a:lnTo>
                    <a:pt x="868" y="487"/>
                  </a:lnTo>
                  <a:lnTo>
                    <a:pt x="868" y="479"/>
                  </a:lnTo>
                  <a:lnTo>
                    <a:pt x="866" y="474"/>
                  </a:lnTo>
                  <a:lnTo>
                    <a:pt x="866" y="472"/>
                  </a:lnTo>
                  <a:lnTo>
                    <a:pt x="866" y="468"/>
                  </a:lnTo>
                  <a:lnTo>
                    <a:pt x="864" y="464"/>
                  </a:lnTo>
                  <a:lnTo>
                    <a:pt x="864" y="460"/>
                  </a:lnTo>
                  <a:lnTo>
                    <a:pt x="862" y="455"/>
                  </a:lnTo>
                  <a:lnTo>
                    <a:pt x="858" y="453"/>
                  </a:lnTo>
                  <a:lnTo>
                    <a:pt x="858" y="451"/>
                  </a:lnTo>
                  <a:lnTo>
                    <a:pt x="864" y="445"/>
                  </a:lnTo>
                  <a:lnTo>
                    <a:pt x="868" y="445"/>
                  </a:lnTo>
                  <a:lnTo>
                    <a:pt x="871" y="441"/>
                  </a:lnTo>
                  <a:lnTo>
                    <a:pt x="877" y="441"/>
                  </a:lnTo>
                  <a:lnTo>
                    <a:pt x="879" y="443"/>
                  </a:lnTo>
                  <a:lnTo>
                    <a:pt x="883" y="443"/>
                  </a:lnTo>
                  <a:lnTo>
                    <a:pt x="885" y="445"/>
                  </a:lnTo>
                  <a:lnTo>
                    <a:pt x="887" y="445"/>
                  </a:lnTo>
                  <a:lnTo>
                    <a:pt x="892" y="445"/>
                  </a:lnTo>
                  <a:lnTo>
                    <a:pt x="894" y="445"/>
                  </a:lnTo>
                  <a:lnTo>
                    <a:pt x="898" y="445"/>
                  </a:lnTo>
                  <a:lnTo>
                    <a:pt x="900" y="451"/>
                  </a:lnTo>
                  <a:lnTo>
                    <a:pt x="900" y="453"/>
                  </a:lnTo>
                  <a:lnTo>
                    <a:pt x="900" y="455"/>
                  </a:lnTo>
                  <a:lnTo>
                    <a:pt x="902" y="460"/>
                  </a:lnTo>
                  <a:lnTo>
                    <a:pt x="902" y="462"/>
                  </a:lnTo>
                  <a:lnTo>
                    <a:pt x="900" y="464"/>
                  </a:lnTo>
                  <a:lnTo>
                    <a:pt x="900" y="466"/>
                  </a:lnTo>
                  <a:lnTo>
                    <a:pt x="896" y="470"/>
                  </a:lnTo>
                  <a:lnTo>
                    <a:pt x="894" y="470"/>
                  </a:lnTo>
                  <a:lnTo>
                    <a:pt x="887" y="476"/>
                  </a:lnTo>
                  <a:lnTo>
                    <a:pt x="883" y="479"/>
                  </a:lnTo>
                  <a:lnTo>
                    <a:pt x="879" y="485"/>
                  </a:lnTo>
                  <a:lnTo>
                    <a:pt x="875" y="485"/>
                  </a:lnTo>
                  <a:lnTo>
                    <a:pt x="873" y="487"/>
                  </a:lnTo>
                  <a:lnTo>
                    <a:pt x="873" y="489"/>
                  </a:lnTo>
                  <a:lnTo>
                    <a:pt x="871" y="491"/>
                  </a:lnTo>
                  <a:lnTo>
                    <a:pt x="871" y="491"/>
                  </a:lnTo>
                  <a:close/>
                  <a:moveTo>
                    <a:pt x="1014" y="571"/>
                  </a:moveTo>
                  <a:lnTo>
                    <a:pt x="1008" y="567"/>
                  </a:lnTo>
                  <a:lnTo>
                    <a:pt x="1005" y="567"/>
                  </a:lnTo>
                  <a:lnTo>
                    <a:pt x="999" y="567"/>
                  </a:lnTo>
                  <a:lnTo>
                    <a:pt x="1001" y="563"/>
                  </a:lnTo>
                  <a:lnTo>
                    <a:pt x="1003" y="561"/>
                  </a:lnTo>
                  <a:lnTo>
                    <a:pt x="1005" y="563"/>
                  </a:lnTo>
                  <a:lnTo>
                    <a:pt x="1008" y="561"/>
                  </a:lnTo>
                  <a:lnTo>
                    <a:pt x="1008" y="559"/>
                  </a:lnTo>
                  <a:lnTo>
                    <a:pt x="1003" y="559"/>
                  </a:lnTo>
                  <a:lnTo>
                    <a:pt x="1003" y="559"/>
                  </a:lnTo>
                  <a:lnTo>
                    <a:pt x="1008" y="552"/>
                  </a:lnTo>
                  <a:lnTo>
                    <a:pt x="1010" y="544"/>
                  </a:lnTo>
                  <a:lnTo>
                    <a:pt x="1010" y="542"/>
                  </a:lnTo>
                  <a:lnTo>
                    <a:pt x="1012" y="540"/>
                  </a:lnTo>
                  <a:lnTo>
                    <a:pt x="1012" y="538"/>
                  </a:lnTo>
                  <a:lnTo>
                    <a:pt x="1008" y="535"/>
                  </a:lnTo>
                  <a:lnTo>
                    <a:pt x="1010" y="533"/>
                  </a:lnTo>
                  <a:lnTo>
                    <a:pt x="1010" y="527"/>
                  </a:lnTo>
                  <a:lnTo>
                    <a:pt x="1014" y="521"/>
                  </a:lnTo>
                  <a:lnTo>
                    <a:pt x="1016" y="519"/>
                  </a:lnTo>
                  <a:lnTo>
                    <a:pt x="1016" y="514"/>
                  </a:lnTo>
                  <a:lnTo>
                    <a:pt x="1020" y="512"/>
                  </a:lnTo>
                  <a:lnTo>
                    <a:pt x="1022" y="508"/>
                  </a:lnTo>
                  <a:lnTo>
                    <a:pt x="1022" y="506"/>
                  </a:lnTo>
                  <a:lnTo>
                    <a:pt x="1024" y="502"/>
                  </a:lnTo>
                  <a:lnTo>
                    <a:pt x="1029" y="495"/>
                  </a:lnTo>
                  <a:lnTo>
                    <a:pt x="1031" y="491"/>
                  </a:lnTo>
                  <a:lnTo>
                    <a:pt x="1033" y="489"/>
                  </a:lnTo>
                  <a:lnTo>
                    <a:pt x="1033" y="487"/>
                  </a:lnTo>
                  <a:lnTo>
                    <a:pt x="1033" y="485"/>
                  </a:lnTo>
                  <a:lnTo>
                    <a:pt x="1035" y="481"/>
                  </a:lnTo>
                  <a:lnTo>
                    <a:pt x="1039" y="481"/>
                  </a:lnTo>
                  <a:lnTo>
                    <a:pt x="1041" y="487"/>
                  </a:lnTo>
                  <a:lnTo>
                    <a:pt x="1041" y="489"/>
                  </a:lnTo>
                  <a:lnTo>
                    <a:pt x="1045" y="491"/>
                  </a:lnTo>
                  <a:lnTo>
                    <a:pt x="1045" y="487"/>
                  </a:lnTo>
                  <a:lnTo>
                    <a:pt x="1043" y="483"/>
                  </a:lnTo>
                  <a:lnTo>
                    <a:pt x="1043" y="481"/>
                  </a:lnTo>
                  <a:lnTo>
                    <a:pt x="1045" y="481"/>
                  </a:lnTo>
                  <a:lnTo>
                    <a:pt x="1043" y="476"/>
                  </a:lnTo>
                  <a:lnTo>
                    <a:pt x="1045" y="470"/>
                  </a:lnTo>
                  <a:lnTo>
                    <a:pt x="1056" y="468"/>
                  </a:lnTo>
                  <a:lnTo>
                    <a:pt x="1060" y="468"/>
                  </a:lnTo>
                  <a:lnTo>
                    <a:pt x="1064" y="468"/>
                  </a:lnTo>
                  <a:lnTo>
                    <a:pt x="1067" y="468"/>
                  </a:lnTo>
                  <a:lnTo>
                    <a:pt x="1071" y="468"/>
                  </a:lnTo>
                  <a:lnTo>
                    <a:pt x="1071" y="472"/>
                  </a:lnTo>
                  <a:lnTo>
                    <a:pt x="1073" y="468"/>
                  </a:lnTo>
                  <a:lnTo>
                    <a:pt x="1079" y="470"/>
                  </a:lnTo>
                  <a:lnTo>
                    <a:pt x="1081" y="474"/>
                  </a:lnTo>
                  <a:lnTo>
                    <a:pt x="1086" y="474"/>
                  </a:lnTo>
                  <a:lnTo>
                    <a:pt x="1086" y="476"/>
                  </a:lnTo>
                  <a:lnTo>
                    <a:pt x="1088" y="476"/>
                  </a:lnTo>
                  <a:lnTo>
                    <a:pt x="1090" y="479"/>
                  </a:lnTo>
                  <a:lnTo>
                    <a:pt x="1090" y="483"/>
                  </a:lnTo>
                  <a:lnTo>
                    <a:pt x="1092" y="485"/>
                  </a:lnTo>
                  <a:lnTo>
                    <a:pt x="1094" y="483"/>
                  </a:lnTo>
                  <a:lnTo>
                    <a:pt x="1100" y="483"/>
                  </a:lnTo>
                  <a:lnTo>
                    <a:pt x="1109" y="485"/>
                  </a:lnTo>
                  <a:lnTo>
                    <a:pt x="1113" y="487"/>
                  </a:lnTo>
                  <a:lnTo>
                    <a:pt x="1113" y="491"/>
                  </a:lnTo>
                  <a:lnTo>
                    <a:pt x="1117" y="493"/>
                  </a:lnTo>
                  <a:lnTo>
                    <a:pt x="1117" y="495"/>
                  </a:lnTo>
                  <a:lnTo>
                    <a:pt x="1115" y="495"/>
                  </a:lnTo>
                  <a:lnTo>
                    <a:pt x="1115" y="495"/>
                  </a:lnTo>
                  <a:lnTo>
                    <a:pt x="1113" y="500"/>
                  </a:lnTo>
                  <a:lnTo>
                    <a:pt x="1107" y="504"/>
                  </a:lnTo>
                  <a:lnTo>
                    <a:pt x="1102" y="508"/>
                  </a:lnTo>
                  <a:lnTo>
                    <a:pt x="1100" y="510"/>
                  </a:lnTo>
                  <a:lnTo>
                    <a:pt x="1100" y="512"/>
                  </a:lnTo>
                  <a:lnTo>
                    <a:pt x="1092" y="519"/>
                  </a:lnTo>
                  <a:lnTo>
                    <a:pt x="1088" y="523"/>
                  </a:lnTo>
                  <a:lnTo>
                    <a:pt x="1083" y="523"/>
                  </a:lnTo>
                  <a:lnTo>
                    <a:pt x="1083" y="525"/>
                  </a:lnTo>
                  <a:lnTo>
                    <a:pt x="1083" y="527"/>
                  </a:lnTo>
                  <a:lnTo>
                    <a:pt x="1081" y="529"/>
                  </a:lnTo>
                  <a:lnTo>
                    <a:pt x="1075" y="533"/>
                  </a:lnTo>
                  <a:lnTo>
                    <a:pt x="1071" y="540"/>
                  </a:lnTo>
                  <a:lnTo>
                    <a:pt x="1064" y="544"/>
                  </a:lnTo>
                  <a:lnTo>
                    <a:pt x="1060" y="546"/>
                  </a:lnTo>
                  <a:lnTo>
                    <a:pt x="1056" y="546"/>
                  </a:lnTo>
                  <a:lnTo>
                    <a:pt x="1056" y="544"/>
                  </a:lnTo>
                  <a:lnTo>
                    <a:pt x="1054" y="544"/>
                  </a:lnTo>
                  <a:lnTo>
                    <a:pt x="1048" y="540"/>
                  </a:lnTo>
                  <a:lnTo>
                    <a:pt x="1048" y="535"/>
                  </a:lnTo>
                  <a:lnTo>
                    <a:pt x="1045" y="535"/>
                  </a:lnTo>
                  <a:lnTo>
                    <a:pt x="1041" y="535"/>
                  </a:lnTo>
                  <a:lnTo>
                    <a:pt x="1039" y="535"/>
                  </a:lnTo>
                  <a:lnTo>
                    <a:pt x="1035" y="535"/>
                  </a:lnTo>
                  <a:lnTo>
                    <a:pt x="1033" y="533"/>
                  </a:lnTo>
                  <a:lnTo>
                    <a:pt x="1029" y="533"/>
                  </a:lnTo>
                  <a:lnTo>
                    <a:pt x="1029" y="535"/>
                  </a:lnTo>
                  <a:lnTo>
                    <a:pt x="1031" y="538"/>
                  </a:lnTo>
                  <a:lnTo>
                    <a:pt x="1037" y="538"/>
                  </a:lnTo>
                  <a:lnTo>
                    <a:pt x="1037" y="542"/>
                  </a:lnTo>
                  <a:lnTo>
                    <a:pt x="1035" y="544"/>
                  </a:lnTo>
                  <a:lnTo>
                    <a:pt x="1037" y="546"/>
                  </a:lnTo>
                  <a:lnTo>
                    <a:pt x="1037" y="550"/>
                  </a:lnTo>
                  <a:lnTo>
                    <a:pt x="1035" y="554"/>
                  </a:lnTo>
                  <a:lnTo>
                    <a:pt x="1031" y="557"/>
                  </a:lnTo>
                  <a:lnTo>
                    <a:pt x="1029" y="559"/>
                  </a:lnTo>
                  <a:lnTo>
                    <a:pt x="1027" y="559"/>
                  </a:lnTo>
                  <a:lnTo>
                    <a:pt x="1022" y="561"/>
                  </a:lnTo>
                  <a:lnTo>
                    <a:pt x="1022" y="565"/>
                  </a:lnTo>
                  <a:lnTo>
                    <a:pt x="1018" y="567"/>
                  </a:lnTo>
                  <a:lnTo>
                    <a:pt x="1016" y="567"/>
                  </a:lnTo>
                  <a:lnTo>
                    <a:pt x="1016" y="571"/>
                  </a:lnTo>
                  <a:lnTo>
                    <a:pt x="1016" y="571"/>
                  </a:lnTo>
                  <a:lnTo>
                    <a:pt x="1014" y="571"/>
                  </a:lnTo>
                  <a:lnTo>
                    <a:pt x="1014" y="571"/>
                  </a:lnTo>
                  <a:close/>
                  <a:moveTo>
                    <a:pt x="1258" y="588"/>
                  </a:moveTo>
                  <a:lnTo>
                    <a:pt x="1254" y="586"/>
                  </a:lnTo>
                  <a:lnTo>
                    <a:pt x="1250" y="584"/>
                  </a:lnTo>
                  <a:lnTo>
                    <a:pt x="1248" y="580"/>
                  </a:lnTo>
                  <a:lnTo>
                    <a:pt x="1246" y="578"/>
                  </a:lnTo>
                  <a:lnTo>
                    <a:pt x="1244" y="576"/>
                  </a:lnTo>
                  <a:lnTo>
                    <a:pt x="1246" y="569"/>
                  </a:lnTo>
                  <a:lnTo>
                    <a:pt x="1250" y="567"/>
                  </a:lnTo>
                  <a:lnTo>
                    <a:pt x="1248" y="565"/>
                  </a:lnTo>
                  <a:lnTo>
                    <a:pt x="1250" y="561"/>
                  </a:lnTo>
                  <a:lnTo>
                    <a:pt x="1250" y="559"/>
                  </a:lnTo>
                  <a:lnTo>
                    <a:pt x="1246" y="559"/>
                  </a:lnTo>
                  <a:lnTo>
                    <a:pt x="1244" y="554"/>
                  </a:lnTo>
                  <a:lnTo>
                    <a:pt x="1246" y="546"/>
                  </a:lnTo>
                  <a:lnTo>
                    <a:pt x="1250" y="548"/>
                  </a:lnTo>
                  <a:lnTo>
                    <a:pt x="1250" y="544"/>
                  </a:lnTo>
                  <a:lnTo>
                    <a:pt x="1250" y="542"/>
                  </a:lnTo>
                  <a:lnTo>
                    <a:pt x="1252" y="538"/>
                  </a:lnTo>
                  <a:lnTo>
                    <a:pt x="1254" y="533"/>
                  </a:lnTo>
                  <a:lnTo>
                    <a:pt x="1256" y="531"/>
                  </a:lnTo>
                  <a:lnTo>
                    <a:pt x="1258" y="533"/>
                  </a:lnTo>
                  <a:lnTo>
                    <a:pt x="1260" y="538"/>
                  </a:lnTo>
                  <a:lnTo>
                    <a:pt x="1267" y="540"/>
                  </a:lnTo>
                  <a:lnTo>
                    <a:pt x="1271" y="542"/>
                  </a:lnTo>
                  <a:lnTo>
                    <a:pt x="1275" y="544"/>
                  </a:lnTo>
                  <a:lnTo>
                    <a:pt x="1277" y="542"/>
                  </a:lnTo>
                  <a:lnTo>
                    <a:pt x="1284" y="544"/>
                  </a:lnTo>
                  <a:lnTo>
                    <a:pt x="1290" y="544"/>
                  </a:lnTo>
                  <a:lnTo>
                    <a:pt x="1292" y="546"/>
                  </a:lnTo>
                  <a:lnTo>
                    <a:pt x="1292" y="550"/>
                  </a:lnTo>
                  <a:lnTo>
                    <a:pt x="1298" y="554"/>
                  </a:lnTo>
                  <a:lnTo>
                    <a:pt x="1300" y="557"/>
                  </a:lnTo>
                  <a:lnTo>
                    <a:pt x="1298" y="561"/>
                  </a:lnTo>
                  <a:lnTo>
                    <a:pt x="1298" y="565"/>
                  </a:lnTo>
                  <a:lnTo>
                    <a:pt x="1303" y="567"/>
                  </a:lnTo>
                  <a:lnTo>
                    <a:pt x="1303" y="569"/>
                  </a:lnTo>
                  <a:lnTo>
                    <a:pt x="1303" y="571"/>
                  </a:lnTo>
                  <a:lnTo>
                    <a:pt x="1303" y="576"/>
                  </a:lnTo>
                  <a:lnTo>
                    <a:pt x="1305" y="580"/>
                  </a:lnTo>
                  <a:lnTo>
                    <a:pt x="1303" y="582"/>
                  </a:lnTo>
                  <a:lnTo>
                    <a:pt x="1303" y="584"/>
                  </a:lnTo>
                  <a:lnTo>
                    <a:pt x="1307" y="586"/>
                  </a:lnTo>
                  <a:lnTo>
                    <a:pt x="1307" y="588"/>
                  </a:lnTo>
                  <a:lnTo>
                    <a:pt x="1305" y="590"/>
                  </a:lnTo>
                  <a:lnTo>
                    <a:pt x="1303" y="592"/>
                  </a:lnTo>
                  <a:lnTo>
                    <a:pt x="1296" y="590"/>
                  </a:lnTo>
                  <a:lnTo>
                    <a:pt x="1294" y="588"/>
                  </a:lnTo>
                  <a:lnTo>
                    <a:pt x="1288" y="588"/>
                  </a:lnTo>
                  <a:lnTo>
                    <a:pt x="1284" y="586"/>
                  </a:lnTo>
                  <a:lnTo>
                    <a:pt x="1279" y="584"/>
                  </a:lnTo>
                  <a:lnTo>
                    <a:pt x="1277" y="584"/>
                  </a:lnTo>
                  <a:lnTo>
                    <a:pt x="1275" y="582"/>
                  </a:lnTo>
                  <a:lnTo>
                    <a:pt x="1269" y="584"/>
                  </a:lnTo>
                  <a:lnTo>
                    <a:pt x="1265" y="584"/>
                  </a:lnTo>
                  <a:lnTo>
                    <a:pt x="1260" y="588"/>
                  </a:lnTo>
                  <a:lnTo>
                    <a:pt x="1258" y="588"/>
                  </a:lnTo>
                  <a:lnTo>
                    <a:pt x="1258" y="588"/>
                  </a:lnTo>
                  <a:close/>
                  <a:moveTo>
                    <a:pt x="1237" y="594"/>
                  </a:moveTo>
                  <a:lnTo>
                    <a:pt x="1235" y="590"/>
                  </a:lnTo>
                  <a:lnTo>
                    <a:pt x="1237" y="588"/>
                  </a:lnTo>
                  <a:lnTo>
                    <a:pt x="1239" y="590"/>
                  </a:lnTo>
                  <a:lnTo>
                    <a:pt x="1239" y="592"/>
                  </a:lnTo>
                  <a:lnTo>
                    <a:pt x="1237" y="594"/>
                  </a:lnTo>
                  <a:lnTo>
                    <a:pt x="1237" y="594"/>
                  </a:lnTo>
                  <a:close/>
                  <a:moveTo>
                    <a:pt x="1241" y="599"/>
                  </a:moveTo>
                  <a:lnTo>
                    <a:pt x="1241" y="597"/>
                  </a:lnTo>
                  <a:lnTo>
                    <a:pt x="1241" y="594"/>
                  </a:lnTo>
                  <a:lnTo>
                    <a:pt x="1244" y="594"/>
                  </a:lnTo>
                  <a:lnTo>
                    <a:pt x="1244" y="597"/>
                  </a:lnTo>
                  <a:lnTo>
                    <a:pt x="1241" y="599"/>
                  </a:lnTo>
                  <a:lnTo>
                    <a:pt x="1241" y="599"/>
                  </a:lnTo>
                  <a:close/>
                  <a:moveTo>
                    <a:pt x="1252" y="599"/>
                  </a:moveTo>
                  <a:lnTo>
                    <a:pt x="1250" y="597"/>
                  </a:lnTo>
                  <a:lnTo>
                    <a:pt x="1250" y="594"/>
                  </a:lnTo>
                  <a:lnTo>
                    <a:pt x="1252" y="594"/>
                  </a:lnTo>
                  <a:lnTo>
                    <a:pt x="1254" y="597"/>
                  </a:lnTo>
                  <a:lnTo>
                    <a:pt x="1252" y="599"/>
                  </a:lnTo>
                  <a:lnTo>
                    <a:pt x="1252" y="599"/>
                  </a:lnTo>
                  <a:close/>
                  <a:moveTo>
                    <a:pt x="1005" y="683"/>
                  </a:moveTo>
                  <a:lnTo>
                    <a:pt x="1005" y="681"/>
                  </a:lnTo>
                  <a:lnTo>
                    <a:pt x="1005" y="679"/>
                  </a:lnTo>
                  <a:lnTo>
                    <a:pt x="1010" y="679"/>
                  </a:lnTo>
                  <a:lnTo>
                    <a:pt x="1010" y="681"/>
                  </a:lnTo>
                  <a:lnTo>
                    <a:pt x="1010" y="683"/>
                  </a:lnTo>
                  <a:lnTo>
                    <a:pt x="1008" y="683"/>
                  </a:lnTo>
                  <a:lnTo>
                    <a:pt x="1005" y="683"/>
                  </a:lnTo>
                  <a:lnTo>
                    <a:pt x="1005" y="683"/>
                  </a:lnTo>
                  <a:close/>
                  <a:moveTo>
                    <a:pt x="1018" y="702"/>
                  </a:moveTo>
                  <a:lnTo>
                    <a:pt x="1018" y="708"/>
                  </a:lnTo>
                  <a:lnTo>
                    <a:pt x="1020" y="706"/>
                  </a:lnTo>
                  <a:lnTo>
                    <a:pt x="1020" y="706"/>
                  </a:lnTo>
                  <a:lnTo>
                    <a:pt x="1020" y="702"/>
                  </a:lnTo>
                  <a:lnTo>
                    <a:pt x="1020" y="702"/>
                  </a:lnTo>
                  <a:lnTo>
                    <a:pt x="1018" y="702"/>
                  </a:lnTo>
                  <a:lnTo>
                    <a:pt x="1018" y="702"/>
                  </a:lnTo>
                  <a:close/>
                  <a:moveTo>
                    <a:pt x="1014" y="702"/>
                  </a:moveTo>
                  <a:lnTo>
                    <a:pt x="1012" y="706"/>
                  </a:lnTo>
                  <a:lnTo>
                    <a:pt x="1014" y="708"/>
                  </a:lnTo>
                  <a:lnTo>
                    <a:pt x="1014" y="710"/>
                  </a:lnTo>
                  <a:lnTo>
                    <a:pt x="1016" y="710"/>
                  </a:lnTo>
                  <a:lnTo>
                    <a:pt x="1016" y="708"/>
                  </a:lnTo>
                  <a:lnTo>
                    <a:pt x="1016" y="704"/>
                  </a:lnTo>
                  <a:lnTo>
                    <a:pt x="1014" y="702"/>
                  </a:lnTo>
                  <a:lnTo>
                    <a:pt x="1014" y="702"/>
                  </a:lnTo>
                  <a:lnTo>
                    <a:pt x="1014" y="702"/>
                  </a:lnTo>
                  <a:close/>
                  <a:moveTo>
                    <a:pt x="1090" y="689"/>
                  </a:moveTo>
                  <a:lnTo>
                    <a:pt x="1090" y="687"/>
                  </a:lnTo>
                  <a:lnTo>
                    <a:pt x="1086" y="687"/>
                  </a:lnTo>
                  <a:lnTo>
                    <a:pt x="1083" y="685"/>
                  </a:lnTo>
                  <a:lnTo>
                    <a:pt x="1083" y="687"/>
                  </a:lnTo>
                  <a:lnTo>
                    <a:pt x="1081" y="687"/>
                  </a:lnTo>
                  <a:lnTo>
                    <a:pt x="1081" y="683"/>
                  </a:lnTo>
                  <a:lnTo>
                    <a:pt x="1079" y="681"/>
                  </a:lnTo>
                  <a:lnTo>
                    <a:pt x="1083" y="681"/>
                  </a:lnTo>
                  <a:lnTo>
                    <a:pt x="1083" y="679"/>
                  </a:lnTo>
                  <a:lnTo>
                    <a:pt x="1088" y="679"/>
                  </a:lnTo>
                  <a:lnTo>
                    <a:pt x="1090" y="683"/>
                  </a:lnTo>
                  <a:lnTo>
                    <a:pt x="1094" y="683"/>
                  </a:lnTo>
                  <a:lnTo>
                    <a:pt x="1094" y="687"/>
                  </a:lnTo>
                  <a:lnTo>
                    <a:pt x="1092" y="689"/>
                  </a:lnTo>
                  <a:lnTo>
                    <a:pt x="1092" y="689"/>
                  </a:lnTo>
                  <a:lnTo>
                    <a:pt x="1090" y="689"/>
                  </a:lnTo>
                  <a:lnTo>
                    <a:pt x="1090" y="689"/>
                  </a:lnTo>
                  <a:close/>
                  <a:moveTo>
                    <a:pt x="1134" y="706"/>
                  </a:moveTo>
                  <a:lnTo>
                    <a:pt x="1132" y="706"/>
                  </a:lnTo>
                  <a:lnTo>
                    <a:pt x="1130" y="702"/>
                  </a:lnTo>
                  <a:lnTo>
                    <a:pt x="1132" y="704"/>
                  </a:lnTo>
                  <a:lnTo>
                    <a:pt x="1134" y="704"/>
                  </a:lnTo>
                  <a:lnTo>
                    <a:pt x="1134" y="706"/>
                  </a:lnTo>
                  <a:lnTo>
                    <a:pt x="1134" y="706"/>
                  </a:lnTo>
                  <a:lnTo>
                    <a:pt x="1134" y="706"/>
                  </a:lnTo>
                  <a:close/>
                  <a:moveTo>
                    <a:pt x="1138" y="706"/>
                  </a:moveTo>
                  <a:lnTo>
                    <a:pt x="1142" y="708"/>
                  </a:lnTo>
                  <a:lnTo>
                    <a:pt x="1140" y="706"/>
                  </a:lnTo>
                  <a:lnTo>
                    <a:pt x="1138" y="706"/>
                  </a:lnTo>
                  <a:lnTo>
                    <a:pt x="1138" y="706"/>
                  </a:lnTo>
                  <a:close/>
                  <a:moveTo>
                    <a:pt x="1145" y="708"/>
                  </a:moveTo>
                  <a:lnTo>
                    <a:pt x="1147" y="710"/>
                  </a:lnTo>
                  <a:lnTo>
                    <a:pt x="1149" y="710"/>
                  </a:lnTo>
                  <a:lnTo>
                    <a:pt x="1151" y="710"/>
                  </a:lnTo>
                  <a:lnTo>
                    <a:pt x="1151" y="708"/>
                  </a:lnTo>
                  <a:lnTo>
                    <a:pt x="1149" y="708"/>
                  </a:lnTo>
                  <a:lnTo>
                    <a:pt x="1147" y="706"/>
                  </a:lnTo>
                  <a:lnTo>
                    <a:pt x="1145" y="706"/>
                  </a:lnTo>
                  <a:lnTo>
                    <a:pt x="1145" y="708"/>
                  </a:lnTo>
                  <a:lnTo>
                    <a:pt x="1145" y="708"/>
                  </a:lnTo>
                  <a:lnTo>
                    <a:pt x="1145" y="708"/>
                  </a:lnTo>
                  <a:close/>
                  <a:moveTo>
                    <a:pt x="1191" y="772"/>
                  </a:moveTo>
                  <a:lnTo>
                    <a:pt x="1191" y="769"/>
                  </a:lnTo>
                  <a:lnTo>
                    <a:pt x="1193" y="767"/>
                  </a:lnTo>
                  <a:lnTo>
                    <a:pt x="1191" y="763"/>
                  </a:lnTo>
                  <a:lnTo>
                    <a:pt x="1193" y="765"/>
                  </a:lnTo>
                  <a:lnTo>
                    <a:pt x="1195" y="765"/>
                  </a:lnTo>
                  <a:lnTo>
                    <a:pt x="1195" y="769"/>
                  </a:lnTo>
                  <a:lnTo>
                    <a:pt x="1193" y="772"/>
                  </a:lnTo>
                  <a:lnTo>
                    <a:pt x="1191" y="772"/>
                  </a:lnTo>
                  <a:lnTo>
                    <a:pt x="1191" y="772"/>
                  </a:lnTo>
                  <a:close/>
                  <a:moveTo>
                    <a:pt x="1187" y="784"/>
                  </a:moveTo>
                  <a:lnTo>
                    <a:pt x="1187" y="778"/>
                  </a:lnTo>
                  <a:lnTo>
                    <a:pt x="1187" y="776"/>
                  </a:lnTo>
                  <a:lnTo>
                    <a:pt x="1189" y="776"/>
                  </a:lnTo>
                  <a:lnTo>
                    <a:pt x="1191" y="778"/>
                  </a:lnTo>
                  <a:lnTo>
                    <a:pt x="1191" y="780"/>
                  </a:lnTo>
                  <a:lnTo>
                    <a:pt x="1189" y="780"/>
                  </a:lnTo>
                  <a:lnTo>
                    <a:pt x="1189" y="782"/>
                  </a:lnTo>
                  <a:lnTo>
                    <a:pt x="1187" y="784"/>
                  </a:lnTo>
                  <a:lnTo>
                    <a:pt x="1187" y="784"/>
                  </a:lnTo>
                  <a:close/>
                  <a:moveTo>
                    <a:pt x="1159" y="723"/>
                  </a:moveTo>
                  <a:lnTo>
                    <a:pt x="1157" y="721"/>
                  </a:lnTo>
                  <a:lnTo>
                    <a:pt x="1159" y="721"/>
                  </a:lnTo>
                  <a:lnTo>
                    <a:pt x="1159" y="723"/>
                  </a:lnTo>
                  <a:lnTo>
                    <a:pt x="1159" y="723"/>
                  </a:lnTo>
                  <a:close/>
                  <a:moveTo>
                    <a:pt x="1153" y="723"/>
                  </a:moveTo>
                  <a:lnTo>
                    <a:pt x="1153" y="721"/>
                  </a:lnTo>
                  <a:lnTo>
                    <a:pt x="1155" y="721"/>
                  </a:lnTo>
                  <a:lnTo>
                    <a:pt x="1155" y="723"/>
                  </a:lnTo>
                  <a:lnTo>
                    <a:pt x="1153" y="723"/>
                  </a:lnTo>
                  <a:lnTo>
                    <a:pt x="1153" y="723"/>
                  </a:lnTo>
                  <a:close/>
                  <a:moveTo>
                    <a:pt x="1155" y="727"/>
                  </a:moveTo>
                  <a:lnTo>
                    <a:pt x="1157" y="729"/>
                  </a:lnTo>
                  <a:lnTo>
                    <a:pt x="1159" y="727"/>
                  </a:lnTo>
                  <a:lnTo>
                    <a:pt x="1161" y="729"/>
                  </a:lnTo>
                  <a:lnTo>
                    <a:pt x="1161" y="727"/>
                  </a:lnTo>
                  <a:lnTo>
                    <a:pt x="1159" y="725"/>
                  </a:lnTo>
                  <a:lnTo>
                    <a:pt x="1155" y="725"/>
                  </a:lnTo>
                  <a:lnTo>
                    <a:pt x="1155" y="727"/>
                  </a:lnTo>
                  <a:lnTo>
                    <a:pt x="1155" y="727"/>
                  </a:lnTo>
                  <a:close/>
                  <a:moveTo>
                    <a:pt x="1180" y="717"/>
                  </a:moveTo>
                  <a:lnTo>
                    <a:pt x="1185" y="717"/>
                  </a:lnTo>
                  <a:lnTo>
                    <a:pt x="1185" y="719"/>
                  </a:lnTo>
                  <a:lnTo>
                    <a:pt x="1185" y="721"/>
                  </a:lnTo>
                  <a:lnTo>
                    <a:pt x="1185" y="721"/>
                  </a:lnTo>
                  <a:lnTo>
                    <a:pt x="1187" y="723"/>
                  </a:lnTo>
                  <a:lnTo>
                    <a:pt x="1189" y="723"/>
                  </a:lnTo>
                  <a:lnTo>
                    <a:pt x="1189" y="721"/>
                  </a:lnTo>
                  <a:lnTo>
                    <a:pt x="1191" y="721"/>
                  </a:lnTo>
                  <a:lnTo>
                    <a:pt x="1193" y="721"/>
                  </a:lnTo>
                  <a:lnTo>
                    <a:pt x="1195" y="721"/>
                  </a:lnTo>
                  <a:lnTo>
                    <a:pt x="1197" y="719"/>
                  </a:lnTo>
                  <a:lnTo>
                    <a:pt x="1195" y="717"/>
                  </a:lnTo>
                  <a:lnTo>
                    <a:pt x="1191" y="715"/>
                  </a:lnTo>
                  <a:lnTo>
                    <a:pt x="1189" y="713"/>
                  </a:lnTo>
                  <a:lnTo>
                    <a:pt x="1185" y="713"/>
                  </a:lnTo>
                  <a:lnTo>
                    <a:pt x="1185" y="715"/>
                  </a:lnTo>
                  <a:lnTo>
                    <a:pt x="1185" y="715"/>
                  </a:lnTo>
                  <a:lnTo>
                    <a:pt x="1180" y="717"/>
                  </a:lnTo>
                  <a:lnTo>
                    <a:pt x="1180" y="717"/>
                  </a:lnTo>
                  <a:close/>
                  <a:moveTo>
                    <a:pt x="1227" y="713"/>
                  </a:moveTo>
                  <a:lnTo>
                    <a:pt x="1227" y="710"/>
                  </a:lnTo>
                  <a:lnTo>
                    <a:pt x="1229" y="710"/>
                  </a:lnTo>
                  <a:lnTo>
                    <a:pt x="1227" y="713"/>
                  </a:lnTo>
                  <a:lnTo>
                    <a:pt x="1227" y="713"/>
                  </a:lnTo>
                  <a:lnTo>
                    <a:pt x="1227" y="713"/>
                  </a:lnTo>
                  <a:close/>
                  <a:moveTo>
                    <a:pt x="1210" y="731"/>
                  </a:moveTo>
                  <a:lnTo>
                    <a:pt x="1212" y="729"/>
                  </a:lnTo>
                  <a:lnTo>
                    <a:pt x="1214" y="725"/>
                  </a:lnTo>
                  <a:lnTo>
                    <a:pt x="1218" y="725"/>
                  </a:lnTo>
                  <a:lnTo>
                    <a:pt x="1218" y="723"/>
                  </a:lnTo>
                  <a:lnTo>
                    <a:pt x="1220" y="723"/>
                  </a:lnTo>
                  <a:lnTo>
                    <a:pt x="1223" y="725"/>
                  </a:lnTo>
                  <a:lnTo>
                    <a:pt x="1223" y="727"/>
                  </a:lnTo>
                  <a:lnTo>
                    <a:pt x="1218" y="729"/>
                  </a:lnTo>
                  <a:lnTo>
                    <a:pt x="1214" y="731"/>
                  </a:lnTo>
                  <a:lnTo>
                    <a:pt x="1212" y="731"/>
                  </a:lnTo>
                  <a:lnTo>
                    <a:pt x="1210" y="731"/>
                  </a:lnTo>
                  <a:lnTo>
                    <a:pt x="1210" y="731"/>
                  </a:lnTo>
                  <a:close/>
                  <a:moveTo>
                    <a:pt x="1195" y="757"/>
                  </a:moveTo>
                  <a:lnTo>
                    <a:pt x="1204" y="750"/>
                  </a:lnTo>
                  <a:lnTo>
                    <a:pt x="1204" y="746"/>
                  </a:lnTo>
                  <a:lnTo>
                    <a:pt x="1206" y="746"/>
                  </a:lnTo>
                  <a:lnTo>
                    <a:pt x="1210" y="744"/>
                  </a:lnTo>
                  <a:lnTo>
                    <a:pt x="1214" y="740"/>
                  </a:lnTo>
                  <a:lnTo>
                    <a:pt x="1212" y="738"/>
                  </a:lnTo>
                  <a:lnTo>
                    <a:pt x="1212" y="736"/>
                  </a:lnTo>
                  <a:lnTo>
                    <a:pt x="1208" y="738"/>
                  </a:lnTo>
                  <a:lnTo>
                    <a:pt x="1208" y="740"/>
                  </a:lnTo>
                  <a:lnTo>
                    <a:pt x="1206" y="740"/>
                  </a:lnTo>
                  <a:lnTo>
                    <a:pt x="1201" y="744"/>
                  </a:lnTo>
                  <a:lnTo>
                    <a:pt x="1199" y="744"/>
                  </a:lnTo>
                  <a:lnTo>
                    <a:pt x="1193" y="744"/>
                  </a:lnTo>
                  <a:lnTo>
                    <a:pt x="1191" y="746"/>
                  </a:lnTo>
                  <a:lnTo>
                    <a:pt x="1189" y="750"/>
                  </a:lnTo>
                  <a:lnTo>
                    <a:pt x="1187" y="753"/>
                  </a:lnTo>
                  <a:lnTo>
                    <a:pt x="1187" y="757"/>
                  </a:lnTo>
                  <a:lnTo>
                    <a:pt x="1189" y="755"/>
                  </a:lnTo>
                  <a:lnTo>
                    <a:pt x="1193" y="757"/>
                  </a:lnTo>
                  <a:lnTo>
                    <a:pt x="1195" y="757"/>
                  </a:lnTo>
                  <a:lnTo>
                    <a:pt x="1195" y="757"/>
                  </a:lnTo>
                  <a:close/>
                  <a:moveTo>
                    <a:pt x="1227" y="753"/>
                  </a:moveTo>
                  <a:lnTo>
                    <a:pt x="1227" y="746"/>
                  </a:lnTo>
                  <a:lnTo>
                    <a:pt x="1229" y="744"/>
                  </a:lnTo>
                  <a:lnTo>
                    <a:pt x="1229" y="740"/>
                  </a:lnTo>
                  <a:lnTo>
                    <a:pt x="1233" y="740"/>
                  </a:lnTo>
                  <a:lnTo>
                    <a:pt x="1237" y="742"/>
                  </a:lnTo>
                  <a:lnTo>
                    <a:pt x="1237" y="746"/>
                  </a:lnTo>
                  <a:lnTo>
                    <a:pt x="1235" y="748"/>
                  </a:lnTo>
                  <a:lnTo>
                    <a:pt x="1233" y="750"/>
                  </a:lnTo>
                  <a:lnTo>
                    <a:pt x="1231" y="753"/>
                  </a:lnTo>
                  <a:lnTo>
                    <a:pt x="1227" y="753"/>
                  </a:lnTo>
                  <a:lnTo>
                    <a:pt x="1227" y="753"/>
                  </a:lnTo>
                  <a:close/>
                  <a:moveTo>
                    <a:pt x="1254" y="784"/>
                  </a:moveTo>
                  <a:lnTo>
                    <a:pt x="1252" y="778"/>
                  </a:lnTo>
                  <a:lnTo>
                    <a:pt x="1254" y="774"/>
                  </a:lnTo>
                  <a:lnTo>
                    <a:pt x="1252" y="769"/>
                  </a:lnTo>
                  <a:lnTo>
                    <a:pt x="1250" y="772"/>
                  </a:lnTo>
                  <a:lnTo>
                    <a:pt x="1250" y="774"/>
                  </a:lnTo>
                  <a:lnTo>
                    <a:pt x="1248" y="778"/>
                  </a:lnTo>
                  <a:lnTo>
                    <a:pt x="1248" y="782"/>
                  </a:lnTo>
                  <a:lnTo>
                    <a:pt x="1250" y="784"/>
                  </a:lnTo>
                  <a:lnTo>
                    <a:pt x="1250" y="786"/>
                  </a:lnTo>
                  <a:lnTo>
                    <a:pt x="1252" y="786"/>
                  </a:lnTo>
                  <a:lnTo>
                    <a:pt x="1254" y="784"/>
                  </a:lnTo>
                  <a:lnTo>
                    <a:pt x="1254" y="784"/>
                  </a:lnTo>
                  <a:close/>
                  <a:moveTo>
                    <a:pt x="1256" y="782"/>
                  </a:moveTo>
                  <a:lnTo>
                    <a:pt x="1256" y="778"/>
                  </a:lnTo>
                  <a:lnTo>
                    <a:pt x="1256" y="774"/>
                  </a:lnTo>
                  <a:lnTo>
                    <a:pt x="1258" y="778"/>
                  </a:lnTo>
                  <a:lnTo>
                    <a:pt x="1258" y="780"/>
                  </a:lnTo>
                  <a:lnTo>
                    <a:pt x="1258" y="782"/>
                  </a:lnTo>
                  <a:lnTo>
                    <a:pt x="1256" y="782"/>
                  </a:lnTo>
                  <a:lnTo>
                    <a:pt x="1256" y="782"/>
                  </a:lnTo>
                  <a:close/>
                  <a:moveTo>
                    <a:pt x="1263" y="790"/>
                  </a:moveTo>
                  <a:lnTo>
                    <a:pt x="1260" y="788"/>
                  </a:lnTo>
                  <a:lnTo>
                    <a:pt x="1263" y="784"/>
                  </a:lnTo>
                  <a:lnTo>
                    <a:pt x="1263" y="786"/>
                  </a:lnTo>
                  <a:lnTo>
                    <a:pt x="1263" y="788"/>
                  </a:lnTo>
                  <a:lnTo>
                    <a:pt x="1263" y="790"/>
                  </a:lnTo>
                  <a:lnTo>
                    <a:pt x="1263" y="790"/>
                  </a:lnTo>
                  <a:close/>
                  <a:moveTo>
                    <a:pt x="1248" y="799"/>
                  </a:moveTo>
                  <a:lnTo>
                    <a:pt x="1248" y="799"/>
                  </a:lnTo>
                  <a:lnTo>
                    <a:pt x="1250" y="803"/>
                  </a:lnTo>
                  <a:lnTo>
                    <a:pt x="1250" y="807"/>
                  </a:lnTo>
                  <a:lnTo>
                    <a:pt x="1252" y="809"/>
                  </a:lnTo>
                  <a:lnTo>
                    <a:pt x="1254" y="807"/>
                  </a:lnTo>
                  <a:lnTo>
                    <a:pt x="1258" y="809"/>
                  </a:lnTo>
                  <a:lnTo>
                    <a:pt x="1258" y="809"/>
                  </a:lnTo>
                  <a:lnTo>
                    <a:pt x="1263" y="809"/>
                  </a:lnTo>
                  <a:lnTo>
                    <a:pt x="1267" y="812"/>
                  </a:lnTo>
                  <a:lnTo>
                    <a:pt x="1267" y="807"/>
                  </a:lnTo>
                  <a:lnTo>
                    <a:pt x="1267" y="805"/>
                  </a:lnTo>
                  <a:lnTo>
                    <a:pt x="1267" y="801"/>
                  </a:lnTo>
                  <a:lnTo>
                    <a:pt x="1263" y="801"/>
                  </a:lnTo>
                  <a:lnTo>
                    <a:pt x="1260" y="799"/>
                  </a:lnTo>
                  <a:lnTo>
                    <a:pt x="1258" y="799"/>
                  </a:lnTo>
                  <a:lnTo>
                    <a:pt x="1256" y="799"/>
                  </a:lnTo>
                  <a:lnTo>
                    <a:pt x="1256" y="797"/>
                  </a:lnTo>
                  <a:lnTo>
                    <a:pt x="1256" y="795"/>
                  </a:lnTo>
                  <a:lnTo>
                    <a:pt x="1254" y="795"/>
                  </a:lnTo>
                  <a:lnTo>
                    <a:pt x="1254" y="797"/>
                  </a:lnTo>
                  <a:lnTo>
                    <a:pt x="1252" y="799"/>
                  </a:lnTo>
                  <a:lnTo>
                    <a:pt x="1248" y="799"/>
                  </a:lnTo>
                  <a:lnTo>
                    <a:pt x="1248" y="799"/>
                  </a:lnTo>
                  <a:close/>
                  <a:moveTo>
                    <a:pt x="1145" y="944"/>
                  </a:moveTo>
                  <a:lnTo>
                    <a:pt x="1149" y="944"/>
                  </a:lnTo>
                  <a:lnTo>
                    <a:pt x="1151" y="944"/>
                  </a:lnTo>
                  <a:lnTo>
                    <a:pt x="1149" y="942"/>
                  </a:lnTo>
                  <a:lnTo>
                    <a:pt x="1147" y="942"/>
                  </a:lnTo>
                  <a:lnTo>
                    <a:pt x="1145" y="944"/>
                  </a:lnTo>
                  <a:lnTo>
                    <a:pt x="1145" y="944"/>
                  </a:lnTo>
                  <a:close/>
                  <a:moveTo>
                    <a:pt x="1086" y="847"/>
                  </a:moveTo>
                  <a:lnTo>
                    <a:pt x="1090" y="850"/>
                  </a:lnTo>
                  <a:lnTo>
                    <a:pt x="1092" y="850"/>
                  </a:lnTo>
                  <a:lnTo>
                    <a:pt x="1092" y="850"/>
                  </a:lnTo>
                  <a:lnTo>
                    <a:pt x="1090" y="847"/>
                  </a:lnTo>
                  <a:lnTo>
                    <a:pt x="1088" y="847"/>
                  </a:lnTo>
                  <a:lnTo>
                    <a:pt x="1086" y="847"/>
                  </a:lnTo>
                  <a:lnTo>
                    <a:pt x="1086" y="847"/>
                  </a:lnTo>
                  <a:close/>
                  <a:moveTo>
                    <a:pt x="1073" y="871"/>
                  </a:moveTo>
                  <a:lnTo>
                    <a:pt x="1073" y="866"/>
                  </a:lnTo>
                  <a:lnTo>
                    <a:pt x="1071" y="864"/>
                  </a:lnTo>
                  <a:lnTo>
                    <a:pt x="1067" y="862"/>
                  </a:lnTo>
                  <a:lnTo>
                    <a:pt x="1069" y="860"/>
                  </a:lnTo>
                  <a:lnTo>
                    <a:pt x="1067" y="856"/>
                  </a:lnTo>
                  <a:lnTo>
                    <a:pt x="1064" y="854"/>
                  </a:lnTo>
                  <a:lnTo>
                    <a:pt x="1064" y="850"/>
                  </a:lnTo>
                  <a:lnTo>
                    <a:pt x="1067" y="847"/>
                  </a:lnTo>
                  <a:lnTo>
                    <a:pt x="1067" y="852"/>
                  </a:lnTo>
                  <a:lnTo>
                    <a:pt x="1071" y="854"/>
                  </a:lnTo>
                  <a:lnTo>
                    <a:pt x="1071" y="856"/>
                  </a:lnTo>
                  <a:lnTo>
                    <a:pt x="1073" y="858"/>
                  </a:lnTo>
                  <a:lnTo>
                    <a:pt x="1073" y="864"/>
                  </a:lnTo>
                  <a:lnTo>
                    <a:pt x="1077" y="866"/>
                  </a:lnTo>
                  <a:lnTo>
                    <a:pt x="1081" y="866"/>
                  </a:lnTo>
                  <a:lnTo>
                    <a:pt x="1079" y="871"/>
                  </a:lnTo>
                  <a:lnTo>
                    <a:pt x="1075" y="868"/>
                  </a:lnTo>
                  <a:lnTo>
                    <a:pt x="1073" y="871"/>
                  </a:lnTo>
                  <a:lnTo>
                    <a:pt x="1073" y="871"/>
                  </a:lnTo>
                  <a:close/>
                  <a:moveTo>
                    <a:pt x="1050" y="868"/>
                  </a:moveTo>
                  <a:lnTo>
                    <a:pt x="1050" y="864"/>
                  </a:lnTo>
                  <a:lnTo>
                    <a:pt x="1050" y="862"/>
                  </a:lnTo>
                  <a:lnTo>
                    <a:pt x="1050" y="860"/>
                  </a:lnTo>
                  <a:lnTo>
                    <a:pt x="1050" y="854"/>
                  </a:lnTo>
                  <a:lnTo>
                    <a:pt x="1052" y="852"/>
                  </a:lnTo>
                  <a:lnTo>
                    <a:pt x="1054" y="852"/>
                  </a:lnTo>
                  <a:lnTo>
                    <a:pt x="1054" y="854"/>
                  </a:lnTo>
                  <a:lnTo>
                    <a:pt x="1054" y="856"/>
                  </a:lnTo>
                  <a:lnTo>
                    <a:pt x="1054" y="858"/>
                  </a:lnTo>
                  <a:lnTo>
                    <a:pt x="1056" y="860"/>
                  </a:lnTo>
                  <a:lnTo>
                    <a:pt x="1052" y="868"/>
                  </a:lnTo>
                  <a:lnTo>
                    <a:pt x="1050" y="868"/>
                  </a:lnTo>
                  <a:lnTo>
                    <a:pt x="1050" y="868"/>
                  </a:lnTo>
                  <a:close/>
                  <a:moveTo>
                    <a:pt x="1048" y="774"/>
                  </a:moveTo>
                  <a:lnTo>
                    <a:pt x="1048" y="778"/>
                  </a:lnTo>
                  <a:lnTo>
                    <a:pt x="1050" y="778"/>
                  </a:lnTo>
                  <a:lnTo>
                    <a:pt x="1054" y="778"/>
                  </a:lnTo>
                  <a:lnTo>
                    <a:pt x="1056" y="776"/>
                  </a:lnTo>
                  <a:lnTo>
                    <a:pt x="1056" y="774"/>
                  </a:lnTo>
                  <a:lnTo>
                    <a:pt x="1052" y="774"/>
                  </a:lnTo>
                  <a:lnTo>
                    <a:pt x="1048" y="774"/>
                  </a:lnTo>
                  <a:lnTo>
                    <a:pt x="1048" y="774"/>
                  </a:lnTo>
                  <a:close/>
                  <a:moveTo>
                    <a:pt x="1050" y="772"/>
                  </a:moveTo>
                  <a:lnTo>
                    <a:pt x="1052" y="769"/>
                  </a:lnTo>
                  <a:lnTo>
                    <a:pt x="1052" y="765"/>
                  </a:lnTo>
                  <a:lnTo>
                    <a:pt x="1056" y="761"/>
                  </a:lnTo>
                  <a:lnTo>
                    <a:pt x="1058" y="759"/>
                  </a:lnTo>
                  <a:lnTo>
                    <a:pt x="1058" y="759"/>
                  </a:lnTo>
                  <a:lnTo>
                    <a:pt x="1058" y="763"/>
                  </a:lnTo>
                  <a:lnTo>
                    <a:pt x="1058" y="767"/>
                  </a:lnTo>
                  <a:lnTo>
                    <a:pt x="1058" y="772"/>
                  </a:lnTo>
                  <a:lnTo>
                    <a:pt x="1054" y="774"/>
                  </a:lnTo>
                  <a:lnTo>
                    <a:pt x="1050" y="772"/>
                  </a:lnTo>
                  <a:lnTo>
                    <a:pt x="1050" y="772"/>
                  </a:lnTo>
                  <a:close/>
                  <a:moveTo>
                    <a:pt x="858" y="734"/>
                  </a:moveTo>
                  <a:lnTo>
                    <a:pt x="860" y="731"/>
                  </a:lnTo>
                  <a:lnTo>
                    <a:pt x="860" y="727"/>
                  </a:lnTo>
                  <a:lnTo>
                    <a:pt x="856" y="727"/>
                  </a:lnTo>
                  <a:lnTo>
                    <a:pt x="856" y="731"/>
                  </a:lnTo>
                  <a:lnTo>
                    <a:pt x="858" y="734"/>
                  </a:lnTo>
                  <a:lnTo>
                    <a:pt x="858" y="734"/>
                  </a:lnTo>
                  <a:close/>
                  <a:moveTo>
                    <a:pt x="696" y="687"/>
                  </a:moveTo>
                  <a:lnTo>
                    <a:pt x="698" y="685"/>
                  </a:lnTo>
                  <a:lnTo>
                    <a:pt x="700" y="685"/>
                  </a:lnTo>
                  <a:lnTo>
                    <a:pt x="698" y="687"/>
                  </a:lnTo>
                  <a:lnTo>
                    <a:pt x="698" y="687"/>
                  </a:lnTo>
                  <a:lnTo>
                    <a:pt x="696" y="687"/>
                  </a:lnTo>
                  <a:lnTo>
                    <a:pt x="696" y="687"/>
                  </a:lnTo>
                  <a:close/>
                  <a:moveTo>
                    <a:pt x="681" y="694"/>
                  </a:moveTo>
                  <a:lnTo>
                    <a:pt x="685" y="694"/>
                  </a:lnTo>
                  <a:lnTo>
                    <a:pt x="685" y="691"/>
                  </a:lnTo>
                  <a:lnTo>
                    <a:pt x="683" y="691"/>
                  </a:lnTo>
                  <a:lnTo>
                    <a:pt x="681" y="694"/>
                  </a:lnTo>
                  <a:lnTo>
                    <a:pt x="681" y="694"/>
                  </a:lnTo>
                  <a:close/>
                  <a:moveTo>
                    <a:pt x="687" y="706"/>
                  </a:moveTo>
                  <a:lnTo>
                    <a:pt x="687" y="704"/>
                  </a:lnTo>
                  <a:lnTo>
                    <a:pt x="687" y="704"/>
                  </a:lnTo>
                  <a:lnTo>
                    <a:pt x="689" y="708"/>
                  </a:lnTo>
                  <a:lnTo>
                    <a:pt x="687" y="706"/>
                  </a:lnTo>
                  <a:lnTo>
                    <a:pt x="687" y="706"/>
                  </a:lnTo>
                  <a:close/>
                  <a:moveTo>
                    <a:pt x="687" y="708"/>
                  </a:moveTo>
                  <a:lnTo>
                    <a:pt x="685" y="704"/>
                  </a:lnTo>
                  <a:lnTo>
                    <a:pt x="685" y="706"/>
                  </a:lnTo>
                  <a:lnTo>
                    <a:pt x="685" y="708"/>
                  </a:lnTo>
                  <a:lnTo>
                    <a:pt x="687" y="708"/>
                  </a:lnTo>
                  <a:lnTo>
                    <a:pt x="687" y="708"/>
                  </a:lnTo>
                  <a:close/>
                  <a:moveTo>
                    <a:pt x="693" y="719"/>
                  </a:moveTo>
                  <a:lnTo>
                    <a:pt x="696" y="723"/>
                  </a:lnTo>
                  <a:lnTo>
                    <a:pt x="698" y="723"/>
                  </a:lnTo>
                  <a:lnTo>
                    <a:pt x="700" y="721"/>
                  </a:lnTo>
                  <a:lnTo>
                    <a:pt x="700" y="719"/>
                  </a:lnTo>
                  <a:lnTo>
                    <a:pt x="700" y="717"/>
                  </a:lnTo>
                  <a:lnTo>
                    <a:pt x="698" y="717"/>
                  </a:lnTo>
                  <a:lnTo>
                    <a:pt x="698" y="719"/>
                  </a:lnTo>
                  <a:lnTo>
                    <a:pt x="696" y="717"/>
                  </a:lnTo>
                  <a:lnTo>
                    <a:pt x="693" y="719"/>
                  </a:lnTo>
                  <a:lnTo>
                    <a:pt x="693" y="719"/>
                  </a:lnTo>
                  <a:close/>
                  <a:moveTo>
                    <a:pt x="689" y="742"/>
                  </a:moveTo>
                  <a:lnTo>
                    <a:pt x="687" y="736"/>
                  </a:lnTo>
                  <a:lnTo>
                    <a:pt x="689" y="734"/>
                  </a:lnTo>
                  <a:lnTo>
                    <a:pt x="689" y="731"/>
                  </a:lnTo>
                  <a:lnTo>
                    <a:pt x="691" y="725"/>
                  </a:lnTo>
                  <a:lnTo>
                    <a:pt x="693" y="727"/>
                  </a:lnTo>
                  <a:lnTo>
                    <a:pt x="691" y="731"/>
                  </a:lnTo>
                  <a:lnTo>
                    <a:pt x="693" y="734"/>
                  </a:lnTo>
                  <a:lnTo>
                    <a:pt x="693" y="736"/>
                  </a:lnTo>
                  <a:lnTo>
                    <a:pt x="693" y="738"/>
                  </a:lnTo>
                  <a:lnTo>
                    <a:pt x="691" y="738"/>
                  </a:lnTo>
                  <a:lnTo>
                    <a:pt x="691" y="740"/>
                  </a:lnTo>
                  <a:lnTo>
                    <a:pt x="689" y="742"/>
                  </a:lnTo>
                  <a:lnTo>
                    <a:pt x="689" y="742"/>
                  </a:lnTo>
                  <a:close/>
                  <a:moveTo>
                    <a:pt x="837" y="651"/>
                  </a:moveTo>
                  <a:lnTo>
                    <a:pt x="837" y="649"/>
                  </a:lnTo>
                  <a:lnTo>
                    <a:pt x="837" y="647"/>
                  </a:lnTo>
                  <a:lnTo>
                    <a:pt x="839" y="649"/>
                  </a:lnTo>
                  <a:lnTo>
                    <a:pt x="837" y="651"/>
                  </a:lnTo>
                  <a:lnTo>
                    <a:pt x="837" y="651"/>
                  </a:lnTo>
                  <a:lnTo>
                    <a:pt x="837" y="651"/>
                  </a:lnTo>
                  <a:close/>
                  <a:moveTo>
                    <a:pt x="885" y="622"/>
                  </a:moveTo>
                  <a:lnTo>
                    <a:pt x="885" y="616"/>
                  </a:lnTo>
                  <a:lnTo>
                    <a:pt x="883" y="616"/>
                  </a:lnTo>
                  <a:lnTo>
                    <a:pt x="885" y="609"/>
                  </a:lnTo>
                  <a:lnTo>
                    <a:pt x="887" y="609"/>
                  </a:lnTo>
                  <a:lnTo>
                    <a:pt x="887" y="611"/>
                  </a:lnTo>
                  <a:lnTo>
                    <a:pt x="887" y="613"/>
                  </a:lnTo>
                  <a:lnTo>
                    <a:pt x="890" y="616"/>
                  </a:lnTo>
                  <a:lnTo>
                    <a:pt x="887" y="618"/>
                  </a:lnTo>
                  <a:lnTo>
                    <a:pt x="887" y="622"/>
                  </a:lnTo>
                  <a:lnTo>
                    <a:pt x="885" y="622"/>
                  </a:lnTo>
                  <a:lnTo>
                    <a:pt x="885" y="622"/>
                  </a:lnTo>
                  <a:close/>
                  <a:moveTo>
                    <a:pt x="830" y="681"/>
                  </a:moveTo>
                  <a:lnTo>
                    <a:pt x="830" y="679"/>
                  </a:lnTo>
                  <a:lnTo>
                    <a:pt x="830" y="677"/>
                  </a:lnTo>
                  <a:lnTo>
                    <a:pt x="833" y="675"/>
                  </a:lnTo>
                  <a:lnTo>
                    <a:pt x="833" y="672"/>
                  </a:lnTo>
                  <a:lnTo>
                    <a:pt x="835" y="670"/>
                  </a:lnTo>
                  <a:lnTo>
                    <a:pt x="835" y="668"/>
                  </a:lnTo>
                  <a:lnTo>
                    <a:pt x="830" y="668"/>
                  </a:lnTo>
                  <a:lnTo>
                    <a:pt x="830" y="666"/>
                  </a:lnTo>
                  <a:lnTo>
                    <a:pt x="833" y="662"/>
                  </a:lnTo>
                  <a:lnTo>
                    <a:pt x="835" y="662"/>
                  </a:lnTo>
                  <a:lnTo>
                    <a:pt x="835" y="658"/>
                  </a:lnTo>
                  <a:lnTo>
                    <a:pt x="830" y="656"/>
                  </a:lnTo>
                  <a:lnTo>
                    <a:pt x="828" y="656"/>
                  </a:lnTo>
                  <a:lnTo>
                    <a:pt x="828" y="660"/>
                  </a:lnTo>
                  <a:lnTo>
                    <a:pt x="826" y="660"/>
                  </a:lnTo>
                  <a:lnTo>
                    <a:pt x="824" y="660"/>
                  </a:lnTo>
                  <a:lnTo>
                    <a:pt x="820" y="660"/>
                  </a:lnTo>
                  <a:lnTo>
                    <a:pt x="816" y="664"/>
                  </a:lnTo>
                  <a:lnTo>
                    <a:pt x="812" y="666"/>
                  </a:lnTo>
                  <a:lnTo>
                    <a:pt x="812" y="664"/>
                  </a:lnTo>
                  <a:lnTo>
                    <a:pt x="816" y="662"/>
                  </a:lnTo>
                  <a:lnTo>
                    <a:pt x="818" y="660"/>
                  </a:lnTo>
                  <a:lnTo>
                    <a:pt x="818" y="656"/>
                  </a:lnTo>
                  <a:lnTo>
                    <a:pt x="816" y="658"/>
                  </a:lnTo>
                  <a:lnTo>
                    <a:pt x="814" y="656"/>
                  </a:lnTo>
                  <a:lnTo>
                    <a:pt x="814" y="653"/>
                  </a:lnTo>
                  <a:lnTo>
                    <a:pt x="818" y="651"/>
                  </a:lnTo>
                  <a:lnTo>
                    <a:pt x="816" y="645"/>
                  </a:lnTo>
                  <a:lnTo>
                    <a:pt x="818" y="643"/>
                  </a:lnTo>
                  <a:lnTo>
                    <a:pt x="820" y="643"/>
                  </a:lnTo>
                  <a:lnTo>
                    <a:pt x="820" y="645"/>
                  </a:lnTo>
                  <a:lnTo>
                    <a:pt x="820" y="651"/>
                  </a:lnTo>
                  <a:lnTo>
                    <a:pt x="824" y="653"/>
                  </a:lnTo>
                  <a:lnTo>
                    <a:pt x="826" y="651"/>
                  </a:lnTo>
                  <a:lnTo>
                    <a:pt x="828" y="651"/>
                  </a:lnTo>
                  <a:lnTo>
                    <a:pt x="830" y="647"/>
                  </a:lnTo>
                  <a:lnTo>
                    <a:pt x="828" y="645"/>
                  </a:lnTo>
                  <a:lnTo>
                    <a:pt x="828" y="645"/>
                  </a:lnTo>
                  <a:lnTo>
                    <a:pt x="833" y="645"/>
                  </a:lnTo>
                  <a:lnTo>
                    <a:pt x="833" y="645"/>
                  </a:lnTo>
                  <a:lnTo>
                    <a:pt x="835" y="645"/>
                  </a:lnTo>
                  <a:lnTo>
                    <a:pt x="839" y="643"/>
                  </a:lnTo>
                  <a:lnTo>
                    <a:pt x="839" y="639"/>
                  </a:lnTo>
                  <a:lnTo>
                    <a:pt x="841" y="641"/>
                  </a:lnTo>
                  <a:lnTo>
                    <a:pt x="841" y="641"/>
                  </a:lnTo>
                  <a:lnTo>
                    <a:pt x="845" y="639"/>
                  </a:lnTo>
                  <a:lnTo>
                    <a:pt x="843" y="645"/>
                  </a:lnTo>
                  <a:lnTo>
                    <a:pt x="843" y="649"/>
                  </a:lnTo>
                  <a:lnTo>
                    <a:pt x="845" y="649"/>
                  </a:lnTo>
                  <a:lnTo>
                    <a:pt x="845" y="649"/>
                  </a:lnTo>
                  <a:lnTo>
                    <a:pt x="845" y="653"/>
                  </a:lnTo>
                  <a:lnTo>
                    <a:pt x="847" y="653"/>
                  </a:lnTo>
                  <a:lnTo>
                    <a:pt x="847" y="649"/>
                  </a:lnTo>
                  <a:lnTo>
                    <a:pt x="849" y="647"/>
                  </a:lnTo>
                  <a:lnTo>
                    <a:pt x="854" y="641"/>
                  </a:lnTo>
                  <a:lnTo>
                    <a:pt x="856" y="641"/>
                  </a:lnTo>
                  <a:lnTo>
                    <a:pt x="856" y="645"/>
                  </a:lnTo>
                  <a:lnTo>
                    <a:pt x="852" y="649"/>
                  </a:lnTo>
                  <a:lnTo>
                    <a:pt x="854" y="653"/>
                  </a:lnTo>
                  <a:lnTo>
                    <a:pt x="856" y="656"/>
                  </a:lnTo>
                  <a:lnTo>
                    <a:pt x="858" y="656"/>
                  </a:lnTo>
                  <a:lnTo>
                    <a:pt x="860" y="653"/>
                  </a:lnTo>
                  <a:lnTo>
                    <a:pt x="864" y="649"/>
                  </a:lnTo>
                  <a:lnTo>
                    <a:pt x="866" y="643"/>
                  </a:lnTo>
                  <a:lnTo>
                    <a:pt x="868" y="639"/>
                  </a:lnTo>
                  <a:lnTo>
                    <a:pt x="866" y="635"/>
                  </a:lnTo>
                  <a:lnTo>
                    <a:pt x="868" y="635"/>
                  </a:lnTo>
                  <a:lnTo>
                    <a:pt x="866" y="632"/>
                  </a:lnTo>
                  <a:lnTo>
                    <a:pt x="864" y="632"/>
                  </a:lnTo>
                  <a:lnTo>
                    <a:pt x="862" y="630"/>
                  </a:lnTo>
                  <a:lnTo>
                    <a:pt x="860" y="632"/>
                  </a:lnTo>
                  <a:lnTo>
                    <a:pt x="860" y="628"/>
                  </a:lnTo>
                  <a:lnTo>
                    <a:pt x="862" y="628"/>
                  </a:lnTo>
                  <a:lnTo>
                    <a:pt x="862" y="626"/>
                  </a:lnTo>
                  <a:lnTo>
                    <a:pt x="858" y="626"/>
                  </a:lnTo>
                  <a:lnTo>
                    <a:pt x="856" y="624"/>
                  </a:lnTo>
                  <a:lnTo>
                    <a:pt x="854" y="622"/>
                  </a:lnTo>
                  <a:lnTo>
                    <a:pt x="854" y="618"/>
                  </a:lnTo>
                  <a:lnTo>
                    <a:pt x="849" y="611"/>
                  </a:lnTo>
                  <a:lnTo>
                    <a:pt x="849" y="607"/>
                  </a:lnTo>
                  <a:lnTo>
                    <a:pt x="852" y="603"/>
                  </a:lnTo>
                  <a:lnTo>
                    <a:pt x="849" y="597"/>
                  </a:lnTo>
                  <a:lnTo>
                    <a:pt x="847" y="601"/>
                  </a:lnTo>
                  <a:lnTo>
                    <a:pt x="847" y="605"/>
                  </a:lnTo>
                  <a:lnTo>
                    <a:pt x="845" y="601"/>
                  </a:lnTo>
                  <a:lnTo>
                    <a:pt x="841" y="599"/>
                  </a:lnTo>
                  <a:lnTo>
                    <a:pt x="839" y="590"/>
                  </a:lnTo>
                  <a:lnTo>
                    <a:pt x="837" y="590"/>
                  </a:lnTo>
                  <a:lnTo>
                    <a:pt x="837" y="584"/>
                  </a:lnTo>
                  <a:lnTo>
                    <a:pt x="835" y="580"/>
                  </a:lnTo>
                  <a:lnTo>
                    <a:pt x="833" y="576"/>
                  </a:lnTo>
                  <a:lnTo>
                    <a:pt x="833" y="573"/>
                  </a:lnTo>
                  <a:lnTo>
                    <a:pt x="833" y="571"/>
                  </a:lnTo>
                  <a:lnTo>
                    <a:pt x="837" y="569"/>
                  </a:lnTo>
                  <a:lnTo>
                    <a:pt x="837" y="565"/>
                  </a:lnTo>
                  <a:lnTo>
                    <a:pt x="841" y="565"/>
                  </a:lnTo>
                  <a:lnTo>
                    <a:pt x="841" y="567"/>
                  </a:lnTo>
                  <a:lnTo>
                    <a:pt x="843" y="565"/>
                  </a:lnTo>
                  <a:lnTo>
                    <a:pt x="843" y="561"/>
                  </a:lnTo>
                  <a:lnTo>
                    <a:pt x="847" y="554"/>
                  </a:lnTo>
                  <a:lnTo>
                    <a:pt x="847" y="548"/>
                  </a:lnTo>
                  <a:lnTo>
                    <a:pt x="847" y="546"/>
                  </a:lnTo>
                  <a:lnTo>
                    <a:pt x="845" y="540"/>
                  </a:lnTo>
                  <a:lnTo>
                    <a:pt x="847" y="535"/>
                  </a:lnTo>
                  <a:lnTo>
                    <a:pt x="849" y="535"/>
                  </a:lnTo>
                  <a:lnTo>
                    <a:pt x="849" y="529"/>
                  </a:lnTo>
                  <a:lnTo>
                    <a:pt x="854" y="525"/>
                  </a:lnTo>
                  <a:lnTo>
                    <a:pt x="854" y="521"/>
                  </a:lnTo>
                  <a:lnTo>
                    <a:pt x="856" y="519"/>
                  </a:lnTo>
                  <a:lnTo>
                    <a:pt x="856" y="510"/>
                  </a:lnTo>
                  <a:lnTo>
                    <a:pt x="858" y="510"/>
                  </a:lnTo>
                  <a:lnTo>
                    <a:pt x="858" y="506"/>
                  </a:lnTo>
                  <a:lnTo>
                    <a:pt x="862" y="502"/>
                  </a:lnTo>
                  <a:lnTo>
                    <a:pt x="862" y="498"/>
                  </a:lnTo>
                  <a:lnTo>
                    <a:pt x="862" y="493"/>
                  </a:lnTo>
                  <a:lnTo>
                    <a:pt x="864" y="493"/>
                  </a:lnTo>
                  <a:lnTo>
                    <a:pt x="866" y="489"/>
                  </a:lnTo>
                  <a:lnTo>
                    <a:pt x="864" y="485"/>
                  </a:lnTo>
                  <a:lnTo>
                    <a:pt x="864" y="483"/>
                  </a:lnTo>
                  <a:lnTo>
                    <a:pt x="864" y="479"/>
                  </a:lnTo>
                  <a:lnTo>
                    <a:pt x="860" y="479"/>
                  </a:lnTo>
                  <a:lnTo>
                    <a:pt x="858" y="472"/>
                  </a:lnTo>
                  <a:lnTo>
                    <a:pt x="860" y="470"/>
                  </a:lnTo>
                  <a:lnTo>
                    <a:pt x="858" y="464"/>
                  </a:lnTo>
                  <a:lnTo>
                    <a:pt x="854" y="462"/>
                  </a:lnTo>
                  <a:lnTo>
                    <a:pt x="852" y="462"/>
                  </a:lnTo>
                  <a:lnTo>
                    <a:pt x="852" y="462"/>
                  </a:lnTo>
                  <a:lnTo>
                    <a:pt x="849" y="466"/>
                  </a:lnTo>
                  <a:lnTo>
                    <a:pt x="847" y="466"/>
                  </a:lnTo>
                  <a:lnTo>
                    <a:pt x="843" y="460"/>
                  </a:lnTo>
                  <a:lnTo>
                    <a:pt x="841" y="457"/>
                  </a:lnTo>
                  <a:lnTo>
                    <a:pt x="839" y="455"/>
                  </a:lnTo>
                  <a:lnTo>
                    <a:pt x="837" y="457"/>
                  </a:lnTo>
                  <a:lnTo>
                    <a:pt x="837" y="462"/>
                  </a:lnTo>
                  <a:lnTo>
                    <a:pt x="835" y="462"/>
                  </a:lnTo>
                  <a:lnTo>
                    <a:pt x="833" y="462"/>
                  </a:lnTo>
                  <a:lnTo>
                    <a:pt x="830" y="466"/>
                  </a:lnTo>
                  <a:lnTo>
                    <a:pt x="830" y="468"/>
                  </a:lnTo>
                  <a:lnTo>
                    <a:pt x="828" y="470"/>
                  </a:lnTo>
                  <a:lnTo>
                    <a:pt x="824" y="481"/>
                  </a:lnTo>
                  <a:lnTo>
                    <a:pt x="824" y="485"/>
                  </a:lnTo>
                  <a:lnTo>
                    <a:pt x="822" y="487"/>
                  </a:lnTo>
                  <a:lnTo>
                    <a:pt x="822" y="491"/>
                  </a:lnTo>
                  <a:lnTo>
                    <a:pt x="822" y="493"/>
                  </a:lnTo>
                  <a:lnTo>
                    <a:pt x="820" y="495"/>
                  </a:lnTo>
                  <a:lnTo>
                    <a:pt x="818" y="498"/>
                  </a:lnTo>
                  <a:lnTo>
                    <a:pt x="818" y="506"/>
                  </a:lnTo>
                  <a:lnTo>
                    <a:pt x="814" y="508"/>
                  </a:lnTo>
                  <a:lnTo>
                    <a:pt x="814" y="508"/>
                  </a:lnTo>
                  <a:lnTo>
                    <a:pt x="809" y="514"/>
                  </a:lnTo>
                  <a:lnTo>
                    <a:pt x="812" y="516"/>
                  </a:lnTo>
                  <a:lnTo>
                    <a:pt x="809" y="521"/>
                  </a:lnTo>
                  <a:lnTo>
                    <a:pt x="809" y="525"/>
                  </a:lnTo>
                  <a:lnTo>
                    <a:pt x="807" y="527"/>
                  </a:lnTo>
                  <a:lnTo>
                    <a:pt x="809" y="531"/>
                  </a:lnTo>
                  <a:lnTo>
                    <a:pt x="809" y="533"/>
                  </a:lnTo>
                  <a:lnTo>
                    <a:pt x="805" y="533"/>
                  </a:lnTo>
                  <a:lnTo>
                    <a:pt x="805" y="535"/>
                  </a:lnTo>
                  <a:lnTo>
                    <a:pt x="809" y="538"/>
                  </a:lnTo>
                  <a:lnTo>
                    <a:pt x="809" y="540"/>
                  </a:lnTo>
                  <a:lnTo>
                    <a:pt x="807" y="540"/>
                  </a:lnTo>
                  <a:lnTo>
                    <a:pt x="805" y="540"/>
                  </a:lnTo>
                  <a:lnTo>
                    <a:pt x="801" y="542"/>
                  </a:lnTo>
                  <a:lnTo>
                    <a:pt x="799" y="542"/>
                  </a:lnTo>
                  <a:lnTo>
                    <a:pt x="797" y="544"/>
                  </a:lnTo>
                  <a:lnTo>
                    <a:pt x="797" y="546"/>
                  </a:lnTo>
                  <a:lnTo>
                    <a:pt x="795" y="548"/>
                  </a:lnTo>
                  <a:lnTo>
                    <a:pt x="793" y="548"/>
                  </a:lnTo>
                  <a:lnTo>
                    <a:pt x="793" y="544"/>
                  </a:lnTo>
                  <a:lnTo>
                    <a:pt x="793" y="540"/>
                  </a:lnTo>
                  <a:lnTo>
                    <a:pt x="790" y="538"/>
                  </a:lnTo>
                  <a:lnTo>
                    <a:pt x="790" y="531"/>
                  </a:lnTo>
                  <a:lnTo>
                    <a:pt x="795" y="525"/>
                  </a:lnTo>
                  <a:lnTo>
                    <a:pt x="795" y="521"/>
                  </a:lnTo>
                  <a:lnTo>
                    <a:pt x="797" y="519"/>
                  </a:lnTo>
                  <a:lnTo>
                    <a:pt x="799" y="514"/>
                  </a:lnTo>
                  <a:lnTo>
                    <a:pt x="799" y="512"/>
                  </a:lnTo>
                  <a:lnTo>
                    <a:pt x="801" y="504"/>
                  </a:lnTo>
                  <a:lnTo>
                    <a:pt x="805" y="502"/>
                  </a:lnTo>
                  <a:lnTo>
                    <a:pt x="805" y="498"/>
                  </a:lnTo>
                  <a:lnTo>
                    <a:pt x="803" y="498"/>
                  </a:lnTo>
                  <a:lnTo>
                    <a:pt x="801" y="498"/>
                  </a:lnTo>
                  <a:lnTo>
                    <a:pt x="803" y="493"/>
                  </a:lnTo>
                  <a:lnTo>
                    <a:pt x="805" y="491"/>
                  </a:lnTo>
                  <a:lnTo>
                    <a:pt x="805" y="483"/>
                  </a:lnTo>
                  <a:lnTo>
                    <a:pt x="803" y="481"/>
                  </a:lnTo>
                  <a:lnTo>
                    <a:pt x="801" y="476"/>
                  </a:lnTo>
                  <a:lnTo>
                    <a:pt x="803" y="474"/>
                  </a:lnTo>
                  <a:lnTo>
                    <a:pt x="803" y="470"/>
                  </a:lnTo>
                  <a:lnTo>
                    <a:pt x="801" y="470"/>
                  </a:lnTo>
                  <a:lnTo>
                    <a:pt x="797" y="466"/>
                  </a:lnTo>
                  <a:lnTo>
                    <a:pt x="790" y="468"/>
                  </a:lnTo>
                  <a:lnTo>
                    <a:pt x="790" y="472"/>
                  </a:lnTo>
                  <a:lnTo>
                    <a:pt x="793" y="474"/>
                  </a:lnTo>
                  <a:lnTo>
                    <a:pt x="793" y="479"/>
                  </a:lnTo>
                  <a:lnTo>
                    <a:pt x="795" y="481"/>
                  </a:lnTo>
                  <a:lnTo>
                    <a:pt x="795" y="483"/>
                  </a:lnTo>
                  <a:lnTo>
                    <a:pt x="793" y="483"/>
                  </a:lnTo>
                  <a:lnTo>
                    <a:pt x="793" y="479"/>
                  </a:lnTo>
                  <a:lnTo>
                    <a:pt x="788" y="479"/>
                  </a:lnTo>
                  <a:lnTo>
                    <a:pt x="788" y="483"/>
                  </a:lnTo>
                  <a:lnTo>
                    <a:pt x="788" y="485"/>
                  </a:lnTo>
                  <a:lnTo>
                    <a:pt x="790" y="489"/>
                  </a:lnTo>
                  <a:lnTo>
                    <a:pt x="793" y="493"/>
                  </a:lnTo>
                  <a:lnTo>
                    <a:pt x="790" y="493"/>
                  </a:lnTo>
                  <a:lnTo>
                    <a:pt x="788" y="493"/>
                  </a:lnTo>
                  <a:lnTo>
                    <a:pt x="786" y="491"/>
                  </a:lnTo>
                  <a:lnTo>
                    <a:pt x="786" y="495"/>
                  </a:lnTo>
                  <a:lnTo>
                    <a:pt x="782" y="493"/>
                  </a:lnTo>
                  <a:lnTo>
                    <a:pt x="782" y="489"/>
                  </a:lnTo>
                  <a:lnTo>
                    <a:pt x="780" y="491"/>
                  </a:lnTo>
                  <a:lnTo>
                    <a:pt x="778" y="493"/>
                  </a:lnTo>
                  <a:lnTo>
                    <a:pt x="778" y="493"/>
                  </a:lnTo>
                  <a:lnTo>
                    <a:pt x="778" y="489"/>
                  </a:lnTo>
                  <a:lnTo>
                    <a:pt x="780" y="487"/>
                  </a:lnTo>
                  <a:lnTo>
                    <a:pt x="778" y="485"/>
                  </a:lnTo>
                  <a:lnTo>
                    <a:pt x="774" y="487"/>
                  </a:lnTo>
                  <a:lnTo>
                    <a:pt x="769" y="491"/>
                  </a:lnTo>
                  <a:lnTo>
                    <a:pt x="765" y="487"/>
                  </a:lnTo>
                  <a:lnTo>
                    <a:pt x="763" y="487"/>
                  </a:lnTo>
                  <a:lnTo>
                    <a:pt x="761" y="491"/>
                  </a:lnTo>
                  <a:lnTo>
                    <a:pt x="757" y="491"/>
                  </a:lnTo>
                  <a:lnTo>
                    <a:pt x="755" y="489"/>
                  </a:lnTo>
                  <a:lnTo>
                    <a:pt x="750" y="489"/>
                  </a:lnTo>
                  <a:lnTo>
                    <a:pt x="748" y="487"/>
                  </a:lnTo>
                  <a:lnTo>
                    <a:pt x="753" y="485"/>
                  </a:lnTo>
                  <a:lnTo>
                    <a:pt x="757" y="483"/>
                  </a:lnTo>
                  <a:lnTo>
                    <a:pt x="759" y="485"/>
                  </a:lnTo>
                  <a:lnTo>
                    <a:pt x="765" y="483"/>
                  </a:lnTo>
                  <a:lnTo>
                    <a:pt x="765" y="481"/>
                  </a:lnTo>
                  <a:lnTo>
                    <a:pt x="767" y="481"/>
                  </a:lnTo>
                  <a:lnTo>
                    <a:pt x="769" y="481"/>
                  </a:lnTo>
                  <a:lnTo>
                    <a:pt x="774" y="479"/>
                  </a:lnTo>
                  <a:lnTo>
                    <a:pt x="774" y="474"/>
                  </a:lnTo>
                  <a:lnTo>
                    <a:pt x="774" y="472"/>
                  </a:lnTo>
                  <a:lnTo>
                    <a:pt x="771" y="470"/>
                  </a:lnTo>
                  <a:lnTo>
                    <a:pt x="769" y="464"/>
                  </a:lnTo>
                  <a:lnTo>
                    <a:pt x="765" y="462"/>
                  </a:lnTo>
                  <a:lnTo>
                    <a:pt x="763" y="460"/>
                  </a:lnTo>
                  <a:lnTo>
                    <a:pt x="757" y="453"/>
                  </a:lnTo>
                  <a:lnTo>
                    <a:pt x="757" y="451"/>
                  </a:lnTo>
                  <a:lnTo>
                    <a:pt x="753" y="451"/>
                  </a:lnTo>
                  <a:lnTo>
                    <a:pt x="748" y="453"/>
                  </a:lnTo>
                  <a:lnTo>
                    <a:pt x="746" y="455"/>
                  </a:lnTo>
                  <a:lnTo>
                    <a:pt x="740" y="462"/>
                  </a:lnTo>
                  <a:lnTo>
                    <a:pt x="742" y="462"/>
                  </a:lnTo>
                  <a:lnTo>
                    <a:pt x="742" y="466"/>
                  </a:lnTo>
                  <a:lnTo>
                    <a:pt x="740" y="466"/>
                  </a:lnTo>
                  <a:lnTo>
                    <a:pt x="736" y="468"/>
                  </a:lnTo>
                  <a:lnTo>
                    <a:pt x="736" y="466"/>
                  </a:lnTo>
                  <a:lnTo>
                    <a:pt x="734" y="466"/>
                  </a:lnTo>
                  <a:lnTo>
                    <a:pt x="731" y="464"/>
                  </a:lnTo>
                  <a:lnTo>
                    <a:pt x="727" y="464"/>
                  </a:lnTo>
                  <a:lnTo>
                    <a:pt x="725" y="466"/>
                  </a:lnTo>
                  <a:lnTo>
                    <a:pt x="721" y="466"/>
                  </a:lnTo>
                  <a:lnTo>
                    <a:pt x="719" y="464"/>
                  </a:lnTo>
                  <a:lnTo>
                    <a:pt x="721" y="464"/>
                  </a:lnTo>
                  <a:lnTo>
                    <a:pt x="727" y="462"/>
                  </a:lnTo>
                  <a:lnTo>
                    <a:pt x="727" y="457"/>
                  </a:lnTo>
                  <a:lnTo>
                    <a:pt x="731" y="457"/>
                  </a:lnTo>
                  <a:lnTo>
                    <a:pt x="734" y="457"/>
                  </a:lnTo>
                  <a:lnTo>
                    <a:pt x="736" y="453"/>
                  </a:lnTo>
                  <a:lnTo>
                    <a:pt x="736" y="449"/>
                  </a:lnTo>
                  <a:lnTo>
                    <a:pt x="738" y="447"/>
                  </a:lnTo>
                  <a:lnTo>
                    <a:pt x="742" y="447"/>
                  </a:lnTo>
                  <a:lnTo>
                    <a:pt x="744" y="441"/>
                  </a:lnTo>
                  <a:lnTo>
                    <a:pt x="744" y="434"/>
                  </a:lnTo>
                  <a:lnTo>
                    <a:pt x="744" y="432"/>
                  </a:lnTo>
                  <a:lnTo>
                    <a:pt x="744" y="428"/>
                  </a:lnTo>
                  <a:lnTo>
                    <a:pt x="740" y="428"/>
                  </a:lnTo>
                  <a:lnTo>
                    <a:pt x="734" y="430"/>
                  </a:lnTo>
                  <a:lnTo>
                    <a:pt x="727" y="432"/>
                  </a:lnTo>
                  <a:lnTo>
                    <a:pt x="719" y="434"/>
                  </a:lnTo>
                  <a:lnTo>
                    <a:pt x="704" y="436"/>
                  </a:lnTo>
                  <a:lnTo>
                    <a:pt x="687" y="445"/>
                  </a:lnTo>
                  <a:lnTo>
                    <a:pt x="683" y="449"/>
                  </a:lnTo>
                  <a:lnTo>
                    <a:pt x="672" y="451"/>
                  </a:lnTo>
                  <a:lnTo>
                    <a:pt x="658" y="457"/>
                  </a:lnTo>
                  <a:lnTo>
                    <a:pt x="651" y="462"/>
                  </a:lnTo>
                  <a:lnTo>
                    <a:pt x="651" y="466"/>
                  </a:lnTo>
                  <a:lnTo>
                    <a:pt x="656" y="466"/>
                  </a:lnTo>
                  <a:lnTo>
                    <a:pt x="658" y="466"/>
                  </a:lnTo>
                  <a:lnTo>
                    <a:pt x="653" y="470"/>
                  </a:lnTo>
                  <a:lnTo>
                    <a:pt x="649" y="470"/>
                  </a:lnTo>
                  <a:lnTo>
                    <a:pt x="643" y="476"/>
                  </a:lnTo>
                  <a:lnTo>
                    <a:pt x="639" y="476"/>
                  </a:lnTo>
                  <a:lnTo>
                    <a:pt x="634" y="479"/>
                  </a:lnTo>
                  <a:lnTo>
                    <a:pt x="634" y="481"/>
                  </a:lnTo>
                  <a:lnTo>
                    <a:pt x="628" y="485"/>
                  </a:lnTo>
                  <a:lnTo>
                    <a:pt x="626" y="489"/>
                  </a:lnTo>
                  <a:lnTo>
                    <a:pt x="626" y="493"/>
                  </a:lnTo>
                  <a:lnTo>
                    <a:pt x="628" y="491"/>
                  </a:lnTo>
                  <a:lnTo>
                    <a:pt x="632" y="495"/>
                  </a:lnTo>
                  <a:lnTo>
                    <a:pt x="630" y="498"/>
                  </a:lnTo>
                  <a:lnTo>
                    <a:pt x="630" y="498"/>
                  </a:lnTo>
                  <a:lnTo>
                    <a:pt x="634" y="498"/>
                  </a:lnTo>
                  <a:lnTo>
                    <a:pt x="637" y="495"/>
                  </a:lnTo>
                  <a:lnTo>
                    <a:pt x="641" y="495"/>
                  </a:lnTo>
                  <a:lnTo>
                    <a:pt x="643" y="498"/>
                  </a:lnTo>
                  <a:lnTo>
                    <a:pt x="643" y="502"/>
                  </a:lnTo>
                  <a:lnTo>
                    <a:pt x="639" y="502"/>
                  </a:lnTo>
                  <a:lnTo>
                    <a:pt x="634" y="500"/>
                  </a:lnTo>
                  <a:lnTo>
                    <a:pt x="630" y="502"/>
                  </a:lnTo>
                  <a:lnTo>
                    <a:pt x="632" y="506"/>
                  </a:lnTo>
                  <a:lnTo>
                    <a:pt x="639" y="508"/>
                  </a:lnTo>
                  <a:lnTo>
                    <a:pt x="641" y="508"/>
                  </a:lnTo>
                  <a:lnTo>
                    <a:pt x="641" y="504"/>
                  </a:lnTo>
                  <a:lnTo>
                    <a:pt x="643" y="504"/>
                  </a:lnTo>
                  <a:lnTo>
                    <a:pt x="645" y="506"/>
                  </a:lnTo>
                  <a:lnTo>
                    <a:pt x="643" y="510"/>
                  </a:lnTo>
                  <a:lnTo>
                    <a:pt x="647" y="508"/>
                  </a:lnTo>
                  <a:lnTo>
                    <a:pt x="653" y="510"/>
                  </a:lnTo>
                  <a:lnTo>
                    <a:pt x="660" y="508"/>
                  </a:lnTo>
                  <a:lnTo>
                    <a:pt x="664" y="508"/>
                  </a:lnTo>
                  <a:lnTo>
                    <a:pt x="668" y="510"/>
                  </a:lnTo>
                  <a:lnTo>
                    <a:pt x="672" y="510"/>
                  </a:lnTo>
                  <a:lnTo>
                    <a:pt x="677" y="512"/>
                  </a:lnTo>
                  <a:lnTo>
                    <a:pt x="679" y="514"/>
                  </a:lnTo>
                  <a:lnTo>
                    <a:pt x="683" y="514"/>
                  </a:lnTo>
                  <a:lnTo>
                    <a:pt x="681" y="516"/>
                  </a:lnTo>
                  <a:lnTo>
                    <a:pt x="679" y="516"/>
                  </a:lnTo>
                  <a:lnTo>
                    <a:pt x="672" y="514"/>
                  </a:lnTo>
                  <a:lnTo>
                    <a:pt x="664" y="514"/>
                  </a:lnTo>
                  <a:lnTo>
                    <a:pt x="664" y="514"/>
                  </a:lnTo>
                  <a:lnTo>
                    <a:pt x="668" y="516"/>
                  </a:lnTo>
                  <a:lnTo>
                    <a:pt x="670" y="519"/>
                  </a:lnTo>
                  <a:lnTo>
                    <a:pt x="664" y="519"/>
                  </a:lnTo>
                  <a:lnTo>
                    <a:pt x="660" y="516"/>
                  </a:lnTo>
                  <a:lnTo>
                    <a:pt x="651" y="519"/>
                  </a:lnTo>
                  <a:lnTo>
                    <a:pt x="649" y="521"/>
                  </a:lnTo>
                  <a:lnTo>
                    <a:pt x="647" y="519"/>
                  </a:lnTo>
                  <a:lnTo>
                    <a:pt x="645" y="519"/>
                  </a:lnTo>
                  <a:lnTo>
                    <a:pt x="641" y="519"/>
                  </a:lnTo>
                  <a:lnTo>
                    <a:pt x="639" y="519"/>
                  </a:lnTo>
                  <a:lnTo>
                    <a:pt x="628" y="519"/>
                  </a:lnTo>
                  <a:lnTo>
                    <a:pt x="628" y="521"/>
                  </a:lnTo>
                  <a:lnTo>
                    <a:pt x="620" y="523"/>
                  </a:lnTo>
                  <a:lnTo>
                    <a:pt x="618" y="527"/>
                  </a:lnTo>
                  <a:lnTo>
                    <a:pt x="620" y="538"/>
                  </a:lnTo>
                  <a:lnTo>
                    <a:pt x="620" y="540"/>
                  </a:lnTo>
                  <a:lnTo>
                    <a:pt x="620" y="544"/>
                  </a:lnTo>
                  <a:lnTo>
                    <a:pt x="620" y="544"/>
                  </a:lnTo>
                  <a:lnTo>
                    <a:pt x="620" y="548"/>
                  </a:lnTo>
                  <a:lnTo>
                    <a:pt x="622" y="548"/>
                  </a:lnTo>
                  <a:lnTo>
                    <a:pt x="624" y="548"/>
                  </a:lnTo>
                  <a:lnTo>
                    <a:pt x="626" y="548"/>
                  </a:lnTo>
                  <a:lnTo>
                    <a:pt x="628" y="550"/>
                  </a:lnTo>
                  <a:lnTo>
                    <a:pt x="632" y="550"/>
                  </a:lnTo>
                  <a:lnTo>
                    <a:pt x="634" y="548"/>
                  </a:lnTo>
                  <a:lnTo>
                    <a:pt x="634" y="548"/>
                  </a:lnTo>
                  <a:lnTo>
                    <a:pt x="637" y="550"/>
                  </a:lnTo>
                  <a:lnTo>
                    <a:pt x="639" y="550"/>
                  </a:lnTo>
                  <a:lnTo>
                    <a:pt x="641" y="550"/>
                  </a:lnTo>
                  <a:lnTo>
                    <a:pt x="643" y="552"/>
                  </a:lnTo>
                  <a:lnTo>
                    <a:pt x="643" y="554"/>
                  </a:lnTo>
                  <a:lnTo>
                    <a:pt x="645" y="554"/>
                  </a:lnTo>
                  <a:lnTo>
                    <a:pt x="649" y="554"/>
                  </a:lnTo>
                  <a:lnTo>
                    <a:pt x="651" y="554"/>
                  </a:lnTo>
                  <a:lnTo>
                    <a:pt x="653" y="557"/>
                  </a:lnTo>
                  <a:lnTo>
                    <a:pt x="658" y="557"/>
                  </a:lnTo>
                  <a:lnTo>
                    <a:pt x="660" y="557"/>
                  </a:lnTo>
                  <a:lnTo>
                    <a:pt x="664" y="557"/>
                  </a:lnTo>
                  <a:lnTo>
                    <a:pt x="666" y="557"/>
                  </a:lnTo>
                  <a:lnTo>
                    <a:pt x="668" y="557"/>
                  </a:lnTo>
                  <a:lnTo>
                    <a:pt x="675" y="557"/>
                  </a:lnTo>
                  <a:lnTo>
                    <a:pt x="677" y="557"/>
                  </a:lnTo>
                  <a:lnTo>
                    <a:pt x="681" y="557"/>
                  </a:lnTo>
                  <a:lnTo>
                    <a:pt x="683" y="561"/>
                  </a:lnTo>
                  <a:lnTo>
                    <a:pt x="685" y="559"/>
                  </a:lnTo>
                  <a:lnTo>
                    <a:pt x="685" y="563"/>
                  </a:lnTo>
                  <a:lnTo>
                    <a:pt x="689" y="565"/>
                  </a:lnTo>
                  <a:lnTo>
                    <a:pt x="689" y="567"/>
                  </a:lnTo>
                  <a:lnTo>
                    <a:pt x="689" y="567"/>
                  </a:lnTo>
                  <a:lnTo>
                    <a:pt x="693" y="567"/>
                  </a:lnTo>
                  <a:lnTo>
                    <a:pt x="696" y="569"/>
                  </a:lnTo>
                  <a:lnTo>
                    <a:pt x="698" y="571"/>
                  </a:lnTo>
                  <a:lnTo>
                    <a:pt x="700" y="571"/>
                  </a:lnTo>
                  <a:lnTo>
                    <a:pt x="702" y="576"/>
                  </a:lnTo>
                  <a:lnTo>
                    <a:pt x="700" y="576"/>
                  </a:lnTo>
                  <a:lnTo>
                    <a:pt x="700" y="580"/>
                  </a:lnTo>
                  <a:lnTo>
                    <a:pt x="704" y="584"/>
                  </a:lnTo>
                  <a:lnTo>
                    <a:pt x="708" y="586"/>
                  </a:lnTo>
                  <a:lnTo>
                    <a:pt x="708" y="588"/>
                  </a:lnTo>
                  <a:lnTo>
                    <a:pt x="708" y="590"/>
                  </a:lnTo>
                  <a:lnTo>
                    <a:pt x="708" y="592"/>
                  </a:lnTo>
                  <a:lnTo>
                    <a:pt x="706" y="590"/>
                  </a:lnTo>
                  <a:lnTo>
                    <a:pt x="700" y="588"/>
                  </a:lnTo>
                  <a:lnTo>
                    <a:pt x="693" y="588"/>
                  </a:lnTo>
                  <a:lnTo>
                    <a:pt x="691" y="588"/>
                  </a:lnTo>
                  <a:lnTo>
                    <a:pt x="689" y="588"/>
                  </a:lnTo>
                  <a:lnTo>
                    <a:pt x="687" y="588"/>
                  </a:lnTo>
                  <a:lnTo>
                    <a:pt x="685" y="588"/>
                  </a:lnTo>
                  <a:lnTo>
                    <a:pt x="683" y="584"/>
                  </a:lnTo>
                  <a:lnTo>
                    <a:pt x="679" y="584"/>
                  </a:lnTo>
                  <a:lnTo>
                    <a:pt x="677" y="582"/>
                  </a:lnTo>
                  <a:lnTo>
                    <a:pt x="675" y="580"/>
                  </a:lnTo>
                  <a:lnTo>
                    <a:pt x="670" y="582"/>
                  </a:lnTo>
                  <a:lnTo>
                    <a:pt x="668" y="580"/>
                  </a:lnTo>
                  <a:lnTo>
                    <a:pt x="666" y="580"/>
                  </a:lnTo>
                  <a:lnTo>
                    <a:pt x="662" y="578"/>
                  </a:lnTo>
                  <a:lnTo>
                    <a:pt x="662" y="573"/>
                  </a:lnTo>
                  <a:lnTo>
                    <a:pt x="660" y="573"/>
                  </a:lnTo>
                  <a:lnTo>
                    <a:pt x="658" y="573"/>
                  </a:lnTo>
                  <a:lnTo>
                    <a:pt x="653" y="573"/>
                  </a:lnTo>
                  <a:lnTo>
                    <a:pt x="651" y="573"/>
                  </a:lnTo>
                  <a:lnTo>
                    <a:pt x="643" y="573"/>
                  </a:lnTo>
                  <a:lnTo>
                    <a:pt x="639" y="573"/>
                  </a:lnTo>
                  <a:lnTo>
                    <a:pt x="634" y="571"/>
                  </a:lnTo>
                  <a:lnTo>
                    <a:pt x="620" y="571"/>
                  </a:lnTo>
                  <a:lnTo>
                    <a:pt x="616" y="571"/>
                  </a:lnTo>
                  <a:lnTo>
                    <a:pt x="611" y="573"/>
                  </a:lnTo>
                  <a:lnTo>
                    <a:pt x="609" y="576"/>
                  </a:lnTo>
                  <a:lnTo>
                    <a:pt x="609" y="582"/>
                  </a:lnTo>
                  <a:lnTo>
                    <a:pt x="605" y="588"/>
                  </a:lnTo>
                  <a:lnTo>
                    <a:pt x="607" y="594"/>
                  </a:lnTo>
                  <a:lnTo>
                    <a:pt x="605" y="597"/>
                  </a:lnTo>
                  <a:lnTo>
                    <a:pt x="607" y="599"/>
                  </a:lnTo>
                  <a:lnTo>
                    <a:pt x="609" y="599"/>
                  </a:lnTo>
                  <a:lnTo>
                    <a:pt x="609" y="601"/>
                  </a:lnTo>
                  <a:lnTo>
                    <a:pt x="607" y="603"/>
                  </a:lnTo>
                  <a:lnTo>
                    <a:pt x="609" y="611"/>
                  </a:lnTo>
                  <a:lnTo>
                    <a:pt x="613" y="613"/>
                  </a:lnTo>
                  <a:lnTo>
                    <a:pt x="613" y="616"/>
                  </a:lnTo>
                  <a:lnTo>
                    <a:pt x="620" y="618"/>
                  </a:lnTo>
                  <a:lnTo>
                    <a:pt x="620" y="620"/>
                  </a:lnTo>
                  <a:lnTo>
                    <a:pt x="624" y="620"/>
                  </a:lnTo>
                  <a:lnTo>
                    <a:pt x="626" y="622"/>
                  </a:lnTo>
                  <a:lnTo>
                    <a:pt x="628" y="622"/>
                  </a:lnTo>
                  <a:lnTo>
                    <a:pt x="632" y="620"/>
                  </a:lnTo>
                  <a:lnTo>
                    <a:pt x="634" y="622"/>
                  </a:lnTo>
                  <a:lnTo>
                    <a:pt x="639" y="624"/>
                  </a:lnTo>
                  <a:lnTo>
                    <a:pt x="643" y="624"/>
                  </a:lnTo>
                  <a:lnTo>
                    <a:pt x="645" y="628"/>
                  </a:lnTo>
                  <a:lnTo>
                    <a:pt x="647" y="628"/>
                  </a:lnTo>
                  <a:lnTo>
                    <a:pt x="647" y="630"/>
                  </a:lnTo>
                  <a:lnTo>
                    <a:pt x="643" y="632"/>
                  </a:lnTo>
                  <a:lnTo>
                    <a:pt x="645" y="635"/>
                  </a:lnTo>
                  <a:lnTo>
                    <a:pt x="643" y="637"/>
                  </a:lnTo>
                  <a:lnTo>
                    <a:pt x="643" y="639"/>
                  </a:lnTo>
                  <a:lnTo>
                    <a:pt x="641" y="641"/>
                  </a:lnTo>
                  <a:lnTo>
                    <a:pt x="637" y="643"/>
                  </a:lnTo>
                  <a:lnTo>
                    <a:pt x="637" y="645"/>
                  </a:lnTo>
                  <a:lnTo>
                    <a:pt x="634" y="649"/>
                  </a:lnTo>
                  <a:lnTo>
                    <a:pt x="639" y="651"/>
                  </a:lnTo>
                  <a:lnTo>
                    <a:pt x="639" y="656"/>
                  </a:lnTo>
                  <a:lnTo>
                    <a:pt x="641" y="660"/>
                  </a:lnTo>
                  <a:lnTo>
                    <a:pt x="639" y="662"/>
                  </a:lnTo>
                  <a:lnTo>
                    <a:pt x="634" y="664"/>
                  </a:lnTo>
                  <a:lnTo>
                    <a:pt x="637" y="664"/>
                  </a:lnTo>
                  <a:lnTo>
                    <a:pt x="643" y="666"/>
                  </a:lnTo>
                  <a:lnTo>
                    <a:pt x="645" y="666"/>
                  </a:lnTo>
                  <a:lnTo>
                    <a:pt x="647" y="666"/>
                  </a:lnTo>
                  <a:lnTo>
                    <a:pt x="649" y="666"/>
                  </a:lnTo>
                  <a:lnTo>
                    <a:pt x="651" y="664"/>
                  </a:lnTo>
                  <a:lnTo>
                    <a:pt x="653" y="664"/>
                  </a:lnTo>
                  <a:lnTo>
                    <a:pt x="653" y="666"/>
                  </a:lnTo>
                  <a:lnTo>
                    <a:pt x="660" y="666"/>
                  </a:lnTo>
                  <a:lnTo>
                    <a:pt x="666" y="668"/>
                  </a:lnTo>
                  <a:lnTo>
                    <a:pt x="668" y="666"/>
                  </a:lnTo>
                  <a:lnTo>
                    <a:pt x="672" y="666"/>
                  </a:lnTo>
                  <a:lnTo>
                    <a:pt x="675" y="668"/>
                  </a:lnTo>
                  <a:lnTo>
                    <a:pt x="675" y="668"/>
                  </a:lnTo>
                  <a:lnTo>
                    <a:pt x="677" y="666"/>
                  </a:lnTo>
                  <a:lnTo>
                    <a:pt x="679" y="666"/>
                  </a:lnTo>
                  <a:lnTo>
                    <a:pt x="681" y="666"/>
                  </a:lnTo>
                  <a:lnTo>
                    <a:pt x="681" y="670"/>
                  </a:lnTo>
                  <a:lnTo>
                    <a:pt x="685" y="668"/>
                  </a:lnTo>
                  <a:lnTo>
                    <a:pt x="685" y="668"/>
                  </a:lnTo>
                  <a:lnTo>
                    <a:pt x="687" y="670"/>
                  </a:lnTo>
                  <a:lnTo>
                    <a:pt x="687" y="672"/>
                  </a:lnTo>
                  <a:lnTo>
                    <a:pt x="689" y="672"/>
                  </a:lnTo>
                  <a:lnTo>
                    <a:pt x="691" y="670"/>
                  </a:lnTo>
                  <a:lnTo>
                    <a:pt x="696" y="670"/>
                  </a:lnTo>
                  <a:lnTo>
                    <a:pt x="700" y="668"/>
                  </a:lnTo>
                  <a:lnTo>
                    <a:pt x="702" y="666"/>
                  </a:lnTo>
                  <a:lnTo>
                    <a:pt x="704" y="666"/>
                  </a:lnTo>
                  <a:lnTo>
                    <a:pt x="708" y="662"/>
                  </a:lnTo>
                  <a:lnTo>
                    <a:pt x="715" y="660"/>
                  </a:lnTo>
                  <a:lnTo>
                    <a:pt x="717" y="660"/>
                  </a:lnTo>
                  <a:lnTo>
                    <a:pt x="719" y="658"/>
                  </a:lnTo>
                  <a:lnTo>
                    <a:pt x="721" y="658"/>
                  </a:lnTo>
                  <a:lnTo>
                    <a:pt x="725" y="658"/>
                  </a:lnTo>
                  <a:lnTo>
                    <a:pt x="727" y="658"/>
                  </a:lnTo>
                  <a:lnTo>
                    <a:pt x="729" y="660"/>
                  </a:lnTo>
                  <a:lnTo>
                    <a:pt x="738" y="660"/>
                  </a:lnTo>
                  <a:lnTo>
                    <a:pt x="746" y="653"/>
                  </a:lnTo>
                  <a:lnTo>
                    <a:pt x="746" y="651"/>
                  </a:lnTo>
                  <a:lnTo>
                    <a:pt x="748" y="651"/>
                  </a:lnTo>
                  <a:lnTo>
                    <a:pt x="750" y="653"/>
                  </a:lnTo>
                  <a:lnTo>
                    <a:pt x="750" y="651"/>
                  </a:lnTo>
                  <a:lnTo>
                    <a:pt x="755" y="649"/>
                  </a:lnTo>
                  <a:lnTo>
                    <a:pt x="753" y="647"/>
                  </a:lnTo>
                  <a:lnTo>
                    <a:pt x="755" y="645"/>
                  </a:lnTo>
                  <a:lnTo>
                    <a:pt x="757" y="645"/>
                  </a:lnTo>
                  <a:lnTo>
                    <a:pt x="759" y="645"/>
                  </a:lnTo>
                  <a:lnTo>
                    <a:pt x="761" y="643"/>
                  </a:lnTo>
                  <a:lnTo>
                    <a:pt x="759" y="641"/>
                  </a:lnTo>
                  <a:lnTo>
                    <a:pt x="761" y="643"/>
                  </a:lnTo>
                  <a:lnTo>
                    <a:pt x="763" y="643"/>
                  </a:lnTo>
                  <a:lnTo>
                    <a:pt x="765" y="645"/>
                  </a:lnTo>
                  <a:lnTo>
                    <a:pt x="765" y="647"/>
                  </a:lnTo>
                  <a:lnTo>
                    <a:pt x="765" y="647"/>
                  </a:lnTo>
                  <a:lnTo>
                    <a:pt x="763" y="649"/>
                  </a:lnTo>
                  <a:lnTo>
                    <a:pt x="763" y="651"/>
                  </a:lnTo>
                  <a:lnTo>
                    <a:pt x="761" y="656"/>
                  </a:lnTo>
                  <a:lnTo>
                    <a:pt x="759" y="656"/>
                  </a:lnTo>
                  <a:lnTo>
                    <a:pt x="759" y="658"/>
                  </a:lnTo>
                  <a:lnTo>
                    <a:pt x="763" y="658"/>
                  </a:lnTo>
                  <a:lnTo>
                    <a:pt x="765" y="660"/>
                  </a:lnTo>
                  <a:lnTo>
                    <a:pt x="767" y="660"/>
                  </a:lnTo>
                  <a:lnTo>
                    <a:pt x="769" y="660"/>
                  </a:lnTo>
                  <a:lnTo>
                    <a:pt x="771" y="662"/>
                  </a:lnTo>
                  <a:lnTo>
                    <a:pt x="774" y="664"/>
                  </a:lnTo>
                  <a:lnTo>
                    <a:pt x="776" y="666"/>
                  </a:lnTo>
                  <a:lnTo>
                    <a:pt x="776" y="664"/>
                  </a:lnTo>
                  <a:lnTo>
                    <a:pt x="776" y="664"/>
                  </a:lnTo>
                  <a:lnTo>
                    <a:pt x="778" y="664"/>
                  </a:lnTo>
                  <a:lnTo>
                    <a:pt x="778" y="666"/>
                  </a:lnTo>
                  <a:lnTo>
                    <a:pt x="776" y="668"/>
                  </a:lnTo>
                  <a:lnTo>
                    <a:pt x="774" y="668"/>
                  </a:lnTo>
                  <a:lnTo>
                    <a:pt x="771" y="672"/>
                  </a:lnTo>
                  <a:lnTo>
                    <a:pt x="771" y="675"/>
                  </a:lnTo>
                  <a:lnTo>
                    <a:pt x="774" y="675"/>
                  </a:lnTo>
                  <a:lnTo>
                    <a:pt x="776" y="675"/>
                  </a:lnTo>
                  <a:lnTo>
                    <a:pt x="780" y="677"/>
                  </a:lnTo>
                  <a:lnTo>
                    <a:pt x="782" y="677"/>
                  </a:lnTo>
                  <a:lnTo>
                    <a:pt x="784" y="672"/>
                  </a:lnTo>
                  <a:lnTo>
                    <a:pt x="786" y="672"/>
                  </a:lnTo>
                  <a:lnTo>
                    <a:pt x="786" y="675"/>
                  </a:lnTo>
                  <a:lnTo>
                    <a:pt x="788" y="679"/>
                  </a:lnTo>
                  <a:lnTo>
                    <a:pt x="790" y="681"/>
                  </a:lnTo>
                  <a:lnTo>
                    <a:pt x="793" y="679"/>
                  </a:lnTo>
                  <a:lnTo>
                    <a:pt x="795" y="679"/>
                  </a:lnTo>
                  <a:lnTo>
                    <a:pt x="797" y="681"/>
                  </a:lnTo>
                  <a:lnTo>
                    <a:pt x="801" y="681"/>
                  </a:lnTo>
                  <a:lnTo>
                    <a:pt x="801" y="683"/>
                  </a:lnTo>
                  <a:lnTo>
                    <a:pt x="803" y="683"/>
                  </a:lnTo>
                  <a:lnTo>
                    <a:pt x="803" y="681"/>
                  </a:lnTo>
                  <a:lnTo>
                    <a:pt x="805" y="681"/>
                  </a:lnTo>
                  <a:lnTo>
                    <a:pt x="807" y="681"/>
                  </a:lnTo>
                  <a:lnTo>
                    <a:pt x="809" y="681"/>
                  </a:lnTo>
                  <a:lnTo>
                    <a:pt x="809" y="683"/>
                  </a:lnTo>
                  <a:lnTo>
                    <a:pt x="809" y="685"/>
                  </a:lnTo>
                  <a:lnTo>
                    <a:pt x="814" y="683"/>
                  </a:lnTo>
                  <a:lnTo>
                    <a:pt x="816" y="681"/>
                  </a:lnTo>
                  <a:lnTo>
                    <a:pt x="818" y="681"/>
                  </a:lnTo>
                  <a:lnTo>
                    <a:pt x="818" y="685"/>
                  </a:lnTo>
                  <a:lnTo>
                    <a:pt x="820" y="685"/>
                  </a:lnTo>
                  <a:lnTo>
                    <a:pt x="820" y="683"/>
                  </a:lnTo>
                  <a:lnTo>
                    <a:pt x="822" y="683"/>
                  </a:lnTo>
                  <a:lnTo>
                    <a:pt x="824" y="679"/>
                  </a:lnTo>
                  <a:lnTo>
                    <a:pt x="826" y="681"/>
                  </a:lnTo>
                  <a:lnTo>
                    <a:pt x="826" y="681"/>
                  </a:lnTo>
                  <a:lnTo>
                    <a:pt x="828" y="683"/>
                  </a:lnTo>
                  <a:lnTo>
                    <a:pt x="830" y="681"/>
                  </a:lnTo>
                  <a:lnTo>
                    <a:pt x="830" y="681"/>
                  </a:lnTo>
                  <a:close/>
                  <a:moveTo>
                    <a:pt x="1201" y="822"/>
                  </a:moveTo>
                  <a:lnTo>
                    <a:pt x="1204" y="818"/>
                  </a:lnTo>
                  <a:lnTo>
                    <a:pt x="1201" y="816"/>
                  </a:lnTo>
                  <a:lnTo>
                    <a:pt x="1204" y="812"/>
                  </a:lnTo>
                  <a:lnTo>
                    <a:pt x="1204" y="807"/>
                  </a:lnTo>
                  <a:lnTo>
                    <a:pt x="1208" y="801"/>
                  </a:lnTo>
                  <a:lnTo>
                    <a:pt x="1210" y="797"/>
                  </a:lnTo>
                  <a:lnTo>
                    <a:pt x="1214" y="795"/>
                  </a:lnTo>
                  <a:lnTo>
                    <a:pt x="1218" y="786"/>
                  </a:lnTo>
                  <a:lnTo>
                    <a:pt x="1223" y="784"/>
                  </a:lnTo>
                  <a:lnTo>
                    <a:pt x="1225" y="784"/>
                  </a:lnTo>
                  <a:lnTo>
                    <a:pt x="1227" y="782"/>
                  </a:lnTo>
                  <a:lnTo>
                    <a:pt x="1229" y="784"/>
                  </a:lnTo>
                  <a:lnTo>
                    <a:pt x="1233" y="782"/>
                  </a:lnTo>
                  <a:lnTo>
                    <a:pt x="1237" y="782"/>
                  </a:lnTo>
                  <a:lnTo>
                    <a:pt x="1239" y="786"/>
                  </a:lnTo>
                  <a:lnTo>
                    <a:pt x="1241" y="786"/>
                  </a:lnTo>
                  <a:lnTo>
                    <a:pt x="1244" y="788"/>
                  </a:lnTo>
                  <a:lnTo>
                    <a:pt x="1246" y="793"/>
                  </a:lnTo>
                  <a:lnTo>
                    <a:pt x="1246" y="795"/>
                  </a:lnTo>
                  <a:lnTo>
                    <a:pt x="1241" y="799"/>
                  </a:lnTo>
                  <a:lnTo>
                    <a:pt x="1239" y="803"/>
                  </a:lnTo>
                  <a:lnTo>
                    <a:pt x="1239" y="805"/>
                  </a:lnTo>
                  <a:lnTo>
                    <a:pt x="1235" y="814"/>
                  </a:lnTo>
                  <a:lnTo>
                    <a:pt x="1233" y="818"/>
                  </a:lnTo>
                  <a:lnTo>
                    <a:pt x="1229" y="818"/>
                  </a:lnTo>
                  <a:lnTo>
                    <a:pt x="1225" y="820"/>
                  </a:lnTo>
                  <a:lnTo>
                    <a:pt x="1223" y="822"/>
                  </a:lnTo>
                  <a:lnTo>
                    <a:pt x="1220" y="822"/>
                  </a:lnTo>
                  <a:lnTo>
                    <a:pt x="1216" y="824"/>
                  </a:lnTo>
                  <a:lnTo>
                    <a:pt x="1214" y="822"/>
                  </a:lnTo>
                  <a:lnTo>
                    <a:pt x="1208" y="824"/>
                  </a:lnTo>
                  <a:lnTo>
                    <a:pt x="1206" y="822"/>
                  </a:lnTo>
                  <a:lnTo>
                    <a:pt x="1204" y="822"/>
                  </a:lnTo>
                  <a:lnTo>
                    <a:pt x="1201" y="822"/>
                  </a:lnTo>
                  <a:lnTo>
                    <a:pt x="1201" y="822"/>
                  </a:lnTo>
                  <a:close/>
                  <a:moveTo>
                    <a:pt x="849" y="668"/>
                  </a:moveTo>
                  <a:lnTo>
                    <a:pt x="847" y="666"/>
                  </a:lnTo>
                  <a:lnTo>
                    <a:pt x="849" y="664"/>
                  </a:lnTo>
                  <a:lnTo>
                    <a:pt x="852" y="664"/>
                  </a:lnTo>
                  <a:lnTo>
                    <a:pt x="849" y="660"/>
                  </a:lnTo>
                  <a:lnTo>
                    <a:pt x="852" y="658"/>
                  </a:lnTo>
                  <a:lnTo>
                    <a:pt x="854" y="658"/>
                  </a:lnTo>
                  <a:lnTo>
                    <a:pt x="854" y="660"/>
                  </a:lnTo>
                  <a:lnTo>
                    <a:pt x="854" y="662"/>
                  </a:lnTo>
                  <a:lnTo>
                    <a:pt x="854" y="664"/>
                  </a:lnTo>
                  <a:lnTo>
                    <a:pt x="854" y="666"/>
                  </a:lnTo>
                  <a:lnTo>
                    <a:pt x="852" y="666"/>
                  </a:lnTo>
                  <a:lnTo>
                    <a:pt x="849" y="668"/>
                  </a:lnTo>
                  <a:lnTo>
                    <a:pt x="849" y="668"/>
                  </a:lnTo>
                  <a:lnTo>
                    <a:pt x="849" y="668"/>
                  </a:lnTo>
                  <a:close/>
                  <a:moveTo>
                    <a:pt x="816" y="700"/>
                  </a:moveTo>
                  <a:lnTo>
                    <a:pt x="818" y="698"/>
                  </a:lnTo>
                  <a:lnTo>
                    <a:pt x="820" y="696"/>
                  </a:lnTo>
                  <a:lnTo>
                    <a:pt x="818" y="694"/>
                  </a:lnTo>
                  <a:lnTo>
                    <a:pt x="820" y="691"/>
                  </a:lnTo>
                  <a:lnTo>
                    <a:pt x="818" y="689"/>
                  </a:lnTo>
                  <a:lnTo>
                    <a:pt x="816" y="691"/>
                  </a:lnTo>
                  <a:lnTo>
                    <a:pt x="816" y="694"/>
                  </a:lnTo>
                  <a:lnTo>
                    <a:pt x="812" y="694"/>
                  </a:lnTo>
                  <a:lnTo>
                    <a:pt x="812" y="696"/>
                  </a:lnTo>
                  <a:lnTo>
                    <a:pt x="814" y="698"/>
                  </a:lnTo>
                  <a:lnTo>
                    <a:pt x="816" y="700"/>
                  </a:lnTo>
                  <a:lnTo>
                    <a:pt x="816" y="700"/>
                  </a:lnTo>
                  <a:close/>
                  <a:moveTo>
                    <a:pt x="856" y="691"/>
                  </a:moveTo>
                  <a:lnTo>
                    <a:pt x="852" y="696"/>
                  </a:lnTo>
                  <a:lnTo>
                    <a:pt x="852" y="698"/>
                  </a:lnTo>
                  <a:lnTo>
                    <a:pt x="849" y="700"/>
                  </a:lnTo>
                  <a:lnTo>
                    <a:pt x="847" y="696"/>
                  </a:lnTo>
                  <a:lnTo>
                    <a:pt x="847" y="694"/>
                  </a:lnTo>
                  <a:lnTo>
                    <a:pt x="849" y="687"/>
                  </a:lnTo>
                  <a:lnTo>
                    <a:pt x="849" y="685"/>
                  </a:lnTo>
                  <a:lnTo>
                    <a:pt x="852" y="683"/>
                  </a:lnTo>
                  <a:lnTo>
                    <a:pt x="854" y="683"/>
                  </a:lnTo>
                  <a:lnTo>
                    <a:pt x="854" y="685"/>
                  </a:lnTo>
                  <a:lnTo>
                    <a:pt x="858" y="689"/>
                  </a:lnTo>
                  <a:lnTo>
                    <a:pt x="856" y="691"/>
                  </a:lnTo>
                  <a:lnTo>
                    <a:pt x="856" y="691"/>
                  </a:lnTo>
                  <a:close/>
                  <a:moveTo>
                    <a:pt x="860" y="687"/>
                  </a:moveTo>
                  <a:lnTo>
                    <a:pt x="860" y="685"/>
                  </a:lnTo>
                  <a:lnTo>
                    <a:pt x="858" y="683"/>
                  </a:lnTo>
                  <a:lnTo>
                    <a:pt x="860" y="679"/>
                  </a:lnTo>
                  <a:lnTo>
                    <a:pt x="862" y="677"/>
                  </a:lnTo>
                  <a:lnTo>
                    <a:pt x="864" y="681"/>
                  </a:lnTo>
                  <a:lnTo>
                    <a:pt x="862" y="683"/>
                  </a:lnTo>
                  <a:lnTo>
                    <a:pt x="862" y="687"/>
                  </a:lnTo>
                  <a:lnTo>
                    <a:pt x="862" y="687"/>
                  </a:lnTo>
                  <a:lnTo>
                    <a:pt x="860" y="687"/>
                  </a:lnTo>
                  <a:lnTo>
                    <a:pt x="860" y="687"/>
                  </a:lnTo>
                  <a:close/>
                  <a:moveTo>
                    <a:pt x="934" y="689"/>
                  </a:moveTo>
                  <a:lnTo>
                    <a:pt x="936" y="683"/>
                  </a:lnTo>
                  <a:lnTo>
                    <a:pt x="940" y="679"/>
                  </a:lnTo>
                  <a:lnTo>
                    <a:pt x="944" y="679"/>
                  </a:lnTo>
                  <a:lnTo>
                    <a:pt x="944" y="683"/>
                  </a:lnTo>
                  <a:lnTo>
                    <a:pt x="940" y="689"/>
                  </a:lnTo>
                  <a:lnTo>
                    <a:pt x="938" y="691"/>
                  </a:lnTo>
                  <a:lnTo>
                    <a:pt x="938" y="687"/>
                  </a:lnTo>
                  <a:lnTo>
                    <a:pt x="938" y="685"/>
                  </a:lnTo>
                  <a:lnTo>
                    <a:pt x="936" y="687"/>
                  </a:lnTo>
                  <a:lnTo>
                    <a:pt x="936" y="689"/>
                  </a:lnTo>
                  <a:lnTo>
                    <a:pt x="936" y="689"/>
                  </a:lnTo>
                  <a:lnTo>
                    <a:pt x="934" y="689"/>
                  </a:lnTo>
                  <a:lnTo>
                    <a:pt x="934" y="689"/>
                  </a:lnTo>
                  <a:close/>
                  <a:moveTo>
                    <a:pt x="930" y="683"/>
                  </a:moveTo>
                  <a:lnTo>
                    <a:pt x="932" y="685"/>
                  </a:lnTo>
                  <a:lnTo>
                    <a:pt x="934" y="681"/>
                  </a:lnTo>
                  <a:lnTo>
                    <a:pt x="932" y="675"/>
                  </a:lnTo>
                  <a:lnTo>
                    <a:pt x="930" y="679"/>
                  </a:lnTo>
                  <a:lnTo>
                    <a:pt x="930" y="683"/>
                  </a:lnTo>
                  <a:lnTo>
                    <a:pt x="930" y="683"/>
                  </a:lnTo>
                  <a:close/>
                  <a:moveTo>
                    <a:pt x="927" y="719"/>
                  </a:moveTo>
                  <a:lnTo>
                    <a:pt x="930" y="717"/>
                  </a:lnTo>
                  <a:lnTo>
                    <a:pt x="936" y="713"/>
                  </a:lnTo>
                  <a:lnTo>
                    <a:pt x="936" y="710"/>
                  </a:lnTo>
                  <a:lnTo>
                    <a:pt x="930" y="710"/>
                  </a:lnTo>
                  <a:lnTo>
                    <a:pt x="927" y="708"/>
                  </a:lnTo>
                  <a:lnTo>
                    <a:pt x="932" y="700"/>
                  </a:lnTo>
                  <a:lnTo>
                    <a:pt x="934" y="696"/>
                  </a:lnTo>
                  <a:lnTo>
                    <a:pt x="930" y="698"/>
                  </a:lnTo>
                  <a:lnTo>
                    <a:pt x="925" y="704"/>
                  </a:lnTo>
                  <a:lnTo>
                    <a:pt x="925" y="700"/>
                  </a:lnTo>
                  <a:lnTo>
                    <a:pt x="930" y="691"/>
                  </a:lnTo>
                  <a:lnTo>
                    <a:pt x="927" y="679"/>
                  </a:lnTo>
                  <a:lnTo>
                    <a:pt x="921" y="675"/>
                  </a:lnTo>
                  <a:lnTo>
                    <a:pt x="921" y="670"/>
                  </a:lnTo>
                  <a:lnTo>
                    <a:pt x="919" y="670"/>
                  </a:lnTo>
                  <a:lnTo>
                    <a:pt x="915" y="675"/>
                  </a:lnTo>
                  <a:lnTo>
                    <a:pt x="915" y="670"/>
                  </a:lnTo>
                  <a:lnTo>
                    <a:pt x="919" y="666"/>
                  </a:lnTo>
                  <a:lnTo>
                    <a:pt x="917" y="664"/>
                  </a:lnTo>
                  <a:lnTo>
                    <a:pt x="917" y="660"/>
                  </a:lnTo>
                  <a:lnTo>
                    <a:pt x="917" y="656"/>
                  </a:lnTo>
                  <a:lnTo>
                    <a:pt x="911" y="658"/>
                  </a:lnTo>
                  <a:lnTo>
                    <a:pt x="906" y="662"/>
                  </a:lnTo>
                  <a:lnTo>
                    <a:pt x="902" y="668"/>
                  </a:lnTo>
                  <a:lnTo>
                    <a:pt x="904" y="675"/>
                  </a:lnTo>
                  <a:lnTo>
                    <a:pt x="902" y="675"/>
                  </a:lnTo>
                  <a:lnTo>
                    <a:pt x="900" y="668"/>
                  </a:lnTo>
                  <a:lnTo>
                    <a:pt x="898" y="668"/>
                  </a:lnTo>
                  <a:lnTo>
                    <a:pt x="898" y="672"/>
                  </a:lnTo>
                  <a:lnTo>
                    <a:pt x="894" y="672"/>
                  </a:lnTo>
                  <a:lnTo>
                    <a:pt x="896" y="677"/>
                  </a:lnTo>
                  <a:lnTo>
                    <a:pt x="894" y="681"/>
                  </a:lnTo>
                  <a:lnTo>
                    <a:pt x="892" y="681"/>
                  </a:lnTo>
                  <a:lnTo>
                    <a:pt x="890" y="683"/>
                  </a:lnTo>
                  <a:lnTo>
                    <a:pt x="883" y="683"/>
                  </a:lnTo>
                  <a:lnTo>
                    <a:pt x="881" y="685"/>
                  </a:lnTo>
                  <a:lnTo>
                    <a:pt x="877" y="683"/>
                  </a:lnTo>
                  <a:lnTo>
                    <a:pt x="868" y="689"/>
                  </a:lnTo>
                  <a:lnTo>
                    <a:pt x="868" y="694"/>
                  </a:lnTo>
                  <a:lnTo>
                    <a:pt x="873" y="698"/>
                  </a:lnTo>
                  <a:lnTo>
                    <a:pt x="877" y="696"/>
                  </a:lnTo>
                  <a:lnTo>
                    <a:pt x="877" y="694"/>
                  </a:lnTo>
                  <a:lnTo>
                    <a:pt x="877" y="691"/>
                  </a:lnTo>
                  <a:lnTo>
                    <a:pt x="881" y="696"/>
                  </a:lnTo>
                  <a:lnTo>
                    <a:pt x="879" y="700"/>
                  </a:lnTo>
                  <a:lnTo>
                    <a:pt x="883" y="704"/>
                  </a:lnTo>
                  <a:lnTo>
                    <a:pt x="885" y="700"/>
                  </a:lnTo>
                  <a:lnTo>
                    <a:pt x="887" y="702"/>
                  </a:lnTo>
                  <a:lnTo>
                    <a:pt x="885" y="706"/>
                  </a:lnTo>
                  <a:lnTo>
                    <a:pt x="892" y="710"/>
                  </a:lnTo>
                  <a:lnTo>
                    <a:pt x="894" y="713"/>
                  </a:lnTo>
                  <a:lnTo>
                    <a:pt x="896" y="717"/>
                  </a:lnTo>
                  <a:lnTo>
                    <a:pt x="900" y="721"/>
                  </a:lnTo>
                  <a:lnTo>
                    <a:pt x="902" y="715"/>
                  </a:lnTo>
                  <a:lnTo>
                    <a:pt x="902" y="719"/>
                  </a:lnTo>
                  <a:lnTo>
                    <a:pt x="908" y="723"/>
                  </a:lnTo>
                  <a:lnTo>
                    <a:pt x="911" y="723"/>
                  </a:lnTo>
                  <a:lnTo>
                    <a:pt x="915" y="723"/>
                  </a:lnTo>
                  <a:lnTo>
                    <a:pt x="919" y="719"/>
                  </a:lnTo>
                  <a:lnTo>
                    <a:pt x="921" y="719"/>
                  </a:lnTo>
                  <a:lnTo>
                    <a:pt x="925" y="715"/>
                  </a:lnTo>
                  <a:lnTo>
                    <a:pt x="927" y="719"/>
                  </a:lnTo>
                  <a:lnTo>
                    <a:pt x="927" y="719"/>
                  </a:lnTo>
                  <a:close/>
                  <a:moveTo>
                    <a:pt x="1334" y="691"/>
                  </a:moveTo>
                  <a:lnTo>
                    <a:pt x="1334" y="687"/>
                  </a:lnTo>
                  <a:lnTo>
                    <a:pt x="1334" y="685"/>
                  </a:lnTo>
                  <a:lnTo>
                    <a:pt x="1334" y="683"/>
                  </a:lnTo>
                  <a:lnTo>
                    <a:pt x="1338" y="681"/>
                  </a:lnTo>
                  <a:lnTo>
                    <a:pt x="1343" y="681"/>
                  </a:lnTo>
                  <a:lnTo>
                    <a:pt x="1343" y="683"/>
                  </a:lnTo>
                  <a:lnTo>
                    <a:pt x="1345" y="683"/>
                  </a:lnTo>
                  <a:lnTo>
                    <a:pt x="1347" y="685"/>
                  </a:lnTo>
                  <a:lnTo>
                    <a:pt x="1345" y="689"/>
                  </a:lnTo>
                  <a:lnTo>
                    <a:pt x="1341" y="689"/>
                  </a:lnTo>
                  <a:lnTo>
                    <a:pt x="1341" y="689"/>
                  </a:lnTo>
                  <a:lnTo>
                    <a:pt x="1336" y="689"/>
                  </a:lnTo>
                  <a:lnTo>
                    <a:pt x="1336" y="691"/>
                  </a:lnTo>
                  <a:lnTo>
                    <a:pt x="1336" y="691"/>
                  </a:lnTo>
                  <a:lnTo>
                    <a:pt x="1334" y="691"/>
                  </a:lnTo>
                  <a:lnTo>
                    <a:pt x="1334" y="691"/>
                  </a:lnTo>
                  <a:close/>
                  <a:moveTo>
                    <a:pt x="1326" y="1039"/>
                  </a:moveTo>
                  <a:lnTo>
                    <a:pt x="1322" y="1039"/>
                  </a:lnTo>
                  <a:lnTo>
                    <a:pt x="1319" y="1037"/>
                  </a:lnTo>
                  <a:lnTo>
                    <a:pt x="1313" y="1035"/>
                  </a:lnTo>
                  <a:lnTo>
                    <a:pt x="1309" y="1033"/>
                  </a:lnTo>
                  <a:lnTo>
                    <a:pt x="1307" y="1033"/>
                  </a:lnTo>
                  <a:lnTo>
                    <a:pt x="1303" y="1029"/>
                  </a:lnTo>
                  <a:lnTo>
                    <a:pt x="1300" y="1027"/>
                  </a:lnTo>
                  <a:lnTo>
                    <a:pt x="1298" y="1024"/>
                  </a:lnTo>
                  <a:lnTo>
                    <a:pt x="1296" y="1024"/>
                  </a:lnTo>
                  <a:lnTo>
                    <a:pt x="1294" y="1024"/>
                  </a:lnTo>
                  <a:lnTo>
                    <a:pt x="1292" y="1024"/>
                  </a:lnTo>
                  <a:lnTo>
                    <a:pt x="1286" y="1022"/>
                  </a:lnTo>
                  <a:lnTo>
                    <a:pt x="1286" y="1020"/>
                  </a:lnTo>
                  <a:lnTo>
                    <a:pt x="1284" y="1018"/>
                  </a:lnTo>
                  <a:lnTo>
                    <a:pt x="1279" y="1018"/>
                  </a:lnTo>
                  <a:lnTo>
                    <a:pt x="1275" y="1014"/>
                  </a:lnTo>
                  <a:lnTo>
                    <a:pt x="1277" y="1012"/>
                  </a:lnTo>
                  <a:lnTo>
                    <a:pt x="1275" y="1012"/>
                  </a:lnTo>
                  <a:lnTo>
                    <a:pt x="1273" y="1010"/>
                  </a:lnTo>
                  <a:lnTo>
                    <a:pt x="1271" y="1005"/>
                  </a:lnTo>
                  <a:lnTo>
                    <a:pt x="1271" y="1005"/>
                  </a:lnTo>
                  <a:lnTo>
                    <a:pt x="1273" y="1003"/>
                  </a:lnTo>
                  <a:lnTo>
                    <a:pt x="1271" y="1001"/>
                  </a:lnTo>
                  <a:lnTo>
                    <a:pt x="1269" y="1003"/>
                  </a:lnTo>
                  <a:lnTo>
                    <a:pt x="1269" y="1003"/>
                  </a:lnTo>
                  <a:lnTo>
                    <a:pt x="1267" y="1003"/>
                  </a:lnTo>
                  <a:lnTo>
                    <a:pt x="1267" y="1001"/>
                  </a:lnTo>
                  <a:lnTo>
                    <a:pt x="1263" y="1001"/>
                  </a:lnTo>
                  <a:lnTo>
                    <a:pt x="1256" y="997"/>
                  </a:lnTo>
                  <a:lnTo>
                    <a:pt x="1254" y="997"/>
                  </a:lnTo>
                  <a:lnTo>
                    <a:pt x="1252" y="995"/>
                  </a:lnTo>
                  <a:lnTo>
                    <a:pt x="1248" y="993"/>
                  </a:lnTo>
                  <a:lnTo>
                    <a:pt x="1248" y="991"/>
                  </a:lnTo>
                  <a:lnTo>
                    <a:pt x="1246" y="989"/>
                  </a:lnTo>
                  <a:lnTo>
                    <a:pt x="1244" y="987"/>
                  </a:lnTo>
                  <a:lnTo>
                    <a:pt x="1241" y="984"/>
                  </a:lnTo>
                  <a:lnTo>
                    <a:pt x="1241" y="978"/>
                  </a:lnTo>
                  <a:lnTo>
                    <a:pt x="1237" y="978"/>
                  </a:lnTo>
                  <a:lnTo>
                    <a:pt x="1239" y="976"/>
                  </a:lnTo>
                  <a:lnTo>
                    <a:pt x="1244" y="976"/>
                  </a:lnTo>
                  <a:lnTo>
                    <a:pt x="1252" y="972"/>
                  </a:lnTo>
                  <a:lnTo>
                    <a:pt x="1252" y="970"/>
                  </a:lnTo>
                  <a:lnTo>
                    <a:pt x="1248" y="970"/>
                  </a:lnTo>
                  <a:lnTo>
                    <a:pt x="1244" y="965"/>
                  </a:lnTo>
                  <a:lnTo>
                    <a:pt x="1244" y="961"/>
                  </a:lnTo>
                  <a:lnTo>
                    <a:pt x="1244" y="959"/>
                  </a:lnTo>
                  <a:lnTo>
                    <a:pt x="1241" y="961"/>
                  </a:lnTo>
                  <a:lnTo>
                    <a:pt x="1239" y="963"/>
                  </a:lnTo>
                  <a:lnTo>
                    <a:pt x="1239" y="968"/>
                  </a:lnTo>
                  <a:lnTo>
                    <a:pt x="1235" y="963"/>
                  </a:lnTo>
                  <a:lnTo>
                    <a:pt x="1239" y="961"/>
                  </a:lnTo>
                  <a:lnTo>
                    <a:pt x="1239" y="955"/>
                  </a:lnTo>
                  <a:lnTo>
                    <a:pt x="1237" y="959"/>
                  </a:lnTo>
                  <a:lnTo>
                    <a:pt x="1235" y="957"/>
                  </a:lnTo>
                  <a:lnTo>
                    <a:pt x="1235" y="953"/>
                  </a:lnTo>
                  <a:lnTo>
                    <a:pt x="1231" y="953"/>
                  </a:lnTo>
                  <a:lnTo>
                    <a:pt x="1231" y="951"/>
                  </a:lnTo>
                  <a:lnTo>
                    <a:pt x="1231" y="946"/>
                  </a:lnTo>
                  <a:lnTo>
                    <a:pt x="1229" y="942"/>
                  </a:lnTo>
                  <a:lnTo>
                    <a:pt x="1227" y="940"/>
                  </a:lnTo>
                  <a:lnTo>
                    <a:pt x="1227" y="936"/>
                  </a:lnTo>
                  <a:lnTo>
                    <a:pt x="1231" y="932"/>
                  </a:lnTo>
                  <a:lnTo>
                    <a:pt x="1229" y="932"/>
                  </a:lnTo>
                  <a:lnTo>
                    <a:pt x="1223" y="936"/>
                  </a:lnTo>
                  <a:lnTo>
                    <a:pt x="1223" y="940"/>
                  </a:lnTo>
                  <a:lnTo>
                    <a:pt x="1220" y="938"/>
                  </a:lnTo>
                  <a:lnTo>
                    <a:pt x="1225" y="932"/>
                  </a:lnTo>
                  <a:lnTo>
                    <a:pt x="1220" y="932"/>
                  </a:lnTo>
                  <a:lnTo>
                    <a:pt x="1218" y="934"/>
                  </a:lnTo>
                  <a:lnTo>
                    <a:pt x="1218" y="932"/>
                  </a:lnTo>
                  <a:lnTo>
                    <a:pt x="1216" y="938"/>
                  </a:lnTo>
                  <a:lnTo>
                    <a:pt x="1212" y="940"/>
                  </a:lnTo>
                  <a:lnTo>
                    <a:pt x="1212" y="936"/>
                  </a:lnTo>
                  <a:lnTo>
                    <a:pt x="1214" y="934"/>
                  </a:lnTo>
                  <a:lnTo>
                    <a:pt x="1214" y="930"/>
                  </a:lnTo>
                  <a:lnTo>
                    <a:pt x="1216" y="927"/>
                  </a:lnTo>
                  <a:lnTo>
                    <a:pt x="1212" y="927"/>
                  </a:lnTo>
                  <a:lnTo>
                    <a:pt x="1210" y="932"/>
                  </a:lnTo>
                  <a:lnTo>
                    <a:pt x="1208" y="932"/>
                  </a:lnTo>
                  <a:lnTo>
                    <a:pt x="1206" y="934"/>
                  </a:lnTo>
                  <a:lnTo>
                    <a:pt x="1204" y="936"/>
                  </a:lnTo>
                  <a:lnTo>
                    <a:pt x="1199" y="936"/>
                  </a:lnTo>
                  <a:lnTo>
                    <a:pt x="1197" y="932"/>
                  </a:lnTo>
                  <a:lnTo>
                    <a:pt x="1193" y="932"/>
                  </a:lnTo>
                  <a:lnTo>
                    <a:pt x="1189" y="925"/>
                  </a:lnTo>
                  <a:lnTo>
                    <a:pt x="1189" y="925"/>
                  </a:lnTo>
                  <a:lnTo>
                    <a:pt x="1187" y="930"/>
                  </a:lnTo>
                  <a:lnTo>
                    <a:pt x="1187" y="932"/>
                  </a:lnTo>
                  <a:lnTo>
                    <a:pt x="1185" y="934"/>
                  </a:lnTo>
                  <a:lnTo>
                    <a:pt x="1182" y="934"/>
                  </a:lnTo>
                  <a:lnTo>
                    <a:pt x="1180" y="934"/>
                  </a:lnTo>
                  <a:lnTo>
                    <a:pt x="1176" y="934"/>
                  </a:lnTo>
                  <a:lnTo>
                    <a:pt x="1174" y="936"/>
                  </a:lnTo>
                  <a:lnTo>
                    <a:pt x="1170" y="936"/>
                  </a:lnTo>
                  <a:lnTo>
                    <a:pt x="1168" y="938"/>
                  </a:lnTo>
                  <a:lnTo>
                    <a:pt x="1166" y="936"/>
                  </a:lnTo>
                  <a:lnTo>
                    <a:pt x="1159" y="936"/>
                  </a:lnTo>
                  <a:lnTo>
                    <a:pt x="1159" y="934"/>
                  </a:lnTo>
                  <a:lnTo>
                    <a:pt x="1155" y="930"/>
                  </a:lnTo>
                  <a:lnTo>
                    <a:pt x="1153" y="932"/>
                  </a:lnTo>
                  <a:lnTo>
                    <a:pt x="1151" y="927"/>
                  </a:lnTo>
                  <a:lnTo>
                    <a:pt x="1147" y="919"/>
                  </a:lnTo>
                  <a:lnTo>
                    <a:pt x="1149" y="915"/>
                  </a:lnTo>
                  <a:lnTo>
                    <a:pt x="1153" y="913"/>
                  </a:lnTo>
                  <a:lnTo>
                    <a:pt x="1153" y="911"/>
                  </a:lnTo>
                  <a:lnTo>
                    <a:pt x="1155" y="906"/>
                  </a:lnTo>
                  <a:lnTo>
                    <a:pt x="1159" y="906"/>
                  </a:lnTo>
                  <a:lnTo>
                    <a:pt x="1161" y="904"/>
                  </a:lnTo>
                  <a:lnTo>
                    <a:pt x="1166" y="902"/>
                  </a:lnTo>
                  <a:lnTo>
                    <a:pt x="1168" y="902"/>
                  </a:lnTo>
                  <a:lnTo>
                    <a:pt x="1168" y="900"/>
                  </a:lnTo>
                  <a:lnTo>
                    <a:pt x="1166" y="898"/>
                  </a:lnTo>
                  <a:lnTo>
                    <a:pt x="1166" y="896"/>
                  </a:lnTo>
                  <a:lnTo>
                    <a:pt x="1166" y="894"/>
                  </a:lnTo>
                  <a:lnTo>
                    <a:pt x="1168" y="896"/>
                  </a:lnTo>
                  <a:lnTo>
                    <a:pt x="1170" y="894"/>
                  </a:lnTo>
                  <a:lnTo>
                    <a:pt x="1170" y="892"/>
                  </a:lnTo>
                  <a:lnTo>
                    <a:pt x="1170" y="890"/>
                  </a:lnTo>
                  <a:lnTo>
                    <a:pt x="1174" y="896"/>
                  </a:lnTo>
                  <a:lnTo>
                    <a:pt x="1178" y="896"/>
                  </a:lnTo>
                  <a:lnTo>
                    <a:pt x="1182" y="900"/>
                  </a:lnTo>
                  <a:lnTo>
                    <a:pt x="1185" y="902"/>
                  </a:lnTo>
                  <a:lnTo>
                    <a:pt x="1187" y="902"/>
                  </a:lnTo>
                  <a:lnTo>
                    <a:pt x="1191" y="904"/>
                  </a:lnTo>
                  <a:lnTo>
                    <a:pt x="1195" y="902"/>
                  </a:lnTo>
                  <a:lnTo>
                    <a:pt x="1197" y="902"/>
                  </a:lnTo>
                  <a:lnTo>
                    <a:pt x="1199" y="904"/>
                  </a:lnTo>
                  <a:lnTo>
                    <a:pt x="1201" y="904"/>
                  </a:lnTo>
                  <a:lnTo>
                    <a:pt x="1206" y="906"/>
                  </a:lnTo>
                  <a:lnTo>
                    <a:pt x="1208" y="902"/>
                  </a:lnTo>
                  <a:lnTo>
                    <a:pt x="1210" y="900"/>
                  </a:lnTo>
                  <a:lnTo>
                    <a:pt x="1216" y="900"/>
                  </a:lnTo>
                  <a:lnTo>
                    <a:pt x="1216" y="900"/>
                  </a:lnTo>
                  <a:lnTo>
                    <a:pt x="1214" y="902"/>
                  </a:lnTo>
                  <a:lnTo>
                    <a:pt x="1216" y="904"/>
                  </a:lnTo>
                  <a:lnTo>
                    <a:pt x="1220" y="900"/>
                  </a:lnTo>
                  <a:lnTo>
                    <a:pt x="1223" y="898"/>
                  </a:lnTo>
                  <a:lnTo>
                    <a:pt x="1227" y="896"/>
                  </a:lnTo>
                  <a:lnTo>
                    <a:pt x="1227" y="898"/>
                  </a:lnTo>
                  <a:lnTo>
                    <a:pt x="1229" y="902"/>
                  </a:lnTo>
                  <a:lnTo>
                    <a:pt x="1229" y="906"/>
                  </a:lnTo>
                  <a:lnTo>
                    <a:pt x="1229" y="902"/>
                  </a:lnTo>
                  <a:lnTo>
                    <a:pt x="1231" y="900"/>
                  </a:lnTo>
                  <a:lnTo>
                    <a:pt x="1233" y="902"/>
                  </a:lnTo>
                  <a:lnTo>
                    <a:pt x="1235" y="900"/>
                  </a:lnTo>
                  <a:lnTo>
                    <a:pt x="1235" y="890"/>
                  </a:lnTo>
                  <a:lnTo>
                    <a:pt x="1231" y="885"/>
                  </a:lnTo>
                  <a:lnTo>
                    <a:pt x="1231" y="881"/>
                  </a:lnTo>
                  <a:lnTo>
                    <a:pt x="1229" y="877"/>
                  </a:lnTo>
                  <a:lnTo>
                    <a:pt x="1229" y="873"/>
                  </a:lnTo>
                  <a:lnTo>
                    <a:pt x="1231" y="871"/>
                  </a:lnTo>
                  <a:lnTo>
                    <a:pt x="1233" y="871"/>
                  </a:lnTo>
                  <a:lnTo>
                    <a:pt x="1239" y="866"/>
                  </a:lnTo>
                  <a:lnTo>
                    <a:pt x="1246" y="862"/>
                  </a:lnTo>
                  <a:lnTo>
                    <a:pt x="1248" y="860"/>
                  </a:lnTo>
                  <a:lnTo>
                    <a:pt x="1254" y="856"/>
                  </a:lnTo>
                  <a:lnTo>
                    <a:pt x="1256" y="856"/>
                  </a:lnTo>
                  <a:lnTo>
                    <a:pt x="1258" y="858"/>
                  </a:lnTo>
                  <a:lnTo>
                    <a:pt x="1260" y="856"/>
                  </a:lnTo>
                  <a:lnTo>
                    <a:pt x="1263" y="856"/>
                  </a:lnTo>
                  <a:lnTo>
                    <a:pt x="1258" y="854"/>
                  </a:lnTo>
                  <a:lnTo>
                    <a:pt x="1258" y="852"/>
                  </a:lnTo>
                  <a:lnTo>
                    <a:pt x="1265" y="845"/>
                  </a:lnTo>
                  <a:lnTo>
                    <a:pt x="1265" y="841"/>
                  </a:lnTo>
                  <a:lnTo>
                    <a:pt x="1267" y="841"/>
                  </a:lnTo>
                  <a:lnTo>
                    <a:pt x="1273" y="841"/>
                  </a:lnTo>
                  <a:lnTo>
                    <a:pt x="1279" y="839"/>
                  </a:lnTo>
                  <a:lnTo>
                    <a:pt x="1279" y="837"/>
                  </a:lnTo>
                  <a:lnTo>
                    <a:pt x="1277" y="833"/>
                  </a:lnTo>
                  <a:lnTo>
                    <a:pt x="1279" y="831"/>
                  </a:lnTo>
                  <a:lnTo>
                    <a:pt x="1282" y="824"/>
                  </a:lnTo>
                  <a:lnTo>
                    <a:pt x="1282" y="822"/>
                  </a:lnTo>
                  <a:lnTo>
                    <a:pt x="1279" y="822"/>
                  </a:lnTo>
                  <a:lnTo>
                    <a:pt x="1279" y="818"/>
                  </a:lnTo>
                  <a:lnTo>
                    <a:pt x="1282" y="814"/>
                  </a:lnTo>
                  <a:lnTo>
                    <a:pt x="1282" y="812"/>
                  </a:lnTo>
                  <a:lnTo>
                    <a:pt x="1279" y="809"/>
                  </a:lnTo>
                  <a:lnTo>
                    <a:pt x="1279" y="807"/>
                  </a:lnTo>
                  <a:lnTo>
                    <a:pt x="1282" y="803"/>
                  </a:lnTo>
                  <a:lnTo>
                    <a:pt x="1284" y="803"/>
                  </a:lnTo>
                  <a:lnTo>
                    <a:pt x="1284" y="799"/>
                  </a:lnTo>
                  <a:lnTo>
                    <a:pt x="1286" y="797"/>
                  </a:lnTo>
                  <a:lnTo>
                    <a:pt x="1286" y="795"/>
                  </a:lnTo>
                  <a:lnTo>
                    <a:pt x="1284" y="795"/>
                  </a:lnTo>
                  <a:lnTo>
                    <a:pt x="1282" y="797"/>
                  </a:lnTo>
                  <a:lnTo>
                    <a:pt x="1282" y="799"/>
                  </a:lnTo>
                  <a:lnTo>
                    <a:pt x="1279" y="799"/>
                  </a:lnTo>
                  <a:lnTo>
                    <a:pt x="1279" y="797"/>
                  </a:lnTo>
                  <a:lnTo>
                    <a:pt x="1279" y="793"/>
                  </a:lnTo>
                  <a:lnTo>
                    <a:pt x="1279" y="793"/>
                  </a:lnTo>
                  <a:lnTo>
                    <a:pt x="1271" y="793"/>
                  </a:lnTo>
                  <a:lnTo>
                    <a:pt x="1269" y="790"/>
                  </a:lnTo>
                  <a:lnTo>
                    <a:pt x="1269" y="788"/>
                  </a:lnTo>
                  <a:lnTo>
                    <a:pt x="1275" y="786"/>
                  </a:lnTo>
                  <a:lnTo>
                    <a:pt x="1273" y="784"/>
                  </a:lnTo>
                  <a:lnTo>
                    <a:pt x="1271" y="782"/>
                  </a:lnTo>
                  <a:lnTo>
                    <a:pt x="1273" y="778"/>
                  </a:lnTo>
                  <a:lnTo>
                    <a:pt x="1273" y="776"/>
                  </a:lnTo>
                  <a:lnTo>
                    <a:pt x="1269" y="774"/>
                  </a:lnTo>
                  <a:lnTo>
                    <a:pt x="1267" y="774"/>
                  </a:lnTo>
                  <a:lnTo>
                    <a:pt x="1267" y="776"/>
                  </a:lnTo>
                  <a:lnTo>
                    <a:pt x="1269" y="778"/>
                  </a:lnTo>
                  <a:lnTo>
                    <a:pt x="1267" y="780"/>
                  </a:lnTo>
                  <a:lnTo>
                    <a:pt x="1263" y="782"/>
                  </a:lnTo>
                  <a:lnTo>
                    <a:pt x="1260" y="778"/>
                  </a:lnTo>
                  <a:lnTo>
                    <a:pt x="1258" y="778"/>
                  </a:lnTo>
                  <a:lnTo>
                    <a:pt x="1258" y="772"/>
                  </a:lnTo>
                  <a:lnTo>
                    <a:pt x="1263" y="769"/>
                  </a:lnTo>
                  <a:lnTo>
                    <a:pt x="1260" y="767"/>
                  </a:lnTo>
                  <a:lnTo>
                    <a:pt x="1256" y="767"/>
                  </a:lnTo>
                  <a:lnTo>
                    <a:pt x="1256" y="767"/>
                  </a:lnTo>
                  <a:lnTo>
                    <a:pt x="1260" y="765"/>
                  </a:lnTo>
                  <a:lnTo>
                    <a:pt x="1260" y="763"/>
                  </a:lnTo>
                  <a:lnTo>
                    <a:pt x="1258" y="763"/>
                  </a:lnTo>
                  <a:lnTo>
                    <a:pt x="1260" y="761"/>
                  </a:lnTo>
                  <a:lnTo>
                    <a:pt x="1263" y="759"/>
                  </a:lnTo>
                  <a:lnTo>
                    <a:pt x="1263" y="757"/>
                  </a:lnTo>
                  <a:lnTo>
                    <a:pt x="1260" y="757"/>
                  </a:lnTo>
                  <a:lnTo>
                    <a:pt x="1258" y="759"/>
                  </a:lnTo>
                  <a:lnTo>
                    <a:pt x="1254" y="763"/>
                  </a:lnTo>
                  <a:lnTo>
                    <a:pt x="1252" y="765"/>
                  </a:lnTo>
                  <a:lnTo>
                    <a:pt x="1252" y="763"/>
                  </a:lnTo>
                  <a:lnTo>
                    <a:pt x="1250" y="759"/>
                  </a:lnTo>
                  <a:lnTo>
                    <a:pt x="1248" y="761"/>
                  </a:lnTo>
                  <a:lnTo>
                    <a:pt x="1248" y="763"/>
                  </a:lnTo>
                  <a:lnTo>
                    <a:pt x="1244" y="763"/>
                  </a:lnTo>
                  <a:lnTo>
                    <a:pt x="1241" y="765"/>
                  </a:lnTo>
                  <a:lnTo>
                    <a:pt x="1237" y="765"/>
                  </a:lnTo>
                  <a:lnTo>
                    <a:pt x="1235" y="767"/>
                  </a:lnTo>
                  <a:lnTo>
                    <a:pt x="1235" y="767"/>
                  </a:lnTo>
                  <a:lnTo>
                    <a:pt x="1233" y="767"/>
                  </a:lnTo>
                  <a:lnTo>
                    <a:pt x="1233" y="765"/>
                  </a:lnTo>
                  <a:lnTo>
                    <a:pt x="1235" y="763"/>
                  </a:lnTo>
                  <a:lnTo>
                    <a:pt x="1233" y="761"/>
                  </a:lnTo>
                  <a:lnTo>
                    <a:pt x="1233" y="761"/>
                  </a:lnTo>
                  <a:lnTo>
                    <a:pt x="1235" y="757"/>
                  </a:lnTo>
                  <a:lnTo>
                    <a:pt x="1237" y="755"/>
                  </a:lnTo>
                  <a:lnTo>
                    <a:pt x="1239" y="757"/>
                  </a:lnTo>
                  <a:lnTo>
                    <a:pt x="1241" y="759"/>
                  </a:lnTo>
                  <a:lnTo>
                    <a:pt x="1244" y="757"/>
                  </a:lnTo>
                  <a:lnTo>
                    <a:pt x="1246" y="757"/>
                  </a:lnTo>
                  <a:lnTo>
                    <a:pt x="1250" y="755"/>
                  </a:lnTo>
                  <a:lnTo>
                    <a:pt x="1250" y="750"/>
                  </a:lnTo>
                  <a:lnTo>
                    <a:pt x="1248" y="748"/>
                  </a:lnTo>
                  <a:lnTo>
                    <a:pt x="1246" y="746"/>
                  </a:lnTo>
                  <a:lnTo>
                    <a:pt x="1244" y="744"/>
                  </a:lnTo>
                  <a:lnTo>
                    <a:pt x="1241" y="742"/>
                  </a:lnTo>
                  <a:lnTo>
                    <a:pt x="1241" y="740"/>
                  </a:lnTo>
                  <a:lnTo>
                    <a:pt x="1239" y="738"/>
                  </a:lnTo>
                  <a:lnTo>
                    <a:pt x="1239" y="736"/>
                  </a:lnTo>
                  <a:lnTo>
                    <a:pt x="1235" y="734"/>
                  </a:lnTo>
                  <a:lnTo>
                    <a:pt x="1235" y="734"/>
                  </a:lnTo>
                  <a:lnTo>
                    <a:pt x="1233" y="731"/>
                  </a:lnTo>
                  <a:lnTo>
                    <a:pt x="1233" y="729"/>
                  </a:lnTo>
                  <a:lnTo>
                    <a:pt x="1235" y="729"/>
                  </a:lnTo>
                  <a:lnTo>
                    <a:pt x="1237" y="729"/>
                  </a:lnTo>
                  <a:lnTo>
                    <a:pt x="1239" y="729"/>
                  </a:lnTo>
                  <a:lnTo>
                    <a:pt x="1239" y="727"/>
                  </a:lnTo>
                  <a:lnTo>
                    <a:pt x="1241" y="725"/>
                  </a:lnTo>
                  <a:lnTo>
                    <a:pt x="1237" y="725"/>
                  </a:lnTo>
                  <a:lnTo>
                    <a:pt x="1235" y="723"/>
                  </a:lnTo>
                  <a:lnTo>
                    <a:pt x="1233" y="721"/>
                  </a:lnTo>
                  <a:lnTo>
                    <a:pt x="1233" y="721"/>
                  </a:lnTo>
                  <a:lnTo>
                    <a:pt x="1229" y="721"/>
                  </a:lnTo>
                  <a:lnTo>
                    <a:pt x="1227" y="723"/>
                  </a:lnTo>
                  <a:lnTo>
                    <a:pt x="1227" y="723"/>
                  </a:lnTo>
                  <a:lnTo>
                    <a:pt x="1227" y="721"/>
                  </a:lnTo>
                  <a:lnTo>
                    <a:pt x="1229" y="715"/>
                  </a:lnTo>
                  <a:lnTo>
                    <a:pt x="1233" y="710"/>
                  </a:lnTo>
                  <a:lnTo>
                    <a:pt x="1233" y="708"/>
                  </a:lnTo>
                  <a:lnTo>
                    <a:pt x="1235" y="704"/>
                  </a:lnTo>
                  <a:lnTo>
                    <a:pt x="1235" y="700"/>
                  </a:lnTo>
                  <a:lnTo>
                    <a:pt x="1237" y="698"/>
                  </a:lnTo>
                  <a:lnTo>
                    <a:pt x="1235" y="696"/>
                  </a:lnTo>
                  <a:lnTo>
                    <a:pt x="1231" y="698"/>
                  </a:lnTo>
                  <a:lnTo>
                    <a:pt x="1229" y="696"/>
                  </a:lnTo>
                  <a:lnTo>
                    <a:pt x="1229" y="696"/>
                  </a:lnTo>
                  <a:lnTo>
                    <a:pt x="1227" y="698"/>
                  </a:lnTo>
                  <a:lnTo>
                    <a:pt x="1225" y="698"/>
                  </a:lnTo>
                  <a:lnTo>
                    <a:pt x="1220" y="694"/>
                  </a:lnTo>
                  <a:lnTo>
                    <a:pt x="1220" y="689"/>
                  </a:lnTo>
                  <a:lnTo>
                    <a:pt x="1218" y="687"/>
                  </a:lnTo>
                  <a:lnTo>
                    <a:pt x="1216" y="687"/>
                  </a:lnTo>
                  <a:lnTo>
                    <a:pt x="1218" y="683"/>
                  </a:lnTo>
                  <a:lnTo>
                    <a:pt x="1220" y="681"/>
                  </a:lnTo>
                  <a:lnTo>
                    <a:pt x="1223" y="679"/>
                  </a:lnTo>
                  <a:lnTo>
                    <a:pt x="1220" y="677"/>
                  </a:lnTo>
                  <a:lnTo>
                    <a:pt x="1220" y="672"/>
                  </a:lnTo>
                  <a:lnTo>
                    <a:pt x="1218" y="672"/>
                  </a:lnTo>
                  <a:lnTo>
                    <a:pt x="1216" y="675"/>
                  </a:lnTo>
                  <a:lnTo>
                    <a:pt x="1216" y="681"/>
                  </a:lnTo>
                  <a:lnTo>
                    <a:pt x="1214" y="685"/>
                  </a:lnTo>
                  <a:lnTo>
                    <a:pt x="1212" y="681"/>
                  </a:lnTo>
                  <a:lnTo>
                    <a:pt x="1210" y="679"/>
                  </a:lnTo>
                  <a:lnTo>
                    <a:pt x="1210" y="681"/>
                  </a:lnTo>
                  <a:lnTo>
                    <a:pt x="1210" y="683"/>
                  </a:lnTo>
                  <a:lnTo>
                    <a:pt x="1208" y="683"/>
                  </a:lnTo>
                  <a:lnTo>
                    <a:pt x="1208" y="687"/>
                  </a:lnTo>
                  <a:lnTo>
                    <a:pt x="1210" y="691"/>
                  </a:lnTo>
                  <a:lnTo>
                    <a:pt x="1212" y="691"/>
                  </a:lnTo>
                  <a:lnTo>
                    <a:pt x="1216" y="698"/>
                  </a:lnTo>
                  <a:lnTo>
                    <a:pt x="1218" y="700"/>
                  </a:lnTo>
                  <a:lnTo>
                    <a:pt x="1216" y="704"/>
                  </a:lnTo>
                  <a:lnTo>
                    <a:pt x="1216" y="708"/>
                  </a:lnTo>
                  <a:lnTo>
                    <a:pt x="1214" y="713"/>
                  </a:lnTo>
                  <a:lnTo>
                    <a:pt x="1210" y="715"/>
                  </a:lnTo>
                  <a:lnTo>
                    <a:pt x="1201" y="715"/>
                  </a:lnTo>
                  <a:lnTo>
                    <a:pt x="1201" y="713"/>
                  </a:lnTo>
                  <a:lnTo>
                    <a:pt x="1197" y="713"/>
                  </a:lnTo>
                  <a:lnTo>
                    <a:pt x="1193" y="710"/>
                  </a:lnTo>
                  <a:lnTo>
                    <a:pt x="1195" y="708"/>
                  </a:lnTo>
                  <a:lnTo>
                    <a:pt x="1195" y="706"/>
                  </a:lnTo>
                  <a:lnTo>
                    <a:pt x="1189" y="706"/>
                  </a:lnTo>
                  <a:lnTo>
                    <a:pt x="1182" y="702"/>
                  </a:lnTo>
                  <a:lnTo>
                    <a:pt x="1176" y="702"/>
                  </a:lnTo>
                  <a:lnTo>
                    <a:pt x="1178" y="708"/>
                  </a:lnTo>
                  <a:lnTo>
                    <a:pt x="1180" y="713"/>
                  </a:lnTo>
                  <a:lnTo>
                    <a:pt x="1180" y="715"/>
                  </a:lnTo>
                  <a:lnTo>
                    <a:pt x="1176" y="715"/>
                  </a:lnTo>
                  <a:lnTo>
                    <a:pt x="1174" y="710"/>
                  </a:lnTo>
                  <a:lnTo>
                    <a:pt x="1172" y="706"/>
                  </a:lnTo>
                  <a:lnTo>
                    <a:pt x="1170" y="706"/>
                  </a:lnTo>
                  <a:lnTo>
                    <a:pt x="1170" y="702"/>
                  </a:lnTo>
                  <a:lnTo>
                    <a:pt x="1166" y="698"/>
                  </a:lnTo>
                  <a:lnTo>
                    <a:pt x="1161" y="696"/>
                  </a:lnTo>
                  <a:lnTo>
                    <a:pt x="1161" y="694"/>
                  </a:lnTo>
                  <a:lnTo>
                    <a:pt x="1159" y="694"/>
                  </a:lnTo>
                  <a:lnTo>
                    <a:pt x="1155" y="689"/>
                  </a:lnTo>
                  <a:lnTo>
                    <a:pt x="1153" y="687"/>
                  </a:lnTo>
                  <a:lnTo>
                    <a:pt x="1153" y="685"/>
                  </a:lnTo>
                  <a:lnTo>
                    <a:pt x="1149" y="685"/>
                  </a:lnTo>
                  <a:lnTo>
                    <a:pt x="1149" y="687"/>
                  </a:lnTo>
                  <a:lnTo>
                    <a:pt x="1157" y="694"/>
                  </a:lnTo>
                  <a:lnTo>
                    <a:pt x="1159" y="696"/>
                  </a:lnTo>
                  <a:lnTo>
                    <a:pt x="1161" y="700"/>
                  </a:lnTo>
                  <a:lnTo>
                    <a:pt x="1166" y="702"/>
                  </a:lnTo>
                  <a:lnTo>
                    <a:pt x="1166" y="704"/>
                  </a:lnTo>
                  <a:lnTo>
                    <a:pt x="1164" y="706"/>
                  </a:lnTo>
                  <a:lnTo>
                    <a:pt x="1164" y="706"/>
                  </a:lnTo>
                  <a:lnTo>
                    <a:pt x="1161" y="708"/>
                  </a:lnTo>
                  <a:lnTo>
                    <a:pt x="1155" y="704"/>
                  </a:lnTo>
                  <a:lnTo>
                    <a:pt x="1153" y="704"/>
                  </a:lnTo>
                  <a:lnTo>
                    <a:pt x="1151" y="702"/>
                  </a:lnTo>
                  <a:lnTo>
                    <a:pt x="1147" y="700"/>
                  </a:lnTo>
                  <a:lnTo>
                    <a:pt x="1147" y="698"/>
                  </a:lnTo>
                  <a:lnTo>
                    <a:pt x="1140" y="698"/>
                  </a:lnTo>
                  <a:lnTo>
                    <a:pt x="1136" y="700"/>
                  </a:lnTo>
                  <a:lnTo>
                    <a:pt x="1134" y="698"/>
                  </a:lnTo>
                  <a:lnTo>
                    <a:pt x="1130" y="696"/>
                  </a:lnTo>
                  <a:lnTo>
                    <a:pt x="1126" y="698"/>
                  </a:lnTo>
                  <a:lnTo>
                    <a:pt x="1123" y="694"/>
                  </a:lnTo>
                  <a:lnTo>
                    <a:pt x="1119" y="691"/>
                  </a:lnTo>
                  <a:lnTo>
                    <a:pt x="1119" y="689"/>
                  </a:lnTo>
                  <a:lnTo>
                    <a:pt x="1123" y="683"/>
                  </a:lnTo>
                  <a:lnTo>
                    <a:pt x="1126" y="683"/>
                  </a:lnTo>
                  <a:lnTo>
                    <a:pt x="1126" y="681"/>
                  </a:lnTo>
                  <a:lnTo>
                    <a:pt x="1123" y="681"/>
                  </a:lnTo>
                  <a:lnTo>
                    <a:pt x="1121" y="685"/>
                  </a:lnTo>
                  <a:lnTo>
                    <a:pt x="1117" y="687"/>
                  </a:lnTo>
                  <a:lnTo>
                    <a:pt x="1115" y="689"/>
                  </a:lnTo>
                  <a:lnTo>
                    <a:pt x="1113" y="685"/>
                  </a:lnTo>
                  <a:lnTo>
                    <a:pt x="1109" y="685"/>
                  </a:lnTo>
                  <a:lnTo>
                    <a:pt x="1107" y="685"/>
                  </a:lnTo>
                  <a:lnTo>
                    <a:pt x="1111" y="687"/>
                  </a:lnTo>
                  <a:lnTo>
                    <a:pt x="1109" y="689"/>
                  </a:lnTo>
                  <a:lnTo>
                    <a:pt x="1102" y="689"/>
                  </a:lnTo>
                  <a:lnTo>
                    <a:pt x="1098" y="685"/>
                  </a:lnTo>
                  <a:lnTo>
                    <a:pt x="1098" y="679"/>
                  </a:lnTo>
                  <a:lnTo>
                    <a:pt x="1094" y="677"/>
                  </a:lnTo>
                  <a:lnTo>
                    <a:pt x="1094" y="675"/>
                  </a:lnTo>
                  <a:lnTo>
                    <a:pt x="1102" y="670"/>
                  </a:lnTo>
                  <a:lnTo>
                    <a:pt x="1102" y="668"/>
                  </a:lnTo>
                  <a:lnTo>
                    <a:pt x="1102" y="666"/>
                  </a:lnTo>
                  <a:lnTo>
                    <a:pt x="1098" y="668"/>
                  </a:lnTo>
                  <a:lnTo>
                    <a:pt x="1094" y="670"/>
                  </a:lnTo>
                  <a:lnTo>
                    <a:pt x="1092" y="675"/>
                  </a:lnTo>
                  <a:lnTo>
                    <a:pt x="1090" y="675"/>
                  </a:lnTo>
                  <a:lnTo>
                    <a:pt x="1090" y="672"/>
                  </a:lnTo>
                  <a:lnTo>
                    <a:pt x="1090" y="668"/>
                  </a:lnTo>
                  <a:lnTo>
                    <a:pt x="1090" y="666"/>
                  </a:lnTo>
                  <a:lnTo>
                    <a:pt x="1088" y="668"/>
                  </a:lnTo>
                  <a:lnTo>
                    <a:pt x="1086" y="670"/>
                  </a:lnTo>
                  <a:lnTo>
                    <a:pt x="1088" y="672"/>
                  </a:lnTo>
                  <a:lnTo>
                    <a:pt x="1086" y="675"/>
                  </a:lnTo>
                  <a:lnTo>
                    <a:pt x="1083" y="672"/>
                  </a:lnTo>
                  <a:lnTo>
                    <a:pt x="1081" y="670"/>
                  </a:lnTo>
                  <a:lnTo>
                    <a:pt x="1077" y="670"/>
                  </a:lnTo>
                  <a:lnTo>
                    <a:pt x="1075" y="670"/>
                  </a:lnTo>
                  <a:lnTo>
                    <a:pt x="1075" y="672"/>
                  </a:lnTo>
                  <a:lnTo>
                    <a:pt x="1073" y="672"/>
                  </a:lnTo>
                  <a:lnTo>
                    <a:pt x="1071" y="670"/>
                  </a:lnTo>
                  <a:lnTo>
                    <a:pt x="1069" y="666"/>
                  </a:lnTo>
                  <a:lnTo>
                    <a:pt x="1071" y="666"/>
                  </a:lnTo>
                  <a:lnTo>
                    <a:pt x="1073" y="668"/>
                  </a:lnTo>
                  <a:lnTo>
                    <a:pt x="1073" y="666"/>
                  </a:lnTo>
                  <a:lnTo>
                    <a:pt x="1069" y="664"/>
                  </a:lnTo>
                  <a:lnTo>
                    <a:pt x="1064" y="660"/>
                  </a:lnTo>
                  <a:lnTo>
                    <a:pt x="1062" y="658"/>
                  </a:lnTo>
                  <a:lnTo>
                    <a:pt x="1064" y="653"/>
                  </a:lnTo>
                  <a:lnTo>
                    <a:pt x="1062" y="649"/>
                  </a:lnTo>
                  <a:lnTo>
                    <a:pt x="1060" y="643"/>
                  </a:lnTo>
                  <a:lnTo>
                    <a:pt x="1062" y="639"/>
                  </a:lnTo>
                  <a:lnTo>
                    <a:pt x="1064" y="639"/>
                  </a:lnTo>
                  <a:lnTo>
                    <a:pt x="1064" y="637"/>
                  </a:lnTo>
                  <a:lnTo>
                    <a:pt x="1064" y="632"/>
                  </a:lnTo>
                  <a:lnTo>
                    <a:pt x="1064" y="630"/>
                  </a:lnTo>
                  <a:lnTo>
                    <a:pt x="1069" y="632"/>
                  </a:lnTo>
                  <a:lnTo>
                    <a:pt x="1069" y="635"/>
                  </a:lnTo>
                  <a:lnTo>
                    <a:pt x="1075" y="635"/>
                  </a:lnTo>
                  <a:lnTo>
                    <a:pt x="1079" y="637"/>
                  </a:lnTo>
                  <a:lnTo>
                    <a:pt x="1079" y="641"/>
                  </a:lnTo>
                  <a:lnTo>
                    <a:pt x="1088" y="643"/>
                  </a:lnTo>
                  <a:lnTo>
                    <a:pt x="1094" y="643"/>
                  </a:lnTo>
                  <a:lnTo>
                    <a:pt x="1096" y="643"/>
                  </a:lnTo>
                  <a:lnTo>
                    <a:pt x="1100" y="643"/>
                  </a:lnTo>
                  <a:lnTo>
                    <a:pt x="1098" y="641"/>
                  </a:lnTo>
                  <a:lnTo>
                    <a:pt x="1098" y="639"/>
                  </a:lnTo>
                  <a:lnTo>
                    <a:pt x="1092" y="635"/>
                  </a:lnTo>
                  <a:lnTo>
                    <a:pt x="1092" y="630"/>
                  </a:lnTo>
                  <a:lnTo>
                    <a:pt x="1088" y="630"/>
                  </a:lnTo>
                  <a:lnTo>
                    <a:pt x="1083" y="626"/>
                  </a:lnTo>
                  <a:lnTo>
                    <a:pt x="1079" y="626"/>
                  </a:lnTo>
                  <a:lnTo>
                    <a:pt x="1075" y="624"/>
                  </a:lnTo>
                  <a:lnTo>
                    <a:pt x="1071" y="624"/>
                  </a:lnTo>
                  <a:lnTo>
                    <a:pt x="1064" y="620"/>
                  </a:lnTo>
                  <a:lnTo>
                    <a:pt x="1062" y="616"/>
                  </a:lnTo>
                  <a:lnTo>
                    <a:pt x="1064" y="609"/>
                  </a:lnTo>
                  <a:lnTo>
                    <a:pt x="1067" y="607"/>
                  </a:lnTo>
                  <a:lnTo>
                    <a:pt x="1067" y="605"/>
                  </a:lnTo>
                  <a:lnTo>
                    <a:pt x="1069" y="601"/>
                  </a:lnTo>
                  <a:lnTo>
                    <a:pt x="1071" y="601"/>
                  </a:lnTo>
                  <a:lnTo>
                    <a:pt x="1073" y="597"/>
                  </a:lnTo>
                  <a:lnTo>
                    <a:pt x="1073" y="588"/>
                  </a:lnTo>
                  <a:lnTo>
                    <a:pt x="1075" y="586"/>
                  </a:lnTo>
                  <a:lnTo>
                    <a:pt x="1077" y="586"/>
                  </a:lnTo>
                  <a:lnTo>
                    <a:pt x="1079" y="582"/>
                  </a:lnTo>
                  <a:lnTo>
                    <a:pt x="1083" y="580"/>
                  </a:lnTo>
                  <a:lnTo>
                    <a:pt x="1088" y="580"/>
                  </a:lnTo>
                  <a:lnTo>
                    <a:pt x="1088" y="576"/>
                  </a:lnTo>
                  <a:lnTo>
                    <a:pt x="1086" y="576"/>
                  </a:lnTo>
                  <a:lnTo>
                    <a:pt x="1086" y="578"/>
                  </a:lnTo>
                  <a:lnTo>
                    <a:pt x="1083" y="573"/>
                  </a:lnTo>
                  <a:lnTo>
                    <a:pt x="1088" y="567"/>
                  </a:lnTo>
                  <a:lnTo>
                    <a:pt x="1092" y="563"/>
                  </a:lnTo>
                  <a:lnTo>
                    <a:pt x="1092" y="561"/>
                  </a:lnTo>
                  <a:lnTo>
                    <a:pt x="1096" y="557"/>
                  </a:lnTo>
                  <a:lnTo>
                    <a:pt x="1098" y="557"/>
                  </a:lnTo>
                  <a:lnTo>
                    <a:pt x="1100" y="557"/>
                  </a:lnTo>
                  <a:lnTo>
                    <a:pt x="1102" y="550"/>
                  </a:lnTo>
                  <a:lnTo>
                    <a:pt x="1102" y="552"/>
                  </a:lnTo>
                  <a:lnTo>
                    <a:pt x="1104" y="554"/>
                  </a:lnTo>
                  <a:lnTo>
                    <a:pt x="1107" y="552"/>
                  </a:lnTo>
                  <a:lnTo>
                    <a:pt x="1104" y="548"/>
                  </a:lnTo>
                  <a:lnTo>
                    <a:pt x="1111" y="542"/>
                  </a:lnTo>
                  <a:lnTo>
                    <a:pt x="1113" y="542"/>
                  </a:lnTo>
                  <a:lnTo>
                    <a:pt x="1113" y="538"/>
                  </a:lnTo>
                  <a:lnTo>
                    <a:pt x="1117" y="533"/>
                  </a:lnTo>
                  <a:lnTo>
                    <a:pt x="1121" y="533"/>
                  </a:lnTo>
                  <a:lnTo>
                    <a:pt x="1123" y="531"/>
                  </a:lnTo>
                  <a:lnTo>
                    <a:pt x="1126" y="531"/>
                  </a:lnTo>
                  <a:lnTo>
                    <a:pt x="1128" y="531"/>
                  </a:lnTo>
                  <a:lnTo>
                    <a:pt x="1128" y="527"/>
                  </a:lnTo>
                  <a:lnTo>
                    <a:pt x="1128" y="525"/>
                  </a:lnTo>
                  <a:lnTo>
                    <a:pt x="1134" y="521"/>
                  </a:lnTo>
                  <a:lnTo>
                    <a:pt x="1142" y="514"/>
                  </a:lnTo>
                  <a:lnTo>
                    <a:pt x="1153" y="512"/>
                  </a:lnTo>
                  <a:lnTo>
                    <a:pt x="1159" y="512"/>
                  </a:lnTo>
                  <a:lnTo>
                    <a:pt x="1164" y="510"/>
                  </a:lnTo>
                  <a:lnTo>
                    <a:pt x="1168" y="510"/>
                  </a:lnTo>
                  <a:lnTo>
                    <a:pt x="1172" y="510"/>
                  </a:lnTo>
                  <a:lnTo>
                    <a:pt x="1174" y="510"/>
                  </a:lnTo>
                  <a:lnTo>
                    <a:pt x="1180" y="510"/>
                  </a:lnTo>
                  <a:lnTo>
                    <a:pt x="1182" y="514"/>
                  </a:lnTo>
                  <a:lnTo>
                    <a:pt x="1191" y="519"/>
                  </a:lnTo>
                  <a:lnTo>
                    <a:pt x="1193" y="521"/>
                  </a:lnTo>
                  <a:lnTo>
                    <a:pt x="1191" y="523"/>
                  </a:lnTo>
                  <a:lnTo>
                    <a:pt x="1187" y="525"/>
                  </a:lnTo>
                  <a:lnTo>
                    <a:pt x="1180" y="529"/>
                  </a:lnTo>
                  <a:lnTo>
                    <a:pt x="1176" y="529"/>
                  </a:lnTo>
                  <a:lnTo>
                    <a:pt x="1174" y="531"/>
                  </a:lnTo>
                  <a:lnTo>
                    <a:pt x="1172" y="535"/>
                  </a:lnTo>
                  <a:lnTo>
                    <a:pt x="1166" y="538"/>
                  </a:lnTo>
                  <a:lnTo>
                    <a:pt x="1159" y="544"/>
                  </a:lnTo>
                  <a:lnTo>
                    <a:pt x="1153" y="552"/>
                  </a:lnTo>
                  <a:lnTo>
                    <a:pt x="1147" y="557"/>
                  </a:lnTo>
                  <a:lnTo>
                    <a:pt x="1145" y="557"/>
                  </a:lnTo>
                  <a:lnTo>
                    <a:pt x="1140" y="565"/>
                  </a:lnTo>
                  <a:lnTo>
                    <a:pt x="1140" y="569"/>
                  </a:lnTo>
                  <a:lnTo>
                    <a:pt x="1140" y="573"/>
                  </a:lnTo>
                  <a:lnTo>
                    <a:pt x="1142" y="576"/>
                  </a:lnTo>
                  <a:lnTo>
                    <a:pt x="1142" y="580"/>
                  </a:lnTo>
                  <a:lnTo>
                    <a:pt x="1140" y="582"/>
                  </a:lnTo>
                  <a:lnTo>
                    <a:pt x="1138" y="586"/>
                  </a:lnTo>
                  <a:lnTo>
                    <a:pt x="1134" y="588"/>
                  </a:lnTo>
                  <a:lnTo>
                    <a:pt x="1134" y="592"/>
                  </a:lnTo>
                  <a:lnTo>
                    <a:pt x="1132" y="599"/>
                  </a:lnTo>
                  <a:lnTo>
                    <a:pt x="1130" y="599"/>
                  </a:lnTo>
                  <a:lnTo>
                    <a:pt x="1128" y="603"/>
                  </a:lnTo>
                  <a:lnTo>
                    <a:pt x="1130" y="607"/>
                  </a:lnTo>
                  <a:lnTo>
                    <a:pt x="1132" y="611"/>
                  </a:lnTo>
                  <a:lnTo>
                    <a:pt x="1132" y="613"/>
                  </a:lnTo>
                  <a:lnTo>
                    <a:pt x="1132" y="620"/>
                  </a:lnTo>
                  <a:lnTo>
                    <a:pt x="1136" y="624"/>
                  </a:lnTo>
                  <a:lnTo>
                    <a:pt x="1136" y="626"/>
                  </a:lnTo>
                  <a:lnTo>
                    <a:pt x="1140" y="628"/>
                  </a:lnTo>
                  <a:lnTo>
                    <a:pt x="1140" y="632"/>
                  </a:lnTo>
                  <a:lnTo>
                    <a:pt x="1138" y="637"/>
                  </a:lnTo>
                  <a:lnTo>
                    <a:pt x="1138" y="632"/>
                  </a:lnTo>
                  <a:lnTo>
                    <a:pt x="1136" y="632"/>
                  </a:lnTo>
                  <a:lnTo>
                    <a:pt x="1136" y="635"/>
                  </a:lnTo>
                  <a:lnTo>
                    <a:pt x="1134" y="635"/>
                  </a:lnTo>
                  <a:lnTo>
                    <a:pt x="1130" y="637"/>
                  </a:lnTo>
                  <a:lnTo>
                    <a:pt x="1128" y="637"/>
                  </a:lnTo>
                  <a:lnTo>
                    <a:pt x="1130" y="637"/>
                  </a:lnTo>
                  <a:lnTo>
                    <a:pt x="1132" y="641"/>
                  </a:lnTo>
                  <a:lnTo>
                    <a:pt x="1136" y="641"/>
                  </a:lnTo>
                  <a:lnTo>
                    <a:pt x="1136" y="639"/>
                  </a:lnTo>
                  <a:lnTo>
                    <a:pt x="1138" y="641"/>
                  </a:lnTo>
                  <a:lnTo>
                    <a:pt x="1134" y="643"/>
                  </a:lnTo>
                  <a:lnTo>
                    <a:pt x="1132" y="649"/>
                  </a:lnTo>
                  <a:lnTo>
                    <a:pt x="1132" y="653"/>
                  </a:lnTo>
                  <a:lnTo>
                    <a:pt x="1132" y="656"/>
                  </a:lnTo>
                  <a:lnTo>
                    <a:pt x="1136" y="651"/>
                  </a:lnTo>
                  <a:lnTo>
                    <a:pt x="1136" y="647"/>
                  </a:lnTo>
                  <a:lnTo>
                    <a:pt x="1140" y="641"/>
                  </a:lnTo>
                  <a:lnTo>
                    <a:pt x="1142" y="639"/>
                  </a:lnTo>
                  <a:lnTo>
                    <a:pt x="1145" y="632"/>
                  </a:lnTo>
                  <a:lnTo>
                    <a:pt x="1145" y="628"/>
                  </a:lnTo>
                  <a:lnTo>
                    <a:pt x="1149" y="626"/>
                  </a:lnTo>
                  <a:lnTo>
                    <a:pt x="1149" y="624"/>
                  </a:lnTo>
                  <a:lnTo>
                    <a:pt x="1149" y="620"/>
                  </a:lnTo>
                  <a:lnTo>
                    <a:pt x="1149" y="618"/>
                  </a:lnTo>
                  <a:lnTo>
                    <a:pt x="1147" y="616"/>
                  </a:lnTo>
                  <a:lnTo>
                    <a:pt x="1145" y="616"/>
                  </a:lnTo>
                  <a:lnTo>
                    <a:pt x="1145" y="611"/>
                  </a:lnTo>
                  <a:lnTo>
                    <a:pt x="1142" y="609"/>
                  </a:lnTo>
                  <a:lnTo>
                    <a:pt x="1142" y="605"/>
                  </a:lnTo>
                  <a:lnTo>
                    <a:pt x="1140" y="601"/>
                  </a:lnTo>
                  <a:lnTo>
                    <a:pt x="1140" y="597"/>
                  </a:lnTo>
                  <a:lnTo>
                    <a:pt x="1142" y="597"/>
                  </a:lnTo>
                  <a:lnTo>
                    <a:pt x="1142" y="599"/>
                  </a:lnTo>
                  <a:lnTo>
                    <a:pt x="1145" y="597"/>
                  </a:lnTo>
                  <a:lnTo>
                    <a:pt x="1149" y="597"/>
                  </a:lnTo>
                  <a:lnTo>
                    <a:pt x="1151" y="592"/>
                  </a:lnTo>
                  <a:lnTo>
                    <a:pt x="1151" y="590"/>
                  </a:lnTo>
                  <a:lnTo>
                    <a:pt x="1153" y="586"/>
                  </a:lnTo>
                  <a:lnTo>
                    <a:pt x="1155" y="588"/>
                  </a:lnTo>
                  <a:lnTo>
                    <a:pt x="1157" y="592"/>
                  </a:lnTo>
                  <a:lnTo>
                    <a:pt x="1157" y="594"/>
                  </a:lnTo>
                  <a:lnTo>
                    <a:pt x="1159" y="597"/>
                  </a:lnTo>
                  <a:lnTo>
                    <a:pt x="1161" y="594"/>
                  </a:lnTo>
                  <a:lnTo>
                    <a:pt x="1161" y="590"/>
                  </a:lnTo>
                  <a:lnTo>
                    <a:pt x="1164" y="586"/>
                  </a:lnTo>
                  <a:lnTo>
                    <a:pt x="1166" y="586"/>
                  </a:lnTo>
                  <a:lnTo>
                    <a:pt x="1166" y="584"/>
                  </a:lnTo>
                  <a:lnTo>
                    <a:pt x="1168" y="584"/>
                  </a:lnTo>
                  <a:lnTo>
                    <a:pt x="1172" y="582"/>
                  </a:lnTo>
                  <a:lnTo>
                    <a:pt x="1170" y="580"/>
                  </a:lnTo>
                  <a:lnTo>
                    <a:pt x="1168" y="580"/>
                  </a:lnTo>
                  <a:lnTo>
                    <a:pt x="1161" y="584"/>
                  </a:lnTo>
                  <a:lnTo>
                    <a:pt x="1157" y="584"/>
                  </a:lnTo>
                  <a:lnTo>
                    <a:pt x="1157" y="580"/>
                  </a:lnTo>
                  <a:lnTo>
                    <a:pt x="1155" y="578"/>
                  </a:lnTo>
                  <a:lnTo>
                    <a:pt x="1155" y="576"/>
                  </a:lnTo>
                  <a:lnTo>
                    <a:pt x="1159" y="576"/>
                  </a:lnTo>
                  <a:lnTo>
                    <a:pt x="1157" y="571"/>
                  </a:lnTo>
                  <a:lnTo>
                    <a:pt x="1157" y="565"/>
                  </a:lnTo>
                  <a:lnTo>
                    <a:pt x="1161" y="561"/>
                  </a:lnTo>
                  <a:lnTo>
                    <a:pt x="1161" y="557"/>
                  </a:lnTo>
                  <a:lnTo>
                    <a:pt x="1164" y="554"/>
                  </a:lnTo>
                  <a:lnTo>
                    <a:pt x="1170" y="554"/>
                  </a:lnTo>
                  <a:lnTo>
                    <a:pt x="1172" y="559"/>
                  </a:lnTo>
                  <a:lnTo>
                    <a:pt x="1172" y="561"/>
                  </a:lnTo>
                  <a:lnTo>
                    <a:pt x="1178" y="565"/>
                  </a:lnTo>
                  <a:lnTo>
                    <a:pt x="1180" y="567"/>
                  </a:lnTo>
                  <a:lnTo>
                    <a:pt x="1185" y="567"/>
                  </a:lnTo>
                  <a:lnTo>
                    <a:pt x="1180" y="565"/>
                  </a:lnTo>
                  <a:lnTo>
                    <a:pt x="1180" y="563"/>
                  </a:lnTo>
                  <a:lnTo>
                    <a:pt x="1174" y="559"/>
                  </a:lnTo>
                  <a:lnTo>
                    <a:pt x="1174" y="554"/>
                  </a:lnTo>
                  <a:lnTo>
                    <a:pt x="1172" y="552"/>
                  </a:lnTo>
                  <a:lnTo>
                    <a:pt x="1168" y="552"/>
                  </a:lnTo>
                  <a:lnTo>
                    <a:pt x="1168" y="550"/>
                  </a:lnTo>
                  <a:lnTo>
                    <a:pt x="1168" y="550"/>
                  </a:lnTo>
                  <a:lnTo>
                    <a:pt x="1174" y="550"/>
                  </a:lnTo>
                  <a:lnTo>
                    <a:pt x="1176" y="548"/>
                  </a:lnTo>
                  <a:lnTo>
                    <a:pt x="1178" y="548"/>
                  </a:lnTo>
                  <a:lnTo>
                    <a:pt x="1185" y="554"/>
                  </a:lnTo>
                  <a:lnTo>
                    <a:pt x="1189" y="559"/>
                  </a:lnTo>
                  <a:lnTo>
                    <a:pt x="1191" y="557"/>
                  </a:lnTo>
                  <a:lnTo>
                    <a:pt x="1187" y="554"/>
                  </a:lnTo>
                  <a:lnTo>
                    <a:pt x="1182" y="548"/>
                  </a:lnTo>
                  <a:lnTo>
                    <a:pt x="1178" y="546"/>
                  </a:lnTo>
                  <a:lnTo>
                    <a:pt x="1178" y="544"/>
                  </a:lnTo>
                  <a:lnTo>
                    <a:pt x="1180" y="540"/>
                  </a:lnTo>
                  <a:lnTo>
                    <a:pt x="1185" y="538"/>
                  </a:lnTo>
                  <a:lnTo>
                    <a:pt x="1187" y="540"/>
                  </a:lnTo>
                  <a:lnTo>
                    <a:pt x="1187" y="542"/>
                  </a:lnTo>
                  <a:lnTo>
                    <a:pt x="1187" y="546"/>
                  </a:lnTo>
                  <a:lnTo>
                    <a:pt x="1189" y="544"/>
                  </a:lnTo>
                  <a:lnTo>
                    <a:pt x="1189" y="542"/>
                  </a:lnTo>
                  <a:lnTo>
                    <a:pt x="1191" y="538"/>
                  </a:lnTo>
                  <a:lnTo>
                    <a:pt x="1195" y="538"/>
                  </a:lnTo>
                  <a:lnTo>
                    <a:pt x="1197" y="542"/>
                  </a:lnTo>
                  <a:lnTo>
                    <a:pt x="1199" y="544"/>
                  </a:lnTo>
                  <a:lnTo>
                    <a:pt x="1201" y="548"/>
                  </a:lnTo>
                  <a:lnTo>
                    <a:pt x="1204" y="546"/>
                  </a:lnTo>
                  <a:lnTo>
                    <a:pt x="1204" y="544"/>
                  </a:lnTo>
                  <a:lnTo>
                    <a:pt x="1199" y="540"/>
                  </a:lnTo>
                  <a:lnTo>
                    <a:pt x="1201" y="538"/>
                  </a:lnTo>
                  <a:lnTo>
                    <a:pt x="1210" y="535"/>
                  </a:lnTo>
                  <a:lnTo>
                    <a:pt x="1216" y="531"/>
                  </a:lnTo>
                  <a:lnTo>
                    <a:pt x="1220" y="531"/>
                  </a:lnTo>
                  <a:lnTo>
                    <a:pt x="1225" y="529"/>
                  </a:lnTo>
                  <a:lnTo>
                    <a:pt x="1231" y="531"/>
                  </a:lnTo>
                  <a:lnTo>
                    <a:pt x="1237" y="531"/>
                  </a:lnTo>
                  <a:lnTo>
                    <a:pt x="1244" y="531"/>
                  </a:lnTo>
                  <a:lnTo>
                    <a:pt x="1244" y="535"/>
                  </a:lnTo>
                  <a:lnTo>
                    <a:pt x="1244" y="535"/>
                  </a:lnTo>
                  <a:lnTo>
                    <a:pt x="1241" y="544"/>
                  </a:lnTo>
                  <a:lnTo>
                    <a:pt x="1241" y="548"/>
                  </a:lnTo>
                  <a:lnTo>
                    <a:pt x="1239" y="550"/>
                  </a:lnTo>
                  <a:lnTo>
                    <a:pt x="1235" y="554"/>
                  </a:lnTo>
                  <a:lnTo>
                    <a:pt x="1237" y="557"/>
                  </a:lnTo>
                  <a:lnTo>
                    <a:pt x="1239" y="559"/>
                  </a:lnTo>
                  <a:lnTo>
                    <a:pt x="1241" y="563"/>
                  </a:lnTo>
                  <a:lnTo>
                    <a:pt x="1241" y="565"/>
                  </a:lnTo>
                  <a:lnTo>
                    <a:pt x="1235" y="569"/>
                  </a:lnTo>
                  <a:lnTo>
                    <a:pt x="1235" y="573"/>
                  </a:lnTo>
                  <a:lnTo>
                    <a:pt x="1235" y="576"/>
                  </a:lnTo>
                  <a:lnTo>
                    <a:pt x="1237" y="580"/>
                  </a:lnTo>
                  <a:lnTo>
                    <a:pt x="1237" y="582"/>
                  </a:lnTo>
                  <a:lnTo>
                    <a:pt x="1235" y="586"/>
                  </a:lnTo>
                  <a:lnTo>
                    <a:pt x="1231" y="586"/>
                  </a:lnTo>
                  <a:lnTo>
                    <a:pt x="1229" y="588"/>
                  </a:lnTo>
                  <a:lnTo>
                    <a:pt x="1225" y="590"/>
                  </a:lnTo>
                  <a:lnTo>
                    <a:pt x="1223" y="592"/>
                  </a:lnTo>
                  <a:lnTo>
                    <a:pt x="1220" y="597"/>
                  </a:lnTo>
                  <a:lnTo>
                    <a:pt x="1218" y="599"/>
                  </a:lnTo>
                  <a:lnTo>
                    <a:pt x="1220" y="599"/>
                  </a:lnTo>
                  <a:lnTo>
                    <a:pt x="1225" y="594"/>
                  </a:lnTo>
                  <a:lnTo>
                    <a:pt x="1229" y="590"/>
                  </a:lnTo>
                  <a:lnTo>
                    <a:pt x="1231" y="590"/>
                  </a:lnTo>
                  <a:lnTo>
                    <a:pt x="1233" y="590"/>
                  </a:lnTo>
                  <a:lnTo>
                    <a:pt x="1231" y="592"/>
                  </a:lnTo>
                  <a:lnTo>
                    <a:pt x="1231" y="597"/>
                  </a:lnTo>
                  <a:lnTo>
                    <a:pt x="1225" y="601"/>
                  </a:lnTo>
                  <a:lnTo>
                    <a:pt x="1220" y="603"/>
                  </a:lnTo>
                  <a:lnTo>
                    <a:pt x="1220" y="605"/>
                  </a:lnTo>
                  <a:lnTo>
                    <a:pt x="1220" y="607"/>
                  </a:lnTo>
                  <a:lnTo>
                    <a:pt x="1220" y="609"/>
                  </a:lnTo>
                  <a:lnTo>
                    <a:pt x="1218" y="607"/>
                  </a:lnTo>
                  <a:lnTo>
                    <a:pt x="1216" y="607"/>
                  </a:lnTo>
                  <a:lnTo>
                    <a:pt x="1216" y="609"/>
                  </a:lnTo>
                  <a:lnTo>
                    <a:pt x="1218" y="609"/>
                  </a:lnTo>
                  <a:lnTo>
                    <a:pt x="1218" y="611"/>
                  </a:lnTo>
                  <a:lnTo>
                    <a:pt x="1218" y="616"/>
                  </a:lnTo>
                  <a:lnTo>
                    <a:pt x="1216" y="618"/>
                  </a:lnTo>
                  <a:lnTo>
                    <a:pt x="1218" y="618"/>
                  </a:lnTo>
                  <a:lnTo>
                    <a:pt x="1220" y="616"/>
                  </a:lnTo>
                  <a:lnTo>
                    <a:pt x="1223" y="613"/>
                  </a:lnTo>
                  <a:lnTo>
                    <a:pt x="1227" y="609"/>
                  </a:lnTo>
                  <a:lnTo>
                    <a:pt x="1227" y="607"/>
                  </a:lnTo>
                  <a:lnTo>
                    <a:pt x="1229" y="605"/>
                  </a:lnTo>
                  <a:lnTo>
                    <a:pt x="1231" y="603"/>
                  </a:lnTo>
                  <a:lnTo>
                    <a:pt x="1233" y="603"/>
                  </a:lnTo>
                  <a:lnTo>
                    <a:pt x="1233" y="609"/>
                  </a:lnTo>
                  <a:lnTo>
                    <a:pt x="1235" y="609"/>
                  </a:lnTo>
                  <a:lnTo>
                    <a:pt x="1235" y="605"/>
                  </a:lnTo>
                  <a:lnTo>
                    <a:pt x="1233" y="601"/>
                  </a:lnTo>
                  <a:lnTo>
                    <a:pt x="1235" y="599"/>
                  </a:lnTo>
                  <a:lnTo>
                    <a:pt x="1235" y="597"/>
                  </a:lnTo>
                  <a:lnTo>
                    <a:pt x="1239" y="599"/>
                  </a:lnTo>
                  <a:lnTo>
                    <a:pt x="1239" y="603"/>
                  </a:lnTo>
                  <a:lnTo>
                    <a:pt x="1239" y="605"/>
                  </a:lnTo>
                  <a:lnTo>
                    <a:pt x="1241" y="603"/>
                  </a:lnTo>
                  <a:lnTo>
                    <a:pt x="1246" y="599"/>
                  </a:lnTo>
                  <a:lnTo>
                    <a:pt x="1248" y="603"/>
                  </a:lnTo>
                  <a:lnTo>
                    <a:pt x="1250" y="605"/>
                  </a:lnTo>
                  <a:lnTo>
                    <a:pt x="1250" y="607"/>
                  </a:lnTo>
                  <a:lnTo>
                    <a:pt x="1244" y="616"/>
                  </a:lnTo>
                  <a:lnTo>
                    <a:pt x="1239" y="618"/>
                  </a:lnTo>
                  <a:lnTo>
                    <a:pt x="1239" y="620"/>
                  </a:lnTo>
                  <a:lnTo>
                    <a:pt x="1241" y="622"/>
                  </a:lnTo>
                  <a:lnTo>
                    <a:pt x="1246" y="624"/>
                  </a:lnTo>
                  <a:lnTo>
                    <a:pt x="1248" y="622"/>
                  </a:lnTo>
                  <a:lnTo>
                    <a:pt x="1246" y="620"/>
                  </a:lnTo>
                  <a:lnTo>
                    <a:pt x="1248" y="616"/>
                  </a:lnTo>
                  <a:lnTo>
                    <a:pt x="1252" y="611"/>
                  </a:lnTo>
                  <a:lnTo>
                    <a:pt x="1254" y="616"/>
                  </a:lnTo>
                  <a:lnTo>
                    <a:pt x="1254" y="620"/>
                  </a:lnTo>
                  <a:lnTo>
                    <a:pt x="1254" y="618"/>
                  </a:lnTo>
                  <a:lnTo>
                    <a:pt x="1254" y="613"/>
                  </a:lnTo>
                  <a:lnTo>
                    <a:pt x="1252" y="609"/>
                  </a:lnTo>
                  <a:lnTo>
                    <a:pt x="1252" y="601"/>
                  </a:lnTo>
                  <a:lnTo>
                    <a:pt x="1254" y="601"/>
                  </a:lnTo>
                  <a:lnTo>
                    <a:pt x="1258" y="603"/>
                  </a:lnTo>
                  <a:lnTo>
                    <a:pt x="1256" y="607"/>
                  </a:lnTo>
                  <a:lnTo>
                    <a:pt x="1256" y="609"/>
                  </a:lnTo>
                  <a:lnTo>
                    <a:pt x="1258" y="607"/>
                  </a:lnTo>
                  <a:lnTo>
                    <a:pt x="1260" y="607"/>
                  </a:lnTo>
                  <a:lnTo>
                    <a:pt x="1267" y="613"/>
                  </a:lnTo>
                  <a:lnTo>
                    <a:pt x="1267" y="616"/>
                  </a:lnTo>
                  <a:lnTo>
                    <a:pt x="1271" y="616"/>
                  </a:lnTo>
                  <a:lnTo>
                    <a:pt x="1275" y="618"/>
                  </a:lnTo>
                  <a:lnTo>
                    <a:pt x="1277" y="618"/>
                  </a:lnTo>
                  <a:lnTo>
                    <a:pt x="1275" y="613"/>
                  </a:lnTo>
                  <a:lnTo>
                    <a:pt x="1273" y="613"/>
                  </a:lnTo>
                  <a:lnTo>
                    <a:pt x="1271" y="611"/>
                  </a:lnTo>
                  <a:lnTo>
                    <a:pt x="1265" y="605"/>
                  </a:lnTo>
                  <a:lnTo>
                    <a:pt x="1260" y="605"/>
                  </a:lnTo>
                  <a:lnTo>
                    <a:pt x="1260" y="603"/>
                  </a:lnTo>
                  <a:lnTo>
                    <a:pt x="1265" y="597"/>
                  </a:lnTo>
                  <a:lnTo>
                    <a:pt x="1269" y="597"/>
                  </a:lnTo>
                  <a:lnTo>
                    <a:pt x="1271" y="592"/>
                  </a:lnTo>
                  <a:lnTo>
                    <a:pt x="1277" y="592"/>
                  </a:lnTo>
                  <a:lnTo>
                    <a:pt x="1284" y="592"/>
                  </a:lnTo>
                  <a:lnTo>
                    <a:pt x="1284" y="594"/>
                  </a:lnTo>
                  <a:lnTo>
                    <a:pt x="1286" y="594"/>
                  </a:lnTo>
                  <a:lnTo>
                    <a:pt x="1292" y="597"/>
                  </a:lnTo>
                  <a:lnTo>
                    <a:pt x="1292" y="599"/>
                  </a:lnTo>
                  <a:lnTo>
                    <a:pt x="1294" y="601"/>
                  </a:lnTo>
                  <a:lnTo>
                    <a:pt x="1298" y="603"/>
                  </a:lnTo>
                  <a:lnTo>
                    <a:pt x="1298" y="605"/>
                  </a:lnTo>
                  <a:lnTo>
                    <a:pt x="1300" y="605"/>
                  </a:lnTo>
                  <a:lnTo>
                    <a:pt x="1300" y="605"/>
                  </a:lnTo>
                  <a:lnTo>
                    <a:pt x="1305" y="605"/>
                  </a:lnTo>
                  <a:lnTo>
                    <a:pt x="1305" y="607"/>
                  </a:lnTo>
                  <a:lnTo>
                    <a:pt x="1309" y="609"/>
                  </a:lnTo>
                  <a:lnTo>
                    <a:pt x="1309" y="613"/>
                  </a:lnTo>
                  <a:lnTo>
                    <a:pt x="1309" y="616"/>
                  </a:lnTo>
                  <a:lnTo>
                    <a:pt x="1311" y="618"/>
                  </a:lnTo>
                  <a:lnTo>
                    <a:pt x="1311" y="620"/>
                  </a:lnTo>
                  <a:lnTo>
                    <a:pt x="1307" y="624"/>
                  </a:lnTo>
                  <a:lnTo>
                    <a:pt x="1305" y="624"/>
                  </a:lnTo>
                  <a:lnTo>
                    <a:pt x="1300" y="622"/>
                  </a:lnTo>
                  <a:lnTo>
                    <a:pt x="1296" y="624"/>
                  </a:lnTo>
                  <a:lnTo>
                    <a:pt x="1290" y="630"/>
                  </a:lnTo>
                  <a:lnTo>
                    <a:pt x="1296" y="626"/>
                  </a:lnTo>
                  <a:lnTo>
                    <a:pt x="1303" y="624"/>
                  </a:lnTo>
                  <a:lnTo>
                    <a:pt x="1305" y="626"/>
                  </a:lnTo>
                  <a:lnTo>
                    <a:pt x="1300" y="630"/>
                  </a:lnTo>
                  <a:lnTo>
                    <a:pt x="1296" y="632"/>
                  </a:lnTo>
                  <a:lnTo>
                    <a:pt x="1292" y="639"/>
                  </a:lnTo>
                  <a:lnTo>
                    <a:pt x="1290" y="641"/>
                  </a:lnTo>
                  <a:lnTo>
                    <a:pt x="1288" y="641"/>
                  </a:lnTo>
                  <a:lnTo>
                    <a:pt x="1286" y="645"/>
                  </a:lnTo>
                  <a:lnTo>
                    <a:pt x="1288" y="645"/>
                  </a:lnTo>
                  <a:lnTo>
                    <a:pt x="1296" y="637"/>
                  </a:lnTo>
                  <a:lnTo>
                    <a:pt x="1298" y="632"/>
                  </a:lnTo>
                  <a:lnTo>
                    <a:pt x="1305" y="630"/>
                  </a:lnTo>
                  <a:lnTo>
                    <a:pt x="1309" y="626"/>
                  </a:lnTo>
                  <a:lnTo>
                    <a:pt x="1311" y="628"/>
                  </a:lnTo>
                  <a:lnTo>
                    <a:pt x="1313" y="630"/>
                  </a:lnTo>
                  <a:lnTo>
                    <a:pt x="1317" y="630"/>
                  </a:lnTo>
                  <a:lnTo>
                    <a:pt x="1317" y="632"/>
                  </a:lnTo>
                  <a:lnTo>
                    <a:pt x="1315" y="637"/>
                  </a:lnTo>
                  <a:lnTo>
                    <a:pt x="1315" y="639"/>
                  </a:lnTo>
                  <a:lnTo>
                    <a:pt x="1311" y="641"/>
                  </a:lnTo>
                  <a:lnTo>
                    <a:pt x="1309" y="645"/>
                  </a:lnTo>
                  <a:lnTo>
                    <a:pt x="1305" y="645"/>
                  </a:lnTo>
                  <a:lnTo>
                    <a:pt x="1303" y="643"/>
                  </a:lnTo>
                  <a:lnTo>
                    <a:pt x="1298" y="643"/>
                  </a:lnTo>
                  <a:lnTo>
                    <a:pt x="1296" y="645"/>
                  </a:lnTo>
                  <a:lnTo>
                    <a:pt x="1300" y="645"/>
                  </a:lnTo>
                  <a:lnTo>
                    <a:pt x="1303" y="647"/>
                  </a:lnTo>
                  <a:lnTo>
                    <a:pt x="1294" y="651"/>
                  </a:lnTo>
                  <a:lnTo>
                    <a:pt x="1298" y="651"/>
                  </a:lnTo>
                  <a:lnTo>
                    <a:pt x="1300" y="649"/>
                  </a:lnTo>
                  <a:lnTo>
                    <a:pt x="1305" y="649"/>
                  </a:lnTo>
                  <a:lnTo>
                    <a:pt x="1307" y="647"/>
                  </a:lnTo>
                  <a:lnTo>
                    <a:pt x="1307" y="649"/>
                  </a:lnTo>
                  <a:lnTo>
                    <a:pt x="1305" y="651"/>
                  </a:lnTo>
                  <a:lnTo>
                    <a:pt x="1300" y="651"/>
                  </a:lnTo>
                  <a:lnTo>
                    <a:pt x="1298" y="656"/>
                  </a:lnTo>
                  <a:lnTo>
                    <a:pt x="1300" y="656"/>
                  </a:lnTo>
                  <a:lnTo>
                    <a:pt x="1303" y="656"/>
                  </a:lnTo>
                  <a:lnTo>
                    <a:pt x="1300" y="660"/>
                  </a:lnTo>
                  <a:lnTo>
                    <a:pt x="1296" y="662"/>
                  </a:lnTo>
                  <a:lnTo>
                    <a:pt x="1292" y="666"/>
                  </a:lnTo>
                  <a:lnTo>
                    <a:pt x="1294" y="666"/>
                  </a:lnTo>
                  <a:lnTo>
                    <a:pt x="1300" y="662"/>
                  </a:lnTo>
                  <a:lnTo>
                    <a:pt x="1303" y="656"/>
                  </a:lnTo>
                  <a:lnTo>
                    <a:pt x="1305" y="653"/>
                  </a:lnTo>
                  <a:lnTo>
                    <a:pt x="1311" y="649"/>
                  </a:lnTo>
                  <a:lnTo>
                    <a:pt x="1313" y="649"/>
                  </a:lnTo>
                  <a:lnTo>
                    <a:pt x="1313" y="651"/>
                  </a:lnTo>
                  <a:lnTo>
                    <a:pt x="1315" y="651"/>
                  </a:lnTo>
                  <a:lnTo>
                    <a:pt x="1317" y="647"/>
                  </a:lnTo>
                  <a:lnTo>
                    <a:pt x="1322" y="645"/>
                  </a:lnTo>
                  <a:lnTo>
                    <a:pt x="1324" y="645"/>
                  </a:lnTo>
                  <a:lnTo>
                    <a:pt x="1324" y="647"/>
                  </a:lnTo>
                  <a:lnTo>
                    <a:pt x="1317" y="653"/>
                  </a:lnTo>
                  <a:lnTo>
                    <a:pt x="1311" y="658"/>
                  </a:lnTo>
                  <a:lnTo>
                    <a:pt x="1309" y="658"/>
                  </a:lnTo>
                  <a:lnTo>
                    <a:pt x="1309" y="660"/>
                  </a:lnTo>
                  <a:lnTo>
                    <a:pt x="1309" y="660"/>
                  </a:lnTo>
                  <a:lnTo>
                    <a:pt x="1307" y="664"/>
                  </a:lnTo>
                  <a:lnTo>
                    <a:pt x="1307" y="668"/>
                  </a:lnTo>
                  <a:lnTo>
                    <a:pt x="1309" y="668"/>
                  </a:lnTo>
                  <a:lnTo>
                    <a:pt x="1311" y="664"/>
                  </a:lnTo>
                  <a:lnTo>
                    <a:pt x="1311" y="662"/>
                  </a:lnTo>
                  <a:lnTo>
                    <a:pt x="1317" y="658"/>
                  </a:lnTo>
                  <a:lnTo>
                    <a:pt x="1322" y="653"/>
                  </a:lnTo>
                  <a:lnTo>
                    <a:pt x="1322" y="658"/>
                  </a:lnTo>
                  <a:lnTo>
                    <a:pt x="1322" y="660"/>
                  </a:lnTo>
                  <a:lnTo>
                    <a:pt x="1319" y="662"/>
                  </a:lnTo>
                  <a:lnTo>
                    <a:pt x="1315" y="666"/>
                  </a:lnTo>
                  <a:lnTo>
                    <a:pt x="1313" y="668"/>
                  </a:lnTo>
                  <a:lnTo>
                    <a:pt x="1311" y="675"/>
                  </a:lnTo>
                  <a:lnTo>
                    <a:pt x="1309" y="677"/>
                  </a:lnTo>
                  <a:lnTo>
                    <a:pt x="1309" y="677"/>
                  </a:lnTo>
                  <a:lnTo>
                    <a:pt x="1313" y="677"/>
                  </a:lnTo>
                  <a:lnTo>
                    <a:pt x="1313" y="672"/>
                  </a:lnTo>
                  <a:lnTo>
                    <a:pt x="1319" y="666"/>
                  </a:lnTo>
                  <a:lnTo>
                    <a:pt x="1322" y="664"/>
                  </a:lnTo>
                  <a:lnTo>
                    <a:pt x="1324" y="668"/>
                  </a:lnTo>
                  <a:lnTo>
                    <a:pt x="1324" y="668"/>
                  </a:lnTo>
                  <a:lnTo>
                    <a:pt x="1324" y="670"/>
                  </a:lnTo>
                  <a:lnTo>
                    <a:pt x="1322" y="670"/>
                  </a:lnTo>
                  <a:lnTo>
                    <a:pt x="1317" y="677"/>
                  </a:lnTo>
                  <a:lnTo>
                    <a:pt x="1317" y="681"/>
                  </a:lnTo>
                  <a:lnTo>
                    <a:pt x="1319" y="683"/>
                  </a:lnTo>
                  <a:lnTo>
                    <a:pt x="1319" y="679"/>
                  </a:lnTo>
                  <a:lnTo>
                    <a:pt x="1322" y="677"/>
                  </a:lnTo>
                  <a:lnTo>
                    <a:pt x="1324" y="672"/>
                  </a:lnTo>
                  <a:lnTo>
                    <a:pt x="1328" y="670"/>
                  </a:lnTo>
                  <a:lnTo>
                    <a:pt x="1328" y="666"/>
                  </a:lnTo>
                  <a:lnTo>
                    <a:pt x="1330" y="664"/>
                  </a:lnTo>
                  <a:lnTo>
                    <a:pt x="1332" y="662"/>
                  </a:lnTo>
                  <a:lnTo>
                    <a:pt x="1332" y="660"/>
                  </a:lnTo>
                  <a:lnTo>
                    <a:pt x="1334" y="658"/>
                  </a:lnTo>
                  <a:lnTo>
                    <a:pt x="1336" y="656"/>
                  </a:lnTo>
                  <a:lnTo>
                    <a:pt x="1338" y="653"/>
                  </a:lnTo>
                  <a:lnTo>
                    <a:pt x="1338" y="651"/>
                  </a:lnTo>
                  <a:lnTo>
                    <a:pt x="1338" y="649"/>
                  </a:lnTo>
                  <a:lnTo>
                    <a:pt x="1343" y="656"/>
                  </a:lnTo>
                  <a:lnTo>
                    <a:pt x="1345" y="658"/>
                  </a:lnTo>
                  <a:lnTo>
                    <a:pt x="1349" y="662"/>
                  </a:lnTo>
                  <a:lnTo>
                    <a:pt x="1349" y="664"/>
                  </a:lnTo>
                  <a:lnTo>
                    <a:pt x="1351" y="668"/>
                  </a:lnTo>
                  <a:lnTo>
                    <a:pt x="1353" y="672"/>
                  </a:lnTo>
                  <a:lnTo>
                    <a:pt x="1355" y="675"/>
                  </a:lnTo>
                  <a:lnTo>
                    <a:pt x="1351" y="677"/>
                  </a:lnTo>
                  <a:lnTo>
                    <a:pt x="1347" y="681"/>
                  </a:lnTo>
                  <a:lnTo>
                    <a:pt x="1345" y="681"/>
                  </a:lnTo>
                  <a:lnTo>
                    <a:pt x="1343" y="679"/>
                  </a:lnTo>
                  <a:lnTo>
                    <a:pt x="1341" y="677"/>
                  </a:lnTo>
                  <a:lnTo>
                    <a:pt x="1338" y="677"/>
                  </a:lnTo>
                  <a:lnTo>
                    <a:pt x="1336" y="679"/>
                  </a:lnTo>
                  <a:lnTo>
                    <a:pt x="1334" y="679"/>
                  </a:lnTo>
                  <a:lnTo>
                    <a:pt x="1332" y="683"/>
                  </a:lnTo>
                  <a:lnTo>
                    <a:pt x="1330" y="685"/>
                  </a:lnTo>
                  <a:lnTo>
                    <a:pt x="1326" y="685"/>
                  </a:lnTo>
                  <a:lnTo>
                    <a:pt x="1324" y="687"/>
                  </a:lnTo>
                  <a:lnTo>
                    <a:pt x="1328" y="687"/>
                  </a:lnTo>
                  <a:lnTo>
                    <a:pt x="1330" y="687"/>
                  </a:lnTo>
                  <a:lnTo>
                    <a:pt x="1332" y="689"/>
                  </a:lnTo>
                  <a:lnTo>
                    <a:pt x="1328" y="691"/>
                  </a:lnTo>
                  <a:lnTo>
                    <a:pt x="1326" y="694"/>
                  </a:lnTo>
                  <a:lnTo>
                    <a:pt x="1322" y="696"/>
                  </a:lnTo>
                  <a:lnTo>
                    <a:pt x="1328" y="696"/>
                  </a:lnTo>
                  <a:lnTo>
                    <a:pt x="1330" y="694"/>
                  </a:lnTo>
                  <a:lnTo>
                    <a:pt x="1334" y="694"/>
                  </a:lnTo>
                  <a:lnTo>
                    <a:pt x="1338" y="694"/>
                  </a:lnTo>
                  <a:lnTo>
                    <a:pt x="1341" y="691"/>
                  </a:lnTo>
                  <a:lnTo>
                    <a:pt x="1345" y="691"/>
                  </a:lnTo>
                  <a:lnTo>
                    <a:pt x="1347" y="694"/>
                  </a:lnTo>
                  <a:lnTo>
                    <a:pt x="1347" y="696"/>
                  </a:lnTo>
                  <a:lnTo>
                    <a:pt x="1347" y="696"/>
                  </a:lnTo>
                  <a:lnTo>
                    <a:pt x="1349" y="696"/>
                  </a:lnTo>
                  <a:lnTo>
                    <a:pt x="1349" y="691"/>
                  </a:lnTo>
                  <a:lnTo>
                    <a:pt x="1349" y="687"/>
                  </a:lnTo>
                  <a:lnTo>
                    <a:pt x="1351" y="685"/>
                  </a:lnTo>
                  <a:lnTo>
                    <a:pt x="1357" y="681"/>
                  </a:lnTo>
                  <a:lnTo>
                    <a:pt x="1357" y="683"/>
                  </a:lnTo>
                  <a:lnTo>
                    <a:pt x="1357" y="685"/>
                  </a:lnTo>
                  <a:lnTo>
                    <a:pt x="1357" y="689"/>
                  </a:lnTo>
                  <a:lnTo>
                    <a:pt x="1357" y="691"/>
                  </a:lnTo>
                  <a:lnTo>
                    <a:pt x="1353" y="696"/>
                  </a:lnTo>
                  <a:lnTo>
                    <a:pt x="1349" y="698"/>
                  </a:lnTo>
                  <a:lnTo>
                    <a:pt x="1347" y="700"/>
                  </a:lnTo>
                  <a:lnTo>
                    <a:pt x="1345" y="702"/>
                  </a:lnTo>
                  <a:lnTo>
                    <a:pt x="1343" y="702"/>
                  </a:lnTo>
                  <a:lnTo>
                    <a:pt x="1341" y="702"/>
                  </a:lnTo>
                  <a:lnTo>
                    <a:pt x="1336" y="702"/>
                  </a:lnTo>
                  <a:lnTo>
                    <a:pt x="1336" y="704"/>
                  </a:lnTo>
                  <a:lnTo>
                    <a:pt x="1334" y="706"/>
                  </a:lnTo>
                  <a:lnTo>
                    <a:pt x="1332" y="710"/>
                  </a:lnTo>
                  <a:lnTo>
                    <a:pt x="1330" y="713"/>
                  </a:lnTo>
                  <a:lnTo>
                    <a:pt x="1330" y="715"/>
                  </a:lnTo>
                  <a:lnTo>
                    <a:pt x="1332" y="715"/>
                  </a:lnTo>
                  <a:lnTo>
                    <a:pt x="1336" y="710"/>
                  </a:lnTo>
                  <a:lnTo>
                    <a:pt x="1338" y="704"/>
                  </a:lnTo>
                  <a:lnTo>
                    <a:pt x="1341" y="704"/>
                  </a:lnTo>
                  <a:lnTo>
                    <a:pt x="1343" y="704"/>
                  </a:lnTo>
                  <a:lnTo>
                    <a:pt x="1343" y="704"/>
                  </a:lnTo>
                  <a:lnTo>
                    <a:pt x="1345" y="706"/>
                  </a:lnTo>
                  <a:lnTo>
                    <a:pt x="1343" y="708"/>
                  </a:lnTo>
                  <a:lnTo>
                    <a:pt x="1341" y="713"/>
                  </a:lnTo>
                  <a:lnTo>
                    <a:pt x="1334" y="717"/>
                  </a:lnTo>
                  <a:lnTo>
                    <a:pt x="1332" y="721"/>
                  </a:lnTo>
                  <a:lnTo>
                    <a:pt x="1332" y="721"/>
                  </a:lnTo>
                  <a:lnTo>
                    <a:pt x="1338" y="719"/>
                  </a:lnTo>
                  <a:lnTo>
                    <a:pt x="1345" y="710"/>
                  </a:lnTo>
                  <a:lnTo>
                    <a:pt x="1347" y="704"/>
                  </a:lnTo>
                  <a:lnTo>
                    <a:pt x="1349" y="702"/>
                  </a:lnTo>
                  <a:lnTo>
                    <a:pt x="1349" y="700"/>
                  </a:lnTo>
                  <a:lnTo>
                    <a:pt x="1351" y="700"/>
                  </a:lnTo>
                  <a:lnTo>
                    <a:pt x="1357" y="696"/>
                  </a:lnTo>
                  <a:lnTo>
                    <a:pt x="1364" y="694"/>
                  </a:lnTo>
                  <a:lnTo>
                    <a:pt x="1366" y="694"/>
                  </a:lnTo>
                  <a:lnTo>
                    <a:pt x="1366" y="694"/>
                  </a:lnTo>
                  <a:lnTo>
                    <a:pt x="1364" y="698"/>
                  </a:lnTo>
                  <a:lnTo>
                    <a:pt x="1360" y="702"/>
                  </a:lnTo>
                  <a:lnTo>
                    <a:pt x="1355" y="702"/>
                  </a:lnTo>
                  <a:lnTo>
                    <a:pt x="1353" y="702"/>
                  </a:lnTo>
                  <a:lnTo>
                    <a:pt x="1353" y="706"/>
                  </a:lnTo>
                  <a:lnTo>
                    <a:pt x="1355" y="706"/>
                  </a:lnTo>
                  <a:lnTo>
                    <a:pt x="1357" y="704"/>
                  </a:lnTo>
                  <a:lnTo>
                    <a:pt x="1362" y="704"/>
                  </a:lnTo>
                  <a:lnTo>
                    <a:pt x="1364" y="700"/>
                  </a:lnTo>
                  <a:lnTo>
                    <a:pt x="1368" y="700"/>
                  </a:lnTo>
                  <a:lnTo>
                    <a:pt x="1370" y="698"/>
                  </a:lnTo>
                  <a:lnTo>
                    <a:pt x="1372" y="696"/>
                  </a:lnTo>
                  <a:lnTo>
                    <a:pt x="1374" y="698"/>
                  </a:lnTo>
                  <a:lnTo>
                    <a:pt x="1376" y="700"/>
                  </a:lnTo>
                  <a:lnTo>
                    <a:pt x="1381" y="706"/>
                  </a:lnTo>
                  <a:lnTo>
                    <a:pt x="1383" y="708"/>
                  </a:lnTo>
                  <a:lnTo>
                    <a:pt x="1387" y="710"/>
                  </a:lnTo>
                  <a:lnTo>
                    <a:pt x="1387" y="713"/>
                  </a:lnTo>
                  <a:lnTo>
                    <a:pt x="1387" y="715"/>
                  </a:lnTo>
                  <a:lnTo>
                    <a:pt x="1383" y="719"/>
                  </a:lnTo>
                  <a:lnTo>
                    <a:pt x="1381" y="719"/>
                  </a:lnTo>
                  <a:lnTo>
                    <a:pt x="1381" y="715"/>
                  </a:lnTo>
                  <a:lnTo>
                    <a:pt x="1378" y="715"/>
                  </a:lnTo>
                  <a:lnTo>
                    <a:pt x="1378" y="717"/>
                  </a:lnTo>
                  <a:lnTo>
                    <a:pt x="1376" y="719"/>
                  </a:lnTo>
                  <a:lnTo>
                    <a:pt x="1374" y="721"/>
                  </a:lnTo>
                  <a:lnTo>
                    <a:pt x="1368" y="723"/>
                  </a:lnTo>
                  <a:lnTo>
                    <a:pt x="1364" y="723"/>
                  </a:lnTo>
                  <a:lnTo>
                    <a:pt x="1360" y="723"/>
                  </a:lnTo>
                  <a:lnTo>
                    <a:pt x="1355" y="727"/>
                  </a:lnTo>
                  <a:lnTo>
                    <a:pt x="1351" y="727"/>
                  </a:lnTo>
                  <a:lnTo>
                    <a:pt x="1347" y="729"/>
                  </a:lnTo>
                  <a:lnTo>
                    <a:pt x="1349" y="729"/>
                  </a:lnTo>
                  <a:lnTo>
                    <a:pt x="1351" y="731"/>
                  </a:lnTo>
                  <a:lnTo>
                    <a:pt x="1351" y="734"/>
                  </a:lnTo>
                  <a:lnTo>
                    <a:pt x="1345" y="734"/>
                  </a:lnTo>
                  <a:lnTo>
                    <a:pt x="1345" y="736"/>
                  </a:lnTo>
                  <a:lnTo>
                    <a:pt x="1351" y="736"/>
                  </a:lnTo>
                  <a:lnTo>
                    <a:pt x="1355" y="731"/>
                  </a:lnTo>
                  <a:lnTo>
                    <a:pt x="1362" y="725"/>
                  </a:lnTo>
                  <a:lnTo>
                    <a:pt x="1366" y="725"/>
                  </a:lnTo>
                  <a:lnTo>
                    <a:pt x="1368" y="727"/>
                  </a:lnTo>
                  <a:lnTo>
                    <a:pt x="1370" y="725"/>
                  </a:lnTo>
                  <a:lnTo>
                    <a:pt x="1372" y="725"/>
                  </a:lnTo>
                  <a:lnTo>
                    <a:pt x="1374" y="727"/>
                  </a:lnTo>
                  <a:lnTo>
                    <a:pt x="1372" y="731"/>
                  </a:lnTo>
                  <a:lnTo>
                    <a:pt x="1370" y="734"/>
                  </a:lnTo>
                  <a:lnTo>
                    <a:pt x="1366" y="736"/>
                  </a:lnTo>
                  <a:lnTo>
                    <a:pt x="1364" y="736"/>
                  </a:lnTo>
                  <a:lnTo>
                    <a:pt x="1362" y="736"/>
                  </a:lnTo>
                  <a:lnTo>
                    <a:pt x="1360" y="740"/>
                  </a:lnTo>
                  <a:lnTo>
                    <a:pt x="1355" y="742"/>
                  </a:lnTo>
                  <a:lnTo>
                    <a:pt x="1353" y="740"/>
                  </a:lnTo>
                  <a:lnTo>
                    <a:pt x="1351" y="740"/>
                  </a:lnTo>
                  <a:lnTo>
                    <a:pt x="1347" y="744"/>
                  </a:lnTo>
                  <a:lnTo>
                    <a:pt x="1349" y="744"/>
                  </a:lnTo>
                  <a:lnTo>
                    <a:pt x="1353" y="742"/>
                  </a:lnTo>
                  <a:lnTo>
                    <a:pt x="1355" y="742"/>
                  </a:lnTo>
                  <a:lnTo>
                    <a:pt x="1357" y="744"/>
                  </a:lnTo>
                  <a:lnTo>
                    <a:pt x="1362" y="740"/>
                  </a:lnTo>
                  <a:lnTo>
                    <a:pt x="1364" y="738"/>
                  </a:lnTo>
                  <a:lnTo>
                    <a:pt x="1368" y="736"/>
                  </a:lnTo>
                  <a:lnTo>
                    <a:pt x="1370" y="738"/>
                  </a:lnTo>
                  <a:lnTo>
                    <a:pt x="1374" y="738"/>
                  </a:lnTo>
                  <a:lnTo>
                    <a:pt x="1376" y="734"/>
                  </a:lnTo>
                  <a:lnTo>
                    <a:pt x="1381" y="734"/>
                  </a:lnTo>
                  <a:lnTo>
                    <a:pt x="1381" y="731"/>
                  </a:lnTo>
                  <a:lnTo>
                    <a:pt x="1381" y="729"/>
                  </a:lnTo>
                  <a:lnTo>
                    <a:pt x="1381" y="727"/>
                  </a:lnTo>
                  <a:lnTo>
                    <a:pt x="1383" y="725"/>
                  </a:lnTo>
                  <a:lnTo>
                    <a:pt x="1383" y="723"/>
                  </a:lnTo>
                  <a:lnTo>
                    <a:pt x="1385" y="723"/>
                  </a:lnTo>
                  <a:lnTo>
                    <a:pt x="1387" y="723"/>
                  </a:lnTo>
                  <a:lnTo>
                    <a:pt x="1387" y="723"/>
                  </a:lnTo>
                  <a:lnTo>
                    <a:pt x="1389" y="727"/>
                  </a:lnTo>
                  <a:lnTo>
                    <a:pt x="1393" y="734"/>
                  </a:lnTo>
                  <a:lnTo>
                    <a:pt x="1393" y="740"/>
                  </a:lnTo>
                  <a:lnTo>
                    <a:pt x="1395" y="742"/>
                  </a:lnTo>
                  <a:lnTo>
                    <a:pt x="1395" y="746"/>
                  </a:lnTo>
                  <a:lnTo>
                    <a:pt x="1393" y="748"/>
                  </a:lnTo>
                  <a:lnTo>
                    <a:pt x="1389" y="748"/>
                  </a:lnTo>
                  <a:lnTo>
                    <a:pt x="1387" y="746"/>
                  </a:lnTo>
                  <a:lnTo>
                    <a:pt x="1381" y="746"/>
                  </a:lnTo>
                  <a:lnTo>
                    <a:pt x="1378" y="746"/>
                  </a:lnTo>
                  <a:lnTo>
                    <a:pt x="1374" y="748"/>
                  </a:lnTo>
                  <a:lnTo>
                    <a:pt x="1372" y="748"/>
                  </a:lnTo>
                  <a:lnTo>
                    <a:pt x="1370" y="748"/>
                  </a:lnTo>
                  <a:lnTo>
                    <a:pt x="1368" y="748"/>
                  </a:lnTo>
                  <a:lnTo>
                    <a:pt x="1366" y="750"/>
                  </a:lnTo>
                  <a:lnTo>
                    <a:pt x="1360" y="753"/>
                  </a:lnTo>
                  <a:lnTo>
                    <a:pt x="1362" y="753"/>
                  </a:lnTo>
                  <a:lnTo>
                    <a:pt x="1370" y="753"/>
                  </a:lnTo>
                  <a:lnTo>
                    <a:pt x="1372" y="753"/>
                  </a:lnTo>
                  <a:lnTo>
                    <a:pt x="1378" y="757"/>
                  </a:lnTo>
                  <a:lnTo>
                    <a:pt x="1381" y="759"/>
                  </a:lnTo>
                  <a:lnTo>
                    <a:pt x="1383" y="759"/>
                  </a:lnTo>
                  <a:lnTo>
                    <a:pt x="1385" y="757"/>
                  </a:lnTo>
                  <a:lnTo>
                    <a:pt x="1387" y="759"/>
                  </a:lnTo>
                  <a:lnTo>
                    <a:pt x="1389" y="761"/>
                  </a:lnTo>
                  <a:lnTo>
                    <a:pt x="1393" y="763"/>
                  </a:lnTo>
                  <a:lnTo>
                    <a:pt x="1395" y="765"/>
                  </a:lnTo>
                  <a:lnTo>
                    <a:pt x="1395" y="767"/>
                  </a:lnTo>
                  <a:lnTo>
                    <a:pt x="1397" y="772"/>
                  </a:lnTo>
                  <a:lnTo>
                    <a:pt x="1395" y="774"/>
                  </a:lnTo>
                  <a:lnTo>
                    <a:pt x="1393" y="774"/>
                  </a:lnTo>
                  <a:lnTo>
                    <a:pt x="1391" y="772"/>
                  </a:lnTo>
                  <a:lnTo>
                    <a:pt x="1389" y="772"/>
                  </a:lnTo>
                  <a:lnTo>
                    <a:pt x="1387" y="774"/>
                  </a:lnTo>
                  <a:lnTo>
                    <a:pt x="1385" y="772"/>
                  </a:lnTo>
                  <a:lnTo>
                    <a:pt x="1385" y="769"/>
                  </a:lnTo>
                  <a:lnTo>
                    <a:pt x="1383" y="772"/>
                  </a:lnTo>
                  <a:lnTo>
                    <a:pt x="1381" y="769"/>
                  </a:lnTo>
                  <a:lnTo>
                    <a:pt x="1374" y="765"/>
                  </a:lnTo>
                  <a:lnTo>
                    <a:pt x="1372" y="765"/>
                  </a:lnTo>
                  <a:lnTo>
                    <a:pt x="1370" y="765"/>
                  </a:lnTo>
                  <a:lnTo>
                    <a:pt x="1368" y="765"/>
                  </a:lnTo>
                  <a:lnTo>
                    <a:pt x="1364" y="763"/>
                  </a:lnTo>
                  <a:lnTo>
                    <a:pt x="1366" y="765"/>
                  </a:lnTo>
                  <a:lnTo>
                    <a:pt x="1370" y="767"/>
                  </a:lnTo>
                  <a:lnTo>
                    <a:pt x="1372" y="767"/>
                  </a:lnTo>
                  <a:lnTo>
                    <a:pt x="1372" y="769"/>
                  </a:lnTo>
                  <a:lnTo>
                    <a:pt x="1366" y="769"/>
                  </a:lnTo>
                  <a:lnTo>
                    <a:pt x="1364" y="769"/>
                  </a:lnTo>
                  <a:lnTo>
                    <a:pt x="1360" y="769"/>
                  </a:lnTo>
                  <a:lnTo>
                    <a:pt x="1357" y="772"/>
                  </a:lnTo>
                  <a:lnTo>
                    <a:pt x="1357" y="776"/>
                  </a:lnTo>
                  <a:lnTo>
                    <a:pt x="1360" y="774"/>
                  </a:lnTo>
                  <a:lnTo>
                    <a:pt x="1360" y="774"/>
                  </a:lnTo>
                  <a:lnTo>
                    <a:pt x="1366" y="774"/>
                  </a:lnTo>
                  <a:lnTo>
                    <a:pt x="1368" y="772"/>
                  </a:lnTo>
                  <a:lnTo>
                    <a:pt x="1372" y="772"/>
                  </a:lnTo>
                  <a:lnTo>
                    <a:pt x="1374" y="774"/>
                  </a:lnTo>
                  <a:lnTo>
                    <a:pt x="1374" y="776"/>
                  </a:lnTo>
                  <a:lnTo>
                    <a:pt x="1376" y="776"/>
                  </a:lnTo>
                  <a:lnTo>
                    <a:pt x="1376" y="778"/>
                  </a:lnTo>
                  <a:lnTo>
                    <a:pt x="1376" y="778"/>
                  </a:lnTo>
                  <a:lnTo>
                    <a:pt x="1372" y="778"/>
                  </a:lnTo>
                  <a:lnTo>
                    <a:pt x="1370" y="780"/>
                  </a:lnTo>
                  <a:lnTo>
                    <a:pt x="1368" y="778"/>
                  </a:lnTo>
                  <a:lnTo>
                    <a:pt x="1368" y="776"/>
                  </a:lnTo>
                  <a:lnTo>
                    <a:pt x="1366" y="778"/>
                  </a:lnTo>
                  <a:lnTo>
                    <a:pt x="1364" y="778"/>
                  </a:lnTo>
                  <a:lnTo>
                    <a:pt x="1368" y="780"/>
                  </a:lnTo>
                  <a:lnTo>
                    <a:pt x="1370" y="782"/>
                  </a:lnTo>
                  <a:lnTo>
                    <a:pt x="1372" y="782"/>
                  </a:lnTo>
                  <a:lnTo>
                    <a:pt x="1372" y="786"/>
                  </a:lnTo>
                  <a:lnTo>
                    <a:pt x="1372" y="786"/>
                  </a:lnTo>
                  <a:lnTo>
                    <a:pt x="1370" y="786"/>
                  </a:lnTo>
                  <a:lnTo>
                    <a:pt x="1364" y="784"/>
                  </a:lnTo>
                  <a:lnTo>
                    <a:pt x="1357" y="784"/>
                  </a:lnTo>
                  <a:lnTo>
                    <a:pt x="1351" y="782"/>
                  </a:lnTo>
                  <a:lnTo>
                    <a:pt x="1347" y="782"/>
                  </a:lnTo>
                  <a:lnTo>
                    <a:pt x="1349" y="784"/>
                  </a:lnTo>
                  <a:lnTo>
                    <a:pt x="1353" y="784"/>
                  </a:lnTo>
                  <a:lnTo>
                    <a:pt x="1364" y="790"/>
                  </a:lnTo>
                  <a:lnTo>
                    <a:pt x="1364" y="793"/>
                  </a:lnTo>
                  <a:lnTo>
                    <a:pt x="1362" y="793"/>
                  </a:lnTo>
                  <a:lnTo>
                    <a:pt x="1357" y="788"/>
                  </a:lnTo>
                  <a:lnTo>
                    <a:pt x="1355" y="790"/>
                  </a:lnTo>
                  <a:lnTo>
                    <a:pt x="1351" y="793"/>
                  </a:lnTo>
                  <a:lnTo>
                    <a:pt x="1355" y="793"/>
                  </a:lnTo>
                  <a:lnTo>
                    <a:pt x="1355" y="793"/>
                  </a:lnTo>
                  <a:lnTo>
                    <a:pt x="1360" y="795"/>
                  </a:lnTo>
                  <a:lnTo>
                    <a:pt x="1360" y="795"/>
                  </a:lnTo>
                  <a:lnTo>
                    <a:pt x="1362" y="795"/>
                  </a:lnTo>
                  <a:lnTo>
                    <a:pt x="1362" y="799"/>
                  </a:lnTo>
                  <a:lnTo>
                    <a:pt x="1364" y="801"/>
                  </a:lnTo>
                  <a:lnTo>
                    <a:pt x="1364" y="799"/>
                  </a:lnTo>
                  <a:lnTo>
                    <a:pt x="1366" y="797"/>
                  </a:lnTo>
                  <a:lnTo>
                    <a:pt x="1368" y="797"/>
                  </a:lnTo>
                  <a:lnTo>
                    <a:pt x="1368" y="799"/>
                  </a:lnTo>
                  <a:lnTo>
                    <a:pt x="1366" y="801"/>
                  </a:lnTo>
                  <a:lnTo>
                    <a:pt x="1366" y="803"/>
                  </a:lnTo>
                  <a:lnTo>
                    <a:pt x="1368" y="801"/>
                  </a:lnTo>
                  <a:lnTo>
                    <a:pt x="1368" y="799"/>
                  </a:lnTo>
                  <a:lnTo>
                    <a:pt x="1372" y="799"/>
                  </a:lnTo>
                  <a:lnTo>
                    <a:pt x="1376" y="801"/>
                  </a:lnTo>
                  <a:lnTo>
                    <a:pt x="1378" y="801"/>
                  </a:lnTo>
                  <a:lnTo>
                    <a:pt x="1383" y="801"/>
                  </a:lnTo>
                  <a:lnTo>
                    <a:pt x="1381" y="805"/>
                  </a:lnTo>
                  <a:lnTo>
                    <a:pt x="1381" y="807"/>
                  </a:lnTo>
                  <a:lnTo>
                    <a:pt x="1376" y="805"/>
                  </a:lnTo>
                  <a:lnTo>
                    <a:pt x="1374" y="803"/>
                  </a:lnTo>
                  <a:lnTo>
                    <a:pt x="1370" y="805"/>
                  </a:lnTo>
                  <a:lnTo>
                    <a:pt x="1364" y="807"/>
                  </a:lnTo>
                  <a:lnTo>
                    <a:pt x="1364" y="809"/>
                  </a:lnTo>
                  <a:lnTo>
                    <a:pt x="1366" y="807"/>
                  </a:lnTo>
                  <a:lnTo>
                    <a:pt x="1372" y="807"/>
                  </a:lnTo>
                  <a:lnTo>
                    <a:pt x="1374" y="809"/>
                  </a:lnTo>
                  <a:lnTo>
                    <a:pt x="1372" y="809"/>
                  </a:lnTo>
                  <a:lnTo>
                    <a:pt x="1370" y="812"/>
                  </a:lnTo>
                  <a:lnTo>
                    <a:pt x="1372" y="809"/>
                  </a:lnTo>
                  <a:lnTo>
                    <a:pt x="1378" y="812"/>
                  </a:lnTo>
                  <a:lnTo>
                    <a:pt x="1381" y="812"/>
                  </a:lnTo>
                  <a:lnTo>
                    <a:pt x="1378" y="814"/>
                  </a:lnTo>
                  <a:lnTo>
                    <a:pt x="1383" y="814"/>
                  </a:lnTo>
                  <a:lnTo>
                    <a:pt x="1383" y="818"/>
                  </a:lnTo>
                  <a:lnTo>
                    <a:pt x="1383" y="820"/>
                  </a:lnTo>
                  <a:lnTo>
                    <a:pt x="1381" y="824"/>
                  </a:lnTo>
                  <a:lnTo>
                    <a:pt x="1381" y="826"/>
                  </a:lnTo>
                  <a:lnTo>
                    <a:pt x="1383" y="824"/>
                  </a:lnTo>
                  <a:lnTo>
                    <a:pt x="1383" y="822"/>
                  </a:lnTo>
                  <a:lnTo>
                    <a:pt x="1385" y="820"/>
                  </a:lnTo>
                  <a:lnTo>
                    <a:pt x="1387" y="820"/>
                  </a:lnTo>
                  <a:lnTo>
                    <a:pt x="1389" y="822"/>
                  </a:lnTo>
                  <a:lnTo>
                    <a:pt x="1387" y="824"/>
                  </a:lnTo>
                  <a:lnTo>
                    <a:pt x="1383" y="831"/>
                  </a:lnTo>
                  <a:lnTo>
                    <a:pt x="1383" y="835"/>
                  </a:lnTo>
                  <a:lnTo>
                    <a:pt x="1383" y="837"/>
                  </a:lnTo>
                  <a:lnTo>
                    <a:pt x="1383" y="837"/>
                  </a:lnTo>
                  <a:lnTo>
                    <a:pt x="1387" y="831"/>
                  </a:lnTo>
                  <a:lnTo>
                    <a:pt x="1387" y="828"/>
                  </a:lnTo>
                  <a:lnTo>
                    <a:pt x="1389" y="826"/>
                  </a:lnTo>
                  <a:lnTo>
                    <a:pt x="1391" y="824"/>
                  </a:lnTo>
                  <a:lnTo>
                    <a:pt x="1391" y="824"/>
                  </a:lnTo>
                  <a:lnTo>
                    <a:pt x="1393" y="820"/>
                  </a:lnTo>
                  <a:lnTo>
                    <a:pt x="1395" y="820"/>
                  </a:lnTo>
                  <a:lnTo>
                    <a:pt x="1397" y="820"/>
                  </a:lnTo>
                  <a:lnTo>
                    <a:pt x="1395" y="822"/>
                  </a:lnTo>
                  <a:lnTo>
                    <a:pt x="1391" y="828"/>
                  </a:lnTo>
                  <a:lnTo>
                    <a:pt x="1391" y="831"/>
                  </a:lnTo>
                  <a:lnTo>
                    <a:pt x="1391" y="835"/>
                  </a:lnTo>
                  <a:lnTo>
                    <a:pt x="1391" y="837"/>
                  </a:lnTo>
                  <a:lnTo>
                    <a:pt x="1391" y="837"/>
                  </a:lnTo>
                  <a:lnTo>
                    <a:pt x="1391" y="835"/>
                  </a:lnTo>
                  <a:lnTo>
                    <a:pt x="1393" y="831"/>
                  </a:lnTo>
                  <a:lnTo>
                    <a:pt x="1395" y="828"/>
                  </a:lnTo>
                  <a:lnTo>
                    <a:pt x="1397" y="826"/>
                  </a:lnTo>
                  <a:lnTo>
                    <a:pt x="1402" y="822"/>
                  </a:lnTo>
                  <a:lnTo>
                    <a:pt x="1404" y="820"/>
                  </a:lnTo>
                  <a:lnTo>
                    <a:pt x="1406" y="820"/>
                  </a:lnTo>
                  <a:lnTo>
                    <a:pt x="1406" y="824"/>
                  </a:lnTo>
                  <a:lnTo>
                    <a:pt x="1404" y="826"/>
                  </a:lnTo>
                  <a:lnTo>
                    <a:pt x="1400" y="828"/>
                  </a:lnTo>
                  <a:lnTo>
                    <a:pt x="1400" y="831"/>
                  </a:lnTo>
                  <a:lnTo>
                    <a:pt x="1397" y="835"/>
                  </a:lnTo>
                  <a:lnTo>
                    <a:pt x="1397" y="835"/>
                  </a:lnTo>
                  <a:lnTo>
                    <a:pt x="1400" y="833"/>
                  </a:lnTo>
                  <a:lnTo>
                    <a:pt x="1402" y="835"/>
                  </a:lnTo>
                  <a:lnTo>
                    <a:pt x="1404" y="833"/>
                  </a:lnTo>
                  <a:lnTo>
                    <a:pt x="1408" y="833"/>
                  </a:lnTo>
                  <a:lnTo>
                    <a:pt x="1410" y="835"/>
                  </a:lnTo>
                  <a:lnTo>
                    <a:pt x="1410" y="839"/>
                  </a:lnTo>
                  <a:lnTo>
                    <a:pt x="1410" y="841"/>
                  </a:lnTo>
                  <a:lnTo>
                    <a:pt x="1408" y="843"/>
                  </a:lnTo>
                  <a:lnTo>
                    <a:pt x="1408" y="843"/>
                  </a:lnTo>
                  <a:lnTo>
                    <a:pt x="1410" y="843"/>
                  </a:lnTo>
                  <a:lnTo>
                    <a:pt x="1412" y="847"/>
                  </a:lnTo>
                  <a:lnTo>
                    <a:pt x="1408" y="847"/>
                  </a:lnTo>
                  <a:lnTo>
                    <a:pt x="1406" y="847"/>
                  </a:lnTo>
                  <a:lnTo>
                    <a:pt x="1408" y="850"/>
                  </a:lnTo>
                  <a:lnTo>
                    <a:pt x="1412" y="852"/>
                  </a:lnTo>
                  <a:lnTo>
                    <a:pt x="1404" y="852"/>
                  </a:lnTo>
                  <a:lnTo>
                    <a:pt x="1400" y="852"/>
                  </a:lnTo>
                  <a:lnTo>
                    <a:pt x="1402" y="854"/>
                  </a:lnTo>
                  <a:lnTo>
                    <a:pt x="1406" y="854"/>
                  </a:lnTo>
                  <a:lnTo>
                    <a:pt x="1410" y="856"/>
                  </a:lnTo>
                  <a:lnTo>
                    <a:pt x="1412" y="854"/>
                  </a:lnTo>
                  <a:lnTo>
                    <a:pt x="1416" y="852"/>
                  </a:lnTo>
                  <a:lnTo>
                    <a:pt x="1416" y="854"/>
                  </a:lnTo>
                  <a:lnTo>
                    <a:pt x="1414" y="856"/>
                  </a:lnTo>
                  <a:lnTo>
                    <a:pt x="1412" y="860"/>
                  </a:lnTo>
                  <a:lnTo>
                    <a:pt x="1416" y="858"/>
                  </a:lnTo>
                  <a:lnTo>
                    <a:pt x="1419" y="856"/>
                  </a:lnTo>
                  <a:lnTo>
                    <a:pt x="1421" y="854"/>
                  </a:lnTo>
                  <a:lnTo>
                    <a:pt x="1425" y="852"/>
                  </a:lnTo>
                  <a:lnTo>
                    <a:pt x="1427" y="852"/>
                  </a:lnTo>
                  <a:lnTo>
                    <a:pt x="1427" y="854"/>
                  </a:lnTo>
                  <a:lnTo>
                    <a:pt x="1425" y="856"/>
                  </a:lnTo>
                  <a:lnTo>
                    <a:pt x="1423" y="856"/>
                  </a:lnTo>
                  <a:lnTo>
                    <a:pt x="1421" y="860"/>
                  </a:lnTo>
                  <a:lnTo>
                    <a:pt x="1421" y="862"/>
                  </a:lnTo>
                  <a:lnTo>
                    <a:pt x="1416" y="864"/>
                  </a:lnTo>
                  <a:lnTo>
                    <a:pt x="1414" y="868"/>
                  </a:lnTo>
                  <a:lnTo>
                    <a:pt x="1414" y="871"/>
                  </a:lnTo>
                  <a:lnTo>
                    <a:pt x="1416" y="871"/>
                  </a:lnTo>
                  <a:lnTo>
                    <a:pt x="1419" y="868"/>
                  </a:lnTo>
                  <a:lnTo>
                    <a:pt x="1419" y="866"/>
                  </a:lnTo>
                  <a:lnTo>
                    <a:pt x="1423" y="862"/>
                  </a:lnTo>
                  <a:lnTo>
                    <a:pt x="1427" y="860"/>
                  </a:lnTo>
                  <a:lnTo>
                    <a:pt x="1427" y="864"/>
                  </a:lnTo>
                  <a:lnTo>
                    <a:pt x="1423" y="868"/>
                  </a:lnTo>
                  <a:lnTo>
                    <a:pt x="1423" y="873"/>
                  </a:lnTo>
                  <a:lnTo>
                    <a:pt x="1423" y="875"/>
                  </a:lnTo>
                  <a:lnTo>
                    <a:pt x="1425" y="873"/>
                  </a:lnTo>
                  <a:lnTo>
                    <a:pt x="1427" y="868"/>
                  </a:lnTo>
                  <a:lnTo>
                    <a:pt x="1427" y="866"/>
                  </a:lnTo>
                  <a:lnTo>
                    <a:pt x="1429" y="864"/>
                  </a:lnTo>
                  <a:lnTo>
                    <a:pt x="1429" y="866"/>
                  </a:lnTo>
                  <a:lnTo>
                    <a:pt x="1429" y="871"/>
                  </a:lnTo>
                  <a:lnTo>
                    <a:pt x="1431" y="873"/>
                  </a:lnTo>
                  <a:lnTo>
                    <a:pt x="1433" y="873"/>
                  </a:lnTo>
                  <a:lnTo>
                    <a:pt x="1433" y="868"/>
                  </a:lnTo>
                  <a:lnTo>
                    <a:pt x="1433" y="866"/>
                  </a:lnTo>
                  <a:lnTo>
                    <a:pt x="1440" y="864"/>
                  </a:lnTo>
                  <a:lnTo>
                    <a:pt x="1440" y="864"/>
                  </a:lnTo>
                  <a:lnTo>
                    <a:pt x="1437" y="866"/>
                  </a:lnTo>
                  <a:lnTo>
                    <a:pt x="1440" y="866"/>
                  </a:lnTo>
                  <a:lnTo>
                    <a:pt x="1442" y="866"/>
                  </a:lnTo>
                  <a:lnTo>
                    <a:pt x="1444" y="871"/>
                  </a:lnTo>
                  <a:lnTo>
                    <a:pt x="1444" y="873"/>
                  </a:lnTo>
                  <a:lnTo>
                    <a:pt x="1446" y="873"/>
                  </a:lnTo>
                  <a:lnTo>
                    <a:pt x="1448" y="875"/>
                  </a:lnTo>
                  <a:lnTo>
                    <a:pt x="1448" y="877"/>
                  </a:lnTo>
                  <a:lnTo>
                    <a:pt x="1450" y="879"/>
                  </a:lnTo>
                  <a:lnTo>
                    <a:pt x="1450" y="881"/>
                  </a:lnTo>
                  <a:lnTo>
                    <a:pt x="1450" y="883"/>
                  </a:lnTo>
                  <a:lnTo>
                    <a:pt x="1448" y="885"/>
                  </a:lnTo>
                  <a:lnTo>
                    <a:pt x="1444" y="885"/>
                  </a:lnTo>
                  <a:lnTo>
                    <a:pt x="1444" y="881"/>
                  </a:lnTo>
                  <a:lnTo>
                    <a:pt x="1442" y="879"/>
                  </a:lnTo>
                  <a:lnTo>
                    <a:pt x="1440" y="879"/>
                  </a:lnTo>
                  <a:lnTo>
                    <a:pt x="1440" y="877"/>
                  </a:lnTo>
                  <a:lnTo>
                    <a:pt x="1437" y="879"/>
                  </a:lnTo>
                  <a:lnTo>
                    <a:pt x="1435" y="881"/>
                  </a:lnTo>
                  <a:lnTo>
                    <a:pt x="1437" y="881"/>
                  </a:lnTo>
                  <a:lnTo>
                    <a:pt x="1440" y="881"/>
                  </a:lnTo>
                  <a:lnTo>
                    <a:pt x="1442" y="883"/>
                  </a:lnTo>
                  <a:lnTo>
                    <a:pt x="1440" y="883"/>
                  </a:lnTo>
                  <a:lnTo>
                    <a:pt x="1442" y="885"/>
                  </a:lnTo>
                  <a:lnTo>
                    <a:pt x="1442" y="887"/>
                  </a:lnTo>
                  <a:lnTo>
                    <a:pt x="1442" y="887"/>
                  </a:lnTo>
                  <a:lnTo>
                    <a:pt x="1437" y="887"/>
                  </a:lnTo>
                  <a:lnTo>
                    <a:pt x="1435" y="887"/>
                  </a:lnTo>
                  <a:lnTo>
                    <a:pt x="1437" y="890"/>
                  </a:lnTo>
                  <a:lnTo>
                    <a:pt x="1442" y="890"/>
                  </a:lnTo>
                  <a:lnTo>
                    <a:pt x="1444" y="890"/>
                  </a:lnTo>
                  <a:lnTo>
                    <a:pt x="1444" y="890"/>
                  </a:lnTo>
                  <a:lnTo>
                    <a:pt x="1442" y="894"/>
                  </a:lnTo>
                  <a:lnTo>
                    <a:pt x="1440" y="894"/>
                  </a:lnTo>
                  <a:lnTo>
                    <a:pt x="1435" y="894"/>
                  </a:lnTo>
                  <a:lnTo>
                    <a:pt x="1433" y="894"/>
                  </a:lnTo>
                  <a:lnTo>
                    <a:pt x="1429" y="892"/>
                  </a:lnTo>
                  <a:lnTo>
                    <a:pt x="1431" y="890"/>
                  </a:lnTo>
                  <a:lnTo>
                    <a:pt x="1429" y="887"/>
                  </a:lnTo>
                  <a:lnTo>
                    <a:pt x="1427" y="885"/>
                  </a:lnTo>
                  <a:lnTo>
                    <a:pt x="1427" y="885"/>
                  </a:lnTo>
                  <a:lnTo>
                    <a:pt x="1425" y="885"/>
                  </a:lnTo>
                  <a:lnTo>
                    <a:pt x="1425" y="887"/>
                  </a:lnTo>
                  <a:lnTo>
                    <a:pt x="1427" y="890"/>
                  </a:lnTo>
                  <a:lnTo>
                    <a:pt x="1427" y="892"/>
                  </a:lnTo>
                  <a:lnTo>
                    <a:pt x="1427" y="894"/>
                  </a:lnTo>
                  <a:lnTo>
                    <a:pt x="1425" y="894"/>
                  </a:lnTo>
                  <a:lnTo>
                    <a:pt x="1421" y="892"/>
                  </a:lnTo>
                  <a:lnTo>
                    <a:pt x="1421" y="890"/>
                  </a:lnTo>
                  <a:lnTo>
                    <a:pt x="1421" y="894"/>
                  </a:lnTo>
                  <a:lnTo>
                    <a:pt x="1423" y="896"/>
                  </a:lnTo>
                  <a:lnTo>
                    <a:pt x="1427" y="896"/>
                  </a:lnTo>
                  <a:lnTo>
                    <a:pt x="1429" y="898"/>
                  </a:lnTo>
                  <a:lnTo>
                    <a:pt x="1431" y="898"/>
                  </a:lnTo>
                  <a:lnTo>
                    <a:pt x="1431" y="900"/>
                  </a:lnTo>
                  <a:lnTo>
                    <a:pt x="1429" y="902"/>
                  </a:lnTo>
                  <a:lnTo>
                    <a:pt x="1425" y="902"/>
                  </a:lnTo>
                  <a:lnTo>
                    <a:pt x="1423" y="900"/>
                  </a:lnTo>
                  <a:lnTo>
                    <a:pt x="1419" y="898"/>
                  </a:lnTo>
                  <a:lnTo>
                    <a:pt x="1419" y="896"/>
                  </a:lnTo>
                  <a:lnTo>
                    <a:pt x="1416" y="896"/>
                  </a:lnTo>
                  <a:lnTo>
                    <a:pt x="1419" y="898"/>
                  </a:lnTo>
                  <a:lnTo>
                    <a:pt x="1421" y="900"/>
                  </a:lnTo>
                  <a:lnTo>
                    <a:pt x="1423" y="904"/>
                  </a:lnTo>
                  <a:lnTo>
                    <a:pt x="1423" y="909"/>
                  </a:lnTo>
                  <a:lnTo>
                    <a:pt x="1421" y="911"/>
                  </a:lnTo>
                  <a:lnTo>
                    <a:pt x="1421" y="911"/>
                  </a:lnTo>
                  <a:lnTo>
                    <a:pt x="1419" y="909"/>
                  </a:lnTo>
                  <a:lnTo>
                    <a:pt x="1416" y="906"/>
                  </a:lnTo>
                  <a:lnTo>
                    <a:pt x="1414" y="904"/>
                  </a:lnTo>
                  <a:lnTo>
                    <a:pt x="1414" y="906"/>
                  </a:lnTo>
                  <a:lnTo>
                    <a:pt x="1416" y="906"/>
                  </a:lnTo>
                  <a:lnTo>
                    <a:pt x="1416" y="911"/>
                  </a:lnTo>
                  <a:lnTo>
                    <a:pt x="1416" y="915"/>
                  </a:lnTo>
                  <a:lnTo>
                    <a:pt x="1414" y="917"/>
                  </a:lnTo>
                  <a:lnTo>
                    <a:pt x="1412" y="917"/>
                  </a:lnTo>
                  <a:lnTo>
                    <a:pt x="1412" y="915"/>
                  </a:lnTo>
                  <a:lnTo>
                    <a:pt x="1412" y="911"/>
                  </a:lnTo>
                  <a:lnTo>
                    <a:pt x="1410" y="913"/>
                  </a:lnTo>
                  <a:lnTo>
                    <a:pt x="1410" y="915"/>
                  </a:lnTo>
                  <a:lnTo>
                    <a:pt x="1406" y="915"/>
                  </a:lnTo>
                  <a:lnTo>
                    <a:pt x="1406" y="913"/>
                  </a:lnTo>
                  <a:lnTo>
                    <a:pt x="1406" y="911"/>
                  </a:lnTo>
                  <a:lnTo>
                    <a:pt x="1404" y="909"/>
                  </a:lnTo>
                  <a:lnTo>
                    <a:pt x="1404" y="904"/>
                  </a:lnTo>
                  <a:lnTo>
                    <a:pt x="1404" y="904"/>
                  </a:lnTo>
                  <a:lnTo>
                    <a:pt x="1402" y="906"/>
                  </a:lnTo>
                  <a:lnTo>
                    <a:pt x="1402" y="911"/>
                  </a:lnTo>
                  <a:lnTo>
                    <a:pt x="1402" y="913"/>
                  </a:lnTo>
                  <a:lnTo>
                    <a:pt x="1397" y="913"/>
                  </a:lnTo>
                  <a:lnTo>
                    <a:pt x="1400" y="915"/>
                  </a:lnTo>
                  <a:lnTo>
                    <a:pt x="1402" y="915"/>
                  </a:lnTo>
                  <a:lnTo>
                    <a:pt x="1402" y="915"/>
                  </a:lnTo>
                  <a:lnTo>
                    <a:pt x="1400" y="917"/>
                  </a:lnTo>
                  <a:lnTo>
                    <a:pt x="1397" y="917"/>
                  </a:lnTo>
                  <a:lnTo>
                    <a:pt x="1397" y="917"/>
                  </a:lnTo>
                  <a:lnTo>
                    <a:pt x="1397" y="917"/>
                  </a:lnTo>
                  <a:lnTo>
                    <a:pt x="1400" y="919"/>
                  </a:lnTo>
                  <a:lnTo>
                    <a:pt x="1400" y="919"/>
                  </a:lnTo>
                  <a:lnTo>
                    <a:pt x="1402" y="921"/>
                  </a:lnTo>
                  <a:lnTo>
                    <a:pt x="1400" y="923"/>
                  </a:lnTo>
                  <a:lnTo>
                    <a:pt x="1400" y="923"/>
                  </a:lnTo>
                  <a:lnTo>
                    <a:pt x="1400" y="925"/>
                  </a:lnTo>
                  <a:lnTo>
                    <a:pt x="1400" y="930"/>
                  </a:lnTo>
                  <a:lnTo>
                    <a:pt x="1400" y="932"/>
                  </a:lnTo>
                  <a:lnTo>
                    <a:pt x="1400" y="932"/>
                  </a:lnTo>
                  <a:lnTo>
                    <a:pt x="1397" y="930"/>
                  </a:lnTo>
                  <a:lnTo>
                    <a:pt x="1395" y="930"/>
                  </a:lnTo>
                  <a:lnTo>
                    <a:pt x="1400" y="934"/>
                  </a:lnTo>
                  <a:lnTo>
                    <a:pt x="1400" y="936"/>
                  </a:lnTo>
                  <a:lnTo>
                    <a:pt x="1400" y="938"/>
                  </a:lnTo>
                  <a:lnTo>
                    <a:pt x="1395" y="940"/>
                  </a:lnTo>
                  <a:lnTo>
                    <a:pt x="1393" y="940"/>
                  </a:lnTo>
                  <a:lnTo>
                    <a:pt x="1393" y="940"/>
                  </a:lnTo>
                  <a:lnTo>
                    <a:pt x="1391" y="938"/>
                  </a:lnTo>
                  <a:lnTo>
                    <a:pt x="1391" y="938"/>
                  </a:lnTo>
                  <a:lnTo>
                    <a:pt x="1391" y="936"/>
                  </a:lnTo>
                  <a:lnTo>
                    <a:pt x="1389" y="936"/>
                  </a:lnTo>
                  <a:lnTo>
                    <a:pt x="1389" y="934"/>
                  </a:lnTo>
                  <a:lnTo>
                    <a:pt x="1391" y="932"/>
                  </a:lnTo>
                  <a:lnTo>
                    <a:pt x="1391" y="930"/>
                  </a:lnTo>
                  <a:lnTo>
                    <a:pt x="1389" y="930"/>
                  </a:lnTo>
                  <a:lnTo>
                    <a:pt x="1387" y="932"/>
                  </a:lnTo>
                  <a:lnTo>
                    <a:pt x="1385" y="934"/>
                  </a:lnTo>
                  <a:lnTo>
                    <a:pt x="1385" y="934"/>
                  </a:lnTo>
                  <a:lnTo>
                    <a:pt x="1383" y="932"/>
                  </a:lnTo>
                  <a:lnTo>
                    <a:pt x="1383" y="930"/>
                  </a:lnTo>
                  <a:lnTo>
                    <a:pt x="1383" y="927"/>
                  </a:lnTo>
                  <a:lnTo>
                    <a:pt x="1383" y="927"/>
                  </a:lnTo>
                  <a:lnTo>
                    <a:pt x="1383" y="925"/>
                  </a:lnTo>
                  <a:lnTo>
                    <a:pt x="1383" y="923"/>
                  </a:lnTo>
                  <a:lnTo>
                    <a:pt x="1385" y="921"/>
                  </a:lnTo>
                  <a:lnTo>
                    <a:pt x="1383" y="921"/>
                  </a:lnTo>
                  <a:lnTo>
                    <a:pt x="1381" y="923"/>
                  </a:lnTo>
                  <a:lnTo>
                    <a:pt x="1381" y="927"/>
                  </a:lnTo>
                  <a:lnTo>
                    <a:pt x="1378" y="930"/>
                  </a:lnTo>
                  <a:lnTo>
                    <a:pt x="1376" y="930"/>
                  </a:lnTo>
                  <a:lnTo>
                    <a:pt x="1376" y="927"/>
                  </a:lnTo>
                  <a:lnTo>
                    <a:pt x="1376" y="925"/>
                  </a:lnTo>
                  <a:lnTo>
                    <a:pt x="1374" y="921"/>
                  </a:lnTo>
                  <a:lnTo>
                    <a:pt x="1376" y="921"/>
                  </a:lnTo>
                  <a:lnTo>
                    <a:pt x="1381" y="919"/>
                  </a:lnTo>
                  <a:lnTo>
                    <a:pt x="1381" y="919"/>
                  </a:lnTo>
                  <a:lnTo>
                    <a:pt x="1383" y="917"/>
                  </a:lnTo>
                  <a:lnTo>
                    <a:pt x="1381" y="917"/>
                  </a:lnTo>
                  <a:lnTo>
                    <a:pt x="1378" y="917"/>
                  </a:lnTo>
                  <a:lnTo>
                    <a:pt x="1376" y="917"/>
                  </a:lnTo>
                  <a:lnTo>
                    <a:pt x="1372" y="917"/>
                  </a:lnTo>
                  <a:lnTo>
                    <a:pt x="1372" y="915"/>
                  </a:lnTo>
                  <a:lnTo>
                    <a:pt x="1372" y="913"/>
                  </a:lnTo>
                  <a:lnTo>
                    <a:pt x="1376" y="913"/>
                  </a:lnTo>
                  <a:lnTo>
                    <a:pt x="1378" y="909"/>
                  </a:lnTo>
                  <a:lnTo>
                    <a:pt x="1376" y="911"/>
                  </a:lnTo>
                  <a:lnTo>
                    <a:pt x="1374" y="911"/>
                  </a:lnTo>
                  <a:lnTo>
                    <a:pt x="1372" y="911"/>
                  </a:lnTo>
                  <a:lnTo>
                    <a:pt x="1372" y="909"/>
                  </a:lnTo>
                  <a:lnTo>
                    <a:pt x="1374" y="906"/>
                  </a:lnTo>
                  <a:lnTo>
                    <a:pt x="1376" y="906"/>
                  </a:lnTo>
                  <a:lnTo>
                    <a:pt x="1381" y="904"/>
                  </a:lnTo>
                  <a:lnTo>
                    <a:pt x="1378" y="904"/>
                  </a:lnTo>
                  <a:lnTo>
                    <a:pt x="1374" y="904"/>
                  </a:lnTo>
                  <a:lnTo>
                    <a:pt x="1372" y="906"/>
                  </a:lnTo>
                  <a:lnTo>
                    <a:pt x="1372" y="904"/>
                  </a:lnTo>
                  <a:lnTo>
                    <a:pt x="1372" y="902"/>
                  </a:lnTo>
                  <a:lnTo>
                    <a:pt x="1374" y="898"/>
                  </a:lnTo>
                  <a:lnTo>
                    <a:pt x="1376" y="898"/>
                  </a:lnTo>
                  <a:lnTo>
                    <a:pt x="1381" y="898"/>
                  </a:lnTo>
                  <a:lnTo>
                    <a:pt x="1385" y="894"/>
                  </a:lnTo>
                  <a:lnTo>
                    <a:pt x="1387" y="894"/>
                  </a:lnTo>
                  <a:lnTo>
                    <a:pt x="1389" y="890"/>
                  </a:lnTo>
                  <a:lnTo>
                    <a:pt x="1391" y="887"/>
                  </a:lnTo>
                  <a:lnTo>
                    <a:pt x="1393" y="885"/>
                  </a:lnTo>
                  <a:lnTo>
                    <a:pt x="1391" y="885"/>
                  </a:lnTo>
                  <a:lnTo>
                    <a:pt x="1391" y="885"/>
                  </a:lnTo>
                  <a:lnTo>
                    <a:pt x="1387" y="887"/>
                  </a:lnTo>
                  <a:lnTo>
                    <a:pt x="1385" y="890"/>
                  </a:lnTo>
                  <a:lnTo>
                    <a:pt x="1383" y="892"/>
                  </a:lnTo>
                  <a:lnTo>
                    <a:pt x="1378" y="894"/>
                  </a:lnTo>
                  <a:lnTo>
                    <a:pt x="1376" y="894"/>
                  </a:lnTo>
                  <a:lnTo>
                    <a:pt x="1370" y="898"/>
                  </a:lnTo>
                  <a:lnTo>
                    <a:pt x="1368" y="898"/>
                  </a:lnTo>
                  <a:lnTo>
                    <a:pt x="1364" y="896"/>
                  </a:lnTo>
                  <a:lnTo>
                    <a:pt x="1366" y="896"/>
                  </a:lnTo>
                  <a:lnTo>
                    <a:pt x="1370" y="890"/>
                  </a:lnTo>
                  <a:lnTo>
                    <a:pt x="1374" y="887"/>
                  </a:lnTo>
                  <a:lnTo>
                    <a:pt x="1374" y="885"/>
                  </a:lnTo>
                  <a:lnTo>
                    <a:pt x="1376" y="883"/>
                  </a:lnTo>
                  <a:lnTo>
                    <a:pt x="1376" y="881"/>
                  </a:lnTo>
                  <a:lnTo>
                    <a:pt x="1374" y="885"/>
                  </a:lnTo>
                  <a:lnTo>
                    <a:pt x="1366" y="890"/>
                  </a:lnTo>
                  <a:lnTo>
                    <a:pt x="1364" y="892"/>
                  </a:lnTo>
                  <a:lnTo>
                    <a:pt x="1362" y="892"/>
                  </a:lnTo>
                  <a:lnTo>
                    <a:pt x="1362" y="890"/>
                  </a:lnTo>
                  <a:lnTo>
                    <a:pt x="1362" y="887"/>
                  </a:lnTo>
                  <a:lnTo>
                    <a:pt x="1360" y="885"/>
                  </a:lnTo>
                  <a:lnTo>
                    <a:pt x="1357" y="885"/>
                  </a:lnTo>
                  <a:lnTo>
                    <a:pt x="1357" y="885"/>
                  </a:lnTo>
                  <a:lnTo>
                    <a:pt x="1357" y="883"/>
                  </a:lnTo>
                  <a:lnTo>
                    <a:pt x="1360" y="883"/>
                  </a:lnTo>
                  <a:lnTo>
                    <a:pt x="1360" y="881"/>
                  </a:lnTo>
                  <a:lnTo>
                    <a:pt x="1357" y="879"/>
                  </a:lnTo>
                  <a:lnTo>
                    <a:pt x="1355" y="879"/>
                  </a:lnTo>
                  <a:lnTo>
                    <a:pt x="1355" y="879"/>
                  </a:lnTo>
                  <a:lnTo>
                    <a:pt x="1355" y="875"/>
                  </a:lnTo>
                  <a:lnTo>
                    <a:pt x="1357" y="875"/>
                  </a:lnTo>
                  <a:lnTo>
                    <a:pt x="1357" y="873"/>
                  </a:lnTo>
                  <a:lnTo>
                    <a:pt x="1355" y="871"/>
                  </a:lnTo>
                  <a:lnTo>
                    <a:pt x="1353" y="868"/>
                  </a:lnTo>
                  <a:lnTo>
                    <a:pt x="1353" y="868"/>
                  </a:lnTo>
                  <a:lnTo>
                    <a:pt x="1353" y="871"/>
                  </a:lnTo>
                  <a:lnTo>
                    <a:pt x="1353" y="873"/>
                  </a:lnTo>
                  <a:lnTo>
                    <a:pt x="1351" y="875"/>
                  </a:lnTo>
                  <a:lnTo>
                    <a:pt x="1349" y="873"/>
                  </a:lnTo>
                  <a:lnTo>
                    <a:pt x="1347" y="871"/>
                  </a:lnTo>
                  <a:lnTo>
                    <a:pt x="1343" y="871"/>
                  </a:lnTo>
                  <a:lnTo>
                    <a:pt x="1347" y="873"/>
                  </a:lnTo>
                  <a:lnTo>
                    <a:pt x="1349" y="877"/>
                  </a:lnTo>
                  <a:lnTo>
                    <a:pt x="1349" y="881"/>
                  </a:lnTo>
                  <a:lnTo>
                    <a:pt x="1347" y="879"/>
                  </a:lnTo>
                  <a:lnTo>
                    <a:pt x="1347" y="881"/>
                  </a:lnTo>
                  <a:lnTo>
                    <a:pt x="1347" y="881"/>
                  </a:lnTo>
                  <a:lnTo>
                    <a:pt x="1345" y="883"/>
                  </a:lnTo>
                  <a:lnTo>
                    <a:pt x="1343" y="881"/>
                  </a:lnTo>
                  <a:lnTo>
                    <a:pt x="1343" y="877"/>
                  </a:lnTo>
                  <a:lnTo>
                    <a:pt x="1341" y="875"/>
                  </a:lnTo>
                  <a:lnTo>
                    <a:pt x="1338" y="877"/>
                  </a:lnTo>
                  <a:lnTo>
                    <a:pt x="1341" y="879"/>
                  </a:lnTo>
                  <a:lnTo>
                    <a:pt x="1341" y="881"/>
                  </a:lnTo>
                  <a:lnTo>
                    <a:pt x="1341" y="883"/>
                  </a:lnTo>
                  <a:lnTo>
                    <a:pt x="1343" y="885"/>
                  </a:lnTo>
                  <a:lnTo>
                    <a:pt x="1345" y="887"/>
                  </a:lnTo>
                  <a:lnTo>
                    <a:pt x="1347" y="892"/>
                  </a:lnTo>
                  <a:lnTo>
                    <a:pt x="1347" y="894"/>
                  </a:lnTo>
                  <a:lnTo>
                    <a:pt x="1347" y="894"/>
                  </a:lnTo>
                  <a:lnTo>
                    <a:pt x="1347" y="896"/>
                  </a:lnTo>
                  <a:lnTo>
                    <a:pt x="1345" y="896"/>
                  </a:lnTo>
                  <a:lnTo>
                    <a:pt x="1341" y="896"/>
                  </a:lnTo>
                  <a:lnTo>
                    <a:pt x="1338" y="894"/>
                  </a:lnTo>
                  <a:lnTo>
                    <a:pt x="1338" y="898"/>
                  </a:lnTo>
                  <a:lnTo>
                    <a:pt x="1336" y="898"/>
                  </a:lnTo>
                  <a:lnTo>
                    <a:pt x="1334" y="894"/>
                  </a:lnTo>
                  <a:lnTo>
                    <a:pt x="1332" y="890"/>
                  </a:lnTo>
                  <a:lnTo>
                    <a:pt x="1334" y="887"/>
                  </a:lnTo>
                  <a:lnTo>
                    <a:pt x="1334" y="885"/>
                  </a:lnTo>
                  <a:lnTo>
                    <a:pt x="1330" y="883"/>
                  </a:lnTo>
                  <a:lnTo>
                    <a:pt x="1328" y="883"/>
                  </a:lnTo>
                  <a:lnTo>
                    <a:pt x="1326" y="881"/>
                  </a:lnTo>
                  <a:lnTo>
                    <a:pt x="1326" y="879"/>
                  </a:lnTo>
                  <a:lnTo>
                    <a:pt x="1324" y="881"/>
                  </a:lnTo>
                  <a:lnTo>
                    <a:pt x="1319" y="881"/>
                  </a:lnTo>
                  <a:lnTo>
                    <a:pt x="1315" y="881"/>
                  </a:lnTo>
                  <a:lnTo>
                    <a:pt x="1317" y="883"/>
                  </a:lnTo>
                  <a:lnTo>
                    <a:pt x="1322" y="883"/>
                  </a:lnTo>
                  <a:lnTo>
                    <a:pt x="1324" y="885"/>
                  </a:lnTo>
                  <a:lnTo>
                    <a:pt x="1328" y="885"/>
                  </a:lnTo>
                  <a:lnTo>
                    <a:pt x="1328" y="890"/>
                  </a:lnTo>
                  <a:lnTo>
                    <a:pt x="1326" y="892"/>
                  </a:lnTo>
                  <a:lnTo>
                    <a:pt x="1326" y="896"/>
                  </a:lnTo>
                  <a:lnTo>
                    <a:pt x="1328" y="894"/>
                  </a:lnTo>
                  <a:lnTo>
                    <a:pt x="1330" y="896"/>
                  </a:lnTo>
                  <a:lnTo>
                    <a:pt x="1328" y="898"/>
                  </a:lnTo>
                  <a:lnTo>
                    <a:pt x="1330" y="898"/>
                  </a:lnTo>
                  <a:lnTo>
                    <a:pt x="1334" y="898"/>
                  </a:lnTo>
                  <a:lnTo>
                    <a:pt x="1334" y="900"/>
                  </a:lnTo>
                  <a:lnTo>
                    <a:pt x="1332" y="904"/>
                  </a:lnTo>
                  <a:lnTo>
                    <a:pt x="1326" y="909"/>
                  </a:lnTo>
                  <a:lnTo>
                    <a:pt x="1324" y="911"/>
                  </a:lnTo>
                  <a:lnTo>
                    <a:pt x="1330" y="911"/>
                  </a:lnTo>
                  <a:lnTo>
                    <a:pt x="1332" y="906"/>
                  </a:lnTo>
                  <a:lnTo>
                    <a:pt x="1332" y="906"/>
                  </a:lnTo>
                  <a:lnTo>
                    <a:pt x="1338" y="906"/>
                  </a:lnTo>
                  <a:lnTo>
                    <a:pt x="1341" y="906"/>
                  </a:lnTo>
                  <a:lnTo>
                    <a:pt x="1341" y="909"/>
                  </a:lnTo>
                  <a:lnTo>
                    <a:pt x="1336" y="911"/>
                  </a:lnTo>
                  <a:lnTo>
                    <a:pt x="1334" y="913"/>
                  </a:lnTo>
                  <a:lnTo>
                    <a:pt x="1336" y="915"/>
                  </a:lnTo>
                  <a:lnTo>
                    <a:pt x="1341" y="915"/>
                  </a:lnTo>
                  <a:lnTo>
                    <a:pt x="1343" y="917"/>
                  </a:lnTo>
                  <a:lnTo>
                    <a:pt x="1341" y="917"/>
                  </a:lnTo>
                  <a:lnTo>
                    <a:pt x="1336" y="919"/>
                  </a:lnTo>
                  <a:lnTo>
                    <a:pt x="1336" y="919"/>
                  </a:lnTo>
                  <a:lnTo>
                    <a:pt x="1336" y="921"/>
                  </a:lnTo>
                  <a:lnTo>
                    <a:pt x="1338" y="923"/>
                  </a:lnTo>
                  <a:lnTo>
                    <a:pt x="1338" y="923"/>
                  </a:lnTo>
                  <a:lnTo>
                    <a:pt x="1338" y="925"/>
                  </a:lnTo>
                  <a:lnTo>
                    <a:pt x="1338" y="925"/>
                  </a:lnTo>
                  <a:lnTo>
                    <a:pt x="1338" y="927"/>
                  </a:lnTo>
                  <a:lnTo>
                    <a:pt x="1341" y="927"/>
                  </a:lnTo>
                  <a:lnTo>
                    <a:pt x="1341" y="932"/>
                  </a:lnTo>
                  <a:lnTo>
                    <a:pt x="1341" y="936"/>
                  </a:lnTo>
                  <a:lnTo>
                    <a:pt x="1343" y="936"/>
                  </a:lnTo>
                  <a:lnTo>
                    <a:pt x="1343" y="934"/>
                  </a:lnTo>
                  <a:lnTo>
                    <a:pt x="1345" y="930"/>
                  </a:lnTo>
                  <a:lnTo>
                    <a:pt x="1345" y="930"/>
                  </a:lnTo>
                  <a:lnTo>
                    <a:pt x="1347" y="932"/>
                  </a:lnTo>
                  <a:lnTo>
                    <a:pt x="1349" y="936"/>
                  </a:lnTo>
                  <a:lnTo>
                    <a:pt x="1349" y="938"/>
                  </a:lnTo>
                  <a:lnTo>
                    <a:pt x="1349" y="938"/>
                  </a:lnTo>
                  <a:lnTo>
                    <a:pt x="1347" y="940"/>
                  </a:lnTo>
                  <a:lnTo>
                    <a:pt x="1347" y="942"/>
                  </a:lnTo>
                  <a:lnTo>
                    <a:pt x="1351" y="940"/>
                  </a:lnTo>
                  <a:lnTo>
                    <a:pt x="1353" y="940"/>
                  </a:lnTo>
                  <a:lnTo>
                    <a:pt x="1353" y="942"/>
                  </a:lnTo>
                  <a:lnTo>
                    <a:pt x="1355" y="940"/>
                  </a:lnTo>
                  <a:lnTo>
                    <a:pt x="1355" y="938"/>
                  </a:lnTo>
                  <a:lnTo>
                    <a:pt x="1357" y="938"/>
                  </a:lnTo>
                  <a:lnTo>
                    <a:pt x="1360" y="942"/>
                  </a:lnTo>
                  <a:lnTo>
                    <a:pt x="1357" y="944"/>
                  </a:lnTo>
                  <a:lnTo>
                    <a:pt x="1355" y="946"/>
                  </a:lnTo>
                  <a:lnTo>
                    <a:pt x="1355" y="949"/>
                  </a:lnTo>
                  <a:lnTo>
                    <a:pt x="1353" y="951"/>
                  </a:lnTo>
                  <a:lnTo>
                    <a:pt x="1355" y="953"/>
                  </a:lnTo>
                  <a:lnTo>
                    <a:pt x="1362" y="953"/>
                  </a:lnTo>
                  <a:lnTo>
                    <a:pt x="1364" y="951"/>
                  </a:lnTo>
                  <a:lnTo>
                    <a:pt x="1364" y="953"/>
                  </a:lnTo>
                  <a:lnTo>
                    <a:pt x="1362" y="955"/>
                  </a:lnTo>
                  <a:lnTo>
                    <a:pt x="1362" y="955"/>
                  </a:lnTo>
                  <a:lnTo>
                    <a:pt x="1357" y="957"/>
                  </a:lnTo>
                  <a:lnTo>
                    <a:pt x="1360" y="959"/>
                  </a:lnTo>
                  <a:lnTo>
                    <a:pt x="1362" y="963"/>
                  </a:lnTo>
                  <a:lnTo>
                    <a:pt x="1360" y="965"/>
                  </a:lnTo>
                  <a:lnTo>
                    <a:pt x="1362" y="968"/>
                  </a:lnTo>
                  <a:lnTo>
                    <a:pt x="1364" y="972"/>
                  </a:lnTo>
                  <a:lnTo>
                    <a:pt x="1368" y="978"/>
                  </a:lnTo>
                  <a:lnTo>
                    <a:pt x="1368" y="980"/>
                  </a:lnTo>
                  <a:lnTo>
                    <a:pt x="1366" y="980"/>
                  </a:lnTo>
                  <a:lnTo>
                    <a:pt x="1366" y="987"/>
                  </a:lnTo>
                  <a:lnTo>
                    <a:pt x="1364" y="991"/>
                  </a:lnTo>
                  <a:lnTo>
                    <a:pt x="1364" y="995"/>
                  </a:lnTo>
                  <a:lnTo>
                    <a:pt x="1364" y="995"/>
                  </a:lnTo>
                  <a:lnTo>
                    <a:pt x="1357" y="991"/>
                  </a:lnTo>
                  <a:lnTo>
                    <a:pt x="1357" y="987"/>
                  </a:lnTo>
                  <a:lnTo>
                    <a:pt x="1357" y="982"/>
                  </a:lnTo>
                  <a:lnTo>
                    <a:pt x="1355" y="976"/>
                  </a:lnTo>
                  <a:lnTo>
                    <a:pt x="1355" y="980"/>
                  </a:lnTo>
                  <a:lnTo>
                    <a:pt x="1355" y="987"/>
                  </a:lnTo>
                  <a:lnTo>
                    <a:pt x="1357" y="993"/>
                  </a:lnTo>
                  <a:lnTo>
                    <a:pt x="1357" y="999"/>
                  </a:lnTo>
                  <a:lnTo>
                    <a:pt x="1355" y="1003"/>
                  </a:lnTo>
                  <a:lnTo>
                    <a:pt x="1357" y="1005"/>
                  </a:lnTo>
                  <a:lnTo>
                    <a:pt x="1357" y="1008"/>
                  </a:lnTo>
                  <a:lnTo>
                    <a:pt x="1353" y="1008"/>
                  </a:lnTo>
                  <a:lnTo>
                    <a:pt x="1351" y="1003"/>
                  </a:lnTo>
                  <a:lnTo>
                    <a:pt x="1349" y="1003"/>
                  </a:lnTo>
                  <a:lnTo>
                    <a:pt x="1351" y="1012"/>
                  </a:lnTo>
                  <a:lnTo>
                    <a:pt x="1351" y="1016"/>
                  </a:lnTo>
                  <a:lnTo>
                    <a:pt x="1351" y="1018"/>
                  </a:lnTo>
                  <a:lnTo>
                    <a:pt x="1351" y="1020"/>
                  </a:lnTo>
                  <a:lnTo>
                    <a:pt x="1349" y="1020"/>
                  </a:lnTo>
                  <a:lnTo>
                    <a:pt x="1347" y="1018"/>
                  </a:lnTo>
                  <a:lnTo>
                    <a:pt x="1345" y="1012"/>
                  </a:lnTo>
                  <a:lnTo>
                    <a:pt x="1345" y="1010"/>
                  </a:lnTo>
                  <a:lnTo>
                    <a:pt x="1345" y="1005"/>
                  </a:lnTo>
                  <a:lnTo>
                    <a:pt x="1345" y="1008"/>
                  </a:lnTo>
                  <a:lnTo>
                    <a:pt x="1341" y="1008"/>
                  </a:lnTo>
                  <a:lnTo>
                    <a:pt x="1341" y="1005"/>
                  </a:lnTo>
                  <a:lnTo>
                    <a:pt x="1341" y="999"/>
                  </a:lnTo>
                  <a:lnTo>
                    <a:pt x="1338" y="1001"/>
                  </a:lnTo>
                  <a:lnTo>
                    <a:pt x="1336" y="1003"/>
                  </a:lnTo>
                  <a:lnTo>
                    <a:pt x="1336" y="1003"/>
                  </a:lnTo>
                  <a:lnTo>
                    <a:pt x="1336" y="999"/>
                  </a:lnTo>
                  <a:lnTo>
                    <a:pt x="1334" y="997"/>
                  </a:lnTo>
                  <a:lnTo>
                    <a:pt x="1332" y="995"/>
                  </a:lnTo>
                  <a:lnTo>
                    <a:pt x="1332" y="997"/>
                  </a:lnTo>
                  <a:lnTo>
                    <a:pt x="1334" y="999"/>
                  </a:lnTo>
                  <a:lnTo>
                    <a:pt x="1332" y="1001"/>
                  </a:lnTo>
                  <a:lnTo>
                    <a:pt x="1330" y="999"/>
                  </a:lnTo>
                  <a:lnTo>
                    <a:pt x="1328" y="999"/>
                  </a:lnTo>
                  <a:lnTo>
                    <a:pt x="1328" y="997"/>
                  </a:lnTo>
                  <a:lnTo>
                    <a:pt x="1328" y="993"/>
                  </a:lnTo>
                  <a:lnTo>
                    <a:pt x="1326" y="987"/>
                  </a:lnTo>
                  <a:lnTo>
                    <a:pt x="1326" y="984"/>
                  </a:lnTo>
                  <a:lnTo>
                    <a:pt x="1326" y="989"/>
                  </a:lnTo>
                  <a:lnTo>
                    <a:pt x="1326" y="993"/>
                  </a:lnTo>
                  <a:lnTo>
                    <a:pt x="1328" y="997"/>
                  </a:lnTo>
                  <a:lnTo>
                    <a:pt x="1326" y="999"/>
                  </a:lnTo>
                  <a:lnTo>
                    <a:pt x="1322" y="993"/>
                  </a:lnTo>
                  <a:lnTo>
                    <a:pt x="1319" y="991"/>
                  </a:lnTo>
                  <a:lnTo>
                    <a:pt x="1319" y="989"/>
                  </a:lnTo>
                  <a:lnTo>
                    <a:pt x="1317" y="989"/>
                  </a:lnTo>
                  <a:lnTo>
                    <a:pt x="1315" y="982"/>
                  </a:lnTo>
                  <a:lnTo>
                    <a:pt x="1313" y="980"/>
                  </a:lnTo>
                  <a:lnTo>
                    <a:pt x="1313" y="978"/>
                  </a:lnTo>
                  <a:lnTo>
                    <a:pt x="1311" y="976"/>
                  </a:lnTo>
                  <a:lnTo>
                    <a:pt x="1309" y="976"/>
                  </a:lnTo>
                  <a:lnTo>
                    <a:pt x="1309" y="978"/>
                  </a:lnTo>
                  <a:lnTo>
                    <a:pt x="1311" y="982"/>
                  </a:lnTo>
                  <a:lnTo>
                    <a:pt x="1311" y="987"/>
                  </a:lnTo>
                  <a:lnTo>
                    <a:pt x="1309" y="984"/>
                  </a:lnTo>
                  <a:lnTo>
                    <a:pt x="1309" y="982"/>
                  </a:lnTo>
                  <a:lnTo>
                    <a:pt x="1307" y="980"/>
                  </a:lnTo>
                  <a:lnTo>
                    <a:pt x="1303" y="978"/>
                  </a:lnTo>
                  <a:lnTo>
                    <a:pt x="1300" y="974"/>
                  </a:lnTo>
                  <a:lnTo>
                    <a:pt x="1300" y="970"/>
                  </a:lnTo>
                  <a:lnTo>
                    <a:pt x="1296" y="968"/>
                  </a:lnTo>
                  <a:lnTo>
                    <a:pt x="1294" y="972"/>
                  </a:lnTo>
                  <a:lnTo>
                    <a:pt x="1292" y="970"/>
                  </a:lnTo>
                  <a:lnTo>
                    <a:pt x="1292" y="972"/>
                  </a:lnTo>
                  <a:lnTo>
                    <a:pt x="1292" y="978"/>
                  </a:lnTo>
                  <a:lnTo>
                    <a:pt x="1298" y="982"/>
                  </a:lnTo>
                  <a:lnTo>
                    <a:pt x="1298" y="984"/>
                  </a:lnTo>
                  <a:lnTo>
                    <a:pt x="1298" y="987"/>
                  </a:lnTo>
                  <a:lnTo>
                    <a:pt x="1298" y="991"/>
                  </a:lnTo>
                  <a:lnTo>
                    <a:pt x="1300" y="991"/>
                  </a:lnTo>
                  <a:lnTo>
                    <a:pt x="1305" y="993"/>
                  </a:lnTo>
                  <a:lnTo>
                    <a:pt x="1307" y="995"/>
                  </a:lnTo>
                  <a:lnTo>
                    <a:pt x="1307" y="997"/>
                  </a:lnTo>
                  <a:lnTo>
                    <a:pt x="1309" y="997"/>
                  </a:lnTo>
                  <a:lnTo>
                    <a:pt x="1311" y="997"/>
                  </a:lnTo>
                  <a:lnTo>
                    <a:pt x="1309" y="1001"/>
                  </a:lnTo>
                  <a:lnTo>
                    <a:pt x="1313" y="1001"/>
                  </a:lnTo>
                  <a:lnTo>
                    <a:pt x="1313" y="1003"/>
                  </a:lnTo>
                  <a:lnTo>
                    <a:pt x="1315" y="1008"/>
                  </a:lnTo>
                  <a:lnTo>
                    <a:pt x="1315" y="1010"/>
                  </a:lnTo>
                  <a:lnTo>
                    <a:pt x="1317" y="1010"/>
                  </a:lnTo>
                  <a:lnTo>
                    <a:pt x="1319" y="1012"/>
                  </a:lnTo>
                  <a:lnTo>
                    <a:pt x="1322" y="1016"/>
                  </a:lnTo>
                  <a:lnTo>
                    <a:pt x="1317" y="1018"/>
                  </a:lnTo>
                  <a:lnTo>
                    <a:pt x="1319" y="1018"/>
                  </a:lnTo>
                  <a:lnTo>
                    <a:pt x="1322" y="1022"/>
                  </a:lnTo>
                  <a:lnTo>
                    <a:pt x="1322" y="1022"/>
                  </a:lnTo>
                  <a:lnTo>
                    <a:pt x="1324" y="1020"/>
                  </a:lnTo>
                  <a:lnTo>
                    <a:pt x="1326" y="1020"/>
                  </a:lnTo>
                  <a:lnTo>
                    <a:pt x="1324" y="1024"/>
                  </a:lnTo>
                  <a:lnTo>
                    <a:pt x="1326" y="1027"/>
                  </a:lnTo>
                  <a:lnTo>
                    <a:pt x="1328" y="1027"/>
                  </a:lnTo>
                  <a:lnTo>
                    <a:pt x="1328" y="1029"/>
                  </a:lnTo>
                  <a:lnTo>
                    <a:pt x="1328" y="1031"/>
                  </a:lnTo>
                  <a:lnTo>
                    <a:pt x="1324" y="1029"/>
                  </a:lnTo>
                  <a:lnTo>
                    <a:pt x="1324" y="1031"/>
                  </a:lnTo>
                  <a:lnTo>
                    <a:pt x="1324" y="1033"/>
                  </a:lnTo>
                  <a:lnTo>
                    <a:pt x="1328" y="1037"/>
                  </a:lnTo>
                  <a:lnTo>
                    <a:pt x="1326" y="1039"/>
                  </a:lnTo>
                  <a:lnTo>
                    <a:pt x="1326" y="1039"/>
                  </a:lnTo>
                  <a:lnTo>
                    <a:pt x="1326" y="1039"/>
                  </a:lnTo>
                  <a:close/>
                  <a:moveTo>
                    <a:pt x="993" y="942"/>
                  </a:moveTo>
                  <a:lnTo>
                    <a:pt x="993" y="942"/>
                  </a:lnTo>
                  <a:lnTo>
                    <a:pt x="995" y="942"/>
                  </a:lnTo>
                  <a:lnTo>
                    <a:pt x="995" y="938"/>
                  </a:lnTo>
                  <a:lnTo>
                    <a:pt x="997" y="938"/>
                  </a:lnTo>
                  <a:lnTo>
                    <a:pt x="999" y="938"/>
                  </a:lnTo>
                  <a:lnTo>
                    <a:pt x="1001" y="940"/>
                  </a:lnTo>
                  <a:lnTo>
                    <a:pt x="1005" y="940"/>
                  </a:lnTo>
                  <a:lnTo>
                    <a:pt x="1005" y="938"/>
                  </a:lnTo>
                  <a:lnTo>
                    <a:pt x="1008" y="938"/>
                  </a:lnTo>
                  <a:lnTo>
                    <a:pt x="1010" y="940"/>
                  </a:lnTo>
                  <a:lnTo>
                    <a:pt x="1010" y="942"/>
                  </a:lnTo>
                  <a:lnTo>
                    <a:pt x="1008" y="946"/>
                  </a:lnTo>
                  <a:lnTo>
                    <a:pt x="1008" y="951"/>
                  </a:lnTo>
                  <a:lnTo>
                    <a:pt x="1005" y="953"/>
                  </a:lnTo>
                  <a:lnTo>
                    <a:pt x="1005" y="959"/>
                  </a:lnTo>
                  <a:lnTo>
                    <a:pt x="1008" y="959"/>
                  </a:lnTo>
                  <a:lnTo>
                    <a:pt x="1010" y="959"/>
                  </a:lnTo>
                  <a:lnTo>
                    <a:pt x="1010" y="959"/>
                  </a:lnTo>
                  <a:lnTo>
                    <a:pt x="1014" y="959"/>
                  </a:lnTo>
                  <a:lnTo>
                    <a:pt x="1016" y="959"/>
                  </a:lnTo>
                  <a:lnTo>
                    <a:pt x="1018" y="959"/>
                  </a:lnTo>
                  <a:lnTo>
                    <a:pt x="1020" y="957"/>
                  </a:lnTo>
                  <a:lnTo>
                    <a:pt x="1022" y="955"/>
                  </a:lnTo>
                  <a:lnTo>
                    <a:pt x="1024" y="955"/>
                  </a:lnTo>
                  <a:lnTo>
                    <a:pt x="1029" y="953"/>
                  </a:lnTo>
                  <a:lnTo>
                    <a:pt x="1029" y="949"/>
                  </a:lnTo>
                  <a:lnTo>
                    <a:pt x="1033" y="946"/>
                  </a:lnTo>
                  <a:lnTo>
                    <a:pt x="1035" y="942"/>
                  </a:lnTo>
                  <a:lnTo>
                    <a:pt x="1035" y="942"/>
                  </a:lnTo>
                  <a:lnTo>
                    <a:pt x="1037" y="944"/>
                  </a:lnTo>
                  <a:lnTo>
                    <a:pt x="1041" y="942"/>
                  </a:lnTo>
                  <a:lnTo>
                    <a:pt x="1043" y="940"/>
                  </a:lnTo>
                  <a:lnTo>
                    <a:pt x="1045" y="942"/>
                  </a:lnTo>
                  <a:lnTo>
                    <a:pt x="1045" y="936"/>
                  </a:lnTo>
                  <a:lnTo>
                    <a:pt x="1045" y="932"/>
                  </a:lnTo>
                  <a:lnTo>
                    <a:pt x="1050" y="930"/>
                  </a:lnTo>
                  <a:lnTo>
                    <a:pt x="1050" y="927"/>
                  </a:lnTo>
                  <a:lnTo>
                    <a:pt x="1054" y="927"/>
                  </a:lnTo>
                  <a:lnTo>
                    <a:pt x="1054" y="927"/>
                  </a:lnTo>
                  <a:lnTo>
                    <a:pt x="1056" y="925"/>
                  </a:lnTo>
                  <a:lnTo>
                    <a:pt x="1058" y="925"/>
                  </a:lnTo>
                  <a:lnTo>
                    <a:pt x="1060" y="925"/>
                  </a:lnTo>
                  <a:lnTo>
                    <a:pt x="1062" y="930"/>
                  </a:lnTo>
                  <a:lnTo>
                    <a:pt x="1058" y="932"/>
                  </a:lnTo>
                  <a:lnTo>
                    <a:pt x="1058" y="934"/>
                  </a:lnTo>
                  <a:lnTo>
                    <a:pt x="1060" y="936"/>
                  </a:lnTo>
                  <a:lnTo>
                    <a:pt x="1067" y="936"/>
                  </a:lnTo>
                  <a:lnTo>
                    <a:pt x="1069" y="936"/>
                  </a:lnTo>
                  <a:lnTo>
                    <a:pt x="1069" y="940"/>
                  </a:lnTo>
                  <a:lnTo>
                    <a:pt x="1067" y="942"/>
                  </a:lnTo>
                  <a:lnTo>
                    <a:pt x="1064" y="944"/>
                  </a:lnTo>
                  <a:lnTo>
                    <a:pt x="1064" y="949"/>
                  </a:lnTo>
                  <a:lnTo>
                    <a:pt x="1067" y="951"/>
                  </a:lnTo>
                  <a:lnTo>
                    <a:pt x="1069" y="949"/>
                  </a:lnTo>
                  <a:lnTo>
                    <a:pt x="1071" y="949"/>
                  </a:lnTo>
                  <a:lnTo>
                    <a:pt x="1073" y="951"/>
                  </a:lnTo>
                  <a:lnTo>
                    <a:pt x="1075" y="949"/>
                  </a:lnTo>
                  <a:lnTo>
                    <a:pt x="1075" y="953"/>
                  </a:lnTo>
                  <a:lnTo>
                    <a:pt x="1079" y="953"/>
                  </a:lnTo>
                  <a:lnTo>
                    <a:pt x="1081" y="955"/>
                  </a:lnTo>
                  <a:lnTo>
                    <a:pt x="1083" y="955"/>
                  </a:lnTo>
                  <a:lnTo>
                    <a:pt x="1088" y="957"/>
                  </a:lnTo>
                  <a:lnTo>
                    <a:pt x="1090" y="957"/>
                  </a:lnTo>
                  <a:lnTo>
                    <a:pt x="1092" y="951"/>
                  </a:lnTo>
                  <a:lnTo>
                    <a:pt x="1094" y="951"/>
                  </a:lnTo>
                  <a:lnTo>
                    <a:pt x="1098" y="946"/>
                  </a:lnTo>
                  <a:lnTo>
                    <a:pt x="1100" y="946"/>
                  </a:lnTo>
                  <a:lnTo>
                    <a:pt x="1102" y="944"/>
                  </a:lnTo>
                  <a:lnTo>
                    <a:pt x="1100" y="944"/>
                  </a:lnTo>
                  <a:lnTo>
                    <a:pt x="1098" y="942"/>
                  </a:lnTo>
                  <a:lnTo>
                    <a:pt x="1100" y="940"/>
                  </a:lnTo>
                  <a:lnTo>
                    <a:pt x="1100" y="938"/>
                  </a:lnTo>
                  <a:lnTo>
                    <a:pt x="1098" y="938"/>
                  </a:lnTo>
                  <a:lnTo>
                    <a:pt x="1098" y="934"/>
                  </a:lnTo>
                  <a:lnTo>
                    <a:pt x="1096" y="936"/>
                  </a:lnTo>
                  <a:lnTo>
                    <a:pt x="1096" y="938"/>
                  </a:lnTo>
                  <a:lnTo>
                    <a:pt x="1094" y="938"/>
                  </a:lnTo>
                  <a:lnTo>
                    <a:pt x="1092" y="938"/>
                  </a:lnTo>
                  <a:lnTo>
                    <a:pt x="1090" y="936"/>
                  </a:lnTo>
                  <a:lnTo>
                    <a:pt x="1090" y="934"/>
                  </a:lnTo>
                  <a:lnTo>
                    <a:pt x="1088" y="934"/>
                  </a:lnTo>
                  <a:lnTo>
                    <a:pt x="1086" y="938"/>
                  </a:lnTo>
                  <a:lnTo>
                    <a:pt x="1079" y="936"/>
                  </a:lnTo>
                  <a:lnTo>
                    <a:pt x="1077" y="934"/>
                  </a:lnTo>
                  <a:lnTo>
                    <a:pt x="1079" y="932"/>
                  </a:lnTo>
                  <a:lnTo>
                    <a:pt x="1083" y="932"/>
                  </a:lnTo>
                  <a:lnTo>
                    <a:pt x="1086" y="930"/>
                  </a:lnTo>
                  <a:lnTo>
                    <a:pt x="1086" y="927"/>
                  </a:lnTo>
                  <a:lnTo>
                    <a:pt x="1083" y="927"/>
                  </a:lnTo>
                  <a:lnTo>
                    <a:pt x="1083" y="923"/>
                  </a:lnTo>
                  <a:lnTo>
                    <a:pt x="1086" y="919"/>
                  </a:lnTo>
                  <a:lnTo>
                    <a:pt x="1086" y="917"/>
                  </a:lnTo>
                  <a:lnTo>
                    <a:pt x="1083" y="917"/>
                  </a:lnTo>
                  <a:lnTo>
                    <a:pt x="1083" y="913"/>
                  </a:lnTo>
                  <a:lnTo>
                    <a:pt x="1077" y="909"/>
                  </a:lnTo>
                  <a:lnTo>
                    <a:pt x="1073" y="906"/>
                  </a:lnTo>
                  <a:lnTo>
                    <a:pt x="1073" y="904"/>
                  </a:lnTo>
                  <a:lnTo>
                    <a:pt x="1071" y="900"/>
                  </a:lnTo>
                  <a:lnTo>
                    <a:pt x="1069" y="900"/>
                  </a:lnTo>
                  <a:lnTo>
                    <a:pt x="1067" y="896"/>
                  </a:lnTo>
                  <a:lnTo>
                    <a:pt x="1069" y="892"/>
                  </a:lnTo>
                  <a:lnTo>
                    <a:pt x="1067" y="890"/>
                  </a:lnTo>
                  <a:lnTo>
                    <a:pt x="1062" y="890"/>
                  </a:lnTo>
                  <a:lnTo>
                    <a:pt x="1056" y="887"/>
                  </a:lnTo>
                  <a:lnTo>
                    <a:pt x="1054" y="883"/>
                  </a:lnTo>
                  <a:lnTo>
                    <a:pt x="1056" y="881"/>
                  </a:lnTo>
                  <a:lnTo>
                    <a:pt x="1056" y="879"/>
                  </a:lnTo>
                  <a:lnTo>
                    <a:pt x="1052" y="877"/>
                  </a:lnTo>
                  <a:lnTo>
                    <a:pt x="1052" y="875"/>
                  </a:lnTo>
                  <a:lnTo>
                    <a:pt x="1050" y="873"/>
                  </a:lnTo>
                  <a:lnTo>
                    <a:pt x="1048" y="877"/>
                  </a:lnTo>
                  <a:lnTo>
                    <a:pt x="1045" y="881"/>
                  </a:lnTo>
                  <a:lnTo>
                    <a:pt x="1043" y="883"/>
                  </a:lnTo>
                  <a:lnTo>
                    <a:pt x="1041" y="881"/>
                  </a:lnTo>
                  <a:lnTo>
                    <a:pt x="1043" y="877"/>
                  </a:lnTo>
                  <a:lnTo>
                    <a:pt x="1041" y="873"/>
                  </a:lnTo>
                  <a:lnTo>
                    <a:pt x="1041" y="871"/>
                  </a:lnTo>
                  <a:lnTo>
                    <a:pt x="1043" y="871"/>
                  </a:lnTo>
                  <a:lnTo>
                    <a:pt x="1045" y="871"/>
                  </a:lnTo>
                  <a:lnTo>
                    <a:pt x="1045" y="868"/>
                  </a:lnTo>
                  <a:lnTo>
                    <a:pt x="1045" y="866"/>
                  </a:lnTo>
                  <a:lnTo>
                    <a:pt x="1045" y="862"/>
                  </a:lnTo>
                  <a:lnTo>
                    <a:pt x="1041" y="862"/>
                  </a:lnTo>
                  <a:lnTo>
                    <a:pt x="1041" y="860"/>
                  </a:lnTo>
                  <a:lnTo>
                    <a:pt x="1043" y="856"/>
                  </a:lnTo>
                  <a:lnTo>
                    <a:pt x="1043" y="856"/>
                  </a:lnTo>
                  <a:lnTo>
                    <a:pt x="1035" y="858"/>
                  </a:lnTo>
                  <a:lnTo>
                    <a:pt x="1031" y="862"/>
                  </a:lnTo>
                  <a:lnTo>
                    <a:pt x="1029" y="871"/>
                  </a:lnTo>
                  <a:lnTo>
                    <a:pt x="1024" y="875"/>
                  </a:lnTo>
                  <a:lnTo>
                    <a:pt x="1024" y="877"/>
                  </a:lnTo>
                  <a:lnTo>
                    <a:pt x="1022" y="881"/>
                  </a:lnTo>
                  <a:lnTo>
                    <a:pt x="1022" y="883"/>
                  </a:lnTo>
                  <a:lnTo>
                    <a:pt x="1018" y="890"/>
                  </a:lnTo>
                  <a:lnTo>
                    <a:pt x="1018" y="892"/>
                  </a:lnTo>
                  <a:lnTo>
                    <a:pt x="1016" y="894"/>
                  </a:lnTo>
                  <a:lnTo>
                    <a:pt x="1016" y="898"/>
                  </a:lnTo>
                  <a:lnTo>
                    <a:pt x="1016" y="900"/>
                  </a:lnTo>
                  <a:lnTo>
                    <a:pt x="1010" y="904"/>
                  </a:lnTo>
                  <a:lnTo>
                    <a:pt x="1010" y="909"/>
                  </a:lnTo>
                  <a:lnTo>
                    <a:pt x="1010" y="913"/>
                  </a:lnTo>
                  <a:lnTo>
                    <a:pt x="1008" y="915"/>
                  </a:lnTo>
                  <a:lnTo>
                    <a:pt x="1008" y="921"/>
                  </a:lnTo>
                  <a:lnTo>
                    <a:pt x="1005" y="923"/>
                  </a:lnTo>
                  <a:lnTo>
                    <a:pt x="1001" y="925"/>
                  </a:lnTo>
                  <a:lnTo>
                    <a:pt x="995" y="927"/>
                  </a:lnTo>
                  <a:lnTo>
                    <a:pt x="995" y="930"/>
                  </a:lnTo>
                  <a:lnTo>
                    <a:pt x="993" y="938"/>
                  </a:lnTo>
                  <a:lnTo>
                    <a:pt x="993" y="942"/>
                  </a:lnTo>
                  <a:lnTo>
                    <a:pt x="993" y="942"/>
                  </a:lnTo>
                  <a:close/>
                  <a:moveTo>
                    <a:pt x="1024" y="999"/>
                  </a:moveTo>
                  <a:lnTo>
                    <a:pt x="1024" y="999"/>
                  </a:lnTo>
                  <a:lnTo>
                    <a:pt x="1027" y="1001"/>
                  </a:lnTo>
                  <a:lnTo>
                    <a:pt x="1029" y="999"/>
                  </a:lnTo>
                  <a:lnTo>
                    <a:pt x="1031" y="995"/>
                  </a:lnTo>
                  <a:lnTo>
                    <a:pt x="1033" y="995"/>
                  </a:lnTo>
                  <a:lnTo>
                    <a:pt x="1035" y="995"/>
                  </a:lnTo>
                  <a:lnTo>
                    <a:pt x="1037" y="997"/>
                  </a:lnTo>
                  <a:lnTo>
                    <a:pt x="1039" y="997"/>
                  </a:lnTo>
                  <a:lnTo>
                    <a:pt x="1045" y="993"/>
                  </a:lnTo>
                  <a:lnTo>
                    <a:pt x="1048" y="993"/>
                  </a:lnTo>
                  <a:lnTo>
                    <a:pt x="1052" y="991"/>
                  </a:lnTo>
                  <a:lnTo>
                    <a:pt x="1054" y="987"/>
                  </a:lnTo>
                  <a:lnTo>
                    <a:pt x="1058" y="987"/>
                  </a:lnTo>
                  <a:lnTo>
                    <a:pt x="1062" y="982"/>
                  </a:lnTo>
                  <a:lnTo>
                    <a:pt x="1062" y="980"/>
                  </a:lnTo>
                  <a:lnTo>
                    <a:pt x="1064" y="976"/>
                  </a:lnTo>
                  <a:lnTo>
                    <a:pt x="1064" y="974"/>
                  </a:lnTo>
                  <a:lnTo>
                    <a:pt x="1060" y="974"/>
                  </a:lnTo>
                  <a:lnTo>
                    <a:pt x="1058" y="974"/>
                  </a:lnTo>
                  <a:lnTo>
                    <a:pt x="1056" y="974"/>
                  </a:lnTo>
                  <a:lnTo>
                    <a:pt x="1052" y="976"/>
                  </a:lnTo>
                  <a:lnTo>
                    <a:pt x="1052" y="974"/>
                  </a:lnTo>
                  <a:lnTo>
                    <a:pt x="1050" y="974"/>
                  </a:lnTo>
                  <a:lnTo>
                    <a:pt x="1048" y="978"/>
                  </a:lnTo>
                  <a:lnTo>
                    <a:pt x="1043" y="976"/>
                  </a:lnTo>
                  <a:lnTo>
                    <a:pt x="1043" y="972"/>
                  </a:lnTo>
                  <a:lnTo>
                    <a:pt x="1041" y="974"/>
                  </a:lnTo>
                  <a:lnTo>
                    <a:pt x="1037" y="974"/>
                  </a:lnTo>
                  <a:lnTo>
                    <a:pt x="1033" y="980"/>
                  </a:lnTo>
                  <a:lnTo>
                    <a:pt x="1033" y="980"/>
                  </a:lnTo>
                  <a:lnTo>
                    <a:pt x="1031" y="982"/>
                  </a:lnTo>
                  <a:lnTo>
                    <a:pt x="1024" y="984"/>
                  </a:lnTo>
                  <a:lnTo>
                    <a:pt x="1024" y="987"/>
                  </a:lnTo>
                  <a:lnTo>
                    <a:pt x="1024" y="989"/>
                  </a:lnTo>
                  <a:lnTo>
                    <a:pt x="1027" y="993"/>
                  </a:lnTo>
                  <a:lnTo>
                    <a:pt x="1024" y="995"/>
                  </a:lnTo>
                  <a:lnTo>
                    <a:pt x="1024" y="999"/>
                  </a:lnTo>
                  <a:lnTo>
                    <a:pt x="1024" y="999"/>
                  </a:lnTo>
                  <a:close/>
                  <a:moveTo>
                    <a:pt x="1347" y="1024"/>
                  </a:moveTo>
                  <a:lnTo>
                    <a:pt x="1347" y="1027"/>
                  </a:lnTo>
                  <a:lnTo>
                    <a:pt x="1351" y="1027"/>
                  </a:lnTo>
                  <a:lnTo>
                    <a:pt x="1353" y="1029"/>
                  </a:lnTo>
                  <a:lnTo>
                    <a:pt x="1355" y="1029"/>
                  </a:lnTo>
                  <a:lnTo>
                    <a:pt x="1357" y="1027"/>
                  </a:lnTo>
                  <a:lnTo>
                    <a:pt x="1357" y="1024"/>
                  </a:lnTo>
                  <a:lnTo>
                    <a:pt x="1357" y="1022"/>
                  </a:lnTo>
                  <a:lnTo>
                    <a:pt x="1355" y="1022"/>
                  </a:lnTo>
                  <a:lnTo>
                    <a:pt x="1353" y="1022"/>
                  </a:lnTo>
                  <a:lnTo>
                    <a:pt x="1349" y="1024"/>
                  </a:lnTo>
                  <a:lnTo>
                    <a:pt x="1347" y="1024"/>
                  </a:lnTo>
                  <a:lnTo>
                    <a:pt x="1347" y="1024"/>
                  </a:lnTo>
                  <a:close/>
                  <a:moveTo>
                    <a:pt x="1246" y="999"/>
                  </a:moveTo>
                  <a:lnTo>
                    <a:pt x="1248" y="999"/>
                  </a:lnTo>
                  <a:lnTo>
                    <a:pt x="1252" y="1001"/>
                  </a:lnTo>
                  <a:lnTo>
                    <a:pt x="1252" y="1003"/>
                  </a:lnTo>
                  <a:lnTo>
                    <a:pt x="1252" y="1003"/>
                  </a:lnTo>
                  <a:lnTo>
                    <a:pt x="1252" y="1008"/>
                  </a:lnTo>
                  <a:lnTo>
                    <a:pt x="1254" y="1008"/>
                  </a:lnTo>
                  <a:lnTo>
                    <a:pt x="1256" y="1010"/>
                  </a:lnTo>
                  <a:lnTo>
                    <a:pt x="1258" y="1010"/>
                  </a:lnTo>
                  <a:lnTo>
                    <a:pt x="1258" y="1008"/>
                  </a:lnTo>
                  <a:lnTo>
                    <a:pt x="1260" y="1008"/>
                  </a:lnTo>
                  <a:lnTo>
                    <a:pt x="1260" y="1005"/>
                  </a:lnTo>
                  <a:lnTo>
                    <a:pt x="1256" y="1003"/>
                  </a:lnTo>
                  <a:lnTo>
                    <a:pt x="1254" y="1001"/>
                  </a:lnTo>
                  <a:lnTo>
                    <a:pt x="1254" y="1001"/>
                  </a:lnTo>
                  <a:lnTo>
                    <a:pt x="1250" y="999"/>
                  </a:lnTo>
                  <a:lnTo>
                    <a:pt x="1248" y="999"/>
                  </a:lnTo>
                  <a:lnTo>
                    <a:pt x="1246" y="999"/>
                  </a:lnTo>
                  <a:lnTo>
                    <a:pt x="1246" y="999"/>
                  </a:lnTo>
                  <a:close/>
                  <a:moveTo>
                    <a:pt x="1343" y="1052"/>
                  </a:moveTo>
                  <a:lnTo>
                    <a:pt x="1338" y="1048"/>
                  </a:lnTo>
                  <a:lnTo>
                    <a:pt x="1338" y="1046"/>
                  </a:lnTo>
                  <a:lnTo>
                    <a:pt x="1338" y="1043"/>
                  </a:lnTo>
                  <a:lnTo>
                    <a:pt x="1338" y="1041"/>
                  </a:lnTo>
                  <a:lnTo>
                    <a:pt x="1338" y="1041"/>
                  </a:lnTo>
                  <a:lnTo>
                    <a:pt x="1341" y="1043"/>
                  </a:lnTo>
                  <a:lnTo>
                    <a:pt x="1341" y="1046"/>
                  </a:lnTo>
                  <a:lnTo>
                    <a:pt x="1343" y="1048"/>
                  </a:lnTo>
                  <a:lnTo>
                    <a:pt x="1343" y="1050"/>
                  </a:lnTo>
                  <a:lnTo>
                    <a:pt x="1343" y="1052"/>
                  </a:lnTo>
                  <a:lnTo>
                    <a:pt x="1343" y="1052"/>
                  </a:lnTo>
                  <a:close/>
                  <a:moveTo>
                    <a:pt x="1338" y="1062"/>
                  </a:moveTo>
                  <a:lnTo>
                    <a:pt x="1338" y="1062"/>
                  </a:lnTo>
                  <a:lnTo>
                    <a:pt x="1336" y="1060"/>
                  </a:lnTo>
                  <a:lnTo>
                    <a:pt x="1336" y="1058"/>
                  </a:lnTo>
                  <a:lnTo>
                    <a:pt x="1334" y="1058"/>
                  </a:lnTo>
                  <a:lnTo>
                    <a:pt x="1330" y="1054"/>
                  </a:lnTo>
                  <a:lnTo>
                    <a:pt x="1330" y="1052"/>
                  </a:lnTo>
                  <a:lnTo>
                    <a:pt x="1332" y="1052"/>
                  </a:lnTo>
                  <a:lnTo>
                    <a:pt x="1334" y="1052"/>
                  </a:lnTo>
                  <a:lnTo>
                    <a:pt x="1341" y="1052"/>
                  </a:lnTo>
                  <a:lnTo>
                    <a:pt x="1345" y="1054"/>
                  </a:lnTo>
                  <a:lnTo>
                    <a:pt x="1345" y="1056"/>
                  </a:lnTo>
                  <a:lnTo>
                    <a:pt x="1343" y="1058"/>
                  </a:lnTo>
                  <a:lnTo>
                    <a:pt x="1343" y="1060"/>
                  </a:lnTo>
                  <a:lnTo>
                    <a:pt x="1341" y="1060"/>
                  </a:lnTo>
                  <a:lnTo>
                    <a:pt x="1341" y="1062"/>
                  </a:lnTo>
                  <a:lnTo>
                    <a:pt x="1338" y="1062"/>
                  </a:lnTo>
                  <a:lnTo>
                    <a:pt x="1338" y="1062"/>
                  </a:lnTo>
                  <a:close/>
                  <a:moveTo>
                    <a:pt x="1239" y="1124"/>
                  </a:moveTo>
                  <a:lnTo>
                    <a:pt x="1239" y="1126"/>
                  </a:lnTo>
                  <a:lnTo>
                    <a:pt x="1241" y="1124"/>
                  </a:lnTo>
                  <a:lnTo>
                    <a:pt x="1239" y="1124"/>
                  </a:lnTo>
                  <a:lnTo>
                    <a:pt x="1239" y="1124"/>
                  </a:lnTo>
                  <a:close/>
                  <a:moveTo>
                    <a:pt x="1241" y="1124"/>
                  </a:moveTo>
                  <a:lnTo>
                    <a:pt x="1241" y="1126"/>
                  </a:lnTo>
                  <a:lnTo>
                    <a:pt x="1241" y="1126"/>
                  </a:lnTo>
                  <a:lnTo>
                    <a:pt x="1241" y="1124"/>
                  </a:lnTo>
                  <a:lnTo>
                    <a:pt x="1241" y="1124"/>
                  </a:lnTo>
                  <a:close/>
                  <a:moveTo>
                    <a:pt x="1244" y="1124"/>
                  </a:moveTo>
                  <a:lnTo>
                    <a:pt x="1244" y="1126"/>
                  </a:lnTo>
                  <a:lnTo>
                    <a:pt x="1244" y="1128"/>
                  </a:lnTo>
                  <a:lnTo>
                    <a:pt x="1244" y="1130"/>
                  </a:lnTo>
                  <a:lnTo>
                    <a:pt x="1246" y="1130"/>
                  </a:lnTo>
                  <a:lnTo>
                    <a:pt x="1246" y="1126"/>
                  </a:lnTo>
                  <a:lnTo>
                    <a:pt x="1244" y="1124"/>
                  </a:lnTo>
                  <a:lnTo>
                    <a:pt x="1244" y="1124"/>
                  </a:lnTo>
                  <a:close/>
                  <a:moveTo>
                    <a:pt x="1271" y="1094"/>
                  </a:moveTo>
                  <a:lnTo>
                    <a:pt x="1271" y="1092"/>
                  </a:lnTo>
                  <a:lnTo>
                    <a:pt x="1271" y="1088"/>
                  </a:lnTo>
                  <a:lnTo>
                    <a:pt x="1273" y="1086"/>
                  </a:lnTo>
                  <a:lnTo>
                    <a:pt x="1273" y="1083"/>
                  </a:lnTo>
                  <a:lnTo>
                    <a:pt x="1277" y="1081"/>
                  </a:lnTo>
                  <a:lnTo>
                    <a:pt x="1282" y="1079"/>
                  </a:lnTo>
                  <a:lnTo>
                    <a:pt x="1282" y="1081"/>
                  </a:lnTo>
                  <a:lnTo>
                    <a:pt x="1282" y="1083"/>
                  </a:lnTo>
                  <a:lnTo>
                    <a:pt x="1284" y="1083"/>
                  </a:lnTo>
                  <a:lnTo>
                    <a:pt x="1284" y="1086"/>
                  </a:lnTo>
                  <a:lnTo>
                    <a:pt x="1279" y="1088"/>
                  </a:lnTo>
                  <a:lnTo>
                    <a:pt x="1277" y="1090"/>
                  </a:lnTo>
                  <a:lnTo>
                    <a:pt x="1275" y="1090"/>
                  </a:lnTo>
                  <a:lnTo>
                    <a:pt x="1273" y="1094"/>
                  </a:lnTo>
                  <a:lnTo>
                    <a:pt x="1271" y="1094"/>
                  </a:lnTo>
                  <a:lnTo>
                    <a:pt x="1271" y="1094"/>
                  </a:lnTo>
                  <a:close/>
                  <a:moveTo>
                    <a:pt x="1185" y="995"/>
                  </a:moveTo>
                  <a:lnTo>
                    <a:pt x="1187" y="997"/>
                  </a:lnTo>
                  <a:lnTo>
                    <a:pt x="1189" y="999"/>
                  </a:lnTo>
                  <a:lnTo>
                    <a:pt x="1193" y="1001"/>
                  </a:lnTo>
                  <a:lnTo>
                    <a:pt x="1197" y="1001"/>
                  </a:lnTo>
                  <a:lnTo>
                    <a:pt x="1195" y="999"/>
                  </a:lnTo>
                  <a:lnTo>
                    <a:pt x="1193" y="999"/>
                  </a:lnTo>
                  <a:lnTo>
                    <a:pt x="1187" y="995"/>
                  </a:lnTo>
                  <a:lnTo>
                    <a:pt x="1185" y="995"/>
                  </a:lnTo>
                  <a:lnTo>
                    <a:pt x="1185" y="995"/>
                  </a:lnTo>
                  <a:lnTo>
                    <a:pt x="1185" y="995"/>
                  </a:lnTo>
                  <a:close/>
                  <a:moveTo>
                    <a:pt x="1153" y="968"/>
                  </a:moveTo>
                  <a:lnTo>
                    <a:pt x="1155" y="970"/>
                  </a:lnTo>
                  <a:lnTo>
                    <a:pt x="1157" y="970"/>
                  </a:lnTo>
                  <a:lnTo>
                    <a:pt x="1159" y="970"/>
                  </a:lnTo>
                  <a:lnTo>
                    <a:pt x="1159" y="970"/>
                  </a:lnTo>
                  <a:lnTo>
                    <a:pt x="1161" y="968"/>
                  </a:lnTo>
                  <a:lnTo>
                    <a:pt x="1161" y="968"/>
                  </a:lnTo>
                  <a:lnTo>
                    <a:pt x="1161" y="965"/>
                  </a:lnTo>
                  <a:lnTo>
                    <a:pt x="1159" y="963"/>
                  </a:lnTo>
                  <a:lnTo>
                    <a:pt x="1161" y="963"/>
                  </a:lnTo>
                  <a:lnTo>
                    <a:pt x="1161" y="961"/>
                  </a:lnTo>
                  <a:lnTo>
                    <a:pt x="1159" y="959"/>
                  </a:lnTo>
                  <a:lnTo>
                    <a:pt x="1155" y="959"/>
                  </a:lnTo>
                  <a:lnTo>
                    <a:pt x="1155" y="957"/>
                  </a:lnTo>
                  <a:lnTo>
                    <a:pt x="1155" y="957"/>
                  </a:lnTo>
                  <a:lnTo>
                    <a:pt x="1153" y="957"/>
                  </a:lnTo>
                  <a:lnTo>
                    <a:pt x="1151" y="955"/>
                  </a:lnTo>
                  <a:lnTo>
                    <a:pt x="1149" y="957"/>
                  </a:lnTo>
                  <a:lnTo>
                    <a:pt x="1147" y="957"/>
                  </a:lnTo>
                  <a:lnTo>
                    <a:pt x="1149" y="959"/>
                  </a:lnTo>
                  <a:lnTo>
                    <a:pt x="1149" y="959"/>
                  </a:lnTo>
                  <a:lnTo>
                    <a:pt x="1151" y="961"/>
                  </a:lnTo>
                  <a:lnTo>
                    <a:pt x="1153" y="963"/>
                  </a:lnTo>
                  <a:lnTo>
                    <a:pt x="1153" y="965"/>
                  </a:lnTo>
                  <a:lnTo>
                    <a:pt x="1153" y="968"/>
                  </a:lnTo>
                  <a:lnTo>
                    <a:pt x="1153" y="968"/>
                  </a:lnTo>
                  <a:close/>
                  <a:moveTo>
                    <a:pt x="1134" y="978"/>
                  </a:moveTo>
                  <a:lnTo>
                    <a:pt x="1136" y="978"/>
                  </a:lnTo>
                  <a:lnTo>
                    <a:pt x="1138" y="976"/>
                  </a:lnTo>
                  <a:lnTo>
                    <a:pt x="1140" y="976"/>
                  </a:lnTo>
                  <a:lnTo>
                    <a:pt x="1142" y="974"/>
                  </a:lnTo>
                  <a:lnTo>
                    <a:pt x="1142" y="972"/>
                  </a:lnTo>
                  <a:lnTo>
                    <a:pt x="1142" y="972"/>
                  </a:lnTo>
                  <a:lnTo>
                    <a:pt x="1142" y="965"/>
                  </a:lnTo>
                  <a:lnTo>
                    <a:pt x="1140" y="965"/>
                  </a:lnTo>
                  <a:lnTo>
                    <a:pt x="1136" y="965"/>
                  </a:lnTo>
                  <a:lnTo>
                    <a:pt x="1134" y="963"/>
                  </a:lnTo>
                  <a:lnTo>
                    <a:pt x="1132" y="959"/>
                  </a:lnTo>
                  <a:lnTo>
                    <a:pt x="1130" y="961"/>
                  </a:lnTo>
                  <a:lnTo>
                    <a:pt x="1128" y="961"/>
                  </a:lnTo>
                  <a:lnTo>
                    <a:pt x="1126" y="961"/>
                  </a:lnTo>
                  <a:lnTo>
                    <a:pt x="1126" y="963"/>
                  </a:lnTo>
                  <a:lnTo>
                    <a:pt x="1126" y="965"/>
                  </a:lnTo>
                  <a:lnTo>
                    <a:pt x="1128" y="968"/>
                  </a:lnTo>
                  <a:lnTo>
                    <a:pt x="1130" y="972"/>
                  </a:lnTo>
                  <a:lnTo>
                    <a:pt x="1132" y="974"/>
                  </a:lnTo>
                  <a:lnTo>
                    <a:pt x="1132" y="976"/>
                  </a:lnTo>
                  <a:lnTo>
                    <a:pt x="1134" y="978"/>
                  </a:lnTo>
                  <a:lnTo>
                    <a:pt x="1134" y="978"/>
                  </a:lnTo>
                  <a:close/>
                  <a:moveTo>
                    <a:pt x="1130" y="995"/>
                  </a:moveTo>
                  <a:lnTo>
                    <a:pt x="1130" y="995"/>
                  </a:lnTo>
                  <a:lnTo>
                    <a:pt x="1130" y="993"/>
                  </a:lnTo>
                  <a:lnTo>
                    <a:pt x="1126" y="993"/>
                  </a:lnTo>
                  <a:lnTo>
                    <a:pt x="1126" y="993"/>
                  </a:lnTo>
                  <a:lnTo>
                    <a:pt x="1128" y="995"/>
                  </a:lnTo>
                  <a:lnTo>
                    <a:pt x="1130" y="995"/>
                  </a:lnTo>
                  <a:lnTo>
                    <a:pt x="1130" y="995"/>
                  </a:lnTo>
                  <a:close/>
                  <a:moveTo>
                    <a:pt x="1086" y="1027"/>
                  </a:moveTo>
                  <a:lnTo>
                    <a:pt x="1088" y="1027"/>
                  </a:lnTo>
                  <a:lnTo>
                    <a:pt x="1088" y="1024"/>
                  </a:lnTo>
                  <a:lnTo>
                    <a:pt x="1088" y="1022"/>
                  </a:lnTo>
                  <a:lnTo>
                    <a:pt x="1090" y="1020"/>
                  </a:lnTo>
                  <a:lnTo>
                    <a:pt x="1090" y="1018"/>
                  </a:lnTo>
                  <a:lnTo>
                    <a:pt x="1090" y="1018"/>
                  </a:lnTo>
                  <a:lnTo>
                    <a:pt x="1090" y="1016"/>
                  </a:lnTo>
                  <a:lnTo>
                    <a:pt x="1094" y="1014"/>
                  </a:lnTo>
                  <a:lnTo>
                    <a:pt x="1096" y="1010"/>
                  </a:lnTo>
                  <a:lnTo>
                    <a:pt x="1098" y="1010"/>
                  </a:lnTo>
                  <a:lnTo>
                    <a:pt x="1098" y="1010"/>
                  </a:lnTo>
                  <a:lnTo>
                    <a:pt x="1098" y="1008"/>
                  </a:lnTo>
                  <a:lnTo>
                    <a:pt x="1098" y="1005"/>
                  </a:lnTo>
                  <a:lnTo>
                    <a:pt x="1100" y="1003"/>
                  </a:lnTo>
                  <a:lnTo>
                    <a:pt x="1100" y="1001"/>
                  </a:lnTo>
                  <a:lnTo>
                    <a:pt x="1100" y="999"/>
                  </a:lnTo>
                  <a:lnTo>
                    <a:pt x="1100" y="997"/>
                  </a:lnTo>
                  <a:lnTo>
                    <a:pt x="1100" y="995"/>
                  </a:lnTo>
                  <a:lnTo>
                    <a:pt x="1098" y="995"/>
                  </a:lnTo>
                  <a:lnTo>
                    <a:pt x="1096" y="995"/>
                  </a:lnTo>
                  <a:lnTo>
                    <a:pt x="1094" y="993"/>
                  </a:lnTo>
                  <a:lnTo>
                    <a:pt x="1092" y="993"/>
                  </a:lnTo>
                  <a:lnTo>
                    <a:pt x="1090" y="995"/>
                  </a:lnTo>
                  <a:lnTo>
                    <a:pt x="1088" y="999"/>
                  </a:lnTo>
                  <a:lnTo>
                    <a:pt x="1086" y="999"/>
                  </a:lnTo>
                  <a:lnTo>
                    <a:pt x="1083" y="1001"/>
                  </a:lnTo>
                  <a:lnTo>
                    <a:pt x="1083" y="1005"/>
                  </a:lnTo>
                  <a:lnTo>
                    <a:pt x="1083" y="1008"/>
                  </a:lnTo>
                  <a:lnTo>
                    <a:pt x="1081" y="1010"/>
                  </a:lnTo>
                  <a:lnTo>
                    <a:pt x="1079" y="1012"/>
                  </a:lnTo>
                  <a:lnTo>
                    <a:pt x="1081" y="1016"/>
                  </a:lnTo>
                  <a:lnTo>
                    <a:pt x="1079" y="1018"/>
                  </a:lnTo>
                  <a:lnTo>
                    <a:pt x="1079" y="1018"/>
                  </a:lnTo>
                  <a:lnTo>
                    <a:pt x="1083" y="1020"/>
                  </a:lnTo>
                  <a:lnTo>
                    <a:pt x="1083" y="1022"/>
                  </a:lnTo>
                  <a:lnTo>
                    <a:pt x="1086" y="1022"/>
                  </a:lnTo>
                  <a:lnTo>
                    <a:pt x="1086" y="1027"/>
                  </a:lnTo>
                  <a:lnTo>
                    <a:pt x="1086" y="1027"/>
                  </a:lnTo>
                  <a:close/>
                  <a:moveTo>
                    <a:pt x="1045" y="1193"/>
                  </a:moveTo>
                  <a:lnTo>
                    <a:pt x="1048" y="1193"/>
                  </a:lnTo>
                  <a:lnTo>
                    <a:pt x="1048" y="1193"/>
                  </a:lnTo>
                  <a:lnTo>
                    <a:pt x="1048" y="1191"/>
                  </a:lnTo>
                  <a:lnTo>
                    <a:pt x="1045" y="1193"/>
                  </a:lnTo>
                  <a:lnTo>
                    <a:pt x="1045" y="1193"/>
                  </a:lnTo>
                  <a:close/>
                  <a:moveTo>
                    <a:pt x="1048" y="1210"/>
                  </a:moveTo>
                  <a:lnTo>
                    <a:pt x="1052" y="1206"/>
                  </a:lnTo>
                  <a:lnTo>
                    <a:pt x="1052" y="1204"/>
                  </a:lnTo>
                  <a:lnTo>
                    <a:pt x="1052" y="1202"/>
                  </a:lnTo>
                  <a:lnTo>
                    <a:pt x="1052" y="1208"/>
                  </a:lnTo>
                  <a:lnTo>
                    <a:pt x="1050" y="1210"/>
                  </a:lnTo>
                  <a:lnTo>
                    <a:pt x="1050" y="1210"/>
                  </a:lnTo>
                  <a:lnTo>
                    <a:pt x="1048" y="1210"/>
                  </a:lnTo>
                  <a:lnTo>
                    <a:pt x="1048" y="1210"/>
                  </a:lnTo>
                  <a:close/>
                  <a:moveTo>
                    <a:pt x="1024" y="1204"/>
                  </a:moveTo>
                  <a:lnTo>
                    <a:pt x="1027" y="1199"/>
                  </a:lnTo>
                  <a:lnTo>
                    <a:pt x="1029" y="1199"/>
                  </a:lnTo>
                  <a:lnTo>
                    <a:pt x="1031" y="1199"/>
                  </a:lnTo>
                  <a:lnTo>
                    <a:pt x="1033" y="1199"/>
                  </a:lnTo>
                  <a:lnTo>
                    <a:pt x="1035" y="1197"/>
                  </a:lnTo>
                  <a:lnTo>
                    <a:pt x="1037" y="1195"/>
                  </a:lnTo>
                  <a:lnTo>
                    <a:pt x="1035" y="1199"/>
                  </a:lnTo>
                  <a:lnTo>
                    <a:pt x="1029" y="1204"/>
                  </a:lnTo>
                  <a:lnTo>
                    <a:pt x="1027" y="1206"/>
                  </a:lnTo>
                  <a:lnTo>
                    <a:pt x="1024" y="1204"/>
                  </a:lnTo>
                  <a:lnTo>
                    <a:pt x="1024" y="1204"/>
                  </a:lnTo>
                  <a:close/>
                  <a:moveTo>
                    <a:pt x="1041" y="1212"/>
                  </a:moveTo>
                  <a:lnTo>
                    <a:pt x="1045" y="1206"/>
                  </a:lnTo>
                  <a:lnTo>
                    <a:pt x="1045" y="1202"/>
                  </a:lnTo>
                  <a:lnTo>
                    <a:pt x="1048" y="1202"/>
                  </a:lnTo>
                  <a:lnTo>
                    <a:pt x="1048" y="1204"/>
                  </a:lnTo>
                  <a:lnTo>
                    <a:pt x="1043" y="1210"/>
                  </a:lnTo>
                  <a:lnTo>
                    <a:pt x="1041" y="1214"/>
                  </a:lnTo>
                  <a:lnTo>
                    <a:pt x="1043" y="1212"/>
                  </a:lnTo>
                  <a:lnTo>
                    <a:pt x="1048" y="1206"/>
                  </a:lnTo>
                  <a:lnTo>
                    <a:pt x="1050" y="1206"/>
                  </a:lnTo>
                  <a:lnTo>
                    <a:pt x="1050" y="1202"/>
                  </a:lnTo>
                  <a:lnTo>
                    <a:pt x="1048" y="1199"/>
                  </a:lnTo>
                  <a:lnTo>
                    <a:pt x="1048" y="1199"/>
                  </a:lnTo>
                  <a:lnTo>
                    <a:pt x="1048" y="1195"/>
                  </a:lnTo>
                  <a:lnTo>
                    <a:pt x="1045" y="1195"/>
                  </a:lnTo>
                  <a:lnTo>
                    <a:pt x="1043" y="1197"/>
                  </a:lnTo>
                  <a:lnTo>
                    <a:pt x="1041" y="1202"/>
                  </a:lnTo>
                  <a:lnTo>
                    <a:pt x="1039" y="1206"/>
                  </a:lnTo>
                  <a:lnTo>
                    <a:pt x="1035" y="1208"/>
                  </a:lnTo>
                  <a:lnTo>
                    <a:pt x="1037" y="1204"/>
                  </a:lnTo>
                  <a:lnTo>
                    <a:pt x="1039" y="1202"/>
                  </a:lnTo>
                  <a:lnTo>
                    <a:pt x="1041" y="1197"/>
                  </a:lnTo>
                  <a:lnTo>
                    <a:pt x="1039" y="1197"/>
                  </a:lnTo>
                  <a:lnTo>
                    <a:pt x="1037" y="1199"/>
                  </a:lnTo>
                  <a:lnTo>
                    <a:pt x="1035" y="1204"/>
                  </a:lnTo>
                  <a:lnTo>
                    <a:pt x="1031" y="1208"/>
                  </a:lnTo>
                  <a:lnTo>
                    <a:pt x="1031" y="1210"/>
                  </a:lnTo>
                  <a:lnTo>
                    <a:pt x="1027" y="1214"/>
                  </a:lnTo>
                  <a:lnTo>
                    <a:pt x="1029" y="1216"/>
                  </a:lnTo>
                  <a:lnTo>
                    <a:pt x="1029" y="1216"/>
                  </a:lnTo>
                  <a:lnTo>
                    <a:pt x="1033" y="1210"/>
                  </a:lnTo>
                  <a:lnTo>
                    <a:pt x="1035" y="1210"/>
                  </a:lnTo>
                  <a:lnTo>
                    <a:pt x="1035" y="1212"/>
                  </a:lnTo>
                  <a:lnTo>
                    <a:pt x="1033" y="1216"/>
                  </a:lnTo>
                  <a:lnTo>
                    <a:pt x="1033" y="1216"/>
                  </a:lnTo>
                  <a:lnTo>
                    <a:pt x="1035" y="1214"/>
                  </a:lnTo>
                  <a:lnTo>
                    <a:pt x="1037" y="1214"/>
                  </a:lnTo>
                  <a:lnTo>
                    <a:pt x="1037" y="1214"/>
                  </a:lnTo>
                  <a:lnTo>
                    <a:pt x="1041" y="1212"/>
                  </a:lnTo>
                  <a:lnTo>
                    <a:pt x="1041" y="1212"/>
                  </a:lnTo>
                  <a:close/>
                  <a:moveTo>
                    <a:pt x="1037" y="1212"/>
                  </a:moveTo>
                  <a:lnTo>
                    <a:pt x="1037" y="1208"/>
                  </a:lnTo>
                  <a:lnTo>
                    <a:pt x="1043" y="1204"/>
                  </a:lnTo>
                  <a:lnTo>
                    <a:pt x="1041" y="1208"/>
                  </a:lnTo>
                  <a:lnTo>
                    <a:pt x="1039" y="1212"/>
                  </a:lnTo>
                  <a:lnTo>
                    <a:pt x="1037" y="1212"/>
                  </a:lnTo>
                  <a:lnTo>
                    <a:pt x="1037" y="1212"/>
                  </a:lnTo>
                  <a:close/>
                  <a:moveTo>
                    <a:pt x="1305" y="1484"/>
                  </a:moveTo>
                  <a:lnTo>
                    <a:pt x="1305" y="1484"/>
                  </a:lnTo>
                  <a:lnTo>
                    <a:pt x="1303" y="1482"/>
                  </a:lnTo>
                  <a:lnTo>
                    <a:pt x="1305" y="1482"/>
                  </a:lnTo>
                  <a:lnTo>
                    <a:pt x="1305" y="1480"/>
                  </a:lnTo>
                  <a:lnTo>
                    <a:pt x="1309" y="1478"/>
                  </a:lnTo>
                  <a:lnTo>
                    <a:pt x="1309" y="1478"/>
                  </a:lnTo>
                  <a:lnTo>
                    <a:pt x="1309" y="1478"/>
                  </a:lnTo>
                  <a:lnTo>
                    <a:pt x="1309" y="1476"/>
                  </a:lnTo>
                  <a:lnTo>
                    <a:pt x="1305" y="1480"/>
                  </a:lnTo>
                  <a:lnTo>
                    <a:pt x="1303" y="1482"/>
                  </a:lnTo>
                  <a:lnTo>
                    <a:pt x="1305" y="1484"/>
                  </a:lnTo>
                  <a:lnTo>
                    <a:pt x="1305" y="1486"/>
                  </a:lnTo>
                  <a:lnTo>
                    <a:pt x="1305" y="1484"/>
                  </a:lnTo>
                  <a:lnTo>
                    <a:pt x="1305" y="1484"/>
                  </a:lnTo>
                  <a:close/>
                  <a:moveTo>
                    <a:pt x="1404" y="1503"/>
                  </a:moveTo>
                  <a:lnTo>
                    <a:pt x="1404" y="1501"/>
                  </a:lnTo>
                  <a:lnTo>
                    <a:pt x="1404" y="1497"/>
                  </a:lnTo>
                  <a:lnTo>
                    <a:pt x="1404" y="1494"/>
                  </a:lnTo>
                  <a:lnTo>
                    <a:pt x="1402" y="1492"/>
                  </a:lnTo>
                  <a:lnTo>
                    <a:pt x="1404" y="1490"/>
                  </a:lnTo>
                  <a:lnTo>
                    <a:pt x="1404" y="1488"/>
                  </a:lnTo>
                  <a:lnTo>
                    <a:pt x="1404" y="1490"/>
                  </a:lnTo>
                  <a:lnTo>
                    <a:pt x="1406" y="1492"/>
                  </a:lnTo>
                  <a:lnTo>
                    <a:pt x="1406" y="1494"/>
                  </a:lnTo>
                  <a:lnTo>
                    <a:pt x="1404" y="1494"/>
                  </a:lnTo>
                  <a:lnTo>
                    <a:pt x="1404" y="1497"/>
                  </a:lnTo>
                  <a:lnTo>
                    <a:pt x="1406" y="1499"/>
                  </a:lnTo>
                  <a:lnTo>
                    <a:pt x="1406" y="1499"/>
                  </a:lnTo>
                  <a:lnTo>
                    <a:pt x="1406" y="1503"/>
                  </a:lnTo>
                  <a:lnTo>
                    <a:pt x="1404" y="1503"/>
                  </a:lnTo>
                  <a:lnTo>
                    <a:pt x="1404" y="1503"/>
                  </a:lnTo>
                  <a:close/>
                  <a:moveTo>
                    <a:pt x="1408" y="1503"/>
                  </a:moveTo>
                  <a:lnTo>
                    <a:pt x="1408" y="1503"/>
                  </a:lnTo>
                  <a:lnTo>
                    <a:pt x="1410" y="1501"/>
                  </a:lnTo>
                  <a:lnTo>
                    <a:pt x="1410" y="1503"/>
                  </a:lnTo>
                  <a:lnTo>
                    <a:pt x="1408" y="1505"/>
                  </a:lnTo>
                  <a:lnTo>
                    <a:pt x="1408" y="1503"/>
                  </a:lnTo>
                  <a:lnTo>
                    <a:pt x="1408" y="1503"/>
                  </a:lnTo>
                  <a:close/>
                  <a:moveTo>
                    <a:pt x="1446" y="1364"/>
                  </a:moveTo>
                  <a:lnTo>
                    <a:pt x="1448" y="1360"/>
                  </a:lnTo>
                  <a:lnTo>
                    <a:pt x="1450" y="1357"/>
                  </a:lnTo>
                  <a:lnTo>
                    <a:pt x="1450" y="1362"/>
                  </a:lnTo>
                  <a:lnTo>
                    <a:pt x="1448" y="1364"/>
                  </a:lnTo>
                  <a:lnTo>
                    <a:pt x="1448" y="1364"/>
                  </a:lnTo>
                  <a:lnTo>
                    <a:pt x="1448" y="1364"/>
                  </a:lnTo>
                  <a:lnTo>
                    <a:pt x="1446" y="1364"/>
                  </a:lnTo>
                  <a:lnTo>
                    <a:pt x="1446" y="1364"/>
                  </a:lnTo>
                  <a:close/>
                  <a:moveTo>
                    <a:pt x="1435" y="1393"/>
                  </a:moveTo>
                  <a:lnTo>
                    <a:pt x="1435" y="1395"/>
                  </a:lnTo>
                  <a:lnTo>
                    <a:pt x="1435" y="1395"/>
                  </a:lnTo>
                  <a:lnTo>
                    <a:pt x="1435" y="1395"/>
                  </a:lnTo>
                  <a:lnTo>
                    <a:pt x="1437" y="1395"/>
                  </a:lnTo>
                  <a:lnTo>
                    <a:pt x="1437" y="1393"/>
                  </a:lnTo>
                  <a:lnTo>
                    <a:pt x="1435" y="1393"/>
                  </a:lnTo>
                  <a:lnTo>
                    <a:pt x="1435" y="1393"/>
                  </a:lnTo>
                  <a:lnTo>
                    <a:pt x="1435" y="1393"/>
                  </a:lnTo>
                  <a:close/>
                  <a:moveTo>
                    <a:pt x="1454" y="1427"/>
                  </a:moveTo>
                  <a:lnTo>
                    <a:pt x="1454" y="1423"/>
                  </a:lnTo>
                  <a:lnTo>
                    <a:pt x="1454" y="1421"/>
                  </a:lnTo>
                  <a:lnTo>
                    <a:pt x="1454" y="1421"/>
                  </a:lnTo>
                  <a:lnTo>
                    <a:pt x="1456" y="1423"/>
                  </a:lnTo>
                  <a:lnTo>
                    <a:pt x="1456" y="1423"/>
                  </a:lnTo>
                  <a:lnTo>
                    <a:pt x="1459" y="1423"/>
                  </a:lnTo>
                  <a:lnTo>
                    <a:pt x="1459" y="1425"/>
                  </a:lnTo>
                  <a:lnTo>
                    <a:pt x="1456" y="1427"/>
                  </a:lnTo>
                  <a:lnTo>
                    <a:pt x="1456" y="1427"/>
                  </a:lnTo>
                  <a:lnTo>
                    <a:pt x="1454" y="1427"/>
                  </a:lnTo>
                  <a:lnTo>
                    <a:pt x="1454" y="1427"/>
                  </a:lnTo>
                  <a:close/>
                  <a:moveTo>
                    <a:pt x="1446" y="1425"/>
                  </a:moveTo>
                  <a:lnTo>
                    <a:pt x="1448" y="1427"/>
                  </a:lnTo>
                  <a:lnTo>
                    <a:pt x="1448" y="1427"/>
                  </a:lnTo>
                  <a:lnTo>
                    <a:pt x="1450" y="1425"/>
                  </a:lnTo>
                  <a:lnTo>
                    <a:pt x="1450" y="1423"/>
                  </a:lnTo>
                  <a:lnTo>
                    <a:pt x="1450" y="1423"/>
                  </a:lnTo>
                  <a:lnTo>
                    <a:pt x="1450" y="1425"/>
                  </a:lnTo>
                  <a:lnTo>
                    <a:pt x="1448" y="1427"/>
                  </a:lnTo>
                  <a:lnTo>
                    <a:pt x="1446" y="1429"/>
                  </a:lnTo>
                  <a:lnTo>
                    <a:pt x="1444" y="1429"/>
                  </a:lnTo>
                  <a:lnTo>
                    <a:pt x="1444" y="1427"/>
                  </a:lnTo>
                  <a:lnTo>
                    <a:pt x="1446" y="1425"/>
                  </a:lnTo>
                  <a:lnTo>
                    <a:pt x="1446" y="1425"/>
                  </a:lnTo>
                  <a:close/>
                  <a:moveTo>
                    <a:pt x="1414" y="1478"/>
                  </a:moveTo>
                  <a:lnTo>
                    <a:pt x="1414" y="1476"/>
                  </a:lnTo>
                  <a:lnTo>
                    <a:pt x="1416" y="1476"/>
                  </a:lnTo>
                  <a:lnTo>
                    <a:pt x="1414" y="1478"/>
                  </a:lnTo>
                  <a:lnTo>
                    <a:pt x="1414" y="1478"/>
                  </a:lnTo>
                  <a:lnTo>
                    <a:pt x="1414" y="1478"/>
                  </a:lnTo>
                  <a:close/>
                  <a:moveTo>
                    <a:pt x="1454" y="1465"/>
                  </a:moveTo>
                  <a:lnTo>
                    <a:pt x="1454" y="1467"/>
                  </a:lnTo>
                  <a:lnTo>
                    <a:pt x="1456" y="1467"/>
                  </a:lnTo>
                  <a:lnTo>
                    <a:pt x="1461" y="1467"/>
                  </a:lnTo>
                  <a:lnTo>
                    <a:pt x="1461" y="1467"/>
                  </a:lnTo>
                  <a:lnTo>
                    <a:pt x="1456" y="1465"/>
                  </a:lnTo>
                  <a:lnTo>
                    <a:pt x="1454" y="1465"/>
                  </a:lnTo>
                  <a:lnTo>
                    <a:pt x="1454" y="1465"/>
                  </a:lnTo>
                  <a:close/>
                  <a:moveTo>
                    <a:pt x="1410" y="1389"/>
                  </a:moveTo>
                  <a:lnTo>
                    <a:pt x="1408" y="1391"/>
                  </a:lnTo>
                  <a:lnTo>
                    <a:pt x="1406" y="1393"/>
                  </a:lnTo>
                  <a:lnTo>
                    <a:pt x="1404" y="1395"/>
                  </a:lnTo>
                  <a:lnTo>
                    <a:pt x="1404" y="1395"/>
                  </a:lnTo>
                  <a:lnTo>
                    <a:pt x="1404" y="1398"/>
                  </a:lnTo>
                  <a:lnTo>
                    <a:pt x="1402" y="1398"/>
                  </a:lnTo>
                  <a:lnTo>
                    <a:pt x="1402" y="1400"/>
                  </a:lnTo>
                  <a:lnTo>
                    <a:pt x="1404" y="1402"/>
                  </a:lnTo>
                  <a:lnTo>
                    <a:pt x="1402" y="1402"/>
                  </a:lnTo>
                  <a:lnTo>
                    <a:pt x="1400" y="1402"/>
                  </a:lnTo>
                  <a:lnTo>
                    <a:pt x="1397" y="1406"/>
                  </a:lnTo>
                  <a:lnTo>
                    <a:pt x="1397" y="1406"/>
                  </a:lnTo>
                  <a:lnTo>
                    <a:pt x="1397" y="1406"/>
                  </a:lnTo>
                  <a:lnTo>
                    <a:pt x="1400" y="1408"/>
                  </a:lnTo>
                  <a:lnTo>
                    <a:pt x="1397" y="1408"/>
                  </a:lnTo>
                  <a:lnTo>
                    <a:pt x="1395" y="1408"/>
                  </a:lnTo>
                  <a:lnTo>
                    <a:pt x="1393" y="1412"/>
                  </a:lnTo>
                  <a:lnTo>
                    <a:pt x="1391" y="1414"/>
                  </a:lnTo>
                  <a:lnTo>
                    <a:pt x="1387" y="1421"/>
                  </a:lnTo>
                  <a:lnTo>
                    <a:pt x="1387" y="1423"/>
                  </a:lnTo>
                  <a:lnTo>
                    <a:pt x="1389" y="1425"/>
                  </a:lnTo>
                  <a:lnTo>
                    <a:pt x="1389" y="1427"/>
                  </a:lnTo>
                  <a:lnTo>
                    <a:pt x="1389" y="1427"/>
                  </a:lnTo>
                  <a:lnTo>
                    <a:pt x="1387" y="1425"/>
                  </a:lnTo>
                  <a:lnTo>
                    <a:pt x="1387" y="1425"/>
                  </a:lnTo>
                  <a:lnTo>
                    <a:pt x="1383" y="1427"/>
                  </a:lnTo>
                  <a:lnTo>
                    <a:pt x="1381" y="1429"/>
                  </a:lnTo>
                  <a:lnTo>
                    <a:pt x="1381" y="1431"/>
                  </a:lnTo>
                  <a:lnTo>
                    <a:pt x="1383" y="1431"/>
                  </a:lnTo>
                  <a:lnTo>
                    <a:pt x="1385" y="1433"/>
                  </a:lnTo>
                  <a:lnTo>
                    <a:pt x="1383" y="1433"/>
                  </a:lnTo>
                  <a:lnTo>
                    <a:pt x="1383" y="1435"/>
                  </a:lnTo>
                  <a:lnTo>
                    <a:pt x="1381" y="1438"/>
                  </a:lnTo>
                  <a:lnTo>
                    <a:pt x="1376" y="1438"/>
                  </a:lnTo>
                  <a:lnTo>
                    <a:pt x="1376" y="1438"/>
                  </a:lnTo>
                  <a:lnTo>
                    <a:pt x="1376" y="1440"/>
                  </a:lnTo>
                  <a:lnTo>
                    <a:pt x="1372" y="1442"/>
                  </a:lnTo>
                  <a:lnTo>
                    <a:pt x="1370" y="1446"/>
                  </a:lnTo>
                  <a:lnTo>
                    <a:pt x="1370" y="1448"/>
                  </a:lnTo>
                  <a:lnTo>
                    <a:pt x="1368" y="1448"/>
                  </a:lnTo>
                  <a:lnTo>
                    <a:pt x="1368" y="1446"/>
                  </a:lnTo>
                  <a:lnTo>
                    <a:pt x="1366" y="1448"/>
                  </a:lnTo>
                  <a:lnTo>
                    <a:pt x="1366" y="1446"/>
                  </a:lnTo>
                  <a:lnTo>
                    <a:pt x="1366" y="1444"/>
                  </a:lnTo>
                  <a:lnTo>
                    <a:pt x="1368" y="1444"/>
                  </a:lnTo>
                  <a:lnTo>
                    <a:pt x="1368" y="1442"/>
                  </a:lnTo>
                  <a:lnTo>
                    <a:pt x="1368" y="1442"/>
                  </a:lnTo>
                  <a:lnTo>
                    <a:pt x="1366" y="1444"/>
                  </a:lnTo>
                  <a:lnTo>
                    <a:pt x="1360" y="1446"/>
                  </a:lnTo>
                  <a:lnTo>
                    <a:pt x="1357" y="1452"/>
                  </a:lnTo>
                  <a:lnTo>
                    <a:pt x="1360" y="1452"/>
                  </a:lnTo>
                  <a:lnTo>
                    <a:pt x="1362" y="1450"/>
                  </a:lnTo>
                  <a:lnTo>
                    <a:pt x="1368" y="1450"/>
                  </a:lnTo>
                  <a:lnTo>
                    <a:pt x="1372" y="1450"/>
                  </a:lnTo>
                  <a:lnTo>
                    <a:pt x="1370" y="1452"/>
                  </a:lnTo>
                  <a:lnTo>
                    <a:pt x="1366" y="1457"/>
                  </a:lnTo>
                  <a:lnTo>
                    <a:pt x="1364" y="1461"/>
                  </a:lnTo>
                  <a:lnTo>
                    <a:pt x="1360" y="1463"/>
                  </a:lnTo>
                  <a:lnTo>
                    <a:pt x="1355" y="1467"/>
                  </a:lnTo>
                  <a:lnTo>
                    <a:pt x="1353" y="1467"/>
                  </a:lnTo>
                  <a:lnTo>
                    <a:pt x="1353" y="1469"/>
                  </a:lnTo>
                  <a:lnTo>
                    <a:pt x="1353" y="1471"/>
                  </a:lnTo>
                  <a:lnTo>
                    <a:pt x="1353" y="1473"/>
                  </a:lnTo>
                  <a:lnTo>
                    <a:pt x="1353" y="1476"/>
                  </a:lnTo>
                  <a:lnTo>
                    <a:pt x="1355" y="1476"/>
                  </a:lnTo>
                  <a:lnTo>
                    <a:pt x="1360" y="1478"/>
                  </a:lnTo>
                  <a:lnTo>
                    <a:pt x="1364" y="1476"/>
                  </a:lnTo>
                  <a:lnTo>
                    <a:pt x="1366" y="1473"/>
                  </a:lnTo>
                  <a:lnTo>
                    <a:pt x="1370" y="1473"/>
                  </a:lnTo>
                  <a:lnTo>
                    <a:pt x="1372" y="1471"/>
                  </a:lnTo>
                  <a:lnTo>
                    <a:pt x="1372" y="1469"/>
                  </a:lnTo>
                  <a:lnTo>
                    <a:pt x="1374" y="1471"/>
                  </a:lnTo>
                  <a:lnTo>
                    <a:pt x="1372" y="1473"/>
                  </a:lnTo>
                  <a:lnTo>
                    <a:pt x="1376" y="1476"/>
                  </a:lnTo>
                  <a:lnTo>
                    <a:pt x="1378" y="1473"/>
                  </a:lnTo>
                  <a:lnTo>
                    <a:pt x="1381" y="1476"/>
                  </a:lnTo>
                  <a:lnTo>
                    <a:pt x="1385" y="1476"/>
                  </a:lnTo>
                  <a:lnTo>
                    <a:pt x="1389" y="1476"/>
                  </a:lnTo>
                  <a:lnTo>
                    <a:pt x="1389" y="1476"/>
                  </a:lnTo>
                  <a:lnTo>
                    <a:pt x="1391" y="1478"/>
                  </a:lnTo>
                  <a:lnTo>
                    <a:pt x="1393" y="1478"/>
                  </a:lnTo>
                  <a:lnTo>
                    <a:pt x="1395" y="1478"/>
                  </a:lnTo>
                  <a:lnTo>
                    <a:pt x="1395" y="1478"/>
                  </a:lnTo>
                  <a:lnTo>
                    <a:pt x="1397" y="1478"/>
                  </a:lnTo>
                  <a:lnTo>
                    <a:pt x="1400" y="1478"/>
                  </a:lnTo>
                  <a:lnTo>
                    <a:pt x="1400" y="1476"/>
                  </a:lnTo>
                  <a:lnTo>
                    <a:pt x="1404" y="1476"/>
                  </a:lnTo>
                  <a:lnTo>
                    <a:pt x="1404" y="1478"/>
                  </a:lnTo>
                  <a:lnTo>
                    <a:pt x="1406" y="1478"/>
                  </a:lnTo>
                  <a:lnTo>
                    <a:pt x="1406" y="1476"/>
                  </a:lnTo>
                  <a:lnTo>
                    <a:pt x="1408" y="1476"/>
                  </a:lnTo>
                  <a:lnTo>
                    <a:pt x="1410" y="1478"/>
                  </a:lnTo>
                  <a:lnTo>
                    <a:pt x="1412" y="1476"/>
                  </a:lnTo>
                  <a:lnTo>
                    <a:pt x="1410" y="1473"/>
                  </a:lnTo>
                  <a:lnTo>
                    <a:pt x="1410" y="1471"/>
                  </a:lnTo>
                  <a:lnTo>
                    <a:pt x="1412" y="1471"/>
                  </a:lnTo>
                  <a:lnTo>
                    <a:pt x="1414" y="1469"/>
                  </a:lnTo>
                  <a:lnTo>
                    <a:pt x="1414" y="1469"/>
                  </a:lnTo>
                  <a:lnTo>
                    <a:pt x="1414" y="1469"/>
                  </a:lnTo>
                  <a:lnTo>
                    <a:pt x="1412" y="1473"/>
                  </a:lnTo>
                  <a:lnTo>
                    <a:pt x="1414" y="1473"/>
                  </a:lnTo>
                  <a:lnTo>
                    <a:pt x="1414" y="1473"/>
                  </a:lnTo>
                  <a:lnTo>
                    <a:pt x="1416" y="1469"/>
                  </a:lnTo>
                  <a:lnTo>
                    <a:pt x="1419" y="1469"/>
                  </a:lnTo>
                  <a:lnTo>
                    <a:pt x="1419" y="1471"/>
                  </a:lnTo>
                  <a:lnTo>
                    <a:pt x="1416" y="1473"/>
                  </a:lnTo>
                  <a:lnTo>
                    <a:pt x="1416" y="1476"/>
                  </a:lnTo>
                  <a:lnTo>
                    <a:pt x="1419" y="1476"/>
                  </a:lnTo>
                  <a:lnTo>
                    <a:pt x="1421" y="1476"/>
                  </a:lnTo>
                  <a:lnTo>
                    <a:pt x="1419" y="1476"/>
                  </a:lnTo>
                  <a:lnTo>
                    <a:pt x="1416" y="1478"/>
                  </a:lnTo>
                  <a:lnTo>
                    <a:pt x="1412" y="1480"/>
                  </a:lnTo>
                  <a:lnTo>
                    <a:pt x="1412" y="1480"/>
                  </a:lnTo>
                  <a:lnTo>
                    <a:pt x="1414" y="1480"/>
                  </a:lnTo>
                  <a:lnTo>
                    <a:pt x="1416" y="1480"/>
                  </a:lnTo>
                  <a:lnTo>
                    <a:pt x="1416" y="1482"/>
                  </a:lnTo>
                  <a:lnTo>
                    <a:pt x="1419" y="1482"/>
                  </a:lnTo>
                  <a:lnTo>
                    <a:pt x="1421" y="1482"/>
                  </a:lnTo>
                  <a:lnTo>
                    <a:pt x="1423" y="1482"/>
                  </a:lnTo>
                  <a:lnTo>
                    <a:pt x="1425" y="1480"/>
                  </a:lnTo>
                  <a:lnTo>
                    <a:pt x="1425" y="1478"/>
                  </a:lnTo>
                  <a:lnTo>
                    <a:pt x="1425" y="1476"/>
                  </a:lnTo>
                  <a:lnTo>
                    <a:pt x="1427" y="1478"/>
                  </a:lnTo>
                  <a:lnTo>
                    <a:pt x="1429" y="1478"/>
                  </a:lnTo>
                  <a:lnTo>
                    <a:pt x="1431" y="1480"/>
                  </a:lnTo>
                  <a:lnTo>
                    <a:pt x="1433" y="1478"/>
                  </a:lnTo>
                  <a:lnTo>
                    <a:pt x="1435" y="1478"/>
                  </a:lnTo>
                  <a:lnTo>
                    <a:pt x="1437" y="1478"/>
                  </a:lnTo>
                  <a:lnTo>
                    <a:pt x="1435" y="1480"/>
                  </a:lnTo>
                  <a:lnTo>
                    <a:pt x="1435" y="1480"/>
                  </a:lnTo>
                  <a:lnTo>
                    <a:pt x="1431" y="1482"/>
                  </a:lnTo>
                  <a:lnTo>
                    <a:pt x="1429" y="1482"/>
                  </a:lnTo>
                  <a:lnTo>
                    <a:pt x="1427" y="1484"/>
                  </a:lnTo>
                  <a:lnTo>
                    <a:pt x="1427" y="1486"/>
                  </a:lnTo>
                  <a:lnTo>
                    <a:pt x="1425" y="1486"/>
                  </a:lnTo>
                  <a:lnTo>
                    <a:pt x="1425" y="1488"/>
                  </a:lnTo>
                  <a:lnTo>
                    <a:pt x="1423" y="1488"/>
                  </a:lnTo>
                  <a:lnTo>
                    <a:pt x="1421" y="1488"/>
                  </a:lnTo>
                  <a:lnTo>
                    <a:pt x="1421" y="1490"/>
                  </a:lnTo>
                  <a:lnTo>
                    <a:pt x="1419" y="1490"/>
                  </a:lnTo>
                  <a:lnTo>
                    <a:pt x="1416" y="1492"/>
                  </a:lnTo>
                  <a:lnTo>
                    <a:pt x="1412" y="1494"/>
                  </a:lnTo>
                  <a:lnTo>
                    <a:pt x="1412" y="1497"/>
                  </a:lnTo>
                  <a:lnTo>
                    <a:pt x="1412" y="1497"/>
                  </a:lnTo>
                  <a:lnTo>
                    <a:pt x="1414" y="1499"/>
                  </a:lnTo>
                  <a:lnTo>
                    <a:pt x="1416" y="1499"/>
                  </a:lnTo>
                  <a:lnTo>
                    <a:pt x="1416" y="1497"/>
                  </a:lnTo>
                  <a:lnTo>
                    <a:pt x="1419" y="1494"/>
                  </a:lnTo>
                  <a:lnTo>
                    <a:pt x="1421" y="1497"/>
                  </a:lnTo>
                  <a:lnTo>
                    <a:pt x="1421" y="1497"/>
                  </a:lnTo>
                  <a:lnTo>
                    <a:pt x="1421" y="1499"/>
                  </a:lnTo>
                  <a:lnTo>
                    <a:pt x="1425" y="1497"/>
                  </a:lnTo>
                  <a:lnTo>
                    <a:pt x="1427" y="1497"/>
                  </a:lnTo>
                  <a:lnTo>
                    <a:pt x="1427" y="1492"/>
                  </a:lnTo>
                  <a:lnTo>
                    <a:pt x="1429" y="1492"/>
                  </a:lnTo>
                  <a:lnTo>
                    <a:pt x="1429" y="1490"/>
                  </a:lnTo>
                  <a:lnTo>
                    <a:pt x="1429" y="1488"/>
                  </a:lnTo>
                  <a:lnTo>
                    <a:pt x="1431" y="1488"/>
                  </a:lnTo>
                  <a:lnTo>
                    <a:pt x="1433" y="1484"/>
                  </a:lnTo>
                  <a:lnTo>
                    <a:pt x="1435" y="1484"/>
                  </a:lnTo>
                  <a:lnTo>
                    <a:pt x="1437" y="1484"/>
                  </a:lnTo>
                  <a:lnTo>
                    <a:pt x="1440" y="1484"/>
                  </a:lnTo>
                  <a:lnTo>
                    <a:pt x="1437" y="1486"/>
                  </a:lnTo>
                  <a:lnTo>
                    <a:pt x="1440" y="1486"/>
                  </a:lnTo>
                  <a:lnTo>
                    <a:pt x="1442" y="1484"/>
                  </a:lnTo>
                  <a:lnTo>
                    <a:pt x="1444" y="1480"/>
                  </a:lnTo>
                  <a:lnTo>
                    <a:pt x="1446" y="1476"/>
                  </a:lnTo>
                  <a:lnTo>
                    <a:pt x="1446" y="1471"/>
                  </a:lnTo>
                  <a:lnTo>
                    <a:pt x="1446" y="1471"/>
                  </a:lnTo>
                  <a:lnTo>
                    <a:pt x="1448" y="1471"/>
                  </a:lnTo>
                  <a:lnTo>
                    <a:pt x="1448" y="1473"/>
                  </a:lnTo>
                  <a:lnTo>
                    <a:pt x="1450" y="1473"/>
                  </a:lnTo>
                  <a:lnTo>
                    <a:pt x="1450" y="1473"/>
                  </a:lnTo>
                  <a:lnTo>
                    <a:pt x="1452" y="1478"/>
                  </a:lnTo>
                  <a:lnTo>
                    <a:pt x="1450" y="1480"/>
                  </a:lnTo>
                  <a:lnTo>
                    <a:pt x="1450" y="1484"/>
                  </a:lnTo>
                  <a:lnTo>
                    <a:pt x="1452" y="1484"/>
                  </a:lnTo>
                  <a:lnTo>
                    <a:pt x="1450" y="1486"/>
                  </a:lnTo>
                  <a:lnTo>
                    <a:pt x="1448" y="1490"/>
                  </a:lnTo>
                  <a:lnTo>
                    <a:pt x="1446" y="1494"/>
                  </a:lnTo>
                  <a:lnTo>
                    <a:pt x="1446" y="1499"/>
                  </a:lnTo>
                  <a:lnTo>
                    <a:pt x="1444" y="1499"/>
                  </a:lnTo>
                  <a:lnTo>
                    <a:pt x="1444" y="1501"/>
                  </a:lnTo>
                  <a:lnTo>
                    <a:pt x="1446" y="1501"/>
                  </a:lnTo>
                  <a:lnTo>
                    <a:pt x="1448" y="1501"/>
                  </a:lnTo>
                  <a:lnTo>
                    <a:pt x="1452" y="1494"/>
                  </a:lnTo>
                  <a:lnTo>
                    <a:pt x="1452" y="1494"/>
                  </a:lnTo>
                  <a:lnTo>
                    <a:pt x="1456" y="1492"/>
                  </a:lnTo>
                  <a:lnTo>
                    <a:pt x="1456" y="1490"/>
                  </a:lnTo>
                  <a:lnTo>
                    <a:pt x="1459" y="1490"/>
                  </a:lnTo>
                  <a:lnTo>
                    <a:pt x="1461" y="1490"/>
                  </a:lnTo>
                  <a:lnTo>
                    <a:pt x="1461" y="1492"/>
                  </a:lnTo>
                  <a:lnTo>
                    <a:pt x="1459" y="1492"/>
                  </a:lnTo>
                  <a:lnTo>
                    <a:pt x="1454" y="1497"/>
                  </a:lnTo>
                  <a:lnTo>
                    <a:pt x="1454" y="1499"/>
                  </a:lnTo>
                  <a:lnTo>
                    <a:pt x="1454" y="1501"/>
                  </a:lnTo>
                  <a:lnTo>
                    <a:pt x="1456" y="1503"/>
                  </a:lnTo>
                  <a:lnTo>
                    <a:pt x="1456" y="1505"/>
                  </a:lnTo>
                  <a:lnTo>
                    <a:pt x="1459" y="1507"/>
                  </a:lnTo>
                  <a:lnTo>
                    <a:pt x="1459" y="1505"/>
                  </a:lnTo>
                  <a:lnTo>
                    <a:pt x="1461" y="1503"/>
                  </a:lnTo>
                  <a:lnTo>
                    <a:pt x="1461" y="1503"/>
                  </a:lnTo>
                  <a:lnTo>
                    <a:pt x="1463" y="1503"/>
                  </a:lnTo>
                  <a:lnTo>
                    <a:pt x="1463" y="1503"/>
                  </a:lnTo>
                  <a:lnTo>
                    <a:pt x="1463" y="1505"/>
                  </a:lnTo>
                  <a:lnTo>
                    <a:pt x="1465" y="1507"/>
                  </a:lnTo>
                  <a:lnTo>
                    <a:pt x="1467" y="1505"/>
                  </a:lnTo>
                  <a:lnTo>
                    <a:pt x="1467" y="1503"/>
                  </a:lnTo>
                  <a:lnTo>
                    <a:pt x="1469" y="1503"/>
                  </a:lnTo>
                  <a:lnTo>
                    <a:pt x="1469" y="1501"/>
                  </a:lnTo>
                  <a:lnTo>
                    <a:pt x="1469" y="1499"/>
                  </a:lnTo>
                  <a:lnTo>
                    <a:pt x="1471" y="1497"/>
                  </a:lnTo>
                  <a:lnTo>
                    <a:pt x="1471" y="1497"/>
                  </a:lnTo>
                  <a:lnTo>
                    <a:pt x="1471" y="1494"/>
                  </a:lnTo>
                  <a:lnTo>
                    <a:pt x="1471" y="1490"/>
                  </a:lnTo>
                  <a:lnTo>
                    <a:pt x="1473" y="1486"/>
                  </a:lnTo>
                  <a:lnTo>
                    <a:pt x="1475" y="1484"/>
                  </a:lnTo>
                  <a:lnTo>
                    <a:pt x="1475" y="1478"/>
                  </a:lnTo>
                  <a:lnTo>
                    <a:pt x="1475" y="1476"/>
                  </a:lnTo>
                  <a:lnTo>
                    <a:pt x="1475" y="1476"/>
                  </a:lnTo>
                  <a:lnTo>
                    <a:pt x="1475" y="1476"/>
                  </a:lnTo>
                  <a:lnTo>
                    <a:pt x="1473" y="1480"/>
                  </a:lnTo>
                  <a:lnTo>
                    <a:pt x="1471" y="1482"/>
                  </a:lnTo>
                  <a:lnTo>
                    <a:pt x="1469" y="1484"/>
                  </a:lnTo>
                  <a:lnTo>
                    <a:pt x="1467" y="1484"/>
                  </a:lnTo>
                  <a:lnTo>
                    <a:pt x="1465" y="1482"/>
                  </a:lnTo>
                  <a:lnTo>
                    <a:pt x="1465" y="1480"/>
                  </a:lnTo>
                  <a:lnTo>
                    <a:pt x="1465" y="1476"/>
                  </a:lnTo>
                  <a:lnTo>
                    <a:pt x="1469" y="1473"/>
                  </a:lnTo>
                  <a:lnTo>
                    <a:pt x="1469" y="1471"/>
                  </a:lnTo>
                  <a:lnTo>
                    <a:pt x="1473" y="1469"/>
                  </a:lnTo>
                  <a:lnTo>
                    <a:pt x="1473" y="1469"/>
                  </a:lnTo>
                  <a:lnTo>
                    <a:pt x="1475" y="1469"/>
                  </a:lnTo>
                  <a:lnTo>
                    <a:pt x="1475" y="1467"/>
                  </a:lnTo>
                  <a:lnTo>
                    <a:pt x="1473" y="1469"/>
                  </a:lnTo>
                  <a:lnTo>
                    <a:pt x="1471" y="1469"/>
                  </a:lnTo>
                  <a:lnTo>
                    <a:pt x="1469" y="1469"/>
                  </a:lnTo>
                  <a:lnTo>
                    <a:pt x="1467" y="1471"/>
                  </a:lnTo>
                  <a:lnTo>
                    <a:pt x="1465" y="1473"/>
                  </a:lnTo>
                  <a:lnTo>
                    <a:pt x="1463" y="1476"/>
                  </a:lnTo>
                  <a:lnTo>
                    <a:pt x="1461" y="1478"/>
                  </a:lnTo>
                  <a:lnTo>
                    <a:pt x="1459" y="1480"/>
                  </a:lnTo>
                  <a:lnTo>
                    <a:pt x="1459" y="1480"/>
                  </a:lnTo>
                  <a:lnTo>
                    <a:pt x="1454" y="1478"/>
                  </a:lnTo>
                  <a:lnTo>
                    <a:pt x="1454" y="1476"/>
                  </a:lnTo>
                  <a:lnTo>
                    <a:pt x="1454" y="1473"/>
                  </a:lnTo>
                  <a:lnTo>
                    <a:pt x="1454" y="1471"/>
                  </a:lnTo>
                  <a:lnTo>
                    <a:pt x="1454" y="1473"/>
                  </a:lnTo>
                  <a:lnTo>
                    <a:pt x="1456" y="1473"/>
                  </a:lnTo>
                  <a:lnTo>
                    <a:pt x="1459" y="1469"/>
                  </a:lnTo>
                  <a:lnTo>
                    <a:pt x="1456" y="1469"/>
                  </a:lnTo>
                  <a:lnTo>
                    <a:pt x="1454" y="1469"/>
                  </a:lnTo>
                  <a:lnTo>
                    <a:pt x="1456" y="1469"/>
                  </a:lnTo>
                  <a:lnTo>
                    <a:pt x="1459" y="1469"/>
                  </a:lnTo>
                  <a:lnTo>
                    <a:pt x="1456" y="1469"/>
                  </a:lnTo>
                  <a:lnTo>
                    <a:pt x="1454" y="1467"/>
                  </a:lnTo>
                  <a:lnTo>
                    <a:pt x="1454" y="1465"/>
                  </a:lnTo>
                  <a:lnTo>
                    <a:pt x="1454" y="1465"/>
                  </a:lnTo>
                  <a:lnTo>
                    <a:pt x="1459" y="1465"/>
                  </a:lnTo>
                  <a:lnTo>
                    <a:pt x="1461" y="1463"/>
                  </a:lnTo>
                  <a:lnTo>
                    <a:pt x="1463" y="1461"/>
                  </a:lnTo>
                  <a:lnTo>
                    <a:pt x="1465" y="1457"/>
                  </a:lnTo>
                  <a:lnTo>
                    <a:pt x="1467" y="1457"/>
                  </a:lnTo>
                  <a:lnTo>
                    <a:pt x="1467" y="1459"/>
                  </a:lnTo>
                  <a:lnTo>
                    <a:pt x="1471" y="1457"/>
                  </a:lnTo>
                  <a:lnTo>
                    <a:pt x="1473" y="1454"/>
                  </a:lnTo>
                  <a:lnTo>
                    <a:pt x="1473" y="1450"/>
                  </a:lnTo>
                  <a:lnTo>
                    <a:pt x="1471" y="1448"/>
                  </a:lnTo>
                  <a:lnTo>
                    <a:pt x="1469" y="1452"/>
                  </a:lnTo>
                  <a:lnTo>
                    <a:pt x="1467" y="1452"/>
                  </a:lnTo>
                  <a:lnTo>
                    <a:pt x="1467" y="1452"/>
                  </a:lnTo>
                  <a:lnTo>
                    <a:pt x="1465" y="1452"/>
                  </a:lnTo>
                  <a:lnTo>
                    <a:pt x="1465" y="1452"/>
                  </a:lnTo>
                  <a:lnTo>
                    <a:pt x="1465" y="1457"/>
                  </a:lnTo>
                  <a:lnTo>
                    <a:pt x="1463" y="1457"/>
                  </a:lnTo>
                  <a:lnTo>
                    <a:pt x="1461" y="1457"/>
                  </a:lnTo>
                  <a:lnTo>
                    <a:pt x="1459" y="1459"/>
                  </a:lnTo>
                  <a:lnTo>
                    <a:pt x="1456" y="1459"/>
                  </a:lnTo>
                  <a:lnTo>
                    <a:pt x="1456" y="1461"/>
                  </a:lnTo>
                  <a:lnTo>
                    <a:pt x="1454" y="1463"/>
                  </a:lnTo>
                  <a:lnTo>
                    <a:pt x="1456" y="1461"/>
                  </a:lnTo>
                  <a:lnTo>
                    <a:pt x="1456" y="1459"/>
                  </a:lnTo>
                  <a:lnTo>
                    <a:pt x="1454" y="1459"/>
                  </a:lnTo>
                  <a:lnTo>
                    <a:pt x="1452" y="1459"/>
                  </a:lnTo>
                  <a:lnTo>
                    <a:pt x="1454" y="1459"/>
                  </a:lnTo>
                  <a:lnTo>
                    <a:pt x="1456" y="1457"/>
                  </a:lnTo>
                  <a:lnTo>
                    <a:pt x="1456" y="1454"/>
                  </a:lnTo>
                  <a:lnTo>
                    <a:pt x="1456" y="1454"/>
                  </a:lnTo>
                  <a:lnTo>
                    <a:pt x="1459" y="1452"/>
                  </a:lnTo>
                  <a:lnTo>
                    <a:pt x="1459" y="1450"/>
                  </a:lnTo>
                  <a:lnTo>
                    <a:pt x="1456" y="1448"/>
                  </a:lnTo>
                  <a:lnTo>
                    <a:pt x="1456" y="1450"/>
                  </a:lnTo>
                  <a:lnTo>
                    <a:pt x="1456" y="1448"/>
                  </a:lnTo>
                  <a:lnTo>
                    <a:pt x="1456" y="1446"/>
                  </a:lnTo>
                  <a:lnTo>
                    <a:pt x="1456" y="1446"/>
                  </a:lnTo>
                  <a:lnTo>
                    <a:pt x="1452" y="1446"/>
                  </a:lnTo>
                  <a:lnTo>
                    <a:pt x="1450" y="1446"/>
                  </a:lnTo>
                  <a:lnTo>
                    <a:pt x="1452" y="1446"/>
                  </a:lnTo>
                  <a:lnTo>
                    <a:pt x="1454" y="1446"/>
                  </a:lnTo>
                  <a:lnTo>
                    <a:pt x="1459" y="1444"/>
                  </a:lnTo>
                  <a:lnTo>
                    <a:pt x="1461" y="1444"/>
                  </a:lnTo>
                  <a:lnTo>
                    <a:pt x="1461" y="1442"/>
                  </a:lnTo>
                  <a:lnTo>
                    <a:pt x="1463" y="1442"/>
                  </a:lnTo>
                  <a:lnTo>
                    <a:pt x="1465" y="1440"/>
                  </a:lnTo>
                  <a:lnTo>
                    <a:pt x="1465" y="1438"/>
                  </a:lnTo>
                  <a:lnTo>
                    <a:pt x="1467" y="1435"/>
                  </a:lnTo>
                  <a:lnTo>
                    <a:pt x="1467" y="1435"/>
                  </a:lnTo>
                  <a:lnTo>
                    <a:pt x="1465" y="1433"/>
                  </a:lnTo>
                  <a:lnTo>
                    <a:pt x="1461" y="1429"/>
                  </a:lnTo>
                  <a:lnTo>
                    <a:pt x="1459" y="1429"/>
                  </a:lnTo>
                  <a:lnTo>
                    <a:pt x="1454" y="1431"/>
                  </a:lnTo>
                  <a:lnTo>
                    <a:pt x="1454" y="1431"/>
                  </a:lnTo>
                  <a:lnTo>
                    <a:pt x="1452" y="1431"/>
                  </a:lnTo>
                  <a:lnTo>
                    <a:pt x="1452" y="1435"/>
                  </a:lnTo>
                  <a:lnTo>
                    <a:pt x="1450" y="1438"/>
                  </a:lnTo>
                  <a:lnTo>
                    <a:pt x="1448" y="1440"/>
                  </a:lnTo>
                  <a:lnTo>
                    <a:pt x="1450" y="1438"/>
                  </a:lnTo>
                  <a:lnTo>
                    <a:pt x="1450" y="1435"/>
                  </a:lnTo>
                  <a:lnTo>
                    <a:pt x="1450" y="1433"/>
                  </a:lnTo>
                  <a:lnTo>
                    <a:pt x="1450" y="1431"/>
                  </a:lnTo>
                  <a:lnTo>
                    <a:pt x="1452" y="1429"/>
                  </a:lnTo>
                  <a:lnTo>
                    <a:pt x="1450" y="1429"/>
                  </a:lnTo>
                  <a:lnTo>
                    <a:pt x="1448" y="1431"/>
                  </a:lnTo>
                  <a:lnTo>
                    <a:pt x="1446" y="1433"/>
                  </a:lnTo>
                  <a:lnTo>
                    <a:pt x="1444" y="1433"/>
                  </a:lnTo>
                  <a:lnTo>
                    <a:pt x="1444" y="1433"/>
                  </a:lnTo>
                  <a:lnTo>
                    <a:pt x="1442" y="1433"/>
                  </a:lnTo>
                  <a:lnTo>
                    <a:pt x="1440" y="1435"/>
                  </a:lnTo>
                  <a:lnTo>
                    <a:pt x="1440" y="1433"/>
                  </a:lnTo>
                  <a:lnTo>
                    <a:pt x="1437" y="1435"/>
                  </a:lnTo>
                  <a:lnTo>
                    <a:pt x="1435" y="1440"/>
                  </a:lnTo>
                  <a:lnTo>
                    <a:pt x="1433" y="1442"/>
                  </a:lnTo>
                  <a:lnTo>
                    <a:pt x="1435" y="1440"/>
                  </a:lnTo>
                  <a:lnTo>
                    <a:pt x="1435" y="1433"/>
                  </a:lnTo>
                  <a:lnTo>
                    <a:pt x="1437" y="1431"/>
                  </a:lnTo>
                  <a:lnTo>
                    <a:pt x="1437" y="1431"/>
                  </a:lnTo>
                  <a:lnTo>
                    <a:pt x="1435" y="1431"/>
                  </a:lnTo>
                  <a:lnTo>
                    <a:pt x="1433" y="1433"/>
                  </a:lnTo>
                  <a:lnTo>
                    <a:pt x="1431" y="1435"/>
                  </a:lnTo>
                  <a:lnTo>
                    <a:pt x="1431" y="1433"/>
                  </a:lnTo>
                  <a:lnTo>
                    <a:pt x="1433" y="1433"/>
                  </a:lnTo>
                  <a:lnTo>
                    <a:pt x="1433" y="1431"/>
                  </a:lnTo>
                  <a:lnTo>
                    <a:pt x="1433" y="1429"/>
                  </a:lnTo>
                  <a:lnTo>
                    <a:pt x="1431" y="1431"/>
                  </a:lnTo>
                  <a:lnTo>
                    <a:pt x="1427" y="1433"/>
                  </a:lnTo>
                  <a:lnTo>
                    <a:pt x="1425" y="1433"/>
                  </a:lnTo>
                  <a:lnTo>
                    <a:pt x="1425" y="1429"/>
                  </a:lnTo>
                  <a:lnTo>
                    <a:pt x="1425" y="1429"/>
                  </a:lnTo>
                  <a:lnTo>
                    <a:pt x="1421" y="1431"/>
                  </a:lnTo>
                  <a:lnTo>
                    <a:pt x="1419" y="1431"/>
                  </a:lnTo>
                  <a:lnTo>
                    <a:pt x="1419" y="1431"/>
                  </a:lnTo>
                  <a:lnTo>
                    <a:pt x="1423" y="1429"/>
                  </a:lnTo>
                  <a:lnTo>
                    <a:pt x="1425" y="1425"/>
                  </a:lnTo>
                  <a:lnTo>
                    <a:pt x="1425" y="1423"/>
                  </a:lnTo>
                  <a:lnTo>
                    <a:pt x="1425" y="1423"/>
                  </a:lnTo>
                  <a:lnTo>
                    <a:pt x="1423" y="1423"/>
                  </a:lnTo>
                  <a:lnTo>
                    <a:pt x="1421" y="1425"/>
                  </a:lnTo>
                  <a:lnTo>
                    <a:pt x="1421" y="1423"/>
                  </a:lnTo>
                  <a:lnTo>
                    <a:pt x="1425" y="1421"/>
                  </a:lnTo>
                  <a:lnTo>
                    <a:pt x="1427" y="1421"/>
                  </a:lnTo>
                  <a:lnTo>
                    <a:pt x="1429" y="1419"/>
                  </a:lnTo>
                  <a:lnTo>
                    <a:pt x="1431" y="1419"/>
                  </a:lnTo>
                  <a:lnTo>
                    <a:pt x="1433" y="1416"/>
                  </a:lnTo>
                  <a:lnTo>
                    <a:pt x="1433" y="1414"/>
                  </a:lnTo>
                  <a:lnTo>
                    <a:pt x="1433" y="1414"/>
                  </a:lnTo>
                  <a:lnTo>
                    <a:pt x="1429" y="1416"/>
                  </a:lnTo>
                  <a:lnTo>
                    <a:pt x="1427" y="1416"/>
                  </a:lnTo>
                  <a:lnTo>
                    <a:pt x="1425" y="1414"/>
                  </a:lnTo>
                  <a:lnTo>
                    <a:pt x="1423" y="1414"/>
                  </a:lnTo>
                  <a:lnTo>
                    <a:pt x="1421" y="1414"/>
                  </a:lnTo>
                  <a:lnTo>
                    <a:pt x="1423" y="1412"/>
                  </a:lnTo>
                  <a:lnTo>
                    <a:pt x="1425" y="1410"/>
                  </a:lnTo>
                  <a:lnTo>
                    <a:pt x="1423" y="1410"/>
                  </a:lnTo>
                  <a:lnTo>
                    <a:pt x="1421" y="1410"/>
                  </a:lnTo>
                  <a:lnTo>
                    <a:pt x="1419" y="1412"/>
                  </a:lnTo>
                  <a:lnTo>
                    <a:pt x="1419" y="1414"/>
                  </a:lnTo>
                  <a:lnTo>
                    <a:pt x="1414" y="1416"/>
                  </a:lnTo>
                  <a:lnTo>
                    <a:pt x="1412" y="1419"/>
                  </a:lnTo>
                  <a:lnTo>
                    <a:pt x="1412" y="1421"/>
                  </a:lnTo>
                  <a:lnTo>
                    <a:pt x="1410" y="1423"/>
                  </a:lnTo>
                  <a:lnTo>
                    <a:pt x="1408" y="1425"/>
                  </a:lnTo>
                  <a:lnTo>
                    <a:pt x="1408" y="1421"/>
                  </a:lnTo>
                  <a:lnTo>
                    <a:pt x="1408" y="1419"/>
                  </a:lnTo>
                  <a:lnTo>
                    <a:pt x="1410" y="1416"/>
                  </a:lnTo>
                  <a:lnTo>
                    <a:pt x="1410" y="1414"/>
                  </a:lnTo>
                  <a:lnTo>
                    <a:pt x="1412" y="1410"/>
                  </a:lnTo>
                  <a:lnTo>
                    <a:pt x="1414" y="1408"/>
                  </a:lnTo>
                  <a:lnTo>
                    <a:pt x="1414" y="1406"/>
                  </a:lnTo>
                  <a:lnTo>
                    <a:pt x="1416" y="1406"/>
                  </a:lnTo>
                  <a:lnTo>
                    <a:pt x="1416" y="1404"/>
                  </a:lnTo>
                  <a:lnTo>
                    <a:pt x="1419" y="1400"/>
                  </a:lnTo>
                  <a:lnTo>
                    <a:pt x="1421" y="1400"/>
                  </a:lnTo>
                  <a:lnTo>
                    <a:pt x="1423" y="1398"/>
                  </a:lnTo>
                  <a:lnTo>
                    <a:pt x="1425" y="1395"/>
                  </a:lnTo>
                  <a:lnTo>
                    <a:pt x="1425" y="1395"/>
                  </a:lnTo>
                  <a:lnTo>
                    <a:pt x="1425" y="1393"/>
                  </a:lnTo>
                  <a:lnTo>
                    <a:pt x="1427" y="1391"/>
                  </a:lnTo>
                  <a:lnTo>
                    <a:pt x="1427" y="1389"/>
                  </a:lnTo>
                  <a:lnTo>
                    <a:pt x="1427" y="1391"/>
                  </a:lnTo>
                  <a:lnTo>
                    <a:pt x="1427" y="1393"/>
                  </a:lnTo>
                  <a:lnTo>
                    <a:pt x="1427" y="1393"/>
                  </a:lnTo>
                  <a:lnTo>
                    <a:pt x="1429" y="1391"/>
                  </a:lnTo>
                  <a:lnTo>
                    <a:pt x="1433" y="1387"/>
                  </a:lnTo>
                  <a:lnTo>
                    <a:pt x="1435" y="1385"/>
                  </a:lnTo>
                  <a:lnTo>
                    <a:pt x="1433" y="1383"/>
                  </a:lnTo>
                  <a:lnTo>
                    <a:pt x="1431" y="1383"/>
                  </a:lnTo>
                  <a:lnTo>
                    <a:pt x="1431" y="1385"/>
                  </a:lnTo>
                  <a:lnTo>
                    <a:pt x="1429" y="1381"/>
                  </a:lnTo>
                  <a:lnTo>
                    <a:pt x="1429" y="1381"/>
                  </a:lnTo>
                  <a:lnTo>
                    <a:pt x="1429" y="1379"/>
                  </a:lnTo>
                  <a:lnTo>
                    <a:pt x="1431" y="1379"/>
                  </a:lnTo>
                  <a:lnTo>
                    <a:pt x="1435" y="1379"/>
                  </a:lnTo>
                  <a:lnTo>
                    <a:pt x="1437" y="1381"/>
                  </a:lnTo>
                  <a:lnTo>
                    <a:pt x="1440" y="1379"/>
                  </a:lnTo>
                  <a:lnTo>
                    <a:pt x="1440" y="1376"/>
                  </a:lnTo>
                  <a:lnTo>
                    <a:pt x="1440" y="1372"/>
                  </a:lnTo>
                  <a:lnTo>
                    <a:pt x="1437" y="1372"/>
                  </a:lnTo>
                  <a:lnTo>
                    <a:pt x="1435" y="1372"/>
                  </a:lnTo>
                  <a:lnTo>
                    <a:pt x="1435" y="1374"/>
                  </a:lnTo>
                  <a:lnTo>
                    <a:pt x="1433" y="1374"/>
                  </a:lnTo>
                  <a:lnTo>
                    <a:pt x="1433" y="1372"/>
                  </a:lnTo>
                  <a:lnTo>
                    <a:pt x="1433" y="1370"/>
                  </a:lnTo>
                  <a:lnTo>
                    <a:pt x="1431" y="1372"/>
                  </a:lnTo>
                  <a:lnTo>
                    <a:pt x="1429" y="1374"/>
                  </a:lnTo>
                  <a:lnTo>
                    <a:pt x="1427" y="1374"/>
                  </a:lnTo>
                  <a:lnTo>
                    <a:pt x="1427" y="1376"/>
                  </a:lnTo>
                  <a:lnTo>
                    <a:pt x="1425" y="1379"/>
                  </a:lnTo>
                  <a:lnTo>
                    <a:pt x="1421" y="1379"/>
                  </a:lnTo>
                  <a:lnTo>
                    <a:pt x="1419" y="1381"/>
                  </a:lnTo>
                  <a:lnTo>
                    <a:pt x="1414" y="1383"/>
                  </a:lnTo>
                  <a:lnTo>
                    <a:pt x="1414" y="1385"/>
                  </a:lnTo>
                  <a:lnTo>
                    <a:pt x="1412" y="1387"/>
                  </a:lnTo>
                  <a:lnTo>
                    <a:pt x="1410" y="1385"/>
                  </a:lnTo>
                  <a:lnTo>
                    <a:pt x="1410" y="1387"/>
                  </a:lnTo>
                  <a:lnTo>
                    <a:pt x="1410" y="1387"/>
                  </a:lnTo>
                  <a:lnTo>
                    <a:pt x="1410" y="1389"/>
                  </a:lnTo>
                  <a:lnTo>
                    <a:pt x="1410" y="1389"/>
                  </a:lnTo>
                  <a:close/>
                  <a:moveTo>
                    <a:pt x="1284" y="1427"/>
                  </a:moveTo>
                  <a:lnTo>
                    <a:pt x="1286" y="1427"/>
                  </a:lnTo>
                  <a:lnTo>
                    <a:pt x="1292" y="1431"/>
                  </a:lnTo>
                  <a:lnTo>
                    <a:pt x="1298" y="1431"/>
                  </a:lnTo>
                  <a:lnTo>
                    <a:pt x="1303" y="1433"/>
                  </a:lnTo>
                  <a:lnTo>
                    <a:pt x="1305" y="1435"/>
                  </a:lnTo>
                  <a:lnTo>
                    <a:pt x="1307" y="1435"/>
                  </a:lnTo>
                  <a:lnTo>
                    <a:pt x="1311" y="1438"/>
                  </a:lnTo>
                  <a:lnTo>
                    <a:pt x="1315" y="1435"/>
                  </a:lnTo>
                  <a:lnTo>
                    <a:pt x="1317" y="1433"/>
                  </a:lnTo>
                  <a:lnTo>
                    <a:pt x="1315" y="1431"/>
                  </a:lnTo>
                  <a:lnTo>
                    <a:pt x="1313" y="1429"/>
                  </a:lnTo>
                  <a:lnTo>
                    <a:pt x="1311" y="1427"/>
                  </a:lnTo>
                  <a:lnTo>
                    <a:pt x="1309" y="1427"/>
                  </a:lnTo>
                  <a:lnTo>
                    <a:pt x="1305" y="1423"/>
                  </a:lnTo>
                  <a:lnTo>
                    <a:pt x="1300" y="1421"/>
                  </a:lnTo>
                  <a:lnTo>
                    <a:pt x="1298" y="1419"/>
                  </a:lnTo>
                  <a:lnTo>
                    <a:pt x="1296" y="1414"/>
                  </a:lnTo>
                  <a:lnTo>
                    <a:pt x="1290" y="1414"/>
                  </a:lnTo>
                  <a:lnTo>
                    <a:pt x="1286" y="1412"/>
                  </a:lnTo>
                  <a:lnTo>
                    <a:pt x="1275" y="1410"/>
                  </a:lnTo>
                  <a:lnTo>
                    <a:pt x="1273" y="1408"/>
                  </a:lnTo>
                  <a:lnTo>
                    <a:pt x="1269" y="1410"/>
                  </a:lnTo>
                  <a:lnTo>
                    <a:pt x="1271" y="1414"/>
                  </a:lnTo>
                  <a:lnTo>
                    <a:pt x="1275" y="1416"/>
                  </a:lnTo>
                  <a:lnTo>
                    <a:pt x="1282" y="1421"/>
                  </a:lnTo>
                  <a:lnTo>
                    <a:pt x="1282" y="1425"/>
                  </a:lnTo>
                  <a:lnTo>
                    <a:pt x="1284" y="1427"/>
                  </a:lnTo>
                  <a:lnTo>
                    <a:pt x="1284" y="1427"/>
                  </a:lnTo>
                  <a:close/>
                  <a:moveTo>
                    <a:pt x="1284" y="1518"/>
                  </a:moveTo>
                  <a:lnTo>
                    <a:pt x="1279" y="1516"/>
                  </a:lnTo>
                  <a:lnTo>
                    <a:pt x="1279" y="1511"/>
                  </a:lnTo>
                  <a:lnTo>
                    <a:pt x="1269" y="1509"/>
                  </a:lnTo>
                  <a:lnTo>
                    <a:pt x="1267" y="1509"/>
                  </a:lnTo>
                  <a:lnTo>
                    <a:pt x="1267" y="1507"/>
                  </a:lnTo>
                  <a:lnTo>
                    <a:pt x="1265" y="1505"/>
                  </a:lnTo>
                  <a:lnTo>
                    <a:pt x="1263" y="1505"/>
                  </a:lnTo>
                  <a:lnTo>
                    <a:pt x="1263" y="1501"/>
                  </a:lnTo>
                  <a:lnTo>
                    <a:pt x="1260" y="1501"/>
                  </a:lnTo>
                  <a:lnTo>
                    <a:pt x="1260" y="1499"/>
                  </a:lnTo>
                  <a:lnTo>
                    <a:pt x="1258" y="1497"/>
                  </a:lnTo>
                  <a:lnTo>
                    <a:pt x="1256" y="1497"/>
                  </a:lnTo>
                  <a:lnTo>
                    <a:pt x="1254" y="1494"/>
                  </a:lnTo>
                  <a:lnTo>
                    <a:pt x="1256" y="1492"/>
                  </a:lnTo>
                  <a:lnTo>
                    <a:pt x="1263" y="1486"/>
                  </a:lnTo>
                  <a:lnTo>
                    <a:pt x="1265" y="1490"/>
                  </a:lnTo>
                  <a:lnTo>
                    <a:pt x="1263" y="1492"/>
                  </a:lnTo>
                  <a:lnTo>
                    <a:pt x="1263" y="1494"/>
                  </a:lnTo>
                  <a:lnTo>
                    <a:pt x="1263" y="1497"/>
                  </a:lnTo>
                  <a:lnTo>
                    <a:pt x="1263" y="1499"/>
                  </a:lnTo>
                  <a:lnTo>
                    <a:pt x="1267" y="1501"/>
                  </a:lnTo>
                  <a:lnTo>
                    <a:pt x="1267" y="1499"/>
                  </a:lnTo>
                  <a:lnTo>
                    <a:pt x="1269" y="1499"/>
                  </a:lnTo>
                  <a:lnTo>
                    <a:pt x="1275" y="1503"/>
                  </a:lnTo>
                  <a:lnTo>
                    <a:pt x="1277" y="1503"/>
                  </a:lnTo>
                  <a:lnTo>
                    <a:pt x="1279" y="1505"/>
                  </a:lnTo>
                  <a:lnTo>
                    <a:pt x="1284" y="1505"/>
                  </a:lnTo>
                  <a:lnTo>
                    <a:pt x="1286" y="1503"/>
                  </a:lnTo>
                  <a:lnTo>
                    <a:pt x="1290" y="1503"/>
                  </a:lnTo>
                  <a:lnTo>
                    <a:pt x="1296" y="1503"/>
                  </a:lnTo>
                  <a:lnTo>
                    <a:pt x="1294" y="1505"/>
                  </a:lnTo>
                  <a:lnTo>
                    <a:pt x="1290" y="1505"/>
                  </a:lnTo>
                  <a:lnTo>
                    <a:pt x="1288" y="1509"/>
                  </a:lnTo>
                  <a:lnTo>
                    <a:pt x="1288" y="1511"/>
                  </a:lnTo>
                  <a:lnTo>
                    <a:pt x="1288" y="1516"/>
                  </a:lnTo>
                  <a:lnTo>
                    <a:pt x="1284" y="1518"/>
                  </a:lnTo>
                  <a:lnTo>
                    <a:pt x="1284" y="1518"/>
                  </a:lnTo>
                  <a:close/>
                  <a:moveTo>
                    <a:pt x="1313" y="1530"/>
                  </a:moveTo>
                  <a:lnTo>
                    <a:pt x="1311" y="1528"/>
                  </a:lnTo>
                  <a:lnTo>
                    <a:pt x="1305" y="1524"/>
                  </a:lnTo>
                  <a:lnTo>
                    <a:pt x="1305" y="1520"/>
                  </a:lnTo>
                  <a:lnTo>
                    <a:pt x="1305" y="1518"/>
                  </a:lnTo>
                  <a:lnTo>
                    <a:pt x="1305" y="1513"/>
                  </a:lnTo>
                  <a:lnTo>
                    <a:pt x="1311" y="1511"/>
                  </a:lnTo>
                  <a:lnTo>
                    <a:pt x="1315" y="1505"/>
                  </a:lnTo>
                  <a:lnTo>
                    <a:pt x="1317" y="1503"/>
                  </a:lnTo>
                  <a:lnTo>
                    <a:pt x="1319" y="1499"/>
                  </a:lnTo>
                  <a:lnTo>
                    <a:pt x="1324" y="1494"/>
                  </a:lnTo>
                  <a:lnTo>
                    <a:pt x="1326" y="1492"/>
                  </a:lnTo>
                  <a:lnTo>
                    <a:pt x="1328" y="1490"/>
                  </a:lnTo>
                  <a:lnTo>
                    <a:pt x="1328" y="1492"/>
                  </a:lnTo>
                  <a:lnTo>
                    <a:pt x="1326" y="1497"/>
                  </a:lnTo>
                  <a:lnTo>
                    <a:pt x="1330" y="1497"/>
                  </a:lnTo>
                  <a:lnTo>
                    <a:pt x="1330" y="1499"/>
                  </a:lnTo>
                  <a:lnTo>
                    <a:pt x="1326" y="1505"/>
                  </a:lnTo>
                  <a:lnTo>
                    <a:pt x="1324" y="1509"/>
                  </a:lnTo>
                  <a:lnTo>
                    <a:pt x="1328" y="1509"/>
                  </a:lnTo>
                  <a:lnTo>
                    <a:pt x="1330" y="1513"/>
                  </a:lnTo>
                  <a:lnTo>
                    <a:pt x="1328" y="1516"/>
                  </a:lnTo>
                  <a:lnTo>
                    <a:pt x="1328" y="1518"/>
                  </a:lnTo>
                  <a:lnTo>
                    <a:pt x="1330" y="1516"/>
                  </a:lnTo>
                  <a:lnTo>
                    <a:pt x="1330" y="1511"/>
                  </a:lnTo>
                  <a:lnTo>
                    <a:pt x="1334" y="1511"/>
                  </a:lnTo>
                  <a:lnTo>
                    <a:pt x="1336" y="1513"/>
                  </a:lnTo>
                  <a:lnTo>
                    <a:pt x="1338" y="1518"/>
                  </a:lnTo>
                  <a:lnTo>
                    <a:pt x="1338" y="1520"/>
                  </a:lnTo>
                  <a:lnTo>
                    <a:pt x="1334" y="1520"/>
                  </a:lnTo>
                  <a:lnTo>
                    <a:pt x="1332" y="1522"/>
                  </a:lnTo>
                  <a:lnTo>
                    <a:pt x="1328" y="1522"/>
                  </a:lnTo>
                  <a:lnTo>
                    <a:pt x="1322" y="1528"/>
                  </a:lnTo>
                  <a:lnTo>
                    <a:pt x="1317" y="1528"/>
                  </a:lnTo>
                  <a:lnTo>
                    <a:pt x="1317" y="1526"/>
                  </a:lnTo>
                  <a:lnTo>
                    <a:pt x="1315" y="1526"/>
                  </a:lnTo>
                  <a:lnTo>
                    <a:pt x="1315" y="1530"/>
                  </a:lnTo>
                  <a:lnTo>
                    <a:pt x="1313" y="1530"/>
                  </a:lnTo>
                  <a:lnTo>
                    <a:pt x="1313" y="1530"/>
                  </a:lnTo>
                  <a:close/>
                  <a:moveTo>
                    <a:pt x="1005" y="1290"/>
                  </a:moveTo>
                  <a:lnTo>
                    <a:pt x="1005" y="1294"/>
                  </a:lnTo>
                  <a:lnTo>
                    <a:pt x="1005" y="1294"/>
                  </a:lnTo>
                  <a:lnTo>
                    <a:pt x="1008" y="1294"/>
                  </a:lnTo>
                  <a:lnTo>
                    <a:pt x="1008" y="1288"/>
                  </a:lnTo>
                  <a:lnTo>
                    <a:pt x="1005" y="1290"/>
                  </a:lnTo>
                  <a:lnTo>
                    <a:pt x="1005" y="1290"/>
                  </a:lnTo>
                  <a:lnTo>
                    <a:pt x="1005" y="1290"/>
                  </a:lnTo>
                  <a:close/>
                  <a:moveTo>
                    <a:pt x="1003" y="1334"/>
                  </a:moveTo>
                  <a:lnTo>
                    <a:pt x="1005" y="1332"/>
                  </a:lnTo>
                  <a:lnTo>
                    <a:pt x="1008" y="1330"/>
                  </a:lnTo>
                  <a:lnTo>
                    <a:pt x="1010" y="1330"/>
                  </a:lnTo>
                  <a:lnTo>
                    <a:pt x="1010" y="1332"/>
                  </a:lnTo>
                  <a:lnTo>
                    <a:pt x="1005" y="1334"/>
                  </a:lnTo>
                  <a:lnTo>
                    <a:pt x="1003" y="1334"/>
                  </a:lnTo>
                  <a:lnTo>
                    <a:pt x="1003" y="1334"/>
                  </a:lnTo>
                  <a:close/>
                  <a:moveTo>
                    <a:pt x="967" y="1303"/>
                  </a:moveTo>
                  <a:lnTo>
                    <a:pt x="972" y="1298"/>
                  </a:lnTo>
                  <a:lnTo>
                    <a:pt x="974" y="1298"/>
                  </a:lnTo>
                  <a:lnTo>
                    <a:pt x="974" y="1296"/>
                  </a:lnTo>
                  <a:lnTo>
                    <a:pt x="976" y="1294"/>
                  </a:lnTo>
                  <a:lnTo>
                    <a:pt x="980" y="1294"/>
                  </a:lnTo>
                  <a:lnTo>
                    <a:pt x="982" y="1296"/>
                  </a:lnTo>
                  <a:lnTo>
                    <a:pt x="984" y="1296"/>
                  </a:lnTo>
                  <a:lnTo>
                    <a:pt x="989" y="1298"/>
                  </a:lnTo>
                  <a:lnTo>
                    <a:pt x="991" y="1303"/>
                  </a:lnTo>
                  <a:lnTo>
                    <a:pt x="991" y="1305"/>
                  </a:lnTo>
                  <a:lnTo>
                    <a:pt x="991" y="1309"/>
                  </a:lnTo>
                  <a:lnTo>
                    <a:pt x="980" y="1307"/>
                  </a:lnTo>
                  <a:lnTo>
                    <a:pt x="978" y="1305"/>
                  </a:lnTo>
                  <a:lnTo>
                    <a:pt x="974" y="1305"/>
                  </a:lnTo>
                  <a:lnTo>
                    <a:pt x="974" y="1307"/>
                  </a:lnTo>
                  <a:lnTo>
                    <a:pt x="974" y="1309"/>
                  </a:lnTo>
                  <a:lnTo>
                    <a:pt x="972" y="1307"/>
                  </a:lnTo>
                  <a:lnTo>
                    <a:pt x="972" y="1305"/>
                  </a:lnTo>
                  <a:lnTo>
                    <a:pt x="967" y="1305"/>
                  </a:lnTo>
                  <a:lnTo>
                    <a:pt x="967" y="1303"/>
                  </a:lnTo>
                  <a:lnTo>
                    <a:pt x="967" y="1303"/>
                  </a:lnTo>
                  <a:close/>
                  <a:moveTo>
                    <a:pt x="152" y="1320"/>
                  </a:moveTo>
                  <a:lnTo>
                    <a:pt x="156" y="1322"/>
                  </a:lnTo>
                  <a:lnTo>
                    <a:pt x="160" y="1328"/>
                  </a:lnTo>
                  <a:lnTo>
                    <a:pt x="158" y="1330"/>
                  </a:lnTo>
                  <a:lnTo>
                    <a:pt x="152" y="1324"/>
                  </a:lnTo>
                  <a:lnTo>
                    <a:pt x="152" y="1320"/>
                  </a:lnTo>
                  <a:lnTo>
                    <a:pt x="152" y="1320"/>
                  </a:lnTo>
                  <a:close/>
                  <a:moveTo>
                    <a:pt x="145" y="1311"/>
                  </a:moveTo>
                  <a:lnTo>
                    <a:pt x="143" y="1305"/>
                  </a:lnTo>
                  <a:lnTo>
                    <a:pt x="145" y="1303"/>
                  </a:lnTo>
                  <a:lnTo>
                    <a:pt x="145" y="1311"/>
                  </a:lnTo>
                  <a:lnTo>
                    <a:pt x="145" y="1311"/>
                  </a:lnTo>
                  <a:close/>
                  <a:moveTo>
                    <a:pt x="122" y="1290"/>
                  </a:moveTo>
                  <a:lnTo>
                    <a:pt x="129" y="1294"/>
                  </a:lnTo>
                  <a:lnTo>
                    <a:pt x="129" y="1290"/>
                  </a:lnTo>
                  <a:lnTo>
                    <a:pt x="122" y="1290"/>
                  </a:lnTo>
                  <a:lnTo>
                    <a:pt x="122" y="1290"/>
                  </a:lnTo>
                  <a:close/>
                  <a:moveTo>
                    <a:pt x="89" y="1277"/>
                  </a:moveTo>
                  <a:lnTo>
                    <a:pt x="91" y="1282"/>
                  </a:lnTo>
                  <a:lnTo>
                    <a:pt x="93" y="1282"/>
                  </a:lnTo>
                  <a:lnTo>
                    <a:pt x="95" y="1288"/>
                  </a:lnTo>
                  <a:lnTo>
                    <a:pt x="103" y="1288"/>
                  </a:lnTo>
                  <a:lnTo>
                    <a:pt x="101" y="1290"/>
                  </a:lnTo>
                  <a:lnTo>
                    <a:pt x="95" y="1290"/>
                  </a:lnTo>
                  <a:lnTo>
                    <a:pt x="93" y="1294"/>
                  </a:lnTo>
                  <a:lnTo>
                    <a:pt x="95" y="1296"/>
                  </a:lnTo>
                  <a:lnTo>
                    <a:pt x="93" y="1301"/>
                  </a:lnTo>
                  <a:lnTo>
                    <a:pt x="93" y="1303"/>
                  </a:lnTo>
                  <a:lnTo>
                    <a:pt x="99" y="1301"/>
                  </a:lnTo>
                  <a:lnTo>
                    <a:pt x="99" y="1305"/>
                  </a:lnTo>
                  <a:lnTo>
                    <a:pt x="103" y="1305"/>
                  </a:lnTo>
                  <a:lnTo>
                    <a:pt x="103" y="1307"/>
                  </a:lnTo>
                  <a:lnTo>
                    <a:pt x="108" y="1311"/>
                  </a:lnTo>
                  <a:lnTo>
                    <a:pt x="112" y="1309"/>
                  </a:lnTo>
                  <a:lnTo>
                    <a:pt x="105" y="1315"/>
                  </a:lnTo>
                  <a:lnTo>
                    <a:pt x="108" y="1320"/>
                  </a:lnTo>
                  <a:lnTo>
                    <a:pt x="112" y="1317"/>
                  </a:lnTo>
                  <a:lnTo>
                    <a:pt x="112" y="1315"/>
                  </a:lnTo>
                  <a:lnTo>
                    <a:pt x="116" y="1313"/>
                  </a:lnTo>
                  <a:lnTo>
                    <a:pt x="116" y="1317"/>
                  </a:lnTo>
                  <a:lnTo>
                    <a:pt x="112" y="1322"/>
                  </a:lnTo>
                  <a:lnTo>
                    <a:pt x="112" y="1324"/>
                  </a:lnTo>
                  <a:lnTo>
                    <a:pt x="114" y="1324"/>
                  </a:lnTo>
                  <a:lnTo>
                    <a:pt x="116" y="1328"/>
                  </a:lnTo>
                  <a:lnTo>
                    <a:pt x="122" y="1328"/>
                  </a:lnTo>
                  <a:lnTo>
                    <a:pt x="122" y="1330"/>
                  </a:lnTo>
                  <a:lnTo>
                    <a:pt x="124" y="1332"/>
                  </a:lnTo>
                  <a:lnTo>
                    <a:pt x="127" y="1334"/>
                  </a:lnTo>
                  <a:lnTo>
                    <a:pt x="124" y="1339"/>
                  </a:lnTo>
                  <a:lnTo>
                    <a:pt x="129" y="1343"/>
                  </a:lnTo>
                  <a:lnTo>
                    <a:pt x="133" y="1341"/>
                  </a:lnTo>
                  <a:lnTo>
                    <a:pt x="135" y="1343"/>
                  </a:lnTo>
                  <a:lnTo>
                    <a:pt x="137" y="1343"/>
                  </a:lnTo>
                  <a:lnTo>
                    <a:pt x="133" y="1349"/>
                  </a:lnTo>
                  <a:lnTo>
                    <a:pt x="139" y="1355"/>
                  </a:lnTo>
                  <a:lnTo>
                    <a:pt x="143" y="1355"/>
                  </a:lnTo>
                  <a:lnTo>
                    <a:pt x="143" y="1360"/>
                  </a:lnTo>
                  <a:lnTo>
                    <a:pt x="156" y="1366"/>
                  </a:lnTo>
                  <a:lnTo>
                    <a:pt x="158" y="1364"/>
                  </a:lnTo>
                  <a:lnTo>
                    <a:pt x="162" y="1366"/>
                  </a:lnTo>
                  <a:lnTo>
                    <a:pt x="158" y="1355"/>
                  </a:lnTo>
                  <a:lnTo>
                    <a:pt x="160" y="1349"/>
                  </a:lnTo>
                  <a:lnTo>
                    <a:pt x="158" y="1347"/>
                  </a:lnTo>
                  <a:lnTo>
                    <a:pt x="160" y="1339"/>
                  </a:lnTo>
                  <a:lnTo>
                    <a:pt x="156" y="1334"/>
                  </a:lnTo>
                  <a:lnTo>
                    <a:pt x="148" y="1328"/>
                  </a:lnTo>
                  <a:lnTo>
                    <a:pt x="145" y="1317"/>
                  </a:lnTo>
                  <a:lnTo>
                    <a:pt x="141" y="1309"/>
                  </a:lnTo>
                  <a:lnTo>
                    <a:pt x="141" y="1303"/>
                  </a:lnTo>
                  <a:lnTo>
                    <a:pt x="139" y="1301"/>
                  </a:lnTo>
                  <a:lnTo>
                    <a:pt x="135" y="1301"/>
                  </a:lnTo>
                  <a:lnTo>
                    <a:pt x="129" y="1296"/>
                  </a:lnTo>
                  <a:lnTo>
                    <a:pt x="124" y="1296"/>
                  </a:lnTo>
                  <a:lnTo>
                    <a:pt x="120" y="1294"/>
                  </a:lnTo>
                  <a:lnTo>
                    <a:pt x="118" y="1290"/>
                  </a:lnTo>
                  <a:lnTo>
                    <a:pt x="112" y="1288"/>
                  </a:lnTo>
                  <a:lnTo>
                    <a:pt x="108" y="1284"/>
                  </a:lnTo>
                  <a:lnTo>
                    <a:pt x="108" y="1279"/>
                  </a:lnTo>
                  <a:lnTo>
                    <a:pt x="103" y="1282"/>
                  </a:lnTo>
                  <a:lnTo>
                    <a:pt x="101" y="1275"/>
                  </a:lnTo>
                  <a:lnTo>
                    <a:pt x="97" y="1275"/>
                  </a:lnTo>
                  <a:lnTo>
                    <a:pt x="95" y="1277"/>
                  </a:lnTo>
                  <a:lnTo>
                    <a:pt x="89" y="1277"/>
                  </a:lnTo>
                  <a:lnTo>
                    <a:pt x="89" y="1277"/>
                  </a:lnTo>
                  <a:close/>
                  <a:moveTo>
                    <a:pt x="124" y="1286"/>
                  </a:moveTo>
                  <a:lnTo>
                    <a:pt x="129" y="1286"/>
                  </a:lnTo>
                  <a:lnTo>
                    <a:pt x="129" y="1284"/>
                  </a:lnTo>
                  <a:lnTo>
                    <a:pt x="131" y="1286"/>
                  </a:lnTo>
                  <a:lnTo>
                    <a:pt x="129" y="1288"/>
                  </a:lnTo>
                  <a:lnTo>
                    <a:pt x="124" y="1288"/>
                  </a:lnTo>
                  <a:lnTo>
                    <a:pt x="124" y="1286"/>
                  </a:lnTo>
                  <a:lnTo>
                    <a:pt x="124" y="1286"/>
                  </a:lnTo>
                  <a:close/>
                  <a:moveTo>
                    <a:pt x="122" y="1282"/>
                  </a:moveTo>
                  <a:lnTo>
                    <a:pt x="124" y="1279"/>
                  </a:lnTo>
                  <a:lnTo>
                    <a:pt x="127" y="1282"/>
                  </a:lnTo>
                  <a:lnTo>
                    <a:pt x="122" y="1282"/>
                  </a:lnTo>
                  <a:lnTo>
                    <a:pt x="122" y="1282"/>
                  </a:lnTo>
                  <a:close/>
                  <a:moveTo>
                    <a:pt x="99" y="1195"/>
                  </a:moveTo>
                  <a:lnTo>
                    <a:pt x="99" y="1199"/>
                  </a:lnTo>
                  <a:lnTo>
                    <a:pt x="101" y="1197"/>
                  </a:lnTo>
                  <a:lnTo>
                    <a:pt x="99" y="1195"/>
                  </a:lnTo>
                  <a:lnTo>
                    <a:pt x="99" y="1195"/>
                  </a:lnTo>
                  <a:close/>
                  <a:moveTo>
                    <a:pt x="110" y="1235"/>
                  </a:moveTo>
                  <a:lnTo>
                    <a:pt x="110" y="1231"/>
                  </a:lnTo>
                  <a:lnTo>
                    <a:pt x="112" y="1231"/>
                  </a:lnTo>
                  <a:lnTo>
                    <a:pt x="112" y="1233"/>
                  </a:lnTo>
                  <a:lnTo>
                    <a:pt x="110" y="1235"/>
                  </a:lnTo>
                  <a:lnTo>
                    <a:pt x="110" y="1235"/>
                  </a:lnTo>
                  <a:lnTo>
                    <a:pt x="110" y="1235"/>
                  </a:lnTo>
                  <a:close/>
                  <a:moveTo>
                    <a:pt x="108" y="1248"/>
                  </a:moveTo>
                  <a:lnTo>
                    <a:pt x="105" y="1250"/>
                  </a:lnTo>
                  <a:lnTo>
                    <a:pt x="105" y="1254"/>
                  </a:lnTo>
                  <a:lnTo>
                    <a:pt x="108" y="1256"/>
                  </a:lnTo>
                  <a:lnTo>
                    <a:pt x="110" y="1252"/>
                  </a:lnTo>
                  <a:lnTo>
                    <a:pt x="108" y="1248"/>
                  </a:lnTo>
                  <a:lnTo>
                    <a:pt x="108" y="1248"/>
                  </a:lnTo>
                  <a:close/>
                  <a:moveTo>
                    <a:pt x="112" y="1244"/>
                  </a:moveTo>
                  <a:lnTo>
                    <a:pt x="114" y="1237"/>
                  </a:lnTo>
                  <a:lnTo>
                    <a:pt x="112" y="1237"/>
                  </a:lnTo>
                  <a:lnTo>
                    <a:pt x="108" y="1239"/>
                  </a:lnTo>
                  <a:lnTo>
                    <a:pt x="108" y="1244"/>
                  </a:lnTo>
                  <a:lnTo>
                    <a:pt x="110" y="1244"/>
                  </a:lnTo>
                  <a:lnTo>
                    <a:pt x="110" y="1244"/>
                  </a:lnTo>
                  <a:lnTo>
                    <a:pt x="112" y="1244"/>
                  </a:lnTo>
                  <a:lnTo>
                    <a:pt x="112" y="1244"/>
                  </a:lnTo>
                  <a:close/>
                  <a:moveTo>
                    <a:pt x="116" y="1239"/>
                  </a:moveTo>
                  <a:lnTo>
                    <a:pt x="120" y="1233"/>
                  </a:lnTo>
                  <a:lnTo>
                    <a:pt x="122" y="1233"/>
                  </a:lnTo>
                  <a:lnTo>
                    <a:pt x="127" y="1229"/>
                  </a:lnTo>
                  <a:lnTo>
                    <a:pt x="131" y="1227"/>
                  </a:lnTo>
                  <a:lnTo>
                    <a:pt x="131" y="1229"/>
                  </a:lnTo>
                  <a:lnTo>
                    <a:pt x="124" y="1235"/>
                  </a:lnTo>
                  <a:lnTo>
                    <a:pt x="122" y="1235"/>
                  </a:lnTo>
                  <a:lnTo>
                    <a:pt x="118" y="1239"/>
                  </a:lnTo>
                  <a:lnTo>
                    <a:pt x="116" y="1239"/>
                  </a:lnTo>
                  <a:lnTo>
                    <a:pt x="116" y="1239"/>
                  </a:lnTo>
                  <a:close/>
                  <a:moveTo>
                    <a:pt x="112" y="1218"/>
                  </a:moveTo>
                  <a:lnTo>
                    <a:pt x="112" y="1214"/>
                  </a:lnTo>
                  <a:lnTo>
                    <a:pt x="116" y="1210"/>
                  </a:lnTo>
                  <a:lnTo>
                    <a:pt x="116" y="1214"/>
                  </a:lnTo>
                  <a:lnTo>
                    <a:pt x="114" y="1216"/>
                  </a:lnTo>
                  <a:lnTo>
                    <a:pt x="114" y="1216"/>
                  </a:lnTo>
                  <a:lnTo>
                    <a:pt x="112" y="1218"/>
                  </a:lnTo>
                  <a:lnTo>
                    <a:pt x="112" y="1218"/>
                  </a:lnTo>
                  <a:close/>
                  <a:moveTo>
                    <a:pt x="103" y="1216"/>
                  </a:moveTo>
                  <a:lnTo>
                    <a:pt x="110" y="1218"/>
                  </a:lnTo>
                  <a:lnTo>
                    <a:pt x="110" y="1216"/>
                  </a:lnTo>
                  <a:lnTo>
                    <a:pt x="110" y="1214"/>
                  </a:lnTo>
                  <a:lnTo>
                    <a:pt x="103" y="1216"/>
                  </a:lnTo>
                  <a:lnTo>
                    <a:pt x="103" y="1216"/>
                  </a:lnTo>
                  <a:close/>
                  <a:moveTo>
                    <a:pt x="99" y="1204"/>
                  </a:moveTo>
                  <a:lnTo>
                    <a:pt x="97" y="1212"/>
                  </a:lnTo>
                  <a:lnTo>
                    <a:pt x="101" y="1214"/>
                  </a:lnTo>
                  <a:lnTo>
                    <a:pt x="101" y="1216"/>
                  </a:lnTo>
                  <a:lnTo>
                    <a:pt x="103" y="1212"/>
                  </a:lnTo>
                  <a:lnTo>
                    <a:pt x="101" y="1208"/>
                  </a:lnTo>
                  <a:lnTo>
                    <a:pt x="99" y="1204"/>
                  </a:lnTo>
                  <a:lnTo>
                    <a:pt x="99" y="1204"/>
                  </a:lnTo>
                  <a:close/>
                  <a:moveTo>
                    <a:pt x="101" y="1202"/>
                  </a:moveTo>
                  <a:lnTo>
                    <a:pt x="105" y="1202"/>
                  </a:lnTo>
                  <a:lnTo>
                    <a:pt x="103" y="1204"/>
                  </a:lnTo>
                  <a:lnTo>
                    <a:pt x="103" y="1208"/>
                  </a:lnTo>
                  <a:lnTo>
                    <a:pt x="108" y="1208"/>
                  </a:lnTo>
                  <a:lnTo>
                    <a:pt x="110" y="1204"/>
                  </a:lnTo>
                  <a:lnTo>
                    <a:pt x="110" y="1208"/>
                  </a:lnTo>
                  <a:lnTo>
                    <a:pt x="110" y="1212"/>
                  </a:lnTo>
                  <a:lnTo>
                    <a:pt x="114" y="1208"/>
                  </a:lnTo>
                  <a:lnTo>
                    <a:pt x="114" y="1199"/>
                  </a:lnTo>
                  <a:lnTo>
                    <a:pt x="110" y="1197"/>
                  </a:lnTo>
                  <a:lnTo>
                    <a:pt x="105" y="1197"/>
                  </a:lnTo>
                  <a:lnTo>
                    <a:pt x="101" y="1202"/>
                  </a:lnTo>
                  <a:lnTo>
                    <a:pt x="101" y="1202"/>
                  </a:lnTo>
                  <a:close/>
                  <a:moveTo>
                    <a:pt x="101" y="1193"/>
                  </a:moveTo>
                  <a:lnTo>
                    <a:pt x="103" y="1195"/>
                  </a:lnTo>
                  <a:lnTo>
                    <a:pt x="105" y="1193"/>
                  </a:lnTo>
                  <a:lnTo>
                    <a:pt x="103" y="1191"/>
                  </a:lnTo>
                  <a:lnTo>
                    <a:pt x="101" y="1193"/>
                  </a:lnTo>
                  <a:lnTo>
                    <a:pt x="101" y="1193"/>
                  </a:lnTo>
                  <a:close/>
                  <a:moveTo>
                    <a:pt x="110" y="1187"/>
                  </a:moveTo>
                  <a:lnTo>
                    <a:pt x="110" y="1180"/>
                  </a:lnTo>
                  <a:lnTo>
                    <a:pt x="114" y="1178"/>
                  </a:lnTo>
                  <a:lnTo>
                    <a:pt x="116" y="1178"/>
                  </a:lnTo>
                  <a:lnTo>
                    <a:pt x="116" y="1183"/>
                  </a:lnTo>
                  <a:lnTo>
                    <a:pt x="112" y="1185"/>
                  </a:lnTo>
                  <a:lnTo>
                    <a:pt x="110" y="1187"/>
                  </a:lnTo>
                  <a:lnTo>
                    <a:pt x="110" y="1187"/>
                  </a:lnTo>
                  <a:close/>
                  <a:moveTo>
                    <a:pt x="84" y="1174"/>
                  </a:moveTo>
                  <a:lnTo>
                    <a:pt x="93" y="1185"/>
                  </a:lnTo>
                  <a:lnTo>
                    <a:pt x="95" y="1189"/>
                  </a:lnTo>
                  <a:lnTo>
                    <a:pt x="95" y="1193"/>
                  </a:lnTo>
                  <a:lnTo>
                    <a:pt x="91" y="1191"/>
                  </a:lnTo>
                  <a:lnTo>
                    <a:pt x="91" y="1187"/>
                  </a:lnTo>
                  <a:lnTo>
                    <a:pt x="84" y="1180"/>
                  </a:lnTo>
                  <a:lnTo>
                    <a:pt x="84" y="1176"/>
                  </a:lnTo>
                  <a:lnTo>
                    <a:pt x="84" y="1176"/>
                  </a:lnTo>
                  <a:lnTo>
                    <a:pt x="84" y="1174"/>
                  </a:lnTo>
                  <a:lnTo>
                    <a:pt x="84" y="1174"/>
                  </a:lnTo>
                  <a:close/>
                  <a:moveTo>
                    <a:pt x="93" y="1170"/>
                  </a:moveTo>
                  <a:lnTo>
                    <a:pt x="93" y="1176"/>
                  </a:lnTo>
                  <a:lnTo>
                    <a:pt x="95" y="1180"/>
                  </a:lnTo>
                  <a:lnTo>
                    <a:pt x="97" y="1187"/>
                  </a:lnTo>
                  <a:lnTo>
                    <a:pt x="101" y="1189"/>
                  </a:lnTo>
                  <a:lnTo>
                    <a:pt x="101" y="1183"/>
                  </a:lnTo>
                  <a:lnTo>
                    <a:pt x="97" y="1174"/>
                  </a:lnTo>
                  <a:lnTo>
                    <a:pt x="95" y="1170"/>
                  </a:lnTo>
                  <a:lnTo>
                    <a:pt x="93" y="1170"/>
                  </a:lnTo>
                  <a:lnTo>
                    <a:pt x="93" y="1170"/>
                  </a:lnTo>
                  <a:lnTo>
                    <a:pt x="93" y="1170"/>
                  </a:lnTo>
                  <a:close/>
                  <a:moveTo>
                    <a:pt x="84" y="1166"/>
                  </a:moveTo>
                  <a:lnTo>
                    <a:pt x="91" y="1166"/>
                  </a:lnTo>
                  <a:lnTo>
                    <a:pt x="91" y="1168"/>
                  </a:lnTo>
                  <a:lnTo>
                    <a:pt x="95" y="1168"/>
                  </a:lnTo>
                  <a:lnTo>
                    <a:pt x="97" y="1161"/>
                  </a:lnTo>
                  <a:lnTo>
                    <a:pt x="93" y="1159"/>
                  </a:lnTo>
                  <a:lnTo>
                    <a:pt x="89" y="1161"/>
                  </a:lnTo>
                  <a:lnTo>
                    <a:pt x="84" y="1166"/>
                  </a:lnTo>
                  <a:lnTo>
                    <a:pt x="84" y="1166"/>
                  </a:lnTo>
                  <a:close/>
                  <a:moveTo>
                    <a:pt x="44" y="1168"/>
                  </a:moveTo>
                  <a:lnTo>
                    <a:pt x="42" y="1159"/>
                  </a:lnTo>
                  <a:lnTo>
                    <a:pt x="49" y="1151"/>
                  </a:lnTo>
                  <a:lnTo>
                    <a:pt x="55" y="1151"/>
                  </a:lnTo>
                  <a:lnTo>
                    <a:pt x="55" y="1157"/>
                  </a:lnTo>
                  <a:lnTo>
                    <a:pt x="57" y="1155"/>
                  </a:lnTo>
                  <a:lnTo>
                    <a:pt x="59" y="1153"/>
                  </a:lnTo>
                  <a:lnTo>
                    <a:pt x="61" y="1155"/>
                  </a:lnTo>
                  <a:lnTo>
                    <a:pt x="61" y="1157"/>
                  </a:lnTo>
                  <a:lnTo>
                    <a:pt x="61" y="1161"/>
                  </a:lnTo>
                  <a:lnTo>
                    <a:pt x="57" y="1166"/>
                  </a:lnTo>
                  <a:lnTo>
                    <a:pt x="51" y="1168"/>
                  </a:lnTo>
                  <a:lnTo>
                    <a:pt x="53" y="1170"/>
                  </a:lnTo>
                  <a:lnTo>
                    <a:pt x="53" y="1172"/>
                  </a:lnTo>
                  <a:lnTo>
                    <a:pt x="57" y="1172"/>
                  </a:lnTo>
                  <a:lnTo>
                    <a:pt x="61" y="1166"/>
                  </a:lnTo>
                  <a:lnTo>
                    <a:pt x="65" y="1159"/>
                  </a:lnTo>
                  <a:lnTo>
                    <a:pt x="72" y="1155"/>
                  </a:lnTo>
                  <a:lnTo>
                    <a:pt x="74" y="1157"/>
                  </a:lnTo>
                  <a:lnTo>
                    <a:pt x="65" y="1164"/>
                  </a:lnTo>
                  <a:lnTo>
                    <a:pt x="65" y="1170"/>
                  </a:lnTo>
                  <a:lnTo>
                    <a:pt x="61" y="1174"/>
                  </a:lnTo>
                  <a:lnTo>
                    <a:pt x="61" y="1183"/>
                  </a:lnTo>
                  <a:lnTo>
                    <a:pt x="57" y="1185"/>
                  </a:lnTo>
                  <a:lnTo>
                    <a:pt x="53" y="1185"/>
                  </a:lnTo>
                  <a:lnTo>
                    <a:pt x="49" y="1189"/>
                  </a:lnTo>
                  <a:lnTo>
                    <a:pt x="53" y="1189"/>
                  </a:lnTo>
                  <a:lnTo>
                    <a:pt x="55" y="1187"/>
                  </a:lnTo>
                  <a:lnTo>
                    <a:pt x="59" y="1187"/>
                  </a:lnTo>
                  <a:lnTo>
                    <a:pt x="61" y="1193"/>
                  </a:lnTo>
                  <a:lnTo>
                    <a:pt x="55" y="1193"/>
                  </a:lnTo>
                  <a:lnTo>
                    <a:pt x="53" y="1197"/>
                  </a:lnTo>
                  <a:lnTo>
                    <a:pt x="53" y="1202"/>
                  </a:lnTo>
                  <a:lnTo>
                    <a:pt x="53" y="1208"/>
                  </a:lnTo>
                  <a:lnTo>
                    <a:pt x="55" y="1214"/>
                  </a:lnTo>
                  <a:lnTo>
                    <a:pt x="57" y="1218"/>
                  </a:lnTo>
                  <a:lnTo>
                    <a:pt x="59" y="1218"/>
                  </a:lnTo>
                  <a:lnTo>
                    <a:pt x="61" y="1220"/>
                  </a:lnTo>
                  <a:lnTo>
                    <a:pt x="59" y="1225"/>
                  </a:lnTo>
                  <a:lnTo>
                    <a:pt x="53" y="1223"/>
                  </a:lnTo>
                  <a:lnTo>
                    <a:pt x="49" y="1210"/>
                  </a:lnTo>
                  <a:lnTo>
                    <a:pt x="46" y="1204"/>
                  </a:lnTo>
                  <a:lnTo>
                    <a:pt x="49" y="1202"/>
                  </a:lnTo>
                  <a:lnTo>
                    <a:pt x="44" y="1202"/>
                  </a:lnTo>
                  <a:lnTo>
                    <a:pt x="42" y="1197"/>
                  </a:lnTo>
                  <a:lnTo>
                    <a:pt x="44" y="1195"/>
                  </a:lnTo>
                  <a:lnTo>
                    <a:pt x="49" y="1195"/>
                  </a:lnTo>
                  <a:lnTo>
                    <a:pt x="44" y="1191"/>
                  </a:lnTo>
                  <a:lnTo>
                    <a:pt x="42" y="1191"/>
                  </a:lnTo>
                  <a:lnTo>
                    <a:pt x="44" y="1187"/>
                  </a:lnTo>
                  <a:lnTo>
                    <a:pt x="42" y="1183"/>
                  </a:lnTo>
                  <a:lnTo>
                    <a:pt x="42" y="1180"/>
                  </a:lnTo>
                  <a:lnTo>
                    <a:pt x="46" y="1180"/>
                  </a:lnTo>
                  <a:lnTo>
                    <a:pt x="49" y="1183"/>
                  </a:lnTo>
                  <a:lnTo>
                    <a:pt x="46" y="1178"/>
                  </a:lnTo>
                  <a:lnTo>
                    <a:pt x="44" y="1176"/>
                  </a:lnTo>
                  <a:lnTo>
                    <a:pt x="42" y="1174"/>
                  </a:lnTo>
                  <a:lnTo>
                    <a:pt x="42" y="1172"/>
                  </a:lnTo>
                  <a:lnTo>
                    <a:pt x="44" y="1168"/>
                  </a:lnTo>
                  <a:lnTo>
                    <a:pt x="44" y="1168"/>
                  </a:lnTo>
                  <a:close/>
                  <a:moveTo>
                    <a:pt x="91" y="1147"/>
                  </a:moveTo>
                  <a:lnTo>
                    <a:pt x="91" y="1142"/>
                  </a:lnTo>
                  <a:lnTo>
                    <a:pt x="93" y="1140"/>
                  </a:lnTo>
                  <a:lnTo>
                    <a:pt x="95" y="1145"/>
                  </a:lnTo>
                  <a:lnTo>
                    <a:pt x="91" y="1147"/>
                  </a:lnTo>
                  <a:lnTo>
                    <a:pt x="91" y="1147"/>
                  </a:lnTo>
                  <a:close/>
                  <a:moveTo>
                    <a:pt x="497" y="540"/>
                  </a:moveTo>
                  <a:lnTo>
                    <a:pt x="500" y="542"/>
                  </a:lnTo>
                  <a:lnTo>
                    <a:pt x="502" y="540"/>
                  </a:lnTo>
                  <a:lnTo>
                    <a:pt x="502" y="538"/>
                  </a:lnTo>
                  <a:lnTo>
                    <a:pt x="504" y="538"/>
                  </a:lnTo>
                  <a:lnTo>
                    <a:pt x="500" y="538"/>
                  </a:lnTo>
                  <a:lnTo>
                    <a:pt x="497" y="540"/>
                  </a:lnTo>
                  <a:lnTo>
                    <a:pt x="497" y="540"/>
                  </a:lnTo>
                  <a:close/>
                  <a:moveTo>
                    <a:pt x="460" y="502"/>
                  </a:moveTo>
                  <a:lnTo>
                    <a:pt x="462" y="502"/>
                  </a:lnTo>
                  <a:lnTo>
                    <a:pt x="466" y="500"/>
                  </a:lnTo>
                  <a:lnTo>
                    <a:pt x="466" y="495"/>
                  </a:lnTo>
                  <a:lnTo>
                    <a:pt x="462" y="498"/>
                  </a:lnTo>
                  <a:lnTo>
                    <a:pt x="460" y="502"/>
                  </a:lnTo>
                  <a:lnTo>
                    <a:pt x="460" y="502"/>
                  </a:lnTo>
                  <a:close/>
                  <a:moveTo>
                    <a:pt x="318" y="512"/>
                  </a:moveTo>
                  <a:lnTo>
                    <a:pt x="320" y="514"/>
                  </a:lnTo>
                  <a:lnTo>
                    <a:pt x="323" y="510"/>
                  </a:lnTo>
                  <a:lnTo>
                    <a:pt x="320" y="510"/>
                  </a:lnTo>
                  <a:lnTo>
                    <a:pt x="320" y="510"/>
                  </a:lnTo>
                  <a:lnTo>
                    <a:pt x="318" y="512"/>
                  </a:lnTo>
                  <a:lnTo>
                    <a:pt x="318" y="512"/>
                  </a:lnTo>
                  <a:close/>
                  <a:moveTo>
                    <a:pt x="318" y="521"/>
                  </a:moveTo>
                  <a:lnTo>
                    <a:pt x="316" y="519"/>
                  </a:lnTo>
                  <a:lnTo>
                    <a:pt x="318" y="516"/>
                  </a:lnTo>
                  <a:lnTo>
                    <a:pt x="320" y="519"/>
                  </a:lnTo>
                  <a:lnTo>
                    <a:pt x="318" y="521"/>
                  </a:lnTo>
                  <a:lnTo>
                    <a:pt x="318" y="521"/>
                  </a:lnTo>
                  <a:close/>
                  <a:moveTo>
                    <a:pt x="310" y="531"/>
                  </a:moveTo>
                  <a:lnTo>
                    <a:pt x="312" y="538"/>
                  </a:lnTo>
                  <a:lnTo>
                    <a:pt x="310" y="542"/>
                  </a:lnTo>
                  <a:lnTo>
                    <a:pt x="310" y="546"/>
                  </a:lnTo>
                  <a:lnTo>
                    <a:pt x="314" y="546"/>
                  </a:lnTo>
                  <a:lnTo>
                    <a:pt x="316" y="542"/>
                  </a:lnTo>
                  <a:lnTo>
                    <a:pt x="320" y="542"/>
                  </a:lnTo>
                  <a:lnTo>
                    <a:pt x="333" y="531"/>
                  </a:lnTo>
                  <a:lnTo>
                    <a:pt x="339" y="529"/>
                  </a:lnTo>
                  <a:lnTo>
                    <a:pt x="342" y="523"/>
                  </a:lnTo>
                  <a:lnTo>
                    <a:pt x="339" y="525"/>
                  </a:lnTo>
                  <a:lnTo>
                    <a:pt x="337" y="523"/>
                  </a:lnTo>
                  <a:lnTo>
                    <a:pt x="335" y="516"/>
                  </a:lnTo>
                  <a:lnTo>
                    <a:pt x="333" y="516"/>
                  </a:lnTo>
                  <a:lnTo>
                    <a:pt x="331" y="521"/>
                  </a:lnTo>
                  <a:lnTo>
                    <a:pt x="327" y="523"/>
                  </a:lnTo>
                  <a:lnTo>
                    <a:pt x="327" y="527"/>
                  </a:lnTo>
                  <a:lnTo>
                    <a:pt x="325" y="525"/>
                  </a:lnTo>
                  <a:lnTo>
                    <a:pt x="323" y="527"/>
                  </a:lnTo>
                  <a:lnTo>
                    <a:pt x="323" y="531"/>
                  </a:lnTo>
                  <a:lnTo>
                    <a:pt x="320" y="527"/>
                  </a:lnTo>
                  <a:lnTo>
                    <a:pt x="320" y="525"/>
                  </a:lnTo>
                  <a:lnTo>
                    <a:pt x="318" y="523"/>
                  </a:lnTo>
                  <a:lnTo>
                    <a:pt x="316" y="525"/>
                  </a:lnTo>
                  <a:lnTo>
                    <a:pt x="314" y="525"/>
                  </a:lnTo>
                  <a:lnTo>
                    <a:pt x="314" y="529"/>
                  </a:lnTo>
                  <a:lnTo>
                    <a:pt x="310" y="531"/>
                  </a:lnTo>
                  <a:lnTo>
                    <a:pt x="310" y="531"/>
                  </a:lnTo>
                  <a:close/>
                  <a:moveTo>
                    <a:pt x="297" y="544"/>
                  </a:moveTo>
                  <a:lnTo>
                    <a:pt x="297" y="540"/>
                  </a:lnTo>
                  <a:lnTo>
                    <a:pt x="297" y="533"/>
                  </a:lnTo>
                  <a:lnTo>
                    <a:pt x="293" y="535"/>
                  </a:lnTo>
                  <a:lnTo>
                    <a:pt x="293" y="540"/>
                  </a:lnTo>
                  <a:lnTo>
                    <a:pt x="291" y="542"/>
                  </a:lnTo>
                  <a:lnTo>
                    <a:pt x="293" y="542"/>
                  </a:lnTo>
                  <a:lnTo>
                    <a:pt x="293" y="542"/>
                  </a:lnTo>
                  <a:lnTo>
                    <a:pt x="297" y="544"/>
                  </a:lnTo>
                  <a:lnTo>
                    <a:pt x="297" y="544"/>
                  </a:lnTo>
                  <a:close/>
                  <a:moveTo>
                    <a:pt x="297" y="546"/>
                  </a:moveTo>
                  <a:lnTo>
                    <a:pt x="299" y="546"/>
                  </a:lnTo>
                  <a:lnTo>
                    <a:pt x="301" y="542"/>
                  </a:lnTo>
                  <a:lnTo>
                    <a:pt x="299" y="538"/>
                  </a:lnTo>
                  <a:lnTo>
                    <a:pt x="299" y="531"/>
                  </a:lnTo>
                  <a:lnTo>
                    <a:pt x="301" y="529"/>
                  </a:lnTo>
                  <a:lnTo>
                    <a:pt x="304" y="529"/>
                  </a:lnTo>
                  <a:lnTo>
                    <a:pt x="304" y="527"/>
                  </a:lnTo>
                  <a:lnTo>
                    <a:pt x="308" y="527"/>
                  </a:lnTo>
                  <a:lnTo>
                    <a:pt x="308" y="531"/>
                  </a:lnTo>
                  <a:lnTo>
                    <a:pt x="308" y="540"/>
                  </a:lnTo>
                  <a:lnTo>
                    <a:pt x="306" y="544"/>
                  </a:lnTo>
                  <a:lnTo>
                    <a:pt x="308" y="546"/>
                  </a:lnTo>
                  <a:lnTo>
                    <a:pt x="301" y="550"/>
                  </a:lnTo>
                  <a:lnTo>
                    <a:pt x="297" y="546"/>
                  </a:lnTo>
                  <a:lnTo>
                    <a:pt x="297" y="546"/>
                  </a:lnTo>
                  <a:close/>
                  <a:moveTo>
                    <a:pt x="304" y="567"/>
                  </a:moveTo>
                  <a:lnTo>
                    <a:pt x="306" y="563"/>
                  </a:lnTo>
                  <a:lnTo>
                    <a:pt x="304" y="557"/>
                  </a:lnTo>
                  <a:lnTo>
                    <a:pt x="304" y="550"/>
                  </a:lnTo>
                  <a:lnTo>
                    <a:pt x="299" y="550"/>
                  </a:lnTo>
                  <a:lnTo>
                    <a:pt x="293" y="546"/>
                  </a:lnTo>
                  <a:lnTo>
                    <a:pt x="291" y="546"/>
                  </a:lnTo>
                  <a:lnTo>
                    <a:pt x="291" y="548"/>
                  </a:lnTo>
                  <a:lnTo>
                    <a:pt x="299" y="554"/>
                  </a:lnTo>
                  <a:lnTo>
                    <a:pt x="293" y="554"/>
                  </a:lnTo>
                  <a:lnTo>
                    <a:pt x="293" y="557"/>
                  </a:lnTo>
                  <a:lnTo>
                    <a:pt x="297" y="561"/>
                  </a:lnTo>
                  <a:lnTo>
                    <a:pt x="304" y="567"/>
                  </a:lnTo>
                  <a:lnTo>
                    <a:pt x="304" y="567"/>
                  </a:lnTo>
                  <a:close/>
                  <a:moveTo>
                    <a:pt x="259" y="495"/>
                  </a:moveTo>
                  <a:lnTo>
                    <a:pt x="261" y="500"/>
                  </a:lnTo>
                  <a:lnTo>
                    <a:pt x="264" y="498"/>
                  </a:lnTo>
                  <a:lnTo>
                    <a:pt x="268" y="500"/>
                  </a:lnTo>
                  <a:lnTo>
                    <a:pt x="270" y="500"/>
                  </a:lnTo>
                  <a:lnTo>
                    <a:pt x="266" y="493"/>
                  </a:lnTo>
                  <a:lnTo>
                    <a:pt x="261" y="493"/>
                  </a:lnTo>
                  <a:lnTo>
                    <a:pt x="259" y="495"/>
                  </a:lnTo>
                  <a:lnTo>
                    <a:pt x="259" y="495"/>
                  </a:lnTo>
                  <a:close/>
                  <a:moveTo>
                    <a:pt x="175" y="1345"/>
                  </a:moveTo>
                  <a:lnTo>
                    <a:pt x="175" y="1345"/>
                  </a:lnTo>
                  <a:lnTo>
                    <a:pt x="173" y="1345"/>
                  </a:lnTo>
                  <a:lnTo>
                    <a:pt x="171" y="1339"/>
                  </a:lnTo>
                  <a:lnTo>
                    <a:pt x="175" y="1330"/>
                  </a:lnTo>
                  <a:lnTo>
                    <a:pt x="177" y="1326"/>
                  </a:lnTo>
                  <a:lnTo>
                    <a:pt x="175" y="1328"/>
                  </a:lnTo>
                  <a:lnTo>
                    <a:pt x="169" y="1330"/>
                  </a:lnTo>
                  <a:lnTo>
                    <a:pt x="164" y="1332"/>
                  </a:lnTo>
                  <a:lnTo>
                    <a:pt x="160" y="1326"/>
                  </a:lnTo>
                  <a:lnTo>
                    <a:pt x="160" y="1324"/>
                  </a:lnTo>
                  <a:lnTo>
                    <a:pt x="162" y="1324"/>
                  </a:lnTo>
                  <a:lnTo>
                    <a:pt x="164" y="1326"/>
                  </a:lnTo>
                  <a:lnTo>
                    <a:pt x="167" y="1328"/>
                  </a:lnTo>
                  <a:lnTo>
                    <a:pt x="167" y="1324"/>
                  </a:lnTo>
                  <a:lnTo>
                    <a:pt x="164" y="1322"/>
                  </a:lnTo>
                  <a:lnTo>
                    <a:pt x="164" y="1317"/>
                  </a:lnTo>
                  <a:lnTo>
                    <a:pt x="160" y="1317"/>
                  </a:lnTo>
                  <a:lnTo>
                    <a:pt x="158" y="1320"/>
                  </a:lnTo>
                  <a:lnTo>
                    <a:pt x="154" y="1317"/>
                  </a:lnTo>
                  <a:lnTo>
                    <a:pt x="152" y="1313"/>
                  </a:lnTo>
                  <a:lnTo>
                    <a:pt x="152" y="1311"/>
                  </a:lnTo>
                  <a:lnTo>
                    <a:pt x="156" y="1307"/>
                  </a:lnTo>
                  <a:lnTo>
                    <a:pt x="158" y="1303"/>
                  </a:lnTo>
                  <a:lnTo>
                    <a:pt x="162" y="1301"/>
                  </a:lnTo>
                  <a:lnTo>
                    <a:pt x="160" y="1298"/>
                  </a:lnTo>
                  <a:lnTo>
                    <a:pt x="156" y="1301"/>
                  </a:lnTo>
                  <a:lnTo>
                    <a:pt x="152" y="1301"/>
                  </a:lnTo>
                  <a:lnTo>
                    <a:pt x="152" y="1298"/>
                  </a:lnTo>
                  <a:lnTo>
                    <a:pt x="154" y="1296"/>
                  </a:lnTo>
                  <a:lnTo>
                    <a:pt x="158" y="1290"/>
                  </a:lnTo>
                  <a:lnTo>
                    <a:pt x="158" y="1284"/>
                  </a:lnTo>
                  <a:lnTo>
                    <a:pt x="160" y="1282"/>
                  </a:lnTo>
                  <a:lnTo>
                    <a:pt x="160" y="1279"/>
                  </a:lnTo>
                  <a:lnTo>
                    <a:pt x="156" y="1282"/>
                  </a:lnTo>
                  <a:lnTo>
                    <a:pt x="156" y="1284"/>
                  </a:lnTo>
                  <a:lnTo>
                    <a:pt x="154" y="1290"/>
                  </a:lnTo>
                  <a:lnTo>
                    <a:pt x="150" y="1296"/>
                  </a:lnTo>
                  <a:lnTo>
                    <a:pt x="148" y="1296"/>
                  </a:lnTo>
                  <a:lnTo>
                    <a:pt x="145" y="1296"/>
                  </a:lnTo>
                  <a:lnTo>
                    <a:pt x="143" y="1294"/>
                  </a:lnTo>
                  <a:lnTo>
                    <a:pt x="143" y="1292"/>
                  </a:lnTo>
                  <a:lnTo>
                    <a:pt x="145" y="1292"/>
                  </a:lnTo>
                  <a:lnTo>
                    <a:pt x="145" y="1290"/>
                  </a:lnTo>
                  <a:lnTo>
                    <a:pt x="141" y="1292"/>
                  </a:lnTo>
                  <a:lnTo>
                    <a:pt x="139" y="1294"/>
                  </a:lnTo>
                  <a:lnTo>
                    <a:pt x="139" y="1294"/>
                  </a:lnTo>
                  <a:lnTo>
                    <a:pt x="137" y="1292"/>
                  </a:lnTo>
                  <a:lnTo>
                    <a:pt x="135" y="1292"/>
                  </a:lnTo>
                  <a:lnTo>
                    <a:pt x="133" y="1294"/>
                  </a:lnTo>
                  <a:lnTo>
                    <a:pt x="131" y="1292"/>
                  </a:lnTo>
                  <a:lnTo>
                    <a:pt x="131" y="1292"/>
                  </a:lnTo>
                  <a:lnTo>
                    <a:pt x="133" y="1288"/>
                  </a:lnTo>
                  <a:lnTo>
                    <a:pt x="137" y="1288"/>
                  </a:lnTo>
                  <a:lnTo>
                    <a:pt x="141" y="1286"/>
                  </a:lnTo>
                  <a:lnTo>
                    <a:pt x="145" y="1284"/>
                  </a:lnTo>
                  <a:lnTo>
                    <a:pt x="148" y="1279"/>
                  </a:lnTo>
                  <a:lnTo>
                    <a:pt x="148" y="1275"/>
                  </a:lnTo>
                  <a:lnTo>
                    <a:pt x="148" y="1277"/>
                  </a:lnTo>
                  <a:lnTo>
                    <a:pt x="143" y="1282"/>
                  </a:lnTo>
                  <a:lnTo>
                    <a:pt x="141" y="1286"/>
                  </a:lnTo>
                  <a:lnTo>
                    <a:pt x="139" y="1286"/>
                  </a:lnTo>
                  <a:lnTo>
                    <a:pt x="135" y="1284"/>
                  </a:lnTo>
                  <a:lnTo>
                    <a:pt x="133" y="1282"/>
                  </a:lnTo>
                  <a:lnTo>
                    <a:pt x="129" y="1282"/>
                  </a:lnTo>
                  <a:lnTo>
                    <a:pt x="129" y="1279"/>
                  </a:lnTo>
                  <a:lnTo>
                    <a:pt x="133" y="1279"/>
                  </a:lnTo>
                  <a:lnTo>
                    <a:pt x="131" y="1277"/>
                  </a:lnTo>
                  <a:lnTo>
                    <a:pt x="127" y="1277"/>
                  </a:lnTo>
                  <a:lnTo>
                    <a:pt x="122" y="1277"/>
                  </a:lnTo>
                  <a:lnTo>
                    <a:pt x="120" y="1277"/>
                  </a:lnTo>
                  <a:lnTo>
                    <a:pt x="120" y="1279"/>
                  </a:lnTo>
                  <a:lnTo>
                    <a:pt x="114" y="1277"/>
                  </a:lnTo>
                  <a:lnTo>
                    <a:pt x="112" y="1273"/>
                  </a:lnTo>
                  <a:lnTo>
                    <a:pt x="114" y="1271"/>
                  </a:lnTo>
                  <a:lnTo>
                    <a:pt x="116" y="1273"/>
                  </a:lnTo>
                  <a:lnTo>
                    <a:pt x="120" y="1275"/>
                  </a:lnTo>
                  <a:lnTo>
                    <a:pt x="127" y="1273"/>
                  </a:lnTo>
                  <a:lnTo>
                    <a:pt x="127" y="1271"/>
                  </a:lnTo>
                  <a:lnTo>
                    <a:pt x="124" y="1271"/>
                  </a:lnTo>
                  <a:lnTo>
                    <a:pt x="118" y="1271"/>
                  </a:lnTo>
                  <a:lnTo>
                    <a:pt x="118" y="1271"/>
                  </a:lnTo>
                  <a:lnTo>
                    <a:pt x="118" y="1269"/>
                  </a:lnTo>
                  <a:lnTo>
                    <a:pt x="122" y="1271"/>
                  </a:lnTo>
                  <a:lnTo>
                    <a:pt x="124" y="1269"/>
                  </a:lnTo>
                  <a:lnTo>
                    <a:pt x="127" y="1269"/>
                  </a:lnTo>
                  <a:lnTo>
                    <a:pt x="120" y="1269"/>
                  </a:lnTo>
                  <a:lnTo>
                    <a:pt x="118" y="1267"/>
                  </a:lnTo>
                  <a:lnTo>
                    <a:pt x="114" y="1267"/>
                  </a:lnTo>
                  <a:lnTo>
                    <a:pt x="112" y="1267"/>
                  </a:lnTo>
                  <a:lnTo>
                    <a:pt x="110" y="1267"/>
                  </a:lnTo>
                  <a:lnTo>
                    <a:pt x="110" y="1263"/>
                  </a:lnTo>
                  <a:lnTo>
                    <a:pt x="114" y="1263"/>
                  </a:lnTo>
                  <a:lnTo>
                    <a:pt x="116" y="1263"/>
                  </a:lnTo>
                  <a:lnTo>
                    <a:pt x="120" y="1265"/>
                  </a:lnTo>
                  <a:lnTo>
                    <a:pt x="122" y="1263"/>
                  </a:lnTo>
                  <a:lnTo>
                    <a:pt x="118" y="1263"/>
                  </a:lnTo>
                  <a:lnTo>
                    <a:pt x="116" y="1261"/>
                  </a:lnTo>
                  <a:lnTo>
                    <a:pt x="112" y="1261"/>
                  </a:lnTo>
                  <a:lnTo>
                    <a:pt x="112" y="1258"/>
                  </a:lnTo>
                  <a:lnTo>
                    <a:pt x="116" y="1256"/>
                  </a:lnTo>
                  <a:lnTo>
                    <a:pt x="120" y="1258"/>
                  </a:lnTo>
                  <a:lnTo>
                    <a:pt x="122" y="1256"/>
                  </a:lnTo>
                  <a:lnTo>
                    <a:pt x="120" y="1256"/>
                  </a:lnTo>
                  <a:lnTo>
                    <a:pt x="120" y="1254"/>
                  </a:lnTo>
                  <a:lnTo>
                    <a:pt x="122" y="1252"/>
                  </a:lnTo>
                  <a:lnTo>
                    <a:pt x="129" y="1252"/>
                  </a:lnTo>
                  <a:lnTo>
                    <a:pt x="131" y="1252"/>
                  </a:lnTo>
                  <a:lnTo>
                    <a:pt x="133" y="1250"/>
                  </a:lnTo>
                  <a:lnTo>
                    <a:pt x="127" y="1250"/>
                  </a:lnTo>
                  <a:lnTo>
                    <a:pt x="124" y="1248"/>
                  </a:lnTo>
                  <a:lnTo>
                    <a:pt x="122" y="1248"/>
                  </a:lnTo>
                  <a:lnTo>
                    <a:pt x="120" y="1250"/>
                  </a:lnTo>
                  <a:lnTo>
                    <a:pt x="118" y="1252"/>
                  </a:lnTo>
                  <a:lnTo>
                    <a:pt x="114" y="1254"/>
                  </a:lnTo>
                  <a:lnTo>
                    <a:pt x="114" y="1252"/>
                  </a:lnTo>
                  <a:lnTo>
                    <a:pt x="114" y="1250"/>
                  </a:lnTo>
                  <a:lnTo>
                    <a:pt x="114" y="1248"/>
                  </a:lnTo>
                  <a:lnTo>
                    <a:pt x="114" y="1244"/>
                  </a:lnTo>
                  <a:lnTo>
                    <a:pt x="120" y="1242"/>
                  </a:lnTo>
                  <a:lnTo>
                    <a:pt x="122" y="1239"/>
                  </a:lnTo>
                  <a:lnTo>
                    <a:pt x="131" y="1233"/>
                  </a:lnTo>
                  <a:lnTo>
                    <a:pt x="133" y="1231"/>
                  </a:lnTo>
                  <a:lnTo>
                    <a:pt x="135" y="1233"/>
                  </a:lnTo>
                  <a:lnTo>
                    <a:pt x="135" y="1239"/>
                  </a:lnTo>
                  <a:lnTo>
                    <a:pt x="137" y="1242"/>
                  </a:lnTo>
                  <a:lnTo>
                    <a:pt x="139" y="1242"/>
                  </a:lnTo>
                  <a:lnTo>
                    <a:pt x="137" y="1235"/>
                  </a:lnTo>
                  <a:lnTo>
                    <a:pt x="137" y="1231"/>
                  </a:lnTo>
                  <a:lnTo>
                    <a:pt x="141" y="1229"/>
                  </a:lnTo>
                  <a:lnTo>
                    <a:pt x="145" y="1229"/>
                  </a:lnTo>
                  <a:lnTo>
                    <a:pt x="141" y="1227"/>
                  </a:lnTo>
                  <a:lnTo>
                    <a:pt x="137" y="1227"/>
                  </a:lnTo>
                  <a:lnTo>
                    <a:pt x="135" y="1229"/>
                  </a:lnTo>
                  <a:lnTo>
                    <a:pt x="133" y="1227"/>
                  </a:lnTo>
                  <a:lnTo>
                    <a:pt x="135" y="1223"/>
                  </a:lnTo>
                  <a:lnTo>
                    <a:pt x="137" y="1223"/>
                  </a:lnTo>
                  <a:lnTo>
                    <a:pt x="141" y="1218"/>
                  </a:lnTo>
                  <a:lnTo>
                    <a:pt x="145" y="1214"/>
                  </a:lnTo>
                  <a:lnTo>
                    <a:pt x="143" y="1212"/>
                  </a:lnTo>
                  <a:lnTo>
                    <a:pt x="143" y="1212"/>
                  </a:lnTo>
                  <a:lnTo>
                    <a:pt x="141" y="1216"/>
                  </a:lnTo>
                  <a:lnTo>
                    <a:pt x="139" y="1218"/>
                  </a:lnTo>
                  <a:lnTo>
                    <a:pt x="135" y="1218"/>
                  </a:lnTo>
                  <a:lnTo>
                    <a:pt x="131" y="1223"/>
                  </a:lnTo>
                  <a:lnTo>
                    <a:pt x="124" y="1227"/>
                  </a:lnTo>
                  <a:lnTo>
                    <a:pt x="120" y="1229"/>
                  </a:lnTo>
                  <a:lnTo>
                    <a:pt x="116" y="1227"/>
                  </a:lnTo>
                  <a:lnTo>
                    <a:pt x="118" y="1225"/>
                  </a:lnTo>
                  <a:lnTo>
                    <a:pt x="120" y="1223"/>
                  </a:lnTo>
                  <a:lnTo>
                    <a:pt x="118" y="1223"/>
                  </a:lnTo>
                  <a:lnTo>
                    <a:pt x="112" y="1225"/>
                  </a:lnTo>
                  <a:lnTo>
                    <a:pt x="110" y="1223"/>
                  </a:lnTo>
                  <a:lnTo>
                    <a:pt x="112" y="1220"/>
                  </a:lnTo>
                  <a:lnTo>
                    <a:pt x="116" y="1218"/>
                  </a:lnTo>
                  <a:lnTo>
                    <a:pt x="120" y="1216"/>
                  </a:lnTo>
                  <a:lnTo>
                    <a:pt x="122" y="1216"/>
                  </a:lnTo>
                  <a:lnTo>
                    <a:pt x="124" y="1216"/>
                  </a:lnTo>
                  <a:lnTo>
                    <a:pt x="124" y="1214"/>
                  </a:lnTo>
                  <a:lnTo>
                    <a:pt x="122" y="1212"/>
                  </a:lnTo>
                  <a:lnTo>
                    <a:pt x="122" y="1210"/>
                  </a:lnTo>
                  <a:lnTo>
                    <a:pt x="124" y="1208"/>
                  </a:lnTo>
                  <a:lnTo>
                    <a:pt x="122" y="1208"/>
                  </a:lnTo>
                  <a:lnTo>
                    <a:pt x="120" y="1208"/>
                  </a:lnTo>
                  <a:lnTo>
                    <a:pt x="118" y="1208"/>
                  </a:lnTo>
                  <a:lnTo>
                    <a:pt x="116" y="1206"/>
                  </a:lnTo>
                  <a:lnTo>
                    <a:pt x="116" y="1197"/>
                  </a:lnTo>
                  <a:lnTo>
                    <a:pt x="114" y="1195"/>
                  </a:lnTo>
                  <a:lnTo>
                    <a:pt x="114" y="1191"/>
                  </a:lnTo>
                  <a:lnTo>
                    <a:pt x="116" y="1189"/>
                  </a:lnTo>
                  <a:lnTo>
                    <a:pt x="120" y="1189"/>
                  </a:lnTo>
                  <a:lnTo>
                    <a:pt x="124" y="1191"/>
                  </a:lnTo>
                  <a:lnTo>
                    <a:pt x="129" y="1191"/>
                  </a:lnTo>
                  <a:lnTo>
                    <a:pt x="133" y="1193"/>
                  </a:lnTo>
                  <a:lnTo>
                    <a:pt x="131" y="1191"/>
                  </a:lnTo>
                  <a:lnTo>
                    <a:pt x="129" y="1189"/>
                  </a:lnTo>
                  <a:lnTo>
                    <a:pt x="124" y="1189"/>
                  </a:lnTo>
                  <a:lnTo>
                    <a:pt x="122" y="1187"/>
                  </a:lnTo>
                  <a:lnTo>
                    <a:pt x="118" y="1185"/>
                  </a:lnTo>
                  <a:lnTo>
                    <a:pt x="118" y="1183"/>
                  </a:lnTo>
                  <a:lnTo>
                    <a:pt x="120" y="1178"/>
                  </a:lnTo>
                  <a:lnTo>
                    <a:pt x="122" y="1176"/>
                  </a:lnTo>
                  <a:lnTo>
                    <a:pt x="124" y="1174"/>
                  </a:lnTo>
                  <a:lnTo>
                    <a:pt x="124" y="1170"/>
                  </a:lnTo>
                  <a:lnTo>
                    <a:pt x="122" y="1170"/>
                  </a:lnTo>
                  <a:lnTo>
                    <a:pt x="120" y="1174"/>
                  </a:lnTo>
                  <a:lnTo>
                    <a:pt x="116" y="1176"/>
                  </a:lnTo>
                  <a:lnTo>
                    <a:pt x="110" y="1178"/>
                  </a:lnTo>
                  <a:lnTo>
                    <a:pt x="108" y="1180"/>
                  </a:lnTo>
                  <a:lnTo>
                    <a:pt x="105" y="1185"/>
                  </a:lnTo>
                  <a:lnTo>
                    <a:pt x="103" y="1185"/>
                  </a:lnTo>
                  <a:lnTo>
                    <a:pt x="101" y="1178"/>
                  </a:lnTo>
                  <a:lnTo>
                    <a:pt x="99" y="1172"/>
                  </a:lnTo>
                  <a:lnTo>
                    <a:pt x="101" y="1161"/>
                  </a:lnTo>
                  <a:lnTo>
                    <a:pt x="101" y="1155"/>
                  </a:lnTo>
                  <a:lnTo>
                    <a:pt x="101" y="1153"/>
                  </a:lnTo>
                  <a:lnTo>
                    <a:pt x="97" y="1153"/>
                  </a:lnTo>
                  <a:lnTo>
                    <a:pt x="97" y="1147"/>
                  </a:lnTo>
                  <a:lnTo>
                    <a:pt x="101" y="1145"/>
                  </a:lnTo>
                  <a:lnTo>
                    <a:pt x="101" y="1147"/>
                  </a:lnTo>
                  <a:lnTo>
                    <a:pt x="103" y="1147"/>
                  </a:lnTo>
                  <a:lnTo>
                    <a:pt x="103" y="1142"/>
                  </a:lnTo>
                  <a:lnTo>
                    <a:pt x="108" y="1140"/>
                  </a:lnTo>
                  <a:lnTo>
                    <a:pt x="110" y="1134"/>
                  </a:lnTo>
                  <a:lnTo>
                    <a:pt x="112" y="1134"/>
                  </a:lnTo>
                  <a:lnTo>
                    <a:pt x="116" y="1134"/>
                  </a:lnTo>
                  <a:lnTo>
                    <a:pt x="118" y="1134"/>
                  </a:lnTo>
                  <a:lnTo>
                    <a:pt x="116" y="1132"/>
                  </a:lnTo>
                  <a:lnTo>
                    <a:pt x="116" y="1132"/>
                  </a:lnTo>
                  <a:lnTo>
                    <a:pt x="122" y="1126"/>
                  </a:lnTo>
                  <a:lnTo>
                    <a:pt x="124" y="1121"/>
                  </a:lnTo>
                  <a:lnTo>
                    <a:pt x="129" y="1119"/>
                  </a:lnTo>
                  <a:lnTo>
                    <a:pt x="129" y="1117"/>
                  </a:lnTo>
                  <a:lnTo>
                    <a:pt x="127" y="1117"/>
                  </a:lnTo>
                  <a:lnTo>
                    <a:pt x="127" y="1115"/>
                  </a:lnTo>
                  <a:lnTo>
                    <a:pt x="122" y="1119"/>
                  </a:lnTo>
                  <a:lnTo>
                    <a:pt x="120" y="1124"/>
                  </a:lnTo>
                  <a:lnTo>
                    <a:pt x="114" y="1130"/>
                  </a:lnTo>
                  <a:lnTo>
                    <a:pt x="112" y="1130"/>
                  </a:lnTo>
                  <a:lnTo>
                    <a:pt x="114" y="1128"/>
                  </a:lnTo>
                  <a:lnTo>
                    <a:pt x="118" y="1121"/>
                  </a:lnTo>
                  <a:lnTo>
                    <a:pt x="118" y="1115"/>
                  </a:lnTo>
                  <a:lnTo>
                    <a:pt x="122" y="1107"/>
                  </a:lnTo>
                  <a:lnTo>
                    <a:pt x="124" y="1100"/>
                  </a:lnTo>
                  <a:lnTo>
                    <a:pt x="124" y="1100"/>
                  </a:lnTo>
                  <a:lnTo>
                    <a:pt x="124" y="1100"/>
                  </a:lnTo>
                  <a:lnTo>
                    <a:pt x="124" y="1096"/>
                  </a:lnTo>
                  <a:lnTo>
                    <a:pt x="127" y="1096"/>
                  </a:lnTo>
                  <a:lnTo>
                    <a:pt x="124" y="1094"/>
                  </a:lnTo>
                  <a:lnTo>
                    <a:pt x="127" y="1092"/>
                  </a:lnTo>
                  <a:lnTo>
                    <a:pt x="124" y="1090"/>
                  </a:lnTo>
                  <a:lnTo>
                    <a:pt x="122" y="1090"/>
                  </a:lnTo>
                  <a:lnTo>
                    <a:pt x="122" y="1086"/>
                  </a:lnTo>
                  <a:lnTo>
                    <a:pt x="120" y="1081"/>
                  </a:lnTo>
                  <a:lnTo>
                    <a:pt x="116" y="1079"/>
                  </a:lnTo>
                  <a:lnTo>
                    <a:pt x="114" y="1077"/>
                  </a:lnTo>
                  <a:lnTo>
                    <a:pt x="114" y="1073"/>
                  </a:lnTo>
                  <a:lnTo>
                    <a:pt x="110" y="1069"/>
                  </a:lnTo>
                  <a:lnTo>
                    <a:pt x="108" y="1067"/>
                  </a:lnTo>
                  <a:lnTo>
                    <a:pt x="103" y="1067"/>
                  </a:lnTo>
                  <a:lnTo>
                    <a:pt x="103" y="1067"/>
                  </a:lnTo>
                  <a:lnTo>
                    <a:pt x="105" y="1065"/>
                  </a:lnTo>
                  <a:lnTo>
                    <a:pt x="103" y="1060"/>
                  </a:lnTo>
                  <a:lnTo>
                    <a:pt x="103" y="1060"/>
                  </a:lnTo>
                  <a:lnTo>
                    <a:pt x="101" y="1058"/>
                  </a:lnTo>
                  <a:lnTo>
                    <a:pt x="103" y="1056"/>
                  </a:lnTo>
                  <a:lnTo>
                    <a:pt x="105" y="1054"/>
                  </a:lnTo>
                  <a:lnTo>
                    <a:pt x="105" y="1054"/>
                  </a:lnTo>
                  <a:lnTo>
                    <a:pt x="103" y="1052"/>
                  </a:lnTo>
                  <a:lnTo>
                    <a:pt x="101" y="1052"/>
                  </a:lnTo>
                  <a:lnTo>
                    <a:pt x="101" y="1050"/>
                  </a:lnTo>
                  <a:lnTo>
                    <a:pt x="103" y="1048"/>
                  </a:lnTo>
                  <a:lnTo>
                    <a:pt x="103" y="1033"/>
                  </a:lnTo>
                  <a:lnTo>
                    <a:pt x="103" y="1018"/>
                  </a:lnTo>
                  <a:lnTo>
                    <a:pt x="103" y="1008"/>
                  </a:lnTo>
                  <a:lnTo>
                    <a:pt x="103" y="1003"/>
                  </a:lnTo>
                  <a:lnTo>
                    <a:pt x="103" y="999"/>
                  </a:lnTo>
                  <a:lnTo>
                    <a:pt x="105" y="997"/>
                  </a:lnTo>
                  <a:lnTo>
                    <a:pt x="103" y="993"/>
                  </a:lnTo>
                  <a:lnTo>
                    <a:pt x="101" y="989"/>
                  </a:lnTo>
                  <a:lnTo>
                    <a:pt x="101" y="982"/>
                  </a:lnTo>
                  <a:lnTo>
                    <a:pt x="97" y="978"/>
                  </a:lnTo>
                  <a:lnTo>
                    <a:pt x="95" y="970"/>
                  </a:lnTo>
                  <a:lnTo>
                    <a:pt x="97" y="965"/>
                  </a:lnTo>
                  <a:lnTo>
                    <a:pt x="93" y="955"/>
                  </a:lnTo>
                  <a:lnTo>
                    <a:pt x="93" y="953"/>
                  </a:lnTo>
                  <a:lnTo>
                    <a:pt x="97" y="946"/>
                  </a:lnTo>
                  <a:lnTo>
                    <a:pt x="95" y="944"/>
                  </a:lnTo>
                  <a:lnTo>
                    <a:pt x="95" y="940"/>
                  </a:lnTo>
                  <a:lnTo>
                    <a:pt x="91" y="936"/>
                  </a:lnTo>
                  <a:lnTo>
                    <a:pt x="84" y="938"/>
                  </a:lnTo>
                  <a:lnTo>
                    <a:pt x="78" y="940"/>
                  </a:lnTo>
                  <a:lnTo>
                    <a:pt x="76" y="940"/>
                  </a:lnTo>
                  <a:lnTo>
                    <a:pt x="70" y="942"/>
                  </a:lnTo>
                  <a:lnTo>
                    <a:pt x="65" y="946"/>
                  </a:lnTo>
                  <a:lnTo>
                    <a:pt x="59" y="955"/>
                  </a:lnTo>
                  <a:lnTo>
                    <a:pt x="55" y="957"/>
                  </a:lnTo>
                  <a:lnTo>
                    <a:pt x="49" y="959"/>
                  </a:lnTo>
                  <a:lnTo>
                    <a:pt x="40" y="959"/>
                  </a:lnTo>
                  <a:lnTo>
                    <a:pt x="38" y="961"/>
                  </a:lnTo>
                  <a:lnTo>
                    <a:pt x="40" y="957"/>
                  </a:lnTo>
                  <a:lnTo>
                    <a:pt x="42" y="953"/>
                  </a:lnTo>
                  <a:lnTo>
                    <a:pt x="40" y="946"/>
                  </a:lnTo>
                  <a:lnTo>
                    <a:pt x="36" y="923"/>
                  </a:lnTo>
                  <a:lnTo>
                    <a:pt x="32" y="913"/>
                  </a:lnTo>
                  <a:lnTo>
                    <a:pt x="30" y="909"/>
                  </a:lnTo>
                  <a:lnTo>
                    <a:pt x="34" y="900"/>
                  </a:lnTo>
                  <a:lnTo>
                    <a:pt x="23" y="898"/>
                  </a:lnTo>
                  <a:lnTo>
                    <a:pt x="17" y="902"/>
                  </a:lnTo>
                  <a:lnTo>
                    <a:pt x="13" y="900"/>
                  </a:lnTo>
                  <a:lnTo>
                    <a:pt x="0" y="900"/>
                  </a:lnTo>
                  <a:lnTo>
                    <a:pt x="230" y="479"/>
                  </a:lnTo>
                  <a:lnTo>
                    <a:pt x="232" y="483"/>
                  </a:lnTo>
                  <a:lnTo>
                    <a:pt x="234" y="483"/>
                  </a:lnTo>
                  <a:lnTo>
                    <a:pt x="245" y="489"/>
                  </a:lnTo>
                  <a:lnTo>
                    <a:pt x="249" y="491"/>
                  </a:lnTo>
                  <a:lnTo>
                    <a:pt x="251" y="493"/>
                  </a:lnTo>
                  <a:lnTo>
                    <a:pt x="253" y="495"/>
                  </a:lnTo>
                  <a:lnTo>
                    <a:pt x="255" y="495"/>
                  </a:lnTo>
                  <a:lnTo>
                    <a:pt x="259" y="500"/>
                  </a:lnTo>
                  <a:lnTo>
                    <a:pt x="259" y="502"/>
                  </a:lnTo>
                  <a:lnTo>
                    <a:pt x="264" y="508"/>
                  </a:lnTo>
                  <a:lnTo>
                    <a:pt x="261" y="510"/>
                  </a:lnTo>
                  <a:lnTo>
                    <a:pt x="264" y="510"/>
                  </a:lnTo>
                  <a:lnTo>
                    <a:pt x="261" y="514"/>
                  </a:lnTo>
                  <a:lnTo>
                    <a:pt x="261" y="519"/>
                  </a:lnTo>
                  <a:lnTo>
                    <a:pt x="264" y="521"/>
                  </a:lnTo>
                  <a:lnTo>
                    <a:pt x="266" y="519"/>
                  </a:lnTo>
                  <a:lnTo>
                    <a:pt x="268" y="519"/>
                  </a:lnTo>
                  <a:lnTo>
                    <a:pt x="268" y="525"/>
                  </a:lnTo>
                  <a:lnTo>
                    <a:pt x="268" y="531"/>
                  </a:lnTo>
                  <a:lnTo>
                    <a:pt x="274" y="538"/>
                  </a:lnTo>
                  <a:lnTo>
                    <a:pt x="278" y="542"/>
                  </a:lnTo>
                  <a:lnTo>
                    <a:pt x="280" y="540"/>
                  </a:lnTo>
                  <a:lnTo>
                    <a:pt x="282" y="542"/>
                  </a:lnTo>
                  <a:lnTo>
                    <a:pt x="282" y="544"/>
                  </a:lnTo>
                  <a:lnTo>
                    <a:pt x="285" y="546"/>
                  </a:lnTo>
                  <a:lnTo>
                    <a:pt x="287" y="546"/>
                  </a:lnTo>
                  <a:lnTo>
                    <a:pt x="291" y="552"/>
                  </a:lnTo>
                  <a:lnTo>
                    <a:pt x="291" y="557"/>
                  </a:lnTo>
                  <a:lnTo>
                    <a:pt x="293" y="559"/>
                  </a:lnTo>
                  <a:lnTo>
                    <a:pt x="295" y="561"/>
                  </a:lnTo>
                  <a:lnTo>
                    <a:pt x="297" y="561"/>
                  </a:lnTo>
                  <a:lnTo>
                    <a:pt x="301" y="567"/>
                  </a:lnTo>
                  <a:lnTo>
                    <a:pt x="301" y="569"/>
                  </a:lnTo>
                  <a:lnTo>
                    <a:pt x="304" y="571"/>
                  </a:lnTo>
                  <a:lnTo>
                    <a:pt x="304" y="573"/>
                  </a:lnTo>
                  <a:lnTo>
                    <a:pt x="299" y="578"/>
                  </a:lnTo>
                  <a:lnTo>
                    <a:pt x="297" y="582"/>
                  </a:lnTo>
                  <a:lnTo>
                    <a:pt x="306" y="576"/>
                  </a:lnTo>
                  <a:lnTo>
                    <a:pt x="308" y="573"/>
                  </a:lnTo>
                  <a:lnTo>
                    <a:pt x="310" y="573"/>
                  </a:lnTo>
                  <a:lnTo>
                    <a:pt x="312" y="569"/>
                  </a:lnTo>
                  <a:lnTo>
                    <a:pt x="310" y="557"/>
                  </a:lnTo>
                  <a:lnTo>
                    <a:pt x="312" y="550"/>
                  </a:lnTo>
                  <a:lnTo>
                    <a:pt x="314" y="548"/>
                  </a:lnTo>
                  <a:lnTo>
                    <a:pt x="320" y="546"/>
                  </a:lnTo>
                  <a:lnTo>
                    <a:pt x="325" y="542"/>
                  </a:lnTo>
                  <a:lnTo>
                    <a:pt x="329" y="540"/>
                  </a:lnTo>
                  <a:lnTo>
                    <a:pt x="333" y="538"/>
                  </a:lnTo>
                  <a:lnTo>
                    <a:pt x="333" y="535"/>
                  </a:lnTo>
                  <a:lnTo>
                    <a:pt x="337" y="535"/>
                  </a:lnTo>
                  <a:lnTo>
                    <a:pt x="339" y="533"/>
                  </a:lnTo>
                  <a:lnTo>
                    <a:pt x="344" y="533"/>
                  </a:lnTo>
                  <a:lnTo>
                    <a:pt x="346" y="535"/>
                  </a:lnTo>
                  <a:lnTo>
                    <a:pt x="350" y="535"/>
                  </a:lnTo>
                  <a:lnTo>
                    <a:pt x="350" y="535"/>
                  </a:lnTo>
                  <a:lnTo>
                    <a:pt x="356" y="531"/>
                  </a:lnTo>
                  <a:lnTo>
                    <a:pt x="358" y="527"/>
                  </a:lnTo>
                  <a:lnTo>
                    <a:pt x="360" y="525"/>
                  </a:lnTo>
                  <a:lnTo>
                    <a:pt x="365" y="527"/>
                  </a:lnTo>
                  <a:lnTo>
                    <a:pt x="367" y="525"/>
                  </a:lnTo>
                  <a:lnTo>
                    <a:pt x="365" y="523"/>
                  </a:lnTo>
                  <a:lnTo>
                    <a:pt x="369" y="523"/>
                  </a:lnTo>
                  <a:lnTo>
                    <a:pt x="371" y="525"/>
                  </a:lnTo>
                  <a:lnTo>
                    <a:pt x="382" y="525"/>
                  </a:lnTo>
                  <a:lnTo>
                    <a:pt x="390" y="521"/>
                  </a:lnTo>
                  <a:lnTo>
                    <a:pt x="394" y="519"/>
                  </a:lnTo>
                  <a:lnTo>
                    <a:pt x="396" y="519"/>
                  </a:lnTo>
                  <a:lnTo>
                    <a:pt x="398" y="523"/>
                  </a:lnTo>
                  <a:lnTo>
                    <a:pt x="401" y="521"/>
                  </a:lnTo>
                  <a:lnTo>
                    <a:pt x="403" y="516"/>
                  </a:lnTo>
                  <a:lnTo>
                    <a:pt x="409" y="514"/>
                  </a:lnTo>
                  <a:lnTo>
                    <a:pt x="413" y="514"/>
                  </a:lnTo>
                  <a:lnTo>
                    <a:pt x="413" y="516"/>
                  </a:lnTo>
                  <a:lnTo>
                    <a:pt x="415" y="516"/>
                  </a:lnTo>
                  <a:lnTo>
                    <a:pt x="417" y="519"/>
                  </a:lnTo>
                  <a:lnTo>
                    <a:pt x="419" y="516"/>
                  </a:lnTo>
                  <a:lnTo>
                    <a:pt x="422" y="514"/>
                  </a:lnTo>
                  <a:lnTo>
                    <a:pt x="422" y="512"/>
                  </a:lnTo>
                  <a:lnTo>
                    <a:pt x="424" y="514"/>
                  </a:lnTo>
                  <a:lnTo>
                    <a:pt x="424" y="519"/>
                  </a:lnTo>
                  <a:lnTo>
                    <a:pt x="426" y="519"/>
                  </a:lnTo>
                  <a:lnTo>
                    <a:pt x="426" y="521"/>
                  </a:lnTo>
                  <a:lnTo>
                    <a:pt x="424" y="521"/>
                  </a:lnTo>
                  <a:lnTo>
                    <a:pt x="422" y="525"/>
                  </a:lnTo>
                  <a:lnTo>
                    <a:pt x="413" y="527"/>
                  </a:lnTo>
                  <a:lnTo>
                    <a:pt x="405" y="529"/>
                  </a:lnTo>
                  <a:lnTo>
                    <a:pt x="403" y="533"/>
                  </a:lnTo>
                  <a:lnTo>
                    <a:pt x="398" y="535"/>
                  </a:lnTo>
                  <a:lnTo>
                    <a:pt x="394" y="533"/>
                  </a:lnTo>
                  <a:lnTo>
                    <a:pt x="392" y="535"/>
                  </a:lnTo>
                  <a:lnTo>
                    <a:pt x="390" y="535"/>
                  </a:lnTo>
                  <a:lnTo>
                    <a:pt x="388" y="533"/>
                  </a:lnTo>
                  <a:lnTo>
                    <a:pt x="384" y="535"/>
                  </a:lnTo>
                  <a:lnTo>
                    <a:pt x="377" y="535"/>
                  </a:lnTo>
                  <a:lnTo>
                    <a:pt x="375" y="538"/>
                  </a:lnTo>
                  <a:lnTo>
                    <a:pt x="369" y="538"/>
                  </a:lnTo>
                  <a:lnTo>
                    <a:pt x="365" y="540"/>
                  </a:lnTo>
                  <a:lnTo>
                    <a:pt x="360" y="544"/>
                  </a:lnTo>
                  <a:lnTo>
                    <a:pt x="352" y="548"/>
                  </a:lnTo>
                  <a:lnTo>
                    <a:pt x="352" y="546"/>
                  </a:lnTo>
                  <a:lnTo>
                    <a:pt x="346" y="548"/>
                  </a:lnTo>
                  <a:lnTo>
                    <a:pt x="346" y="552"/>
                  </a:lnTo>
                  <a:lnTo>
                    <a:pt x="344" y="554"/>
                  </a:lnTo>
                  <a:lnTo>
                    <a:pt x="342" y="552"/>
                  </a:lnTo>
                  <a:lnTo>
                    <a:pt x="337" y="554"/>
                  </a:lnTo>
                  <a:lnTo>
                    <a:pt x="335" y="559"/>
                  </a:lnTo>
                  <a:lnTo>
                    <a:pt x="331" y="559"/>
                  </a:lnTo>
                  <a:lnTo>
                    <a:pt x="331" y="563"/>
                  </a:lnTo>
                  <a:lnTo>
                    <a:pt x="333" y="567"/>
                  </a:lnTo>
                  <a:lnTo>
                    <a:pt x="337" y="569"/>
                  </a:lnTo>
                  <a:lnTo>
                    <a:pt x="333" y="563"/>
                  </a:lnTo>
                  <a:lnTo>
                    <a:pt x="333" y="563"/>
                  </a:lnTo>
                  <a:lnTo>
                    <a:pt x="337" y="563"/>
                  </a:lnTo>
                  <a:lnTo>
                    <a:pt x="339" y="563"/>
                  </a:lnTo>
                  <a:lnTo>
                    <a:pt x="344" y="563"/>
                  </a:lnTo>
                  <a:lnTo>
                    <a:pt x="342" y="561"/>
                  </a:lnTo>
                  <a:lnTo>
                    <a:pt x="346" y="554"/>
                  </a:lnTo>
                  <a:lnTo>
                    <a:pt x="354" y="552"/>
                  </a:lnTo>
                  <a:lnTo>
                    <a:pt x="356" y="552"/>
                  </a:lnTo>
                  <a:lnTo>
                    <a:pt x="367" y="546"/>
                  </a:lnTo>
                  <a:lnTo>
                    <a:pt x="369" y="544"/>
                  </a:lnTo>
                  <a:lnTo>
                    <a:pt x="371" y="542"/>
                  </a:lnTo>
                  <a:lnTo>
                    <a:pt x="373" y="546"/>
                  </a:lnTo>
                  <a:lnTo>
                    <a:pt x="377" y="544"/>
                  </a:lnTo>
                  <a:lnTo>
                    <a:pt x="379" y="542"/>
                  </a:lnTo>
                  <a:lnTo>
                    <a:pt x="379" y="544"/>
                  </a:lnTo>
                  <a:lnTo>
                    <a:pt x="386" y="540"/>
                  </a:lnTo>
                  <a:lnTo>
                    <a:pt x="388" y="542"/>
                  </a:lnTo>
                  <a:lnTo>
                    <a:pt x="382" y="548"/>
                  </a:lnTo>
                  <a:lnTo>
                    <a:pt x="384" y="552"/>
                  </a:lnTo>
                  <a:lnTo>
                    <a:pt x="388" y="546"/>
                  </a:lnTo>
                  <a:lnTo>
                    <a:pt x="394" y="544"/>
                  </a:lnTo>
                  <a:lnTo>
                    <a:pt x="405" y="535"/>
                  </a:lnTo>
                  <a:lnTo>
                    <a:pt x="411" y="535"/>
                  </a:lnTo>
                  <a:lnTo>
                    <a:pt x="415" y="531"/>
                  </a:lnTo>
                  <a:lnTo>
                    <a:pt x="424" y="531"/>
                  </a:lnTo>
                  <a:lnTo>
                    <a:pt x="426" y="529"/>
                  </a:lnTo>
                  <a:lnTo>
                    <a:pt x="430" y="529"/>
                  </a:lnTo>
                  <a:lnTo>
                    <a:pt x="428" y="533"/>
                  </a:lnTo>
                  <a:lnTo>
                    <a:pt x="424" y="535"/>
                  </a:lnTo>
                  <a:lnTo>
                    <a:pt x="424" y="540"/>
                  </a:lnTo>
                  <a:lnTo>
                    <a:pt x="426" y="542"/>
                  </a:lnTo>
                  <a:lnTo>
                    <a:pt x="432" y="535"/>
                  </a:lnTo>
                  <a:lnTo>
                    <a:pt x="441" y="531"/>
                  </a:lnTo>
                  <a:lnTo>
                    <a:pt x="443" y="531"/>
                  </a:lnTo>
                  <a:lnTo>
                    <a:pt x="443" y="529"/>
                  </a:lnTo>
                  <a:lnTo>
                    <a:pt x="447" y="527"/>
                  </a:lnTo>
                  <a:lnTo>
                    <a:pt x="449" y="527"/>
                  </a:lnTo>
                  <a:lnTo>
                    <a:pt x="449" y="525"/>
                  </a:lnTo>
                  <a:lnTo>
                    <a:pt x="451" y="523"/>
                  </a:lnTo>
                  <a:lnTo>
                    <a:pt x="453" y="525"/>
                  </a:lnTo>
                  <a:lnTo>
                    <a:pt x="457" y="525"/>
                  </a:lnTo>
                  <a:lnTo>
                    <a:pt x="457" y="519"/>
                  </a:lnTo>
                  <a:lnTo>
                    <a:pt x="455" y="514"/>
                  </a:lnTo>
                  <a:lnTo>
                    <a:pt x="457" y="512"/>
                  </a:lnTo>
                  <a:lnTo>
                    <a:pt x="455" y="510"/>
                  </a:lnTo>
                  <a:lnTo>
                    <a:pt x="460" y="506"/>
                  </a:lnTo>
                  <a:lnTo>
                    <a:pt x="464" y="504"/>
                  </a:lnTo>
                  <a:lnTo>
                    <a:pt x="464" y="508"/>
                  </a:lnTo>
                  <a:lnTo>
                    <a:pt x="466" y="523"/>
                  </a:lnTo>
                  <a:lnTo>
                    <a:pt x="464" y="527"/>
                  </a:lnTo>
                  <a:lnTo>
                    <a:pt x="464" y="540"/>
                  </a:lnTo>
                  <a:lnTo>
                    <a:pt x="462" y="548"/>
                  </a:lnTo>
                  <a:lnTo>
                    <a:pt x="460" y="565"/>
                  </a:lnTo>
                  <a:lnTo>
                    <a:pt x="462" y="569"/>
                  </a:lnTo>
                  <a:lnTo>
                    <a:pt x="466" y="571"/>
                  </a:lnTo>
                  <a:lnTo>
                    <a:pt x="470" y="578"/>
                  </a:lnTo>
                  <a:lnTo>
                    <a:pt x="476" y="573"/>
                  </a:lnTo>
                  <a:lnTo>
                    <a:pt x="474" y="571"/>
                  </a:lnTo>
                  <a:lnTo>
                    <a:pt x="470" y="571"/>
                  </a:lnTo>
                  <a:lnTo>
                    <a:pt x="468" y="567"/>
                  </a:lnTo>
                  <a:lnTo>
                    <a:pt x="472" y="565"/>
                  </a:lnTo>
                  <a:lnTo>
                    <a:pt x="476" y="567"/>
                  </a:lnTo>
                  <a:lnTo>
                    <a:pt x="476" y="563"/>
                  </a:lnTo>
                  <a:lnTo>
                    <a:pt x="474" y="563"/>
                  </a:lnTo>
                  <a:lnTo>
                    <a:pt x="479" y="559"/>
                  </a:lnTo>
                  <a:lnTo>
                    <a:pt x="485" y="559"/>
                  </a:lnTo>
                  <a:lnTo>
                    <a:pt x="485" y="563"/>
                  </a:lnTo>
                  <a:lnTo>
                    <a:pt x="487" y="559"/>
                  </a:lnTo>
                  <a:lnTo>
                    <a:pt x="483" y="552"/>
                  </a:lnTo>
                  <a:lnTo>
                    <a:pt x="487" y="552"/>
                  </a:lnTo>
                  <a:lnTo>
                    <a:pt x="495" y="548"/>
                  </a:lnTo>
                  <a:lnTo>
                    <a:pt x="495" y="544"/>
                  </a:lnTo>
                  <a:lnTo>
                    <a:pt x="500" y="544"/>
                  </a:lnTo>
                  <a:lnTo>
                    <a:pt x="500" y="548"/>
                  </a:lnTo>
                  <a:lnTo>
                    <a:pt x="500" y="550"/>
                  </a:lnTo>
                  <a:lnTo>
                    <a:pt x="497" y="554"/>
                  </a:lnTo>
                  <a:lnTo>
                    <a:pt x="497" y="557"/>
                  </a:lnTo>
                  <a:lnTo>
                    <a:pt x="493" y="561"/>
                  </a:lnTo>
                  <a:lnTo>
                    <a:pt x="493" y="563"/>
                  </a:lnTo>
                  <a:lnTo>
                    <a:pt x="493" y="563"/>
                  </a:lnTo>
                  <a:lnTo>
                    <a:pt x="497" y="563"/>
                  </a:lnTo>
                  <a:lnTo>
                    <a:pt x="497" y="565"/>
                  </a:lnTo>
                  <a:lnTo>
                    <a:pt x="497" y="567"/>
                  </a:lnTo>
                  <a:lnTo>
                    <a:pt x="493" y="567"/>
                  </a:lnTo>
                  <a:lnTo>
                    <a:pt x="491" y="571"/>
                  </a:lnTo>
                  <a:lnTo>
                    <a:pt x="489" y="571"/>
                  </a:lnTo>
                  <a:lnTo>
                    <a:pt x="487" y="573"/>
                  </a:lnTo>
                  <a:lnTo>
                    <a:pt x="485" y="578"/>
                  </a:lnTo>
                  <a:lnTo>
                    <a:pt x="487" y="580"/>
                  </a:lnTo>
                  <a:lnTo>
                    <a:pt x="491" y="580"/>
                  </a:lnTo>
                  <a:lnTo>
                    <a:pt x="495" y="582"/>
                  </a:lnTo>
                  <a:lnTo>
                    <a:pt x="500" y="582"/>
                  </a:lnTo>
                  <a:lnTo>
                    <a:pt x="502" y="580"/>
                  </a:lnTo>
                  <a:lnTo>
                    <a:pt x="506" y="578"/>
                  </a:lnTo>
                  <a:lnTo>
                    <a:pt x="510" y="571"/>
                  </a:lnTo>
                  <a:lnTo>
                    <a:pt x="514" y="567"/>
                  </a:lnTo>
                  <a:lnTo>
                    <a:pt x="519" y="565"/>
                  </a:lnTo>
                  <a:lnTo>
                    <a:pt x="523" y="567"/>
                  </a:lnTo>
                  <a:lnTo>
                    <a:pt x="527" y="567"/>
                  </a:lnTo>
                  <a:lnTo>
                    <a:pt x="529" y="571"/>
                  </a:lnTo>
                  <a:lnTo>
                    <a:pt x="533" y="571"/>
                  </a:lnTo>
                  <a:lnTo>
                    <a:pt x="538" y="573"/>
                  </a:lnTo>
                  <a:lnTo>
                    <a:pt x="542" y="573"/>
                  </a:lnTo>
                  <a:lnTo>
                    <a:pt x="542" y="578"/>
                  </a:lnTo>
                  <a:lnTo>
                    <a:pt x="544" y="588"/>
                  </a:lnTo>
                  <a:lnTo>
                    <a:pt x="544" y="592"/>
                  </a:lnTo>
                  <a:lnTo>
                    <a:pt x="548" y="599"/>
                  </a:lnTo>
                  <a:lnTo>
                    <a:pt x="565" y="609"/>
                  </a:lnTo>
                  <a:lnTo>
                    <a:pt x="567" y="613"/>
                  </a:lnTo>
                  <a:lnTo>
                    <a:pt x="571" y="616"/>
                  </a:lnTo>
                  <a:lnTo>
                    <a:pt x="578" y="622"/>
                  </a:lnTo>
                  <a:lnTo>
                    <a:pt x="580" y="622"/>
                  </a:lnTo>
                  <a:lnTo>
                    <a:pt x="584" y="626"/>
                  </a:lnTo>
                  <a:lnTo>
                    <a:pt x="586" y="628"/>
                  </a:lnTo>
                  <a:lnTo>
                    <a:pt x="588" y="630"/>
                  </a:lnTo>
                  <a:lnTo>
                    <a:pt x="590" y="628"/>
                  </a:lnTo>
                  <a:lnTo>
                    <a:pt x="590" y="630"/>
                  </a:lnTo>
                  <a:lnTo>
                    <a:pt x="597" y="635"/>
                  </a:lnTo>
                  <a:lnTo>
                    <a:pt x="601" y="635"/>
                  </a:lnTo>
                  <a:lnTo>
                    <a:pt x="601" y="639"/>
                  </a:lnTo>
                  <a:lnTo>
                    <a:pt x="603" y="643"/>
                  </a:lnTo>
                  <a:lnTo>
                    <a:pt x="605" y="639"/>
                  </a:lnTo>
                  <a:lnTo>
                    <a:pt x="603" y="637"/>
                  </a:lnTo>
                  <a:lnTo>
                    <a:pt x="603" y="635"/>
                  </a:lnTo>
                  <a:lnTo>
                    <a:pt x="601" y="630"/>
                  </a:lnTo>
                  <a:lnTo>
                    <a:pt x="601" y="628"/>
                  </a:lnTo>
                  <a:lnTo>
                    <a:pt x="605" y="632"/>
                  </a:lnTo>
                  <a:lnTo>
                    <a:pt x="607" y="635"/>
                  </a:lnTo>
                  <a:lnTo>
                    <a:pt x="609" y="635"/>
                  </a:lnTo>
                  <a:lnTo>
                    <a:pt x="609" y="632"/>
                  </a:lnTo>
                  <a:lnTo>
                    <a:pt x="611" y="630"/>
                  </a:lnTo>
                  <a:lnTo>
                    <a:pt x="616" y="637"/>
                  </a:lnTo>
                  <a:lnTo>
                    <a:pt x="618" y="639"/>
                  </a:lnTo>
                  <a:lnTo>
                    <a:pt x="620" y="641"/>
                  </a:lnTo>
                  <a:lnTo>
                    <a:pt x="622" y="645"/>
                  </a:lnTo>
                  <a:lnTo>
                    <a:pt x="624" y="649"/>
                  </a:lnTo>
                  <a:lnTo>
                    <a:pt x="624" y="653"/>
                  </a:lnTo>
                  <a:lnTo>
                    <a:pt x="626" y="658"/>
                  </a:lnTo>
                  <a:lnTo>
                    <a:pt x="624" y="662"/>
                  </a:lnTo>
                  <a:lnTo>
                    <a:pt x="624" y="666"/>
                  </a:lnTo>
                  <a:lnTo>
                    <a:pt x="620" y="670"/>
                  </a:lnTo>
                  <a:lnTo>
                    <a:pt x="611" y="668"/>
                  </a:lnTo>
                  <a:lnTo>
                    <a:pt x="607" y="666"/>
                  </a:lnTo>
                  <a:lnTo>
                    <a:pt x="607" y="668"/>
                  </a:lnTo>
                  <a:lnTo>
                    <a:pt x="605" y="670"/>
                  </a:lnTo>
                  <a:lnTo>
                    <a:pt x="601" y="668"/>
                  </a:lnTo>
                  <a:lnTo>
                    <a:pt x="597" y="668"/>
                  </a:lnTo>
                  <a:lnTo>
                    <a:pt x="599" y="670"/>
                  </a:lnTo>
                  <a:lnTo>
                    <a:pt x="594" y="672"/>
                  </a:lnTo>
                  <a:lnTo>
                    <a:pt x="594" y="677"/>
                  </a:lnTo>
                  <a:lnTo>
                    <a:pt x="590" y="677"/>
                  </a:lnTo>
                  <a:lnTo>
                    <a:pt x="586" y="679"/>
                  </a:lnTo>
                  <a:lnTo>
                    <a:pt x="588" y="681"/>
                  </a:lnTo>
                  <a:lnTo>
                    <a:pt x="592" y="681"/>
                  </a:lnTo>
                  <a:lnTo>
                    <a:pt x="592" y="687"/>
                  </a:lnTo>
                  <a:lnTo>
                    <a:pt x="597" y="689"/>
                  </a:lnTo>
                  <a:lnTo>
                    <a:pt x="599" y="687"/>
                  </a:lnTo>
                  <a:lnTo>
                    <a:pt x="603" y="691"/>
                  </a:lnTo>
                  <a:lnTo>
                    <a:pt x="603" y="694"/>
                  </a:lnTo>
                  <a:lnTo>
                    <a:pt x="609" y="694"/>
                  </a:lnTo>
                  <a:lnTo>
                    <a:pt x="616" y="698"/>
                  </a:lnTo>
                  <a:lnTo>
                    <a:pt x="622" y="698"/>
                  </a:lnTo>
                  <a:lnTo>
                    <a:pt x="630" y="702"/>
                  </a:lnTo>
                  <a:lnTo>
                    <a:pt x="634" y="702"/>
                  </a:lnTo>
                  <a:lnTo>
                    <a:pt x="634" y="700"/>
                  </a:lnTo>
                  <a:lnTo>
                    <a:pt x="637" y="700"/>
                  </a:lnTo>
                  <a:lnTo>
                    <a:pt x="641" y="702"/>
                  </a:lnTo>
                  <a:lnTo>
                    <a:pt x="641" y="706"/>
                  </a:lnTo>
                  <a:lnTo>
                    <a:pt x="647" y="700"/>
                  </a:lnTo>
                  <a:lnTo>
                    <a:pt x="649" y="704"/>
                  </a:lnTo>
                  <a:lnTo>
                    <a:pt x="651" y="702"/>
                  </a:lnTo>
                  <a:lnTo>
                    <a:pt x="653" y="700"/>
                  </a:lnTo>
                  <a:lnTo>
                    <a:pt x="656" y="700"/>
                  </a:lnTo>
                  <a:lnTo>
                    <a:pt x="656" y="702"/>
                  </a:lnTo>
                  <a:lnTo>
                    <a:pt x="658" y="702"/>
                  </a:lnTo>
                  <a:lnTo>
                    <a:pt x="664" y="700"/>
                  </a:lnTo>
                  <a:lnTo>
                    <a:pt x="675" y="696"/>
                  </a:lnTo>
                  <a:lnTo>
                    <a:pt x="677" y="694"/>
                  </a:lnTo>
                  <a:lnTo>
                    <a:pt x="677" y="698"/>
                  </a:lnTo>
                  <a:lnTo>
                    <a:pt x="677" y="700"/>
                  </a:lnTo>
                  <a:lnTo>
                    <a:pt x="677" y="702"/>
                  </a:lnTo>
                  <a:lnTo>
                    <a:pt x="679" y="702"/>
                  </a:lnTo>
                  <a:lnTo>
                    <a:pt x="679" y="706"/>
                  </a:lnTo>
                  <a:lnTo>
                    <a:pt x="679" y="708"/>
                  </a:lnTo>
                  <a:lnTo>
                    <a:pt x="679" y="710"/>
                  </a:lnTo>
                  <a:lnTo>
                    <a:pt x="681" y="713"/>
                  </a:lnTo>
                  <a:lnTo>
                    <a:pt x="683" y="710"/>
                  </a:lnTo>
                  <a:lnTo>
                    <a:pt x="685" y="713"/>
                  </a:lnTo>
                  <a:lnTo>
                    <a:pt x="685" y="715"/>
                  </a:lnTo>
                  <a:lnTo>
                    <a:pt x="683" y="721"/>
                  </a:lnTo>
                  <a:lnTo>
                    <a:pt x="683" y="725"/>
                  </a:lnTo>
                  <a:lnTo>
                    <a:pt x="683" y="727"/>
                  </a:lnTo>
                  <a:lnTo>
                    <a:pt x="687" y="723"/>
                  </a:lnTo>
                  <a:lnTo>
                    <a:pt x="687" y="719"/>
                  </a:lnTo>
                  <a:lnTo>
                    <a:pt x="689" y="717"/>
                  </a:lnTo>
                  <a:lnTo>
                    <a:pt x="689" y="717"/>
                  </a:lnTo>
                  <a:lnTo>
                    <a:pt x="689" y="721"/>
                  </a:lnTo>
                  <a:lnTo>
                    <a:pt x="687" y="727"/>
                  </a:lnTo>
                  <a:lnTo>
                    <a:pt x="683" y="731"/>
                  </a:lnTo>
                  <a:lnTo>
                    <a:pt x="683" y="740"/>
                  </a:lnTo>
                  <a:lnTo>
                    <a:pt x="687" y="744"/>
                  </a:lnTo>
                  <a:lnTo>
                    <a:pt x="687" y="750"/>
                  </a:lnTo>
                  <a:lnTo>
                    <a:pt x="685" y="755"/>
                  </a:lnTo>
                  <a:lnTo>
                    <a:pt x="689" y="759"/>
                  </a:lnTo>
                  <a:lnTo>
                    <a:pt x="689" y="761"/>
                  </a:lnTo>
                  <a:lnTo>
                    <a:pt x="687" y="765"/>
                  </a:lnTo>
                  <a:lnTo>
                    <a:pt x="689" y="767"/>
                  </a:lnTo>
                  <a:lnTo>
                    <a:pt x="691" y="772"/>
                  </a:lnTo>
                  <a:lnTo>
                    <a:pt x="691" y="784"/>
                  </a:lnTo>
                  <a:lnTo>
                    <a:pt x="691" y="772"/>
                  </a:lnTo>
                  <a:lnTo>
                    <a:pt x="689" y="763"/>
                  </a:lnTo>
                  <a:lnTo>
                    <a:pt x="691" y="755"/>
                  </a:lnTo>
                  <a:lnTo>
                    <a:pt x="696" y="746"/>
                  </a:lnTo>
                  <a:lnTo>
                    <a:pt x="698" y="746"/>
                  </a:lnTo>
                  <a:lnTo>
                    <a:pt x="698" y="748"/>
                  </a:lnTo>
                  <a:lnTo>
                    <a:pt x="698" y="750"/>
                  </a:lnTo>
                  <a:lnTo>
                    <a:pt x="698" y="753"/>
                  </a:lnTo>
                  <a:lnTo>
                    <a:pt x="698" y="755"/>
                  </a:lnTo>
                  <a:lnTo>
                    <a:pt x="700" y="753"/>
                  </a:lnTo>
                  <a:lnTo>
                    <a:pt x="702" y="755"/>
                  </a:lnTo>
                  <a:lnTo>
                    <a:pt x="704" y="753"/>
                  </a:lnTo>
                  <a:lnTo>
                    <a:pt x="704" y="748"/>
                  </a:lnTo>
                  <a:lnTo>
                    <a:pt x="702" y="744"/>
                  </a:lnTo>
                  <a:lnTo>
                    <a:pt x="702" y="742"/>
                  </a:lnTo>
                  <a:lnTo>
                    <a:pt x="704" y="742"/>
                  </a:lnTo>
                  <a:lnTo>
                    <a:pt x="706" y="740"/>
                  </a:lnTo>
                  <a:lnTo>
                    <a:pt x="702" y="736"/>
                  </a:lnTo>
                  <a:lnTo>
                    <a:pt x="702" y="734"/>
                  </a:lnTo>
                  <a:lnTo>
                    <a:pt x="704" y="725"/>
                  </a:lnTo>
                  <a:lnTo>
                    <a:pt x="708" y="717"/>
                  </a:lnTo>
                  <a:lnTo>
                    <a:pt x="706" y="713"/>
                  </a:lnTo>
                  <a:lnTo>
                    <a:pt x="706" y="710"/>
                  </a:lnTo>
                  <a:lnTo>
                    <a:pt x="710" y="708"/>
                  </a:lnTo>
                  <a:lnTo>
                    <a:pt x="715" y="706"/>
                  </a:lnTo>
                  <a:lnTo>
                    <a:pt x="715" y="706"/>
                  </a:lnTo>
                  <a:lnTo>
                    <a:pt x="717" y="704"/>
                  </a:lnTo>
                  <a:lnTo>
                    <a:pt x="721" y="702"/>
                  </a:lnTo>
                  <a:lnTo>
                    <a:pt x="721" y="704"/>
                  </a:lnTo>
                  <a:lnTo>
                    <a:pt x="725" y="704"/>
                  </a:lnTo>
                  <a:lnTo>
                    <a:pt x="727" y="700"/>
                  </a:lnTo>
                  <a:lnTo>
                    <a:pt x="729" y="700"/>
                  </a:lnTo>
                  <a:lnTo>
                    <a:pt x="729" y="702"/>
                  </a:lnTo>
                  <a:lnTo>
                    <a:pt x="731" y="702"/>
                  </a:lnTo>
                  <a:lnTo>
                    <a:pt x="736" y="702"/>
                  </a:lnTo>
                  <a:lnTo>
                    <a:pt x="738" y="698"/>
                  </a:lnTo>
                  <a:lnTo>
                    <a:pt x="740" y="698"/>
                  </a:lnTo>
                  <a:lnTo>
                    <a:pt x="740" y="700"/>
                  </a:lnTo>
                  <a:lnTo>
                    <a:pt x="742" y="700"/>
                  </a:lnTo>
                  <a:lnTo>
                    <a:pt x="744" y="706"/>
                  </a:lnTo>
                  <a:lnTo>
                    <a:pt x="744" y="700"/>
                  </a:lnTo>
                  <a:lnTo>
                    <a:pt x="742" y="696"/>
                  </a:lnTo>
                  <a:lnTo>
                    <a:pt x="746" y="689"/>
                  </a:lnTo>
                  <a:lnTo>
                    <a:pt x="748" y="689"/>
                  </a:lnTo>
                  <a:lnTo>
                    <a:pt x="750" y="691"/>
                  </a:lnTo>
                  <a:lnTo>
                    <a:pt x="753" y="691"/>
                  </a:lnTo>
                  <a:lnTo>
                    <a:pt x="755" y="689"/>
                  </a:lnTo>
                  <a:lnTo>
                    <a:pt x="757" y="691"/>
                  </a:lnTo>
                  <a:lnTo>
                    <a:pt x="763" y="687"/>
                  </a:lnTo>
                  <a:lnTo>
                    <a:pt x="761" y="685"/>
                  </a:lnTo>
                  <a:lnTo>
                    <a:pt x="763" y="681"/>
                  </a:lnTo>
                  <a:lnTo>
                    <a:pt x="759" y="681"/>
                  </a:lnTo>
                  <a:lnTo>
                    <a:pt x="759" y="681"/>
                  </a:lnTo>
                  <a:lnTo>
                    <a:pt x="757" y="681"/>
                  </a:lnTo>
                  <a:lnTo>
                    <a:pt x="748" y="683"/>
                  </a:lnTo>
                  <a:lnTo>
                    <a:pt x="746" y="683"/>
                  </a:lnTo>
                  <a:lnTo>
                    <a:pt x="744" y="685"/>
                  </a:lnTo>
                  <a:lnTo>
                    <a:pt x="742" y="685"/>
                  </a:lnTo>
                  <a:lnTo>
                    <a:pt x="742" y="689"/>
                  </a:lnTo>
                  <a:lnTo>
                    <a:pt x="740" y="691"/>
                  </a:lnTo>
                  <a:lnTo>
                    <a:pt x="738" y="687"/>
                  </a:lnTo>
                  <a:lnTo>
                    <a:pt x="738" y="683"/>
                  </a:lnTo>
                  <a:lnTo>
                    <a:pt x="736" y="685"/>
                  </a:lnTo>
                  <a:lnTo>
                    <a:pt x="734" y="689"/>
                  </a:lnTo>
                  <a:lnTo>
                    <a:pt x="731" y="689"/>
                  </a:lnTo>
                  <a:lnTo>
                    <a:pt x="727" y="687"/>
                  </a:lnTo>
                  <a:lnTo>
                    <a:pt x="725" y="687"/>
                  </a:lnTo>
                  <a:lnTo>
                    <a:pt x="725" y="685"/>
                  </a:lnTo>
                  <a:lnTo>
                    <a:pt x="721" y="687"/>
                  </a:lnTo>
                  <a:lnTo>
                    <a:pt x="721" y="689"/>
                  </a:lnTo>
                  <a:lnTo>
                    <a:pt x="725" y="691"/>
                  </a:lnTo>
                  <a:lnTo>
                    <a:pt x="725" y="694"/>
                  </a:lnTo>
                  <a:lnTo>
                    <a:pt x="721" y="696"/>
                  </a:lnTo>
                  <a:lnTo>
                    <a:pt x="719" y="694"/>
                  </a:lnTo>
                  <a:lnTo>
                    <a:pt x="715" y="691"/>
                  </a:lnTo>
                  <a:lnTo>
                    <a:pt x="712" y="689"/>
                  </a:lnTo>
                  <a:lnTo>
                    <a:pt x="715" y="687"/>
                  </a:lnTo>
                  <a:lnTo>
                    <a:pt x="717" y="685"/>
                  </a:lnTo>
                  <a:lnTo>
                    <a:pt x="715" y="685"/>
                  </a:lnTo>
                  <a:lnTo>
                    <a:pt x="712" y="685"/>
                  </a:lnTo>
                  <a:lnTo>
                    <a:pt x="710" y="685"/>
                  </a:lnTo>
                  <a:lnTo>
                    <a:pt x="710" y="681"/>
                  </a:lnTo>
                  <a:lnTo>
                    <a:pt x="715" y="679"/>
                  </a:lnTo>
                  <a:lnTo>
                    <a:pt x="719" y="672"/>
                  </a:lnTo>
                  <a:lnTo>
                    <a:pt x="723" y="672"/>
                  </a:lnTo>
                  <a:lnTo>
                    <a:pt x="727" y="672"/>
                  </a:lnTo>
                  <a:lnTo>
                    <a:pt x="742" y="672"/>
                  </a:lnTo>
                  <a:lnTo>
                    <a:pt x="753" y="668"/>
                  </a:lnTo>
                  <a:lnTo>
                    <a:pt x="755" y="670"/>
                  </a:lnTo>
                  <a:lnTo>
                    <a:pt x="761" y="668"/>
                  </a:lnTo>
                  <a:lnTo>
                    <a:pt x="761" y="670"/>
                  </a:lnTo>
                  <a:lnTo>
                    <a:pt x="765" y="672"/>
                  </a:lnTo>
                  <a:lnTo>
                    <a:pt x="767" y="672"/>
                  </a:lnTo>
                  <a:lnTo>
                    <a:pt x="767" y="677"/>
                  </a:lnTo>
                  <a:lnTo>
                    <a:pt x="767" y="685"/>
                  </a:lnTo>
                  <a:lnTo>
                    <a:pt x="765" y="687"/>
                  </a:lnTo>
                  <a:lnTo>
                    <a:pt x="767" y="687"/>
                  </a:lnTo>
                  <a:lnTo>
                    <a:pt x="767" y="689"/>
                  </a:lnTo>
                  <a:lnTo>
                    <a:pt x="763" y="691"/>
                  </a:lnTo>
                  <a:lnTo>
                    <a:pt x="765" y="694"/>
                  </a:lnTo>
                  <a:lnTo>
                    <a:pt x="765" y="694"/>
                  </a:lnTo>
                  <a:lnTo>
                    <a:pt x="767" y="702"/>
                  </a:lnTo>
                  <a:lnTo>
                    <a:pt x="769" y="702"/>
                  </a:lnTo>
                  <a:lnTo>
                    <a:pt x="771" y="704"/>
                  </a:lnTo>
                  <a:lnTo>
                    <a:pt x="771" y="706"/>
                  </a:lnTo>
                  <a:lnTo>
                    <a:pt x="769" y="708"/>
                  </a:lnTo>
                  <a:lnTo>
                    <a:pt x="769" y="710"/>
                  </a:lnTo>
                  <a:lnTo>
                    <a:pt x="767" y="713"/>
                  </a:lnTo>
                  <a:lnTo>
                    <a:pt x="771" y="713"/>
                  </a:lnTo>
                  <a:lnTo>
                    <a:pt x="774" y="715"/>
                  </a:lnTo>
                  <a:lnTo>
                    <a:pt x="776" y="717"/>
                  </a:lnTo>
                  <a:lnTo>
                    <a:pt x="778" y="715"/>
                  </a:lnTo>
                  <a:lnTo>
                    <a:pt x="780" y="719"/>
                  </a:lnTo>
                  <a:lnTo>
                    <a:pt x="784" y="719"/>
                  </a:lnTo>
                  <a:lnTo>
                    <a:pt x="786" y="717"/>
                  </a:lnTo>
                  <a:lnTo>
                    <a:pt x="788" y="717"/>
                  </a:lnTo>
                  <a:lnTo>
                    <a:pt x="788" y="721"/>
                  </a:lnTo>
                  <a:lnTo>
                    <a:pt x="788" y="721"/>
                  </a:lnTo>
                  <a:lnTo>
                    <a:pt x="790" y="721"/>
                  </a:lnTo>
                  <a:lnTo>
                    <a:pt x="793" y="723"/>
                  </a:lnTo>
                  <a:lnTo>
                    <a:pt x="793" y="725"/>
                  </a:lnTo>
                  <a:lnTo>
                    <a:pt x="793" y="727"/>
                  </a:lnTo>
                  <a:lnTo>
                    <a:pt x="795" y="727"/>
                  </a:lnTo>
                  <a:lnTo>
                    <a:pt x="795" y="731"/>
                  </a:lnTo>
                  <a:lnTo>
                    <a:pt x="801" y="736"/>
                  </a:lnTo>
                  <a:lnTo>
                    <a:pt x="801" y="738"/>
                  </a:lnTo>
                  <a:lnTo>
                    <a:pt x="805" y="736"/>
                  </a:lnTo>
                  <a:lnTo>
                    <a:pt x="805" y="738"/>
                  </a:lnTo>
                  <a:lnTo>
                    <a:pt x="807" y="740"/>
                  </a:lnTo>
                  <a:lnTo>
                    <a:pt x="807" y="740"/>
                  </a:lnTo>
                  <a:lnTo>
                    <a:pt x="812" y="744"/>
                  </a:lnTo>
                  <a:lnTo>
                    <a:pt x="816" y="742"/>
                  </a:lnTo>
                  <a:lnTo>
                    <a:pt x="822" y="742"/>
                  </a:lnTo>
                  <a:lnTo>
                    <a:pt x="824" y="740"/>
                  </a:lnTo>
                  <a:lnTo>
                    <a:pt x="830" y="736"/>
                  </a:lnTo>
                  <a:lnTo>
                    <a:pt x="830" y="736"/>
                  </a:lnTo>
                  <a:lnTo>
                    <a:pt x="833" y="738"/>
                  </a:lnTo>
                  <a:lnTo>
                    <a:pt x="841" y="738"/>
                  </a:lnTo>
                  <a:lnTo>
                    <a:pt x="847" y="744"/>
                  </a:lnTo>
                  <a:lnTo>
                    <a:pt x="849" y="744"/>
                  </a:lnTo>
                  <a:lnTo>
                    <a:pt x="854" y="746"/>
                  </a:lnTo>
                  <a:lnTo>
                    <a:pt x="854" y="746"/>
                  </a:lnTo>
                  <a:lnTo>
                    <a:pt x="862" y="744"/>
                  </a:lnTo>
                  <a:lnTo>
                    <a:pt x="864" y="748"/>
                  </a:lnTo>
                  <a:lnTo>
                    <a:pt x="866" y="746"/>
                  </a:lnTo>
                  <a:lnTo>
                    <a:pt x="866" y="742"/>
                  </a:lnTo>
                  <a:lnTo>
                    <a:pt x="862" y="738"/>
                  </a:lnTo>
                  <a:lnTo>
                    <a:pt x="862" y="734"/>
                  </a:lnTo>
                  <a:lnTo>
                    <a:pt x="862" y="731"/>
                  </a:lnTo>
                  <a:lnTo>
                    <a:pt x="864" y="731"/>
                  </a:lnTo>
                  <a:lnTo>
                    <a:pt x="866" y="738"/>
                  </a:lnTo>
                  <a:lnTo>
                    <a:pt x="868" y="744"/>
                  </a:lnTo>
                  <a:lnTo>
                    <a:pt x="875" y="750"/>
                  </a:lnTo>
                  <a:lnTo>
                    <a:pt x="877" y="753"/>
                  </a:lnTo>
                  <a:lnTo>
                    <a:pt x="877" y="757"/>
                  </a:lnTo>
                  <a:lnTo>
                    <a:pt x="879" y="748"/>
                  </a:lnTo>
                  <a:lnTo>
                    <a:pt x="877" y="746"/>
                  </a:lnTo>
                  <a:lnTo>
                    <a:pt x="871" y="744"/>
                  </a:lnTo>
                  <a:lnTo>
                    <a:pt x="868" y="738"/>
                  </a:lnTo>
                  <a:lnTo>
                    <a:pt x="866" y="729"/>
                  </a:lnTo>
                  <a:lnTo>
                    <a:pt x="868" y="727"/>
                  </a:lnTo>
                  <a:lnTo>
                    <a:pt x="871" y="727"/>
                  </a:lnTo>
                  <a:lnTo>
                    <a:pt x="871" y="729"/>
                  </a:lnTo>
                  <a:lnTo>
                    <a:pt x="871" y="731"/>
                  </a:lnTo>
                  <a:lnTo>
                    <a:pt x="875" y="729"/>
                  </a:lnTo>
                  <a:lnTo>
                    <a:pt x="875" y="727"/>
                  </a:lnTo>
                  <a:lnTo>
                    <a:pt x="873" y="723"/>
                  </a:lnTo>
                  <a:lnTo>
                    <a:pt x="873" y="721"/>
                  </a:lnTo>
                  <a:lnTo>
                    <a:pt x="873" y="719"/>
                  </a:lnTo>
                  <a:lnTo>
                    <a:pt x="873" y="717"/>
                  </a:lnTo>
                  <a:lnTo>
                    <a:pt x="877" y="717"/>
                  </a:lnTo>
                  <a:lnTo>
                    <a:pt x="879" y="721"/>
                  </a:lnTo>
                  <a:lnTo>
                    <a:pt x="877" y="723"/>
                  </a:lnTo>
                  <a:lnTo>
                    <a:pt x="879" y="723"/>
                  </a:lnTo>
                  <a:lnTo>
                    <a:pt x="881" y="723"/>
                  </a:lnTo>
                  <a:lnTo>
                    <a:pt x="885" y="719"/>
                  </a:lnTo>
                  <a:lnTo>
                    <a:pt x="885" y="717"/>
                  </a:lnTo>
                  <a:lnTo>
                    <a:pt x="890" y="717"/>
                  </a:lnTo>
                  <a:lnTo>
                    <a:pt x="892" y="719"/>
                  </a:lnTo>
                  <a:lnTo>
                    <a:pt x="890" y="721"/>
                  </a:lnTo>
                  <a:lnTo>
                    <a:pt x="890" y="723"/>
                  </a:lnTo>
                  <a:lnTo>
                    <a:pt x="892" y="721"/>
                  </a:lnTo>
                  <a:lnTo>
                    <a:pt x="894" y="721"/>
                  </a:lnTo>
                  <a:lnTo>
                    <a:pt x="896" y="723"/>
                  </a:lnTo>
                  <a:lnTo>
                    <a:pt x="896" y="727"/>
                  </a:lnTo>
                  <a:lnTo>
                    <a:pt x="894" y="729"/>
                  </a:lnTo>
                  <a:lnTo>
                    <a:pt x="896" y="734"/>
                  </a:lnTo>
                  <a:lnTo>
                    <a:pt x="900" y="731"/>
                  </a:lnTo>
                  <a:lnTo>
                    <a:pt x="902" y="734"/>
                  </a:lnTo>
                  <a:lnTo>
                    <a:pt x="900" y="736"/>
                  </a:lnTo>
                  <a:lnTo>
                    <a:pt x="896" y="738"/>
                  </a:lnTo>
                  <a:lnTo>
                    <a:pt x="896" y="740"/>
                  </a:lnTo>
                  <a:lnTo>
                    <a:pt x="898" y="742"/>
                  </a:lnTo>
                  <a:lnTo>
                    <a:pt x="902" y="738"/>
                  </a:lnTo>
                  <a:lnTo>
                    <a:pt x="904" y="734"/>
                  </a:lnTo>
                  <a:lnTo>
                    <a:pt x="911" y="734"/>
                  </a:lnTo>
                  <a:lnTo>
                    <a:pt x="915" y="734"/>
                  </a:lnTo>
                  <a:lnTo>
                    <a:pt x="915" y="736"/>
                  </a:lnTo>
                  <a:lnTo>
                    <a:pt x="911" y="736"/>
                  </a:lnTo>
                  <a:lnTo>
                    <a:pt x="908" y="738"/>
                  </a:lnTo>
                  <a:lnTo>
                    <a:pt x="908" y="742"/>
                  </a:lnTo>
                  <a:lnTo>
                    <a:pt x="902" y="746"/>
                  </a:lnTo>
                  <a:lnTo>
                    <a:pt x="902" y="748"/>
                  </a:lnTo>
                  <a:lnTo>
                    <a:pt x="896" y="755"/>
                  </a:lnTo>
                  <a:lnTo>
                    <a:pt x="896" y="757"/>
                  </a:lnTo>
                  <a:lnTo>
                    <a:pt x="896" y="759"/>
                  </a:lnTo>
                  <a:lnTo>
                    <a:pt x="894" y="755"/>
                  </a:lnTo>
                  <a:lnTo>
                    <a:pt x="892" y="759"/>
                  </a:lnTo>
                  <a:lnTo>
                    <a:pt x="890" y="765"/>
                  </a:lnTo>
                  <a:lnTo>
                    <a:pt x="890" y="767"/>
                  </a:lnTo>
                  <a:lnTo>
                    <a:pt x="894" y="767"/>
                  </a:lnTo>
                  <a:lnTo>
                    <a:pt x="896" y="765"/>
                  </a:lnTo>
                  <a:lnTo>
                    <a:pt x="896" y="769"/>
                  </a:lnTo>
                  <a:lnTo>
                    <a:pt x="892" y="774"/>
                  </a:lnTo>
                  <a:lnTo>
                    <a:pt x="892" y="776"/>
                  </a:lnTo>
                  <a:lnTo>
                    <a:pt x="896" y="774"/>
                  </a:lnTo>
                  <a:lnTo>
                    <a:pt x="900" y="772"/>
                  </a:lnTo>
                  <a:lnTo>
                    <a:pt x="902" y="772"/>
                  </a:lnTo>
                  <a:lnTo>
                    <a:pt x="900" y="776"/>
                  </a:lnTo>
                  <a:lnTo>
                    <a:pt x="896" y="778"/>
                  </a:lnTo>
                  <a:lnTo>
                    <a:pt x="900" y="778"/>
                  </a:lnTo>
                  <a:lnTo>
                    <a:pt x="902" y="776"/>
                  </a:lnTo>
                  <a:lnTo>
                    <a:pt x="900" y="782"/>
                  </a:lnTo>
                  <a:lnTo>
                    <a:pt x="900" y="784"/>
                  </a:lnTo>
                  <a:lnTo>
                    <a:pt x="898" y="786"/>
                  </a:lnTo>
                  <a:lnTo>
                    <a:pt x="894" y="786"/>
                  </a:lnTo>
                  <a:lnTo>
                    <a:pt x="892" y="782"/>
                  </a:lnTo>
                  <a:lnTo>
                    <a:pt x="887" y="784"/>
                  </a:lnTo>
                  <a:lnTo>
                    <a:pt x="885" y="778"/>
                  </a:lnTo>
                  <a:lnTo>
                    <a:pt x="883" y="778"/>
                  </a:lnTo>
                  <a:lnTo>
                    <a:pt x="881" y="784"/>
                  </a:lnTo>
                  <a:lnTo>
                    <a:pt x="885" y="788"/>
                  </a:lnTo>
                  <a:lnTo>
                    <a:pt x="885" y="793"/>
                  </a:lnTo>
                  <a:lnTo>
                    <a:pt x="885" y="801"/>
                  </a:lnTo>
                  <a:lnTo>
                    <a:pt x="887" y="795"/>
                  </a:lnTo>
                  <a:lnTo>
                    <a:pt x="887" y="788"/>
                  </a:lnTo>
                  <a:lnTo>
                    <a:pt x="890" y="786"/>
                  </a:lnTo>
                  <a:lnTo>
                    <a:pt x="892" y="788"/>
                  </a:lnTo>
                  <a:lnTo>
                    <a:pt x="896" y="788"/>
                  </a:lnTo>
                  <a:lnTo>
                    <a:pt x="900" y="790"/>
                  </a:lnTo>
                  <a:lnTo>
                    <a:pt x="902" y="788"/>
                  </a:lnTo>
                  <a:lnTo>
                    <a:pt x="902" y="784"/>
                  </a:lnTo>
                  <a:lnTo>
                    <a:pt x="908" y="782"/>
                  </a:lnTo>
                  <a:lnTo>
                    <a:pt x="911" y="778"/>
                  </a:lnTo>
                  <a:lnTo>
                    <a:pt x="915" y="778"/>
                  </a:lnTo>
                  <a:lnTo>
                    <a:pt x="917" y="776"/>
                  </a:lnTo>
                  <a:lnTo>
                    <a:pt x="915" y="778"/>
                  </a:lnTo>
                  <a:lnTo>
                    <a:pt x="911" y="776"/>
                  </a:lnTo>
                  <a:lnTo>
                    <a:pt x="908" y="780"/>
                  </a:lnTo>
                  <a:lnTo>
                    <a:pt x="906" y="780"/>
                  </a:lnTo>
                  <a:lnTo>
                    <a:pt x="904" y="780"/>
                  </a:lnTo>
                  <a:lnTo>
                    <a:pt x="906" y="776"/>
                  </a:lnTo>
                  <a:lnTo>
                    <a:pt x="908" y="774"/>
                  </a:lnTo>
                  <a:lnTo>
                    <a:pt x="908" y="772"/>
                  </a:lnTo>
                  <a:lnTo>
                    <a:pt x="908" y="769"/>
                  </a:lnTo>
                  <a:lnTo>
                    <a:pt x="911" y="763"/>
                  </a:lnTo>
                  <a:lnTo>
                    <a:pt x="911" y="761"/>
                  </a:lnTo>
                  <a:lnTo>
                    <a:pt x="908" y="759"/>
                  </a:lnTo>
                  <a:lnTo>
                    <a:pt x="908" y="757"/>
                  </a:lnTo>
                  <a:lnTo>
                    <a:pt x="913" y="750"/>
                  </a:lnTo>
                  <a:lnTo>
                    <a:pt x="915" y="746"/>
                  </a:lnTo>
                  <a:lnTo>
                    <a:pt x="919" y="742"/>
                  </a:lnTo>
                  <a:lnTo>
                    <a:pt x="919" y="744"/>
                  </a:lnTo>
                  <a:lnTo>
                    <a:pt x="919" y="746"/>
                  </a:lnTo>
                  <a:lnTo>
                    <a:pt x="921" y="746"/>
                  </a:lnTo>
                  <a:lnTo>
                    <a:pt x="923" y="742"/>
                  </a:lnTo>
                  <a:lnTo>
                    <a:pt x="923" y="744"/>
                  </a:lnTo>
                  <a:lnTo>
                    <a:pt x="925" y="744"/>
                  </a:lnTo>
                  <a:lnTo>
                    <a:pt x="925" y="746"/>
                  </a:lnTo>
                  <a:lnTo>
                    <a:pt x="930" y="746"/>
                  </a:lnTo>
                  <a:lnTo>
                    <a:pt x="932" y="742"/>
                  </a:lnTo>
                  <a:lnTo>
                    <a:pt x="942" y="738"/>
                  </a:lnTo>
                  <a:lnTo>
                    <a:pt x="942" y="736"/>
                  </a:lnTo>
                  <a:lnTo>
                    <a:pt x="942" y="734"/>
                  </a:lnTo>
                  <a:lnTo>
                    <a:pt x="946" y="734"/>
                  </a:lnTo>
                  <a:lnTo>
                    <a:pt x="949" y="729"/>
                  </a:lnTo>
                  <a:lnTo>
                    <a:pt x="955" y="727"/>
                  </a:lnTo>
                  <a:lnTo>
                    <a:pt x="957" y="725"/>
                  </a:lnTo>
                  <a:lnTo>
                    <a:pt x="957" y="723"/>
                  </a:lnTo>
                  <a:lnTo>
                    <a:pt x="959" y="717"/>
                  </a:lnTo>
                  <a:lnTo>
                    <a:pt x="961" y="713"/>
                  </a:lnTo>
                  <a:lnTo>
                    <a:pt x="961" y="708"/>
                  </a:lnTo>
                  <a:lnTo>
                    <a:pt x="961" y="706"/>
                  </a:lnTo>
                  <a:lnTo>
                    <a:pt x="957" y="708"/>
                  </a:lnTo>
                  <a:lnTo>
                    <a:pt x="955" y="708"/>
                  </a:lnTo>
                  <a:lnTo>
                    <a:pt x="955" y="710"/>
                  </a:lnTo>
                  <a:lnTo>
                    <a:pt x="953" y="715"/>
                  </a:lnTo>
                  <a:lnTo>
                    <a:pt x="951" y="715"/>
                  </a:lnTo>
                  <a:lnTo>
                    <a:pt x="949" y="713"/>
                  </a:lnTo>
                  <a:lnTo>
                    <a:pt x="944" y="713"/>
                  </a:lnTo>
                  <a:lnTo>
                    <a:pt x="944" y="713"/>
                  </a:lnTo>
                  <a:lnTo>
                    <a:pt x="946" y="706"/>
                  </a:lnTo>
                  <a:lnTo>
                    <a:pt x="951" y="706"/>
                  </a:lnTo>
                  <a:lnTo>
                    <a:pt x="953" y="704"/>
                  </a:lnTo>
                  <a:lnTo>
                    <a:pt x="957" y="702"/>
                  </a:lnTo>
                  <a:lnTo>
                    <a:pt x="957" y="700"/>
                  </a:lnTo>
                  <a:lnTo>
                    <a:pt x="955" y="698"/>
                  </a:lnTo>
                  <a:lnTo>
                    <a:pt x="959" y="694"/>
                  </a:lnTo>
                  <a:lnTo>
                    <a:pt x="963" y="691"/>
                  </a:lnTo>
                  <a:lnTo>
                    <a:pt x="967" y="694"/>
                  </a:lnTo>
                  <a:lnTo>
                    <a:pt x="963" y="696"/>
                  </a:lnTo>
                  <a:lnTo>
                    <a:pt x="963" y="700"/>
                  </a:lnTo>
                  <a:lnTo>
                    <a:pt x="965" y="700"/>
                  </a:lnTo>
                  <a:lnTo>
                    <a:pt x="970" y="698"/>
                  </a:lnTo>
                  <a:lnTo>
                    <a:pt x="972" y="691"/>
                  </a:lnTo>
                  <a:lnTo>
                    <a:pt x="972" y="687"/>
                  </a:lnTo>
                  <a:lnTo>
                    <a:pt x="967" y="687"/>
                  </a:lnTo>
                  <a:lnTo>
                    <a:pt x="965" y="687"/>
                  </a:lnTo>
                  <a:lnTo>
                    <a:pt x="963" y="685"/>
                  </a:lnTo>
                  <a:lnTo>
                    <a:pt x="957" y="683"/>
                  </a:lnTo>
                  <a:lnTo>
                    <a:pt x="955" y="679"/>
                  </a:lnTo>
                  <a:lnTo>
                    <a:pt x="955" y="675"/>
                  </a:lnTo>
                  <a:lnTo>
                    <a:pt x="953" y="677"/>
                  </a:lnTo>
                  <a:lnTo>
                    <a:pt x="951" y="677"/>
                  </a:lnTo>
                  <a:lnTo>
                    <a:pt x="949" y="675"/>
                  </a:lnTo>
                  <a:lnTo>
                    <a:pt x="944" y="672"/>
                  </a:lnTo>
                  <a:lnTo>
                    <a:pt x="944" y="668"/>
                  </a:lnTo>
                  <a:lnTo>
                    <a:pt x="942" y="666"/>
                  </a:lnTo>
                  <a:lnTo>
                    <a:pt x="940" y="666"/>
                  </a:lnTo>
                  <a:lnTo>
                    <a:pt x="938" y="664"/>
                  </a:lnTo>
                  <a:lnTo>
                    <a:pt x="938" y="662"/>
                  </a:lnTo>
                  <a:lnTo>
                    <a:pt x="940" y="660"/>
                  </a:lnTo>
                  <a:lnTo>
                    <a:pt x="940" y="656"/>
                  </a:lnTo>
                  <a:lnTo>
                    <a:pt x="938" y="651"/>
                  </a:lnTo>
                  <a:lnTo>
                    <a:pt x="938" y="643"/>
                  </a:lnTo>
                  <a:lnTo>
                    <a:pt x="940" y="639"/>
                  </a:lnTo>
                  <a:lnTo>
                    <a:pt x="949" y="632"/>
                  </a:lnTo>
                  <a:lnTo>
                    <a:pt x="951" y="632"/>
                  </a:lnTo>
                  <a:lnTo>
                    <a:pt x="955" y="632"/>
                  </a:lnTo>
                  <a:lnTo>
                    <a:pt x="955" y="630"/>
                  </a:lnTo>
                  <a:lnTo>
                    <a:pt x="959" y="628"/>
                  </a:lnTo>
                  <a:lnTo>
                    <a:pt x="959" y="626"/>
                  </a:lnTo>
                  <a:lnTo>
                    <a:pt x="957" y="626"/>
                  </a:lnTo>
                  <a:lnTo>
                    <a:pt x="953" y="628"/>
                  </a:lnTo>
                  <a:lnTo>
                    <a:pt x="951" y="626"/>
                  </a:lnTo>
                  <a:lnTo>
                    <a:pt x="951" y="624"/>
                  </a:lnTo>
                  <a:lnTo>
                    <a:pt x="951" y="620"/>
                  </a:lnTo>
                  <a:lnTo>
                    <a:pt x="951" y="616"/>
                  </a:lnTo>
                  <a:lnTo>
                    <a:pt x="955" y="609"/>
                  </a:lnTo>
                  <a:lnTo>
                    <a:pt x="959" y="603"/>
                  </a:lnTo>
                  <a:lnTo>
                    <a:pt x="961" y="603"/>
                  </a:lnTo>
                  <a:lnTo>
                    <a:pt x="963" y="597"/>
                  </a:lnTo>
                  <a:lnTo>
                    <a:pt x="965" y="597"/>
                  </a:lnTo>
                  <a:lnTo>
                    <a:pt x="970" y="592"/>
                  </a:lnTo>
                  <a:lnTo>
                    <a:pt x="974" y="590"/>
                  </a:lnTo>
                  <a:lnTo>
                    <a:pt x="976" y="592"/>
                  </a:lnTo>
                  <a:lnTo>
                    <a:pt x="976" y="597"/>
                  </a:lnTo>
                  <a:lnTo>
                    <a:pt x="978" y="599"/>
                  </a:lnTo>
                  <a:lnTo>
                    <a:pt x="976" y="603"/>
                  </a:lnTo>
                  <a:lnTo>
                    <a:pt x="980" y="601"/>
                  </a:lnTo>
                  <a:lnTo>
                    <a:pt x="980" y="597"/>
                  </a:lnTo>
                  <a:lnTo>
                    <a:pt x="986" y="590"/>
                  </a:lnTo>
                  <a:lnTo>
                    <a:pt x="986" y="588"/>
                  </a:lnTo>
                  <a:lnTo>
                    <a:pt x="982" y="588"/>
                  </a:lnTo>
                  <a:lnTo>
                    <a:pt x="980" y="586"/>
                  </a:lnTo>
                  <a:lnTo>
                    <a:pt x="976" y="584"/>
                  </a:lnTo>
                  <a:lnTo>
                    <a:pt x="980" y="580"/>
                  </a:lnTo>
                  <a:lnTo>
                    <a:pt x="984" y="580"/>
                  </a:lnTo>
                  <a:lnTo>
                    <a:pt x="986" y="578"/>
                  </a:lnTo>
                  <a:lnTo>
                    <a:pt x="993" y="573"/>
                  </a:lnTo>
                  <a:lnTo>
                    <a:pt x="993" y="571"/>
                  </a:lnTo>
                  <a:lnTo>
                    <a:pt x="995" y="569"/>
                  </a:lnTo>
                  <a:lnTo>
                    <a:pt x="999" y="571"/>
                  </a:lnTo>
                  <a:lnTo>
                    <a:pt x="1005" y="573"/>
                  </a:lnTo>
                  <a:lnTo>
                    <a:pt x="1005" y="576"/>
                  </a:lnTo>
                  <a:lnTo>
                    <a:pt x="1005" y="578"/>
                  </a:lnTo>
                  <a:lnTo>
                    <a:pt x="1008" y="580"/>
                  </a:lnTo>
                  <a:lnTo>
                    <a:pt x="1012" y="582"/>
                  </a:lnTo>
                  <a:lnTo>
                    <a:pt x="1014" y="584"/>
                  </a:lnTo>
                  <a:lnTo>
                    <a:pt x="1012" y="588"/>
                  </a:lnTo>
                  <a:lnTo>
                    <a:pt x="1012" y="588"/>
                  </a:lnTo>
                  <a:lnTo>
                    <a:pt x="1012" y="592"/>
                  </a:lnTo>
                  <a:lnTo>
                    <a:pt x="1012" y="594"/>
                  </a:lnTo>
                  <a:lnTo>
                    <a:pt x="1014" y="599"/>
                  </a:lnTo>
                  <a:lnTo>
                    <a:pt x="1016" y="601"/>
                  </a:lnTo>
                  <a:lnTo>
                    <a:pt x="1014" y="609"/>
                  </a:lnTo>
                  <a:lnTo>
                    <a:pt x="1018" y="609"/>
                  </a:lnTo>
                  <a:lnTo>
                    <a:pt x="1018" y="611"/>
                  </a:lnTo>
                  <a:lnTo>
                    <a:pt x="1014" y="616"/>
                  </a:lnTo>
                  <a:lnTo>
                    <a:pt x="1014" y="620"/>
                  </a:lnTo>
                  <a:lnTo>
                    <a:pt x="1012" y="624"/>
                  </a:lnTo>
                  <a:lnTo>
                    <a:pt x="1012" y="628"/>
                  </a:lnTo>
                  <a:lnTo>
                    <a:pt x="1010" y="630"/>
                  </a:lnTo>
                  <a:lnTo>
                    <a:pt x="1012" y="635"/>
                  </a:lnTo>
                  <a:lnTo>
                    <a:pt x="1010" y="637"/>
                  </a:lnTo>
                  <a:lnTo>
                    <a:pt x="1014" y="643"/>
                  </a:lnTo>
                  <a:lnTo>
                    <a:pt x="1014" y="645"/>
                  </a:lnTo>
                  <a:lnTo>
                    <a:pt x="1012" y="647"/>
                  </a:lnTo>
                  <a:lnTo>
                    <a:pt x="1014" y="649"/>
                  </a:lnTo>
                  <a:lnTo>
                    <a:pt x="1012" y="653"/>
                  </a:lnTo>
                  <a:lnTo>
                    <a:pt x="1012" y="656"/>
                  </a:lnTo>
                  <a:lnTo>
                    <a:pt x="1014" y="658"/>
                  </a:lnTo>
                  <a:lnTo>
                    <a:pt x="1018" y="660"/>
                  </a:lnTo>
                  <a:lnTo>
                    <a:pt x="1016" y="664"/>
                  </a:lnTo>
                  <a:lnTo>
                    <a:pt x="1014" y="666"/>
                  </a:lnTo>
                  <a:lnTo>
                    <a:pt x="1012" y="666"/>
                  </a:lnTo>
                  <a:lnTo>
                    <a:pt x="1008" y="666"/>
                  </a:lnTo>
                  <a:lnTo>
                    <a:pt x="1005" y="662"/>
                  </a:lnTo>
                  <a:lnTo>
                    <a:pt x="1008" y="658"/>
                  </a:lnTo>
                  <a:lnTo>
                    <a:pt x="1003" y="660"/>
                  </a:lnTo>
                  <a:lnTo>
                    <a:pt x="1001" y="664"/>
                  </a:lnTo>
                  <a:lnTo>
                    <a:pt x="997" y="666"/>
                  </a:lnTo>
                  <a:lnTo>
                    <a:pt x="997" y="668"/>
                  </a:lnTo>
                  <a:lnTo>
                    <a:pt x="1003" y="666"/>
                  </a:lnTo>
                  <a:lnTo>
                    <a:pt x="1005" y="668"/>
                  </a:lnTo>
                  <a:lnTo>
                    <a:pt x="1005" y="670"/>
                  </a:lnTo>
                  <a:lnTo>
                    <a:pt x="995" y="679"/>
                  </a:lnTo>
                  <a:lnTo>
                    <a:pt x="991" y="679"/>
                  </a:lnTo>
                  <a:lnTo>
                    <a:pt x="991" y="681"/>
                  </a:lnTo>
                  <a:lnTo>
                    <a:pt x="989" y="681"/>
                  </a:lnTo>
                  <a:lnTo>
                    <a:pt x="986" y="685"/>
                  </a:lnTo>
                  <a:lnTo>
                    <a:pt x="989" y="687"/>
                  </a:lnTo>
                  <a:lnTo>
                    <a:pt x="993" y="687"/>
                  </a:lnTo>
                  <a:lnTo>
                    <a:pt x="995" y="687"/>
                  </a:lnTo>
                  <a:lnTo>
                    <a:pt x="997" y="691"/>
                  </a:lnTo>
                  <a:lnTo>
                    <a:pt x="999" y="696"/>
                  </a:lnTo>
                  <a:lnTo>
                    <a:pt x="1005" y="694"/>
                  </a:lnTo>
                  <a:lnTo>
                    <a:pt x="1005" y="691"/>
                  </a:lnTo>
                  <a:lnTo>
                    <a:pt x="1008" y="689"/>
                  </a:lnTo>
                  <a:lnTo>
                    <a:pt x="1010" y="691"/>
                  </a:lnTo>
                  <a:lnTo>
                    <a:pt x="1008" y="694"/>
                  </a:lnTo>
                  <a:lnTo>
                    <a:pt x="1008" y="694"/>
                  </a:lnTo>
                  <a:lnTo>
                    <a:pt x="1012" y="696"/>
                  </a:lnTo>
                  <a:lnTo>
                    <a:pt x="1014" y="698"/>
                  </a:lnTo>
                  <a:lnTo>
                    <a:pt x="1018" y="696"/>
                  </a:lnTo>
                  <a:lnTo>
                    <a:pt x="1020" y="698"/>
                  </a:lnTo>
                  <a:lnTo>
                    <a:pt x="1018" y="700"/>
                  </a:lnTo>
                  <a:lnTo>
                    <a:pt x="1014" y="700"/>
                  </a:lnTo>
                  <a:lnTo>
                    <a:pt x="1010" y="704"/>
                  </a:lnTo>
                  <a:lnTo>
                    <a:pt x="1008" y="706"/>
                  </a:lnTo>
                  <a:lnTo>
                    <a:pt x="1008" y="702"/>
                  </a:lnTo>
                  <a:lnTo>
                    <a:pt x="1005" y="702"/>
                  </a:lnTo>
                  <a:lnTo>
                    <a:pt x="1003" y="700"/>
                  </a:lnTo>
                  <a:lnTo>
                    <a:pt x="1003" y="702"/>
                  </a:lnTo>
                  <a:lnTo>
                    <a:pt x="1005" y="706"/>
                  </a:lnTo>
                  <a:lnTo>
                    <a:pt x="1005" y="708"/>
                  </a:lnTo>
                  <a:lnTo>
                    <a:pt x="1010" y="715"/>
                  </a:lnTo>
                  <a:lnTo>
                    <a:pt x="1010" y="719"/>
                  </a:lnTo>
                  <a:lnTo>
                    <a:pt x="1010" y="721"/>
                  </a:lnTo>
                  <a:lnTo>
                    <a:pt x="1010" y="725"/>
                  </a:lnTo>
                  <a:lnTo>
                    <a:pt x="1008" y="725"/>
                  </a:lnTo>
                  <a:lnTo>
                    <a:pt x="1005" y="729"/>
                  </a:lnTo>
                  <a:lnTo>
                    <a:pt x="1005" y="734"/>
                  </a:lnTo>
                  <a:lnTo>
                    <a:pt x="1001" y="738"/>
                  </a:lnTo>
                  <a:lnTo>
                    <a:pt x="1003" y="740"/>
                  </a:lnTo>
                  <a:lnTo>
                    <a:pt x="1003" y="744"/>
                  </a:lnTo>
                  <a:lnTo>
                    <a:pt x="1001" y="746"/>
                  </a:lnTo>
                  <a:lnTo>
                    <a:pt x="1001" y="748"/>
                  </a:lnTo>
                  <a:lnTo>
                    <a:pt x="1003" y="748"/>
                  </a:lnTo>
                  <a:lnTo>
                    <a:pt x="1008" y="744"/>
                  </a:lnTo>
                  <a:lnTo>
                    <a:pt x="1008" y="742"/>
                  </a:lnTo>
                  <a:lnTo>
                    <a:pt x="1014" y="740"/>
                  </a:lnTo>
                  <a:lnTo>
                    <a:pt x="1014" y="738"/>
                  </a:lnTo>
                  <a:lnTo>
                    <a:pt x="1014" y="738"/>
                  </a:lnTo>
                  <a:lnTo>
                    <a:pt x="1016" y="734"/>
                  </a:lnTo>
                  <a:lnTo>
                    <a:pt x="1018" y="736"/>
                  </a:lnTo>
                  <a:lnTo>
                    <a:pt x="1020" y="734"/>
                  </a:lnTo>
                  <a:lnTo>
                    <a:pt x="1020" y="727"/>
                  </a:lnTo>
                  <a:lnTo>
                    <a:pt x="1020" y="723"/>
                  </a:lnTo>
                  <a:lnTo>
                    <a:pt x="1027" y="719"/>
                  </a:lnTo>
                  <a:lnTo>
                    <a:pt x="1031" y="713"/>
                  </a:lnTo>
                  <a:lnTo>
                    <a:pt x="1031" y="708"/>
                  </a:lnTo>
                  <a:lnTo>
                    <a:pt x="1033" y="708"/>
                  </a:lnTo>
                  <a:lnTo>
                    <a:pt x="1035" y="710"/>
                  </a:lnTo>
                  <a:lnTo>
                    <a:pt x="1035" y="713"/>
                  </a:lnTo>
                  <a:lnTo>
                    <a:pt x="1039" y="721"/>
                  </a:lnTo>
                  <a:lnTo>
                    <a:pt x="1039" y="725"/>
                  </a:lnTo>
                  <a:lnTo>
                    <a:pt x="1043" y="729"/>
                  </a:lnTo>
                  <a:lnTo>
                    <a:pt x="1043" y="734"/>
                  </a:lnTo>
                  <a:lnTo>
                    <a:pt x="1041" y="738"/>
                  </a:lnTo>
                  <a:lnTo>
                    <a:pt x="1043" y="746"/>
                  </a:lnTo>
                  <a:lnTo>
                    <a:pt x="1041" y="750"/>
                  </a:lnTo>
                  <a:lnTo>
                    <a:pt x="1037" y="750"/>
                  </a:lnTo>
                  <a:lnTo>
                    <a:pt x="1035" y="748"/>
                  </a:lnTo>
                  <a:lnTo>
                    <a:pt x="1033" y="750"/>
                  </a:lnTo>
                  <a:lnTo>
                    <a:pt x="1031" y="755"/>
                  </a:lnTo>
                  <a:lnTo>
                    <a:pt x="1033" y="759"/>
                  </a:lnTo>
                  <a:lnTo>
                    <a:pt x="1029" y="763"/>
                  </a:lnTo>
                  <a:lnTo>
                    <a:pt x="1029" y="767"/>
                  </a:lnTo>
                  <a:lnTo>
                    <a:pt x="1029" y="769"/>
                  </a:lnTo>
                  <a:lnTo>
                    <a:pt x="1029" y="776"/>
                  </a:lnTo>
                  <a:lnTo>
                    <a:pt x="1033" y="790"/>
                  </a:lnTo>
                  <a:lnTo>
                    <a:pt x="1035" y="795"/>
                  </a:lnTo>
                  <a:lnTo>
                    <a:pt x="1035" y="799"/>
                  </a:lnTo>
                  <a:lnTo>
                    <a:pt x="1037" y="803"/>
                  </a:lnTo>
                  <a:lnTo>
                    <a:pt x="1041" y="803"/>
                  </a:lnTo>
                  <a:lnTo>
                    <a:pt x="1039" y="797"/>
                  </a:lnTo>
                  <a:lnTo>
                    <a:pt x="1039" y="797"/>
                  </a:lnTo>
                  <a:lnTo>
                    <a:pt x="1041" y="793"/>
                  </a:lnTo>
                  <a:lnTo>
                    <a:pt x="1043" y="793"/>
                  </a:lnTo>
                  <a:lnTo>
                    <a:pt x="1045" y="797"/>
                  </a:lnTo>
                  <a:lnTo>
                    <a:pt x="1048" y="797"/>
                  </a:lnTo>
                  <a:lnTo>
                    <a:pt x="1048" y="793"/>
                  </a:lnTo>
                  <a:lnTo>
                    <a:pt x="1052" y="790"/>
                  </a:lnTo>
                  <a:lnTo>
                    <a:pt x="1052" y="784"/>
                  </a:lnTo>
                  <a:lnTo>
                    <a:pt x="1056" y="782"/>
                  </a:lnTo>
                  <a:lnTo>
                    <a:pt x="1058" y="778"/>
                  </a:lnTo>
                  <a:lnTo>
                    <a:pt x="1060" y="776"/>
                  </a:lnTo>
                  <a:lnTo>
                    <a:pt x="1062" y="774"/>
                  </a:lnTo>
                  <a:lnTo>
                    <a:pt x="1069" y="767"/>
                  </a:lnTo>
                  <a:lnTo>
                    <a:pt x="1075" y="761"/>
                  </a:lnTo>
                  <a:lnTo>
                    <a:pt x="1077" y="753"/>
                  </a:lnTo>
                  <a:lnTo>
                    <a:pt x="1081" y="744"/>
                  </a:lnTo>
                  <a:lnTo>
                    <a:pt x="1086" y="742"/>
                  </a:lnTo>
                  <a:lnTo>
                    <a:pt x="1088" y="746"/>
                  </a:lnTo>
                  <a:lnTo>
                    <a:pt x="1090" y="744"/>
                  </a:lnTo>
                  <a:lnTo>
                    <a:pt x="1092" y="746"/>
                  </a:lnTo>
                  <a:lnTo>
                    <a:pt x="1096" y="744"/>
                  </a:lnTo>
                  <a:lnTo>
                    <a:pt x="1096" y="742"/>
                  </a:lnTo>
                  <a:lnTo>
                    <a:pt x="1094" y="742"/>
                  </a:lnTo>
                  <a:lnTo>
                    <a:pt x="1090" y="740"/>
                  </a:lnTo>
                  <a:lnTo>
                    <a:pt x="1092" y="736"/>
                  </a:lnTo>
                  <a:lnTo>
                    <a:pt x="1096" y="736"/>
                  </a:lnTo>
                  <a:lnTo>
                    <a:pt x="1098" y="738"/>
                  </a:lnTo>
                  <a:lnTo>
                    <a:pt x="1100" y="736"/>
                  </a:lnTo>
                  <a:lnTo>
                    <a:pt x="1102" y="738"/>
                  </a:lnTo>
                  <a:lnTo>
                    <a:pt x="1104" y="736"/>
                  </a:lnTo>
                  <a:lnTo>
                    <a:pt x="1102" y="731"/>
                  </a:lnTo>
                  <a:lnTo>
                    <a:pt x="1100" y="731"/>
                  </a:lnTo>
                  <a:lnTo>
                    <a:pt x="1098" y="727"/>
                  </a:lnTo>
                  <a:lnTo>
                    <a:pt x="1096" y="727"/>
                  </a:lnTo>
                  <a:lnTo>
                    <a:pt x="1098" y="723"/>
                  </a:lnTo>
                  <a:lnTo>
                    <a:pt x="1100" y="719"/>
                  </a:lnTo>
                  <a:lnTo>
                    <a:pt x="1100" y="717"/>
                  </a:lnTo>
                  <a:lnTo>
                    <a:pt x="1102" y="717"/>
                  </a:lnTo>
                  <a:lnTo>
                    <a:pt x="1100" y="713"/>
                  </a:lnTo>
                  <a:lnTo>
                    <a:pt x="1100" y="710"/>
                  </a:lnTo>
                  <a:lnTo>
                    <a:pt x="1104" y="706"/>
                  </a:lnTo>
                  <a:lnTo>
                    <a:pt x="1102" y="706"/>
                  </a:lnTo>
                  <a:lnTo>
                    <a:pt x="1102" y="704"/>
                  </a:lnTo>
                  <a:lnTo>
                    <a:pt x="1107" y="704"/>
                  </a:lnTo>
                  <a:lnTo>
                    <a:pt x="1107" y="702"/>
                  </a:lnTo>
                  <a:lnTo>
                    <a:pt x="1104" y="700"/>
                  </a:lnTo>
                  <a:lnTo>
                    <a:pt x="1104" y="698"/>
                  </a:lnTo>
                  <a:lnTo>
                    <a:pt x="1107" y="698"/>
                  </a:lnTo>
                  <a:lnTo>
                    <a:pt x="1109" y="700"/>
                  </a:lnTo>
                  <a:lnTo>
                    <a:pt x="1113" y="702"/>
                  </a:lnTo>
                  <a:lnTo>
                    <a:pt x="1115" y="700"/>
                  </a:lnTo>
                  <a:lnTo>
                    <a:pt x="1121" y="700"/>
                  </a:lnTo>
                  <a:lnTo>
                    <a:pt x="1126" y="704"/>
                  </a:lnTo>
                  <a:lnTo>
                    <a:pt x="1128" y="706"/>
                  </a:lnTo>
                  <a:lnTo>
                    <a:pt x="1128" y="708"/>
                  </a:lnTo>
                  <a:lnTo>
                    <a:pt x="1136" y="713"/>
                  </a:lnTo>
                  <a:lnTo>
                    <a:pt x="1140" y="710"/>
                  </a:lnTo>
                  <a:lnTo>
                    <a:pt x="1142" y="713"/>
                  </a:lnTo>
                  <a:lnTo>
                    <a:pt x="1149" y="715"/>
                  </a:lnTo>
                  <a:lnTo>
                    <a:pt x="1149" y="717"/>
                  </a:lnTo>
                  <a:lnTo>
                    <a:pt x="1147" y="717"/>
                  </a:lnTo>
                  <a:lnTo>
                    <a:pt x="1149" y="721"/>
                  </a:lnTo>
                  <a:lnTo>
                    <a:pt x="1147" y="721"/>
                  </a:lnTo>
                  <a:lnTo>
                    <a:pt x="1142" y="719"/>
                  </a:lnTo>
                  <a:lnTo>
                    <a:pt x="1140" y="719"/>
                  </a:lnTo>
                  <a:lnTo>
                    <a:pt x="1140" y="721"/>
                  </a:lnTo>
                  <a:lnTo>
                    <a:pt x="1149" y="727"/>
                  </a:lnTo>
                  <a:lnTo>
                    <a:pt x="1151" y="729"/>
                  </a:lnTo>
                  <a:lnTo>
                    <a:pt x="1147" y="731"/>
                  </a:lnTo>
                  <a:lnTo>
                    <a:pt x="1149" y="734"/>
                  </a:lnTo>
                  <a:lnTo>
                    <a:pt x="1153" y="731"/>
                  </a:lnTo>
                  <a:lnTo>
                    <a:pt x="1157" y="734"/>
                  </a:lnTo>
                  <a:lnTo>
                    <a:pt x="1159" y="736"/>
                  </a:lnTo>
                  <a:lnTo>
                    <a:pt x="1161" y="736"/>
                  </a:lnTo>
                  <a:lnTo>
                    <a:pt x="1161" y="738"/>
                  </a:lnTo>
                  <a:lnTo>
                    <a:pt x="1159" y="742"/>
                  </a:lnTo>
                  <a:lnTo>
                    <a:pt x="1153" y="746"/>
                  </a:lnTo>
                  <a:lnTo>
                    <a:pt x="1149" y="748"/>
                  </a:lnTo>
                  <a:lnTo>
                    <a:pt x="1147" y="748"/>
                  </a:lnTo>
                  <a:lnTo>
                    <a:pt x="1153" y="748"/>
                  </a:lnTo>
                  <a:lnTo>
                    <a:pt x="1155" y="750"/>
                  </a:lnTo>
                  <a:lnTo>
                    <a:pt x="1155" y="753"/>
                  </a:lnTo>
                  <a:lnTo>
                    <a:pt x="1155" y="753"/>
                  </a:lnTo>
                  <a:lnTo>
                    <a:pt x="1157" y="755"/>
                  </a:lnTo>
                  <a:lnTo>
                    <a:pt x="1155" y="759"/>
                  </a:lnTo>
                  <a:lnTo>
                    <a:pt x="1157" y="759"/>
                  </a:lnTo>
                  <a:lnTo>
                    <a:pt x="1151" y="763"/>
                  </a:lnTo>
                  <a:lnTo>
                    <a:pt x="1147" y="765"/>
                  </a:lnTo>
                  <a:lnTo>
                    <a:pt x="1142" y="763"/>
                  </a:lnTo>
                  <a:lnTo>
                    <a:pt x="1142" y="767"/>
                  </a:lnTo>
                  <a:lnTo>
                    <a:pt x="1138" y="765"/>
                  </a:lnTo>
                  <a:lnTo>
                    <a:pt x="1136" y="761"/>
                  </a:lnTo>
                  <a:lnTo>
                    <a:pt x="1132" y="761"/>
                  </a:lnTo>
                  <a:lnTo>
                    <a:pt x="1130" y="759"/>
                  </a:lnTo>
                  <a:lnTo>
                    <a:pt x="1128" y="759"/>
                  </a:lnTo>
                  <a:lnTo>
                    <a:pt x="1128" y="763"/>
                  </a:lnTo>
                  <a:lnTo>
                    <a:pt x="1126" y="763"/>
                  </a:lnTo>
                  <a:lnTo>
                    <a:pt x="1130" y="765"/>
                  </a:lnTo>
                  <a:lnTo>
                    <a:pt x="1132" y="767"/>
                  </a:lnTo>
                  <a:lnTo>
                    <a:pt x="1130" y="769"/>
                  </a:lnTo>
                  <a:lnTo>
                    <a:pt x="1128" y="772"/>
                  </a:lnTo>
                  <a:lnTo>
                    <a:pt x="1132" y="772"/>
                  </a:lnTo>
                  <a:lnTo>
                    <a:pt x="1130" y="776"/>
                  </a:lnTo>
                  <a:lnTo>
                    <a:pt x="1130" y="778"/>
                  </a:lnTo>
                  <a:lnTo>
                    <a:pt x="1132" y="778"/>
                  </a:lnTo>
                  <a:lnTo>
                    <a:pt x="1134" y="776"/>
                  </a:lnTo>
                  <a:lnTo>
                    <a:pt x="1134" y="776"/>
                  </a:lnTo>
                  <a:lnTo>
                    <a:pt x="1134" y="780"/>
                  </a:lnTo>
                  <a:lnTo>
                    <a:pt x="1130" y="780"/>
                  </a:lnTo>
                  <a:lnTo>
                    <a:pt x="1128" y="784"/>
                  </a:lnTo>
                  <a:lnTo>
                    <a:pt x="1128" y="788"/>
                  </a:lnTo>
                  <a:lnTo>
                    <a:pt x="1132" y="793"/>
                  </a:lnTo>
                  <a:lnTo>
                    <a:pt x="1132" y="795"/>
                  </a:lnTo>
                  <a:lnTo>
                    <a:pt x="1136" y="803"/>
                  </a:lnTo>
                  <a:lnTo>
                    <a:pt x="1136" y="807"/>
                  </a:lnTo>
                  <a:lnTo>
                    <a:pt x="1134" y="809"/>
                  </a:lnTo>
                  <a:lnTo>
                    <a:pt x="1134" y="812"/>
                  </a:lnTo>
                  <a:lnTo>
                    <a:pt x="1128" y="816"/>
                  </a:lnTo>
                  <a:lnTo>
                    <a:pt x="1130" y="820"/>
                  </a:lnTo>
                  <a:lnTo>
                    <a:pt x="1128" y="822"/>
                  </a:lnTo>
                  <a:lnTo>
                    <a:pt x="1123" y="822"/>
                  </a:lnTo>
                  <a:lnTo>
                    <a:pt x="1117" y="822"/>
                  </a:lnTo>
                  <a:lnTo>
                    <a:pt x="1115" y="824"/>
                  </a:lnTo>
                  <a:lnTo>
                    <a:pt x="1115" y="828"/>
                  </a:lnTo>
                  <a:lnTo>
                    <a:pt x="1111" y="831"/>
                  </a:lnTo>
                  <a:lnTo>
                    <a:pt x="1109" y="833"/>
                  </a:lnTo>
                  <a:lnTo>
                    <a:pt x="1104" y="833"/>
                  </a:lnTo>
                  <a:lnTo>
                    <a:pt x="1100" y="839"/>
                  </a:lnTo>
                  <a:lnTo>
                    <a:pt x="1098" y="839"/>
                  </a:lnTo>
                  <a:lnTo>
                    <a:pt x="1094" y="839"/>
                  </a:lnTo>
                  <a:lnTo>
                    <a:pt x="1092" y="843"/>
                  </a:lnTo>
                  <a:lnTo>
                    <a:pt x="1083" y="845"/>
                  </a:lnTo>
                  <a:lnTo>
                    <a:pt x="1081" y="843"/>
                  </a:lnTo>
                  <a:lnTo>
                    <a:pt x="1081" y="841"/>
                  </a:lnTo>
                  <a:lnTo>
                    <a:pt x="1081" y="837"/>
                  </a:lnTo>
                  <a:lnTo>
                    <a:pt x="1079" y="833"/>
                  </a:lnTo>
                  <a:lnTo>
                    <a:pt x="1079" y="831"/>
                  </a:lnTo>
                  <a:lnTo>
                    <a:pt x="1081" y="831"/>
                  </a:lnTo>
                  <a:lnTo>
                    <a:pt x="1081" y="826"/>
                  </a:lnTo>
                  <a:lnTo>
                    <a:pt x="1083" y="822"/>
                  </a:lnTo>
                  <a:lnTo>
                    <a:pt x="1079" y="826"/>
                  </a:lnTo>
                  <a:lnTo>
                    <a:pt x="1079" y="826"/>
                  </a:lnTo>
                  <a:lnTo>
                    <a:pt x="1077" y="818"/>
                  </a:lnTo>
                  <a:lnTo>
                    <a:pt x="1075" y="818"/>
                  </a:lnTo>
                  <a:lnTo>
                    <a:pt x="1073" y="814"/>
                  </a:lnTo>
                  <a:lnTo>
                    <a:pt x="1071" y="816"/>
                  </a:lnTo>
                  <a:lnTo>
                    <a:pt x="1069" y="814"/>
                  </a:lnTo>
                  <a:lnTo>
                    <a:pt x="1064" y="814"/>
                  </a:lnTo>
                  <a:lnTo>
                    <a:pt x="1062" y="820"/>
                  </a:lnTo>
                  <a:lnTo>
                    <a:pt x="1064" y="820"/>
                  </a:lnTo>
                  <a:lnTo>
                    <a:pt x="1069" y="816"/>
                  </a:lnTo>
                  <a:lnTo>
                    <a:pt x="1071" y="818"/>
                  </a:lnTo>
                  <a:lnTo>
                    <a:pt x="1071" y="822"/>
                  </a:lnTo>
                  <a:lnTo>
                    <a:pt x="1073" y="822"/>
                  </a:lnTo>
                  <a:lnTo>
                    <a:pt x="1077" y="828"/>
                  </a:lnTo>
                  <a:lnTo>
                    <a:pt x="1075" y="835"/>
                  </a:lnTo>
                  <a:lnTo>
                    <a:pt x="1077" y="835"/>
                  </a:lnTo>
                  <a:lnTo>
                    <a:pt x="1077" y="841"/>
                  </a:lnTo>
                  <a:lnTo>
                    <a:pt x="1077" y="843"/>
                  </a:lnTo>
                  <a:lnTo>
                    <a:pt x="1077" y="845"/>
                  </a:lnTo>
                  <a:lnTo>
                    <a:pt x="1077" y="847"/>
                  </a:lnTo>
                  <a:lnTo>
                    <a:pt x="1075" y="847"/>
                  </a:lnTo>
                  <a:lnTo>
                    <a:pt x="1069" y="843"/>
                  </a:lnTo>
                  <a:lnTo>
                    <a:pt x="1069" y="839"/>
                  </a:lnTo>
                  <a:lnTo>
                    <a:pt x="1067" y="839"/>
                  </a:lnTo>
                  <a:lnTo>
                    <a:pt x="1064" y="835"/>
                  </a:lnTo>
                  <a:lnTo>
                    <a:pt x="1062" y="839"/>
                  </a:lnTo>
                  <a:lnTo>
                    <a:pt x="1067" y="843"/>
                  </a:lnTo>
                  <a:lnTo>
                    <a:pt x="1064" y="845"/>
                  </a:lnTo>
                  <a:lnTo>
                    <a:pt x="1060" y="843"/>
                  </a:lnTo>
                  <a:lnTo>
                    <a:pt x="1058" y="843"/>
                  </a:lnTo>
                  <a:lnTo>
                    <a:pt x="1058" y="841"/>
                  </a:lnTo>
                  <a:lnTo>
                    <a:pt x="1054" y="841"/>
                  </a:lnTo>
                  <a:lnTo>
                    <a:pt x="1054" y="839"/>
                  </a:lnTo>
                  <a:lnTo>
                    <a:pt x="1056" y="833"/>
                  </a:lnTo>
                  <a:lnTo>
                    <a:pt x="1056" y="833"/>
                  </a:lnTo>
                  <a:lnTo>
                    <a:pt x="1054" y="831"/>
                  </a:lnTo>
                  <a:lnTo>
                    <a:pt x="1054" y="828"/>
                  </a:lnTo>
                  <a:lnTo>
                    <a:pt x="1050" y="833"/>
                  </a:lnTo>
                  <a:lnTo>
                    <a:pt x="1043" y="833"/>
                  </a:lnTo>
                  <a:lnTo>
                    <a:pt x="1041" y="828"/>
                  </a:lnTo>
                  <a:lnTo>
                    <a:pt x="1037" y="831"/>
                  </a:lnTo>
                  <a:lnTo>
                    <a:pt x="1033" y="826"/>
                  </a:lnTo>
                  <a:lnTo>
                    <a:pt x="1033" y="831"/>
                  </a:lnTo>
                  <a:lnTo>
                    <a:pt x="1035" y="833"/>
                  </a:lnTo>
                  <a:lnTo>
                    <a:pt x="1033" y="833"/>
                  </a:lnTo>
                  <a:lnTo>
                    <a:pt x="1033" y="837"/>
                  </a:lnTo>
                  <a:lnTo>
                    <a:pt x="1035" y="841"/>
                  </a:lnTo>
                  <a:lnTo>
                    <a:pt x="1039" y="841"/>
                  </a:lnTo>
                  <a:lnTo>
                    <a:pt x="1041" y="845"/>
                  </a:lnTo>
                  <a:lnTo>
                    <a:pt x="1037" y="850"/>
                  </a:lnTo>
                  <a:lnTo>
                    <a:pt x="1035" y="852"/>
                  </a:lnTo>
                  <a:lnTo>
                    <a:pt x="1027" y="858"/>
                  </a:lnTo>
                  <a:lnTo>
                    <a:pt x="1022" y="862"/>
                  </a:lnTo>
                  <a:lnTo>
                    <a:pt x="1018" y="868"/>
                  </a:lnTo>
                  <a:lnTo>
                    <a:pt x="1014" y="868"/>
                  </a:lnTo>
                  <a:lnTo>
                    <a:pt x="1012" y="871"/>
                  </a:lnTo>
                  <a:lnTo>
                    <a:pt x="1010" y="875"/>
                  </a:lnTo>
                  <a:lnTo>
                    <a:pt x="1008" y="875"/>
                  </a:lnTo>
                  <a:lnTo>
                    <a:pt x="995" y="873"/>
                  </a:lnTo>
                  <a:lnTo>
                    <a:pt x="991" y="868"/>
                  </a:lnTo>
                  <a:lnTo>
                    <a:pt x="989" y="864"/>
                  </a:lnTo>
                  <a:lnTo>
                    <a:pt x="984" y="862"/>
                  </a:lnTo>
                  <a:lnTo>
                    <a:pt x="984" y="860"/>
                  </a:lnTo>
                  <a:lnTo>
                    <a:pt x="986" y="860"/>
                  </a:lnTo>
                  <a:lnTo>
                    <a:pt x="986" y="858"/>
                  </a:lnTo>
                  <a:lnTo>
                    <a:pt x="984" y="856"/>
                  </a:lnTo>
                  <a:lnTo>
                    <a:pt x="982" y="856"/>
                  </a:lnTo>
                  <a:lnTo>
                    <a:pt x="978" y="847"/>
                  </a:lnTo>
                  <a:lnTo>
                    <a:pt x="972" y="843"/>
                  </a:lnTo>
                  <a:lnTo>
                    <a:pt x="963" y="843"/>
                  </a:lnTo>
                  <a:lnTo>
                    <a:pt x="959" y="841"/>
                  </a:lnTo>
                  <a:lnTo>
                    <a:pt x="949" y="839"/>
                  </a:lnTo>
                  <a:lnTo>
                    <a:pt x="946" y="839"/>
                  </a:lnTo>
                  <a:lnTo>
                    <a:pt x="946" y="841"/>
                  </a:lnTo>
                  <a:lnTo>
                    <a:pt x="949" y="843"/>
                  </a:lnTo>
                  <a:lnTo>
                    <a:pt x="949" y="843"/>
                  </a:lnTo>
                  <a:lnTo>
                    <a:pt x="953" y="841"/>
                  </a:lnTo>
                  <a:lnTo>
                    <a:pt x="961" y="845"/>
                  </a:lnTo>
                  <a:lnTo>
                    <a:pt x="970" y="845"/>
                  </a:lnTo>
                  <a:lnTo>
                    <a:pt x="972" y="847"/>
                  </a:lnTo>
                  <a:lnTo>
                    <a:pt x="972" y="850"/>
                  </a:lnTo>
                  <a:lnTo>
                    <a:pt x="970" y="850"/>
                  </a:lnTo>
                  <a:lnTo>
                    <a:pt x="967" y="850"/>
                  </a:lnTo>
                  <a:lnTo>
                    <a:pt x="970" y="852"/>
                  </a:lnTo>
                  <a:lnTo>
                    <a:pt x="970" y="858"/>
                  </a:lnTo>
                  <a:lnTo>
                    <a:pt x="972" y="858"/>
                  </a:lnTo>
                  <a:lnTo>
                    <a:pt x="976" y="866"/>
                  </a:lnTo>
                  <a:lnTo>
                    <a:pt x="978" y="873"/>
                  </a:lnTo>
                  <a:lnTo>
                    <a:pt x="986" y="875"/>
                  </a:lnTo>
                  <a:lnTo>
                    <a:pt x="993" y="877"/>
                  </a:lnTo>
                  <a:lnTo>
                    <a:pt x="1008" y="881"/>
                  </a:lnTo>
                  <a:lnTo>
                    <a:pt x="1008" y="885"/>
                  </a:lnTo>
                  <a:lnTo>
                    <a:pt x="1005" y="885"/>
                  </a:lnTo>
                  <a:lnTo>
                    <a:pt x="1001" y="890"/>
                  </a:lnTo>
                  <a:lnTo>
                    <a:pt x="999" y="892"/>
                  </a:lnTo>
                  <a:lnTo>
                    <a:pt x="993" y="900"/>
                  </a:lnTo>
                  <a:lnTo>
                    <a:pt x="991" y="898"/>
                  </a:lnTo>
                  <a:lnTo>
                    <a:pt x="991" y="898"/>
                  </a:lnTo>
                  <a:lnTo>
                    <a:pt x="989" y="902"/>
                  </a:lnTo>
                  <a:lnTo>
                    <a:pt x="976" y="915"/>
                  </a:lnTo>
                  <a:lnTo>
                    <a:pt x="972" y="917"/>
                  </a:lnTo>
                  <a:lnTo>
                    <a:pt x="967" y="923"/>
                  </a:lnTo>
                  <a:lnTo>
                    <a:pt x="965" y="923"/>
                  </a:lnTo>
                  <a:lnTo>
                    <a:pt x="963" y="921"/>
                  </a:lnTo>
                  <a:lnTo>
                    <a:pt x="961" y="921"/>
                  </a:lnTo>
                  <a:lnTo>
                    <a:pt x="959" y="923"/>
                  </a:lnTo>
                  <a:lnTo>
                    <a:pt x="955" y="919"/>
                  </a:lnTo>
                  <a:lnTo>
                    <a:pt x="953" y="917"/>
                  </a:lnTo>
                  <a:lnTo>
                    <a:pt x="949" y="919"/>
                  </a:lnTo>
                  <a:lnTo>
                    <a:pt x="949" y="917"/>
                  </a:lnTo>
                  <a:lnTo>
                    <a:pt x="946" y="917"/>
                  </a:lnTo>
                  <a:lnTo>
                    <a:pt x="951" y="913"/>
                  </a:lnTo>
                  <a:lnTo>
                    <a:pt x="949" y="913"/>
                  </a:lnTo>
                  <a:lnTo>
                    <a:pt x="949" y="911"/>
                  </a:lnTo>
                  <a:lnTo>
                    <a:pt x="944" y="913"/>
                  </a:lnTo>
                  <a:lnTo>
                    <a:pt x="940" y="919"/>
                  </a:lnTo>
                  <a:lnTo>
                    <a:pt x="940" y="917"/>
                  </a:lnTo>
                  <a:lnTo>
                    <a:pt x="938" y="911"/>
                  </a:lnTo>
                  <a:lnTo>
                    <a:pt x="936" y="915"/>
                  </a:lnTo>
                  <a:lnTo>
                    <a:pt x="938" y="917"/>
                  </a:lnTo>
                  <a:lnTo>
                    <a:pt x="938" y="925"/>
                  </a:lnTo>
                  <a:lnTo>
                    <a:pt x="934" y="932"/>
                  </a:lnTo>
                  <a:lnTo>
                    <a:pt x="932" y="932"/>
                  </a:lnTo>
                  <a:lnTo>
                    <a:pt x="930" y="930"/>
                  </a:lnTo>
                  <a:lnTo>
                    <a:pt x="927" y="923"/>
                  </a:lnTo>
                  <a:lnTo>
                    <a:pt x="925" y="927"/>
                  </a:lnTo>
                  <a:lnTo>
                    <a:pt x="930" y="930"/>
                  </a:lnTo>
                  <a:lnTo>
                    <a:pt x="925" y="932"/>
                  </a:lnTo>
                  <a:lnTo>
                    <a:pt x="925" y="936"/>
                  </a:lnTo>
                  <a:lnTo>
                    <a:pt x="923" y="934"/>
                  </a:lnTo>
                  <a:lnTo>
                    <a:pt x="919" y="934"/>
                  </a:lnTo>
                  <a:lnTo>
                    <a:pt x="919" y="930"/>
                  </a:lnTo>
                  <a:lnTo>
                    <a:pt x="915" y="927"/>
                  </a:lnTo>
                  <a:lnTo>
                    <a:pt x="911" y="923"/>
                  </a:lnTo>
                  <a:lnTo>
                    <a:pt x="902" y="921"/>
                  </a:lnTo>
                  <a:lnTo>
                    <a:pt x="896" y="917"/>
                  </a:lnTo>
                  <a:lnTo>
                    <a:pt x="894" y="911"/>
                  </a:lnTo>
                  <a:lnTo>
                    <a:pt x="890" y="909"/>
                  </a:lnTo>
                  <a:lnTo>
                    <a:pt x="885" y="904"/>
                  </a:lnTo>
                  <a:lnTo>
                    <a:pt x="883" y="902"/>
                  </a:lnTo>
                  <a:lnTo>
                    <a:pt x="883" y="909"/>
                  </a:lnTo>
                  <a:lnTo>
                    <a:pt x="879" y="906"/>
                  </a:lnTo>
                  <a:lnTo>
                    <a:pt x="881" y="913"/>
                  </a:lnTo>
                  <a:lnTo>
                    <a:pt x="885" y="915"/>
                  </a:lnTo>
                  <a:lnTo>
                    <a:pt x="885" y="915"/>
                  </a:lnTo>
                  <a:lnTo>
                    <a:pt x="883" y="911"/>
                  </a:lnTo>
                  <a:lnTo>
                    <a:pt x="885" y="909"/>
                  </a:lnTo>
                  <a:lnTo>
                    <a:pt x="887" y="909"/>
                  </a:lnTo>
                  <a:lnTo>
                    <a:pt x="894" y="917"/>
                  </a:lnTo>
                  <a:lnTo>
                    <a:pt x="902" y="921"/>
                  </a:lnTo>
                  <a:lnTo>
                    <a:pt x="902" y="923"/>
                  </a:lnTo>
                  <a:lnTo>
                    <a:pt x="898" y="927"/>
                  </a:lnTo>
                  <a:lnTo>
                    <a:pt x="894" y="927"/>
                  </a:lnTo>
                  <a:lnTo>
                    <a:pt x="890" y="927"/>
                  </a:lnTo>
                  <a:lnTo>
                    <a:pt x="892" y="930"/>
                  </a:lnTo>
                  <a:lnTo>
                    <a:pt x="892" y="932"/>
                  </a:lnTo>
                  <a:lnTo>
                    <a:pt x="894" y="930"/>
                  </a:lnTo>
                  <a:lnTo>
                    <a:pt x="900" y="930"/>
                  </a:lnTo>
                  <a:lnTo>
                    <a:pt x="904" y="925"/>
                  </a:lnTo>
                  <a:lnTo>
                    <a:pt x="906" y="925"/>
                  </a:lnTo>
                  <a:lnTo>
                    <a:pt x="908" y="927"/>
                  </a:lnTo>
                  <a:lnTo>
                    <a:pt x="911" y="932"/>
                  </a:lnTo>
                  <a:lnTo>
                    <a:pt x="917" y="942"/>
                  </a:lnTo>
                  <a:lnTo>
                    <a:pt x="917" y="951"/>
                  </a:lnTo>
                  <a:lnTo>
                    <a:pt x="913" y="955"/>
                  </a:lnTo>
                  <a:lnTo>
                    <a:pt x="908" y="957"/>
                  </a:lnTo>
                  <a:lnTo>
                    <a:pt x="906" y="957"/>
                  </a:lnTo>
                  <a:lnTo>
                    <a:pt x="902" y="957"/>
                  </a:lnTo>
                  <a:lnTo>
                    <a:pt x="898" y="955"/>
                  </a:lnTo>
                  <a:lnTo>
                    <a:pt x="890" y="953"/>
                  </a:lnTo>
                  <a:lnTo>
                    <a:pt x="885" y="946"/>
                  </a:lnTo>
                  <a:lnTo>
                    <a:pt x="883" y="940"/>
                  </a:lnTo>
                  <a:lnTo>
                    <a:pt x="879" y="938"/>
                  </a:lnTo>
                  <a:lnTo>
                    <a:pt x="879" y="940"/>
                  </a:lnTo>
                  <a:lnTo>
                    <a:pt x="879" y="942"/>
                  </a:lnTo>
                  <a:lnTo>
                    <a:pt x="879" y="946"/>
                  </a:lnTo>
                  <a:lnTo>
                    <a:pt x="883" y="951"/>
                  </a:lnTo>
                  <a:lnTo>
                    <a:pt x="885" y="959"/>
                  </a:lnTo>
                  <a:lnTo>
                    <a:pt x="890" y="965"/>
                  </a:lnTo>
                  <a:lnTo>
                    <a:pt x="887" y="968"/>
                  </a:lnTo>
                  <a:lnTo>
                    <a:pt x="885" y="965"/>
                  </a:lnTo>
                  <a:lnTo>
                    <a:pt x="881" y="968"/>
                  </a:lnTo>
                  <a:lnTo>
                    <a:pt x="879" y="961"/>
                  </a:lnTo>
                  <a:lnTo>
                    <a:pt x="879" y="963"/>
                  </a:lnTo>
                  <a:lnTo>
                    <a:pt x="877" y="965"/>
                  </a:lnTo>
                  <a:lnTo>
                    <a:pt x="879" y="968"/>
                  </a:lnTo>
                  <a:lnTo>
                    <a:pt x="881" y="970"/>
                  </a:lnTo>
                  <a:lnTo>
                    <a:pt x="883" y="972"/>
                  </a:lnTo>
                  <a:lnTo>
                    <a:pt x="877" y="970"/>
                  </a:lnTo>
                  <a:lnTo>
                    <a:pt x="875" y="968"/>
                  </a:lnTo>
                  <a:lnTo>
                    <a:pt x="875" y="972"/>
                  </a:lnTo>
                  <a:lnTo>
                    <a:pt x="877" y="974"/>
                  </a:lnTo>
                  <a:lnTo>
                    <a:pt x="877" y="976"/>
                  </a:lnTo>
                  <a:lnTo>
                    <a:pt x="873" y="980"/>
                  </a:lnTo>
                  <a:lnTo>
                    <a:pt x="873" y="976"/>
                  </a:lnTo>
                  <a:lnTo>
                    <a:pt x="871" y="976"/>
                  </a:lnTo>
                  <a:lnTo>
                    <a:pt x="871" y="978"/>
                  </a:lnTo>
                  <a:lnTo>
                    <a:pt x="871" y="980"/>
                  </a:lnTo>
                  <a:lnTo>
                    <a:pt x="871" y="980"/>
                  </a:lnTo>
                  <a:lnTo>
                    <a:pt x="864" y="978"/>
                  </a:lnTo>
                  <a:lnTo>
                    <a:pt x="862" y="982"/>
                  </a:lnTo>
                  <a:lnTo>
                    <a:pt x="858" y="984"/>
                  </a:lnTo>
                  <a:lnTo>
                    <a:pt x="860" y="987"/>
                  </a:lnTo>
                  <a:lnTo>
                    <a:pt x="860" y="989"/>
                  </a:lnTo>
                  <a:lnTo>
                    <a:pt x="860" y="989"/>
                  </a:lnTo>
                  <a:lnTo>
                    <a:pt x="858" y="989"/>
                  </a:lnTo>
                  <a:lnTo>
                    <a:pt x="854" y="984"/>
                  </a:lnTo>
                  <a:lnTo>
                    <a:pt x="852" y="984"/>
                  </a:lnTo>
                  <a:lnTo>
                    <a:pt x="849" y="987"/>
                  </a:lnTo>
                  <a:lnTo>
                    <a:pt x="849" y="987"/>
                  </a:lnTo>
                  <a:lnTo>
                    <a:pt x="854" y="991"/>
                  </a:lnTo>
                  <a:lnTo>
                    <a:pt x="852" y="993"/>
                  </a:lnTo>
                  <a:lnTo>
                    <a:pt x="852" y="995"/>
                  </a:lnTo>
                  <a:lnTo>
                    <a:pt x="847" y="995"/>
                  </a:lnTo>
                  <a:lnTo>
                    <a:pt x="845" y="1001"/>
                  </a:lnTo>
                  <a:lnTo>
                    <a:pt x="839" y="1003"/>
                  </a:lnTo>
                  <a:lnTo>
                    <a:pt x="841" y="1005"/>
                  </a:lnTo>
                  <a:lnTo>
                    <a:pt x="841" y="1008"/>
                  </a:lnTo>
                  <a:lnTo>
                    <a:pt x="839" y="1008"/>
                  </a:lnTo>
                  <a:lnTo>
                    <a:pt x="837" y="1010"/>
                  </a:lnTo>
                  <a:lnTo>
                    <a:pt x="837" y="1014"/>
                  </a:lnTo>
                  <a:lnTo>
                    <a:pt x="833" y="1016"/>
                  </a:lnTo>
                  <a:lnTo>
                    <a:pt x="826" y="1022"/>
                  </a:lnTo>
                  <a:lnTo>
                    <a:pt x="822" y="1022"/>
                  </a:lnTo>
                  <a:lnTo>
                    <a:pt x="822" y="1027"/>
                  </a:lnTo>
                  <a:lnTo>
                    <a:pt x="818" y="1031"/>
                  </a:lnTo>
                  <a:lnTo>
                    <a:pt x="814" y="1027"/>
                  </a:lnTo>
                  <a:lnTo>
                    <a:pt x="814" y="1031"/>
                  </a:lnTo>
                  <a:lnTo>
                    <a:pt x="816" y="1035"/>
                  </a:lnTo>
                  <a:lnTo>
                    <a:pt x="812" y="1037"/>
                  </a:lnTo>
                  <a:lnTo>
                    <a:pt x="812" y="1046"/>
                  </a:lnTo>
                  <a:lnTo>
                    <a:pt x="809" y="1050"/>
                  </a:lnTo>
                  <a:lnTo>
                    <a:pt x="807" y="1054"/>
                  </a:lnTo>
                  <a:lnTo>
                    <a:pt x="803" y="1056"/>
                  </a:lnTo>
                  <a:lnTo>
                    <a:pt x="801" y="1065"/>
                  </a:lnTo>
                  <a:lnTo>
                    <a:pt x="803" y="1067"/>
                  </a:lnTo>
                  <a:lnTo>
                    <a:pt x="803" y="1071"/>
                  </a:lnTo>
                  <a:lnTo>
                    <a:pt x="799" y="1077"/>
                  </a:lnTo>
                  <a:lnTo>
                    <a:pt x="797" y="1081"/>
                  </a:lnTo>
                  <a:lnTo>
                    <a:pt x="795" y="1081"/>
                  </a:lnTo>
                  <a:lnTo>
                    <a:pt x="793" y="1083"/>
                  </a:lnTo>
                  <a:lnTo>
                    <a:pt x="797" y="1086"/>
                  </a:lnTo>
                  <a:lnTo>
                    <a:pt x="797" y="1088"/>
                  </a:lnTo>
                  <a:lnTo>
                    <a:pt x="797" y="1092"/>
                  </a:lnTo>
                  <a:lnTo>
                    <a:pt x="799" y="1094"/>
                  </a:lnTo>
                  <a:lnTo>
                    <a:pt x="799" y="1098"/>
                  </a:lnTo>
                  <a:lnTo>
                    <a:pt x="799" y="1100"/>
                  </a:lnTo>
                  <a:lnTo>
                    <a:pt x="797" y="1109"/>
                  </a:lnTo>
                  <a:lnTo>
                    <a:pt x="790" y="1115"/>
                  </a:lnTo>
                  <a:lnTo>
                    <a:pt x="780" y="1117"/>
                  </a:lnTo>
                  <a:lnTo>
                    <a:pt x="778" y="1121"/>
                  </a:lnTo>
                  <a:lnTo>
                    <a:pt x="784" y="1117"/>
                  </a:lnTo>
                  <a:lnTo>
                    <a:pt x="793" y="1115"/>
                  </a:lnTo>
                  <a:lnTo>
                    <a:pt x="799" y="1107"/>
                  </a:lnTo>
                  <a:lnTo>
                    <a:pt x="805" y="1096"/>
                  </a:lnTo>
                  <a:lnTo>
                    <a:pt x="816" y="1096"/>
                  </a:lnTo>
                  <a:lnTo>
                    <a:pt x="820" y="1098"/>
                  </a:lnTo>
                  <a:lnTo>
                    <a:pt x="820" y="1102"/>
                  </a:lnTo>
                  <a:lnTo>
                    <a:pt x="818" y="1107"/>
                  </a:lnTo>
                  <a:lnTo>
                    <a:pt x="818" y="1111"/>
                  </a:lnTo>
                  <a:lnTo>
                    <a:pt x="820" y="1115"/>
                  </a:lnTo>
                  <a:lnTo>
                    <a:pt x="820" y="1124"/>
                  </a:lnTo>
                  <a:lnTo>
                    <a:pt x="818" y="1132"/>
                  </a:lnTo>
                  <a:lnTo>
                    <a:pt x="820" y="1136"/>
                  </a:lnTo>
                  <a:lnTo>
                    <a:pt x="822" y="1142"/>
                  </a:lnTo>
                  <a:lnTo>
                    <a:pt x="820" y="1147"/>
                  </a:lnTo>
                  <a:lnTo>
                    <a:pt x="807" y="1159"/>
                  </a:lnTo>
                  <a:lnTo>
                    <a:pt x="801" y="1161"/>
                  </a:lnTo>
                  <a:lnTo>
                    <a:pt x="797" y="1159"/>
                  </a:lnTo>
                  <a:lnTo>
                    <a:pt x="801" y="1161"/>
                  </a:lnTo>
                  <a:lnTo>
                    <a:pt x="807" y="1161"/>
                  </a:lnTo>
                  <a:lnTo>
                    <a:pt x="822" y="1157"/>
                  </a:lnTo>
                  <a:lnTo>
                    <a:pt x="837" y="1153"/>
                  </a:lnTo>
                  <a:lnTo>
                    <a:pt x="843" y="1153"/>
                  </a:lnTo>
                  <a:lnTo>
                    <a:pt x="852" y="1157"/>
                  </a:lnTo>
                  <a:lnTo>
                    <a:pt x="858" y="1164"/>
                  </a:lnTo>
                  <a:lnTo>
                    <a:pt x="866" y="1166"/>
                  </a:lnTo>
                  <a:lnTo>
                    <a:pt x="868" y="1168"/>
                  </a:lnTo>
                  <a:lnTo>
                    <a:pt x="873" y="1168"/>
                  </a:lnTo>
                  <a:lnTo>
                    <a:pt x="879" y="1176"/>
                  </a:lnTo>
                  <a:lnTo>
                    <a:pt x="883" y="1176"/>
                  </a:lnTo>
                  <a:lnTo>
                    <a:pt x="885" y="1183"/>
                  </a:lnTo>
                  <a:lnTo>
                    <a:pt x="890" y="1185"/>
                  </a:lnTo>
                  <a:lnTo>
                    <a:pt x="890" y="1189"/>
                  </a:lnTo>
                  <a:lnTo>
                    <a:pt x="892" y="1191"/>
                  </a:lnTo>
                  <a:lnTo>
                    <a:pt x="894" y="1197"/>
                  </a:lnTo>
                  <a:lnTo>
                    <a:pt x="894" y="1199"/>
                  </a:lnTo>
                  <a:lnTo>
                    <a:pt x="896" y="1197"/>
                  </a:lnTo>
                  <a:lnTo>
                    <a:pt x="898" y="1202"/>
                  </a:lnTo>
                  <a:lnTo>
                    <a:pt x="906" y="1206"/>
                  </a:lnTo>
                  <a:lnTo>
                    <a:pt x="911" y="1206"/>
                  </a:lnTo>
                  <a:lnTo>
                    <a:pt x="915" y="1210"/>
                  </a:lnTo>
                  <a:lnTo>
                    <a:pt x="919" y="1212"/>
                  </a:lnTo>
                  <a:lnTo>
                    <a:pt x="925" y="1218"/>
                  </a:lnTo>
                  <a:lnTo>
                    <a:pt x="925" y="1220"/>
                  </a:lnTo>
                  <a:lnTo>
                    <a:pt x="932" y="1225"/>
                  </a:lnTo>
                  <a:lnTo>
                    <a:pt x="930" y="1227"/>
                  </a:lnTo>
                  <a:lnTo>
                    <a:pt x="932" y="1229"/>
                  </a:lnTo>
                  <a:lnTo>
                    <a:pt x="938" y="1229"/>
                  </a:lnTo>
                  <a:lnTo>
                    <a:pt x="940" y="1229"/>
                  </a:lnTo>
                  <a:lnTo>
                    <a:pt x="944" y="1229"/>
                  </a:lnTo>
                  <a:lnTo>
                    <a:pt x="953" y="1229"/>
                  </a:lnTo>
                  <a:lnTo>
                    <a:pt x="955" y="1231"/>
                  </a:lnTo>
                  <a:lnTo>
                    <a:pt x="957" y="1231"/>
                  </a:lnTo>
                  <a:lnTo>
                    <a:pt x="963" y="1233"/>
                  </a:lnTo>
                  <a:lnTo>
                    <a:pt x="970" y="1233"/>
                  </a:lnTo>
                  <a:lnTo>
                    <a:pt x="974" y="1233"/>
                  </a:lnTo>
                  <a:lnTo>
                    <a:pt x="978" y="1233"/>
                  </a:lnTo>
                  <a:lnTo>
                    <a:pt x="976" y="1233"/>
                  </a:lnTo>
                  <a:lnTo>
                    <a:pt x="978" y="1233"/>
                  </a:lnTo>
                  <a:lnTo>
                    <a:pt x="980" y="1233"/>
                  </a:lnTo>
                  <a:lnTo>
                    <a:pt x="980" y="1239"/>
                  </a:lnTo>
                  <a:lnTo>
                    <a:pt x="976" y="1248"/>
                  </a:lnTo>
                  <a:lnTo>
                    <a:pt x="976" y="1252"/>
                  </a:lnTo>
                  <a:lnTo>
                    <a:pt x="974" y="1256"/>
                  </a:lnTo>
                  <a:lnTo>
                    <a:pt x="970" y="1261"/>
                  </a:lnTo>
                  <a:lnTo>
                    <a:pt x="970" y="1265"/>
                  </a:lnTo>
                  <a:lnTo>
                    <a:pt x="972" y="1267"/>
                  </a:lnTo>
                  <a:lnTo>
                    <a:pt x="972" y="1275"/>
                  </a:lnTo>
                  <a:lnTo>
                    <a:pt x="967" y="1284"/>
                  </a:lnTo>
                  <a:lnTo>
                    <a:pt x="967" y="1288"/>
                  </a:lnTo>
                  <a:lnTo>
                    <a:pt x="965" y="1292"/>
                  </a:lnTo>
                  <a:lnTo>
                    <a:pt x="961" y="1296"/>
                  </a:lnTo>
                  <a:lnTo>
                    <a:pt x="959" y="1303"/>
                  </a:lnTo>
                  <a:lnTo>
                    <a:pt x="961" y="1307"/>
                  </a:lnTo>
                  <a:lnTo>
                    <a:pt x="965" y="1309"/>
                  </a:lnTo>
                  <a:lnTo>
                    <a:pt x="965" y="1315"/>
                  </a:lnTo>
                  <a:lnTo>
                    <a:pt x="967" y="1315"/>
                  </a:lnTo>
                  <a:lnTo>
                    <a:pt x="970" y="1320"/>
                  </a:lnTo>
                  <a:lnTo>
                    <a:pt x="970" y="1324"/>
                  </a:lnTo>
                  <a:lnTo>
                    <a:pt x="970" y="1324"/>
                  </a:lnTo>
                  <a:lnTo>
                    <a:pt x="970" y="1328"/>
                  </a:lnTo>
                  <a:lnTo>
                    <a:pt x="974" y="1328"/>
                  </a:lnTo>
                  <a:lnTo>
                    <a:pt x="978" y="1332"/>
                  </a:lnTo>
                  <a:lnTo>
                    <a:pt x="980" y="1332"/>
                  </a:lnTo>
                  <a:lnTo>
                    <a:pt x="980" y="1334"/>
                  </a:lnTo>
                  <a:lnTo>
                    <a:pt x="982" y="1336"/>
                  </a:lnTo>
                  <a:lnTo>
                    <a:pt x="982" y="1343"/>
                  </a:lnTo>
                  <a:lnTo>
                    <a:pt x="984" y="1347"/>
                  </a:lnTo>
                  <a:lnTo>
                    <a:pt x="982" y="1351"/>
                  </a:lnTo>
                  <a:lnTo>
                    <a:pt x="976" y="1360"/>
                  </a:lnTo>
                  <a:lnTo>
                    <a:pt x="980" y="1355"/>
                  </a:lnTo>
                  <a:lnTo>
                    <a:pt x="986" y="1351"/>
                  </a:lnTo>
                  <a:lnTo>
                    <a:pt x="991" y="1353"/>
                  </a:lnTo>
                  <a:lnTo>
                    <a:pt x="995" y="1357"/>
                  </a:lnTo>
                  <a:lnTo>
                    <a:pt x="997" y="1357"/>
                  </a:lnTo>
                  <a:lnTo>
                    <a:pt x="999" y="1353"/>
                  </a:lnTo>
                  <a:lnTo>
                    <a:pt x="999" y="1351"/>
                  </a:lnTo>
                  <a:lnTo>
                    <a:pt x="1005" y="1343"/>
                  </a:lnTo>
                  <a:lnTo>
                    <a:pt x="1008" y="1343"/>
                  </a:lnTo>
                  <a:lnTo>
                    <a:pt x="1005" y="1345"/>
                  </a:lnTo>
                  <a:lnTo>
                    <a:pt x="1008" y="1347"/>
                  </a:lnTo>
                  <a:lnTo>
                    <a:pt x="1010" y="1349"/>
                  </a:lnTo>
                  <a:lnTo>
                    <a:pt x="1010" y="1355"/>
                  </a:lnTo>
                  <a:lnTo>
                    <a:pt x="1010" y="1362"/>
                  </a:lnTo>
                  <a:lnTo>
                    <a:pt x="1014" y="1364"/>
                  </a:lnTo>
                  <a:lnTo>
                    <a:pt x="1020" y="1366"/>
                  </a:lnTo>
                  <a:lnTo>
                    <a:pt x="1018" y="1364"/>
                  </a:lnTo>
                  <a:lnTo>
                    <a:pt x="1014" y="1360"/>
                  </a:lnTo>
                  <a:lnTo>
                    <a:pt x="1012" y="1355"/>
                  </a:lnTo>
                  <a:lnTo>
                    <a:pt x="1014" y="1349"/>
                  </a:lnTo>
                  <a:lnTo>
                    <a:pt x="1016" y="1345"/>
                  </a:lnTo>
                  <a:lnTo>
                    <a:pt x="1014" y="1343"/>
                  </a:lnTo>
                  <a:lnTo>
                    <a:pt x="1014" y="1339"/>
                  </a:lnTo>
                  <a:lnTo>
                    <a:pt x="1016" y="1341"/>
                  </a:lnTo>
                  <a:lnTo>
                    <a:pt x="1018" y="1339"/>
                  </a:lnTo>
                  <a:lnTo>
                    <a:pt x="1018" y="1334"/>
                  </a:lnTo>
                  <a:lnTo>
                    <a:pt x="1024" y="1328"/>
                  </a:lnTo>
                  <a:lnTo>
                    <a:pt x="1022" y="1328"/>
                  </a:lnTo>
                  <a:lnTo>
                    <a:pt x="1022" y="1322"/>
                  </a:lnTo>
                  <a:lnTo>
                    <a:pt x="1020" y="1320"/>
                  </a:lnTo>
                  <a:lnTo>
                    <a:pt x="1020" y="1315"/>
                  </a:lnTo>
                  <a:lnTo>
                    <a:pt x="1022" y="1311"/>
                  </a:lnTo>
                  <a:lnTo>
                    <a:pt x="1022" y="1309"/>
                  </a:lnTo>
                  <a:lnTo>
                    <a:pt x="1022" y="1307"/>
                  </a:lnTo>
                  <a:lnTo>
                    <a:pt x="1020" y="1307"/>
                  </a:lnTo>
                  <a:lnTo>
                    <a:pt x="1020" y="1303"/>
                  </a:lnTo>
                  <a:lnTo>
                    <a:pt x="1022" y="1294"/>
                  </a:lnTo>
                  <a:lnTo>
                    <a:pt x="1022" y="1290"/>
                  </a:lnTo>
                  <a:lnTo>
                    <a:pt x="1022" y="1284"/>
                  </a:lnTo>
                  <a:lnTo>
                    <a:pt x="1024" y="1282"/>
                  </a:lnTo>
                  <a:lnTo>
                    <a:pt x="1024" y="1277"/>
                  </a:lnTo>
                  <a:lnTo>
                    <a:pt x="1027" y="1275"/>
                  </a:lnTo>
                  <a:lnTo>
                    <a:pt x="1024" y="1273"/>
                  </a:lnTo>
                  <a:lnTo>
                    <a:pt x="1027" y="1271"/>
                  </a:lnTo>
                  <a:lnTo>
                    <a:pt x="1024" y="1271"/>
                  </a:lnTo>
                  <a:lnTo>
                    <a:pt x="1022" y="1269"/>
                  </a:lnTo>
                  <a:lnTo>
                    <a:pt x="1024" y="1267"/>
                  </a:lnTo>
                  <a:lnTo>
                    <a:pt x="1024" y="1265"/>
                  </a:lnTo>
                  <a:lnTo>
                    <a:pt x="1024" y="1261"/>
                  </a:lnTo>
                  <a:lnTo>
                    <a:pt x="1022" y="1256"/>
                  </a:lnTo>
                  <a:lnTo>
                    <a:pt x="1022" y="1254"/>
                  </a:lnTo>
                  <a:lnTo>
                    <a:pt x="1020" y="1250"/>
                  </a:lnTo>
                  <a:lnTo>
                    <a:pt x="1024" y="1248"/>
                  </a:lnTo>
                  <a:lnTo>
                    <a:pt x="1033" y="1248"/>
                  </a:lnTo>
                  <a:lnTo>
                    <a:pt x="1037" y="1244"/>
                  </a:lnTo>
                  <a:lnTo>
                    <a:pt x="1041" y="1244"/>
                  </a:lnTo>
                  <a:lnTo>
                    <a:pt x="1043" y="1244"/>
                  </a:lnTo>
                  <a:lnTo>
                    <a:pt x="1052" y="1239"/>
                  </a:lnTo>
                  <a:lnTo>
                    <a:pt x="1064" y="1235"/>
                  </a:lnTo>
                  <a:lnTo>
                    <a:pt x="1064" y="1233"/>
                  </a:lnTo>
                  <a:lnTo>
                    <a:pt x="1067" y="1231"/>
                  </a:lnTo>
                  <a:lnTo>
                    <a:pt x="1077" y="1227"/>
                  </a:lnTo>
                  <a:lnTo>
                    <a:pt x="1077" y="1223"/>
                  </a:lnTo>
                  <a:lnTo>
                    <a:pt x="1081" y="1220"/>
                  </a:lnTo>
                  <a:lnTo>
                    <a:pt x="1088" y="1212"/>
                  </a:lnTo>
                  <a:lnTo>
                    <a:pt x="1090" y="1212"/>
                  </a:lnTo>
                  <a:lnTo>
                    <a:pt x="1092" y="1214"/>
                  </a:lnTo>
                  <a:lnTo>
                    <a:pt x="1096" y="1214"/>
                  </a:lnTo>
                  <a:lnTo>
                    <a:pt x="1098" y="1210"/>
                  </a:lnTo>
                  <a:lnTo>
                    <a:pt x="1094" y="1206"/>
                  </a:lnTo>
                  <a:lnTo>
                    <a:pt x="1094" y="1202"/>
                  </a:lnTo>
                  <a:lnTo>
                    <a:pt x="1092" y="1204"/>
                  </a:lnTo>
                  <a:lnTo>
                    <a:pt x="1092" y="1208"/>
                  </a:lnTo>
                  <a:lnTo>
                    <a:pt x="1090" y="1208"/>
                  </a:lnTo>
                  <a:lnTo>
                    <a:pt x="1090" y="1202"/>
                  </a:lnTo>
                  <a:lnTo>
                    <a:pt x="1094" y="1193"/>
                  </a:lnTo>
                  <a:lnTo>
                    <a:pt x="1096" y="1191"/>
                  </a:lnTo>
                  <a:lnTo>
                    <a:pt x="1096" y="1185"/>
                  </a:lnTo>
                  <a:lnTo>
                    <a:pt x="1096" y="1180"/>
                  </a:lnTo>
                  <a:lnTo>
                    <a:pt x="1094" y="1174"/>
                  </a:lnTo>
                  <a:lnTo>
                    <a:pt x="1094" y="1161"/>
                  </a:lnTo>
                  <a:lnTo>
                    <a:pt x="1092" y="1151"/>
                  </a:lnTo>
                  <a:lnTo>
                    <a:pt x="1086" y="1142"/>
                  </a:lnTo>
                  <a:lnTo>
                    <a:pt x="1081" y="1138"/>
                  </a:lnTo>
                  <a:lnTo>
                    <a:pt x="1081" y="1134"/>
                  </a:lnTo>
                  <a:lnTo>
                    <a:pt x="1077" y="1134"/>
                  </a:lnTo>
                  <a:lnTo>
                    <a:pt x="1075" y="1130"/>
                  </a:lnTo>
                  <a:lnTo>
                    <a:pt x="1077" y="1121"/>
                  </a:lnTo>
                  <a:lnTo>
                    <a:pt x="1081" y="1121"/>
                  </a:lnTo>
                  <a:lnTo>
                    <a:pt x="1092" y="1109"/>
                  </a:lnTo>
                  <a:lnTo>
                    <a:pt x="1096" y="1109"/>
                  </a:lnTo>
                  <a:lnTo>
                    <a:pt x="1098" y="1107"/>
                  </a:lnTo>
                  <a:lnTo>
                    <a:pt x="1098" y="1105"/>
                  </a:lnTo>
                  <a:lnTo>
                    <a:pt x="1096" y="1102"/>
                  </a:lnTo>
                  <a:lnTo>
                    <a:pt x="1096" y="1100"/>
                  </a:lnTo>
                  <a:lnTo>
                    <a:pt x="1100" y="1096"/>
                  </a:lnTo>
                  <a:lnTo>
                    <a:pt x="1102" y="1096"/>
                  </a:lnTo>
                  <a:lnTo>
                    <a:pt x="1104" y="1100"/>
                  </a:lnTo>
                  <a:lnTo>
                    <a:pt x="1109" y="1102"/>
                  </a:lnTo>
                  <a:lnTo>
                    <a:pt x="1107" y="1100"/>
                  </a:lnTo>
                  <a:lnTo>
                    <a:pt x="1107" y="1094"/>
                  </a:lnTo>
                  <a:lnTo>
                    <a:pt x="1111" y="1094"/>
                  </a:lnTo>
                  <a:lnTo>
                    <a:pt x="1115" y="1086"/>
                  </a:lnTo>
                  <a:lnTo>
                    <a:pt x="1115" y="1083"/>
                  </a:lnTo>
                  <a:lnTo>
                    <a:pt x="1109" y="1083"/>
                  </a:lnTo>
                  <a:lnTo>
                    <a:pt x="1109" y="1081"/>
                  </a:lnTo>
                  <a:lnTo>
                    <a:pt x="1113" y="1077"/>
                  </a:lnTo>
                  <a:lnTo>
                    <a:pt x="1111" y="1075"/>
                  </a:lnTo>
                  <a:lnTo>
                    <a:pt x="1109" y="1073"/>
                  </a:lnTo>
                  <a:lnTo>
                    <a:pt x="1111" y="1069"/>
                  </a:lnTo>
                  <a:lnTo>
                    <a:pt x="1115" y="1067"/>
                  </a:lnTo>
                  <a:lnTo>
                    <a:pt x="1111" y="1067"/>
                  </a:lnTo>
                  <a:lnTo>
                    <a:pt x="1111" y="1065"/>
                  </a:lnTo>
                  <a:lnTo>
                    <a:pt x="1113" y="1058"/>
                  </a:lnTo>
                  <a:lnTo>
                    <a:pt x="1115" y="1058"/>
                  </a:lnTo>
                  <a:lnTo>
                    <a:pt x="1113" y="1056"/>
                  </a:lnTo>
                  <a:lnTo>
                    <a:pt x="1107" y="1058"/>
                  </a:lnTo>
                  <a:lnTo>
                    <a:pt x="1104" y="1056"/>
                  </a:lnTo>
                  <a:lnTo>
                    <a:pt x="1104" y="1054"/>
                  </a:lnTo>
                  <a:lnTo>
                    <a:pt x="1113" y="1048"/>
                  </a:lnTo>
                  <a:lnTo>
                    <a:pt x="1119" y="1039"/>
                  </a:lnTo>
                  <a:lnTo>
                    <a:pt x="1119" y="1035"/>
                  </a:lnTo>
                  <a:lnTo>
                    <a:pt x="1121" y="1035"/>
                  </a:lnTo>
                  <a:lnTo>
                    <a:pt x="1123" y="1033"/>
                  </a:lnTo>
                  <a:lnTo>
                    <a:pt x="1123" y="1029"/>
                  </a:lnTo>
                  <a:lnTo>
                    <a:pt x="1121" y="1027"/>
                  </a:lnTo>
                  <a:lnTo>
                    <a:pt x="1121" y="1027"/>
                  </a:lnTo>
                  <a:lnTo>
                    <a:pt x="1119" y="1024"/>
                  </a:lnTo>
                  <a:lnTo>
                    <a:pt x="1117" y="1022"/>
                  </a:lnTo>
                  <a:lnTo>
                    <a:pt x="1117" y="1014"/>
                  </a:lnTo>
                  <a:lnTo>
                    <a:pt x="1119" y="1008"/>
                  </a:lnTo>
                  <a:lnTo>
                    <a:pt x="1119" y="1003"/>
                  </a:lnTo>
                  <a:lnTo>
                    <a:pt x="1123" y="1001"/>
                  </a:lnTo>
                  <a:lnTo>
                    <a:pt x="1126" y="1001"/>
                  </a:lnTo>
                  <a:lnTo>
                    <a:pt x="1128" y="1001"/>
                  </a:lnTo>
                  <a:lnTo>
                    <a:pt x="1128" y="999"/>
                  </a:lnTo>
                  <a:lnTo>
                    <a:pt x="1130" y="997"/>
                  </a:lnTo>
                  <a:lnTo>
                    <a:pt x="1132" y="997"/>
                  </a:lnTo>
                  <a:lnTo>
                    <a:pt x="1134" y="995"/>
                  </a:lnTo>
                  <a:lnTo>
                    <a:pt x="1136" y="997"/>
                  </a:lnTo>
                  <a:lnTo>
                    <a:pt x="1145" y="997"/>
                  </a:lnTo>
                  <a:lnTo>
                    <a:pt x="1151" y="1001"/>
                  </a:lnTo>
                  <a:lnTo>
                    <a:pt x="1159" y="1005"/>
                  </a:lnTo>
                  <a:lnTo>
                    <a:pt x="1164" y="1005"/>
                  </a:lnTo>
                  <a:lnTo>
                    <a:pt x="1164" y="1010"/>
                  </a:lnTo>
                  <a:lnTo>
                    <a:pt x="1157" y="1012"/>
                  </a:lnTo>
                  <a:lnTo>
                    <a:pt x="1164" y="1012"/>
                  </a:lnTo>
                  <a:lnTo>
                    <a:pt x="1170" y="1008"/>
                  </a:lnTo>
                  <a:lnTo>
                    <a:pt x="1174" y="1008"/>
                  </a:lnTo>
                  <a:lnTo>
                    <a:pt x="1176" y="1010"/>
                  </a:lnTo>
                  <a:lnTo>
                    <a:pt x="1178" y="1010"/>
                  </a:lnTo>
                  <a:lnTo>
                    <a:pt x="1182" y="1014"/>
                  </a:lnTo>
                  <a:lnTo>
                    <a:pt x="1182" y="1010"/>
                  </a:lnTo>
                  <a:lnTo>
                    <a:pt x="1187" y="1012"/>
                  </a:lnTo>
                  <a:lnTo>
                    <a:pt x="1189" y="1010"/>
                  </a:lnTo>
                  <a:lnTo>
                    <a:pt x="1191" y="1010"/>
                  </a:lnTo>
                  <a:lnTo>
                    <a:pt x="1197" y="1005"/>
                  </a:lnTo>
                  <a:lnTo>
                    <a:pt x="1204" y="1012"/>
                  </a:lnTo>
                  <a:lnTo>
                    <a:pt x="1204" y="1016"/>
                  </a:lnTo>
                  <a:lnTo>
                    <a:pt x="1208" y="1020"/>
                  </a:lnTo>
                  <a:lnTo>
                    <a:pt x="1212" y="1020"/>
                  </a:lnTo>
                  <a:lnTo>
                    <a:pt x="1212" y="1027"/>
                  </a:lnTo>
                  <a:lnTo>
                    <a:pt x="1210" y="1029"/>
                  </a:lnTo>
                  <a:lnTo>
                    <a:pt x="1210" y="1031"/>
                  </a:lnTo>
                  <a:lnTo>
                    <a:pt x="1212" y="1031"/>
                  </a:lnTo>
                  <a:lnTo>
                    <a:pt x="1216" y="1035"/>
                  </a:lnTo>
                  <a:lnTo>
                    <a:pt x="1218" y="1039"/>
                  </a:lnTo>
                  <a:lnTo>
                    <a:pt x="1214" y="1039"/>
                  </a:lnTo>
                  <a:lnTo>
                    <a:pt x="1218" y="1041"/>
                  </a:lnTo>
                  <a:lnTo>
                    <a:pt x="1220" y="1039"/>
                  </a:lnTo>
                  <a:lnTo>
                    <a:pt x="1225" y="1043"/>
                  </a:lnTo>
                  <a:lnTo>
                    <a:pt x="1225" y="1046"/>
                  </a:lnTo>
                  <a:lnTo>
                    <a:pt x="1220" y="1043"/>
                  </a:lnTo>
                  <a:lnTo>
                    <a:pt x="1218" y="1048"/>
                  </a:lnTo>
                  <a:lnTo>
                    <a:pt x="1216" y="1048"/>
                  </a:lnTo>
                  <a:lnTo>
                    <a:pt x="1220" y="1052"/>
                  </a:lnTo>
                  <a:lnTo>
                    <a:pt x="1220" y="1056"/>
                  </a:lnTo>
                  <a:lnTo>
                    <a:pt x="1225" y="1054"/>
                  </a:lnTo>
                  <a:lnTo>
                    <a:pt x="1225" y="1056"/>
                  </a:lnTo>
                  <a:lnTo>
                    <a:pt x="1227" y="1054"/>
                  </a:lnTo>
                  <a:lnTo>
                    <a:pt x="1233" y="1060"/>
                  </a:lnTo>
                  <a:lnTo>
                    <a:pt x="1235" y="1058"/>
                  </a:lnTo>
                  <a:lnTo>
                    <a:pt x="1237" y="1060"/>
                  </a:lnTo>
                  <a:lnTo>
                    <a:pt x="1241" y="1058"/>
                  </a:lnTo>
                  <a:lnTo>
                    <a:pt x="1246" y="1060"/>
                  </a:lnTo>
                  <a:lnTo>
                    <a:pt x="1246" y="1069"/>
                  </a:lnTo>
                  <a:lnTo>
                    <a:pt x="1248" y="1071"/>
                  </a:lnTo>
                  <a:lnTo>
                    <a:pt x="1252" y="1067"/>
                  </a:lnTo>
                  <a:lnTo>
                    <a:pt x="1252" y="1062"/>
                  </a:lnTo>
                  <a:lnTo>
                    <a:pt x="1256" y="1060"/>
                  </a:lnTo>
                  <a:lnTo>
                    <a:pt x="1256" y="1069"/>
                  </a:lnTo>
                  <a:lnTo>
                    <a:pt x="1256" y="1075"/>
                  </a:lnTo>
                  <a:lnTo>
                    <a:pt x="1250" y="1075"/>
                  </a:lnTo>
                  <a:lnTo>
                    <a:pt x="1246" y="1081"/>
                  </a:lnTo>
                  <a:lnTo>
                    <a:pt x="1248" y="1092"/>
                  </a:lnTo>
                  <a:lnTo>
                    <a:pt x="1246" y="1094"/>
                  </a:lnTo>
                  <a:lnTo>
                    <a:pt x="1246" y="1090"/>
                  </a:lnTo>
                  <a:lnTo>
                    <a:pt x="1244" y="1092"/>
                  </a:lnTo>
                  <a:lnTo>
                    <a:pt x="1241" y="1098"/>
                  </a:lnTo>
                  <a:lnTo>
                    <a:pt x="1233" y="1096"/>
                  </a:lnTo>
                  <a:lnTo>
                    <a:pt x="1223" y="1094"/>
                  </a:lnTo>
                  <a:lnTo>
                    <a:pt x="1233" y="1098"/>
                  </a:lnTo>
                  <a:lnTo>
                    <a:pt x="1239" y="1100"/>
                  </a:lnTo>
                  <a:lnTo>
                    <a:pt x="1246" y="1105"/>
                  </a:lnTo>
                  <a:lnTo>
                    <a:pt x="1244" y="1111"/>
                  </a:lnTo>
                  <a:lnTo>
                    <a:pt x="1241" y="1117"/>
                  </a:lnTo>
                  <a:lnTo>
                    <a:pt x="1241" y="1119"/>
                  </a:lnTo>
                  <a:lnTo>
                    <a:pt x="1237" y="1124"/>
                  </a:lnTo>
                  <a:lnTo>
                    <a:pt x="1237" y="1126"/>
                  </a:lnTo>
                  <a:lnTo>
                    <a:pt x="1241" y="1132"/>
                  </a:lnTo>
                  <a:lnTo>
                    <a:pt x="1246" y="1134"/>
                  </a:lnTo>
                  <a:lnTo>
                    <a:pt x="1244" y="1134"/>
                  </a:lnTo>
                  <a:lnTo>
                    <a:pt x="1237" y="1132"/>
                  </a:lnTo>
                  <a:lnTo>
                    <a:pt x="1241" y="1138"/>
                  </a:lnTo>
                  <a:lnTo>
                    <a:pt x="1246" y="1140"/>
                  </a:lnTo>
                  <a:lnTo>
                    <a:pt x="1246" y="1140"/>
                  </a:lnTo>
                  <a:lnTo>
                    <a:pt x="1246" y="1136"/>
                  </a:lnTo>
                  <a:lnTo>
                    <a:pt x="1248" y="1136"/>
                  </a:lnTo>
                  <a:lnTo>
                    <a:pt x="1252" y="1140"/>
                  </a:lnTo>
                  <a:lnTo>
                    <a:pt x="1254" y="1142"/>
                  </a:lnTo>
                  <a:lnTo>
                    <a:pt x="1254" y="1149"/>
                  </a:lnTo>
                  <a:lnTo>
                    <a:pt x="1254" y="1153"/>
                  </a:lnTo>
                  <a:lnTo>
                    <a:pt x="1250" y="1159"/>
                  </a:lnTo>
                  <a:lnTo>
                    <a:pt x="1250" y="1164"/>
                  </a:lnTo>
                  <a:lnTo>
                    <a:pt x="1246" y="1168"/>
                  </a:lnTo>
                  <a:lnTo>
                    <a:pt x="1250" y="1166"/>
                  </a:lnTo>
                  <a:lnTo>
                    <a:pt x="1256" y="1155"/>
                  </a:lnTo>
                  <a:lnTo>
                    <a:pt x="1260" y="1149"/>
                  </a:lnTo>
                  <a:lnTo>
                    <a:pt x="1263" y="1149"/>
                  </a:lnTo>
                  <a:lnTo>
                    <a:pt x="1260" y="1153"/>
                  </a:lnTo>
                  <a:lnTo>
                    <a:pt x="1263" y="1161"/>
                  </a:lnTo>
                  <a:lnTo>
                    <a:pt x="1260" y="1164"/>
                  </a:lnTo>
                  <a:lnTo>
                    <a:pt x="1260" y="1166"/>
                  </a:lnTo>
                  <a:lnTo>
                    <a:pt x="1258" y="1170"/>
                  </a:lnTo>
                  <a:lnTo>
                    <a:pt x="1263" y="1166"/>
                  </a:lnTo>
                  <a:lnTo>
                    <a:pt x="1265" y="1161"/>
                  </a:lnTo>
                  <a:lnTo>
                    <a:pt x="1269" y="1157"/>
                  </a:lnTo>
                  <a:lnTo>
                    <a:pt x="1271" y="1157"/>
                  </a:lnTo>
                  <a:lnTo>
                    <a:pt x="1275" y="1153"/>
                  </a:lnTo>
                  <a:lnTo>
                    <a:pt x="1277" y="1155"/>
                  </a:lnTo>
                  <a:lnTo>
                    <a:pt x="1279" y="1155"/>
                  </a:lnTo>
                  <a:lnTo>
                    <a:pt x="1282" y="1153"/>
                  </a:lnTo>
                  <a:lnTo>
                    <a:pt x="1284" y="1153"/>
                  </a:lnTo>
                  <a:lnTo>
                    <a:pt x="1286" y="1149"/>
                  </a:lnTo>
                  <a:lnTo>
                    <a:pt x="1288" y="1147"/>
                  </a:lnTo>
                  <a:lnTo>
                    <a:pt x="1292" y="1142"/>
                  </a:lnTo>
                  <a:lnTo>
                    <a:pt x="1296" y="1145"/>
                  </a:lnTo>
                  <a:lnTo>
                    <a:pt x="1296" y="1151"/>
                  </a:lnTo>
                  <a:lnTo>
                    <a:pt x="1296" y="1155"/>
                  </a:lnTo>
                  <a:lnTo>
                    <a:pt x="1298" y="1149"/>
                  </a:lnTo>
                  <a:lnTo>
                    <a:pt x="1298" y="1142"/>
                  </a:lnTo>
                  <a:lnTo>
                    <a:pt x="1300" y="1142"/>
                  </a:lnTo>
                  <a:lnTo>
                    <a:pt x="1298" y="1140"/>
                  </a:lnTo>
                  <a:lnTo>
                    <a:pt x="1303" y="1136"/>
                  </a:lnTo>
                  <a:lnTo>
                    <a:pt x="1305" y="1136"/>
                  </a:lnTo>
                  <a:lnTo>
                    <a:pt x="1307" y="1132"/>
                  </a:lnTo>
                  <a:lnTo>
                    <a:pt x="1309" y="1130"/>
                  </a:lnTo>
                  <a:lnTo>
                    <a:pt x="1311" y="1126"/>
                  </a:lnTo>
                  <a:lnTo>
                    <a:pt x="1313" y="1124"/>
                  </a:lnTo>
                  <a:lnTo>
                    <a:pt x="1315" y="1124"/>
                  </a:lnTo>
                  <a:lnTo>
                    <a:pt x="1317" y="1126"/>
                  </a:lnTo>
                  <a:lnTo>
                    <a:pt x="1317" y="1124"/>
                  </a:lnTo>
                  <a:lnTo>
                    <a:pt x="1317" y="1121"/>
                  </a:lnTo>
                  <a:lnTo>
                    <a:pt x="1313" y="1121"/>
                  </a:lnTo>
                  <a:lnTo>
                    <a:pt x="1313" y="1117"/>
                  </a:lnTo>
                  <a:lnTo>
                    <a:pt x="1315" y="1113"/>
                  </a:lnTo>
                  <a:lnTo>
                    <a:pt x="1317" y="1111"/>
                  </a:lnTo>
                  <a:lnTo>
                    <a:pt x="1319" y="1113"/>
                  </a:lnTo>
                  <a:lnTo>
                    <a:pt x="1319" y="1109"/>
                  </a:lnTo>
                  <a:lnTo>
                    <a:pt x="1322" y="1109"/>
                  </a:lnTo>
                  <a:lnTo>
                    <a:pt x="1324" y="1105"/>
                  </a:lnTo>
                  <a:lnTo>
                    <a:pt x="1328" y="1100"/>
                  </a:lnTo>
                  <a:lnTo>
                    <a:pt x="1328" y="1096"/>
                  </a:lnTo>
                  <a:lnTo>
                    <a:pt x="1328" y="1094"/>
                  </a:lnTo>
                  <a:lnTo>
                    <a:pt x="1332" y="1090"/>
                  </a:lnTo>
                  <a:lnTo>
                    <a:pt x="1336" y="1088"/>
                  </a:lnTo>
                  <a:lnTo>
                    <a:pt x="1336" y="1090"/>
                  </a:lnTo>
                  <a:lnTo>
                    <a:pt x="1334" y="1092"/>
                  </a:lnTo>
                  <a:lnTo>
                    <a:pt x="1336" y="1092"/>
                  </a:lnTo>
                  <a:lnTo>
                    <a:pt x="1338" y="1092"/>
                  </a:lnTo>
                  <a:lnTo>
                    <a:pt x="1336" y="1094"/>
                  </a:lnTo>
                  <a:lnTo>
                    <a:pt x="1336" y="1098"/>
                  </a:lnTo>
                  <a:lnTo>
                    <a:pt x="1338" y="1098"/>
                  </a:lnTo>
                  <a:lnTo>
                    <a:pt x="1336" y="1102"/>
                  </a:lnTo>
                  <a:lnTo>
                    <a:pt x="1334" y="1102"/>
                  </a:lnTo>
                  <a:lnTo>
                    <a:pt x="1334" y="1102"/>
                  </a:lnTo>
                  <a:lnTo>
                    <a:pt x="1336" y="1105"/>
                  </a:lnTo>
                  <a:lnTo>
                    <a:pt x="1338" y="1105"/>
                  </a:lnTo>
                  <a:lnTo>
                    <a:pt x="1338" y="1109"/>
                  </a:lnTo>
                  <a:lnTo>
                    <a:pt x="1336" y="1109"/>
                  </a:lnTo>
                  <a:lnTo>
                    <a:pt x="1338" y="1109"/>
                  </a:lnTo>
                  <a:lnTo>
                    <a:pt x="1341" y="1113"/>
                  </a:lnTo>
                  <a:lnTo>
                    <a:pt x="1336" y="1115"/>
                  </a:lnTo>
                  <a:lnTo>
                    <a:pt x="1338" y="1119"/>
                  </a:lnTo>
                  <a:lnTo>
                    <a:pt x="1341" y="1121"/>
                  </a:lnTo>
                  <a:lnTo>
                    <a:pt x="1343" y="1126"/>
                  </a:lnTo>
                  <a:lnTo>
                    <a:pt x="1341" y="1128"/>
                  </a:lnTo>
                  <a:lnTo>
                    <a:pt x="1338" y="1126"/>
                  </a:lnTo>
                  <a:lnTo>
                    <a:pt x="1336" y="1128"/>
                  </a:lnTo>
                  <a:lnTo>
                    <a:pt x="1338" y="1130"/>
                  </a:lnTo>
                  <a:lnTo>
                    <a:pt x="1338" y="1132"/>
                  </a:lnTo>
                  <a:lnTo>
                    <a:pt x="1341" y="1132"/>
                  </a:lnTo>
                  <a:lnTo>
                    <a:pt x="1343" y="1130"/>
                  </a:lnTo>
                  <a:lnTo>
                    <a:pt x="1345" y="1132"/>
                  </a:lnTo>
                  <a:lnTo>
                    <a:pt x="1347" y="1134"/>
                  </a:lnTo>
                  <a:lnTo>
                    <a:pt x="1343" y="1138"/>
                  </a:lnTo>
                  <a:lnTo>
                    <a:pt x="1341" y="1140"/>
                  </a:lnTo>
                  <a:lnTo>
                    <a:pt x="1336" y="1140"/>
                  </a:lnTo>
                  <a:lnTo>
                    <a:pt x="1334" y="1142"/>
                  </a:lnTo>
                  <a:lnTo>
                    <a:pt x="1336" y="1145"/>
                  </a:lnTo>
                  <a:lnTo>
                    <a:pt x="1347" y="1140"/>
                  </a:lnTo>
                  <a:lnTo>
                    <a:pt x="1349" y="1142"/>
                  </a:lnTo>
                  <a:lnTo>
                    <a:pt x="1347" y="1145"/>
                  </a:lnTo>
                  <a:lnTo>
                    <a:pt x="1345" y="1149"/>
                  </a:lnTo>
                  <a:lnTo>
                    <a:pt x="1347" y="1151"/>
                  </a:lnTo>
                  <a:lnTo>
                    <a:pt x="1351" y="1149"/>
                  </a:lnTo>
                  <a:lnTo>
                    <a:pt x="1351" y="1153"/>
                  </a:lnTo>
                  <a:lnTo>
                    <a:pt x="1347" y="1157"/>
                  </a:lnTo>
                  <a:lnTo>
                    <a:pt x="1341" y="1157"/>
                  </a:lnTo>
                  <a:lnTo>
                    <a:pt x="1338" y="1155"/>
                  </a:lnTo>
                  <a:lnTo>
                    <a:pt x="1336" y="1157"/>
                  </a:lnTo>
                  <a:lnTo>
                    <a:pt x="1338" y="1161"/>
                  </a:lnTo>
                  <a:lnTo>
                    <a:pt x="1336" y="1164"/>
                  </a:lnTo>
                  <a:lnTo>
                    <a:pt x="1341" y="1161"/>
                  </a:lnTo>
                  <a:lnTo>
                    <a:pt x="1347" y="1161"/>
                  </a:lnTo>
                  <a:lnTo>
                    <a:pt x="1351" y="1159"/>
                  </a:lnTo>
                  <a:lnTo>
                    <a:pt x="1353" y="1161"/>
                  </a:lnTo>
                  <a:lnTo>
                    <a:pt x="1351" y="1164"/>
                  </a:lnTo>
                  <a:lnTo>
                    <a:pt x="1351" y="1166"/>
                  </a:lnTo>
                  <a:lnTo>
                    <a:pt x="1347" y="1168"/>
                  </a:lnTo>
                  <a:lnTo>
                    <a:pt x="1343" y="1168"/>
                  </a:lnTo>
                  <a:lnTo>
                    <a:pt x="1338" y="1174"/>
                  </a:lnTo>
                  <a:lnTo>
                    <a:pt x="1345" y="1172"/>
                  </a:lnTo>
                  <a:lnTo>
                    <a:pt x="1349" y="1172"/>
                  </a:lnTo>
                  <a:lnTo>
                    <a:pt x="1351" y="1170"/>
                  </a:lnTo>
                  <a:lnTo>
                    <a:pt x="1355" y="1172"/>
                  </a:lnTo>
                  <a:lnTo>
                    <a:pt x="1355" y="1176"/>
                  </a:lnTo>
                  <a:lnTo>
                    <a:pt x="1351" y="1176"/>
                  </a:lnTo>
                  <a:lnTo>
                    <a:pt x="1347" y="1178"/>
                  </a:lnTo>
                  <a:lnTo>
                    <a:pt x="1347" y="1183"/>
                  </a:lnTo>
                  <a:lnTo>
                    <a:pt x="1349" y="1180"/>
                  </a:lnTo>
                  <a:lnTo>
                    <a:pt x="1353" y="1180"/>
                  </a:lnTo>
                  <a:lnTo>
                    <a:pt x="1355" y="1178"/>
                  </a:lnTo>
                  <a:lnTo>
                    <a:pt x="1360" y="1183"/>
                  </a:lnTo>
                  <a:lnTo>
                    <a:pt x="1360" y="1189"/>
                  </a:lnTo>
                  <a:lnTo>
                    <a:pt x="1357" y="1191"/>
                  </a:lnTo>
                  <a:lnTo>
                    <a:pt x="1353" y="1191"/>
                  </a:lnTo>
                  <a:lnTo>
                    <a:pt x="1351" y="1193"/>
                  </a:lnTo>
                  <a:lnTo>
                    <a:pt x="1347" y="1193"/>
                  </a:lnTo>
                  <a:lnTo>
                    <a:pt x="1351" y="1195"/>
                  </a:lnTo>
                  <a:lnTo>
                    <a:pt x="1353" y="1195"/>
                  </a:lnTo>
                  <a:lnTo>
                    <a:pt x="1355" y="1195"/>
                  </a:lnTo>
                  <a:lnTo>
                    <a:pt x="1360" y="1195"/>
                  </a:lnTo>
                  <a:lnTo>
                    <a:pt x="1362" y="1197"/>
                  </a:lnTo>
                  <a:lnTo>
                    <a:pt x="1360" y="1202"/>
                  </a:lnTo>
                  <a:lnTo>
                    <a:pt x="1357" y="1204"/>
                  </a:lnTo>
                  <a:lnTo>
                    <a:pt x="1362" y="1204"/>
                  </a:lnTo>
                  <a:lnTo>
                    <a:pt x="1364" y="1204"/>
                  </a:lnTo>
                  <a:lnTo>
                    <a:pt x="1368" y="1206"/>
                  </a:lnTo>
                  <a:lnTo>
                    <a:pt x="1366" y="1210"/>
                  </a:lnTo>
                  <a:lnTo>
                    <a:pt x="1364" y="1212"/>
                  </a:lnTo>
                  <a:lnTo>
                    <a:pt x="1360" y="1216"/>
                  </a:lnTo>
                  <a:lnTo>
                    <a:pt x="1355" y="1214"/>
                  </a:lnTo>
                  <a:lnTo>
                    <a:pt x="1355" y="1216"/>
                  </a:lnTo>
                  <a:lnTo>
                    <a:pt x="1357" y="1218"/>
                  </a:lnTo>
                  <a:lnTo>
                    <a:pt x="1357" y="1220"/>
                  </a:lnTo>
                  <a:lnTo>
                    <a:pt x="1355" y="1220"/>
                  </a:lnTo>
                  <a:lnTo>
                    <a:pt x="1349" y="1218"/>
                  </a:lnTo>
                  <a:lnTo>
                    <a:pt x="1343" y="1218"/>
                  </a:lnTo>
                  <a:lnTo>
                    <a:pt x="1349" y="1220"/>
                  </a:lnTo>
                  <a:lnTo>
                    <a:pt x="1349" y="1225"/>
                  </a:lnTo>
                  <a:lnTo>
                    <a:pt x="1353" y="1229"/>
                  </a:lnTo>
                  <a:lnTo>
                    <a:pt x="1355" y="1231"/>
                  </a:lnTo>
                  <a:lnTo>
                    <a:pt x="1353" y="1233"/>
                  </a:lnTo>
                  <a:lnTo>
                    <a:pt x="1349" y="1233"/>
                  </a:lnTo>
                  <a:lnTo>
                    <a:pt x="1349" y="1235"/>
                  </a:lnTo>
                  <a:lnTo>
                    <a:pt x="1343" y="1235"/>
                  </a:lnTo>
                  <a:lnTo>
                    <a:pt x="1349" y="1237"/>
                  </a:lnTo>
                  <a:lnTo>
                    <a:pt x="1351" y="1235"/>
                  </a:lnTo>
                  <a:lnTo>
                    <a:pt x="1353" y="1235"/>
                  </a:lnTo>
                  <a:lnTo>
                    <a:pt x="1357" y="1233"/>
                  </a:lnTo>
                  <a:lnTo>
                    <a:pt x="1360" y="1233"/>
                  </a:lnTo>
                  <a:lnTo>
                    <a:pt x="1360" y="1237"/>
                  </a:lnTo>
                  <a:lnTo>
                    <a:pt x="1362" y="1239"/>
                  </a:lnTo>
                  <a:lnTo>
                    <a:pt x="1360" y="1239"/>
                  </a:lnTo>
                  <a:lnTo>
                    <a:pt x="1362" y="1242"/>
                  </a:lnTo>
                  <a:lnTo>
                    <a:pt x="1364" y="1242"/>
                  </a:lnTo>
                  <a:lnTo>
                    <a:pt x="1362" y="1246"/>
                  </a:lnTo>
                  <a:lnTo>
                    <a:pt x="1364" y="1246"/>
                  </a:lnTo>
                  <a:lnTo>
                    <a:pt x="1368" y="1244"/>
                  </a:lnTo>
                  <a:lnTo>
                    <a:pt x="1368" y="1244"/>
                  </a:lnTo>
                  <a:lnTo>
                    <a:pt x="1370" y="1246"/>
                  </a:lnTo>
                  <a:lnTo>
                    <a:pt x="1370" y="1250"/>
                  </a:lnTo>
                  <a:lnTo>
                    <a:pt x="1370" y="1252"/>
                  </a:lnTo>
                  <a:lnTo>
                    <a:pt x="1370" y="1254"/>
                  </a:lnTo>
                  <a:lnTo>
                    <a:pt x="1372" y="1254"/>
                  </a:lnTo>
                  <a:lnTo>
                    <a:pt x="1374" y="1248"/>
                  </a:lnTo>
                  <a:lnTo>
                    <a:pt x="1376" y="1250"/>
                  </a:lnTo>
                  <a:lnTo>
                    <a:pt x="1376" y="1252"/>
                  </a:lnTo>
                  <a:lnTo>
                    <a:pt x="1378" y="1256"/>
                  </a:lnTo>
                  <a:lnTo>
                    <a:pt x="1372" y="1258"/>
                  </a:lnTo>
                  <a:lnTo>
                    <a:pt x="1368" y="1267"/>
                  </a:lnTo>
                  <a:lnTo>
                    <a:pt x="1364" y="1269"/>
                  </a:lnTo>
                  <a:lnTo>
                    <a:pt x="1360" y="1267"/>
                  </a:lnTo>
                  <a:lnTo>
                    <a:pt x="1364" y="1271"/>
                  </a:lnTo>
                  <a:lnTo>
                    <a:pt x="1366" y="1269"/>
                  </a:lnTo>
                  <a:lnTo>
                    <a:pt x="1374" y="1263"/>
                  </a:lnTo>
                  <a:lnTo>
                    <a:pt x="1376" y="1263"/>
                  </a:lnTo>
                  <a:lnTo>
                    <a:pt x="1376" y="1265"/>
                  </a:lnTo>
                  <a:lnTo>
                    <a:pt x="1374" y="1267"/>
                  </a:lnTo>
                  <a:lnTo>
                    <a:pt x="1372" y="1271"/>
                  </a:lnTo>
                  <a:lnTo>
                    <a:pt x="1374" y="1271"/>
                  </a:lnTo>
                  <a:lnTo>
                    <a:pt x="1378" y="1267"/>
                  </a:lnTo>
                  <a:lnTo>
                    <a:pt x="1381" y="1263"/>
                  </a:lnTo>
                  <a:lnTo>
                    <a:pt x="1385" y="1263"/>
                  </a:lnTo>
                  <a:lnTo>
                    <a:pt x="1385" y="1263"/>
                  </a:lnTo>
                  <a:lnTo>
                    <a:pt x="1383" y="1265"/>
                  </a:lnTo>
                  <a:lnTo>
                    <a:pt x="1381" y="1267"/>
                  </a:lnTo>
                  <a:lnTo>
                    <a:pt x="1383" y="1267"/>
                  </a:lnTo>
                  <a:lnTo>
                    <a:pt x="1387" y="1265"/>
                  </a:lnTo>
                  <a:lnTo>
                    <a:pt x="1389" y="1267"/>
                  </a:lnTo>
                  <a:lnTo>
                    <a:pt x="1383" y="1271"/>
                  </a:lnTo>
                  <a:lnTo>
                    <a:pt x="1381" y="1275"/>
                  </a:lnTo>
                  <a:lnTo>
                    <a:pt x="1383" y="1275"/>
                  </a:lnTo>
                  <a:lnTo>
                    <a:pt x="1387" y="1273"/>
                  </a:lnTo>
                  <a:lnTo>
                    <a:pt x="1393" y="1265"/>
                  </a:lnTo>
                  <a:lnTo>
                    <a:pt x="1395" y="1267"/>
                  </a:lnTo>
                  <a:lnTo>
                    <a:pt x="1393" y="1269"/>
                  </a:lnTo>
                  <a:lnTo>
                    <a:pt x="1393" y="1269"/>
                  </a:lnTo>
                  <a:lnTo>
                    <a:pt x="1397" y="1267"/>
                  </a:lnTo>
                  <a:lnTo>
                    <a:pt x="1397" y="1269"/>
                  </a:lnTo>
                  <a:lnTo>
                    <a:pt x="1397" y="1275"/>
                  </a:lnTo>
                  <a:lnTo>
                    <a:pt x="1395" y="1275"/>
                  </a:lnTo>
                  <a:lnTo>
                    <a:pt x="1395" y="1277"/>
                  </a:lnTo>
                  <a:lnTo>
                    <a:pt x="1400" y="1277"/>
                  </a:lnTo>
                  <a:lnTo>
                    <a:pt x="1404" y="1279"/>
                  </a:lnTo>
                  <a:lnTo>
                    <a:pt x="1408" y="1275"/>
                  </a:lnTo>
                  <a:lnTo>
                    <a:pt x="1412" y="1275"/>
                  </a:lnTo>
                  <a:lnTo>
                    <a:pt x="1416" y="1275"/>
                  </a:lnTo>
                  <a:lnTo>
                    <a:pt x="1414" y="1279"/>
                  </a:lnTo>
                  <a:lnTo>
                    <a:pt x="1412" y="1279"/>
                  </a:lnTo>
                  <a:lnTo>
                    <a:pt x="1410" y="1282"/>
                  </a:lnTo>
                  <a:lnTo>
                    <a:pt x="1419" y="1284"/>
                  </a:lnTo>
                  <a:lnTo>
                    <a:pt x="1423" y="1288"/>
                  </a:lnTo>
                  <a:lnTo>
                    <a:pt x="1416" y="1288"/>
                  </a:lnTo>
                  <a:lnTo>
                    <a:pt x="1416" y="1290"/>
                  </a:lnTo>
                  <a:lnTo>
                    <a:pt x="1408" y="1290"/>
                  </a:lnTo>
                  <a:lnTo>
                    <a:pt x="1408" y="1290"/>
                  </a:lnTo>
                  <a:lnTo>
                    <a:pt x="1402" y="1292"/>
                  </a:lnTo>
                  <a:lnTo>
                    <a:pt x="1397" y="1296"/>
                  </a:lnTo>
                  <a:lnTo>
                    <a:pt x="1391" y="1296"/>
                  </a:lnTo>
                  <a:lnTo>
                    <a:pt x="1381" y="1298"/>
                  </a:lnTo>
                  <a:lnTo>
                    <a:pt x="1378" y="1301"/>
                  </a:lnTo>
                  <a:lnTo>
                    <a:pt x="1387" y="1298"/>
                  </a:lnTo>
                  <a:lnTo>
                    <a:pt x="1395" y="1296"/>
                  </a:lnTo>
                  <a:lnTo>
                    <a:pt x="1397" y="1296"/>
                  </a:lnTo>
                  <a:lnTo>
                    <a:pt x="1397" y="1298"/>
                  </a:lnTo>
                  <a:lnTo>
                    <a:pt x="1391" y="1301"/>
                  </a:lnTo>
                  <a:lnTo>
                    <a:pt x="1383" y="1301"/>
                  </a:lnTo>
                  <a:lnTo>
                    <a:pt x="1376" y="1305"/>
                  </a:lnTo>
                  <a:lnTo>
                    <a:pt x="1374" y="1307"/>
                  </a:lnTo>
                  <a:lnTo>
                    <a:pt x="1370" y="1307"/>
                  </a:lnTo>
                  <a:lnTo>
                    <a:pt x="1368" y="1311"/>
                  </a:lnTo>
                  <a:lnTo>
                    <a:pt x="1368" y="1313"/>
                  </a:lnTo>
                  <a:lnTo>
                    <a:pt x="1360" y="1309"/>
                  </a:lnTo>
                  <a:lnTo>
                    <a:pt x="1355" y="1301"/>
                  </a:lnTo>
                  <a:lnTo>
                    <a:pt x="1355" y="1305"/>
                  </a:lnTo>
                  <a:lnTo>
                    <a:pt x="1355" y="1307"/>
                  </a:lnTo>
                  <a:lnTo>
                    <a:pt x="1357" y="1307"/>
                  </a:lnTo>
                  <a:lnTo>
                    <a:pt x="1360" y="1309"/>
                  </a:lnTo>
                  <a:lnTo>
                    <a:pt x="1366" y="1315"/>
                  </a:lnTo>
                  <a:lnTo>
                    <a:pt x="1366" y="1317"/>
                  </a:lnTo>
                  <a:lnTo>
                    <a:pt x="1364" y="1317"/>
                  </a:lnTo>
                  <a:lnTo>
                    <a:pt x="1360" y="1320"/>
                  </a:lnTo>
                  <a:lnTo>
                    <a:pt x="1362" y="1324"/>
                  </a:lnTo>
                  <a:lnTo>
                    <a:pt x="1364" y="1324"/>
                  </a:lnTo>
                  <a:lnTo>
                    <a:pt x="1366" y="1322"/>
                  </a:lnTo>
                  <a:lnTo>
                    <a:pt x="1368" y="1322"/>
                  </a:lnTo>
                  <a:lnTo>
                    <a:pt x="1372" y="1315"/>
                  </a:lnTo>
                  <a:lnTo>
                    <a:pt x="1376" y="1315"/>
                  </a:lnTo>
                  <a:lnTo>
                    <a:pt x="1381" y="1311"/>
                  </a:lnTo>
                  <a:lnTo>
                    <a:pt x="1385" y="1311"/>
                  </a:lnTo>
                  <a:lnTo>
                    <a:pt x="1387" y="1307"/>
                  </a:lnTo>
                  <a:lnTo>
                    <a:pt x="1389" y="1303"/>
                  </a:lnTo>
                  <a:lnTo>
                    <a:pt x="1395" y="1303"/>
                  </a:lnTo>
                  <a:lnTo>
                    <a:pt x="1402" y="1301"/>
                  </a:lnTo>
                  <a:lnTo>
                    <a:pt x="1406" y="1301"/>
                  </a:lnTo>
                  <a:lnTo>
                    <a:pt x="1410" y="1301"/>
                  </a:lnTo>
                  <a:lnTo>
                    <a:pt x="1408" y="1298"/>
                  </a:lnTo>
                  <a:lnTo>
                    <a:pt x="1404" y="1298"/>
                  </a:lnTo>
                  <a:lnTo>
                    <a:pt x="1402" y="1298"/>
                  </a:lnTo>
                  <a:lnTo>
                    <a:pt x="1406" y="1296"/>
                  </a:lnTo>
                  <a:lnTo>
                    <a:pt x="1414" y="1296"/>
                  </a:lnTo>
                  <a:lnTo>
                    <a:pt x="1421" y="1298"/>
                  </a:lnTo>
                  <a:lnTo>
                    <a:pt x="1423" y="1305"/>
                  </a:lnTo>
                  <a:lnTo>
                    <a:pt x="1423" y="1307"/>
                  </a:lnTo>
                  <a:lnTo>
                    <a:pt x="1419" y="1311"/>
                  </a:lnTo>
                  <a:lnTo>
                    <a:pt x="1416" y="1311"/>
                  </a:lnTo>
                  <a:lnTo>
                    <a:pt x="1414" y="1315"/>
                  </a:lnTo>
                  <a:lnTo>
                    <a:pt x="1419" y="1315"/>
                  </a:lnTo>
                  <a:lnTo>
                    <a:pt x="1421" y="1317"/>
                  </a:lnTo>
                  <a:lnTo>
                    <a:pt x="1423" y="1317"/>
                  </a:lnTo>
                  <a:lnTo>
                    <a:pt x="1423" y="1313"/>
                  </a:lnTo>
                  <a:lnTo>
                    <a:pt x="1429" y="1309"/>
                  </a:lnTo>
                  <a:lnTo>
                    <a:pt x="1433" y="1311"/>
                  </a:lnTo>
                  <a:lnTo>
                    <a:pt x="1433" y="1311"/>
                  </a:lnTo>
                  <a:lnTo>
                    <a:pt x="1433" y="1313"/>
                  </a:lnTo>
                  <a:lnTo>
                    <a:pt x="1431" y="1315"/>
                  </a:lnTo>
                  <a:lnTo>
                    <a:pt x="1437" y="1315"/>
                  </a:lnTo>
                  <a:lnTo>
                    <a:pt x="1442" y="1317"/>
                  </a:lnTo>
                  <a:lnTo>
                    <a:pt x="1444" y="1320"/>
                  </a:lnTo>
                  <a:lnTo>
                    <a:pt x="1440" y="1317"/>
                  </a:lnTo>
                  <a:lnTo>
                    <a:pt x="1437" y="1317"/>
                  </a:lnTo>
                  <a:lnTo>
                    <a:pt x="1440" y="1322"/>
                  </a:lnTo>
                  <a:lnTo>
                    <a:pt x="1444" y="1324"/>
                  </a:lnTo>
                  <a:lnTo>
                    <a:pt x="1446" y="1328"/>
                  </a:lnTo>
                  <a:lnTo>
                    <a:pt x="1442" y="1330"/>
                  </a:lnTo>
                  <a:lnTo>
                    <a:pt x="1440" y="1328"/>
                  </a:lnTo>
                  <a:lnTo>
                    <a:pt x="1435" y="1332"/>
                  </a:lnTo>
                  <a:lnTo>
                    <a:pt x="1442" y="1334"/>
                  </a:lnTo>
                  <a:lnTo>
                    <a:pt x="1440" y="1336"/>
                  </a:lnTo>
                  <a:lnTo>
                    <a:pt x="1437" y="1339"/>
                  </a:lnTo>
                  <a:lnTo>
                    <a:pt x="1435" y="1341"/>
                  </a:lnTo>
                  <a:lnTo>
                    <a:pt x="1433" y="1343"/>
                  </a:lnTo>
                  <a:lnTo>
                    <a:pt x="1429" y="1341"/>
                  </a:lnTo>
                  <a:lnTo>
                    <a:pt x="1431" y="1343"/>
                  </a:lnTo>
                  <a:lnTo>
                    <a:pt x="1435" y="1345"/>
                  </a:lnTo>
                  <a:lnTo>
                    <a:pt x="1440" y="1345"/>
                  </a:lnTo>
                  <a:lnTo>
                    <a:pt x="1442" y="1349"/>
                  </a:lnTo>
                  <a:lnTo>
                    <a:pt x="1440" y="1349"/>
                  </a:lnTo>
                  <a:lnTo>
                    <a:pt x="1435" y="1349"/>
                  </a:lnTo>
                  <a:lnTo>
                    <a:pt x="1433" y="1349"/>
                  </a:lnTo>
                  <a:lnTo>
                    <a:pt x="1435" y="1351"/>
                  </a:lnTo>
                  <a:lnTo>
                    <a:pt x="1440" y="1351"/>
                  </a:lnTo>
                  <a:lnTo>
                    <a:pt x="1442" y="1351"/>
                  </a:lnTo>
                  <a:lnTo>
                    <a:pt x="1440" y="1355"/>
                  </a:lnTo>
                  <a:lnTo>
                    <a:pt x="1440" y="1360"/>
                  </a:lnTo>
                  <a:lnTo>
                    <a:pt x="1435" y="1360"/>
                  </a:lnTo>
                  <a:lnTo>
                    <a:pt x="1435" y="1362"/>
                  </a:lnTo>
                  <a:lnTo>
                    <a:pt x="1429" y="1366"/>
                  </a:lnTo>
                  <a:lnTo>
                    <a:pt x="1425" y="1366"/>
                  </a:lnTo>
                  <a:lnTo>
                    <a:pt x="1421" y="1370"/>
                  </a:lnTo>
                  <a:lnTo>
                    <a:pt x="1419" y="1370"/>
                  </a:lnTo>
                  <a:lnTo>
                    <a:pt x="1416" y="1372"/>
                  </a:lnTo>
                  <a:lnTo>
                    <a:pt x="1414" y="1372"/>
                  </a:lnTo>
                  <a:lnTo>
                    <a:pt x="1414" y="1374"/>
                  </a:lnTo>
                  <a:lnTo>
                    <a:pt x="1410" y="1376"/>
                  </a:lnTo>
                  <a:lnTo>
                    <a:pt x="1408" y="1374"/>
                  </a:lnTo>
                  <a:lnTo>
                    <a:pt x="1404" y="1376"/>
                  </a:lnTo>
                  <a:lnTo>
                    <a:pt x="1402" y="1374"/>
                  </a:lnTo>
                  <a:lnTo>
                    <a:pt x="1402" y="1374"/>
                  </a:lnTo>
                  <a:lnTo>
                    <a:pt x="1397" y="1376"/>
                  </a:lnTo>
                  <a:lnTo>
                    <a:pt x="1391" y="1376"/>
                  </a:lnTo>
                  <a:lnTo>
                    <a:pt x="1391" y="1372"/>
                  </a:lnTo>
                  <a:lnTo>
                    <a:pt x="1389" y="1374"/>
                  </a:lnTo>
                  <a:lnTo>
                    <a:pt x="1389" y="1376"/>
                  </a:lnTo>
                  <a:lnTo>
                    <a:pt x="1385" y="1376"/>
                  </a:lnTo>
                  <a:lnTo>
                    <a:pt x="1383" y="1376"/>
                  </a:lnTo>
                  <a:lnTo>
                    <a:pt x="1381" y="1379"/>
                  </a:lnTo>
                  <a:lnTo>
                    <a:pt x="1383" y="1379"/>
                  </a:lnTo>
                  <a:lnTo>
                    <a:pt x="1381" y="1383"/>
                  </a:lnTo>
                  <a:lnTo>
                    <a:pt x="1378" y="1385"/>
                  </a:lnTo>
                  <a:lnTo>
                    <a:pt x="1376" y="1385"/>
                  </a:lnTo>
                  <a:lnTo>
                    <a:pt x="1376" y="1387"/>
                  </a:lnTo>
                  <a:lnTo>
                    <a:pt x="1374" y="1393"/>
                  </a:lnTo>
                  <a:lnTo>
                    <a:pt x="1370" y="1393"/>
                  </a:lnTo>
                  <a:lnTo>
                    <a:pt x="1368" y="1393"/>
                  </a:lnTo>
                  <a:lnTo>
                    <a:pt x="1366" y="1395"/>
                  </a:lnTo>
                  <a:lnTo>
                    <a:pt x="1364" y="1400"/>
                  </a:lnTo>
                  <a:lnTo>
                    <a:pt x="1362" y="1400"/>
                  </a:lnTo>
                  <a:lnTo>
                    <a:pt x="1360" y="1402"/>
                  </a:lnTo>
                  <a:lnTo>
                    <a:pt x="1355" y="1402"/>
                  </a:lnTo>
                  <a:lnTo>
                    <a:pt x="1353" y="1404"/>
                  </a:lnTo>
                  <a:lnTo>
                    <a:pt x="1351" y="1404"/>
                  </a:lnTo>
                  <a:lnTo>
                    <a:pt x="1347" y="1404"/>
                  </a:lnTo>
                  <a:lnTo>
                    <a:pt x="1341" y="1404"/>
                  </a:lnTo>
                  <a:lnTo>
                    <a:pt x="1341" y="1402"/>
                  </a:lnTo>
                  <a:lnTo>
                    <a:pt x="1336" y="1404"/>
                  </a:lnTo>
                  <a:lnTo>
                    <a:pt x="1334" y="1404"/>
                  </a:lnTo>
                  <a:lnTo>
                    <a:pt x="1324" y="1406"/>
                  </a:lnTo>
                  <a:lnTo>
                    <a:pt x="1322" y="1406"/>
                  </a:lnTo>
                  <a:lnTo>
                    <a:pt x="1322" y="1404"/>
                  </a:lnTo>
                  <a:lnTo>
                    <a:pt x="1319" y="1402"/>
                  </a:lnTo>
                  <a:lnTo>
                    <a:pt x="1315" y="1404"/>
                  </a:lnTo>
                  <a:lnTo>
                    <a:pt x="1311" y="1404"/>
                  </a:lnTo>
                  <a:lnTo>
                    <a:pt x="1307" y="1402"/>
                  </a:lnTo>
                  <a:lnTo>
                    <a:pt x="1305" y="1402"/>
                  </a:lnTo>
                  <a:lnTo>
                    <a:pt x="1300" y="1402"/>
                  </a:lnTo>
                  <a:lnTo>
                    <a:pt x="1296" y="1400"/>
                  </a:lnTo>
                  <a:lnTo>
                    <a:pt x="1294" y="1400"/>
                  </a:lnTo>
                  <a:lnTo>
                    <a:pt x="1292" y="1402"/>
                  </a:lnTo>
                  <a:lnTo>
                    <a:pt x="1286" y="1400"/>
                  </a:lnTo>
                  <a:lnTo>
                    <a:pt x="1282" y="1398"/>
                  </a:lnTo>
                  <a:lnTo>
                    <a:pt x="1277" y="1400"/>
                  </a:lnTo>
                  <a:lnTo>
                    <a:pt x="1275" y="1400"/>
                  </a:lnTo>
                  <a:lnTo>
                    <a:pt x="1271" y="1398"/>
                  </a:lnTo>
                  <a:lnTo>
                    <a:pt x="1267" y="1400"/>
                  </a:lnTo>
                  <a:lnTo>
                    <a:pt x="1265" y="1400"/>
                  </a:lnTo>
                  <a:lnTo>
                    <a:pt x="1263" y="1400"/>
                  </a:lnTo>
                  <a:lnTo>
                    <a:pt x="1256" y="1398"/>
                  </a:lnTo>
                  <a:lnTo>
                    <a:pt x="1248" y="1398"/>
                  </a:lnTo>
                  <a:lnTo>
                    <a:pt x="1244" y="1398"/>
                  </a:lnTo>
                  <a:lnTo>
                    <a:pt x="1239" y="1393"/>
                  </a:lnTo>
                  <a:lnTo>
                    <a:pt x="1235" y="1395"/>
                  </a:lnTo>
                  <a:lnTo>
                    <a:pt x="1235" y="1398"/>
                  </a:lnTo>
                  <a:lnTo>
                    <a:pt x="1235" y="1400"/>
                  </a:lnTo>
                  <a:lnTo>
                    <a:pt x="1235" y="1400"/>
                  </a:lnTo>
                  <a:lnTo>
                    <a:pt x="1231" y="1402"/>
                  </a:lnTo>
                  <a:lnTo>
                    <a:pt x="1223" y="1408"/>
                  </a:lnTo>
                  <a:lnTo>
                    <a:pt x="1218" y="1410"/>
                  </a:lnTo>
                  <a:lnTo>
                    <a:pt x="1218" y="1412"/>
                  </a:lnTo>
                  <a:lnTo>
                    <a:pt x="1216" y="1414"/>
                  </a:lnTo>
                  <a:lnTo>
                    <a:pt x="1216" y="1421"/>
                  </a:lnTo>
                  <a:lnTo>
                    <a:pt x="1214" y="1423"/>
                  </a:lnTo>
                  <a:lnTo>
                    <a:pt x="1208" y="1423"/>
                  </a:lnTo>
                  <a:lnTo>
                    <a:pt x="1206" y="1425"/>
                  </a:lnTo>
                  <a:lnTo>
                    <a:pt x="1197" y="1425"/>
                  </a:lnTo>
                  <a:lnTo>
                    <a:pt x="1195" y="1429"/>
                  </a:lnTo>
                  <a:lnTo>
                    <a:pt x="1193" y="1431"/>
                  </a:lnTo>
                  <a:lnTo>
                    <a:pt x="1191" y="1429"/>
                  </a:lnTo>
                  <a:lnTo>
                    <a:pt x="1187" y="1431"/>
                  </a:lnTo>
                  <a:lnTo>
                    <a:pt x="1187" y="1435"/>
                  </a:lnTo>
                  <a:lnTo>
                    <a:pt x="1182" y="1435"/>
                  </a:lnTo>
                  <a:lnTo>
                    <a:pt x="1178" y="1440"/>
                  </a:lnTo>
                  <a:lnTo>
                    <a:pt x="1176" y="1442"/>
                  </a:lnTo>
                  <a:lnTo>
                    <a:pt x="1174" y="1442"/>
                  </a:lnTo>
                  <a:lnTo>
                    <a:pt x="1170" y="1448"/>
                  </a:lnTo>
                  <a:lnTo>
                    <a:pt x="1161" y="1452"/>
                  </a:lnTo>
                  <a:lnTo>
                    <a:pt x="1159" y="1459"/>
                  </a:lnTo>
                  <a:lnTo>
                    <a:pt x="1155" y="1463"/>
                  </a:lnTo>
                  <a:lnTo>
                    <a:pt x="1151" y="1467"/>
                  </a:lnTo>
                  <a:lnTo>
                    <a:pt x="1147" y="1467"/>
                  </a:lnTo>
                  <a:lnTo>
                    <a:pt x="1145" y="1473"/>
                  </a:lnTo>
                  <a:lnTo>
                    <a:pt x="1142" y="1478"/>
                  </a:lnTo>
                  <a:lnTo>
                    <a:pt x="1134" y="1482"/>
                  </a:lnTo>
                  <a:lnTo>
                    <a:pt x="1132" y="1486"/>
                  </a:lnTo>
                  <a:lnTo>
                    <a:pt x="1121" y="1490"/>
                  </a:lnTo>
                  <a:lnTo>
                    <a:pt x="1115" y="1492"/>
                  </a:lnTo>
                  <a:lnTo>
                    <a:pt x="1121" y="1492"/>
                  </a:lnTo>
                  <a:lnTo>
                    <a:pt x="1132" y="1488"/>
                  </a:lnTo>
                  <a:lnTo>
                    <a:pt x="1140" y="1484"/>
                  </a:lnTo>
                  <a:lnTo>
                    <a:pt x="1147" y="1480"/>
                  </a:lnTo>
                  <a:lnTo>
                    <a:pt x="1151" y="1471"/>
                  </a:lnTo>
                  <a:lnTo>
                    <a:pt x="1157" y="1467"/>
                  </a:lnTo>
                  <a:lnTo>
                    <a:pt x="1159" y="1465"/>
                  </a:lnTo>
                  <a:lnTo>
                    <a:pt x="1170" y="1457"/>
                  </a:lnTo>
                  <a:lnTo>
                    <a:pt x="1182" y="1448"/>
                  </a:lnTo>
                  <a:lnTo>
                    <a:pt x="1191" y="1442"/>
                  </a:lnTo>
                  <a:lnTo>
                    <a:pt x="1197" y="1442"/>
                  </a:lnTo>
                  <a:lnTo>
                    <a:pt x="1204" y="1438"/>
                  </a:lnTo>
                  <a:lnTo>
                    <a:pt x="1212" y="1435"/>
                  </a:lnTo>
                  <a:lnTo>
                    <a:pt x="1225" y="1431"/>
                  </a:lnTo>
                  <a:lnTo>
                    <a:pt x="1229" y="1431"/>
                  </a:lnTo>
                  <a:lnTo>
                    <a:pt x="1233" y="1429"/>
                  </a:lnTo>
                  <a:lnTo>
                    <a:pt x="1248" y="1429"/>
                  </a:lnTo>
                  <a:lnTo>
                    <a:pt x="1254" y="1433"/>
                  </a:lnTo>
                  <a:lnTo>
                    <a:pt x="1263" y="1438"/>
                  </a:lnTo>
                  <a:lnTo>
                    <a:pt x="1263" y="1440"/>
                  </a:lnTo>
                  <a:lnTo>
                    <a:pt x="1256" y="1438"/>
                  </a:lnTo>
                  <a:lnTo>
                    <a:pt x="1256" y="1438"/>
                  </a:lnTo>
                  <a:lnTo>
                    <a:pt x="1256" y="1440"/>
                  </a:lnTo>
                  <a:lnTo>
                    <a:pt x="1258" y="1440"/>
                  </a:lnTo>
                  <a:lnTo>
                    <a:pt x="1263" y="1442"/>
                  </a:lnTo>
                  <a:lnTo>
                    <a:pt x="1265" y="1444"/>
                  </a:lnTo>
                  <a:lnTo>
                    <a:pt x="1263" y="1444"/>
                  </a:lnTo>
                  <a:lnTo>
                    <a:pt x="1265" y="1446"/>
                  </a:lnTo>
                  <a:lnTo>
                    <a:pt x="1260" y="1452"/>
                  </a:lnTo>
                  <a:lnTo>
                    <a:pt x="1256" y="1454"/>
                  </a:lnTo>
                  <a:lnTo>
                    <a:pt x="1254" y="1457"/>
                  </a:lnTo>
                  <a:lnTo>
                    <a:pt x="1250" y="1459"/>
                  </a:lnTo>
                  <a:lnTo>
                    <a:pt x="1244" y="1461"/>
                  </a:lnTo>
                  <a:lnTo>
                    <a:pt x="1239" y="1461"/>
                  </a:lnTo>
                  <a:lnTo>
                    <a:pt x="1237" y="1459"/>
                  </a:lnTo>
                  <a:lnTo>
                    <a:pt x="1233" y="1457"/>
                  </a:lnTo>
                  <a:lnTo>
                    <a:pt x="1229" y="1459"/>
                  </a:lnTo>
                  <a:lnTo>
                    <a:pt x="1225" y="1461"/>
                  </a:lnTo>
                  <a:lnTo>
                    <a:pt x="1220" y="1459"/>
                  </a:lnTo>
                  <a:lnTo>
                    <a:pt x="1216" y="1461"/>
                  </a:lnTo>
                  <a:lnTo>
                    <a:pt x="1223" y="1461"/>
                  </a:lnTo>
                  <a:lnTo>
                    <a:pt x="1227" y="1461"/>
                  </a:lnTo>
                  <a:lnTo>
                    <a:pt x="1235" y="1463"/>
                  </a:lnTo>
                  <a:lnTo>
                    <a:pt x="1235" y="1467"/>
                  </a:lnTo>
                  <a:lnTo>
                    <a:pt x="1237" y="1469"/>
                  </a:lnTo>
                  <a:lnTo>
                    <a:pt x="1241" y="1467"/>
                  </a:lnTo>
                  <a:lnTo>
                    <a:pt x="1246" y="1465"/>
                  </a:lnTo>
                  <a:lnTo>
                    <a:pt x="1250" y="1465"/>
                  </a:lnTo>
                  <a:lnTo>
                    <a:pt x="1250" y="1467"/>
                  </a:lnTo>
                  <a:lnTo>
                    <a:pt x="1254" y="1467"/>
                  </a:lnTo>
                  <a:lnTo>
                    <a:pt x="1254" y="1469"/>
                  </a:lnTo>
                  <a:lnTo>
                    <a:pt x="1250" y="1473"/>
                  </a:lnTo>
                  <a:lnTo>
                    <a:pt x="1246" y="1482"/>
                  </a:lnTo>
                  <a:lnTo>
                    <a:pt x="1244" y="1482"/>
                  </a:lnTo>
                  <a:lnTo>
                    <a:pt x="1241" y="1486"/>
                  </a:lnTo>
                  <a:lnTo>
                    <a:pt x="1248" y="1486"/>
                  </a:lnTo>
                  <a:lnTo>
                    <a:pt x="1248" y="1488"/>
                  </a:lnTo>
                  <a:lnTo>
                    <a:pt x="1246" y="1490"/>
                  </a:lnTo>
                  <a:lnTo>
                    <a:pt x="1248" y="1494"/>
                  </a:lnTo>
                  <a:lnTo>
                    <a:pt x="1248" y="1497"/>
                  </a:lnTo>
                  <a:lnTo>
                    <a:pt x="1248" y="1503"/>
                  </a:lnTo>
                  <a:lnTo>
                    <a:pt x="1250" y="1505"/>
                  </a:lnTo>
                  <a:lnTo>
                    <a:pt x="1252" y="1509"/>
                  </a:lnTo>
                  <a:lnTo>
                    <a:pt x="1256" y="1509"/>
                  </a:lnTo>
                  <a:lnTo>
                    <a:pt x="1258" y="1511"/>
                  </a:lnTo>
                  <a:lnTo>
                    <a:pt x="1265" y="1511"/>
                  </a:lnTo>
                  <a:lnTo>
                    <a:pt x="1263" y="1513"/>
                  </a:lnTo>
                  <a:lnTo>
                    <a:pt x="1258" y="1516"/>
                  </a:lnTo>
                  <a:lnTo>
                    <a:pt x="1265" y="1520"/>
                  </a:lnTo>
                  <a:lnTo>
                    <a:pt x="1271" y="1520"/>
                  </a:lnTo>
                  <a:lnTo>
                    <a:pt x="1273" y="1522"/>
                  </a:lnTo>
                  <a:lnTo>
                    <a:pt x="1275" y="1520"/>
                  </a:lnTo>
                  <a:lnTo>
                    <a:pt x="1282" y="1522"/>
                  </a:lnTo>
                  <a:lnTo>
                    <a:pt x="1282" y="1524"/>
                  </a:lnTo>
                  <a:lnTo>
                    <a:pt x="1288" y="1524"/>
                  </a:lnTo>
                  <a:lnTo>
                    <a:pt x="1290" y="1524"/>
                  </a:lnTo>
                  <a:lnTo>
                    <a:pt x="1296" y="1520"/>
                  </a:lnTo>
                  <a:lnTo>
                    <a:pt x="1296" y="1522"/>
                  </a:lnTo>
                  <a:lnTo>
                    <a:pt x="1296" y="1524"/>
                  </a:lnTo>
                  <a:lnTo>
                    <a:pt x="1300" y="1524"/>
                  </a:lnTo>
                  <a:lnTo>
                    <a:pt x="1307" y="1528"/>
                  </a:lnTo>
                  <a:lnTo>
                    <a:pt x="1307" y="1530"/>
                  </a:lnTo>
                  <a:lnTo>
                    <a:pt x="1305" y="1530"/>
                  </a:lnTo>
                  <a:lnTo>
                    <a:pt x="1303" y="1530"/>
                  </a:lnTo>
                  <a:lnTo>
                    <a:pt x="1307" y="1535"/>
                  </a:lnTo>
                  <a:lnTo>
                    <a:pt x="1311" y="1532"/>
                  </a:lnTo>
                  <a:lnTo>
                    <a:pt x="1311" y="1535"/>
                  </a:lnTo>
                  <a:lnTo>
                    <a:pt x="1309" y="1537"/>
                  </a:lnTo>
                  <a:lnTo>
                    <a:pt x="1307" y="1537"/>
                  </a:lnTo>
                  <a:lnTo>
                    <a:pt x="1303" y="1537"/>
                  </a:lnTo>
                  <a:lnTo>
                    <a:pt x="1296" y="1539"/>
                  </a:lnTo>
                  <a:lnTo>
                    <a:pt x="1288" y="1543"/>
                  </a:lnTo>
                  <a:lnTo>
                    <a:pt x="1284" y="1543"/>
                  </a:lnTo>
                  <a:lnTo>
                    <a:pt x="1277" y="1545"/>
                  </a:lnTo>
                  <a:lnTo>
                    <a:pt x="1271" y="1547"/>
                  </a:lnTo>
                  <a:lnTo>
                    <a:pt x="1265" y="1549"/>
                  </a:lnTo>
                  <a:lnTo>
                    <a:pt x="1263" y="1549"/>
                  </a:lnTo>
                  <a:lnTo>
                    <a:pt x="1263" y="1551"/>
                  </a:lnTo>
                  <a:lnTo>
                    <a:pt x="1256" y="1551"/>
                  </a:lnTo>
                  <a:lnTo>
                    <a:pt x="1256" y="1547"/>
                  </a:lnTo>
                  <a:lnTo>
                    <a:pt x="1254" y="1547"/>
                  </a:lnTo>
                  <a:lnTo>
                    <a:pt x="1252" y="1549"/>
                  </a:lnTo>
                  <a:lnTo>
                    <a:pt x="1250" y="1549"/>
                  </a:lnTo>
                  <a:lnTo>
                    <a:pt x="1248" y="1553"/>
                  </a:lnTo>
                  <a:lnTo>
                    <a:pt x="1248" y="1556"/>
                  </a:lnTo>
                  <a:lnTo>
                    <a:pt x="1241" y="1560"/>
                  </a:lnTo>
                  <a:lnTo>
                    <a:pt x="1237" y="1566"/>
                  </a:lnTo>
                  <a:lnTo>
                    <a:pt x="1233" y="1568"/>
                  </a:lnTo>
                  <a:lnTo>
                    <a:pt x="1229" y="1570"/>
                  </a:lnTo>
                  <a:lnTo>
                    <a:pt x="1227" y="1570"/>
                  </a:lnTo>
                  <a:lnTo>
                    <a:pt x="1225" y="1572"/>
                  </a:lnTo>
                  <a:lnTo>
                    <a:pt x="1225" y="1575"/>
                  </a:lnTo>
                  <a:lnTo>
                    <a:pt x="1223" y="1577"/>
                  </a:lnTo>
                  <a:lnTo>
                    <a:pt x="1220" y="1575"/>
                  </a:lnTo>
                  <a:lnTo>
                    <a:pt x="1218" y="1577"/>
                  </a:lnTo>
                  <a:lnTo>
                    <a:pt x="1216" y="1575"/>
                  </a:lnTo>
                  <a:lnTo>
                    <a:pt x="1214" y="1570"/>
                  </a:lnTo>
                  <a:lnTo>
                    <a:pt x="1212" y="1568"/>
                  </a:lnTo>
                  <a:lnTo>
                    <a:pt x="1210" y="1570"/>
                  </a:lnTo>
                  <a:lnTo>
                    <a:pt x="1210" y="1566"/>
                  </a:lnTo>
                  <a:lnTo>
                    <a:pt x="1210" y="1562"/>
                  </a:lnTo>
                  <a:lnTo>
                    <a:pt x="1210" y="1558"/>
                  </a:lnTo>
                  <a:lnTo>
                    <a:pt x="1212" y="1551"/>
                  </a:lnTo>
                  <a:lnTo>
                    <a:pt x="1216" y="1547"/>
                  </a:lnTo>
                  <a:lnTo>
                    <a:pt x="1218" y="1545"/>
                  </a:lnTo>
                  <a:lnTo>
                    <a:pt x="1225" y="1541"/>
                  </a:lnTo>
                  <a:lnTo>
                    <a:pt x="1233" y="1539"/>
                  </a:lnTo>
                  <a:lnTo>
                    <a:pt x="1239" y="1535"/>
                  </a:lnTo>
                  <a:lnTo>
                    <a:pt x="1246" y="1532"/>
                  </a:lnTo>
                  <a:lnTo>
                    <a:pt x="1250" y="1532"/>
                  </a:lnTo>
                  <a:lnTo>
                    <a:pt x="1250" y="1537"/>
                  </a:lnTo>
                  <a:lnTo>
                    <a:pt x="1252" y="1539"/>
                  </a:lnTo>
                  <a:lnTo>
                    <a:pt x="1252" y="1537"/>
                  </a:lnTo>
                  <a:lnTo>
                    <a:pt x="1252" y="1535"/>
                  </a:lnTo>
                  <a:lnTo>
                    <a:pt x="1256" y="1535"/>
                  </a:lnTo>
                  <a:lnTo>
                    <a:pt x="1263" y="1532"/>
                  </a:lnTo>
                  <a:lnTo>
                    <a:pt x="1267" y="1530"/>
                  </a:lnTo>
                  <a:lnTo>
                    <a:pt x="1260" y="1530"/>
                  </a:lnTo>
                  <a:lnTo>
                    <a:pt x="1252" y="1530"/>
                  </a:lnTo>
                  <a:lnTo>
                    <a:pt x="1248" y="1528"/>
                  </a:lnTo>
                  <a:lnTo>
                    <a:pt x="1246" y="1528"/>
                  </a:lnTo>
                  <a:lnTo>
                    <a:pt x="1241" y="1532"/>
                  </a:lnTo>
                  <a:lnTo>
                    <a:pt x="1237" y="1530"/>
                  </a:lnTo>
                  <a:lnTo>
                    <a:pt x="1241" y="1526"/>
                  </a:lnTo>
                  <a:lnTo>
                    <a:pt x="1246" y="1524"/>
                  </a:lnTo>
                  <a:lnTo>
                    <a:pt x="1250" y="1520"/>
                  </a:lnTo>
                  <a:lnTo>
                    <a:pt x="1250" y="1518"/>
                  </a:lnTo>
                  <a:lnTo>
                    <a:pt x="1248" y="1520"/>
                  </a:lnTo>
                  <a:lnTo>
                    <a:pt x="1248" y="1518"/>
                  </a:lnTo>
                  <a:lnTo>
                    <a:pt x="1244" y="1524"/>
                  </a:lnTo>
                  <a:lnTo>
                    <a:pt x="1239" y="1524"/>
                  </a:lnTo>
                  <a:lnTo>
                    <a:pt x="1235" y="1528"/>
                  </a:lnTo>
                  <a:lnTo>
                    <a:pt x="1231" y="1528"/>
                  </a:lnTo>
                  <a:lnTo>
                    <a:pt x="1229" y="1530"/>
                  </a:lnTo>
                  <a:lnTo>
                    <a:pt x="1220" y="1535"/>
                  </a:lnTo>
                  <a:lnTo>
                    <a:pt x="1218" y="1532"/>
                  </a:lnTo>
                  <a:lnTo>
                    <a:pt x="1218" y="1530"/>
                  </a:lnTo>
                  <a:lnTo>
                    <a:pt x="1218" y="1530"/>
                  </a:lnTo>
                  <a:lnTo>
                    <a:pt x="1220" y="1526"/>
                  </a:lnTo>
                  <a:lnTo>
                    <a:pt x="1216" y="1530"/>
                  </a:lnTo>
                  <a:lnTo>
                    <a:pt x="1214" y="1535"/>
                  </a:lnTo>
                  <a:lnTo>
                    <a:pt x="1210" y="1535"/>
                  </a:lnTo>
                  <a:lnTo>
                    <a:pt x="1208" y="1535"/>
                  </a:lnTo>
                  <a:lnTo>
                    <a:pt x="1206" y="1537"/>
                  </a:lnTo>
                  <a:lnTo>
                    <a:pt x="1204" y="1537"/>
                  </a:lnTo>
                  <a:lnTo>
                    <a:pt x="1201" y="1532"/>
                  </a:lnTo>
                  <a:lnTo>
                    <a:pt x="1197" y="1532"/>
                  </a:lnTo>
                  <a:lnTo>
                    <a:pt x="1191" y="1532"/>
                  </a:lnTo>
                  <a:lnTo>
                    <a:pt x="1191" y="1532"/>
                  </a:lnTo>
                  <a:lnTo>
                    <a:pt x="1191" y="1530"/>
                  </a:lnTo>
                  <a:lnTo>
                    <a:pt x="1191" y="1528"/>
                  </a:lnTo>
                  <a:lnTo>
                    <a:pt x="1191" y="1526"/>
                  </a:lnTo>
                  <a:lnTo>
                    <a:pt x="1191" y="1526"/>
                  </a:lnTo>
                  <a:lnTo>
                    <a:pt x="1191" y="1522"/>
                  </a:lnTo>
                  <a:lnTo>
                    <a:pt x="1191" y="1520"/>
                  </a:lnTo>
                  <a:lnTo>
                    <a:pt x="1189" y="1518"/>
                  </a:lnTo>
                  <a:lnTo>
                    <a:pt x="1187" y="1518"/>
                  </a:lnTo>
                  <a:lnTo>
                    <a:pt x="1189" y="1513"/>
                  </a:lnTo>
                  <a:lnTo>
                    <a:pt x="1193" y="1488"/>
                  </a:lnTo>
                  <a:lnTo>
                    <a:pt x="1193" y="1482"/>
                  </a:lnTo>
                  <a:lnTo>
                    <a:pt x="1185" y="1476"/>
                  </a:lnTo>
                  <a:lnTo>
                    <a:pt x="1182" y="1478"/>
                  </a:lnTo>
                  <a:lnTo>
                    <a:pt x="1176" y="1476"/>
                  </a:lnTo>
                  <a:lnTo>
                    <a:pt x="1172" y="1476"/>
                  </a:lnTo>
                  <a:lnTo>
                    <a:pt x="1170" y="1473"/>
                  </a:lnTo>
                  <a:lnTo>
                    <a:pt x="1168" y="1471"/>
                  </a:lnTo>
                  <a:lnTo>
                    <a:pt x="1166" y="1471"/>
                  </a:lnTo>
                  <a:lnTo>
                    <a:pt x="1164" y="1476"/>
                  </a:lnTo>
                  <a:lnTo>
                    <a:pt x="1161" y="1480"/>
                  </a:lnTo>
                  <a:lnTo>
                    <a:pt x="1155" y="1486"/>
                  </a:lnTo>
                  <a:lnTo>
                    <a:pt x="1151" y="1490"/>
                  </a:lnTo>
                  <a:lnTo>
                    <a:pt x="1151" y="1494"/>
                  </a:lnTo>
                  <a:lnTo>
                    <a:pt x="1147" y="1497"/>
                  </a:lnTo>
                  <a:lnTo>
                    <a:pt x="1147" y="1501"/>
                  </a:lnTo>
                  <a:lnTo>
                    <a:pt x="1145" y="1507"/>
                  </a:lnTo>
                  <a:lnTo>
                    <a:pt x="1138" y="1513"/>
                  </a:lnTo>
                  <a:lnTo>
                    <a:pt x="1136" y="1513"/>
                  </a:lnTo>
                  <a:lnTo>
                    <a:pt x="1130" y="1520"/>
                  </a:lnTo>
                  <a:lnTo>
                    <a:pt x="1130" y="1524"/>
                  </a:lnTo>
                  <a:lnTo>
                    <a:pt x="1126" y="1524"/>
                  </a:lnTo>
                  <a:lnTo>
                    <a:pt x="1123" y="1524"/>
                  </a:lnTo>
                  <a:lnTo>
                    <a:pt x="1121" y="1524"/>
                  </a:lnTo>
                  <a:lnTo>
                    <a:pt x="1119" y="1526"/>
                  </a:lnTo>
                  <a:lnTo>
                    <a:pt x="1117" y="1526"/>
                  </a:lnTo>
                  <a:lnTo>
                    <a:pt x="1113" y="1530"/>
                  </a:lnTo>
                  <a:lnTo>
                    <a:pt x="1054" y="1528"/>
                  </a:lnTo>
                  <a:lnTo>
                    <a:pt x="1048" y="1530"/>
                  </a:lnTo>
                  <a:lnTo>
                    <a:pt x="1043" y="1532"/>
                  </a:lnTo>
                  <a:lnTo>
                    <a:pt x="1039" y="1535"/>
                  </a:lnTo>
                  <a:lnTo>
                    <a:pt x="1035" y="1539"/>
                  </a:lnTo>
                  <a:lnTo>
                    <a:pt x="1027" y="1547"/>
                  </a:lnTo>
                  <a:lnTo>
                    <a:pt x="1020" y="1547"/>
                  </a:lnTo>
                  <a:lnTo>
                    <a:pt x="1018" y="1551"/>
                  </a:lnTo>
                  <a:lnTo>
                    <a:pt x="1001" y="1564"/>
                  </a:lnTo>
                  <a:lnTo>
                    <a:pt x="963" y="1575"/>
                  </a:lnTo>
                  <a:lnTo>
                    <a:pt x="961" y="1583"/>
                  </a:lnTo>
                  <a:lnTo>
                    <a:pt x="953" y="1587"/>
                  </a:lnTo>
                  <a:lnTo>
                    <a:pt x="883" y="1606"/>
                  </a:lnTo>
                  <a:lnTo>
                    <a:pt x="881" y="1600"/>
                  </a:lnTo>
                  <a:lnTo>
                    <a:pt x="885" y="1594"/>
                  </a:lnTo>
                  <a:lnTo>
                    <a:pt x="892" y="1591"/>
                  </a:lnTo>
                  <a:lnTo>
                    <a:pt x="896" y="1587"/>
                  </a:lnTo>
                  <a:lnTo>
                    <a:pt x="898" y="1583"/>
                  </a:lnTo>
                  <a:lnTo>
                    <a:pt x="900" y="1577"/>
                  </a:lnTo>
                  <a:lnTo>
                    <a:pt x="902" y="1551"/>
                  </a:lnTo>
                  <a:lnTo>
                    <a:pt x="887" y="1490"/>
                  </a:lnTo>
                  <a:lnTo>
                    <a:pt x="877" y="1480"/>
                  </a:lnTo>
                  <a:lnTo>
                    <a:pt x="871" y="1473"/>
                  </a:lnTo>
                  <a:lnTo>
                    <a:pt x="790" y="1435"/>
                  </a:lnTo>
                  <a:lnTo>
                    <a:pt x="788" y="1433"/>
                  </a:lnTo>
                  <a:lnTo>
                    <a:pt x="784" y="1433"/>
                  </a:lnTo>
                  <a:lnTo>
                    <a:pt x="782" y="1431"/>
                  </a:lnTo>
                  <a:lnTo>
                    <a:pt x="771" y="1431"/>
                  </a:lnTo>
                  <a:lnTo>
                    <a:pt x="771" y="1427"/>
                  </a:lnTo>
                  <a:lnTo>
                    <a:pt x="769" y="1425"/>
                  </a:lnTo>
                  <a:lnTo>
                    <a:pt x="765" y="1427"/>
                  </a:lnTo>
                  <a:lnTo>
                    <a:pt x="759" y="1427"/>
                  </a:lnTo>
                  <a:lnTo>
                    <a:pt x="757" y="1427"/>
                  </a:lnTo>
                  <a:lnTo>
                    <a:pt x="753" y="1423"/>
                  </a:lnTo>
                  <a:lnTo>
                    <a:pt x="748" y="1423"/>
                  </a:lnTo>
                  <a:lnTo>
                    <a:pt x="742" y="1421"/>
                  </a:lnTo>
                  <a:lnTo>
                    <a:pt x="740" y="1414"/>
                  </a:lnTo>
                  <a:lnTo>
                    <a:pt x="738" y="1414"/>
                  </a:lnTo>
                  <a:lnTo>
                    <a:pt x="734" y="1412"/>
                  </a:lnTo>
                  <a:lnTo>
                    <a:pt x="729" y="1412"/>
                  </a:lnTo>
                  <a:lnTo>
                    <a:pt x="725" y="1410"/>
                  </a:lnTo>
                  <a:lnTo>
                    <a:pt x="723" y="1412"/>
                  </a:lnTo>
                  <a:lnTo>
                    <a:pt x="721" y="1412"/>
                  </a:lnTo>
                  <a:lnTo>
                    <a:pt x="719" y="1410"/>
                  </a:lnTo>
                  <a:lnTo>
                    <a:pt x="715" y="1408"/>
                  </a:lnTo>
                  <a:lnTo>
                    <a:pt x="715" y="1408"/>
                  </a:lnTo>
                  <a:lnTo>
                    <a:pt x="710" y="1406"/>
                  </a:lnTo>
                  <a:lnTo>
                    <a:pt x="708" y="1406"/>
                  </a:lnTo>
                  <a:lnTo>
                    <a:pt x="706" y="1404"/>
                  </a:lnTo>
                  <a:lnTo>
                    <a:pt x="706" y="1402"/>
                  </a:lnTo>
                  <a:lnTo>
                    <a:pt x="702" y="1398"/>
                  </a:lnTo>
                  <a:lnTo>
                    <a:pt x="698" y="1398"/>
                  </a:lnTo>
                  <a:lnTo>
                    <a:pt x="693" y="1398"/>
                  </a:lnTo>
                  <a:lnTo>
                    <a:pt x="175" y="1345"/>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60" name="Freeform 171">
              <a:extLst>
                <a:ext uri="{FF2B5EF4-FFF2-40B4-BE49-F238E27FC236}">
                  <a16:creationId xmlns:a16="http://schemas.microsoft.com/office/drawing/2014/main" id="{BBC59663-CCFD-4292-89E4-567C9E59E438}"/>
                </a:ext>
              </a:extLst>
            </p:cNvPr>
            <p:cNvSpPr>
              <a:spLocks noEditPoints="1"/>
            </p:cNvSpPr>
            <p:nvPr/>
          </p:nvSpPr>
          <p:spPr bwMode="auto">
            <a:xfrm>
              <a:off x="1639889" y="1772559"/>
              <a:ext cx="863349" cy="619289"/>
            </a:xfrm>
            <a:custGeom>
              <a:avLst/>
              <a:gdLst>
                <a:gd name="T0" fmla="*/ 936 w 1071"/>
                <a:gd name="T1" fmla="*/ 652 h 818"/>
                <a:gd name="T2" fmla="*/ 1050 w 1071"/>
                <a:gd name="T3" fmla="*/ 131 h 818"/>
                <a:gd name="T4" fmla="*/ 984 w 1071"/>
                <a:gd name="T5" fmla="*/ 102 h 818"/>
                <a:gd name="T6" fmla="*/ 932 w 1071"/>
                <a:gd name="T7" fmla="*/ 45 h 818"/>
                <a:gd name="T8" fmla="*/ 883 w 1071"/>
                <a:gd name="T9" fmla="*/ 32 h 818"/>
                <a:gd name="T10" fmla="*/ 837 w 1071"/>
                <a:gd name="T11" fmla="*/ 9 h 818"/>
                <a:gd name="T12" fmla="*/ 700 w 1071"/>
                <a:gd name="T13" fmla="*/ 78 h 818"/>
                <a:gd name="T14" fmla="*/ 653 w 1071"/>
                <a:gd name="T15" fmla="*/ 211 h 818"/>
                <a:gd name="T16" fmla="*/ 649 w 1071"/>
                <a:gd name="T17" fmla="*/ 230 h 818"/>
                <a:gd name="T18" fmla="*/ 578 w 1071"/>
                <a:gd name="T19" fmla="*/ 209 h 818"/>
                <a:gd name="T20" fmla="*/ 523 w 1071"/>
                <a:gd name="T21" fmla="*/ 255 h 818"/>
                <a:gd name="T22" fmla="*/ 601 w 1071"/>
                <a:gd name="T23" fmla="*/ 293 h 818"/>
                <a:gd name="T24" fmla="*/ 542 w 1071"/>
                <a:gd name="T25" fmla="*/ 359 h 818"/>
                <a:gd name="T26" fmla="*/ 436 w 1071"/>
                <a:gd name="T27" fmla="*/ 420 h 818"/>
                <a:gd name="T28" fmla="*/ 453 w 1071"/>
                <a:gd name="T29" fmla="*/ 456 h 818"/>
                <a:gd name="T30" fmla="*/ 474 w 1071"/>
                <a:gd name="T31" fmla="*/ 487 h 818"/>
                <a:gd name="T32" fmla="*/ 474 w 1071"/>
                <a:gd name="T33" fmla="*/ 550 h 818"/>
                <a:gd name="T34" fmla="*/ 538 w 1071"/>
                <a:gd name="T35" fmla="*/ 567 h 818"/>
                <a:gd name="T36" fmla="*/ 443 w 1071"/>
                <a:gd name="T37" fmla="*/ 652 h 818"/>
                <a:gd name="T38" fmla="*/ 354 w 1071"/>
                <a:gd name="T39" fmla="*/ 704 h 818"/>
                <a:gd name="T40" fmla="*/ 409 w 1071"/>
                <a:gd name="T41" fmla="*/ 692 h 818"/>
                <a:gd name="T42" fmla="*/ 476 w 1071"/>
                <a:gd name="T43" fmla="*/ 662 h 818"/>
                <a:gd name="T44" fmla="*/ 544 w 1071"/>
                <a:gd name="T45" fmla="*/ 616 h 818"/>
                <a:gd name="T46" fmla="*/ 597 w 1071"/>
                <a:gd name="T47" fmla="*/ 569 h 818"/>
                <a:gd name="T48" fmla="*/ 666 w 1071"/>
                <a:gd name="T49" fmla="*/ 515 h 818"/>
                <a:gd name="T50" fmla="*/ 647 w 1071"/>
                <a:gd name="T51" fmla="*/ 553 h 818"/>
                <a:gd name="T52" fmla="*/ 681 w 1071"/>
                <a:gd name="T53" fmla="*/ 569 h 818"/>
                <a:gd name="T54" fmla="*/ 725 w 1071"/>
                <a:gd name="T55" fmla="*/ 523 h 818"/>
                <a:gd name="T56" fmla="*/ 757 w 1071"/>
                <a:gd name="T57" fmla="*/ 540 h 818"/>
                <a:gd name="T58" fmla="*/ 809 w 1071"/>
                <a:gd name="T59" fmla="*/ 578 h 818"/>
                <a:gd name="T60" fmla="*/ 858 w 1071"/>
                <a:gd name="T61" fmla="*/ 624 h 818"/>
                <a:gd name="T62" fmla="*/ 887 w 1071"/>
                <a:gd name="T63" fmla="*/ 650 h 818"/>
                <a:gd name="T64" fmla="*/ 925 w 1071"/>
                <a:gd name="T65" fmla="*/ 633 h 818"/>
                <a:gd name="T66" fmla="*/ 930 w 1071"/>
                <a:gd name="T67" fmla="*/ 721 h 818"/>
                <a:gd name="T68" fmla="*/ 942 w 1071"/>
                <a:gd name="T69" fmla="*/ 774 h 818"/>
                <a:gd name="T70" fmla="*/ 906 w 1071"/>
                <a:gd name="T71" fmla="*/ 806 h 818"/>
                <a:gd name="T72" fmla="*/ 934 w 1071"/>
                <a:gd name="T73" fmla="*/ 799 h 818"/>
                <a:gd name="T74" fmla="*/ 892 w 1071"/>
                <a:gd name="T75" fmla="*/ 770 h 818"/>
                <a:gd name="T76" fmla="*/ 921 w 1071"/>
                <a:gd name="T77" fmla="*/ 797 h 818"/>
                <a:gd name="T78" fmla="*/ 911 w 1071"/>
                <a:gd name="T79" fmla="*/ 772 h 818"/>
                <a:gd name="T80" fmla="*/ 925 w 1071"/>
                <a:gd name="T81" fmla="*/ 749 h 818"/>
                <a:gd name="T82" fmla="*/ 913 w 1071"/>
                <a:gd name="T83" fmla="*/ 738 h 818"/>
                <a:gd name="T84" fmla="*/ 890 w 1071"/>
                <a:gd name="T85" fmla="*/ 751 h 818"/>
                <a:gd name="T86" fmla="*/ 909 w 1071"/>
                <a:gd name="T87" fmla="*/ 706 h 818"/>
                <a:gd name="T88" fmla="*/ 900 w 1071"/>
                <a:gd name="T89" fmla="*/ 692 h 818"/>
                <a:gd name="T90" fmla="*/ 297 w 1071"/>
                <a:gd name="T91" fmla="*/ 428 h 818"/>
                <a:gd name="T92" fmla="*/ 514 w 1071"/>
                <a:gd name="T93" fmla="*/ 348 h 818"/>
                <a:gd name="T94" fmla="*/ 746 w 1071"/>
                <a:gd name="T95" fmla="*/ 555 h 818"/>
                <a:gd name="T96" fmla="*/ 712 w 1071"/>
                <a:gd name="T97" fmla="*/ 563 h 818"/>
                <a:gd name="T98" fmla="*/ 390 w 1071"/>
                <a:gd name="T99" fmla="*/ 306 h 818"/>
                <a:gd name="T100" fmla="*/ 411 w 1071"/>
                <a:gd name="T101" fmla="*/ 487 h 818"/>
                <a:gd name="T102" fmla="*/ 605 w 1071"/>
                <a:gd name="T103" fmla="*/ 601 h 818"/>
                <a:gd name="T104" fmla="*/ 573 w 1071"/>
                <a:gd name="T105" fmla="*/ 628 h 818"/>
                <a:gd name="T106" fmla="*/ 588 w 1071"/>
                <a:gd name="T107" fmla="*/ 641 h 818"/>
                <a:gd name="T108" fmla="*/ 531 w 1071"/>
                <a:gd name="T109" fmla="*/ 675 h 818"/>
                <a:gd name="T110" fmla="*/ 424 w 1071"/>
                <a:gd name="T111" fmla="*/ 709 h 818"/>
                <a:gd name="T112" fmla="*/ 354 w 1071"/>
                <a:gd name="T113" fmla="*/ 721 h 818"/>
                <a:gd name="T114" fmla="*/ 57 w 1071"/>
                <a:gd name="T115" fmla="*/ 778 h 818"/>
                <a:gd name="T116" fmla="*/ 146 w 1071"/>
                <a:gd name="T117" fmla="*/ 774 h 818"/>
                <a:gd name="T118" fmla="*/ 240 w 1071"/>
                <a:gd name="T119" fmla="*/ 747 h 818"/>
                <a:gd name="T120" fmla="*/ 261 w 1071"/>
                <a:gd name="T121" fmla="*/ 749 h 818"/>
                <a:gd name="T122" fmla="*/ 297 w 1071"/>
                <a:gd name="T123" fmla="*/ 725 h 818"/>
                <a:gd name="T124" fmla="*/ 348 w 1071"/>
                <a:gd name="T125" fmla="*/ 698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1" h="818">
                  <a:moveTo>
                    <a:pt x="965" y="782"/>
                  </a:moveTo>
                  <a:lnTo>
                    <a:pt x="965" y="782"/>
                  </a:lnTo>
                  <a:lnTo>
                    <a:pt x="965" y="778"/>
                  </a:lnTo>
                  <a:lnTo>
                    <a:pt x="968" y="778"/>
                  </a:lnTo>
                  <a:lnTo>
                    <a:pt x="965" y="776"/>
                  </a:lnTo>
                  <a:lnTo>
                    <a:pt x="968" y="774"/>
                  </a:lnTo>
                  <a:lnTo>
                    <a:pt x="965" y="772"/>
                  </a:lnTo>
                  <a:lnTo>
                    <a:pt x="963" y="772"/>
                  </a:lnTo>
                  <a:lnTo>
                    <a:pt x="963" y="768"/>
                  </a:lnTo>
                  <a:lnTo>
                    <a:pt x="961" y="763"/>
                  </a:lnTo>
                  <a:lnTo>
                    <a:pt x="957" y="761"/>
                  </a:lnTo>
                  <a:lnTo>
                    <a:pt x="955" y="759"/>
                  </a:lnTo>
                  <a:lnTo>
                    <a:pt x="955" y="755"/>
                  </a:lnTo>
                  <a:lnTo>
                    <a:pt x="951" y="751"/>
                  </a:lnTo>
                  <a:lnTo>
                    <a:pt x="949" y="749"/>
                  </a:lnTo>
                  <a:lnTo>
                    <a:pt x="944" y="749"/>
                  </a:lnTo>
                  <a:lnTo>
                    <a:pt x="944" y="749"/>
                  </a:lnTo>
                  <a:lnTo>
                    <a:pt x="946" y="747"/>
                  </a:lnTo>
                  <a:lnTo>
                    <a:pt x="944" y="742"/>
                  </a:lnTo>
                  <a:lnTo>
                    <a:pt x="944" y="742"/>
                  </a:lnTo>
                  <a:lnTo>
                    <a:pt x="942" y="740"/>
                  </a:lnTo>
                  <a:lnTo>
                    <a:pt x="944" y="738"/>
                  </a:lnTo>
                  <a:lnTo>
                    <a:pt x="946" y="736"/>
                  </a:lnTo>
                  <a:lnTo>
                    <a:pt x="946" y="736"/>
                  </a:lnTo>
                  <a:lnTo>
                    <a:pt x="944" y="734"/>
                  </a:lnTo>
                  <a:lnTo>
                    <a:pt x="942" y="734"/>
                  </a:lnTo>
                  <a:lnTo>
                    <a:pt x="942" y="732"/>
                  </a:lnTo>
                  <a:lnTo>
                    <a:pt x="944" y="730"/>
                  </a:lnTo>
                  <a:lnTo>
                    <a:pt x="944" y="715"/>
                  </a:lnTo>
                  <a:lnTo>
                    <a:pt x="944" y="700"/>
                  </a:lnTo>
                  <a:lnTo>
                    <a:pt x="944" y="690"/>
                  </a:lnTo>
                  <a:lnTo>
                    <a:pt x="944" y="685"/>
                  </a:lnTo>
                  <a:lnTo>
                    <a:pt x="944" y="681"/>
                  </a:lnTo>
                  <a:lnTo>
                    <a:pt x="946" y="679"/>
                  </a:lnTo>
                  <a:lnTo>
                    <a:pt x="944" y="675"/>
                  </a:lnTo>
                  <a:lnTo>
                    <a:pt x="942" y="671"/>
                  </a:lnTo>
                  <a:lnTo>
                    <a:pt x="942" y="664"/>
                  </a:lnTo>
                  <a:lnTo>
                    <a:pt x="938" y="660"/>
                  </a:lnTo>
                  <a:lnTo>
                    <a:pt x="936" y="652"/>
                  </a:lnTo>
                  <a:lnTo>
                    <a:pt x="938" y="647"/>
                  </a:lnTo>
                  <a:lnTo>
                    <a:pt x="934" y="637"/>
                  </a:lnTo>
                  <a:lnTo>
                    <a:pt x="934" y="635"/>
                  </a:lnTo>
                  <a:lnTo>
                    <a:pt x="938" y="628"/>
                  </a:lnTo>
                  <a:lnTo>
                    <a:pt x="936" y="626"/>
                  </a:lnTo>
                  <a:lnTo>
                    <a:pt x="936" y="622"/>
                  </a:lnTo>
                  <a:lnTo>
                    <a:pt x="932" y="618"/>
                  </a:lnTo>
                  <a:lnTo>
                    <a:pt x="925" y="620"/>
                  </a:lnTo>
                  <a:lnTo>
                    <a:pt x="919" y="622"/>
                  </a:lnTo>
                  <a:lnTo>
                    <a:pt x="917" y="622"/>
                  </a:lnTo>
                  <a:lnTo>
                    <a:pt x="911" y="624"/>
                  </a:lnTo>
                  <a:lnTo>
                    <a:pt x="906" y="628"/>
                  </a:lnTo>
                  <a:lnTo>
                    <a:pt x="900" y="637"/>
                  </a:lnTo>
                  <a:lnTo>
                    <a:pt x="896" y="639"/>
                  </a:lnTo>
                  <a:lnTo>
                    <a:pt x="890" y="641"/>
                  </a:lnTo>
                  <a:lnTo>
                    <a:pt x="881" y="641"/>
                  </a:lnTo>
                  <a:lnTo>
                    <a:pt x="879" y="643"/>
                  </a:lnTo>
                  <a:lnTo>
                    <a:pt x="881" y="639"/>
                  </a:lnTo>
                  <a:lnTo>
                    <a:pt x="883" y="635"/>
                  </a:lnTo>
                  <a:lnTo>
                    <a:pt x="881" y="628"/>
                  </a:lnTo>
                  <a:lnTo>
                    <a:pt x="877" y="605"/>
                  </a:lnTo>
                  <a:lnTo>
                    <a:pt x="873" y="595"/>
                  </a:lnTo>
                  <a:lnTo>
                    <a:pt x="871" y="591"/>
                  </a:lnTo>
                  <a:lnTo>
                    <a:pt x="875" y="582"/>
                  </a:lnTo>
                  <a:lnTo>
                    <a:pt x="864" y="580"/>
                  </a:lnTo>
                  <a:lnTo>
                    <a:pt x="858" y="584"/>
                  </a:lnTo>
                  <a:lnTo>
                    <a:pt x="854" y="582"/>
                  </a:lnTo>
                  <a:lnTo>
                    <a:pt x="841" y="582"/>
                  </a:lnTo>
                  <a:lnTo>
                    <a:pt x="1071" y="161"/>
                  </a:lnTo>
                  <a:lnTo>
                    <a:pt x="1071" y="161"/>
                  </a:lnTo>
                  <a:lnTo>
                    <a:pt x="1067" y="158"/>
                  </a:lnTo>
                  <a:lnTo>
                    <a:pt x="1062" y="158"/>
                  </a:lnTo>
                  <a:lnTo>
                    <a:pt x="1060" y="156"/>
                  </a:lnTo>
                  <a:lnTo>
                    <a:pt x="1060" y="148"/>
                  </a:lnTo>
                  <a:lnTo>
                    <a:pt x="1058" y="144"/>
                  </a:lnTo>
                  <a:lnTo>
                    <a:pt x="1054" y="144"/>
                  </a:lnTo>
                  <a:lnTo>
                    <a:pt x="1054" y="139"/>
                  </a:lnTo>
                  <a:lnTo>
                    <a:pt x="1052" y="133"/>
                  </a:lnTo>
                  <a:lnTo>
                    <a:pt x="1050" y="131"/>
                  </a:lnTo>
                  <a:lnTo>
                    <a:pt x="1043" y="131"/>
                  </a:lnTo>
                  <a:lnTo>
                    <a:pt x="1041" y="133"/>
                  </a:lnTo>
                  <a:lnTo>
                    <a:pt x="1035" y="131"/>
                  </a:lnTo>
                  <a:lnTo>
                    <a:pt x="1031" y="133"/>
                  </a:lnTo>
                  <a:lnTo>
                    <a:pt x="1029" y="131"/>
                  </a:lnTo>
                  <a:lnTo>
                    <a:pt x="1027" y="131"/>
                  </a:lnTo>
                  <a:lnTo>
                    <a:pt x="1024" y="131"/>
                  </a:lnTo>
                  <a:lnTo>
                    <a:pt x="1024" y="131"/>
                  </a:lnTo>
                  <a:lnTo>
                    <a:pt x="1022" y="131"/>
                  </a:lnTo>
                  <a:lnTo>
                    <a:pt x="1020" y="131"/>
                  </a:lnTo>
                  <a:lnTo>
                    <a:pt x="1022" y="131"/>
                  </a:lnTo>
                  <a:lnTo>
                    <a:pt x="1022" y="129"/>
                  </a:lnTo>
                  <a:lnTo>
                    <a:pt x="1020" y="127"/>
                  </a:lnTo>
                  <a:lnTo>
                    <a:pt x="1018" y="127"/>
                  </a:lnTo>
                  <a:lnTo>
                    <a:pt x="1016" y="127"/>
                  </a:lnTo>
                  <a:lnTo>
                    <a:pt x="1016" y="125"/>
                  </a:lnTo>
                  <a:lnTo>
                    <a:pt x="1018" y="125"/>
                  </a:lnTo>
                  <a:lnTo>
                    <a:pt x="1016" y="123"/>
                  </a:lnTo>
                  <a:lnTo>
                    <a:pt x="1014" y="123"/>
                  </a:lnTo>
                  <a:lnTo>
                    <a:pt x="1010" y="123"/>
                  </a:lnTo>
                  <a:lnTo>
                    <a:pt x="1012" y="121"/>
                  </a:lnTo>
                  <a:lnTo>
                    <a:pt x="1008" y="116"/>
                  </a:lnTo>
                  <a:lnTo>
                    <a:pt x="1001" y="112"/>
                  </a:lnTo>
                  <a:lnTo>
                    <a:pt x="1001" y="112"/>
                  </a:lnTo>
                  <a:lnTo>
                    <a:pt x="999" y="112"/>
                  </a:lnTo>
                  <a:lnTo>
                    <a:pt x="997" y="112"/>
                  </a:lnTo>
                  <a:lnTo>
                    <a:pt x="995" y="114"/>
                  </a:lnTo>
                  <a:lnTo>
                    <a:pt x="997" y="112"/>
                  </a:lnTo>
                  <a:lnTo>
                    <a:pt x="995" y="110"/>
                  </a:lnTo>
                  <a:lnTo>
                    <a:pt x="993" y="110"/>
                  </a:lnTo>
                  <a:lnTo>
                    <a:pt x="991" y="112"/>
                  </a:lnTo>
                  <a:lnTo>
                    <a:pt x="989" y="112"/>
                  </a:lnTo>
                  <a:lnTo>
                    <a:pt x="989" y="108"/>
                  </a:lnTo>
                  <a:lnTo>
                    <a:pt x="991" y="108"/>
                  </a:lnTo>
                  <a:lnTo>
                    <a:pt x="989" y="106"/>
                  </a:lnTo>
                  <a:lnTo>
                    <a:pt x="986" y="106"/>
                  </a:lnTo>
                  <a:lnTo>
                    <a:pt x="982" y="106"/>
                  </a:lnTo>
                  <a:lnTo>
                    <a:pt x="984" y="104"/>
                  </a:lnTo>
                  <a:lnTo>
                    <a:pt x="984" y="102"/>
                  </a:lnTo>
                  <a:lnTo>
                    <a:pt x="980" y="99"/>
                  </a:lnTo>
                  <a:lnTo>
                    <a:pt x="978" y="97"/>
                  </a:lnTo>
                  <a:lnTo>
                    <a:pt x="978" y="95"/>
                  </a:lnTo>
                  <a:lnTo>
                    <a:pt x="976" y="95"/>
                  </a:lnTo>
                  <a:lnTo>
                    <a:pt x="974" y="93"/>
                  </a:lnTo>
                  <a:lnTo>
                    <a:pt x="972" y="95"/>
                  </a:lnTo>
                  <a:lnTo>
                    <a:pt x="965" y="102"/>
                  </a:lnTo>
                  <a:lnTo>
                    <a:pt x="957" y="106"/>
                  </a:lnTo>
                  <a:lnTo>
                    <a:pt x="963" y="102"/>
                  </a:lnTo>
                  <a:lnTo>
                    <a:pt x="968" y="95"/>
                  </a:lnTo>
                  <a:lnTo>
                    <a:pt x="972" y="91"/>
                  </a:lnTo>
                  <a:lnTo>
                    <a:pt x="974" y="85"/>
                  </a:lnTo>
                  <a:lnTo>
                    <a:pt x="972" y="83"/>
                  </a:lnTo>
                  <a:lnTo>
                    <a:pt x="965" y="80"/>
                  </a:lnTo>
                  <a:lnTo>
                    <a:pt x="961" y="80"/>
                  </a:lnTo>
                  <a:lnTo>
                    <a:pt x="955" y="83"/>
                  </a:lnTo>
                  <a:lnTo>
                    <a:pt x="953" y="83"/>
                  </a:lnTo>
                  <a:lnTo>
                    <a:pt x="951" y="83"/>
                  </a:lnTo>
                  <a:lnTo>
                    <a:pt x="946" y="85"/>
                  </a:lnTo>
                  <a:lnTo>
                    <a:pt x="940" y="89"/>
                  </a:lnTo>
                  <a:lnTo>
                    <a:pt x="936" y="93"/>
                  </a:lnTo>
                  <a:lnTo>
                    <a:pt x="940" y="89"/>
                  </a:lnTo>
                  <a:lnTo>
                    <a:pt x="938" y="83"/>
                  </a:lnTo>
                  <a:lnTo>
                    <a:pt x="940" y="78"/>
                  </a:lnTo>
                  <a:lnTo>
                    <a:pt x="940" y="76"/>
                  </a:lnTo>
                  <a:lnTo>
                    <a:pt x="934" y="72"/>
                  </a:lnTo>
                  <a:lnTo>
                    <a:pt x="934" y="70"/>
                  </a:lnTo>
                  <a:lnTo>
                    <a:pt x="936" y="68"/>
                  </a:lnTo>
                  <a:lnTo>
                    <a:pt x="940" y="68"/>
                  </a:lnTo>
                  <a:lnTo>
                    <a:pt x="940" y="68"/>
                  </a:lnTo>
                  <a:lnTo>
                    <a:pt x="930" y="61"/>
                  </a:lnTo>
                  <a:lnTo>
                    <a:pt x="930" y="59"/>
                  </a:lnTo>
                  <a:lnTo>
                    <a:pt x="932" y="55"/>
                  </a:lnTo>
                  <a:lnTo>
                    <a:pt x="936" y="53"/>
                  </a:lnTo>
                  <a:lnTo>
                    <a:pt x="940" y="51"/>
                  </a:lnTo>
                  <a:lnTo>
                    <a:pt x="938" y="49"/>
                  </a:lnTo>
                  <a:lnTo>
                    <a:pt x="936" y="45"/>
                  </a:lnTo>
                  <a:lnTo>
                    <a:pt x="934" y="45"/>
                  </a:lnTo>
                  <a:lnTo>
                    <a:pt x="932" y="45"/>
                  </a:lnTo>
                  <a:lnTo>
                    <a:pt x="930" y="43"/>
                  </a:lnTo>
                  <a:lnTo>
                    <a:pt x="927" y="40"/>
                  </a:lnTo>
                  <a:lnTo>
                    <a:pt x="923" y="40"/>
                  </a:lnTo>
                  <a:lnTo>
                    <a:pt x="919" y="38"/>
                  </a:lnTo>
                  <a:lnTo>
                    <a:pt x="917" y="38"/>
                  </a:lnTo>
                  <a:lnTo>
                    <a:pt x="913" y="38"/>
                  </a:lnTo>
                  <a:lnTo>
                    <a:pt x="909" y="38"/>
                  </a:lnTo>
                  <a:lnTo>
                    <a:pt x="906" y="43"/>
                  </a:lnTo>
                  <a:lnTo>
                    <a:pt x="906" y="45"/>
                  </a:lnTo>
                  <a:lnTo>
                    <a:pt x="904" y="40"/>
                  </a:lnTo>
                  <a:lnTo>
                    <a:pt x="906" y="38"/>
                  </a:lnTo>
                  <a:lnTo>
                    <a:pt x="906" y="36"/>
                  </a:lnTo>
                  <a:lnTo>
                    <a:pt x="906" y="34"/>
                  </a:lnTo>
                  <a:lnTo>
                    <a:pt x="909" y="30"/>
                  </a:lnTo>
                  <a:lnTo>
                    <a:pt x="911" y="30"/>
                  </a:lnTo>
                  <a:lnTo>
                    <a:pt x="911" y="26"/>
                  </a:lnTo>
                  <a:lnTo>
                    <a:pt x="913" y="21"/>
                  </a:lnTo>
                  <a:lnTo>
                    <a:pt x="911" y="19"/>
                  </a:lnTo>
                  <a:lnTo>
                    <a:pt x="909" y="19"/>
                  </a:lnTo>
                  <a:lnTo>
                    <a:pt x="904" y="24"/>
                  </a:lnTo>
                  <a:lnTo>
                    <a:pt x="904" y="28"/>
                  </a:lnTo>
                  <a:lnTo>
                    <a:pt x="902" y="28"/>
                  </a:lnTo>
                  <a:lnTo>
                    <a:pt x="900" y="26"/>
                  </a:lnTo>
                  <a:lnTo>
                    <a:pt x="896" y="28"/>
                  </a:lnTo>
                  <a:lnTo>
                    <a:pt x="896" y="30"/>
                  </a:lnTo>
                  <a:lnTo>
                    <a:pt x="896" y="34"/>
                  </a:lnTo>
                  <a:lnTo>
                    <a:pt x="894" y="36"/>
                  </a:lnTo>
                  <a:lnTo>
                    <a:pt x="892" y="36"/>
                  </a:lnTo>
                  <a:lnTo>
                    <a:pt x="890" y="34"/>
                  </a:lnTo>
                  <a:lnTo>
                    <a:pt x="887" y="40"/>
                  </a:lnTo>
                  <a:lnTo>
                    <a:pt x="887" y="45"/>
                  </a:lnTo>
                  <a:lnTo>
                    <a:pt x="887" y="40"/>
                  </a:lnTo>
                  <a:lnTo>
                    <a:pt x="887" y="36"/>
                  </a:lnTo>
                  <a:lnTo>
                    <a:pt x="890" y="32"/>
                  </a:lnTo>
                  <a:lnTo>
                    <a:pt x="887" y="32"/>
                  </a:lnTo>
                  <a:lnTo>
                    <a:pt x="883" y="34"/>
                  </a:lnTo>
                  <a:lnTo>
                    <a:pt x="883" y="36"/>
                  </a:lnTo>
                  <a:lnTo>
                    <a:pt x="881" y="38"/>
                  </a:lnTo>
                  <a:lnTo>
                    <a:pt x="883" y="32"/>
                  </a:lnTo>
                  <a:lnTo>
                    <a:pt x="881" y="28"/>
                  </a:lnTo>
                  <a:lnTo>
                    <a:pt x="877" y="28"/>
                  </a:lnTo>
                  <a:lnTo>
                    <a:pt x="877" y="26"/>
                  </a:lnTo>
                  <a:lnTo>
                    <a:pt x="881" y="24"/>
                  </a:lnTo>
                  <a:lnTo>
                    <a:pt x="885" y="21"/>
                  </a:lnTo>
                  <a:lnTo>
                    <a:pt x="890" y="26"/>
                  </a:lnTo>
                  <a:lnTo>
                    <a:pt x="896" y="24"/>
                  </a:lnTo>
                  <a:lnTo>
                    <a:pt x="900" y="21"/>
                  </a:lnTo>
                  <a:lnTo>
                    <a:pt x="902" y="17"/>
                  </a:lnTo>
                  <a:lnTo>
                    <a:pt x="904" y="15"/>
                  </a:lnTo>
                  <a:lnTo>
                    <a:pt x="904" y="13"/>
                  </a:lnTo>
                  <a:lnTo>
                    <a:pt x="904" y="13"/>
                  </a:lnTo>
                  <a:lnTo>
                    <a:pt x="900" y="11"/>
                  </a:lnTo>
                  <a:lnTo>
                    <a:pt x="898" y="11"/>
                  </a:lnTo>
                  <a:lnTo>
                    <a:pt x="898" y="7"/>
                  </a:lnTo>
                  <a:lnTo>
                    <a:pt x="896" y="5"/>
                  </a:lnTo>
                  <a:lnTo>
                    <a:pt x="894" y="5"/>
                  </a:lnTo>
                  <a:lnTo>
                    <a:pt x="896" y="2"/>
                  </a:lnTo>
                  <a:lnTo>
                    <a:pt x="898" y="2"/>
                  </a:lnTo>
                  <a:lnTo>
                    <a:pt x="898" y="0"/>
                  </a:lnTo>
                  <a:lnTo>
                    <a:pt x="896" y="0"/>
                  </a:lnTo>
                  <a:lnTo>
                    <a:pt x="890" y="5"/>
                  </a:lnTo>
                  <a:lnTo>
                    <a:pt x="887" y="7"/>
                  </a:lnTo>
                  <a:lnTo>
                    <a:pt x="881" y="7"/>
                  </a:lnTo>
                  <a:lnTo>
                    <a:pt x="877" y="9"/>
                  </a:lnTo>
                  <a:lnTo>
                    <a:pt x="868" y="15"/>
                  </a:lnTo>
                  <a:lnTo>
                    <a:pt x="864" y="17"/>
                  </a:lnTo>
                  <a:lnTo>
                    <a:pt x="854" y="17"/>
                  </a:lnTo>
                  <a:lnTo>
                    <a:pt x="849" y="15"/>
                  </a:lnTo>
                  <a:lnTo>
                    <a:pt x="847" y="13"/>
                  </a:lnTo>
                  <a:lnTo>
                    <a:pt x="847" y="15"/>
                  </a:lnTo>
                  <a:lnTo>
                    <a:pt x="843" y="15"/>
                  </a:lnTo>
                  <a:lnTo>
                    <a:pt x="839" y="11"/>
                  </a:lnTo>
                  <a:lnTo>
                    <a:pt x="837" y="13"/>
                  </a:lnTo>
                  <a:lnTo>
                    <a:pt x="835" y="15"/>
                  </a:lnTo>
                  <a:lnTo>
                    <a:pt x="833" y="15"/>
                  </a:lnTo>
                  <a:lnTo>
                    <a:pt x="833" y="13"/>
                  </a:lnTo>
                  <a:lnTo>
                    <a:pt x="833" y="11"/>
                  </a:lnTo>
                  <a:lnTo>
                    <a:pt x="837" y="9"/>
                  </a:lnTo>
                  <a:lnTo>
                    <a:pt x="835" y="9"/>
                  </a:lnTo>
                  <a:lnTo>
                    <a:pt x="831" y="9"/>
                  </a:lnTo>
                  <a:lnTo>
                    <a:pt x="822" y="13"/>
                  </a:lnTo>
                  <a:lnTo>
                    <a:pt x="818" y="15"/>
                  </a:lnTo>
                  <a:lnTo>
                    <a:pt x="816" y="19"/>
                  </a:lnTo>
                  <a:lnTo>
                    <a:pt x="816" y="24"/>
                  </a:lnTo>
                  <a:lnTo>
                    <a:pt x="820" y="26"/>
                  </a:lnTo>
                  <a:lnTo>
                    <a:pt x="818" y="28"/>
                  </a:lnTo>
                  <a:lnTo>
                    <a:pt x="814" y="28"/>
                  </a:lnTo>
                  <a:lnTo>
                    <a:pt x="807" y="32"/>
                  </a:lnTo>
                  <a:lnTo>
                    <a:pt x="803" y="40"/>
                  </a:lnTo>
                  <a:lnTo>
                    <a:pt x="801" y="47"/>
                  </a:lnTo>
                  <a:lnTo>
                    <a:pt x="801" y="47"/>
                  </a:lnTo>
                  <a:lnTo>
                    <a:pt x="799" y="45"/>
                  </a:lnTo>
                  <a:lnTo>
                    <a:pt x="801" y="38"/>
                  </a:lnTo>
                  <a:lnTo>
                    <a:pt x="807" y="30"/>
                  </a:lnTo>
                  <a:lnTo>
                    <a:pt x="807" y="28"/>
                  </a:lnTo>
                  <a:lnTo>
                    <a:pt x="805" y="28"/>
                  </a:lnTo>
                  <a:lnTo>
                    <a:pt x="795" y="32"/>
                  </a:lnTo>
                  <a:lnTo>
                    <a:pt x="790" y="32"/>
                  </a:lnTo>
                  <a:lnTo>
                    <a:pt x="788" y="30"/>
                  </a:lnTo>
                  <a:lnTo>
                    <a:pt x="784" y="26"/>
                  </a:lnTo>
                  <a:lnTo>
                    <a:pt x="780" y="26"/>
                  </a:lnTo>
                  <a:lnTo>
                    <a:pt x="778" y="26"/>
                  </a:lnTo>
                  <a:lnTo>
                    <a:pt x="778" y="28"/>
                  </a:lnTo>
                  <a:lnTo>
                    <a:pt x="784" y="30"/>
                  </a:lnTo>
                  <a:lnTo>
                    <a:pt x="786" y="32"/>
                  </a:lnTo>
                  <a:lnTo>
                    <a:pt x="784" y="32"/>
                  </a:lnTo>
                  <a:lnTo>
                    <a:pt x="778" y="32"/>
                  </a:lnTo>
                  <a:lnTo>
                    <a:pt x="772" y="30"/>
                  </a:lnTo>
                  <a:lnTo>
                    <a:pt x="763" y="34"/>
                  </a:lnTo>
                  <a:lnTo>
                    <a:pt x="753" y="43"/>
                  </a:lnTo>
                  <a:lnTo>
                    <a:pt x="742" y="49"/>
                  </a:lnTo>
                  <a:lnTo>
                    <a:pt x="734" y="55"/>
                  </a:lnTo>
                  <a:lnTo>
                    <a:pt x="725" y="61"/>
                  </a:lnTo>
                  <a:lnTo>
                    <a:pt x="715" y="72"/>
                  </a:lnTo>
                  <a:lnTo>
                    <a:pt x="708" y="74"/>
                  </a:lnTo>
                  <a:lnTo>
                    <a:pt x="706" y="74"/>
                  </a:lnTo>
                  <a:lnTo>
                    <a:pt x="700" y="78"/>
                  </a:lnTo>
                  <a:lnTo>
                    <a:pt x="696" y="78"/>
                  </a:lnTo>
                  <a:lnTo>
                    <a:pt x="689" y="83"/>
                  </a:lnTo>
                  <a:lnTo>
                    <a:pt x="683" y="83"/>
                  </a:lnTo>
                  <a:lnTo>
                    <a:pt x="679" y="80"/>
                  </a:lnTo>
                  <a:lnTo>
                    <a:pt x="675" y="78"/>
                  </a:lnTo>
                  <a:lnTo>
                    <a:pt x="668" y="76"/>
                  </a:lnTo>
                  <a:lnTo>
                    <a:pt x="664" y="74"/>
                  </a:lnTo>
                  <a:lnTo>
                    <a:pt x="658" y="70"/>
                  </a:lnTo>
                  <a:lnTo>
                    <a:pt x="656" y="72"/>
                  </a:lnTo>
                  <a:lnTo>
                    <a:pt x="651" y="76"/>
                  </a:lnTo>
                  <a:lnTo>
                    <a:pt x="645" y="85"/>
                  </a:lnTo>
                  <a:lnTo>
                    <a:pt x="643" y="89"/>
                  </a:lnTo>
                  <a:lnTo>
                    <a:pt x="639" y="91"/>
                  </a:lnTo>
                  <a:lnTo>
                    <a:pt x="637" y="97"/>
                  </a:lnTo>
                  <a:lnTo>
                    <a:pt x="635" y="97"/>
                  </a:lnTo>
                  <a:lnTo>
                    <a:pt x="630" y="95"/>
                  </a:lnTo>
                  <a:lnTo>
                    <a:pt x="628" y="95"/>
                  </a:lnTo>
                  <a:lnTo>
                    <a:pt x="632" y="104"/>
                  </a:lnTo>
                  <a:lnTo>
                    <a:pt x="637" y="123"/>
                  </a:lnTo>
                  <a:lnTo>
                    <a:pt x="643" y="135"/>
                  </a:lnTo>
                  <a:lnTo>
                    <a:pt x="643" y="148"/>
                  </a:lnTo>
                  <a:lnTo>
                    <a:pt x="643" y="158"/>
                  </a:lnTo>
                  <a:lnTo>
                    <a:pt x="639" y="167"/>
                  </a:lnTo>
                  <a:lnTo>
                    <a:pt x="635" y="171"/>
                  </a:lnTo>
                  <a:lnTo>
                    <a:pt x="635" y="173"/>
                  </a:lnTo>
                  <a:lnTo>
                    <a:pt x="643" y="184"/>
                  </a:lnTo>
                  <a:lnTo>
                    <a:pt x="647" y="186"/>
                  </a:lnTo>
                  <a:lnTo>
                    <a:pt x="647" y="182"/>
                  </a:lnTo>
                  <a:lnTo>
                    <a:pt x="649" y="182"/>
                  </a:lnTo>
                  <a:lnTo>
                    <a:pt x="651" y="182"/>
                  </a:lnTo>
                  <a:lnTo>
                    <a:pt x="653" y="182"/>
                  </a:lnTo>
                  <a:lnTo>
                    <a:pt x="651" y="184"/>
                  </a:lnTo>
                  <a:lnTo>
                    <a:pt x="651" y="186"/>
                  </a:lnTo>
                  <a:lnTo>
                    <a:pt x="662" y="194"/>
                  </a:lnTo>
                  <a:lnTo>
                    <a:pt x="658" y="194"/>
                  </a:lnTo>
                  <a:lnTo>
                    <a:pt x="653" y="194"/>
                  </a:lnTo>
                  <a:lnTo>
                    <a:pt x="653" y="196"/>
                  </a:lnTo>
                  <a:lnTo>
                    <a:pt x="653" y="207"/>
                  </a:lnTo>
                  <a:lnTo>
                    <a:pt x="653" y="211"/>
                  </a:lnTo>
                  <a:lnTo>
                    <a:pt x="656" y="213"/>
                  </a:lnTo>
                  <a:lnTo>
                    <a:pt x="658" y="211"/>
                  </a:lnTo>
                  <a:lnTo>
                    <a:pt x="662" y="209"/>
                  </a:lnTo>
                  <a:lnTo>
                    <a:pt x="666" y="211"/>
                  </a:lnTo>
                  <a:lnTo>
                    <a:pt x="666" y="213"/>
                  </a:lnTo>
                  <a:lnTo>
                    <a:pt x="672" y="213"/>
                  </a:lnTo>
                  <a:lnTo>
                    <a:pt x="679" y="215"/>
                  </a:lnTo>
                  <a:lnTo>
                    <a:pt x="683" y="217"/>
                  </a:lnTo>
                  <a:lnTo>
                    <a:pt x="679" y="220"/>
                  </a:lnTo>
                  <a:lnTo>
                    <a:pt x="679" y="224"/>
                  </a:lnTo>
                  <a:lnTo>
                    <a:pt x="679" y="228"/>
                  </a:lnTo>
                  <a:lnTo>
                    <a:pt x="672" y="230"/>
                  </a:lnTo>
                  <a:lnTo>
                    <a:pt x="672" y="226"/>
                  </a:lnTo>
                  <a:lnTo>
                    <a:pt x="668" y="224"/>
                  </a:lnTo>
                  <a:lnTo>
                    <a:pt x="666" y="226"/>
                  </a:lnTo>
                  <a:lnTo>
                    <a:pt x="660" y="226"/>
                  </a:lnTo>
                  <a:lnTo>
                    <a:pt x="658" y="224"/>
                  </a:lnTo>
                  <a:lnTo>
                    <a:pt x="658" y="217"/>
                  </a:lnTo>
                  <a:lnTo>
                    <a:pt x="653" y="215"/>
                  </a:lnTo>
                  <a:lnTo>
                    <a:pt x="651" y="215"/>
                  </a:lnTo>
                  <a:lnTo>
                    <a:pt x="647" y="213"/>
                  </a:lnTo>
                  <a:lnTo>
                    <a:pt x="647" y="207"/>
                  </a:lnTo>
                  <a:lnTo>
                    <a:pt x="651" y="194"/>
                  </a:lnTo>
                  <a:lnTo>
                    <a:pt x="651" y="190"/>
                  </a:lnTo>
                  <a:lnTo>
                    <a:pt x="649" y="190"/>
                  </a:lnTo>
                  <a:lnTo>
                    <a:pt x="645" y="194"/>
                  </a:lnTo>
                  <a:lnTo>
                    <a:pt x="645" y="207"/>
                  </a:lnTo>
                  <a:lnTo>
                    <a:pt x="643" y="213"/>
                  </a:lnTo>
                  <a:lnTo>
                    <a:pt x="641" y="217"/>
                  </a:lnTo>
                  <a:lnTo>
                    <a:pt x="641" y="222"/>
                  </a:lnTo>
                  <a:lnTo>
                    <a:pt x="643" y="217"/>
                  </a:lnTo>
                  <a:lnTo>
                    <a:pt x="645" y="217"/>
                  </a:lnTo>
                  <a:lnTo>
                    <a:pt x="647" y="220"/>
                  </a:lnTo>
                  <a:lnTo>
                    <a:pt x="651" y="220"/>
                  </a:lnTo>
                  <a:lnTo>
                    <a:pt x="653" y="224"/>
                  </a:lnTo>
                  <a:lnTo>
                    <a:pt x="653" y="230"/>
                  </a:lnTo>
                  <a:lnTo>
                    <a:pt x="649" y="234"/>
                  </a:lnTo>
                  <a:lnTo>
                    <a:pt x="645" y="236"/>
                  </a:lnTo>
                  <a:lnTo>
                    <a:pt x="649" y="230"/>
                  </a:lnTo>
                  <a:lnTo>
                    <a:pt x="649" y="228"/>
                  </a:lnTo>
                  <a:lnTo>
                    <a:pt x="647" y="226"/>
                  </a:lnTo>
                  <a:lnTo>
                    <a:pt x="645" y="226"/>
                  </a:lnTo>
                  <a:lnTo>
                    <a:pt x="643" y="228"/>
                  </a:lnTo>
                  <a:lnTo>
                    <a:pt x="637" y="232"/>
                  </a:lnTo>
                  <a:lnTo>
                    <a:pt x="637" y="236"/>
                  </a:lnTo>
                  <a:lnTo>
                    <a:pt x="632" y="236"/>
                  </a:lnTo>
                  <a:lnTo>
                    <a:pt x="628" y="239"/>
                  </a:lnTo>
                  <a:lnTo>
                    <a:pt x="628" y="234"/>
                  </a:lnTo>
                  <a:lnTo>
                    <a:pt x="626" y="234"/>
                  </a:lnTo>
                  <a:lnTo>
                    <a:pt x="622" y="234"/>
                  </a:lnTo>
                  <a:lnTo>
                    <a:pt x="618" y="232"/>
                  </a:lnTo>
                  <a:lnTo>
                    <a:pt x="618" y="228"/>
                  </a:lnTo>
                  <a:lnTo>
                    <a:pt x="616" y="228"/>
                  </a:lnTo>
                  <a:lnTo>
                    <a:pt x="613" y="228"/>
                  </a:lnTo>
                  <a:lnTo>
                    <a:pt x="609" y="228"/>
                  </a:lnTo>
                  <a:lnTo>
                    <a:pt x="609" y="226"/>
                  </a:lnTo>
                  <a:lnTo>
                    <a:pt x="607" y="224"/>
                  </a:lnTo>
                  <a:lnTo>
                    <a:pt x="603" y="226"/>
                  </a:lnTo>
                  <a:lnTo>
                    <a:pt x="603" y="226"/>
                  </a:lnTo>
                  <a:lnTo>
                    <a:pt x="603" y="222"/>
                  </a:lnTo>
                  <a:lnTo>
                    <a:pt x="601" y="217"/>
                  </a:lnTo>
                  <a:lnTo>
                    <a:pt x="601" y="215"/>
                  </a:lnTo>
                  <a:lnTo>
                    <a:pt x="605" y="213"/>
                  </a:lnTo>
                  <a:lnTo>
                    <a:pt x="609" y="209"/>
                  </a:lnTo>
                  <a:lnTo>
                    <a:pt x="611" y="207"/>
                  </a:lnTo>
                  <a:lnTo>
                    <a:pt x="613" y="205"/>
                  </a:lnTo>
                  <a:lnTo>
                    <a:pt x="613" y="203"/>
                  </a:lnTo>
                  <a:lnTo>
                    <a:pt x="607" y="196"/>
                  </a:lnTo>
                  <a:lnTo>
                    <a:pt x="605" y="196"/>
                  </a:lnTo>
                  <a:lnTo>
                    <a:pt x="601" y="194"/>
                  </a:lnTo>
                  <a:lnTo>
                    <a:pt x="594" y="198"/>
                  </a:lnTo>
                  <a:lnTo>
                    <a:pt x="590" y="198"/>
                  </a:lnTo>
                  <a:lnTo>
                    <a:pt x="588" y="196"/>
                  </a:lnTo>
                  <a:lnTo>
                    <a:pt x="584" y="196"/>
                  </a:lnTo>
                  <a:lnTo>
                    <a:pt x="571" y="201"/>
                  </a:lnTo>
                  <a:lnTo>
                    <a:pt x="571" y="203"/>
                  </a:lnTo>
                  <a:lnTo>
                    <a:pt x="573" y="205"/>
                  </a:lnTo>
                  <a:lnTo>
                    <a:pt x="578" y="209"/>
                  </a:lnTo>
                  <a:lnTo>
                    <a:pt x="578" y="211"/>
                  </a:lnTo>
                  <a:lnTo>
                    <a:pt x="573" y="211"/>
                  </a:lnTo>
                  <a:lnTo>
                    <a:pt x="569" y="211"/>
                  </a:lnTo>
                  <a:lnTo>
                    <a:pt x="569" y="209"/>
                  </a:lnTo>
                  <a:lnTo>
                    <a:pt x="565" y="207"/>
                  </a:lnTo>
                  <a:lnTo>
                    <a:pt x="559" y="205"/>
                  </a:lnTo>
                  <a:lnTo>
                    <a:pt x="550" y="207"/>
                  </a:lnTo>
                  <a:lnTo>
                    <a:pt x="548" y="209"/>
                  </a:lnTo>
                  <a:lnTo>
                    <a:pt x="548" y="211"/>
                  </a:lnTo>
                  <a:lnTo>
                    <a:pt x="544" y="211"/>
                  </a:lnTo>
                  <a:lnTo>
                    <a:pt x="542" y="209"/>
                  </a:lnTo>
                  <a:lnTo>
                    <a:pt x="540" y="209"/>
                  </a:lnTo>
                  <a:lnTo>
                    <a:pt x="533" y="213"/>
                  </a:lnTo>
                  <a:lnTo>
                    <a:pt x="533" y="215"/>
                  </a:lnTo>
                  <a:lnTo>
                    <a:pt x="531" y="217"/>
                  </a:lnTo>
                  <a:lnTo>
                    <a:pt x="525" y="220"/>
                  </a:lnTo>
                  <a:lnTo>
                    <a:pt x="521" y="222"/>
                  </a:lnTo>
                  <a:lnTo>
                    <a:pt x="519" y="222"/>
                  </a:lnTo>
                  <a:lnTo>
                    <a:pt x="519" y="222"/>
                  </a:lnTo>
                  <a:lnTo>
                    <a:pt x="521" y="220"/>
                  </a:lnTo>
                  <a:lnTo>
                    <a:pt x="516" y="220"/>
                  </a:lnTo>
                  <a:lnTo>
                    <a:pt x="514" y="224"/>
                  </a:lnTo>
                  <a:lnTo>
                    <a:pt x="514" y="226"/>
                  </a:lnTo>
                  <a:lnTo>
                    <a:pt x="519" y="232"/>
                  </a:lnTo>
                  <a:lnTo>
                    <a:pt x="525" y="241"/>
                  </a:lnTo>
                  <a:lnTo>
                    <a:pt x="529" y="243"/>
                  </a:lnTo>
                  <a:lnTo>
                    <a:pt x="533" y="249"/>
                  </a:lnTo>
                  <a:lnTo>
                    <a:pt x="538" y="251"/>
                  </a:lnTo>
                  <a:lnTo>
                    <a:pt x="540" y="255"/>
                  </a:lnTo>
                  <a:lnTo>
                    <a:pt x="544" y="255"/>
                  </a:lnTo>
                  <a:lnTo>
                    <a:pt x="548" y="260"/>
                  </a:lnTo>
                  <a:lnTo>
                    <a:pt x="548" y="260"/>
                  </a:lnTo>
                  <a:lnTo>
                    <a:pt x="540" y="260"/>
                  </a:lnTo>
                  <a:lnTo>
                    <a:pt x="540" y="255"/>
                  </a:lnTo>
                  <a:lnTo>
                    <a:pt x="535" y="253"/>
                  </a:lnTo>
                  <a:lnTo>
                    <a:pt x="531" y="251"/>
                  </a:lnTo>
                  <a:lnTo>
                    <a:pt x="531" y="251"/>
                  </a:lnTo>
                  <a:lnTo>
                    <a:pt x="525" y="255"/>
                  </a:lnTo>
                  <a:lnTo>
                    <a:pt x="523" y="255"/>
                  </a:lnTo>
                  <a:lnTo>
                    <a:pt x="521" y="251"/>
                  </a:lnTo>
                  <a:lnTo>
                    <a:pt x="525" y="247"/>
                  </a:lnTo>
                  <a:lnTo>
                    <a:pt x="525" y="247"/>
                  </a:lnTo>
                  <a:lnTo>
                    <a:pt x="521" y="247"/>
                  </a:lnTo>
                  <a:lnTo>
                    <a:pt x="519" y="251"/>
                  </a:lnTo>
                  <a:lnTo>
                    <a:pt x="519" y="260"/>
                  </a:lnTo>
                  <a:lnTo>
                    <a:pt x="521" y="260"/>
                  </a:lnTo>
                  <a:lnTo>
                    <a:pt x="521" y="264"/>
                  </a:lnTo>
                  <a:lnTo>
                    <a:pt x="516" y="268"/>
                  </a:lnTo>
                  <a:lnTo>
                    <a:pt x="512" y="272"/>
                  </a:lnTo>
                  <a:lnTo>
                    <a:pt x="512" y="279"/>
                  </a:lnTo>
                  <a:lnTo>
                    <a:pt x="512" y="283"/>
                  </a:lnTo>
                  <a:lnTo>
                    <a:pt x="519" y="291"/>
                  </a:lnTo>
                  <a:lnTo>
                    <a:pt x="525" y="293"/>
                  </a:lnTo>
                  <a:lnTo>
                    <a:pt x="529" y="298"/>
                  </a:lnTo>
                  <a:lnTo>
                    <a:pt x="533" y="298"/>
                  </a:lnTo>
                  <a:lnTo>
                    <a:pt x="538" y="295"/>
                  </a:lnTo>
                  <a:lnTo>
                    <a:pt x="544" y="293"/>
                  </a:lnTo>
                  <a:lnTo>
                    <a:pt x="548" y="295"/>
                  </a:lnTo>
                  <a:lnTo>
                    <a:pt x="557" y="298"/>
                  </a:lnTo>
                  <a:lnTo>
                    <a:pt x="561" y="300"/>
                  </a:lnTo>
                  <a:lnTo>
                    <a:pt x="561" y="304"/>
                  </a:lnTo>
                  <a:lnTo>
                    <a:pt x="563" y="304"/>
                  </a:lnTo>
                  <a:lnTo>
                    <a:pt x="565" y="302"/>
                  </a:lnTo>
                  <a:lnTo>
                    <a:pt x="565" y="298"/>
                  </a:lnTo>
                  <a:lnTo>
                    <a:pt x="567" y="295"/>
                  </a:lnTo>
                  <a:lnTo>
                    <a:pt x="571" y="298"/>
                  </a:lnTo>
                  <a:lnTo>
                    <a:pt x="571" y="300"/>
                  </a:lnTo>
                  <a:lnTo>
                    <a:pt x="567" y="304"/>
                  </a:lnTo>
                  <a:lnTo>
                    <a:pt x="567" y="308"/>
                  </a:lnTo>
                  <a:lnTo>
                    <a:pt x="569" y="308"/>
                  </a:lnTo>
                  <a:lnTo>
                    <a:pt x="573" y="304"/>
                  </a:lnTo>
                  <a:lnTo>
                    <a:pt x="576" y="302"/>
                  </a:lnTo>
                  <a:lnTo>
                    <a:pt x="582" y="300"/>
                  </a:lnTo>
                  <a:lnTo>
                    <a:pt x="590" y="295"/>
                  </a:lnTo>
                  <a:lnTo>
                    <a:pt x="594" y="293"/>
                  </a:lnTo>
                  <a:lnTo>
                    <a:pt x="599" y="291"/>
                  </a:lnTo>
                  <a:lnTo>
                    <a:pt x="599" y="291"/>
                  </a:lnTo>
                  <a:lnTo>
                    <a:pt x="601" y="293"/>
                  </a:lnTo>
                  <a:lnTo>
                    <a:pt x="603" y="293"/>
                  </a:lnTo>
                  <a:lnTo>
                    <a:pt x="609" y="289"/>
                  </a:lnTo>
                  <a:lnTo>
                    <a:pt x="613" y="289"/>
                  </a:lnTo>
                  <a:lnTo>
                    <a:pt x="616" y="287"/>
                  </a:lnTo>
                  <a:lnTo>
                    <a:pt x="616" y="291"/>
                  </a:lnTo>
                  <a:lnTo>
                    <a:pt x="609" y="293"/>
                  </a:lnTo>
                  <a:lnTo>
                    <a:pt x="611" y="295"/>
                  </a:lnTo>
                  <a:lnTo>
                    <a:pt x="613" y="295"/>
                  </a:lnTo>
                  <a:lnTo>
                    <a:pt x="609" y="304"/>
                  </a:lnTo>
                  <a:lnTo>
                    <a:pt x="603" y="304"/>
                  </a:lnTo>
                  <a:lnTo>
                    <a:pt x="601" y="302"/>
                  </a:lnTo>
                  <a:lnTo>
                    <a:pt x="599" y="302"/>
                  </a:lnTo>
                  <a:lnTo>
                    <a:pt x="594" y="306"/>
                  </a:lnTo>
                  <a:lnTo>
                    <a:pt x="594" y="306"/>
                  </a:lnTo>
                  <a:lnTo>
                    <a:pt x="599" y="308"/>
                  </a:lnTo>
                  <a:lnTo>
                    <a:pt x="601" y="310"/>
                  </a:lnTo>
                  <a:lnTo>
                    <a:pt x="601" y="317"/>
                  </a:lnTo>
                  <a:lnTo>
                    <a:pt x="594" y="323"/>
                  </a:lnTo>
                  <a:lnTo>
                    <a:pt x="592" y="327"/>
                  </a:lnTo>
                  <a:lnTo>
                    <a:pt x="590" y="331"/>
                  </a:lnTo>
                  <a:lnTo>
                    <a:pt x="590" y="333"/>
                  </a:lnTo>
                  <a:lnTo>
                    <a:pt x="590" y="333"/>
                  </a:lnTo>
                  <a:lnTo>
                    <a:pt x="592" y="338"/>
                  </a:lnTo>
                  <a:lnTo>
                    <a:pt x="590" y="342"/>
                  </a:lnTo>
                  <a:lnTo>
                    <a:pt x="586" y="346"/>
                  </a:lnTo>
                  <a:lnTo>
                    <a:pt x="584" y="348"/>
                  </a:lnTo>
                  <a:lnTo>
                    <a:pt x="580" y="348"/>
                  </a:lnTo>
                  <a:lnTo>
                    <a:pt x="578" y="350"/>
                  </a:lnTo>
                  <a:lnTo>
                    <a:pt x="573" y="354"/>
                  </a:lnTo>
                  <a:lnTo>
                    <a:pt x="569" y="354"/>
                  </a:lnTo>
                  <a:lnTo>
                    <a:pt x="565" y="354"/>
                  </a:lnTo>
                  <a:lnTo>
                    <a:pt x="561" y="350"/>
                  </a:lnTo>
                  <a:lnTo>
                    <a:pt x="559" y="350"/>
                  </a:lnTo>
                  <a:lnTo>
                    <a:pt x="557" y="350"/>
                  </a:lnTo>
                  <a:lnTo>
                    <a:pt x="552" y="346"/>
                  </a:lnTo>
                  <a:lnTo>
                    <a:pt x="552" y="346"/>
                  </a:lnTo>
                  <a:lnTo>
                    <a:pt x="548" y="352"/>
                  </a:lnTo>
                  <a:lnTo>
                    <a:pt x="544" y="354"/>
                  </a:lnTo>
                  <a:lnTo>
                    <a:pt x="542" y="359"/>
                  </a:lnTo>
                  <a:lnTo>
                    <a:pt x="533" y="361"/>
                  </a:lnTo>
                  <a:lnTo>
                    <a:pt x="531" y="363"/>
                  </a:lnTo>
                  <a:lnTo>
                    <a:pt x="527" y="363"/>
                  </a:lnTo>
                  <a:lnTo>
                    <a:pt x="523" y="363"/>
                  </a:lnTo>
                  <a:lnTo>
                    <a:pt x="516" y="363"/>
                  </a:lnTo>
                  <a:lnTo>
                    <a:pt x="512" y="365"/>
                  </a:lnTo>
                  <a:lnTo>
                    <a:pt x="508" y="367"/>
                  </a:lnTo>
                  <a:lnTo>
                    <a:pt x="506" y="369"/>
                  </a:lnTo>
                  <a:lnTo>
                    <a:pt x="504" y="373"/>
                  </a:lnTo>
                  <a:lnTo>
                    <a:pt x="502" y="380"/>
                  </a:lnTo>
                  <a:lnTo>
                    <a:pt x="500" y="384"/>
                  </a:lnTo>
                  <a:lnTo>
                    <a:pt x="500" y="380"/>
                  </a:lnTo>
                  <a:lnTo>
                    <a:pt x="493" y="376"/>
                  </a:lnTo>
                  <a:lnTo>
                    <a:pt x="489" y="376"/>
                  </a:lnTo>
                  <a:lnTo>
                    <a:pt x="485" y="376"/>
                  </a:lnTo>
                  <a:lnTo>
                    <a:pt x="487" y="380"/>
                  </a:lnTo>
                  <a:lnTo>
                    <a:pt x="489" y="382"/>
                  </a:lnTo>
                  <a:lnTo>
                    <a:pt x="487" y="384"/>
                  </a:lnTo>
                  <a:lnTo>
                    <a:pt x="485" y="384"/>
                  </a:lnTo>
                  <a:lnTo>
                    <a:pt x="485" y="382"/>
                  </a:lnTo>
                  <a:lnTo>
                    <a:pt x="481" y="378"/>
                  </a:lnTo>
                  <a:lnTo>
                    <a:pt x="479" y="378"/>
                  </a:lnTo>
                  <a:lnTo>
                    <a:pt x="472" y="384"/>
                  </a:lnTo>
                  <a:lnTo>
                    <a:pt x="470" y="388"/>
                  </a:lnTo>
                  <a:lnTo>
                    <a:pt x="468" y="388"/>
                  </a:lnTo>
                  <a:lnTo>
                    <a:pt x="466" y="388"/>
                  </a:lnTo>
                  <a:lnTo>
                    <a:pt x="457" y="397"/>
                  </a:lnTo>
                  <a:lnTo>
                    <a:pt x="455" y="403"/>
                  </a:lnTo>
                  <a:lnTo>
                    <a:pt x="453" y="405"/>
                  </a:lnTo>
                  <a:lnTo>
                    <a:pt x="449" y="405"/>
                  </a:lnTo>
                  <a:lnTo>
                    <a:pt x="447" y="405"/>
                  </a:lnTo>
                  <a:lnTo>
                    <a:pt x="445" y="405"/>
                  </a:lnTo>
                  <a:lnTo>
                    <a:pt x="449" y="409"/>
                  </a:lnTo>
                  <a:lnTo>
                    <a:pt x="449" y="411"/>
                  </a:lnTo>
                  <a:lnTo>
                    <a:pt x="445" y="413"/>
                  </a:lnTo>
                  <a:lnTo>
                    <a:pt x="443" y="409"/>
                  </a:lnTo>
                  <a:lnTo>
                    <a:pt x="443" y="409"/>
                  </a:lnTo>
                  <a:lnTo>
                    <a:pt x="441" y="413"/>
                  </a:lnTo>
                  <a:lnTo>
                    <a:pt x="436" y="420"/>
                  </a:lnTo>
                  <a:lnTo>
                    <a:pt x="436" y="422"/>
                  </a:lnTo>
                  <a:lnTo>
                    <a:pt x="439" y="426"/>
                  </a:lnTo>
                  <a:lnTo>
                    <a:pt x="439" y="430"/>
                  </a:lnTo>
                  <a:lnTo>
                    <a:pt x="439" y="435"/>
                  </a:lnTo>
                  <a:lnTo>
                    <a:pt x="436" y="439"/>
                  </a:lnTo>
                  <a:lnTo>
                    <a:pt x="439" y="441"/>
                  </a:lnTo>
                  <a:lnTo>
                    <a:pt x="441" y="441"/>
                  </a:lnTo>
                  <a:lnTo>
                    <a:pt x="443" y="439"/>
                  </a:lnTo>
                  <a:lnTo>
                    <a:pt x="443" y="441"/>
                  </a:lnTo>
                  <a:lnTo>
                    <a:pt x="445" y="445"/>
                  </a:lnTo>
                  <a:lnTo>
                    <a:pt x="443" y="447"/>
                  </a:lnTo>
                  <a:lnTo>
                    <a:pt x="441" y="449"/>
                  </a:lnTo>
                  <a:lnTo>
                    <a:pt x="443" y="449"/>
                  </a:lnTo>
                  <a:lnTo>
                    <a:pt x="445" y="449"/>
                  </a:lnTo>
                  <a:lnTo>
                    <a:pt x="447" y="447"/>
                  </a:lnTo>
                  <a:lnTo>
                    <a:pt x="449" y="447"/>
                  </a:lnTo>
                  <a:lnTo>
                    <a:pt x="449" y="449"/>
                  </a:lnTo>
                  <a:lnTo>
                    <a:pt x="451" y="451"/>
                  </a:lnTo>
                  <a:lnTo>
                    <a:pt x="455" y="451"/>
                  </a:lnTo>
                  <a:lnTo>
                    <a:pt x="457" y="454"/>
                  </a:lnTo>
                  <a:lnTo>
                    <a:pt x="462" y="454"/>
                  </a:lnTo>
                  <a:lnTo>
                    <a:pt x="466" y="451"/>
                  </a:lnTo>
                  <a:lnTo>
                    <a:pt x="466" y="443"/>
                  </a:lnTo>
                  <a:lnTo>
                    <a:pt x="470" y="441"/>
                  </a:lnTo>
                  <a:lnTo>
                    <a:pt x="476" y="441"/>
                  </a:lnTo>
                  <a:lnTo>
                    <a:pt x="479" y="439"/>
                  </a:lnTo>
                  <a:lnTo>
                    <a:pt x="476" y="443"/>
                  </a:lnTo>
                  <a:lnTo>
                    <a:pt x="472" y="443"/>
                  </a:lnTo>
                  <a:lnTo>
                    <a:pt x="466" y="449"/>
                  </a:lnTo>
                  <a:lnTo>
                    <a:pt x="466" y="454"/>
                  </a:lnTo>
                  <a:lnTo>
                    <a:pt x="464" y="456"/>
                  </a:lnTo>
                  <a:lnTo>
                    <a:pt x="466" y="460"/>
                  </a:lnTo>
                  <a:lnTo>
                    <a:pt x="468" y="462"/>
                  </a:lnTo>
                  <a:lnTo>
                    <a:pt x="462" y="464"/>
                  </a:lnTo>
                  <a:lnTo>
                    <a:pt x="460" y="462"/>
                  </a:lnTo>
                  <a:lnTo>
                    <a:pt x="460" y="460"/>
                  </a:lnTo>
                  <a:lnTo>
                    <a:pt x="457" y="458"/>
                  </a:lnTo>
                  <a:lnTo>
                    <a:pt x="455" y="458"/>
                  </a:lnTo>
                  <a:lnTo>
                    <a:pt x="453" y="456"/>
                  </a:lnTo>
                  <a:lnTo>
                    <a:pt x="447" y="454"/>
                  </a:lnTo>
                  <a:lnTo>
                    <a:pt x="445" y="451"/>
                  </a:lnTo>
                  <a:lnTo>
                    <a:pt x="443" y="454"/>
                  </a:lnTo>
                  <a:lnTo>
                    <a:pt x="439" y="456"/>
                  </a:lnTo>
                  <a:lnTo>
                    <a:pt x="439" y="458"/>
                  </a:lnTo>
                  <a:lnTo>
                    <a:pt x="434" y="460"/>
                  </a:lnTo>
                  <a:lnTo>
                    <a:pt x="430" y="460"/>
                  </a:lnTo>
                  <a:lnTo>
                    <a:pt x="430" y="462"/>
                  </a:lnTo>
                  <a:lnTo>
                    <a:pt x="432" y="464"/>
                  </a:lnTo>
                  <a:lnTo>
                    <a:pt x="434" y="464"/>
                  </a:lnTo>
                  <a:lnTo>
                    <a:pt x="432" y="468"/>
                  </a:lnTo>
                  <a:lnTo>
                    <a:pt x="430" y="472"/>
                  </a:lnTo>
                  <a:lnTo>
                    <a:pt x="432" y="477"/>
                  </a:lnTo>
                  <a:lnTo>
                    <a:pt x="434" y="477"/>
                  </a:lnTo>
                  <a:lnTo>
                    <a:pt x="434" y="483"/>
                  </a:lnTo>
                  <a:lnTo>
                    <a:pt x="436" y="485"/>
                  </a:lnTo>
                  <a:lnTo>
                    <a:pt x="436" y="489"/>
                  </a:lnTo>
                  <a:lnTo>
                    <a:pt x="439" y="491"/>
                  </a:lnTo>
                  <a:lnTo>
                    <a:pt x="441" y="494"/>
                  </a:lnTo>
                  <a:lnTo>
                    <a:pt x="434" y="494"/>
                  </a:lnTo>
                  <a:lnTo>
                    <a:pt x="434" y="496"/>
                  </a:lnTo>
                  <a:lnTo>
                    <a:pt x="447" y="502"/>
                  </a:lnTo>
                  <a:lnTo>
                    <a:pt x="451" y="502"/>
                  </a:lnTo>
                  <a:lnTo>
                    <a:pt x="457" y="500"/>
                  </a:lnTo>
                  <a:lnTo>
                    <a:pt x="462" y="498"/>
                  </a:lnTo>
                  <a:lnTo>
                    <a:pt x="464" y="500"/>
                  </a:lnTo>
                  <a:lnTo>
                    <a:pt x="466" y="500"/>
                  </a:lnTo>
                  <a:lnTo>
                    <a:pt x="470" y="494"/>
                  </a:lnTo>
                  <a:lnTo>
                    <a:pt x="472" y="489"/>
                  </a:lnTo>
                  <a:lnTo>
                    <a:pt x="470" y="487"/>
                  </a:lnTo>
                  <a:lnTo>
                    <a:pt x="470" y="485"/>
                  </a:lnTo>
                  <a:lnTo>
                    <a:pt x="474" y="483"/>
                  </a:lnTo>
                  <a:lnTo>
                    <a:pt x="481" y="477"/>
                  </a:lnTo>
                  <a:lnTo>
                    <a:pt x="489" y="472"/>
                  </a:lnTo>
                  <a:lnTo>
                    <a:pt x="493" y="472"/>
                  </a:lnTo>
                  <a:lnTo>
                    <a:pt x="489" y="472"/>
                  </a:lnTo>
                  <a:lnTo>
                    <a:pt x="481" y="481"/>
                  </a:lnTo>
                  <a:lnTo>
                    <a:pt x="476" y="485"/>
                  </a:lnTo>
                  <a:lnTo>
                    <a:pt x="474" y="487"/>
                  </a:lnTo>
                  <a:lnTo>
                    <a:pt x="479" y="489"/>
                  </a:lnTo>
                  <a:lnTo>
                    <a:pt x="479" y="491"/>
                  </a:lnTo>
                  <a:lnTo>
                    <a:pt x="474" y="498"/>
                  </a:lnTo>
                  <a:lnTo>
                    <a:pt x="470" y="500"/>
                  </a:lnTo>
                  <a:lnTo>
                    <a:pt x="470" y="504"/>
                  </a:lnTo>
                  <a:lnTo>
                    <a:pt x="470" y="510"/>
                  </a:lnTo>
                  <a:lnTo>
                    <a:pt x="470" y="513"/>
                  </a:lnTo>
                  <a:lnTo>
                    <a:pt x="470" y="515"/>
                  </a:lnTo>
                  <a:lnTo>
                    <a:pt x="470" y="519"/>
                  </a:lnTo>
                  <a:lnTo>
                    <a:pt x="470" y="523"/>
                  </a:lnTo>
                  <a:lnTo>
                    <a:pt x="466" y="525"/>
                  </a:lnTo>
                  <a:lnTo>
                    <a:pt x="462" y="527"/>
                  </a:lnTo>
                  <a:lnTo>
                    <a:pt x="462" y="529"/>
                  </a:lnTo>
                  <a:lnTo>
                    <a:pt x="460" y="529"/>
                  </a:lnTo>
                  <a:lnTo>
                    <a:pt x="457" y="529"/>
                  </a:lnTo>
                  <a:lnTo>
                    <a:pt x="460" y="534"/>
                  </a:lnTo>
                  <a:lnTo>
                    <a:pt x="460" y="538"/>
                  </a:lnTo>
                  <a:lnTo>
                    <a:pt x="462" y="540"/>
                  </a:lnTo>
                  <a:lnTo>
                    <a:pt x="466" y="538"/>
                  </a:lnTo>
                  <a:lnTo>
                    <a:pt x="468" y="538"/>
                  </a:lnTo>
                  <a:lnTo>
                    <a:pt x="468" y="540"/>
                  </a:lnTo>
                  <a:lnTo>
                    <a:pt x="466" y="542"/>
                  </a:lnTo>
                  <a:lnTo>
                    <a:pt x="462" y="542"/>
                  </a:lnTo>
                  <a:lnTo>
                    <a:pt x="460" y="544"/>
                  </a:lnTo>
                  <a:lnTo>
                    <a:pt x="462" y="546"/>
                  </a:lnTo>
                  <a:lnTo>
                    <a:pt x="462" y="548"/>
                  </a:lnTo>
                  <a:lnTo>
                    <a:pt x="462" y="550"/>
                  </a:lnTo>
                  <a:lnTo>
                    <a:pt x="460" y="553"/>
                  </a:lnTo>
                  <a:lnTo>
                    <a:pt x="455" y="553"/>
                  </a:lnTo>
                  <a:lnTo>
                    <a:pt x="453" y="555"/>
                  </a:lnTo>
                  <a:lnTo>
                    <a:pt x="451" y="555"/>
                  </a:lnTo>
                  <a:lnTo>
                    <a:pt x="449" y="555"/>
                  </a:lnTo>
                  <a:lnTo>
                    <a:pt x="451" y="557"/>
                  </a:lnTo>
                  <a:lnTo>
                    <a:pt x="455" y="559"/>
                  </a:lnTo>
                  <a:lnTo>
                    <a:pt x="457" y="561"/>
                  </a:lnTo>
                  <a:lnTo>
                    <a:pt x="462" y="557"/>
                  </a:lnTo>
                  <a:lnTo>
                    <a:pt x="470" y="550"/>
                  </a:lnTo>
                  <a:lnTo>
                    <a:pt x="472" y="550"/>
                  </a:lnTo>
                  <a:lnTo>
                    <a:pt x="474" y="550"/>
                  </a:lnTo>
                  <a:lnTo>
                    <a:pt x="476" y="548"/>
                  </a:lnTo>
                  <a:lnTo>
                    <a:pt x="483" y="546"/>
                  </a:lnTo>
                  <a:lnTo>
                    <a:pt x="483" y="548"/>
                  </a:lnTo>
                  <a:lnTo>
                    <a:pt x="481" y="550"/>
                  </a:lnTo>
                  <a:lnTo>
                    <a:pt x="481" y="553"/>
                  </a:lnTo>
                  <a:lnTo>
                    <a:pt x="483" y="553"/>
                  </a:lnTo>
                  <a:lnTo>
                    <a:pt x="483" y="557"/>
                  </a:lnTo>
                  <a:lnTo>
                    <a:pt x="483" y="559"/>
                  </a:lnTo>
                  <a:lnTo>
                    <a:pt x="487" y="561"/>
                  </a:lnTo>
                  <a:lnTo>
                    <a:pt x="489" y="559"/>
                  </a:lnTo>
                  <a:lnTo>
                    <a:pt x="491" y="555"/>
                  </a:lnTo>
                  <a:lnTo>
                    <a:pt x="493" y="557"/>
                  </a:lnTo>
                  <a:lnTo>
                    <a:pt x="491" y="559"/>
                  </a:lnTo>
                  <a:lnTo>
                    <a:pt x="493" y="563"/>
                  </a:lnTo>
                  <a:lnTo>
                    <a:pt x="495" y="569"/>
                  </a:lnTo>
                  <a:lnTo>
                    <a:pt x="493" y="574"/>
                  </a:lnTo>
                  <a:lnTo>
                    <a:pt x="495" y="578"/>
                  </a:lnTo>
                  <a:lnTo>
                    <a:pt x="498" y="578"/>
                  </a:lnTo>
                  <a:lnTo>
                    <a:pt x="500" y="574"/>
                  </a:lnTo>
                  <a:lnTo>
                    <a:pt x="500" y="569"/>
                  </a:lnTo>
                  <a:lnTo>
                    <a:pt x="504" y="565"/>
                  </a:lnTo>
                  <a:lnTo>
                    <a:pt x="504" y="561"/>
                  </a:lnTo>
                  <a:lnTo>
                    <a:pt x="508" y="557"/>
                  </a:lnTo>
                  <a:lnTo>
                    <a:pt x="510" y="557"/>
                  </a:lnTo>
                  <a:lnTo>
                    <a:pt x="514" y="555"/>
                  </a:lnTo>
                  <a:lnTo>
                    <a:pt x="519" y="555"/>
                  </a:lnTo>
                  <a:lnTo>
                    <a:pt x="514" y="557"/>
                  </a:lnTo>
                  <a:lnTo>
                    <a:pt x="508" y="563"/>
                  </a:lnTo>
                  <a:lnTo>
                    <a:pt x="508" y="565"/>
                  </a:lnTo>
                  <a:lnTo>
                    <a:pt x="514" y="569"/>
                  </a:lnTo>
                  <a:lnTo>
                    <a:pt x="516" y="572"/>
                  </a:lnTo>
                  <a:lnTo>
                    <a:pt x="521" y="567"/>
                  </a:lnTo>
                  <a:lnTo>
                    <a:pt x="529" y="567"/>
                  </a:lnTo>
                  <a:lnTo>
                    <a:pt x="533" y="563"/>
                  </a:lnTo>
                  <a:lnTo>
                    <a:pt x="535" y="563"/>
                  </a:lnTo>
                  <a:lnTo>
                    <a:pt x="542" y="561"/>
                  </a:lnTo>
                  <a:lnTo>
                    <a:pt x="546" y="561"/>
                  </a:lnTo>
                  <a:lnTo>
                    <a:pt x="542" y="561"/>
                  </a:lnTo>
                  <a:lnTo>
                    <a:pt x="538" y="567"/>
                  </a:lnTo>
                  <a:lnTo>
                    <a:pt x="538" y="569"/>
                  </a:lnTo>
                  <a:lnTo>
                    <a:pt x="535" y="572"/>
                  </a:lnTo>
                  <a:lnTo>
                    <a:pt x="525" y="578"/>
                  </a:lnTo>
                  <a:lnTo>
                    <a:pt x="519" y="582"/>
                  </a:lnTo>
                  <a:lnTo>
                    <a:pt x="516" y="588"/>
                  </a:lnTo>
                  <a:lnTo>
                    <a:pt x="516" y="593"/>
                  </a:lnTo>
                  <a:lnTo>
                    <a:pt x="516" y="595"/>
                  </a:lnTo>
                  <a:lnTo>
                    <a:pt x="521" y="597"/>
                  </a:lnTo>
                  <a:lnTo>
                    <a:pt x="514" y="597"/>
                  </a:lnTo>
                  <a:lnTo>
                    <a:pt x="512" y="597"/>
                  </a:lnTo>
                  <a:lnTo>
                    <a:pt x="508" y="601"/>
                  </a:lnTo>
                  <a:lnTo>
                    <a:pt x="506" y="607"/>
                  </a:lnTo>
                  <a:lnTo>
                    <a:pt x="502" y="612"/>
                  </a:lnTo>
                  <a:lnTo>
                    <a:pt x="500" y="616"/>
                  </a:lnTo>
                  <a:lnTo>
                    <a:pt x="500" y="618"/>
                  </a:lnTo>
                  <a:lnTo>
                    <a:pt x="502" y="620"/>
                  </a:lnTo>
                  <a:lnTo>
                    <a:pt x="502" y="622"/>
                  </a:lnTo>
                  <a:lnTo>
                    <a:pt x="500" y="622"/>
                  </a:lnTo>
                  <a:lnTo>
                    <a:pt x="498" y="620"/>
                  </a:lnTo>
                  <a:lnTo>
                    <a:pt x="495" y="618"/>
                  </a:lnTo>
                  <a:lnTo>
                    <a:pt x="491" y="622"/>
                  </a:lnTo>
                  <a:lnTo>
                    <a:pt x="487" y="626"/>
                  </a:lnTo>
                  <a:lnTo>
                    <a:pt x="489" y="628"/>
                  </a:lnTo>
                  <a:lnTo>
                    <a:pt x="487" y="631"/>
                  </a:lnTo>
                  <a:lnTo>
                    <a:pt x="485" y="631"/>
                  </a:lnTo>
                  <a:lnTo>
                    <a:pt x="483" y="628"/>
                  </a:lnTo>
                  <a:lnTo>
                    <a:pt x="481" y="631"/>
                  </a:lnTo>
                  <a:lnTo>
                    <a:pt x="472" y="637"/>
                  </a:lnTo>
                  <a:lnTo>
                    <a:pt x="470" y="641"/>
                  </a:lnTo>
                  <a:lnTo>
                    <a:pt x="470" y="643"/>
                  </a:lnTo>
                  <a:lnTo>
                    <a:pt x="468" y="645"/>
                  </a:lnTo>
                  <a:lnTo>
                    <a:pt x="466" y="643"/>
                  </a:lnTo>
                  <a:lnTo>
                    <a:pt x="466" y="639"/>
                  </a:lnTo>
                  <a:lnTo>
                    <a:pt x="460" y="641"/>
                  </a:lnTo>
                  <a:lnTo>
                    <a:pt x="455" y="645"/>
                  </a:lnTo>
                  <a:lnTo>
                    <a:pt x="451" y="647"/>
                  </a:lnTo>
                  <a:lnTo>
                    <a:pt x="451" y="650"/>
                  </a:lnTo>
                  <a:lnTo>
                    <a:pt x="449" y="652"/>
                  </a:lnTo>
                  <a:lnTo>
                    <a:pt x="443" y="652"/>
                  </a:lnTo>
                  <a:lnTo>
                    <a:pt x="436" y="656"/>
                  </a:lnTo>
                  <a:lnTo>
                    <a:pt x="428" y="660"/>
                  </a:lnTo>
                  <a:lnTo>
                    <a:pt x="422" y="664"/>
                  </a:lnTo>
                  <a:lnTo>
                    <a:pt x="420" y="671"/>
                  </a:lnTo>
                  <a:lnTo>
                    <a:pt x="420" y="673"/>
                  </a:lnTo>
                  <a:lnTo>
                    <a:pt x="420" y="675"/>
                  </a:lnTo>
                  <a:lnTo>
                    <a:pt x="420" y="679"/>
                  </a:lnTo>
                  <a:lnTo>
                    <a:pt x="420" y="679"/>
                  </a:lnTo>
                  <a:lnTo>
                    <a:pt x="417" y="675"/>
                  </a:lnTo>
                  <a:lnTo>
                    <a:pt x="415" y="675"/>
                  </a:lnTo>
                  <a:lnTo>
                    <a:pt x="413" y="677"/>
                  </a:lnTo>
                  <a:lnTo>
                    <a:pt x="415" y="681"/>
                  </a:lnTo>
                  <a:lnTo>
                    <a:pt x="413" y="681"/>
                  </a:lnTo>
                  <a:lnTo>
                    <a:pt x="411" y="679"/>
                  </a:lnTo>
                  <a:lnTo>
                    <a:pt x="411" y="675"/>
                  </a:lnTo>
                  <a:lnTo>
                    <a:pt x="411" y="673"/>
                  </a:lnTo>
                  <a:lnTo>
                    <a:pt x="409" y="671"/>
                  </a:lnTo>
                  <a:lnTo>
                    <a:pt x="405" y="671"/>
                  </a:lnTo>
                  <a:lnTo>
                    <a:pt x="403" y="671"/>
                  </a:lnTo>
                  <a:lnTo>
                    <a:pt x="398" y="673"/>
                  </a:lnTo>
                  <a:lnTo>
                    <a:pt x="394" y="673"/>
                  </a:lnTo>
                  <a:lnTo>
                    <a:pt x="390" y="675"/>
                  </a:lnTo>
                  <a:lnTo>
                    <a:pt x="388" y="677"/>
                  </a:lnTo>
                  <a:lnTo>
                    <a:pt x="382" y="679"/>
                  </a:lnTo>
                  <a:lnTo>
                    <a:pt x="377" y="683"/>
                  </a:lnTo>
                  <a:lnTo>
                    <a:pt x="373" y="687"/>
                  </a:lnTo>
                  <a:lnTo>
                    <a:pt x="373" y="690"/>
                  </a:lnTo>
                  <a:lnTo>
                    <a:pt x="373" y="692"/>
                  </a:lnTo>
                  <a:lnTo>
                    <a:pt x="371" y="690"/>
                  </a:lnTo>
                  <a:lnTo>
                    <a:pt x="365" y="692"/>
                  </a:lnTo>
                  <a:lnTo>
                    <a:pt x="363" y="694"/>
                  </a:lnTo>
                  <a:lnTo>
                    <a:pt x="363" y="696"/>
                  </a:lnTo>
                  <a:lnTo>
                    <a:pt x="361" y="698"/>
                  </a:lnTo>
                  <a:lnTo>
                    <a:pt x="358" y="696"/>
                  </a:lnTo>
                  <a:lnTo>
                    <a:pt x="354" y="698"/>
                  </a:lnTo>
                  <a:lnTo>
                    <a:pt x="352" y="700"/>
                  </a:lnTo>
                  <a:lnTo>
                    <a:pt x="352" y="704"/>
                  </a:lnTo>
                  <a:lnTo>
                    <a:pt x="352" y="706"/>
                  </a:lnTo>
                  <a:lnTo>
                    <a:pt x="354" y="704"/>
                  </a:lnTo>
                  <a:lnTo>
                    <a:pt x="356" y="702"/>
                  </a:lnTo>
                  <a:lnTo>
                    <a:pt x="356" y="700"/>
                  </a:lnTo>
                  <a:lnTo>
                    <a:pt x="358" y="698"/>
                  </a:lnTo>
                  <a:lnTo>
                    <a:pt x="361" y="700"/>
                  </a:lnTo>
                  <a:lnTo>
                    <a:pt x="358" y="702"/>
                  </a:lnTo>
                  <a:lnTo>
                    <a:pt x="361" y="704"/>
                  </a:lnTo>
                  <a:lnTo>
                    <a:pt x="363" y="704"/>
                  </a:lnTo>
                  <a:lnTo>
                    <a:pt x="367" y="698"/>
                  </a:lnTo>
                  <a:lnTo>
                    <a:pt x="369" y="696"/>
                  </a:lnTo>
                  <a:lnTo>
                    <a:pt x="369" y="700"/>
                  </a:lnTo>
                  <a:lnTo>
                    <a:pt x="369" y="702"/>
                  </a:lnTo>
                  <a:lnTo>
                    <a:pt x="369" y="704"/>
                  </a:lnTo>
                  <a:lnTo>
                    <a:pt x="373" y="702"/>
                  </a:lnTo>
                  <a:lnTo>
                    <a:pt x="375" y="700"/>
                  </a:lnTo>
                  <a:lnTo>
                    <a:pt x="375" y="702"/>
                  </a:lnTo>
                  <a:lnTo>
                    <a:pt x="377" y="702"/>
                  </a:lnTo>
                  <a:lnTo>
                    <a:pt x="377" y="700"/>
                  </a:lnTo>
                  <a:lnTo>
                    <a:pt x="379" y="698"/>
                  </a:lnTo>
                  <a:lnTo>
                    <a:pt x="384" y="698"/>
                  </a:lnTo>
                  <a:lnTo>
                    <a:pt x="388" y="696"/>
                  </a:lnTo>
                  <a:lnTo>
                    <a:pt x="390" y="692"/>
                  </a:lnTo>
                  <a:lnTo>
                    <a:pt x="390" y="687"/>
                  </a:lnTo>
                  <a:lnTo>
                    <a:pt x="392" y="685"/>
                  </a:lnTo>
                  <a:lnTo>
                    <a:pt x="396" y="683"/>
                  </a:lnTo>
                  <a:lnTo>
                    <a:pt x="398" y="683"/>
                  </a:lnTo>
                  <a:lnTo>
                    <a:pt x="403" y="685"/>
                  </a:lnTo>
                  <a:lnTo>
                    <a:pt x="401" y="687"/>
                  </a:lnTo>
                  <a:lnTo>
                    <a:pt x="398" y="687"/>
                  </a:lnTo>
                  <a:lnTo>
                    <a:pt x="394" y="692"/>
                  </a:lnTo>
                  <a:lnTo>
                    <a:pt x="394" y="694"/>
                  </a:lnTo>
                  <a:lnTo>
                    <a:pt x="396" y="696"/>
                  </a:lnTo>
                  <a:lnTo>
                    <a:pt x="403" y="692"/>
                  </a:lnTo>
                  <a:lnTo>
                    <a:pt x="403" y="690"/>
                  </a:lnTo>
                  <a:lnTo>
                    <a:pt x="405" y="687"/>
                  </a:lnTo>
                  <a:lnTo>
                    <a:pt x="407" y="690"/>
                  </a:lnTo>
                  <a:lnTo>
                    <a:pt x="407" y="687"/>
                  </a:lnTo>
                  <a:lnTo>
                    <a:pt x="409" y="687"/>
                  </a:lnTo>
                  <a:lnTo>
                    <a:pt x="411" y="690"/>
                  </a:lnTo>
                  <a:lnTo>
                    <a:pt x="409" y="692"/>
                  </a:lnTo>
                  <a:lnTo>
                    <a:pt x="411" y="694"/>
                  </a:lnTo>
                  <a:lnTo>
                    <a:pt x="413" y="690"/>
                  </a:lnTo>
                  <a:lnTo>
                    <a:pt x="415" y="690"/>
                  </a:lnTo>
                  <a:lnTo>
                    <a:pt x="420" y="687"/>
                  </a:lnTo>
                  <a:lnTo>
                    <a:pt x="422" y="687"/>
                  </a:lnTo>
                  <a:lnTo>
                    <a:pt x="426" y="681"/>
                  </a:lnTo>
                  <a:lnTo>
                    <a:pt x="430" y="679"/>
                  </a:lnTo>
                  <a:lnTo>
                    <a:pt x="432" y="681"/>
                  </a:lnTo>
                  <a:lnTo>
                    <a:pt x="432" y="683"/>
                  </a:lnTo>
                  <a:lnTo>
                    <a:pt x="430" y="685"/>
                  </a:lnTo>
                  <a:lnTo>
                    <a:pt x="428" y="690"/>
                  </a:lnTo>
                  <a:lnTo>
                    <a:pt x="428" y="692"/>
                  </a:lnTo>
                  <a:lnTo>
                    <a:pt x="430" y="692"/>
                  </a:lnTo>
                  <a:lnTo>
                    <a:pt x="434" y="687"/>
                  </a:lnTo>
                  <a:lnTo>
                    <a:pt x="434" y="681"/>
                  </a:lnTo>
                  <a:lnTo>
                    <a:pt x="436" y="679"/>
                  </a:lnTo>
                  <a:lnTo>
                    <a:pt x="439" y="681"/>
                  </a:lnTo>
                  <a:lnTo>
                    <a:pt x="441" y="681"/>
                  </a:lnTo>
                  <a:lnTo>
                    <a:pt x="443" y="681"/>
                  </a:lnTo>
                  <a:lnTo>
                    <a:pt x="447" y="681"/>
                  </a:lnTo>
                  <a:lnTo>
                    <a:pt x="451" y="677"/>
                  </a:lnTo>
                  <a:lnTo>
                    <a:pt x="451" y="677"/>
                  </a:lnTo>
                  <a:lnTo>
                    <a:pt x="453" y="677"/>
                  </a:lnTo>
                  <a:lnTo>
                    <a:pt x="455" y="673"/>
                  </a:lnTo>
                  <a:lnTo>
                    <a:pt x="457" y="671"/>
                  </a:lnTo>
                  <a:lnTo>
                    <a:pt x="457" y="673"/>
                  </a:lnTo>
                  <a:lnTo>
                    <a:pt x="457" y="675"/>
                  </a:lnTo>
                  <a:lnTo>
                    <a:pt x="457" y="679"/>
                  </a:lnTo>
                  <a:lnTo>
                    <a:pt x="460" y="677"/>
                  </a:lnTo>
                  <a:lnTo>
                    <a:pt x="462" y="675"/>
                  </a:lnTo>
                  <a:lnTo>
                    <a:pt x="462" y="673"/>
                  </a:lnTo>
                  <a:lnTo>
                    <a:pt x="464" y="671"/>
                  </a:lnTo>
                  <a:lnTo>
                    <a:pt x="464" y="669"/>
                  </a:lnTo>
                  <a:lnTo>
                    <a:pt x="457" y="669"/>
                  </a:lnTo>
                  <a:lnTo>
                    <a:pt x="457" y="669"/>
                  </a:lnTo>
                  <a:lnTo>
                    <a:pt x="462" y="666"/>
                  </a:lnTo>
                  <a:lnTo>
                    <a:pt x="468" y="662"/>
                  </a:lnTo>
                  <a:lnTo>
                    <a:pt x="474" y="662"/>
                  </a:lnTo>
                  <a:lnTo>
                    <a:pt x="476" y="662"/>
                  </a:lnTo>
                  <a:lnTo>
                    <a:pt x="476" y="658"/>
                  </a:lnTo>
                  <a:lnTo>
                    <a:pt x="474" y="658"/>
                  </a:lnTo>
                  <a:lnTo>
                    <a:pt x="476" y="658"/>
                  </a:lnTo>
                  <a:lnTo>
                    <a:pt x="481" y="656"/>
                  </a:lnTo>
                  <a:lnTo>
                    <a:pt x="483" y="654"/>
                  </a:lnTo>
                  <a:lnTo>
                    <a:pt x="485" y="656"/>
                  </a:lnTo>
                  <a:lnTo>
                    <a:pt x="485" y="658"/>
                  </a:lnTo>
                  <a:lnTo>
                    <a:pt x="487" y="658"/>
                  </a:lnTo>
                  <a:lnTo>
                    <a:pt x="489" y="656"/>
                  </a:lnTo>
                  <a:lnTo>
                    <a:pt x="489" y="654"/>
                  </a:lnTo>
                  <a:lnTo>
                    <a:pt x="491" y="652"/>
                  </a:lnTo>
                  <a:lnTo>
                    <a:pt x="491" y="650"/>
                  </a:lnTo>
                  <a:lnTo>
                    <a:pt x="493" y="647"/>
                  </a:lnTo>
                  <a:lnTo>
                    <a:pt x="493" y="650"/>
                  </a:lnTo>
                  <a:lnTo>
                    <a:pt x="493" y="652"/>
                  </a:lnTo>
                  <a:lnTo>
                    <a:pt x="495" y="654"/>
                  </a:lnTo>
                  <a:lnTo>
                    <a:pt x="502" y="650"/>
                  </a:lnTo>
                  <a:lnTo>
                    <a:pt x="502" y="647"/>
                  </a:lnTo>
                  <a:lnTo>
                    <a:pt x="506" y="647"/>
                  </a:lnTo>
                  <a:lnTo>
                    <a:pt x="508" y="643"/>
                  </a:lnTo>
                  <a:lnTo>
                    <a:pt x="508" y="643"/>
                  </a:lnTo>
                  <a:lnTo>
                    <a:pt x="510" y="645"/>
                  </a:lnTo>
                  <a:lnTo>
                    <a:pt x="514" y="643"/>
                  </a:lnTo>
                  <a:lnTo>
                    <a:pt x="519" y="639"/>
                  </a:lnTo>
                  <a:lnTo>
                    <a:pt x="519" y="637"/>
                  </a:lnTo>
                  <a:lnTo>
                    <a:pt x="516" y="635"/>
                  </a:lnTo>
                  <a:lnTo>
                    <a:pt x="514" y="637"/>
                  </a:lnTo>
                  <a:lnTo>
                    <a:pt x="514" y="635"/>
                  </a:lnTo>
                  <a:lnTo>
                    <a:pt x="519" y="631"/>
                  </a:lnTo>
                  <a:lnTo>
                    <a:pt x="523" y="631"/>
                  </a:lnTo>
                  <a:lnTo>
                    <a:pt x="525" y="626"/>
                  </a:lnTo>
                  <a:lnTo>
                    <a:pt x="527" y="626"/>
                  </a:lnTo>
                  <a:lnTo>
                    <a:pt x="529" y="628"/>
                  </a:lnTo>
                  <a:lnTo>
                    <a:pt x="533" y="624"/>
                  </a:lnTo>
                  <a:lnTo>
                    <a:pt x="535" y="622"/>
                  </a:lnTo>
                  <a:lnTo>
                    <a:pt x="538" y="620"/>
                  </a:lnTo>
                  <a:lnTo>
                    <a:pt x="540" y="618"/>
                  </a:lnTo>
                  <a:lnTo>
                    <a:pt x="542" y="616"/>
                  </a:lnTo>
                  <a:lnTo>
                    <a:pt x="544" y="616"/>
                  </a:lnTo>
                  <a:lnTo>
                    <a:pt x="546" y="618"/>
                  </a:lnTo>
                  <a:lnTo>
                    <a:pt x="546" y="620"/>
                  </a:lnTo>
                  <a:lnTo>
                    <a:pt x="548" y="616"/>
                  </a:lnTo>
                  <a:lnTo>
                    <a:pt x="550" y="616"/>
                  </a:lnTo>
                  <a:lnTo>
                    <a:pt x="552" y="616"/>
                  </a:lnTo>
                  <a:lnTo>
                    <a:pt x="552" y="614"/>
                  </a:lnTo>
                  <a:lnTo>
                    <a:pt x="557" y="612"/>
                  </a:lnTo>
                  <a:lnTo>
                    <a:pt x="557" y="612"/>
                  </a:lnTo>
                  <a:lnTo>
                    <a:pt x="559" y="612"/>
                  </a:lnTo>
                  <a:lnTo>
                    <a:pt x="563" y="612"/>
                  </a:lnTo>
                  <a:lnTo>
                    <a:pt x="565" y="609"/>
                  </a:lnTo>
                  <a:lnTo>
                    <a:pt x="567" y="609"/>
                  </a:lnTo>
                  <a:lnTo>
                    <a:pt x="567" y="612"/>
                  </a:lnTo>
                  <a:lnTo>
                    <a:pt x="569" y="609"/>
                  </a:lnTo>
                  <a:lnTo>
                    <a:pt x="571" y="609"/>
                  </a:lnTo>
                  <a:lnTo>
                    <a:pt x="571" y="609"/>
                  </a:lnTo>
                  <a:lnTo>
                    <a:pt x="573" y="609"/>
                  </a:lnTo>
                  <a:lnTo>
                    <a:pt x="576" y="603"/>
                  </a:lnTo>
                  <a:lnTo>
                    <a:pt x="573" y="603"/>
                  </a:lnTo>
                  <a:lnTo>
                    <a:pt x="571" y="605"/>
                  </a:lnTo>
                  <a:lnTo>
                    <a:pt x="573" y="601"/>
                  </a:lnTo>
                  <a:lnTo>
                    <a:pt x="578" y="599"/>
                  </a:lnTo>
                  <a:lnTo>
                    <a:pt x="580" y="599"/>
                  </a:lnTo>
                  <a:lnTo>
                    <a:pt x="580" y="599"/>
                  </a:lnTo>
                  <a:lnTo>
                    <a:pt x="582" y="599"/>
                  </a:lnTo>
                  <a:lnTo>
                    <a:pt x="580" y="597"/>
                  </a:lnTo>
                  <a:lnTo>
                    <a:pt x="578" y="595"/>
                  </a:lnTo>
                  <a:lnTo>
                    <a:pt x="580" y="595"/>
                  </a:lnTo>
                  <a:lnTo>
                    <a:pt x="584" y="595"/>
                  </a:lnTo>
                  <a:lnTo>
                    <a:pt x="588" y="591"/>
                  </a:lnTo>
                  <a:lnTo>
                    <a:pt x="592" y="591"/>
                  </a:lnTo>
                  <a:lnTo>
                    <a:pt x="597" y="588"/>
                  </a:lnTo>
                  <a:lnTo>
                    <a:pt x="599" y="588"/>
                  </a:lnTo>
                  <a:lnTo>
                    <a:pt x="603" y="582"/>
                  </a:lnTo>
                  <a:lnTo>
                    <a:pt x="603" y="578"/>
                  </a:lnTo>
                  <a:lnTo>
                    <a:pt x="603" y="576"/>
                  </a:lnTo>
                  <a:lnTo>
                    <a:pt x="601" y="576"/>
                  </a:lnTo>
                  <a:lnTo>
                    <a:pt x="599" y="572"/>
                  </a:lnTo>
                  <a:lnTo>
                    <a:pt x="597" y="569"/>
                  </a:lnTo>
                  <a:lnTo>
                    <a:pt x="592" y="569"/>
                  </a:lnTo>
                  <a:lnTo>
                    <a:pt x="592" y="567"/>
                  </a:lnTo>
                  <a:lnTo>
                    <a:pt x="592" y="563"/>
                  </a:lnTo>
                  <a:lnTo>
                    <a:pt x="599" y="561"/>
                  </a:lnTo>
                  <a:lnTo>
                    <a:pt x="599" y="559"/>
                  </a:lnTo>
                  <a:lnTo>
                    <a:pt x="601" y="559"/>
                  </a:lnTo>
                  <a:lnTo>
                    <a:pt x="603" y="555"/>
                  </a:lnTo>
                  <a:lnTo>
                    <a:pt x="601" y="555"/>
                  </a:lnTo>
                  <a:lnTo>
                    <a:pt x="603" y="553"/>
                  </a:lnTo>
                  <a:lnTo>
                    <a:pt x="607" y="555"/>
                  </a:lnTo>
                  <a:lnTo>
                    <a:pt x="613" y="550"/>
                  </a:lnTo>
                  <a:lnTo>
                    <a:pt x="616" y="555"/>
                  </a:lnTo>
                  <a:lnTo>
                    <a:pt x="622" y="550"/>
                  </a:lnTo>
                  <a:lnTo>
                    <a:pt x="620" y="555"/>
                  </a:lnTo>
                  <a:lnTo>
                    <a:pt x="622" y="557"/>
                  </a:lnTo>
                  <a:lnTo>
                    <a:pt x="624" y="557"/>
                  </a:lnTo>
                  <a:lnTo>
                    <a:pt x="628" y="550"/>
                  </a:lnTo>
                  <a:lnTo>
                    <a:pt x="628" y="550"/>
                  </a:lnTo>
                  <a:lnTo>
                    <a:pt x="626" y="548"/>
                  </a:lnTo>
                  <a:lnTo>
                    <a:pt x="624" y="546"/>
                  </a:lnTo>
                  <a:lnTo>
                    <a:pt x="626" y="546"/>
                  </a:lnTo>
                  <a:lnTo>
                    <a:pt x="630" y="548"/>
                  </a:lnTo>
                  <a:lnTo>
                    <a:pt x="637" y="546"/>
                  </a:lnTo>
                  <a:lnTo>
                    <a:pt x="639" y="540"/>
                  </a:lnTo>
                  <a:lnTo>
                    <a:pt x="637" y="536"/>
                  </a:lnTo>
                  <a:lnTo>
                    <a:pt x="630" y="532"/>
                  </a:lnTo>
                  <a:lnTo>
                    <a:pt x="628" y="532"/>
                  </a:lnTo>
                  <a:lnTo>
                    <a:pt x="626" y="534"/>
                  </a:lnTo>
                  <a:lnTo>
                    <a:pt x="626" y="534"/>
                  </a:lnTo>
                  <a:lnTo>
                    <a:pt x="630" y="532"/>
                  </a:lnTo>
                  <a:lnTo>
                    <a:pt x="635" y="529"/>
                  </a:lnTo>
                  <a:lnTo>
                    <a:pt x="637" y="534"/>
                  </a:lnTo>
                  <a:lnTo>
                    <a:pt x="643" y="532"/>
                  </a:lnTo>
                  <a:lnTo>
                    <a:pt x="647" y="529"/>
                  </a:lnTo>
                  <a:lnTo>
                    <a:pt x="647" y="527"/>
                  </a:lnTo>
                  <a:lnTo>
                    <a:pt x="656" y="521"/>
                  </a:lnTo>
                  <a:lnTo>
                    <a:pt x="660" y="517"/>
                  </a:lnTo>
                  <a:lnTo>
                    <a:pt x="664" y="517"/>
                  </a:lnTo>
                  <a:lnTo>
                    <a:pt x="666" y="515"/>
                  </a:lnTo>
                  <a:lnTo>
                    <a:pt x="666" y="513"/>
                  </a:lnTo>
                  <a:lnTo>
                    <a:pt x="675" y="506"/>
                  </a:lnTo>
                  <a:lnTo>
                    <a:pt x="681" y="506"/>
                  </a:lnTo>
                  <a:lnTo>
                    <a:pt x="689" y="500"/>
                  </a:lnTo>
                  <a:lnTo>
                    <a:pt x="696" y="498"/>
                  </a:lnTo>
                  <a:lnTo>
                    <a:pt x="702" y="489"/>
                  </a:lnTo>
                  <a:lnTo>
                    <a:pt x="700" y="496"/>
                  </a:lnTo>
                  <a:lnTo>
                    <a:pt x="700" y="500"/>
                  </a:lnTo>
                  <a:lnTo>
                    <a:pt x="702" y="500"/>
                  </a:lnTo>
                  <a:lnTo>
                    <a:pt x="706" y="502"/>
                  </a:lnTo>
                  <a:lnTo>
                    <a:pt x="706" y="502"/>
                  </a:lnTo>
                  <a:lnTo>
                    <a:pt x="712" y="498"/>
                  </a:lnTo>
                  <a:lnTo>
                    <a:pt x="717" y="496"/>
                  </a:lnTo>
                  <a:lnTo>
                    <a:pt x="723" y="494"/>
                  </a:lnTo>
                  <a:lnTo>
                    <a:pt x="727" y="491"/>
                  </a:lnTo>
                  <a:lnTo>
                    <a:pt x="725" y="496"/>
                  </a:lnTo>
                  <a:lnTo>
                    <a:pt x="719" y="498"/>
                  </a:lnTo>
                  <a:lnTo>
                    <a:pt x="715" y="498"/>
                  </a:lnTo>
                  <a:lnTo>
                    <a:pt x="706" y="508"/>
                  </a:lnTo>
                  <a:lnTo>
                    <a:pt x="704" y="510"/>
                  </a:lnTo>
                  <a:lnTo>
                    <a:pt x="708" y="517"/>
                  </a:lnTo>
                  <a:lnTo>
                    <a:pt x="710" y="521"/>
                  </a:lnTo>
                  <a:lnTo>
                    <a:pt x="706" y="519"/>
                  </a:lnTo>
                  <a:lnTo>
                    <a:pt x="702" y="519"/>
                  </a:lnTo>
                  <a:lnTo>
                    <a:pt x="702" y="519"/>
                  </a:lnTo>
                  <a:lnTo>
                    <a:pt x="698" y="519"/>
                  </a:lnTo>
                  <a:lnTo>
                    <a:pt x="694" y="517"/>
                  </a:lnTo>
                  <a:lnTo>
                    <a:pt x="694" y="513"/>
                  </a:lnTo>
                  <a:lnTo>
                    <a:pt x="687" y="515"/>
                  </a:lnTo>
                  <a:lnTo>
                    <a:pt x="683" y="515"/>
                  </a:lnTo>
                  <a:lnTo>
                    <a:pt x="677" y="519"/>
                  </a:lnTo>
                  <a:lnTo>
                    <a:pt x="672" y="519"/>
                  </a:lnTo>
                  <a:lnTo>
                    <a:pt x="668" y="523"/>
                  </a:lnTo>
                  <a:lnTo>
                    <a:pt x="668" y="527"/>
                  </a:lnTo>
                  <a:lnTo>
                    <a:pt x="668" y="529"/>
                  </a:lnTo>
                  <a:lnTo>
                    <a:pt x="666" y="534"/>
                  </a:lnTo>
                  <a:lnTo>
                    <a:pt x="662" y="538"/>
                  </a:lnTo>
                  <a:lnTo>
                    <a:pt x="660" y="542"/>
                  </a:lnTo>
                  <a:lnTo>
                    <a:pt x="647" y="553"/>
                  </a:lnTo>
                  <a:lnTo>
                    <a:pt x="645" y="557"/>
                  </a:lnTo>
                  <a:lnTo>
                    <a:pt x="645" y="559"/>
                  </a:lnTo>
                  <a:lnTo>
                    <a:pt x="649" y="565"/>
                  </a:lnTo>
                  <a:lnTo>
                    <a:pt x="651" y="561"/>
                  </a:lnTo>
                  <a:lnTo>
                    <a:pt x="653" y="561"/>
                  </a:lnTo>
                  <a:lnTo>
                    <a:pt x="658" y="559"/>
                  </a:lnTo>
                  <a:lnTo>
                    <a:pt x="660" y="559"/>
                  </a:lnTo>
                  <a:lnTo>
                    <a:pt x="660" y="563"/>
                  </a:lnTo>
                  <a:lnTo>
                    <a:pt x="653" y="567"/>
                  </a:lnTo>
                  <a:lnTo>
                    <a:pt x="649" y="567"/>
                  </a:lnTo>
                  <a:lnTo>
                    <a:pt x="647" y="572"/>
                  </a:lnTo>
                  <a:lnTo>
                    <a:pt x="645" y="569"/>
                  </a:lnTo>
                  <a:lnTo>
                    <a:pt x="641" y="569"/>
                  </a:lnTo>
                  <a:lnTo>
                    <a:pt x="639" y="572"/>
                  </a:lnTo>
                  <a:lnTo>
                    <a:pt x="639" y="574"/>
                  </a:lnTo>
                  <a:lnTo>
                    <a:pt x="635" y="574"/>
                  </a:lnTo>
                  <a:lnTo>
                    <a:pt x="632" y="574"/>
                  </a:lnTo>
                  <a:lnTo>
                    <a:pt x="632" y="580"/>
                  </a:lnTo>
                  <a:lnTo>
                    <a:pt x="639" y="584"/>
                  </a:lnTo>
                  <a:lnTo>
                    <a:pt x="639" y="584"/>
                  </a:lnTo>
                  <a:lnTo>
                    <a:pt x="641" y="582"/>
                  </a:lnTo>
                  <a:lnTo>
                    <a:pt x="643" y="584"/>
                  </a:lnTo>
                  <a:lnTo>
                    <a:pt x="645" y="580"/>
                  </a:lnTo>
                  <a:lnTo>
                    <a:pt x="647" y="580"/>
                  </a:lnTo>
                  <a:lnTo>
                    <a:pt x="647" y="582"/>
                  </a:lnTo>
                  <a:lnTo>
                    <a:pt x="649" y="582"/>
                  </a:lnTo>
                  <a:lnTo>
                    <a:pt x="651" y="580"/>
                  </a:lnTo>
                  <a:lnTo>
                    <a:pt x="653" y="578"/>
                  </a:lnTo>
                  <a:lnTo>
                    <a:pt x="658" y="576"/>
                  </a:lnTo>
                  <a:lnTo>
                    <a:pt x="658" y="569"/>
                  </a:lnTo>
                  <a:lnTo>
                    <a:pt x="662" y="567"/>
                  </a:lnTo>
                  <a:lnTo>
                    <a:pt x="662" y="569"/>
                  </a:lnTo>
                  <a:lnTo>
                    <a:pt x="660" y="572"/>
                  </a:lnTo>
                  <a:lnTo>
                    <a:pt x="662" y="574"/>
                  </a:lnTo>
                  <a:lnTo>
                    <a:pt x="666" y="574"/>
                  </a:lnTo>
                  <a:lnTo>
                    <a:pt x="672" y="569"/>
                  </a:lnTo>
                  <a:lnTo>
                    <a:pt x="677" y="569"/>
                  </a:lnTo>
                  <a:lnTo>
                    <a:pt x="677" y="572"/>
                  </a:lnTo>
                  <a:lnTo>
                    <a:pt x="681" y="569"/>
                  </a:lnTo>
                  <a:lnTo>
                    <a:pt x="681" y="563"/>
                  </a:lnTo>
                  <a:lnTo>
                    <a:pt x="685" y="559"/>
                  </a:lnTo>
                  <a:lnTo>
                    <a:pt x="687" y="559"/>
                  </a:lnTo>
                  <a:lnTo>
                    <a:pt x="683" y="565"/>
                  </a:lnTo>
                  <a:lnTo>
                    <a:pt x="683" y="567"/>
                  </a:lnTo>
                  <a:lnTo>
                    <a:pt x="685" y="567"/>
                  </a:lnTo>
                  <a:lnTo>
                    <a:pt x="689" y="561"/>
                  </a:lnTo>
                  <a:lnTo>
                    <a:pt x="694" y="555"/>
                  </a:lnTo>
                  <a:lnTo>
                    <a:pt x="696" y="553"/>
                  </a:lnTo>
                  <a:lnTo>
                    <a:pt x="696" y="555"/>
                  </a:lnTo>
                  <a:lnTo>
                    <a:pt x="694" y="561"/>
                  </a:lnTo>
                  <a:lnTo>
                    <a:pt x="694" y="561"/>
                  </a:lnTo>
                  <a:lnTo>
                    <a:pt x="698" y="557"/>
                  </a:lnTo>
                  <a:lnTo>
                    <a:pt x="700" y="559"/>
                  </a:lnTo>
                  <a:lnTo>
                    <a:pt x="700" y="561"/>
                  </a:lnTo>
                  <a:lnTo>
                    <a:pt x="704" y="563"/>
                  </a:lnTo>
                  <a:lnTo>
                    <a:pt x="704" y="563"/>
                  </a:lnTo>
                  <a:lnTo>
                    <a:pt x="708" y="561"/>
                  </a:lnTo>
                  <a:lnTo>
                    <a:pt x="710" y="557"/>
                  </a:lnTo>
                  <a:lnTo>
                    <a:pt x="715" y="557"/>
                  </a:lnTo>
                  <a:lnTo>
                    <a:pt x="719" y="555"/>
                  </a:lnTo>
                  <a:lnTo>
                    <a:pt x="717" y="553"/>
                  </a:lnTo>
                  <a:lnTo>
                    <a:pt x="717" y="548"/>
                  </a:lnTo>
                  <a:lnTo>
                    <a:pt x="725" y="546"/>
                  </a:lnTo>
                  <a:lnTo>
                    <a:pt x="725" y="544"/>
                  </a:lnTo>
                  <a:lnTo>
                    <a:pt x="725" y="540"/>
                  </a:lnTo>
                  <a:lnTo>
                    <a:pt x="723" y="540"/>
                  </a:lnTo>
                  <a:lnTo>
                    <a:pt x="721" y="538"/>
                  </a:lnTo>
                  <a:lnTo>
                    <a:pt x="715" y="538"/>
                  </a:lnTo>
                  <a:lnTo>
                    <a:pt x="717" y="536"/>
                  </a:lnTo>
                  <a:lnTo>
                    <a:pt x="721" y="536"/>
                  </a:lnTo>
                  <a:lnTo>
                    <a:pt x="723" y="536"/>
                  </a:lnTo>
                  <a:lnTo>
                    <a:pt x="725" y="534"/>
                  </a:lnTo>
                  <a:lnTo>
                    <a:pt x="725" y="532"/>
                  </a:lnTo>
                  <a:lnTo>
                    <a:pt x="721" y="532"/>
                  </a:lnTo>
                  <a:lnTo>
                    <a:pt x="719" y="529"/>
                  </a:lnTo>
                  <a:lnTo>
                    <a:pt x="717" y="525"/>
                  </a:lnTo>
                  <a:lnTo>
                    <a:pt x="723" y="525"/>
                  </a:lnTo>
                  <a:lnTo>
                    <a:pt x="725" y="523"/>
                  </a:lnTo>
                  <a:lnTo>
                    <a:pt x="727" y="525"/>
                  </a:lnTo>
                  <a:lnTo>
                    <a:pt x="727" y="523"/>
                  </a:lnTo>
                  <a:lnTo>
                    <a:pt x="725" y="519"/>
                  </a:lnTo>
                  <a:lnTo>
                    <a:pt x="731" y="517"/>
                  </a:lnTo>
                  <a:lnTo>
                    <a:pt x="736" y="519"/>
                  </a:lnTo>
                  <a:lnTo>
                    <a:pt x="740" y="519"/>
                  </a:lnTo>
                  <a:lnTo>
                    <a:pt x="744" y="519"/>
                  </a:lnTo>
                  <a:lnTo>
                    <a:pt x="736" y="523"/>
                  </a:lnTo>
                  <a:lnTo>
                    <a:pt x="738" y="525"/>
                  </a:lnTo>
                  <a:lnTo>
                    <a:pt x="738" y="534"/>
                  </a:lnTo>
                  <a:lnTo>
                    <a:pt x="740" y="532"/>
                  </a:lnTo>
                  <a:lnTo>
                    <a:pt x="742" y="525"/>
                  </a:lnTo>
                  <a:lnTo>
                    <a:pt x="746" y="523"/>
                  </a:lnTo>
                  <a:lnTo>
                    <a:pt x="748" y="523"/>
                  </a:lnTo>
                  <a:lnTo>
                    <a:pt x="746" y="525"/>
                  </a:lnTo>
                  <a:lnTo>
                    <a:pt x="744" y="527"/>
                  </a:lnTo>
                  <a:lnTo>
                    <a:pt x="744" y="532"/>
                  </a:lnTo>
                  <a:lnTo>
                    <a:pt x="750" y="527"/>
                  </a:lnTo>
                  <a:lnTo>
                    <a:pt x="750" y="525"/>
                  </a:lnTo>
                  <a:lnTo>
                    <a:pt x="753" y="527"/>
                  </a:lnTo>
                  <a:lnTo>
                    <a:pt x="757" y="525"/>
                  </a:lnTo>
                  <a:lnTo>
                    <a:pt x="759" y="525"/>
                  </a:lnTo>
                  <a:lnTo>
                    <a:pt x="763" y="521"/>
                  </a:lnTo>
                  <a:lnTo>
                    <a:pt x="767" y="521"/>
                  </a:lnTo>
                  <a:lnTo>
                    <a:pt x="772" y="521"/>
                  </a:lnTo>
                  <a:lnTo>
                    <a:pt x="769" y="523"/>
                  </a:lnTo>
                  <a:lnTo>
                    <a:pt x="765" y="523"/>
                  </a:lnTo>
                  <a:lnTo>
                    <a:pt x="761" y="527"/>
                  </a:lnTo>
                  <a:lnTo>
                    <a:pt x="759" y="527"/>
                  </a:lnTo>
                  <a:lnTo>
                    <a:pt x="757" y="532"/>
                  </a:lnTo>
                  <a:lnTo>
                    <a:pt x="759" y="534"/>
                  </a:lnTo>
                  <a:lnTo>
                    <a:pt x="765" y="534"/>
                  </a:lnTo>
                  <a:lnTo>
                    <a:pt x="769" y="538"/>
                  </a:lnTo>
                  <a:lnTo>
                    <a:pt x="767" y="538"/>
                  </a:lnTo>
                  <a:lnTo>
                    <a:pt x="763" y="536"/>
                  </a:lnTo>
                  <a:lnTo>
                    <a:pt x="759" y="536"/>
                  </a:lnTo>
                  <a:lnTo>
                    <a:pt x="755" y="536"/>
                  </a:lnTo>
                  <a:lnTo>
                    <a:pt x="755" y="540"/>
                  </a:lnTo>
                  <a:lnTo>
                    <a:pt x="757" y="540"/>
                  </a:lnTo>
                  <a:lnTo>
                    <a:pt x="761" y="538"/>
                  </a:lnTo>
                  <a:lnTo>
                    <a:pt x="763" y="542"/>
                  </a:lnTo>
                  <a:lnTo>
                    <a:pt x="763" y="542"/>
                  </a:lnTo>
                  <a:lnTo>
                    <a:pt x="759" y="542"/>
                  </a:lnTo>
                  <a:lnTo>
                    <a:pt x="759" y="544"/>
                  </a:lnTo>
                  <a:lnTo>
                    <a:pt x="763" y="546"/>
                  </a:lnTo>
                  <a:lnTo>
                    <a:pt x="765" y="548"/>
                  </a:lnTo>
                  <a:lnTo>
                    <a:pt x="763" y="550"/>
                  </a:lnTo>
                  <a:lnTo>
                    <a:pt x="759" y="550"/>
                  </a:lnTo>
                  <a:lnTo>
                    <a:pt x="759" y="553"/>
                  </a:lnTo>
                  <a:lnTo>
                    <a:pt x="763" y="553"/>
                  </a:lnTo>
                  <a:lnTo>
                    <a:pt x="767" y="553"/>
                  </a:lnTo>
                  <a:lnTo>
                    <a:pt x="772" y="555"/>
                  </a:lnTo>
                  <a:lnTo>
                    <a:pt x="776" y="557"/>
                  </a:lnTo>
                  <a:lnTo>
                    <a:pt x="780" y="555"/>
                  </a:lnTo>
                  <a:lnTo>
                    <a:pt x="782" y="557"/>
                  </a:lnTo>
                  <a:lnTo>
                    <a:pt x="782" y="559"/>
                  </a:lnTo>
                  <a:lnTo>
                    <a:pt x="780" y="561"/>
                  </a:lnTo>
                  <a:lnTo>
                    <a:pt x="780" y="563"/>
                  </a:lnTo>
                  <a:lnTo>
                    <a:pt x="782" y="563"/>
                  </a:lnTo>
                  <a:lnTo>
                    <a:pt x="782" y="565"/>
                  </a:lnTo>
                  <a:lnTo>
                    <a:pt x="786" y="567"/>
                  </a:lnTo>
                  <a:lnTo>
                    <a:pt x="788" y="563"/>
                  </a:lnTo>
                  <a:lnTo>
                    <a:pt x="786" y="561"/>
                  </a:lnTo>
                  <a:lnTo>
                    <a:pt x="788" y="559"/>
                  </a:lnTo>
                  <a:lnTo>
                    <a:pt x="793" y="559"/>
                  </a:lnTo>
                  <a:lnTo>
                    <a:pt x="790" y="563"/>
                  </a:lnTo>
                  <a:lnTo>
                    <a:pt x="790" y="565"/>
                  </a:lnTo>
                  <a:lnTo>
                    <a:pt x="786" y="569"/>
                  </a:lnTo>
                  <a:lnTo>
                    <a:pt x="788" y="574"/>
                  </a:lnTo>
                  <a:lnTo>
                    <a:pt x="788" y="576"/>
                  </a:lnTo>
                  <a:lnTo>
                    <a:pt x="786" y="574"/>
                  </a:lnTo>
                  <a:lnTo>
                    <a:pt x="782" y="576"/>
                  </a:lnTo>
                  <a:lnTo>
                    <a:pt x="784" y="578"/>
                  </a:lnTo>
                  <a:lnTo>
                    <a:pt x="795" y="580"/>
                  </a:lnTo>
                  <a:lnTo>
                    <a:pt x="797" y="578"/>
                  </a:lnTo>
                  <a:lnTo>
                    <a:pt x="799" y="578"/>
                  </a:lnTo>
                  <a:lnTo>
                    <a:pt x="803" y="578"/>
                  </a:lnTo>
                  <a:lnTo>
                    <a:pt x="809" y="578"/>
                  </a:lnTo>
                  <a:lnTo>
                    <a:pt x="814" y="578"/>
                  </a:lnTo>
                  <a:lnTo>
                    <a:pt x="816" y="578"/>
                  </a:lnTo>
                  <a:lnTo>
                    <a:pt x="816" y="582"/>
                  </a:lnTo>
                  <a:lnTo>
                    <a:pt x="818" y="582"/>
                  </a:lnTo>
                  <a:lnTo>
                    <a:pt x="820" y="584"/>
                  </a:lnTo>
                  <a:lnTo>
                    <a:pt x="822" y="586"/>
                  </a:lnTo>
                  <a:lnTo>
                    <a:pt x="824" y="591"/>
                  </a:lnTo>
                  <a:lnTo>
                    <a:pt x="826" y="591"/>
                  </a:lnTo>
                  <a:lnTo>
                    <a:pt x="833" y="586"/>
                  </a:lnTo>
                  <a:lnTo>
                    <a:pt x="835" y="586"/>
                  </a:lnTo>
                  <a:lnTo>
                    <a:pt x="835" y="586"/>
                  </a:lnTo>
                  <a:lnTo>
                    <a:pt x="835" y="591"/>
                  </a:lnTo>
                  <a:lnTo>
                    <a:pt x="833" y="593"/>
                  </a:lnTo>
                  <a:lnTo>
                    <a:pt x="828" y="593"/>
                  </a:lnTo>
                  <a:lnTo>
                    <a:pt x="831" y="595"/>
                  </a:lnTo>
                  <a:lnTo>
                    <a:pt x="835" y="597"/>
                  </a:lnTo>
                  <a:lnTo>
                    <a:pt x="837" y="599"/>
                  </a:lnTo>
                  <a:lnTo>
                    <a:pt x="839" y="601"/>
                  </a:lnTo>
                  <a:lnTo>
                    <a:pt x="845" y="603"/>
                  </a:lnTo>
                  <a:lnTo>
                    <a:pt x="852" y="603"/>
                  </a:lnTo>
                  <a:lnTo>
                    <a:pt x="856" y="601"/>
                  </a:lnTo>
                  <a:lnTo>
                    <a:pt x="856" y="603"/>
                  </a:lnTo>
                  <a:lnTo>
                    <a:pt x="858" y="599"/>
                  </a:lnTo>
                  <a:lnTo>
                    <a:pt x="864" y="597"/>
                  </a:lnTo>
                  <a:lnTo>
                    <a:pt x="866" y="597"/>
                  </a:lnTo>
                  <a:lnTo>
                    <a:pt x="864" y="599"/>
                  </a:lnTo>
                  <a:lnTo>
                    <a:pt x="860" y="601"/>
                  </a:lnTo>
                  <a:lnTo>
                    <a:pt x="860" y="609"/>
                  </a:lnTo>
                  <a:lnTo>
                    <a:pt x="858" y="614"/>
                  </a:lnTo>
                  <a:lnTo>
                    <a:pt x="856" y="614"/>
                  </a:lnTo>
                  <a:lnTo>
                    <a:pt x="852" y="612"/>
                  </a:lnTo>
                  <a:lnTo>
                    <a:pt x="849" y="612"/>
                  </a:lnTo>
                  <a:lnTo>
                    <a:pt x="852" y="616"/>
                  </a:lnTo>
                  <a:lnTo>
                    <a:pt x="854" y="620"/>
                  </a:lnTo>
                  <a:lnTo>
                    <a:pt x="856" y="622"/>
                  </a:lnTo>
                  <a:lnTo>
                    <a:pt x="860" y="620"/>
                  </a:lnTo>
                  <a:lnTo>
                    <a:pt x="862" y="622"/>
                  </a:lnTo>
                  <a:lnTo>
                    <a:pt x="860" y="624"/>
                  </a:lnTo>
                  <a:lnTo>
                    <a:pt x="858" y="624"/>
                  </a:lnTo>
                  <a:lnTo>
                    <a:pt x="858" y="626"/>
                  </a:lnTo>
                  <a:lnTo>
                    <a:pt x="864" y="633"/>
                  </a:lnTo>
                  <a:lnTo>
                    <a:pt x="866" y="631"/>
                  </a:lnTo>
                  <a:lnTo>
                    <a:pt x="871" y="631"/>
                  </a:lnTo>
                  <a:lnTo>
                    <a:pt x="873" y="626"/>
                  </a:lnTo>
                  <a:lnTo>
                    <a:pt x="877" y="618"/>
                  </a:lnTo>
                  <a:lnTo>
                    <a:pt x="875" y="626"/>
                  </a:lnTo>
                  <a:lnTo>
                    <a:pt x="875" y="631"/>
                  </a:lnTo>
                  <a:lnTo>
                    <a:pt x="873" y="633"/>
                  </a:lnTo>
                  <a:lnTo>
                    <a:pt x="871" y="635"/>
                  </a:lnTo>
                  <a:lnTo>
                    <a:pt x="868" y="637"/>
                  </a:lnTo>
                  <a:lnTo>
                    <a:pt x="868" y="639"/>
                  </a:lnTo>
                  <a:lnTo>
                    <a:pt x="873" y="641"/>
                  </a:lnTo>
                  <a:lnTo>
                    <a:pt x="871" y="643"/>
                  </a:lnTo>
                  <a:lnTo>
                    <a:pt x="871" y="652"/>
                  </a:lnTo>
                  <a:lnTo>
                    <a:pt x="873" y="654"/>
                  </a:lnTo>
                  <a:lnTo>
                    <a:pt x="875" y="656"/>
                  </a:lnTo>
                  <a:lnTo>
                    <a:pt x="875" y="658"/>
                  </a:lnTo>
                  <a:lnTo>
                    <a:pt x="875" y="662"/>
                  </a:lnTo>
                  <a:lnTo>
                    <a:pt x="881" y="669"/>
                  </a:lnTo>
                  <a:lnTo>
                    <a:pt x="883" y="669"/>
                  </a:lnTo>
                  <a:lnTo>
                    <a:pt x="883" y="671"/>
                  </a:lnTo>
                  <a:lnTo>
                    <a:pt x="885" y="671"/>
                  </a:lnTo>
                  <a:lnTo>
                    <a:pt x="887" y="673"/>
                  </a:lnTo>
                  <a:lnTo>
                    <a:pt x="892" y="671"/>
                  </a:lnTo>
                  <a:lnTo>
                    <a:pt x="890" y="671"/>
                  </a:lnTo>
                  <a:lnTo>
                    <a:pt x="892" y="669"/>
                  </a:lnTo>
                  <a:lnTo>
                    <a:pt x="892" y="671"/>
                  </a:lnTo>
                  <a:lnTo>
                    <a:pt x="894" y="671"/>
                  </a:lnTo>
                  <a:lnTo>
                    <a:pt x="896" y="666"/>
                  </a:lnTo>
                  <a:lnTo>
                    <a:pt x="894" y="662"/>
                  </a:lnTo>
                  <a:lnTo>
                    <a:pt x="892" y="662"/>
                  </a:lnTo>
                  <a:lnTo>
                    <a:pt x="890" y="662"/>
                  </a:lnTo>
                  <a:lnTo>
                    <a:pt x="890" y="662"/>
                  </a:lnTo>
                  <a:lnTo>
                    <a:pt x="892" y="658"/>
                  </a:lnTo>
                  <a:lnTo>
                    <a:pt x="892" y="656"/>
                  </a:lnTo>
                  <a:lnTo>
                    <a:pt x="890" y="652"/>
                  </a:lnTo>
                  <a:lnTo>
                    <a:pt x="887" y="652"/>
                  </a:lnTo>
                  <a:lnTo>
                    <a:pt x="887" y="650"/>
                  </a:lnTo>
                  <a:lnTo>
                    <a:pt x="890" y="647"/>
                  </a:lnTo>
                  <a:lnTo>
                    <a:pt x="890" y="643"/>
                  </a:lnTo>
                  <a:lnTo>
                    <a:pt x="892" y="643"/>
                  </a:lnTo>
                  <a:lnTo>
                    <a:pt x="892" y="647"/>
                  </a:lnTo>
                  <a:lnTo>
                    <a:pt x="894" y="650"/>
                  </a:lnTo>
                  <a:lnTo>
                    <a:pt x="896" y="645"/>
                  </a:lnTo>
                  <a:lnTo>
                    <a:pt x="896" y="647"/>
                  </a:lnTo>
                  <a:lnTo>
                    <a:pt x="898" y="652"/>
                  </a:lnTo>
                  <a:lnTo>
                    <a:pt x="896" y="656"/>
                  </a:lnTo>
                  <a:lnTo>
                    <a:pt x="898" y="658"/>
                  </a:lnTo>
                  <a:lnTo>
                    <a:pt x="900" y="658"/>
                  </a:lnTo>
                  <a:lnTo>
                    <a:pt x="902" y="656"/>
                  </a:lnTo>
                  <a:lnTo>
                    <a:pt x="904" y="656"/>
                  </a:lnTo>
                  <a:lnTo>
                    <a:pt x="904" y="658"/>
                  </a:lnTo>
                  <a:lnTo>
                    <a:pt x="900" y="660"/>
                  </a:lnTo>
                  <a:lnTo>
                    <a:pt x="900" y="664"/>
                  </a:lnTo>
                  <a:lnTo>
                    <a:pt x="902" y="666"/>
                  </a:lnTo>
                  <a:lnTo>
                    <a:pt x="900" y="671"/>
                  </a:lnTo>
                  <a:lnTo>
                    <a:pt x="902" y="673"/>
                  </a:lnTo>
                  <a:lnTo>
                    <a:pt x="906" y="675"/>
                  </a:lnTo>
                  <a:lnTo>
                    <a:pt x="906" y="673"/>
                  </a:lnTo>
                  <a:lnTo>
                    <a:pt x="909" y="671"/>
                  </a:lnTo>
                  <a:lnTo>
                    <a:pt x="909" y="673"/>
                  </a:lnTo>
                  <a:lnTo>
                    <a:pt x="909" y="675"/>
                  </a:lnTo>
                  <a:lnTo>
                    <a:pt x="909" y="679"/>
                  </a:lnTo>
                  <a:lnTo>
                    <a:pt x="911" y="681"/>
                  </a:lnTo>
                  <a:lnTo>
                    <a:pt x="915" y="675"/>
                  </a:lnTo>
                  <a:lnTo>
                    <a:pt x="915" y="669"/>
                  </a:lnTo>
                  <a:lnTo>
                    <a:pt x="917" y="666"/>
                  </a:lnTo>
                  <a:lnTo>
                    <a:pt x="917" y="656"/>
                  </a:lnTo>
                  <a:lnTo>
                    <a:pt x="921" y="647"/>
                  </a:lnTo>
                  <a:lnTo>
                    <a:pt x="921" y="639"/>
                  </a:lnTo>
                  <a:lnTo>
                    <a:pt x="919" y="635"/>
                  </a:lnTo>
                  <a:lnTo>
                    <a:pt x="919" y="631"/>
                  </a:lnTo>
                  <a:lnTo>
                    <a:pt x="919" y="631"/>
                  </a:lnTo>
                  <a:lnTo>
                    <a:pt x="919" y="631"/>
                  </a:lnTo>
                  <a:lnTo>
                    <a:pt x="921" y="637"/>
                  </a:lnTo>
                  <a:lnTo>
                    <a:pt x="923" y="637"/>
                  </a:lnTo>
                  <a:lnTo>
                    <a:pt x="925" y="633"/>
                  </a:lnTo>
                  <a:lnTo>
                    <a:pt x="930" y="628"/>
                  </a:lnTo>
                  <a:lnTo>
                    <a:pt x="927" y="635"/>
                  </a:lnTo>
                  <a:lnTo>
                    <a:pt x="925" y="641"/>
                  </a:lnTo>
                  <a:lnTo>
                    <a:pt x="927" y="647"/>
                  </a:lnTo>
                  <a:lnTo>
                    <a:pt x="923" y="654"/>
                  </a:lnTo>
                  <a:lnTo>
                    <a:pt x="923" y="660"/>
                  </a:lnTo>
                  <a:lnTo>
                    <a:pt x="923" y="662"/>
                  </a:lnTo>
                  <a:lnTo>
                    <a:pt x="921" y="664"/>
                  </a:lnTo>
                  <a:lnTo>
                    <a:pt x="921" y="671"/>
                  </a:lnTo>
                  <a:lnTo>
                    <a:pt x="921" y="673"/>
                  </a:lnTo>
                  <a:lnTo>
                    <a:pt x="923" y="677"/>
                  </a:lnTo>
                  <a:lnTo>
                    <a:pt x="925" y="681"/>
                  </a:lnTo>
                  <a:lnTo>
                    <a:pt x="927" y="685"/>
                  </a:lnTo>
                  <a:lnTo>
                    <a:pt x="930" y="685"/>
                  </a:lnTo>
                  <a:lnTo>
                    <a:pt x="930" y="690"/>
                  </a:lnTo>
                  <a:lnTo>
                    <a:pt x="932" y="692"/>
                  </a:lnTo>
                  <a:lnTo>
                    <a:pt x="934" y="690"/>
                  </a:lnTo>
                  <a:lnTo>
                    <a:pt x="936" y="692"/>
                  </a:lnTo>
                  <a:lnTo>
                    <a:pt x="940" y="690"/>
                  </a:lnTo>
                  <a:lnTo>
                    <a:pt x="944" y="690"/>
                  </a:lnTo>
                  <a:lnTo>
                    <a:pt x="944" y="692"/>
                  </a:lnTo>
                  <a:lnTo>
                    <a:pt x="938" y="694"/>
                  </a:lnTo>
                  <a:lnTo>
                    <a:pt x="936" y="696"/>
                  </a:lnTo>
                  <a:lnTo>
                    <a:pt x="936" y="698"/>
                  </a:lnTo>
                  <a:lnTo>
                    <a:pt x="940" y="698"/>
                  </a:lnTo>
                  <a:lnTo>
                    <a:pt x="938" y="700"/>
                  </a:lnTo>
                  <a:lnTo>
                    <a:pt x="934" y="700"/>
                  </a:lnTo>
                  <a:lnTo>
                    <a:pt x="936" y="702"/>
                  </a:lnTo>
                  <a:lnTo>
                    <a:pt x="938" y="709"/>
                  </a:lnTo>
                  <a:lnTo>
                    <a:pt x="938" y="711"/>
                  </a:lnTo>
                  <a:lnTo>
                    <a:pt x="936" y="713"/>
                  </a:lnTo>
                  <a:lnTo>
                    <a:pt x="934" y="711"/>
                  </a:lnTo>
                  <a:lnTo>
                    <a:pt x="932" y="706"/>
                  </a:lnTo>
                  <a:lnTo>
                    <a:pt x="930" y="709"/>
                  </a:lnTo>
                  <a:lnTo>
                    <a:pt x="932" y="711"/>
                  </a:lnTo>
                  <a:lnTo>
                    <a:pt x="930" y="713"/>
                  </a:lnTo>
                  <a:lnTo>
                    <a:pt x="930" y="717"/>
                  </a:lnTo>
                  <a:lnTo>
                    <a:pt x="932" y="719"/>
                  </a:lnTo>
                  <a:lnTo>
                    <a:pt x="930" y="721"/>
                  </a:lnTo>
                  <a:lnTo>
                    <a:pt x="927" y="721"/>
                  </a:lnTo>
                  <a:lnTo>
                    <a:pt x="925" y="725"/>
                  </a:lnTo>
                  <a:lnTo>
                    <a:pt x="925" y="725"/>
                  </a:lnTo>
                  <a:lnTo>
                    <a:pt x="927" y="728"/>
                  </a:lnTo>
                  <a:lnTo>
                    <a:pt x="930" y="725"/>
                  </a:lnTo>
                  <a:lnTo>
                    <a:pt x="932" y="730"/>
                  </a:lnTo>
                  <a:lnTo>
                    <a:pt x="934" y="732"/>
                  </a:lnTo>
                  <a:lnTo>
                    <a:pt x="936" y="732"/>
                  </a:lnTo>
                  <a:lnTo>
                    <a:pt x="938" y="734"/>
                  </a:lnTo>
                  <a:lnTo>
                    <a:pt x="938" y="734"/>
                  </a:lnTo>
                  <a:lnTo>
                    <a:pt x="936" y="734"/>
                  </a:lnTo>
                  <a:lnTo>
                    <a:pt x="934" y="736"/>
                  </a:lnTo>
                  <a:lnTo>
                    <a:pt x="934" y="738"/>
                  </a:lnTo>
                  <a:lnTo>
                    <a:pt x="938" y="740"/>
                  </a:lnTo>
                  <a:lnTo>
                    <a:pt x="938" y="742"/>
                  </a:lnTo>
                  <a:lnTo>
                    <a:pt x="942" y="747"/>
                  </a:lnTo>
                  <a:lnTo>
                    <a:pt x="944" y="747"/>
                  </a:lnTo>
                  <a:lnTo>
                    <a:pt x="942" y="747"/>
                  </a:lnTo>
                  <a:lnTo>
                    <a:pt x="940" y="747"/>
                  </a:lnTo>
                  <a:lnTo>
                    <a:pt x="936" y="751"/>
                  </a:lnTo>
                  <a:lnTo>
                    <a:pt x="938" y="755"/>
                  </a:lnTo>
                  <a:lnTo>
                    <a:pt x="940" y="761"/>
                  </a:lnTo>
                  <a:lnTo>
                    <a:pt x="944" y="763"/>
                  </a:lnTo>
                  <a:lnTo>
                    <a:pt x="949" y="763"/>
                  </a:lnTo>
                  <a:lnTo>
                    <a:pt x="951" y="763"/>
                  </a:lnTo>
                  <a:lnTo>
                    <a:pt x="946" y="765"/>
                  </a:lnTo>
                  <a:lnTo>
                    <a:pt x="942" y="765"/>
                  </a:lnTo>
                  <a:lnTo>
                    <a:pt x="938" y="765"/>
                  </a:lnTo>
                  <a:lnTo>
                    <a:pt x="936" y="770"/>
                  </a:lnTo>
                  <a:lnTo>
                    <a:pt x="930" y="776"/>
                  </a:lnTo>
                  <a:lnTo>
                    <a:pt x="925" y="780"/>
                  </a:lnTo>
                  <a:lnTo>
                    <a:pt x="925" y="784"/>
                  </a:lnTo>
                  <a:lnTo>
                    <a:pt x="927" y="789"/>
                  </a:lnTo>
                  <a:lnTo>
                    <a:pt x="932" y="784"/>
                  </a:lnTo>
                  <a:lnTo>
                    <a:pt x="934" y="778"/>
                  </a:lnTo>
                  <a:lnTo>
                    <a:pt x="934" y="778"/>
                  </a:lnTo>
                  <a:lnTo>
                    <a:pt x="938" y="776"/>
                  </a:lnTo>
                  <a:lnTo>
                    <a:pt x="942" y="772"/>
                  </a:lnTo>
                  <a:lnTo>
                    <a:pt x="942" y="774"/>
                  </a:lnTo>
                  <a:lnTo>
                    <a:pt x="946" y="774"/>
                  </a:lnTo>
                  <a:lnTo>
                    <a:pt x="951" y="772"/>
                  </a:lnTo>
                  <a:lnTo>
                    <a:pt x="949" y="776"/>
                  </a:lnTo>
                  <a:lnTo>
                    <a:pt x="949" y="778"/>
                  </a:lnTo>
                  <a:lnTo>
                    <a:pt x="953" y="778"/>
                  </a:lnTo>
                  <a:lnTo>
                    <a:pt x="953" y="780"/>
                  </a:lnTo>
                  <a:lnTo>
                    <a:pt x="949" y="782"/>
                  </a:lnTo>
                  <a:lnTo>
                    <a:pt x="949" y="787"/>
                  </a:lnTo>
                  <a:lnTo>
                    <a:pt x="951" y="789"/>
                  </a:lnTo>
                  <a:lnTo>
                    <a:pt x="946" y="793"/>
                  </a:lnTo>
                  <a:lnTo>
                    <a:pt x="946" y="797"/>
                  </a:lnTo>
                  <a:lnTo>
                    <a:pt x="946" y="799"/>
                  </a:lnTo>
                  <a:lnTo>
                    <a:pt x="949" y="801"/>
                  </a:lnTo>
                  <a:lnTo>
                    <a:pt x="944" y="799"/>
                  </a:lnTo>
                  <a:lnTo>
                    <a:pt x="942" y="801"/>
                  </a:lnTo>
                  <a:lnTo>
                    <a:pt x="938" y="803"/>
                  </a:lnTo>
                  <a:lnTo>
                    <a:pt x="938" y="806"/>
                  </a:lnTo>
                  <a:lnTo>
                    <a:pt x="942" y="806"/>
                  </a:lnTo>
                  <a:lnTo>
                    <a:pt x="944" y="806"/>
                  </a:lnTo>
                  <a:lnTo>
                    <a:pt x="949" y="806"/>
                  </a:lnTo>
                  <a:lnTo>
                    <a:pt x="949" y="806"/>
                  </a:lnTo>
                  <a:lnTo>
                    <a:pt x="944" y="808"/>
                  </a:lnTo>
                  <a:lnTo>
                    <a:pt x="942" y="808"/>
                  </a:lnTo>
                  <a:lnTo>
                    <a:pt x="940" y="808"/>
                  </a:lnTo>
                  <a:lnTo>
                    <a:pt x="938" y="810"/>
                  </a:lnTo>
                  <a:lnTo>
                    <a:pt x="938" y="814"/>
                  </a:lnTo>
                  <a:lnTo>
                    <a:pt x="938" y="818"/>
                  </a:lnTo>
                  <a:lnTo>
                    <a:pt x="942" y="818"/>
                  </a:lnTo>
                  <a:lnTo>
                    <a:pt x="942" y="814"/>
                  </a:lnTo>
                  <a:lnTo>
                    <a:pt x="944" y="814"/>
                  </a:lnTo>
                  <a:lnTo>
                    <a:pt x="949" y="814"/>
                  </a:lnTo>
                  <a:lnTo>
                    <a:pt x="953" y="808"/>
                  </a:lnTo>
                  <a:lnTo>
                    <a:pt x="957" y="801"/>
                  </a:lnTo>
                  <a:lnTo>
                    <a:pt x="959" y="793"/>
                  </a:lnTo>
                  <a:lnTo>
                    <a:pt x="963" y="784"/>
                  </a:lnTo>
                  <a:lnTo>
                    <a:pt x="965" y="782"/>
                  </a:lnTo>
                  <a:lnTo>
                    <a:pt x="965" y="782"/>
                  </a:lnTo>
                  <a:lnTo>
                    <a:pt x="965" y="782"/>
                  </a:lnTo>
                  <a:close/>
                  <a:moveTo>
                    <a:pt x="906" y="806"/>
                  </a:moveTo>
                  <a:lnTo>
                    <a:pt x="904" y="803"/>
                  </a:lnTo>
                  <a:lnTo>
                    <a:pt x="906" y="799"/>
                  </a:lnTo>
                  <a:lnTo>
                    <a:pt x="906" y="803"/>
                  </a:lnTo>
                  <a:lnTo>
                    <a:pt x="906" y="806"/>
                  </a:lnTo>
                  <a:lnTo>
                    <a:pt x="906" y="806"/>
                  </a:lnTo>
                  <a:close/>
                  <a:moveTo>
                    <a:pt x="927" y="812"/>
                  </a:moveTo>
                  <a:lnTo>
                    <a:pt x="932" y="810"/>
                  </a:lnTo>
                  <a:lnTo>
                    <a:pt x="934" y="812"/>
                  </a:lnTo>
                  <a:lnTo>
                    <a:pt x="932" y="814"/>
                  </a:lnTo>
                  <a:lnTo>
                    <a:pt x="927" y="812"/>
                  </a:lnTo>
                  <a:lnTo>
                    <a:pt x="927" y="812"/>
                  </a:lnTo>
                  <a:close/>
                  <a:moveTo>
                    <a:pt x="930" y="801"/>
                  </a:moveTo>
                  <a:lnTo>
                    <a:pt x="932" y="799"/>
                  </a:lnTo>
                  <a:lnTo>
                    <a:pt x="934" y="803"/>
                  </a:lnTo>
                  <a:lnTo>
                    <a:pt x="932" y="808"/>
                  </a:lnTo>
                  <a:lnTo>
                    <a:pt x="927" y="806"/>
                  </a:lnTo>
                  <a:lnTo>
                    <a:pt x="930" y="803"/>
                  </a:lnTo>
                  <a:lnTo>
                    <a:pt x="930" y="801"/>
                  </a:lnTo>
                  <a:lnTo>
                    <a:pt x="930" y="801"/>
                  </a:lnTo>
                  <a:close/>
                  <a:moveTo>
                    <a:pt x="927" y="793"/>
                  </a:moveTo>
                  <a:lnTo>
                    <a:pt x="932" y="797"/>
                  </a:lnTo>
                  <a:lnTo>
                    <a:pt x="927" y="799"/>
                  </a:lnTo>
                  <a:lnTo>
                    <a:pt x="927" y="797"/>
                  </a:lnTo>
                  <a:lnTo>
                    <a:pt x="927" y="795"/>
                  </a:lnTo>
                  <a:lnTo>
                    <a:pt x="927" y="793"/>
                  </a:lnTo>
                  <a:lnTo>
                    <a:pt x="927" y="793"/>
                  </a:lnTo>
                  <a:close/>
                  <a:moveTo>
                    <a:pt x="932" y="791"/>
                  </a:moveTo>
                  <a:lnTo>
                    <a:pt x="936" y="789"/>
                  </a:lnTo>
                  <a:lnTo>
                    <a:pt x="936" y="787"/>
                  </a:lnTo>
                  <a:lnTo>
                    <a:pt x="938" y="780"/>
                  </a:lnTo>
                  <a:lnTo>
                    <a:pt x="942" y="778"/>
                  </a:lnTo>
                  <a:lnTo>
                    <a:pt x="942" y="778"/>
                  </a:lnTo>
                  <a:lnTo>
                    <a:pt x="946" y="776"/>
                  </a:lnTo>
                  <a:lnTo>
                    <a:pt x="949" y="780"/>
                  </a:lnTo>
                  <a:lnTo>
                    <a:pt x="946" y="787"/>
                  </a:lnTo>
                  <a:lnTo>
                    <a:pt x="946" y="789"/>
                  </a:lnTo>
                  <a:lnTo>
                    <a:pt x="942" y="797"/>
                  </a:lnTo>
                  <a:lnTo>
                    <a:pt x="936" y="801"/>
                  </a:lnTo>
                  <a:lnTo>
                    <a:pt x="934" y="799"/>
                  </a:lnTo>
                  <a:lnTo>
                    <a:pt x="936" y="795"/>
                  </a:lnTo>
                  <a:lnTo>
                    <a:pt x="940" y="793"/>
                  </a:lnTo>
                  <a:lnTo>
                    <a:pt x="940" y="791"/>
                  </a:lnTo>
                  <a:lnTo>
                    <a:pt x="934" y="793"/>
                  </a:lnTo>
                  <a:lnTo>
                    <a:pt x="932" y="791"/>
                  </a:lnTo>
                  <a:lnTo>
                    <a:pt x="932" y="791"/>
                  </a:lnTo>
                  <a:close/>
                  <a:moveTo>
                    <a:pt x="898" y="803"/>
                  </a:moveTo>
                  <a:lnTo>
                    <a:pt x="898" y="803"/>
                  </a:lnTo>
                  <a:lnTo>
                    <a:pt x="902" y="806"/>
                  </a:lnTo>
                  <a:lnTo>
                    <a:pt x="900" y="808"/>
                  </a:lnTo>
                  <a:lnTo>
                    <a:pt x="904" y="812"/>
                  </a:lnTo>
                  <a:lnTo>
                    <a:pt x="900" y="816"/>
                  </a:lnTo>
                  <a:lnTo>
                    <a:pt x="898" y="816"/>
                  </a:lnTo>
                  <a:lnTo>
                    <a:pt x="898" y="812"/>
                  </a:lnTo>
                  <a:lnTo>
                    <a:pt x="896" y="808"/>
                  </a:lnTo>
                  <a:lnTo>
                    <a:pt x="898" y="803"/>
                  </a:lnTo>
                  <a:lnTo>
                    <a:pt x="898" y="803"/>
                  </a:lnTo>
                  <a:close/>
                  <a:moveTo>
                    <a:pt x="898" y="799"/>
                  </a:moveTo>
                  <a:lnTo>
                    <a:pt x="900" y="797"/>
                  </a:lnTo>
                  <a:lnTo>
                    <a:pt x="900" y="797"/>
                  </a:lnTo>
                  <a:lnTo>
                    <a:pt x="902" y="801"/>
                  </a:lnTo>
                  <a:lnTo>
                    <a:pt x="900" y="801"/>
                  </a:lnTo>
                  <a:lnTo>
                    <a:pt x="898" y="799"/>
                  </a:lnTo>
                  <a:lnTo>
                    <a:pt x="898" y="799"/>
                  </a:lnTo>
                  <a:close/>
                  <a:moveTo>
                    <a:pt x="896" y="795"/>
                  </a:moveTo>
                  <a:lnTo>
                    <a:pt x="898" y="791"/>
                  </a:lnTo>
                  <a:lnTo>
                    <a:pt x="898" y="795"/>
                  </a:lnTo>
                  <a:lnTo>
                    <a:pt x="896" y="795"/>
                  </a:lnTo>
                  <a:lnTo>
                    <a:pt x="896" y="795"/>
                  </a:lnTo>
                  <a:close/>
                  <a:moveTo>
                    <a:pt x="894" y="789"/>
                  </a:moveTo>
                  <a:lnTo>
                    <a:pt x="896" y="789"/>
                  </a:lnTo>
                  <a:lnTo>
                    <a:pt x="892" y="793"/>
                  </a:lnTo>
                  <a:lnTo>
                    <a:pt x="894" y="789"/>
                  </a:lnTo>
                  <a:lnTo>
                    <a:pt x="894" y="789"/>
                  </a:lnTo>
                  <a:close/>
                  <a:moveTo>
                    <a:pt x="892" y="770"/>
                  </a:moveTo>
                  <a:lnTo>
                    <a:pt x="890" y="765"/>
                  </a:lnTo>
                  <a:lnTo>
                    <a:pt x="894" y="768"/>
                  </a:lnTo>
                  <a:lnTo>
                    <a:pt x="892" y="770"/>
                  </a:lnTo>
                  <a:lnTo>
                    <a:pt x="892" y="770"/>
                  </a:lnTo>
                  <a:close/>
                  <a:moveTo>
                    <a:pt x="902" y="774"/>
                  </a:moveTo>
                  <a:lnTo>
                    <a:pt x="904" y="774"/>
                  </a:lnTo>
                  <a:lnTo>
                    <a:pt x="904" y="776"/>
                  </a:lnTo>
                  <a:lnTo>
                    <a:pt x="902" y="776"/>
                  </a:lnTo>
                  <a:lnTo>
                    <a:pt x="902" y="774"/>
                  </a:lnTo>
                  <a:lnTo>
                    <a:pt x="902" y="774"/>
                  </a:lnTo>
                  <a:close/>
                  <a:moveTo>
                    <a:pt x="902" y="768"/>
                  </a:moveTo>
                  <a:lnTo>
                    <a:pt x="904" y="763"/>
                  </a:lnTo>
                  <a:lnTo>
                    <a:pt x="909" y="763"/>
                  </a:lnTo>
                  <a:lnTo>
                    <a:pt x="911" y="765"/>
                  </a:lnTo>
                  <a:lnTo>
                    <a:pt x="909" y="768"/>
                  </a:lnTo>
                  <a:lnTo>
                    <a:pt x="906" y="768"/>
                  </a:lnTo>
                  <a:lnTo>
                    <a:pt x="904" y="770"/>
                  </a:lnTo>
                  <a:lnTo>
                    <a:pt x="902" y="768"/>
                  </a:lnTo>
                  <a:lnTo>
                    <a:pt x="902" y="768"/>
                  </a:lnTo>
                  <a:close/>
                  <a:moveTo>
                    <a:pt x="911" y="772"/>
                  </a:moveTo>
                  <a:lnTo>
                    <a:pt x="913" y="765"/>
                  </a:lnTo>
                  <a:lnTo>
                    <a:pt x="913" y="761"/>
                  </a:lnTo>
                  <a:lnTo>
                    <a:pt x="909" y="759"/>
                  </a:lnTo>
                  <a:lnTo>
                    <a:pt x="911" y="757"/>
                  </a:lnTo>
                  <a:lnTo>
                    <a:pt x="915" y="757"/>
                  </a:lnTo>
                  <a:lnTo>
                    <a:pt x="917" y="761"/>
                  </a:lnTo>
                  <a:lnTo>
                    <a:pt x="915" y="765"/>
                  </a:lnTo>
                  <a:lnTo>
                    <a:pt x="915" y="768"/>
                  </a:lnTo>
                  <a:lnTo>
                    <a:pt x="917" y="770"/>
                  </a:lnTo>
                  <a:lnTo>
                    <a:pt x="917" y="770"/>
                  </a:lnTo>
                  <a:lnTo>
                    <a:pt x="921" y="772"/>
                  </a:lnTo>
                  <a:lnTo>
                    <a:pt x="921" y="778"/>
                  </a:lnTo>
                  <a:lnTo>
                    <a:pt x="919" y="778"/>
                  </a:lnTo>
                  <a:lnTo>
                    <a:pt x="923" y="782"/>
                  </a:lnTo>
                  <a:lnTo>
                    <a:pt x="923" y="784"/>
                  </a:lnTo>
                  <a:lnTo>
                    <a:pt x="919" y="784"/>
                  </a:lnTo>
                  <a:lnTo>
                    <a:pt x="919" y="784"/>
                  </a:lnTo>
                  <a:lnTo>
                    <a:pt x="917" y="789"/>
                  </a:lnTo>
                  <a:lnTo>
                    <a:pt x="921" y="791"/>
                  </a:lnTo>
                  <a:lnTo>
                    <a:pt x="923" y="795"/>
                  </a:lnTo>
                  <a:lnTo>
                    <a:pt x="919" y="797"/>
                  </a:lnTo>
                  <a:lnTo>
                    <a:pt x="919" y="799"/>
                  </a:lnTo>
                  <a:lnTo>
                    <a:pt x="921" y="797"/>
                  </a:lnTo>
                  <a:lnTo>
                    <a:pt x="923" y="799"/>
                  </a:lnTo>
                  <a:lnTo>
                    <a:pt x="923" y="801"/>
                  </a:lnTo>
                  <a:lnTo>
                    <a:pt x="919" y="803"/>
                  </a:lnTo>
                  <a:lnTo>
                    <a:pt x="917" y="806"/>
                  </a:lnTo>
                  <a:lnTo>
                    <a:pt x="915" y="808"/>
                  </a:lnTo>
                  <a:lnTo>
                    <a:pt x="917" y="808"/>
                  </a:lnTo>
                  <a:lnTo>
                    <a:pt x="919" y="810"/>
                  </a:lnTo>
                  <a:lnTo>
                    <a:pt x="917" y="812"/>
                  </a:lnTo>
                  <a:lnTo>
                    <a:pt x="919" y="814"/>
                  </a:lnTo>
                  <a:lnTo>
                    <a:pt x="917" y="816"/>
                  </a:lnTo>
                  <a:lnTo>
                    <a:pt x="913" y="816"/>
                  </a:lnTo>
                  <a:lnTo>
                    <a:pt x="911" y="814"/>
                  </a:lnTo>
                  <a:lnTo>
                    <a:pt x="913" y="812"/>
                  </a:lnTo>
                  <a:lnTo>
                    <a:pt x="909" y="808"/>
                  </a:lnTo>
                  <a:lnTo>
                    <a:pt x="909" y="806"/>
                  </a:lnTo>
                  <a:lnTo>
                    <a:pt x="913" y="803"/>
                  </a:lnTo>
                  <a:lnTo>
                    <a:pt x="911" y="801"/>
                  </a:lnTo>
                  <a:lnTo>
                    <a:pt x="911" y="799"/>
                  </a:lnTo>
                  <a:lnTo>
                    <a:pt x="913" y="797"/>
                  </a:lnTo>
                  <a:lnTo>
                    <a:pt x="913" y="795"/>
                  </a:lnTo>
                  <a:lnTo>
                    <a:pt x="909" y="795"/>
                  </a:lnTo>
                  <a:lnTo>
                    <a:pt x="909" y="797"/>
                  </a:lnTo>
                  <a:lnTo>
                    <a:pt x="906" y="795"/>
                  </a:lnTo>
                  <a:lnTo>
                    <a:pt x="904" y="795"/>
                  </a:lnTo>
                  <a:lnTo>
                    <a:pt x="902" y="793"/>
                  </a:lnTo>
                  <a:lnTo>
                    <a:pt x="904" y="791"/>
                  </a:lnTo>
                  <a:lnTo>
                    <a:pt x="906" y="791"/>
                  </a:lnTo>
                  <a:lnTo>
                    <a:pt x="906" y="789"/>
                  </a:lnTo>
                  <a:lnTo>
                    <a:pt x="906" y="787"/>
                  </a:lnTo>
                  <a:lnTo>
                    <a:pt x="911" y="784"/>
                  </a:lnTo>
                  <a:lnTo>
                    <a:pt x="911" y="782"/>
                  </a:lnTo>
                  <a:lnTo>
                    <a:pt x="909" y="782"/>
                  </a:lnTo>
                  <a:lnTo>
                    <a:pt x="906" y="782"/>
                  </a:lnTo>
                  <a:lnTo>
                    <a:pt x="906" y="780"/>
                  </a:lnTo>
                  <a:lnTo>
                    <a:pt x="906" y="778"/>
                  </a:lnTo>
                  <a:lnTo>
                    <a:pt x="911" y="778"/>
                  </a:lnTo>
                  <a:lnTo>
                    <a:pt x="911" y="774"/>
                  </a:lnTo>
                  <a:lnTo>
                    <a:pt x="911" y="772"/>
                  </a:lnTo>
                  <a:lnTo>
                    <a:pt x="911" y="772"/>
                  </a:lnTo>
                  <a:close/>
                  <a:moveTo>
                    <a:pt x="936" y="768"/>
                  </a:moveTo>
                  <a:lnTo>
                    <a:pt x="934" y="765"/>
                  </a:lnTo>
                  <a:lnTo>
                    <a:pt x="934" y="763"/>
                  </a:lnTo>
                  <a:lnTo>
                    <a:pt x="936" y="759"/>
                  </a:lnTo>
                  <a:lnTo>
                    <a:pt x="938" y="761"/>
                  </a:lnTo>
                  <a:lnTo>
                    <a:pt x="938" y="765"/>
                  </a:lnTo>
                  <a:lnTo>
                    <a:pt x="936" y="768"/>
                  </a:lnTo>
                  <a:lnTo>
                    <a:pt x="936" y="768"/>
                  </a:lnTo>
                  <a:close/>
                  <a:moveTo>
                    <a:pt x="927" y="772"/>
                  </a:moveTo>
                  <a:lnTo>
                    <a:pt x="930" y="765"/>
                  </a:lnTo>
                  <a:lnTo>
                    <a:pt x="932" y="768"/>
                  </a:lnTo>
                  <a:lnTo>
                    <a:pt x="932" y="772"/>
                  </a:lnTo>
                  <a:lnTo>
                    <a:pt x="930" y="774"/>
                  </a:lnTo>
                  <a:lnTo>
                    <a:pt x="927" y="772"/>
                  </a:lnTo>
                  <a:lnTo>
                    <a:pt x="927" y="772"/>
                  </a:lnTo>
                  <a:close/>
                  <a:moveTo>
                    <a:pt x="925" y="768"/>
                  </a:moveTo>
                  <a:lnTo>
                    <a:pt x="925" y="765"/>
                  </a:lnTo>
                  <a:lnTo>
                    <a:pt x="932" y="761"/>
                  </a:lnTo>
                  <a:lnTo>
                    <a:pt x="932" y="763"/>
                  </a:lnTo>
                  <a:lnTo>
                    <a:pt x="930" y="765"/>
                  </a:lnTo>
                  <a:lnTo>
                    <a:pt x="927" y="770"/>
                  </a:lnTo>
                  <a:lnTo>
                    <a:pt x="925" y="768"/>
                  </a:lnTo>
                  <a:lnTo>
                    <a:pt x="925" y="768"/>
                  </a:lnTo>
                  <a:close/>
                  <a:moveTo>
                    <a:pt x="921" y="759"/>
                  </a:moveTo>
                  <a:lnTo>
                    <a:pt x="923" y="755"/>
                  </a:lnTo>
                  <a:lnTo>
                    <a:pt x="930" y="755"/>
                  </a:lnTo>
                  <a:lnTo>
                    <a:pt x="930" y="757"/>
                  </a:lnTo>
                  <a:lnTo>
                    <a:pt x="925" y="763"/>
                  </a:lnTo>
                  <a:lnTo>
                    <a:pt x="923" y="761"/>
                  </a:lnTo>
                  <a:lnTo>
                    <a:pt x="921" y="759"/>
                  </a:lnTo>
                  <a:lnTo>
                    <a:pt x="921" y="759"/>
                  </a:lnTo>
                  <a:close/>
                  <a:moveTo>
                    <a:pt x="925" y="749"/>
                  </a:moveTo>
                  <a:lnTo>
                    <a:pt x="930" y="742"/>
                  </a:lnTo>
                  <a:lnTo>
                    <a:pt x="932" y="742"/>
                  </a:lnTo>
                  <a:lnTo>
                    <a:pt x="934" y="749"/>
                  </a:lnTo>
                  <a:lnTo>
                    <a:pt x="932" y="751"/>
                  </a:lnTo>
                  <a:lnTo>
                    <a:pt x="927" y="753"/>
                  </a:lnTo>
                  <a:lnTo>
                    <a:pt x="925" y="751"/>
                  </a:lnTo>
                  <a:lnTo>
                    <a:pt x="925" y="749"/>
                  </a:lnTo>
                  <a:lnTo>
                    <a:pt x="925" y="749"/>
                  </a:lnTo>
                  <a:close/>
                  <a:moveTo>
                    <a:pt x="913" y="753"/>
                  </a:moveTo>
                  <a:lnTo>
                    <a:pt x="913" y="749"/>
                  </a:lnTo>
                  <a:lnTo>
                    <a:pt x="915" y="740"/>
                  </a:lnTo>
                  <a:lnTo>
                    <a:pt x="917" y="738"/>
                  </a:lnTo>
                  <a:lnTo>
                    <a:pt x="913" y="736"/>
                  </a:lnTo>
                  <a:lnTo>
                    <a:pt x="915" y="732"/>
                  </a:lnTo>
                  <a:lnTo>
                    <a:pt x="913" y="730"/>
                  </a:lnTo>
                  <a:lnTo>
                    <a:pt x="913" y="728"/>
                  </a:lnTo>
                  <a:lnTo>
                    <a:pt x="919" y="728"/>
                  </a:lnTo>
                  <a:lnTo>
                    <a:pt x="923" y="732"/>
                  </a:lnTo>
                  <a:lnTo>
                    <a:pt x="925" y="732"/>
                  </a:lnTo>
                  <a:lnTo>
                    <a:pt x="930" y="736"/>
                  </a:lnTo>
                  <a:lnTo>
                    <a:pt x="930" y="740"/>
                  </a:lnTo>
                  <a:lnTo>
                    <a:pt x="925" y="744"/>
                  </a:lnTo>
                  <a:lnTo>
                    <a:pt x="923" y="747"/>
                  </a:lnTo>
                  <a:lnTo>
                    <a:pt x="923" y="740"/>
                  </a:lnTo>
                  <a:lnTo>
                    <a:pt x="921" y="742"/>
                  </a:lnTo>
                  <a:lnTo>
                    <a:pt x="921" y="747"/>
                  </a:lnTo>
                  <a:lnTo>
                    <a:pt x="919" y="749"/>
                  </a:lnTo>
                  <a:lnTo>
                    <a:pt x="921" y="751"/>
                  </a:lnTo>
                  <a:lnTo>
                    <a:pt x="919" y="753"/>
                  </a:lnTo>
                  <a:lnTo>
                    <a:pt x="917" y="751"/>
                  </a:lnTo>
                  <a:lnTo>
                    <a:pt x="915" y="755"/>
                  </a:lnTo>
                  <a:lnTo>
                    <a:pt x="913" y="753"/>
                  </a:lnTo>
                  <a:lnTo>
                    <a:pt x="913" y="753"/>
                  </a:lnTo>
                  <a:close/>
                  <a:moveTo>
                    <a:pt x="902" y="749"/>
                  </a:moveTo>
                  <a:lnTo>
                    <a:pt x="900" y="747"/>
                  </a:lnTo>
                  <a:lnTo>
                    <a:pt x="902" y="742"/>
                  </a:lnTo>
                  <a:lnTo>
                    <a:pt x="900" y="740"/>
                  </a:lnTo>
                  <a:lnTo>
                    <a:pt x="900" y="736"/>
                  </a:lnTo>
                  <a:lnTo>
                    <a:pt x="902" y="734"/>
                  </a:lnTo>
                  <a:lnTo>
                    <a:pt x="906" y="736"/>
                  </a:lnTo>
                  <a:lnTo>
                    <a:pt x="906" y="732"/>
                  </a:lnTo>
                  <a:lnTo>
                    <a:pt x="909" y="732"/>
                  </a:lnTo>
                  <a:lnTo>
                    <a:pt x="911" y="736"/>
                  </a:lnTo>
                  <a:lnTo>
                    <a:pt x="909" y="738"/>
                  </a:lnTo>
                  <a:lnTo>
                    <a:pt x="911" y="742"/>
                  </a:lnTo>
                  <a:lnTo>
                    <a:pt x="913" y="738"/>
                  </a:lnTo>
                  <a:lnTo>
                    <a:pt x="913" y="740"/>
                  </a:lnTo>
                  <a:lnTo>
                    <a:pt x="911" y="749"/>
                  </a:lnTo>
                  <a:lnTo>
                    <a:pt x="904" y="755"/>
                  </a:lnTo>
                  <a:lnTo>
                    <a:pt x="904" y="759"/>
                  </a:lnTo>
                  <a:lnTo>
                    <a:pt x="902" y="761"/>
                  </a:lnTo>
                  <a:lnTo>
                    <a:pt x="898" y="763"/>
                  </a:lnTo>
                  <a:lnTo>
                    <a:pt x="900" y="759"/>
                  </a:lnTo>
                  <a:lnTo>
                    <a:pt x="898" y="757"/>
                  </a:lnTo>
                  <a:lnTo>
                    <a:pt x="896" y="763"/>
                  </a:lnTo>
                  <a:lnTo>
                    <a:pt x="894" y="761"/>
                  </a:lnTo>
                  <a:lnTo>
                    <a:pt x="896" y="759"/>
                  </a:lnTo>
                  <a:lnTo>
                    <a:pt x="898" y="755"/>
                  </a:lnTo>
                  <a:lnTo>
                    <a:pt x="896" y="753"/>
                  </a:lnTo>
                  <a:lnTo>
                    <a:pt x="898" y="751"/>
                  </a:lnTo>
                  <a:lnTo>
                    <a:pt x="900" y="753"/>
                  </a:lnTo>
                  <a:lnTo>
                    <a:pt x="902" y="751"/>
                  </a:lnTo>
                  <a:lnTo>
                    <a:pt x="902" y="749"/>
                  </a:lnTo>
                  <a:lnTo>
                    <a:pt x="902" y="749"/>
                  </a:lnTo>
                  <a:close/>
                  <a:moveTo>
                    <a:pt x="900" y="713"/>
                  </a:moveTo>
                  <a:lnTo>
                    <a:pt x="902" y="713"/>
                  </a:lnTo>
                  <a:lnTo>
                    <a:pt x="902" y="717"/>
                  </a:lnTo>
                  <a:lnTo>
                    <a:pt x="900" y="713"/>
                  </a:lnTo>
                  <a:lnTo>
                    <a:pt x="900" y="713"/>
                  </a:lnTo>
                  <a:close/>
                  <a:moveTo>
                    <a:pt x="890" y="715"/>
                  </a:moveTo>
                  <a:lnTo>
                    <a:pt x="894" y="713"/>
                  </a:lnTo>
                  <a:lnTo>
                    <a:pt x="896" y="711"/>
                  </a:lnTo>
                  <a:lnTo>
                    <a:pt x="898" y="713"/>
                  </a:lnTo>
                  <a:lnTo>
                    <a:pt x="900" y="717"/>
                  </a:lnTo>
                  <a:lnTo>
                    <a:pt x="900" y="723"/>
                  </a:lnTo>
                  <a:lnTo>
                    <a:pt x="898" y="730"/>
                  </a:lnTo>
                  <a:lnTo>
                    <a:pt x="898" y="732"/>
                  </a:lnTo>
                  <a:lnTo>
                    <a:pt x="896" y="740"/>
                  </a:lnTo>
                  <a:lnTo>
                    <a:pt x="894" y="742"/>
                  </a:lnTo>
                  <a:lnTo>
                    <a:pt x="892" y="747"/>
                  </a:lnTo>
                  <a:lnTo>
                    <a:pt x="892" y="753"/>
                  </a:lnTo>
                  <a:lnTo>
                    <a:pt x="892" y="755"/>
                  </a:lnTo>
                  <a:lnTo>
                    <a:pt x="890" y="755"/>
                  </a:lnTo>
                  <a:lnTo>
                    <a:pt x="887" y="753"/>
                  </a:lnTo>
                  <a:lnTo>
                    <a:pt x="890" y="751"/>
                  </a:lnTo>
                  <a:lnTo>
                    <a:pt x="887" y="749"/>
                  </a:lnTo>
                  <a:lnTo>
                    <a:pt x="885" y="742"/>
                  </a:lnTo>
                  <a:lnTo>
                    <a:pt x="887" y="740"/>
                  </a:lnTo>
                  <a:lnTo>
                    <a:pt x="890" y="740"/>
                  </a:lnTo>
                  <a:lnTo>
                    <a:pt x="892" y="738"/>
                  </a:lnTo>
                  <a:lnTo>
                    <a:pt x="892" y="736"/>
                  </a:lnTo>
                  <a:lnTo>
                    <a:pt x="890" y="738"/>
                  </a:lnTo>
                  <a:lnTo>
                    <a:pt x="887" y="738"/>
                  </a:lnTo>
                  <a:lnTo>
                    <a:pt x="887" y="736"/>
                  </a:lnTo>
                  <a:lnTo>
                    <a:pt x="890" y="734"/>
                  </a:lnTo>
                  <a:lnTo>
                    <a:pt x="890" y="732"/>
                  </a:lnTo>
                  <a:lnTo>
                    <a:pt x="885" y="732"/>
                  </a:lnTo>
                  <a:lnTo>
                    <a:pt x="885" y="730"/>
                  </a:lnTo>
                  <a:lnTo>
                    <a:pt x="890" y="730"/>
                  </a:lnTo>
                  <a:lnTo>
                    <a:pt x="892" y="725"/>
                  </a:lnTo>
                  <a:lnTo>
                    <a:pt x="892" y="721"/>
                  </a:lnTo>
                  <a:lnTo>
                    <a:pt x="894" y="719"/>
                  </a:lnTo>
                  <a:lnTo>
                    <a:pt x="892" y="717"/>
                  </a:lnTo>
                  <a:lnTo>
                    <a:pt x="890" y="715"/>
                  </a:lnTo>
                  <a:lnTo>
                    <a:pt x="890" y="715"/>
                  </a:lnTo>
                  <a:close/>
                  <a:moveTo>
                    <a:pt x="883" y="715"/>
                  </a:moveTo>
                  <a:lnTo>
                    <a:pt x="885" y="713"/>
                  </a:lnTo>
                  <a:lnTo>
                    <a:pt x="887" y="717"/>
                  </a:lnTo>
                  <a:lnTo>
                    <a:pt x="885" y="719"/>
                  </a:lnTo>
                  <a:lnTo>
                    <a:pt x="885" y="723"/>
                  </a:lnTo>
                  <a:lnTo>
                    <a:pt x="883" y="723"/>
                  </a:lnTo>
                  <a:lnTo>
                    <a:pt x="881" y="721"/>
                  </a:lnTo>
                  <a:lnTo>
                    <a:pt x="883" y="719"/>
                  </a:lnTo>
                  <a:lnTo>
                    <a:pt x="883" y="719"/>
                  </a:lnTo>
                  <a:lnTo>
                    <a:pt x="883" y="715"/>
                  </a:lnTo>
                  <a:lnTo>
                    <a:pt x="883" y="715"/>
                  </a:lnTo>
                  <a:close/>
                  <a:moveTo>
                    <a:pt x="902" y="725"/>
                  </a:moveTo>
                  <a:lnTo>
                    <a:pt x="904" y="721"/>
                  </a:lnTo>
                  <a:lnTo>
                    <a:pt x="904" y="717"/>
                  </a:lnTo>
                  <a:lnTo>
                    <a:pt x="906" y="713"/>
                  </a:lnTo>
                  <a:lnTo>
                    <a:pt x="913" y="713"/>
                  </a:lnTo>
                  <a:lnTo>
                    <a:pt x="911" y="711"/>
                  </a:lnTo>
                  <a:lnTo>
                    <a:pt x="913" y="709"/>
                  </a:lnTo>
                  <a:lnTo>
                    <a:pt x="909" y="706"/>
                  </a:lnTo>
                  <a:lnTo>
                    <a:pt x="911" y="700"/>
                  </a:lnTo>
                  <a:lnTo>
                    <a:pt x="913" y="696"/>
                  </a:lnTo>
                  <a:lnTo>
                    <a:pt x="915" y="683"/>
                  </a:lnTo>
                  <a:lnTo>
                    <a:pt x="917" y="677"/>
                  </a:lnTo>
                  <a:lnTo>
                    <a:pt x="919" y="679"/>
                  </a:lnTo>
                  <a:lnTo>
                    <a:pt x="919" y="683"/>
                  </a:lnTo>
                  <a:lnTo>
                    <a:pt x="923" y="687"/>
                  </a:lnTo>
                  <a:lnTo>
                    <a:pt x="925" y="690"/>
                  </a:lnTo>
                  <a:lnTo>
                    <a:pt x="927" y="704"/>
                  </a:lnTo>
                  <a:lnTo>
                    <a:pt x="925" y="711"/>
                  </a:lnTo>
                  <a:lnTo>
                    <a:pt x="923" y="709"/>
                  </a:lnTo>
                  <a:lnTo>
                    <a:pt x="923" y="700"/>
                  </a:lnTo>
                  <a:lnTo>
                    <a:pt x="921" y="692"/>
                  </a:lnTo>
                  <a:lnTo>
                    <a:pt x="921" y="696"/>
                  </a:lnTo>
                  <a:lnTo>
                    <a:pt x="921" y="709"/>
                  </a:lnTo>
                  <a:lnTo>
                    <a:pt x="919" y="711"/>
                  </a:lnTo>
                  <a:lnTo>
                    <a:pt x="919" y="715"/>
                  </a:lnTo>
                  <a:lnTo>
                    <a:pt x="917" y="717"/>
                  </a:lnTo>
                  <a:lnTo>
                    <a:pt x="915" y="715"/>
                  </a:lnTo>
                  <a:lnTo>
                    <a:pt x="913" y="721"/>
                  </a:lnTo>
                  <a:lnTo>
                    <a:pt x="909" y="725"/>
                  </a:lnTo>
                  <a:lnTo>
                    <a:pt x="904" y="728"/>
                  </a:lnTo>
                  <a:lnTo>
                    <a:pt x="902" y="725"/>
                  </a:lnTo>
                  <a:lnTo>
                    <a:pt x="902" y="725"/>
                  </a:lnTo>
                  <a:close/>
                  <a:moveTo>
                    <a:pt x="892" y="679"/>
                  </a:moveTo>
                  <a:lnTo>
                    <a:pt x="898" y="677"/>
                  </a:lnTo>
                  <a:lnTo>
                    <a:pt x="902" y="679"/>
                  </a:lnTo>
                  <a:lnTo>
                    <a:pt x="902" y="683"/>
                  </a:lnTo>
                  <a:lnTo>
                    <a:pt x="900" y="685"/>
                  </a:lnTo>
                  <a:lnTo>
                    <a:pt x="900" y="687"/>
                  </a:lnTo>
                  <a:lnTo>
                    <a:pt x="902" y="685"/>
                  </a:lnTo>
                  <a:lnTo>
                    <a:pt x="906" y="685"/>
                  </a:lnTo>
                  <a:lnTo>
                    <a:pt x="911" y="687"/>
                  </a:lnTo>
                  <a:lnTo>
                    <a:pt x="911" y="692"/>
                  </a:lnTo>
                  <a:lnTo>
                    <a:pt x="906" y="692"/>
                  </a:lnTo>
                  <a:lnTo>
                    <a:pt x="909" y="694"/>
                  </a:lnTo>
                  <a:lnTo>
                    <a:pt x="906" y="696"/>
                  </a:lnTo>
                  <a:lnTo>
                    <a:pt x="902" y="696"/>
                  </a:lnTo>
                  <a:lnTo>
                    <a:pt x="900" y="692"/>
                  </a:lnTo>
                  <a:lnTo>
                    <a:pt x="896" y="687"/>
                  </a:lnTo>
                  <a:lnTo>
                    <a:pt x="896" y="687"/>
                  </a:lnTo>
                  <a:lnTo>
                    <a:pt x="900" y="696"/>
                  </a:lnTo>
                  <a:lnTo>
                    <a:pt x="900" y="700"/>
                  </a:lnTo>
                  <a:lnTo>
                    <a:pt x="904" y="700"/>
                  </a:lnTo>
                  <a:lnTo>
                    <a:pt x="906" y="702"/>
                  </a:lnTo>
                  <a:lnTo>
                    <a:pt x="904" y="704"/>
                  </a:lnTo>
                  <a:lnTo>
                    <a:pt x="904" y="711"/>
                  </a:lnTo>
                  <a:lnTo>
                    <a:pt x="902" y="711"/>
                  </a:lnTo>
                  <a:lnTo>
                    <a:pt x="898" y="706"/>
                  </a:lnTo>
                  <a:lnTo>
                    <a:pt x="898" y="702"/>
                  </a:lnTo>
                  <a:lnTo>
                    <a:pt x="892" y="694"/>
                  </a:lnTo>
                  <a:lnTo>
                    <a:pt x="892" y="698"/>
                  </a:lnTo>
                  <a:lnTo>
                    <a:pt x="894" y="704"/>
                  </a:lnTo>
                  <a:lnTo>
                    <a:pt x="894" y="709"/>
                  </a:lnTo>
                  <a:lnTo>
                    <a:pt x="892" y="711"/>
                  </a:lnTo>
                  <a:lnTo>
                    <a:pt x="887" y="711"/>
                  </a:lnTo>
                  <a:lnTo>
                    <a:pt x="885" y="706"/>
                  </a:lnTo>
                  <a:lnTo>
                    <a:pt x="887" y="704"/>
                  </a:lnTo>
                  <a:lnTo>
                    <a:pt x="885" y="702"/>
                  </a:lnTo>
                  <a:lnTo>
                    <a:pt x="885" y="698"/>
                  </a:lnTo>
                  <a:lnTo>
                    <a:pt x="883" y="694"/>
                  </a:lnTo>
                  <a:lnTo>
                    <a:pt x="885" y="690"/>
                  </a:lnTo>
                  <a:lnTo>
                    <a:pt x="887" y="692"/>
                  </a:lnTo>
                  <a:lnTo>
                    <a:pt x="890" y="690"/>
                  </a:lnTo>
                  <a:lnTo>
                    <a:pt x="887" y="687"/>
                  </a:lnTo>
                  <a:lnTo>
                    <a:pt x="885" y="683"/>
                  </a:lnTo>
                  <a:lnTo>
                    <a:pt x="887" y="679"/>
                  </a:lnTo>
                  <a:lnTo>
                    <a:pt x="890" y="681"/>
                  </a:lnTo>
                  <a:lnTo>
                    <a:pt x="892" y="681"/>
                  </a:lnTo>
                  <a:lnTo>
                    <a:pt x="892" y="679"/>
                  </a:lnTo>
                  <a:lnTo>
                    <a:pt x="892" y="679"/>
                  </a:lnTo>
                  <a:close/>
                  <a:moveTo>
                    <a:pt x="894" y="675"/>
                  </a:moveTo>
                  <a:lnTo>
                    <a:pt x="896" y="673"/>
                  </a:lnTo>
                  <a:lnTo>
                    <a:pt x="898" y="675"/>
                  </a:lnTo>
                  <a:lnTo>
                    <a:pt x="896" y="677"/>
                  </a:lnTo>
                  <a:lnTo>
                    <a:pt x="894" y="675"/>
                  </a:lnTo>
                  <a:lnTo>
                    <a:pt x="894" y="675"/>
                  </a:lnTo>
                  <a:close/>
                  <a:moveTo>
                    <a:pt x="297" y="428"/>
                  </a:moveTo>
                  <a:lnTo>
                    <a:pt x="297" y="428"/>
                  </a:lnTo>
                  <a:lnTo>
                    <a:pt x="297" y="426"/>
                  </a:lnTo>
                  <a:lnTo>
                    <a:pt x="299" y="428"/>
                  </a:lnTo>
                  <a:lnTo>
                    <a:pt x="297" y="428"/>
                  </a:lnTo>
                  <a:lnTo>
                    <a:pt x="297" y="428"/>
                  </a:lnTo>
                  <a:close/>
                  <a:moveTo>
                    <a:pt x="297" y="432"/>
                  </a:moveTo>
                  <a:lnTo>
                    <a:pt x="299" y="432"/>
                  </a:lnTo>
                  <a:lnTo>
                    <a:pt x="299" y="437"/>
                  </a:lnTo>
                  <a:lnTo>
                    <a:pt x="304" y="443"/>
                  </a:lnTo>
                  <a:lnTo>
                    <a:pt x="304" y="445"/>
                  </a:lnTo>
                  <a:lnTo>
                    <a:pt x="297" y="441"/>
                  </a:lnTo>
                  <a:lnTo>
                    <a:pt x="295" y="437"/>
                  </a:lnTo>
                  <a:lnTo>
                    <a:pt x="295" y="432"/>
                  </a:lnTo>
                  <a:lnTo>
                    <a:pt x="295" y="432"/>
                  </a:lnTo>
                  <a:lnTo>
                    <a:pt x="297" y="432"/>
                  </a:lnTo>
                  <a:lnTo>
                    <a:pt x="297" y="432"/>
                  </a:lnTo>
                  <a:close/>
                  <a:moveTo>
                    <a:pt x="504" y="365"/>
                  </a:moveTo>
                  <a:lnTo>
                    <a:pt x="502" y="369"/>
                  </a:lnTo>
                  <a:lnTo>
                    <a:pt x="502" y="378"/>
                  </a:lnTo>
                  <a:lnTo>
                    <a:pt x="498" y="376"/>
                  </a:lnTo>
                  <a:lnTo>
                    <a:pt x="498" y="373"/>
                  </a:lnTo>
                  <a:lnTo>
                    <a:pt x="495" y="371"/>
                  </a:lnTo>
                  <a:lnTo>
                    <a:pt x="491" y="373"/>
                  </a:lnTo>
                  <a:lnTo>
                    <a:pt x="487" y="371"/>
                  </a:lnTo>
                  <a:lnTo>
                    <a:pt x="487" y="367"/>
                  </a:lnTo>
                  <a:lnTo>
                    <a:pt x="498" y="357"/>
                  </a:lnTo>
                  <a:lnTo>
                    <a:pt x="502" y="354"/>
                  </a:lnTo>
                  <a:lnTo>
                    <a:pt x="504" y="357"/>
                  </a:lnTo>
                  <a:lnTo>
                    <a:pt x="504" y="365"/>
                  </a:lnTo>
                  <a:lnTo>
                    <a:pt x="504" y="365"/>
                  </a:lnTo>
                  <a:close/>
                  <a:moveTo>
                    <a:pt x="508" y="365"/>
                  </a:moveTo>
                  <a:lnTo>
                    <a:pt x="508" y="365"/>
                  </a:lnTo>
                  <a:lnTo>
                    <a:pt x="508" y="363"/>
                  </a:lnTo>
                  <a:lnTo>
                    <a:pt x="510" y="361"/>
                  </a:lnTo>
                  <a:lnTo>
                    <a:pt x="508" y="357"/>
                  </a:lnTo>
                  <a:lnTo>
                    <a:pt x="508" y="354"/>
                  </a:lnTo>
                  <a:lnTo>
                    <a:pt x="504" y="350"/>
                  </a:lnTo>
                  <a:lnTo>
                    <a:pt x="508" y="350"/>
                  </a:lnTo>
                  <a:lnTo>
                    <a:pt x="514" y="348"/>
                  </a:lnTo>
                  <a:lnTo>
                    <a:pt x="521" y="352"/>
                  </a:lnTo>
                  <a:lnTo>
                    <a:pt x="523" y="357"/>
                  </a:lnTo>
                  <a:lnTo>
                    <a:pt x="519" y="359"/>
                  </a:lnTo>
                  <a:lnTo>
                    <a:pt x="510" y="365"/>
                  </a:lnTo>
                  <a:lnTo>
                    <a:pt x="508" y="365"/>
                  </a:lnTo>
                  <a:lnTo>
                    <a:pt x="508" y="365"/>
                  </a:lnTo>
                  <a:close/>
                  <a:moveTo>
                    <a:pt x="546" y="340"/>
                  </a:moveTo>
                  <a:lnTo>
                    <a:pt x="546" y="338"/>
                  </a:lnTo>
                  <a:lnTo>
                    <a:pt x="552" y="338"/>
                  </a:lnTo>
                  <a:lnTo>
                    <a:pt x="554" y="340"/>
                  </a:lnTo>
                  <a:lnTo>
                    <a:pt x="552" y="344"/>
                  </a:lnTo>
                  <a:lnTo>
                    <a:pt x="550" y="344"/>
                  </a:lnTo>
                  <a:lnTo>
                    <a:pt x="546" y="340"/>
                  </a:lnTo>
                  <a:lnTo>
                    <a:pt x="546" y="340"/>
                  </a:lnTo>
                  <a:close/>
                  <a:moveTo>
                    <a:pt x="748" y="532"/>
                  </a:moveTo>
                  <a:lnTo>
                    <a:pt x="750" y="529"/>
                  </a:lnTo>
                  <a:lnTo>
                    <a:pt x="753" y="529"/>
                  </a:lnTo>
                  <a:lnTo>
                    <a:pt x="750" y="532"/>
                  </a:lnTo>
                  <a:lnTo>
                    <a:pt x="748" y="532"/>
                  </a:lnTo>
                  <a:lnTo>
                    <a:pt x="748" y="532"/>
                  </a:lnTo>
                  <a:close/>
                  <a:moveTo>
                    <a:pt x="729" y="591"/>
                  </a:moveTo>
                  <a:lnTo>
                    <a:pt x="734" y="588"/>
                  </a:lnTo>
                  <a:lnTo>
                    <a:pt x="736" y="591"/>
                  </a:lnTo>
                  <a:lnTo>
                    <a:pt x="729" y="591"/>
                  </a:lnTo>
                  <a:lnTo>
                    <a:pt x="729" y="591"/>
                  </a:lnTo>
                  <a:close/>
                  <a:moveTo>
                    <a:pt x="774" y="580"/>
                  </a:moveTo>
                  <a:lnTo>
                    <a:pt x="778" y="578"/>
                  </a:lnTo>
                  <a:lnTo>
                    <a:pt x="780" y="578"/>
                  </a:lnTo>
                  <a:lnTo>
                    <a:pt x="776" y="582"/>
                  </a:lnTo>
                  <a:lnTo>
                    <a:pt x="774" y="584"/>
                  </a:lnTo>
                  <a:lnTo>
                    <a:pt x="774" y="580"/>
                  </a:lnTo>
                  <a:lnTo>
                    <a:pt x="774" y="580"/>
                  </a:lnTo>
                  <a:close/>
                  <a:moveTo>
                    <a:pt x="742" y="540"/>
                  </a:moveTo>
                  <a:lnTo>
                    <a:pt x="742" y="536"/>
                  </a:lnTo>
                  <a:lnTo>
                    <a:pt x="744" y="538"/>
                  </a:lnTo>
                  <a:lnTo>
                    <a:pt x="744" y="540"/>
                  </a:lnTo>
                  <a:lnTo>
                    <a:pt x="742" y="540"/>
                  </a:lnTo>
                  <a:lnTo>
                    <a:pt x="742" y="540"/>
                  </a:lnTo>
                  <a:close/>
                  <a:moveTo>
                    <a:pt x="746" y="555"/>
                  </a:moveTo>
                  <a:lnTo>
                    <a:pt x="746" y="548"/>
                  </a:lnTo>
                  <a:lnTo>
                    <a:pt x="748" y="546"/>
                  </a:lnTo>
                  <a:lnTo>
                    <a:pt x="750" y="548"/>
                  </a:lnTo>
                  <a:lnTo>
                    <a:pt x="750" y="553"/>
                  </a:lnTo>
                  <a:lnTo>
                    <a:pt x="755" y="553"/>
                  </a:lnTo>
                  <a:lnTo>
                    <a:pt x="755" y="555"/>
                  </a:lnTo>
                  <a:lnTo>
                    <a:pt x="753" y="557"/>
                  </a:lnTo>
                  <a:lnTo>
                    <a:pt x="746" y="555"/>
                  </a:lnTo>
                  <a:lnTo>
                    <a:pt x="746" y="555"/>
                  </a:lnTo>
                  <a:close/>
                  <a:moveTo>
                    <a:pt x="715" y="572"/>
                  </a:moveTo>
                  <a:lnTo>
                    <a:pt x="717" y="572"/>
                  </a:lnTo>
                  <a:lnTo>
                    <a:pt x="719" y="569"/>
                  </a:lnTo>
                  <a:lnTo>
                    <a:pt x="719" y="567"/>
                  </a:lnTo>
                  <a:lnTo>
                    <a:pt x="727" y="561"/>
                  </a:lnTo>
                  <a:lnTo>
                    <a:pt x="729" y="561"/>
                  </a:lnTo>
                  <a:lnTo>
                    <a:pt x="734" y="557"/>
                  </a:lnTo>
                  <a:lnTo>
                    <a:pt x="736" y="555"/>
                  </a:lnTo>
                  <a:lnTo>
                    <a:pt x="740" y="550"/>
                  </a:lnTo>
                  <a:lnTo>
                    <a:pt x="740" y="553"/>
                  </a:lnTo>
                  <a:lnTo>
                    <a:pt x="740" y="555"/>
                  </a:lnTo>
                  <a:lnTo>
                    <a:pt x="742" y="557"/>
                  </a:lnTo>
                  <a:lnTo>
                    <a:pt x="740" y="559"/>
                  </a:lnTo>
                  <a:lnTo>
                    <a:pt x="736" y="559"/>
                  </a:lnTo>
                  <a:lnTo>
                    <a:pt x="729" y="567"/>
                  </a:lnTo>
                  <a:lnTo>
                    <a:pt x="725" y="567"/>
                  </a:lnTo>
                  <a:lnTo>
                    <a:pt x="725" y="569"/>
                  </a:lnTo>
                  <a:lnTo>
                    <a:pt x="725" y="572"/>
                  </a:lnTo>
                  <a:lnTo>
                    <a:pt x="721" y="572"/>
                  </a:lnTo>
                  <a:lnTo>
                    <a:pt x="719" y="574"/>
                  </a:lnTo>
                  <a:lnTo>
                    <a:pt x="715" y="574"/>
                  </a:lnTo>
                  <a:lnTo>
                    <a:pt x="715" y="572"/>
                  </a:lnTo>
                  <a:lnTo>
                    <a:pt x="715" y="572"/>
                  </a:lnTo>
                  <a:close/>
                  <a:moveTo>
                    <a:pt x="712" y="563"/>
                  </a:moveTo>
                  <a:lnTo>
                    <a:pt x="719" y="559"/>
                  </a:lnTo>
                  <a:lnTo>
                    <a:pt x="719" y="563"/>
                  </a:lnTo>
                  <a:lnTo>
                    <a:pt x="715" y="565"/>
                  </a:lnTo>
                  <a:lnTo>
                    <a:pt x="715" y="565"/>
                  </a:lnTo>
                  <a:lnTo>
                    <a:pt x="712" y="563"/>
                  </a:lnTo>
                  <a:lnTo>
                    <a:pt x="712" y="563"/>
                  </a:lnTo>
                  <a:close/>
                  <a:moveTo>
                    <a:pt x="723" y="555"/>
                  </a:moveTo>
                  <a:lnTo>
                    <a:pt x="729" y="548"/>
                  </a:lnTo>
                  <a:lnTo>
                    <a:pt x="729" y="546"/>
                  </a:lnTo>
                  <a:lnTo>
                    <a:pt x="731" y="544"/>
                  </a:lnTo>
                  <a:lnTo>
                    <a:pt x="734" y="544"/>
                  </a:lnTo>
                  <a:lnTo>
                    <a:pt x="736" y="544"/>
                  </a:lnTo>
                  <a:lnTo>
                    <a:pt x="731" y="548"/>
                  </a:lnTo>
                  <a:lnTo>
                    <a:pt x="731" y="550"/>
                  </a:lnTo>
                  <a:lnTo>
                    <a:pt x="727" y="555"/>
                  </a:lnTo>
                  <a:lnTo>
                    <a:pt x="727" y="557"/>
                  </a:lnTo>
                  <a:lnTo>
                    <a:pt x="725" y="557"/>
                  </a:lnTo>
                  <a:lnTo>
                    <a:pt x="723" y="555"/>
                  </a:lnTo>
                  <a:lnTo>
                    <a:pt x="723" y="555"/>
                  </a:lnTo>
                  <a:close/>
                  <a:moveTo>
                    <a:pt x="729" y="529"/>
                  </a:moveTo>
                  <a:lnTo>
                    <a:pt x="731" y="525"/>
                  </a:lnTo>
                  <a:lnTo>
                    <a:pt x="734" y="527"/>
                  </a:lnTo>
                  <a:lnTo>
                    <a:pt x="734" y="529"/>
                  </a:lnTo>
                  <a:lnTo>
                    <a:pt x="734" y="532"/>
                  </a:lnTo>
                  <a:lnTo>
                    <a:pt x="734" y="534"/>
                  </a:lnTo>
                  <a:lnTo>
                    <a:pt x="729" y="529"/>
                  </a:lnTo>
                  <a:lnTo>
                    <a:pt x="729" y="529"/>
                  </a:lnTo>
                  <a:close/>
                  <a:moveTo>
                    <a:pt x="489" y="251"/>
                  </a:moveTo>
                  <a:lnTo>
                    <a:pt x="489" y="251"/>
                  </a:lnTo>
                  <a:lnTo>
                    <a:pt x="491" y="251"/>
                  </a:lnTo>
                  <a:lnTo>
                    <a:pt x="495" y="251"/>
                  </a:lnTo>
                  <a:lnTo>
                    <a:pt x="491" y="253"/>
                  </a:lnTo>
                  <a:lnTo>
                    <a:pt x="489" y="251"/>
                  </a:lnTo>
                  <a:lnTo>
                    <a:pt x="489" y="251"/>
                  </a:lnTo>
                  <a:close/>
                  <a:moveTo>
                    <a:pt x="411" y="335"/>
                  </a:moveTo>
                  <a:lnTo>
                    <a:pt x="415" y="329"/>
                  </a:lnTo>
                  <a:lnTo>
                    <a:pt x="415" y="325"/>
                  </a:lnTo>
                  <a:lnTo>
                    <a:pt x="409" y="323"/>
                  </a:lnTo>
                  <a:lnTo>
                    <a:pt x="411" y="317"/>
                  </a:lnTo>
                  <a:lnTo>
                    <a:pt x="409" y="310"/>
                  </a:lnTo>
                  <a:lnTo>
                    <a:pt x="405" y="308"/>
                  </a:lnTo>
                  <a:lnTo>
                    <a:pt x="398" y="308"/>
                  </a:lnTo>
                  <a:lnTo>
                    <a:pt x="396" y="310"/>
                  </a:lnTo>
                  <a:lnTo>
                    <a:pt x="392" y="310"/>
                  </a:lnTo>
                  <a:lnTo>
                    <a:pt x="390" y="306"/>
                  </a:lnTo>
                  <a:lnTo>
                    <a:pt x="390" y="302"/>
                  </a:lnTo>
                  <a:lnTo>
                    <a:pt x="398" y="293"/>
                  </a:lnTo>
                  <a:lnTo>
                    <a:pt x="403" y="285"/>
                  </a:lnTo>
                  <a:lnTo>
                    <a:pt x="405" y="285"/>
                  </a:lnTo>
                  <a:lnTo>
                    <a:pt x="405" y="293"/>
                  </a:lnTo>
                  <a:lnTo>
                    <a:pt x="403" y="295"/>
                  </a:lnTo>
                  <a:lnTo>
                    <a:pt x="407" y="298"/>
                  </a:lnTo>
                  <a:lnTo>
                    <a:pt x="407" y="300"/>
                  </a:lnTo>
                  <a:lnTo>
                    <a:pt x="411" y="300"/>
                  </a:lnTo>
                  <a:lnTo>
                    <a:pt x="413" y="298"/>
                  </a:lnTo>
                  <a:lnTo>
                    <a:pt x="422" y="300"/>
                  </a:lnTo>
                  <a:lnTo>
                    <a:pt x="426" y="302"/>
                  </a:lnTo>
                  <a:lnTo>
                    <a:pt x="426" y="306"/>
                  </a:lnTo>
                  <a:lnTo>
                    <a:pt x="422" y="308"/>
                  </a:lnTo>
                  <a:lnTo>
                    <a:pt x="426" y="312"/>
                  </a:lnTo>
                  <a:lnTo>
                    <a:pt x="428" y="314"/>
                  </a:lnTo>
                  <a:lnTo>
                    <a:pt x="428" y="319"/>
                  </a:lnTo>
                  <a:lnTo>
                    <a:pt x="436" y="325"/>
                  </a:lnTo>
                  <a:lnTo>
                    <a:pt x="436" y="329"/>
                  </a:lnTo>
                  <a:lnTo>
                    <a:pt x="434" y="331"/>
                  </a:lnTo>
                  <a:lnTo>
                    <a:pt x="428" y="329"/>
                  </a:lnTo>
                  <a:lnTo>
                    <a:pt x="426" y="329"/>
                  </a:lnTo>
                  <a:lnTo>
                    <a:pt x="426" y="331"/>
                  </a:lnTo>
                  <a:lnTo>
                    <a:pt x="422" y="331"/>
                  </a:lnTo>
                  <a:lnTo>
                    <a:pt x="415" y="335"/>
                  </a:lnTo>
                  <a:lnTo>
                    <a:pt x="411" y="335"/>
                  </a:lnTo>
                  <a:lnTo>
                    <a:pt x="411" y="335"/>
                  </a:lnTo>
                  <a:close/>
                  <a:moveTo>
                    <a:pt x="386" y="470"/>
                  </a:moveTo>
                  <a:lnTo>
                    <a:pt x="390" y="470"/>
                  </a:lnTo>
                  <a:lnTo>
                    <a:pt x="394" y="470"/>
                  </a:lnTo>
                  <a:lnTo>
                    <a:pt x="398" y="470"/>
                  </a:lnTo>
                  <a:lnTo>
                    <a:pt x="403" y="472"/>
                  </a:lnTo>
                  <a:lnTo>
                    <a:pt x="407" y="468"/>
                  </a:lnTo>
                  <a:lnTo>
                    <a:pt x="411" y="466"/>
                  </a:lnTo>
                  <a:lnTo>
                    <a:pt x="411" y="470"/>
                  </a:lnTo>
                  <a:lnTo>
                    <a:pt x="415" y="472"/>
                  </a:lnTo>
                  <a:lnTo>
                    <a:pt x="417" y="477"/>
                  </a:lnTo>
                  <a:lnTo>
                    <a:pt x="413" y="483"/>
                  </a:lnTo>
                  <a:lnTo>
                    <a:pt x="411" y="487"/>
                  </a:lnTo>
                  <a:lnTo>
                    <a:pt x="407" y="487"/>
                  </a:lnTo>
                  <a:lnTo>
                    <a:pt x="403" y="485"/>
                  </a:lnTo>
                  <a:lnTo>
                    <a:pt x="398" y="487"/>
                  </a:lnTo>
                  <a:lnTo>
                    <a:pt x="396" y="485"/>
                  </a:lnTo>
                  <a:lnTo>
                    <a:pt x="392" y="485"/>
                  </a:lnTo>
                  <a:lnTo>
                    <a:pt x="388" y="477"/>
                  </a:lnTo>
                  <a:lnTo>
                    <a:pt x="386" y="470"/>
                  </a:lnTo>
                  <a:lnTo>
                    <a:pt x="386" y="470"/>
                  </a:lnTo>
                  <a:close/>
                  <a:moveTo>
                    <a:pt x="649" y="532"/>
                  </a:moveTo>
                  <a:lnTo>
                    <a:pt x="656" y="525"/>
                  </a:lnTo>
                  <a:lnTo>
                    <a:pt x="658" y="525"/>
                  </a:lnTo>
                  <a:lnTo>
                    <a:pt x="658" y="527"/>
                  </a:lnTo>
                  <a:lnTo>
                    <a:pt x="653" y="532"/>
                  </a:lnTo>
                  <a:lnTo>
                    <a:pt x="649" y="532"/>
                  </a:lnTo>
                  <a:lnTo>
                    <a:pt x="649" y="532"/>
                  </a:lnTo>
                  <a:close/>
                  <a:moveTo>
                    <a:pt x="607" y="559"/>
                  </a:moveTo>
                  <a:lnTo>
                    <a:pt x="611" y="559"/>
                  </a:lnTo>
                  <a:lnTo>
                    <a:pt x="613" y="559"/>
                  </a:lnTo>
                  <a:lnTo>
                    <a:pt x="611" y="561"/>
                  </a:lnTo>
                  <a:lnTo>
                    <a:pt x="607" y="559"/>
                  </a:lnTo>
                  <a:lnTo>
                    <a:pt x="607" y="559"/>
                  </a:lnTo>
                  <a:close/>
                  <a:moveTo>
                    <a:pt x="607" y="593"/>
                  </a:moveTo>
                  <a:lnTo>
                    <a:pt x="609" y="593"/>
                  </a:lnTo>
                  <a:lnTo>
                    <a:pt x="613" y="593"/>
                  </a:lnTo>
                  <a:lnTo>
                    <a:pt x="611" y="597"/>
                  </a:lnTo>
                  <a:lnTo>
                    <a:pt x="609" y="599"/>
                  </a:lnTo>
                  <a:lnTo>
                    <a:pt x="607" y="597"/>
                  </a:lnTo>
                  <a:lnTo>
                    <a:pt x="607" y="593"/>
                  </a:lnTo>
                  <a:lnTo>
                    <a:pt x="607" y="593"/>
                  </a:lnTo>
                  <a:close/>
                  <a:moveTo>
                    <a:pt x="592" y="612"/>
                  </a:moveTo>
                  <a:lnTo>
                    <a:pt x="590" y="612"/>
                  </a:lnTo>
                  <a:lnTo>
                    <a:pt x="592" y="609"/>
                  </a:lnTo>
                  <a:lnTo>
                    <a:pt x="594" y="609"/>
                  </a:lnTo>
                  <a:lnTo>
                    <a:pt x="597" y="609"/>
                  </a:lnTo>
                  <a:lnTo>
                    <a:pt x="599" y="609"/>
                  </a:lnTo>
                  <a:lnTo>
                    <a:pt x="601" y="605"/>
                  </a:lnTo>
                  <a:lnTo>
                    <a:pt x="601" y="603"/>
                  </a:lnTo>
                  <a:lnTo>
                    <a:pt x="601" y="601"/>
                  </a:lnTo>
                  <a:lnTo>
                    <a:pt x="605" y="601"/>
                  </a:lnTo>
                  <a:lnTo>
                    <a:pt x="607" y="601"/>
                  </a:lnTo>
                  <a:lnTo>
                    <a:pt x="607" y="605"/>
                  </a:lnTo>
                  <a:lnTo>
                    <a:pt x="609" y="605"/>
                  </a:lnTo>
                  <a:lnTo>
                    <a:pt x="609" y="603"/>
                  </a:lnTo>
                  <a:lnTo>
                    <a:pt x="611" y="603"/>
                  </a:lnTo>
                  <a:lnTo>
                    <a:pt x="613" y="605"/>
                  </a:lnTo>
                  <a:lnTo>
                    <a:pt x="611" y="607"/>
                  </a:lnTo>
                  <a:lnTo>
                    <a:pt x="609" y="609"/>
                  </a:lnTo>
                  <a:lnTo>
                    <a:pt x="613" y="612"/>
                  </a:lnTo>
                  <a:lnTo>
                    <a:pt x="613" y="614"/>
                  </a:lnTo>
                  <a:lnTo>
                    <a:pt x="611" y="614"/>
                  </a:lnTo>
                  <a:lnTo>
                    <a:pt x="609" y="614"/>
                  </a:lnTo>
                  <a:lnTo>
                    <a:pt x="605" y="616"/>
                  </a:lnTo>
                  <a:lnTo>
                    <a:pt x="603" y="616"/>
                  </a:lnTo>
                  <a:lnTo>
                    <a:pt x="603" y="614"/>
                  </a:lnTo>
                  <a:lnTo>
                    <a:pt x="599" y="616"/>
                  </a:lnTo>
                  <a:lnTo>
                    <a:pt x="597" y="616"/>
                  </a:lnTo>
                  <a:lnTo>
                    <a:pt x="592" y="612"/>
                  </a:lnTo>
                  <a:lnTo>
                    <a:pt x="592" y="612"/>
                  </a:lnTo>
                  <a:close/>
                  <a:moveTo>
                    <a:pt x="550" y="654"/>
                  </a:moveTo>
                  <a:lnTo>
                    <a:pt x="550" y="656"/>
                  </a:lnTo>
                  <a:lnTo>
                    <a:pt x="548" y="656"/>
                  </a:lnTo>
                  <a:lnTo>
                    <a:pt x="544" y="656"/>
                  </a:lnTo>
                  <a:lnTo>
                    <a:pt x="544" y="652"/>
                  </a:lnTo>
                  <a:lnTo>
                    <a:pt x="546" y="650"/>
                  </a:lnTo>
                  <a:lnTo>
                    <a:pt x="546" y="645"/>
                  </a:lnTo>
                  <a:lnTo>
                    <a:pt x="546" y="639"/>
                  </a:lnTo>
                  <a:lnTo>
                    <a:pt x="546" y="639"/>
                  </a:lnTo>
                  <a:lnTo>
                    <a:pt x="546" y="635"/>
                  </a:lnTo>
                  <a:lnTo>
                    <a:pt x="552" y="633"/>
                  </a:lnTo>
                  <a:lnTo>
                    <a:pt x="561" y="626"/>
                  </a:lnTo>
                  <a:lnTo>
                    <a:pt x="565" y="626"/>
                  </a:lnTo>
                  <a:lnTo>
                    <a:pt x="567" y="628"/>
                  </a:lnTo>
                  <a:lnTo>
                    <a:pt x="567" y="635"/>
                  </a:lnTo>
                  <a:lnTo>
                    <a:pt x="569" y="637"/>
                  </a:lnTo>
                  <a:lnTo>
                    <a:pt x="571" y="633"/>
                  </a:lnTo>
                  <a:lnTo>
                    <a:pt x="571" y="628"/>
                  </a:lnTo>
                  <a:lnTo>
                    <a:pt x="571" y="628"/>
                  </a:lnTo>
                  <a:lnTo>
                    <a:pt x="573" y="628"/>
                  </a:lnTo>
                  <a:lnTo>
                    <a:pt x="576" y="626"/>
                  </a:lnTo>
                  <a:lnTo>
                    <a:pt x="571" y="624"/>
                  </a:lnTo>
                  <a:lnTo>
                    <a:pt x="571" y="622"/>
                  </a:lnTo>
                  <a:lnTo>
                    <a:pt x="576" y="618"/>
                  </a:lnTo>
                  <a:lnTo>
                    <a:pt x="578" y="618"/>
                  </a:lnTo>
                  <a:lnTo>
                    <a:pt x="580" y="620"/>
                  </a:lnTo>
                  <a:lnTo>
                    <a:pt x="580" y="624"/>
                  </a:lnTo>
                  <a:lnTo>
                    <a:pt x="578" y="626"/>
                  </a:lnTo>
                  <a:lnTo>
                    <a:pt x="578" y="628"/>
                  </a:lnTo>
                  <a:lnTo>
                    <a:pt x="580" y="628"/>
                  </a:lnTo>
                  <a:lnTo>
                    <a:pt x="582" y="624"/>
                  </a:lnTo>
                  <a:lnTo>
                    <a:pt x="584" y="624"/>
                  </a:lnTo>
                  <a:lnTo>
                    <a:pt x="586" y="624"/>
                  </a:lnTo>
                  <a:lnTo>
                    <a:pt x="586" y="622"/>
                  </a:lnTo>
                  <a:lnTo>
                    <a:pt x="586" y="618"/>
                  </a:lnTo>
                  <a:lnTo>
                    <a:pt x="588" y="618"/>
                  </a:lnTo>
                  <a:lnTo>
                    <a:pt x="590" y="620"/>
                  </a:lnTo>
                  <a:lnTo>
                    <a:pt x="590" y="622"/>
                  </a:lnTo>
                  <a:lnTo>
                    <a:pt x="590" y="624"/>
                  </a:lnTo>
                  <a:lnTo>
                    <a:pt x="590" y="626"/>
                  </a:lnTo>
                  <a:lnTo>
                    <a:pt x="592" y="626"/>
                  </a:lnTo>
                  <a:lnTo>
                    <a:pt x="594" y="622"/>
                  </a:lnTo>
                  <a:lnTo>
                    <a:pt x="599" y="622"/>
                  </a:lnTo>
                  <a:lnTo>
                    <a:pt x="601" y="622"/>
                  </a:lnTo>
                  <a:lnTo>
                    <a:pt x="603" y="626"/>
                  </a:lnTo>
                  <a:lnTo>
                    <a:pt x="599" y="626"/>
                  </a:lnTo>
                  <a:lnTo>
                    <a:pt x="597" y="626"/>
                  </a:lnTo>
                  <a:lnTo>
                    <a:pt x="597" y="631"/>
                  </a:lnTo>
                  <a:lnTo>
                    <a:pt x="599" y="631"/>
                  </a:lnTo>
                  <a:lnTo>
                    <a:pt x="599" y="633"/>
                  </a:lnTo>
                  <a:lnTo>
                    <a:pt x="597" y="637"/>
                  </a:lnTo>
                  <a:lnTo>
                    <a:pt x="592" y="637"/>
                  </a:lnTo>
                  <a:lnTo>
                    <a:pt x="592" y="635"/>
                  </a:lnTo>
                  <a:lnTo>
                    <a:pt x="590" y="637"/>
                  </a:lnTo>
                  <a:lnTo>
                    <a:pt x="586" y="635"/>
                  </a:lnTo>
                  <a:lnTo>
                    <a:pt x="584" y="635"/>
                  </a:lnTo>
                  <a:lnTo>
                    <a:pt x="582" y="637"/>
                  </a:lnTo>
                  <a:lnTo>
                    <a:pt x="586" y="639"/>
                  </a:lnTo>
                  <a:lnTo>
                    <a:pt x="588" y="641"/>
                  </a:lnTo>
                  <a:lnTo>
                    <a:pt x="586" y="645"/>
                  </a:lnTo>
                  <a:lnTo>
                    <a:pt x="582" y="645"/>
                  </a:lnTo>
                  <a:lnTo>
                    <a:pt x="580" y="641"/>
                  </a:lnTo>
                  <a:lnTo>
                    <a:pt x="576" y="641"/>
                  </a:lnTo>
                  <a:lnTo>
                    <a:pt x="571" y="643"/>
                  </a:lnTo>
                  <a:lnTo>
                    <a:pt x="576" y="643"/>
                  </a:lnTo>
                  <a:lnTo>
                    <a:pt x="578" y="647"/>
                  </a:lnTo>
                  <a:lnTo>
                    <a:pt x="576" y="647"/>
                  </a:lnTo>
                  <a:lnTo>
                    <a:pt x="571" y="647"/>
                  </a:lnTo>
                  <a:lnTo>
                    <a:pt x="569" y="650"/>
                  </a:lnTo>
                  <a:lnTo>
                    <a:pt x="567" y="647"/>
                  </a:lnTo>
                  <a:lnTo>
                    <a:pt x="565" y="652"/>
                  </a:lnTo>
                  <a:lnTo>
                    <a:pt x="563" y="652"/>
                  </a:lnTo>
                  <a:lnTo>
                    <a:pt x="561" y="654"/>
                  </a:lnTo>
                  <a:lnTo>
                    <a:pt x="561" y="656"/>
                  </a:lnTo>
                  <a:lnTo>
                    <a:pt x="557" y="658"/>
                  </a:lnTo>
                  <a:lnTo>
                    <a:pt x="557" y="662"/>
                  </a:lnTo>
                  <a:lnTo>
                    <a:pt x="554" y="662"/>
                  </a:lnTo>
                  <a:lnTo>
                    <a:pt x="552" y="664"/>
                  </a:lnTo>
                  <a:lnTo>
                    <a:pt x="548" y="664"/>
                  </a:lnTo>
                  <a:lnTo>
                    <a:pt x="550" y="662"/>
                  </a:lnTo>
                  <a:lnTo>
                    <a:pt x="557" y="658"/>
                  </a:lnTo>
                  <a:lnTo>
                    <a:pt x="557" y="656"/>
                  </a:lnTo>
                  <a:lnTo>
                    <a:pt x="559" y="652"/>
                  </a:lnTo>
                  <a:lnTo>
                    <a:pt x="557" y="652"/>
                  </a:lnTo>
                  <a:lnTo>
                    <a:pt x="554" y="654"/>
                  </a:lnTo>
                  <a:lnTo>
                    <a:pt x="552" y="652"/>
                  </a:lnTo>
                  <a:lnTo>
                    <a:pt x="554" y="650"/>
                  </a:lnTo>
                  <a:lnTo>
                    <a:pt x="550" y="650"/>
                  </a:lnTo>
                  <a:lnTo>
                    <a:pt x="548" y="652"/>
                  </a:lnTo>
                  <a:lnTo>
                    <a:pt x="550" y="652"/>
                  </a:lnTo>
                  <a:lnTo>
                    <a:pt x="550" y="654"/>
                  </a:lnTo>
                  <a:lnTo>
                    <a:pt x="550" y="654"/>
                  </a:lnTo>
                  <a:close/>
                  <a:moveTo>
                    <a:pt x="542" y="669"/>
                  </a:moveTo>
                  <a:lnTo>
                    <a:pt x="546" y="669"/>
                  </a:lnTo>
                  <a:lnTo>
                    <a:pt x="544" y="671"/>
                  </a:lnTo>
                  <a:lnTo>
                    <a:pt x="542" y="669"/>
                  </a:lnTo>
                  <a:lnTo>
                    <a:pt x="542" y="669"/>
                  </a:lnTo>
                  <a:close/>
                  <a:moveTo>
                    <a:pt x="531" y="675"/>
                  </a:moveTo>
                  <a:lnTo>
                    <a:pt x="533" y="669"/>
                  </a:lnTo>
                  <a:lnTo>
                    <a:pt x="542" y="666"/>
                  </a:lnTo>
                  <a:lnTo>
                    <a:pt x="535" y="673"/>
                  </a:lnTo>
                  <a:lnTo>
                    <a:pt x="531" y="675"/>
                  </a:lnTo>
                  <a:lnTo>
                    <a:pt x="531" y="675"/>
                  </a:lnTo>
                  <a:close/>
                  <a:moveTo>
                    <a:pt x="504" y="696"/>
                  </a:moveTo>
                  <a:lnTo>
                    <a:pt x="502" y="696"/>
                  </a:lnTo>
                  <a:lnTo>
                    <a:pt x="504" y="694"/>
                  </a:lnTo>
                  <a:lnTo>
                    <a:pt x="508" y="692"/>
                  </a:lnTo>
                  <a:lnTo>
                    <a:pt x="506" y="696"/>
                  </a:lnTo>
                  <a:lnTo>
                    <a:pt x="504" y="696"/>
                  </a:lnTo>
                  <a:lnTo>
                    <a:pt x="504" y="696"/>
                  </a:lnTo>
                  <a:close/>
                  <a:moveTo>
                    <a:pt x="489" y="660"/>
                  </a:moveTo>
                  <a:lnTo>
                    <a:pt x="493" y="660"/>
                  </a:lnTo>
                  <a:lnTo>
                    <a:pt x="495" y="662"/>
                  </a:lnTo>
                  <a:lnTo>
                    <a:pt x="493" y="664"/>
                  </a:lnTo>
                  <a:lnTo>
                    <a:pt x="489" y="660"/>
                  </a:lnTo>
                  <a:lnTo>
                    <a:pt x="489" y="660"/>
                  </a:lnTo>
                  <a:close/>
                  <a:moveTo>
                    <a:pt x="411" y="696"/>
                  </a:moveTo>
                  <a:lnTo>
                    <a:pt x="411" y="696"/>
                  </a:lnTo>
                  <a:lnTo>
                    <a:pt x="413" y="694"/>
                  </a:lnTo>
                  <a:lnTo>
                    <a:pt x="415" y="698"/>
                  </a:lnTo>
                  <a:lnTo>
                    <a:pt x="411" y="696"/>
                  </a:lnTo>
                  <a:lnTo>
                    <a:pt x="411" y="696"/>
                  </a:lnTo>
                  <a:close/>
                  <a:moveTo>
                    <a:pt x="407" y="698"/>
                  </a:moveTo>
                  <a:lnTo>
                    <a:pt x="411" y="698"/>
                  </a:lnTo>
                  <a:lnTo>
                    <a:pt x="407" y="700"/>
                  </a:lnTo>
                  <a:lnTo>
                    <a:pt x="407" y="698"/>
                  </a:lnTo>
                  <a:lnTo>
                    <a:pt x="407" y="698"/>
                  </a:lnTo>
                  <a:close/>
                  <a:moveTo>
                    <a:pt x="426" y="713"/>
                  </a:moveTo>
                  <a:lnTo>
                    <a:pt x="426" y="715"/>
                  </a:lnTo>
                  <a:lnTo>
                    <a:pt x="424" y="717"/>
                  </a:lnTo>
                  <a:lnTo>
                    <a:pt x="424" y="715"/>
                  </a:lnTo>
                  <a:lnTo>
                    <a:pt x="426" y="713"/>
                  </a:lnTo>
                  <a:lnTo>
                    <a:pt x="426" y="713"/>
                  </a:lnTo>
                  <a:close/>
                  <a:moveTo>
                    <a:pt x="422" y="711"/>
                  </a:moveTo>
                  <a:lnTo>
                    <a:pt x="424" y="706"/>
                  </a:lnTo>
                  <a:lnTo>
                    <a:pt x="424" y="709"/>
                  </a:lnTo>
                  <a:lnTo>
                    <a:pt x="424" y="709"/>
                  </a:lnTo>
                  <a:lnTo>
                    <a:pt x="422" y="711"/>
                  </a:lnTo>
                  <a:lnTo>
                    <a:pt x="422" y="711"/>
                  </a:lnTo>
                  <a:close/>
                  <a:moveTo>
                    <a:pt x="405" y="715"/>
                  </a:moveTo>
                  <a:lnTo>
                    <a:pt x="407" y="711"/>
                  </a:lnTo>
                  <a:lnTo>
                    <a:pt x="411" y="706"/>
                  </a:lnTo>
                  <a:lnTo>
                    <a:pt x="413" y="704"/>
                  </a:lnTo>
                  <a:lnTo>
                    <a:pt x="417" y="704"/>
                  </a:lnTo>
                  <a:lnTo>
                    <a:pt x="415" y="706"/>
                  </a:lnTo>
                  <a:lnTo>
                    <a:pt x="413" y="711"/>
                  </a:lnTo>
                  <a:lnTo>
                    <a:pt x="409" y="713"/>
                  </a:lnTo>
                  <a:lnTo>
                    <a:pt x="405" y="715"/>
                  </a:lnTo>
                  <a:lnTo>
                    <a:pt x="405" y="715"/>
                  </a:lnTo>
                  <a:close/>
                  <a:moveTo>
                    <a:pt x="401" y="704"/>
                  </a:moveTo>
                  <a:lnTo>
                    <a:pt x="398" y="700"/>
                  </a:lnTo>
                  <a:lnTo>
                    <a:pt x="401" y="698"/>
                  </a:lnTo>
                  <a:lnTo>
                    <a:pt x="403" y="696"/>
                  </a:lnTo>
                  <a:lnTo>
                    <a:pt x="405" y="698"/>
                  </a:lnTo>
                  <a:lnTo>
                    <a:pt x="403" y="700"/>
                  </a:lnTo>
                  <a:lnTo>
                    <a:pt x="403" y="704"/>
                  </a:lnTo>
                  <a:lnTo>
                    <a:pt x="401" y="704"/>
                  </a:lnTo>
                  <a:lnTo>
                    <a:pt x="401" y="704"/>
                  </a:lnTo>
                  <a:close/>
                  <a:moveTo>
                    <a:pt x="379" y="700"/>
                  </a:moveTo>
                  <a:lnTo>
                    <a:pt x="384" y="700"/>
                  </a:lnTo>
                  <a:lnTo>
                    <a:pt x="386" y="702"/>
                  </a:lnTo>
                  <a:lnTo>
                    <a:pt x="382" y="704"/>
                  </a:lnTo>
                  <a:lnTo>
                    <a:pt x="379" y="700"/>
                  </a:lnTo>
                  <a:lnTo>
                    <a:pt x="379" y="700"/>
                  </a:lnTo>
                  <a:close/>
                  <a:moveTo>
                    <a:pt x="367" y="711"/>
                  </a:moveTo>
                  <a:lnTo>
                    <a:pt x="367" y="709"/>
                  </a:lnTo>
                  <a:lnTo>
                    <a:pt x="369" y="704"/>
                  </a:lnTo>
                  <a:lnTo>
                    <a:pt x="371" y="709"/>
                  </a:lnTo>
                  <a:lnTo>
                    <a:pt x="367" y="711"/>
                  </a:lnTo>
                  <a:lnTo>
                    <a:pt x="367" y="711"/>
                  </a:lnTo>
                  <a:close/>
                  <a:moveTo>
                    <a:pt x="354" y="721"/>
                  </a:moveTo>
                  <a:lnTo>
                    <a:pt x="356" y="723"/>
                  </a:lnTo>
                  <a:lnTo>
                    <a:pt x="354" y="725"/>
                  </a:lnTo>
                  <a:lnTo>
                    <a:pt x="350" y="723"/>
                  </a:lnTo>
                  <a:lnTo>
                    <a:pt x="354" y="721"/>
                  </a:lnTo>
                  <a:lnTo>
                    <a:pt x="354" y="721"/>
                  </a:lnTo>
                  <a:close/>
                  <a:moveTo>
                    <a:pt x="2" y="789"/>
                  </a:moveTo>
                  <a:lnTo>
                    <a:pt x="0" y="793"/>
                  </a:lnTo>
                  <a:lnTo>
                    <a:pt x="4" y="791"/>
                  </a:lnTo>
                  <a:lnTo>
                    <a:pt x="2" y="789"/>
                  </a:lnTo>
                  <a:lnTo>
                    <a:pt x="2" y="789"/>
                  </a:lnTo>
                  <a:close/>
                  <a:moveTo>
                    <a:pt x="4" y="780"/>
                  </a:moveTo>
                  <a:lnTo>
                    <a:pt x="2" y="782"/>
                  </a:lnTo>
                  <a:lnTo>
                    <a:pt x="4" y="784"/>
                  </a:lnTo>
                  <a:lnTo>
                    <a:pt x="9" y="782"/>
                  </a:lnTo>
                  <a:lnTo>
                    <a:pt x="4" y="780"/>
                  </a:lnTo>
                  <a:lnTo>
                    <a:pt x="4" y="780"/>
                  </a:lnTo>
                  <a:close/>
                  <a:moveTo>
                    <a:pt x="11" y="772"/>
                  </a:moveTo>
                  <a:lnTo>
                    <a:pt x="13" y="774"/>
                  </a:lnTo>
                  <a:lnTo>
                    <a:pt x="13" y="770"/>
                  </a:lnTo>
                  <a:lnTo>
                    <a:pt x="11" y="772"/>
                  </a:lnTo>
                  <a:lnTo>
                    <a:pt x="11" y="772"/>
                  </a:lnTo>
                  <a:close/>
                  <a:moveTo>
                    <a:pt x="34" y="774"/>
                  </a:moveTo>
                  <a:lnTo>
                    <a:pt x="30" y="770"/>
                  </a:lnTo>
                  <a:lnTo>
                    <a:pt x="28" y="768"/>
                  </a:lnTo>
                  <a:lnTo>
                    <a:pt x="23" y="772"/>
                  </a:lnTo>
                  <a:lnTo>
                    <a:pt x="25" y="774"/>
                  </a:lnTo>
                  <a:lnTo>
                    <a:pt x="30" y="776"/>
                  </a:lnTo>
                  <a:lnTo>
                    <a:pt x="25" y="776"/>
                  </a:lnTo>
                  <a:lnTo>
                    <a:pt x="28" y="778"/>
                  </a:lnTo>
                  <a:lnTo>
                    <a:pt x="30" y="778"/>
                  </a:lnTo>
                  <a:lnTo>
                    <a:pt x="32" y="776"/>
                  </a:lnTo>
                  <a:lnTo>
                    <a:pt x="34" y="774"/>
                  </a:lnTo>
                  <a:lnTo>
                    <a:pt x="34" y="774"/>
                  </a:lnTo>
                  <a:close/>
                  <a:moveTo>
                    <a:pt x="38" y="782"/>
                  </a:moveTo>
                  <a:lnTo>
                    <a:pt x="40" y="782"/>
                  </a:lnTo>
                  <a:lnTo>
                    <a:pt x="44" y="780"/>
                  </a:lnTo>
                  <a:lnTo>
                    <a:pt x="44" y="776"/>
                  </a:lnTo>
                  <a:lnTo>
                    <a:pt x="46" y="774"/>
                  </a:lnTo>
                  <a:lnTo>
                    <a:pt x="44" y="772"/>
                  </a:lnTo>
                  <a:lnTo>
                    <a:pt x="42" y="776"/>
                  </a:lnTo>
                  <a:lnTo>
                    <a:pt x="40" y="780"/>
                  </a:lnTo>
                  <a:lnTo>
                    <a:pt x="38" y="782"/>
                  </a:lnTo>
                  <a:lnTo>
                    <a:pt x="38" y="782"/>
                  </a:lnTo>
                  <a:close/>
                  <a:moveTo>
                    <a:pt x="57" y="778"/>
                  </a:moveTo>
                  <a:lnTo>
                    <a:pt x="57" y="774"/>
                  </a:lnTo>
                  <a:lnTo>
                    <a:pt x="55" y="774"/>
                  </a:lnTo>
                  <a:lnTo>
                    <a:pt x="53" y="778"/>
                  </a:lnTo>
                  <a:lnTo>
                    <a:pt x="51" y="778"/>
                  </a:lnTo>
                  <a:lnTo>
                    <a:pt x="49" y="782"/>
                  </a:lnTo>
                  <a:lnTo>
                    <a:pt x="53" y="782"/>
                  </a:lnTo>
                  <a:lnTo>
                    <a:pt x="57" y="778"/>
                  </a:lnTo>
                  <a:lnTo>
                    <a:pt x="57" y="778"/>
                  </a:lnTo>
                  <a:close/>
                  <a:moveTo>
                    <a:pt x="105" y="778"/>
                  </a:moveTo>
                  <a:lnTo>
                    <a:pt x="105" y="774"/>
                  </a:lnTo>
                  <a:lnTo>
                    <a:pt x="108" y="772"/>
                  </a:lnTo>
                  <a:lnTo>
                    <a:pt x="108" y="768"/>
                  </a:lnTo>
                  <a:lnTo>
                    <a:pt x="105" y="768"/>
                  </a:lnTo>
                  <a:lnTo>
                    <a:pt x="101" y="770"/>
                  </a:lnTo>
                  <a:lnTo>
                    <a:pt x="101" y="772"/>
                  </a:lnTo>
                  <a:lnTo>
                    <a:pt x="99" y="774"/>
                  </a:lnTo>
                  <a:lnTo>
                    <a:pt x="97" y="772"/>
                  </a:lnTo>
                  <a:lnTo>
                    <a:pt x="95" y="776"/>
                  </a:lnTo>
                  <a:lnTo>
                    <a:pt x="91" y="776"/>
                  </a:lnTo>
                  <a:lnTo>
                    <a:pt x="89" y="774"/>
                  </a:lnTo>
                  <a:lnTo>
                    <a:pt x="87" y="776"/>
                  </a:lnTo>
                  <a:lnTo>
                    <a:pt x="91" y="778"/>
                  </a:lnTo>
                  <a:lnTo>
                    <a:pt x="93" y="778"/>
                  </a:lnTo>
                  <a:lnTo>
                    <a:pt x="97" y="778"/>
                  </a:lnTo>
                  <a:lnTo>
                    <a:pt x="101" y="776"/>
                  </a:lnTo>
                  <a:lnTo>
                    <a:pt x="105" y="778"/>
                  </a:lnTo>
                  <a:lnTo>
                    <a:pt x="105" y="778"/>
                  </a:lnTo>
                  <a:close/>
                  <a:moveTo>
                    <a:pt x="112" y="778"/>
                  </a:moveTo>
                  <a:lnTo>
                    <a:pt x="122" y="780"/>
                  </a:lnTo>
                  <a:lnTo>
                    <a:pt x="124" y="780"/>
                  </a:lnTo>
                  <a:lnTo>
                    <a:pt x="129" y="782"/>
                  </a:lnTo>
                  <a:lnTo>
                    <a:pt x="122" y="782"/>
                  </a:lnTo>
                  <a:lnTo>
                    <a:pt x="114" y="780"/>
                  </a:lnTo>
                  <a:lnTo>
                    <a:pt x="110" y="782"/>
                  </a:lnTo>
                  <a:lnTo>
                    <a:pt x="108" y="780"/>
                  </a:lnTo>
                  <a:lnTo>
                    <a:pt x="108" y="780"/>
                  </a:lnTo>
                  <a:lnTo>
                    <a:pt x="112" y="778"/>
                  </a:lnTo>
                  <a:lnTo>
                    <a:pt x="112" y="778"/>
                  </a:lnTo>
                  <a:close/>
                  <a:moveTo>
                    <a:pt x="146" y="774"/>
                  </a:moveTo>
                  <a:lnTo>
                    <a:pt x="141" y="772"/>
                  </a:lnTo>
                  <a:lnTo>
                    <a:pt x="137" y="772"/>
                  </a:lnTo>
                  <a:lnTo>
                    <a:pt x="135" y="776"/>
                  </a:lnTo>
                  <a:lnTo>
                    <a:pt x="141" y="776"/>
                  </a:lnTo>
                  <a:lnTo>
                    <a:pt x="146" y="774"/>
                  </a:lnTo>
                  <a:lnTo>
                    <a:pt x="146" y="774"/>
                  </a:lnTo>
                  <a:close/>
                  <a:moveTo>
                    <a:pt x="167" y="772"/>
                  </a:moveTo>
                  <a:lnTo>
                    <a:pt x="165" y="768"/>
                  </a:lnTo>
                  <a:lnTo>
                    <a:pt x="165" y="772"/>
                  </a:lnTo>
                  <a:lnTo>
                    <a:pt x="167" y="772"/>
                  </a:lnTo>
                  <a:lnTo>
                    <a:pt x="167" y="772"/>
                  </a:lnTo>
                  <a:close/>
                  <a:moveTo>
                    <a:pt x="181" y="765"/>
                  </a:moveTo>
                  <a:lnTo>
                    <a:pt x="179" y="763"/>
                  </a:lnTo>
                  <a:lnTo>
                    <a:pt x="175" y="765"/>
                  </a:lnTo>
                  <a:lnTo>
                    <a:pt x="175" y="770"/>
                  </a:lnTo>
                  <a:lnTo>
                    <a:pt x="179" y="765"/>
                  </a:lnTo>
                  <a:lnTo>
                    <a:pt x="181" y="765"/>
                  </a:lnTo>
                  <a:lnTo>
                    <a:pt x="181" y="765"/>
                  </a:lnTo>
                  <a:close/>
                  <a:moveTo>
                    <a:pt x="192" y="765"/>
                  </a:moveTo>
                  <a:lnTo>
                    <a:pt x="190" y="763"/>
                  </a:lnTo>
                  <a:lnTo>
                    <a:pt x="188" y="765"/>
                  </a:lnTo>
                  <a:lnTo>
                    <a:pt x="190" y="765"/>
                  </a:lnTo>
                  <a:lnTo>
                    <a:pt x="192" y="765"/>
                  </a:lnTo>
                  <a:lnTo>
                    <a:pt x="192" y="765"/>
                  </a:lnTo>
                  <a:close/>
                  <a:moveTo>
                    <a:pt x="194" y="759"/>
                  </a:moveTo>
                  <a:lnTo>
                    <a:pt x="192" y="757"/>
                  </a:lnTo>
                  <a:lnTo>
                    <a:pt x="190" y="759"/>
                  </a:lnTo>
                  <a:lnTo>
                    <a:pt x="194" y="759"/>
                  </a:lnTo>
                  <a:lnTo>
                    <a:pt x="194" y="759"/>
                  </a:lnTo>
                  <a:close/>
                  <a:moveTo>
                    <a:pt x="194" y="761"/>
                  </a:moveTo>
                  <a:lnTo>
                    <a:pt x="196" y="763"/>
                  </a:lnTo>
                  <a:lnTo>
                    <a:pt x="200" y="761"/>
                  </a:lnTo>
                  <a:lnTo>
                    <a:pt x="198" y="759"/>
                  </a:lnTo>
                  <a:lnTo>
                    <a:pt x="194" y="761"/>
                  </a:lnTo>
                  <a:lnTo>
                    <a:pt x="194" y="761"/>
                  </a:lnTo>
                  <a:close/>
                  <a:moveTo>
                    <a:pt x="240" y="740"/>
                  </a:moveTo>
                  <a:lnTo>
                    <a:pt x="242" y="744"/>
                  </a:lnTo>
                  <a:lnTo>
                    <a:pt x="245" y="744"/>
                  </a:lnTo>
                  <a:lnTo>
                    <a:pt x="240" y="747"/>
                  </a:lnTo>
                  <a:lnTo>
                    <a:pt x="238" y="751"/>
                  </a:lnTo>
                  <a:lnTo>
                    <a:pt x="234" y="753"/>
                  </a:lnTo>
                  <a:lnTo>
                    <a:pt x="228" y="759"/>
                  </a:lnTo>
                  <a:lnTo>
                    <a:pt x="221" y="759"/>
                  </a:lnTo>
                  <a:lnTo>
                    <a:pt x="217" y="765"/>
                  </a:lnTo>
                  <a:lnTo>
                    <a:pt x="209" y="765"/>
                  </a:lnTo>
                  <a:lnTo>
                    <a:pt x="213" y="761"/>
                  </a:lnTo>
                  <a:lnTo>
                    <a:pt x="215" y="761"/>
                  </a:lnTo>
                  <a:lnTo>
                    <a:pt x="219" y="757"/>
                  </a:lnTo>
                  <a:lnTo>
                    <a:pt x="221" y="755"/>
                  </a:lnTo>
                  <a:lnTo>
                    <a:pt x="221" y="753"/>
                  </a:lnTo>
                  <a:lnTo>
                    <a:pt x="226" y="749"/>
                  </a:lnTo>
                  <a:lnTo>
                    <a:pt x="230" y="749"/>
                  </a:lnTo>
                  <a:lnTo>
                    <a:pt x="232" y="744"/>
                  </a:lnTo>
                  <a:lnTo>
                    <a:pt x="230" y="742"/>
                  </a:lnTo>
                  <a:lnTo>
                    <a:pt x="236" y="742"/>
                  </a:lnTo>
                  <a:lnTo>
                    <a:pt x="236" y="742"/>
                  </a:lnTo>
                  <a:lnTo>
                    <a:pt x="240" y="740"/>
                  </a:lnTo>
                  <a:lnTo>
                    <a:pt x="240" y="740"/>
                  </a:lnTo>
                  <a:close/>
                  <a:moveTo>
                    <a:pt x="274" y="728"/>
                  </a:moveTo>
                  <a:lnTo>
                    <a:pt x="270" y="728"/>
                  </a:lnTo>
                  <a:lnTo>
                    <a:pt x="266" y="730"/>
                  </a:lnTo>
                  <a:lnTo>
                    <a:pt x="266" y="734"/>
                  </a:lnTo>
                  <a:lnTo>
                    <a:pt x="270" y="736"/>
                  </a:lnTo>
                  <a:lnTo>
                    <a:pt x="268" y="738"/>
                  </a:lnTo>
                  <a:lnTo>
                    <a:pt x="264" y="736"/>
                  </a:lnTo>
                  <a:lnTo>
                    <a:pt x="259" y="738"/>
                  </a:lnTo>
                  <a:lnTo>
                    <a:pt x="261" y="742"/>
                  </a:lnTo>
                  <a:lnTo>
                    <a:pt x="259" y="742"/>
                  </a:lnTo>
                  <a:lnTo>
                    <a:pt x="255" y="747"/>
                  </a:lnTo>
                  <a:lnTo>
                    <a:pt x="253" y="747"/>
                  </a:lnTo>
                  <a:lnTo>
                    <a:pt x="249" y="751"/>
                  </a:lnTo>
                  <a:lnTo>
                    <a:pt x="245" y="751"/>
                  </a:lnTo>
                  <a:lnTo>
                    <a:pt x="242" y="751"/>
                  </a:lnTo>
                  <a:lnTo>
                    <a:pt x="245" y="753"/>
                  </a:lnTo>
                  <a:lnTo>
                    <a:pt x="251" y="753"/>
                  </a:lnTo>
                  <a:lnTo>
                    <a:pt x="257" y="751"/>
                  </a:lnTo>
                  <a:lnTo>
                    <a:pt x="261" y="747"/>
                  </a:lnTo>
                  <a:lnTo>
                    <a:pt x="261" y="749"/>
                  </a:lnTo>
                  <a:lnTo>
                    <a:pt x="264" y="751"/>
                  </a:lnTo>
                  <a:lnTo>
                    <a:pt x="266" y="747"/>
                  </a:lnTo>
                  <a:lnTo>
                    <a:pt x="266" y="744"/>
                  </a:lnTo>
                  <a:lnTo>
                    <a:pt x="268" y="744"/>
                  </a:lnTo>
                  <a:lnTo>
                    <a:pt x="270" y="747"/>
                  </a:lnTo>
                  <a:lnTo>
                    <a:pt x="272" y="747"/>
                  </a:lnTo>
                  <a:lnTo>
                    <a:pt x="274" y="742"/>
                  </a:lnTo>
                  <a:lnTo>
                    <a:pt x="280" y="740"/>
                  </a:lnTo>
                  <a:lnTo>
                    <a:pt x="280" y="738"/>
                  </a:lnTo>
                  <a:lnTo>
                    <a:pt x="276" y="736"/>
                  </a:lnTo>
                  <a:lnTo>
                    <a:pt x="280" y="734"/>
                  </a:lnTo>
                  <a:lnTo>
                    <a:pt x="280" y="730"/>
                  </a:lnTo>
                  <a:lnTo>
                    <a:pt x="274" y="730"/>
                  </a:lnTo>
                  <a:lnTo>
                    <a:pt x="274" y="728"/>
                  </a:lnTo>
                  <a:lnTo>
                    <a:pt x="274" y="728"/>
                  </a:lnTo>
                  <a:close/>
                  <a:moveTo>
                    <a:pt x="287" y="732"/>
                  </a:moveTo>
                  <a:lnTo>
                    <a:pt x="287" y="730"/>
                  </a:lnTo>
                  <a:lnTo>
                    <a:pt x="283" y="728"/>
                  </a:lnTo>
                  <a:lnTo>
                    <a:pt x="283" y="732"/>
                  </a:lnTo>
                  <a:lnTo>
                    <a:pt x="287" y="732"/>
                  </a:lnTo>
                  <a:lnTo>
                    <a:pt x="287" y="732"/>
                  </a:lnTo>
                  <a:close/>
                  <a:moveTo>
                    <a:pt x="306" y="730"/>
                  </a:moveTo>
                  <a:lnTo>
                    <a:pt x="306" y="728"/>
                  </a:lnTo>
                  <a:lnTo>
                    <a:pt x="310" y="728"/>
                  </a:lnTo>
                  <a:lnTo>
                    <a:pt x="310" y="730"/>
                  </a:lnTo>
                  <a:lnTo>
                    <a:pt x="308" y="730"/>
                  </a:lnTo>
                  <a:lnTo>
                    <a:pt x="306" y="730"/>
                  </a:lnTo>
                  <a:lnTo>
                    <a:pt x="306" y="730"/>
                  </a:lnTo>
                  <a:close/>
                  <a:moveTo>
                    <a:pt x="299" y="730"/>
                  </a:moveTo>
                  <a:lnTo>
                    <a:pt x="302" y="728"/>
                  </a:lnTo>
                  <a:lnTo>
                    <a:pt x="304" y="730"/>
                  </a:lnTo>
                  <a:lnTo>
                    <a:pt x="299" y="730"/>
                  </a:lnTo>
                  <a:lnTo>
                    <a:pt x="299" y="730"/>
                  </a:lnTo>
                  <a:close/>
                  <a:moveTo>
                    <a:pt x="297" y="725"/>
                  </a:moveTo>
                  <a:lnTo>
                    <a:pt x="297" y="723"/>
                  </a:lnTo>
                  <a:lnTo>
                    <a:pt x="297" y="721"/>
                  </a:lnTo>
                  <a:lnTo>
                    <a:pt x="299" y="721"/>
                  </a:lnTo>
                  <a:lnTo>
                    <a:pt x="302" y="725"/>
                  </a:lnTo>
                  <a:lnTo>
                    <a:pt x="297" y="725"/>
                  </a:lnTo>
                  <a:lnTo>
                    <a:pt x="297" y="725"/>
                  </a:lnTo>
                  <a:close/>
                  <a:moveTo>
                    <a:pt x="291" y="723"/>
                  </a:moveTo>
                  <a:lnTo>
                    <a:pt x="287" y="723"/>
                  </a:lnTo>
                  <a:lnTo>
                    <a:pt x="287" y="728"/>
                  </a:lnTo>
                  <a:lnTo>
                    <a:pt x="291" y="730"/>
                  </a:lnTo>
                  <a:lnTo>
                    <a:pt x="293" y="728"/>
                  </a:lnTo>
                  <a:lnTo>
                    <a:pt x="295" y="725"/>
                  </a:lnTo>
                  <a:lnTo>
                    <a:pt x="293" y="725"/>
                  </a:lnTo>
                  <a:lnTo>
                    <a:pt x="291" y="723"/>
                  </a:lnTo>
                  <a:lnTo>
                    <a:pt x="291" y="723"/>
                  </a:lnTo>
                  <a:close/>
                  <a:moveTo>
                    <a:pt x="474" y="561"/>
                  </a:moveTo>
                  <a:lnTo>
                    <a:pt x="474" y="559"/>
                  </a:lnTo>
                  <a:lnTo>
                    <a:pt x="476" y="557"/>
                  </a:lnTo>
                  <a:lnTo>
                    <a:pt x="476" y="561"/>
                  </a:lnTo>
                  <a:lnTo>
                    <a:pt x="474" y="561"/>
                  </a:lnTo>
                  <a:lnTo>
                    <a:pt x="474" y="561"/>
                  </a:lnTo>
                  <a:close/>
                  <a:moveTo>
                    <a:pt x="466" y="563"/>
                  </a:moveTo>
                  <a:lnTo>
                    <a:pt x="464" y="561"/>
                  </a:lnTo>
                  <a:lnTo>
                    <a:pt x="466" y="559"/>
                  </a:lnTo>
                  <a:lnTo>
                    <a:pt x="470" y="555"/>
                  </a:lnTo>
                  <a:lnTo>
                    <a:pt x="472" y="553"/>
                  </a:lnTo>
                  <a:lnTo>
                    <a:pt x="474" y="555"/>
                  </a:lnTo>
                  <a:lnTo>
                    <a:pt x="470" y="561"/>
                  </a:lnTo>
                  <a:lnTo>
                    <a:pt x="466" y="563"/>
                  </a:lnTo>
                  <a:lnTo>
                    <a:pt x="466" y="563"/>
                  </a:lnTo>
                  <a:close/>
                  <a:moveTo>
                    <a:pt x="314" y="713"/>
                  </a:moveTo>
                  <a:lnTo>
                    <a:pt x="316" y="711"/>
                  </a:lnTo>
                  <a:lnTo>
                    <a:pt x="316" y="709"/>
                  </a:lnTo>
                  <a:lnTo>
                    <a:pt x="318" y="709"/>
                  </a:lnTo>
                  <a:lnTo>
                    <a:pt x="323" y="706"/>
                  </a:lnTo>
                  <a:lnTo>
                    <a:pt x="325" y="704"/>
                  </a:lnTo>
                  <a:lnTo>
                    <a:pt x="327" y="698"/>
                  </a:lnTo>
                  <a:lnTo>
                    <a:pt x="329" y="698"/>
                  </a:lnTo>
                  <a:lnTo>
                    <a:pt x="333" y="702"/>
                  </a:lnTo>
                  <a:lnTo>
                    <a:pt x="333" y="700"/>
                  </a:lnTo>
                  <a:lnTo>
                    <a:pt x="337" y="700"/>
                  </a:lnTo>
                  <a:lnTo>
                    <a:pt x="342" y="700"/>
                  </a:lnTo>
                  <a:lnTo>
                    <a:pt x="342" y="698"/>
                  </a:lnTo>
                  <a:lnTo>
                    <a:pt x="348" y="698"/>
                  </a:lnTo>
                  <a:lnTo>
                    <a:pt x="350" y="702"/>
                  </a:lnTo>
                  <a:lnTo>
                    <a:pt x="348" y="704"/>
                  </a:lnTo>
                  <a:lnTo>
                    <a:pt x="354" y="711"/>
                  </a:lnTo>
                  <a:lnTo>
                    <a:pt x="354" y="713"/>
                  </a:lnTo>
                  <a:lnTo>
                    <a:pt x="348" y="711"/>
                  </a:lnTo>
                  <a:lnTo>
                    <a:pt x="346" y="713"/>
                  </a:lnTo>
                  <a:lnTo>
                    <a:pt x="339" y="715"/>
                  </a:lnTo>
                  <a:lnTo>
                    <a:pt x="335" y="713"/>
                  </a:lnTo>
                  <a:lnTo>
                    <a:pt x="327" y="713"/>
                  </a:lnTo>
                  <a:lnTo>
                    <a:pt x="323" y="717"/>
                  </a:lnTo>
                  <a:lnTo>
                    <a:pt x="323" y="717"/>
                  </a:lnTo>
                  <a:lnTo>
                    <a:pt x="318" y="719"/>
                  </a:lnTo>
                  <a:lnTo>
                    <a:pt x="314" y="717"/>
                  </a:lnTo>
                  <a:lnTo>
                    <a:pt x="314" y="713"/>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61" name="Freeform 172">
              <a:extLst>
                <a:ext uri="{FF2B5EF4-FFF2-40B4-BE49-F238E27FC236}">
                  <a16:creationId xmlns:a16="http://schemas.microsoft.com/office/drawing/2014/main" id="{53C4B0E7-AB30-42C4-8D3E-B0BE6EB135F5}"/>
                </a:ext>
              </a:extLst>
            </p:cNvPr>
            <p:cNvSpPr>
              <a:spLocks/>
            </p:cNvSpPr>
            <p:nvPr/>
          </p:nvSpPr>
          <p:spPr bwMode="auto">
            <a:xfrm>
              <a:off x="2997386" y="3149682"/>
              <a:ext cx="4836" cy="3786"/>
            </a:xfrm>
            <a:custGeom>
              <a:avLst/>
              <a:gdLst>
                <a:gd name="T0" fmla="*/ 6 w 6"/>
                <a:gd name="T1" fmla="*/ 0 h 5"/>
                <a:gd name="T2" fmla="*/ 2 w 6"/>
                <a:gd name="T3" fmla="*/ 0 h 5"/>
                <a:gd name="T4" fmla="*/ 0 w 6"/>
                <a:gd name="T5" fmla="*/ 5 h 5"/>
                <a:gd name="T6" fmla="*/ 4 w 6"/>
                <a:gd name="T7" fmla="*/ 5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lnTo>
                    <a:pt x="2" y="0"/>
                  </a:lnTo>
                  <a:lnTo>
                    <a:pt x="0" y="5"/>
                  </a:lnTo>
                  <a:lnTo>
                    <a:pt x="4" y="5"/>
                  </a:lnTo>
                  <a:lnTo>
                    <a:pt x="6"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62" name="Freeform 173">
              <a:extLst>
                <a:ext uri="{FF2B5EF4-FFF2-40B4-BE49-F238E27FC236}">
                  <a16:creationId xmlns:a16="http://schemas.microsoft.com/office/drawing/2014/main" id="{66D41348-ABF0-4BAB-BADE-AA68C7DC6ECF}"/>
                </a:ext>
              </a:extLst>
            </p:cNvPr>
            <p:cNvSpPr>
              <a:spLocks/>
            </p:cNvSpPr>
            <p:nvPr/>
          </p:nvSpPr>
          <p:spPr bwMode="auto">
            <a:xfrm>
              <a:off x="3046560" y="3164066"/>
              <a:ext cx="36275" cy="12871"/>
            </a:xfrm>
            <a:custGeom>
              <a:avLst/>
              <a:gdLst>
                <a:gd name="T0" fmla="*/ 4 w 45"/>
                <a:gd name="T1" fmla="*/ 0 h 17"/>
                <a:gd name="T2" fmla="*/ 9 w 45"/>
                <a:gd name="T3" fmla="*/ 2 h 17"/>
                <a:gd name="T4" fmla="*/ 17 w 45"/>
                <a:gd name="T5" fmla="*/ 0 h 17"/>
                <a:gd name="T6" fmla="*/ 32 w 45"/>
                <a:gd name="T7" fmla="*/ 0 h 17"/>
                <a:gd name="T8" fmla="*/ 36 w 45"/>
                <a:gd name="T9" fmla="*/ 7 h 17"/>
                <a:gd name="T10" fmla="*/ 40 w 45"/>
                <a:gd name="T11" fmla="*/ 9 h 17"/>
                <a:gd name="T12" fmla="*/ 45 w 45"/>
                <a:gd name="T13" fmla="*/ 11 h 17"/>
                <a:gd name="T14" fmla="*/ 45 w 45"/>
                <a:gd name="T15" fmla="*/ 13 h 17"/>
                <a:gd name="T16" fmla="*/ 36 w 45"/>
                <a:gd name="T17" fmla="*/ 13 h 17"/>
                <a:gd name="T18" fmla="*/ 34 w 45"/>
                <a:gd name="T19" fmla="*/ 11 h 17"/>
                <a:gd name="T20" fmla="*/ 32 w 45"/>
                <a:gd name="T21" fmla="*/ 15 h 17"/>
                <a:gd name="T22" fmla="*/ 30 w 45"/>
                <a:gd name="T23" fmla="*/ 15 h 17"/>
                <a:gd name="T24" fmla="*/ 30 w 45"/>
                <a:gd name="T25" fmla="*/ 13 h 17"/>
                <a:gd name="T26" fmla="*/ 26 w 45"/>
                <a:gd name="T27" fmla="*/ 13 h 17"/>
                <a:gd name="T28" fmla="*/ 26 w 45"/>
                <a:gd name="T29" fmla="*/ 17 h 17"/>
                <a:gd name="T30" fmla="*/ 21 w 45"/>
                <a:gd name="T31" fmla="*/ 17 h 17"/>
                <a:gd name="T32" fmla="*/ 17 w 45"/>
                <a:gd name="T33" fmla="*/ 15 h 17"/>
                <a:gd name="T34" fmla="*/ 13 w 45"/>
                <a:gd name="T35" fmla="*/ 15 h 17"/>
                <a:gd name="T36" fmla="*/ 11 w 45"/>
                <a:gd name="T37" fmla="*/ 13 h 17"/>
                <a:gd name="T38" fmla="*/ 9 w 45"/>
                <a:gd name="T39" fmla="*/ 9 h 17"/>
                <a:gd name="T40" fmla="*/ 7 w 45"/>
                <a:gd name="T41" fmla="*/ 7 h 17"/>
                <a:gd name="T42" fmla="*/ 2 w 45"/>
                <a:gd name="T43" fmla="*/ 9 h 17"/>
                <a:gd name="T44" fmla="*/ 0 w 45"/>
                <a:gd name="T45" fmla="*/ 5 h 17"/>
                <a:gd name="T46" fmla="*/ 2 w 45"/>
                <a:gd name="T47" fmla="*/ 2 h 17"/>
                <a:gd name="T48" fmla="*/ 4 w 45"/>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17">
                  <a:moveTo>
                    <a:pt x="4" y="0"/>
                  </a:moveTo>
                  <a:lnTo>
                    <a:pt x="9" y="2"/>
                  </a:lnTo>
                  <a:lnTo>
                    <a:pt x="17" y="0"/>
                  </a:lnTo>
                  <a:lnTo>
                    <a:pt x="32" y="0"/>
                  </a:lnTo>
                  <a:lnTo>
                    <a:pt x="36" y="7"/>
                  </a:lnTo>
                  <a:lnTo>
                    <a:pt x="40" y="9"/>
                  </a:lnTo>
                  <a:lnTo>
                    <a:pt x="45" y="11"/>
                  </a:lnTo>
                  <a:lnTo>
                    <a:pt x="45" y="13"/>
                  </a:lnTo>
                  <a:lnTo>
                    <a:pt x="36" y="13"/>
                  </a:lnTo>
                  <a:lnTo>
                    <a:pt x="34" y="11"/>
                  </a:lnTo>
                  <a:lnTo>
                    <a:pt x="32" y="15"/>
                  </a:lnTo>
                  <a:lnTo>
                    <a:pt x="30" y="15"/>
                  </a:lnTo>
                  <a:lnTo>
                    <a:pt x="30" y="13"/>
                  </a:lnTo>
                  <a:lnTo>
                    <a:pt x="26" y="13"/>
                  </a:lnTo>
                  <a:lnTo>
                    <a:pt x="26" y="17"/>
                  </a:lnTo>
                  <a:lnTo>
                    <a:pt x="21" y="17"/>
                  </a:lnTo>
                  <a:lnTo>
                    <a:pt x="17" y="15"/>
                  </a:lnTo>
                  <a:lnTo>
                    <a:pt x="13" y="15"/>
                  </a:lnTo>
                  <a:lnTo>
                    <a:pt x="11" y="13"/>
                  </a:lnTo>
                  <a:lnTo>
                    <a:pt x="9" y="9"/>
                  </a:lnTo>
                  <a:lnTo>
                    <a:pt x="7" y="7"/>
                  </a:lnTo>
                  <a:lnTo>
                    <a:pt x="2" y="9"/>
                  </a:lnTo>
                  <a:lnTo>
                    <a:pt x="0" y="5"/>
                  </a:lnTo>
                  <a:lnTo>
                    <a:pt x="2" y="2"/>
                  </a:lnTo>
                  <a:lnTo>
                    <a:pt x="4"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63" name="Freeform 174">
              <a:extLst>
                <a:ext uri="{FF2B5EF4-FFF2-40B4-BE49-F238E27FC236}">
                  <a16:creationId xmlns:a16="http://schemas.microsoft.com/office/drawing/2014/main" id="{0919A4A8-325C-47F1-9FEE-2BC1405AAC7B}"/>
                </a:ext>
              </a:extLst>
            </p:cNvPr>
            <p:cNvSpPr>
              <a:spLocks noEditPoints="1"/>
            </p:cNvSpPr>
            <p:nvPr/>
          </p:nvSpPr>
          <p:spPr bwMode="auto">
            <a:xfrm>
              <a:off x="3109436" y="3136811"/>
              <a:ext cx="44336" cy="35582"/>
            </a:xfrm>
            <a:custGeom>
              <a:avLst/>
              <a:gdLst>
                <a:gd name="T0" fmla="*/ 47 w 55"/>
                <a:gd name="T1" fmla="*/ 43 h 47"/>
                <a:gd name="T2" fmla="*/ 53 w 55"/>
                <a:gd name="T3" fmla="*/ 34 h 47"/>
                <a:gd name="T4" fmla="*/ 51 w 55"/>
                <a:gd name="T5" fmla="*/ 28 h 47"/>
                <a:gd name="T6" fmla="*/ 55 w 55"/>
                <a:gd name="T7" fmla="*/ 24 h 47"/>
                <a:gd name="T8" fmla="*/ 53 w 55"/>
                <a:gd name="T9" fmla="*/ 17 h 47"/>
                <a:gd name="T10" fmla="*/ 55 w 55"/>
                <a:gd name="T11" fmla="*/ 11 h 47"/>
                <a:gd name="T12" fmla="*/ 51 w 55"/>
                <a:gd name="T13" fmla="*/ 11 h 47"/>
                <a:gd name="T14" fmla="*/ 45 w 55"/>
                <a:gd name="T15" fmla="*/ 7 h 47"/>
                <a:gd name="T16" fmla="*/ 34 w 55"/>
                <a:gd name="T17" fmla="*/ 7 h 47"/>
                <a:gd name="T18" fmla="*/ 23 w 55"/>
                <a:gd name="T19" fmla="*/ 7 h 47"/>
                <a:gd name="T20" fmla="*/ 21 w 55"/>
                <a:gd name="T21" fmla="*/ 9 h 47"/>
                <a:gd name="T22" fmla="*/ 36 w 55"/>
                <a:gd name="T23" fmla="*/ 15 h 47"/>
                <a:gd name="T24" fmla="*/ 36 w 55"/>
                <a:gd name="T25" fmla="*/ 19 h 47"/>
                <a:gd name="T26" fmla="*/ 38 w 55"/>
                <a:gd name="T27" fmla="*/ 28 h 47"/>
                <a:gd name="T28" fmla="*/ 45 w 55"/>
                <a:gd name="T29" fmla="*/ 34 h 47"/>
                <a:gd name="T30" fmla="*/ 36 w 55"/>
                <a:gd name="T31" fmla="*/ 36 h 47"/>
                <a:gd name="T32" fmla="*/ 32 w 55"/>
                <a:gd name="T33" fmla="*/ 36 h 47"/>
                <a:gd name="T34" fmla="*/ 21 w 55"/>
                <a:gd name="T35" fmla="*/ 34 h 47"/>
                <a:gd name="T36" fmla="*/ 17 w 55"/>
                <a:gd name="T37" fmla="*/ 34 h 47"/>
                <a:gd name="T38" fmla="*/ 9 w 55"/>
                <a:gd name="T39" fmla="*/ 34 h 47"/>
                <a:gd name="T40" fmla="*/ 2 w 55"/>
                <a:gd name="T41" fmla="*/ 34 h 47"/>
                <a:gd name="T42" fmla="*/ 2 w 55"/>
                <a:gd name="T43" fmla="*/ 41 h 47"/>
                <a:gd name="T44" fmla="*/ 11 w 55"/>
                <a:gd name="T45" fmla="*/ 47 h 47"/>
                <a:gd name="T46" fmla="*/ 13 w 55"/>
                <a:gd name="T47" fmla="*/ 43 h 47"/>
                <a:gd name="T48" fmla="*/ 26 w 55"/>
                <a:gd name="T49" fmla="*/ 41 h 47"/>
                <a:gd name="T50" fmla="*/ 38 w 55"/>
                <a:gd name="T51" fmla="*/ 45 h 47"/>
                <a:gd name="T52" fmla="*/ 45 w 55"/>
                <a:gd name="T53" fmla="*/ 45 h 47"/>
                <a:gd name="T54" fmla="*/ 47 w 55"/>
                <a:gd name="T55" fmla="*/ 45 h 47"/>
                <a:gd name="T56" fmla="*/ 36 w 55"/>
                <a:gd name="T57" fmla="*/ 0 h 47"/>
                <a:gd name="T58" fmla="*/ 34 w 55"/>
                <a:gd name="T59" fmla="*/ 5 h 47"/>
                <a:gd name="T60" fmla="*/ 32 w 55"/>
                <a:gd name="T61" fmla="*/ 3 h 47"/>
                <a:gd name="T62" fmla="*/ 28 w 55"/>
                <a:gd name="T63" fmla="*/ 26 h 47"/>
                <a:gd name="T64" fmla="*/ 32 w 55"/>
                <a:gd name="T65" fmla="*/ 30 h 47"/>
                <a:gd name="T66" fmla="*/ 26 w 55"/>
                <a:gd name="T67"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 h="47">
                  <a:moveTo>
                    <a:pt x="47" y="45"/>
                  </a:moveTo>
                  <a:lnTo>
                    <a:pt x="47" y="43"/>
                  </a:lnTo>
                  <a:lnTo>
                    <a:pt x="51" y="36"/>
                  </a:lnTo>
                  <a:lnTo>
                    <a:pt x="53" y="34"/>
                  </a:lnTo>
                  <a:lnTo>
                    <a:pt x="53" y="32"/>
                  </a:lnTo>
                  <a:lnTo>
                    <a:pt x="51" y="28"/>
                  </a:lnTo>
                  <a:lnTo>
                    <a:pt x="51" y="26"/>
                  </a:lnTo>
                  <a:lnTo>
                    <a:pt x="55" y="24"/>
                  </a:lnTo>
                  <a:lnTo>
                    <a:pt x="55" y="19"/>
                  </a:lnTo>
                  <a:lnTo>
                    <a:pt x="53" y="17"/>
                  </a:lnTo>
                  <a:lnTo>
                    <a:pt x="55" y="13"/>
                  </a:lnTo>
                  <a:lnTo>
                    <a:pt x="55" y="11"/>
                  </a:lnTo>
                  <a:lnTo>
                    <a:pt x="55" y="11"/>
                  </a:lnTo>
                  <a:lnTo>
                    <a:pt x="51" y="11"/>
                  </a:lnTo>
                  <a:lnTo>
                    <a:pt x="49" y="11"/>
                  </a:lnTo>
                  <a:lnTo>
                    <a:pt x="45" y="7"/>
                  </a:lnTo>
                  <a:lnTo>
                    <a:pt x="36" y="7"/>
                  </a:lnTo>
                  <a:lnTo>
                    <a:pt x="34" y="7"/>
                  </a:lnTo>
                  <a:lnTo>
                    <a:pt x="30" y="7"/>
                  </a:lnTo>
                  <a:lnTo>
                    <a:pt x="23" y="7"/>
                  </a:lnTo>
                  <a:lnTo>
                    <a:pt x="21" y="9"/>
                  </a:lnTo>
                  <a:lnTo>
                    <a:pt x="21" y="9"/>
                  </a:lnTo>
                  <a:lnTo>
                    <a:pt x="26" y="11"/>
                  </a:lnTo>
                  <a:lnTo>
                    <a:pt x="36" y="15"/>
                  </a:lnTo>
                  <a:lnTo>
                    <a:pt x="36" y="17"/>
                  </a:lnTo>
                  <a:lnTo>
                    <a:pt x="36" y="19"/>
                  </a:lnTo>
                  <a:lnTo>
                    <a:pt x="36" y="26"/>
                  </a:lnTo>
                  <a:lnTo>
                    <a:pt x="38" y="28"/>
                  </a:lnTo>
                  <a:lnTo>
                    <a:pt x="40" y="30"/>
                  </a:lnTo>
                  <a:lnTo>
                    <a:pt x="45" y="34"/>
                  </a:lnTo>
                  <a:lnTo>
                    <a:pt x="45" y="36"/>
                  </a:lnTo>
                  <a:lnTo>
                    <a:pt x="36" y="36"/>
                  </a:lnTo>
                  <a:lnTo>
                    <a:pt x="34" y="36"/>
                  </a:lnTo>
                  <a:lnTo>
                    <a:pt x="32" y="36"/>
                  </a:lnTo>
                  <a:lnTo>
                    <a:pt x="26" y="36"/>
                  </a:lnTo>
                  <a:lnTo>
                    <a:pt x="21" y="34"/>
                  </a:lnTo>
                  <a:lnTo>
                    <a:pt x="17" y="36"/>
                  </a:lnTo>
                  <a:lnTo>
                    <a:pt x="17" y="34"/>
                  </a:lnTo>
                  <a:lnTo>
                    <a:pt x="15" y="34"/>
                  </a:lnTo>
                  <a:lnTo>
                    <a:pt x="9" y="34"/>
                  </a:lnTo>
                  <a:lnTo>
                    <a:pt x="7" y="32"/>
                  </a:lnTo>
                  <a:lnTo>
                    <a:pt x="2" y="34"/>
                  </a:lnTo>
                  <a:lnTo>
                    <a:pt x="0" y="36"/>
                  </a:lnTo>
                  <a:lnTo>
                    <a:pt x="2" y="41"/>
                  </a:lnTo>
                  <a:lnTo>
                    <a:pt x="7" y="41"/>
                  </a:lnTo>
                  <a:lnTo>
                    <a:pt x="11" y="47"/>
                  </a:lnTo>
                  <a:lnTo>
                    <a:pt x="13" y="47"/>
                  </a:lnTo>
                  <a:lnTo>
                    <a:pt x="13" y="43"/>
                  </a:lnTo>
                  <a:lnTo>
                    <a:pt x="15" y="41"/>
                  </a:lnTo>
                  <a:lnTo>
                    <a:pt x="26" y="41"/>
                  </a:lnTo>
                  <a:lnTo>
                    <a:pt x="28" y="43"/>
                  </a:lnTo>
                  <a:lnTo>
                    <a:pt x="38" y="45"/>
                  </a:lnTo>
                  <a:lnTo>
                    <a:pt x="40" y="43"/>
                  </a:lnTo>
                  <a:lnTo>
                    <a:pt x="45" y="45"/>
                  </a:lnTo>
                  <a:lnTo>
                    <a:pt x="47" y="45"/>
                  </a:lnTo>
                  <a:lnTo>
                    <a:pt x="47" y="45"/>
                  </a:lnTo>
                  <a:close/>
                  <a:moveTo>
                    <a:pt x="32" y="3"/>
                  </a:moveTo>
                  <a:lnTo>
                    <a:pt x="36" y="0"/>
                  </a:lnTo>
                  <a:lnTo>
                    <a:pt x="42" y="5"/>
                  </a:lnTo>
                  <a:lnTo>
                    <a:pt x="34" y="5"/>
                  </a:lnTo>
                  <a:lnTo>
                    <a:pt x="32" y="3"/>
                  </a:lnTo>
                  <a:lnTo>
                    <a:pt x="32" y="3"/>
                  </a:lnTo>
                  <a:close/>
                  <a:moveTo>
                    <a:pt x="26" y="26"/>
                  </a:moveTo>
                  <a:lnTo>
                    <a:pt x="28" y="26"/>
                  </a:lnTo>
                  <a:lnTo>
                    <a:pt x="32" y="28"/>
                  </a:lnTo>
                  <a:lnTo>
                    <a:pt x="32" y="30"/>
                  </a:lnTo>
                  <a:lnTo>
                    <a:pt x="28" y="28"/>
                  </a:lnTo>
                  <a:lnTo>
                    <a:pt x="26" y="2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64" name="Freeform 175">
              <a:extLst>
                <a:ext uri="{FF2B5EF4-FFF2-40B4-BE49-F238E27FC236}">
                  <a16:creationId xmlns:a16="http://schemas.microsoft.com/office/drawing/2014/main" id="{3B4E31C4-B838-4F7C-B995-E5BC5C4446BA}"/>
                </a:ext>
              </a:extLst>
            </p:cNvPr>
            <p:cNvSpPr>
              <a:spLocks noEditPoints="1"/>
            </p:cNvSpPr>
            <p:nvPr/>
          </p:nvSpPr>
          <p:spPr bwMode="auto">
            <a:xfrm>
              <a:off x="2944988" y="3086088"/>
              <a:ext cx="170090" cy="57537"/>
            </a:xfrm>
            <a:custGeom>
              <a:avLst/>
              <a:gdLst>
                <a:gd name="T0" fmla="*/ 44 w 211"/>
                <a:gd name="T1" fmla="*/ 30 h 76"/>
                <a:gd name="T2" fmla="*/ 42 w 211"/>
                <a:gd name="T3" fmla="*/ 38 h 76"/>
                <a:gd name="T4" fmla="*/ 38 w 211"/>
                <a:gd name="T5" fmla="*/ 36 h 76"/>
                <a:gd name="T6" fmla="*/ 40 w 211"/>
                <a:gd name="T7" fmla="*/ 34 h 76"/>
                <a:gd name="T8" fmla="*/ 10 w 211"/>
                <a:gd name="T9" fmla="*/ 21 h 76"/>
                <a:gd name="T10" fmla="*/ 10 w 211"/>
                <a:gd name="T11" fmla="*/ 25 h 76"/>
                <a:gd name="T12" fmla="*/ 0 w 211"/>
                <a:gd name="T13" fmla="*/ 32 h 76"/>
                <a:gd name="T14" fmla="*/ 8 w 211"/>
                <a:gd name="T15" fmla="*/ 30 h 76"/>
                <a:gd name="T16" fmla="*/ 17 w 211"/>
                <a:gd name="T17" fmla="*/ 30 h 76"/>
                <a:gd name="T18" fmla="*/ 27 w 211"/>
                <a:gd name="T19" fmla="*/ 21 h 76"/>
                <a:gd name="T20" fmla="*/ 40 w 211"/>
                <a:gd name="T21" fmla="*/ 17 h 76"/>
                <a:gd name="T22" fmla="*/ 52 w 211"/>
                <a:gd name="T23" fmla="*/ 13 h 76"/>
                <a:gd name="T24" fmla="*/ 67 w 211"/>
                <a:gd name="T25" fmla="*/ 17 h 76"/>
                <a:gd name="T26" fmla="*/ 57 w 211"/>
                <a:gd name="T27" fmla="*/ 19 h 76"/>
                <a:gd name="T28" fmla="*/ 74 w 211"/>
                <a:gd name="T29" fmla="*/ 23 h 76"/>
                <a:gd name="T30" fmla="*/ 86 w 211"/>
                <a:gd name="T31" fmla="*/ 27 h 76"/>
                <a:gd name="T32" fmla="*/ 93 w 211"/>
                <a:gd name="T33" fmla="*/ 27 h 76"/>
                <a:gd name="T34" fmla="*/ 105 w 211"/>
                <a:gd name="T35" fmla="*/ 34 h 76"/>
                <a:gd name="T36" fmla="*/ 114 w 211"/>
                <a:gd name="T37" fmla="*/ 36 h 76"/>
                <a:gd name="T38" fmla="*/ 126 w 211"/>
                <a:gd name="T39" fmla="*/ 36 h 76"/>
                <a:gd name="T40" fmla="*/ 139 w 211"/>
                <a:gd name="T41" fmla="*/ 55 h 76"/>
                <a:gd name="T42" fmla="*/ 152 w 211"/>
                <a:gd name="T43" fmla="*/ 57 h 76"/>
                <a:gd name="T44" fmla="*/ 156 w 211"/>
                <a:gd name="T45" fmla="*/ 63 h 76"/>
                <a:gd name="T46" fmla="*/ 143 w 211"/>
                <a:gd name="T47" fmla="*/ 74 h 76"/>
                <a:gd name="T48" fmla="*/ 158 w 211"/>
                <a:gd name="T49" fmla="*/ 76 h 76"/>
                <a:gd name="T50" fmla="*/ 181 w 211"/>
                <a:gd name="T51" fmla="*/ 76 h 76"/>
                <a:gd name="T52" fmla="*/ 194 w 211"/>
                <a:gd name="T53" fmla="*/ 72 h 76"/>
                <a:gd name="T54" fmla="*/ 208 w 211"/>
                <a:gd name="T55" fmla="*/ 70 h 76"/>
                <a:gd name="T56" fmla="*/ 206 w 211"/>
                <a:gd name="T57" fmla="*/ 63 h 76"/>
                <a:gd name="T58" fmla="*/ 185 w 211"/>
                <a:gd name="T59" fmla="*/ 55 h 76"/>
                <a:gd name="T60" fmla="*/ 185 w 211"/>
                <a:gd name="T61" fmla="*/ 46 h 76"/>
                <a:gd name="T62" fmla="*/ 177 w 211"/>
                <a:gd name="T63" fmla="*/ 46 h 76"/>
                <a:gd name="T64" fmla="*/ 164 w 211"/>
                <a:gd name="T65" fmla="*/ 40 h 76"/>
                <a:gd name="T66" fmla="*/ 154 w 211"/>
                <a:gd name="T67" fmla="*/ 38 h 76"/>
                <a:gd name="T68" fmla="*/ 152 w 211"/>
                <a:gd name="T69" fmla="*/ 36 h 76"/>
                <a:gd name="T70" fmla="*/ 137 w 211"/>
                <a:gd name="T71" fmla="*/ 27 h 76"/>
                <a:gd name="T72" fmla="*/ 116 w 211"/>
                <a:gd name="T73" fmla="*/ 21 h 76"/>
                <a:gd name="T74" fmla="*/ 105 w 211"/>
                <a:gd name="T75" fmla="*/ 8 h 76"/>
                <a:gd name="T76" fmla="*/ 84 w 211"/>
                <a:gd name="T77" fmla="*/ 6 h 76"/>
                <a:gd name="T78" fmla="*/ 69 w 211"/>
                <a:gd name="T79" fmla="*/ 2 h 76"/>
                <a:gd name="T80" fmla="*/ 48 w 211"/>
                <a:gd name="T81" fmla="*/ 4 h 76"/>
                <a:gd name="T82" fmla="*/ 27 w 211"/>
                <a:gd name="T83" fmla="*/ 8 h 76"/>
                <a:gd name="T84" fmla="*/ 12 w 211"/>
                <a:gd name="T85" fmla="*/ 1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1" h="76">
                  <a:moveTo>
                    <a:pt x="40" y="32"/>
                  </a:moveTo>
                  <a:lnTo>
                    <a:pt x="40" y="30"/>
                  </a:lnTo>
                  <a:lnTo>
                    <a:pt x="44" y="30"/>
                  </a:lnTo>
                  <a:lnTo>
                    <a:pt x="48" y="34"/>
                  </a:lnTo>
                  <a:lnTo>
                    <a:pt x="48" y="38"/>
                  </a:lnTo>
                  <a:lnTo>
                    <a:pt x="42" y="38"/>
                  </a:lnTo>
                  <a:lnTo>
                    <a:pt x="38" y="38"/>
                  </a:lnTo>
                  <a:lnTo>
                    <a:pt x="36" y="36"/>
                  </a:lnTo>
                  <a:lnTo>
                    <a:pt x="38" y="36"/>
                  </a:lnTo>
                  <a:lnTo>
                    <a:pt x="40" y="36"/>
                  </a:lnTo>
                  <a:lnTo>
                    <a:pt x="42" y="36"/>
                  </a:lnTo>
                  <a:lnTo>
                    <a:pt x="40" y="34"/>
                  </a:lnTo>
                  <a:lnTo>
                    <a:pt x="40" y="32"/>
                  </a:lnTo>
                  <a:lnTo>
                    <a:pt x="40" y="32"/>
                  </a:lnTo>
                  <a:close/>
                  <a:moveTo>
                    <a:pt x="10" y="21"/>
                  </a:moveTo>
                  <a:lnTo>
                    <a:pt x="15" y="25"/>
                  </a:lnTo>
                  <a:lnTo>
                    <a:pt x="12" y="27"/>
                  </a:lnTo>
                  <a:lnTo>
                    <a:pt x="10" y="25"/>
                  </a:lnTo>
                  <a:lnTo>
                    <a:pt x="2" y="30"/>
                  </a:lnTo>
                  <a:lnTo>
                    <a:pt x="0" y="27"/>
                  </a:lnTo>
                  <a:lnTo>
                    <a:pt x="0" y="32"/>
                  </a:lnTo>
                  <a:lnTo>
                    <a:pt x="4" y="32"/>
                  </a:lnTo>
                  <a:lnTo>
                    <a:pt x="6" y="27"/>
                  </a:lnTo>
                  <a:lnTo>
                    <a:pt x="8" y="30"/>
                  </a:lnTo>
                  <a:lnTo>
                    <a:pt x="8" y="32"/>
                  </a:lnTo>
                  <a:lnTo>
                    <a:pt x="12" y="30"/>
                  </a:lnTo>
                  <a:lnTo>
                    <a:pt x="17" y="30"/>
                  </a:lnTo>
                  <a:lnTo>
                    <a:pt x="21" y="23"/>
                  </a:lnTo>
                  <a:lnTo>
                    <a:pt x="25" y="23"/>
                  </a:lnTo>
                  <a:lnTo>
                    <a:pt x="27" y="21"/>
                  </a:lnTo>
                  <a:lnTo>
                    <a:pt x="31" y="23"/>
                  </a:lnTo>
                  <a:lnTo>
                    <a:pt x="36" y="23"/>
                  </a:lnTo>
                  <a:lnTo>
                    <a:pt x="40" y="17"/>
                  </a:lnTo>
                  <a:lnTo>
                    <a:pt x="44" y="15"/>
                  </a:lnTo>
                  <a:lnTo>
                    <a:pt x="46" y="13"/>
                  </a:lnTo>
                  <a:lnTo>
                    <a:pt x="52" y="13"/>
                  </a:lnTo>
                  <a:lnTo>
                    <a:pt x="57" y="13"/>
                  </a:lnTo>
                  <a:lnTo>
                    <a:pt x="65" y="15"/>
                  </a:lnTo>
                  <a:lnTo>
                    <a:pt x="67" y="17"/>
                  </a:lnTo>
                  <a:lnTo>
                    <a:pt x="65" y="19"/>
                  </a:lnTo>
                  <a:lnTo>
                    <a:pt x="61" y="17"/>
                  </a:lnTo>
                  <a:lnTo>
                    <a:pt x="57" y="19"/>
                  </a:lnTo>
                  <a:lnTo>
                    <a:pt x="61" y="23"/>
                  </a:lnTo>
                  <a:lnTo>
                    <a:pt x="71" y="25"/>
                  </a:lnTo>
                  <a:lnTo>
                    <a:pt x="74" y="23"/>
                  </a:lnTo>
                  <a:lnTo>
                    <a:pt x="78" y="23"/>
                  </a:lnTo>
                  <a:lnTo>
                    <a:pt x="82" y="25"/>
                  </a:lnTo>
                  <a:lnTo>
                    <a:pt x="86" y="27"/>
                  </a:lnTo>
                  <a:lnTo>
                    <a:pt x="90" y="27"/>
                  </a:lnTo>
                  <a:lnTo>
                    <a:pt x="90" y="25"/>
                  </a:lnTo>
                  <a:lnTo>
                    <a:pt x="93" y="27"/>
                  </a:lnTo>
                  <a:lnTo>
                    <a:pt x="95" y="30"/>
                  </a:lnTo>
                  <a:lnTo>
                    <a:pt x="101" y="34"/>
                  </a:lnTo>
                  <a:lnTo>
                    <a:pt x="105" y="34"/>
                  </a:lnTo>
                  <a:lnTo>
                    <a:pt x="107" y="34"/>
                  </a:lnTo>
                  <a:lnTo>
                    <a:pt x="112" y="36"/>
                  </a:lnTo>
                  <a:lnTo>
                    <a:pt x="114" y="36"/>
                  </a:lnTo>
                  <a:lnTo>
                    <a:pt x="118" y="36"/>
                  </a:lnTo>
                  <a:lnTo>
                    <a:pt x="124" y="34"/>
                  </a:lnTo>
                  <a:lnTo>
                    <a:pt x="126" y="36"/>
                  </a:lnTo>
                  <a:lnTo>
                    <a:pt x="128" y="48"/>
                  </a:lnTo>
                  <a:lnTo>
                    <a:pt x="135" y="55"/>
                  </a:lnTo>
                  <a:lnTo>
                    <a:pt x="139" y="55"/>
                  </a:lnTo>
                  <a:lnTo>
                    <a:pt x="141" y="55"/>
                  </a:lnTo>
                  <a:lnTo>
                    <a:pt x="145" y="57"/>
                  </a:lnTo>
                  <a:lnTo>
                    <a:pt x="152" y="57"/>
                  </a:lnTo>
                  <a:lnTo>
                    <a:pt x="154" y="59"/>
                  </a:lnTo>
                  <a:lnTo>
                    <a:pt x="156" y="59"/>
                  </a:lnTo>
                  <a:lnTo>
                    <a:pt x="156" y="63"/>
                  </a:lnTo>
                  <a:lnTo>
                    <a:pt x="149" y="65"/>
                  </a:lnTo>
                  <a:lnTo>
                    <a:pt x="143" y="72"/>
                  </a:lnTo>
                  <a:lnTo>
                    <a:pt x="143" y="74"/>
                  </a:lnTo>
                  <a:lnTo>
                    <a:pt x="149" y="76"/>
                  </a:lnTo>
                  <a:lnTo>
                    <a:pt x="156" y="74"/>
                  </a:lnTo>
                  <a:lnTo>
                    <a:pt x="158" y="76"/>
                  </a:lnTo>
                  <a:lnTo>
                    <a:pt x="168" y="72"/>
                  </a:lnTo>
                  <a:lnTo>
                    <a:pt x="175" y="74"/>
                  </a:lnTo>
                  <a:lnTo>
                    <a:pt x="181" y="76"/>
                  </a:lnTo>
                  <a:lnTo>
                    <a:pt x="192" y="74"/>
                  </a:lnTo>
                  <a:lnTo>
                    <a:pt x="192" y="72"/>
                  </a:lnTo>
                  <a:lnTo>
                    <a:pt x="194" y="72"/>
                  </a:lnTo>
                  <a:lnTo>
                    <a:pt x="198" y="70"/>
                  </a:lnTo>
                  <a:lnTo>
                    <a:pt x="204" y="72"/>
                  </a:lnTo>
                  <a:lnTo>
                    <a:pt x="208" y="70"/>
                  </a:lnTo>
                  <a:lnTo>
                    <a:pt x="211" y="65"/>
                  </a:lnTo>
                  <a:lnTo>
                    <a:pt x="211" y="63"/>
                  </a:lnTo>
                  <a:lnTo>
                    <a:pt x="206" y="63"/>
                  </a:lnTo>
                  <a:lnTo>
                    <a:pt x="204" y="57"/>
                  </a:lnTo>
                  <a:lnTo>
                    <a:pt x="196" y="55"/>
                  </a:lnTo>
                  <a:lnTo>
                    <a:pt x="185" y="55"/>
                  </a:lnTo>
                  <a:lnTo>
                    <a:pt x="181" y="53"/>
                  </a:lnTo>
                  <a:lnTo>
                    <a:pt x="183" y="51"/>
                  </a:lnTo>
                  <a:lnTo>
                    <a:pt x="185" y="46"/>
                  </a:lnTo>
                  <a:lnTo>
                    <a:pt x="183" y="46"/>
                  </a:lnTo>
                  <a:lnTo>
                    <a:pt x="179" y="46"/>
                  </a:lnTo>
                  <a:lnTo>
                    <a:pt x="177" y="46"/>
                  </a:lnTo>
                  <a:lnTo>
                    <a:pt x="168" y="40"/>
                  </a:lnTo>
                  <a:lnTo>
                    <a:pt x="166" y="42"/>
                  </a:lnTo>
                  <a:lnTo>
                    <a:pt x="164" y="40"/>
                  </a:lnTo>
                  <a:lnTo>
                    <a:pt x="158" y="36"/>
                  </a:lnTo>
                  <a:lnTo>
                    <a:pt x="156" y="40"/>
                  </a:lnTo>
                  <a:lnTo>
                    <a:pt x="154" y="38"/>
                  </a:lnTo>
                  <a:lnTo>
                    <a:pt x="154" y="36"/>
                  </a:lnTo>
                  <a:lnTo>
                    <a:pt x="152" y="34"/>
                  </a:lnTo>
                  <a:lnTo>
                    <a:pt x="152" y="36"/>
                  </a:lnTo>
                  <a:lnTo>
                    <a:pt x="149" y="34"/>
                  </a:lnTo>
                  <a:lnTo>
                    <a:pt x="141" y="32"/>
                  </a:lnTo>
                  <a:lnTo>
                    <a:pt x="137" y="27"/>
                  </a:lnTo>
                  <a:lnTo>
                    <a:pt x="130" y="25"/>
                  </a:lnTo>
                  <a:lnTo>
                    <a:pt x="126" y="21"/>
                  </a:lnTo>
                  <a:lnTo>
                    <a:pt x="116" y="21"/>
                  </a:lnTo>
                  <a:lnTo>
                    <a:pt x="112" y="19"/>
                  </a:lnTo>
                  <a:lnTo>
                    <a:pt x="109" y="15"/>
                  </a:lnTo>
                  <a:lnTo>
                    <a:pt x="105" y="8"/>
                  </a:lnTo>
                  <a:lnTo>
                    <a:pt x="101" y="11"/>
                  </a:lnTo>
                  <a:lnTo>
                    <a:pt x="99" y="8"/>
                  </a:lnTo>
                  <a:lnTo>
                    <a:pt x="84" y="6"/>
                  </a:lnTo>
                  <a:lnTo>
                    <a:pt x="80" y="8"/>
                  </a:lnTo>
                  <a:lnTo>
                    <a:pt x="74" y="6"/>
                  </a:lnTo>
                  <a:lnTo>
                    <a:pt x="69" y="2"/>
                  </a:lnTo>
                  <a:lnTo>
                    <a:pt x="61" y="0"/>
                  </a:lnTo>
                  <a:lnTo>
                    <a:pt x="52" y="0"/>
                  </a:lnTo>
                  <a:lnTo>
                    <a:pt x="48" y="4"/>
                  </a:lnTo>
                  <a:lnTo>
                    <a:pt x="38" y="4"/>
                  </a:lnTo>
                  <a:lnTo>
                    <a:pt x="29" y="6"/>
                  </a:lnTo>
                  <a:lnTo>
                    <a:pt x="27" y="8"/>
                  </a:lnTo>
                  <a:lnTo>
                    <a:pt x="19" y="13"/>
                  </a:lnTo>
                  <a:lnTo>
                    <a:pt x="15" y="15"/>
                  </a:lnTo>
                  <a:lnTo>
                    <a:pt x="12" y="17"/>
                  </a:lnTo>
                  <a:lnTo>
                    <a:pt x="10" y="2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65" name="Freeform 176">
              <a:extLst>
                <a:ext uri="{FF2B5EF4-FFF2-40B4-BE49-F238E27FC236}">
                  <a16:creationId xmlns:a16="http://schemas.microsoft.com/office/drawing/2014/main" id="{DF3C6AC8-C8E4-4FCB-A7EF-B3A2369C8DEB}"/>
                </a:ext>
              </a:extLst>
            </p:cNvPr>
            <p:cNvSpPr>
              <a:spLocks noEditPoints="1"/>
            </p:cNvSpPr>
            <p:nvPr/>
          </p:nvSpPr>
          <p:spPr bwMode="auto">
            <a:xfrm>
              <a:off x="3049783" y="3024008"/>
              <a:ext cx="90285" cy="102206"/>
            </a:xfrm>
            <a:custGeom>
              <a:avLst/>
              <a:gdLst>
                <a:gd name="T0" fmla="*/ 108 w 112"/>
                <a:gd name="T1" fmla="*/ 118 h 135"/>
                <a:gd name="T2" fmla="*/ 91 w 112"/>
                <a:gd name="T3" fmla="*/ 135 h 135"/>
                <a:gd name="T4" fmla="*/ 106 w 112"/>
                <a:gd name="T5" fmla="*/ 124 h 135"/>
                <a:gd name="T6" fmla="*/ 97 w 112"/>
                <a:gd name="T7" fmla="*/ 126 h 135"/>
                <a:gd name="T8" fmla="*/ 91 w 112"/>
                <a:gd name="T9" fmla="*/ 135 h 135"/>
                <a:gd name="T10" fmla="*/ 112 w 112"/>
                <a:gd name="T11" fmla="*/ 103 h 135"/>
                <a:gd name="T12" fmla="*/ 106 w 112"/>
                <a:gd name="T13" fmla="*/ 103 h 135"/>
                <a:gd name="T14" fmla="*/ 93 w 112"/>
                <a:gd name="T15" fmla="*/ 93 h 135"/>
                <a:gd name="T16" fmla="*/ 85 w 112"/>
                <a:gd name="T17" fmla="*/ 101 h 135"/>
                <a:gd name="T18" fmla="*/ 85 w 112"/>
                <a:gd name="T19" fmla="*/ 103 h 135"/>
                <a:gd name="T20" fmla="*/ 93 w 112"/>
                <a:gd name="T21" fmla="*/ 93 h 135"/>
                <a:gd name="T22" fmla="*/ 87 w 112"/>
                <a:gd name="T23" fmla="*/ 90 h 135"/>
                <a:gd name="T24" fmla="*/ 81 w 112"/>
                <a:gd name="T25" fmla="*/ 90 h 135"/>
                <a:gd name="T26" fmla="*/ 66 w 112"/>
                <a:gd name="T27" fmla="*/ 74 h 135"/>
                <a:gd name="T28" fmla="*/ 74 w 112"/>
                <a:gd name="T29" fmla="*/ 90 h 135"/>
                <a:gd name="T30" fmla="*/ 66 w 112"/>
                <a:gd name="T31" fmla="*/ 82 h 135"/>
                <a:gd name="T32" fmla="*/ 66 w 112"/>
                <a:gd name="T33" fmla="*/ 74 h 135"/>
                <a:gd name="T34" fmla="*/ 51 w 112"/>
                <a:gd name="T35" fmla="*/ 74 h 135"/>
                <a:gd name="T36" fmla="*/ 51 w 112"/>
                <a:gd name="T37" fmla="*/ 71 h 135"/>
                <a:gd name="T38" fmla="*/ 83 w 112"/>
                <a:gd name="T39" fmla="*/ 69 h 135"/>
                <a:gd name="T40" fmla="*/ 83 w 112"/>
                <a:gd name="T41" fmla="*/ 63 h 135"/>
                <a:gd name="T42" fmla="*/ 64 w 112"/>
                <a:gd name="T43" fmla="*/ 59 h 135"/>
                <a:gd name="T44" fmla="*/ 64 w 112"/>
                <a:gd name="T45" fmla="*/ 67 h 135"/>
                <a:gd name="T46" fmla="*/ 66 w 112"/>
                <a:gd name="T47" fmla="*/ 59 h 135"/>
                <a:gd name="T48" fmla="*/ 62 w 112"/>
                <a:gd name="T49" fmla="*/ 53 h 135"/>
                <a:gd name="T50" fmla="*/ 53 w 112"/>
                <a:gd name="T51" fmla="*/ 44 h 135"/>
                <a:gd name="T52" fmla="*/ 49 w 112"/>
                <a:gd name="T53" fmla="*/ 48 h 135"/>
                <a:gd name="T54" fmla="*/ 49 w 112"/>
                <a:gd name="T55" fmla="*/ 40 h 135"/>
                <a:gd name="T56" fmla="*/ 45 w 112"/>
                <a:gd name="T57" fmla="*/ 36 h 135"/>
                <a:gd name="T58" fmla="*/ 36 w 112"/>
                <a:gd name="T59" fmla="*/ 4 h 135"/>
                <a:gd name="T60" fmla="*/ 38 w 112"/>
                <a:gd name="T61" fmla="*/ 17 h 135"/>
                <a:gd name="T62" fmla="*/ 32 w 112"/>
                <a:gd name="T63" fmla="*/ 25 h 135"/>
                <a:gd name="T64" fmla="*/ 34 w 112"/>
                <a:gd name="T65" fmla="*/ 12 h 135"/>
                <a:gd name="T66" fmla="*/ 24 w 112"/>
                <a:gd name="T67" fmla="*/ 0 h 135"/>
                <a:gd name="T68" fmla="*/ 5 w 112"/>
                <a:gd name="T69" fmla="*/ 4 h 135"/>
                <a:gd name="T70" fmla="*/ 19 w 112"/>
                <a:gd name="T71" fmla="*/ 2 h 135"/>
                <a:gd name="T72" fmla="*/ 17 w 112"/>
                <a:gd name="T73" fmla="*/ 6 h 135"/>
                <a:gd name="T74" fmla="*/ 0 w 112"/>
                <a:gd name="T75" fmla="*/ 4 h 135"/>
                <a:gd name="T76" fmla="*/ 30 w 112"/>
                <a:gd name="T77" fmla="*/ 40 h 135"/>
                <a:gd name="T78" fmla="*/ 28 w 112"/>
                <a:gd name="T79" fmla="*/ 44 h 135"/>
                <a:gd name="T80" fmla="*/ 19 w 112"/>
                <a:gd name="T81" fmla="*/ 61 h 135"/>
                <a:gd name="T82" fmla="*/ 19 w 112"/>
                <a:gd name="T83" fmla="*/ 61 h 135"/>
                <a:gd name="T84" fmla="*/ 17 w 112"/>
                <a:gd name="T85" fmla="*/ 61 h 135"/>
                <a:gd name="T86" fmla="*/ 15 w 112"/>
                <a:gd name="T87" fmla="*/ 63 h 135"/>
                <a:gd name="T88" fmla="*/ 17 w 112"/>
                <a:gd name="T89" fmla="*/ 48 h 135"/>
                <a:gd name="T90" fmla="*/ 13 w 112"/>
                <a:gd name="T91" fmla="*/ 46 h 135"/>
                <a:gd name="T92" fmla="*/ 15 w 112"/>
                <a:gd name="T93" fmla="*/ 53 h 135"/>
                <a:gd name="T94" fmla="*/ 22 w 112"/>
                <a:gd name="T95" fmla="*/ 63 h 135"/>
                <a:gd name="T96" fmla="*/ 19 w 112"/>
                <a:gd name="T97" fmla="*/ 74 h 135"/>
                <a:gd name="T98" fmla="*/ 24 w 112"/>
                <a:gd name="T99" fmla="*/ 6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135">
                  <a:moveTo>
                    <a:pt x="106" y="122"/>
                  </a:moveTo>
                  <a:lnTo>
                    <a:pt x="108" y="122"/>
                  </a:lnTo>
                  <a:lnTo>
                    <a:pt x="108" y="118"/>
                  </a:lnTo>
                  <a:lnTo>
                    <a:pt x="106" y="122"/>
                  </a:lnTo>
                  <a:lnTo>
                    <a:pt x="106" y="122"/>
                  </a:lnTo>
                  <a:close/>
                  <a:moveTo>
                    <a:pt x="91" y="135"/>
                  </a:moveTo>
                  <a:lnTo>
                    <a:pt x="102" y="135"/>
                  </a:lnTo>
                  <a:lnTo>
                    <a:pt x="106" y="128"/>
                  </a:lnTo>
                  <a:lnTo>
                    <a:pt x="106" y="124"/>
                  </a:lnTo>
                  <a:lnTo>
                    <a:pt x="104" y="126"/>
                  </a:lnTo>
                  <a:lnTo>
                    <a:pt x="102" y="128"/>
                  </a:lnTo>
                  <a:lnTo>
                    <a:pt x="97" y="126"/>
                  </a:lnTo>
                  <a:lnTo>
                    <a:pt x="93" y="128"/>
                  </a:lnTo>
                  <a:lnTo>
                    <a:pt x="91" y="135"/>
                  </a:lnTo>
                  <a:lnTo>
                    <a:pt x="91" y="135"/>
                  </a:lnTo>
                  <a:close/>
                  <a:moveTo>
                    <a:pt x="104" y="101"/>
                  </a:moveTo>
                  <a:lnTo>
                    <a:pt x="108" y="101"/>
                  </a:lnTo>
                  <a:lnTo>
                    <a:pt x="112" y="103"/>
                  </a:lnTo>
                  <a:lnTo>
                    <a:pt x="112" y="105"/>
                  </a:lnTo>
                  <a:lnTo>
                    <a:pt x="108" y="103"/>
                  </a:lnTo>
                  <a:lnTo>
                    <a:pt x="106" y="103"/>
                  </a:lnTo>
                  <a:lnTo>
                    <a:pt x="104" y="101"/>
                  </a:lnTo>
                  <a:lnTo>
                    <a:pt x="104" y="101"/>
                  </a:lnTo>
                  <a:close/>
                  <a:moveTo>
                    <a:pt x="93" y="93"/>
                  </a:moveTo>
                  <a:lnTo>
                    <a:pt x="89" y="93"/>
                  </a:lnTo>
                  <a:lnTo>
                    <a:pt x="89" y="97"/>
                  </a:lnTo>
                  <a:lnTo>
                    <a:pt x="85" y="101"/>
                  </a:lnTo>
                  <a:lnTo>
                    <a:pt x="83" y="101"/>
                  </a:lnTo>
                  <a:lnTo>
                    <a:pt x="83" y="103"/>
                  </a:lnTo>
                  <a:lnTo>
                    <a:pt x="85" y="103"/>
                  </a:lnTo>
                  <a:lnTo>
                    <a:pt x="93" y="99"/>
                  </a:lnTo>
                  <a:lnTo>
                    <a:pt x="93" y="95"/>
                  </a:lnTo>
                  <a:lnTo>
                    <a:pt x="93" y="93"/>
                  </a:lnTo>
                  <a:lnTo>
                    <a:pt x="93" y="93"/>
                  </a:lnTo>
                  <a:close/>
                  <a:moveTo>
                    <a:pt x="81" y="88"/>
                  </a:moveTo>
                  <a:lnTo>
                    <a:pt x="87" y="90"/>
                  </a:lnTo>
                  <a:lnTo>
                    <a:pt x="87" y="95"/>
                  </a:lnTo>
                  <a:lnTo>
                    <a:pt x="83" y="95"/>
                  </a:lnTo>
                  <a:lnTo>
                    <a:pt x="81" y="90"/>
                  </a:lnTo>
                  <a:lnTo>
                    <a:pt x="81" y="88"/>
                  </a:lnTo>
                  <a:lnTo>
                    <a:pt x="81" y="88"/>
                  </a:lnTo>
                  <a:close/>
                  <a:moveTo>
                    <a:pt x="66" y="74"/>
                  </a:moveTo>
                  <a:lnTo>
                    <a:pt x="70" y="80"/>
                  </a:lnTo>
                  <a:lnTo>
                    <a:pt x="70" y="84"/>
                  </a:lnTo>
                  <a:lnTo>
                    <a:pt x="74" y="90"/>
                  </a:lnTo>
                  <a:lnTo>
                    <a:pt x="72" y="90"/>
                  </a:lnTo>
                  <a:lnTo>
                    <a:pt x="68" y="88"/>
                  </a:lnTo>
                  <a:lnTo>
                    <a:pt x="66" y="82"/>
                  </a:lnTo>
                  <a:lnTo>
                    <a:pt x="68" y="80"/>
                  </a:lnTo>
                  <a:lnTo>
                    <a:pt x="66" y="76"/>
                  </a:lnTo>
                  <a:lnTo>
                    <a:pt x="66" y="74"/>
                  </a:lnTo>
                  <a:lnTo>
                    <a:pt x="66" y="74"/>
                  </a:lnTo>
                  <a:close/>
                  <a:moveTo>
                    <a:pt x="51" y="71"/>
                  </a:moveTo>
                  <a:lnTo>
                    <a:pt x="51" y="74"/>
                  </a:lnTo>
                  <a:lnTo>
                    <a:pt x="53" y="74"/>
                  </a:lnTo>
                  <a:lnTo>
                    <a:pt x="51" y="71"/>
                  </a:lnTo>
                  <a:lnTo>
                    <a:pt x="51" y="71"/>
                  </a:lnTo>
                  <a:close/>
                  <a:moveTo>
                    <a:pt x="83" y="63"/>
                  </a:moveTo>
                  <a:lnTo>
                    <a:pt x="81" y="67"/>
                  </a:lnTo>
                  <a:lnTo>
                    <a:pt x="83" y="69"/>
                  </a:lnTo>
                  <a:lnTo>
                    <a:pt x="85" y="65"/>
                  </a:lnTo>
                  <a:lnTo>
                    <a:pt x="83" y="63"/>
                  </a:lnTo>
                  <a:lnTo>
                    <a:pt x="83" y="63"/>
                  </a:lnTo>
                  <a:close/>
                  <a:moveTo>
                    <a:pt x="62" y="53"/>
                  </a:moveTo>
                  <a:lnTo>
                    <a:pt x="59" y="55"/>
                  </a:lnTo>
                  <a:lnTo>
                    <a:pt x="64" y="59"/>
                  </a:lnTo>
                  <a:lnTo>
                    <a:pt x="64" y="63"/>
                  </a:lnTo>
                  <a:lnTo>
                    <a:pt x="62" y="65"/>
                  </a:lnTo>
                  <a:lnTo>
                    <a:pt x="64" y="67"/>
                  </a:lnTo>
                  <a:lnTo>
                    <a:pt x="68" y="67"/>
                  </a:lnTo>
                  <a:lnTo>
                    <a:pt x="68" y="65"/>
                  </a:lnTo>
                  <a:lnTo>
                    <a:pt x="66" y="59"/>
                  </a:lnTo>
                  <a:lnTo>
                    <a:pt x="64" y="55"/>
                  </a:lnTo>
                  <a:lnTo>
                    <a:pt x="62" y="53"/>
                  </a:lnTo>
                  <a:lnTo>
                    <a:pt x="62" y="53"/>
                  </a:lnTo>
                  <a:close/>
                  <a:moveTo>
                    <a:pt x="45" y="36"/>
                  </a:moveTo>
                  <a:lnTo>
                    <a:pt x="51" y="38"/>
                  </a:lnTo>
                  <a:lnTo>
                    <a:pt x="53" y="44"/>
                  </a:lnTo>
                  <a:lnTo>
                    <a:pt x="51" y="50"/>
                  </a:lnTo>
                  <a:lnTo>
                    <a:pt x="49" y="50"/>
                  </a:lnTo>
                  <a:lnTo>
                    <a:pt x="49" y="48"/>
                  </a:lnTo>
                  <a:lnTo>
                    <a:pt x="51" y="46"/>
                  </a:lnTo>
                  <a:lnTo>
                    <a:pt x="51" y="44"/>
                  </a:lnTo>
                  <a:lnTo>
                    <a:pt x="49" y="40"/>
                  </a:lnTo>
                  <a:lnTo>
                    <a:pt x="45" y="38"/>
                  </a:lnTo>
                  <a:lnTo>
                    <a:pt x="45" y="36"/>
                  </a:lnTo>
                  <a:lnTo>
                    <a:pt x="45" y="36"/>
                  </a:lnTo>
                  <a:close/>
                  <a:moveTo>
                    <a:pt x="24" y="0"/>
                  </a:moveTo>
                  <a:lnTo>
                    <a:pt x="30" y="0"/>
                  </a:lnTo>
                  <a:lnTo>
                    <a:pt x="36" y="4"/>
                  </a:lnTo>
                  <a:lnTo>
                    <a:pt x="36" y="8"/>
                  </a:lnTo>
                  <a:lnTo>
                    <a:pt x="38" y="10"/>
                  </a:lnTo>
                  <a:lnTo>
                    <a:pt x="38" y="17"/>
                  </a:lnTo>
                  <a:lnTo>
                    <a:pt x="34" y="19"/>
                  </a:lnTo>
                  <a:lnTo>
                    <a:pt x="36" y="21"/>
                  </a:lnTo>
                  <a:lnTo>
                    <a:pt x="32" y="25"/>
                  </a:lnTo>
                  <a:lnTo>
                    <a:pt x="34" y="19"/>
                  </a:lnTo>
                  <a:lnTo>
                    <a:pt x="32" y="15"/>
                  </a:lnTo>
                  <a:lnTo>
                    <a:pt x="34" y="12"/>
                  </a:lnTo>
                  <a:lnTo>
                    <a:pt x="30" y="6"/>
                  </a:lnTo>
                  <a:lnTo>
                    <a:pt x="30" y="2"/>
                  </a:lnTo>
                  <a:lnTo>
                    <a:pt x="24" y="0"/>
                  </a:lnTo>
                  <a:lnTo>
                    <a:pt x="24" y="0"/>
                  </a:lnTo>
                  <a:close/>
                  <a:moveTo>
                    <a:pt x="0" y="4"/>
                  </a:moveTo>
                  <a:lnTo>
                    <a:pt x="5" y="4"/>
                  </a:lnTo>
                  <a:lnTo>
                    <a:pt x="7" y="6"/>
                  </a:lnTo>
                  <a:lnTo>
                    <a:pt x="13" y="2"/>
                  </a:lnTo>
                  <a:lnTo>
                    <a:pt x="19" y="2"/>
                  </a:lnTo>
                  <a:lnTo>
                    <a:pt x="24" y="6"/>
                  </a:lnTo>
                  <a:lnTo>
                    <a:pt x="19" y="6"/>
                  </a:lnTo>
                  <a:lnTo>
                    <a:pt x="17" y="6"/>
                  </a:lnTo>
                  <a:lnTo>
                    <a:pt x="9" y="10"/>
                  </a:lnTo>
                  <a:lnTo>
                    <a:pt x="5" y="10"/>
                  </a:lnTo>
                  <a:lnTo>
                    <a:pt x="0" y="4"/>
                  </a:lnTo>
                  <a:lnTo>
                    <a:pt x="0" y="4"/>
                  </a:lnTo>
                  <a:close/>
                  <a:moveTo>
                    <a:pt x="24" y="42"/>
                  </a:moveTo>
                  <a:lnTo>
                    <a:pt x="30" y="40"/>
                  </a:lnTo>
                  <a:lnTo>
                    <a:pt x="34" y="40"/>
                  </a:lnTo>
                  <a:lnTo>
                    <a:pt x="32" y="44"/>
                  </a:lnTo>
                  <a:lnTo>
                    <a:pt x="28" y="44"/>
                  </a:lnTo>
                  <a:lnTo>
                    <a:pt x="24" y="42"/>
                  </a:lnTo>
                  <a:lnTo>
                    <a:pt x="24" y="42"/>
                  </a:lnTo>
                  <a:close/>
                  <a:moveTo>
                    <a:pt x="19" y="61"/>
                  </a:moveTo>
                  <a:lnTo>
                    <a:pt x="17" y="59"/>
                  </a:lnTo>
                  <a:lnTo>
                    <a:pt x="22" y="59"/>
                  </a:lnTo>
                  <a:lnTo>
                    <a:pt x="19" y="61"/>
                  </a:lnTo>
                  <a:lnTo>
                    <a:pt x="19" y="61"/>
                  </a:lnTo>
                  <a:close/>
                  <a:moveTo>
                    <a:pt x="15" y="63"/>
                  </a:moveTo>
                  <a:lnTo>
                    <a:pt x="17" y="61"/>
                  </a:lnTo>
                  <a:lnTo>
                    <a:pt x="17" y="63"/>
                  </a:lnTo>
                  <a:lnTo>
                    <a:pt x="15" y="63"/>
                  </a:lnTo>
                  <a:lnTo>
                    <a:pt x="15" y="63"/>
                  </a:lnTo>
                  <a:close/>
                  <a:moveTo>
                    <a:pt x="15" y="57"/>
                  </a:moveTo>
                  <a:lnTo>
                    <a:pt x="22" y="55"/>
                  </a:lnTo>
                  <a:lnTo>
                    <a:pt x="17" y="48"/>
                  </a:lnTo>
                  <a:lnTo>
                    <a:pt x="17" y="42"/>
                  </a:lnTo>
                  <a:lnTo>
                    <a:pt x="13" y="42"/>
                  </a:lnTo>
                  <a:lnTo>
                    <a:pt x="13" y="46"/>
                  </a:lnTo>
                  <a:lnTo>
                    <a:pt x="9" y="53"/>
                  </a:lnTo>
                  <a:lnTo>
                    <a:pt x="11" y="55"/>
                  </a:lnTo>
                  <a:lnTo>
                    <a:pt x="15" y="53"/>
                  </a:lnTo>
                  <a:lnTo>
                    <a:pt x="15" y="57"/>
                  </a:lnTo>
                  <a:lnTo>
                    <a:pt x="15" y="57"/>
                  </a:lnTo>
                  <a:close/>
                  <a:moveTo>
                    <a:pt x="22" y="63"/>
                  </a:moveTo>
                  <a:lnTo>
                    <a:pt x="17" y="65"/>
                  </a:lnTo>
                  <a:lnTo>
                    <a:pt x="17" y="69"/>
                  </a:lnTo>
                  <a:lnTo>
                    <a:pt x="19" y="74"/>
                  </a:lnTo>
                  <a:lnTo>
                    <a:pt x="22" y="74"/>
                  </a:lnTo>
                  <a:lnTo>
                    <a:pt x="24" y="69"/>
                  </a:lnTo>
                  <a:lnTo>
                    <a:pt x="24" y="67"/>
                  </a:lnTo>
                  <a:lnTo>
                    <a:pt x="24" y="63"/>
                  </a:lnTo>
                  <a:lnTo>
                    <a:pt x="22" y="63"/>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66" name="Freeform 177">
              <a:extLst>
                <a:ext uri="{FF2B5EF4-FFF2-40B4-BE49-F238E27FC236}">
                  <a16:creationId xmlns:a16="http://schemas.microsoft.com/office/drawing/2014/main" id="{340F0C3F-52ED-4A08-A7BA-F629CBE4F2D1}"/>
                </a:ext>
              </a:extLst>
            </p:cNvPr>
            <p:cNvSpPr>
              <a:spLocks noEditPoints="1"/>
            </p:cNvSpPr>
            <p:nvPr/>
          </p:nvSpPr>
          <p:spPr bwMode="auto">
            <a:xfrm>
              <a:off x="2380708" y="2550078"/>
              <a:ext cx="909296" cy="504213"/>
            </a:xfrm>
            <a:custGeom>
              <a:avLst/>
              <a:gdLst>
                <a:gd name="T0" fmla="*/ 656 w 1128"/>
                <a:gd name="T1" fmla="*/ 67 h 666"/>
                <a:gd name="T2" fmla="*/ 793 w 1128"/>
                <a:gd name="T3" fmla="*/ 128 h 666"/>
                <a:gd name="T4" fmla="*/ 942 w 1128"/>
                <a:gd name="T5" fmla="*/ 202 h 666"/>
                <a:gd name="T6" fmla="*/ 1060 w 1128"/>
                <a:gd name="T7" fmla="*/ 168 h 666"/>
                <a:gd name="T8" fmla="*/ 1115 w 1128"/>
                <a:gd name="T9" fmla="*/ 137 h 666"/>
                <a:gd name="T10" fmla="*/ 1123 w 1128"/>
                <a:gd name="T11" fmla="*/ 198 h 666"/>
                <a:gd name="T12" fmla="*/ 1086 w 1128"/>
                <a:gd name="T13" fmla="*/ 208 h 666"/>
                <a:gd name="T14" fmla="*/ 1054 w 1128"/>
                <a:gd name="T15" fmla="*/ 225 h 666"/>
                <a:gd name="T16" fmla="*/ 1050 w 1128"/>
                <a:gd name="T17" fmla="*/ 265 h 666"/>
                <a:gd name="T18" fmla="*/ 1024 w 1128"/>
                <a:gd name="T19" fmla="*/ 284 h 666"/>
                <a:gd name="T20" fmla="*/ 967 w 1128"/>
                <a:gd name="T21" fmla="*/ 308 h 666"/>
                <a:gd name="T22" fmla="*/ 946 w 1128"/>
                <a:gd name="T23" fmla="*/ 341 h 666"/>
                <a:gd name="T24" fmla="*/ 940 w 1128"/>
                <a:gd name="T25" fmla="*/ 350 h 666"/>
                <a:gd name="T26" fmla="*/ 921 w 1128"/>
                <a:gd name="T27" fmla="*/ 375 h 666"/>
                <a:gd name="T28" fmla="*/ 919 w 1128"/>
                <a:gd name="T29" fmla="*/ 335 h 666"/>
                <a:gd name="T30" fmla="*/ 913 w 1128"/>
                <a:gd name="T31" fmla="*/ 364 h 666"/>
                <a:gd name="T32" fmla="*/ 913 w 1128"/>
                <a:gd name="T33" fmla="*/ 377 h 666"/>
                <a:gd name="T34" fmla="*/ 902 w 1128"/>
                <a:gd name="T35" fmla="*/ 388 h 666"/>
                <a:gd name="T36" fmla="*/ 906 w 1128"/>
                <a:gd name="T37" fmla="*/ 415 h 666"/>
                <a:gd name="T38" fmla="*/ 917 w 1128"/>
                <a:gd name="T39" fmla="*/ 428 h 666"/>
                <a:gd name="T40" fmla="*/ 900 w 1128"/>
                <a:gd name="T41" fmla="*/ 440 h 666"/>
                <a:gd name="T42" fmla="*/ 866 w 1128"/>
                <a:gd name="T43" fmla="*/ 468 h 666"/>
                <a:gd name="T44" fmla="*/ 818 w 1128"/>
                <a:gd name="T45" fmla="*/ 497 h 666"/>
                <a:gd name="T46" fmla="*/ 793 w 1128"/>
                <a:gd name="T47" fmla="*/ 550 h 666"/>
                <a:gd name="T48" fmla="*/ 807 w 1128"/>
                <a:gd name="T49" fmla="*/ 638 h 666"/>
                <a:gd name="T50" fmla="*/ 774 w 1128"/>
                <a:gd name="T51" fmla="*/ 651 h 666"/>
                <a:gd name="T52" fmla="*/ 759 w 1128"/>
                <a:gd name="T53" fmla="*/ 619 h 666"/>
                <a:gd name="T54" fmla="*/ 755 w 1128"/>
                <a:gd name="T55" fmla="*/ 575 h 666"/>
                <a:gd name="T56" fmla="*/ 721 w 1128"/>
                <a:gd name="T57" fmla="*/ 563 h 666"/>
                <a:gd name="T58" fmla="*/ 702 w 1128"/>
                <a:gd name="T59" fmla="*/ 550 h 666"/>
                <a:gd name="T60" fmla="*/ 668 w 1128"/>
                <a:gd name="T61" fmla="*/ 546 h 666"/>
                <a:gd name="T62" fmla="*/ 622 w 1128"/>
                <a:gd name="T63" fmla="*/ 558 h 666"/>
                <a:gd name="T64" fmla="*/ 626 w 1128"/>
                <a:gd name="T65" fmla="*/ 575 h 666"/>
                <a:gd name="T66" fmla="*/ 592 w 1128"/>
                <a:gd name="T67" fmla="*/ 571 h 666"/>
                <a:gd name="T68" fmla="*/ 561 w 1128"/>
                <a:gd name="T69" fmla="*/ 563 h 666"/>
                <a:gd name="T70" fmla="*/ 521 w 1128"/>
                <a:gd name="T71" fmla="*/ 563 h 666"/>
                <a:gd name="T72" fmla="*/ 485 w 1128"/>
                <a:gd name="T73" fmla="*/ 588 h 666"/>
                <a:gd name="T74" fmla="*/ 464 w 1128"/>
                <a:gd name="T75" fmla="*/ 643 h 666"/>
                <a:gd name="T76" fmla="*/ 428 w 1128"/>
                <a:gd name="T77" fmla="*/ 613 h 666"/>
                <a:gd name="T78" fmla="*/ 405 w 1128"/>
                <a:gd name="T79" fmla="*/ 563 h 666"/>
                <a:gd name="T80" fmla="*/ 369 w 1128"/>
                <a:gd name="T81" fmla="*/ 563 h 666"/>
                <a:gd name="T82" fmla="*/ 341 w 1128"/>
                <a:gd name="T83" fmla="*/ 560 h 666"/>
                <a:gd name="T84" fmla="*/ 327 w 1128"/>
                <a:gd name="T85" fmla="*/ 537 h 666"/>
                <a:gd name="T86" fmla="*/ 301 w 1128"/>
                <a:gd name="T87" fmla="*/ 504 h 666"/>
                <a:gd name="T88" fmla="*/ 80 w 1128"/>
                <a:gd name="T89" fmla="*/ 440 h 666"/>
                <a:gd name="T90" fmla="*/ 40 w 1128"/>
                <a:gd name="T91" fmla="*/ 411 h 666"/>
                <a:gd name="T92" fmla="*/ 27 w 1128"/>
                <a:gd name="T93" fmla="*/ 358 h 666"/>
                <a:gd name="T94" fmla="*/ 25 w 1128"/>
                <a:gd name="T95" fmla="*/ 331 h 666"/>
                <a:gd name="T96" fmla="*/ 19 w 1128"/>
                <a:gd name="T97" fmla="*/ 331 h 666"/>
                <a:gd name="T98" fmla="*/ 2 w 1128"/>
                <a:gd name="T99" fmla="*/ 261 h 666"/>
                <a:gd name="T100" fmla="*/ 13 w 1128"/>
                <a:gd name="T101" fmla="*/ 194 h 666"/>
                <a:gd name="T102" fmla="*/ 49 w 1128"/>
                <a:gd name="T103" fmla="*/ 97 h 666"/>
                <a:gd name="T104" fmla="*/ 51 w 1128"/>
                <a:gd name="T105" fmla="*/ 82 h 666"/>
                <a:gd name="T106" fmla="*/ 57 w 1128"/>
                <a:gd name="T107" fmla="*/ 38 h 666"/>
                <a:gd name="T108" fmla="*/ 84 w 1128"/>
                <a:gd name="T109" fmla="*/ 42 h 666"/>
                <a:gd name="T110" fmla="*/ 84 w 1128"/>
                <a:gd name="T111" fmla="*/ 59 h 666"/>
                <a:gd name="T112" fmla="*/ 103 w 1128"/>
                <a:gd name="T113" fmla="*/ 15 h 666"/>
                <a:gd name="T114" fmla="*/ 972 w 1128"/>
                <a:gd name="T115" fmla="*/ 301 h 666"/>
                <a:gd name="T116" fmla="*/ 1005 w 1128"/>
                <a:gd name="T117" fmla="*/ 291 h 666"/>
                <a:gd name="T118" fmla="*/ 99 w 1128"/>
                <a:gd name="T119" fmla="*/ 34 h 666"/>
                <a:gd name="T120" fmla="*/ 474 w 1128"/>
                <a:gd name="T121" fmla="*/ 605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28" h="666">
                  <a:moveTo>
                    <a:pt x="97" y="0"/>
                  </a:moveTo>
                  <a:lnTo>
                    <a:pt x="615" y="53"/>
                  </a:lnTo>
                  <a:lnTo>
                    <a:pt x="620" y="53"/>
                  </a:lnTo>
                  <a:lnTo>
                    <a:pt x="624" y="53"/>
                  </a:lnTo>
                  <a:lnTo>
                    <a:pt x="628" y="57"/>
                  </a:lnTo>
                  <a:lnTo>
                    <a:pt x="628" y="59"/>
                  </a:lnTo>
                  <a:lnTo>
                    <a:pt x="630" y="61"/>
                  </a:lnTo>
                  <a:lnTo>
                    <a:pt x="632" y="61"/>
                  </a:lnTo>
                  <a:lnTo>
                    <a:pt x="637" y="63"/>
                  </a:lnTo>
                  <a:lnTo>
                    <a:pt x="637" y="63"/>
                  </a:lnTo>
                  <a:lnTo>
                    <a:pt x="641" y="65"/>
                  </a:lnTo>
                  <a:lnTo>
                    <a:pt x="643" y="67"/>
                  </a:lnTo>
                  <a:lnTo>
                    <a:pt x="645" y="67"/>
                  </a:lnTo>
                  <a:lnTo>
                    <a:pt x="647" y="65"/>
                  </a:lnTo>
                  <a:lnTo>
                    <a:pt x="651" y="67"/>
                  </a:lnTo>
                  <a:lnTo>
                    <a:pt x="656" y="67"/>
                  </a:lnTo>
                  <a:lnTo>
                    <a:pt x="660" y="69"/>
                  </a:lnTo>
                  <a:lnTo>
                    <a:pt x="662" y="69"/>
                  </a:lnTo>
                  <a:lnTo>
                    <a:pt x="664" y="76"/>
                  </a:lnTo>
                  <a:lnTo>
                    <a:pt x="670" y="78"/>
                  </a:lnTo>
                  <a:lnTo>
                    <a:pt x="675" y="78"/>
                  </a:lnTo>
                  <a:lnTo>
                    <a:pt x="679" y="82"/>
                  </a:lnTo>
                  <a:lnTo>
                    <a:pt x="681" y="82"/>
                  </a:lnTo>
                  <a:lnTo>
                    <a:pt x="687" y="82"/>
                  </a:lnTo>
                  <a:lnTo>
                    <a:pt x="691" y="80"/>
                  </a:lnTo>
                  <a:lnTo>
                    <a:pt x="693" y="82"/>
                  </a:lnTo>
                  <a:lnTo>
                    <a:pt x="693" y="86"/>
                  </a:lnTo>
                  <a:lnTo>
                    <a:pt x="704" y="86"/>
                  </a:lnTo>
                  <a:lnTo>
                    <a:pt x="706" y="88"/>
                  </a:lnTo>
                  <a:lnTo>
                    <a:pt x="710" y="88"/>
                  </a:lnTo>
                  <a:lnTo>
                    <a:pt x="712" y="90"/>
                  </a:lnTo>
                  <a:lnTo>
                    <a:pt x="793" y="128"/>
                  </a:lnTo>
                  <a:lnTo>
                    <a:pt x="799" y="135"/>
                  </a:lnTo>
                  <a:lnTo>
                    <a:pt x="809" y="145"/>
                  </a:lnTo>
                  <a:lnTo>
                    <a:pt x="824" y="206"/>
                  </a:lnTo>
                  <a:lnTo>
                    <a:pt x="822" y="232"/>
                  </a:lnTo>
                  <a:lnTo>
                    <a:pt x="820" y="238"/>
                  </a:lnTo>
                  <a:lnTo>
                    <a:pt x="818" y="242"/>
                  </a:lnTo>
                  <a:lnTo>
                    <a:pt x="814" y="246"/>
                  </a:lnTo>
                  <a:lnTo>
                    <a:pt x="807" y="249"/>
                  </a:lnTo>
                  <a:lnTo>
                    <a:pt x="803" y="255"/>
                  </a:lnTo>
                  <a:lnTo>
                    <a:pt x="805" y="261"/>
                  </a:lnTo>
                  <a:lnTo>
                    <a:pt x="875" y="242"/>
                  </a:lnTo>
                  <a:lnTo>
                    <a:pt x="883" y="238"/>
                  </a:lnTo>
                  <a:lnTo>
                    <a:pt x="885" y="230"/>
                  </a:lnTo>
                  <a:lnTo>
                    <a:pt x="923" y="219"/>
                  </a:lnTo>
                  <a:lnTo>
                    <a:pt x="940" y="206"/>
                  </a:lnTo>
                  <a:lnTo>
                    <a:pt x="942" y="202"/>
                  </a:lnTo>
                  <a:lnTo>
                    <a:pt x="949" y="202"/>
                  </a:lnTo>
                  <a:lnTo>
                    <a:pt x="957" y="194"/>
                  </a:lnTo>
                  <a:lnTo>
                    <a:pt x="961" y="190"/>
                  </a:lnTo>
                  <a:lnTo>
                    <a:pt x="965" y="187"/>
                  </a:lnTo>
                  <a:lnTo>
                    <a:pt x="970" y="185"/>
                  </a:lnTo>
                  <a:lnTo>
                    <a:pt x="976" y="183"/>
                  </a:lnTo>
                  <a:lnTo>
                    <a:pt x="1035" y="185"/>
                  </a:lnTo>
                  <a:lnTo>
                    <a:pt x="1039" y="181"/>
                  </a:lnTo>
                  <a:lnTo>
                    <a:pt x="1041" y="181"/>
                  </a:lnTo>
                  <a:lnTo>
                    <a:pt x="1043" y="179"/>
                  </a:lnTo>
                  <a:lnTo>
                    <a:pt x="1045" y="179"/>
                  </a:lnTo>
                  <a:lnTo>
                    <a:pt x="1048" y="179"/>
                  </a:lnTo>
                  <a:lnTo>
                    <a:pt x="1052" y="179"/>
                  </a:lnTo>
                  <a:lnTo>
                    <a:pt x="1052" y="175"/>
                  </a:lnTo>
                  <a:lnTo>
                    <a:pt x="1058" y="168"/>
                  </a:lnTo>
                  <a:lnTo>
                    <a:pt x="1060" y="168"/>
                  </a:lnTo>
                  <a:lnTo>
                    <a:pt x="1067" y="162"/>
                  </a:lnTo>
                  <a:lnTo>
                    <a:pt x="1069" y="156"/>
                  </a:lnTo>
                  <a:lnTo>
                    <a:pt x="1069" y="152"/>
                  </a:lnTo>
                  <a:lnTo>
                    <a:pt x="1073" y="149"/>
                  </a:lnTo>
                  <a:lnTo>
                    <a:pt x="1073" y="145"/>
                  </a:lnTo>
                  <a:lnTo>
                    <a:pt x="1077" y="141"/>
                  </a:lnTo>
                  <a:lnTo>
                    <a:pt x="1083" y="135"/>
                  </a:lnTo>
                  <a:lnTo>
                    <a:pt x="1086" y="131"/>
                  </a:lnTo>
                  <a:lnTo>
                    <a:pt x="1088" y="126"/>
                  </a:lnTo>
                  <a:lnTo>
                    <a:pt x="1090" y="126"/>
                  </a:lnTo>
                  <a:lnTo>
                    <a:pt x="1092" y="128"/>
                  </a:lnTo>
                  <a:lnTo>
                    <a:pt x="1094" y="131"/>
                  </a:lnTo>
                  <a:lnTo>
                    <a:pt x="1098" y="131"/>
                  </a:lnTo>
                  <a:lnTo>
                    <a:pt x="1104" y="133"/>
                  </a:lnTo>
                  <a:lnTo>
                    <a:pt x="1107" y="131"/>
                  </a:lnTo>
                  <a:lnTo>
                    <a:pt x="1115" y="137"/>
                  </a:lnTo>
                  <a:lnTo>
                    <a:pt x="1115" y="143"/>
                  </a:lnTo>
                  <a:lnTo>
                    <a:pt x="1111" y="168"/>
                  </a:lnTo>
                  <a:lnTo>
                    <a:pt x="1109" y="173"/>
                  </a:lnTo>
                  <a:lnTo>
                    <a:pt x="1111" y="173"/>
                  </a:lnTo>
                  <a:lnTo>
                    <a:pt x="1113" y="175"/>
                  </a:lnTo>
                  <a:lnTo>
                    <a:pt x="1113" y="177"/>
                  </a:lnTo>
                  <a:lnTo>
                    <a:pt x="1113" y="181"/>
                  </a:lnTo>
                  <a:lnTo>
                    <a:pt x="1113" y="181"/>
                  </a:lnTo>
                  <a:lnTo>
                    <a:pt x="1113" y="183"/>
                  </a:lnTo>
                  <a:lnTo>
                    <a:pt x="1113" y="185"/>
                  </a:lnTo>
                  <a:lnTo>
                    <a:pt x="1113" y="187"/>
                  </a:lnTo>
                  <a:lnTo>
                    <a:pt x="1113" y="187"/>
                  </a:lnTo>
                  <a:lnTo>
                    <a:pt x="1113" y="187"/>
                  </a:lnTo>
                  <a:lnTo>
                    <a:pt x="1121" y="192"/>
                  </a:lnTo>
                  <a:lnTo>
                    <a:pt x="1119" y="196"/>
                  </a:lnTo>
                  <a:lnTo>
                    <a:pt x="1123" y="198"/>
                  </a:lnTo>
                  <a:lnTo>
                    <a:pt x="1123" y="196"/>
                  </a:lnTo>
                  <a:lnTo>
                    <a:pt x="1128" y="198"/>
                  </a:lnTo>
                  <a:lnTo>
                    <a:pt x="1126" y="202"/>
                  </a:lnTo>
                  <a:lnTo>
                    <a:pt x="1121" y="202"/>
                  </a:lnTo>
                  <a:lnTo>
                    <a:pt x="1121" y="200"/>
                  </a:lnTo>
                  <a:lnTo>
                    <a:pt x="1115" y="202"/>
                  </a:lnTo>
                  <a:lnTo>
                    <a:pt x="1113" y="202"/>
                  </a:lnTo>
                  <a:lnTo>
                    <a:pt x="1109" y="204"/>
                  </a:lnTo>
                  <a:lnTo>
                    <a:pt x="1107" y="206"/>
                  </a:lnTo>
                  <a:lnTo>
                    <a:pt x="1104" y="204"/>
                  </a:lnTo>
                  <a:lnTo>
                    <a:pt x="1100" y="208"/>
                  </a:lnTo>
                  <a:lnTo>
                    <a:pt x="1098" y="208"/>
                  </a:lnTo>
                  <a:lnTo>
                    <a:pt x="1096" y="204"/>
                  </a:lnTo>
                  <a:lnTo>
                    <a:pt x="1092" y="204"/>
                  </a:lnTo>
                  <a:lnTo>
                    <a:pt x="1090" y="208"/>
                  </a:lnTo>
                  <a:lnTo>
                    <a:pt x="1086" y="208"/>
                  </a:lnTo>
                  <a:lnTo>
                    <a:pt x="1083" y="206"/>
                  </a:lnTo>
                  <a:lnTo>
                    <a:pt x="1086" y="202"/>
                  </a:lnTo>
                  <a:lnTo>
                    <a:pt x="1079" y="208"/>
                  </a:lnTo>
                  <a:lnTo>
                    <a:pt x="1077" y="215"/>
                  </a:lnTo>
                  <a:lnTo>
                    <a:pt x="1075" y="217"/>
                  </a:lnTo>
                  <a:lnTo>
                    <a:pt x="1073" y="215"/>
                  </a:lnTo>
                  <a:lnTo>
                    <a:pt x="1071" y="219"/>
                  </a:lnTo>
                  <a:lnTo>
                    <a:pt x="1069" y="219"/>
                  </a:lnTo>
                  <a:lnTo>
                    <a:pt x="1069" y="215"/>
                  </a:lnTo>
                  <a:lnTo>
                    <a:pt x="1067" y="219"/>
                  </a:lnTo>
                  <a:lnTo>
                    <a:pt x="1064" y="221"/>
                  </a:lnTo>
                  <a:lnTo>
                    <a:pt x="1060" y="219"/>
                  </a:lnTo>
                  <a:lnTo>
                    <a:pt x="1060" y="217"/>
                  </a:lnTo>
                  <a:lnTo>
                    <a:pt x="1058" y="221"/>
                  </a:lnTo>
                  <a:lnTo>
                    <a:pt x="1056" y="221"/>
                  </a:lnTo>
                  <a:lnTo>
                    <a:pt x="1054" y="225"/>
                  </a:lnTo>
                  <a:lnTo>
                    <a:pt x="1045" y="232"/>
                  </a:lnTo>
                  <a:lnTo>
                    <a:pt x="1043" y="240"/>
                  </a:lnTo>
                  <a:lnTo>
                    <a:pt x="1041" y="242"/>
                  </a:lnTo>
                  <a:lnTo>
                    <a:pt x="1041" y="244"/>
                  </a:lnTo>
                  <a:lnTo>
                    <a:pt x="1039" y="246"/>
                  </a:lnTo>
                  <a:lnTo>
                    <a:pt x="1039" y="249"/>
                  </a:lnTo>
                  <a:lnTo>
                    <a:pt x="1041" y="249"/>
                  </a:lnTo>
                  <a:lnTo>
                    <a:pt x="1041" y="253"/>
                  </a:lnTo>
                  <a:lnTo>
                    <a:pt x="1035" y="259"/>
                  </a:lnTo>
                  <a:lnTo>
                    <a:pt x="1035" y="261"/>
                  </a:lnTo>
                  <a:lnTo>
                    <a:pt x="1039" y="263"/>
                  </a:lnTo>
                  <a:lnTo>
                    <a:pt x="1041" y="270"/>
                  </a:lnTo>
                  <a:lnTo>
                    <a:pt x="1041" y="274"/>
                  </a:lnTo>
                  <a:lnTo>
                    <a:pt x="1048" y="272"/>
                  </a:lnTo>
                  <a:lnTo>
                    <a:pt x="1050" y="268"/>
                  </a:lnTo>
                  <a:lnTo>
                    <a:pt x="1050" y="265"/>
                  </a:lnTo>
                  <a:lnTo>
                    <a:pt x="1050" y="263"/>
                  </a:lnTo>
                  <a:lnTo>
                    <a:pt x="1052" y="272"/>
                  </a:lnTo>
                  <a:lnTo>
                    <a:pt x="1050" y="276"/>
                  </a:lnTo>
                  <a:lnTo>
                    <a:pt x="1041" y="280"/>
                  </a:lnTo>
                  <a:lnTo>
                    <a:pt x="1039" y="278"/>
                  </a:lnTo>
                  <a:lnTo>
                    <a:pt x="1039" y="276"/>
                  </a:lnTo>
                  <a:lnTo>
                    <a:pt x="1037" y="272"/>
                  </a:lnTo>
                  <a:lnTo>
                    <a:pt x="1033" y="280"/>
                  </a:lnTo>
                  <a:lnTo>
                    <a:pt x="1029" y="282"/>
                  </a:lnTo>
                  <a:lnTo>
                    <a:pt x="1026" y="282"/>
                  </a:lnTo>
                  <a:lnTo>
                    <a:pt x="1026" y="280"/>
                  </a:lnTo>
                  <a:lnTo>
                    <a:pt x="1026" y="276"/>
                  </a:lnTo>
                  <a:lnTo>
                    <a:pt x="1022" y="272"/>
                  </a:lnTo>
                  <a:lnTo>
                    <a:pt x="1022" y="276"/>
                  </a:lnTo>
                  <a:lnTo>
                    <a:pt x="1022" y="282"/>
                  </a:lnTo>
                  <a:lnTo>
                    <a:pt x="1024" y="284"/>
                  </a:lnTo>
                  <a:lnTo>
                    <a:pt x="1022" y="284"/>
                  </a:lnTo>
                  <a:lnTo>
                    <a:pt x="1014" y="284"/>
                  </a:lnTo>
                  <a:lnTo>
                    <a:pt x="1008" y="286"/>
                  </a:lnTo>
                  <a:lnTo>
                    <a:pt x="1005" y="284"/>
                  </a:lnTo>
                  <a:lnTo>
                    <a:pt x="997" y="286"/>
                  </a:lnTo>
                  <a:lnTo>
                    <a:pt x="995" y="284"/>
                  </a:lnTo>
                  <a:lnTo>
                    <a:pt x="993" y="284"/>
                  </a:lnTo>
                  <a:lnTo>
                    <a:pt x="986" y="289"/>
                  </a:lnTo>
                  <a:lnTo>
                    <a:pt x="982" y="289"/>
                  </a:lnTo>
                  <a:lnTo>
                    <a:pt x="976" y="293"/>
                  </a:lnTo>
                  <a:lnTo>
                    <a:pt x="972" y="293"/>
                  </a:lnTo>
                  <a:lnTo>
                    <a:pt x="970" y="297"/>
                  </a:lnTo>
                  <a:lnTo>
                    <a:pt x="970" y="299"/>
                  </a:lnTo>
                  <a:lnTo>
                    <a:pt x="963" y="301"/>
                  </a:lnTo>
                  <a:lnTo>
                    <a:pt x="965" y="305"/>
                  </a:lnTo>
                  <a:lnTo>
                    <a:pt x="967" y="308"/>
                  </a:lnTo>
                  <a:lnTo>
                    <a:pt x="970" y="310"/>
                  </a:lnTo>
                  <a:lnTo>
                    <a:pt x="965" y="312"/>
                  </a:lnTo>
                  <a:lnTo>
                    <a:pt x="967" y="314"/>
                  </a:lnTo>
                  <a:lnTo>
                    <a:pt x="965" y="318"/>
                  </a:lnTo>
                  <a:lnTo>
                    <a:pt x="965" y="318"/>
                  </a:lnTo>
                  <a:lnTo>
                    <a:pt x="963" y="322"/>
                  </a:lnTo>
                  <a:lnTo>
                    <a:pt x="963" y="327"/>
                  </a:lnTo>
                  <a:lnTo>
                    <a:pt x="961" y="327"/>
                  </a:lnTo>
                  <a:lnTo>
                    <a:pt x="959" y="329"/>
                  </a:lnTo>
                  <a:lnTo>
                    <a:pt x="957" y="333"/>
                  </a:lnTo>
                  <a:lnTo>
                    <a:pt x="955" y="335"/>
                  </a:lnTo>
                  <a:lnTo>
                    <a:pt x="953" y="337"/>
                  </a:lnTo>
                  <a:lnTo>
                    <a:pt x="951" y="337"/>
                  </a:lnTo>
                  <a:lnTo>
                    <a:pt x="951" y="339"/>
                  </a:lnTo>
                  <a:lnTo>
                    <a:pt x="946" y="343"/>
                  </a:lnTo>
                  <a:lnTo>
                    <a:pt x="946" y="341"/>
                  </a:lnTo>
                  <a:lnTo>
                    <a:pt x="944" y="345"/>
                  </a:lnTo>
                  <a:lnTo>
                    <a:pt x="946" y="339"/>
                  </a:lnTo>
                  <a:lnTo>
                    <a:pt x="944" y="337"/>
                  </a:lnTo>
                  <a:lnTo>
                    <a:pt x="942" y="337"/>
                  </a:lnTo>
                  <a:lnTo>
                    <a:pt x="938" y="333"/>
                  </a:lnTo>
                  <a:lnTo>
                    <a:pt x="936" y="331"/>
                  </a:lnTo>
                  <a:lnTo>
                    <a:pt x="936" y="329"/>
                  </a:lnTo>
                  <a:lnTo>
                    <a:pt x="942" y="320"/>
                  </a:lnTo>
                  <a:lnTo>
                    <a:pt x="938" y="322"/>
                  </a:lnTo>
                  <a:lnTo>
                    <a:pt x="936" y="327"/>
                  </a:lnTo>
                  <a:lnTo>
                    <a:pt x="934" y="331"/>
                  </a:lnTo>
                  <a:lnTo>
                    <a:pt x="934" y="335"/>
                  </a:lnTo>
                  <a:lnTo>
                    <a:pt x="936" y="335"/>
                  </a:lnTo>
                  <a:lnTo>
                    <a:pt x="936" y="341"/>
                  </a:lnTo>
                  <a:lnTo>
                    <a:pt x="938" y="343"/>
                  </a:lnTo>
                  <a:lnTo>
                    <a:pt x="940" y="350"/>
                  </a:lnTo>
                  <a:lnTo>
                    <a:pt x="940" y="356"/>
                  </a:lnTo>
                  <a:lnTo>
                    <a:pt x="938" y="362"/>
                  </a:lnTo>
                  <a:lnTo>
                    <a:pt x="932" y="364"/>
                  </a:lnTo>
                  <a:lnTo>
                    <a:pt x="930" y="373"/>
                  </a:lnTo>
                  <a:lnTo>
                    <a:pt x="927" y="377"/>
                  </a:lnTo>
                  <a:lnTo>
                    <a:pt x="927" y="379"/>
                  </a:lnTo>
                  <a:lnTo>
                    <a:pt x="925" y="381"/>
                  </a:lnTo>
                  <a:lnTo>
                    <a:pt x="925" y="379"/>
                  </a:lnTo>
                  <a:lnTo>
                    <a:pt x="925" y="377"/>
                  </a:lnTo>
                  <a:lnTo>
                    <a:pt x="921" y="386"/>
                  </a:lnTo>
                  <a:lnTo>
                    <a:pt x="921" y="388"/>
                  </a:lnTo>
                  <a:lnTo>
                    <a:pt x="919" y="388"/>
                  </a:lnTo>
                  <a:lnTo>
                    <a:pt x="919" y="386"/>
                  </a:lnTo>
                  <a:lnTo>
                    <a:pt x="921" y="381"/>
                  </a:lnTo>
                  <a:lnTo>
                    <a:pt x="923" y="377"/>
                  </a:lnTo>
                  <a:lnTo>
                    <a:pt x="921" y="375"/>
                  </a:lnTo>
                  <a:lnTo>
                    <a:pt x="925" y="371"/>
                  </a:lnTo>
                  <a:lnTo>
                    <a:pt x="923" y="371"/>
                  </a:lnTo>
                  <a:lnTo>
                    <a:pt x="927" y="369"/>
                  </a:lnTo>
                  <a:lnTo>
                    <a:pt x="923" y="369"/>
                  </a:lnTo>
                  <a:lnTo>
                    <a:pt x="921" y="364"/>
                  </a:lnTo>
                  <a:lnTo>
                    <a:pt x="923" y="364"/>
                  </a:lnTo>
                  <a:lnTo>
                    <a:pt x="923" y="362"/>
                  </a:lnTo>
                  <a:lnTo>
                    <a:pt x="921" y="362"/>
                  </a:lnTo>
                  <a:lnTo>
                    <a:pt x="921" y="360"/>
                  </a:lnTo>
                  <a:lnTo>
                    <a:pt x="919" y="362"/>
                  </a:lnTo>
                  <a:lnTo>
                    <a:pt x="915" y="358"/>
                  </a:lnTo>
                  <a:lnTo>
                    <a:pt x="915" y="354"/>
                  </a:lnTo>
                  <a:lnTo>
                    <a:pt x="919" y="350"/>
                  </a:lnTo>
                  <a:lnTo>
                    <a:pt x="919" y="345"/>
                  </a:lnTo>
                  <a:lnTo>
                    <a:pt x="917" y="339"/>
                  </a:lnTo>
                  <a:lnTo>
                    <a:pt x="919" y="335"/>
                  </a:lnTo>
                  <a:lnTo>
                    <a:pt x="921" y="333"/>
                  </a:lnTo>
                  <a:lnTo>
                    <a:pt x="921" y="333"/>
                  </a:lnTo>
                  <a:lnTo>
                    <a:pt x="921" y="329"/>
                  </a:lnTo>
                  <a:lnTo>
                    <a:pt x="921" y="327"/>
                  </a:lnTo>
                  <a:lnTo>
                    <a:pt x="921" y="329"/>
                  </a:lnTo>
                  <a:lnTo>
                    <a:pt x="919" y="333"/>
                  </a:lnTo>
                  <a:lnTo>
                    <a:pt x="915" y="335"/>
                  </a:lnTo>
                  <a:lnTo>
                    <a:pt x="913" y="337"/>
                  </a:lnTo>
                  <a:lnTo>
                    <a:pt x="911" y="337"/>
                  </a:lnTo>
                  <a:lnTo>
                    <a:pt x="913" y="339"/>
                  </a:lnTo>
                  <a:lnTo>
                    <a:pt x="913" y="341"/>
                  </a:lnTo>
                  <a:lnTo>
                    <a:pt x="913" y="348"/>
                  </a:lnTo>
                  <a:lnTo>
                    <a:pt x="913" y="350"/>
                  </a:lnTo>
                  <a:lnTo>
                    <a:pt x="913" y="352"/>
                  </a:lnTo>
                  <a:lnTo>
                    <a:pt x="913" y="356"/>
                  </a:lnTo>
                  <a:lnTo>
                    <a:pt x="913" y="364"/>
                  </a:lnTo>
                  <a:lnTo>
                    <a:pt x="911" y="364"/>
                  </a:lnTo>
                  <a:lnTo>
                    <a:pt x="906" y="358"/>
                  </a:lnTo>
                  <a:lnTo>
                    <a:pt x="902" y="358"/>
                  </a:lnTo>
                  <a:lnTo>
                    <a:pt x="900" y="354"/>
                  </a:lnTo>
                  <a:lnTo>
                    <a:pt x="898" y="354"/>
                  </a:lnTo>
                  <a:lnTo>
                    <a:pt x="898" y="352"/>
                  </a:lnTo>
                  <a:lnTo>
                    <a:pt x="898" y="348"/>
                  </a:lnTo>
                  <a:lnTo>
                    <a:pt x="896" y="352"/>
                  </a:lnTo>
                  <a:lnTo>
                    <a:pt x="896" y="354"/>
                  </a:lnTo>
                  <a:lnTo>
                    <a:pt x="898" y="356"/>
                  </a:lnTo>
                  <a:lnTo>
                    <a:pt x="902" y="360"/>
                  </a:lnTo>
                  <a:lnTo>
                    <a:pt x="906" y="362"/>
                  </a:lnTo>
                  <a:lnTo>
                    <a:pt x="911" y="367"/>
                  </a:lnTo>
                  <a:lnTo>
                    <a:pt x="913" y="369"/>
                  </a:lnTo>
                  <a:lnTo>
                    <a:pt x="913" y="373"/>
                  </a:lnTo>
                  <a:lnTo>
                    <a:pt x="913" y="377"/>
                  </a:lnTo>
                  <a:lnTo>
                    <a:pt x="911" y="377"/>
                  </a:lnTo>
                  <a:lnTo>
                    <a:pt x="908" y="373"/>
                  </a:lnTo>
                  <a:lnTo>
                    <a:pt x="906" y="371"/>
                  </a:lnTo>
                  <a:lnTo>
                    <a:pt x="908" y="377"/>
                  </a:lnTo>
                  <a:lnTo>
                    <a:pt x="913" y="379"/>
                  </a:lnTo>
                  <a:lnTo>
                    <a:pt x="913" y="381"/>
                  </a:lnTo>
                  <a:lnTo>
                    <a:pt x="913" y="383"/>
                  </a:lnTo>
                  <a:lnTo>
                    <a:pt x="913" y="386"/>
                  </a:lnTo>
                  <a:lnTo>
                    <a:pt x="908" y="383"/>
                  </a:lnTo>
                  <a:lnTo>
                    <a:pt x="913" y="388"/>
                  </a:lnTo>
                  <a:lnTo>
                    <a:pt x="911" y="392"/>
                  </a:lnTo>
                  <a:lnTo>
                    <a:pt x="908" y="390"/>
                  </a:lnTo>
                  <a:lnTo>
                    <a:pt x="906" y="386"/>
                  </a:lnTo>
                  <a:lnTo>
                    <a:pt x="902" y="386"/>
                  </a:lnTo>
                  <a:lnTo>
                    <a:pt x="898" y="386"/>
                  </a:lnTo>
                  <a:lnTo>
                    <a:pt x="902" y="388"/>
                  </a:lnTo>
                  <a:lnTo>
                    <a:pt x="904" y="390"/>
                  </a:lnTo>
                  <a:lnTo>
                    <a:pt x="906" y="390"/>
                  </a:lnTo>
                  <a:lnTo>
                    <a:pt x="908" y="394"/>
                  </a:lnTo>
                  <a:lnTo>
                    <a:pt x="913" y="396"/>
                  </a:lnTo>
                  <a:lnTo>
                    <a:pt x="915" y="394"/>
                  </a:lnTo>
                  <a:lnTo>
                    <a:pt x="917" y="396"/>
                  </a:lnTo>
                  <a:lnTo>
                    <a:pt x="917" y="400"/>
                  </a:lnTo>
                  <a:lnTo>
                    <a:pt x="917" y="405"/>
                  </a:lnTo>
                  <a:lnTo>
                    <a:pt x="915" y="402"/>
                  </a:lnTo>
                  <a:lnTo>
                    <a:pt x="915" y="405"/>
                  </a:lnTo>
                  <a:lnTo>
                    <a:pt x="915" y="407"/>
                  </a:lnTo>
                  <a:lnTo>
                    <a:pt x="917" y="411"/>
                  </a:lnTo>
                  <a:lnTo>
                    <a:pt x="915" y="413"/>
                  </a:lnTo>
                  <a:lnTo>
                    <a:pt x="913" y="413"/>
                  </a:lnTo>
                  <a:lnTo>
                    <a:pt x="911" y="413"/>
                  </a:lnTo>
                  <a:lnTo>
                    <a:pt x="906" y="415"/>
                  </a:lnTo>
                  <a:lnTo>
                    <a:pt x="904" y="417"/>
                  </a:lnTo>
                  <a:lnTo>
                    <a:pt x="902" y="415"/>
                  </a:lnTo>
                  <a:lnTo>
                    <a:pt x="900" y="411"/>
                  </a:lnTo>
                  <a:lnTo>
                    <a:pt x="898" y="413"/>
                  </a:lnTo>
                  <a:lnTo>
                    <a:pt x="898" y="419"/>
                  </a:lnTo>
                  <a:lnTo>
                    <a:pt x="898" y="421"/>
                  </a:lnTo>
                  <a:lnTo>
                    <a:pt x="902" y="419"/>
                  </a:lnTo>
                  <a:lnTo>
                    <a:pt x="908" y="419"/>
                  </a:lnTo>
                  <a:lnTo>
                    <a:pt x="911" y="419"/>
                  </a:lnTo>
                  <a:lnTo>
                    <a:pt x="911" y="426"/>
                  </a:lnTo>
                  <a:lnTo>
                    <a:pt x="913" y="426"/>
                  </a:lnTo>
                  <a:lnTo>
                    <a:pt x="915" y="423"/>
                  </a:lnTo>
                  <a:lnTo>
                    <a:pt x="915" y="419"/>
                  </a:lnTo>
                  <a:lnTo>
                    <a:pt x="917" y="419"/>
                  </a:lnTo>
                  <a:lnTo>
                    <a:pt x="919" y="423"/>
                  </a:lnTo>
                  <a:lnTo>
                    <a:pt x="917" y="428"/>
                  </a:lnTo>
                  <a:lnTo>
                    <a:pt x="917" y="428"/>
                  </a:lnTo>
                  <a:lnTo>
                    <a:pt x="913" y="430"/>
                  </a:lnTo>
                  <a:lnTo>
                    <a:pt x="911" y="434"/>
                  </a:lnTo>
                  <a:lnTo>
                    <a:pt x="908" y="434"/>
                  </a:lnTo>
                  <a:lnTo>
                    <a:pt x="906" y="434"/>
                  </a:lnTo>
                  <a:lnTo>
                    <a:pt x="904" y="434"/>
                  </a:lnTo>
                  <a:lnTo>
                    <a:pt x="902" y="430"/>
                  </a:lnTo>
                  <a:lnTo>
                    <a:pt x="902" y="432"/>
                  </a:lnTo>
                  <a:lnTo>
                    <a:pt x="898" y="434"/>
                  </a:lnTo>
                  <a:lnTo>
                    <a:pt x="896" y="432"/>
                  </a:lnTo>
                  <a:lnTo>
                    <a:pt x="894" y="432"/>
                  </a:lnTo>
                  <a:lnTo>
                    <a:pt x="896" y="434"/>
                  </a:lnTo>
                  <a:lnTo>
                    <a:pt x="900" y="436"/>
                  </a:lnTo>
                  <a:lnTo>
                    <a:pt x="902" y="436"/>
                  </a:lnTo>
                  <a:lnTo>
                    <a:pt x="900" y="438"/>
                  </a:lnTo>
                  <a:lnTo>
                    <a:pt x="900" y="440"/>
                  </a:lnTo>
                  <a:lnTo>
                    <a:pt x="896" y="442"/>
                  </a:lnTo>
                  <a:lnTo>
                    <a:pt x="892" y="440"/>
                  </a:lnTo>
                  <a:lnTo>
                    <a:pt x="894" y="445"/>
                  </a:lnTo>
                  <a:lnTo>
                    <a:pt x="900" y="445"/>
                  </a:lnTo>
                  <a:lnTo>
                    <a:pt x="902" y="440"/>
                  </a:lnTo>
                  <a:lnTo>
                    <a:pt x="904" y="442"/>
                  </a:lnTo>
                  <a:lnTo>
                    <a:pt x="904" y="442"/>
                  </a:lnTo>
                  <a:lnTo>
                    <a:pt x="902" y="447"/>
                  </a:lnTo>
                  <a:lnTo>
                    <a:pt x="898" y="447"/>
                  </a:lnTo>
                  <a:lnTo>
                    <a:pt x="898" y="447"/>
                  </a:lnTo>
                  <a:lnTo>
                    <a:pt x="896" y="447"/>
                  </a:lnTo>
                  <a:lnTo>
                    <a:pt x="894" y="447"/>
                  </a:lnTo>
                  <a:lnTo>
                    <a:pt x="889" y="449"/>
                  </a:lnTo>
                  <a:lnTo>
                    <a:pt x="879" y="453"/>
                  </a:lnTo>
                  <a:lnTo>
                    <a:pt x="871" y="461"/>
                  </a:lnTo>
                  <a:lnTo>
                    <a:pt x="866" y="468"/>
                  </a:lnTo>
                  <a:lnTo>
                    <a:pt x="864" y="468"/>
                  </a:lnTo>
                  <a:lnTo>
                    <a:pt x="862" y="468"/>
                  </a:lnTo>
                  <a:lnTo>
                    <a:pt x="858" y="468"/>
                  </a:lnTo>
                  <a:lnTo>
                    <a:pt x="854" y="472"/>
                  </a:lnTo>
                  <a:lnTo>
                    <a:pt x="845" y="480"/>
                  </a:lnTo>
                  <a:lnTo>
                    <a:pt x="845" y="482"/>
                  </a:lnTo>
                  <a:lnTo>
                    <a:pt x="843" y="487"/>
                  </a:lnTo>
                  <a:lnTo>
                    <a:pt x="841" y="487"/>
                  </a:lnTo>
                  <a:lnTo>
                    <a:pt x="841" y="489"/>
                  </a:lnTo>
                  <a:lnTo>
                    <a:pt x="837" y="493"/>
                  </a:lnTo>
                  <a:lnTo>
                    <a:pt x="835" y="491"/>
                  </a:lnTo>
                  <a:lnTo>
                    <a:pt x="833" y="491"/>
                  </a:lnTo>
                  <a:lnTo>
                    <a:pt x="830" y="493"/>
                  </a:lnTo>
                  <a:lnTo>
                    <a:pt x="826" y="493"/>
                  </a:lnTo>
                  <a:lnTo>
                    <a:pt x="824" y="497"/>
                  </a:lnTo>
                  <a:lnTo>
                    <a:pt x="818" y="497"/>
                  </a:lnTo>
                  <a:lnTo>
                    <a:pt x="818" y="499"/>
                  </a:lnTo>
                  <a:lnTo>
                    <a:pt x="814" y="499"/>
                  </a:lnTo>
                  <a:lnTo>
                    <a:pt x="814" y="501"/>
                  </a:lnTo>
                  <a:lnTo>
                    <a:pt x="809" y="501"/>
                  </a:lnTo>
                  <a:lnTo>
                    <a:pt x="807" y="501"/>
                  </a:lnTo>
                  <a:lnTo>
                    <a:pt x="809" y="504"/>
                  </a:lnTo>
                  <a:lnTo>
                    <a:pt x="809" y="506"/>
                  </a:lnTo>
                  <a:lnTo>
                    <a:pt x="805" y="510"/>
                  </a:lnTo>
                  <a:lnTo>
                    <a:pt x="803" y="510"/>
                  </a:lnTo>
                  <a:lnTo>
                    <a:pt x="803" y="514"/>
                  </a:lnTo>
                  <a:lnTo>
                    <a:pt x="799" y="514"/>
                  </a:lnTo>
                  <a:lnTo>
                    <a:pt x="795" y="520"/>
                  </a:lnTo>
                  <a:lnTo>
                    <a:pt x="793" y="525"/>
                  </a:lnTo>
                  <a:lnTo>
                    <a:pt x="793" y="533"/>
                  </a:lnTo>
                  <a:lnTo>
                    <a:pt x="793" y="544"/>
                  </a:lnTo>
                  <a:lnTo>
                    <a:pt x="793" y="550"/>
                  </a:lnTo>
                  <a:lnTo>
                    <a:pt x="790" y="558"/>
                  </a:lnTo>
                  <a:lnTo>
                    <a:pt x="793" y="565"/>
                  </a:lnTo>
                  <a:lnTo>
                    <a:pt x="795" y="573"/>
                  </a:lnTo>
                  <a:lnTo>
                    <a:pt x="797" y="577"/>
                  </a:lnTo>
                  <a:lnTo>
                    <a:pt x="797" y="586"/>
                  </a:lnTo>
                  <a:lnTo>
                    <a:pt x="801" y="590"/>
                  </a:lnTo>
                  <a:lnTo>
                    <a:pt x="801" y="592"/>
                  </a:lnTo>
                  <a:lnTo>
                    <a:pt x="801" y="598"/>
                  </a:lnTo>
                  <a:lnTo>
                    <a:pt x="799" y="603"/>
                  </a:lnTo>
                  <a:lnTo>
                    <a:pt x="801" y="605"/>
                  </a:lnTo>
                  <a:lnTo>
                    <a:pt x="803" y="617"/>
                  </a:lnTo>
                  <a:lnTo>
                    <a:pt x="807" y="622"/>
                  </a:lnTo>
                  <a:lnTo>
                    <a:pt x="809" y="626"/>
                  </a:lnTo>
                  <a:lnTo>
                    <a:pt x="805" y="630"/>
                  </a:lnTo>
                  <a:lnTo>
                    <a:pt x="807" y="630"/>
                  </a:lnTo>
                  <a:lnTo>
                    <a:pt x="807" y="638"/>
                  </a:lnTo>
                  <a:lnTo>
                    <a:pt x="805" y="638"/>
                  </a:lnTo>
                  <a:lnTo>
                    <a:pt x="805" y="643"/>
                  </a:lnTo>
                  <a:lnTo>
                    <a:pt x="803" y="649"/>
                  </a:lnTo>
                  <a:lnTo>
                    <a:pt x="801" y="655"/>
                  </a:lnTo>
                  <a:lnTo>
                    <a:pt x="799" y="657"/>
                  </a:lnTo>
                  <a:lnTo>
                    <a:pt x="797" y="664"/>
                  </a:lnTo>
                  <a:lnTo>
                    <a:pt x="795" y="664"/>
                  </a:lnTo>
                  <a:lnTo>
                    <a:pt x="790" y="666"/>
                  </a:lnTo>
                  <a:lnTo>
                    <a:pt x="786" y="664"/>
                  </a:lnTo>
                  <a:lnTo>
                    <a:pt x="784" y="662"/>
                  </a:lnTo>
                  <a:lnTo>
                    <a:pt x="780" y="662"/>
                  </a:lnTo>
                  <a:lnTo>
                    <a:pt x="782" y="660"/>
                  </a:lnTo>
                  <a:lnTo>
                    <a:pt x="778" y="655"/>
                  </a:lnTo>
                  <a:lnTo>
                    <a:pt x="778" y="653"/>
                  </a:lnTo>
                  <a:lnTo>
                    <a:pt x="778" y="651"/>
                  </a:lnTo>
                  <a:lnTo>
                    <a:pt x="774" y="651"/>
                  </a:lnTo>
                  <a:lnTo>
                    <a:pt x="771" y="649"/>
                  </a:lnTo>
                  <a:lnTo>
                    <a:pt x="771" y="643"/>
                  </a:lnTo>
                  <a:lnTo>
                    <a:pt x="771" y="638"/>
                  </a:lnTo>
                  <a:lnTo>
                    <a:pt x="767" y="636"/>
                  </a:lnTo>
                  <a:lnTo>
                    <a:pt x="767" y="634"/>
                  </a:lnTo>
                  <a:lnTo>
                    <a:pt x="767" y="632"/>
                  </a:lnTo>
                  <a:lnTo>
                    <a:pt x="769" y="628"/>
                  </a:lnTo>
                  <a:lnTo>
                    <a:pt x="771" y="626"/>
                  </a:lnTo>
                  <a:lnTo>
                    <a:pt x="767" y="626"/>
                  </a:lnTo>
                  <a:lnTo>
                    <a:pt x="767" y="626"/>
                  </a:lnTo>
                  <a:lnTo>
                    <a:pt x="767" y="626"/>
                  </a:lnTo>
                  <a:lnTo>
                    <a:pt x="765" y="628"/>
                  </a:lnTo>
                  <a:lnTo>
                    <a:pt x="765" y="626"/>
                  </a:lnTo>
                  <a:lnTo>
                    <a:pt x="763" y="626"/>
                  </a:lnTo>
                  <a:lnTo>
                    <a:pt x="761" y="624"/>
                  </a:lnTo>
                  <a:lnTo>
                    <a:pt x="759" y="619"/>
                  </a:lnTo>
                  <a:lnTo>
                    <a:pt x="759" y="617"/>
                  </a:lnTo>
                  <a:lnTo>
                    <a:pt x="759" y="613"/>
                  </a:lnTo>
                  <a:lnTo>
                    <a:pt x="763" y="607"/>
                  </a:lnTo>
                  <a:lnTo>
                    <a:pt x="763" y="603"/>
                  </a:lnTo>
                  <a:lnTo>
                    <a:pt x="761" y="603"/>
                  </a:lnTo>
                  <a:lnTo>
                    <a:pt x="759" y="603"/>
                  </a:lnTo>
                  <a:lnTo>
                    <a:pt x="759" y="605"/>
                  </a:lnTo>
                  <a:lnTo>
                    <a:pt x="757" y="609"/>
                  </a:lnTo>
                  <a:lnTo>
                    <a:pt x="757" y="609"/>
                  </a:lnTo>
                  <a:lnTo>
                    <a:pt x="752" y="605"/>
                  </a:lnTo>
                  <a:lnTo>
                    <a:pt x="752" y="603"/>
                  </a:lnTo>
                  <a:lnTo>
                    <a:pt x="757" y="594"/>
                  </a:lnTo>
                  <a:lnTo>
                    <a:pt x="761" y="586"/>
                  </a:lnTo>
                  <a:lnTo>
                    <a:pt x="761" y="582"/>
                  </a:lnTo>
                  <a:lnTo>
                    <a:pt x="759" y="577"/>
                  </a:lnTo>
                  <a:lnTo>
                    <a:pt x="755" y="575"/>
                  </a:lnTo>
                  <a:lnTo>
                    <a:pt x="752" y="573"/>
                  </a:lnTo>
                  <a:lnTo>
                    <a:pt x="752" y="571"/>
                  </a:lnTo>
                  <a:lnTo>
                    <a:pt x="752" y="571"/>
                  </a:lnTo>
                  <a:lnTo>
                    <a:pt x="748" y="569"/>
                  </a:lnTo>
                  <a:lnTo>
                    <a:pt x="748" y="565"/>
                  </a:lnTo>
                  <a:lnTo>
                    <a:pt x="746" y="565"/>
                  </a:lnTo>
                  <a:lnTo>
                    <a:pt x="744" y="563"/>
                  </a:lnTo>
                  <a:lnTo>
                    <a:pt x="742" y="556"/>
                  </a:lnTo>
                  <a:lnTo>
                    <a:pt x="738" y="554"/>
                  </a:lnTo>
                  <a:lnTo>
                    <a:pt x="736" y="552"/>
                  </a:lnTo>
                  <a:lnTo>
                    <a:pt x="731" y="554"/>
                  </a:lnTo>
                  <a:lnTo>
                    <a:pt x="729" y="556"/>
                  </a:lnTo>
                  <a:lnTo>
                    <a:pt x="729" y="556"/>
                  </a:lnTo>
                  <a:lnTo>
                    <a:pt x="729" y="556"/>
                  </a:lnTo>
                  <a:lnTo>
                    <a:pt x="727" y="556"/>
                  </a:lnTo>
                  <a:lnTo>
                    <a:pt x="721" y="563"/>
                  </a:lnTo>
                  <a:lnTo>
                    <a:pt x="719" y="563"/>
                  </a:lnTo>
                  <a:lnTo>
                    <a:pt x="712" y="563"/>
                  </a:lnTo>
                  <a:lnTo>
                    <a:pt x="710" y="560"/>
                  </a:lnTo>
                  <a:lnTo>
                    <a:pt x="712" y="560"/>
                  </a:lnTo>
                  <a:lnTo>
                    <a:pt x="712" y="560"/>
                  </a:lnTo>
                  <a:lnTo>
                    <a:pt x="712" y="560"/>
                  </a:lnTo>
                  <a:lnTo>
                    <a:pt x="712" y="558"/>
                  </a:lnTo>
                  <a:lnTo>
                    <a:pt x="710" y="556"/>
                  </a:lnTo>
                  <a:lnTo>
                    <a:pt x="706" y="552"/>
                  </a:lnTo>
                  <a:lnTo>
                    <a:pt x="706" y="552"/>
                  </a:lnTo>
                  <a:lnTo>
                    <a:pt x="708" y="554"/>
                  </a:lnTo>
                  <a:lnTo>
                    <a:pt x="708" y="552"/>
                  </a:lnTo>
                  <a:lnTo>
                    <a:pt x="706" y="550"/>
                  </a:lnTo>
                  <a:lnTo>
                    <a:pt x="704" y="548"/>
                  </a:lnTo>
                  <a:lnTo>
                    <a:pt x="704" y="548"/>
                  </a:lnTo>
                  <a:lnTo>
                    <a:pt x="702" y="550"/>
                  </a:lnTo>
                  <a:lnTo>
                    <a:pt x="704" y="552"/>
                  </a:lnTo>
                  <a:lnTo>
                    <a:pt x="702" y="550"/>
                  </a:lnTo>
                  <a:lnTo>
                    <a:pt x="698" y="548"/>
                  </a:lnTo>
                  <a:lnTo>
                    <a:pt x="693" y="548"/>
                  </a:lnTo>
                  <a:lnTo>
                    <a:pt x="687" y="548"/>
                  </a:lnTo>
                  <a:lnTo>
                    <a:pt x="689" y="546"/>
                  </a:lnTo>
                  <a:lnTo>
                    <a:pt x="693" y="546"/>
                  </a:lnTo>
                  <a:lnTo>
                    <a:pt x="696" y="546"/>
                  </a:lnTo>
                  <a:lnTo>
                    <a:pt x="696" y="544"/>
                  </a:lnTo>
                  <a:lnTo>
                    <a:pt x="691" y="544"/>
                  </a:lnTo>
                  <a:lnTo>
                    <a:pt x="687" y="548"/>
                  </a:lnTo>
                  <a:lnTo>
                    <a:pt x="685" y="546"/>
                  </a:lnTo>
                  <a:lnTo>
                    <a:pt x="679" y="548"/>
                  </a:lnTo>
                  <a:lnTo>
                    <a:pt x="677" y="546"/>
                  </a:lnTo>
                  <a:lnTo>
                    <a:pt x="672" y="546"/>
                  </a:lnTo>
                  <a:lnTo>
                    <a:pt x="668" y="546"/>
                  </a:lnTo>
                  <a:lnTo>
                    <a:pt x="664" y="548"/>
                  </a:lnTo>
                  <a:lnTo>
                    <a:pt x="660" y="544"/>
                  </a:lnTo>
                  <a:lnTo>
                    <a:pt x="660" y="542"/>
                  </a:lnTo>
                  <a:lnTo>
                    <a:pt x="662" y="539"/>
                  </a:lnTo>
                  <a:lnTo>
                    <a:pt x="658" y="539"/>
                  </a:lnTo>
                  <a:lnTo>
                    <a:pt x="658" y="542"/>
                  </a:lnTo>
                  <a:lnTo>
                    <a:pt x="656" y="546"/>
                  </a:lnTo>
                  <a:lnTo>
                    <a:pt x="651" y="546"/>
                  </a:lnTo>
                  <a:lnTo>
                    <a:pt x="649" y="546"/>
                  </a:lnTo>
                  <a:lnTo>
                    <a:pt x="645" y="546"/>
                  </a:lnTo>
                  <a:lnTo>
                    <a:pt x="634" y="548"/>
                  </a:lnTo>
                  <a:lnTo>
                    <a:pt x="630" y="550"/>
                  </a:lnTo>
                  <a:lnTo>
                    <a:pt x="624" y="552"/>
                  </a:lnTo>
                  <a:lnTo>
                    <a:pt x="620" y="556"/>
                  </a:lnTo>
                  <a:lnTo>
                    <a:pt x="620" y="558"/>
                  </a:lnTo>
                  <a:lnTo>
                    <a:pt x="622" y="558"/>
                  </a:lnTo>
                  <a:lnTo>
                    <a:pt x="624" y="556"/>
                  </a:lnTo>
                  <a:lnTo>
                    <a:pt x="626" y="556"/>
                  </a:lnTo>
                  <a:lnTo>
                    <a:pt x="628" y="558"/>
                  </a:lnTo>
                  <a:lnTo>
                    <a:pt x="630" y="558"/>
                  </a:lnTo>
                  <a:lnTo>
                    <a:pt x="630" y="560"/>
                  </a:lnTo>
                  <a:lnTo>
                    <a:pt x="624" y="563"/>
                  </a:lnTo>
                  <a:lnTo>
                    <a:pt x="624" y="567"/>
                  </a:lnTo>
                  <a:lnTo>
                    <a:pt x="624" y="569"/>
                  </a:lnTo>
                  <a:lnTo>
                    <a:pt x="630" y="571"/>
                  </a:lnTo>
                  <a:lnTo>
                    <a:pt x="637" y="575"/>
                  </a:lnTo>
                  <a:lnTo>
                    <a:pt x="637" y="577"/>
                  </a:lnTo>
                  <a:lnTo>
                    <a:pt x="632" y="577"/>
                  </a:lnTo>
                  <a:lnTo>
                    <a:pt x="630" y="579"/>
                  </a:lnTo>
                  <a:lnTo>
                    <a:pt x="630" y="575"/>
                  </a:lnTo>
                  <a:lnTo>
                    <a:pt x="628" y="575"/>
                  </a:lnTo>
                  <a:lnTo>
                    <a:pt x="626" y="575"/>
                  </a:lnTo>
                  <a:lnTo>
                    <a:pt x="624" y="573"/>
                  </a:lnTo>
                  <a:lnTo>
                    <a:pt x="622" y="571"/>
                  </a:lnTo>
                  <a:lnTo>
                    <a:pt x="620" y="567"/>
                  </a:lnTo>
                  <a:lnTo>
                    <a:pt x="615" y="567"/>
                  </a:lnTo>
                  <a:lnTo>
                    <a:pt x="618" y="571"/>
                  </a:lnTo>
                  <a:lnTo>
                    <a:pt x="618" y="575"/>
                  </a:lnTo>
                  <a:lnTo>
                    <a:pt x="613" y="577"/>
                  </a:lnTo>
                  <a:lnTo>
                    <a:pt x="613" y="575"/>
                  </a:lnTo>
                  <a:lnTo>
                    <a:pt x="609" y="573"/>
                  </a:lnTo>
                  <a:lnTo>
                    <a:pt x="607" y="575"/>
                  </a:lnTo>
                  <a:lnTo>
                    <a:pt x="605" y="577"/>
                  </a:lnTo>
                  <a:lnTo>
                    <a:pt x="599" y="575"/>
                  </a:lnTo>
                  <a:lnTo>
                    <a:pt x="597" y="573"/>
                  </a:lnTo>
                  <a:lnTo>
                    <a:pt x="592" y="573"/>
                  </a:lnTo>
                  <a:lnTo>
                    <a:pt x="590" y="573"/>
                  </a:lnTo>
                  <a:lnTo>
                    <a:pt x="592" y="571"/>
                  </a:lnTo>
                  <a:lnTo>
                    <a:pt x="594" y="569"/>
                  </a:lnTo>
                  <a:lnTo>
                    <a:pt x="594" y="567"/>
                  </a:lnTo>
                  <a:lnTo>
                    <a:pt x="590" y="567"/>
                  </a:lnTo>
                  <a:lnTo>
                    <a:pt x="588" y="565"/>
                  </a:lnTo>
                  <a:lnTo>
                    <a:pt x="588" y="563"/>
                  </a:lnTo>
                  <a:lnTo>
                    <a:pt x="588" y="560"/>
                  </a:lnTo>
                  <a:lnTo>
                    <a:pt x="584" y="563"/>
                  </a:lnTo>
                  <a:lnTo>
                    <a:pt x="582" y="563"/>
                  </a:lnTo>
                  <a:lnTo>
                    <a:pt x="584" y="558"/>
                  </a:lnTo>
                  <a:lnTo>
                    <a:pt x="582" y="558"/>
                  </a:lnTo>
                  <a:lnTo>
                    <a:pt x="578" y="560"/>
                  </a:lnTo>
                  <a:lnTo>
                    <a:pt x="578" y="563"/>
                  </a:lnTo>
                  <a:lnTo>
                    <a:pt x="578" y="565"/>
                  </a:lnTo>
                  <a:lnTo>
                    <a:pt x="575" y="565"/>
                  </a:lnTo>
                  <a:lnTo>
                    <a:pt x="563" y="565"/>
                  </a:lnTo>
                  <a:lnTo>
                    <a:pt x="561" y="563"/>
                  </a:lnTo>
                  <a:lnTo>
                    <a:pt x="552" y="560"/>
                  </a:lnTo>
                  <a:lnTo>
                    <a:pt x="548" y="560"/>
                  </a:lnTo>
                  <a:lnTo>
                    <a:pt x="540" y="560"/>
                  </a:lnTo>
                  <a:lnTo>
                    <a:pt x="538" y="563"/>
                  </a:lnTo>
                  <a:lnTo>
                    <a:pt x="535" y="563"/>
                  </a:lnTo>
                  <a:lnTo>
                    <a:pt x="531" y="569"/>
                  </a:lnTo>
                  <a:lnTo>
                    <a:pt x="527" y="569"/>
                  </a:lnTo>
                  <a:lnTo>
                    <a:pt x="527" y="565"/>
                  </a:lnTo>
                  <a:lnTo>
                    <a:pt x="527" y="563"/>
                  </a:lnTo>
                  <a:lnTo>
                    <a:pt x="529" y="558"/>
                  </a:lnTo>
                  <a:lnTo>
                    <a:pt x="527" y="554"/>
                  </a:lnTo>
                  <a:lnTo>
                    <a:pt x="527" y="556"/>
                  </a:lnTo>
                  <a:lnTo>
                    <a:pt x="523" y="560"/>
                  </a:lnTo>
                  <a:lnTo>
                    <a:pt x="521" y="560"/>
                  </a:lnTo>
                  <a:lnTo>
                    <a:pt x="519" y="558"/>
                  </a:lnTo>
                  <a:lnTo>
                    <a:pt x="521" y="563"/>
                  </a:lnTo>
                  <a:lnTo>
                    <a:pt x="521" y="567"/>
                  </a:lnTo>
                  <a:lnTo>
                    <a:pt x="523" y="571"/>
                  </a:lnTo>
                  <a:lnTo>
                    <a:pt x="521" y="573"/>
                  </a:lnTo>
                  <a:lnTo>
                    <a:pt x="516" y="573"/>
                  </a:lnTo>
                  <a:lnTo>
                    <a:pt x="510" y="579"/>
                  </a:lnTo>
                  <a:lnTo>
                    <a:pt x="502" y="584"/>
                  </a:lnTo>
                  <a:lnTo>
                    <a:pt x="500" y="584"/>
                  </a:lnTo>
                  <a:lnTo>
                    <a:pt x="495" y="586"/>
                  </a:lnTo>
                  <a:lnTo>
                    <a:pt x="493" y="586"/>
                  </a:lnTo>
                  <a:lnTo>
                    <a:pt x="497" y="584"/>
                  </a:lnTo>
                  <a:lnTo>
                    <a:pt x="493" y="582"/>
                  </a:lnTo>
                  <a:lnTo>
                    <a:pt x="491" y="582"/>
                  </a:lnTo>
                  <a:lnTo>
                    <a:pt x="491" y="582"/>
                  </a:lnTo>
                  <a:lnTo>
                    <a:pt x="487" y="584"/>
                  </a:lnTo>
                  <a:lnTo>
                    <a:pt x="489" y="586"/>
                  </a:lnTo>
                  <a:lnTo>
                    <a:pt x="485" y="588"/>
                  </a:lnTo>
                  <a:lnTo>
                    <a:pt x="483" y="586"/>
                  </a:lnTo>
                  <a:lnTo>
                    <a:pt x="483" y="590"/>
                  </a:lnTo>
                  <a:lnTo>
                    <a:pt x="478" y="592"/>
                  </a:lnTo>
                  <a:lnTo>
                    <a:pt x="476" y="590"/>
                  </a:lnTo>
                  <a:lnTo>
                    <a:pt x="474" y="596"/>
                  </a:lnTo>
                  <a:lnTo>
                    <a:pt x="476" y="598"/>
                  </a:lnTo>
                  <a:lnTo>
                    <a:pt x="472" y="601"/>
                  </a:lnTo>
                  <a:lnTo>
                    <a:pt x="470" y="603"/>
                  </a:lnTo>
                  <a:lnTo>
                    <a:pt x="470" y="611"/>
                  </a:lnTo>
                  <a:lnTo>
                    <a:pt x="468" y="613"/>
                  </a:lnTo>
                  <a:lnTo>
                    <a:pt x="466" y="619"/>
                  </a:lnTo>
                  <a:lnTo>
                    <a:pt x="464" y="624"/>
                  </a:lnTo>
                  <a:lnTo>
                    <a:pt x="466" y="628"/>
                  </a:lnTo>
                  <a:lnTo>
                    <a:pt x="466" y="636"/>
                  </a:lnTo>
                  <a:lnTo>
                    <a:pt x="466" y="638"/>
                  </a:lnTo>
                  <a:lnTo>
                    <a:pt x="464" y="643"/>
                  </a:lnTo>
                  <a:lnTo>
                    <a:pt x="462" y="649"/>
                  </a:lnTo>
                  <a:lnTo>
                    <a:pt x="462" y="649"/>
                  </a:lnTo>
                  <a:lnTo>
                    <a:pt x="460" y="645"/>
                  </a:lnTo>
                  <a:lnTo>
                    <a:pt x="455" y="645"/>
                  </a:lnTo>
                  <a:lnTo>
                    <a:pt x="453" y="643"/>
                  </a:lnTo>
                  <a:lnTo>
                    <a:pt x="445" y="641"/>
                  </a:lnTo>
                  <a:lnTo>
                    <a:pt x="443" y="638"/>
                  </a:lnTo>
                  <a:lnTo>
                    <a:pt x="441" y="636"/>
                  </a:lnTo>
                  <a:lnTo>
                    <a:pt x="438" y="636"/>
                  </a:lnTo>
                  <a:lnTo>
                    <a:pt x="434" y="636"/>
                  </a:lnTo>
                  <a:lnTo>
                    <a:pt x="434" y="634"/>
                  </a:lnTo>
                  <a:lnTo>
                    <a:pt x="432" y="632"/>
                  </a:lnTo>
                  <a:lnTo>
                    <a:pt x="432" y="628"/>
                  </a:lnTo>
                  <a:lnTo>
                    <a:pt x="430" y="617"/>
                  </a:lnTo>
                  <a:lnTo>
                    <a:pt x="428" y="615"/>
                  </a:lnTo>
                  <a:lnTo>
                    <a:pt x="428" y="613"/>
                  </a:lnTo>
                  <a:lnTo>
                    <a:pt x="430" y="611"/>
                  </a:lnTo>
                  <a:lnTo>
                    <a:pt x="430" y="607"/>
                  </a:lnTo>
                  <a:lnTo>
                    <a:pt x="426" y="603"/>
                  </a:lnTo>
                  <a:lnTo>
                    <a:pt x="424" y="601"/>
                  </a:lnTo>
                  <a:lnTo>
                    <a:pt x="424" y="596"/>
                  </a:lnTo>
                  <a:lnTo>
                    <a:pt x="419" y="594"/>
                  </a:lnTo>
                  <a:lnTo>
                    <a:pt x="419" y="592"/>
                  </a:lnTo>
                  <a:lnTo>
                    <a:pt x="417" y="590"/>
                  </a:lnTo>
                  <a:lnTo>
                    <a:pt x="415" y="584"/>
                  </a:lnTo>
                  <a:lnTo>
                    <a:pt x="413" y="582"/>
                  </a:lnTo>
                  <a:lnTo>
                    <a:pt x="411" y="579"/>
                  </a:lnTo>
                  <a:lnTo>
                    <a:pt x="411" y="575"/>
                  </a:lnTo>
                  <a:lnTo>
                    <a:pt x="411" y="573"/>
                  </a:lnTo>
                  <a:lnTo>
                    <a:pt x="411" y="571"/>
                  </a:lnTo>
                  <a:lnTo>
                    <a:pt x="409" y="567"/>
                  </a:lnTo>
                  <a:lnTo>
                    <a:pt x="405" y="563"/>
                  </a:lnTo>
                  <a:lnTo>
                    <a:pt x="403" y="558"/>
                  </a:lnTo>
                  <a:lnTo>
                    <a:pt x="401" y="556"/>
                  </a:lnTo>
                  <a:lnTo>
                    <a:pt x="396" y="554"/>
                  </a:lnTo>
                  <a:lnTo>
                    <a:pt x="394" y="554"/>
                  </a:lnTo>
                  <a:lnTo>
                    <a:pt x="394" y="554"/>
                  </a:lnTo>
                  <a:lnTo>
                    <a:pt x="392" y="552"/>
                  </a:lnTo>
                  <a:lnTo>
                    <a:pt x="388" y="552"/>
                  </a:lnTo>
                  <a:lnTo>
                    <a:pt x="386" y="552"/>
                  </a:lnTo>
                  <a:lnTo>
                    <a:pt x="382" y="552"/>
                  </a:lnTo>
                  <a:lnTo>
                    <a:pt x="382" y="554"/>
                  </a:lnTo>
                  <a:lnTo>
                    <a:pt x="379" y="554"/>
                  </a:lnTo>
                  <a:lnTo>
                    <a:pt x="379" y="554"/>
                  </a:lnTo>
                  <a:lnTo>
                    <a:pt x="377" y="554"/>
                  </a:lnTo>
                  <a:lnTo>
                    <a:pt x="375" y="554"/>
                  </a:lnTo>
                  <a:lnTo>
                    <a:pt x="373" y="556"/>
                  </a:lnTo>
                  <a:lnTo>
                    <a:pt x="369" y="563"/>
                  </a:lnTo>
                  <a:lnTo>
                    <a:pt x="369" y="565"/>
                  </a:lnTo>
                  <a:lnTo>
                    <a:pt x="369" y="565"/>
                  </a:lnTo>
                  <a:lnTo>
                    <a:pt x="369" y="567"/>
                  </a:lnTo>
                  <a:lnTo>
                    <a:pt x="367" y="567"/>
                  </a:lnTo>
                  <a:lnTo>
                    <a:pt x="363" y="571"/>
                  </a:lnTo>
                  <a:lnTo>
                    <a:pt x="363" y="571"/>
                  </a:lnTo>
                  <a:lnTo>
                    <a:pt x="360" y="571"/>
                  </a:lnTo>
                  <a:lnTo>
                    <a:pt x="358" y="571"/>
                  </a:lnTo>
                  <a:lnTo>
                    <a:pt x="358" y="571"/>
                  </a:lnTo>
                  <a:lnTo>
                    <a:pt x="354" y="569"/>
                  </a:lnTo>
                  <a:lnTo>
                    <a:pt x="350" y="567"/>
                  </a:lnTo>
                  <a:lnTo>
                    <a:pt x="350" y="567"/>
                  </a:lnTo>
                  <a:lnTo>
                    <a:pt x="346" y="565"/>
                  </a:lnTo>
                  <a:lnTo>
                    <a:pt x="344" y="565"/>
                  </a:lnTo>
                  <a:lnTo>
                    <a:pt x="341" y="563"/>
                  </a:lnTo>
                  <a:lnTo>
                    <a:pt x="341" y="560"/>
                  </a:lnTo>
                  <a:lnTo>
                    <a:pt x="341" y="560"/>
                  </a:lnTo>
                  <a:lnTo>
                    <a:pt x="339" y="558"/>
                  </a:lnTo>
                  <a:lnTo>
                    <a:pt x="339" y="558"/>
                  </a:lnTo>
                  <a:lnTo>
                    <a:pt x="337" y="558"/>
                  </a:lnTo>
                  <a:lnTo>
                    <a:pt x="335" y="558"/>
                  </a:lnTo>
                  <a:lnTo>
                    <a:pt x="335" y="556"/>
                  </a:lnTo>
                  <a:lnTo>
                    <a:pt x="335" y="554"/>
                  </a:lnTo>
                  <a:lnTo>
                    <a:pt x="333" y="550"/>
                  </a:lnTo>
                  <a:lnTo>
                    <a:pt x="329" y="546"/>
                  </a:lnTo>
                  <a:lnTo>
                    <a:pt x="329" y="546"/>
                  </a:lnTo>
                  <a:lnTo>
                    <a:pt x="331" y="544"/>
                  </a:lnTo>
                  <a:lnTo>
                    <a:pt x="333" y="544"/>
                  </a:lnTo>
                  <a:lnTo>
                    <a:pt x="331" y="539"/>
                  </a:lnTo>
                  <a:lnTo>
                    <a:pt x="329" y="537"/>
                  </a:lnTo>
                  <a:lnTo>
                    <a:pt x="329" y="537"/>
                  </a:lnTo>
                  <a:lnTo>
                    <a:pt x="327" y="537"/>
                  </a:lnTo>
                  <a:lnTo>
                    <a:pt x="327" y="535"/>
                  </a:lnTo>
                  <a:lnTo>
                    <a:pt x="327" y="531"/>
                  </a:lnTo>
                  <a:lnTo>
                    <a:pt x="325" y="527"/>
                  </a:lnTo>
                  <a:lnTo>
                    <a:pt x="320" y="525"/>
                  </a:lnTo>
                  <a:lnTo>
                    <a:pt x="318" y="525"/>
                  </a:lnTo>
                  <a:lnTo>
                    <a:pt x="320" y="523"/>
                  </a:lnTo>
                  <a:lnTo>
                    <a:pt x="320" y="523"/>
                  </a:lnTo>
                  <a:lnTo>
                    <a:pt x="316" y="518"/>
                  </a:lnTo>
                  <a:lnTo>
                    <a:pt x="314" y="518"/>
                  </a:lnTo>
                  <a:lnTo>
                    <a:pt x="314" y="516"/>
                  </a:lnTo>
                  <a:lnTo>
                    <a:pt x="312" y="514"/>
                  </a:lnTo>
                  <a:lnTo>
                    <a:pt x="310" y="514"/>
                  </a:lnTo>
                  <a:lnTo>
                    <a:pt x="310" y="512"/>
                  </a:lnTo>
                  <a:lnTo>
                    <a:pt x="308" y="510"/>
                  </a:lnTo>
                  <a:lnTo>
                    <a:pt x="306" y="506"/>
                  </a:lnTo>
                  <a:lnTo>
                    <a:pt x="301" y="504"/>
                  </a:lnTo>
                  <a:lnTo>
                    <a:pt x="270" y="501"/>
                  </a:lnTo>
                  <a:lnTo>
                    <a:pt x="270" y="508"/>
                  </a:lnTo>
                  <a:lnTo>
                    <a:pt x="213" y="508"/>
                  </a:lnTo>
                  <a:lnTo>
                    <a:pt x="145" y="476"/>
                  </a:lnTo>
                  <a:lnTo>
                    <a:pt x="145" y="474"/>
                  </a:lnTo>
                  <a:lnTo>
                    <a:pt x="143" y="472"/>
                  </a:lnTo>
                  <a:lnTo>
                    <a:pt x="97" y="474"/>
                  </a:lnTo>
                  <a:lnTo>
                    <a:pt x="97" y="470"/>
                  </a:lnTo>
                  <a:lnTo>
                    <a:pt x="97" y="466"/>
                  </a:lnTo>
                  <a:lnTo>
                    <a:pt x="97" y="459"/>
                  </a:lnTo>
                  <a:lnTo>
                    <a:pt x="89" y="449"/>
                  </a:lnTo>
                  <a:lnTo>
                    <a:pt x="84" y="445"/>
                  </a:lnTo>
                  <a:lnTo>
                    <a:pt x="82" y="445"/>
                  </a:lnTo>
                  <a:lnTo>
                    <a:pt x="80" y="445"/>
                  </a:lnTo>
                  <a:lnTo>
                    <a:pt x="78" y="445"/>
                  </a:lnTo>
                  <a:lnTo>
                    <a:pt x="80" y="440"/>
                  </a:lnTo>
                  <a:lnTo>
                    <a:pt x="78" y="438"/>
                  </a:lnTo>
                  <a:lnTo>
                    <a:pt x="74" y="438"/>
                  </a:lnTo>
                  <a:lnTo>
                    <a:pt x="70" y="438"/>
                  </a:lnTo>
                  <a:lnTo>
                    <a:pt x="65" y="434"/>
                  </a:lnTo>
                  <a:lnTo>
                    <a:pt x="65" y="432"/>
                  </a:lnTo>
                  <a:lnTo>
                    <a:pt x="63" y="428"/>
                  </a:lnTo>
                  <a:lnTo>
                    <a:pt x="57" y="428"/>
                  </a:lnTo>
                  <a:lnTo>
                    <a:pt x="55" y="428"/>
                  </a:lnTo>
                  <a:lnTo>
                    <a:pt x="51" y="426"/>
                  </a:lnTo>
                  <a:lnTo>
                    <a:pt x="46" y="426"/>
                  </a:lnTo>
                  <a:lnTo>
                    <a:pt x="40" y="426"/>
                  </a:lnTo>
                  <a:lnTo>
                    <a:pt x="38" y="423"/>
                  </a:lnTo>
                  <a:lnTo>
                    <a:pt x="38" y="419"/>
                  </a:lnTo>
                  <a:lnTo>
                    <a:pt x="38" y="419"/>
                  </a:lnTo>
                  <a:lnTo>
                    <a:pt x="38" y="415"/>
                  </a:lnTo>
                  <a:lnTo>
                    <a:pt x="40" y="411"/>
                  </a:lnTo>
                  <a:lnTo>
                    <a:pt x="40" y="407"/>
                  </a:lnTo>
                  <a:lnTo>
                    <a:pt x="36" y="402"/>
                  </a:lnTo>
                  <a:lnTo>
                    <a:pt x="36" y="400"/>
                  </a:lnTo>
                  <a:lnTo>
                    <a:pt x="36" y="400"/>
                  </a:lnTo>
                  <a:lnTo>
                    <a:pt x="34" y="398"/>
                  </a:lnTo>
                  <a:lnTo>
                    <a:pt x="32" y="394"/>
                  </a:lnTo>
                  <a:lnTo>
                    <a:pt x="27" y="386"/>
                  </a:lnTo>
                  <a:lnTo>
                    <a:pt x="27" y="379"/>
                  </a:lnTo>
                  <a:lnTo>
                    <a:pt x="23" y="377"/>
                  </a:lnTo>
                  <a:lnTo>
                    <a:pt x="23" y="373"/>
                  </a:lnTo>
                  <a:lnTo>
                    <a:pt x="23" y="371"/>
                  </a:lnTo>
                  <a:lnTo>
                    <a:pt x="23" y="367"/>
                  </a:lnTo>
                  <a:lnTo>
                    <a:pt x="23" y="364"/>
                  </a:lnTo>
                  <a:lnTo>
                    <a:pt x="23" y="364"/>
                  </a:lnTo>
                  <a:lnTo>
                    <a:pt x="27" y="362"/>
                  </a:lnTo>
                  <a:lnTo>
                    <a:pt x="27" y="358"/>
                  </a:lnTo>
                  <a:lnTo>
                    <a:pt x="25" y="356"/>
                  </a:lnTo>
                  <a:lnTo>
                    <a:pt x="21" y="354"/>
                  </a:lnTo>
                  <a:lnTo>
                    <a:pt x="21" y="350"/>
                  </a:lnTo>
                  <a:lnTo>
                    <a:pt x="19" y="350"/>
                  </a:lnTo>
                  <a:lnTo>
                    <a:pt x="19" y="345"/>
                  </a:lnTo>
                  <a:lnTo>
                    <a:pt x="19" y="343"/>
                  </a:lnTo>
                  <a:lnTo>
                    <a:pt x="19" y="341"/>
                  </a:lnTo>
                  <a:lnTo>
                    <a:pt x="21" y="339"/>
                  </a:lnTo>
                  <a:lnTo>
                    <a:pt x="21" y="337"/>
                  </a:lnTo>
                  <a:lnTo>
                    <a:pt x="21" y="335"/>
                  </a:lnTo>
                  <a:lnTo>
                    <a:pt x="23" y="335"/>
                  </a:lnTo>
                  <a:lnTo>
                    <a:pt x="25" y="339"/>
                  </a:lnTo>
                  <a:lnTo>
                    <a:pt x="27" y="341"/>
                  </a:lnTo>
                  <a:lnTo>
                    <a:pt x="27" y="339"/>
                  </a:lnTo>
                  <a:lnTo>
                    <a:pt x="25" y="337"/>
                  </a:lnTo>
                  <a:lnTo>
                    <a:pt x="25" y="331"/>
                  </a:lnTo>
                  <a:lnTo>
                    <a:pt x="23" y="331"/>
                  </a:lnTo>
                  <a:lnTo>
                    <a:pt x="23" y="327"/>
                  </a:lnTo>
                  <a:lnTo>
                    <a:pt x="25" y="327"/>
                  </a:lnTo>
                  <a:lnTo>
                    <a:pt x="27" y="329"/>
                  </a:lnTo>
                  <a:lnTo>
                    <a:pt x="30" y="329"/>
                  </a:lnTo>
                  <a:lnTo>
                    <a:pt x="34" y="327"/>
                  </a:lnTo>
                  <a:lnTo>
                    <a:pt x="30" y="327"/>
                  </a:lnTo>
                  <a:lnTo>
                    <a:pt x="27" y="324"/>
                  </a:lnTo>
                  <a:lnTo>
                    <a:pt x="25" y="324"/>
                  </a:lnTo>
                  <a:lnTo>
                    <a:pt x="25" y="322"/>
                  </a:lnTo>
                  <a:lnTo>
                    <a:pt x="23" y="324"/>
                  </a:lnTo>
                  <a:lnTo>
                    <a:pt x="21" y="322"/>
                  </a:lnTo>
                  <a:lnTo>
                    <a:pt x="21" y="327"/>
                  </a:lnTo>
                  <a:lnTo>
                    <a:pt x="21" y="331"/>
                  </a:lnTo>
                  <a:lnTo>
                    <a:pt x="19" y="331"/>
                  </a:lnTo>
                  <a:lnTo>
                    <a:pt x="19" y="331"/>
                  </a:lnTo>
                  <a:lnTo>
                    <a:pt x="17" y="329"/>
                  </a:lnTo>
                  <a:lnTo>
                    <a:pt x="13" y="324"/>
                  </a:lnTo>
                  <a:lnTo>
                    <a:pt x="13" y="322"/>
                  </a:lnTo>
                  <a:lnTo>
                    <a:pt x="13" y="318"/>
                  </a:lnTo>
                  <a:lnTo>
                    <a:pt x="13" y="316"/>
                  </a:lnTo>
                  <a:lnTo>
                    <a:pt x="4" y="303"/>
                  </a:lnTo>
                  <a:lnTo>
                    <a:pt x="4" y="299"/>
                  </a:lnTo>
                  <a:lnTo>
                    <a:pt x="4" y="297"/>
                  </a:lnTo>
                  <a:lnTo>
                    <a:pt x="6" y="295"/>
                  </a:lnTo>
                  <a:lnTo>
                    <a:pt x="4" y="291"/>
                  </a:lnTo>
                  <a:lnTo>
                    <a:pt x="4" y="286"/>
                  </a:lnTo>
                  <a:lnTo>
                    <a:pt x="4" y="284"/>
                  </a:lnTo>
                  <a:lnTo>
                    <a:pt x="6" y="282"/>
                  </a:lnTo>
                  <a:lnTo>
                    <a:pt x="6" y="278"/>
                  </a:lnTo>
                  <a:lnTo>
                    <a:pt x="6" y="270"/>
                  </a:lnTo>
                  <a:lnTo>
                    <a:pt x="2" y="261"/>
                  </a:lnTo>
                  <a:lnTo>
                    <a:pt x="0" y="257"/>
                  </a:lnTo>
                  <a:lnTo>
                    <a:pt x="0" y="253"/>
                  </a:lnTo>
                  <a:lnTo>
                    <a:pt x="2" y="249"/>
                  </a:lnTo>
                  <a:lnTo>
                    <a:pt x="8" y="244"/>
                  </a:lnTo>
                  <a:lnTo>
                    <a:pt x="11" y="238"/>
                  </a:lnTo>
                  <a:lnTo>
                    <a:pt x="8" y="238"/>
                  </a:lnTo>
                  <a:lnTo>
                    <a:pt x="8" y="236"/>
                  </a:lnTo>
                  <a:lnTo>
                    <a:pt x="11" y="234"/>
                  </a:lnTo>
                  <a:lnTo>
                    <a:pt x="13" y="230"/>
                  </a:lnTo>
                  <a:lnTo>
                    <a:pt x="13" y="221"/>
                  </a:lnTo>
                  <a:lnTo>
                    <a:pt x="11" y="215"/>
                  </a:lnTo>
                  <a:lnTo>
                    <a:pt x="13" y="213"/>
                  </a:lnTo>
                  <a:lnTo>
                    <a:pt x="13" y="211"/>
                  </a:lnTo>
                  <a:lnTo>
                    <a:pt x="11" y="206"/>
                  </a:lnTo>
                  <a:lnTo>
                    <a:pt x="11" y="200"/>
                  </a:lnTo>
                  <a:lnTo>
                    <a:pt x="13" y="194"/>
                  </a:lnTo>
                  <a:lnTo>
                    <a:pt x="13" y="185"/>
                  </a:lnTo>
                  <a:lnTo>
                    <a:pt x="15" y="181"/>
                  </a:lnTo>
                  <a:lnTo>
                    <a:pt x="19" y="175"/>
                  </a:lnTo>
                  <a:lnTo>
                    <a:pt x="21" y="171"/>
                  </a:lnTo>
                  <a:lnTo>
                    <a:pt x="23" y="168"/>
                  </a:lnTo>
                  <a:lnTo>
                    <a:pt x="25" y="162"/>
                  </a:lnTo>
                  <a:lnTo>
                    <a:pt x="27" y="158"/>
                  </a:lnTo>
                  <a:lnTo>
                    <a:pt x="32" y="154"/>
                  </a:lnTo>
                  <a:lnTo>
                    <a:pt x="32" y="143"/>
                  </a:lnTo>
                  <a:lnTo>
                    <a:pt x="38" y="133"/>
                  </a:lnTo>
                  <a:lnTo>
                    <a:pt x="38" y="124"/>
                  </a:lnTo>
                  <a:lnTo>
                    <a:pt x="44" y="112"/>
                  </a:lnTo>
                  <a:lnTo>
                    <a:pt x="46" y="107"/>
                  </a:lnTo>
                  <a:lnTo>
                    <a:pt x="49" y="103"/>
                  </a:lnTo>
                  <a:lnTo>
                    <a:pt x="49" y="99"/>
                  </a:lnTo>
                  <a:lnTo>
                    <a:pt x="49" y="97"/>
                  </a:lnTo>
                  <a:lnTo>
                    <a:pt x="53" y="90"/>
                  </a:lnTo>
                  <a:lnTo>
                    <a:pt x="53" y="88"/>
                  </a:lnTo>
                  <a:lnTo>
                    <a:pt x="53" y="86"/>
                  </a:lnTo>
                  <a:lnTo>
                    <a:pt x="55" y="88"/>
                  </a:lnTo>
                  <a:lnTo>
                    <a:pt x="63" y="88"/>
                  </a:lnTo>
                  <a:lnTo>
                    <a:pt x="65" y="90"/>
                  </a:lnTo>
                  <a:lnTo>
                    <a:pt x="67" y="90"/>
                  </a:lnTo>
                  <a:lnTo>
                    <a:pt x="72" y="93"/>
                  </a:lnTo>
                  <a:lnTo>
                    <a:pt x="74" y="97"/>
                  </a:lnTo>
                  <a:lnTo>
                    <a:pt x="72" y="93"/>
                  </a:lnTo>
                  <a:lnTo>
                    <a:pt x="70" y="90"/>
                  </a:lnTo>
                  <a:lnTo>
                    <a:pt x="65" y="88"/>
                  </a:lnTo>
                  <a:lnTo>
                    <a:pt x="63" y="86"/>
                  </a:lnTo>
                  <a:lnTo>
                    <a:pt x="57" y="86"/>
                  </a:lnTo>
                  <a:lnTo>
                    <a:pt x="53" y="84"/>
                  </a:lnTo>
                  <a:lnTo>
                    <a:pt x="51" y="82"/>
                  </a:lnTo>
                  <a:lnTo>
                    <a:pt x="53" y="80"/>
                  </a:lnTo>
                  <a:lnTo>
                    <a:pt x="55" y="82"/>
                  </a:lnTo>
                  <a:lnTo>
                    <a:pt x="57" y="78"/>
                  </a:lnTo>
                  <a:lnTo>
                    <a:pt x="57" y="76"/>
                  </a:lnTo>
                  <a:lnTo>
                    <a:pt x="57" y="71"/>
                  </a:lnTo>
                  <a:lnTo>
                    <a:pt x="55" y="69"/>
                  </a:lnTo>
                  <a:lnTo>
                    <a:pt x="53" y="69"/>
                  </a:lnTo>
                  <a:lnTo>
                    <a:pt x="55" y="65"/>
                  </a:lnTo>
                  <a:lnTo>
                    <a:pt x="57" y="65"/>
                  </a:lnTo>
                  <a:lnTo>
                    <a:pt x="57" y="63"/>
                  </a:lnTo>
                  <a:lnTo>
                    <a:pt x="57" y="61"/>
                  </a:lnTo>
                  <a:lnTo>
                    <a:pt x="55" y="61"/>
                  </a:lnTo>
                  <a:lnTo>
                    <a:pt x="55" y="59"/>
                  </a:lnTo>
                  <a:lnTo>
                    <a:pt x="55" y="53"/>
                  </a:lnTo>
                  <a:lnTo>
                    <a:pt x="55" y="48"/>
                  </a:lnTo>
                  <a:lnTo>
                    <a:pt x="57" y="38"/>
                  </a:lnTo>
                  <a:lnTo>
                    <a:pt x="55" y="31"/>
                  </a:lnTo>
                  <a:lnTo>
                    <a:pt x="55" y="27"/>
                  </a:lnTo>
                  <a:lnTo>
                    <a:pt x="57" y="19"/>
                  </a:lnTo>
                  <a:lnTo>
                    <a:pt x="59" y="17"/>
                  </a:lnTo>
                  <a:lnTo>
                    <a:pt x="59" y="15"/>
                  </a:lnTo>
                  <a:lnTo>
                    <a:pt x="70" y="23"/>
                  </a:lnTo>
                  <a:lnTo>
                    <a:pt x="74" y="27"/>
                  </a:lnTo>
                  <a:lnTo>
                    <a:pt x="82" y="27"/>
                  </a:lnTo>
                  <a:lnTo>
                    <a:pt x="86" y="29"/>
                  </a:lnTo>
                  <a:lnTo>
                    <a:pt x="86" y="31"/>
                  </a:lnTo>
                  <a:lnTo>
                    <a:pt x="89" y="31"/>
                  </a:lnTo>
                  <a:lnTo>
                    <a:pt x="91" y="31"/>
                  </a:lnTo>
                  <a:lnTo>
                    <a:pt x="93" y="34"/>
                  </a:lnTo>
                  <a:lnTo>
                    <a:pt x="91" y="36"/>
                  </a:lnTo>
                  <a:lnTo>
                    <a:pt x="86" y="38"/>
                  </a:lnTo>
                  <a:lnTo>
                    <a:pt x="84" y="42"/>
                  </a:lnTo>
                  <a:lnTo>
                    <a:pt x="84" y="44"/>
                  </a:lnTo>
                  <a:lnTo>
                    <a:pt x="86" y="44"/>
                  </a:lnTo>
                  <a:lnTo>
                    <a:pt x="89" y="42"/>
                  </a:lnTo>
                  <a:lnTo>
                    <a:pt x="93" y="38"/>
                  </a:lnTo>
                  <a:lnTo>
                    <a:pt x="95" y="38"/>
                  </a:lnTo>
                  <a:lnTo>
                    <a:pt x="95" y="40"/>
                  </a:lnTo>
                  <a:lnTo>
                    <a:pt x="91" y="44"/>
                  </a:lnTo>
                  <a:lnTo>
                    <a:pt x="89" y="48"/>
                  </a:lnTo>
                  <a:lnTo>
                    <a:pt x="89" y="53"/>
                  </a:lnTo>
                  <a:lnTo>
                    <a:pt x="89" y="55"/>
                  </a:lnTo>
                  <a:lnTo>
                    <a:pt x="86" y="50"/>
                  </a:lnTo>
                  <a:lnTo>
                    <a:pt x="84" y="53"/>
                  </a:lnTo>
                  <a:lnTo>
                    <a:pt x="84" y="53"/>
                  </a:lnTo>
                  <a:lnTo>
                    <a:pt x="80" y="55"/>
                  </a:lnTo>
                  <a:lnTo>
                    <a:pt x="82" y="57"/>
                  </a:lnTo>
                  <a:lnTo>
                    <a:pt x="84" y="59"/>
                  </a:lnTo>
                  <a:lnTo>
                    <a:pt x="91" y="57"/>
                  </a:lnTo>
                  <a:lnTo>
                    <a:pt x="91" y="53"/>
                  </a:lnTo>
                  <a:lnTo>
                    <a:pt x="93" y="50"/>
                  </a:lnTo>
                  <a:lnTo>
                    <a:pt x="93" y="46"/>
                  </a:lnTo>
                  <a:lnTo>
                    <a:pt x="95" y="44"/>
                  </a:lnTo>
                  <a:lnTo>
                    <a:pt x="97" y="38"/>
                  </a:lnTo>
                  <a:lnTo>
                    <a:pt x="99" y="36"/>
                  </a:lnTo>
                  <a:lnTo>
                    <a:pt x="103" y="34"/>
                  </a:lnTo>
                  <a:lnTo>
                    <a:pt x="101" y="29"/>
                  </a:lnTo>
                  <a:lnTo>
                    <a:pt x="101" y="27"/>
                  </a:lnTo>
                  <a:lnTo>
                    <a:pt x="99" y="27"/>
                  </a:lnTo>
                  <a:lnTo>
                    <a:pt x="101" y="23"/>
                  </a:lnTo>
                  <a:lnTo>
                    <a:pt x="103" y="21"/>
                  </a:lnTo>
                  <a:lnTo>
                    <a:pt x="101" y="19"/>
                  </a:lnTo>
                  <a:lnTo>
                    <a:pt x="99" y="17"/>
                  </a:lnTo>
                  <a:lnTo>
                    <a:pt x="103" y="15"/>
                  </a:lnTo>
                  <a:lnTo>
                    <a:pt x="103" y="10"/>
                  </a:lnTo>
                  <a:lnTo>
                    <a:pt x="99" y="8"/>
                  </a:lnTo>
                  <a:lnTo>
                    <a:pt x="97" y="0"/>
                  </a:lnTo>
                  <a:lnTo>
                    <a:pt x="97" y="0"/>
                  </a:lnTo>
                  <a:close/>
                  <a:moveTo>
                    <a:pt x="1035" y="284"/>
                  </a:moveTo>
                  <a:lnTo>
                    <a:pt x="1035" y="286"/>
                  </a:lnTo>
                  <a:lnTo>
                    <a:pt x="1037" y="286"/>
                  </a:lnTo>
                  <a:lnTo>
                    <a:pt x="1039" y="284"/>
                  </a:lnTo>
                  <a:lnTo>
                    <a:pt x="1041" y="284"/>
                  </a:lnTo>
                  <a:lnTo>
                    <a:pt x="1041" y="282"/>
                  </a:lnTo>
                  <a:lnTo>
                    <a:pt x="1037" y="282"/>
                  </a:lnTo>
                  <a:lnTo>
                    <a:pt x="1037" y="282"/>
                  </a:lnTo>
                  <a:lnTo>
                    <a:pt x="1035" y="284"/>
                  </a:lnTo>
                  <a:lnTo>
                    <a:pt x="1035" y="284"/>
                  </a:lnTo>
                  <a:close/>
                  <a:moveTo>
                    <a:pt x="974" y="301"/>
                  </a:moveTo>
                  <a:lnTo>
                    <a:pt x="972" y="301"/>
                  </a:lnTo>
                  <a:lnTo>
                    <a:pt x="976" y="301"/>
                  </a:lnTo>
                  <a:lnTo>
                    <a:pt x="976" y="299"/>
                  </a:lnTo>
                  <a:lnTo>
                    <a:pt x="980" y="299"/>
                  </a:lnTo>
                  <a:lnTo>
                    <a:pt x="984" y="299"/>
                  </a:lnTo>
                  <a:lnTo>
                    <a:pt x="993" y="299"/>
                  </a:lnTo>
                  <a:lnTo>
                    <a:pt x="995" y="297"/>
                  </a:lnTo>
                  <a:lnTo>
                    <a:pt x="1001" y="297"/>
                  </a:lnTo>
                  <a:lnTo>
                    <a:pt x="1001" y="295"/>
                  </a:lnTo>
                  <a:lnTo>
                    <a:pt x="1003" y="295"/>
                  </a:lnTo>
                  <a:lnTo>
                    <a:pt x="1010" y="295"/>
                  </a:lnTo>
                  <a:lnTo>
                    <a:pt x="1012" y="293"/>
                  </a:lnTo>
                  <a:lnTo>
                    <a:pt x="1008" y="293"/>
                  </a:lnTo>
                  <a:lnTo>
                    <a:pt x="1005" y="293"/>
                  </a:lnTo>
                  <a:lnTo>
                    <a:pt x="1001" y="295"/>
                  </a:lnTo>
                  <a:lnTo>
                    <a:pt x="1003" y="293"/>
                  </a:lnTo>
                  <a:lnTo>
                    <a:pt x="1005" y="291"/>
                  </a:lnTo>
                  <a:lnTo>
                    <a:pt x="1005" y="289"/>
                  </a:lnTo>
                  <a:lnTo>
                    <a:pt x="999" y="293"/>
                  </a:lnTo>
                  <a:lnTo>
                    <a:pt x="993" y="293"/>
                  </a:lnTo>
                  <a:lnTo>
                    <a:pt x="989" y="293"/>
                  </a:lnTo>
                  <a:lnTo>
                    <a:pt x="984" y="293"/>
                  </a:lnTo>
                  <a:lnTo>
                    <a:pt x="978" y="295"/>
                  </a:lnTo>
                  <a:lnTo>
                    <a:pt x="974" y="295"/>
                  </a:lnTo>
                  <a:lnTo>
                    <a:pt x="972" y="299"/>
                  </a:lnTo>
                  <a:lnTo>
                    <a:pt x="972" y="301"/>
                  </a:lnTo>
                  <a:lnTo>
                    <a:pt x="974" y="301"/>
                  </a:lnTo>
                  <a:lnTo>
                    <a:pt x="974" y="301"/>
                  </a:lnTo>
                  <a:close/>
                  <a:moveTo>
                    <a:pt x="99" y="21"/>
                  </a:moveTo>
                  <a:lnTo>
                    <a:pt x="95" y="23"/>
                  </a:lnTo>
                  <a:lnTo>
                    <a:pt x="95" y="29"/>
                  </a:lnTo>
                  <a:lnTo>
                    <a:pt x="97" y="36"/>
                  </a:lnTo>
                  <a:lnTo>
                    <a:pt x="99" y="34"/>
                  </a:lnTo>
                  <a:lnTo>
                    <a:pt x="97" y="27"/>
                  </a:lnTo>
                  <a:lnTo>
                    <a:pt x="97" y="23"/>
                  </a:lnTo>
                  <a:lnTo>
                    <a:pt x="99" y="23"/>
                  </a:lnTo>
                  <a:lnTo>
                    <a:pt x="99" y="21"/>
                  </a:lnTo>
                  <a:lnTo>
                    <a:pt x="99" y="21"/>
                  </a:lnTo>
                  <a:close/>
                  <a:moveTo>
                    <a:pt x="476" y="603"/>
                  </a:moveTo>
                  <a:lnTo>
                    <a:pt x="478" y="601"/>
                  </a:lnTo>
                  <a:lnTo>
                    <a:pt x="483" y="596"/>
                  </a:lnTo>
                  <a:lnTo>
                    <a:pt x="485" y="592"/>
                  </a:lnTo>
                  <a:lnTo>
                    <a:pt x="481" y="594"/>
                  </a:lnTo>
                  <a:lnTo>
                    <a:pt x="476" y="603"/>
                  </a:lnTo>
                  <a:lnTo>
                    <a:pt x="476" y="603"/>
                  </a:lnTo>
                  <a:close/>
                  <a:moveTo>
                    <a:pt x="472" y="613"/>
                  </a:moveTo>
                  <a:lnTo>
                    <a:pt x="472" y="611"/>
                  </a:lnTo>
                  <a:lnTo>
                    <a:pt x="474" y="607"/>
                  </a:lnTo>
                  <a:lnTo>
                    <a:pt x="474" y="605"/>
                  </a:lnTo>
                  <a:lnTo>
                    <a:pt x="472" y="613"/>
                  </a:lnTo>
                  <a:lnTo>
                    <a:pt x="472" y="613"/>
                  </a:lnTo>
                  <a:close/>
                  <a:moveTo>
                    <a:pt x="470" y="638"/>
                  </a:moveTo>
                  <a:lnTo>
                    <a:pt x="468" y="632"/>
                  </a:lnTo>
                  <a:lnTo>
                    <a:pt x="468" y="624"/>
                  </a:lnTo>
                  <a:lnTo>
                    <a:pt x="470" y="615"/>
                  </a:lnTo>
                  <a:lnTo>
                    <a:pt x="468" y="624"/>
                  </a:lnTo>
                  <a:lnTo>
                    <a:pt x="466" y="632"/>
                  </a:lnTo>
                  <a:lnTo>
                    <a:pt x="466" y="632"/>
                  </a:lnTo>
                  <a:lnTo>
                    <a:pt x="470" y="638"/>
                  </a:lnTo>
                  <a:lnTo>
                    <a:pt x="470" y="638"/>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67" name="Freeform 178">
              <a:extLst>
                <a:ext uri="{FF2B5EF4-FFF2-40B4-BE49-F238E27FC236}">
                  <a16:creationId xmlns:a16="http://schemas.microsoft.com/office/drawing/2014/main" id="{26AD3111-653E-4787-9A5B-898C185D504F}"/>
                </a:ext>
              </a:extLst>
            </p:cNvPr>
            <p:cNvSpPr>
              <a:spLocks noEditPoints="1"/>
            </p:cNvSpPr>
            <p:nvPr/>
          </p:nvSpPr>
          <p:spPr bwMode="auto">
            <a:xfrm>
              <a:off x="3402055" y="4327694"/>
              <a:ext cx="370007" cy="63594"/>
            </a:xfrm>
            <a:custGeom>
              <a:avLst/>
              <a:gdLst>
                <a:gd name="T0" fmla="*/ 449 w 459"/>
                <a:gd name="T1" fmla="*/ 78 h 84"/>
                <a:gd name="T2" fmla="*/ 444 w 459"/>
                <a:gd name="T3" fmla="*/ 74 h 84"/>
                <a:gd name="T4" fmla="*/ 440 w 459"/>
                <a:gd name="T5" fmla="*/ 69 h 84"/>
                <a:gd name="T6" fmla="*/ 436 w 459"/>
                <a:gd name="T7" fmla="*/ 67 h 84"/>
                <a:gd name="T8" fmla="*/ 447 w 459"/>
                <a:gd name="T9" fmla="*/ 67 h 84"/>
                <a:gd name="T10" fmla="*/ 447 w 459"/>
                <a:gd name="T11" fmla="*/ 69 h 84"/>
                <a:gd name="T12" fmla="*/ 449 w 459"/>
                <a:gd name="T13" fmla="*/ 69 h 84"/>
                <a:gd name="T14" fmla="*/ 453 w 459"/>
                <a:gd name="T15" fmla="*/ 74 h 84"/>
                <a:gd name="T16" fmla="*/ 457 w 459"/>
                <a:gd name="T17" fmla="*/ 80 h 84"/>
                <a:gd name="T18" fmla="*/ 459 w 459"/>
                <a:gd name="T19" fmla="*/ 82 h 84"/>
                <a:gd name="T20" fmla="*/ 453 w 459"/>
                <a:gd name="T21" fmla="*/ 84 h 84"/>
                <a:gd name="T22" fmla="*/ 451 w 459"/>
                <a:gd name="T23" fmla="*/ 82 h 84"/>
                <a:gd name="T24" fmla="*/ 21 w 459"/>
                <a:gd name="T25" fmla="*/ 2 h 84"/>
                <a:gd name="T26" fmla="*/ 29 w 459"/>
                <a:gd name="T27" fmla="*/ 4 h 84"/>
                <a:gd name="T28" fmla="*/ 21 w 459"/>
                <a:gd name="T29" fmla="*/ 2 h 84"/>
                <a:gd name="T30" fmla="*/ 17 w 459"/>
                <a:gd name="T31" fmla="*/ 6 h 84"/>
                <a:gd name="T32" fmla="*/ 15 w 459"/>
                <a:gd name="T33" fmla="*/ 2 h 84"/>
                <a:gd name="T34" fmla="*/ 0 w 459"/>
                <a:gd name="T35" fmla="*/ 21 h 84"/>
                <a:gd name="T36" fmla="*/ 4 w 459"/>
                <a:gd name="T37" fmla="*/ 21 h 84"/>
                <a:gd name="T38" fmla="*/ 2 w 459"/>
                <a:gd name="T39" fmla="*/ 23 h 84"/>
                <a:gd name="T40" fmla="*/ 0 w 459"/>
                <a:gd name="T41" fmla="*/ 21 h 84"/>
                <a:gd name="T42" fmla="*/ 31 w 459"/>
                <a:gd name="T43" fmla="*/ 27 h 84"/>
                <a:gd name="T44" fmla="*/ 38 w 459"/>
                <a:gd name="T45" fmla="*/ 31 h 84"/>
                <a:gd name="T46" fmla="*/ 36 w 459"/>
                <a:gd name="T47" fmla="*/ 27 h 84"/>
                <a:gd name="T48" fmla="*/ 40 w 459"/>
                <a:gd name="T49" fmla="*/ 27 h 84"/>
                <a:gd name="T50" fmla="*/ 40 w 459"/>
                <a:gd name="T51" fmla="*/ 25 h 84"/>
                <a:gd name="T52" fmla="*/ 44 w 459"/>
                <a:gd name="T53" fmla="*/ 23 h 84"/>
                <a:gd name="T54" fmla="*/ 46 w 459"/>
                <a:gd name="T55" fmla="*/ 21 h 84"/>
                <a:gd name="T56" fmla="*/ 42 w 459"/>
                <a:gd name="T57" fmla="*/ 19 h 84"/>
                <a:gd name="T58" fmla="*/ 48 w 459"/>
                <a:gd name="T59" fmla="*/ 19 h 84"/>
                <a:gd name="T60" fmla="*/ 55 w 459"/>
                <a:gd name="T61" fmla="*/ 17 h 84"/>
                <a:gd name="T62" fmla="*/ 59 w 459"/>
                <a:gd name="T63" fmla="*/ 12 h 84"/>
                <a:gd name="T64" fmla="*/ 57 w 459"/>
                <a:gd name="T65" fmla="*/ 10 h 84"/>
                <a:gd name="T66" fmla="*/ 61 w 459"/>
                <a:gd name="T67" fmla="*/ 8 h 84"/>
                <a:gd name="T68" fmla="*/ 55 w 459"/>
                <a:gd name="T69" fmla="*/ 6 h 84"/>
                <a:gd name="T70" fmla="*/ 52 w 459"/>
                <a:gd name="T71" fmla="*/ 8 h 84"/>
                <a:gd name="T72" fmla="*/ 48 w 459"/>
                <a:gd name="T73" fmla="*/ 6 h 84"/>
                <a:gd name="T74" fmla="*/ 42 w 459"/>
                <a:gd name="T75" fmla="*/ 2 h 84"/>
                <a:gd name="T76" fmla="*/ 38 w 459"/>
                <a:gd name="T77" fmla="*/ 6 h 84"/>
                <a:gd name="T78" fmla="*/ 38 w 459"/>
                <a:gd name="T79" fmla="*/ 10 h 84"/>
                <a:gd name="T80" fmla="*/ 40 w 459"/>
                <a:gd name="T81" fmla="*/ 17 h 84"/>
                <a:gd name="T82" fmla="*/ 36 w 459"/>
                <a:gd name="T83" fmla="*/ 17 h 84"/>
                <a:gd name="T84" fmla="*/ 29 w 459"/>
                <a:gd name="T85" fmla="*/ 27 h 84"/>
                <a:gd name="T86" fmla="*/ 27 w 459"/>
                <a:gd name="T87" fmla="*/ 8 h 84"/>
                <a:gd name="T88" fmla="*/ 29 w 459"/>
                <a:gd name="T89" fmla="*/ 6 h 84"/>
                <a:gd name="T90" fmla="*/ 36 w 459"/>
                <a:gd name="T91" fmla="*/ 8 h 84"/>
                <a:gd name="T92" fmla="*/ 27 w 459"/>
                <a:gd name="T93" fmla="*/ 17 h 84"/>
                <a:gd name="T94" fmla="*/ 23 w 459"/>
                <a:gd name="T95" fmla="*/ 23 h 84"/>
                <a:gd name="T96" fmla="*/ 15 w 459"/>
                <a:gd name="T97" fmla="*/ 25 h 84"/>
                <a:gd name="T98" fmla="*/ 17 w 459"/>
                <a:gd name="T99" fmla="*/ 29 h 84"/>
                <a:gd name="T100" fmla="*/ 10 w 459"/>
                <a:gd name="T101" fmla="*/ 29 h 84"/>
                <a:gd name="T102" fmla="*/ 6 w 459"/>
                <a:gd name="T103" fmla="*/ 25 h 84"/>
                <a:gd name="T104" fmla="*/ 12 w 459"/>
                <a:gd name="T105" fmla="*/ 21 h 84"/>
                <a:gd name="T106" fmla="*/ 15 w 459"/>
                <a:gd name="T107" fmla="*/ 17 h 84"/>
                <a:gd name="T108" fmla="*/ 19 w 459"/>
                <a:gd name="T109" fmla="*/ 17 h 84"/>
                <a:gd name="T110" fmla="*/ 10 w 459"/>
                <a:gd name="T111" fmla="*/ 8 h 84"/>
                <a:gd name="T112" fmla="*/ 15 w 459"/>
                <a:gd name="T113" fmla="*/ 10 h 84"/>
                <a:gd name="T114" fmla="*/ 21 w 459"/>
                <a:gd name="T115"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 h="84">
                  <a:moveTo>
                    <a:pt x="451" y="82"/>
                  </a:moveTo>
                  <a:lnTo>
                    <a:pt x="449" y="78"/>
                  </a:lnTo>
                  <a:lnTo>
                    <a:pt x="447" y="76"/>
                  </a:lnTo>
                  <a:lnTo>
                    <a:pt x="444" y="74"/>
                  </a:lnTo>
                  <a:lnTo>
                    <a:pt x="442" y="71"/>
                  </a:lnTo>
                  <a:lnTo>
                    <a:pt x="440" y="69"/>
                  </a:lnTo>
                  <a:lnTo>
                    <a:pt x="436" y="67"/>
                  </a:lnTo>
                  <a:lnTo>
                    <a:pt x="436" y="67"/>
                  </a:lnTo>
                  <a:lnTo>
                    <a:pt x="442" y="67"/>
                  </a:lnTo>
                  <a:lnTo>
                    <a:pt x="447" y="67"/>
                  </a:lnTo>
                  <a:lnTo>
                    <a:pt x="447" y="69"/>
                  </a:lnTo>
                  <a:lnTo>
                    <a:pt x="447" y="69"/>
                  </a:lnTo>
                  <a:lnTo>
                    <a:pt x="449" y="69"/>
                  </a:lnTo>
                  <a:lnTo>
                    <a:pt x="449" y="69"/>
                  </a:lnTo>
                  <a:lnTo>
                    <a:pt x="453" y="74"/>
                  </a:lnTo>
                  <a:lnTo>
                    <a:pt x="453" y="74"/>
                  </a:lnTo>
                  <a:lnTo>
                    <a:pt x="455" y="78"/>
                  </a:lnTo>
                  <a:lnTo>
                    <a:pt x="457" y="80"/>
                  </a:lnTo>
                  <a:lnTo>
                    <a:pt x="459" y="80"/>
                  </a:lnTo>
                  <a:lnTo>
                    <a:pt x="459" y="82"/>
                  </a:lnTo>
                  <a:lnTo>
                    <a:pt x="455" y="82"/>
                  </a:lnTo>
                  <a:lnTo>
                    <a:pt x="453" y="84"/>
                  </a:lnTo>
                  <a:lnTo>
                    <a:pt x="451" y="84"/>
                  </a:lnTo>
                  <a:lnTo>
                    <a:pt x="451" y="82"/>
                  </a:lnTo>
                  <a:lnTo>
                    <a:pt x="451" y="82"/>
                  </a:lnTo>
                  <a:close/>
                  <a:moveTo>
                    <a:pt x="21" y="2"/>
                  </a:moveTo>
                  <a:lnTo>
                    <a:pt x="27" y="0"/>
                  </a:lnTo>
                  <a:lnTo>
                    <a:pt x="29" y="4"/>
                  </a:lnTo>
                  <a:lnTo>
                    <a:pt x="21" y="2"/>
                  </a:lnTo>
                  <a:lnTo>
                    <a:pt x="21" y="2"/>
                  </a:lnTo>
                  <a:close/>
                  <a:moveTo>
                    <a:pt x="15" y="2"/>
                  </a:moveTo>
                  <a:lnTo>
                    <a:pt x="17" y="6"/>
                  </a:lnTo>
                  <a:lnTo>
                    <a:pt x="19" y="4"/>
                  </a:lnTo>
                  <a:lnTo>
                    <a:pt x="15" y="2"/>
                  </a:lnTo>
                  <a:lnTo>
                    <a:pt x="15" y="2"/>
                  </a:lnTo>
                  <a:close/>
                  <a:moveTo>
                    <a:pt x="0" y="21"/>
                  </a:moveTo>
                  <a:lnTo>
                    <a:pt x="2" y="19"/>
                  </a:lnTo>
                  <a:lnTo>
                    <a:pt x="4" y="21"/>
                  </a:lnTo>
                  <a:lnTo>
                    <a:pt x="8" y="21"/>
                  </a:lnTo>
                  <a:lnTo>
                    <a:pt x="2" y="23"/>
                  </a:lnTo>
                  <a:lnTo>
                    <a:pt x="0" y="21"/>
                  </a:lnTo>
                  <a:lnTo>
                    <a:pt x="0" y="21"/>
                  </a:lnTo>
                  <a:close/>
                  <a:moveTo>
                    <a:pt x="29" y="27"/>
                  </a:moveTo>
                  <a:lnTo>
                    <a:pt x="31" y="27"/>
                  </a:lnTo>
                  <a:lnTo>
                    <a:pt x="33" y="31"/>
                  </a:lnTo>
                  <a:lnTo>
                    <a:pt x="38" y="31"/>
                  </a:lnTo>
                  <a:lnTo>
                    <a:pt x="38" y="31"/>
                  </a:lnTo>
                  <a:lnTo>
                    <a:pt x="36" y="27"/>
                  </a:lnTo>
                  <a:lnTo>
                    <a:pt x="36" y="25"/>
                  </a:lnTo>
                  <a:lnTo>
                    <a:pt x="40" y="27"/>
                  </a:lnTo>
                  <a:lnTo>
                    <a:pt x="42" y="27"/>
                  </a:lnTo>
                  <a:lnTo>
                    <a:pt x="40" y="25"/>
                  </a:lnTo>
                  <a:lnTo>
                    <a:pt x="40" y="23"/>
                  </a:lnTo>
                  <a:lnTo>
                    <a:pt x="44" y="23"/>
                  </a:lnTo>
                  <a:lnTo>
                    <a:pt x="46" y="23"/>
                  </a:lnTo>
                  <a:lnTo>
                    <a:pt x="46" y="21"/>
                  </a:lnTo>
                  <a:lnTo>
                    <a:pt x="44" y="21"/>
                  </a:lnTo>
                  <a:lnTo>
                    <a:pt x="42" y="19"/>
                  </a:lnTo>
                  <a:lnTo>
                    <a:pt x="44" y="19"/>
                  </a:lnTo>
                  <a:lnTo>
                    <a:pt x="48" y="19"/>
                  </a:lnTo>
                  <a:lnTo>
                    <a:pt x="52" y="19"/>
                  </a:lnTo>
                  <a:lnTo>
                    <a:pt x="55" y="17"/>
                  </a:lnTo>
                  <a:lnTo>
                    <a:pt x="59" y="15"/>
                  </a:lnTo>
                  <a:lnTo>
                    <a:pt x="59" y="12"/>
                  </a:lnTo>
                  <a:lnTo>
                    <a:pt x="57" y="12"/>
                  </a:lnTo>
                  <a:lnTo>
                    <a:pt x="57" y="10"/>
                  </a:lnTo>
                  <a:lnTo>
                    <a:pt x="57" y="8"/>
                  </a:lnTo>
                  <a:lnTo>
                    <a:pt x="61" y="8"/>
                  </a:lnTo>
                  <a:lnTo>
                    <a:pt x="59" y="6"/>
                  </a:lnTo>
                  <a:lnTo>
                    <a:pt x="55" y="6"/>
                  </a:lnTo>
                  <a:lnTo>
                    <a:pt x="50" y="6"/>
                  </a:lnTo>
                  <a:lnTo>
                    <a:pt x="52" y="8"/>
                  </a:lnTo>
                  <a:lnTo>
                    <a:pt x="50" y="10"/>
                  </a:lnTo>
                  <a:lnTo>
                    <a:pt x="48" y="6"/>
                  </a:lnTo>
                  <a:lnTo>
                    <a:pt x="46" y="4"/>
                  </a:lnTo>
                  <a:lnTo>
                    <a:pt x="42" y="2"/>
                  </a:lnTo>
                  <a:lnTo>
                    <a:pt x="40" y="6"/>
                  </a:lnTo>
                  <a:lnTo>
                    <a:pt x="38" y="6"/>
                  </a:lnTo>
                  <a:lnTo>
                    <a:pt x="40" y="10"/>
                  </a:lnTo>
                  <a:lnTo>
                    <a:pt x="38" y="10"/>
                  </a:lnTo>
                  <a:lnTo>
                    <a:pt x="42" y="17"/>
                  </a:lnTo>
                  <a:lnTo>
                    <a:pt x="40" y="17"/>
                  </a:lnTo>
                  <a:lnTo>
                    <a:pt x="38" y="17"/>
                  </a:lnTo>
                  <a:lnTo>
                    <a:pt x="36" y="17"/>
                  </a:lnTo>
                  <a:lnTo>
                    <a:pt x="29" y="27"/>
                  </a:lnTo>
                  <a:lnTo>
                    <a:pt x="29" y="27"/>
                  </a:lnTo>
                  <a:close/>
                  <a:moveTo>
                    <a:pt x="23" y="6"/>
                  </a:moveTo>
                  <a:lnTo>
                    <a:pt x="27" y="8"/>
                  </a:lnTo>
                  <a:lnTo>
                    <a:pt x="29" y="8"/>
                  </a:lnTo>
                  <a:lnTo>
                    <a:pt x="29" y="6"/>
                  </a:lnTo>
                  <a:lnTo>
                    <a:pt x="33" y="6"/>
                  </a:lnTo>
                  <a:lnTo>
                    <a:pt x="36" y="8"/>
                  </a:lnTo>
                  <a:lnTo>
                    <a:pt x="33" y="12"/>
                  </a:lnTo>
                  <a:lnTo>
                    <a:pt x="27" y="17"/>
                  </a:lnTo>
                  <a:lnTo>
                    <a:pt x="27" y="21"/>
                  </a:lnTo>
                  <a:lnTo>
                    <a:pt x="23" y="23"/>
                  </a:lnTo>
                  <a:lnTo>
                    <a:pt x="17" y="23"/>
                  </a:lnTo>
                  <a:lnTo>
                    <a:pt x="15" y="25"/>
                  </a:lnTo>
                  <a:lnTo>
                    <a:pt x="19" y="27"/>
                  </a:lnTo>
                  <a:lnTo>
                    <a:pt x="17" y="29"/>
                  </a:lnTo>
                  <a:lnTo>
                    <a:pt x="12" y="27"/>
                  </a:lnTo>
                  <a:lnTo>
                    <a:pt x="10" y="29"/>
                  </a:lnTo>
                  <a:lnTo>
                    <a:pt x="6" y="27"/>
                  </a:lnTo>
                  <a:lnTo>
                    <a:pt x="6" y="25"/>
                  </a:lnTo>
                  <a:lnTo>
                    <a:pt x="8" y="25"/>
                  </a:lnTo>
                  <a:lnTo>
                    <a:pt x="12" y="21"/>
                  </a:lnTo>
                  <a:lnTo>
                    <a:pt x="12" y="19"/>
                  </a:lnTo>
                  <a:lnTo>
                    <a:pt x="15" y="17"/>
                  </a:lnTo>
                  <a:lnTo>
                    <a:pt x="19" y="17"/>
                  </a:lnTo>
                  <a:lnTo>
                    <a:pt x="19" y="17"/>
                  </a:lnTo>
                  <a:lnTo>
                    <a:pt x="15" y="15"/>
                  </a:lnTo>
                  <a:lnTo>
                    <a:pt x="10" y="8"/>
                  </a:lnTo>
                  <a:lnTo>
                    <a:pt x="10" y="6"/>
                  </a:lnTo>
                  <a:lnTo>
                    <a:pt x="15" y="10"/>
                  </a:lnTo>
                  <a:lnTo>
                    <a:pt x="19" y="10"/>
                  </a:lnTo>
                  <a:lnTo>
                    <a:pt x="21" y="6"/>
                  </a:lnTo>
                  <a:lnTo>
                    <a:pt x="23"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68" name="Freeform 179">
              <a:extLst>
                <a:ext uri="{FF2B5EF4-FFF2-40B4-BE49-F238E27FC236}">
                  <a16:creationId xmlns:a16="http://schemas.microsoft.com/office/drawing/2014/main" id="{63DD801B-B71A-4F78-A7D7-B37F93174DD6}"/>
                </a:ext>
              </a:extLst>
            </p:cNvPr>
            <p:cNvSpPr>
              <a:spLocks/>
            </p:cNvSpPr>
            <p:nvPr/>
          </p:nvSpPr>
          <p:spPr bwMode="auto">
            <a:xfrm>
              <a:off x="2966753" y="3303369"/>
              <a:ext cx="90285" cy="37854"/>
            </a:xfrm>
            <a:custGeom>
              <a:avLst/>
              <a:gdLst>
                <a:gd name="T0" fmla="*/ 97 w 112"/>
                <a:gd name="T1" fmla="*/ 44 h 50"/>
                <a:gd name="T2" fmla="*/ 91 w 112"/>
                <a:gd name="T3" fmla="*/ 33 h 50"/>
                <a:gd name="T4" fmla="*/ 95 w 112"/>
                <a:gd name="T5" fmla="*/ 27 h 50"/>
                <a:gd name="T6" fmla="*/ 99 w 112"/>
                <a:gd name="T7" fmla="*/ 25 h 50"/>
                <a:gd name="T8" fmla="*/ 95 w 112"/>
                <a:gd name="T9" fmla="*/ 23 h 50"/>
                <a:gd name="T10" fmla="*/ 93 w 112"/>
                <a:gd name="T11" fmla="*/ 25 h 50"/>
                <a:gd name="T12" fmla="*/ 89 w 112"/>
                <a:gd name="T13" fmla="*/ 21 h 50"/>
                <a:gd name="T14" fmla="*/ 82 w 112"/>
                <a:gd name="T15" fmla="*/ 14 h 50"/>
                <a:gd name="T16" fmla="*/ 76 w 112"/>
                <a:gd name="T17" fmla="*/ 10 h 50"/>
                <a:gd name="T18" fmla="*/ 66 w 112"/>
                <a:gd name="T19" fmla="*/ 14 h 50"/>
                <a:gd name="T20" fmla="*/ 66 w 112"/>
                <a:gd name="T21" fmla="*/ 19 h 50"/>
                <a:gd name="T22" fmla="*/ 61 w 112"/>
                <a:gd name="T23" fmla="*/ 25 h 50"/>
                <a:gd name="T24" fmla="*/ 51 w 112"/>
                <a:gd name="T25" fmla="*/ 29 h 50"/>
                <a:gd name="T26" fmla="*/ 53 w 112"/>
                <a:gd name="T27" fmla="*/ 33 h 50"/>
                <a:gd name="T28" fmla="*/ 59 w 112"/>
                <a:gd name="T29" fmla="*/ 40 h 50"/>
                <a:gd name="T30" fmla="*/ 57 w 112"/>
                <a:gd name="T31" fmla="*/ 44 h 50"/>
                <a:gd name="T32" fmla="*/ 51 w 112"/>
                <a:gd name="T33" fmla="*/ 46 h 50"/>
                <a:gd name="T34" fmla="*/ 42 w 112"/>
                <a:gd name="T35" fmla="*/ 50 h 50"/>
                <a:gd name="T36" fmla="*/ 40 w 112"/>
                <a:gd name="T37" fmla="*/ 44 h 50"/>
                <a:gd name="T38" fmla="*/ 40 w 112"/>
                <a:gd name="T39" fmla="*/ 38 h 50"/>
                <a:gd name="T40" fmla="*/ 38 w 112"/>
                <a:gd name="T41" fmla="*/ 35 h 50"/>
                <a:gd name="T42" fmla="*/ 38 w 112"/>
                <a:gd name="T43" fmla="*/ 40 h 50"/>
                <a:gd name="T44" fmla="*/ 32 w 112"/>
                <a:gd name="T45" fmla="*/ 42 h 50"/>
                <a:gd name="T46" fmla="*/ 28 w 112"/>
                <a:gd name="T47" fmla="*/ 35 h 50"/>
                <a:gd name="T48" fmla="*/ 19 w 112"/>
                <a:gd name="T49" fmla="*/ 29 h 50"/>
                <a:gd name="T50" fmla="*/ 17 w 112"/>
                <a:gd name="T51" fmla="*/ 27 h 50"/>
                <a:gd name="T52" fmla="*/ 13 w 112"/>
                <a:gd name="T53" fmla="*/ 27 h 50"/>
                <a:gd name="T54" fmla="*/ 7 w 112"/>
                <a:gd name="T55" fmla="*/ 27 h 50"/>
                <a:gd name="T56" fmla="*/ 2 w 112"/>
                <a:gd name="T57" fmla="*/ 25 h 50"/>
                <a:gd name="T58" fmla="*/ 2 w 112"/>
                <a:gd name="T59" fmla="*/ 19 h 50"/>
                <a:gd name="T60" fmla="*/ 4 w 112"/>
                <a:gd name="T61" fmla="*/ 14 h 50"/>
                <a:gd name="T62" fmla="*/ 2 w 112"/>
                <a:gd name="T63" fmla="*/ 10 h 50"/>
                <a:gd name="T64" fmla="*/ 4 w 112"/>
                <a:gd name="T65" fmla="*/ 4 h 50"/>
                <a:gd name="T66" fmla="*/ 9 w 112"/>
                <a:gd name="T67" fmla="*/ 2 h 50"/>
                <a:gd name="T68" fmla="*/ 13 w 112"/>
                <a:gd name="T69" fmla="*/ 6 h 50"/>
                <a:gd name="T70" fmla="*/ 17 w 112"/>
                <a:gd name="T71" fmla="*/ 8 h 50"/>
                <a:gd name="T72" fmla="*/ 17 w 112"/>
                <a:gd name="T73" fmla="*/ 10 h 50"/>
                <a:gd name="T74" fmla="*/ 17 w 112"/>
                <a:gd name="T75" fmla="*/ 12 h 50"/>
                <a:gd name="T76" fmla="*/ 23 w 112"/>
                <a:gd name="T77" fmla="*/ 12 h 50"/>
                <a:gd name="T78" fmla="*/ 21 w 112"/>
                <a:gd name="T79" fmla="*/ 10 h 50"/>
                <a:gd name="T80" fmla="*/ 25 w 112"/>
                <a:gd name="T81" fmla="*/ 10 h 50"/>
                <a:gd name="T82" fmla="*/ 40 w 112"/>
                <a:gd name="T83" fmla="*/ 17 h 50"/>
                <a:gd name="T84" fmla="*/ 47 w 112"/>
                <a:gd name="T85" fmla="*/ 12 h 50"/>
                <a:gd name="T86" fmla="*/ 66 w 112"/>
                <a:gd name="T87" fmla="*/ 4 h 50"/>
                <a:gd name="T88" fmla="*/ 72 w 112"/>
                <a:gd name="T89" fmla="*/ 0 h 50"/>
                <a:gd name="T90" fmla="*/ 76 w 112"/>
                <a:gd name="T91" fmla="*/ 4 h 50"/>
                <a:gd name="T92" fmla="*/ 89 w 112"/>
                <a:gd name="T93" fmla="*/ 4 h 50"/>
                <a:gd name="T94" fmla="*/ 101 w 112"/>
                <a:gd name="T95" fmla="*/ 10 h 50"/>
                <a:gd name="T96" fmla="*/ 106 w 112"/>
                <a:gd name="T97" fmla="*/ 17 h 50"/>
                <a:gd name="T98" fmla="*/ 110 w 112"/>
                <a:gd name="T99" fmla="*/ 19 h 50"/>
                <a:gd name="T100" fmla="*/ 110 w 112"/>
                <a:gd name="T101" fmla="*/ 25 h 50"/>
                <a:gd name="T102" fmla="*/ 110 w 112"/>
                <a:gd name="T103" fmla="*/ 35 h 50"/>
                <a:gd name="T104" fmla="*/ 106 w 112"/>
                <a:gd name="T105" fmla="*/ 42 h 50"/>
                <a:gd name="T106" fmla="*/ 101 w 112"/>
                <a:gd name="T107"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2" h="50">
                  <a:moveTo>
                    <a:pt x="101" y="48"/>
                  </a:moveTo>
                  <a:lnTo>
                    <a:pt x="97" y="44"/>
                  </a:lnTo>
                  <a:lnTo>
                    <a:pt x="93" y="38"/>
                  </a:lnTo>
                  <a:lnTo>
                    <a:pt x="91" y="33"/>
                  </a:lnTo>
                  <a:lnTo>
                    <a:pt x="91" y="31"/>
                  </a:lnTo>
                  <a:lnTo>
                    <a:pt x="95" y="27"/>
                  </a:lnTo>
                  <a:lnTo>
                    <a:pt x="97" y="27"/>
                  </a:lnTo>
                  <a:lnTo>
                    <a:pt x="99" y="25"/>
                  </a:lnTo>
                  <a:lnTo>
                    <a:pt x="97" y="21"/>
                  </a:lnTo>
                  <a:lnTo>
                    <a:pt x="95" y="23"/>
                  </a:lnTo>
                  <a:lnTo>
                    <a:pt x="93" y="25"/>
                  </a:lnTo>
                  <a:lnTo>
                    <a:pt x="93" y="25"/>
                  </a:lnTo>
                  <a:lnTo>
                    <a:pt x="91" y="25"/>
                  </a:lnTo>
                  <a:lnTo>
                    <a:pt x="89" y="21"/>
                  </a:lnTo>
                  <a:lnTo>
                    <a:pt x="85" y="17"/>
                  </a:lnTo>
                  <a:lnTo>
                    <a:pt x="82" y="14"/>
                  </a:lnTo>
                  <a:lnTo>
                    <a:pt x="78" y="12"/>
                  </a:lnTo>
                  <a:lnTo>
                    <a:pt x="76" y="10"/>
                  </a:lnTo>
                  <a:lnTo>
                    <a:pt x="72" y="10"/>
                  </a:lnTo>
                  <a:lnTo>
                    <a:pt x="66" y="14"/>
                  </a:lnTo>
                  <a:lnTo>
                    <a:pt x="66" y="19"/>
                  </a:lnTo>
                  <a:lnTo>
                    <a:pt x="66" y="19"/>
                  </a:lnTo>
                  <a:lnTo>
                    <a:pt x="66" y="21"/>
                  </a:lnTo>
                  <a:lnTo>
                    <a:pt x="61" y="25"/>
                  </a:lnTo>
                  <a:lnTo>
                    <a:pt x="55" y="27"/>
                  </a:lnTo>
                  <a:lnTo>
                    <a:pt x="51" y="29"/>
                  </a:lnTo>
                  <a:lnTo>
                    <a:pt x="51" y="31"/>
                  </a:lnTo>
                  <a:lnTo>
                    <a:pt x="53" y="33"/>
                  </a:lnTo>
                  <a:lnTo>
                    <a:pt x="55" y="38"/>
                  </a:lnTo>
                  <a:lnTo>
                    <a:pt x="59" y="40"/>
                  </a:lnTo>
                  <a:lnTo>
                    <a:pt x="59" y="44"/>
                  </a:lnTo>
                  <a:lnTo>
                    <a:pt x="57" y="44"/>
                  </a:lnTo>
                  <a:lnTo>
                    <a:pt x="53" y="44"/>
                  </a:lnTo>
                  <a:lnTo>
                    <a:pt x="51" y="46"/>
                  </a:lnTo>
                  <a:lnTo>
                    <a:pt x="47" y="50"/>
                  </a:lnTo>
                  <a:lnTo>
                    <a:pt x="42" y="50"/>
                  </a:lnTo>
                  <a:lnTo>
                    <a:pt x="40" y="48"/>
                  </a:lnTo>
                  <a:lnTo>
                    <a:pt x="40" y="44"/>
                  </a:lnTo>
                  <a:lnTo>
                    <a:pt x="40" y="40"/>
                  </a:lnTo>
                  <a:lnTo>
                    <a:pt x="40" y="38"/>
                  </a:lnTo>
                  <a:lnTo>
                    <a:pt x="40" y="35"/>
                  </a:lnTo>
                  <a:lnTo>
                    <a:pt x="38" y="35"/>
                  </a:lnTo>
                  <a:lnTo>
                    <a:pt x="36" y="38"/>
                  </a:lnTo>
                  <a:lnTo>
                    <a:pt x="38" y="40"/>
                  </a:lnTo>
                  <a:lnTo>
                    <a:pt x="36" y="42"/>
                  </a:lnTo>
                  <a:lnTo>
                    <a:pt x="32" y="42"/>
                  </a:lnTo>
                  <a:lnTo>
                    <a:pt x="30" y="40"/>
                  </a:lnTo>
                  <a:lnTo>
                    <a:pt x="28" y="35"/>
                  </a:lnTo>
                  <a:lnTo>
                    <a:pt x="25" y="29"/>
                  </a:lnTo>
                  <a:lnTo>
                    <a:pt x="19" y="29"/>
                  </a:lnTo>
                  <a:lnTo>
                    <a:pt x="17" y="29"/>
                  </a:lnTo>
                  <a:lnTo>
                    <a:pt x="17" y="27"/>
                  </a:lnTo>
                  <a:lnTo>
                    <a:pt x="15" y="25"/>
                  </a:lnTo>
                  <a:lnTo>
                    <a:pt x="13" y="27"/>
                  </a:lnTo>
                  <a:lnTo>
                    <a:pt x="9" y="27"/>
                  </a:lnTo>
                  <a:lnTo>
                    <a:pt x="7" y="27"/>
                  </a:lnTo>
                  <a:lnTo>
                    <a:pt x="2" y="27"/>
                  </a:lnTo>
                  <a:lnTo>
                    <a:pt x="2" y="25"/>
                  </a:lnTo>
                  <a:lnTo>
                    <a:pt x="2" y="23"/>
                  </a:lnTo>
                  <a:lnTo>
                    <a:pt x="2" y="19"/>
                  </a:lnTo>
                  <a:lnTo>
                    <a:pt x="7" y="17"/>
                  </a:lnTo>
                  <a:lnTo>
                    <a:pt x="4" y="14"/>
                  </a:lnTo>
                  <a:lnTo>
                    <a:pt x="0" y="12"/>
                  </a:lnTo>
                  <a:lnTo>
                    <a:pt x="2" y="10"/>
                  </a:lnTo>
                  <a:lnTo>
                    <a:pt x="4" y="8"/>
                  </a:lnTo>
                  <a:lnTo>
                    <a:pt x="4" y="4"/>
                  </a:lnTo>
                  <a:lnTo>
                    <a:pt x="7" y="2"/>
                  </a:lnTo>
                  <a:lnTo>
                    <a:pt x="9" y="2"/>
                  </a:lnTo>
                  <a:lnTo>
                    <a:pt x="11" y="4"/>
                  </a:lnTo>
                  <a:lnTo>
                    <a:pt x="13" y="6"/>
                  </a:lnTo>
                  <a:lnTo>
                    <a:pt x="15" y="8"/>
                  </a:lnTo>
                  <a:lnTo>
                    <a:pt x="17" y="8"/>
                  </a:lnTo>
                  <a:lnTo>
                    <a:pt x="17" y="8"/>
                  </a:lnTo>
                  <a:lnTo>
                    <a:pt x="17" y="10"/>
                  </a:lnTo>
                  <a:lnTo>
                    <a:pt x="15" y="10"/>
                  </a:lnTo>
                  <a:lnTo>
                    <a:pt x="17" y="12"/>
                  </a:lnTo>
                  <a:lnTo>
                    <a:pt x="19" y="14"/>
                  </a:lnTo>
                  <a:lnTo>
                    <a:pt x="23" y="12"/>
                  </a:lnTo>
                  <a:lnTo>
                    <a:pt x="23" y="10"/>
                  </a:lnTo>
                  <a:lnTo>
                    <a:pt x="21" y="10"/>
                  </a:lnTo>
                  <a:lnTo>
                    <a:pt x="21" y="8"/>
                  </a:lnTo>
                  <a:lnTo>
                    <a:pt x="25" y="10"/>
                  </a:lnTo>
                  <a:lnTo>
                    <a:pt x="34" y="14"/>
                  </a:lnTo>
                  <a:lnTo>
                    <a:pt x="40" y="17"/>
                  </a:lnTo>
                  <a:lnTo>
                    <a:pt x="42" y="14"/>
                  </a:lnTo>
                  <a:lnTo>
                    <a:pt x="47" y="12"/>
                  </a:lnTo>
                  <a:lnTo>
                    <a:pt x="59" y="6"/>
                  </a:lnTo>
                  <a:lnTo>
                    <a:pt x="66" y="4"/>
                  </a:lnTo>
                  <a:lnTo>
                    <a:pt x="70" y="0"/>
                  </a:lnTo>
                  <a:lnTo>
                    <a:pt x="72" y="0"/>
                  </a:lnTo>
                  <a:lnTo>
                    <a:pt x="76" y="2"/>
                  </a:lnTo>
                  <a:lnTo>
                    <a:pt x="76" y="4"/>
                  </a:lnTo>
                  <a:lnTo>
                    <a:pt x="80" y="4"/>
                  </a:lnTo>
                  <a:lnTo>
                    <a:pt x="89" y="4"/>
                  </a:lnTo>
                  <a:lnTo>
                    <a:pt x="93" y="4"/>
                  </a:lnTo>
                  <a:lnTo>
                    <a:pt x="101" y="10"/>
                  </a:lnTo>
                  <a:lnTo>
                    <a:pt x="106" y="14"/>
                  </a:lnTo>
                  <a:lnTo>
                    <a:pt x="106" y="17"/>
                  </a:lnTo>
                  <a:lnTo>
                    <a:pt x="108" y="17"/>
                  </a:lnTo>
                  <a:lnTo>
                    <a:pt x="110" y="19"/>
                  </a:lnTo>
                  <a:lnTo>
                    <a:pt x="110" y="23"/>
                  </a:lnTo>
                  <a:lnTo>
                    <a:pt x="110" y="25"/>
                  </a:lnTo>
                  <a:lnTo>
                    <a:pt x="112" y="29"/>
                  </a:lnTo>
                  <a:lnTo>
                    <a:pt x="110" y="35"/>
                  </a:lnTo>
                  <a:lnTo>
                    <a:pt x="108" y="40"/>
                  </a:lnTo>
                  <a:lnTo>
                    <a:pt x="106" y="42"/>
                  </a:lnTo>
                  <a:lnTo>
                    <a:pt x="103" y="42"/>
                  </a:lnTo>
                  <a:lnTo>
                    <a:pt x="101" y="4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69" name="Freeform 180">
              <a:extLst>
                <a:ext uri="{FF2B5EF4-FFF2-40B4-BE49-F238E27FC236}">
                  <a16:creationId xmlns:a16="http://schemas.microsoft.com/office/drawing/2014/main" id="{9396A79B-DFE4-4FC7-BE4B-3FE0372031A9}"/>
                </a:ext>
              </a:extLst>
            </p:cNvPr>
            <p:cNvSpPr>
              <a:spLocks/>
            </p:cNvSpPr>
            <p:nvPr/>
          </p:nvSpPr>
          <p:spPr bwMode="auto">
            <a:xfrm>
              <a:off x="2920805" y="3279143"/>
              <a:ext cx="53204" cy="47697"/>
            </a:xfrm>
            <a:custGeom>
              <a:avLst/>
              <a:gdLst>
                <a:gd name="T0" fmla="*/ 59 w 66"/>
                <a:gd name="T1" fmla="*/ 57 h 63"/>
                <a:gd name="T2" fmla="*/ 59 w 66"/>
                <a:gd name="T3" fmla="*/ 59 h 63"/>
                <a:gd name="T4" fmla="*/ 59 w 66"/>
                <a:gd name="T5" fmla="*/ 63 h 63"/>
                <a:gd name="T6" fmla="*/ 55 w 66"/>
                <a:gd name="T7" fmla="*/ 61 h 63"/>
                <a:gd name="T8" fmla="*/ 53 w 66"/>
                <a:gd name="T9" fmla="*/ 59 h 63"/>
                <a:gd name="T10" fmla="*/ 49 w 66"/>
                <a:gd name="T11" fmla="*/ 53 h 63"/>
                <a:gd name="T12" fmla="*/ 47 w 66"/>
                <a:gd name="T13" fmla="*/ 51 h 63"/>
                <a:gd name="T14" fmla="*/ 49 w 66"/>
                <a:gd name="T15" fmla="*/ 55 h 63"/>
                <a:gd name="T16" fmla="*/ 51 w 66"/>
                <a:gd name="T17" fmla="*/ 59 h 63"/>
                <a:gd name="T18" fmla="*/ 47 w 66"/>
                <a:gd name="T19" fmla="*/ 59 h 63"/>
                <a:gd name="T20" fmla="*/ 40 w 66"/>
                <a:gd name="T21" fmla="*/ 55 h 63"/>
                <a:gd name="T22" fmla="*/ 42 w 66"/>
                <a:gd name="T23" fmla="*/ 49 h 63"/>
                <a:gd name="T24" fmla="*/ 38 w 66"/>
                <a:gd name="T25" fmla="*/ 42 h 63"/>
                <a:gd name="T26" fmla="*/ 32 w 66"/>
                <a:gd name="T27" fmla="*/ 36 h 63"/>
                <a:gd name="T28" fmla="*/ 26 w 66"/>
                <a:gd name="T29" fmla="*/ 30 h 63"/>
                <a:gd name="T30" fmla="*/ 21 w 66"/>
                <a:gd name="T31" fmla="*/ 23 h 63"/>
                <a:gd name="T32" fmla="*/ 15 w 66"/>
                <a:gd name="T33" fmla="*/ 19 h 63"/>
                <a:gd name="T34" fmla="*/ 13 w 66"/>
                <a:gd name="T35" fmla="*/ 23 h 63"/>
                <a:gd name="T36" fmla="*/ 19 w 66"/>
                <a:gd name="T37" fmla="*/ 30 h 63"/>
                <a:gd name="T38" fmla="*/ 15 w 66"/>
                <a:gd name="T39" fmla="*/ 34 h 63"/>
                <a:gd name="T40" fmla="*/ 11 w 66"/>
                <a:gd name="T41" fmla="*/ 30 h 63"/>
                <a:gd name="T42" fmla="*/ 0 w 66"/>
                <a:gd name="T43" fmla="*/ 23 h 63"/>
                <a:gd name="T44" fmla="*/ 0 w 66"/>
                <a:gd name="T45" fmla="*/ 15 h 63"/>
                <a:gd name="T46" fmla="*/ 5 w 66"/>
                <a:gd name="T47" fmla="*/ 11 h 63"/>
                <a:gd name="T48" fmla="*/ 0 w 66"/>
                <a:gd name="T49" fmla="*/ 8 h 63"/>
                <a:gd name="T50" fmla="*/ 2 w 66"/>
                <a:gd name="T51" fmla="*/ 2 h 63"/>
                <a:gd name="T52" fmla="*/ 2 w 66"/>
                <a:gd name="T53" fmla="*/ 2 h 63"/>
                <a:gd name="T54" fmla="*/ 9 w 66"/>
                <a:gd name="T55" fmla="*/ 0 h 63"/>
                <a:gd name="T56" fmla="*/ 23 w 66"/>
                <a:gd name="T57" fmla="*/ 2 h 63"/>
                <a:gd name="T58" fmla="*/ 32 w 66"/>
                <a:gd name="T59" fmla="*/ 4 h 63"/>
                <a:gd name="T60" fmla="*/ 34 w 66"/>
                <a:gd name="T61" fmla="*/ 6 h 63"/>
                <a:gd name="T62" fmla="*/ 40 w 66"/>
                <a:gd name="T63" fmla="*/ 11 h 63"/>
                <a:gd name="T64" fmla="*/ 42 w 66"/>
                <a:gd name="T65" fmla="*/ 11 h 63"/>
                <a:gd name="T66" fmla="*/ 47 w 66"/>
                <a:gd name="T67" fmla="*/ 8 h 63"/>
                <a:gd name="T68" fmla="*/ 49 w 66"/>
                <a:gd name="T69" fmla="*/ 13 h 63"/>
                <a:gd name="T70" fmla="*/ 53 w 66"/>
                <a:gd name="T71" fmla="*/ 21 h 63"/>
                <a:gd name="T72" fmla="*/ 57 w 66"/>
                <a:gd name="T73" fmla="*/ 27 h 63"/>
                <a:gd name="T74" fmla="*/ 64 w 66"/>
                <a:gd name="T75" fmla="*/ 32 h 63"/>
                <a:gd name="T76" fmla="*/ 66 w 66"/>
                <a:gd name="T77" fmla="*/ 34 h 63"/>
                <a:gd name="T78" fmla="*/ 61 w 66"/>
                <a:gd name="T79" fmla="*/ 36 h 63"/>
                <a:gd name="T80" fmla="*/ 59 w 66"/>
                <a:gd name="T81" fmla="*/ 42 h 63"/>
                <a:gd name="T82" fmla="*/ 61 w 66"/>
                <a:gd name="T83" fmla="*/ 46 h 63"/>
                <a:gd name="T84" fmla="*/ 59 w 66"/>
                <a:gd name="T85" fmla="*/ 51 h 63"/>
                <a:gd name="T86" fmla="*/ 59 w 66"/>
                <a:gd name="T87" fmla="*/ 57 h 63"/>
                <a:gd name="T88" fmla="*/ 59 w 66"/>
                <a:gd name="T89" fmla="*/ 5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63">
                  <a:moveTo>
                    <a:pt x="59" y="57"/>
                  </a:moveTo>
                  <a:lnTo>
                    <a:pt x="59" y="57"/>
                  </a:lnTo>
                  <a:lnTo>
                    <a:pt x="59" y="59"/>
                  </a:lnTo>
                  <a:lnTo>
                    <a:pt x="59" y="59"/>
                  </a:lnTo>
                  <a:lnTo>
                    <a:pt x="59" y="61"/>
                  </a:lnTo>
                  <a:lnTo>
                    <a:pt x="59" y="63"/>
                  </a:lnTo>
                  <a:lnTo>
                    <a:pt x="57" y="63"/>
                  </a:lnTo>
                  <a:lnTo>
                    <a:pt x="55" y="61"/>
                  </a:lnTo>
                  <a:lnTo>
                    <a:pt x="55" y="61"/>
                  </a:lnTo>
                  <a:lnTo>
                    <a:pt x="53" y="59"/>
                  </a:lnTo>
                  <a:lnTo>
                    <a:pt x="53" y="57"/>
                  </a:lnTo>
                  <a:lnTo>
                    <a:pt x="49" y="53"/>
                  </a:lnTo>
                  <a:lnTo>
                    <a:pt x="47" y="51"/>
                  </a:lnTo>
                  <a:lnTo>
                    <a:pt x="47" y="51"/>
                  </a:lnTo>
                  <a:lnTo>
                    <a:pt x="47" y="53"/>
                  </a:lnTo>
                  <a:lnTo>
                    <a:pt x="49" y="55"/>
                  </a:lnTo>
                  <a:lnTo>
                    <a:pt x="51" y="57"/>
                  </a:lnTo>
                  <a:lnTo>
                    <a:pt x="51" y="59"/>
                  </a:lnTo>
                  <a:lnTo>
                    <a:pt x="49" y="61"/>
                  </a:lnTo>
                  <a:lnTo>
                    <a:pt x="47" y="59"/>
                  </a:lnTo>
                  <a:lnTo>
                    <a:pt x="42" y="57"/>
                  </a:lnTo>
                  <a:lnTo>
                    <a:pt x="40" y="55"/>
                  </a:lnTo>
                  <a:lnTo>
                    <a:pt x="40" y="51"/>
                  </a:lnTo>
                  <a:lnTo>
                    <a:pt x="42" y="49"/>
                  </a:lnTo>
                  <a:lnTo>
                    <a:pt x="42" y="46"/>
                  </a:lnTo>
                  <a:lnTo>
                    <a:pt x="38" y="42"/>
                  </a:lnTo>
                  <a:lnTo>
                    <a:pt x="34" y="40"/>
                  </a:lnTo>
                  <a:lnTo>
                    <a:pt x="32" y="36"/>
                  </a:lnTo>
                  <a:lnTo>
                    <a:pt x="28" y="34"/>
                  </a:lnTo>
                  <a:lnTo>
                    <a:pt x="26" y="30"/>
                  </a:lnTo>
                  <a:lnTo>
                    <a:pt x="21" y="27"/>
                  </a:lnTo>
                  <a:lnTo>
                    <a:pt x="21" y="23"/>
                  </a:lnTo>
                  <a:lnTo>
                    <a:pt x="17" y="21"/>
                  </a:lnTo>
                  <a:lnTo>
                    <a:pt x="15" y="19"/>
                  </a:lnTo>
                  <a:lnTo>
                    <a:pt x="13" y="21"/>
                  </a:lnTo>
                  <a:lnTo>
                    <a:pt x="13" y="23"/>
                  </a:lnTo>
                  <a:lnTo>
                    <a:pt x="19" y="27"/>
                  </a:lnTo>
                  <a:lnTo>
                    <a:pt x="19" y="30"/>
                  </a:lnTo>
                  <a:lnTo>
                    <a:pt x="17" y="34"/>
                  </a:lnTo>
                  <a:lnTo>
                    <a:pt x="15" y="34"/>
                  </a:lnTo>
                  <a:lnTo>
                    <a:pt x="13" y="32"/>
                  </a:lnTo>
                  <a:lnTo>
                    <a:pt x="11" y="30"/>
                  </a:lnTo>
                  <a:lnTo>
                    <a:pt x="5" y="30"/>
                  </a:lnTo>
                  <a:lnTo>
                    <a:pt x="0" y="23"/>
                  </a:lnTo>
                  <a:lnTo>
                    <a:pt x="0" y="21"/>
                  </a:lnTo>
                  <a:lnTo>
                    <a:pt x="0" y="15"/>
                  </a:lnTo>
                  <a:lnTo>
                    <a:pt x="5" y="13"/>
                  </a:lnTo>
                  <a:lnTo>
                    <a:pt x="5" y="11"/>
                  </a:lnTo>
                  <a:lnTo>
                    <a:pt x="0" y="8"/>
                  </a:lnTo>
                  <a:lnTo>
                    <a:pt x="0" y="8"/>
                  </a:lnTo>
                  <a:lnTo>
                    <a:pt x="0" y="6"/>
                  </a:lnTo>
                  <a:lnTo>
                    <a:pt x="2" y="2"/>
                  </a:lnTo>
                  <a:lnTo>
                    <a:pt x="2" y="2"/>
                  </a:lnTo>
                  <a:lnTo>
                    <a:pt x="2" y="2"/>
                  </a:lnTo>
                  <a:lnTo>
                    <a:pt x="2" y="0"/>
                  </a:lnTo>
                  <a:lnTo>
                    <a:pt x="9" y="0"/>
                  </a:lnTo>
                  <a:lnTo>
                    <a:pt x="21" y="2"/>
                  </a:lnTo>
                  <a:lnTo>
                    <a:pt x="23" y="2"/>
                  </a:lnTo>
                  <a:lnTo>
                    <a:pt x="30" y="2"/>
                  </a:lnTo>
                  <a:lnTo>
                    <a:pt x="32" y="4"/>
                  </a:lnTo>
                  <a:lnTo>
                    <a:pt x="34" y="6"/>
                  </a:lnTo>
                  <a:lnTo>
                    <a:pt x="34" y="6"/>
                  </a:lnTo>
                  <a:lnTo>
                    <a:pt x="38" y="11"/>
                  </a:lnTo>
                  <a:lnTo>
                    <a:pt x="40" y="11"/>
                  </a:lnTo>
                  <a:lnTo>
                    <a:pt x="42" y="11"/>
                  </a:lnTo>
                  <a:lnTo>
                    <a:pt x="42" y="11"/>
                  </a:lnTo>
                  <a:lnTo>
                    <a:pt x="47" y="11"/>
                  </a:lnTo>
                  <a:lnTo>
                    <a:pt x="47" y="8"/>
                  </a:lnTo>
                  <a:lnTo>
                    <a:pt x="49" y="8"/>
                  </a:lnTo>
                  <a:lnTo>
                    <a:pt x="49" y="13"/>
                  </a:lnTo>
                  <a:lnTo>
                    <a:pt x="51" y="17"/>
                  </a:lnTo>
                  <a:lnTo>
                    <a:pt x="53" y="21"/>
                  </a:lnTo>
                  <a:lnTo>
                    <a:pt x="57" y="25"/>
                  </a:lnTo>
                  <a:lnTo>
                    <a:pt x="57" y="27"/>
                  </a:lnTo>
                  <a:lnTo>
                    <a:pt x="59" y="30"/>
                  </a:lnTo>
                  <a:lnTo>
                    <a:pt x="64" y="32"/>
                  </a:lnTo>
                  <a:lnTo>
                    <a:pt x="66" y="34"/>
                  </a:lnTo>
                  <a:lnTo>
                    <a:pt x="66" y="34"/>
                  </a:lnTo>
                  <a:lnTo>
                    <a:pt x="64" y="34"/>
                  </a:lnTo>
                  <a:lnTo>
                    <a:pt x="61" y="36"/>
                  </a:lnTo>
                  <a:lnTo>
                    <a:pt x="61" y="40"/>
                  </a:lnTo>
                  <a:lnTo>
                    <a:pt x="59" y="42"/>
                  </a:lnTo>
                  <a:lnTo>
                    <a:pt x="57" y="44"/>
                  </a:lnTo>
                  <a:lnTo>
                    <a:pt x="61" y="46"/>
                  </a:lnTo>
                  <a:lnTo>
                    <a:pt x="64" y="49"/>
                  </a:lnTo>
                  <a:lnTo>
                    <a:pt x="59" y="51"/>
                  </a:lnTo>
                  <a:lnTo>
                    <a:pt x="59" y="55"/>
                  </a:lnTo>
                  <a:lnTo>
                    <a:pt x="59" y="57"/>
                  </a:lnTo>
                  <a:lnTo>
                    <a:pt x="59" y="57"/>
                  </a:lnTo>
                  <a:lnTo>
                    <a:pt x="59" y="5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70" name="Freeform 181">
              <a:extLst>
                <a:ext uri="{FF2B5EF4-FFF2-40B4-BE49-F238E27FC236}">
                  <a16:creationId xmlns:a16="http://schemas.microsoft.com/office/drawing/2014/main" id="{62417805-D68B-4FAD-87D8-CC346EE4EC45}"/>
                </a:ext>
              </a:extLst>
            </p:cNvPr>
            <p:cNvSpPr>
              <a:spLocks/>
            </p:cNvSpPr>
            <p:nvPr/>
          </p:nvSpPr>
          <p:spPr bwMode="auto">
            <a:xfrm>
              <a:off x="2894204" y="3218576"/>
              <a:ext cx="74162" cy="68895"/>
            </a:xfrm>
            <a:custGeom>
              <a:avLst/>
              <a:gdLst>
                <a:gd name="T0" fmla="*/ 35 w 92"/>
                <a:gd name="T1" fmla="*/ 82 h 91"/>
                <a:gd name="T2" fmla="*/ 42 w 92"/>
                <a:gd name="T3" fmla="*/ 80 h 91"/>
                <a:gd name="T4" fmla="*/ 56 w 92"/>
                <a:gd name="T5" fmla="*/ 82 h 91"/>
                <a:gd name="T6" fmla="*/ 65 w 92"/>
                <a:gd name="T7" fmla="*/ 84 h 91"/>
                <a:gd name="T8" fmla="*/ 67 w 92"/>
                <a:gd name="T9" fmla="*/ 86 h 91"/>
                <a:gd name="T10" fmla="*/ 73 w 92"/>
                <a:gd name="T11" fmla="*/ 91 h 91"/>
                <a:gd name="T12" fmla="*/ 75 w 92"/>
                <a:gd name="T13" fmla="*/ 88 h 91"/>
                <a:gd name="T14" fmla="*/ 78 w 92"/>
                <a:gd name="T15" fmla="*/ 84 h 91"/>
                <a:gd name="T16" fmla="*/ 73 w 92"/>
                <a:gd name="T17" fmla="*/ 78 h 91"/>
                <a:gd name="T18" fmla="*/ 78 w 92"/>
                <a:gd name="T19" fmla="*/ 70 h 91"/>
                <a:gd name="T20" fmla="*/ 78 w 92"/>
                <a:gd name="T21" fmla="*/ 70 h 91"/>
                <a:gd name="T22" fmla="*/ 73 w 92"/>
                <a:gd name="T23" fmla="*/ 72 h 91"/>
                <a:gd name="T24" fmla="*/ 75 w 92"/>
                <a:gd name="T25" fmla="*/ 65 h 91"/>
                <a:gd name="T26" fmla="*/ 75 w 92"/>
                <a:gd name="T27" fmla="*/ 59 h 91"/>
                <a:gd name="T28" fmla="*/ 80 w 92"/>
                <a:gd name="T29" fmla="*/ 51 h 91"/>
                <a:gd name="T30" fmla="*/ 80 w 92"/>
                <a:gd name="T31" fmla="*/ 53 h 91"/>
                <a:gd name="T32" fmla="*/ 80 w 92"/>
                <a:gd name="T33" fmla="*/ 55 h 91"/>
                <a:gd name="T34" fmla="*/ 80 w 92"/>
                <a:gd name="T35" fmla="*/ 59 h 91"/>
                <a:gd name="T36" fmla="*/ 82 w 92"/>
                <a:gd name="T37" fmla="*/ 57 h 91"/>
                <a:gd name="T38" fmla="*/ 84 w 92"/>
                <a:gd name="T39" fmla="*/ 40 h 91"/>
                <a:gd name="T40" fmla="*/ 82 w 92"/>
                <a:gd name="T41" fmla="*/ 36 h 91"/>
                <a:gd name="T42" fmla="*/ 82 w 92"/>
                <a:gd name="T43" fmla="*/ 34 h 91"/>
                <a:gd name="T44" fmla="*/ 84 w 92"/>
                <a:gd name="T45" fmla="*/ 32 h 91"/>
                <a:gd name="T46" fmla="*/ 86 w 92"/>
                <a:gd name="T47" fmla="*/ 27 h 91"/>
                <a:gd name="T48" fmla="*/ 90 w 92"/>
                <a:gd name="T49" fmla="*/ 21 h 91"/>
                <a:gd name="T50" fmla="*/ 88 w 92"/>
                <a:gd name="T51" fmla="*/ 17 h 91"/>
                <a:gd name="T52" fmla="*/ 90 w 92"/>
                <a:gd name="T53" fmla="*/ 13 h 91"/>
                <a:gd name="T54" fmla="*/ 90 w 92"/>
                <a:gd name="T55" fmla="*/ 4 h 91"/>
                <a:gd name="T56" fmla="*/ 92 w 92"/>
                <a:gd name="T57" fmla="*/ 2 h 91"/>
                <a:gd name="T58" fmla="*/ 86 w 92"/>
                <a:gd name="T59" fmla="*/ 2 h 91"/>
                <a:gd name="T60" fmla="*/ 84 w 92"/>
                <a:gd name="T61" fmla="*/ 0 h 91"/>
                <a:gd name="T62" fmla="*/ 82 w 92"/>
                <a:gd name="T63" fmla="*/ 4 h 91"/>
                <a:gd name="T64" fmla="*/ 75 w 92"/>
                <a:gd name="T65" fmla="*/ 8 h 91"/>
                <a:gd name="T66" fmla="*/ 71 w 92"/>
                <a:gd name="T67" fmla="*/ 10 h 91"/>
                <a:gd name="T68" fmla="*/ 65 w 92"/>
                <a:gd name="T69" fmla="*/ 10 h 91"/>
                <a:gd name="T70" fmla="*/ 61 w 92"/>
                <a:gd name="T71" fmla="*/ 6 h 91"/>
                <a:gd name="T72" fmla="*/ 59 w 92"/>
                <a:gd name="T73" fmla="*/ 10 h 91"/>
                <a:gd name="T74" fmla="*/ 52 w 92"/>
                <a:gd name="T75" fmla="*/ 15 h 91"/>
                <a:gd name="T76" fmla="*/ 50 w 92"/>
                <a:gd name="T77" fmla="*/ 19 h 91"/>
                <a:gd name="T78" fmla="*/ 42 w 92"/>
                <a:gd name="T79" fmla="*/ 23 h 91"/>
                <a:gd name="T80" fmla="*/ 38 w 92"/>
                <a:gd name="T81" fmla="*/ 25 h 91"/>
                <a:gd name="T82" fmla="*/ 33 w 92"/>
                <a:gd name="T83" fmla="*/ 23 h 91"/>
                <a:gd name="T84" fmla="*/ 23 w 92"/>
                <a:gd name="T85" fmla="*/ 27 h 91"/>
                <a:gd name="T86" fmla="*/ 16 w 92"/>
                <a:gd name="T87" fmla="*/ 32 h 91"/>
                <a:gd name="T88" fmla="*/ 16 w 92"/>
                <a:gd name="T89" fmla="*/ 38 h 91"/>
                <a:gd name="T90" fmla="*/ 10 w 92"/>
                <a:gd name="T91" fmla="*/ 42 h 91"/>
                <a:gd name="T92" fmla="*/ 6 w 92"/>
                <a:gd name="T93" fmla="*/ 44 h 91"/>
                <a:gd name="T94" fmla="*/ 2 w 92"/>
                <a:gd name="T95" fmla="*/ 44 h 91"/>
                <a:gd name="T96" fmla="*/ 8 w 92"/>
                <a:gd name="T97" fmla="*/ 55 h 91"/>
                <a:gd name="T98" fmla="*/ 10 w 92"/>
                <a:gd name="T99" fmla="*/ 59 h 91"/>
                <a:gd name="T100" fmla="*/ 21 w 92"/>
                <a:gd name="T101" fmla="*/ 72 h 91"/>
                <a:gd name="T102" fmla="*/ 33 w 92"/>
                <a:gd name="T103" fmla="*/ 8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 h="91">
                  <a:moveTo>
                    <a:pt x="35" y="82"/>
                  </a:moveTo>
                  <a:lnTo>
                    <a:pt x="35" y="82"/>
                  </a:lnTo>
                  <a:lnTo>
                    <a:pt x="35" y="80"/>
                  </a:lnTo>
                  <a:lnTo>
                    <a:pt x="42" y="80"/>
                  </a:lnTo>
                  <a:lnTo>
                    <a:pt x="54" y="82"/>
                  </a:lnTo>
                  <a:lnTo>
                    <a:pt x="56" y="82"/>
                  </a:lnTo>
                  <a:lnTo>
                    <a:pt x="63" y="82"/>
                  </a:lnTo>
                  <a:lnTo>
                    <a:pt x="65" y="84"/>
                  </a:lnTo>
                  <a:lnTo>
                    <a:pt x="67" y="86"/>
                  </a:lnTo>
                  <a:lnTo>
                    <a:pt x="67" y="86"/>
                  </a:lnTo>
                  <a:lnTo>
                    <a:pt x="71" y="91"/>
                  </a:lnTo>
                  <a:lnTo>
                    <a:pt x="73" y="91"/>
                  </a:lnTo>
                  <a:lnTo>
                    <a:pt x="75" y="91"/>
                  </a:lnTo>
                  <a:lnTo>
                    <a:pt x="75" y="88"/>
                  </a:lnTo>
                  <a:lnTo>
                    <a:pt x="78" y="88"/>
                  </a:lnTo>
                  <a:lnTo>
                    <a:pt x="78" y="84"/>
                  </a:lnTo>
                  <a:lnTo>
                    <a:pt x="75" y="82"/>
                  </a:lnTo>
                  <a:lnTo>
                    <a:pt x="73" y="78"/>
                  </a:lnTo>
                  <a:lnTo>
                    <a:pt x="75" y="74"/>
                  </a:lnTo>
                  <a:lnTo>
                    <a:pt x="78" y="70"/>
                  </a:lnTo>
                  <a:lnTo>
                    <a:pt x="78" y="65"/>
                  </a:lnTo>
                  <a:lnTo>
                    <a:pt x="78" y="70"/>
                  </a:lnTo>
                  <a:lnTo>
                    <a:pt x="75" y="70"/>
                  </a:lnTo>
                  <a:lnTo>
                    <a:pt x="73" y="72"/>
                  </a:lnTo>
                  <a:lnTo>
                    <a:pt x="73" y="70"/>
                  </a:lnTo>
                  <a:lnTo>
                    <a:pt x="75" y="65"/>
                  </a:lnTo>
                  <a:lnTo>
                    <a:pt x="78" y="61"/>
                  </a:lnTo>
                  <a:lnTo>
                    <a:pt x="75" y="59"/>
                  </a:lnTo>
                  <a:lnTo>
                    <a:pt x="75" y="57"/>
                  </a:lnTo>
                  <a:lnTo>
                    <a:pt x="80" y="51"/>
                  </a:lnTo>
                  <a:lnTo>
                    <a:pt x="80" y="51"/>
                  </a:lnTo>
                  <a:lnTo>
                    <a:pt x="80" y="53"/>
                  </a:lnTo>
                  <a:lnTo>
                    <a:pt x="80" y="53"/>
                  </a:lnTo>
                  <a:lnTo>
                    <a:pt x="80" y="55"/>
                  </a:lnTo>
                  <a:lnTo>
                    <a:pt x="80" y="55"/>
                  </a:lnTo>
                  <a:lnTo>
                    <a:pt x="80" y="59"/>
                  </a:lnTo>
                  <a:lnTo>
                    <a:pt x="82" y="59"/>
                  </a:lnTo>
                  <a:lnTo>
                    <a:pt x="82" y="57"/>
                  </a:lnTo>
                  <a:lnTo>
                    <a:pt x="84" y="48"/>
                  </a:lnTo>
                  <a:lnTo>
                    <a:pt x="84" y="40"/>
                  </a:lnTo>
                  <a:lnTo>
                    <a:pt x="84" y="38"/>
                  </a:lnTo>
                  <a:lnTo>
                    <a:pt x="82" y="36"/>
                  </a:lnTo>
                  <a:lnTo>
                    <a:pt x="82" y="36"/>
                  </a:lnTo>
                  <a:lnTo>
                    <a:pt x="82" y="34"/>
                  </a:lnTo>
                  <a:lnTo>
                    <a:pt x="82" y="32"/>
                  </a:lnTo>
                  <a:lnTo>
                    <a:pt x="84" y="32"/>
                  </a:lnTo>
                  <a:lnTo>
                    <a:pt x="84" y="34"/>
                  </a:lnTo>
                  <a:lnTo>
                    <a:pt x="86" y="27"/>
                  </a:lnTo>
                  <a:lnTo>
                    <a:pt x="88" y="23"/>
                  </a:lnTo>
                  <a:lnTo>
                    <a:pt x="90" y="21"/>
                  </a:lnTo>
                  <a:lnTo>
                    <a:pt x="90" y="19"/>
                  </a:lnTo>
                  <a:lnTo>
                    <a:pt x="88" y="17"/>
                  </a:lnTo>
                  <a:lnTo>
                    <a:pt x="88" y="17"/>
                  </a:lnTo>
                  <a:lnTo>
                    <a:pt x="90" y="13"/>
                  </a:lnTo>
                  <a:lnTo>
                    <a:pt x="90" y="10"/>
                  </a:lnTo>
                  <a:lnTo>
                    <a:pt x="90" y="4"/>
                  </a:lnTo>
                  <a:lnTo>
                    <a:pt x="90" y="2"/>
                  </a:lnTo>
                  <a:lnTo>
                    <a:pt x="92" y="2"/>
                  </a:lnTo>
                  <a:lnTo>
                    <a:pt x="90" y="2"/>
                  </a:lnTo>
                  <a:lnTo>
                    <a:pt x="86" y="2"/>
                  </a:lnTo>
                  <a:lnTo>
                    <a:pt x="86" y="0"/>
                  </a:lnTo>
                  <a:lnTo>
                    <a:pt x="84" y="0"/>
                  </a:lnTo>
                  <a:lnTo>
                    <a:pt x="82" y="2"/>
                  </a:lnTo>
                  <a:lnTo>
                    <a:pt x="82" y="4"/>
                  </a:lnTo>
                  <a:lnTo>
                    <a:pt x="78" y="6"/>
                  </a:lnTo>
                  <a:lnTo>
                    <a:pt x="75" y="8"/>
                  </a:lnTo>
                  <a:lnTo>
                    <a:pt x="71" y="8"/>
                  </a:lnTo>
                  <a:lnTo>
                    <a:pt x="71" y="10"/>
                  </a:lnTo>
                  <a:lnTo>
                    <a:pt x="69" y="10"/>
                  </a:lnTo>
                  <a:lnTo>
                    <a:pt x="65" y="10"/>
                  </a:lnTo>
                  <a:lnTo>
                    <a:pt x="65" y="8"/>
                  </a:lnTo>
                  <a:lnTo>
                    <a:pt x="61" y="6"/>
                  </a:lnTo>
                  <a:lnTo>
                    <a:pt x="61" y="6"/>
                  </a:lnTo>
                  <a:lnTo>
                    <a:pt x="59" y="10"/>
                  </a:lnTo>
                  <a:lnTo>
                    <a:pt x="54" y="10"/>
                  </a:lnTo>
                  <a:lnTo>
                    <a:pt x="52" y="15"/>
                  </a:lnTo>
                  <a:lnTo>
                    <a:pt x="52" y="17"/>
                  </a:lnTo>
                  <a:lnTo>
                    <a:pt x="50" y="19"/>
                  </a:lnTo>
                  <a:lnTo>
                    <a:pt x="46" y="23"/>
                  </a:lnTo>
                  <a:lnTo>
                    <a:pt x="42" y="23"/>
                  </a:lnTo>
                  <a:lnTo>
                    <a:pt x="40" y="25"/>
                  </a:lnTo>
                  <a:lnTo>
                    <a:pt x="38" y="25"/>
                  </a:lnTo>
                  <a:lnTo>
                    <a:pt x="35" y="25"/>
                  </a:lnTo>
                  <a:lnTo>
                    <a:pt x="33" y="23"/>
                  </a:lnTo>
                  <a:lnTo>
                    <a:pt x="29" y="23"/>
                  </a:lnTo>
                  <a:lnTo>
                    <a:pt x="23" y="27"/>
                  </a:lnTo>
                  <a:lnTo>
                    <a:pt x="16" y="27"/>
                  </a:lnTo>
                  <a:lnTo>
                    <a:pt x="16" y="32"/>
                  </a:lnTo>
                  <a:lnTo>
                    <a:pt x="16" y="34"/>
                  </a:lnTo>
                  <a:lnTo>
                    <a:pt x="16" y="38"/>
                  </a:lnTo>
                  <a:lnTo>
                    <a:pt x="14" y="42"/>
                  </a:lnTo>
                  <a:lnTo>
                    <a:pt x="10" y="42"/>
                  </a:lnTo>
                  <a:lnTo>
                    <a:pt x="6" y="42"/>
                  </a:lnTo>
                  <a:lnTo>
                    <a:pt x="6" y="44"/>
                  </a:lnTo>
                  <a:lnTo>
                    <a:pt x="4" y="44"/>
                  </a:lnTo>
                  <a:lnTo>
                    <a:pt x="2" y="44"/>
                  </a:lnTo>
                  <a:lnTo>
                    <a:pt x="0" y="44"/>
                  </a:lnTo>
                  <a:lnTo>
                    <a:pt x="8" y="55"/>
                  </a:lnTo>
                  <a:lnTo>
                    <a:pt x="10" y="57"/>
                  </a:lnTo>
                  <a:lnTo>
                    <a:pt x="10" y="59"/>
                  </a:lnTo>
                  <a:lnTo>
                    <a:pt x="16" y="63"/>
                  </a:lnTo>
                  <a:lnTo>
                    <a:pt x="21" y="72"/>
                  </a:lnTo>
                  <a:lnTo>
                    <a:pt x="31" y="80"/>
                  </a:lnTo>
                  <a:lnTo>
                    <a:pt x="33" y="80"/>
                  </a:lnTo>
                  <a:lnTo>
                    <a:pt x="35" y="8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71" name="Freeform 182">
              <a:extLst>
                <a:ext uri="{FF2B5EF4-FFF2-40B4-BE49-F238E27FC236}">
                  <a16:creationId xmlns:a16="http://schemas.microsoft.com/office/drawing/2014/main" id="{892566E1-5367-4ADF-A741-597AF2799870}"/>
                </a:ext>
              </a:extLst>
            </p:cNvPr>
            <p:cNvSpPr>
              <a:spLocks/>
            </p:cNvSpPr>
            <p:nvPr/>
          </p:nvSpPr>
          <p:spPr bwMode="auto">
            <a:xfrm>
              <a:off x="2861957" y="3202677"/>
              <a:ext cx="106407" cy="47697"/>
            </a:xfrm>
            <a:custGeom>
              <a:avLst/>
              <a:gdLst>
                <a:gd name="T0" fmla="*/ 50 w 132"/>
                <a:gd name="T1" fmla="*/ 63 h 63"/>
                <a:gd name="T2" fmla="*/ 56 w 132"/>
                <a:gd name="T3" fmla="*/ 59 h 63"/>
                <a:gd name="T4" fmla="*/ 56 w 132"/>
                <a:gd name="T5" fmla="*/ 53 h 63"/>
                <a:gd name="T6" fmla="*/ 63 w 132"/>
                <a:gd name="T7" fmla="*/ 48 h 63"/>
                <a:gd name="T8" fmla="*/ 73 w 132"/>
                <a:gd name="T9" fmla="*/ 44 h 63"/>
                <a:gd name="T10" fmla="*/ 78 w 132"/>
                <a:gd name="T11" fmla="*/ 46 h 63"/>
                <a:gd name="T12" fmla="*/ 82 w 132"/>
                <a:gd name="T13" fmla="*/ 44 h 63"/>
                <a:gd name="T14" fmla="*/ 90 w 132"/>
                <a:gd name="T15" fmla="*/ 40 h 63"/>
                <a:gd name="T16" fmla="*/ 92 w 132"/>
                <a:gd name="T17" fmla="*/ 36 h 63"/>
                <a:gd name="T18" fmla="*/ 99 w 132"/>
                <a:gd name="T19" fmla="*/ 31 h 63"/>
                <a:gd name="T20" fmla="*/ 101 w 132"/>
                <a:gd name="T21" fmla="*/ 27 h 63"/>
                <a:gd name="T22" fmla="*/ 105 w 132"/>
                <a:gd name="T23" fmla="*/ 31 h 63"/>
                <a:gd name="T24" fmla="*/ 111 w 132"/>
                <a:gd name="T25" fmla="*/ 31 h 63"/>
                <a:gd name="T26" fmla="*/ 115 w 132"/>
                <a:gd name="T27" fmla="*/ 29 h 63"/>
                <a:gd name="T28" fmla="*/ 122 w 132"/>
                <a:gd name="T29" fmla="*/ 25 h 63"/>
                <a:gd name="T30" fmla="*/ 124 w 132"/>
                <a:gd name="T31" fmla="*/ 21 h 63"/>
                <a:gd name="T32" fmla="*/ 126 w 132"/>
                <a:gd name="T33" fmla="*/ 23 h 63"/>
                <a:gd name="T34" fmla="*/ 132 w 132"/>
                <a:gd name="T35" fmla="*/ 23 h 63"/>
                <a:gd name="T36" fmla="*/ 132 w 132"/>
                <a:gd name="T37" fmla="*/ 19 h 63"/>
                <a:gd name="T38" fmla="*/ 124 w 132"/>
                <a:gd name="T39" fmla="*/ 15 h 63"/>
                <a:gd name="T40" fmla="*/ 124 w 132"/>
                <a:gd name="T41" fmla="*/ 17 h 63"/>
                <a:gd name="T42" fmla="*/ 115 w 132"/>
                <a:gd name="T43" fmla="*/ 17 h 63"/>
                <a:gd name="T44" fmla="*/ 109 w 132"/>
                <a:gd name="T45" fmla="*/ 15 h 63"/>
                <a:gd name="T46" fmla="*/ 107 w 132"/>
                <a:gd name="T47" fmla="*/ 13 h 63"/>
                <a:gd name="T48" fmla="*/ 109 w 132"/>
                <a:gd name="T49" fmla="*/ 10 h 63"/>
                <a:gd name="T50" fmla="*/ 113 w 132"/>
                <a:gd name="T51" fmla="*/ 10 h 63"/>
                <a:gd name="T52" fmla="*/ 120 w 132"/>
                <a:gd name="T53" fmla="*/ 13 h 63"/>
                <a:gd name="T54" fmla="*/ 111 w 132"/>
                <a:gd name="T55" fmla="*/ 6 h 63"/>
                <a:gd name="T56" fmla="*/ 105 w 132"/>
                <a:gd name="T57" fmla="*/ 6 h 63"/>
                <a:gd name="T58" fmla="*/ 103 w 132"/>
                <a:gd name="T59" fmla="*/ 8 h 63"/>
                <a:gd name="T60" fmla="*/ 90 w 132"/>
                <a:gd name="T61" fmla="*/ 6 h 63"/>
                <a:gd name="T62" fmla="*/ 78 w 132"/>
                <a:gd name="T63" fmla="*/ 2 h 63"/>
                <a:gd name="T64" fmla="*/ 73 w 132"/>
                <a:gd name="T65" fmla="*/ 2 h 63"/>
                <a:gd name="T66" fmla="*/ 71 w 132"/>
                <a:gd name="T67" fmla="*/ 4 h 63"/>
                <a:gd name="T68" fmla="*/ 65 w 132"/>
                <a:gd name="T69" fmla="*/ 4 h 63"/>
                <a:gd name="T70" fmla="*/ 50 w 132"/>
                <a:gd name="T71" fmla="*/ 6 h 63"/>
                <a:gd name="T72" fmla="*/ 33 w 132"/>
                <a:gd name="T73" fmla="*/ 8 h 63"/>
                <a:gd name="T74" fmla="*/ 31 w 132"/>
                <a:gd name="T75" fmla="*/ 8 h 63"/>
                <a:gd name="T76" fmla="*/ 27 w 132"/>
                <a:gd name="T77" fmla="*/ 15 h 63"/>
                <a:gd name="T78" fmla="*/ 18 w 132"/>
                <a:gd name="T79" fmla="*/ 17 h 63"/>
                <a:gd name="T80" fmla="*/ 10 w 132"/>
                <a:gd name="T81" fmla="*/ 25 h 63"/>
                <a:gd name="T82" fmla="*/ 8 w 132"/>
                <a:gd name="T83" fmla="*/ 34 h 63"/>
                <a:gd name="T84" fmla="*/ 4 w 132"/>
                <a:gd name="T85" fmla="*/ 38 h 63"/>
                <a:gd name="T86" fmla="*/ 2 w 132"/>
                <a:gd name="T87" fmla="*/ 40 h 63"/>
                <a:gd name="T88" fmla="*/ 4 w 132"/>
                <a:gd name="T89" fmla="*/ 55 h 63"/>
                <a:gd name="T90" fmla="*/ 12 w 132"/>
                <a:gd name="T91" fmla="*/ 59 h 63"/>
                <a:gd name="T92" fmla="*/ 18 w 132"/>
                <a:gd name="T93" fmla="*/ 61 h 63"/>
                <a:gd name="T94" fmla="*/ 16 w 132"/>
                <a:gd name="T95" fmla="*/ 57 h 63"/>
                <a:gd name="T96" fmla="*/ 25 w 132"/>
                <a:gd name="T97" fmla="*/ 61 h 63"/>
                <a:gd name="T98" fmla="*/ 35 w 132"/>
                <a:gd name="T99" fmla="*/ 63 h 63"/>
                <a:gd name="T100" fmla="*/ 37 w 132"/>
                <a:gd name="T101" fmla="*/ 59 h 63"/>
                <a:gd name="T102" fmla="*/ 40 w 132"/>
                <a:gd name="T103" fmla="*/ 59 h 63"/>
                <a:gd name="T104" fmla="*/ 44 w 132"/>
                <a:gd name="T105" fmla="*/ 59 h 63"/>
                <a:gd name="T106" fmla="*/ 46 w 132"/>
                <a:gd name="T107" fmla="*/ 59 h 63"/>
                <a:gd name="T108" fmla="*/ 46 w 132"/>
                <a:gd name="T10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2" h="63">
                  <a:moveTo>
                    <a:pt x="46" y="63"/>
                  </a:moveTo>
                  <a:lnTo>
                    <a:pt x="50" y="63"/>
                  </a:lnTo>
                  <a:lnTo>
                    <a:pt x="54" y="63"/>
                  </a:lnTo>
                  <a:lnTo>
                    <a:pt x="56" y="59"/>
                  </a:lnTo>
                  <a:lnTo>
                    <a:pt x="56" y="55"/>
                  </a:lnTo>
                  <a:lnTo>
                    <a:pt x="56" y="53"/>
                  </a:lnTo>
                  <a:lnTo>
                    <a:pt x="56" y="48"/>
                  </a:lnTo>
                  <a:lnTo>
                    <a:pt x="63" y="48"/>
                  </a:lnTo>
                  <a:lnTo>
                    <a:pt x="69" y="44"/>
                  </a:lnTo>
                  <a:lnTo>
                    <a:pt x="73" y="44"/>
                  </a:lnTo>
                  <a:lnTo>
                    <a:pt x="75" y="46"/>
                  </a:lnTo>
                  <a:lnTo>
                    <a:pt x="78" y="46"/>
                  </a:lnTo>
                  <a:lnTo>
                    <a:pt x="80" y="46"/>
                  </a:lnTo>
                  <a:lnTo>
                    <a:pt x="82" y="44"/>
                  </a:lnTo>
                  <a:lnTo>
                    <a:pt x="86" y="44"/>
                  </a:lnTo>
                  <a:lnTo>
                    <a:pt x="90" y="40"/>
                  </a:lnTo>
                  <a:lnTo>
                    <a:pt x="92" y="38"/>
                  </a:lnTo>
                  <a:lnTo>
                    <a:pt x="92" y="36"/>
                  </a:lnTo>
                  <a:lnTo>
                    <a:pt x="94" y="31"/>
                  </a:lnTo>
                  <a:lnTo>
                    <a:pt x="99" y="31"/>
                  </a:lnTo>
                  <a:lnTo>
                    <a:pt x="101" y="27"/>
                  </a:lnTo>
                  <a:lnTo>
                    <a:pt x="101" y="27"/>
                  </a:lnTo>
                  <a:lnTo>
                    <a:pt x="105" y="29"/>
                  </a:lnTo>
                  <a:lnTo>
                    <a:pt x="105" y="31"/>
                  </a:lnTo>
                  <a:lnTo>
                    <a:pt x="109" y="31"/>
                  </a:lnTo>
                  <a:lnTo>
                    <a:pt x="111" y="31"/>
                  </a:lnTo>
                  <a:lnTo>
                    <a:pt x="111" y="29"/>
                  </a:lnTo>
                  <a:lnTo>
                    <a:pt x="115" y="29"/>
                  </a:lnTo>
                  <a:lnTo>
                    <a:pt x="118" y="27"/>
                  </a:lnTo>
                  <a:lnTo>
                    <a:pt x="122" y="25"/>
                  </a:lnTo>
                  <a:lnTo>
                    <a:pt x="122" y="23"/>
                  </a:lnTo>
                  <a:lnTo>
                    <a:pt x="124" y="21"/>
                  </a:lnTo>
                  <a:lnTo>
                    <a:pt x="126" y="21"/>
                  </a:lnTo>
                  <a:lnTo>
                    <a:pt x="126" y="23"/>
                  </a:lnTo>
                  <a:lnTo>
                    <a:pt x="130" y="23"/>
                  </a:lnTo>
                  <a:lnTo>
                    <a:pt x="132" y="23"/>
                  </a:lnTo>
                  <a:lnTo>
                    <a:pt x="132" y="21"/>
                  </a:lnTo>
                  <a:lnTo>
                    <a:pt x="132" y="19"/>
                  </a:lnTo>
                  <a:lnTo>
                    <a:pt x="128" y="15"/>
                  </a:lnTo>
                  <a:lnTo>
                    <a:pt x="124" y="15"/>
                  </a:lnTo>
                  <a:lnTo>
                    <a:pt x="122" y="15"/>
                  </a:lnTo>
                  <a:lnTo>
                    <a:pt x="124" y="17"/>
                  </a:lnTo>
                  <a:lnTo>
                    <a:pt x="120" y="17"/>
                  </a:lnTo>
                  <a:lnTo>
                    <a:pt x="115" y="17"/>
                  </a:lnTo>
                  <a:lnTo>
                    <a:pt x="113" y="15"/>
                  </a:lnTo>
                  <a:lnTo>
                    <a:pt x="109" y="15"/>
                  </a:lnTo>
                  <a:lnTo>
                    <a:pt x="107" y="15"/>
                  </a:lnTo>
                  <a:lnTo>
                    <a:pt x="107" y="13"/>
                  </a:lnTo>
                  <a:lnTo>
                    <a:pt x="109" y="13"/>
                  </a:lnTo>
                  <a:lnTo>
                    <a:pt x="109" y="10"/>
                  </a:lnTo>
                  <a:lnTo>
                    <a:pt x="111" y="10"/>
                  </a:lnTo>
                  <a:lnTo>
                    <a:pt x="113" y="10"/>
                  </a:lnTo>
                  <a:lnTo>
                    <a:pt x="120" y="13"/>
                  </a:lnTo>
                  <a:lnTo>
                    <a:pt x="120" y="13"/>
                  </a:lnTo>
                  <a:lnTo>
                    <a:pt x="115" y="8"/>
                  </a:lnTo>
                  <a:lnTo>
                    <a:pt x="111" y="6"/>
                  </a:lnTo>
                  <a:lnTo>
                    <a:pt x="109" y="6"/>
                  </a:lnTo>
                  <a:lnTo>
                    <a:pt x="105" y="6"/>
                  </a:lnTo>
                  <a:lnTo>
                    <a:pt x="103" y="6"/>
                  </a:lnTo>
                  <a:lnTo>
                    <a:pt x="103" y="8"/>
                  </a:lnTo>
                  <a:lnTo>
                    <a:pt x="99" y="6"/>
                  </a:lnTo>
                  <a:lnTo>
                    <a:pt x="90" y="6"/>
                  </a:lnTo>
                  <a:lnTo>
                    <a:pt x="82" y="4"/>
                  </a:lnTo>
                  <a:lnTo>
                    <a:pt x="78" y="2"/>
                  </a:lnTo>
                  <a:lnTo>
                    <a:pt x="73" y="0"/>
                  </a:lnTo>
                  <a:lnTo>
                    <a:pt x="73" y="2"/>
                  </a:lnTo>
                  <a:lnTo>
                    <a:pt x="73" y="2"/>
                  </a:lnTo>
                  <a:lnTo>
                    <a:pt x="71" y="4"/>
                  </a:lnTo>
                  <a:lnTo>
                    <a:pt x="69" y="6"/>
                  </a:lnTo>
                  <a:lnTo>
                    <a:pt x="65" y="4"/>
                  </a:lnTo>
                  <a:lnTo>
                    <a:pt x="59" y="6"/>
                  </a:lnTo>
                  <a:lnTo>
                    <a:pt x="50" y="6"/>
                  </a:lnTo>
                  <a:lnTo>
                    <a:pt x="40" y="6"/>
                  </a:lnTo>
                  <a:lnTo>
                    <a:pt x="33" y="8"/>
                  </a:lnTo>
                  <a:lnTo>
                    <a:pt x="31" y="6"/>
                  </a:lnTo>
                  <a:lnTo>
                    <a:pt x="31" y="8"/>
                  </a:lnTo>
                  <a:lnTo>
                    <a:pt x="27" y="10"/>
                  </a:lnTo>
                  <a:lnTo>
                    <a:pt x="27" y="15"/>
                  </a:lnTo>
                  <a:lnTo>
                    <a:pt x="21" y="17"/>
                  </a:lnTo>
                  <a:lnTo>
                    <a:pt x="18" y="17"/>
                  </a:lnTo>
                  <a:lnTo>
                    <a:pt x="12" y="23"/>
                  </a:lnTo>
                  <a:lnTo>
                    <a:pt x="10" y="25"/>
                  </a:lnTo>
                  <a:lnTo>
                    <a:pt x="10" y="29"/>
                  </a:lnTo>
                  <a:lnTo>
                    <a:pt x="8" y="34"/>
                  </a:lnTo>
                  <a:lnTo>
                    <a:pt x="4" y="38"/>
                  </a:lnTo>
                  <a:lnTo>
                    <a:pt x="4" y="38"/>
                  </a:lnTo>
                  <a:lnTo>
                    <a:pt x="4" y="40"/>
                  </a:lnTo>
                  <a:lnTo>
                    <a:pt x="2" y="40"/>
                  </a:lnTo>
                  <a:lnTo>
                    <a:pt x="0" y="50"/>
                  </a:lnTo>
                  <a:lnTo>
                    <a:pt x="4" y="55"/>
                  </a:lnTo>
                  <a:lnTo>
                    <a:pt x="6" y="55"/>
                  </a:lnTo>
                  <a:lnTo>
                    <a:pt x="12" y="59"/>
                  </a:lnTo>
                  <a:lnTo>
                    <a:pt x="18" y="61"/>
                  </a:lnTo>
                  <a:lnTo>
                    <a:pt x="18" y="61"/>
                  </a:lnTo>
                  <a:lnTo>
                    <a:pt x="16" y="59"/>
                  </a:lnTo>
                  <a:lnTo>
                    <a:pt x="16" y="57"/>
                  </a:lnTo>
                  <a:lnTo>
                    <a:pt x="21" y="57"/>
                  </a:lnTo>
                  <a:lnTo>
                    <a:pt x="25" y="61"/>
                  </a:lnTo>
                  <a:lnTo>
                    <a:pt x="27" y="63"/>
                  </a:lnTo>
                  <a:lnTo>
                    <a:pt x="35" y="63"/>
                  </a:lnTo>
                  <a:lnTo>
                    <a:pt x="37" y="61"/>
                  </a:lnTo>
                  <a:lnTo>
                    <a:pt x="37" y="59"/>
                  </a:lnTo>
                  <a:lnTo>
                    <a:pt x="37" y="57"/>
                  </a:lnTo>
                  <a:lnTo>
                    <a:pt x="40" y="59"/>
                  </a:lnTo>
                  <a:lnTo>
                    <a:pt x="42" y="59"/>
                  </a:lnTo>
                  <a:lnTo>
                    <a:pt x="44" y="59"/>
                  </a:lnTo>
                  <a:lnTo>
                    <a:pt x="44" y="59"/>
                  </a:lnTo>
                  <a:lnTo>
                    <a:pt x="46" y="59"/>
                  </a:lnTo>
                  <a:lnTo>
                    <a:pt x="46" y="61"/>
                  </a:lnTo>
                  <a:lnTo>
                    <a:pt x="46" y="63"/>
                  </a:lnTo>
                  <a:lnTo>
                    <a:pt x="46" y="6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72" name="Freeform 183">
              <a:extLst>
                <a:ext uri="{FF2B5EF4-FFF2-40B4-BE49-F238E27FC236}">
                  <a16:creationId xmlns:a16="http://schemas.microsoft.com/office/drawing/2014/main" id="{F3B51D67-C252-4F10-9651-27DE38EF734B}"/>
                </a:ext>
              </a:extLst>
            </p:cNvPr>
            <p:cNvSpPr>
              <a:spLocks/>
            </p:cNvSpPr>
            <p:nvPr/>
          </p:nvSpPr>
          <p:spPr bwMode="auto">
            <a:xfrm>
              <a:off x="2853092" y="3228418"/>
              <a:ext cx="41113" cy="21956"/>
            </a:xfrm>
            <a:custGeom>
              <a:avLst/>
              <a:gdLst>
                <a:gd name="T0" fmla="*/ 19 w 51"/>
                <a:gd name="T1" fmla="*/ 0 h 29"/>
                <a:gd name="T2" fmla="*/ 21 w 51"/>
                <a:gd name="T3" fmla="*/ 2 h 29"/>
                <a:gd name="T4" fmla="*/ 23 w 51"/>
                <a:gd name="T5" fmla="*/ 2 h 29"/>
                <a:gd name="T6" fmla="*/ 25 w 51"/>
                <a:gd name="T7" fmla="*/ 4 h 29"/>
                <a:gd name="T8" fmla="*/ 27 w 51"/>
                <a:gd name="T9" fmla="*/ 6 h 29"/>
                <a:gd name="T10" fmla="*/ 32 w 51"/>
                <a:gd name="T11" fmla="*/ 4 h 29"/>
                <a:gd name="T12" fmla="*/ 34 w 51"/>
                <a:gd name="T13" fmla="*/ 6 h 29"/>
                <a:gd name="T14" fmla="*/ 38 w 51"/>
                <a:gd name="T15" fmla="*/ 8 h 29"/>
                <a:gd name="T16" fmla="*/ 38 w 51"/>
                <a:gd name="T17" fmla="*/ 10 h 29"/>
                <a:gd name="T18" fmla="*/ 40 w 51"/>
                <a:gd name="T19" fmla="*/ 12 h 29"/>
                <a:gd name="T20" fmla="*/ 40 w 51"/>
                <a:gd name="T21" fmla="*/ 10 h 29"/>
                <a:gd name="T22" fmla="*/ 42 w 51"/>
                <a:gd name="T23" fmla="*/ 8 h 29"/>
                <a:gd name="T24" fmla="*/ 44 w 51"/>
                <a:gd name="T25" fmla="*/ 8 h 29"/>
                <a:gd name="T26" fmla="*/ 46 w 51"/>
                <a:gd name="T27" fmla="*/ 8 h 29"/>
                <a:gd name="T28" fmla="*/ 51 w 51"/>
                <a:gd name="T29" fmla="*/ 10 h 29"/>
                <a:gd name="T30" fmla="*/ 51 w 51"/>
                <a:gd name="T31" fmla="*/ 12 h 29"/>
                <a:gd name="T32" fmla="*/ 48 w 51"/>
                <a:gd name="T33" fmla="*/ 16 h 29"/>
                <a:gd name="T34" fmla="*/ 48 w 51"/>
                <a:gd name="T35" fmla="*/ 19 h 29"/>
                <a:gd name="T36" fmla="*/ 48 w 51"/>
                <a:gd name="T37" fmla="*/ 21 h 29"/>
                <a:gd name="T38" fmla="*/ 48 w 51"/>
                <a:gd name="T39" fmla="*/ 23 h 29"/>
                <a:gd name="T40" fmla="*/ 48 w 51"/>
                <a:gd name="T41" fmla="*/ 25 h 29"/>
                <a:gd name="T42" fmla="*/ 48 w 51"/>
                <a:gd name="T43" fmla="*/ 27 h 29"/>
                <a:gd name="T44" fmla="*/ 46 w 51"/>
                <a:gd name="T45" fmla="*/ 29 h 29"/>
                <a:gd name="T46" fmla="*/ 38 w 51"/>
                <a:gd name="T47" fmla="*/ 29 h 29"/>
                <a:gd name="T48" fmla="*/ 36 w 51"/>
                <a:gd name="T49" fmla="*/ 27 h 29"/>
                <a:gd name="T50" fmla="*/ 32 w 51"/>
                <a:gd name="T51" fmla="*/ 23 h 29"/>
                <a:gd name="T52" fmla="*/ 27 w 51"/>
                <a:gd name="T53" fmla="*/ 23 h 29"/>
                <a:gd name="T54" fmla="*/ 27 w 51"/>
                <a:gd name="T55" fmla="*/ 25 h 29"/>
                <a:gd name="T56" fmla="*/ 29 w 51"/>
                <a:gd name="T57" fmla="*/ 27 h 29"/>
                <a:gd name="T58" fmla="*/ 29 w 51"/>
                <a:gd name="T59" fmla="*/ 27 h 29"/>
                <a:gd name="T60" fmla="*/ 23 w 51"/>
                <a:gd name="T61" fmla="*/ 25 h 29"/>
                <a:gd name="T62" fmla="*/ 17 w 51"/>
                <a:gd name="T63" fmla="*/ 21 h 29"/>
                <a:gd name="T64" fmla="*/ 13 w 51"/>
                <a:gd name="T65" fmla="*/ 21 h 29"/>
                <a:gd name="T66" fmla="*/ 8 w 51"/>
                <a:gd name="T67" fmla="*/ 21 h 29"/>
                <a:gd name="T68" fmla="*/ 6 w 51"/>
                <a:gd name="T69" fmla="*/ 16 h 29"/>
                <a:gd name="T70" fmla="*/ 2 w 51"/>
                <a:gd name="T71" fmla="*/ 16 h 29"/>
                <a:gd name="T72" fmla="*/ 0 w 51"/>
                <a:gd name="T73" fmla="*/ 16 h 29"/>
                <a:gd name="T74" fmla="*/ 2 w 51"/>
                <a:gd name="T75" fmla="*/ 14 h 29"/>
                <a:gd name="T76" fmla="*/ 2 w 51"/>
                <a:gd name="T77" fmla="*/ 12 h 29"/>
                <a:gd name="T78" fmla="*/ 6 w 51"/>
                <a:gd name="T79" fmla="*/ 8 h 29"/>
                <a:gd name="T80" fmla="*/ 11 w 51"/>
                <a:gd name="T81" fmla="*/ 8 h 29"/>
                <a:gd name="T82" fmla="*/ 15 w 51"/>
                <a:gd name="T83" fmla="*/ 6 h 29"/>
                <a:gd name="T84" fmla="*/ 15 w 51"/>
                <a:gd name="T85" fmla="*/ 4 h 29"/>
                <a:gd name="T86" fmla="*/ 19 w 51"/>
                <a:gd name="T8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 h="29">
                  <a:moveTo>
                    <a:pt x="19" y="0"/>
                  </a:moveTo>
                  <a:lnTo>
                    <a:pt x="21" y="2"/>
                  </a:lnTo>
                  <a:lnTo>
                    <a:pt x="23" y="2"/>
                  </a:lnTo>
                  <a:lnTo>
                    <a:pt x="25" y="4"/>
                  </a:lnTo>
                  <a:lnTo>
                    <a:pt x="27" y="6"/>
                  </a:lnTo>
                  <a:lnTo>
                    <a:pt x="32" y="4"/>
                  </a:lnTo>
                  <a:lnTo>
                    <a:pt x="34" y="6"/>
                  </a:lnTo>
                  <a:lnTo>
                    <a:pt x="38" y="8"/>
                  </a:lnTo>
                  <a:lnTo>
                    <a:pt x="38" y="10"/>
                  </a:lnTo>
                  <a:lnTo>
                    <a:pt x="40" y="12"/>
                  </a:lnTo>
                  <a:lnTo>
                    <a:pt x="40" y="10"/>
                  </a:lnTo>
                  <a:lnTo>
                    <a:pt x="42" y="8"/>
                  </a:lnTo>
                  <a:lnTo>
                    <a:pt x="44" y="8"/>
                  </a:lnTo>
                  <a:lnTo>
                    <a:pt x="46" y="8"/>
                  </a:lnTo>
                  <a:lnTo>
                    <a:pt x="51" y="10"/>
                  </a:lnTo>
                  <a:lnTo>
                    <a:pt x="51" y="12"/>
                  </a:lnTo>
                  <a:lnTo>
                    <a:pt x="48" y="16"/>
                  </a:lnTo>
                  <a:lnTo>
                    <a:pt x="48" y="19"/>
                  </a:lnTo>
                  <a:lnTo>
                    <a:pt x="48" y="21"/>
                  </a:lnTo>
                  <a:lnTo>
                    <a:pt x="48" y="23"/>
                  </a:lnTo>
                  <a:lnTo>
                    <a:pt x="48" y="25"/>
                  </a:lnTo>
                  <a:lnTo>
                    <a:pt x="48" y="27"/>
                  </a:lnTo>
                  <a:lnTo>
                    <a:pt x="46" y="29"/>
                  </a:lnTo>
                  <a:lnTo>
                    <a:pt x="38" y="29"/>
                  </a:lnTo>
                  <a:lnTo>
                    <a:pt x="36" y="27"/>
                  </a:lnTo>
                  <a:lnTo>
                    <a:pt x="32" y="23"/>
                  </a:lnTo>
                  <a:lnTo>
                    <a:pt x="27" y="23"/>
                  </a:lnTo>
                  <a:lnTo>
                    <a:pt x="27" y="25"/>
                  </a:lnTo>
                  <a:lnTo>
                    <a:pt x="29" y="27"/>
                  </a:lnTo>
                  <a:lnTo>
                    <a:pt x="29" y="27"/>
                  </a:lnTo>
                  <a:lnTo>
                    <a:pt x="23" y="25"/>
                  </a:lnTo>
                  <a:lnTo>
                    <a:pt x="17" y="21"/>
                  </a:lnTo>
                  <a:lnTo>
                    <a:pt x="13" y="21"/>
                  </a:lnTo>
                  <a:lnTo>
                    <a:pt x="8" y="21"/>
                  </a:lnTo>
                  <a:lnTo>
                    <a:pt x="6" y="16"/>
                  </a:lnTo>
                  <a:lnTo>
                    <a:pt x="2" y="16"/>
                  </a:lnTo>
                  <a:lnTo>
                    <a:pt x="0" y="16"/>
                  </a:lnTo>
                  <a:lnTo>
                    <a:pt x="2" y="14"/>
                  </a:lnTo>
                  <a:lnTo>
                    <a:pt x="2" y="12"/>
                  </a:lnTo>
                  <a:lnTo>
                    <a:pt x="6" y="8"/>
                  </a:lnTo>
                  <a:lnTo>
                    <a:pt x="11" y="8"/>
                  </a:lnTo>
                  <a:lnTo>
                    <a:pt x="15" y="6"/>
                  </a:lnTo>
                  <a:lnTo>
                    <a:pt x="15" y="4"/>
                  </a:lnTo>
                  <a:lnTo>
                    <a:pt x="19"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73" name="Freeform 184">
              <a:extLst>
                <a:ext uri="{FF2B5EF4-FFF2-40B4-BE49-F238E27FC236}">
                  <a16:creationId xmlns:a16="http://schemas.microsoft.com/office/drawing/2014/main" id="{90A0DD65-F78C-4C09-91C5-4BF80A55C4EE}"/>
                </a:ext>
              </a:extLst>
            </p:cNvPr>
            <p:cNvSpPr>
              <a:spLocks/>
            </p:cNvSpPr>
            <p:nvPr/>
          </p:nvSpPr>
          <p:spPr bwMode="auto">
            <a:xfrm>
              <a:off x="2871632" y="3165581"/>
              <a:ext cx="18541" cy="40125"/>
            </a:xfrm>
            <a:custGeom>
              <a:avLst/>
              <a:gdLst>
                <a:gd name="T0" fmla="*/ 0 w 23"/>
                <a:gd name="T1" fmla="*/ 15 h 53"/>
                <a:gd name="T2" fmla="*/ 0 w 23"/>
                <a:gd name="T3" fmla="*/ 15 h 53"/>
                <a:gd name="T4" fmla="*/ 0 w 23"/>
                <a:gd name="T5" fmla="*/ 11 h 53"/>
                <a:gd name="T6" fmla="*/ 2 w 23"/>
                <a:gd name="T7" fmla="*/ 9 h 53"/>
                <a:gd name="T8" fmla="*/ 4 w 23"/>
                <a:gd name="T9" fmla="*/ 11 h 53"/>
                <a:gd name="T10" fmla="*/ 6 w 23"/>
                <a:gd name="T11" fmla="*/ 11 h 53"/>
                <a:gd name="T12" fmla="*/ 6 w 23"/>
                <a:gd name="T13" fmla="*/ 13 h 53"/>
                <a:gd name="T14" fmla="*/ 6 w 23"/>
                <a:gd name="T15" fmla="*/ 11 h 53"/>
                <a:gd name="T16" fmla="*/ 9 w 23"/>
                <a:gd name="T17" fmla="*/ 11 h 53"/>
                <a:gd name="T18" fmla="*/ 9 w 23"/>
                <a:gd name="T19" fmla="*/ 9 h 53"/>
                <a:gd name="T20" fmla="*/ 11 w 23"/>
                <a:gd name="T21" fmla="*/ 7 h 53"/>
                <a:gd name="T22" fmla="*/ 13 w 23"/>
                <a:gd name="T23" fmla="*/ 3 h 53"/>
                <a:gd name="T24" fmla="*/ 13 w 23"/>
                <a:gd name="T25" fmla="*/ 3 h 53"/>
                <a:gd name="T26" fmla="*/ 15 w 23"/>
                <a:gd name="T27" fmla="*/ 0 h 53"/>
                <a:gd name="T28" fmla="*/ 17 w 23"/>
                <a:gd name="T29" fmla="*/ 0 h 53"/>
                <a:gd name="T30" fmla="*/ 17 w 23"/>
                <a:gd name="T31" fmla="*/ 3 h 53"/>
                <a:gd name="T32" fmla="*/ 19 w 23"/>
                <a:gd name="T33" fmla="*/ 0 h 53"/>
                <a:gd name="T34" fmla="*/ 23 w 23"/>
                <a:gd name="T35" fmla="*/ 0 h 53"/>
                <a:gd name="T36" fmla="*/ 23 w 23"/>
                <a:gd name="T37" fmla="*/ 3 h 53"/>
                <a:gd name="T38" fmla="*/ 21 w 23"/>
                <a:gd name="T39" fmla="*/ 5 h 53"/>
                <a:gd name="T40" fmla="*/ 21 w 23"/>
                <a:gd name="T41" fmla="*/ 15 h 53"/>
                <a:gd name="T42" fmla="*/ 19 w 23"/>
                <a:gd name="T43" fmla="*/ 19 h 53"/>
                <a:gd name="T44" fmla="*/ 19 w 23"/>
                <a:gd name="T45" fmla="*/ 24 h 53"/>
                <a:gd name="T46" fmla="*/ 21 w 23"/>
                <a:gd name="T47" fmla="*/ 26 h 53"/>
                <a:gd name="T48" fmla="*/ 21 w 23"/>
                <a:gd name="T49" fmla="*/ 34 h 53"/>
                <a:gd name="T50" fmla="*/ 19 w 23"/>
                <a:gd name="T51" fmla="*/ 38 h 53"/>
                <a:gd name="T52" fmla="*/ 13 w 23"/>
                <a:gd name="T53" fmla="*/ 47 h 53"/>
                <a:gd name="T54" fmla="*/ 11 w 23"/>
                <a:gd name="T55" fmla="*/ 45 h 53"/>
                <a:gd name="T56" fmla="*/ 6 w 23"/>
                <a:gd name="T57" fmla="*/ 49 h 53"/>
                <a:gd name="T58" fmla="*/ 6 w 23"/>
                <a:gd name="T59" fmla="*/ 51 h 53"/>
                <a:gd name="T60" fmla="*/ 6 w 23"/>
                <a:gd name="T61" fmla="*/ 51 h 53"/>
                <a:gd name="T62" fmla="*/ 4 w 23"/>
                <a:gd name="T63" fmla="*/ 53 h 53"/>
                <a:gd name="T64" fmla="*/ 2 w 23"/>
                <a:gd name="T65" fmla="*/ 51 h 53"/>
                <a:gd name="T66" fmla="*/ 0 w 23"/>
                <a:gd name="T67" fmla="*/ 51 h 53"/>
                <a:gd name="T68" fmla="*/ 0 w 23"/>
                <a:gd name="T69" fmla="*/ 15 h 53"/>
                <a:gd name="T70" fmla="*/ 0 w 23"/>
                <a:gd name="T71" fmla="*/ 1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53">
                  <a:moveTo>
                    <a:pt x="0" y="15"/>
                  </a:moveTo>
                  <a:lnTo>
                    <a:pt x="0" y="15"/>
                  </a:lnTo>
                  <a:lnTo>
                    <a:pt x="0" y="11"/>
                  </a:lnTo>
                  <a:lnTo>
                    <a:pt x="2" y="9"/>
                  </a:lnTo>
                  <a:lnTo>
                    <a:pt x="4" y="11"/>
                  </a:lnTo>
                  <a:lnTo>
                    <a:pt x="6" y="11"/>
                  </a:lnTo>
                  <a:lnTo>
                    <a:pt x="6" y="13"/>
                  </a:lnTo>
                  <a:lnTo>
                    <a:pt x="6" y="11"/>
                  </a:lnTo>
                  <a:lnTo>
                    <a:pt x="9" y="11"/>
                  </a:lnTo>
                  <a:lnTo>
                    <a:pt x="9" y="9"/>
                  </a:lnTo>
                  <a:lnTo>
                    <a:pt x="11" y="7"/>
                  </a:lnTo>
                  <a:lnTo>
                    <a:pt x="13" y="3"/>
                  </a:lnTo>
                  <a:lnTo>
                    <a:pt x="13" y="3"/>
                  </a:lnTo>
                  <a:lnTo>
                    <a:pt x="15" y="0"/>
                  </a:lnTo>
                  <a:lnTo>
                    <a:pt x="17" y="0"/>
                  </a:lnTo>
                  <a:lnTo>
                    <a:pt x="17" y="3"/>
                  </a:lnTo>
                  <a:lnTo>
                    <a:pt x="19" y="0"/>
                  </a:lnTo>
                  <a:lnTo>
                    <a:pt x="23" y="0"/>
                  </a:lnTo>
                  <a:lnTo>
                    <a:pt x="23" y="3"/>
                  </a:lnTo>
                  <a:lnTo>
                    <a:pt x="21" y="5"/>
                  </a:lnTo>
                  <a:lnTo>
                    <a:pt x="21" y="15"/>
                  </a:lnTo>
                  <a:lnTo>
                    <a:pt x="19" y="19"/>
                  </a:lnTo>
                  <a:lnTo>
                    <a:pt x="19" y="24"/>
                  </a:lnTo>
                  <a:lnTo>
                    <a:pt x="21" y="26"/>
                  </a:lnTo>
                  <a:lnTo>
                    <a:pt x="21" y="34"/>
                  </a:lnTo>
                  <a:lnTo>
                    <a:pt x="19" y="38"/>
                  </a:lnTo>
                  <a:lnTo>
                    <a:pt x="13" y="47"/>
                  </a:lnTo>
                  <a:lnTo>
                    <a:pt x="11" y="45"/>
                  </a:lnTo>
                  <a:lnTo>
                    <a:pt x="6" y="49"/>
                  </a:lnTo>
                  <a:lnTo>
                    <a:pt x="6" y="51"/>
                  </a:lnTo>
                  <a:lnTo>
                    <a:pt x="6" y="51"/>
                  </a:lnTo>
                  <a:lnTo>
                    <a:pt x="4" y="53"/>
                  </a:lnTo>
                  <a:lnTo>
                    <a:pt x="2" y="51"/>
                  </a:lnTo>
                  <a:lnTo>
                    <a:pt x="0" y="51"/>
                  </a:lnTo>
                  <a:lnTo>
                    <a:pt x="0" y="15"/>
                  </a:lnTo>
                  <a:lnTo>
                    <a:pt x="0" y="1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74" name="Freeform 185">
              <a:extLst>
                <a:ext uri="{FF2B5EF4-FFF2-40B4-BE49-F238E27FC236}">
                  <a16:creationId xmlns:a16="http://schemas.microsoft.com/office/drawing/2014/main" id="{8025652F-8FE9-4099-BD1F-263CC7B4B3FD}"/>
                </a:ext>
              </a:extLst>
            </p:cNvPr>
            <p:cNvSpPr>
              <a:spLocks/>
            </p:cNvSpPr>
            <p:nvPr/>
          </p:nvSpPr>
          <p:spPr bwMode="auto">
            <a:xfrm>
              <a:off x="2820846" y="3175423"/>
              <a:ext cx="66102" cy="65109"/>
            </a:xfrm>
            <a:custGeom>
              <a:avLst/>
              <a:gdLst>
                <a:gd name="T0" fmla="*/ 40 w 82"/>
                <a:gd name="T1" fmla="*/ 86 h 86"/>
                <a:gd name="T2" fmla="*/ 42 w 82"/>
                <a:gd name="T3" fmla="*/ 84 h 86"/>
                <a:gd name="T4" fmla="*/ 42 w 82"/>
                <a:gd name="T5" fmla="*/ 82 h 86"/>
                <a:gd name="T6" fmla="*/ 46 w 82"/>
                <a:gd name="T7" fmla="*/ 78 h 86"/>
                <a:gd name="T8" fmla="*/ 51 w 82"/>
                <a:gd name="T9" fmla="*/ 78 h 86"/>
                <a:gd name="T10" fmla="*/ 55 w 82"/>
                <a:gd name="T11" fmla="*/ 76 h 86"/>
                <a:gd name="T12" fmla="*/ 55 w 82"/>
                <a:gd name="T13" fmla="*/ 74 h 86"/>
                <a:gd name="T14" fmla="*/ 59 w 82"/>
                <a:gd name="T15" fmla="*/ 70 h 86"/>
                <a:gd name="T16" fmla="*/ 61 w 82"/>
                <a:gd name="T17" fmla="*/ 65 h 86"/>
                <a:gd name="T18" fmla="*/ 61 w 82"/>
                <a:gd name="T19" fmla="*/ 61 h 86"/>
                <a:gd name="T20" fmla="*/ 63 w 82"/>
                <a:gd name="T21" fmla="*/ 59 h 86"/>
                <a:gd name="T22" fmla="*/ 69 w 82"/>
                <a:gd name="T23" fmla="*/ 53 h 86"/>
                <a:gd name="T24" fmla="*/ 72 w 82"/>
                <a:gd name="T25" fmla="*/ 53 h 86"/>
                <a:gd name="T26" fmla="*/ 78 w 82"/>
                <a:gd name="T27" fmla="*/ 51 h 86"/>
                <a:gd name="T28" fmla="*/ 78 w 82"/>
                <a:gd name="T29" fmla="*/ 46 h 86"/>
                <a:gd name="T30" fmla="*/ 82 w 82"/>
                <a:gd name="T31" fmla="*/ 44 h 86"/>
                <a:gd name="T32" fmla="*/ 82 w 82"/>
                <a:gd name="T33" fmla="*/ 42 h 86"/>
                <a:gd name="T34" fmla="*/ 80 w 82"/>
                <a:gd name="T35" fmla="*/ 42 h 86"/>
                <a:gd name="T36" fmla="*/ 78 w 82"/>
                <a:gd name="T37" fmla="*/ 40 h 86"/>
                <a:gd name="T38" fmla="*/ 76 w 82"/>
                <a:gd name="T39" fmla="*/ 44 h 86"/>
                <a:gd name="T40" fmla="*/ 74 w 82"/>
                <a:gd name="T41" fmla="*/ 40 h 86"/>
                <a:gd name="T42" fmla="*/ 69 w 82"/>
                <a:gd name="T43" fmla="*/ 40 h 86"/>
                <a:gd name="T44" fmla="*/ 69 w 82"/>
                <a:gd name="T45" fmla="*/ 38 h 86"/>
                <a:gd name="T46" fmla="*/ 67 w 82"/>
                <a:gd name="T47" fmla="*/ 40 h 86"/>
                <a:gd name="T48" fmla="*/ 65 w 82"/>
                <a:gd name="T49" fmla="*/ 38 h 86"/>
                <a:gd name="T50" fmla="*/ 63 w 82"/>
                <a:gd name="T51" fmla="*/ 38 h 86"/>
                <a:gd name="T52" fmla="*/ 63 w 82"/>
                <a:gd name="T53" fmla="*/ 2 h 86"/>
                <a:gd name="T54" fmla="*/ 63 w 82"/>
                <a:gd name="T55" fmla="*/ 2 h 86"/>
                <a:gd name="T56" fmla="*/ 27 w 82"/>
                <a:gd name="T57" fmla="*/ 0 h 86"/>
                <a:gd name="T58" fmla="*/ 27 w 82"/>
                <a:gd name="T59" fmla="*/ 11 h 86"/>
                <a:gd name="T60" fmla="*/ 19 w 82"/>
                <a:gd name="T61" fmla="*/ 13 h 86"/>
                <a:gd name="T62" fmla="*/ 23 w 82"/>
                <a:gd name="T63" fmla="*/ 15 h 86"/>
                <a:gd name="T64" fmla="*/ 23 w 82"/>
                <a:gd name="T65" fmla="*/ 17 h 86"/>
                <a:gd name="T66" fmla="*/ 27 w 82"/>
                <a:gd name="T67" fmla="*/ 21 h 86"/>
                <a:gd name="T68" fmla="*/ 29 w 82"/>
                <a:gd name="T69" fmla="*/ 23 h 86"/>
                <a:gd name="T70" fmla="*/ 32 w 82"/>
                <a:gd name="T71" fmla="*/ 23 h 86"/>
                <a:gd name="T72" fmla="*/ 34 w 82"/>
                <a:gd name="T73" fmla="*/ 25 h 86"/>
                <a:gd name="T74" fmla="*/ 34 w 82"/>
                <a:gd name="T75" fmla="*/ 27 h 86"/>
                <a:gd name="T76" fmla="*/ 36 w 82"/>
                <a:gd name="T77" fmla="*/ 30 h 86"/>
                <a:gd name="T78" fmla="*/ 38 w 82"/>
                <a:gd name="T79" fmla="*/ 30 h 86"/>
                <a:gd name="T80" fmla="*/ 40 w 82"/>
                <a:gd name="T81" fmla="*/ 32 h 86"/>
                <a:gd name="T82" fmla="*/ 40 w 82"/>
                <a:gd name="T83" fmla="*/ 34 h 86"/>
                <a:gd name="T84" fmla="*/ 38 w 82"/>
                <a:gd name="T85" fmla="*/ 36 h 86"/>
                <a:gd name="T86" fmla="*/ 13 w 82"/>
                <a:gd name="T87" fmla="*/ 36 h 86"/>
                <a:gd name="T88" fmla="*/ 2 w 82"/>
                <a:gd name="T89" fmla="*/ 55 h 86"/>
                <a:gd name="T90" fmla="*/ 2 w 82"/>
                <a:gd name="T91" fmla="*/ 57 h 86"/>
                <a:gd name="T92" fmla="*/ 2 w 82"/>
                <a:gd name="T93" fmla="*/ 59 h 86"/>
                <a:gd name="T94" fmla="*/ 2 w 82"/>
                <a:gd name="T95" fmla="*/ 61 h 86"/>
                <a:gd name="T96" fmla="*/ 2 w 82"/>
                <a:gd name="T97" fmla="*/ 63 h 86"/>
                <a:gd name="T98" fmla="*/ 2 w 82"/>
                <a:gd name="T99" fmla="*/ 63 h 86"/>
                <a:gd name="T100" fmla="*/ 2 w 82"/>
                <a:gd name="T101" fmla="*/ 65 h 86"/>
                <a:gd name="T102" fmla="*/ 2 w 82"/>
                <a:gd name="T103" fmla="*/ 65 h 86"/>
                <a:gd name="T104" fmla="*/ 0 w 82"/>
                <a:gd name="T105" fmla="*/ 67 h 86"/>
                <a:gd name="T106" fmla="*/ 0 w 82"/>
                <a:gd name="T107" fmla="*/ 70 h 86"/>
                <a:gd name="T108" fmla="*/ 2 w 82"/>
                <a:gd name="T109" fmla="*/ 74 h 86"/>
                <a:gd name="T110" fmla="*/ 6 w 82"/>
                <a:gd name="T111" fmla="*/ 76 h 86"/>
                <a:gd name="T112" fmla="*/ 8 w 82"/>
                <a:gd name="T113" fmla="*/ 78 h 86"/>
                <a:gd name="T114" fmla="*/ 10 w 82"/>
                <a:gd name="T115" fmla="*/ 80 h 86"/>
                <a:gd name="T116" fmla="*/ 21 w 82"/>
                <a:gd name="T117" fmla="*/ 84 h 86"/>
                <a:gd name="T118" fmla="*/ 27 w 82"/>
                <a:gd name="T119" fmla="*/ 84 h 86"/>
                <a:gd name="T120" fmla="*/ 32 w 82"/>
                <a:gd name="T121" fmla="*/ 84 h 86"/>
                <a:gd name="T122" fmla="*/ 40 w 82"/>
                <a:gd name="T123"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 h="86">
                  <a:moveTo>
                    <a:pt x="40" y="86"/>
                  </a:moveTo>
                  <a:lnTo>
                    <a:pt x="42" y="84"/>
                  </a:lnTo>
                  <a:lnTo>
                    <a:pt x="42" y="82"/>
                  </a:lnTo>
                  <a:lnTo>
                    <a:pt x="46" y="78"/>
                  </a:lnTo>
                  <a:lnTo>
                    <a:pt x="51" y="78"/>
                  </a:lnTo>
                  <a:lnTo>
                    <a:pt x="55" y="76"/>
                  </a:lnTo>
                  <a:lnTo>
                    <a:pt x="55" y="74"/>
                  </a:lnTo>
                  <a:lnTo>
                    <a:pt x="59" y="70"/>
                  </a:lnTo>
                  <a:lnTo>
                    <a:pt x="61" y="65"/>
                  </a:lnTo>
                  <a:lnTo>
                    <a:pt x="61" y="61"/>
                  </a:lnTo>
                  <a:lnTo>
                    <a:pt x="63" y="59"/>
                  </a:lnTo>
                  <a:lnTo>
                    <a:pt x="69" y="53"/>
                  </a:lnTo>
                  <a:lnTo>
                    <a:pt x="72" y="53"/>
                  </a:lnTo>
                  <a:lnTo>
                    <a:pt x="78" y="51"/>
                  </a:lnTo>
                  <a:lnTo>
                    <a:pt x="78" y="46"/>
                  </a:lnTo>
                  <a:lnTo>
                    <a:pt x="82" y="44"/>
                  </a:lnTo>
                  <a:lnTo>
                    <a:pt x="82" y="42"/>
                  </a:lnTo>
                  <a:lnTo>
                    <a:pt x="80" y="42"/>
                  </a:lnTo>
                  <a:lnTo>
                    <a:pt x="78" y="40"/>
                  </a:lnTo>
                  <a:lnTo>
                    <a:pt x="76" y="44"/>
                  </a:lnTo>
                  <a:lnTo>
                    <a:pt x="74" y="40"/>
                  </a:lnTo>
                  <a:lnTo>
                    <a:pt x="69" y="40"/>
                  </a:lnTo>
                  <a:lnTo>
                    <a:pt x="69" y="38"/>
                  </a:lnTo>
                  <a:lnTo>
                    <a:pt x="67" y="40"/>
                  </a:lnTo>
                  <a:lnTo>
                    <a:pt x="65" y="38"/>
                  </a:lnTo>
                  <a:lnTo>
                    <a:pt x="63" y="38"/>
                  </a:lnTo>
                  <a:lnTo>
                    <a:pt x="63" y="2"/>
                  </a:lnTo>
                  <a:lnTo>
                    <a:pt x="63" y="2"/>
                  </a:lnTo>
                  <a:lnTo>
                    <a:pt x="27" y="0"/>
                  </a:lnTo>
                  <a:lnTo>
                    <a:pt x="27" y="11"/>
                  </a:lnTo>
                  <a:lnTo>
                    <a:pt x="19" y="13"/>
                  </a:lnTo>
                  <a:lnTo>
                    <a:pt x="23" y="15"/>
                  </a:lnTo>
                  <a:lnTo>
                    <a:pt x="23" y="17"/>
                  </a:lnTo>
                  <a:lnTo>
                    <a:pt x="27" y="21"/>
                  </a:lnTo>
                  <a:lnTo>
                    <a:pt x="29" y="23"/>
                  </a:lnTo>
                  <a:lnTo>
                    <a:pt x="32" y="23"/>
                  </a:lnTo>
                  <a:lnTo>
                    <a:pt x="34" y="25"/>
                  </a:lnTo>
                  <a:lnTo>
                    <a:pt x="34" y="27"/>
                  </a:lnTo>
                  <a:lnTo>
                    <a:pt x="36" y="30"/>
                  </a:lnTo>
                  <a:lnTo>
                    <a:pt x="38" y="30"/>
                  </a:lnTo>
                  <a:lnTo>
                    <a:pt x="40" y="32"/>
                  </a:lnTo>
                  <a:lnTo>
                    <a:pt x="40" y="34"/>
                  </a:lnTo>
                  <a:lnTo>
                    <a:pt x="38" y="36"/>
                  </a:lnTo>
                  <a:lnTo>
                    <a:pt x="13" y="36"/>
                  </a:lnTo>
                  <a:lnTo>
                    <a:pt x="2" y="55"/>
                  </a:lnTo>
                  <a:lnTo>
                    <a:pt x="2" y="57"/>
                  </a:lnTo>
                  <a:lnTo>
                    <a:pt x="2" y="59"/>
                  </a:lnTo>
                  <a:lnTo>
                    <a:pt x="2" y="61"/>
                  </a:lnTo>
                  <a:lnTo>
                    <a:pt x="2" y="63"/>
                  </a:lnTo>
                  <a:lnTo>
                    <a:pt x="2" y="63"/>
                  </a:lnTo>
                  <a:lnTo>
                    <a:pt x="2" y="65"/>
                  </a:lnTo>
                  <a:lnTo>
                    <a:pt x="2" y="65"/>
                  </a:lnTo>
                  <a:lnTo>
                    <a:pt x="0" y="67"/>
                  </a:lnTo>
                  <a:lnTo>
                    <a:pt x="0" y="70"/>
                  </a:lnTo>
                  <a:lnTo>
                    <a:pt x="2" y="74"/>
                  </a:lnTo>
                  <a:lnTo>
                    <a:pt x="6" y="76"/>
                  </a:lnTo>
                  <a:lnTo>
                    <a:pt x="8" y="78"/>
                  </a:lnTo>
                  <a:lnTo>
                    <a:pt x="10" y="80"/>
                  </a:lnTo>
                  <a:lnTo>
                    <a:pt x="21" y="84"/>
                  </a:lnTo>
                  <a:lnTo>
                    <a:pt x="27" y="84"/>
                  </a:lnTo>
                  <a:lnTo>
                    <a:pt x="32" y="84"/>
                  </a:lnTo>
                  <a:lnTo>
                    <a:pt x="40" y="8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75" name="Freeform 186">
              <a:extLst>
                <a:ext uri="{FF2B5EF4-FFF2-40B4-BE49-F238E27FC236}">
                  <a16:creationId xmlns:a16="http://schemas.microsoft.com/office/drawing/2014/main" id="{CDAF862E-46CF-4082-9BC1-88CD51DE9DB3}"/>
                </a:ext>
              </a:extLst>
            </p:cNvPr>
            <p:cNvSpPr>
              <a:spLocks noEditPoints="1"/>
            </p:cNvSpPr>
            <p:nvPr/>
          </p:nvSpPr>
          <p:spPr bwMode="auto">
            <a:xfrm>
              <a:off x="2458900" y="2907418"/>
              <a:ext cx="458680" cy="321001"/>
            </a:xfrm>
            <a:custGeom>
              <a:avLst/>
              <a:gdLst>
                <a:gd name="T0" fmla="*/ 213 w 569"/>
                <a:gd name="T1" fmla="*/ 40 h 424"/>
                <a:gd name="T2" fmla="*/ 230 w 569"/>
                <a:gd name="T3" fmla="*/ 59 h 424"/>
                <a:gd name="T4" fmla="*/ 238 w 569"/>
                <a:gd name="T5" fmla="*/ 82 h 424"/>
                <a:gd name="T6" fmla="*/ 253 w 569"/>
                <a:gd name="T7" fmla="*/ 95 h 424"/>
                <a:gd name="T8" fmla="*/ 272 w 569"/>
                <a:gd name="T9" fmla="*/ 93 h 424"/>
                <a:gd name="T10" fmla="*/ 295 w 569"/>
                <a:gd name="T11" fmla="*/ 80 h 424"/>
                <a:gd name="T12" fmla="*/ 314 w 569"/>
                <a:gd name="T13" fmla="*/ 107 h 424"/>
                <a:gd name="T14" fmla="*/ 331 w 569"/>
                <a:gd name="T15" fmla="*/ 141 h 424"/>
                <a:gd name="T16" fmla="*/ 356 w 569"/>
                <a:gd name="T17" fmla="*/ 171 h 424"/>
                <a:gd name="T18" fmla="*/ 369 w 569"/>
                <a:gd name="T19" fmla="*/ 179 h 424"/>
                <a:gd name="T20" fmla="*/ 358 w 569"/>
                <a:gd name="T21" fmla="*/ 198 h 424"/>
                <a:gd name="T22" fmla="*/ 352 w 569"/>
                <a:gd name="T23" fmla="*/ 251 h 424"/>
                <a:gd name="T24" fmla="*/ 356 w 569"/>
                <a:gd name="T25" fmla="*/ 282 h 424"/>
                <a:gd name="T26" fmla="*/ 390 w 569"/>
                <a:gd name="T27" fmla="*/ 333 h 424"/>
                <a:gd name="T28" fmla="*/ 432 w 569"/>
                <a:gd name="T29" fmla="*/ 339 h 424"/>
                <a:gd name="T30" fmla="*/ 466 w 569"/>
                <a:gd name="T31" fmla="*/ 346 h 424"/>
                <a:gd name="T32" fmla="*/ 487 w 569"/>
                <a:gd name="T33" fmla="*/ 314 h 424"/>
                <a:gd name="T34" fmla="*/ 537 w 569"/>
                <a:gd name="T35" fmla="*/ 276 h 424"/>
                <a:gd name="T36" fmla="*/ 563 w 569"/>
                <a:gd name="T37" fmla="*/ 293 h 424"/>
                <a:gd name="T38" fmla="*/ 548 w 569"/>
                <a:gd name="T39" fmla="*/ 327 h 424"/>
                <a:gd name="T40" fmla="*/ 540 w 569"/>
                <a:gd name="T41" fmla="*/ 333 h 424"/>
                <a:gd name="T42" fmla="*/ 518 w 569"/>
                <a:gd name="T43" fmla="*/ 352 h 424"/>
                <a:gd name="T44" fmla="*/ 472 w 569"/>
                <a:gd name="T45" fmla="*/ 371 h 424"/>
                <a:gd name="T46" fmla="*/ 462 w 569"/>
                <a:gd name="T47" fmla="*/ 390 h 424"/>
                <a:gd name="T48" fmla="*/ 445 w 569"/>
                <a:gd name="T49" fmla="*/ 419 h 424"/>
                <a:gd name="T50" fmla="*/ 407 w 569"/>
                <a:gd name="T51" fmla="*/ 388 h 424"/>
                <a:gd name="T52" fmla="*/ 405 w 569"/>
                <a:gd name="T53" fmla="*/ 388 h 424"/>
                <a:gd name="T54" fmla="*/ 398 w 569"/>
                <a:gd name="T55" fmla="*/ 390 h 424"/>
                <a:gd name="T56" fmla="*/ 333 w 569"/>
                <a:gd name="T57" fmla="*/ 388 h 424"/>
                <a:gd name="T58" fmla="*/ 287 w 569"/>
                <a:gd name="T59" fmla="*/ 371 h 424"/>
                <a:gd name="T60" fmla="*/ 238 w 569"/>
                <a:gd name="T61" fmla="*/ 346 h 424"/>
                <a:gd name="T62" fmla="*/ 207 w 569"/>
                <a:gd name="T63" fmla="*/ 325 h 424"/>
                <a:gd name="T64" fmla="*/ 196 w 569"/>
                <a:gd name="T65" fmla="*/ 295 h 424"/>
                <a:gd name="T66" fmla="*/ 194 w 569"/>
                <a:gd name="T67" fmla="*/ 253 h 424"/>
                <a:gd name="T68" fmla="*/ 152 w 569"/>
                <a:gd name="T69" fmla="*/ 200 h 424"/>
                <a:gd name="T70" fmla="*/ 131 w 569"/>
                <a:gd name="T71" fmla="*/ 177 h 424"/>
                <a:gd name="T72" fmla="*/ 133 w 569"/>
                <a:gd name="T73" fmla="*/ 156 h 424"/>
                <a:gd name="T74" fmla="*/ 112 w 569"/>
                <a:gd name="T75" fmla="*/ 126 h 424"/>
                <a:gd name="T76" fmla="*/ 91 w 569"/>
                <a:gd name="T77" fmla="*/ 105 h 424"/>
                <a:gd name="T78" fmla="*/ 76 w 569"/>
                <a:gd name="T79" fmla="*/ 72 h 424"/>
                <a:gd name="T80" fmla="*/ 65 w 569"/>
                <a:gd name="T81" fmla="*/ 36 h 424"/>
                <a:gd name="T82" fmla="*/ 40 w 569"/>
                <a:gd name="T83" fmla="*/ 40 h 424"/>
                <a:gd name="T84" fmla="*/ 55 w 569"/>
                <a:gd name="T85" fmla="*/ 93 h 424"/>
                <a:gd name="T86" fmla="*/ 76 w 569"/>
                <a:gd name="T87" fmla="*/ 124 h 424"/>
                <a:gd name="T88" fmla="*/ 89 w 569"/>
                <a:gd name="T89" fmla="*/ 145 h 424"/>
                <a:gd name="T90" fmla="*/ 97 w 569"/>
                <a:gd name="T91" fmla="*/ 183 h 424"/>
                <a:gd name="T92" fmla="*/ 107 w 569"/>
                <a:gd name="T93" fmla="*/ 207 h 424"/>
                <a:gd name="T94" fmla="*/ 114 w 569"/>
                <a:gd name="T95" fmla="*/ 238 h 424"/>
                <a:gd name="T96" fmla="*/ 84 w 569"/>
                <a:gd name="T97" fmla="*/ 202 h 424"/>
                <a:gd name="T98" fmla="*/ 70 w 569"/>
                <a:gd name="T99" fmla="*/ 158 h 424"/>
                <a:gd name="T100" fmla="*/ 48 w 569"/>
                <a:gd name="T101" fmla="*/ 143 h 424"/>
                <a:gd name="T102" fmla="*/ 32 w 569"/>
                <a:gd name="T103" fmla="*/ 120 h 424"/>
                <a:gd name="T104" fmla="*/ 44 w 569"/>
                <a:gd name="T105" fmla="*/ 112 h 424"/>
                <a:gd name="T106" fmla="*/ 19 w 569"/>
                <a:gd name="T107" fmla="*/ 74 h 424"/>
                <a:gd name="T108" fmla="*/ 13 w 569"/>
                <a:gd name="T109" fmla="*/ 38 h 424"/>
                <a:gd name="T110" fmla="*/ 105 w 569"/>
                <a:gd name="T111" fmla="*/ 192 h 424"/>
                <a:gd name="T112" fmla="*/ 105 w 569"/>
                <a:gd name="T113" fmla="*/ 202 h 424"/>
                <a:gd name="T114" fmla="*/ 360 w 569"/>
                <a:gd name="T115" fmla="*/ 198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9" h="424">
                  <a:moveTo>
                    <a:pt x="0" y="2"/>
                  </a:moveTo>
                  <a:lnTo>
                    <a:pt x="46" y="0"/>
                  </a:lnTo>
                  <a:lnTo>
                    <a:pt x="48" y="2"/>
                  </a:lnTo>
                  <a:lnTo>
                    <a:pt x="48" y="4"/>
                  </a:lnTo>
                  <a:lnTo>
                    <a:pt x="116" y="36"/>
                  </a:lnTo>
                  <a:lnTo>
                    <a:pt x="173" y="36"/>
                  </a:lnTo>
                  <a:lnTo>
                    <a:pt x="173" y="29"/>
                  </a:lnTo>
                  <a:lnTo>
                    <a:pt x="204" y="32"/>
                  </a:lnTo>
                  <a:lnTo>
                    <a:pt x="209" y="34"/>
                  </a:lnTo>
                  <a:lnTo>
                    <a:pt x="211" y="38"/>
                  </a:lnTo>
                  <a:lnTo>
                    <a:pt x="213" y="40"/>
                  </a:lnTo>
                  <a:lnTo>
                    <a:pt x="213" y="42"/>
                  </a:lnTo>
                  <a:lnTo>
                    <a:pt x="215" y="42"/>
                  </a:lnTo>
                  <a:lnTo>
                    <a:pt x="217" y="44"/>
                  </a:lnTo>
                  <a:lnTo>
                    <a:pt x="217" y="46"/>
                  </a:lnTo>
                  <a:lnTo>
                    <a:pt x="219" y="46"/>
                  </a:lnTo>
                  <a:lnTo>
                    <a:pt x="223" y="51"/>
                  </a:lnTo>
                  <a:lnTo>
                    <a:pt x="223" y="51"/>
                  </a:lnTo>
                  <a:lnTo>
                    <a:pt x="221" y="53"/>
                  </a:lnTo>
                  <a:lnTo>
                    <a:pt x="223" y="53"/>
                  </a:lnTo>
                  <a:lnTo>
                    <a:pt x="228" y="55"/>
                  </a:lnTo>
                  <a:lnTo>
                    <a:pt x="230" y="59"/>
                  </a:lnTo>
                  <a:lnTo>
                    <a:pt x="230" y="63"/>
                  </a:lnTo>
                  <a:lnTo>
                    <a:pt x="230" y="65"/>
                  </a:lnTo>
                  <a:lnTo>
                    <a:pt x="232" y="65"/>
                  </a:lnTo>
                  <a:lnTo>
                    <a:pt x="232" y="65"/>
                  </a:lnTo>
                  <a:lnTo>
                    <a:pt x="234" y="67"/>
                  </a:lnTo>
                  <a:lnTo>
                    <a:pt x="236" y="72"/>
                  </a:lnTo>
                  <a:lnTo>
                    <a:pt x="234" y="72"/>
                  </a:lnTo>
                  <a:lnTo>
                    <a:pt x="232" y="74"/>
                  </a:lnTo>
                  <a:lnTo>
                    <a:pt x="232" y="74"/>
                  </a:lnTo>
                  <a:lnTo>
                    <a:pt x="236" y="78"/>
                  </a:lnTo>
                  <a:lnTo>
                    <a:pt x="238" y="82"/>
                  </a:lnTo>
                  <a:lnTo>
                    <a:pt x="238" y="84"/>
                  </a:lnTo>
                  <a:lnTo>
                    <a:pt x="238" y="86"/>
                  </a:lnTo>
                  <a:lnTo>
                    <a:pt x="240" y="86"/>
                  </a:lnTo>
                  <a:lnTo>
                    <a:pt x="242" y="86"/>
                  </a:lnTo>
                  <a:lnTo>
                    <a:pt x="242" y="86"/>
                  </a:lnTo>
                  <a:lnTo>
                    <a:pt x="244" y="88"/>
                  </a:lnTo>
                  <a:lnTo>
                    <a:pt x="244" y="88"/>
                  </a:lnTo>
                  <a:lnTo>
                    <a:pt x="244" y="91"/>
                  </a:lnTo>
                  <a:lnTo>
                    <a:pt x="247" y="93"/>
                  </a:lnTo>
                  <a:lnTo>
                    <a:pt x="249" y="93"/>
                  </a:lnTo>
                  <a:lnTo>
                    <a:pt x="253" y="95"/>
                  </a:lnTo>
                  <a:lnTo>
                    <a:pt x="253" y="95"/>
                  </a:lnTo>
                  <a:lnTo>
                    <a:pt x="257" y="97"/>
                  </a:lnTo>
                  <a:lnTo>
                    <a:pt x="261" y="99"/>
                  </a:lnTo>
                  <a:lnTo>
                    <a:pt x="261" y="99"/>
                  </a:lnTo>
                  <a:lnTo>
                    <a:pt x="263" y="99"/>
                  </a:lnTo>
                  <a:lnTo>
                    <a:pt x="266" y="99"/>
                  </a:lnTo>
                  <a:lnTo>
                    <a:pt x="266" y="99"/>
                  </a:lnTo>
                  <a:lnTo>
                    <a:pt x="270" y="95"/>
                  </a:lnTo>
                  <a:lnTo>
                    <a:pt x="272" y="95"/>
                  </a:lnTo>
                  <a:lnTo>
                    <a:pt x="272" y="93"/>
                  </a:lnTo>
                  <a:lnTo>
                    <a:pt x="272" y="93"/>
                  </a:lnTo>
                  <a:lnTo>
                    <a:pt x="272" y="91"/>
                  </a:lnTo>
                  <a:lnTo>
                    <a:pt x="276" y="84"/>
                  </a:lnTo>
                  <a:lnTo>
                    <a:pt x="278" y="82"/>
                  </a:lnTo>
                  <a:lnTo>
                    <a:pt x="280" y="82"/>
                  </a:lnTo>
                  <a:lnTo>
                    <a:pt x="282" y="82"/>
                  </a:lnTo>
                  <a:lnTo>
                    <a:pt x="282" y="82"/>
                  </a:lnTo>
                  <a:lnTo>
                    <a:pt x="285" y="82"/>
                  </a:lnTo>
                  <a:lnTo>
                    <a:pt x="285" y="80"/>
                  </a:lnTo>
                  <a:lnTo>
                    <a:pt x="289" y="80"/>
                  </a:lnTo>
                  <a:lnTo>
                    <a:pt x="291" y="80"/>
                  </a:lnTo>
                  <a:lnTo>
                    <a:pt x="295" y="80"/>
                  </a:lnTo>
                  <a:lnTo>
                    <a:pt x="297" y="82"/>
                  </a:lnTo>
                  <a:lnTo>
                    <a:pt x="297" y="82"/>
                  </a:lnTo>
                  <a:lnTo>
                    <a:pt x="299" y="82"/>
                  </a:lnTo>
                  <a:lnTo>
                    <a:pt x="304" y="84"/>
                  </a:lnTo>
                  <a:lnTo>
                    <a:pt x="306" y="86"/>
                  </a:lnTo>
                  <a:lnTo>
                    <a:pt x="308" y="91"/>
                  </a:lnTo>
                  <a:lnTo>
                    <a:pt x="312" y="95"/>
                  </a:lnTo>
                  <a:lnTo>
                    <a:pt x="314" y="99"/>
                  </a:lnTo>
                  <a:lnTo>
                    <a:pt x="314" y="101"/>
                  </a:lnTo>
                  <a:lnTo>
                    <a:pt x="314" y="103"/>
                  </a:lnTo>
                  <a:lnTo>
                    <a:pt x="314" y="107"/>
                  </a:lnTo>
                  <a:lnTo>
                    <a:pt x="316" y="110"/>
                  </a:lnTo>
                  <a:lnTo>
                    <a:pt x="318" y="112"/>
                  </a:lnTo>
                  <a:lnTo>
                    <a:pt x="320" y="118"/>
                  </a:lnTo>
                  <a:lnTo>
                    <a:pt x="322" y="120"/>
                  </a:lnTo>
                  <a:lnTo>
                    <a:pt x="322" y="122"/>
                  </a:lnTo>
                  <a:lnTo>
                    <a:pt x="327" y="124"/>
                  </a:lnTo>
                  <a:lnTo>
                    <a:pt x="327" y="129"/>
                  </a:lnTo>
                  <a:lnTo>
                    <a:pt x="329" y="131"/>
                  </a:lnTo>
                  <a:lnTo>
                    <a:pt x="333" y="135"/>
                  </a:lnTo>
                  <a:lnTo>
                    <a:pt x="333" y="139"/>
                  </a:lnTo>
                  <a:lnTo>
                    <a:pt x="331" y="141"/>
                  </a:lnTo>
                  <a:lnTo>
                    <a:pt x="331" y="143"/>
                  </a:lnTo>
                  <a:lnTo>
                    <a:pt x="333" y="145"/>
                  </a:lnTo>
                  <a:lnTo>
                    <a:pt x="335" y="156"/>
                  </a:lnTo>
                  <a:lnTo>
                    <a:pt x="335" y="160"/>
                  </a:lnTo>
                  <a:lnTo>
                    <a:pt x="337" y="162"/>
                  </a:lnTo>
                  <a:lnTo>
                    <a:pt x="337" y="164"/>
                  </a:lnTo>
                  <a:lnTo>
                    <a:pt x="341" y="164"/>
                  </a:lnTo>
                  <a:lnTo>
                    <a:pt x="344" y="164"/>
                  </a:lnTo>
                  <a:lnTo>
                    <a:pt x="346" y="166"/>
                  </a:lnTo>
                  <a:lnTo>
                    <a:pt x="348" y="169"/>
                  </a:lnTo>
                  <a:lnTo>
                    <a:pt x="356" y="171"/>
                  </a:lnTo>
                  <a:lnTo>
                    <a:pt x="358" y="173"/>
                  </a:lnTo>
                  <a:lnTo>
                    <a:pt x="363" y="173"/>
                  </a:lnTo>
                  <a:lnTo>
                    <a:pt x="365" y="177"/>
                  </a:lnTo>
                  <a:lnTo>
                    <a:pt x="365" y="177"/>
                  </a:lnTo>
                  <a:lnTo>
                    <a:pt x="365" y="179"/>
                  </a:lnTo>
                  <a:lnTo>
                    <a:pt x="369" y="177"/>
                  </a:lnTo>
                  <a:lnTo>
                    <a:pt x="369" y="173"/>
                  </a:lnTo>
                  <a:lnTo>
                    <a:pt x="371" y="171"/>
                  </a:lnTo>
                  <a:lnTo>
                    <a:pt x="371" y="171"/>
                  </a:lnTo>
                  <a:lnTo>
                    <a:pt x="371" y="177"/>
                  </a:lnTo>
                  <a:lnTo>
                    <a:pt x="369" y="179"/>
                  </a:lnTo>
                  <a:lnTo>
                    <a:pt x="369" y="183"/>
                  </a:lnTo>
                  <a:lnTo>
                    <a:pt x="365" y="188"/>
                  </a:lnTo>
                  <a:lnTo>
                    <a:pt x="365" y="192"/>
                  </a:lnTo>
                  <a:lnTo>
                    <a:pt x="363" y="192"/>
                  </a:lnTo>
                  <a:lnTo>
                    <a:pt x="363" y="190"/>
                  </a:lnTo>
                  <a:lnTo>
                    <a:pt x="363" y="185"/>
                  </a:lnTo>
                  <a:lnTo>
                    <a:pt x="360" y="185"/>
                  </a:lnTo>
                  <a:lnTo>
                    <a:pt x="360" y="192"/>
                  </a:lnTo>
                  <a:lnTo>
                    <a:pt x="358" y="194"/>
                  </a:lnTo>
                  <a:lnTo>
                    <a:pt x="360" y="196"/>
                  </a:lnTo>
                  <a:lnTo>
                    <a:pt x="358" y="198"/>
                  </a:lnTo>
                  <a:lnTo>
                    <a:pt x="358" y="202"/>
                  </a:lnTo>
                  <a:lnTo>
                    <a:pt x="356" y="204"/>
                  </a:lnTo>
                  <a:lnTo>
                    <a:pt x="356" y="211"/>
                  </a:lnTo>
                  <a:lnTo>
                    <a:pt x="356" y="211"/>
                  </a:lnTo>
                  <a:lnTo>
                    <a:pt x="356" y="215"/>
                  </a:lnTo>
                  <a:lnTo>
                    <a:pt x="356" y="217"/>
                  </a:lnTo>
                  <a:lnTo>
                    <a:pt x="354" y="228"/>
                  </a:lnTo>
                  <a:lnTo>
                    <a:pt x="354" y="234"/>
                  </a:lnTo>
                  <a:lnTo>
                    <a:pt x="354" y="242"/>
                  </a:lnTo>
                  <a:lnTo>
                    <a:pt x="350" y="247"/>
                  </a:lnTo>
                  <a:lnTo>
                    <a:pt x="352" y="251"/>
                  </a:lnTo>
                  <a:lnTo>
                    <a:pt x="354" y="257"/>
                  </a:lnTo>
                  <a:lnTo>
                    <a:pt x="352" y="261"/>
                  </a:lnTo>
                  <a:lnTo>
                    <a:pt x="358" y="270"/>
                  </a:lnTo>
                  <a:lnTo>
                    <a:pt x="358" y="276"/>
                  </a:lnTo>
                  <a:lnTo>
                    <a:pt x="356" y="278"/>
                  </a:lnTo>
                  <a:lnTo>
                    <a:pt x="356" y="270"/>
                  </a:lnTo>
                  <a:lnTo>
                    <a:pt x="352" y="266"/>
                  </a:lnTo>
                  <a:lnTo>
                    <a:pt x="352" y="270"/>
                  </a:lnTo>
                  <a:lnTo>
                    <a:pt x="354" y="272"/>
                  </a:lnTo>
                  <a:lnTo>
                    <a:pt x="356" y="280"/>
                  </a:lnTo>
                  <a:lnTo>
                    <a:pt x="356" y="282"/>
                  </a:lnTo>
                  <a:lnTo>
                    <a:pt x="356" y="284"/>
                  </a:lnTo>
                  <a:lnTo>
                    <a:pt x="358" y="289"/>
                  </a:lnTo>
                  <a:lnTo>
                    <a:pt x="358" y="293"/>
                  </a:lnTo>
                  <a:lnTo>
                    <a:pt x="369" y="303"/>
                  </a:lnTo>
                  <a:lnTo>
                    <a:pt x="371" y="308"/>
                  </a:lnTo>
                  <a:lnTo>
                    <a:pt x="375" y="314"/>
                  </a:lnTo>
                  <a:lnTo>
                    <a:pt x="375" y="316"/>
                  </a:lnTo>
                  <a:lnTo>
                    <a:pt x="375" y="320"/>
                  </a:lnTo>
                  <a:lnTo>
                    <a:pt x="384" y="331"/>
                  </a:lnTo>
                  <a:lnTo>
                    <a:pt x="388" y="333"/>
                  </a:lnTo>
                  <a:lnTo>
                    <a:pt x="390" y="333"/>
                  </a:lnTo>
                  <a:lnTo>
                    <a:pt x="394" y="333"/>
                  </a:lnTo>
                  <a:lnTo>
                    <a:pt x="396" y="335"/>
                  </a:lnTo>
                  <a:lnTo>
                    <a:pt x="403" y="337"/>
                  </a:lnTo>
                  <a:lnTo>
                    <a:pt x="407" y="344"/>
                  </a:lnTo>
                  <a:lnTo>
                    <a:pt x="407" y="348"/>
                  </a:lnTo>
                  <a:lnTo>
                    <a:pt x="413" y="346"/>
                  </a:lnTo>
                  <a:lnTo>
                    <a:pt x="419" y="344"/>
                  </a:lnTo>
                  <a:lnTo>
                    <a:pt x="422" y="346"/>
                  </a:lnTo>
                  <a:lnTo>
                    <a:pt x="424" y="346"/>
                  </a:lnTo>
                  <a:lnTo>
                    <a:pt x="432" y="341"/>
                  </a:lnTo>
                  <a:lnTo>
                    <a:pt x="432" y="339"/>
                  </a:lnTo>
                  <a:lnTo>
                    <a:pt x="441" y="339"/>
                  </a:lnTo>
                  <a:lnTo>
                    <a:pt x="445" y="339"/>
                  </a:lnTo>
                  <a:lnTo>
                    <a:pt x="447" y="337"/>
                  </a:lnTo>
                  <a:lnTo>
                    <a:pt x="453" y="335"/>
                  </a:lnTo>
                  <a:lnTo>
                    <a:pt x="457" y="337"/>
                  </a:lnTo>
                  <a:lnTo>
                    <a:pt x="459" y="335"/>
                  </a:lnTo>
                  <a:lnTo>
                    <a:pt x="466" y="337"/>
                  </a:lnTo>
                  <a:lnTo>
                    <a:pt x="462" y="339"/>
                  </a:lnTo>
                  <a:lnTo>
                    <a:pt x="459" y="341"/>
                  </a:lnTo>
                  <a:lnTo>
                    <a:pt x="464" y="344"/>
                  </a:lnTo>
                  <a:lnTo>
                    <a:pt x="466" y="346"/>
                  </a:lnTo>
                  <a:lnTo>
                    <a:pt x="468" y="344"/>
                  </a:lnTo>
                  <a:lnTo>
                    <a:pt x="470" y="344"/>
                  </a:lnTo>
                  <a:lnTo>
                    <a:pt x="474" y="339"/>
                  </a:lnTo>
                  <a:lnTo>
                    <a:pt x="474" y="333"/>
                  </a:lnTo>
                  <a:lnTo>
                    <a:pt x="474" y="329"/>
                  </a:lnTo>
                  <a:lnTo>
                    <a:pt x="470" y="331"/>
                  </a:lnTo>
                  <a:lnTo>
                    <a:pt x="470" y="331"/>
                  </a:lnTo>
                  <a:lnTo>
                    <a:pt x="478" y="327"/>
                  </a:lnTo>
                  <a:lnTo>
                    <a:pt x="483" y="327"/>
                  </a:lnTo>
                  <a:lnTo>
                    <a:pt x="487" y="320"/>
                  </a:lnTo>
                  <a:lnTo>
                    <a:pt x="487" y="314"/>
                  </a:lnTo>
                  <a:lnTo>
                    <a:pt x="493" y="306"/>
                  </a:lnTo>
                  <a:lnTo>
                    <a:pt x="493" y="306"/>
                  </a:lnTo>
                  <a:lnTo>
                    <a:pt x="493" y="293"/>
                  </a:lnTo>
                  <a:lnTo>
                    <a:pt x="502" y="284"/>
                  </a:lnTo>
                  <a:lnTo>
                    <a:pt x="497" y="284"/>
                  </a:lnTo>
                  <a:lnTo>
                    <a:pt x="497" y="280"/>
                  </a:lnTo>
                  <a:lnTo>
                    <a:pt x="510" y="278"/>
                  </a:lnTo>
                  <a:lnTo>
                    <a:pt x="527" y="278"/>
                  </a:lnTo>
                  <a:lnTo>
                    <a:pt x="531" y="274"/>
                  </a:lnTo>
                  <a:lnTo>
                    <a:pt x="535" y="274"/>
                  </a:lnTo>
                  <a:lnTo>
                    <a:pt x="537" y="276"/>
                  </a:lnTo>
                  <a:lnTo>
                    <a:pt x="542" y="274"/>
                  </a:lnTo>
                  <a:lnTo>
                    <a:pt x="542" y="272"/>
                  </a:lnTo>
                  <a:lnTo>
                    <a:pt x="550" y="270"/>
                  </a:lnTo>
                  <a:lnTo>
                    <a:pt x="559" y="274"/>
                  </a:lnTo>
                  <a:lnTo>
                    <a:pt x="561" y="272"/>
                  </a:lnTo>
                  <a:lnTo>
                    <a:pt x="561" y="270"/>
                  </a:lnTo>
                  <a:lnTo>
                    <a:pt x="563" y="270"/>
                  </a:lnTo>
                  <a:lnTo>
                    <a:pt x="569" y="276"/>
                  </a:lnTo>
                  <a:lnTo>
                    <a:pt x="569" y="280"/>
                  </a:lnTo>
                  <a:lnTo>
                    <a:pt x="567" y="287"/>
                  </a:lnTo>
                  <a:lnTo>
                    <a:pt x="563" y="293"/>
                  </a:lnTo>
                  <a:lnTo>
                    <a:pt x="554" y="301"/>
                  </a:lnTo>
                  <a:lnTo>
                    <a:pt x="552" y="306"/>
                  </a:lnTo>
                  <a:lnTo>
                    <a:pt x="552" y="310"/>
                  </a:lnTo>
                  <a:lnTo>
                    <a:pt x="548" y="312"/>
                  </a:lnTo>
                  <a:lnTo>
                    <a:pt x="546" y="314"/>
                  </a:lnTo>
                  <a:lnTo>
                    <a:pt x="548" y="316"/>
                  </a:lnTo>
                  <a:lnTo>
                    <a:pt x="552" y="316"/>
                  </a:lnTo>
                  <a:lnTo>
                    <a:pt x="552" y="318"/>
                  </a:lnTo>
                  <a:lnTo>
                    <a:pt x="546" y="325"/>
                  </a:lnTo>
                  <a:lnTo>
                    <a:pt x="546" y="325"/>
                  </a:lnTo>
                  <a:lnTo>
                    <a:pt x="548" y="327"/>
                  </a:lnTo>
                  <a:lnTo>
                    <a:pt x="550" y="325"/>
                  </a:lnTo>
                  <a:lnTo>
                    <a:pt x="552" y="325"/>
                  </a:lnTo>
                  <a:lnTo>
                    <a:pt x="550" y="327"/>
                  </a:lnTo>
                  <a:lnTo>
                    <a:pt x="548" y="339"/>
                  </a:lnTo>
                  <a:lnTo>
                    <a:pt x="544" y="346"/>
                  </a:lnTo>
                  <a:lnTo>
                    <a:pt x="542" y="348"/>
                  </a:lnTo>
                  <a:lnTo>
                    <a:pt x="542" y="344"/>
                  </a:lnTo>
                  <a:lnTo>
                    <a:pt x="537" y="339"/>
                  </a:lnTo>
                  <a:lnTo>
                    <a:pt x="537" y="339"/>
                  </a:lnTo>
                  <a:lnTo>
                    <a:pt x="537" y="337"/>
                  </a:lnTo>
                  <a:lnTo>
                    <a:pt x="540" y="333"/>
                  </a:lnTo>
                  <a:lnTo>
                    <a:pt x="537" y="333"/>
                  </a:lnTo>
                  <a:lnTo>
                    <a:pt x="533" y="339"/>
                  </a:lnTo>
                  <a:lnTo>
                    <a:pt x="529" y="341"/>
                  </a:lnTo>
                  <a:lnTo>
                    <a:pt x="529" y="341"/>
                  </a:lnTo>
                  <a:lnTo>
                    <a:pt x="527" y="341"/>
                  </a:lnTo>
                  <a:lnTo>
                    <a:pt x="525" y="344"/>
                  </a:lnTo>
                  <a:lnTo>
                    <a:pt x="525" y="344"/>
                  </a:lnTo>
                  <a:lnTo>
                    <a:pt x="523" y="348"/>
                  </a:lnTo>
                  <a:lnTo>
                    <a:pt x="521" y="350"/>
                  </a:lnTo>
                  <a:lnTo>
                    <a:pt x="521" y="352"/>
                  </a:lnTo>
                  <a:lnTo>
                    <a:pt x="518" y="352"/>
                  </a:lnTo>
                  <a:lnTo>
                    <a:pt x="518" y="354"/>
                  </a:lnTo>
                  <a:lnTo>
                    <a:pt x="518" y="352"/>
                  </a:lnTo>
                  <a:lnTo>
                    <a:pt x="516" y="352"/>
                  </a:lnTo>
                  <a:lnTo>
                    <a:pt x="514" y="350"/>
                  </a:lnTo>
                  <a:lnTo>
                    <a:pt x="512" y="352"/>
                  </a:lnTo>
                  <a:lnTo>
                    <a:pt x="512" y="356"/>
                  </a:lnTo>
                  <a:lnTo>
                    <a:pt x="476" y="354"/>
                  </a:lnTo>
                  <a:lnTo>
                    <a:pt x="476" y="365"/>
                  </a:lnTo>
                  <a:lnTo>
                    <a:pt x="468" y="367"/>
                  </a:lnTo>
                  <a:lnTo>
                    <a:pt x="472" y="369"/>
                  </a:lnTo>
                  <a:lnTo>
                    <a:pt x="472" y="371"/>
                  </a:lnTo>
                  <a:lnTo>
                    <a:pt x="476" y="375"/>
                  </a:lnTo>
                  <a:lnTo>
                    <a:pt x="478" y="377"/>
                  </a:lnTo>
                  <a:lnTo>
                    <a:pt x="481" y="377"/>
                  </a:lnTo>
                  <a:lnTo>
                    <a:pt x="483" y="379"/>
                  </a:lnTo>
                  <a:lnTo>
                    <a:pt x="483" y="381"/>
                  </a:lnTo>
                  <a:lnTo>
                    <a:pt x="485" y="384"/>
                  </a:lnTo>
                  <a:lnTo>
                    <a:pt x="487" y="384"/>
                  </a:lnTo>
                  <a:lnTo>
                    <a:pt x="489" y="386"/>
                  </a:lnTo>
                  <a:lnTo>
                    <a:pt x="489" y="388"/>
                  </a:lnTo>
                  <a:lnTo>
                    <a:pt x="487" y="390"/>
                  </a:lnTo>
                  <a:lnTo>
                    <a:pt x="462" y="390"/>
                  </a:lnTo>
                  <a:lnTo>
                    <a:pt x="451" y="409"/>
                  </a:lnTo>
                  <a:lnTo>
                    <a:pt x="451" y="411"/>
                  </a:lnTo>
                  <a:lnTo>
                    <a:pt x="451" y="413"/>
                  </a:lnTo>
                  <a:lnTo>
                    <a:pt x="451" y="415"/>
                  </a:lnTo>
                  <a:lnTo>
                    <a:pt x="451" y="417"/>
                  </a:lnTo>
                  <a:lnTo>
                    <a:pt x="451" y="417"/>
                  </a:lnTo>
                  <a:lnTo>
                    <a:pt x="451" y="419"/>
                  </a:lnTo>
                  <a:lnTo>
                    <a:pt x="451" y="419"/>
                  </a:lnTo>
                  <a:lnTo>
                    <a:pt x="449" y="421"/>
                  </a:lnTo>
                  <a:lnTo>
                    <a:pt x="449" y="424"/>
                  </a:lnTo>
                  <a:lnTo>
                    <a:pt x="445" y="419"/>
                  </a:lnTo>
                  <a:lnTo>
                    <a:pt x="441" y="415"/>
                  </a:lnTo>
                  <a:lnTo>
                    <a:pt x="438" y="413"/>
                  </a:lnTo>
                  <a:lnTo>
                    <a:pt x="434" y="411"/>
                  </a:lnTo>
                  <a:lnTo>
                    <a:pt x="422" y="400"/>
                  </a:lnTo>
                  <a:lnTo>
                    <a:pt x="419" y="398"/>
                  </a:lnTo>
                  <a:lnTo>
                    <a:pt x="419" y="396"/>
                  </a:lnTo>
                  <a:lnTo>
                    <a:pt x="415" y="392"/>
                  </a:lnTo>
                  <a:lnTo>
                    <a:pt x="413" y="388"/>
                  </a:lnTo>
                  <a:lnTo>
                    <a:pt x="409" y="388"/>
                  </a:lnTo>
                  <a:lnTo>
                    <a:pt x="409" y="388"/>
                  </a:lnTo>
                  <a:lnTo>
                    <a:pt x="407" y="388"/>
                  </a:lnTo>
                  <a:lnTo>
                    <a:pt x="407" y="388"/>
                  </a:lnTo>
                  <a:lnTo>
                    <a:pt x="413" y="392"/>
                  </a:lnTo>
                  <a:lnTo>
                    <a:pt x="417" y="396"/>
                  </a:lnTo>
                  <a:lnTo>
                    <a:pt x="417" y="396"/>
                  </a:lnTo>
                  <a:lnTo>
                    <a:pt x="415" y="394"/>
                  </a:lnTo>
                  <a:lnTo>
                    <a:pt x="409" y="390"/>
                  </a:lnTo>
                  <a:lnTo>
                    <a:pt x="405" y="390"/>
                  </a:lnTo>
                  <a:lnTo>
                    <a:pt x="403" y="390"/>
                  </a:lnTo>
                  <a:lnTo>
                    <a:pt x="400" y="388"/>
                  </a:lnTo>
                  <a:lnTo>
                    <a:pt x="403" y="388"/>
                  </a:lnTo>
                  <a:lnTo>
                    <a:pt x="405" y="388"/>
                  </a:lnTo>
                  <a:lnTo>
                    <a:pt x="405" y="386"/>
                  </a:lnTo>
                  <a:lnTo>
                    <a:pt x="403" y="386"/>
                  </a:lnTo>
                  <a:lnTo>
                    <a:pt x="398" y="388"/>
                  </a:lnTo>
                  <a:lnTo>
                    <a:pt x="398" y="386"/>
                  </a:lnTo>
                  <a:lnTo>
                    <a:pt x="398" y="384"/>
                  </a:lnTo>
                  <a:lnTo>
                    <a:pt x="394" y="388"/>
                  </a:lnTo>
                  <a:lnTo>
                    <a:pt x="394" y="388"/>
                  </a:lnTo>
                  <a:lnTo>
                    <a:pt x="396" y="388"/>
                  </a:lnTo>
                  <a:lnTo>
                    <a:pt x="400" y="390"/>
                  </a:lnTo>
                  <a:lnTo>
                    <a:pt x="400" y="390"/>
                  </a:lnTo>
                  <a:lnTo>
                    <a:pt x="398" y="390"/>
                  </a:lnTo>
                  <a:lnTo>
                    <a:pt x="394" y="390"/>
                  </a:lnTo>
                  <a:lnTo>
                    <a:pt x="390" y="392"/>
                  </a:lnTo>
                  <a:lnTo>
                    <a:pt x="384" y="394"/>
                  </a:lnTo>
                  <a:lnTo>
                    <a:pt x="379" y="396"/>
                  </a:lnTo>
                  <a:lnTo>
                    <a:pt x="369" y="400"/>
                  </a:lnTo>
                  <a:lnTo>
                    <a:pt x="365" y="400"/>
                  </a:lnTo>
                  <a:lnTo>
                    <a:pt x="356" y="396"/>
                  </a:lnTo>
                  <a:lnTo>
                    <a:pt x="350" y="394"/>
                  </a:lnTo>
                  <a:lnTo>
                    <a:pt x="344" y="394"/>
                  </a:lnTo>
                  <a:lnTo>
                    <a:pt x="335" y="390"/>
                  </a:lnTo>
                  <a:lnTo>
                    <a:pt x="333" y="388"/>
                  </a:lnTo>
                  <a:lnTo>
                    <a:pt x="331" y="388"/>
                  </a:lnTo>
                  <a:lnTo>
                    <a:pt x="327" y="388"/>
                  </a:lnTo>
                  <a:lnTo>
                    <a:pt x="322" y="386"/>
                  </a:lnTo>
                  <a:lnTo>
                    <a:pt x="320" y="381"/>
                  </a:lnTo>
                  <a:lnTo>
                    <a:pt x="318" y="381"/>
                  </a:lnTo>
                  <a:lnTo>
                    <a:pt x="316" y="381"/>
                  </a:lnTo>
                  <a:lnTo>
                    <a:pt x="310" y="379"/>
                  </a:lnTo>
                  <a:lnTo>
                    <a:pt x="306" y="379"/>
                  </a:lnTo>
                  <a:lnTo>
                    <a:pt x="301" y="375"/>
                  </a:lnTo>
                  <a:lnTo>
                    <a:pt x="297" y="373"/>
                  </a:lnTo>
                  <a:lnTo>
                    <a:pt x="287" y="371"/>
                  </a:lnTo>
                  <a:lnTo>
                    <a:pt x="278" y="367"/>
                  </a:lnTo>
                  <a:lnTo>
                    <a:pt x="274" y="362"/>
                  </a:lnTo>
                  <a:lnTo>
                    <a:pt x="270" y="360"/>
                  </a:lnTo>
                  <a:lnTo>
                    <a:pt x="261" y="352"/>
                  </a:lnTo>
                  <a:lnTo>
                    <a:pt x="259" y="350"/>
                  </a:lnTo>
                  <a:lnTo>
                    <a:pt x="257" y="350"/>
                  </a:lnTo>
                  <a:lnTo>
                    <a:pt x="255" y="352"/>
                  </a:lnTo>
                  <a:lnTo>
                    <a:pt x="253" y="352"/>
                  </a:lnTo>
                  <a:lnTo>
                    <a:pt x="244" y="348"/>
                  </a:lnTo>
                  <a:lnTo>
                    <a:pt x="242" y="348"/>
                  </a:lnTo>
                  <a:lnTo>
                    <a:pt x="238" y="346"/>
                  </a:lnTo>
                  <a:lnTo>
                    <a:pt x="236" y="348"/>
                  </a:lnTo>
                  <a:lnTo>
                    <a:pt x="234" y="346"/>
                  </a:lnTo>
                  <a:lnTo>
                    <a:pt x="230" y="341"/>
                  </a:lnTo>
                  <a:lnTo>
                    <a:pt x="228" y="335"/>
                  </a:lnTo>
                  <a:lnTo>
                    <a:pt x="221" y="331"/>
                  </a:lnTo>
                  <a:lnTo>
                    <a:pt x="217" y="329"/>
                  </a:lnTo>
                  <a:lnTo>
                    <a:pt x="217" y="327"/>
                  </a:lnTo>
                  <a:lnTo>
                    <a:pt x="219" y="325"/>
                  </a:lnTo>
                  <a:lnTo>
                    <a:pt x="217" y="325"/>
                  </a:lnTo>
                  <a:lnTo>
                    <a:pt x="213" y="325"/>
                  </a:lnTo>
                  <a:lnTo>
                    <a:pt x="207" y="325"/>
                  </a:lnTo>
                  <a:lnTo>
                    <a:pt x="204" y="320"/>
                  </a:lnTo>
                  <a:lnTo>
                    <a:pt x="202" y="320"/>
                  </a:lnTo>
                  <a:lnTo>
                    <a:pt x="200" y="320"/>
                  </a:lnTo>
                  <a:lnTo>
                    <a:pt x="198" y="314"/>
                  </a:lnTo>
                  <a:lnTo>
                    <a:pt x="194" y="310"/>
                  </a:lnTo>
                  <a:lnTo>
                    <a:pt x="194" y="308"/>
                  </a:lnTo>
                  <a:lnTo>
                    <a:pt x="192" y="306"/>
                  </a:lnTo>
                  <a:lnTo>
                    <a:pt x="190" y="297"/>
                  </a:lnTo>
                  <a:lnTo>
                    <a:pt x="190" y="295"/>
                  </a:lnTo>
                  <a:lnTo>
                    <a:pt x="192" y="295"/>
                  </a:lnTo>
                  <a:lnTo>
                    <a:pt x="196" y="295"/>
                  </a:lnTo>
                  <a:lnTo>
                    <a:pt x="198" y="293"/>
                  </a:lnTo>
                  <a:lnTo>
                    <a:pt x="196" y="291"/>
                  </a:lnTo>
                  <a:lnTo>
                    <a:pt x="194" y="291"/>
                  </a:lnTo>
                  <a:lnTo>
                    <a:pt x="194" y="287"/>
                  </a:lnTo>
                  <a:lnTo>
                    <a:pt x="198" y="284"/>
                  </a:lnTo>
                  <a:lnTo>
                    <a:pt x="200" y="280"/>
                  </a:lnTo>
                  <a:lnTo>
                    <a:pt x="200" y="276"/>
                  </a:lnTo>
                  <a:lnTo>
                    <a:pt x="196" y="266"/>
                  </a:lnTo>
                  <a:lnTo>
                    <a:pt x="194" y="259"/>
                  </a:lnTo>
                  <a:lnTo>
                    <a:pt x="192" y="257"/>
                  </a:lnTo>
                  <a:lnTo>
                    <a:pt x="194" y="253"/>
                  </a:lnTo>
                  <a:lnTo>
                    <a:pt x="194" y="249"/>
                  </a:lnTo>
                  <a:lnTo>
                    <a:pt x="185" y="240"/>
                  </a:lnTo>
                  <a:lnTo>
                    <a:pt x="185" y="236"/>
                  </a:lnTo>
                  <a:lnTo>
                    <a:pt x="179" y="230"/>
                  </a:lnTo>
                  <a:lnTo>
                    <a:pt x="175" y="221"/>
                  </a:lnTo>
                  <a:lnTo>
                    <a:pt x="169" y="213"/>
                  </a:lnTo>
                  <a:lnTo>
                    <a:pt x="164" y="209"/>
                  </a:lnTo>
                  <a:lnTo>
                    <a:pt x="162" y="207"/>
                  </a:lnTo>
                  <a:lnTo>
                    <a:pt x="162" y="204"/>
                  </a:lnTo>
                  <a:lnTo>
                    <a:pt x="156" y="202"/>
                  </a:lnTo>
                  <a:lnTo>
                    <a:pt x="152" y="200"/>
                  </a:lnTo>
                  <a:lnTo>
                    <a:pt x="152" y="198"/>
                  </a:lnTo>
                  <a:lnTo>
                    <a:pt x="154" y="198"/>
                  </a:lnTo>
                  <a:lnTo>
                    <a:pt x="156" y="194"/>
                  </a:lnTo>
                  <a:lnTo>
                    <a:pt x="154" y="192"/>
                  </a:lnTo>
                  <a:lnTo>
                    <a:pt x="154" y="188"/>
                  </a:lnTo>
                  <a:lnTo>
                    <a:pt x="152" y="185"/>
                  </a:lnTo>
                  <a:lnTo>
                    <a:pt x="150" y="185"/>
                  </a:lnTo>
                  <a:lnTo>
                    <a:pt x="145" y="185"/>
                  </a:lnTo>
                  <a:lnTo>
                    <a:pt x="137" y="179"/>
                  </a:lnTo>
                  <a:lnTo>
                    <a:pt x="135" y="177"/>
                  </a:lnTo>
                  <a:lnTo>
                    <a:pt x="131" y="177"/>
                  </a:lnTo>
                  <a:lnTo>
                    <a:pt x="129" y="173"/>
                  </a:lnTo>
                  <a:lnTo>
                    <a:pt x="126" y="171"/>
                  </a:lnTo>
                  <a:lnTo>
                    <a:pt x="129" y="164"/>
                  </a:lnTo>
                  <a:lnTo>
                    <a:pt x="133" y="160"/>
                  </a:lnTo>
                  <a:lnTo>
                    <a:pt x="135" y="160"/>
                  </a:lnTo>
                  <a:lnTo>
                    <a:pt x="137" y="162"/>
                  </a:lnTo>
                  <a:lnTo>
                    <a:pt x="139" y="160"/>
                  </a:lnTo>
                  <a:lnTo>
                    <a:pt x="139" y="158"/>
                  </a:lnTo>
                  <a:lnTo>
                    <a:pt x="137" y="156"/>
                  </a:lnTo>
                  <a:lnTo>
                    <a:pt x="137" y="158"/>
                  </a:lnTo>
                  <a:lnTo>
                    <a:pt x="133" y="156"/>
                  </a:lnTo>
                  <a:lnTo>
                    <a:pt x="133" y="154"/>
                  </a:lnTo>
                  <a:lnTo>
                    <a:pt x="129" y="147"/>
                  </a:lnTo>
                  <a:lnTo>
                    <a:pt x="126" y="150"/>
                  </a:lnTo>
                  <a:lnTo>
                    <a:pt x="122" y="147"/>
                  </a:lnTo>
                  <a:lnTo>
                    <a:pt x="120" y="145"/>
                  </a:lnTo>
                  <a:lnTo>
                    <a:pt x="122" y="141"/>
                  </a:lnTo>
                  <a:lnTo>
                    <a:pt x="120" y="141"/>
                  </a:lnTo>
                  <a:lnTo>
                    <a:pt x="118" y="141"/>
                  </a:lnTo>
                  <a:lnTo>
                    <a:pt x="110" y="135"/>
                  </a:lnTo>
                  <a:lnTo>
                    <a:pt x="110" y="129"/>
                  </a:lnTo>
                  <a:lnTo>
                    <a:pt x="112" y="126"/>
                  </a:lnTo>
                  <a:lnTo>
                    <a:pt x="112" y="122"/>
                  </a:lnTo>
                  <a:lnTo>
                    <a:pt x="110" y="120"/>
                  </a:lnTo>
                  <a:lnTo>
                    <a:pt x="105" y="122"/>
                  </a:lnTo>
                  <a:lnTo>
                    <a:pt x="105" y="120"/>
                  </a:lnTo>
                  <a:lnTo>
                    <a:pt x="103" y="120"/>
                  </a:lnTo>
                  <a:lnTo>
                    <a:pt x="101" y="118"/>
                  </a:lnTo>
                  <a:lnTo>
                    <a:pt x="99" y="116"/>
                  </a:lnTo>
                  <a:lnTo>
                    <a:pt x="97" y="112"/>
                  </a:lnTo>
                  <a:lnTo>
                    <a:pt x="95" y="107"/>
                  </a:lnTo>
                  <a:lnTo>
                    <a:pt x="93" y="107"/>
                  </a:lnTo>
                  <a:lnTo>
                    <a:pt x="91" y="105"/>
                  </a:lnTo>
                  <a:lnTo>
                    <a:pt x="91" y="101"/>
                  </a:lnTo>
                  <a:lnTo>
                    <a:pt x="91" y="97"/>
                  </a:lnTo>
                  <a:lnTo>
                    <a:pt x="86" y="97"/>
                  </a:lnTo>
                  <a:lnTo>
                    <a:pt x="84" y="91"/>
                  </a:lnTo>
                  <a:lnTo>
                    <a:pt x="84" y="88"/>
                  </a:lnTo>
                  <a:lnTo>
                    <a:pt x="82" y="88"/>
                  </a:lnTo>
                  <a:lnTo>
                    <a:pt x="80" y="84"/>
                  </a:lnTo>
                  <a:lnTo>
                    <a:pt x="82" y="84"/>
                  </a:lnTo>
                  <a:lnTo>
                    <a:pt x="82" y="82"/>
                  </a:lnTo>
                  <a:lnTo>
                    <a:pt x="78" y="74"/>
                  </a:lnTo>
                  <a:lnTo>
                    <a:pt x="76" y="72"/>
                  </a:lnTo>
                  <a:lnTo>
                    <a:pt x="76" y="67"/>
                  </a:lnTo>
                  <a:lnTo>
                    <a:pt x="76" y="63"/>
                  </a:lnTo>
                  <a:lnTo>
                    <a:pt x="74" y="61"/>
                  </a:lnTo>
                  <a:lnTo>
                    <a:pt x="74" y="53"/>
                  </a:lnTo>
                  <a:lnTo>
                    <a:pt x="72" y="48"/>
                  </a:lnTo>
                  <a:lnTo>
                    <a:pt x="72" y="46"/>
                  </a:lnTo>
                  <a:lnTo>
                    <a:pt x="74" y="42"/>
                  </a:lnTo>
                  <a:lnTo>
                    <a:pt x="74" y="40"/>
                  </a:lnTo>
                  <a:lnTo>
                    <a:pt x="70" y="38"/>
                  </a:lnTo>
                  <a:lnTo>
                    <a:pt x="65" y="38"/>
                  </a:lnTo>
                  <a:lnTo>
                    <a:pt x="65" y="36"/>
                  </a:lnTo>
                  <a:lnTo>
                    <a:pt x="61" y="32"/>
                  </a:lnTo>
                  <a:lnTo>
                    <a:pt x="59" y="34"/>
                  </a:lnTo>
                  <a:lnTo>
                    <a:pt x="57" y="34"/>
                  </a:lnTo>
                  <a:lnTo>
                    <a:pt x="55" y="32"/>
                  </a:lnTo>
                  <a:lnTo>
                    <a:pt x="51" y="27"/>
                  </a:lnTo>
                  <a:lnTo>
                    <a:pt x="44" y="25"/>
                  </a:lnTo>
                  <a:lnTo>
                    <a:pt x="42" y="19"/>
                  </a:lnTo>
                  <a:lnTo>
                    <a:pt x="44" y="25"/>
                  </a:lnTo>
                  <a:lnTo>
                    <a:pt x="44" y="27"/>
                  </a:lnTo>
                  <a:lnTo>
                    <a:pt x="42" y="36"/>
                  </a:lnTo>
                  <a:lnTo>
                    <a:pt x="40" y="40"/>
                  </a:lnTo>
                  <a:lnTo>
                    <a:pt x="42" y="48"/>
                  </a:lnTo>
                  <a:lnTo>
                    <a:pt x="42" y="61"/>
                  </a:lnTo>
                  <a:lnTo>
                    <a:pt x="40" y="65"/>
                  </a:lnTo>
                  <a:lnTo>
                    <a:pt x="42" y="67"/>
                  </a:lnTo>
                  <a:lnTo>
                    <a:pt x="46" y="74"/>
                  </a:lnTo>
                  <a:lnTo>
                    <a:pt x="46" y="78"/>
                  </a:lnTo>
                  <a:lnTo>
                    <a:pt x="48" y="78"/>
                  </a:lnTo>
                  <a:lnTo>
                    <a:pt x="48" y="80"/>
                  </a:lnTo>
                  <a:lnTo>
                    <a:pt x="55" y="84"/>
                  </a:lnTo>
                  <a:lnTo>
                    <a:pt x="57" y="88"/>
                  </a:lnTo>
                  <a:lnTo>
                    <a:pt x="55" y="93"/>
                  </a:lnTo>
                  <a:lnTo>
                    <a:pt x="57" y="95"/>
                  </a:lnTo>
                  <a:lnTo>
                    <a:pt x="59" y="97"/>
                  </a:lnTo>
                  <a:lnTo>
                    <a:pt x="63" y="99"/>
                  </a:lnTo>
                  <a:lnTo>
                    <a:pt x="63" y="103"/>
                  </a:lnTo>
                  <a:lnTo>
                    <a:pt x="65" y="105"/>
                  </a:lnTo>
                  <a:lnTo>
                    <a:pt x="67" y="105"/>
                  </a:lnTo>
                  <a:lnTo>
                    <a:pt x="70" y="112"/>
                  </a:lnTo>
                  <a:lnTo>
                    <a:pt x="70" y="116"/>
                  </a:lnTo>
                  <a:lnTo>
                    <a:pt x="70" y="120"/>
                  </a:lnTo>
                  <a:lnTo>
                    <a:pt x="74" y="124"/>
                  </a:lnTo>
                  <a:lnTo>
                    <a:pt x="76" y="124"/>
                  </a:lnTo>
                  <a:lnTo>
                    <a:pt x="78" y="131"/>
                  </a:lnTo>
                  <a:lnTo>
                    <a:pt x="80" y="137"/>
                  </a:lnTo>
                  <a:lnTo>
                    <a:pt x="82" y="137"/>
                  </a:lnTo>
                  <a:lnTo>
                    <a:pt x="82" y="139"/>
                  </a:lnTo>
                  <a:lnTo>
                    <a:pt x="82" y="143"/>
                  </a:lnTo>
                  <a:lnTo>
                    <a:pt x="82" y="145"/>
                  </a:lnTo>
                  <a:lnTo>
                    <a:pt x="84" y="152"/>
                  </a:lnTo>
                  <a:lnTo>
                    <a:pt x="86" y="150"/>
                  </a:lnTo>
                  <a:lnTo>
                    <a:pt x="86" y="147"/>
                  </a:lnTo>
                  <a:lnTo>
                    <a:pt x="86" y="145"/>
                  </a:lnTo>
                  <a:lnTo>
                    <a:pt x="89" y="145"/>
                  </a:lnTo>
                  <a:lnTo>
                    <a:pt x="89" y="147"/>
                  </a:lnTo>
                  <a:lnTo>
                    <a:pt x="91" y="152"/>
                  </a:lnTo>
                  <a:lnTo>
                    <a:pt x="93" y="160"/>
                  </a:lnTo>
                  <a:lnTo>
                    <a:pt x="93" y="162"/>
                  </a:lnTo>
                  <a:lnTo>
                    <a:pt x="93" y="169"/>
                  </a:lnTo>
                  <a:lnTo>
                    <a:pt x="93" y="171"/>
                  </a:lnTo>
                  <a:lnTo>
                    <a:pt x="93" y="173"/>
                  </a:lnTo>
                  <a:lnTo>
                    <a:pt x="95" y="177"/>
                  </a:lnTo>
                  <a:lnTo>
                    <a:pt x="95" y="179"/>
                  </a:lnTo>
                  <a:lnTo>
                    <a:pt x="97" y="181"/>
                  </a:lnTo>
                  <a:lnTo>
                    <a:pt x="97" y="183"/>
                  </a:lnTo>
                  <a:lnTo>
                    <a:pt x="97" y="188"/>
                  </a:lnTo>
                  <a:lnTo>
                    <a:pt x="99" y="190"/>
                  </a:lnTo>
                  <a:lnTo>
                    <a:pt x="99" y="194"/>
                  </a:lnTo>
                  <a:lnTo>
                    <a:pt x="97" y="198"/>
                  </a:lnTo>
                  <a:lnTo>
                    <a:pt x="99" y="202"/>
                  </a:lnTo>
                  <a:lnTo>
                    <a:pt x="101" y="207"/>
                  </a:lnTo>
                  <a:lnTo>
                    <a:pt x="105" y="209"/>
                  </a:lnTo>
                  <a:lnTo>
                    <a:pt x="105" y="211"/>
                  </a:lnTo>
                  <a:lnTo>
                    <a:pt x="107" y="209"/>
                  </a:lnTo>
                  <a:lnTo>
                    <a:pt x="107" y="207"/>
                  </a:lnTo>
                  <a:lnTo>
                    <a:pt x="107" y="207"/>
                  </a:lnTo>
                  <a:lnTo>
                    <a:pt x="110" y="207"/>
                  </a:lnTo>
                  <a:lnTo>
                    <a:pt x="112" y="209"/>
                  </a:lnTo>
                  <a:lnTo>
                    <a:pt x="114" y="213"/>
                  </a:lnTo>
                  <a:lnTo>
                    <a:pt x="116" y="213"/>
                  </a:lnTo>
                  <a:lnTo>
                    <a:pt x="118" y="217"/>
                  </a:lnTo>
                  <a:lnTo>
                    <a:pt x="120" y="219"/>
                  </a:lnTo>
                  <a:lnTo>
                    <a:pt x="120" y="223"/>
                  </a:lnTo>
                  <a:lnTo>
                    <a:pt x="122" y="225"/>
                  </a:lnTo>
                  <a:lnTo>
                    <a:pt x="122" y="230"/>
                  </a:lnTo>
                  <a:lnTo>
                    <a:pt x="118" y="236"/>
                  </a:lnTo>
                  <a:lnTo>
                    <a:pt x="114" y="238"/>
                  </a:lnTo>
                  <a:lnTo>
                    <a:pt x="110" y="238"/>
                  </a:lnTo>
                  <a:lnTo>
                    <a:pt x="110" y="234"/>
                  </a:lnTo>
                  <a:lnTo>
                    <a:pt x="107" y="230"/>
                  </a:lnTo>
                  <a:lnTo>
                    <a:pt x="105" y="228"/>
                  </a:lnTo>
                  <a:lnTo>
                    <a:pt x="105" y="223"/>
                  </a:lnTo>
                  <a:lnTo>
                    <a:pt x="103" y="219"/>
                  </a:lnTo>
                  <a:lnTo>
                    <a:pt x="99" y="219"/>
                  </a:lnTo>
                  <a:lnTo>
                    <a:pt x="97" y="217"/>
                  </a:lnTo>
                  <a:lnTo>
                    <a:pt x="95" y="213"/>
                  </a:lnTo>
                  <a:lnTo>
                    <a:pt x="93" y="213"/>
                  </a:lnTo>
                  <a:lnTo>
                    <a:pt x="84" y="202"/>
                  </a:lnTo>
                  <a:lnTo>
                    <a:pt x="82" y="198"/>
                  </a:lnTo>
                  <a:lnTo>
                    <a:pt x="78" y="198"/>
                  </a:lnTo>
                  <a:lnTo>
                    <a:pt x="78" y="196"/>
                  </a:lnTo>
                  <a:lnTo>
                    <a:pt x="76" y="196"/>
                  </a:lnTo>
                  <a:lnTo>
                    <a:pt x="72" y="192"/>
                  </a:lnTo>
                  <a:lnTo>
                    <a:pt x="72" y="190"/>
                  </a:lnTo>
                  <a:lnTo>
                    <a:pt x="74" y="183"/>
                  </a:lnTo>
                  <a:lnTo>
                    <a:pt x="76" y="177"/>
                  </a:lnTo>
                  <a:lnTo>
                    <a:pt x="76" y="169"/>
                  </a:lnTo>
                  <a:lnTo>
                    <a:pt x="72" y="162"/>
                  </a:lnTo>
                  <a:lnTo>
                    <a:pt x="70" y="158"/>
                  </a:lnTo>
                  <a:lnTo>
                    <a:pt x="67" y="160"/>
                  </a:lnTo>
                  <a:lnTo>
                    <a:pt x="65" y="158"/>
                  </a:lnTo>
                  <a:lnTo>
                    <a:pt x="59" y="152"/>
                  </a:lnTo>
                  <a:lnTo>
                    <a:pt x="57" y="145"/>
                  </a:lnTo>
                  <a:lnTo>
                    <a:pt x="59" y="141"/>
                  </a:lnTo>
                  <a:lnTo>
                    <a:pt x="57" y="141"/>
                  </a:lnTo>
                  <a:lnTo>
                    <a:pt x="55" y="145"/>
                  </a:lnTo>
                  <a:lnTo>
                    <a:pt x="51" y="145"/>
                  </a:lnTo>
                  <a:lnTo>
                    <a:pt x="48" y="147"/>
                  </a:lnTo>
                  <a:lnTo>
                    <a:pt x="46" y="143"/>
                  </a:lnTo>
                  <a:lnTo>
                    <a:pt x="48" y="143"/>
                  </a:lnTo>
                  <a:lnTo>
                    <a:pt x="46" y="141"/>
                  </a:lnTo>
                  <a:lnTo>
                    <a:pt x="42" y="141"/>
                  </a:lnTo>
                  <a:lnTo>
                    <a:pt x="42" y="139"/>
                  </a:lnTo>
                  <a:lnTo>
                    <a:pt x="38" y="137"/>
                  </a:lnTo>
                  <a:lnTo>
                    <a:pt x="34" y="137"/>
                  </a:lnTo>
                  <a:lnTo>
                    <a:pt x="34" y="133"/>
                  </a:lnTo>
                  <a:lnTo>
                    <a:pt x="32" y="129"/>
                  </a:lnTo>
                  <a:lnTo>
                    <a:pt x="30" y="126"/>
                  </a:lnTo>
                  <a:lnTo>
                    <a:pt x="25" y="122"/>
                  </a:lnTo>
                  <a:lnTo>
                    <a:pt x="25" y="120"/>
                  </a:lnTo>
                  <a:lnTo>
                    <a:pt x="32" y="120"/>
                  </a:lnTo>
                  <a:lnTo>
                    <a:pt x="34" y="122"/>
                  </a:lnTo>
                  <a:lnTo>
                    <a:pt x="38" y="122"/>
                  </a:lnTo>
                  <a:lnTo>
                    <a:pt x="42" y="124"/>
                  </a:lnTo>
                  <a:lnTo>
                    <a:pt x="42" y="122"/>
                  </a:lnTo>
                  <a:lnTo>
                    <a:pt x="44" y="120"/>
                  </a:lnTo>
                  <a:lnTo>
                    <a:pt x="40" y="118"/>
                  </a:lnTo>
                  <a:lnTo>
                    <a:pt x="40" y="118"/>
                  </a:lnTo>
                  <a:lnTo>
                    <a:pt x="42" y="116"/>
                  </a:lnTo>
                  <a:lnTo>
                    <a:pt x="44" y="116"/>
                  </a:lnTo>
                  <a:lnTo>
                    <a:pt x="44" y="114"/>
                  </a:lnTo>
                  <a:lnTo>
                    <a:pt x="44" y="112"/>
                  </a:lnTo>
                  <a:lnTo>
                    <a:pt x="44" y="110"/>
                  </a:lnTo>
                  <a:lnTo>
                    <a:pt x="46" y="105"/>
                  </a:lnTo>
                  <a:lnTo>
                    <a:pt x="44" y="101"/>
                  </a:lnTo>
                  <a:lnTo>
                    <a:pt x="42" y="101"/>
                  </a:lnTo>
                  <a:lnTo>
                    <a:pt x="40" y="95"/>
                  </a:lnTo>
                  <a:lnTo>
                    <a:pt x="36" y="91"/>
                  </a:lnTo>
                  <a:lnTo>
                    <a:pt x="34" y="86"/>
                  </a:lnTo>
                  <a:lnTo>
                    <a:pt x="32" y="82"/>
                  </a:lnTo>
                  <a:lnTo>
                    <a:pt x="25" y="78"/>
                  </a:lnTo>
                  <a:lnTo>
                    <a:pt x="23" y="78"/>
                  </a:lnTo>
                  <a:lnTo>
                    <a:pt x="19" y="74"/>
                  </a:lnTo>
                  <a:lnTo>
                    <a:pt x="19" y="70"/>
                  </a:lnTo>
                  <a:lnTo>
                    <a:pt x="19" y="63"/>
                  </a:lnTo>
                  <a:lnTo>
                    <a:pt x="17" y="59"/>
                  </a:lnTo>
                  <a:lnTo>
                    <a:pt x="15" y="57"/>
                  </a:lnTo>
                  <a:lnTo>
                    <a:pt x="15" y="53"/>
                  </a:lnTo>
                  <a:lnTo>
                    <a:pt x="17" y="53"/>
                  </a:lnTo>
                  <a:lnTo>
                    <a:pt x="15" y="48"/>
                  </a:lnTo>
                  <a:lnTo>
                    <a:pt x="11" y="44"/>
                  </a:lnTo>
                  <a:lnTo>
                    <a:pt x="11" y="42"/>
                  </a:lnTo>
                  <a:lnTo>
                    <a:pt x="13" y="40"/>
                  </a:lnTo>
                  <a:lnTo>
                    <a:pt x="13" y="38"/>
                  </a:lnTo>
                  <a:lnTo>
                    <a:pt x="6" y="32"/>
                  </a:lnTo>
                  <a:lnTo>
                    <a:pt x="4" y="27"/>
                  </a:lnTo>
                  <a:lnTo>
                    <a:pt x="6" y="25"/>
                  </a:lnTo>
                  <a:lnTo>
                    <a:pt x="6" y="23"/>
                  </a:lnTo>
                  <a:lnTo>
                    <a:pt x="4" y="21"/>
                  </a:lnTo>
                  <a:lnTo>
                    <a:pt x="2" y="17"/>
                  </a:lnTo>
                  <a:lnTo>
                    <a:pt x="0" y="6"/>
                  </a:lnTo>
                  <a:lnTo>
                    <a:pt x="0" y="2"/>
                  </a:lnTo>
                  <a:lnTo>
                    <a:pt x="0" y="2"/>
                  </a:lnTo>
                  <a:close/>
                  <a:moveTo>
                    <a:pt x="103" y="194"/>
                  </a:moveTo>
                  <a:lnTo>
                    <a:pt x="105" y="192"/>
                  </a:lnTo>
                  <a:lnTo>
                    <a:pt x="103" y="188"/>
                  </a:lnTo>
                  <a:lnTo>
                    <a:pt x="101" y="185"/>
                  </a:lnTo>
                  <a:lnTo>
                    <a:pt x="101" y="188"/>
                  </a:lnTo>
                  <a:lnTo>
                    <a:pt x="101" y="190"/>
                  </a:lnTo>
                  <a:lnTo>
                    <a:pt x="103" y="194"/>
                  </a:lnTo>
                  <a:lnTo>
                    <a:pt x="103" y="194"/>
                  </a:lnTo>
                  <a:close/>
                  <a:moveTo>
                    <a:pt x="105" y="202"/>
                  </a:moveTo>
                  <a:lnTo>
                    <a:pt x="105" y="204"/>
                  </a:lnTo>
                  <a:lnTo>
                    <a:pt x="107" y="204"/>
                  </a:lnTo>
                  <a:lnTo>
                    <a:pt x="107" y="202"/>
                  </a:lnTo>
                  <a:lnTo>
                    <a:pt x="105" y="202"/>
                  </a:lnTo>
                  <a:lnTo>
                    <a:pt x="105" y="202"/>
                  </a:lnTo>
                  <a:close/>
                  <a:moveTo>
                    <a:pt x="360" y="196"/>
                  </a:moveTo>
                  <a:lnTo>
                    <a:pt x="363" y="196"/>
                  </a:lnTo>
                  <a:lnTo>
                    <a:pt x="363" y="194"/>
                  </a:lnTo>
                  <a:lnTo>
                    <a:pt x="363" y="194"/>
                  </a:lnTo>
                  <a:lnTo>
                    <a:pt x="360" y="196"/>
                  </a:lnTo>
                  <a:lnTo>
                    <a:pt x="360" y="196"/>
                  </a:lnTo>
                  <a:close/>
                  <a:moveTo>
                    <a:pt x="360" y="200"/>
                  </a:moveTo>
                  <a:lnTo>
                    <a:pt x="360" y="202"/>
                  </a:lnTo>
                  <a:lnTo>
                    <a:pt x="363" y="198"/>
                  </a:lnTo>
                  <a:lnTo>
                    <a:pt x="360" y="198"/>
                  </a:lnTo>
                  <a:lnTo>
                    <a:pt x="360" y="200"/>
                  </a:lnTo>
                  <a:lnTo>
                    <a:pt x="360" y="200"/>
                  </a:lnTo>
                  <a:close/>
                  <a:moveTo>
                    <a:pt x="358" y="209"/>
                  </a:moveTo>
                  <a:lnTo>
                    <a:pt x="360" y="207"/>
                  </a:lnTo>
                  <a:lnTo>
                    <a:pt x="360" y="202"/>
                  </a:lnTo>
                  <a:lnTo>
                    <a:pt x="358" y="209"/>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76" name="Freeform 187">
              <a:extLst>
                <a:ext uri="{FF2B5EF4-FFF2-40B4-BE49-F238E27FC236}">
                  <a16:creationId xmlns:a16="http://schemas.microsoft.com/office/drawing/2014/main" id="{456E3EED-7C26-46AB-BDF1-B588A4D3AC14}"/>
                </a:ext>
              </a:extLst>
            </p:cNvPr>
            <p:cNvSpPr>
              <a:spLocks noEditPoints="1"/>
            </p:cNvSpPr>
            <p:nvPr/>
          </p:nvSpPr>
          <p:spPr bwMode="auto">
            <a:xfrm>
              <a:off x="3111048" y="3371505"/>
              <a:ext cx="628770" cy="619289"/>
            </a:xfrm>
            <a:custGeom>
              <a:avLst/>
              <a:gdLst>
                <a:gd name="T0" fmla="*/ 466 w 780"/>
                <a:gd name="T1" fmla="*/ 110 h 818"/>
                <a:gd name="T2" fmla="*/ 470 w 780"/>
                <a:gd name="T3" fmla="*/ 106 h 818"/>
                <a:gd name="T4" fmla="*/ 475 w 780"/>
                <a:gd name="T5" fmla="*/ 106 h 818"/>
                <a:gd name="T6" fmla="*/ 491 w 780"/>
                <a:gd name="T7" fmla="*/ 108 h 818"/>
                <a:gd name="T8" fmla="*/ 470 w 780"/>
                <a:gd name="T9" fmla="*/ 68 h 818"/>
                <a:gd name="T10" fmla="*/ 430 w 780"/>
                <a:gd name="T11" fmla="*/ 47 h 818"/>
                <a:gd name="T12" fmla="*/ 399 w 780"/>
                <a:gd name="T13" fmla="*/ 68 h 818"/>
                <a:gd name="T14" fmla="*/ 357 w 780"/>
                <a:gd name="T15" fmla="*/ 57 h 818"/>
                <a:gd name="T16" fmla="*/ 333 w 780"/>
                <a:gd name="T17" fmla="*/ 68 h 818"/>
                <a:gd name="T18" fmla="*/ 287 w 780"/>
                <a:gd name="T19" fmla="*/ 70 h 818"/>
                <a:gd name="T20" fmla="*/ 283 w 780"/>
                <a:gd name="T21" fmla="*/ 21 h 818"/>
                <a:gd name="T22" fmla="*/ 253 w 780"/>
                <a:gd name="T23" fmla="*/ 15 h 818"/>
                <a:gd name="T24" fmla="*/ 186 w 780"/>
                <a:gd name="T25" fmla="*/ 28 h 818"/>
                <a:gd name="T26" fmla="*/ 180 w 780"/>
                <a:gd name="T27" fmla="*/ 80 h 818"/>
                <a:gd name="T28" fmla="*/ 118 w 780"/>
                <a:gd name="T29" fmla="*/ 72 h 818"/>
                <a:gd name="T30" fmla="*/ 76 w 780"/>
                <a:gd name="T31" fmla="*/ 101 h 818"/>
                <a:gd name="T32" fmla="*/ 66 w 780"/>
                <a:gd name="T33" fmla="*/ 194 h 818"/>
                <a:gd name="T34" fmla="*/ 13 w 780"/>
                <a:gd name="T35" fmla="*/ 230 h 818"/>
                <a:gd name="T36" fmla="*/ 17 w 780"/>
                <a:gd name="T37" fmla="*/ 293 h 818"/>
                <a:gd name="T38" fmla="*/ 70 w 780"/>
                <a:gd name="T39" fmla="*/ 327 h 818"/>
                <a:gd name="T40" fmla="*/ 120 w 780"/>
                <a:gd name="T41" fmla="*/ 327 h 818"/>
                <a:gd name="T42" fmla="*/ 173 w 780"/>
                <a:gd name="T43" fmla="*/ 333 h 818"/>
                <a:gd name="T44" fmla="*/ 239 w 780"/>
                <a:gd name="T45" fmla="*/ 375 h 818"/>
                <a:gd name="T46" fmla="*/ 316 w 780"/>
                <a:gd name="T47" fmla="*/ 451 h 818"/>
                <a:gd name="T48" fmla="*/ 335 w 780"/>
                <a:gd name="T49" fmla="*/ 555 h 818"/>
                <a:gd name="T50" fmla="*/ 401 w 780"/>
                <a:gd name="T51" fmla="*/ 597 h 818"/>
                <a:gd name="T52" fmla="*/ 422 w 780"/>
                <a:gd name="T53" fmla="*/ 645 h 818"/>
                <a:gd name="T54" fmla="*/ 386 w 780"/>
                <a:gd name="T55" fmla="*/ 692 h 818"/>
                <a:gd name="T56" fmla="*/ 354 w 780"/>
                <a:gd name="T57" fmla="*/ 738 h 818"/>
                <a:gd name="T58" fmla="*/ 413 w 780"/>
                <a:gd name="T59" fmla="*/ 765 h 818"/>
                <a:gd name="T60" fmla="*/ 445 w 780"/>
                <a:gd name="T61" fmla="*/ 818 h 818"/>
                <a:gd name="T62" fmla="*/ 470 w 780"/>
                <a:gd name="T63" fmla="*/ 761 h 818"/>
                <a:gd name="T64" fmla="*/ 485 w 780"/>
                <a:gd name="T65" fmla="*/ 740 h 818"/>
                <a:gd name="T66" fmla="*/ 468 w 780"/>
                <a:gd name="T67" fmla="*/ 774 h 818"/>
                <a:gd name="T68" fmla="*/ 521 w 780"/>
                <a:gd name="T69" fmla="*/ 692 h 818"/>
                <a:gd name="T70" fmla="*/ 519 w 780"/>
                <a:gd name="T71" fmla="*/ 647 h 818"/>
                <a:gd name="T72" fmla="*/ 544 w 780"/>
                <a:gd name="T73" fmla="*/ 616 h 818"/>
                <a:gd name="T74" fmla="*/ 597 w 780"/>
                <a:gd name="T75" fmla="*/ 580 h 818"/>
                <a:gd name="T76" fmla="*/ 612 w 780"/>
                <a:gd name="T77" fmla="*/ 576 h 818"/>
                <a:gd name="T78" fmla="*/ 650 w 780"/>
                <a:gd name="T79" fmla="*/ 569 h 818"/>
                <a:gd name="T80" fmla="*/ 677 w 780"/>
                <a:gd name="T81" fmla="*/ 525 h 818"/>
                <a:gd name="T82" fmla="*/ 700 w 780"/>
                <a:gd name="T83" fmla="*/ 443 h 818"/>
                <a:gd name="T84" fmla="*/ 702 w 780"/>
                <a:gd name="T85" fmla="*/ 373 h 818"/>
                <a:gd name="T86" fmla="*/ 706 w 780"/>
                <a:gd name="T87" fmla="*/ 369 h 818"/>
                <a:gd name="T88" fmla="*/ 753 w 780"/>
                <a:gd name="T89" fmla="*/ 312 h 818"/>
                <a:gd name="T90" fmla="*/ 770 w 780"/>
                <a:gd name="T91" fmla="*/ 226 h 818"/>
                <a:gd name="T92" fmla="*/ 696 w 780"/>
                <a:gd name="T93" fmla="*/ 173 h 818"/>
                <a:gd name="T94" fmla="*/ 639 w 780"/>
                <a:gd name="T95" fmla="*/ 163 h 818"/>
                <a:gd name="T96" fmla="*/ 603 w 780"/>
                <a:gd name="T97" fmla="*/ 158 h 818"/>
                <a:gd name="T98" fmla="*/ 586 w 780"/>
                <a:gd name="T99" fmla="*/ 167 h 818"/>
                <a:gd name="T100" fmla="*/ 565 w 780"/>
                <a:gd name="T101" fmla="*/ 137 h 818"/>
                <a:gd name="T102" fmla="*/ 534 w 780"/>
                <a:gd name="T103" fmla="*/ 125 h 818"/>
                <a:gd name="T104" fmla="*/ 491 w 780"/>
                <a:gd name="T105" fmla="*/ 152 h 818"/>
                <a:gd name="T106" fmla="*/ 487 w 780"/>
                <a:gd name="T107" fmla="*/ 146 h 818"/>
                <a:gd name="T108" fmla="*/ 489 w 780"/>
                <a:gd name="T109" fmla="*/ 142 h 818"/>
                <a:gd name="T110" fmla="*/ 479 w 780"/>
                <a:gd name="T111" fmla="*/ 110 h 818"/>
                <a:gd name="T112" fmla="*/ 449 w 780"/>
                <a:gd name="T113" fmla="*/ 131 h 818"/>
                <a:gd name="T114" fmla="*/ 456 w 780"/>
                <a:gd name="T115" fmla="*/ 106 h 818"/>
                <a:gd name="T116" fmla="*/ 468 w 780"/>
                <a:gd name="T117" fmla="*/ 68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0" h="818">
                  <a:moveTo>
                    <a:pt x="458" y="120"/>
                  </a:moveTo>
                  <a:lnTo>
                    <a:pt x="458" y="118"/>
                  </a:lnTo>
                  <a:lnTo>
                    <a:pt x="462" y="116"/>
                  </a:lnTo>
                  <a:lnTo>
                    <a:pt x="462" y="116"/>
                  </a:lnTo>
                  <a:lnTo>
                    <a:pt x="462" y="120"/>
                  </a:lnTo>
                  <a:lnTo>
                    <a:pt x="458" y="120"/>
                  </a:lnTo>
                  <a:lnTo>
                    <a:pt x="458" y="120"/>
                  </a:lnTo>
                  <a:lnTo>
                    <a:pt x="458" y="120"/>
                  </a:lnTo>
                  <a:close/>
                  <a:moveTo>
                    <a:pt x="453" y="120"/>
                  </a:moveTo>
                  <a:lnTo>
                    <a:pt x="456" y="120"/>
                  </a:lnTo>
                  <a:lnTo>
                    <a:pt x="456" y="118"/>
                  </a:lnTo>
                  <a:lnTo>
                    <a:pt x="460" y="114"/>
                  </a:lnTo>
                  <a:lnTo>
                    <a:pt x="462" y="114"/>
                  </a:lnTo>
                  <a:lnTo>
                    <a:pt x="466" y="110"/>
                  </a:lnTo>
                  <a:lnTo>
                    <a:pt x="464" y="108"/>
                  </a:lnTo>
                  <a:lnTo>
                    <a:pt x="462" y="110"/>
                  </a:lnTo>
                  <a:lnTo>
                    <a:pt x="462" y="110"/>
                  </a:lnTo>
                  <a:lnTo>
                    <a:pt x="460" y="110"/>
                  </a:lnTo>
                  <a:lnTo>
                    <a:pt x="456" y="114"/>
                  </a:lnTo>
                  <a:lnTo>
                    <a:pt x="453" y="120"/>
                  </a:lnTo>
                  <a:lnTo>
                    <a:pt x="453" y="120"/>
                  </a:lnTo>
                  <a:close/>
                  <a:moveTo>
                    <a:pt x="470" y="106"/>
                  </a:moveTo>
                  <a:lnTo>
                    <a:pt x="470" y="104"/>
                  </a:lnTo>
                  <a:lnTo>
                    <a:pt x="468" y="104"/>
                  </a:lnTo>
                  <a:lnTo>
                    <a:pt x="466" y="106"/>
                  </a:lnTo>
                  <a:lnTo>
                    <a:pt x="468" y="108"/>
                  </a:lnTo>
                  <a:lnTo>
                    <a:pt x="470" y="108"/>
                  </a:lnTo>
                  <a:lnTo>
                    <a:pt x="470" y="106"/>
                  </a:lnTo>
                  <a:lnTo>
                    <a:pt x="470" y="106"/>
                  </a:lnTo>
                  <a:close/>
                  <a:moveTo>
                    <a:pt x="470" y="101"/>
                  </a:moveTo>
                  <a:lnTo>
                    <a:pt x="470" y="97"/>
                  </a:lnTo>
                  <a:lnTo>
                    <a:pt x="472" y="95"/>
                  </a:lnTo>
                  <a:lnTo>
                    <a:pt x="475" y="95"/>
                  </a:lnTo>
                  <a:lnTo>
                    <a:pt x="477" y="93"/>
                  </a:lnTo>
                  <a:lnTo>
                    <a:pt x="479" y="93"/>
                  </a:lnTo>
                  <a:lnTo>
                    <a:pt x="477" y="95"/>
                  </a:lnTo>
                  <a:lnTo>
                    <a:pt x="475" y="97"/>
                  </a:lnTo>
                  <a:lnTo>
                    <a:pt x="472" y="99"/>
                  </a:lnTo>
                  <a:lnTo>
                    <a:pt x="470" y="101"/>
                  </a:lnTo>
                  <a:lnTo>
                    <a:pt x="470" y="101"/>
                  </a:lnTo>
                  <a:close/>
                  <a:moveTo>
                    <a:pt x="472" y="104"/>
                  </a:moveTo>
                  <a:lnTo>
                    <a:pt x="475" y="106"/>
                  </a:lnTo>
                  <a:lnTo>
                    <a:pt x="479" y="106"/>
                  </a:lnTo>
                  <a:lnTo>
                    <a:pt x="481" y="106"/>
                  </a:lnTo>
                  <a:lnTo>
                    <a:pt x="483" y="106"/>
                  </a:lnTo>
                  <a:lnTo>
                    <a:pt x="483" y="104"/>
                  </a:lnTo>
                  <a:lnTo>
                    <a:pt x="481" y="101"/>
                  </a:lnTo>
                  <a:lnTo>
                    <a:pt x="475" y="101"/>
                  </a:lnTo>
                  <a:lnTo>
                    <a:pt x="472" y="104"/>
                  </a:lnTo>
                  <a:lnTo>
                    <a:pt x="472" y="104"/>
                  </a:lnTo>
                  <a:lnTo>
                    <a:pt x="472" y="104"/>
                  </a:lnTo>
                  <a:close/>
                  <a:moveTo>
                    <a:pt x="483" y="110"/>
                  </a:moveTo>
                  <a:lnTo>
                    <a:pt x="485" y="108"/>
                  </a:lnTo>
                  <a:lnTo>
                    <a:pt x="487" y="106"/>
                  </a:lnTo>
                  <a:lnTo>
                    <a:pt x="489" y="106"/>
                  </a:lnTo>
                  <a:lnTo>
                    <a:pt x="491" y="108"/>
                  </a:lnTo>
                  <a:lnTo>
                    <a:pt x="491" y="110"/>
                  </a:lnTo>
                  <a:lnTo>
                    <a:pt x="485" y="110"/>
                  </a:lnTo>
                  <a:lnTo>
                    <a:pt x="483" y="110"/>
                  </a:lnTo>
                  <a:lnTo>
                    <a:pt x="483" y="110"/>
                  </a:lnTo>
                  <a:close/>
                  <a:moveTo>
                    <a:pt x="470" y="68"/>
                  </a:moveTo>
                  <a:lnTo>
                    <a:pt x="468" y="66"/>
                  </a:lnTo>
                  <a:lnTo>
                    <a:pt x="466" y="59"/>
                  </a:lnTo>
                  <a:lnTo>
                    <a:pt x="468" y="57"/>
                  </a:lnTo>
                  <a:lnTo>
                    <a:pt x="470" y="59"/>
                  </a:lnTo>
                  <a:lnTo>
                    <a:pt x="472" y="66"/>
                  </a:lnTo>
                  <a:lnTo>
                    <a:pt x="472" y="68"/>
                  </a:lnTo>
                  <a:lnTo>
                    <a:pt x="472" y="68"/>
                  </a:lnTo>
                  <a:lnTo>
                    <a:pt x="470" y="68"/>
                  </a:lnTo>
                  <a:lnTo>
                    <a:pt x="470" y="68"/>
                  </a:lnTo>
                  <a:close/>
                  <a:moveTo>
                    <a:pt x="453" y="28"/>
                  </a:moveTo>
                  <a:lnTo>
                    <a:pt x="451" y="26"/>
                  </a:lnTo>
                  <a:lnTo>
                    <a:pt x="451" y="23"/>
                  </a:lnTo>
                  <a:lnTo>
                    <a:pt x="447" y="17"/>
                  </a:lnTo>
                  <a:lnTo>
                    <a:pt x="447" y="19"/>
                  </a:lnTo>
                  <a:lnTo>
                    <a:pt x="447" y="21"/>
                  </a:lnTo>
                  <a:lnTo>
                    <a:pt x="445" y="23"/>
                  </a:lnTo>
                  <a:lnTo>
                    <a:pt x="441" y="28"/>
                  </a:lnTo>
                  <a:lnTo>
                    <a:pt x="441" y="28"/>
                  </a:lnTo>
                  <a:lnTo>
                    <a:pt x="441" y="28"/>
                  </a:lnTo>
                  <a:lnTo>
                    <a:pt x="439" y="30"/>
                  </a:lnTo>
                  <a:lnTo>
                    <a:pt x="435" y="36"/>
                  </a:lnTo>
                  <a:lnTo>
                    <a:pt x="430" y="42"/>
                  </a:lnTo>
                  <a:lnTo>
                    <a:pt x="430" y="47"/>
                  </a:lnTo>
                  <a:lnTo>
                    <a:pt x="426" y="55"/>
                  </a:lnTo>
                  <a:lnTo>
                    <a:pt x="422" y="59"/>
                  </a:lnTo>
                  <a:lnTo>
                    <a:pt x="420" y="64"/>
                  </a:lnTo>
                  <a:lnTo>
                    <a:pt x="416" y="66"/>
                  </a:lnTo>
                  <a:lnTo>
                    <a:pt x="413" y="66"/>
                  </a:lnTo>
                  <a:lnTo>
                    <a:pt x="413" y="70"/>
                  </a:lnTo>
                  <a:lnTo>
                    <a:pt x="409" y="72"/>
                  </a:lnTo>
                  <a:lnTo>
                    <a:pt x="407" y="72"/>
                  </a:lnTo>
                  <a:lnTo>
                    <a:pt x="407" y="66"/>
                  </a:lnTo>
                  <a:lnTo>
                    <a:pt x="407" y="66"/>
                  </a:lnTo>
                  <a:lnTo>
                    <a:pt x="405" y="64"/>
                  </a:lnTo>
                  <a:lnTo>
                    <a:pt x="403" y="64"/>
                  </a:lnTo>
                  <a:lnTo>
                    <a:pt x="401" y="66"/>
                  </a:lnTo>
                  <a:lnTo>
                    <a:pt x="399" y="68"/>
                  </a:lnTo>
                  <a:lnTo>
                    <a:pt x="394" y="66"/>
                  </a:lnTo>
                  <a:lnTo>
                    <a:pt x="392" y="64"/>
                  </a:lnTo>
                  <a:lnTo>
                    <a:pt x="392" y="61"/>
                  </a:lnTo>
                  <a:lnTo>
                    <a:pt x="390" y="61"/>
                  </a:lnTo>
                  <a:lnTo>
                    <a:pt x="390" y="57"/>
                  </a:lnTo>
                  <a:lnTo>
                    <a:pt x="390" y="55"/>
                  </a:lnTo>
                  <a:lnTo>
                    <a:pt x="386" y="55"/>
                  </a:lnTo>
                  <a:lnTo>
                    <a:pt x="382" y="51"/>
                  </a:lnTo>
                  <a:lnTo>
                    <a:pt x="378" y="51"/>
                  </a:lnTo>
                  <a:lnTo>
                    <a:pt x="373" y="53"/>
                  </a:lnTo>
                  <a:lnTo>
                    <a:pt x="365" y="53"/>
                  </a:lnTo>
                  <a:lnTo>
                    <a:pt x="361" y="53"/>
                  </a:lnTo>
                  <a:lnTo>
                    <a:pt x="357" y="55"/>
                  </a:lnTo>
                  <a:lnTo>
                    <a:pt x="357" y="57"/>
                  </a:lnTo>
                  <a:lnTo>
                    <a:pt x="361" y="61"/>
                  </a:lnTo>
                  <a:lnTo>
                    <a:pt x="361" y="64"/>
                  </a:lnTo>
                  <a:lnTo>
                    <a:pt x="363" y="68"/>
                  </a:lnTo>
                  <a:lnTo>
                    <a:pt x="363" y="70"/>
                  </a:lnTo>
                  <a:lnTo>
                    <a:pt x="359" y="70"/>
                  </a:lnTo>
                  <a:lnTo>
                    <a:pt x="354" y="68"/>
                  </a:lnTo>
                  <a:lnTo>
                    <a:pt x="352" y="68"/>
                  </a:lnTo>
                  <a:lnTo>
                    <a:pt x="350" y="68"/>
                  </a:lnTo>
                  <a:lnTo>
                    <a:pt x="350" y="68"/>
                  </a:lnTo>
                  <a:lnTo>
                    <a:pt x="350" y="68"/>
                  </a:lnTo>
                  <a:lnTo>
                    <a:pt x="344" y="68"/>
                  </a:lnTo>
                  <a:lnTo>
                    <a:pt x="340" y="68"/>
                  </a:lnTo>
                  <a:lnTo>
                    <a:pt x="340" y="66"/>
                  </a:lnTo>
                  <a:lnTo>
                    <a:pt x="333" y="68"/>
                  </a:lnTo>
                  <a:lnTo>
                    <a:pt x="329" y="68"/>
                  </a:lnTo>
                  <a:lnTo>
                    <a:pt x="327" y="74"/>
                  </a:lnTo>
                  <a:lnTo>
                    <a:pt x="319" y="74"/>
                  </a:lnTo>
                  <a:lnTo>
                    <a:pt x="314" y="76"/>
                  </a:lnTo>
                  <a:lnTo>
                    <a:pt x="314" y="78"/>
                  </a:lnTo>
                  <a:lnTo>
                    <a:pt x="310" y="80"/>
                  </a:lnTo>
                  <a:lnTo>
                    <a:pt x="306" y="80"/>
                  </a:lnTo>
                  <a:lnTo>
                    <a:pt x="306" y="80"/>
                  </a:lnTo>
                  <a:lnTo>
                    <a:pt x="304" y="80"/>
                  </a:lnTo>
                  <a:lnTo>
                    <a:pt x="302" y="85"/>
                  </a:lnTo>
                  <a:lnTo>
                    <a:pt x="298" y="82"/>
                  </a:lnTo>
                  <a:lnTo>
                    <a:pt x="289" y="76"/>
                  </a:lnTo>
                  <a:lnTo>
                    <a:pt x="287" y="72"/>
                  </a:lnTo>
                  <a:lnTo>
                    <a:pt x="287" y="70"/>
                  </a:lnTo>
                  <a:lnTo>
                    <a:pt x="283" y="66"/>
                  </a:lnTo>
                  <a:lnTo>
                    <a:pt x="279" y="61"/>
                  </a:lnTo>
                  <a:lnTo>
                    <a:pt x="279" y="57"/>
                  </a:lnTo>
                  <a:lnTo>
                    <a:pt x="279" y="55"/>
                  </a:lnTo>
                  <a:lnTo>
                    <a:pt x="279" y="53"/>
                  </a:lnTo>
                  <a:lnTo>
                    <a:pt x="279" y="49"/>
                  </a:lnTo>
                  <a:lnTo>
                    <a:pt x="281" y="47"/>
                  </a:lnTo>
                  <a:lnTo>
                    <a:pt x="281" y="42"/>
                  </a:lnTo>
                  <a:lnTo>
                    <a:pt x="283" y="36"/>
                  </a:lnTo>
                  <a:lnTo>
                    <a:pt x="285" y="30"/>
                  </a:lnTo>
                  <a:lnTo>
                    <a:pt x="289" y="26"/>
                  </a:lnTo>
                  <a:lnTo>
                    <a:pt x="289" y="23"/>
                  </a:lnTo>
                  <a:lnTo>
                    <a:pt x="285" y="23"/>
                  </a:lnTo>
                  <a:lnTo>
                    <a:pt x="283" y="21"/>
                  </a:lnTo>
                  <a:lnTo>
                    <a:pt x="281" y="17"/>
                  </a:lnTo>
                  <a:lnTo>
                    <a:pt x="276" y="17"/>
                  </a:lnTo>
                  <a:lnTo>
                    <a:pt x="274" y="17"/>
                  </a:lnTo>
                  <a:lnTo>
                    <a:pt x="276" y="13"/>
                  </a:lnTo>
                  <a:lnTo>
                    <a:pt x="279" y="11"/>
                  </a:lnTo>
                  <a:lnTo>
                    <a:pt x="279" y="5"/>
                  </a:lnTo>
                  <a:lnTo>
                    <a:pt x="274" y="0"/>
                  </a:lnTo>
                  <a:lnTo>
                    <a:pt x="270" y="0"/>
                  </a:lnTo>
                  <a:lnTo>
                    <a:pt x="268" y="2"/>
                  </a:lnTo>
                  <a:lnTo>
                    <a:pt x="266" y="0"/>
                  </a:lnTo>
                  <a:lnTo>
                    <a:pt x="264" y="0"/>
                  </a:lnTo>
                  <a:lnTo>
                    <a:pt x="266" y="5"/>
                  </a:lnTo>
                  <a:lnTo>
                    <a:pt x="264" y="9"/>
                  </a:lnTo>
                  <a:lnTo>
                    <a:pt x="253" y="15"/>
                  </a:lnTo>
                  <a:lnTo>
                    <a:pt x="247" y="17"/>
                  </a:lnTo>
                  <a:lnTo>
                    <a:pt x="239" y="19"/>
                  </a:lnTo>
                  <a:lnTo>
                    <a:pt x="234" y="19"/>
                  </a:lnTo>
                  <a:lnTo>
                    <a:pt x="228" y="19"/>
                  </a:lnTo>
                  <a:lnTo>
                    <a:pt x="222" y="26"/>
                  </a:lnTo>
                  <a:lnTo>
                    <a:pt x="215" y="28"/>
                  </a:lnTo>
                  <a:lnTo>
                    <a:pt x="213" y="26"/>
                  </a:lnTo>
                  <a:lnTo>
                    <a:pt x="205" y="26"/>
                  </a:lnTo>
                  <a:lnTo>
                    <a:pt x="198" y="28"/>
                  </a:lnTo>
                  <a:lnTo>
                    <a:pt x="192" y="23"/>
                  </a:lnTo>
                  <a:lnTo>
                    <a:pt x="186" y="23"/>
                  </a:lnTo>
                  <a:lnTo>
                    <a:pt x="180" y="21"/>
                  </a:lnTo>
                  <a:lnTo>
                    <a:pt x="182" y="26"/>
                  </a:lnTo>
                  <a:lnTo>
                    <a:pt x="186" y="28"/>
                  </a:lnTo>
                  <a:lnTo>
                    <a:pt x="190" y="32"/>
                  </a:lnTo>
                  <a:lnTo>
                    <a:pt x="192" y="34"/>
                  </a:lnTo>
                  <a:lnTo>
                    <a:pt x="186" y="45"/>
                  </a:lnTo>
                  <a:lnTo>
                    <a:pt x="188" y="47"/>
                  </a:lnTo>
                  <a:lnTo>
                    <a:pt x="188" y="55"/>
                  </a:lnTo>
                  <a:lnTo>
                    <a:pt x="196" y="57"/>
                  </a:lnTo>
                  <a:lnTo>
                    <a:pt x="203" y="57"/>
                  </a:lnTo>
                  <a:lnTo>
                    <a:pt x="209" y="57"/>
                  </a:lnTo>
                  <a:lnTo>
                    <a:pt x="209" y="61"/>
                  </a:lnTo>
                  <a:lnTo>
                    <a:pt x="205" y="64"/>
                  </a:lnTo>
                  <a:lnTo>
                    <a:pt x="196" y="66"/>
                  </a:lnTo>
                  <a:lnTo>
                    <a:pt x="192" y="70"/>
                  </a:lnTo>
                  <a:lnTo>
                    <a:pt x="190" y="74"/>
                  </a:lnTo>
                  <a:lnTo>
                    <a:pt x="180" y="80"/>
                  </a:lnTo>
                  <a:lnTo>
                    <a:pt x="177" y="85"/>
                  </a:lnTo>
                  <a:lnTo>
                    <a:pt x="171" y="89"/>
                  </a:lnTo>
                  <a:lnTo>
                    <a:pt x="165" y="93"/>
                  </a:lnTo>
                  <a:lnTo>
                    <a:pt x="158" y="95"/>
                  </a:lnTo>
                  <a:lnTo>
                    <a:pt x="152" y="93"/>
                  </a:lnTo>
                  <a:lnTo>
                    <a:pt x="146" y="87"/>
                  </a:lnTo>
                  <a:lnTo>
                    <a:pt x="137" y="82"/>
                  </a:lnTo>
                  <a:lnTo>
                    <a:pt x="133" y="82"/>
                  </a:lnTo>
                  <a:lnTo>
                    <a:pt x="133" y="78"/>
                  </a:lnTo>
                  <a:lnTo>
                    <a:pt x="131" y="74"/>
                  </a:lnTo>
                  <a:lnTo>
                    <a:pt x="129" y="70"/>
                  </a:lnTo>
                  <a:lnTo>
                    <a:pt x="127" y="66"/>
                  </a:lnTo>
                  <a:lnTo>
                    <a:pt x="123" y="68"/>
                  </a:lnTo>
                  <a:lnTo>
                    <a:pt x="118" y="72"/>
                  </a:lnTo>
                  <a:lnTo>
                    <a:pt x="114" y="72"/>
                  </a:lnTo>
                  <a:lnTo>
                    <a:pt x="112" y="70"/>
                  </a:lnTo>
                  <a:lnTo>
                    <a:pt x="110" y="70"/>
                  </a:lnTo>
                  <a:lnTo>
                    <a:pt x="106" y="72"/>
                  </a:lnTo>
                  <a:lnTo>
                    <a:pt x="85" y="74"/>
                  </a:lnTo>
                  <a:lnTo>
                    <a:pt x="83" y="80"/>
                  </a:lnTo>
                  <a:lnTo>
                    <a:pt x="85" y="85"/>
                  </a:lnTo>
                  <a:lnTo>
                    <a:pt x="93" y="87"/>
                  </a:lnTo>
                  <a:lnTo>
                    <a:pt x="95" y="91"/>
                  </a:lnTo>
                  <a:lnTo>
                    <a:pt x="93" y="93"/>
                  </a:lnTo>
                  <a:lnTo>
                    <a:pt x="95" y="97"/>
                  </a:lnTo>
                  <a:lnTo>
                    <a:pt x="95" y="99"/>
                  </a:lnTo>
                  <a:lnTo>
                    <a:pt x="89" y="97"/>
                  </a:lnTo>
                  <a:lnTo>
                    <a:pt x="76" y="101"/>
                  </a:lnTo>
                  <a:lnTo>
                    <a:pt x="76" y="112"/>
                  </a:lnTo>
                  <a:lnTo>
                    <a:pt x="80" y="116"/>
                  </a:lnTo>
                  <a:lnTo>
                    <a:pt x="87" y="123"/>
                  </a:lnTo>
                  <a:lnTo>
                    <a:pt x="93" y="131"/>
                  </a:lnTo>
                  <a:lnTo>
                    <a:pt x="93" y="137"/>
                  </a:lnTo>
                  <a:lnTo>
                    <a:pt x="93" y="142"/>
                  </a:lnTo>
                  <a:lnTo>
                    <a:pt x="80" y="182"/>
                  </a:lnTo>
                  <a:lnTo>
                    <a:pt x="78" y="194"/>
                  </a:lnTo>
                  <a:lnTo>
                    <a:pt x="78" y="194"/>
                  </a:lnTo>
                  <a:lnTo>
                    <a:pt x="76" y="198"/>
                  </a:lnTo>
                  <a:lnTo>
                    <a:pt x="72" y="196"/>
                  </a:lnTo>
                  <a:lnTo>
                    <a:pt x="72" y="196"/>
                  </a:lnTo>
                  <a:lnTo>
                    <a:pt x="68" y="192"/>
                  </a:lnTo>
                  <a:lnTo>
                    <a:pt x="66" y="194"/>
                  </a:lnTo>
                  <a:lnTo>
                    <a:pt x="64" y="194"/>
                  </a:lnTo>
                  <a:lnTo>
                    <a:pt x="61" y="192"/>
                  </a:lnTo>
                  <a:lnTo>
                    <a:pt x="59" y="196"/>
                  </a:lnTo>
                  <a:lnTo>
                    <a:pt x="47" y="201"/>
                  </a:lnTo>
                  <a:lnTo>
                    <a:pt x="36" y="203"/>
                  </a:lnTo>
                  <a:lnTo>
                    <a:pt x="34" y="205"/>
                  </a:lnTo>
                  <a:lnTo>
                    <a:pt x="30" y="205"/>
                  </a:lnTo>
                  <a:lnTo>
                    <a:pt x="26" y="209"/>
                  </a:lnTo>
                  <a:lnTo>
                    <a:pt x="21" y="211"/>
                  </a:lnTo>
                  <a:lnTo>
                    <a:pt x="17" y="213"/>
                  </a:lnTo>
                  <a:lnTo>
                    <a:pt x="19" y="219"/>
                  </a:lnTo>
                  <a:lnTo>
                    <a:pt x="17" y="222"/>
                  </a:lnTo>
                  <a:lnTo>
                    <a:pt x="17" y="226"/>
                  </a:lnTo>
                  <a:lnTo>
                    <a:pt x="13" y="230"/>
                  </a:lnTo>
                  <a:lnTo>
                    <a:pt x="15" y="238"/>
                  </a:lnTo>
                  <a:lnTo>
                    <a:pt x="15" y="241"/>
                  </a:lnTo>
                  <a:lnTo>
                    <a:pt x="13" y="245"/>
                  </a:lnTo>
                  <a:lnTo>
                    <a:pt x="9" y="245"/>
                  </a:lnTo>
                  <a:lnTo>
                    <a:pt x="5" y="247"/>
                  </a:lnTo>
                  <a:lnTo>
                    <a:pt x="5" y="251"/>
                  </a:lnTo>
                  <a:lnTo>
                    <a:pt x="2" y="253"/>
                  </a:lnTo>
                  <a:lnTo>
                    <a:pt x="2" y="257"/>
                  </a:lnTo>
                  <a:lnTo>
                    <a:pt x="2" y="262"/>
                  </a:lnTo>
                  <a:lnTo>
                    <a:pt x="0" y="264"/>
                  </a:lnTo>
                  <a:lnTo>
                    <a:pt x="2" y="268"/>
                  </a:lnTo>
                  <a:lnTo>
                    <a:pt x="0" y="270"/>
                  </a:lnTo>
                  <a:lnTo>
                    <a:pt x="7" y="276"/>
                  </a:lnTo>
                  <a:lnTo>
                    <a:pt x="17" y="293"/>
                  </a:lnTo>
                  <a:lnTo>
                    <a:pt x="11" y="300"/>
                  </a:lnTo>
                  <a:lnTo>
                    <a:pt x="24" y="297"/>
                  </a:lnTo>
                  <a:lnTo>
                    <a:pt x="30" y="300"/>
                  </a:lnTo>
                  <a:lnTo>
                    <a:pt x="34" y="306"/>
                  </a:lnTo>
                  <a:lnTo>
                    <a:pt x="36" y="310"/>
                  </a:lnTo>
                  <a:lnTo>
                    <a:pt x="45" y="310"/>
                  </a:lnTo>
                  <a:lnTo>
                    <a:pt x="53" y="312"/>
                  </a:lnTo>
                  <a:lnTo>
                    <a:pt x="61" y="304"/>
                  </a:lnTo>
                  <a:lnTo>
                    <a:pt x="70" y="300"/>
                  </a:lnTo>
                  <a:lnTo>
                    <a:pt x="72" y="302"/>
                  </a:lnTo>
                  <a:lnTo>
                    <a:pt x="70" y="306"/>
                  </a:lnTo>
                  <a:lnTo>
                    <a:pt x="70" y="308"/>
                  </a:lnTo>
                  <a:lnTo>
                    <a:pt x="70" y="314"/>
                  </a:lnTo>
                  <a:lnTo>
                    <a:pt x="70" y="327"/>
                  </a:lnTo>
                  <a:lnTo>
                    <a:pt x="70" y="331"/>
                  </a:lnTo>
                  <a:lnTo>
                    <a:pt x="72" y="333"/>
                  </a:lnTo>
                  <a:lnTo>
                    <a:pt x="76" y="333"/>
                  </a:lnTo>
                  <a:lnTo>
                    <a:pt x="80" y="331"/>
                  </a:lnTo>
                  <a:lnTo>
                    <a:pt x="85" y="331"/>
                  </a:lnTo>
                  <a:lnTo>
                    <a:pt x="87" y="331"/>
                  </a:lnTo>
                  <a:lnTo>
                    <a:pt x="89" y="331"/>
                  </a:lnTo>
                  <a:lnTo>
                    <a:pt x="89" y="333"/>
                  </a:lnTo>
                  <a:lnTo>
                    <a:pt x="89" y="333"/>
                  </a:lnTo>
                  <a:lnTo>
                    <a:pt x="102" y="333"/>
                  </a:lnTo>
                  <a:lnTo>
                    <a:pt x="108" y="333"/>
                  </a:lnTo>
                  <a:lnTo>
                    <a:pt x="114" y="329"/>
                  </a:lnTo>
                  <a:lnTo>
                    <a:pt x="116" y="329"/>
                  </a:lnTo>
                  <a:lnTo>
                    <a:pt x="120" y="327"/>
                  </a:lnTo>
                  <a:lnTo>
                    <a:pt x="127" y="327"/>
                  </a:lnTo>
                  <a:lnTo>
                    <a:pt x="131" y="325"/>
                  </a:lnTo>
                  <a:lnTo>
                    <a:pt x="135" y="316"/>
                  </a:lnTo>
                  <a:lnTo>
                    <a:pt x="146" y="310"/>
                  </a:lnTo>
                  <a:lnTo>
                    <a:pt x="152" y="308"/>
                  </a:lnTo>
                  <a:lnTo>
                    <a:pt x="158" y="306"/>
                  </a:lnTo>
                  <a:lnTo>
                    <a:pt x="163" y="306"/>
                  </a:lnTo>
                  <a:lnTo>
                    <a:pt x="167" y="308"/>
                  </a:lnTo>
                  <a:lnTo>
                    <a:pt x="171" y="306"/>
                  </a:lnTo>
                  <a:lnTo>
                    <a:pt x="173" y="308"/>
                  </a:lnTo>
                  <a:lnTo>
                    <a:pt x="173" y="312"/>
                  </a:lnTo>
                  <a:lnTo>
                    <a:pt x="175" y="319"/>
                  </a:lnTo>
                  <a:lnTo>
                    <a:pt x="171" y="325"/>
                  </a:lnTo>
                  <a:lnTo>
                    <a:pt x="173" y="333"/>
                  </a:lnTo>
                  <a:lnTo>
                    <a:pt x="173" y="338"/>
                  </a:lnTo>
                  <a:lnTo>
                    <a:pt x="175" y="346"/>
                  </a:lnTo>
                  <a:lnTo>
                    <a:pt x="180" y="348"/>
                  </a:lnTo>
                  <a:lnTo>
                    <a:pt x="182" y="354"/>
                  </a:lnTo>
                  <a:lnTo>
                    <a:pt x="186" y="356"/>
                  </a:lnTo>
                  <a:lnTo>
                    <a:pt x="192" y="361"/>
                  </a:lnTo>
                  <a:lnTo>
                    <a:pt x="196" y="363"/>
                  </a:lnTo>
                  <a:lnTo>
                    <a:pt x="198" y="363"/>
                  </a:lnTo>
                  <a:lnTo>
                    <a:pt x="207" y="361"/>
                  </a:lnTo>
                  <a:lnTo>
                    <a:pt x="213" y="367"/>
                  </a:lnTo>
                  <a:lnTo>
                    <a:pt x="220" y="365"/>
                  </a:lnTo>
                  <a:lnTo>
                    <a:pt x="226" y="373"/>
                  </a:lnTo>
                  <a:lnTo>
                    <a:pt x="230" y="373"/>
                  </a:lnTo>
                  <a:lnTo>
                    <a:pt x="239" y="375"/>
                  </a:lnTo>
                  <a:lnTo>
                    <a:pt x="243" y="378"/>
                  </a:lnTo>
                  <a:lnTo>
                    <a:pt x="245" y="384"/>
                  </a:lnTo>
                  <a:lnTo>
                    <a:pt x="249" y="384"/>
                  </a:lnTo>
                  <a:lnTo>
                    <a:pt x="253" y="388"/>
                  </a:lnTo>
                  <a:lnTo>
                    <a:pt x="266" y="386"/>
                  </a:lnTo>
                  <a:lnTo>
                    <a:pt x="274" y="390"/>
                  </a:lnTo>
                  <a:lnTo>
                    <a:pt x="274" y="394"/>
                  </a:lnTo>
                  <a:lnTo>
                    <a:pt x="274" y="403"/>
                  </a:lnTo>
                  <a:lnTo>
                    <a:pt x="276" y="411"/>
                  </a:lnTo>
                  <a:lnTo>
                    <a:pt x="274" y="416"/>
                  </a:lnTo>
                  <a:lnTo>
                    <a:pt x="281" y="428"/>
                  </a:lnTo>
                  <a:lnTo>
                    <a:pt x="281" y="437"/>
                  </a:lnTo>
                  <a:lnTo>
                    <a:pt x="316" y="439"/>
                  </a:lnTo>
                  <a:lnTo>
                    <a:pt x="316" y="451"/>
                  </a:lnTo>
                  <a:lnTo>
                    <a:pt x="316" y="458"/>
                  </a:lnTo>
                  <a:lnTo>
                    <a:pt x="327" y="462"/>
                  </a:lnTo>
                  <a:lnTo>
                    <a:pt x="338" y="479"/>
                  </a:lnTo>
                  <a:lnTo>
                    <a:pt x="338" y="489"/>
                  </a:lnTo>
                  <a:lnTo>
                    <a:pt x="329" y="508"/>
                  </a:lnTo>
                  <a:lnTo>
                    <a:pt x="329" y="512"/>
                  </a:lnTo>
                  <a:lnTo>
                    <a:pt x="327" y="515"/>
                  </a:lnTo>
                  <a:lnTo>
                    <a:pt x="327" y="517"/>
                  </a:lnTo>
                  <a:lnTo>
                    <a:pt x="327" y="521"/>
                  </a:lnTo>
                  <a:lnTo>
                    <a:pt x="331" y="525"/>
                  </a:lnTo>
                  <a:lnTo>
                    <a:pt x="331" y="531"/>
                  </a:lnTo>
                  <a:lnTo>
                    <a:pt x="335" y="538"/>
                  </a:lnTo>
                  <a:lnTo>
                    <a:pt x="333" y="550"/>
                  </a:lnTo>
                  <a:lnTo>
                    <a:pt x="335" y="555"/>
                  </a:lnTo>
                  <a:lnTo>
                    <a:pt x="333" y="559"/>
                  </a:lnTo>
                  <a:lnTo>
                    <a:pt x="335" y="563"/>
                  </a:lnTo>
                  <a:lnTo>
                    <a:pt x="342" y="563"/>
                  </a:lnTo>
                  <a:lnTo>
                    <a:pt x="346" y="563"/>
                  </a:lnTo>
                  <a:lnTo>
                    <a:pt x="354" y="563"/>
                  </a:lnTo>
                  <a:lnTo>
                    <a:pt x="361" y="565"/>
                  </a:lnTo>
                  <a:lnTo>
                    <a:pt x="369" y="561"/>
                  </a:lnTo>
                  <a:lnTo>
                    <a:pt x="376" y="565"/>
                  </a:lnTo>
                  <a:lnTo>
                    <a:pt x="378" y="565"/>
                  </a:lnTo>
                  <a:lnTo>
                    <a:pt x="380" y="571"/>
                  </a:lnTo>
                  <a:lnTo>
                    <a:pt x="386" y="593"/>
                  </a:lnTo>
                  <a:lnTo>
                    <a:pt x="388" y="601"/>
                  </a:lnTo>
                  <a:lnTo>
                    <a:pt x="392" y="601"/>
                  </a:lnTo>
                  <a:lnTo>
                    <a:pt x="401" y="597"/>
                  </a:lnTo>
                  <a:lnTo>
                    <a:pt x="405" y="599"/>
                  </a:lnTo>
                  <a:lnTo>
                    <a:pt x="407" y="601"/>
                  </a:lnTo>
                  <a:lnTo>
                    <a:pt x="409" y="601"/>
                  </a:lnTo>
                  <a:lnTo>
                    <a:pt x="409" y="605"/>
                  </a:lnTo>
                  <a:lnTo>
                    <a:pt x="407" y="624"/>
                  </a:lnTo>
                  <a:lnTo>
                    <a:pt x="407" y="626"/>
                  </a:lnTo>
                  <a:lnTo>
                    <a:pt x="407" y="626"/>
                  </a:lnTo>
                  <a:lnTo>
                    <a:pt x="407" y="628"/>
                  </a:lnTo>
                  <a:lnTo>
                    <a:pt x="405" y="631"/>
                  </a:lnTo>
                  <a:lnTo>
                    <a:pt x="405" y="633"/>
                  </a:lnTo>
                  <a:lnTo>
                    <a:pt x="409" y="631"/>
                  </a:lnTo>
                  <a:lnTo>
                    <a:pt x="418" y="633"/>
                  </a:lnTo>
                  <a:lnTo>
                    <a:pt x="420" y="637"/>
                  </a:lnTo>
                  <a:lnTo>
                    <a:pt x="422" y="645"/>
                  </a:lnTo>
                  <a:lnTo>
                    <a:pt x="422" y="652"/>
                  </a:lnTo>
                  <a:lnTo>
                    <a:pt x="424" y="660"/>
                  </a:lnTo>
                  <a:lnTo>
                    <a:pt x="424" y="666"/>
                  </a:lnTo>
                  <a:lnTo>
                    <a:pt x="422" y="671"/>
                  </a:lnTo>
                  <a:lnTo>
                    <a:pt x="418" y="671"/>
                  </a:lnTo>
                  <a:lnTo>
                    <a:pt x="413" y="673"/>
                  </a:lnTo>
                  <a:lnTo>
                    <a:pt x="413" y="673"/>
                  </a:lnTo>
                  <a:lnTo>
                    <a:pt x="409" y="677"/>
                  </a:lnTo>
                  <a:lnTo>
                    <a:pt x="409" y="675"/>
                  </a:lnTo>
                  <a:lnTo>
                    <a:pt x="401" y="681"/>
                  </a:lnTo>
                  <a:lnTo>
                    <a:pt x="399" y="683"/>
                  </a:lnTo>
                  <a:lnTo>
                    <a:pt x="397" y="685"/>
                  </a:lnTo>
                  <a:lnTo>
                    <a:pt x="388" y="690"/>
                  </a:lnTo>
                  <a:lnTo>
                    <a:pt x="386" y="692"/>
                  </a:lnTo>
                  <a:lnTo>
                    <a:pt x="386" y="696"/>
                  </a:lnTo>
                  <a:lnTo>
                    <a:pt x="384" y="698"/>
                  </a:lnTo>
                  <a:lnTo>
                    <a:pt x="380" y="696"/>
                  </a:lnTo>
                  <a:lnTo>
                    <a:pt x="373" y="704"/>
                  </a:lnTo>
                  <a:lnTo>
                    <a:pt x="373" y="706"/>
                  </a:lnTo>
                  <a:lnTo>
                    <a:pt x="373" y="713"/>
                  </a:lnTo>
                  <a:lnTo>
                    <a:pt x="371" y="713"/>
                  </a:lnTo>
                  <a:lnTo>
                    <a:pt x="369" y="715"/>
                  </a:lnTo>
                  <a:lnTo>
                    <a:pt x="365" y="723"/>
                  </a:lnTo>
                  <a:lnTo>
                    <a:pt x="363" y="725"/>
                  </a:lnTo>
                  <a:lnTo>
                    <a:pt x="359" y="732"/>
                  </a:lnTo>
                  <a:lnTo>
                    <a:pt x="359" y="734"/>
                  </a:lnTo>
                  <a:lnTo>
                    <a:pt x="354" y="736"/>
                  </a:lnTo>
                  <a:lnTo>
                    <a:pt x="354" y="738"/>
                  </a:lnTo>
                  <a:lnTo>
                    <a:pt x="357" y="738"/>
                  </a:lnTo>
                  <a:lnTo>
                    <a:pt x="359" y="738"/>
                  </a:lnTo>
                  <a:lnTo>
                    <a:pt x="369" y="736"/>
                  </a:lnTo>
                  <a:lnTo>
                    <a:pt x="373" y="738"/>
                  </a:lnTo>
                  <a:lnTo>
                    <a:pt x="378" y="744"/>
                  </a:lnTo>
                  <a:lnTo>
                    <a:pt x="382" y="746"/>
                  </a:lnTo>
                  <a:lnTo>
                    <a:pt x="384" y="751"/>
                  </a:lnTo>
                  <a:lnTo>
                    <a:pt x="390" y="759"/>
                  </a:lnTo>
                  <a:lnTo>
                    <a:pt x="392" y="759"/>
                  </a:lnTo>
                  <a:lnTo>
                    <a:pt x="397" y="755"/>
                  </a:lnTo>
                  <a:lnTo>
                    <a:pt x="399" y="755"/>
                  </a:lnTo>
                  <a:lnTo>
                    <a:pt x="403" y="763"/>
                  </a:lnTo>
                  <a:lnTo>
                    <a:pt x="407" y="765"/>
                  </a:lnTo>
                  <a:lnTo>
                    <a:pt x="413" y="765"/>
                  </a:lnTo>
                  <a:lnTo>
                    <a:pt x="418" y="772"/>
                  </a:lnTo>
                  <a:lnTo>
                    <a:pt x="418" y="776"/>
                  </a:lnTo>
                  <a:lnTo>
                    <a:pt x="422" y="776"/>
                  </a:lnTo>
                  <a:lnTo>
                    <a:pt x="428" y="778"/>
                  </a:lnTo>
                  <a:lnTo>
                    <a:pt x="435" y="784"/>
                  </a:lnTo>
                  <a:lnTo>
                    <a:pt x="439" y="793"/>
                  </a:lnTo>
                  <a:lnTo>
                    <a:pt x="443" y="795"/>
                  </a:lnTo>
                  <a:lnTo>
                    <a:pt x="443" y="801"/>
                  </a:lnTo>
                  <a:lnTo>
                    <a:pt x="439" y="805"/>
                  </a:lnTo>
                  <a:lnTo>
                    <a:pt x="441" y="812"/>
                  </a:lnTo>
                  <a:lnTo>
                    <a:pt x="441" y="814"/>
                  </a:lnTo>
                  <a:lnTo>
                    <a:pt x="441" y="814"/>
                  </a:lnTo>
                  <a:lnTo>
                    <a:pt x="443" y="818"/>
                  </a:lnTo>
                  <a:lnTo>
                    <a:pt x="445" y="818"/>
                  </a:lnTo>
                  <a:lnTo>
                    <a:pt x="451" y="812"/>
                  </a:lnTo>
                  <a:lnTo>
                    <a:pt x="456" y="805"/>
                  </a:lnTo>
                  <a:lnTo>
                    <a:pt x="458" y="793"/>
                  </a:lnTo>
                  <a:lnTo>
                    <a:pt x="462" y="782"/>
                  </a:lnTo>
                  <a:lnTo>
                    <a:pt x="462" y="780"/>
                  </a:lnTo>
                  <a:lnTo>
                    <a:pt x="460" y="778"/>
                  </a:lnTo>
                  <a:lnTo>
                    <a:pt x="458" y="774"/>
                  </a:lnTo>
                  <a:lnTo>
                    <a:pt x="460" y="770"/>
                  </a:lnTo>
                  <a:lnTo>
                    <a:pt x="462" y="770"/>
                  </a:lnTo>
                  <a:lnTo>
                    <a:pt x="462" y="765"/>
                  </a:lnTo>
                  <a:lnTo>
                    <a:pt x="466" y="763"/>
                  </a:lnTo>
                  <a:lnTo>
                    <a:pt x="466" y="759"/>
                  </a:lnTo>
                  <a:lnTo>
                    <a:pt x="468" y="761"/>
                  </a:lnTo>
                  <a:lnTo>
                    <a:pt x="470" y="761"/>
                  </a:lnTo>
                  <a:lnTo>
                    <a:pt x="475" y="757"/>
                  </a:lnTo>
                  <a:lnTo>
                    <a:pt x="475" y="753"/>
                  </a:lnTo>
                  <a:lnTo>
                    <a:pt x="475" y="753"/>
                  </a:lnTo>
                  <a:lnTo>
                    <a:pt x="477" y="749"/>
                  </a:lnTo>
                  <a:lnTo>
                    <a:pt x="477" y="746"/>
                  </a:lnTo>
                  <a:lnTo>
                    <a:pt x="479" y="746"/>
                  </a:lnTo>
                  <a:lnTo>
                    <a:pt x="481" y="742"/>
                  </a:lnTo>
                  <a:lnTo>
                    <a:pt x="479" y="740"/>
                  </a:lnTo>
                  <a:lnTo>
                    <a:pt x="477" y="736"/>
                  </a:lnTo>
                  <a:lnTo>
                    <a:pt x="479" y="732"/>
                  </a:lnTo>
                  <a:lnTo>
                    <a:pt x="477" y="730"/>
                  </a:lnTo>
                  <a:lnTo>
                    <a:pt x="479" y="730"/>
                  </a:lnTo>
                  <a:lnTo>
                    <a:pt x="481" y="734"/>
                  </a:lnTo>
                  <a:lnTo>
                    <a:pt x="485" y="740"/>
                  </a:lnTo>
                  <a:lnTo>
                    <a:pt x="487" y="740"/>
                  </a:lnTo>
                  <a:lnTo>
                    <a:pt x="489" y="738"/>
                  </a:lnTo>
                  <a:lnTo>
                    <a:pt x="489" y="740"/>
                  </a:lnTo>
                  <a:lnTo>
                    <a:pt x="491" y="744"/>
                  </a:lnTo>
                  <a:lnTo>
                    <a:pt x="489" y="744"/>
                  </a:lnTo>
                  <a:lnTo>
                    <a:pt x="487" y="751"/>
                  </a:lnTo>
                  <a:lnTo>
                    <a:pt x="483" y="759"/>
                  </a:lnTo>
                  <a:lnTo>
                    <a:pt x="479" y="759"/>
                  </a:lnTo>
                  <a:lnTo>
                    <a:pt x="479" y="763"/>
                  </a:lnTo>
                  <a:lnTo>
                    <a:pt x="477" y="765"/>
                  </a:lnTo>
                  <a:lnTo>
                    <a:pt x="475" y="765"/>
                  </a:lnTo>
                  <a:lnTo>
                    <a:pt x="470" y="768"/>
                  </a:lnTo>
                  <a:lnTo>
                    <a:pt x="468" y="772"/>
                  </a:lnTo>
                  <a:lnTo>
                    <a:pt x="468" y="774"/>
                  </a:lnTo>
                  <a:lnTo>
                    <a:pt x="464" y="774"/>
                  </a:lnTo>
                  <a:lnTo>
                    <a:pt x="462" y="776"/>
                  </a:lnTo>
                  <a:lnTo>
                    <a:pt x="464" y="778"/>
                  </a:lnTo>
                  <a:lnTo>
                    <a:pt x="466" y="778"/>
                  </a:lnTo>
                  <a:lnTo>
                    <a:pt x="479" y="768"/>
                  </a:lnTo>
                  <a:lnTo>
                    <a:pt x="485" y="761"/>
                  </a:lnTo>
                  <a:lnTo>
                    <a:pt x="496" y="744"/>
                  </a:lnTo>
                  <a:lnTo>
                    <a:pt x="500" y="738"/>
                  </a:lnTo>
                  <a:lnTo>
                    <a:pt x="502" y="727"/>
                  </a:lnTo>
                  <a:lnTo>
                    <a:pt x="513" y="711"/>
                  </a:lnTo>
                  <a:lnTo>
                    <a:pt x="521" y="700"/>
                  </a:lnTo>
                  <a:lnTo>
                    <a:pt x="521" y="696"/>
                  </a:lnTo>
                  <a:lnTo>
                    <a:pt x="521" y="694"/>
                  </a:lnTo>
                  <a:lnTo>
                    <a:pt x="521" y="692"/>
                  </a:lnTo>
                  <a:lnTo>
                    <a:pt x="523" y="692"/>
                  </a:lnTo>
                  <a:lnTo>
                    <a:pt x="525" y="687"/>
                  </a:lnTo>
                  <a:lnTo>
                    <a:pt x="527" y="685"/>
                  </a:lnTo>
                  <a:lnTo>
                    <a:pt x="527" y="681"/>
                  </a:lnTo>
                  <a:lnTo>
                    <a:pt x="527" y="679"/>
                  </a:lnTo>
                  <a:lnTo>
                    <a:pt x="527" y="679"/>
                  </a:lnTo>
                  <a:lnTo>
                    <a:pt x="525" y="677"/>
                  </a:lnTo>
                  <a:lnTo>
                    <a:pt x="525" y="673"/>
                  </a:lnTo>
                  <a:lnTo>
                    <a:pt x="521" y="666"/>
                  </a:lnTo>
                  <a:lnTo>
                    <a:pt x="521" y="664"/>
                  </a:lnTo>
                  <a:lnTo>
                    <a:pt x="521" y="662"/>
                  </a:lnTo>
                  <a:lnTo>
                    <a:pt x="521" y="660"/>
                  </a:lnTo>
                  <a:lnTo>
                    <a:pt x="521" y="654"/>
                  </a:lnTo>
                  <a:lnTo>
                    <a:pt x="519" y="647"/>
                  </a:lnTo>
                  <a:lnTo>
                    <a:pt x="519" y="647"/>
                  </a:lnTo>
                  <a:lnTo>
                    <a:pt x="525" y="645"/>
                  </a:lnTo>
                  <a:lnTo>
                    <a:pt x="523" y="643"/>
                  </a:lnTo>
                  <a:lnTo>
                    <a:pt x="521" y="641"/>
                  </a:lnTo>
                  <a:lnTo>
                    <a:pt x="525" y="639"/>
                  </a:lnTo>
                  <a:lnTo>
                    <a:pt x="525" y="637"/>
                  </a:lnTo>
                  <a:lnTo>
                    <a:pt x="521" y="635"/>
                  </a:lnTo>
                  <a:lnTo>
                    <a:pt x="525" y="633"/>
                  </a:lnTo>
                  <a:lnTo>
                    <a:pt x="527" y="628"/>
                  </a:lnTo>
                  <a:lnTo>
                    <a:pt x="529" y="631"/>
                  </a:lnTo>
                  <a:lnTo>
                    <a:pt x="536" y="624"/>
                  </a:lnTo>
                  <a:lnTo>
                    <a:pt x="540" y="622"/>
                  </a:lnTo>
                  <a:lnTo>
                    <a:pt x="540" y="620"/>
                  </a:lnTo>
                  <a:lnTo>
                    <a:pt x="544" y="616"/>
                  </a:lnTo>
                  <a:lnTo>
                    <a:pt x="550" y="612"/>
                  </a:lnTo>
                  <a:lnTo>
                    <a:pt x="559" y="603"/>
                  </a:lnTo>
                  <a:lnTo>
                    <a:pt x="565" y="601"/>
                  </a:lnTo>
                  <a:lnTo>
                    <a:pt x="569" y="597"/>
                  </a:lnTo>
                  <a:lnTo>
                    <a:pt x="574" y="595"/>
                  </a:lnTo>
                  <a:lnTo>
                    <a:pt x="578" y="595"/>
                  </a:lnTo>
                  <a:lnTo>
                    <a:pt x="580" y="597"/>
                  </a:lnTo>
                  <a:lnTo>
                    <a:pt x="584" y="597"/>
                  </a:lnTo>
                  <a:lnTo>
                    <a:pt x="584" y="595"/>
                  </a:lnTo>
                  <a:lnTo>
                    <a:pt x="586" y="588"/>
                  </a:lnTo>
                  <a:lnTo>
                    <a:pt x="595" y="584"/>
                  </a:lnTo>
                  <a:lnTo>
                    <a:pt x="599" y="582"/>
                  </a:lnTo>
                  <a:lnTo>
                    <a:pt x="599" y="580"/>
                  </a:lnTo>
                  <a:lnTo>
                    <a:pt x="597" y="580"/>
                  </a:lnTo>
                  <a:lnTo>
                    <a:pt x="595" y="580"/>
                  </a:lnTo>
                  <a:lnTo>
                    <a:pt x="593" y="576"/>
                  </a:lnTo>
                  <a:lnTo>
                    <a:pt x="597" y="576"/>
                  </a:lnTo>
                  <a:lnTo>
                    <a:pt x="601" y="574"/>
                  </a:lnTo>
                  <a:lnTo>
                    <a:pt x="603" y="574"/>
                  </a:lnTo>
                  <a:lnTo>
                    <a:pt x="607" y="574"/>
                  </a:lnTo>
                  <a:lnTo>
                    <a:pt x="609" y="571"/>
                  </a:lnTo>
                  <a:lnTo>
                    <a:pt x="614" y="571"/>
                  </a:lnTo>
                  <a:lnTo>
                    <a:pt x="614" y="574"/>
                  </a:lnTo>
                  <a:lnTo>
                    <a:pt x="607" y="576"/>
                  </a:lnTo>
                  <a:lnTo>
                    <a:pt x="603" y="578"/>
                  </a:lnTo>
                  <a:lnTo>
                    <a:pt x="603" y="578"/>
                  </a:lnTo>
                  <a:lnTo>
                    <a:pt x="603" y="580"/>
                  </a:lnTo>
                  <a:lnTo>
                    <a:pt x="612" y="576"/>
                  </a:lnTo>
                  <a:lnTo>
                    <a:pt x="620" y="574"/>
                  </a:lnTo>
                  <a:lnTo>
                    <a:pt x="620" y="571"/>
                  </a:lnTo>
                  <a:lnTo>
                    <a:pt x="622" y="569"/>
                  </a:lnTo>
                  <a:lnTo>
                    <a:pt x="624" y="569"/>
                  </a:lnTo>
                  <a:lnTo>
                    <a:pt x="624" y="571"/>
                  </a:lnTo>
                  <a:lnTo>
                    <a:pt x="624" y="571"/>
                  </a:lnTo>
                  <a:lnTo>
                    <a:pt x="624" y="576"/>
                  </a:lnTo>
                  <a:lnTo>
                    <a:pt x="624" y="576"/>
                  </a:lnTo>
                  <a:lnTo>
                    <a:pt x="631" y="576"/>
                  </a:lnTo>
                  <a:lnTo>
                    <a:pt x="633" y="574"/>
                  </a:lnTo>
                  <a:lnTo>
                    <a:pt x="639" y="574"/>
                  </a:lnTo>
                  <a:lnTo>
                    <a:pt x="645" y="576"/>
                  </a:lnTo>
                  <a:lnTo>
                    <a:pt x="650" y="571"/>
                  </a:lnTo>
                  <a:lnTo>
                    <a:pt x="650" y="569"/>
                  </a:lnTo>
                  <a:lnTo>
                    <a:pt x="650" y="569"/>
                  </a:lnTo>
                  <a:lnTo>
                    <a:pt x="650" y="567"/>
                  </a:lnTo>
                  <a:lnTo>
                    <a:pt x="658" y="561"/>
                  </a:lnTo>
                  <a:lnTo>
                    <a:pt x="666" y="559"/>
                  </a:lnTo>
                  <a:lnTo>
                    <a:pt x="671" y="557"/>
                  </a:lnTo>
                  <a:lnTo>
                    <a:pt x="671" y="555"/>
                  </a:lnTo>
                  <a:lnTo>
                    <a:pt x="671" y="553"/>
                  </a:lnTo>
                  <a:lnTo>
                    <a:pt x="666" y="544"/>
                  </a:lnTo>
                  <a:lnTo>
                    <a:pt x="668" y="540"/>
                  </a:lnTo>
                  <a:lnTo>
                    <a:pt x="673" y="536"/>
                  </a:lnTo>
                  <a:lnTo>
                    <a:pt x="673" y="531"/>
                  </a:lnTo>
                  <a:lnTo>
                    <a:pt x="675" y="531"/>
                  </a:lnTo>
                  <a:lnTo>
                    <a:pt x="677" y="527"/>
                  </a:lnTo>
                  <a:lnTo>
                    <a:pt x="677" y="525"/>
                  </a:lnTo>
                  <a:lnTo>
                    <a:pt x="677" y="523"/>
                  </a:lnTo>
                  <a:lnTo>
                    <a:pt x="683" y="515"/>
                  </a:lnTo>
                  <a:lnTo>
                    <a:pt x="690" y="506"/>
                  </a:lnTo>
                  <a:lnTo>
                    <a:pt x="690" y="502"/>
                  </a:lnTo>
                  <a:lnTo>
                    <a:pt x="690" y="489"/>
                  </a:lnTo>
                  <a:lnTo>
                    <a:pt x="687" y="487"/>
                  </a:lnTo>
                  <a:lnTo>
                    <a:pt x="690" y="479"/>
                  </a:lnTo>
                  <a:lnTo>
                    <a:pt x="692" y="477"/>
                  </a:lnTo>
                  <a:lnTo>
                    <a:pt x="692" y="472"/>
                  </a:lnTo>
                  <a:lnTo>
                    <a:pt x="698" y="468"/>
                  </a:lnTo>
                  <a:lnTo>
                    <a:pt x="698" y="466"/>
                  </a:lnTo>
                  <a:lnTo>
                    <a:pt x="698" y="460"/>
                  </a:lnTo>
                  <a:lnTo>
                    <a:pt x="700" y="449"/>
                  </a:lnTo>
                  <a:lnTo>
                    <a:pt x="700" y="443"/>
                  </a:lnTo>
                  <a:lnTo>
                    <a:pt x="700" y="439"/>
                  </a:lnTo>
                  <a:lnTo>
                    <a:pt x="700" y="434"/>
                  </a:lnTo>
                  <a:lnTo>
                    <a:pt x="702" y="428"/>
                  </a:lnTo>
                  <a:lnTo>
                    <a:pt x="700" y="401"/>
                  </a:lnTo>
                  <a:lnTo>
                    <a:pt x="700" y="397"/>
                  </a:lnTo>
                  <a:lnTo>
                    <a:pt x="702" y="392"/>
                  </a:lnTo>
                  <a:lnTo>
                    <a:pt x="702" y="388"/>
                  </a:lnTo>
                  <a:lnTo>
                    <a:pt x="700" y="390"/>
                  </a:lnTo>
                  <a:lnTo>
                    <a:pt x="698" y="388"/>
                  </a:lnTo>
                  <a:lnTo>
                    <a:pt x="698" y="386"/>
                  </a:lnTo>
                  <a:lnTo>
                    <a:pt x="700" y="382"/>
                  </a:lnTo>
                  <a:lnTo>
                    <a:pt x="700" y="378"/>
                  </a:lnTo>
                  <a:lnTo>
                    <a:pt x="700" y="373"/>
                  </a:lnTo>
                  <a:lnTo>
                    <a:pt x="702" y="373"/>
                  </a:lnTo>
                  <a:lnTo>
                    <a:pt x="702" y="369"/>
                  </a:lnTo>
                  <a:lnTo>
                    <a:pt x="700" y="363"/>
                  </a:lnTo>
                  <a:lnTo>
                    <a:pt x="696" y="361"/>
                  </a:lnTo>
                  <a:lnTo>
                    <a:pt x="696" y="361"/>
                  </a:lnTo>
                  <a:lnTo>
                    <a:pt x="698" y="359"/>
                  </a:lnTo>
                  <a:lnTo>
                    <a:pt x="698" y="361"/>
                  </a:lnTo>
                  <a:lnTo>
                    <a:pt x="702" y="363"/>
                  </a:lnTo>
                  <a:lnTo>
                    <a:pt x="704" y="365"/>
                  </a:lnTo>
                  <a:lnTo>
                    <a:pt x="704" y="361"/>
                  </a:lnTo>
                  <a:lnTo>
                    <a:pt x="709" y="361"/>
                  </a:lnTo>
                  <a:lnTo>
                    <a:pt x="709" y="363"/>
                  </a:lnTo>
                  <a:lnTo>
                    <a:pt x="711" y="363"/>
                  </a:lnTo>
                  <a:lnTo>
                    <a:pt x="709" y="367"/>
                  </a:lnTo>
                  <a:lnTo>
                    <a:pt x="706" y="369"/>
                  </a:lnTo>
                  <a:lnTo>
                    <a:pt x="706" y="371"/>
                  </a:lnTo>
                  <a:lnTo>
                    <a:pt x="706" y="371"/>
                  </a:lnTo>
                  <a:lnTo>
                    <a:pt x="711" y="367"/>
                  </a:lnTo>
                  <a:lnTo>
                    <a:pt x="717" y="365"/>
                  </a:lnTo>
                  <a:lnTo>
                    <a:pt x="723" y="354"/>
                  </a:lnTo>
                  <a:lnTo>
                    <a:pt x="725" y="346"/>
                  </a:lnTo>
                  <a:lnTo>
                    <a:pt x="727" y="342"/>
                  </a:lnTo>
                  <a:lnTo>
                    <a:pt x="730" y="340"/>
                  </a:lnTo>
                  <a:lnTo>
                    <a:pt x="732" y="333"/>
                  </a:lnTo>
                  <a:lnTo>
                    <a:pt x="736" y="327"/>
                  </a:lnTo>
                  <a:lnTo>
                    <a:pt x="746" y="321"/>
                  </a:lnTo>
                  <a:lnTo>
                    <a:pt x="746" y="316"/>
                  </a:lnTo>
                  <a:lnTo>
                    <a:pt x="751" y="316"/>
                  </a:lnTo>
                  <a:lnTo>
                    <a:pt x="753" y="312"/>
                  </a:lnTo>
                  <a:lnTo>
                    <a:pt x="761" y="304"/>
                  </a:lnTo>
                  <a:lnTo>
                    <a:pt x="770" y="293"/>
                  </a:lnTo>
                  <a:lnTo>
                    <a:pt x="772" y="291"/>
                  </a:lnTo>
                  <a:lnTo>
                    <a:pt x="776" y="279"/>
                  </a:lnTo>
                  <a:lnTo>
                    <a:pt x="778" y="274"/>
                  </a:lnTo>
                  <a:lnTo>
                    <a:pt x="780" y="272"/>
                  </a:lnTo>
                  <a:lnTo>
                    <a:pt x="780" y="268"/>
                  </a:lnTo>
                  <a:lnTo>
                    <a:pt x="778" y="264"/>
                  </a:lnTo>
                  <a:lnTo>
                    <a:pt x="778" y="260"/>
                  </a:lnTo>
                  <a:lnTo>
                    <a:pt x="780" y="257"/>
                  </a:lnTo>
                  <a:lnTo>
                    <a:pt x="780" y="249"/>
                  </a:lnTo>
                  <a:lnTo>
                    <a:pt x="778" y="247"/>
                  </a:lnTo>
                  <a:lnTo>
                    <a:pt x="778" y="243"/>
                  </a:lnTo>
                  <a:lnTo>
                    <a:pt x="770" y="226"/>
                  </a:lnTo>
                  <a:lnTo>
                    <a:pt x="770" y="222"/>
                  </a:lnTo>
                  <a:lnTo>
                    <a:pt x="770" y="215"/>
                  </a:lnTo>
                  <a:lnTo>
                    <a:pt x="757" y="209"/>
                  </a:lnTo>
                  <a:lnTo>
                    <a:pt x="749" y="209"/>
                  </a:lnTo>
                  <a:lnTo>
                    <a:pt x="742" y="211"/>
                  </a:lnTo>
                  <a:lnTo>
                    <a:pt x="740" y="207"/>
                  </a:lnTo>
                  <a:lnTo>
                    <a:pt x="736" y="205"/>
                  </a:lnTo>
                  <a:lnTo>
                    <a:pt x="732" y="201"/>
                  </a:lnTo>
                  <a:lnTo>
                    <a:pt x="725" y="198"/>
                  </a:lnTo>
                  <a:lnTo>
                    <a:pt x="721" y="198"/>
                  </a:lnTo>
                  <a:lnTo>
                    <a:pt x="713" y="188"/>
                  </a:lnTo>
                  <a:lnTo>
                    <a:pt x="704" y="177"/>
                  </a:lnTo>
                  <a:lnTo>
                    <a:pt x="702" y="177"/>
                  </a:lnTo>
                  <a:lnTo>
                    <a:pt x="696" y="173"/>
                  </a:lnTo>
                  <a:lnTo>
                    <a:pt x="692" y="173"/>
                  </a:lnTo>
                  <a:lnTo>
                    <a:pt x="681" y="165"/>
                  </a:lnTo>
                  <a:lnTo>
                    <a:pt x="675" y="165"/>
                  </a:lnTo>
                  <a:lnTo>
                    <a:pt x="668" y="160"/>
                  </a:lnTo>
                  <a:lnTo>
                    <a:pt x="664" y="163"/>
                  </a:lnTo>
                  <a:lnTo>
                    <a:pt x="660" y="163"/>
                  </a:lnTo>
                  <a:lnTo>
                    <a:pt x="656" y="163"/>
                  </a:lnTo>
                  <a:lnTo>
                    <a:pt x="652" y="163"/>
                  </a:lnTo>
                  <a:lnTo>
                    <a:pt x="650" y="167"/>
                  </a:lnTo>
                  <a:lnTo>
                    <a:pt x="647" y="165"/>
                  </a:lnTo>
                  <a:lnTo>
                    <a:pt x="643" y="160"/>
                  </a:lnTo>
                  <a:lnTo>
                    <a:pt x="641" y="160"/>
                  </a:lnTo>
                  <a:lnTo>
                    <a:pt x="639" y="160"/>
                  </a:lnTo>
                  <a:lnTo>
                    <a:pt x="639" y="163"/>
                  </a:lnTo>
                  <a:lnTo>
                    <a:pt x="639" y="165"/>
                  </a:lnTo>
                  <a:lnTo>
                    <a:pt x="635" y="160"/>
                  </a:lnTo>
                  <a:lnTo>
                    <a:pt x="635" y="160"/>
                  </a:lnTo>
                  <a:lnTo>
                    <a:pt x="633" y="158"/>
                  </a:lnTo>
                  <a:lnTo>
                    <a:pt x="633" y="160"/>
                  </a:lnTo>
                  <a:lnTo>
                    <a:pt x="633" y="163"/>
                  </a:lnTo>
                  <a:lnTo>
                    <a:pt x="626" y="158"/>
                  </a:lnTo>
                  <a:lnTo>
                    <a:pt x="624" y="160"/>
                  </a:lnTo>
                  <a:lnTo>
                    <a:pt x="620" y="158"/>
                  </a:lnTo>
                  <a:lnTo>
                    <a:pt x="607" y="154"/>
                  </a:lnTo>
                  <a:lnTo>
                    <a:pt x="603" y="154"/>
                  </a:lnTo>
                  <a:lnTo>
                    <a:pt x="603" y="154"/>
                  </a:lnTo>
                  <a:lnTo>
                    <a:pt x="605" y="156"/>
                  </a:lnTo>
                  <a:lnTo>
                    <a:pt x="603" y="158"/>
                  </a:lnTo>
                  <a:lnTo>
                    <a:pt x="601" y="156"/>
                  </a:lnTo>
                  <a:lnTo>
                    <a:pt x="601" y="158"/>
                  </a:lnTo>
                  <a:lnTo>
                    <a:pt x="599" y="158"/>
                  </a:lnTo>
                  <a:lnTo>
                    <a:pt x="597" y="160"/>
                  </a:lnTo>
                  <a:lnTo>
                    <a:pt x="595" y="163"/>
                  </a:lnTo>
                  <a:lnTo>
                    <a:pt x="595" y="167"/>
                  </a:lnTo>
                  <a:lnTo>
                    <a:pt x="593" y="165"/>
                  </a:lnTo>
                  <a:lnTo>
                    <a:pt x="590" y="160"/>
                  </a:lnTo>
                  <a:lnTo>
                    <a:pt x="588" y="163"/>
                  </a:lnTo>
                  <a:lnTo>
                    <a:pt x="588" y="167"/>
                  </a:lnTo>
                  <a:lnTo>
                    <a:pt x="586" y="173"/>
                  </a:lnTo>
                  <a:lnTo>
                    <a:pt x="586" y="177"/>
                  </a:lnTo>
                  <a:lnTo>
                    <a:pt x="584" y="173"/>
                  </a:lnTo>
                  <a:lnTo>
                    <a:pt x="586" y="167"/>
                  </a:lnTo>
                  <a:lnTo>
                    <a:pt x="586" y="163"/>
                  </a:lnTo>
                  <a:lnTo>
                    <a:pt x="586" y="156"/>
                  </a:lnTo>
                  <a:lnTo>
                    <a:pt x="588" y="154"/>
                  </a:lnTo>
                  <a:lnTo>
                    <a:pt x="588" y="154"/>
                  </a:lnTo>
                  <a:lnTo>
                    <a:pt x="584" y="154"/>
                  </a:lnTo>
                  <a:lnTo>
                    <a:pt x="588" y="148"/>
                  </a:lnTo>
                  <a:lnTo>
                    <a:pt x="584" y="144"/>
                  </a:lnTo>
                  <a:lnTo>
                    <a:pt x="580" y="137"/>
                  </a:lnTo>
                  <a:lnTo>
                    <a:pt x="578" y="137"/>
                  </a:lnTo>
                  <a:lnTo>
                    <a:pt x="572" y="137"/>
                  </a:lnTo>
                  <a:lnTo>
                    <a:pt x="569" y="142"/>
                  </a:lnTo>
                  <a:lnTo>
                    <a:pt x="567" y="142"/>
                  </a:lnTo>
                  <a:lnTo>
                    <a:pt x="565" y="139"/>
                  </a:lnTo>
                  <a:lnTo>
                    <a:pt x="565" y="137"/>
                  </a:lnTo>
                  <a:lnTo>
                    <a:pt x="563" y="135"/>
                  </a:lnTo>
                  <a:lnTo>
                    <a:pt x="561" y="133"/>
                  </a:lnTo>
                  <a:lnTo>
                    <a:pt x="559" y="133"/>
                  </a:lnTo>
                  <a:lnTo>
                    <a:pt x="557" y="131"/>
                  </a:lnTo>
                  <a:lnTo>
                    <a:pt x="553" y="131"/>
                  </a:lnTo>
                  <a:lnTo>
                    <a:pt x="553" y="133"/>
                  </a:lnTo>
                  <a:lnTo>
                    <a:pt x="553" y="131"/>
                  </a:lnTo>
                  <a:lnTo>
                    <a:pt x="550" y="129"/>
                  </a:lnTo>
                  <a:lnTo>
                    <a:pt x="548" y="127"/>
                  </a:lnTo>
                  <a:lnTo>
                    <a:pt x="546" y="127"/>
                  </a:lnTo>
                  <a:lnTo>
                    <a:pt x="542" y="127"/>
                  </a:lnTo>
                  <a:lnTo>
                    <a:pt x="536" y="123"/>
                  </a:lnTo>
                  <a:lnTo>
                    <a:pt x="534" y="123"/>
                  </a:lnTo>
                  <a:lnTo>
                    <a:pt x="534" y="125"/>
                  </a:lnTo>
                  <a:lnTo>
                    <a:pt x="529" y="123"/>
                  </a:lnTo>
                  <a:lnTo>
                    <a:pt x="527" y="123"/>
                  </a:lnTo>
                  <a:lnTo>
                    <a:pt x="525" y="125"/>
                  </a:lnTo>
                  <a:lnTo>
                    <a:pt x="525" y="125"/>
                  </a:lnTo>
                  <a:lnTo>
                    <a:pt x="523" y="123"/>
                  </a:lnTo>
                  <a:lnTo>
                    <a:pt x="519" y="123"/>
                  </a:lnTo>
                  <a:lnTo>
                    <a:pt x="515" y="125"/>
                  </a:lnTo>
                  <a:lnTo>
                    <a:pt x="513" y="129"/>
                  </a:lnTo>
                  <a:lnTo>
                    <a:pt x="513" y="131"/>
                  </a:lnTo>
                  <a:lnTo>
                    <a:pt x="508" y="135"/>
                  </a:lnTo>
                  <a:lnTo>
                    <a:pt x="504" y="137"/>
                  </a:lnTo>
                  <a:lnTo>
                    <a:pt x="496" y="142"/>
                  </a:lnTo>
                  <a:lnTo>
                    <a:pt x="494" y="146"/>
                  </a:lnTo>
                  <a:lnTo>
                    <a:pt x="491" y="152"/>
                  </a:lnTo>
                  <a:lnTo>
                    <a:pt x="489" y="158"/>
                  </a:lnTo>
                  <a:lnTo>
                    <a:pt x="487" y="160"/>
                  </a:lnTo>
                  <a:lnTo>
                    <a:pt x="485" y="165"/>
                  </a:lnTo>
                  <a:lnTo>
                    <a:pt x="485" y="167"/>
                  </a:lnTo>
                  <a:lnTo>
                    <a:pt x="485" y="171"/>
                  </a:lnTo>
                  <a:lnTo>
                    <a:pt x="485" y="177"/>
                  </a:lnTo>
                  <a:lnTo>
                    <a:pt x="483" y="173"/>
                  </a:lnTo>
                  <a:lnTo>
                    <a:pt x="481" y="169"/>
                  </a:lnTo>
                  <a:lnTo>
                    <a:pt x="481" y="165"/>
                  </a:lnTo>
                  <a:lnTo>
                    <a:pt x="483" y="163"/>
                  </a:lnTo>
                  <a:lnTo>
                    <a:pt x="487" y="158"/>
                  </a:lnTo>
                  <a:lnTo>
                    <a:pt x="485" y="154"/>
                  </a:lnTo>
                  <a:lnTo>
                    <a:pt x="487" y="150"/>
                  </a:lnTo>
                  <a:lnTo>
                    <a:pt x="487" y="146"/>
                  </a:lnTo>
                  <a:lnTo>
                    <a:pt x="485" y="146"/>
                  </a:lnTo>
                  <a:lnTo>
                    <a:pt x="481" y="148"/>
                  </a:lnTo>
                  <a:lnTo>
                    <a:pt x="475" y="146"/>
                  </a:lnTo>
                  <a:lnTo>
                    <a:pt x="470" y="148"/>
                  </a:lnTo>
                  <a:lnTo>
                    <a:pt x="468" y="148"/>
                  </a:lnTo>
                  <a:lnTo>
                    <a:pt x="464" y="146"/>
                  </a:lnTo>
                  <a:lnTo>
                    <a:pt x="468" y="146"/>
                  </a:lnTo>
                  <a:lnTo>
                    <a:pt x="470" y="144"/>
                  </a:lnTo>
                  <a:lnTo>
                    <a:pt x="475" y="144"/>
                  </a:lnTo>
                  <a:lnTo>
                    <a:pt x="481" y="144"/>
                  </a:lnTo>
                  <a:lnTo>
                    <a:pt x="483" y="144"/>
                  </a:lnTo>
                  <a:lnTo>
                    <a:pt x="487" y="139"/>
                  </a:lnTo>
                  <a:lnTo>
                    <a:pt x="489" y="139"/>
                  </a:lnTo>
                  <a:lnTo>
                    <a:pt x="489" y="142"/>
                  </a:lnTo>
                  <a:lnTo>
                    <a:pt x="491" y="139"/>
                  </a:lnTo>
                  <a:lnTo>
                    <a:pt x="496" y="137"/>
                  </a:lnTo>
                  <a:lnTo>
                    <a:pt x="502" y="135"/>
                  </a:lnTo>
                  <a:lnTo>
                    <a:pt x="502" y="131"/>
                  </a:lnTo>
                  <a:lnTo>
                    <a:pt x="506" y="125"/>
                  </a:lnTo>
                  <a:lnTo>
                    <a:pt x="506" y="120"/>
                  </a:lnTo>
                  <a:lnTo>
                    <a:pt x="508" y="118"/>
                  </a:lnTo>
                  <a:lnTo>
                    <a:pt x="508" y="114"/>
                  </a:lnTo>
                  <a:lnTo>
                    <a:pt x="504" y="114"/>
                  </a:lnTo>
                  <a:lnTo>
                    <a:pt x="500" y="110"/>
                  </a:lnTo>
                  <a:lnTo>
                    <a:pt x="496" y="110"/>
                  </a:lnTo>
                  <a:lnTo>
                    <a:pt x="489" y="114"/>
                  </a:lnTo>
                  <a:lnTo>
                    <a:pt x="485" y="114"/>
                  </a:lnTo>
                  <a:lnTo>
                    <a:pt x="479" y="110"/>
                  </a:lnTo>
                  <a:lnTo>
                    <a:pt x="470" y="110"/>
                  </a:lnTo>
                  <a:lnTo>
                    <a:pt x="464" y="116"/>
                  </a:lnTo>
                  <a:lnTo>
                    <a:pt x="466" y="118"/>
                  </a:lnTo>
                  <a:lnTo>
                    <a:pt x="466" y="120"/>
                  </a:lnTo>
                  <a:lnTo>
                    <a:pt x="468" y="123"/>
                  </a:lnTo>
                  <a:lnTo>
                    <a:pt x="466" y="123"/>
                  </a:lnTo>
                  <a:lnTo>
                    <a:pt x="464" y="123"/>
                  </a:lnTo>
                  <a:lnTo>
                    <a:pt x="462" y="127"/>
                  </a:lnTo>
                  <a:lnTo>
                    <a:pt x="462" y="123"/>
                  </a:lnTo>
                  <a:lnTo>
                    <a:pt x="460" y="123"/>
                  </a:lnTo>
                  <a:lnTo>
                    <a:pt x="456" y="125"/>
                  </a:lnTo>
                  <a:lnTo>
                    <a:pt x="451" y="131"/>
                  </a:lnTo>
                  <a:lnTo>
                    <a:pt x="445" y="137"/>
                  </a:lnTo>
                  <a:lnTo>
                    <a:pt x="449" y="131"/>
                  </a:lnTo>
                  <a:lnTo>
                    <a:pt x="449" y="127"/>
                  </a:lnTo>
                  <a:lnTo>
                    <a:pt x="449" y="125"/>
                  </a:lnTo>
                  <a:lnTo>
                    <a:pt x="451" y="123"/>
                  </a:lnTo>
                  <a:lnTo>
                    <a:pt x="449" y="123"/>
                  </a:lnTo>
                  <a:lnTo>
                    <a:pt x="445" y="125"/>
                  </a:lnTo>
                  <a:lnTo>
                    <a:pt x="443" y="129"/>
                  </a:lnTo>
                  <a:lnTo>
                    <a:pt x="441" y="135"/>
                  </a:lnTo>
                  <a:lnTo>
                    <a:pt x="437" y="137"/>
                  </a:lnTo>
                  <a:lnTo>
                    <a:pt x="441" y="131"/>
                  </a:lnTo>
                  <a:lnTo>
                    <a:pt x="441" y="127"/>
                  </a:lnTo>
                  <a:lnTo>
                    <a:pt x="447" y="118"/>
                  </a:lnTo>
                  <a:lnTo>
                    <a:pt x="449" y="112"/>
                  </a:lnTo>
                  <a:lnTo>
                    <a:pt x="451" y="108"/>
                  </a:lnTo>
                  <a:lnTo>
                    <a:pt x="456" y="106"/>
                  </a:lnTo>
                  <a:lnTo>
                    <a:pt x="460" y="104"/>
                  </a:lnTo>
                  <a:lnTo>
                    <a:pt x="464" y="101"/>
                  </a:lnTo>
                  <a:lnTo>
                    <a:pt x="466" y="95"/>
                  </a:lnTo>
                  <a:lnTo>
                    <a:pt x="477" y="87"/>
                  </a:lnTo>
                  <a:lnTo>
                    <a:pt x="477" y="85"/>
                  </a:lnTo>
                  <a:lnTo>
                    <a:pt x="479" y="82"/>
                  </a:lnTo>
                  <a:lnTo>
                    <a:pt x="477" y="80"/>
                  </a:lnTo>
                  <a:lnTo>
                    <a:pt x="477" y="78"/>
                  </a:lnTo>
                  <a:lnTo>
                    <a:pt x="479" y="76"/>
                  </a:lnTo>
                  <a:lnTo>
                    <a:pt x="479" y="72"/>
                  </a:lnTo>
                  <a:lnTo>
                    <a:pt x="475" y="70"/>
                  </a:lnTo>
                  <a:lnTo>
                    <a:pt x="470" y="70"/>
                  </a:lnTo>
                  <a:lnTo>
                    <a:pt x="470" y="72"/>
                  </a:lnTo>
                  <a:lnTo>
                    <a:pt x="468" y="68"/>
                  </a:lnTo>
                  <a:lnTo>
                    <a:pt x="466" y="61"/>
                  </a:lnTo>
                  <a:lnTo>
                    <a:pt x="460" y="51"/>
                  </a:lnTo>
                  <a:lnTo>
                    <a:pt x="458" y="45"/>
                  </a:lnTo>
                  <a:lnTo>
                    <a:pt x="453" y="36"/>
                  </a:lnTo>
                  <a:lnTo>
                    <a:pt x="453" y="32"/>
                  </a:lnTo>
                  <a:lnTo>
                    <a:pt x="453" y="2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77" name="Freeform 188">
              <a:extLst>
                <a:ext uri="{FF2B5EF4-FFF2-40B4-BE49-F238E27FC236}">
                  <a16:creationId xmlns:a16="http://schemas.microsoft.com/office/drawing/2014/main" id="{5E446774-1710-41AC-BF5E-682C79C1E8EF}"/>
                </a:ext>
              </a:extLst>
            </p:cNvPr>
            <p:cNvSpPr>
              <a:spLocks/>
            </p:cNvSpPr>
            <p:nvPr/>
          </p:nvSpPr>
          <p:spPr bwMode="auto">
            <a:xfrm>
              <a:off x="3423819" y="3365449"/>
              <a:ext cx="45949" cy="60566"/>
            </a:xfrm>
            <a:custGeom>
              <a:avLst/>
              <a:gdLst>
                <a:gd name="T0" fmla="*/ 2 w 57"/>
                <a:gd name="T1" fmla="*/ 63 h 80"/>
                <a:gd name="T2" fmla="*/ 2 w 57"/>
                <a:gd name="T3" fmla="*/ 65 h 80"/>
                <a:gd name="T4" fmla="*/ 2 w 57"/>
                <a:gd name="T5" fmla="*/ 69 h 80"/>
                <a:gd name="T6" fmla="*/ 4 w 57"/>
                <a:gd name="T7" fmla="*/ 69 h 80"/>
                <a:gd name="T8" fmla="*/ 4 w 57"/>
                <a:gd name="T9" fmla="*/ 72 h 80"/>
                <a:gd name="T10" fmla="*/ 6 w 57"/>
                <a:gd name="T11" fmla="*/ 74 h 80"/>
                <a:gd name="T12" fmla="*/ 11 w 57"/>
                <a:gd name="T13" fmla="*/ 76 h 80"/>
                <a:gd name="T14" fmla="*/ 13 w 57"/>
                <a:gd name="T15" fmla="*/ 74 h 80"/>
                <a:gd name="T16" fmla="*/ 15 w 57"/>
                <a:gd name="T17" fmla="*/ 72 h 80"/>
                <a:gd name="T18" fmla="*/ 17 w 57"/>
                <a:gd name="T19" fmla="*/ 72 h 80"/>
                <a:gd name="T20" fmla="*/ 19 w 57"/>
                <a:gd name="T21" fmla="*/ 74 h 80"/>
                <a:gd name="T22" fmla="*/ 19 w 57"/>
                <a:gd name="T23" fmla="*/ 74 h 80"/>
                <a:gd name="T24" fmla="*/ 19 w 57"/>
                <a:gd name="T25" fmla="*/ 80 h 80"/>
                <a:gd name="T26" fmla="*/ 21 w 57"/>
                <a:gd name="T27" fmla="*/ 80 h 80"/>
                <a:gd name="T28" fmla="*/ 25 w 57"/>
                <a:gd name="T29" fmla="*/ 78 h 80"/>
                <a:gd name="T30" fmla="*/ 25 w 57"/>
                <a:gd name="T31" fmla="*/ 74 h 80"/>
                <a:gd name="T32" fmla="*/ 28 w 57"/>
                <a:gd name="T33" fmla="*/ 74 h 80"/>
                <a:gd name="T34" fmla="*/ 32 w 57"/>
                <a:gd name="T35" fmla="*/ 72 h 80"/>
                <a:gd name="T36" fmla="*/ 34 w 57"/>
                <a:gd name="T37" fmla="*/ 67 h 80"/>
                <a:gd name="T38" fmla="*/ 38 w 57"/>
                <a:gd name="T39" fmla="*/ 63 h 80"/>
                <a:gd name="T40" fmla="*/ 42 w 57"/>
                <a:gd name="T41" fmla="*/ 55 h 80"/>
                <a:gd name="T42" fmla="*/ 42 w 57"/>
                <a:gd name="T43" fmla="*/ 50 h 80"/>
                <a:gd name="T44" fmla="*/ 47 w 57"/>
                <a:gd name="T45" fmla="*/ 44 h 80"/>
                <a:gd name="T46" fmla="*/ 51 w 57"/>
                <a:gd name="T47" fmla="*/ 38 h 80"/>
                <a:gd name="T48" fmla="*/ 53 w 57"/>
                <a:gd name="T49" fmla="*/ 36 h 80"/>
                <a:gd name="T50" fmla="*/ 53 w 57"/>
                <a:gd name="T51" fmla="*/ 36 h 80"/>
                <a:gd name="T52" fmla="*/ 57 w 57"/>
                <a:gd name="T53" fmla="*/ 31 h 80"/>
                <a:gd name="T54" fmla="*/ 57 w 57"/>
                <a:gd name="T55" fmla="*/ 25 h 80"/>
                <a:gd name="T56" fmla="*/ 53 w 57"/>
                <a:gd name="T57" fmla="*/ 21 h 80"/>
                <a:gd name="T58" fmla="*/ 51 w 57"/>
                <a:gd name="T59" fmla="*/ 23 h 80"/>
                <a:gd name="T60" fmla="*/ 49 w 57"/>
                <a:gd name="T61" fmla="*/ 21 h 80"/>
                <a:gd name="T62" fmla="*/ 49 w 57"/>
                <a:gd name="T63" fmla="*/ 19 h 80"/>
                <a:gd name="T64" fmla="*/ 42 w 57"/>
                <a:gd name="T65" fmla="*/ 10 h 80"/>
                <a:gd name="T66" fmla="*/ 40 w 57"/>
                <a:gd name="T67" fmla="*/ 10 h 80"/>
                <a:gd name="T68" fmla="*/ 34 w 57"/>
                <a:gd name="T69" fmla="*/ 6 h 80"/>
                <a:gd name="T70" fmla="*/ 23 w 57"/>
                <a:gd name="T71" fmla="*/ 2 h 80"/>
                <a:gd name="T72" fmla="*/ 19 w 57"/>
                <a:gd name="T73" fmla="*/ 0 h 80"/>
                <a:gd name="T74" fmla="*/ 13 w 57"/>
                <a:gd name="T75" fmla="*/ 0 h 80"/>
                <a:gd name="T76" fmla="*/ 9 w 57"/>
                <a:gd name="T77" fmla="*/ 2 h 80"/>
                <a:gd name="T78" fmla="*/ 6 w 57"/>
                <a:gd name="T79" fmla="*/ 4 h 80"/>
                <a:gd name="T80" fmla="*/ 6 w 57"/>
                <a:gd name="T81" fmla="*/ 4 h 80"/>
                <a:gd name="T82" fmla="*/ 4 w 57"/>
                <a:gd name="T83" fmla="*/ 4 h 80"/>
                <a:gd name="T84" fmla="*/ 4 w 57"/>
                <a:gd name="T85" fmla="*/ 6 h 80"/>
                <a:gd name="T86" fmla="*/ 0 w 57"/>
                <a:gd name="T87" fmla="*/ 10 h 80"/>
                <a:gd name="T88" fmla="*/ 0 w 57"/>
                <a:gd name="T89" fmla="*/ 15 h 80"/>
                <a:gd name="T90" fmla="*/ 2 w 57"/>
                <a:gd name="T91" fmla="*/ 19 h 80"/>
                <a:gd name="T92" fmla="*/ 2 w 57"/>
                <a:gd name="T93" fmla="*/ 23 h 80"/>
                <a:gd name="T94" fmla="*/ 2 w 57"/>
                <a:gd name="T95" fmla="*/ 27 h 80"/>
                <a:gd name="T96" fmla="*/ 6 w 57"/>
                <a:gd name="T97" fmla="*/ 29 h 80"/>
                <a:gd name="T98" fmla="*/ 6 w 57"/>
                <a:gd name="T99" fmla="*/ 31 h 80"/>
                <a:gd name="T100" fmla="*/ 9 w 57"/>
                <a:gd name="T101" fmla="*/ 36 h 80"/>
                <a:gd name="T102" fmla="*/ 11 w 57"/>
                <a:gd name="T103" fmla="*/ 40 h 80"/>
                <a:gd name="T104" fmla="*/ 11 w 57"/>
                <a:gd name="T105" fmla="*/ 42 h 80"/>
                <a:gd name="T106" fmla="*/ 11 w 57"/>
                <a:gd name="T107" fmla="*/ 46 h 80"/>
                <a:gd name="T108" fmla="*/ 6 w 57"/>
                <a:gd name="T109" fmla="*/ 48 h 80"/>
                <a:gd name="T110" fmla="*/ 9 w 57"/>
                <a:gd name="T111" fmla="*/ 53 h 80"/>
                <a:gd name="T112" fmla="*/ 9 w 57"/>
                <a:gd name="T113" fmla="*/ 57 h 80"/>
                <a:gd name="T114" fmla="*/ 6 w 57"/>
                <a:gd name="T115" fmla="*/ 61 h 80"/>
                <a:gd name="T116" fmla="*/ 2 w 57"/>
                <a:gd name="T117" fmla="*/ 63 h 80"/>
                <a:gd name="T118" fmla="*/ 2 w 57"/>
                <a:gd name="T119" fmla="*/ 6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 h="80">
                  <a:moveTo>
                    <a:pt x="2" y="63"/>
                  </a:moveTo>
                  <a:lnTo>
                    <a:pt x="2" y="65"/>
                  </a:lnTo>
                  <a:lnTo>
                    <a:pt x="2" y="69"/>
                  </a:lnTo>
                  <a:lnTo>
                    <a:pt x="4" y="69"/>
                  </a:lnTo>
                  <a:lnTo>
                    <a:pt x="4" y="72"/>
                  </a:lnTo>
                  <a:lnTo>
                    <a:pt x="6" y="74"/>
                  </a:lnTo>
                  <a:lnTo>
                    <a:pt x="11" y="76"/>
                  </a:lnTo>
                  <a:lnTo>
                    <a:pt x="13" y="74"/>
                  </a:lnTo>
                  <a:lnTo>
                    <a:pt x="15" y="72"/>
                  </a:lnTo>
                  <a:lnTo>
                    <a:pt x="17" y="72"/>
                  </a:lnTo>
                  <a:lnTo>
                    <a:pt x="19" y="74"/>
                  </a:lnTo>
                  <a:lnTo>
                    <a:pt x="19" y="74"/>
                  </a:lnTo>
                  <a:lnTo>
                    <a:pt x="19" y="80"/>
                  </a:lnTo>
                  <a:lnTo>
                    <a:pt x="21" y="80"/>
                  </a:lnTo>
                  <a:lnTo>
                    <a:pt x="25" y="78"/>
                  </a:lnTo>
                  <a:lnTo>
                    <a:pt x="25" y="74"/>
                  </a:lnTo>
                  <a:lnTo>
                    <a:pt x="28" y="74"/>
                  </a:lnTo>
                  <a:lnTo>
                    <a:pt x="32" y="72"/>
                  </a:lnTo>
                  <a:lnTo>
                    <a:pt x="34" y="67"/>
                  </a:lnTo>
                  <a:lnTo>
                    <a:pt x="38" y="63"/>
                  </a:lnTo>
                  <a:lnTo>
                    <a:pt x="42" y="55"/>
                  </a:lnTo>
                  <a:lnTo>
                    <a:pt x="42" y="50"/>
                  </a:lnTo>
                  <a:lnTo>
                    <a:pt x="47" y="44"/>
                  </a:lnTo>
                  <a:lnTo>
                    <a:pt x="51" y="38"/>
                  </a:lnTo>
                  <a:lnTo>
                    <a:pt x="53" y="36"/>
                  </a:lnTo>
                  <a:lnTo>
                    <a:pt x="53" y="36"/>
                  </a:lnTo>
                  <a:lnTo>
                    <a:pt x="57" y="31"/>
                  </a:lnTo>
                  <a:lnTo>
                    <a:pt x="57" y="25"/>
                  </a:lnTo>
                  <a:lnTo>
                    <a:pt x="53" y="21"/>
                  </a:lnTo>
                  <a:lnTo>
                    <a:pt x="51" y="23"/>
                  </a:lnTo>
                  <a:lnTo>
                    <a:pt x="49" y="21"/>
                  </a:lnTo>
                  <a:lnTo>
                    <a:pt x="49" y="19"/>
                  </a:lnTo>
                  <a:lnTo>
                    <a:pt x="42" y="10"/>
                  </a:lnTo>
                  <a:lnTo>
                    <a:pt x="40" y="10"/>
                  </a:lnTo>
                  <a:lnTo>
                    <a:pt x="34" y="6"/>
                  </a:lnTo>
                  <a:lnTo>
                    <a:pt x="23" y="2"/>
                  </a:lnTo>
                  <a:lnTo>
                    <a:pt x="19" y="0"/>
                  </a:lnTo>
                  <a:lnTo>
                    <a:pt x="13" y="0"/>
                  </a:lnTo>
                  <a:lnTo>
                    <a:pt x="9" y="2"/>
                  </a:lnTo>
                  <a:lnTo>
                    <a:pt x="6" y="4"/>
                  </a:lnTo>
                  <a:lnTo>
                    <a:pt x="6" y="4"/>
                  </a:lnTo>
                  <a:lnTo>
                    <a:pt x="4" y="4"/>
                  </a:lnTo>
                  <a:lnTo>
                    <a:pt x="4" y="6"/>
                  </a:lnTo>
                  <a:lnTo>
                    <a:pt x="0" y="10"/>
                  </a:lnTo>
                  <a:lnTo>
                    <a:pt x="0" y="15"/>
                  </a:lnTo>
                  <a:lnTo>
                    <a:pt x="2" y="19"/>
                  </a:lnTo>
                  <a:lnTo>
                    <a:pt x="2" y="23"/>
                  </a:lnTo>
                  <a:lnTo>
                    <a:pt x="2" y="27"/>
                  </a:lnTo>
                  <a:lnTo>
                    <a:pt x="6" y="29"/>
                  </a:lnTo>
                  <a:lnTo>
                    <a:pt x="6" y="31"/>
                  </a:lnTo>
                  <a:lnTo>
                    <a:pt x="9" y="36"/>
                  </a:lnTo>
                  <a:lnTo>
                    <a:pt x="11" y="40"/>
                  </a:lnTo>
                  <a:lnTo>
                    <a:pt x="11" y="42"/>
                  </a:lnTo>
                  <a:lnTo>
                    <a:pt x="11" y="46"/>
                  </a:lnTo>
                  <a:lnTo>
                    <a:pt x="6" y="48"/>
                  </a:lnTo>
                  <a:lnTo>
                    <a:pt x="9" y="53"/>
                  </a:lnTo>
                  <a:lnTo>
                    <a:pt x="9" y="57"/>
                  </a:lnTo>
                  <a:lnTo>
                    <a:pt x="6" y="61"/>
                  </a:lnTo>
                  <a:lnTo>
                    <a:pt x="2" y="63"/>
                  </a:lnTo>
                  <a:lnTo>
                    <a:pt x="2" y="6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78" name="Freeform 189">
              <a:extLst>
                <a:ext uri="{FF2B5EF4-FFF2-40B4-BE49-F238E27FC236}">
                  <a16:creationId xmlns:a16="http://schemas.microsoft.com/office/drawing/2014/main" id="{640769B6-C7E7-4A04-B828-E4F85F92F996}"/>
                </a:ext>
              </a:extLst>
            </p:cNvPr>
            <p:cNvSpPr>
              <a:spLocks/>
            </p:cNvSpPr>
            <p:nvPr/>
          </p:nvSpPr>
          <p:spPr bwMode="auto">
            <a:xfrm>
              <a:off x="3368198" y="3357122"/>
              <a:ext cx="64489" cy="67380"/>
            </a:xfrm>
            <a:custGeom>
              <a:avLst/>
              <a:gdLst>
                <a:gd name="T0" fmla="*/ 31 w 80"/>
                <a:gd name="T1" fmla="*/ 87 h 89"/>
                <a:gd name="T2" fmla="*/ 35 w 80"/>
                <a:gd name="T3" fmla="*/ 87 h 89"/>
                <a:gd name="T4" fmla="*/ 44 w 80"/>
                <a:gd name="T5" fmla="*/ 89 h 89"/>
                <a:gd name="T6" fmla="*/ 42 w 80"/>
                <a:gd name="T7" fmla="*/ 83 h 89"/>
                <a:gd name="T8" fmla="*/ 38 w 80"/>
                <a:gd name="T9" fmla="*/ 76 h 89"/>
                <a:gd name="T10" fmla="*/ 42 w 80"/>
                <a:gd name="T11" fmla="*/ 72 h 89"/>
                <a:gd name="T12" fmla="*/ 54 w 80"/>
                <a:gd name="T13" fmla="*/ 72 h 89"/>
                <a:gd name="T14" fmla="*/ 63 w 80"/>
                <a:gd name="T15" fmla="*/ 70 h 89"/>
                <a:gd name="T16" fmla="*/ 71 w 80"/>
                <a:gd name="T17" fmla="*/ 74 h 89"/>
                <a:gd name="T18" fmla="*/ 78 w 80"/>
                <a:gd name="T19" fmla="*/ 68 h 89"/>
                <a:gd name="T20" fmla="*/ 75 w 80"/>
                <a:gd name="T21" fmla="*/ 59 h 89"/>
                <a:gd name="T22" fmla="*/ 80 w 80"/>
                <a:gd name="T23" fmla="*/ 53 h 89"/>
                <a:gd name="T24" fmla="*/ 78 w 80"/>
                <a:gd name="T25" fmla="*/ 47 h 89"/>
                <a:gd name="T26" fmla="*/ 75 w 80"/>
                <a:gd name="T27" fmla="*/ 40 h 89"/>
                <a:gd name="T28" fmla="*/ 71 w 80"/>
                <a:gd name="T29" fmla="*/ 34 h 89"/>
                <a:gd name="T30" fmla="*/ 69 w 80"/>
                <a:gd name="T31" fmla="*/ 26 h 89"/>
                <a:gd name="T32" fmla="*/ 73 w 80"/>
                <a:gd name="T33" fmla="*/ 17 h 89"/>
                <a:gd name="T34" fmla="*/ 75 w 80"/>
                <a:gd name="T35" fmla="*/ 15 h 89"/>
                <a:gd name="T36" fmla="*/ 78 w 80"/>
                <a:gd name="T37" fmla="*/ 7 h 89"/>
                <a:gd name="T38" fmla="*/ 67 w 80"/>
                <a:gd name="T39" fmla="*/ 5 h 89"/>
                <a:gd name="T40" fmla="*/ 57 w 80"/>
                <a:gd name="T41" fmla="*/ 2 h 89"/>
                <a:gd name="T42" fmla="*/ 46 w 80"/>
                <a:gd name="T43" fmla="*/ 2 h 89"/>
                <a:gd name="T44" fmla="*/ 33 w 80"/>
                <a:gd name="T45" fmla="*/ 2 h 89"/>
                <a:gd name="T46" fmla="*/ 19 w 80"/>
                <a:gd name="T47" fmla="*/ 5 h 89"/>
                <a:gd name="T48" fmla="*/ 19 w 80"/>
                <a:gd name="T49" fmla="*/ 9 h 89"/>
                <a:gd name="T50" fmla="*/ 16 w 80"/>
                <a:gd name="T51" fmla="*/ 15 h 89"/>
                <a:gd name="T52" fmla="*/ 10 w 80"/>
                <a:gd name="T53" fmla="*/ 21 h 89"/>
                <a:gd name="T54" fmla="*/ 4 w 80"/>
                <a:gd name="T55" fmla="*/ 26 h 89"/>
                <a:gd name="T56" fmla="*/ 0 w 80"/>
                <a:gd name="T57" fmla="*/ 38 h 89"/>
                <a:gd name="T58" fmla="*/ 4 w 80"/>
                <a:gd name="T59" fmla="*/ 42 h 89"/>
                <a:gd name="T60" fmla="*/ 6 w 80"/>
                <a:gd name="T61" fmla="*/ 49 h 89"/>
                <a:gd name="T62" fmla="*/ 10 w 80"/>
                <a:gd name="T63" fmla="*/ 53 h 89"/>
                <a:gd name="T64" fmla="*/ 14 w 80"/>
                <a:gd name="T65" fmla="*/ 55 h 89"/>
                <a:gd name="T66" fmla="*/ 16 w 80"/>
                <a:gd name="T67" fmla="*/ 59 h 89"/>
                <a:gd name="T68" fmla="*/ 19 w 80"/>
                <a:gd name="T69" fmla="*/ 70 h 89"/>
                <a:gd name="T70" fmla="*/ 23 w 80"/>
                <a:gd name="T71" fmla="*/ 76 h 89"/>
                <a:gd name="T72" fmla="*/ 27 w 80"/>
                <a:gd name="T73" fmla="*/ 80 h 89"/>
                <a:gd name="T74" fmla="*/ 29 w 80"/>
                <a:gd name="T75" fmla="*/ 8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9">
                  <a:moveTo>
                    <a:pt x="31" y="87"/>
                  </a:moveTo>
                  <a:lnTo>
                    <a:pt x="31" y="87"/>
                  </a:lnTo>
                  <a:lnTo>
                    <a:pt x="33" y="87"/>
                  </a:lnTo>
                  <a:lnTo>
                    <a:pt x="35" y="87"/>
                  </a:lnTo>
                  <a:lnTo>
                    <a:pt x="40" y="89"/>
                  </a:lnTo>
                  <a:lnTo>
                    <a:pt x="44" y="89"/>
                  </a:lnTo>
                  <a:lnTo>
                    <a:pt x="44" y="87"/>
                  </a:lnTo>
                  <a:lnTo>
                    <a:pt x="42" y="83"/>
                  </a:lnTo>
                  <a:lnTo>
                    <a:pt x="42" y="80"/>
                  </a:lnTo>
                  <a:lnTo>
                    <a:pt x="38" y="76"/>
                  </a:lnTo>
                  <a:lnTo>
                    <a:pt x="38" y="74"/>
                  </a:lnTo>
                  <a:lnTo>
                    <a:pt x="42" y="72"/>
                  </a:lnTo>
                  <a:lnTo>
                    <a:pt x="46" y="72"/>
                  </a:lnTo>
                  <a:lnTo>
                    <a:pt x="54" y="72"/>
                  </a:lnTo>
                  <a:lnTo>
                    <a:pt x="59" y="70"/>
                  </a:lnTo>
                  <a:lnTo>
                    <a:pt x="63" y="70"/>
                  </a:lnTo>
                  <a:lnTo>
                    <a:pt x="67" y="74"/>
                  </a:lnTo>
                  <a:lnTo>
                    <a:pt x="71" y="74"/>
                  </a:lnTo>
                  <a:lnTo>
                    <a:pt x="75" y="72"/>
                  </a:lnTo>
                  <a:lnTo>
                    <a:pt x="78" y="68"/>
                  </a:lnTo>
                  <a:lnTo>
                    <a:pt x="78" y="64"/>
                  </a:lnTo>
                  <a:lnTo>
                    <a:pt x="75" y="59"/>
                  </a:lnTo>
                  <a:lnTo>
                    <a:pt x="80" y="57"/>
                  </a:lnTo>
                  <a:lnTo>
                    <a:pt x="80" y="53"/>
                  </a:lnTo>
                  <a:lnTo>
                    <a:pt x="80" y="51"/>
                  </a:lnTo>
                  <a:lnTo>
                    <a:pt x="78" y="47"/>
                  </a:lnTo>
                  <a:lnTo>
                    <a:pt x="75" y="42"/>
                  </a:lnTo>
                  <a:lnTo>
                    <a:pt x="75" y="40"/>
                  </a:lnTo>
                  <a:lnTo>
                    <a:pt x="71" y="38"/>
                  </a:lnTo>
                  <a:lnTo>
                    <a:pt x="71" y="34"/>
                  </a:lnTo>
                  <a:lnTo>
                    <a:pt x="71" y="30"/>
                  </a:lnTo>
                  <a:lnTo>
                    <a:pt x="69" y="26"/>
                  </a:lnTo>
                  <a:lnTo>
                    <a:pt x="69" y="21"/>
                  </a:lnTo>
                  <a:lnTo>
                    <a:pt x="73" y="17"/>
                  </a:lnTo>
                  <a:lnTo>
                    <a:pt x="73" y="15"/>
                  </a:lnTo>
                  <a:lnTo>
                    <a:pt x="75" y="15"/>
                  </a:lnTo>
                  <a:lnTo>
                    <a:pt x="78" y="11"/>
                  </a:lnTo>
                  <a:lnTo>
                    <a:pt x="78" y="7"/>
                  </a:lnTo>
                  <a:lnTo>
                    <a:pt x="73" y="5"/>
                  </a:lnTo>
                  <a:lnTo>
                    <a:pt x="67" y="5"/>
                  </a:lnTo>
                  <a:lnTo>
                    <a:pt x="59" y="0"/>
                  </a:lnTo>
                  <a:lnTo>
                    <a:pt x="57" y="2"/>
                  </a:lnTo>
                  <a:lnTo>
                    <a:pt x="52" y="2"/>
                  </a:lnTo>
                  <a:lnTo>
                    <a:pt x="46" y="2"/>
                  </a:lnTo>
                  <a:lnTo>
                    <a:pt x="40" y="5"/>
                  </a:lnTo>
                  <a:lnTo>
                    <a:pt x="33" y="2"/>
                  </a:lnTo>
                  <a:lnTo>
                    <a:pt x="25" y="2"/>
                  </a:lnTo>
                  <a:lnTo>
                    <a:pt x="19" y="5"/>
                  </a:lnTo>
                  <a:lnTo>
                    <a:pt x="19" y="9"/>
                  </a:lnTo>
                  <a:lnTo>
                    <a:pt x="19" y="9"/>
                  </a:lnTo>
                  <a:lnTo>
                    <a:pt x="16" y="13"/>
                  </a:lnTo>
                  <a:lnTo>
                    <a:pt x="16" y="15"/>
                  </a:lnTo>
                  <a:lnTo>
                    <a:pt x="14" y="19"/>
                  </a:lnTo>
                  <a:lnTo>
                    <a:pt x="10" y="21"/>
                  </a:lnTo>
                  <a:lnTo>
                    <a:pt x="6" y="21"/>
                  </a:lnTo>
                  <a:lnTo>
                    <a:pt x="4" y="26"/>
                  </a:lnTo>
                  <a:lnTo>
                    <a:pt x="4" y="30"/>
                  </a:lnTo>
                  <a:lnTo>
                    <a:pt x="0" y="38"/>
                  </a:lnTo>
                  <a:lnTo>
                    <a:pt x="0" y="40"/>
                  </a:lnTo>
                  <a:lnTo>
                    <a:pt x="4" y="42"/>
                  </a:lnTo>
                  <a:lnTo>
                    <a:pt x="6" y="47"/>
                  </a:lnTo>
                  <a:lnTo>
                    <a:pt x="6" y="49"/>
                  </a:lnTo>
                  <a:lnTo>
                    <a:pt x="8" y="51"/>
                  </a:lnTo>
                  <a:lnTo>
                    <a:pt x="10" y="53"/>
                  </a:lnTo>
                  <a:lnTo>
                    <a:pt x="12" y="55"/>
                  </a:lnTo>
                  <a:lnTo>
                    <a:pt x="14" y="55"/>
                  </a:lnTo>
                  <a:lnTo>
                    <a:pt x="16" y="57"/>
                  </a:lnTo>
                  <a:lnTo>
                    <a:pt x="16" y="59"/>
                  </a:lnTo>
                  <a:lnTo>
                    <a:pt x="19" y="66"/>
                  </a:lnTo>
                  <a:lnTo>
                    <a:pt x="19" y="70"/>
                  </a:lnTo>
                  <a:lnTo>
                    <a:pt x="21" y="72"/>
                  </a:lnTo>
                  <a:lnTo>
                    <a:pt x="23" y="76"/>
                  </a:lnTo>
                  <a:lnTo>
                    <a:pt x="23" y="78"/>
                  </a:lnTo>
                  <a:lnTo>
                    <a:pt x="27" y="80"/>
                  </a:lnTo>
                  <a:lnTo>
                    <a:pt x="27" y="83"/>
                  </a:lnTo>
                  <a:lnTo>
                    <a:pt x="29" y="85"/>
                  </a:lnTo>
                  <a:lnTo>
                    <a:pt x="31" y="8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79" name="Freeform 190">
              <a:extLst>
                <a:ext uri="{FF2B5EF4-FFF2-40B4-BE49-F238E27FC236}">
                  <a16:creationId xmlns:a16="http://schemas.microsoft.com/office/drawing/2014/main" id="{572CA2E0-5C1B-4471-ADDA-69B9F68A5D17}"/>
                </a:ext>
              </a:extLst>
            </p:cNvPr>
            <p:cNvSpPr>
              <a:spLocks/>
            </p:cNvSpPr>
            <p:nvPr/>
          </p:nvSpPr>
          <p:spPr bwMode="auto">
            <a:xfrm>
              <a:off x="3313382" y="3320781"/>
              <a:ext cx="79806" cy="115076"/>
            </a:xfrm>
            <a:custGeom>
              <a:avLst/>
              <a:gdLst>
                <a:gd name="T0" fmla="*/ 15 w 99"/>
                <a:gd name="T1" fmla="*/ 67 h 152"/>
                <a:gd name="T2" fmla="*/ 19 w 99"/>
                <a:gd name="T3" fmla="*/ 67 h 152"/>
                <a:gd name="T4" fmla="*/ 28 w 99"/>
                <a:gd name="T5" fmla="*/ 72 h 152"/>
                <a:gd name="T6" fmla="*/ 25 w 99"/>
                <a:gd name="T7" fmla="*/ 80 h 152"/>
                <a:gd name="T8" fmla="*/ 25 w 99"/>
                <a:gd name="T9" fmla="*/ 84 h 152"/>
                <a:gd name="T10" fmla="*/ 32 w 99"/>
                <a:gd name="T11" fmla="*/ 88 h 152"/>
                <a:gd name="T12" fmla="*/ 38 w 99"/>
                <a:gd name="T13" fmla="*/ 90 h 152"/>
                <a:gd name="T14" fmla="*/ 34 w 99"/>
                <a:gd name="T15" fmla="*/ 97 h 152"/>
                <a:gd name="T16" fmla="*/ 30 w 99"/>
                <a:gd name="T17" fmla="*/ 109 h 152"/>
                <a:gd name="T18" fmla="*/ 28 w 99"/>
                <a:gd name="T19" fmla="*/ 116 h 152"/>
                <a:gd name="T20" fmla="*/ 28 w 99"/>
                <a:gd name="T21" fmla="*/ 122 h 152"/>
                <a:gd name="T22" fmla="*/ 28 w 99"/>
                <a:gd name="T23" fmla="*/ 128 h 152"/>
                <a:gd name="T24" fmla="*/ 36 w 99"/>
                <a:gd name="T25" fmla="*/ 137 h 152"/>
                <a:gd name="T26" fmla="*/ 38 w 99"/>
                <a:gd name="T27" fmla="*/ 143 h 152"/>
                <a:gd name="T28" fmla="*/ 51 w 99"/>
                <a:gd name="T29" fmla="*/ 152 h 152"/>
                <a:gd name="T30" fmla="*/ 55 w 99"/>
                <a:gd name="T31" fmla="*/ 147 h 152"/>
                <a:gd name="T32" fmla="*/ 59 w 99"/>
                <a:gd name="T33" fmla="*/ 147 h 152"/>
                <a:gd name="T34" fmla="*/ 63 w 99"/>
                <a:gd name="T35" fmla="*/ 143 h 152"/>
                <a:gd name="T36" fmla="*/ 76 w 99"/>
                <a:gd name="T37" fmla="*/ 141 h 152"/>
                <a:gd name="T38" fmla="*/ 82 w 99"/>
                <a:gd name="T39" fmla="*/ 135 h 152"/>
                <a:gd name="T40" fmla="*/ 89 w 99"/>
                <a:gd name="T41" fmla="*/ 135 h 152"/>
                <a:gd name="T42" fmla="*/ 99 w 99"/>
                <a:gd name="T43" fmla="*/ 135 h 152"/>
                <a:gd name="T44" fmla="*/ 95 w 99"/>
                <a:gd name="T45" fmla="*/ 131 h 152"/>
                <a:gd name="T46" fmla="*/ 91 w 99"/>
                <a:gd name="T47" fmla="*/ 126 h 152"/>
                <a:gd name="T48" fmla="*/ 89 w 99"/>
                <a:gd name="T49" fmla="*/ 120 h 152"/>
                <a:gd name="T50" fmla="*/ 87 w 99"/>
                <a:gd name="T51" fmla="*/ 114 h 152"/>
                <a:gd name="T52" fmla="*/ 84 w 99"/>
                <a:gd name="T53" fmla="*/ 105 h 152"/>
                <a:gd name="T54" fmla="*/ 80 w 99"/>
                <a:gd name="T55" fmla="*/ 103 h 152"/>
                <a:gd name="T56" fmla="*/ 76 w 99"/>
                <a:gd name="T57" fmla="*/ 99 h 152"/>
                <a:gd name="T58" fmla="*/ 74 w 99"/>
                <a:gd name="T59" fmla="*/ 95 h 152"/>
                <a:gd name="T60" fmla="*/ 68 w 99"/>
                <a:gd name="T61" fmla="*/ 88 h 152"/>
                <a:gd name="T62" fmla="*/ 72 w 99"/>
                <a:gd name="T63" fmla="*/ 78 h 152"/>
                <a:gd name="T64" fmla="*/ 74 w 99"/>
                <a:gd name="T65" fmla="*/ 69 h 152"/>
                <a:gd name="T66" fmla="*/ 82 w 99"/>
                <a:gd name="T67" fmla="*/ 67 h 152"/>
                <a:gd name="T68" fmla="*/ 84 w 99"/>
                <a:gd name="T69" fmla="*/ 61 h 152"/>
                <a:gd name="T70" fmla="*/ 87 w 99"/>
                <a:gd name="T71" fmla="*/ 57 h 152"/>
                <a:gd name="T72" fmla="*/ 84 w 99"/>
                <a:gd name="T73" fmla="*/ 53 h 152"/>
                <a:gd name="T74" fmla="*/ 84 w 99"/>
                <a:gd name="T75" fmla="*/ 44 h 152"/>
                <a:gd name="T76" fmla="*/ 70 w 99"/>
                <a:gd name="T77" fmla="*/ 36 h 152"/>
                <a:gd name="T78" fmla="*/ 63 w 99"/>
                <a:gd name="T79" fmla="*/ 34 h 152"/>
                <a:gd name="T80" fmla="*/ 57 w 99"/>
                <a:gd name="T81" fmla="*/ 40 h 152"/>
                <a:gd name="T82" fmla="*/ 55 w 99"/>
                <a:gd name="T83" fmla="*/ 38 h 152"/>
                <a:gd name="T84" fmla="*/ 57 w 99"/>
                <a:gd name="T85" fmla="*/ 27 h 152"/>
                <a:gd name="T86" fmla="*/ 53 w 99"/>
                <a:gd name="T87" fmla="*/ 19 h 152"/>
                <a:gd name="T88" fmla="*/ 40 w 99"/>
                <a:gd name="T89" fmla="*/ 8 h 152"/>
                <a:gd name="T90" fmla="*/ 34 w 99"/>
                <a:gd name="T91" fmla="*/ 2 h 152"/>
                <a:gd name="T92" fmla="*/ 30 w 99"/>
                <a:gd name="T93" fmla="*/ 0 h 152"/>
                <a:gd name="T94" fmla="*/ 23 w 99"/>
                <a:gd name="T95" fmla="*/ 8 h 152"/>
                <a:gd name="T96" fmla="*/ 17 w 99"/>
                <a:gd name="T97" fmla="*/ 12 h 152"/>
                <a:gd name="T98" fmla="*/ 13 w 99"/>
                <a:gd name="T99" fmla="*/ 21 h 152"/>
                <a:gd name="T100" fmla="*/ 19 w 99"/>
                <a:gd name="T101" fmla="*/ 25 h 152"/>
                <a:gd name="T102" fmla="*/ 23 w 99"/>
                <a:gd name="T103" fmla="*/ 34 h 152"/>
                <a:gd name="T104" fmla="*/ 13 w 99"/>
                <a:gd name="T105" fmla="*/ 36 h 152"/>
                <a:gd name="T106" fmla="*/ 6 w 99"/>
                <a:gd name="T107" fmla="*/ 36 h 152"/>
                <a:gd name="T108" fmla="*/ 2 w 99"/>
                <a:gd name="T109" fmla="*/ 44 h 152"/>
                <a:gd name="T110" fmla="*/ 0 w 99"/>
                <a:gd name="T111" fmla="*/ 53 h 152"/>
                <a:gd name="T112" fmla="*/ 13 w 99"/>
                <a:gd name="T113" fmla="*/ 6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152">
                  <a:moveTo>
                    <a:pt x="13" y="67"/>
                  </a:moveTo>
                  <a:lnTo>
                    <a:pt x="15" y="67"/>
                  </a:lnTo>
                  <a:lnTo>
                    <a:pt x="17" y="69"/>
                  </a:lnTo>
                  <a:lnTo>
                    <a:pt x="19" y="67"/>
                  </a:lnTo>
                  <a:lnTo>
                    <a:pt x="23" y="67"/>
                  </a:lnTo>
                  <a:lnTo>
                    <a:pt x="28" y="72"/>
                  </a:lnTo>
                  <a:lnTo>
                    <a:pt x="28" y="78"/>
                  </a:lnTo>
                  <a:lnTo>
                    <a:pt x="25" y="80"/>
                  </a:lnTo>
                  <a:lnTo>
                    <a:pt x="23" y="84"/>
                  </a:lnTo>
                  <a:lnTo>
                    <a:pt x="25" y="84"/>
                  </a:lnTo>
                  <a:lnTo>
                    <a:pt x="30" y="84"/>
                  </a:lnTo>
                  <a:lnTo>
                    <a:pt x="32" y="88"/>
                  </a:lnTo>
                  <a:lnTo>
                    <a:pt x="34" y="90"/>
                  </a:lnTo>
                  <a:lnTo>
                    <a:pt x="38" y="90"/>
                  </a:lnTo>
                  <a:lnTo>
                    <a:pt x="38" y="93"/>
                  </a:lnTo>
                  <a:lnTo>
                    <a:pt x="34" y="97"/>
                  </a:lnTo>
                  <a:lnTo>
                    <a:pt x="32" y="103"/>
                  </a:lnTo>
                  <a:lnTo>
                    <a:pt x="30" y="109"/>
                  </a:lnTo>
                  <a:lnTo>
                    <a:pt x="30" y="114"/>
                  </a:lnTo>
                  <a:lnTo>
                    <a:pt x="28" y="116"/>
                  </a:lnTo>
                  <a:lnTo>
                    <a:pt x="28" y="120"/>
                  </a:lnTo>
                  <a:lnTo>
                    <a:pt x="28" y="122"/>
                  </a:lnTo>
                  <a:lnTo>
                    <a:pt x="28" y="124"/>
                  </a:lnTo>
                  <a:lnTo>
                    <a:pt x="28" y="128"/>
                  </a:lnTo>
                  <a:lnTo>
                    <a:pt x="32" y="133"/>
                  </a:lnTo>
                  <a:lnTo>
                    <a:pt x="36" y="137"/>
                  </a:lnTo>
                  <a:lnTo>
                    <a:pt x="36" y="139"/>
                  </a:lnTo>
                  <a:lnTo>
                    <a:pt x="38" y="143"/>
                  </a:lnTo>
                  <a:lnTo>
                    <a:pt x="47" y="149"/>
                  </a:lnTo>
                  <a:lnTo>
                    <a:pt x="51" y="152"/>
                  </a:lnTo>
                  <a:lnTo>
                    <a:pt x="53" y="147"/>
                  </a:lnTo>
                  <a:lnTo>
                    <a:pt x="55" y="147"/>
                  </a:lnTo>
                  <a:lnTo>
                    <a:pt x="55" y="147"/>
                  </a:lnTo>
                  <a:lnTo>
                    <a:pt x="59" y="147"/>
                  </a:lnTo>
                  <a:lnTo>
                    <a:pt x="63" y="145"/>
                  </a:lnTo>
                  <a:lnTo>
                    <a:pt x="63" y="143"/>
                  </a:lnTo>
                  <a:lnTo>
                    <a:pt x="68" y="141"/>
                  </a:lnTo>
                  <a:lnTo>
                    <a:pt x="76" y="141"/>
                  </a:lnTo>
                  <a:lnTo>
                    <a:pt x="78" y="135"/>
                  </a:lnTo>
                  <a:lnTo>
                    <a:pt x="82" y="135"/>
                  </a:lnTo>
                  <a:lnTo>
                    <a:pt x="89" y="133"/>
                  </a:lnTo>
                  <a:lnTo>
                    <a:pt x="89" y="135"/>
                  </a:lnTo>
                  <a:lnTo>
                    <a:pt x="93" y="135"/>
                  </a:lnTo>
                  <a:lnTo>
                    <a:pt x="99" y="135"/>
                  </a:lnTo>
                  <a:lnTo>
                    <a:pt x="97" y="133"/>
                  </a:lnTo>
                  <a:lnTo>
                    <a:pt x="95" y="131"/>
                  </a:lnTo>
                  <a:lnTo>
                    <a:pt x="95" y="128"/>
                  </a:lnTo>
                  <a:lnTo>
                    <a:pt x="91" y="126"/>
                  </a:lnTo>
                  <a:lnTo>
                    <a:pt x="91" y="124"/>
                  </a:lnTo>
                  <a:lnTo>
                    <a:pt x="89" y="120"/>
                  </a:lnTo>
                  <a:lnTo>
                    <a:pt x="87" y="118"/>
                  </a:lnTo>
                  <a:lnTo>
                    <a:pt x="87" y="114"/>
                  </a:lnTo>
                  <a:lnTo>
                    <a:pt x="84" y="107"/>
                  </a:lnTo>
                  <a:lnTo>
                    <a:pt x="84" y="105"/>
                  </a:lnTo>
                  <a:lnTo>
                    <a:pt x="82" y="103"/>
                  </a:lnTo>
                  <a:lnTo>
                    <a:pt x="80" y="103"/>
                  </a:lnTo>
                  <a:lnTo>
                    <a:pt x="78" y="101"/>
                  </a:lnTo>
                  <a:lnTo>
                    <a:pt x="76" y="99"/>
                  </a:lnTo>
                  <a:lnTo>
                    <a:pt x="74" y="97"/>
                  </a:lnTo>
                  <a:lnTo>
                    <a:pt x="74" y="95"/>
                  </a:lnTo>
                  <a:lnTo>
                    <a:pt x="72" y="90"/>
                  </a:lnTo>
                  <a:lnTo>
                    <a:pt x="68" y="88"/>
                  </a:lnTo>
                  <a:lnTo>
                    <a:pt x="68" y="86"/>
                  </a:lnTo>
                  <a:lnTo>
                    <a:pt x="72" y="78"/>
                  </a:lnTo>
                  <a:lnTo>
                    <a:pt x="72" y="74"/>
                  </a:lnTo>
                  <a:lnTo>
                    <a:pt x="74" y="69"/>
                  </a:lnTo>
                  <a:lnTo>
                    <a:pt x="78" y="69"/>
                  </a:lnTo>
                  <a:lnTo>
                    <a:pt x="82" y="67"/>
                  </a:lnTo>
                  <a:lnTo>
                    <a:pt x="84" y="63"/>
                  </a:lnTo>
                  <a:lnTo>
                    <a:pt x="84" y="61"/>
                  </a:lnTo>
                  <a:lnTo>
                    <a:pt x="87" y="57"/>
                  </a:lnTo>
                  <a:lnTo>
                    <a:pt x="87" y="57"/>
                  </a:lnTo>
                  <a:lnTo>
                    <a:pt x="87" y="57"/>
                  </a:lnTo>
                  <a:lnTo>
                    <a:pt x="84" y="53"/>
                  </a:lnTo>
                  <a:lnTo>
                    <a:pt x="84" y="48"/>
                  </a:lnTo>
                  <a:lnTo>
                    <a:pt x="84" y="44"/>
                  </a:lnTo>
                  <a:lnTo>
                    <a:pt x="76" y="42"/>
                  </a:lnTo>
                  <a:lnTo>
                    <a:pt x="70" y="36"/>
                  </a:lnTo>
                  <a:lnTo>
                    <a:pt x="65" y="34"/>
                  </a:lnTo>
                  <a:lnTo>
                    <a:pt x="63" y="34"/>
                  </a:lnTo>
                  <a:lnTo>
                    <a:pt x="59" y="36"/>
                  </a:lnTo>
                  <a:lnTo>
                    <a:pt x="57" y="40"/>
                  </a:lnTo>
                  <a:lnTo>
                    <a:pt x="55" y="42"/>
                  </a:lnTo>
                  <a:lnTo>
                    <a:pt x="55" y="38"/>
                  </a:lnTo>
                  <a:lnTo>
                    <a:pt x="57" y="31"/>
                  </a:lnTo>
                  <a:lnTo>
                    <a:pt x="57" y="27"/>
                  </a:lnTo>
                  <a:lnTo>
                    <a:pt x="55" y="21"/>
                  </a:lnTo>
                  <a:lnTo>
                    <a:pt x="53" y="19"/>
                  </a:lnTo>
                  <a:lnTo>
                    <a:pt x="44" y="15"/>
                  </a:lnTo>
                  <a:lnTo>
                    <a:pt x="40" y="8"/>
                  </a:lnTo>
                  <a:lnTo>
                    <a:pt x="38" y="6"/>
                  </a:lnTo>
                  <a:lnTo>
                    <a:pt x="34" y="2"/>
                  </a:lnTo>
                  <a:lnTo>
                    <a:pt x="32" y="2"/>
                  </a:lnTo>
                  <a:lnTo>
                    <a:pt x="30" y="0"/>
                  </a:lnTo>
                  <a:lnTo>
                    <a:pt x="30" y="2"/>
                  </a:lnTo>
                  <a:lnTo>
                    <a:pt x="23" y="8"/>
                  </a:lnTo>
                  <a:lnTo>
                    <a:pt x="19" y="12"/>
                  </a:lnTo>
                  <a:lnTo>
                    <a:pt x="17" y="12"/>
                  </a:lnTo>
                  <a:lnTo>
                    <a:pt x="11" y="19"/>
                  </a:lnTo>
                  <a:lnTo>
                    <a:pt x="13" y="21"/>
                  </a:lnTo>
                  <a:lnTo>
                    <a:pt x="15" y="25"/>
                  </a:lnTo>
                  <a:lnTo>
                    <a:pt x="19" y="25"/>
                  </a:lnTo>
                  <a:lnTo>
                    <a:pt x="23" y="29"/>
                  </a:lnTo>
                  <a:lnTo>
                    <a:pt x="23" y="34"/>
                  </a:lnTo>
                  <a:lnTo>
                    <a:pt x="17" y="36"/>
                  </a:lnTo>
                  <a:lnTo>
                    <a:pt x="13" y="36"/>
                  </a:lnTo>
                  <a:lnTo>
                    <a:pt x="11" y="36"/>
                  </a:lnTo>
                  <a:lnTo>
                    <a:pt x="6" y="36"/>
                  </a:lnTo>
                  <a:lnTo>
                    <a:pt x="4" y="38"/>
                  </a:lnTo>
                  <a:lnTo>
                    <a:pt x="2" y="44"/>
                  </a:lnTo>
                  <a:lnTo>
                    <a:pt x="0" y="48"/>
                  </a:lnTo>
                  <a:lnTo>
                    <a:pt x="0" y="53"/>
                  </a:lnTo>
                  <a:lnTo>
                    <a:pt x="6" y="59"/>
                  </a:lnTo>
                  <a:lnTo>
                    <a:pt x="13" y="65"/>
                  </a:lnTo>
                  <a:lnTo>
                    <a:pt x="13" y="6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80" name="Freeform 191">
              <a:extLst>
                <a:ext uri="{FF2B5EF4-FFF2-40B4-BE49-F238E27FC236}">
                  <a16:creationId xmlns:a16="http://schemas.microsoft.com/office/drawing/2014/main" id="{8A6F37B1-8449-4D31-864E-F51E280523DD}"/>
                </a:ext>
              </a:extLst>
            </p:cNvPr>
            <p:cNvSpPr>
              <a:spLocks noEditPoints="1"/>
            </p:cNvSpPr>
            <p:nvPr/>
          </p:nvSpPr>
          <p:spPr bwMode="auto">
            <a:xfrm>
              <a:off x="3123140" y="3257187"/>
              <a:ext cx="214427" cy="186242"/>
            </a:xfrm>
            <a:custGeom>
              <a:avLst/>
              <a:gdLst>
                <a:gd name="T0" fmla="*/ 150 w 266"/>
                <a:gd name="T1" fmla="*/ 244 h 246"/>
                <a:gd name="T2" fmla="*/ 177 w 266"/>
                <a:gd name="T3" fmla="*/ 221 h 246"/>
                <a:gd name="T4" fmla="*/ 188 w 266"/>
                <a:gd name="T5" fmla="*/ 208 h 246"/>
                <a:gd name="T6" fmla="*/ 177 w 266"/>
                <a:gd name="T7" fmla="*/ 185 h 246"/>
                <a:gd name="T8" fmla="*/ 171 w 266"/>
                <a:gd name="T9" fmla="*/ 174 h 246"/>
                <a:gd name="T10" fmla="*/ 200 w 266"/>
                <a:gd name="T11" fmla="*/ 179 h 246"/>
                <a:gd name="T12" fmla="*/ 232 w 266"/>
                <a:gd name="T13" fmla="*/ 168 h 246"/>
                <a:gd name="T14" fmla="*/ 242 w 266"/>
                <a:gd name="T15" fmla="*/ 143 h 246"/>
                <a:gd name="T16" fmla="*/ 242 w 266"/>
                <a:gd name="T17" fmla="*/ 120 h 246"/>
                <a:gd name="T18" fmla="*/ 259 w 266"/>
                <a:gd name="T19" fmla="*/ 113 h 246"/>
                <a:gd name="T20" fmla="*/ 253 w 266"/>
                <a:gd name="T21" fmla="*/ 96 h 246"/>
                <a:gd name="T22" fmla="*/ 266 w 266"/>
                <a:gd name="T23" fmla="*/ 84 h 246"/>
                <a:gd name="T24" fmla="*/ 247 w 266"/>
                <a:gd name="T25" fmla="*/ 80 h 246"/>
                <a:gd name="T26" fmla="*/ 234 w 266"/>
                <a:gd name="T27" fmla="*/ 82 h 246"/>
                <a:gd name="T28" fmla="*/ 245 w 266"/>
                <a:gd name="T29" fmla="*/ 71 h 246"/>
                <a:gd name="T30" fmla="*/ 230 w 266"/>
                <a:gd name="T31" fmla="*/ 61 h 246"/>
                <a:gd name="T32" fmla="*/ 215 w 266"/>
                <a:gd name="T33" fmla="*/ 52 h 246"/>
                <a:gd name="T34" fmla="*/ 207 w 266"/>
                <a:gd name="T35" fmla="*/ 48 h 246"/>
                <a:gd name="T36" fmla="*/ 224 w 266"/>
                <a:gd name="T37" fmla="*/ 42 h 246"/>
                <a:gd name="T38" fmla="*/ 200 w 266"/>
                <a:gd name="T39" fmla="*/ 37 h 246"/>
                <a:gd name="T40" fmla="*/ 173 w 266"/>
                <a:gd name="T41" fmla="*/ 46 h 246"/>
                <a:gd name="T42" fmla="*/ 156 w 266"/>
                <a:gd name="T43" fmla="*/ 50 h 246"/>
                <a:gd name="T44" fmla="*/ 116 w 266"/>
                <a:gd name="T45" fmla="*/ 46 h 246"/>
                <a:gd name="T46" fmla="*/ 103 w 266"/>
                <a:gd name="T47" fmla="*/ 37 h 246"/>
                <a:gd name="T48" fmla="*/ 82 w 266"/>
                <a:gd name="T49" fmla="*/ 25 h 246"/>
                <a:gd name="T50" fmla="*/ 72 w 266"/>
                <a:gd name="T51" fmla="*/ 8 h 246"/>
                <a:gd name="T52" fmla="*/ 61 w 266"/>
                <a:gd name="T53" fmla="*/ 23 h 246"/>
                <a:gd name="T54" fmla="*/ 68 w 266"/>
                <a:gd name="T55" fmla="*/ 27 h 246"/>
                <a:gd name="T56" fmla="*/ 57 w 266"/>
                <a:gd name="T57" fmla="*/ 29 h 246"/>
                <a:gd name="T58" fmla="*/ 38 w 266"/>
                <a:gd name="T59" fmla="*/ 46 h 246"/>
                <a:gd name="T60" fmla="*/ 32 w 266"/>
                <a:gd name="T61" fmla="*/ 73 h 246"/>
                <a:gd name="T62" fmla="*/ 25 w 266"/>
                <a:gd name="T63" fmla="*/ 56 h 246"/>
                <a:gd name="T64" fmla="*/ 32 w 266"/>
                <a:gd name="T65" fmla="*/ 33 h 246"/>
                <a:gd name="T66" fmla="*/ 32 w 266"/>
                <a:gd name="T67" fmla="*/ 21 h 246"/>
                <a:gd name="T68" fmla="*/ 28 w 266"/>
                <a:gd name="T69" fmla="*/ 19 h 246"/>
                <a:gd name="T70" fmla="*/ 11 w 266"/>
                <a:gd name="T71" fmla="*/ 40 h 246"/>
                <a:gd name="T72" fmla="*/ 0 w 266"/>
                <a:gd name="T73" fmla="*/ 69 h 246"/>
                <a:gd name="T74" fmla="*/ 17 w 266"/>
                <a:gd name="T75" fmla="*/ 90 h 246"/>
                <a:gd name="T76" fmla="*/ 15 w 266"/>
                <a:gd name="T77" fmla="*/ 107 h 246"/>
                <a:gd name="T78" fmla="*/ 36 w 266"/>
                <a:gd name="T79" fmla="*/ 113 h 246"/>
                <a:gd name="T80" fmla="*/ 61 w 266"/>
                <a:gd name="T81" fmla="*/ 113 h 246"/>
                <a:gd name="T82" fmla="*/ 87 w 266"/>
                <a:gd name="T83" fmla="*/ 130 h 246"/>
                <a:gd name="T84" fmla="*/ 108 w 266"/>
                <a:gd name="T85" fmla="*/ 130 h 246"/>
                <a:gd name="T86" fmla="*/ 114 w 266"/>
                <a:gd name="T87" fmla="*/ 143 h 246"/>
                <a:gd name="T88" fmla="*/ 108 w 266"/>
                <a:gd name="T89" fmla="*/ 160 h 246"/>
                <a:gd name="T90" fmla="*/ 110 w 266"/>
                <a:gd name="T91" fmla="*/ 179 h 246"/>
                <a:gd name="T92" fmla="*/ 112 w 266"/>
                <a:gd name="T93" fmla="*/ 204 h 246"/>
                <a:gd name="T94" fmla="*/ 116 w 266"/>
                <a:gd name="T95" fmla="*/ 215 h 246"/>
                <a:gd name="T96" fmla="*/ 122 w 266"/>
                <a:gd name="T97" fmla="*/ 233 h 246"/>
                <a:gd name="T98" fmla="*/ 101 w 266"/>
                <a:gd name="T99" fmla="*/ 10 h 246"/>
                <a:gd name="T100" fmla="*/ 87 w 266"/>
                <a:gd name="T101" fmla="*/ 8 h 246"/>
                <a:gd name="T102" fmla="*/ 82 w 266"/>
                <a:gd name="T103" fmla="*/ 4 h 246"/>
                <a:gd name="T104" fmla="*/ 68 w 266"/>
                <a:gd name="T105" fmla="*/ 0 h 246"/>
                <a:gd name="T106" fmla="*/ 181 w 266"/>
                <a:gd name="T107" fmla="*/ 33 h 246"/>
                <a:gd name="T108" fmla="*/ 177 w 266"/>
                <a:gd name="T109" fmla="*/ 3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6" h="246">
                  <a:moveTo>
                    <a:pt x="122" y="233"/>
                  </a:moveTo>
                  <a:lnTo>
                    <a:pt x="131" y="238"/>
                  </a:lnTo>
                  <a:lnTo>
                    <a:pt x="137" y="244"/>
                  </a:lnTo>
                  <a:lnTo>
                    <a:pt x="143" y="246"/>
                  </a:lnTo>
                  <a:lnTo>
                    <a:pt x="150" y="244"/>
                  </a:lnTo>
                  <a:lnTo>
                    <a:pt x="156" y="240"/>
                  </a:lnTo>
                  <a:lnTo>
                    <a:pt x="162" y="236"/>
                  </a:lnTo>
                  <a:lnTo>
                    <a:pt x="165" y="231"/>
                  </a:lnTo>
                  <a:lnTo>
                    <a:pt x="175" y="225"/>
                  </a:lnTo>
                  <a:lnTo>
                    <a:pt x="177" y="221"/>
                  </a:lnTo>
                  <a:lnTo>
                    <a:pt x="181" y="217"/>
                  </a:lnTo>
                  <a:lnTo>
                    <a:pt x="190" y="215"/>
                  </a:lnTo>
                  <a:lnTo>
                    <a:pt x="194" y="212"/>
                  </a:lnTo>
                  <a:lnTo>
                    <a:pt x="194" y="208"/>
                  </a:lnTo>
                  <a:lnTo>
                    <a:pt x="188" y="208"/>
                  </a:lnTo>
                  <a:lnTo>
                    <a:pt x="181" y="208"/>
                  </a:lnTo>
                  <a:lnTo>
                    <a:pt x="173" y="206"/>
                  </a:lnTo>
                  <a:lnTo>
                    <a:pt x="173" y="198"/>
                  </a:lnTo>
                  <a:lnTo>
                    <a:pt x="171" y="196"/>
                  </a:lnTo>
                  <a:lnTo>
                    <a:pt x="177" y="185"/>
                  </a:lnTo>
                  <a:lnTo>
                    <a:pt x="175" y="183"/>
                  </a:lnTo>
                  <a:lnTo>
                    <a:pt x="171" y="179"/>
                  </a:lnTo>
                  <a:lnTo>
                    <a:pt x="167" y="177"/>
                  </a:lnTo>
                  <a:lnTo>
                    <a:pt x="165" y="172"/>
                  </a:lnTo>
                  <a:lnTo>
                    <a:pt x="171" y="174"/>
                  </a:lnTo>
                  <a:lnTo>
                    <a:pt x="177" y="174"/>
                  </a:lnTo>
                  <a:lnTo>
                    <a:pt x="183" y="179"/>
                  </a:lnTo>
                  <a:lnTo>
                    <a:pt x="190" y="177"/>
                  </a:lnTo>
                  <a:lnTo>
                    <a:pt x="198" y="177"/>
                  </a:lnTo>
                  <a:lnTo>
                    <a:pt x="200" y="179"/>
                  </a:lnTo>
                  <a:lnTo>
                    <a:pt x="207" y="177"/>
                  </a:lnTo>
                  <a:lnTo>
                    <a:pt x="213" y="170"/>
                  </a:lnTo>
                  <a:lnTo>
                    <a:pt x="219" y="170"/>
                  </a:lnTo>
                  <a:lnTo>
                    <a:pt x="224" y="170"/>
                  </a:lnTo>
                  <a:lnTo>
                    <a:pt x="232" y="168"/>
                  </a:lnTo>
                  <a:lnTo>
                    <a:pt x="238" y="166"/>
                  </a:lnTo>
                  <a:lnTo>
                    <a:pt x="249" y="160"/>
                  </a:lnTo>
                  <a:lnTo>
                    <a:pt x="251" y="156"/>
                  </a:lnTo>
                  <a:lnTo>
                    <a:pt x="249" y="149"/>
                  </a:lnTo>
                  <a:lnTo>
                    <a:pt x="242" y="143"/>
                  </a:lnTo>
                  <a:lnTo>
                    <a:pt x="236" y="137"/>
                  </a:lnTo>
                  <a:lnTo>
                    <a:pt x="236" y="132"/>
                  </a:lnTo>
                  <a:lnTo>
                    <a:pt x="238" y="128"/>
                  </a:lnTo>
                  <a:lnTo>
                    <a:pt x="240" y="122"/>
                  </a:lnTo>
                  <a:lnTo>
                    <a:pt x="242" y="120"/>
                  </a:lnTo>
                  <a:lnTo>
                    <a:pt x="247" y="120"/>
                  </a:lnTo>
                  <a:lnTo>
                    <a:pt x="249" y="120"/>
                  </a:lnTo>
                  <a:lnTo>
                    <a:pt x="253" y="120"/>
                  </a:lnTo>
                  <a:lnTo>
                    <a:pt x="259" y="118"/>
                  </a:lnTo>
                  <a:lnTo>
                    <a:pt x="259" y="113"/>
                  </a:lnTo>
                  <a:lnTo>
                    <a:pt x="255" y="109"/>
                  </a:lnTo>
                  <a:lnTo>
                    <a:pt x="251" y="109"/>
                  </a:lnTo>
                  <a:lnTo>
                    <a:pt x="249" y="105"/>
                  </a:lnTo>
                  <a:lnTo>
                    <a:pt x="247" y="103"/>
                  </a:lnTo>
                  <a:lnTo>
                    <a:pt x="253" y="96"/>
                  </a:lnTo>
                  <a:lnTo>
                    <a:pt x="255" y="96"/>
                  </a:lnTo>
                  <a:lnTo>
                    <a:pt x="259" y="92"/>
                  </a:lnTo>
                  <a:lnTo>
                    <a:pt x="266" y="86"/>
                  </a:lnTo>
                  <a:lnTo>
                    <a:pt x="266" y="84"/>
                  </a:lnTo>
                  <a:lnTo>
                    <a:pt x="266" y="84"/>
                  </a:lnTo>
                  <a:lnTo>
                    <a:pt x="257" y="80"/>
                  </a:lnTo>
                  <a:lnTo>
                    <a:pt x="255" y="80"/>
                  </a:lnTo>
                  <a:lnTo>
                    <a:pt x="253" y="82"/>
                  </a:lnTo>
                  <a:lnTo>
                    <a:pt x="249" y="80"/>
                  </a:lnTo>
                  <a:lnTo>
                    <a:pt x="247" y="80"/>
                  </a:lnTo>
                  <a:lnTo>
                    <a:pt x="242" y="82"/>
                  </a:lnTo>
                  <a:lnTo>
                    <a:pt x="236" y="84"/>
                  </a:lnTo>
                  <a:lnTo>
                    <a:pt x="232" y="82"/>
                  </a:lnTo>
                  <a:lnTo>
                    <a:pt x="230" y="82"/>
                  </a:lnTo>
                  <a:lnTo>
                    <a:pt x="234" y="82"/>
                  </a:lnTo>
                  <a:lnTo>
                    <a:pt x="236" y="82"/>
                  </a:lnTo>
                  <a:lnTo>
                    <a:pt x="238" y="80"/>
                  </a:lnTo>
                  <a:lnTo>
                    <a:pt x="240" y="78"/>
                  </a:lnTo>
                  <a:lnTo>
                    <a:pt x="245" y="73"/>
                  </a:lnTo>
                  <a:lnTo>
                    <a:pt x="245" y="71"/>
                  </a:lnTo>
                  <a:lnTo>
                    <a:pt x="242" y="69"/>
                  </a:lnTo>
                  <a:lnTo>
                    <a:pt x="242" y="69"/>
                  </a:lnTo>
                  <a:lnTo>
                    <a:pt x="242" y="65"/>
                  </a:lnTo>
                  <a:lnTo>
                    <a:pt x="236" y="63"/>
                  </a:lnTo>
                  <a:lnTo>
                    <a:pt x="230" y="61"/>
                  </a:lnTo>
                  <a:lnTo>
                    <a:pt x="228" y="59"/>
                  </a:lnTo>
                  <a:lnTo>
                    <a:pt x="226" y="56"/>
                  </a:lnTo>
                  <a:lnTo>
                    <a:pt x="221" y="56"/>
                  </a:lnTo>
                  <a:lnTo>
                    <a:pt x="219" y="54"/>
                  </a:lnTo>
                  <a:lnTo>
                    <a:pt x="215" y="52"/>
                  </a:lnTo>
                  <a:lnTo>
                    <a:pt x="213" y="52"/>
                  </a:lnTo>
                  <a:lnTo>
                    <a:pt x="213" y="56"/>
                  </a:lnTo>
                  <a:lnTo>
                    <a:pt x="211" y="52"/>
                  </a:lnTo>
                  <a:lnTo>
                    <a:pt x="209" y="50"/>
                  </a:lnTo>
                  <a:lnTo>
                    <a:pt x="207" y="48"/>
                  </a:lnTo>
                  <a:lnTo>
                    <a:pt x="205" y="46"/>
                  </a:lnTo>
                  <a:lnTo>
                    <a:pt x="207" y="44"/>
                  </a:lnTo>
                  <a:lnTo>
                    <a:pt x="215" y="44"/>
                  </a:lnTo>
                  <a:lnTo>
                    <a:pt x="219" y="42"/>
                  </a:lnTo>
                  <a:lnTo>
                    <a:pt x="224" y="42"/>
                  </a:lnTo>
                  <a:lnTo>
                    <a:pt x="226" y="37"/>
                  </a:lnTo>
                  <a:lnTo>
                    <a:pt x="219" y="40"/>
                  </a:lnTo>
                  <a:lnTo>
                    <a:pt x="211" y="37"/>
                  </a:lnTo>
                  <a:lnTo>
                    <a:pt x="205" y="37"/>
                  </a:lnTo>
                  <a:lnTo>
                    <a:pt x="200" y="37"/>
                  </a:lnTo>
                  <a:lnTo>
                    <a:pt x="192" y="40"/>
                  </a:lnTo>
                  <a:lnTo>
                    <a:pt x="188" y="40"/>
                  </a:lnTo>
                  <a:lnTo>
                    <a:pt x="186" y="40"/>
                  </a:lnTo>
                  <a:lnTo>
                    <a:pt x="177" y="44"/>
                  </a:lnTo>
                  <a:lnTo>
                    <a:pt x="173" y="46"/>
                  </a:lnTo>
                  <a:lnTo>
                    <a:pt x="169" y="48"/>
                  </a:lnTo>
                  <a:lnTo>
                    <a:pt x="169" y="50"/>
                  </a:lnTo>
                  <a:lnTo>
                    <a:pt x="162" y="50"/>
                  </a:lnTo>
                  <a:lnTo>
                    <a:pt x="160" y="52"/>
                  </a:lnTo>
                  <a:lnTo>
                    <a:pt x="156" y="50"/>
                  </a:lnTo>
                  <a:lnTo>
                    <a:pt x="148" y="46"/>
                  </a:lnTo>
                  <a:lnTo>
                    <a:pt x="146" y="42"/>
                  </a:lnTo>
                  <a:lnTo>
                    <a:pt x="143" y="42"/>
                  </a:lnTo>
                  <a:lnTo>
                    <a:pt x="135" y="42"/>
                  </a:lnTo>
                  <a:lnTo>
                    <a:pt x="116" y="46"/>
                  </a:lnTo>
                  <a:lnTo>
                    <a:pt x="105" y="46"/>
                  </a:lnTo>
                  <a:lnTo>
                    <a:pt x="103" y="44"/>
                  </a:lnTo>
                  <a:lnTo>
                    <a:pt x="101" y="40"/>
                  </a:lnTo>
                  <a:lnTo>
                    <a:pt x="101" y="37"/>
                  </a:lnTo>
                  <a:lnTo>
                    <a:pt x="103" y="37"/>
                  </a:lnTo>
                  <a:lnTo>
                    <a:pt x="103" y="33"/>
                  </a:lnTo>
                  <a:lnTo>
                    <a:pt x="99" y="27"/>
                  </a:lnTo>
                  <a:lnTo>
                    <a:pt x="95" y="27"/>
                  </a:lnTo>
                  <a:lnTo>
                    <a:pt x="87" y="27"/>
                  </a:lnTo>
                  <a:lnTo>
                    <a:pt x="82" y="25"/>
                  </a:lnTo>
                  <a:lnTo>
                    <a:pt x="78" y="25"/>
                  </a:lnTo>
                  <a:lnTo>
                    <a:pt x="76" y="25"/>
                  </a:lnTo>
                  <a:lnTo>
                    <a:pt x="72" y="21"/>
                  </a:lnTo>
                  <a:lnTo>
                    <a:pt x="72" y="14"/>
                  </a:lnTo>
                  <a:lnTo>
                    <a:pt x="72" y="8"/>
                  </a:lnTo>
                  <a:lnTo>
                    <a:pt x="70" y="8"/>
                  </a:lnTo>
                  <a:lnTo>
                    <a:pt x="63" y="10"/>
                  </a:lnTo>
                  <a:lnTo>
                    <a:pt x="57" y="16"/>
                  </a:lnTo>
                  <a:lnTo>
                    <a:pt x="59" y="21"/>
                  </a:lnTo>
                  <a:lnTo>
                    <a:pt x="61" y="23"/>
                  </a:lnTo>
                  <a:lnTo>
                    <a:pt x="65" y="21"/>
                  </a:lnTo>
                  <a:lnTo>
                    <a:pt x="68" y="21"/>
                  </a:lnTo>
                  <a:lnTo>
                    <a:pt x="72" y="23"/>
                  </a:lnTo>
                  <a:lnTo>
                    <a:pt x="72" y="27"/>
                  </a:lnTo>
                  <a:lnTo>
                    <a:pt x="68" y="27"/>
                  </a:lnTo>
                  <a:lnTo>
                    <a:pt x="63" y="25"/>
                  </a:lnTo>
                  <a:lnTo>
                    <a:pt x="61" y="25"/>
                  </a:lnTo>
                  <a:lnTo>
                    <a:pt x="61" y="25"/>
                  </a:lnTo>
                  <a:lnTo>
                    <a:pt x="61" y="27"/>
                  </a:lnTo>
                  <a:lnTo>
                    <a:pt x="57" y="29"/>
                  </a:lnTo>
                  <a:lnTo>
                    <a:pt x="46" y="31"/>
                  </a:lnTo>
                  <a:lnTo>
                    <a:pt x="38" y="35"/>
                  </a:lnTo>
                  <a:lnTo>
                    <a:pt x="36" y="37"/>
                  </a:lnTo>
                  <a:lnTo>
                    <a:pt x="36" y="42"/>
                  </a:lnTo>
                  <a:lnTo>
                    <a:pt x="38" y="46"/>
                  </a:lnTo>
                  <a:lnTo>
                    <a:pt x="38" y="54"/>
                  </a:lnTo>
                  <a:lnTo>
                    <a:pt x="38" y="59"/>
                  </a:lnTo>
                  <a:lnTo>
                    <a:pt x="40" y="63"/>
                  </a:lnTo>
                  <a:lnTo>
                    <a:pt x="38" y="69"/>
                  </a:lnTo>
                  <a:lnTo>
                    <a:pt x="32" y="73"/>
                  </a:lnTo>
                  <a:lnTo>
                    <a:pt x="28" y="73"/>
                  </a:lnTo>
                  <a:lnTo>
                    <a:pt x="28" y="67"/>
                  </a:lnTo>
                  <a:lnTo>
                    <a:pt x="23" y="63"/>
                  </a:lnTo>
                  <a:lnTo>
                    <a:pt x="23" y="59"/>
                  </a:lnTo>
                  <a:lnTo>
                    <a:pt x="25" y="56"/>
                  </a:lnTo>
                  <a:lnTo>
                    <a:pt x="25" y="52"/>
                  </a:lnTo>
                  <a:lnTo>
                    <a:pt x="34" y="46"/>
                  </a:lnTo>
                  <a:lnTo>
                    <a:pt x="34" y="40"/>
                  </a:lnTo>
                  <a:lnTo>
                    <a:pt x="32" y="35"/>
                  </a:lnTo>
                  <a:lnTo>
                    <a:pt x="32" y="33"/>
                  </a:lnTo>
                  <a:lnTo>
                    <a:pt x="32" y="31"/>
                  </a:lnTo>
                  <a:lnTo>
                    <a:pt x="28" y="29"/>
                  </a:lnTo>
                  <a:lnTo>
                    <a:pt x="28" y="25"/>
                  </a:lnTo>
                  <a:lnTo>
                    <a:pt x="28" y="23"/>
                  </a:lnTo>
                  <a:lnTo>
                    <a:pt x="32" y="21"/>
                  </a:lnTo>
                  <a:lnTo>
                    <a:pt x="38" y="19"/>
                  </a:lnTo>
                  <a:lnTo>
                    <a:pt x="42" y="14"/>
                  </a:lnTo>
                  <a:lnTo>
                    <a:pt x="40" y="14"/>
                  </a:lnTo>
                  <a:lnTo>
                    <a:pt x="38" y="14"/>
                  </a:lnTo>
                  <a:lnTo>
                    <a:pt x="28" y="19"/>
                  </a:lnTo>
                  <a:lnTo>
                    <a:pt x="21" y="29"/>
                  </a:lnTo>
                  <a:lnTo>
                    <a:pt x="21" y="31"/>
                  </a:lnTo>
                  <a:lnTo>
                    <a:pt x="17" y="31"/>
                  </a:lnTo>
                  <a:lnTo>
                    <a:pt x="13" y="35"/>
                  </a:lnTo>
                  <a:lnTo>
                    <a:pt x="11" y="40"/>
                  </a:lnTo>
                  <a:lnTo>
                    <a:pt x="4" y="48"/>
                  </a:lnTo>
                  <a:lnTo>
                    <a:pt x="2" y="52"/>
                  </a:lnTo>
                  <a:lnTo>
                    <a:pt x="4" y="56"/>
                  </a:lnTo>
                  <a:lnTo>
                    <a:pt x="4" y="63"/>
                  </a:lnTo>
                  <a:lnTo>
                    <a:pt x="0" y="69"/>
                  </a:lnTo>
                  <a:lnTo>
                    <a:pt x="0" y="71"/>
                  </a:lnTo>
                  <a:lnTo>
                    <a:pt x="2" y="71"/>
                  </a:lnTo>
                  <a:lnTo>
                    <a:pt x="6" y="71"/>
                  </a:lnTo>
                  <a:lnTo>
                    <a:pt x="15" y="84"/>
                  </a:lnTo>
                  <a:lnTo>
                    <a:pt x="17" y="90"/>
                  </a:lnTo>
                  <a:lnTo>
                    <a:pt x="19" y="94"/>
                  </a:lnTo>
                  <a:lnTo>
                    <a:pt x="17" y="99"/>
                  </a:lnTo>
                  <a:lnTo>
                    <a:pt x="17" y="101"/>
                  </a:lnTo>
                  <a:lnTo>
                    <a:pt x="15" y="103"/>
                  </a:lnTo>
                  <a:lnTo>
                    <a:pt x="15" y="107"/>
                  </a:lnTo>
                  <a:lnTo>
                    <a:pt x="21" y="109"/>
                  </a:lnTo>
                  <a:lnTo>
                    <a:pt x="25" y="111"/>
                  </a:lnTo>
                  <a:lnTo>
                    <a:pt x="30" y="113"/>
                  </a:lnTo>
                  <a:lnTo>
                    <a:pt x="34" y="115"/>
                  </a:lnTo>
                  <a:lnTo>
                    <a:pt x="36" y="113"/>
                  </a:lnTo>
                  <a:lnTo>
                    <a:pt x="42" y="113"/>
                  </a:lnTo>
                  <a:lnTo>
                    <a:pt x="46" y="115"/>
                  </a:lnTo>
                  <a:lnTo>
                    <a:pt x="49" y="113"/>
                  </a:lnTo>
                  <a:lnTo>
                    <a:pt x="55" y="113"/>
                  </a:lnTo>
                  <a:lnTo>
                    <a:pt x="61" y="113"/>
                  </a:lnTo>
                  <a:lnTo>
                    <a:pt x="63" y="115"/>
                  </a:lnTo>
                  <a:lnTo>
                    <a:pt x="78" y="130"/>
                  </a:lnTo>
                  <a:lnTo>
                    <a:pt x="84" y="128"/>
                  </a:lnTo>
                  <a:lnTo>
                    <a:pt x="87" y="130"/>
                  </a:lnTo>
                  <a:lnTo>
                    <a:pt x="87" y="130"/>
                  </a:lnTo>
                  <a:lnTo>
                    <a:pt x="91" y="130"/>
                  </a:lnTo>
                  <a:lnTo>
                    <a:pt x="95" y="132"/>
                  </a:lnTo>
                  <a:lnTo>
                    <a:pt x="97" y="130"/>
                  </a:lnTo>
                  <a:lnTo>
                    <a:pt x="101" y="130"/>
                  </a:lnTo>
                  <a:lnTo>
                    <a:pt x="108" y="130"/>
                  </a:lnTo>
                  <a:lnTo>
                    <a:pt x="108" y="130"/>
                  </a:lnTo>
                  <a:lnTo>
                    <a:pt x="112" y="130"/>
                  </a:lnTo>
                  <a:lnTo>
                    <a:pt x="114" y="130"/>
                  </a:lnTo>
                  <a:lnTo>
                    <a:pt x="116" y="139"/>
                  </a:lnTo>
                  <a:lnTo>
                    <a:pt x="114" y="143"/>
                  </a:lnTo>
                  <a:lnTo>
                    <a:pt x="114" y="145"/>
                  </a:lnTo>
                  <a:lnTo>
                    <a:pt x="114" y="147"/>
                  </a:lnTo>
                  <a:lnTo>
                    <a:pt x="108" y="149"/>
                  </a:lnTo>
                  <a:lnTo>
                    <a:pt x="105" y="151"/>
                  </a:lnTo>
                  <a:lnTo>
                    <a:pt x="108" y="160"/>
                  </a:lnTo>
                  <a:lnTo>
                    <a:pt x="108" y="162"/>
                  </a:lnTo>
                  <a:lnTo>
                    <a:pt x="105" y="166"/>
                  </a:lnTo>
                  <a:lnTo>
                    <a:pt x="105" y="172"/>
                  </a:lnTo>
                  <a:lnTo>
                    <a:pt x="108" y="177"/>
                  </a:lnTo>
                  <a:lnTo>
                    <a:pt x="110" y="179"/>
                  </a:lnTo>
                  <a:lnTo>
                    <a:pt x="114" y="189"/>
                  </a:lnTo>
                  <a:lnTo>
                    <a:pt x="108" y="200"/>
                  </a:lnTo>
                  <a:lnTo>
                    <a:pt x="108" y="204"/>
                  </a:lnTo>
                  <a:lnTo>
                    <a:pt x="110" y="204"/>
                  </a:lnTo>
                  <a:lnTo>
                    <a:pt x="112" y="204"/>
                  </a:lnTo>
                  <a:lnTo>
                    <a:pt x="112" y="204"/>
                  </a:lnTo>
                  <a:lnTo>
                    <a:pt x="114" y="206"/>
                  </a:lnTo>
                  <a:lnTo>
                    <a:pt x="114" y="208"/>
                  </a:lnTo>
                  <a:lnTo>
                    <a:pt x="116" y="212"/>
                  </a:lnTo>
                  <a:lnTo>
                    <a:pt x="116" y="215"/>
                  </a:lnTo>
                  <a:lnTo>
                    <a:pt x="118" y="219"/>
                  </a:lnTo>
                  <a:lnTo>
                    <a:pt x="122" y="229"/>
                  </a:lnTo>
                  <a:lnTo>
                    <a:pt x="122" y="233"/>
                  </a:lnTo>
                  <a:lnTo>
                    <a:pt x="122" y="233"/>
                  </a:lnTo>
                  <a:lnTo>
                    <a:pt x="122" y="233"/>
                  </a:lnTo>
                  <a:close/>
                  <a:moveTo>
                    <a:pt x="95" y="6"/>
                  </a:moveTo>
                  <a:lnTo>
                    <a:pt x="99" y="6"/>
                  </a:lnTo>
                  <a:lnTo>
                    <a:pt x="103" y="10"/>
                  </a:lnTo>
                  <a:lnTo>
                    <a:pt x="103" y="12"/>
                  </a:lnTo>
                  <a:lnTo>
                    <a:pt x="101" y="10"/>
                  </a:lnTo>
                  <a:lnTo>
                    <a:pt x="97" y="10"/>
                  </a:lnTo>
                  <a:lnTo>
                    <a:pt x="95" y="6"/>
                  </a:lnTo>
                  <a:lnTo>
                    <a:pt x="95" y="6"/>
                  </a:lnTo>
                  <a:close/>
                  <a:moveTo>
                    <a:pt x="82" y="4"/>
                  </a:moveTo>
                  <a:lnTo>
                    <a:pt x="87" y="8"/>
                  </a:lnTo>
                  <a:lnTo>
                    <a:pt x="91" y="10"/>
                  </a:lnTo>
                  <a:lnTo>
                    <a:pt x="89" y="12"/>
                  </a:lnTo>
                  <a:lnTo>
                    <a:pt x="84" y="10"/>
                  </a:lnTo>
                  <a:lnTo>
                    <a:pt x="82" y="6"/>
                  </a:lnTo>
                  <a:lnTo>
                    <a:pt x="82" y="4"/>
                  </a:lnTo>
                  <a:lnTo>
                    <a:pt x="82" y="4"/>
                  </a:lnTo>
                  <a:close/>
                  <a:moveTo>
                    <a:pt x="63" y="0"/>
                  </a:moveTo>
                  <a:lnTo>
                    <a:pt x="65" y="4"/>
                  </a:lnTo>
                  <a:lnTo>
                    <a:pt x="70" y="4"/>
                  </a:lnTo>
                  <a:lnTo>
                    <a:pt x="68" y="0"/>
                  </a:lnTo>
                  <a:lnTo>
                    <a:pt x="63" y="0"/>
                  </a:lnTo>
                  <a:lnTo>
                    <a:pt x="63" y="0"/>
                  </a:lnTo>
                  <a:close/>
                  <a:moveTo>
                    <a:pt x="175" y="33"/>
                  </a:moveTo>
                  <a:lnTo>
                    <a:pt x="179" y="31"/>
                  </a:lnTo>
                  <a:lnTo>
                    <a:pt x="181" y="33"/>
                  </a:lnTo>
                  <a:lnTo>
                    <a:pt x="188" y="29"/>
                  </a:lnTo>
                  <a:lnTo>
                    <a:pt x="190" y="31"/>
                  </a:lnTo>
                  <a:lnTo>
                    <a:pt x="186" y="35"/>
                  </a:lnTo>
                  <a:lnTo>
                    <a:pt x="183" y="35"/>
                  </a:lnTo>
                  <a:lnTo>
                    <a:pt x="177" y="35"/>
                  </a:lnTo>
                  <a:lnTo>
                    <a:pt x="177" y="35"/>
                  </a:lnTo>
                  <a:lnTo>
                    <a:pt x="175" y="33"/>
                  </a:lnTo>
                  <a:lnTo>
                    <a:pt x="175" y="3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81" name="Freeform 192">
              <a:extLst>
                <a:ext uri="{FF2B5EF4-FFF2-40B4-BE49-F238E27FC236}">
                  <a16:creationId xmlns:a16="http://schemas.microsoft.com/office/drawing/2014/main" id="{E520BC2D-80A9-4D6B-BDB5-45ED55A4DD60}"/>
                </a:ext>
              </a:extLst>
            </p:cNvPr>
            <p:cNvSpPr>
              <a:spLocks/>
            </p:cNvSpPr>
            <p:nvPr/>
          </p:nvSpPr>
          <p:spPr bwMode="auto">
            <a:xfrm>
              <a:off x="3029630" y="3260215"/>
              <a:ext cx="191856" cy="258163"/>
            </a:xfrm>
            <a:custGeom>
              <a:avLst/>
              <a:gdLst>
                <a:gd name="T0" fmla="*/ 194 w 238"/>
                <a:gd name="T1" fmla="*/ 278 h 341"/>
                <a:gd name="T2" fmla="*/ 190 w 238"/>
                <a:gd name="T3" fmla="*/ 244 h 341"/>
                <a:gd name="T4" fmla="*/ 194 w 238"/>
                <a:gd name="T5" fmla="*/ 234 h 341"/>
                <a:gd name="T6" fmla="*/ 211 w 238"/>
                <a:gd name="T7" fmla="*/ 217 h 341"/>
                <a:gd name="T8" fmla="*/ 228 w 238"/>
                <a:gd name="T9" fmla="*/ 213 h 341"/>
                <a:gd name="T10" fmla="*/ 238 w 238"/>
                <a:gd name="T11" fmla="*/ 229 h 341"/>
                <a:gd name="T12" fmla="*/ 230 w 238"/>
                <a:gd name="T13" fmla="*/ 204 h 341"/>
                <a:gd name="T14" fmla="*/ 224 w 238"/>
                <a:gd name="T15" fmla="*/ 200 h 341"/>
                <a:gd name="T16" fmla="*/ 221 w 238"/>
                <a:gd name="T17" fmla="*/ 168 h 341"/>
                <a:gd name="T18" fmla="*/ 224 w 238"/>
                <a:gd name="T19" fmla="*/ 145 h 341"/>
                <a:gd name="T20" fmla="*/ 230 w 238"/>
                <a:gd name="T21" fmla="*/ 126 h 341"/>
                <a:gd name="T22" fmla="*/ 213 w 238"/>
                <a:gd name="T23" fmla="*/ 126 h 341"/>
                <a:gd name="T24" fmla="*/ 200 w 238"/>
                <a:gd name="T25" fmla="*/ 124 h 341"/>
                <a:gd name="T26" fmla="*/ 165 w 238"/>
                <a:gd name="T27" fmla="*/ 109 h 341"/>
                <a:gd name="T28" fmla="*/ 146 w 238"/>
                <a:gd name="T29" fmla="*/ 109 h 341"/>
                <a:gd name="T30" fmla="*/ 133 w 238"/>
                <a:gd name="T31" fmla="*/ 97 h 341"/>
                <a:gd name="T32" fmla="*/ 122 w 238"/>
                <a:gd name="T33" fmla="*/ 67 h 341"/>
                <a:gd name="T34" fmla="*/ 120 w 238"/>
                <a:gd name="T35" fmla="*/ 52 h 341"/>
                <a:gd name="T36" fmla="*/ 133 w 238"/>
                <a:gd name="T37" fmla="*/ 27 h 341"/>
                <a:gd name="T38" fmla="*/ 156 w 238"/>
                <a:gd name="T39" fmla="*/ 10 h 341"/>
                <a:gd name="T40" fmla="*/ 158 w 238"/>
                <a:gd name="T41" fmla="*/ 4 h 341"/>
                <a:gd name="T42" fmla="*/ 144 w 238"/>
                <a:gd name="T43" fmla="*/ 4 h 341"/>
                <a:gd name="T44" fmla="*/ 137 w 238"/>
                <a:gd name="T45" fmla="*/ 8 h 341"/>
                <a:gd name="T46" fmla="*/ 114 w 238"/>
                <a:gd name="T47" fmla="*/ 21 h 341"/>
                <a:gd name="T48" fmla="*/ 99 w 238"/>
                <a:gd name="T49" fmla="*/ 29 h 341"/>
                <a:gd name="T50" fmla="*/ 93 w 238"/>
                <a:gd name="T51" fmla="*/ 29 h 341"/>
                <a:gd name="T52" fmla="*/ 78 w 238"/>
                <a:gd name="T53" fmla="*/ 31 h 341"/>
                <a:gd name="T54" fmla="*/ 68 w 238"/>
                <a:gd name="T55" fmla="*/ 50 h 341"/>
                <a:gd name="T56" fmla="*/ 61 w 238"/>
                <a:gd name="T57" fmla="*/ 61 h 341"/>
                <a:gd name="T58" fmla="*/ 47 w 238"/>
                <a:gd name="T59" fmla="*/ 76 h 341"/>
                <a:gd name="T60" fmla="*/ 44 w 238"/>
                <a:gd name="T61" fmla="*/ 92 h 341"/>
                <a:gd name="T62" fmla="*/ 38 w 238"/>
                <a:gd name="T63" fmla="*/ 84 h 341"/>
                <a:gd name="T64" fmla="*/ 34 w 238"/>
                <a:gd name="T65" fmla="*/ 86 h 341"/>
                <a:gd name="T66" fmla="*/ 23 w 238"/>
                <a:gd name="T67" fmla="*/ 105 h 341"/>
                <a:gd name="T68" fmla="*/ 30 w 238"/>
                <a:gd name="T69" fmla="*/ 120 h 341"/>
                <a:gd name="T70" fmla="*/ 32 w 238"/>
                <a:gd name="T71" fmla="*/ 128 h 341"/>
                <a:gd name="T72" fmla="*/ 32 w 238"/>
                <a:gd name="T73" fmla="*/ 143 h 341"/>
                <a:gd name="T74" fmla="*/ 30 w 238"/>
                <a:gd name="T75" fmla="*/ 168 h 341"/>
                <a:gd name="T76" fmla="*/ 38 w 238"/>
                <a:gd name="T77" fmla="*/ 175 h 341"/>
                <a:gd name="T78" fmla="*/ 25 w 238"/>
                <a:gd name="T79" fmla="*/ 196 h 341"/>
                <a:gd name="T80" fmla="*/ 0 w 238"/>
                <a:gd name="T81" fmla="*/ 223 h 341"/>
                <a:gd name="T82" fmla="*/ 23 w 238"/>
                <a:gd name="T83" fmla="*/ 238 h 341"/>
                <a:gd name="T84" fmla="*/ 42 w 238"/>
                <a:gd name="T85" fmla="*/ 253 h 341"/>
                <a:gd name="T86" fmla="*/ 55 w 238"/>
                <a:gd name="T87" fmla="*/ 246 h 341"/>
                <a:gd name="T88" fmla="*/ 70 w 238"/>
                <a:gd name="T89" fmla="*/ 255 h 341"/>
                <a:gd name="T90" fmla="*/ 87 w 238"/>
                <a:gd name="T91" fmla="*/ 261 h 341"/>
                <a:gd name="T92" fmla="*/ 97 w 238"/>
                <a:gd name="T93" fmla="*/ 278 h 341"/>
                <a:gd name="T94" fmla="*/ 116 w 238"/>
                <a:gd name="T95" fmla="*/ 295 h 341"/>
                <a:gd name="T96" fmla="*/ 125 w 238"/>
                <a:gd name="T97" fmla="*/ 305 h 341"/>
                <a:gd name="T98" fmla="*/ 148 w 238"/>
                <a:gd name="T99" fmla="*/ 301 h 341"/>
                <a:gd name="T100" fmla="*/ 167 w 238"/>
                <a:gd name="T101" fmla="*/ 303 h 341"/>
                <a:gd name="T102" fmla="*/ 165 w 238"/>
                <a:gd name="T103" fmla="*/ 331 h 341"/>
                <a:gd name="T104" fmla="*/ 179 w 238"/>
                <a:gd name="T105" fmla="*/ 34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8" h="341">
                  <a:moveTo>
                    <a:pt x="179" y="341"/>
                  </a:moveTo>
                  <a:lnTo>
                    <a:pt x="181" y="329"/>
                  </a:lnTo>
                  <a:lnTo>
                    <a:pt x="194" y="289"/>
                  </a:lnTo>
                  <a:lnTo>
                    <a:pt x="194" y="284"/>
                  </a:lnTo>
                  <a:lnTo>
                    <a:pt x="194" y="278"/>
                  </a:lnTo>
                  <a:lnTo>
                    <a:pt x="188" y="270"/>
                  </a:lnTo>
                  <a:lnTo>
                    <a:pt x="181" y="263"/>
                  </a:lnTo>
                  <a:lnTo>
                    <a:pt x="177" y="259"/>
                  </a:lnTo>
                  <a:lnTo>
                    <a:pt x="177" y="248"/>
                  </a:lnTo>
                  <a:lnTo>
                    <a:pt x="190" y="244"/>
                  </a:lnTo>
                  <a:lnTo>
                    <a:pt x="196" y="246"/>
                  </a:lnTo>
                  <a:lnTo>
                    <a:pt x="196" y="244"/>
                  </a:lnTo>
                  <a:lnTo>
                    <a:pt x="194" y="240"/>
                  </a:lnTo>
                  <a:lnTo>
                    <a:pt x="196" y="238"/>
                  </a:lnTo>
                  <a:lnTo>
                    <a:pt x="194" y="234"/>
                  </a:lnTo>
                  <a:lnTo>
                    <a:pt x="186" y="232"/>
                  </a:lnTo>
                  <a:lnTo>
                    <a:pt x="184" y="227"/>
                  </a:lnTo>
                  <a:lnTo>
                    <a:pt x="186" y="221"/>
                  </a:lnTo>
                  <a:lnTo>
                    <a:pt x="207" y="219"/>
                  </a:lnTo>
                  <a:lnTo>
                    <a:pt x="211" y="217"/>
                  </a:lnTo>
                  <a:lnTo>
                    <a:pt x="213" y="217"/>
                  </a:lnTo>
                  <a:lnTo>
                    <a:pt x="215" y="219"/>
                  </a:lnTo>
                  <a:lnTo>
                    <a:pt x="219" y="219"/>
                  </a:lnTo>
                  <a:lnTo>
                    <a:pt x="224" y="215"/>
                  </a:lnTo>
                  <a:lnTo>
                    <a:pt x="228" y="213"/>
                  </a:lnTo>
                  <a:lnTo>
                    <a:pt x="230" y="217"/>
                  </a:lnTo>
                  <a:lnTo>
                    <a:pt x="232" y="221"/>
                  </a:lnTo>
                  <a:lnTo>
                    <a:pt x="234" y="225"/>
                  </a:lnTo>
                  <a:lnTo>
                    <a:pt x="234" y="229"/>
                  </a:lnTo>
                  <a:lnTo>
                    <a:pt x="238" y="229"/>
                  </a:lnTo>
                  <a:lnTo>
                    <a:pt x="238" y="225"/>
                  </a:lnTo>
                  <a:lnTo>
                    <a:pt x="234" y="215"/>
                  </a:lnTo>
                  <a:lnTo>
                    <a:pt x="232" y="211"/>
                  </a:lnTo>
                  <a:lnTo>
                    <a:pt x="232" y="208"/>
                  </a:lnTo>
                  <a:lnTo>
                    <a:pt x="230" y="204"/>
                  </a:lnTo>
                  <a:lnTo>
                    <a:pt x="230" y="202"/>
                  </a:lnTo>
                  <a:lnTo>
                    <a:pt x="228" y="200"/>
                  </a:lnTo>
                  <a:lnTo>
                    <a:pt x="228" y="200"/>
                  </a:lnTo>
                  <a:lnTo>
                    <a:pt x="226" y="200"/>
                  </a:lnTo>
                  <a:lnTo>
                    <a:pt x="224" y="200"/>
                  </a:lnTo>
                  <a:lnTo>
                    <a:pt x="224" y="196"/>
                  </a:lnTo>
                  <a:lnTo>
                    <a:pt x="230" y="185"/>
                  </a:lnTo>
                  <a:lnTo>
                    <a:pt x="226" y="175"/>
                  </a:lnTo>
                  <a:lnTo>
                    <a:pt x="224" y="173"/>
                  </a:lnTo>
                  <a:lnTo>
                    <a:pt x="221" y="168"/>
                  </a:lnTo>
                  <a:lnTo>
                    <a:pt x="221" y="162"/>
                  </a:lnTo>
                  <a:lnTo>
                    <a:pt x="224" y="158"/>
                  </a:lnTo>
                  <a:lnTo>
                    <a:pt x="224" y="156"/>
                  </a:lnTo>
                  <a:lnTo>
                    <a:pt x="221" y="147"/>
                  </a:lnTo>
                  <a:lnTo>
                    <a:pt x="224" y="145"/>
                  </a:lnTo>
                  <a:lnTo>
                    <a:pt x="230" y="143"/>
                  </a:lnTo>
                  <a:lnTo>
                    <a:pt x="230" y="141"/>
                  </a:lnTo>
                  <a:lnTo>
                    <a:pt x="230" y="139"/>
                  </a:lnTo>
                  <a:lnTo>
                    <a:pt x="232" y="135"/>
                  </a:lnTo>
                  <a:lnTo>
                    <a:pt x="230" y="126"/>
                  </a:lnTo>
                  <a:lnTo>
                    <a:pt x="228" y="126"/>
                  </a:lnTo>
                  <a:lnTo>
                    <a:pt x="224" y="126"/>
                  </a:lnTo>
                  <a:lnTo>
                    <a:pt x="224" y="126"/>
                  </a:lnTo>
                  <a:lnTo>
                    <a:pt x="217" y="126"/>
                  </a:lnTo>
                  <a:lnTo>
                    <a:pt x="213" y="126"/>
                  </a:lnTo>
                  <a:lnTo>
                    <a:pt x="211" y="128"/>
                  </a:lnTo>
                  <a:lnTo>
                    <a:pt x="207" y="126"/>
                  </a:lnTo>
                  <a:lnTo>
                    <a:pt x="203" y="126"/>
                  </a:lnTo>
                  <a:lnTo>
                    <a:pt x="203" y="126"/>
                  </a:lnTo>
                  <a:lnTo>
                    <a:pt x="200" y="124"/>
                  </a:lnTo>
                  <a:lnTo>
                    <a:pt x="194" y="126"/>
                  </a:lnTo>
                  <a:lnTo>
                    <a:pt x="179" y="111"/>
                  </a:lnTo>
                  <a:lnTo>
                    <a:pt x="177" y="109"/>
                  </a:lnTo>
                  <a:lnTo>
                    <a:pt x="171" y="109"/>
                  </a:lnTo>
                  <a:lnTo>
                    <a:pt x="165" y="109"/>
                  </a:lnTo>
                  <a:lnTo>
                    <a:pt x="162" y="111"/>
                  </a:lnTo>
                  <a:lnTo>
                    <a:pt x="158" y="109"/>
                  </a:lnTo>
                  <a:lnTo>
                    <a:pt x="152" y="109"/>
                  </a:lnTo>
                  <a:lnTo>
                    <a:pt x="150" y="111"/>
                  </a:lnTo>
                  <a:lnTo>
                    <a:pt x="146" y="109"/>
                  </a:lnTo>
                  <a:lnTo>
                    <a:pt x="141" y="107"/>
                  </a:lnTo>
                  <a:lnTo>
                    <a:pt x="137" y="105"/>
                  </a:lnTo>
                  <a:lnTo>
                    <a:pt x="131" y="103"/>
                  </a:lnTo>
                  <a:lnTo>
                    <a:pt x="131" y="99"/>
                  </a:lnTo>
                  <a:lnTo>
                    <a:pt x="133" y="97"/>
                  </a:lnTo>
                  <a:lnTo>
                    <a:pt x="133" y="95"/>
                  </a:lnTo>
                  <a:lnTo>
                    <a:pt x="135" y="90"/>
                  </a:lnTo>
                  <a:lnTo>
                    <a:pt x="133" y="86"/>
                  </a:lnTo>
                  <a:lnTo>
                    <a:pt x="131" y="80"/>
                  </a:lnTo>
                  <a:lnTo>
                    <a:pt x="122" y="67"/>
                  </a:lnTo>
                  <a:lnTo>
                    <a:pt x="118" y="67"/>
                  </a:lnTo>
                  <a:lnTo>
                    <a:pt x="116" y="67"/>
                  </a:lnTo>
                  <a:lnTo>
                    <a:pt x="116" y="65"/>
                  </a:lnTo>
                  <a:lnTo>
                    <a:pt x="120" y="59"/>
                  </a:lnTo>
                  <a:lnTo>
                    <a:pt x="120" y="52"/>
                  </a:lnTo>
                  <a:lnTo>
                    <a:pt x="118" y="48"/>
                  </a:lnTo>
                  <a:lnTo>
                    <a:pt x="120" y="44"/>
                  </a:lnTo>
                  <a:lnTo>
                    <a:pt x="127" y="36"/>
                  </a:lnTo>
                  <a:lnTo>
                    <a:pt x="129" y="31"/>
                  </a:lnTo>
                  <a:lnTo>
                    <a:pt x="133" y="27"/>
                  </a:lnTo>
                  <a:lnTo>
                    <a:pt x="137" y="27"/>
                  </a:lnTo>
                  <a:lnTo>
                    <a:pt x="137" y="25"/>
                  </a:lnTo>
                  <a:lnTo>
                    <a:pt x="144" y="15"/>
                  </a:lnTo>
                  <a:lnTo>
                    <a:pt x="154" y="10"/>
                  </a:lnTo>
                  <a:lnTo>
                    <a:pt x="156" y="10"/>
                  </a:lnTo>
                  <a:lnTo>
                    <a:pt x="158" y="10"/>
                  </a:lnTo>
                  <a:lnTo>
                    <a:pt x="158" y="10"/>
                  </a:lnTo>
                  <a:lnTo>
                    <a:pt x="160" y="8"/>
                  </a:lnTo>
                  <a:lnTo>
                    <a:pt x="160" y="6"/>
                  </a:lnTo>
                  <a:lnTo>
                    <a:pt x="158" y="4"/>
                  </a:lnTo>
                  <a:lnTo>
                    <a:pt x="152" y="0"/>
                  </a:lnTo>
                  <a:lnTo>
                    <a:pt x="148" y="0"/>
                  </a:lnTo>
                  <a:lnTo>
                    <a:pt x="148" y="0"/>
                  </a:lnTo>
                  <a:lnTo>
                    <a:pt x="148" y="2"/>
                  </a:lnTo>
                  <a:lnTo>
                    <a:pt x="144" y="4"/>
                  </a:lnTo>
                  <a:lnTo>
                    <a:pt x="144" y="4"/>
                  </a:lnTo>
                  <a:lnTo>
                    <a:pt x="139" y="4"/>
                  </a:lnTo>
                  <a:lnTo>
                    <a:pt x="137" y="4"/>
                  </a:lnTo>
                  <a:lnTo>
                    <a:pt x="135" y="6"/>
                  </a:lnTo>
                  <a:lnTo>
                    <a:pt x="137" y="8"/>
                  </a:lnTo>
                  <a:lnTo>
                    <a:pt x="135" y="10"/>
                  </a:lnTo>
                  <a:lnTo>
                    <a:pt x="131" y="12"/>
                  </a:lnTo>
                  <a:lnTo>
                    <a:pt x="125" y="17"/>
                  </a:lnTo>
                  <a:lnTo>
                    <a:pt x="118" y="21"/>
                  </a:lnTo>
                  <a:lnTo>
                    <a:pt x="114" y="21"/>
                  </a:lnTo>
                  <a:lnTo>
                    <a:pt x="108" y="23"/>
                  </a:lnTo>
                  <a:lnTo>
                    <a:pt x="101" y="21"/>
                  </a:lnTo>
                  <a:lnTo>
                    <a:pt x="97" y="23"/>
                  </a:lnTo>
                  <a:lnTo>
                    <a:pt x="97" y="27"/>
                  </a:lnTo>
                  <a:lnTo>
                    <a:pt x="99" y="29"/>
                  </a:lnTo>
                  <a:lnTo>
                    <a:pt x="99" y="33"/>
                  </a:lnTo>
                  <a:lnTo>
                    <a:pt x="95" y="36"/>
                  </a:lnTo>
                  <a:lnTo>
                    <a:pt x="93" y="33"/>
                  </a:lnTo>
                  <a:lnTo>
                    <a:pt x="95" y="31"/>
                  </a:lnTo>
                  <a:lnTo>
                    <a:pt x="93" y="29"/>
                  </a:lnTo>
                  <a:lnTo>
                    <a:pt x="97" y="29"/>
                  </a:lnTo>
                  <a:lnTo>
                    <a:pt x="93" y="29"/>
                  </a:lnTo>
                  <a:lnTo>
                    <a:pt x="87" y="27"/>
                  </a:lnTo>
                  <a:lnTo>
                    <a:pt x="84" y="27"/>
                  </a:lnTo>
                  <a:lnTo>
                    <a:pt x="78" y="31"/>
                  </a:lnTo>
                  <a:lnTo>
                    <a:pt x="76" y="33"/>
                  </a:lnTo>
                  <a:lnTo>
                    <a:pt x="72" y="38"/>
                  </a:lnTo>
                  <a:lnTo>
                    <a:pt x="68" y="48"/>
                  </a:lnTo>
                  <a:lnTo>
                    <a:pt x="66" y="52"/>
                  </a:lnTo>
                  <a:lnTo>
                    <a:pt x="68" y="50"/>
                  </a:lnTo>
                  <a:lnTo>
                    <a:pt x="70" y="52"/>
                  </a:lnTo>
                  <a:lnTo>
                    <a:pt x="70" y="57"/>
                  </a:lnTo>
                  <a:lnTo>
                    <a:pt x="68" y="59"/>
                  </a:lnTo>
                  <a:lnTo>
                    <a:pt x="66" y="61"/>
                  </a:lnTo>
                  <a:lnTo>
                    <a:pt x="61" y="61"/>
                  </a:lnTo>
                  <a:lnTo>
                    <a:pt x="59" y="63"/>
                  </a:lnTo>
                  <a:lnTo>
                    <a:pt x="53" y="67"/>
                  </a:lnTo>
                  <a:lnTo>
                    <a:pt x="51" y="69"/>
                  </a:lnTo>
                  <a:lnTo>
                    <a:pt x="49" y="74"/>
                  </a:lnTo>
                  <a:lnTo>
                    <a:pt x="47" y="76"/>
                  </a:lnTo>
                  <a:lnTo>
                    <a:pt x="42" y="76"/>
                  </a:lnTo>
                  <a:lnTo>
                    <a:pt x="42" y="78"/>
                  </a:lnTo>
                  <a:lnTo>
                    <a:pt x="47" y="82"/>
                  </a:lnTo>
                  <a:lnTo>
                    <a:pt x="47" y="88"/>
                  </a:lnTo>
                  <a:lnTo>
                    <a:pt x="44" y="92"/>
                  </a:lnTo>
                  <a:lnTo>
                    <a:pt x="42" y="92"/>
                  </a:lnTo>
                  <a:lnTo>
                    <a:pt x="38" y="88"/>
                  </a:lnTo>
                  <a:lnTo>
                    <a:pt x="40" y="86"/>
                  </a:lnTo>
                  <a:lnTo>
                    <a:pt x="40" y="84"/>
                  </a:lnTo>
                  <a:lnTo>
                    <a:pt x="38" y="84"/>
                  </a:lnTo>
                  <a:lnTo>
                    <a:pt x="36" y="80"/>
                  </a:lnTo>
                  <a:lnTo>
                    <a:pt x="32" y="76"/>
                  </a:lnTo>
                  <a:lnTo>
                    <a:pt x="32" y="80"/>
                  </a:lnTo>
                  <a:lnTo>
                    <a:pt x="32" y="82"/>
                  </a:lnTo>
                  <a:lnTo>
                    <a:pt x="34" y="86"/>
                  </a:lnTo>
                  <a:lnTo>
                    <a:pt x="32" y="92"/>
                  </a:lnTo>
                  <a:lnTo>
                    <a:pt x="30" y="97"/>
                  </a:lnTo>
                  <a:lnTo>
                    <a:pt x="28" y="99"/>
                  </a:lnTo>
                  <a:lnTo>
                    <a:pt x="25" y="99"/>
                  </a:lnTo>
                  <a:lnTo>
                    <a:pt x="23" y="105"/>
                  </a:lnTo>
                  <a:lnTo>
                    <a:pt x="23" y="105"/>
                  </a:lnTo>
                  <a:lnTo>
                    <a:pt x="23" y="111"/>
                  </a:lnTo>
                  <a:lnTo>
                    <a:pt x="25" y="116"/>
                  </a:lnTo>
                  <a:lnTo>
                    <a:pt x="28" y="120"/>
                  </a:lnTo>
                  <a:lnTo>
                    <a:pt x="30" y="120"/>
                  </a:lnTo>
                  <a:lnTo>
                    <a:pt x="32" y="118"/>
                  </a:lnTo>
                  <a:lnTo>
                    <a:pt x="34" y="120"/>
                  </a:lnTo>
                  <a:lnTo>
                    <a:pt x="34" y="124"/>
                  </a:lnTo>
                  <a:lnTo>
                    <a:pt x="32" y="128"/>
                  </a:lnTo>
                  <a:lnTo>
                    <a:pt x="32" y="128"/>
                  </a:lnTo>
                  <a:lnTo>
                    <a:pt x="34" y="133"/>
                  </a:lnTo>
                  <a:lnTo>
                    <a:pt x="34" y="137"/>
                  </a:lnTo>
                  <a:lnTo>
                    <a:pt x="32" y="139"/>
                  </a:lnTo>
                  <a:lnTo>
                    <a:pt x="30" y="143"/>
                  </a:lnTo>
                  <a:lnTo>
                    <a:pt x="32" y="143"/>
                  </a:lnTo>
                  <a:lnTo>
                    <a:pt x="32" y="147"/>
                  </a:lnTo>
                  <a:lnTo>
                    <a:pt x="32" y="154"/>
                  </a:lnTo>
                  <a:lnTo>
                    <a:pt x="32" y="162"/>
                  </a:lnTo>
                  <a:lnTo>
                    <a:pt x="30" y="166"/>
                  </a:lnTo>
                  <a:lnTo>
                    <a:pt x="30" y="168"/>
                  </a:lnTo>
                  <a:lnTo>
                    <a:pt x="32" y="173"/>
                  </a:lnTo>
                  <a:lnTo>
                    <a:pt x="34" y="170"/>
                  </a:lnTo>
                  <a:lnTo>
                    <a:pt x="34" y="173"/>
                  </a:lnTo>
                  <a:lnTo>
                    <a:pt x="36" y="175"/>
                  </a:lnTo>
                  <a:lnTo>
                    <a:pt x="38" y="175"/>
                  </a:lnTo>
                  <a:lnTo>
                    <a:pt x="38" y="177"/>
                  </a:lnTo>
                  <a:lnTo>
                    <a:pt x="36" y="179"/>
                  </a:lnTo>
                  <a:lnTo>
                    <a:pt x="34" y="185"/>
                  </a:lnTo>
                  <a:lnTo>
                    <a:pt x="28" y="192"/>
                  </a:lnTo>
                  <a:lnTo>
                    <a:pt x="25" y="196"/>
                  </a:lnTo>
                  <a:lnTo>
                    <a:pt x="19" y="202"/>
                  </a:lnTo>
                  <a:lnTo>
                    <a:pt x="13" y="202"/>
                  </a:lnTo>
                  <a:lnTo>
                    <a:pt x="7" y="206"/>
                  </a:lnTo>
                  <a:lnTo>
                    <a:pt x="0" y="215"/>
                  </a:lnTo>
                  <a:lnTo>
                    <a:pt x="0" y="223"/>
                  </a:lnTo>
                  <a:lnTo>
                    <a:pt x="0" y="225"/>
                  </a:lnTo>
                  <a:lnTo>
                    <a:pt x="4" y="227"/>
                  </a:lnTo>
                  <a:lnTo>
                    <a:pt x="13" y="232"/>
                  </a:lnTo>
                  <a:lnTo>
                    <a:pt x="21" y="238"/>
                  </a:lnTo>
                  <a:lnTo>
                    <a:pt x="23" y="238"/>
                  </a:lnTo>
                  <a:lnTo>
                    <a:pt x="30" y="244"/>
                  </a:lnTo>
                  <a:lnTo>
                    <a:pt x="28" y="246"/>
                  </a:lnTo>
                  <a:lnTo>
                    <a:pt x="30" y="248"/>
                  </a:lnTo>
                  <a:lnTo>
                    <a:pt x="36" y="248"/>
                  </a:lnTo>
                  <a:lnTo>
                    <a:pt x="42" y="253"/>
                  </a:lnTo>
                  <a:lnTo>
                    <a:pt x="44" y="255"/>
                  </a:lnTo>
                  <a:lnTo>
                    <a:pt x="51" y="257"/>
                  </a:lnTo>
                  <a:lnTo>
                    <a:pt x="53" y="253"/>
                  </a:lnTo>
                  <a:lnTo>
                    <a:pt x="53" y="251"/>
                  </a:lnTo>
                  <a:lnTo>
                    <a:pt x="55" y="246"/>
                  </a:lnTo>
                  <a:lnTo>
                    <a:pt x="57" y="246"/>
                  </a:lnTo>
                  <a:lnTo>
                    <a:pt x="63" y="248"/>
                  </a:lnTo>
                  <a:lnTo>
                    <a:pt x="66" y="251"/>
                  </a:lnTo>
                  <a:lnTo>
                    <a:pt x="68" y="253"/>
                  </a:lnTo>
                  <a:lnTo>
                    <a:pt x="70" y="255"/>
                  </a:lnTo>
                  <a:lnTo>
                    <a:pt x="70" y="255"/>
                  </a:lnTo>
                  <a:lnTo>
                    <a:pt x="72" y="255"/>
                  </a:lnTo>
                  <a:lnTo>
                    <a:pt x="74" y="257"/>
                  </a:lnTo>
                  <a:lnTo>
                    <a:pt x="82" y="259"/>
                  </a:lnTo>
                  <a:lnTo>
                    <a:pt x="87" y="261"/>
                  </a:lnTo>
                  <a:lnTo>
                    <a:pt x="87" y="263"/>
                  </a:lnTo>
                  <a:lnTo>
                    <a:pt x="91" y="267"/>
                  </a:lnTo>
                  <a:lnTo>
                    <a:pt x="93" y="272"/>
                  </a:lnTo>
                  <a:lnTo>
                    <a:pt x="95" y="278"/>
                  </a:lnTo>
                  <a:lnTo>
                    <a:pt x="97" y="278"/>
                  </a:lnTo>
                  <a:lnTo>
                    <a:pt x="108" y="282"/>
                  </a:lnTo>
                  <a:lnTo>
                    <a:pt x="112" y="286"/>
                  </a:lnTo>
                  <a:lnTo>
                    <a:pt x="112" y="293"/>
                  </a:lnTo>
                  <a:lnTo>
                    <a:pt x="112" y="293"/>
                  </a:lnTo>
                  <a:lnTo>
                    <a:pt x="116" y="295"/>
                  </a:lnTo>
                  <a:lnTo>
                    <a:pt x="118" y="299"/>
                  </a:lnTo>
                  <a:lnTo>
                    <a:pt x="116" y="301"/>
                  </a:lnTo>
                  <a:lnTo>
                    <a:pt x="118" y="303"/>
                  </a:lnTo>
                  <a:lnTo>
                    <a:pt x="122" y="305"/>
                  </a:lnTo>
                  <a:lnTo>
                    <a:pt x="125" y="305"/>
                  </a:lnTo>
                  <a:lnTo>
                    <a:pt x="129" y="305"/>
                  </a:lnTo>
                  <a:lnTo>
                    <a:pt x="133" y="305"/>
                  </a:lnTo>
                  <a:lnTo>
                    <a:pt x="135" y="303"/>
                  </a:lnTo>
                  <a:lnTo>
                    <a:pt x="141" y="301"/>
                  </a:lnTo>
                  <a:lnTo>
                    <a:pt x="148" y="301"/>
                  </a:lnTo>
                  <a:lnTo>
                    <a:pt x="152" y="303"/>
                  </a:lnTo>
                  <a:lnTo>
                    <a:pt x="158" y="301"/>
                  </a:lnTo>
                  <a:lnTo>
                    <a:pt x="162" y="301"/>
                  </a:lnTo>
                  <a:lnTo>
                    <a:pt x="165" y="303"/>
                  </a:lnTo>
                  <a:lnTo>
                    <a:pt x="167" y="303"/>
                  </a:lnTo>
                  <a:lnTo>
                    <a:pt x="171" y="305"/>
                  </a:lnTo>
                  <a:lnTo>
                    <a:pt x="173" y="307"/>
                  </a:lnTo>
                  <a:lnTo>
                    <a:pt x="177" y="307"/>
                  </a:lnTo>
                  <a:lnTo>
                    <a:pt x="177" y="310"/>
                  </a:lnTo>
                  <a:lnTo>
                    <a:pt x="165" y="331"/>
                  </a:lnTo>
                  <a:lnTo>
                    <a:pt x="165" y="333"/>
                  </a:lnTo>
                  <a:lnTo>
                    <a:pt x="169" y="333"/>
                  </a:lnTo>
                  <a:lnTo>
                    <a:pt x="175" y="333"/>
                  </a:lnTo>
                  <a:lnTo>
                    <a:pt x="177" y="335"/>
                  </a:lnTo>
                  <a:lnTo>
                    <a:pt x="179" y="341"/>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82" name="Freeform 193">
              <a:extLst>
                <a:ext uri="{FF2B5EF4-FFF2-40B4-BE49-F238E27FC236}">
                  <a16:creationId xmlns:a16="http://schemas.microsoft.com/office/drawing/2014/main" id="{98B6CFD0-E821-4E99-AEAB-ADC2F7B71E3E}"/>
                </a:ext>
              </a:extLst>
            </p:cNvPr>
            <p:cNvSpPr>
              <a:spLocks noEditPoints="1"/>
            </p:cNvSpPr>
            <p:nvPr/>
          </p:nvSpPr>
          <p:spPr bwMode="auto">
            <a:xfrm>
              <a:off x="2995773" y="3430558"/>
              <a:ext cx="95121" cy="99178"/>
            </a:xfrm>
            <a:custGeom>
              <a:avLst/>
              <a:gdLst>
                <a:gd name="T0" fmla="*/ 112 w 118"/>
                <a:gd name="T1" fmla="*/ 30 h 131"/>
                <a:gd name="T2" fmla="*/ 108 w 118"/>
                <a:gd name="T3" fmla="*/ 26 h 131"/>
                <a:gd name="T4" fmla="*/ 99 w 118"/>
                <a:gd name="T5" fmla="*/ 21 h 131"/>
                <a:gd name="T6" fmla="*/ 95 w 118"/>
                <a:gd name="T7" fmla="*/ 26 h 131"/>
                <a:gd name="T8" fmla="*/ 93 w 118"/>
                <a:gd name="T9" fmla="*/ 32 h 131"/>
                <a:gd name="T10" fmla="*/ 84 w 118"/>
                <a:gd name="T11" fmla="*/ 28 h 131"/>
                <a:gd name="T12" fmla="*/ 72 w 118"/>
                <a:gd name="T13" fmla="*/ 23 h 131"/>
                <a:gd name="T14" fmla="*/ 72 w 118"/>
                <a:gd name="T15" fmla="*/ 19 h 131"/>
                <a:gd name="T16" fmla="*/ 63 w 118"/>
                <a:gd name="T17" fmla="*/ 13 h 131"/>
                <a:gd name="T18" fmla="*/ 46 w 118"/>
                <a:gd name="T19" fmla="*/ 2 h 131"/>
                <a:gd name="T20" fmla="*/ 40 w 118"/>
                <a:gd name="T21" fmla="*/ 4 h 131"/>
                <a:gd name="T22" fmla="*/ 25 w 118"/>
                <a:gd name="T23" fmla="*/ 13 h 131"/>
                <a:gd name="T24" fmla="*/ 15 w 118"/>
                <a:gd name="T25" fmla="*/ 15 h 131"/>
                <a:gd name="T26" fmla="*/ 17 w 118"/>
                <a:gd name="T27" fmla="*/ 23 h 131"/>
                <a:gd name="T28" fmla="*/ 19 w 118"/>
                <a:gd name="T29" fmla="*/ 32 h 131"/>
                <a:gd name="T30" fmla="*/ 11 w 118"/>
                <a:gd name="T31" fmla="*/ 42 h 131"/>
                <a:gd name="T32" fmla="*/ 8 w 118"/>
                <a:gd name="T33" fmla="*/ 51 h 131"/>
                <a:gd name="T34" fmla="*/ 0 w 118"/>
                <a:gd name="T35" fmla="*/ 55 h 131"/>
                <a:gd name="T36" fmla="*/ 4 w 118"/>
                <a:gd name="T37" fmla="*/ 64 h 131"/>
                <a:gd name="T38" fmla="*/ 4 w 118"/>
                <a:gd name="T39" fmla="*/ 72 h 131"/>
                <a:gd name="T40" fmla="*/ 0 w 118"/>
                <a:gd name="T41" fmla="*/ 78 h 131"/>
                <a:gd name="T42" fmla="*/ 6 w 118"/>
                <a:gd name="T43" fmla="*/ 82 h 131"/>
                <a:gd name="T44" fmla="*/ 13 w 118"/>
                <a:gd name="T45" fmla="*/ 89 h 131"/>
                <a:gd name="T46" fmla="*/ 17 w 118"/>
                <a:gd name="T47" fmla="*/ 82 h 131"/>
                <a:gd name="T48" fmla="*/ 21 w 118"/>
                <a:gd name="T49" fmla="*/ 78 h 131"/>
                <a:gd name="T50" fmla="*/ 21 w 118"/>
                <a:gd name="T51" fmla="*/ 85 h 131"/>
                <a:gd name="T52" fmla="*/ 21 w 118"/>
                <a:gd name="T53" fmla="*/ 78 h 131"/>
                <a:gd name="T54" fmla="*/ 25 w 118"/>
                <a:gd name="T55" fmla="*/ 85 h 131"/>
                <a:gd name="T56" fmla="*/ 23 w 118"/>
                <a:gd name="T57" fmla="*/ 93 h 131"/>
                <a:gd name="T58" fmla="*/ 17 w 118"/>
                <a:gd name="T59" fmla="*/ 104 h 131"/>
                <a:gd name="T60" fmla="*/ 21 w 118"/>
                <a:gd name="T61" fmla="*/ 110 h 131"/>
                <a:gd name="T62" fmla="*/ 13 w 118"/>
                <a:gd name="T63" fmla="*/ 114 h 131"/>
                <a:gd name="T64" fmla="*/ 17 w 118"/>
                <a:gd name="T65" fmla="*/ 118 h 131"/>
                <a:gd name="T66" fmla="*/ 23 w 118"/>
                <a:gd name="T67" fmla="*/ 120 h 131"/>
                <a:gd name="T68" fmla="*/ 34 w 118"/>
                <a:gd name="T69" fmla="*/ 123 h 131"/>
                <a:gd name="T70" fmla="*/ 42 w 118"/>
                <a:gd name="T71" fmla="*/ 131 h 131"/>
                <a:gd name="T72" fmla="*/ 61 w 118"/>
                <a:gd name="T73" fmla="*/ 95 h 131"/>
                <a:gd name="T74" fmla="*/ 84 w 118"/>
                <a:gd name="T75" fmla="*/ 85 h 131"/>
                <a:gd name="T76" fmla="*/ 108 w 118"/>
                <a:gd name="T77" fmla="*/ 68 h 131"/>
                <a:gd name="T78" fmla="*/ 116 w 118"/>
                <a:gd name="T79" fmla="*/ 53 h 131"/>
                <a:gd name="T80" fmla="*/ 118 w 118"/>
                <a:gd name="T81" fmla="*/ 47 h 131"/>
                <a:gd name="T82" fmla="*/ 114 w 118"/>
                <a:gd name="T83" fmla="*/ 36 h 131"/>
                <a:gd name="T84" fmla="*/ 112 w 118"/>
                <a:gd name="T85" fmla="*/ 30 h 131"/>
                <a:gd name="T86" fmla="*/ 112 w 118"/>
                <a:gd name="T87" fmla="*/ 30 h 131"/>
                <a:gd name="T88" fmla="*/ 13 w 118"/>
                <a:gd name="T89" fmla="*/ 93 h 131"/>
                <a:gd name="T90" fmla="*/ 19 w 118"/>
                <a:gd name="T91" fmla="*/ 87 h 131"/>
                <a:gd name="T92" fmla="*/ 19 w 118"/>
                <a:gd name="T93" fmla="*/ 91 h 131"/>
                <a:gd name="T94" fmla="*/ 17 w 118"/>
                <a:gd name="T95" fmla="*/ 95 h 131"/>
                <a:gd name="T96" fmla="*/ 13 w 118"/>
                <a:gd name="T97" fmla="*/ 9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 h="131">
                  <a:moveTo>
                    <a:pt x="112" y="30"/>
                  </a:moveTo>
                  <a:lnTo>
                    <a:pt x="112" y="30"/>
                  </a:lnTo>
                  <a:lnTo>
                    <a:pt x="110" y="28"/>
                  </a:lnTo>
                  <a:lnTo>
                    <a:pt x="108" y="26"/>
                  </a:lnTo>
                  <a:lnTo>
                    <a:pt x="105" y="23"/>
                  </a:lnTo>
                  <a:lnTo>
                    <a:pt x="99" y="21"/>
                  </a:lnTo>
                  <a:lnTo>
                    <a:pt x="97" y="21"/>
                  </a:lnTo>
                  <a:lnTo>
                    <a:pt x="95" y="26"/>
                  </a:lnTo>
                  <a:lnTo>
                    <a:pt x="95" y="28"/>
                  </a:lnTo>
                  <a:lnTo>
                    <a:pt x="93" y="32"/>
                  </a:lnTo>
                  <a:lnTo>
                    <a:pt x="86" y="30"/>
                  </a:lnTo>
                  <a:lnTo>
                    <a:pt x="84" y="28"/>
                  </a:lnTo>
                  <a:lnTo>
                    <a:pt x="78" y="23"/>
                  </a:lnTo>
                  <a:lnTo>
                    <a:pt x="72" y="23"/>
                  </a:lnTo>
                  <a:lnTo>
                    <a:pt x="70" y="21"/>
                  </a:lnTo>
                  <a:lnTo>
                    <a:pt x="72" y="19"/>
                  </a:lnTo>
                  <a:lnTo>
                    <a:pt x="65" y="13"/>
                  </a:lnTo>
                  <a:lnTo>
                    <a:pt x="63" y="13"/>
                  </a:lnTo>
                  <a:lnTo>
                    <a:pt x="55" y="7"/>
                  </a:lnTo>
                  <a:lnTo>
                    <a:pt x="46" y="2"/>
                  </a:lnTo>
                  <a:lnTo>
                    <a:pt x="42" y="0"/>
                  </a:lnTo>
                  <a:lnTo>
                    <a:pt x="40" y="4"/>
                  </a:lnTo>
                  <a:lnTo>
                    <a:pt x="34" y="7"/>
                  </a:lnTo>
                  <a:lnTo>
                    <a:pt x="25" y="13"/>
                  </a:lnTo>
                  <a:lnTo>
                    <a:pt x="21" y="13"/>
                  </a:lnTo>
                  <a:lnTo>
                    <a:pt x="15" y="15"/>
                  </a:lnTo>
                  <a:lnTo>
                    <a:pt x="17" y="19"/>
                  </a:lnTo>
                  <a:lnTo>
                    <a:pt x="17" y="23"/>
                  </a:lnTo>
                  <a:lnTo>
                    <a:pt x="19" y="26"/>
                  </a:lnTo>
                  <a:lnTo>
                    <a:pt x="19" y="32"/>
                  </a:lnTo>
                  <a:lnTo>
                    <a:pt x="11" y="38"/>
                  </a:lnTo>
                  <a:lnTo>
                    <a:pt x="11" y="42"/>
                  </a:lnTo>
                  <a:lnTo>
                    <a:pt x="13" y="45"/>
                  </a:lnTo>
                  <a:lnTo>
                    <a:pt x="8" y="51"/>
                  </a:lnTo>
                  <a:lnTo>
                    <a:pt x="4" y="51"/>
                  </a:lnTo>
                  <a:lnTo>
                    <a:pt x="0" y="55"/>
                  </a:lnTo>
                  <a:lnTo>
                    <a:pt x="2" y="59"/>
                  </a:lnTo>
                  <a:lnTo>
                    <a:pt x="4" y="64"/>
                  </a:lnTo>
                  <a:lnTo>
                    <a:pt x="2" y="66"/>
                  </a:lnTo>
                  <a:lnTo>
                    <a:pt x="4" y="72"/>
                  </a:lnTo>
                  <a:lnTo>
                    <a:pt x="2" y="76"/>
                  </a:lnTo>
                  <a:lnTo>
                    <a:pt x="0" y="78"/>
                  </a:lnTo>
                  <a:lnTo>
                    <a:pt x="2" y="80"/>
                  </a:lnTo>
                  <a:lnTo>
                    <a:pt x="6" y="82"/>
                  </a:lnTo>
                  <a:lnTo>
                    <a:pt x="11" y="87"/>
                  </a:lnTo>
                  <a:lnTo>
                    <a:pt x="13" y="89"/>
                  </a:lnTo>
                  <a:lnTo>
                    <a:pt x="15" y="87"/>
                  </a:lnTo>
                  <a:lnTo>
                    <a:pt x="17" y="82"/>
                  </a:lnTo>
                  <a:lnTo>
                    <a:pt x="19" y="80"/>
                  </a:lnTo>
                  <a:lnTo>
                    <a:pt x="21" y="78"/>
                  </a:lnTo>
                  <a:lnTo>
                    <a:pt x="21" y="80"/>
                  </a:lnTo>
                  <a:lnTo>
                    <a:pt x="21" y="85"/>
                  </a:lnTo>
                  <a:lnTo>
                    <a:pt x="23" y="82"/>
                  </a:lnTo>
                  <a:lnTo>
                    <a:pt x="21" y="78"/>
                  </a:lnTo>
                  <a:lnTo>
                    <a:pt x="23" y="80"/>
                  </a:lnTo>
                  <a:lnTo>
                    <a:pt x="25" y="85"/>
                  </a:lnTo>
                  <a:lnTo>
                    <a:pt x="23" y="91"/>
                  </a:lnTo>
                  <a:lnTo>
                    <a:pt x="23" y="93"/>
                  </a:lnTo>
                  <a:lnTo>
                    <a:pt x="23" y="97"/>
                  </a:lnTo>
                  <a:lnTo>
                    <a:pt x="17" y="104"/>
                  </a:lnTo>
                  <a:lnTo>
                    <a:pt x="19" y="104"/>
                  </a:lnTo>
                  <a:lnTo>
                    <a:pt x="21" y="110"/>
                  </a:lnTo>
                  <a:lnTo>
                    <a:pt x="17" y="112"/>
                  </a:lnTo>
                  <a:lnTo>
                    <a:pt x="13" y="114"/>
                  </a:lnTo>
                  <a:lnTo>
                    <a:pt x="13" y="118"/>
                  </a:lnTo>
                  <a:lnTo>
                    <a:pt x="17" y="118"/>
                  </a:lnTo>
                  <a:lnTo>
                    <a:pt x="23" y="116"/>
                  </a:lnTo>
                  <a:lnTo>
                    <a:pt x="23" y="120"/>
                  </a:lnTo>
                  <a:lnTo>
                    <a:pt x="30" y="120"/>
                  </a:lnTo>
                  <a:lnTo>
                    <a:pt x="34" y="123"/>
                  </a:lnTo>
                  <a:lnTo>
                    <a:pt x="40" y="131"/>
                  </a:lnTo>
                  <a:lnTo>
                    <a:pt x="42" y="131"/>
                  </a:lnTo>
                  <a:lnTo>
                    <a:pt x="46" y="127"/>
                  </a:lnTo>
                  <a:lnTo>
                    <a:pt x="61" y="95"/>
                  </a:lnTo>
                  <a:lnTo>
                    <a:pt x="63" y="93"/>
                  </a:lnTo>
                  <a:lnTo>
                    <a:pt x="84" y="85"/>
                  </a:lnTo>
                  <a:lnTo>
                    <a:pt x="93" y="80"/>
                  </a:lnTo>
                  <a:lnTo>
                    <a:pt x="108" y="68"/>
                  </a:lnTo>
                  <a:lnTo>
                    <a:pt x="112" y="53"/>
                  </a:lnTo>
                  <a:lnTo>
                    <a:pt x="116" y="53"/>
                  </a:lnTo>
                  <a:lnTo>
                    <a:pt x="116" y="51"/>
                  </a:lnTo>
                  <a:lnTo>
                    <a:pt x="118" y="47"/>
                  </a:lnTo>
                  <a:lnTo>
                    <a:pt x="118" y="42"/>
                  </a:lnTo>
                  <a:lnTo>
                    <a:pt x="114" y="36"/>
                  </a:lnTo>
                  <a:lnTo>
                    <a:pt x="114" y="34"/>
                  </a:lnTo>
                  <a:lnTo>
                    <a:pt x="112" y="30"/>
                  </a:lnTo>
                  <a:lnTo>
                    <a:pt x="112" y="30"/>
                  </a:lnTo>
                  <a:lnTo>
                    <a:pt x="112" y="30"/>
                  </a:lnTo>
                  <a:close/>
                  <a:moveTo>
                    <a:pt x="13" y="95"/>
                  </a:moveTo>
                  <a:lnTo>
                    <a:pt x="13" y="93"/>
                  </a:lnTo>
                  <a:lnTo>
                    <a:pt x="15" y="91"/>
                  </a:lnTo>
                  <a:lnTo>
                    <a:pt x="19" y="87"/>
                  </a:lnTo>
                  <a:lnTo>
                    <a:pt x="19" y="87"/>
                  </a:lnTo>
                  <a:lnTo>
                    <a:pt x="19" y="91"/>
                  </a:lnTo>
                  <a:lnTo>
                    <a:pt x="19" y="93"/>
                  </a:lnTo>
                  <a:lnTo>
                    <a:pt x="17" y="95"/>
                  </a:lnTo>
                  <a:lnTo>
                    <a:pt x="15" y="97"/>
                  </a:lnTo>
                  <a:lnTo>
                    <a:pt x="13" y="9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83" name="Freeform 194">
              <a:extLst>
                <a:ext uri="{FF2B5EF4-FFF2-40B4-BE49-F238E27FC236}">
                  <a16:creationId xmlns:a16="http://schemas.microsoft.com/office/drawing/2014/main" id="{9077FC28-31B3-4EDC-8A98-4C8F6F2CF89F}"/>
                </a:ext>
              </a:extLst>
            </p:cNvPr>
            <p:cNvSpPr>
              <a:spLocks/>
            </p:cNvSpPr>
            <p:nvPr/>
          </p:nvSpPr>
          <p:spPr bwMode="auto">
            <a:xfrm>
              <a:off x="2990937" y="3453269"/>
              <a:ext cx="207172" cy="286932"/>
            </a:xfrm>
            <a:custGeom>
              <a:avLst/>
              <a:gdLst>
                <a:gd name="T0" fmla="*/ 234 w 257"/>
                <a:gd name="T1" fmla="*/ 223 h 379"/>
                <a:gd name="T2" fmla="*/ 219 w 257"/>
                <a:gd name="T3" fmla="*/ 223 h 379"/>
                <a:gd name="T4" fmla="*/ 219 w 257"/>
                <a:gd name="T5" fmla="*/ 198 h 379"/>
                <a:gd name="T6" fmla="*/ 202 w 257"/>
                <a:gd name="T7" fmla="*/ 204 h 379"/>
                <a:gd name="T8" fmla="*/ 179 w 257"/>
                <a:gd name="T9" fmla="*/ 192 h 379"/>
                <a:gd name="T10" fmla="*/ 156 w 257"/>
                <a:gd name="T11" fmla="*/ 168 h 379"/>
                <a:gd name="T12" fmla="*/ 151 w 257"/>
                <a:gd name="T13" fmla="*/ 154 h 379"/>
                <a:gd name="T14" fmla="*/ 154 w 257"/>
                <a:gd name="T15" fmla="*/ 139 h 379"/>
                <a:gd name="T16" fmla="*/ 164 w 257"/>
                <a:gd name="T17" fmla="*/ 130 h 379"/>
                <a:gd name="T18" fmla="*/ 168 w 257"/>
                <a:gd name="T19" fmla="*/ 111 h 379"/>
                <a:gd name="T20" fmla="*/ 179 w 257"/>
                <a:gd name="T21" fmla="*/ 97 h 379"/>
                <a:gd name="T22" fmla="*/ 208 w 257"/>
                <a:gd name="T23" fmla="*/ 88 h 379"/>
                <a:gd name="T24" fmla="*/ 217 w 257"/>
                <a:gd name="T25" fmla="*/ 84 h 379"/>
                <a:gd name="T26" fmla="*/ 227 w 257"/>
                <a:gd name="T27" fmla="*/ 86 h 379"/>
                <a:gd name="T28" fmla="*/ 213 w 257"/>
                <a:gd name="T29" fmla="*/ 78 h 379"/>
                <a:gd name="T30" fmla="*/ 221 w 257"/>
                <a:gd name="T31" fmla="*/ 52 h 379"/>
                <a:gd name="T32" fmla="*/ 210 w 257"/>
                <a:gd name="T33" fmla="*/ 46 h 379"/>
                <a:gd name="T34" fmla="*/ 189 w 257"/>
                <a:gd name="T35" fmla="*/ 46 h 379"/>
                <a:gd name="T36" fmla="*/ 173 w 257"/>
                <a:gd name="T37" fmla="*/ 50 h 379"/>
                <a:gd name="T38" fmla="*/ 166 w 257"/>
                <a:gd name="T39" fmla="*/ 44 h 379"/>
                <a:gd name="T40" fmla="*/ 160 w 257"/>
                <a:gd name="T41" fmla="*/ 31 h 379"/>
                <a:gd name="T42" fmla="*/ 141 w 257"/>
                <a:gd name="T43" fmla="*/ 17 h 379"/>
                <a:gd name="T44" fmla="*/ 130 w 257"/>
                <a:gd name="T45" fmla="*/ 4 h 379"/>
                <a:gd name="T46" fmla="*/ 120 w 257"/>
                <a:gd name="T47" fmla="*/ 4 h 379"/>
                <a:gd name="T48" fmla="*/ 122 w 257"/>
                <a:gd name="T49" fmla="*/ 21 h 379"/>
                <a:gd name="T50" fmla="*/ 99 w 257"/>
                <a:gd name="T51" fmla="*/ 50 h 379"/>
                <a:gd name="T52" fmla="*/ 52 w 257"/>
                <a:gd name="T53" fmla="*/ 97 h 379"/>
                <a:gd name="T54" fmla="*/ 36 w 257"/>
                <a:gd name="T55" fmla="*/ 90 h 379"/>
                <a:gd name="T56" fmla="*/ 19 w 257"/>
                <a:gd name="T57" fmla="*/ 88 h 379"/>
                <a:gd name="T58" fmla="*/ 25 w 257"/>
                <a:gd name="T59" fmla="*/ 74 h 379"/>
                <a:gd name="T60" fmla="*/ 10 w 257"/>
                <a:gd name="T61" fmla="*/ 80 h 379"/>
                <a:gd name="T62" fmla="*/ 0 w 257"/>
                <a:gd name="T63" fmla="*/ 99 h 379"/>
                <a:gd name="T64" fmla="*/ 2 w 257"/>
                <a:gd name="T65" fmla="*/ 107 h 379"/>
                <a:gd name="T66" fmla="*/ 4 w 257"/>
                <a:gd name="T67" fmla="*/ 120 h 379"/>
                <a:gd name="T68" fmla="*/ 8 w 257"/>
                <a:gd name="T69" fmla="*/ 130 h 379"/>
                <a:gd name="T70" fmla="*/ 31 w 257"/>
                <a:gd name="T71" fmla="*/ 141 h 379"/>
                <a:gd name="T72" fmla="*/ 40 w 257"/>
                <a:gd name="T73" fmla="*/ 160 h 379"/>
                <a:gd name="T74" fmla="*/ 55 w 257"/>
                <a:gd name="T75" fmla="*/ 181 h 379"/>
                <a:gd name="T76" fmla="*/ 65 w 257"/>
                <a:gd name="T77" fmla="*/ 200 h 379"/>
                <a:gd name="T78" fmla="*/ 73 w 257"/>
                <a:gd name="T79" fmla="*/ 221 h 379"/>
                <a:gd name="T80" fmla="*/ 78 w 257"/>
                <a:gd name="T81" fmla="*/ 232 h 379"/>
                <a:gd name="T82" fmla="*/ 90 w 257"/>
                <a:gd name="T83" fmla="*/ 248 h 379"/>
                <a:gd name="T84" fmla="*/ 103 w 257"/>
                <a:gd name="T85" fmla="*/ 270 h 379"/>
                <a:gd name="T86" fmla="*/ 105 w 257"/>
                <a:gd name="T87" fmla="*/ 282 h 379"/>
                <a:gd name="T88" fmla="*/ 109 w 257"/>
                <a:gd name="T89" fmla="*/ 291 h 379"/>
                <a:gd name="T90" fmla="*/ 118 w 257"/>
                <a:gd name="T91" fmla="*/ 301 h 379"/>
                <a:gd name="T92" fmla="*/ 130 w 257"/>
                <a:gd name="T93" fmla="*/ 312 h 379"/>
                <a:gd name="T94" fmla="*/ 143 w 257"/>
                <a:gd name="T95" fmla="*/ 318 h 379"/>
                <a:gd name="T96" fmla="*/ 154 w 257"/>
                <a:gd name="T97" fmla="*/ 326 h 379"/>
                <a:gd name="T98" fmla="*/ 164 w 257"/>
                <a:gd name="T99" fmla="*/ 335 h 379"/>
                <a:gd name="T100" fmla="*/ 183 w 257"/>
                <a:gd name="T101" fmla="*/ 343 h 379"/>
                <a:gd name="T102" fmla="*/ 194 w 257"/>
                <a:gd name="T103" fmla="*/ 350 h 379"/>
                <a:gd name="T104" fmla="*/ 206 w 257"/>
                <a:gd name="T105" fmla="*/ 360 h 379"/>
                <a:gd name="T106" fmla="*/ 215 w 257"/>
                <a:gd name="T107" fmla="*/ 367 h 379"/>
                <a:gd name="T108" fmla="*/ 229 w 257"/>
                <a:gd name="T109" fmla="*/ 379 h 379"/>
                <a:gd name="T110" fmla="*/ 244 w 257"/>
                <a:gd name="T111" fmla="*/ 373 h 379"/>
                <a:gd name="T112" fmla="*/ 246 w 257"/>
                <a:gd name="T113" fmla="*/ 358 h 379"/>
                <a:gd name="T114" fmla="*/ 244 w 257"/>
                <a:gd name="T115" fmla="*/ 354 h 379"/>
                <a:gd name="T116" fmla="*/ 257 w 257"/>
                <a:gd name="T117" fmla="*/ 335 h 379"/>
                <a:gd name="T118" fmla="*/ 251 w 257"/>
                <a:gd name="T119" fmla="*/ 312 h 379"/>
                <a:gd name="T120" fmla="*/ 253 w 257"/>
                <a:gd name="T121" fmla="*/ 284 h 379"/>
                <a:gd name="T122" fmla="*/ 257 w 257"/>
                <a:gd name="T123"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7" h="379">
                  <a:moveTo>
                    <a:pt x="238" y="225"/>
                  </a:moveTo>
                  <a:lnTo>
                    <a:pt x="238" y="223"/>
                  </a:lnTo>
                  <a:lnTo>
                    <a:pt x="236" y="223"/>
                  </a:lnTo>
                  <a:lnTo>
                    <a:pt x="234" y="223"/>
                  </a:lnTo>
                  <a:lnTo>
                    <a:pt x="229" y="223"/>
                  </a:lnTo>
                  <a:lnTo>
                    <a:pt x="225" y="225"/>
                  </a:lnTo>
                  <a:lnTo>
                    <a:pt x="221" y="225"/>
                  </a:lnTo>
                  <a:lnTo>
                    <a:pt x="219" y="223"/>
                  </a:lnTo>
                  <a:lnTo>
                    <a:pt x="219" y="219"/>
                  </a:lnTo>
                  <a:lnTo>
                    <a:pt x="219" y="206"/>
                  </a:lnTo>
                  <a:lnTo>
                    <a:pt x="219" y="200"/>
                  </a:lnTo>
                  <a:lnTo>
                    <a:pt x="219" y="198"/>
                  </a:lnTo>
                  <a:lnTo>
                    <a:pt x="221" y="194"/>
                  </a:lnTo>
                  <a:lnTo>
                    <a:pt x="219" y="192"/>
                  </a:lnTo>
                  <a:lnTo>
                    <a:pt x="210" y="196"/>
                  </a:lnTo>
                  <a:lnTo>
                    <a:pt x="202" y="204"/>
                  </a:lnTo>
                  <a:lnTo>
                    <a:pt x="194" y="202"/>
                  </a:lnTo>
                  <a:lnTo>
                    <a:pt x="185" y="202"/>
                  </a:lnTo>
                  <a:lnTo>
                    <a:pt x="183" y="198"/>
                  </a:lnTo>
                  <a:lnTo>
                    <a:pt x="179" y="192"/>
                  </a:lnTo>
                  <a:lnTo>
                    <a:pt x="173" y="189"/>
                  </a:lnTo>
                  <a:lnTo>
                    <a:pt x="160" y="192"/>
                  </a:lnTo>
                  <a:lnTo>
                    <a:pt x="166" y="185"/>
                  </a:lnTo>
                  <a:lnTo>
                    <a:pt x="156" y="168"/>
                  </a:lnTo>
                  <a:lnTo>
                    <a:pt x="149" y="162"/>
                  </a:lnTo>
                  <a:lnTo>
                    <a:pt x="151" y="160"/>
                  </a:lnTo>
                  <a:lnTo>
                    <a:pt x="149" y="156"/>
                  </a:lnTo>
                  <a:lnTo>
                    <a:pt x="151" y="154"/>
                  </a:lnTo>
                  <a:lnTo>
                    <a:pt x="151" y="149"/>
                  </a:lnTo>
                  <a:lnTo>
                    <a:pt x="151" y="145"/>
                  </a:lnTo>
                  <a:lnTo>
                    <a:pt x="154" y="143"/>
                  </a:lnTo>
                  <a:lnTo>
                    <a:pt x="154" y="139"/>
                  </a:lnTo>
                  <a:lnTo>
                    <a:pt x="158" y="137"/>
                  </a:lnTo>
                  <a:lnTo>
                    <a:pt x="162" y="137"/>
                  </a:lnTo>
                  <a:lnTo>
                    <a:pt x="164" y="133"/>
                  </a:lnTo>
                  <a:lnTo>
                    <a:pt x="164" y="130"/>
                  </a:lnTo>
                  <a:lnTo>
                    <a:pt x="162" y="122"/>
                  </a:lnTo>
                  <a:lnTo>
                    <a:pt x="166" y="118"/>
                  </a:lnTo>
                  <a:lnTo>
                    <a:pt x="166" y="114"/>
                  </a:lnTo>
                  <a:lnTo>
                    <a:pt x="168" y="111"/>
                  </a:lnTo>
                  <a:lnTo>
                    <a:pt x="166" y="105"/>
                  </a:lnTo>
                  <a:lnTo>
                    <a:pt x="170" y="103"/>
                  </a:lnTo>
                  <a:lnTo>
                    <a:pt x="175" y="101"/>
                  </a:lnTo>
                  <a:lnTo>
                    <a:pt x="179" y="97"/>
                  </a:lnTo>
                  <a:lnTo>
                    <a:pt x="183" y="97"/>
                  </a:lnTo>
                  <a:lnTo>
                    <a:pt x="185" y="95"/>
                  </a:lnTo>
                  <a:lnTo>
                    <a:pt x="196" y="93"/>
                  </a:lnTo>
                  <a:lnTo>
                    <a:pt x="208" y="88"/>
                  </a:lnTo>
                  <a:lnTo>
                    <a:pt x="210" y="84"/>
                  </a:lnTo>
                  <a:lnTo>
                    <a:pt x="213" y="86"/>
                  </a:lnTo>
                  <a:lnTo>
                    <a:pt x="215" y="86"/>
                  </a:lnTo>
                  <a:lnTo>
                    <a:pt x="217" y="84"/>
                  </a:lnTo>
                  <a:lnTo>
                    <a:pt x="221" y="88"/>
                  </a:lnTo>
                  <a:lnTo>
                    <a:pt x="221" y="88"/>
                  </a:lnTo>
                  <a:lnTo>
                    <a:pt x="225" y="90"/>
                  </a:lnTo>
                  <a:lnTo>
                    <a:pt x="227" y="86"/>
                  </a:lnTo>
                  <a:lnTo>
                    <a:pt x="225" y="80"/>
                  </a:lnTo>
                  <a:lnTo>
                    <a:pt x="223" y="78"/>
                  </a:lnTo>
                  <a:lnTo>
                    <a:pt x="217" y="78"/>
                  </a:lnTo>
                  <a:lnTo>
                    <a:pt x="213" y="78"/>
                  </a:lnTo>
                  <a:lnTo>
                    <a:pt x="213" y="76"/>
                  </a:lnTo>
                  <a:lnTo>
                    <a:pt x="225" y="55"/>
                  </a:lnTo>
                  <a:lnTo>
                    <a:pt x="225" y="52"/>
                  </a:lnTo>
                  <a:lnTo>
                    <a:pt x="221" y="52"/>
                  </a:lnTo>
                  <a:lnTo>
                    <a:pt x="219" y="50"/>
                  </a:lnTo>
                  <a:lnTo>
                    <a:pt x="215" y="48"/>
                  </a:lnTo>
                  <a:lnTo>
                    <a:pt x="213" y="48"/>
                  </a:lnTo>
                  <a:lnTo>
                    <a:pt x="210" y="46"/>
                  </a:lnTo>
                  <a:lnTo>
                    <a:pt x="206" y="46"/>
                  </a:lnTo>
                  <a:lnTo>
                    <a:pt x="200" y="48"/>
                  </a:lnTo>
                  <a:lnTo>
                    <a:pt x="196" y="46"/>
                  </a:lnTo>
                  <a:lnTo>
                    <a:pt x="189" y="46"/>
                  </a:lnTo>
                  <a:lnTo>
                    <a:pt x="183" y="48"/>
                  </a:lnTo>
                  <a:lnTo>
                    <a:pt x="181" y="50"/>
                  </a:lnTo>
                  <a:lnTo>
                    <a:pt x="177" y="50"/>
                  </a:lnTo>
                  <a:lnTo>
                    <a:pt x="173" y="50"/>
                  </a:lnTo>
                  <a:lnTo>
                    <a:pt x="170" y="50"/>
                  </a:lnTo>
                  <a:lnTo>
                    <a:pt x="166" y="48"/>
                  </a:lnTo>
                  <a:lnTo>
                    <a:pt x="164" y="46"/>
                  </a:lnTo>
                  <a:lnTo>
                    <a:pt x="166" y="44"/>
                  </a:lnTo>
                  <a:lnTo>
                    <a:pt x="164" y="40"/>
                  </a:lnTo>
                  <a:lnTo>
                    <a:pt x="160" y="38"/>
                  </a:lnTo>
                  <a:lnTo>
                    <a:pt x="160" y="38"/>
                  </a:lnTo>
                  <a:lnTo>
                    <a:pt x="160" y="31"/>
                  </a:lnTo>
                  <a:lnTo>
                    <a:pt x="156" y="27"/>
                  </a:lnTo>
                  <a:lnTo>
                    <a:pt x="145" y="23"/>
                  </a:lnTo>
                  <a:lnTo>
                    <a:pt x="143" y="23"/>
                  </a:lnTo>
                  <a:lnTo>
                    <a:pt x="141" y="17"/>
                  </a:lnTo>
                  <a:lnTo>
                    <a:pt x="139" y="12"/>
                  </a:lnTo>
                  <a:lnTo>
                    <a:pt x="135" y="8"/>
                  </a:lnTo>
                  <a:lnTo>
                    <a:pt x="135" y="6"/>
                  </a:lnTo>
                  <a:lnTo>
                    <a:pt x="130" y="4"/>
                  </a:lnTo>
                  <a:lnTo>
                    <a:pt x="122" y="2"/>
                  </a:lnTo>
                  <a:lnTo>
                    <a:pt x="120" y="0"/>
                  </a:lnTo>
                  <a:lnTo>
                    <a:pt x="118" y="0"/>
                  </a:lnTo>
                  <a:lnTo>
                    <a:pt x="120" y="4"/>
                  </a:lnTo>
                  <a:lnTo>
                    <a:pt x="120" y="6"/>
                  </a:lnTo>
                  <a:lnTo>
                    <a:pt x="124" y="12"/>
                  </a:lnTo>
                  <a:lnTo>
                    <a:pt x="124" y="17"/>
                  </a:lnTo>
                  <a:lnTo>
                    <a:pt x="122" y="21"/>
                  </a:lnTo>
                  <a:lnTo>
                    <a:pt x="122" y="23"/>
                  </a:lnTo>
                  <a:lnTo>
                    <a:pt x="118" y="23"/>
                  </a:lnTo>
                  <a:lnTo>
                    <a:pt x="114" y="38"/>
                  </a:lnTo>
                  <a:lnTo>
                    <a:pt x="99" y="50"/>
                  </a:lnTo>
                  <a:lnTo>
                    <a:pt x="90" y="55"/>
                  </a:lnTo>
                  <a:lnTo>
                    <a:pt x="69" y="63"/>
                  </a:lnTo>
                  <a:lnTo>
                    <a:pt x="67" y="65"/>
                  </a:lnTo>
                  <a:lnTo>
                    <a:pt x="52" y="97"/>
                  </a:lnTo>
                  <a:lnTo>
                    <a:pt x="48" y="101"/>
                  </a:lnTo>
                  <a:lnTo>
                    <a:pt x="46" y="101"/>
                  </a:lnTo>
                  <a:lnTo>
                    <a:pt x="40" y="93"/>
                  </a:lnTo>
                  <a:lnTo>
                    <a:pt x="36" y="90"/>
                  </a:lnTo>
                  <a:lnTo>
                    <a:pt x="29" y="90"/>
                  </a:lnTo>
                  <a:lnTo>
                    <a:pt x="29" y="86"/>
                  </a:lnTo>
                  <a:lnTo>
                    <a:pt x="23" y="88"/>
                  </a:lnTo>
                  <a:lnTo>
                    <a:pt x="19" y="88"/>
                  </a:lnTo>
                  <a:lnTo>
                    <a:pt x="19" y="84"/>
                  </a:lnTo>
                  <a:lnTo>
                    <a:pt x="23" y="82"/>
                  </a:lnTo>
                  <a:lnTo>
                    <a:pt x="27" y="80"/>
                  </a:lnTo>
                  <a:lnTo>
                    <a:pt x="25" y="74"/>
                  </a:lnTo>
                  <a:lnTo>
                    <a:pt x="23" y="74"/>
                  </a:lnTo>
                  <a:lnTo>
                    <a:pt x="23" y="74"/>
                  </a:lnTo>
                  <a:lnTo>
                    <a:pt x="12" y="78"/>
                  </a:lnTo>
                  <a:lnTo>
                    <a:pt x="10" y="80"/>
                  </a:lnTo>
                  <a:lnTo>
                    <a:pt x="2" y="86"/>
                  </a:lnTo>
                  <a:lnTo>
                    <a:pt x="2" y="93"/>
                  </a:lnTo>
                  <a:lnTo>
                    <a:pt x="0" y="97"/>
                  </a:lnTo>
                  <a:lnTo>
                    <a:pt x="0" y="99"/>
                  </a:lnTo>
                  <a:lnTo>
                    <a:pt x="4" y="101"/>
                  </a:lnTo>
                  <a:lnTo>
                    <a:pt x="4" y="103"/>
                  </a:lnTo>
                  <a:lnTo>
                    <a:pt x="2" y="105"/>
                  </a:lnTo>
                  <a:lnTo>
                    <a:pt x="2" y="107"/>
                  </a:lnTo>
                  <a:lnTo>
                    <a:pt x="6" y="111"/>
                  </a:lnTo>
                  <a:lnTo>
                    <a:pt x="8" y="116"/>
                  </a:lnTo>
                  <a:lnTo>
                    <a:pt x="8" y="120"/>
                  </a:lnTo>
                  <a:lnTo>
                    <a:pt x="4" y="120"/>
                  </a:lnTo>
                  <a:lnTo>
                    <a:pt x="2" y="122"/>
                  </a:lnTo>
                  <a:lnTo>
                    <a:pt x="0" y="124"/>
                  </a:lnTo>
                  <a:lnTo>
                    <a:pt x="4" y="128"/>
                  </a:lnTo>
                  <a:lnTo>
                    <a:pt x="8" y="130"/>
                  </a:lnTo>
                  <a:lnTo>
                    <a:pt x="14" y="135"/>
                  </a:lnTo>
                  <a:lnTo>
                    <a:pt x="19" y="135"/>
                  </a:lnTo>
                  <a:lnTo>
                    <a:pt x="27" y="141"/>
                  </a:lnTo>
                  <a:lnTo>
                    <a:pt x="31" y="141"/>
                  </a:lnTo>
                  <a:lnTo>
                    <a:pt x="31" y="145"/>
                  </a:lnTo>
                  <a:lnTo>
                    <a:pt x="36" y="152"/>
                  </a:lnTo>
                  <a:lnTo>
                    <a:pt x="38" y="156"/>
                  </a:lnTo>
                  <a:lnTo>
                    <a:pt x="40" y="160"/>
                  </a:lnTo>
                  <a:lnTo>
                    <a:pt x="48" y="164"/>
                  </a:lnTo>
                  <a:lnTo>
                    <a:pt x="50" y="171"/>
                  </a:lnTo>
                  <a:lnTo>
                    <a:pt x="52" y="177"/>
                  </a:lnTo>
                  <a:lnTo>
                    <a:pt x="55" y="181"/>
                  </a:lnTo>
                  <a:lnTo>
                    <a:pt x="55" y="187"/>
                  </a:lnTo>
                  <a:lnTo>
                    <a:pt x="59" y="192"/>
                  </a:lnTo>
                  <a:lnTo>
                    <a:pt x="61" y="194"/>
                  </a:lnTo>
                  <a:lnTo>
                    <a:pt x="65" y="200"/>
                  </a:lnTo>
                  <a:lnTo>
                    <a:pt x="65" y="204"/>
                  </a:lnTo>
                  <a:lnTo>
                    <a:pt x="65" y="206"/>
                  </a:lnTo>
                  <a:lnTo>
                    <a:pt x="67" y="213"/>
                  </a:lnTo>
                  <a:lnTo>
                    <a:pt x="73" y="221"/>
                  </a:lnTo>
                  <a:lnTo>
                    <a:pt x="76" y="225"/>
                  </a:lnTo>
                  <a:lnTo>
                    <a:pt x="76" y="227"/>
                  </a:lnTo>
                  <a:lnTo>
                    <a:pt x="76" y="232"/>
                  </a:lnTo>
                  <a:lnTo>
                    <a:pt x="78" y="232"/>
                  </a:lnTo>
                  <a:lnTo>
                    <a:pt x="86" y="238"/>
                  </a:lnTo>
                  <a:lnTo>
                    <a:pt x="86" y="242"/>
                  </a:lnTo>
                  <a:lnTo>
                    <a:pt x="88" y="246"/>
                  </a:lnTo>
                  <a:lnTo>
                    <a:pt x="90" y="248"/>
                  </a:lnTo>
                  <a:lnTo>
                    <a:pt x="95" y="251"/>
                  </a:lnTo>
                  <a:lnTo>
                    <a:pt x="97" y="257"/>
                  </a:lnTo>
                  <a:lnTo>
                    <a:pt x="101" y="265"/>
                  </a:lnTo>
                  <a:lnTo>
                    <a:pt x="103" y="270"/>
                  </a:lnTo>
                  <a:lnTo>
                    <a:pt x="109" y="280"/>
                  </a:lnTo>
                  <a:lnTo>
                    <a:pt x="109" y="282"/>
                  </a:lnTo>
                  <a:lnTo>
                    <a:pt x="107" y="284"/>
                  </a:lnTo>
                  <a:lnTo>
                    <a:pt x="105" y="282"/>
                  </a:lnTo>
                  <a:lnTo>
                    <a:pt x="105" y="284"/>
                  </a:lnTo>
                  <a:lnTo>
                    <a:pt x="107" y="289"/>
                  </a:lnTo>
                  <a:lnTo>
                    <a:pt x="107" y="291"/>
                  </a:lnTo>
                  <a:lnTo>
                    <a:pt x="109" y="291"/>
                  </a:lnTo>
                  <a:lnTo>
                    <a:pt x="111" y="293"/>
                  </a:lnTo>
                  <a:lnTo>
                    <a:pt x="111" y="295"/>
                  </a:lnTo>
                  <a:lnTo>
                    <a:pt x="111" y="297"/>
                  </a:lnTo>
                  <a:lnTo>
                    <a:pt x="118" y="301"/>
                  </a:lnTo>
                  <a:lnTo>
                    <a:pt x="124" y="303"/>
                  </a:lnTo>
                  <a:lnTo>
                    <a:pt x="124" y="308"/>
                  </a:lnTo>
                  <a:lnTo>
                    <a:pt x="128" y="312"/>
                  </a:lnTo>
                  <a:lnTo>
                    <a:pt x="130" y="312"/>
                  </a:lnTo>
                  <a:lnTo>
                    <a:pt x="132" y="314"/>
                  </a:lnTo>
                  <a:lnTo>
                    <a:pt x="135" y="316"/>
                  </a:lnTo>
                  <a:lnTo>
                    <a:pt x="137" y="318"/>
                  </a:lnTo>
                  <a:lnTo>
                    <a:pt x="143" y="318"/>
                  </a:lnTo>
                  <a:lnTo>
                    <a:pt x="145" y="316"/>
                  </a:lnTo>
                  <a:lnTo>
                    <a:pt x="143" y="318"/>
                  </a:lnTo>
                  <a:lnTo>
                    <a:pt x="147" y="322"/>
                  </a:lnTo>
                  <a:lnTo>
                    <a:pt x="154" y="326"/>
                  </a:lnTo>
                  <a:lnTo>
                    <a:pt x="156" y="329"/>
                  </a:lnTo>
                  <a:lnTo>
                    <a:pt x="156" y="331"/>
                  </a:lnTo>
                  <a:lnTo>
                    <a:pt x="160" y="333"/>
                  </a:lnTo>
                  <a:lnTo>
                    <a:pt x="164" y="335"/>
                  </a:lnTo>
                  <a:lnTo>
                    <a:pt x="166" y="335"/>
                  </a:lnTo>
                  <a:lnTo>
                    <a:pt x="170" y="335"/>
                  </a:lnTo>
                  <a:lnTo>
                    <a:pt x="177" y="341"/>
                  </a:lnTo>
                  <a:lnTo>
                    <a:pt x="183" y="343"/>
                  </a:lnTo>
                  <a:lnTo>
                    <a:pt x="185" y="343"/>
                  </a:lnTo>
                  <a:lnTo>
                    <a:pt x="187" y="343"/>
                  </a:lnTo>
                  <a:lnTo>
                    <a:pt x="189" y="345"/>
                  </a:lnTo>
                  <a:lnTo>
                    <a:pt x="194" y="350"/>
                  </a:lnTo>
                  <a:lnTo>
                    <a:pt x="198" y="352"/>
                  </a:lnTo>
                  <a:lnTo>
                    <a:pt x="202" y="356"/>
                  </a:lnTo>
                  <a:lnTo>
                    <a:pt x="204" y="358"/>
                  </a:lnTo>
                  <a:lnTo>
                    <a:pt x="206" y="360"/>
                  </a:lnTo>
                  <a:lnTo>
                    <a:pt x="206" y="362"/>
                  </a:lnTo>
                  <a:lnTo>
                    <a:pt x="206" y="364"/>
                  </a:lnTo>
                  <a:lnTo>
                    <a:pt x="210" y="367"/>
                  </a:lnTo>
                  <a:lnTo>
                    <a:pt x="215" y="367"/>
                  </a:lnTo>
                  <a:lnTo>
                    <a:pt x="221" y="373"/>
                  </a:lnTo>
                  <a:lnTo>
                    <a:pt x="225" y="377"/>
                  </a:lnTo>
                  <a:lnTo>
                    <a:pt x="229" y="379"/>
                  </a:lnTo>
                  <a:lnTo>
                    <a:pt x="229" y="379"/>
                  </a:lnTo>
                  <a:lnTo>
                    <a:pt x="234" y="377"/>
                  </a:lnTo>
                  <a:lnTo>
                    <a:pt x="238" y="375"/>
                  </a:lnTo>
                  <a:lnTo>
                    <a:pt x="242" y="375"/>
                  </a:lnTo>
                  <a:lnTo>
                    <a:pt x="244" y="373"/>
                  </a:lnTo>
                  <a:lnTo>
                    <a:pt x="246" y="369"/>
                  </a:lnTo>
                  <a:lnTo>
                    <a:pt x="242" y="367"/>
                  </a:lnTo>
                  <a:lnTo>
                    <a:pt x="244" y="362"/>
                  </a:lnTo>
                  <a:lnTo>
                    <a:pt x="246" y="358"/>
                  </a:lnTo>
                  <a:lnTo>
                    <a:pt x="248" y="360"/>
                  </a:lnTo>
                  <a:lnTo>
                    <a:pt x="248" y="358"/>
                  </a:lnTo>
                  <a:lnTo>
                    <a:pt x="246" y="356"/>
                  </a:lnTo>
                  <a:lnTo>
                    <a:pt x="244" y="354"/>
                  </a:lnTo>
                  <a:lnTo>
                    <a:pt x="248" y="348"/>
                  </a:lnTo>
                  <a:lnTo>
                    <a:pt x="253" y="345"/>
                  </a:lnTo>
                  <a:lnTo>
                    <a:pt x="257" y="339"/>
                  </a:lnTo>
                  <a:lnTo>
                    <a:pt x="257" y="335"/>
                  </a:lnTo>
                  <a:lnTo>
                    <a:pt x="251" y="322"/>
                  </a:lnTo>
                  <a:lnTo>
                    <a:pt x="253" y="318"/>
                  </a:lnTo>
                  <a:lnTo>
                    <a:pt x="253" y="314"/>
                  </a:lnTo>
                  <a:lnTo>
                    <a:pt x="251" y="312"/>
                  </a:lnTo>
                  <a:lnTo>
                    <a:pt x="251" y="308"/>
                  </a:lnTo>
                  <a:lnTo>
                    <a:pt x="253" y="305"/>
                  </a:lnTo>
                  <a:lnTo>
                    <a:pt x="255" y="297"/>
                  </a:lnTo>
                  <a:lnTo>
                    <a:pt x="253" y="284"/>
                  </a:lnTo>
                  <a:lnTo>
                    <a:pt x="251" y="280"/>
                  </a:lnTo>
                  <a:lnTo>
                    <a:pt x="255" y="274"/>
                  </a:lnTo>
                  <a:lnTo>
                    <a:pt x="255" y="259"/>
                  </a:lnTo>
                  <a:lnTo>
                    <a:pt x="257" y="253"/>
                  </a:lnTo>
                  <a:lnTo>
                    <a:pt x="257" y="251"/>
                  </a:lnTo>
                  <a:lnTo>
                    <a:pt x="238" y="22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84" name="Freeform 195">
              <a:extLst>
                <a:ext uri="{FF2B5EF4-FFF2-40B4-BE49-F238E27FC236}">
                  <a16:creationId xmlns:a16="http://schemas.microsoft.com/office/drawing/2014/main" id="{640E08AC-3A4D-49B0-BE66-06059B7C877D}"/>
                </a:ext>
              </a:extLst>
            </p:cNvPr>
            <p:cNvSpPr>
              <a:spLocks/>
            </p:cNvSpPr>
            <p:nvPr/>
          </p:nvSpPr>
          <p:spPr bwMode="auto">
            <a:xfrm>
              <a:off x="3182792" y="3603170"/>
              <a:ext cx="200723" cy="208953"/>
            </a:xfrm>
            <a:custGeom>
              <a:avLst/>
              <a:gdLst>
                <a:gd name="T0" fmla="*/ 240 w 249"/>
                <a:gd name="T1" fmla="*/ 202 h 276"/>
                <a:gd name="T2" fmla="*/ 238 w 249"/>
                <a:gd name="T3" fmla="*/ 156 h 276"/>
                <a:gd name="T4" fmla="*/ 227 w 249"/>
                <a:gd name="T5" fmla="*/ 133 h 276"/>
                <a:gd name="T6" fmla="*/ 185 w 249"/>
                <a:gd name="T7" fmla="*/ 110 h 276"/>
                <a:gd name="T8" fmla="*/ 185 w 249"/>
                <a:gd name="T9" fmla="*/ 88 h 276"/>
                <a:gd name="T10" fmla="*/ 164 w 249"/>
                <a:gd name="T11" fmla="*/ 82 h 276"/>
                <a:gd name="T12" fmla="*/ 154 w 249"/>
                <a:gd name="T13" fmla="*/ 72 h 276"/>
                <a:gd name="T14" fmla="*/ 137 w 249"/>
                <a:gd name="T15" fmla="*/ 67 h 276"/>
                <a:gd name="T16" fmla="*/ 118 w 249"/>
                <a:gd name="T17" fmla="*/ 55 h 276"/>
                <a:gd name="T18" fmla="*/ 103 w 249"/>
                <a:gd name="T19" fmla="*/ 55 h 276"/>
                <a:gd name="T20" fmla="*/ 91 w 249"/>
                <a:gd name="T21" fmla="*/ 42 h 276"/>
                <a:gd name="T22" fmla="*/ 84 w 249"/>
                <a:gd name="T23" fmla="*/ 27 h 276"/>
                <a:gd name="T24" fmla="*/ 84 w 249"/>
                <a:gd name="T25" fmla="*/ 6 h 276"/>
                <a:gd name="T26" fmla="*/ 78 w 249"/>
                <a:gd name="T27" fmla="*/ 2 h 276"/>
                <a:gd name="T28" fmla="*/ 63 w 249"/>
                <a:gd name="T29" fmla="*/ 2 h 276"/>
                <a:gd name="T30" fmla="*/ 42 w 249"/>
                <a:gd name="T31" fmla="*/ 19 h 276"/>
                <a:gd name="T32" fmla="*/ 27 w 249"/>
                <a:gd name="T33" fmla="*/ 23 h 276"/>
                <a:gd name="T34" fmla="*/ 13 w 249"/>
                <a:gd name="T35" fmla="*/ 27 h 276"/>
                <a:gd name="T36" fmla="*/ 19 w 249"/>
                <a:gd name="T37" fmla="*/ 55 h 276"/>
                <a:gd name="T38" fmla="*/ 13 w 249"/>
                <a:gd name="T39" fmla="*/ 82 h 276"/>
                <a:gd name="T40" fmla="*/ 15 w 249"/>
                <a:gd name="T41" fmla="*/ 107 h 276"/>
                <a:gd name="T42" fmla="*/ 15 w 249"/>
                <a:gd name="T43" fmla="*/ 116 h 276"/>
                <a:gd name="T44" fmla="*/ 19 w 249"/>
                <a:gd name="T45" fmla="*/ 137 h 276"/>
                <a:gd name="T46" fmla="*/ 10 w 249"/>
                <a:gd name="T47" fmla="*/ 150 h 276"/>
                <a:gd name="T48" fmla="*/ 10 w 249"/>
                <a:gd name="T49" fmla="*/ 160 h 276"/>
                <a:gd name="T50" fmla="*/ 13 w 249"/>
                <a:gd name="T51" fmla="*/ 166 h 276"/>
                <a:gd name="T52" fmla="*/ 19 w 249"/>
                <a:gd name="T53" fmla="*/ 177 h 276"/>
                <a:gd name="T54" fmla="*/ 21 w 249"/>
                <a:gd name="T55" fmla="*/ 190 h 276"/>
                <a:gd name="T56" fmla="*/ 34 w 249"/>
                <a:gd name="T57" fmla="*/ 204 h 276"/>
                <a:gd name="T58" fmla="*/ 27 w 249"/>
                <a:gd name="T59" fmla="*/ 223 h 276"/>
                <a:gd name="T60" fmla="*/ 55 w 249"/>
                <a:gd name="T61" fmla="*/ 276 h 276"/>
                <a:gd name="T62" fmla="*/ 65 w 249"/>
                <a:gd name="T63" fmla="*/ 274 h 276"/>
                <a:gd name="T64" fmla="*/ 72 w 249"/>
                <a:gd name="T65" fmla="*/ 263 h 276"/>
                <a:gd name="T66" fmla="*/ 88 w 249"/>
                <a:gd name="T67" fmla="*/ 257 h 276"/>
                <a:gd name="T68" fmla="*/ 101 w 249"/>
                <a:gd name="T69" fmla="*/ 257 h 276"/>
                <a:gd name="T70" fmla="*/ 114 w 249"/>
                <a:gd name="T71" fmla="*/ 261 h 276"/>
                <a:gd name="T72" fmla="*/ 120 w 249"/>
                <a:gd name="T73" fmla="*/ 270 h 276"/>
                <a:gd name="T74" fmla="*/ 122 w 249"/>
                <a:gd name="T75" fmla="*/ 259 h 276"/>
                <a:gd name="T76" fmla="*/ 147 w 249"/>
                <a:gd name="T77" fmla="*/ 255 h 276"/>
                <a:gd name="T78" fmla="*/ 158 w 249"/>
                <a:gd name="T79" fmla="*/ 240 h 276"/>
                <a:gd name="T80" fmla="*/ 156 w 249"/>
                <a:gd name="T81" fmla="*/ 228 h 276"/>
                <a:gd name="T82" fmla="*/ 164 w 249"/>
                <a:gd name="T83" fmla="*/ 206 h 276"/>
                <a:gd name="T84" fmla="*/ 219 w 249"/>
                <a:gd name="T85" fmla="*/ 196 h 276"/>
                <a:gd name="T86" fmla="*/ 238 w 249"/>
                <a:gd name="T87" fmla="*/ 20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9" h="276">
                  <a:moveTo>
                    <a:pt x="238" y="209"/>
                  </a:moveTo>
                  <a:lnTo>
                    <a:pt x="240" y="206"/>
                  </a:lnTo>
                  <a:lnTo>
                    <a:pt x="240" y="202"/>
                  </a:lnTo>
                  <a:lnTo>
                    <a:pt x="249" y="183"/>
                  </a:lnTo>
                  <a:lnTo>
                    <a:pt x="249" y="173"/>
                  </a:lnTo>
                  <a:lnTo>
                    <a:pt x="238" y="156"/>
                  </a:lnTo>
                  <a:lnTo>
                    <a:pt x="227" y="152"/>
                  </a:lnTo>
                  <a:lnTo>
                    <a:pt x="227" y="145"/>
                  </a:lnTo>
                  <a:lnTo>
                    <a:pt x="227" y="133"/>
                  </a:lnTo>
                  <a:lnTo>
                    <a:pt x="192" y="131"/>
                  </a:lnTo>
                  <a:lnTo>
                    <a:pt x="192" y="122"/>
                  </a:lnTo>
                  <a:lnTo>
                    <a:pt x="185" y="110"/>
                  </a:lnTo>
                  <a:lnTo>
                    <a:pt x="187" y="105"/>
                  </a:lnTo>
                  <a:lnTo>
                    <a:pt x="185" y="97"/>
                  </a:lnTo>
                  <a:lnTo>
                    <a:pt x="185" y="88"/>
                  </a:lnTo>
                  <a:lnTo>
                    <a:pt x="185" y="84"/>
                  </a:lnTo>
                  <a:lnTo>
                    <a:pt x="177" y="80"/>
                  </a:lnTo>
                  <a:lnTo>
                    <a:pt x="164" y="82"/>
                  </a:lnTo>
                  <a:lnTo>
                    <a:pt x="160" y="78"/>
                  </a:lnTo>
                  <a:lnTo>
                    <a:pt x="156" y="78"/>
                  </a:lnTo>
                  <a:lnTo>
                    <a:pt x="154" y="72"/>
                  </a:lnTo>
                  <a:lnTo>
                    <a:pt x="150" y="69"/>
                  </a:lnTo>
                  <a:lnTo>
                    <a:pt x="141" y="67"/>
                  </a:lnTo>
                  <a:lnTo>
                    <a:pt x="137" y="67"/>
                  </a:lnTo>
                  <a:lnTo>
                    <a:pt x="131" y="59"/>
                  </a:lnTo>
                  <a:lnTo>
                    <a:pt x="124" y="61"/>
                  </a:lnTo>
                  <a:lnTo>
                    <a:pt x="118" y="55"/>
                  </a:lnTo>
                  <a:lnTo>
                    <a:pt x="109" y="57"/>
                  </a:lnTo>
                  <a:lnTo>
                    <a:pt x="107" y="57"/>
                  </a:lnTo>
                  <a:lnTo>
                    <a:pt x="103" y="55"/>
                  </a:lnTo>
                  <a:lnTo>
                    <a:pt x="97" y="50"/>
                  </a:lnTo>
                  <a:lnTo>
                    <a:pt x="93" y="48"/>
                  </a:lnTo>
                  <a:lnTo>
                    <a:pt x="91" y="42"/>
                  </a:lnTo>
                  <a:lnTo>
                    <a:pt x="86" y="40"/>
                  </a:lnTo>
                  <a:lnTo>
                    <a:pt x="84" y="32"/>
                  </a:lnTo>
                  <a:lnTo>
                    <a:pt x="84" y="27"/>
                  </a:lnTo>
                  <a:lnTo>
                    <a:pt x="82" y="19"/>
                  </a:lnTo>
                  <a:lnTo>
                    <a:pt x="86" y="13"/>
                  </a:lnTo>
                  <a:lnTo>
                    <a:pt x="84" y="6"/>
                  </a:lnTo>
                  <a:lnTo>
                    <a:pt x="84" y="2"/>
                  </a:lnTo>
                  <a:lnTo>
                    <a:pt x="82" y="0"/>
                  </a:lnTo>
                  <a:lnTo>
                    <a:pt x="78" y="2"/>
                  </a:lnTo>
                  <a:lnTo>
                    <a:pt x="74" y="0"/>
                  </a:lnTo>
                  <a:lnTo>
                    <a:pt x="69" y="0"/>
                  </a:lnTo>
                  <a:lnTo>
                    <a:pt x="63" y="2"/>
                  </a:lnTo>
                  <a:lnTo>
                    <a:pt x="57" y="4"/>
                  </a:lnTo>
                  <a:lnTo>
                    <a:pt x="46" y="10"/>
                  </a:lnTo>
                  <a:lnTo>
                    <a:pt x="42" y="19"/>
                  </a:lnTo>
                  <a:lnTo>
                    <a:pt x="38" y="21"/>
                  </a:lnTo>
                  <a:lnTo>
                    <a:pt x="31" y="21"/>
                  </a:lnTo>
                  <a:lnTo>
                    <a:pt x="27" y="23"/>
                  </a:lnTo>
                  <a:lnTo>
                    <a:pt x="25" y="23"/>
                  </a:lnTo>
                  <a:lnTo>
                    <a:pt x="19" y="27"/>
                  </a:lnTo>
                  <a:lnTo>
                    <a:pt x="13" y="27"/>
                  </a:lnTo>
                  <a:lnTo>
                    <a:pt x="0" y="27"/>
                  </a:lnTo>
                  <a:lnTo>
                    <a:pt x="19" y="53"/>
                  </a:lnTo>
                  <a:lnTo>
                    <a:pt x="19" y="55"/>
                  </a:lnTo>
                  <a:lnTo>
                    <a:pt x="17" y="61"/>
                  </a:lnTo>
                  <a:lnTo>
                    <a:pt x="17" y="76"/>
                  </a:lnTo>
                  <a:lnTo>
                    <a:pt x="13" y="82"/>
                  </a:lnTo>
                  <a:lnTo>
                    <a:pt x="15" y="86"/>
                  </a:lnTo>
                  <a:lnTo>
                    <a:pt x="17" y="99"/>
                  </a:lnTo>
                  <a:lnTo>
                    <a:pt x="15" y="107"/>
                  </a:lnTo>
                  <a:lnTo>
                    <a:pt x="13" y="110"/>
                  </a:lnTo>
                  <a:lnTo>
                    <a:pt x="13" y="114"/>
                  </a:lnTo>
                  <a:lnTo>
                    <a:pt x="15" y="116"/>
                  </a:lnTo>
                  <a:lnTo>
                    <a:pt x="15" y="120"/>
                  </a:lnTo>
                  <a:lnTo>
                    <a:pt x="13" y="124"/>
                  </a:lnTo>
                  <a:lnTo>
                    <a:pt x="19" y="137"/>
                  </a:lnTo>
                  <a:lnTo>
                    <a:pt x="19" y="141"/>
                  </a:lnTo>
                  <a:lnTo>
                    <a:pt x="15" y="147"/>
                  </a:lnTo>
                  <a:lnTo>
                    <a:pt x="10" y="150"/>
                  </a:lnTo>
                  <a:lnTo>
                    <a:pt x="6" y="156"/>
                  </a:lnTo>
                  <a:lnTo>
                    <a:pt x="8" y="158"/>
                  </a:lnTo>
                  <a:lnTo>
                    <a:pt x="10" y="160"/>
                  </a:lnTo>
                  <a:lnTo>
                    <a:pt x="10" y="162"/>
                  </a:lnTo>
                  <a:lnTo>
                    <a:pt x="13" y="162"/>
                  </a:lnTo>
                  <a:lnTo>
                    <a:pt x="13" y="166"/>
                  </a:lnTo>
                  <a:lnTo>
                    <a:pt x="17" y="171"/>
                  </a:lnTo>
                  <a:lnTo>
                    <a:pt x="19" y="173"/>
                  </a:lnTo>
                  <a:lnTo>
                    <a:pt x="19" y="177"/>
                  </a:lnTo>
                  <a:lnTo>
                    <a:pt x="19" y="179"/>
                  </a:lnTo>
                  <a:lnTo>
                    <a:pt x="19" y="181"/>
                  </a:lnTo>
                  <a:lnTo>
                    <a:pt x="21" y="190"/>
                  </a:lnTo>
                  <a:lnTo>
                    <a:pt x="23" y="194"/>
                  </a:lnTo>
                  <a:lnTo>
                    <a:pt x="31" y="200"/>
                  </a:lnTo>
                  <a:lnTo>
                    <a:pt x="34" y="204"/>
                  </a:lnTo>
                  <a:lnTo>
                    <a:pt x="31" y="209"/>
                  </a:lnTo>
                  <a:lnTo>
                    <a:pt x="31" y="213"/>
                  </a:lnTo>
                  <a:lnTo>
                    <a:pt x="27" y="223"/>
                  </a:lnTo>
                  <a:lnTo>
                    <a:pt x="29" y="228"/>
                  </a:lnTo>
                  <a:lnTo>
                    <a:pt x="40" y="238"/>
                  </a:lnTo>
                  <a:lnTo>
                    <a:pt x="55" y="276"/>
                  </a:lnTo>
                  <a:lnTo>
                    <a:pt x="61" y="276"/>
                  </a:lnTo>
                  <a:lnTo>
                    <a:pt x="61" y="274"/>
                  </a:lnTo>
                  <a:lnTo>
                    <a:pt x="65" y="274"/>
                  </a:lnTo>
                  <a:lnTo>
                    <a:pt x="65" y="274"/>
                  </a:lnTo>
                  <a:lnTo>
                    <a:pt x="67" y="270"/>
                  </a:lnTo>
                  <a:lnTo>
                    <a:pt x="72" y="263"/>
                  </a:lnTo>
                  <a:lnTo>
                    <a:pt x="78" y="255"/>
                  </a:lnTo>
                  <a:lnTo>
                    <a:pt x="84" y="253"/>
                  </a:lnTo>
                  <a:lnTo>
                    <a:pt x="88" y="257"/>
                  </a:lnTo>
                  <a:lnTo>
                    <a:pt x="95" y="257"/>
                  </a:lnTo>
                  <a:lnTo>
                    <a:pt x="97" y="257"/>
                  </a:lnTo>
                  <a:lnTo>
                    <a:pt x="101" y="257"/>
                  </a:lnTo>
                  <a:lnTo>
                    <a:pt x="109" y="257"/>
                  </a:lnTo>
                  <a:lnTo>
                    <a:pt x="114" y="257"/>
                  </a:lnTo>
                  <a:lnTo>
                    <a:pt x="114" y="261"/>
                  </a:lnTo>
                  <a:lnTo>
                    <a:pt x="116" y="270"/>
                  </a:lnTo>
                  <a:lnTo>
                    <a:pt x="118" y="272"/>
                  </a:lnTo>
                  <a:lnTo>
                    <a:pt x="120" y="270"/>
                  </a:lnTo>
                  <a:lnTo>
                    <a:pt x="120" y="265"/>
                  </a:lnTo>
                  <a:lnTo>
                    <a:pt x="122" y="263"/>
                  </a:lnTo>
                  <a:lnTo>
                    <a:pt x="122" y="259"/>
                  </a:lnTo>
                  <a:lnTo>
                    <a:pt x="124" y="255"/>
                  </a:lnTo>
                  <a:lnTo>
                    <a:pt x="137" y="255"/>
                  </a:lnTo>
                  <a:lnTo>
                    <a:pt x="147" y="255"/>
                  </a:lnTo>
                  <a:lnTo>
                    <a:pt x="150" y="259"/>
                  </a:lnTo>
                  <a:lnTo>
                    <a:pt x="152" y="251"/>
                  </a:lnTo>
                  <a:lnTo>
                    <a:pt x="158" y="240"/>
                  </a:lnTo>
                  <a:lnTo>
                    <a:pt x="158" y="236"/>
                  </a:lnTo>
                  <a:lnTo>
                    <a:pt x="158" y="230"/>
                  </a:lnTo>
                  <a:lnTo>
                    <a:pt x="156" y="228"/>
                  </a:lnTo>
                  <a:lnTo>
                    <a:pt x="162" y="217"/>
                  </a:lnTo>
                  <a:lnTo>
                    <a:pt x="164" y="211"/>
                  </a:lnTo>
                  <a:lnTo>
                    <a:pt x="164" y="206"/>
                  </a:lnTo>
                  <a:lnTo>
                    <a:pt x="168" y="204"/>
                  </a:lnTo>
                  <a:lnTo>
                    <a:pt x="196" y="196"/>
                  </a:lnTo>
                  <a:lnTo>
                    <a:pt x="219" y="196"/>
                  </a:lnTo>
                  <a:lnTo>
                    <a:pt x="232" y="206"/>
                  </a:lnTo>
                  <a:lnTo>
                    <a:pt x="236" y="206"/>
                  </a:lnTo>
                  <a:lnTo>
                    <a:pt x="238" y="20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85" name="Freeform 196">
              <a:extLst>
                <a:ext uri="{FF2B5EF4-FFF2-40B4-BE49-F238E27FC236}">
                  <a16:creationId xmlns:a16="http://schemas.microsoft.com/office/drawing/2014/main" id="{2CA7DEE3-13A1-4509-9B5A-ADF2816D6B4B}"/>
                </a:ext>
              </a:extLst>
            </p:cNvPr>
            <p:cNvSpPr>
              <a:spLocks/>
            </p:cNvSpPr>
            <p:nvPr/>
          </p:nvSpPr>
          <p:spPr bwMode="auto">
            <a:xfrm>
              <a:off x="3303709" y="3751558"/>
              <a:ext cx="137039" cy="137030"/>
            </a:xfrm>
            <a:custGeom>
              <a:avLst/>
              <a:gdLst>
                <a:gd name="T0" fmla="*/ 2 w 170"/>
                <a:gd name="T1" fmla="*/ 55 h 181"/>
                <a:gd name="T2" fmla="*/ 8 w 170"/>
                <a:gd name="T3" fmla="*/ 40 h 181"/>
                <a:gd name="T4" fmla="*/ 6 w 170"/>
                <a:gd name="T5" fmla="*/ 32 h 181"/>
                <a:gd name="T6" fmla="*/ 14 w 170"/>
                <a:gd name="T7" fmla="*/ 15 h 181"/>
                <a:gd name="T8" fmla="*/ 18 w 170"/>
                <a:gd name="T9" fmla="*/ 8 h 181"/>
                <a:gd name="T10" fmla="*/ 69 w 170"/>
                <a:gd name="T11" fmla="*/ 0 h 181"/>
                <a:gd name="T12" fmla="*/ 86 w 170"/>
                <a:gd name="T13" fmla="*/ 10 h 181"/>
                <a:gd name="T14" fmla="*/ 88 w 170"/>
                <a:gd name="T15" fmla="*/ 19 h 181"/>
                <a:gd name="T16" fmla="*/ 92 w 170"/>
                <a:gd name="T17" fmla="*/ 29 h 181"/>
                <a:gd name="T18" fmla="*/ 94 w 170"/>
                <a:gd name="T19" fmla="*/ 48 h 181"/>
                <a:gd name="T20" fmla="*/ 94 w 170"/>
                <a:gd name="T21" fmla="*/ 57 h 181"/>
                <a:gd name="T22" fmla="*/ 103 w 170"/>
                <a:gd name="T23" fmla="*/ 61 h 181"/>
                <a:gd name="T24" fmla="*/ 115 w 170"/>
                <a:gd name="T25" fmla="*/ 61 h 181"/>
                <a:gd name="T26" fmla="*/ 130 w 170"/>
                <a:gd name="T27" fmla="*/ 59 h 181"/>
                <a:gd name="T28" fmla="*/ 139 w 170"/>
                <a:gd name="T29" fmla="*/ 63 h 181"/>
                <a:gd name="T30" fmla="*/ 147 w 170"/>
                <a:gd name="T31" fmla="*/ 91 h 181"/>
                <a:gd name="T32" fmla="*/ 153 w 170"/>
                <a:gd name="T33" fmla="*/ 99 h 181"/>
                <a:gd name="T34" fmla="*/ 166 w 170"/>
                <a:gd name="T35" fmla="*/ 97 h 181"/>
                <a:gd name="T36" fmla="*/ 170 w 170"/>
                <a:gd name="T37" fmla="*/ 99 h 181"/>
                <a:gd name="T38" fmla="*/ 168 w 170"/>
                <a:gd name="T39" fmla="*/ 122 h 181"/>
                <a:gd name="T40" fmla="*/ 168 w 170"/>
                <a:gd name="T41" fmla="*/ 124 h 181"/>
                <a:gd name="T42" fmla="*/ 166 w 170"/>
                <a:gd name="T43" fmla="*/ 129 h 181"/>
                <a:gd name="T44" fmla="*/ 166 w 170"/>
                <a:gd name="T45" fmla="*/ 133 h 181"/>
                <a:gd name="T46" fmla="*/ 166 w 170"/>
                <a:gd name="T47" fmla="*/ 139 h 181"/>
                <a:gd name="T48" fmla="*/ 162 w 170"/>
                <a:gd name="T49" fmla="*/ 150 h 181"/>
                <a:gd name="T50" fmla="*/ 158 w 170"/>
                <a:gd name="T51" fmla="*/ 160 h 181"/>
                <a:gd name="T52" fmla="*/ 147 w 170"/>
                <a:gd name="T53" fmla="*/ 171 h 181"/>
                <a:gd name="T54" fmla="*/ 139 w 170"/>
                <a:gd name="T55" fmla="*/ 175 h 181"/>
                <a:gd name="T56" fmla="*/ 134 w 170"/>
                <a:gd name="T57" fmla="*/ 181 h 181"/>
                <a:gd name="T58" fmla="*/ 128 w 170"/>
                <a:gd name="T59" fmla="*/ 179 h 181"/>
                <a:gd name="T60" fmla="*/ 115 w 170"/>
                <a:gd name="T61" fmla="*/ 175 h 181"/>
                <a:gd name="T62" fmla="*/ 90 w 170"/>
                <a:gd name="T63" fmla="*/ 173 h 181"/>
                <a:gd name="T64" fmla="*/ 88 w 170"/>
                <a:gd name="T65" fmla="*/ 169 h 181"/>
                <a:gd name="T66" fmla="*/ 96 w 170"/>
                <a:gd name="T67" fmla="*/ 156 h 181"/>
                <a:gd name="T68" fmla="*/ 99 w 170"/>
                <a:gd name="T69" fmla="*/ 147 h 181"/>
                <a:gd name="T70" fmla="*/ 105 w 170"/>
                <a:gd name="T71" fmla="*/ 141 h 181"/>
                <a:gd name="T72" fmla="*/ 103 w 170"/>
                <a:gd name="T73" fmla="*/ 131 h 181"/>
                <a:gd name="T74" fmla="*/ 92 w 170"/>
                <a:gd name="T75" fmla="*/ 122 h 181"/>
                <a:gd name="T76" fmla="*/ 71 w 170"/>
                <a:gd name="T77" fmla="*/ 116 h 181"/>
                <a:gd name="T78" fmla="*/ 59 w 170"/>
                <a:gd name="T79" fmla="*/ 107 h 181"/>
                <a:gd name="T80" fmla="*/ 40 w 170"/>
                <a:gd name="T81" fmla="*/ 99 h 181"/>
                <a:gd name="T82" fmla="*/ 31 w 170"/>
                <a:gd name="T83" fmla="*/ 91 h 181"/>
                <a:gd name="T84" fmla="*/ 14 w 170"/>
                <a:gd name="T85" fmla="*/ 78 h 181"/>
                <a:gd name="T86" fmla="*/ 6 w 170"/>
                <a:gd name="T87" fmla="*/ 67 h 181"/>
                <a:gd name="T88" fmla="*/ 0 w 170"/>
                <a:gd name="T89" fmla="*/ 63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0" h="181">
                  <a:moveTo>
                    <a:pt x="0" y="63"/>
                  </a:moveTo>
                  <a:lnTo>
                    <a:pt x="2" y="55"/>
                  </a:lnTo>
                  <a:lnTo>
                    <a:pt x="8" y="44"/>
                  </a:lnTo>
                  <a:lnTo>
                    <a:pt x="8" y="40"/>
                  </a:lnTo>
                  <a:lnTo>
                    <a:pt x="8" y="34"/>
                  </a:lnTo>
                  <a:lnTo>
                    <a:pt x="6" y="32"/>
                  </a:lnTo>
                  <a:lnTo>
                    <a:pt x="12" y="21"/>
                  </a:lnTo>
                  <a:lnTo>
                    <a:pt x="14" y="15"/>
                  </a:lnTo>
                  <a:lnTo>
                    <a:pt x="14" y="10"/>
                  </a:lnTo>
                  <a:lnTo>
                    <a:pt x="18" y="8"/>
                  </a:lnTo>
                  <a:lnTo>
                    <a:pt x="46" y="0"/>
                  </a:lnTo>
                  <a:lnTo>
                    <a:pt x="69" y="0"/>
                  </a:lnTo>
                  <a:lnTo>
                    <a:pt x="82" y="10"/>
                  </a:lnTo>
                  <a:lnTo>
                    <a:pt x="86" y="10"/>
                  </a:lnTo>
                  <a:lnTo>
                    <a:pt x="88" y="15"/>
                  </a:lnTo>
                  <a:lnTo>
                    <a:pt x="88" y="19"/>
                  </a:lnTo>
                  <a:lnTo>
                    <a:pt x="92" y="23"/>
                  </a:lnTo>
                  <a:lnTo>
                    <a:pt x="92" y="29"/>
                  </a:lnTo>
                  <a:lnTo>
                    <a:pt x="96" y="36"/>
                  </a:lnTo>
                  <a:lnTo>
                    <a:pt x="94" y="48"/>
                  </a:lnTo>
                  <a:lnTo>
                    <a:pt x="96" y="53"/>
                  </a:lnTo>
                  <a:lnTo>
                    <a:pt x="94" y="57"/>
                  </a:lnTo>
                  <a:lnTo>
                    <a:pt x="96" y="61"/>
                  </a:lnTo>
                  <a:lnTo>
                    <a:pt x="103" y="61"/>
                  </a:lnTo>
                  <a:lnTo>
                    <a:pt x="107" y="61"/>
                  </a:lnTo>
                  <a:lnTo>
                    <a:pt x="115" y="61"/>
                  </a:lnTo>
                  <a:lnTo>
                    <a:pt x="122" y="63"/>
                  </a:lnTo>
                  <a:lnTo>
                    <a:pt x="130" y="59"/>
                  </a:lnTo>
                  <a:lnTo>
                    <a:pt x="137" y="63"/>
                  </a:lnTo>
                  <a:lnTo>
                    <a:pt x="139" y="63"/>
                  </a:lnTo>
                  <a:lnTo>
                    <a:pt x="141" y="69"/>
                  </a:lnTo>
                  <a:lnTo>
                    <a:pt x="147" y="91"/>
                  </a:lnTo>
                  <a:lnTo>
                    <a:pt x="149" y="99"/>
                  </a:lnTo>
                  <a:lnTo>
                    <a:pt x="153" y="99"/>
                  </a:lnTo>
                  <a:lnTo>
                    <a:pt x="162" y="95"/>
                  </a:lnTo>
                  <a:lnTo>
                    <a:pt x="166" y="97"/>
                  </a:lnTo>
                  <a:lnTo>
                    <a:pt x="168" y="99"/>
                  </a:lnTo>
                  <a:lnTo>
                    <a:pt x="170" y="99"/>
                  </a:lnTo>
                  <a:lnTo>
                    <a:pt x="170" y="103"/>
                  </a:lnTo>
                  <a:lnTo>
                    <a:pt x="168" y="122"/>
                  </a:lnTo>
                  <a:lnTo>
                    <a:pt x="168" y="124"/>
                  </a:lnTo>
                  <a:lnTo>
                    <a:pt x="168" y="124"/>
                  </a:lnTo>
                  <a:lnTo>
                    <a:pt x="168" y="126"/>
                  </a:lnTo>
                  <a:lnTo>
                    <a:pt x="166" y="129"/>
                  </a:lnTo>
                  <a:lnTo>
                    <a:pt x="166" y="131"/>
                  </a:lnTo>
                  <a:lnTo>
                    <a:pt x="166" y="133"/>
                  </a:lnTo>
                  <a:lnTo>
                    <a:pt x="166" y="137"/>
                  </a:lnTo>
                  <a:lnTo>
                    <a:pt x="166" y="139"/>
                  </a:lnTo>
                  <a:lnTo>
                    <a:pt x="166" y="147"/>
                  </a:lnTo>
                  <a:lnTo>
                    <a:pt x="162" y="150"/>
                  </a:lnTo>
                  <a:lnTo>
                    <a:pt x="160" y="156"/>
                  </a:lnTo>
                  <a:lnTo>
                    <a:pt x="158" y="160"/>
                  </a:lnTo>
                  <a:lnTo>
                    <a:pt x="149" y="166"/>
                  </a:lnTo>
                  <a:lnTo>
                    <a:pt x="147" y="171"/>
                  </a:lnTo>
                  <a:lnTo>
                    <a:pt x="143" y="175"/>
                  </a:lnTo>
                  <a:lnTo>
                    <a:pt x="139" y="175"/>
                  </a:lnTo>
                  <a:lnTo>
                    <a:pt x="137" y="175"/>
                  </a:lnTo>
                  <a:lnTo>
                    <a:pt x="134" y="181"/>
                  </a:lnTo>
                  <a:lnTo>
                    <a:pt x="132" y="179"/>
                  </a:lnTo>
                  <a:lnTo>
                    <a:pt x="128" y="179"/>
                  </a:lnTo>
                  <a:lnTo>
                    <a:pt x="124" y="181"/>
                  </a:lnTo>
                  <a:lnTo>
                    <a:pt x="115" y="175"/>
                  </a:lnTo>
                  <a:lnTo>
                    <a:pt x="105" y="171"/>
                  </a:lnTo>
                  <a:lnTo>
                    <a:pt x="90" y="173"/>
                  </a:lnTo>
                  <a:lnTo>
                    <a:pt x="86" y="175"/>
                  </a:lnTo>
                  <a:lnTo>
                    <a:pt x="88" y="169"/>
                  </a:lnTo>
                  <a:lnTo>
                    <a:pt x="94" y="162"/>
                  </a:lnTo>
                  <a:lnTo>
                    <a:pt x="96" y="156"/>
                  </a:lnTo>
                  <a:lnTo>
                    <a:pt x="96" y="152"/>
                  </a:lnTo>
                  <a:lnTo>
                    <a:pt x="99" y="147"/>
                  </a:lnTo>
                  <a:lnTo>
                    <a:pt x="101" y="145"/>
                  </a:lnTo>
                  <a:lnTo>
                    <a:pt x="105" y="141"/>
                  </a:lnTo>
                  <a:lnTo>
                    <a:pt x="105" y="137"/>
                  </a:lnTo>
                  <a:lnTo>
                    <a:pt x="103" y="131"/>
                  </a:lnTo>
                  <a:lnTo>
                    <a:pt x="96" y="126"/>
                  </a:lnTo>
                  <a:lnTo>
                    <a:pt x="92" y="122"/>
                  </a:lnTo>
                  <a:lnTo>
                    <a:pt x="80" y="120"/>
                  </a:lnTo>
                  <a:lnTo>
                    <a:pt x="71" y="116"/>
                  </a:lnTo>
                  <a:lnTo>
                    <a:pt x="63" y="107"/>
                  </a:lnTo>
                  <a:lnTo>
                    <a:pt x="59" y="107"/>
                  </a:lnTo>
                  <a:lnTo>
                    <a:pt x="52" y="103"/>
                  </a:lnTo>
                  <a:lnTo>
                    <a:pt x="40" y="99"/>
                  </a:lnTo>
                  <a:lnTo>
                    <a:pt x="35" y="95"/>
                  </a:lnTo>
                  <a:lnTo>
                    <a:pt x="31" y="91"/>
                  </a:lnTo>
                  <a:lnTo>
                    <a:pt x="27" y="91"/>
                  </a:lnTo>
                  <a:lnTo>
                    <a:pt x="14" y="78"/>
                  </a:lnTo>
                  <a:lnTo>
                    <a:pt x="10" y="69"/>
                  </a:lnTo>
                  <a:lnTo>
                    <a:pt x="6" y="67"/>
                  </a:lnTo>
                  <a:lnTo>
                    <a:pt x="2" y="63"/>
                  </a:lnTo>
                  <a:lnTo>
                    <a:pt x="0" y="6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86" name="Freeform 197">
              <a:extLst>
                <a:ext uri="{FF2B5EF4-FFF2-40B4-BE49-F238E27FC236}">
                  <a16:creationId xmlns:a16="http://schemas.microsoft.com/office/drawing/2014/main" id="{0DCD0C89-7603-4226-9A3D-04E18577A859}"/>
                </a:ext>
              </a:extLst>
            </p:cNvPr>
            <p:cNvSpPr>
              <a:spLocks/>
            </p:cNvSpPr>
            <p:nvPr/>
          </p:nvSpPr>
          <p:spPr bwMode="auto">
            <a:xfrm>
              <a:off x="3412131" y="3928714"/>
              <a:ext cx="81418" cy="86307"/>
            </a:xfrm>
            <a:custGeom>
              <a:avLst/>
              <a:gdLst>
                <a:gd name="T0" fmla="*/ 13 w 101"/>
                <a:gd name="T1" fmla="*/ 2 h 114"/>
                <a:gd name="T2" fmla="*/ 25 w 101"/>
                <a:gd name="T3" fmla="*/ 0 h 114"/>
                <a:gd name="T4" fmla="*/ 34 w 101"/>
                <a:gd name="T5" fmla="*/ 8 h 114"/>
                <a:gd name="T6" fmla="*/ 40 w 101"/>
                <a:gd name="T7" fmla="*/ 15 h 114"/>
                <a:gd name="T8" fmla="*/ 48 w 101"/>
                <a:gd name="T9" fmla="*/ 23 h 114"/>
                <a:gd name="T10" fmla="*/ 55 w 101"/>
                <a:gd name="T11" fmla="*/ 19 h 114"/>
                <a:gd name="T12" fmla="*/ 63 w 101"/>
                <a:gd name="T13" fmla="*/ 29 h 114"/>
                <a:gd name="T14" fmla="*/ 74 w 101"/>
                <a:gd name="T15" fmla="*/ 36 h 114"/>
                <a:gd name="T16" fmla="*/ 78 w 101"/>
                <a:gd name="T17" fmla="*/ 40 h 114"/>
                <a:gd name="T18" fmla="*/ 91 w 101"/>
                <a:gd name="T19" fmla="*/ 48 h 114"/>
                <a:gd name="T20" fmla="*/ 99 w 101"/>
                <a:gd name="T21" fmla="*/ 59 h 114"/>
                <a:gd name="T22" fmla="*/ 95 w 101"/>
                <a:gd name="T23" fmla="*/ 69 h 114"/>
                <a:gd name="T24" fmla="*/ 97 w 101"/>
                <a:gd name="T25" fmla="*/ 78 h 114"/>
                <a:gd name="T26" fmla="*/ 99 w 101"/>
                <a:gd name="T27" fmla="*/ 82 h 114"/>
                <a:gd name="T28" fmla="*/ 99 w 101"/>
                <a:gd name="T29" fmla="*/ 84 h 114"/>
                <a:gd name="T30" fmla="*/ 97 w 101"/>
                <a:gd name="T31" fmla="*/ 93 h 114"/>
                <a:gd name="T32" fmla="*/ 91 w 101"/>
                <a:gd name="T33" fmla="*/ 99 h 114"/>
                <a:gd name="T34" fmla="*/ 91 w 101"/>
                <a:gd name="T35" fmla="*/ 103 h 114"/>
                <a:gd name="T36" fmla="*/ 78 w 101"/>
                <a:gd name="T37" fmla="*/ 112 h 114"/>
                <a:gd name="T38" fmla="*/ 76 w 101"/>
                <a:gd name="T39" fmla="*/ 109 h 114"/>
                <a:gd name="T40" fmla="*/ 72 w 101"/>
                <a:gd name="T41" fmla="*/ 114 h 114"/>
                <a:gd name="T42" fmla="*/ 67 w 101"/>
                <a:gd name="T43" fmla="*/ 112 h 114"/>
                <a:gd name="T44" fmla="*/ 61 w 101"/>
                <a:gd name="T45" fmla="*/ 112 h 114"/>
                <a:gd name="T46" fmla="*/ 53 w 101"/>
                <a:gd name="T47" fmla="*/ 112 h 114"/>
                <a:gd name="T48" fmla="*/ 44 w 101"/>
                <a:gd name="T49" fmla="*/ 114 h 114"/>
                <a:gd name="T50" fmla="*/ 44 w 101"/>
                <a:gd name="T51" fmla="*/ 109 h 114"/>
                <a:gd name="T52" fmla="*/ 40 w 101"/>
                <a:gd name="T53" fmla="*/ 109 h 114"/>
                <a:gd name="T54" fmla="*/ 34 w 101"/>
                <a:gd name="T55" fmla="*/ 105 h 114"/>
                <a:gd name="T56" fmla="*/ 19 w 101"/>
                <a:gd name="T57" fmla="*/ 105 h 114"/>
                <a:gd name="T58" fmla="*/ 10 w 101"/>
                <a:gd name="T59" fmla="*/ 99 h 114"/>
                <a:gd name="T60" fmla="*/ 2 w 101"/>
                <a:gd name="T61" fmla="*/ 91 h 114"/>
                <a:gd name="T62" fmla="*/ 0 w 101"/>
                <a:gd name="T63" fmla="*/ 76 h 114"/>
                <a:gd name="T64" fmla="*/ 0 w 101"/>
                <a:gd name="T65" fmla="*/ 74 h 114"/>
                <a:gd name="T66" fmla="*/ 4 w 101"/>
                <a:gd name="T67" fmla="*/ 67 h 114"/>
                <a:gd name="T68" fmla="*/ 2 w 101"/>
                <a:gd name="T69" fmla="*/ 53 h 114"/>
                <a:gd name="T70" fmla="*/ 2 w 101"/>
                <a:gd name="T71" fmla="*/ 44 h 114"/>
                <a:gd name="T72" fmla="*/ 4 w 101"/>
                <a:gd name="T73" fmla="*/ 36 h 114"/>
                <a:gd name="T74" fmla="*/ 6 w 101"/>
                <a:gd name="T75" fmla="*/ 23 h 114"/>
                <a:gd name="T76" fmla="*/ 6 w 101"/>
                <a:gd name="T77" fmla="*/ 17 h 114"/>
                <a:gd name="T78" fmla="*/ 8 w 101"/>
                <a:gd name="T79" fmla="*/ 6 h 114"/>
                <a:gd name="T80" fmla="*/ 10 w 101"/>
                <a:gd name="T81"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1" h="114">
                  <a:moveTo>
                    <a:pt x="10" y="2"/>
                  </a:moveTo>
                  <a:lnTo>
                    <a:pt x="13" y="2"/>
                  </a:lnTo>
                  <a:lnTo>
                    <a:pt x="15" y="2"/>
                  </a:lnTo>
                  <a:lnTo>
                    <a:pt x="25" y="0"/>
                  </a:lnTo>
                  <a:lnTo>
                    <a:pt x="29" y="2"/>
                  </a:lnTo>
                  <a:lnTo>
                    <a:pt x="34" y="8"/>
                  </a:lnTo>
                  <a:lnTo>
                    <a:pt x="38" y="10"/>
                  </a:lnTo>
                  <a:lnTo>
                    <a:pt x="40" y="15"/>
                  </a:lnTo>
                  <a:lnTo>
                    <a:pt x="46" y="23"/>
                  </a:lnTo>
                  <a:lnTo>
                    <a:pt x="48" y="23"/>
                  </a:lnTo>
                  <a:lnTo>
                    <a:pt x="53" y="19"/>
                  </a:lnTo>
                  <a:lnTo>
                    <a:pt x="55" y="19"/>
                  </a:lnTo>
                  <a:lnTo>
                    <a:pt x="59" y="27"/>
                  </a:lnTo>
                  <a:lnTo>
                    <a:pt x="63" y="29"/>
                  </a:lnTo>
                  <a:lnTo>
                    <a:pt x="69" y="29"/>
                  </a:lnTo>
                  <a:lnTo>
                    <a:pt x="74" y="36"/>
                  </a:lnTo>
                  <a:lnTo>
                    <a:pt x="74" y="40"/>
                  </a:lnTo>
                  <a:lnTo>
                    <a:pt x="78" y="40"/>
                  </a:lnTo>
                  <a:lnTo>
                    <a:pt x="84" y="42"/>
                  </a:lnTo>
                  <a:lnTo>
                    <a:pt x="91" y="48"/>
                  </a:lnTo>
                  <a:lnTo>
                    <a:pt x="95" y="57"/>
                  </a:lnTo>
                  <a:lnTo>
                    <a:pt x="99" y="59"/>
                  </a:lnTo>
                  <a:lnTo>
                    <a:pt x="99" y="65"/>
                  </a:lnTo>
                  <a:lnTo>
                    <a:pt x="95" y="69"/>
                  </a:lnTo>
                  <a:lnTo>
                    <a:pt x="97" y="76"/>
                  </a:lnTo>
                  <a:lnTo>
                    <a:pt x="97" y="78"/>
                  </a:lnTo>
                  <a:lnTo>
                    <a:pt x="97" y="78"/>
                  </a:lnTo>
                  <a:lnTo>
                    <a:pt x="99" y="82"/>
                  </a:lnTo>
                  <a:lnTo>
                    <a:pt x="101" y="82"/>
                  </a:lnTo>
                  <a:lnTo>
                    <a:pt x="99" y="84"/>
                  </a:lnTo>
                  <a:lnTo>
                    <a:pt x="97" y="88"/>
                  </a:lnTo>
                  <a:lnTo>
                    <a:pt x="97" y="93"/>
                  </a:lnTo>
                  <a:lnTo>
                    <a:pt x="93" y="97"/>
                  </a:lnTo>
                  <a:lnTo>
                    <a:pt x="91" y="99"/>
                  </a:lnTo>
                  <a:lnTo>
                    <a:pt x="91" y="101"/>
                  </a:lnTo>
                  <a:lnTo>
                    <a:pt x="91" y="103"/>
                  </a:lnTo>
                  <a:lnTo>
                    <a:pt x="84" y="107"/>
                  </a:lnTo>
                  <a:lnTo>
                    <a:pt x="78" y="112"/>
                  </a:lnTo>
                  <a:lnTo>
                    <a:pt x="76" y="109"/>
                  </a:lnTo>
                  <a:lnTo>
                    <a:pt x="76" y="109"/>
                  </a:lnTo>
                  <a:lnTo>
                    <a:pt x="74" y="112"/>
                  </a:lnTo>
                  <a:lnTo>
                    <a:pt x="72" y="114"/>
                  </a:lnTo>
                  <a:lnTo>
                    <a:pt x="69" y="114"/>
                  </a:lnTo>
                  <a:lnTo>
                    <a:pt x="67" y="112"/>
                  </a:lnTo>
                  <a:lnTo>
                    <a:pt x="65" y="114"/>
                  </a:lnTo>
                  <a:lnTo>
                    <a:pt x="61" y="112"/>
                  </a:lnTo>
                  <a:lnTo>
                    <a:pt x="59" y="109"/>
                  </a:lnTo>
                  <a:lnTo>
                    <a:pt x="53" y="112"/>
                  </a:lnTo>
                  <a:lnTo>
                    <a:pt x="48" y="114"/>
                  </a:lnTo>
                  <a:lnTo>
                    <a:pt x="44" y="114"/>
                  </a:lnTo>
                  <a:lnTo>
                    <a:pt x="44" y="112"/>
                  </a:lnTo>
                  <a:lnTo>
                    <a:pt x="44" y="109"/>
                  </a:lnTo>
                  <a:lnTo>
                    <a:pt x="44" y="109"/>
                  </a:lnTo>
                  <a:lnTo>
                    <a:pt x="40" y="109"/>
                  </a:lnTo>
                  <a:lnTo>
                    <a:pt x="38" y="107"/>
                  </a:lnTo>
                  <a:lnTo>
                    <a:pt x="34" y="105"/>
                  </a:lnTo>
                  <a:lnTo>
                    <a:pt x="27" y="105"/>
                  </a:lnTo>
                  <a:lnTo>
                    <a:pt x="19" y="105"/>
                  </a:lnTo>
                  <a:lnTo>
                    <a:pt x="17" y="105"/>
                  </a:lnTo>
                  <a:lnTo>
                    <a:pt x="10" y="99"/>
                  </a:lnTo>
                  <a:lnTo>
                    <a:pt x="8" y="99"/>
                  </a:lnTo>
                  <a:lnTo>
                    <a:pt x="2" y="91"/>
                  </a:lnTo>
                  <a:lnTo>
                    <a:pt x="0" y="84"/>
                  </a:lnTo>
                  <a:lnTo>
                    <a:pt x="0" y="76"/>
                  </a:lnTo>
                  <a:lnTo>
                    <a:pt x="0" y="74"/>
                  </a:lnTo>
                  <a:lnTo>
                    <a:pt x="0" y="74"/>
                  </a:lnTo>
                  <a:lnTo>
                    <a:pt x="4" y="69"/>
                  </a:lnTo>
                  <a:lnTo>
                    <a:pt x="4" y="67"/>
                  </a:lnTo>
                  <a:lnTo>
                    <a:pt x="2" y="61"/>
                  </a:lnTo>
                  <a:lnTo>
                    <a:pt x="2" y="53"/>
                  </a:lnTo>
                  <a:lnTo>
                    <a:pt x="4" y="50"/>
                  </a:lnTo>
                  <a:lnTo>
                    <a:pt x="2" y="44"/>
                  </a:lnTo>
                  <a:lnTo>
                    <a:pt x="4" y="40"/>
                  </a:lnTo>
                  <a:lnTo>
                    <a:pt x="4" y="36"/>
                  </a:lnTo>
                  <a:lnTo>
                    <a:pt x="4" y="34"/>
                  </a:lnTo>
                  <a:lnTo>
                    <a:pt x="6" y="23"/>
                  </a:lnTo>
                  <a:lnTo>
                    <a:pt x="4" y="21"/>
                  </a:lnTo>
                  <a:lnTo>
                    <a:pt x="6" y="17"/>
                  </a:lnTo>
                  <a:lnTo>
                    <a:pt x="4" y="10"/>
                  </a:lnTo>
                  <a:lnTo>
                    <a:pt x="8" y="6"/>
                  </a:lnTo>
                  <a:lnTo>
                    <a:pt x="10" y="2"/>
                  </a:lnTo>
                  <a:lnTo>
                    <a:pt x="10" y="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87" name="Freeform 198">
              <a:extLst>
                <a:ext uri="{FF2B5EF4-FFF2-40B4-BE49-F238E27FC236}">
                  <a16:creationId xmlns:a16="http://schemas.microsoft.com/office/drawing/2014/main" id="{DBE5F588-20F6-493A-916E-EBE1F4922C07}"/>
                </a:ext>
              </a:extLst>
            </p:cNvPr>
            <p:cNvSpPr>
              <a:spLocks noEditPoints="1"/>
            </p:cNvSpPr>
            <p:nvPr/>
          </p:nvSpPr>
          <p:spPr bwMode="auto">
            <a:xfrm>
              <a:off x="3194883" y="3794712"/>
              <a:ext cx="257957" cy="625346"/>
            </a:xfrm>
            <a:custGeom>
              <a:avLst/>
              <a:gdLst>
                <a:gd name="T0" fmla="*/ 82 w 320"/>
                <a:gd name="T1" fmla="*/ 4 h 826"/>
                <a:gd name="T2" fmla="*/ 105 w 320"/>
                <a:gd name="T3" fmla="*/ 12 h 826"/>
                <a:gd name="T4" fmla="*/ 145 w 320"/>
                <a:gd name="T5" fmla="*/ 12 h 826"/>
                <a:gd name="T6" fmla="*/ 198 w 320"/>
                <a:gd name="T7" fmla="*/ 50 h 826"/>
                <a:gd name="T8" fmla="*/ 236 w 320"/>
                <a:gd name="T9" fmla="*/ 88 h 826"/>
                <a:gd name="T10" fmla="*/ 240 w 320"/>
                <a:gd name="T11" fmla="*/ 114 h 826"/>
                <a:gd name="T12" fmla="*/ 278 w 320"/>
                <a:gd name="T13" fmla="*/ 118 h 826"/>
                <a:gd name="T14" fmla="*/ 301 w 320"/>
                <a:gd name="T15" fmla="*/ 80 h 826"/>
                <a:gd name="T16" fmla="*/ 320 w 320"/>
                <a:gd name="T17" fmla="*/ 107 h 826"/>
                <a:gd name="T18" fmla="*/ 295 w 320"/>
                <a:gd name="T19" fmla="*/ 124 h 826"/>
                <a:gd name="T20" fmla="*/ 269 w 320"/>
                <a:gd name="T21" fmla="*/ 147 h 826"/>
                <a:gd name="T22" fmla="*/ 250 w 320"/>
                <a:gd name="T23" fmla="*/ 177 h 826"/>
                <a:gd name="T24" fmla="*/ 244 w 320"/>
                <a:gd name="T25" fmla="*/ 213 h 826"/>
                <a:gd name="T26" fmla="*/ 240 w 320"/>
                <a:gd name="T27" fmla="*/ 251 h 826"/>
                <a:gd name="T28" fmla="*/ 242 w 320"/>
                <a:gd name="T29" fmla="*/ 276 h 826"/>
                <a:gd name="T30" fmla="*/ 267 w 320"/>
                <a:gd name="T31" fmla="*/ 314 h 826"/>
                <a:gd name="T32" fmla="*/ 284 w 320"/>
                <a:gd name="T33" fmla="*/ 335 h 826"/>
                <a:gd name="T34" fmla="*/ 274 w 320"/>
                <a:gd name="T35" fmla="*/ 364 h 826"/>
                <a:gd name="T36" fmla="*/ 215 w 320"/>
                <a:gd name="T37" fmla="*/ 388 h 826"/>
                <a:gd name="T38" fmla="*/ 183 w 320"/>
                <a:gd name="T39" fmla="*/ 381 h 826"/>
                <a:gd name="T40" fmla="*/ 189 w 320"/>
                <a:gd name="T41" fmla="*/ 407 h 826"/>
                <a:gd name="T42" fmla="*/ 189 w 320"/>
                <a:gd name="T43" fmla="*/ 423 h 826"/>
                <a:gd name="T44" fmla="*/ 166 w 320"/>
                <a:gd name="T45" fmla="*/ 447 h 826"/>
                <a:gd name="T46" fmla="*/ 132 w 320"/>
                <a:gd name="T47" fmla="*/ 438 h 826"/>
                <a:gd name="T48" fmla="*/ 153 w 320"/>
                <a:gd name="T49" fmla="*/ 472 h 826"/>
                <a:gd name="T50" fmla="*/ 156 w 320"/>
                <a:gd name="T51" fmla="*/ 468 h 826"/>
                <a:gd name="T52" fmla="*/ 170 w 320"/>
                <a:gd name="T53" fmla="*/ 483 h 826"/>
                <a:gd name="T54" fmla="*/ 147 w 320"/>
                <a:gd name="T55" fmla="*/ 480 h 826"/>
                <a:gd name="T56" fmla="*/ 145 w 320"/>
                <a:gd name="T57" fmla="*/ 499 h 826"/>
                <a:gd name="T58" fmla="*/ 141 w 320"/>
                <a:gd name="T59" fmla="*/ 523 h 826"/>
                <a:gd name="T60" fmla="*/ 143 w 320"/>
                <a:gd name="T61" fmla="*/ 544 h 826"/>
                <a:gd name="T62" fmla="*/ 116 w 320"/>
                <a:gd name="T63" fmla="*/ 556 h 826"/>
                <a:gd name="T64" fmla="*/ 113 w 320"/>
                <a:gd name="T65" fmla="*/ 586 h 826"/>
                <a:gd name="T66" fmla="*/ 147 w 320"/>
                <a:gd name="T67" fmla="*/ 603 h 826"/>
                <a:gd name="T68" fmla="*/ 153 w 320"/>
                <a:gd name="T69" fmla="*/ 622 h 826"/>
                <a:gd name="T70" fmla="*/ 139 w 320"/>
                <a:gd name="T71" fmla="*/ 641 h 826"/>
                <a:gd name="T72" fmla="*/ 124 w 320"/>
                <a:gd name="T73" fmla="*/ 664 h 826"/>
                <a:gd name="T74" fmla="*/ 113 w 320"/>
                <a:gd name="T75" fmla="*/ 681 h 826"/>
                <a:gd name="T76" fmla="*/ 105 w 320"/>
                <a:gd name="T77" fmla="*/ 706 h 826"/>
                <a:gd name="T78" fmla="*/ 116 w 320"/>
                <a:gd name="T79" fmla="*/ 731 h 826"/>
                <a:gd name="T80" fmla="*/ 118 w 320"/>
                <a:gd name="T81" fmla="*/ 742 h 826"/>
                <a:gd name="T82" fmla="*/ 54 w 320"/>
                <a:gd name="T83" fmla="*/ 725 h 826"/>
                <a:gd name="T84" fmla="*/ 23 w 320"/>
                <a:gd name="T85" fmla="*/ 693 h 826"/>
                <a:gd name="T86" fmla="*/ 33 w 320"/>
                <a:gd name="T87" fmla="*/ 617 h 826"/>
                <a:gd name="T88" fmla="*/ 31 w 320"/>
                <a:gd name="T89" fmla="*/ 567 h 826"/>
                <a:gd name="T90" fmla="*/ 19 w 320"/>
                <a:gd name="T91" fmla="*/ 542 h 826"/>
                <a:gd name="T92" fmla="*/ 16 w 320"/>
                <a:gd name="T93" fmla="*/ 514 h 826"/>
                <a:gd name="T94" fmla="*/ 12 w 320"/>
                <a:gd name="T95" fmla="*/ 468 h 826"/>
                <a:gd name="T96" fmla="*/ 10 w 320"/>
                <a:gd name="T97" fmla="*/ 394 h 826"/>
                <a:gd name="T98" fmla="*/ 16 w 320"/>
                <a:gd name="T99" fmla="*/ 324 h 826"/>
                <a:gd name="T100" fmla="*/ 21 w 320"/>
                <a:gd name="T101" fmla="*/ 274 h 826"/>
                <a:gd name="T102" fmla="*/ 0 w 320"/>
                <a:gd name="T103" fmla="*/ 213 h 826"/>
                <a:gd name="T104" fmla="*/ 8 w 320"/>
                <a:gd name="T105" fmla="*/ 158 h 826"/>
                <a:gd name="T106" fmla="*/ 29 w 320"/>
                <a:gd name="T107" fmla="*/ 107 h 826"/>
                <a:gd name="T108" fmla="*/ 27 w 320"/>
                <a:gd name="T109" fmla="*/ 74 h 826"/>
                <a:gd name="T110" fmla="*/ 212 w 320"/>
                <a:gd name="T111" fmla="*/ 818 h 826"/>
                <a:gd name="T112" fmla="*/ 212 w 320"/>
                <a:gd name="T113" fmla="*/ 818 h 826"/>
                <a:gd name="T114" fmla="*/ 130 w 320"/>
                <a:gd name="T115" fmla="*/ 773 h 826"/>
                <a:gd name="T116" fmla="*/ 143 w 320"/>
                <a:gd name="T117" fmla="*/ 788 h 826"/>
                <a:gd name="T118" fmla="*/ 187 w 320"/>
                <a:gd name="T119" fmla="*/ 813 h 826"/>
                <a:gd name="T120" fmla="*/ 189 w 320"/>
                <a:gd name="T121" fmla="*/ 822 h 826"/>
                <a:gd name="T122" fmla="*/ 143 w 320"/>
                <a:gd name="T123" fmla="*/ 824 h 826"/>
                <a:gd name="T124" fmla="*/ 147 w 320"/>
                <a:gd name="T125" fmla="*/ 813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0" h="826">
                  <a:moveTo>
                    <a:pt x="50" y="21"/>
                  </a:moveTo>
                  <a:lnTo>
                    <a:pt x="52" y="17"/>
                  </a:lnTo>
                  <a:lnTo>
                    <a:pt x="57" y="10"/>
                  </a:lnTo>
                  <a:lnTo>
                    <a:pt x="63" y="2"/>
                  </a:lnTo>
                  <a:lnTo>
                    <a:pt x="69" y="0"/>
                  </a:lnTo>
                  <a:lnTo>
                    <a:pt x="73" y="4"/>
                  </a:lnTo>
                  <a:lnTo>
                    <a:pt x="80" y="4"/>
                  </a:lnTo>
                  <a:lnTo>
                    <a:pt x="82" y="4"/>
                  </a:lnTo>
                  <a:lnTo>
                    <a:pt x="86" y="4"/>
                  </a:lnTo>
                  <a:lnTo>
                    <a:pt x="94" y="4"/>
                  </a:lnTo>
                  <a:lnTo>
                    <a:pt x="99" y="4"/>
                  </a:lnTo>
                  <a:lnTo>
                    <a:pt x="99" y="8"/>
                  </a:lnTo>
                  <a:lnTo>
                    <a:pt x="101" y="17"/>
                  </a:lnTo>
                  <a:lnTo>
                    <a:pt x="103" y="19"/>
                  </a:lnTo>
                  <a:lnTo>
                    <a:pt x="105" y="17"/>
                  </a:lnTo>
                  <a:lnTo>
                    <a:pt x="105" y="12"/>
                  </a:lnTo>
                  <a:lnTo>
                    <a:pt x="107" y="10"/>
                  </a:lnTo>
                  <a:lnTo>
                    <a:pt x="107" y="6"/>
                  </a:lnTo>
                  <a:lnTo>
                    <a:pt x="109" y="2"/>
                  </a:lnTo>
                  <a:lnTo>
                    <a:pt x="122" y="2"/>
                  </a:lnTo>
                  <a:lnTo>
                    <a:pt x="132" y="2"/>
                  </a:lnTo>
                  <a:lnTo>
                    <a:pt x="137" y="6"/>
                  </a:lnTo>
                  <a:lnTo>
                    <a:pt x="141" y="10"/>
                  </a:lnTo>
                  <a:lnTo>
                    <a:pt x="145" y="12"/>
                  </a:lnTo>
                  <a:lnTo>
                    <a:pt x="149" y="21"/>
                  </a:lnTo>
                  <a:lnTo>
                    <a:pt x="162" y="34"/>
                  </a:lnTo>
                  <a:lnTo>
                    <a:pt x="166" y="34"/>
                  </a:lnTo>
                  <a:lnTo>
                    <a:pt x="170" y="38"/>
                  </a:lnTo>
                  <a:lnTo>
                    <a:pt x="175" y="42"/>
                  </a:lnTo>
                  <a:lnTo>
                    <a:pt x="187" y="46"/>
                  </a:lnTo>
                  <a:lnTo>
                    <a:pt x="194" y="50"/>
                  </a:lnTo>
                  <a:lnTo>
                    <a:pt x="198" y="50"/>
                  </a:lnTo>
                  <a:lnTo>
                    <a:pt x="206" y="59"/>
                  </a:lnTo>
                  <a:lnTo>
                    <a:pt x="215" y="63"/>
                  </a:lnTo>
                  <a:lnTo>
                    <a:pt x="227" y="65"/>
                  </a:lnTo>
                  <a:lnTo>
                    <a:pt x="231" y="69"/>
                  </a:lnTo>
                  <a:lnTo>
                    <a:pt x="238" y="74"/>
                  </a:lnTo>
                  <a:lnTo>
                    <a:pt x="240" y="80"/>
                  </a:lnTo>
                  <a:lnTo>
                    <a:pt x="240" y="84"/>
                  </a:lnTo>
                  <a:lnTo>
                    <a:pt x="236" y="88"/>
                  </a:lnTo>
                  <a:lnTo>
                    <a:pt x="234" y="90"/>
                  </a:lnTo>
                  <a:lnTo>
                    <a:pt x="231" y="95"/>
                  </a:lnTo>
                  <a:lnTo>
                    <a:pt x="231" y="99"/>
                  </a:lnTo>
                  <a:lnTo>
                    <a:pt x="229" y="105"/>
                  </a:lnTo>
                  <a:lnTo>
                    <a:pt x="223" y="112"/>
                  </a:lnTo>
                  <a:lnTo>
                    <a:pt x="221" y="118"/>
                  </a:lnTo>
                  <a:lnTo>
                    <a:pt x="225" y="116"/>
                  </a:lnTo>
                  <a:lnTo>
                    <a:pt x="240" y="114"/>
                  </a:lnTo>
                  <a:lnTo>
                    <a:pt x="250" y="118"/>
                  </a:lnTo>
                  <a:lnTo>
                    <a:pt x="259" y="124"/>
                  </a:lnTo>
                  <a:lnTo>
                    <a:pt x="263" y="122"/>
                  </a:lnTo>
                  <a:lnTo>
                    <a:pt x="267" y="122"/>
                  </a:lnTo>
                  <a:lnTo>
                    <a:pt x="269" y="124"/>
                  </a:lnTo>
                  <a:lnTo>
                    <a:pt x="272" y="118"/>
                  </a:lnTo>
                  <a:lnTo>
                    <a:pt x="274" y="118"/>
                  </a:lnTo>
                  <a:lnTo>
                    <a:pt x="278" y="118"/>
                  </a:lnTo>
                  <a:lnTo>
                    <a:pt x="282" y="114"/>
                  </a:lnTo>
                  <a:lnTo>
                    <a:pt x="284" y="109"/>
                  </a:lnTo>
                  <a:lnTo>
                    <a:pt x="293" y="103"/>
                  </a:lnTo>
                  <a:lnTo>
                    <a:pt x="295" y="99"/>
                  </a:lnTo>
                  <a:lnTo>
                    <a:pt x="297" y="93"/>
                  </a:lnTo>
                  <a:lnTo>
                    <a:pt x="301" y="90"/>
                  </a:lnTo>
                  <a:lnTo>
                    <a:pt x="301" y="82"/>
                  </a:lnTo>
                  <a:lnTo>
                    <a:pt x="301" y="80"/>
                  </a:lnTo>
                  <a:lnTo>
                    <a:pt x="301" y="76"/>
                  </a:lnTo>
                  <a:lnTo>
                    <a:pt x="305" y="72"/>
                  </a:lnTo>
                  <a:lnTo>
                    <a:pt x="314" y="74"/>
                  </a:lnTo>
                  <a:lnTo>
                    <a:pt x="316" y="78"/>
                  </a:lnTo>
                  <a:lnTo>
                    <a:pt x="318" y="86"/>
                  </a:lnTo>
                  <a:lnTo>
                    <a:pt x="318" y="93"/>
                  </a:lnTo>
                  <a:lnTo>
                    <a:pt x="320" y="101"/>
                  </a:lnTo>
                  <a:lnTo>
                    <a:pt x="320" y="107"/>
                  </a:lnTo>
                  <a:lnTo>
                    <a:pt x="318" y="112"/>
                  </a:lnTo>
                  <a:lnTo>
                    <a:pt x="314" y="112"/>
                  </a:lnTo>
                  <a:lnTo>
                    <a:pt x="309" y="114"/>
                  </a:lnTo>
                  <a:lnTo>
                    <a:pt x="309" y="114"/>
                  </a:lnTo>
                  <a:lnTo>
                    <a:pt x="305" y="118"/>
                  </a:lnTo>
                  <a:lnTo>
                    <a:pt x="305" y="116"/>
                  </a:lnTo>
                  <a:lnTo>
                    <a:pt x="297" y="122"/>
                  </a:lnTo>
                  <a:lnTo>
                    <a:pt x="295" y="124"/>
                  </a:lnTo>
                  <a:lnTo>
                    <a:pt x="293" y="126"/>
                  </a:lnTo>
                  <a:lnTo>
                    <a:pt x="284" y="131"/>
                  </a:lnTo>
                  <a:lnTo>
                    <a:pt x="282" y="133"/>
                  </a:lnTo>
                  <a:lnTo>
                    <a:pt x="282" y="137"/>
                  </a:lnTo>
                  <a:lnTo>
                    <a:pt x="280" y="139"/>
                  </a:lnTo>
                  <a:lnTo>
                    <a:pt x="276" y="137"/>
                  </a:lnTo>
                  <a:lnTo>
                    <a:pt x="269" y="145"/>
                  </a:lnTo>
                  <a:lnTo>
                    <a:pt x="269" y="147"/>
                  </a:lnTo>
                  <a:lnTo>
                    <a:pt x="269" y="154"/>
                  </a:lnTo>
                  <a:lnTo>
                    <a:pt x="267" y="154"/>
                  </a:lnTo>
                  <a:lnTo>
                    <a:pt x="265" y="156"/>
                  </a:lnTo>
                  <a:lnTo>
                    <a:pt x="261" y="164"/>
                  </a:lnTo>
                  <a:lnTo>
                    <a:pt x="259" y="166"/>
                  </a:lnTo>
                  <a:lnTo>
                    <a:pt x="255" y="173"/>
                  </a:lnTo>
                  <a:lnTo>
                    <a:pt x="255" y="175"/>
                  </a:lnTo>
                  <a:lnTo>
                    <a:pt x="250" y="177"/>
                  </a:lnTo>
                  <a:lnTo>
                    <a:pt x="250" y="179"/>
                  </a:lnTo>
                  <a:lnTo>
                    <a:pt x="248" y="183"/>
                  </a:lnTo>
                  <a:lnTo>
                    <a:pt x="244" y="187"/>
                  </a:lnTo>
                  <a:lnTo>
                    <a:pt x="246" y="194"/>
                  </a:lnTo>
                  <a:lnTo>
                    <a:pt x="244" y="198"/>
                  </a:lnTo>
                  <a:lnTo>
                    <a:pt x="246" y="200"/>
                  </a:lnTo>
                  <a:lnTo>
                    <a:pt x="244" y="211"/>
                  </a:lnTo>
                  <a:lnTo>
                    <a:pt x="244" y="213"/>
                  </a:lnTo>
                  <a:lnTo>
                    <a:pt x="244" y="217"/>
                  </a:lnTo>
                  <a:lnTo>
                    <a:pt x="242" y="221"/>
                  </a:lnTo>
                  <a:lnTo>
                    <a:pt x="244" y="227"/>
                  </a:lnTo>
                  <a:lnTo>
                    <a:pt x="242" y="230"/>
                  </a:lnTo>
                  <a:lnTo>
                    <a:pt x="242" y="238"/>
                  </a:lnTo>
                  <a:lnTo>
                    <a:pt x="244" y="244"/>
                  </a:lnTo>
                  <a:lnTo>
                    <a:pt x="244" y="246"/>
                  </a:lnTo>
                  <a:lnTo>
                    <a:pt x="240" y="251"/>
                  </a:lnTo>
                  <a:lnTo>
                    <a:pt x="240" y="251"/>
                  </a:lnTo>
                  <a:lnTo>
                    <a:pt x="240" y="253"/>
                  </a:lnTo>
                  <a:lnTo>
                    <a:pt x="240" y="253"/>
                  </a:lnTo>
                  <a:lnTo>
                    <a:pt x="238" y="259"/>
                  </a:lnTo>
                  <a:lnTo>
                    <a:pt x="240" y="268"/>
                  </a:lnTo>
                  <a:lnTo>
                    <a:pt x="240" y="270"/>
                  </a:lnTo>
                  <a:lnTo>
                    <a:pt x="242" y="272"/>
                  </a:lnTo>
                  <a:lnTo>
                    <a:pt x="242" y="276"/>
                  </a:lnTo>
                  <a:lnTo>
                    <a:pt x="240" y="276"/>
                  </a:lnTo>
                  <a:lnTo>
                    <a:pt x="242" y="280"/>
                  </a:lnTo>
                  <a:lnTo>
                    <a:pt x="250" y="286"/>
                  </a:lnTo>
                  <a:lnTo>
                    <a:pt x="259" y="291"/>
                  </a:lnTo>
                  <a:lnTo>
                    <a:pt x="269" y="297"/>
                  </a:lnTo>
                  <a:lnTo>
                    <a:pt x="272" y="301"/>
                  </a:lnTo>
                  <a:lnTo>
                    <a:pt x="272" y="305"/>
                  </a:lnTo>
                  <a:lnTo>
                    <a:pt x="267" y="314"/>
                  </a:lnTo>
                  <a:lnTo>
                    <a:pt x="267" y="318"/>
                  </a:lnTo>
                  <a:lnTo>
                    <a:pt x="269" y="322"/>
                  </a:lnTo>
                  <a:lnTo>
                    <a:pt x="274" y="327"/>
                  </a:lnTo>
                  <a:lnTo>
                    <a:pt x="280" y="327"/>
                  </a:lnTo>
                  <a:lnTo>
                    <a:pt x="282" y="324"/>
                  </a:lnTo>
                  <a:lnTo>
                    <a:pt x="282" y="324"/>
                  </a:lnTo>
                  <a:lnTo>
                    <a:pt x="284" y="327"/>
                  </a:lnTo>
                  <a:lnTo>
                    <a:pt x="284" y="335"/>
                  </a:lnTo>
                  <a:lnTo>
                    <a:pt x="282" y="339"/>
                  </a:lnTo>
                  <a:lnTo>
                    <a:pt x="278" y="346"/>
                  </a:lnTo>
                  <a:lnTo>
                    <a:pt x="278" y="352"/>
                  </a:lnTo>
                  <a:lnTo>
                    <a:pt x="276" y="354"/>
                  </a:lnTo>
                  <a:lnTo>
                    <a:pt x="276" y="352"/>
                  </a:lnTo>
                  <a:lnTo>
                    <a:pt x="274" y="354"/>
                  </a:lnTo>
                  <a:lnTo>
                    <a:pt x="272" y="360"/>
                  </a:lnTo>
                  <a:lnTo>
                    <a:pt x="274" y="364"/>
                  </a:lnTo>
                  <a:lnTo>
                    <a:pt x="272" y="369"/>
                  </a:lnTo>
                  <a:lnTo>
                    <a:pt x="261" y="375"/>
                  </a:lnTo>
                  <a:lnTo>
                    <a:pt x="253" y="377"/>
                  </a:lnTo>
                  <a:lnTo>
                    <a:pt x="250" y="375"/>
                  </a:lnTo>
                  <a:lnTo>
                    <a:pt x="250" y="379"/>
                  </a:lnTo>
                  <a:lnTo>
                    <a:pt x="238" y="383"/>
                  </a:lnTo>
                  <a:lnTo>
                    <a:pt x="223" y="388"/>
                  </a:lnTo>
                  <a:lnTo>
                    <a:pt x="215" y="388"/>
                  </a:lnTo>
                  <a:lnTo>
                    <a:pt x="208" y="386"/>
                  </a:lnTo>
                  <a:lnTo>
                    <a:pt x="202" y="388"/>
                  </a:lnTo>
                  <a:lnTo>
                    <a:pt x="198" y="388"/>
                  </a:lnTo>
                  <a:lnTo>
                    <a:pt x="194" y="386"/>
                  </a:lnTo>
                  <a:lnTo>
                    <a:pt x="189" y="383"/>
                  </a:lnTo>
                  <a:lnTo>
                    <a:pt x="185" y="383"/>
                  </a:lnTo>
                  <a:lnTo>
                    <a:pt x="185" y="381"/>
                  </a:lnTo>
                  <a:lnTo>
                    <a:pt x="183" y="381"/>
                  </a:lnTo>
                  <a:lnTo>
                    <a:pt x="183" y="386"/>
                  </a:lnTo>
                  <a:lnTo>
                    <a:pt x="183" y="388"/>
                  </a:lnTo>
                  <a:lnTo>
                    <a:pt x="183" y="394"/>
                  </a:lnTo>
                  <a:lnTo>
                    <a:pt x="185" y="396"/>
                  </a:lnTo>
                  <a:lnTo>
                    <a:pt x="185" y="400"/>
                  </a:lnTo>
                  <a:lnTo>
                    <a:pt x="189" y="400"/>
                  </a:lnTo>
                  <a:lnTo>
                    <a:pt x="189" y="402"/>
                  </a:lnTo>
                  <a:lnTo>
                    <a:pt x="189" y="407"/>
                  </a:lnTo>
                  <a:lnTo>
                    <a:pt x="187" y="407"/>
                  </a:lnTo>
                  <a:lnTo>
                    <a:pt x="187" y="407"/>
                  </a:lnTo>
                  <a:lnTo>
                    <a:pt x="183" y="411"/>
                  </a:lnTo>
                  <a:lnTo>
                    <a:pt x="185" y="413"/>
                  </a:lnTo>
                  <a:lnTo>
                    <a:pt x="183" y="415"/>
                  </a:lnTo>
                  <a:lnTo>
                    <a:pt x="183" y="419"/>
                  </a:lnTo>
                  <a:lnTo>
                    <a:pt x="185" y="423"/>
                  </a:lnTo>
                  <a:lnTo>
                    <a:pt x="189" y="423"/>
                  </a:lnTo>
                  <a:lnTo>
                    <a:pt x="187" y="428"/>
                  </a:lnTo>
                  <a:lnTo>
                    <a:pt x="187" y="430"/>
                  </a:lnTo>
                  <a:lnTo>
                    <a:pt x="187" y="432"/>
                  </a:lnTo>
                  <a:lnTo>
                    <a:pt x="187" y="436"/>
                  </a:lnTo>
                  <a:lnTo>
                    <a:pt x="183" y="440"/>
                  </a:lnTo>
                  <a:lnTo>
                    <a:pt x="183" y="440"/>
                  </a:lnTo>
                  <a:lnTo>
                    <a:pt x="177" y="445"/>
                  </a:lnTo>
                  <a:lnTo>
                    <a:pt x="166" y="447"/>
                  </a:lnTo>
                  <a:lnTo>
                    <a:pt x="160" y="445"/>
                  </a:lnTo>
                  <a:lnTo>
                    <a:pt x="151" y="438"/>
                  </a:lnTo>
                  <a:lnTo>
                    <a:pt x="145" y="436"/>
                  </a:lnTo>
                  <a:lnTo>
                    <a:pt x="141" y="436"/>
                  </a:lnTo>
                  <a:lnTo>
                    <a:pt x="139" y="436"/>
                  </a:lnTo>
                  <a:lnTo>
                    <a:pt x="141" y="434"/>
                  </a:lnTo>
                  <a:lnTo>
                    <a:pt x="137" y="434"/>
                  </a:lnTo>
                  <a:lnTo>
                    <a:pt x="132" y="438"/>
                  </a:lnTo>
                  <a:lnTo>
                    <a:pt x="132" y="445"/>
                  </a:lnTo>
                  <a:lnTo>
                    <a:pt x="137" y="449"/>
                  </a:lnTo>
                  <a:lnTo>
                    <a:pt x="139" y="455"/>
                  </a:lnTo>
                  <a:lnTo>
                    <a:pt x="139" y="466"/>
                  </a:lnTo>
                  <a:lnTo>
                    <a:pt x="141" y="468"/>
                  </a:lnTo>
                  <a:lnTo>
                    <a:pt x="145" y="472"/>
                  </a:lnTo>
                  <a:lnTo>
                    <a:pt x="151" y="470"/>
                  </a:lnTo>
                  <a:lnTo>
                    <a:pt x="153" y="472"/>
                  </a:lnTo>
                  <a:lnTo>
                    <a:pt x="151" y="474"/>
                  </a:lnTo>
                  <a:lnTo>
                    <a:pt x="149" y="474"/>
                  </a:lnTo>
                  <a:lnTo>
                    <a:pt x="151" y="476"/>
                  </a:lnTo>
                  <a:lnTo>
                    <a:pt x="158" y="474"/>
                  </a:lnTo>
                  <a:lnTo>
                    <a:pt x="158" y="472"/>
                  </a:lnTo>
                  <a:lnTo>
                    <a:pt x="156" y="472"/>
                  </a:lnTo>
                  <a:lnTo>
                    <a:pt x="153" y="470"/>
                  </a:lnTo>
                  <a:lnTo>
                    <a:pt x="156" y="468"/>
                  </a:lnTo>
                  <a:lnTo>
                    <a:pt x="160" y="468"/>
                  </a:lnTo>
                  <a:lnTo>
                    <a:pt x="162" y="466"/>
                  </a:lnTo>
                  <a:lnTo>
                    <a:pt x="166" y="466"/>
                  </a:lnTo>
                  <a:lnTo>
                    <a:pt x="168" y="472"/>
                  </a:lnTo>
                  <a:lnTo>
                    <a:pt x="168" y="474"/>
                  </a:lnTo>
                  <a:lnTo>
                    <a:pt x="166" y="476"/>
                  </a:lnTo>
                  <a:lnTo>
                    <a:pt x="168" y="478"/>
                  </a:lnTo>
                  <a:lnTo>
                    <a:pt x="170" y="483"/>
                  </a:lnTo>
                  <a:lnTo>
                    <a:pt x="170" y="487"/>
                  </a:lnTo>
                  <a:lnTo>
                    <a:pt x="162" y="491"/>
                  </a:lnTo>
                  <a:lnTo>
                    <a:pt x="160" y="489"/>
                  </a:lnTo>
                  <a:lnTo>
                    <a:pt x="158" y="487"/>
                  </a:lnTo>
                  <a:lnTo>
                    <a:pt x="158" y="485"/>
                  </a:lnTo>
                  <a:lnTo>
                    <a:pt x="158" y="483"/>
                  </a:lnTo>
                  <a:lnTo>
                    <a:pt x="153" y="480"/>
                  </a:lnTo>
                  <a:lnTo>
                    <a:pt x="147" y="480"/>
                  </a:lnTo>
                  <a:lnTo>
                    <a:pt x="145" y="485"/>
                  </a:lnTo>
                  <a:lnTo>
                    <a:pt x="143" y="487"/>
                  </a:lnTo>
                  <a:lnTo>
                    <a:pt x="145" y="489"/>
                  </a:lnTo>
                  <a:lnTo>
                    <a:pt x="149" y="489"/>
                  </a:lnTo>
                  <a:lnTo>
                    <a:pt x="156" y="491"/>
                  </a:lnTo>
                  <a:lnTo>
                    <a:pt x="156" y="493"/>
                  </a:lnTo>
                  <a:lnTo>
                    <a:pt x="151" y="497"/>
                  </a:lnTo>
                  <a:lnTo>
                    <a:pt x="145" y="499"/>
                  </a:lnTo>
                  <a:lnTo>
                    <a:pt x="143" y="501"/>
                  </a:lnTo>
                  <a:lnTo>
                    <a:pt x="143" y="504"/>
                  </a:lnTo>
                  <a:lnTo>
                    <a:pt x="143" y="508"/>
                  </a:lnTo>
                  <a:lnTo>
                    <a:pt x="139" y="510"/>
                  </a:lnTo>
                  <a:lnTo>
                    <a:pt x="141" y="516"/>
                  </a:lnTo>
                  <a:lnTo>
                    <a:pt x="143" y="518"/>
                  </a:lnTo>
                  <a:lnTo>
                    <a:pt x="143" y="520"/>
                  </a:lnTo>
                  <a:lnTo>
                    <a:pt x="141" y="523"/>
                  </a:lnTo>
                  <a:lnTo>
                    <a:pt x="145" y="529"/>
                  </a:lnTo>
                  <a:lnTo>
                    <a:pt x="145" y="531"/>
                  </a:lnTo>
                  <a:lnTo>
                    <a:pt x="143" y="533"/>
                  </a:lnTo>
                  <a:lnTo>
                    <a:pt x="145" y="533"/>
                  </a:lnTo>
                  <a:lnTo>
                    <a:pt x="139" y="537"/>
                  </a:lnTo>
                  <a:lnTo>
                    <a:pt x="139" y="542"/>
                  </a:lnTo>
                  <a:lnTo>
                    <a:pt x="139" y="542"/>
                  </a:lnTo>
                  <a:lnTo>
                    <a:pt x="143" y="544"/>
                  </a:lnTo>
                  <a:lnTo>
                    <a:pt x="143" y="546"/>
                  </a:lnTo>
                  <a:lnTo>
                    <a:pt x="143" y="548"/>
                  </a:lnTo>
                  <a:lnTo>
                    <a:pt x="137" y="548"/>
                  </a:lnTo>
                  <a:lnTo>
                    <a:pt x="135" y="548"/>
                  </a:lnTo>
                  <a:lnTo>
                    <a:pt x="128" y="548"/>
                  </a:lnTo>
                  <a:lnTo>
                    <a:pt x="124" y="552"/>
                  </a:lnTo>
                  <a:lnTo>
                    <a:pt x="120" y="554"/>
                  </a:lnTo>
                  <a:lnTo>
                    <a:pt x="116" y="556"/>
                  </a:lnTo>
                  <a:lnTo>
                    <a:pt x="113" y="558"/>
                  </a:lnTo>
                  <a:lnTo>
                    <a:pt x="113" y="563"/>
                  </a:lnTo>
                  <a:lnTo>
                    <a:pt x="111" y="567"/>
                  </a:lnTo>
                  <a:lnTo>
                    <a:pt x="107" y="569"/>
                  </a:lnTo>
                  <a:lnTo>
                    <a:pt x="107" y="571"/>
                  </a:lnTo>
                  <a:lnTo>
                    <a:pt x="109" y="575"/>
                  </a:lnTo>
                  <a:lnTo>
                    <a:pt x="109" y="579"/>
                  </a:lnTo>
                  <a:lnTo>
                    <a:pt x="113" y="586"/>
                  </a:lnTo>
                  <a:lnTo>
                    <a:pt x="118" y="590"/>
                  </a:lnTo>
                  <a:lnTo>
                    <a:pt x="120" y="590"/>
                  </a:lnTo>
                  <a:lnTo>
                    <a:pt x="124" y="594"/>
                  </a:lnTo>
                  <a:lnTo>
                    <a:pt x="132" y="603"/>
                  </a:lnTo>
                  <a:lnTo>
                    <a:pt x="139" y="603"/>
                  </a:lnTo>
                  <a:lnTo>
                    <a:pt x="143" y="603"/>
                  </a:lnTo>
                  <a:lnTo>
                    <a:pt x="145" y="601"/>
                  </a:lnTo>
                  <a:lnTo>
                    <a:pt x="147" y="603"/>
                  </a:lnTo>
                  <a:lnTo>
                    <a:pt x="149" y="605"/>
                  </a:lnTo>
                  <a:lnTo>
                    <a:pt x="147" y="607"/>
                  </a:lnTo>
                  <a:lnTo>
                    <a:pt x="147" y="609"/>
                  </a:lnTo>
                  <a:lnTo>
                    <a:pt x="149" y="613"/>
                  </a:lnTo>
                  <a:lnTo>
                    <a:pt x="149" y="615"/>
                  </a:lnTo>
                  <a:lnTo>
                    <a:pt x="147" y="620"/>
                  </a:lnTo>
                  <a:lnTo>
                    <a:pt x="149" y="620"/>
                  </a:lnTo>
                  <a:lnTo>
                    <a:pt x="153" y="622"/>
                  </a:lnTo>
                  <a:lnTo>
                    <a:pt x="149" y="624"/>
                  </a:lnTo>
                  <a:lnTo>
                    <a:pt x="149" y="626"/>
                  </a:lnTo>
                  <a:lnTo>
                    <a:pt x="151" y="628"/>
                  </a:lnTo>
                  <a:lnTo>
                    <a:pt x="147" y="632"/>
                  </a:lnTo>
                  <a:lnTo>
                    <a:pt x="145" y="634"/>
                  </a:lnTo>
                  <a:lnTo>
                    <a:pt x="143" y="636"/>
                  </a:lnTo>
                  <a:lnTo>
                    <a:pt x="141" y="636"/>
                  </a:lnTo>
                  <a:lnTo>
                    <a:pt x="139" y="641"/>
                  </a:lnTo>
                  <a:lnTo>
                    <a:pt x="137" y="645"/>
                  </a:lnTo>
                  <a:lnTo>
                    <a:pt x="132" y="647"/>
                  </a:lnTo>
                  <a:lnTo>
                    <a:pt x="128" y="651"/>
                  </a:lnTo>
                  <a:lnTo>
                    <a:pt x="128" y="655"/>
                  </a:lnTo>
                  <a:lnTo>
                    <a:pt x="126" y="660"/>
                  </a:lnTo>
                  <a:lnTo>
                    <a:pt x="122" y="662"/>
                  </a:lnTo>
                  <a:lnTo>
                    <a:pt x="122" y="666"/>
                  </a:lnTo>
                  <a:lnTo>
                    <a:pt x="124" y="664"/>
                  </a:lnTo>
                  <a:lnTo>
                    <a:pt x="126" y="664"/>
                  </a:lnTo>
                  <a:lnTo>
                    <a:pt x="128" y="670"/>
                  </a:lnTo>
                  <a:lnTo>
                    <a:pt x="126" y="674"/>
                  </a:lnTo>
                  <a:lnTo>
                    <a:pt x="124" y="679"/>
                  </a:lnTo>
                  <a:lnTo>
                    <a:pt x="122" y="681"/>
                  </a:lnTo>
                  <a:lnTo>
                    <a:pt x="118" y="685"/>
                  </a:lnTo>
                  <a:lnTo>
                    <a:pt x="116" y="683"/>
                  </a:lnTo>
                  <a:lnTo>
                    <a:pt x="113" y="681"/>
                  </a:lnTo>
                  <a:lnTo>
                    <a:pt x="111" y="679"/>
                  </a:lnTo>
                  <a:lnTo>
                    <a:pt x="113" y="681"/>
                  </a:lnTo>
                  <a:lnTo>
                    <a:pt x="113" y="685"/>
                  </a:lnTo>
                  <a:lnTo>
                    <a:pt x="113" y="687"/>
                  </a:lnTo>
                  <a:lnTo>
                    <a:pt x="111" y="689"/>
                  </a:lnTo>
                  <a:lnTo>
                    <a:pt x="107" y="693"/>
                  </a:lnTo>
                  <a:lnTo>
                    <a:pt x="105" y="700"/>
                  </a:lnTo>
                  <a:lnTo>
                    <a:pt x="105" y="706"/>
                  </a:lnTo>
                  <a:lnTo>
                    <a:pt x="109" y="712"/>
                  </a:lnTo>
                  <a:lnTo>
                    <a:pt x="113" y="721"/>
                  </a:lnTo>
                  <a:lnTo>
                    <a:pt x="113" y="725"/>
                  </a:lnTo>
                  <a:lnTo>
                    <a:pt x="113" y="725"/>
                  </a:lnTo>
                  <a:lnTo>
                    <a:pt x="113" y="727"/>
                  </a:lnTo>
                  <a:lnTo>
                    <a:pt x="109" y="729"/>
                  </a:lnTo>
                  <a:lnTo>
                    <a:pt x="113" y="731"/>
                  </a:lnTo>
                  <a:lnTo>
                    <a:pt x="116" y="731"/>
                  </a:lnTo>
                  <a:lnTo>
                    <a:pt x="118" y="733"/>
                  </a:lnTo>
                  <a:lnTo>
                    <a:pt x="120" y="738"/>
                  </a:lnTo>
                  <a:lnTo>
                    <a:pt x="126" y="742"/>
                  </a:lnTo>
                  <a:lnTo>
                    <a:pt x="130" y="746"/>
                  </a:lnTo>
                  <a:lnTo>
                    <a:pt x="130" y="748"/>
                  </a:lnTo>
                  <a:lnTo>
                    <a:pt x="128" y="748"/>
                  </a:lnTo>
                  <a:lnTo>
                    <a:pt x="124" y="746"/>
                  </a:lnTo>
                  <a:lnTo>
                    <a:pt x="118" y="742"/>
                  </a:lnTo>
                  <a:lnTo>
                    <a:pt x="113" y="742"/>
                  </a:lnTo>
                  <a:lnTo>
                    <a:pt x="113" y="740"/>
                  </a:lnTo>
                  <a:lnTo>
                    <a:pt x="86" y="740"/>
                  </a:lnTo>
                  <a:lnTo>
                    <a:pt x="73" y="742"/>
                  </a:lnTo>
                  <a:lnTo>
                    <a:pt x="69" y="740"/>
                  </a:lnTo>
                  <a:lnTo>
                    <a:pt x="59" y="740"/>
                  </a:lnTo>
                  <a:lnTo>
                    <a:pt x="57" y="731"/>
                  </a:lnTo>
                  <a:lnTo>
                    <a:pt x="54" y="725"/>
                  </a:lnTo>
                  <a:lnTo>
                    <a:pt x="50" y="721"/>
                  </a:lnTo>
                  <a:lnTo>
                    <a:pt x="48" y="708"/>
                  </a:lnTo>
                  <a:lnTo>
                    <a:pt x="48" y="704"/>
                  </a:lnTo>
                  <a:lnTo>
                    <a:pt x="44" y="704"/>
                  </a:lnTo>
                  <a:lnTo>
                    <a:pt x="38" y="706"/>
                  </a:lnTo>
                  <a:lnTo>
                    <a:pt x="35" y="710"/>
                  </a:lnTo>
                  <a:lnTo>
                    <a:pt x="31" y="710"/>
                  </a:lnTo>
                  <a:lnTo>
                    <a:pt x="23" y="693"/>
                  </a:lnTo>
                  <a:lnTo>
                    <a:pt x="21" y="687"/>
                  </a:lnTo>
                  <a:lnTo>
                    <a:pt x="23" y="668"/>
                  </a:lnTo>
                  <a:lnTo>
                    <a:pt x="27" y="662"/>
                  </a:lnTo>
                  <a:lnTo>
                    <a:pt x="35" y="655"/>
                  </a:lnTo>
                  <a:lnTo>
                    <a:pt x="35" y="645"/>
                  </a:lnTo>
                  <a:lnTo>
                    <a:pt x="35" y="634"/>
                  </a:lnTo>
                  <a:lnTo>
                    <a:pt x="31" y="628"/>
                  </a:lnTo>
                  <a:lnTo>
                    <a:pt x="33" y="617"/>
                  </a:lnTo>
                  <a:lnTo>
                    <a:pt x="38" y="613"/>
                  </a:lnTo>
                  <a:lnTo>
                    <a:pt x="33" y="605"/>
                  </a:lnTo>
                  <a:lnTo>
                    <a:pt x="33" y="598"/>
                  </a:lnTo>
                  <a:lnTo>
                    <a:pt x="38" y="596"/>
                  </a:lnTo>
                  <a:lnTo>
                    <a:pt x="35" y="588"/>
                  </a:lnTo>
                  <a:lnTo>
                    <a:pt x="33" y="575"/>
                  </a:lnTo>
                  <a:lnTo>
                    <a:pt x="31" y="571"/>
                  </a:lnTo>
                  <a:lnTo>
                    <a:pt x="31" y="567"/>
                  </a:lnTo>
                  <a:lnTo>
                    <a:pt x="38" y="563"/>
                  </a:lnTo>
                  <a:lnTo>
                    <a:pt x="38" y="558"/>
                  </a:lnTo>
                  <a:lnTo>
                    <a:pt x="33" y="550"/>
                  </a:lnTo>
                  <a:lnTo>
                    <a:pt x="25" y="546"/>
                  </a:lnTo>
                  <a:lnTo>
                    <a:pt x="21" y="546"/>
                  </a:lnTo>
                  <a:lnTo>
                    <a:pt x="21" y="548"/>
                  </a:lnTo>
                  <a:lnTo>
                    <a:pt x="19" y="546"/>
                  </a:lnTo>
                  <a:lnTo>
                    <a:pt x="19" y="542"/>
                  </a:lnTo>
                  <a:lnTo>
                    <a:pt x="29" y="542"/>
                  </a:lnTo>
                  <a:lnTo>
                    <a:pt x="33" y="537"/>
                  </a:lnTo>
                  <a:lnTo>
                    <a:pt x="33" y="531"/>
                  </a:lnTo>
                  <a:lnTo>
                    <a:pt x="29" y="531"/>
                  </a:lnTo>
                  <a:lnTo>
                    <a:pt x="27" y="533"/>
                  </a:lnTo>
                  <a:lnTo>
                    <a:pt x="23" y="531"/>
                  </a:lnTo>
                  <a:lnTo>
                    <a:pt x="21" y="523"/>
                  </a:lnTo>
                  <a:lnTo>
                    <a:pt x="16" y="514"/>
                  </a:lnTo>
                  <a:lnTo>
                    <a:pt x="16" y="510"/>
                  </a:lnTo>
                  <a:lnTo>
                    <a:pt x="19" y="501"/>
                  </a:lnTo>
                  <a:lnTo>
                    <a:pt x="12" y="499"/>
                  </a:lnTo>
                  <a:lnTo>
                    <a:pt x="10" y="493"/>
                  </a:lnTo>
                  <a:lnTo>
                    <a:pt x="8" y="478"/>
                  </a:lnTo>
                  <a:lnTo>
                    <a:pt x="12" y="476"/>
                  </a:lnTo>
                  <a:lnTo>
                    <a:pt x="14" y="470"/>
                  </a:lnTo>
                  <a:lnTo>
                    <a:pt x="12" y="468"/>
                  </a:lnTo>
                  <a:lnTo>
                    <a:pt x="8" y="466"/>
                  </a:lnTo>
                  <a:lnTo>
                    <a:pt x="6" y="455"/>
                  </a:lnTo>
                  <a:lnTo>
                    <a:pt x="6" y="442"/>
                  </a:lnTo>
                  <a:lnTo>
                    <a:pt x="8" y="428"/>
                  </a:lnTo>
                  <a:lnTo>
                    <a:pt x="4" y="421"/>
                  </a:lnTo>
                  <a:lnTo>
                    <a:pt x="2" y="415"/>
                  </a:lnTo>
                  <a:lnTo>
                    <a:pt x="10" y="405"/>
                  </a:lnTo>
                  <a:lnTo>
                    <a:pt x="10" y="394"/>
                  </a:lnTo>
                  <a:lnTo>
                    <a:pt x="16" y="392"/>
                  </a:lnTo>
                  <a:lnTo>
                    <a:pt x="19" y="388"/>
                  </a:lnTo>
                  <a:lnTo>
                    <a:pt x="8" y="364"/>
                  </a:lnTo>
                  <a:lnTo>
                    <a:pt x="8" y="356"/>
                  </a:lnTo>
                  <a:lnTo>
                    <a:pt x="8" y="352"/>
                  </a:lnTo>
                  <a:lnTo>
                    <a:pt x="8" y="337"/>
                  </a:lnTo>
                  <a:lnTo>
                    <a:pt x="12" y="329"/>
                  </a:lnTo>
                  <a:lnTo>
                    <a:pt x="16" y="324"/>
                  </a:lnTo>
                  <a:lnTo>
                    <a:pt x="16" y="316"/>
                  </a:lnTo>
                  <a:lnTo>
                    <a:pt x="12" y="310"/>
                  </a:lnTo>
                  <a:lnTo>
                    <a:pt x="10" y="308"/>
                  </a:lnTo>
                  <a:lnTo>
                    <a:pt x="14" y="301"/>
                  </a:lnTo>
                  <a:lnTo>
                    <a:pt x="12" y="293"/>
                  </a:lnTo>
                  <a:lnTo>
                    <a:pt x="16" y="284"/>
                  </a:lnTo>
                  <a:lnTo>
                    <a:pt x="21" y="284"/>
                  </a:lnTo>
                  <a:lnTo>
                    <a:pt x="21" y="274"/>
                  </a:lnTo>
                  <a:lnTo>
                    <a:pt x="19" y="259"/>
                  </a:lnTo>
                  <a:lnTo>
                    <a:pt x="16" y="257"/>
                  </a:lnTo>
                  <a:lnTo>
                    <a:pt x="14" y="244"/>
                  </a:lnTo>
                  <a:lnTo>
                    <a:pt x="10" y="238"/>
                  </a:lnTo>
                  <a:lnTo>
                    <a:pt x="6" y="232"/>
                  </a:lnTo>
                  <a:lnTo>
                    <a:pt x="6" y="227"/>
                  </a:lnTo>
                  <a:lnTo>
                    <a:pt x="2" y="223"/>
                  </a:lnTo>
                  <a:lnTo>
                    <a:pt x="0" y="213"/>
                  </a:lnTo>
                  <a:lnTo>
                    <a:pt x="2" y="204"/>
                  </a:lnTo>
                  <a:lnTo>
                    <a:pt x="6" y="202"/>
                  </a:lnTo>
                  <a:lnTo>
                    <a:pt x="6" y="194"/>
                  </a:lnTo>
                  <a:lnTo>
                    <a:pt x="10" y="190"/>
                  </a:lnTo>
                  <a:lnTo>
                    <a:pt x="10" y="179"/>
                  </a:lnTo>
                  <a:lnTo>
                    <a:pt x="6" y="173"/>
                  </a:lnTo>
                  <a:lnTo>
                    <a:pt x="6" y="160"/>
                  </a:lnTo>
                  <a:lnTo>
                    <a:pt x="8" y="158"/>
                  </a:lnTo>
                  <a:lnTo>
                    <a:pt x="10" y="143"/>
                  </a:lnTo>
                  <a:lnTo>
                    <a:pt x="14" y="139"/>
                  </a:lnTo>
                  <a:lnTo>
                    <a:pt x="19" y="124"/>
                  </a:lnTo>
                  <a:lnTo>
                    <a:pt x="25" y="120"/>
                  </a:lnTo>
                  <a:lnTo>
                    <a:pt x="29" y="118"/>
                  </a:lnTo>
                  <a:lnTo>
                    <a:pt x="31" y="114"/>
                  </a:lnTo>
                  <a:lnTo>
                    <a:pt x="29" y="112"/>
                  </a:lnTo>
                  <a:lnTo>
                    <a:pt x="29" y="107"/>
                  </a:lnTo>
                  <a:lnTo>
                    <a:pt x="27" y="103"/>
                  </a:lnTo>
                  <a:lnTo>
                    <a:pt x="25" y="101"/>
                  </a:lnTo>
                  <a:lnTo>
                    <a:pt x="27" y="97"/>
                  </a:lnTo>
                  <a:lnTo>
                    <a:pt x="29" y="95"/>
                  </a:lnTo>
                  <a:lnTo>
                    <a:pt x="29" y="90"/>
                  </a:lnTo>
                  <a:lnTo>
                    <a:pt x="25" y="84"/>
                  </a:lnTo>
                  <a:lnTo>
                    <a:pt x="25" y="78"/>
                  </a:lnTo>
                  <a:lnTo>
                    <a:pt x="27" y="74"/>
                  </a:lnTo>
                  <a:lnTo>
                    <a:pt x="25" y="69"/>
                  </a:lnTo>
                  <a:lnTo>
                    <a:pt x="23" y="67"/>
                  </a:lnTo>
                  <a:lnTo>
                    <a:pt x="23" y="61"/>
                  </a:lnTo>
                  <a:lnTo>
                    <a:pt x="48" y="48"/>
                  </a:lnTo>
                  <a:lnTo>
                    <a:pt x="52" y="25"/>
                  </a:lnTo>
                  <a:lnTo>
                    <a:pt x="50" y="21"/>
                  </a:lnTo>
                  <a:lnTo>
                    <a:pt x="50" y="21"/>
                  </a:lnTo>
                  <a:close/>
                  <a:moveTo>
                    <a:pt x="212" y="818"/>
                  </a:moveTo>
                  <a:lnTo>
                    <a:pt x="217" y="820"/>
                  </a:lnTo>
                  <a:lnTo>
                    <a:pt x="221" y="818"/>
                  </a:lnTo>
                  <a:lnTo>
                    <a:pt x="225" y="816"/>
                  </a:lnTo>
                  <a:lnTo>
                    <a:pt x="229" y="811"/>
                  </a:lnTo>
                  <a:lnTo>
                    <a:pt x="223" y="811"/>
                  </a:lnTo>
                  <a:lnTo>
                    <a:pt x="221" y="816"/>
                  </a:lnTo>
                  <a:lnTo>
                    <a:pt x="217" y="816"/>
                  </a:lnTo>
                  <a:lnTo>
                    <a:pt x="212" y="818"/>
                  </a:lnTo>
                  <a:lnTo>
                    <a:pt x="212" y="818"/>
                  </a:lnTo>
                  <a:close/>
                  <a:moveTo>
                    <a:pt x="124" y="752"/>
                  </a:moveTo>
                  <a:lnTo>
                    <a:pt x="124" y="752"/>
                  </a:lnTo>
                  <a:lnTo>
                    <a:pt x="128" y="757"/>
                  </a:lnTo>
                  <a:lnTo>
                    <a:pt x="135" y="763"/>
                  </a:lnTo>
                  <a:lnTo>
                    <a:pt x="137" y="773"/>
                  </a:lnTo>
                  <a:lnTo>
                    <a:pt x="135" y="771"/>
                  </a:lnTo>
                  <a:lnTo>
                    <a:pt x="130" y="773"/>
                  </a:lnTo>
                  <a:lnTo>
                    <a:pt x="130" y="775"/>
                  </a:lnTo>
                  <a:lnTo>
                    <a:pt x="124" y="752"/>
                  </a:lnTo>
                  <a:lnTo>
                    <a:pt x="124" y="752"/>
                  </a:lnTo>
                  <a:close/>
                  <a:moveTo>
                    <a:pt x="130" y="778"/>
                  </a:moveTo>
                  <a:lnTo>
                    <a:pt x="135" y="778"/>
                  </a:lnTo>
                  <a:lnTo>
                    <a:pt x="139" y="778"/>
                  </a:lnTo>
                  <a:lnTo>
                    <a:pt x="141" y="782"/>
                  </a:lnTo>
                  <a:lnTo>
                    <a:pt x="143" y="788"/>
                  </a:lnTo>
                  <a:lnTo>
                    <a:pt x="149" y="788"/>
                  </a:lnTo>
                  <a:lnTo>
                    <a:pt x="153" y="792"/>
                  </a:lnTo>
                  <a:lnTo>
                    <a:pt x="153" y="799"/>
                  </a:lnTo>
                  <a:lnTo>
                    <a:pt x="158" y="799"/>
                  </a:lnTo>
                  <a:lnTo>
                    <a:pt x="175" y="805"/>
                  </a:lnTo>
                  <a:lnTo>
                    <a:pt x="177" y="807"/>
                  </a:lnTo>
                  <a:lnTo>
                    <a:pt x="181" y="807"/>
                  </a:lnTo>
                  <a:lnTo>
                    <a:pt x="187" y="813"/>
                  </a:lnTo>
                  <a:lnTo>
                    <a:pt x="191" y="813"/>
                  </a:lnTo>
                  <a:lnTo>
                    <a:pt x="198" y="811"/>
                  </a:lnTo>
                  <a:lnTo>
                    <a:pt x="202" y="813"/>
                  </a:lnTo>
                  <a:lnTo>
                    <a:pt x="202" y="816"/>
                  </a:lnTo>
                  <a:lnTo>
                    <a:pt x="198" y="820"/>
                  </a:lnTo>
                  <a:lnTo>
                    <a:pt x="196" y="818"/>
                  </a:lnTo>
                  <a:lnTo>
                    <a:pt x="191" y="818"/>
                  </a:lnTo>
                  <a:lnTo>
                    <a:pt x="189" y="822"/>
                  </a:lnTo>
                  <a:lnTo>
                    <a:pt x="187" y="826"/>
                  </a:lnTo>
                  <a:lnTo>
                    <a:pt x="183" y="826"/>
                  </a:lnTo>
                  <a:lnTo>
                    <a:pt x="177" y="826"/>
                  </a:lnTo>
                  <a:lnTo>
                    <a:pt x="172" y="822"/>
                  </a:lnTo>
                  <a:lnTo>
                    <a:pt x="164" y="822"/>
                  </a:lnTo>
                  <a:lnTo>
                    <a:pt x="160" y="822"/>
                  </a:lnTo>
                  <a:lnTo>
                    <a:pt x="151" y="822"/>
                  </a:lnTo>
                  <a:lnTo>
                    <a:pt x="143" y="824"/>
                  </a:lnTo>
                  <a:lnTo>
                    <a:pt x="141" y="824"/>
                  </a:lnTo>
                  <a:lnTo>
                    <a:pt x="141" y="816"/>
                  </a:lnTo>
                  <a:lnTo>
                    <a:pt x="149" y="816"/>
                  </a:lnTo>
                  <a:lnTo>
                    <a:pt x="156" y="813"/>
                  </a:lnTo>
                  <a:lnTo>
                    <a:pt x="158" y="813"/>
                  </a:lnTo>
                  <a:lnTo>
                    <a:pt x="158" y="811"/>
                  </a:lnTo>
                  <a:lnTo>
                    <a:pt x="153" y="813"/>
                  </a:lnTo>
                  <a:lnTo>
                    <a:pt x="147" y="813"/>
                  </a:lnTo>
                  <a:lnTo>
                    <a:pt x="141" y="813"/>
                  </a:lnTo>
                  <a:lnTo>
                    <a:pt x="139" y="813"/>
                  </a:lnTo>
                  <a:lnTo>
                    <a:pt x="130" y="77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88" name="Freeform 199">
              <a:extLst>
                <a:ext uri="{FF2B5EF4-FFF2-40B4-BE49-F238E27FC236}">
                  <a16:creationId xmlns:a16="http://schemas.microsoft.com/office/drawing/2014/main" id="{F7FCFCED-704E-420A-8770-DD060FA20E54}"/>
                </a:ext>
              </a:extLst>
            </p:cNvPr>
            <p:cNvSpPr>
              <a:spLocks noEditPoints="1"/>
            </p:cNvSpPr>
            <p:nvPr/>
          </p:nvSpPr>
          <p:spPr bwMode="auto">
            <a:xfrm>
              <a:off x="3160221" y="3724303"/>
              <a:ext cx="173316" cy="716194"/>
            </a:xfrm>
            <a:custGeom>
              <a:avLst/>
              <a:gdLst>
                <a:gd name="T0" fmla="*/ 146 w 215"/>
                <a:gd name="T1" fmla="*/ 906 h 946"/>
                <a:gd name="T2" fmla="*/ 144 w 215"/>
                <a:gd name="T3" fmla="*/ 923 h 946"/>
                <a:gd name="T4" fmla="*/ 184 w 215"/>
                <a:gd name="T5" fmla="*/ 917 h 946"/>
                <a:gd name="T6" fmla="*/ 142 w 215"/>
                <a:gd name="T7" fmla="*/ 868 h 946"/>
                <a:gd name="T8" fmla="*/ 167 w 215"/>
                <a:gd name="T9" fmla="*/ 839 h 946"/>
                <a:gd name="T10" fmla="*/ 78 w 215"/>
                <a:gd name="T11" fmla="*/ 738 h 946"/>
                <a:gd name="T12" fmla="*/ 76 w 215"/>
                <a:gd name="T13" fmla="*/ 624 h 946"/>
                <a:gd name="T14" fmla="*/ 59 w 215"/>
                <a:gd name="T15" fmla="*/ 485 h 946"/>
                <a:gd name="T16" fmla="*/ 45 w 215"/>
                <a:gd name="T17" fmla="*/ 316 h 946"/>
                <a:gd name="T18" fmla="*/ 72 w 215"/>
                <a:gd name="T19" fmla="*/ 183 h 946"/>
                <a:gd name="T20" fmla="*/ 47 w 215"/>
                <a:gd name="T21" fmla="*/ 21 h 946"/>
                <a:gd name="T22" fmla="*/ 24 w 215"/>
                <a:gd name="T23" fmla="*/ 63 h 946"/>
                <a:gd name="T24" fmla="*/ 24 w 215"/>
                <a:gd name="T25" fmla="*/ 186 h 946"/>
                <a:gd name="T26" fmla="*/ 17 w 215"/>
                <a:gd name="T27" fmla="*/ 283 h 946"/>
                <a:gd name="T28" fmla="*/ 24 w 215"/>
                <a:gd name="T29" fmla="*/ 377 h 946"/>
                <a:gd name="T30" fmla="*/ 5 w 215"/>
                <a:gd name="T31" fmla="*/ 449 h 946"/>
                <a:gd name="T32" fmla="*/ 13 w 215"/>
                <a:gd name="T33" fmla="*/ 523 h 946"/>
                <a:gd name="T34" fmla="*/ 41 w 215"/>
                <a:gd name="T35" fmla="*/ 567 h 946"/>
                <a:gd name="T36" fmla="*/ 41 w 215"/>
                <a:gd name="T37" fmla="*/ 609 h 946"/>
                <a:gd name="T38" fmla="*/ 36 w 215"/>
                <a:gd name="T39" fmla="*/ 675 h 946"/>
                <a:gd name="T40" fmla="*/ 13 w 215"/>
                <a:gd name="T41" fmla="*/ 668 h 946"/>
                <a:gd name="T42" fmla="*/ 19 w 215"/>
                <a:gd name="T43" fmla="*/ 694 h 946"/>
                <a:gd name="T44" fmla="*/ 45 w 215"/>
                <a:gd name="T45" fmla="*/ 719 h 946"/>
                <a:gd name="T46" fmla="*/ 41 w 215"/>
                <a:gd name="T47" fmla="*/ 746 h 946"/>
                <a:gd name="T48" fmla="*/ 45 w 215"/>
                <a:gd name="T49" fmla="*/ 784 h 946"/>
                <a:gd name="T50" fmla="*/ 70 w 215"/>
                <a:gd name="T51" fmla="*/ 824 h 946"/>
                <a:gd name="T52" fmla="*/ 78 w 215"/>
                <a:gd name="T53" fmla="*/ 826 h 946"/>
                <a:gd name="T54" fmla="*/ 87 w 215"/>
                <a:gd name="T55" fmla="*/ 841 h 946"/>
                <a:gd name="T56" fmla="*/ 81 w 215"/>
                <a:gd name="T57" fmla="*/ 866 h 946"/>
                <a:gd name="T58" fmla="*/ 119 w 215"/>
                <a:gd name="T59" fmla="*/ 854 h 946"/>
                <a:gd name="T60" fmla="*/ 106 w 215"/>
                <a:gd name="T61" fmla="*/ 877 h 946"/>
                <a:gd name="T62" fmla="*/ 116 w 215"/>
                <a:gd name="T63" fmla="*/ 879 h 946"/>
                <a:gd name="T64" fmla="*/ 133 w 215"/>
                <a:gd name="T65" fmla="*/ 858 h 946"/>
                <a:gd name="T66" fmla="*/ 19 w 215"/>
                <a:gd name="T67" fmla="*/ 582 h 946"/>
                <a:gd name="T68" fmla="*/ 13 w 215"/>
                <a:gd name="T69" fmla="*/ 561 h 946"/>
                <a:gd name="T70" fmla="*/ 7 w 215"/>
                <a:gd name="T71" fmla="*/ 613 h 946"/>
                <a:gd name="T72" fmla="*/ 17 w 215"/>
                <a:gd name="T73" fmla="*/ 616 h 946"/>
                <a:gd name="T74" fmla="*/ 30 w 215"/>
                <a:gd name="T75" fmla="*/ 632 h 946"/>
                <a:gd name="T76" fmla="*/ 15 w 215"/>
                <a:gd name="T77" fmla="*/ 637 h 946"/>
                <a:gd name="T78" fmla="*/ 34 w 215"/>
                <a:gd name="T79" fmla="*/ 628 h 946"/>
                <a:gd name="T80" fmla="*/ 19 w 215"/>
                <a:gd name="T81" fmla="*/ 641 h 946"/>
                <a:gd name="T82" fmla="*/ 19 w 215"/>
                <a:gd name="T83" fmla="*/ 660 h 946"/>
                <a:gd name="T84" fmla="*/ 30 w 215"/>
                <a:gd name="T85" fmla="*/ 744 h 946"/>
                <a:gd name="T86" fmla="*/ 19 w 215"/>
                <a:gd name="T87" fmla="*/ 746 h 946"/>
                <a:gd name="T88" fmla="*/ 26 w 215"/>
                <a:gd name="T89" fmla="*/ 769 h 946"/>
                <a:gd name="T90" fmla="*/ 41 w 215"/>
                <a:gd name="T91" fmla="*/ 757 h 946"/>
                <a:gd name="T92" fmla="*/ 34 w 215"/>
                <a:gd name="T93" fmla="*/ 795 h 946"/>
                <a:gd name="T94" fmla="*/ 49 w 215"/>
                <a:gd name="T95" fmla="*/ 803 h 946"/>
                <a:gd name="T96" fmla="*/ 55 w 215"/>
                <a:gd name="T97" fmla="*/ 820 h 946"/>
                <a:gd name="T98" fmla="*/ 53 w 215"/>
                <a:gd name="T99" fmla="*/ 831 h 946"/>
                <a:gd name="T100" fmla="*/ 57 w 215"/>
                <a:gd name="T101" fmla="*/ 841 h 946"/>
                <a:gd name="T102" fmla="*/ 66 w 215"/>
                <a:gd name="T103" fmla="*/ 847 h 946"/>
                <a:gd name="T104" fmla="*/ 76 w 215"/>
                <a:gd name="T105" fmla="*/ 879 h 946"/>
                <a:gd name="T106" fmla="*/ 74 w 215"/>
                <a:gd name="T107" fmla="*/ 883 h 946"/>
                <a:gd name="T108" fmla="*/ 87 w 215"/>
                <a:gd name="T109" fmla="*/ 887 h 946"/>
                <a:gd name="T110" fmla="*/ 116 w 215"/>
                <a:gd name="T111" fmla="*/ 902 h 946"/>
                <a:gd name="T112" fmla="*/ 123 w 215"/>
                <a:gd name="T113" fmla="*/ 896 h 946"/>
                <a:gd name="T114" fmla="*/ 146 w 215"/>
                <a:gd name="T115" fmla="*/ 898 h 946"/>
                <a:gd name="T116" fmla="*/ 215 w 215"/>
                <a:gd name="T117" fmla="*/ 940 h 946"/>
                <a:gd name="T118" fmla="*/ 196 w 215"/>
                <a:gd name="T119" fmla="*/ 927 h 946"/>
                <a:gd name="T120" fmla="*/ 178 w 215"/>
                <a:gd name="T121" fmla="*/ 934 h 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5" h="946">
                  <a:moveTo>
                    <a:pt x="184" y="917"/>
                  </a:moveTo>
                  <a:lnTo>
                    <a:pt x="184" y="909"/>
                  </a:lnTo>
                  <a:lnTo>
                    <a:pt x="180" y="909"/>
                  </a:lnTo>
                  <a:lnTo>
                    <a:pt x="178" y="906"/>
                  </a:lnTo>
                  <a:lnTo>
                    <a:pt x="169" y="904"/>
                  </a:lnTo>
                  <a:lnTo>
                    <a:pt x="161" y="902"/>
                  </a:lnTo>
                  <a:lnTo>
                    <a:pt x="156" y="900"/>
                  </a:lnTo>
                  <a:lnTo>
                    <a:pt x="154" y="902"/>
                  </a:lnTo>
                  <a:lnTo>
                    <a:pt x="156" y="902"/>
                  </a:lnTo>
                  <a:lnTo>
                    <a:pt x="154" y="904"/>
                  </a:lnTo>
                  <a:lnTo>
                    <a:pt x="152" y="904"/>
                  </a:lnTo>
                  <a:lnTo>
                    <a:pt x="146" y="900"/>
                  </a:lnTo>
                  <a:lnTo>
                    <a:pt x="144" y="898"/>
                  </a:lnTo>
                  <a:lnTo>
                    <a:pt x="142" y="900"/>
                  </a:lnTo>
                  <a:lnTo>
                    <a:pt x="144" y="902"/>
                  </a:lnTo>
                  <a:lnTo>
                    <a:pt x="152" y="906"/>
                  </a:lnTo>
                  <a:lnTo>
                    <a:pt x="152" y="906"/>
                  </a:lnTo>
                  <a:lnTo>
                    <a:pt x="150" y="906"/>
                  </a:lnTo>
                  <a:lnTo>
                    <a:pt x="150" y="909"/>
                  </a:lnTo>
                  <a:lnTo>
                    <a:pt x="148" y="909"/>
                  </a:lnTo>
                  <a:lnTo>
                    <a:pt x="148" y="909"/>
                  </a:lnTo>
                  <a:lnTo>
                    <a:pt x="146" y="906"/>
                  </a:lnTo>
                  <a:lnTo>
                    <a:pt x="142" y="904"/>
                  </a:lnTo>
                  <a:lnTo>
                    <a:pt x="142" y="906"/>
                  </a:lnTo>
                  <a:lnTo>
                    <a:pt x="142" y="909"/>
                  </a:lnTo>
                  <a:lnTo>
                    <a:pt x="140" y="909"/>
                  </a:lnTo>
                  <a:lnTo>
                    <a:pt x="133" y="909"/>
                  </a:lnTo>
                  <a:lnTo>
                    <a:pt x="131" y="911"/>
                  </a:lnTo>
                  <a:lnTo>
                    <a:pt x="133" y="911"/>
                  </a:lnTo>
                  <a:lnTo>
                    <a:pt x="131" y="913"/>
                  </a:lnTo>
                  <a:lnTo>
                    <a:pt x="129" y="913"/>
                  </a:lnTo>
                  <a:lnTo>
                    <a:pt x="125" y="913"/>
                  </a:lnTo>
                  <a:lnTo>
                    <a:pt x="125" y="915"/>
                  </a:lnTo>
                  <a:lnTo>
                    <a:pt x="129" y="917"/>
                  </a:lnTo>
                  <a:lnTo>
                    <a:pt x="133" y="917"/>
                  </a:lnTo>
                  <a:lnTo>
                    <a:pt x="135" y="915"/>
                  </a:lnTo>
                  <a:lnTo>
                    <a:pt x="135" y="913"/>
                  </a:lnTo>
                  <a:lnTo>
                    <a:pt x="137" y="915"/>
                  </a:lnTo>
                  <a:lnTo>
                    <a:pt x="142" y="917"/>
                  </a:lnTo>
                  <a:lnTo>
                    <a:pt x="144" y="917"/>
                  </a:lnTo>
                  <a:lnTo>
                    <a:pt x="144" y="917"/>
                  </a:lnTo>
                  <a:lnTo>
                    <a:pt x="144" y="919"/>
                  </a:lnTo>
                  <a:lnTo>
                    <a:pt x="148" y="921"/>
                  </a:lnTo>
                  <a:lnTo>
                    <a:pt x="144" y="923"/>
                  </a:lnTo>
                  <a:lnTo>
                    <a:pt x="142" y="925"/>
                  </a:lnTo>
                  <a:lnTo>
                    <a:pt x="144" y="930"/>
                  </a:lnTo>
                  <a:lnTo>
                    <a:pt x="148" y="930"/>
                  </a:lnTo>
                  <a:lnTo>
                    <a:pt x="150" y="930"/>
                  </a:lnTo>
                  <a:lnTo>
                    <a:pt x="152" y="934"/>
                  </a:lnTo>
                  <a:lnTo>
                    <a:pt x="154" y="934"/>
                  </a:lnTo>
                  <a:lnTo>
                    <a:pt x="156" y="932"/>
                  </a:lnTo>
                  <a:lnTo>
                    <a:pt x="154" y="930"/>
                  </a:lnTo>
                  <a:lnTo>
                    <a:pt x="150" y="927"/>
                  </a:lnTo>
                  <a:lnTo>
                    <a:pt x="148" y="925"/>
                  </a:lnTo>
                  <a:lnTo>
                    <a:pt x="150" y="925"/>
                  </a:lnTo>
                  <a:lnTo>
                    <a:pt x="152" y="927"/>
                  </a:lnTo>
                  <a:lnTo>
                    <a:pt x="154" y="925"/>
                  </a:lnTo>
                  <a:lnTo>
                    <a:pt x="156" y="923"/>
                  </a:lnTo>
                  <a:lnTo>
                    <a:pt x="152" y="923"/>
                  </a:lnTo>
                  <a:lnTo>
                    <a:pt x="150" y="921"/>
                  </a:lnTo>
                  <a:lnTo>
                    <a:pt x="159" y="917"/>
                  </a:lnTo>
                  <a:lnTo>
                    <a:pt x="163" y="917"/>
                  </a:lnTo>
                  <a:lnTo>
                    <a:pt x="180" y="921"/>
                  </a:lnTo>
                  <a:lnTo>
                    <a:pt x="180" y="919"/>
                  </a:lnTo>
                  <a:lnTo>
                    <a:pt x="180" y="917"/>
                  </a:lnTo>
                  <a:lnTo>
                    <a:pt x="184" y="917"/>
                  </a:lnTo>
                  <a:lnTo>
                    <a:pt x="184" y="917"/>
                  </a:lnTo>
                  <a:close/>
                  <a:moveTo>
                    <a:pt x="182" y="906"/>
                  </a:moveTo>
                  <a:lnTo>
                    <a:pt x="178" y="906"/>
                  </a:lnTo>
                  <a:lnTo>
                    <a:pt x="169" y="900"/>
                  </a:lnTo>
                  <a:lnTo>
                    <a:pt x="161" y="898"/>
                  </a:lnTo>
                  <a:lnTo>
                    <a:pt x="159" y="898"/>
                  </a:lnTo>
                  <a:lnTo>
                    <a:pt x="154" y="896"/>
                  </a:lnTo>
                  <a:lnTo>
                    <a:pt x="150" y="892"/>
                  </a:lnTo>
                  <a:lnTo>
                    <a:pt x="150" y="890"/>
                  </a:lnTo>
                  <a:lnTo>
                    <a:pt x="150" y="887"/>
                  </a:lnTo>
                  <a:lnTo>
                    <a:pt x="156" y="885"/>
                  </a:lnTo>
                  <a:lnTo>
                    <a:pt x="156" y="883"/>
                  </a:lnTo>
                  <a:lnTo>
                    <a:pt x="161" y="881"/>
                  </a:lnTo>
                  <a:lnTo>
                    <a:pt x="163" y="877"/>
                  </a:lnTo>
                  <a:lnTo>
                    <a:pt x="163" y="873"/>
                  </a:lnTo>
                  <a:lnTo>
                    <a:pt x="159" y="873"/>
                  </a:lnTo>
                  <a:lnTo>
                    <a:pt x="152" y="877"/>
                  </a:lnTo>
                  <a:lnTo>
                    <a:pt x="150" y="879"/>
                  </a:lnTo>
                  <a:lnTo>
                    <a:pt x="146" y="881"/>
                  </a:lnTo>
                  <a:lnTo>
                    <a:pt x="142" y="875"/>
                  </a:lnTo>
                  <a:lnTo>
                    <a:pt x="142" y="871"/>
                  </a:lnTo>
                  <a:lnTo>
                    <a:pt x="142" y="868"/>
                  </a:lnTo>
                  <a:lnTo>
                    <a:pt x="144" y="864"/>
                  </a:lnTo>
                  <a:lnTo>
                    <a:pt x="146" y="862"/>
                  </a:lnTo>
                  <a:lnTo>
                    <a:pt x="142" y="862"/>
                  </a:lnTo>
                  <a:lnTo>
                    <a:pt x="140" y="860"/>
                  </a:lnTo>
                  <a:lnTo>
                    <a:pt x="142" y="858"/>
                  </a:lnTo>
                  <a:lnTo>
                    <a:pt x="144" y="858"/>
                  </a:lnTo>
                  <a:lnTo>
                    <a:pt x="148" y="860"/>
                  </a:lnTo>
                  <a:lnTo>
                    <a:pt x="150" y="858"/>
                  </a:lnTo>
                  <a:lnTo>
                    <a:pt x="152" y="856"/>
                  </a:lnTo>
                  <a:lnTo>
                    <a:pt x="154" y="852"/>
                  </a:lnTo>
                  <a:lnTo>
                    <a:pt x="152" y="850"/>
                  </a:lnTo>
                  <a:lnTo>
                    <a:pt x="154" y="847"/>
                  </a:lnTo>
                  <a:lnTo>
                    <a:pt x="156" y="847"/>
                  </a:lnTo>
                  <a:lnTo>
                    <a:pt x="161" y="850"/>
                  </a:lnTo>
                  <a:lnTo>
                    <a:pt x="161" y="850"/>
                  </a:lnTo>
                  <a:lnTo>
                    <a:pt x="167" y="845"/>
                  </a:lnTo>
                  <a:lnTo>
                    <a:pt x="173" y="868"/>
                  </a:lnTo>
                  <a:lnTo>
                    <a:pt x="173" y="871"/>
                  </a:lnTo>
                  <a:lnTo>
                    <a:pt x="173" y="871"/>
                  </a:lnTo>
                  <a:lnTo>
                    <a:pt x="182" y="906"/>
                  </a:lnTo>
                  <a:lnTo>
                    <a:pt x="182" y="906"/>
                  </a:lnTo>
                  <a:close/>
                  <a:moveTo>
                    <a:pt x="167" y="839"/>
                  </a:moveTo>
                  <a:lnTo>
                    <a:pt x="161" y="835"/>
                  </a:lnTo>
                  <a:lnTo>
                    <a:pt x="156" y="835"/>
                  </a:lnTo>
                  <a:lnTo>
                    <a:pt x="156" y="833"/>
                  </a:lnTo>
                  <a:lnTo>
                    <a:pt x="129" y="833"/>
                  </a:lnTo>
                  <a:lnTo>
                    <a:pt x="116" y="835"/>
                  </a:lnTo>
                  <a:lnTo>
                    <a:pt x="112" y="833"/>
                  </a:lnTo>
                  <a:lnTo>
                    <a:pt x="102" y="833"/>
                  </a:lnTo>
                  <a:lnTo>
                    <a:pt x="100" y="824"/>
                  </a:lnTo>
                  <a:lnTo>
                    <a:pt x="97" y="818"/>
                  </a:lnTo>
                  <a:lnTo>
                    <a:pt x="93" y="814"/>
                  </a:lnTo>
                  <a:lnTo>
                    <a:pt x="91" y="801"/>
                  </a:lnTo>
                  <a:lnTo>
                    <a:pt x="91" y="797"/>
                  </a:lnTo>
                  <a:lnTo>
                    <a:pt x="87" y="797"/>
                  </a:lnTo>
                  <a:lnTo>
                    <a:pt x="81" y="799"/>
                  </a:lnTo>
                  <a:lnTo>
                    <a:pt x="78" y="803"/>
                  </a:lnTo>
                  <a:lnTo>
                    <a:pt x="74" y="803"/>
                  </a:lnTo>
                  <a:lnTo>
                    <a:pt x="66" y="786"/>
                  </a:lnTo>
                  <a:lnTo>
                    <a:pt x="64" y="780"/>
                  </a:lnTo>
                  <a:lnTo>
                    <a:pt x="66" y="761"/>
                  </a:lnTo>
                  <a:lnTo>
                    <a:pt x="70" y="755"/>
                  </a:lnTo>
                  <a:lnTo>
                    <a:pt x="78" y="748"/>
                  </a:lnTo>
                  <a:lnTo>
                    <a:pt x="78" y="738"/>
                  </a:lnTo>
                  <a:lnTo>
                    <a:pt x="78" y="727"/>
                  </a:lnTo>
                  <a:lnTo>
                    <a:pt x="74" y="721"/>
                  </a:lnTo>
                  <a:lnTo>
                    <a:pt x="76" y="710"/>
                  </a:lnTo>
                  <a:lnTo>
                    <a:pt x="81" y="706"/>
                  </a:lnTo>
                  <a:lnTo>
                    <a:pt x="76" y="698"/>
                  </a:lnTo>
                  <a:lnTo>
                    <a:pt x="76" y="691"/>
                  </a:lnTo>
                  <a:lnTo>
                    <a:pt x="81" y="689"/>
                  </a:lnTo>
                  <a:lnTo>
                    <a:pt x="78" y="681"/>
                  </a:lnTo>
                  <a:lnTo>
                    <a:pt x="76" y="668"/>
                  </a:lnTo>
                  <a:lnTo>
                    <a:pt x="74" y="664"/>
                  </a:lnTo>
                  <a:lnTo>
                    <a:pt x="74" y="660"/>
                  </a:lnTo>
                  <a:lnTo>
                    <a:pt x="81" y="656"/>
                  </a:lnTo>
                  <a:lnTo>
                    <a:pt x="81" y="651"/>
                  </a:lnTo>
                  <a:lnTo>
                    <a:pt x="76" y="643"/>
                  </a:lnTo>
                  <a:lnTo>
                    <a:pt x="68" y="639"/>
                  </a:lnTo>
                  <a:lnTo>
                    <a:pt x="64" y="639"/>
                  </a:lnTo>
                  <a:lnTo>
                    <a:pt x="64" y="641"/>
                  </a:lnTo>
                  <a:lnTo>
                    <a:pt x="62" y="639"/>
                  </a:lnTo>
                  <a:lnTo>
                    <a:pt x="62" y="635"/>
                  </a:lnTo>
                  <a:lnTo>
                    <a:pt x="72" y="635"/>
                  </a:lnTo>
                  <a:lnTo>
                    <a:pt x="76" y="630"/>
                  </a:lnTo>
                  <a:lnTo>
                    <a:pt x="76" y="624"/>
                  </a:lnTo>
                  <a:lnTo>
                    <a:pt x="72" y="624"/>
                  </a:lnTo>
                  <a:lnTo>
                    <a:pt x="70" y="626"/>
                  </a:lnTo>
                  <a:lnTo>
                    <a:pt x="66" y="624"/>
                  </a:lnTo>
                  <a:lnTo>
                    <a:pt x="64" y="616"/>
                  </a:lnTo>
                  <a:lnTo>
                    <a:pt x="59" y="607"/>
                  </a:lnTo>
                  <a:lnTo>
                    <a:pt x="59" y="603"/>
                  </a:lnTo>
                  <a:lnTo>
                    <a:pt x="62" y="594"/>
                  </a:lnTo>
                  <a:lnTo>
                    <a:pt x="55" y="592"/>
                  </a:lnTo>
                  <a:lnTo>
                    <a:pt x="53" y="586"/>
                  </a:lnTo>
                  <a:lnTo>
                    <a:pt x="51" y="571"/>
                  </a:lnTo>
                  <a:lnTo>
                    <a:pt x="55" y="569"/>
                  </a:lnTo>
                  <a:lnTo>
                    <a:pt x="57" y="563"/>
                  </a:lnTo>
                  <a:lnTo>
                    <a:pt x="55" y="561"/>
                  </a:lnTo>
                  <a:lnTo>
                    <a:pt x="51" y="559"/>
                  </a:lnTo>
                  <a:lnTo>
                    <a:pt x="49" y="548"/>
                  </a:lnTo>
                  <a:lnTo>
                    <a:pt x="49" y="535"/>
                  </a:lnTo>
                  <a:lnTo>
                    <a:pt x="51" y="521"/>
                  </a:lnTo>
                  <a:lnTo>
                    <a:pt x="47" y="514"/>
                  </a:lnTo>
                  <a:lnTo>
                    <a:pt x="45" y="508"/>
                  </a:lnTo>
                  <a:lnTo>
                    <a:pt x="53" y="498"/>
                  </a:lnTo>
                  <a:lnTo>
                    <a:pt x="53" y="487"/>
                  </a:lnTo>
                  <a:lnTo>
                    <a:pt x="59" y="485"/>
                  </a:lnTo>
                  <a:lnTo>
                    <a:pt x="62" y="481"/>
                  </a:lnTo>
                  <a:lnTo>
                    <a:pt x="51" y="457"/>
                  </a:lnTo>
                  <a:lnTo>
                    <a:pt x="51" y="449"/>
                  </a:lnTo>
                  <a:lnTo>
                    <a:pt x="51" y="445"/>
                  </a:lnTo>
                  <a:lnTo>
                    <a:pt x="51" y="430"/>
                  </a:lnTo>
                  <a:lnTo>
                    <a:pt x="55" y="422"/>
                  </a:lnTo>
                  <a:lnTo>
                    <a:pt x="59" y="417"/>
                  </a:lnTo>
                  <a:lnTo>
                    <a:pt x="59" y="409"/>
                  </a:lnTo>
                  <a:lnTo>
                    <a:pt x="55" y="403"/>
                  </a:lnTo>
                  <a:lnTo>
                    <a:pt x="53" y="401"/>
                  </a:lnTo>
                  <a:lnTo>
                    <a:pt x="57" y="394"/>
                  </a:lnTo>
                  <a:lnTo>
                    <a:pt x="55" y="386"/>
                  </a:lnTo>
                  <a:lnTo>
                    <a:pt x="59" y="377"/>
                  </a:lnTo>
                  <a:lnTo>
                    <a:pt x="64" y="377"/>
                  </a:lnTo>
                  <a:lnTo>
                    <a:pt x="64" y="367"/>
                  </a:lnTo>
                  <a:lnTo>
                    <a:pt x="62" y="352"/>
                  </a:lnTo>
                  <a:lnTo>
                    <a:pt x="59" y="350"/>
                  </a:lnTo>
                  <a:lnTo>
                    <a:pt x="57" y="337"/>
                  </a:lnTo>
                  <a:lnTo>
                    <a:pt x="53" y="331"/>
                  </a:lnTo>
                  <a:lnTo>
                    <a:pt x="49" y="325"/>
                  </a:lnTo>
                  <a:lnTo>
                    <a:pt x="49" y="320"/>
                  </a:lnTo>
                  <a:lnTo>
                    <a:pt x="45" y="316"/>
                  </a:lnTo>
                  <a:lnTo>
                    <a:pt x="43" y="306"/>
                  </a:lnTo>
                  <a:lnTo>
                    <a:pt x="45" y="297"/>
                  </a:lnTo>
                  <a:lnTo>
                    <a:pt x="49" y="295"/>
                  </a:lnTo>
                  <a:lnTo>
                    <a:pt x="49" y="287"/>
                  </a:lnTo>
                  <a:lnTo>
                    <a:pt x="53" y="283"/>
                  </a:lnTo>
                  <a:lnTo>
                    <a:pt x="53" y="272"/>
                  </a:lnTo>
                  <a:lnTo>
                    <a:pt x="49" y="266"/>
                  </a:lnTo>
                  <a:lnTo>
                    <a:pt x="49" y="253"/>
                  </a:lnTo>
                  <a:lnTo>
                    <a:pt x="51" y="251"/>
                  </a:lnTo>
                  <a:lnTo>
                    <a:pt x="53" y="236"/>
                  </a:lnTo>
                  <a:lnTo>
                    <a:pt x="57" y="232"/>
                  </a:lnTo>
                  <a:lnTo>
                    <a:pt x="62" y="217"/>
                  </a:lnTo>
                  <a:lnTo>
                    <a:pt x="68" y="213"/>
                  </a:lnTo>
                  <a:lnTo>
                    <a:pt x="72" y="211"/>
                  </a:lnTo>
                  <a:lnTo>
                    <a:pt x="74" y="207"/>
                  </a:lnTo>
                  <a:lnTo>
                    <a:pt x="72" y="205"/>
                  </a:lnTo>
                  <a:lnTo>
                    <a:pt x="72" y="200"/>
                  </a:lnTo>
                  <a:lnTo>
                    <a:pt x="70" y="196"/>
                  </a:lnTo>
                  <a:lnTo>
                    <a:pt x="68" y="194"/>
                  </a:lnTo>
                  <a:lnTo>
                    <a:pt x="70" y="190"/>
                  </a:lnTo>
                  <a:lnTo>
                    <a:pt x="72" y="188"/>
                  </a:lnTo>
                  <a:lnTo>
                    <a:pt x="72" y="183"/>
                  </a:lnTo>
                  <a:lnTo>
                    <a:pt x="68" y="177"/>
                  </a:lnTo>
                  <a:lnTo>
                    <a:pt x="68" y="171"/>
                  </a:lnTo>
                  <a:lnTo>
                    <a:pt x="70" y="167"/>
                  </a:lnTo>
                  <a:lnTo>
                    <a:pt x="68" y="162"/>
                  </a:lnTo>
                  <a:lnTo>
                    <a:pt x="66" y="160"/>
                  </a:lnTo>
                  <a:lnTo>
                    <a:pt x="66" y="154"/>
                  </a:lnTo>
                  <a:lnTo>
                    <a:pt x="91" y="141"/>
                  </a:lnTo>
                  <a:lnTo>
                    <a:pt x="95" y="118"/>
                  </a:lnTo>
                  <a:lnTo>
                    <a:pt x="93" y="114"/>
                  </a:lnTo>
                  <a:lnTo>
                    <a:pt x="89" y="114"/>
                  </a:lnTo>
                  <a:lnTo>
                    <a:pt x="89" y="116"/>
                  </a:lnTo>
                  <a:lnTo>
                    <a:pt x="83" y="116"/>
                  </a:lnTo>
                  <a:lnTo>
                    <a:pt x="68" y="78"/>
                  </a:lnTo>
                  <a:lnTo>
                    <a:pt x="57" y="68"/>
                  </a:lnTo>
                  <a:lnTo>
                    <a:pt x="55" y="63"/>
                  </a:lnTo>
                  <a:lnTo>
                    <a:pt x="59" y="53"/>
                  </a:lnTo>
                  <a:lnTo>
                    <a:pt x="59" y="49"/>
                  </a:lnTo>
                  <a:lnTo>
                    <a:pt x="62" y="44"/>
                  </a:lnTo>
                  <a:lnTo>
                    <a:pt x="59" y="40"/>
                  </a:lnTo>
                  <a:lnTo>
                    <a:pt x="51" y="34"/>
                  </a:lnTo>
                  <a:lnTo>
                    <a:pt x="49" y="30"/>
                  </a:lnTo>
                  <a:lnTo>
                    <a:pt x="47" y="21"/>
                  </a:lnTo>
                  <a:lnTo>
                    <a:pt x="47" y="19"/>
                  </a:lnTo>
                  <a:lnTo>
                    <a:pt x="47" y="17"/>
                  </a:lnTo>
                  <a:lnTo>
                    <a:pt x="47" y="13"/>
                  </a:lnTo>
                  <a:lnTo>
                    <a:pt x="45" y="11"/>
                  </a:lnTo>
                  <a:lnTo>
                    <a:pt x="41" y="6"/>
                  </a:lnTo>
                  <a:lnTo>
                    <a:pt x="41" y="2"/>
                  </a:lnTo>
                  <a:lnTo>
                    <a:pt x="36" y="0"/>
                  </a:lnTo>
                  <a:lnTo>
                    <a:pt x="34" y="4"/>
                  </a:lnTo>
                  <a:lnTo>
                    <a:pt x="32" y="9"/>
                  </a:lnTo>
                  <a:lnTo>
                    <a:pt x="36" y="11"/>
                  </a:lnTo>
                  <a:lnTo>
                    <a:pt x="34" y="15"/>
                  </a:lnTo>
                  <a:lnTo>
                    <a:pt x="32" y="17"/>
                  </a:lnTo>
                  <a:lnTo>
                    <a:pt x="28" y="17"/>
                  </a:lnTo>
                  <a:lnTo>
                    <a:pt x="24" y="19"/>
                  </a:lnTo>
                  <a:lnTo>
                    <a:pt x="19" y="21"/>
                  </a:lnTo>
                  <a:lnTo>
                    <a:pt x="22" y="23"/>
                  </a:lnTo>
                  <a:lnTo>
                    <a:pt x="22" y="30"/>
                  </a:lnTo>
                  <a:lnTo>
                    <a:pt x="22" y="34"/>
                  </a:lnTo>
                  <a:lnTo>
                    <a:pt x="22" y="38"/>
                  </a:lnTo>
                  <a:lnTo>
                    <a:pt x="26" y="53"/>
                  </a:lnTo>
                  <a:lnTo>
                    <a:pt x="26" y="59"/>
                  </a:lnTo>
                  <a:lnTo>
                    <a:pt x="24" y="63"/>
                  </a:lnTo>
                  <a:lnTo>
                    <a:pt x="22" y="65"/>
                  </a:lnTo>
                  <a:lnTo>
                    <a:pt x="24" y="74"/>
                  </a:lnTo>
                  <a:lnTo>
                    <a:pt x="26" y="80"/>
                  </a:lnTo>
                  <a:lnTo>
                    <a:pt x="28" y="87"/>
                  </a:lnTo>
                  <a:lnTo>
                    <a:pt x="28" y="97"/>
                  </a:lnTo>
                  <a:lnTo>
                    <a:pt x="28" y="99"/>
                  </a:lnTo>
                  <a:lnTo>
                    <a:pt x="26" y="101"/>
                  </a:lnTo>
                  <a:lnTo>
                    <a:pt x="28" y="116"/>
                  </a:lnTo>
                  <a:lnTo>
                    <a:pt x="28" y="120"/>
                  </a:lnTo>
                  <a:lnTo>
                    <a:pt x="24" y="120"/>
                  </a:lnTo>
                  <a:lnTo>
                    <a:pt x="22" y="122"/>
                  </a:lnTo>
                  <a:lnTo>
                    <a:pt x="22" y="131"/>
                  </a:lnTo>
                  <a:lnTo>
                    <a:pt x="24" y="133"/>
                  </a:lnTo>
                  <a:lnTo>
                    <a:pt x="26" y="131"/>
                  </a:lnTo>
                  <a:lnTo>
                    <a:pt x="28" y="133"/>
                  </a:lnTo>
                  <a:lnTo>
                    <a:pt x="26" y="135"/>
                  </a:lnTo>
                  <a:lnTo>
                    <a:pt x="26" y="156"/>
                  </a:lnTo>
                  <a:lnTo>
                    <a:pt x="28" y="165"/>
                  </a:lnTo>
                  <a:lnTo>
                    <a:pt x="28" y="169"/>
                  </a:lnTo>
                  <a:lnTo>
                    <a:pt x="28" y="175"/>
                  </a:lnTo>
                  <a:lnTo>
                    <a:pt x="24" y="179"/>
                  </a:lnTo>
                  <a:lnTo>
                    <a:pt x="24" y="186"/>
                  </a:lnTo>
                  <a:lnTo>
                    <a:pt x="28" y="192"/>
                  </a:lnTo>
                  <a:lnTo>
                    <a:pt x="28" y="196"/>
                  </a:lnTo>
                  <a:lnTo>
                    <a:pt x="28" y="207"/>
                  </a:lnTo>
                  <a:lnTo>
                    <a:pt x="26" y="211"/>
                  </a:lnTo>
                  <a:lnTo>
                    <a:pt x="26" y="215"/>
                  </a:lnTo>
                  <a:lnTo>
                    <a:pt x="26" y="219"/>
                  </a:lnTo>
                  <a:lnTo>
                    <a:pt x="26" y="221"/>
                  </a:lnTo>
                  <a:lnTo>
                    <a:pt x="24" y="226"/>
                  </a:lnTo>
                  <a:lnTo>
                    <a:pt x="22" y="232"/>
                  </a:lnTo>
                  <a:lnTo>
                    <a:pt x="19" y="234"/>
                  </a:lnTo>
                  <a:lnTo>
                    <a:pt x="22" y="240"/>
                  </a:lnTo>
                  <a:lnTo>
                    <a:pt x="22" y="242"/>
                  </a:lnTo>
                  <a:lnTo>
                    <a:pt x="17" y="251"/>
                  </a:lnTo>
                  <a:lnTo>
                    <a:pt x="17" y="253"/>
                  </a:lnTo>
                  <a:lnTo>
                    <a:pt x="22" y="259"/>
                  </a:lnTo>
                  <a:lnTo>
                    <a:pt x="22" y="266"/>
                  </a:lnTo>
                  <a:lnTo>
                    <a:pt x="24" y="268"/>
                  </a:lnTo>
                  <a:lnTo>
                    <a:pt x="22" y="270"/>
                  </a:lnTo>
                  <a:lnTo>
                    <a:pt x="19" y="276"/>
                  </a:lnTo>
                  <a:lnTo>
                    <a:pt x="22" y="278"/>
                  </a:lnTo>
                  <a:lnTo>
                    <a:pt x="19" y="283"/>
                  </a:lnTo>
                  <a:lnTo>
                    <a:pt x="17" y="283"/>
                  </a:lnTo>
                  <a:lnTo>
                    <a:pt x="17" y="289"/>
                  </a:lnTo>
                  <a:lnTo>
                    <a:pt x="17" y="293"/>
                  </a:lnTo>
                  <a:lnTo>
                    <a:pt x="17" y="297"/>
                  </a:lnTo>
                  <a:lnTo>
                    <a:pt x="22" y="310"/>
                  </a:lnTo>
                  <a:lnTo>
                    <a:pt x="22" y="316"/>
                  </a:lnTo>
                  <a:lnTo>
                    <a:pt x="19" y="318"/>
                  </a:lnTo>
                  <a:lnTo>
                    <a:pt x="22" y="320"/>
                  </a:lnTo>
                  <a:lnTo>
                    <a:pt x="26" y="327"/>
                  </a:lnTo>
                  <a:lnTo>
                    <a:pt x="26" y="335"/>
                  </a:lnTo>
                  <a:lnTo>
                    <a:pt x="24" y="339"/>
                  </a:lnTo>
                  <a:lnTo>
                    <a:pt x="24" y="342"/>
                  </a:lnTo>
                  <a:lnTo>
                    <a:pt x="26" y="346"/>
                  </a:lnTo>
                  <a:lnTo>
                    <a:pt x="24" y="348"/>
                  </a:lnTo>
                  <a:lnTo>
                    <a:pt x="24" y="352"/>
                  </a:lnTo>
                  <a:lnTo>
                    <a:pt x="26" y="354"/>
                  </a:lnTo>
                  <a:lnTo>
                    <a:pt x="30" y="358"/>
                  </a:lnTo>
                  <a:lnTo>
                    <a:pt x="30" y="363"/>
                  </a:lnTo>
                  <a:lnTo>
                    <a:pt x="28" y="367"/>
                  </a:lnTo>
                  <a:lnTo>
                    <a:pt x="24" y="369"/>
                  </a:lnTo>
                  <a:lnTo>
                    <a:pt x="22" y="373"/>
                  </a:lnTo>
                  <a:lnTo>
                    <a:pt x="22" y="375"/>
                  </a:lnTo>
                  <a:lnTo>
                    <a:pt x="24" y="377"/>
                  </a:lnTo>
                  <a:lnTo>
                    <a:pt x="22" y="382"/>
                  </a:lnTo>
                  <a:lnTo>
                    <a:pt x="19" y="384"/>
                  </a:lnTo>
                  <a:lnTo>
                    <a:pt x="19" y="388"/>
                  </a:lnTo>
                  <a:lnTo>
                    <a:pt x="19" y="394"/>
                  </a:lnTo>
                  <a:lnTo>
                    <a:pt x="17" y="396"/>
                  </a:lnTo>
                  <a:lnTo>
                    <a:pt x="17" y="401"/>
                  </a:lnTo>
                  <a:lnTo>
                    <a:pt x="17" y="403"/>
                  </a:lnTo>
                  <a:lnTo>
                    <a:pt x="17" y="407"/>
                  </a:lnTo>
                  <a:lnTo>
                    <a:pt x="13" y="409"/>
                  </a:lnTo>
                  <a:lnTo>
                    <a:pt x="15" y="411"/>
                  </a:lnTo>
                  <a:lnTo>
                    <a:pt x="15" y="415"/>
                  </a:lnTo>
                  <a:lnTo>
                    <a:pt x="13" y="417"/>
                  </a:lnTo>
                  <a:lnTo>
                    <a:pt x="13" y="424"/>
                  </a:lnTo>
                  <a:lnTo>
                    <a:pt x="13" y="426"/>
                  </a:lnTo>
                  <a:lnTo>
                    <a:pt x="11" y="428"/>
                  </a:lnTo>
                  <a:lnTo>
                    <a:pt x="11" y="432"/>
                  </a:lnTo>
                  <a:lnTo>
                    <a:pt x="9" y="434"/>
                  </a:lnTo>
                  <a:lnTo>
                    <a:pt x="9" y="439"/>
                  </a:lnTo>
                  <a:lnTo>
                    <a:pt x="9" y="441"/>
                  </a:lnTo>
                  <a:lnTo>
                    <a:pt x="9" y="445"/>
                  </a:lnTo>
                  <a:lnTo>
                    <a:pt x="7" y="449"/>
                  </a:lnTo>
                  <a:lnTo>
                    <a:pt x="5" y="449"/>
                  </a:lnTo>
                  <a:lnTo>
                    <a:pt x="3" y="447"/>
                  </a:lnTo>
                  <a:lnTo>
                    <a:pt x="0" y="447"/>
                  </a:lnTo>
                  <a:lnTo>
                    <a:pt x="0" y="449"/>
                  </a:lnTo>
                  <a:lnTo>
                    <a:pt x="0" y="453"/>
                  </a:lnTo>
                  <a:lnTo>
                    <a:pt x="0" y="460"/>
                  </a:lnTo>
                  <a:lnTo>
                    <a:pt x="3" y="464"/>
                  </a:lnTo>
                  <a:lnTo>
                    <a:pt x="7" y="468"/>
                  </a:lnTo>
                  <a:lnTo>
                    <a:pt x="9" y="472"/>
                  </a:lnTo>
                  <a:lnTo>
                    <a:pt x="7" y="476"/>
                  </a:lnTo>
                  <a:lnTo>
                    <a:pt x="13" y="487"/>
                  </a:lnTo>
                  <a:lnTo>
                    <a:pt x="15" y="491"/>
                  </a:lnTo>
                  <a:lnTo>
                    <a:pt x="17" y="493"/>
                  </a:lnTo>
                  <a:lnTo>
                    <a:pt x="17" y="500"/>
                  </a:lnTo>
                  <a:lnTo>
                    <a:pt x="15" y="508"/>
                  </a:lnTo>
                  <a:lnTo>
                    <a:pt x="13" y="510"/>
                  </a:lnTo>
                  <a:lnTo>
                    <a:pt x="15" y="512"/>
                  </a:lnTo>
                  <a:lnTo>
                    <a:pt x="13" y="514"/>
                  </a:lnTo>
                  <a:lnTo>
                    <a:pt x="13" y="514"/>
                  </a:lnTo>
                  <a:lnTo>
                    <a:pt x="11" y="514"/>
                  </a:lnTo>
                  <a:lnTo>
                    <a:pt x="9" y="519"/>
                  </a:lnTo>
                  <a:lnTo>
                    <a:pt x="9" y="521"/>
                  </a:lnTo>
                  <a:lnTo>
                    <a:pt x="13" y="523"/>
                  </a:lnTo>
                  <a:lnTo>
                    <a:pt x="11" y="531"/>
                  </a:lnTo>
                  <a:lnTo>
                    <a:pt x="11" y="535"/>
                  </a:lnTo>
                  <a:lnTo>
                    <a:pt x="9" y="538"/>
                  </a:lnTo>
                  <a:lnTo>
                    <a:pt x="11" y="540"/>
                  </a:lnTo>
                  <a:lnTo>
                    <a:pt x="11" y="542"/>
                  </a:lnTo>
                  <a:lnTo>
                    <a:pt x="9" y="544"/>
                  </a:lnTo>
                  <a:lnTo>
                    <a:pt x="11" y="546"/>
                  </a:lnTo>
                  <a:lnTo>
                    <a:pt x="17" y="554"/>
                  </a:lnTo>
                  <a:lnTo>
                    <a:pt x="19" y="557"/>
                  </a:lnTo>
                  <a:lnTo>
                    <a:pt x="19" y="561"/>
                  </a:lnTo>
                  <a:lnTo>
                    <a:pt x="26" y="563"/>
                  </a:lnTo>
                  <a:lnTo>
                    <a:pt x="32" y="561"/>
                  </a:lnTo>
                  <a:lnTo>
                    <a:pt x="32" y="557"/>
                  </a:lnTo>
                  <a:lnTo>
                    <a:pt x="32" y="554"/>
                  </a:lnTo>
                  <a:lnTo>
                    <a:pt x="36" y="554"/>
                  </a:lnTo>
                  <a:lnTo>
                    <a:pt x="38" y="559"/>
                  </a:lnTo>
                  <a:lnTo>
                    <a:pt x="41" y="557"/>
                  </a:lnTo>
                  <a:lnTo>
                    <a:pt x="43" y="557"/>
                  </a:lnTo>
                  <a:lnTo>
                    <a:pt x="41" y="561"/>
                  </a:lnTo>
                  <a:lnTo>
                    <a:pt x="36" y="565"/>
                  </a:lnTo>
                  <a:lnTo>
                    <a:pt x="36" y="567"/>
                  </a:lnTo>
                  <a:lnTo>
                    <a:pt x="41" y="567"/>
                  </a:lnTo>
                  <a:lnTo>
                    <a:pt x="43" y="567"/>
                  </a:lnTo>
                  <a:lnTo>
                    <a:pt x="43" y="569"/>
                  </a:lnTo>
                  <a:lnTo>
                    <a:pt x="43" y="576"/>
                  </a:lnTo>
                  <a:lnTo>
                    <a:pt x="45" y="580"/>
                  </a:lnTo>
                  <a:lnTo>
                    <a:pt x="45" y="580"/>
                  </a:lnTo>
                  <a:lnTo>
                    <a:pt x="43" y="578"/>
                  </a:lnTo>
                  <a:lnTo>
                    <a:pt x="41" y="573"/>
                  </a:lnTo>
                  <a:lnTo>
                    <a:pt x="38" y="573"/>
                  </a:lnTo>
                  <a:lnTo>
                    <a:pt x="38" y="576"/>
                  </a:lnTo>
                  <a:lnTo>
                    <a:pt x="38" y="578"/>
                  </a:lnTo>
                  <a:lnTo>
                    <a:pt x="41" y="580"/>
                  </a:lnTo>
                  <a:lnTo>
                    <a:pt x="43" y="582"/>
                  </a:lnTo>
                  <a:lnTo>
                    <a:pt x="41" y="584"/>
                  </a:lnTo>
                  <a:lnTo>
                    <a:pt x="38" y="584"/>
                  </a:lnTo>
                  <a:lnTo>
                    <a:pt x="38" y="590"/>
                  </a:lnTo>
                  <a:lnTo>
                    <a:pt x="41" y="592"/>
                  </a:lnTo>
                  <a:lnTo>
                    <a:pt x="38" y="597"/>
                  </a:lnTo>
                  <a:lnTo>
                    <a:pt x="38" y="599"/>
                  </a:lnTo>
                  <a:lnTo>
                    <a:pt x="41" y="601"/>
                  </a:lnTo>
                  <a:lnTo>
                    <a:pt x="36" y="603"/>
                  </a:lnTo>
                  <a:lnTo>
                    <a:pt x="36" y="605"/>
                  </a:lnTo>
                  <a:lnTo>
                    <a:pt x="41" y="609"/>
                  </a:lnTo>
                  <a:lnTo>
                    <a:pt x="41" y="611"/>
                  </a:lnTo>
                  <a:lnTo>
                    <a:pt x="38" y="616"/>
                  </a:lnTo>
                  <a:lnTo>
                    <a:pt x="36" y="620"/>
                  </a:lnTo>
                  <a:lnTo>
                    <a:pt x="36" y="622"/>
                  </a:lnTo>
                  <a:lnTo>
                    <a:pt x="38" y="624"/>
                  </a:lnTo>
                  <a:lnTo>
                    <a:pt x="43" y="624"/>
                  </a:lnTo>
                  <a:lnTo>
                    <a:pt x="45" y="626"/>
                  </a:lnTo>
                  <a:lnTo>
                    <a:pt x="45" y="630"/>
                  </a:lnTo>
                  <a:lnTo>
                    <a:pt x="49" y="630"/>
                  </a:lnTo>
                  <a:lnTo>
                    <a:pt x="51" y="632"/>
                  </a:lnTo>
                  <a:lnTo>
                    <a:pt x="49" y="639"/>
                  </a:lnTo>
                  <a:lnTo>
                    <a:pt x="47" y="643"/>
                  </a:lnTo>
                  <a:lnTo>
                    <a:pt x="43" y="647"/>
                  </a:lnTo>
                  <a:lnTo>
                    <a:pt x="41" y="647"/>
                  </a:lnTo>
                  <a:lnTo>
                    <a:pt x="38" y="649"/>
                  </a:lnTo>
                  <a:lnTo>
                    <a:pt x="41" y="653"/>
                  </a:lnTo>
                  <a:lnTo>
                    <a:pt x="38" y="656"/>
                  </a:lnTo>
                  <a:lnTo>
                    <a:pt x="38" y="660"/>
                  </a:lnTo>
                  <a:lnTo>
                    <a:pt x="41" y="660"/>
                  </a:lnTo>
                  <a:lnTo>
                    <a:pt x="38" y="664"/>
                  </a:lnTo>
                  <a:lnTo>
                    <a:pt x="36" y="670"/>
                  </a:lnTo>
                  <a:lnTo>
                    <a:pt x="36" y="675"/>
                  </a:lnTo>
                  <a:lnTo>
                    <a:pt x="38" y="675"/>
                  </a:lnTo>
                  <a:lnTo>
                    <a:pt x="36" y="677"/>
                  </a:lnTo>
                  <a:lnTo>
                    <a:pt x="36" y="685"/>
                  </a:lnTo>
                  <a:lnTo>
                    <a:pt x="34" y="685"/>
                  </a:lnTo>
                  <a:lnTo>
                    <a:pt x="34" y="689"/>
                  </a:lnTo>
                  <a:lnTo>
                    <a:pt x="32" y="687"/>
                  </a:lnTo>
                  <a:lnTo>
                    <a:pt x="34" y="685"/>
                  </a:lnTo>
                  <a:lnTo>
                    <a:pt x="34" y="679"/>
                  </a:lnTo>
                  <a:lnTo>
                    <a:pt x="34" y="677"/>
                  </a:lnTo>
                  <a:lnTo>
                    <a:pt x="34" y="675"/>
                  </a:lnTo>
                  <a:lnTo>
                    <a:pt x="32" y="675"/>
                  </a:lnTo>
                  <a:lnTo>
                    <a:pt x="28" y="675"/>
                  </a:lnTo>
                  <a:lnTo>
                    <a:pt x="24" y="679"/>
                  </a:lnTo>
                  <a:lnTo>
                    <a:pt x="22" y="677"/>
                  </a:lnTo>
                  <a:lnTo>
                    <a:pt x="22" y="677"/>
                  </a:lnTo>
                  <a:lnTo>
                    <a:pt x="26" y="675"/>
                  </a:lnTo>
                  <a:lnTo>
                    <a:pt x="28" y="672"/>
                  </a:lnTo>
                  <a:lnTo>
                    <a:pt x="28" y="668"/>
                  </a:lnTo>
                  <a:lnTo>
                    <a:pt x="26" y="666"/>
                  </a:lnTo>
                  <a:lnTo>
                    <a:pt x="22" y="668"/>
                  </a:lnTo>
                  <a:lnTo>
                    <a:pt x="15" y="668"/>
                  </a:lnTo>
                  <a:lnTo>
                    <a:pt x="13" y="668"/>
                  </a:lnTo>
                  <a:lnTo>
                    <a:pt x="11" y="668"/>
                  </a:lnTo>
                  <a:lnTo>
                    <a:pt x="11" y="670"/>
                  </a:lnTo>
                  <a:lnTo>
                    <a:pt x="13" y="675"/>
                  </a:lnTo>
                  <a:lnTo>
                    <a:pt x="13" y="675"/>
                  </a:lnTo>
                  <a:lnTo>
                    <a:pt x="15" y="679"/>
                  </a:lnTo>
                  <a:lnTo>
                    <a:pt x="11" y="679"/>
                  </a:lnTo>
                  <a:lnTo>
                    <a:pt x="11" y="683"/>
                  </a:lnTo>
                  <a:lnTo>
                    <a:pt x="9" y="683"/>
                  </a:lnTo>
                  <a:lnTo>
                    <a:pt x="7" y="687"/>
                  </a:lnTo>
                  <a:lnTo>
                    <a:pt x="0" y="689"/>
                  </a:lnTo>
                  <a:lnTo>
                    <a:pt x="0" y="694"/>
                  </a:lnTo>
                  <a:lnTo>
                    <a:pt x="7" y="700"/>
                  </a:lnTo>
                  <a:lnTo>
                    <a:pt x="9" y="700"/>
                  </a:lnTo>
                  <a:lnTo>
                    <a:pt x="11" y="698"/>
                  </a:lnTo>
                  <a:lnTo>
                    <a:pt x="11" y="696"/>
                  </a:lnTo>
                  <a:lnTo>
                    <a:pt x="7" y="694"/>
                  </a:lnTo>
                  <a:lnTo>
                    <a:pt x="7" y="691"/>
                  </a:lnTo>
                  <a:lnTo>
                    <a:pt x="9" y="689"/>
                  </a:lnTo>
                  <a:lnTo>
                    <a:pt x="13" y="687"/>
                  </a:lnTo>
                  <a:lnTo>
                    <a:pt x="15" y="687"/>
                  </a:lnTo>
                  <a:lnTo>
                    <a:pt x="15" y="691"/>
                  </a:lnTo>
                  <a:lnTo>
                    <a:pt x="19" y="694"/>
                  </a:lnTo>
                  <a:lnTo>
                    <a:pt x="24" y="694"/>
                  </a:lnTo>
                  <a:lnTo>
                    <a:pt x="26" y="691"/>
                  </a:lnTo>
                  <a:lnTo>
                    <a:pt x="28" y="694"/>
                  </a:lnTo>
                  <a:lnTo>
                    <a:pt x="30" y="696"/>
                  </a:lnTo>
                  <a:lnTo>
                    <a:pt x="34" y="698"/>
                  </a:lnTo>
                  <a:lnTo>
                    <a:pt x="36" y="700"/>
                  </a:lnTo>
                  <a:lnTo>
                    <a:pt x="34" y="700"/>
                  </a:lnTo>
                  <a:lnTo>
                    <a:pt x="34" y="702"/>
                  </a:lnTo>
                  <a:lnTo>
                    <a:pt x="36" y="704"/>
                  </a:lnTo>
                  <a:lnTo>
                    <a:pt x="34" y="706"/>
                  </a:lnTo>
                  <a:lnTo>
                    <a:pt x="32" y="708"/>
                  </a:lnTo>
                  <a:lnTo>
                    <a:pt x="32" y="710"/>
                  </a:lnTo>
                  <a:lnTo>
                    <a:pt x="36" y="715"/>
                  </a:lnTo>
                  <a:lnTo>
                    <a:pt x="36" y="715"/>
                  </a:lnTo>
                  <a:lnTo>
                    <a:pt x="32" y="713"/>
                  </a:lnTo>
                  <a:lnTo>
                    <a:pt x="32" y="710"/>
                  </a:lnTo>
                  <a:lnTo>
                    <a:pt x="30" y="713"/>
                  </a:lnTo>
                  <a:lnTo>
                    <a:pt x="28" y="715"/>
                  </a:lnTo>
                  <a:lnTo>
                    <a:pt x="32" y="717"/>
                  </a:lnTo>
                  <a:lnTo>
                    <a:pt x="32" y="721"/>
                  </a:lnTo>
                  <a:lnTo>
                    <a:pt x="38" y="721"/>
                  </a:lnTo>
                  <a:lnTo>
                    <a:pt x="45" y="719"/>
                  </a:lnTo>
                  <a:lnTo>
                    <a:pt x="47" y="721"/>
                  </a:lnTo>
                  <a:lnTo>
                    <a:pt x="49" y="721"/>
                  </a:lnTo>
                  <a:lnTo>
                    <a:pt x="51" y="719"/>
                  </a:lnTo>
                  <a:lnTo>
                    <a:pt x="49" y="721"/>
                  </a:lnTo>
                  <a:lnTo>
                    <a:pt x="51" y="723"/>
                  </a:lnTo>
                  <a:lnTo>
                    <a:pt x="49" y="723"/>
                  </a:lnTo>
                  <a:lnTo>
                    <a:pt x="45" y="723"/>
                  </a:lnTo>
                  <a:lnTo>
                    <a:pt x="45" y="725"/>
                  </a:lnTo>
                  <a:lnTo>
                    <a:pt x="43" y="723"/>
                  </a:lnTo>
                  <a:lnTo>
                    <a:pt x="36" y="725"/>
                  </a:lnTo>
                  <a:lnTo>
                    <a:pt x="34" y="727"/>
                  </a:lnTo>
                  <a:lnTo>
                    <a:pt x="34" y="729"/>
                  </a:lnTo>
                  <a:lnTo>
                    <a:pt x="38" y="731"/>
                  </a:lnTo>
                  <a:lnTo>
                    <a:pt x="41" y="736"/>
                  </a:lnTo>
                  <a:lnTo>
                    <a:pt x="43" y="736"/>
                  </a:lnTo>
                  <a:lnTo>
                    <a:pt x="47" y="736"/>
                  </a:lnTo>
                  <a:lnTo>
                    <a:pt x="45" y="738"/>
                  </a:lnTo>
                  <a:lnTo>
                    <a:pt x="43" y="740"/>
                  </a:lnTo>
                  <a:lnTo>
                    <a:pt x="43" y="742"/>
                  </a:lnTo>
                  <a:lnTo>
                    <a:pt x="43" y="744"/>
                  </a:lnTo>
                  <a:lnTo>
                    <a:pt x="43" y="746"/>
                  </a:lnTo>
                  <a:lnTo>
                    <a:pt x="41" y="746"/>
                  </a:lnTo>
                  <a:lnTo>
                    <a:pt x="41" y="748"/>
                  </a:lnTo>
                  <a:lnTo>
                    <a:pt x="43" y="759"/>
                  </a:lnTo>
                  <a:lnTo>
                    <a:pt x="45" y="761"/>
                  </a:lnTo>
                  <a:lnTo>
                    <a:pt x="45" y="765"/>
                  </a:lnTo>
                  <a:lnTo>
                    <a:pt x="47" y="769"/>
                  </a:lnTo>
                  <a:lnTo>
                    <a:pt x="49" y="769"/>
                  </a:lnTo>
                  <a:lnTo>
                    <a:pt x="49" y="763"/>
                  </a:lnTo>
                  <a:lnTo>
                    <a:pt x="51" y="757"/>
                  </a:lnTo>
                  <a:lnTo>
                    <a:pt x="53" y="755"/>
                  </a:lnTo>
                  <a:lnTo>
                    <a:pt x="55" y="757"/>
                  </a:lnTo>
                  <a:lnTo>
                    <a:pt x="53" y="757"/>
                  </a:lnTo>
                  <a:lnTo>
                    <a:pt x="51" y="765"/>
                  </a:lnTo>
                  <a:lnTo>
                    <a:pt x="51" y="767"/>
                  </a:lnTo>
                  <a:lnTo>
                    <a:pt x="55" y="769"/>
                  </a:lnTo>
                  <a:lnTo>
                    <a:pt x="57" y="769"/>
                  </a:lnTo>
                  <a:lnTo>
                    <a:pt x="55" y="769"/>
                  </a:lnTo>
                  <a:lnTo>
                    <a:pt x="51" y="772"/>
                  </a:lnTo>
                  <a:lnTo>
                    <a:pt x="49" y="774"/>
                  </a:lnTo>
                  <a:lnTo>
                    <a:pt x="49" y="776"/>
                  </a:lnTo>
                  <a:lnTo>
                    <a:pt x="47" y="780"/>
                  </a:lnTo>
                  <a:lnTo>
                    <a:pt x="47" y="782"/>
                  </a:lnTo>
                  <a:lnTo>
                    <a:pt x="45" y="784"/>
                  </a:lnTo>
                  <a:lnTo>
                    <a:pt x="45" y="788"/>
                  </a:lnTo>
                  <a:lnTo>
                    <a:pt x="45" y="790"/>
                  </a:lnTo>
                  <a:lnTo>
                    <a:pt x="49" y="795"/>
                  </a:lnTo>
                  <a:lnTo>
                    <a:pt x="57" y="797"/>
                  </a:lnTo>
                  <a:lnTo>
                    <a:pt x="59" y="799"/>
                  </a:lnTo>
                  <a:lnTo>
                    <a:pt x="59" y="801"/>
                  </a:lnTo>
                  <a:lnTo>
                    <a:pt x="57" y="801"/>
                  </a:lnTo>
                  <a:lnTo>
                    <a:pt x="59" y="803"/>
                  </a:lnTo>
                  <a:lnTo>
                    <a:pt x="62" y="805"/>
                  </a:lnTo>
                  <a:lnTo>
                    <a:pt x="64" y="803"/>
                  </a:lnTo>
                  <a:lnTo>
                    <a:pt x="64" y="805"/>
                  </a:lnTo>
                  <a:lnTo>
                    <a:pt x="64" y="807"/>
                  </a:lnTo>
                  <a:lnTo>
                    <a:pt x="59" y="809"/>
                  </a:lnTo>
                  <a:lnTo>
                    <a:pt x="57" y="812"/>
                  </a:lnTo>
                  <a:lnTo>
                    <a:pt x="59" y="814"/>
                  </a:lnTo>
                  <a:lnTo>
                    <a:pt x="62" y="814"/>
                  </a:lnTo>
                  <a:lnTo>
                    <a:pt x="62" y="816"/>
                  </a:lnTo>
                  <a:lnTo>
                    <a:pt x="66" y="820"/>
                  </a:lnTo>
                  <a:lnTo>
                    <a:pt x="68" y="820"/>
                  </a:lnTo>
                  <a:lnTo>
                    <a:pt x="70" y="818"/>
                  </a:lnTo>
                  <a:lnTo>
                    <a:pt x="70" y="820"/>
                  </a:lnTo>
                  <a:lnTo>
                    <a:pt x="70" y="824"/>
                  </a:lnTo>
                  <a:lnTo>
                    <a:pt x="68" y="824"/>
                  </a:lnTo>
                  <a:lnTo>
                    <a:pt x="66" y="824"/>
                  </a:lnTo>
                  <a:lnTo>
                    <a:pt x="64" y="824"/>
                  </a:lnTo>
                  <a:lnTo>
                    <a:pt x="64" y="826"/>
                  </a:lnTo>
                  <a:lnTo>
                    <a:pt x="68" y="831"/>
                  </a:lnTo>
                  <a:lnTo>
                    <a:pt x="68" y="831"/>
                  </a:lnTo>
                  <a:lnTo>
                    <a:pt x="70" y="835"/>
                  </a:lnTo>
                  <a:lnTo>
                    <a:pt x="72" y="837"/>
                  </a:lnTo>
                  <a:lnTo>
                    <a:pt x="74" y="841"/>
                  </a:lnTo>
                  <a:lnTo>
                    <a:pt x="78" y="839"/>
                  </a:lnTo>
                  <a:lnTo>
                    <a:pt x="76" y="835"/>
                  </a:lnTo>
                  <a:lnTo>
                    <a:pt x="76" y="833"/>
                  </a:lnTo>
                  <a:lnTo>
                    <a:pt x="76" y="828"/>
                  </a:lnTo>
                  <a:lnTo>
                    <a:pt x="78" y="833"/>
                  </a:lnTo>
                  <a:lnTo>
                    <a:pt x="81" y="835"/>
                  </a:lnTo>
                  <a:lnTo>
                    <a:pt x="83" y="839"/>
                  </a:lnTo>
                  <a:lnTo>
                    <a:pt x="83" y="835"/>
                  </a:lnTo>
                  <a:lnTo>
                    <a:pt x="87" y="833"/>
                  </a:lnTo>
                  <a:lnTo>
                    <a:pt x="85" y="828"/>
                  </a:lnTo>
                  <a:lnTo>
                    <a:pt x="83" y="828"/>
                  </a:lnTo>
                  <a:lnTo>
                    <a:pt x="78" y="828"/>
                  </a:lnTo>
                  <a:lnTo>
                    <a:pt x="78" y="826"/>
                  </a:lnTo>
                  <a:lnTo>
                    <a:pt x="81" y="826"/>
                  </a:lnTo>
                  <a:lnTo>
                    <a:pt x="87" y="828"/>
                  </a:lnTo>
                  <a:lnTo>
                    <a:pt x="89" y="828"/>
                  </a:lnTo>
                  <a:lnTo>
                    <a:pt x="93" y="828"/>
                  </a:lnTo>
                  <a:lnTo>
                    <a:pt x="91" y="826"/>
                  </a:lnTo>
                  <a:lnTo>
                    <a:pt x="89" y="824"/>
                  </a:lnTo>
                  <a:lnTo>
                    <a:pt x="81" y="824"/>
                  </a:lnTo>
                  <a:lnTo>
                    <a:pt x="81" y="822"/>
                  </a:lnTo>
                  <a:lnTo>
                    <a:pt x="83" y="820"/>
                  </a:lnTo>
                  <a:lnTo>
                    <a:pt x="89" y="824"/>
                  </a:lnTo>
                  <a:lnTo>
                    <a:pt x="95" y="826"/>
                  </a:lnTo>
                  <a:lnTo>
                    <a:pt x="95" y="833"/>
                  </a:lnTo>
                  <a:lnTo>
                    <a:pt x="93" y="835"/>
                  </a:lnTo>
                  <a:lnTo>
                    <a:pt x="93" y="837"/>
                  </a:lnTo>
                  <a:lnTo>
                    <a:pt x="95" y="843"/>
                  </a:lnTo>
                  <a:lnTo>
                    <a:pt x="95" y="845"/>
                  </a:lnTo>
                  <a:lnTo>
                    <a:pt x="93" y="847"/>
                  </a:lnTo>
                  <a:lnTo>
                    <a:pt x="95" y="843"/>
                  </a:lnTo>
                  <a:lnTo>
                    <a:pt x="91" y="837"/>
                  </a:lnTo>
                  <a:lnTo>
                    <a:pt x="89" y="835"/>
                  </a:lnTo>
                  <a:lnTo>
                    <a:pt x="87" y="837"/>
                  </a:lnTo>
                  <a:lnTo>
                    <a:pt x="87" y="841"/>
                  </a:lnTo>
                  <a:lnTo>
                    <a:pt x="89" y="843"/>
                  </a:lnTo>
                  <a:lnTo>
                    <a:pt x="87" y="845"/>
                  </a:lnTo>
                  <a:lnTo>
                    <a:pt x="87" y="843"/>
                  </a:lnTo>
                  <a:lnTo>
                    <a:pt x="85" y="841"/>
                  </a:lnTo>
                  <a:lnTo>
                    <a:pt x="83" y="841"/>
                  </a:lnTo>
                  <a:lnTo>
                    <a:pt x="81" y="843"/>
                  </a:lnTo>
                  <a:lnTo>
                    <a:pt x="76" y="843"/>
                  </a:lnTo>
                  <a:lnTo>
                    <a:pt x="72" y="845"/>
                  </a:lnTo>
                  <a:lnTo>
                    <a:pt x="74" y="847"/>
                  </a:lnTo>
                  <a:lnTo>
                    <a:pt x="76" y="852"/>
                  </a:lnTo>
                  <a:lnTo>
                    <a:pt x="76" y="854"/>
                  </a:lnTo>
                  <a:lnTo>
                    <a:pt x="78" y="858"/>
                  </a:lnTo>
                  <a:lnTo>
                    <a:pt x="76" y="860"/>
                  </a:lnTo>
                  <a:lnTo>
                    <a:pt x="76" y="860"/>
                  </a:lnTo>
                  <a:lnTo>
                    <a:pt x="81" y="860"/>
                  </a:lnTo>
                  <a:lnTo>
                    <a:pt x="81" y="858"/>
                  </a:lnTo>
                  <a:lnTo>
                    <a:pt x="83" y="858"/>
                  </a:lnTo>
                  <a:lnTo>
                    <a:pt x="87" y="860"/>
                  </a:lnTo>
                  <a:lnTo>
                    <a:pt x="87" y="862"/>
                  </a:lnTo>
                  <a:lnTo>
                    <a:pt x="83" y="862"/>
                  </a:lnTo>
                  <a:lnTo>
                    <a:pt x="81" y="864"/>
                  </a:lnTo>
                  <a:lnTo>
                    <a:pt x="81" y="866"/>
                  </a:lnTo>
                  <a:lnTo>
                    <a:pt x="87" y="866"/>
                  </a:lnTo>
                  <a:lnTo>
                    <a:pt x="91" y="871"/>
                  </a:lnTo>
                  <a:lnTo>
                    <a:pt x="93" y="868"/>
                  </a:lnTo>
                  <a:lnTo>
                    <a:pt x="95" y="866"/>
                  </a:lnTo>
                  <a:lnTo>
                    <a:pt x="93" y="862"/>
                  </a:lnTo>
                  <a:lnTo>
                    <a:pt x="95" y="860"/>
                  </a:lnTo>
                  <a:lnTo>
                    <a:pt x="93" y="856"/>
                  </a:lnTo>
                  <a:lnTo>
                    <a:pt x="91" y="858"/>
                  </a:lnTo>
                  <a:lnTo>
                    <a:pt x="89" y="858"/>
                  </a:lnTo>
                  <a:lnTo>
                    <a:pt x="91" y="856"/>
                  </a:lnTo>
                  <a:lnTo>
                    <a:pt x="93" y="854"/>
                  </a:lnTo>
                  <a:lnTo>
                    <a:pt x="93" y="852"/>
                  </a:lnTo>
                  <a:lnTo>
                    <a:pt x="93" y="852"/>
                  </a:lnTo>
                  <a:lnTo>
                    <a:pt x="97" y="854"/>
                  </a:lnTo>
                  <a:lnTo>
                    <a:pt x="100" y="852"/>
                  </a:lnTo>
                  <a:lnTo>
                    <a:pt x="102" y="854"/>
                  </a:lnTo>
                  <a:lnTo>
                    <a:pt x="104" y="854"/>
                  </a:lnTo>
                  <a:lnTo>
                    <a:pt x="104" y="854"/>
                  </a:lnTo>
                  <a:lnTo>
                    <a:pt x="108" y="852"/>
                  </a:lnTo>
                  <a:lnTo>
                    <a:pt x="112" y="854"/>
                  </a:lnTo>
                  <a:lnTo>
                    <a:pt x="114" y="852"/>
                  </a:lnTo>
                  <a:lnTo>
                    <a:pt x="119" y="854"/>
                  </a:lnTo>
                  <a:lnTo>
                    <a:pt x="119" y="854"/>
                  </a:lnTo>
                  <a:lnTo>
                    <a:pt x="116" y="856"/>
                  </a:lnTo>
                  <a:lnTo>
                    <a:pt x="114" y="858"/>
                  </a:lnTo>
                  <a:lnTo>
                    <a:pt x="112" y="858"/>
                  </a:lnTo>
                  <a:lnTo>
                    <a:pt x="110" y="856"/>
                  </a:lnTo>
                  <a:lnTo>
                    <a:pt x="108" y="856"/>
                  </a:lnTo>
                  <a:lnTo>
                    <a:pt x="102" y="862"/>
                  </a:lnTo>
                  <a:lnTo>
                    <a:pt x="100" y="862"/>
                  </a:lnTo>
                  <a:lnTo>
                    <a:pt x="97" y="862"/>
                  </a:lnTo>
                  <a:lnTo>
                    <a:pt x="95" y="864"/>
                  </a:lnTo>
                  <a:lnTo>
                    <a:pt x="97" y="866"/>
                  </a:lnTo>
                  <a:lnTo>
                    <a:pt x="95" y="868"/>
                  </a:lnTo>
                  <a:lnTo>
                    <a:pt x="93" y="871"/>
                  </a:lnTo>
                  <a:lnTo>
                    <a:pt x="93" y="873"/>
                  </a:lnTo>
                  <a:lnTo>
                    <a:pt x="95" y="873"/>
                  </a:lnTo>
                  <a:lnTo>
                    <a:pt x="95" y="875"/>
                  </a:lnTo>
                  <a:lnTo>
                    <a:pt x="95" y="877"/>
                  </a:lnTo>
                  <a:lnTo>
                    <a:pt x="100" y="879"/>
                  </a:lnTo>
                  <a:lnTo>
                    <a:pt x="104" y="881"/>
                  </a:lnTo>
                  <a:lnTo>
                    <a:pt x="106" y="881"/>
                  </a:lnTo>
                  <a:lnTo>
                    <a:pt x="106" y="881"/>
                  </a:lnTo>
                  <a:lnTo>
                    <a:pt x="106" y="877"/>
                  </a:lnTo>
                  <a:lnTo>
                    <a:pt x="108" y="875"/>
                  </a:lnTo>
                  <a:lnTo>
                    <a:pt x="110" y="873"/>
                  </a:lnTo>
                  <a:lnTo>
                    <a:pt x="110" y="873"/>
                  </a:lnTo>
                  <a:lnTo>
                    <a:pt x="108" y="868"/>
                  </a:lnTo>
                  <a:lnTo>
                    <a:pt x="112" y="868"/>
                  </a:lnTo>
                  <a:lnTo>
                    <a:pt x="116" y="864"/>
                  </a:lnTo>
                  <a:lnTo>
                    <a:pt x="121" y="860"/>
                  </a:lnTo>
                  <a:lnTo>
                    <a:pt x="123" y="858"/>
                  </a:lnTo>
                  <a:lnTo>
                    <a:pt x="123" y="860"/>
                  </a:lnTo>
                  <a:lnTo>
                    <a:pt x="125" y="860"/>
                  </a:lnTo>
                  <a:lnTo>
                    <a:pt x="127" y="860"/>
                  </a:lnTo>
                  <a:lnTo>
                    <a:pt x="129" y="862"/>
                  </a:lnTo>
                  <a:lnTo>
                    <a:pt x="125" y="862"/>
                  </a:lnTo>
                  <a:lnTo>
                    <a:pt x="123" y="866"/>
                  </a:lnTo>
                  <a:lnTo>
                    <a:pt x="123" y="868"/>
                  </a:lnTo>
                  <a:lnTo>
                    <a:pt x="119" y="873"/>
                  </a:lnTo>
                  <a:lnTo>
                    <a:pt x="119" y="877"/>
                  </a:lnTo>
                  <a:lnTo>
                    <a:pt x="121" y="879"/>
                  </a:lnTo>
                  <a:lnTo>
                    <a:pt x="119" y="881"/>
                  </a:lnTo>
                  <a:lnTo>
                    <a:pt x="116" y="883"/>
                  </a:lnTo>
                  <a:lnTo>
                    <a:pt x="116" y="881"/>
                  </a:lnTo>
                  <a:lnTo>
                    <a:pt x="116" y="879"/>
                  </a:lnTo>
                  <a:lnTo>
                    <a:pt x="116" y="875"/>
                  </a:lnTo>
                  <a:lnTo>
                    <a:pt x="116" y="873"/>
                  </a:lnTo>
                  <a:lnTo>
                    <a:pt x="114" y="875"/>
                  </a:lnTo>
                  <a:lnTo>
                    <a:pt x="114" y="877"/>
                  </a:lnTo>
                  <a:lnTo>
                    <a:pt x="112" y="877"/>
                  </a:lnTo>
                  <a:lnTo>
                    <a:pt x="110" y="877"/>
                  </a:lnTo>
                  <a:lnTo>
                    <a:pt x="108" y="879"/>
                  </a:lnTo>
                  <a:lnTo>
                    <a:pt x="110" y="883"/>
                  </a:lnTo>
                  <a:lnTo>
                    <a:pt x="116" y="890"/>
                  </a:lnTo>
                  <a:lnTo>
                    <a:pt x="123" y="890"/>
                  </a:lnTo>
                  <a:lnTo>
                    <a:pt x="127" y="892"/>
                  </a:lnTo>
                  <a:lnTo>
                    <a:pt x="129" y="892"/>
                  </a:lnTo>
                  <a:lnTo>
                    <a:pt x="131" y="894"/>
                  </a:lnTo>
                  <a:lnTo>
                    <a:pt x="133" y="892"/>
                  </a:lnTo>
                  <a:lnTo>
                    <a:pt x="135" y="887"/>
                  </a:lnTo>
                  <a:lnTo>
                    <a:pt x="133" y="881"/>
                  </a:lnTo>
                  <a:lnTo>
                    <a:pt x="133" y="877"/>
                  </a:lnTo>
                  <a:lnTo>
                    <a:pt x="133" y="875"/>
                  </a:lnTo>
                  <a:lnTo>
                    <a:pt x="135" y="871"/>
                  </a:lnTo>
                  <a:lnTo>
                    <a:pt x="135" y="864"/>
                  </a:lnTo>
                  <a:lnTo>
                    <a:pt x="133" y="860"/>
                  </a:lnTo>
                  <a:lnTo>
                    <a:pt x="133" y="858"/>
                  </a:lnTo>
                  <a:lnTo>
                    <a:pt x="140" y="854"/>
                  </a:lnTo>
                  <a:lnTo>
                    <a:pt x="144" y="850"/>
                  </a:lnTo>
                  <a:lnTo>
                    <a:pt x="146" y="847"/>
                  </a:lnTo>
                  <a:lnTo>
                    <a:pt x="150" y="847"/>
                  </a:lnTo>
                  <a:lnTo>
                    <a:pt x="152" y="845"/>
                  </a:lnTo>
                  <a:lnTo>
                    <a:pt x="152" y="841"/>
                  </a:lnTo>
                  <a:lnTo>
                    <a:pt x="154" y="839"/>
                  </a:lnTo>
                  <a:lnTo>
                    <a:pt x="159" y="837"/>
                  </a:lnTo>
                  <a:lnTo>
                    <a:pt x="163" y="841"/>
                  </a:lnTo>
                  <a:lnTo>
                    <a:pt x="167" y="839"/>
                  </a:lnTo>
                  <a:lnTo>
                    <a:pt x="167" y="839"/>
                  </a:lnTo>
                  <a:lnTo>
                    <a:pt x="167" y="839"/>
                  </a:lnTo>
                  <a:close/>
                  <a:moveTo>
                    <a:pt x="207" y="946"/>
                  </a:moveTo>
                  <a:lnTo>
                    <a:pt x="209" y="946"/>
                  </a:lnTo>
                  <a:lnTo>
                    <a:pt x="211" y="944"/>
                  </a:lnTo>
                  <a:lnTo>
                    <a:pt x="209" y="944"/>
                  </a:lnTo>
                  <a:lnTo>
                    <a:pt x="209" y="944"/>
                  </a:lnTo>
                  <a:lnTo>
                    <a:pt x="207" y="946"/>
                  </a:lnTo>
                  <a:lnTo>
                    <a:pt x="207" y="946"/>
                  </a:lnTo>
                  <a:close/>
                  <a:moveTo>
                    <a:pt x="26" y="584"/>
                  </a:moveTo>
                  <a:lnTo>
                    <a:pt x="22" y="582"/>
                  </a:lnTo>
                  <a:lnTo>
                    <a:pt x="19" y="582"/>
                  </a:lnTo>
                  <a:lnTo>
                    <a:pt x="19" y="584"/>
                  </a:lnTo>
                  <a:lnTo>
                    <a:pt x="26" y="588"/>
                  </a:lnTo>
                  <a:lnTo>
                    <a:pt x="24" y="590"/>
                  </a:lnTo>
                  <a:lnTo>
                    <a:pt x="28" y="594"/>
                  </a:lnTo>
                  <a:lnTo>
                    <a:pt x="26" y="594"/>
                  </a:lnTo>
                  <a:lnTo>
                    <a:pt x="24" y="594"/>
                  </a:lnTo>
                  <a:lnTo>
                    <a:pt x="22" y="597"/>
                  </a:lnTo>
                  <a:lnTo>
                    <a:pt x="22" y="601"/>
                  </a:lnTo>
                  <a:lnTo>
                    <a:pt x="22" y="603"/>
                  </a:lnTo>
                  <a:lnTo>
                    <a:pt x="15" y="603"/>
                  </a:lnTo>
                  <a:lnTo>
                    <a:pt x="11" y="601"/>
                  </a:lnTo>
                  <a:lnTo>
                    <a:pt x="13" y="597"/>
                  </a:lnTo>
                  <a:lnTo>
                    <a:pt x="11" y="584"/>
                  </a:lnTo>
                  <a:lnTo>
                    <a:pt x="9" y="580"/>
                  </a:lnTo>
                  <a:lnTo>
                    <a:pt x="9" y="580"/>
                  </a:lnTo>
                  <a:lnTo>
                    <a:pt x="7" y="576"/>
                  </a:lnTo>
                  <a:lnTo>
                    <a:pt x="9" y="573"/>
                  </a:lnTo>
                  <a:lnTo>
                    <a:pt x="11" y="571"/>
                  </a:lnTo>
                  <a:lnTo>
                    <a:pt x="11" y="569"/>
                  </a:lnTo>
                  <a:lnTo>
                    <a:pt x="9" y="567"/>
                  </a:lnTo>
                  <a:lnTo>
                    <a:pt x="9" y="565"/>
                  </a:lnTo>
                  <a:lnTo>
                    <a:pt x="13" y="561"/>
                  </a:lnTo>
                  <a:lnTo>
                    <a:pt x="17" y="563"/>
                  </a:lnTo>
                  <a:lnTo>
                    <a:pt x="22" y="563"/>
                  </a:lnTo>
                  <a:lnTo>
                    <a:pt x="24" y="569"/>
                  </a:lnTo>
                  <a:lnTo>
                    <a:pt x="24" y="573"/>
                  </a:lnTo>
                  <a:lnTo>
                    <a:pt x="24" y="576"/>
                  </a:lnTo>
                  <a:lnTo>
                    <a:pt x="24" y="580"/>
                  </a:lnTo>
                  <a:lnTo>
                    <a:pt x="19" y="578"/>
                  </a:lnTo>
                  <a:lnTo>
                    <a:pt x="26" y="582"/>
                  </a:lnTo>
                  <a:lnTo>
                    <a:pt x="26" y="584"/>
                  </a:lnTo>
                  <a:lnTo>
                    <a:pt x="26" y="584"/>
                  </a:lnTo>
                  <a:lnTo>
                    <a:pt x="26" y="584"/>
                  </a:lnTo>
                  <a:close/>
                  <a:moveTo>
                    <a:pt x="28" y="573"/>
                  </a:moveTo>
                  <a:lnTo>
                    <a:pt x="32" y="573"/>
                  </a:lnTo>
                  <a:lnTo>
                    <a:pt x="34" y="576"/>
                  </a:lnTo>
                  <a:lnTo>
                    <a:pt x="32" y="578"/>
                  </a:lnTo>
                  <a:lnTo>
                    <a:pt x="28" y="573"/>
                  </a:lnTo>
                  <a:lnTo>
                    <a:pt x="28" y="573"/>
                  </a:lnTo>
                  <a:close/>
                  <a:moveTo>
                    <a:pt x="5" y="611"/>
                  </a:moveTo>
                  <a:lnTo>
                    <a:pt x="7" y="609"/>
                  </a:lnTo>
                  <a:lnTo>
                    <a:pt x="11" y="609"/>
                  </a:lnTo>
                  <a:lnTo>
                    <a:pt x="13" y="611"/>
                  </a:lnTo>
                  <a:lnTo>
                    <a:pt x="7" y="613"/>
                  </a:lnTo>
                  <a:lnTo>
                    <a:pt x="5" y="611"/>
                  </a:lnTo>
                  <a:lnTo>
                    <a:pt x="5" y="611"/>
                  </a:lnTo>
                  <a:close/>
                  <a:moveTo>
                    <a:pt x="32" y="616"/>
                  </a:moveTo>
                  <a:lnTo>
                    <a:pt x="36" y="613"/>
                  </a:lnTo>
                  <a:lnTo>
                    <a:pt x="36" y="616"/>
                  </a:lnTo>
                  <a:lnTo>
                    <a:pt x="34" y="618"/>
                  </a:lnTo>
                  <a:lnTo>
                    <a:pt x="32" y="616"/>
                  </a:lnTo>
                  <a:lnTo>
                    <a:pt x="32" y="616"/>
                  </a:lnTo>
                  <a:close/>
                  <a:moveTo>
                    <a:pt x="28" y="616"/>
                  </a:moveTo>
                  <a:lnTo>
                    <a:pt x="30" y="616"/>
                  </a:lnTo>
                  <a:lnTo>
                    <a:pt x="30" y="620"/>
                  </a:lnTo>
                  <a:lnTo>
                    <a:pt x="28" y="622"/>
                  </a:lnTo>
                  <a:lnTo>
                    <a:pt x="28" y="620"/>
                  </a:lnTo>
                  <a:lnTo>
                    <a:pt x="26" y="618"/>
                  </a:lnTo>
                  <a:lnTo>
                    <a:pt x="28" y="616"/>
                  </a:lnTo>
                  <a:lnTo>
                    <a:pt x="28" y="616"/>
                  </a:lnTo>
                  <a:close/>
                  <a:moveTo>
                    <a:pt x="17" y="616"/>
                  </a:moveTo>
                  <a:lnTo>
                    <a:pt x="19" y="613"/>
                  </a:lnTo>
                  <a:lnTo>
                    <a:pt x="24" y="613"/>
                  </a:lnTo>
                  <a:lnTo>
                    <a:pt x="19" y="618"/>
                  </a:lnTo>
                  <a:lnTo>
                    <a:pt x="17" y="616"/>
                  </a:lnTo>
                  <a:lnTo>
                    <a:pt x="17" y="616"/>
                  </a:lnTo>
                  <a:close/>
                  <a:moveTo>
                    <a:pt x="19" y="622"/>
                  </a:moveTo>
                  <a:lnTo>
                    <a:pt x="19" y="620"/>
                  </a:lnTo>
                  <a:lnTo>
                    <a:pt x="22" y="622"/>
                  </a:lnTo>
                  <a:lnTo>
                    <a:pt x="22" y="624"/>
                  </a:lnTo>
                  <a:lnTo>
                    <a:pt x="19" y="622"/>
                  </a:lnTo>
                  <a:lnTo>
                    <a:pt x="19" y="622"/>
                  </a:lnTo>
                  <a:close/>
                  <a:moveTo>
                    <a:pt x="15" y="626"/>
                  </a:moveTo>
                  <a:lnTo>
                    <a:pt x="15" y="624"/>
                  </a:lnTo>
                  <a:lnTo>
                    <a:pt x="19" y="624"/>
                  </a:lnTo>
                  <a:lnTo>
                    <a:pt x="22" y="626"/>
                  </a:lnTo>
                  <a:lnTo>
                    <a:pt x="19" y="628"/>
                  </a:lnTo>
                  <a:lnTo>
                    <a:pt x="17" y="630"/>
                  </a:lnTo>
                  <a:lnTo>
                    <a:pt x="15" y="628"/>
                  </a:lnTo>
                  <a:lnTo>
                    <a:pt x="15" y="626"/>
                  </a:lnTo>
                  <a:lnTo>
                    <a:pt x="15" y="626"/>
                  </a:lnTo>
                  <a:close/>
                  <a:moveTo>
                    <a:pt x="11" y="632"/>
                  </a:moveTo>
                  <a:lnTo>
                    <a:pt x="13" y="635"/>
                  </a:lnTo>
                  <a:lnTo>
                    <a:pt x="11" y="637"/>
                  </a:lnTo>
                  <a:lnTo>
                    <a:pt x="9" y="637"/>
                  </a:lnTo>
                  <a:lnTo>
                    <a:pt x="11" y="632"/>
                  </a:lnTo>
                  <a:lnTo>
                    <a:pt x="11" y="632"/>
                  </a:lnTo>
                  <a:close/>
                  <a:moveTo>
                    <a:pt x="30" y="632"/>
                  </a:moveTo>
                  <a:lnTo>
                    <a:pt x="32" y="637"/>
                  </a:lnTo>
                  <a:lnTo>
                    <a:pt x="28" y="637"/>
                  </a:lnTo>
                  <a:lnTo>
                    <a:pt x="30" y="632"/>
                  </a:lnTo>
                  <a:lnTo>
                    <a:pt x="30" y="632"/>
                  </a:lnTo>
                  <a:close/>
                  <a:moveTo>
                    <a:pt x="24" y="630"/>
                  </a:moveTo>
                  <a:lnTo>
                    <a:pt x="28" y="630"/>
                  </a:lnTo>
                  <a:lnTo>
                    <a:pt x="28" y="635"/>
                  </a:lnTo>
                  <a:lnTo>
                    <a:pt x="24" y="630"/>
                  </a:lnTo>
                  <a:lnTo>
                    <a:pt x="24" y="630"/>
                  </a:lnTo>
                  <a:close/>
                  <a:moveTo>
                    <a:pt x="15" y="662"/>
                  </a:moveTo>
                  <a:lnTo>
                    <a:pt x="17" y="662"/>
                  </a:lnTo>
                  <a:lnTo>
                    <a:pt x="17" y="666"/>
                  </a:lnTo>
                  <a:lnTo>
                    <a:pt x="15" y="664"/>
                  </a:lnTo>
                  <a:lnTo>
                    <a:pt x="15" y="662"/>
                  </a:lnTo>
                  <a:lnTo>
                    <a:pt x="15" y="662"/>
                  </a:lnTo>
                  <a:close/>
                  <a:moveTo>
                    <a:pt x="15" y="637"/>
                  </a:moveTo>
                  <a:lnTo>
                    <a:pt x="15" y="632"/>
                  </a:lnTo>
                  <a:lnTo>
                    <a:pt x="15" y="630"/>
                  </a:lnTo>
                  <a:lnTo>
                    <a:pt x="19" y="630"/>
                  </a:lnTo>
                  <a:lnTo>
                    <a:pt x="22" y="635"/>
                  </a:lnTo>
                  <a:lnTo>
                    <a:pt x="17" y="635"/>
                  </a:lnTo>
                  <a:lnTo>
                    <a:pt x="15" y="637"/>
                  </a:lnTo>
                  <a:lnTo>
                    <a:pt x="15" y="637"/>
                  </a:lnTo>
                  <a:close/>
                  <a:moveTo>
                    <a:pt x="7" y="643"/>
                  </a:moveTo>
                  <a:lnTo>
                    <a:pt x="3" y="641"/>
                  </a:lnTo>
                  <a:lnTo>
                    <a:pt x="3" y="639"/>
                  </a:lnTo>
                  <a:lnTo>
                    <a:pt x="7" y="639"/>
                  </a:lnTo>
                  <a:lnTo>
                    <a:pt x="9" y="641"/>
                  </a:lnTo>
                  <a:lnTo>
                    <a:pt x="7" y="643"/>
                  </a:lnTo>
                  <a:lnTo>
                    <a:pt x="7" y="643"/>
                  </a:lnTo>
                  <a:close/>
                  <a:moveTo>
                    <a:pt x="22" y="656"/>
                  </a:moveTo>
                  <a:lnTo>
                    <a:pt x="24" y="656"/>
                  </a:lnTo>
                  <a:lnTo>
                    <a:pt x="24" y="660"/>
                  </a:lnTo>
                  <a:lnTo>
                    <a:pt x="22" y="656"/>
                  </a:lnTo>
                  <a:lnTo>
                    <a:pt x="22" y="656"/>
                  </a:lnTo>
                  <a:close/>
                  <a:moveTo>
                    <a:pt x="26" y="660"/>
                  </a:moveTo>
                  <a:lnTo>
                    <a:pt x="30" y="660"/>
                  </a:lnTo>
                  <a:lnTo>
                    <a:pt x="28" y="662"/>
                  </a:lnTo>
                  <a:lnTo>
                    <a:pt x="26" y="660"/>
                  </a:lnTo>
                  <a:lnTo>
                    <a:pt x="26" y="660"/>
                  </a:lnTo>
                  <a:close/>
                  <a:moveTo>
                    <a:pt x="34" y="626"/>
                  </a:moveTo>
                  <a:lnTo>
                    <a:pt x="34" y="624"/>
                  </a:lnTo>
                  <a:lnTo>
                    <a:pt x="38" y="628"/>
                  </a:lnTo>
                  <a:lnTo>
                    <a:pt x="34" y="628"/>
                  </a:lnTo>
                  <a:lnTo>
                    <a:pt x="34" y="626"/>
                  </a:lnTo>
                  <a:lnTo>
                    <a:pt x="34" y="626"/>
                  </a:lnTo>
                  <a:close/>
                  <a:moveTo>
                    <a:pt x="41" y="628"/>
                  </a:moveTo>
                  <a:lnTo>
                    <a:pt x="45" y="630"/>
                  </a:lnTo>
                  <a:lnTo>
                    <a:pt x="45" y="632"/>
                  </a:lnTo>
                  <a:lnTo>
                    <a:pt x="47" y="637"/>
                  </a:lnTo>
                  <a:lnTo>
                    <a:pt x="45" y="639"/>
                  </a:lnTo>
                  <a:lnTo>
                    <a:pt x="45" y="641"/>
                  </a:lnTo>
                  <a:lnTo>
                    <a:pt x="43" y="643"/>
                  </a:lnTo>
                  <a:lnTo>
                    <a:pt x="41" y="641"/>
                  </a:lnTo>
                  <a:lnTo>
                    <a:pt x="38" y="641"/>
                  </a:lnTo>
                  <a:lnTo>
                    <a:pt x="34" y="643"/>
                  </a:lnTo>
                  <a:lnTo>
                    <a:pt x="34" y="639"/>
                  </a:lnTo>
                  <a:lnTo>
                    <a:pt x="34" y="637"/>
                  </a:lnTo>
                  <a:lnTo>
                    <a:pt x="36" y="630"/>
                  </a:lnTo>
                  <a:lnTo>
                    <a:pt x="41" y="628"/>
                  </a:lnTo>
                  <a:lnTo>
                    <a:pt x="41" y="628"/>
                  </a:lnTo>
                  <a:close/>
                  <a:moveTo>
                    <a:pt x="17" y="641"/>
                  </a:moveTo>
                  <a:lnTo>
                    <a:pt x="19" y="637"/>
                  </a:lnTo>
                  <a:lnTo>
                    <a:pt x="28" y="639"/>
                  </a:lnTo>
                  <a:lnTo>
                    <a:pt x="26" y="639"/>
                  </a:lnTo>
                  <a:lnTo>
                    <a:pt x="19" y="641"/>
                  </a:lnTo>
                  <a:lnTo>
                    <a:pt x="19" y="643"/>
                  </a:lnTo>
                  <a:lnTo>
                    <a:pt x="19" y="643"/>
                  </a:lnTo>
                  <a:lnTo>
                    <a:pt x="17" y="641"/>
                  </a:lnTo>
                  <a:lnTo>
                    <a:pt x="17" y="641"/>
                  </a:lnTo>
                  <a:close/>
                  <a:moveTo>
                    <a:pt x="22" y="649"/>
                  </a:moveTo>
                  <a:lnTo>
                    <a:pt x="19" y="647"/>
                  </a:lnTo>
                  <a:lnTo>
                    <a:pt x="26" y="645"/>
                  </a:lnTo>
                  <a:lnTo>
                    <a:pt x="28" y="645"/>
                  </a:lnTo>
                  <a:lnTo>
                    <a:pt x="28" y="647"/>
                  </a:lnTo>
                  <a:lnTo>
                    <a:pt x="22" y="649"/>
                  </a:lnTo>
                  <a:lnTo>
                    <a:pt x="22" y="649"/>
                  </a:lnTo>
                  <a:close/>
                  <a:moveTo>
                    <a:pt x="24" y="651"/>
                  </a:moveTo>
                  <a:lnTo>
                    <a:pt x="28" y="649"/>
                  </a:lnTo>
                  <a:lnTo>
                    <a:pt x="32" y="649"/>
                  </a:lnTo>
                  <a:lnTo>
                    <a:pt x="32" y="656"/>
                  </a:lnTo>
                  <a:lnTo>
                    <a:pt x="30" y="658"/>
                  </a:lnTo>
                  <a:lnTo>
                    <a:pt x="28" y="658"/>
                  </a:lnTo>
                  <a:lnTo>
                    <a:pt x="26" y="653"/>
                  </a:lnTo>
                  <a:lnTo>
                    <a:pt x="24" y="651"/>
                  </a:lnTo>
                  <a:lnTo>
                    <a:pt x="24" y="651"/>
                  </a:lnTo>
                  <a:close/>
                  <a:moveTo>
                    <a:pt x="17" y="662"/>
                  </a:moveTo>
                  <a:lnTo>
                    <a:pt x="19" y="660"/>
                  </a:lnTo>
                  <a:lnTo>
                    <a:pt x="22" y="662"/>
                  </a:lnTo>
                  <a:lnTo>
                    <a:pt x="24" y="662"/>
                  </a:lnTo>
                  <a:lnTo>
                    <a:pt x="26" y="664"/>
                  </a:lnTo>
                  <a:lnTo>
                    <a:pt x="22" y="666"/>
                  </a:lnTo>
                  <a:lnTo>
                    <a:pt x="17" y="662"/>
                  </a:lnTo>
                  <a:lnTo>
                    <a:pt x="17" y="662"/>
                  </a:lnTo>
                  <a:close/>
                  <a:moveTo>
                    <a:pt x="28" y="740"/>
                  </a:moveTo>
                  <a:lnTo>
                    <a:pt x="32" y="736"/>
                  </a:lnTo>
                  <a:lnTo>
                    <a:pt x="30" y="736"/>
                  </a:lnTo>
                  <a:lnTo>
                    <a:pt x="28" y="736"/>
                  </a:lnTo>
                  <a:lnTo>
                    <a:pt x="24" y="729"/>
                  </a:lnTo>
                  <a:lnTo>
                    <a:pt x="19" y="727"/>
                  </a:lnTo>
                  <a:lnTo>
                    <a:pt x="22" y="723"/>
                  </a:lnTo>
                  <a:lnTo>
                    <a:pt x="26" y="723"/>
                  </a:lnTo>
                  <a:lnTo>
                    <a:pt x="28" y="721"/>
                  </a:lnTo>
                  <a:lnTo>
                    <a:pt x="28" y="727"/>
                  </a:lnTo>
                  <a:lnTo>
                    <a:pt x="32" y="729"/>
                  </a:lnTo>
                  <a:lnTo>
                    <a:pt x="32" y="734"/>
                  </a:lnTo>
                  <a:lnTo>
                    <a:pt x="36" y="736"/>
                  </a:lnTo>
                  <a:lnTo>
                    <a:pt x="38" y="744"/>
                  </a:lnTo>
                  <a:lnTo>
                    <a:pt x="34" y="742"/>
                  </a:lnTo>
                  <a:lnTo>
                    <a:pt x="30" y="744"/>
                  </a:lnTo>
                  <a:lnTo>
                    <a:pt x="28" y="740"/>
                  </a:lnTo>
                  <a:lnTo>
                    <a:pt x="28" y="740"/>
                  </a:lnTo>
                  <a:close/>
                  <a:moveTo>
                    <a:pt x="13" y="731"/>
                  </a:moveTo>
                  <a:lnTo>
                    <a:pt x="15" y="729"/>
                  </a:lnTo>
                  <a:lnTo>
                    <a:pt x="15" y="727"/>
                  </a:lnTo>
                  <a:lnTo>
                    <a:pt x="19" y="729"/>
                  </a:lnTo>
                  <a:lnTo>
                    <a:pt x="24" y="736"/>
                  </a:lnTo>
                  <a:lnTo>
                    <a:pt x="28" y="742"/>
                  </a:lnTo>
                  <a:lnTo>
                    <a:pt x="28" y="746"/>
                  </a:lnTo>
                  <a:lnTo>
                    <a:pt x="26" y="748"/>
                  </a:lnTo>
                  <a:lnTo>
                    <a:pt x="24" y="746"/>
                  </a:lnTo>
                  <a:lnTo>
                    <a:pt x="22" y="740"/>
                  </a:lnTo>
                  <a:lnTo>
                    <a:pt x="22" y="738"/>
                  </a:lnTo>
                  <a:lnTo>
                    <a:pt x="19" y="738"/>
                  </a:lnTo>
                  <a:lnTo>
                    <a:pt x="15" y="736"/>
                  </a:lnTo>
                  <a:lnTo>
                    <a:pt x="13" y="731"/>
                  </a:lnTo>
                  <a:lnTo>
                    <a:pt x="13" y="731"/>
                  </a:lnTo>
                  <a:close/>
                  <a:moveTo>
                    <a:pt x="15" y="738"/>
                  </a:moveTo>
                  <a:lnTo>
                    <a:pt x="17" y="738"/>
                  </a:lnTo>
                  <a:lnTo>
                    <a:pt x="19" y="740"/>
                  </a:lnTo>
                  <a:lnTo>
                    <a:pt x="19" y="744"/>
                  </a:lnTo>
                  <a:lnTo>
                    <a:pt x="19" y="746"/>
                  </a:lnTo>
                  <a:lnTo>
                    <a:pt x="17" y="746"/>
                  </a:lnTo>
                  <a:lnTo>
                    <a:pt x="17" y="744"/>
                  </a:lnTo>
                  <a:lnTo>
                    <a:pt x="15" y="744"/>
                  </a:lnTo>
                  <a:lnTo>
                    <a:pt x="15" y="738"/>
                  </a:lnTo>
                  <a:lnTo>
                    <a:pt x="15" y="738"/>
                  </a:lnTo>
                  <a:close/>
                  <a:moveTo>
                    <a:pt x="22" y="761"/>
                  </a:moveTo>
                  <a:lnTo>
                    <a:pt x="22" y="761"/>
                  </a:lnTo>
                  <a:lnTo>
                    <a:pt x="22" y="757"/>
                  </a:lnTo>
                  <a:lnTo>
                    <a:pt x="19" y="750"/>
                  </a:lnTo>
                  <a:lnTo>
                    <a:pt x="22" y="748"/>
                  </a:lnTo>
                  <a:lnTo>
                    <a:pt x="22" y="750"/>
                  </a:lnTo>
                  <a:lnTo>
                    <a:pt x="26" y="753"/>
                  </a:lnTo>
                  <a:lnTo>
                    <a:pt x="28" y="755"/>
                  </a:lnTo>
                  <a:lnTo>
                    <a:pt x="26" y="757"/>
                  </a:lnTo>
                  <a:lnTo>
                    <a:pt x="22" y="761"/>
                  </a:lnTo>
                  <a:lnTo>
                    <a:pt x="22" y="761"/>
                  </a:lnTo>
                  <a:close/>
                  <a:moveTo>
                    <a:pt x="28" y="776"/>
                  </a:moveTo>
                  <a:lnTo>
                    <a:pt x="26" y="778"/>
                  </a:lnTo>
                  <a:lnTo>
                    <a:pt x="24" y="776"/>
                  </a:lnTo>
                  <a:lnTo>
                    <a:pt x="24" y="774"/>
                  </a:lnTo>
                  <a:lnTo>
                    <a:pt x="22" y="772"/>
                  </a:lnTo>
                  <a:lnTo>
                    <a:pt x="26" y="769"/>
                  </a:lnTo>
                  <a:lnTo>
                    <a:pt x="28" y="774"/>
                  </a:lnTo>
                  <a:lnTo>
                    <a:pt x="28" y="776"/>
                  </a:lnTo>
                  <a:lnTo>
                    <a:pt x="28" y="776"/>
                  </a:lnTo>
                  <a:close/>
                  <a:moveTo>
                    <a:pt x="38" y="776"/>
                  </a:moveTo>
                  <a:lnTo>
                    <a:pt x="36" y="778"/>
                  </a:lnTo>
                  <a:lnTo>
                    <a:pt x="34" y="780"/>
                  </a:lnTo>
                  <a:lnTo>
                    <a:pt x="32" y="778"/>
                  </a:lnTo>
                  <a:lnTo>
                    <a:pt x="30" y="772"/>
                  </a:lnTo>
                  <a:lnTo>
                    <a:pt x="26" y="765"/>
                  </a:lnTo>
                  <a:lnTo>
                    <a:pt x="30" y="763"/>
                  </a:lnTo>
                  <a:lnTo>
                    <a:pt x="32" y="761"/>
                  </a:lnTo>
                  <a:lnTo>
                    <a:pt x="32" y="759"/>
                  </a:lnTo>
                  <a:lnTo>
                    <a:pt x="32" y="761"/>
                  </a:lnTo>
                  <a:lnTo>
                    <a:pt x="30" y="761"/>
                  </a:lnTo>
                  <a:lnTo>
                    <a:pt x="30" y="759"/>
                  </a:lnTo>
                  <a:lnTo>
                    <a:pt x="30" y="755"/>
                  </a:lnTo>
                  <a:lnTo>
                    <a:pt x="28" y="753"/>
                  </a:lnTo>
                  <a:lnTo>
                    <a:pt x="28" y="748"/>
                  </a:lnTo>
                  <a:lnTo>
                    <a:pt x="30" y="746"/>
                  </a:lnTo>
                  <a:lnTo>
                    <a:pt x="36" y="746"/>
                  </a:lnTo>
                  <a:lnTo>
                    <a:pt x="38" y="748"/>
                  </a:lnTo>
                  <a:lnTo>
                    <a:pt x="41" y="757"/>
                  </a:lnTo>
                  <a:lnTo>
                    <a:pt x="43" y="761"/>
                  </a:lnTo>
                  <a:lnTo>
                    <a:pt x="43" y="769"/>
                  </a:lnTo>
                  <a:lnTo>
                    <a:pt x="43" y="769"/>
                  </a:lnTo>
                  <a:lnTo>
                    <a:pt x="45" y="776"/>
                  </a:lnTo>
                  <a:lnTo>
                    <a:pt x="45" y="782"/>
                  </a:lnTo>
                  <a:lnTo>
                    <a:pt x="43" y="784"/>
                  </a:lnTo>
                  <a:lnTo>
                    <a:pt x="38" y="782"/>
                  </a:lnTo>
                  <a:lnTo>
                    <a:pt x="38" y="778"/>
                  </a:lnTo>
                  <a:lnTo>
                    <a:pt x="38" y="776"/>
                  </a:lnTo>
                  <a:lnTo>
                    <a:pt x="38" y="776"/>
                  </a:lnTo>
                  <a:close/>
                  <a:moveTo>
                    <a:pt x="34" y="795"/>
                  </a:moveTo>
                  <a:lnTo>
                    <a:pt x="34" y="793"/>
                  </a:lnTo>
                  <a:lnTo>
                    <a:pt x="30" y="790"/>
                  </a:lnTo>
                  <a:lnTo>
                    <a:pt x="32" y="788"/>
                  </a:lnTo>
                  <a:lnTo>
                    <a:pt x="32" y="786"/>
                  </a:lnTo>
                  <a:lnTo>
                    <a:pt x="34" y="784"/>
                  </a:lnTo>
                  <a:lnTo>
                    <a:pt x="36" y="786"/>
                  </a:lnTo>
                  <a:lnTo>
                    <a:pt x="41" y="786"/>
                  </a:lnTo>
                  <a:lnTo>
                    <a:pt x="38" y="790"/>
                  </a:lnTo>
                  <a:lnTo>
                    <a:pt x="38" y="793"/>
                  </a:lnTo>
                  <a:lnTo>
                    <a:pt x="36" y="795"/>
                  </a:lnTo>
                  <a:lnTo>
                    <a:pt x="34" y="795"/>
                  </a:lnTo>
                  <a:lnTo>
                    <a:pt x="34" y="795"/>
                  </a:lnTo>
                  <a:close/>
                  <a:moveTo>
                    <a:pt x="32" y="801"/>
                  </a:moveTo>
                  <a:lnTo>
                    <a:pt x="32" y="797"/>
                  </a:lnTo>
                  <a:lnTo>
                    <a:pt x="36" y="797"/>
                  </a:lnTo>
                  <a:lnTo>
                    <a:pt x="34" y="799"/>
                  </a:lnTo>
                  <a:lnTo>
                    <a:pt x="32" y="801"/>
                  </a:lnTo>
                  <a:lnTo>
                    <a:pt x="32" y="801"/>
                  </a:lnTo>
                  <a:close/>
                  <a:moveTo>
                    <a:pt x="41" y="799"/>
                  </a:moveTo>
                  <a:lnTo>
                    <a:pt x="41" y="801"/>
                  </a:lnTo>
                  <a:lnTo>
                    <a:pt x="41" y="805"/>
                  </a:lnTo>
                  <a:lnTo>
                    <a:pt x="41" y="805"/>
                  </a:lnTo>
                  <a:lnTo>
                    <a:pt x="38" y="801"/>
                  </a:lnTo>
                  <a:lnTo>
                    <a:pt x="41" y="799"/>
                  </a:lnTo>
                  <a:lnTo>
                    <a:pt x="41" y="799"/>
                  </a:lnTo>
                  <a:close/>
                  <a:moveTo>
                    <a:pt x="43" y="797"/>
                  </a:moveTo>
                  <a:lnTo>
                    <a:pt x="43" y="795"/>
                  </a:lnTo>
                  <a:lnTo>
                    <a:pt x="45" y="795"/>
                  </a:lnTo>
                  <a:lnTo>
                    <a:pt x="47" y="797"/>
                  </a:lnTo>
                  <a:lnTo>
                    <a:pt x="49" y="797"/>
                  </a:lnTo>
                  <a:lnTo>
                    <a:pt x="53" y="803"/>
                  </a:lnTo>
                  <a:lnTo>
                    <a:pt x="55" y="807"/>
                  </a:lnTo>
                  <a:lnTo>
                    <a:pt x="49" y="803"/>
                  </a:lnTo>
                  <a:lnTo>
                    <a:pt x="47" y="801"/>
                  </a:lnTo>
                  <a:lnTo>
                    <a:pt x="43" y="797"/>
                  </a:lnTo>
                  <a:lnTo>
                    <a:pt x="43" y="797"/>
                  </a:lnTo>
                  <a:close/>
                  <a:moveTo>
                    <a:pt x="43" y="803"/>
                  </a:moveTo>
                  <a:lnTo>
                    <a:pt x="45" y="803"/>
                  </a:lnTo>
                  <a:lnTo>
                    <a:pt x="49" y="805"/>
                  </a:lnTo>
                  <a:lnTo>
                    <a:pt x="53" y="812"/>
                  </a:lnTo>
                  <a:lnTo>
                    <a:pt x="51" y="814"/>
                  </a:lnTo>
                  <a:lnTo>
                    <a:pt x="49" y="814"/>
                  </a:lnTo>
                  <a:lnTo>
                    <a:pt x="43" y="809"/>
                  </a:lnTo>
                  <a:lnTo>
                    <a:pt x="43" y="803"/>
                  </a:lnTo>
                  <a:lnTo>
                    <a:pt x="43" y="803"/>
                  </a:lnTo>
                  <a:close/>
                  <a:moveTo>
                    <a:pt x="47" y="822"/>
                  </a:moveTo>
                  <a:lnTo>
                    <a:pt x="41" y="824"/>
                  </a:lnTo>
                  <a:lnTo>
                    <a:pt x="38" y="822"/>
                  </a:lnTo>
                  <a:lnTo>
                    <a:pt x="41" y="822"/>
                  </a:lnTo>
                  <a:lnTo>
                    <a:pt x="43" y="818"/>
                  </a:lnTo>
                  <a:lnTo>
                    <a:pt x="41" y="814"/>
                  </a:lnTo>
                  <a:lnTo>
                    <a:pt x="43" y="814"/>
                  </a:lnTo>
                  <a:lnTo>
                    <a:pt x="47" y="816"/>
                  </a:lnTo>
                  <a:lnTo>
                    <a:pt x="49" y="816"/>
                  </a:lnTo>
                  <a:lnTo>
                    <a:pt x="55" y="820"/>
                  </a:lnTo>
                  <a:lnTo>
                    <a:pt x="53" y="822"/>
                  </a:lnTo>
                  <a:lnTo>
                    <a:pt x="51" y="822"/>
                  </a:lnTo>
                  <a:lnTo>
                    <a:pt x="51" y="822"/>
                  </a:lnTo>
                  <a:lnTo>
                    <a:pt x="47" y="822"/>
                  </a:lnTo>
                  <a:lnTo>
                    <a:pt x="47" y="822"/>
                  </a:lnTo>
                  <a:close/>
                  <a:moveTo>
                    <a:pt x="51" y="839"/>
                  </a:moveTo>
                  <a:lnTo>
                    <a:pt x="49" y="839"/>
                  </a:lnTo>
                  <a:lnTo>
                    <a:pt x="47" y="839"/>
                  </a:lnTo>
                  <a:lnTo>
                    <a:pt x="47" y="835"/>
                  </a:lnTo>
                  <a:lnTo>
                    <a:pt x="47" y="833"/>
                  </a:lnTo>
                  <a:lnTo>
                    <a:pt x="49" y="833"/>
                  </a:lnTo>
                  <a:lnTo>
                    <a:pt x="47" y="831"/>
                  </a:lnTo>
                  <a:lnTo>
                    <a:pt x="47" y="828"/>
                  </a:lnTo>
                  <a:lnTo>
                    <a:pt x="51" y="828"/>
                  </a:lnTo>
                  <a:lnTo>
                    <a:pt x="51" y="831"/>
                  </a:lnTo>
                  <a:lnTo>
                    <a:pt x="51" y="835"/>
                  </a:lnTo>
                  <a:lnTo>
                    <a:pt x="49" y="837"/>
                  </a:lnTo>
                  <a:lnTo>
                    <a:pt x="51" y="839"/>
                  </a:lnTo>
                  <a:lnTo>
                    <a:pt x="51" y="839"/>
                  </a:lnTo>
                  <a:close/>
                  <a:moveTo>
                    <a:pt x="53" y="833"/>
                  </a:moveTo>
                  <a:lnTo>
                    <a:pt x="53" y="831"/>
                  </a:lnTo>
                  <a:lnTo>
                    <a:pt x="53" y="831"/>
                  </a:lnTo>
                  <a:lnTo>
                    <a:pt x="55" y="833"/>
                  </a:lnTo>
                  <a:lnTo>
                    <a:pt x="57" y="835"/>
                  </a:lnTo>
                  <a:lnTo>
                    <a:pt x="57" y="837"/>
                  </a:lnTo>
                  <a:lnTo>
                    <a:pt x="55" y="839"/>
                  </a:lnTo>
                  <a:lnTo>
                    <a:pt x="53" y="839"/>
                  </a:lnTo>
                  <a:lnTo>
                    <a:pt x="53" y="837"/>
                  </a:lnTo>
                  <a:lnTo>
                    <a:pt x="53" y="837"/>
                  </a:lnTo>
                  <a:lnTo>
                    <a:pt x="53" y="833"/>
                  </a:lnTo>
                  <a:lnTo>
                    <a:pt x="53" y="833"/>
                  </a:lnTo>
                  <a:close/>
                  <a:moveTo>
                    <a:pt x="59" y="835"/>
                  </a:moveTo>
                  <a:lnTo>
                    <a:pt x="64" y="837"/>
                  </a:lnTo>
                  <a:lnTo>
                    <a:pt x="64" y="839"/>
                  </a:lnTo>
                  <a:lnTo>
                    <a:pt x="64" y="839"/>
                  </a:lnTo>
                  <a:lnTo>
                    <a:pt x="59" y="837"/>
                  </a:lnTo>
                  <a:lnTo>
                    <a:pt x="59" y="835"/>
                  </a:lnTo>
                  <a:lnTo>
                    <a:pt x="59" y="835"/>
                  </a:lnTo>
                  <a:close/>
                  <a:moveTo>
                    <a:pt x="57" y="847"/>
                  </a:moveTo>
                  <a:lnTo>
                    <a:pt x="55" y="850"/>
                  </a:lnTo>
                  <a:lnTo>
                    <a:pt x="55" y="847"/>
                  </a:lnTo>
                  <a:lnTo>
                    <a:pt x="55" y="847"/>
                  </a:lnTo>
                  <a:lnTo>
                    <a:pt x="55" y="843"/>
                  </a:lnTo>
                  <a:lnTo>
                    <a:pt x="57" y="841"/>
                  </a:lnTo>
                  <a:lnTo>
                    <a:pt x="59" y="843"/>
                  </a:lnTo>
                  <a:lnTo>
                    <a:pt x="57" y="847"/>
                  </a:lnTo>
                  <a:lnTo>
                    <a:pt x="57" y="847"/>
                  </a:lnTo>
                  <a:close/>
                  <a:moveTo>
                    <a:pt x="68" y="839"/>
                  </a:moveTo>
                  <a:lnTo>
                    <a:pt x="64" y="837"/>
                  </a:lnTo>
                  <a:lnTo>
                    <a:pt x="62" y="833"/>
                  </a:lnTo>
                  <a:lnTo>
                    <a:pt x="62" y="828"/>
                  </a:lnTo>
                  <a:lnTo>
                    <a:pt x="64" y="826"/>
                  </a:lnTo>
                  <a:lnTo>
                    <a:pt x="66" y="833"/>
                  </a:lnTo>
                  <a:lnTo>
                    <a:pt x="68" y="835"/>
                  </a:lnTo>
                  <a:lnTo>
                    <a:pt x="70" y="839"/>
                  </a:lnTo>
                  <a:lnTo>
                    <a:pt x="68" y="839"/>
                  </a:lnTo>
                  <a:lnTo>
                    <a:pt x="68" y="839"/>
                  </a:lnTo>
                  <a:close/>
                  <a:moveTo>
                    <a:pt x="68" y="843"/>
                  </a:moveTo>
                  <a:lnTo>
                    <a:pt x="66" y="841"/>
                  </a:lnTo>
                  <a:lnTo>
                    <a:pt x="66" y="841"/>
                  </a:lnTo>
                  <a:lnTo>
                    <a:pt x="68" y="841"/>
                  </a:lnTo>
                  <a:lnTo>
                    <a:pt x="70" y="843"/>
                  </a:lnTo>
                  <a:lnTo>
                    <a:pt x="68" y="843"/>
                  </a:lnTo>
                  <a:lnTo>
                    <a:pt x="68" y="843"/>
                  </a:lnTo>
                  <a:close/>
                  <a:moveTo>
                    <a:pt x="70" y="852"/>
                  </a:moveTo>
                  <a:lnTo>
                    <a:pt x="66" y="847"/>
                  </a:lnTo>
                  <a:lnTo>
                    <a:pt x="64" y="845"/>
                  </a:lnTo>
                  <a:lnTo>
                    <a:pt x="66" y="843"/>
                  </a:lnTo>
                  <a:lnTo>
                    <a:pt x="72" y="847"/>
                  </a:lnTo>
                  <a:lnTo>
                    <a:pt x="72" y="852"/>
                  </a:lnTo>
                  <a:lnTo>
                    <a:pt x="70" y="852"/>
                  </a:lnTo>
                  <a:lnTo>
                    <a:pt x="70" y="852"/>
                  </a:lnTo>
                  <a:close/>
                  <a:moveTo>
                    <a:pt x="74" y="860"/>
                  </a:moveTo>
                  <a:lnTo>
                    <a:pt x="72" y="860"/>
                  </a:lnTo>
                  <a:lnTo>
                    <a:pt x="70" y="858"/>
                  </a:lnTo>
                  <a:lnTo>
                    <a:pt x="70" y="856"/>
                  </a:lnTo>
                  <a:lnTo>
                    <a:pt x="66" y="856"/>
                  </a:lnTo>
                  <a:lnTo>
                    <a:pt x="64" y="856"/>
                  </a:lnTo>
                  <a:lnTo>
                    <a:pt x="68" y="854"/>
                  </a:lnTo>
                  <a:lnTo>
                    <a:pt x="70" y="854"/>
                  </a:lnTo>
                  <a:lnTo>
                    <a:pt x="74" y="854"/>
                  </a:lnTo>
                  <a:lnTo>
                    <a:pt x="76" y="858"/>
                  </a:lnTo>
                  <a:lnTo>
                    <a:pt x="74" y="860"/>
                  </a:lnTo>
                  <a:lnTo>
                    <a:pt x="74" y="860"/>
                  </a:lnTo>
                  <a:close/>
                  <a:moveTo>
                    <a:pt x="87" y="881"/>
                  </a:moveTo>
                  <a:lnTo>
                    <a:pt x="81" y="879"/>
                  </a:lnTo>
                  <a:lnTo>
                    <a:pt x="78" y="879"/>
                  </a:lnTo>
                  <a:lnTo>
                    <a:pt x="76" y="879"/>
                  </a:lnTo>
                  <a:lnTo>
                    <a:pt x="74" y="877"/>
                  </a:lnTo>
                  <a:lnTo>
                    <a:pt x="68" y="875"/>
                  </a:lnTo>
                  <a:lnTo>
                    <a:pt x="64" y="875"/>
                  </a:lnTo>
                  <a:lnTo>
                    <a:pt x="62" y="868"/>
                  </a:lnTo>
                  <a:lnTo>
                    <a:pt x="62" y="866"/>
                  </a:lnTo>
                  <a:lnTo>
                    <a:pt x="62" y="864"/>
                  </a:lnTo>
                  <a:lnTo>
                    <a:pt x="64" y="864"/>
                  </a:lnTo>
                  <a:lnTo>
                    <a:pt x="68" y="871"/>
                  </a:lnTo>
                  <a:lnTo>
                    <a:pt x="72" y="871"/>
                  </a:lnTo>
                  <a:lnTo>
                    <a:pt x="74" y="873"/>
                  </a:lnTo>
                  <a:lnTo>
                    <a:pt x="78" y="873"/>
                  </a:lnTo>
                  <a:lnTo>
                    <a:pt x="81" y="875"/>
                  </a:lnTo>
                  <a:lnTo>
                    <a:pt x="87" y="875"/>
                  </a:lnTo>
                  <a:lnTo>
                    <a:pt x="87" y="877"/>
                  </a:lnTo>
                  <a:lnTo>
                    <a:pt x="91" y="879"/>
                  </a:lnTo>
                  <a:lnTo>
                    <a:pt x="93" y="879"/>
                  </a:lnTo>
                  <a:lnTo>
                    <a:pt x="95" y="881"/>
                  </a:lnTo>
                  <a:lnTo>
                    <a:pt x="93" y="883"/>
                  </a:lnTo>
                  <a:lnTo>
                    <a:pt x="89" y="883"/>
                  </a:lnTo>
                  <a:lnTo>
                    <a:pt x="87" y="881"/>
                  </a:lnTo>
                  <a:lnTo>
                    <a:pt x="87" y="881"/>
                  </a:lnTo>
                  <a:close/>
                  <a:moveTo>
                    <a:pt x="74" y="883"/>
                  </a:moveTo>
                  <a:lnTo>
                    <a:pt x="74" y="883"/>
                  </a:lnTo>
                  <a:lnTo>
                    <a:pt x="76" y="885"/>
                  </a:lnTo>
                  <a:lnTo>
                    <a:pt x="72" y="883"/>
                  </a:lnTo>
                  <a:lnTo>
                    <a:pt x="74" y="883"/>
                  </a:lnTo>
                  <a:lnTo>
                    <a:pt x="74" y="883"/>
                  </a:lnTo>
                  <a:close/>
                  <a:moveTo>
                    <a:pt x="102" y="900"/>
                  </a:moveTo>
                  <a:lnTo>
                    <a:pt x="102" y="902"/>
                  </a:lnTo>
                  <a:lnTo>
                    <a:pt x="104" y="900"/>
                  </a:lnTo>
                  <a:lnTo>
                    <a:pt x="102" y="898"/>
                  </a:lnTo>
                  <a:lnTo>
                    <a:pt x="100" y="900"/>
                  </a:lnTo>
                  <a:lnTo>
                    <a:pt x="102" y="900"/>
                  </a:lnTo>
                  <a:lnTo>
                    <a:pt x="102" y="900"/>
                  </a:lnTo>
                  <a:close/>
                  <a:moveTo>
                    <a:pt x="110" y="902"/>
                  </a:moveTo>
                  <a:lnTo>
                    <a:pt x="108" y="904"/>
                  </a:lnTo>
                  <a:lnTo>
                    <a:pt x="106" y="900"/>
                  </a:lnTo>
                  <a:lnTo>
                    <a:pt x="106" y="898"/>
                  </a:lnTo>
                  <a:lnTo>
                    <a:pt x="104" y="898"/>
                  </a:lnTo>
                  <a:lnTo>
                    <a:pt x="100" y="898"/>
                  </a:lnTo>
                  <a:lnTo>
                    <a:pt x="95" y="898"/>
                  </a:lnTo>
                  <a:lnTo>
                    <a:pt x="91" y="894"/>
                  </a:lnTo>
                  <a:lnTo>
                    <a:pt x="89" y="892"/>
                  </a:lnTo>
                  <a:lnTo>
                    <a:pt x="87" y="887"/>
                  </a:lnTo>
                  <a:lnTo>
                    <a:pt x="83" y="885"/>
                  </a:lnTo>
                  <a:lnTo>
                    <a:pt x="83" y="883"/>
                  </a:lnTo>
                  <a:lnTo>
                    <a:pt x="85" y="883"/>
                  </a:lnTo>
                  <a:lnTo>
                    <a:pt x="87" y="883"/>
                  </a:lnTo>
                  <a:lnTo>
                    <a:pt x="89" y="885"/>
                  </a:lnTo>
                  <a:lnTo>
                    <a:pt x="91" y="885"/>
                  </a:lnTo>
                  <a:lnTo>
                    <a:pt x="95" y="883"/>
                  </a:lnTo>
                  <a:lnTo>
                    <a:pt x="100" y="883"/>
                  </a:lnTo>
                  <a:lnTo>
                    <a:pt x="104" y="887"/>
                  </a:lnTo>
                  <a:lnTo>
                    <a:pt x="106" y="890"/>
                  </a:lnTo>
                  <a:lnTo>
                    <a:pt x="108" y="892"/>
                  </a:lnTo>
                  <a:lnTo>
                    <a:pt x="112" y="890"/>
                  </a:lnTo>
                  <a:lnTo>
                    <a:pt x="114" y="892"/>
                  </a:lnTo>
                  <a:lnTo>
                    <a:pt x="116" y="894"/>
                  </a:lnTo>
                  <a:lnTo>
                    <a:pt x="112" y="894"/>
                  </a:lnTo>
                  <a:lnTo>
                    <a:pt x="112" y="894"/>
                  </a:lnTo>
                  <a:lnTo>
                    <a:pt x="112" y="896"/>
                  </a:lnTo>
                  <a:lnTo>
                    <a:pt x="112" y="898"/>
                  </a:lnTo>
                  <a:lnTo>
                    <a:pt x="110" y="900"/>
                  </a:lnTo>
                  <a:lnTo>
                    <a:pt x="110" y="902"/>
                  </a:lnTo>
                  <a:lnTo>
                    <a:pt x="110" y="902"/>
                  </a:lnTo>
                  <a:close/>
                  <a:moveTo>
                    <a:pt x="116" y="902"/>
                  </a:moveTo>
                  <a:lnTo>
                    <a:pt x="114" y="904"/>
                  </a:lnTo>
                  <a:lnTo>
                    <a:pt x="114" y="906"/>
                  </a:lnTo>
                  <a:lnTo>
                    <a:pt x="116" y="906"/>
                  </a:lnTo>
                  <a:lnTo>
                    <a:pt x="119" y="902"/>
                  </a:lnTo>
                  <a:lnTo>
                    <a:pt x="119" y="902"/>
                  </a:lnTo>
                  <a:lnTo>
                    <a:pt x="116" y="900"/>
                  </a:lnTo>
                  <a:lnTo>
                    <a:pt x="116" y="902"/>
                  </a:lnTo>
                  <a:lnTo>
                    <a:pt x="116" y="902"/>
                  </a:lnTo>
                  <a:close/>
                  <a:moveTo>
                    <a:pt x="137" y="898"/>
                  </a:moveTo>
                  <a:lnTo>
                    <a:pt x="137" y="900"/>
                  </a:lnTo>
                  <a:lnTo>
                    <a:pt x="137" y="902"/>
                  </a:lnTo>
                  <a:lnTo>
                    <a:pt x="135" y="904"/>
                  </a:lnTo>
                  <a:lnTo>
                    <a:pt x="131" y="904"/>
                  </a:lnTo>
                  <a:lnTo>
                    <a:pt x="131" y="902"/>
                  </a:lnTo>
                  <a:lnTo>
                    <a:pt x="129" y="904"/>
                  </a:lnTo>
                  <a:lnTo>
                    <a:pt x="127" y="902"/>
                  </a:lnTo>
                  <a:lnTo>
                    <a:pt x="123" y="900"/>
                  </a:lnTo>
                  <a:lnTo>
                    <a:pt x="121" y="902"/>
                  </a:lnTo>
                  <a:lnTo>
                    <a:pt x="121" y="900"/>
                  </a:lnTo>
                  <a:lnTo>
                    <a:pt x="116" y="898"/>
                  </a:lnTo>
                  <a:lnTo>
                    <a:pt x="116" y="896"/>
                  </a:lnTo>
                  <a:lnTo>
                    <a:pt x="123" y="896"/>
                  </a:lnTo>
                  <a:lnTo>
                    <a:pt x="125" y="894"/>
                  </a:lnTo>
                  <a:lnTo>
                    <a:pt x="131" y="896"/>
                  </a:lnTo>
                  <a:lnTo>
                    <a:pt x="133" y="898"/>
                  </a:lnTo>
                  <a:lnTo>
                    <a:pt x="135" y="898"/>
                  </a:lnTo>
                  <a:lnTo>
                    <a:pt x="137" y="896"/>
                  </a:lnTo>
                  <a:lnTo>
                    <a:pt x="137" y="898"/>
                  </a:lnTo>
                  <a:lnTo>
                    <a:pt x="137" y="898"/>
                  </a:lnTo>
                  <a:close/>
                  <a:moveTo>
                    <a:pt x="150" y="896"/>
                  </a:moveTo>
                  <a:lnTo>
                    <a:pt x="146" y="894"/>
                  </a:lnTo>
                  <a:lnTo>
                    <a:pt x="148" y="892"/>
                  </a:lnTo>
                  <a:lnTo>
                    <a:pt x="146" y="887"/>
                  </a:lnTo>
                  <a:lnTo>
                    <a:pt x="146" y="887"/>
                  </a:lnTo>
                  <a:lnTo>
                    <a:pt x="144" y="883"/>
                  </a:lnTo>
                  <a:lnTo>
                    <a:pt x="144" y="879"/>
                  </a:lnTo>
                  <a:lnTo>
                    <a:pt x="140" y="877"/>
                  </a:lnTo>
                  <a:lnTo>
                    <a:pt x="140" y="881"/>
                  </a:lnTo>
                  <a:lnTo>
                    <a:pt x="140" y="885"/>
                  </a:lnTo>
                  <a:lnTo>
                    <a:pt x="140" y="890"/>
                  </a:lnTo>
                  <a:lnTo>
                    <a:pt x="140" y="892"/>
                  </a:lnTo>
                  <a:lnTo>
                    <a:pt x="140" y="894"/>
                  </a:lnTo>
                  <a:lnTo>
                    <a:pt x="142" y="896"/>
                  </a:lnTo>
                  <a:lnTo>
                    <a:pt x="146" y="898"/>
                  </a:lnTo>
                  <a:lnTo>
                    <a:pt x="148" y="898"/>
                  </a:lnTo>
                  <a:lnTo>
                    <a:pt x="150" y="896"/>
                  </a:lnTo>
                  <a:lnTo>
                    <a:pt x="150" y="896"/>
                  </a:lnTo>
                  <a:close/>
                  <a:moveTo>
                    <a:pt x="135" y="925"/>
                  </a:moveTo>
                  <a:lnTo>
                    <a:pt x="137" y="925"/>
                  </a:lnTo>
                  <a:lnTo>
                    <a:pt x="140" y="925"/>
                  </a:lnTo>
                  <a:lnTo>
                    <a:pt x="137" y="927"/>
                  </a:lnTo>
                  <a:lnTo>
                    <a:pt x="135" y="925"/>
                  </a:lnTo>
                  <a:lnTo>
                    <a:pt x="135" y="925"/>
                  </a:lnTo>
                  <a:close/>
                  <a:moveTo>
                    <a:pt x="135" y="923"/>
                  </a:moveTo>
                  <a:lnTo>
                    <a:pt x="135" y="921"/>
                  </a:lnTo>
                  <a:lnTo>
                    <a:pt x="135" y="919"/>
                  </a:lnTo>
                  <a:lnTo>
                    <a:pt x="137" y="921"/>
                  </a:lnTo>
                  <a:lnTo>
                    <a:pt x="137" y="923"/>
                  </a:lnTo>
                  <a:lnTo>
                    <a:pt x="135" y="923"/>
                  </a:lnTo>
                  <a:lnTo>
                    <a:pt x="135" y="923"/>
                  </a:lnTo>
                  <a:close/>
                  <a:moveTo>
                    <a:pt x="213" y="944"/>
                  </a:moveTo>
                  <a:lnTo>
                    <a:pt x="211" y="942"/>
                  </a:lnTo>
                  <a:lnTo>
                    <a:pt x="213" y="938"/>
                  </a:lnTo>
                  <a:lnTo>
                    <a:pt x="213" y="936"/>
                  </a:lnTo>
                  <a:lnTo>
                    <a:pt x="215" y="938"/>
                  </a:lnTo>
                  <a:lnTo>
                    <a:pt x="215" y="940"/>
                  </a:lnTo>
                  <a:lnTo>
                    <a:pt x="215" y="944"/>
                  </a:lnTo>
                  <a:lnTo>
                    <a:pt x="213" y="944"/>
                  </a:lnTo>
                  <a:lnTo>
                    <a:pt x="213" y="944"/>
                  </a:lnTo>
                  <a:close/>
                  <a:moveTo>
                    <a:pt x="165" y="923"/>
                  </a:moveTo>
                  <a:lnTo>
                    <a:pt x="167" y="921"/>
                  </a:lnTo>
                  <a:lnTo>
                    <a:pt x="171" y="921"/>
                  </a:lnTo>
                  <a:lnTo>
                    <a:pt x="171" y="921"/>
                  </a:lnTo>
                  <a:lnTo>
                    <a:pt x="178" y="923"/>
                  </a:lnTo>
                  <a:lnTo>
                    <a:pt x="186" y="921"/>
                  </a:lnTo>
                  <a:lnTo>
                    <a:pt x="192" y="917"/>
                  </a:lnTo>
                  <a:lnTo>
                    <a:pt x="199" y="919"/>
                  </a:lnTo>
                  <a:lnTo>
                    <a:pt x="203" y="919"/>
                  </a:lnTo>
                  <a:lnTo>
                    <a:pt x="209" y="917"/>
                  </a:lnTo>
                  <a:lnTo>
                    <a:pt x="211" y="919"/>
                  </a:lnTo>
                  <a:lnTo>
                    <a:pt x="213" y="923"/>
                  </a:lnTo>
                  <a:lnTo>
                    <a:pt x="215" y="925"/>
                  </a:lnTo>
                  <a:lnTo>
                    <a:pt x="213" y="925"/>
                  </a:lnTo>
                  <a:lnTo>
                    <a:pt x="209" y="927"/>
                  </a:lnTo>
                  <a:lnTo>
                    <a:pt x="207" y="925"/>
                  </a:lnTo>
                  <a:lnTo>
                    <a:pt x="205" y="925"/>
                  </a:lnTo>
                  <a:lnTo>
                    <a:pt x="203" y="927"/>
                  </a:lnTo>
                  <a:lnTo>
                    <a:pt x="196" y="927"/>
                  </a:lnTo>
                  <a:lnTo>
                    <a:pt x="196" y="925"/>
                  </a:lnTo>
                  <a:lnTo>
                    <a:pt x="194" y="921"/>
                  </a:lnTo>
                  <a:lnTo>
                    <a:pt x="190" y="921"/>
                  </a:lnTo>
                  <a:lnTo>
                    <a:pt x="188" y="925"/>
                  </a:lnTo>
                  <a:lnTo>
                    <a:pt x="186" y="925"/>
                  </a:lnTo>
                  <a:lnTo>
                    <a:pt x="182" y="925"/>
                  </a:lnTo>
                  <a:lnTo>
                    <a:pt x="184" y="927"/>
                  </a:lnTo>
                  <a:lnTo>
                    <a:pt x="186" y="927"/>
                  </a:lnTo>
                  <a:lnTo>
                    <a:pt x="190" y="930"/>
                  </a:lnTo>
                  <a:lnTo>
                    <a:pt x="192" y="930"/>
                  </a:lnTo>
                  <a:lnTo>
                    <a:pt x="190" y="932"/>
                  </a:lnTo>
                  <a:lnTo>
                    <a:pt x="194" y="934"/>
                  </a:lnTo>
                  <a:lnTo>
                    <a:pt x="199" y="936"/>
                  </a:lnTo>
                  <a:lnTo>
                    <a:pt x="199" y="940"/>
                  </a:lnTo>
                  <a:lnTo>
                    <a:pt x="196" y="940"/>
                  </a:lnTo>
                  <a:lnTo>
                    <a:pt x="192" y="936"/>
                  </a:lnTo>
                  <a:lnTo>
                    <a:pt x="190" y="936"/>
                  </a:lnTo>
                  <a:lnTo>
                    <a:pt x="186" y="936"/>
                  </a:lnTo>
                  <a:lnTo>
                    <a:pt x="184" y="934"/>
                  </a:lnTo>
                  <a:lnTo>
                    <a:pt x="182" y="932"/>
                  </a:lnTo>
                  <a:lnTo>
                    <a:pt x="178" y="932"/>
                  </a:lnTo>
                  <a:lnTo>
                    <a:pt x="178" y="934"/>
                  </a:lnTo>
                  <a:lnTo>
                    <a:pt x="180" y="936"/>
                  </a:lnTo>
                  <a:lnTo>
                    <a:pt x="180" y="938"/>
                  </a:lnTo>
                  <a:lnTo>
                    <a:pt x="178" y="938"/>
                  </a:lnTo>
                  <a:lnTo>
                    <a:pt x="173" y="936"/>
                  </a:lnTo>
                  <a:lnTo>
                    <a:pt x="171" y="938"/>
                  </a:lnTo>
                  <a:lnTo>
                    <a:pt x="171" y="936"/>
                  </a:lnTo>
                  <a:lnTo>
                    <a:pt x="167" y="934"/>
                  </a:lnTo>
                  <a:lnTo>
                    <a:pt x="169" y="932"/>
                  </a:lnTo>
                  <a:lnTo>
                    <a:pt x="167" y="934"/>
                  </a:lnTo>
                  <a:lnTo>
                    <a:pt x="163" y="932"/>
                  </a:lnTo>
                  <a:lnTo>
                    <a:pt x="163" y="930"/>
                  </a:lnTo>
                  <a:lnTo>
                    <a:pt x="167" y="927"/>
                  </a:lnTo>
                  <a:lnTo>
                    <a:pt x="171" y="925"/>
                  </a:lnTo>
                  <a:lnTo>
                    <a:pt x="169" y="925"/>
                  </a:lnTo>
                  <a:lnTo>
                    <a:pt x="167" y="925"/>
                  </a:lnTo>
                  <a:lnTo>
                    <a:pt x="165" y="92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89" name="Freeform 200">
              <a:extLst>
                <a:ext uri="{FF2B5EF4-FFF2-40B4-BE49-F238E27FC236}">
                  <a16:creationId xmlns:a16="http://schemas.microsoft.com/office/drawing/2014/main" id="{6708FD90-3C47-4E7A-A524-8A768EADA230}"/>
                </a:ext>
              </a:extLst>
            </p:cNvPr>
            <p:cNvSpPr>
              <a:spLocks/>
            </p:cNvSpPr>
            <p:nvPr/>
          </p:nvSpPr>
          <p:spPr bwMode="auto">
            <a:xfrm>
              <a:off x="3301292" y="3189808"/>
              <a:ext cx="4031" cy="3028"/>
            </a:xfrm>
            <a:custGeom>
              <a:avLst/>
              <a:gdLst>
                <a:gd name="T0" fmla="*/ 3 w 5"/>
                <a:gd name="T1" fmla="*/ 0 h 4"/>
                <a:gd name="T2" fmla="*/ 0 w 5"/>
                <a:gd name="T3" fmla="*/ 4 h 4"/>
                <a:gd name="T4" fmla="*/ 5 w 5"/>
                <a:gd name="T5" fmla="*/ 4 h 4"/>
                <a:gd name="T6" fmla="*/ 3 w 5"/>
                <a:gd name="T7" fmla="*/ 0 h 4"/>
              </a:gdLst>
              <a:ahLst/>
              <a:cxnLst>
                <a:cxn ang="0">
                  <a:pos x="T0" y="T1"/>
                </a:cxn>
                <a:cxn ang="0">
                  <a:pos x="T2" y="T3"/>
                </a:cxn>
                <a:cxn ang="0">
                  <a:pos x="T4" y="T5"/>
                </a:cxn>
                <a:cxn ang="0">
                  <a:pos x="T6" y="T7"/>
                </a:cxn>
              </a:cxnLst>
              <a:rect l="0" t="0" r="r" b="b"/>
              <a:pathLst>
                <a:path w="5" h="4">
                  <a:moveTo>
                    <a:pt x="3" y="0"/>
                  </a:moveTo>
                  <a:lnTo>
                    <a:pt x="0" y="4"/>
                  </a:lnTo>
                  <a:lnTo>
                    <a:pt x="5" y="4"/>
                  </a:lnTo>
                  <a:lnTo>
                    <a:pt x="3"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90" name="Freeform 201">
              <a:extLst>
                <a:ext uri="{FF2B5EF4-FFF2-40B4-BE49-F238E27FC236}">
                  <a16:creationId xmlns:a16="http://schemas.microsoft.com/office/drawing/2014/main" id="{E7C327DE-A363-4392-9FF3-09AA35F9AD72}"/>
                </a:ext>
              </a:extLst>
            </p:cNvPr>
            <p:cNvSpPr>
              <a:spLocks noEditPoints="1"/>
            </p:cNvSpPr>
            <p:nvPr/>
          </p:nvSpPr>
          <p:spPr bwMode="auto">
            <a:xfrm>
              <a:off x="3308546" y="3192836"/>
              <a:ext cx="12092" cy="12871"/>
            </a:xfrm>
            <a:custGeom>
              <a:avLst/>
              <a:gdLst>
                <a:gd name="T0" fmla="*/ 15 w 15"/>
                <a:gd name="T1" fmla="*/ 15 h 17"/>
                <a:gd name="T2" fmla="*/ 10 w 15"/>
                <a:gd name="T3" fmla="*/ 17 h 17"/>
                <a:gd name="T4" fmla="*/ 12 w 15"/>
                <a:gd name="T5" fmla="*/ 17 h 17"/>
                <a:gd name="T6" fmla="*/ 15 w 15"/>
                <a:gd name="T7" fmla="*/ 15 h 17"/>
                <a:gd name="T8" fmla="*/ 15 w 15"/>
                <a:gd name="T9" fmla="*/ 15 h 17"/>
                <a:gd name="T10" fmla="*/ 12 w 15"/>
                <a:gd name="T11" fmla="*/ 0 h 17"/>
                <a:gd name="T12" fmla="*/ 8 w 15"/>
                <a:gd name="T13" fmla="*/ 4 h 17"/>
                <a:gd name="T14" fmla="*/ 10 w 15"/>
                <a:gd name="T15" fmla="*/ 9 h 17"/>
                <a:gd name="T16" fmla="*/ 15 w 15"/>
                <a:gd name="T17" fmla="*/ 9 h 17"/>
                <a:gd name="T18" fmla="*/ 12 w 15"/>
                <a:gd name="T19" fmla="*/ 0 h 17"/>
                <a:gd name="T20" fmla="*/ 12 w 15"/>
                <a:gd name="T21" fmla="*/ 0 h 17"/>
                <a:gd name="T22" fmla="*/ 4 w 15"/>
                <a:gd name="T23" fmla="*/ 4 h 17"/>
                <a:gd name="T24" fmla="*/ 8 w 15"/>
                <a:gd name="T25" fmla="*/ 9 h 17"/>
                <a:gd name="T26" fmla="*/ 6 w 15"/>
                <a:gd name="T27" fmla="*/ 17 h 17"/>
                <a:gd name="T28" fmla="*/ 0 w 15"/>
                <a:gd name="T29" fmla="*/ 9 h 17"/>
                <a:gd name="T30" fmla="*/ 2 w 15"/>
                <a:gd name="T31" fmla="*/ 4 h 17"/>
                <a:gd name="T32" fmla="*/ 4 w 15"/>
                <a:gd name="T3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7">
                  <a:moveTo>
                    <a:pt x="15" y="15"/>
                  </a:moveTo>
                  <a:lnTo>
                    <a:pt x="10" y="17"/>
                  </a:lnTo>
                  <a:lnTo>
                    <a:pt x="12" y="17"/>
                  </a:lnTo>
                  <a:lnTo>
                    <a:pt x="15" y="15"/>
                  </a:lnTo>
                  <a:lnTo>
                    <a:pt x="15" y="15"/>
                  </a:lnTo>
                  <a:close/>
                  <a:moveTo>
                    <a:pt x="12" y="0"/>
                  </a:moveTo>
                  <a:lnTo>
                    <a:pt x="8" y="4"/>
                  </a:lnTo>
                  <a:lnTo>
                    <a:pt x="10" y="9"/>
                  </a:lnTo>
                  <a:lnTo>
                    <a:pt x="15" y="9"/>
                  </a:lnTo>
                  <a:lnTo>
                    <a:pt x="12" y="0"/>
                  </a:lnTo>
                  <a:lnTo>
                    <a:pt x="12" y="0"/>
                  </a:lnTo>
                  <a:close/>
                  <a:moveTo>
                    <a:pt x="4" y="4"/>
                  </a:moveTo>
                  <a:lnTo>
                    <a:pt x="8" y="9"/>
                  </a:lnTo>
                  <a:lnTo>
                    <a:pt x="6" y="17"/>
                  </a:lnTo>
                  <a:lnTo>
                    <a:pt x="0" y="9"/>
                  </a:lnTo>
                  <a:lnTo>
                    <a:pt x="2" y="4"/>
                  </a:lnTo>
                  <a:lnTo>
                    <a:pt x="4" y="4"/>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91" name="Freeform 202">
              <a:extLst>
                <a:ext uri="{FF2B5EF4-FFF2-40B4-BE49-F238E27FC236}">
                  <a16:creationId xmlns:a16="http://schemas.microsoft.com/office/drawing/2014/main" id="{35894FCC-B8A1-45FF-827D-F8D64B39DDCF}"/>
                </a:ext>
              </a:extLst>
            </p:cNvPr>
            <p:cNvSpPr>
              <a:spLocks/>
            </p:cNvSpPr>
            <p:nvPr/>
          </p:nvSpPr>
          <p:spPr bwMode="auto">
            <a:xfrm>
              <a:off x="3313382" y="3208734"/>
              <a:ext cx="4836" cy="8328"/>
            </a:xfrm>
            <a:custGeom>
              <a:avLst/>
              <a:gdLst>
                <a:gd name="T0" fmla="*/ 2 w 6"/>
                <a:gd name="T1" fmla="*/ 0 h 11"/>
                <a:gd name="T2" fmla="*/ 6 w 6"/>
                <a:gd name="T3" fmla="*/ 5 h 11"/>
                <a:gd name="T4" fmla="*/ 6 w 6"/>
                <a:gd name="T5" fmla="*/ 11 h 11"/>
                <a:gd name="T6" fmla="*/ 2 w 6"/>
                <a:gd name="T7" fmla="*/ 11 h 11"/>
                <a:gd name="T8" fmla="*/ 0 w 6"/>
                <a:gd name="T9" fmla="*/ 5 h 11"/>
                <a:gd name="T10" fmla="*/ 0 w 6"/>
                <a:gd name="T11" fmla="*/ 5 h 11"/>
                <a:gd name="T12" fmla="*/ 2 w 6"/>
                <a:gd name="T13" fmla="*/ 0 h 11"/>
                <a:gd name="T14" fmla="*/ 2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2" y="0"/>
                  </a:moveTo>
                  <a:lnTo>
                    <a:pt x="6" y="5"/>
                  </a:lnTo>
                  <a:lnTo>
                    <a:pt x="6" y="11"/>
                  </a:lnTo>
                  <a:lnTo>
                    <a:pt x="2" y="11"/>
                  </a:lnTo>
                  <a:lnTo>
                    <a:pt x="0" y="5"/>
                  </a:lnTo>
                  <a:lnTo>
                    <a:pt x="0" y="5"/>
                  </a:lnTo>
                  <a:lnTo>
                    <a:pt x="2" y="0"/>
                  </a:lnTo>
                  <a:lnTo>
                    <a:pt x="2"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92" name="Freeform 203">
              <a:extLst>
                <a:ext uri="{FF2B5EF4-FFF2-40B4-BE49-F238E27FC236}">
                  <a16:creationId xmlns:a16="http://schemas.microsoft.com/office/drawing/2014/main" id="{5FEA052F-F2F9-4A89-A75E-585217F6373C}"/>
                </a:ext>
              </a:extLst>
            </p:cNvPr>
            <p:cNvSpPr>
              <a:spLocks noEditPoints="1"/>
            </p:cNvSpPr>
            <p:nvPr/>
          </p:nvSpPr>
          <p:spPr bwMode="auto">
            <a:xfrm>
              <a:off x="3314994" y="3221605"/>
              <a:ext cx="8867" cy="21198"/>
            </a:xfrm>
            <a:custGeom>
              <a:avLst/>
              <a:gdLst>
                <a:gd name="T0" fmla="*/ 9 w 11"/>
                <a:gd name="T1" fmla="*/ 17 h 28"/>
                <a:gd name="T2" fmla="*/ 4 w 11"/>
                <a:gd name="T3" fmla="*/ 23 h 28"/>
                <a:gd name="T4" fmla="*/ 4 w 11"/>
                <a:gd name="T5" fmla="*/ 28 h 28"/>
                <a:gd name="T6" fmla="*/ 9 w 11"/>
                <a:gd name="T7" fmla="*/ 28 h 28"/>
                <a:gd name="T8" fmla="*/ 11 w 11"/>
                <a:gd name="T9" fmla="*/ 23 h 28"/>
                <a:gd name="T10" fmla="*/ 9 w 11"/>
                <a:gd name="T11" fmla="*/ 17 h 28"/>
                <a:gd name="T12" fmla="*/ 9 w 11"/>
                <a:gd name="T13" fmla="*/ 17 h 28"/>
                <a:gd name="T14" fmla="*/ 0 w 11"/>
                <a:gd name="T15" fmla="*/ 0 h 28"/>
                <a:gd name="T16" fmla="*/ 9 w 11"/>
                <a:gd name="T17" fmla="*/ 2 h 28"/>
                <a:gd name="T18" fmla="*/ 11 w 11"/>
                <a:gd name="T19" fmla="*/ 9 h 28"/>
                <a:gd name="T20" fmla="*/ 11 w 11"/>
                <a:gd name="T21" fmla="*/ 13 h 28"/>
                <a:gd name="T22" fmla="*/ 7 w 11"/>
                <a:gd name="T23" fmla="*/ 11 h 28"/>
                <a:gd name="T24" fmla="*/ 4 w 11"/>
                <a:gd name="T25" fmla="*/ 11 h 28"/>
                <a:gd name="T26" fmla="*/ 7 w 11"/>
                <a:gd name="T27" fmla="*/ 9 h 28"/>
                <a:gd name="T28" fmla="*/ 0 w 11"/>
                <a:gd name="T29" fmla="*/ 2 h 28"/>
                <a:gd name="T30" fmla="*/ 0 w 11"/>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28">
                  <a:moveTo>
                    <a:pt x="9" y="17"/>
                  </a:moveTo>
                  <a:lnTo>
                    <a:pt x="4" y="23"/>
                  </a:lnTo>
                  <a:lnTo>
                    <a:pt x="4" y="28"/>
                  </a:lnTo>
                  <a:lnTo>
                    <a:pt x="9" y="28"/>
                  </a:lnTo>
                  <a:lnTo>
                    <a:pt x="11" y="23"/>
                  </a:lnTo>
                  <a:lnTo>
                    <a:pt x="9" y="17"/>
                  </a:lnTo>
                  <a:lnTo>
                    <a:pt x="9" y="17"/>
                  </a:lnTo>
                  <a:close/>
                  <a:moveTo>
                    <a:pt x="0" y="0"/>
                  </a:moveTo>
                  <a:lnTo>
                    <a:pt x="9" y="2"/>
                  </a:lnTo>
                  <a:lnTo>
                    <a:pt x="11" y="9"/>
                  </a:lnTo>
                  <a:lnTo>
                    <a:pt x="11" y="13"/>
                  </a:lnTo>
                  <a:lnTo>
                    <a:pt x="7" y="11"/>
                  </a:lnTo>
                  <a:lnTo>
                    <a:pt x="4" y="11"/>
                  </a:lnTo>
                  <a:lnTo>
                    <a:pt x="7" y="9"/>
                  </a:lnTo>
                  <a:lnTo>
                    <a:pt x="0" y="2"/>
                  </a:lnTo>
                  <a:lnTo>
                    <a:pt x="0"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93" name="Freeform 204">
              <a:extLst>
                <a:ext uri="{FF2B5EF4-FFF2-40B4-BE49-F238E27FC236}">
                  <a16:creationId xmlns:a16="http://schemas.microsoft.com/office/drawing/2014/main" id="{555E6347-1C9D-40AF-88C8-C21B33A86824}"/>
                </a:ext>
              </a:extLst>
            </p:cNvPr>
            <p:cNvSpPr>
              <a:spLocks/>
            </p:cNvSpPr>
            <p:nvPr/>
          </p:nvSpPr>
          <p:spPr bwMode="auto">
            <a:xfrm>
              <a:off x="3342403" y="3245831"/>
              <a:ext cx="6448" cy="4543"/>
            </a:xfrm>
            <a:custGeom>
              <a:avLst/>
              <a:gdLst>
                <a:gd name="T0" fmla="*/ 4 w 8"/>
                <a:gd name="T1" fmla="*/ 0 h 6"/>
                <a:gd name="T2" fmla="*/ 0 w 8"/>
                <a:gd name="T3" fmla="*/ 4 h 6"/>
                <a:gd name="T4" fmla="*/ 2 w 8"/>
                <a:gd name="T5" fmla="*/ 6 h 6"/>
                <a:gd name="T6" fmla="*/ 8 w 8"/>
                <a:gd name="T7" fmla="*/ 6 h 6"/>
                <a:gd name="T8" fmla="*/ 8 w 8"/>
                <a:gd name="T9" fmla="*/ 4 h 6"/>
                <a:gd name="T10" fmla="*/ 4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4" y="0"/>
                  </a:moveTo>
                  <a:lnTo>
                    <a:pt x="0" y="4"/>
                  </a:lnTo>
                  <a:lnTo>
                    <a:pt x="2" y="6"/>
                  </a:lnTo>
                  <a:lnTo>
                    <a:pt x="8" y="6"/>
                  </a:lnTo>
                  <a:lnTo>
                    <a:pt x="8" y="4"/>
                  </a:lnTo>
                  <a:lnTo>
                    <a:pt x="4"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94" name="Freeform 206">
              <a:extLst>
                <a:ext uri="{FF2B5EF4-FFF2-40B4-BE49-F238E27FC236}">
                  <a16:creationId xmlns:a16="http://schemas.microsoft.com/office/drawing/2014/main" id="{162564B2-7ED3-4391-9660-8FB8EBC94D91}"/>
                </a:ext>
              </a:extLst>
            </p:cNvPr>
            <p:cNvSpPr>
              <a:spLocks noEditPoints="1"/>
            </p:cNvSpPr>
            <p:nvPr/>
          </p:nvSpPr>
          <p:spPr bwMode="auto">
            <a:xfrm>
              <a:off x="3308546" y="3244316"/>
              <a:ext cx="9674" cy="23469"/>
            </a:xfrm>
            <a:custGeom>
              <a:avLst/>
              <a:gdLst>
                <a:gd name="T0" fmla="*/ 6 w 12"/>
                <a:gd name="T1" fmla="*/ 27 h 31"/>
                <a:gd name="T2" fmla="*/ 4 w 12"/>
                <a:gd name="T3" fmla="*/ 25 h 31"/>
                <a:gd name="T4" fmla="*/ 0 w 12"/>
                <a:gd name="T5" fmla="*/ 25 h 31"/>
                <a:gd name="T6" fmla="*/ 0 w 12"/>
                <a:gd name="T7" fmla="*/ 31 h 31"/>
                <a:gd name="T8" fmla="*/ 4 w 12"/>
                <a:gd name="T9" fmla="*/ 31 h 31"/>
                <a:gd name="T10" fmla="*/ 6 w 12"/>
                <a:gd name="T11" fmla="*/ 27 h 31"/>
                <a:gd name="T12" fmla="*/ 6 w 12"/>
                <a:gd name="T13" fmla="*/ 27 h 31"/>
                <a:gd name="T14" fmla="*/ 8 w 12"/>
                <a:gd name="T15" fmla="*/ 19 h 31"/>
                <a:gd name="T16" fmla="*/ 10 w 12"/>
                <a:gd name="T17" fmla="*/ 23 h 31"/>
                <a:gd name="T18" fmla="*/ 6 w 12"/>
                <a:gd name="T19" fmla="*/ 23 h 31"/>
                <a:gd name="T20" fmla="*/ 6 w 12"/>
                <a:gd name="T21" fmla="*/ 23 h 31"/>
                <a:gd name="T22" fmla="*/ 8 w 12"/>
                <a:gd name="T23" fmla="*/ 19 h 31"/>
                <a:gd name="T24" fmla="*/ 8 w 12"/>
                <a:gd name="T25" fmla="*/ 19 h 31"/>
                <a:gd name="T26" fmla="*/ 10 w 12"/>
                <a:gd name="T27" fmla="*/ 0 h 31"/>
                <a:gd name="T28" fmla="*/ 12 w 12"/>
                <a:gd name="T29" fmla="*/ 4 h 31"/>
                <a:gd name="T30" fmla="*/ 10 w 12"/>
                <a:gd name="T31" fmla="*/ 10 h 31"/>
                <a:gd name="T32" fmla="*/ 10 w 12"/>
                <a:gd name="T3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31">
                  <a:moveTo>
                    <a:pt x="6" y="27"/>
                  </a:moveTo>
                  <a:lnTo>
                    <a:pt x="4" y="25"/>
                  </a:lnTo>
                  <a:lnTo>
                    <a:pt x="0" y="25"/>
                  </a:lnTo>
                  <a:lnTo>
                    <a:pt x="0" y="31"/>
                  </a:lnTo>
                  <a:lnTo>
                    <a:pt x="4" y="31"/>
                  </a:lnTo>
                  <a:lnTo>
                    <a:pt x="6" y="27"/>
                  </a:lnTo>
                  <a:lnTo>
                    <a:pt x="6" y="27"/>
                  </a:lnTo>
                  <a:close/>
                  <a:moveTo>
                    <a:pt x="8" y="19"/>
                  </a:moveTo>
                  <a:lnTo>
                    <a:pt x="10" y="23"/>
                  </a:lnTo>
                  <a:lnTo>
                    <a:pt x="6" y="23"/>
                  </a:lnTo>
                  <a:lnTo>
                    <a:pt x="6" y="23"/>
                  </a:lnTo>
                  <a:lnTo>
                    <a:pt x="8" y="19"/>
                  </a:lnTo>
                  <a:lnTo>
                    <a:pt x="8" y="19"/>
                  </a:lnTo>
                  <a:close/>
                  <a:moveTo>
                    <a:pt x="10" y="0"/>
                  </a:moveTo>
                  <a:lnTo>
                    <a:pt x="12" y="4"/>
                  </a:lnTo>
                  <a:lnTo>
                    <a:pt x="10" y="10"/>
                  </a:lnTo>
                  <a:lnTo>
                    <a:pt x="10"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95" name="Freeform 207">
              <a:extLst>
                <a:ext uri="{FF2B5EF4-FFF2-40B4-BE49-F238E27FC236}">
                  <a16:creationId xmlns:a16="http://schemas.microsoft.com/office/drawing/2014/main" id="{5A4A3120-19DA-4984-B4A8-A751DF786FAF}"/>
                </a:ext>
              </a:extLst>
            </p:cNvPr>
            <p:cNvSpPr>
              <a:spLocks noEditPoints="1"/>
            </p:cNvSpPr>
            <p:nvPr/>
          </p:nvSpPr>
          <p:spPr bwMode="auto">
            <a:xfrm>
              <a:off x="3305320" y="3279143"/>
              <a:ext cx="21765" cy="18927"/>
            </a:xfrm>
            <a:custGeom>
              <a:avLst/>
              <a:gdLst>
                <a:gd name="T0" fmla="*/ 23 w 27"/>
                <a:gd name="T1" fmla="*/ 2 h 25"/>
                <a:gd name="T2" fmla="*/ 27 w 27"/>
                <a:gd name="T3" fmla="*/ 0 h 25"/>
                <a:gd name="T4" fmla="*/ 25 w 27"/>
                <a:gd name="T5" fmla="*/ 4 h 25"/>
                <a:gd name="T6" fmla="*/ 23 w 27"/>
                <a:gd name="T7" fmla="*/ 2 h 25"/>
                <a:gd name="T8" fmla="*/ 23 w 27"/>
                <a:gd name="T9" fmla="*/ 2 h 25"/>
                <a:gd name="T10" fmla="*/ 21 w 27"/>
                <a:gd name="T11" fmla="*/ 6 h 25"/>
                <a:gd name="T12" fmla="*/ 12 w 27"/>
                <a:gd name="T13" fmla="*/ 8 h 25"/>
                <a:gd name="T14" fmla="*/ 10 w 27"/>
                <a:gd name="T15" fmla="*/ 8 h 25"/>
                <a:gd name="T16" fmla="*/ 4 w 27"/>
                <a:gd name="T17" fmla="*/ 8 h 25"/>
                <a:gd name="T18" fmla="*/ 4 w 27"/>
                <a:gd name="T19" fmla="*/ 11 h 25"/>
                <a:gd name="T20" fmla="*/ 8 w 27"/>
                <a:gd name="T21" fmla="*/ 15 h 25"/>
                <a:gd name="T22" fmla="*/ 8 w 27"/>
                <a:gd name="T23" fmla="*/ 19 h 25"/>
                <a:gd name="T24" fmla="*/ 4 w 27"/>
                <a:gd name="T25" fmla="*/ 21 h 25"/>
                <a:gd name="T26" fmla="*/ 0 w 27"/>
                <a:gd name="T27" fmla="*/ 23 h 25"/>
                <a:gd name="T28" fmla="*/ 4 w 27"/>
                <a:gd name="T29" fmla="*/ 25 h 25"/>
                <a:gd name="T30" fmla="*/ 14 w 27"/>
                <a:gd name="T31" fmla="*/ 23 h 25"/>
                <a:gd name="T32" fmla="*/ 19 w 27"/>
                <a:gd name="T33" fmla="*/ 21 h 25"/>
                <a:gd name="T34" fmla="*/ 19 w 27"/>
                <a:gd name="T35" fmla="*/ 15 h 25"/>
                <a:gd name="T36" fmla="*/ 16 w 27"/>
                <a:gd name="T37" fmla="*/ 13 h 25"/>
                <a:gd name="T38" fmla="*/ 21 w 27"/>
                <a:gd name="T39" fmla="*/ 8 h 25"/>
                <a:gd name="T40" fmla="*/ 21 w 27"/>
                <a:gd name="T41"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5">
                  <a:moveTo>
                    <a:pt x="23" y="2"/>
                  </a:moveTo>
                  <a:lnTo>
                    <a:pt x="27" y="0"/>
                  </a:lnTo>
                  <a:lnTo>
                    <a:pt x="25" y="4"/>
                  </a:lnTo>
                  <a:lnTo>
                    <a:pt x="23" y="2"/>
                  </a:lnTo>
                  <a:lnTo>
                    <a:pt x="23" y="2"/>
                  </a:lnTo>
                  <a:close/>
                  <a:moveTo>
                    <a:pt x="21" y="6"/>
                  </a:moveTo>
                  <a:lnTo>
                    <a:pt x="12" y="8"/>
                  </a:lnTo>
                  <a:lnTo>
                    <a:pt x="10" y="8"/>
                  </a:lnTo>
                  <a:lnTo>
                    <a:pt x="4" y="8"/>
                  </a:lnTo>
                  <a:lnTo>
                    <a:pt x="4" y="11"/>
                  </a:lnTo>
                  <a:lnTo>
                    <a:pt x="8" y="15"/>
                  </a:lnTo>
                  <a:lnTo>
                    <a:pt x="8" y="19"/>
                  </a:lnTo>
                  <a:lnTo>
                    <a:pt x="4" y="21"/>
                  </a:lnTo>
                  <a:lnTo>
                    <a:pt x="0" y="23"/>
                  </a:lnTo>
                  <a:lnTo>
                    <a:pt x="4" y="25"/>
                  </a:lnTo>
                  <a:lnTo>
                    <a:pt x="14" y="23"/>
                  </a:lnTo>
                  <a:lnTo>
                    <a:pt x="19" y="21"/>
                  </a:lnTo>
                  <a:lnTo>
                    <a:pt x="19" y="15"/>
                  </a:lnTo>
                  <a:lnTo>
                    <a:pt x="16" y="13"/>
                  </a:lnTo>
                  <a:lnTo>
                    <a:pt x="21" y="8"/>
                  </a:lnTo>
                  <a:lnTo>
                    <a:pt x="21"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96" name="Freeform 208">
              <a:extLst>
                <a:ext uri="{FF2B5EF4-FFF2-40B4-BE49-F238E27FC236}">
                  <a16:creationId xmlns:a16="http://schemas.microsoft.com/office/drawing/2014/main" id="{6A8EED21-1F6C-494C-AE7F-3593711C9B3A}"/>
                </a:ext>
              </a:extLst>
            </p:cNvPr>
            <p:cNvSpPr>
              <a:spLocks noEditPoints="1"/>
            </p:cNvSpPr>
            <p:nvPr/>
          </p:nvSpPr>
          <p:spPr bwMode="auto">
            <a:xfrm>
              <a:off x="5319801" y="2436516"/>
              <a:ext cx="985878" cy="726037"/>
            </a:xfrm>
            <a:custGeom>
              <a:avLst/>
              <a:gdLst>
                <a:gd name="T0" fmla="*/ 877 w 1223"/>
                <a:gd name="T1" fmla="*/ 930 h 959"/>
                <a:gd name="T2" fmla="*/ 858 w 1223"/>
                <a:gd name="T3" fmla="*/ 885 h 959"/>
                <a:gd name="T4" fmla="*/ 1214 w 1223"/>
                <a:gd name="T5" fmla="*/ 150 h 959"/>
                <a:gd name="T6" fmla="*/ 1164 w 1223"/>
                <a:gd name="T7" fmla="*/ 171 h 959"/>
                <a:gd name="T8" fmla="*/ 1126 w 1223"/>
                <a:gd name="T9" fmla="*/ 135 h 959"/>
                <a:gd name="T10" fmla="*/ 1084 w 1223"/>
                <a:gd name="T11" fmla="*/ 112 h 959"/>
                <a:gd name="T12" fmla="*/ 1033 w 1223"/>
                <a:gd name="T13" fmla="*/ 61 h 959"/>
                <a:gd name="T14" fmla="*/ 995 w 1223"/>
                <a:gd name="T15" fmla="*/ 15 h 959"/>
                <a:gd name="T16" fmla="*/ 938 w 1223"/>
                <a:gd name="T17" fmla="*/ 2 h 959"/>
                <a:gd name="T18" fmla="*/ 898 w 1223"/>
                <a:gd name="T19" fmla="*/ 36 h 959"/>
                <a:gd name="T20" fmla="*/ 905 w 1223"/>
                <a:gd name="T21" fmla="*/ 112 h 959"/>
                <a:gd name="T22" fmla="*/ 883 w 1223"/>
                <a:gd name="T23" fmla="*/ 196 h 959"/>
                <a:gd name="T24" fmla="*/ 911 w 1223"/>
                <a:gd name="T25" fmla="*/ 234 h 959"/>
                <a:gd name="T26" fmla="*/ 831 w 1223"/>
                <a:gd name="T27" fmla="*/ 285 h 959"/>
                <a:gd name="T28" fmla="*/ 736 w 1223"/>
                <a:gd name="T29" fmla="*/ 371 h 959"/>
                <a:gd name="T30" fmla="*/ 544 w 1223"/>
                <a:gd name="T31" fmla="*/ 369 h 959"/>
                <a:gd name="T32" fmla="*/ 451 w 1223"/>
                <a:gd name="T33" fmla="*/ 310 h 959"/>
                <a:gd name="T34" fmla="*/ 386 w 1223"/>
                <a:gd name="T35" fmla="*/ 240 h 959"/>
                <a:gd name="T36" fmla="*/ 333 w 1223"/>
                <a:gd name="T37" fmla="*/ 215 h 959"/>
                <a:gd name="T38" fmla="*/ 289 w 1223"/>
                <a:gd name="T39" fmla="*/ 270 h 959"/>
                <a:gd name="T40" fmla="*/ 222 w 1223"/>
                <a:gd name="T41" fmla="*/ 325 h 959"/>
                <a:gd name="T42" fmla="*/ 226 w 1223"/>
                <a:gd name="T43" fmla="*/ 399 h 959"/>
                <a:gd name="T44" fmla="*/ 68 w 1223"/>
                <a:gd name="T45" fmla="*/ 399 h 959"/>
                <a:gd name="T46" fmla="*/ 45 w 1223"/>
                <a:gd name="T47" fmla="*/ 445 h 959"/>
                <a:gd name="T48" fmla="*/ 13 w 1223"/>
                <a:gd name="T49" fmla="*/ 527 h 959"/>
                <a:gd name="T50" fmla="*/ 66 w 1223"/>
                <a:gd name="T51" fmla="*/ 506 h 959"/>
                <a:gd name="T52" fmla="*/ 139 w 1223"/>
                <a:gd name="T53" fmla="*/ 527 h 959"/>
                <a:gd name="T54" fmla="*/ 142 w 1223"/>
                <a:gd name="T55" fmla="*/ 630 h 959"/>
                <a:gd name="T56" fmla="*/ 251 w 1223"/>
                <a:gd name="T57" fmla="*/ 666 h 959"/>
                <a:gd name="T58" fmla="*/ 300 w 1223"/>
                <a:gd name="T59" fmla="*/ 740 h 959"/>
                <a:gd name="T60" fmla="*/ 449 w 1223"/>
                <a:gd name="T61" fmla="*/ 746 h 959"/>
                <a:gd name="T62" fmla="*/ 527 w 1223"/>
                <a:gd name="T63" fmla="*/ 746 h 959"/>
                <a:gd name="T64" fmla="*/ 605 w 1223"/>
                <a:gd name="T65" fmla="*/ 721 h 959"/>
                <a:gd name="T66" fmla="*/ 654 w 1223"/>
                <a:gd name="T67" fmla="*/ 793 h 959"/>
                <a:gd name="T68" fmla="*/ 673 w 1223"/>
                <a:gd name="T69" fmla="*/ 850 h 959"/>
                <a:gd name="T70" fmla="*/ 719 w 1223"/>
                <a:gd name="T71" fmla="*/ 890 h 959"/>
                <a:gd name="T72" fmla="*/ 768 w 1223"/>
                <a:gd name="T73" fmla="*/ 862 h 959"/>
                <a:gd name="T74" fmla="*/ 841 w 1223"/>
                <a:gd name="T75" fmla="*/ 883 h 959"/>
                <a:gd name="T76" fmla="*/ 888 w 1223"/>
                <a:gd name="T77" fmla="*/ 900 h 959"/>
                <a:gd name="T78" fmla="*/ 907 w 1223"/>
                <a:gd name="T79" fmla="*/ 890 h 959"/>
                <a:gd name="T80" fmla="*/ 959 w 1223"/>
                <a:gd name="T81" fmla="*/ 858 h 959"/>
                <a:gd name="T82" fmla="*/ 1006 w 1223"/>
                <a:gd name="T83" fmla="*/ 856 h 959"/>
                <a:gd name="T84" fmla="*/ 1046 w 1223"/>
                <a:gd name="T85" fmla="*/ 824 h 959"/>
                <a:gd name="T86" fmla="*/ 1058 w 1223"/>
                <a:gd name="T87" fmla="*/ 797 h 959"/>
                <a:gd name="T88" fmla="*/ 1067 w 1223"/>
                <a:gd name="T89" fmla="*/ 763 h 959"/>
                <a:gd name="T90" fmla="*/ 1086 w 1223"/>
                <a:gd name="T91" fmla="*/ 732 h 959"/>
                <a:gd name="T92" fmla="*/ 1103 w 1223"/>
                <a:gd name="T93" fmla="*/ 698 h 959"/>
                <a:gd name="T94" fmla="*/ 1063 w 1223"/>
                <a:gd name="T95" fmla="*/ 679 h 959"/>
                <a:gd name="T96" fmla="*/ 1025 w 1223"/>
                <a:gd name="T97" fmla="*/ 635 h 959"/>
                <a:gd name="T98" fmla="*/ 1067 w 1223"/>
                <a:gd name="T99" fmla="*/ 609 h 959"/>
                <a:gd name="T100" fmla="*/ 1044 w 1223"/>
                <a:gd name="T101" fmla="*/ 512 h 959"/>
                <a:gd name="T102" fmla="*/ 1069 w 1223"/>
                <a:gd name="T103" fmla="*/ 483 h 959"/>
                <a:gd name="T104" fmla="*/ 993 w 1223"/>
                <a:gd name="T105" fmla="*/ 477 h 959"/>
                <a:gd name="T106" fmla="*/ 995 w 1223"/>
                <a:gd name="T107" fmla="*/ 432 h 959"/>
                <a:gd name="T108" fmla="*/ 1044 w 1223"/>
                <a:gd name="T109" fmla="*/ 426 h 959"/>
                <a:gd name="T110" fmla="*/ 1058 w 1223"/>
                <a:gd name="T111" fmla="*/ 430 h 959"/>
                <a:gd name="T112" fmla="*/ 1138 w 1223"/>
                <a:gd name="T113" fmla="*/ 361 h 959"/>
                <a:gd name="T114" fmla="*/ 1187 w 1223"/>
                <a:gd name="T115" fmla="*/ 321 h 959"/>
                <a:gd name="T116" fmla="*/ 1189 w 1223"/>
                <a:gd name="T117" fmla="*/ 249 h 959"/>
                <a:gd name="T118" fmla="*/ 1221 w 1223"/>
                <a:gd name="T119" fmla="*/ 207 h 959"/>
                <a:gd name="T120" fmla="*/ 1073 w 1223"/>
                <a:gd name="T121" fmla="*/ 788 h 959"/>
                <a:gd name="T122" fmla="*/ 1096 w 1223"/>
                <a:gd name="T123" fmla="*/ 862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3" h="959">
                  <a:moveTo>
                    <a:pt x="1029" y="839"/>
                  </a:moveTo>
                  <a:lnTo>
                    <a:pt x="1029" y="841"/>
                  </a:lnTo>
                  <a:lnTo>
                    <a:pt x="1033" y="841"/>
                  </a:lnTo>
                  <a:lnTo>
                    <a:pt x="1035" y="841"/>
                  </a:lnTo>
                  <a:lnTo>
                    <a:pt x="1033" y="839"/>
                  </a:lnTo>
                  <a:lnTo>
                    <a:pt x="1029" y="839"/>
                  </a:lnTo>
                  <a:close/>
                  <a:moveTo>
                    <a:pt x="913" y="898"/>
                  </a:moveTo>
                  <a:lnTo>
                    <a:pt x="909" y="896"/>
                  </a:lnTo>
                  <a:lnTo>
                    <a:pt x="905" y="898"/>
                  </a:lnTo>
                  <a:lnTo>
                    <a:pt x="907" y="900"/>
                  </a:lnTo>
                  <a:lnTo>
                    <a:pt x="909" y="898"/>
                  </a:lnTo>
                  <a:lnTo>
                    <a:pt x="913" y="900"/>
                  </a:lnTo>
                  <a:lnTo>
                    <a:pt x="913" y="898"/>
                  </a:lnTo>
                  <a:close/>
                  <a:moveTo>
                    <a:pt x="915" y="919"/>
                  </a:moveTo>
                  <a:lnTo>
                    <a:pt x="911" y="917"/>
                  </a:lnTo>
                  <a:lnTo>
                    <a:pt x="907" y="919"/>
                  </a:lnTo>
                  <a:lnTo>
                    <a:pt x="907" y="919"/>
                  </a:lnTo>
                  <a:lnTo>
                    <a:pt x="905" y="917"/>
                  </a:lnTo>
                  <a:lnTo>
                    <a:pt x="900" y="919"/>
                  </a:lnTo>
                  <a:lnTo>
                    <a:pt x="898" y="917"/>
                  </a:lnTo>
                  <a:lnTo>
                    <a:pt x="896" y="919"/>
                  </a:lnTo>
                  <a:lnTo>
                    <a:pt x="892" y="919"/>
                  </a:lnTo>
                  <a:lnTo>
                    <a:pt x="888" y="921"/>
                  </a:lnTo>
                  <a:lnTo>
                    <a:pt x="886" y="921"/>
                  </a:lnTo>
                  <a:lnTo>
                    <a:pt x="883" y="925"/>
                  </a:lnTo>
                  <a:lnTo>
                    <a:pt x="877" y="930"/>
                  </a:lnTo>
                  <a:lnTo>
                    <a:pt x="873" y="934"/>
                  </a:lnTo>
                  <a:lnTo>
                    <a:pt x="875" y="938"/>
                  </a:lnTo>
                  <a:lnTo>
                    <a:pt x="875" y="947"/>
                  </a:lnTo>
                  <a:lnTo>
                    <a:pt x="877" y="949"/>
                  </a:lnTo>
                  <a:lnTo>
                    <a:pt x="877" y="951"/>
                  </a:lnTo>
                  <a:lnTo>
                    <a:pt x="881" y="955"/>
                  </a:lnTo>
                  <a:lnTo>
                    <a:pt x="886" y="955"/>
                  </a:lnTo>
                  <a:lnTo>
                    <a:pt x="888" y="957"/>
                  </a:lnTo>
                  <a:lnTo>
                    <a:pt x="890" y="957"/>
                  </a:lnTo>
                  <a:lnTo>
                    <a:pt x="894" y="959"/>
                  </a:lnTo>
                  <a:lnTo>
                    <a:pt x="896" y="957"/>
                  </a:lnTo>
                  <a:lnTo>
                    <a:pt x="898" y="955"/>
                  </a:lnTo>
                  <a:lnTo>
                    <a:pt x="900" y="953"/>
                  </a:lnTo>
                  <a:lnTo>
                    <a:pt x="905" y="955"/>
                  </a:lnTo>
                  <a:lnTo>
                    <a:pt x="907" y="951"/>
                  </a:lnTo>
                  <a:lnTo>
                    <a:pt x="907" y="949"/>
                  </a:lnTo>
                  <a:lnTo>
                    <a:pt x="911" y="949"/>
                  </a:lnTo>
                  <a:lnTo>
                    <a:pt x="913" y="947"/>
                  </a:lnTo>
                  <a:lnTo>
                    <a:pt x="913" y="942"/>
                  </a:lnTo>
                  <a:lnTo>
                    <a:pt x="915" y="936"/>
                  </a:lnTo>
                  <a:lnTo>
                    <a:pt x="917" y="934"/>
                  </a:lnTo>
                  <a:lnTo>
                    <a:pt x="917" y="932"/>
                  </a:lnTo>
                  <a:lnTo>
                    <a:pt x="919" y="928"/>
                  </a:lnTo>
                  <a:lnTo>
                    <a:pt x="919" y="921"/>
                  </a:lnTo>
                  <a:lnTo>
                    <a:pt x="915" y="919"/>
                  </a:lnTo>
                  <a:close/>
                  <a:moveTo>
                    <a:pt x="858" y="885"/>
                  </a:moveTo>
                  <a:lnTo>
                    <a:pt x="858" y="885"/>
                  </a:lnTo>
                  <a:lnTo>
                    <a:pt x="858" y="885"/>
                  </a:lnTo>
                  <a:lnTo>
                    <a:pt x="858" y="885"/>
                  </a:lnTo>
                  <a:lnTo>
                    <a:pt x="858" y="885"/>
                  </a:lnTo>
                  <a:close/>
                  <a:moveTo>
                    <a:pt x="1086" y="635"/>
                  </a:moveTo>
                  <a:lnTo>
                    <a:pt x="1082" y="635"/>
                  </a:lnTo>
                  <a:lnTo>
                    <a:pt x="1082" y="637"/>
                  </a:lnTo>
                  <a:lnTo>
                    <a:pt x="1084" y="639"/>
                  </a:lnTo>
                  <a:lnTo>
                    <a:pt x="1088" y="639"/>
                  </a:lnTo>
                  <a:lnTo>
                    <a:pt x="1092" y="641"/>
                  </a:lnTo>
                  <a:lnTo>
                    <a:pt x="1090" y="637"/>
                  </a:lnTo>
                  <a:lnTo>
                    <a:pt x="1088" y="637"/>
                  </a:lnTo>
                  <a:lnTo>
                    <a:pt x="1086" y="635"/>
                  </a:lnTo>
                  <a:close/>
                  <a:moveTo>
                    <a:pt x="1111" y="677"/>
                  </a:moveTo>
                  <a:lnTo>
                    <a:pt x="1107" y="675"/>
                  </a:lnTo>
                  <a:lnTo>
                    <a:pt x="1105" y="675"/>
                  </a:lnTo>
                  <a:lnTo>
                    <a:pt x="1103" y="675"/>
                  </a:lnTo>
                  <a:lnTo>
                    <a:pt x="1103" y="677"/>
                  </a:lnTo>
                  <a:lnTo>
                    <a:pt x="1107" y="677"/>
                  </a:lnTo>
                  <a:lnTo>
                    <a:pt x="1111" y="679"/>
                  </a:lnTo>
                  <a:lnTo>
                    <a:pt x="1111" y="677"/>
                  </a:lnTo>
                  <a:close/>
                  <a:moveTo>
                    <a:pt x="1221" y="160"/>
                  </a:moveTo>
                  <a:lnTo>
                    <a:pt x="1219" y="158"/>
                  </a:lnTo>
                  <a:lnTo>
                    <a:pt x="1219" y="156"/>
                  </a:lnTo>
                  <a:lnTo>
                    <a:pt x="1214" y="152"/>
                  </a:lnTo>
                  <a:lnTo>
                    <a:pt x="1214" y="150"/>
                  </a:lnTo>
                  <a:lnTo>
                    <a:pt x="1216" y="148"/>
                  </a:lnTo>
                  <a:lnTo>
                    <a:pt x="1214" y="144"/>
                  </a:lnTo>
                  <a:lnTo>
                    <a:pt x="1214" y="141"/>
                  </a:lnTo>
                  <a:lnTo>
                    <a:pt x="1210" y="141"/>
                  </a:lnTo>
                  <a:lnTo>
                    <a:pt x="1208" y="141"/>
                  </a:lnTo>
                  <a:lnTo>
                    <a:pt x="1204" y="139"/>
                  </a:lnTo>
                  <a:lnTo>
                    <a:pt x="1202" y="141"/>
                  </a:lnTo>
                  <a:lnTo>
                    <a:pt x="1200" y="141"/>
                  </a:lnTo>
                  <a:lnTo>
                    <a:pt x="1197" y="144"/>
                  </a:lnTo>
                  <a:lnTo>
                    <a:pt x="1195" y="146"/>
                  </a:lnTo>
                  <a:lnTo>
                    <a:pt x="1193" y="148"/>
                  </a:lnTo>
                  <a:lnTo>
                    <a:pt x="1191" y="148"/>
                  </a:lnTo>
                  <a:lnTo>
                    <a:pt x="1191" y="152"/>
                  </a:lnTo>
                  <a:lnTo>
                    <a:pt x="1187" y="152"/>
                  </a:lnTo>
                  <a:lnTo>
                    <a:pt x="1185" y="152"/>
                  </a:lnTo>
                  <a:lnTo>
                    <a:pt x="1183" y="154"/>
                  </a:lnTo>
                  <a:lnTo>
                    <a:pt x="1183" y="158"/>
                  </a:lnTo>
                  <a:lnTo>
                    <a:pt x="1181" y="160"/>
                  </a:lnTo>
                  <a:lnTo>
                    <a:pt x="1181" y="162"/>
                  </a:lnTo>
                  <a:lnTo>
                    <a:pt x="1181" y="165"/>
                  </a:lnTo>
                  <a:lnTo>
                    <a:pt x="1179" y="167"/>
                  </a:lnTo>
                  <a:lnTo>
                    <a:pt x="1176" y="169"/>
                  </a:lnTo>
                  <a:lnTo>
                    <a:pt x="1170" y="169"/>
                  </a:lnTo>
                  <a:lnTo>
                    <a:pt x="1168" y="171"/>
                  </a:lnTo>
                  <a:lnTo>
                    <a:pt x="1166" y="169"/>
                  </a:lnTo>
                  <a:lnTo>
                    <a:pt x="1164" y="171"/>
                  </a:lnTo>
                  <a:lnTo>
                    <a:pt x="1162" y="173"/>
                  </a:lnTo>
                  <a:lnTo>
                    <a:pt x="1160" y="169"/>
                  </a:lnTo>
                  <a:lnTo>
                    <a:pt x="1157" y="167"/>
                  </a:lnTo>
                  <a:lnTo>
                    <a:pt x="1155" y="167"/>
                  </a:lnTo>
                  <a:lnTo>
                    <a:pt x="1153" y="169"/>
                  </a:lnTo>
                  <a:lnTo>
                    <a:pt x="1149" y="169"/>
                  </a:lnTo>
                  <a:lnTo>
                    <a:pt x="1149" y="167"/>
                  </a:lnTo>
                  <a:lnTo>
                    <a:pt x="1145" y="162"/>
                  </a:lnTo>
                  <a:lnTo>
                    <a:pt x="1143" y="162"/>
                  </a:lnTo>
                  <a:lnTo>
                    <a:pt x="1141" y="158"/>
                  </a:lnTo>
                  <a:lnTo>
                    <a:pt x="1141" y="154"/>
                  </a:lnTo>
                  <a:lnTo>
                    <a:pt x="1141" y="154"/>
                  </a:lnTo>
                  <a:lnTo>
                    <a:pt x="1141" y="150"/>
                  </a:lnTo>
                  <a:lnTo>
                    <a:pt x="1141" y="146"/>
                  </a:lnTo>
                  <a:lnTo>
                    <a:pt x="1138" y="144"/>
                  </a:lnTo>
                  <a:lnTo>
                    <a:pt x="1136" y="144"/>
                  </a:lnTo>
                  <a:lnTo>
                    <a:pt x="1136" y="141"/>
                  </a:lnTo>
                  <a:lnTo>
                    <a:pt x="1136" y="139"/>
                  </a:lnTo>
                  <a:lnTo>
                    <a:pt x="1136" y="135"/>
                  </a:lnTo>
                  <a:lnTo>
                    <a:pt x="1138" y="133"/>
                  </a:lnTo>
                  <a:lnTo>
                    <a:pt x="1136" y="133"/>
                  </a:lnTo>
                  <a:lnTo>
                    <a:pt x="1134" y="133"/>
                  </a:lnTo>
                  <a:lnTo>
                    <a:pt x="1132" y="135"/>
                  </a:lnTo>
                  <a:lnTo>
                    <a:pt x="1130" y="135"/>
                  </a:lnTo>
                  <a:lnTo>
                    <a:pt x="1128" y="135"/>
                  </a:lnTo>
                  <a:lnTo>
                    <a:pt x="1126" y="135"/>
                  </a:lnTo>
                  <a:lnTo>
                    <a:pt x="1124" y="133"/>
                  </a:lnTo>
                  <a:lnTo>
                    <a:pt x="1122" y="133"/>
                  </a:lnTo>
                  <a:lnTo>
                    <a:pt x="1119" y="133"/>
                  </a:lnTo>
                  <a:lnTo>
                    <a:pt x="1115" y="131"/>
                  </a:lnTo>
                  <a:lnTo>
                    <a:pt x="1115" y="129"/>
                  </a:lnTo>
                  <a:lnTo>
                    <a:pt x="1113" y="127"/>
                  </a:lnTo>
                  <a:lnTo>
                    <a:pt x="1113" y="127"/>
                  </a:lnTo>
                  <a:lnTo>
                    <a:pt x="1111" y="125"/>
                  </a:lnTo>
                  <a:lnTo>
                    <a:pt x="1111" y="122"/>
                  </a:lnTo>
                  <a:lnTo>
                    <a:pt x="1109" y="122"/>
                  </a:lnTo>
                  <a:lnTo>
                    <a:pt x="1107" y="120"/>
                  </a:lnTo>
                  <a:lnTo>
                    <a:pt x="1105" y="118"/>
                  </a:lnTo>
                  <a:lnTo>
                    <a:pt x="1103" y="116"/>
                  </a:lnTo>
                  <a:lnTo>
                    <a:pt x="1101" y="116"/>
                  </a:lnTo>
                  <a:lnTo>
                    <a:pt x="1101" y="118"/>
                  </a:lnTo>
                  <a:lnTo>
                    <a:pt x="1098" y="118"/>
                  </a:lnTo>
                  <a:lnTo>
                    <a:pt x="1096" y="118"/>
                  </a:lnTo>
                  <a:lnTo>
                    <a:pt x="1096" y="120"/>
                  </a:lnTo>
                  <a:lnTo>
                    <a:pt x="1094" y="118"/>
                  </a:lnTo>
                  <a:lnTo>
                    <a:pt x="1092" y="118"/>
                  </a:lnTo>
                  <a:lnTo>
                    <a:pt x="1090" y="116"/>
                  </a:lnTo>
                  <a:lnTo>
                    <a:pt x="1086" y="116"/>
                  </a:lnTo>
                  <a:lnTo>
                    <a:pt x="1084" y="116"/>
                  </a:lnTo>
                  <a:lnTo>
                    <a:pt x="1086" y="114"/>
                  </a:lnTo>
                  <a:lnTo>
                    <a:pt x="1086" y="112"/>
                  </a:lnTo>
                  <a:lnTo>
                    <a:pt x="1084" y="112"/>
                  </a:lnTo>
                  <a:lnTo>
                    <a:pt x="1082" y="114"/>
                  </a:lnTo>
                  <a:lnTo>
                    <a:pt x="1077" y="114"/>
                  </a:lnTo>
                  <a:lnTo>
                    <a:pt x="1075" y="114"/>
                  </a:lnTo>
                  <a:lnTo>
                    <a:pt x="1073" y="114"/>
                  </a:lnTo>
                  <a:lnTo>
                    <a:pt x="1071" y="114"/>
                  </a:lnTo>
                  <a:lnTo>
                    <a:pt x="1069" y="114"/>
                  </a:lnTo>
                  <a:lnTo>
                    <a:pt x="1067" y="112"/>
                  </a:lnTo>
                  <a:lnTo>
                    <a:pt x="1065" y="110"/>
                  </a:lnTo>
                  <a:lnTo>
                    <a:pt x="1060" y="106"/>
                  </a:lnTo>
                  <a:lnTo>
                    <a:pt x="1058" y="101"/>
                  </a:lnTo>
                  <a:lnTo>
                    <a:pt x="1058" y="99"/>
                  </a:lnTo>
                  <a:lnTo>
                    <a:pt x="1056" y="95"/>
                  </a:lnTo>
                  <a:lnTo>
                    <a:pt x="1054" y="95"/>
                  </a:lnTo>
                  <a:lnTo>
                    <a:pt x="1052" y="93"/>
                  </a:lnTo>
                  <a:lnTo>
                    <a:pt x="1052" y="89"/>
                  </a:lnTo>
                  <a:lnTo>
                    <a:pt x="1052" y="89"/>
                  </a:lnTo>
                  <a:lnTo>
                    <a:pt x="1050" y="84"/>
                  </a:lnTo>
                  <a:lnTo>
                    <a:pt x="1050" y="80"/>
                  </a:lnTo>
                  <a:lnTo>
                    <a:pt x="1042" y="76"/>
                  </a:lnTo>
                  <a:lnTo>
                    <a:pt x="1037" y="70"/>
                  </a:lnTo>
                  <a:lnTo>
                    <a:pt x="1037" y="68"/>
                  </a:lnTo>
                  <a:lnTo>
                    <a:pt x="1035" y="66"/>
                  </a:lnTo>
                  <a:lnTo>
                    <a:pt x="1033" y="66"/>
                  </a:lnTo>
                  <a:lnTo>
                    <a:pt x="1033" y="66"/>
                  </a:lnTo>
                  <a:lnTo>
                    <a:pt x="1033" y="63"/>
                  </a:lnTo>
                  <a:lnTo>
                    <a:pt x="1033" y="61"/>
                  </a:lnTo>
                  <a:lnTo>
                    <a:pt x="1031" y="59"/>
                  </a:lnTo>
                  <a:lnTo>
                    <a:pt x="1029" y="57"/>
                  </a:lnTo>
                  <a:lnTo>
                    <a:pt x="1027" y="55"/>
                  </a:lnTo>
                  <a:lnTo>
                    <a:pt x="1027" y="53"/>
                  </a:lnTo>
                  <a:lnTo>
                    <a:pt x="1025" y="49"/>
                  </a:lnTo>
                  <a:lnTo>
                    <a:pt x="1023" y="47"/>
                  </a:lnTo>
                  <a:lnTo>
                    <a:pt x="1018" y="42"/>
                  </a:lnTo>
                  <a:lnTo>
                    <a:pt x="1018" y="40"/>
                  </a:lnTo>
                  <a:lnTo>
                    <a:pt x="1018" y="38"/>
                  </a:lnTo>
                  <a:lnTo>
                    <a:pt x="1018" y="36"/>
                  </a:lnTo>
                  <a:lnTo>
                    <a:pt x="1014" y="36"/>
                  </a:lnTo>
                  <a:lnTo>
                    <a:pt x="1012" y="34"/>
                  </a:lnTo>
                  <a:lnTo>
                    <a:pt x="1012" y="32"/>
                  </a:lnTo>
                  <a:lnTo>
                    <a:pt x="1012" y="30"/>
                  </a:lnTo>
                  <a:lnTo>
                    <a:pt x="1012" y="28"/>
                  </a:lnTo>
                  <a:lnTo>
                    <a:pt x="1010" y="25"/>
                  </a:lnTo>
                  <a:lnTo>
                    <a:pt x="1008" y="23"/>
                  </a:lnTo>
                  <a:lnTo>
                    <a:pt x="1008" y="21"/>
                  </a:lnTo>
                  <a:lnTo>
                    <a:pt x="1006" y="21"/>
                  </a:lnTo>
                  <a:lnTo>
                    <a:pt x="1004" y="21"/>
                  </a:lnTo>
                  <a:lnTo>
                    <a:pt x="1001" y="21"/>
                  </a:lnTo>
                  <a:lnTo>
                    <a:pt x="999" y="19"/>
                  </a:lnTo>
                  <a:lnTo>
                    <a:pt x="1001" y="17"/>
                  </a:lnTo>
                  <a:lnTo>
                    <a:pt x="1001" y="15"/>
                  </a:lnTo>
                  <a:lnTo>
                    <a:pt x="997" y="15"/>
                  </a:lnTo>
                  <a:lnTo>
                    <a:pt x="995" y="15"/>
                  </a:lnTo>
                  <a:lnTo>
                    <a:pt x="995" y="15"/>
                  </a:lnTo>
                  <a:lnTo>
                    <a:pt x="993" y="15"/>
                  </a:lnTo>
                  <a:lnTo>
                    <a:pt x="993" y="13"/>
                  </a:lnTo>
                  <a:lnTo>
                    <a:pt x="993" y="11"/>
                  </a:lnTo>
                  <a:lnTo>
                    <a:pt x="991" y="9"/>
                  </a:lnTo>
                  <a:lnTo>
                    <a:pt x="989" y="7"/>
                  </a:lnTo>
                  <a:lnTo>
                    <a:pt x="987" y="9"/>
                  </a:lnTo>
                  <a:lnTo>
                    <a:pt x="985" y="4"/>
                  </a:lnTo>
                  <a:lnTo>
                    <a:pt x="982" y="7"/>
                  </a:lnTo>
                  <a:lnTo>
                    <a:pt x="980" y="7"/>
                  </a:lnTo>
                  <a:lnTo>
                    <a:pt x="978" y="4"/>
                  </a:lnTo>
                  <a:lnTo>
                    <a:pt x="976" y="7"/>
                  </a:lnTo>
                  <a:lnTo>
                    <a:pt x="976" y="9"/>
                  </a:lnTo>
                  <a:lnTo>
                    <a:pt x="976" y="9"/>
                  </a:lnTo>
                  <a:lnTo>
                    <a:pt x="972" y="9"/>
                  </a:lnTo>
                  <a:lnTo>
                    <a:pt x="970" y="7"/>
                  </a:lnTo>
                  <a:lnTo>
                    <a:pt x="968" y="7"/>
                  </a:lnTo>
                  <a:lnTo>
                    <a:pt x="964" y="7"/>
                  </a:lnTo>
                  <a:lnTo>
                    <a:pt x="964" y="7"/>
                  </a:lnTo>
                  <a:lnTo>
                    <a:pt x="959" y="4"/>
                  </a:lnTo>
                  <a:lnTo>
                    <a:pt x="953" y="2"/>
                  </a:lnTo>
                  <a:lnTo>
                    <a:pt x="951" y="0"/>
                  </a:lnTo>
                  <a:lnTo>
                    <a:pt x="949" y="0"/>
                  </a:lnTo>
                  <a:lnTo>
                    <a:pt x="947" y="0"/>
                  </a:lnTo>
                  <a:lnTo>
                    <a:pt x="945" y="0"/>
                  </a:lnTo>
                  <a:lnTo>
                    <a:pt x="938" y="2"/>
                  </a:lnTo>
                  <a:lnTo>
                    <a:pt x="938" y="4"/>
                  </a:lnTo>
                  <a:lnTo>
                    <a:pt x="936" y="4"/>
                  </a:lnTo>
                  <a:lnTo>
                    <a:pt x="934" y="7"/>
                  </a:lnTo>
                  <a:lnTo>
                    <a:pt x="930" y="7"/>
                  </a:lnTo>
                  <a:lnTo>
                    <a:pt x="928" y="7"/>
                  </a:lnTo>
                  <a:lnTo>
                    <a:pt x="923" y="7"/>
                  </a:lnTo>
                  <a:lnTo>
                    <a:pt x="921" y="9"/>
                  </a:lnTo>
                  <a:lnTo>
                    <a:pt x="917" y="9"/>
                  </a:lnTo>
                  <a:lnTo>
                    <a:pt x="917" y="11"/>
                  </a:lnTo>
                  <a:lnTo>
                    <a:pt x="913" y="13"/>
                  </a:lnTo>
                  <a:lnTo>
                    <a:pt x="911" y="13"/>
                  </a:lnTo>
                  <a:lnTo>
                    <a:pt x="909" y="13"/>
                  </a:lnTo>
                  <a:lnTo>
                    <a:pt x="907" y="13"/>
                  </a:lnTo>
                  <a:lnTo>
                    <a:pt x="905" y="15"/>
                  </a:lnTo>
                  <a:lnTo>
                    <a:pt x="900" y="15"/>
                  </a:lnTo>
                  <a:lnTo>
                    <a:pt x="898" y="17"/>
                  </a:lnTo>
                  <a:lnTo>
                    <a:pt x="898" y="19"/>
                  </a:lnTo>
                  <a:lnTo>
                    <a:pt x="894" y="21"/>
                  </a:lnTo>
                  <a:lnTo>
                    <a:pt x="894" y="25"/>
                  </a:lnTo>
                  <a:lnTo>
                    <a:pt x="892" y="28"/>
                  </a:lnTo>
                  <a:lnTo>
                    <a:pt x="892" y="30"/>
                  </a:lnTo>
                  <a:lnTo>
                    <a:pt x="890" y="32"/>
                  </a:lnTo>
                  <a:lnTo>
                    <a:pt x="890" y="36"/>
                  </a:lnTo>
                  <a:lnTo>
                    <a:pt x="892" y="38"/>
                  </a:lnTo>
                  <a:lnTo>
                    <a:pt x="894" y="38"/>
                  </a:lnTo>
                  <a:lnTo>
                    <a:pt x="898" y="36"/>
                  </a:lnTo>
                  <a:lnTo>
                    <a:pt x="900" y="34"/>
                  </a:lnTo>
                  <a:lnTo>
                    <a:pt x="902" y="36"/>
                  </a:lnTo>
                  <a:lnTo>
                    <a:pt x="907" y="40"/>
                  </a:lnTo>
                  <a:lnTo>
                    <a:pt x="909" y="44"/>
                  </a:lnTo>
                  <a:lnTo>
                    <a:pt x="911" y="47"/>
                  </a:lnTo>
                  <a:lnTo>
                    <a:pt x="911" y="49"/>
                  </a:lnTo>
                  <a:lnTo>
                    <a:pt x="911" y="51"/>
                  </a:lnTo>
                  <a:lnTo>
                    <a:pt x="911" y="55"/>
                  </a:lnTo>
                  <a:lnTo>
                    <a:pt x="909" y="57"/>
                  </a:lnTo>
                  <a:lnTo>
                    <a:pt x="907" y="61"/>
                  </a:lnTo>
                  <a:lnTo>
                    <a:pt x="905" y="66"/>
                  </a:lnTo>
                  <a:lnTo>
                    <a:pt x="902" y="68"/>
                  </a:lnTo>
                  <a:lnTo>
                    <a:pt x="900" y="72"/>
                  </a:lnTo>
                  <a:lnTo>
                    <a:pt x="900" y="76"/>
                  </a:lnTo>
                  <a:lnTo>
                    <a:pt x="902" y="78"/>
                  </a:lnTo>
                  <a:lnTo>
                    <a:pt x="902" y="80"/>
                  </a:lnTo>
                  <a:lnTo>
                    <a:pt x="902" y="84"/>
                  </a:lnTo>
                  <a:lnTo>
                    <a:pt x="905" y="89"/>
                  </a:lnTo>
                  <a:lnTo>
                    <a:pt x="905" y="91"/>
                  </a:lnTo>
                  <a:lnTo>
                    <a:pt x="902" y="93"/>
                  </a:lnTo>
                  <a:lnTo>
                    <a:pt x="900" y="95"/>
                  </a:lnTo>
                  <a:lnTo>
                    <a:pt x="902" y="99"/>
                  </a:lnTo>
                  <a:lnTo>
                    <a:pt x="902" y="103"/>
                  </a:lnTo>
                  <a:lnTo>
                    <a:pt x="902" y="106"/>
                  </a:lnTo>
                  <a:lnTo>
                    <a:pt x="902" y="112"/>
                  </a:lnTo>
                  <a:lnTo>
                    <a:pt x="905" y="112"/>
                  </a:lnTo>
                  <a:lnTo>
                    <a:pt x="905" y="114"/>
                  </a:lnTo>
                  <a:lnTo>
                    <a:pt x="907" y="112"/>
                  </a:lnTo>
                  <a:lnTo>
                    <a:pt x="909" y="114"/>
                  </a:lnTo>
                  <a:lnTo>
                    <a:pt x="909" y="116"/>
                  </a:lnTo>
                  <a:lnTo>
                    <a:pt x="909" y="120"/>
                  </a:lnTo>
                  <a:lnTo>
                    <a:pt x="905" y="125"/>
                  </a:lnTo>
                  <a:lnTo>
                    <a:pt x="898" y="125"/>
                  </a:lnTo>
                  <a:lnTo>
                    <a:pt x="894" y="129"/>
                  </a:lnTo>
                  <a:lnTo>
                    <a:pt x="883" y="137"/>
                  </a:lnTo>
                  <a:lnTo>
                    <a:pt x="881" y="137"/>
                  </a:lnTo>
                  <a:lnTo>
                    <a:pt x="879" y="135"/>
                  </a:lnTo>
                  <a:lnTo>
                    <a:pt x="873" y="135"/>
                  </a:lnTo>
                  <a:lnTo>
                    <a:pt x="869" y="135"/>
                  </a:lnTo>
                  <a:lnTo>
                    <a:pt x="869" y="133"/>
                  </a:lnTo>
                  <a:lnTo>
                    <a:pt x="867" y="133"/>
                  </a:lnTo>
                  <a:lnTo>
                    <a:pt x="864" y="135"/>
                  </a:lnTo>
                  <a:lnTo>
                    <a:pt x="864" y="135"/>
                  </a:lnTo>
                  <a:lnTo>
                    <a:pt x="860" y="165"/>
                  </a:lnTo>
                  <a:lnTo>
                    <a:pt x="860" y="171"/>
                  </a:lnTo>
                  <a:lnTo>
                    <a:pt x="858" y="177"/>
                  </a:lnTo>
                  <a:lnTo>
                    <a:pt x="860" y="181"/>
                  </a:lnTo>
                  <a:lnTo>
                    <a:pt x="856" y="190"/>
                  </a:lnTo>
                  <a:lnTo>
                    <a:pt x="860" y="196"/>
                  </a:lnTo>
                  <a:lnTo>
                    <a:pt x="869" y="200"/>
                  </a:lnTo>
                  <a:lnTo>
                    <a:pt x="875" y="196"/>
                  </a:lnTo>
                  <a:lnTo>
                    <a:pt x="883" y="196"/>
                  </a:lnTo>
                  <a:lnTo>
                    <a:pt x="892" y="198"/>
                  </a:lnTo>
                  <a:lnTo>
                    <a:pt x="896" y="203"/>
                  </a:lnTo>
                  <a:lnTo>
                    <a:pt x="900" y="194"/>
                  </a:lnTo>
                  <a:lnTo>
                    <a:pt x="900" y="190"/>
                  </a:lnTo>
                  <a:lnTo>
                    <a:pt x="900" y="186"/>
                  </a:lnTo>
                  <a:lnTo>
                    <a:pt x="907" y="184"/>
                  </a:lnTo>
                  <a:lnTo>
                    <a:pt x="909" y="184"/>
                  </a:lnTo>
                  <a:lnTo>
                    <a:pt x="917" y="186"/>
                  </a:lnTo>
                  <a:lnTo>
                    <a:pt x="923" y="192"/>
                  </a:lnTo>
                  <a:lnTo>
                    <a:pt x="930" y="198"/>
                  </a:lnTo>
                  <a:lnTo>
                    <a:pt x="936" y="205"/>
                  </a:lnTo>
                  <a:lnTo>
                    <a:pt x="942" y="211"/>
                  </a:lnTo>
                  <a:lnTo>
                    <a:pt x="942" y="213"/>
                  </a:lnTo>
                  <a:lnTo>
                    <a:pt x="945" y="217"/>
                  </a:lnTo>
                  <a:lnTo>
                    <a:pt x="945" y="219"/>
                  </a:lnTo>
                  <a:lnTo>
                    <a:pt x="942" y="221"/>
                  </a:lnTo>
                  <a:lnTo>
                    <a:pt x="942" y="226"/>
                  </a:lnTo>
                  <a:lnTo>
                    <a:pt x="940" y="228"/>
                  </a:lnTo>
                  <a:lnTo>
                    <a:pt x="938" y="228"/>
                  </a:lnTo>
                  <a:lnTo>
                    <a:pt x="936" y="226"/>
                  </a:lnTo>
                  <a:lnTo>
                    <a:pt x="932" y="226"/>
                  </a:lnTo>
                  <a:lnTo>
                    <a:pt x="930" y="228"/>
                  </a:lnTo>
                  <a:lnTo>
                    <a:pt x="923" y="226"/>
                  </a:lnTo>
                  <a:lnTo>
                    <a:pt x="921" y="226"/>
                  </a:lnTo>
                  <a:lnTo>
                    <a:pt x="917" y="230"/>
                  </a:lnTo>
                  <a:lnTo>
                    <a:pt x="911" y="234"/>
                  </a:lnTo>
                  <a:lnTo>
                    <a:pt x="909" y="236"/>
                  </a:lnTo>
                  <a:lnTo>
                    <a:pt x="905" y="234"/>
                  </a:lnTo>
                  <a:lnTo>
                    <a:pt x="902" y="234"/>
                  </a:lnTo>
                  <a:lnTo>
                    <a:pt x="902" y="238"/>
                  </a:lnTo>
                  <a:lnTo>
                    <a:pt x="902" y="240"/>
                  </a:lnTo>
                  <a:lnTo>
                    <a:pt x="898" y="240"/>
                  </a:lnTo>
                  <a:lnTo>
                    <a:pt x="896" y="240"/>
                  </a:lnTo>
                  <a:lnTo>
                    <a:pt x="896" y="243"/>
                  </a:lnTo>
                  <a:lnTo>
                    <a:pt x="892" y="249"/>
                  </a:lnTo>
                  <a:lnTo>
                    <a:pt x="892" y="255"/>
                  </a:lnTo>
                  <a:lnTo>
                    <a:pt x="892" y="259"/>
                  </a:lnTo>
                  <a:lnTo>
                    <a:pt x="890" y="262"/>
                  </a:lnTo>
                  <a:lnTo>
                    <a:pt x="886" y="262"/>
                  </a:lnTo>
                  <a:lnTo>
                    <a:pt x="875" y="268"/>
                  </a:lnTo>
                  <a:lnTo>
                    <a:pt x="871" y="268"/>
                  </a:lnTo>
                  <a:lnTo>
                    <a:pt x="867" y="268"/>
                  </a:lnTo>
                  <a:lnTo>
                    <a:pt x="864" y="268"/>
                  </a:lnTo>
                  <a:lnTo>
                    <a:pt x="860" y="276"/>
                  </a:lnTo>
                  <a:lnTo>
                    <a:pt x="856" y="278"/>
                  </a:lnTo>
                  <a:lnTo>
                    <a:pt x="852" y="283"/>
                  </a:lnTo>
                  <a:lnTo>
                    <a:pt x="850" y="285"/>
                  </a:lnTo>
                  <a:lnTo>
                    <a:pt x="848" y="289"/>
                  </a:lnTo>
                  <a:lnTo>
                    <a:pt x="845" y="289"/>
                  </a:lnTo>
                  <a:lnTo>
                    <a:pt x="841" y="287"/>
                  </a:lnTo>
                  <a:lnTo>
                    <a:pt x="837" y="287"/>
                  </a:lnTo>
                  <a:lnTo>
                    <a:pt x="831" y="285"/>
                  </a:lnTo>
                  <a:lnTo>
                    <a:pt x="827" y="281"/>
                  </a:lnTo>
                  <a:lnTo>
                    <a:pt x="822" y="281"/>
                  </a:lnTo>
                  <a:lnTo>
                    <a:pt x="814" y="283"/>
                  </a:lnTo>
                  <a:lnTo>
                    <a:pt x="810" y="285"/>
                  </a:lnTo>
                  <a:lnTo>
                    <a:pt x="805" y="289"/>
                  </a:lnTo>
                  <a:lnTo>
                    <a:pt x="805" y="297"/>
                  </a:lnTo>
                  <a:lnTo>
                    <a:pt x="805" y="304"/>
                  </a:lnTo>
                  <a:lnTo>
                    <a:pt x="805" y="306"/>
                  </a:lnTo>
                  <a:lnTo>
                    <a:pt x="816" y="312"/>
                  </a:lnTo>
                  <a:lnTo>
                    <a:pt x="822" y="316"/>
                  </a:lnTo>
                  <a:lnTo>
                    <a:pt x="822" y="318"/>
                  </a:lnTo>
                  <a:lnTo>
                    <a:pt x="820" y="323"/>
                  </a:lnTo>
                  <a:lnTo>
                    <a:pt x="818" y="327"/>
                  </a:lnTo>
                  <a:lnTo>
                    <a:pt x="810" y="335"/>
                  </a:lnTo>
                  <a:lnTo>
                    <a:pt x="805" y="344"/>
                  </a:lnTo>
                  <a:lnTo>
                    <a:pt x="801" y="352"/>
                  </a:lnTo>
                  <a:lnTo>
                    <a:pt x="799" y="352"/>
                  </a:lnTo>
                  <a:lnTo>
                    <a:pt x="793" y="352"/>
                  </a:lnTo>
                  <a:lnTo>
                    <a:pt x="786" y="354"/>
                  </a:lnTo>
                  <a:lnTo>
                    <a:pt x="782" y="356"/>
                  </a:lnTo>
                  <a:lnTo>
                    <a:pt x="776" y="361"/>
                  </a:lnTo>
                  <a:lnTo>
                    <a:pt x="772" y="361"/>
                  </a:lnTo>
                  <a:lnTo>
                    <a:pt x="763" y="363"/>
                  </a:lnTo>
                  <a:lnTo>
                    <a:pt x="757" y="365"/>
                  </a:lnTo>
                  <a:lnTo>
                    <a:pt x="751" y="367"/>
                  </a:lnTo>
                  <a:lnTo>
                    <a:pt x="736" y="371"/>
                  </a:lnTo>
                  <a:lnTo>
                    <a:pt x="725" y="375"/>
                  </a:lnTo>
                  <a:lnTo>
                    <a:pt x="719" y="382"/>
                  </a:lnTo>
                  <a:lnTo>
                    <a:pt x="711" y="388"/>
                  </a:lnTo>
                  <a:lnTo>
                    <a:pt x="708" y="390"/>
                  </a:lnTo>
                  <a:lnTo>
                    <a:pt x="702" y="390"/>
                  </a:lnTo>
                  <a:lnTo>
                    <a:pt x="698" y="390"/>
                  </a:lnTo>
                  <a:lnTo>
                    <a:pt x="698" y="388"/>
                  </a:lnTo>
                  <a:lnTo>
                    <a:pt x="696" y="384"/>
                  </a:lnTo>
                  <a:lnTo>
                    <a:pt x="687" y="386"/>
                  </a:lnTo>
                  <a:lnTo>
                    <a:pt x="681" y="388"/>
                  </a:lnTo>
                  <a:lnTo>
                    <a:pt x="675" y="384"/>
                  </a:lnTo>
                  <a:lnTo>
                    <a:pt x="668" y="384"/>
                  </a:lnTo>
                  <a:lnTo>
                    <a:pt x="656" y="380"/>
                  </a:lnTo>
                  <a:lnTo>
                    <a:pt x="643" y="373"/>
                  </a:lnTo>
                  <a:lnTo>
                    <a:pt x="637" y="367"/>
                  </a:lnTo>
                  <a:lnTo>
                    <a:pt x="631" y="367"/>
                  </a:lnTo>
                  <a:lnTo>
                    <a:pt x="616" y="365"/>
                  </a:lnTo>
                  <a:lnTo>
                    <a:pt x="605" y="365"/>
                  </a:lnTo>
                  <a:lnTo>
                    <a:pt x="601" y="365"/>
                  </a:lnTo>
                  <a:lnTo>
                    <a:pt x="599" y="365"/>
                  </a:lnTo>
                  <a:lnTo>
                    <a:pt x="599" y="367"/>
                  </a:lnTo>
                  <a:lnTo>
                    <a:pt x="593" y="371"/>
                  </a:lnTo>
                  <a:lnTo>
                    <a:pt x="582" y="371"/>
                  </a:lnTo>
                  <a:lnTo>
                    <a:pt x="565" y="369"/>
                  </a:lnTo>
                  <a:lnTo>
                    <a:pt x="553" y="371"/>
                  </a:lnTo>
                  <a:lnTo>
                    <a:pt x="544" y="369"/>
                  </a:lnTo>
                  <a:lnTo>
                    <a:pt x="536" y="371"/>
                  </a:lnTo>
                  <a:lnTo>
                    <a:pt x="531" y="371"/>
                  </a:lnTo>
                  <a:lnTo>
                    <a:pt x="529" y="371"/>
                  </a:lnTo>
                  <a:lnTo>
                    <a:pt x="525" y="361"/>
                  </a:lnTo>
                  <a:lnTo>
                    <a:pt x="523" y="356"/>
                  </a:lnTo>
                  <a:lnTo>
                    <a:pt x="519" y="350"/>
                  </a:lnTo>
                  <a:lnTo>
                    <a:pt x="515" y="348"/>
                  </a:lnTo>
                  <a:lnTo>
                    <a:pt x="512" y="342"/>
                  </a:lnTo>
                  <a:lnTo>
                    <a:pt x="512" y="340"/>
                  </a:lnTo>
                  <a:lnTo>
                    <a:pt x="510" y="335"/>
                  </a:lnTo>
                  <a:lnTo>
                    <a:pt x="506" y="335"/>
                  </a:lnTo>
                  <a:lnTo>
                    <a:pt x="504" y="333"/>
                  </a:lnTo>
                  <a:lnTo>
                    <a:pt x="504" y="331"/>
                  </a:lnTo>
                  <a:lnTo>
                    <a:pt x="504" y="329"/>
                  </a:lnTo>
                  <a:lnTo>
                    <a:pt x="502" y="327"/>
                  </a:lnTo>
                  <a:lnTo>
                    <a:pt x="500" y="329"/>
                  </a:lnTo>
                  <a:lnTo>
                    <a:pt x="496" y="329"/>
                  </a:lnTo>
                  <a:lnTo>
                    <a:pt x="489" y="325"/>
                  </a:lnTo>
                  <a:lnTo>
                    <a:pt x="483" y="321"/>
                  </a:lnTo>
                  <a:lnTo>
                    <a:pt x="481" y="321"/>
                  </a:lnTo>
                  <a:lnTo>
                    <a:pt x="479" y="321"/>
                  </a:lnTo>
                  <a:lnTo>
                    <a:pt x="475" y="318"/>
                  </a:lnTo>
                  <a:lnTo>
                    <a:pt x="472" y="316"/>
                  </a:lnTo>
                  <a:lnTo>
                    <a:pt x="466" y="312"/>
                  </a:lnTo>
                  <a:lnTo>
                    <a:pt x="453" y="310"/>
                  </a:lnTo>
                  <a:lnTo>
                    <a:pt x="451" y="310"/>
                  </a:lnTo>
                  <a:lnTo>
                    <a:pt x="449" y="312"/>
                  </a:lnTo>
                  <a:lnTo>
                    <a:pt x="445" y="312"/>
                  </a:lnTo>
                  <a:lnTo>
                    <a:pt x="437" y="312"/>
                  </a:lnTo>
                  <a:lnTo>
                    <a:pt x="418" y="308"/>
                  </a:lnTo>
                  <a:lnTo>
                    <a:pt x="411" y="306"/>
                  </a:lnTo>
                  <a:lnTo>
                    <a:pt x="407" y="299"/>
                  </a:lnTo>
                  <a:lnTo>
                    <a:pt x="407" y="295"/>
                  </a:lnTo>
                  <a:lnTo>
                    <a:pt x="407" y="293"/>
                  </a:lnTo>
                  <a:lnTo>
                    <a:pt x="409" y="291"/>
                  </a:lnTo>
                  <a:lnTo>
                    <a:pt x="411" y="289"/>
                  </a:lnTo>
                  <a:lnTo>
                    <a:pt x="413" y="285"/>
                  </a:lnTo>
                  <a:lnTo>
                    <a:pt x="409" y="283"/>
                  </a:lnTo>
                  <a:lnTo>
                    <a:pt x="409" y="278"/>
                  </a:lnTo>
                  <a:lnTo>
                    <a:pt x="409" y="274"/>
                  </a:lnTo>
                  <a:lnTo>
                    <a:pt x="409" y="270"/>
                  </a:lnTo>
                  <a:lnTo>
                    <a:pt x="409" y="268"/>
                  </a:lnTo>
                  <a:lnTo>
                    <a:pt x="405" y="264"/>
                  </a:lnTo>
                  <a:lnTo>
                    <a:pt x="403" y="262"/>
                  </a:lnTo>
                  <a:lnTo>
                    <a:pt x="399" y="259"/>
                  </a:lnTo>
                  <a:lnTo>
                    <a:pt x="399" y="257"/>
                  </a:lnTo>
                  <a:lnTo>
                    <a:pt x="397" y="253"/>
                  </a:lnTo>
                  <a:lnTo>
                    <a:pt x="394" y="249"/>
                  </a:lnTo>
                  <a:lnTo>
                    <a:pt x="394" y="247"/>
                  </a:lnTo>
                  <a:lnTo>
                    <a:pt x="392" y="243"/>
                  </a:lnTo>
                  <a:lnTo>
                    <a:pt x="390" y="240"/>
                  </a:lnTo>
                  <a:lnTo>
                    <a:pt x="386" y="240"/>
                  </a:lnTo>
                  <a:lnTo>
                    <a:pt x="384" y="238"/>
                  </a:lnTo>
                  <a:lnTo>
                    <a:pt x="382" y="236"/>
                  </a:lnTo>
                  <a:lnTo>
                    <a:pt x="378" y="236"/>
                  </a:lnTo>
                  <a:lnTo>
                    <a:pt x="375" y="238"/>
                  </a:lnTo>
                  <a:lnTo>
                    <a:pt x="373" y="240"/>
                  </a:lnTo>
                  <a:lnTo>
                    <a:pt x="371" y="238"/>
                  </a:lnTo>
                  <a:lnTo>
                    <a:pt x="369" y="234"/>
                  </a:lnTo>
                  <a:lnTo>
                    <a:pt x="367" y="234"/>
                  </a:lnTo>
                  <a:lnTo>
                    <a:pt x="365" y="234"/>
                  </a:lnTo>
                  <a:lnTo>
                    <a:pt x="361" y="236"/>
                  </a:lnTo>
                  <a:lnTo>
                    <a:pt x="359" y="236"/>
                  </a:lnTo>
                  <a:lnTo>
                    <a:pt x="359" y="238"/>
                  </a:lnTo>
                  <a:lnTo>
                    <a:pt x="357" y="238"/>
                  </a:lnTo>
                  <a:lnTo>
                    <a:pt x="352" y="236"/>
                  </a:lnTo>
                  <a:lnTo>
                    <a:pt x="352" y="234"/>
                  </a:lnTo>
                  <a:lnTo>
                    <a:pt x="352" y="232"/>
                  </a:lnTo>
                  <a:lnTo>
                    <a:pt x="348" y="230"/>
                  </a:lnTo>
                  <a:lnTo>
                    <a:pt x="344" y="226"/>
                  </a:lnTo>
                  <a:lnTo>
                    <a:pt x="342" y="224"/>
                  </a:lnTo>
                  <a:lnTo>
                    <a:pt x="340" y="221"/>
                  </a:lnTo>
                  <a:lnTo>
                    <a:pt x="338" y="219"/>
                  </a:lnTo>
                  <a:lnTo>
                    <a:pt x="335" y="217"/>
                  </a:lnTo>
                  <a:lnTo>
                    <a:pt x="335" y="215"/>
                  </a:lnTo>
                  <a:lnTo>
                    <a:pt x="335" y="213"/>
                  </a:lnTo>
                  <a:lnTo>
                    <a:pt x="333" y="213"/>
                  </a:lnTo>
                  <a:lnTo>
                    <a:pt x="333" y="215"/>
                  </a:lnTo>
                  <a:lnTo>
                    <a:pt x="333" y="215"/>
                  </a:lnTo>
                  <a:lnTo>
                    <a:pt x="331" y="213"/>
                  </a:lnTo>
                  <a:lnTo>
                    <a:pt x="329" y="211"/>
                  </a:lnTo>
                  <a:lnTo>
                    <a:pt x="331" y="207"/>
                  </a:lnTo>
                  <a:lnTo>
                    <a:pt x="329" y="205"/>
                  </a:lnTo>
                  <a:lnTo>
                    <a:pt x="329" y="205"/>
                  </a:lnTo>
                  <a:lnTo>
                    <a:pt x="325" y="203"/>
                  </a:lnTo>
                  <a:lnTo>
                    <a:pt x="321" y="203"/>
                  </a:lnTo>
                  <a:lnTo>
                    <a:pt x="323" y="205"/>
                  </a:lnTo>
                  <a:lnTo>
                    <a:pt x="319" y="209"/>
                  </a:lnTo>
                  <a:lnTo>
                    <a:pt x="314" y="209"/>
                  </a:lnTo>
                  <a:lnTo>
                    <a:pt x="310" y="215"/>
                  </a:lnTo>
                  <a:lnTo>
                    <a:pt x="310" y="217"/>
                  </a:lnTo>
                  <a:lnTo>
                    <a:pt x="310" y="221"/>
                  </a:lnTo>
                  <a:lnTo>
                    <a:pt x="308" y="226"/>
                  </a:lnTo>
                  <a:lnTo>
                    <a:pt x="302" y="228"/>
                  </a:lnTo>
                  <a:lnTo>
                    <a:pt x="300" y="230"/>
                  </a:lnTo>
                  <a:lnTo>
                    <a:pt x="297" y="234"/>
                  </a:lnTo>
                  <a:lnTo>
                    <a:pt x="300" y="243"/>
                  </a:lnTo>
                  <a:lnTo>
                    <a:pt x="302" y="251"/>
                  </a:lnTo>
                  <a:lnTo>
                    <a:pt x="306" y="255"/>
                  </a:lnTo>
                  <a:lnTo>
                    <a:pt x="306" y="257"/>
                  </a:lnTo>
                  <a:lnTo>
                    <a:pt x="302" y="264"/>
                  </a:lnTo>
                  <a:lnTo>
                    <a:pt x="295" y="266"/>
                  </a:lnTo>
                  <a:lnTo>
                    <a:pt x="293" y="270"/>
                  </a:lnTo>
                  <a:lnTo>
                    <a:pt x="289" y="270"/>
                  </a:lnTo>
                  <a:lnTo>
                    <a:pt x="289" y="270"/>
                  </a:lnTo>
                  <a:lnTo>
                    <a:pt x="287" y="268"/>
                  </a:lnTo>
                  <a:lnTo>
                    <a:pt x="283" y="268"/>
                  </a:lnTo>
                  <a:lnTo>
                    <a:pt x="276" y="270"/>
                  </a:lnTo>
                  <a:lnTo>
                    <a:pt x="270" y="268"/>
                  </a:lnTo>
                  <a:lnTo>
                    <a:pt x="264" y="266"/>
                  </a:lnTo>
                  <a:lnTo>
                    <a:pt x="257" y="266"/>
                  </a:lnTo>
                  <a:lnTo>
                    <a:pt x="255" y="266"/>
                  </a:lnTo>
                  <a:lnTo>
                    <a:pt x="255" y="274"/>
                  </a:lnTo>
                  <a:lnTo>
                    <a:pt x="253" y="281"/>
                  </a:lnTo>
                  <a:lnTo>
                    <a:pt x="253" y="285"/>
                  </a:lnTo>
                  <a:lnTo>
                    <a:pt x="251" y="297"/>
                  </a:lnTo>
                  <a:lnTo>
                    <a:pt x="251" y="306"/>
                  </a:lnTo>
                  <a:lnTo>
                    <a:pt x="249" y="308"/>
                  </a:lnTo>
                  <a:lnTo>
                    <a:pt x="251" y="310"/>
                  </a:lnTo>
                  <a:lnTo>
                    <a:pt x="255" y="312"/>
                  </a:lnTo>
                  <a:lnTo>
                    <a:pt x="255" y="316"/>
                  </a:lnTo>
                  <a:lnTo>
                    <a:pt x="253" y="318"/>
                  </a:lnTo>
                  <a:lnTo>
                    <a:pt x="251" y="318"/>
                  </a:lnTo>
                  <a:lnTo>
                    <a:pt x="249" y="321"/>
                  </a:lnTo>
                  <a:lnTo>
                    <a:pt x="247" y="321"/>
                  </a:lnTo>
                  <a:lnTo>
                    <a:pt x="243" y="318"/>
                  </a:lnTo>
                  <a:lnTo>
                    <a:pt x="241" y="321"/>
                  </a:lnTo>
                  <a:lnTo>
                    <a:pt x="236" y="321"/>
                  </a:lnTo>
                  <a:lnTo>
                    <a:pt x="228" y="323"/>
                  </a:lnTo>
                  <a:lnTo>
                    <a:pt x="222" y="325"/>
                  </a:lnTo>
                  <a:lnTo>
                    <a:pt x="220" y="325"/>
                  </a:lnTo>
                  <a:lnTo>
                    <a:pt x="215" y="325"/>
                  </a:lnTo>
                  <a:lnTo>
                    <a:pt x="213" y="325"/>
                  </a:lnTo>
                  <a:lnTo>
                    <a:pt x="209" y="329"/>
                  </a:lnTo>
                  <a:lnTo>
                    <a:pt x="209" y="331"/>
                  </a:lnTo>
                  <a:lnTo>
                    <a:pt x="213" y="333"/>
                  </a:lnTo>
                  <a:lnTo>
                    <a:pt x="217" y="333"/>
                  </a:lnTo>
                  <a:lnTo>
                    <a:pt x="224" y="333"/>
                  </a:lnTo>
                  <a:lnTo>
                    <a:pt x="224" y="335"/>
                  </a:lnTo>
                  <a:lnTo>
                    <a:pt x="220" y="340"/>
                  </a:lnTo>
                  <a:lnTo>
                    <a:pt x="222" y="344"/>
                  </a:lnTo>
                  <a:lnTo>
                    <a:pt x="222" y="348"/>
                  </a:lnTo>
                  <a:lnTo>
                    <a:pt x="224" y="350"/>
                  </a:lnTo>
                  <a:lnTo>
                    <a:pt x="224" y="354"/>
                  </a:lnTo>
                  <a:lnTo>
                    <a:pt x="228" y="361"/>
                  </a:lnTo>
                  <a:lnTo>
                    <a:pt x="230" y="365"/>
                  </a:lnTo>
                  <a:lnTo>
                    <a:pt x="234" y="367"/>
                  </a:lnTo>
                  <a:lnTo>
                    <a:pt x="234" y="375"/>
                  </a:lnTo>
                  <a:lnTo>
                    <a:pt x="232" y="377"/>
                  </a:lnTo>
                  <a:lnTo>
                    <a:pt x="232" y="382"/>
                  </a:lnTo>
                  <a:lnTo>
                    <a:pt x="234" y="384"/>
                  </a:lnTo>
                  <a:lnTo>
                    <a:pt x="232" y="386"/>
                  </a:lnTo>
                  <a:lnTo>
                    <a:pt x="232" y="388"/>
                  </a:lnTo>
                  <a:lnTo>
                    <a:pt x="228" y="390"/>
                  </a:lnTo>
                  <a:lnTo>
                    <a:pt x="228" y="396"/>
                  </a:lnTo>
                  <a:lnTo>
                    <a:pt x="226" y="399"/>
                  </a:lnTo>
                  <a:lnTo>
                    <a:pt x="215" y="396"/>
                  </a:lnTo>
                  <a:lnTo>
                    <a:pt x="207" y="386"/>
                  </a:lnTo>
                  <a:lnTo>
                    <a:pt x="205" y="386"/>
                  </a:lnTo>
                  <a:lnTo>
                    <a:pt x="196" y="384"/>
                  </a:lnTo>
                  <a:lnTo>
                    <a:pt x="184" y="384"/>
                  </a:lnTo>
                  <a:lnTo>
                    <a:pt x="177" y="386"/>
                  </a:lnTo>
                  <a:lnTo>
                    <a:pt x="167" y="382"/>
                  </a:lnTo>
                  <a:lnTo>
                    <a:pt x="158" y="384"/>
                  </a:lnTo>
                  <a:lnTo>
                    <a:pt x="152" y="386"/>
                  </a:lnTo>
                  <a:lnTo>
                    <a:pt x="148" y="384"/>
                  </a:lnTo>
                  <a:lnTo>
                    <a:pt x="144" y="388"/>
                  </a:lnTo>
                  <a:lnTo>
                    <a:pt x="142" y="388"/>
                  </a:lnTo>
                  <a:lnTo>
                    <a:pt x="131" y="388"/>
                  </a:lnTo>
                  <a:lnTo>
                    <a:pt x="123" y="386"/>
                  </a:lnTo>
                  <a:lnTo>
                    <a:pt x="118" y="382"/>
                  </a:lnTo>
                  <a:lnTo>
                    <a:pt x="112" y="382"/>
                  </a:lnTo>
                  <a:lnTo>
                    <a:pt x="110" y="384"/>
                  </a:lnTo>
                  <a:lnTo>
                    <a:pt x="104" y="384"/>
                  </a:lnTo>
                  <a:lnTo>
                    <a:pt x="101" y="382"/>
                  </a:lnTo>
                  <a:lnTo>
                    <a:pt x="99" y="384"/>
                  </a:lnTo>
                  <a:lnTo>
                    <a:pt x="99" y="388"/>
                  </a:lnTo>
                  <a:lnTo>
                    <a:pt x="99" y="392"/>
                  </a:lnTo>
                  <a:lnTo>
                    <a:pt x="99" y="399"/>
                  </a:lnTo>
                  <a:lnTo>
                    <a:pt x="95" y="399"/>
                  </a:lnTo>
                  <a:lnTo>
                    <a:pt x="83" y="399"/>
                  </a:lnTo>
                  <a:lnTo>
                    <a:pt x="68" y="399"/>
                  </a:lnTo>
                  <a:lnTo>
                    <a:pt x="64" y="396"/>
                  </a:lnTo>
                  <a:lnTo>
                    <a:pt x="57" y="394"/>
                  </a:lnTo>
                  <a:lnTo>
                    <a:pt x="53" y="399"/>
                  </a:lnTo>
                  <a:lnTo>
                    <a:pt x="55" y="401"/>
                  </a:lnTo>
                  <a:lnTo>
                    <a:pt x="51" y="405"/>
                  </a:lnTo>
                  <a:lnTo>
                    <a:pt x="49" y="407"/>
                  </a:lnTo>
                  <a:lnTo>
                    <a:pt x="49" y="405"/>
                  </a:lnTo>
                  <a:lnTo>
                    <a:pt x="51" y="407"/>
                  </a:lnTo>
                  <a:lnTo>
                    <a:pt x="53" y="411"/>
                  </a:lnTo>
                  <a:lnTo>
                    <a:pt x="47" y="420"/>
                  </a:lnTo>
                  <a:lnTo>
                    <a:pt x="42" y="426"/>
                  </a:lnTo>
                  <a:lnTo>
                    <a:pt x="47" y="428"/>
                  </a:lnTo>
                  <a:lnTo>
                    <a:pt x="55" y="430"/>
                  </a:lnTo>
                  <a:lnTo>
                    <a:pt x="59" y="434"/>
                  </a:lnTo>
                  <a:lnTo>
                    <a:pt x="64" y="434"/>
                  </a:lnTo>
                  <a:lnTo>
                    <a:pt x="66" y="430"/>
                  </a:lnTo>
                  <a:lnTo>
                    <a:pt x="66" y="426"/>
                  </a:lnTo>
                  <a:lnTo>
                    <a:pt x="70" y="426"/>
                  </a:lnTo>
                  <a:lnTo>
                    <a:pt x="78" y="434"/>
                  </a:lnTo>
                  <a:lnTo>
                    <a:pt x="80" y="439"/>
                  </a:lnTo>
                  <a:lnTo>
                    <a:pt x="74" y="445"/>
                  </a:lnTo>
                  <a:lnTo>
                    <a:pt x="68" y="443"/>
                  </a:lnTo>
                  <a:lnTo>
                    <a:pt x="57" y="445"/>
                  </a:lnTo>
                  <a:lnTo>
                    <a:pt x="55" y="443"/>
                  </a:lnTo>
                  <a:lnTo>
                    <a:pt x="51" y="439"/>
                  </a:lnTo>
                  <a:lnTo>
                    <a:pt x="45" y="445"/>
                  </a:lnTo>
                  <a:lnTo>
                    <a:pt x="42" y="445"/>
                  </a:lnTo>
                  <a:lnTo>
                    <a:pt x="36" y="447"/>
                  </a:lnTo>
                  <a:lnTo>
                    <a:pt x="32" y="449"/>
                  </a:lnTo>
                  <a:lnTo>
                    <a:pt x="30" y="455"/>
                  </a:lnTo>
                  <a:lnTo>
                    <a:pt x="36" y="458"/>
                  </a:lnTo>
                  <a:lnTo>
                    <a:pt x="36" y="462"/>
                  </a:lnTo>
                  <a:lnTo>
                    <a:pt x="30" y="464"/>
                  </a:lnTo>
                  <a:lnTo>
                    <a:pt x="21" y="466"/>
                  </a:lnTo>
                  <a:lnTo>
                    <a:pt x="24" y="468"/>
                  </a:lnTo>
                  <a:lnTo>
                    <a:pt x="24" y="470"/>
                  </a:lnTo>
                  <a:lnTo>
                    <a:pt x="17" y="474"/>
                  </a:lnTo>
                  <a:lnTo>
                    <a:pt x="17" y="479"/>
                  </a:lnTo>
                  <a:lnTo>
                    <a:pt x="13" y="479"/>
                  </a:lnTo>
                  <a:lnTo>
                    <a:pt x="5" y="479"/>
                  </a:lnTo>
                  <a:lnTo>
                    <a:pt x="0" y="481"/>
                  </a:lnTo>
                  <a:lnTo>
                    <a:pt x="0" y="487"/>
                  </a:lnTo>
                  <a:lnTo>
                    <a:pt x="5" y="495"/>
                  </a:lnTo>
                  <a:lnTo>
                    <a:pt x="9" y="493"/>
                  </a:lnTo>
                  <a:lnTo>
                    <a:pt x="15" y="493"/>
                  </a:lnTo>
                  <a:lnTo>
                    <a:pt x="15" y="498"/>
                  </a:lnTo>
                  <a:lnTo>
                    <a:pt x="13" y="502"/>
                  </a:lnTo>
                  <a:lnTo>
                    <a:pt x="15" y="506"/>
                  </a:lnTo>
                  <a:lnTo>
                    <a:pt x="19" y="508"/>
                  </a:lnTo>
                  <a:lnTo>
                    <a:pt x="19" y="514"/>
                  </a:lnTo>
                  <a:lnTo>
                    <a:pt x="17" y="517"/>
                  </a:lnTo>
                  <a:lnTo>
                    <a:pt x="13" y="527"/>
                  </a:lnTo>
                  <a:lnTo>
                    <a:pt x="13" y="540"/>
                  </a:lnTo>
                  <a:lnTo>
                    <a:pt x="11" y="536"/>
                  </a:lnTo>
                  <a:lnTo>
                    <a:pt x="15" y="542"/>
                  </a:lnTo>
                  <a:lnTo>
                    <a:pt x="17" y="544"/>
                  </a:lnTo>
                  <a:lnTo>
                    <a:pt x="26" y="542"/>
                  </a:lnTo>
                  <a:lnTo>
                    <a:pt x="30" y="540"/>
                  </a:lnTo>
                  <a:lnTo>
                    <a:pt x="32" y="536"/>
                  </a:lnTo>
                  <a:lnTo>
                    <a:pt x="34" y="536"/>
                  </a:lnTo>
                  <a:lnTo>
                    <a:pt x="36" y="533"/>
                  </a:lnTo>
                  <a:lnTo>
                    <a:pt x="38" y="536"/>
                  </a:lnTo>
                  <a:lnTo>
                    <a:pt x="40" y="538"/>
                  </a:lnTo>
                  <a:lnTo>
                    <a:pt x="47" y="538"/>
                  </a:lnTo>
                  <a:lnTo>
                    <a:pt x="47" y="536"/>
                  </a:lnTo>
                  <a:lnTo>
                    <a:pt x="45" y="533"/>
                  </a:lnTo>
                  <a:lnTo>
                    <a:pt x="45" y="531"/>
                  </a:lnTo>
                  <a:lnTo>
                    <a:pt x="49" y="529"/>
                  </a:lnTo>
                  <a:lnTo>
                    <a:pt x="51" y="527"/>
                  </a:lnTo>
                  <a:lnTo>
                    <a:pt x="53" y="527"/>
                  </a:lnTo>
                  <a:lnTo>
                    <a:pt x="53" y="529"/>
                  </a:lnTo>
                  <a:lnTo>
                    <a:pt x="57" y="529"/>
                  </a:lnTo>
                  <a:lnTo>
                    <a:pt x="61" y="525"/>
                  </a:lnTo>
                  <a:lnTo>
                    <a:pt x="59" y="519"/>
                  </a:lnTo>
                  <a:lnTo>
                    <a:pt x="61" y="517"/>
                  </a:lnTo>
                  <a:lnTo>
                    <a:pt x="64" y="514"/>
                  </a:lnTo>
                  <a:lnTo>
                    <a:pt x="64" y="508"/>
                  </a:lnTo>
                  <a:lnTo>
                    <a:pt x="66" y="506"/>
                  </a:lnTo>
                  <a:lnTo>
                    <a:pt x="72" y="506"/>
                  </a:lnTo>
                  <a:lnTo>
                    <a:pt x="74" y="508"/>
                  </a:lnTo>
                  <a:lnTo>
                    <a:pt x="78" y="510"/>
                  </a:lnTo>
                  <a:lnTo>
                    <a:pt x="78" y="512"/>
                  </a:lnTo>
                  <a:lnTo>
                    <a:pt x="78" y="517"/>
                  </a:lnTo>
                  <a:lnTo>
                    <a:pt x="78" y="521"/>
                  </a:lnTo>
                  <a:lnTo>
                    <a:pt x="83" y="521"/>
                  </a:lnTo>
                  <a:lnTo>
                    <a:pt x="83" y="525"/>
                  </a:lnTo>
                  <a:lnTo>
                    <a:pt x="83" y="529"/>
                  </a:lnTo>
                  <a:lnTo>
                    <a:pt x="83" y="533"/>
                  </a:lnTo>
                  <a:lnTo>
                    <a:pt x="85" y="542"/>
                  </a:lnTo>
                  <a:lnTo>
                    <a:pt x="87" y="546"/>
                  </a:lnTo>
                  <a:lnTo>
                    <a:pt x="87" y="548"/>
                  </a:lnTo>
                  <a:lnTo>
                    <a:pt x="91" y="550"/>
                  </a:lnTo>
                  <a:lnTo>
                    <a:pt x="95" y="550"/>
                  </a:lnTo>
                  <a:lnTo>
                    <a:pt x="99" y="548"/>
                  </a:lnTo>
                  <a:lnTo>
                    <a:pt x="99" y="546"/>
                  </a:lnTo>
                  <a:lnTo>
                    <a:pt x="106" y="542"/>
                  </a:lnTo>
                  <a:lnTo>
                    <a:pt x="110" y="540"/>
                  </a:lnTo>
                  <a:lnTo>
                    <a:pt x="110" y="536"/>
                  </a:lnTo>
                  <a:lnTo>
                    <a:pt x="114" y="533"/>
                  </a:lnTo>
                  <a:lnTo>
                    <a:pt x="123" y="527"/>
                  </a:lnTo>
                  <a:lnTo>
                    <a:pt x="129" y="527"/>
                  </a:lnTo>
                  <a:lnTo>
                    <a:pt x="129" y="529"/>
                  </a:lnTo>
                  <a:lnTo>
                    <a:pt x="137" y="529"/>
                  </a:lnTo>
                  <a:lnTo>
                    <a:pt x="139" y="527"/>
                  </a:lnTo>
                  <a:lnTo>
                    <a:pt x="148" y="527"/>
                  </a:lnTo>
                  <a:lnTo>
                    <a:pt x="148" y="529"/>
                  </a:lnTo>
                  <a:lnTo>
                    <a:pt x="142" y="536"/>
                  </a:lnTo>
                  <a:lnTo>
                    <a:pt x="146" y="536"/>
                  </a:lnTo>
                  <a:lnTo>
                    <a:pt x="142" y="542"/>
                  </a:lnTo>
                  <a:lnTo>
                    <a:pt x="133" y="546"/>
                  </a:lnTo>
                  <a:lnTo>
                    <a:pt x="118" y="548"/>
                  </a:lnTo>
                  <a:lnTo>
                    <a:pt x="120" y="552"/>
                  </a:lnTo>
                  <a:lnTo>
                    <a:pt x="110" y="559"/>
                  </a:lnTo>
                  <a:lnTo>
                    <a:pt x="112" y="567"/>
                  </a:lnTo>
                  <a:lnTo>
                    <a:pt x="114" y="569"/>
                  </a:lnTo>
                  <a:lnTo>
                    <a:pt x="116" y="569"/>
                  </a:lnTo>
                  <a:lnTo>
                    <a:pt x="120" y="567"/>
                  </a:lnTo>
                  <a:lnTo>
                    <a:pt x="125" y="571"/>
                  </a:lnTo>
                  <a:lnTo>
                    <a:pt x="131" y="576"/>
                  </a:lnTo>
                  <a:lnTo>
                    <a:pt x="135" y="580"/>
                  </a:lnTo>
                  <a:lnTo>
                    <a:pt x="137" y="584"/>
                  </a:lnTo>
                  <a:lnTo>
                    <a:pt x="142" y="586"/>
                  </a:lnTo>
                  <a:lnTo>
                    <a:pt x="144" y="590"/>
                  </a:lnTo>
                  <a:lnTo>
                    <a:pt x="137" y="595"/>
                  </a:lnTo>
                  <a:lnTo>
                    <a:pt x="137" y="599"/>
                  </a:lnTo>
                  <a:lnTo>
                    <a:pt x="133" y="599"/>
                  </a:lnTo>
                  <a:lnTo>
                    <a:pt x="133" y="605"/>
                  </a:lnTo>
                  <a:lnTo>
                    <a:pt x="137" y="611"/>
                  </a:lnTo>
                  <a:lnTo>
                    <a:pt x="139" y="624"/>
                  </a:lnTo>
                  <a:lnTo>
                    <a:pt x="142" y="630"/>
                  </a:lnTo>
                  <a:lnTo>
                    <a:pt x="148" y="637"/>
                  </a:lnTo>
                  <a:lnTo>
                    <a:pt x="156" y="639"/>
                  </a:lnTo>
                  <a:lnTo>
                    <a:pt x="163" y="643"/>
                  </a:lnTo>
                  <a:lnTo>
                    <a:pt x="165" y="647"/>
                  </a:lnTo>
                  <a:lnTo>
                    <a:pt x="171" y="649"/>
                  </a:lnTo>
                  <a:lnTo>
                    <a:pt x="175" y="647"/>
                  </a:lnTo>
                  <a:lnTo>
                    <a:pt x="182" y="647"/>
                  </a:lnTo>
                  <a:lnTo>
                    <a:pt x="182" y="651"/>
                  </a:lnTo>
                  <a:lnTo>
                    <a:pt x="184" y="651"/>
                  </a:lnTo>
                  <a:lnTo>
                    <a:pt x="188" y="641"/>
                  </a:lnTo>
                  <a:lnTo>
                    <a:pt x="194" y="637"/>
                  </a:lnTo>
                  <a:lnTo>
                    <a:pt x="201" y="635"/>
                  </a:lnTo>
                  <a:lnTo>
                    <a:pt x="203" y="630"/>
                  </a:lnTo>
                  <a:lnTo>
                    <a:pt x="207" y="630"/>
                  </a:lnTo>
                  <a:lnTo>
                    <a:pt x="217" y="639"/>
                  </a:lnTo>
                  <a:lnTo>
                    <a:pt x="224" y="635"/>
                  </a:lnTo>
                  <a:lnTo>
                    <a:pt x="228" y="637"/>
                  </a:lnTo>
                  <a:lnTo>
                    <a:pt x="230" y="643"/>
                  </a:lnTo>
                  <a:lnTo>
                    <a:pt x="236" y="643"/>
                  </a:lnTo>
                  <a:lnTo>
                    <a:pt x="243" y="647"/>
                  </a:lnTo>
                  <a:lnTo>
                    <a:pt x="243" y="647"/>
                  </a:lnTo>
                  <a:lnTo>
                    <a:pt x="245" y="649"/>
                  </a:lnTo>
                  <a:lnTo>
                    <a:pt x="245" y="654"/>
                  </a:lnTo>
                  <a:lnTo>
                    <a:pt x="251" y="656"/>
                  </a:lnTo>
                  <a:lnTo>
                    <a:pt x="249" y="664"/>
                  </a:lnTo>
                  <a:lnTo>
                    <a:pt x="251" y="666"/>
                  </a:lnTo>
                  <a:lnTo>
                    <a:pt x="251" y="670"/>
                  </a:lnTo>
                  <a:lnTo>
                    <a:pt x="253" y="670"/>
                  </a:lnTo>
                  <a:lnTo>
                    <a:pt x="255" y="675"/>
                  </a:lnTo>
                  <a:lnTo>
                    <a:pt x="255" y="677"/>
                  </a:lnTo>
                  <a:lnTo>
                    <a:pt x="257" y="679"/>
                  </a:lnTo>
                  <a:lnTo>
                    <a:pt x="257" y="683"/>
                  </a:lnTo>
                  <a:lnTo>
                    <a:pt x="262" y="685"/>
                  </a:lnTo>
                  <a:lnTo>
                    <a:pt x="266" y="681"/>
                  </a:lnTo>
                  <a:lnTo>
                    <a:pt x="270" y="681"/>
                  </a:lnTo>
                  <a:lnTo>
                    <a:pt x="272" y="683"/>
                  </a:lnTo>
                  <a:lnTo>
                    <a:pt x="276" y="683"/>
                  </a:lnTo>
                  <a:lnTo>
                    <a:pt x="281" y="687"/>
                  </a:lnTo>
                  <a:lnTo>
                    <a:pt x="283" y="689"/>
                  </a:lnTo>
                  <a:lnTo>
                    <a:pt x="285" y="694"/>
                  </a:lnTo>
                  <a:lnTo>
                    <a:pt x="289" y="694"/>
                  </a:lnTo>
                  <a:lnTo>
                    <a:pt x="289" y="698"/>
                  </a:lnTo>
                  <a:lnTo>
                    <a:pt x="291" y="698"/>
                  </a:lnTo>
                  <a:lnTo>
                    <a:pt x="291" y="704"/>
                  </a:lnTo>
                  <a:lnTo>
                    <a:pt x="287" y="715"/>
                  </a:lnTo>
                  <a:lnTo>
                    <a:pt x="287" y="721"/>
                  </a:lnTo>
                  <a:lnTo>
                    <a:pt x="283" y="727"/>
                  </a:lnTo>
                  <a:lnTo>
                    <a:pt x="285" y="734"/>
                  </a:lnTo>
                  <a:lnTo>
                    <a:pt x="289" y="734"/>
                  </a:lnTo>
                  <a:lnTo>
                    <a:pt x="291" y="736"/>
                  </a:lnTo>
                  <a:lnTo>
                    <a:pt x="295" y="736"/>
                  </a:lnTo>
                  <a:lnTo>
                    <a:pt x="300" y="740"/>
                  </a:lnTo>
                  <a:lnTo>
                    <a:pt x="306" y="742"/>
                  </a:lnTo>
                  <a:lnTo>
                    <a:pt x="314" y="746"/>
                  </a:lnTo>
                  <a:lnTo>
                    <a:pt x="321" y="755"/>
                  </a:lnTo>
                  <a:lnTo>
                    <a:pt x="329" y="757"/>
                  </a:lnTo>
                  <a:lnTo>
                    <a:pt x="333" y="759"/>
                  </a:lnTo>
                  <a:lnTo>
                    <a:pt x="338" y="759"/>
                  </a:lnTo>
                  <a:lnTo>
                    <a:pt x="344" y="763"/>
                  </a:lnTo>
                  <a:lnTo>
                    <a:pt x="354" y="763"/>
                  </a:lnTo>
                  <a:lnTo>
                    <a:pt x="359" y="765"/>
                  </a:lnTo>
                  <a:lnTo>
                    <a:pt x="369" y="763"/>
                  </a:lnTo>
                  <a:lnTo>
                    <a:pt x="378" y="765"/>
                  </a:lnTo>
                  <a:lnTo>
                    <a:pt x="380" y="769"/>
                  </a:lnTo>
                  <a:lnTo>
                    <a:pt x="384" y="776"/>
                  </a:lnTo>
                  <a:lnTo>
                    <a:pt x="394" y="778"/>
                  </a:lnTo>
                  <a:lnTo>
                    <a:pt x="399" y="776"/>
                  </a:lnTo>
                  <a:lnTo>
                    <a:pt x="405" y="776"/>
                  </a:lnTo>
                  <a:lnTo>
                    <a:pt x="424" y="782"/>
                  </a:lnTo>
                  <a:lnTo>
                    <a:pt x="428" y="780"/>
                  </a:lnTo>
                  <a:lnTo>
                    <a:pt x="434" y="784"/>
                  </a:lnTo>
                  <a:lnTo>
                    <a:pt x="447" y="780"/>
                  </a:lnTo>
                  <a:lnTo>
                    <a:pt x="449" y="772"/>
                  </a:lnTo>
                  <a:lnTo>
                    <a:pt x="445" y="763"/>
                  </a:lnTo>
                  <a:lnTo>
                    <a:pt x="447" y="755"/>
                  </a:lnTo>
                  <a:lnTo>
                    <a:pt x="445" y="751"/>
                  </a:lnTo>
                  <a:lnTo>
                    <a:pt x="445" y="751"/>
                  </a:lnTo>
                  <a:lnTo>
                    <a:pt x="449" y="746"/>
                  </a:lnTo>
                  <a:lnTo>
                    <a:pt x="453" y="746"/>
                  </a:lnTo>
                  <a:lnTo>
                    <a:pt x="456" y="751"/>
                  </a:lnTo>
                  <a:lnTo>
                    <a:pt x="456" y="755"/>
                  </a:lnTo>
                  <a:lnTo>
                    <a:pt x="460" y="759"/>
                  </a:lnTo>
                  <a:lnTo>
                    <a:pt x="460" y="759"/>
                  </a:lnTo>
                  <a:lnTo>
                    <a:pt x="460" y="763"/>
                  </a:lnTo>
                  <a:lnTo>
                    <a:pt x="460" y="765"/>
                  </a:lnTo>
                  <a:lnTo>
                    <a:pt x="462" y="772"/>
                  </a:lnTo>
                  <a:lnTo>
                    <a:pt x="470" y="774"/>
                  </a:lnTo>
                  <a:lnTo>
                    <a:pt x="472" y="772"/>
                  </a:lnTo>
                  <a:lnTo>
                    <a:pt x="481" y="778"/>
                  </a:lnTo>
                  <a:lnTo>
                    <a:pt x="487" y="778"/>
                  </a:lnTo>
                  <a:lnTo>
                    <a:pt x="491" y="774"/>
                  </a:lnTo>
                  <a:lnTo>
                    <a:pt x="496" y="772"/>
                  </a:lnTo>
                  <a:lnTo>
                    <a:pt x="500" y="774"/>
                  </a:lnTo>
                  <a:lnTo>
                    <a:pt x="506" y="772"/>
                  </a:lnTo>
                  <a:lnTo>
                    <a:pt x="512" y="772"/>
                  </a:lnTo>
                  <a:lnTo>
                    <a:pt x="521" y="769"/>
                  </a:lnTo>
                  <a:lnTo>
                    <a:pt x="521" y="767"/>
                  </a:lnTo>
                  <a:lnTo>
                    <a:pt x="521" y="761"/>
                  </a:lnTo>
                  <a:lnTo>
                    <a:pt x="515" y="759"/>
                  </a:lnTo>
                  <a:lnTo>
                    <a:pt x="515" y="755"/>
                  </a:lnTo>
                  <a:lnTo>
                    <a:pt x="515" y="751"/>
                  </a:lnTo>
                  <a:lnTo>
                    <a:pt x="517" y="748"/>
                  </a:lnTo>
                  <a:lnTo>
                    <a:pt x="525" y="748"/>
                  </a:lnTo>
                  <a:lnTo>
                    <a:pt x="527" y="746"/>
                  </a:lnTo>
                  <a:lnTo>
                    <a:pt x="529" y="742"/>
                  </a:lnTo>
                  <a:lnTo>
                    <a:pt x="534" y="740"/>
                  </a:lnTo>
                  <a:lnTo>
                    <a:pt x="536" y="742"/>
                  </a:lnTo>
                  <a:lnTo>
                    <a:pt x="536" y="738"/>
                  </a:lnTo>
                  <a:lnTo>
                    <a:pt x="540" y="738"/>
                  </a:lnTo>
                  <a:lnTo>
                    <a:pt x="542" y="734"/>
                  </a:lnTo>
                  <a:lnTo>
                    <a:pt x="546" y="729"/>
                  </a:lnTo>
                  <a:lnTo>
                    <a:pt x="550" y="729"/>
                  </a:lnTo>
                  <a:lnTo>
                    <a:pt x="557" y="727"/>
                  </a:lnTo>
                  <a:lnTo>
                    <a:pt x="561" y="721"/>
                  </a:lnTo>
                  <a:lnTo>
                    <a:pt x="561" y="717"/>
                  </a:lnTo>
                  <a:lnTo>
                    <a:pt x="563" y="717"/>
                  </a:lnTo>
                  <a:lnTo>
                    <a:pt x="567" y="713"/>
                  </a:lnTo>
                  <a:lnTo>
                    <a:pt x="571" y="719"/>
                  </a:lnTo>
                  <a:lnTo>
                    <a:pt x="578" y="717"/>
                  </a:lnTo>
                  <a:lnTo>
                    <a:pt x="584" y="719"/>
                  </a:lnTo>
                  <a:lnTo>
                    <a:pt x="586" y="717"/>
                  </a:lnTo>
                  <a:lnTo>
                    <a:pt x="586" y="715"/>
                  </a:lnTo>
                  <a:lnTo>
                    <a:pt x="595" y="708"/>
                  </a:lnTo>
                  <a:lnTo>
                    <a:pt x="599" y="710"/>
                  </a:lnTo>
                  <a:lnTo>
                    <a:pt x="601" y="713"/>
                  </a:lnTo>
                  <a:lnTo>
                    <a:pt x="603" y="713"/>
                  </a:lnTo>
                  <a:lnTo>
                    <a:pt x="603" y="715"/>
                  </a:lnTo>
                  <a:lnTo>
                    <a:pt x="601" y="719"/>
                  </a:lnTo>
                  <a:lnTo>
                    <a:pt x="603" y="723"/>
                  </a:lnTo>
                  <a:lnTo>
                    <a:pt x="605" y="721"/>
                  </a:lnTo>
                  <a:lnTo>
                    <a:pt x="607" y="721"/>
                  </a:lnTo>
                  <a:lnTo>
                    <a:pt x="607" y="723"/>
                  </a:lnTo>
                  <a:lnTo>
                    <a:pt x="612" y="727"/>
                  </a:lnTo>
                  <a:lnTo>
                    <a:pt x="612" y="732"/>
                  </a:lnTo>
                  <a:lnTo>
                    <a:pt x="607" y="734"/>
                  </a:lnTo>
                  <a:lnTo>
                    <a:pt x="609" y="738"/>
                  </a:lnTo>
                  <a:lnTo>
                    <a:pt x="614" y="738"/>
                  </a:lnTo>
                  <a:lnTo>
                    <a:pt x="616" y="738"/>
                  </a:lnTo>
                  <a:lnTo>
                    <a:pt x="620" y="738"/>
                  </a:lnTo>
                  <a:lnTo>
                    <a:pt x="624" y="742"/>
                  </a:lnTo>
                  <a:lnTo>
                    <a:pt x="622" y="742"/>
                  </a:lnTo>
                  <a:lnTo>
                    <a:pt x="626" y="740"/>
                  </a:lnTo>
                  <a:lnTo>
                    <a:pt x="631" y="742"/>
                  </a:lnTo>
                  <a:lnTo>
                    <a:pt x="633" y="740"/>
                  </a:lnTo>
                  <a:lnTo>
                    <a:pt x="639" y="740"/>
                  </a:lnTo>
                  <a:lnTo>
                    <a:pt x="641" y="746"/>
                  </a:lnTo>
                  <a:lnTo>
                    <a:pt x="645" y="748"/>
                  </a:lnTo>
                  <a:lnTo>
                    <a:pt x="645" y="755"/>
                  </a:lnTo>
                  <a:lnTo>
                    <a:pt x="649" y="755"/>
                  </a:lnTo>
                  <a:lnTo>
                    <a:pt x="654" y="759"/>
                  </a:lnTo>
                  <a:lnTo>
                    <a:pt x="654" y="765"/>
                  </a:lnTo>
                  <a:lnTo>
                    <a:pt x="656" y="772"/>
                  </a:lnTo>
                  <a:lnTo>
                    <a:pt x="656" y="778"/>
                  </a:lnTo>
                  <a:lnTo>
                    <a:pt x="656" y="786"/>
                  </a:lnTo>
                  <a:lnTo>
                    <a:pt x="656" y="791"/>
                  </a:lnTo>
                  <a:lnTo>
                    <a:pt x="654" y="793"/>
                  </a:lnTo>
                  <a:lnTo>
                    <a:pt x="652" y="795"/>
                  </a:lnTo>
                  <a:lnTo>
                    <a:pt x="649" y="799"/>
                  </a:lnTo>
                  <a:lnTo>
                    <a:pt x="649" y="799"/>
                  </a:lnTo>
                  <a:lnTo>
                    <a:pt x="647" y="801"/>
                  </a:lnTo>
                  <a:lnTo>
                    <a:pt x="649" y="805"/>
                  </a:lnTo>
                  <a:lnTo>
                    <a:pt x="647" y="807"/>
                  </a:lnTo>
                  <a:lnTo>
                    <a:pt x="645" y="807"/>
                  </a:lnTo>
                  <a:lnTo>
                    <a:pt x="643" y="810"/>
                  </a:lnTo>
                  <a:lnTo>
                    <a:pt x="641" y="814"/>
                  </a:lnTo>
                  <a:lnTo>
                    <a:pt x="643" y="816"/>
                  </a:lnTo>
                  <a:lnTo>
                    <a:pt x="641" y="818"/>
                  </a:lnTo>
                  <a:lnTo>
                    <a:pt x="641" y="822"/>
                  </a:lnTo>
                  <a:lnTo>
                    <a:pt x="643" y="822"/>
                  </a:lnTo>
                  <a:lnTo>
                    <a:pt x="645" y="826"/>
                  </a:lnTo>
                  <a:lnTo>
                    <a:pt x="647" y="829"/>
                  </a:lnTo>
                  <a:lnTo>
                    <a:pt x="647" y="833"/>
                  </a:lnTo>
                  <a:lnTo>
                    <a:pt x="649" y="837"/>
                  </a:lnTo>
                  <a:lnTo>
                    <a:pt x="654" y="835"/>
                  </a:lnTo>
                  <a:lnTo>
                    <a:pt x="664" y="833"/>
                  </a:lnTo>
                  <a:lnTo>
                    <a:pt x="664" y="835"/>
                  </a:lnTo>
                  <a:lnTo>
                    <a:pt x="662" y="837"/>
                  </a:lnTo>
                  <a:lnTo>
                    <a:pt x="666" y="839"/>
                  </a:lnTo>
                  <a:lnTo>
                    <a:pt x="671" y="839"/>
                  </a:lnTo>
                  <a:lnTo>
                    <a:pt x="671" y="841"/>
                  </a:lnTo>
                  <a:lnTo>
                    <a:pt x="671" y="845"/>
                  </a:lnTo>
                  <a:lnTo>
                    <a:pt x="673" y="850"/>
                  </a:lnTo>
                  <a:lnTo>
                    <a:pt x="677" y="850"/>
                  </a:lnTo>
                  <a:lnTo>
                    <a:pt x="677" y="852"/>
                  </a:lnTo>
                  <a:lnTo>
                    <a:pt x="679" y="854"/>
                  </a:lnTo>
                  <a:lnTo>
                    <a:pt x="679" y="854"/>
                  </a:lnTo>
                  <a:lnTo>
                    <a:pt x="685" y="852"/>
                  </a:lnTo>
                  <a:lnTo>
                    <a:pt x="690" y="854"/>
                  </a:lnTo>
                  <a:lnTo>
                    <a:pt x="690" y="858"/>
                  </a:lnTo>
                  <a:lnTo>
                    <a:pt x="687" y="860"/>
                  </a:lnTo>
                  <a:lnTo>
                    <a:pt x="687" y="864"/>
                  </a:lnTo>
                  <a:lnTo>
                    <a:pt x="683" y="871"/>
                  </a:lnTo>
                  <a:lnTo>
                    <a:pt x="679" y="875"/>
                  </a:lnTo>
                  <a:lnTo>
                    <a:pt x="679" y="877"/>
                  </a:lnTo>
                  <a:lnTo>
                    <a:pt x="683" y="875"/>
                  </a:lnTo>
                  <a:lnTo>
                    <a:pt x="690" y="877"/>
                  </a:lnTo>
                  <a:lnTo>
                    <a:pt x="690" y="877"/>
                  </a:lnTo>
                  <a:lnTo>
                    <a:pt x="694" y="875"/>
                  </a:lnTo>
                  <a:lnTo>
                    <a:pt x="696" y="879"/>
                  </a:lnTo>
                  <a:lnTo>
                    <a:pt x="694" y="883"/>
                  </a:lnTo>
                  <a:lnTo>
                    <a:pt x="696" y="888"/>
                  </a:lnTo>
                  <a:lnTo>
                    <a:pt x="700" y="890"/>
                  </a:lnTo>
                  <a:lnTo>
                    <a:pt x="702" y="888"/>
                  </a:lnTo>
                  <a:lnTo>
                    <a:pt x="706" y="888"/>
                  </a:lnTo>
                  <a:lnTo>
                    <a:pt x="717" y="883"/>
                  </a:lnTo>
                  <a:lnTo>
                    <a:pt x="721" y="883"/>
                  </a:lnTo>
                  <a:lnTo>
                    <a:pt x="719" y="888"/>
                  </a:lnTo>
                  <a:lnTo>
                    <a:pt x="719" y="890"/>
                  </a:lnTo>
                  <a:lnTo>
                    <a:pt x="721" y="892"/>
                  </a:lnTo>
                  <a:lnTo>
                    <a:pt x="723" y="894"/>
                  </a:lnTo>
                  <a:lnTo>
                    <a:pt x="727" y="894"/>
                  </a:lnTo>
                  <a:lnTo>
                    <a:pt x="732" y="894"/>
                  </a:lnTo>
                  <a:lnTo>
                    <a:pt x="730" y="890"/>
                  </a:lnTo>
                  <a:lnTo>
                    <a:pt x="730" y="883"/>
                  </a:lnTo>
                  <a:lnTo>
                    <a:pt x="727" y="879"/>
                  </a:lnTo>
                  <a:lnTo>
                    <a:pt x="727" y="873"/>
                  </a:lnTo>
                  <a:lnTo>
                    <a:pt x="732" y="871"/>
                  </a:lnTo>
                  <a:lnTo>
                    <a:pt x="732" y="869"/>
                  </a:lnTo>
                  <a:lnTo>
                    <a:pt x="738" y="869"/>
                  </a:lnTo>
                  <a:lnTo>
                    <a:pt x="738" y="869"/>
                  </a:lnTo>
                  <a:lnTo>
                    <a:pt x="740" y="866"/>
                  </a:lnTo>
                  <a:lnTo>
                    <a:pt x="742" y="866"/>
                  </a:lnTo>
                  <a:lnTo>
                    <a:pt x="742" y="864"/>
                  </a:lnTo>
                  <a:lnTo>
                    <a:pt x="744" y="862"/>
                  </a:lnTo>
                  <a:lnTo>
                    <a:pt x="749" y="862"/>
                  </a:lnTo>
                  <a:lnTo>
                    <a:pt x="751" y="862"/>
                  </a:lnTo>
                  <a:lnTo>
                    <a:pt x="751" y="864"/>
                  </a:lnTo>
                  <a:lnTo>
                    <a:pt x="753" y="866"/>
                  </a:lnTo>
                  <a:lnTo>
                    <a:pt x="755" y="866"/>
                  </a:lnTo>
                  <a:lnTo>
                    <a:pt x="757" y="862"/>
                  </a:lnTo>
                  <a:lnTo>
                    <a:pt x="759" y="860"/>
                  </a:lnTo>
                  <a:lnTo>
                    <a:pt x="763" y="864"/>
                  </a:lnTo>
                  <a:lnTo>
                    <a:pt x="765" y="862"/>
                  </a:lnTo>
                  <a:lnTo>
                    <a:pt x="768" y="862"/>
                  </a:lnTo>
                  <a:lnTo>
                    <a:pt x="770" y="864"/>
                  </a:lnTo>
                  <a:lnTo>
                    <a:pt x="774" y="862"/>
                  </a:lnTo>
                  <a:lnTo>
                    <a:pt x="774" y="860"/>
                  </a:lnTo>
                  <a:lnTo>
                    <a:pt x="778" y="858"/>
                  </a:lnTo>
                  <a:lnTo>
                    <a:pt x="782" y="860"/>
                  </a:lnTo>
                  <a:lnTo>
                    <a:pt x="789" y="858"/>
                  </a:lnTo>
                  <a:lnTo>
                    <a:pt x="789" y="852"/>
                  </a:lnTo>
                  <a:lnTo>
                    <a:pt x="793" y="850"/>
                  </a:lnTo>
                  <a:lnTo>
                    <a:pt x="799" y="850"/>
                  </a:lnTo>
                  <a:lnTo>
                    <a:pt x="801" y="847"/>
                  </a:lnTo>
                  <a:lnTo>
                    <a:pt x="805" y="850"/>
                  </a:lnTo>
                  <a:lnTo>
                    <a:pt x="805" y="852"/>
                  </a:lnTo>
                  <a:lnTo>
                    <a:pt x="810" y="854"/>
                  </a:lnTo>
                  <a:lnTo>
                    <a:pt x="812" y="856"/>
                  </a:lnTo>
                  <a:lnTo>
                    <a:pt x="820" y="856"/>
                  </a:lnTo>
                  <a:lnTo>
                    <a:pt x="822" y="858"/>
                  </a:lnTo>
                  <a:lnTo>
                    <a:pt x="827" y="856"/>
                  </a:lnTo>
                  <a:lnTo>
                    <a:pt x="831" y="858"/>
                  </a:lnTo>
                  <a:lnTo>
                    <a:pt x="831" y="862"/>
                  </a:lnTo>
                  <a:lnTo>
                    <a:pt x="827" y="862"/>
                  </a:lnTo>
                  <a:lnTo>
                    <a:pt x="824" y="871"/>
                  </a:lnTo>
                  <a:lnTo>
                    <a:pt x="827" y="871"/>
                  </a:lnTo>
                  <a:lnTo>
                    <a:pt x="829" y="875"/>
                  </a:lnTo>
                  <a:lnTo>
                    <a:pt x="837" y="877"/>
                  </a:lnTo>
                  <a:lnTo>
                    <a:pt x="837" y="881"/>
                  </a:lnTo>
                  <a:lnTo>
                    <a:pt x="841" y="883"/>
                  </a:lnTo>
                  <a:lnTo>
                    <a:pt x="845" y="885"/>
                  </a:lnTo>
                  <a:lnTo>
                    <a:pt x="850" y="883"/>
                  </a:lnTo>
                  <a:lnTo>
                    <a:pt x="852" y="885"/>
                  </a:lnTo>
                  <a:lnTo>
                    <a:pt x="854" y="883"/>
                  </a:lnTo>
                  <a:lnTo>
                    <a:pt x="858" y="885"/>
                  </a:lnTo>
                  <a:lnTo>
                    <a:pt x="858" y="885"/>
                  </a:lnTo>
                  <a:lnTo>
                    <a:pt x="860" y="885"/>
                  </a:lnTo>
                  <a:lnTo>
                    <a:pt x="862" y="885"/>
                  </a:lnTo>
                  <a:lnTo>
                    <a:pt x="867" y="885"/>
                  </a:lnTo>
                  <a:lnTo>
                    <a:pt x="864" y="883"/>
                  </a:lnTo>
                  <a:lnTo>
                    <a:pt x="867" y="879"/>
                  </a:lnTo>
                  <a:lnTo>
                    <a:pt x="869" y="883"/>
                  </a:lnTo>
                  <a:lnTo>
                    <a:pt x="873" y="885"/>
                  </a:lnTo>
                  <a:lnTo>
                    <a:pt x="873" y="885"/>
                  </a:lnTo>
                  <a:lnTo>
                    <a:pt x="879" y="890"/>
                  </a:lnTo>
                  <a:lnTo>
                    <a:pt x="881" y="890"/>
                  </a:lnTo>
                  <a:lnTo>
                    <a:pt x="883" y="890"/>
                  </a:lnTo>
                  <a:lnTo>
                    <a:pt x="886" y="885"/>
                  </a:lnTo>
                  <a:lnTo>
                    <a:pt x="888" y="888"/>
                  </a:lnTo>
                  <a:lnTo>
                    <a:pt x="892" y="888"/>
                  </a:lnTo>
                  <a:lnTo>
                    <a:pt x="894" y="888"/>
                  </a:lnTo>
                  <a:lnTo>
                    <a:pt x="894" y="890"/>
                  </a:lnTo>
                  <a:lnTo>
                    <a:pt x="890" y="890"/>
                  </a:lnTo>
                  <a:lnTo>
                    <a:pt x="890" y="894"/>
                  </a:lnTo>
                  <a:lnTo>
                    <a:pt x="888" y="898"/>
                  </a:lnTo>
                  <a:lnTo>
                    <a:pt x="888" y="900"/>
                  </a:lnTo>
                  <a:lnTo>
                    <a:pt x="892" y="906"/>
                  </a:lnTo>
                  <a:lnTo>
                    <a:pt x="894" y="909"/>
                  </a:lnTo>
                  <a:lnTo>
                    <a:pt x="894" y="911"/>
                  </a:lnTo>
                  <a:lnTo>
                    <a:pt x="896" y="915"/>
                  </a:lnTo>
                  <a:lnTo>
                    <a:pt x="896" y="913"/>
                  </a:lnTo>
                  <a:lnTo>
                    <a:pt x="898" y="911"/>
                  </a:lnTo>
                  <a:lnTo>
                    <a:pt x="902" y="911"/>
                  </a:lnTo>
                  <a:lnTo>
                    <a:pt x="902" y="913"/>
                  </a:lnTo>
                  <a:lnTo>
                    <a:pt x="905" y="913"/>
                  </a:lnTo>
                  <a:lnTo>
                    <a:pt x="909" y="909"/>
                  </a:lnTo>
                  <a:lnTo>
                    <a:pt x="907" y="906"/>
                  </a:lnTo>
                  <a:lnTo>
                    <a:pt x="905" y="906"/>
                  </a:lnTo>
                  <a:lnTo>
                    <a:pt x="905" y="904"/>
                  </a:lnTo>
                  <a:lnTo>
                    <a:pt x="902" y="900"/>
                  </a:lnTo>
                  <a:lnTo>
                    <a:pt x="900" y="900"/>
                  </a:lnTo>
                  <a:lnTo>
                    <a:pt x="900" y="898"/>
                  </a:lnTo>
                  <a:lnTo>
                    <a:pt x="900" y="896"/>
                  </a:lnTo>
                  <a:lnTo>
                    <a:pt x="902" y="894"/>
                  </a:lnTo>
                  <a:lnTo>
                    <a:pt x="905" y="892"/>
                  </a:lnTo>
                  <a:lnTo>
                    <a:pt x="902" y="890"/>
                  </a:lnTo>
                  <a:lnTo>
                    <a:pt x="905" y="888"/>
                  </a:lnTo>
                  <a:lnTo>
                    <a:pt x="905" y="888"/>
                  </a:lnTo>
                  <a:lnTo>
                    <a:pt x="907" y="888"/>
                  </a:lnTo>
                  <a:lnTo>
                    <a:pt x="907" y="890"/>
                  </a:lnTo>
                  <a:lnTo>
                    <a:pt x="909" y="890"/>
                  </a:lnTo>
                  <a:lnTo>
                    <a:pt x="907" y="890"/>
                  </a:lnTo>
                  <a:lnTo>
                    <a:pt x="907" y="892"/>
                  </a:lnTo>
                  <a:lnTo>
                    <a:pt x="909" y="892"/>
                  </a:lnTo>
                  <a:lnTo>
                    <a:pt x="909" y="892"/>
                  </a:lnTo>
                  <a:lnTo>
                    <a:pt x="909" y="892"/>
                  </a:lnTo>
                  <a:lnTo>
                    <a:pt x="911" y="890"/>
                  </a:lnTo>
                  <a:lnTo>
                    <a:pt x="915" y="890"/>
                  </a:lnTo>
                  <a:lnTo>
                    <a:pt x="917" y="888"/>
                  </a:lnTo>
                  <a:lnTo>
                    <a:pt x="919" y="888"/>
                  </a:lnTo>
                  <a:lnTo>
                    <a:pt x="923" y="888"/>
                  </a:lnTo>
                  <a:lnTo>
                    <a:pt x="928" y="885"/>
                  </a:lnTo>
                  <a:lnTo>
                    <a:pt x="926" y="881"/>
                  </a:lnTo>
                  <a:lnTo>
                    <a:pt x="930" y="881"/>
                  </a:lnTo>
                  <a:lnTo>
                    <a:pt x="934" y="881"/>
                  </a:lnTo>
                  <a:lnTo>
                    <a:pt x="938" y="881"/>
                  </a:lnTo>
                  <a:lnTo>
                    <a:pt x="940" y="881"/>
                  </a:lnTo>
                  <a:lnTo>
                    <a:pt x="945" y="879"/>
                  </a:lnTo>
                  <a:lnTo>
                    <a:pt x="949" y="875"/>
                  </a:lnTo>
                  <a:lnTo>
                    <a:pt x="951" y="873"/>
                  </a:lnTo>
                  <a:lnTo>
                    <a:pt x="951" y="871"/>
                  </a:lnTo>
                  <a:lnTo>
                    <a:pt x="953" y="871"/>
                  </a:lnTo>
                  <a:lnTo>
                    <a:pt x="953" y="873"/>
                  </a:lnTo>
                  <a:lnTo>
                    <a:pt x="955" y="871"/>
                  </a:lnTo>
                  <a:lnTo>
                    <a:pt x="957" y="869"/>
                  </a:lnTo>
                  <a:lnTo>
                    <a:pt x="961" y="866"/>
                  </a:lnTo>
                  <a:lnTo>
                    <a:pt x="959" y="862"/>
                  </a:lnTo>
                  <a:lnTo>
                    <a:pt x="959" y="858"/>
                  </a:lnTo>
                  <a:lnTo>
                    <a:pt x="959" y="856"/>
                  </a:lnTo>
                  <a:lnTo>
                    <a:pt x="959" y="854"/>
                  </a:lnTo>
                  <a:lnTo>
                    <a:pt x="959" y="856"/>
                  </a:lnTo>
                  <a:lnTo>
                    <a:pt x="966" y="858"/>
                  </a:lnTo>
                  <a:lnTo>
                    <a:pt x="966" y="860"/>
                  </a:lnTo>
                  <a:lnTo>
                    <a:pt x="970" y="864"/>
                  </a:lnTo>
                  <a:lnTo>
                    <a:pt x="972" y="864"/>
                  </a:lnTo>
                  <a:lnTo>
                    <a:pt x="970" y="866"/>
                  </a:lnTo>
                  <a:lnTo>
                    <a:pt x="968" y="866"/>
                  </a:lnTo>
                  <a:lnTo>
                    <a:pt x="968" y="869"/>
                  </a:lnTo>
                  <a:lnTo>
                    <a:pt x="976" y="866"/>
                  </a:lnTo>
                  <a:lnTo>
                    <a:pt x="976" y="862"/>
                  </a:lnTo>
                  <a:lnTo>
                    <a:pt x="980" y="860"/>
                  </a:lnTo>
                  <a:lnTo>
                    <a:pt x="982" y="858"/>
                  </a:lnTo>
                  <a:lnTo>
                    <a:pt x="985" y="860"/>
                  </a:lnTo>
                  <a:lnTo>
                    <a:pt x="989" y="860"/>
                  </a:lnTo>
                  <a:lnTo>
                    <a:pt x="989" y="858"/>
                  </a:lnTo>
                  <a:lnTo>
                    <a:pt x="991" y="856"/>
                  </a:lnTo>
                  <a:lnTo>
                    <a:pt x="993" y="854"/>
                  </a:lnTo>
                  <a:lnTo>
                    <a:pt x="993" y="856"/>
                  </a:lnTo>
                  <a:lnTo>
                    <a:pt x="997" y="860"/>
                  </a:lnTo>
                  <a:lnTo>
                    <a:pt x="999" y="858"/>
                  </a:lnTo>
                  <a:lnTo>
                    <a:pt x="999" y="856"/>
                  </a:lnTo>
                  <a:lnTo>
                    <a:pt x="1001" y="856"/>
                  </a:lnTo>
                  <a:lnTo>
                    <a:pt x="1001" y="856"/>
                  </a:lnTo>
                  <a:lnTo>
                    <a:pt x="1006" y="856"/>
                  </a:lnTo>
                  <a:lnTo>
                    <a:pt x="1006" y="854"/>
                  </a:lnTo>
                  <a:lnTo>
                    <a:pt x="1010" y="854"/>
                  </a:lnTo>
                  <a:lnTo>
                    <a:pt x="1012" y="852"/>
                  </a:lnTo>
                  <a:lnTo>
                    <a:pt x="1014" y="850"/>
                  </a:lnTo>
                  <a:lnTo>
                    <a:pt x="1014" y="852"/>
                  </a:lnTo>
                  <a:lnTo>
                    <a:pt x="1016" y="850"/>
                  </a:lnTo>
                  <a:lnTo>
                    <a:pt x="1018" y="852"/>
                  </a:lnTo>
                  <a:lnTo>
                    <a:pt x="1020" y="850"/>
                  </a:lnTo>
                  <a:lnTo>
                    <a:pt x="1020" y="847"/>
                  </a:lnTo>
                  <a:lnTo>
                    <a:pt x="1023" y="843"/>
                  </a:lnTo>
                  <a:lnTo>
                    <a:pt x="1023" y="839"/>
                  </a:lnTo>
                  <a:lnTo>
                    <a:pt x="1020" y="837"/>
                  </a:lnTo>
                  <a:lnTo>
                    <a:pt x="1023" y="837"/>
                  </a:lnTo>
                  <a:lnTo>
                    <a:pt x="1025" y="835"/>
                  </a:lnTo>
                  <a:lnTo>
                    <a:pt x="1029" y="833"/>
                  </a:lnTo>
                  <a:lnTo>
                    <a:pt x="1029" y="835"/>
                  </a:lnTo>
                  <a:lnTo>
                    <a:pt x="1033" y="835"/>
                  </a:lnTo>
                  <a:lnTo>
                    <a:pt x="1035" y="831"/>
                  </a:lnTo>
                  <a:lnTo>
                    <a:pt x="1037" y="831"/>
                  </a:lnTo>
                  <a:lnTo>
                    <a:pt x="1037" y="829"/>
                  </a:lnTo>
                  <a:lnTo>
                    <a:pt x="1039" y="829"/>
                  </a:lnTo>
                  <a:lnTo>
                    <a:pt x="1039" y="829"/>
                  </a:lnTo>
                  <a:lnTo>
                    <a:pt x="1039" y="829"/>
                  </a:lnTo>
                  <a:lnTo>
                    <a:pt x="1044" y="824"/>
                  </a:lnTo>
                  <a:lnTo>
                    <a:pt x="1046" y="829"/>
                  </a:lnTo>
                  <a:lnTo>
                    <a:pt x="1046" y="824"/>
                  </a:lnTo>
                  <a:lnTo>
                    <a:pt x="1048" y="822"/>
                  </a:lnTo>
                  <a:lnTo>
                    <a:pt x="1050" y="820"/>
                  </a:lnTo>
                  <a:lnTo>
                    <a:pt x="1046" y="820"/>
                  </a:lnTo>
                  <a:lnTo>
                    <a:pt x="1044" y="820"/>
                  </a:lnTo>
                  <a:lnTo>
                    <a:pt x="1037" y="816"/>
                  </a:lnTo>
                  <a:lnTo>
                    <a:pt x="1046" y="816"/>
                  </a:lnTo>
                  <a:lnTo>
                    <a:pt x="1048" y="812"/>
                  </a:lnTo>
                  <a:lnTo>
                    <a:pt x="1050" y="814"/>
                  </a:lnTo>
                  <a:lnTo>
                    <a:pt x="1052" y="812"/>
                  </a:lnTo>
                  <a:lnTo>
                    <a:pt x="1056" y="816"/>
                  </a:lnTo>
                  <a:lnTo>
                    <a:pt x="1058" y="812"/>
                  </a:lnTo>
                  <a:lnTo>
                    <a:pt x="1054" y="810"/>
                  </a:lnTo>
                  <a:lnTo>
                    <a:pt x="1054" y="807"/>
                  </a:lnTo>
                  <a:lnTo>
                    <a:pt x="1054" y="805"/>
                  </a:lnTo>
                  <a:lnTo>
                    <a:pt x="1058" y="807"/>
                  </a:lnTo>
                  <a:lnTo>
                    <a:pt x="1060" y="805"/>
                  </a:lnTo>
                  <a:lnTo>
                    <a:pt x="1060" y="803"/>
                  </a:lnTo>
                  <a:lnTo>
                    <a:pt x="1058" y="803"/>
                  </a:lnTo>
                  <a:lnTo>
                    <a:pt x="1056" y="801"/>
                  </a:lnTo>
                  <a:lnTo>
                    <a:pt x="1054" y="799"/>
                  </a:lnTo>
                  <a:lnTo>
                    <a:pt x="1058" y="799"/>
                  </a:lnTo>
                  <a:lnTo>
                    <a:pt x="1058" y="801"/>
                  </a:lnTo>
                  <a:lnTo>
                    <a:pt x="1060" y="801"/>
                  </a:lnTo>
                  <a:lnTo>
                    <a:pt x="1063" y="801"/>
                  </a:lnTo>
                  <a:lnTo>
                    <a:pt x="1063" y="799"/>
                  </a:lnTo>
                  <a:lnTo>
                    <a:pt x="1058" y="797"/>
                  </a:lnTo>
                  <a:lnTo>
                    <a:pt x="1058" y="793"/>
                  </a:lnTo>
                  <a:lnTo>
                    <a:pt x="1060" y="793"/>
                  </a:lnTo>
                  <a:lnTo>
                    <a:pt x="1063" y="791"/>
                  </a:lnTo>
                  <a:lnTo>
                    <a:pt x="1067" y="793"/>
                  </a:lnTo>
                  <a:lnTo>
                    <a:pt x="1067" y="797"/>
                  </a:lnTo>
                  <a:lnTo>
                    <a:pt x="1069" y="797"/>
                  </a:lnTo>
                  <a:lnTo>
                    <a:pt x="1071" y="799"/>
                  </a:lnTo>
                  <a:lnTo>
                    <a:pt x="1071" y="795"/>
                  </a:lnTo>
                  <a:lnTo>
                    <a:pt x="1069" y="793"/>
                  </a:lnTo>
                  <a:lnTo>
                    <a:pt x="1067" y="793"/>
                  </a:lnTo>
                  <a:lnTo>
                    <a:pt x="1067" y="788"/>
                  </a:lnTo>
                  <a:lnTo>
                    <a:pt x="1069" y="788"/>
                  </a:lnTo>
                  <a:lnTo>
                    <a:pt x="1069" y="786"/>
                  </a:lnTo>
                  <a:lnTo>
                    <a:pt x="1067" y="784"/>
                  </a:lnTo>
                  <a:lnTo>
                    <a:pt x="1071" y="782"/>
                  </a:lnTo>
                  <a:lnTo>
                    <a:pt x="1069" y="778"/>
                  </a:lnTo>
                  <a:lnTo>
                    <a:pt x="1065" y="780"/>
                  </a:lnTo>
                  <a:lnTo>
                    <a:pt x="1065" y="780"/>
                  </a:lnTo>
                  <a:lnTo>
                    <a:pt x="1065" y="778"/>
                  </a:lnTo>
                  <a:lnTo>
                    <a:pt x="1069" y="774"/>
                  </a:lnTo>
                  <a:lnTo>
                    <a:pt x="1075" y="772"/>
                  </a:lnTo>
                  <a:lnTo>
                    <a:pt x="1073" y="769"/>
                  </a:lnTo>
                  <a:lnTo>
                    <a:pt x="1071" y="772"/>
                  </a:lnTo>
                  <a:lnTo>
                    <a:pt x="1067" y="767"/>
                  </a:lnTo>
                  <a:lnTo>
                    <a:pt x="1071" y="767"/>
                  </a:lnTo>
                  <a:lnTo>
                    <a:pt x="1067" y="763"/>
                  </a:lnTo>
                  <a:lnTo>
                    <a:pt x="1065" y="763"/>
                  </a:lnTo>
                  <a:lnTo>
                    <a:pt x="1067" y="761"/>
                  </a:lnTo>
                  <a:lnTo>
                    <a:pt x="1065" y="759"/>
                  </a:lnTo>
                  <a:lnTo>
                    <a:pt x="1067" y="761"/>
                  </a:lnTo>
                  <a:lnTo>
                    <a:pt x="1069" y="757"/>
                  </a:lnTo>
                  <a:lnTo>
                    <a:pt x="1069" y="757"/>
                  </a:lnTo>
                  <a:lnTo>
                    <a:pt x="1071" y="757"/>
                  </a:lnTo>
                  <a:lnTo>
                    <a:pt x="1071" y="761"/>
                  </a:lnTo>
                  <a:lnTo>
                    <a:pt x="1073" y="761"/>
                  </a:lnTo>
                  <a:lnTo>
                    <a:pt x="1079" y="755"/>
                  </a:lnTo>
                  <a:lnTo>
                    <a:pt x="1079" y="753"/>
                  </a:lnTo>
                  <a:lnTo>
                    <a:pt x="1084" y="753"/>
                  </a:lnTo>
                  <a:lnTo>
                    <a:pt x="1082" y="751"/>
                  </a:lnTo>
                  <a:lnTo>
                    <a:pt x="1077" y="751"/>
                  </a:lnTo>
                  <a:lnTo>
                    <a:pt x="1079" y="746"/>
                  </a:lnTo>
                  <a:lnTo>
                    <a:pt x="1082" y="748"/>
                  </a:lnTo>
                  <a:lnTo>
                    <a:pt x="1084" y="748"/>
                  </a:lnTo>
                  <a:lnTo>
                    <a:pt x="1084" y="744"/>
                  </a:lnTo>
                  <a:lnTo>
                    <a:pt x="1086" y="742"/>
                  </a:lnTo>
                  <a:lnTo>
                    <a:pt x="1084" y="740"/>
                  </a:lnTo>
                  <a:lnTo>
                    <a:pt x="1084" y="738"/>
                  </a:lnTo>
                  <a:lnTo>
                    <a:pt x="1086" y="736"/>
                  </a:lnTo>
                  <a:lnTo>
                    <a:pt x="1086" y="734"/>
                  </a:lnTo>
                  <a:lnTo>
                    <a:pt x="1086" y="732"/>
                  </a:lnTo>
                  <a:lnTo>
                    <a:pt x="1082" y="729"/>
                  </a:lnTo>
                  <a:lnTo>
                    <a:pt x="1086" y="732"/>
                  </a:lnTo>
                  <a:lnTo>
                    <a:pt x="1090" y="729"/>
                  </a:lnTo>
                  <a:lnTo>
                    <a:pt x="1092" y="723"/>
                  </a:lnTo>
                  <a:lnTo>
                    <a:pt x="1096" y="721"/>
                  </a:lnTo>
                  <a:lnTo>
                    <a:pt x="1096" y="725"/>
                  </a:lnTo>
                  <a:lnTo>
                    <a:pt x="1096" y="727"/>
                  </a:lnTo>
                  <a:lnTo>
                    <a:pt x="1098" y="723"/>
                  </a:lnTo>
                  <a:lnTo>
                    <a:pt x="1101" y="721"/>
                  </a:lnTo>
                  <a:lnTo>
                    <a:pt x="1098" y="717"/>
                  </a:lnTo>
                  <a:lnTo>
                    <a:pt x="1094" y="717"/>
                  </a:lnTo>
                  <a:lnTo>
                    <a:pt x="1092" y="715"/>
                  </a:lnTo>
                  <a:lnTo>
                    <a:pt x="1094" y="715"/>
                  </a:lnTo>
                  <a:lnTo>
                    <a:pt x="1096" y="715"/>
                  </a:lnTo>
                  <a:lnTo>
                    <a:pt x="1098" y="713"/>
                  </a:lnTo>
                  <a:lnTo>
                    <a:pt x="1098" y="710"/>
                  </a:lnTo>
                  <a:lnTo>
                    <a:pt x="1094" y="708"/>
                  </a:lnTo>
                  <a:lnTo>
                    <a:pt x="1098" y="706"/>
                  </a:lnTo>
                  <a:lnTo>
                    <a:pt x="1098" y="706"/>
                  </a:lnTo>
                  <a:lnTo>
                    <a:pt x="1101" y="706"/>
                  </a:lnTo>
                  <a:lnTo>
                    <a:pt x="1098" y="704"/>
                  </a:lnTo>
                  <a:lnTo>
                    <a:pt x="1090" y="704"/>
                  </a:lnTo>
                  <a:lnTo>
                    <a:pt x="1092" y="702"/>
                  </a:lnTo>
                  <a:lnTo>
                    <a:pt x="1096" y="698"/>
                  </a:lnTo>
                  <a:lnTo>
                    <a:pt x="1098" y="700"/>
                  </a:lnTo>
                  <a:lnTo>
                    <a:pt x="1101" y="698"/>
                  </a:lnTo>
                  <a:lnTo>
                    <a:pt x="1101" y="696"/>
                  </a:lnTo>
                  <a:lnTo>
                    <a:pt x="1103" y="698"/>
                  </a:lnTo>
                  <a:lnTo>
                    <a:pt x="1105" y="698"/>
                  </a:lnTo>
                  <a:lnTo>
                    <a:pt x="1107" y="698"/>
                  </a:lnTo>
                  <a:lnTo>
                    <a:pt x="1105" y="694"/>
                  </a:lnTo>
                  <a:lnTo>
                    <a:pt x="1105" y="689"/>
                  </a:lnTo>
                  <a:lnTo>
                    <a:pt x="1103" y="687"/>
                  </a:lnTo>
                  <a:lnTo>
                    <a:pt x="1101" y="689"/>
                  </a:lnTo>
                  <a:lnTo>
                    <a:pt x="1101" y="692"/>
                  </a:lnTo>
                  <a:lnTo>
                    <a:pt x="1101" y="692"/>
                  </a:lnTo>
                  <a:lnTo>
                    <a:pt x="1096" y="692"/>
                  </a:lnTo>
                  <a:lnTo>
                    <a:pt x="1092" y="696"/>
                  </a:lnTo>
                  <a:lnTo>
                    <a:pt x="1088" y="696"/>
                  </a:lnTo>
                  <a:lnTo>
                    <a:pt x="1088" y="692"/>
                  </a:lnTo>
                  <a:lnTo>
                    <a:pt x="1094" y="692"/>
                  </a:lnTo>
                  <a:lnTo>
                    <a:pt x="1103" y="683"/>
                  </a:lnTo>
                  <a:lnTo>
                    <a:pt x="1103" y="681"/>
                  </a:lnTo>
                  <a:lnTo>
                    <a:pt x="1098" y="681"/>
                  </a:lnTo>
                  <a:lnTo>
                    <a:pt x="1096" y="679"/>
                  </a:lnTo>
                  <a:lnTo>
                    <a:pt x="1096" y="681"/>
                  </a:lnTo>
                  <a:lnTo>
                    <a:pt x="1090" y="673"/>
                  </a:lnTo>
                  <a:lnTo>
                    <a:pt x="1084" y="673"/>
                  </a:lnTo>
                  <a:lnTo>
                    <a:pt x="1079" y="677"/>
                  </a:lnTo>
                  <a:lnTo>
                    <a:pt x="1075" y="677"/>
                  </a:lnTo>
                  <a:lnTo>
                    <a:pt x="1071" y="670"/>
                  </a:lnTo>
                  <a:lnTo>
                    <a:pt x="1067" y="670"/>
                  </a:lnTo>
                  <a:lnTo>
                    <a:pt x="1063" y="675"/>
                  </a:lnTo>
                  <a:lnTo>
                    <a:pt x="1063" y="679"/>
                  </a:lnTo>
                  <a:lnTo>
                    <a:pt x="1063" y="673"/>
                  </a:lnTo>
                  <a:lnTo>
                    <a:pt x="1067" y="670"/>
                  </a:lnTo>
                  <a:lnTo>
                    <a:pt x="1069" y="670"/>
                  </a:lnTo>
                  <a:lnTo>
                    <a:pt x="1073" y="668"/>
                  </a:lnTo>
                  <a:lnTo>
                    <a:pt x="1077" y="670"/>
                  </a:lnTo>
                  <a:lnTo>
                    <a:pt x="1079" y="668"/>
                  </a:lnTo>
                  <a:lnTo>
                    <a:pt x="1082" y="664"/>
                  </a:lnTo>
                  <a:lnTo>
                    <a:pt x="1084" y="664"/>
                  </a:lnTo>
                  <a:lnTo>
                    <a:pt x="1086" y="664"/>
                  </a:lnTo>
                  <a:lnTo>
                    <a:pt x="1090" y="658"/>
                  </a:lnTo>
                  <a:lnTo>
                    <a:pt x="1094" y="658"/>
                  </a:lnTo>
                  <a:lnTo>
                    <a:pt x="1096" y="654"/>
                  </a:lnTo>
                  <a:lnTo>
                    <a:pt x="1090" y="647"/>
                  </a:lnTo>
                  <a:lnTo>
                    <a:pt x="1079" y="641"/>
                  </a:lnTo>
                  <a:lnTo>
                    <a:pt x="1073" y="637"/>
                  </a:lnTo>
                  <a:lnTo>
                    <a:pt x="1065" y="628"/>
                  </a:lnTo>
                  <a:lnTo>
                    <a:pt x="1063" y="628"/>
                  </a:lnTo>
                  <a:lnTo>
                    <a:pt x="1056" y="632"/>
                  </a:lnTo>
                  <a:lnTo>
                    <a:pt x="1052" y="632"/>
                  </a:lnTo>
                  <a:lnTo>
                    <a:pt x="1048" y="628"/>
                  </a:lnTo>
                  <a:lnTo>
                    <a:pt x="1048" y="626"/>
                  </a:lnTo>
                  <a:lnTo>
                    <a:pt x="1046" y="624"/>
                  </a:lnTo>
                  <a:lnTo>
                    <a:pt x="1039" y="626"/>
                  </a:lnTo>
                  <a:lnTo>
                    <a:pt x="1035" y="626"/>
                  </a:lnTo>
                  <a:lnTo>
                    <a:pt x="1031" y="628"/>
                  </a:lnTo>
                  <a:lnTo>
                    <a:pt x="1025" y="635"/>
                  </a:lnTo>
                  <a:lnTo>
                    <a:pt x="1029" y="626"/>
                  </a:lnTo>
                  <a:lnTo>
                    <a:pt x="1033" y="624"/>
                  </a:lnTo>
                  <a:lnTo>
                    <a:pt x="1035" y="624"/>
                  </a:lnTo>
                  <a:lnTo>
                    <a:pt x="1039" y="624"/>
                  </a:lnTo>
                  <a:lnTo>
                    <a:pt x="1039" y="622"/>
                  </a:lnTo>
                  <a:lnTo>
                    <a:pt x="1042" y="624"/>
                  </a:lnTo>
                  <a:lnTo>
                    <a:pt x="1048" y="622"/>
                  </a:lnTo>
                  <a:lnTo>
                    <a:pt x="1050" y="628"/>
                  </a:lnTo>
                  <a:lnTo>
                    <a:pt x="1052" y="630"/>
                  </a:lnTo>
                  <a:lnTo>
                    <a:pt x="1056" y="630"/>
                  </a:lnTo>
                  <a:lnTo>
                    <a:pt x="1058" y="626"/>
                  </a:lnTo>
                  <a:lnTo>
                    <a:pt x="1065" y="628"/>
                  </a:lnTo>
                  <a:lnTo>
                    <a:pt x="1069" y="630"/>
                  </a:lnTo>
                  <a:lnTo>
                    <a:pt x="1073" y="630"/>
                  </a:lnTo>
                  <a:lnTo>
                    <a:pt x="1077" y="635"/>
                  </a:lnTo>
                  <a:lnTo>
                    <a:pt x="1082" y="632"/>
                  </a:lnTo>
                  <a:lnTo>
                    <a:pt x="1090" y="635"/>
                  </a:lnTo>
                  <a:lnTo>
                    <a:pt x="1092" y="632"/>
                  </a:lnTo>
                  <a:lnTo>
                    <a:pt x="1090" y="628"/>
                  </a:lnTo>
                  <a:lnTo>
                    <a:pt x="1088" y="626"/>
                  </a:lnTo>
                  <a:lnTo>
                    <a:pt x="1084" y="620"/>
                  </a:lnTo>
                  <a:lnTo>
                    <a:pt x="1084" y="620"/>
                  </a:lnTo>
                  <a:lnTo>
                    <a:pt x="1082" y="618"/>
                  </a:lnTo>
                  <a:lnTo>
                    <a:pt x="1077" y="618"/>
                  </a:lnTo>
                  <a:lnTo>
                    <a:pt x="1073" y="616"/>
                  </a:lnTo>
                  <a:lnTo>
                    <a:pt x="1067" y="609"/>
                  </a:lnTo>
                  <a:lnTo>
                    <a:pt x="1067" y="603"/>
                  </a:lnTo>
                  <a:lnTo>
                    <a:pt x="1060" y="597"/>
                  </a:lnTo>
                  <a:lnTo>
                    <a:pt x="1060" y="592"/>
                  </a:lnTo>
                  <a:lnTo>
                    <a:pt x="1056" y="590"/>
                  </a:lnTo>
                  <a:lnTo>
                    <a:pt x="1058" y="586"/>
                  </a:lnTo>
                  <a:lnTo>
                    <a:pt x="1056" y="586"/>
                  </a:lnTo>
                  <a:lnTo>
                    <a:pt x="1050" y="573"/>
                  </a:lnTo>
                  <a:lnTo>
                    <a:pt x="1039" y="567"/>
                  </a:lnTo>
                  <a:lnTo>
                    <a:pt x="1037" y="569"/>
                  </a:lnTo>
                  <a:lnTo>
                    <a:pt x="1037" y="565"/>
                  </a:lnTo>
                  <a:lnTo>
                    <a:pt x="1027" y="561"/>
                  </a:lnTo>
                  <a:lnTo>
                    <a:pt x="1025" y="561"/>
                  </a:lnTo>
                  <a:lnTo>
                    <a:pt x="1025" y="550"/>
                  </a:lnTo>
                  <a:lnTo>
                    <a:pt x="1027" y="544"/>
                  </a:lnTo>
                  <a:lnTo>
                    <a:pt x="1025" y="540"/>
                  </a:lnTo>
                  <a:lnTo>
                    <a:pt x="1025" y="533"/>
                  </a:lnTo>
                  <a:lnTo>
                    <a:pt x="1027" y="536"/>
                  </a:lnTo>
                  <a:lnTo>
                    <a:pt x="1029" y="533"/>
                  </a:lnTo>
                  <a:lnTo>
                    <a:pt x="1033" y="529"/>
                  </a:lnTo>
                  <a:lnTo>
                    <a:pt x="1035" y="529"/>
                  </a:lnTo>
                  <a:lnTo>
                    <a:pt x="1039" y="525"/>
                  </a:lnTo>
                  <a:lnTo>
                    <a:pt x="1035" y="523"/>
                  </a:lnTo>
                  <a:lnTo>
                    <a:pt x="1033" y="521"/>
                  </a:lnTo>
                  <a:lnTo>
                    <a:pt x="1037" y="517"/>
                  </a:lnTo>
                  <a:lnTo>
                    <a:pt x="1042" y="517"/>
                  </a:lnTo>
                  <a:lnTo>
                    <a:pt x="1044" y="512"/>
                  </a:lnTo>
                  <a:lnTo>
                    <a:pt x="1048" y="512"/>
                  </a:lnTo>
                  <a:lnTo>
                    <a:pt x="1048" y="508"/>
                  </a:lnTo>
                  <a:lnTo>
                    <a:pt x="1044" y="506"/>
                  </a:lnTo>
                  <a:lnTo>
                    <a:pt x="1048" y="506"/>
                  </a:lnTo>
                  <a:lnTo>
                    <a:pt x="1050" y="508"/>
                  </a:lnTo>
                  <a:lnTo>
                    <a:pt x="1052" y="506"/>
                  </a:lnTo>
                  <a:lnTo>
                    <a:pt x="1054" y="506"/>
                  </a:lnTo>
                  <a:lnTo>
                    <a:pt x="1058" y="504"/>
                  </a:lnTo>
                  <a:lnTo>
                    <a:pt x="1060" y="504"/>
                  </a:lnTo>
                  <a:lnTo>
                    <a:pt x="1065" y="498"/>
                  </a:lnTo>
                  <a:lnTo>
                    <a:pt x="1067" y="500"/>
                  </a:lnTo>
                  <a:lnTo>
                    <a:pt x="1069" y="498"/>
                  </a:lnTo>
                  <a:lnTo>
                    <a:pt x="1069" y="500"/>
                  </a:lnTo>
                  <a:lnTo>
                    <a:pt x="1073" y="504"/>
                  </a:lnTo>
                  <a:lnTo>
                    <a:pt x="1079" y="500"/>
                  </a:lnTo>
                  <a:lnTo>
                    <a:pt x="1079" y="498"/>
                  </a:lnTo>
                  <a:lnTo>
                    <a:pt x="1075" y="495"/>
                  </a:lnTo>
                  <a:lnTo>
                    <a:pt x="1075" y="491"/>
                  </a:lnTo>
                  <a:lnTo>
                    <a:pt x="1077" y="491"/>
                  </a:lnTo>
                  <a:lnTo>
                    <a:pt x="1079" y="491"/>
                  </a:lnTo>
                  <a:lnTo>
                    <a:pt x="1077" y="487"/>
                  </a:lnTo>
                  <a:lnTo>
                    <a:pt x="1077" y="483"/>
                  </a:lnTo>
                  <a:lnTo>
                    <a:pt x="1082" y="483"/>
                  </a:lnTo>
                  <a:lnTo>
                    <a:pt x="1079" y="481"/>
                  </a:lnTo>
                  <a:lnTo>
                    <a:pt x="1073" y="483"/>
                  </a:lnTo>
                  <a:lnTo>
                    <a:pt x="1069" y="483"/>
                  </a:lnTo>
                  <a:lnTo>
                    <a:pt x="1069" y="481"/>
                  </a:lnTo>
                  <a:lnTo>
                    <a:pt x="1065" y="481"/>
                  </a:lnTo>
                  <a:lnTo>
                    <a:pt x="1063" y="483"/>
                  </a:lnTo>
                  <a:lnTo>
                    <a:pt x="1050" y="483"/>
                  </a:lnTo>
                  <a:lnTo>
                    <a:pt x="1048" y="481"/>
                  </a:lnTo>
                  <a:lnTo>
                    <a:pt x="1046" y="481"/>
                  </a:lnTo>
                  <a:lnTo>
                    <a:pt x="1044" y="477"/>
                  </a:lnTo>
                  <a:lnTo>
                    <a:pt x="1042" y="474"/>
                  </a:lnTo>
                  <a:lnTo>
                    <a:pt x="1039" y="474"/>
                  </a:lnTo>
                  <a:lnTo>
                    <a:pt x="1031" y="479"/>
                  </a:lnTo>
                  <a:lnTo>
                    <a:pt x="1025" y="479"/>
                  </a:lnTo>
                  <a:lnTo>
                    <a:pt x="1027" y="479"/>
                  </a:lnTo>
                  <a:lnTo>
                    <a:pt x="1027" y="483"/>
                  </a:lnTo>
                  <a:lnTo>
                    <a:pt x="1025" y="485"/>
                  </a:lnTo>
                  <a:lnTo>
                    <a:pt x="1018" y="487"/>
                  </a:lnTo>
                  <a:lnTo>
                    <a:pt x="1020" y="487"/>
                  </a:lnTo>
                  <a:lnTo>
                    <a:pt x="1023" y="491"/>
                  </a:lnTo>
                  <a:lnTo>
                    <a:pt x="1020" y="493"/>
                  </a:lnTo>
                  <a:lnTo>
                    <a:pt x="1018" y="495"/>
                  </a:lnTo>
                  <a:lnTo>
                    <a:pt x="1014" y="493"/>
                  </a:lnTo>
                  <a:lnTo>
                    <a:pt x="1010" y="498"/>
                  </a:lnTo>
                  <a:lnTo>
                    <a:pt x="1006" y="495"/>
                  </a:lnTo>
                  <a:lnTo>
                    <a:pt x="999" y="485"/>
                  </a:lnTo>
                  <a:lnTo>
                    <a:pt x="999" y="481"/>
                  </a:lnTo>
                  <a:lnTo>
                    <a:pt x="999" y="477"/>
                  </a:lnTo>
                  <a:lnTo>
                    <a:pt x="993" y="477"/>
                  </a:lnTo>
                  <a:lnTo>
                    <a:pt x="991" y="479"/>
                  </a:lnTo>
                  <a:lnTo>
                    <a:pt x="991" y="477"/>
                  </a:lnTo>
                  <a:lnTo>
                    <a:pt x="989" y="477"/>
                  </a:lnTo>
                  <a:lnTo>
                    <a:pt x="987" y="479"/>
                  </a:lnTo>
                  <a:lnTo>
                    <a:pt x="985" y="477"/>
                  </a:lnTo>
                  <a:lnTo>
                    <a:pt x="985" y="479"/>
                  </a:lnTo>
                  <a:lnTo>
                    <a:pt x="982" y="472"/>
                  </a:lnTo>
                  <a:lnTo>
                    <a:pt x="982" y="470"/>
                  </a:lnTo>
                  <a:lnTo>
                    <a:pt x="974" y="466"/>
                  </a:lnTo>
                  <a:lnTo>
                    <a:pt x="970" y="464"/>
                  </a:lnTo>
                  <a:lnTo>
                    <a:pt x="970" y="460"/>
                  </a:lnTo>
                  <a:lnTo>
                    <a:pt x="968" y="455"/>
                  </a:lnTo>
                  <a:lnTo>
                    <a:pt x="970" y="453"/>
                  </a:lnTo>
                  <a:lnTo>
                    <a:pt x="970" y="451"/>
                  </a:lnTo>
                  <a:lnTo>
                    <a:pt x="970" y="449"/>
                  </a:lnTo>
                  <a:lnTo>
                    <a:pt x="972" y="445"/>
                  </a:lnTo>
                  <a:lnTo>
                    <a:pt x="974" y="443"/>
                  </a:lnTo>
                  <a:lnTo>
                    <a:pt x="974" y="441"/>
                  </a:lnTo>
                  <a:lnTo>
                    <a:pt x="982" y="443"/>
                  </a:lnTo>
                  <a:lnTo>
                    <a:pt x="989" y="443"/>
                  </a:lnTo>
                  <a:lnTo>
                    <a:pt x="993" y="443"/>
                  </a:lnTo>
                  <a:lnTo>
                    <a:pt x="995" y="439"/>
                  </a:lnTo>
                  <a:lnTo>
                    <a:pt x="993" y="436"/>
                  </a:lnTo>
                  <a:lnTo>
                    <a:pt x="997" y="436"/>
                  </a:lnTo>
                  <a:lnTo>
                    <a:pt x="995" y="432"/>
                  </a:lnTo>
                  <a:lnTo>
                    <a:pt x="995" y="432"/>
                  </a:lnTo>
                  <a:lnTo>
                    <a:pt x="997" y="428"/>
                  </a:lnTo>
                  <a:lnTo>
                    <a:pt x="999" y="420"/>
                  </a:lnTo>
                  <a:lnTo>
                    <a:pt x="1006" y="415"/>
                  </a:lnTo>
                  <a:lnTo>
                    <a:pt x="1010" y="415"/>
                  </a:lnTo>
                  <a:lnTo>
                    <a:pt x="1012" y="409"/>
                  </a:lnTo>
                  <a:lnTo>
                    <a:pt x="1014" y="409"/>
                  </a:lnTo>
                  <a:lnTo>
                    <a:pt x="1016" y="401"/>
                  </a:lnTo>
                  <a:lnTo>
                    <a:pt x="1020" y="396"/>
                  </a:lnTo>
                  <a:lnTo>
                    <a:pt x="1020" y="392"/>
                  </a:lnTo>
                  <a:lnTo>
                    <a:pt x="1023" y="392"/>
                  </a:lnTo>
                  <a:lnTo>
                    <a:pt x="1025" y="386"/>
                  </a:lnTo>
                  <a:lnTo>
                    <a:pt x="1029" y="386"/>
                  </a:lnTo>
                  <a:lnTo>
                    <a:pt x="1031" y="388"/>
                  </a:lnTo>
                  <a:lnTo>
                    <a:pt x="1035" y="388"/>
                  </a:lnTo>
                  <a:lnTo>
                    <a:pt x="1035" y="384"/>
                  </a:lnTo>
                  <a:lnTo>
                    <a:pt x="1042" y="392"/>
                  </a:lnTo>
                  <a:lnTo>
                    <a:pt x="1050" y="396"/>
                  </a:lnTo>
                  <a:lnTo>
                    <a:pt x="1052" y="401"/>
                  </a:lnTo>
                  <a:lnTo>
                    <a:pt x="1048" y="401"/>
                  </a:lnTo>
                  <a:lnTo>
                    <a:pt x="1048" y="405"/>
                  </a:lnTo>
                  <a:lnTo>
                    <a:pt x="1044" y="409"/>
                  </a:lnTo>
                  <a:lnTo>
                    <a:pt x="1044" y="415"/>
                  </a:lnTo>
                  <a:lnTo>
                    <a:pt x="1039" y="415"/>
                  </a:lnTo>
                  <a:lnTo>
                    <a:pt x="1039" y="415"/>
                  </a:lnTo>
                  <a:lnTo>
                    <a:pt x="1039" y="422"/>
                  </a:lnTo>
                  <a:lnTo>
                    <a:pt x="1044" y="426"/>
                  </a:lnTo>
                  <a:lnTo>
                    <a:pt x="1044" y="428"/>
                  </a:lnTo>
                  <a:lnTo>
                    <a:pt x="1042" y="428"/>
                  </a:lnTo>
                  <a:lnTo>
                    <a:pt x="1042" y="432"/>
                  </a:lnTo>
                  <a:lnTo>
                    <a:pt x="1044" y="434"/>
                  </a:lnTo>
                  <a:lnTo>
                    <a:pt x="1048" y="432"/>
                  </a:lnTo>
                  <a:lnTo>
                    <a:pt x="1052" y="428"/>
                  </a:lnTo>
                  <a:lnTo>
                    <a:pt x="1050" y="432"/>
                  </a:lnTo>
                  <a:lnTo>
                    <a:pt x="1046" y="434"/>
                  </a:lnTo>
                  <a:lnTo>
                    <a:pt x="1048" y="436"/>
                  </a:lnTo>
                  <a:lnTo>
                    <a:pt x="1050" y="436"/>
                  </a:lnTo>
                  <a:lnTo>
                    <a:pt x="1048" y="439"/>
                  </a:lnTo>
                  <a:lnTo>
                    <a:pt x="1048" y="441"/>
                  </a:lnTo>
                  <a:lnTo>
                    <a:pt x="1044" y="441"/>
                  </a:lnTo>
                  <a:lnTo>
                    <a:pt x="1042" y="443"/>
                  </a:lnTo>
                  <a:lnTo>
                    <a:pt x="1037" y="443"/>
                  </a:lnTo>
                  <a:lnTo>
                    <a:pt x="1035" y="445"/>
                  </a:lnTo>
                  <a:lnTo>
                    <a:pt x="1039" y="447"/>
                  </a:lnTo>
                  <a:lnTo>
                    <a:pt x="1039" y="451"/>
                  </a:lnTo>
                  <a:lnTo>
                    <a:pt x="1042" y="451"/>
                  </a:lnTo>
                  <a:lnTo>
                    <a:pt x="1044" y="447"/>
                  </a:lnTo>
                  <a:lnTo>
                    <a:pt x="1046" y="447"/>
                  </a:lnTo>
                  <a:lnTo>
                    <a:pt x="1050" y="443"/>
                  </a:lnTo>
                  <a:lnTo>
                    <a:pt x="1056" y="441"/>
                  </a:lnTo>
                  <a:lnTo>
                    <a:pt x="1056" y="439"/>
                  </a:lnTo>
                  <a:lnTo>
                    <a:pt x="1054" y="434"/>
                  </a:lnTo>
                  <a:lnTo>
                    <a:pt x="1058" y="430"/>
                  </a:lnTo>
                  <a:lnTo>
                    <a:pt x="1069" y="424"/>
                  </a:lnTo>
                  <a:lnTo>
                    <a:pt x="1071" y="424"/>
                  </a:lnTo>
                  <a:lnTo>
                    <a:pt x="1071" y="422"/>
                  </a:lnTo>
                  <a:lnTo>
                    <a:pt x="1075" y="422"/>
                  </a:lnTo>
                  <a:lnTo>
                    <a:pt x="1082" y="418"/>
                  </a:lnTo>
                  <a:lnTo>
                    <a:pt x="1084" y="420"/>
                  </a:lnTo>
                  <a:lnTo>
                    <a:pt x="1086" y="418"/>
                  </a:lnTo>
                  <a:lnTo>
                    <a:pt x="1090" y="418"/>
                  </a:lnTo>
                  <a:lnTo>
                    <a:pt x="1096" y="411"/>
                  </a:lnTo>
                  <a:lnTo>
                    <a:pt x="1096" y="415"/>
                  </a:lnTo>
                  <a:lnTo>
                    <a:pt x="1096" y="403"/>
                  </a:lnTo>
                  <a:lnTo>
                    <a:pt x="1103" y="399"/>
                  </a:lnTo>
                  <a:lnTo>
                    <a:pt x="1105" y="394"/>
                  </a:lnTo>
                  <a:lnTo>
                    <a:pt x="1105" y="390"/>
                  </a:lnTo>
                  <a:lnTo>
                    <a:pt x="1109" y="386"/>
                  </a:lnTo>
                  <a:lnTo>
                    <a:pt x="1113" y="380"/>
                  </a:lnTo>
                  <a:lnTo>
                    <a:pt x="1117" y="380"/>
                  </a:lnTo>
                  <a:lnTo>
                    <a:pt x="1119" y="369"/>
                  </a:lnTo>
                  <a:lnTo>
                    <a:pt x="1122" y="365"/>
                  </a:lnTo>
                  <a:lnTo>
                    <a:pt x="1122" y="363"/>
                  </a:lnTo>
                  <a:lnTo>
                    <a:pt x="1122" y="356"/>
                  </a:lnTo>
                  <a:lnTo>
                    <a:pt x="1126" y="352"/>
                  </a:lnTo>
                  <a:lnTo>
                    <a:pt x="1130" y="358"/>
                  </a:lnTo>
                  <a:lnTo>
                    <a:pt x="1132" y="361"/>
                  </a:lnTo>
                  <a:lnTo>
                    <a:pt x="1134" y="363"/>
                  </a:lnTo>
                  <a:lnTo>
                    <a:pt x="1138" y="361"/>
                  </a:lnTo>
                  <a:lnTo>
                    <a:pt x="1143" y="363"/>
                  </a:lnTo>
                  <a:lnTo>
                    <a:pt x="1151" y="361"/>
                  </a:lnTo>
                  <a:lnTo>
                    <a:pt x="1155" y="363"/>
                  </a:lnTo>
                  <a:lnTo>
                    <a:pt x="1160" y="356"/>
                  </a:lnTo>
                  <a:lnTo>
                    <a:pt x="1160" y="354"/>
                  </a:lnTo>
                  <a:lnTo>
                    <a:pt x="1153" y="350"/>
                  </a:lnTo>
                  <a:lnTo>
                    <a:pt x="1149" y="346"/>
                  </a:lnTo>
                  <a:lnTo>
                    <a:pt x="1153" y="344"/>
                  </a:lnTo>
                  <a:lnTo>
                    <a:pt x="1157" y="344"/>
                  </a:lnTo>
                  <a:lnTo>
                    <a:pt x="1166" y="337"/>
                  </a:lnTo>
                  <a:lnTo>
                    <a:pt x="1166" y="333"/>
                  </a:lnTo>
                  <a:lnTo>
                    <a:pt x="1168" y="329"/>
                  </a:lnTo>
                  <a:lnTo>
                    <a:pt x="1172" y="329"/>
                  </a:lnTo>
                  <a:lnTo>
                    <a:pt x="1174" y="325"/>
                  </a:lnTo>
                  <a:lnTo>
                    <a:pt x="1172" y="323"/>
                  </a:lnTo>
                  <a:lnTo>
                    <a:pt x="1172" y="318"/>
                  </a:lnTo>
                  <a:lnTo>
                    <a:pt x="1172" y="314"/>
                  </a:lnTo>
                  <a:lnTo>
                    <a:pt x="1176" y="312"/>
                  </a:lnTo>
                  <a:lnTo>
                    <a:pt x="1179" y="316"/>
                  </a:lnTo>
                  <a:lnTo>
                    <a:pt x="1179" y="318"/>
                  </a:lnTo>
                  <a:lnTo>
                    <a:pt x="1181" y="321"/>
                  </a:lnTo>
                  <a:lnTo>
                    <a:pt x="1187" y="323"/>
                  </a:lnTo>
                  <a:lnTo>
                    <a:pt x="1189" y="325"/>
                  </a:lnTo>
                  <a:lnTo>
                    <a:pt x="1189" y="323"/>
                  </a:lnTo>
                  <a:lnTo>
                    <a:pt x="1189" y="321"/>
                  </a:lnTo>
                  <a:lnTo>
                    <a:pt x="1187" y="321"/>
                  </a:lnTo>
                  <a:lnTo>
                    <a:pt x="1187" y="316"/>
                  </a:lnTo>
                  <a:lnTo>
                    <a:pt x="1187" y="314"/>
                  </a:lnTo>
                  <a:lnTo>
                    <a:pt x="1189" y="314"/>
                  </a:lnTo>
                  <a:lnTo>
                    <a:pt x="1193" y="314"/>
                  </a:lnTo>
                  <a:lnTo>
                    <a:pt x="1195" y="314"/>
                  </a:lnTo>
                  <a:lnTo>
                    <a:pt x="1195" y="310"/>
                  </a:lnTo>
                  <a:lnTo>
                    <a:pt x="1195" y="308"/>
                  </a:lnTo>
                  <a:lnTo>
                    <a:pt x="1195" y="306"/>
                  </a:lnTo>
                  <a:lnTo>
                    <a:pt x="1195" y="304"/>
                  </a:lnTo>
                  <a:lnTo>
                    <a:pt x="1195" y="299"/>
                  </a:lnTo>
                  <a:lnTo>
                    <a:pt x="1195" y="297"/>
                  </a:lnTo>
                  <a:lnTo>
                    <a:pt x="1193" y="295"/>
                  </a:lnTo>
                  <a:lnTo>
                    <a:pt x="1193" y="289"/>
                  </a:lnTo>
                  <a:lnTo>
                    <a:pt x="1193" y="285"/>
                  </a:lnTo>
                  <a:lnTo>
                    <a:pt x="1191" y="281"/>
                  </a:lnTo>
                  <a:lnTo>
                    <a:pt x="1193" y="276"/>
                  </a:lnTo>
                  <a:lnTo>
                    <a:pt x="1189" y="272"/>
                  </a:lnTo>
                  <a:lnTo>
                    <a:pt x="1189" y="270"/>
                  </a:lnTo>
                  <a:lnTo>
                    <a:pt x="1187" y="268"/>
                  </a:lnTo>
                  <a:lnTo>
                    <a:pt x="1183" y="259"/>
                  </a:lnTo>
                  <a:lnTo>
                    <a:pt x="1181" y="257"/>
                  </a:lnTo>
                  <a:lnTo>
                    <a:pt x="1183" y="255"/>
                  </a:lnTo>
                  <a:lnTo>
                    <a:pt x="1185" y="253"/>
                  </a:lnTo>
                  <a:lnTo>
                    <a:pt x="1187" y="253"/>
                  </a:lnTo>
                  <a:lnTo>
                    <a:pt x="1189" y="251"/>
                  </a:lnTo>
                  <a:lnTo>
                    <a:pt x="1189" y="249"/>
                  </a:lnTo>
                  <a:lnTo>
                    <a:pt x="1193" y="243"/>
                  </a:lnTo>
                  <a:lnTo>
                    <a:pt x="1195" y="243"/>
                  </a:lnTo>
                  <a:lnTo>
                    <a:pt x="1197" y="243"/>
                  </a:lnTo>
                  <a:lnTo>
                    <a:pt x="1200" y="245"/>
                  </a:lnTo>
                  <a:lnTo>
                    <a:pt x="1214" y="247"/>
                  </a:lnTo>
                  <a:lnTo>
                    <a:pt x="1214" y="247"/>
                  </a:lnTo>
                  <a:lnTo>
                    <a:pt x="1216" y="247"/>
                  </a:lnTo>
                  <a:lnTo>
                    <a:pt x="1219" y="245"/>
                  </a:lnTo>
                  <a:lnTo>
                    <a:pt x="1219" y="243"/>
                  </a:lnTo>
                  <a:lnTo>
                    <a:pt x="1216" y="240"/>
                  </a:lnTo>
                  <a:lnTo>
                    <a:pt x="1216" y="238"/>
                  </a:lnTo>
                  <a:lnTo>
                    <a:pt x="1219" y="236"/>
                  </a:lnTo>
                  <a:lnTo>
                    <a:pt x="1216" y="234"/>
                  </a:lnTo>
                  <a:lnTo>
                    <a:pt x="1216" y="232"/>
                  </a:lnTo>
                  <a:lnTo>
                    <a:pt x="1219" y="228"/>
                  </a:lnTo>
                  <a:lnTo>
                    <a:pt x="1219" y="226"/>
                  </a:lnTo>
                  <a:lnTo>
                    <a:pt x="1219" y="224"/>
                  </a:lnTo>
                  <a:lnTo>
                    <a:pt x="1219" y="221"/>
                  </a:lnTo>
                  <a:lnTo>
                    <a:pt x="1219" y="219"/>
                  </a:lnTo>
                  <a:lnTo>
                    <a:pt x="1221" y="219"/>
                  </a:lnTo>
                  <a:lnTo>
                    <a:pt x="1221" y="217"/>
                  </a:lnTo>
                  <a:lnTo>
                    <a:pt x="1221" y="215"/>
                  </a:lnTo>
                  <a:lnTo>
                    <a:pt x="1219" y="213"/>
                  </a:lnTo>
                  <a:lnTo>
                    <a:pt x="1219" y="209"/>
                  </a:lnTo>
                  <a:lnTo>
                    <a:pt x="1221" y="209"/>
                  </a:lnTo>
                  <a:lnTo>
                    <a:pt x="1221" y="207"/>
                  </a:lnTo>
                  <a:lnTo>
                    <a:pt x="1221" y="205"/>
                  </a:lnTo>
                  <a:lnTo>
                    <a:pt x="1219" y="200"/>
                  </a:lnTo>
                  <a:lnTo>
                    <a:pt x="1219" y="196"/>
                  </a:lnTo>
                  <a:lnTo>
                    <a:pt x="1221" y="196"/>
                  </a:lnTo>
                  <a:lnTo>
                    <a:pt x="1221" y="194"/>
                  </a:lnTo>
                  <a:lnTo>
                    <a:pt x="1221" y="192"/>
                  </a:lnTo>
                  <a:lnTo>
                    <a:pt x="1221" y="192"/>
                  </a:lnTo>
                  <a:lnTo>
                    <a:pt x="1221" y="190"/>
                  </a:lnTo>
                  <a:lnTo>
                    <a:pt x="1219" y="188"/>
                  </a:lnTo>
                  <a:lnTo>
                    <a:pt x="1216" y="186"/>
                  </a:lnTo>
                  <a:lnTo>
                    <a:pt x="1219" y="184"/>
                  </a:lnTo>
                  <a:lnTo>
                    <a:pt x="1219" y="179"/>
                  </a:lnTo>
                  <a:lnTo>
                    <a:pt x="1216" y="179"/>
                  </a:lnTo>
                  <a:lnTo>
                    <a:pt x="1216" y="177"/>
                  </a:lnTo>
                  <a:lnTo>
                    <a:pt x="1216" y="175"/>
                  </a:lnTo>
                  <a:lnTo>
                    <a:pt x="1219" y="171"/>
                  </a:lnTo>
                  <a:lnTo>
                    <a:pt x="1221" y="171"/>
                  </a:lnTo>
                  <a:lnTo>
                    <a:pt x="1223" y="169"/>
                  </a:lnTo>
                  <a:lnTo>
                    <a:pt x="1223" y="167"/>
                  </a:lnTo>
                  <a:lnTo>
                    <a:pt x="1223" y="162"/>
                  </a:lnTo>
                  <a:lnTo>
                    <a:pt x="1221" y="160"/>
                  </a:lnTo>
                  <a:close/>
                  <a:moveTo>
                    <a:pt x="1071" y="788"/>
                  </a:moveTo>
                  <a:lnTo>
                    <a:pt x="1073" y="793"/>
                  </a:lnTo>
                  <a:lnTo>
                    <a:pt x="1075" y="793"/>
                  </a:lnTo>
                  <a:lnTo>
                    <a:pt x="1075" y="788"/>
                  </a:lnTo>
                  <a:lnTo>
                    <a:pt x="1073" y="788"/>
                  </a:lnTo>
                  <a:lnTo>
                    <a:pt x="1071" y="788"/>
                  </a:lnTo>
                  <a:close/>
                  <a:moveTo>
                    <a:pt x="1119" y="797"/>
                  </a:moveTo>
                  <a:lnTo>
                    <a:pt x="1117" y="797"/>
                  </a:lnTo>
                  <a:lnTo>
                    <a:pt x="1115" y="793"/>
                  </a:lnTo>
                  <a:lnTo>
                    <a:pt x="1111" y="791"/>
                  </a:lnTo>
                  <a:lnTo>
                    <a:pt x="1109" y="793"/>
                  </a:lnTo>
                  <a:lnTo>
                    <a:pt x="1109" y="795"/>
                  </a:lnTo>
                  <a:lnTo>
                    <a:pt x="1107" y="797"/>
                  </a:lnTo>
                  <a:lnTo>
                    <a:pt x="1103" y="801"/>
                  </a:lnTo>
                  <a:lnTo>
                    <a:pt x="1098" y="807"/>
                  </a:lnTo>
                  <a:lnTo>
                    <a:pt x="1098" y="810"/>
                  </a:lnTo>
                  <a:lnTo>
                    <a:pt x="1098" y="814"/>
                  </a:lnTo>
                  <a:lnTo>
                    <a:pt x="1096" y="814"/>
                  </a:lnTo>
                  <a:lnTo>
                    <a:pt x="1092" y="822"/>
                  </a:lnTo>
                  <a:lnTo>
                    <a:pt x="1090" y="831"/>
                  </a:lnTo>
                  <a:lnTo>
                    <a:pt x="1088" y="831"/>
                  </a:lnTo>
                  <a:lnTo>
                    <a:pt x="1090" y="833"/>
                  </a:lnTo>
                  <a:lnTo>
                    <a:pt x="1090" y="841"/>
                  </a:lnTo>
                  <a:lnTo>
                    <a:pt x="1090" y="850"/>
                  </a:lnTo>
                  <a:lnTo>
                    <a:pt x="1092" y="850"/>
                  </a:lnTo>
                  <a:lnTo>
                    <a:pt x="1092" y="852"/>
                  </a:lnTo>
                  <a:lnTo>
                    <a:pt x="1092" y="852"/>
                  </a:lnTo>
                  <a:lnTo>
                    <a:pt x="1092" y="856"/>
                  </a:lnTo>
                  <a:lnTo>
                    <a:pt x="1094" y="858"/>
                  </a:lnTo>
                  <a:lnTo>
                    <a:pt x="1096" y="858"/>
                  </a:lnTo>
                  <a:lnTo>
                    <a:pt x="1096" y="862"/>
                  </a:lnTo>
                  <a:lnTo>
                    <a:pt x="1103" y="862"/>
                  </a:lnTo>
                  <a:lnTo>
                    <a:pt x="1105" y="869"/>
                  </a:lnTo>
                  <a:lnTo>
                    <a:pt x="1105" y="873"/>
                  </a:lnTo>
                  <a:lnTo>
                    <a:pt x="1105" y="875"/>
                  </a:lnTo>
                  <a:lnTo>
                    <a:pt x="1109" y="875"/>
                  </a:lnTo>
                  <a:lnTo>
                    <a:pt x="1111" y="875"/>
                  </a:lnTo>
                  <a:lnTo>
                    <a:pt x="1111" y="871"/>
                  </a:lnTo>
                  <a:lnTo>
                    <a:pt x="1111" y="866"/>
                  </a:lnTo>
                  <a:lnTo>
                    <a:pt x="1109" y="860"/>
                  </a:lnTo>
                  <a:lnTo>
                    <a:pt x="1113" y="856"/>
                  </a:lnTo>
                  <a:lnTo>
                    <a:pt x="1117" y="850"/>
                  </a:lnTo>
                  <a:lnTo>
                    <a:pt x="1117" y="843"/>
                  </a:lnTo>
                  <a:lnTo>
                    <a:pt x="1119" y="843"/>
                  </a:lnTo>
                  <a:lnTo>
                    <a:pt x="1117" y="841"/>
                  </a:lnTo>
                  <a:lnTo>
                    <a:pt x="1117" y="835"/>
                  </a:lnTo>
                  <a:lnTo>
                    <a:pt x="1119" y="829"/>
                  </a:lnTo>
                  <a:lnTo>
                    <a:pt x="1117" y="822"/>
                  </a:lnTo>
                  <a:lnTo>
                    <a:pt x="1119" y="818"/>
                  </a:lnTo>
                  <a:lnTo>
                    <a:pt x="1122" y="810"/>
                  </a:lnTo>
                  <a:lnTo>
                    <a:pt x="1122" y="803"/>
                  </a:lnTo>
                  <a:lnTo>
                    <a:pt x="1124" y="803"/>
                  </a:lnTo>
                  <a:lnTo>
                    <a:pt x="1124" y="799"/>
                  </a:lnTo>
                  <a:lnTo>
                    <a:pt x="1119" y="797"/>
                  </a:lnTo>
                  <a:close/>
                </a:path>
              </a:pathLst>
            </a:custGeom>
            <a:solidFill>
              <a:srgbClr val="46B9A0"/>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697" name="Freeform 209">
              <a:extLst>
                <a:ext uri="{FF2B5EF4-FFF2-40B4-BE49-F238E27FC236}">
                  <a16:creationId xmlns:a16="http://schemas.microsoft.com/office/drawing/2014/main" id="{A42F9727-35E8-4FD9-B3D4-51C2B29B8881}"/>
                </a:ext>
              </a:extLst>
            </p:cNvPr>
            <p:cNvSpPr>
              <a:spLocks/>
            </p:cNvSpPr>
            <p:nvPr/>
          </p:nvSpPr>
          <p:spPr bwMode="auto">
            <a:xfrm>
              <a:off x="4897397" y="2740104"/>
              <a:ext cx="96733" cy="43154"/>
            </a:xfrm>
            <a:custGeom>
              <a:avLst/>
              <a:gdLst>
                <a:gd name="T0" fmla="*/ 111 w 120"/>
                <a:gd name="T1" fmla="*/ 42 h 57"/>
                <a:gd name="T2" fmla="*/ 103 w 120"/>
                <a:gd name="T3" fmla="*/ 31 h 57"/>
                <a:gd name="T4" fmla="*/ 103 w 120"/>
                <a:gd name="T5" fmla="*/ 29 h 57"/>
                <a:gd name="T6" fmla="*/ 107 w 120"/>
                <a:gd name="T7" fmla="*/ 29 h 57"/>
                <a:gd name="T8" fmla="*/ 109 w 120"/>
                <a:gd name="T9" fmla="*/ 29 h 57"/>
                <a:gd name="T10" fmla="*/ 109 w 120"/>
                <a:gd name="T11" fmla="*/ 27 h 57"/>
                <a:gd name="T12" fmla="*/ 109 w 120"/>
                <a:gd name="T13" fmla="*/ 25 h 57"/>
                <a:gd name="T14" fmla="*/ 107 w 120"/>
                <a:gd name="T15" fmla="*/ 21 h 57"/>
                <a:gd name="T16" fmla="*/ 105 w 120"/>
                <a:gd name="T17" fmla="*/ 19 h 57"/>
                <a:gd name="T18" fmla="*/ 101 w 120"/>
                <a:gd name="T19" fmla="*/ 23 h 57"/>
                <a:gd name="T20" fmla="*/ 90 w 120"/>
                <a:gd name="T21" fmla="*/ 25 h 57"/>
                <a:gd name="T22" fmla="*/ 84 w 120"/>
                <a:gd name="T23" fmla="*/ 29 h 57"/>
                <a:gd name="T24" fmla="*/ 86 w 120"/>
                <a:gd name="T25" fmla="*/ 23 h 57"/>
                <a:gd name="T26" fmla="*/ 71 w 120"/>
                <a:gd name="T27" fmla="*/ 21 h 57"/>
                <a:gd name="T28" fmla="*/ 69 w 120"/>
                <a:gd name="T29" fmla="*/ 12 h 57"/>
                <a:gd name="T30" fmla="*/ 63 w 120"/>
                <a:gd name="T31" fmla="*/ 14 h 57"/>
                <a:gd name="T32" fmla="*/ 56 w 120"/>
                <a:gd name="T33" fmla="*/ 10 h 57"/>
                <a:gd name="T34" fmla="*/ 44 w 120"/>
                <a:gd name="T35" fmla="*/ 14 h 57"/>
                <a:gd name="T36" fmla="*/ 33 w 120"/>
                <a:gd name="T37" fmla="*/ 10 h 57"/>
                <a:gd name="T38" fmla="*/ 18 w 120"/>
                <a:gd name="T39" fmla="*/ 8 h 57"/>
                <a:gd name="T40" fmla="*/ 14 w 120"/>
                <a:gd name="T41" fmla="*/ 4 h 57"/>
                <a:gd name="T42" fmla="*/ 6 w 120"/>
                <a:gd name="T43" fmla="*/ 0 h 57"/>
                <a:gd name="T44" fmla="*/ 2 w 120"/>
                <a:gd name="T45" fmla="*/ 2 h 57"/>
                <a:gd name="T46" fmla="*/ 0 w 120"/>
                <a:gd name="T47" fmla="*/ 6 h 57"/>
                <a:gd name="T48" fmla="*/ 6 w 120"/>
                <a:gd name="T49" fmla="*/ 10 h 57"/>
                <a:gd name="T50" fmla="*/ 10 w 120"/>
                <a:gd name="T51" fmla="*/ 14 h 57"/>
                <a:gd name="T52" fmla="*/ 16 w 120"/>
                <a:gd name="T53" fmla="*/ 23 h 57"/>
                <a:gd name="T54" fmla="*/ 23 w 120"/>
                <a:gd name="T55" fmla="*/ 38 h 57"/>
                <a:gd name="T56" fmla="*/ 21 w 120"/>
                <a:gd name="T57" fmla="*/ 44 h 57"/>
                <a:gd name="T58" fmla="*/ 21 w 120"/>
                <a:gd name="T59" fmla="*/ 46 h 57"/>
                <a:gd name="T60" fmla="*/ 21 w 120"/>
                <a:gd name="T61" fmla="*/ 46 h 57"/>
                <a:gd name="T62" fmla="*/ 23 w 120"/>
                <a:gd name="T63" fmla="*/ 46 h 57"/>
                <a:gd name="T64" fmla="*/ 27 w 120"/>
                <a:gd name="T65" fmla="*/ 50 h 57"/>
                <a:gd name="T66" fmla="*/ 33 w 120"/>
                <a:gd name="T67" fmla="*/ 50 h 57"/>
                <a:gd name="T68" fmla="*/ 40 w 120"/>
                <a:gd name="T69" fmla="*/ 46 h 57"/>
                <a:gd name="T70" fmla="*/ 50 w 120"/>
                <a:gd name="T71" fmla="*/ 54 h 57"/>
                <a:gd name="T72" fmla="*/ 54 w 120"/>
                <a:gd name="T73" fmla="*/ 57 h 57"/>
                <a:gd name="T74" fmla="*/ 69 w 120"/>
                <a:gd name="T75" fmla="*/ 52 h 57"/>
                <a:gd name="T76" fmla="*/ 84 w 120"/>
                <a:gd name="T77" fmla="*/ 52 h 57"/>
                <a:gd name="T78" fmla="*/ 84 w 120"/>
                <a:gd name="T79" fmla="*/ 48 h 57"/>
                <a:gd name="T80" fmla="*/ 103 w 120"/>
                <a:gd name="T81" fmla="*/ 52 h 57"/>
                <a:gd name="T82" fmla="*/ 118 w 120"/>
                <a:gd name="T83" fmla="*/ 57 h 57"/>
                <a:gd name="T84" fmla="*/ 115 w 120"/>
                <a:gd name="T85"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57">
                  <a:moveTo>
                    <a:pt x="115" y="46"/>
                  </a:moveTo>
                  <a:lnTo>
                    <a:pt x="111" y="42"/>
                  </a:lnTo>
                  <a:lnTo>
                    <a:pt x="113" y="35"/>
                  </a:lnTo>
                  <a:lnTo>
                    <a:pt x="103" y="31"/>
                  </a:lnTo>
                  <a:lnTo>
                    <a:pt x="103" y="31"/>
                  </a:lnTo>
                  <a:lnTo>
                    <a:pt x="103" y="29"/>
                  </a:lnTo>
                  <a:lnTo>
                    <a:pt x="105" y="29"/>
                  </a:lnTo>
                  <a:lnTo>
                    <a:pt x="107" y="29"/>
                  </a:lnTo>
                  <a:lnTo>
                    <a:pt x="107" y="29"/>
                  </a:lnTo>
                  <a:lnTo>
                    <a:pt x="109" y="29"/>
                  </a:lnTo>
                  <a:lnTo>
                    <a:pt x="109" y="29"/>
                  </a:lnTo>
                  <a:lnTo>
                    <a:pt x="109" y="27"/>
                  </a:lnTo>
                  <a:lnTo>
                    <a:pt x="109" y="27"/>
                  </a:lnTo>
                  <a:lnTo>
                    <a:pt x="109" y="25"/>
                  </a:lnTo>
                  <a:lnTo>
                    <a:pt x="107" y="21"/>
                  </a:lnTo>
                  <a:lnTo>
                    <a:pt x="107" y="21"/>
                  </a:lnTo>
                  <a:lnTo>
                    <a:pt x="107" y="19"/>
                  </a:lnTo>
                  <a:lnTo>
                    <a:pt x="105" y="19"/>
                  </a:lnTo>
                  <a:lnTo>
                    <a:pt x="103" y="21"/>
                  </a:lnTo>
                  <a:lnTo>
                    <a:pt x="101" y="23"/>
                  </a:lnTo>
                  <a:lnTo>
                    <a:pt x="96" y="21"/>
                  </a:lnTo>
                  <a:lnTo>
                    <a:pt x="90" y="25"/>
                  </a:lnTo>
                  <a:lnTo>
                    <a:pt x="88" y="27"/>
                  </a:lnTo>
                  <a:lnTo>
                    <a:pt x="84" y="29"/>
                  </a:lnTo>
                  <a:lnTo>
                    <a:pt x="82" y="27"/>
                  </a:lnTo>
                  <a:lnTo>
                    <a:pt x="86" y="23"/>
                  </a:lnTo>
                  <a:lnTo>
                    <a:pt x="80" y="21"/>
                  </a:lnTo>
                  <a:lnTo>
                    <a:pt x="71" y="21"/>
                  </a:lnTo>
                  <a:lnTo>
                    <a:pt x="71" y="14"/>
                  </a:lnTo>
                  <a:lnTo>
                    <a:pt x="69" y="12"/>
                  </a:lnTo>
                  <a:lnTo>
                    <a:pt x="63" y="14"/>
                  </a:lnTo>
                  <a:lnTo>
                    <a:pt x="63" y="14"/>
                  </a:lnTo>
                  <a:lnTo>
                    <a:pt x="59" y="14"/>
                  </a:lnTo>
                  <a:lnTo>
                    <a:pt x="56" y="10"/>
                  </a:lnTo>
                  <a:lnTo>
                    <a:pt x="50" y="10"/>
                  </a:lnTo>
                  <a:lnTo>
                    <a:pt x="44" y="14"/>
                  </a:lnTo>
                  <a:lnTo>
                    <a:pt x="40" y="10"/>
                  </a:lnTo>
                  <a:lnTo>
                    <a:pt x="33" y="10"/>
                  </a:lnTo>
                  <a:lnTo>
                    <a:pt x="27" y="8"/>
                  </a:lnTo>
                  <a:lnTo>
                    <a:pt x="18" y="8"/>
                  </a:lnTo>
                  <a:lnTo>
                    <a:pt x="18" y="8"/>
                  </a:lnTo>
                  <a:lnTo>
                    <a:pt x="14" y="4"/>
                  </a:lnTo>
                  <a:lnTo>
                    <a:pt x="10" y="2"/>
                  </a:lnTo>
                  <a:lnTo>
                    <a:pt x="6" y="0"/>
                  </a:lnTo>
                  <a:lnTo>
                    <a:pt x="6" y="0"/>
                  </a:lnTo>
                  <a:lnTo>
                    <a:pt x="2" y="2"/>
                  </a:lnTo>
                  <a:lnTo>
                    <a:pt x="2" y="4"/>
                  </a:lnTo>
                  <a:lnTo>
                    <a:pt x="0" y="6"/>
                  </a:lnTo>
                  <a:lnTo>
                    <a:pt x="0" y="6"/>
                  </a:lnTo>
                  <a:lnTo>
                    <a:pt x="6" y="10"/>
                  </a:lnTo>
                  <a:lnTo>
                    <a:pt x="6" y="14"/>
                  </a:lnTo>
                  <a:lnTo>
                    <a:pt x="10" y="14"/>
                  </a:lnTo>
                  <a:lnTo>
                    <a:pt x="14" y="21"/>
                  </a:lnTo>
                  <a:lnTo>
                    <a:pt x="16" y="23"/>
                  </a:lnTo>
                  <a:lnTo>
                    <a:pt x="18" y="31"/>
                  </a:lnTo>
                  <a:lnTo>
                    <a:pt x="23" y="38"/>
                  </a:lnTo>
                  <a:lnTo>
                    <a:pt x="21" y="42"/>
                  </a:lnTo>
                  <a:lnTo>
                    <a:pt x="21" y="44"/>
                  </a:lnTo>
                  <a:lnTo>
                    <a:pt x="21" y="46"/>
                  </a:lnTo>
                  <a:lnTo>
                    <a:pt x="21" y="46"/>
                  </a:lnTo>
                  <a:lnTo>
                    <a:pt x="21" y="46"/>
                  </a:lnTo>
                  <a:lnTo>
                    <a:pt x="21" y="46"/>
                  </a:lnTo>
                  <a:lnTo>
                    <a:pt x="21" y="46"/>
                  </a:lnTo>
                  <a:lnTo>
                    <a:pt x="23" y="46"/>
                  </a:lnTo>
                  <a:lnTo>
                    <a:pt x="25" y="48"/>
                  </a:lnTo>
                  <a:lnTo>
                    <a:pt x="27" y="50"/>
                  </a:lnTo>
                  <a:lnTo>
                    <a:pt x="29" y="48"/>
                  </a:lnTo>
                  <a:lnTo>
                    <a:pt x="33" y="50"/>
                  </a:lnTo>
                  <a:lnTo>
                    <a:pt x="35" y="48"/>
                  </a:lnTo>
                  <a:lnTo>
                    <a:pt x="40" y="46"/>
                  </a:lnTo>
                  <a:lnTo>
                    <a:pt x="42" y="48"/>
                  </a:lnTo>
                  <a:lnTo>
                    <a:pt x="50" y="54"/>
                  </a:lnTo>
                  <a:lnTo>
                    <a:pt x="54" y="54"/>
                  </a:lnTo>
                  <a:lnTo>
                    <a:pt x="54" y="57"/>
                  </a:lnTo>
                  <a:lnTo>
                    <a:pt x="61" y="54"/>
                  </a:lnTo>
                  <a:lnTo>
                    <a:pt x="69" y="52"/>
                  </a:lnTo>
                  <a:lnTo>
                    <a:pt x="71" y="52"/>
                  </a:lnTo>
                  <a:lnTo>
                    <a:pt x="84" y="52"/>
                  </a:lnTo>
                  <a:lnTo>
                    <a:pt x="84" y="52"/>
                  </a:lnTo>
                  <a:lnTo>
                    <a:pt x="84" y="48"/>
                  </a:lnTo>
                  <a:lnTo>
                    <a:pt x="92" y="46"/>
                  </a:lnTo>
                  <a:lnTo>
                    <a:pt x="103" y="52"/>
                  </a:lnTo>
                  <a:lnTo>
                    <a:pt x="111" y="52"/>
                  </a:lnTo>
                  <a:lnTo>
                    <a:pt x="118" y="57"/>
                  </a:lnTo>
                  <a:lnTo>
                    <a:pt x="120" y="50"/>
                  </a:lnTo>
                  <a:lnTo>
                    <a:pt x="115" y="4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grpSp>
          <p:nvGrpSpPr>
            <p:cNvPr id="698" name="Grupa 2">
              <a:extLst>
                <a:ext uri="{FF2B5EF4-FFF2-40B4-BE49-F238E27FC236}">
                  <a16:creationId xmlns:a16="http://schemas.microsoft.com/office/drawing/2014/main" id="{E3FCB290-950F-42BC-9D55-B1A834BF81BA}"/>
                </a:ext>
              </a:extLst>
            </p:cNvPr>
            <p:cNvGrpSpPr/>
            <p:nvPr/>
          </p:nvGrpSpPr>
          <p:grpSpPr>
            <a:xfrm>
              <a:off x="3893824" y="2034844"/>
              <a:ext cx="664961" cy="958432"/>
              <a:chOff x="4357106" y="2843387"/>
              <a:chExt cx="556549" cy="979141"/>
            </a:xfrm>
            <a:solidFill>
              <a:schemeClr val="bg1">
                <a:lumMod val="75000"/>
              </a:schemeClr>
            </a:solidFill>
          </p:grpSpPr>
          <p:sp>
            <p:nvSpPr>
              <p:cNvPr id="699" name="Freeform 74">
                <a:extLst>
                  <a:ext uri="{FF2B5EF4-FFF2-40B4-BE49-F238E27FC236}">
                    <a16:creationId xmlns:a16="http://schemas.microsoft.com/office/drawing/2014/main" id="{FF9F10F1-5673-4995-8524-78DD2A043C73}"/>
                  </a:ext>
                </a:extLst>
              </p:cNvPr>
              <p:cNvSpPr>
                <a:spLocks noEditPoints="1"/>
              </p:cNvSpPr>
              <p:nvPr/>
            </p:nvSpPr>
            <p:spPr bwMode="auto">
              <a:xfrm>
                <a:off x="4357106" y="2843387"/>
                <a:ext cx="20716" cy="44193"/>
              </a:xfrm>
              <a:custGeom>
                <a:avLst/>
                <a:gdLst>
                  <a:gd name="T0" fmla="*/ 7 w 15"/>
                  <a:gd name="T1" fmla="*/ 26 h 32"/>
                  <a:gd name="T2" fmla="*/ 11 w 15"/>
                  <a:gd name="T3" fmla="*/ 32 h 32"/>
                  <a:gd name="T4" fmla="*/ 11 w 15"/>
                  <a:gd name="T5" fmla="*/ 28 h 32"/>
                  <a:gd name="T6" fmla="*/ 11 w 15"/>
                  <a:gd name="T7" fmla="*/ 28 h 32"/>
                  <a:gd name="T8" fmla="*/ 7 w 15"/>
                  <a:gd name="T9" fmla="*/ 26 h 32"/>
                  <a:gd name="T10" fmla="*/ 7 w 15"/>
                  <a:gd name="T11" fmla="*/ 26 h 32"/>
                  <a:gd name="T12" fmla="*/ 11 w 15"/>
                  <a:gd name="T13" fmla="*/ 15 h 32"/>
                  <a:gd name="T14" fmla="*/ 9 w 15"/>
                  <a:gd name="T15" fmla="*/ 17 h 32"/>
                  <a:gd name="T16" fmla="*/ 11 w 15"/>
                  <a:gd name="T17" fmla="*/ 22 h 32"/>
                  <a:gd name="T18" fmla="*/ 11 w 15"/>
                  <a:gd name="T19" fmla="*/ 17 h 32"/>
                  <a:gd name="T20" fmla="*/ 11 w 15"/>
                  <a:gd name="T21" fmla="*/ 15 h 32"/>
                  <a:gd name="T22" fmla="*/ 11 w 15"/>
                  <a:gd name="T23" fmla="*/ 15 h 32"/>
                  <a:gd name="T24" fmla="*/ 0 w 15"/>
                  <a:gd name="T25" fmla="*/ 5 h 32"/>
                  <a:gd name="T26" fmla="*/ 0 w 15"/>
                  <a:gd name="T27" fmla="*/ 9 h 32"/>
                  <a:gd name="T28" fmla="*/ 5 w 15"/>
                  <a:gd name="T29" fmla="*/ 9 h 32"/>
                  <a:gd name="T30" fmla="*/ 0 w 15"/>
                  <a:gd name="T31" fmla="*/ 5 h 32"/>
                  <a:gd name="T32" fmla="*/ 0 w 15"/>
                  <a:gd name="T33" fmla="*/ 5 h 32"/>
                  <a:gd name="T34" fmla="*/ 13 w 15"/>
                  <a:gd name="T35" fmla="*/ 0 h 32"/>
                  <a:gd name="T36" fmla="*/ 15 w 15"/>
                  <a:gd name="T37" fmla="*/ 3 h 32"/>
                  <a:gd name="T38" fmla="*/ 13 w 15"/>
                  <a:gd name="T39" fmla="*/ 0 h 32"/>
                  <a:gd name="T40" fmla="*/ 13 w 15"/>
                  <a:gd name="T41" fmla="*/ 0 h 32"/>
                  <a:gd name="T42" fmla="*/ 13 w 15"/>
                  <a:gd name="T43" fmla="*/ 0 h 32"/>
                  <a:gd name="T44" fmla="*/ 7 w 15"/>
                  <a:gd name="T45" fmla="*/ 0 h 32"/>
                  <a:gd name="T46" fmla="*/ 7 w 15"/>
                  <a:gd name="T47" fmla="*/ 0 h 32"/>
                  <a:gd name="T48" fmla="*/ 9 w 15"/>
                  <a:gd name="T49" fmla="*/ 0 h 32"/>
                  <a:gd name="T50" fmla="*/ 13 w 15"/>
                  <a:gd name="T51" fmla="*/ 3 h 32"/>
                  <a:gd name="T52" fmla="*/ 13 w 15"/>
                  <a:gd name="T53" fmla="*/ 7 h 32"/>
                  <a:gd name="T54" fmla="*/ 9 w 15"/>
                  <a:gd name="T55" fmla="*/ 5 h 32"/>
                  <a:gd name="T56" fmla="*/ 7 w 15"/>
                  <a:gd name="T57" fmla="*/ 0 h 32"/>
                  <a:gd name="T58" fmla="*/ 7 w 15"/>
                  <a:gd name="T59" fmla="*/ 0 h 32"/>
                  <a:gd name="T60" fmla="*/ 5 w 15"/>
                  <a:gd name="T61" fmla="*/ 0 h 32"/>
                  <a:gd name="T62" fmla="*/ 9 w 15"/>
                  <a:gd name="T63" fmla="*/ 9 h 32"/>
                  <a:gd name="T64" fmla="*/ 13 w 15"/>
                  <a:gd name="T65" fmla="*/ 13 h 32"/>
                  <a:gd name="T66" fmla="*/ 11 w 15"/>
                  <a:gd name="T67" fmla="*/ 13 h 32"/>
                  <a:gd name="T68" fmla="*/ 5 w 15"/>
                  <a:gd name="T69" fmla="*/ 7 h 32"/>
                  <a:gd name="T70" fmla="*/ 2 w 15"/>
                  <a:gd name="T71" fmla="*/ 3 h 32"/>
                  <a:gd name="T72" fmla="*/ 5 w 15"/>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32">
                    <a:moveTo>
                      <a:pt x="7" y="26"/>
                    </a:moveTo>
                    <a:lnTo>
                      <a:pt x="11" y="32"/>
                    </a:lnTo>
                    <a:lnTo>
                      <a:pt x="11" y="28"/>
                    </a:lnTo>
                    <a:lnTo>
                      <a:pt x="11" y="28"/>
                    </a:lnTo>
                    <a:lnTo>
                      <a:pt x="7" y="26"/>
                    </a:lnTo>
                    <a:lnTo>
                      <a:pt x="7" y="26"/>
                    </a:lnTo>
                    <a:close/>
                    <a:moveTo>
                      <a:pt x="11" y="15"/>
                    </a:moveTo>
                    <a:lnTo>
                      <a:pt x="9" y="17"/>
                    </a:lnTo>
                    <a:lnTo>
                      <a:pt x="11" y="22"/>
                    </a:lnTo>
                    <a:lnTo>
                      <a:pt x="11" y="17"/>
                    </a:lnTo>
                    <a:lnTo>
                      <a:pt x="11" y="15"/>
                    </a:lnTo>
                    <a:lnTo>
                      <a:pt x="11" y="15"/>
                    </a:lnTo>
                    <a:close/>
                    <a:moveTo>
                      <a:pt x="0" y="5"/>
                    </a:moveTo>
                    <a:lnTo>
                      <a:pt x="0" y="9"/>
                    </a:lnTo>
                    <a:lnTo>
                      <a:pt x="5" y="9"/>
                    </a:lnTo>
                    <a:lnTo>
                      <a:pt x="0" y="5"/>
                    </a:lnTo>
                    <a:lnTo>
                      <a:pt x="0" y="5"/>
                    </a:lnTo>
                    <a:close/>
                    <a:moveTo>
                      <a:pt x="13" y="0"/>
                    </a:moveTo>
                    <a:lnTo>
                      <a:pt x="15" y="3"/>
                    </a:lnTo>
                    <a:lnTo>
                      <a:pt x="13" y="0"/>
                    </a:lnTo>
                    <a:lnTo>
                      <a:pt x="13" y="0"/>
                    </a:lnTo>
                    <a:lnTo>
                      <a:pt x="13" y="0"/>
                    </a:lnTo>
                    <a:close/>
                    <a:moveTo>
                      <a:pt x="7" y="0"/>
                    </a:moveTo>
                    <a:lnTo>
                      <a:pt x="7" y="0"/>
                    </a:lnTo>
                    <a:lnTo>
                      <a:pt x="9" y="0"/>
                    </a:lnTo>
                    <a:lnTo>
                      <a:pt x="13" y="3"/>
                    </a:lnTo>
                    <a:lnTo>
                      <a:pt x="13" y="7"/>
                    </a:lnTo>
                    <a:lnTo>
                      <a:pt x="9" y="5"/>
                    </a:lnTo>
                    <a:lnTo>
                      <a:pt x="7" y="0"/>
                    </a:lnTo>
                    <a:lnTo>
                      <a:pt x="7" y="0"/>
                    </a:lnTo>
                    <a:close/>
                    <a:moveTo>
                      <a:pt x="5" y="0"/>
                    </a:moveTo>
                    <a:lnTo>
                      <a:pt x="9" y="9"/>
                    </a:lnTo>
                    <a:lnTo>
                      <a:pt x="13" y="13"/>
                    </a:lnTo>
                    <a:lnTo>
                      <a:pt x="11" y="13"/>
                    </a:lnTo>
                    <a:lnTo>
                      <a:pt x="5" y="7"/>
                    </a:lnTo>
                    <a:lnTo>
                      <a:pt x="2" y="3"/>
                    </a:lnTo>
                    <a:lnTo>
                      <a:pt x="5"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00" name="Freeform 78">
                <a:extLst>
                  <a:ext uri="{FF2B5EF4-FFF2-40B4-BE49-F238E27FC236}">
                    <a16:creationId xmlns:a16="http://schemas.microsoft.com/office/drawing/2014/main" id="{9B21E5C3-DD2C-4037-88F7-852A132579DC}"/>
                  </a:ext>
                </a:extLst>
              </p:cNvPr>
              <p:cNvSpPr>
                <a:spLocks/>
              </p:cNvSpPr>
              <p:nvPr/>
            </p:nvSpPr>
            <p:spPr bwMode="auto">
              <a:xfrm>
                <a:off x="4905369" y="3812860"/>
                <a:ext cx="8286" cy="9668"/>
              </a:xfrm>
              <a:custGeom>
                <a:avLst/>
                <a:gdLst>
                  <a:gd name="T0" fmla="*/ 0 w 6"/>
                  <a:gd name="T1" fmla="*/ 0 h 7"/>
                  <a:gd name="T2" fmla="*/ 0 w 6"/>
                  <a:gd name="T3" fmla="*/ 5 h 7"/>
                  <a:gd name="T4" fmla="*/ 4 w 6"/>
                  <a:gd name="T5" fmla="*/ 7 h 7"/>
                  <a:gd name="T6" fmla="*/ 6 w 6"/>
                  <a:gd name="T7" fmla="*/ 5 h 7"/>
                  <a:gd name="T8" fmla="*/ 6 w 6"/>
                  <a:gd name="T9" fmla="*/ 2 h 7"/>
                  <a:gd name="T10" fmla="*/ 0 w 6"/>
                  <a:gd name="T11" fmla="*/ 0 h 7"/>
                </a:gdLst>
                <a:ahLst/>
                <a:cxnLst>
                  <a:cxn ang="0">
                    <a:pos x="T0" y="T1"/>
                  </a:cxn>
                  <a:cxn ang="0">
                    <a:pos x="T2" y="T3"/>
                  </a:cxn>
                  <a:cxn ang="0">
                    <a:pos x="T4" y="T5"/>
                  </a:cxn>
                  <a:cxn ang="0">
                    <a:pos x="T6" y="T7"/>
                  </a:cxn>
                  <a:cxn ang="0">
                    <a:pos x="T8" y="T9"/>
                  </a:cxn>
                  <a:cxn ang="0">
                    <a:pos x="T10" y="T11"/>
                  </a:cxn>
                </a:cxnLst>
                <a:rect l="0" t="0" r="r" b="b"/>
                <a:pathLst>
                  <a:path w="6" h="7">
                    <a:moveTo>
                      <a:pt x="0" y="0"/>
                    </a:moveTo>
                    <a:lnTo>
                      <a:pt x="0" y="5"/>
                    </a:lnTo>
                    <a:lnTo>
                      <a:pt x="4" y="7"/>
                    </a:lnTo>
                    <a:lnTo>
                      <a:pt x="6" y="5"/>
                    </a:lnTo>
                    <a:lnTo>
                      <a:pt x="6" y="2"/>
                    </a:lnTo>
                    <a:lnTo>
                      <a:pt x="0"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56" name="Freeform 66">
              <a:extLst>
                <a:ext uri="{FF2B5EF4-FFF2-40B4-BE49-F238E27FC236}">
                  <a16:creationId xmlns:a16="http://schemas.microsoft.com/office/drawing/2014/main" id="{87AD371D-045F-4864-9F9A-18FCB7BAF17A}"/>
                </a:ext>
              </a:extLst>
            </p:cNvPr>
            <p:cNvSpPr>
              <a:spLocks/>
            </p:cNvSpPr>
            <p:nvPr/>
          </p:nvSpPr>
          <p:spPr bwMode="auto">
            <a:xfrm>
              <a:off x="4483860" y="2519794"/>
              <a:ext cx="148325" cy="118104"/>
            </a:xfrm>
            <a:custGeom>
              <a:avLst/>
              <a:gdLst>
                <a:gd name="T0" fmla="*/ 112 w 184"/>
                <a:gd name="T1" fmla="*/ 156 h 156"/>
                <a:gd name="T2" fmla="*/ 118 w 184"/>
                <a:gd name="T3" fmla="*/ 152 h 156"/>
                <a:gd name="T4" fmla="*/ 125 w 184"/>
                <a:gd name="T5" fmla="*/ 152 h 156"/>
                <a:gd name="T6" fmla="*/ 131 w 184"/>
                <a:gd name="T7" fmla="*/ 154 h 156"/>
                <a:gd name="T8" fmla="*/ 137 w 184"/>
                <a:gd name="T9" fmla="*/ 149 h 156"/>
                <a:gd name="T10" fmla="*/ 144 w 184"/>
                <a:gd name="T11" fmla="*/ 149 h 156"/>
                <a:gd name="T12" fmla="*/ 158 w 184"/>
                <a:gd name="T13" fmla="*/ 156 h 156"/>
                <a:gd name="T14" fmla="*/ 163 w 184"/>
                <a:gd name="T15" fmla="*/ 149 h 156"/>
                <a:gd name="T16" fmla="*/ 175 w 184"/>
                <a:gd name="T17" fmla="*/ 130 h 156"/>
                <a:gd name="T18" fmla="*/ 179 w 184"/>
                <a:gd name="T19" fmla="*/ 122 h 156"/>
                <a:gd name="T20" fmla="*/ 184 w 184"/>
                <a:gd name="T21" fmla="*/ 116 h 156"/>
                <a:gd name="T22" fmla="*/ 182 w 184"/>
                <a:gd name="T23" fmla="*/ 109 h 156"/>
                <a:gd name="T24" fmla="*/ 179 w 184"/>
                <a:gd name="T25" fmla="*/ 105 h 156"/>
                <a:gd name="T26" fmla="*/ 173 w 184"/>
                <a:gd name="T27" fmla="*/ 97 h 156"/>
                <a:gd name="T28" fmla="*/ 173 w 184"/>
                <a:gd name="T29" fmla="*/ 82 h 156"/>
                <a:gd name="T30" fmla="*/ 169 w 184"/>
                <a:gd name="T31" fmla="*/ 69 h 156"/>
                <a:gd name="T32" fmla="*/ 175 w 184"/>
                <a:gd name="T33" fmla="*/ 63 h 156"/>
                <a:gd name="T34" fmla="*/ 173 w 184"/>
                <a:gd name="T35" fmla="*/ 48 h 156"/>
                <a:gd name="T36" fmla="*/ 169 w 184"/>
                <a:gd name="T37" fmla="*/ 40 h 156"/>
                <a:gd name="T38" fmla="*/ 163 w 184"/>
                <a:gd name="T39" fmla="*/ 25 h 156"/>
                <a:gd name="T40" fmla="*/ 161 w 184"/>
                <a:gd name="T41" fmla="*/ 12 h 156"/>
                <a:gd name="T42" fmla="*/ 154 w 184"/>
                <a:gd name="T43" fmla="*/ 8 h 156"/>
                <a:gd name="T44" fmla="*/ 102 w 184"/>
                <a:gd name="T45" fmla="*/ 10 h 156"/>
                <a:gd name="T46" fmla="*/ 93 w 184"/>
                <a:gd name="T47" fmla="*/ 17 h 156"/>
                <a:gd name="T48" fmla="*/ 87 w 184"/>
                <a:gd name="T49" fmla="*/ 17 h 156"/>
                <a:gd name="T50" fmla="*/ 97 w 184"/>
                <a:gd name="T51" fmla="*/ 8 h 156"/>
                <a:gd name="T52" fmla="*/ 91 w 184"/>
                <a:gd name="T53" fmla="*/ 12 h 156"/>
                <a:gd name="T54" fmla="*/ 74 w 184"/>
                <a:gd name="T55" fmla="*/ 12 h 156"/>
                <a:gd name="T56" fmla="*/ 74 w 184"/>
                <a:gd name="T57" fmla="*/ 6 h 156"/>
                <a:gd name="T58" fmla="*/ 80 w 184"/>
                <a:gd name="T59" fmla="*/ 8 h 156"/>
                <a:gd name="T60" fmla="*/ 76 w 184"/>
                <a:gd name="T61" fmla="*/ 4 h 156"/>
                <a:gd name="T62" fmla="*/ 57 w 184"/>
                <a:gd name="T63" fmla="*/ 4 h 156"/>
                <a:gd name="T64" fmla="*/ 47 w 184"/>
                <a:gd name="T65" fmla="*/ 6 h 156"/>
                <a:gd name="T66" fmla="*/ 36 w 184"/>
                <a:gd name="T67" fmla="*/ 12 h 156"/>
                <a:gd name="T68" fmla="*/ 34 w 184"/>
                <a:gd name="T69" fmla="*/ 19 h 156"/>
                <a:gd name="T70" fmla="*/ 17 w 184"/>
                <a:gd name="T71" fmla="*/ 25 h 156"/>
                <a:gd name="T72" fmla="*/ 9 w 184"/>
                <a:gd name="T73" fmla="*/ 29 h 156"/>
                <a:gd name="T74" fmla="*/ 7 w 184"/>
                <a:gd name="T75" fmla="*/ 36 h 156"/>
                <a:gd name="T76" fmla="*/ 5 w 184"/>
                <a:gd name="T77" fmla="*/ 38 h 156"/>
                <a:gd name="T78" fmla="*/ 7 w 184"/>
                <a:gd name="T79" fmla="*/ 52 h 156"/>
                <a:gd name="T80" fmla="*/ 0 w 184"/>
                <a:gd name="T81" fmla="*/ 59 h 156"/>
                <a:gd name="T82" fmla="*/ 7 w 184"/>
                <a:gd name="T83" fmla="*/ 69 h 156"/>
                <a:gd name="T84" fmla="*/ 9 w 184"/>
                <a:gd name="T85" fmla="*/ 76 h 156"/>
                <a:gd name="T86" fmla="*/ 9 w 184"/>
                <a:gd name="T87" fmla="*/ 84 h 156"/>
                <a:gd name="T88" fmla="*/ 15 w 184"/>
                <a:gd name="T89" fmla="*/ 93 h 156"/>
                <a:gd name="T90" fmla="*/ 17 w 184"/>
                <a:gd name="T91" fmla="*/ 107 h 156"/>
                <a:gd name="T92" fmla="*/ 17 w 184"/>
                <a:gd name="T93" fmla="*/ 111 h 156"/>
                <a:gd name="T94" fmla="*/ 24 w 184"/>
                <a:gd name="T95" fmla="*/ 109 h 156"/>
                <a:gd name="T96" fmla="*/ 34 w 184"/>
                <a:gd name="T97" fmla="*/ 109 h 156"/>
                <a:gd name="T98" fmla="*/ 36 w 184"/>
                <a:gd name="T99" fmla="*/ 116 h 156"/>
                <a:gd name="T100" fmla="*/ 42 w 184"/>
                <a:gd name="T101" fmla="*/ 118 h 156"/>
                <a:gd name="T102" fmla="*/ 42 w 184"/>
                <a:gd name="T103" fmla="*/ 124 h 156"/>
                <a:gd name="T104" fmla="*/ 45 w 184"/>
                <a:gd name="T105" fmla="*/ 130 h 156"/>
                <a:gd name="T106" fmla="*/ 49 w 184"/>
                <a:gd name="T107" fmla="*/ 128 h 156"/>
                <a:gd name="T108" fmla="*/ 47 w 184"/>
                <a:gd name="T109" fmla="*/ 122 h 156"/>
                <a:gd name="T110" fmla="*/ 57 w 184"/>
                <a:gd name="T111" fmla="*/ 126 h 156"/>
                <a:gd name="T112" fmla="*/ 61 w 184"/>
                <a:gd name="T113" fmla="*/ 128 h 156"/>
                <a:gd name="T114" fmla="*/ 74 w 184"/>
                <a:gd name="T115" fmla="*/ 130 h 156"/>
                <a:gd name="T116" fmla="*/ 93 w 184"/>
                <a:gd name="T117" fmla="*/ 141 h 156"/>
                <a:gd name="T118" fmla="*/ 99 w 184"/>
                <a:gd name="T119" fmla="*/ 147 h 156"/>
                <a:gd name="T120" fmla="*/ 106 w 184"/>
                <a:gd name="T121" fmla="*/ 147 h 156"/>
                <a:gd name="T122" fmla="*/ 110 w 184"/>
                <a:gd name="T123" fmla="*/ 1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 h="156">
                  <a:moveTo>
                    <a:pt x="110" y="154"/>
                  </a:moveTo>
                  <a:lnTo>
                    <a:pt x="112" y="156"/>
                  </a:lnTo>
                  <a:lnTo>
                    <a:pt x="114" y="156"/>
                  </a:lnTo>
                  <a:lnTo>
                    <a:pt x="118" y="152"/>
                  </a:lnTo>
                  <a:lnTo>
                    <a:pt x="120" y="149"/>
                  </a:lnTo>
                  <a:lnTo>
                    <a:pt x="125" y="152"/>
                  </a:lnTo>
                  <a:lnTo>
                    <a:pt x="129" y="152"/>
                  </a:lnTo>
                  <a:lnTo>
                    <a:pt x="131" y="154"/>
                  </a:lnTo>
                  <a:lnTo>
                    <a:pt x="133" y="149"/>
                  </a:lnTo>
                  <a:lnTo>
                    <a:pt x="137" y="149"/>
                  </a:lnTo>
                  <a:lnTo>
                    <a:pt x="139" y="152"/>
                  </a:lnTo>
                  <a:lnTo>
                    <a:pt x="144" y="149"/>
                  </a:lnTo>
                  <a:lnTo>
                    <a:pt x="150" y="149"/>
                  </a:lnTo>
                  <a:lnTo>
                    <a:pt x="158" y="156"/>
                  </a:lnTo>
                  <a:lnTo>
                    <a:pt x="163" y="156"/>
                  </a:lnTo>
                  <a:lnTo>
                    <a:pt x="163" y="149"/>
                  </a:lnTo>
                  <a:lnTo>
                    <a:pt x="163" y="143"/>
                  </a:lnTo>
                  <a:lnTo>
                    <a:pt x="175" y="130"/>
                  </a:lnTo>
                  <a:lnTo>
                    <a:pt x="175" y="124"/>
                  </a:lnTo>
                  <a:lnTo>
                    <a:pt x="179" y="122"/>
                  </a:lnTo>
                  <a:lnTo>
                    <a:pt x="182" y="120"/>
                  </a:lnTo>
                  <a:lnTo>
                    <a:pt x="184" y="116"/>
                  </a:lnTo>
                  <a:lnTo>
                    <a:pt x="182" y="111"/>
                  </a:lnTo>
                  <a:lnTo>
                    <a:pt x="182" y="109"/>
                  </a:lnTo>
                  <a:lnTo>
                    <a:pt x="184" y="107"/>
                  </a:lnTo>
                  <a:lnTo>
                    <a:pt x="179" y="105"/>
                  </a:lnTo>
                  <a:lnTo>
                    <a:pt x="175" y="99"/>
                  </a:lnTo>
                  <a:lnTo>
                    <a:pt x="173" y="97"/>
                  </a:lnTo>
                  <a:lnTo>
                    <a:pt x="173" y="86"/>
                  </a:lnTo>
                  <a:lnTo>
                    <a:pt x="173" y="82"/>
                  </a:lnTo>
                  <a:lnTo>
                    <a:pt x="169" y="76"/>
                  </a:lnTo>
                  <a:lnTo>
                    <a:pt x="169" y="69"/>
                  </a:lnTo>
                  <a:lnTo>
                    <a:pt x="171" y="63"/>
                  </a:lnTo>
                  <a:lnTo>
                    <a:pt x="175" y="63"/>
                  </a:lnTo>
                  <a:lnTo>
                    <a:pt x="175" y="50"/>
                  </a:lnTo>
                  <a:lnTo>
                    <a:pt x="173" y="48"/>
                  </a:lnTo>
                  <a:lnTo>
                    <a:pt x="171" y="44"/>
                  </a:lnTo>
                  <a:lnTo>
                    <a:pt x="169" y="40"/>
                  </a:lnTo>
                  <a:lnTo>
                    <a:pt x="167" y="29"/>
                  </a:lnTo>
                  <a:lnTo>
                    <a:pt x="163" y="25"/>
                  </a:lnTo>
                  <a:lnTo>
                    <a:pt x="163" y="19"/>
                  </a:lnTo>
                  <a:lnTo>
                    <a:pt x="161" y="12"/>
                  </a:lnTo>
                  <a:lnTo>
                    <a:pt x="158" y="12"/>
                  </a:lnTo>
                  <a:lnTo>
                    <a:pt x="154" y="8"/>
                  </a:lnTo>
                  <a:lnTo>
                    <a:pt x="127" y="10"/>
                  </a:lnTo>
                  <a:lnTo>
                    <a:pt x="102" y="10"/>
                  </a:lnTo>
                  <a:lnTo>
                    <a:pt x="99" y="10"/>
                  </a:lnTo>
                  <a:lnTo>
                    <a:pt x="93" y="17"/>
                  </a:lnTo>
                  <a:lnTo>
                    <a:pt x="87" y="19"/>
                  </a:lnTo>
                  <a:lnTo>
                    <a:pt x="87" y="17"/>
                  </a:lnTo>
                  <a:lnTo>
                    <a:pt x="91" y="12"/>
                  </a:lnTo>
                  <a:lnTo>
                    <a:pt x="97" y="8"/>
                  </a:lnTo>
                  <a:lnTo>
                    <a:pt x="95" y="8"/>
                  </a:lnTo>
                  <a:lnTo>
                    <a:pt x="91" y="12"/>
                  </a:lnTo>
                  <a:lnTo>
                    <a:pt x="83" y="17"/>
                  </a:lnTo>
                  <a:lnTo>
                    <a:pt x="74" y="12"/>
                  </a:lnTo>
                  <a:lnTo>
                    <a:pt x="74" y="8"/>
                  </a:lnTo>
                  <a:lnTo>
                    <a:pt x="74" y="6"/>
                  </a:lnTo>
                  <a:lnTo>
                    <a:pt x="78" y="6"/>
                  </a:lnTo>
                  <a:lnTo>
                    <a:pt x="80" y="8"/>
                  </a:lnTo>
                  <a:lnTo>
                    <a:pt x="80" y="6"/>
                  </a:lnTo>
                  <a:lnTo>
                    <a:pt x="76" y="4"/>
                  </a:lnTo>
                  <a:lnTo>
                    <a:pt x="66" y="0"/>
                  </a:lnTo>
                  <a:lnTo>
                    <a:pt x="57" y="4"/>
                  </a:lnTo>
                  <a:lnTo>
                    <a:pt x="53" y="4"/>
                  </a:lnTo>
                  <a:lnTo>
                    <a:pt x="47" y="6"/>
                  </a:lnTo>
                  <a:lnTo>
                    <a:pt x="42" y="12"/>
                  </a:lnTo>
                  <a:lnTo>
                    <a:pt x="36" y="12"/>
                  </a:lnTo>
                  <a:lnTo>
                    <a:pt x="34" y="17"/>
                  </a:lnTo>
                  <a:lnTo>
                    <a:pt x="34" y="19"/>
                  </a:lnTo>
                  <a:lnTo>
                    <a:pt x="28" y="19"/>
                  </a:lnTo>
                  <a:lnTo>
                    <a:pt x="17" y="25"/>
                  </a:lnTo>
                  <a:lnTo>
                    <a:pt x="11" y="25"/>
                  </a:lnTo>
                  <a:lnTo>
                    <a:pt x="9" y="29"/>
                  </a:lnTo>
                  <a:lnTo>
                    <a:pt x="7" y="34"/>
                  </a:lnTo>
                  <a:lnTo>
                    <a:pt x="7" y="36"/>
                  </a:lnTo>
                  <a:lnTo>
                    <a:pt x="7" y="38"/>
                  </a:lnTo>
                  <a:lnTo>
                    <a:pt x="5" y="38"/>
                  </a:lnTo>
                  <a:lnTo>
                    <a:pt x="7" y="46"/>
                  </a:lnTo>
                  <a:lnTo>
                    <a:pt x="7" y="52"/>
                  </a:lnTo>
                  <a:lnTo>
                    <a:pt x="0" y="55"/>
                  </a:lnTo>
                  <a:lnTo>
                    <a:pt x="0" y="59"/>
                  </a:lnTo>
                  <a:lnTo>
                    <a:pt x="7" y="65"/>
                  </a:lnTo>
                  <a:lnTo>
                    <a:pt x="7" y="69"/>
                  </a:lnTo>
                  <a:lnTo>
                    <a:pt x="9" y="74"/>
                  </a:lnTo>
                  <a:lnTo>
                    <a:pt x="9" y="76"/>
                  </a:lnTo>
                  <a:lnTo>
                    <a:pt x="11" y="80"/>
                  </a:lnTo>
                  <a:lnTo>
                    <a:pt x="9" y="84"/>
                  </a:lnTo>
                  <a:lnTo>
                    <a:pt x="13" y="90"/>
                  </a:lnTo>
                  <a:lnTo>
                    <a:pt x="15" y="93"/>
                  </a:lnTo>
                  <a:lnTo>
                    <a:pt x="17" y="97"/>
                  </a:lnTo>
                  <a:lnTo>
                    <a:pt x="17" y="107"/>
                  </a:lnTo>
                  <a:lnTo>
                    <a:pt x="17" y="107"/>
                  </a:lnTo>
                  <a:lnTo>
                    <a:pt x="17" y="111"/>
                  </a:lnTo>
                  <a:lnTo>
                    <a:pt x="19" y="109"/>
                  </a:lnTo>
                  <a:lnTo>
                    <a:pt x="24" y="109"/>
                  </a:lnTo>
                  <a:lnTo>
                    <a:pt x="26" y="109"/>
                  </a:lnTo>
                  <a:lnTo>
                    <a:pt x="34" y="109"/>
                  </a:lnTo>
                  <a:lnTo>
                    <a:pt x="34" y="111"/>
                  </a:lnTo>
                  <a:lnTo>
                    <a:pt x="36" y="116"/>
                  </a:lnTo>
                  <a:lnTo>
                    <a:pt x="40" y="116"/>
                  </a:lnTo>
                  <a:lnTo>
                    <a:pt x="42" y="118"/>
                  </a:lnTo>
                  <a:lnTo>
                    <a:pt x="40" y="122"/>
                  </a:lnTo>
                  <a:lnTo>
                    <a:pt x="42" y="124"/>
                  </a:lnTo>
                  <a:lnTo>
                    <a:pt x="45" y="126"/>
                  </a:lnTo>
                  <a:lnTo>
                    <a:pt x="45" y="130"/>
                  </a:lnTo>
                  <a:lnTo>
                    <a:pt x="47" y="130"/>
                  </a:lnTo>
                  <a:lnTo>
                    <a:pt x="49" y="128"/>
                  </a:lnTo>
                  <a:lnTo>
                    <a:pt x="51" y="128"/>
                  </a:lnTo>
                  <a:lnTo>
                    <a:pt x="47" y="122"/>
                  </a:lnTo>
                  <a:lnTo>
                    <a:pt x="49" y="122"/>
                  </a:lnTo>
                  <a:lnTo>
                    <a:pt x="57" y="126"/>
                  </a:lnTo>
                  <a:lnTo>
                    <a:pt x="64" y="126"/>
                  </a:lnTo>
                  <a:lnTo>
                    <a:pt x="61" y="128"/>
                  </a:lnTo>
                  <a:lnTo>
                    <a:pt x="66" y="133"/>
                  </a:lnTo>
                  <a:lnTo>
                    <a:pt x="74" y="130"/>
                  </a:lnTo>
                  <a:lnTo>
                    <a:pt x="80" y="133"/>
                  </a:lnTo>
                  <a:lnTo>
                    <a:pt x="93" y="141"/>
                  </a:lnTo>
                  <a:lnTo>
                    <a:pt x="95" y="147"/>
                  </a:lnTo>
                  <a:lnTo>
                    <a:pt x="99" y="147"/>
                  </a:lnTo>
                  <a:lnTo>
                    <a:pt x="102" y="145"/>
                  </a:lnTo>
                  <a:lnTo>
                    <a:pt x="106" y="147"/>
                  </a:lnTo>
                  <a:lnTo>
                    <a:pt x="110" y="149"/>
                  </a:lnTo>
                  <a:lnTo>
                    <a:pt x="110" y="154"/>
                  </a:lnTo>
                  <a:close/>
                </a:path>
              </a:pathLst>
            </a:custGeom>
            <a:solidFill>
              <a:srgbClr val="7CCEBC"/>
            </a:solidFill>
            <a:ln w="3175">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grpSp>
      <p:sp>
        <p:nvSpPr>
          <p:cNvPr id="284"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65000"/>
                  </a:schemeClr>
                </a:solidFill>
                <a:latin typeface="Arial" panose="020B0604020202020204" pitchFamily="34" charset="0"/>
                <a:cs typeface="Arial" panose="020B0604020202020204" pitchFamily="34" charset="0"/>
              </a:rPr>
              <a:t>Basic </a:t>
            </a:r>
            <a:r>
              <a:rPr lang="pl-PL" sz="1000" b="1" dirty="0" err="1">
                <a:solidFill>
                  <a:schemeClr val="bg1">
                    <a:lumMod val="65000"/>
                  </a:schemeClr>
                </a:solidFill>
                <a:latin typeface="Arial" panose="020B0604020202020204" pitchFamily="34" charset="0"/>
                <a:cs typeface="Arial" panose="020B0604020202020204" pitchFamily="34" charset="0"/>
              </a:rPr>
              <a:t>information</a:t>
            </a:r>
            <a:endParaRPr lang="pl-PL" sz="1000" b="1" dirty="0">
              <a:solidFill>
                <a:schemeClr val="bg1">
                  <a:lumMod val="65000"/>
                </a:schemeClr>
              </a:solidFill>
              <a:latin typeface="Arial" panose="020B0604020202020204" pitchFamily="34" charset="0"/>
              <a:cs typeface="Arial" panose="020B0604020202020204" pitchFamily="34" charset="0"/>
            </a:endParaRPr>
          </a:p>
        </p:txBody>
      </p:sp>
      <p:cxnSp>
        <p:nvCxnSpPr>
          <p:cNvPr id="285" name="Straight Connector 284">
            <a:extLst>
              <a:ext uri="{FF2B5EF4-FFF2-40B4-BE49-F238E27FC236}">
                <a16:creationId xmlns:a16="http://schemas.microsoft.com/office/drawing/2014/main" id="{840C632B-04AD-486B-AC0B-97DD0E115DA6}"/>
              </a:ext>
            </a:extLst>
          </p:cNvPr>
          <p:cNvCxnSpPr>
            <a:cxnSpLocks/>
          </p:cNvCxnSpPr>
          <p:nvPr/>
        </p:nvCxnSpPr>
        <p:spPr>
          <a:xfrm>
            <a:off x="512064" y="1481205"/>
            <a:ext cx="542425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cxnSp>
        <p:nvCxnSpPr>
          <p:cNvPr id="319" name="Straight Connector 318">
            <a:extLst>
              <a:ext uri="{FF2B5EF4-FFF2-40B4-BE49-F238E27FC236}">
                <a16:creationId xmlns:a16="http://schemas.microsoft.com/office/drawing/2014/main" id="{840C632B-04AD-486B-AC0B-97DD0E115DA6}"/>
              </a:ext>
            </a:extLst>
          </p:cNvPr>
          <p:cNvCxnSpPr>
            <a:cxnSpLocks/>
          </p:cNvCxnSpPr>
          <p:nvPr/>
        </p:nvCxnSpPr>
        <p:spPr>
          <a:xfrm>
            <a:off x="512027" y="4048985"/>
            <a:ext cx="542425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109" name="TextBox 78">
            <a:extLst>
              <a:ext uri="{FF2B5EF4-FFF2-40B4-BE49-F238E27FC236}">
                <a16:creationId xmlns:a16="http://schemas.microsoft.com/office/drawing/2014/main" id="{C7C86B2E-5F33-4B1F-AD42-42945B51D088}"/>
              </a:ext>
            </a:extLst>
          </p:cNvPr>
          <p:cNvSpPr txBox="1"/>
          <p:nvPr/>
        </p:nvSpPr>
        <p:spPr>
          <a:xfrm>
            <a:off x="6272784" y="1252728"/>
            <a:ext cx="4662155" cy="237744"/>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bg1">
                    <a:lumMod val="65000"/>
                  </a:schemeClr>
                </a:solidFill>
                <a:latin typeface="Arial" panose="020B0604020202020204" pitchFamily="34" charset="0"/>
                <a:cs typeface="Arial" panose="020B0604020202020204" pitchFamily="34" charset="0"/>
              </a:rPr>
              <a:t>Headquarters</a:t>
            </a:r>
            <a:r>
              <a:rPr lang="pl-PL" sz="1000" b="1" dirty="0">
                <a:solidFill>
                  <a:schemeClr val="bg1">
                    <a:lumMod val="65000"/>
                  </a:schemeClr>
                </a:solidFill>
                <a:latin typeface="Arial" panose="020B0604020202020204" pitchFamily="34" charset="0"/>
                <a:cs typeface="Arial" panose="020B0604020202020204" pitchFamily="34" charset="0"/>
              </a:rPr>
              <a:t> and </a:t>
            </a:r>
            <a:r>
              <a:rPr lang="pl-PL" sz="1000" b="1" dirty="0" err="1">
                <a:solidFill>
                  <a:schemeClr val="bg1">
                    <a:lumMod val="65000"/>
                  </a:schemeClr>
                </a:solidFill>
                <a:latin typeface="Arial" panose="020B0604020202020204" pitchFamily="34" charset="0"/>
                <a:cs typeface="Arial" panose="020B0604020202020204" pitchFamily="34" charset="0"/>
              </a:rPr>
              <a:t>geographical</a:t>
            </a:r>
            <a:r>
              <a:rPr lang="pl-PL" sz="1000" b="1" dirty="0">
                <a:solidFill>
                  <a:schemeClr val="bg1">
                    <a:lumMod val="65000"/>
                  </a:schemeClr>
                </a:solidFill>
                <a:latin typeface="Arial" panose="020B0604020202020204" pitchFamily="34" charset="0"/>
                <a:cs typeface="Arial" panose="020B0604020202020204" pitchFamily="34" charset="0"/>
              </a:rPr>
              <a:t> </a:t>
            </a:r>
            <a:r>
              <a:rPr lang="pl-PL" sz="1000" b="1" dirty="0" err="1">
                <a:solidFill>
                  <a:schemeClr val="bg1">
                    <a:lumMod val="65000"/>
                  </a:schemeClr>
                </a:solidFill>
                <a:latin typeface="Arial" panose="020B0604020202020204" pitchFamily="34" charset="0"/>
                <a:cs typeface="Arial" panose="020B0604020202020204" pitchFamily="34" charset="0"/>
              </a:rPr>
              <a:t>coverage</a:t>
            </a:r>
            <a:endParaRPr lang="en-US" sz="1000" b="1" dirty="0">
              <a:solidFill>
                <a:schemeClr val="bg1">
                  <a:lumMod val="65000"/>
                </a:schemeClr>
              </a:solidFill>
              <a:latin typeface="Arial" panose="020B0604020202020204" pitchFamily="34" charset="0"/>
              <a:cs typeface="Arial" panose="020B0604020202020204" pitchFamily="34" charset="0"/>
            </a:endParaRPr>
          </a:p>
        </p:txBody>
      </p:sp>
      <p:sp>
        <p:nvSpPr>
          <p:cNvPr id="122" name="TextBox 78">
            <a:extLst>
              <a:ext uri="{FF2B5EF4-FFF2-40B4-BE49-F238E27FC236}">
                <a16:creationId xmlns:a16="http://schemas.microsoft.com/office/drawing/2014/main" id="{DB514410-AF1A-4C93-A3B7-A56D13711A1C}"/>
              </a:ext>
            </a:extLst>
          </p:cNvPr>
          <p:cNvSpPr txBox="1"/>
          <p:nvPr/>
        </p:nvSpPr>
        <p:spPr>
          <a:xfrm>
            <a:off x="530352" y="3822427"/>
            <a:ext cx="1999826" cy="237744"/>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65000"/>
                  </a:schemeClr>
                </a:solidFill>
                <a:latin typeface="Arial" panose="020B0604020202020204" pitchFamily="34" charset="0"/>
                <a:cs typeface="Arial" panose="020B0604020202020204" pitchFamily="34" charset="0"/>
              </a:rPr>
              <a:t>Investment </a:t>
            </a:r>
            <a:r>
              <a:rPr lang="pl-PL" sz="1000" b="1" dirty="0" err="1">
                <a:solidFill>
                  <a:schemeClr val="bg1">
                    <a:lumMod val="65000"/>
                  </a:schemeClr>
                </a:solidFill>
                <a:latin typeface="Arial" panose="020B0604020202020204" pitchFamily="34" charset="0"/>
                <a:cs typeface="Arial" panose="020B0604020202020204" pitchFamily="34" charset="0"/>
              </a:rPr>
              <a:t>attractiveness</a:t>
            </a:r>
            <a:endParaRPr lang="pl-PL" sz="1000" b="1" dirty="0">
              <a:solidFill>
                <a:schemeClr val="bg1">
                  <a:lumMod val="65000"/>
                </a:schemeClr>
              </a:solidFill>
              <a:latin typeface="Arial" panose="020B0604020202020204" pitchFamily="34" charset="0"/>
              <a:cs typeface="Arial" panose="020B0604020202020204" pitchFamily="34" charset="0"/>
            </a:endParaRPr>
          </a:p>
        </p:txBody>
      </p:sp>
      <p:grpSp>
        <p:nvGrpSpPr>
          <p:cNvPr id="27" name="Group 26"/>
          <p:cNvGrpSpPr/>
          <p:nvPr/>
        </p:nvGrpSpPr>
        <p:grpSpPr>
          <a:xfrm>
            <a:off x="558845" y="1684304"/>
            <a:ext cx="5215340" cy="1990890"/>
            <a:chOff x="581585" y="1844189"/>
            <a:chExt cx="5452909" cy="1767781"/>
          </a:xfrm>
        </p:grpSpPr>
        <p:sp>
          <p:nvSpPr>
            <p:cNvPr id="86" name="Rounded Rectangle 85"/>
            <p:cNvSpPr/>
            <p:nvPr/>
          </p:nvSpPr>
          <p:spPr>
            <a:xfrm>
              <a:off x="2313834" y="3063444"/>
              <a:ext cx="3720659" cy="470554"/>
            </a:xfrm>
            <a:prstGeom prst="roundRect">
              <a:avLst>
                <a:gd name="adj" fmla="val 25709"/>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dirty="0">
                <a:solidFill>
                  <a:schemeClr val="tx2">
                    <a:lumMod val="50000"/>
                  </a:schemeClr>
                </a:solidFill>
              </a:endParaRPr>
            </a:p>
          </p:txBody>
        </p:sp>
        <p:grpSp>
          <p:nvGrpSpPr>
            <p:cNvPr id="25" name="Group 24"/>
            <p:cNvGrpSpPr/>
            <p:nvPr/>
          </p:nvGrpSpPr>
          <p:grpSpPr>
            <a:xfrm>
              <a:off x="581585" y="1844189"/>
              <a:ext cx="5452909" cy="1767781"/>
              <a:chOff x="581585" y="1844189"/>
              <a:chExt cx="5452909" cy="1767781"/>
            </a:xfrm>
          </p:grpSpPr>
          <p:graphicFrame>
            <p:nvGraphicFramePr>
              <p:cNvPr id="187" name="Chart 186"/>
              <p:cNvGraphicFramePr/>
              <p:nvPr/>
            </p:nvGraphicFramePr>
            <p:xfrm>
              <a:off x="2389570" y="3056705"/>
              <a:ext cx="3031626" cy="555265"/>
            </p:xfrm>
            <a:graphic>
              <a:graphicData uri="http://schemas.openxmlformats.org/drawingml/2006/chart">
                <c:chart xmlns:c="http://schemas.openxmlformats.org/drawingml/2006/chart" xmlns:r="http://schemas.openxmlformats.org/officeDocument/2006/relationships" r:id="rId3"/>
              </a:graphicData>
            </a:graphic>
          </p:graphicFrame>
          <p:grpSp>
            <p:nvGrpSpPr>
              <p:cNvPr id="200" name="Group 199"/>
              <p:cNvGrpSpPr/>
              <p:nvPr/>
            </p:nvGrpSpPr>
            <p:grpSpPr>
              <a:xfrm>
                <a:off x="581585" y="1844189"/>
                <a:ext cx="5452909" cy="1541900"/>
                <a:chOff x="603806" y="1729672"/>
                <a:chExt cx="5452909" cy="1541900"/>
              </a:xfrm>
              <a:solidFill>
                <a:srgbClr val="005A9A"/>
              </a:solidFill>
            </p:grpSpPr>
            <p:grpSp>
              <p:nvGrpSpPr>
                <p:cNvPr id="196" name="Group 195"/>
                <p:cNvGrpSpPr/>
                <p:nvPr/>
              </p:nvGrpSpPr>
              <p:grpSpPr>
                <a:xfrm>
                  <a:off x="604070" y="1729672"/>
                  <a:ext cx="5452645" cy="1140485"/>
                  <a:chOff x="592064" y="1771065"/>
                  <a:chExt cx="5452645" cy="1140485"/>
                </a:xfrm>
                <a:grpFill/>
              </p:grpSpPr>
              <p:sp>
                <p:nvSpPr>
                  <p:cNvPr id="172" name="Rounded Rectangle 171"/>
                  <p:cNvSpPr/>
                  <p:nvPr/>
                </p:nvSpPr>
                <p:spPr>
                  <a:xfrm>
                    <a:off x="593170" y="1771065"/>
                    <a:ext cx="1665264" cy="325317"/>
                  </a:xfrm>
                  <a:prstGeom prst="roundRect">
                    <a:avLst>
                      <a:gd name="adj" fmla="val 28503"/>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err="1"/>
                      <a:t>Headquarters</a:t>
                    </a:r>
                    <a:endParaRPr lang="pl-PL" sz="1000" b="1" dirty="0"/>
                  </a:p>
                </p:txBody>
              </p:sp>
              <p:sp>
                <p:nvSpPr>
                  <p:cNvPr id="176" name="Rounded Rectangle 175"/>
                  <p:cNvSpPr/>
                  <p:nvPr/>
                </p:nvSpPr>
                <p:spPr>
                  <a:xfrm>
                    <a:off x="592064" y="2181832"/>
                    <a:ext cx="1665264" cy="325317"/>
                  </a:xfrm>
                  <a:prstGeom prst="roundRect">
                    <a:avLst>
                      <a:gd name="adj" fmla="val 24920"/>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err="1"/>
                      <a:t>Industry</a:t>
                    </a:r>
                    <a:endParaRPr lang="pl-PL" sz="1000" b="1" dirty="0"/>
                  </a:p>
                </p:txBody>
              </p:sp>
              <p:sp>
                <p:nvSpPr>
                  <p:cNvPr id="177" name="Rounded Rectangle 176"/>
                  <p:cNvSpPr/>
                  <p:nvPr/>
                </p:nvSpPr>
                <p:spPr>
                  <a:xfrm>
                    <a:off x="592064" y="2583713"/>
                    <a:ext cx="1665264" cy="325317"/>
                  </a:xfrm>
                  <a:prstGeom prst="roundRect">
                    <a:avLst>
                      <a:gd name="adj" fmla="val 28503"/>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err="1"/>
                      <a:t>Headcount</a:t>
                    </a:r>
                    <a:endParaRPr lang="pl-PL" sz="1000" b="1" dirty="0"/>
                  </a:p>
                </p:txBody>
              </p:sp>
              <p:sp>
                <p:nvSpPr>
                  <p:cNvPr id="179" name="Rounded Rectangle 178"/>
                  <p:cNvSpPr/>
                  <p:nvPr/>
                </p:nvSpPr>
                <p:spPr>
                  <a:xfrm>
                    <a:off x="2324049" y="1775245"/>
                    <a:ext cx="3720659" cy="325317"/>
                  </a:xfrm>
                  <a:prstGeom prst="roundRect">
                    <a:avLst>
                      <a:gd name="adj" fmla="val 28632"/>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dirty="0">
                        <a:solidFill>
                          <a:schemeClr val="tx2">
                            <a:lumMod val="50000"/>
                          </a:schemeClr>
                        </a:solidFill>
                      </a:rPr>
                      <a:t>[</a:t>
                    </a:r>
                    <a:r>
                      <a:rPr lang="pl-PL" sz="1000" dirty="0" err="1">
                        <a:solidFill>
                          <a:schemeClr val="tx2">
                            <a:lumMod val="50000"/>
                          </a:schemeClr>
                        </a:solidFill>
                      </a:rPr>
                      <a:t>address</a:t>
                    </a:r>
                    <a:r>
                      <a:rPr lang="pl-PL" sz="1000" dirty="0">
                        <a:solidFill>
                          <a:schemeClr val="tx2">
                            <a:lumMod val="50000"/>
                          </a:schemeClr>
                        </a:solidFill>
                      </a:rPr>
                      <a:t>]</a:t>
                    </a:r>
                  </a:p>
                </p:txBody>
              </p:sp>
              <p:sp>
                <p:nvSpPr>
                  <p:cNvPr id="180" name="Rounded Rectangle 179"/>
                  <p:cNvSpPr/>
                  <p:nvPr/>
                </p:nvSpPr>
                <p:spPr>
                  <a:xfrm>
                    <a:off x="2324049" y="2186207"/>
                    <a:ext cx="3720659" cy="325317"/>
                  </a:xfrm>
                  <a:prstGeom prst="roundRect">
                    <a:avLst>
                      <a:gd name="adj" fmla="val 28632"/>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dirty="0">
                        <a:solidFill>
                          <a:schemeClr val="tx2">
                            <a:lumMod val="50000"/>
                          </a:schemeClr>
                        </a:solidFill>
                      </a:rPr>
                      <a:t>[</a:t>
                    </a:r>
                    <a:r>
                      <a:rPr lang="pl-PL" sz="1000" dirty="0" err="1">
                        <a:solidFill>
                          <a:schemeClr val="tx2">
                            <a:lumMod val="50000"/>
                          </a:schemeClr>
                        </a:solidFill>
                      </a:rPr>
                      <a:t>name</a:t>
                    </a:r>
                    <a:r>
                      <a:rPr lang="pl-PL" sz="1000" dirty="0">
                        <a:solidFill>
                          <a:schemeClr val="tx2">
                            <a:lumMod val="50000"/>
                          </a:schemeClr>
                        </a:solidFill>
                      </a:rPr>
                      <a:t> of the </a:t>
                    </a:r>
                    <a:r>
                      <a:rPr lang="pl-PL" sz="1000" dirty="0" err="1">
                        <a:solidFill>
                          <a:schemeClr val="tx2">
                            <a:lumMod val="50000"/>
                          </a:schemeClr>
                        </a:solidFill>
                      </a:rPr>
                      <a:t>industry</a:t>
                    </a:r>
                    <a:r>
                      <a:rPr lang="pl-PL" sz="1000" dirty="0">
                        <a:solidFill>
                          <a:schemeClr val="tx2">
                            <a:lumMod val="50000"/>
                          </a:schemeClr>
                        </a:solidFill>
                      </a:rPr>
                      <a:t>]</a:t>
                    </a:r>
                    <a:endParaRPr lang="pl-PL" sz="1000" dirty="0">
                      <a:solidFill>
                        <a:schemeClr val="tx1"/>
                      </a:solidFill>
                    </a:endParaRPr>
                  </a:p>
                </p:txBody>
              </p:sp>
              <p:sp>
                <p:nvSpPr>
                  <p:cNvPr id="181" name="Rounded Rectangle 180"/>
                  <p:cNvSpPr/>
                  <p:nvPr/>
                </p:nvSpPr>
                <p:spPr>
                  <a:xfrm>
                    <a:off x="2324050" y="2586233"/>
                    <a:ext cx="3720659" cy="325317"/>
                  </a:xfrm>
                  <a:prstGeom prst="roundRect">
                    <a:avLst>
                      <a:gd name="adj" fmla="val 32194"/>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dirty="0">
                        <a:solidFill>
                          <a:schemeClr val="tx2">
                            <a:lumMod val="50000"/>
                          </a:schemeClr>
                        </a:solidFill>
                      </a:rPr>
                      <a:t>[</a:t>
                    </a:r>
                    <a:r>
                      <a:rPr lang="pl-PL" sz="1000" dirty="0" err="1">
                        <a:solidFill>
                          <a:schemeClr val="tx2">
                            <a:lumMod val="50000"/>
                          </a:schemeClr>
                        </a:solidFill>
                      </a:rPr>
                      <a:t>number</a:t>
                    </a:r>
                    <a:r>
                      <a:rPr lang="pl-PL" sz="1000" dirty="0">
                        <a:solidFill>
                          <a:schemeClr val="tx2">
                            <a:lumMod val="50000"/>
                          </a:schemeClr>
                        </a:solidFill>
                      </a:rPr>
                      <a:t> of </a:t>
                    </a:r>
                    <a:r>
                      <a:rPr lang="pl-PL" sz="1000" dirty="0" err="1">
                        <a:solidFill>
                          <a:schemeClr val="tx2">
                            <a:lumMod val="50000"/>
                          </a:schemeClr>
                        </a:solidFill>
                      </a:rPr>
                      <a:t>employees</a:t>
                    </a:r>
                    <a:r>
                      <a:rPr lang="pl-PL" sz="1000" dirty="0">
                        <a:solidFill>
                          <a:schemeClr val="tx2">
                            <a:lumMod val="50000"/>
                          </a:schemeClr>
                        </a:solidFill>
                      </a:rPr>
                      <a:t>]</a:t>
                    </a:r>
                  </a:p>
                </p:txBody>
              </p:sp>
            </p:grpSp>
            <p:sp>
              <p:nvSpPr>
                <p:cNvPr id="199" name="Rounded Rectangle 198"/>
                <p:cNvSpPr/>
                <p:nvPr/>
              </p:nvSpPr>
              <p:spPr>
                <a:xfrm>
                  <a:off x="603806" y="2951245"/>
                  <a:ext cx="1665264" cy="320327"/>
                </a:xfrm>
                <a:prstGeom prst="roundRect">
                  <a:avLst>
                    <a:gd name="adj" fmla="val 30647"/>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err="1"/>
                    <a:t>Ownership</a:t>
                  </a:r>
                  <a:r>
                    <a:rPr lang="pl-PL" sz="1000" b="1" dirty="0"/>
                    <a:t> </a:t>
                  </a:r>
                  <a:r>
                    <a:rPr lang="pl-PL" sz="1000" b="1" dirty="0" err="1"/>
                    <a:t>structure</a:t>
                  </a:r>
                  <a:endParaRPr lang="pl-PL" sz="1000" b="1" dirty="0"/>
                </a:p>
              </p:txBody>
            </p:sp>
          </p:grpSp>
        </p:grpSp>
      </p:grpSp>
      <p:cxnSp>
        <p:nvCxnSpPr>
          <p:cNvPr id="103" name="Straight Connector 102"/>
          <p:cNvCxnSpPr>
            <a:cxnSpLocks/>
            <a:stCxn id="521" idx="7"/>
            <a:endCxn id="556" idx="21"/>
          </p:cNvCxnSpPr>
          <p:nvPr/>
        </p:nvCxnSpPr>
        <p:spPr>
          <a:xfrm>
            <a:off x="8967881" y="1709959"/>
            <a:ext cx="193923" cy="930020"/>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a:cxnSpLocks/>
            <a:stCxn id="521" idx="4"/>
            <a:endCxn id="556" idx="44"/>
          </p:cNvCxnSpPr>
          <p:nvPr/>
        </p:nvCxnSpPr>
        <p:spPr>
          <a:xfrm>
            <a:off x="8633677" y="2476238"/>
            <a:ext cx="411838" cy="231048"/>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310" name="TextBox 309">
            <a:extLst>
              <a:ext uri="{FF2B5EF4-FFF2-40B4-BE49-F238E27FC236}">
                <a16:creationId xmlns:a16="http://schemas.microsoft.com/office/drawing/2014/main" id="{FB2FFDEB-4907-4B60-A6CA-3F7200D95AA8}"/>
              </a:ext>
            </a:extLst>
          </p:cNvPr>
          <p:cNvSpPr txBox="1"/>
          <p:nvPr/>
        </p:nvSpPr>
        <p:spPr>
          <a:xfrm>
            <a:off x="534760" y="618865"/>
            <a:ext cx="11293316"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pl-PL" sz="1800" dirty="0">
                <a:latin typeface="Calibri Light" panose="020F0302020204030204" pitchFamily="34" charset="0"/>
                <a:ea typeface="Cambria" panose="02040503050406030204" pitchFamily="18" charset="0"/>
                <a:cs typeface="Calibri Light" panose="020F0302020204030204" pitchFamily="34" charset="0"/>
              </a:rPr>
              <a:t>[Company] </a:t>
            </a:r>
            <a:r>
              <a:rPr lang="pl-PL" sz="1800" dirty="0" err="1">
                <a:latin typeface="Calibri Light" panose="020F0302020204030204" pitchFamily="34" charset="0"/>
                <a:ea typeface="Cambria" panose="02040503050406030204" pitchFamily="18" charset="0"/>
                <a:cs typeface="Calibri Light" panose="020F0302020204030204" pitchFamily="34" charset="0"/>
              </a:rPr>
              <a:t>is</a:t>
            </a:r>
            <a:r>
              <a:rPr lang="pl-PL" sz="1800" dirty="0">
                <a:latin typeface="Calibri Light" panose="020F0302020204030204" pitchFamily="34" charset="0"/>
                <a:ea typeface="Cambria" panose="02040503050406030204" pitchFamily="18" charset="0"/>
                <a:cs typeface="Calibri Light" panose="020F0302020204030204" pitchFamily="34" charset="0"/>
              </a:rPr>
              <a:t> a </a:t>
            </a:r>
            <a:r>
              <a:rPr lang="pl-PL" sz="1800" dirty="0" err="1">
                <a:latin typeface="Calibri Light" panose="020F0302020204030204" pitchFamily="34" charset="0"/>
                <a:ea typeface="Cambria" panose="02040503050406030204" pitchFamily="18" charset="0"/>
                <a:cs typeface="Calibri Light" panose="020F0302020204030204" pitchFamily="34" charset="0"/>
              </a:rPr>
              <a:t>producer</a:t>
            </a:r>
            <a:r>
              <a:rPr lang="pl-PL" sz="1800" dirty="0">
                <a:latin typeface="Calibri Light" panose="020F0302020204030204" pitchFamily="34" charset="0"/>
                <a:ea typeface="Cambria" panose="02040503050406030204" pitchFamily="18" charset="0"/>
                <a:cs typeface="Calibri Light" panose="020F0302020204030204" pitchFamily="34" charset="0"/>
              </a:rPr>
              <a:t> [...]</a:t>
            </a:r>
          </a:p>
        </p:txBody>
      </p:sp>
      <p:cxnSp>
        <p:nvCxnSpPr>
          <p:cNvPr id="312" name="Straight Connector 311">
            <a:extLst>
              <a:ext uri="{FF2B5EF4-FFF2-40B4-BE49-F238E27FC236}">
                <a16:creationId xmlns:a16="http://schemas.microsoft.com/office/drawing/2014/main" id="{840C632B-04AD-486B-AC0B-97DD0E115DA6}"/>
              </a:ext>
            </a:extLst>
          </p:cNvPr>
          <p:cNvCxnSpPr>
            <a:cxnSpLocks/>
          </p:cNvCxnSpPr>
          <p:nvPr/>
        </p:nvCxnSpPr>
        <p:spPr>
          <a:xfrm>
            <a:off x="6256359" y="1481328"/>
            <a:ext cx="542425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3" name="Rectangle 2"/>
          <p:cNvSpPr/>
          <p:nvPr/>
        </p:nvSpPr>
        <p:spPr>
          <a:xfrm>
            <a:off x="6297483" y="3633635"/>
            <a:ext cx="5867724" cy="155874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cxnSp>
        <p:nvCxnSpPr>
          <p:cNvPr id="126" name="Straight Connector 125">
            <a:extLst>
              <a:ext uri="{FF2B5EF4-FFF2-40B4-BE49-F238E27FC236}">
                <a16:creationId xmlns:a16="http://schemas.microsoft.com/office/drawing/2014/main" id="{840C632B-04AD-486B-AC0B-97DD0E115DA6}"/>
              </a:ext>
            </a:extLst>
          </p:cNvPr>
          <p:cNvCxnSpPr>
            <a:cxnSpLocks/>
          </p:cNvCxnSpPr>
          <p:nvPr/>
        </p:nvCxnSpPr>
        <p:spPr>
          <a:xfrm>
            <a:off x="6254495" y="4049035"/>
            <a:ext cx="5422392"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84" name="Prostokąt zaokrąglony 143">
            <a:extLst>
              <a:ext uri="{FF2B5EF4-FFF2-40B4-BE49-F238E27FC236}">
                <a16:creationId xmlns:a16="http://schemas.microsoft.com/office/drawing/2014/main" id="{5EF67BE3-E001-456B-9B87-79395D6F17E0}"/>
              </a:ext>
            </a:extLst>
          </p:cNvPr>
          <p:cNvSpPr/>
          <p:nvPr/>
        </p:nvSpPr>
        <p:spPr>
          <a:xfrm>
            <a:off x="7659254" y="4287441"/>
            <a:ext cx="1202463" cy="312854"/>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tx1"/>
                </a:solidFill>
              </a:rPr>
              <a:t>Increase in production volume (2018/19)</a:t>
            </a:r>
          </a:p>
        </p:txBody>
      </p:sp>
      <p:sp>
        <p:nvSpPr>
          <p:cNvPr id="87" name="Prostokąt zaokrąglony 148">
            <a:extLst>
              <a:ext uri="{FF2B5EF4-FFF2-40B4-BE49-F238E27FC236}">
                <a16:creationId xmlns:a16="http://schemas.microsoft.com/office/drawing/2014/main" id="{E4D5B929-2E5A-4964-A4AF-67BA0DB0D44E}"/>
              </a:ext>
            </a:extLst>
          </p:cNvPr>
          <p:cNvSpPr/>
          <p:nvPr/>
        </p:nvSpPr>
        <p:spPr>
          <a:xfrm>
            <a:off x="7006766" y="4287441"/>
            <a:ext cx="570296" cy="312854"/>
          </a:xfrm>
          <a:prstGeom prst="roundRect">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rmAutofit fontScale="92500"/>
          </a:bodyPr>
          <a:lstStyle/>
          <a:p>
            <a:pPr algn="ctr"/>
            <a:r>
              <a:rPr lang="pl-PL" sz="1000" b="1" dirty="0">
                <a:solidFill>
                  <a:schemeClr val="bg1"/>
                </a:solidFill>
              </a:rPr>
              <a:t>+ [</a:t>
            </a:r>
            <a:r>
              <a:rPr lang="pl-PL" sz="1000" b="1" dirty="0" err="1">
                <a:solidFill>
                  <a:schemeClr val="bg1"/>
                </a:solidFill>
              </a:rPr>
              <a:t>x,xx</a:t>
            </a:r>
            <a:r>
              <a:rPr lang="pl-PL" sz="1000" b="1" dirty="0">
                <a:solidFill>
                  <a:schemeClr val="bg1"/>
                </a:solidFill>
              </a:rPr>
              <a:t>]%</a:t>
            </a:r>
            <a:endParaRPr lang="en-GB" sz="1000" b="1" dirty="0">
              <a:solidFill>
                <a:schemeClr val="bg1"/>
              </a:solidFill>
            </a:endParaRPr>
          </a:p>
        </p:txBody>
      </p:sp>
      <p:sp>
        <p:nvSpPr>
          <p:cNvPr id="88" name="Prostokąt zaokrąglony 143">
            <a:extLst>
              <a:ext uri="{FF2B5EF4-FFF2-40B4-BE49-F238E27FC236}">
                <a16:creationId xmlns:a16="http://schemas.microsoft.com/office/drawing/2014/main" id="{2FB41272-8D62-489D-B72B-B6D4D7842D74}"/>
              </a:ext>
            </a:extLst>
          </p:cNvPr>
          <p:cNvSpPr/>
          <p:nvPr/>
        </p:nvSpPr>
        <p:spPr>
          <a:xfrm>
            <a:off x="7653374" y="4798914"/>
            <a:ext cx="1200121" cy="312854"/>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err="1">
                <a:solidFill>
                  <a:schemeClr val="tx1"/>
                </a:solidFill>
              </a:rPr>
              <a:t>Production</a:t>
            </a:r>
            <a:r>
              <a:rPr lang="pl-PL" sz="900" dirty="0">
                <a:solidFill>
                  <a:schemeClr val="tx1"/>
                </a:solidFill>
              </a:rPr>
              <a:t> </a:t>
            </a:r>
            <a:r>
              <a:rPr lang="pl-PL" sz="900" dirty="0" err="1">
                <a:solidFill>
                  <a:schemeClr val="tx1"/>
                </a:solidFill>
              </a:rPr>
              <a:t>plants</a:t>
            </a:r>
            <a:endParaRPr lang="pl-PL" sz="900" dirty="0">
              <a:solidFill>
                <a:schemeClr val="tx1"/>
              </a:solidFill>
            </a:endParaRPr>
          </a:p>
        </p:txBody>
      </p:sp>
      <p:sp>
        <p:nvSpPr>
          <p:cNvPr id="89" name="Prostokąt zaokrąglony 148">
            <a:extLst>
              <a:ext uri="{FF2B5EF4-FFF2-40B4-BE49-F238E27FC236}">
                <a16:creationId xmlns:a16="http://schemas.microsoft.com/office/drawing/2014/main" id="{2BA1D70C-5E27-406C-91CE-F928F71F896A}"/>
              </a:ext>
            </a:extLst>
          </p:cNvPr>
          <p:cNvSpPr/>
          <p:nvPr/>
        </p:nvSpPr>
        <p:spPr>
          <a:xfrm>
            <a:off x="7008549" y="4792564"/>
            <a:ext cx="570296" cy="312854"/>
          </a:xfrm>
          <a:prstGeom prst="roundRect">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rmAutofit/>
          </a:bodyPr>
          <a:lstStyle/>
          <a:p>
            <a:pPr algn="ctr"/>
            <a:r>
              <a:rPr lang="pl-PL" sz="1000" b="1" dirty="0">
                <a:solidFill>
                  <a:schemeClr val="bg1"/>
                </a:solidFill>
              </a:rPr>
              <a:t>[x]</a:t>
            </a:r>
            <a:endParaRPr lang="en-GB" sz="1000" b="1" dirty="0">
              <a:solidFill>
                <a:schemeClr val="bg1"/>
              </a:solidFill>
            </a:endParaRPr>
          </a:p>
        </p:txBody>
      </p:sp>
      <p:sp>
        <p:nvSpPr>
          <p:cNvPr id="91" name="Prostokąt zaokrąglony 143">
            <a:extLst>
              <a:ext uri="{FF2B5EF4-FFF2-40B4-BE49-F238E27FC236}">
                <a16:creationId xmlns:a16="http://schemas.microsoft.com/office/drawing/2014/main" id="{7746DD8B-60D4-4509-AA2C-9BBD6171D51E}"/>
              </a:ext>
            </a:extLst>
          </p:cNvPr>
          <p:cNvSpPr/>
          <p:nvPr/>
        </p:nvSpPr>
        <p:spPr>
          <a:xfrm>
            <a:off x="10113382" y="4277223"/>
            <a:ext cx="1226282" cy="312854"/>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err="1">
                <a:solidFill>
                  <a:schemeClr val="tx1"/>
                </a:solidFill>
              </a:rPr>
              <a:t>Increase</a:t>
            </a:r>
            <a:r>
              <a:rPr lang="pl-PL" sz="900" dirty="0">
                <a:solidFill>
                  <a:schemeClr val="tx1"/>
                </a:solidFill>
              </a:rPr>
              <a:t> in </a:t>
            </a:r>
            <a:r>
              <a:rPr lang="pl-PL" sz="900" dirty="0" err="1">
                <a:solidFill>
                  <a:schemeClr val="tx1"/>
                </a:solidFill>
              </a:rPr>
              <a:t>revenue</a:t>
            </a:r>
            <a:r>
              <a:rPr lang="pl-PL" sz="900" dirty="0">
                <a:solidFill>
                  <a:schemeClr val="tx1"/>
                </a:solidFill>
              </a:rPr>
              <a:t> (2018/19)</a:t>
            </a:r>
          </a:p>
        </p:txBody>
      </p:sp>
      <p:sp>
        <p:nvSpPr>
          <p:cNvPr id="92" name="Prostokąt zaokrąglony 148">
            <a:extLst>
              <a:ext uri="{FF2B5EF4-FFF2-40B4-BE49-F238E27FC236}">
                <a16:creationId xmlns:a16="http://schemas.microsoft.com/office/drawing/2014/main" id="{11D625BF-E753-4880-9258-BEF4C3E7CE42}"/>
              </a:ext>
            </a:extLst>
          </p:cNvPr>
          <p:cNvSpPr/>
          <p:nvPr/>
        </p:nvSpPr>
        <p:spPr>
          <a:xfrm>
            <a:off x="9466958" y="4277223"/>
            <a:ext cx="557389" cy="312854"/>
          </a:xfrm>
          <a:prstGeom prst="roundRect">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Autofit/>
          </a:bodyPr>
          <a:lstStyle/>
          <a:p>
            <a:pPr algn="ctr"/>
            <a:r>
              <a:rPr lang="pl-PL" sz="1000" b="1" dirty="0">
                <a:solidFill>
                  <a:schemeClr val="bg1"/>
                </a:solidFill>
              </a:rPr>
              <a:t>+ [x]%</a:t>
            </a:r>
          </a:p>
        </p:txBody>
      </p:sp>
      <p:sp>
        <p:nvSpPr>
          <p:cNvPr id="93" name="Prostokąt zaokrąglony 143">
            <a:extLst>
              <a:ext uri="{FF2B5EF4-FFF2-40B4-BE49-F238E27FC236}">
                <a16:creationId xmlns:a16="http://schemas.microsoft.com/office/drawing/2014/main" id="{0CD6526B-335C-4F53-9F6A-538AE1D784DA}"/>
              </a:ext>
            </a:extLst>
          </p:cNvPr>
          <p:cNvSpPr/>
          <p:nvPr/>
        </p:nvSpPr>
        <p:spPr>
          <a:xfrm>
            <a:off x="10120888" y="4785479"/>
            <a:ext cx="1218776" cy="312854"/>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err="1">
                <a:solidFill>
                  <a:schemeClr val="tx1"/>
                </a:solidFill>
              </a:rPr>
              <a:t>Number</a:t>
            </a:r>
            <a:r>
              <a:rPr lang="pl-PL" sz="900" dirty="0">
                <a:solidFill>
                  <a:schemeClr val="tx1"/>
                </a:solidFill>
              </a:rPr>
              <a:t> of </a:t>
            </a:r>
            <a:r>
              <a:rPr lang="pl-PL" sz="900" dirty="0" err="1">
                <a:solidFill>
                  <a:schemeClr val="tx1"/>
                </a:solidFill>
              </a:rPr>
              <a:t>recipients</a:t>
            </a:r>
            <a:endParaRPr lang="pl-PL" sz="900" dirty="0">
              <a:solidFill>
                <a:schemeClr val="tx1"/>
              </a:solidFill>
            </a:endParaRPr>
          </a:p>
        </p:txBody>
      </p:sp>
      <p:sp>
        <p:nvSpPr>
          <p:cNvPr id="94" name="Prostokąt zaokrąglony 148">
            <a:extLst>
              <a:ext uri="{FF2B5EF4-FFF2-40B4-BE49-F238E27FC236}">
                <a16:creationId xmlns:a16="http://schemas.microsoft.com/office/drawing/2014/main" id="{EFC2C8C2-ECB8-40E6-B65F-83D608A2B1DB}"/>
              </a:ext>
            </a:extLst>
          </p:cNvPr>
          <p:cNvSpPr/>
          <p:nvPr/>
        </p:nvSpPr>
        <p:spPr>
          <a:xfrm>
            <a:off x="9474922" y="4785479"/>
            <a:ext cx="562510" cy="312854"/>
          </a:xfrm>
          <a:prstGeom prst="roundRect">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rmAutofit/>
          </a:bodyPr>
          <a:lstStyle/>
          <a:p>
            <a:pPr algn="ctr"/>
            <a:r>
              <a:rPr lang="pl-PL" sz="1000" b="1" dirty="0">
                <a:solidFill>
                  <a:schemeClr val="bg1"/>
                </a:solidFill>
              </a:rPr>
              <a:t>&gt; [x]</a:t>
            </a:r>
            <a:endParaRPr lang="en-GB" sz="1000" b="1" dirty="0">
              <a:solidFill>
                <a:schemeClr val="bg1"/>
              </a:solidFill>
            </a:endParaRPr>
          </a:p>
        </p:txBody>
      </p:sp>
      <p:sp>
        <p:nvSpPr>
          <p:cNvPr id="95" name="Prostokąt zaokrąglony 143">
            <a:extLst>
              <a:ext uri="{FF2B5EF4-FFF2-40B4-BE49-F238E27FC236}">
                <a16:creationId xmlns:a16="http://schemas.microsoft.com/office/drawing/2014/main" id="{8AF41D0A-84A3-4762-BC93-A9DBB364E61A}"/>
              </a:ext>
            </a:extLst>
          </p:cNvPr>
          <p:cNvSpPr/>
          <p:nvPr/>
        </p:nvSpPr>
        <p:spPr>
          <a:xfrm>
            <a:off x="7657818" y="5306768"/>
            <a:ext cx="1195677" cy="312854"/>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err="1">
                <a:solidFill>
                  <a:schemeClr val="tx1"/>
                </a:solidFill>
              </a:rPr>
              <a:t>Production</a:t>
            </a:r>
            <a:r>
              <a:rPr lang="pl-PL" sz="900" dirty="0">
                <a:solidFill>
                  <a:schemeClr val="tx1"/>
                </a:solidFill>
              </a:rPr>
              <a:t> </a:t>
            </a:r>
            <a:r>
              <a:rPr lang="pl-PL" sz="900" dirty="0" err="1">
                <a:solidFill>
                  <a:schemeClr val="tx1"/>
                </a:solidFill>
              </a:rPr>
              <a:t>plants</a:t>
            </a:r>
            <a:endParaRPr lang="pl-PL" sz="900" dirty="0">
              <a:solidFill>
                <a:schemeClr val="tx1"/>
              </a:solidFill>
            </a:endParaRPr>
          </a:p>
        </p:txBody>
      </p:sp>
      <p:sp>
        <p:nvSpPr>
          <p:cNvPr id="96" name="Prostokąt zaokrąglony 148">
            <a:extLst>
              <a:ext uri="{FF2B5EF4-FFF2-40B4-BE49-F238E27FC236}">
                <a16:creationId xmlns:a16="http://schemas.microsoft.com/office/drawing/2014/main" id="{2C182A96-9E24-461C-AD7E-D27B93FFBE5F}"/>
              </a:ext>
            </a:extLst>
          </p:cNvPr>
          <p:cNvSpPr/>
          <p:nvPr/>
        </p:nvSpPr>
        <p:spPr>
          <a:xfrm>
            <a:off x="7013265" y="5306768"/>
            <a:ext cx="570296" cy="312854"/>
          </a:xfrm>
          <a:prstGeom prst="roundRect">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rmAutofit/>
          </a:bodyPr>
          <a:lstStyle/>
          <a:p>
            <a:pPr algn="ctr"/>
            <a:r>
              <a:rPr lang="pl-PL" sz="1000" b="1" dirty="0">
                <a:solidFill>
                  <a:schemeClr val="bg1"/>
                </a:solidFill>
              </a:rPr>
              <a:t>[x]</a:t>
            </a:r>
            <a:endParaRPr lang="en-GB" sz="1000" b="1" dirty="0">
              <a:solidFill>
                <a:schemeClr val="bg1"/>
              </a:solidFill>
            </a:endParaRPr>
          </a:p>
        </p:txBody>
      </p:sp>
      <p:sp>
        <p:nvSpPr>
          <p:cNvPr id="99" name="Prostokąt zaokrąglony 143">
            <a:extLst>
              <a:ext uri="{FF2B5EF4-FFF2-40B4-BE49-F238E27FC236}">
                <a16:creationId xmlns:a16="http://schemas.microsoft.com/office/drawing/2014/main" id="{6F9B989F-EFBF-4AE7-8512-C0C7AFACF367}"/>
              </a:ext>
            </a:extLst>
          </p:cNvPr>
          <p:cNvSpPr/>
          <p:nvPr/>
        </p:nvSpPr>
        <p:spPr>
          <a:xfrm>
            <a:off x="10126300" y="5309810"/>
            <a:ext cx="1213364" cy="312854"/>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err="1">
                <a:solidFill>
                  <a:schemeClr val="tx1"/>
                </a:solidFill>
              </a:rPr>
              <a:t>Contract</a:t>
            </a:r>
            <a:r>
              <a:rPr lang="pl-PL" sz="900" dirty="0">
                <a:solidFill>
                  <a:schemeClr val="tx1"/>
                </a:solidFill>
              </a:rPr>
              <a:t> </a:t>
            </a:r>
            <a:r>
              <a:rPr lang="pl-PL" sz="900" dirty="0" err="1">
                <a:solidFill>
                  <a:schemeClr val="tx1"/>
                </a:solidFill>
              </a:rPr>
              <a:t>execution</a:t>
            </a:r>
            <a:r>
              <a:rPr lang="pl-PL" sz="900" dirty="0">
                <a:solidFill>
                  <a:schemeClr val="tx1"/>
                </a:solidFill>
              </a:rPr>
              <a:t> (in </a:t>
            </a:r>
            <a:r>
              <a:rPr lang="pl-PL" sz="900" dirty="0" err="1">
                <a:solidFill>
                  <a:schemeClr val="tx1"/>
                </a:solidFill>
              </a:rPr>
              <a:t>days</a:t>
            </a:r>
            <a:r>
              <a:rPr lang="pl-PL" sz="900" dirty="0">
                <a:solidFill>
                  <a:schemeClr val="tx1"/>
                </a:solidFill>
              </a:rPr>
              <a:t>)</a:t>
            </a:r>
            <a:endParaRPr lang="en-GB" sz="900" dirty="0">
              <a:solidFill>
                <a:schemeClr val="tx1"/>
              </a:solidFill>
            </a:endParaRPr>
          </a:p>
        </p:txBody>
      </p:sp>
      <p:sp>
        <p:nvSpPr>
          <p:cNvPr id="100" name="Prostokąt zaokrąglony 148">
            <a:extLst>
              <a:ext uri="{FF2B5EF4-FFF2-40B4-BE49-F238E27FC236}">
                <a16:creationId xmlns:a16="http://schemas.microsoft.com/office/drawing/2014/main" id="{690AC31F-646A-4C23-B44B-5A85FD6762C1}"/>
              </a:ext>
            </a:extLst>
          </p:cNvPr>
          <p:cNvSpPr/>
          <p:nvPr/>
        </p:nvSpPr>
        <p:spPr>
          <a:xfrm>
            <a:off x="9480666" y="5309810"/>
            <a:ext cx="570296" cy="312854"/>
          </a:xfrm>
          <a:prstGeom prst="roundRect">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rmAutofit/>
          </a:bodyPr>
          <a:lstStyle/>
          <a:p>
            <a:pPr algn="ctr"/>
            <a:r>
              <a:rPr lang="pl-PL" sz="1000" b="1" dirty="0">
                <a:solidFill>
                  <a:schemeClr val="bg1"/>
                </a:solidFill>
              </a:rPr>
              <a:t>&lt; [x]</a:t>
            </a:r>
            <a:endParaRPr lang="en-GB" sz="1000" b="1" dirty="0">
              <a:solidFill>
                <a:schemeClr val="bg1"/>
              </a:solidFill>
            </a:endParaRPr>
          </a:p>
        </p:txBody>
      </p:sp>
      <p:pic>
        <p:nvPicPr>
          <p:cNvPr id="97" name="Picture 96">
            <a:extLst>
              <a:ext uri="{FF2B5EF4-FFF2-40B4-BE49-F238E27FC236}">
                <a16:creationId xmlns:a16="http://schemas.microsoft.com/office/drawing/2014/main" id="{F73BE3E5-AA4F-4614-9539-05BD635E02B1}"/>
              </a:ext>
            </a:extLst>
          </p:cNvPr>
          <p:cNvPicPr>
            <a:picLocks noChangeAspect="1"/>
          </p:cNvPicPr>
          <p:nvPr/>
        </p:nvPicPr>
        <p:blipFill>
          <a:blip r:embed="rId4"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585893" y="5342911"/>
            <a:ext cx="289549" cy="289549"/>
          </a:xfrm>
          <a:prstGeom prst="rect">
            <a:avLst/>
          </a:prstGeom>
        </p:spPr>
      </p:pic>
      <p:pic>
        <p:nvPicPr>
          <p:cNvPr id="98" name="Picture 97">
            <a:extLst>
              <a:ext uri="{FF2B5EF4-FFF2-40B4-BE49-F238E27FC236}">
                <a16:creationId xmlns:a16="http://schemas.microsoft.com/office/drawing/2014/main" id="{97564B10-0AD5-40D9-947D-2798ECD8CE02}"/>
              </a:ext>
            </a:extLst>
          </p:cNvPr>
          <p:cNvPicPr>
            <a:picLocks noChangeAspect="1"/>
          </p:cNvPicPr>
          <p:nvPr/>
        </p:nvPicPr>
        <p:blipFill>
          <a:blip r:embed="rId5"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9146923" y="5874071"/>
            <a:ext cx="257761" cy="257761"/>
          </a:xfrm>
          <a:prstGeom prst="rect">
            <a:avLst/>
          </a:prstGeom>
        </p:spPr>
      </p:pic>
      <p:pic>
        <p:nvPicPr>
          <p:cNvPr id="101" name="Picture 100">
            <a:extLst>
              <a:ext uri="{FF2B5EF4-FFF2-40B4-BE49-F238E27FC236}">
                <a16:creationId xmlns:a16="http://schemas.microsoft.com/office/drawing/2014/main" id="{2C802830-6D19-49DA-9870-DEB49A4E0702}"/>
              </a:ext>
            </a:extLst>
          </p:cNvPr>
          <p:cNvPicPr>
            <a:picLocks noChangeAspect="1"/>
          </p:cNvPicPr>
          <p:nvPr/>
        </p:nvPicPr>
        <p:blipFill>
          <a:blip r:embed="rId6"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613215" y="4314534"/>
            <a:ext cx="250061" cy="250061"/>
          </a:xfrm>
          <a:prstGeom prst="rect">
            <a:avLst/>
          </a:prstGeom>
        </p:spPr>
      </p:pic>
      <p:pic>
        <p:nvPicPr>
          <p:cNvPr id="13" name="Picture 12">
            <a:extLst>
              <a:ext uri="{FF2B5EF4-FFF2-40B4-BE49-F238E27FC236}">
                <a16:creationId xmlns:a16="http://schemas.microsoft.com/office/drawing/2014/main" id="{282E9458-3516-407E-9D9B-9FA54DBC6738}"/>
              </a:ext>
            </a:extLst>
          </p:cNvPr>
          <p:cNvPicPr>
            <a:picLocks noChangeAspect="1"/>
          </p:cNvPicPr>
          <p:nvPr/>
        </p:nvPicPr>
        <p:blipFill>
          <a:blip r:embed="rId7"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9156304" y="4312913"/>
            <a:ext cx="250061" cy="250061"/>
          </a:xfrm>
          <a:prstGeom prst="rect">
            <a:avLst/>
          </a:prstGeom>
        </p:spPr>
      </p:pic>
      <p:pic>
        <p:nvPicPr>
          <p:cNvPr id="15" name="Picture 14">
            <a:extLst>
              <a:ext uri="{FF2B5EF4-FFF2-40B4-BE49-F238E27FC236}">
                <a16:creationId xmlns:a16="http://schemas.microsoft.com/office/drawing/2014/main" id="{E7FF3A15-3582-4E1B-AEE7-77BADA40C31A}"/>
              </a:ext>
            </a:extLst>
          </p:cNvPr>
          <p:cNvPicPr>
            <a:picLocks noChangeAspect="1"/>
          </p:cNvPicPr>
          <p:nvPr/>
        </p:nvPicPr>
        <p:blipFill>
          <a:blip r:embed="rId8"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613115" y="4831612"/>
            <a:ext cx="250062" cy="250062"/>
          </a:xfrm>
          <a:prstGeom prst="rect">
            <a:avLst/>
          </a:prstGeom>
        </p:spPr>
      </p:pic>
      <p:pic>
        <p:nvPicPr>
          <p:cNvPr id="2" name="Picture 1"/>
          <p:cNvPicPr>
            <a:picLocks noChangeAspect="1"/>
          </p:cNvPicPr>
          <p:nvPr/>
        </p:nvPicPr>
        <p:blipFill>
          <a:blip r:embed="rId9"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9108097" y="4841925"/>
            <a:ext cx="304235" cy="304235"/>
          </a:xfrm>
          <a:prstGeom prst="rect">
            <a:avLst/>
          </a:prstGeom>
        </p:spPr>
      </p:pic>
      <p:sp>
        <p:nvSpPr>
          <p:cNvPr id="521" name="Oval 520">
            <a:extLst>
              <a:ext uri="{FF2B5EF4-FFF2-40B4-BE49-F238E27FC236}">
                <a16:creationId xmlns:a16="http://schemas.microsoft.com/office/drawing/2014/main" id="{FCF5FCE9-17D9-4770-91EE-2A4D3BE9BE09}"/>
              </a:ext>
            </a:extLst>
          </p:cNvPr>
          <p:cNvSpPr/>
          <p:nvPr/>
        </p:nvSpPr>
        <p:spPr>
          <a:xfrm>
            <a:off x="8161041" y="1578486"/>
            <a:ext cx="945272" cy="897752"/>
          </a:xfrm>
          <a:prstGeom prst="ellipse">
            <a:avLst/>
          </a:prstGeom>
          <a:solidFill>
            <a:schemeClr val="bg1"/>
          </a:solidFill>
          <a:ln w="3175" cmpd="sng">
            <a:solidFill>
              <a:schemeClr val="bg1">
                <a:lumMod val="85000"/>
              </a:schemeClr>
            </a:solidFill>
          </a:ln>
        </p:spPr>
        <p:txBody>
          <a:bodyPr vert="horz" lIns="91440" tIns="45720" rIns="91440" bIns="45720" rtlCol="0" anchor="ctr">
            <a:noAutofit/>
          </a:bodyPr>
          <a:lstStyle/>
          <a:p>
            <a:pPr algn="ctr">
              <a:spcBef>
                <a:spcPct val="0"/>
              </a:spcBef>
            </a:pPr>
            <a:endParaRPr lang="pl-PL" sz="1400"/>
          </a:p>
        </p:txBody>
      </p:sp>
      <p:sp>
        <p:nvSpPr>
          <p:cNvPr id="313" name="Freeform 63">
            <a:extLst>
              <a:ext uri="{FF2B5EF4-FFF2-40B4-BE49-F238E27FC236}">
                <a16:creationId xmlns:a16="http://schemas.microsoft.com/office/drawing/2014/main" id="{2737AB35-54F8-4D13-B6B6-15217A19C833}"/>
              </a:ext>
            </a:extLst>
          </p:cNvPr>
          <p:cNvSpPr>
            <a:spLocks/>
          </p:cNvSpPr>
          <p:nvPr/>
        </p:nvSpPr>
        <p:spPr bwMode="gray">
          <a:xfrm>
            <a:off x="8243847" y="1665638"/>
            <a:ext cx="774952" cy="697371"/>
          </a:xfrm>
          <a:custGeom>
            <a:avLst/>
            <a:gdLst>
              <a:gd name="T0" fmla="*/ 16 w 788"/>
              <a:gd name="T1" fmla="*/ 186 h 741"/>
              <a:gd name="T2" fmla="*/ 0 w 788"/>
              <a:gd name="T3" fmla="*/ 236 h 741"/>
              <a:gd name="T4" fmla="*/ 35 w 788"/>
              <a:gd name="T5" fmla="*/ 284 h 741"/>
              <a:gd name="T6" fmla="*/ 29 w 788"/>
              <a:gd name="T7" fmla="*/ 324 h 741"/>
              <a:gd name="T8" fmla="*/ 43 w 788"/>
              <a:gd name="T9" fmla="*/ 358 h 741"/>
              <a:gd name="T10" fmla="*/ 53 w 788"/>
              <a:gd name="T11" fmla="*/ 426 h 741"/>
              <a:gd name="T12" fmla="*/ 56 w 788"/>
              <a:gd name="T13" fmla="*/ 451 h 741"/>
              <a:gd name="T14" fmla="*/ 48 w 788"/>
              <a:gd name="T15" fmla="*/ 476 h 741"/>
              <a:gd name="T16" fmla="*/ 69 w 788"/>
              <a:gd name="T17" fmla="*/ 489 h 741"/>
              <a:gd name="T18" fmla="*/ 91 w 788"/>
              <a:gd name="T19" fmla="*/ 504 h 741"/>
              <a:gd name="T20" fmla="*/ 112 w 788"/>
              <a:gd name="T21" fmla="*/ 545 h 741"/>
              <a:gd name="T22" fmla="*/ 135 w 788"/>
              <a:gd name="T23" fmla="*/ 572 h 741"/>
              <a:gd name="T24" fmla="*/ 181 w 788"/>
              <a:gd name="T25" fmla="*/ 585 h 741"/>
              <a:gd name="T26" fmla="*/ 212 w 788"/>
              <a:gd name="T27" fmla="*/ 582 h 741"/>
              <a:gd name="T28" fmla="*/ 258 w 788"/>
              <a:gd name="T29" fmla="*/ 625 h 741"/>
              <a:gd name="T30" fmla="*/ 313 w 788"/>
              <a:gd name="T31" fmla="*/ 648 h 741"/>
              <a:gd name="T32" fmla="*/ 353 w 788"/>
              <a:gd name="T33" fmla="*/ 641 h 741"/>
              <a:gd name="T34" fmla="*/ 396 w 788"/>
              <a:gd name="T35" fmla="*/ 669 h 741"/>
              <a:gd name="T36" fmla="*/ 417 w 788"/>
              <a:gd name="T37" fmla="*/ 672 h 741"/>
              <a:gd name="T38" fmla="*/ 449 w 788"/>
              <a:gd name="T39" fmla="*/ 685 h 741"/>
              <a:gd name="T40" fmla="*/ 486 w 788"/>
              <a:gd name="T41" fmla="*/ 712 h 741"/>
              <a:gd name="T42" fmla="*/ 518 w 788"/>
              <a:gd name="T43" fmla="*/ 716 h 741"/>
              <a:gd name="T44" fmla="*/ 542 w 788"/>
              <a:gd name="T45" fmla="*/ 701 h 741"/>
              <a:gd name="T46" fmla="*/ 689 w 788"/>
              <a:gd name="T47" fmla="*/ 741 h 741"/>
              <a:gd name="T48" fmla="*/ 695 w 788"/>
              <a:gd name="T49" fmla="*/ 701 h 741"/>
              <a:gd name="T50" fmla="*/ 767 w 788"/>
              <a:gd name="T51" fmla="*/ 585 h 741"/>
              <a:gd name="T52" fmla="*/ 788 w 788"/>
              <a:gd name="T53" fmla="*/ 536 h 741"/>
              <a:gd name="T54" fmla="*/ 761 w 788"/>
              <a:gd name="T55" fmla="*/ 464 h 741"/>
              <a:gd name="T56" fmla="*/ 722 w 788"/>
              <a:gd name="T57" fmla="*/ 411 h 741"/>
              <a:gd name="T58" fmla="*/ 722 w 788"/>
              <a:gd name="T59" fmla="*/ 364 h 741"/>
              <a:gd name="T60" fmla="*/ 720 w 788"/>
              <a:gd name="T61" fmla="*/ 324 h 741"/>
              <a:gd name="T62" fmla="*/ 720 w 788"/>
              <a:gd name="T63" fmla="*/ 298 h 741"/>
              <a:gd name="T64" fmla="*/ 748 w 788"/>
              <a:gd name="T65" fmla="*/ 261 h 741"/>
              <a:gd name="T66" fmla="*/ 735 w 788"/>
              <a:gd name="T67" fmla="*/ 183 h 741"/>
              <a:gd name="T68" fmla="*/ 727 w 788"/>
              <a:gd name="T69" fmla="*/ 130 h 741"/>
              <a:gd name="T70" fmla="*/ 689 w 788"/>
              <a:gd name="T71" fmla="*/ 85 h 741"/>
              <a:gd name="T72" fmla="*/ 598 w 788"/>
              <a:gd name="T73" fmla="*/ 80 h 741"/>
              <a:gd name="T74" fmla="*/ 492 w 788"/>
              <a:gd name="T75" fmla="*/ 72 h 741"/>
              <a:gd name="T76" fmla="*/ 436 w 788"/>
              <a:gd name="T77" fmla="*/ 56 h 741"/>
              <a:gd name="T78" fmla="*/ 401 w 788"/>
              <a:gd name="T79" fmla="*/ 75 h 741"/>
              <a:gd name="T80" fmla="*/ 368 w 788"/>
              <a:gd name="T81" fmla="*/ 53 h 741"/>
              <a:gd name="T82" fmla="*/ 343 w 788"/>
              <a:gd name="T83" fmla="*/ 46 h 741"/>
              <a:gd name="T84" fmla="*/ 313 w 788"/>
              <a:gd name="T85" fmla="*/ 3 h 741"/>
              <a:gd name="T86" fmla="*/ 262 w 788"/>
              <a:gd name="T87" fmla="*/ 9 h 741"/>
              <a:gd name="T88" fmla="*/ 215 w 788"/>
              <a:gd name="T89" fmla="*/ 29 h 741"/>
              <a:gd name="T90" fmla="*/ 141 w 788"/>
              <a:gd name="T91" fmla="*/ 62 h 741"/>
              <a:gd name="T92" fmla="*/ 75 w 788"/>
              <a:gd name="T93" fmla="*/ 90 h 741"/>
              <a:gd name="T94" fmla="*/ 35 w 788"/>
              <a:gd name="T95" fmla="*/ 13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8" h="741">
                <a:moveTo>
                  <a:pt x="19" y="140"/>
                </a:moveTo>
                <a:lnTo>
                  <a:pt x="16" y="186"/>
                </a:lnTo>
                <a:lnTo>
                  <a:pt x="16" y="215"/>
                </a:lnTo>
                <a:lnTo>
                  <a:pt x="0" y="236"/>
                </a:lnTo>
                <a:lnTo>
                  <a:pt x="32" y="274"/>
                </a:lnTo>
                <a:lnTo>
                  <a:pt x="35" y="284"/>
                </a:lnTo>
                <a:lnTo>
                  <a:pt x="27" y="308"/>
                </a:lnTo>
                <a:lnTo>
                  <a:pt x="29" y="324"/>
                </a:lnTo>
                <a:lnTo>
                  <a:pt x="45" y="345"/>
                </a:lnTo>
                <a:lnTo>
                  <a:pt x="43" y="358"/>
                </a:lnTo>
                <a:lnTo>
                  <a:pt x="40" y="398"/>
                </a:lnTo>
                <a:lnTo>
                  <a:pt x="53" y="426"/>
                </a:lnTo>
                <a:lnTo>
                  <a:pt x="63" y="441"/>
                </a:lnTo>
                <a:lnTo>
                  <a:pt x="56" y="451"/>
                </a:lnTo>
                <a:lnTo>
                  <a:pt x="56" y="467"/>
                </a:lnTo>
                <a:lnTo>
                  <a:pt x="48" y="476"/>
                </a:lnTo>
                <a:lnTo>
                  <a:pt x="48" y="486"/>
                </a:lnTo>
                <a:lnTo>
                  <a:pt x="69" y="489"/>
                </a:lnTo>
                <a:lnTo>
                  <a:pt x="85" y="494"/>
                </a:lnTo>
                <a:lnTo>
                  <a:pt x="91" y="504"/>
                </a:lnTo>
                <a:lnTo>
                  <a:pt x="91" y="523"/>
                </a:lnTo>
                <a:lnTo>
                  <a:pt x="112" y="545"/>
                </a:lnTo>
                <a:lnTo>
                  <a:pt x="131" y="553"/>
                </a:lnTo>
                <a:lnTo>
                  <a:pt x="135" y="572"/>
                </a:lnTo>
                <a:lnTo>
                  <a:pt x="159" y="603"/>
                </a:lnTo>
                <a:lnTo>
                  <a:pt x="181" y="585"/>
                </a:lnTo>
                <a:lnTo>
                  <a:pt x="199" y="579"/>
                </a:lnTo>
                <a:lnTo>
                  <a:pt x="212" y="582"/>
                </a:lnTo>
                <a:lnTo>
                  <a:pt x="250" y="622"/>
                </a:lnTo>
                <a:lnTo>
                  <a:pt x="258" y="625"/>
                </a:lnTo>
                <a:lnTo>
                  <a:pt x="303" y="645"/>
                </a:lnTo>
                <a:lnTo>
                  <a:pt x="313" y="648"/>
                </a:lnTo>
                <a:lnTo>
                  <a:pt x="331" y="643"/>
                </a:lnTo>
                <a:lnTo>
                  <a:pt x="353" y="641"/>
                </a:lnTo>
                <a:lnTo>
                  <a:pt x="371" y="648"/>
                </a:lnTo>
                <a:lnTo>
                  <a:pt x="396" y="669"/>
                </a:lnTo>
                <a:lnTo>
                  <a:pt x="406" y="681"/>
                </a:lnTo>
                <a:lnTo>
                  <a:pt x="417" y="672"/>
                </a:lnTo>
                <a:lnTo>
                  <a:pt x="430" y="669"/>
                </a:lnTo>
                <a:lnTo>
                  <a:pt x="449" y="685"/>
                </a:lnTo>
                <a:lnTo>
                  <a:pt x="470" y="701"/>
                </a:lnTo>
                <a:lnTo>
                  <a:pt x="486" y="712"/>
                </a:lnTo>
                <a:lnTo>
                  <a:pt x="507" y="719"/>
                </a:lnTo>
                <a:lnTo>
                  <a:pt x="518" y="716"/>
                </a:lnTo>
                <a:lnTo>
                  <a:pt x="528" y="706"/>
                </a:lnTo>
                <a:lnTo>
                  <a:pt x="542" y="701"/>
                </a:lnTo>
                <a:lnTo>
                  <a:pt x="568" y="709"/>
                </a:lnTo>
                <a:lnTo>
                  <a:pt x="689" y="741"/>
                </a:lnTo>
                <a:lnTo>
                  <a:pt x="708" y="725"/>
                </a:lnTo>
                <a:lnTo>
                  <a:pt x="695" y="701"/>
                </a:lnTo>
                <a:lnTo>
                  <a:pt x="682" y="662"/>
                </a:lnTo>
                <a:lnTo>
                  <a:pt x="767" y="585"/>
                </a:lnTo>
                <a:lnTo>
                  <a:pt x="783" y="566"/>
                </a:lnTo>
                <a:lnTo>
                  <a:pt x="788" y="536"/>
                </a:lnTo>
                <a:lnTo>
                  <a:pt x="775" y="497"/>
                </a:lnTo>
                <a:lnTo>
                  <a:pt x="761" y="464"/>
                </a:lnTo>
                <a:lnTo>
                  <a:pt x="738" y="427"/>
                </a:lnTo>
                <a:lnTo>
                  <a:pt x="722" y="411"/>
                </a:lnTo>
                <a:lnTo>
                  <a:pt x="720" y="388"/>
                </a:lnTo>
                <a:lnTo>
                  <a:pt x="722" y="364"/>
                </a:lnTo>
                <a:lnTo>
                  <a:pt x="730" y="340"/>
                </a:lnTo>
                <a:lnTo>
                  <a:pt x="720" y="324"/>
                </a:lnTo>
                <a:lnTo>
                  <a:pt x="707" y="314"/>
                </a:lnTo>
                <a:lnTo>
                  <a:pt x="720" y="298"/>
                </a:lnTo>
                <a:lnTo>
                  <a:pt x="741" y="268"/>
                </a:lnTo>
                <a:lnTo>
                  <a:pt x="748" y="261"/>
                </a:lnTo>
                <a:lnTo>
                  <a:pt x="744" y="209"/>
                </a:lnTo>
                <a:lnTo>
                  <a:pt x="735" y="183"/>
                </a:lnTo>
                <a:lnTo>
                  <a:pt x="727" y="156"/>
                </a:lnTo>
                <a:lnTo>
                  <a:pt x="727" y="130"/>
                </a:lnTo>
                <a:lnTo>
                  <a:pt x="711" y="106"/>
                </a:lnTo>
                <a:lnTo>
                  <a:pt x="689" y="85"/>
                </a:lnTo>
                <a:lnTo>
                  <a:pt x="667" y="82"/>
                </a:lnTo>
                <a:lnTo>
                  <a:pt x="598" y="80"/>
                </a:lnTo>
                <a:lnTo>
                  <a:pt x="561" y="77"/>
                </a:lnTo>
                <a:lnTo>
                  <a:pt x="492" y="72"/>
                </a:lnTo>
                <a:lnTo>
                  <a:pt x="465" y="59"/>
                </a:lnTo>
                <a:lnTo>
                  <a:pt x="436" y="56"/>
                </a:lnTo>
                <a:lnTo>
                  <a:pt x="420" y="62"/>
                </a:lnTo>
                <a:lnTo>
                  <a:pt x="401" y="75"/>
                </a:lnTo>
                <a:lnTo>
                  <a:pt x="384" y="69"/>
                </a:lnTo>
                <a:lnTo>
                  <a:pt x="368" y="53"/>
                </a:lnTo>
                <a:lnTo>
                  <a:pt x="350" y="53"/>
                </a:lnTo>
                <a:lnTo>
                  <a:pt x="343" y="46"/>
                </a:lnTo>
                <a:lnTo>
                  <a:pt x="337" y="22"/>
                </a:lnTo>
                <a:lnTo>
                  <a:pt x="313" y="3"/>
                </a:lnTo>
                <a:lnTo>
                  <a:pt x="295" y="0"/>
                </a:lnTo>
                <a:lnTo>
                  <a:pt x="262" y="9"/>
                </a:lnTo>
                <a:lnTo>
                  <a:pt x="237" y="16"/>
                </a:lnTo>
                <a:lnTo>
                  <a:pt x="215" y="29"/>
                </a:lnTo>
                <a:lnTo>
                  <a:pt x="178" y="50"/>
                </a:lnTo>
                <a:lnTo>
                  <a:pt x="141" y="62"/>
                </a:lnTo>
                <a:lnTo>
                  <a:pt x="109" y="75"/>
                </a:lnTo>
                <a:lnTo>
                  <a:pt x="75" y="90"/>
                </a:lnTo>
                <a:lnTo>
                  <a:pt x="56" y="112"/>
                </a:lnTo>
                <a:lnTo>
                  <a:pt x="35" y="130"/>
                </a:lnTo>
                <a:lnTo>
                  <a:pt x="19" y="140"/>
                </a:lnTo>
                <a:close/>
              </a:path>
            </a:pathLst>
          </a:custGeom>
          <a:solidFill>
            <a:srgbClr val="7CCEBC"/>
          </a:solidFill>
          <a:ln w="3175">
            <a:solidFill>
              <a:schemeClr val="bg1">
                <a:lumMod val="75000"/>
              </a:schemeClr>
            </a:solidFill>
            <a:prstDash val="solid"/>
            <a:round/>
            <a:headEnd/>
            <a:tailEnd/>
          </a:ln>
          <a:effectLst/>
        </p:spPr>
        <p:txBody>
          <a:bodyPr/>
          <a:lstStyle/>
          <a:p>
            <a:endParaRPr lang="en-US">
              <a:latin typeface="Arial" pitchFamily="34" charset="0"/>
              <a:cs typeface="Arial" pitchFamily="34" charset="0"/>
            </a:endParaRPr>
          </a:p>
        </p:txBody>
      </p:sp>
      <p:sp>
        <p:nvSpPr>
          <p:cNvPr id="116" name="TextBox 78">
            <a:extLst>
              <a:ext uri="{FF2B5EF4-FFF2-40B4-BE49-F238E27FC236}">
                <a16:creationId xmlns:a16="http://schemas.microsoft.com/office/drawing/2014/main" id="{C7C86B2E-5F33-4B1F-AD42-42945B51D088}"/>
              </a:ext>
            </a:extLst>
          </p:cNvPr>
          <p:cNvSpPr txBox="1"/>
          <p:nvPr/>
        </p:nvSpPr>
        <p:spPr>
          <a:xfrm>
            <a:off x="8307557" y="2193588"/>
            <a:ext cx="789222" cy="244685"/>
          </a:xfrm>
          <a:prstGeom prst="rect">
            <a:avLst/>
          </a:prstGeom>
        </p:spPr>
        <p:txBody>
          <a:bodyPr vert="horz" wrap="square" lIns="0" tIns="45720" rIns="91440" bIns="45720" rtlCol="0">
            <a:noAutofit/>
          </a:bodyPr>
          <a:lstStyle/>
          <a:p>
            <a:pPr algn="just">
              <a:spcBef>
                <a:spcPts val="300"/>
              </a:spcBef>
              <a:spcAft>
                <a:spcPts val="300"/>
              </a:spcAft>
              <a:buSzPts val="1000"/>
            </a:pPr>
            <a:r>
              <a:rPr lang="pl-PL" sz="800" dirty="0">
                <a:solidFill>
                  <a:schemeClr val="tx1">
                    <a:lumMod val="75000"/>
                    <a:lumOff val="25000"/>
                  </a:schemeClr>
                </a:solidFill>
                <a:latin typeface="Arial" panose="020B0604020202020204" pitchFamily="34" charset="0"/>
                <a:cs typeface="Arial" panose="020B0604020202020204" pitchFamily="34" charset="0"/>
              </a:rPr>
              <a:t>[</a:t>
            </a:r>
            <a:r>
              <a:rPr lang="pl-PL" sz="800" dirty="0" err="1">
                <a:solidFill>
                  <a:schemeClr val="tx1">
                    <a:lumMod val="75000"/>
                    <a:lumOff val="25000"/>
                  </a:schemeClr>
                </a:solidFill>
                <a:latin typeface="Arial" panose="020B0604020202020204" pitchFamily="34" charset="0"/>
                <a:cs typeface="Arial" panose="020B0604020202020204" pitchFamily="34" charset="0"/>
              </a:rPr>
              <a:t>Location</a:t>
            </a:r>
            <a:r>
              <a:rPr lang="pl-PL" sz="800" dirty="0">
                <a:solidFill>
                  <a:schemeClr val="tx1">
                    <a:lumMod val="75000"/>
                    <a:lumOff val="25000"/>
                  </a:schemeClr>
                </a:solidFill>
                <a:latin typeface="Arial" panose="020B0604020202020204" pitchFamily="34" charset="0"/>
                <a:cs typeface="Arial" panose="020B0604020202020204" pitchFamily="34" charset="0"/>
              </a:rPr>
              <a:t>]</a:t>
            </a:r>
          </a:p>
        </p:txBody>
      </p:sp>
      <p:sp>
        <p:nvSpPr>
          <p:cNvPr id="128" name="Oval 88"/>
          <p:cNvSpPr>
            <a:spLocks noChangeAspect="1"/>
          </p:cNvSpPr>
          <p:nvPr/>
        </p:nvSpPr>
        <p:spPr>
          <a:xfrm>
            <a:off x="8624749" y="1943877"/>
            <a:ext cx="83345" cy="83345"/>
          </a:xfrm>
          <a:prstGeom prst="ellipse">
            <a:avLst/>
          </a:prstGeom>
          <a:solidFill>
            <a:srgbClr val="8CD4C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TextBox 78">
            <a:extLst>
              <a:ext uri="{FF2B5EF4-FFF2-40B4-BE49-F238E27FC236}">
                <a16:creationId xmlns:a16="http://schemas.microsoft.com/office/drawing/2014/main" id="{C7C86B2E-5F33-4B1F-AD42-42945B51D088}"/>
              </a:ext>
            </a:extLst>
          </p:cNvPr>
          <p:cNvSpPr txBox="1"/>
          <p:nvPr/>
        </p:nvSpPr>
        <p:spPr>
          <a:xfrm>
            <a:off x="8102240" y="1755358"/>
            <a:ext cx="1013545" cy="244686"/>
          </a:xfrm>
          <a:prstGeom prst="rect">
            <a:avLst/>
          </a:prstGeom>
        </p:spPr>
        <p:txBody>
          <a:bodyPr vert="horz" wrap="square" lIns="0" tIns="45720" rIns="91440" bIns="45720" rtlCol="0">
            <a:noAutofit/>
          </a:bodyPr>
          <a:lstStyle/>
          <a:p>
            <a:pPr algn="just">
              <a:spcBef>
                <a:spcPts val="300"/>
              </a:spcBef>
              <a:spcAft>
                <a:spcPts val="300"/>
              </a:spcAft>
              <a:buSzPts val="1000"/>
            </a:pPr>
            <a:r>
              <a:rPr lang="pl-PL" sz="800" dirty="0">
                <a:solidFill>
                  <a:schemeClr val="tx1">
                    <a:lumMod val="75000"/>
                    <a:lumOff val="25000"/>
                  </a:schemeClr>
                </a:solidFill>
                <a:latin typeface="Arial" panose="020B0604020202020204" pitchFamily="34" charset="0"/>
                <a:cs typeface="Arial" panose="020B0604020202020204" pitchFamily="34" charset="0"/>
              </a:rPr>
              <a:t>[</a:t>
            </a:r>
            <a:r>
              <a:rPr lang="pl-PL" sz="800" dirty="0" err="1">
                <a:solidFill>
                  <a:schemeClr val="tx1">
                    <a:lumMod val="75000"/>
                    <a:lumOff val="25000"/>
                  </a:schemeClr>
                </a:solidFill>
                <a:latin typeface="Arial" panose="020B0604020202020204" pitchFamily="34" charset="0"/>
                <a:cs typeface="Arial" panose="020B0604020202020204" pitchFamily="34" charset="0"/>
              </a:rPr>
              <a:t>Location</a:t>
            </a:r>
            <a:r>
              <a:rPr lang="pl-PL" sz="800" dirty="0">
                <a:solidFill>
                  <a:schemeClr val="tx1">
                    <a:lumMod val="75000"/>
                    <a:lumOff val="25000"/>
                  </a:schemeClr>
                </a:solidFill>
                <a:latin typeface="Arial" panose="020B0604020202020204" pitchFamily="34" charset="0"/>
                <a:cs typeface="Arial" panose="020B0604020202020204" pitchFamily="34" charset="0"/>
              </a:rPr>
              <a:t>]</a:t>
            </a:r>
          </a:p>
        </p:txBody>
      </p:sp>
      <p:sp>
        <p:nvSpPr>
          <p:cNvPr id="522" name="Oval 88"/>
          <p:cNvSpPr>
            <a:spLocks noChangeAspect="1"/>
          </p:cNvSpPr>
          <p:nvPr/>
        </p:nvSpPr>
        <p:spPr>
          <a:xfrm>
            <a:off x="8726537" y="2110995"/>
            <a:ext cx="83345" cy="83345"/>
          </a:xfrm>
          <a:prstGeom prst="ellipse">
            <a:avLst/>
          </a:prstGeom>
          <a:solidFill>
            <a:srgbClr val="3B9B8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3" name="Rectangle 522">
            <a:extLst>
              <a:ext uri="{FF2B5EF4-FFF2-40B4-BE49-F238E27FC236}">
                <a16:creationId xmlns:a16="http://schemas.microsoft.com/office/drawing/2014/main" id="{ED1D2B9C-C42B-4DA7-9043-A17CD3AAA313}"/>
              </a:ext>
            </a:extLst>
          </p:cNvPr>
          <p:cNvSpPr/>
          <p:nvPr/>
        </p:nvSpPr>
        <p:spPr>
          <a:xfrm>
            <a:off x="7015469" y="3709189"/>
            <a:ext cx="145265" cy="119515"/>
          </a:xfrm>
          <a:prstGeom prst="rect">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25" name="TextBox 524">
            <a:extLst>
              <a:ext uri="{FF2B5EF4-FFF2-40B4-BE49-F238E27FC236}">
                <a16:creationId xmlns:a16="http://schemas.microsoft.com/office/drawing/2014/main" id="{180F5A2A-3BBB-4AE4-9F28-836D586977A5}"/>
              </a:ext>
            </a:extLst>
          </p:cNvPr>
          <p:cNvSpPr txBox="1"/>
          <p:nvPr/>
        </p:nvSpPr>
        <p:spPr>
          <a:xfrm>
            <a:off x="7173723" y="3629380"/>
            <a:ext cx="1301130" cy="298993"/>
          </a:xfrm>
          <a:prstGeom prst="rect">
            <a:avLst/>
          </a:prstGeom>
          <a:noFill/>
        </p:spPr>
        <p:txBody>
          <a:bodyPr wrap="square" rtlCol="0">
            <a:spAutoFit/>
          </a:bodyPr>
          <a:lstStyle/>
          <a:p>
            <a:pPr>
              <a:lnSpc>
                <a:spcPts val="800"/>
              </a:lnSpc>
            </a:pPr>
            <a:r>
              <a:rPr lang="en-US" sz="800" dirty="0"/>
              <a:t>Geographical coverage [of the Company]</a:t>
            </a:r>
          </a:p>
        </p:txBody>
      </p:sp>
      <p:sp>
        <p:nvSpPr>
          <p:cNvPr id="268" name="TextBox 267">
            <a:extLst>
              <a:ext uri="{FF2B5EF4-FFF2-40B4-BE49-F238E27FC236}">
                <a16:creationId xmlns:a16="http://schemas.microsoft.com/office/drawing/2014/main" id="{9CCBF14B-5E48-4B65-BD63-9A8100A744F1}"/>
              </a:ext>
            </a:extLst>
          </p:cNvPr>
          <p:cNvSpPr txBox="1"/>
          <p:nvPr/>
        </p:nvSpPr>
        <p:spPr>
          <a:xfrm>
            <a:off x="10132912" y="3637005"/>
            <a:ext cx="1024546" cy="297517"/>
          </a:xfrm>
          <a:prstGeom prst="rect">
            <a:avLst/>
          </a:prstGeom>
          <a:noFill/>
        </p:spPr>
        <p:txBody>
          <a:bodyPr wrap="square" rtlCol="0">
            <a:spAutoFit/>
          </a:bodyPr>
          <a:lstStyle/>
          <a:p>
            <a:pPr>
              <a:lnSpc>
                <a:spcPts val="800"/>
              </a:lnSpc>
            </a:pPr>
            <a:r>
              <a:rPr lang="pl-PL" sz="800" dirty="0" err="1"/>
              <a:t>Headquarters</a:t>
            </a:r>
            <a:r>
              <a:rPr lang="pl-PL" sz="800" dirty="0"/>
              <a:t> and </a:t>
            </a:r>
            <a:r>
              <a:rPr lang="pl-PL" sz="800" dirty="0" err="1"/>
              <a:t>production</a:t>
            </a:r>
            <a:r>
              <a:rPr lang="pl-PL" sz="800" dirty="0"/>
              <a:t> plant</a:t>
            </a:r>
          </a:p>
        </p:txBody>
      </p:sp>
      <p:sp>
        <p:nvSpPr>
          <p:cNvPr id="269" name="Oval 88">
            <a:extLst>
              <a:ext uri="{FF2B5EF4-FFF2-40B4-BE49-F238E27FC236}">
                <a16:creationId xmlns:a16="http://schemas.microsoft.com/office/drawing/2014/main" id="{FD99BC8F-0664-4BFF-BF60-AEA5048CAEB0}"/>
              </a:ext>
            </a:extLst>
          </p:cNvPr>
          <p:cNvSpPr>
            <a:spLocks noChangeAspect="1"/>
          </p:cNvSpPr>
          <p:nvPr/>
        </p:nvSpPr>
        <p:spPr>
          <a:xfrm>
            <a:off x="10009618" y="3715426"/>
            <a:ext cx="122430" cy="122430"/>
          </a:xfrm>
          <a:prstGeom prst="ellipse">
            <a:avLst/>
          </a:prstGeom>
          <a:solidFill>
            <a:srgbClr val="3B9B8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Oval 88">
            <a:extLst>
              <a:ext uri="{FF2B5EF4-FFF2-40B4-BE49-F238E27FC236}">
                <a16:creationId xmlns:a16="http://schemas.microsoft.com/office/drawing/2014/main" id="{5460A654-01D7-48F8-ABF4-E6D8728E27C2}"/>
              </a:ext>
            </a:extLst>
          </p:cNvPr>
          <p:cNvSpPr>
            <a:spLocks noChangeAspect="1"/>
          </p:cNvSpPr>
          <p:nvPr/>
        </p:nvSpPr>
        <p:spPr>
          <a:xfrm>
            <a:off x="8718972" y="3702871"/>
            <a:ext cx="122430" cy="122430"/>
          </a:xfrm>
          <a:prstGeom prst="ellipse">
            <a:avLst/>
          </a:prstGeom>
          <a:solidFill>
            <a:srgbClr val="8CD4C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TextBox 270">
            <a:extLst>
              <a:ext uri="{FF2B5EF4-FFF2-40B4-BE49-F238E27FC236}">
                <a16:creationId xmlns:a16="http://schemas.microsoft.com/office/drawing/2014/main" id="{176D6F47-56A6-4941-88CD-45E2AD5B998A}"/>
              </a:ext>
            </a:extLst>
          </p:cNvPr>
          <p:cNvSpPr txBox="1"/>
          <p:nvPr/>
        </p:nvSpPr>
        <p:spPr>
          <a:xfrm>
            <a:off x="8810437" y="3629938"/>
            <a:ext cx="838842" cy="298993"/>
          </a:xfrm>
          <a:prstGeom prst="rect">
            <a:avLst/>
          </a:prstGeom>
          <a:noFill/>
        </p:spPr>
        <p:txBody>
          <a:bodyPr wrap="square" rtlCol="0">
            <a:spAutoFit/>
          </a:bodyPr>
          <a:lstStyle/>
          <a:p>
            <a:pPr>
              <a:lnSpc>
                <a:spcPts val="800"/>
              </a:lnSpc>
            </a:pPr>
            <a:r>
              <a:rPr lang="pl-PL" sz="800" dirty="0" err="1"/>
              <a:t>Production</a:t>
            </a:r>
            <a:r>
              <a:rPr lang="pl-PL" sz="800" dirty="0"/>
              <a:t> plant</a:t>
            </a:r>
          </a:p>
        </p:txBody>
      </p:sp>
      <p:sp>
        <p:nvSpPr>
          <p:cNvPr id="272" name="Prostokąt zaokrąglony 148">
            <a:extLst>
              <a:ext uri="{FF2B5EF4-FFF2-40B4-BE49-F238E27FC236}">
                <a16:creationId xmlns:a16="http://schemas.microsoft.com/office/drawing/2014/main" id="{598BEE17-38D1-4331-8343-CB4EDB53C991}"/>
              </a:ext>
            </a:extLst>
          </p:cNvPr>
          <p:cNvSpPr/>
          <p:nvPr/>
        </p:nvSpPr>
        <p:spPr>
          <a:xfrm>
            <a:off x="7019169" y="5834268"/>
            <a:ext cx="570296" cy="312854"/>
          </a:xfrm>
          <a:prstGeom prst="roundRect">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rmAutofit/>
          </a:bodyPr>
          <a:lstStyle/>
          <a:p>
            <a:pPr algn="ctr"/>
            <a:r>
              <a:rPr lang="pl-PL" sz="1000" b="1" dirty="0">
                <a:solidFill>
                  <a:schemeClr val="bg1"/>
                </a:solidFill>
              </a:rPr>
              <a:t>~ [x]</a:t>
            </a:r>
            <a:endParaRPr lang="en-GB" sz="1000" b="1" dirty="0">
              <a:solidFill>
                <a:schemeClr val="bg1"/>
              </a:solidFill>
            </a:endParaRPr>
          </a:p>
        </p:txBody>
      </p:sp>
      <p:sp>
        <p:nvSpPr>
          <p:cNvPr id="273" name="Prostokąt zaokrąglony 148">
            <a:extLst>
              <a:ext uri="{FF2B5EF4-FFF2-40B4-BE49-F238E27FC236}">
                <a16:creationId xmlns:a16="http://schemas.microsoft.com/office/drawing/2014/main" id="{7C9EC42C-B6C0-46A3-9EAE-6E8B87B0324C}"/>
              </a:ext>
            </a:extLst>
          </p:cNvPr>
          <p:cNvSpPr/>
          <p:nvPr/>
        </p:nvSpPr>
        <p:spPr>
          <a:xfrm>
            <a:off x="9484197" y="5834268"/>
            <a:ext cx="570296" cy="312854"/>
          </a:xfrm>
          <a:prstGeom prst="roundRect">
            <a:avLst/>
          </a:prstGeom>
          <a:solidFill>
            <a:srgbClr val="7CCEBC"/>
          </a:solidFill>
          <a:ln>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rmAutofit/>
          </a:bodyPr>
          <a:lstStyle/>
          <a:p>
            <a:pPr algn="ctr"/>
            <a:r>
              <a:rPr lang="pl-PL" sz="1000" b="1" dirty="0">
                <a:solidFill>
                  <a:schemeClr val="bg1"/>
                </a:solidFill>
              </a:rPr>
              <a:t>+ [x]%</a:t>
            </a:r>
            <a:endParaRPr lang="en-GB" sz="1000" b="1" dirty="0">
              <a:solidFill>
                <a:schemeClr val="bg1"/>
              </a:solidFill>
            </a:endParaRPr>
          </a:p>
        </p:txBody>
      </p:sp>
      <p:sp>
        <p:nvSpPr>
          <p:cNvPr id="274" name="Prostokąt zaokrąglony 143">
            <a:extLst>
              <a:ext uri="{FF2B5EF4-FFF2-40B4-BE49-F238E27FC236}">
                <a16:creationId xmlns:a16="http://schemas.microsoft.com/office/drawing/2014/main" id="{86177BD6-EE94-416A-AE88-ADE32BE0C711}"/>
              </a:ext>
            </a:extLst>
          </p:cNvPr>
          <p:cNvSpPr/>
          <p:nvPr/>
        </p:nvSpPr>
        <p:spPr>
          <a:xfrm>
            <a:off x="7661157" y="5831335"/>
            <a:ext cx="1195677" cy="312854"/>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err="1">
                <a:solidFill>
                  <a:schemeClr val="tx1"/>
                </a:solidFill>
              </a:rPr>
              <a:t>Number</a:t>
            </a:r>
            <a:r>
              <a:rPr lang="pl-PL" sz="900" dirty="0">
                <a:solidFill>
                  <a:schemeClr val="tx1"/>
                </a:solidFill>
              </a:rPr>
              <a:t> of products </a:t>
            </a:r>
            <a:r>
              <a:rPr lang="pl-PL" sz="900" dirty="0" err="1">
                <a:solidFill>
                  <a:schemeClr val="tx1"/>
                </a:solidFill>
              </a:rPr>
              <a:t>developed</a:t>
            </a:r>
            <a:endParaRPr lang="pl-PL" sz="900" dirty="0">
              <a:solidFill>
                <a:schemeClr val="tx1"/>
              </a:solidFill>
            </a:endParaRPr>
          </a:p>
        </p:txBody>
      </p:sp>
      <p:sp>
        <p:nvSpPr>
          <p:cNvPr id="275" name="Prostokąt zaokrąglony 143">
            <a:extLst>
              <a:ext uri="{FF2B5EF4-FFF2-40B4-BE49-F238E27FC236}">
                <a16:creationId xmlns:a16="http://schemas.microsoft.com/office/drawing/2014/main" id="{6383826A-55FD-464C-9034-1240DDDAA0E1}"/>
              </a:ext>
            </a:extLst>
          </p:cNvPr>
          <p:cNvSpPr/>
          <p:nvPr/>
        </p:nvSpPr>
        <p:spPr>
          <a:xfrm>
            <a:off x="10127945" y="5834268"/>
            <a:ext cx="1195677" cy="312854"/>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err="1">
                <a:solidFill>
                  <a:schemeClr val="tx1"/>
                </a:solidFill>
              </a:rPr>
              <a:t>Employment</a:t>
            </a:r>
            <a:r>
              <a:rPr lang="pl-PL" sz="900" dirty="0">
                <a:solidFill>
                  <a:schemeClr val="tx1"/>
                </a:solidFill>
              </a:rPr>
              <a:t> </a:t>
            </a:r>
            <a:r>
              <a:rPr lang="pl-PL" sz="900" dirty="0" err="1">
                <a:solidFill>
                  <a:schemeClr val="tx1"/>
                </a:solidFill>
              </a:rPr>
              <a:t>growth</a:t>
            </a:r>
            <a:r>
              <a:rPr lang="pl-PL" sz="900" dirty="0">
                <a:solidFill>
                  <a:schemeClr val="tx1"/>
                </a:solidFill>
              </a:rPr>
              <a:t> (2018/19)</a:t>
            </a:r>
          </a:p>
        </p:txBody>
      </p:sp>
      <p:pic>
        <p:nvPicPr>
          <p:cNvPr id="5" name="Picture 4">
            <a:extLst>
              <a:ext uri="{FF2B5EF4-FFF2-40B4-BE49-F238E27FC236}">
                <a16:creationId xmlns:a16="http://schemas.microsoft.com/office/drawing/2014/main" id="{9ED0DDF6-DD10-468F-82B6-FDF43C8219F4}"/>
              </a:ext>
            </a:extLst>
          </p:cNvPr>
          <p:cNvPicPr>
            <a:picLocks noChangeAspect="1"/>
          </p:cNvPicPr>
          <p:nvPr/>
        </p:nvPicPr>
        <p:blipFill>
          <a:blip r:embed="rId10"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9138392" y="5337221"/>
            <a:ext cx="265597" cy="265597"/>
          </a:xfrm>
          <a:prstGeom prst="rect">
            <a:avLst/>
          </a:prstGeom>
        </p:spPr>
      </p:pic>
      <p:pic>
        <p:nvPicPr>
          <p:cNvPr id="280" name="Picture 279">
            <a:extLst>
              <a:ext uri="{FF2B5EF4-FFF2-40B4-BE49-F238E27FC236}">
                <a16:creationId xmlns:a16="http://schemas.microsoft.com/office/drawing/2014/main" id="{23EC4598-28EF-4311-B2D1-1CD3106D1EB9}"/>
              </a:ext>
            </a:extLst>
          </p:cNvPr>
          <p:cNvPicPr>
            <a:picLocks noChangeAspect="1"/>
          </p:cNvPicPr>
          <p:nvPr/>
        </p:nvPicPr>
        <p:blipFill>
          <a:blip r:embed="rId11"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640767" y="5890905"/>
            <a:ext cx="247710" cy="247710"/>
          </a:xfrm>
          <a:prstGeom prst="rect">
            <a:avLst/>
          </a:prstGeom>
        </p:spPr>
      </p:pic>
      <p:sp>
        <p:nvSpPr>
          <p:cNvPr id="110" name="TextBox 78">
            <a:extLst>
              <a:ext uri="{FF2B5EF4-FFF2-40B4-BE49-F238E27FC236}">
                <a16:creationId xmlns:a16="http://schemas.microsoft.com/office/drawing/2014/main" id="{C7C86B2E-5F33-4B1F-AD42-42945B51D088}"/>
              </a:ext>
            </a:extLst>
          </p:cNvPr>
          <p:cNvSpPr txBox="1"/>
          <p:nvPr/>
        </p:nvSpPr>
        <p:spPr>
          <a:xfrm>
            <a:off x="6272784" y="3822427"/>
            <a:ext cx="2837817" cy="237744"/>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bg1">
                    <a:lumMod val="65000"/>
                  </a:schemeClr>
                </a:solidFill>
                <a:latin typeface="Arial" panose="020B0604020202020204" pitchFamily="34" charset="0"/>
                <a:cs typeface="Arial" panose="020B0604020202020204" pitchFamily="34" charset="0"/>
              </a:rPr>
              <a:t>KPI’s</a:t>
            </a:r>
            <a:endParaRPr lang="en-US" sz="1000" b="1" dirty="0">
              <a:solidFill>
                <a:schemeClr val="bg1">
                  <a:lumMod val="65000"/>
                </a:schemeClr>
              </a:solidFill>
              <a:latin typeface="Arial" panose="020B0604020202020204" pitchFamily="34" charset="0"/>
              <a:cs typeface="Arial" panose="020B0604020202020204" pitchFamily="34" charset="0"/>
            </a:endParaRPr>
          </a:p>
        </p:txBody>
      </p:sp>
      <p:sp>
        <p:nvSpPr>
          <p:cNvPr id="123" name="Content Placeholder 23"/>
          <p:cNvSpPr txBox="1">
            <a:spLocks/>
          </p:cNvSpPr>
          <p:nvPr/>
        </p:nvSpPr>
        <p:spPr>
          <a:xfrm>
            <a:off x="475758" y="4117241"/>
            <a:ext cx="5401579" cy="213116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spcAft>
                <a:spcPts val="300"/>
              </a:spcAft>
              <a:buFont typeface="Wingdings" panose="05000000000000000000" pitchFamily="2" charset="2"/>
              <a:buChar char="ü"/>
            </a:pPr>
            <a:r>
              <a:rPr lang="en-US" sz="900" dirty="0"/>
              <a:t>Manufacturer of high quality product A, B, C etc.</a:t>
            </a:r>
          </a:p>
          <a:p>
            <a:pPr>
              <a:spcBef>
                <a:spcPts val="0"/>
              </a:spcBef>
              <a:spcAft>
                <a:spcPts val="300"/>
              </a:spcAft>
              <a:buFont typeface="Wingdings" panose="05000000000000000000" pitchFamily="2" charset="2"/>
              <a:buChar char="ü"/>
            </a:pPr>
            <a:r>
              <a:rPr lang="en-US" sz="900" dirty="0"/>
              <a:t>One of the widest product offers on the market; production [...]</a:t>
            </a:r>
          </a:p>
          <a:p>
            <a:pPr>
              <a:spcBef>
                <a:spcPts val="0"/>
              </a:spcBef>
              <a:spcAft>
                <a:spcPts val="300"/>
              </a:spcAft>
              <a:buFont typeface="Wingdings" panose="05000000000000000000" pitchFamily="2" charset="2"/>
              <a:buChar char="ü"/>
            </a:pPr>
            <a:r>
              <a:rPr lang="en-US" sz="900" dirty="0"/>
              <a:t>Order execution on average [</a:t>
            </a:r>
            <a:r>
              <a:rPr lang="en-US" sz="900" dirty="0" err="1"/>
              <a:t>xx,xx</a:t>
            </a:r>
            <a:r>
              <a:rPr lang="en-US" sz="900" dirty="0"/>
              <a:t>]% faster than market competition</a:t>
            </a:r>
          </a:p>
          <a:p>
            <a:pPr>
              <a:spcBef>
                <a:spcPts val="0"/>
              </a:spcBef>
              <a:spcAft>
                <a:spcPts val="300"/>
              </a:spcAft>
              <a:buFont typeface="Wingdings" panose="05000000000000000000" pitchFamily="2" charset="2"/>
              <a:buChar char="ü"/>
            </a:pPr>
            <a:r>
              <a:rPr lang="en-US" sz="900" dirty="0"/>
              <a:t>Planned tripling of revenues and </a:t>
            </a:r>
            <a:r>
              <a:rPr lang="pl-PL" sz="900" dirty="0" err="1"/>
              <a:t>quadruple</a:t>
            </a:r>
            <a:r>
              <a:rPr lang="en-US" sz="900" dirty="0"/>
              <a:t> increase in EBITDA over [x] years</a:t>
            </a:r>
          </a:p>
          <a:p>
            <a:pPr>
              <a:spcBef>
                <a:spcPts val="0"/>
              </a:spcBef>
              <a:spcAft>
                <a:spcPts val="300"/>
              </a:spcAft>
              <a:buFont typeface="Wingdings" panose="05000000000000000000" pitchFamily="2" charset="2"/>
              <a:buChar char="ü"/>
            </a:pPr>
            <a:r>
              <a:rPr lang="en-US" sz="900" dirty="0"/>
              <a:t>Absorbent market: estimated increase in the value of the market [...] in Poland between 2018 and 2024P from [</a:t>
            </a:r>
            <a:r>
              <a:rPr lang="en-US" sz="900" dirty="0" err="1"/>
              <a:t>x,xx</a:t>
            </a:r>
            <a:r>
              <a:rPr lang="en-US" sz="900" dirty="0"/>
              <a:t>] billion PLN to [</a:t>
            </a:r>
            <a:r>
              <a:rPr lang="en-US" sz="900" dirty="0" err="1"/>
              <a:t>x,xx</a:t>
            </a:r>
            <a:r>
              <a:rPr lang="en-US" sz="900" dirty="0"/>
              <a:t>] billion PLN (CAGR </a:t>
            </a:r>
            <a:r>
              <a:rPr lang="en-US" sz="900" dirty="0" err="1"/>
              <a:t>x,xx</a:t>
            </a:r>
            <a:r>
              <a:rPr lang="en-US" sz="900" dirty="0"/>
              <a:t>%) and increase in the value of the market [...] in Poland between 2018 and 2024P from [</a:t>
            </a:r>
            <a:r>
              <a:rPr lang="en-US" sz="900" dirty="0" err="1"/>
              <a:t>x,xx</a:t>
            </a:r>
            <a:r>
              <a:rPr lang="en-US" sz="900" dirty="0"/>
              <a:t>] billion PLN to [</a:t>
            </a:r>
            <a:r>
              <a:rPr lang="en-US" sz="900" dirty="0" err="1"/>
              <a:t>x,xx</a:t>
            </a:r>
            <a:r>
              <a:rPr lang="en-US" sz="900" dirty="0"/>
              <a:t>] billion PLN (CAGR [</a:t>
            </a:r>
            <a:r>
              <a:rPr lang="en-US" sz="900" dirty="0" err="1"/>
              <a:t>x,xx</a:t>
            </a:r>
            <a:r>
              <a:rPr lang="en-US" sz="900" dirty="0"/>
              <a:t>]%)</a:t>
            </a:r>
          </a:p>
          <a:p>
            <a:pPr>
              <a:spcBef>
                <a:spcPts val="0"/>
              </a:spcBef>
              <a:spcAft>
                <a:spcPts val="300"/>
              </a:spcAft>
              <a:buFont typeface="Wingdings" panose="05000000000000000000" pitchFamily="2" charset="2"/>
              <a:buChar char="ü"/>
            </a:pPr>
            <a:r>
              <a:rPr lang="en-US" sz="900" dirty="0"/>
              <a:t>High specialization and flexibility of production based on own machinery and specialized staff</a:t>
            </a:r>
          </a:p>
          <a:p>
            <a:pPr>
              <a:spcBef>
                <a:spcPts val="0"/>
              </a:spcBef>
              <a:spcAft>
                <a:spcPts val="300"/>
              </a:spcAft>
              <a:buFont typeface="Wingdings" panose="05000000000000000000" pitchFamily="2" charset="2"/>
              <a:buChar char="ü"/>
            </a:pPr>
            <a:r>
              <a:rPr lang="en-US" sz="900" dirty="0"/>
              <a:t>Unique business model based on [...]</a:t>
            </a:r>
          </a:p>
          <a:p>
            <a:pPr>
              <a:spcBef>
                <a:spcPts val="0"/>
              </a:spcBef>
              <a:spcAft>
                <a:spcPts val="300"/>
              </a:spcAft>
              <a:buFont typeface="Wingdings" panose="05000000000000000000" pitchFamily="2" charset="2"/>
              <a:buChar char="ü"/>
            </a:pPr>
            <a:r>
              <a:rPr lang="en-US" sz="900" dirty="0"/>
              <a:t>Development strategy assuming [...]</a:t>
            </a:r>
          </a:p>
          <a:p>
            <a:pPr>
              <a:spcAft>
                <a:spcPts val="500"/>
              </a:spcAft>
              <a:buFont typeface="Wingdings" panose="05000000000000000000" pitchFamily="2" charset="2"/>
              <a:buChar char="ü"/>
            </a:pPr>
            <a:endParaRPr lang="en-US" sz="1000" dirty="0">
              <a:solidFill>
                <a:schemeClr val="tx2">
                  <a:lumMod val="50000"/>
                </a:schemeClr>
              </a:solidFill>
            </a:endParaRPr>
          </a:p>
        </p:txBody>
      </p:sp>
      <p:sp>
        <p:nvSpPr>
          <p:cNvPr id="314" name="Text Placeholder 4">
            <a:extLst>
              <a:ext uri="{FF2B5EF4-FFF2-40B4-BE49-F238E27FC236}">
                <a16:creationId xmlns:a16="http://schemas.microsoft.com/office/drawing/2014/main" id="{585BD51B-CB42-47E7-B34D-00FC55DFFD2D}"/>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4" name="Text Placeholder 8">
            <a:extLst>
              <a:ext uri="{FF2B5EF4-FFF2-40B4-BE49-F238E27FC236}">
                <a16:creationId xmlns:a16="http://schemas.microsoft.com/office/drawing/2014/main" id="{71B51109-0F1F-4AB5-BE02-F594EF58090A}"/>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INTRODUCTION</a:t>
            </a:r>
          </a:p>
        </p:txBody>
      </p:sp>
    </p:spTree>
    <p:extLst>
      <p:ext uri="{BB962C8B-B14F-4D97-AF65-F5344CB8AC3E}">
        <p14:creationId xmlns:p14="http://schemas.microsoft.com/office/powerpoint/2010/main" val="360610647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a:extLst>
              <a:ext uri="{FF2B5EF4-FFF2-40B4-BE49-F238E27FC236}">
                <a16:creationId xmlns:a16="http://schemas.microsoft.com/office/drawing/2014/main" id="{AE9F76EA-39CA-480C-8F22-4B9C6FE465FF}"/>
              </a:ext>
            </a:extLst>
          </p:cNvPr>
          <p:cNvGraphicFramePr/>
          <p:nvPr>
            <p:extLst>
              <p:ext uri="{D42A27DB-BD31-4B8C-83A1-F6EECF244321}">
                <p14:modId xmlns:p14="http://schemas.microsoft.com/office/powerpoint/2010/main" val="3246524034"/>
              </p:ext>
            </p:extLst>
          </p:nvPr>
        </p:nvGraphicFramePr>
        <p:xfrm>
          <a:off x="8728756" y="4148636"/>
          <a:ext cx="3896574" cy="2056506"/>
        </p:xfrm>
        <a:graphic>
          <a:graphicData uri="http://schemas.openxmlformats.org/drawingml/2006/chart">
            <c:chart xmlns:c="http://schemas.openxmlformats.org/drawingml/2006/chart" xmlns:r="http://schemas.openxmlformats.org/officeDocument/2006/relationships" r:id="rId3"/>
          </a:graphicData>
        </a:graphic>
      </p:graphicFrame>
      <p:sp>
        <p:nvSpPr>
          <p:cNvPr id="225" name="Rectangle: Rounded Corners 224">
            <a:extLst>
              <a:ext uri="{FF2B5EF4-FFF2-40B4-BE49-F238E27FC236}">
                <a16:creationId xmlns:a16="http://schemas.microsoft.com/office/drawing/2014/main" id="{9301E6CE-9CA5-46B2-BB18-1012F648674F}"/>
              </a:ext>
            </a:extLst>
          </p:cNvPr>
          <p:cNvSpPr/>
          <p:nvPr/>
        </p:nvSpPr>
        <p:spPr>
          <a:xfrm>
            <a:off x="4400965" y="1761898"/>
            <a:ext cx="7233405" cy="2160539"/>
          </a:xfrm>
          <a:prstGeom prst="roundRect">
            <a:avLst>
              <a:gd name="adj" fmla="val 3629"/>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TextBox 9">
            <a:extLst>
              <a:ext uri="{FF2B5EF4-FFF2-40B4-BE49-F238E27FC236}">
                <a16:creationId xmlns:a16="http://schemas.microsoft.com/office/drawing/2014/main" id="{0EF2BAE2-BB9E-4D42-BC74-036441C71480}"/>
              </a:ext>
            </a:extLst>
          </p:cNvPr>
          <p:cNvSpPr txBox="1"/>
          <p:nvPr/>
        </p:nvSpPr>
        <p:spPr>
          <a:xfrm>
            <a:off x="368921" y="619200"/>
            <a:ext cx="11449350"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Increasing interest in </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 products </a:t>
            </a:r>
            <a:r>
              <a:rPr lang="pl-PL" sz="1800" dirty="0" err="1">
                <a:solidFill>
                  <a:srgbClr val="1C0F33"/>
                </a:solidFill>
                <a:latin typeface="Calibri Light" panose="020F0302020204030204" pitchFamily="34" charset="0"/>
                <a:ea typeface="Cambria" panose="02040503050406030204" pitchFamily="18" charset="0"/>
                <a:cs typeface="Calibri Light" panose="020F0302020204030204" pitchFamily="34" charset="0"/>
              </a:rPr>
              <a:t>has</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 </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create</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d</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 an attractive high growth market with high growth outlook (</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+xx</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a:t>
            </a:r>
          </a:p>
          <a:p>
            <a:endPar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endParaRPr>
          </a:p>
        </p:txBody>
      </p:sp>
      <p:sp>
        <p:nvSpPr>
          <p:cNvPr id="16" name="Rectangle: Rounded Corners 15">
            <a:extLst>
              <a:ext uri="{FF2B5EF4-FFF2-40B4-BE49-F238E27FC236}">
                <a16:creationId xmlns:a16="http://schemas.microsoft.com/office/drawing/2014/main" id="{A527823E-9E5D-4301-BE8B-1F6EA41E2D1B}"/>
              </a:ext>
            </a:extLst>
          </p:cNvPr>
          <p:cNvSpPr/>
          <p:nvPr/>
        </p:nvSpPr>
        <p:spPr>
          <a:xfrm>
            <a:off x="4768725" y="1662159"/>
            <a:ext cx="1141542" cy="195890"/>
          </a:xfrm>
          <a:prstGeom prst="roundRect">
            <a:avLst>
              <a:gd name="adj" fmla="val 24934"/>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t>Market growth</a:t>
            </a:r>
          </a:p>
        </p:txBody>
      </p:sp>
      <p:sp>
        <p:nvSpPr>
          <p:cNvPr id="17" name="Rectangle: Rounded Corners 16">
            <a:extLst>
              <a:ext uri="{FF2B5EF4-FFF2-40B4-BE49-F238E27FC236}">
                <a16:creationId xmlns:a16="http://schemas.microsoft.com/office/drawing/2014/main" id="{3ED4CBEB-1F07-43B1-95C1-243FB74513E9}"/>
              </a:ext>
            </a:extLst>
          </p:cNvPr>
          <p:cNvSpPr/>
          <p:nvPr/>
        </p:nvSpPr>
        <p:spPr>
          <a:xfrm>
            <a:off x="7041840" y="1656063"/>
            <a:ext cx="1141542" cy="195890"/>
          </a:xfrm>
          <a:prstGeom prst="roundRect">
            <a:avLst>
              <a:gd name="adj" fmla="val 24934"/>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a:t>Growth factors</a:t>
            </a:r>
          </a:p>
        </p:txBody>
      </p:sp>
      <p:sp>
        <p:nvSpPr>
          <p:cNvPr id="18" name="Rectangle: Rounded Corners 17">
            <a:extLst>
              <a:ext uri="{FF2B5EF4-FFF2-40B4-BE49-F238E27FC236}">
                <a16:creationId xmlns:a16="http://schemas.microsoft.com/office/drawing/2014/main" id="{07BEB82C-50A6-4663-891D-BE4EFA49BFB6}"/>
              </a:ext>
            </a:extLst>
          </p:cNvPr>
          <p:cNvSpPr/>
          <p:nvPr/>
        </p:nvSpPr>
        <p:spPr>
          <a:xfrm>
            <a:off x="9314956" y="1656063"/>
            <a:ext cx="1141542" cy="195890"/>
          </a:xfrm>
          <a:prstGeom prst="roundRect">
            <a:avLst>
              <a:gd name="adj" fmla="val 24934"/>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a:t>Trends</a:t>
            </a:r>
          </a:p>
        </p:txBody>
      </p:sp>
      <p:sp>
        <p:nvSpPr>
          <p:cNvPr id="210" name="TextBox 78">
            <a:extLst>
              <a:ext uri="{FF2B5EF4-FFF2-40B4-BE49-F238E27FC236}">
                <a16:creationId xmlns:a16="http://schemas.microsoft.com/office/drawing/2014/main" id="{DB514410-AF1A-4C93-A3B7-A56D13711A1C}"/>
              </a:ext>
            </a:extLst>
          </p:cNvPr>
          <p:cNvSpPr txBox="1"/>
          <p:nvPr/>
        </p:nvSpPr>
        <p:spPr>
          <a:xfrm>
            <a:off x="347840" y="1248767"/>
            <a:ext cx="5016691" cy="236530"/>
          </a:xfrm>
          <a:prstGeom prst="rect">
            <a:avLst/>
          </a:prstGeom>
        </p:spPr>
        <p:txBody>
          <a:bodyPr vert="horz" wrap="square" lIns="0" tIns="45720" rIns="91440" bIns="45720" rtlCol="0">
            <a:noAutofit/>
          </a:bodyPr>
          <a:lstStyle/>
          <a:p>
            <a:pPr marL="0" marR="0" lvl="0" indent="0" algn="just" defTabSz="914400" rtl="0" eaLnBrk="1" fontAlgn="auto" latinLnBrk="0" hangingPunct="1">
              <a:lnSpc>
                <a:spcPct val="100000"/>
              </a:lnSpc>
              <a:spcBef>
                <a:spcPts val="300"/>
              </a:spcBef>
              <a:spcAft>
                <a:spcPts val="300"/>
              </a:spcAft>
              <a:buClrTx/>
              <a:buSzPts val="1000"/>
              <a:buFontTx/>
              <a:buNone/>
              <a:tabLst/>
              <a:defRPr/>
            </a:pPr>
            <a:r>
              <a:rPr kumimoji="0" lang="en-US" sz="1000" b="1" i="0" u="none" strike="noStrike" kern="1200" cap="none" spc="0" normalizeH="0" baseline="0" dirty="0">
                <a:ln>
                  <a:noFill/>
                </a:ln>
                <a:solidFill>
                  <a:prstClr val="white">
                    <a:lumMod val="65000"/>
                  </a:prstClr>
                </a:solidFill>
                <a:effectLst/>
                <a:uLnTx/>
                <a:uFillTx/>
                <a:latin typeface="Arial" panose="020B0604020202020204" pitchFamily="34" charset="0"/>
                <a:cs typeface="Arial" panose="020B0604020202020204" pitchFamily="34" charset="0"/>
              </a:rPr>
              <a:t>  Key information about </a:t>
            </a:r>
            <a:r>
              <a:rPr kumimoji="0" lang="pl-PL" sz="1000" b="1" i="0" u="none" strike="noStrike" kern="1200" cap="none" spc="0" normalizeH="0" baseline="0" dirty="0">
                <a:ln>
                  <a:noFill/>
                </a:ln>
                <a:solidFill>
                  <a:prstClr val="white">
                    <a:lumMod val="65000"/>
                  </a:prstClr>
                </a:solidFill>
                <a:effectLst/>
                <a:uLnTx/>
                <a:uFillTx/>
                <a:latin typeface="Arial" panose="020B0604020202020204" pitchFamily="34" charset="0"/>
                <a:cs typeface="Arial" panose="020B0604020202020204" pitchFamily="34" charset="0"/>
              </a:rPr>
              <a:t>[…] </a:t>
            </a:r>
            <a:r>
              <a:rPr kumimoji="0" lang="en-US" sz="1000" b="1" i="0" u="none" strike="noStrike" kern="1200" cap="none" spc="0" normalizeH="0" baseline="0" dirty="0">
                <a:ln>
                  <a:noFill/>
                </a:ln>
                <a:solidFill>
                  <a:prstClr val="white">
                    <a:lumMod val="65000"/>
                  </a:prstClr>
                </a:solidFill>
                <a:effectLst/>
                <a:uLnTx/>
                <a:uFillTx/>
                <a:latin typeface="Arial" panose="020B0604020202020204" pitchFamily="34" charset="0"/>
                <a:cs typeface="Arial" panose="020B0604020202020204" pitchFamily="34" charset="0"/>
              </a:rPr>
              <a:t>market potential</a:t>
            </a:r>
          </a:p>
        </p:txBody>
      </p:sp>
      <p:sp>
        <p:nvSpPr>
          <p:cNvPr id="75" name="TextBox 74">
            <a:extLst>
              <a:ext uri="{FF2B5EF4-FFF2-40B4-BE49-F238E27FC236}">
                <a16:creationId xmlns:a16="http://schemas.microsoft.com/office/drawing/2014/main" id="{FAAC5768-0931-43C9-A802-2DA225AA7FE1}"/>
              </a:ext>
            </a:extLst>
          </p:cNvPr>
          <p:cNvSpPr txBox="1"/>
          <p:nvPr/>
        </p:nvSpPr>
        <p:spPr>
          <a:xfrm>
            <a:off x="743135" y="3153286"/>
            <a:ext cx="430545" cy="215444"/>
          </a:xfrm>
          <a:prstGeom prst="rect">
            <a:avLst/>
          </a:prstGeom>
          <a:noFill/>
        </p:spPr>
        <p:txBody>
          <a:bodyPr wrap="square" rtlCol="0">
            <a:spAutoFit/>
          </a:bodyPr>
          <a:lstStyle/>
          <a:p>
            <a:r>
              <a:rPr lang="en-US" sz="800">
                <a:solidFill>
                  <a:schemeClr val="bg1"/>
                </a:solidFill>
              </a:rPr>
              <a:t>57%</a:t>
            </a:r>
          </a:p>
        </p:txBody>
      </p:sp>
      <p:sp>
        <p:nvSpPr>
          <p:cNvPr id="114" name="TextBox 113">
            <a:extLst>
              <a:ext uri="{FF2B5EF4-FFF2-40B4-BE49-F238E27FC236}">
                <a16:creationId xmlns:a16="http://schemas.microsoft.com/office/drawing/2014/main" id="{4FB72C5E-7528-418E-8513-3C259D516D27}"/>
              </a:ext>
            </a:extLst>
          </p:cNvPr>
          <p:cNvSpPr txBox="1"/>
          <p:nvPr/>
        </p:nvSpPr>
        <p:spPr>
          <a:xfrm>
            <a:off x="772084" y="2632270"/>
            <a:ext cx="430545" cy="215444"/>
          </a:xfrm>
          <a:prstGeom prst="rect">
            <a:avLst/>
          </a:prstGeom>
          <a:noFill/>
        </p:spPr>
        <p:txBody>
          <a:bodyPr wrap="square" rtlCol="0">
            <a:spAutoFit/>
          </a:bodyPr>
          <a:lstStyle/>
          <a:p>
            <a:r>
              <a:rPr lang="en-US" sz="800">
                <a:solidFill>
                  <a:schemeClr val="bg1"/>
                </a:solidFill>
              </a:rPr>
              <a:t>43%</a:t>
            </a:r>
          </a:p>
        </p:txBody>
      </p:sp>
      <p:graphicFrame>
        <p:nvGraphicFramePr>
          <p:cNvPr id="278" name="Chart 277">
            <a:extLst>
              <a:ext uri="{FF2B5EF4-FFF2-40B4-BE49-F238E27FC236}">
                <a16:creationId xmlns:a16="http://schemas.microsoft.com/office/drawing/2014/main" id="{E90DF73D-2FA1-4089-96C1-A79F6A3EB132}"/>
              </a:ext>
            </a:extLst>
          </p:cNvPr>
          <p:cNvGraphicFramePr>
            <a:graphicFrameLocks/>
          </p:cNvGraphicFramePr>
          <p:nvPr>
            <p:extLst>
              <p:ext uri="{D42A27DB-BD31-4B8C-83A1-F6EECF244321}">
                <p14:modId xmlns:p14="http://schemas.microsoft.com/office/powerpoint/2010/main" val="2148051238"/>
              </p:ext>
            </p:extLst>
          </p:nvPr>
        </p:nvGraphicFramePr>
        <p:xfrm>
          <a:off x="436986" y="4534533"/>
          <a:ext cx="1875304" cy="1831452"/>
        </p:xfrm>
        <a:graphic>
          <a:graphicData uri="http://schemas.openxmlformats.org/drawingml/2006/chart">
            <c:chart xmlns:c="http://schemas.openxmlformats.org/drawingml/2006/chart" xmlns:r="http://schemas.openxmlformats.org/officeDocument/2006/relationships" r:id="rId4"/>
          </a:graphicData>
        </a:graphic>
      </p:graphicFrame>
      <p:sp>
        <p:nvSpPr>
          <p:cNvPr id="242" name="Plus Sign 241">
            <a:extLst>
              <a:ext uri="{FF2B5EF4-FFF2-40B4-BE49-F238E27FC236}">
                <a16:creationId xmlns:a16="http://schemas.microsoft.com/office/drawing/2014/main" id="{2C7CC996-0766-4D17-AD9C-CD5BBD262C1C}"/>
              </a:ext>
            </a:extLst>
          </p:cNvPr>
          <p:cNvSpPr/>
          <p:nvPr/>
        </p:nvSpPr>
        <p:spPr>
          <a:xfrm>
            <a:off x="4759067" y="4191065"/>
            <a:ext cx="217729" cy="216193"/>
          </a:xfrm>
          <a:prstGeom prst="mathPlus">
            <a:avLst/>
          </a:prstGeom>
          <a:solidFill>
            <a:srgbClr val="1E2B56"/>
          </a:solidFill>
          <a:ln w="3175" cmpd="sng">
            <a:noFill/>
          </a:ln>
        </p:spPr>
        <p:txBody>
          <a:bodyPr vert="horz" lIns="91440" tIns="45720" rIns="91440" bIns="45720" rtlCol="0" anchor="ctr">
            <a:noAutofit/>
          </a:bodyPr>
          <a:lstStyle/>
          <a:p>
            <a:pPr algn="ctr">
              <a:spcBef>
                <a:spcPct val="0"/>
              </a:spcBef>
            </a:pPr>
            <a:endParaRPr lang="en-US" sz="1400"/>
          </a:p>
        </p:txBody>
      </p:sp>
      <p:sp>
        <p:nvSpPr>
          <p:cNvPr id="243" name="Equals 242">
            <a:extLst>
              <a:ext uri="{FF2B5EF4-FFF2-40B4-BE49-F238E27FC236}">
                <a16:creationId xmlns:a16="http://schemas.microsoft.com/office/drawing/2014/main" id="{E0B70ABC-AEA1-4EF1-9D3A-9709045A528B}"/>
              </a:ext>
            </a:extLst>
          </p:cNvPr>
          <p:cNvSpPr/>
          <p:nvPr/>
        </p:nvSpPr>
        <p:spPr>
          <a:xfrm>
            <a:off x="8609706" y="4211901"/>
            <a:ext cx="238100" cy="125382"/>
          </a:xfrm>
          <a:prstGeom prst="mathEqual">
            <a:avLst>
              <a:gd name="adj1" fmla="val 23520"/>
              <a:gd name="adj2" fmla="val 40023"/>
            </a:avLst>
          </a:prstGeom>
          <a:solidFill>
            <a:srgbClr val="1E2B56"/>
          </a:solidFill>
          <a:ln w="3175" cmpd="sng">
            <a:noFill/>
          </a:ln>
        </p:spPr>
        <p:txBody>
          <a:bodyPr vert="horz" lIns="91440" tIns="45720" rIns="91440" bIns="45720" rtlCol="0" anchor="ctr">
            <a:noAutofit/>
          </a:bodyPr>
          <a:lstStyle/>
          <a:p>
            <a:pPr algn="ctr">
              <a:spcBef>
                <a:spcPct val="0"/>
              </a:spcBef>
            </a:pPr>
            <a:endParaRPr lang="en-US" sz="1400" dirty="0"/>
          </a:p>
        </p:txBody>
      </p:sp>
      <p:grpSp>
        <p:nvGrpSpPr>
          <p:cNvPr id="246" name="Group 245">
            <a:extLst>
              <a:ext uri="{FF2B5EF4-FFF2-40B4-BE49-F238E27FC236}">
                <a16:creationId xmlns:a16="http://schemas.microsoft.com/office/drawing/2014/main" id="{2AA5D491-4380-41BE-9FE7-D176014179F6}"/>
              </a:ext>
            </a:extLst>
          </p:cNvPr>
          <p:cNvGrpSpPr/>
          <p:nvPr/>
        </p:nvGrpSpPr>
        <p:grpSpPr>
          <a:xfrm>
            <a:off x="661659" y="1707722"/>
            <a:ext cx="3555782" cy="2379030"/>
            <a:chOff x="280716" y="1139041"/>
            <a:chExt cx="2898985" cy="1902766"/>
          </a:xfrm>
        </p:grpSpPr>
        <p:graphicFrame>
          <p:nvGraphicFramePr>
            <p:cNvPr id="255" name="Chart 254">
              <a:extLst>
                <a:ext uri="{FF2B5EF4-FFF2-40B4-BE49-F238E27FC236}">
                  <a16:creationId xmlns:a16="http://schemas.microsoft.com/office/drawing/2014/main" id="{34259649-0280-4FAF-93C5-886114C02604}"/>
                </a:ext>
              </a:extLst>
            </p:cNvPr>
            <p:cNvGraphicFramePr>
              <a:graphicFrameLocks/>
            </p:cNvGraphicFramePr>
            <p:nvPr/>
          </p:nvGraphicFramePr>
          <p:xfrm>
            <a:off x="280716" y="1139041"/>
            <a:ext cx="2898985" cy="1902766"/>
          </p:xfrm>
          <a:graphic>
            <a:graphicData uri="http://schemas.openxmlformats.org/drawingml/2006/chart">
              <c:chart xmlns:c="http://schemas.openxmlformats.org/drawingml/2006/chart" xmlns:r="http://schemas.openxmlformats.org/officeDocument/2006/relationships" r:id="rId5"/>
            </a:graphicData>
          </a:graphic>
        </p:graphicFrame>
        <p:sp>
          <p:nvSpPr>
            <p:cNvPr id="256" name="TextBox 255">
              <a:extLst>
                <a:ext uri="{FF2B5EF4-FFF2-40B4-BE49-F238E27FC236}">
                  <a16:creationId xmlns:a16="http://schemas.microsoft.com/office/drawing/2014/main" id="{0772D8D6-269B-4733-A98F-558776F320E1}"/>
                </a:ext>
              </a:extLst>
            </p:cNvPr>
            <p:cNvSpPr txBox="1"/>
            <p:nvPr/>
          </p:nvSpPr>
          <p:spPr>
            <a:xfrm>
              <a:off x="373726" y="1714726"/>
              <a:ext cx="430545" cy="196929"/>
            </a:xfrm>
            <a:prstGeom prst="rect">
              <a:avLst/>
            </a:prstGeom>
            <a:noFill/>
          </p:spPr>
          <p:txBody>
            <a:bodyPr wrap="square" rtlCol="0">
              <a:spAutoFit/>
            </a:bodyPr>
            <a:lstStyle/>
            <a:p>
              <a:r>
                <a:rPr lang="en-US" sz="1000" dirty="0"/>
                <a:t>2.50</a:t>
              </a:r>
            </a:p>
          </p:txBody>
        </p:sp>
        <p:sp>
          <p:nvSpPr>
            <p:cNvPr id="257" name="TextBox 256">
              <a:extLst>
                <a:ext uri="{FF2B5EF4-FFF2-40B4-BE49-F238E27FC236}">
                  <a16:creationId xmlns:a16="http://schemas.microsoft.com/office/drawing/2014/main" id="{3A1EEC87-ADC5-4008-81BF-4C9BA5AB80DC}"/>
                </a:ext>
              </a:extLst>
            </p:cNvPr>
            <p:cNvSpPr txBox="1"/>
            <p:nvPr/>
          </p:nvSpPr>
          <p:spPr>
            <a:xfrm>
              <a:off x="448182" y="2085118"/>
              <a:ext cx="180338" cy="123081"/>
            </a:xfrm>
            <a:prstGeom prst="rect">
              <a:avLst/>
            </a:prstGeom>
            <a:noFill/>
          </p:spPr>
          <p:txBody>
            <a:bodyPr wrap="square" lIns="0" tIns="0" rIns="0" bIns="0" rtlCol="0">
              <a:spAutoFit/>
            </a:bodyPr>
            <a:lstStyle/>
            <a:p>
              <a:pPr algn="ctr"/>
              <a:r>
                <a:rPr lang="pl-PL" sz="1000" dirty="0">
                  <a:solidFill>
                    <a:schemeClr val="bg1"/>
                  </a:solidFill>
                  <a:latin typeface="+mj-lt"/>
                </a:rPr>
                <a:t>xx</a:t>
              </a:r>
              <a:r>
                <a:rPr lang="en-US" sz="900" dirty="0">
                  <a:solidFill>
                    <a:schemeClr val="bg1"/>
                  </a:solidFill>
                </a:rPr>
                <a:t>%</a:t>
              </a:r>
            </a:p>
          </p:txBody>
        </p:sp>
        <p:sp>
          <p:nvSpPr>
            <p:cNvPr id="258" name="TextBox 257">
              <a:extLst>
                <a:ext uri="{FF2B5EF4-FFF2-40B4-BE49-F238E27FC236}">
                  <a16:creationId xmlns:a16="http://schemas.microsoft.com/office/drawing/2014/main" id="{1323FE64-E805-4429-9C53-E97F90FE55CB}"/>
                </a:ext>
              </a:extLst>
            </p:cNvPr>
            <p:cNvSpPr txBox="1"/>
            <p:nvPr/>
          </p:nvSpPr>
          <p:spPr>
            <a:xfrm>
              <a:off x="448181" y="2374601"/>
              <a:ext cx="185518" cy="110272"/>
            </a:xfrm>
            <a:prstGeom prst="rect">
              <a:avLst/>
            </a:prstGeom>
            <a:noFill/>
          </p:spPr>
          <p:txBody>
            <a:bodyPr wrap="square" lIns="0" tIns="0" rIns="0" bIns="0" rtlCol="0">
              <a:spAutoFit/>
            </a:bodyPr>
            <a:lstStyle/>
            <a:p>
              <a:pPr algn="ctr"/>
              <a:r>
                <a:rPr lang="pl-PL" sz="900" dirty="0">
                  <a:solidFill>
                    <a:schemeClr val="bg1"/>
                  </a:solidFill>
                </a:rPr>
                <a:t>xx</a:t>
              </a:r>
              <a:r>
                <a:rPr lang="en-US" sz="900" dirty="0">
                  <a:solidFill>
                    <a:schemeClr val="bg1"/>
                  </a:solidFill>
                </a:rPr>
                <a:t>%</a:t>
              </a:r>
            </a:p>
          </p:txBody>
        </p:sp>
        <p:sp>
          <p:nvSpPr>
            <p:cNvPr id="259" name="TextBox 258">
              <a:extLst>
                <a:ext uri="{FF2B5EF4-FFF2-40B4-BE49-F238E27FC236}">
                  <a16:creationId xmlns:a16="http://schemas.microsoft.com/office/drawing/2014/main" id="{683136F3-F808-4031-B368-A07F09A2B2A8}"/>
                </a:ext>
              </a:extLst>
            </p:cNvPr>
            <p:cNvSpPr txBox="1"/>
            <p:nvPr/>
          </p:nvSpPr>
          <p:spPr>
            <a:xfrm>
              <a:off x="776214" y="1551086"/>
              <a:ext cx="430545" cy="196929"/>
            </a:xfrm>
            <a:prstGeom prst="rect">
              <a:avLst/>
            </a:prstGeom>
            <a:noFill/>
          </p:spPr>
          <p:txBody>
            <a:bodyPr wrap="square" rtlCol="0">
              <a:spAutoFit/>
            </a:bodyPr>
            <a:lstStyle/>
            <a:p>
              <a:r>
                <a:rPr lang="en-US" sz="1000" dirty="0"/>
                <a:t>3</a:t>
              </a:r>
              <a:r>
                <a:rPr lang="pl-PL" sz="1000" dirty="0"/>
                <a:t>.00</a:t>
              </a:r>
              <a:endParaRPr lang="en-US" sz="900" dirty="0"/>
            </a:p>
          </p:txBody>
        </p:sp>
        <p:sp>
          <p:nvSpPr>
            <p:cNvPr id="260" name="TextBox 259">
              <a:extLst>
                <a:ext uri="{FF2B5EF4-FFF2-40B4-BE49-F238E27FC236}">
                  <a16:creationId xmlns:a16="http://schemas.microsoft.com/office/drawing/2014/main" id="{EF8F35BF-6149-4C46-84A8-3362F9885900}"/>
                </a:ext>
              </a:extLst>
            </p:cNvPr>
            <p:cNvSpPr txBox="1"/>
            <p:nvPr/>
          </p:nvSpPr>
          <p:spPr>
            <a:xfrm>
              <a:off x="1168735" y="1547970"/>
              <a:ext cx="430545" cy="196929"/>
            </a:xfrm>
            <a:prstGeom prst="rect">
              <a:avLst/>
            </a:prstGeom>
            <a:noFill/>
          </p:spPr>
          <p:txBody>
            <a:bodyPr wrap="square" rtlCol="0">
              <a:spAutoFit/>
            </a:bodyPr>
            <a:lstStyle/>
            <a:p>
              <a:r>
                <a:rPr lang="en-US" sz="1000" dirty="0"/>
                <a:t>3.</a:t>
              </a:r>
              <a:r>
                <a:rPr lang="pl-PL" sz="1000" dirty="0"/>
                <a:t>00</a:t>
              </a:r>
              <a:endParaRPr lang="en-US" sz="900" dirty="0"/>
            </a:p>
          </p:txBody>
        </p:sp>
        <p:sp>
          <p:nvSpPr>
            <p:cNvPr id="261" name="TextBox 260">
              <a:extLst>
                <a:ext uri="{FF2B5EF4-FFF2-40B4-BE49-F238E27FC236}">
                  <a16:creationId xmlns:a16="http://schemas.microsoft.com/office/drawing/2014/main" id="{81849B2E-4D50-4EE6-93E7-093F4E2F6080}"/>
                </a:ext>
              </a:extLst>
            </p:cNvPr>
            <p:cNvSpPr txBox="1"/>
            <p:nvPr/>
          </p:nvSpPr>
          <p:spPr>
            <a:xfrm>
              <a:off x="1566319" y="1504338"/>
              <a:ext cx="430545" cy="196929"/>
            </a:xfrm>
            <a:prstGeom prst="rect">
              <a:avLst/>
            </a:prstGeom>
            <a:noFill/>
          </p:spPr>
          <p:txBody>
            <a:bodyPr wrap="square" rtlCol="0">
              <a:spAutoFit/>
            </a:bodyPr>
            <a:lstStyle/>
            <a:p>
              <a:r>
                <a:rPr lang="en-US" sz="1000" dirty="0"/>
                <a:t>3.</a:t>
              </a:r>
              <a:r>
                <a:rPr lang="pl-PL" sz="1000" dirty="0"/>
                <a:t>5</a:t>
              </a:r>
              <a:r>
                <a:rPr lang="en-US" sz="1000" dirty="0"/>
                <a:t>0</a:t>
              </a:r>
              <a:endParaRPr lang="en-US" sz="800" dirty="0"/>
            </a:p>
          </p:txBody>
        </p:sp>
        <p:sp>
          <p:nvSpPr>
            <p:cNvPr id="262" name="TextBox 261">
              <a:extLst>
                <a:ext uri="{FF2B5EF4-FFF2-40B4-BE49-F238E27FC236}">
                  <a16:creationId xmlns:a16="http://schemas.microsoft.com/office/drawing/2014/main" id="{951C36C1-F635-4C73-99A6-28CB697B6394}"/>
                </a:ext>
              </a:extLst>
            </p:cNvPr>
            <p:cNvSpPr txBox="1"/>
            <p:nvPr/>
          </p:nvSpPr>
          <p:spPr>
            <a:xfrm>
              <a:off x="1966502" y="1456317"/>
              <a:ext cx="430545" cy="196929"/>
            </a:xfrm>
            <a:prstGeom prst="rect">
              <a:avLst/>
            </a:prstGeom>
            <a:noFill/>
          </p:spPr>
          <p:txBody>
            <a:bodyPr wrap="square" rtlCol="0">
              <a:spAutoFit/>
            </a:bodyPr>
            <a:lstStyle/>
            <a:p>
              <a:r>
                <a:rPr lang="en-US" sz="1000" dirty="0"/>
                <a:t>3.</a:t>
              </a:r>
              <a:r>
                <a:rPr lang="pl-PL" sz="1000" dirty="0"/>
                <a:t>80</a:t>
              </a:r>
              <a:endParaRPr lang="en-US" sz="1000" dirty="0"/>
            </a:p>
          </p:txBody>
        </p:sp>
        <p:sp>
          <p:nvSpPr>
            <p:cNvPr id="263" name="TextBox 262">
              <a:extLst>
                <a:ext uri="{FF2B5EF4-FFF2-40B4-BE49-F238E27FC236}">
                  <a16:creationId xmlns:a16="http://schemas.microsoft.com/office/drawing/2014/main" id="{5AB9D221-81CE-4984-8E4D-DDE1F576A39E}"/>
                </a:ext>
              </a:extLst>
            </p:cNvPr>
            <p:cNvSpPr txBox="1"/>
            <p:nvPr/>
          </p:nvSpPr>
          <p:spPr>
            <a:xfrm>
              <a:off x="2365412" y="1434970"/>
              <a:ext cx="430545" cy="196929"/>
            </a:xfrm>
            <a:prstGeom prst="rect">
              <a:avLst/>
            </a:prstGeom>
            <a:noFill/>
          </p:spPr>
          <p:txBody>
            <a:bodyPr wrap="square" rtlCol="0">
              <a:spAutoFit/>
            </a:bodyPr>
            <a:lstStyle/>
            <a:p>
              <a:r>
                <a:rPr lang="pl-PL" sz="1000" dirty="0"/>
                <a:t>4.25</a:t>
              </a:r>
              <a:endParaRPr lang="en-US" sz="900" dirty="0"/>
            </a:p>
          </p:txBody>
        </p:sp>
        <p:sp>
          <p:nvSpPr>
            <p:cNvPr id="264" name="TextBox 263">
              <a:extLst>
                <a:ext uri="{FF2B5EF4-FFF2-40B4-BE49-F238E27FC236}">
                  <a16:creationId xmlns:a16="http://schemas.microsoft.com/office/drawing/2014/main" id="{515CC3C9-6BEC-4D8F-A931-EABF7B04AF4F}"/>
                </a:ext>
              </a:extLst>
            </p:cNvPr>
            <p:cNvSpPr txBox="1"/>
            <p:nvPr/>
          </p:nvSpPr>
          <p:spPr>
            <a:xfrm>
              <a:off x="2773662" y="1349566"/>
              <a:ext cx="345318" cy="196929"/>
            </a:xfrm>
            <a:prstGeom prst="rect">
              <a:avLst/>
            </a:prstGeom>
            <a:noFill/>
          </p:spPr>
          <p:txBody>
            <a:bodyPr wrap="square" rtlCol="0">
              <a:spAutoFit/>
            </a:bodyPr>
            <a:lstStyle/>
            <a:p>
              <a:r>
                <a:rPr lang="pl-PL" sz="1000" dirty="0"/>
                <a:t>5.00</a:t>
              </a:r>
              <a:endParaRPr lang="en-US" sz="1000" dirty="0"/>
            </a:p>
          </p:txBody>
        </p:sp>
        <p:sp>
          <p:nvSpPr>
            <p:cNvPr id="265" name="TextBox 264">
              <a:extLst>
                <a:ext uri="{FF2B5EF4-FFF2-40B4-BE49-F238E27FC236}">
                  <a16:creationId xmlns:a16="http://schemas.microsoft.com/office/drawing/2014/main" id="{62BFBCD3-12E1-40AA-8B85-3289A28E5ACB}"/>
                </a:ext>
              </a:extLst>
            </p:cNvPr>
            <p:cNvSpPr txBox="1"/>
            <p:nvPr/>
          </p:nvSpPr>
          <p:spPr>
            <a:xfrm>
              <a:off x="841740" y="1962954"/>
              <a:ext cx="186323" cy="110773"/>
            </a:xfrm>
            <a:prstGeom prst="rect">
              <a:avLst/>
            </a:prstGeom>
            <a:noFill/>
          </p:spPr>
          <p:txBody>
            <a:bodyPr wrap="square" lIns="0" tIns="0" rIns="0" bIns="0" rtlCol="0">
              <a:spAutoFit/>
            </a:bodyPr>
            <a:lstStyle/>
            <a:p>
              <a:pPr algn="ctr"/>
              <a:r>
                <a:rPr lang="pl-PL" sz="900" dirty="0">
                  <a:solidFill>
                    <a:schemeClr val="bg1"/>
                  </a:solidFill>
                </a:rPr>
                <a:t>xx</a:t>
              </a:r>
              <a:r>
                <a:rPr lang="en-US" sz="900" dirty="0">
                  <a:solidFill>
                    <a:schemeClr val="bg1"/>
                  </a:solidFill>
                </a:rPr>
                <a:t>%</a:t>
              </a:r>
            </a:p>
          </p:txBody>
        </p:sp>
        <p:sp>
          <p:nvSpPr>
            <p:cNvPr id="266" name="TextBox 265">
              <a:extLst>
                <a:ext uri="{FF2B5EF4-FFF2-40B4-BE49-F238E27FC236}">
                  <a16:creationId xmlns:a16="http://schemas.microsoft.com/office/drawing/2014/main" id="{77269C1E-31D9-4D3D-AA37-3114D3966642}"/>
                </a:ext>
              </a:extLst>
            </p:cNvPr>
            <p:cNvSpPr txBox="1"/>
            <p:nvPr/>
          </p:nvSpPr>
          <p:spPr>
            <a:xfrm>
              <a:off x="847785" y="2382475"/>
              <a:ext cx="185518" cy="110272"/>
            </a:xfrm>
            <a:prstGeom prst="rect">
              <a:avLst/>
            </a:prstGeom>
            <a:noFill/>
          </p:spPr>
          <p:txBody>
            <a:bodyPr wrap="square" lIns="0" tIns="0" rIns="0" bIns="0" rtlCol="0">
              <a:spAutoFit/>
            </a:bodyPr>
            <a:lstStyle/>
            <a:p>
              <a:pPr algn="ctr"/>
              <a:r>
                <a:rPr lang="pl-PL" sz="900" dirty="0">
                  <a:solidFill>
                    <a:schemeClr val="bg1"/>
                  </a:solidFill>
                </a:rPr>
                <a:t>xx</a:t>
              </a:r>
              <a:r>
                <a:rPr lang="en-US" sz="900" dirty="0">
                  <a:solidFill>
                    <a:schemeClr val="bg1"/>
                  </a:solidFill>
                </a:rPr>
                <a:t>%</a:t>
              </a:r>
            </a:p>
          </p:txBody>
        </p:sp>
        <p:sp>
          <p:nvSpPr>
            <p:cNvPr id="267" name="TextBox 266">
              <a:extLst>
                <a:ext uri="{FF2B5EF4-FFF2-40B4-BE49-F238E27FC236}">
                  <a16:creationId xmlns:a16="http://schemas.microsoft.com/office/drawing/2014/main" id="{06E6DA3C-C6DF-4475-B862-030AEFF228F2}"/>
                </a:ext>
              </a:extLst>
            </p:cNvPr>
            <p:cNvSpPr txBox="1"/>
            <p:nvPr/>
          </p:nvSpPr>
          <p:spPr>
            <a:xfrm>
              <a:off x="1244088" y="1962954"/>
              <a:ext cx="186323" cy="110773"/>
            </a:xfrm>
            <a:prstGeom prst="rect">
              <a:avLst/>
            </a:prstGeom>
            <a:noFill/>
          </p:spPr>
          <p:txBody>
            <a:bodyPr wrap="square" lIns="0" tIns="0" rIns="0" bIns="0" rtlCol="0">
              <a:spAutoFit/>
            </a:bodyPr>
            <a:lstStyle/>
            <a:p>
              <a:pPr algn="ctr"/>
              <a:r>
                <a:rPr lang="pl-PL" sz="900" dirty="0">
                  <a:solidFill>
                    <a:schemeClr val="bg1"/>
                  </a:solidFill>
                </a:rPr>
                <a:t>xx</a:t>
              </a:r>
              <a:r>
                <a:rPr lang="en-US" sz="900" dirty="0">
                  <a:solidFill>
                    <a:schemeClr val="bg1"/>
                  </a:solidFill>
                </a:rPr>
                <a:t>%</a:t>
              </a:r>
            </a:p>
          </p:txBody>
        </p:sp>
        <p:sp>
          <p:nvSpPr>
            <p:cNvPr id="268" name="TextBox 267">
              <a:extLst>
                <a:ext uri="{FF2B5EF4-FFF2-40B4-BE49-F238E27FC236}">
                  <a16:creationId xmlns:a16="http://schemas.microsoft.com/office/drawing/2014/main" id="{9AF018BC-6391-4E0A-B28B-48E22047092A}"/>
                </a:ext>
              </a:extLst>
            </p:cNvPr>
            <p:cNvSpPr txBox="1"/>
            <p:nvPr/>
          </p:nvSpPr>
          <p:spPr>
            <a:xfrm>
              <a:off x="1250130" y="2365447"/>
              <a:ext cx="185518" cy="110272"/>
            </a:xfrm>
            <a:prstGeom prst="rect">
              <a:avLst/>
            </a:prstGeom>
            <a:noFill/>
          </p:spPr>
          <p:txBody>
            <a:bodyPr wrap="square" lIns="0" tIns="0" rIns="0" bIns="0" rtlCol="0">
              <a:spAutoFit/>
            </a:bodyPr>
            <a:lstStyle/>
            <a:p>
              <a:pPr algn="ctr"/>
              <a:r>
                <a:rPr lang="pl-PL" sz="900" dirty="0">
                  <a:solidFill>
                    <a:schemeClr val="bg1"/>
                  </a:solidFill>
                </a:rPr>
                <a:t>xx</a:t>
              </a:r>
              <a:r>
                <a:rPr lang="en-US" sz="900" dirty="0">
                  <a:solidFill>
                    <a:schemeClr val="bg1"/>
                  </a:solidFill>
                </a:rPr>
                <a:t>%</a:t>
              </a:r>
            </a:p>
          </p:txBody>
        </p:sp>
        <p:sp>
          <p:nvSpPr>
            <p:cNvPr id="269" name="TextBox 268">
              <a:extLst>
                <a:ext uri="{FF2B5EF4-FFF2-40B4-BE49-F238E27FC236}">
                  <a16:creationId xmlns:a16="http://schemas.microsoft.com/office/drawing/2014/main" id="{23FA486A-E7B6-4D65-9D05-850AB765640E}"/>
                </a:ext>
              </a:extLst>
            </p:cNvPr>
            <p:cNvSpPr txBox="1"/>
            <p:nvPr/>
          </p:nvSpPr>
          <p:spPr>
            <a:xfrm>
              <a:off x="1662598" y="1953342"/>
              <a:ext cx="174538" cy="123081"/>
            </a:xfrm>
            <a:prstGeom prst="rect">
              <a:avLst/>
            </a:prstGeom>
            <a:noFill/>
          </p:spPr>
          <p:txBody>
            <a:bodyPr wrap="square" lIns="0" tIns="0" rIns="0" bIns="0" rtlCol="0">
              <a:spAutoFit/>
            </a:bodyPr>
            <a:lstStyle/>
            <a:p>
              <a:pPr algn="ctr"/>
              <a:r>
                <a:rPr lang="pl-PL" sz="1000" dirty="0">
                  <a:solidFill>
                    <a:schemeClr val="bg1"/>
                  </a:solidFill>
                  <a:latin typeface="+mj-lt"/>
                </a:rPr>
                <a:t>xx</a:t>
              </a:r>
              <a:r>
                <a:rPr lang="en-US" sz="900" dirty="0">
                  <a:solidFill>
                    <a:schemeClr val="bg1"/>
                  </a:solidFill>
                </a:rPr>
                <a:t>%</a:t>
              </a:r>
            </a:p>
          </p:txBody>
        </p:sp>
        <p:sp>
          <p:nvSpPr>
            <p:cNvPr id="270" name="TextBox 269">
              <a:extLst>
                <a:ext uri="{FF2B5EF4-FFF2-40B4-BE49-F238E27FC236}">
                  <a16:creationId xmlns:a16="http://schemas.microsoft.com/office/drawing/2014/main" id="{766921A3-79A2-4C39-B384-6A6CDF112B5C}"/>
                </a:ext>
              </a:extLst>
            </p:cNvPr>
            <p:cNvSpPr txBox="1"/>
            <p:nvPr/>
          </p:nvSpPr>
          <p:spPr>
            <a:xfrm>
              <a:off x="1641281" y="2365356"/>
              <a:ext cx="185518" cy="123081"/>
            </a:xfrm>
            <a:prstGeom prst="rect">
              <a:avLst/>
            </a:prstGeom>
            <a:noFill/>
          </p:spPr>
          <p:txBody>
            <a:bodyPr wrap="square" lIns="0" tIns="0" rIns="0" bIns="0" rtlCol="0">
              <a:spAutoFit/>
            </a:bodyPr>
            <a:lstStyle/>
            <a:p>
              <a:pPr algn="ctr"/>
              <a:r>
                <a:rPr lang="pl-PL" sz="1000" dirty="0">
                  <a:solidFill>
                    <a:schemeClr val="bg1"/>
                  </a:solidFill>
                  <a:latin typeface="+mj-lt"/>
                </a:rPr>
                <a:t>xx</a:t>
              </a:r>
              <a:r>
                <a:rPr lang="en-US" sz="900" dirty="0">
                  <a:solidFill>
                    <a:schemeClr val="bg1"/>
                  </a:solidFill>
                </a:rPr>
                <a:t>%</a:t>
              </a:r>
            </a:p>
          </p:txBody>
        </p:sp>
        <p:sp>
          <p:nvSpPr>
            <p:cNvPr id="271" name="TextBox 270">
              <a:extLst>
                <a:ext uri="{FF2B5EF4-FFF2-40B4-BE49-F238E27FC236}">
                  <a16:creationId xmlns:a16="http://schemas.microsoft.com/office/drawing/2014/main" id="{A48233BF-AA6B-4D31-8506-9C2C4F971F11}"/>
                </a:ext>
              </a:extLst>
            </p:cNvPr>
            <p:cNvSpPr txBox="1"/>
            <p:nvPr/>
          </p:nvSpPr>
          <p:spPr>
            <a:xfrm>
              <a:off x="2051152" y="1960624"/>
              <a:ext cx="186323" cy="123081"/>
            </a:xfrm>
            <a:prstGeom prst="rect">
              <a:avLst/>
            </a:prstGeom>
            <a:noFill/>
          </p:spPr>
          <p:txBody>
            <a:bodyPr wrap="square" lIns="0" tIns="0" rIns="0" bIns="0" rtlCol="0">
              <a:spAutoFit/>
            </a:bodyPr>
            <a:lstStyle/>
            <a:p>
              <a:pPr algn="ctr"/>
              <a:r>
                <a:rPr lang="pl-PL" sz="1000" dirty="0">
                  <a:solidFill>
                    <a:schemeClr val="bg1"/>
                  </a:solidFill>
                  <a:latin typeface="+mj-lt"/>
                </a:rPr>
                <a:t>xx</a:t>
              </a:r>
              <a:r>
                <a:rPr lang="en-US" sz="900" dirty="0">
                  <a:solidFill>
                    <a:schemeClr val="bg1"/>
                  </a:solidFill>
                </a:rPr>
                <a:t>%</a:t>
              </a:r>
            </a:p>
          </p:txBody>
        </p:sp>
        <p:sp>
          <p:nvSpPr>
            <p:cNvPr id="272" name="TextBox 271">
              <a:extLst>
                <a:ext uri="{FF2B5EF4-FFF2-40B4-BE49-F238E27FC236}">
                  <a16:creationId xmlns:a16="http://schemas.microsoft.com/office/drawing/2014/main" id="{9EE0C9DF-CB53-48B4-A2D4-BC2F3028E9C3}"/>
                </a:ext>
              </a:extLst>
            </p:cNvPr>
            <p:cNvSpPr txBox="1"/>
            <p:nvPr/>
          </p:nvSpPr>
          <p:spPr>
            <a:xfrm>
              <a:off x="2041416" y="2365442"/>
              <a:ext cx="185518" cy="123081"/>
            </a:xfrm>
            <a:prstGeom prst="rect">
              <a:avLst/>
            </a:prstGeom>
            <a:noFill/>
          </p:spPr>
          <p:txBody>
            <a:bodyPr wrap="square" lIns="0" tIns="0" rIns="0" bIns="0" rtlCol="0">
              <a:spAutoFit/>
            </a:bodyPr>
            <a:lstStyle/>
            <a:p>
              <a:pPr algn="ctr"/>
              <a:r>
                <a:rPr lang="pl-PL" sz="1000" dirty="0">
                  <a:solidFill>
                    <a:schemeClr val="bg1"/>
                  </a:solidFill>
                  <a:latin typeface="+mj-lt"/>
                </a:rPr>
                <a:t>xx</a:t>
              </a:r>
              <a:r>
                <a:rPr lang="en-US" sz="900" dirty="0">
                  <a:solidFill>
                    <a:schemeClr val="bg1"/>
                  </a:solidFill>
                </a:rPr>
                <a:t>%</a:t>
              </a:r>
            </a:p>
          </p:txBody>
        </p:sp>
        <p:sp>
          <p:nvSpPr>
            <p:cNvPr id="273" name="TextBox 272">
              <a:extLst>
                <a:ext uri="{FF2B5EF4-FFF2-40B4-BE49-F238E27FC236}">
                  <a16:creationId xmlns:a16="http://schemas.microsoft.com/office/drawing/2014/main" id="{7C9BE496-129A-4376-8334-6B6580F1DE55}"/>
                </a:ext>
              </a:extLst>
            </p:cNvPr>
            <p:cNvSpPr txBox="1"/>
            <p:nvPr/>
          </p:nvSpPr>
          <p:spPr>
            <a:xfrm>
              <a:off x="2451491" y="1970250"/>
              <a:ext cx="186323" cy="110773"/>
            </a:xfrm>
            <a:prstGeom prst="rect">
              <a:avLst/>
            </a:prstGeom>
            <a:noFill/>
          </p:spPr>
          <p:txBody>
            <a:bodyPr wrap="square" lIns="0" tIns="0" rIns="0" bIns="0" rtlCol="0">
              <a:spAutoFit/>
            </a:bodyPr>
            <a:lstStyle/>
            <a:p>
              <a:pPr algn="ctr"/>
              <a:r>
                <a:rPr lang="pl-PL" sz="900" dirty="0">
                  <a:solidFill>
                    <a:schemeClr val="bg1"/>
                  </a:solidFill>
                </a:rPr>
                <a:t>xx</a:t>
              </a:r>
              <a:r>
                <a:rPr lang="en-US" sz="900" dirty="0">
                  <a:solidFill>
                    <a:schemeClr val="bg1"/>
                  </a:solidFill>
                </a:rPr>
                <a:t>%</a:t>
              </a:r>
            </a:p>
          </p:txBody>
        </p:sp>
        <p:sp>
          <p:nvSpPr>
            <p:cNvPr id="274" name="TextBox 273">
              <a:extLst>
                <a:ext uri="{FF2B5EF4-FFF2-40B4-BE49-F238E27FC236}">
                  <a16:creationId xmlns:a16="http://schemas.microsoft.com/office/drawing/2014/main" id="{280D4737-6AED-48FD-A729-7B474C2D892D}"/>
                </a:ext>
              </a:extLst>
            </p:cNvPr>
            <p:cNvSpPr txBox="1"/>
            <p:nvPr/>
          </p:nvSpPr>
          <p:spPr>
            <a:xfrm>
              <a:off x="2457956" y="2343089"/>
              <a:ext cx="185518" cy="110272"/>
            </a:xfrm>
            <a:prstGeom prst="rect">
              <a:avLst/>
            </a:prstGeom>
            <a:noFill/>
          </p:spPr>
          <p:txBody>
            <a:bodyPr wrap="square" lIns="0" tIns="0" rIns="0" bIns="0" rtlCol="0">
              <a:spAutoFit/>
            </a:bodyPr>
            <a:lstStyle/>
            <a:p>
              <a:pPr algn="ctr"/>
              <a:r>
                <a:rPr lang="pl-PL" sz="900" dirty="0">
                  <a:solidFill>
                    <a:schemeClr val="bg1"/>
                  </a:solidFill>
                </a:rPr>
                <a:t>xx</a:t>
              </a:r>
              <a:r>
                <a:rPr lang="en-US" sz="900" dirty="0">
                  <a:solidFill>
                    <a:schemeClr val="bg1"/>
                  </a:solidFill>
                </a:rPr>
                <a:t>%</a:t>
              </a:r>
            </a:p>
          </p:txBody>
        </p:sp>
        <p:sp>
          <p:nvSpPr>
            <p:cNvPr id="275" name="TextBox 274">
              <a:extLst>
                <a:ext uri="{FF2B5EF4-FFF2-40B4-BE49-F238E27FC236}">
                  <a16:creationId xmlns:a16="http://schemas.microsoft.com/office/drawing/2014/main" id="{8120A8EF-1727-40EB-BE45-434749DCB9B1}"/>
                </a:ext>
              </a:extLst>
            </p:cNvPr>
            <p:cNvSpPr txBox="1"/>
            <p:nvPr/>
          </p:nvSpPr>
          <p:spPr>
            <a:xfrm>
              <a:off x="2850573" y="1980518"/>
              <a:ext cx="212431" cy="123081"/>
            </a:xfrm>
            <a:prstGeom prst="rect">
              <a:avLst/>
            </a:prstGeom>
            <a:noFill/>
          </p:spPr>
          <p:txBody>
            <a:bodyPr wrap="square" lIns="0" tIns="0" rIns="0" bIns="0" rtlCol="0">
              <a:spAutoFit/>
            </a:bodyPr>
            <a:lstStyle/>
            <a:p>
              <a:pPr algn="ctr"/>
              <a:r>
                <a:rPr lang="pl-PL" sz="1000" dirty="0">
                  <a:solidFill>
                    <a:schemeClr val="bg1"/>
                  </a:solidFill>
                  <a:latin typeface="+mj-lt"/>
                </a:rPr>
                <a:t>xx</a:t>
              </a:r>
              <a:r>
                <a:rPr lang="en-US" sz="900" dirty="0">
                  <a:solidFill>
                    <a:schemeClr val="bg1"/>
                  </a:solidFill>
                </a:rPr>
                <a:t>%</a:t>
              </a:r>
            </a:p>
          </p:txBody>
        </p:sp>
        <p:sp>
          <p:nvSpPr>
            <p:cNvPr id="276" name="TextBox 275">
              <a:extLst>
                <a:ext uri="{FF2B5EF4-FFF2-40B4-BE49-F238E27FC236}">
                  <a16:creationId xmlns:a16="http://schemas.microsoft.com/office/drawing/2014/main" id="{46744FC3-9664-4D62-8B8C-6230879B7328}"/>
                </a:ext>
              </a:extLst>
            </p:cNvPr>
            <p:cNvSpPr txBox="1"/>
            <p:nvPr/>
          </p:nvSpPr>
          <p:spPr>
            <a:xfrm>
              <a:off x="2857075" y="2363322"/>
              <a:ext cx="185518" cy="123081"/>
            </a:xfrm>
            <a:prstGeom prst="rect">
              <a:avLst/>
            </a:prstGeom>
            <a:noFill/>
          </p:spPr>
          <p:txBody>
            <a:bodyPr wrap="square" lIns="0" tIns="0" rIns="0" bIns="0" rtlCol="0">
              <a:spAutoFit/>
            </a:bodyPr>
            <a:lstStyle/>
            <a:p>
              <a:pPr algn="ctr"/>
              <a:r>
                <a:rPr lang="pl-PL" sz="1000" dirty="0">
                  <a:solidFill>
                    <a:schemeClr val="bg1"/>
                  </a:solidFill>
                  <a:latin typeface="+mj-lt"/>
                </a:rPr>
                <a:t>xx</a:t>
              </a:r>
              <a:r>
                <a:rPr lang="en-US" sz="900" dirty="0">
                  <a:solidFill>
                    <a:schemeClr val="bg1"/>
                  </a:solidFill>
                </a:rPr>
                <a:t>%</a:t>
              </a:r>
            </a:p>
          </p:txBody>
        </p:sp>
      </p:grpSp>
      <p:sp>
        <p:nvSpPr>
          <p:cNvPr id="254" name="Plus Sign 56">
            <a:extLst>
              <a:ext uri="{FF2B5EF4-FFF2-40B4-BE49-F238E27FC236}">
                <a16:creationId xmlns:a16="http://schemas.microsoft.com/office/drawing/2014/main" id="{45409231-B557-4C17-91DC-DE12C331C22E}"/>
              </a:ext>
            </a:extLst>
          </p:cNvPr>
          <p:cNvSpPr/>
          <p:nvPr/>
        </p:nvSpPr>
        <p:spPr>
          <a:xfrm>
            <a:off x="2507099" y="4188984"/>
            <a:ext cx="217729" cy="223614"/>
          </a:xfrm>
          <a:prstGeom prst="mathPlus">
            <a:avLst/>
          </a:prstGeom>
          <a:solidFill>
            <a:srgbClr val="1E2B56"/>
          </a:solidFill>
          <a:ln w="3175" cmpd="sng">
            <a:noFill/>
          </a:ln>
        </p:spPr>
        <p:txBody>
          <a:bodyPr vert="horz" lIns="91440" tIns="45720" rIns="91440" bIns="45720" rtlCol="0" anchor="ctr">
            <a:noAutofit/>
          </a:bodyPr>
          <a:lstStyle/>
          <a:p>
            <a:pPr algn="ctr">
              <a:spcBef>
                <a:spcPct val="0"/>
              </a:spcBef>
            </a:pPr>
            <a:endParaRPr lang="en-US" sz="1400"/>
          </a:p>
        </p:txBody>
      </p:sp>
      <p:sp>
        <p:nvSpPr>
          <p:cNvPr id="4" name="Rectangle: Rounded Corners 3">
            <a:extLst>
              <a:ext uri="{FF2B5EF4-FFF2-40B4-BE49-F238E27FC236}">
                <a16:creationId xmlns:a16="http://schemas.microsoft.com/office/drawing/2014/main" id="{AE7160A4-03FF-4CD1-93AA-B84F7FF73A30}"/>
              </a:ext>
            </a:extLst>
          </p:cNvPr>
          <p:cNvSpPr/>
          <p:nvPr/>
        </p:nvSpPr>
        <p:spPr>
          <a:xfrm>
            <a:off x="749488" y="1650977"/>
            <a:ext cx="3467953" cy="195890"/>
          </a:xfrm>
          <a:prstGeom prst="roundRect">
            <a:avLst>
              <a:gd name="adj" fmla="val 2493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lumMod val="85000"/>
                    <a:lumOff val="15000"/>
                  </a:schemeClr>
                </a:solidFill>
              </a:rPr>
              <a:t>Global </a:t>
            </a:r>
            <a:r>
              <a:rPr lang="pl-PL" sz="1100" dirty="0">
                <a:solidFill>
                  <a:schemeClr val="tx1">
                    <a:lumMod val="85000"/>
                    <a:lumOff val="15000"/>
                  </a:schemeClr>
                </a:solidFill>
              </a:rPr>
              <a:t>[…]</a:t>
            </a:r>
            <a:r>
              <a:rPr lang="en-US" sz="1100" dirty="0">
                <a:solidFill>
                  <a:schemeClr val="tx1">
                    <a:lumMod val="85000"/>
                    <a:lumOff val="15000"/>
                  </a:schemeClr>
                </a:solidFill>
              </a:rPr>
              <a:t> market (EUR bn</a:t>
            </a:r>
            <a:r>
              <a:rPr lang="pl-PL" sz="1100" dirty="0">
                <a:solidFill>
                  <a:schemeClr val="tx1">
                    <a:lumMod val="85000"/>
                    <a:lumOff val="15000"/>
                  </a:schemeClr>
                </a:solidFill>
              </a:rPr>
              <a:t>)</a:t>
            </a:r>
            <a:endParaRPr lang="en-US" sz="1100" dirty="0">
              <a:solidFill>
                <a:schemeClr val="tx1">
                  <a:lumMod val="85000"/>
                  <a:lumOff val="15000"/>
                </a:schemeClr>
              </a:solidFill>
            </a:endParaRPr>
          </a:p>
        </p:txBody>
      </p:sp>
      <p:sp>
        <p:nvSpPr>
          <p:cNvPr id="289" name="Rectangle: Rounded Corners 288">
            <a:extLst>
              <a:ext uri="{FF2B5EF4-FFF2-40B4-BE49-F238E27FC236}">
                <a16:creationId xmlns:a16="http://schemas.microsoft.com/office/drawing/2014/main" id="{440EC00D-92EE-46FC-965C-1BBB80190D42}"/>
              </a:ext>
            </a:extLst>
          </p:cNvPr>
          <p:cNvSpPr/>
          <p:nvPr/>
        </p:nvSpPr>
        <p:spPr>
          <a:xfrm>
            <a:off x="416320" y="4138888"/>
            <a:ext cx="1948451" cy="341793"/>
          </a:xfrm>
          <a:prstGeom prst="roundRect">
            <a:avLst>
              <a:gd name="adj" fmla="val 29335"/>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000" dirty="0">
                <a:solidFill>
                  <a:schemeClr val="bg1"/>
                </a:solidFill>
              </a:rPr>
              <a:t>Worldwide user penetration from 2014 to 2021</a:t>
            </a:r>
          </a:p>
        </p:txBody>
      </p:sp>
      <p:graphicFrame>
        <p:nvGraphicFramePr>
          <p:cNvPr id="252" name="Chart 251">
            <a:extLst>
              <a:ext uri="{FF2B5EF4-FFF2-40B4-BE49-F238E27FC236}">
                <a16:creationId xmlns:a16="http://schemas.microsoft.com/office/drawing/2014/main" id="{C1E0F680-DCE1-4C02-804E-1061BD048EF6}"/>
              </a:ext>
            </a:extLst>
          </p:cNvPr>
          <p:cNvGraphicFramePr>
            <a:graphicFrameLocks/>
          </p:cNvGraphicFramePr>
          <p:nvPr>
            <p:extLst>
              <p:ext uri="{D42A27DB-BD31-4B8C-83A1-F6EECF244321}">
                <p14:modId xmlns:p14="http://schemas.microsoft.com/office/powerpoint/2010/main" val="3110698680"/>
              </p:ext>
            </p:extLst>
          </p:nvPr>
        </p:nvGraphicFramePr>
        <p:xfrm>
          <a:off x="2794452" y="4562881"/>
          <a:ext cx="1826449" cy="1735293"/>
        </p:xfrm>
        <a:graphic>
          <a:graphicData uri="http://schemas.openxmlformats.org/drawingml/2006/chart">
            <c:chart xmlns:c="http://schemas.openxmlformats.org/drawingml/2006/chart" xmlns:r="http://schemas.openxmlformats.org/officeDocument/2006/relationships" r:id="rId6"/>
          </a:graphicData>
        </a:graphic>
      </p:graphicFrame>
      <p:sp>
        <p:nvSpPr>
          <p:cNvPr id="293" name="Rectangle: Rounded Corners 292">
            <a:extLst>
              <a:ext uri="{FF2B5EF4-FFF2-40B4-BE49-F238E27FC236}">
                <a16:creationId xmlns:a16="http://schemas.microsoft.com/office/drawing/2014/main" id="{C9092E5B-ACB7-4928-A6A0-4A4AAFA11206}"/>
              </a:ext>
            </a:extLst>
          </p:cNvPr>
          <p:cNvSpPr/>
          <p:nvPr/>
        </p:nvSpPr>
        <p:spPr>
          <a:xfrm>
            <a:off x="2871680" y="4138888"/>
            <a:ext cx="1713225" cy="341793"/>
          </a:xfrm>
          <a:prstGeom prst="roundRect">
            <a:avLst>
              <a:gd name="adj" fmla="val 29335"/>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000" dirty="0">
                <a:solidFill>
                  <a:schemeClr val="bg1"/>
                </a:solidFill>
              </a:rPr>
              <a:t>Number of </a:t>
            </a:r>
            <a:r>
              <a:rPr lang="pl-PL" sz="1000" dirty="0">
                <a:solidFill>
                  <a:schemeClr val="bg1"/>
                </a:solidFill>
              </a:rPr>
              <a:t>[…]</a:t>
            </a:r>
            <a:r>
              <a:rPr lang="en-US" sz="1000" dirty="0">
                <a:solidFill>
                  <a:schemeClr val="bg1"/>
                </a:solidFill>
              </a:rPr>
              <a:t> users worldwide (in bn)</a:t>
            </a:r>
          </a:p>
        </p:txBody>
      </p:sp>
      <p:sp>
        <p:nvSpPr>
          <p:cNvPr id="308" name="Rectangle: Rounded Corners 307">
            <a:extLst>
              <a:ext uri="{FF2B5EF4-FFF2-40B4-BE49-F238E27FC236}">
                <a16:creationId xmlns:a16="http://schemas.microsoft.com/office/drawing/2014/main" id="{C692947D-58CC-4A69-BF3F-84F3D9C8AAF1}"/>
              </a:ext>
            </a:extLst>
          </p:cNvPr>
          <p:cNvSpPr/>
          <p:nvPr/>
        </p:nvSpPr>
        <p:spPr>
          <a:xfrm>
            <a:off x="9018100" y="4179587"/>
            <a:ext cx="2616271" cy="184695"/>
          </a:xfrm>
          <a:prstGeom prst="roundRect">
            <a:avLst>
              <a:gd name="adj" fmla="val 40002"/>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000" dirty="0">
                <a:solidFill>
                  <a:schemeClr val="bg1"/>
                </a:solidFill>
              </a:rPr>
              <a:t>Customer </a:t>
            </a:r>
            <a:r>
              <a:rPr lang="pl-PL" sz="1000" dirty="0">
                <a:solidFill>
                  <a:schemeClr val="bg1"/>
                </a:solidFill>
              </a:rPr>
              <a:t>[…]</a:t>
            </a:r>
            <a:r>
              <a:rPr lang="en-US" sz="1000" dirty="0">
                <a:solidFill>
                  <a:schemeClr val="bg1"/>
                </a:solidFill>
              </a:rPr>
              <a:t> spending (in m EUR)</a:t>
            </a:r>
          </a:p>
        </p:txBody>
      </p:sp>
      <p:grpSp>
        <p:nvGrpSpPr>
          <p:cNvPr id="72" name="Group 71">
            <a:extLst>
              <a:ext uri="{FF2B5EF4-FFF2-40B4-BE49-F238E27FC236}">
                <a16:creationId xmlns:a16="http://schemas.microsoft.com/office/drawing/2014/main" id="{E74D334D-668B-48CF-B6B0-95192B01144E}"/>
              </a:ext>
            </a:extLst>
          </p:cNvPr>
          <p:cNvGrpSpPr/>
          <p:nvPr/>
        </p:nvGrpSpPr>
        <p:grpSpPr>
          <a:xfrm>
            <a:off x="-1121204" y="19811"/>
            <a:ext cx="962703" cy="6401807"/>
            <a:chOff x="-1121204" y="19811"/>
            <a:chExt cx="962703" cy="6401807"/>
          </a:xfrm>
        </p:grpSpPr>
        <p:sp>
          <p:nvSpPr>
            <p:cNvPr id="73" name="Rectangle 72">
              <a:extLst>
                <a:ext uri="{FF2B5EF4-FFF2-40B4-BE49-F238E27FC236}">
                  <a16:creationId xmlns:a16="http://schemas.microsoft.com/office/drawing/2014/main" id="{5CA6D0BA-0C6E-4E41-A4FE-9E751705B775}"/>
                </a:ext>
              </a:extLst>
            </p:cNvPr>
            <p:cNvSpPr/>
            <p:nvPr/>
          </p:nvSpPr>
          <p:spPr>
            <a:xfrm>
              <a:off x="-423677" y="1643481"/>
              <a:ext cx="265176" cy="246888"/>
            </a:xfrm>
            <a:prstGeom prst="rect">
              <a:avLst/>
            </a:prstGeom>
            <a:solidFill>
              <a:srgbClr val="7FB7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4" name="Rectangle 73">
              <a:extLst>
                <a:ext uri="{FF2B5EF4-FFF2-40B4-BE49-F238E27FC236}">
                  <a16:creationId xmlns:a16="http://schemas.microsoft.com/office/drawing/2014/main" id="{D9809C31-418D-41E3-B2B5-42EEC9F6CDB6}"/>
                </a:ext>
              </a:extLst>
            </p:cNvPr>
            <p:cNvSpPr/>
            <p:nvPr/>
          </p:nvSpPr>
          <p:spPr>
            <a:xfrm>
              <a:off x="-423677" y="2614848"/>
              <a:ext cx="265176" cy="246888"/>
            </a:xfrm>
            <a:prstGeom prst="rect">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6" name="Rectangle 75">
              <a:extLst>
                <a:ext uri="{FF2B5EF4-FFF2-40B4-BE49-F238E27FC236}">
                  <a16:creationId xmlns:a16="http://schemas.microsoft.com/office/drawing/2014/main" id="{2767342D-3AA1-4373-A1A3-D7EE9F46F43B}"/>
                </a:ext>
              </a:extLst>
            </p:cNvPr>
            <p:cNvSpPr/>
            <p:nvPr/>
          </p:nvSpPr>
          <p:spPr>
            <a:xfrm>
              <a:off x="-423677" y="5850949"/>
              <a:ext cx="265176" cy="246888"/>
            </a:xfrm>
            <a:prstGeom prst="rect">
              <a:avLst/>
            </a:prstGeom>
            <a:solidFill>
              <a:srgbClr val="371E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7" name="Rectangle 76">
              <a:extLst>
                <a:ext uri="{FF2B5EF4-FFF2-40B4-BE49-F238E27FC236}">
                  <a16:creationId xmlns:a16="http://schemas.microsoft.com/office/drawing/2014/main" id="{41F25083-1F6D-42BE-B512-0C24C97BDE88}"/>
                </a:ext>
              </a:extLst>
            </p:cNvPr>
            <p:cNvSpPr/>
            <p:nvPr/>
          </p:nvSpPr>
          <p:spPr>
            <a:xfrm>
              <a:off x="-423677" y="5527160"/>
              <a:ext cx="265176" cy="246888"/>
            </a:xfrm>
            <a:prstGeom prst="rect">
              <a:avLst/>
            </a:prstGeom>
            <a:solidFill>
              <a:srgbClr val="4526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8" name="Rectangle 77">
              <a:extLst>
                <a:ext uri="{FF2B5EF4-FFF2-40B4-BE49-F238E27FC236}">
                  <a16:creationId xmlns:a16="http://schemas.microsoft.com/office/drawing/2014/main" id="{1AF84A1A-67B6-431F-B628-C6F4A4C61755}"/>
                </a:ext>
              </a:extLst>
            </p:cNvPr>
            <p:cNvSpPr/>
            <p:nvPr/>
          </p:nvSpPr>
          <p:spPr>
            <a:xfrm>
              <a:off x="-423677" y="6174730"/>
              <a:ext cx="265176" cy="246888"/>
            </a:xfrm>
            <a:prstGeom prst="rect">
              <a:avLst/>
            </a:prstGeom>
            <a:solidFill>
              <a:srgbClr val="1C0F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3" name="Rectangle 82">
              <a:extLst>
                <a:ext uri="{FF2B5EF4-FFF2-40B4-BE49-F238E27FC236}">
                  <a16:creationId xmlns:a16="http://schemas.microsoft.com/office/drawing/2014/main" id="{44BE1E4A-2D32-45A2-846C-815FF41C40FC}"/>
                </a:ext>
              </a:extLst>
            </p:cNvPr>
            <p:cNvSpPr/>
            <p:nvPr/>
          </p:nvSpPr>
          <p:spPr>
            <a:xfrm>
              <a:off x="-423677" y="4233793"/>
              <a:ext cx="265176" cy="246888"/>
            </a:xfrm>
            <a:prstGeom prst="rect">
              <a:avLst/>
            </a:prstGeom>
            <a:solidFill>
              <a:srgbClr val="ACFE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6" name="Rectangle 85">
              <a:extLst>
                <a:ext uri="{FF2B5EF4-FFF2-40B4-BE49-F238E27FC236}">
                  <a16:creationId xmlns:a16="http://schemas.microsoft.com/office/drawing/2014/main" id="{28B9BFF0-AF36-43BC-918F-DC4C6DB69E70}"/>
                </a:ext>
              </a:extLst>
            </p:cNvPr>
            <p:cNvSpPr/>
            <p:nvPr/>
          </p:nvSpPr>
          <p:spPr>
            <a:xfrm>
              <a:off x="-423677" y="4557582"/>
              <a:ext cx="265176" cy="245099"/>
            </a:xfrm>
            <a:prstGeom prst="rect">
              <a:avLst/>
            </a:prstGeom>
            <a:solidFill>
              <a:srgbClr val="67FD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7" name="Rectangle 86">
              <a:extLst>
                <a:ext uri="{FF2B5EF4-FFF2-40B4-BE49-F238E27FC236}">
                  <a16:creationId xmlns:a16="http://schemas.microsoft.com/office/drawing/2014/main" id="{F95488F1-23CE-4DD0-A0FA-3DFD514D6949}"/>
                </a:ext>
              </a:extLst>
            </p:cNvPr>
            <p:cNvSpPr/>
            <p:nvPr/>
          </p:nvSpPr>
          <p:spPr>
            <a:xfrm>
              <a:off x="-423677" y="3910004"/>
              <a:ext cx="265176" cy="246888"/>
            </a:xfrm>
            <a:prstGeom prst="rect">
              <a:avLst/>
            </a:prstGeom>
            <a:solidFill>
              <a:srgbClr val="B8FE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8" name="Rectangle 87">
              <a:extLst>
                <a:ext uri="{FF2B5EF4-FFF2-40B4-BE49-F238E27FC236}">
                  <a16:creationId xmlns:a16="http://schemas.microsoft.com/office/drawing/2014/main" id="{4E5F2373-5687-4BAD-BE99-81C04A4F6F9D}"/>
                </a:ext>
              </a:extLst>
            </p:cNvPr>
            <p:cNvSpPr/>
            <p:nvPr/>
          </p:nvSpPr>
          <p:spPr>
            <a:xfrm>
              <a:off x="-423677" y="24536"/>
              <a:ext cx="265176" cy="246888"/>
            </a:xfrm>
            <a:prstGeom prst="rect">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9" name="Rectangle 88">
              <a:extLst>
                <a:ext uri="{FF2B5EF4-FFF2-40B4-BE49-F238E27FC236}">
                  <a16:creationId xmlns:a16="http://schemas.microsoft.com/office/drawing/2014/main" id="{D757DCEA-5C81-48AF-9A98-FECCBBF15881}"/>
                </a:ext>
              </a:extLst>
            </p:cNvPr>
            <p:cNvSpPr/>
            <p:nvPr/>
          </p:nvSpPr>
          <p:spPr>
            <a:xfrm>
              <a:off x="-423677" y="3586215"/>
              <a:ext cx="265176" cy="246888"/>
            </a:xfrm>
            <a:prstGeom prst="rect">
              <a:avLst/>
            </a:prstGeom>
            <a:solidFill>
              <a:srgbClr val="D5FA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0" name="Rectangle 89">
              <a:extLst>
                <a:ext uri="{FF2B5EF4-FFF2-40B4-BE49-F238E27FC236}">
                  <a16:creationId xmlns:a16="http://schemas.microsoft.com/office/drawing/2014/main" id="{0CF0A3F0-13E4-430E-A933-011F54A43DD3}"/>
                </a:ext>
              </a:extLst>
            </p:cNvPr>
            <p:cNvSpPr/>
            <p:nvPr/>
          </p:nvSpPr>
          <p:spPr>
            <a:xfrm>
              <a:off x="-423677" y="1967270"/>
              <a:ext cx="265176" cy="246888"/>
            </a:xfrm>
            <a:prstGeom prst="rect">
              <a:avLst/>
            </a:prstGeom>
            <a:solidFill>
              <a:srgbClr val="93D3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1" name="Rectangle 90">
              <a:extLst>
                <a:ext uri="{FF2B5EF4-FFF2-40B4-BE49-F238E27FC236}">
                  <a16:creationId xmlns:a16="http://schemas.microsoft.com/office/drawing/2014/main" id="{3579A561-FA64-4370-B1F0-5016CF11A08B}"/>
                </a:ext>
              </a:extLst>
            </p:cNvPr>
            <p:cNvSpPr/>
            <p:nvPr/>
          </p:nvSpPr>
          <p:spPr>
            <a:xfrm>
              <a:off x="-423677" y="4879582"/>
              <a:ext cx="265176" cy="246888"/>
            </a:xfrm>
            <a:prstGeom prst="rect">
              <a:avLst/>
            </a:prstGeom>
            <a:solidFill>
              <a:srgbClr val="F2E2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2" name="Rectangle 91">
              <a:extLst>
                <a:ext uri="{FF2B5EF4-FFF2-40B4-BE49-F238E27FC236}">
                  <a16:creationId xmlns:a16="http://schemas.microsoft.com/office/drawing/2014/main" id="{F08F227A-BD1A-4C9F-B0A4-EF0074F48BC6}"/>
                </a:ext>
              </a:extLst>
            </p:cNvPr>
            <p:cNvSpPr/>
            <p:nvPr/>
          </p:nvSpPr>
          <p:spPr>
            <a:xfrm>
              <a:off x="-423677" y="5203371"/>
              <a:ext cx="265176" cy="246888"/>
            </a:xfrm>
            <a:prstGeom prst="rect">
              <a:avLst/>
            </a:prstGeom>
            <a:solidFill>
              <a:srgbClr val="A34A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3" name="Rectangle 92">
              <a:extLst>
                <a:ext uri="{FF2B5EF4-FFF2-40B4-BE49-F238E27FC236}">
                  <a16:creationId xmlns:a16="http://schemas.microsoft.com/office/drawing/2014/main" id="{88722A20-45CA-4BD3-82EE-25F4FEB53C9F}"/>
                </a:ext>
              </a:extLst>
            </p:cNvPr>
            <p:cNvSpPr/>
            <p:nvPr/>
          </p:nvSpPr>
          <p:spPr>
            <a:xfrm>
              <a:off x="-423677" y="348325"/>
              <a:ext cx="265176" cy="246888"/>
            </a:xfrm>
            <a:prstGeom prst="rect">
              <a:avLst/>
            </a:prstGeom>
            <a:solidFill>
              <a:srgbClr val="2A3D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4" name="Rectangle 93">
              <a:extLst>
                <a:ext uri="{FF2B5EF4-FFF2-40B4-BE49-F238E27FC236}">
                  <a16:creationId xmlns:a16="http://schemas.microsoft.com/office/drawing/2014/main" id="{7FB3DA67-DEDE-4497-9963-727EAD1DE86D}"/>
                </a:ext>
              </a:extLst>
            </p:cNvPr>
            <p:cNvSpPr/>
            <p:nvPr/>
          </p:nvSpPr>
          <p:spPr>
            <a:xfrm>
              <a:off x="-423677" y="672114"/>
              <a:ext cx="265176" cy="246888"/>
            </a:xfrm>
            <a:prstGeom prst="rect">
              <a:avLst/>
            </a:prstGeom>
            <a:solidFill>
              <a:srgbClr val="3248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5" name="Rectangle 94">
              <a:extLst>
                <a:ext uri="{FF2B5EF4-FFF2-40B4-BE49-F238E27FC236}">
                  <a16:creationId xmlns:a16="http://schemas.microsoft.com/office/drawing/2014/main" id="{3B76B3B3-139D-4489-A18D-F261463E49F9}"/>
                </a:ext>
              </a:extLst>
            </p:cNvPr>
            <p:cNvSpPr/>
            <p:nvPr/>
          </p:nvSpPr>
          <p:spPr>
            <a:xfrm>
              <a:off x="-423677" y="995903"/>
              <a:ext cx="265176" cy="246888"/>
            </a:xfrm>
            <a:prstGeom prst="rect">
              <a:avLst/>
            </a:prstGeom>
            <a:solidFill>
              <a:srgbClr val="3D58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6" name="Rectangle 95">
              <a:extLst>
                <a:ext uri="{FF2B5EF4-FFF2-40B4-BE49-F238E27FC236}">
                  <a16:creationId xmlns:a16="http://schemas.microsoft.com/office/drawing/2014/main" id="{F31470B7-2E6F-4C36-B641-84513BC426ED}"/>
                </a:ext>
              </a:extLst>
            </p:cNvPr>
            <p:cNvSpPr/>
            <p:nvPr/>
          </p:nvSpPr>
          <p:spPr>
            <a:xfrm>
              <a:off x="-423677" y="1319692"/>
              <a:ext cx="265176" cy="246888"/>
            </a:xfrm>
            <a:prstGeom prst="rect">
              <a:avLst/>
            </a:prstGeom>
            <a:solidFill>
              <a:srgbClr val="687F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7" name="Rectangle 96">
              <a:extLst>
                <a:ext uri="{FF2B5EF4-FFF2-40B4-BE49-F238E27FC236}">
                  <a16:creationId xmlns:a16="http://schemas.microsoft.com/office/drawing/2014/main" id="{865BBFAF-C712-458F-B66B-83BBC7D18F15}"/>
                </a:ext>
              </a:extLst>
            </p:cNvPr>
            <p:cNvSpPr/>
            <p:nvPr/>
          </p:nvSpPr>
          <p:spPr>
            <a:xfrm>
              <a:off x="-423677" y="3262426"/>
              <a:ext cx="265176" cy="2468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8" name="Rectangle 97">
              <a:extLst>
                <a:ext uri="{FF2B5EF4-FFF2-40B4-BE49-F238E27FC236}">
                  <a16:creationId xmlns:a16="http://schemas.microsoft.com/office/drawing/2014/main" id="{EBCC4353-F9A0-4D30-98C5-68F26F146EFE}"/>
                </a:ext>
              </a:extLst>
            </p:cNvPr>
            <p:cNvSpPr/>
            <p:nvPr/>
          </p:nvSpPr>
          <p:spPr>
            <a:xfrm>
              <a:off x="-423677" y="2938637"/>
              <a:ext cx="265176" cy="246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9" name="Rectangle 98">
              <a:extLst>
                <a:ext uri="{FF2B5EF4-FFF2-40B4-BE49-F238E27FC236}">
                  <a16:creationId xmlns:a16="http://schemas.microsoft.com/office/drawing/2014/main" id="{A81D6E44-6254-4D9A-A615-2FF91399D25B}"/>
                </a:ext>
              </a:extLst>
            </p:cNvPr>
            <p:cNvSpPr/>
            <p:nvPr/>
          </p:nvSpPr>
          <p:spPr>
            <a:xfrm>
              <a:off x="-423677" y="2291059"/>
              <a:ext cx="265176" cy="246888"/>
            </a:xfrm>
            <a:prstGeom prst="rect">
              <a:avLst/>
            </a:prstGeom>
            <a:solidFill>
              <a:srgbClr val="A1C9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100" name="Straight Connector 99">
              <a:extLst>
                <a:ext uri="{FF2B5EF4-FFF2-40B4-BE49-F238E27FC236}">
                  <a16:creationId xmlns:a16="http://schemas.microsoft.com/office/drawing/2014/main" id="{A4A6992F-E1B9-4CCA-9678-9B1D68DBEEAC}"/>
                </a:ext>
              </a:extLst>
            </p:cNvPr>
            <p:cNvCxnSpPr/>
            <p:nvPr/>
          </p:nvCxnSpPr>
          <p:spPr>
            <a:xfrm flipH="1">
              <a:off x="-669192" y="19811"/>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4A9E0695-50BB-499B-8B81-DF6ED6AF4149}"/>
                </a:ext>
              </a:extLst>
            </p:cNvPr>
            <p:cNvCxnSpPr>
              <a:cxnSpLocks/>
            </p:cNvCxnSpPr>
            <p:nvPr/>
          </p:nvCxnSpPr>
          <p:spPr>
            <a:xfrm flipV="1">
              <a:off x="-669191" y="21564"/>
              <a:ext cx="1" cy="6394564"/>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831D5388-DA65-42BF-B9D6-6C5ED9B0726C}"/>
                </a:ext>
              </a:extLst>
            </p:cNvPr>
            <p:cNvCxnSpPr/>
            <p:nvPr/>
          </p:nvCxnSpPr>
          <p:spPr>
            <a:xfrm flipH="1">
              <a:off x="-661000" y="6416128"/>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sp>
          <p:nvSpPr>
            <p:cNvPr id="103" name="TextBox 102">
              <a:extLst>
                <a:ext uri="{FF2B5EF4-FFF2-40B4-BE49-F238E27FC236}">
                  <a16:creationId xmlns:a16="http://schemas.microsoft.com/office/drawing/2014/main" id="{46832BE4-AB07-4F34-8BA7-09D5E35440F4}"/>
                </a:ext>
              </a:extLst>
            </p:cNvPr>
            <p:cNvSpPr txBox="1"/>
            <p:nvPr/>
          </p:nvSpPr>
          <p:spPr>
            <a:xfrm rot="16200000">
              <a:off x="-3080623" y="3095951"/>
              <a:ext cx="4226615" cy="307777"/>
            </a:xfrm>
            <a:prstGeom prst="rect">
              <a:avLst/>
            </a:prstGeom>
            <a:noFill/>
          </p:spPr>
          <p:txBody>
            <a:bodyPr wrap="square" rtlCol="0">
              <a:spAutoFit/>
            </a:bodyPr>
            <a:lstStyle/>
            <a:p>
              <a:pPr algn="ctr"/>
              <a:r>
                <a:rPr lang="en-US" sz="1400" dirty="0">
                  <a:solidFill>
                    <a:srgbClr val="5B9BD5"/>
                  </a:solidFill>
                </a:rPr>
                <a:t>Colour palette</a:t>
              </a:r>
            </a:p>
          </p:txBody>
        </p:sp>
      </p:grpSp>
      <p:cxnSp>
        <p:nvCxnSpPr>
          <p:cNvPr id="13" name="Connector: Elbow 12">
            <a:extLst>
              <a:ext uri="{FF2B5EF4-FFF2-40B4-BE49-F238E27FC236}">
                <a16:creationId xmlns:a16="http://schemas.microsoft.com/office/drawing/2014/main" id="{371E87F5-D07E-4647-A45A-9A1C51D6FB5D}"/>
              </a:ext>
            </a:extLst>
          </p:cNvPr>
          <p:cNvCxnSpPr>
            <a:cxnSpLocks/>
          </p:cNvCxnSpPr>
          <p:nvPr/>
        </p:nvCxnSpPr>
        <p:spPr>
          <a:xfrm flipV="1">
            <a:off x="998331" y="2095700"/>
            <a:ext cx="2763807" cy="281735"/>
          </a:xfrm>
          <a:prstGeom prst="bentConnector3">
            <a:avLst>
              <a:gd name="adj1" fmla="val 28"/>
            </a:avLst>
          </a:prstGeom>
          <a:ln>
            <a:solidFill>
              <a:srgbClr val="1E2B56"/>
            </a:solidFill>
            <a:tailEnd type="triangle"/>
          </a:ln>
        </p:spPr>
        <p:style>
          <a:lnRef idx="1">
            <a:schemeClr val="accent1"/>
          </a:lnRef>
          <a:fillRef idx="0">
            <a:schemeClr val="accent1"/>
          </a:fillRef>
          <a:effectRef idx="0">
            <a:schemeClr val="accent1"/>
          </a:effectRef>
          <a:fontRef idx="minor">
            <a:schemeClr val="tx1"/>
          </a:fontRef>
        </p:style>
      </p:cxnSp>
      <p:sp>
        <p:nvSpPr>
          <p:cNvPr id="2" name="Rectangle: Rounded Corners 1">
            <a:extLst>
              <a:ext uri="{FF2B5EF4-FFF2-40B4-BE49-F238E27FC236}">
                <a16:creationId xmlns:a16="http://schemas.microsoft.com/office/drawing/2014/main" id="{71999E59-73D2-48A2-A21C-BE5CA32407B8}"/>
              </a:ext>
            </a:extLst>
          </p:cNvPr>
          <p:cNvSpPr/>
          <p:nvPr/>
        </p:nvSpPr>
        <p:spPr>
          <a:xfrm>
            <a:off x="1130056" y="2018754"/>
            <a:ext cx="1200419" cy="149801"/>
          </a:xfrm>
          <a:prstGeom prst="roundRect">
            <a:avLst>
              <a:gd name="adj" fmla="val 24934"/>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a:t>Digital CAGR xx%</a:t>
            </a:r>
            <a:endParaRPr lang="en-US" sz="900" dirty="0"/>
          </a:p>
        </p:txBody>
      </p:sp>
      <p:sp>
        <p:nvSpPr>
          <p:cNvPr id="108" name="TextBox 107">
            <a:extLst>
              <a:ext uri="{FF2B5EF4-FFF2-40B4-BE49-F238E27FC236}">
                <a16:creationId xmlns:a16="http://schemas.microsoft.com/office/drawing/2014/main" id="{456576C8-EE08-4B6A-AA12-6200B64A226E}"/>
              </a:ext>
            </a:extLst>
          </p:cNvPr>
          <p:cNvSpPr txBox="1"/>
          <p:nvPr/>
        </p:nvSpPr>
        <p:spPr>
          <a:xfrm>
            <a:off x="4581277" y="1932150"/>
            <a:ext cx="2081056" cy="1195199"/>
          </a:xfrm>
          <a:prstGeom prst="rect">
            <a:avLst/>
          </a:prstGeom>
          <a:noFill/>
        </p:spPr>
        <p:txBody>
          <a:bodyPr wrap="square">
            <a:spAutoFit/>
          </a:bodyPr>
          <a:lstStyle/>
          <a:p>
            <a:pPr marL="91440" marR="0" lvl="0" indent="-91440" algn="just"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kumimoji="0" 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It has been </a:t>
            </a:r>
            <a:r>
              <a:rPr kumimoji="0" lang="en-US" sz="1000" b="1"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the fastest growing segment globally, with CAGR of </a:t>
            </a:r>
            <a:r>
              <a:rPr lang="pl-PL" sz="1000" b="1" dirty="0">
                <a:solidFill>
                  <a:schemeClr val="tx1">
                    <a:lumMod val="85000"/>
                    <a:lumOff val="15000"/>
                  </a:schemeClr>
                </a:solidFill>
                <a:cs typeface="Calibri" panose="020F0502020204030204" pitchFamily="34" charset="0"/>
              </a:rPr>
              <a:t>xx</a:t>
            </a:r>
            <a:r>
              <a:rPr kumimoji="0" lang="en-US" sz="1000" b="1"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 (20</a:t>
            </a:r>
            <a:r>
              <a:rPr kumimoji="0" lang="pl-PL" sz="1000" b="1"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XX</a:t>
            </a:r>
            <a:r>
              <a:rPr kumimoji="0" lang="en-US" sz="1000" b="1"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-20</a:t>
            </a:r>
            <a:r>
              <a:rPr kumimoji="0" lang="pl-PL" sz="1000" b="1"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XX</a:t>
            </a:r>
            <a:r>
              <a:rPr kumimoji="0" lang="en-US" sz="1000" b="1"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a:t>
            </a:r>
          </a:p>
          <a:p>
            <a:pPr marL="91440" marR="0" lvl="0" indent="-91440" algn="just"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kumimoji="0" 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The increasing interest in </a:t>
            </a:r>
            <a:r>
              <a:rPr kumimoji="0" lang="pl-PL"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a:t>
            </a:r>
            <a:r>
              <a:rPr kumimoji="0" 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 creates an attractive high growth market with CAGR of </a:t>
            </a:r>
            <a:r>
              <a:rPr lang="pl-PL" sz="1000" dirty="0">
                <a:solidFill>
                  <a:schemeClr val="tx1">
                    <a:lumMod val="85000"/>
                    <a:lumOff val="15000"/>
                  </a:schemeClr>
                </a:solidFill>
                <a:cs typeface="Calibri" panose="020F0502020204030204" pitchFamily="34" charset="0"/>
              </a:rPr>
              <a:t>xx</a:t>
            </a:r>
            <a:r>
              <a:rPr kumimoji="0" 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 (20</a:t>
            </a:r>
            <a:r>
              <a:rPr kumimoji="0" lang="pl-PL"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XX</a:t>
            </a:r>
            <a:r>
              <a:rPr kumimoji="0" 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-20</a:t>
            </a:r>
            <a:r>
              <a:rPr kumimoji="0" lang="pl-PL"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XX</a:t>
            </a:r>
            <a:r>
              <a:rPr kumimoji="0" 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a:t>
            </a:r>
          </a:p>
        </p:txBody>
      </p:sp>
      <p:sp>
        <p:nvSpPr>
          <p:cNvPr id="109" name="TextBox 108">
            <a:extLst>
              <a:ext uri="{FF2B5EF4-FFF2-40B4-BE49-F238E27FC236}">
                <a16:creationId xmlns:a16="http://schemas.microsoft.com/office/drawing/2014/main" id="{73328D54-EF5F-4E0C-B031-93F07E219718}"/>
              </a:ext>
            </a:extLst>
          </p:cNvPr>
          <p:cNvSpPr txBox="1"/>
          <p:nvPr/>
        </p:nvSpPr>
        <p:spPr>
          <a:xfrm>
            <a:off x="6859080" y="1932150"/>
            <a:ext cx="2081056" cy="1400383"/>
          </a:xfrm>
          <a:prstGeom prst="rect">
            <a:avLst/>
          </a:prstGeom>
          <a:noFill/>
        </p:spPr>
        <p:txBody>
          <a:bodyPr wrap="square">
            <a:spAutoFit/>
          </a:bodyPr>
          <a:lstStyle/>
          <a:p>
            <a:pPr marL="91440" marR="0" lvl="0" indent="-91440" algn="just"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kumimoji="0" 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Increasing interest in </a:t>
            </a:r>
            <a:r>
              <a:rPr kumimoji="0" lang="pl-PL"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a:t>
            </a:r>
            <a:endParaRPr kumimoji="0" 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endParaRPr>
          </a:p>
          <a:p>
            <a:pPr marL="91440" marR="0" lvl="0" indent="-91440" algn="just"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kumimoji="0" lang="en-US" sz="1000" b="1"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Increasing number of internet, smartphone </a:t>
            </a:r>
            <a:r>
              <a:rPr kumimoji="0" 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etc. users worldwide, which lead</a:t>
            </a:r>
            <a:r>
              <a:rPr kumimoji="0" lang="pl-PL"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s</a:t>
            </a:r>
            <a:r>
              <a:rPr kumimoji="0" 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 to </a:t>
            </a:r>
            <a:r>
              <a:rPr kumimoji="0" lang="pl-PL"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a:t>
            </a:r>
            <a:endParaRPr kumimoji="0" 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endParaRPr>
          </a:p>
          <a:p>
            <a:pPr marL="91440" marR="0" lvl="0" indent="-91440" algn="just"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kumimoji="0" 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Growing volume of available content</a:t>
            </a:r>
          </a:p>
          <a:p>
            <a:pPr marL="91440" marR="0" lvl="0" indent="-91440" algn="just"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kumimoji="0" 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Simplification of usage</a:t>
            </a:r>
          </a:p>
          <a:p>
            <a:pPr algn="ctr"/>
            <a:endParaRPr lang="en-US" sz="1000" b="0" dirty="0">
              <a:solidFill>
                <a:schemeClr val="tx1">
                  <a:lumMod val="85000"/>
                  <a:lumOff val="15000"/>
                </a:schemeClr>
              </a:solidFill>
              <a:effectLst>
                <a:outerShdw blurRad="38100" dist="38100" dir="2700000" algn="tl">
                  <a:srgbClr val="000000">
                    <a:alpha val="43137"/>
                  </a:srgbClr>
                </a:outerShdw>
              </a:effectLst>
              <a:latin typeface="+mn-lt"/>
            </a:endParaRPr>
          </a:p>
        </p:txBody>
      </p:sp>
      <p:sp>
        <p:nvSpPr>
          <p:cNvPr id="110" name="TextBox 109">
            <a:extLst>
              <a:ext uri="{FF2B5EF4-FFF2-40B4-BE49-F238E27FC236}">
                <a16:creationId xmlns:a16="http://schemas.microsoft.com/office/drawing/2014/main" id="{3C7151EB-1178-4428-9FD8-03C8AB0DD61C}"/>
              </a:ext>
            </a:extLst>
          </p:cNvPr>
          <p:cNvSpPr txBox="1"/>
          <p:nvPr/>
        </p:nvSpPr>
        <p:spPr>
          <a:xfrm>
            <a:off x="9135214" y="1932150"/>
            <a:ext cx="2351935" cy="579646"/>
          </a:xfrm>
          <a:prstGeom prst="rect">
            <a:avLst/>
          </a:prstGeom>
          <a:noFill/>
        </p:spPr>
        <p:txBody>
          <a:bodyPr wrap="square">
            <a:spAutoFit/>
          </a:bodyPr>
          <a:lstStyle/>
          <a:p>
            <a:pPr marL="91440" marR="0" lvl="0" indent="-91440" algn="just"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kumimoji="0" 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Higher quality of </a:t>
            </a:r>
            <a:r>
              <a:rPr kumimoji="0" lang="pl-PL"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a:t>
            </a:r>
            <a:endParaRPr kumimoji="0" 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endParaRPr>
          </a:p>
          <a:p>
            <a:pPr marL="91440" marR="0" lvl="0" indent="-91440" algn="just"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kumimoji="0" 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A </a:t>
            </a:r>
            <a:r>
              <a:rPr kumimoji="0" lang="en-US" sz="1000" b="1"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growing number of people </a:t>
            </a:r>
            <a:r>
              <a:rPr kumimoji="0" lang="pl-PL" sz="1000" b="1"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with </a:t>
            </a:r>
            <a:r>
              <a:rPr kumimoji="0" lang="pl-PL" sz="1000" b="1" i="0" u="none" strike="noStrike" kern="1200" cap="none" spc="0" normalizeH="0" baseline="0" noProof="0" dirty="0" err="1">
                <a:ln>
                  <a:noFill/>
                </a:ln>
                <a:solidFill>
                  <a:schemeClr val="tx1">
                    <a:lumMod val="85000"/>
                    <a:lumOff val="15000"/>
                  </a:schemeClr>
                </a:solidFill>
                <a:effectLst/>
                <a:uLnTx/>
                <a:uFillTx/>
                <a:latin typeface="+mn-lt"/>
                <a:ea typeface="+mn-ea"/>
                <a:cs typeface="Calibri" panose="020F0502020204030204" pitchFamily="34" charset="0"/>
              </a:rPr>
              <a:t>access</a:t>
            </a:r>
            <a:r>
              <a:rPr kumimoji="0" lang="pl-PL" sz="1000" b="1"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 to […]</a:t>
            </a:r>
            <a:r>
              <a:rPr kumimoji="0" 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rPr>
              <a:t> </a:t>
            </a:r>
            <a:endParaRPr kumimoji="0" lang="pl-PL" sz="1000" b="0" i="0" u="none" strike="noStrike" kern="1200" cap="none" spc="0" normalizeH="0" baseline="0" noProof="0" dirty="0">
              <a:ln>
                <a:noFill/>
              </a:ln>
              <a:solidFill>
                <a:schemeClr val="tx1">
                  <a:lumMod val="85000"/>
                  <a:lumOff val="15000"/>
                </a:schemeClr>
              </a:solidFill>
              <a:effectLst/>
              <a:uLnTx/>
              <a:uFillTx/>
              <a:latin typeface="+mn-lt"/>
              <a:ea typeface="+mn-ea"/>
              <a:cs typeface="Calibri" panose="020F0502020204030204" pitchFamily="34" charset="0"/>
            </a:endParaRPr>
          </a:p>
        </p:txBody>
      </p:sp>
      <p:cxnSp>
        <p:nvCxnSpPr>
          <p:cNvPr id="115" name="Connector: Elbow 114">
            <a:extLst>
              <a:ext uri="{FF2B5EF4-FFF2-40B4-BE49-F238E27FC236}">
                <a16:creationId xmlns:a16="http://schemas.microsoft.com/office/drawing/2014/main" id="{17C38875-50A6-4029-9008-460BFF06EBF1}"/>
              </a:ext>
            </a:extLst>
          </p:cNvPr>
          <p:cNvCxnSpPr>
            <a:cxnSpLocks/>
          </p:cNvCxnSpPr>
          <p:nvPr/>
        </p:nvCxnSpPr>
        <p:spPr>
          <a:xfrm flipV="1">
            <a:off x="3074517" y="4742845"/>
            <a:ext cx="1049848" cy="576361"/>
          </a:xfrm>
          <a:prstGeom prst="bentConnector3">
            <a:avLst>
              <a:gd name="adj1" fmla="val 100"/>
            </a:avLst>
          </a:prstGeom>
          <a:ln>
            <a:solidFill>
              <a:srgbClr val="1E2B56"/>
            </a:solidFill>
            <a:tailEnd type="triangle"/>
          </a:ln>
        </p:spPr>
        <p:style>
          <a:lnRef idx="1">
            <a:schemeClr val="accent1"/>
          </a:lnRef>
          <a:fillRef idx="0">
            <a:schemeClr val="accent1"/>
          </a:fillRef>
          <a:effectRef idx="0">
            <a:schemeClr val="accent1"/>
          </a:effectRef>
          <a:fontRef idx="minor">
            <a:schemeClr val="tx1"/>
          </a:fontRef>
        </p:style>
      </p:cxnSp>
      <p:sp>
        <p:nvSpPr>
          <p:cNvPr id="116" name="Rectangle: Rounded Corners 115">
            <a:extLst>
              <a:ext uri="{FF2B5EF4-FFF2-40B4-BE49-F238E27FC236}">
                <a16:creationId xmlns:a16="http://schemas.microsoft.com/office/drawing/2014/main" id="{5C5C0651-BA0B-49D9-B84B-9C18090315D1}"/>
              </a:ext>
            </a:extLst>
          </p:cNvPr>
          <p:cNvSpPr/>
          <p:nvPr/>
        </p:nvSpPr>
        <p:spPr>
          <a:xfrm>
            <a:off x="3166354" y="4667944"/>
            <a:ext cx="750014" cy="149801"/>
          </a:xfrm>
          <a:prstGeom prst="roundRect">
            <a:avLst>
              <a:gd name="adj" fmla="val 24934"/>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pl-PL" sz="900" dirty="0"/>
              <a:t>CAGR xx%</a:t>
            </a:r>
            <a:endParaRPr lang="en-US" sz="900" dirty="0"/>
          </a:p>
        </p:txBody>
      </p:sp>
      <p:cxnSp>
        <p:nvCxnSpPr>
          <p:cNvPr id="125" name="Straight Connector 124">
            <a:extLst>
              <a:ext uri="{FF2B5EF4-FFF2-40B4-BE49-F238E27FC236}">
                <a16:creationId xmlns:a16="http://schemas.microsoft.com/office/drawing/2014/main" id="{1687E176-A1B5-4E53-93D1-6849B91F900A}"/>
              </a:ext>
            </a:extLst>
          </p:cNvPr>
          <p:cNvCxnSpPr>
            <a:cxnSpLocks/>
          </p:cNvCxnSpPr>
          <p:nvPr/>
        </p:nvCxnSpPr>
        <p:spPr>
          <a:xfrm>
            <a:off x="341586" y="1481205"/>
            <a:ext cx="11476685" cy="0"/>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graphicFrame>
        <p:nvGraphicFramePr>
          <p:cNvPr id="3" name="Chart 2">
            <a:extLst>
              <a:ext uri="{FF2B5EF4-FFF2-40B4-BE49-F238E27FC236}">
                <a16:creationId xmlns:a16="http://schemas.microsoft.com/office/drawing/2014/main" id="{FA78789C-7E5E-4CC4-88A3-360A9662BAFE}"/>
              </a:ext>
            </a:extLst>
          </p:cNvPr>
          <p:cNvGraphicFramePr/>
          <p:nvPr>
            <p:extLst>
              <p:ext uri="{D42A27DB-BD31-4B8C-83A1-F6EECF244321}">
                <p14:modId xmlns:p14="http://schemas.microsoft.com/office/powerpoint/2010/main" val="2833853546"/>
              </p:ext>
            </p:extLst>
          </p:nvPr>
        </p:nvGraphicFramePr>
        <p:xfrm>
          <a:off x="5260710" y="4205507"/>
          <a:ext cx="3926481" cy="2056506"/>
        </p:xfrm>
        <a:graphic>
          <a:graphicData uri="http://schemas.openxmlformats.org/drawingml/2006/chart">
            <c:chart xmlns:c="http://schemas.openxmlformats.org/drawingml/2006/chart" xmlns:r="http://schemas.openxmlformats.org/officeDocument/2006/relationships" r:id="rId7"/>
          </a:graphicData>
        </a:graphic>
      </p:graphicFrame>
      <p:cxnSp>
        <p:nvCxnSpPr>
          <p:cNvPr id="85" name="Connector: Elbow 84">
            <a:extLst>
              <a:ext uri="{FF2B5EF4-FFF2-40B4-BE49-F238E27FC236}">
                <a16:creationId xmlns:a16="http://schemas.microsoft.com/office/drawing/2014/main" id="{E4126D02-40DF-4CFC-8652-17E7140170BB}"/>
              </a:ext>
            </a:extLst>
          </p:cNvPr>
          <p:cNvCxnSpPr>
            <a:cxnSpLocks/>
          </p:cNvCxnSpPr>
          <p:nvPr/>
        </p:nvCxnSpPr>
        <p:spPr>
          <a:xfrm flipV="1">
            <a:off x="5662696" y="4809320"/>
            <a:ext cx="1980000" cy="432000"/>
          </a:xfrm>
          <a:prstGeom prst="bentConnector3">
            <a:avLst>
              <a:gd name="adj1" fmla="val 161"/>
            </a:avLst>
          </a:prstGeom>
          <a:ln>
            <a:solidFill>
              <a:srgbClr val="1E2B56"/>
            </a:solidFill>
            <a:tailEnd type="triangle"/>
          </a:ln>
        </p:spPr>
        <p:style>
          <a:lnRef idx="1">
            <a:schemeClr val="accent1"/>
          </a:lnRef>
          <a:fillRef idx="0">
            <a:schemeClr val="accent1"/>
          </a:fillRef>
          <a:effectRef idx="0">
            <a:schemeClr val="accent1"/>
          </a:effectRef>
          <a:fontRef idx="minor">
            <a:schemeClr val="tx1"/>
          </a:fontRef>
        </p:style>
      </p:cxnSp>
      <p:sp>
        <p:nvSpPr>
          <p:cNvPr id="104" name="Rectangle: Rounded Corners 103">
            <a:extLst>
              <a:ext uri="{FF2B5EF4-FFF2-40B4-BE49-F238E27FC236}">
                <a16:creationId xmlns:a16="http://schemas.microsoft.com/office/drawing/2014/main" id="{5505B878-FCAC-4B41-A452-208082DFBF90}"/>
              </a:ext>
            </a:extLst>
          </p:cNvPr>
          <p:cNvSpPr/>
          <p:nvPr/>
        </p:nvSpPr>
        <p:spPr>
          <a:xfrm>
            <a:off x="5766297" y="4711021"/>
            <a:ext cx="1021556" cy="147979"/>
          </a:xfrm>
          <a:prstGeom prst="roundRect">
            <a:avLst>
              <a:gd name="adj" fmla="val 24934"/>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a:t>CAGR xx%</a:t>
            </a:r>
            <a:endParaRPr lang="en-US" sz="900" dirty="0"/>
          </a:p>
        </p:txBody>
      </p:sp>
      <p:cxnSp>
        <p:nvCxnSpPr>
          <p:cNvPr id="107" name="Connector: Elbow 106">
            <a:extLst>
              <a:ext uri="{FF2B5EF4-FFF2-40B4-BE49-F238E27FC236}">
                <a16:creationId xmlns:a16="http://schemas.microsoft.com/office/drawing/2014/main" id="{B9E79137-4B5F-4314-A6F8-122B775ACEED}"/>
              </a:ext>
            </a:extLst>
          </p:cNvPr>
          <p:cNvCxnSpPr>
            <a:cxnSpLocks/>
          </p:cNvCxnSpPr>
          <p:nvPr/>
        </p:nvCxnSpPr>
        <p:spPr>
          <a:xfrm flipV="1">
            <a:off x="9083590" y="4753001"/>
            <a:ext cx="1980000" cy="432000"/>
          </a:xfrm>
          <a:prstGeom prst="bentConnector3">
            <a:avLst>
              <a:gd name="adj1" fmla="val 161"/>
            </a:avLst>
          </a:prstGeom>
          <a:ln>
            <a:solidFill>
              <a:srgbClr val="1E2B56"/>
            </a:solidFill>
            <a:tailEnd type="triangle"/>
          </a:ln>
        </p:spPr>
        <p:style>
          <a:lnRef idx="1">
            <a:schemeClr val="accent1"/>
          </a:lnRef>
          <a:fillRef idx="0">
            <a:schemeClr val="accent1"/>
          </a:fillRef>
          <a:effectRef idx="0">
            <a:schemeClr val="accent1"/>
          </a:effectRef>
          <a:fontRef idx="minor">
            <a:schemeClr val="tx1"/>
          </a:fontRef>
        </p:style>
      </p:cxnSp>
      <p:sp>
        <p:nvSpPr>
          <p:cNvPr id="113" name="Rectangle: Rounded Corners 112">
            <a:extLst>
              <a:ext uri="{FF2B5EF4-FFF2-40B4-BE49-F238E27FC236}">
                <a16:creationId xmlns:a16="http://schemas.microsoft.com/office/drawing/2014/main" id="{BB6111CF-4A67-47A5-A751-4F3633CE1FAB}"/>
              </a:ext>
            </a:extLst>
          </p:cNvPr>
          <p:cNvSpPr/>
          <p:nvPr/>
        </p:nvSpPr>
        <p:spPr>
          <a:xfrm>
            <a:off x="9187191" y="4654702"/>
            <a:ext cx="1021556" cy="147979"/>
          </a:xfrm>
          <a:prstGeom prst="roundRect">
            <a:avLst>
              <a:gd name="adj" fmla="val 24934"/>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a:t>CAGR xx%</a:t>
            </a:r>
            <a:endParaRPr lang="en-US" sz="900" dirty="0"/>
          </a:p>
        </p:txBody>
      </p:sp>
      <p:sp>
        <p:nvSpPr>
          <p:cNvPr id="300" name="Rectangle: Rounded Corners 299">
            <a:extLst>
              <a:ext uri="{FF2B5EF4-FFF2-40B4-BE49-F238E27FC236}">
                <a16:creationId xmlns:a16="http://schemas.microsoft.com/office/drawing/2014/main" id="{89738819-960E-42C5-A4B7-95142DE07C50}"/>
              </a:ext>
            </a:extLst>
          </p:cNvPr>
          <p:cNvSpPr/>
          <p:nvPr/>
        </p:nvSpPr>
        <p:spPr>
          <a:xfrm>
            <a:off x="5158170" y="4179858"/>
            <a:ext cx="3281242" cy="189468"/>
          </a:xfrm>
          <a:prstGeom prst="roundRect">
            <a:avLst>
              <a:gd name="adj" fmla="val 30136"/>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pl-PL" sz="1000" dirty="0">
                <a:solidFill>
                  <a:schemeClr val="bg1"/>
                </a:solidFill>
              </a:rPr>
              <a:t>Global market for […] (in </a:t>
            </a:r>
            <a:r>
              <a:rPr lang="pl-PL" sz="1000" dirty="0" err="1">
                <a:solidFill>
                  <a:schemeClr val="bg1"/>
                </a:solidFill>
              </a:rPr>
              <a:t>units</a:t>
            </a:r>
            <a:r>
              <a:rPr lang="pl-PL" sz="1000" dirty="0">
                <a:solidFill>
                  <a:schemeClr val="bg1"/>
                </a:solidFill>
              </a:rPr>
              <a:t>)</a:t>
            </a:r>
            <a:endParaRPr lang="en-US" sz="1000" dirty="0">
              <a:solidFill>
                <a:schemeClr val="bg1"/>
              </a:solidFill>
            </a:endParaRPr>
          </a:p>
        </p:txBody>
      </p:sp>
      <p:sp>
        <p:nvSpPr>
          <p:cNvPr id="7" name="Text Placeholder 4">
            <a:extLst>
              <a:ext uri="{FF2B5EF4-FFF2-40B4-BE49-F238E27FC236}">
                <a16:creationId xmlns:a16="http://schemas.microsoft.com/office/drawing/2014/main" id="{FA23CD25-9FEC-4BC8-9523-149834450694}"/>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8" name="Text Placeholder 8">
            <a:extLst>
              <a:ext uri="{FF2B5EF4-FFF2-40B4-BE49-F238E27FC236}">
                <a16:creationId xmlns:a16="http://schemas.microsoft.com/office/drawing/2014/main" id="{694F26AA-7DBE-4347-9D80-E5595E74700F}"/>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Calibri" panose="020F0502020204030204" pitchFamily="34" charset="0"/>
                <a:cs typeface="Calibri" panose="020F0502020204030204" pitchFamily="34" charset="0"/>
              </a:rPr>
              <a:t>MARKET OVERVIEW</a:t>
            </a:r>
          </a:p>
        </p:txBody>
      </p:sp>
    </p:spTree>
    <p:extLst>
      <p:ext uri="{BB962C8B-B14F-4D97-AF65-F5344CB8AC3E}">
        <p14:creationId xmlns:p14="http://schemas.microsoft.com/office/powerpoint/2010/main" val="229692929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1AFD22DC-C7E0-4B42-B19A-75AB2A2BA62C}"/>
              </a:ext>
            </a:extLst>
          </p:cNvPr>
          <p:cNvGrpSpPr/>
          <p:nvPr/>
        </p:nvGrpSpPr>
        <p:grpSpPr>
          <a:xfrm>
            <a:off x="-514353" y="2123112"/>
            <a:ext cx="5800567" cy="3139219"/>
            <a:chOff x="3538243" y="2700745"/>
            <a:chExt cx="5800567" cy="3139219"/>
          </a:xfrm>
        </p:grpSpPr>
        <p:grpSp>
          <p:nvGrpSpPr>
            <p:cNvPr id="28" name="Group 27">
              <a:extLst>
                <a:ext uri="{FF2B5EF4-FFF2-40B4-BE49-F238E27FC236}">
                  <a16:creationId xmlns:a16="http://schemas.microsoft.com/office/drawing/2014/main" id="{0F42FE1C-894A-4614-BBDD-7D469CF6EBE4}"/>
                </a:ext>
              </a:extLst>
            </p:cNvPr>
            <p:cNvGrpSpPr/>
            <p:nvPr/>
          </p:nvGrpSpPr>
          <p:grpSpPr>
            <a:xfrm>
              <a:off x="3538243" y="2700745"/>
              <a:ext cx="5800567" cy="3024444"/>
              <a:chOff x="2232790" y="-1801595"/>
              <a:chExt cx="3560805" cy="1856621"/>
            </a:xfrm>
          </p:grpSpPr>
          <p:sp>
            <p:nvSpPr>
              <p:cNvPr id="11" name="Freeform 6">
                <a:extLst>
                  <a:ext uri="{FF2B5EF4-FFF2-40B4-BE49-F238E27FC236}">
                    <a16:creationId xmlns:a16="http://schemas.microsoft.com/office/drawing/2014/main" id="{C42B4087-291D-40B9-B922-18A0F29589CD}"/>
                  </a:ext>
                </a:extLst>
              </p:cNvPr>
              <p:cNvSpPr>
                <a:spLocks/>
              </p:cNvSpPr>
              <p:nvPr/>
            </p:nvSpPr>
            <p:spPr bwMode="auto">
              <a:xfrm>
                <a:off x="4122557" y="-1674367"/>
                <a:ext cx="231848" cy="127232"/>
              </a:xfrm>
              <a:custGeom>
                <a:avLst/>
                <a:gdLst>
                  <a:gd name="T0" fmla="*/ 5 w 53"/>
                  <a:gd name="T1" fmla="*/ 21 h 27"/>
                  <a:gd name="T2" fmla="*/ 9 w 53"/>
                  <a:gd name="T3" fmla="*/ 23 h 27"/>
                  <a:gd name="T4" fmla="*/ 9 w 53"/>
                  <a:gd name="T5" fmla="*/ 25 h 27"/>
                  <a:gd name="T6" fmla="*/ 3 w 53"/>
                  <a:gd name="T7" fmla="*/ 27 h 27"/>
                  <a:gd name="T8" fmla="*/ 0 w 53"/>
                  <a:gd name="T9" fmla="*/ 27 h 27"/>
                  <a:gd name="T10" fmla="*/ 3 w 53"/>
                  <a:gd name="T11" fmla="*/ 27 h 27"/>
                  <a:gd name="T12" fmla="*/ 28 w 53"/>
                  <a:gd name="T13" fmla="*/ 27 h 27"/>
                  <a:gd name="T14" fmla="*/ 53 w 53"/>
                  <a:gd name="T15" fmla="*/ 25 h 27"/>
                  <a:gd name="T16" fmla="*/ 53 w 53"/>
                  <a:gd name="T17" fmla="*/ 25 h 27"/>
                  <a:gd name="T18" fmla="*/ 51 w 53"/>
                  <a:gd name="T19" fmla="*/ 25 h 27"/>
                  <a:gd name="T20" fmla="*/ 51 w 53"/>
                  <a:gd name="T21" fmla="*/ 19 h 27"/>
                  <a:gd name="T22" fmla="*/ 53 w 53"/>
                  <a:gd name="T23" fmla="*/ 15 h 27"/>
                  <a:gd name="T24" fmla="*/ 51 w 53"/>
                  <a:gd name="T25" fmla="*/ 13 h 27"/>
                  <a:gd name="T26" fmla="*/ 49 w 53"/>
                  <a:gd name="T27" fmla="*/ 13 h 27"/>
                  <a:gd name="T28" fmla="*/ 47 w 53"/>
                  <a:gd name="T29" fmla="*/ 8 h 27"/>
                  <a:gd name="T30" fmla="*/ 45 w 53"/>
                  <a:gd name="T31" fmla="*/ 8 h 27"/>
                  <a:gd name="T32" fmla="*/ 36 w 53"/>
                  <a:gd name="T33" fmla="*/ 8 h 27"/>
                  <a:gd name="T34" fmla="*/ 32 w 53"/>
                  <a:gd name="T35" fmla="*/ 6 h 27"/>
                  <a:gd name="T36" fmla="*/ 26 w 53"/>
                  <a:gd name="T37" fmla="*/ 0 h 27"/>
                  <a:gd name="T38" fmla="*/ 21 w 53"/>
                  <a:gd name="T39" fmla="*/ 0 h 27"/>
                  <a:gd name="T40" fmla="*/ 21 w 53"/>
                  <a:gd name="T41" fmla="*/ 2 h 27"/>
                  <a:gd name="T42" fmla="*/ 24 w 53"/>
                  <a:gd name="T43" fmla="*/ 8 h 27"/>
                  <a:gd name="T44" fmla="*/ 21 w 53"/>
                  <a:gd name="T45" fmla="*/ 8 h 27"/>
                  <a:gd name="T46" fmla="*/ 24 w 53"/>
                  <a:gd name="T47" fmla="*/ 13 h 27"/>
                  <a:gd name="T48" fmla="*/ 21 w 53"/>
                  <a:gd name="T49" fmla="*/ 17 h 27"/>
                  <a:gd name="T50" fmla="*/ 15 w 53"/>
                  <a:gd name="T51" fmla="*/ 15 h 27"/>
                  <a:gd name="T52" fmla="*/ 15 w 53"/>
                  <a:gd name="T53" fmla="*/ 8 h 27"/>
                  <a:gd name="T54" fmla="*/ 19 w 53"/>
                  <a:gd name="T55" fmla="*/ 2 h 27"/>
                  <a:gd name="T56" fmla="*/ 19 w 53"/>
                  <a:gd name="T57" fmla="*/ 2 h 27"/>
                  <a:gd name="T58" fmla="*/ 17 w 53"/>
                  <a:gd name="T59" fmla="*/ 2 h 27"/>
                  <a:gd name="T60" fmla="*/ 15 w 53"/>
                  <a:gd name="T61" fmla="*/ 8 h 27"/>
                  <a:gd name="T62" fmla="*/ 13 w 53"/>
                  <a:gd name="T63" fmla="*/ 15 h 27"/>
                  <a:gd name="T64" fmla="*/ 9 w 53"/>
                  <a:gd name="T65" fmla="*/ 17 h 27"/>
                  <a:gd name="T66" fmla="*/ 3 w 53"/>
                  <a:gd name="T67" fmla="*/ 15 h 27"/>
                  <a:gd name="T68" fmla="*/ 0 w 53"/>
                  <a:gd name="T69" fmla="*/ 17 h 27"/>
                  <a:gd name="T70" fmla="*/ 0 w 53"/>
                  <a:gd name="T71" fmla="*/ 21 h 27"/>
                  <a:gd name="T72" fmla="*/ 0 w 53"/>
                  <a:gd name="T73" fmla="*/ 23 h 27"/>
                  <a:gd name="T74" fmla="*/ 5 w 53"/>
                  <a:gd name="T75"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27">
                    <a:moveTo>
                      <a:pt x="5" y="21"/>
                    </a:moveTo>
                    <a:lnTo>
                      <a:pt x="9" y="23"/>
                    </a:lnTo>
                    <a:lnTo>
                      <a:pt x="9" y="25"/>
                    </a:lnTo>
                    <a:lnTo>
                      <a:pt x="3" y="27"/>
                    </a:lnTo>
                    <a:lnTo>
                      <a:pt x="0" y="27"/>
                    </a:lnTo>
                    <a:lnTo>
                      <a:pt x="3" y="27"/>
                    </a:lnTo>
                    <a:lnTo>
                      <a:pt x="28" y="27"/>
                    </a:lnTo>
                    <a:lnTo>
                      <a:pt x="53" y="25"/>
                    </a:lnTo>
                    <a:lnTo>
                      <a:pt x="53" y="25"/>
                    </a:lnTo>
                    <a:lnTo>
                      <a:pt x="51" y="25"/>
                    </a:lnTo>
                    <a:lnTo>
                      <a:pt x="51" y="19"/>
                    </a:lnTo>
                    <a:lnTo>
                      <a:pt x="53" y="15"/>
                    </a:lnTo>
                    <a:lnTo>
                      <a:pt x="51" y="13"/>
                    </a:lnTo>
                    <a:lnTo>
                      <a:pt x="49" y="13"/>
                    </a:lnTo>
                    <a:lnTo>
                      <a:pt x="47" y="8"/>
                    </a:lnTo>
                    <a:lnTo>
                      <a:pt x="45" y="8"/>
                    </a:lnTo>
                    <a:lnTo>
                      <a:pt x="36" y="8"/>
                    </a:lnTo>
                    <a:lnTo>
                      <a:pt x="32" y="6"/>
                    </a:lnTo>
                    <a:lnTo>
                      <a:pt x="26" y="0"/>
                    </a:lnTo>
                    <a:lnTo>
                      <a:pt x="21" y="0"/>
                    </a:lnTo>
                    <a:lnTo>
                      <a:pt x="21" y="2"/>
                    </a:lnTo>
                    <a:lnTo>
                      <a:pt x="24" y="8"/>
                    </a:lnTo>
                    <a:lnTo>
                      <a:pt x="21" y="8"/>
                    </a:lnTo>
                    <a:lnTo>
                      <a:pt x="24" y="13"/>
                    </a:lnTo>
                    <a:lnTo>
                      <a:pt x="21" y="17"/>
                    </a:lnTo>
                    <a:lnTo>
                      <a:pt x="15" y="15"/>
                    </a:lnTo>
                    <a:lnTo>
                      <a:pt x="15" y="8"/>
                    </a:lnTo>
                    <a:lnTo>
                      <a:pt x="19" y="2"/>
                    </a:lnTo>
                    <a:lnTo>
                      <a:pt x="19" y="2"/>
                    </a:lnTo>
                    <a:lnTo>
                      <a:pt x="17" y="2"/>
                    </a:lnTo>
                    <a:lnTo>
                      <a:pt x="15" y="8"/>
                    </a:lnTo>
                    <a:lnTo>
                      <a:pt x="13" y="15"/>
                    </a:lnTo>
                    <a:lnTo>
                      <a:pt x="9" y="17"/>
                    </a:lnTo>
                    <a:lnTo>
                      <a:pt x="3" y="15"/>
                    </a:lnTo>
                    <a:lnTo>
                      <a:pt x="0" y="17"/>
                    </a:lnTo>
                    <a:lnTo>
                      <a:pt x="0" y="21"/>
                    </a:lnTo>
                    <a:lnTo>
                      <a:pt x="0" y="23"/>
                    </a:lnTo>
                    <a:lnTo>
                      <a:pt x="5" y="21"/>
                    </a:lnTo>
                    <a:close/>
                  </a:path>
                </a:pathLst>
              </a:custGeom>
              <a:gradFill>
                <a:gsLst>
                  <a:gs pos="41000">
                    <a:schemeClr val="accent1">
                      <a:lumMod val="5000"/>
                      <a:lumOff val="95000"/>
                    </a:schemeClr>
                  </a:gs>
                  <a:gs pos="69000">
                    <a:schemeClr val="bg1">
                      <a:lumMod val="85000"/>
                    </a:schemeClr>
                  </a:gs>
                  <a:gs pos="100000">
                    <a:schemeClr val="bg1">
                      <a:lumMod val="50000"/>
                    </a:schemeClr>
                  </a:gs>
                </a:gsLst>
                <a:lin ang="7800000" scaled="0"/>
              </a:gra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000000"/>
                  </a:solidFill>
                  <a:effectLst/>
                  <a:uLnTx/>
                  <a:uFillTx/>
                  <a:latin typeface="Calibri"/>
                  <a:ea typeface="+mn-ea"/>
                  <a:cs typeface="+mn-cs"/>
                </a:endParaRPr>
              </a:p>
            </p:txBody>
          </p:sp>
          <p:sp>
            <p:nvSpPr>
              <p:cNvPr id="15" name="Freeform 50">
                <a:extLst>
                  <a:ext uri="{FF2B5EF4-FFF2-40B4-BE49-F238E27FC236}">
                    <a16:creationId xmlns:a16="http://schemas.microsoft.com/office/drawing/2014/main" id="{8ABB6375-08D7-4755-A59D-7416FBE4835D}"/>
                  </a:ext>
                </a:extLst>
              </p:cNvPr>
              <p:cNvSpPr>
                <a:spLocks/>
              </p:cNvSpPr>
              <p:nvPr/>
            </p:nvSpPr>
            <p:spPr bwMode="auto">
              <a:xfrm>
                <a:off x="4205668" y="-1801595"/>
                <a:ext cx="433074" cy="343999"/>
              </a:xfrm>
              <a:custGeom>
                <a:avLst/>
                <a:gdLst>
                  <a:gd name="T0" fmla="*/ 32 w 99"/>
                  <a:gd name="T1" fmla="*/ 52 h 73"/>
                  <a:gd name="T2" fmla="*/ 32 w 99"/>
                  <a:gd name="T3" fmla="*/ 46 h 73"/>
                  <a:gd name="T4" fmla="*/ 34 w 99"/>
                  <a:gd name="T5" fmla="*/ 42 h 73"/>
                  <a:gd name="T6" fmla="*/ 32 w 99"/>
                  <a:gd name="T7" fmla="*/ 40 h 73"/>
                  <a:gd name="T8" fmla="*/ 30 w 99"/>
                  <a:gd name="T9" fmla="*/ 40 h 73"/>
                  <a:gd name="T10" fmla="*/ 28 w 99"/>
                  <a:gd name="T11" fmla="*/ 35 h 73"/>
                  <a:gd name="T12" fmla="*/ 26 w 99"/>
                  <a:gd name="T13" fmla="*/ 35 h 73"/>
                  <a:gd name="T14" fmla="*/ 17 w 99"/>
                  <a:gd name="T15" fmla="*/ 35 h 73"/>
                  <a:gd name="T16" fmla="*/ 13 w 99"/>
                  <a:gd name="T17" fmla="*/ 33 h 73"/>
                  <a:gd name="T18" fmla="*/ 7 w 99"/>
                  <a:gd name="T19" fmla="*/ 27 h 73"/>
                  <a:gd name="T20" fmla="*/ 0 w 99"/>
                  <a:gd name="T21" fmla="*/ 27 h 73"/>
                  <a:gd name="T22" fmla="*/ 0 w 99"/>
                  <a:gd name="T23" fmla="*/ 27 h 73"/>
                  <a:gd name="T24" fmla="*/ 2 w 99"/>
                  <a:gd name="T25" fmla="*/ 25 h 73"/>
                  <a:gd name="T26" fmla="*/ 0 w 99"/>
                  <a:gd name="T27" fmla="*/ 18 h 73"/>
                  <a:gd name="T28" fmla="*/ 0 w 99"/>
                  <a:gd name="T29" fmla="*/ 14 h 73"/>
                  <a:gd name="T30" fmla="*/ 2 w 99"/>
                  <a:gd name="T31" fmla="*/ 12 h 73"/>
                  <a:gd name="T32" fmla="*/ 5 w 99"/>
                  <a:gd name="T33" fmla="*/ 8 h 73"/>
                  <a:gd name="T34" fmla="*/ 11 w 99"/>
                  <a:gd name="T35" fmla="*/ 4 h 73"/>
                  <a:gd name="T36" fmla="*/ 19 w 99"/>
                  <a:gd name="T37" fmla="*/ 2 h 73"/>
                  <a:gd name="T38" fmla="*/ 26 w 99"/>
                  <a:gd name="T39" fmla="*/ 2 h 73"/>
                  <a:gd name="T40" fmla="*/ 32 w 99"/>
                  <a:gd name="T41" fmla="*/ 2 h 73"/>
                  <a:gd name="T42" fmla="*/ 34 w 99"/>
                  <a:gd name="T43" fmla="*/ 4 h 73"/>
                  <a:gd name="T44" fmla="*/ 38 w 99"/>
                  <a:gd name="T45" fmla="*/ 0 h 73"/>
                  <a:gd name="T46" fmla="*/ 43 w 99"/>
                  <a:gd name="T47" fmla="*/ 0 h 73"/>
                  <a:gd name="T48" fmla="*/ 43 w 99"/>
                  <a:gd name="T49" fmla="*/ 2 h 73"/>
                  <a:gd name="T50" fmla="*/ 47 w 99"/>
                  <a:gd name="T51" fmla="*/ 2 h 73"/>
                  <a:gd name="T52" fmla="*/ 49 w 99"/>
                  <a:gd name="T53" fmla="*/ 6 h 73"/>
                  <a:gd name="T54" fmla="*/ 55 w 99"/>
                  <a:gd name="T55" fmla="*/ 6 h 73"/>
                  <a:gd name="T56" fmla="*/ 57 w 99"/>
                  <a:gd name="T57" fmla="*/ 8 h 73"/>
                  <a:gd name="T58" fmla="*/ 64 w 99"/>
                  <a:gd name="T59" fmla="*/ 4 h 73"/>
                  <a:gd name="T60" fmla="*/ 70 w 99"/>
                  <a:gd name="T61" fmla="*/ 6 h 73"/>
                  <a:gd name="T62" fmla="*/ 76 w 99"/>
                  <a:gd name="T63" fmla="*/ 8 h 73"/>
                  <a:gd name="T64" fmla="*/ 83 w 99"/>
                  <a:gd name="T65" fmla="*/ 12 h 73"/>
                  <a:gd name="T66" fmla="*/ 87 w 99"/>
                  <a:gd name="T67" fmla="*/ 14 h 73"/>
                  <a:gd name="T68" fmla="*/ 91 w 99"/>
                  <a:gd name="T69" fmla="*/ 21 h 73"/>
                  <a:gd name="T70" fmla="*/ 97 w 99"/>
                  <a:gd name="T71" fmla="*/ 21 h 73"/>
                  <a:gd name="T72" fmla="*/ 99 w 99"/>
                  <a:gd name="T73" fmla="*/ 23 h 73"/>
                  <a:gd name="T74" fmla="*/ 93 w 99"/>
                  <a:gd name="T75" fmla="*/ 27 h 73"/>
                  <a:gd name="T76" fmla="*/ 97 w 99"/>
                  <a:gd name="T77" fmla="*/ 29 h 73"/>
                  <a:gd name="T78" fmla="*/ 97 w 99"/>
                  <a:gd name="T79" fmla="*/ 33 h 73"/>
                  <a:gd name="T80" fmla="*/ 91 w 99"/>
                  <a:gd name="T81" fmla="*/ 37 h 73"/>
                  <a:gd name="T82" fmla="*/ 87 w 99"/>
                  <a:gd name="T83" fmla="*/ 44 h 73"/>
                  <a:gd name="T84" fmla="*/ 85 w 99"/>
                  <a:gd name="T85" fmla="*/ 44 h 73"/>
                  <a:gd name="T86" fmla="*/ 83 w 99"/>
                  <a:gd name="T87" fmla="*/ 50 h 73"/>
                  <a:gd name="T88" fmla="*/ 87 w 99"/>
                  <a:gd name="T89" fmla="*/ 52 h 73"/>
                  <a:gd name="T90" fmla="*/ 87 w 99"/>
                  <a:gd name="T91" fmla="*/ 56 h 73"/>
                  <a:gd name="T92" fmla="*/ 83 w 99"/>
                  <a:gd name="T93" fmla="*/ 56 h 73"/>
                  <a:gd name="T94" fmla="*/ 83 w 99"/>
                  <a:gd name="T95" fmla="*/ 54 h 73"/>
                  <a:gd name="T96" fmla="*/ 78 w 99"/>
                  <a:gd name="T97" fmla="*/ 56 h 73"/>
                  <a:gd name="T98" fmla="*/ 76 w 99"/>
                  <a:gd name="T99" fmla="*/ 61 h 73"/>
                  <a:gd name="T100" fmla="*/ 70 w 99"/>
                  <a:gd name="T101" fmla="*/ 61 h 73"/>
                  <a:gd name="T102" fmla="*/ 72 w 99"/>
                  <a:gd name="T103" fmla="*/ 67 h 73"/>
                  <a:gd name="T104" fmla="*/ 70 w 99"/>
                  <a:gd name="T105" fmla="*/ 67 h 73"/>
                  <a:gd name="T106" fmla="*/ 64 w 99"/>
                  <a:gd name="T107" fmla="*/ 69 h 73"/>
                  <a:gd name="T108" fmla="*/ 59 w 99"/>
                  <a:gd name="T109" fmla="*/ 67 h 73"/>
                  <a:gd name="T110" fmla="*/ 51 w 99"/>
                  <a:gd name="T111" fmla="*/ 69 h 73"/>
                  <a:gd name="T112" fmla="*/ 47 w 99"/>
                  <a:gd name="T113" fmla="*/ 73 h 73"/>
                  <a:gd name="T114" fmla="*/ 45 w 99"/>
                  <a:gd name="T115" fmla="*/ 69 h 73"/>
                  <a:gd name="T116" fmla="*/ 45 w 99"/>
                  <a:gd name="T117" fmla="*/ 63 h 73"/>
                  <a:gd name="T118" fmla="*/ 43 w 99"/>
                  <a:gd name="T119" fmla="*/ 56 h 73"/>
                  <a:gd name="T120" fmla="*/ 40 w 99"/>
                  <a:gd name="T121" fmla="*/ 56 h 73"/>
                  <a:gd name="T122" fmla="*/ 36 w 99"/>
                  <a:gd name="T123" fmla="*/ 52 h 73"/>
                  <a:gd name="T124" fmla="*/ 32 w 99"/>
                  <a:gd name="T125" fmla="*/ 5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73">
                    <a:moveTo>
                      <a:pt x="32" y="52"/>
                    </a:moveTo>
                    <a:lnTo>
                      <a:pt x="32" y="46"/>
                    </a:lnTo>
                    <a:lnTo>
                      <a:pt x="34" y="42"/>
                    </a:lnTo>
                    <a:lnTo>
                      <a:pt x="32" y="40"/>
                    </a:lnTo>
                    <a:lnTo>
                      <a:pt x="30" y="40"/>
                    </a:lnTo>
                    <a:lnTo>
                      <a:pt x="28" y="35"/>
                    </a:lnTo>
                    <a:lnTo>
                      <a:pt x="26" y="35"/>
                    </a:lnTo>
                    <a:lnTo>
                      <a:pt x="17" y="35"/>
                    </a:lnTo>
                    <a:lnTo>
                      <a:pt x="13" y="33"/>
                    </a:lnTo>
                    <a:lnTo>
                      <a:pt x="7" y="27"/>
                    </a:lnTo>
                    <a:lnTo>
                      <a:pt x="0" y="27"/>
                    </a:lnTo>
                    <a:lnTo>
                      <a:pt x="0" y="27"/>
                    </a:lnTo>
                    <a:lnTo>
                      <a:pt x="2" y="25"/>
                    </a:lnTo>
                    <a:lnTo>
                      <a:pt x="0" y="18"/>
                    </a:lnTo>
                    <a:lnTo>
                      <a:pt x="0" y="14"/>
                    </a:lnTo>
                    <a:lnTo>
                      <a:pt x="2" y="12"/>
                    </a:lnTo>
                    <a:lnTo>
                      <a:pt x="5" y="8"/>
                    </a:lnTo>
                    <a:lnTo>
                      <a:pt x="11" y="4"/>
                    </a:lnTo>
                    <a:lnTo>
                      <a:pt x="19" y="2"/>
                    </a:lnTo>
                    <a:lnTo>
                      <a:pt x="26" y="2"/>
                    </a:lnTo>
                    <a:lnTo>
                      <a:pt x="32" y="2"/>
                    </a:lnTo>
                    <a:lnTo>
                      <a:pt x="34" y="4"/>
                    </a:lnTo>
                    <a:lnTo>
                      <a:pt x="38" y="0"/>
                    </a:lnTo>
                    <a:lnTo>
                      <a:pt x="43" y="0"/>
                    </a:lnTo>
                    <a:lnTo>
                      <a:pt x="43" y="2"/>
                    </a:lnTo>
                    <a:lnTo>
                      <a:pt x="47" y="2"/>
                    </a:lnTo>
                    <a:lnTo>
                      <a:pt x="49" y="6"/>
                    </a:lnTo>
                    <a:lnTo>
                      <a:pt x="55" y="6"/>
                    </a:lnTo>
                    <a:lnTo>
                      <a:pt x="57" y="8"/>
                    </a:lnTo>
                    <a:lnTo>
                      <a:pt x="64" y="4"/>
                    </a:lnTo>
                    <a:lnTo>
                      <a:pt x="70" y="6"/>
                    </a:lnTo>
                    <a:lnTo>
                      <a:pt x="76" y="8"/>
                    </a:lnTo>
                    <a:lnTo>
                      <a:pt x="83" y="12"/>
                    </a:lnTo>
                    <a:lnTo>
                      <a:pt x="87" y="14"/>
                    </a:lnTo>
                    <a:lnTo>
                      <a:pt x="91" y="21"/>
                    </a:lnTo>
                    <a:lnTo>
                      <a:pt x="97" y="21"/>
                    </a:lnTo>
                    <a:lnTo>
                      <a:pt x="99" y="23"/>
                    </a:lnTo>
                    <a:lnTo>
                      <a:pt x="93" y="27"/>
                    </a:lnTo>
                    <a:lnTo>
                      <a:pt x="97" y="29"/>
                    </a:lnTo>
                    <a:lnTo>
                      <a:pt x="97" y="33"/>
                    </a:lnTo>
                    <a:lnTo>
                      <a:pt x="91" y="37"/>
                    </a:lnTo>
                    <a:lnTo>
                      <a:pt x="87" y="44"/>
                    </a:lnTo>
                    <a:lnTo>
                      <a:pt x="85" y="44"/>
                    </a:lnTo>
                    <a:lnTo>
                      <a:pt x="83" y="50"/>
                    </a:lnTo>
                    <a:lnTo>
                      <a:pt x="87" y="52"/>
                    </a:lnTo>
                    <a:lnTo>
                      <a:pt x="87" y="56"/>
                    </a:lnTo>
                    <a:lnTo>
                      <a:pt x="83" y="56"/>
                    </a:lnTo>
                    <a:lnTo>
                      <a:pt x="83" y="54"/>
                    </a:lnTo>
                    <a:lnTo>
                      <a:pt x="78" y="56"/>
                    </a:lnTo>
                    <a:lnTo>
                      <a:pt x="76" y="61"/>
                    </a:lnTo>
                    <a:lnTo>
                      <a:pt x="70" y="61"/>
                    </a:lnTo>
                    <a:lnTo>
                      <a:pt x="72" y="67"/>
                    </a:lnTo>
                    <a:lnTo>
                      <a:pt x="70" y="67"/>
                    </a:lnTo>
                    <a:lnTo>
                      <a:pt x="64" y="69"/>
                    </a:lnTo>
                    <a:lnTo>
                      <a:pt x="59" y="67"/>
                    </a:lnTo>
                    <a:lnTo>
                      <a:pt x="51" y="69"/>
                    </a:lnTo>
                    <a:lnTo>
                      <a:pt x="47" y="73"/>
                    </a:lnTo>
                    <a:lnTo>
                      <a:pt x="45" y="69"/>
                    </a:lnTo>
                    <a:lnTo>
                      <a:pt x="45" y="63"/>
                    </a:lnTo>
                    <a:lnTo>
                      <a:pt x="43" y="56"/>
                    </a:lnTo>
                    <a:lnTo>
                      <a:pt x="40" y="56"/>
                    </a:lnTo>
                    <a:lnTo>
                      <a:pt x="36" y="52"/>
                    </a:lnTo>
                    <a:lnTo>
                      <a:pt x="32" y="52"/>
                    </a:lnTo>
                    <a:close/>
                  </a:path>
                </a:pathLst>
              </a:custGeom>
              <a:gradFill>
                <a:gsLst>
                  <a:gs pos="52000">
                    <a:schemeClr val="accent1">
                      <a:lumMod val="5000"/>
                      <a:lumOff val="95000"/>
                    </a:schemeClr>
                  </a:gs>
                  <a:gs pos="84000">
                    <a:schemeClr val="bg1">
                      <a:lumMod val="85000"/>
                    </a:schemeClr>
                  </a:gs>
                  <a:gs pos="100000">
                    <a:schemeClr val="bg1">
                      <a:lumMod val="50000"/>
                    </a:schemeClr>
                  </a:gs>
                </a:gsLst>
                <a:lin ang="7800000" scaled="0"/>
              </a:gra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000000"/>
                  </a:solidFill>
                  <a:latin typeface="Calibri"/>
                </a:endParaRPr>
              </a:p>
            </p:txBody>
          </p:sp>
          <p:sp>
            <p:nvSpPr>
              <p:cNvPr id="16" name="Freeform 51">
                <a:extLst>
                  <a:ext uri="{FF2B5EF4-FFF2-40B4-BE49-F238E27FC236}">
                    <a16:creationId xmlns:a16="http://schemas.microsoft.com/office/drawing/2014/main" id="{E7E35479-BCA1-49CA-834D-273AB2FD187B}"/>
                  </a:ext>
                </a:extLst>
              </p:cNvPr>
              <p:cNvSpPr>
                <a:spLocks/>
              </p:cNvSpPr>
              <p:nvPr/>
            </p:nvSpPr>
            <p:spPr bwMode="auto">
              <a:xfrm>
                <a:off x="4411267" y="-1773324"/>
                <a:ext cx="726161" cy="603167"/>
              </a:xfrm>
              <a:custGeom>
                <a:avLst/>
                <a:gdLst>
                  <a:gd name="T0" fmla="*/ 4 w 166"/>
                  <a:gd name="T1" fmla="*/ 63 h 128"/>
                  <a:gd name="T2" fmla="*/ 17 w 166"/>
                  <a:gd name="T3" fmla="*/ 63 h 128"/>
                  <a:gd name="T4" fmla="*/ 25 w 166"/>
                  <a:gd name="T5" fmla="*/ 61 h 128"/>
                  <a:gd name="T6" fmla="*/ 29 w 166"/>
                  <a:gd name="T7" fmla="*/ 55 h 128"/>
                  <a:gd name="T8" fmla="*/ 36 w 166"/>
                  <a:gd name="T9" fmla="*/ 48 h 128"/>
                  <a:gd name="T10" fmla="*/ 40 w 166"/>
                  <a:gd name="T11" fmla="*/ 50 h 128"/>
                  <a:gd name="T12" fmla="*/ 36 w 166"/>
                  <a:gd name="T13" fmla="*/ 44 h 128"/>
                  <a:gd name="T14" fmla="*/ 40 w 166"/>
                  <a:gd name="T15" fmla="*/ 38 h 128"/>
                  <a:gd name="T16" fmla="*/ 50 w 166"/>
                  <a:gd name="T17" fmla="*/ 27 h 128"/>
                  <a:gd name="T18" fmla="*/ 46 w 166"/>
                  <a:gd name="T19" fmla="*/ 21 h 128"/>
                  <a:gd name="T20" fmla="*/ 59 w 166"/>
                  <a:gd name="T21" fmla="*/ 12 h 128"/>
                  <a:gd name="T22" fmla="*/ 67 w 166"/>
                  <a:gd name="T23" fmla="*/ 6 h 128"/>
                  <a:gd name="T24" fmla="*/ 71 w 166"/>
                  <a:gd name="T25" fmla="*/ 2 h 128"/>
                  <a:gd name="T26" fmla="*/ 80 w 166"/>
                  <a:gd name="T27" fmla="*/ 2 h 128"/>
                  <a:gd name="T28" fmla="*/ 88 w 166"/>
                  <a:gd name="T29" fmla="*/ 6 h 128"/>
                  <a:gd name="T30" fmla="*/ 99 w 166"/>
                  <a:gd name="T31" fmla="*/ 4 h 128"/>
                  <a:gd name="T32" fmla="*/ 107 w 166"/>
                  <a:gd name="T33" fmla="*/ 6 h 128"/>
                  <a:gd name="T34" fmla="*/ 116 w 166"/>
                  <a:gd name="T35" fmla="*/ 8 h 128"/>
                  <a:gd name="T36" fmla="*/ 126 w 166"/>
                  <a:gd name="T37" fmla="*/ 10 h 128"/>
                  <a:gd name="T38" fmla="*/ 126 w 166"/>
                  <a:gd name="T39" fmla="*/ 21 h 128"/>
                  <a:gd name="T40" fmla="*/ 130 w 166"/>
                  <a:gd name="T41" fmla="*/ 31 h 128"/>
                  <a:gd name="T42" fmla="*/ 137 w 166"/>
                  <a:gd name="T43" fmla="*/ 42 h 128"/>
                  <a:gd name="T44" fmla="*/ 145 w 166"/>
                  <a:gd name="T45" fmla="*/ 50 h 128"/>
                  <a:gd name="T46" fmla="*/ 154 w 166"/>
                  <a:gd name="T47" fmla="*/ 59 h 128"/>
                  <a:gd name="T48" fmla="*/ 162 w 166"/>
                  <a:gd name="T49" fmla="*/ 69 h 128"/>
                  <a:gd name="T50" fmla="*/ 164 w 166"/>
                  <a:gd name="T51" fmla="*/ 76 h 128"/>
                  <a:gd name="T52" fmla="*/ 151 w 166"/>
                  <a:gd name="T53" fmla="*/ 84 h 128"/>
                  <a:gd name="T54" fmla="*/ 145 w 166"/>
                  <a:gd name="T55" fmla="*/ 82 h 128"/>
                  <a:gd name="T56" fmla="*/ 149 w 166"/>
                  <a:gd name="T57" fmla="*/ 95 h 128"/>
                  <a:gd name="T58" fmla="*/ 154 w 166"/>
                  <a:gd name="T59" fmla="*/ 105 h 128"/>
                  <a:gd name="T60" fmla="*/ 151 w 166"/>
                  <a:gd name="T61" fmla="*/ 109 h 128"/>
                  <a:gd name="T62" fmla="*/ 139 w 166"/>
                  <a:gd name="T63" fmla="*/ 112 h 128"/>
                  <a:gd name="T64" fmla="*/ 135 w 166"/>
                  <a:gd name="T65" fmla="*/ 126 h 128"/>
                  <a:gd name="T66" fmla="*/ 126 w 166"/>
                  <a:gd name="T67" fmla="*/ 124 h 128"/>
                  <a:gd name="T68" fmla="*/ 118 w 166"/>
                  <a:gd name="T69" fmla="*/ 124 h 128"/>
                  <a:gd name="T70" fmla="*/ 109 w 166"/>
                  <a:gd name="T71" fmla="*/ 128 h 128"/>
                  <a:gd name="T72" fmla="*/ 105 w 166"/>
                  <a:gd name="T73" fmla="*/ 124 h 128"/>
                  <a:gd name="T74" fmla="*/ 95 w 166"/>
                  <a:gd name="T75" fmla="*/ 126 h 128"/>
                  <a:gd name="T76" fmla="*/ 86 w 166"/>
                  <a:gd name="T77" fmla="*/ 124 h 128"/>
                  <a:gd name="T78" fmla="*/ 82 w 166"/>
                  <a:gd name="T79" fmla="*/ 126 h 128"/>
                  <a:gd name="T80" fmla="*/ 71 w 166"/>
                  <a:gd name="T81" fmla="*/ 126 h 128"/>
                  <a:gd name="T82" fmla="*/ 65 w 166"/>
                  <a:gd name="T83" fmla="*/ 122 h 128"/>
                  <a:gd name="T84" fmla="*/ 48 w 166"/>
                  <a:gd name="T85" fmla="*/ 116 h 128"/>
                  <a:gd name="T86" fmla="*/ 42 w 166"/>
                  <a:gd name="T87" fmla="*/ 120 h 128"/>
                  <a:gd name="T88" fmla="*/ 21 w 166"/>
                  <a:gd name="T89" fmla="*/ 122 h 128"/>
                  <a:gd name="T90" fmla="*/ 12 w 166"/>
                  <a:gd name="T91" fmla="*/ 120 h 128"/>
                  <a:gd name="T92" fmla="*/ 8 w 166"/>
                  <a:gd name="T93" fmla="*/ 120 h 128"/>
                  <a:gd name="T94" fmla="*/ 4 w 166"/>
                  <a:gd name="T95" fmla="*/ 107 h 128"/>
                  <a:gd name="T96" fmla="*/ 10 w 166"/>
                  <a:gd name="T97" fmla="*/ 101 h 128"/>
                  <a:gd name="T98" fmla="*/ 8 w 166"/>
                  <a:gd name="T99" fmla="*/ 86 h 128"/>
                  <a:gd name="T100" fmla="*/ 4 w 166"/>
                  <a:gd name="T101" fmla="*/ 78 h 128"/>
                  <a:gd name="T102" fmla="*/ 0 w 166"/>
                  <a:gd name="T103" fmla="*/ 6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6" h="128">
                    <a:moveTo>
                      <a:pt x="0" y="67"/>
                    </a:moveTo>
                    <a:lnTo>
                      <a:pt x="4" y="63"/>
                    </a:lnTo>
                    <a:lnTo>
                      <a:pt x="12" y="61"/>
                    </a:lnTo>
                    <a:lnTo>
                      <a:pt x="17" y="63"/>
                    </a:lnTo>
                    <a:lnTo>
                      <a:pt x="23" y="61"/>
                    </a:lnTo>
                    <a:lnTo>
                      <a:pt x="25" y="61"/>
                    </a:lnTo>
                    <a:lnTo>
                      <a:pt x="23" y="55"/>
                    </a:lnTo>
                    <a:lnTo>
                      <a:pt x="29" y="55"/>
                    </a:lnTo>
                    <a:lnTo>
                      <a:pt x="31" y="50"/>
                    </a:lnTo>
                    <a:lnTo>
                      <a:pt x="36" y="48"/>
                    </a:lnTo>
                    <a:lnTo>
                      <a:pt x="36" y="50"/>
                    </a:lnTo>
                    <a:lnTo>
                      <a:pt x="40" y="50"/>
                    </a:lnTo>
                    <a:lnTo>
                      <a:pt x="40" y="46"/>
                    </a:lnTo>
                    <a:lnTo>
                      <a:pt x="36" y="44"/>
                    </a:lnTo>
                    <a:lnTo>
                      <a:pt x="38" y="38"/>
                    </a:lnTo>
                    <a:lnTo>
                      <a:pt x="40" y="38"/>
                    </a:lnTo>
                    <a:lnTo>
                      <a:pt x="44" y="31"/>
                    </a:lnTo>
                    <a:lnTo>
                      <a:pt x="50" y="27"/>
                    </a:lnTo>
                    <a:lnTo>
                      <a:pt x="50" y="23"/>
                    </a:lnTo>
                    <a:lnTo>
                      <a:pt x="46" y="21"/>
                    </a:lnTo>
                    <a:lnTo>
                      <a:pt x="52" y="17"/>
                    </a:lnTo>
                    <a:lnTo>
                      <a:pt x="59" y="12"/>
                    </a:lnTo>
                    <a:lnTo>
                      <a:pt x="67" y="12"/>
                    </a:lnTo>
                    <a:lnTo>
                      <a:pt x="67" y="6"/>
                    </a:lnTo>
                    <a:lnTo>
                      <a:pt x="71" y="4"/>
                    </a:lnTo>
                    <a:lnTo>
                      <a:pt x="71" y="2"/>
                    </a:lnTo>
                    <a:lnTo>
                      <a:pt x="78" y="0"/>
                    </a:lnTo>
                    <a:lnTo>
                      <a:pt x="80" y="2"/>
                    </a:lnTo>
                    <a:lnTo>
                      <a:pt x="84" y="0"/>
                    </a:lnTo>
                    <a:lnTo>
                      <a:pt x="88" y="6"/>
                    </a:lnTo>
                    <a:lnTo>
                      <a:pt x="95" y="4"/>
                    </a:lnTo>
                    <a:lnTo>
                      <a:pt x="99" y="4"/>
                    </a:lnTo>
                    <a:lnTo>
                      <a:pt x="101" y="10"/>
                    </a:lnTo>
                    <a:lnTo>
                      <a:pt x="107" y="6"/>
                    </a:lnTo>
                    <a:lnTo>
                      <a:pt x="114" y="4"/>
                    </a:lnTo>
                    <a:lnTo>
                      <a:pt x="116" y="8"/>
                    </a:lnTo>
                    <a:lnTo>
                      <a:pt x="118" y="8"/>
                    </a:lnTo>
                    <a:lnTo>
                      <a:pt x="126" y="10"/>
                    </a:lnTo>
                    <a:lnTo>
                      <a:pt x="128" y="15"/>
                    </a:lnTo>
                    <a:lnTo>
                      <a:pt x="126" y="21"/>
                    </a:lnTo>
                    <a:lnTo>
                      <a:pt x="130" y="25"/>
                    </a:lnTo>
                    <a:lnTo>
                      <a:pt x="130" y="31"/>
                    </a:lnTo>
                    <a:lnTo>
                      <a:pt x="135" y="36"/>
                    </a:lnTo>
                    <a:lnTo>
                      <a:pt x="137" y="42"/>
                    </a:lnTo>
                    <a:lnTo>
                      <a:pt x="141" y="48"/>
                    </a:lnTo>
                    <a:lnTo>
                      <a:pt x="145" y="50"/>
                    </a:lnTo>
                    <a:lnTo>
                      <a:pt x="147" y="59"/>
                    </a:lnTo>
                    <a:lnTo>
                      <a:pt x="154" y="59"/>
                    </a:lnTo>
                    <a:lnTo>
                      <a:pt x="162" y="65"/>
                    </a:lnTo>
                    <a:lnTo>
                      <a:pt x="162" y="69"/>
                    </a:lnTo>
                    <a:lnTo>
                      <a:pt x="166" y="74"/>
                    </a:lnTo>
                    <a:lnTo>
                      <a:pt x="164" y="76"/>
                    </a:lnTo>
                    <a:lnTo>
                      <a:pt x="160" y="82"/>
                    </a:lnTo>
                    <a:lnTo>
                      <a:pt x="151" y="84"/>
                    </a:lnTo>
                    <a:lnTo>
                      <a:pt x="145" y="80"/>
                    </a:lnTo>
                    <a:lnTo>
                      <a:pt x="145" y="82"/>
                    </a:lnTo>
                    <a:lnTo>
                      <a:pt x="145" y="88"/>
                    </a:lnTo>
                    <a:lnTo>
                      <a:pt x="149" y="95"/>
                    </a:lnTo>
                    <a:lnTo>
                      <a:pt x="147" y="99"/>
                    </a:lnTo>
                    <a:lnTo>
                      <a:pt x="154" y="105"/>
                    </a:lnTo>
                    <a:lnTo>
                      <a:pt x="154" y="109"/>
                    </a:lnTo>
                    <a:lnTo>
                      <a:pt x="151" y="109"/>
                    </a:lnTo>
                    <a:lnTo>
                      <a:pt x="143" y="112"/>
                    </a:lnTo>
                    <a:lnTo>
                      <a:pt x="139" y="112"/>
                    </a:lnTo>
                    <a:lnTo>
                      <a:pt x="135" y="120"/>
                    </a:lnTo>
                    <a:lnTo>
                      <a:pt x="135" y="126"/>
                    </a:lnTo>
                    <a:lnTo>
                      <a:pt x="130" y="126"/>
                    </a:lnTo>
                    <a:lnTo>
                      <a:pt x="126" y="124"/>
                    </a:lnTo>
                    <a:lnTo>
                      <a:pt x="122" y="126"/>
                    </a:lnTo>
                    <a:lnTo>
                      <a:pt x="118" y="124"/>
                    </a:lnTo>
                    <a:lnTo>
                      <a:pt x="114" y="124"/>
                    </a:lnTo>
                    <a:lnTo>
                      <a:pt x="109" y="128"/>
                    </a:lnTo>
                    <a:lnTo>
                      <a:pt x="107" y="126"/>
                    </a:lnTo>
                    <a:lnTo>
                      <a:pt x="105" y="124"/>
                    </a:lnTo>
                    <a:lnTo>
                      <a:pt x="101" y="122"/>
                    </a:lnTo>
                    <a:lnTo>
                      <a:pt x="95" y="126"/>
                    </a:lnTo>
                    <a:lnTo>
                      <a:pt x="90" y="124"/>
                    </a:lnTo>
                    <a:lnTo>
                      <a:pt x="86" y="124"/>
                    </a:lnTo>
                    <a:lnTo>
                      <a:pt x="84" y="126"/>
                    </a:lnTo>
                    <a:lnTo>
                      <a:pt x="82" y="126"/>
                    </a:lnTo>
                    <a:lnTo>
                      <a:pt x="78" y="124"/>
                    </a:lnTo>
                    <a:lnTo>
                      <a:pt x="71" y="126"/>
                    </a:lnTo>
                    <a:lnTo>
                      <a:pt x="69" y="124"/>
                    </a:lnTo>
                    <a:lnTo>
                      <a:pt x="65" y="122"/>
                    </a:lnTo>
                    <a:lnTo>
                      <a:pt x="55" y="120"/>
                    </a:lnTo>
                    <a:lnTo>
                      <a:pt x="48" y="116"/>
                    </a:lnTo>
                    <a:lnTo>
                      <a:pt x="46" y="116"/>
                    </a:lnTo>
                    <a:lnTo>
                      <a:pt x="42" y="120"/>
                    </a:lnTo>
                    <a:lnTo>
                      <a:pt x="36" y="120"/>
                    </a:lnTo>
                    <a:lnTo>
                      <a:pt x="21" y="122"/>
                    </a:lnTo>
                    <a:lnTo>
                      <a:pt x="19" y="124"/>
                    </a:lnTo>
                    <a:lnTo>
                      <a:pt x="12" y="120"/>
                    </a:lnTo>
                    <a:lnTo>
                      <a:pt x="8" y="122"/>
                    </a:lnTo>
                    <a:lnTo>
                      <a:pt x="8" y="120"/>
                    </a:lnTo>
                    <a:lnTo>
                      <a:pt x="4" y="114"/>
                    </a:lnTo>
                    <a:lnTo>
                      <a:pt x="4" y="107"/>
                    </a:lnTo>
                    <a:lnTo>
                      <a:pt x="6" y="101"/>
                    </a:lnTo>
                    <a:lnTo>
                      <a:pt x="10" y="101"/>
                    </a:lnTo>
                    <a:lnTo>
                      <a:pt x="10" y="88"/>
                    </a:lnTo>
                    <a:lnTo>
                      <a:pt x="8" y="86"/>
                    </a:lnTo>
                    <a:lnTo>
                      <a:pt x="6" y="82"/>
                    </a:lnTo>
                    <a:lnTo>
                      <a:pt x="4" y="78"/>
                    </a:lnTo>
                    <a:lnTo>
                      <a:pt x="2" y="67"/>
                    </a:lnTo>
                    <a:lnTo>
                      <a:pt x="0" y="67"/>
                    </a:lnTo>
                    <a:close/>
                  </a:path>
                </a:pathLst>
              </a:custGeom>
              <a:gradFill>
                <a:gsLst>
                  <a:gs pos="71000">
                    <a:schemeClr val="accent1">
                      <a:lumMod val="5000"/>
                      <a:lumOff val="95000"/>
                    </a:schemeClr>
                  </a:gs>
                  <a:gs pos="96000">
                    <a:schemeClr val="bg1">
                      <a:lumMod val="85000"/>
                    </a:schemeClr>
                  </a:gs>
                  <a:gs pos="100000">
                    <a:schemeClr val="bg1">
                      <a:lumMod val="50000"/>
                    </a:schemeClr>
                  </a:gs>
                </a:gsLst>
                <a:lin ang="10200000" scaled="0"/>
              </a:gra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000000"/>
                  </a:solidFill>
                  <a:latin typeface="Calibri"/>
                </a:endParaRPr>
              </a:p>
            </p:txBody>
          </p:sp>
          <p:sp>
            <p:nvSpPr>
              <p:cNvPr id="17" name="Freeform 52">
                <a:extLst>
                  <a:ext uri="{FF2B5EF4-FFF2-40B4-BE49-F238E27FC236}">
                    <a16:creationId xmlns:a16="http://schemas.microsoft.com/office/drawing/2014/main" id="{1587AEE4-2906-4E15-8F01-C0E657C225BD}"/>
                  </a:ext>
                </a:extLst>
              </p:cNvPr>
              <p:cNvSpPr>
                <a:spLocks/>
              </p:cNvSpPr>
              <p:nvPr/>
            </p:nvSpPr>
            <p:spPr bwMode="auto">
              <a:xfrm>
                <a:off x="4363147" y="-1287962"/>
                <a:ext cx="1430448" cy="951875"/>
              </a:xfrm>
              <a:custGeom>
                <a:avLst/>
                <a:gdLst>
                  <a:gd name="T0" fmla="*/ 47 w 327"/>
                  <a:gd name="T1" fmla="*/ 17 h 202"/>
                  <a:gd name="T2" fmla="*/ 76 w 327"/>
                  <a:gd name="T3" fmla="*/ 19 h 202"/>
                  <a:gd name="T4" fmla="*/ 95 w 327"/>
                  <a:gd name="T5" fmla="*/ 23 h 202"/>
                  <a:gd name="T6" fmla="*/ 116 w 327"/>
                  <a:gd name="T7" fmla="*/ 21 h 202"/>
                  <a:gd name="T8" fmla="*/ 133 w 327"/>
                  <a:gd name="T9" fmla="*/ 23 h 202"/>
                  <a:gd name="T10" fmla="*/ 150 w 327"/>
                  <a:gd name="T11" fmla="*/ 9 h 202"/>
                  <a:gd name="T12" fmla="*/ 171 w 327"/>
                  <a:gd name="T13" fmla="*/ 2 h 202"/>
                  <a:gd name="T14" fmla="*/ 205 w 327"/>
                  <a:gd name="T15" fmla="*/ 0 h 202"/>
                  <a:gd name="T16" fmla="*/ 226 w 327"/>
                  <a:gd name="T17" fmla="*/ 23 h 202"/>
                  <a:gd name="T18" fmla="*/ 236 w 327"/>
                  <a:gd name="T19" fmla="*/ 42 h 202"/>
                  <a:gd name="T20" fmla="*/ 264 w 327"/>
                  <a:gd name="T21" fmla="*/ 51 h 202"/>
                  <a:gd name="T22" fmla="*/ 285 w 327"/>
                  <a:gd name="T23" fmla="*/ 61 h 202"/>
                  <a:gd name="T24" fmla="*/ 308 w 327"/>
                  <a:gd name="T25" fmla="*/ 63 h 202"/>
                  <a:gd name="T26" fmla="*/ 327 w 327"/>
                  <a:gd name="T27" fmla="*/ 70 h 202"/>
                  <a:gd name="T28" fmla="*/ 325 w 327"/>
                  <a:gd name="T29" fmla="*/ 93 h 202"/>
                  <a:gd name="T30" fmla="*/ 310 w 327"/>
                  <a:gd name="T31" fmla="*/ 114 h 202"/>
                  <a:gd name="T32" fmla="*/ 297 w 327"/>
                  <a:gd name="T33" fmla="*/ 131 h 202"/>
                  <a:gd name="T34" fmla="*/ 283 w 327"/>
                  <a:gd name="T35" fmla="*/ 139 h 202"/>
                  <a:gd name="T36" fmla="*/ 266 w 327"/>
                  <a:gd name="T37" fmla="*/ 146 h 202"/>
                  <a:gd name="T38" fmla="*/ 247 w 327"/>
                  <a:gd name="T39" fmla="*/ 146 h 202"/>
                  <a:gd name="T40" fmla="*/ 245 w 327"/>
                  <a:gd name="T41" fmla="*/ 158 h 202"/>
                  <a:gd name="T42" fmla="*/ 245 w 327"/>
                  <a:gd name="T43" fmla="*/ 152 h 202"/>
                  <a:gd name="T44" fmla="*/ 232 w 327"/>
                  <a:gd name="T45" fmla="*/ 162 h 202"/>
                  <a:gd name="T46" fmla="*/ 217 w 327"/>
                  <a:gd name="T47" fmla="*/ 162 h 202"/>
                  <a:gd name="T48" fmla="*/ 234 w 327"/>
                  <a:gd name="T49" fmla="*/ 167 h 202"/>
                  <a:gd name="T50" fmla="*/ 236 w 327"/>
                  <a:gd name="T51" fmla="*/ 173 h 202"/>
                  <a:gd name="T52" fmla="*/ 245 w 327"/>
                  <a:gd name="T53" fmla="*/ 181 h 202"/>
                  <a:gd name="T54" fmla="*/ 236 w 327"/>
                  <a:gd name="T55" fmla="*/ 162 h 202"/>
                  <a:gd name="T56" fmla="*/ 253 w 327"/>
                  <a:gd name="T57" fmla="*/ 181 h 202"/>
                  <a:gd name="T58" fmla="*/ 270 w 327"/>
                  <a:gd name="T59" fmla="*/ 175 h 202"/>
                  <a:gd name="T60" fmla="*/ 272 w 327"/>
                  <a:gd name="T61" fmla="*/ 188 h 202"/>
                  <a:gd name="T62" fmla="*/ 243 w 327"/>
                  <a:gd name="T63" fmla="*/ 194 h 202"/>
                  <a:gd name="T64" fmla="*/ 217 w 327"/>
                  <a:gd name="T65" fmla="*/ 198 h 202"/>
                  <a:gd name="T66" fmla="*/ 207 w 327"/>
                  <a:gd name="T67" fmla="*/ 181 h 202"/>
                  <a:gd name="T68" fmla="*/ 217 w 327"/>
                  <a:gd name="T69" fmla="*/ 171 h 202"/>
                  <a:gd name="T70" fmla="*/ 213 w 327"/>
                  <a:gd name="T71" fmla="*/ 165 h 202"/>
                  <a:gd name="T72" fmla="*/ 192 w 327"/>
                  <a:gd name="T73" fmla="*/ 162 h 202"/>
                  <a:gd name="T74" fmla="*/ 184 w 327"/>
                  <a:gd name="T75" fmla="*/ 154 h 202"/>
                  <a:gd name="T76" fmla="*/ 190 w 327"/>
                  <a:gd name="T77" fmla="*/ 152 h 202"/>
                  <a:gd name="T78" fmla="*/ 184 w 327"/>
                  <a:gd name="T79" fmla="*/ 148 h 202"/>
                  <a:gd name="T80" fmla="*/ 177 w 327"/>
                  <a:gd name="T81" fmla="*/ 148 h 202"/>
                  <a:gd name="T82" fmla="*/ 162 w 327"/>
                  <a:gd name="T83" fmla="*/ 158 h 202"/>
                  <a:gd name="T84" fmla="*/ 148 w 327"/>
                  <a:gd name="T85" fmla="*/ 175 h 202"/>
                  <a:gd name="T86" fmla="*/ 146 w 327"/>
                  <a:gd name="T87" fmla="*/ 183 h 202"/>
                  <a:gd name="T88" fmla="*/ 127 w 327"/>
                  <a:gd name="T89" fmla="*/ 183 h 202"/>
                  <a:gd name="T90" fmla="*/ 125 w 327"/>
                  <a:gd name="T91" fmla="*/ 173 h 202"/>
                  <a:gd name="T92" fmla="*/ 135 w 327"/>
                  <a:gd name="T93" fmla="*/ 154 h 202"/>
                  <a:gd name="T94" fmla="*/ 146 w 327"/>
                  <a:gd name="T95" fmla="*/ 150 h 202"/>
                  <a:gd name="T96" fmla="*/ 135 w 327"/>
                  <a:gd name="T97" fmla="*/ 133 h 202"/>
                  <a:gd name="T98" fmla="*/ 118 w 327"/>
                  <a:gd name="T99" fmla="*/ 110 h 202"/>
                  <a:gd name="T100" fmla="*/ 99 w 327"/>
                  <a:gd name="T101" fmla="*/ 106 h 202"/>
                  <a:gd name="T102" fmla="*/ 85 w 327"/>
                  <a:gd name="T103" fmla="*/ 101 h 202"/>
                  <a:gd name="T104" fmla="*/ 80 w 327"/>
                  <a:gd name="T105" fmla="*/ 114 h 202"/>
                  <a:gd name="T106" fmla="*/ 51 w 327"/>
                  <a:gd name="T107" fmla="*/ 124 h 202"/>
                  <a:gd name="T108" fmla="*/ 28 w 327"/>
                  <a:gd name="T109" fmla="*/ 118 h 202"/>
                  <a:gd name="T110" fmla="*/ 9 w 327"/>
                  <a:gd name="T111" fmla="*/ 114 h 202"/>
                  <a:gd name="T112" fmla="*/ 4 w 327"/>
                  <a:gd name="T113" fmla="*/ 91 h 202"/>
                  <a:gd name="T114" fmla="*/ 21 w 327"/>
                  <a:gd name="T115" fmla="*/ 59 h 202"/>
                  <a:gd name="T116" fmla="*/ 28 w 327"/>
                  <a:gd name="T117" fmla="*/ 44 h 202"/>
                  <a:gd name="T118" fmla="*/ 19 w 327"/>
                  <a:gd name="T119" fmla="*/ 2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7" h="202">
                    <a:moveTo>
                      <a:pt x="19" y="19"/>
                    </a:moveTo>
                    <a:lnTo>
                      <a:pt x="23" y="17"/>
                    </a:lnTo>
                    <a:lnTo>
                      <a:pt x="30" y="21"/>
                    </a:lnTo>
                    <a:lnTo>
                      <a:pt x="32" y="19"/>
                    </a:lnTo>
                    <a:lnTo>
                      <a:pt x="47" y="17"/>
                    </a:lnTo>
                    <a:lnTo>
                      <a:pt x="53" y="17"/>
                    </a:lnTo>
                    <a:lnTo>
                      <a:pt x="57" y="13"/>
                    </a:lnTo>
                    <a:lnTo>
                      <a:pt x="59" y="13"/>
                    </a:lnTo>
                    <a:lnTo>
                      <a:pt x="66" y="17"/>
                    </a:lnTo>
                    <a:lnTo>
                      <a:pt x="76" y="19"/>
                    </a:lnTo>
                    <a:lnTo>
                      <a:pt x="80" y="21"/>
                    </a:lnTo>
                    <a:lnTo>
                      <a:pt x="82" y="23"/>
                    </a:lnTo>
                    <a:lnTo>
                      <a:pt x="89" y="21"/>
                    </a:lnTo>
                    <a:lnTo>
                      <a:pt x="93" y="23"/>
                    </a:lnTo>
                    <a:lnTo>
                      <a:pt x="95" y="23"/>
                    </a:lnTo>
                    <a:lnTo>
                      <a:pt x="97" y="21"/>
                    </a:lnTo>
                    <a:lnTo>
                      <a:pt x="101" y="21"/>
                    </a:lnTo>
                    <a:lnTo>
                      <a:pt x="106" y="23"/>
                    </a:lnTo>
                    <a:lnTo>
                      <a:pt x="112" y="19"/>
                    </a:lnTo>
                    <a:lnTo>
                      <a:pt x="116" y="21"/>
                    </a:lnTo>
                    <a:lnTo>
                      <a:pt x="118" y="23"/>
                    </a:lnTo>
                    <a:lnTo>
                      <a:pt x="120" y="25"/>
                    </a:lnTo>
                    <a:lnTo>
                      <a:pt x="125" y="21"/>
                    </a:lnTo>
                    <a:lnTo>
                      <a:pt x="129" y="21"/>
                    </a:lnTo>
                    <a:lnTo>
                      <a:pt x="133" y="23"/>
                    </a:lnTo>
                    <a:lnTo>
                      <a:pt x="137" y="21"/>
                    </a:lnTo>
                    <a:lnTo>
                      <a:pt x="141" y="23"/>
                    </a:lnTo>
                    <a:lnTo>
                      <a:pt x="146" y="23"/>
                    </a:lnTo>
                    <a:lnTo>
                      <a:pt x="146" y="17"/>
                    </a:lnTo>
                    <a:lnTo>
                      <a:pt x="150" y="9"/>
                    </a:lnTo>
                    <a:lnTo>
                      <a:pt x="154" y="9"/>
                    </a:lnTo>
                    <a:lnTo>
                      <a:pt x="162" y="6"/>
                    </a:lnTo>
                    <a:lnTo>
                      <a:pt x="167" y="6"/>
                    </a:lnTo>
                    <a:lnTo>
                      <a:pt x="171" y="6"/>
                    </a:lnTo>
                    <a:lnTo>
                      <a:pt x="171" y="2"/>
                    </a:lnTo>
                    <a:lnTo>
                      <a:pt x="175" y="0"/>
                    </a:lnTo>
                    <a:lnTo>
                      <a:pt x="184" y="2"/>
                    </a:lnTo>
                    <a:lnTo>
                      <a:pt x="194" y="2"/>
                    </a:lnTo>
                    <a:lnTo>
                      <a:pt x="198" y="0"/>
                    </a:lnTo>
                    <a:lnTo>
                      <a:pt x="205" y="0"/>
                    </a:lnTo>
                    <a:lnTo>
                      <a:pt x="207" y="9"/>
                    </a:lnTo>
                    <a:lnTo>
                      <a:pt x="211" y="13"/>
                    </a:lnTo>
                    <a:lnTo>
                      <a:pt x="209" y="17"/>
                    </a:lnTo>
                    <a:lnTo>
                      <a:pt x="215" y="25"/>
                    </a:lnTo>
                    <a:lnTo>
                      <a:pt x="226" y="23"/>
                    </a:lnTo>
                    <a:lnTo>
                      <a:pt x="230" y="25"/>
                    </a:lnTo>
                    <a:lnTo>
                      <a:pt x="230" y="30"/>
                    </a:lnTo>
                    <a:lnTo>
                      <a:pt x="234" y="32"/>
                    </a:lnTo>
                    <a:lnTo>
                      <a:pt x="234" y="36"/>
                    </a:lnTo>
                    <a:lnTo>
                      <a:pt x="236" y="42"/>
                    </a:lnTo>
                    <a:lnTo>
                      <a:pt x="245" y="51"/>
                    </a:lnTo>
                    <a:lnTo>
                      <a:pt x="249" y="49"/>
                    </a:lnTo>
                    <a:lnTo>
                      <a:pt x="253" y="51"/>
                    </a:lnTo>
                    <a:lnTo>
                      <a:pt x="259" y="49"/>
                    </a:lnTo>
                    <a:lnTo>
                      <a:pt x="264" y="51"/>
                    </a:lnTo>
                    <a:lnTo>
                      <a:pt x="270" y="44"/>
                    </a:lnTo>
                    <a:lnTo>
                      <a:pt x="272" y="44"/>
                    </a:lnTo>
                    <a:lnTo>
                      <a:pt x="276" y="55"/>
                    </a:lnTo>
                    <a:lnTo>
                      <a:pt x="283" y="59"/>
                    </a:lnTo>
                    <a:lnTo>
                      <a:pt x="285" y="61"/>
                    </a:lnTo>
                    <a:lnTo>
                      <a:pt x="289" y="59"/>
                    </a:lnTo>
                    <a:lnTo>
                      <a:pt x="295" y="61"/>
                    </a:lnTo>
                    <a:lnTo>
                      <a:pt x="299" y="61"/>
                    </a:lnTo>
                    <a:lnTo>
                      <a:pt x="304" y="63"/>
                    </a:lnTo>
                    <a:lnTo>
                      <a:pt x="308" y="63"/>
                    </a:lnTo>
                    <a:lnTo>
                      <a:pt x="314" y="65"/>
                    </a:lnTo>
                    <a:lnTo>
                      <a:pt x="321" y="68"/>
                    </a:lnTo>
                    <a:lnTo>
                      <a:pt x="323" y="63"/>
                    </a:lnTo>
                    <a:lnTo>
                      <a:pt x="325" y="70"/>
                    </a:lnTo>
                    <a:lnTo>
                      <a:pt x="327" y="70"/>
                    </a:lnTo>
                    <a:lnTo>
                      <a:pt x="327" y="76"/>
                    </a:lnTo>
                    <a:lnTo>
                      <a:pt x="325" y="80"/>
                    </a:lnTo>
                    <a:lnTo>
                      <a:pt x="321" y="80"/>
                    </a:lnTo>
                    <a:lnTo>
                      <a:pt x="318" y="89"/>
                    </a:lnTo>
                    <a:lnTo>
                      <a:pt x="325" y="93"/>
                    </a:lnTo>
                    <a:lnTo>
                      <a:pt x="325" y="99"/>
                    </a:lnTo>
                    <a:lnTo>
                      <a:pt x="323" y="108"/>
                    </a:lnTo>
                    <a:lnTo>
                      <a:pt x="323" y="112"/>
                    </a:lnTo>
                    <a:lnTo>
                      <a:pt x="321" y="114"/>
                    </a:lnTo>
                    <a:lnTo>
                      <a:pt x="310" y="114"/>
                    </a:lnTo>
                    <a:lnTo>
                      <a:pt x="306" y="122"/>
                    </a:lnTo>
                    <a:lnTo>
                      <a:pt x="304" y="122"/>
                    </a:lnTo>
                    <a:lnTo>
                      <a:pt x="302" y="133"/>
                    </a:lnTo>
                    <a:lnTo>
                      <a:pt x="299" y="133"/>
                    </a:lnTo>
                    <a:lnTo>
                      <a:pt x="297" y="131"/>
                    </a:lnTo>
                    <a:lnTo>
                      <a:pt x="295" y="131"/>
                    </a:lnTo>
                    <a:lnTo>
                      <a:pt x="291" y="133"/>
                    </a:lnTo>
                    <a:lnTo>
                      <a:pt x="287" y="133"/>
                    </a:lnTo>
                    <a:lnTo>
                      <a:pt x="283" y="135"/>
                    </a:lnTo>
                    <a:lnTo>
                      <a:pt x="283" y="139"/>
                    </a:lnTo>
                    <a:lnTo>
                      <a:pt x="278" y="139"/>
                    </a:lnTo>
                    <a:lnTo>
                      <a:pt x="276" y="141"/>
                    </a:lnTo>
                    <a:lnTo>
                      <a:pt x="272" y="146"/>
                    </a:lnTo>
                    <a:lnTo>
                      <a:pt x="270" y="146"/>
                    </a:lnTo>
                    <a:lnTo>
                      <a:pt x="266" y="146"/>
                    </a:lnTo>
                    <a:lnTo>
                      <a:pt x="262" y="148"/>
                    </a:lnTo>
                    <a:lnTo>
                      <a:pt x="257" y="148"/>
                    </a:lnTo>
                    <a:lnTo>
                      <a:pt x="253" y="150"/>
                    </a:lnTo>
                    <a:lnTo>
                      <a:pt x="251" y="150"/>
                    </a:lnTo>
                    <a:lnTo>
                      <a:pt x="247" y="146"/>
                    </a:lnTo>
                    <a:lnTo>
                      <a:pt x="247" y="146"/>
                    </a:lnTo>
                    <a:lnTo>
                      <a:pt x="247" y="148"/>
                    </a:lnTo>
                    <a:lnTo>
                      <a:pt x="249" y="150"/>
                    </a:lnTo>
                    <a:lnTo>
                      <a:pt x="249" y="154"/>
                    </a:lnTo>
                    <a:lnTo>
                      <a:pt x="245" y="158"/>
                    </a:lnTo>
                    <a:lnTo>
                      <a:pt x="243" y="160"/>
                    </a:lnTo>
                    <a:lnTo>
                      <a:pt x="240" y="158"/>
                    </a:lnTo>
                    <a:lnTo>
                      <a:pt x="243" y="158"/>
                    </a:lnTo>
                    <a:lnTo>
                      <a:pt x="247" y="154"/>
                    </a:lnTo>
                    <a:lnTo>
                      <a:pt x="245" y="152"/>
                    </a:lnTo>
                    <a:lnTo>
                      <a:pt x="243" y="150"/>
                    </a:lnTo>
                    <a:lnTo>
                      <a:pt x="243" y="152"/>
                    </a:lnTo>
                    <a:lnTo>
                      <a:pt x="236" y="158"/>
                    </a:lnTo>
                    <a:lnTo>
                      <a:pt x="234" y="160"/>
                    </a:lnTo>
                    <a:lnTo>
                      <a:pt x="232" y="162"/>
                    </a:lnTo>
                    <a:lnTo>
                      <a:pt x="228" y="162"/>
                    </a:lnTo>
                    <a:lnTo>
                      <a:pt x="226" y="160"/>
                    </a:lnTo>
                    <a:lnTo>
                      <a:pt x="224" y="162"/>
                    </a:lnTo>
                    <a:lnTo>
                      <a:pt x="219" y="160"/>
                    </a:lnTo>
                    <a:lnTo>
                      <a:pt x="217" y="162"/>
                    </a:lnTo>
                    <a:lnTo>
                      <a:pt x="222" y="165"/>
                    </a:lnTo>
                    <a:lnTo>
                      <a:pt x="228" y="165"/>
                    </a:lnTo>
                    <a:lnTo>
                      <a:pt x="230" y="167"/>
                    </a:lnTo>
                    <a:lnTo>
                      <a:pt x="232" y="169"/>
                    </a:lnTo>
                    <a:lnTo>
                      <a:pt x="234" y="167"/>
                    </a:lnTo>
                    <a:lnTo>
                      <a:pt x="236" y="169"/>
                    </a:lnTo>
                    <a:lnTo>
                      <a:pt x="234" y="171"/>
                    </a:lnTo>
                    <a:lnTo>
                      <a:pt x="234" y="173"/>
                    </a:lnTo>
                    <a:lnTo>
                      <a:pt x="236" y="173"/>
                    </a:lnTo>
                    <a:lnTo>
                      <a:pt x="236" y="173"/>
                    </a:lnTo>
                    <a:lnTo>
                      <a:pt x="236" y="175"/>
                    </a:lnTo>
                    <a:lnTo>
                      <a:pt x="238" y="173"/>
                    </a:lnTo>
                    <a:lnTo>
                      <a:pt x="240" y="175"/>
                    </a:lnTo>
                    <a:lnTo>
                      <a:pt x="243" y="179"/>
                    </a:lnTo>
                    <a:lnTo>
                      <a:pt x="245" y="181"/>
                    </a:lnTo>
                    <a:lnTo>
                      <a:pt x="249" y="183"/>
                    </a:lnTo>
                    <a:lnTo>
                      <a:pt x="251" y="181"/>
                    </a:lnTo>
                    <a:lnTo>
                      <a:pt x="245" y="175"/>
                    </a:lnTo>
                    <a:lnTo>
                      <a:pt x="236" y="167"/>
                    </a:lnTo>
                    <a:lnTo>
                      <a:pt x="236" y="162"/>
                    </a:lnTo>
                    <a:lnTo>
                      <a:pt x="236" y="160"/>
                    </a:lnTo>
                    <a:lnTo>
                      <a:pt x="240" y="165"/>
                    </a:lnTo>
                    <a:lnTo>
                      <a:pt x="240" y="171"/>
                    </a:lnTo>
                    <a:lnTo>
                      <a:pt x="251" y="181"/>
                    </a:lnTo>
                    <a:lnTo>
                      <a:pt x="253" y="181"/>
                    </a:lnTo>
                    <a:lnTo>
                      <a:pt x="257" y="179"/>
                    </a:lnTo>
                    <a:lnTo>
                      <a:pt x="259" y="179"/>
                    </a:lnTo>
                    <a:lnTo>
                      <a:pt x="264" y="181"/>
                    </a:lnTo>
                    <a:lnTo>
                      <a:pt x="264" y="177"/>
                    </a:lnTo>
                    <a:lnTo>
                      <a:pt x="270" y="175"/>
                    </a:lnTo>
                    <a:lnTo>
                      <a:pt x="276" y="177"/>
                    </a:lnTo>
                    <a:lnTo>
                      <a:pt x="274" y="179"/>
                    </a:lnTo>
                    <a:lnTo>
                      <a:pt x="272" y="181"/>
                    </a:lnTo>
                    <a:lnTo>
                      <a:pt x="274" y="183"/>
                    </a:lnTo>
                    <a:lnTo>
                      <a:pt x="272" y="188"/>
                    </a:lnTo>
                    <a:lnTo>
                      <a:pt x="266" y="188"/>
                    </a:lnTo>
                    <a:lnTo>
                      <a:pt x="257" y="186"/>
                    </a:lnTo>
                    <a:lnTo>
                      <a:pt x="253" y="188"/>
                    </a:lnTo>
                    <a:lnTo>
                      <a:pt x="249" y="194"/>
                    </a:lnTo>
                    <a:lnTo>
                      <a:pt x="243" y="194"/>
                    </a:lnTo>
                    <a:lnTo>
                      <a:pt x="234" y="200"/>
                    </a:lnTo>
                    <a:lnTo>
                      <a:pt x="226" y="202"/>
                    </a:lnTo>
                    <a:lnTo>
                      <a:pt x="219" y="202"/>
                    </a:lnTo>
                    <a:lnTo>
                      <a:pt x="215" y="200"/>
                    </a:lnTo>
                    <a:lnTo>
                      <a:pt x="217" y="198"/>
                    </a:lnTo>
                    <a:lnTo>
                      <a:pt x="219" y="192"/>
                    </a:lnTo>
                    <a:lnTo>
                      <a:pt x="219" y="190"/>
                    </a:lnTo>
                    <a:lnTo>
                      <a:pt x="213" y="183"/>
                    </a:lnTo>
                    <a:lnTo>
                      <a:pt x="211" y="183"/>
                    </a:lnTo>
                    <a:lnTo>
                      <a:pt x="207" y="181"/>
                    </a:lnTo>
                    <a:lnTo>
                      <a:pt x="203" y="183"/>
                    </a:lnTo>
                    <a:lnTo>
                      <a:pt x="200" y="183"/>
                    </a:lnTo>
                    <a:lnTo>
                      <a:pt x="205" y="177"/>
                    </a:lnTo>
                    <a:lnTo>
                      <a:pt x="211" y="173"/>
                    </a:lnTo>
                    <a:lnTo>
                      <a:pt x="217" y="171"/>
                    </a:lnTo>
                    <a:lnTo>
                      <a:pt x="219" y="171"/>
                    </a:lnTo>
                    <a:lnTo>
                      <a:pt x="217" y="167"/>
                    </a:lnTo>
                    <a:lnTo>
                      <a:pt x="215" y="162"/>
                    </a:lnTo>
                    <a:lnTo>
                      <a:pt x="213" y="162"/>
                    </a:lnTo>
                    <a:lnTo>
                      <a:pt x="213" y="165"/>
                    </a:lnTo>
                    <a:lnTo>
                      <a:pt x="209" y="162"/>
                    </a:lnTo>
                    <a:lnTo>
                      <a:pt x="205" y="160"/>
                    </a:lnTo>
                    <a:lnTo>
                      <a:pt x="200" y="162"/>
                    </a:lnTo>
                    <a:lnTo>
                      <a:pt x="196" y="165"/>
                    </a:lnTo>
                    <a:lnTo>
                      <a:pt x="192" y="162"/>
                    </a:lnTo>
                    <a:lnTo>
                      <a:pt x="190" y="162"/>
                    </a:lnTo>
                    <a:lnTo>
                      <a:pt x="186" y="158"/>
                    </a:lnTo>
                    <a:lnTo>
                      <a:pt x="188" y="158"/>
                    </a:lnTo>
                    <a:lnTo>
                      <a:pt x="190" y="156"/>
                    </a:lnTo>
                    <a:lnTo>
                      <a:pt x="184" y="154"/>
                    </a:lnTo>
                    <a:lnTo>
                      <a:pt x="175" y="154"/>
                    </a:lnTo>
                    <a:lnTo>
                      <a:pt x="175" y="152"/>
                    </a:lnTo>
                    <a:lnTo>
                      <a:pt x="179" y="152"/>
                    </a:lnTo>
                    <a:lnTo>
                      <a:pt x="186" y="152"/>
                    </a:lnTo>
                    <a:lnTo>
                      <a:pt x="190" y="152"/>
                    </a:lnTo>
                    <a:lnTo>
                      <a:pt x="192" y="150"/>
                    </a:lnTo>
                    <a:lnTo>
                      <a:pt x="196" y="148"/>
                    </a:lnTo>
                    <a:lnTo>
                      <a:pt x="190" y="150"/>
                    </a:lnTo>
                    <a:lnTo>
                      <a:pt x="188" y="148"/>
                    </a:lnTo>
                    <a:lnTo>
                      <a:pt x="184" y="148"/>
                    </a:lnTo>
                    <a:lnTo>
                      <a:pt x="184" y="143"/>
                    </a:lnTo>
                    <a:lnTo>
                      <a:pt x="181" y="148"/>
                    </a:lnTo>
                    <a:lnTo>
                      <a:pt x="179" y="150"/>
                    </a:lnTo>
                    <a:lnTo>
                      <a:pt x="177" y="150"/>
                    </a:lnTo>
                    <a:lnTo>
                      <a:pt x="177" y="148"/>
                    </a:lnTo>
                    <a:lnTo>
                      <a:pt x="175" y="146"/>
                    </a:lnTo>
                    <a:lnTo>
                      <a:pt x="171" y="152"/>
                    </a:lnTo>
                    <a:lnTo>
                      <a:pt x="165" y="152"/>
                    </a:lnTo>
                    <a:lnTo>
                      <a:pt x="162" y="154"/>
                    </a:lnTo>
                    <a:lnTo>
                      <a:pt x="162" y="158"/>
                    </a:lnTo>
                    <a:lnTo>
                      <a:pt x="158" y="165"/>
                    </a:lnTo>
                    <a:lnTo>
                      <a:pt x="156" y="165"/>
                    </a:lnTo>
                    <a:lnTo>
                      <a:pt x="158" y="167"/>
                    </a:lnTo>
                    <a:lnTo>
                      <a:pt x="150" y="175"/>
                    </a:lnTo>
                    <a:lnTo>
                      <a:pt x="148" y="175"/>
                    </a:lnTo>
                    <a:lnTo>
                      <a:pt x="146" y="173"/>
                    </a:lnTo>
                    <a:lnTo>
                      <a:pt x="146" y="175"/>
                    </a:lnTo>
                    <a:lnTo>
                      <a:pt x="146" y="179"/>
                    </a:lnTo>
                    <a:lnTo>
                      <a:pt x="148" y="181"/>
                    </a:lnTo>
                    <a:lnTo>
                      <a:pt x="146" y="183"/>
                    </a:lnTo>
                    <a:lnTo>
                      <a:pt x="146" y="183"/>
                    </a:lnTo>
                    <a:lnTo>
                      <a:pt x="144" y="181"/>
                    </a:lnTo>
                    <a:lnTo>
                      <a:pt x="137" y="181"/>
                    </a:lnTo>
                    <a:lnTo>
                      <a:pt x="133" y="183"/>
                    </a:lnTo>
                    <a:lnTo>
                      <a:pt x="127" y="183"/>
                    </a:lnTo>
                    <a:lnTo>
                      <a:pt x="120" y="183"/>
                    </a:lnTo>
                    <a:lnTo>
                      <a:pt x="118" y="177"/>
                    </a:lnTo>
                    <a:lnTo>
                      <a:pt x="120" y="175"/>
                    </a:lnTo>
                    <a:lnTo>
                      <a:pt x="125" y="177"/>
                    </a:lnTo>
                    <a:lnTo>
                      <a:pt x="125" y="173"/>
                    </a:lnTo>
                    <a:lnTo>
                      <a:pt x="129" y="167"/>
                    </a:lnTo>
                    <a:lnTo>
                      <a:pt x="131" y="167"/>
                    </a:lnTo>
                    <a:lnTo>
                      <a:pt x="129" y="162"/>
                    </a:lnTo>
                    <a:lnTo>
                      <a:pt x="131" y="154"/>
                    </a:lnTo>
                    <a:lnTo>
                      <a:pt x="135" y="154"/>
                    </a:lnTo>
                    <a:lnTo>
                      <a:pt x="139" y="152"/>
                    </a:lnTo>
                    <a:lnTo>
                      <a:pt x="141" y="154"/>
                    </a:lnTo>
                    <a:lnTo>
                      <a:pt x="148" y="154"/>
                    </a:lnTo>
                    <a:lnTo>
                      <a:pt x="150" y="152"/>
                    </a:lnTo>
                    <a:lnTo>
                      <a:pt x="146" y="150"/>
                    </a:lnTo>
                    <a:lnTo>
                      <a:pt x="148" y="146"/>
                    </a:lnTo>
                    <a:lnTo>
                      <a:pt x="148" y="141"/>
                    </a:lnTo>
                    <a:lnTo>
                      <a:pt x="141" y="139"/>
                    </a:lnTo>
                    <a:lnTo>
                      <a:pt x="135" y="135"/>
                    </a:lnTo>
                    <a:lnTo>
                      <a:pt x="135" y="133"/>
                    </a:lnTo>
                    <a:lnTo>
                      <a:pt x="131" y="131"/>
                    </a:lnTo>
                    <a:lnTo>
                      <a:pt x="131" y="124"/>
                    </a:lnTo>
                    <a:lnTo>
                      <a:pt x="131" y="118"/>
                    </a:lnTo>
                    <a:lnTo>
                      <a:pt x="125" y="116"/>
                    </a:lnTo>
                    <a:lnTo>
                      <a:pt x="118" y="110"/>
                    </a:lnTo>
                    <a:lnTo>
                      <a:pt x="116" y="110"/>
                    </a:lnTo>
                    <a:lnTo>
                      <a:pt x="116" y="112"/>
                    </a:lnTo>
                    <a:lnTo>
                      <a:pt x="110" y="112"/>
                    </a:lnTo>
                    <a:lnTo>
                      <a:pt x="103" y="106"/>
                    </a:lnTo>
                    <a:lnTo>
                      <a:pt x="99" y="106"/>
                    </a:lnTo>
                    <a:lnTo>
                      <a:pt x="95" y="101"/>
                    </a:lnTo>
                    <a:lnTo>
                      <a:pt x="93" y="103"/>
                    </a:lnTo>
                    <a:lnTo>
                      <a:pt x="89" y="103"/>
                    </a:lnTo>
                    <a:lnTo>
                      <a:pt x="89" y="103"/>
                    </a:lnTo>
                    <a:lnTo>
                      <a:pt x="85" y="101"/>
                    </a:lnTo>
                    <a:lnTo>
                      <a:pt x="85" y="103"/>
                    </a:lnTo>
                    <a:lnTo>
                      <a:pt x="80" y="101"/>
                    </a:lnTo>
                    <a:lnTo>
                      <a:pt x="80" y="108"/>
                    </a:lnTo>
                    <a:lnTo>
                      <a:pt x="80" y="110"/>
                    </a:lnTo>
                    <a:lnTo>
                      <a:pt x="80" y="114"/>
                    </a:lnTo>
                    <a:lnTo>
                      <a:pt x="76" y="116"/>
                    </a:lnTo>
                    <a:lnTo>
                      <a:pt x="72" y="118"/>
                    </a:lnTo>
                    <a:lnTo>
                      <a:pt x="59" y="120"/>
                    </a:lnTo>
                    <a:lnTo>
                      <a:pt x="55" y="124"/>
                    </a:lnTo>
                    <a:lnTo>
                      <a:pt x="51" y="124"/>
                    </a:lnTo>
                    <a:lnTo>
                      <a:pt x="44" y="127"/>
                    </a:lnTo>
                    <a:lnTo>
                      <a:pt x="40" y="124"/>
                    </a:lnTo>
                    <a:lnTo>
                      <a:pt x="38" y="122"/>
                    </a:lnTo>
                    <a:lnTo>
                      <a:pt x="34" y="120"/>
                    </a:lnTo>
                    <a:lnTo>
                      <a:pt x="28" y="118"/>
                    </a:lnTo>
                    <a:lnTo>
                      <a:pt x="21" y="114"/>
                    </a:lnTo>
                    <a:lnTo>
                      <a:pt x="17" y="114"/>
                    </a:lnTo>
                    <a:lnTo>
                      <a:pt x="15" y="118"/>
                    </a:lnTo>
                    <a:lnTo>
                      <a:pt x="11" y="118"/>
                    </a:lnTo>
                    <a:lnTo>
                      <a:pt x="9" y="114"/>
                    </a:lnTo>
                    <a:lnTo>
                      <a:pt x="4" y="110"/>
                    </a:lnTo>
                    <a:lnTo>
                      <a:pt x="0" y="106"/>
                    </a:lnTo>
                    <a:lnTo>
                      <a:pt x="0" y="106"/>
                    </a:lnTo>
                    <a:lnTo>
                      <a:pt x="0" y="99"/>
                    </a:lnTo>
                    <a:lnTo>
                      <a:pt x="4" y="91"/>
                    </a:lnTo>
                    <a:lnTo>
                      <a:pt x="9" y="91"/>
                    </a:lnTo>
                    <a:lnTo>
                      <a:pt x="9" y="84"/>
                    </a:lnTo>
                    <a:lnTo>
                      <a:pt x="9" y="78"/>
                    </a:lnTo>
                    <a:lnTo>
                      <a:pt x="21" y="65"/>
                    </a:lnTo>
                    <a:lnTo>
                      <a:pt x="21" y="59"/>
                    </a:lnTo>
                    <a:lnTo>
                      <a:pt x="25" y="57"/>
                    </a:lnTo>
                    <a:lnTo>
                      <a:pt x="28" y="55"/>
                    </a:lnTo>
                    <a:lnTo>
                      <a:pt x="30" y="51"/>
                    </a:lnTo>
                    <a:lnTo>
                      <a:pt x="28" y="46"/>
                    </a:lnTo>
                    <a:lnTo>
                      <a:pt x="28" y="44"/>
                    </a:lnTo>
                    <a:lnTo>
                      <a:pt x="30" y="42"/>
                    </a:lnTo>
                    <a:lnTo>
                      <a:pt x="25" y="40"/>
                    </a:lnTo>
                    <a:lnTo>
                      <a:pt x="21" y="34"/>
                    </a:lnTo>
                    <a:lnTo>
                      <a:pt x="19" y="32"/>
                    </a:lnTo>
                    <a:lnTo>
                      <a:pt x="19" y="21"/>
                    </a:lnTo>
                    <a:lnTo>
                      <a:pt x="19" y="19"/>
                    </a:lnTo>
                    <a:close/>
                  </a:path>
                </a:pathLst>
              </a:custGeom>
              <a:gradFill>
                <a:gsLst>
                  <a:gs pos="83000">
                    <a:schemeClr val="accent1">
                      <a:lumMod val="5000"/>
                      <a:lumOff val="95000"/>
                    </a:schemeClr>
                  </a:gs>
                  <a:gs pos="98000">
                    <a:schemeClr val="bg1">
                      <a:lumMod val="85000"/>
                    </a:schemeClr>
                  </a:gs>
                  <a:gs pos="100000">
                    <a:schemeClr val="bg1">
                      <a:lumMod val="50000"/>
                    </a:schemeClr>
                  </a:gs>
                </a:gsLst>
                <a:lin ang="12000000" scaled="0"/>
              </a:gra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000000"/>
                  </a:solidFill>
                  <a:effectLst/>
                  <a:uLnTx/>
                  <a:uFillTx/>
                  <a:latin typeface="Calibri"/>
                  <a:ea typeface="+mn-ea"/>
                  <a:cs typeface="+mn-cs"/>
                </a:endParaRPr>
              </a:p>
            </p:txBody>
          </p:sp>
          <p:sp>
            <p:nvSpPr>
              <p:cNvPr id="18" name="Freeform 55">
                <a:extLst>
                  <a:ext uri="{FF2B5EF4-FFF2-40B4-BE49-F238E27FC236}">
                    <a16:creationId xmlns:a16="http://schemas.microsoft.com/office/drawing/2014/main" id="{89F576B1-C8ED-4991-ACC8-6F9F877791D7}"/>
                  </a:ext>
                </a:extLst>
              </p:cNvPr>
              <p:cNvSpPr>
                <a:spLocks/>
              </p:cNvSpPr>
              <p:nvPr/>
            </p:nvSpPr>
            <p:spPr bwMode="auto">
              <a:xfrm>
                <a:off x="3912580" y="-788465"/>
                <a:ext cx="498687" cy="353421"/>
              </a:xfrm>
              <a:custGeom>
                <a:avLst/>
                <a:gdLst>
                  <a:gd name="T0" fmla="*/ 74 w 114"/>
                  <a:gd name="T1" fmla="*/ 65 h 75"/>
                  <a:gd name="T2" fmla="*/ 78 w 114"/>
                  <a:gd name="T3" fmla="*/ 61 h 75"/>
                  <a:gd name="T4" fmla="*/ 82 w 114"/>
                  <a:gd name="T5" fmla="*/ 59 h 75"/>
                  <a:gd name="T6" fmla="*/ 82 w 114"/>
                  <a:gd name="T7" fmla="*/ 56 h 75"/>
                  <a:gd name="T8" fmla="*/ 88 w 114"/>
                  <a:gd name="T9" fmla="*/ 56 h 75"/>
                  <a:gd name="T10" fmla="*/ 93 w 114"/>
                  <a:gd name="T11" fmla="*/ 52 h 75"/>
                  <a:gd name="T12" fmla="*/ 93 w 114"/>
                  <a:gd name="T13" fmla="*/ 48 h 75"/>
                  <a:gd name="T14" fmla="*/ 99 w 114"/>
                  <a:gd name="T15" fmla="*/ 37 h 75"/>
                  <a:gd name="T16" fmla="*/ 103 w 114"/>
                  <a:gd name="T17" fmla="*/ 25 h 75"/>
                  <a:gd name="T18" fmla="*/ 107 w 114"/>
                  <a:gd name="T19" fmla="*/ 18 h 75"/>
                  <a:gd name="T20" fmla="*/ 112 w 114"/>
                  <a:gd name="T21" fmla="*/ 16 h 75"/>
                  <a:gd name="T22" fmla="*/ 114 w 114"/>
                  <a:gd name="T23" fmla="*/ 12 h 75"/>
                  <a:gd name="T24" fmla="*/ 112 w 114"/>
                  <a:gd name="T25" fmla="*/ 8 h 75"/>
                  <a:gd name="T26" fmla="*/ 107 w 114"/>
                  <a:gd name="T27" fmla="*/ 4 h 75"/>
                  <a:gd name="T28" fmla="*/ 103 w 114"/>
                  <a:gd name="T29" fmla="*/ 0 h 75"/>
                  <a:gd name="T30" fmla="*/ 97 w 114"/>
                  <a:gd name="T31" fmla="*/ 4 h 75"/>
                  <a:gd name="T32" fmla="*/ 91 w 114"/>
                  <a:gd name="T33" fmla="*/ 2 h 75"/>
                  <a:gd name="T34" fmla="*/ 84 w 114"/>
                  <a:gd name="T35" fmla="*/ 2 h 75"/>
                  <a:gd name="T36" fmla="*/ 78 w 114"/>
                  <a:gd name="T37" fmla="*/ 2 h 75"/>
                  <a:gd name="T38" fmla="*/ 72 w 114"/>
                  <a:gd name="T39" fmla="*/ 2 h 75"/>
                  <a:gd name="T40" fmla="*/ 69 w 114"/>
                  <a:gd name="T41" fmla="*/ 6 h 75"/>
                  <a:gd name="T42" fmla="*/ 65 w 114"/>
                  <a:gd name="T43" fmla="*/ 10 h 75"/>
                  <a:gd name="T44" fmla="*/ 65 w 114"/>
                  <a:gd name="T45" fmla="*/ 14 h 75"/>
                  <a:gd name="T46" fmla="*/ 59 w 114"/>
                  <a:gd name="T47" fmla="*/ 8 h 75"/>
                  <a:gd name="T48" fmla="*/ 53 w 114"/>
                  <a:gd name="T49" fmla="*/ 12 h 75"/>
                  <a:gd name="T50" fmla="*/ 46 w 114"/>
                  <a:gd name="T51" fmla="*/ 14 h 75"/>
                  <a:gd name="T52" fmla="*/ 46 w 114"/>
                  <a:gd name="T53" fmla="*/ 18 h 75"/>
                  <a:gd name="T54" fmla="*/ 36 w 114"/>
                  <a:gd name="T55" fmla="*/ 21 h 75"/>
                  <a:gd name="T56" fmla="*/ 29 w 114"/>
                  <a:gd name="T57" fmla="*/ 23 h 75"/>
                  <a:gd name="T58" fmla="*/ 23 w 114"/>
                  <a:gd name="T59" fmla="*/ 21 h 75"/>
                  <a:gd name="T60" fmla="*/ 8 w 114"/>
                  <a:gd name="T61" fmla="*/ 12 h 75"/>
                  <a:gd name="T62" fmla="*/ 8 w 114"/>
                  <a:gd name="T63" fmla="*/ 16 h 75"/>
                  <a:gd name="T64" fmla="*/ 10 w 114"/>
                  <a:gd name="T65" fmla="*/ 21 h 75"/>
                  <a:gd name="T66" fmla="*/ 8 w 114"/>
                  <a:gd name="T67" fmla="*/ 23 h 75"/>
                  <a:gd name="T68" fmla="*/ 0 w 114"/>
                  <a:gd name="T69" fmla="*/ 23 h 75"/>
                  <a:gd name="T70" fmla="*/ 0 w 114"/>
                  <a:gd name="T71" fmla="*/ 25 h 75"/>
                  <a:gd name="T72" fmla="*/ 4 w 114"/>
                  <a:gd name="T73" fmla="*/ 29 h 75"/>
                  <a:gd name="T74" fmla="*/ 2 w 114"/>
                  <a:gd name="T75" fmla="*/ 33 h 75"/>
                  <a:gd name="T76" fmla="*/ 2 w 114"/>
                  <a:gd name="T77" fmla="*/ 37 h 75"/>
                  <a:gd name="T78" fmla="*/ 4 w 114"/>
                  <a:gd name="T79" fmla="*/ 42 h 75"/>
                  <a:gd name="T80" fmla="*/ 0 w 114"/>
                  <a:gd name="T81" fmla="*/ 46 h 75"/>
                  <a:gd name="T82" fmla="*/ 0 w 114"/>
                  <a:gd name="T83" fmla="*/ 46 h 75"/>
                  <a:gd name="T84" fmla="*/ 4 w 114"/>
                  <a:gd name="T85" fmla="*/ 52 h 75"/>
                  <a:gd name="T86" fmla="*/ 4 w 114"/>
                  <a:gd name="T87" fmla="*/ 59 h 75"/>
                  <a:gd name="T88" fmla="*/ 8 w 114"/>
                  <a:gd name="T89" fmla="*/ 59 h 75"/>
                  <a:gd name="T90" fmla="*/ 17 w 114"/>
                  <a:gd name="T91" fmla="*/ 67 h 75"/>
                  <a:gd name="T92" fmla="*/ 21 w 114"/>
                  <a:gd name="T93" fmla="*/ 67 h 75"/>
                  <a:gd name="T94" fmla="*/ 23 w 114"/>
                  <a:gd name="T95" fmla="*/ 71 h 75"/>
                  <a:gd name="T96" fmla="*/ 34 w 114"/>
                  <a:gd name="T97" fmla="*/ 71 h 75"/>
                  <a:gd name="T98" fmla="*/ 42 w 114"/>
                  <a:gd name="T99" fmla="*/ 75 h 75"/>
                  <a:gd name="T100" fmla="*/ 44 w 114"/>
                  <a:gd name="T101" fmla="*/ 71 h 75"/>
                  <a:gd name="T102" fmla="*/ 46 w 114"/>
                  <a:gd name="T103" fmla="*/ 71 h 75"/>
                  <a:gd name="T104" fmla="*/ 51 w 114"/>
                  <a:gd name="T105" fmla="*/ 69 h 75"/>
                  <a:gd name="T106" fmla="*/ 55 w 114"/>
                  <a:gd name="T107" fmla="*/ 67 h 75"/>
                  <a:gd name="T108" fmla="*/ 57 w 114"/>
                  <a:gd name="T109" fmla="*/ 67 h 75"/>
                  <a:gd name="T110" fmla="*/ 59 w 114"/>
                  <a:gd name="T111" fmla="*/ 65 h 75"/>
                  <a:gd name="T112" fmla="*/ 63 w 114"/>
                  <a:gd name="T113" fmla="*/ 61 h 75"/>
                  <a:gd name="T114" fmla="*/ 67 w 114"/>
                  <a:gd name="T115" fmla="*/ 63 h 75"/>
                  <a:gd name="T116" fmla="*/ 72 w 114"/>
                  <a:gd name="T117" fmla="*/ 63 h 75"/>
                  <a:gd name="T118" fmla="*/ 74 w 114"/>
                  <a:gd name="T119"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75">
                    <a:moveTo>
                      <a:pt x="74" y="65"/>
                    </a:moveTo>
                    <a:lnTo>
                      <a:pt x="78" y="61"/>
                    </a:lnTo>
                    <a:lnTo>
                      <a:pt x="82" y="59"/>
                    </a:lnTo>
                    <a:lnTo>
                      <a:pt x="82" y="56"/>
                    </a:lnTo>
                    <a:lnTo>
                      <a:pt x="88" y="56"/>
                    </a:lnTo>
                    <a:lnTo>
                      <a:pt x="93" y="52"/>
                    </a:lnTo>
                    <a:lnTo>
                      <a:pt x="93" y="48"/>
                    </a:lnTo>
                    <a:lnTo>
                      <a:pt x="99" y="37"/>
                    </a:lnTo>
                    <a:lnTo>
                      <a:pt x="103" y="25"/>
                    </a:lnTo>
                    <a:lnTo>
                      <a:pt x="107" y="18"/>
                    </a:lnTo>
                    <a:lnTo>
                      <a:pt x="112" y="16"/>
                    </a:lnTo>
                    <a:lnTo>
                      <a:pt x="114" y="12"/>
                    </a:lnTo>
                    <a:lnTo>
                      <a:pt x="112" y="8"/>
                    </a:lnTo>
                    <a:lnTo>
                      <a:pt x="107" y="4"/>
                    </a:lnTo>
                    <a:lnTo>
                      <a:pt x="103" y="0"/>
                    </a:lnTo>
                    <a:lnTo>
                      <a:pt x="97" y="4"/>
                    </a:lnTo>
                    <a:lnTo>
                      <a:pt x="91" y="2"/>
                    </a:lnTo>
                    <a:lnTo>
                      <a:pt x="84" y="2"/>
                    </a:lnTo>
                    <a:lnTo>
                      <a:pt x="78" y="2"/>
                    </a:lnTo>
                    <a:lnTo>
                      <a:pt x="72" y="2"/>
                    </a:lnTo>
                    <a:lnTo>
                      <a:pt x="69" y="6"/>
                    </a:lnTo>
                    <a:lnTo>
                      <a:pt x="65" y="10"/>
                    </a:lnTo>
                    <a:lnTo>
                      <a:pt x="65" y="14"/>
                    </a:lnTo>
                    <a:lnTo>
                      <a:pt x="59" y="8"/>
                    </a:lnTo>
                    <a:lnTo>
                      <a:pt x="53" y="12"/>
                    </a:lnTo>
                    <a:lnTo>
                      <a:pt x="46" y="14"/>
                    </a:lnTo>
                    <a:lnTo>
                      <a:pt x="46" y="18"/>
                    </a:lnTo>
                    <a:lnTo>
                      <a:pt x="36" y="21"/>
                    </a:lnTo>
                    <a:lnTo>
                      <a:pt x="29" y="23"/>
                    </a:lnTo>
                    <a:lnTo>
                      <a:pt x="23" y="21"/>
                    </a:lnTo>
                    <a:lnTo>
                      <a:pt x="8" y="12"/>
                    </a:lnTo>
                    <a:lnTo>
                      <a:pt x="8" y="16"/>
                    </a:lnTo>
                    <a:lnTo>
                      <a:pt x="10" y="21"/>
                    </a:lnTo>
                    <a:lnTo>
                      <a:pt x="8" y="23"/>
                    </a:lnTo>
                    <a:lnTo>
                      <a:pt x="0" y="23"/>
                    </a:lnTo>
                    <a:lnTo>
                      <a:pt x="0" y="25"/>
                    </a:lnTo>
                    <a:lnTo>
                      <a:pt x="4" y="29"/>
                    </a:lnTo>
                    <a:lnTo>
                      <a:pt x="2" y="33"/>
                    </a:lnTo>
                    <a:lnTo>
                      <a:pt x="2" y="37"/>
                    </a:lnTo>
                    <a:lnTo>
                      <a:pt x="4" y="42"/>
                    </a:lnTo>
                    <a:lnTo>
                      <a:pt x="0" y="46"/>
                    </a:lnTo>
                    <a:lnTo>
                      <a:pt x="0" y="46"/>
                    </a:lnTo>
                    <a:lnTo>
                      <a:pt x="4" y="52"/>
                    </a:lnTo>
                    <a:lnTo>
                      <a:pt x="4" y="59"/>
                    </a:lnTo>
                    <a:lnTo>
                      <a:pt x="8" y="59"/>
                    </a:lnTo>
                    <a:lnTo>
                      <a:pt x="17" y="67"/>
                    </a:lnTo>
                    <a:lnTo>
                      <a:pt x="21" y="67"/>
                    </a:lnTo>
                    <a:lnTo>
                      <a:pt x="23" y="71"/>
                    </a:lnTo>
                    <a:lnTo>
                      <a:pt x="34" y="71"/>
                    </a:lnTo>
                    <a:lnTo>
                      <a:pt x="42" y="75"/>
                    </a:lnTo>
                    <a:lnTo>
                      <a:pt x="44" y="71"/>
                    </a:lnTo>
                    <a:lnTo>
                      <a:pt x="46" y="71"/>
                    </a:lnTo>
                    <a:lnTo>
                      <a:pt x="51" y="69"/>
                    </a:lnTo>
                    <a:lnTo>
                      <a:pt x="55" y="67"/>
                    </a:lnTo>
                    <a:lnTo>
                      <a:pt x="57" y="67"/>
                    </a:lnTo>
                    <a:lnTo>
                      <a:pt x="59" y="65"/>
                    </a:lnTo>
                    <a:lnTo>
                      <a:pt x="63" y="61"/>
                    </a:lnTo>
                    <a:lnTo>
                      <a:pt x="67" y="63"/>
                    </a:lnTo>
                    <a:lnTo>
                      <a:pt x="72" y="63"/>
                    </a:lnTo>
                    <a:lnTo>
                      <a:pt x="74" y="65"/>
                    </a:lnTo>
                    <a:close/>
                  </a:path>
                </a:pathLst>
              </a:custGeom>
              <a:gradFill>
                <a:gsLst>
                  <a:gs pos="63000">
                    <a:schemeClr val="accent1">
                      <a:lumMod val="5000"/>
                      <a:lumOff val="95000"/>
                    </a:schemeClr>
                  </a:gs>
                  <a:gs pos="85000">
                    <a:schemeClr val="bg1">
                      <a:lumMod val="85000"/>
                    </a:schemeClr>
                  </a:gs>
                  <a:gs pos="100000">
                    <a:schemeClr val="bg1">
                      <a:lumMod val="50000"/>
                    </a:schemeClr>
                  </a:gs>
                </a:gsLst>
                <a:lin ang="15600000" scaled="0"/>
              </a:gra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000000"/>
                  </a:solidFill>
                  <a:latin typeface="Calibri"/>
                </a:endParaRPr>
              </a:p>
            </p:txBody>
          </p:sp>
          <p:sp>
            <p:nvSpPr>
              <p:cNvPr id="19" name="Freeform 56">
                <a:extLst>
                  <a:ext uri="{FF2B5EF4-FFF2-40B4-BE49-F238E27FC236}">
                    <a16:creationId xmlns:a16="http://schemas.microsoft.com/office/drawing/2014/main" id="{DE1A7966-B984-478C-811D-C9F48A9FCF1C}"/>
                  </a:ext>
                </a:extLst>
              </p:cNvPr>
              <p:cNvSpPr>
                <a:spLocks/>
              </p:cNvSpPr>
              <p:nvPr/>
            </p:nvSpPr>
            <p:spPr bwMode="auto">
              <a:xfrm>
                <a:off x="3947575" y="-892135"/>
                <a:ext cx="433074" cy="212054"/>
              </a:xfrm>
              <a:custGeom>
                <a:avLst/>
                <a:gdLst>
                  <a:gd name="T0" fmla="*/ 0 w 99"/>
                  <a:gd name="T1" fmla="*/ 34 h 45"/>
                  <a:gd name="T2" fmla="*/ 15 w 99"/>
                  <a:gd name="T3" fmla="*/ 43 h 45"/>
                  <a:gd name="T4" fmla="*/ 21 w 99"/>
                  <a:gd name="T5" fmla="*/ 45 h 45"/>
                  <a:gd name="T6" fmla="*/ 28 w 99"/>
                  <a:gd name="T7" fmla="*/ 43 h 45"/>
                  <a:gd name="T8" fmla="*/ 38 w 99"/>
                  <a:gd name="T9" fmla="*/ 40 h 45"/>
                  <a:gd name="T10" fmla="*/ 38 w 99"/>
                  <a:gd name="T11" fmla="*/ 36 h 45"/>
                  <a:gd name="T12" fmla="*/ 45 w 99"/>
                  <a:gd name="T13" fmla="*/ 34 h 45"/>
                  <a:gd name="T14" fmla="*/ 51 w 99"/>
                  <a:gd name="T15" fmla="*/ 30 h 45"/>
                  <a:gd name="T16" fmla="*/ 57 w 99"/>
                  <a:gd name="T17" fmla="*/ 36 h 45"/>
                  <a:gd name="T18" fmla="*/ 57 w 99"/>
                  <a:gd name="T19" fmla="*/ 32 h 45"/>
                  <a:gd name="T20" fmla="*/ 61 w 99"/>
                  <a:gd name="T21" fmla="*/ 28 h 45"/>
                  <a:gd name="T22" fmla="*/ 64 w 99"/>
                  <a:gd name="T23" fmla="*/ 24 h 45"/>
                  <a:gd name="T24" fmla="*/ 70 w 99"/>
                  <a:gd name="T25" fmla="*/ 24 h 45"/>
                  <a:gd name="T26" fmla="*/ 76 w 99"/>
                  <a:gd name="T27" fmla="*/ 24 h 45"/>
                  <a:gd name="T28" fmla="*/ 83 w 99"/>
                  <a:gd name="T29" fmla="*/ 24 h 45"/>
                  <a:gd name="T30" fmla="*/ 89 w 99"/>
                  <a:gd name="T31" fmla="*/ 26 h 45"/>
                  <a:gd name="T32" fmla="*/ 95 w 99"/>
                  <a:gd name="T33" fmla="*/ 22 h 45"/>
                  <a:gd name="T34" fmla="*/ 95 w 99"/>
                  <a:gd name="T35" fmla="*/ 15 h 45"/>
                  <a:gd name="T36" fmla="*/ 99 w 99"/>
                  <a:gd name="T37" fmla="*/ 7 h 45"/>
                  <a:gd name="T38" fmla="*/ 99 w 99"/>
                  <a:gd name="T39" fmla="*/ 7 h 45"/>
                  <a:gd name="T40" fmla="*/ 91 w 99"/>
                  <a:gd name="T41" fmla="*/ 0 h 45"/>
                  <a:gd name="T42" fmla="*/ 85 w 99"/>
                  <a:gd name="T43" fmla="*/ 0 h 45"/>
                  <a:gd name="T44" fmla="*/ 80 w 99"/>
                  <a:gd name="T45" fmla="*/ 3 h 45"/>
                  <a:gd name="T46" fmla="*/ 78 w 99"/>
                  <a:gd name="T47" fmla="*/ 0 h 45"/>
                  <a:gd name="T48" fmla="*/ 74 w 99"/>
                  <a:gd name="T49" fmla="*/ 0 h 45"/>
                  <a:gd name="T50" fmla="*/ 72 w 99"/>
                  <a:gd name="T51" fmla="*/ 5 h 45"/>
                  <a:gd name="T52" fmla="*/ 70 w 99"/>
                  <a:gd name="T53" fmla="*/ 3 h 45"/>
                  <a:gd name="T54" fmla="*/ 66 w 99"/>
                  <a:gd name="T55" fmla="*/ 3 h 45"/>
                  <a:gd name="T56" fmla="*/ 61 w 99"/>
                  <a:gd name="T57" fmla="*/ 0 h 45"/>
                  <a:gd name="T58" fmla="*/ 59 w 99"/>
                  <a:gd name="T59" fmla="*/ 3 h 45"/>
                  <a:gd name="T60" fmla="*/ 55 w 99"/>
                  <a:gd name="T61" fmla="*/ 7 h 45"/>
                  <a:gd name="T62" fmla="*/ 53 w 99"/>
                  <a:gd name="T63" fmla="*/ 7 h 45"/>
                  <a:gd name="T64" fmla="*/ 51 w 99"/>
                  <a:gd name="T65" fmla="*/ 5 h 45"/>
                  <a:gd name="T66" fmla="*/ 51 w 99"/>
                  <a:gd name="T67" fmla="*/ 7 h 45"/>
                  <a:gd name="T68" fmla="*/ 43 w 99"/>
                  <a:gd name="T69" fmla="*/ 5 h 45"/>
                  <a:gd name="T70" fmla="*/ 38 w 99"/>
                  <a:gd name="T71" fmla="*/ 9 h 45"/>
                  <a:gd name="T72" fmla="*/ 32 w 99"/>
                  <a:gd name="T73" fmla="*/ 9 h 45"/>
                  <a:gd name="T74" fmla="*/ 28 w 99"/>
                  <a:gd name="T75" fmla="*/ 15 h 45"/>
                  <a:gd name="T76" fmla="*/ 19 w 99"/>
                  <a:gd name="T77" fmla="*/ 15 h 45"/>
                  <a:gd name="T78" fmla="*/ 13 w 99"/>
                  <a:gd name="T79" fmla="*/ 19 h 45"/>
                  <a:gd name="T80" fmla="*/ 11 w 99"/>
                  <a:gd name="T81" fmla="*/ 17 h 45"/>
                  <a:gd name="T82" fmla="*/ 7 w 99"/>
                  <a:gd name="T83" fmla="*/ 17 h 45"/>
                  <a:gd name="T84" fmla="*/ 0 w 99"/>
                  <a:gd name="T85" fmla="*/ 19 h 45"/>
                  <a:gd name="T86" fmla="*/ 0 w 99"/>
                  <a:gd name="T87" fmla="*/ 19 h 45"/>
                  <a:gd name="T88" fmla="*/ 0 w 99"/>
                  <a:gd name="T89" fmla="*/ 26 h 45"/>
                  <a:gd name="T90" fmla="*/ 0 w 99"/>
                  <a:gd name="T91"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45">
                    <a:moveTo>
                      <a:pt x="0" y="34"/>
                    </a:moveTo>
                    <a:lnTo>
                      <a:pt x="15" y="43"/>
                    </a:lnTo>
                    <a:lnTo>
                      <a:pt x="21" y="45"/>
                    </a:lnTo>
                    <a:lnTo>
                      <a:pt x="28" y="43"/>
                    </a:lnTo>
                    <a:lnTo>
                      <a:pt x="38" y="40"/>
                    </a:lnTo>
                    <a:lnTo>
                      <a:pt x="38" y="36"/>
                    </a:lnTo>
                    <a:lnTo>
                      <a:pt x="45" y="34"/>
                    </a:lnTo>
                    <a:lnTo>
                      <a:pt x="51" y="30"/>
                    </a:lnTo>
                    <a:lnTo>
                      <a:pt x="57" y="36"/>
                    </a:lnTo>
                    <a:lnTo>
                      <a:pt x="57" y="32"/>
                    </a:lnTo>
                    <a:lnTo>
                      <a:pt x="61" y="28"/>
                    </a:lnTo>
                    <a:lnTo>
                      <a:pt x="64" y="24"/>
                    </a:lnTo>
                    <a:lnTo>
                      <a:pt x="70" y="24"/>
                    </a:lnTo>
                    <a:lnTo>
                      <a:pt x="76" y="24"/>
                    </a:lnTo>
                    <a:lnTo>
                      <a:pt x="83" y="24"/>
                    </a:lnTo>
                    <a:lnTo>
                      <a:pt x="89" y="26"/>
                    </a:lnTo>
                    <a:lnTo>
                      <a:pt x="95" y="22"/>
                    </a:lnTo>
                    <a:lnTo>
                      <a:pt x="95" y="15"/>
                    </a:lnTo>
                    <a:lnTo>
                      <a:pt x="99" y="7"/>
                    </a:lnTo>
                    <a:lnTo>
                      <a:pt x="99" y="7"/>
                    </a:lnTo>
                    <a:lnTo>
                      <a:pt x="91" y="0"/>
                    </a:lnTo>
                    <a:lnTo>
                      <a:pt x="85" y="0"/>
                    </a:lnTo>
                    <a:lnTo>
                      <a:pt x="80" y="3"/>
                    </a:lnTo>
                    <a:lnTo>
                      <a:pt x="78" y="0"/>
                    </a:lnTo>
                    <a:lnTo>
                      <a:pt x="74" y="0"/>
                    </a:lnTo>
                    <a:lnTo>
                      <a:pt x="72" y="5"/>
                    </a:lnTo>
                    <a:lnTo>
                      <a:pt x="70" y="3"/>
                    </a:lnTo>
                    <a:lnTo>
                      <a:pt x="66" y="3"/>
                    </a:lnTo>
                    <a:lnTo>
                      <a:pt x="61" y="0"/>
                    </a:lnTo>
                    <a:lnTo>
                      <a:pt x="59" y="3"/>
                    </a:lnTo>
                    <a:lnTo>
                      <a:pt x="55" y="7"/>
                    </a:lnTo>
                    <a:lnTo>
                      <a:pt x="53" y="7"/>
                    </a:lnTo>
                    <a:lnTo>
                      <a:pt x="51" y="5"/>
                    </a:lnTo>
                    <a:lnTo>
                      <a:pt x="51" y="7"/>
                    </a:lnTo>
                    <a:lnTo>
                      <a:pt x="43" y="5"/>
                    </a:lnTo>
                    <a:lnTo>
                      <a:pt x="38" y="9"/>
                    </a:lnTo>
                    <a:lnTo>
                      <a:pt x="32" y="9"/>
                    </a:lnTo>
                    <a:lnTo>
                      <a:pt x="28" y="15"/>
                    </a:lnTo>
                    <a:lnTo>
                      <a:pt x="19" y="15"/>
                    </a:lnTo>
                    <a:lnTo>
                      <a:pt x="13" y="19"/>
                    </a:lnTo>
                    <a:lnTo>
                      <a:pt x="11" y="17"/>
                    </a:lnTo>
                    <a:lnTo>
                      <a:pt x="7" y="17"/>
                    </a:lnTo>
                    <a:lnTo>
                      <a:pt x="0" y="19"/>
                    </a:lnTo>
                    <a:lnTo>
                      <a:pt x="0" y="19"/>
                    </a:lnTo>
                    <a:lnTo>
                      <a:pt x="0" y="26"/>
                    </a:lnTo>
                    <a:lnTo>
                      <a:pt x="0" y="34"/>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000000"/>
                  </a:solidFill>
                  <a:effectLst/>
                  <a:uLnTx/>
                  <a:uFillTx/>
                  <a:latin typeface="Calibri"/>
                  <a:ea typeface="+mn-ea"/>
                  <a:cs typeface="+mn-cs"/>
                </a:endParaRPr>
              </a:p>
            </p:txBody>
          </p:sp>
          <p:sp>
            <p:nvSpPr>
              <p:cNvPr id="20" name="Freeform 65">
                <a:extLst>
                  <a:ext uri="{FF2B5EF4-FFF2-40B4-BE49-F238E27FC236}">
                    <a16:creationId xmlns:a16="http://schemas.microsoft.com/office/drawing/2014/main" id="{EA6ECC0A-59C5-466E-8A4E-C1F22F361285}"/>
                  </a:ext>
                </a:extLst>
              </p:cNvPr>
              <p:cNvSpPr>
                <a:spLocks/>
              </p:cNvSpPr>
              <p:nvPr/>
            </p:nvSpPr>
            <p:spPr bwMode="auto">
              <a:xfrm>
                <a:off x="3348275" y="-840293"/>
                <a:ext cx="608051" cy="315719"/>
              </a:xfrm>
              <a:custGeom>
                <a:avLst/>
                <a:gdLst>
                  <a:gd name="T0" fmla="*/ 85 w 139"/>
                  <a:gd name="T1" fmla="*/ 63 h 67"/>
                  <a:gd name="T2" fmla="*/ 95 w 139"/>
                  <a:gd name="T3" fmla="*/ 67 h 67"/>
                  <a:gd name="T4" fmla="*/ 106 w 139"/>
                  <a:gd name="T5" fmla="*/ 65 h 67"/>
                  <a:gd name="T6" fmla="*/ 112 w 139"/>
                  <a:gd name="T7" fmla="*/ 63 h 67"/>
                  <a:gd name="T8" fmla="*/ 123 w 139"/>
                  <a:gd name="T9" fmla="*/ 59 h 67"/>
                  <a:gd name="T10" fmla="*/ 133 w 139"/>
                  <a:gd name="T11" fmla="*/ 53 h 67"/>
                  <a:gd name="T12" fmla="*/ 131 w 139"/>
                  <a:gd name="T13" fmla="*/ 44 h 67"/>
                  <a:gd name="T14" fmla="*/ 129 w 139"/>
                  <a:gd name="T15" fmla="*/ 36 h 67"/>
                  <a:gd name="T16" fmla="*/ 137 w 139"/>
                  <a:gd name="T17" fmla="*/ 34 h 67"/>
                  <a:gd name="T18" fmla="*/ 137 w 139"/>
                  <a:gd name="T19" fmla="*/ 27 h 67"/>
                  <a:gd name="T20" fmla="*/ 137 w 139"/>
                  <a:gd name="T21" fmla="*/ 8 h 67"/>
                  <a:gd name="T22" fmla="*/ 127 w 139"/>
                  <a:gd name="T23" fmla="*/ 4 h 67"/>
                  <a:gd name="T24" fmla="*/ 114 w 139"/>
                  <a:gd name="T25" fmla="*/ 6 h 67"/>
                  <a:gd name="T26" fmla="*/ 104 w 139"/>
                  <a:gd name="T27" fmla="*/ 2 h 67"/>
                  <a:gd name="T28" fmla="*/ 97 w 139"/>
                  <a:gd name="T29" fmla="*/ 4 h 67"/>
                  <a:gd name="T30" fmla="*/ 95 w 139"/>
                  <a:gd name="T31" fmla="*/ 8 h 67"/>
                  <a:gd name="T32" fmla="*/ 87 w 139"/>
                  <a:gd name="T33" fmla="*/ 11 h 67"/>
                  <a:gd name="T34" fmla="*/ 74 w 139"/>
                  <a:gd name="T35" fmla="*/ 6 h 67"/>
                  <a:gd name="T36" fmla="*/ 74 w 139"/>
                  <a:gd name="T37" fmla="*/ 13 h 67"/>
                  <a:gd name="T38" fmla="*/ 70 w 139"/>
                  <a:gd name="T39" fmla="*/ 17 h 67"/>
                  <a:gd name="T40" fmla="*/ 59 w 139"/>
                  <a:gd name="T41" fmla="*/ 25 h 67"/>
                  <a:gd name="T42" fmla="*/ 64 w 139"/>
                  <a:gd name="T43" fmla="*/ 32 h 67"/>
                  <a:gd name="T44" fmla="*/ 61 w 139"/>
                  <a:gd name="T45" fmla="*/ 36 h 67"/>
                  <a:gd name="T46" fmla="*/ 53 w 139"/>
                  <a:gd name="T47" fmla="*/ 34 h 67"/>
                  <a:gd name="T48" fmla="*/ 47 w 139"/>
                  <a:gd name="T49" fmla="*/ 34 h 67"/>
                  <a:gd name="T50" fmla="*/ 36 w 139"/>
                  <a:gd name="T51" fmla="*/ 38 h 67"/>
                  <a:gd name="T52" fmla="*/ 30 w 139"/>
                  <a:gd name="T53" fmla="*/ 38 h 67"/>
                  <a:gd name="T54" fmla="*/ 21 w 139"/>
                  <a:gd name="T55" fmla="*/ 36 h 67"/>
                  <a:gd name="T56" fmla="*/ 15 w 139"/>
                  <a:gd name="T57" fmla="*/ 40 h 67"/>
                  <a:gd name="T58" fmla="*/ 11 w 139"/>
                  <a:gd name="T59" fmla="*/ 40 h 67"/>
                  <a:gd name="T60" fmla="*/ 5 w 139"/>
                  <a:gd name="T61" fmla="*/ 38 h 67"/>
                  <a:gd name="T62" fmla="*/ 0 w 139"/>
                  <a:gd name="T63" fmla="*/ 40 h 67"/>
                  <a:gd name="T64" fmla="*/ 2 w 139"/>
                  <a:gd name="T65" fmla="*/ 44 h 67"/>
                  <a:gd name="T66" fmla="*/ 5 w 139"/>
                  <a:gd name="T67" fmla="*/ 48 h 67"/>
                  <a:gd name="T68" fmla="*/ 11 w 139"/>
                  <a:gd name="T69" fmla="*/ 48 h 67"/>
                  <a:gd name="T70" fmla="*/ 17 w 139"/>
                  <a:gd name="T71" fmla="*/ 48 h 67"/>
                  <a:gd name="T72" fmla="*/ 24 w 139"/>
                  <a:gd name="T73" fmla="*/ 53 h 67"/>
                  <a:gd name="T74" fmla="*/ 30 w 139"/>
                  <a:gd name="T75" fmla="*/ 55 h 67"/>
                  <a:gd name="T76" fmla="*/ 45 w 139"/>
                  <a:gd name="T77" fmla="*/ 51 h 67"/>
                  <a:gd name="T78" fmla="*/ 51 w 139"/>
                  <a:gd name="T79" fmla="*/ 53 h 67"/>
                  <a:gd name="T80" fmla="*/ 72 w 139"/>
                  <a:gd name="T81" fmla="*/ 61 h 67"/>
                  <a:gd name="T82" fmla="*/ 83 w 139"/>
                  <a:gd name="T83"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 h="67">
                    <a:moveTo>
                      <a:pt x="83" y="63"/>
                    </a:moveTo>
                    <a:lnTo>
                      <a:pt x="85" y="63"/>
                    </a:lnTo>
                    <a:lnTo>
                      <a:pt x="93" y="63"/>
                    </a:lnTo>
                    <a:lnTo>
                      <a:pt x="95" y="67"/>
                    </a:lnTo>
                    <a:lnTo>
                      <a:pt x="102" y="65"/>
                    </a:lnTo>
                    <a:lnTo>
                      <a:pt x="106" y="65"/>
                    </a:lnTo>
                    <a:lnTo>
                      <a:pt x="110" y="63"/>
                    </a:lnTo>
                    <a:lnTo>
                      <a:pt x="112" y="63"/>
                    </a:lnTo>
                    <a:lnTo>
                      <a:pt x="114" y="63"/>
                    </a:lnTo>
                    <a:lnTo>
                      <a:pt x="123" y="59"/>
                    </a:lnTo>
                    <a:lnTo>
                      <a:pt x="129" y="57"/>
                    </a:lnTo>
                    <a:lnTo>
                      <a:pt x="133" y="53"/>
                    </a:lnTo>
                    <a:lnTo>
                      <a:pt x="131" y="48"/>
                    </a:lnTo>
                    <a:lnTo>
                      <a:pt x="131" y="44"/>
                    </a:lnTo>
                    <a:lnTo>
                      <a:pt x="133" y="40"/>
                    </a:lnTo>
                    <a:lnTo>
                      <a:pt x="129" y="36"/>
                    </a:lnTo>
                    <a:lnTo>
                      <a:pt x="129" y="34"/>
                    </a:lnTo>
                    <a:lnTo>
                      <a:pt x="137" y="34"/>
                    </a:lnTo>
                    <a:lnTo>
                      <a:pt x="139" y="32"/>
                    </a:lnTo>
                    <a:lnTo>
                      <a:pt x="137" y="27"/>
                    </a:lnTo>
                    <a:lnTo>
                      <a:pt x="137" y="15"/>
                    </a:lnTo>
                    <a:lnTo>
                      <a:pt x="137" y="8"/>
                    </a:lnTo>
                    <a:lnTo>
                      <a:pt x="129" y="6"/>
                    </a:lnTo>
                    <a:lnTo>
                      <a:pt x="127" y="4"/>
                    </a:lnTo>
                    <a:lnTo>
                      <a:pt x="120" y="6"/>
                    </a:lnTo>
                    <a:lnTo>
                      <a:pt x="114" y="6"/>
                    </a:lnTo>
                    <a:lnTo>
                      <a:pt x="110" y="2"/>
                    </a:lnTo>
                    <a:lnTo>
                      <a:pt x="104" y="2"/>
                    </a:lnTo>
                    <a:lnTo>
                      <a:pt x="99" y="0"/>
                    </a:lnTo>
                    <a:lnTo>
                      <a:pt x="97" y="4"/>
                    </a:lnTo>
                    <a:lnTo>
                      <a:pt x="95" y="6"/>
                    </a:lnTo>
                    <a:lnTo>
                      <a:pt x="95" y="8"/>
                    </a:lnTo>
                    <a:lnTo>
                      <a:pt x="89" y="8"/>
                    </a:lnTo>
                    <a:lnTo>
                      <a:pt x="87" y="11"/>
                    </a:lnTo>
                    <a:lnTo>
                      <a:pt x="78" y="6"/>
                    </a:lnTo>
                    <a:lnTo>
                      <a:pt x="74" y="6"/>
                    </a:lnTo>
                    <a:lnTo>
                      <a:pt x="74" y="8"/>
                    </a:lnTo>
                    <a:lnTo>
                      <a:pt x="74" y="13"/>
                    </a:lnTo>
                    <a:lnTo>
                      <a:pt x="72" y="13"/>
                    </a:lnTo>
                    <a:lnTo>
                      <a:pt x="70" y="17"/>
                    </a:lnTo>
                    <a:lnTo>
                      <a:pt x="64" y="19"/>
                    </a:lnTo>
                    <a:lnTo>
                      <a:pt x="59" y="25"/>
                    </a:lnTo>
                    <a:lnTo>
                      <a:pt x="59" y="27"/>
                    </a:lnTo>
                    <a:lnTo>
                      <a:pt x="64" y="32"/>
                    </a:lnTo>
                    <a:lnTo>
                      <a:pt x="64" y="34"/>
                    </a:lnTo>
                    <a:lnTo>
                      <a:pt x="61" y="36"/>
                    </a:lnTo>
                    <a:lnTo>
                      <a:pt x="57" y="34"/>
                    </a:lnTo>
                    <a:lnTo>
                      <a:pt x="53" y="34"/>
                    </a:lnTo>
                    <a:lnTo>
                      <a:pt x="49" y="34"/>
                    </a:lnTo>
                    <a:lnTo>
                      <a:pt x="47" y="34"/>
                    </a:lnTo>
                    <a:lnTo>
                      <a:pt x="40" y="38"/>
                    </a:lnTo>
                    <a:lnTo>
                      <a:pt x="36" y="38"/>
                    </a:lnTo>
                    <a:lnTo>
                      <a:pt x="32" y="38"/>
                    </a:lnTo>
                    <a:lnTo>
                      <a:pt x="30" y="38"/>
                    </a:lnTo>
                    <a:lnTo>
                      <a:pt x="26" y="36"/>
                    </a:lnTo>
                    <a:lnTo>
                      <a:pt x="21" y="36"/>
                    </a:lnTo>
                    <a:lnTo>
                      <a:pt x="15" y="36"/>
                    </a:lnTo>
                    <a:lnTo>
                      <a:pt x="15" y="40"/>
                    </a:lnTo>
                    <a:lnTo>
                      <a:pt x="15" y="40"/>
                    </a:lnTo>
                    <a:lnTo>
                      <a:pt x="11" y="40"/>
                    </a:lnTo>
                    <a:lnTo>
                      <a:pt x="7" y="36"/>
                    </a:lnTo>
                    <a:lnTo>
                      <a:pt x="5" y="38"/>
                    </a:lnTo>
                    <a:lnTo>
                      <a:pt x="0" y="40"/>
                    </a:lnTo>
                    <a:lnTo>
                      <a:pt x="0" y="40"/>
                    </a:lnTo>
                    <a:lnTo>
                      <a:pt x="2" y="40"/>
                    </a:lnTo>
                    <a:lnTo>
                      <a:pt x="2" y="44"/>
                    </a:lnTo>
                    <a:lnTo>
                      <a:pt x="5" y="46"/>
                    </a:lnTo>
                    <a:lnTo>
                      <a:pt x="5" y="48"/>
                    </a:lnTo>
                    <a:lnTo>
                      <a:pt x="7" y="48"/>
                    </a:lnTo>
                    <a:lnTo>
                      <a:pt x="11" y="48"/>
                    </a:lnTo>
                    <a:lnTo>
                      <a:pt x="15" y="53"/>
                    </a:lnTo>
                    <a:lnTo>
                      <a:pt x="17" y="48"/>
                    </a:lnTo>
                    <a:lnTo>
                      <a:pt x="21" y="48"/>
                    </a:lnTo>
                    <a:lnTo>
                      <a:pt x="24" y="53"/>
                    </a:lnTo>
                    <a:lnTo>
                      <a:pt x="24" y="53"/>
                    </a:lnTo>
                    <a:lnTo>
                      <a:pt x="30" y="55"/>
                    </a:lnTo>
                    <a:lnTo>
                      <a:pt x="40" y="48"/>
                    </a:lnTo>
                    <a:lnTo>
                      <a:pt x="45" y="51"/>
                    </a:lnTo>
                    <a:lnTo>
                      <a:pt x="51" y="51"/>
                    </a:lnTo>
                    <a:lnTo>
                      <a:pt x="51" y="53"/>
                    </a:lnTo>
                    <a:lnTo>
                      <a:pt x="59" y="59"/>
                    </a:lnTo>
                    <a:lnTo>
                      <a:pt x="72" y="61"/>
                    </a:lnTo>
                    <a:lnTo>
                      <a:pt x="78" y="61"/>
                    </a:lnTo>
                    <a:lnTo>
                      <a:pt x="83" y="63"/>
                    </a:lnTo>
                    <a:lnTo>
                      <a:pt x="83" y="63"/>
                    </a:lnTo>
                    <a:close/>
                  </a:path>
                </a:pathLst>
              </a:custGeom>
              <a:gradFill>
                <a:gsLst>
                  <a:gs pos="46000">
                    <a:schemeClr val="accent1">
                      <a:lumMod val="5000"/>
                      <a:lumOff val="95000"/>
                    </a:schemeClr>
                  </a:gs>
                  <a:gs pos="78000">
                    <a:schemeClr val="bg1">
                      <a:lumMod val="85000"/>
                    </a:schemeClr>
                  </a:gs>
                  <a:gs pos="100000">
                    <a:schemeClr val="bg1">
                      <a:lumMod val="50000"/>
                    </a:schemeClr>
                  </a:gs>
                </a:gsLst>
                <a:lin ang="15600000" scaled="0"/>
              </a:gra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000000"/>
                  </a:solidFill>
                  <a:latin typeface="Calibri"/>
                </a:endParaRPr>
              </a:p>
            </p:txBody>
          </p:sp>
          <p:sp>
            <p:nvSpPr>
              <p:cNvPr id="21" name="Freeform 66">
                <a:extLst>
                  <a:ext uri="{FF2B5EF4-FFF2-40B4-BE49-F238E27FC236}">
                    <a16:creationId xmlns:a16="http://schemas.microsoft.com/office/drawing/2014/main" id="{27ADFFF0-52E7-4590-B5B1-A70830B42E68}"/>
                  </a:ext>
                </a:extLst>
              </p:cNvPr>
              <p:cNvSpPr>
                <a:spLocks/>
              </p:cNvSpPr>
              <p:nvPr/>
            </p:nvSpPr>
            <p:spPr bwMode="auto">
              <a:xfrm>
                <a:off x="3689483" y="-1594255"/>
                <a:ext cx="804899" cy="735108"/>
              </a:xfrm>
              <a:custGeom>
                <a:avLst/>
                <a:gdLst>
                  <a:gd name="T0" fmla="*/ 112 w 184"/>
                  <a:gd name="T1" fmla="*/ 156 h 156"/>
                  <a:gd name="T2" fmla="*/ 118 w 184"/>
                  <a:gd name="T3" fmla="*/ 152 h 156"/>
                  <a:gd name="T4" fmla="*/ 125 w 184"/>
                  <a:gd name="T5" fmla="*/ 152 h 156"/>
                  <a:gd name="T6" fmla="*/ 131 w 184"/>
                  <a:gd name="T7" fmla="*/ 154 h 156"/>
                  <a:gd name="T8" fmla="*/ 137 w 184"/>
                  <a:gd name="T9" fmla="*/ 149 h 156"/>
                  <a:gd name="T10" fmla="*/ 144 w 184"/>
                  <a:gd name="T11" fmla="*/ 149 h 156"/>
                  <a:gd name="T12" fmla="*/ 158 w 184"/>
                  <a:gd name="T13" fmla="*/ 156 h 156"/>
                  <a:gd name="T14" fmla="*/ 163 w 184"/>
                  <a:gd name="T15" fmla="*/ 149 h 156"/>
                  <a:gd name="T16" fmla="*/ 175 w 184"/>
                  <a:gd name="T17" fmla="*/ 130 h 156"/>
                  <a:gd name="T18" fmla="*/ 179 w 184"/>
                  <a:gd name="T19" fmla="*/ 122 h 156"/>
                  <a:gd name="T20" fmla="*/ 184 w 184"/>
                  <a:gd name="T21" fmla="*/ 116 h 156"/>
                  <a:gd name="T22" fmla="*/ 182 w 184"/>
                  <a:gd name="T23" fmla="*/ 109 h 156"/>
                  <a:gd name="T24" fmla="*/ 179 w 184"/>
                  <a:gd name="T25" fmla="*/ 105 h 156"/>
                  <a:gd name="T26" fmla="*/ 173 w 184"/>
                  <a:gd name="T27" fmla="*/ 97 h 156"/>
                  <a:gd name="T28" fmla="*/ 173 w 184"/>
                  <a:gd name="T29" fmla="*/ 82 h 156"/>
                  <a:gd name="T30" fmla="*/ 169 w 184"/>
                  <a:gd name="T31" fmla="*/ 69 h 156"/>
                  <a:gd name="T32" fmla="*/ 175 w 184"/>
                  <a:gd name="T33" fmla="*/ 63 h 156"/>
                  <a:gd name="T34" fmla="*/ 173 w 184"/>
                  <a:gd name="T35" fmla="*/ 48 h 156"/>
                  <a:gd name="T36" fmla="*/ 169 w 184"/>
                  <a:gd name="T37" fmla="*/ 40 h 156"/>
                  <a:gd name="T38" fmla="*/ 163 w 184"/>
                  <a:gd name="T39" fmla="*/ 25 h 156"/>
                  <a:gd name="T40" fmla="*/ 161 w 184"/>
                  <a:gd name="T41" fmla="*/ 12 h 156"/>
                  <a:gd name="T42" fmla="*/ 154 w 184"/>
                  <a:gd name="T43" fmla="*/ 8 h 156"/>
                  <a:gd name="T44" fmla="*/ 102 w 184"/>
                  <a:gd name="T45" fmla="*/ 10 h 156"/>
                  <a:gd name="T46" fmla="*/ 93 w 184"/>
                  <a:gd name="T47" fmla="*/ 17 h 156"/>
                  <a:gd name="T48" fmla="*/ 87 w 184"/>
                  <a:gd name="T49" fmla="*/ 17 h 156"/>
                  <a:gd name="T50" fmla="*/ 97 w 184"/>
                  <a:gd name="T51" fmla="*/ 8 h 156"/>
                  <a:gd name="T52" fmla="*/ 91 w 184"/>
                  <a:gd name="T53" fmla="*/ 12 h 156"/>
                  <a:gd name="T54" fmla="*/ 74 w 184"/>
                  <a:gd name="T55" fmla="*/ 12 h 156"/>
                  <a:gd name="T56" fmla="*/ 74 w 184"/>
                  <a:gd name="T57" fmla="*/ 6 h 156"/>
                  <a:gd name="T58" fmla="*/ 80 w 184"/>
                  <a:gd name="T59" fmla="*/ 8 h 156"/>
                  <a:gd name="T60" fmla="*/ 76 w 184"/>
                  <a:gd name="T61" fmla="*/ 4 h 156"/>
                  <a:gd name="T62" fmla="*/ 57 w 184"/>
                  <a:gd name="T63" fmla="*/ 4 h 156"/>
                  <a:gd name="T64" fmla="*/ 47 w 184"/>
                  <a:gd name="T65" fmla="*/ 6 h 156"/>
                  <a:gd name="T66" fmla="*/ 36 w 184"/>
                  <a:gd name="T67" fmla="*/ 12 h 156"/>
                  <a:gd name="T68" fmla="*/ 34 w 184"/>
                  <a:gd name="T69" fmla="*/ 19 h 156"/>
                  <a:gd name="T70" fmla="*/ 17 w 184"/>
                  <a:gd name="T71" fmla="*/ 25 h 156"/>
                  <a:gd name="T72" fmla="*/ 9 w 184"/>
                  <a:gd name="T73" fmla="*/ 29 h 156"/>
                  <a:gd name="T74" fmla="*/ 7 w 184"/>
                  <a:gd name="T75" fmla="*/ 36 h 156"/>
                  <a:gd name="T76" fmla="*/ 5 w 184"/>
                  <a:gd name="T77" fmla="*/ 38 h 156"/>
                  <a:gd name="T78" fmla="*/ 7 w 184"/>
                  <a:gd name="T79" fmla="*/ 52 h 156"/>
                  <a:gd name="T80" fmla="*/ 0 w 184"/>
                  <a:gd name="T81" fmla="*/ 59 h 156"/>
                  <a:gd name="T82" fmla="*/ 7 w 184"/>
                  <a:gd name="T83" fmla="*/ 69 h 156"/>
                  <a:gd name="T84" fmla="*/ 9 w 184"/>
                  <a:gd name="T85" fmla="*/ 76 h 156"/>
                  <a:gd name="T86" fmla="*/ 9 w 184"/>
                  <a:gd name="T87" fmla="*/ 84 h 156"/>
                  <a:gd name="T88" fmla="*/ 15 w 184"/>
                  <a:gd name="T89" fmla="*/ 93 h 156"/>
                  <a:gd name="T90" fmla="*/ 17 w 184"/>
                  <a:gd name="T91" fmla="*/ 107 h 156"/>
                  <a:gd name="T92" fmla="*/ 17 w 184"/>
                  <a:gd name="T93" fmla="*/ 111 h 156"/>
                  <a:gd name="T94" fmla="*/ 24 w 184"/>
                  <a:gd name="T95" fmla="*/ 109 h 156"/>
                  <a:gd name="T96" fmla="*/ 34 w 184"/>
                  <a:gd name="T97" fmla="*/ 109 h 156"/>
                  <a:gd name="T98" fmla="*/ 36 w 184"/>
                  <a:gd name="T99" fmla="*/ 116 h 156"/>
                  <a:gd name="T100" fmla="*/ 42 w 184"/>
                  <a:gd name="T101" fmla="*/ 118 h 156"/>
                  <a:gd name="T102" fmla="*/ 42 w 184"/>
                  <a:gd name="T103" fmla="*/ 124 h 156"/>
                  <a:gd name="T104" fmla="*/ 45 w 184"/>
                  <a:gd name="T105" fmla="*/ 130 h 156"/>
                  <a:gd name="T106" fmla="*/ 49 w 184"/>
                  <a:gd name="T107" fmla="*/ 128 h 156"/>
                  <a:gd name="T108" fmla="*/ 47 w 184"/>
                  <a:gd name="T109" fmla="*/ 122 h 156"/>
                  <a:gd name="T110" fmla="*/ 57 w 184"/>
                  <a:gd name="T111" fmla="*/ 126 h 156"/>
                  <a:gd name="T112" fmla="*/ 61 w 184"/>
                  <a:gd name="T113" fmla="*/ 128 h 156"/>
                  <a:gd name="T114" fmla="*/ 74 w 184"/>
                  <a:gd name="T115" fmla="*/ 130 h 156"/>
                  <a:gd name="T116" fmla="*/ 93 w 184"/>
                  <a:gd name="T117" fmla="*/ 141 h 156"/>
                  <a:gd name="T118" fmla="*/ 99 w 184"/>
                  <a:gd name="T119" fmla="*/ 147 h 156"/>
                  <a:gd name="T120" fmla="*/ 106 w 184"/>
                  <a:gd name="T121" fmla="*/ 147 h 156"/>
                  <a:gd name="T122" fmla="*/ 110 w 184"/>
                  <a:gd name="T123" fmla="*/ 1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 h="156">
                    <a:moveTo>
                      <a:pt x="110" y="154"/>
                    </a:moveTo>
                    <a:lnTo>
                      <a:pt x="112" y="156"/>
                    </a:lnTo>
                    <a:lnTo>
                      <a:pt x="114" y="156"/>
                    </a:lnTo>
                    <a:lnTo>
                      <a:pt x="118" y="152"/>
                    </a:lnTo>
                    <a:lnTo>
                      <a:pt x="120" y="149"/>
                    </a:lnTo>
                    <a:lnTo>
                      <a:pt x="125" y="152"/>
                    </a:lnTo>
                    <a:lnTo>
                      <a:pt x="129" y="152"/>
                    </a:lnTo>
                    <a:lnTo>
                      <a:pt x="131" y="154"/>
                    </a:lnTo>
                    <a:lnTo>
                      <a:pt x="133" y="149"/>
                    </a:lnTo>
                    <a:lnTo>
                      <a:pt x="137" y="149"/>
                    </a:lnTo>
                    <a:lnTo>
                      <a:pt x="139" y="152"/>
                    </a:lnTo>
                    <a:lnTo>
                      <a:pt x="144" y="149"/>
                    </a:lnTo>
                    <a:lnTo>
                      <a:pt x="150" y="149"/>
                    </a:lnTo>
                    <a:lnTo>
                      <a:pt x="158" y="156"/>
                    </a:lnTo>
                    <a:lnTo>
                      <a:pt x="163" y="156"/>
                    </a:lnTo>
                    <a:lnTo>
                      <a:pt x="163" y="149"/>
                    </a:lnTo>
                    <a:lnTo>
                      <a:pt x="163" y="143"/>
                    </a:lnTo>
                    <a:lnTo>
                      <a:pt x="175" y="130"/>
                    </a:lnTo>
                    <a:lnTo>
                      <a:pt x="175" y="124"/>
                    </a:lnTo>
                    <a:lnTo>
                      <a:pt x="179" y="122"/>
                    </a:lnTo>
                    <a:lnTo>
                      <a:pt x="182" y="120"/>
                    </a:lnTo>
                    <a:lnTo>
                      <a:pt x="184" y="116"/>
                    </a:lnTo>
                    <a:lnTo>
                      <a:pt x="182" y="111"/>
                    </a:lnTo>
                    <a:lnTo>
                      <a:pt x="182" y="109"/>
                    </a:lnTo>
                    <a:lnTo>
                      <a:pt x="184" y="107"/>
                    </a:lnTo>
                    <a:lnTo>
                      <a:pt x="179" y="105"/>
                    </a:lnTo>
                    <a:lnTo>
                      <a:pt x="175" y="99"/>
                    </a:lnTo>
                    <a:lnTo>
                      <a:pt x="173" y="97"/>
                    </a:lnTo>
                    <a:lnTo>
                      <a:pt x="173" y="86"/>
                    </a:lnTo>
                    <a:lnTo>
                      <a:pt x="173" y="82"/>
                    </a:lnTo>
                    <a:lnTo>
                      <a:pt x="169" y="76"/>
                    </a:lnTo>
                    <a:lnTo>
                      <a:pt x="169" y="69"/>
                    </a:lnTo>
                    <a:lnTo>
                      <a:pt x="171" y="63"/>
                    </a:lnTo>
                    <a:lnTo>
                      <a:pt x="175" y="63"/>
                    </a:lnTo>
                    <a:lnTo>
                      <a:pt x="175" y="50"/>
                    </a:lnTo>
                    <a:lnTo>
                      <a:pt x="173" y="48"/>
                    </a:lnTo>
                    <a:lnTo>
                      <a:pt x="171" y="44"/>
                    </a:lnTo>
                    <a:lnTo>
                      <a:pt x="169" y="40"/>
                    </a:lnTo>
                    <a:lnTo>
                      <a:pt x="167" y="29"/>
                    </a:lnTo>
                    <a:lnTo>
                      <a:pt x="163" y="25"/>
                    </a:lnTo>
                    <a:lnTo>
                      <a:pt x="163" y="19"/>
                    </a:lnTo>
                    <a:lnTo>
                      <a:pt x="161" y="12"/>
                    </a:lnTo>
                    <a:lnTo>
                      <a:pt x="158" y="12"/>
                    </a:lnTo>
                    <a:lnTo>
                      <a:pt x="154" y="8"/>
                    </a:lnTo>
                    <a:lnTo>
                      <a:pt x="127" y="10"/>
                    </a:lnTo>
                    <a:lnTo>
                      <a:pt x="102" y="10"/>
                    </a:lnTo>
                    <a:lnTo>
                      <a:pt x="99" y="10"/>
                    </a:lnTo>
                    <a:lnTo>
                      <a:pt x="93" y="17"/>
                    </a:lnTo>
                    <a:lnTo>
                      <a:pt x="87" y="19"/>
                    </a:lnTo>
                    <a:lnTo>
                      <a:pt x="87" y="17"/>
                    </a:lnTo>
                    <a:lnTo>
                      <a:pt x="91" y="12"/>
                    </a:lnTo>
                    <a:lnTo>
                      <a:pt x="97" y="8"/>
                    </a:lnTo>
                    <a:lnTo>
                      <a:pt x="95" y="8"/>
                    </a:lnTo>
                    <a:lnTo>
                      <a:pt x="91" y="12"/>
                    </a:lnTo>
                    <a:lnTo>
                      <a:pt x="83" y="17"/>
                    </a:lnTo>
                    <a:lnTo>
                      <a:pt x="74" y="12"/>
                    </a:lnTo>
                    <a:lnTo>
                      <a:pt x="74" y="8"/>
                    </a:lnTo>
                    <a:lnTo>
                      <a:pt x="74" y="6"/>
                    </a:lnTo>
                    <a:lnTo>
                      <a:pt x="78" y="6"/>
                    </a:lnTo>
                    <a:lnTo>
                      <a:pt x="80" y="8"/>
                    </a:lnTo>
                    <a:lnTo>
                      <a:pt x="80" y="6"/>
                    </a:lnTo>
                    <a:lnTo>
                      <a:pt x="76" y="4"/>
                    </a:lnTo>
                    <a:lnTo>
                      <a:pt x="66" y="0"/>
                    </a:lnTo>
                    <a:lnTo>
                      <a:pt x="57" y="4"/>
                    </a:lnTo>
                    <a:lnTo>
                      <a:pt x="53" y="4"/>
                    </a:lnTo>
                    <a:lnTo>
                      <a:pt x="47" y="6"/>
                    </a:lnTo>
                    <a:lnTo>
                      <a:pt x="42" y="12"/>
                    </a:lnTo>
                    <a:lnTo>
                      <a:pt x="36" y="12"/>
                    </a:lnTo>
                    <a:lnTo>
                      <a:pt x="34" y="17"/>
                    </a:lnTo>
                    <a:lnTo>
                      <a:pt x="34" y="19"/>
                    </a:lnTo>
                    <a:lnTo>
                      <a:pt x="28" y="19"/>
                    </a:lnTo>
                    <a:lnTo>
                      <a:pt x="17" y="25"/>
                    </a:lnTo>
                    <a:lnTo>
                      <a:pt x="11" y="25"/>
                    </a:lnTo>
                    <a:lnTo>
                      <a:pt x="9" y="29"/>
                    </a:lnTo>
                    <a:lnTo>
                      <a:pt x="7" y="34"/>
                    </a:lnTo>
                    <a:lnTo>
                      <a:pt x="7" y="36"/>
                    </a:lnTo>
                    <a:lnTo>
                      <a:pt x="7" y="38"/>
                    </a:lnTo>
                    <a:lnTo>
                      <a:pt x="5" y="38"/>
                    </a:lnTo>
                    <a:lnTo>
                      <a:pt x="7" y="46"/>
                    </a:lnTo>
                    <a:lnTo>
                      <a:pt x="7" y="52"/>
                    </a:lnTo>
                    <a:lnTo>
                      <a:pt x="0" y="55"/>
                    </a:lnTo>
                    <a:lnTo>
                      <a:pt x="0" y="59"/>
                    </a:lnTo>
                    <a:lnTo>
                      <a:pt x="7" y="65"/>
                    </a:lnTo>
                    <a:lnTo>
                      <a:pt x="7" y="69"/>
                    </a:lnTo>
                    <a:lnTo>
                      <a:pt x="9" y="74"/>
                    </a:lnTo>
                    <a:lnTo>
                      <a:pt x="9" y="76"/>
                    </a:lnTo>
                    <a:lnTo>
                      <a:pt x="11" y="80"/>
                    </a:lnTo>
                    <a:lnTo>
                      <a:pt x="9" y="84"/>
                    </a:lnTo>
                    <a:lnTo>
                      <a:pt x="13" y="90"/>
                    </a:lnTo>
                    <a:lnTo>
                      <a:pt x="15" y="93"/>
                    </a:lnTo>
                    <a:lnTo>
                      <a:pt x="17" y="97"/>
                    </a:lnTo>
                    <a:lnTo>
                      <a:pt x="17" y="107"/>
                    </a:lnTo>
                    <a:lnTo>
                      <a:pt x="17" y="107"/>
                    </a:lnTo>
                    <a:lnTo>
                      <a:pt x="17" y="111"/>
                    </a:lnTo>
                    <a:lnTo>
                      <a:pt x="19" y="109"/>
                    </a:lnTo>
                    <a:lnTo>
                      <a:pt x="24" y="109"/>
                    </a:lnTo>
                    <a:lnTo>
                      <a:pt x="26" y="109"/>
                    </a:lnTo>
                    <a:lnTo>
                      <a:pt x="34" y="109"/>
                    </a:lnTo>
                    <a:lnTo>
                      <a:pt x="34" y="111"/>
                    </a:lnTo>
                    <a:lnTo>
                      <a:pt x="36" y="116"/>
                    </a:lnTo>
                    <a:lnTo>
                      <a:pt x="40" y="116"/>
                    </a:lnTo>
                    <a:lnTo>
                      <a:pt x="42" y="118"/>
                    </a:lnTo>
                    <a:lnTo>
                      <a:pt x="40" y="122"/>
                    </a:lnTo>
                    <a:lnTo>
                      <a:pt x="42" y="124"/>
                    </a:lnTo>
                    <a:lnTo>
                      <a:pt x="45" y="126"/>
                    </a:lnTo>
                    <a:lnTo>
                      <a:pt x="45" y="130"/>
                    </a:lnTo>
                    <a:lnTo>
                      <a:pt x="47" y="130"/>
                    </a:lnTo>
                    <a:lnTo>
                      <a:pt x="49" y="128"/>
                    </a:lnTo>
                    <a:lnTo>
                      <a:pt x="51" y="128"/>
                    </a:lnTo>
                    <a:lnTo>
                      <a:pt x="47" y="122"/>
                    </a:lnTo>
                    <a:lnTo>
                      <a:pt x="49" y="122"/>
                    </a:lnTo>
                    <a:lnTo>
                      <a:pt x="57" y="126"/>
                    </a:lnTo>
                    <a:lnTo>
                      <a:pt x="64" y="126"/>
                    </a:lnTo>
                    <a:lnTo>
                      <a:pt x="61" y="128"/>
                    </a:lnTo>
                    <a:lnTo>
                      <a:pt x="66" y="133"/>
                    </a:lnTo>
                    <a:lnTo>
                      <a:pt x="74" y="130"/>
                    </a:lnTo>
                    <a:lnTo>
                      <a:pt x="80" y="133"/>
                    </a:lnTo>
                    <a:lnTo>
                      <a:pt x="93" y="141"/>
                    </a:lnTo>
                    <a:lnTo>
                      <a:pt x="95" y="147"/>
                    </a:lnTo>
                    <a:lnTo>
                      <a:pt x="99" y="147"/>
                    </a:lnTo>
                    <a:lnTo>
                      <a:pt x="102" y="145"/>
                    </a:lnTo>
                    <a:lnTo>
                      <a:pt x="106" y="147"/>
                    </a:lnTo>
                    <a:lnTo>
                      <a:pt x="110" y="149"/>
                    </a:lnTo>
                    <a:lnTo>
                      <a:pt x="110" y="154"/>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000000"/>
                  </a:solidFill>
                  <a:effectLst/>
                  <a:uLnTx/>
                  <a:uFillTx/>
                  <a:latin typeface="Calibri"/>
                  <a:ea typeface="+mn-ea"/>
                  <a:cs typeface="+mn-cs"/>
                </a:endParaRPr>
              </a:p>
            </p:txBody>
          </p:sp>
          <p:sp>
            <p:nvSpPr>
              <p:cNvPr id="22" name="Freeform 67">
                <a:extLst>
                  <a:ext uri="{FF2B5EF4-FFF2-40B4-BE49-F238E27FC236}">
                    <a16:creationId xmlns:a16="http://schemas.microsoft.com/office/drawing/2014/main" id="{C8984DF5-58C9-4B5C-99BD-E750ADCFEC3C}"/>
                  </a:ext>
                </a:extLst>
              </p:cNvPr>
              <p:cNvSpPr>
                <a:spLocks/>
              </p:cNvSpPr>
              <p:nvPr/>
            </p:nvSpPr>
            <p:spPr bwMode="auto">
              <a:xfrm>
                <a:off x="3536377" y="-1090049"/>
                <a:ext cx="634299" cy="301584"/>
              </a:xfrm>
              <a:custGeom>
                <a:avLst/>
                <a:gdLst>
                  <a:gd name="T0" fmla="*/ 52 w 145"/>
                  <a:gd name="T1" fmla="*/ 4 h 64"/>
                  <a:gd name="T2" fmla="*/ 59 w 145"/>
                  <a:gd name="T3" fmla="*/ 2 h 64"/>
                  <a:gd name="T4" fmla="*/ 69 w 145"/>
                  <a:gd name="T5" fmla="*/ 2 h 64"/>
                  <a:gd name="T6" fmla="*/ 71 w 145"/>
                  <a:gd name="T7" fmla="*/ 9 h 64"/>
                  <a:gd name="T8" fmla="*/ 77 w 145"/>
                  <a:gd name="T9" fmla="*/ 11 h 64"/>
                  <a:gd name="T10" fmla="*/ 77 w 145"/>
                  <a:gd name="T11" fmla="*/ 17 h 64"/>
                  <a:gd name="T12" fmla="*/ 80 w 145"/>
                  <a:gd name="T13" fmla="*/ 23 h 64"/>
                  <a:gd name="T14" fmla="*/ 84 w 145"/>
                  <a:gd name="T15" fmla="*/ 21 h 64"/>
                  <a:gd name="T16" fmla="*/ 82 w 145"/>
                  <a:gd name="T17" fmla="*/ 15 h 64"/>
                  <a:gd name="T18" fmla="*/ 92 w 145"/>
                  <a:gd name="T19" fmla="*/ 19 h 64"/>
                  <a:gd name="T20" fmla="*/ 96 w 145"/>
                  <a:gd name="T21" fmla="*/ 21 h 64"/>
                  <a:gd name="T22" fmla="*/ 109 w 145"/>
                  <a:gd name="T23" fmla="*/ 23 h 64"/>
                  <a:gd name="T24" fmla="*/ 128 w 145"/>
                  <a:gd name="T25" fmla="*/ 34 h 64"/>
                  <a:gd name="T26" fmla="*/ 134 w 145"/>
                  <a:gd name="T27" fmla="*/ 40 h 64"/>
                  <a:gd name="T28" fmla="*/ 141 w 145"/>
                  <a:gd name="T29" fmla="*/ 40 h 64"/>
                  <a:gd name="T30" fmla="*/ 145 w 145"/>
                  <a:gd name="T31" fmla="*/ 49 h 64"/>
                  <a:gd name="T32" fmla="*/ 132 w 145"/>
                  <a:gd name="T33" fmla="*/ 51 h 64"/>
                  <a:gd name="T34" fmla="*/ 122 w 145"/>
                  <a:gd name="T35" fmla="*/ 57 h 64"/>
                  <a:gd name="T36" fmla="*/ 107 w 145"/>
                  <a:gd name="T37" fmla="*/ 61 h 64"/>
                  <a:gd name="T38" fmla="*/ 101 w 145"/>
                  <a:gd name="T39" fmla="*/ 59 h 64"/>
                  <a:gd name="T40" fmla="*/ 86 w 145"/>
                  <a:gd name="T41" fmla="*/ 59 h 64"/>
                  <a:gd name="T42" fmla="*/ 77 w 145"/>
                  <a:gd name="T43" fmla="*/ 59 h 64"/>
                  <a:gd name="T44" fmla="*/ 67 w 145"/>
                  <a:gd name="T45" fmla="*/ 55 h 64"/>
                  <a:gd name="T46" fmla="*/ 56 w 145"/>
                  <a:gd name="T47" fmla="*/ 53 h 64"/>
                  <a:gd name="T48" fmla="*/ 52 w 145"/>
                  <a:gd name="T49" fmla="*/ 59 h 64"/>
                  <a:gd name="T50" fmla="*/ 46 w 145"/>
                  <a:gd name="T51" fmla="*/ 61 h 64"/>
                  <a:gd name="T52" fmla="*/ 35 w 145"/>
                  <a:gd name="T53" fmla="*/ 59 h 64"/>
                  <a:gd name="T54" fmla="*/ 31 w 145"/>
                  <a:gd name="T55" fmla="*/ 57 h 64"/>
                  <a:gd name="T56" fmla="*/ 21 w 145"/>
                  <a:gd name="T57" fmla="*/ 47 h 64"/>
                  <a:gd name="T58" fmla="*/ 10 w 145"/>
                  <a:gd name="T59" fmla="*/ 40 h 64"/>
                  <a:gd name="T60" fmla="*/ 8 w 145"/>
                  <a:gd name="T61" fmla="*/ 32 h 64"/>
                  <a:gd name="T62" fmla="*/ 0 w 145"/>
                  <a:gd name="T63" fmla="*/ 21 h 64"/>
                  <a:gd name="T64" fmla="*/ 0 w 145"/>
                  <a:gd name="T65" fmla="*/ 17 h 64"/>
                  <a:gd name="T66" fmla="*/ 6 w 145"/>
                  <a:gd name="T67" fmla="*/ 21 h 64"/>
                  <a:gd name="T68" fmla="*/ 16 w 145"/>
                  <a:gd name="T69" fmla="*/ 15 h 64"/>
                  <a:gd name="T70" fmla="*/ 25 w 145"/>
                  <a:gd name="T71" fmla="*/ 9 h 64"/>
                  <a:gd name="T72" fmla="*/ 33 w 145"/>
                  <a:gd name="T73" fmla="*/ 7 h 64"/>
                  <a:gd name="T74" fmla="*/ 40 w 145"/>
                  <a:gd name="T75" fmla="*/ 4 h 64"/>
                  <a:gd name="T76" fmla="*/ 46 w 145"/>
                  <a:gd name="T77" fmla="*/ 2 h 64"/>
                  <a:gd name="T78" fmla="*/ 50 w 145"/>
                  <a:gd name="T79"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64">
                    <a:moveTo>
                      <a:pt x="52" y="0"/>
                    </a:moveTo>
                    <a:lnTo>
                      <a:pt x="52" y="4"/>
                    </a:lnTo>
                    <a:lnTo>
                      <a:pt x="54" y="2"/>
                    </a:lnTo>
                    <a:lnTo>
                      <a:pt x="59" y="2"/>
                    </a:lnTo>
                    <a:lnTo>
                      <a:pt x="61" y="2"/>
                    </a:lnTo>
                    <a:lnTo>
                      <a:pt x="69" y="2"/>
                    </a:lnTo>
                    <a:lnTo>
                      <a:pt x="69" y="4"/>
                    </a:lnTo>
                    <a:lnTo>
                      <a:pt x="71" y="9"/>
                    </a:lnTo>
                    <a:lnTo>
                      <a:pt x="75" y="9"/>
                    </a:lnTo>
                    <a:lnTo>
                      <a:pt x="77" y="11"/>
                    </a:lnTo>
                    <a:lnTo>
                      <a:pt x="75" y="15"/>
                    </a:lnTo>
                    <a:lnTo>
                      <a:pt x="77" y="17"/>
                    </a:lnTo>
                    <a:lnTo>
                      <a:pt x="80" y="19"/>
                    </a:lnTo>
                    <a:lnTo>
                      <a:pt x="80" y="23"/>
                    </a:lnTo>
                    <a:lnTo>
                      <a:pt x="82" y="23"/>
                    </a:lnTo>
                    <a:lnTo>
                      <a:pt x="84" y="21"/>
                    </a:lnTo>
                    <a:lnTo>
                      <a:pt x="86" y="21"/>
                    </a:lnTo>
                    <a:lnTo>
                      <a:pt x="82" y="15"/>
                    </a:lnTo>
                    <a:lnTo>
                      <a:pt x="84" y="15"/>
                    </a:lnTo>
                    <a:lnTo>
                      <a:pt x="92" y="19"/>
                    </a:lnTo>
                    <a:lnTo>
                      <a:pt x="99" y="19"/>
                    </a:lnTo>
                    <a:lnTo>
                      <a:pt x="96" y="21"/>
                    </a:lnTo>
                    <a:lnTo>
                      <a:pt x="101" y="26"/>
                    </a:lnTo>
                    <a:lnTo>
                      <a:pt x="109" y="23"/>
                    </a:lnTo>
                    <a:lnTo>
                      <a:pt x="115" y="26"/>
                    </a:lnTo>
                    <a:lnTo>
                      <a:pt x="128" y="34"/>
                    </a:lnTo>
                    <a:lnTo>
                      <a:pt x="130" y="40"/>
                    </a:lnTo>
                    <a:lnTo>
                      <a:pt x="134" y="40"/>
                    </a:lnTo>
                    <a:lnTo>
                      <a:pt x="137" y="38"/>
                    </a:lnTo>
                    <a:lnTo>
                      <a:pt x="141" y="40"/>
                    </a:lnTo>
                    <a:lnTo>
                      <a:pt x="145" y="42"/>
                    </a:lnTo>
                    <a:lnTo>
                      <a:pt x="145" y="49"/>
                    </a:lnTo>
                    <a:lnTo>
                      <a:pt x="137" y="47"/>
                    </a:lnTo>
                    <a:lnTo>
                      <a:pt x="132" y="51"/>
                    </a:lnTo>
                    <a:lnTo>
                      <a:pt x="126" y="51"/>
                    </a:lnTo>
                    <a:lnTo>
                      <a:pt x="122" y="57"/>
                    </a:lnTo>
                    <a:lnTo>
                      <a:pt x="113" y="57"/>
                    </a:lnTo>
                    <a:lnTo>
                      <a:pt x="107" y="61"/>
                    </a:lnTo>
                    <a:lnTo>
                      <a:pt x="105" y="59"/>
                    </a:lnTo>
                    <a:lnTo>
                      <a:pt x="101" y="59"/>
                    </a:lnTo>
                    <a:lnTo>
                      <a:pt x="94" y="61"/>
                    </a:lnTo>
                    <a:lnTo>
                      <a:pt x="86" y="59"/>
                    </a:lnTo>
                    <a:lnTo>
                      <a:pt x="84" y="57"/>
                    </a:lnTo>
                    <a:lnTo>
                      <a:pt x="77" y="59"/>
                    </a:lnTo>
                    <a:lnTo>
                      <a:pt x="71" y="59"/>
                    </a:lnTo>
                    <a:lnTo>
                      <a:pt x="67" y="55"/>
                    </a:lnTo>
                    <a:lnTo>
                      <a:pt x="61" y="55"/>
                    </a:lnTo>
                    <a:lnTo>
                      <a:pt x="56" y="53"/>
                    </a:lnTo>
                    <a:lnTo>
                      <a:pt x="54" y="57"/>
                    </a:lnTo>
                    <a:lnTo>
                      <a:pt x="52" y="59"/>
                    </a:lnTo>
                    <a:lnTo>
                      <a:pt x="52" y="61"/>
                    </a:lnTo>
                    <a:lnTo>
                      <a:pt x="46" y="61"/>
                    </a:lnTo>
                    <a:lnTo>
                      <a:pt x="44" y="64"/>
                    </a:lnTo>
                    <a:lnTo>
                      <a:pt x="35" y="59"/>
                    </a:lnTo>
                    <a:lnTo>
                      <a:pt x="31" y="59"/>
                    </a:lnTo>
                    <a:lnTo>
                      <a:pt x="31" y="57"/>
                    </a:lnTo>
                    <a:lnTo>
                      <a:pt x="25" y="49"/>
                    </a:lnTo>
                    <a:lnTo>
                      <a:pt x="21" y="47"/>
                    </a:lnTo>
                    <a:lnTo>
                      <a:pt x="12" y="42"/>
                    </a:lnTo>
                    <a:lnTo>
                      <a:pt x="10" y="40"/>
                    </a:lnTo>
                    <a:lnTo>
                      <a:pt x="8" y="36"/>
                    </a:lnTo>
                    <a:lnTo>
                      <a:pt x="8" y="32"/>
                    </a:lnTo>
                    <a:lnTo>
                      <a:pt x="4" y="26"/>
                    </a:lnTo>
                    <a:lnTo>
                      <a:pt x="0" y="21"/>
                    </a:lnTo>
                    <a:lnTo>
                      <a:pt x="0" y="19"/>
                    </a:lnTo>
                    <a:lnTo>
                      <a:pt x="0" y="17"/>
                    </a:lnTo>
                    <a:lnTo>
                      <a:pt x="2" y="19"/>
                    </a:lnTo>
                    <a:lnTo>
                      <a:pt x="6" y="21"/>
                    </a:lnTo>
                    <a:lnTo>
                      <a:pt x="12" y="15"/>
                    </a:lnTo>
                    <a:lnTo>
                      <a:pt x="16" y="15"/>
                    </a:lnTo>
                    <a:lnTo>
                      <a:pt x="21" y="9"/>
                    </a:lnTo>
                    <a:lnTo>
                      <a:pt x="25" y="9"/>
                    </a:lnTo>
                    <a:lnTo>
                      <a:pt x="27" y="7"/>
                    </a:lnTo>
                    <a:lnTo>
                      <a:pt x="33" y="7"/>
                    </a:lnTo>
                    <a:lnTo>
                      <a:pt x="35" y="7"/>
                    </a:lnTo>
                    <a:lnTo>
                      <a:pt x="40" y="4"/>
                    </a:lnTo>
                    <a:lnTo>
                      <a:pt x="40" y="0"/>
                    </a:lnTo>
                    <a:lnTo>
                      <a:pt x="46" y="2"/>
                    </a:lnTo>
                    <a:lnTo>
                      <a:pt x="48" y="0"/>
                    </a:lnTo>
                    <a:lnTo>
                      <a:pt x="50" y="2"/>
                    </a:lnTo>
                    <a:lnTo>
                      <a:pt x="52" y="0"/>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000000"/>
                  </a:solidFill>
                  <a:effectLst/>
                  <a:uLnTx/>
                  <a:uFillTx/>
                  <a:latin typeface="Calibri"/>
                  <a:ea typeface="+mn-ea"/>
                  <a:cs typeface="+mn-cs"/>
                </a:endParaRPr>
              </a:p>
            </p:txBody>
          </p:sp>
          <p:sp>
            <p:nvSpPr>
              <p:cNvPr id="23" name="Freeform 68">
                <a:extLst>
                  <a:ext uri="{FF2B5EF4-FFF2-40B4-BE49-F238E27FC236}">
                    <a16:creationId xmlns:a16="http://schemas.microsoft.com/office/drawing/2014/main" id="{812EEFB7-891F-4EE9-B2E0-4019BACB688C}"/>
                  </a:ext>
                </a:extLst>
              </p:cNvPr>
              <p:cNvSpPr>
                <a:spLocks/>
              </p:cNvSpPr>
              <p:nvPr/>
            </p:nvSpPr>
            <p:spPr bwMode="auto">
              <a:xfrm>
                <a:off x="3037690" y="-1584833"/>
                <a:ext cx="726161" cy="933026"/>
              </a:xfrm>
              <a:custGeom>
                <a:avLst/>
                <a:gdLst>
                  <a:gd name="T0" fmla="*/ 61 w 166"/>
                  <a:gd name="T1" fmla="*/ 2 h 198"/>
                  <a:gd name="T2" fmla="*/ 71 w 166"/>
                  <a:gd name="T3" fmla="*/ 10 h 198"/>
                  <a:gd name="T4" fmla="*/ 73 w 166"/>
                  <a:gd name="T5" fmla="*/ 19 h 198"/>
                  <a:gd name="T6" fmla="*/ 82 w 166"/>
                  <a:gd name="T7" fmla="*/ 17 h 198"/>
                  <a:gd name="T8" fmla="*/ 92 w 166"/>
                  <a:gd name="T9" fmla="*/ 17 h 198"/>
                  <a:gd name="T10" fmla="*/ 84 w 166"/>
                  <a:gd name="T11" fmla="*/ 25 h 198"/>
                  <a:gd name="T12" fmla="*/ 95 w 166"/>
                  <a:gd name="T13" fmla="*/ 29 h 198"/>
                  <a:gd name="T14" fmla="*/ 109 w 166"/>
                  <a:gd name="T15" fmla="*/ 21 h 198"/>
                  <a:gd name="T16" fmla="*/ 116 w 166"/>
                  <a:gd name="T17" fmla="*/ 15 h 198"/>
                  <a:gd name="T18" fmla="*/ 116 w 166"/>
                  <a:gd name="T19" fmla="*/ 17 h 198"/>
                  <a:gd name="T20" fmla="*/ 124 w 166"/>
                  <a:gd name="T21" fmla="*/ 17 h 198"/>
                  <a:gd name="T22" fmla="*/ 135 w 166"/>
                  <a:gd name="T23" fmla="*/ 25 h 198"/>
                  <a:gd name="T24" fmla="*/ 145 w 166"/>
                  <a:gd name="T25" fmla="*/ 34 h 198"/>
                  <a:gd name="T26" fmla="*/ 156 w 166"/>
                  <a:gd name="T27" fmla="*/ 44 h 198"/>
                  <a:gd name="T28" fmla="*/ 156 w 166"/>
                  <a:gd name="T29" fmla="*/ 63 h 198"/>
                  <a:gd name="T30" fmla="*/ 160 w 166"/>
                  <a:gd name="T31" fmla="*/ 78 h 198"/>
                  <a:gd name="T32" fmla="*/ 166 w 166"/>
                  <a:gd name="T33" fmla="*/ 95 h 198"/>
                  <a:gd name="T34" fmla="*/ 160 w 166"/>
                  <a:gd name="T35" fmla="*/ 107 h 198"/>
                  <a:gd name="T36" fmla="*/ 147 w 166"/>
                  <a:gd name="T37" fmla="*/ 112 h 198"/>
                  <a:gd name="T38" fmla="*/ 130 w 166"/>
                  <a:gd name="T39" fmla="*/ 120 h 198"/>
                  <a:gd name="T40" fmla="*/ 114 w 166"/>
                  <a:gd name="T41" fmla="*/ 122 h 198"/>
                  <a:gd name="T42" fmla="*/ 122 w 166"/>
                  <a:gd name="T43" fmla="*/ 137 h 198"/>
                  <a:gd name="T44" fmla="*/ 135 w 166"/>
                  <a:gd name="T45" fmla="*/ 152 h 198"/>
                  <a:gd name="T46" fmla="*/ 145 w 166"/>
                  <a:gd name="T47" fmla="*/ 171 h 198"/>
                  <a:gd name="T48" fmla="*/ 130 w 166"/>
                  <a:gd name="T49" fmla="*/ 183 h 198"/>
                  <a:gd name="T50" fmla="*/ 132 w 166"/>
                  <a:gd name="T51" fmla="*/ 194 h 198"/>
                  <a:gd name="T52" fmla="*/ 118 w 166"/>
                  <a:gd name="T53" fmla="*/ 192 h 198"/>
                  <a:gd name="T54" fmla="*/ 101 w 166"/>
                  <a:gd name="T55" fmla="*/ 196 h 198"/>
                  <a:gd name="T56" fmla="*/ 86 w 166"/>
                  <a:gd name="T57" fmla="*/ 198 h 198"/>
                  <a:gd name="T58" fmla="*/ 76 w 166"/>
                  <a:gd name="T59" fmla="*/ 196 h 198"/>
                  <a:gd name="T60" fmla="*/ 63 w 166"/>
                  <a:gd name="T61" fmla="*/ 192 h 198"/>
                  <a:gd name="T62" fmla="*/ 55 w 166"/>
                  <a:gd name="T63" fmla="*/ 190 h 198"/>
                  <a:gd name="T64" fmla="*/ 46 w 166"/>
                  <a:gd name="T65" fmla="*/ 194 h 198"/>
                  <a:gd name="T66" fmla="*/ 38 w 166"/>
                  <a:gd name="T67" fmla="*/ 190 h 198"/>
                  <a:gd name="T68" fmla="*/ 38 w 166"/>
                  <a:gd name="T69" fmla="*/ 173 h 198"/>
                  <a:gd name="T70" fmla="*/ 40 w 166"/>
                  <a:gd name="T71" fmla="*/ 158 h 198"/>
                  <a:gd name="T72" fmla="*/ 25 w 166"/>
                  <a:gd name="T73" fmla="*/ 156 h 198"/>
                  <a:gd name="T74" fmla="*/ 17 w 166"/>
                  <a:gd name="T75" fmla="*/ 152 h 198"/>
                  <a:gd name="T76" fmla="*/ 10 w 166"/>
                  <a:gd name="T77" fmla="*/ 139 h 198"/>
                  <a:gd name="T78" fmla="*/ 6 w 166"/>
                  <a:gd name="T79" fmla="*/ 124 h 198"/>
                  <a:gd name="T80" fmla="*/ 2 w 166"/>
                  <a:gd name="T81" fmla="*/ 109 h 198"/>
                  <a:gd name="T82" fmla="*/ 2 w 166"/>
                  <a:gd name="T83" fmla="*/ 93 h 198"/>
                  <a:gd name="T84" fmla="*/ 19 w 166"/>
                  <a:gd name="T85" fmla="*/ 84 h 198"/>
                  <a:gd name="T86" fmla="*/ 23 w 166"/>
                  <a:gd name="T87" fmla="*/ 74 h 198"/>
                  <a:gd name="T88" fmla="*/ 17 w 166"/>
                  <a:gd name="T89" fmla="*/ 67 h 198"/>
                  <a:gd name="T90" fmla="*/ 25 w 166"/>
                  <a:gd name="T91" fmla="*/ 59 h 198"/>
                  <a:gd name="T92" fmla="*/ 27 w 166"/>
                  <a:gd name="T93" fmla="*/ 50 h 198"/>
                  <a:gd name="T94" fmla="*/ 21 w 166"/>
                  <a:gd name="T95" fmla="*/ 42 h 198"/>
                  <a:gd name="T96" fmla="*/ 38 w 166"/>
                  <a:gd name="T97" fmla="*/ 38 h 198"/>
                  <a:gd name="T98" fmla="*/ 40 w 166"/>
                  <a:gd name="T99" fmla="*/ 40 h 198"/>
                  <a:gd name="T100" fmla="*/ 44 w 166"/>
                  <a:gd name="T101" fmla="*/ 44 h 198"/>
                  <a:gd name="T102" fmla="*/ 46 w 166"/>
                  <a:gd name="T103" fmla="*/ 36 h 198"/>
                  <a:gd name="T104" fmla="*/ 59 w 166"/>
                  <a:gd name="T105" fmla="*/ 32 h 198"/>
                  <a:gd name="T106" fmla="*/ 61 w 166"/>
                  <a:gd name="T107" fmla="*/ 32 h 198"/>
                  <a:gd name="T108" fmla="*/ 57 w 166"/>
                  <a:gd name="T109" fmla="*/ 23 h 198"/>
                  <a:gd name="T110" fmla="*/ 48 w 166"/>
                  <a:gd name="T111" fmla="*/ 15 h 198"/>
                  <a:gd name="T112" fmla="*/ 50 w 166"/>
                  <a:gd name="T113" fmla="*/ 6 h 198"/>
                  <a:gd name="T114" fmla="*/ 46 w 166"/>
                  <a:gd name="T11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8">
                    <a:moveTo>
                      <a:pt x="46" y="0"/>
                    </a:moveTo>
                    <a:lnTo>
                      <a:pt x="52" y="0"/>
                    </a:lnTo>
                    <a:lnTo>
                      <a:pt x="59" y="2"/>
                    </a:lnTo>
                    <a:lnTo>
                      <a:pt x="61" y="2"/>
                    </a:lnTo>
                    <a:lnTo>
                      <a:pt x="65" y="2"/>
                    </a:lnTo>
                    <a:lnTo>
                      <a:pt x="69" y="6"/>
                    </a:lnTo>
                    <a:lnTo>
                      <a:pt x="73" y="6"/>
                    </a:lnTo>
                    <a:lnTo>
                      <a:pt x="71" y="10"/>
                    </a:lnTo>
                    <a:lnTo>
                      <a:pt x="69" y="13"/>
                    </a:lnTo>
                    <a:lnTo>
                      <a:pt x="69" y="15"/>
                    </a:lnTo>
                    <a:lnTo>
                      <a:pt x="73" y="17"/>
                    </a:lnTo>
                    <a:lnTo>
                      <a:pt x="73" y="19"/>
                    </a:lnTo>
                    <a:lnTo>
                      <a:pt x="78" y="17"/>
                    </a:lnTo>
                    <a:lnTo>
                      <a:pt x="78" y="15"/>
                    </a:lnTo>
                    <a:lnTo>
                      <a:pt x="80" y="15"/>
                    </a:lnTo>
                    <a:lnTo>
                      <a:pt x="82" y="17"/>
                    </a:lnTo>
                    <a:lnTo>
                      <a:pt x="86" y="21"/>
                    </a:lnTo>
                    <a:lnTo>
                      <a:pt x="88" y="19"/>
                    </a:lnTo>
                    <a:lnTo>
                      <a:pt x="90" y="17"/>
                    </a:lnTo>
                    <a:lnTo>
                      <a:pt x="92" y="17"/>
                    </a:lnTo>
                    <a:lnTo>
                      <a:pt x="92" y="21"/>
                    </a:lnTo>
                    <a:lnTo>
                      <a:pt x="90" y="23"/>
                    </a:lnTo>
                    <a:lnTo>
                      <a:pt x="88" y="23"/>
                    </a:lnTo>
                    <a:lnTo>
                      <a:pt x="84" y="25"/>
                    </a:lnTo>
                    <a:lnTo>
                      <a:pt x="88" y="27"/>
                    </a:lnTo>
                    <a:lnTo>
                      <a:pt x="90" y="27"/>
                    </a:lnTo>
                    <a:lnTo>
                      <a:pt x="95" y="27"/>
                    </a:lnTo>
                    <a:lnTo>
                      <a:pt x="95" y="29"/>
                    </a:lnTo>
                    <a:lnTo>
                      <a:pt x="99" y="29"/>
                    </a:lnTo>
                    <a:lnTo>
                      <a:pt x="101" y="25"/>
                    </a:lnTo>
                    <a:lnTo>
                      <a:pt x="103" y="21"/>
                    </a:lnTo>
                    <a:lnTo>
                      <a:pt x="109" y="21"/>
                    </a:lnTo>
                    <a:lnTo>
                      <a:pt x="111" y="19"/>
                    </a:lnTo>
                    <a:lnTo>
                      <a:pt x="114" y="17"/>
                    </a:lnTo>
                    <a:lnTo>
                      <a:pt x="116" y="15"/>
                    </a:lnTo>
                    <a:lnTo>
                      <a:pt x="116" y="15"/>
                    </a:lnTo>
                    <a:lnTo>
                      <a:pt x="122" y="15"/>
                    </a:lnTo>
                    <a:lnTo>
                      <a:pt x="118" y="17"/>
                    </a:lnTo>
                    <a:lnTo>
                      <a:pt x="116" y="17"/>
                    </a:lnTo>
                    <a:lnTo>
                      <a:pt x="116" y="17"/>
                    </a:lnTo>
                    <a:lnTo>
                      <a:pt x="114" y="19"/>
                    </a:lnTo>
                    <a:lnTo>
                      <a:pt x="116" y="21"/>
                    </a:lnTo>
                    <a:lnTo>
                      <a:pt x="120" y="19"/>
                    </a:lnTo>
                    <a:lnTo>
                      <a:pt x="124" y="17"/>
                    </a:lnTo>
                    <a:lnTo>
                      <a:pt x="126" y="17"/>
                    </a:lnTo>
                    <a:lnTo>
                      <a:pt x="126" y="19"/>
                    </a:lnTo>
                    <a:lnTo>
                      <a:pt x="130" y="19"/>
                    </a:lnTo>
                    <a:lnTo>
                      <a:pt x="135" y="25"/>
                    </a:lnTo>
                    <a:lnTo>
                      <a:pt x="139" y="23"/>
                    </a:lnTo>
                    <a:lnTo>
                      <a:pt x="141" y="27"/>
                    </a:lnTo>
                    <a:lnTo>
                      <a:pt x="141" y="32"/>
                    </a:lnTo>
                    <a:lnTo>
                      <a:pt x="145" y="34"/>
                    </a:lnTo>
                    <a:lnTo>
                      <a:pt x="147" y="34"/>
                    </a:lnTo>
                    <a:lnTo>
                      <a:pt x="149" y="36"/>
                    </a:lnTo>
                    <a:lnTo>
                      <a:pt x="154" y="36"/>
                    </a:lnTo>
                    <a:lnTo>
                      <a:pt x="156" y="44"/>
                    </a:lnTo>
                    <a:lnTo>
                      <a:pt x="156" y="50"/>
                    </a:lnTo>
                    <a:lnTo>
                      <a:pt x="149" y="53"/>
                    </a:lnTo>
                    <a:lnTo>
                      <a:pt x="149" y="57"/>
                    </a:lnTo>
                    <a:lnTo>
                      <a:pt x="156" y="63"/>
                    </a:lnTo>
                    <a:lnTo>
                      <a:pt x="156" y="67"/>
                    </a:lnTo>
                    <a:lnTo>
                      <a:pt x="158" y="72"/>
                    </a:lnTo>
                    <a:lnTo>
                      <a:pt x="158" y="74"/>
                    </a:lnTo>
                    <a:lnTo>
                      <a:pt x="160" y="78"/>
                    </a:lnTo>
                    <a:lnTo>
                      <a:pt x="158" y="82"/>
                    </a:lnTo>
                    <a:lnTo>
                      <a:pt x="162" y="88"/>
                    </a:lnTo>
                    <a:lnTo>
                      <a:pt x="164" y="91"/>
                    </a:lnTo>
                    <a:lnTo>
                      <a:pt x="166" y="95"/>
                    </a:lnTo>
                    <a:lnTo>
                      <a:pt x="166" y="105"/>
                    </a:lnTo>
                    <a:lnTo>
                      <a:pt x="164" y="107"/>
                    </a:lnTo>
                    <a:lnTo>
                      <a:pt x="162" y="105"/>
                    </a:lnTo>
                    <a:lnTo>
                      <a:pt x="160" y="107"/>
                    </a:lnTo>
                    <a:lnTo>
                      <a:pt x="154" y="105"/>
                    </a:lnTo>
                    <a:lnTo>
                      <a:pt x="154" y="109"/>
                    </a:lnTo>
                    <a:lnTo>
                      <a:pt x="149" y="112"/>
                    </a:lnTo>
                    <a:lnTo>
                      <a:pt x="147" y="112"/>
                    </a:lnTo>
                    <a:lnTo>
                      <a:pt x="141" y="112"/>
                    </a:lnTo>
                    <a:lnTo>
                      <a:pt x="139" y="114"/>
                    </a:lnTo>
                    <a:lnTo>
                      <a:pt x="135" y="114"/>
                    </a:lnTo>
                    <a:lnTo>
                      <a:pt x="130" y="120"/>
                    </a:lnTo>
                    <a:lnTo>
                      <a:pt x="126" y="120"/>
                    </a:lnTo>
                    <a:lnTo>
                      <a:pt x="120" y="126"/>
                    </a:lnTo>
                    <a:lnTo>
                      <a:pt x="116" y="124"/>
                    </a:lnTo>
                    <a:lnTo>
                      <a:pt x="114" y="122"/>
                    </a:lnTo>
                    <a:lnTo>
                      <a:pt x="114" y="124"/>
                    </a:lnTo>
                    <a:lnTo>
                      <a:pt x="114" y="126"/>
                    </a:lnTo>
                    <a:lnTo>
                      <a:pt x="118" y="131"/>
                    </a:lnTo>
                    <a:lnTo>
                      <a:pt x="122" y="137"/>
                    </a:lnTo>
                    <a:lnTo>
                      <a:pt x="122" y="141"/>
                    </a:lnTo>
                    <a:lnTo>
                      <a:pt x="124" y="145"/>
                    </a:lnTo>
                    <a:lnTo>
                      <a:pt x="126" y="147"/>
                    </a:lnTo>
                    <a:lnTo>
                      <a:pt x="135" y="152"/>
                    </a:lnTo>
                    <a:lnTo>
                      <a:pt x="139" y="154"/>
                    </a:lnTo>
                    <a:lnTo>
                      <a:pt x="145" y="162"/>
                    </a:lnTo>
                    <a:lnTo>
                      <a:pt x="145" y="166"/>
                    </a:lnTo>
                    <a:lnTo>
                      <a:pt x="145" y="171"/>
                    </a:lnTo>
                    <a:lnTo>
                      <a:pt x="143" y="171"/>
                    </a:lnTo>
                    <a:lnTo>
                      <a:pt x="141" y="175"/>
                    </a:lnTo>
                    <a:lnTo>
                      <a:pt x="135" y="177"/>
                    </a:lnTo>
                    <a:lnTo>
                      <a:pt x="130" y="183"/>
                    </a:lnTo>
                    <a:lnTo>
                      <a:pt x="130" y="185"/>
                    </a:lnTo>
                    <a:lnTo>
                      <a:pt x="135" y="190"/>
                    </a:lnTo>
                    <a:lnTo>
                      <a:pt x="135" y="192"/>
                    </a:lnTo>
                    <a:lnTo>
                      <a:pt x="132" y="194"/>
                    </a:lnTo>
                    <a:lnTo>
                      <a:pt x="128" y="192"/>
                    </a:lnTo>
                    <a:lnTo>
                      <a:pt x="124" y="192"/>
                    </a:lnTo>
                    <a:lnTo>
                      <a:pt x="120" y="192"/>
                    </a:lnTo>
                    <a:lnTo>
                      <a:pt x="118" y="192"/>
                    </a:lnTo>
                    <a:lnTo>
                      <a:pt x="111" y="196"/>
                    </a:lnTo>
                    <a:lnTo>
                      <a:pt x="107" y="196"/>
                    </a:lnTo>
                    <a:lnTo>
                      <a:pt x="103" y="196"/>
                    </a:lnTo>
                    <a:lnTo>
                      <a:pt x="101" y="196"/>
                    </a:lnTo>
                    <a:lnTo>
                      <a:pt x="97" y="194"/>
                    </a:lnTo>
                    <a:lnTo>
                      <a:pt x="92" y="194"/>
                    </a:lnTo>
                    <a:lnTo>
                      <a:pt x="86" y="194"/>
                    </a:lnTo>
                    <a:lnTo>
                      <a:pt x="86" y="198"/>
                    </a:lnTo>
                    <a:lnTo>
                      <a:pt x="86" y="198"/>
                    </a:lnTo>
                    <a:lnTo>
                      <a:pt x="82" y="198"/>
                    </a:lnTo>
                    <a:lnTo>
                      <a:pt x="78" y="194"/>
                    </a:lnTo>
                    <a:lnTo>
                      <a:pt x="76" y="196"/>
                    </a:lnTo>
                    <a:lnTo>
                      <a:pt x="71" y="198"/>
                    </a:lnTo>
                    <a:lnTo>
                      <a:pt x="71" y="198"/>
                    </a:lnTo>
                    <a:lnTo>
                      <a:pt x="69" y="196"/>
                    </a:lnTo>
                    <a:lnTo>
                      <a:pt x="63" y="192"/>
                    </a:lnTo>
                    <a:lnTo>
                      <a:pt x="61" y="192"/>
                    </a:lnTo>
                    <a:lnTo>
                      <a:pt x="59" y="194"/>
                    </a:lnTo>
                    <a:lnTo>
                      <a:pt x="57" y="192"/>
                    </a:lnTo>
                    <a:lnTo>
                      <a:pt x="55" y="190"/>
                    </a:lnTo>
                    <a:lnTo>
                      <a:pt x="50" y="190"/>
                    </a:lnTo>
                    <a:lnTo>
                      <a:pt x="52" y="192"/>
                    </a:lnTo>
                    <a:lnTo>
                      <a:pt x="50" y="196"/>
                    </a:lnTo>
                    <a:lnTo>
                      <a:pt x="46" y="194"/>
                    </a:lnTo>
                    <a:lnTo>
                      <a:pt x="42" y="196"/>
                    </a:lnTo>
                    <a:lnTo>
                      <a:pt x="38" y="194"/>
                    </a:lnTo>
                    <a:lnTo>
                      <a:pt x="38" y="194"/>
                    </a:lnTo>
                    <a:lnTo>
                      <a:pt x="38" y="190"/>
                    </a:lnTo>
                    <a:lnTo>
                      <a:pt x="33" y="187"/>
                    </a:lnTo>
                    <a:lnTo>
                      <a:pt x="33" y="183"/>
                    </a:lnTo>
                    <a:lnTo>
                      <a:pt x="36" y="175"/>
                    </a:lnTo>
                    <a:lnTo>
                      <a:pt x="38" y="173"/>
                    </a:lnTo>
                    <a:lnTo>
                      <a:pt x="38" y="171"/>
                    </a:lnTo>
                    <a:lnTo>
                      <a:pt x="40" y="164"/>
                    </a:lnTo>
                    <a:lnTo>
                      <a:pt x="44" y="160"/>
                    </a:lnTo>
                    <a:lnTo>
                      <a:pt x="40" y="158"/>
                    </a:lnTo>
                    <a:lnTo>
                      <a:pt x="38" y="158"/>
                    </a:lnTo>
                    <a:lnTo>
                      <a:pt x="31" y="154"/>
                    </a:lnTo>
                    <a:lnTo>
                      <a:pt x="29" y="156"/>
                    </a:lnTo>
                    <a:lnTo>
                      <a:pt x="25" y="156"/>
                    </a:lnTo>
                    <a:lnTo>
                      <a:pt x="23" y="156"/>
                    </a:lnTo>
                    <a:lnTo>
                      <a:pt x="19" y="156"/>
                    </a:lnTo>
                    <a:lnTo>
                      <a:pt x="17" y="154"/>
                    </a:lnTo>
                    <a:lnTo>
                      <a:pt x="17" y="152"/>
                    </a:lnTo>
                    <a:lnTo>
                      <a:pt x="12" y="147"/>
                    </a:lnTo>
                    <a:lnTo>
                      <a:pt x="12" y="147"/>
                    </a:lnTo>
                    <a:lnTo>
                      <a:pt x="12" y="141"/>
                    </a:lnTo>
                    <a:lnTo>
                      <a:pt x="10" y="139"/>
                    </a:lnTo>
                    <a:lnTo>
                      <a:pt x="8" y="135"/>
                    </a:lnTo>
                    <a:lnTo>
                      <a:pt x="4" y="131"/>
                    </a:lnTo>
                    <a:lnTo>
                      <a:pt x="4" y="131"/>
                    </a:lnTo>
                    <a:lnTo>
                      <a:pt x="6" y="124"/>
                    </a:lnTo>
                    <a:lnTo>
                      <a:pt x="4" y="120"/>
                    </a:lnTo>
                    <a:lnTo>
                      <a:pt x="4" y="118"/>
                    </a:lnTo>
                    <a:lnTo>
                      <a:pt x="0" y="112"/>
                    </a:lnTo>
                    <a:lnTo>
                      <a:pt x="2" y="109"/>
                    </a:lnTo>
                    <a:lnTo>
                      <a:pt x="2" y="109"/>
                    </a:lnTo>
                    <a:lnTo>
                      <a:pt x="2" y="105"/>
                    </a:lnTo>
                    <a:lnTo>
                      <a:pt x="4" y="97"/>
                    </a:lnTo>
                    <a:lnTo>
                      <a:pt x="2" y="93"/>
                    </a:lnTo>
                    <a:lnTo>
                      <a:pt x="6" y="88"/>
                    </a:lnTo>
                    <a:lnTo>
                      <a:pt x="8" y="84"/>
                    </a:lnTo>
                    <a:lnTo>
                      <a:pt x="12" y="84"/>
                    </a:lnTo>
                    <a:lnTo>
                      <a:pt x="19" y="84"/>
                    </a:lnTo>
                    <a:lnTo>
                      <a:pt x="21" y="82"/>
                    </a:lnTo>
                    <a:lnTo>
                      <a:pt x="19" y="80"/>
                    </a:lnTo>
                    <a:lnTo>
                      <a:pt x="21" y="78"/>
                    </a:lnTo>
                    <a:lnTo>
                      <a:pt x="23" y="74"/>
                    </a:lnTo>
                    <a:lnTo>
                      <a:pt x="23" y="72"/>
                    </a:lnTo>
                    <a:lnTo>
                      <a:pt x="21" y="69"/>
                    </a:lnTo>
                    <a:lnTo>
                      <a:pt x="17" y="69"/>
                    </a:lnTo>
                    <a:lnTo>
                      <a:pt x="17" y="67"/>
                    </a:lnTo>
                    <a:lnTo>
                      <a:pt x="17" y="63"/>
                    </a:lnTo>
                    <a:lnTo>
                      <a:pt x="21" y="65"/>
                    </a:lnTo>
                    <a:lnTo>
                      <a:pt x="25" y="63"/>
                    </a:lnTo>
                    <a:lnTo>
                      <a:pt x="25" y="59"/>
                    </a:lnTo>
                    <a:lnTo>
                      <a:pt x="25" y="55"/>
                    </a:lnTo>
                    <a:lnTo>
                      <a:pt x="25" y="53"/>
                    </a:lnTo>
                    <a:lnTo>
                      <a:pt x="27" y="50"/>
                    </a:lnTo>
                    <a:lnTo>
                      <a:pt x="27" y="50"/>
                    </a:lnTo>
                    <a:lnTo>
                      <a:pt x="27" y="50"/>
                    </a:lnTo>
                    <a:lnTo>
                      <a:pt x="27" y="46"/>
                    </a:lnTo>
                    <a:lnTo>
                      <a:pt x="23" y="46"/>
                    </a:lnTo>
                    <a:lnTo>
                      <a:pt x="21" y="42"/>
                    </a:lnTo>
                    <a:lnTo>
                      <a:pt x="21" y="38"/>
                    </a:lnTo>
                    <a:lnTo>
                      <a:pt x="29" y="36"/>
                    </a:lnTo>
                    <a:lnTo>
                      <a:pt x="33" y="36"/>
                    </a:lnTo>
                    <a:lnTo>
                      <a:pt x="38" y="38"/>
                    </a:lnTo>
                    <a:lnTo>
                      <a:pt x="38" y="42"/>
                    </a:lnTo>
                    <a:lnTo>
                      <a:pt x="40" y="46"/>
                    </a:lnTo>
                    <a:lnTo>
                      <a:pt x="42" y="44"/>
                    </a:lnTo>
                    <a:lnTo>
                      <a:pt x="40" y="40"/>
                    </a:lnTo>
                    <a:lnTo>
                      <a:pt x="40" y="38"/>
                    </a:lnTo>
                    <a:lnTo>
                      <a:pt x="42" y="38"/>
                    </a:lnTo>
                    <a:lnTo>
                      <a:pt x="46" y="40"/>
                    </a:lnTo>
                    <a:lnTo>
                      <a:pt x="44" y="44"/>
                    </a:lnTo>
                    <a:lnTo>
                      <a:pt x="50" y="48"/>
                    </a:lnTo>
                    <a:lnTo>
                      <a:pt x="48" y="46"/>
                    </a:lnTo>
                    <a:lnTo>
                      <a:pt x="48" y="40"/>
                    </a:lnTo>
                    <a:lnTo>
                      <a:pt x="46" y="36"/>
                    </a:lnTo>
                    <a:lnTo>
                      <a:pt x="48" y="34"/>
                    </a:lnTo>
                    <a:lnTo>
                      <a:pt x="52" y="32"/>
                    </a:lnTo>
                    <a:lnTo>
                      <a:pt x="55" y="34"/>
                    </a:lnTo>
                    <a:lnTo>
                      <a:pt x="59" y="32"/>
                    </a:lnTo>
                    <a:lnTo>
                      <a:pt x="65" y="40"/>
                    </a:lnTo>
                    <a:lnTo>
                      <a:pt x="73" y="40"/>
                    </a:lnTo>
                    <a:lnTo>
                      <a:pt x="67" y="38"/>
                    </a:lnTo>
                    <a:lnTo>
                      <a:pt x="61" y="32"/>
                    </a:lnTo>
                    <a:lnTo>
                      <a:pt x="55" y="29"/>
                    </a:lnTo>
                    <a:lnTo>
                      <a:pt x="52" y="29"/>
                    </a:lnTo>
                    <a:lnTo>
                      <a:pt x="52" y="25"/>
                    </a:lnTo>
                    <a:lnTo>
                      <a:pt x="57" y="23"/>
                    </a:lnTo>
                    <a:lnTo>
                      <a:pt x="52" y="21"/>
                    </a:lnTo>
                    <a:lnTo>
                      <a:pt x="52" y="17"/>
                    </a:lnTo>
                    <a:lnTo>
                      <a:pt x="48" y="19"/>
                    </a:lnTo>
                    <a:lnTo>
                      <a:pt x="48" y="15"/>
                    </a:lnTo>
                    <a:lnTo>
                      <a:pt x="52" y="15"/>
                    </a:lnTo>
                    <a:lnTo>
                      <a:pt x="55" y="13"/>
                    </a:lnTo>
                    <a:lnTo>
                      <a:pt x="50" y="8"/>
                    </a:lnTo>
                    <a:lnTo>
                      <a:pt x="50" y="6"/>
                    </a:lnTo>
                    <a:lnTo>
                      <a:pt x="48" y="6"/>
                    </a:lnTo>
                    <a:lnTo>
                      <a:pt x="46" y="4"/>
                    </a:lnTo>
                    <a:lnTo>
                      <a:pt x="46" y="2"/>
                    </a:lnTo>
                    <a:lnTo>
                      <a:pt x="46" y="0"/>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24" name="Freeform 70">
                <a:extLst>
                  <a:ext uri="{FF2B5EF4-FFF2-40B4-BE49-F238E27FC236}">
                    <a16:creationId xmlns:a16="http://schemas.microsoft.com/office/drawing/2014/main" id="{0A11FC0B-57A4-4A21-B868-F8126BA3CFA5}"/>
                  </a:ext>
                </a:extLst>
              </p:cNvPr>
              <p:cNvSpPr>
                <a:spLocks/>
              </p:cNvSpPr>
              <p:nvPr/>
            </p:nvSpPr>
            <p:spPr bwMode="auto">
              <a:xfrm>
                <a:off x="3055187" y="-689504"/>
                <a:ext cx="398078" cy="235611"/>
              </a:xfrm>
              <a:custGeom>
                <a:avLst/>
                <a:gdLst>
                  <a:gd name="T0" fmla="*/ 38 w 91"/>
                  <a:gd name="T1" fmla="*/ 6 h 50"/>
                  <a:gd name="T2" fmla="*/ 46 w 91"/>
                  <a:gd name="T3" fmla="*/ 6 h 50"/>
                  <a:gd name="T4" fmla="*/ 46 w 91"/>
                  <a:gd name="T5" fmla="*/ 0 h 50"/>
                  <a:gd name="T6" fmla="*/ 53 w 91"/>
                  <a:gd name="T7" fmla="*/ 2 h 50"/>
                  <a:gd name="T8" fmla="*/ 57 w 91"/>
                  <a:gd name="T9" fmla="*/ 2 h 50"/>
                  <a:gd name="T10" fmla="*/ 65 w 91"/>
                  <a:gd name="T11" fmla="*/ 6 h 50"/>
                  <a:gd name="T12" fmla="*/ 69 w 91"/>
                  <a:gd name="T13" fmla="*/ 12 h 50"/>
                  <a:gd name="T14" fmla="*/ 69 w 91"/>
                  <a:gd name="T15" fmla="*/ 16 h 50"/>
                  <a:gd name="T16" fmla="*/ 78 w 91"/>
                  <a:gd name="T17" fmla="*/ 16 h 50"/>
                  <a:gd name="T18" fmla="*/ 84 w 91"/>
                  <a:gd name="T19" fmla="*/ 16 h 50"/>
                  <a:gd name="T20" fmla="*/ 91 w 91"/>
                  <a:gd name="T21" fmla="*/ 21 h 50"/>
                  <a:gd name="T22" fmla="*/ 88 w 91"/>
                  <a:gd name="T23" fmla="*/ 31 h 50"/>
                  <a:gd name="T24" fmla="*/ 80 w 91"/>
                  <a:gd name="T25" fmla="*/ 40 h 50"/>
                  <a:gd name="T26" fmla="*/ 72 w 91"/>
                  <a:gd name="T27" fmla="*/ 38 h 50"/>
                  <a:gd name="T28" fmla="*/ 63 w 91"/>
                  <a:gd name="T29" fmla="*/ 42 h 50"/>
                  <a:gd name="T30" fmla="*/ 57 w 91"/>
                  <a:gd name="T31" fmla="*/ 44 h 50"/>
                  <a:gd name="T32" fmla="*/ 53 w 91"/>
                  <a:gd name="T33" fmla="*/ 38 h 50"/>
                  <a:gd name="T34" fmla="*/ 40 w 91"/>
                  <a:gd name="T35" fmla="*/ 46 h 50"/>
                  <a:gd name="T36" fmla="*/ 27 w 91"/>
                  <a:gd name="T37" fmla="*/ 50 h 50"/>
                  <a:gd name="T38" fmla="*/ 21 w 91"/>
                  <a:gd name="T39" fmla="*/ 44 h 50"/>
                  <a:gd name="T40" fmla="*/ 19 w 91"/>
                  <a:gd name="T41" fmla="*/ 38 h 50"/>
                  <a:gd name="T42" fmla="*/ 10 w 91"/>
                  <a:gd name="T43" fmla="*/ 33 h 50"/>
                  <a:gd name="T44" fmla="*/ 10 w 91"/>
                  <a:gd name="T45" fmla="*/ 42 h 50"/>
                  <a:gd name="T46" fmla="*/ 0 w 91"/>
                  <a:gd name="T47" fmla="*/ 42 h 50"/>
                  <a:gd name="T48" fmla="*/ 2 w 91"/>
                  <a:gd name="T49" fmla="*/ 38 h 50"/>
                  <a:gd name="T50" fmla="*/ 4 w 91"/>
                  <a:gd name="T51" fmla="*/ 35 h 50"/>
                  <a:gd name="T52" fmla="*/ 10 w 91"/>
                  <a:gd name="T53" fmla="*/ 21 h 50"/>
                  <a:gd name="T54" fmla="*/ 17 w 91"/>
                  <a:gd name="T55" fmla="*/ 14 h 50"/>
                  <a:gd name="T56" fmla="*/ 21 w 91"/>
                  <a:gd name="T57" fmla="*/ 8 h 50"/>
                  <a:gd name="T58" fmla="*/ 19 w 91"/>
                  <a:gd name="T59" fmla="*/ 4 h 50"/>
                  <a:gd name="T60" fmla="*/ 25 w 91"/>
                  <a:gd name="T61" fmla="*/ 6 h 50"/>
                  <a:gd name="T62" fmla="*/ 34 w 91"/>
                  <a:gd name="T63"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50">
                    <a:moveTo>
                      <a:pt x="34" y="4"/>
                    </a:moveTo>
                    <a:lnTo>
                      <a:pt x="38" y="6"/>
                    </a:lnTo>
                    <a:lnTo>
                      <a:pt x="42" y="4"/>
                    </a:lnTo>
                    <a:lnTo>
                      <a:pt x="46" y="6"/>
                    </a:lnTo>
                    <a:lnTo>
                      <a:pt x="48" y="2"/>
                    </a:lnTo>
                    <a:lnTo>
                      <a:pt x="46" y="0"/>
                    </a:lnTo>
                    <a:lnTo>
                      <a:pt x="51" y="0"/>
                    </a:lnTo>
                    <a:lnTo>
                      <a:pt x="53" y="2"/>
                    </a:lnTo>
                    <a:lnTo>
                      <a:pt x="55" y="4"/>
                    </a:lnTo>
                    <a:lnTo>
                      <a:pt x="57" y="2"/>
                    </a:lnTo>
                    <a:lnTo>
                      <a:pt x="59" y="2"/>
                    </a:lnTo>
                    <a:lnTo>
                      <a:pt x="65" y="6"/>
                    </a:lnTo>
                    <a:lnTo>
                      <a:pt x="69" y="8"/>
                    </a:lnTo>
                    <a:lnTo>
                      <a:pt x="69" y="12"/>
                    </a:lnTo>
                    <a:lnTo>
                      <a:pt x="67" y="14"/>
                    </a:lnTo>
                    <a:lnTo>
                      <a:pt x="69" y="16"/>
                    </a:lnTo>
                    <a:lnTo>
                      <a:pt x="74" y="16"/>
                    </a:lnTo>
                    <a:lnTo>
                      <a:pt x="78" y="16"/>
                    </a:lnTo>
                    <a:lnTo>
                      <a:pt x="82" y="21"/>
                    </a:lnTo>
                    <a:lnTo>
                      <a:pt x="84" y="16"/>
                    </a:lnTo>
                    <a:lnTo>
                      <a:pt x="88" y="16"/>
                    </a:lnTo>
                    <a:lnTo>
                      <a:pt x="91" y="21"/>
                    </a:lnTo>
                    <a:lnTo>
                      <a:pt x="86" y="25"/>
                    </a:lnTo>
                    <a:lnTo>
                      <a:pt x="88" y="31"/>
                    </a:lnTo>
                    <a:lnTo>
                      <a:pt x="80" y="33"/>
                    </a:lnTo>
                    <a:lnTo>
                      <a:pt x="80" y="40"/>
                    </a:lnTo>
                    <a:lnTo>
                      <a:pt x="76" y="38"/>
                    </a:lnTo>
                    <a:lnTo>
                      <a:pt x="72" y="38"/>
                    </a:lnTo>
                    <a:lnTo>
                      <a:pt x="63" y="35"/>
                    </a:lnTo>
                    <a:lnTo>
                      <a:pt x="63" y="42"/>
                    </a:lnTo>
                    <a:lnTo>
                      <a:pt x="59" y="48"/>
                    </a:lnTo>
                    <a:lnTo>
                      <a:pt x="57" y="44"/>
                    </a:lnTo>
                    <a:lnTo>
                      <a:pt x="51" y="42"/>
                    </a:lnTo>
                    <a:lnTo>
                      <a:pt x="53" y="38"/>
                    </a:lnTo>
                    <a:lnTo>
                      <a:pt x="46" y="33"/>
                    </a:lnTo>
                    <a:lnTo>
                      <a:pt x="40" y="46"/>
                    </a:lnTo>
                    <a:lnTo>
                      <a:pt x="36" y="44"/>
                    </a:lnTo>
                    <a:lnTo>
                      <a:pt x="27" y="50"/>
                    </a:lnTo>
                    <a:lnTo>
                      <a:pt x="23" y="48"/>
                    </a:lnTo>
                    <a:lnTo>
                      <a:pt x="21" y="44"/>
                    </a:lnTo>
                    <a:lnTo>
                      <a:pt x="19" y="42"/>
                    </a:lnTo>
                    <a:lnTo>
                      <a:pt x="19" y="38"/>
                    </a:lnTo>
                    <a:lnTo>
                      <a:pt x="17" y="33"/>
                    </a:lnTo>
                    <a:lnTo>
                      <a:pt x="10" y="33"/>
                    </a:lnTo>
                    <a:lnTo>
                      <a:pt x="8" y="35"/>
                    </a:lnTo>
                    <a:lnTo>
                      <a:pt x="10" y="42"/>
                    </a:lnTo>
                    <a:lnTo>
                      <a:pt x="4" y="44"/>
                    </a:lnTo>
                    <a:lnTo>
                      <a:pt x="0" y="42"/>
                    </a:lnTo>
                    <a:lnTo>
                      <a:pt x="0" y="40"/>
                    </a:lnTo>
                    <a:lnTo>
                      <a:pt x="2" y="38"/>
                    </a:lnTo>
                    <a:lnTo>
                      <a:pt x="4" y="38"/>
                    </a:lnTo>
                    <a:lnTo>
                      <a:pt x="4" y="35"/>
                    </a:lnTo>
                    <a:lnTo>
                      <a:pt x="6" y="29"/>
                    </a:lnTo>
                    <a:lnTo>
                      <a:pt x="10" y="21"/>
                    </a:lnTo>
                    <a:lnTo>
                      <a:pt x="13" y="19"/>
                    </a:lnTo>
                    <a:lnTo>
                      <a:pt x="17" y="14"/>
                    </a:lnTo>
                    <a:lnTo>
                      <a:pt x="21" y="12"/>
                    </a:lnTo>
                    <a:lnTo>
                      <a:pt x="21" y="8"/>
                    </a:lnTo>
                    <a:lnTo>
                      <a:pt x="17" y="6"/>
                    </a:lnTo>
                    <a:lnTo>
                      <a:pt x="19" y="4"/>
                    </a:lnTo>
                    <a:lnTo>
                      <a:pt x="23" y="4"/>
                    </a:lnTo>
                    <a:lnTo>
                      <a:pt x="25" y="6"/>
                    </a:lnTo>
                    <a:lnTo>
                      <a:pt x="27" y="6"/>
                    </a:lnTo>
                    <a:lnTo>
                      <a:pt x="34" y="4"/>
                    </a:lnTo>
                    <a:close/>
                  </a:path>
                </a:pathLst>
              </a:custGeom>
              <a:gradFill>
                <a:gsLst>
                  <a:gs pos="71000">
                    <a:schemeClr val="accent1">
                      <a:lumMod val="5000"/>
                      <a:lumOff val="95000"/>
                    </a:schemeClr>
                  </a:gs>
                  <a:gs pos="84000">
                    <a:schemeClr val="bg1">
                      <a:lumMod val="85000"/>
                    </a:schemeClr>
                  </a:gs>
                  <a:gs pos="100000">
                    <a:schemeClr val="bg1">
                      <a:lumMod val="50000"/>
                    </a:schemeClr>
                  </a:gs>
                </a:gsLst>
                <a:lin ang="16200000" scaled="0"/>
              </a:gra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000000"/>
                  </a:solidFill>
                  <a:latin typeface="Calibri"/>
                </a:endParaRPr>
              </a:p>
            </p:txBody>
          </p:sp>
          <p:sp>
            <p:nvSpPr>
              <p:cNvPr id="25" name="Freeform 71">
                <a:extLst>
                  <a:ext uri="{FF2B5EF4-FFF2-40B4-BE49-F238E27FC236}">
                    <a16:creationId xmlns:a16="http://schemas.microsoft.com/office/drawing/2014/main" id="{3751C430-72F1-4F66-87C2-3B8858DA75D5}"/>
                  </a:ext>
                </a:extLst>
              </p:cNvPr>
              <p:cNvSpPr>
                <a:spLocks noEditPoints="1"/>
              </p:cNvSpPr>
              <p:nvPr/>
            </p:nvSpPr>
            <p:spPr bwMode="auto">
              <a:xfrm>
                <a:off x="2840837" y="-1377492"/>
                <a:ext cx="314959" cy="306297"/>
              </a:xfrm>
              <a:custGeom>
                <a:avLst/>
                <a:gdLst>
                  <a:gd name="T0" fmla="*/ 47 w 72"/>
                  <a:gd name="T1" fmla="*/ 61 h 65"/>
                  <a:gd name="T2" fmla="*/ 47 w 72"/>
                  <a:gd name="T3" fmla="*/ 49 h 65"/>
                  <a:gd name="T4" fmla="*/ 53 w 72"/>
                  <a:gd name="T5" fmla="*/ 40 h 65"/>
                  <a:gd name="T6" fmla="*/ 64 w 72"/>
                  <a:gd name="T7" fmla="*/ 40 h 65"/>
                  <a:gd name="T8" fmla="*/ 64 w 72"/>
                  <a:gd name="T9" fmla="*/ 36 h 65"/>
                  <a:gd name="T10" fmla="*/ 68 w 72"/>
                  <a:gd name="T11" fmla="*/ 30 h 65"/>
                  <a:gd name="T12" fmla="*/ 66 w 72"/>
                  <a:gd name="T13" fmla="*/ 25 h 65"/>
                  <a:gd name="T14" fmla="*/ 62 w 72"/>
                  <a:gd name="T15" fmla="*/ 23 h 65"/>
                  <a:gd name="T16" fmla="*/ 66 w 72"/>
                  <a:gd name="T17" fmla="*/ 21 h 65"/>
                  <a:gd name="T18" fmla="*/ 70 w 72"/>
                  <a:gd name="T19" fmla="*/ 15 h 65"/>
                  <a:gd name="T20" fmla="*/ 70 w 72"/>
                  <a:gd name="T21" fmla="*/ 9 h 65"/>
                  <a:gd name="T22" fmla="*/ 72 w 72"/>
                  <a:gd name="T23" fmla="*/ 6 h 65"/>
                  <a:gd name="T24" fmla="*/ 66 w 72"/>
                  <a:gd name="T25" fmla="*/ 2 h 65"/>
                  <a:gd name="T26" fmla="*/ 53 w 72"/>
                  <a:gd name="T27" fmla="*/ 0 h 65"/>
                  <a:gd name="T28" fmla="*/ 47 w 72"/>
                  <a:gd name="T29" fmla="*/ 2 h 65"/>
                  <a:gd name="T30" fmla="*/ 40 w 72"/>
                  <a:gd name="T31" fmla="*/ 4 h 65"/>
                  <a:gd name="T32" fmla="*/ 28 w 72"/>
                  <a:gd name="T33" fmla="*/ 13 h 65"/>
                  <a:gd name="T34" fmla="*/ 24 w 72"/>
                  <a:gd name="T35" fmla="*/ 13 h 65"/>
                  <a:gd name="T36" fmla="*/ 19 w 72"/>
                  <a:gd name="T37" fmla="*/ 21 h 65"/>
                  <a:gd name="T38" fmla="*/ 19 w 72"/>
                  <a:gd name="T39" fmla="*/ 30 h 65"/>
                  <a:gd name="T40" fmla="*/ 15 w 72"/>
                  <a:gd name="T41" fmla="*/ 36 h 65"/>
                  <a:gd name="T42" fmla="*/ 13 w 72"/>
                  <a:gd name="T43" fmla="*/ 40 h 65"/>
                  <a:gd name="T44" fmla="*/ 22 w 72"/>
                  <a:gd name="T45" fmla="*/ 47 h 65"/>
                  <a:gd name="T46" fmla="*/ 15 w 72"/>
                  <a:gd name="T47" fmla="*/ 49 h 65"/>
                  <a:gd name="T48" fmla="*/ 15 w 72"/>
                  <a:gd name="T49" fmla="*/ 51 h 65"/>
                  <a:gd name="T50" fmla="*/ 17 w 72"/>
                  <a:gd name="T51" fmla="*/ 53 h 65"/>
                  <a:gd name="T52" fmla="*/ 11 w 72"/>
                  <a:gd name="T53" fmla="*/ 51 h 65"/>
                  <a:gd name="T54" fmla="*/ 5 w 72"/>
                  <a:gd name="T55" fmla="*/ 51 h 65"/>
                  <a:gd name="T56" fmla="*/ 9 w 72"/>
                  <a:gd name="T57" fmla="*/ 53 h 65"/>
                  <a:gd name="T58" fmla="*/ 13 w 72"/>
                  <a:gd name="T59" fmla="*/ 55 h 65"/>
                  <a:gd name="T60" fmla="*/ 13 w 72"/>
                  <a:gd name="T61" fmla="*/ 55 h 65"/>
                  <a:gd name="T62" fmla="*/ 5 w 72"/>
                  <a:gd name="T63" fmla="*/ 55 h 65"/>
                  <a:gd name="T64" fmla="*/ 0 w 72"/>
                  <a:gd name="T65" fmla="*/ 55 h 65"/>
                  <a:gd name="T66" fmla="*/ 5 w 72"/>
                  <a:gd name="T67" fmla="*/ 59 h 65"/>
                  <a:gd name="T68" fmla="*/ 11 w 72"/>
                  <a:gd name="T69" fmla="*/ 61 h 65"/>
                  <a:gd name="T70" fmla="*/ 17 w 72"/>
                  <a:gd name="T71" fmla="*/ 57 h 65"/>
                  <a:gd name="T72" fmla="*/ 19 w 72"/>
                  <a:gd name="T73" fmla="*/ 55 h 65"/>
                  <a:gd name="T74" fmla="*/ 28 w 72"/>
                  <a:gd name="T75" fmla="*/ 53 h 65"/>
                  <a:gd name="T76" fmla="*/ 34 w 72"/>
                  <a:gd name="T77" fmla="*/ 55 h 65"/>
                  <a:gd name="T78" fmla="*/ 40 w 72"/>
                  <a:gd name="T79" fmla="*/ 57 h 65"/>
                  <a:gd name="T80" fmla="*/ 43 w 72"/>
                  <a:gd name="T81" fmla="*/ 63 h 65"/>
                  <a:gd name="T82" fmla="*/ 47 w 72"/>
                  <a:gd name="T83" fmla="*/ 65 h 65"/>
                  <a:gd name="T84" fmla="*/ 11 w 72"/>
                  <a:gd name="T85" fmla="*/ 47 h 65"/>
                  <a:gd name="T86" fmla="*/ 11 w 72"/>
                  <a:gd name="T87" fmla="*/ 49 h 65"/>
                  <a:gd name="T88" fmla="*/ 7 w 72"/>
                  <a:gd name="T89" fmla="*/ 47 h 65"/>
                  <a:gd name="T90" fmla="*/ 9 w 72"/>
                  <a:gd name="T91" fmla="*/ 44 h 65"/>
                  <a:gd name="T92" fmla="*/ 15 w 72"/>
                  <a:gd name="T93" fmla="*/ 44 h 65"/>
                  <a:gd name="T94" fmla="*/ 13 w 72"/>
                  <a:gd name="T95" fmla="*/ 47 h 65"/>
                  <a:gd name="T96" fmla="*/ 11 w 72"/>
                  <a:gd name="T97"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65">
                    <a:moveTo>
                      <a:pt x="47" y="65"/>
                    </a:moveTo>
                    <a:lnTo>
                      <a:pt x="47" y="61"/>
                    </a:lnTo>
                    <a:lnTo>
                      <a:pt x="49" y="53"/>
                    </a:lnTo>
                    <a:lnTo>
                      <a:pt x="47" y="49"/>
                    </a:lnTo>
                    <a:lnTo>
                      <a:pt x="51" y="44"/>
                    </a:lnTo>
                    <a:lnTo>
                      <a:pt x="53" y="40"/>
                    </a:lnTo>
                    <a:lnTo>
                      <a:pt x="57" y="40"/>
                    </a:lnTo>
                    <a:lnTo>
                      <a:pt x="64" y="40"/>
                    </a:lnTo>
                    <a:lnTo>
                      <a:pt x="66" y="38"/>
                    </a:lnTo>
                    <a:lnTo>
                      <a:pt x="64" y="36"/>
                    </a:lnTo>
                    <a:lnTo>
                      <a:pt x="66" y="34"/>
                    </a:lnTo>
                    <a:lnTo>
                      <a:pt x="68" y="30"/>
                    </a:lnTo>
                    <a:lnTo>
                      <a:pt x="68" y="28"/>
                    </a:lnTo>
                    <a:lnTo>
                      <a:pt x="66" y="25"/>
                    </a:lnTo>
                    <a:lnTo>
                      <a:pt x="62" y="25"/>
                    </a:lnTo>
                    <a:lnTo>
                      <a:pt x="62" y="23"/>
                    </a:lnTo>
                    <a:lnTo>
                      <a:pt x="62" y="19"/>
                    </a:lnTo>
                    <a:lnTo>
                      <a:pt x="66" y="21"/>
                    </a:lnTo>
                    <a:lnTo>
                      <a:pt x="70" y="19"/>
                    </a:lnTo>
                    <a:lnTo>
                      <a:pt x="70" y="15"/>
                    </a:lnTo>
                    <a:lnTo>
                      <a:pt x="70" y="11"/>
                    </a:lnTo>
                    <a:lnTo>
                      <a:pt x="70" y="9"/>
                    </a:lnTo>
                    <a:lnTo>
                      <a:pt x="72" y="6"/>
                    </a:lnTo>
                    <a:lnTo>
                      <a:pt x="72" y="6"/>
                    </a:lnTo>
                    <a:lnTo>
                      <a:pt x="68" y="4"/>
                    </a:lnTo>
                    <a:lnTo>
                      <a:pt x="66" y="2"/>
                    </a:lnTo>
                    <a:lnTo>
                      <a:pt x="59" y="0"/>
                    </a:lnTo>
                    <a:lnTo>
                      <a:pt x="53" y="0"/>
                    </a:lnTo>
                    <a:lnTo>
                      <a:pt x="51" y="4"/>
                    </a:lnTo>
                    <a:lnTo>
                      <a:pt x="47" y="2"/>
                    </a:lnTo>
                    <a:lnTo>
                      <a:pt x="45" y="4"/>
                    </a:lnTo>
                    <a:lnTo>
                      <a:pt x="40" y="4"/>
                    </a:lnTo>
                    <a:lnTo>
                      <a:pt x="36" y="9"/>
                    </a:lnTo>
                    <a:lnTo>
                      <a:pt x="28" y="13"/>
                    </a:lnTo>
                    <a:lnTo>
                      <a:pt x="28" y="11"/>
                    </a:lnTo>
                    <a:lnTo>
                      <a:pt x="24" y="13"/>
                    </a:lnTo>
                    <a:lnTo>
                      <a:pt x="22" y="17"/>
                    </a:lnTo>
                    <a:lnTo>
                      <a:pt x="19" y="21"/>
                    </a:lnTo>
                    <a:lnTo>
                      <a:pt x="19" y="25"/>
                    </a:lnTo>
                    <a:lnTo>
                      <a:pt x="19" y="30"/>
                    </a:lnTo>
                    <a:lnTo>
                      <a:pt x="17" y="34"/>
                    </a:lnTo>
                    <a:lnTo>
                      <a:pt x="15" y="36"/>
                    </a:lnTo>
                    <a:lnTo>
                      <a:pt x="13" y="38"/>
                    </a:lnTo>
                    <a:lnTo>
                      <a:pt x="13" y="40"/>
                    </a:lnTo>
                    <a:lnTo>
                      <a:pt x="17" y="44"/>
                    </a:lnTo>
                    <a:lnTo>
                      <a:pt x="22" y="47"/>
                    </a:lnTo>
                    <a:lnTo>
                      <a:pt x="17" y="47"/>
                    </a:lnTo>
                    <a:lnTo>
                      <a:pt x="15" y="49"/>
                    </a:lnTo>
                    <a:lnTo>
                      <a:pt x="13" y="49"/>
                    </a:lnTo>
                    <a:lnTo>
                      <a:pt x="15" y="51"/>
                    </a:lnTo>
                    <a:lnTo>
                      <a:pt x="17" y="53"/>
                    </a:lnTo>
                    <a:lnTo>
                      <a:pt x="17" y="53"/>
                    </a:lnTo>
                    <a:lnTo>
                      <a:pt x="15" y="55"/>
                    </a:lnTo>
                    <a:lnTo>
                      <a:pt x="11" y="51"/>
                    </a:lnTo>
                    <a:lnTo>
                      <a:pt x="7" y="49"/>
                    </a:lnTo>
                    <a:lnTo>
                      <a:pt x="5" y="51"/>
                    </a:lnTo>
                    <a:lnTo>
                      <a:pt x="5" y="53"/>
                    </a:lnTo>
                    <a:lnTo>
                      <a:pt x="9" y="53"/>
                    </a:lnTo>
                    <a:lnTo>
                      <a:pt x="11" y="55"/>
                    </a:lnTo>
                    <a:lnTo>
                      <a:pt x="13" y="55"/>
                    </a:lnTo>
                    <a:lnTo>
                      <a:pt x="15" y="57"/>
                    </a:lnTo>
                    <a:lnTo>
                      <a:pt x="13" y="55"/>
                    </a:lnTo>
                    <a:lnTo>
                      <a:pt x="11" y="55"/>
                    </a:lnTo>
                    <a:lnTo>
                      <a:pt x="5" y="55"/>
                    </a:lnTo>
                    <a:lnTo>
                      <a:pt x="0" y="55"/>
                    </a:lnTo>
                    <a:lnTo>
                      <a:pt x="0" y="55"/>
                    </a:lnTo>
                    <a:lnTo>
                      <a:pt x="3" y="55"/>
                    </a:lnTo>
                    <a:lnTo>
                      <a:pt x="5" y="59"/>
                    </a:lnTo>
                    <a:lnTo>
                      <a:pt x="9" y="59"/>
                    </a:lnTo>
                    <a:lnTo>
                      <a:pt x="11" y="61"/>
                    </a:lnTo>
                    <a:lnTo>
                      <a:pt x="13" y="59"/>
                    </a:lnTo>
                    <a:lnTo>
                      <a:pt x="17" y="57"/>
                    </a:lnTo>
                    <a:lnTo>
                      <a:pt x="17" y="57"/>
                    </a:lnTo>
                    <a:lnTo>
                      <a:pt x="19" y="55"/>
                    </a:lnTo>
                    <a:lnTo>
                      <a:pt x="22" y="53"/>
                    </a:lnTo>
                    <a:lnTo>
                      <a:pt x="28" y="53"/>
                    </a:lnTo>
                    <a:lnTo>
                      <a:pt x="30" y="55"/>
                    </a:lnTo>
                    <a:lnTo>
                      <a:pt x="34" y="55"/>
                    </a:lnTo>
                    <a:lnTo>
                      <a:pt x="36" y="59"/>
                    </a:lnTo>
                    <a:lnTo>
                      <a:pt x="40" y="57"/>
                    </a:lnTo>
                    <a:lnTo>
                      <a:pt x="43" y="61"/>
                    </a:lnTo>
                    <a:lnTo>
                      <a:pt x="43" y="63"/>
                    </a:lnTo>
                    <a:lnTo>
                      <a:pt x="47" y="65"/>
                    </a:lnTo>
                    <a:lnTo>
                      <a:pt x="47" y="65"/>
                    </a:lnTo>
                    <a:close/>
                    <a:moveTo>
                      <a:pt x="7" y="47"/>
                    </a:moveTo>
                    <a:lnTo>
                      <a:pt x="11" y="47"/>
                    </a:lnTo>
                    <a:lnTo>
                      <a:pt x="13" y="49"/>
                    </a:lnTo>
                    <a:lnTo>
                      <a:pt x="11" y="49"/>
                    </a:lnTo>
                    <a:lnTo>
                      <a:pt x="11" y="49"/>
                    </a:lnTo>
                    <a:lnTo>
                      <a:pt x="7" y="47"/>
                    </a:lnTo>
                    <a:lnTo>
                      <a:pt x="7" y="47"/>
                    </a:lnTo>
                    <a:close/>
                    <a:moveTo>
                      <a:pt x="9" y="44"/>
                    </a:moveTo>
                    <a:lnTo>
                      <a:pt x="13" y="44"/>
                    </a:lnTo>
                    <a:lnTo>
                      <a:pt x="15" y="44"/>
                    </a:lnTo>
                    <a:lnTo>
                      <a:pt x="15" y="47"/>
                    </a:lnTo>
                    <a:lnTo>
                      <a:pt x="13" y="47"/>
                    </a:lnTo>
                    <a:lnTo>
                      <a:pt x="13" y="44"/>
                    </a:lnTo>
                    <a:lnTo>
                      <a:pt x="11" y="44"/>
                    </a:lnTo>
                    <a:lnTo>
                      <a:pt x="9" y="44"/>
                    </a:lnTo>
                    <a:close/>
                  </a:path>
                </a:pathLst>
              </a:custGeom>
              <a:gradFill>
                <a:gsLst>
                  <a:gs pos="71000">
                    <a:schemeClr val="accent1">
                      <a:lumMod val="5000"/>
                      <a:lumOff val="95000"/>
                    </a:schemeClr>
                  </a:gs>
                  <a:gs pos="84000">
                    <a:schemeClr val="bg1">
                      <a:lumMod val="85000"/>
                    </a:schemeClr>
                  </a:gs>
                  <a:gs pos="100000">
                    <a:schemeClr val="bg1">
                      <a:lumMod val="50000"/>
                    </a:schemeClr>
                  </a:gs>
                </a:gsLst>
                <a:lin ang="1200000" scaled="0"/>
              </a:gra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000000"/>
                  </a:solidFill>
                  <a:latin typeface="Calibri"/>
                </a:endParaRPr>
              </a:p>
            </p:txBody>
          </p:sp>
          <p:sp>
            <p:nvSpPr>
              <p:cNvPr id="26" name="Freeform 72">
                <a:extLst>
                  <a:ext uri="{FF2B5EF4-FFF2-40B4-BE49-F238E27FC236}">
                    <a16:creationId xmlns:a16="http://schemas.microsoft.com/office/drawing/2014/main" id="{8F4C2F6E-B51A-4DBA-BBED-F9F52CA245F6}"/>
                  </a:ext>
                </a:extLst>
              </p:cNvPr>
              <p:cNvSpPr>
                <a:spLocks/>
              </p:cNvSpPr>
              <p:nvPr/>
            </p:nvSpPr>
            <p:spPr bwMode="auto">
              <a:xfrm>
                <a:off x="2814593" y="-1127746"/>
                <a:ext cx="249345" cy="226189"/>
              </a:xfrm>
              <a:custGeom>
                <a:avLst/>
                <a:gdLst>
                  <a:gd name="T0" fmla="*/ 55 w 57"/>
                  <a:gd name="T1" fmla="*/ 34 h 48"/>
                  <a:gd name="T2" fmla="*/ 57 w 57"/>
                  <a:gd name="T3" fmla="*/ 27 h 48"/>
                  <a:gd name="T4" fmla="*/ 55 w 57"/>
                  <a:gd name="T5" fmla="*/ 23 h 48"/>
                  <a:gd name="T6" fmla="*/ 55 w 57"/>
                  <a:gd name="T7" fmla="*/ 21 h 48"/>
                  <a:gd name="T8" fmla="*/ 51 w 57"/>
                  <a:gd name="T9" fmla="*/ 15 h 48"/>
                  <a:gd name="T10" fmla="*/ 53 w 57"/>
                  <a:gd name="T11" fmla="*/ 12 h 48"/>
                  <a:gd name="T12" fmla="*/ 49 w 57"/>
                  <a:gd name="T13" fmla="*/ 10 h 48"/>
                  <a:gd name="T14" fmla="*/ 49 w 57"/>
                  <a:gd name="T15" fmla="*/ 8 h 48"/>
                  <a:gd name="T16" fmla="*/ 46 w 57"/>
                  <a:gd name="T17" fmla="*/ 4 h 48"/>
                  <a:gd name="T18" fmla="*/ 42 w 57"/>
                  <a:gd name="T19" fmla="*/ 6 h 48"/>
                  <a:gd name="T20" fmla="*/ 40 w 57"/>
                  <a:gd name="T21" fmla="*/ 2 h 48"/>
                  <a:gd name="T22" fmla="*/ 36 w 57"/>
                  <a:gd name="T23" fmla="*/ 2 h 48"/>
                  <a:gd name="T24" fmla="*/ 34 w 57"/>
                  <a:gd name="T25" fmla="*/ 0 h 48"/>
                  <a:gd name="T26" fmla="*/ 28 w 57"/>
                  <a:gd name="T27" fmla="*/ 0 h 48"/>
                  <a:gd name="T28" fmla="*/ 25 w 57"/>
                  <a:gd name="T29" fmla="*/ 2 h 48"/>
                  <a:gd name="T30" fmla="*/ 23 w 57"/>
                  <a:gd name="T31" fmla="*/ 4 h 48"/>
                  <a:gd name="T32" fmla="*/ 23 w 57"/>
                  <a:gd name="T33" fmla="*/ 4 h 48"/>
                  <a:gd name="T34" fmla="*/ 19 w 57"/>
                  <a:gd name="T35" fmla="*/ 6 h 48"/>
                  <a:gd name="T36" fmla="*/ 17 w 57"/>
                  <a:gd name="T37" fmla="*/ 8 h 48"/>
                  <a:gd name="T38" fmla="*/ 15 w 57"/>
                  <a:gd name="T39" fmla="*/ 6 h 48"/>
                  <a:gd name="T40" fmla="*/ 11 w 57"/>
                  <a:gd name="T41" fmla="*/ 6 h 48"/>
                  <a:gd name="T42" fmla="*/ 9 w 57"/>
                  <a:gd name="T43" fmla="*/ 2 h 48"/>
                  <a:gd name="T44" fmla="*/ 6 w 57"/>
                  <a:gd name="T45" fmla="*/ 2 h 48"/>
                  <a:gd name="T46" fmla="*/ 2 w 57"/>
                  <a:gd name="T47" fmla="*/ 4 h 48"/>
                  <a:gd name="T48" fmla="*/ 0 w 57"/>
                  <a:gd name="T49" fmla="*/ 8 h 48"/>
                  <a:gd name="T50" fmla="*/ 2 w 57"/>
                  <a:gd name="T51" fmla="*/ 10 h 48"/>
                  <a:gd name="T52" fmla="*/ 4 w 57"/>
                  <a:gd name="T53" fmla="*/ 19 h 48"/>
                  <a:gd name="T54" fmla="*/ 9 w 57"/>
                  <a:gd name="T55" fmla="*/ 19 h 48"/>
                  <a:gd name="T56" fmla="*/ 9 w 57"/>
                  <a:gd name="T57" fmla="*/ 23 h 48"/>
                  <a:gd name="T58" fmla="*/ 15 w 57"/>
                  <a:gd name="T59" fmla="*/ 27 h 48"/>
                  <a:gd name="T60" fmla="*/ 17 w 57"/>
                  <a:gd name="T61" fmla="*/ 27 h 48"/>
                  <a:gd name="T62" fmla="*/ 19 w 57"/>
                  <a:gd name="T63" fmla="*/ 29 h 48"/>
                  <a:gd name="T64" fmla="*/ 21 w 57"/>
                  <a:gd name="T65" fmla="*/ 31 h 48"/>
                  <a:gd name="T66" fmla="*/ 23 w 57"/>
                  <a:gd name="T67" fmla="*/ 36 h 48"/>
                  <a:gd name="T68" fmla="*/ 28 w 57"/>
                  <a:gd name="T69" fmla="*/ 38 h 48"/>
                  <a:gd name="T70" fmla="*/ 30 w 57"/>
                  <a:gd name="T71" fmla="*/ 38 h 48"/>
                  <a:gd name="T72" fmla="*/ 32 w 57"/>
                  <a:gd name="T73" fmla="*/ 38 h 48"/>
                  <a:gd name="T74" fmla="*/ 34 w 57"/>
                  <a:gd name="T75" fmla="*/ 40 h 48"/>
                  <a:gd name="T76" fmla="*/ 36 w 57"/>
                  <a:gd name="T77" fmla="*/ 40 h 48"/>
                  <a:gd name="T78" fmla="*/ 40 w 57"/>
                  <a:gd name="T79" fmla="*/ 46 h 48"/>
                  <a:gd name="T80" fmla="*/ 44 w 57"/>
                  <a:gd name="T81" fmla="*/ 46 h 48"/>
                  <a:gd name="T82" fmla="*/ 49 w 57"/>
                  <a:gd name="T83" fmla="*/ 48 h 48"/>
                  <a:gd name="T84" fmla="*/ 49 w 57"/>
                  <a:gd name="T85" fmla="*/ 46 h 48"/>
                  <a:gd name="T86" fmla="*/ 53 w 57"/>
                  <a:gd name="T87" fmla="*/ 46 h 48"/>
                  <a:gd name="T88" fmla="*/ 53 w 57"/>
                  <a:gd name="T89" fmla="*/ 44 h 48"/>
                  <a:gd name="T90" fmla="*/ 51 w 57"/>
                  <a:gd name="T91" fmla="*/ 44 h 48"/>
                  <a:gd name="T92" fmla="*/ 51 w 57"/>
                  <a:gd name="T93" fmla="*/ 40 h 48"/>
                  <a:gd name="T94" fmla="*/ 49 w 57"/>
                  <a:gd name="T95" fmla="*/ 40 h 48"/>
                  <a:gd name="T96" fmla="*/ 51 w 57"/>
                  <a:gd name="T97" fmla="*/ 36 h 48"/>
                  <a:gd name="T98" fmla="*/ 53 w 57"/>
                  <a:gd name="T99" fmla="*/ 34 h 48"/>
                  <a:gd name="T100" fmla="*/ 55 w 57"/>
                  <a:gd name="T10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8">
                    <a:moveTo>
                      <a:pt x="55" y="34"/>
                    </a:moveTo>
                    <a:lnTo>
                      <a:pt x="57" y="27"/>
                    </a:lnTo>
                    <a:lnTo>
                      <a:pt x="55" y="23"/>
                    </a:lnTo>
                    <a:lnTo>
                      <a:pt x="55" y="21"/>
                    </a:lnTo>
                    <a:lnTo>
                      <a:pt x="51" y="15"/>
                    </a:lnTo>
                    <a:lnTo>
                      <a:pt x="53" y="12"/>
                    </a:lnTo>
                    <a:lnTo>
                      <a:pt x="49" y="10"/>
                    </a:lnTo>
                    <a:lnTo>
                      <a:pt x="49" y="8"/>
                    </a:lnTo>
                    <a:lnTo>
                      <a:pt x="46" y="4"/>
                    </a:lnTo>
                    <a:lnTo>
                      <a:pt x="42" y="6"/>
                    </a:lnTo>
                    <a:lnTo>
                      <a:pt x="40" y="2"/>
                    </a:lnTo>
                    <a:lnTo>
                      <a:pt x="36" y="2"/>
                    </a:lnTo>
                    <a:lnTo>
                      <a:pt x="34" y="0"/>
                    </a:lnTo>
                    <a:lnTo>
                      <a:pt x="28" y="0"/>
                    </a:lnTo>
                    <a:lnTo>
                      <a:pt x="25" y="2"/>
                    </a:lnTo>
                    <a:lnTo>
                      <a:pt x="23" y="4"/>
                    </a:lnTo>
                    <a:lnTo>
                      <a:pt x="23" y="4"/>
                    </a:lnTo>
                    <a:lnTo>
                      <a:pt x="19" y="6"/>
                    </a:lnTo>
                    <a:lnTo>
                      <a:pt x="17" y="8"/>
                    </a:lnTo>
                    <a:lnTo>
                      <a:pt x="15" y="6"/>
                    </a:lnTo>
                    <a:lnTo>
                      <a:pt x="11" y="6"/>
                    </a:lnTo>
                    <a:lnTo>
                      <a:pt x="9" y="2"/>
                    </a:lnTo>
                    <a:lnTo>
                      <a:pt x="6" y="2"/>
                    </a:lnTo>
                    <a:lnTo>
                      <a:pt x="2" y="4"/>
                    </a:lnTo>
                    <a:lnTo>
                      <a:pt x="0" y="8"/>
                    </a:lnTo>
                    <a:lnTo>
                      <a:pt x="2" y="10"/>
                    </a:lnTo>
                    <a:lnTo>
                      <a:pt x="4" y="19"/>
                    </a:lnTo>
                    <a:lnTo>
                      <a:pt x="9" y="19"/>
                    </a:lnTo>
                    <a:lnTo>
                      <a:pt x="9" y="23"/>
                    </a:lnTo>
                    <a:lnTo>
                      <a:pt x="15" y="27"/>
                    </a:lnTo>
                    <a:lnTo>
                      <a:pt x="17" y="27"/>
                    </a:lnTo>
                    <a:lnTo>
                      <a:pt x="19" y="29"/>
                    </a:lnTo>
                    <a:lnTo>
                      <a:pt x="21" y="31"/>
                    </a:lnTo>
                    <a:lnTo>
                      <a:pt x="23" y="36"/>
                    </a:lnTo>
                    <a:lnTo>
                      <a:pt x="28" y="38"/>
                    </a:lnTo>
                    <a:lnTo>
                      <a:pt x="30" y="38"/>
                    </a:lnTo>
                    <a:lnTo>
                      <a:pt x="32" y="38"/>
                    </a:lnTo>
                    <a:lnTo>
                      <a:pt x="34" y="40"/>
                    </a:lnTo>
                    <a:lnTo>
                      <a:pt x="36" y="40"/>
                    </a:lnTo>
                    <a:lnTo>
                      <a:pt x="40" y="46"/>
                    </a:lnTo>
                    <a:lnTo>
                      <a:pt x="44" y="46"/>
                    </a:lnTo>
                    <a:lnTo>
                      <a:pt x="49" y="48"/>
                    </a:lnTo>
                    <a:lnTo>
                      <a:pt x="49" y="46"/>
                    </a:lnTo>
                    <a:lnTo>
                      <a:pt x="53" y="46"/>
                    </a:lnTo>
                    <a:lnTo>
                      <a:pt x="53" y="44"/>
                    </a:lnTo>
                    <a:lnTo>
                      <a:pt x="51" y="44"/>
                    </a:lnTo>
                    <a:lnTo>
                      <a:pt x="51" y="40"/>
                    </a:lnTo>
                    <a:lnTo>
                      <a:pt x="49" y="40"/>
                    </a:lnTo>
                    <a:lnTo>
                      <a:pt x="51" y="36"/>
                    </a:lnTo>
                    <a:lnTo>
                      <a:pt x="53" y="34"/>
                    </a:lnTo>
                    <a:lnTo>
                      <a:pt x="55" y="34"/>
                    </a:lnTo>
                    <a:close/>
                  </a:path>
                </a:pathLst>
              </a:custGeom>
              <a:gradFill>
                <a:gsLst>
                  <a:gs pos="71000">
                    <a:schemeClr val="accent1">
                      <a:lumMod val="5000"/>
                      <a:lumOff val="95000"/>
                    </a:schemeClr>
                  </a:gs>
                  <a:gs pos="94000">
                    <a:schemeClr val="bg1">
                      <a:lumMod val="85000"/>
                    </a:schemeClr>
                  </a:gs>
                  <a:gs pos="100000">
                    <a:schemeClr val="bg1">
                      <a:lumMod val="50000"/>
                    </a:schemeClr>
                  </a:gs>
                </a:gsLst>
                <a:lin ang="21594000" scaled="0"/>
              </a:gra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000000"/>
                  </a:solidFill>
                  <a:latin typeface="Calibri"/>
                </a:endParaRPr>
              </a:p>
            </p:txBody>
          </p:sp>
          <p:sp>
            <p:nvSpPr>
              <p:cNvPr id="27" name="Freeform 77">
                <a:extLst>
                  <a:ext uri="{FF2B5EF4-FFF2-40B4-BE49-F238E27FC236}">
                    <a16:creationId xmlns:a16="http://schemas.microsoft.com/office/drawing/2014/main" id="{3395B50D-D77A-4611-B836-A9ED69CFEAC6}"/>
                  </a:ext>
                </a:extLst>
              </p:cNvPr>
              <p:cNvSpPr>
                <a:spLocks noEditPoints="1"/>
              </p:cNvSpPr>
              <p:nvPr/>
            </p:nvSpPr>
            <p:spPr bwMode="auto">
              <a:xfrm>
                <a:off x="2232790" y="-1090049"/>
                <a:ext cx="1137356" cy="1145075"/>
              </a:xfrm>
              <a:custGeom>
                <a:avLst/>
                <a:gdLst>
                  <a:gd name="T0" fmla="*/ 205 w 260"/>
                  <a:gd name="T1" fmla="*/ 118 h 243"/>
                  <a:gd name="T2" fmla="*/ 188 w 260"/>
                  <a:gd name="T3" fmla="*/ 127 h 243"/>
                  <a:gd name="T4" fmla="*/ 194 w 260"/>
                  <a:gd name="T5" fmla="*/ 114 h 243"/>
                  <a:gd name="T6" fmla="*/ 209 w 260"/>
                  <a:gd name="T7" fmla="*/ 93 h 243"/>
                  <a:gd name="T8" fmla="*/ 215 w 260"/>
                  <a:gd name="T9" fmla="*/ 91 h 243"/>
                  <a:gd name="T10" fmla="*/ 220 w 260"/>
                  <a:gd name="T11" fmla="*/ 70 h 243"/>
                  <a:gd name="T12" fmla="*/ 224 w 260"/>
                  <a:gd name="T13" fmla="*/ 53 h 243"/>
                  <a:gd name="T14" fmla="*/ 207 w 260"/>
                  <a:gd name="T15" fmla="*/ 51 h 243"/>
                  <a:gd name="T16" fmla="*/ 192 w 260"/>
                  <a:gd name="T17" fmla="*/ 45 h 243"/>
                  <a:gd name="T18" fmla="*/ 177 w 260"/>
                  <a:gd name="T19" fmla="*/ 38 h 243"/>
                  <a:gd name="T20" fmla="*/ 163 w 260"/>
                  <a:gd name="T21" fmla="*/ 30 h 243"/>
                  <a:gd name="T22" fmla="*/ 150 w 260"/>
                  <a:gd name="T23" fmla="*/ 19 h 243"/>
                  <a:gd name="T24" fmla="*/ 135 w 260"/>
                  <a:gd name="T25" fmla="*/ 2 h 243"/>
                  <a:gd name="T26" fmla="*/ 118 w 260"/>
                  <a:gd name="T27" fmla="*/ 7 h 243"/>
                  <a:gd name="T28" fmla="*/ 112 w 260"/>
                  <a:gd name="T29" fmla="*/ 30 h 243"/>
                  <a:gd name="T30" fmla="*/ 89 w 260"/>
                  <a:gd name="T31" fmla="*/ 38 h 243"/>
                  <a:gd name="T32" fmla="*/ 74 w 260"/>
                  <a:gd name="T33" fmla="*/ 47 h 243"/>
                  <a:gd name="T34" fmla="*/ 66 w 260"/>
                  <a:gd name="T35" fmla="*/ 38 h 243"/>
                  <a:gd name="T36" fmla="*/ 55 w 260"/>
                  <a:gd name="T37" fmla="*/ 40 h 243"/>
                  <a:gd name="T38" fmla="*/ 59 w 260"/>
                  <a:gd name="T39" fmla="*/ 57 h 243"/>
                  <a:gd name="T40" fmla="*/ 49 w 260"/>
                  <a:gd name="T41" fmla="*/ 64 h 243"/>
                  <a:gd name="T42" fmla="*/ 32 w 260"/>
                  <a:gd name="T43" fmla="*/ 57 h 243"/>
                  <a:gd name="T44" fmla="*/ 17 w 260"/>
                  <a:gd name="T45" fmla="*/ 61 h 243"/>
                  <a:gd name="T46" fmla="*/ 2 w 260"/>
                  <a:gd name="T47" fmla="*/ 72 h 243"/>
                  <a:gd name="T48" fmla="*/ 5 w 260"/>
                  <a:gd name="T49" fmla="*/ 72 h 243"/>
                  <a:gd name="T50" fmla="*/ 7 w 260"/>
                  <a:gd name="T51" fmla="*/ 76 h 243"/>
                  <a:gd name="T52" fmla="*/ 9 w 260"/>
                  <a:gd name="T53" fmla="*/ 87 h 243"/>
                  <a:gd name="T54" fmla="*/ 26 w 260"/>
                  <a:gd name="T55" fmla="*/ 89 h 243"/>
                  <a:gd name="T56" fmla="*/ 36 w 260"/>
                  <a:gd name="T57" fmla="*/ 91 h 243"/>
                  <a:gd name="T58" fmla="*/ 45 w 260"/>
                  <a:gd name="T59" fmla="*/ 99 h 243"/>
                  <a:gd name="T60" fmla="*/ 53 w 260"/>
                  <a:gd name="T61" fmla="*/ 99 h 243"/>
                  <a:gd name="T62" fmla="*/ 49 w 260"/>
                  <a:gd name="T63" fmla="*/ 110 h 243"/>
                  <a:gd name="T64" fmla="*/ 68 w 260"/>
                  <a:gd name="T65" fmla="*/ 123 h 243"/>
                  <a:gd name="T66" fmla="*/ 66 w 260"/>
                  <a:gd name="T67" fmla="*/ 137 h 243"/>
                  <a:gd name="T68" fmla="*/ 72 w 260"/>
                  <a:gd name="T69" fmla="*/ 144 h 243"/>
                  <a:gd name="T70" fmla="*/ 68 w 260"/>
                  <a:gd name="T71" fmla="*/ 163 h 243"/>
                  <a:gd name="T72" fmla="*/ 59 w 260"/>
                  <a:gd name="T73" fmla="*/ 194 h 243"/>
                  <a:gd name="T74" fmla="*/ 68 w 260"/>
                  <a:gd name="T75" fmla="*/ 203 h 243"/>
                  <a:gd name="T76" fmla="*/ 95 w 260"/>
                  <a:gd name="T77" fmla="*/ 213 h 243"/>
                  <a:gd name="T78" fmla="*/ 118 w 260"/>
                  <a:gd name="T79" fmla="*/ 211 h 243"/>
                  <a:gd name="T80" fmla="*/ 142 w 260"/>
                  <a:gd name="T81" fmla="*/ 217 h 243"/>
                  <a:gd name="T82" fmla="*/ 154 w 260"/>
                  <a:gd name="T83" fmla="*/ 190 h 243"/>
                  <a:gd name="T84" fmla="*/ 171 w 260"/>
                  <a:gd name="T85" fmla="*/ 194 h 243"/>
                  <a:gd name="T86" fmla="*/ 201 w 260"/>
                  <a:gd name="T87" fmla="*/ 203 h 243"/>
                  <a:gd name="T88" fmla="*/ 222 w 260"/>
                  <a:gd name="T89" fmla="*/ 184 h 243"/>
                  <a:gd name="T90" fmla="*/ 209 w 260"/>
                  <a:gd name="T91" fmla="*/ 158 h 243"/>
                  <a:gd name="T92" fmla="*/ 209 w 260"/>
                  <a:gd name="T93" fmla="*/ 139 h 243"/>
                  <a:gd name="T94" fmla="*/ 253 w 260"/>
                  <a:gd name="T95" fmla="*/ 243 h 243"/>
                  <a:gd name="T96" fmla="*/ 247 w 260"/>
                  <a:gd name="T97" fmla="*/ 234 h 243"/>
                  <a:gd name="T98" fmla="*/ 243 w 260"/>
                  <a:gd name="T99" fmla="*/ 228 h 243"/>
                  <a:gd name="T100" fmla="*/ 243 w 260"/>
                  <a:gd name="T101" fmla="*/ 219 h 243"/>
                  <a:gd name="T102" fmla="*/ 253 w 260"/>
                  <a:gd name="T103" fmla="*/ 211 h 243"/>
                  <a:gd name="T104" fmla="*/ 257 w 260"/>
                  <a:gd name="T105" fmla="*/ 201 h 243"/>
                  <a:gd name="T106" fmla="*/ 257 w 260"/>
                  <a:gd name="T107" fmla="*/ 23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0" h="243">
                    <a:moveTo>
                      <a:pt x="211" y="133"/>
                    </a:moveTo>
                    <a:lnTo>
                      <a:pt x="209" y="129"/>
                    </a:lnTo>
                    <a:lnTo>
                      <a:pt x="207" y="127"/>
                    </a:lnTo>
                    <a:lnTo>
                      <a:pt x="207" y="123"/>
                    </a:lnTo>
                    <a:lnTo>
                      <a:pt x="205" y="118"/>
                    </a:lnTo>
                    <a:lnTo>
                      <a:pt x="198" y="118"/>
                    </a:lnTo>
                    <a:lnTo>
                      <a:pt x="196" y="120"/>
                    </a:lnTo>
                    <a:lnTo>
                      <a:pt x="198" y="127"/>
                    </a:lnTo>
                    <a:lnTo>
                      <a:pt x="192" y="129"/>
                    </a:lnTo>
                    <a:lnTo>
                      <a:pt x="188" y="127"/>
                    </a:lnTo>
                    <a:lnTo>
                      <a:pt x="188" y="125"/>
                    </a:lnTo>
                    <a:lnTo>
                      <a:pt x="190" y="123"/>
                    </a:lnTo>
                    <a:lnTo>
                      <a:pt x="192" y="123"/>
                    </a:lnTo>
                    <a:lnTo>
                      <a:pt x="192" y="120"/>
                    </a:lnTo>
                    <a:lnTo>
                      <a:pt x="194" y="114"/>
                    </a:lnTo>
                    <a:lnTo>
                      <a:pt x="198" y="106"/>
                    </a:lnTo>
                    <a:lnTo>
                      <a:pt x="201" y="104"/>
                    </a:lnTo>
                    <a:lnTo>
                      <a:pt x="205" y="99"/>
                    </a:lnTo>
                    <a:lnTo>
                      <a:pt x="209" y="97"/>
                    </a:lnTo>
                    <a:lnTo>
                      <a:pt x="209" y="93"/>
                    </a:lnTo>
                    <a:lnTo>
                      <a:pt x="205" y="91"/>
                    </a:lnTo>
                    <a:lnTo>
                      <a:pt x="207" y="89"/>
                    </a:lnTo>
                    <a:lnTo>
                      <a:pt x="211" y="89"/>
                    </a:lnTo>
                    <a:lnTo>
                      <a:pt x="213" y="91"/>
                    </a:lnTo>
                    <a:lnTo>
                      <a:pt x="215" y="91"/>
                    </a:lnTo>
                    <a:lnTo>
                      <a:pt x="222" y="89"/>
                    </a:lnTo>
                    <a:lnTo>
                      <a:pt x="222" y="85"/>
                    </a:lnTo>
                    <a:lnTo>
                      <a:pt x="217" y="82"/>
                    </a:lnTo>
                    <a:lnTo>
                      <a:pt x="217" y="78"/>
                    </a:lnTo>
                    <a:lnTo>
                      <a:pt x="220" y="70"/>
                    </a:lnTo>
                    <a:lnTo>
                      <a:pt x="222" y="68"/>
                    </a:lnTo>
                    <a:lnTo>
                      <a:pt x="222" y="66"/>
                    </a:lnTo>
                    <a:lnTo>
                      <a:pt x="224" y="59"/>
                    </a:lnTo>
                    <a:lnTo>
                      <a:pt x="228" y="55"/>
                    </a:lnTo>
                    <a:lnTo>
                      <a:pt x="224" y="53"/>
                    </a:lnTo>
                    <a:lnTo>
                      <a:pt x="222" y="53"/>
                    </a:lnTo>
                    <a:lnTo>
                      <a:pt x="215" y="49"/>
                    </a:lnTo>
                    <a:lnTo>
                      <a:pt x="213" y="51"/>
                    </a:lnTo>
                    <a:lnTo>
                      <a:pt x="209" y="51"/>
                    </a:lnTo>
                    <a:lnTo>
                      <a:pt x="207" y="51"/>
                    </a:lnTo>
                    <a:lnTo>
                      <a:pt x="203" y="51"/>
                    </a:lnTo>
                    <a:lnTo>
                      <a:pt x="201" y="49"/>
                    </a:lnTo>
                    <a:lnTo>
                      <a:pt x="201" y="47"/>
                    </a:lnTo>
                    <a:lnTo>
                      <a:pt x="196" y="42"/>
                    </a:lnTo>
                    <a:lnTo>
                      <a:pt x="192" y="45"/>
                    </a:lnTo>
                    <a:lnTo>
                      <a:pt x="188" y="42"/>
                    </a:lnTo>
                    <a:lnTo>
                      <a:pt x="186" y="38"/>
                    </a:lnTo>
                    <a:lnTo>
                      <a:pt x="182" y="38"/>
                    </a:lnTo>
                    <a:lnTo>
                      <a:pt x="182" y="40"/>
                    </a:lnTo>
                    <a:lnTo>
                      <a:pt x="177" y="38"/>
                    </a:lnTo>
                    <a:lnTo>
                      <a:pt x="173" y="38"/>
                    </a:lnTo>
                    <a:lnTo>
                      <a:pt x="169" y="32"/>
                    </a:lnTo>
                    <a:lnTo>
                      <a:pt x="167" y="32"/>
                    </a:lnTo>
                    <a:lnTo>
                      <a:pt x="165" y="30"/>
                    </a:lnTo>
                    <a:lnTo>
                      <a:pt x="163" y="30"/>
                    </a:lnTo>
                    <a:lnTo>
                      <a:pt x="161" y="30"/>
                    </a:lnTo>
                    <a:lnTo>
                      <a:pt x="156" y="28"/>
                    </a:lnTo>
                    <a:lnTo>
                      <a:pt x="154" y="23"/>
                    </a:lnTo>
                    <a:lnTo>
                      <a:pt x="152" y="21"/>
                    </a:lnTo>
                    <a:lnTo>
                      <a:pt x="150" y="19"/>
                    </a:lnTo>
                    <a:lnTo>
                      <a:pt x="148" y="19"/>
                    </a:lnTo>
                    <a:lnTo>
                      <a:pt x="142" y="15"/>
                    </a:lnTo>
                    <a:lnTo>
                      <a:pt x="142" y="11"/>
                    </a:lnTo>
                    <a:lnTo>
                      <a:pt x="137" y="11"/>
                    </a:lnTo>
                    <a:lnTo>
                      <a:pt x="135" y="2"/>
                    </a:lnTo>
                    <a:lnTo>
                      <a:pt x="133" y="0"/>
                    </a:lnTo>
                    <a:lnTo>
                      <a:pt x="133" y="2"/>
                    </a:lnTo>
                    <a:lnTo>
                      <a:pt x="127" y="4"/>
                    </a:lnTo>
                    <a:lnTo>
                      <a:pt x="125" y="4"/>
                    </a:lnTo>
                    <a:lnTo>
                      <a:pt x="118" y="7"/>
                    </a:lnTo>
                    <a:lnTo>
                      <a:pt x="116" y="11"/>
                    </a:lnTo>
                    <a:lnTo>
                      <a:pt x="118" y="15"/>
                    </a:lnTo>
                    <a:lnTo>
                      <a:pt x="116" y="23"/>
                    </a:lnTo>
                    <a:lnTo>
                      <a:pt x="112" y="28"/>
                    </a:lnTo>
                    <a:lnTo>
                      <a:pt x="112" y="30"/>
                    </a:lnTo>
                    <a:lnTo>
                      <a:pt x="106" y="32"/>
                    </a:lnTo>
                    <a:lnTo>
                      <a:pt x="102" y="32"/>
                    </a:lnTo>
                    <a:lnTo>
                      <a:pt x="97" y="32"/>
                    </a:lnTo>
                    <a:lnTo>
                      <a:pt x="91" y="36"/>
                    </a:lnTo>
                    <a:lnTo>
                      <a:pt x="89" y="38"/>
                    </a:lnTo>
                    <a:lnTo>
                      <a:pt x="89" y="42"/>
                    </a:lnTo>
                    <a:lnTo>
                      <a:pt x="93" y="42"/>
                    </a:lnTo>
                    <a:lnTo>
                      <a:pt x="89" y="47"/>
                    </a:lnTo>
                    <a:lnTo>
                      <a:pt x="83" y="47"/>
                    </a:lnTo>
                    <a:lnTo>
                      <a:pt x="74" y="47"/>
                    </a:lnTo>
                    <a:lnTo>
                      <a:pt x="72" y="45"/>
                    </a:lnTo>
                    <a:lnTo>
                      <a:pt x="68" y="47"/>
                    </a:lnTo>
                    <a:lnTo>
                      <a:pt x="68" y="42"/>
                    </a:lnTo>
                    <a:lnTo>
                      <a:pt x="66" y="40"/>
                    </a:lnTo>
                    <a:lnTo>
                      <a:pt x="66" y="38"/>
                    </a:lnTo>
                    <a:lnTo>
                      <a:pt x="64" y="36"/>
                    </a:lnTo>
                    <a:lnTo>
                      <a:pt x="59" y="38"/>
                    </a:lnTo>
                    <a:lnTo>
                      <a:pt x="55" y="38"/>
                    </a:lnTo>
                    <a:lnTo>
                      <a:pt x="53" y="36"/>
                    </a:lnTo>
                    <a:lnTo>
                      <a:pt x="55" y="40"/>
                    </a:lnTo>
                    <a:lnTo>
                      <a:pt x="53" y="42"/>
                    </a:lnTo>
                    <a:lnTo>
                      <a:pt x="59" y="49"/>
                    </a:lnTo>
                    <a:lnTo>
                      <a:pt x="59" y="51"/>
                    </a:lnTo>
                    <a:lnTo>
                      <a:pt x="59" y="55"/>
                    </a:lnTo>
                    <a:lnTo>
                      <a:pt x="59" y="57"/>
                    </a:lnTo>
                    <a:lnTo>
                      <a:pt x="61" y="59"/>
                    </a:lnTo>
                    <a:lnTo>
                      <a:pt x="61" y="64"/>
                    </a:lnTo>
                    <a:lnTo>
                      <a:pt x="55" y="64"/>
                    </a:lnTo>
                    <a:lnTo>
                      <a:pt x="51" y="64"/>
                    </a:lnTo>
                    <a:lnTo>
                      <a:pt x="49" y="64"/>
                    </a:lnTo>
                    <a:lnTo>
                      <a:pt x="45" y="64"/>
                    </a:lnTo>
                    <a:lnTo>
                      <a:pt x="45" y="64"/>
                    </a:lnTo>
                    <a:lnTo>
                      <a:pt x="40" y="66"/>
                    </a:lnTo>
                    <a:lnTo>
                      <a:pt x="34" y="59"/>
                    </a:lnTo>
                    <a:lnTo>
                      <a:pt x="32" y="57"/>
                    </a:lnTo>
                    <a:lnTo>
                      <a:pt x="26" y="59"/>
                    </a:lnTo>
                    <a:lnTo>
                      <a:pt x="24" y="61"/>
                    </a:lnTo>
                    <a:lnTo>
                      <a:pt x="21" y="61"/>
                    </a:lnTo>
                    <a:lnTo>
                      <a:pt x="19" y="64"/>
                    </a:lnTo>
                    <a:lnTo>
                      <a:pt x="17" y="61"/>
                    </a:lnTo>
                    <a:lnTo>
                      <a:pt x="13" y="61"/>
                    </a:lnTo>
                    <a:lnTo>
                      <a:pt x="9" y="66"/>
                    </a:lnTo>
                    <a:lnTo>
                      <a:pt x="5" y="66"/>
                    </a:lnTo>
                    <a:lnTo>
                      <a:pt x="0" y="68"/>
                    </a:lnTo>
                    <a:lnTo>
                      <a:pt x="2" y="72"/>
                    </a:lnTo>
                    <a:lnTo>
                      <a:pt x="7" y="70"/>
                    </a:lnTo>
                    <a:lnTo>
                      <a:pt x="9" y="72"/>
                    </a:lnTo>
                    <a:lnTo>
                      <a:pt x="11" y="72"/>
                    </a:lnTo>
                    <a:lnTo>
                      <a:pt x="7" y="72"/>
                    </a:lnTo>
                    <a:lnTo>
                      <a:pt x="5" y="72"/>
                    </a:lnTo>
                    <a:lnTo>
                      <a:pt x="7" y="76"/>
                    </a:lnTo>
                    <a:lnTo>
                      <a:pt x="7" y="72"/>
                    </a:lnTo>
                    <a:lnTo>
                      <a:pt x="9" y="74"/>
                    </a:lnTo>
                    <a:lnTo>
                      <a:pt x="9" y="76"/>
                    </a:lnTo>
                    <a:lnTo>
                      <a:pt x="7" y="76"/>
                    </a:lnTo>
                    <a:lnTo>
                      <a:pt x="5" y="78"/>
                    </a:lnTo>
                    <a:lnTo>
                      <a:pt x="5" y="80"/>
                    </a:lnTo>
                    <a:lnTo>
                      <a:pt x="7" y="80"/>
                    </a:lnTo>
                    <a:lnTo>
                      <a:pt x="9" y="85"/>
                    </a:lnTo>
                    <a:lnTo>
                      <a:pt x="9" y="87"/>
                    </a:lnTo>
                    <a:lnTo>
                      <a:pt x="13" y="82"/>
                    </a:lnTo>
                    <a:lnTo>
                      <a:pt x="15" y="85"/>
                    </a:lnTo>
                    <a:lnTo>
                      <a:pt x="17" y="85"/>
                    </a:lnTo>
                    <a:lnTo>
                      <a:pt x="24" y="87"/>
                    </a:lnTo>
                    <a:lnTo>
                      <a:pt x="26" y="89"/>
                    </a:lnTo>
                    <a:lnTo>
                      <a:pt x="28" y="89"/>
                    </a:lnTo>
                    <a:lnTo>
                      <a:pt x="32" y="91"/>
                    </a:lnTo>
                    <a:lnTo>
                      <a:pt x="36" y="89"/>
                    </a:lnTo>
                    <a:lnTo>
                      <a:pt x="38" y="89"/>
                    </a:lnTo>
                    <a:lnTo>
                      <a:pt x="36" y="91"/>
                    </a:lnTo>
                    <a:lnTo>
                      <a:pt x="38" y="93"/>
                    </a:lnTo>
                    <a:lnTo>
                      <a:pt x="40" y="91"/>
                    </a:lnTo>
                    <a:lnTo>
                      <a:pt x="42" y="93"/>
                    </a:lnTo>
                    <a:lnTo>
                      <a:pt x="42" y="97"/>
                    </a:lnTo>
                    <a:lnTo>
                      <a:pt x="45" y="99"/>
                    </a:lnTo>
                    <a:lnTo>
                      <a:pt x="47" y="99"/>
                    </a:lnTo>
                    <a:lnTo>
                      <a:pt x="49" y="97"/>
                    </a:lnTo>
                    <a:lnTo>
                      <a:pt x="53" y="97"/>
                    </a:lnTo>
                    <a:lnTo>
                      <a:pt x="57" y="101"/>
                    </a:lnTo>
                    <a:lnTo>
                      <a:pt x="53" y="99"/>
                    </a:lnTo>
                    <a:lnTo>
                      <a:pt x="49" y="99"/>
                    </a:lnTo>
                    <a:lnTo>
                      <a:pt x="47" y="104"/>
                    </a:lnTo>
                    <a:lnTo>
                      <a:pt x="49" y="104"/>
                    </a:lnTo>
                    <a:lnTo>
                      <a:pt x="51" y="108"/>
                    </a:lnTo>
                    <a:lnTo>
                      <a:pt x="49" y="110"/>
                    </a:lnTo>
                    <a:lnTo>
                      <a:pt x="49" y="114"/>
                    </a:lnTo>
                    <a:lnTo>
                      <a:pt x="53" y="114"/>
                    </a:lnTo>
                    <a:lnTo>
                      <a:pt x="57" y="120"/>
                    </a:lnTo>
                    <a:lnTo>
                      <a:pt x="61" y="120"/>
                    </a:lnTo>
                    <a:lnTo>
                      <a:pt x="68" y="123"/>
                    </a:lnTo>
                    <a:lnTo>
                      <a:pt x="68" y="127"/>
                    </a:lnTo>
                    <a:lnTo>
                      <a:pt x="68" y="129"/>
                    </a:lnTo>
                    <a:lnTo>
                      <a:pt x="68" y="133"/>
                    </a:lnTo>
                    <a:lnTo>
                      <a:pt x="66" y="133"/>
                    </a:lnTo>
                    <a:lnTo>
                      <a:pt x="66" y="137"/>
                    </a:lnTo>
                    <a:lnTo>
                      <a:pt x="68" y="137"/>
                    </a:lnTo>
                    <a:lnTo>
                      <a:pt x="74" y="144"/>
                    </a:lnTo>
                    <a:lnTo>
                      <a:pt x="78" y="154"/>
                    </a:lnTo>
                    <a:lnTo>
                      <a:pt x="74" y="150"/>
                    </a:lnTo>
                    <a:lnTo>
                      <a:pt x="72" y="144"/>
                    </a:lnTo>
                    <a:lnTo>
                      <a:pt x="68" y="141"/>
                    </a:lnTo>
                    <a:lnTo>
                      <a:pt x="68" y="144"/>
                    </a:lnTo>
                    <a:lnTo>
                      <a:pt x="66" y="154"/>
                    </a:lnTo>
                    <a:lnTo>
                      <a:pt x="66" y="160"/>
                    </a:lnTo>
                    <a:lnTo>
                      <a:pt x="68" y="163"/>
                    </a:lnTo>
                    <a:lnTo>
                      <a:pt x="66" y="165"/>
                    </a:lnTo>
                    <a:lnTo>
                      <a:pt x="64" y="179"/>
                    </a:lnTo>
                    <a:lnTo>
                      <a:pt x="61" y="190"/>
                    </a:lnTo>
                    <a:lnTo>
                      <a:pt x="57" y="192"/>
                    </a:lnTo>
                    <a:lnTo>
                      <a:pt x="59" y="194"/>
                    </a:lnTo>
                    <a:lnTo>
                      <a:pt x="59" y="196"/>
                    </a:lnTo>
                    <a:lnTo>
                      <a:pt x="64" y="196"/>
                    </a:lnTo>
                    <a:lnTo>
                      <a:pt x="64" y="201"/>
                    </a:lnTo>
                    <a:lnTo>
                      <a:pt x="64" y="205"/>
                    </a:lnTo>
                    <a:lnTo>
                      <a:pt x="68" y="203"/>
                    </a:lnTo>
                    <a:lnTo>
                      <a:pt x="76" y="207"/>
                    </a:lnTo>
                    <a:lnTo>
                      <a:pt x="80" y="211"/>
                    </a:lnTo>
                    <a:lnTo>
                      <a:pt x="85" y="209"/>
                    </a:lnTo>
                    <a:lnTo>
                      <a:pt x="89" y="213"/>
                    </a:lnTo>
                    <a:lnTo>
                      <a:pt x="95" y="213"/>
                    </a:lnTo>
                    <a:lnTo>
                      <a:pt x="97" y="213"/>
                    </a:lnTo>
                    <a:lnTo>
                      <a:pt x="99" y="211"/>
                    </a:lnTo>
                    <a:lnTo>
                      <a:pt x="110" y="211"/>
                    </a:lnTo>
                    <a:lnTo>
                      <a:pt x="112" y="213"/>
                    </a:lnTo>
                    <a:lnTo>
                      <a:pt x="118" y="211"/>
                    </a:lnTo>
                    <a:lnTo>
                      <a:pt x="125" y="215"/>
                    </a:lnTo>
                    <a:lnTo>
                      <a:pt x="133" y="213"/>
                    </a:lnTo>
                    <a:lnTo>
                      <a:pt x="139" y="217"/>
                    </a:lnTo>
                    <a:lnTo>
                      <a:pt x="142" y="219"/>
                    </a:lnTo>
                    <a:lnTo>
                      <a:pt x="142" y="217"/>
                    </a:lnTo>
                    <a:lnTo>
                      <a:pt x="142" y="211"/>
                    </a:lnTo>
                    <a:lnTo>
                      <a:pt x="142" y="205"/>
                    </a:lnTo>
                    <a:lnTo>
                      <a:pt x="144" y="201"/>
                    </a:lnTo>
                    <a:lnTo>
                      <a:pt x="148" y="196"/>
                    </a:lnTo>
                    <a:lnTo>
                      <a:pt x="154" y="190"/>
                    </a:lnTo>
                    <a:lnTo>
                      <a:pt x="156" y="190"/>
                    </a:lnTo>
                    <a:lnTo>
                      <a:pt x="158" y="192"/>
                    </a:lnTo>
                    <a:lnTo>
                      <a:pt x="163" y="192"/>
                    </a:lnTo>
                    <a:lnTo>
                      <a:pt x="169" y="194"/>
                    </a:lnTo>
                    <a:lnTo>
                      <a:pt x="171" y="194"/>
                    </a:lnTo>
                    <a:lnTo>
                      <a:pt x="175" y="192"/>
                    </a:lnTo>
                    <a:lnTo>
                      <a:pt x="177" y="192"/>
                    </a:lnTo>
                    <a:lnTo>
                      <a:pt x="190" y="198"/>
                    </a:lnTo>
                    <a:lnTo>
                      <a:pt x="192" y="203"/>
                    </a:lnTo>
                    <a:lnTo>
                      <a:pt x="201" y="203"/>
                    </a:lnTo>
                    <a:lnTo>
                      <a:pt x="205" y="201"/>
                    </a:lnTo>
                    <a:lnTo>
                      <a:pt x="205" y="198"/>
                    </a:lnTo>
                    <a:lnTo>
                      <a:pt x="209" y="194"/>
                    </a:lnTo>
                    <a:lnTo>
                      <a:pt x="220" y="184"/>
                    </a:lnTo>
                    <a:lnTo>
                      <a:pt x="222" y="184"/>
                    </a:lnTo>
                    <a:lnTo>
                      <a:pt x="220" y="179"/>
                    </a:lnTo>
                    <a:lnTo>
                      <a:pt x="222" y="173"/>
                    </a:lnTo>
                    <a:lnTo>
                      <a:pt x="217" y="173"/>
                    </a:lnTo>
                    <a:lnTo>
                      <a:pt x="209" y="169"/>
                    </a:lnTo>
                    <a:lnTo>
                      <a:pt x="209" y="158"/>
                    </a:lnTo>
                    <a:lnTo>
                      <a:pt x="205" y="154"/>
                    </a:lnTo>
                    <a:lnTo>
                      <a:pt x="207" y="150"/>
                    </a:lnTo>
                    <a:lnTo>
                      <a:pt x="211" y="150"/>
                    </a:lnTo>
                    <a:lnTo>
                      <a:pt x="213" y="144"/>
                    </a:lnTo>
                    <a:lnTo>
                      <a:pt x="209" y="139"/>
                    </a:lnTo>
                    <a:lnTo>
                      <a:pt x="209" y="135"/>
                    </a:lnTo>
                    <a:lnTo>
                      <a:pt x="211" y="133"/>
                    </a:lnTo>
                    <a:lnTo>
                      <a:pt x="211" y="133"/>
                    </a:lnTo>
                    <a:lnTo>
                      <a:pt x="211" y="133"/>
                    </a:lnTo>
                    <a:close/>
                    <a:moveTo>
                      <a:pt x="253" y="243"/>
                    </a:moveTo>
                    <a:lnTo>
                      <a:pt x="247" y="241"/>
                    </a:lnTo>
                    <a:lnTo>
                      <a:pt x="245" y="238"/>
                    </a:lnTo>
                    <a:lnTo>
                      <a:pt x="247" y="236"/>
                    </a:lnTo>
                    <a:lnTo>
                      <a:pt x="249" y="236"/>
                    </a:lnTo>
                    <a:lnTo>
                      <a:pt x="247" y="234"/>
                    </a:lnTo>
                    <a:lnTo>
                      <a:pt x="245" y="234"/>
                    </a:lnTo>
                    <a:lnTo>
                      <a:pt x="245" y="232"/>
                    </a:lnTo>
                    <a:lnTo>
                      <a:pt x="243" y="230"/>
                    </a:lnTo>
                    <a:lnTo>
                      <a:pt x="243" y="228"/>
                    </a:lnTo>
                    <a:lnTo>
                      <a:pt x="243" y="228"/>
                    </a:lnTo>
                    <a:lnTo>
                      <a:pt x="243" y="226"/>
                    </a:lnTo>
                    <a:lnTo>
                      <a:pt x="241" y="224"/>
                    </a:lnTo>
                    <a:lnTo>
                      <a:pt x="241" y="222"/>
                    </a:lnTo>
                    <a:lnTo>
                      <a:pt x="243" y="222"/>
                    </a:lnTo>
                    <a:lnTo>
                      <a:pt x="243" y="219"/>
                    </a:lnTo>
                    <a:lnTo>
                      <a:pt x="241" y="217"/>
                    </a:lnTo>
                    <a:lnTo>
                      <a:pt x="243" y="213"/>
                    </a:lnTo>
                    <a:lnTo>
                      <a:pt x="249" y="211"/>
                    </a:lnTo>
                    <a:lnTo>
                      <a:pt x="251" y="209"/>
                    </a:lnTo>
                    <a:lnTo>
                      <a:pt x="253" y="211"/>
                    </a:lnTo>
                    <a:lnTo>
                      <a:pt x="255" y="211"/>
                    </a:lnTo>
                    <a:lnTo>
                      <a:pt x="255" y="207"/>
                    </a:lnTo>
                    <a:lnTo>
                      <a:pt x="255" y="205"/>
                    </a:lnTo>
                    <a:lnTo>
                      <a:pt x="255" y="201"/>
                    </a:lnTo>
                    <a:lnTo>
                      <a:pt x="257" y="201"/>
                    </a:lnTo>
                    <a:lnTo>
                      <a:pt x="260" y="207"/>
                    </a:lnTo>
                    <a:lnTo>
                      <a:pt x="257" y="211"/>
                    </a:lnTo>
                    <a:lnTo>
                      <a:pt x="260" y="219"/>
                    </a:lnTo>
                    <a:lnTo>
                      <a:pt x="257" y="230"/>
                    </a:lnTo>
                    <a:lnTo>
                      <a:pt x="257" y="234"/>
                    </a:lnTo>
                    <a:lnTo>
                      <a:pt x="255" y="241"/>
                    </a:lnTo>
                    <a:lnTo>
                      <a:pt x="253" y="243"/>
                    </a:lnTo>
                    <a:close/>
                  </a:path>
                </a:pathLst>
              </a:custGeom>
              <a:gradFill>
                <a:gsLst>
                  <a:gs pos="71000">
                    <a:schemeClr val="accent1">
                      <a:lumMod val="5000"/>
                      <a:lumOff val="95000"/>
                    </a:schemeClr>
                  </a:gs>
                  <a:gs pos="84000">
                    <a:schemeClr val="bg1">
                      <a:lumMod val="85000"/>
                    </a:schemeClr>
                  </a:gs>
                  <a:gs pos="100000">
                    <a:schemeClr val="bg1">
                      <a:lumMod val="50000"/>
                    </a:schemeClr>
                  </a:gs>
                </a:gsLst>
                <a:lin ang="20400000" scaled="0"/>
              </a:gra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000000"/>
                  </a:solidFill>
                  <a:latin typeface="Calibri"/>
                </a:endParaRPr>
              </a:p>
            </p:txBody>
          </p:sp>
        </p:grpSp>
        <p:sp>
          <p:nvSpPr>
            <p:cNvPr id="29" name="Rectangle 28">
              <a:extLst>
                <a:ext uri="{FF2B5EF4-FFF2-40B4-BE49-F238E27FC236}">
                  <a16:creationId xmlns:a16="http://schemas.microsoft.com/office/drawing/2014/main" id="{197A749D-9F94-4380-A149-3F353010B689}"/>
                </a:ext>
              </a:extLst>
            </p:cNvPr>
            <p:cNvSpPr/>
            <p:nvPr/>
          </p:nvSpPr>
          <p:spPr>
            <a:xfrm>
              <a:off x="4870795" y="5240482"/>
              <a:ext cx="962019" cy="59948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0" name="TextBox 78">
            <a:extLst>
              <a:ext uri="{FF2B5EF4-FFF2-40B4-BE49-F238E27FC236}">
                <a16:creationId xmlns:a16="http://schemas.microsoft.com/office/drawing/2014/main" id="{DB514410-AF1A-4C93-A3B7-A56D13711A1C}"/>
              </a:ext>
            </a:extLst>
          </p:cNvPr>
          <p:cNvSpPr txBox="1"/>
          <p:nvPr/>
        </p:nvSpPr>
        <p:spPr>
          <a:xfrm>
            <a:off x="347840" y="1248767"/>
            <a:ext cx="5016691" cy="236530"/>
          </a:xfrm>
          <a:prstGeom prst="rect">
            <a:avLst/>
          </a:prstGeom>
        </p:spPr>
        <p:txBody>
          <a:bodyPr vert="horz" wrap="square" lIns="0" tIns="45720" rIns="91440" bIns="45720" rtlCol="0">
            <a:noAutofit/>
          </a:bodyPr>
          <a:lstStyle/>
          <a:p>
            <a:pPr marL="0" marR="0" lvl="0" indent="0" algn="just" defTabSz="914400" rtl="0" eaLnBrk="1" fontAlgn="auto" latinLnBrk="0" hangingPunct="1">
              <a:lnSpc>
                <a:spcPct val="100000"/>
              </a:lnSpc>
              <a:spcBef>
                <a:spcPts val="300"/>
              </a:spcBef>
              <a:spcAft>
                <a:spcPts val="300"/>
              </a:spcAft>
              <a:buClrTx/>
              <a:buSzPts val="1000"/>
              <a:buFontTx/>
              <a:buNone/>
              <a:tabLst/>
              <a:defRPr/>
            </a:pPr>
            <a:r>
              <a:rPr kumimoji="0" lang="en-US" sz="1000" b="1" i="0" u="none" strike="noStrike" kern="1200" cap="none" spc="0" normalizeH="0" baseline="0" noProof="0" dirty="0">
                <a:ln>
                  <a:noFill/>
                </a:ln>
                <a:solidFill>
                  <a:prstClr val="white">
                    <a:lumMod val="65000"/>
                  </a:prstClr>
                </a:solidFill>
                <a:effectLst/>
                <a:uLnTx/>
                <a:uFillTx/>
                <a:latin typeface="Arial" panose="020B0604020202020204" pitchFamily="34" charset="0"/>
                <a:cs typeface="Arial" panose="020B0604020202020204" pitchFamily="34" charset="0"/>
              </a:rPr>
              <a:t>  Details about main markets where </a:t>
            </a:r>
            <a:r>
              <a:rPr kumimoji="0" lang="pl-PL" sz="1000" b="1" i="0" u="none" strike="noStrike" kern="1200" cap="none" spc="0" normalizeH="0" baseline="0" noProof="0" dirty="0">
                <a:ln>
                  <a:noFill/>
                </a:ln>
                <a:solidFill>
                  <a:prstClr val="white">
                    <a:lumMod val="65000"/>
                  </a:prstClr>
                </a:solidFill>
                <a:effectLst/>
                <a:uLnTx/>
                <a:uFillTx/>
                <a:latin typeface="Arial" panose="020B0604020202020204" pitchFamily="34" charset="0"/>
                <a:cs typeface="Arial" panose="020B0604020202020204" pitchFamily="34" charset="0"/>
              </a:rPr>
              <a:t>[Company] </a:t>
            </a:r>
            <a:r>
              <a:rPr kumimoji="0" lang="en-US" sz="1000" b="1" i="0" u="none" strike="noStrike" kern="1200" cap="none" spc="0" normalizeH="0" baseline="0" noProof="0" dirty="0">
                <a:ln>
                  <a:noFill/>
                </a:ln>
                <a:solidFill>
                  <a:prstClr val="white">
                    <a:lumMod val="65000"/>
                  </a:prstClr>
                </a:solidFill>
                <a:effectLst/>
                <a:uLnTx/>
                <a:uFillTx/>
                <a:latin typeface="Arial" panose="020B0604020202020204" pitchFamily="34" charset="0"/>
                <a:cs typeface="Arial" panose="020B0604020202020204" pitchFamily="34" charset="0"/>
              </a:rPr>
              <a:t>operates</a:t>
            </a:r>
            <a:r>
              <a:rPr lang="en-US" sz="1000" b="1" dirty="0">
                <a:solidFill>
                  <a:prstClr val="white">
                    <a:lumMod val="65000"/>
                  </a:prstClr>
                </a:solidFill>
                <a:latin typeface="Arial" panose="020B0604020202020204" pitchFamily="34" charset="0"/>
                <a:cs typeface="Arial" panose="020B0604020202020204" pitchFamily="34" charset="0"/>
              </a:rPr>
              <a:t> </a:t>
            </a:r>
            <a:endParaRPr kumimoji="0" lang="en-US" sz="1000" b="1" i="0" u="none" strike="noStrike" kern="1200" cap="none" spc="0" normalizeH="0" baseline="0" noProof="0" dirty="0">
              <a:ln>
                <a:noFill/>
              </a:ln>
              <a:solidFill>
                <a:prstClr val="white">
                  <a:lumMod val="65000"/>
                </a:prstClr>
              </a:solidFill>
              <a:effectLst/>
              <a:uLnTx/>
              <a:uFillTx/>
              <a:latin typeface="Arial" panose="020B0604020202020204" pitchFamily="34" charset="0"/>
              <a:cs typeface="Arial" panose="020B0604020202020204" pitchFamily="34" charset="0"/>
            </a:endParaRPr>
          </a:p>
        </p:txBody>
      </p:sp>
      <p:sp>
        <p:nvSpPr>
          <p:cNvPr id="129" name="TextBox 128">
            <a:extLst>
              <a:ext uri="{FF2B5EF4-FFF2-40B4-BE49-F238E27FC236}">
                <a16:creationId xmlns:a16="http://schemas.microsoft.com/office/drawing/2014/main" id="{94B6C3E3-F084-4E03-B67F-CED7AA95B19F}"/>
              </a:ext>
            </a:extLst>
          </p:cNvPr>
          <p:cNvSpPr txBox="1"/>
          <p:nvPr/>
        </p:nvSpPr>
        <p:spPr>
          <a:xfrm>
            <a:off x="7349293" y="3533644"/>
            <a:ext cx="4455168" cy="815191"/>
          </a:xfrm>
          <a:prstGeom prst="roundRect">
            <a:avLst>
              <a:gd name="adj" fmla="val 7384"/>
            </a:avLst>
          </a:prstGeom>
          <a:solidFill>
            <a:srgbClr val="F2F2F2"/>
          </a:solidFill>
        </p:spPr>
        <p:txBody>
          <a:bodyPr wrap="square" rtlCol="0">
            <a:spAutoFit/>
          </a:bodyPr>
          <a:lstStyle/>
          <a:p>
            <a:pPr marL="91440" lvl="1" indent="-91440" algn="just">
              <a:spcBef>
                <a:spcPts val="300"/>
              </a:spcBef>
              <a:buClr>
                <a:schemeClr val="tx1"/>
              </a:buClr>
              <a:buFont typeface="Arial" panose="020B0604020202020204" pitchFamily="34" charset="0"/>
              <a:buChar char="•"/>
            </a:pPr>
            <a:r>
              <a:rPr lang="en-US" sz="1000" dirty="0">
                <a:solidFill>
                  <a:schemeClr val="tx1">
                    <a:lumMod val="85000"/>
                    <a:lumOff val="15000"/>
                  </a:schemeClr>
                </a:solidFill>
                <a:cs typeface="Calibri" panose="020F0502020204030204" pitchFamily="34" charset="0"/>
              </a:rPr>
              <a:t>The Czech Republic </a:t>
            </a:r>
            <a:r>
              <a:rPr lang="pl-PL" sz="1000" dirty="0">
                <a:solidFill>
                  <a:schemeClr val="tx1">
                    <a:lumMod val="85000"/>
                    <a:lumOff val="15000"/>
                  </a:schemeClr>
                </a:solidFill>
                <a:cs typeface="Calibri" panose="020F0502020204030204" pitchFamily="34" charset="0"/>
              </a:rPr>
              <a:t>[…]</a:t>
            </a:r>
            <a:r>
              <a:rPr lang="en-US" sz="1000" dirty="0">
                <a:solidFill>
                  <a:schemeClr val="tx1">
                    <a:lumMod val="85000"/>
                    <a:lumOff val="15000"/>
                  </a:schemeClr>
                </a:solidFill>
                <a:cs typeface="Calibri" panose="020F0502020204030204" pitchFamily="34" charset="0"/>
              </a:rPr>
              <a:t> market size equaled ca. EUR </a:t>
            </a:r>
            <a:r>
              <a:rPr lang="pl-PL" sz="1000" dirty="0" err="1">
                <a:solidFill>
                  <a:schemeClr val="tx1">
                    <a:lumMod val="85000"/>
                    <a:lumOff val="15000"/>
                  </a:schemeClr>
                </a:solidFill>
                <a:cs typeface="Calibri" panose="020F0502020204030204" pitchFamily="34" charset="0"/>
              </a:rPr>
              <a:t>xM</a:t>
            </a:r>
            <a:r>
              <a:rPr lang="en-US" sz="1000" dirty="0">
                <a:solidFill>
                  <a:schemeClr val="tx1">
                    <a:lumMod val="85000"/>
                    <a:lumOff val="15000"/>
                  </a:schemeClr>
                </a:solidFill>
                <a:cs typeface="Calibri" panose="020F0502020204030204" pitchFamily="34" charset="0"/>
              </a:rPr>
              <a:t> in 20</a:t>
            </a:r>
            <a:r>
              <a:rPr lang="pl-PL" sz="1000" dirty="0">
                <a:solidFill>
                  <a:schemeClr val="tx1">
                    <a:lumMod val="85000"/>
                    <a:lumOff val="15000"/>
                  </a:schemeClr>
                </a:solidFill>
                <a:cs typeface="Calibri" panose="020F0502020204030204" pitchFamily="34" charset="0"/>
              </a:rPr>
              <a:t>XX</a:t>
            </a:r>
            <a:r>
              <a:rPr lang="en-US" sz="1000" dirty="0">
                <a:solidFill>
                  <a:schemeClr val="tx1">
                    <a:lumMod val="85000"/>
                    <a:lumOff val="15000"/>
                  </a:schemeClr>
                </a:solidFill>
                <a:cs typeface="Calibri" panose="020F0502020204030204" pitchFamily="34" charset="0"/>
              </a:rPr>
              <a:t> and is expected </a:t>
            </a:r>
            <a:r>
              <a:rPr lang="en-US" sz="1000" b="1" dirty="0">
                <a:solidFill>
                  <a:schemeClr val="tx1">
                    <a:lumMod val="85000"/>
                    <a:lumOff val="15000"/>
                  </a:schemeClr>
                </a:solidFill>
                <a:cs typeface="Calibri" panose="020F0502020204030204" pitchFamily="34" charset="0"/>
              </a:rPr>
              <a:t>to grow rapidly due to </a:t>
            </a:r>
            <a:r>
              <a:rPr lang="pl-PL" sz="1000" b="1" dirty="0">
                <a:solidFill>
                  <a:schemeClr val="tx1">
                    <a:lumMod val="85000"/>
                    <a:lumOff val="15000"/>
                  </a:schemeClr>
                </a:solidFill>
                <a:cs typeface="Calibri" panose="020F0502020204030204" pitchFamily="34" charset="0"/>
              </a:rPr>
              <a:t>[…]. M</a:t>
            </a:r>
            <a:r>
              <a:rPr lang="en-US" sz="1000" dirty="0" err="1">
                <a:solidFill>
                  <a:schemeClr val="tx1">
                    <a:lumMod val="85000"/>
                    <a:lumOff val="15000"/>
                  </a:schemeClr>
                </a:solidFill>
                <a:cs typeface="Calibri" panose="020F0502020204030204" pitchFamily="34" charset="0"/>
              </a:rPr>
              <a:t>arket</a:t>
            </a:r>
            <a:r>
              <a:rPr lang="en-US" sz="1000" dirty="0">
                <a:solidFill>
                  <a:schemeClr val="tx1">
                    <a:lumMod val="85000"/>
                    <a:lumOff val="15000"/>
                  </a:schemeClr>
                </a:solidFill>
                <a:cs typeface="Calibri" panose="020F0502020204030204" pitchFamily="34" charset="0"/>
              </a:rPr>
              <a:t> grew by </a:t>
            </a:r>
            <a:r>
              <a:rPr lang="pl-PL" sz="1000" dirty="0">
                <a:solidFill>
                  <a:schemeClr val="tx1">
                    <a:lumMod val="85000"/>
                    <a:lumOff val="15000"/>
                  </a:schemeClr>
                </a:solidFill>
                <a:cs typeface="Calibri" panose="020F0502020204030204" pitchFamily="34" charset="0"/>
              </a:rPr>
              <a:t>xx</a:t>
            </a:r>
            <a:r>
              <a:rPr lang="en-US" sz="1000" dirty="0">
                <a:solidFill>
                  <a:schemeClr val="tx1">
                    <a:lumMod val="85000"/>
                    <a:lumOff val="15000"/>
                  </a:schemeClr>
                </a:solidFill>
                <a:cs typeface="Calibri" panose="020F0502020204030204" pitchFamily="34" charset="0"/>
              </a:rPr>
              <a:t>% from 20</a:t>
            </a:r>
            <a:r>
              <a:rPr lang="pl-PL" sz="1000" dirty="0">
                <a:solidFill>
                  <a:schemeClr val="tx1">
                    <a:lumMod val="85000"/>
                    <a:lumOff val="15000"/>
                  </a:schemeClr>
                </a:solidFill>
                <a:cs typeface="Calibri" panose="020F0502020204030204" pitchFamily="34" charset="0"/>
              </a:rPr>
              <a:t>XX</a:t>
            </a:r>
            <a:r>
              <a:rPr lang="en-US" sz="1000" dirty="0">
                <a:solidFill>
                  <a:schemeClr val="tx1">
                    <a:lumMod val="85000"/>
                    <a:lumOff val="15000"/>
                  </a:schemeClr>
                </a:solidFill>
                <a:cs typeface="Calibri" panose="020F0502020204030204" pitchFamily="34" charset="0"/>
              </a:rPr>
              <a:t> to 20</a:t>
            </a:r>
            <a:r>
              <a:rPr lang="pl-PL" sz="1000" dirty="0">
                <a:solidFill>
                  <a:schemeClr val="tx1">
                    <a:lumMod val="85000"/>
                    <a:lumOff val="15000"/>
                  </a:schemeClr>
                </a:solidFill>
                <a:cs typeface="Calibri" panose="020F0502020204030204" pitchFamily="34" charset="0"/>
              </a:rPr>
              <a:t>XX</a:t>
            </a:r>
            <a:r>
              <a:rPr lang="en-US" sz="1000" dirty="0">
                <a:solidFill>
                  <a:schemeClr val="tx1">
                    <a:lumMod val="85000"/>
                    <a:lumOff val="15000"/>
                  </a:schemeClr>
                </a:solidFill>
                <a:cs typeface="Calibri" panose="020F0502020204030204" pitchFamily="34" charset="0"/>
              </a:rPr>
              <a:t>. </a:t>
            </a:r>
          </a:p>
          <a:p>
            <a:pPr marL="91440" lvl="1" indent="-91440" algn="just">
              <a:spcBef>
                <a:spcPts val="300"/>
              </a:spcBef>
              <a:buClr>
                <a:schemeClr val="tx1"/>
              </a:buClr>
              <a:buFont typeface="Arial" panose="020B0604020202020204" pitchFamily="34" charset="0"/>
              <a:buChar char="•"/>
            </a:pPr>
            <a:r>
              <a:rPr lang="en-US" sz="1000" dirty="0">
                <a:solidFill>
                  <a:schemeClr val="tx1">
                    <a:lumMod val="85000"/>
                    <a:lumOff val="15000"/>
                  </a:schemeClr>
                </a:solidFill>
                <a:cs typeface="Calibri" panose="020F0502020204030204" pitchFamily="34" charset="0"/>
              </a:rPr>
              <a:t>Over </a:t>
            </a:r>
            <a:r>
              <a:rPr lang="pl-PL" sz="1000" dirty="0">
                <a:solidFill>
                  <a:schemeClr val="tx1">
                    <a:lumMod val="85000"/>
                    <a:lumOff val="15000"/>
                  </a:schemeClr>
                </a:solidFill>
                <a:cs typeface="Calibri" panose="020F0502020204030204" pitchFamily="34" charset="0"/>
              </a:rPr>
              <a:t>xx products </a:t>
            </a:r>
            <a:r>
              <a:rPr lang="en-US" sz="1000" dirty="0">
                <a:solidFill>
                  <a:schemeClr val="tx1">
                    <a:lumMod val="85000"/>
                    <a:lumOff val="15000"/>
                  </a:schemeClr>
                </a:solidFill>
                <a:cs typeface="Calibri" panose="020F0502020204030204" pitchFamily="34" charset="0"/>
              </a:rPr>
              <a:t>are currently available in Czech language</a:t>
            </a:r>
          </a:p>
          <a:p>
            <a:pPr marL="91440" lvl="1" indent="-91440" algn="just">
              <a:spcBef>
                <a:spcPts val="300"/>
              </a:spcBef>
              <a:buClr>
                <a:schemeClr val="tx1"/>
              </a:buClr>
              <a:buFont typeface="Arial" panose="020B0604020202020204" pitchFamily="34" charset="0"/>
              <a:buChar char="•"/>
            </a:pPr>
            <a:r>
              <a:rPr lang="en-US" sz="1000" b="1" dirty="0">
                <a:solidFill>
                  <a:schemeClr val="tx1">
                    <a:lumMod val="85000"/>
                    <a:lumOff val="15000"/>
                  </a:schemeClr>
                </a:solidFill>
                <a:cs typeface="Calibri" panose="020F0502020204030204" pitchFamily="34" charset="0"/>
              </a:rPr>
              <a:t>Top three </a:t>
            </a:r>
            <a:r>
              <a:rPr lang="pl-PL" sz="1000" b="1" dirty="0" err="1">
                <a:solidFill>
                  <a:schemeClr val="tx1">
                    <a:lumMod val="85000"/>
                    <a:lumOff val="15000"/>
                  </a:schemeClr>
                </a:solidFill>
                <a:cs typeface="Calibri" panose="020F0502020204030204" pitchFamily="34" charset="0"/>
              </a:rPr>
              <a:t>companies</a:t>
            </a:r>
            <a:r>
              <a:rPr lang="en-US" sz="1000" b="1" dirty="0">
                <a:solidFill>
                  <a:schemeClr val="tx1">
                    <a:lumMod val="85000"/>
                    <a:lumOff val="15000"/>
                  </a:schemeClr>
                </a:solidFill>
                <a:cs typeface="Calibri" panose="020F0502020204030204" pitchFamily="34" charset="0"/>
              </a:rPr>
              <a:t> account for ca. </a:t>
            </a:r>
            <a:r>
              <a:rPr lang="pl-PL" sz="1000" b="1" dirty="0">
                <a:solidFill>
                  <a:schemeClr val="tx1">
                    <a:lumMod val="85000"/>
                    <a:lumOff val="15000"/>
                  </a:schemeClr>
                </a:solidFill>
                <a:cs typeface="Calibri" panose="020F0502020204030204" pitchFamily="34" charset="0"/>
              </a:rPr>
              <a:t>xx</a:t>
            </a:r>
            <a:r>
              <a:rPr lang="en-US" sz="1000" b="1" dirty="0">
                <a:solidFill>
                  <a:schemeClr val="tx1">
                    <a:lumMod val="85000"/>
                    <a:lumOff val="15000"/>
                  </a:schemeClr>
                </a:solidFill>
                <a:cs typeface="Calibri" panose="020F0502020204030204" pitchFamily="34" charset="0"/>
              </a:rPr>
              <a:t>% of the market and</a:t>
            </a:r>
            <a:endParaRPr lang="en-US" sz="1000" dirty="0">
              <a:solidFill>
                <a:schemeClr val="tx1">
                  <a:lumMod val="85000"/>
                  <a:lumOff val="15000"/>
                </a:schemeClr>
              </a:solidFill>
              <a:cs typeface="Calibri" panose="020F0502020204030204" pitchFamily="34" charset="0"/>
            </a:endParaRPr>
          </a:p>
        </p:txBody>
      </p:sp>
      <p:sp>
        <p:nvSpPr>
          <p:cNvPr id="133" name="TextBox 132">
            <a:extLst>
              <a:ext uri="{FF2B5EF4-FFF2-40B4-BE49-F238E27FC236}">
                <a16:creationId xmlns:a16="http://schemas.microsoft.com/office/drawing/2014/main" id="{67EBF569-520C-40BE-A64C-6283A2C452A1}"/>
              </a:ext>
            </a:extLst>
          </p:cNvPr>
          <p:cNvSpPr txBox="1"/>
          <p:nvPr/>
        </p:nvSpPr>
        <p:spPr>
          <a:xfrm>
            <a:off x="7349293" y="1770861"/>
            <a:ext cx="4455169" cy="1294715"/>
          </a:xfrm>
          <a:prstGeom prst="roundRect">
            <a:avLst>
              <a:gd name="adj" fmla="val 6634"/>
            </a:avLst>
          </a:prstGeom>
          <a:solidFill>
            <a:srgbClr val="F2F2F2"/>
          </a:solidFill>
        </p:spPr>
        <p:txBody>
          <a:bodyPr wrap="square" rtlCol="0">
            <a:spAutoFit/>
          </a:bodyPr>
          <a:lstStyle/>
          <a:p>
            <a:pPr marL="91440" lvl="1" indent="-91440" algn="just">
              <a:spcBef>
                <a:spcPts val="300"/>
              </a:spcBef>
              <a:buClr>
                <a:schemeClr val="tx1"/>
              </a:buClr>
              <a:buFont typeface="Arial" panose="020B0604020202020204" pitchFamily="34" charset="0"/>
              <a:buChar char="•"/>
            </a:pPr>
            <a:r>
              <a:rPr lang="en-US" sz="1000" dirty="0">
                <a:solidFill>
                  <a:schemeClr val="tx1">
                    <a:lumMod val="85000"/>
                    <a:lumOff val="15000"/>
                  </a:schemeClr>
                </a:solidFill>
                <a:cs typeface="Calibri" panose="020F0502020204030204" pitchFamily="34" charset="0"/>
              </a:rPr>
              <a:t>The Polish </a:t>
            </a:r>
            <a:r>
              <a:rPr lang="pl-PL" sz="1000" dirty="0">
                <a:solidFill>
                  <a:schemeClr val="tx1">
                    <a:lumMod val="85000"/>
                    <a:lumOff val="15000"/>
                  </a:schemeClr>
                </a:solidFill>
                <a:cs typeface="Calibri" panose="020F0502020204030204" pitchFamily="34" charset="0"/>
              </a:rPr>
              <a:t>[…]</a:t>
            </a:r>
            <a:r>
              <a:rPr lang="en-US" sz="1000" dirty="0">
                <a:solidFill>
                  <a:schemeClr val="tx1">
                    <a:lumMod val="85000"/>
                    <a:lumOff val="15000"/>
                  </a:schemeClr>
                </a:solidFill>
                <a:cs typeface="Calibri" panose="020F0502020204030204" pitchFamily="34" charset="0"/>
              </a:rPr>
              <a:t> market value was valued at EUR </a:t>
            </a:r>
            <a:r>
              <a:rPr lang="pl-PL" sz="1000" dirty="0" err="1">
                <a:solidFill>
                  <a:schemeClr val="tx1">
                    <a:lumMod val="85000"/>
                    <a:lumOff val="15000"/>
                  </a:schemeClr>
                </a:solidFill>
                <a:cs typeface="Calibri" panose="020F0502020204030204" pitchFamily="34" charset="0"/>
              </a:rPr>
              <a:t>xxM</a:t>
            </a:r>
            <a:r>
              <a:rPr lang="en-US" sz="1000" dirty="0">
                <a:solidFill>
                  <a:schemeClr val="tx1">
                    <a:lumMod val="85000"/>
                    <a:lumOff val="15000"/>
                  </a:schemeClr>
                </a:solidFill>
                <a:cs typeface="Calibri" panose="020F0502020204030204" pitchFamily="34" charset="0"/>
              </a:rPr>
              <a:t> in 20</a:t>
            </a:r>
            <a:r>
              <a:rPr lang="pl-PL" sz="1000" dirty="0">
                <a:solidFill>
                  <a:schemeClr val="tx1">
                    <a:lumMod val="85000"/>
                    <a:lumOff val="15000"/>
                  </a:schemeClr>
                </a:solidFill>
                <a:cs typeface="Calibri" panose="020F0502020204030204" pitchFamily="34" charset="0"/>
              </a:rPr>
              <a:t>XX</a:t>
            </a:r>
            <a:r>
              <a:rPr lang="en-US" sz="1000" b="1" dirty="0">
                <a:solidFill>
                  <a:schemeClr val="tx1">
                    <a:lumMod val="85000"/>
                    <a:lumOff val="15000"/>
                  </a:schemeClr>
                </a:solidFill>
                <a:cs typeface="Calibri" panose="020F0502020204030204" pitchFamily="34" charset="0"/>
              </a:rPr>
              <a:t>. Its </a:t>
            </a:r>
            <a:r>
              <a:rPr lang="pl-PL" sz="1000" b="1" dirty="0">
                <a:solidFill>
                  <a:schemeClr val="tx1">
                    <a:lumMod val="85000"/>
                    <a:lumOff val="15000"/>
                  </a:schemeClr>
                </a:solidFill>
                <a:cs typeface="Calibri" panose="020F0502020204030204" pitchFamily="34" charset="0"/>
              </a:rPr>
              <a:t>xx</a:t>
            </a:r>
            <a:r>
              <a:rPr lang="en-US" sz="1000" b="1" dirty="0">
                <a:solidFill>
                  <a:schemeClr val="tx1">
                    <a:lumMod val="85000"/>
                    <a:lumOff val="15000"/>
                  </a:schemeClr>
                </a:solidFill>
                <a:cs typeface="Calibri" panose="020F0502020204030204" pitchFamily="34" charset="0"/>
              </a:rPr>
              <a:t> segment has been fast growing, with YoY growth of </a:t>
            </a:r>
            <a:r>
              <a:rPr lang="pl-PL" sz="1000" b="1" dirty="0">
                <a:solidFill>
                  <a:schemeClr val="tx1">
                    <a:lumMod val="85000"/>
                    <a:lumOff val="15000"/>
                  </a:schemeClr>
                </a:solidFill>
                <a:cs typeface="Calibri" panose="020F0502020204030204" pitchFamily="34" charset="0"/>
              </a:rPr>
              <a:t>xx</a:t>
            </a:r>
            <a:r>
              <a:rPr lang="en-US" sz="1000" b="1" dirty="0">
                <a:solidFill>
                  <a:schemeClr val="tx1">
                    <a:lumMod val="85000"/>
                    <a:lumOff val="15000"/>
                  </a:schemeClr>
                </a:solidFill>
                <a:cs typeface="Calibri" panose="020F0502020204030204" pitchFamily="34" charset="0"/>
              </a:rPr>
              <a:t>% in 20</a:t>
            </a:r>
            <a:r>
              <a:rPr lang="pl-PL" sz="1000" b="1" dirty="0">
                <a:solidFill>
                  <a:schemeClr val="tx1">
                    <a:lumMod val="85000"/>
                    <a:lumOff val="15000"/>
                  </a:schemeClr>
                </a:solidFill>
                <a:cs typeface="Calibri" panose="020F0502020204030204" pitchFamily="34" charset="0"/>
              </a:rPr>
              <a:t>XX</a:t>
            </a:r>
            <a:r>
              <a:rPr lang="en-US" sz="1000" b="1" dirty="0">
                <a:solidFill>
                  <a:schemeClr val="tx1">
                    <a:lumMod val="85000"/>
                    <a:lumOff val="15000"/>
                  </a:schemeClr>
                </a:solidFill>
                <a:cs typeface="Calibri" panose="020F0502020204030204" pitchFamily="34" charset="0"/>
              </a:rPr>
              <a:t>/20</a:t>
            </a:r>
            <a:r>
              <a:rPr lang="pl-PL" sz="1000" b="1" dirty="0">
                <a:solidFill>
                  <a:schemeClr val="tx1">
                    <a:lumMod val="85000"/>
                    <a:lumOff val="15000"/>
                  </a:schemeClr>
                </a:solidFill>
                <a:cs typeface="Calibri" panose="020F0502020204030204" pitchFamily="34" charset="0"/>
              </a:rPr>
              <a:t>XX</a:t>
            </a:r>
            <a:r>
              <a:rPr lang="en-US" sz="1000" b="1" dirty="0">
                <a:solidFill>
                  <a:schemeClr val="tx1">
                    <a:lumMod val="85000"/>
                    <a:lumOff val="15000"/>
                  </a:schemeClr>
                </a:solidFill>
                <a:cs typeface="Calibri" panose="020F0502020204030204" pitchFamily="34" charset="0"/>
              </a:rPr>
              <a:t>, and is expected to grow further due to</a:t>
            </a:r>
            <a:r>
              <a:rPr lang="pl-PL" sz="1000" b="1" dirty="0">
                <a:solidFill>
                  <a:schemeClr val="tx1">
                    <a:lumMod val="85000"/>
                    <a:lumOff val="15000"/>
                  </a:schemeClr>
                </a:solidFill>
                <a:cs typeface="Calibri" panose="020F0502020204030204" pitchFamily="34" charset="0"/>
              </a:rPr>
              <a:t> […]</a:t>
            </a:r>
            <a:endParaRPr lang="en-US" sz="1000" b="1" dirty="0">
              <a:solidFill>
                <a:schemeClr val="tx1">
                  <a:lumMod val="85000"/>
                  <a:lumOff val="15000"/>
                </a:schemeClr>
              </a:solidFill>
              <a:cs typeface="Calibri" panose="020F0502020204030204" pitchFamily="34" charset="0"/>
            </a:endParaRPr>
          </a:p>
          <a:p>
            <a:pPr marL="91440" lvl="1" indent="-91440" algn="just">
              <a:spcBef>
                <a:spcPts val="300"/>
              </a:spcBef>
              <a:buClr>
                <a:schemeClr val="tx1"/>
              </a:buClr>
              <a:buFont typeface="Arial" panose="020B0604020202020204" pitchFamily="34" charset="0"/>
              <a:buChar char="•"/>
            </a:pPr>
            <a:r>
              <a:rPr lang="en-US" sz="1000" dirty="0">
                <a:solidFill>
                  <a:schemeClr val="tx1">
                    <a:lumMod val="85000"/>
                    <a:lumOff val="15000"/>
                  </a:schemeClr>
                </a:solidFill>
                <a:cs typeface="Calibri" panose="020F0502020204030204" pitchFamily="34" charset="0"/>
              </a:rPr>
              <a:t>Over </a:t>
            </a:r>
            <a:r>
              <a:rPr lang="pl-PL" sz="1000" dirty="0">
                <a:solidFill>
                  <a:schemeClr val="tx1">
                    <a:lumMod val="85000"/>
                    <a:lumOff val="15000"/>
                  </a:schemeClr>
                </a:solidFill>
                <a:cs typeface="Calibri" panose="020F0502020204030204" pitchFamily="34" charset="0"/>
              </a:rPr>
              <a:t>xx products </a:t>
            </a:r>
            <a:r>
              <a:rPr lang="en-US" sz="1000" dirty="0">
                <a:solidFill>
                  <a:schemeClr val="tx1">
                    <a:lumMod val="85000"/>
                    <a:lumOff val="15000"/>
                  </a:schemeClr>
                </a:solidFill>
                <a:cs typeface="Calibri" panose="020F0502020204030204" pitchFamily="34" charset="0"/>
              </a:rPr>
              <a:t>are currently available in Pol</a:t>
            </a:r>
            <a:r>
              <a:rPr lang="pl-PL" sz="1000" dirty="0">
                <a:solidFill>
                  <a:schemeClr val="tx1">
                    <a:lumMod val="85000"/>
                    <a:lumOff val="15000"/>
                  </a:schemeClr>
                </a:solidFill>
                <a:cs typeface="Calibri" panose="020F0502020204030204" pitchFamily="34" charset="0"/>
              </a:rPr>
              <a:t>and</a:t>
            </a:r>
            <a:r>
              <a:rPr lang="en-US" sz="1000" dirty="0">
                <a:solidFill>
                  <a:schemeClr val="tx1">
                    <a:lumMod val="85000"/>
                    <a:lumOff val="15000"/>
                  </a:schemeClr>
                </a:solidFill>
                <a:cs typeface="Calibri" panose="020F0502020204030204" pitchFamily="34" charset="0"/>
              </a:rPr>
              <a:t> and over </a:t>
            </a:r>
            <a:r>
              <a:rPr lang="pl-PL" sz="1000" dirty="0" err="1">
                <a:solidFill>
                  <a:schemeClr val="tx1">
                    <a:lumMod val="85000"/>
                    <a:lumOff val="15000"/>
                  </a:schemeClr>
                </a:solidFill>
                <a:cs typeface="Calibri" panose="020F0502020204030204" pitchFamily="34" charset="0"/>
              </a:rPr>
              <a:t>xM</a:t>
            </a:r>
            <a:r>
              <a:rPr lang="en-US" sz="1000" dirty="0">
                <a:solidFill>
                  <a:schemeClr val="tx1">
                    <a:lumMod val="85000"/>
                    <a:lumOff val="15000"/>
                  </a:schemeClr>
                </a:solidFill>
                <a:cs typeface="Calibri" panose="020F0502020204030204" pitchFamily="34" charset="0"/>
              </a:rPr>
              <a:t> people are active </a:t>
            </a:r>
            <a:r>
              <a:rPr lang="pl-PL" sz="1000" dirty="0" err="1">
                <a:solidFill>
                  <a:schemeClr val="tx1">
                    <a:lumMod val="85000"/>
                    <a:lumOff val="15000"/>
                  </a:schemeClr>
                </a:solidFill>
                <a:cs typeface="Calibri" panose="020F0502020204030204" pitchFamily="34" charset="0"/>
              </a:rPr>
              <a:t>users</a:t>
            </a:r>
            <a:endParaRPr lang="en-US" sz="1000" dirty="0">
              <a:solidFill>
                <a:schemeClr val="tx1">
                  <a:lumMod val="85000"/>
                  <a:lumOff val="15000"/>
                </a:schemeClr>
              </a:solidFill>
              <a:cs typeface="Calibri" panose="020F0502020204030204" pitchFamily="34" charset="0"/>
            </a:endParaRPr>
          </a:p>
          <a:p>
            <a:pPr marL="91440" lvl="1" indent="-91440" algn="just">
              <a:spcBef>
                <a:spcPts val="300"/>
              </a:spcBef>
              <a:buClr>
                <a:schemeClr val="tx1"/>
              </a:buClr>
              <a:buFont typeface="Arial" panose="020B0604020202020204" pitchFamily="34" charset="0"/>
              <a:buChar char="•"/>
            </a:pPr>
            <a:r>
              <a:rPr lang="pl-PL" sz="1000" dirty="0">
                <a:solidFill>
                  <a:schemeClr val="tx1">
                    <a:lumMod val="85000"/>
                    <a:lumOff val="15000"/>
                  </a:schemeClr>
                </a:solidFill>
                <a:cs typeface="Calibri" panose="020F0502020204030204" pitchFamily="34" charset="0"/>
              </a:rPr>
              <a:t>[Company] </a:t>
            </a:r>
            <a:r>
              <a:rPr lang="en-US" sz="1000" dirty="0">
                <a:solidFill>
                  <a:schemeClr val="tx1">
                    <a:lumMod val="85000"/>
                    <a:lumOff val="15000"/>
                  </a:schemeClr>
                </a:solidFill>
                <a:cs typeface="Calibri" panose="020F0502020204030204" pitchFamily="34" charset="0"/>
              </a:rPr>
              <a:t>has established relationships with </a:t>
            </a:r>
            <a:r>
              <a:rPr lang="pl-PL" sz="1000" b="1" dirty="0">
                <a:solidFill>
                  <a:schemeClr val="tx1">
                    <a:lumMod val="85000"/>
                    <a:lumOff val="15000"/>
                  </a:schemeClr>
                </a:solidFill>
                <a:cs typeface="Calibri" panose="020F0502020204030204" pitchFamily="34" charset="0"/>
              </a:rPr>
              <a:t>xx</a:t>
            </a:r>
            <a:r>
              <a:rPr lang="en-US" sz="1000" b="1" dirty="0">
                <a:solidFill>
                  <a:schemeClr val="tx1">
                    <a:lumMod val="85000"/>
                    <a:lumOff val="15000"/>
                  </a:schemeClr>
                </a:solidFill>
                <a:cs typeface="Calibri" panose="020F0502020204030204" pitchFamily="34" charset="0"/>
              </a:rPr>
              <a:t> </a:t>
            </a:r>
            <a:r>
              <a:rPr lang="pl-PL" sz="1000" b="1" dirty="0" err="1">
                <a:solidFill>
                  <a:schemeClr val="tx1">
                    <a:lumMod val="85000"/>
                    <a:lumOff val="15000"/>
                  </a:schemeClr>
                </a:solidFill>
                <a:cs typeface="Calibri" panose="020F0502020204030204" pitchFamily="34" charset="0"/>
              </a:rPr>
              <a:t>companies</a:t>
            </a:r>
            <a:r>
              <a:rPr lang="en-US" sz="1000" b="1" dirty="0">
                <a:solidFill>
                  <a:schemeClr val="tx1">
                    <a:lumMod val="85000"/>
                    <a:lumOff val="15000"/>
                  </a:schemeClr>
                </a:solidFill>
                <a:cs typeface="Calibri" panose="020F0502020204030204" pitchFamily="34" charset="0"/>
              </a:rPr>
              <a:t> </a:t>
            </a:r>
            <a:r>
              <a:rPr lang="en-US" sz="1000" dirty="0">
                <a:solidFill>
                  <a:schemeClr val="tx1">
                    <a:lumMod val="85000"/>
                    <a:lumOff val="15000"/>
                  </a:schemeClr>
                </a:solidFill>
                <a:cs typeface="Calibri" panose="020F0502020204030204" pitchFamily="34" charset="0"/>
              </a:rPr>
              <a:t>who represent </a:t>
            </a:r>
            <a:r>
              <a:rPr lang="pl-PL" sz="1000" dirty="0">
                <a:solidFill>
                  <a:schemeClr val="tx1">
                    <a:lumMod val="85000"/>
                    <a:lumOff val="15000"/>
                  </a:schemeClr>
                </a:solidFill>
                <a:cs typeface="Calibri" panose="020F0502020204030204" pitchFamily="34" charset="0"/>
              </a:rPr>
              <a:t>xx</a:t>
            </a:r>
            <a:r>
              <a:rPr lang="en-US" sz="1000" dirty="0">
                <a:solidFill>
                  <a:schemeClr val="tx1">
                    <a:lumMod val="85000"/>
                    <a:lumOff val="15000"/>
                  </a:schemeClr>
                </a:solidFill>
                <a:cs typeface="Calibri" panose="020F0502020204030204" pitchFamily="34" charset="0"/>
              </a:rPr>
              <a:t>% of the local market. </a:t>
            </a:r>
          </a:p>
        </p:txBody>
      </p:sp>
      <p:sp>
        <p:nvSpPr>
          <p:cNvPr id="140" name="Rectangle: Rounded Corners 14">
            <a:extLst>
              <a:ext uri="{FF2B5EF4-FFF2-40B4-BE49-F238E27FC236}">
                <a16:creationId xmlns:a16="http://schemas.microsoft.com/office/drawing/2014/main" id="{E991D74D-D0C5-4DE5-9EA0-28F2AE8265DA}"/>
              </a:ext>
            </a:extLst>
          </p:cNvPr>
          <p:cNvSpPr/>
          <p:nvPr/>
        </p:nvSpPr>
        <p:spPr>
          <a:xfrm>
            <a:off x="3769396" y="5251772"/>
            <a:ext cx="7779535" cy="899615"/>
          </a:xfrm>
          <a:prstGeom prst="roundRect">
            <a:avLst>
              <a:gd name="adj" fmla="val 14341"/>
            </a:avLst>
          </a:prstGeom>
          <a:solidFill>
            <a:srgbClr val="F2F2F2"/>
          </a:solidFill>
          <a:ln w="3175" cmpd="sng">
            <a:noFill/>
          </a:ln>
        </p:spPr>
        <p:txBody>
          <a:bodyPr vert="horz" lIns="78185" tIns="39092" rIns="78185" bIns="39092" rtlCol="0" anchor="ctr">
            <a:noAutofit/>
          </a:bodyPr>
          <a:lstStyle/>
          <a:p>
            <a:pPr marL="91440" lvl="1" indent="-91440" algn="just">
              <a:spcBef>
                <a:spcPts val="300"/>
              </a:spcBef>
              <a:buClr>
                <a:schemeClr val="tx1"/>
              </a:buClr>
              <a:buFont typeface="Arial" panose="020B0604020202020204" pitchFamily="34" charset="0"/>
              <a:buChar char="•"/>
            </a:pPr>
            <a:r>
              <a:rPr lang="en-US" sz="1000" dirty="0">
                <a:solidFill>
                  <a:schemeClr val="tx1">
                    <a:lumMod val="85000"/>
                    <a:lumOff val="15000"/>
                  </a:schemeClr>
                </a:solidFill>
                <a:cs typeface="Calibri" panose="020F0502020204030204" pitchFamily="34" charset="0"/>
              </a:rPr>
              <a:t>The German </a:t>
            </a:r>
            <a:r>
              <a:rPr lang="pl-PL" sz="1000" dirty="0">
                <a:solidFill>
                  <a:schemeClr val="tx1">
                    <a:lumMod val="85000"/>
                    <a:lumOff val="15000"/>
                  </a:schemeClr>
                </a:solidFill>
                <a:cs typeface="Calibri" panose="020F0502020204030204" pitchFamily="34" charset="0"/>
              </a:rPr>
              <a:t>[…] </a:t>
            </a:r>
            <a:r>
              <a:rPr lang="en-US" sz="1000" dirty="0">
                <a:solidFill>
                  <a:schemeClr val="tx1">
                    <a:lumMod val="85000"/>
                    <a:lumOff val="15000"/>
                  </a:schemeClr>
                </a:solidFill>
                <a:cs typeface="Calibri" panose="020F0502020204030204" pitchFamily="34" charset="0"/>
              </a:rPr>
              <a:t>market is the largest in continental Europe. </a:t>
            </a:r>
            <a:r>
              <a:rPr lang="en-US" sz="1000" b="1" dirty="0">
                <a:solidFill>
                  <a:schemeClr val="tx1">
                    <a:lumMod val="85000"/>
                    <a:lumOff val="15000"/>
                  </a:schemeClr>
                </a:solidFill>
                <a:cs typeface="Calibri" panose="020F0502020204030204" pitchFamily="34" charset="0"/>
              </a:rPr>
              <a:t>The total market size was EUR </a:t>
            </a:r>
            <a:r>
              <a:rPr lang="pl-PL" sz="1000" b="1" dirty="0" err="1">
                <a:solidFill>
                  <a:schemeClr val="tx1">
                    <a:lumMod val="85000"/>
                    <a:lumOff val="15000"/>
                  </a:schemeClr>
                </a:solidFill>
                <a:cs typeface="Calibri" panose="020F0502020204030204" pitchFamily="34" charset="0"/>
              </a:rPr>
              <a:t>xxM</a:t>
            </a:r>
            <a:r>
              <a:rPr lang="en-US" sz="1000" b="1" dirty="0">
                <a:solidFill>
                  <a:schemeClr val="tx1">
                    <a:lumMod val="85000"/>
                    <a:lumOff val="15000"/>
                  </a:schemeClr>
                </a:solidFill>
                <a:cs typeface="Calibri" panose="020F0502020204030204" pitchFamily="34" charset="0"/>
              </a:rPr>
              <a:t> in 20</a:t>
            </a:r>
            <a:r>
              <a:rPr lang="pl-PL" sz="1000" b="1" dirty="0">
                <a:solidFill>
                  <a:schemeClr val="tx1">
                    <a:lumMod val="85000"/>
                    <a:lumOff val="15000"/>
                  </a:schemeClr>
                </a:solidFill>
                <a:cs typeface="Calibri" panose="020F0502020204030204" pitchFamily="34" charset="0"/>
              </a:rPr>
              <a:t>XX</a:t>
            </a:r>
            <a:r>
              <a:rPr lang="en-US" sz="1000" b="1" dirty="0">
                <a:solidFill>
                  <a:schemeClr val="tx1">
                    <a:lumMod val="85000"/>
                    <a:lumOff val="15000"/>
                  </a:schemeClr>
                </a:solidFill>
                <a:cs typeface="Calibri" panose="020F0502020204030204" pitchFamily="34" charset="0"/>
              </a:rPr>
              <a:t>. </a:t>
            </a:r>
            <a:r>
              <a:rPr lang="en-US" sz="1000" dirty="0">
                <a:solidFill>
                  <a:schemeClr val="tx1">
                    <a:lumMod val="85000"/>
                    <a:lumOff val="15000"/>
                  </a:schemeClr>
                </a:solidFill>
                <a:cs typeface="Calibri" panose="020F0502020204030204" pitchFamily="34" charset="0"/>
              </a:rPr>
              <a:t>The German market is particularly attractive due to </a:t>
            </a:r>
            <a:r>
              <a:rPr lang="pl-PL" sz="1000" dirty="0">
                <a:solidFill>
                  <a:schemeClr val="tx1">
                    <a:lumMod val="85000"/>
                    <a:lumOff val="15000"/>
                  </a:schemeClr>
                </a:solidFill>
                <a:cs typeface="Calibri" panose="020F0502020204030204" pitchFamily="34" charset="0"/>
              </a:rPr>
              <a:t>[…]</a:t>
            </a:r>
            <a:r>
              <a:rPr lang="en-US" sz="1000" dirty="0">
                <a:solidFill>
                  <a:schemeClr val="tx1">
                    <a:lumMod val="85000"/>
                    <a:lumOff val="15000"/>
                  </a:schemeClr>
                </a:solidFill>
                <a:cs typeface="Calibri" panose="020F0502020204030204" pitchFamily="34" charset="0"/>
              </a:rPr>
              <a:t> </a:t>
            </a:r>
            <a:r>
              <a:rPr lang="en-US" sz="1000" b="1" dirty="0">
                <a:solidFill>
                  <a:schemeClr val="tx1">
                    <a:lumMod val="85000"/>
                    <a:lumOff val="15000"/>
                  </a:schemeClr>
                </a:solidFill>
                <a:cs typeface="Calibri" panose="020F0502020204030204" pitchFamily="34" charset="0"/>
              </a:rPr>
              <a:t>YoY growth of the segment in Germany was </a:t>
            </a:r>
            <a:r>
              <a:rPr lang="pl-PL" sz="1000" b="1" dirty="0">
                <a:solidFill>
                  <a:schemeClr val="tx1">
                    <a:lumMod val="85000"/>
                    <a:lumOff val="15000"/>
                  </a:schemeClr>
                </a:solidFill>
                <a:cs typeface="Calibri" panose="020F0502020204030204" pitchFamily="34" charset="0"/>
              </a:rPr>
              <a:t>xx</a:t>
            </a:r>
            <a:r>
              <a:rPr lang="en-US" sz="1000" b="1" dirty="0">
                <a:solidFill>
                  <a:schemeClr val="tx1">
                    <a:lumMod val="85000"/>
                    <a:lumOff val="15000"/>
                  </a:schemeClr>
                </a:solidFill>
                <a:cs typeface="Calibri" panose="020F0502020204030204" pitchFamily="34" charset="0"/>
              </a:rPr>
              <a:t>% in 20</a:t>
            </a:r>
            <a:r>
              <a:rPr lang="pl-PL" sz="1000" b="1" dirty="0">
                <a:solidFill>
                  <a:schemeClr val="tx1">
                    <a:lumMod val="85000"/>
                    <a:lumOff val="15000"/>
                  </a:schemeClr>
                </a:solidFill>
                <a:cs typeface="Calibri" panose="020F0502020204030204" pitchFamily="34" charset="0"/>
              </a:rPr>
              <a:t>XX</a:t>
            </a:r>
            <a:r>
              <a:rPr lang="en-US" sz="1000" b="1" dirty="0">
                <a:solidFill>
                  <a:schemeClr val="tx1">
                    <a:lumMod val="85000"/>
                    <a:lumOff val="15000"/>
                  </a:schemeClr>
                </a:solidFill>
                <a:cs typeface="Calibri" panose="020F0502020204030204" pitchFamily="34" charset="0"/>
              </a:rPr>
              <a:t>/20</a:t>
            </a:r>
            <a:r>
              <a:rPr lang="pl-PL" sz="1000" b="1" dirty="0">
                <a:solidFill>
                  <a:schemeClr val="tx1">
                    <a:lumMod val="85000"/>
                    <a:lumOff val="15000"/>
                  </a:schemeClr>
                </a:solidFill>
                <a:cs typeface="Calibri" panose="020F0502020204030204" pitchFamily="34" charset="0"/>
              </a:rPr>
              <a:t>XX</a:t>
            </a:r>
            <a:r>
              <a:rPr lang="en-US" sz="1000" b="1" dirty="0">
                <a:solidFill>
                  <a:schemeClr val="tx1">
                    <a:lumMod val="85000"/>
                    <a:lumOff val="15000"/>
                  </a:schemeClr>
                </a:solidFill>
                <a:cs typeface="Calibri" panose="020F0502020204030204" pitchFamily="34" charset="0"/>
              </a:rPr>
              <a:t>. </a:t>
            </a:r>
          </a:p>
          <a:p>
            <a:pPr marL="91440" lvl="1" indent="-91440" algn="just">
              <a:spcBef>
                <a:spcPts val="300"/>
              </a:spcBef>
              <a:buClr>
                <a:schemeClr val="tx1"/>
              </a:buClr>
              <a:buFont typeface="Arial" panose="020B0604020202020204" pitchFamily="34" charset="0"/>
              <a:buChar char="•"/>
            </a:pPr>
            <a:r>
              <a:rPr lang="en-US" sz="1000" dirty="0">
                <a:solidFill>
                  <a:schemeClr val="tx1">
                    <a:lumMod val="85000"/>
                    <a:lumOff val="15000"/>
                  </a:schemeClr>
                </a:solidFill>
                <a:cs typeface="Calibri" panose="020F0502020204030204" pitchFamily="34" charset="0"/>
              </a:rPr>
              <a:t>Over </a:t>
            </a:r>
            <a:r>
              <a:rPr lang="pl-PL" sz="1000" dirty="0">
                <a:solidFill>
                  <a:schemeClr val="tx1">
                    <a:lumMod val="85000"/>
                    <a:lumOff val="15000"/>
                  </a:schemeClr>
                </a:solidFill>
                <a:cs typeface="Calibri" panose="020F0502020204030204" pitchFamily="34" charset="0"/>
              </a:rPr>
              <a:t>xx products </a:t>
            </a:r>
            <a:r>
              <a:rPr lang="en-US" sz="1000" dirty="0">
                <a:solidFill>
                  <a:schemeClr val="tx1">
                    <a:lumMod val="85000"/>
                    <a:lumOff val="15000"/>
                  </a:schemeClr>
                </a:solidFill>
                <a:cs typeface="Calibri" panose="020F0502020204030204" pitchFamily="34" charset="0"/>
              </a:rPr>
              <a:t>are currently available in German language and each year ca. </a:t>
            </a:r>
            <a:r>
              <a:rPr lang="pl-PL" sz="1000" dirty="0">
                <a:solidFill>
                  <a:schemeClr val="tx1">
                    <a:lumMod val="85000"/>
                    <a:lumOff val="15000"/>
                  </a:schemeClr>
                </a:solidFill>
                <a:cs typeface="Calibri" panose="020F0502020204030204" pitchFamily="34" charset="0"/>
              </a:rPr>
              <a:t>Xxx </a:t>
            </a:r>
            <a:r>
              <a:rPr lang="en-US" sz="1000" dirty="0">
                <a:solidFill>
                  <a:schemeClr val="tx1">
                    <a:lumMod val="85000"/>
                    <a:lumOff val="15000"/>
                  </a:schemeClr>
                </a:solidFill>
                <a:cs typeface="Calibri" panose="020F0502020204030204" pitchFamily="34" charset="0"/>
              </a:rPr>
              <a:t>are </a:t>
            </a:r>
            <a:r>
              <a:rPr lang="pl-PL" sz="1000" dirty="0" err="1">
                <a:solidFill>
                  <a:schemeClr val="tx1">
                    <a:lumMod val="85000"/>
                    <a:lumOff val="15000"/>
                  </a:schemeClr>
                </a:solidFill>
                <a:cs typeface="Calibri" panose="020F0502020204030204" pitchFamily="34" charset="0"/>
              </a:rPr>
              <a:t>launched</a:t>
            </a:r>
            <a:r>
              <a:rPr lang="en-US" sz="1000" dirty="0">
                <a:solidFill>
                  <a:schemeClr val="tx1">
                    <a:lumMod val="85000"/>
                    <a:lumOff val="15000"/>
                  </a:schemeClr>
                </a:solidFill>
                <a:cs typeface="Calibri" panose="020F0502020204030204" pitchFamily="34" charset="0"/>
              </a:rPr>
              <a:t>. </a:t>
            </a:r>
          </a:p>
          <a:p>
            <a:pPr marL="91440" lvl="1" indent="-91440" algn="just">
              <a:spcBef>
                <a:spcPts val="300"/>
              </a:spcBef>
              <a:buClr>
                <a:schemeClr val="tx1"/>
              </a:buClr>
              <a:buFont typeface="Arial" panose="020B0604020202020204" pitchFamily="34" charset="0"/>
              <a:buChar char="•"/>
            </a:pPr>
            <a:r>
              <a:rPr lang="en-US" sz="1000" dirty="0">
                <a:solidFill>
                  <a:schemeClr val="tx1">
                    <a:lumMod val="85000"/>
                    <a:lumOff val="15000"/>
                  </a:schemeClr>
                </a:solidFill>
                <a:cs typeface="Calibri" panose="020F0502020204030204" pitchFamily="34" charset="0"/>
              </a:rPr>
              <a:t>Ca</a:t>
            </a:r>
            <a:r>
              <a:rPr lang="pl-PL" sz="1000" dirty="0">
                <a:solidFill>
                  <a:schemeClr val="tx1">
                    <a:lumMod val="85000"/>
                    <a:lumOff val="15000"/>
                  </a:schemeClr>
                </a:solidFill>
                <a:cs typeface="Calibri" panose="020F0502020204030204" pitchFamily="34" charset="0"/>
              </a:rPr>
              <a:t>. Xx </a:t>
            </a:r>
            <a:r>
              <a:rPr lang="pl-PL" sz="1000" dirty="0" err="1">
                <a:solidFill>
                  <a:schemeClr val="tx1">
                    <a:lumMod val="85000"/>
                    <a:lumOff val="15000"/>
                  </a:schemeClr>
                </a:solidFill>
                <a:cs typeface="Calibri" panose="020F0502020204030204" pitchFamily="34" charset="0"/>
              </a:rPr>
              <a:t>Companies</a:t>
            </a:r>
            <a:r>
              <a:rPr lang="en-US" sz="1000" dirty="0">
                <a:solidFill>
                  <a:schemeClr val="tx1">
                    <a:lumMod val="85000"/>
                    <a:lumOff val="15000"/>
                  </a:schemeClr>
                </a:solidFill>
                <a:cs typeface="Calibri" panose="020F0502020204030204" pitchFamily="34" charset="0"/>
              </a:rPr>
              <a:t> are present on the market, but ca. </a:t>
            </a:r>
            <a:r>
              <a:rPr lang="pl-PL" sz="1000" dirty="0">
                <a:solidFill>
                  <a:schemeClr val="tx1">
                    <a:lumMod val="85000"/>
                    <a:lumOff val="15000"/>
                  </a:schemeClr>
                </a:solidFill>
                <a:cs typeface="Calibri" panose="020F0502020204030204" pitchFamily="34" charset="0"/>
              </a:rPr>
              <a:t>xx</a:t>
            </a:r>
            <a:r>
              <a:rPr lang="en-US" sz="1000" dirty="0">
                <a:solidFill>
                  <a:schemeClr val="tx1">
                    <a:lumMod val="85000"/>
                    <a:lumOff val="15000"/>
                  </a:schemeClr>
                </a:solidFill>
                <a:cs typeface="Calibri" panose="020F0502020204030204" pitchFamily="34" charset="0"/>
              </a:rPr>
              <a:t>% of the market is controlled by </a:t>
            </a:r>
            <a:r>
              <a:rPr lang="pl-PL" sz="1000" dirty="0">
                <a:solidFill>
                  <a:schemeClr val="tx1">
                    <a:lumMod val="85000"/>
                    <a:lumOff val="15000"/>
                  </a:schemeClr>
                </a:solidFill>
                <a:cs typeface="Calibri" panose="020F0502020204030204" pitchFamily="34" charset="0"/>
              </a:rPr>
              <a:t>x</a:t>
            </a:r>
            <a:r>
              <a:rPr lang="en-US" sz="1000" dirty="0">
                <a:solidFill>
                  <a:schemeClr val="tx1">
                    <a:lumMod val="85000"/>
                    <a:lumOff val="15000"/>
                  </a:schemeClr>
                </a:solidFill>
                <a:cs typeface="Calibri" panose="020F0502020204030204" pitchFamily="34" charset="0"/>
              </a:rPr>
              <a:t> largest publishers. </a:t>
            </a:r>
          </a:p>
        </p:txBody>
      </p:sp>
      <p:graphicFrame>
        <p:nvGraphicFramePr>
          <p:cNvPr id="65" name="Chart 64">
            <a:extLst>
              <a:ext uri="{FF2B5EF4-FFF2-40B4-BE49-F238E27FC236}">
                <a16:creationId xmlns:a16="http://schemas.microsoft.com/office/drawing/2014/main" id="{2DE13CE1-6100-4F3E-ABF3-F3619C08BF51}"/>
              </a:ext>
            </a:extLst>
          </p:cNvPr>
          <p:cNvGraphicFramePr>
            <a:graphicFrameLocks/>
          </p:cNvGraphicFramePr>
          <p:nvPr>
            <p:extLst>
              <p:ext uri="{D42A27DB-BD31-4B8C-83A1-F6EECF244321}">
                <p14:modId xmlns:p14="http://schemas.microsoft.com/office/powerpoint/2010/main" val="3984795143"/>
              </p:ext>
            </p:extLst>
          </p:nvPr>
        </p:nvGraphicFramePr>
        <p:xfrm>
          <a:off x="399241" y="4893120"/>
          <a:ext cx="3137128" cy="1218739"/>
        </p:xfrm>
        <a:graphic>
          <a:graphicData uri="http://schemas.openxmlformats.org/drawingml/2006/chart">
            <c:chart xmlns:c="http://schemas.openxmlformats.org/drawingml/2006/chart" xmlns:r="http://schemas.openxmlformats.org/officeDocument/2006/relationships" r:id="rId3"/>
          </a:graphicData>
        </a:graphic>
      </p:graphicFrame>
      <p:sp>
        <p:nvSpPr>
          <p:cNvPr id="66" name="Rectangle: Rounded Corners 65">
            <a:extLst>
              <a:ext uri="{FF2B5EF4-FFF2-40B4-BE49-F238E27FC236}">
                <a16:creationId xmlns:a16="http://schemas.microsoft.com/office/drawing/2014/main" id="{CAA0D6DE-74CC-4E84-A35B-AB88A06A58F3}"/>
              </a:ext>
            </a:extLst>
          </p:cNvPr>
          <p:cNvSpPr/>
          <p:nvPr/>
        </p:nvSpPr>
        <p:spPr>
          <a:xfrm>
            <a:off x="201747" y="4595860"/>
            <a:ext cx="3818664" cy="23407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lumMod val="85000"/>
                    <a:lumOff val="15000"/>
                  </a:schemeClr>
                </a:solidFill>
              </a:rPr>
              <a:t>The size of German market (m EUR) </a:t>
            </a:r>
          </a:p>
        </p:txBody>
      </p:sp>
      <p:sp>
        <p:nvSpPr>
          <p:cNvPr id="67" name="Rectangle: Rounded Corners 66">
            <a:extLst>
              <a:ext uri="{FF2B5EF4-FFF2-40B4-BE49-F238E27FC236}">
                <a16:creationId xmlns:a16="http://schemas.microsoft.com/office/drawing/2014/main" id="{9EDE7331-F858-4976-8BB6-080C77F65AF6}"/>
              </a:ext>
            </a:extLst>
          </p:cNvPr>
          <p:cNvSpPr/>
          <p:nvPr/>
        </p:nvSpPr>
        <p:spPr>
          <a:xfrm>
            <a:off x="592399" y="1843253"/>
            <a:ext cx="2998245" cy="24611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100" dirty="0">
                <a:solidFill>
                  <a:schemeClr val="tx1">
                    <a:lumMod val="85000"/>
                    <a:lumOff val="15000"/>
                  </a:schemeClr>
                </a:solidFill>
              </a:rPr>
              <a:t>[Company] market </a:t>
            </a:r>
            <a:r>
              <a:rPr lang="pl-PL" sz="1100" dirty="0" err="1">
                <a:solidFill>
                  <a:schemeClr val="tx1">
                    <a:lumMod val="85000"/>
                    <a:lumOff val="15000"/>
                  </a:schemeClr>
                </a:solidFill>
              </a:rPr>
              <a:t>share</a:t>
            </a:r>
            <a:r>
              <a:rPr lang="pl-PL" sz="1100" dirty="0">
                <a:solidFill>
                  <a:schemeClr val="tx1">
                    <a:lumMod val="85000"/>
                    <a:lumOff val="15000"/>
                  </a:schemeClr>
                </a:solidFill>
              </a:rPr>
              <a:t> in Poland, Czech/</a:t>
            </a:r>
            <a:r>
              <a:rPr lang="pl-PL" sz="1100" dirty="0" err="1">
                <a:solidFill>
                  <a:schemeClr val="tx1">
                    <a:lumMod val="85000"/>
                    <a:lumOff val="15000"/>
                  </a:schemeClr>
                </a:solidFill>
              </a:rPr>
              <a:t>Slovak</a:t>
            </a:r>
            <a:r>
              <a:rPr lang="pl-PL" sz="1100" dirty="0">
                <a:solidFill>
                  <a:schemeClr val="tx1">
                    <a:lumMod val="85000"/>
                    <a:lumOff val="15000"/>
                  </a:schemeClr>
                </a:solidFill>
              </a:rPr>
              <a:t>, Germany</a:t>
            </a:r>
            <a:endParaRPr lang="en-US" sz="1100" dirty="0">
              <a:solidFill>
                <a:schemeClr val="tx1">
                  <a:lumMod val="85000"/>
                  <a:lumOff val="15000"/>
                </a:schemeClr>
              </a:solidFill>
            </a:endParaRPr>
          </a:p>
        </p:txBody>
      </p:sp>
      <p:sp>
        <p:nvSpPr>
          <p:cNvPr id="73" name="TextBox 72">
            <a:extLst>
              <a:ext uri="{FF2B5EF4-FFF2-40B4-BE49-F238E27FC236}">
                <a16:creationId xmlns:a16="http://schemas.microsoft.com/office/drawing/2014/main" id="{05E30777-BA14-4F47-AA2C-89011768E0F5}"/>
              </a:ext>
            </a:extLst>
          </p:cNvPr>
          <p:cNvSpPr txBox="1"/>
          <p:nvPr/>
        </p:nvSpPr>
        <p:spPr>
          <a:xfrm flipH="1">
            <a:off x="1182777" y="2894200"/>
            <a:ext cx="738541" cy="246221"/>
          </a:xfrm>
          <a:prstGeom prst="rect">
            <a:avLst/>
          </a:prstGeom>
          <a:noFill/>
        </p:spPr>
        <p:txBody>
          <a:bodyPr wrap="square" rtlCol="0">
            <a:spAutoFit/>
          </a:bodyPr>
          <a:lstStyle/>
          <a:p>
            <a:r>
              <a:rPr lang="en-US" sz="1000" dirty="0">
                <a:solidFill>
                  <a:schemeClr val="bg1"/>
                </a:solidFill>
                <a:latin typeface="+mj-lt"/>
              </a:rPr>
              <a:t>&gt;0</a:t>
            </a:r>
            <a:r>
              <a:rPr lang="pl-PL" sz="1000" dirty="0">
                <a:solidFill>
                  <a:schemeClr val="bg1"/>
                </a:solidFill>
                <a:latin typeface="+mj-lt"/>
              </a:rPr>
              <a:t>.</a:t>
            </a:r>
            <a:r>
              <a:rPr lang="en-US" sz="1000" dirty="0">
                <a:solidFill>
                  <a:schemeClr val="bg1"/>
                </a:solidFill>
                <a:latin typeface="+mj-lt"/>
              </a:rPr>
              <a:t>1%</a:t>
            </a:r>
          </a:p>
        </p:txBody>
      </p:sp>
      <p:grpSp>
        <p:nvGrpSpPr>
          <p:cNvPr id="74" name="Group 73">
            <a:extLst>
              <a:ext uri="{FF2B5EF4-FFF2-40B4-BE49-F238E27FC236}">
                <a16:creationId xmlns:a16="http://schemas.microsoft.com/office/drawing/2014/main" id="{EB75A72E-FA4D-430C-987D-391E8EE0FDB4}"/>
              </a:ext>
            </a:extLst>
          </p:cNvPr>
          <p:cNvGrpSpPr/>
          <p:nvPr/>
        </p:nvGrpSpPr>
        <p:grpSpPr>
          <a:xfrm>
            <a:off x="1293225" y="4923639"/>
            <a:ext cx="1164560" cy="176525"/>
            <a:chOff x="1979876" y="4965236"/>
            <a:chExt cx="1696467" cy="331883"/>
          </a:xfrm>
        </p:grpSpPr>
        <p:cxnSp>
          <p:nvCxnSpPr>
            <p:cNvPr id="76" name="Straight Connector 75">
              <a:extLst>
                <a:ext uri="{FF2B5EF4-FFF2-40B4-BE49-F238E27FC236}">
                  <a16:creationId xmlns:a16="http://schemas.microsoft.com/office/drawing/2014/main" id="{D4313880-334D-4020-B7C1-6EB89BB01E18}"/>
                </a:ext>
              </a:extLst>
            </p:cNvPr>
            <p:cNvCxnSpPr>
              <a:cxnSpLocks/>
            </p:cNvCxnSpPr>
            <p:nvPr/>
          </p:nvCxnSpPr>
          <p:spPr>
            <a:xfrm flipV="1">
              <a:off x="1979876" y="5081025"/>
              <a:ext cx="0" cy="216094"/>
            </a:xfrm>
            <a:prstGeom prst="line">
              <a:avLst/>
            </a:prstGeom>
            <a:ln>
              <a:solidFill>
                <a:srgbClr val="1E2B56"/>
              </a:solidFill>
            </a:ln>
          </p:spPr>
          <p:style>
            <a:lnRef idx="1">
              <a:schemeClr val="accent1"/>
            </a:lnRef>
            <a:fillRef idx="0">
              <a:schemeClr val="accent1"/>
            </a:fillRef>
            <a:effectRef idx="0">
              <a:schemeClr val="accent1"/>
            </a:effectRef>
            <a:fontRef idx="minor">
              <a:schemeClr val="tx1"/>
            </a:fontRef>
          </p:style>
        </p:cxnSp>
        <p:cxnSp>
          <p:nvCxnSpPr>
            <p:cNvPr id="88" name="Straight Arrow Connector 87">
              <a:extLst>
                <a:ext uri="{FF2B5EF4-FFF2-40B4-BE49-F238E27FC236}">
                  <a16:creationId xmlns:a16="http://schemas.microsoft.com/office/drawing/2014/main" id="{44E28A6B-DDED-42DC-8A62-A6FE5F6542B1}"/>
                </a:ext>
              </a:extLst>
            </p:cNvPr>
            <p:cNvCxnSpPr>
              <a:cxnSpLocks/>
            </p:cNvCxnSpPr>
            <p:nvPr/>
          </p:nvCxnSpPr>
          <p:spPr>
            <a:xfrm>
              <a:off x="1986226" y="5079754"/>
              <a:ext cx="1690117" cy="0"/>
            </a:xfrm>
            <a:prstGeom prst="straightConnector1">
              <a:avLst/>
            </a:prstGeom>
            <a:ln>
              <a:solidFill>
                <a:srgbClr val="1E2B56"/>
              </a:solidFill>
              <a:tailEnd type="triangle"/>
            </a:ln>
          </p:spPr>
          <p:style>
            <a:lnRef idx="1">
              <a:schemeClr val="accent1"/>
            </a:lnRef>
            <a:fillRef idx="0">
              <a:schemeClr val="accent1"/>
            </a:fillRef>
            <a:effectRef idx="0">
              <a:schemeClr val="accent1"/>
            </a:effectRef>
            <a:fontRef idx="minor">
              <a:schemeClr val="tx1"/>
            </a:fontRef>
          </p:style>
        </p:cxnSp>
        <p:sp>
          <p:nvSpPr>
            <p:cNvPr id="89" name="Rectangle: Rounded Corners 88">
              <a:extLst>
                <a:ext uri="{FF2B5EF4-FFF2-40B4-BE49-F238E27FC236}">
                  <a16:creationId xmlns:a16="http://schemas.microsoft.com/office/drawing/2014/main" id="{980661F5-52C3-45CA-BC56-322E3D8FD49F}"/>
                </a:ext>
              </a:extLst>
            </p:cNvPr>
            <p:cNvSpPr/>
            <p:nvPr/>
          </p:nvSpPr>
          <p:spPr>
            <a:xfrm>
              <a:off x="2086609" y="4965236"/>
              <a:ext cx="1213007" cy="238798"/>
            </a:xfrm>
            <a:prstGeom prst="roundRect">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CAGR </a:t>
              </a:r>
              <a:r>
                <a:rPr lang="pl-PL" sz="900" dirty="0"/>
                <a:t>5.29</a:t>
              </a:r>
              <a:r>
                <a:rPr lang="en-US" sz="900" dirty="0"/>
                <a:t>%</a:t>
              </a:r>
            </a:p>
          </p:txBody>
        </p:sp>
      </p:grpSp>
      <p:graphicFrame>
        <p:nvGraphicFramePr>
          <p:cNvPr id="90" name="Chart 89">
            <a:extLst>
              <a:ext uri="{FF2B5EF4-FFF2-40B4-BE49-F238E27FC236}">
                <a16:creationId xmlns:a16="http://schemas.microsoft.com/office/drawing/2014/main" id="{0910E510-0F54-43A4-AB76-B06488C8F73D}"/>
              </a:ext>
            </a:extLst>
          </p:cNvPr>
          <p:cNvGraphicFramePr>
            <a:graphicFrameLocks/>
          </p:cNvGraphicFramePr>
          <p:nvPr>
            <p:extLst>
              <p:ext uri="{D42A27DB-BD31-4B8C-83A1-F6EECF244321}">
                <p14:modId xmlns:p14="http://schemas.microsoft.com/office/powerpoint/2010/main" val="2979967755"/>
              </p:ext>
            </p:extLst>
          </p:nvPr>
        </p:nvGraphicFramePr>
        <p:xfrm>
          <a:off x="3620198" y="3460481"/>
          <a:ext cx="3643716" cy="1517209"/>
        </p:xfrm>
        <a:graphic>
          <a:graphicData uri="http://schemas.openxmlformats.org/drawingml/2006/chart">
            <c:chart xmlns:c="http://schemas.openxmlformats.org/drawingml/2006/chart" xmlns:r="http://schemas.openxmlformats.org/officeDocument/2006/relationships" r:id="rId4"/>
          </a:graphicData>
        </a:graphic>
      </p:graphicFrame>
      <p:sp>
        <p:nvSpPr>
          <p:cNvPr id="91" name="Rectangle: Rounded Corners 90">
            <a:extLst>
              <a:ext uri="{FF2B5EF4-FFF2-40B4-BE49-F238E27FC236}">
                <a16:creationId xmlns:a16="http://schemas.microsoft.com/office/drawing/2014/main" id="{9CF75AA0-949F-4844-9C83-0F628BA15621}"/>
              </a:ext>
            </a:extLst>
          </p:cNvPr>
          <p:cNvSpPr/>
          <p:nvPr/>
        </p:nvSpPr>
        <p:spPr>
          <a:xfrm>
            <a:off x="3608273" y="3370448"/>
            <a:ext cx="3818664" cy="23407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rPr>
              <a:t>The size of </a:t>
            </a:r>
            <a:r>
              <a:rPr lang="pl-PL" sz="1100" dirty="0">
                <a:solidFill>
                  <a:schemeClr val="tx1"/>
                </a:solidFill>
              </a:rPr>
              <a:t>Czech</a:t>
            </a:r>
            <a:r>
              <a:rPr lang="en-US" sz="1100" dirty="0">
                <a:solidFill>
                  <a:schemeClr val="tx1"/>
                </a:solidFill>
              </a:rPr>
              <a:t>/Slovak market (m EUR)</a:t>
            </a:r>
          </a:p>
        </p:txBody>
      </p:sp>
      <p:sp>
        <p:nvSpPr>
          <p:cNvPr id="98" name="TextBox 97">
            <a:extLst>
              <a:ext uri="{FF2B5EF4-FFF2-40B4-BE49-F238E27FC236}">
                <a16:creationId xmlns:a16="http://schemas.microsoft.com/office/drawing/2014/main" id="{14C8DF1B-5C61-4471-A17F-66A3B4E3F506}"/>
              </a:ext>
            </a:extLst>
          </p:cNvPr>
          <p:cNvSpPr txBox="1"/>
          <p:nvPr/>
        </p:nvSpPr>
        <p:spPr>
          <a:xfrm flipH="1">
            <a:off x="2056120" y="3926769"/>
            <a:ext cx="820158" cy="246220"/>
          </a:xfrm>
          <a:prstGeom prst="rect">
            <a:avLst/>
          </a:prstGeom>
          <a:noFill/>
        </p:spPr>
        <p:txBody>
          <a:bodyPr wrap="square" rtlCol="0">
            <a:spAutoFit/>
          </a:bodyPr>
          <a:lstStyle/>
          <a:p>
            <a:r>
              <a:rPr lang="en-US" sz="1000" dirty="0">
                <a:latin typeface="+mj-lt"/>
              </a:rPr>
              <a:t>~62%</a:t>
            </a:r>
          </a:p>
        </p:txBody>
      </p:sp>
      <p:grpSp>
        <p:nvGrpSpPr>
          <p:cNvPr id="103" name="Group 102">
            <a:extLst>
              <a:ext uri="{FF2B5EF4-FFF2-40B4-BE49-F238E27FC236}">
                <a16:creationId xmlns:a16="http://schemas.microsoft.com/office/drawing/2014/main" id="{9342EC65-D4D0-48C8-AB02-FA4942B919AF}"/>
              </a:ext>
            </a:extLst>
          </p:cNvPr>
          <p:cNvGrpSpPr/>
          <p:nvPr/>
        </p:nvGrpSpPr>
        <p:grpSpPr>
          <a:xfrm>
            <a:off x="4605223" y="3703836"/>
            <a:ext cx="1448830" cy="182262"/>
            <a:chOff x="1986226" y="4952941"/>
            <a:chExt cx="1478500" cy="575328"/>
          </a:xfrm>
        </p:grpSpPr>
        <p:cxnSp>
          <p:nvCxnSpPr>
            <p:cNvPr id="104" name="Straight Connector 103">
              <a:extLst>
                <a:ext uri="{FF2B5EF4-FFF2-40B4-BE49-F238E27FC236}">
                  <a16:creationId xmlns:a16="http://schemas.microsoft.com/office/drawing/2014/main" id="{051F2ECE-ABF6-4B9A-BEDD-6CA6AADBE31D}"/>
                </a:ext>
              </a:extLst>
            </p:cNvPr>
            <p:cNvCxnSpPr>
              <a:cxnSpLocks/>
            </p:cNvCxnSpPr>
            <p:nvPr/>
          </p:nvCxnSpPr>
          <p:spPr>
            <a:xfrm flipV="1">
              <a:off x="1986226" y="5147713"/>
              <a:ext cx="0" cy="380556"/>
            </a:xfrm>
            <a:prstGeom prst="line">
              <a:avLst/>
            </a:prstGeom>
            <a:ln>
              <a:solidFill>
                <a:srgbClr val="1E2B56"/>
              </a:solidFill>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C79E7893-5AB4-43F6-94D2-EAF71BECA0CE}"/>
                </a:ext>
              </a:extLst>
            </p:cNvPr>
            <p:cNvCxnSpPr>
              <a:cxnSpLocks/>
            </p:cNvCxnSpPr>
            <p:nvPr/>
          </p:nvCxnSpPr>
          <p:spPr>
            <a:xfrm>
              <a:off x="1986226" y="5147713"/>
              <a:ext cx="1478500" cy="0"/>
            </a:xfrm>
            <a:prstGeom prst="straightConnector1">
              <a:avLst/>
            </a:prstGeom>
            <a:ln>
              <a:solidFill>
                <a:srgbClr val="1E2B56"/>
              </a:solidFill>
              <a:tailEnd type="triangle"/>
            </a:ln>
          </p:spPr>
          <p:style>
            <a:lnRef idx="1">
              <a:schemeClr val="accent1"/>
            </a:lnRef>
            <a:fillRef idx="0">
              <a:schemeClr val="accent1"/>
            </a:fillRef>
            <a:effectRef idx="0">
              <a:schemeClr val="accent1"/>
            </a:effectRef>
            <a:fontRef idx="minor">
              <a:schemeClr val="tx1"/>
            </a:fontRef>
          </p:style>
        </p:cxnSp>
        <p:sp>
          <p:nvSpPr>
            <p:cNvPr id="106" name="Rectangle: Rounded Corners 105">
              <a:extLst>
                <a:ext uri="{FF2B5EF4-FFF2-40B4-BE49-F238E27FC236}">
                  <a16:creationId xmlns:a16="http://schemas.microsoft.com/office/drawing/2014/main" id="{15872EAA-990F-4A16-B239-70D90B3A23B8}"/>
                </a:ext>
              </a:extLst>
            </p:cNvPr>
            <p:cNvSpPr/>
            <p:nvPr/>
          </p:nvSpPr>
          <p:spPr>
            <a:xfrm>
              <a:off x="2170666" y="4952941"/>
              <a:ext cx="892173" cy="380550"/>
            </a:xfrm>
            <a:prstGeom prst="roundRect">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CAGR </a:t>
              </a:r>
              <a:r>
                <a:rPr lang="pl-PL" sz="900" dirty="0"/>
                <a:t>13.62</a:t>
              </a:r>
              <a:r>
                <a:rPr lang="en-US" sz="900" dirty="0"/>
                <a:t>%</a:t>
              </a:r>
            </a:p>
          </p:txBody>
        </p:sp>
      </p:grpSp>
      <p:graphicFrame>
        <p:nvGraphicFramePr>
          <p:cNvPr id="107" name="Chart 106">
            <a:extLst>
              <a:ext uri="{FF2B5EF4-FFF2-40B4-BE49-F238E27FC236}">
                <a16:creationId xmlns:a16="http://schemas.microsoft.com/office/drawing/2014/main" id="{79D146FB-6923-4BFB-BA13-CA86C83546AA}"/>
              </a:ext>
            </a:extLst>
          </p:cNvPr>
          <p:cNvGraphicFramePr>
            <a:graphicFrameLocks/>
          </p:cNvGraphicFramePr>
          <p:nvPr>
            <p:extLst>
              <p:ext uri="{D42A27DB-BD31-4B8C-83A1-F6EECF244321}">
                <p14:modId xmlns:p14="http://schemas.microsoft.com/office/powerpoint/2010/main" val="3485209502"/>
              </p:ext>
            </p:extLst>
          </p:nvPr>
        </p:nvGraphicFramePr>
        <p:xfrm>
          <a:off x="3661110" y="1889295"/>
          <a:ext cx="3643716" cy="1550608"/>
        </p:xfrm>
        <a:graphic>
          <a:graphicData uri="http://schemas.openxmlformats.org/drawingml/2006/chart">
            <c:chart xmlns:c="http://schemas.openxmlformats.org/drawingml/2006/chart" xmlns:r="http://schemas.openxmlformats.org/officeDocument/2006/relationships" r:id="rId5"/>
          </a:graphicData>
        </a:graphic>
      </p:graphicFrame>
      <p:sp>
        <p:nvSpPr>
          <p:cNvPr id="108" name="Rectangle: Rounded Corners 107">
            <a:extLst>
              <a:ext uri="{FF2B5EF4-FFF2-40B4-BE49-F238E27FC236}">
                <a16:creationId xmlns:a16="http://schemas.microsoft.com/office/drawing/2014/main" id="{E6F93177-7F15-4B5F-AA41-FD5F776DC53A}"/>
              </a:ext>
            </a:extLst>
          </p:cNvPr>
          <p:cNvSpPr/>
          <p:nvPr/>
        </p:nvSpPr>
        <p:spPr>
          <a:xfrm>
            <a:off x="4023776" y="1614958"/>
            <a:ext cx="2987659" cy="23407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85000"/>
                    <a:lumOff val="15000"/>
                  </a:schemeClr>
                </a:solidFill>
              </a:rPr>
              <a:t>The size of </a:t>
            </a:r>
            <a:r>
              <a:rPr lang="pl-PL" sz="1050" dirty="0" err="1">
                <a:solidFill>
                  <a:schemeClr val="tx1">
                    <a:lumMod val="85000"/>
                    <a:lumOff val="15000"/>
                  </a:schemeClr>
                </a:solidFill>
              </a:rPr>
              <a:t>Polish</a:t>
            </a:r>
            <a:r>
              <a:rPr lang="en-US" sz="1050" dirty="0">
                <a:solidFill>
                  <a:schemeClr val="tx1">
                    <a:lumMod val="85000"/>
                    <a:lumOff val="15000"/>
                  </a:schemeClr>
                </a:solidFill>
              </a:rPr>
              <a:t> </a:t>
            </a:r>
            <a:r>
              <a:rPr lang="pl-PL" sz="1050" dirty="0">
                <a:solidFill>
                  <a:schemeClr val="tx1">
                    <a:lumMod val="85000"/>
                    <a:lumOff val="15000"/>
                  </a:schemeClr>
                </a:solidFill>
              </a:rPr>
              <a:t>[…]</a:t>
            </a:r>
            <a:r>
              <a:rPr lang="en-US" sz="1050" dirty="0">
                <a:solidFill>
                  <a:schemeClr val="tx1">
                    <a:lumMod val="85000"/>
                    <a:lumOff val="15000"/>
                  </a:schemeClr>
                </a:solidFill>
              </a:rPr>
              <a:t> market (m EUR) </a:t>
            </a:r>
          </a:p>
        </p:txBody>
      </p:sp>
      <p:sp>
        <p:nvSpPr>
          <p:cNvPr id="119" name="TextBox 118">
            <a:extLst>
              <a:ext uri="{FF2B5EF4-FFF2-40B4-BE49-F238E27FC236}">
                <a16:creationId xmlns:a16="http://schemas.microsoft.com/office/drawing/2014/main" id="{23AD9FCF-30BA-4C36-90C9-2EA9D112C076}"/>
              </a:ext>
            </a:extLst>
          </p:cNvPr>
          <p:cNvSpPr txBox="1"/>
          <p:nvPr/>
        </p:nvSpPr>
        <p:spPr>
          <a:xfrm flipH="1">
            <a:off x="2391790" y="2963391"/>
            <a:ext cx="886902" cy="246221"/>
          </a:xfrm>
          <a:prstGeom prst="rect">
            <a:avLst/>
          </a:prstGeom>
          <a:noFill/>
        </p:spPr>
        <p:txBody>
          <a:bodyPr wrap="square" rtlCol="0">
            <a:spAutoFit/>
          </a:bodyPr>
          <a:lstStyle/>
          <a:p>
            <a:r>
              <a:rPr lang="en-US" sz="1000" dirty="0">
                <a:solidFill>
                  <a:schemeClr val="bg1"/>
                </a:solidFill>
                <a:latin typeface="+mj-lt"/>
              </a:rPr>
              <a:t>~70%</a:t>
            </a:r>
          </a:p>
        </p:txBody>
      </p:sp>
      <p:grpSp>
        <p:nvGrpSpPr>
          <p:cNvPr id="126" name="Group 125">
            <a:extLst>
              <a:ext uri="{FF2B5EF4-FFF2-40B4-BE49-F238E27FC236}">
                <a16:creationId xmlns:a16="http://schemas.microsoft.com/office/drawing/2014/main" id="{F76809DE-8FCD-4E4C-B473-A6596E6E6F7E}"/>
              </a:ext>
            </a:extLst>
          </p:cNvPr>
          <p:cNvGrpSpPr/>
          <p:nvPr/>
        </p:nvGrpSpPr>
        <p:grpSpPr>
          <a:xfrm>
            <a:off x="4664180" y="1995853"/>
            <a:ext cx="1389873" cy="168378"/>
            <a:chOff x="1979876" y="4873729"/>
            <a:chExt cx="1106158" cy="587848"/>
          </a:xfrm>
        </p:grpSpPr>
        <p:cxnSp>
          <p:nvCxnSpPr>
            <p:cNvPr id="127" name="Straight Connector 126">
              <a:extLst>
                <a:ext uri="{FF2B5EF4-FFF2-40B4-BE49-F238E27FC236}">
                  <a16:creationId xmlns:a16="http://schemas.microsoft.com/office/drawing/2014/main" id="{1D168169-1E08-4479-BCEE-F4ABAD102576}"/>
                </a:ext>
              </a:extLst>
            </p:cNvPr>
            <p:cNvCxnSpPr>
              <a:cxnSpLocks/>
            </p:cNvCxnSpPr>
            <p:nvPr/>
          </p:nvCxnSpPr>
          <p:spPr>
            <a:xfrm flipV="1">
              <a:off x="1979876" y="5081021"/>
              <a:ext cx="0" cy="380556"/>
            </a:xfrm>
            <a:prstGeom prst="line">
              <a:avLst/>
            </a:prstGeom>
            <a:ln>
              <a:solidFill>
                <a:srgbClr val="1E2B56"/>
              </a:solidFill>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3E4F165E-E722-4B32-ADBD-2BF20C6753E7}"/>
                </a:ext>
              </a:extLst>
            </p:cNvPr>
            <p:cNvCxnSpPr>
              <a:cxnSpLocks/>
            </p:cNvCxnSpPr>
            <p:nvPr/>
          </p:nvCxnSpPr>
          <p:spPr>
            <a:xfrm>
              <a:off x="1986226" y="5079754"/>
              <a:ext cx="1099808" cy="0"/>
            </a:xfrm>
            <a:prstGeom prst="straightConnector1">
              <a:avLst/>
            </a:prstGeom>
            <a:ln>
              <a:solidFill>
                <a:srgbClr val="1E2B56"/>
              </a:solidFill>
              <a:tailEnd type="triangle"/>
            </a:ln>
          </p:spPr>
          <p:style>
            <a:lnRef idx="1">
              <a:schemeClr val="accent1"/>
            </a:lnRef>
            <a:fillRef idx="0">
              <a:schemeClr val="accent1"/>
            </a:fillRef>
            <a:effectRef idx="0">
              <a:schemeClr val="accent1"/>
            </a:effectRef>
            <a:fontRef idx="minor">
              <a:schemeClr val="tx1"/>
            </a:fontRef>
          </p:style>
        </p:cxnSp>
        <p:sp>
          <p:nvSpPr>
            <p:cNvPr id="130" name="Rectangle: Rounded Corners 129">
              <a:extLst>
                <a:ext uri="{FF2B5EF4-FFF2-40B4-BE49-F238E27FC236}">
                  <a16:creationId xmlns:a16="http://schemas.microsoft.com/office/drawing/2014/main" id="{59F78417-A4DF-4153-A166-5659BEAF162F}"/>
                </a:ext>
              </a:extLst>
            </p:cNvPr>
            <p:cNvSpPr/>
            <p:nvPr/>
          </p:nvSpPr>
          <p:spPr>
            <a:xfrm>
              <a:off x="2059297" y="4873729"/>
              <a:ext cx="627489" cy="380556"/>
            </a:xfrm>
            <a:prstGeom prst="roundRect">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CAGR </a:t>
              </a:r>
              <a:r>
                <a:rPr lang="pl-PL" sz="900" dirty="0"/>
                <a:t>9.99</a:t>
              </a:r>
              <a:r>
                <a:rPr lang="en-US" sz="900" dirty="0"/>
                <a:t>%</a:t>
              </a:r>
            </a:p>
          </p:txBody>
        </p:sp>
      </p:grpSp>
      <p:grpSp>
        <p:nvGrpSpPr>
          <p:cNvPr id="58" name="Group 57">
            <a:extLst>
              <a:ext uri="{FF2B5EF4-FFF2-40B4-BE49-F238E27FC236}">
                <a16:creationId xmlns:a16="http://schemas.microsoft.com/office/drawing/2014/main" id="{4EBC401D-9A5A-4803-A258-C62B71F9580A}"/>
              </a:ext>
            </a:extLst>
          </p:cNvPr>
          <p:cNvGrpSpPr/>
          <p:nvPr/>
        </p:nvGrpSpPr>
        <p:grpSpPr>
          <a:xfrm>
            <a:off x="-1121204" y="19811"/>
            <a:ext cx="962703" cy="6401807"/>
            <a:chOff x="-1121204" y="19811"/>
            <a:chExt cx="962703" cy="6401807"/>
          </a:xfrm>
        </p:grpSpPr>
        <p:sp>
          <p:nvSpPr>
            <p:cNvPr id="59" name="Rectangle 58">
              <a:extLst>
                <a:ext uri="{FF2B5EF4-FFF2-40B4-BE49-F238E27FC236}">
                  <a16:creationId xmlns:a16="http://schemas.microsoft.com/office/drawing/2014/main" id="{37BB2B82-F460-46AD-B8A6-5CB3B540E6B2}"/>
                </a:ext>
              </a:extLst>
            </p:cNvPr>
            <p:cNvSpPr/>
            <p:nvPr/>
          </p:nvSpPr>
          <p:spPr>
            <a:xfrm>
              <a:off x="-423677" y="1643481"/>
              <a:ext cx="265176" cy="246888"/>
            </a:xfrm>
            <a:prstGeom prst="rect">
              <a:avLst/>
            </a:prstGeom>
            <a:solidFill>
              <a:srgbClr val="7FB7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0" name="Rectangle 59">
              <a:extLst>
                <a:ext uri="{FF2B5EF4-FFF2-40B4-BE49-F238E27FC236}">
                  <a16:creationId xmlns:a16="http://schemas.microsoft.com/office/drawing/2014/main" id="{D6E4BC91-73F9-4C14-ACEA-72F9F53DA765}"/>
                </a:ext>
              </a:extLst>
            </p:cNvPr>
            <p:cNvSpPr/>
            <p:nvPr/>
          </p:nvSpPr>
          <p:spPr>
            <a:xfrm>
              <a:off x="-423677" y="2614848"/>
              <a:ext cx="265176" cy="246888"/>
            </a:xfrm>
            <a:prstGeom prst="rect">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1" name="Rectangle 60">
              <a:extLst>
                <a:ext uri="{FF2B5EF4-FFF2-40B4-BE49-F238E27FC236}">
                  <a16:creationId xmlns:a16="http://schemas.microsoft.com/office/drawing/2014/main" id="{F587E982-054B-45F6-8ABF-1F1B81844A63}"/>
                </a:ext>
              </a:extLst>
            </p:cNvPr>
            <p:cNvSpPr/>
            <p:nvPr/>
          </p:nvSpPr>
          <p:spPr>
            <a:xfrm>
              <a:off x="-423677" y="5850949"/>
              <a:ext cx="265176" cy="246888"/>
            </a:xfrm>
            <a:prstGeom prst="rect">
              <a:avLst/>
            </a:prstGeom>
            <a:solidFill>
              <a:srgbClr val="371E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2" name="Rectangle 61">
              <a:extLst>
                <a:ext uri="{FF2B5EF4-FFF2-40B4-BE49-F238E27FC236}">
                  <a16:creationId xmlns:a16="http://schemas.microsoft.com/office/drawing/2014/main" id="{61E69256-8E3E-49A7-BA82-BAF05F7EC647}"/>
                </a:ext>
              </a:extLst>
            </p:cNvPr>
            <p:cNvSpPr/>
            <p:nvPr/>
          </p:nvSpPr>
          <p:spPr>
            <a:xfrm>
              <a:off x="-423677" y="5527160"/>
              <a:ext cx="265176" cy="246888"/>
            </a:xfrm>
            <a:prstGeom prst="rect">
              <a:avLst/>
            </a:prstGeom>
            <a:solidFill>
              <a:srgbClr val="4526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5" name="Rectangle 74">
              <a:extLst>
                <a:ext uri="{FF2B5EF4-FFF2-40B4-BE49-F238E27FC236}">
                  <a16:creationId xmlns:a16="http://schemas.microsoft.com/office/drawing/2014/main" id="{AC7EFE0E-09C4-4B94-99B9-E88385475ED5}"/>
                </a:ext>
              </a:extLst>
            </p:cNvPr>
            <p:cNvSpPr/>
            <p:nvPr/>
          </p:nvSpPr>
          <p:spPr>
            <a:xfrm>
              <a:off x="-423677" y="6174730"/>
              <a:ext cx="265176" cy="246888"/>
            </a:xfrm>
            <a:prstGeom prst="rect">
              <a:avLst/>
            </a:prstGeom>
            <a:solidFill>
              <a:srgbClr val="1C0F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7" name="Rectangle 76">
              <a:extLst>
                <a:ext uri="{FF2B5EF4-FFF2-40B4-BE49-F238E27FC236}">
                  <a16:creationId xmlns:a16="http://schemas.microsoft.com/office/drawing/2014/main" id="{15EF3CFE-6908-4563-AAAB-314A8357EF7D}"/>
                </a:ext>
              </a:extLst>
            </p:cNvPr>
            <p:cNvSpPr/>
            <p:nvPr/>
          </p:nvSpPr>
          <p:spPr>
            <a:xfrm>
              <a:off x="-423677" y="4233793"/>
              <a:ext cx="265176" cy="246888"/>
            </a:xfrm>
            <a:prstGeom prst="rect">
              <a:avLst/>
            </a:prstGeom>
            <a:solidFill>
              <a:srgbClr val="ACFE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8" name="Rectangle 77">
              <a:extLst>
                <a:ext uri="{FF2B5EF4-FFF2-40B4-BE49-F238E27FC236}">
                  <a16:creationId xmlns:a16="http://schemas.microsoft.com/office/drawing/2014/main" id="{6616450B-2B74-4A67-9A84-EF61B79B4752}"/>
                </a:ext>
              </a:extLst>
            </p:cNvPr>
            <p:cNvSpPr/>
            <p:nvPr/>
          </p:nvSpPr>
          <p:spPr>
            <a:xfrm>
              <a:off x="-423677" y="4557582"/>
              <a:ext cx="265176" cy="245099"/>
            </a:xfrm>
            <a:prstGeom prst="rect">
              <a:avLst/>
            </a:prstGeom>
            <a:solidFill>
              <a:srgbClr val="67FD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9" name="Rectangle 78">
              <a:extLst>
                <a:ext uri="{FF2B5EF4-FFF2-40B4-BE49-F238E27FC236}">
                  <a16:creationId xmlns:a16="http://schemas.microsoft.com/office/drawing/2014/main" id="{A0678C71-D06C-4B05-A567-4D6F57342772}"/>
                </a:ext>
              </a:extLst>
            </p:cNvPr>
            <p:cNvSpPr/>
            <p:nvPr/>
          </p:nvSpPr>
          <p:spPr>
            <a:xfrm>
              <a:off x="-423677" y="3910004"/>
              <a:ext cx="265176" cy="246888"/>
            </a:xfrm>
            <a:prstGeom prst="rect">
              <a:avLst/>
            </a:prstGeom>
            <a:solidFill>
              <a:srgbClr val="B8FE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0" name="Rectangle 79">
              <a:extLst>
                <a:ext uri="{FF2B5EF4-FFF2-40B4-BE49-F238E27FC236}">
                  <a16:creationId xmlns:a16="http://schemas.microsoft.com/office/drawing/2014/main" id="{C27AD867-BBD1-46AE-A931-934734B7779D}"/>
                </a:ext>
              </a:extLst>
            </p:cNvPr>
            <p:cNvSpPr/>
            <p:nvPr/>
          </p:nvSpPr>
          <p:spPr>
            <a:xfrm>
              <a:off x="-423677" y="24536"/>
              <a:ext cx="265176" cy="246888"/>
            </a:xfrm>
            <a:prstGeom prst="rect">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1" name="Rectangle 80">
              <a:extLst>
                <a:ext uri="{FF2B5EF4-FFF2-40B4-BE49-F238E27FC236}">
                  <a16:creationId xmlns:a16="http://schemas.microsoft.com/office/drawing/2014/main" id="{EEB8B3CD-07A7-47ED-828A-245CDD6CBAE2}"/>
                </a:ext>
              </a:extLst>
            </p:cNvPr>
            <p:cNvSpPr/>
            <p:nvPr/>
          </p:nvSpPr>
          <p:spPr>
            <a:xfrm>
              <a:off x="-423677" y="3586215"/>
              <a:ext cx="265176" cy="246888"/>
            </a:xfrm>
            <a:prstGeom prst="rect">
              <a:avLst/>
            </a:prstGeom>
            <a:solidFill>
              <a:srgbClr val="D5FA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2" name="Rectangle 81">
              <a:extLst>
                <a:ext uri="{FF2B5EF4-FFF2-40B4-BE49-F238E27FC236}">
                  <a16:creationId xmlns:a16="http://schemas.microsoft.com/office/drawing/2014/main" id="{B9A90EE9-EC65-4854-9568-3D48C88611F8}"/>
                </a:ext>
              </a:extLst>
            </p:cNvPr>
            <p:cNvSpPr/>
            <p:nvPr/>
          </p:nvSpPr>
          <p:spPr>
            <a:xfrm>
              <a:off x="-423677" y="1967270"/>
              <a:ext cx="265176" cy="246888"/>
            </a:xfrm>
            <a:prstGeom prst="rect">
              <a:avLst/>
            </a:prstGeom>
            <a:solidFill>
              <a:srgbClr val="93D3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3" name="Rectangle 82">
              <a:extLst>
                <a:ext uri="{FF2B5EF4-FFF2-40B4-BE49-F238E27FC236}">
                  <a16:creationId xmlns:a16="http://schemas.microsoft.com/office/drawing/2014/main" id="{9A48408F-4657-483F-BE69-E54D45AD8C96}"/>
                </a:ext>
              </a:extLst>
            </p:cNvPr>
            <p:cNvSpPr/>
            <p:nvPr/>
          </p:nvSpPr>
          <p:spPr>
            <a:xfrm>
              <a:off x="-423677" y="4879582"/>
              <a:ext cx="265176" cy="246888"/>
            </a:xfrm>
            <a:prstGeom prst="rect">
              <a:avLst/>
            </a:prstGeom>
            <a:solidFill>
              <a:srgbClr val="F2E2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4" name="Rectangle 83">
              <a:extLst>
                <a:ext uri="{FF2B5EF4-FFF2-40B4-BE49-F238E27FC236}">
                  <a16:creationId xmlns:a16="http://schemas.microsoft.com/office/drawing/2014/main" id="{742A6989-2505-4D67-B018-C7536529446C}"/>
                </a:ext>
              </a:extLst>
            </p:cNvPr>
            <p:cNvSpPr/>
            <p:nvPr/>
          </p:nvSpPr>
          <p:spPr>
            <a:xfrm>
              <a:off x="-423677" y="5203371"/>
              <a:ext cx="265176" cy="246888"/>
            </a:xfrm>
            <a:prstGeom prst="rect">
              <a:avLst/>
            </a:prstGeom>
            <a:solidFill>
              <a:srgbClr val="A34A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5" name="Rectangle 84">
              <a:extLst>
                <a:ext uri="{FF2B5EF4-FFF2-40B4-BE49-F238E27FC236}">
                  <a16:creationId xmlns:a16="http://schemas.microsoft.com/office/drawing/2014/main" id="{43C6C535-61A9-43C8-85B3-94A8DE20590E}"/>
                </a:ext>
              </a:extLst>
            </p:cNvPr>
            <p:cNvSpPr/>
            <p:nvPr/>
          </p:nvSpPr>
          <p:spPr>
            <a:xfrm>
              <a:off x="-423677" y="348325"/>
              <a:ext cx="265176" cy="246888"/>
            </a:xfrm>
            <a:prstGeom prst="rect">
              <a:avLst/>
            </a:prstGeom>
            <a:solidFill>
              <a:srgbClr val="2A3D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6" name="Rectangle 85">
              <a:extLst>
                <a:ext uri="{FF2B5EF4-FFF2-40B4-BE49-F238E27FC236}">
                  <a16:creationId xmlns:a16="http://schemas.microsoft.com/office/drawing/2014/main" id="{FABDFCA9-A18A-4697-BD26-64246E48F1BC}"/>
                </a:ext>
              </a:extLst>
            </p:cNvPr>
            <p:cNvSpPr/>
            <p:nvPr/>
          </p:nvSpPr>
          <p:spPr>
            <a:xfrm>
              <a:off x="-423677" y="672114"/>
              <a:ext cx="265176" cy="246888"/>
            </a:xfrm>
            <a:prstGeom prst="rect">
              <a:avLst/>
            </a:prstGeom>
            <a:solidFill>
              <a:srgbClr val="3248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7" name="Rectangle 86">
              <a:extLst>
                <a:ext uri="{FF2B5EF4-FFF2-40B4-BE49-F238E27FC236}">
                  <a16:creationId xmlns:a16="http://schemas.microsoft.com/office/drawing/2014/main" id="{EBB65467-8B40-4A40-B5B1-53EB7B187255}"/>
                </a:ext>
              </a:extLst>
            </p:cNvPr>
            <p:cNvSpPr/>
            <p:nvPr/>
          </p:nvSpPr>
          <p:spPr>
            <a:xfrm>
              <a:off x="-423677" y="995903"/>
              <a:ext cx="265176" cy="246888"/>
            </a:xfrm>
            <a:prstGeom prst="rect">
              <a:avLst/>
            </a:prstGeom>
            <a:solidFill>
              <a:srgbClr val="3D58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3" name="Rectangle 92">
              <a:extLst>
                <a:ext uri="{FF2B5EF4-FFF2-40B4-BE49-F238E27FC236}">
                  <a16:creationId xmlns:a16="http://schemas.microsoft.com/office/drawing/2014/main" id="{3394455F-9A7F-487F-B79A-FF9CCBD47C66}"/>
                </a:ext>
              </a:extLst>
            </p:cNvPr>
            <p:cNvSpPr/>
            <p:nvPr/>
          </p:nvSpPr>
          <p:spPr>
            <a:xfrm>
              <a:off x="-423677" y="1319692"/>
              <a:ext cx="265176" cy="246888"/>
            </a:xfrm>
            <a:prstGeom prst="rect">
              <a:avLst/>
            </a:prstGeom>
            <a:solidFill>
              <a:srgbClr val="687F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5" name="Rectangle 94">
              <a:extLst>
                <a:ext uri="{FF2B5EF4-FFF2-40B4-BE49-F238E27FC236}">
                  <a16:creationId xmlns:a16="http://schemas.microsoft.com/office/drawing/2014/main" id="{99308329-B6C6-47DF-9079-ADC8C7E13BDA}"/>
                </a:ext>
              </a:extLst>
            </p:cNvPr>
            <p:cNvSpPr/>
            <p:nvPr/>
          </p:nvSpPr>
          <p:spPr>
            <a:xfrm>
              <a:off x="-423677" y="3262426"/>
              <a:ext cx="265176" cy="2468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7" name="Rectangle 96">
              <a:extLst>
                <a:ext uri="{FF2B5EF4-FFF2-40B4-BE49-F238E27FC236}">
                  <a16:creationId xmlns:a16="http://schemas.microsoft.com/office/drawing/2014/main" id="{EC5D5EBA-E97A-4A8A-BD27-12E526B71AE0}"/>
                </a:ext>
              </a:extLst>
            </p:cNvPr>
            <p:cNvSpPr/>
            <p:nvPr/>
          </p:nvSpPr>
          <p:spPr>
            <a:xfrm>
              <a:off x="-423677" y="2938637"/>
              <a:ext cx="265176" cy="246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9" name="Rectangle 98">
              <a:extLst>
                <a:ext uri="{FF2B5EF4-FFF2-40B4-BE49-F238E27FC236}">
                  <a16:creationId xmlns:a16="http://schemas.microsoft.com/office/drawing/2014/main" id="{1C3CC75E-C6E9-4C4D-AB57-06FF38228B84}"/>
                </a:ext>
              </a:extLst>
            </p:cNvPr>
            <p:cNvSpPr/>
            <p:nvPr/>
          </p:nvSpPr>
          <p:spPr>
            <a:xfrm>
              <a:off x="-423677" y="2291059"/>
              <a:ext cx="265176" cy="246888"/>
            </a:xfrm>
            <a:prstGeom prst="rect">
              <a:avLst/>
            </a:prstGeom>
            <a:solidFill>
              <a:srgbClr val="A1C9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101" name="Straight Connector 100">
              <a:extLst>
                <a:ext uri="{FF2B5EF4-FFF2-40B4-BE49-F238E27FC236}">
                  <a16:creationId xmlns:a16="http://schemas.microsoft.com/office/drawing/2014/main" id="{8F771ED7-C58F-47F0-B29D-3476996D7291}"/>
                </a:ext>
              </a:extLst>
            </p:cNvPr>
            <p:cNvCxnSpPr/>
            <p:nvPr/>
          </p:nvCxnSpPr>
          <p:spPr>
            <a:xfrm flipH="1">
              <a:off x="-669192" y="19811"/>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45D6F967-5C51-4B85-933E-448AC0F612AA}"/>
                </a:ext>
              </a:extLst>
            </p:cNvPr>
            <p:cNvCxnSpPr>
              <a:cxnSpLocks/>
            </p:cNvCxnSpPr>
            <p:nvPr/>
          </p:nvCxnSpPr>
          <p:spPr>
            <a:xfrm flipV="1">
              <a:off x="-669191" y="21564"/>
              <a:ext cx="1" cy="6394564"/>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FD3C5C24-FDD1-4594-A1A6-23B46A80D527}"/>
                </a:ext>
              </a:extLst>
            </p:cNvPr>
            <p:cNvCxnSpPr/>
            <p:nvPr/>
          </p:nvCxnSpPr>
          <p:spPr>
            <a:xfrm flipH="1">
              <a:off x="-661000" y="6416128"/>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sp>
          <p:nvSpPr>
            <p:cNvPr id="113" name="TextBox 112">
              <a:extLst>
                <a:ext uri="{FF2B5EF4-FFF2-40B4-BE49-F238E27FC236}">
                  <a16:creationId xmlns:a16="http://schemas.microsoft.com/office/drawing/2014/main" id="{EE74C085-5EC8-4481-A8EF-9F78C69D2466}"/>
                </a:ext>
              </a:extLst>
            </p:cNvPr>
            <p:cNvSpPr txBox="1"/>
            <p:nvPr/>
          </p:nvSpPr>
          <p:spPr>
            <a:xfrm rot="16200000">
              <a:off x="-3080623" y="3095951"/>
              <a:ext cx="4226615" cy="307777"/>
            </a:xfrm>
            <a:prstGeom prst="rect">
              <a:avLst/>
            </a:prstGeom>
            <a:noFill/>
          </p:spPr>
          <p:txBody>
            <a:bodyPr wrap="square" rtlCol="0">
              <a:spAutoFit/>
            </a:bodyPr>
            <a:lstStyle/>
            <a:p>
              <a:pPr algn="ctr"/>
              <a:r>
                <a:rPr lang="en-US" sz="1400" dirty="0">
                  <a:solidFill>
                    <a:srgbClr val="5B9BD5"/>
                  </a:solidFill>
                </a:rPr>
                <a:t>Colour palette</a:t>
              </a:r>
            </a:p>
          </p:txBody>
        </p:sp>
      </p:grpSp>
      <p:sp>
        <p:nvSpPr>
          <p:cNvPr id="5" name="TextBox 4">
            <a:extLst>
              <a:ext uri="{FF2B5EF4-FFF2-40B4-BE49-F238E27FC236}">
                <a16:creationId xmlns:a16="http://schemas.microsoft.com/office/drawing/2014/main" id="{8EE4803E-A0BF-4E34-9355-3B88885CA0C2}"/>
              </a:ext>
            </a:extLst>
          </p:cNvPr>
          <p:cNvSpPr txBox="1"/>
          <p:nvPr/>
        </p:nvSpPr>
        <p:spPr>
          <a:xfrm>
            <a:off x="368921" y="619200"/>
            <a:ext cx="11449350"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pPr lvl="0"/>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The German </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 market is one of the largest in Europe, with </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the</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 vast potential for further growth. </a:t>
            </a:r>
            <a:b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b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All markets will benefit from</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 […]</a:t>
            </a:r>
            <a:endPar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endParaRPr>
          </a:p>
        </p:txBody>
      </p:sp>
      <p:graphicFrame>
        <p:nvGraphicFramePr>
          <p:cNvPr id="6" name="Chart 5">
            <a:extLst>
              <a:ext uri="{FF2B5EF4-FFF2-40B4-BE49-F238E27FC236}">
                <a16:creationId xmlns:a16="http://schemas.microsoft.com/office/drawing/2014/main" id="{1EDFAC70-474A-4BB6-8BFA-E1864C2A0441}"/>
              </a:ext>
            </a:extLst>
          </p:cNvPr>
          <p:cNvGraphicFramePr/>
          <p:nvPr>
            <p:extLst>
              <p:ext uri="{D42A27DB-BD31-4B8C-83A1-F6EECF244321}">
                <p14:modId xmlns:p14="http://schemas.microsoft.com/office/powerpoint/2010/main" val="2637567563"/>
              </p:ext>
            </p:extLst>
          </p:nvPr>
        </p:nvGraphicFramePr>
        <p:xfrm>
          <a:off x="1537584" y="2532291"/>
          <a:ext cx="2030007" cy="102910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 name="Chart 6">
            <a:extLst>
              <a:ext uri="{FF2B5EF4-FFF2-40B4-BE49-F238E27FC236}">
                <a16:creationId xmlns:a16="http://schemas.microsoft.com/office/drawing/2014/main" id="{51F4F39E-E791-4205-8CED-2A4C9431EECB}"/>
              </a:ext>
            </a:extLst>
          </p:cNvPr>
          <p:cNvGraphicFramePr/>
          <p:nvPr/>
        </p:nvGraphicFramePr>
        <p:xfrm>
          <a:off x="1293225" y="3475172"/>
          <a:ext cx="1898848" cy="962614"/>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8" name="Chart 7">
            <a:extLst>
              <a:ext uri="{FF2B5EF4-FFF2-40B4-BE49-F238E27FC236}">
                <a16:creationId xmlns:a16="http://schemas.microsoft.com/office/drawing/2014/main" id="{393EE159-BE4B-40CB-B255-6ADB160C0E62}"/>
              </a:ext>
            </a:extLst>
          </p:cNvPr>
          <p:cNvGraphicFramePr/>
          <p:nvPr>
            <p:extLst>
              <p:ext uri="{D42A27DB-BD31-4B8C-83A1-F6EECF244321}">
                <p14:modId xmlns:p14="http://schemas.microsoft.com/office/powerpoint/2010/main" val="2608006597"/>
              </p:ext>
            </p:extLst>
          </p:nvPr>
        </p:nvGraphicFramePr>
        <p:xfrm>
          <a:off x="499179" y="2628075"/>
          <a:ext cx="1877982" cy="952036"/>
        </p:xfrm>
        <a:graphic>
          <a:graphicData uri="http://schemas.openxmlformats.org/drawingml/2006/chart">
            <c:chart xmlns:c="http://schemas.openxmlformats.org/drawingml/2006/chart" xmlns:r="http://schemas.openxmlformats.org/officeDocument/2006/relationships" r:id="rId8"/>
          </a:graphicData>
        </a:graphic>
      </p:graphicFrame>
      <p:sp>
        <p:nvSpPr>
          <p:cNvPr id="12" name="Rectangle: Rounded Corners 11">
            <a:extLst>
              <a:ext uri="{FF2B5EF4-FFF2-40B4-BE49-F238E27FC236}">
                <a16:creationId xmlns:a16="http://schemas.microsoft.com/office/drawing/2014/main" id="{A9440A6A-2D29-478A-B787-FE806E242623}"/>
              </a:ext>
            </a:extLst>
          </p:cNvPr>
          <p:cNvSpPr/>
          <p:nvPr/>
        </p:nvSpPr>
        <p:spPr>
          <a:xfrm>
            <a:off x="7445843" y="1647090"/>
            <a:ext cx="1175955" cy="154846"/>
          </a:xfrm>
          <a:prstGeom prst="roundRect">
            <a:avLst>
              <a:gd name="adj" fmla="val 30136"/>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000">
                <a:solidFill>
                  <a:schemeClr val="bg1"/>
                </a:solidFill>
              </a:rPr>
              <a:t>Commentary</a:t>
            </a:r>
          </a:p>
        </p:txBody>
      </p:sp>
      <p:sp>
        <p:nvSpPr>
          <p:cNvPr id="14" name="Rectangle: Rounded Corners 13">
            <a:extLst>
              <a:ext uri="{FF2B5EF4-FFF2-40B4-BE49-F238E27FC236}">
                <a16:creationId xmlns:a16="http://schemas.microsoft.com/office/drawing/2014/main" id="{C57896D7-1712-4C42-A8BE-676826977803}"/>
              </a:ext>
            </a:extLst>
          </p:cNvPr>
          <p:cNvSpPr/>
          <p:nvPr/>
        </p:nvSpPr>
        <p:spPr>
          <a:xfrm>
            <a:off x="7449117" y="3380327"/>
            <a:ext cx="1175955" cy="189468"/>
          </a:xfrm>
          <a:prstGeom prst="roundRect">
            <a:avLst>
              <a:gd name="adj" fmla="val 30136"/>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000" dirty="0">
                <a:solidFill>
                  <a:schemeClr val="bg1"/>
                </a:solidFill>
              </a:rPr>
              <a:t>Commentary</a:t>
            </a:r>
          </a:p>
        </p:txBody>
      </p:sp>
      <p:cxnSp>
        <p:nvCxnSpPr>
          <p:cNvPr id="121" name="Straight Connector 120">
            <a:extLst>
              <a:ext uri="{FF2B5EF4-FFF2-40B4-BE49-F238E27FC236}">
                <a16:creationId xmlns:a16="http://schemas.microsoft.com/office/drawing/2014/main" id="{E7B95A00-6B00-4EA8-82D5-9909C8511E1C}"/>
              </a:ext>
            </a:extLst>
          </p:cNvPr>
          <p:cNvCxnSpPr>
            <a:cxnSpLocks/>
          </p:cNvCxnSpPr>
          <p:nvPr/>
        </p:nvCxnSpPr>
        <p:spPr>
          <a:xfrm>
            <a:off x="341586" y="1481205"/>
            <a:ext cx="11476685" cy="0"/>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sp>
        <p:nvSpPr>
          <p:cNvPr id="34" name="Rectangle: Rounded Corners 33">
            <a:extLst>
              <a:ext uri="{FF2B5EF4-FFF2-40B4-BE49-F238E27FC236}">
                <a16:creationId xmlns:a16="http://schemas.microsoft.com/office/drawing/2014/main" id="{CEA2D718-EAD1-4B74-87E2-58B4A0F240FE}"/>
              </a:ext>
            </a:extLst>
          </p:cNvPr>
          <p:cNvSpPr/>
          <p:nvPr/>
        </p:nvSpPr>
        <p:spPr>
          <a:xfrm>
            <a:off x="3937076" y="5075453"/>
            <a:ext cx="1175955" cy="189468"/>
          </a:xfrm>
          <a:prstGeom prst="roundRect">
            <a:avLst>
              <a:gd name="adj" fmla="val 30136"/>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000" dirty="0">
                <a:solidFill>
                  <a:schemeClr val="bg1"/>
                </a:solidFill>
              </a:rPr>
              <a:t>Commentary</a:t>
            </a:r>
          </a:p>
        </p:txBody>
      </p:sp>
      <p:sp>
        <p:nvSpPr>
          <p:cNvPr id="2" name="Text Placeholder 4">
            <a:extLst>
              <a:ext uri="{FF2B5EF4-FFF2-40B4-BE49-F238E27FC236}">
                <a16:creationId xmlns:a16="http://schemas.microsoft.com/office/drawing/2014/main" id="{EDC6735D-3BDB-4419-A41F-256BCA606A13}"/>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3" name="Text Placeholder 8">
            <a:extLst>
              <a:ext uri="{FF2B5EF4-FFF2-40B4-BE49-F238E27FC236}">
                <a16:creationId xmlns:a16="http://schemas.microsoft.com/office/drawing/2014/main" id="{BB7683E3-6113-4404-B61C-7C764093AACA}"/>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Calibri" panose="020F0502020204030204" pitchFamily="34" charset="0"/>
                <a:cs typeface="Calibri" panose="020F0502020204030204" pitchFamily="34" charset="0"/>
              </a:rPr>
              <a:t>MARKET OVERVIEW</a:t>
            </a:r>
          </a:p>
        </p:txBody>
      </p:sp>
    </p:spTree>
    <p:extLst>
      <p:ext uri="{BB962C8B-B14F-4D97-AF65-F5344CB8AC3E}">
        <p14:creationId xmlns:p14="http://schemas.microsoft.com/office/powerpoint/2010/main" val="252319332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3DE15CF-40D7-487C-9C1D-1CA68DBA7AAE}"/>
              </a:ext>
            </a:extLst>
          </p:cNvPr>
          <p:cNvGrpSpPr/>
          <p:nvPr/>
        </p:nvGrpSpPr>
        <p:grpSpPr>
          <a:xfrm>
            <a:off x="441460" y="4509254"/>
            <a:ext cx="5498013" cy="2085512"/>
            <a:chOff x="519841" y="4394954"/>
            <a:chExt cx="5498013" cy="2085512"/>
          </a:xfrm>
        </p:grpSpPr>
        <p:graphicFrame>
          <p:nvGraphicFramePr>
            <p:cNvPr id="600" name="Chart 599">
              <a:extLst>
                <a:ext uri="{FF2B5EF4-FFF2-40B4-BE49-F238E27FC236}">
                  <a16:creationId xmlns:a16="http://schemas.microsoft.com/office/drawing/2014/main" id="{C8FEF97B-BBD6-453E-AFDF-FC287ADDA23C}"/>
                </a:ext>
              </a:extLst>
            </p:cNvPr>
            <p:cNvGraphicFramePr/>
            <p:nvPr>
              <p:extLst>
                <p:ext uri="{D42A27DB-BD31-4B8C-83A1-F6EECF244321}">
                  <p14:modId xmlns:p14="http://schemas.microsoft.com/office/powerpoint/2010/main" val="451824362"/>
                </p:ext>
              </p:extLst>
            </p:nvPr>
          </p:nvGraphicFramePr>
          <p:xfrm>
            <a:off x="519841" y="4394954"/>
            <a:ext cx="4687175" cy="2085512"/>
          </p:xfrm>
          <a:graphic>
            <a:graphicData uri="http://schemas.openxmlformats.org/drawingml/2006/chart">
              <c:chart xmlns:c="http://schemas.openxmlformats.org/drawingml/2006/chart" xmlns:r="http://schemas.openxmlformats.org/officeDocument/2006/relationships" r:id="rId3"/>
            </a:graphicData>
          </a:graphic>
        </p:graphicFrame>
        <p:cxnSp>
          <p:nvCxnSpPr>
            <p:cNvPr id="601" name="Straight Connector 600">
              <a:extLst>
                <a:ext uri="{FF2B5EF4-FFF2-40B4-BE49-F238E27FC236}">
                  <a16:creationId xmlns:a16="http://schemas.microsoft.com/office/drawing/2014/main" id="{BB8E35FE-5D8C-468A-AE37-C3791F07F1FB}"/>
                </a:ext>
              </a:extLst>
            </p:cNvPr>
            <p:cNvCxnSpPr>
              <a:cxnSpLocks/>
            </p:cNvCxnSpPr>
            <p:nvPr/>
          </p:nvCxnSpPr>
          <p:spPr>
            <a:xfrm>
              <a:off x="5002913" y="4665786"/>
              <a:ext cx="395488" cy="4579"/>
            </a:xfrm>
            <a:prstGeom prst="line">
              <a:avLst/>
            </a:prstGeom>
            <a:ln>
              <a:solidFill>
                <a:schemeClr val="tx1">
                  <a:lumMod val="65000"/>
                  <a:lumOff val="35000"/>
                </a:schemeClr>
              </a:solidFill>
              <a:headEnd w="sm" len="sm"/>
              <a:tailEnd type="none" w="sm" len="sm"/>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426F40B0-7674-4D47-8A5B-F1F21C7B8627}"/>
                </a:ext>
              </a:extLst>
            </p:cNvPr>
            <p:cNvCxnSpPr>
              <a:cxnSpLocks/>
            </p:cNvCxnSpPr>
            <p:nvPr/>
          </p:nvCxnSpPr>
          <p:spPr>
            <a:xfrm>
              <a:off x="3897906" y="4943254"/>
              <a:ext cx="1500495" cy="0"/>
            </a:xfrm>
            <a:prstGeom prst="line">
              <a:avLst/>
            </a:prstGeom>
            <a:ln>
              <a:solidFill>
                <a:schemeClr val="tx1">
                  <a:lumMod val="65000"/>
                  <a:lumOff val="35000"/>
                </a:schemeClr>
              </a:solidFill>
              <a:headEnd w="sm" len="sm"/>
              <a:tailEnd type="none" w="sm" len="sm"/>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B460859D-5C73-48F4-9B48-D0314E47958C}"/>
                </a:ext>
              </a:extLst>
            </p:cNvPr>
            <p:cNvCxnSpPr>
              <a:cxnSpLocks/>
            </p:cNvCxnSpPr>
            <p:nvPr/>
          </p:nvCxnSpPr>
          <p:spPr>
            <a:xfrm>
              <a:off x="3469281" y="5214343"/>
              <a:ext cx="1929120" cy="1961"/>
            </a:xfrm>
            <a:prstGeom prst="line">
              <a:avLst/>
            </a:prstGeom>
            <a:ln>
              <a:solidFill>
                <a:schemeClr val="tx1">
                  <a:lumMod val="65000"/>
                  <a:lumOff val="35000"/>
                </a:schemeClr>
              </a:solidFill>
              <a:headEnd w="sm" len="sm"/>
              <a:tailEnd type="none" w="sm" len="sm"/>
            </a:ln>
          </p:spPr>
          <p:style>
            <a:lnRef idx="1">
              <a:schemeClr val="accent1"/>
            </a:lnRef>
            <a:fillRef idx="0">
              <a:schemeClr val="accent1"/>
            </a:fillRef>
            <a:effectRef idx="0">
              <a:schemeClr val="accent1"/>
            </a:effectRef>
            <a:fontRef idx="minor">
              <a:schemeClr val="tx1"/>
            </a:fontRef>
          </p:style>
        </p:cxnSp>
        <p:cxnSp>
          <p:nvCxnSpPr>
            <p:cNvPr id="608" name="Straight Connector 607">
              <a:extLst>
                <a:ext uri="{FF2B5EF4-FFF2-40B4-BE49-F238E27FC236}">
                  <a16:creationId xmlns:a16="http://schemas.microsoft.com/office/drawing/2014/main" id="{A6D99890-9F45-4857-BDC2-58730F63308B}"/>
                </a:ext>
              </a:extLst>
            </p:cNvPr>
            <p:cNvCxnSpPr>
              <a:cxnSpLocks/>
            </p:cNvCxnSpPr>
            <p:nvPr/>
          </p:nvCxnSpPr>
          <p:spPr>
            <a:xfrm>
              <a:off x="2995412" y="5483004"/>
              <a:ext cx="2402989" cy="0"/>
            </a:xfrm>
            <a:prstGeom prst="line">
              <a:avLst/>
            </a:prstGeom>
            <a:ln>
              <a:solidFill>
                <a:schemeClr val="tx1">
                  <a:lumMod val="65000"/>
                  <a:lumOff val="35000"/>
                </a:schemeClr>
              </a:solidFill>
              <a:headEnd w="sm" len="sm"/>
              <a:tailEnd type="none" w="sm" len="sm"/>
            </a:ln>
          </p:spPr>
          <p:style>
            <a:lnRef idx="1">
              <a:schemeClr val="accent1"/>
            </a:lnRef>
            <a:fillRef idx="0">
              <a:schemeClr val="accent1"/>
            </a:fillRef>
            <a:effectRef idx="0">
              <a:schemeClr val="accent1"/>
            </a:effectRef>
            <a:fontRef idx="minor">
              <a:schemeClr val="tx1"/>
            </a:fontRef>
          </p:style>
        </p:cxnSp>
        <p:cxnSp>
          <p:nvCxnSpPr>
            <p:cNvPr id="610" name="Straight Connector 609">
              <a:extLst>
                <a:ext uri="{FF2B5EF4-FFF2-40B4-BE49-F238E27FC236}">
                  <a16:creationId xmlns:a16="http://schemas.microsoft.com/office/drawing/2014/main" id="{25435F71-9D48-4469-A016-6569C34C6039}"/>
                </a:ext>
              </a:extLst>
            </p:cNvPr>
            <p:cNvCxnSpPr>
              <a:cxnSpLocks/>
            </p:cNvCxnSpPr>
            <p:nvPr/>
          </p:nvCxnSpPr>
          <p:spPr>
            <a:xfrm>
              <a:off x="2995412" y="5754466"/>
              <a:ext cx="2402989" cy="0"/>
            </a:xfrm>
            <a:prstGeom prst="line">
              <a:avLst/>
            </a:prstGeom>
            <a:ln>
              <a:solidFill>
                <a:schemeClr val="tx1">
                  <a:lumMod val="65000"/>
                  <a:lumOff val="35000"/>
                </a:schemeClr>
              </a:solidFill>
              <a:headEnd w="sm" len="sm"/>
              <a:tailEnd type="none" w="sm" len="sm"/>
            </a:ln>
          </p:spPr>
          <p:style>
            <a:lnRef idx="1">
              <a:schemeClr val="accent1"/>
            </a:lnRef>
            <a:fillRef idx="0">
              <a:schemeClr val="accent1"/>
            </a:fillRef>
            <a:effectRef idx="0">
              <a:schemeClr val="accent1"/>
            </a:effectRef>
            <a:fontRef idx="minor">
              <a:schemeClr val="tx1"/>
            </a:fontRef>
          </p:style>
        </p:cxnSp>
        <p:sp>
          <p:nvSpPr>
            <p:cNvPr id="613" name="TextBox 612">
              <a:extLst>
                <a:ext uri="{FF2B5EF4-FFF2-40B4-BE49-F238E27FC236}">
                  <a16:creationId xmlns:a16="http://schemas.microsoft.com/office/drawing/2014/main" id="{28169D98-934F-46C6-BBF3-4C3623E1997A}"/>
                </a:ext>
              </a:extLst>
            </p:cNvPr>
            <p:cNvSpPr txBox="1"/>
            <p:nvPr/>
          </p:nvSpPr>
          <p:spPr>
            <a:xfrm>
              <a:off x="5525076" y="4699892"/>
              <a:ext cx="492778" cy="230832"/>
            </a:xfrm>
            <a:prstGeom prst="rect">
              <a:avLst/>
            </a:prstGeom>
            <a:noFill/>
          </p:spPr>
          <p:txBody>
            <a:bodyPr wrap="square" rtlCol="0">
              <a:spAutoFit/>
            </a:bodyPr>
            <a:lstStyle/>
            <a:p>
              <a:r>
                <a:rPr lang="pl-PL" sz="900" dirty="0">
                  <a:solidFill>
                    <a:schemeClr val="bg1"/>
                  </a:solidFill>
                </a:rPr>
                <a:t>+13%</a:t>
              </a:r>
            </a:p>
          </p:txBody>
        </p:sp>
        <p:sp>
          <p:nvSpPr>
            <p:cNvPr id="618" name="TextBox 617">
              <a:extLst>
                <a:ext uri="{FF2B5EF4-FFF2-40B4-BE49-F238E27FC236}">
                  <a16:creationId xmlns:a16="http://schemas.microsoft.com/office/drawing/2014/main" id="{D2D211CA-4BD1-435E-AC08-D825794ED81D}"/>
                </a:ext>
              </a:extLst>
            </p:cNvPr>
            <p:cNvSpPr txBox="1"/>
            <p:nvPr/>
          </p:nvSpPr>
          <p:spPr>
            <a:xfrm>
              <a:off x="5335142" y="4550370"/>
              <a:ext cx="480475" cy="230832"/>
            </a:xfrm>
            <a:prstGeom prst="rect">
              <a:avLst/>
            </a:prstGeom>
            <a:noFill/>
          </p:spPr>
          <p:txBody>
            <a:bodyPr wrap="square" rtlCol="0">
              <a:spAutoFit/>
            </a:bodyPr>
            <a:lstStyle/>
            <a:p>
              <a:r>
                <a:rPr lang="pl-PL" sz="900" dirty="0">
                  <a:solidFill>
                    <a:schemeClr val="tx1">
                      <a:lumMod val="65000"/>
                      <a:lumOff val="35000"/>
                    </a:schemeClr>
                  </a:solidFill>
                </a:rPr>
                <a:t>+0.8%</a:t>
              </a:r>
            </a:p>
          </p:txBody>
        </p:sp>
        <p:sp>
          <p:nvSpPr>
            <p:cNvPr id="619" name="TextBox 618">
              <a:extLst>
                <a:ext uri="{FF2B5EF4-FFF2-40B4-BE49-F238E27FC236}">
                  <a16:creationId xmlns:a16="http://schemas.microsoft.com/office/drawing/2014/main" id="{54C0A77F-083B-4CAE-81BF-2796F75D9ECA}"/>
                </a:ext>
              </a:extLst>
            </p:cNvPr>
            <p:cNvSpPr txBox="1"/>
            <p:nvPr/>
          </p:nvSpPr>
          <p:spPr>
            <a:xfrm>
              <a:off x="5331401" y="4823419"/>
              <a:ext cx="480475" cy="230832"/>
            </a:xfrm>
            <a:prstGeom prst="rect">
              <a:avLst/>
            </a:prstGeom>
            <a:noFill/>
          </p:spPr>
          <p:txBody>
            <a:bodyPr wrap="square" rtlCol="0">
              <a:spAutoFit/>
            </a:bodyPr>
            <a:lstStyle/>
            <a:p>
              <a:r>
                <a:rPr lang="pl-PL" sz="900" dirty="0">
                  <a:solidFill>
                    <a:schemeClr val="tx1">
                      <a:lumMod val="65000"/>
                      <a:lumOff val="35000"/>
                    </a:schemeClr>
                  </a:solidFill>
                </a:rPr>
                <a:t>+2.8%</a:t>
              </a:r>
            </a:p>
          </p:txBody>
        </p:sp>
        <p:sp>
          <p:nvSpPr>
            <p:cNvPr id="620" name="TextBox 619">
              <a:extLst>
                <a:ext uri="{FF2B5EF4-FFF2-40B4-BE49-F238E27FC236}">
                  <a16:creationId xmlns:a16="http://schemas.microsoft.com/office/drawing/2014/main" id="{0BDFC1B5-9AFD-4E0A-9974-CA1C1F86F7B1}"/>
                </a:ext>
              </a:extLst>
            </p:cNvPr>
            <p:cNvSpPr txBox="1"/>
            <p:nvPr/>
          </p:nvSpPr>
          <p:spPr>
            <a:xfrm>
              <a:off x="5331401" y="5098927"/>
              <a:ext cx="480475" cy="230832"/>
            </a:xfrm>
            <a:prstGeom prst="rect">
              <a:avLst/>
            </a:prstGeom>
            <a:noFill/>
          </p:spPr>
          <p:txBody>
            <a:bodyPr wrap="square" rtlCol="0">
              <a:spAutoFit/>
            </a:bodyPr>
            <a:lstStyle/>
            <a:p>
              <a:r>
                <a:rPr lang="pl-PL" sz="900" dirty="0">
                  <a:solidFill>
                    <a:schemeClr val="tx1">
                      <a:lumMod val="65000"/>
                      <a:lumOff val="35000"/>
                    </a:schemeClr>
                  </a:solidFill>
                </a:rPr>
                <a:t>+5.4%</a:t>
              </a:r>
            </a:p>
          </p:txBody>
        </p:sp>
        <p:sp>
          <p:nvSpPr>
            <p:cNvPr id="621" name="TextBox 620">
              <a:extLst>
                <a:ext uri="{FF2B5EF4-FFF2-40B4-BE49-F238E27FC236}">
                  <a16:creationId xmlns:a16="http://schemas.microsoft.com/office/drawing/2014/main" id="{1BD7C399-4422-4342-B9C4-D52973DEA10E}"/>
                </a:ext>
              </a:extLst>
            </p:cNvPr>
            <p:cNvSpPr txBox="1"/>
            <p:nvPr/>
          </p:nvSpPr>
          <p:spPr>
            <a:xfrm>
              <a:off x="5331400" y="5367588"/>
              <a:ext cx="480475" cy="230832"/>
            </a:xfrm>
            <a:prstGeom prst="rect">
              <a:avLst/>
            </a:prstGeom>
            <a:noFill/>
          </p:spPr>
          <p:txBody>
            <a:bodyPr wrap="square" rtlCol="0">
              <a:spAutoFit/>
            </a:bodyPr>
            <a:lstStyle/>
            <a:p>
              <a:r>
                <a:rPr lang="pl-PL" sz="900" dirty="0">
                  <a:solidFill>
                    <a:schemeClr val="tx1">
                      <a:lumMod val="65000"/>
                      <a:lumOff val="35000"/>
                    </a:schemeClr>
                  </a:solidFill>
                </a:rPr>
                <a:t>+8.4%</a:t>
              </a:r>
            </a:p>
          </p:txBody>
        </p:sp>
        <p:sp>
          <p:nvSpPr>
            <p:cNvPr id="622" name="TextBox 621">
              <a:extLst>
                <a:ext uri="{FF2B5EF4-FFF2-40B4-BE49-F238E27FC236}">
                  <a16:creationId xmlns:a16="http://schemas.microsoft.com/office/drawing/2014/main" id="{F8A490E0-F3FF-447B-8D94-51AC705F6352}"/>
                </a:ext>
              </a:extLst>
            </p:cNvPr>
            <p:cNvSpPr txBox="1"/>
            <p:nvPr/>
          </p:nvSpPr>
          <p:spPr>
            <a:xfrm>
              <a:off x="5331400" y="5626167"/>
              <a:ext cx="480475" cy="230832"/>
            </a:xfrm>
            <a:prstGeom prst="rect">
              <a:avLst/>
            </a:prstGeom>
            <a:noFill/>
          </p:spPr>
          <p:txBody>
            <a:bodyPr wrap="square" rtlCol="0">
              <a:spAutoFit/>
            </a:bodyPr>
            <a:lstStyle/>
            <a:p>
              <a:r>
                <a:rPr lang="pl-PL" sz="900" dirty="0">
                  <a:solidFill>
                    <a:schemeClr val="tx1">
                      <a:lumMod val="65000"/>
                      <a:lumOff val="35000"/>
                    </a:schemeClr>
                  </a:solidFill>
                </a:rPr>
                <a:t>-5.0%</a:t>
              </a:r>
            </a:p>
          </p:txBody>
        </p:sp>
      </p:grpSp>
      <p:sp>
        <p:nvSpPr>
          <p:cNvPr id="84" name="TextBox 83">
            <a:extLst>
              <a:ext uri="{FF2B5EF4-FFF2-40B4-BE49-F238E27FC236}">
                <a16:creationId xmlns:a16="http://schemas.microsoft.com/office/drawing/2014/main" id="{FB2FFDEB-4907-4B60-A6CA-3F7200D95AA8}"/>
              </a:ext>
            </a:extLst>
          </p:cNvPr>
          <p:cNvSpPr txBox="1"/>
          <p:nvPr/>
        </p:nvSpPr>
        <p:spPr>
          <a:xfrm>
            <a:off x="534760" y="618865"/>
            <a:ext cx="11003608"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The global market for </a:t>
            </a:r>
            <a:r>
              <a:rPr lang="pl-PL"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a:t>
            </a:r>
            <a:r>
              <a:rPr lang="en-US"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 services is constantly growing, both in terms of generated revenues and the number of entities operating on the market. </a:t>
            </a:r>
          </a:p>
        </p:txBody>
      </p:sp>
      <p:sp>
        <p:nvSpPr>
          <p:cNvPr id="145" name="TextBox 78">
            <a:extLst>
              <a:ext uri="{FF2B5EF4-FFF2-40B4-BE49-F238E27FC236}">
                <a16:creationId xmlns:a16="http://schemas.microsoft.com/office/drawing/2014/main" id="{DB514410-AF1A-4C93-A3B7-A56D13711A1C}"/>
              </a:ext>
            </a:extLst>
          </p:cNvPr>
          <p:cNvSpPr txBox="1"/>
          <p:nvPr/>
        </p:nvSpPr>
        <p:spPr>
          <a:xfrm>
            <a:off x="513028" y="1081665"/>
            <a:ext cx="1999826" cy="254909"/>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bg1">
                  <a:lumMod val="65000"/>
                </a:schemeClr>
              </a:solidFill>
              <a:latin typeface="Arial" panose="020B0604020202020204" pitchFamily="34" charset="0"/>
              <a:cs typeface="Arial" panose="020B0604020202020204" pitchFamily="34" charset="0"/>
            </a:endParaRPr>
          </a:p>
        </p:txBody>
      </p:sp>
      <p:sp>
        <p:nvSpPr>
          <p:cNvPr id="62" name="TextBox 78">
            <a:extLst>
              <a:ext uri="{FF2B5EF4-FFF2-40B4-BE49-F238E27FC236}">
                <a16:creationId xmlns:a16="http://schemas.microsoft.com/office/drawing/2014/main" id="{DB514410-AF1A-4C93-A3B7-A56D13711A1C}"/>
              </a:ext>
            </a:extLst>
          </p:cNvPr>
          <p:cNvSpPr txBox="1"/>
          <p:nvPr/>
        </p:nvSpPr>
        <p:spPr>
          <a:xfrm>
            <a:off x="550351" y="1406280"/>
            <a:ext cx="1999826" cy="254909"/>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bg1">
                  <a:lumMod val="65000"/>
                </a:schemeClr>
              </a:solidFill>
              <a:latin typeface="Arial" panose="020B0604020202020204" pitchFamily="34" charset="0"/>
              <a:cs typeface="Arial" panose="020B0604020202020204" pitchFamily="34" charset="0"/>
            </a:endParaRPr>
          </a:p>
        </p:txBody>
      </p:sp>
      <p:sp>
        <p:nvSpPr>
          <p:cNvPr id="88"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Global size of </a:t>
            </a:r>
            <a:r>
              <a:rPr lang="pl-PL" sz="1000" b="1" dirty="0">
                <a:solidFill>
                  <a:schemeClr val="bg1">
                    <a:lumMod val="65000"/>
                  </a:schemeClr>
                </a:solidFill>
                <a:latin typeface="Arial" panose="020B0604020202020204" pitchFamily="34" charset="0"/>
                <a:cs typeface="Arial" panose="020B0604020202020204" pitchFamily="34" charset="0"/>
              </a:rPr>
              <a:t>[…] </a:t>
            </a:r>
            <a:r>
              <a:rPr lang="en-US" sz="1000" b="1" dirty="0">
                <a:solidFill>
                  <a:schemeClr val="bg1">
                    <a:lumMod val="65000"/>
                  </a:schemeClr>
                </a:solidFill>
                <a:latin typeface="Arial" panose="020B0604020202020204" pitchFamily="34" charset="0"/>
                <a:cs typeface="Arial" panose="020B0604020202020204" pitchFamily="34" charset="0"/>
              </a:rPr>
              <a:t>market, 20</a:t>
            </a:r>
            <a:r>
              <a:rPr lang="pl-PL" sz="1000" b="1" dirty="0">
                <a:solidFill>
                  <a:schemeClr val="bg1">
                    <a:lumMod val="65000"/>
                  </a:schemeClr>
                </a:solidFill>
                <a:latin typeface="Arial" panose="020B0604020202020204" pitchFamily="34" charset="0"/>
                <a:cs typeface="Arial" panose="020B0604020202020204" pitchFamily="34" charset="0"/>
              </a:rPr>
              <a:t>XX. </a:t>
            </a:r>
            <a:r>
              <a:rPr lang="en-US" sz="1000" b="1" dirty="0">
                <a:solidFill>
                  <a:schemeClr val="bg1">
                    <a:lumMod val="65000"/>
                  </a:schemeClr>
                </a:solidFill>
                <a:latin typeface="Arial" panose="020B0604020202020204" pitchFamily="34" charset="0"/>
                <a:cs typeface="Arial" panose="020B0604020202020204" pitchFamily="34" charset="0"/>
              </a:rPr>
              <a:t>EUR b</a:t>
            </a:r>
            <a:r>
              <a:rPr lang="pl-PL" sz="1000" b="1" dirty="0">
                <a:solidFill>
                  <a:schemeClr val="bg1">
                    <a:lumMod val="65000"/>
                  </a:schemeClr>
                </a:solidFill>
                <a:latin typeface="Arial" panose="020B0604020202020204" pitchFamily="34" charset="0"/>
                <a:cs typeface="Arial" panose="020B0604020202020204" pitchFamily="34" charset="0"/>
              </a:rPr>
              <a:t>n</a:t>
            </a:r>
            <a:r>
              <a:rPr lang="en-US" sz="1000" b="1" dirty="0">
                <a:solidFill>
                  <a:schemeClr val="bg1">
                    <a:lumMod val="65000"/>
                  </a:schemeClr>
                </a:solidFill>
                <a:latin typeface="Arial" panose="020B0604020202020204" pitchFamily="34" charset="0"/>
                <a:cs typeface="Arial" panose="020B0604020202020204" pitchFamily="34" charset="0"/>
              </a:rPr>
              <a:t> </a:t>
            </a:r>
          </a:p>
        </p:txBody>
      </p:sp>
      <p:cxnSp>
        <p:nvCxnSpPr>
          <p:cNvPr id="89" name="Straight Connector 88">
            <a:extLst>
              <a:ext uri="{FF2B5EF4-FFF2-40B4-BE49-F238E27FC236}">
                <a16:creationId xmlns:a16="http://schemas.microsoft.com/office/drawing/2014/main" id="{840C632B-04AD-486B-AC0B-97DD0E115DA6}"/>
              </a:ext>
            </a:extLst>
          </p:cNvPr>
          <p:cNvCxnSpPr>
            <a:cxnSpLocks/>
          </p:cNvCxnSpPr>
          <p:nvPr/>
        </p:nvCxnSpPr>
        <p:spPr>
          <a:xfrm>
            <a:off x="512064" y="1481205"/>
            <a:ext cx="5210642" cy="0"/>
          </a:xfrm>
          <a:prstGeom prst="line">
            <a:avLst/>
          </a:prstGeom>
          <a:ln w="9525">
            <a:solidFill>
              <a:srgbClr val="00B0AD"/>
            </a:solidFill>
          </a:ln>
        </p:spPr>
        <p:style>
          <a:lnRef idx="1">
            <a:schemeClr val="accent3"/>
          </a:lnRef>
          <a:fillRef idx="0">
            <a:schemeClr val="accent3"/>
          </a:fillRef>
          <a:effectRef idx="0">
            <a:schemeClr val="accent3"/>
          </a:effectRef>
          <a:fontRef idx="minor">
            <a:schemeClr val="tx1"/>
          </a:fontRef>
        </p:style>
      </p:cxnSp>
      <p:sp>
        <p:nvSpPr>
          <p:cNvPr id="153" name="TextBox 152">
            <a:extLst>
              <a:ext uri="{FF2B5EF4-FFF2-40B4-BE49-F238E27FC236}">
                <a16:creationId xmlns:a16="http://schemas.microsoft.com/office/drawing/2014/main" id="{A4A23A0B-0381-4D53-9313-4239975F21DF}"/>
              </a:ext>
            </a:extLst>
          </p:cNvPr>
          <p:cNvSpPr txBox="1"/>
          <p:nvPr/>
        </p:nvSpPr>
        <p:spPr>
          <a:xfrm rot="16200000">
            <a:off x="-2940076" y="2596449"/>
            <a:ext cx="4226615" cy="307777"/>
          </a:xfrm>
          <a:prstGeom prst="rect">
            <a:avLst/>
          </a:prstGeom>
          <a:noFill/>
        </p:spPr>
        <p:txBody>
          <a:bodyPr wrap="square" rtlCol="0">
            <a:spAutoFit/>
          </a:bodyPr>
          <a:lstStyle/>
          <a:p>
            <a:pPr algn="ctr"/>
            <a:r>
              <a:rPr lang="pl-PL" sz="1400" dirty="0">
                <a:solidFill>
                  <a:srgbClr val="00B0AD"/>
                </a:solidFill>
              </a:rPr>
              <a:t>Kolory przewodnie Prezentacji</a:t>
            </a:r>
          </a:p>
        </p:txBody>
      </p:sp>
      <p:sp>
        <p:nvSpPr>
          <p:cNvPr id="155" name="Rectangle 154">
            <a:extLst>
              <a:ext uri="{FF2B5EF4-FFF2-40B4-BE49-F238E27FC236}">
                <a16:creationId xmlns:a16="http://schemas.microsoft.com/office/drawing/2014/main" id="{877A4BFB-9F3F-4187-8159-7253263541E4}"/>
              </a:ext>
            </a:extLst>
          </p:cNvPr>
          <p:cNvSpPr/>
          <p:nvPr/>
        </p:nvSpPr>
        <p:spPr>
          <a:xfrm>
            <a:off x="-431673" y="1331024"/>
            <a:ext cx="265176" cy="246888"/>
          </a:xfrm>
          <a:prstGeom prst="rect">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6" name="Rectangle 155">
            <a:extLst>
              <a:ext uri="{FF2B5EF4-FFF2-40B4-BE49-F238E27FC236}">
                <a16:creationId xmlns:a16="http://schemas.microsoft.com/office/drawing/2014/main" id="{AD324684-F412-4F85-A79D-925386423595}"/>
              </a:ext>
            </a:extLst>
          </p:cNvPr>
          <p:cNvSpPr/>
          <p:nvPr/>
        </p:nvSpPr>
        <p:spPr>
          <a:xfrm>
            <a:off x="-431673" y="1693736"/>
            <a:ext cx="265176" cy="246888"/>
          </a:xfrm>
          <a:prstGeom prst="rect">
            <a:avLst/>
          </a:prstGeom>
          <a:solidFill>
            <a:srgbClr val="47B9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7" name="Rectangle 156">
            <a:extLst>
              <a:ext uri="{FF2B5EF4-FFF2-40B4-BE49-F238E27FC236}">
                <a16:creationId xmlns:a16="http://schemas.microsoft.com/office/drawing/2014/main" id="{2CCB9728-6493-4009-AB9D-86444A80727A}"/>
              </a:ext>
            </a:extLst>
          </p:cNvPr>
          <p:cNvSpPr/>
          <p:nvPr/>
        </p:nvSpPr>
        <p:spPr>
          <a:xfrm>
            <a:off x="-431673" y="2056448"/>
            <a:ext cx="265176" cy="246888"/>
          </a:xfrm>
          <a:prstGeom prst="rect">
            <a:avLst/>
          </a:prstGeom>
          <a:solidFill>
            <a:srgbClr val="7CC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8" name="Rectangle 157">
            <a:extLst>
              <a:ext uri="{FF2B5EF4-FFF2-40B4-BE49-F238E27FC236}">
                <a16:creationId xmlns:a16="http://schemas.microsoft.com/office/drawing/2014/main" id="{DFC6A8D6-9A3E-445C-864E-59ED2137A5C1}"/>
              </a:ext>
            </a:extLst>
          </p:cNvPr>
          <p:cNvSpPr/>
          <p:nvPr/>
        </p:nvSpPr>
        <p:spPr>
          <a:xfrm>
            <a:off x="-431673" y="2419160"/>
            <a:ext cx="265176" cy="246888"/>
          </a:xfrm>
          <a:prstGeom prst="rect">
            <a:avLst/>
          </a:prstGeom>
          <a:solidFill>
            <a:srgbClr val="A3DC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59" name="Rectangle 158">
            <a:extLst>
              <a:ext uri="{FF2B5EF4-FFF2-40B4-BE49-F238E27FC236}">
                <a16:creationId xmlns:a16="http://schemas.microsoft.com/office/drawing/2014/main" id="{2E265B9F-754E-45D1-A2B2-6E1387BB2327}"/>
              </a:ext>
            </a:extLst>
          </p:cNvPr>
          <p:cNvSpPr/>
          <p:nvPr/>
        </p:nvSpPr>
        <p:spPr>
          <a:xfrm>
            <a:off x="-431673" y="2781872"/>
            <a:ext cx="265176" cy="246888"/>
          </a:xfrm>
          <a:prstGeom prst="rect">
            <a:avLst/>
          </a:prstGeom>
          <a:solidFill>
            <a:srgbClr val="E0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0" name="Rectangle 159">
            <a:extLst>
              <a:ext uri="{FF2B5EF4-FFF2-40B4-BE49-F238E27FC236}">
                <a16:creationId xmlns:a16="http://schemas.microsoft.com/office/drawing/2014/main" id="{9D298A54-DA75-400B-95BF-1E1DC685EF23}"/>
              </a:ext>
            </a:extLst>
          </p:cNvPr>
          <p:cNvSpPr/>
          <p:nvPr/>
        </p:nvSpPr>
        <p:spPr>
          <a:xfrm>
            <a:off x="-431673" y="3144584"/>
            <a:ext cx="265176" cy="246888"/>
          </a:xfrm>
          <a:prstGeom prst="rect">
            <a:avLst/>
          </a:prstGeom>
          <a:solidFill>
            <a:srgbClr val="EBF7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1" name="Rectangle 160">
            <a:extLst>
              <a:ext uri="{FF2B5EF4-FFF2-40B4-BE49-F238E27FC236}">
                <a16:creationId xmlns:a16="http://schemas.microsoft.com/office/drawing/2014/main" id="{558ABC5A-4D7B-4F4F-9501-3947765C11EC}"/>
              </a:ext>
            </a:extLst>
          </p:cNvPr>
          <p:cNvSpPr/>
          <p:nvPr/>
        </p:nvSpPr>
        <p:spPr>
          <a:xfrm>
            <a:off x="-434732" y="3885249"/>
            <a:ext cx="265176" cy="24688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2" name="Rectangle 161">
            <a:extLst>
              <a:ext uri="{FF2B5EF4-FFF2-40B4-BE49-F238E27FC236}">
                <a16:creationId xmlns:a16="http://schemas.microsoft.com/office/drawing/2014/main" id="{F0310216-E5AF-4D78-AB34-19F500417BFD}"/>
              </a:ext>
            </a:extLst>
          </p:cNvPr>
          <p:cNvSpPr/>
          <p:nvPr/>
        </p:nvSpPr>
        <p:spPr>
          <a:xfrm>
            <a:off x="-434732" y="4251010"/>
            <a:ext cx="265176" cy="246888"/>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3" name="Rectangle 162">
            <a:extLst>
              <a:ext uri="{FF2B5EF4-FFF2-40B4-BE49-F238E27FC236}">
                <a16:creationId xmlns:a16="http://schemas.microsoft.com/office/drawing/2014/main" id="{F972C0D1-149B-4528-BCCD-CEC6929C6693}"/>
              </a:ext>
            </a:extLst>
          </p:cNvPr>
          <p:cNvSpPr/>
          <p:nvPr/>
        </p:nvSpPr>
        <p:spPr>
          <a:xfrm>
            <a:off x="-434732" y="4616771"/>
            <a:ext cx="265176" cy="246888"/>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164" name="Straight Connector 163">
            <a:extLst>
              <a:ext uri="{FF2B5EF4-FFF2-40B4-BE49-F238E27FC236}">
                <a16:creationId xmlns:a16="http://schemas.microsoft.com/office/drawing/2014/main" id="{8F4F1215-33B8-4D8B-B6DA-7080A0A1E045}"/>
              </a:ext>
            </a:extLst>
          </p:cNvPr>
          <p:cNvCxnSpPr/>
          <p:nvPr/>
        </p:nvCxnSpPr>
        <p:spPr>
          <a:xfrm flipH="1">
            <a:off x="-669192" y="637031"/>
            <a:ext cx="133081" cy="0"/>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9C24B54-A1DB-451F-A2D1-4605411D6485}"/>
              </a:ext>
            </a:extLst>
          </p:cNvPr>
          <p:cNvCxnSpPr/>
          <p:nvPr/>
        </p:nvCxnSpPr>
        <p:spPr>
          <a:xfrm flipH="1">
            <a:off x="-669192" y="4863659"/>
            <a:ext cx="133081" cy="0"/>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BC7925B-B05D-40EB-BBDB-FD931FA9AE3C}"/>
              </a:ext>
            </a:extLst>
          </p:cNvPr>
          <p:cNvCxnSpPr>
            <a:cxnSpLocks/>
          </p:cNvCxnSpPr>
          <p:nvPr/>
        </p:nvCxnSpPr>
        <p:spPr>
          <a:xfrm flipV="1">
            <a:off x="-672879" y="637032"/>
            <a:ext cx="3688" cy="4226627"/>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sp>
        <p:nvSpPr>
          <p:cNvPr id="168" name="Rectangle 167">
            <a:extLst>
              <a:ext uri="{FF2B5EF4-FFF2-40B4-BE49-F238E27FC236}">
                <a16:creationId xmlns:a16="http://schemas.microsoft.com/office/drawing/2014/main" id="{B861455E-A26C-4F35-BA29-8C6AAF390287}"/>
              </a:ext>
            </a:extLst>
          </p:cNvPr>
          <p:cNvSpPr/>
          <p:nvPr/>
        </p:nvSpPr>
        <p:spPr>
          <a:xfrm>
            <a:off x="-434732" y="3516441"/>
            <a:ext cx="265176" cy="246888"/>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solidFill>
                <a:schemeClr val="bg1">
                  <a:lumMod val="65000"/>
                </a:schemeClr>
              </a:solidFill>
            </a:endParaRPr>
          </a:p>
        </p:txBody>
      </p:sp>
      <p:graphicFrame>
        <p:nvGraphicFramePr>
          <p:cNvPr id="44" name="Chart 43">
            <a:extLst>
              <a:ext uri="{FF2B5EF4-FFF2-40B4-BE49-F238E27FC236}">
                <a16:creationId xmlns:a16="http://schemas.microsoft.com/office/drawing/2014/main" id="{11285C9A-9BE1-4563-BD6D-09EF423E0656}"/>
              </a:ext>
            </a:extLst>
          </p:cNvPr>
          <p:cNvGraphicFramePr/>
          <p:nvPr>
            <p:extLst>
              <p:ext uri="{D42A27DB-BD31-4B8C-83A1-F6EECF244321}">
                <p14:modId xmlns:p14="http://schemas.microsoft.com/office/powerpoint/2010/main" val="342316443"/>
              </p:ext>
            </p:extLst>
          </p:nvPr>
        </p:nvGraphicFramePr>
        <p:xfrm>
          <a:off x="522235" y="1553058"/>
          <a:ext cx="5865674" cy="3053757"/>
        </p:xfrm>
        <a:graphic>
          <a:graphicData uri="http://schemas.openxmlformats.org/drawingml/2006/chart">
            <c:chart xmlns:c="http://schemas.openxmlformats.org/drawingml/2006/chart" xmlns:r="http://schemas.openxmlformats.org/officeDocument/2006/relationships" r:id="rId4"/>
          </a:graphicData>
        </a:graphic>
      </p:graphicFrame>
      <p:grpSp>
        <p:nvGrpSpPr>
          <p:cNvPr id="49" name="Group 48">
            <a:extLst>
              <a:ext uri="{FF2B5EF4-FFF2-40B4-BE49-F238E27FC236}">
                <a16:creationId xmlns:a16="http://schemas.microsoft.com/office/drawing/2014/main" id="{21433A3F-4DF7-438F-AF57-04BFA6B7CD28}"/>
              </a:ext>
            </a:extLst>
          </p:cNvPr>
          <p:cNvGrpSpPr/>
          <p:nvPr/>
        </p:nvGrpSpPr>
        <p:grpSpPr>
          <a:xfrm>
            <a:off x="3087006" y="2216855"/>
            <a:ext cx="4071333" cy="561369"/>
            <a:chOff x="3100772" y="2131466"/>
            <a:chExt cx="4071333" cy="561369"/>
          </a:xfrm>
        </p:grpSpPr>
        <p:cxnSp>
          <p:nvCxnSpPr>
            <p:cNvPr id="595" name="Straight Connector 594">
              <a:extLst>
                <a:ext uri="{FF2B5EF4-FFF2-40B4-BE49-F238E27FC236}">
                  <a16:creationId xmlns:a16="http://schemas.microsoft.com/office/drawing/2014/main" id="{A0CC5548-586A-40E4-9725-37833B3816CE}"/>
                </a:ext>
              </a:extLst>
            </p:cNvPr>
            <p:cNvCxnSpPr>
              <a:cxnSpLocks/>
            </p:cNvCxnSpPr>
            <p:nvPr/>
          </p:nvCxnSpPr>
          <p:spPr>
            <a:xfrm flipH="1">
              <a:off x="3100772" y="2465634"/>
              <a:ext cx="439353" cy="0"/>
            </a:xfrm>
            <a:prstGeom prst="line">
              <a:avLst/>
            </a:prstGeom>
            <a:ln>
              <a:solidFill>
                <a:schemeClr val="tx1">
                  <a:lumMod val="65000"/>
                  <a:lumOff val="35000"/>
                </a:schemeClr>
              </a:solidFill>
              <a:tailEnd type="oval" w="med" len="med"/>
            </a:ln>
          </p:spPr>
          <p:style>
            <a:lnRef idx="1">
              <a:schemeClr val="accent1"/>
            </a:lnRef>
            <a:fillRef idx="0">
              <a:schemeClr val="accent1"/>
            </a:fillRef>
            <a:effectRef idx="0">
              <a:schemeClr val="accent1"/>
            </a:effectRef>
            <a:fontRef idx="minor">
              <a:schemeClr val="tx1"/>
            </a:fontRef>
          </p:style>
        </p:cxnSp>
        <p:cxnSp>
          <p:nvCxnSpPr>
            <p:cNvPr id="596" name="Straight Connector 595">
              <a:extLst>
                <a:ext uri="{FF2B5EF4-FFF2-40B4-BE49-F238E27FC236}">
                  <a16:creationId xmlns:a16="http://schemas.microsoft.com/office/drawing/2014/main" id="{7BDF8FAF-CC7D-4EDB-A111-7A6AED46CBB3}"/>
                </a:ext>
              </a:extLst>
            </p:cNvPr>
            <p:cNvCxnSpPr>
              <a:cxnSpLocks/>
            </p:cNvCxnSpPr>
            <p:nvPr/>
          </p:nvCxnSpPr>
          <p:spPr>
            <a:xfrm>
              <a:off x="3540124" y="2234228"/>
              <a:ext cx="1" cy="419553"/>
            </a:xfrm>
            <a:prstGeom prst="line">
              <a:avLst/>
            </a:prstGeom>
            <a:ln>
              <a:solidFill>
                <a:schemeClr val="tx1">
                  <a:lumMod val="65000"/>
                  <a:lumOff val="35000"/>
                </a:schemeClr>
              </a:solidFill>
              <a:tailEnd type="none" w="med" len="med"/>
            </a:ln>
          </p:spPr>
          <p:style>
            <a:lnRef idx="1">
              <a:schemeClr val="accent1"/>
            </a:lnRef>
            <a:fillRef idx="0">
              <a:schemeClr val="accent1"/>
            </a:fillRef>
            <a:effectRef idx="0">
              <a:schemeClr val="accent1"/>
            </a:effectRef>
            <a:fontRef idx="minor">
              <a:schemeClr val="tx1"/>
            </a:fontRef>
          </p:style>
        </p:cxnSp>
        <p:cxnSp>
          <p:nvCxnSpPr>
            <p:cNvPr id="597" name="Straight Connector 596">
              <a:extLst>
                <a:ext uri="{FF2B5EF4-FFF2-40B4-BE49-F238E27FC236}">
                  <a16:creationId xmlns:a16="http://schemas.microsoft.com/office/drawing/2014/main" id="{8184F703-F083-4FB2-90B6-09F1722EB9F9}"/>
                </a:ext>
              </a:extLst>
            </p:cNvPr>
            <p:cNvCxnSpPr>
              <a:cxnSpLocks/>
            </p:cNvCxnSpPr>
            <p:nvPr/>
          </p:nvCxnSpPr>
          <p:spPr>
            <a:xfrm flipH="1">
              <a:off x="3540124" y="2234228"/>
              <a:ext cx="439353" cy="0"/>
            </a:xfrm>
            <a:prstGeom prst="line">
              <a:avLst/>
            </a:prstGeom>
            <a:ln>
              <a:solidFill>
                <a:schemeClr val="tx1">
                  <a:lumMod val="65000"/>
                  <a:lumOff val="35000"/>
                </a:schemeClr>
              </a:solidFill>
              <a:headEnd type="oval"/>
              <a:tailEnd type="none" w="med" len="med"/>
            </a:ln>
          </p:spPr>
          <p:style>
            <a:lnRef idx="1">
              <a:schemeClr val="accent1"/>
            </a:lnRef>
            <a:fillRef idx="0">
              <a:schemeClr val="accent1"/>
            </a:fillRef>
            <a:effectRef idx="0">
              <a:schemeClr val="accent1"/>
            </a:effectRef>
            <a:fontRef idx="minor">
              <a:schemeClr val="tx1"/>
            </a:fontRef>
          </p:style>
        </p:cxnSp>
        <p:cxnSp>
          <p:nvCxnSpPr>
            <p:cNvPr id="598" name="Straight Connector 597">
              <a:extLst>
                <a:ext uri="{FF2B5EF4-FFF2-40B4-BE49-F238E27FC236}">
                  <a16:creationId xmlns:a16="http://schemas.microsoft.com/office/drawing/2014/main" id="{16056E16-4AC3-4DEA-A7E0-B3FFC027E169}"/>
                </a:ext>
              </a:extLst>
            </p:cNvPr>
            <p:cNvCxnSpPr>
              <a:cxnSpLocks/>
            </p:cNvCxnSpPr>
            <p:nvPr/>
          </p:nvCxnSpPr>
          <p:spPr>
            <a:xfrm flipH="1">
              <a:off x="3540123" y="2649156"/>
              <a:ext cx="439353" cy="0"/>
            </a:xfrm>
            <a:prstGeom prst="line">
              <a:avLst/>
            </a:prstGeom>
            <a:ln>
              <a:solidFill>
                <a:schemeClr val="tx1">
                  <a:lumMod val="65000"/>
                  <a:lumOff val="35000"/>
                </a:schemeClr>
              </a:solidFill>
              <a:headEnd type="oval"/>
              <a:tailEnd type="none" w="med"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C7EA4EB4-1AC5-4565-A509-FC67F51A0D0C}"/>
                </a:ext>
              </a:extLst>
            </p:cNvPr>
            <p:cNvSpPr txBox="1"/>
            <p:nvPr/>
          </p:nvSpPr>
          <p:spPr>
            <a:xfrm>
              <a:off x="4060980" y="2131466"/>
              <a:ext cx="3111125" cy="230832"/>
            </a:xfrm>
            <a:prstGeom prst="rect">
              <a:avLst/>
            </a:prstGeom>
            <a:noFill/>
          </p:spPr>
          <p:txBody>
            <a:bodyPr wrap="square" rtlCol="0">
              <a:spAutoFit/>
            </a:bodyPr>
            <a:lstStyle/>
            <a:p>
              <a:r>
                <a:rPr lang="pl-PL" sz="900" dirty="0" err="1"/>
                <a:t>Xxxx</a:t>
              </a:r>
              <a:endParaRPr lang="pl-PL" sz="900" dirty="0"/>
            </a:p>
          </p:txBody>
        </p:sp>
        <p:sp>
          <p:nvSpPr>
            <p:cNvPr id="599" name="TextBox 598">
              <a:extLst>
                <a:ext uri="{FF2B5EF4-FFF2-40B4-BE49-F238E27FC236}">
                  <a16:creationId xmlns:a16="http://schemas.microsoft.com/office/drawing/2014/main" id="{BDA7749E-0241-41ED-85C9-A4D1767DE6FE}"/>
                </a:ext>
              </a:extLst>
            </p:cNvPr>
            <p:cNvSpPr txBox="1"/>
            <p:nvPr/>
          </p:nvSpPr>
          <p:spPr>
            <a:xfrm>
              <a:off x="4023042" y="2462003"/>
              <a:ext cx="1830513" cy="230832"/>
            </a:xfrm>
            <a:prstGeom prst="rect">
              <a:avLst/>
            </a:prstGeom>
            <a:noFill/>
          </p:spPr>
          <p:txBody>
            <a:bodyPr wrap="square" rtlCol="0">
              <a:spAutoFit/>
            </a:bodyPr>
            <a:lstStyle/>
            <a:p>
              <a:r>
                <a:rPr lang="pl-PL" sz="900" dirty="0" err="1"/>
                <a:t>Xxxx</a:t>
              </a:r>
              <a:endParaRPr lang="pl-PL" sz="900" dirty="0"/>
            </a:p>
          </p:txBody>
        </p:sp>
      </p:grpSp>
      <p:sp>
        <p:nvSpPr>
          <p:cNvPr id="626" name="TextBox 625">
            <a:extLst>
              <a:ext uri="{FF2B5EF4-FFF2-40B4-BE49-F238E27FC236}">
                <a16:creationId xmlns:a16="http://schemas.microsoft.com/office/drawing/2014/main" id="{40473EE7-0936-4592-8029-6D7A8118F092}"/>
              </a:ext>
            </a:extLst>
          </p:cNvPr>
          <p:cNvSpPr txBox="1"/>
          <p:nvPr/>
        </p:nvSpPr>
        <p:spPr>
          <a:xfrm>
            <a:off x="6449333" y="4597358"/>
            <a:ext cx="5220432" cy="1646605"/>
          </a:xfrm>
          <a:prstGeom prst="rect">
            <a:avLst/>
          </a:prstGeom>
          <a:noFill/>
        </p:spPr>
        <p:txBody>
          <a:bodyPr wrap="square" rtlCol="0">
            <a:spAutoFit/>
          </a:bodyPr>
          <a:lstStyle/>
          <a:p>
            <a:pPr marL="171450" indent="-171450" algn="just">
              <a:spcAft>
                <a:spcPts val="300"/>
              </a:spcAft>
              <a:buFont typeface="Arial" panose="020B0604020202020204" pitchFamily="34" charset="0"/>
              <a:buChar char="•"/>
            </a:pPr>
            <a:r>
              <a:rPr lang="pl-PL" sz="900" dirty="0"/>
              <a:t>[</a:t>
            </a:r>
            <a:r>
              <a:rPr lang="pl-PL" sz="900" dirty="0" err="1"/>
              <a:t>commentary</a:t>
            </a:r>
            <a:r>
              <a:rPr lang="pl-PL" sz="900" dirty="0"/>
              <a:t>]</a:t>
            </a:r>
          </a:p>
          <a:p>
            <a:pPr marL="171450" indent="-171450" algn="just">
              <a:spcAft>
                <a:spcPts val="300"/>
              </a:spcAft>
              <a:buFont typeface="Arial" panose="020B0604020202020204" pitchFamily="34" charset="0"/>
              <a:buChar char="•"/>
            </a:pPr>
            <a:r>
              <a:rPr lang="pl-PL" sz="900" dirty="0"/>
              <a:t>[</a:t>
            </a:r>
            <a:r>
              <a:rPr lang="pl-PL" sz="900" dirty="0" err="1"/>
              <a:t>commentary</a:t>
            </a:r>
            <a:r>
              <a:rPr lang="pl-PL" sz="900" dirty="0"/>
              <a:t>]</a:t>
            </a:r>
          </a:p>
          <a:p>
            <a:pPr marL="171450" indent="-171450" algn="just">
              <a:spcAft>
                <a:spcPts val="300"/>
              </a:spcAft>
              <a:buFont typeface="Arial" panose="020B0604020202020204" pitchFamily="34" charset="0"/>
              <a:buChar char="•"/>
            </a:pPr>
            <a:r>
              <a:rPr lang="pl-PL" sz="900" dirty="0"/>
              <a:t>[</a:t>
            </a:r>
            <a:r>
              <a:rPr lang="pl-PL" sz="900" dirty="0" err="1"/>
              <a:t>commentary</a:t>
            </a:r>
            <a:r>
              <a:rPr lang="pl-PL" sz="900" dirty="0"/>
              <a:t>]</a:t>
            </a:r>
          </a:p>
          <a:p>
            <a:pPr marL="171450" indent="-171450" algn="just">
              <a:spcAft>
                <a:spcPts val="300"/>
              </a:spcAft>
              <a:buFont typeface="Arial" panose="020B0604020202020204" pitchFamily="34" charset="0"/>
              <a:buChar char="•"/>
            </a:pPr>
            <a:r>
              <a:rPr lang="pl-PL" sz="900" dirty="0"/>
              <a:t>[</a:t>
            </a:r>
            <a:r>
              <a:rPr lang="pl-PL" sz="900" dirty="0" err="1"/>
              <a:t>commentary</a:t>
            </a:r>
            <a:r>
              <a:rPr lang="pl-PL" sz="900" dirty="0"/>
              <a:t>]</a:t>
            </a:r>
          </a:p>
          <a:p>
            <a:pPr marL="171450" indent="-171450" algn="just">
              <a:spcAft>
                <a:spcPts val="300"/>
              </a:spcAft>
              <a:buFont typeface="Arial" panose="020B0604020202020204" pitchFamily="34" charset="0"/>
              <a:buChar char="•"/>
            </a:pPr>
            <a:r>
              <a:rPr lang="pl-PL" sz="900" dirty="0"/>
              <a:t>[</a:t>
            </a:r>
            <a:r>
              <a:rPr lang="pl-PL" sz="900" dirty="0" err="1"/>
              <a:t>commentary</a:t>
            </a:r>
            <a:r>
              <a:rPr lang="pl-PL" sz="900" dirty="0"/>
              <a:t>]</a:t>
            </a:r>
          </a:p>
          <a:p>
            <a:pPr marL="171450" indent="-171450" algn="just">
              <a:spcAft>
                <a:spcPts val="300"/>
              </a:spcAft>
              <a:buFont typeface="Arial" panose="020B0604020202020204" pitchFamily="34" charset="0"/>
              <a:buChar char="•"/>
            </a:pPr>
            <a:r>
              <a:rPr lang="pl-PL" sz="900" dirty="0"/>
              <a:t>[</a:t>
            </a:r>
            <a:r>
              <a:rPr lang="pl-PL" sz="900" dirty="0" err="1"/>
              <a:t>commentary</a:t>
            </a:r>
            <a:r>
              <a:rPr lang="pl-PL" sz="900" dirty="0"/>
              <a:t>]</a:t>
            </a:r>
          </a:p>
          <a:p>
            <a:pPr marL="171450" indent="-171450" algn="just">
              <a:spcAft>
                <a:spcPts val="300"/>
              </a:spcAft>
              <a:buFont typeface="Arial" panose="020B0604020202020204" pitchFamily="34" charset="0"/>
              <a:buChar char="•"/>
            </a:pPr>
            <a:r>
              <a:rPr lang="pl-PL" sz="900" dirty="0"/>
              <a:t>[</a:t>
            </a:r>
            <a:r>
              <a:rPr lang="pl-PL" sz="900" dirty="0" err="1"/>
              <a:t>commentary</a:t>
            </a:r>
            <a:r>
              <a:rPr lang="pl-PL" sz="900" dirty="0"/>
              <a:t>]</a:t>
            </a:r>
          </a:p>
          <a:p>
            <a:pPr marL="171450" indent="-171450" algn="just">
              <a:spcAft>
                <a:spcPts val="300"/>
              </a:spcAft>
              <a:buFont typeface="Arial" panose="020B0604020202020204" pitchFamily="34" charset="0"/>
              <a:buChar char="•"/>
            </a:pPr>
            <a:r>
              <a:rPr lang="pl-PL" sz="900" dirty="0"/>
              <a:t>[</a:t>
            </a:r>
            <a:r>
              <a:rPr lang="pl-PL" sz="900" dirty="0" err="1"/>
              <a:t>commentary</a:t>
            </a:r>
            <a:r>
              <a:rPr lang="pl-PL" sz="900" dirty="0"/>
              <a:t>]</a:t>
            </a:r>
          </a:p>
          <a:p>
            <a:pPr marL="171450" indent="-171450" algn="just">
              <a:spcAft>
                <a:spcPts val="300"/>
              </a:spcAft>
              <a:buFont typeface="Arial" panose="020B0604020202020204" pitchFamily="34" charset="0"/>
              <a:buChar char="•"/>
            </a:pPr>
            <a:r>
              <a:rPr lang="pl-PL" sz="900" dirty="0"/>
              <a:t>[</a:t>
            </a:r>
            <a:r>
              <a:rPr lang="pl-PL" sz="900" dirty="0" err="1"/>
              <a:t>commentary</a:t>
            </a:r>
            <a:r>
              <a:rPr lang="pl-PL" sz="900" dirty="0"/>
              <a:t>]</a:t>
            </a:r>
          </a:p>
        </p:txBody>
      </p:sp>
      <p:sp>
        <p:nvSpPr>
          <p:cNvPr id="643" name="TextBox 78">
            <a:extLst>
              <a:ext uri="{FF2B5EF4-FFF2-40B4-BE49-F238E27FC236}">
                <a16:creationId xmlns:a16="http://schemas.microsoft.com/office/drawing/2014/main" id="{0007E4CC-E660-4096-B7C4-B2739CFD9C1A}"/>
              </a:ext>
            </a:extLst>
          </p:cNvPr>
          <p:cNvSpPr txBox="1"/>
          <p:nvPr/>
        </p:nvSpPr>
        <p:spPr>
          <a:xfrm>
            <a:off x="6466084" y="1252093"/>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The world's largest </a:t>
            </a:r>
            <a:r>
              <a:rPr lang="pl-PL" sz="1000" b="1" dirty="0">
                <a:solidFill>
                  <a:schemeClr val="bg1">
                    <a:lumMod val="65000"/>
                  </a:schemeClr>
                </a:solidFill>
                <a:latin typeface="Arial" panose="020B0604020202020204" pitchFamily="34" charset="0"/>
                <a:cs typeface="Arial" panose="020B0604020202020204" pitchFamily="34" charset="0"/>
              </a:rPr>
              <a:t>[…] </a:t>
            </a:r>
            <a:r>
              <a:rPr lang="en-US" sz="1000" b="1" dirty="0">
                <a:solidFill>
                  <a:schemeClr val="bg1">
                    <a:lumMod val="65000"/>
                  </a:schemeClr>
                </a:solidFill>
                <a:latin typeface="Arial" panose="020B0604020202020204" pitchFamily="34" charset="0"/>
                <a:cs typeface="Arial" panose="020B0604020202020204" pitchFamily="34" charset="0"/>
              </a:rPr>
              <a:t>service markets </a:t>
            </a:r>
          </a:p>
        </p:txBody>
      </p:sp>
      <p:cxnSp>
        <p:nvCxnSpPr>
          <p:cNvPr id="644" name="Straight Connector 643">
            <a:extLst>
              <a:ext uri="{FF2B5EF4-FFF2-40B4-BE49-F238E27FC236}">
                <a16:creationId xmlns:a16="http://schemas.microsoft.com/office/drawing/2014/main" id="{4CDB5A93-6AD8-49C0-BBBD-B19C2097F9AE}"/>
              </a:ext>
            </a:extLst>
          </p:cNvPr>
          <p:cNvCxnSpPr>
            <a:cxnSpLocks/>
          </p:cNvCxnSpPr>
          <p:nvPr/>
        </p:nvCxnSpPr>
        <p:spPr>
          <a:xfrm>
            <a:off x="6449333" y="1484531"/>
            <a:ext cx="5210642" cy="0"/>
          </a:xfrm>
          <a:prstGeom prst="line">
            <a:avLst/>
          </a:prstGeom>
          <a:ln w="9525">
            <a:solidFill>
              <a:srgbClr val="00B0AD"/>
            </a:solidFill>
          </a:ln>
        </p:spPr>
        <p:style>
          <a:lnRef idx="1">
            <a:schemeClr val="accent3"/>
          </a:lnRef>
          <a:fillRef idx="0">
            <a:schemeClr val="accent3"/>
          </a:fillRef>
          <a:effectRef idx="0">
            <a:schemeClr val="accent3"/>
          </a:effectRef>
          <a:fontRef idx="minor">
            <a:schemeClr val="tx1"/>
          </a:fontRef>
        </p:style>
      </p:cxnSp>
      <p:sp>
        <p:nvSpPr>
          <p:cNvPr id="647" name="TextBox 78">
            <a:extLst>
              <a:ext uri="{FF2B5EF4-FFF2-40B4-BE49-F238E27FC236}">
                <a16:creationId xmlns:a16="http://schemas.microsoft.com/office/drawing/2014/main" id="{36F7BFFA-A4E3-444A-B687-A632CA46DCAD}"/>
              </a:ext>
            </a:extLst>
          </p:cNvPr>
          <p:cNvSpPr txBox="1"/>
          <p:nvPr/>
        </p:nvSpPr>
        <p:spPr>
          <a:xfrm>
            <a:off x="6475895" y="435560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bg1">
                    <a:lumMod val="65000"/>
                  </a:schemeClr>
                </a:solidFill>
                <a:latin typeface="Arial" panose="020B0604020202020204" pitchFamily="34" charset="0"/>
                <a:cs typeface="Arial" panose="020B0604020202020204" pitchFamily="34" charset="0"/>
              </a:rPr>
              <a:t>Commentary</a:t>
            </a:r>
            <a:endParaRPr lang="pl-PL" sz="1000" b="1" dirty="0">
              <a:solidFill>
                <a:schemeClr val="bg1">
                  <a:lumMod val="65000"/>
                </a:schemeClr>
              </a:solidFill>
              <a:latin typeface="Arial" panose="020B0604020202020204" pitchFamily="34" charset="0"/>
              <a:cs typeface="Arial" panose="020B0604020202020204" pitchFamily="34" charset="0"/>
            </a:endParaRPr>
          </a:p>
        </p:txBody>
      </p:sp>
      <p:cxnSp>
        <p:nvCxnSpPr>
          <p:cNvPr id="648" name="Straight Connector 647">
            <a:extLst>
              <a:ext uri="{FF2B5EF4-FFF2-40B4-BE49-F238E27FC236}">
                <a16:creationId xmlns:a16="http://schemas.microsoft.com/office/drawing/2014/main" id="{601C3A22-FF87-4639-9454-7FB8C82F566A}"/>
              </a:ext>
            </a:extLst>
          </p:cNvPr>
          <p:cNvCxnSpPr>
            <a:cxnSpLocks/>
          </p:cNvCxnSpPr>
          <p:nvPr/>
        </p:nvCxnSpPr>
        <p:spPr>
          <a:xfrm>
            <a:off x="6459144" y="4588045"/>
            <a:ext cx="5210642" cy="0"/>
          </a:xfrm>
          <a:prstGeom prst="line">
            <a:avLst/>
          </a:prstGeom>
          <a:ln w="9525">
            <a:solidFill>
              <a:srgbClr val="00B0AD"/>
            </a:solidFill>
          </a:ln>
        </p:spPr>
        <p:style>
          <a:lnRef idx="1">
            <a:schemeClr val="accent3"/>
          </a:lnRef>
          <a:fillRef idx="0">
            <a:schemeClr val="accent3"/>
          </a:fillRef>
          <a:effectRef idx="0">
            <a:schemeClr val="accent3"/>
          </a:effectRef>
          <a:fontRef idx="minor">
            <a:schemeClr val="tx1"/>
          </a:fontRef>
        </p:style>
      </p:cxnSp>
      <p:sp>
        <p:nvSpPr>
          <p:cNvPr id="649" name="TextBox 78">
            <a:extLst>
              <a:ext uri="{FF2B5EF4-FFF2-40B4-BE49-F238E27FC236}">
                <a16:creationId xmlns:a16="http://schemas.microsoft.com/office/drawing/2014/main" id="{B7E05CB2-FDD9-4A94-B026-6DD293A7B54B}"/>
              </a:ext>
            </a:extLst>
          </p:cNvPr>
          <p:cNvSpPr txBox="1"/>
          <p:nvPr/>
        </p:nvSpPr>
        <p:spPr>
          <a:xfrm>
            <a:off x="529446" y="43608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Global sales of </a:t>
            </a:r>
            <a:r>
              <a:rPr lang="pl-PL" sz="1000" b="1" dirty="0">
                <a:solidFill>
                  <a:schemeClr val="bg1">
                    <a:lumMod val="65000"/>
                  </a:schemeClr>
                </a:solidFill>
                <a:latin typeface="Arial" panose="020B0604020202020204" pitchFamily="34" charset="0"/>
                <a:cs typeface="Arial" panose="020B0604020202020204" pitchFamily="34" charset="0"/>
              </a:rPr>
              <a:t>[…]</a:t>
            </a:r>
            <a:r>
              <a:rPr lang="en-US" sz="1000" b="1" dirty="0">
                <a:solidFill>
                  <a:schemeClr val="bg1">
                    <a:lumMod val="65000"/>
                  </a:schemeClr>
                </a:solidFill>
                <a:latin typeface="Arial" panose="020B0604020202020204" pitchFamily="34" charset="0"/>
                <a:cs typeface="Arial" panose="020B0604020202020204" pitchFamily="34" charset="0"/>
              </a:rPr>
              <a:t> services, 20</a:t>
            </a:r>
            <a:r>
              <a:rPr lang="pl-PL" sz="1000" b="1" dirty="0">
                <a:solidFill>
                  <a:schemeClr val="bg1">
                    <a:lumMod val="65000"/>
                  </a:schemeClr>
                </a:solidFill>
                <a:latin typeface="Arial" panose="020B0604020202020204" pitchFamily="34" charset="0"/>
                <a:cs typeface="Arial" panose="020B0604020202020204" pitchFamily="34" charset="0"/>
              </a:rPr>
              <a:t>XX</a:t>
            </a:r>
            <a:r>
              <a:rPr lang="en-US" sz="1000" b="1" dirty="0">
                <a:solidFill>
                  <a:schemeClr val="bg1">
                    <a:lumMod val="65000"/>
                  </a:schemeClr>
                </a:solidFill>
                <a:latin typeface="Arial" panose="020B0604020202020204" pitchFamily="34" charset="0"/>
                <a:cs typeface="Arial" panose="020B0604020202020204" pitchFamily="34" charset="0"/>
              </a:rPr>
              <a:t> – 20</a:t>
            </a:r>
            <a:r>
              <a:rPr lang="pl-PL" sz="1000" b="1" dirty="0">
                <a:solidFill>
                  <a:schemeClr val="bg1">
                    <a:lumMod val="65000"/>
                  </a:schemeClr>
                </a:solidFill>
                <a:latin typeface="Arial" panose="020B0604020202020204" pitchFamily="34" charset="0"/>
                <a:cs typeface="Arial" panose="020B0604020202020204" pitchFamily="34" charset="0"/>
              </a:rPr>
              <a:t>XX, </a:t>
            </a:r>
            <a:r>
              <a:rPr lang="en-US" sz="1000" b="1" dirty="0">
                <a:solidFill>
                  <a:schemeClr val="bg1">
                    <a:lumMod val="65000"/>
                  </a:schemeClr>
                </a:solidFill>
                <a:latin typeface="Arial" panose="020B0604020202020204" pitchFamily="34" charset="0"/>
                <a:cs typeface="Arial" panose="020B0604020202020204" pitchFamily="34" charset="0"/>
              </a:rPr>
              <a:t>EUR b</a:t>
            </a:r>
            <a:r>
              <a:rPr lang="pl-PL" sz="1000" b="1" dirty="0">
                <a:solidFill>
                  <a:schemeClr val="bg1">
                    <a:lumMod val="65000"/>
                  </a:schemeClr>
                </a:solidFill>
                <a:latin typeface="Arial" panose="020B0604020202020204" pitchFamily="34" charset="0"/>
                <a:cs typeface="Arial" panose="020B0604020202020204" pitchFamily="34" charset="0"/>
              </a:rPr>
              <a:t>n</a:t>
            </a:r>
            <a:endParaRPr lang="en-US" sz="1000" b="1" dirty="0">
              <a:solidFill>
                <a:schemeClr val="bg1">
                  <a:lumMod val="65000"/>
                </a:schemeClr>
              </a:solidFill>
              <a:latin typeface="Arial" panose="020B0604020202020204" pitchFamily="34" charset="0"/>
              <a:cs typeface="Arial" panose="020B0604020202020204" pitchFamily="34" charset="0"/>
            </a:endParaRPr>
          </a:p>
        </p:txBody>
      </p:sp>
      <p:cxnSp>
        <p:nvCxnSpPr>
          <p:cNvPr id="650" name="Straight Connector 649">
            <a:extLst>
              <a:ext uri="{FF2B5EF4-FFF2-40B4-BE49-F238E27FC236}">
                <a16:creationId xmlns:a16="http://schemas.microsoft.com/office/drawing/2014/main" id="{A1060760-047D-4436-B542-AC0603AE1C1D}"/>
              </a:ext>
            </a:extLst>
          </p:cNvPr>
          <p:cNvCxnSpPr>
            <a:cxnSpLocks/>
          </p:cNvCxnSpPr>
          <p:nvPr/>
        </p:nvCxnSpPr>
        <p:spPr>
          <a:xfrm>
            <a:off x="512695" y="4593305"/>
            <a:ext cx="5210642" cy="0"/>
          </a:xfrm>
          <a:prstGeom prst="line">
            <a:avLst/>
          </a:prstGeom>
          <a:ln w="9525">
            <a:solidFill>
              <a:srgbClr val="00B0AD"/>
            </a:solidFill>
          </a:ln>
        </p:spPr>
        <p:style>
          <a:lnRef idx="1">
            <a:schemeClr val="accent3"/>
          </a:lnRef>
          <a:fillRef idx="0">
            <a:schemeClr val="accent3"/>
          </a:fillRef>
          <a:effectRef idx="0">
            <a:schemeClr val="accent3"/>
          </a:effectRef>
          <a:fontRef idx="minor">
            <a:schemeClr val="tx1"/>
          </a:fontRef>
        </p:style>
      </p:cxnSp>
      <p:grpSp>
        <p:nvGrpSpPr>
          <p:cNvPr id="10" name="Group 9">
            <a:extLst>
              <a:ext uri="{FF2B5EF4-FFF2-40B4-BE49-F238E27FC236}">
                <a16:creationId xmlns:a16="http://schemas.microsoft.com/office/drawing/2014/main" id="{454AD696-7AB8-444B-BE31-B958B8D3E701}"/>
              </a:ext>
            </a:extLst>
          </p:cNvPr>
          <p:cNvGrpSpPr/>
          <p:nvPr/>
        </p:nvGrpSpPr>
        <p:grpSpPr>
          <a:xfrm>
            <a:off x="6132566" y="1572949"/>
            <a:ext cx="5537199" cy="2946968"/>
            <a:chOff x="6384684" y="1634514"/>
            <a:chExt cx="5537199" cy="2946968"/>
          </a:xfrm>
        </p:grpSpPr>
        <p:grpSp>
          <p:nvGrpSpPr>
            <p:cNvPr id="45" name="Group 44">
              <a:extLst>
                <a:ext uri="{FF2B5EF4-FFF2-40B4-BE49-F238E27FC236}">
                  <a16:creationId xmlns:a16="http://schemas.microsoft.com/office/drawing/2014/main" id="{A239ADAA-088E-48C9-A356-844A1D9F6615}"/>
                </a:ext>
              </a:extLst>
            </p:cNvPr>
            <p:cNvGrpSpPr/>
            <p:nvPr/>
          </p:nvGrpSpPr>
          <p:grpSpPr>
            <a:xfrm>
              <a:off x="6384684" y="1634514"/>
              <a:ext cx="5537199" cy="2936305"/>
              <a:chOff x="6384684" y="1891725"/>
              <a:chExt cx="5537199" cy="2936305"/>
            </a:xfrm>
          </p:grpSpPr>
          <p:sp>
            <p:nvSpPr>
              <p:cNvPr id="300" name="Freeform 5">
                <a:extLst>
                  <a:ext uri="{FF2B5EF4-FFF2-40B4-BE49-F238E27FC236}">
                    <a16:creationId xmlns:a16="http://schemas.microsoft.com/office/drawing/2014/main" id="{0377DCD7-B3B2-4CE2-9880-35B460F435FB}"/>
                  </a:ext>
                </a:extLst>
              </p:cNvPr>
              <p:cNvSpPr>
                <a:spLocks/>
              </p:cNvSpPr>
              <p:nvPr/>
            </p:nvSpPr>
            <p:spPr bwMode="auto">
              <a:xfrm>
                <a:off x="9527724" y="3272238"/>
                <a:ext cx="36275" cy="21198"/>
              </a:xfrm>
              <a:custGeom>
                <a:avLst/>
                <a:gdLst>
                  <a:gd name="T0" fmla="*/ 9 w 45"/>
                  <a:gd name="T1" fmla="*/ 26 h 28"/>
                  <a:gd name="T2" fmla="*/ 5 w 45"/>
                  <a:gd name="T3" fmla="*/ 24 h 28"/>
                  <a:gd name="T4" fmla="*/ 0 w 45"/>
                  <a:gd name="T5" fmla="*/ 19 h 28"/>
                  <a:gd name="T6" fmla="*/ 0 w 45"/>
                  <a:gd name="T7" fmla="*/ 15 h 28"/>
                  <a:gd name="T8" fmla="*/ 2 w 45"/>
                  <a:gd name="T9" fmla="*/ 15 h 28"/>
                  <a:gd name="T10" fmla="*/ 7 w 45"/>
                  <a:gd name="T11" fmla="*/ 11 h 28"/>
                  <a:gd name="T12" fmla="*/ 9 w 45"/>
                  <a:gd name="T13" fmla="*/ 13 h 28"/>
                  <a:gd name="T14" fmla="*/ 13 w 45"/>
                  <a:gd name="T15" fmla="*/ 13 h 28"/>
                  <a:gd name="T16" fmla="*/ 13 w 45"/>
                  <a:gd name="T17" fmla="*/ 9 h 28"/>
                  <a:gd name="T18" fmla="*/ 13 w 45"/>
                  <a:gd name="T19" fmla="*/ 7 h 28"/>
                  <a:gd name="T20" fmla="*/ 17 w 45"/>
                  <a:gd name="T21" fmla="*/ 7 h 28"/>
                  <a:gd name="T22" fmla="*/ 21 w 45"/>
                  <a:gd name="T23" fmla="*/ 9 h 28"/>
                  <a:gd name="T24" fmla="*/ 28 w 45"/>
                  <a:gd name="T25" fmla="*/ 9 h 28"/>
                  <a:gd name="T26" fmla="*/ 36 w 45"/>
                  <a:gd name="T27" fmla="*/ 5 h 28"/>
                  <a:gd name="T28" fmla="*/ 42 w 45"/>
                  <a:gd name="T29" fmla="*/ 3 h 28"/>
                  <a:gd name="T30" fmla="*/ 45 w 45"/>
                  <a:gd name="T31" fmla="*/ 0 h 28"/>
                  <a:gd name="T32" fmla="*/ 45 w 45"/>
                  <a:gd name="T33" fmla="*/ 3 h 28"/>
                  <a:gd name="T34" fmla="*/ 42 w 45"/>
                  <a:gd name="T35" fmla="*/ 5 h 28"/>
                  <a:gd name="T36" fmla="*/ 38 w 45"/>
                  <a:gd name="T37" fmla="*/ 7 h 28"/>
                  <a:gd name="T38" fmla="*/ 34 w 45"/>
                  <a:gd name="T39" fmla="*/ 13 h 28"/>
                  <a:gd name="T40" fmla="*/ 36 w 45"/>
                  <a:gd name="T41" fmla="*/ 15 h 28"/>
                  <a:gd name="T42" fmla="*/ 36 w 45"/>
                  <a:gd name="T43" fmla="*/ 19 h 28"/>
                  <a:gd name="T44" fmla="*/ 30 w 45"/>
                  <a:gd name="T45" fmla="*/ 19 h 28"/>
                  <a:gd name="T46" fmla="*/ 28 w 45"/>
                  <a:gd name="T47" fmla="*/ 19 h 28"/>
                  <a:gd name="T48" fmla="*/ 23 w 45"/>
                  <a:gd name="T49" fmla="*/ 24 h 28"/>
                  <a:gd name="T50" fmla="*/ 19 w 45"/>
                  <a:gd name="T51" fmla="*/ 26 h 28"/>
                  <a:gd name="T52" fmla="*/ 15 w 45"/>
                  <a:gd name="T53" fmla="*/ 28 h 28"/>
                  <a:gd name="T54" fmla="*/ 13 w 45"/>
                  <a:gd name="T55" fmla="*/ 26 h 28"/>
                  <a:gd name="T56" fmla="*/ 9 w 45"/>
                  <a:gd name="T5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28">
                    <a:moveTo>
                      <a:pt x="9" y="26"/>
                    </a:moveTo>
                    <a:lnTo>
                      <a:pt x="5" y="24"/>
                    </a:lnTo>
                    <a:lnTo>
                      <a:pt x="0" y="19"/>
                    </a:lnTo>
                    <a:lnTo>
                      <a:pt x="0" y="15"/>
                    </a:lnTo>
                    <a:lnTo>
                      <a:pt x="2" y="15"/>
                    </a:lnTo>
                    <a:lnTo>
                      <a:pt x="7" y="11"/>
                    </a:lnTo>
                    <a:lnTo>
                      <a:pt x="9" y="13"/>
                    </a:lnTo>
                    <a:lnTo>
                      <a:pt x="13" y="13"/>
                    </a:lnTo>
                    <a:lnTo>
                      <a:pt x="13" y="9"/>
                    </a:lnTo>
                    <a:lnTo>
                      <a:pt x="13" y="7"/>
                    </a:lnTo>
                    <a:lnTo>
                      <a:pt x="17" y="7"/>
                    </a:lnTo>
                    <a:lnTo>
                      <a:pt x="21" y="9"/>
                    </a:lnTo>
                    <a:lnTo>
                      <a:pt x="28" y="9"/>
                    </a:lnTo>
                    <a:lnTo>
                      <a:pt x="36" y="5"/>
                    </a:lnTo>
                    <a:lnTo>
                      <a:pt x="42" y="3"/>
                    </a:lnTo>
                    <a:lnTo>
                      <a:pt x="45" y="0"/>
                    </a:lnTo>
                    <a:lnTo>
                      <a:pt x="45" y="3"/>
                    </a:lnTo>
                    <a:lnTo>
                      <a:pt x="42" y="5"/>
                    </a:lnTo>
                    <a:lnTo>
                      <a:pt x="38" y="7"/>
                    </a:lnTo>
                    <a:lnTo>
                      <a:pt x="34" y="13"/>
                    </a:lnTo>
                    <a:lnTo>
                      <a:pt x="36" y="15"/>
                    </a:lnTo>
                    <a:lnTo>
                      <a:pt x="36" y="19"/>
                    </a:lnTo>
                    <a:lnTo>
                      <a:pt x="30" y="19"/>
                    </a:lnTo>
                    <a:lnTo>
                      <a:pt x="28" y="19"/>
                    </a:lnTo>
                    <a:lnTo>
                      <a:pt x="23" y="24"/>
                    </a:lnTo>
                    <a:lnTo>
                      <a:pt x="19" y="26"/>
                    </a:lnTo>
                    <a:lnTo>
                      <a:pt x="15" y="28"/>
                    </a:lnTo>
                    <a:lnTo>
                      <a:pt x="13" y="26"/>
                    </a:lnTo>
                    <a:lnTo>
                      <a:pt x="9" y="2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01" name="Freeform 6">
                <a:extLst>
                  <a:ext uri="{FF2B5EF4-FFF2-40B4-BE49-F238E27FC236}">
                    <a16:creationId xmlns:a16="http://schemas.microsoft.com/office/drawing/2014/main" id="{01B21B0B-1B90-44C7-B9B6-2BD09463CC19}"/>
                  </a:ext>
                </a:extLst>
              </p:cNvPr>
              <p:cNvSpPr>
                <a:spLocks/>
              </p:cNvSpPr>
              <p:nvPr/>
            </p:nvSpPr>
            <p:spPr bwMode="auto">
              <a:xfrm>
                <a:off x="9308461" y="2894457"/>
                <a:ext cx="42724" cy="20441"/>
              </a:xfrm>
              <a:custGeom>
                <a:avLst/>
                <a:gdLst>
                  <a:gd name="T0" fmla="*/ 5 w 53"/>
                  <a:gd name="T1" fmla="*/ 21 h 27"/>
                  <a:gd name="T2" fmla="*/ 9 w 53"/>
                  <a:gd name="T3" fmla="*/ 23 h 27"/>
                  <a:gd name="T4" fmla="*/ 9 w 53"/>
                  <a:gd name="T5" fmla="*/ 25 h 27"/>
                  <a:gd name="T6" fmla="*/ 3 w 53"/>
                  <a:gd name="T7" fmla="*/ 27 h 27"/>
                  <a:gd name="T8" fmla="*/ 0 w 53"/>
                  <a:gd name="T9" fmla="*/ 27 h 27"/>
                  <a:gd name="T10" fmla="*/ 3 w 53"/>
                  <a:gd name="T11" fmla="*/ 27 h 27"/>
                  <a:gd name="T12" fmla="*/ 28 w 53"/>
                  <a:gd name="T13" fmla="*/ 27 h 27"/>
                  <a:gd name="T14" fmla="*/ 53 w 53"/>
                  <a:gd name="T15" fmla="*/ 25 h 27"/>
                  <a:gd name="T16" fmla="*/ 53 w 53"/>
                  <a:gd name="T17" fmla="*/ 25 h 27"/>
                  <a:gd name="T18" fmla="*/ 51 w 53"/>
                  <a:gd name="T19" fmla="*/ 25 h 27"/>
                  <a:gd name="T20" fmla="*/ 51 w 53"/>
                  <a:gd name="T21" fmla="*/ 19 h 27"/>
                  <a:gd name="T22" fmla="*/ 53 w 53"/>
                  <a:gd name="T23" fmla="*/ 15 h 27"/>
                  <a:gd name="T24" fmla="*/ 51 w 53"/>
                  <a:gd name="T25" fmla="*/ 13 h 27"/>
                  <a:gd name="T26" fmla="*/ 49 w 53"/>
                  <a:gd name="T27" fmla="*/ 13 h 27"/>
                  <a:gd name="T28" fmla="*/ 47 w 53"/>
                  <a:gd name="T29" fmla="*/ 8 h 27"/>
                  <a:gd name="T30" fmla="*/ 45 w 53"/>
                  <a:gd name="T31" fmla="*/ 8 h 27"/>
                  <a:gd name="T32" fmla="*/ 36 w 53"/>
                  <a:gd name="T33" fmla="*/ 8 h 27"/>
                  <a:gd name="T34" fmla="*/ 32 w 53"/>
                  <a:gd name="T35" fmla="*/ 6 h 27"/>
                  <a:gd name="T36" fmla="*/ 26 w 53"/>
                  <a:gd name="T37" fmla="*/ 0 h 27"/>
                  <a:gd name="T38" fmla="*/ 21 w 53"/>
                  <a:gd name="T39" fmla="*/ 0 h 27"/>
                  <a:gd name="T40" fmla="*/ 21 w 53"/>
                  <a:gd name="T41" fmla="*/ 2 h 27"/>
                  <a:gd name="T42" fmla="*/ 24 w 53"/>
                  <a:gd name="T43" fmla="*/ 8 h 27"/>
                  <a:gd name="T44" fmla="*/ 21 w 53"/>
                  <a:gd name="T45" fmla="*/ 8 h 27"/>
                  <a:gd name="T46" fmla="*/ 24 w 53"/>
                  <a:gd name="T47" fmla="*/ 13 h 27"/>
                  <a:gd name="T48" fmla="*/ 21 w 53"/>
                  <a:gd name="T49" fmla="*/ 17 h 27"/>
                  <a:gd name="T50" fmla="*/ 15 w 53"/>
                  <a:gd name="T51" fmla="*/ 15 h 27"/>
                  <a:gd name="T52" fmla="*/ 15 w 53"/>
                  <a:gd name="T53" fmla="*/ 8 h 27"/>
                  <a:gd name="T54" fmla="*/ 19 w 53"/>
                  <a:gd name="T55" fmla="*/ 2 h 27"/>
                  <a:gd name="T56" fmla="*/ 19 w 53"/>
                  <a:gd name="T57" fmla="*/ 2 h 27"/>
                  <a:gd name="T58" fmla="*/ 17 w 53"/>
                  <a:gd name="T59" fmla="*/ 2 h 27"/>
                  <a:gd name="T60" fmla="*/ 15 w 53"/>
                  <a:gd name="T61" fmla="*/ 8 h 27"/>
                  <a:gd name="T62" fmla="*/ 13 w 53"/>
                  <a:gd name="T63" fmla="*/ 15 h 27"/>
                  <a:gd name="T64" fmla="*/ 9 w 53"/>
                  <a:gd name="T65" fmla="*/ 17 h 27"/>
                  <a:gd name="T66" fmla="*/ 3 w 53"/>
                  <a:gd name="T67" fmla="*/ 15 h 27"/>
                  <a:gd name="T68" fmla="*/ 0 w 53"/>
                  <a:gd name="T69" fmla="*/ 17 h 27"/>
                  <a:gd name="T70" fmla="*/ 0 w 53"/>
                  <a:gd name="T71" fmla="*/ 21 h 27"/>
                  <a:gd name="T72" fmla="*/ 0 w 53"/>
                  <a:gd name="T73" fmla="*/ 23 h 27"/>
                  <a:gd name="T74" fmla="*/ 5 w 53"/>
                  <a:gd name="T75"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27">
                    <a:moveTo>
                      <a:pt x="5" y="21"/>
                    </a:moveTo>
                    <a:lnTo>
                      <a:pt x="9" y="23"/>
                    </a:lnTo>
                    <a:lnTo>
                      <a:pt x="9" y="25"/>
                    </a:lnTo>
                    <a:lnTo>
                      <a:pt x="3" y="27"/>
                    </a:lnTo>
                    <a:lnTo>
                      <a:pt x="0" y="27"/>
                    </a:lnTo>
                    <a:lnTo>
                      <a:pt x="3" y="27"/>
                    </a:lnTo>
                    <a:lnTo>
                      <a:pt x="28" y="27"/>
                    </a:lnTo>
                    <a:lnTo>
                      <a:pt x="53" y="25"/>
                    </a:lnTo>
                    <a:lnTo>
                      <a:pt x="53" y="25"/>
                    </a:lnTo>
                    <a:lnTo>
                      <a:pt x="51" y="25"/>
                    </a:lnTo>
                    <a:lnTo>
                      <a:pt x="51" y="19"/>
                    </a:lnTo>
                    <a:lnTo>
                      <a:pt x="53" y="15"/>
                    </a:lnTo>
                    <a:lnTo>
                      <a:pt x="51" y="13"/>
                    </a:lnTo>
                    <a:lnTo>
                      <a:pt x="49" y="13"/>
                    </a:lnTo>
                    <a:lnTo>
                      <a:pt x="47" y="8"/>
                    </a:lnTo>
                    <a:lnTo>
                      <a:pt x="45" y="8"/>
                    </a:lnTo>
                    <a:lnTo>
                      <a:pt x="36" y="8"/>
                    </a:lnTo>
                    <a:lnTo>
                      <a:pt x="32" y="6"/>
                    </a:lnTo>
                    <a:lnTo>
                      <a:pt x="26" y="0"/>
                    </a:lnTo>
                    <a:lnTo>
                      <a:pt x="21" y="0"/>
                    </a:lnTo>
                    <a:lnTo>
                      <a:pt x="21" y="2"/>
                    </a:lnTo>
                    <a:lnTo>
                      <a:pt x="24" y="8"/>
                    </a:lnTo>
                    <a:lnTo>
                      <a:pt x="21" y="8"/>
                    </a:lnTo>
                    <a:lnTo>
                      <a:pt x="24" y="13"/>
                    </a:lnTo>
                    <a:lnTo>
                      <a:pt x="21" y="17"/>
                    </a:lnTo>
                    <a:lnTo>
                      <a:pt x="15" y="15"/>
                    </a:lnTo>
                    <a:lnTo>
                      <a:pt x="15" y="8"/>
                    </a:lnTo>
                    <a:lnTo>
                      <a:pt x="19" y="2"/>
                    </a:lnTo>
                    <a:lnTo>
                      <a:pt x="19" y="2"/>
                    </a:lnTo>
                    <a:lnTo>
                      <a:pt x="17" y="2"/>
                    </a:lnTo>
                    <a:lnTo>
                      <a:pt x="15" y="8"/>
                    </a:lnTo>
                    <a:lnTo>
                      <a:pt x="13" y="15"/>
                    </a:lnTo>
                    <a:lnTo>
                      <a:pt x="9" y="17"/>
                    </a:lnTo>
                    <a:lnTo>
                      <a:pt x="3" y="15"/>
                    </a:lnTo>
                    <a:lnTo>
                      <a:pt x="0" y="17"/>
                    </a:lnTo>
                    <a:lnTo>
                      <a:pt x="0" y="21"/>
                    </a:lnTo>
                    <a:lnTo>
                      <a:pt x="0" y="23"/>
                    </a:lnTo>
                    <a:lnTo>
                      <a:pt x="5" y="2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02" name="Freeform 7">
                <a:extLst>
                  <a:ext uri="{FF2B5EF4-FFF2-40B4-BE49-F238E27FC236}">
                    <a16:creationId xmlns:a16="http://schemas.microsoft.com/office/drawing/2014/main" id="{122B65B6-CADE-4F15-83C8-639BF64EF25E}"/>
                  </a:ext>
                </a:extLst>
              </p:cNvPr>
              <p:cNvSpPr>
                <a:spLocks/>
              </p:cNvSpPr>
              <p:nvPr/>
            </p:nvSpPr>
            <p:spPr bwMode="auto">
              <a:xfrm>
                <a:off x="9527724" y="3280565"/>
                <a:ext cx="27409" cy="11356"/>
              </a:xfrm>
              <a:custGeom>
                <a:avLst/>
                <a:gdLst>
                  <a:gd name="T0" fmla="*/ 26 w 34"/>
                  <a:gd name="T1" fmla="*/ 0 h 15"/>
                  <a:gd name="T2" fmla="*/ 26 w 34"/>
                  <a:gd name="T3" fmla="*/ 0 h 15"/>
                  <a:gd name="T4" fmla="*/ 23 w 34"/>
                  <a:gd name="T5" fmla="*/ 0 h 15"/>
                  <a:gd name="T6" fmla="*/ 21 w 34"/>
                  <a:gd name="T7" fmla="*/ 2 h 15"/>
                  <a:gd name="T8" fmla="*/ 21 w 34"/>
                  <a:gd name="T9" fmla="*/ 2 h 15"/>
                  <a:gd name="T10" fmla="*/ 19 w 34"/>
                  <a:gd name="T11" fmla="*/ 4 h 15"/>
                  <a:gd name="T12" fmla="*/ 17 w 34"/>
                  <a:gd name="T13" fmla="*/ 4 h 15"/>
                  <a:gd name="T14" fmla="*/ 15 w 34"/>
                  <a:gd name="T15" fmla="*/ 6 h 15"/>
                  <a:gd name="T16" fmla="*/ 15 w 34"/>
                  <a:gd name="T17" fmla="*/ 6 h 15"/>
                  <a:gd name="T18" fmla="*/ 13 w 34"/>
                  <a:gd name="T19" fmla="*/ 6 h 15"/>
                  <a:gd name="T20" fmla="*/ 11 w 34"/>
                  <a:gd name="T21" fmla="*/ 6 h 15"/>
                  <a:gd name="T22" fmla="*/ 7 w 34"/>
                  <a:gd name="T23" fmla="*/ 6 h 15"/>
                  <a:gd name="T24" fmla="*/ 7 w 34"/>
                  <a:gd name="T25" fmla="*/ 6 h 15"/>
                  <a:gd name="T26" fmla="*/ 0 w 34"/>
                  <a:gd name="T27" fmla="*/ 4 h 15"/>
                  <a:gd name="T28" fmla="*/ 0 w 34"/>
                  <a:gd name="T29" fmla="*/ 6 h 15"/>
                  <a:gd name="T30" fmla="*/ 2 w 34"/>
                  <a:gd name="T31" fmla="*/ 11 h 15"/>
                  <a:gd name="T32" fmla="*/ 7 w 34"/>
                  <a:gd name="T33" fmla="*/ 15 h 15"/>
                  <a:gd name="T34" fmla="*/ 13 w 34"/>
                  <a:gd name="T35" fmla="*/ 13 h 15"/>
                  <a:gd name="T36" fmla="*/ 15 w 34"/>
                  <a:gd name="T37" fmla="*/ 15 h 15"/>
                  <a:gd name="T38" fmla="*/ 17 w 34"/>
                  <a:gd name="T39" fmla="*/ 13 h 15"/>
                  <a:gd name="T40" fmla="*/ 21 w 34"/>
                  <a:gd name="T41" fmla="*/ 13 h 15"/>
                  <a:gd name="T42" fmla="*/ 26 w 34"/>
                  <a:gd name="T43" fmla="*/ 8 h 15"/>
                  <a:gd name="T44" fmla="*/ 30 w 34"/>
                  <a:gd name="T45" fmla="*/ 6 h 15"/>
                  <a:gd name="T46" fmla="*/ 34 w 34"/>
                  <a:gd name="T47" fmla="*/ 6 h 15"/>
                  <a:gd name="T48" fmla="*/ 34 w 34"/>
                  <a:gd name="T49" fmla="*/ 4 h 15"/>
                  <a:gd name="T50" fmla="*/ 34 w 34"/>
                  <a:gd name="T51" fmla="*/ 0 h 15"/>
                  <a:gd name="T52" fmla="*/ 34 w 34"/>
                  <a:gd name="T53" fmla="*/ 0 h 15"/>
                  <a:gd name="T54" fmla="*/ 26 w 34"/>
                  <a:gd name="T55" fmla="*/ 0 h 15"/>
                  <a:gd name="T56" fmla="*/ 26 w 34"/>
                  <a:gd name="T5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 h="15">
                    <a:moveTo>
                      <a:pt x="26" y="0"/>
                    </a:moveTo>
                    <a:lnTo>
                      <a:pt x="26" y="0"/>
                    </a:lnTo>
                    <a:lnTo>
                      <a:pt x="23" y="0"/>
                    </a:lnTo>
                    <a:lnTo>
                      <a:pt x="21" y="2"/>
                    </a:lnTo>
                    <a:lnTo>
                      <a:pt x="21" y="2"/>
                    </a:lnTo>
                    <a:lnTo>
                      <a:pt x="19" y="4"/>
                    </a:lnTo>
                    <a:lnTo>
                      <a:pt x="17" y="4"/>
                    </a:lnTo>
                    <a:lnTo>
                      <a:pt x="15" y="6"/>
                    </a:lnTo>
                    <a:lnTo>
                      <a:pt x="15" y="6"/>
                    </a:lnTo>
                    <a:lnTo>
                      <a:pt x="13" y="6"/>
                    </a:lnTo>
                    <a:lnTo>
                      <a:pt x="11" y="6"/>
                    </a:lnTo>
                    <a:lnTo>
                      <a:pt x="7" y="6"/>
                    </a:lnTo>
                    <a:lnTo>
                      <a:pt x="7" y="6"/>
                    </a:lnTo>
                    <a:lnTo>
                      <a:pt x="0" y="4"/>
                    </a:lnTo>
                    <a:lnTo>
                      <a:pt x="0" y="6"/>
                    </a:lnTo>
                    <a:lnTo>
                      <a:pt x="2" y="11"/>
                    </a:lnTo>
                    <a:lnTo>
                      <a:pt x="7" y="15"/>
                    </a:lnTo>
                    <a:lnTo>
                      <a:pt x="13" y="13"/>
                    </a:lnTo>
                    <a:lnTo>
                      <a:pt x="15" y="15"/>
                    </a:lnTo>
                    <a:lnTo>
                      <a:pt x="17" y="13"/>
                    </a:lnTo>
                    <a:lnTo>
                      <a:pt x="21" y="13"/>
                    </a:lnTo>
                    <a:lnTo>
                      <a:pt x="26" y="8"/>
                    </a:lnTo>
                    <a:lnTo>
                      <a:pt x="30" y="6"/>
                    </a:lnTo>
                    <a:lnTo>
                      <a:pt x="34" y="6"/>
                    </a:lnTo>
                    <a:lnTo>
                      <a:pt x="34" y="4"/>
                    </a:lnTo>
                    <a:lnTo>
                      <a:pt x="34" y="0"/>
                    </a:lnTo>
                    <a:lnTo>
                      <a:pt x="34" y="0"/>
                    </a:lnTo>
                    <a:lnTo>
                      <a:pt x="26" y="0"/>
                    </a:lnTo>
                    <a:lnTo>
                      <a:pt x="26"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03" name="Freeform 8">
                <a:extLst>
                  <a:ext uri="{FF2B5EF4-FFF2-40B4-BE49-F238E27FC236}">
                    <a16:creationId xmlns:a16="http://schemas.microsoft.com/office/drawing/2014/main" id="{B2D77076-3F27-4B3A-BD72-252C47AA74F0}"/>
                  </a:ext>
                </a:extLst>
              </p:cNvPr>
              <p:cNvSpPr>
                <a:spLocks/>
              </p:cNvSpPr>
              <p:nvPr/>
            </p:nvSpPr>
            <p:spPr bwMode="auto">
              <a:xfrm>
                <a:off x="9752629" y="4032344"/>
                <a:ext cx="3225" cy="6057"/>
              </a:xfrm>
              <a:custGeom>
                <a:avLst/>
                <a:gdLst>
                  <a:gd name="T0" fmla="*/ 0 w 4"/>
                  <a:gd name="T1" fmla="*/ 8 h 8"/>
                  <a:gd name="T2" fmla="*/ 0 w 4"/>
                  <a:gd name="T3" fmla="*/ 4 h 8"/>
                  <a:gd name="T4" fmla="*/ 0 w 4"/>
                  <a:gd name="T5" fmla="*/ 0 h 8"/>
                  <a:gd name="T6" fmla="*/ 2 w 4"/>
                  <a:gd name="T7" fmla="*/ 0 h 8"/>
                  <a:gd name="T8" fmla="*/ 4 w 4"/>
                  <a:gd name="T9" fmla="*/ 4 h 8"/>
                  <a:gd name="T10" fmla="*/ 0 w 4"/>
                  <a:gd name="T11" fmla="*/ 8 h 8"/>
                  <a:gd name="T12" fmla="*/ 0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8"/>
                    </a:moveTo>
                    <a:lnTo>
                      <a:pt x="0" y="4"/>
                    </a:lnTo>
                    <a:lnTo>
                      <a:pt x="0" y="0"/>
                    </a:lnTo>
                    <a:lnTo>
                      <a:pt x="2" y="0"/>
                    </a:lnTo>
                    <a:lnTo>
                      <a:pt x="4" y="4"/>
                    </a:lnTo>
                    <a:lnTo>
                      <a:pt x="0" y="8"/>
                    </a:lnTo>
                    <a:lnTo>
                      <a:pt x="0" y="8"/>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04" name="Freeform 9">
                <a:extLst>
                  <a:ext uri="{FF2B5EF4-FFF2-40B4-BE49-F238E27FC236}">
                    <a16:creationId xmlns:a16="http://schemas.microsoft.com/office/drawing/2014/main" id="{CE245DF7-4D78-44A2-9642-50F5CD9CBEA7}"/>
                  </a:ext>
                </a:extLst>
              </p:cNvPr>
              <p:cNvSpPr>
                <a:spLocks noEditPoints="1"/>
              </p:cNvSpPr>
              <p:nvPr/>
            </p:nvSpPr>
            <p:spPr bwMode="auto">
              <a:xfrm>
                <a:off x="9719579" y="4011146"/>
                <a:ext cx="25796" cy="17413"/>
              </a:xfrm>
              <a:custGeom>
                <a:avLst/>
                <a:gdLst>
                  <a:gd name="T0" fmla="*/ 7 w 32"/>
                  <a:gd name="T1" fmla="*/ 13 h 23"/>
                  <a:gd name="T2" fmla="*/ 9 w 32"/>
                  <a:gd name="T3" fmla="*/ 11 h 23"/>
                  <a:gd name="T4" fmla="*/ 7 w 32"/>
                  <a:gd name="T5" fmla="*/ 7 h 23"/>
                  <a:gd name="T6" fmla="*/ 9 w 32"/>
                  <a:gd name="T7" fmla="*/ 5 h 23"/>
                  <a:gd name="T8" fmla="*/ 7 w 32"/>
                  <a:gd name="T9" fmla="*/ 0 h 23"/>
                  <a:gd name="T10" fmla="*/ 5 w 32"/>
                  <a:gd name="T11" fmla="*/ 0 h 23"/>
                  <a:gd name="T12" fmla="*/ 0 w 32"/>
                  <a:gd name="T13" fmla="*/ 5 h 23"/>
                  <a:gd name="T14" fmla="*/ 3 w 32"/>
                  <a:gd name="T15" fmla="*/ 7 h 23"/>
                  <a:gd name="T16" fmla="*/ 3 w 32"/>
                  <a:gd name="T17" fmla="*/ 13 h 23"/>
                  <a:gd name="T18" fmla="*/ 5 w 32"/>
                  <a:gd name="T19" fmla="*/ 13 h 23"/>
                  <a:gd name="T20" fmla="*/ 7 w 32"/>
                  <a:gd name="T21" fmla="*/ 13 h 23"/>
                  <a:gd name="T22" fmla="*/ 7 w 32"/>
                  <a:gd name="T23" fmla="*/ 13 h 23"/>
                  <a:gd name="T24" fmla="*/ 9 w 32"/>
                  <a:gd name="T25" fmla="*/ 19 h 23"/>
                  <a:gd name="T26" fmla="*/ 11 w 32"/>
                  <a:gd name="T27" fmla="*/ 21 h 23"/>
                  <a:gd name="T28" fmla="*/ 13 w 32"/>
                  <a:gd name="T29" fmla="*/ 23 h 23"/>
                  <a:gd name="T30" fmla="*/ 9 w 32"/>
                  <a:gd name="T31" fmla="*/ 23 h 23"/>
                  <a:gd name="T32" fmla="*/ 7 w 32"/>
                  <a:gd name="T33" fmla="*/ 21 h 23"/>
                  <a:gd name="T34" fmla="*/ 9 w 32"/>
                  <a:gd name="T35" fmla="*/ 19 h 23"/>
                  <a:gd name="T36" fmla="*/ 9 w 32"/>
                  <a:gd name="T37" fmla="*/ 19 h 23"/>
                  <a:gd name="T38" fmla="*/ 30 w 32"/>
                  <a:gd name="T39" fmla="*/ 23 h 23"/>
                  <a:gd name="T40" fmla="*/ 32 w 32"/>
                  <a:gd name="T41" fmla="*/ 21 h 23"/>
                  <a:gd name="T42" fmla="*/ 30 w 32"/>
                  <a:gd name="T43" fmla="*/ 17 h 23"/>
                  <a:gd name="T44" fmla="*/ 28 w 32"/>
                  <a:gd name="T45" fmla="*/ 19 h 23"/>
                  <a:gd name="T46" fmla="*/ 24 w 32"/>
                  <a:gd name="T47" fmla="*/ 19 h 23"/>
                  <a:gd name="T48" fmla="*/ 28 w 32"/>
                  <a:gd name="T49" fmla="*/ 21 h 23"/>
                  <a:gd name="T50" fmla="*/ 30 w 32"/>
                  <a:gd name="T5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3">
                    <a:moveTo>
                      <a:pt x="7" y="13"/>
                    </a:moveTo>
                    <a:lnTo>
                      <a:pt x="9" y="11"/>
                    </a:lnTo>
                    <a:lnTo>
                      <a:pt x="7" y="7"/>
                    </a:lnTo>
                    <a:lnTo>
                      <a:pt x="9" y="5"/>
                    </a:lnTo>
                    <a:lnTo>
                      <a:pt x="7" y="0"/>
                    </a:lnTo>
                    <a:lnTo>
                      <a:pt x="5" y="0"/>
                    </a:lnTo>
                    <a:lnTo>
                      <a:pt x="0" y="5"/>
                    </a:lnTo>
                    <a:lnTo>
                      <a:pt x="3" y="7"/>
                    </a:lnTo>
                    <a:lnTo>
                      <a:pt x="3" y="13"/>
                    </a:lnTo>
                    <a:lnTo>
                      <a:pt x="5" y="13"/>
                    </a:lnTo>
                    <a:lnTo>
                      <a:pt x="7" y="13"/>
                    </a:lnTo>
                    <a:lnTo>
                      <a:pt x="7" y="13"/>
                    </a:lnTo>
                    <a:close/>
                    <a:moveTo>
                      <a:pt x="9" y="19"/>
                    </a:moveTo>
                    <a:lnTo>
                      <a:pt x="11" y="21"/>
                    </a:lnTo>
                    <a:lnTo>
                      <a:pt x="13" y="23"/>
                    </a:lnTo>
                    <a:lnTo>
                      <a:pt x="9" y="23"/>
                    </a:lnTo>
                    <a:lnTo>
                      <a:pt x="7" y="21"/>
                    </a:lnTo>
                    <a:lnTo>
                      <a:pt x="9" y="19"/>
                    </a:lnTo>
                    <a:lnTo>
                      <a:pt x="9" y="19"/>
                    </a:lnTo>
                    <a:close/>
                    <a:moveTo>
                      <a:pt x="30" y="23"/>
                    </a:moveTo>
                    <a:lnTo>
                      <a:pt x="32" y="21"/>
                    </a:lnTo>
                    <a:lnTo>
                      <a:pt x="30" y="17"/>
                    </a:lnTo>
                    <a:lnTo>
                      <a:pt x="28" y="19"/>
                    </a:lnTo>
                    <a:lnTo>
                      <a:pt x="24" y="19"/>
                    </a:lnTo>
                    <a:lnTo>
                      <a:pt x="28" y="21"/>
                    </a:lnTo>
                    <a:lnTo>
                      <a:pt x="30" y="23"/>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05" name="Freeform 10">
                <a:extLst>
                  <a:ext uri="{FF2B5EF4-FFF2-40B4-BE49-F238E27FC236}">
                    <a16:creationId xmlns:a16="http://schemas.microsoft.com/office/drawing/2014/main" id="{C173FFBE-DE45-4C35-A123-BA4CAF17409B}"/>
                  </a:ext>
                </a:extLst>
              </p:cNvPr>
              <p:cNvSpPr>
                <a:spLocks noEditPoints="1"/>
              </p:cNvSpPr>
              <p:nvPr/>
            </p:nvSpPr>
            <p:spPr bwMode="auto">
              <a:xfrm>
                <a:off x="9772782" y="3911211"/>
                <a:ext cx="152355" cy="76465"/>
              </a:xfrm>
              <a:custGeom>
                <a:avLst/>
                <a:gdLst>
                  <a:gd name="T0" fmla="*/ 185 w 189"/>
                  <a:gd name="T1" fmla="*/ 4 h 101"/>
                  <a:gd name="T2" fmla="*/ 189 w 189"/>
                  <a:gd name="T3" fmla="*/ 2 h 101"/>
                  <a:gd name="T4" fmla="*/ 189 w 189"/>
                  <a:gd name="T5" fmla="*/ 0 h 101"/>
                  <a:gd name="T6" fmla="*/ 185 w 189"/>
                  <a:gd name="T7" fmla="*/ 0 h 101"/>
                  <a:gd name="T8" fmla="*/ 183 w 189"/>
                  <a:gd name="T9" fmla="*/ 2 h 101"/>
                  <a:gd name="T10" fmla="*/ 185 w 189"/>
                  <a:gd name="T11" fmla="*/ 4 h 101"/>
                  <a:gd name="T12" fmla="*/ 185 w 189"/>
                  <a:gd name="T13" fmla="*/ 4 h 101"/>
                  <a:gd name="T14" fmla="*/ 6 w 189"/>
                  <a:gd name="T15" fmla="*/ 99 h 101"/>
                  <a:gd name="T16" fmla="*/ 6 w 189"/>
                  <a:gd name="T17" fmla="*/ 99 h 101"/>
                  <a:gd name="T18" fmla="*/ 6 w 189"/>
                  <a:gd name="T19" fmla="*/ 101 h 101"/>
                  <a:gd name="T20" fmla="*/ 6 w 189"/>
                  <a:gd name="T21" fmla="*/ 99 h 101"/>
                  <a:gd name="T22" fmla="*/ 6 w 189"/>
                  <a:gd name="T23" fmla="*/ 99 h 101"/>
                  <a:gd name="T24" fmla="*/ 0 w 189"/>
                  <a:gd name="T25" fmla="*/ 94 h 101"/>
                  <a:gd name="T26" fmla="*/ 2 w 189"/>
                  <a:gd name="T27" fmla="*/ 90 h 101"/>
                  <a:gd name="T28" fmla="*/ 6 w 189"/>
                  <a:gd name="T29" fmla="*/ 92 h 101"/>
                  <a:gd name="T30" fmla="*/ 6 w 189"/>
                  <a:gd name="T31" fmla="*/ 92 h 101"/>
                  <a:gd name="T32" fmla="*/ 6 w 189"/>
                  <a:gd name="T33" fmla="*/ 94 h 101"/>
                  <a:gd name="T34" fmla="*/ 2 w 189"/>
                  <a:gd name="T35" fmla="*/ 94 h 101"/>
                  <a:gd name="T36" fmla="*/ 0 w 189"/>
                  <a:gd name="T37" fmla="*/ 9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9" h="101">
                    <a:moveTo>
                      <a:pt x="185" y="4"/>
                    </a:moveTo>
                    <a:lnTo>
                      <a:pt x="189" y="2"/>
                    </a:lnTo>
                    <a:lnTo>
                      <a:pt x="189" y="0"/>
                    </a:lnTo>
                    <a:lnTo>
                      <a:pt x="185" y="0"/>
                    </a:lnTo>
                    <a:lnTo>
                      <a:pt x="183" y="2"/>
                    </a:lnTo>
                    <a:lnTo>
                      <a:pt x="185" y="4"/>
                    </a:lnTo>
                    <a:lnTo>
                      <a:pt x="185" y="4"/>
                    </a:lnTo>
                    <a:close/>
                    <a:moveTo>
                      <a:pt x="6" y="99"/>
                    </a:moveTo>
                    <a:lnTo>
                      <a:pt x="6" y="99"/>
                    </a:lnTo>
                    <a:lnTo>
                      <a:pt x="6" y="101"/>
                    </a:lnTo>
                    <a:lnTo>
                      <a:pt x="6" y="99"/>
                    </a:lnTo>
                    <a:lnTo>
                      <a:pt x="6" y="99"/>
                    </a:lnTo>
                    <a:close/>
                    <a:moveTo>
                      <a:pt x="0" y="94"/>
                    </a:moveTo>
                    <a:lnTo>
                      <a:pt x="2" y="90"/>
                    </a:lnTo>
                    <a:lnTo>
                      <a:pt x="6" y="92"/>
                    </a:lnTo>
                    <a:lnTo>
                      <a:pt x="6" y="92"/>
                    </a:lnTo>
                    <a:lnTo>
                      <a:pt x="6" y="94"/>
                    </a:lnTo>
                    <a:lnTo>
                      <a:pt x="2" y="94"/>
                    </a:lnTo>
                    <a:lnTo>
                      <a:pt x="0" y="94"/>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06" name="Freeform 11">
                <a:extLst>
                  <a:ext uri="{FF2B5EF4-FFF2-40B4-BE49-F238E27FC236}">
                    <a16:creationId xmlns:a16="http://schemas.microsoft.com/office/drawing/2014/main" id="{3DF29DA4-F47E-4B20-A0FC-2640CCF3D0D9}"/>
                  </a:ext>
                </a:extLst>
              </p:cNvPr>
              <p:cNvSpPr>
                <a:spLocks noEditPoints="1"/>
              </p:cNvSpPr>
              <p:nvPr/>
            </p:nvSpPr>
            <p:spPr bwMode="auto">
              <a:xfrm>
                <a:off x="10513601" y="3626550"/>
                <a:ext cx="33857" cy="110533"/>
              </a:xfrm>
              <a:custGeom>
                <a:avLst/>
                <a:gdLst>
                  <a:gd name="T0" fmla="*/ 17 w 42"/>
                  <a:gd name="T1" fmla="*/ 24 h 146"/>
                  <a:gd name="T2" fmla="*/ 14 w 42"/>
                  <a:gd name="T3" fmla="*/ 17 h 146"/>
                  <a:gd name="T4" fmla="*/ 17 w 42"/>
                  <a:gd name="T5" fmla="*/ 9 h 146"/>
                  <a:gd name="T6" fmla="*/ 17 w 42"/>
                  <a:gd name="T7" fmla="*/ 2 h 146"/>
                  <a:gd name="T8" fmla="*/ 12 w 42"/>
                  <a:gd name="T9" fmla="*/ 5 h 146"/>
                  <a:gd name="T10" fmla="*/ 12 w 42"/>
                  <a:gd name="T11" fmla="*/ 15 h 146"/>
                  <a:gd name="T12" fmla="*/ 10 w 42"/>
                  <a:gd name="T13" fmla="*/ 26 h 146"/>
                  <a:gd name="T14" fmla="*/ 12 w 42"/>
                  <a:gd name="T15" fmla="*/ 28 h 146"/>
                  <a:gd name="T16" fmla="*/ 12 w 42"/>
                  <a:gd name="T17" fmla="*/ 45 h 146"/>
                  <a:gd name="T18" fmla="*/ 10 w 42"/>
                  <a:gd name="T19" fmla="*/ 38 h 146"/>
                  <a:gd name="T20" fmla="*/ 14 w 42"/>
                  <a:gd name="T21" fmla="*/ 32 h 146"/>
                  <a:gd name="T22" fmla="*/ 8 w 42"/>
                  <a:gd name="T23" fmla="*/ 32 h 146"/>
                  <a:gd name="T24" fmla="*/ 8 w 42"/>
                  <a:gd name="T25" fmla="*/ 40 h 146"/>
                  <a:gd name="T26" fmla="*/ 8 w 42"/>
                  <a:gd name="T27" fmla="*/ 47 h 146"/>
                  <a:gd name="T28" fmla="*/ 10 w 42"/>
                  <a:gd name="T29" fmla="*/ 51 h 146"/>
                  <a:gd name="T30" fmla="*/ 4 w 42"/>
                  <a:gd name="T31" fmla="*/ 47 h 146"/>
                  <a:gd name="T32" fmla="*/ 0 w 42"/>
                  <a:gd name="T33" fmla="*/ 47 h 146"/>
                  <a:gd name="T34" fmla="*/ 6 w 42"/>
                  <a:gd name="T35" fmla="*/ 68 h 146"/>
                  <a:gd name="T36" fmla="*/ 12 w 42"/>
                  <a:gd name="T37" fmla="*/ 64 h 146"/>
                  <a:gd name="T38" fmla="*/ 6 w 42"/>
                  <a:gd name="T39" fmla="*/ 61 h 146"/>
                  <a:gd name="T40" fmla="*/ 6 w 42"/>
                  <a:gd name="T41" fmla="*/ 66 h 146"/>
                  <a:gd name="T42" fmla="*/ 6 w 42"/>
                  <a:gd name="T43" fmla="*/ 68 h 146"/>
                  <a:gd name="T44" fmla="*/ 14 w 42"/>
                  <a:gd name="T45" fmla="*/ 95 h 146"/>
                  <a:gd name="T46" fmla="*/ 17 w 42"/>
                  <a:gd name="T47" fmla="*/ 93 h 146"/>
                  <a:gd name="T48" fmla="*/ 23 w 42"/>
                  <a:gd name="T49" fmla="*/ 110 h 146"/>
                  <a:gd name="T50" fmla="*/ 27 w 42"/>
                  <a:gd name="T51" fmla="*/ 114 h 146"/>
                  <a:gd name="T52" fmla="*/ 23 w 42"/>
                  <a:gd name="T53" fmla="*/ 112 h 146"/>
                  <a:gd name="T54" fmla="*/ 23 w 42"/>
                  <a:gd name="T55" fmla="*/ 110 h 146"/>
                  <a:gd name="T56" fmla="*/ 31 w 42"/>
                  <a:gd name="T57" fmla="*/ 114 h 146"/>
                  <a:gd name="T58" fmla="*/ 33 w 42"/>
                  <a:gd name="T59" fmla="*/ 116 h 146"/>
                  <a:gd name="T60" fmla="*/ 33 w 42"/>
                  <a:gd name="T61" fmla="*/ 112 h 146"/>
                  <a:gd name="T62" fmla="*/ 27 w 42"/>
                  <a:gd name="T63" fmla="*/ 123 h 146"/>
                  <a:gd name="T64" fmla="*/ 33 w 42"/>
                  <a:gd name="T65" fmla="*/ 123 h 146"/>
                  <a:gd name="T66" fmla="*/ 27 w 42"/>
                  <a:gd name="T67" fmla="*/ 118 h 146"/>
                  <a:gd name="T68" fmla="*/ 27 w 42"/>
                  <a:gd name="T69" fmla="*/ 123 h 146"/>
                  <a:gd name="T70" fmla="*/ 38 w 42"/>
                  <a:gd name="T71" fmla="*/ 129 h 146"/>
                  <a:gd name="T72" fmla="*/ 33 w 42"/>
                  <a:gd name="T73" fmla="*/ 131 h 146"/>
                  <a:gd name="T74" fmla="*/ 36 w 42"/>
                  <a:gd name="T75" fmla="*/ 133 h 146"/>
                  <a:gd name="T76" fmla="*/ 36 w 42"/>
                  <a:gd name="T77" fmla="*/ 135 h 146"/>
                  <a:gd name="T78" fmla="*/ 36 w 42"/>
                  <a:gd name="T79" fmla="*/ 139 h 146"/>
                  <a:gd name="T80" fmla="*/ 38 w 42"/>
                  <a:gd name="T81" fmla="*/ 142 h 146"/>
                  <a:gd name="T82" fmla="*/ 42 w 42"/>
                  <a:gd name="T83" fmla="*/ 142 h 146"/>
                  <a:gd name="T84" fmla="*/ 40 w 42"/>
                  <a:gd name="T85" fmla="*/ 13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146">
                    <a:moveTo>
                      <a:pt x="12" y="28"/>
                    </a:moveTo>
                    <a:lnTo>
                      <a:pt x="17" y="24"/>
                    </a:lnTo>
                    <a:lnTo>
                      <a:pt x="17" y="17"/>
                    </a:lnTo>
                    <a:lnTo>
                      <a:pt x="14" y="17"/>
                    </a:lnTo>
                    <a:lnTo>
                      <a:pt x="17" y="13"/>
                    </a:lnTo>
                    <a:lnTo>
                      <a:pt x="17" y="9"/>
                    </a:lnTo>
                    <a:lnTo>
                      <a:pt x="14" y="7"/>
                    </a:lnTo>
                    <a:lnTo>
                      <a:pt x="17" y="2"/>
                    </a:lnTo>
                    <a:lnTo>
                      <a:pt x="17" y="0"/>
                    </a:lnTo>
                    <a:lnTo>
                      <a:pt x="12" y="5"/>
                    </a:lnTo>
                    <a:lnTo>
                      <a:pt x="12" y="11"/>
                    </a:lnTo>
                    <a:lnTo>
                      <a:pt x="12" y="15"/>
                    </a:lnTo>
                    <a:lnTo>
                      <a:pt x="12" y="17"/>
                    </a:lnTo>
                    <a:lnTo>
                      <a:pt x="10" y="26"/>
                    </a:lnTo>
                    <a:lnTo>
                      <a:pt x="12" y="28"/>
                    </a:lnTo>
                    <a:lnTo>
                      <a:pt x="12" y="28"/>
                    </a:lnTo>
                    <a:close/>
                    <a:moveTo>
                      <a:pt x="10" y="51"/>
                    </a:moveTo>
                    <a:lnTo>
                      <a:pt x="12" y="45"/>
                    </a:lnTo>
                    <a:lnTo>
                      <a:pt x="12" y="40"/>
                    </a:lnTo>
                    <a:lnTo>
                      <a:pt x="10" y="38"/>
                    </a:lnTo>
                    <a:lnTo>
                      <a:pt x="12" y="34"/>
                    </a:lnTo>
                    <a:lnTo>
                      <a:pt x="14" y="32"/>
                    </a:lnTo>
                    <a:lnTo>
                      <a:pt x="14" y="30"/>
                    </a:lnTo>
                    <a:lnTo>
                      <a:pt x="8" y="32"/>
                    </a:lnTo>
                    <a:lnTo>
                      <a:pt x="8" y="38"/>
                    </a:lnTo>
                    <a:lnTo>
                      <a:pt x="8" y="40"/>
                    </a:lnTo>
                    <a:lnTo>
                      <a:pt x="10" y="45"/>
                    </a:lnTo>
                    <a:lnTo>
                      <a:pt x="8" y="47"/>
                    </a:lnTo>
                    <a:lnTo>
                      <a:pt x="10" y="51"/>
                    </a:lnTo>
                    <a:lnTo>
                      <a:pt x="10" y="51"/>
                    </a:lnTo>
                    <a:close/>
                    <a:moveTo>
                      <a:pt x="0" y="47"/>
                    </a:moveTo>
                    <a:lnTo>
                      <a:pt x="4" y="47"/>
                    </a:lnTo>
                    <a:lnTo>
                      <a:pt x="2" y="45"/>
                    </a:lnTo>
                    <a:lnTo>
                      <a:pt x="0" y="47"/>
                    </a:lnTo>
                    <a:lnTo>
                      <a:pt x="0" y="47"/>
                    </a:lnTo>
                    <a:close/>
                    <a:moveTo>
                      <a:pt x="6" y="68"/>
                    </a:moveTo>
                    <a:lnTo>
                      <a:pt x="10" y="68"/>
                    </a:lnTo>
                    <a:lnTo>
                      <a:pt x="12" y="64"/>
                    </a:lnTo>
                    <a:lnTo>
                      <a:pt x="10" y="59"/>
                    </a:lnTo>
                    <a:lnTo>
                      <a:pt x="6" y="61"/>
                    </a:lnTo>
                    <a:lnTo>
                      <a:pt x="6" y="66"/>
                    </a:lnTo>
                    <a:lnTo>
                      <a:pt x="6" y="66"/>
                    </a:lnTo>
                    <a:lnTo>
                      <a:pt x="6" y="68"/>
                    </a:lnTo>
                    <a:lnTo>
                      <a:pt x="6" y="68"/>
                    </a:lnTo>
                    <a:close/>
                    <a:moveTo>
                      <a:pt x="17" y="93"/>
                    </a:moveTo>
                    <a:lnTo>
                      <a:pt x="14" y="95"/>
                    </a:lnTo>
                    <a:lnTo>
                      <a:pt x="17" y="95"/>
                    </a:lnTo>
                    <a:lnTo>
                      <a:pt x="17" y="93"/>
                    </a:lnTo>
                    <a:lnTo>
                      <a:pt x="17" y="93"/>
                    </a:lnTo>
                    <a:close/>
                    <a:moveTo>
                      <a:pt x="23" y="110"/>
                    </a:moveTo>
                    <a:lnTo>
                      <a:pt x="25" y="110"/>
                    </a:lnTo>
                    <a:lnTo>
                      <a:pt x="27" y="114"/>
                    </a:lnTo>
                    <a:lnTo>
                      <a:pt x="23" y="112"/>
                    </a:lnTo>
                    <a:lnTo>
                      <a:pt x="23" y="112"/>
                    </a:lnTo>
                    <a:lnTo>
                      <a:pt x="23" y="110"/>
                    </a:lnTo>
                    <a:lnTo>
                      <a:pt x="23" y="110"/>
                    </a:lnTo>
                    <a:close/>
                    <a:moveTo>
                      <a:pt x="33" y="112"/>
                    </a:moveTo>
                    <a:lnTo>
                      <a:pt x="31" y="114"/>
                    </a:lnTo>
                    <a:lnTo>
                      <a:pt x="33" y="118"/>
                    </a:lnTo>
                    <a:lnTo>
                      <a:pt x="33" y="116"/>
                    </a:lnTo>
                    <a:lnTo>
                      <a:pt x="33" y="112"/>
                    </a:lnTo>
                    <a:lnTo>
                      <a:pt x="33" y="112"/>
                    </a:lnTo>
                    <a:lnTo>
                      <a:pt x="33" y="112"/>
                    </a:lnTo>
                    <a:close/>
                    <a:moveTo>
                      <a:pt x="27" y="123"/>
                    </a:moveTo>
                    <a:lnTo>
                      <a:pt x="31" y="125"/>
                    </a:lnTo>
                    <a:lnTo>
                      <a:pt x="33" y="123"/>
                    </a:lnTo>
                    <a:lnTo>
                      <a:pt x="31" y="118"/>
                    </a:lnTo>
                    <a:lnTo>
                      <a:pt x="27" y="118"/>
                    </a:lnTo>
                    <a:lnTo>
                      <a:pt x="27" y="123"/>
                    </a:lnTo>
                    <a:lnTo>
                      <a:pt x="27" y="123"/>
                    </a:lnTo>
                    <a:close/>
                    <a:moveTo>
                      <a:pt x="36" y="133"/>
                    </a:moveTo>
                    <a:lnTo>
                      <a:pt x="38" y="129"/>
                    </a:lnTo>
                    <a:lnTo>
                      <a:pt x="36" y="129"/>
                    </a:lnTo>
                    <a:lnTo>
                      <a:pt x="33" y="131"/>
                    </a:lnTo>
                    <a:lnTo>
                      <a:pt x="36" y="133"/>
                    </a:lnTo>
                    <a:lnTo>
                      <a:pt x="36" y="133"/>
                    </a:lnTo>
                    <a:close/>
                    <a:moveTo>
                      <a:pt x="38" y="133"/>
                    </a:moveTo>
                    <a:lnTo>
                      <a:pt x="36" y="135"/>
                    </a:lnTo>
                    <a:lnTo>
                      <a:pt x="36" y="139"/>
                    </a:lnTo>
                    <a:lnTo>
                      <a:pt x="36" y="139"/>
                    </a:lnTo>
                    <a:lnTo>
                      <a:pt x="38" y="142"/>
                    </a:lnTo>
                    <a:lnTo>
                      <a:pt x="38" y="142"/>
                    </a:lnTo>
                    <a:lnTo>
                      <a:pt x="40" y="146"/>
                    </a:lnTo>
                    <a:lnTo>
                      <a:pt x="42" y="142"/>
                    </a:lnTo>
                    <a:lnTo>
                      <a:pt x="40" y="139"/>
                    </a:lnTo>
                    <a:lnTo>
                      <a:pt x="40" y="135"/>
                    </a:lnTo>
                    <a:lnTo>
                      <a:pt x="38" y="133"/>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07" name="Freeform 12">
                <a:extLst>
                  <a:ext uri="{FF2B5EF4-FFF2-40B4-BE49-F238E27FC236}">
                    <a16:creationId xmlns:a16="http://schemas.microsoft.com/office/drawing/2014/main" id="{975163FB-47BC-4690-A732-870018CC723C}"/>
                  </a:ext>
                </a:extLst>
              </p:cNvPr>
              <p:cNvSpPr>
                <a:spLocks noEditPoints="1"/>
              </p:cNvSpPr>
              <p:nvPr/>
            </p:nvSpPr>
            <p:spPr bwMode="auto">
              <a:xfrm>
                <a:off x="11354379" y="3594753"/>
                <a:ext cx="18541" cy="35582"/>
              </a:xfrm>
              <a:custGeom>
                <a:avLst/>
                <a:gdLst>
                  <a:gd name="T0" fmla="*/ 23 w 23"/>
                  <a:gd name="T1" fmla="*/ 0 h 47"/>
                  <a:gd name="T2" fmla="*/ 19 w 23"/>
                  <a:gd name="T3" fmla="*/ 2 h 47"/>
                  <a:gd name="T4" fmla="*/ 23 w 23"/>
                  <a:gd name="T5" fmla="*/ 9 h 47"/>
                  <a:gd name="T6" fmla="*/ 23 w 23"/>
                  <a:gd name="T7" fmla="*/ 4 h 47"/>
                  <a:gd name="T8" fmla="*/ 23 w 23"/>
                  <a:gd name="T9" fmla="*/ 2 h 47"/>
                  <a:gd name="T10" fmla="*/ 23 w 23"/>
                  <a:gd name="T11" fmla="*/ 0 h 47"/>
                  <a:gd name="T12" fmla="*/ 23 w 23"/>
                  <a:gd name="T13" fmla="*/ 0 h 47"/>
                  <a:gd name="T14" fmla="*/ 13 w 23"/>
                  <a:gd name="T15" fmla="*/ 28 h 47"/>
                  <a:gd name="T16" fmla="*/ 15 w 23"/>
                  <a:gd name="T17" fmla="*/ 25 h 47"/>
                  <a:gd name="T18" fmla="*/ 17 w 23"/>
                  <a:gd name="T19" fmla="*/ 28 h 47"/>
                  <a:gd name="T20" fmla="*/ 15 w 23"/>
                  <a:gd name="T21" fmla="*/ 28 h 47"/>
                  <a:gd name="T22" fmla="*/ 13 w 23"/>
                  <a:gd name="T23" fmla="*/ 28 h 47"/>
                  <a:gd name="T24" fmla="*/ 13 w 23"/>
                  <a:gd name="T25" fmla="*/ 28 h 47"/>
                  <a:gd name="T26" fmla="*/ 2 w 23"/>
                  <a:gd name="T27" fmla="*/ 44 h 47"/>
                  <a:gd name="T28" fmla="*/ 2 w 23"/>
                  <a:gd name="T29" fmla="*/ 40 h 47"/>
                  <a:gd name="T30" fmla="*/ 6 w 23"/>
                  <a:gd name="T31" fmla="*/ 40 h 47"/>
                  <a:gd name="T32" fmla="*/ 8 w 23"/>
                  <a:gd name="T33" fmla="*/ 40 h 47"/>
                  <a:gd name="T34" fmla="*/ 4 w 23"/>
                  <a:gd name="T35" fmla="*/ 47 h 47"/>
                  <a:gd name="T36" fmla="*/ 2 w 23"/>
                  <a:gd name="T37" fmla="*/ 47 h 47"/>
                  <a:gd name="T38" fmla="*/ 0 w 23"/>
                  <a:gd name="T39" fmla="*/ 47 h 47"/>
                  <a:gd name="T40" fmla="*/ 2 w 23"/>
                  <a:gd name="T4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47">
                    <a:moveTo>
                      <a:pt x="23" y="0"/>
                    </a:moveTo>
                    <a:lnTo>
                      <a:pt x="19" y="2"/>
                    </a:lnTo>
                    <a:lnTo>
                      <a:pt x="23" y="9"/>
                    </a:lnTo>
                    <a:lnTo>
                      <a:pt x="23" y="4"/>
                    </a:lnTo>
                    <a:lnTo>
                      <a:pt x="23" y="2"/>
                    </a:lnTo>
                    <a:lnTo>
                      <a:pt x="23" y="0"/>
                    </a:lnTo>
                    <a:lnTo>
                      <a:pt x="23" y="0"/>
                    </a:lnTo>
                    <a:close/>
                    <a:moveTo>
                      <a:pt x="13" y="28"/>
                    </a:moveTo>
                    <a:lnTo>
                      <a:pt x="15" y="25"/>
                    </a:lnTo>
                    <a:lnTo>
                      <a:pt x="17" y="28"/>
                    </a:lnTo>
                    <a:lnTo>
                      <a:pt x="15" y="28"/>
                    </a:lnTo>
                    <a:lnTo>
                      <a:pt x="13" y="28"/>
                    </a:lnTo>
                    <a:lnTo>
                      <a:pt x="13" y="28"/>
                    </a:lnTo>
                    <a:close/>
                    <a:moveTo>
                      <a:pt x="2" y="44"/>
                    </a:moveTo>
                    <a:lnTo>
                      <a:pt x="2" y="40"/>
                    </a:lnTo>
                    <a:lnTo>
                      <a:pt x="6" y="40"/>
                    </a:lnTo>
                    <a:lnTo>
                      <a:pt x="8" y="40"/>
                    </a:lnTo>
                    <a:lnTo>
                      <a:pt x="4" y="47"/>
                    </a:lnTo>
                    <a:lnTo>
                      <a:pt x="2" y="47"/>
                    </a:lnTo>
                    <a:lnTo>
                      <a:pt x="0" y="47"/>
                    </a:lnTo>
                    <a:lnTo>
                      <a:pt x="2" y="44"/>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08" name="Freeform 13">
                <a:extLst>
                  <a:ext uri="{FF2B5EF4-FFF2-40B4-BE49-F238E27FC236}">
                    <a16:creationId xmlns:a16="http://schemas.microsoft.com/office/drawing/2014/main" id="{ACE7307E-0F9F-46F3-B807-8F98E4013383}"/>
                  </a:ext>
                </a:extLst>
              </p:cNvPr>
              <p:cNvSpPr>
                <a:spLocks noEditPoints="1"/>
              </p:cNvSpPr>
              <p:nvPr/>
            </p:nvSpPr>
            <p:spPr bwMode="auto">
              <a:xfrm>
                <a:off x="9383429" y="1972338"/>
                <a:ext cx="2116857" cy="1198452"/>
              </a:xfrm>
              <a:custGeom>
                <a:avLst/>
                <a:gdLst>
                  <a:gd name="T0" fmla="*/ 2002 w 2626"/>
                  <a:gd name="T1" fmla="*/ 1292 h 1583"/>
                  <a:gd name="T2" fmla="*/ 1821 w 2626"/>
                  <a:gd name="T3" fmla="*/ 1132 h 1583"/>
                  <a:gd name="T4" fmla="*/ 1598 w 2626"/>
                  <a:gd name="T5" fmla="*/ 1290 h 1583"/>
                  <a:gd name="T6" fmla="*/ 1239 w 2626"/>
                  <a:gd name="T7" fmla="*/ 1277 h 1583"/>
                  <a:gd name="T8" fmla="*/ 862 w 2626"/>
                  <a:gd name="T9" fmla="*/ 1207 h 1583"/>
                  <a:gd name="T10" fmla="*/ 647 w 2626"/>
                  <a:gd name="T11" fmla="*/ 1290 h 1583"/>
                  <a:gd name="T12" fmla="*/ 458 w 2626"/>
                  <a:gd name="T13" fmla="*/ 1431 h 1583"/>
                  <a:gd name="T14" fmla="*/ 327 w 2626"/>
                  <a:gd name="T15" fmla="*/ 1536 h 1583"/>
                  <a:gd name="T16" fmla="*/ 122 w 2626"/>
                  <a:gd name="T17" fmla="*/ 1292 h 1583"/>
                  <a:gd name="T18" fmla="*/ 40 w 2626"/>
                  <a:gd name="T19" fmla="*/ 906 h 1583"/>
                  <a:gd name="T20" fmla="*/ 167 w 2626"/>
                  <a:gd name="T21" fmla="*/ 788 h 1583"/>
                  <a:gd name="T22" fmla="*/ 139 w 2626"/>
                  <a:gd name="T23" fmla="*/ 935 h 1583"/>
                  <a:gd name="T24" fmla="*/ 280 w 2626"/>
                  <a:gd name="T25" fmla="*/ 798 h 1583"/>
                  <a:gd name="T26" fmla="*/ 483 w 2626"/>
                  <a:gd name="T27" fmla="*/ 731 h 1583"/>
                  <a:gd name="T28" fmla="*/ 588 w 2626"/>
                  <a:gd name="T29" fmla="*/ 598 h 1583"/>
                  <a:gd name="T30" fmla="*/ 702 w 2626"/>
                  <a:gd name="T31" fmla="*/ 809 h 1583"/>
                  <a:gd name="T32" fmla="*/ 685 w 2626"/>
                  <a:gd name="T33" fmla="*/ 554 h 1583"/>
                  <a:gd name="T34" fmla="*/ 904 w 2626"/>
                  <a:gd name="T35" fmla="*/ 649 h 1583"/>
                  <a:gd name="T36" fmla="*/ 795 w 2626"/>
                  <a:gd name="T37" fmla="*/ 402 h 1583"/>
                  <a:gd name="T38" fmla="*/ 959 w 2626"/>
                  <a:gd name="T39" fmla="*/ 265 h 1583"/>
                  <a:gd name="T40" fmla="*/ 1128 w 2626"/>
                  <a:gd name="T41" fmla="*/ 227 h 1583"/>
                  <a:gd name="T42" fmla="*/ 1159 w 2626"/>
                  <a:gd name="T43" fmla="*/ 379 h 1583"/>
                  <a:gd name="T44" fmla="*/ 1412 w 2626"/>
                  <a:gd name="T45" fmla="*/ 307 h 1583"/>
                  <a:gd name="T46" fmla="*/ 1602 w 2626"/>
                  <a:gd name="T47" fmla="*/ 362 h 1583"/>
                  <a:gd name="T48" fmla="*/ 1752 w 2626"/>
                  <a:gd name="T49" fmla="*/ 297 h 1583"/>
                  <a:gd name="T50" fmla="*/ 2112 w 2626"/>
                  <a:gd name="T51" fmla="*/ 293 h 1583"/>
                  <a:gd name="T52" fmla="*/ 2397 w 2626"/>
                  <a:gd name="T53" fmla="*/ 229 h 1583"/>
                  <a:gd name="T54" fmla="*/ 2588 w 2626"/>
                  <a:gd name="T55" fmla="*/ 246 h 1583"/>
                  <a:gd name="T56" fmla="*/ 2496 w 2626"/>
                  <a:gd name="T57" fmla="*/ 356 h 1583"/>
                  <a:gd name="T58" fmla="*/ 2595 w 2626"/>
                  <a:gd name="T59" fmla="*/ 560 h 1583"/>
                  <a:gd name="T60" fmla="*/ 2394 w 2626"/>
                  <a:gd name="T61" fmla="*/ 744 h 1583"/>
                  <a:gd name="T62" fmla="*/ 2453 w 2626"/>
                  <a:gd name="T63" fmla="*/ 1037 h 1583"/>
                  <a:gd name="T64" fmla="*/ 2367 w 2626"/>
                  <a:gd name="T65" fmla="*/ 697 h 1583"/>
                  <a:gd name="T66" fmla="*/ 2255 w 2626"/>
                  <a:gd name="T67" fmla="*/ 697 h 1583"/>
                  <a:gd name="T68" fmla="*/ 2131 w 2626"/>
                  <a:gd name="T69" fmla="*/ 832 h 1583"/>
                  <a:gd name="T70" fmla="*/ 2055 w 2626"/>
                  <a:gd name="T71" fmla="*/ 1056 h 1583"/>
                  <a:gd name="T72" fmla="*/ 2095 w 2626"/>
                  <a:gd name="T73" fmla="*/ 1433 h 1583"/>
                  <a:gd name="T74" fmla="*/ 186 w 2626"/>
                  <a:gd name="T75" fmla="*/ 179 h 1583"/>
                  <a:gd name="T76" fmla="*/ 240 w 2626"/>
                  <a:gd name="T77" fmla="*/ 90 h 1583"/>
                  <a:gd name="T78" fmla="*/ 221 w 2626"/>
                  <a:gd name="T79" fmla="*/ 149 h 1583"/>
                  <a:gd name="T80" fmla="*/ 243 w 2626"/>
                  <a:gd name="T81" fmla="*/ 189 h 1583"/>
                  <a:gd name="T82" fmla="*/ 302 w 2626"/>
                  <a:gd name="T83" fmla="*/ 78 h 1583"/>
                  <a:gd name="T84" fmla="*/ 2350 w 2626"/>
                  <a:gd name="T85" fmla="*/ 676 h 1583"/>
                  <a:gd name="T86" fmla="*/ 489 w 2626"/>
                  <a:gd name="T87" fmla="*/ 394 h 1583"/>
                  <a:gd name="T88" fmla="*/ 352 w 2626"/>
                  <a:gd name="T89" fmla="*/ 476 h 1583"/>
                  <a:gd name="T90" fmla="*/ 388 w 2626"/>
                  <a:gd name="T91" fmla="*/ 596 h 1583"/>
                  <a:gd name="T92" fmla="*/ 407 w 2626"/>
                  <a:gd name="T93" fmla="*/ 674 h 1583"/>
                  <a:gd name="T94" fmla="*/ 436 w 2626"/>
                  <a:gd name="T95" fmla="*/ 739 h 1583"/>
                  <a:gd name="T96" fmla="*/ 609 w 2626"/>
                  <a:gd name="T97" fmla="*/ 522 h 1583"/>
                  <a:gd name="T98" fmla="*/ 698 w 2626"/>
                  <a:gd name="T99" fmla="*/ 425 h 1583"/>
                  <a:gd name="T100" fmla="*/ 793 w 2626"/>
                  <a:gd name="T101" fmla="*/ 421 h 1583"/>
                  <a:gd name="T102" fmla="*/ 873 w 2626"/>
                  <a:gd name="T103" fmla="*/ 274 h 1583"/>
                  <a:gd name="T104" fmla="*/ 698 w 2626"/>
                  <a:gd name="T105" fmla="*/ 76 h 1583"/>
                  <a:gd name="T106" fmla="*/ 814 w 2626"/>
                  <a:gd name="T107" fmla="*/ 73 h 1583"/>
                  <a:gd name="T108" fmla="*/ 1562 w 2626"/>
                  <a:gd name="T109" fmla="*/ 128 h 1583"/>
                  <a:gd name="T110" fmla="*/ 1598 w 2626"/>
                  <a:gd name="T111" fmla="*/ 107 h 1583"/>
                  <a:gd name="T112" fmla="*/ 959 w 2626"/>
                  <a:gd name="T113" fmla="*/ 137 h 1583"/>
                  <a:gd name="T114" fmla="*/ 1619 w 2626"/>
                  <a:gd name="T115" fmla="*/ 232 h 1583"/>
                  <a:gd name="T116" fmla="*/ 2163 w 2626"/>
                  <a:gd name="T117" fmla="*/ 263 h 1583"/>
                  <a:gd name="T118" fmla="*/ 2150 w 2626"/>
                  <a:gd name="T119" fmla="*/ 1072 h 1583"/>
                  <a:gd name="T120" fmla="*/ 2011 w 2626"/>
                  <a:gd name="T121" fmla="*/ 1039 h 1583"/>
                  <a:gd name="T122" fmla="*/ 2542 w 2626"/>
                  <a:gd name="T123" fmla="*/ 923 h 1583"/>
                  <a:gd name="T124" fmla="*/ 2401 w 2626"/>
                  <a:gd name="T125" fmla="*/ 1273 h 1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26" h="1583">
                    <a:moveTo>
                      <a:pt x="2036" y="1454"/>
                    </a:moveTo>
                    <a:lnTo>
                      <a:pt x="2036" y="1454"/>
                    </a:lnTo>
                    <a:lnTo>
                      <a:pt x="2032" y="1450"/>
                    </a:lnTo>
                    <a:lnTo>
                      <a:pt x="2032" y="1450"/>
                    </a:lnTo>
                    <a:lnTo>
                      <a:pt x="2034" y="1448"/>
                    </a:lnTo>
                    <a:lnTo>
                      <a:pt x="2034" y="1446"/>
                    </a:lnTo>
                    <a:lnTo>
                      <a:pt x="2032" y="1446"/>
                    </a:lnTo>
                    <a:lnTo>
                      <a:pt x="2032" y="1441"/>
                    </a:lnTo>
                    <a:lnTo>
                      <a:pt x="2032" y="1439"/>
                    </a:lnTo>
                    <a:lnTo>
                      <a:pt x="2034" y="1439"/>
                    </a:lnTo>
                    <a:lnTo>
                      <a:pt x="2038" y="1439"/>
                    </a:lnTo>
                    <a:lnTo>
                      <a:pt x="2040" y="1439"/>
                    </a:lnTo>
                    <a:lnTo>
                      <a:pt x="2040" y="1435"/>
                    </a:lnTo>
                    <a:lnTo>
                      <a:pt x="2040" y="1433"/>
                    </a:lnTo>
                    <a:lnTo>
                      <a:pt x="2040" y="1431"/>
                    </a:lnTo>
                    <a:lnTo>
                      <a:pt x="2040" y="1429"/>
                    </a:lnTo>
                    <a:lnTo>
                      <a:pt x="2040" y="1424"/>
                    </a:lnTo>
                    <a:lnTo>
                      <a:pt x="2040" y="1422"/>
                    </a:lnTo>
                    <a:lnTo>
                      <a:pt x="2038" y="1420"/>
                    </a:lnTo>
                    <a:lnTo>
                      <a:pt x="2038" y="1414"/>
                    </a:lnTo>
                    <a:lnTo>
                      <a:pt x="2038" y="1410"/>
                    </a:lnTo>
                    <a:lnTo>
                      <a:pt x="2036" y="1406"/>
                    </a:lnTo>
                    <a:lnTo>
                      <a:pt x="2038" y="1401"/>
                    </a:lnTo>
                    <a:lnTo>
                      <a:pt x="2034" y="1397"/>
                    </a:lnTo>
                    <a:lnTo>
                      <a:pt x="2034" y="1395"/>
                    </a:lnTo>
                    <a:lnTo>
                      <a:pt x="2032" y="1393"/>
                    </a:lnTo>
                    <a:lnTo>
                      <a:pt x="2028" y="1384"/>
                    </a:lnTo>
                    <a:lnTo>
                      <a:pt x="2026" y="1382"/>
                    </a:lnTo>
                    <a:lnTo>
                      <a:pt x="2028" y="1380"/>
                    </a:lnTo>
                    <a:lnTo>
                      <a:pt x="2030" y="1378"/>
                    </a:lnTo>
                    <a:lnTo>
                      <a:pt x="2032" y="1378"/>
                    </a:lnTo>
                    <a:lnTo>
                      <a:pt x="2034" y="1376"/>
                    </a:lnTo>
                    <a:lnTo>
                      <a:pt x="2034" y="1374"/>
                    </a:lnTo>
                    <a:lnTo>
                      <a:pt x="2038" y="1368"/>
                    </a:lnTo>
                    <a:lnTo>
                      <a:pt x="2040" y="1368"/>
                    </a:lnTo>
                    <a:lnTo>
                      <a:pt x="2042" y="1368"/>
                    </a:lnTo>
                    <a:lnTo>
                      <a:pt x="2045" y="1370"/>
                    </a:lnTo>
                    <a:lnTo>
                      <a:pt x="2059" y="1372"/>
                    </a:lnTo>
                    <a:lnTo>
                      <a:pt x="2059" y="1372"/>
                    </a:lnTo>
                    <a:lnTo>
                      <a:pt x="2061" y="1372"/>
                    </a:lnTo>
                    <a:lnTo>
                      <a:pt x="2064" y="1370"/>
                    </a:lnTo>
                    <a:lnTo>
                      <a:pt x="2064" y="1368"/>
                    </a:lnTo>
                    <a:lnTo>
                      <a:pt x="2061" y="1365"/>
                    </a:lnTo>
                    <a:lnTo>
                      <a:pt x="2061" y="1363"/>
                    </a:lnTo>
                    <a:lnTo>
                      <a:pt x="2064" y="1361"/>
                    </a:lnTo>
                    <a:lnTo>
                      <a:pt x="2061" y="1359"/>
                    </a:lnTo>
                    <a:lnTo>
                      <a:pt x="2061" y="1357"/>
                    </a:lnTo>
                    <a:lnTo>
                      <a:pt x="2064" y="1353"/>
                    </a:lnTo>
                    <a:lnTo>
                      <a:pt x="2064" y="1351"/>
                    </a:lnTo>
                    <a:lnTo>
                      <a:pt x="2064" y="1349"/>
                    </a:lnTo>
                    <a:lnTo>
                      <a:pt x="2064" y="1346"/>
                    </a:lnTo>
                    <a:lnTo>
                      <a:pt x="2064" y="1344"/>
                    </a:lnTo>
                    <a:lnTo>
                      <a:pt x="2066" y="1344"/>
                    </a:lnTo>
                    <a:lnTo>
                      <a:pt x="2066" y="1342"/>
                    </a:lnTo>
                    <a:lnTo>
                      <a:pt x="2066" y="1340"/>
                    </a:lnTo>
                    <a:lnTo>
                      <a:pt x="2064" y="1338"/>
                    </a:lnTo>
                    <a:lnTo>
                      <a:pt x="2064" y="1334"/>
                    </a:lnTo>
                    <a:lnTo>
                      <a:pt x="2066" y="1334"/>
                    </a:lnTo>
                    <a:lnTo>
                      <a:pt x="2066" y="1332"/>
                    </a:lnTo>
                    <a:lnTo>
                      <a:pt x="2066" y="1330"/>
                    </a:lnTo>
                    <a:lnTo>
                      <a:pt x="2064" y="1325"/>
                    </a:lnTo>
                    <a:lnTo>
                      <a:pt x="2064" y="1321"/>
                    </a:lnTo>
                    <a:lnTo>
                      <a:pt x="2066" y="1321"/>
                    </a:lnTo>
                    <a:lnTo>
                      <a:pt x="2066" y="1319"/>
                    </a:lnTo>
                    <a:lnTo>
                      <a:pt x="2066" y="1317"/>
                    </a:lnTo>
                    <a:lnTo>
                      <a:pt x="2066" y="1317"/>
                    </a:lnTo>
                    <a:lnTo>
                      <a:pt x="2066" y="1315"/>
                    </a:lnTo>
                    <a:lnTo>
                      <a:pt x="2064" y="1313"/>
                    </a:lnTo>
                    <a:lnTo>
                      <a:pt x="2061" y="1311"/>
                    </a:lnTo>
                    <a:lnTo>
                      <a:pt x="2064" y="1309"/>
                    </a:lnTo>
                    <a:lnTo>
                      <a:pt x="2064" y="1304"/>
                    </a:lnTo>
                    <a:lnTo>
                      <a:pt x="2061" y="1304"/>
                    </a:lnTo>
                    <a:lnTo>
                      <a:pt x="2061" y="1302"/>
                    </a:lnTo>
                    <a:lnTo>
                      <a:pt x="2061" y="1300"/>
                    </a:lnTo>
                    <a:lnTo>
                      <a:pt x="2064" y="1296"/>
                    </a:lnTo>
                    <a:lnTo>
                      <a:pt x="2066" y="1296"/>
                    </a:lnTo>
                    <a:lnTo>
                      <a:pt x="2068" y="1294"/>
                    </a:lnTo>
                    <a:lnTo>
                      <a:pt x="2068" y="1292"/>
                    </a:lnTo>
                    <a:lnTo>
                      <a:pt x="2068" y="1287"/>
                    </a:lnTo>
                    <a:lnTo>
                      <a:pt x="2066" y="1285"/>
                    </a:lnTo>
                    <a:lnTo>
                      <a:pt x="2064" y="1283"/>
                    </a:lnTo>
                    <a:lnTo>
                      <a:pt x="2064" y="1281"/>
                    </a:lnTo>
                    <a:lnTo>
                      <a:pt x="2059" y="1277"/>
                    </a:lnTo>
                    <a:lnTo>
                      <a:pt x="2059" y="1275"/>
                    </a:lnTo>
                    <a:lnTo>
                      <a:pt x="2061" y="1273"/>
                    </a:lnTo>
                    <a:lnTo>
                      <a:pt x="2059" y="1269"/>
                    </a:lnTo>
                    <a:lnTo>
                      <a:pt x="2059" y="1266"/>
                    </a:lnTo>
                    <a:lnTo>
                      <a:pt x="2055" y="1266"/>
                    </a:lnTo>
                    <a:lnTo>
                      <a:pt x="2053" y="1266"/>
                    </a:lnTo>
                    <a:lnTo>
                      <a:pt x="2049" y="1264"/>
                    </a:lnTo>
                    <a:lnTo>
                      <a:pt x="2047" y="1266"/>
                    </a:lnTo>
                    <a:lnTo>
                      <a:pt x="2045" y="1266"/>
                    </a:lnTo>
                    <a:lnTo>
                      <a:pt x="2042" y="1269"/>
                    </a:lnTo>
                    <a:lnTo>
                      <a:pt x="2040" y="1271"/>
                    </a:lnTo>
                    <a:lnTo>
                      <a:pt x="2038" y="1273"/>
                    </a:lnTo>
                    <a:lnTo>
                      <a:pt x="2036" y="1273"/>
                    </a:lnTo>
                    <a:lnTo>
                      <a:pt x="2036" y="1277"/>
                    </a:lnTo>
                    <a:lnTo>
                      <a:pt x="2032" y="1277"/>
                    </a:lnTo>
                    <a:lnTo>
                      <a:pt x="2030" y="1277"/>
                    </a:lnTo>
                    <a:lnTo>
                      <a:pt x="2028" y="1279"/>
                    </a:lnTo>
                    <a:lnTo>
                      <a:pt x="2028" y="1283"/>
                    </a:lnTo>
                    <a:lnTo>
                      <a:pt x="2026" y="1285"/>
                    </a:lnTo>
                    <a:lnTo>
                      <a:pt x="2026" y="1287"/>
                    </a:lnTo>
                    <a:lnTo>
                      <a:pt x="2026" y="1290"/>
                    </a:lnTo>
                    <a:lnTo>
                      <a:pt x="2024" y="1292"/>
                    </a:lnTo>
                    <a:lnTo>
                      <a:pt x="2021" y="1294"/>
                    </a:lnTo>
                    <a:lnTo>
                      <a:pt x="2015" y="1294"/>
                    </a:lnTo>
                    <a:lnTo>
                      <a:pt x="2013" y="1296"/>
                    </a:lnTo>
                    <a:lnTo>
                      <a:pt x="2011" y="1294"/>
                    </a:lnTo>
                    <a:lnTo>
                      <a:pt x="2009" y="1296"/>
                    </a:lnTo>
                    <a:lnTo>
                      <a:pt x="2007" y="1298"/>
                    </a:lnTo>
                    <a:lnTo>
                      <a:pt x="2005" y="1294"/>
                    </a:lnTo>
                    <a:lnTo>
                      <a:pt x="2002" y="1292"/>
                    </a:lnTo>
                    <a:lnTo>
                      <a:pt x="2000" y="1292"/>
                    </a:lnTo>
                    <a:lnTo>
                      <a:pt x="1998" y="1294"/>
                    </a:lnTo>
                    <a:lnTo>
                      <a:pt x="1994" y="1294"/>
                    </a:lnTo>
                    <a:lnTo>
                      <a:pt x="1994" y="1292"/>
                    </a:lnTo>
                    <a:lnTo>
                      <a:pt x="1990" y="1287"/>
                    </a:lnTo>
                    <a:lnTo>
                      <a:pt x="1988" y="1287"/>
                    </a:lnTo>
                    <a:lnTo>
                      <a:pt x="1986" y="1283"/>
                    </a:lnTo>
                    <a:lnTo>
                      <a:pt x="1986" y="1279"/>
                    </a:lnTo>
                    <a:lnTo>
                      <a:pt x="1986" y="1279"/>
                    </a:lnTo>
                    <a:lnTo>
                      <a:pt x="1986" y="1275"/>
                    </a:lnTo>
                    <a:lnTo>
                      <a:pt x="1986" y="1271"/>
                    </a:lnTo>
                    <a:lnTo>
                      <a:pt x="1983" y="1269"/>
                    </a:lnTo>
                    <a:lnTo>
                      <a:pt x="1981" y="1269"/>
                    </a:lnTo>
                    <a:lnTo>
                      <a:pt x="1981" y="1266"/>
                    </a:lnTo>
                    <a:lnTo>
                      <a:pt x="1981" y="1264"/>
                    </a:lnTo>
                    <a:lnTo>
                      <a:pt x="1981" y="1260"/>
                    </a:lnTo>
                    <a:lnTo>
                      <a:pt x="1983" y="1258"/>
                    </a:lnTo>
                    <a:lnTo>
                      <a:pt x="1981" y="1258"/>
                    </a:lnTo>
                    <a:lnTo>
                      <a:pt x="1979" y="1258"/>
                    </a:lnTo>
                    <a:lnTo>
                      <a:pt x="1977" y="1260"/>
                    </a:lnTo>
                    <a:lnTo>
                      <a:pt x="1975" y="1260"/>
                    </a:lnTo>
                    <a:lnTo>
                      <a:pt x="1973" y="1260"/>
                    </a:lnTo>
                    <a:lnTo>
                      <a:pt x="1971" y="1260"/>
                    </a:lnTo>
                    <a:lnTo>
                      <a:pt x="1969" y="1258"/>
                    </a:lnTo>
                    <a:lnTo>
                      <a:pt x="1967" y="1258"/>
                    </a:lnTo>
                    <a:lnTo>
                      <a:pt x="1964" y="1258"/>
                    </a:lnTo>
                    <a:lnTo>
                      <a:pt x="1960" y="1256"/>
                    </a:lnTo>
                    <a:lnTo>
                      <a:pt x="1960" y="1254"/>
                    </a:lnTo>
                    <a:lnTo>
                      <a:pt x="1958" y="1252"/>
                    </a:lnTo>
                    <a:lnTo>
                      <a:pt x="1958" y="1252"/>
                    </a:lnTo>
                    <a:lnTo>
                      <a:pt x="1956" y="1250"/>
                    </a:lnTo>
                    <a:lnTo>
                      <a:pt x="1956" y="1247"/>
                    </a:lnTo>
                    <a:lnTo>
                      <a:pt x="1954" y="1247"/>
                    </a:lnTo>
                    <a:lnTo>
                      <a:pt x="1952" y="1245"/>
                    </a:lnTo>
                    <a:lnTo>
                      <a:pt x="1950" y="1243"/>
                    </a:lnTo>
                    <a:lnTo>
                      <a:pt x="1948" y="1241"/>
                    </a:lnTo>
                    <a:lnTo>
                      <a:pt x="1946" y="1241"/>
                    </a:lnTo>
                    <a:lnTo>
                      <a:pt x="1946" y="1243"/>
                    </a:lnTo>
                    <a:lnTo>
                      <a:pt x="1943" y="1243"/>
                    </a:lnTo>
                    <a:lnTo>
                      <a:pt x="1941" y="1243"/>
                    </a:lnTo>
                    <a:lnTo>
                      <a:pt x="1941" y="1245"/>
                    </a:lnTo>
                    <a:lnTo>
                      <a:pt x="1939" y="1243"/>
                    </a:lnTo>
                    <a:lnTo>
                      <a:pt x="1937" y="1243"/>
                    </a:lnTo>
                    <a:lnTo>
                      <a:pt x="1935" y="1241"/>
                    </a:lnTo>
                    <a:lnTo>
                      <a:pt x="1931" y="1241"/>
                    </a:lnTo>
                    <a:lnTo>
                      <a:pt x="1929" y="1241"/>
                    </a:lnTo>
                    <a:lnTo>
                      <a:pt x="1931" y="1239"/>
                    </a:lnTo>
                    <a:lnTo>
                      <a:pt x="1931" y="1237"/>
                    </a:lnTo>
                    <a:lnTo>
                      <a:pt x="1929" y="1237"/>
                    </a:lnTo>
                    <a:lnTo>
                      <a:pt x="1927" y="1239"/>
                    </a:lnTo>
                    <a:lnTo>
                      <a:pt x="1922" y="1239"/>
                    </a:lnTo>
                    <a:lnTo>
                      <a:pt x="1920" y="1239"/>
                    </a:lnTo>
                    <a:lnTo>
                      <a:pt x="1918" y="1239"/>
                    </a:lnTo>
                    <a:lnTo>
                      <a:pt x="1916" y="1239"/>
                    </a:lnTo>
                    <a:lnTo>
                      <a:pt x="1914" y="1239"/>
                    </a:lnTo>
                    <a:lnTo>
                      <a:pt x="1912" y="1237"/>
                    </a:lnTo>
                    <a:lnTo>
                      <a:pt x="1910" y="1235"/>
                    </a:lnTo>
                    <a:lnTo>
                      <a:pt x="1905" y="1231"/>
                    </a:lnTo>
                    <a:lnTo>
                      <a:pt x="1903" y="1226"/>
                    </a:lnTo>
                    <a:lnTo>
                      <a:pt x="1903" y="1224"/>
                    </a:lnTo>
                    <a:lnTo>
                      <a:pt x="1901" y="1220"/>
                    </a:lnTo>
                    <a:lnTo>
                      <a:pt x="1899" y="1220"/>
                    </a:lnTo>
                    <a:lnTo>
                      <a:pt x="1897" y="1218"/>
                    </a:lnTo>
                    <a:lnTo>
                      <a:pt x="1897" y="1214"/>
                    </a:lnTo>
                    <a:lnTo>
                      <a:pt x="1897" y="1214"/>
                    </a:lnTo>
                    <a:lnTo>
                      <a:pt x="1895" y="1209"/>
                    </a:lnTo>
                    <a:lnTo>
                      <a:pt x="1895" y="1205"/>
                    </a:lnTo>
                    <a:lnTo>
                      <a:pt x="1887" y="1201"/>
                    </a:lnTo>
                    <a:lnTo>
                      <a:pt x="1882" y="1195"/>
                    </a:lnTo>
                    <a:lnTo>
                      <a:pt x="1882" y="1193"/>
                    </a:lnTo>
                    <a:lnTo>
                      <a:pt x="1880" y="1191"/>
                    </a:lnTo>
                    <a:lnTo>
                      <a:pt x="1878" y="1191"/>
                    </a:lnTo>
                    <a:lnTo>
                      <a:pt x="1878" y="1191"/>
                    </a:lnTo>
                    <a:lnTo>
                      <a:pt x="1878" y="1188"/>
                    </a:lnTo>
                    <a:lnTo>
                      <a:pt x="1878" y="1186"/>
                    </a:lnTo>
                    <a:lnTo>
                      <a:pt x="1876" y="1184"/>
                    </a:lnTo>
                    <a:lnTo>
                      <a:pt x="1874" y="1182"/>
                    </a:lnTo>
                    <a:lnTo>
                      <a:pt x="1872" y="1180"/>
                    </a:lnTo>
                    <a:lnTo>
                      <a:pt x="1872" y="1178"/>
                    </a:lnTo>
                    <a:lnTo>
                      <a:pt x="1870" y="1174"/>
                    </a:lnTo>
                    <a:lnTo>
                      <a:pt x="1868" y="1172"/>
                    </a:lnTo>
                    <a:lnTo>
                      <a:pt x="1863" y="1167"/>
                    </a:lnTo>
                    <a:lnTo>
                      <a:pt x="1863" y="1165"/>
                    </a:lnTo>
                    <a:lnTo>
                      <a:pt x="1863" y="1163"/>
                    </a:lnTo>
                    <a:lnTo>
                      <a:pt x="1863" y="1161"/>
                    </a:lnTo>
                    <a:lnTo>
                      <a:pt x="1859" y="1161"/>
                    </a:lnTo>
                    <a:lnTo>
                      <a:pt x="1857" y="1159"/>
                    </a:lnTo>
                    <a:lnTo>
                      <a:pt x="1857" y="1157"/>
                    </a:lnTo>
                    <a:lnTo>
                      <a:pt x="1857" y="1155"/>
                    </a:lnTo>
                    <a:lnTo>
                      <a:pt x="1857" y="1153"/>
                    </a:lnTo>
                    <a:lnTo>
                      <a:pt x="1855" y="1150"/>
                    </a:lnTo>
                    <a:lnTo>
                      <a:pt x="1853" y="1148"/>
                    </a:lnTo>
                    <a:lnTo>
                      <a:pt x="1853" y="1146"/>
                    </a:lnTo>
                    <a:lnTo>
                      <a:pt x="1851" y="1146"/>
                    </a:lnTo>
                    <a:lnTo>
                      <a:pt x="1849" y="1146"/>
                    </a:lnTo>
                    <a:lnTo>
                      <a:pt x="1846" y="1146"/>
                    </a:lnTo>
                    <a:lnTo>
                      <a:pt x="1844" y="1144"/>
                    </a:lnTo>
                    <a:lnTo>
                      <a:pt x="1846" y="1142"/>
                    </a:lnTo>
                    <a:lnTo>
                      <a:pt x="1846" y="1140"/>
                    </a:lnTo>
                    <a:lnTo>
                      <a:pt x="1842" y="1140"/>
                    </a:lnTo>
                    <a:lnTo>
                      <a:pt x="1840" y="1140"/>
                    </a:lnTo>
                    <a:lnTo>
                      <a:pt x="1840" y="1140"/>
                    </a:lnTo>
                    <a:lnTo>
                      <a:pt x="1838" y="1140"/>
                    </a:lnTo>
                    <a:lnTo>
                      <a:pt x="1838" y="1138"/>
                    </a:lnTo>
                    <a:lnTo>
                      <a:pt x="1838" y="1136"/>
                    </a:lnTo>
                    <a:lnTo>
                      <a:pt x="1836" y="1134"/>
                    </a:lnTo>
                    <a:lnTo>
                      <a:pt x="1834" y="1132"/>
                    </a:lnTo>
                    <a:lnTo>
                      <a:pt x="1832" y="1132"/>
                    </a:lnTo>
                    <a:lnTo>
                      <a:pt x="1830" y="1129"/>
                    </a:lnTo>
                    <a:lnTo>
                      <a:pt x="1827" y="1132"/>
                    </a:lnTo>
                    <a:lnTo>
                      <a:pt x="1825" y="1132"/>
                    </a:lnTo>
                    <a:lnTo>
                      <a:pt x="1823" y="1129"/>
                    </a:lnTo>
                    <a:lnTo>
                      <a:pt x="1821" y="1132"/>
                    </a:lnTo>
                    <a:lnTo>
                      <a:pt x="1821" y="1134"/>
                    </a:lnTo>
                    <a:lnTo>
                      <a:pt x="1821" y="1134"/>
                    </a:lnTo>
                    <a:lnTo>
                      <a:pt x="1817" y="1134"/>
                    </a:lnTo>
                    <a:lnTo>
                      <a:pt x="1815" y="1132"/>
                    </a:lnTo>
                    <a:lnTo>
                      <a:pt x="1813" y="1132"/>
                    </a:lnTo>
                    <a:lnTo>
                      <a:pt x="1809" y="1132"/>
                    </a:lnTo>
                    <a:lnTo>
                      <a:pt x="1809" y="1132"/>
                    </a:lnTo>
                    <a:lnTo>
                      <a:pt x="1804" y="1129"/>
                    </a:lnTo>
                    <a:lnTo>
                      <a:pt x="1798" y="1127"/>
                    </a:lnTo>
                    <a:lnTo>
                      <a:pt x="1796" y="1125"/>
                    </a:lnTo>
                    <a:lnTo>
                      <a:pt x="1794" y="1125"/>
                    </a:lnTo>
                    <a:lnTo>
                      <a:pt x="1792" y="1125"/>
                    </a:lnTo>
                    <a:lnTo>
                      <a:pt x="1790" y="1125"/>
                    </a:lnTo>
                    <a:lnTo>
                      <a:pt x="1783" y="1127"/>
                    </a:lnTo>
                    <a:lnTo>
                      <a:pt x="1783" y="1129"/>
                    </a:lnTo>
                    <a:lnTo>
                      <a:pt x="1781" y="1129"/>
                    </a:lnTo>
                    <a:lnTo>
                      <a:pt x="1779" y="1132"/>
                    </a:lnTo>
                    <a:lnTo>
                      <a:pt x="1775" y="1132"/>
                    </a:lnTo>
                    <a:lnTo>
                      <a:pt x="1773" y="1132"/>
                    </a:lnTo>
                    <a:lnTo>
                      <a:pt x="1768" y="1132"/>
                    </a:lnTo>
                    <a:lnTo>
                      <a:pt x="1766" y="1134"/>
                    </a:lnTo>
                    <a:lnTo>
                      <a:pt x="1762" y="1134"/>
                    </a:lnTo>
                    <a:lnTo>
                      <a:pt x="1762" y="1136"/>
                    </a:lnTo>
                    <a:lnTo>
                      <a:pt x="1758" y="1138"/>
                    </a:lnTo>
                    <a:lnTo>
                      <a:pt x="1756" y="1138"/>
                    </a:lnTo>
                    <a:lnTo>
                      <a:pt x="1754" y="1138"/>
                    </a:lnTo>
                    <a:lnTo>
                      <a:pt x="1752" y="1138"/>
                    </a:lnTo>
                    <a:lnTo>
                      <a:pt x="1750" y="1138"/>
                    </a:lnTo>
                    <a:lnTo>
                      <a:pt x="1745" y="1140"/>
                    </a:lnTo>
                    <a:lnTo>
                      <a:pt x="1743" y="1142"/>
                    </a:lnTo>
                    <a:lnTo>
                      <a:pt x="1743" y="1144"/>
                    </a:lnTo>
                    <a:lnTo>
                      <a:pt x="1739" y="1146"/>
                    </a:lnTo>
                    <a:lnTo>
                      <a:pt x="1739" y="1150"/>
                    </a:lnTo>
                    <a:lnTo>
                      <a:pt x="1737" y="1153"/>
                    </a:lnTo>
                    <a:lnTo>
                      <a:pt x="1737" y="1155"/>
                    </a:lnTo>
                    <a:lnTo>
                      <a:pt x="1735" y="1157"/>
                    </a:lnTo>
                    <a:lnTo>
                      <a:pt x="1735" y="1161"/>
                    </a:lnTo>
                    <a:lnTo>
                      <a:pt x="1737" y="1163"/>
                    </a:lnTo>
                    <a:lnTo>
                      <a:pt x="1739" y="1163"/>
                    </a:lnTo>
                    <a:lnTo>
                      <a:pt x="1743" y="1161"/>
                    </a:lnTo>
                    <a:lnTo>
                      <a:pt x="1745" y="1159"/>
                    </a:lnTo>
                    <a:lnTo>
                      <a:pt x="1747" y="1161"/>
                    </a:lnTo>
                    <a:lnTo>
                      <a:pt x="1752" y="1165"/>
                    </a:lnTo>
                    <a:lnTo>
                      <a:pt x="1754" y="1169"/>
                    </a:lnTo>
                    <a:lnTo>
                      <a:pt x="1756" y="1172"/>
                    </a:lnTo>
                    <a:lnTo>
                      <a:pt x="1756" y="1174"/>
                    </a:lnTo>
                    <a:lnTo>
                      <a:pt x="1756" y="1176"/>
                    </a:lnTo>
                    <a:lnTo>
                      <a:pt x="1756" y="1180"/>
                    </a:lnTo>
                    <a:lnTo>
                      <a:pt x="1754" y="1182"/>
                    </a:lnTo>
                    <a:lnTo>
                      <a:pt x="1752" y="1186"/>
                    </a:lnTo>
                    <a:lnTo>
                      <a:pt x="1750" y="1191"/>
                    </a:lnTo>
                    <a:lnTo>
                      <a:pt x="1747" y="1193"/>
                    </a:lnTo>
                    <a:lnTo>
                      <a:pt x="1745" y="1197"/>
                    </a:lnTo>
                    <a:lnTo>
                      <a:pt x="1745" y="1201"/>
                    </a:lnTo>
                    <a:lnTo>
                      <a:pt x="1747" y="1203"/>
                    </a:lnTo>
                    <a:lnTo>
                      <a:pt x="1747" y="1205"/>
                    </a:lnTo>
                    <a:lnTo>
                      <a:pt x="1747" y="1209"/>
                    </a:lnTo>
                    <a:lnTo>
                      <a:pt x="1750" y="1214"/>
                    </a:lnTo>
                    <a:lnTo>
                      <a:pt x="1750" y="1216"/>
                    </a:lnTo>
                    <a:lnTo>
                      <a:pt x="1747" y="1218"/>
                    </a:lnTo>
                    <a:lnTo>
                      <a:pt x="1745" y="1220"/>
                    </a:lnTo>
                    <a:lnTo>
                      <a:pt x="1747" y="1224"/>
                    </a:lnTo>
                    <a:lnTo>
                      <a:pt x="1747" y="1228"/>
                    </a:lnTo>
                    <a:lnTo>
                      <a:pt x="1747" y="1231"/>
                    </a:lnTo>
                    <a:lnTo>
                      <a:pt x="1747" y="1237"/>
                    </a:lnTo>
                    <a:lnTo>
                      <a:pt x="1750" y="1237"/>
                    </a:lnTo>
                    <a:lnTo>
                      <a:pt x="1750" y="1239"/>
                    </a:lnTo>
                    <a:lnTo>
                      <a:pt x="1752" y="1237"/>
                    </a:lnTo>
                    <a:lnTo>
                      <a:pt x="1754" y="1239"/>
                    </a:lnTo>
                    <a:lnTo>
                      <a:pt x="1754" y="1241"/>
                    </a:lnTo>
                    <a:lnTo>
                      <a:pt x="1754" y="1245"/>
                    </a:lnTo>
                    <a:lnTo>
                      <a:pt x="1750" y="1250"/>
                    </a:lnTo>
                    <a:lnTo>
                      <a:pt x="1743" y="1250"/>
                    </a:lnTo>
                    <a:lnTo>
                      <a:pt x="1739" y="1254"/>
                    </a:lnTo>
                    <a:lnTo>
                      <a:pt x="1728" y="1262"/>
                    </a:lnTo>
                    <a:lnTo>
                      <a:pt x="1726" y="1262"/>
                    </a:lnTo>
                    <a:lnTo>
                      <a:pt x="1724" y="1260"/>
                    </a:lnTo>
                    <a:lnTo>
                      <a:pt x="1718" y="1260"/>
                    </a:lnTo>
                    <a:lnTo>
                      <a:pt x="1714" y="1260"/>
                    </a:lnTo>
                    <a:lnTo>
                      <a:pt x="1714" y="1258"/>
                    </a:lnTo>
                    <a:lnTo>
                      <a:pt x="1712" y="1258"/>
                    </a:lnTo>
                    <a:lnTo>
                      <a:pt x="1709" y="1260"/>
                    </a:lnTo>
                    <a:lnTo>
                      <a:pt x="1707" y="1258"/>
                    </a:lnTo>
                    <a:lnTo>
                      <a:pt x="1699" y="1254"/>
                    </a:lnTo>
                    <a:lnTo>
                      <a:pt x="1693" y="1256"/>
                    </a:lnTo>
                    <a:lnTo>
                      <a:pt x="1693" y="1258"/>
                    </a:lnTo>
                    <a:lnTo>
                      <a:pt x="1688" y="1260"/>
                    </a:lnTo>
                    <a:lnTo>
                      <a:pt x="1684" y="1260"/>
                    </a:lnTo>
                    <a:lnTo>
                      <a:pt x="1682" y="1260"/>
                    </a:lnTo>
                    <a:lnTo>
                      <a:pt x="1678" y="1260"/>
                    </a:lnTo>
                    <a:lnTo>
                      <a:pt x="1676" y="1260"/>
                    </a:lnTo>
                    <a:lnTo>
                      <a:pt x="1674" y="1256"/>
                    </a:lnTo>
                    <a:lnTo>
                      <a:pt x="1669" y="1254"/>
                    </a:lnTo>
                    <a:lnTo>
                      <a:pt x="1665" y="1254"/>
                    </a:lnTo>
                    <a:lnTo>
                      <a:pt x="1659" y="1254"/>
                    </a:lnTo>
                    <a:lnTo>
                      <a:pt x="1657" y="1254"/>
                    </a:lnTo>
                    <a:lnTo>
                      <a:pt x="1655" y="1254"/>
                    </a:lnTo>
                    <a:lnTo>
                      <a:pt x="1650" y="1256"/>
                    </a:lnTo>
                    <a:lnTo>
                      <a:pt x="1650" y="1260"/>
                    </a:lnTo>
                    <a:lnTo>
                      <a:pt x="1646" y="1264"/>
                    </a:lnTo>
                    <a:lnTo>
                      <a:pt x="1642" y="1264"/>
                    </a:lnTo>
                    <a:lnTo>
                      <a:pt x="1640" y="1269"/>
                    </a:lnTo>
                    <a:lnTo>
                      <a:pt x="1640" y="1271"/>
                    </a:lnTo>
                    <a:lnTo>
                      <a:pt x="1640" y="1275"/>
                    </a:lnTo>
                    <a:lnTo>
                      <a:pt x="1636" y="1279"/>
                    </a:lnTo>
                    <a:lnTo>
                      <a:pt x="1625" y="1279"/>
                    </a:lnTo>
                    <a:lnTo>
                      <a:pt x="1623" y="1279"/>
                    </a:lnTo>
                    <a:lnTo>
                      <a:pt x="1619" y="1283"/>
                    </a:lnTo>
                    <a:lnTo>
                      <a:pt x="1615" y="1283"/>
                    </a:lnTo>
                    <a:lnTo>
                      <a:pt x="1608" y="1287"/>
                    </a:lnTo>
                    <a:lnTo>
                      <a:pt x="1604" y="1292"/>
                    </a:lnTo>
                    <a:lnTo>
                      <a:pt x="1602" y="1292"/>
                    </a:lnTo>
                    <a:lnTo>
                      <a:pt x="1598" y="1290"/>
                    </a:lnTo>
                    <a:lnTo>
                      <a:pt x="1594" y="1290"/>
                    </a:lnTo>
                    <a:lnTo>
                      <a:pt x="1591" y="1292"/>
                    </a:lnTo>
                    <a:lnTo>
                      <a:pt x="1587" y="1292"/>
                    </a:lnTo>
                    <a:lnTo>
                      <a:pt x="1575" y="1292"/>
                    </a:lnTo>
                    <a:lnTo>
                      <a:pt x="1566" y="1290"/>
                    </a:lnTo>
                    <a:lnTo>
                      <a:pt x="1558" y="1292"/>
                    </a:lnTo>
                    <a:lnTo>
                      <a:pt x="1556" y="1292"/>
                    </a:lnTo>
                    <a:lnTo>
                      <a:pt x="1551" y="1287"/>
                    </a:lnTo>
                    <a:lnTo>
                      <a:pt x="1549" y="1287"/>
                    </a:lnTo>
                    <a:lnTo>
                      <a:pt x="1547" y="1285"/>
                    </a:lnTo>
                    <a:lnTo>
                      <a:pt x="1543" y="1283"/>
                    </a:lnTo>
                    <a:lnTo>
                      <a:pt x="1541" y="1277"/>
                    </a:lnTo>
                    <a:lnTo>
                      <a:pt x="1539" y="1275"/>
                    </a:lnTo>
                    <a:lnTo>
                      <a:pt x="1535" y="1275"/>
                    </a:lnTo>
                    <a:lnTo>
                      <a:pt x="1528" y="1275"/>
                    </a:lnTo>
                    <a:lnTo>
                      <a:pt x="1522" y="1273"/>
                    </a:lnTo>
                    <a:lnTo>
                      <a:pt x="1518" y="1266"/>
                    </a:lnTo>
                    <a:lnTo>
                      <a:pt x="1509" y="1266"/>
                    </a:lnTo>
                    <a:lnTo>
                      <a:pt x="1503" y="1266"/>
                    </a:lnTo>
                    <a:lnTo>
                      <a:pt x="1499" y="1264"/>
                    </a:lnTo>
                    <a:lnTo>
                      <a:pt x="1494" y="1264"/>
                    </a:lnTo>
                    <a:lnTo>
                      <a:pt x="1488" y="1266"/>
                    </a:lnTo>
                    <a:lnTo>
                      <a:pt x="1484" y="1269"/>
                    </a:lnTo>
                    <a:lnTo>
                      <a:pt x="1478" y="1269"/>
                    </a:lnTo>
                    <a:lnTo>
                      <a:pt x="1471" y="1271"/>
                    </a:lnTo>
                    <a:lnTo>
                      <a:pt x="1467" y="1275"/>
                    </a:lnTo>
                    <a:lnTo>
                      <a:pt x="1465" y="1275"/>
                    </a:lnTo>
                    <a:lnTo>
                      <a:pt x="1463" y="1275"/>
                    </a:lnTo>
                    <a:lnTo>
                      <a:pt x="1461" y="1275"/>
                    </a:lnTo>
                    <a:lnTo>
                      <a:pt x="1457" y="1275"/>
                    </a:lnTo>
                    <a:lnTo>
                      <a:pt x="1450" y="1275"/>
                    </a:lnTo>
                    <a:lnTo>
                      <a:pt x="1450" y="1277"/>
                    </a:lnTo>
                    <a:lnTo>
                      <a:pt x="1446" y="1277"/>
                    </a:lnTo>
                    <a:lnTo>
                      <a:pt x="1440" y="1273"/>
                    </a:lnTo>
                    <a:lnTo>
                      <a:pt x="1435" y="1273"/>
                    </a:lnTo>
                    <a:lnTo>
                      <a:pt x="1433" y="1271"/>
                    </a:lnTo>
                    <a:lnTo>
                      <a:pt x="1429" y="1266"/>
                    </a:lnTo>
                    <a:lnTo>
                      <a:pt x="1427" y="1266"/>
                    </a:lnTo>
                    <a:lnTo>
                      <a:pt x="1425" y="1264"/>
                    </a:lnTo>
                    <a:lnTo>
                      <a:pt x="1425" y="1260"/>
                    </a:lnTo>
                    <a:lnTo>
                      <a:pt x="1423" y="1256"/>
                    </a:lnTo>
                    <a:lnTo>
                      <a:pt x="1421" y="1254"/>
                    </a:lnTo>
                    <a:lnTo>
                      <a:pt x="1421" y="1252"/>
                    </a:lnTo>
                    <a:lnTo>
                      <a:pt x="1419" y="1247"/>
                    </a:lnTo>
                    <a:lnTo>
                      <a:pt x="1419" y="1245"/>
                    </a:lnTo>
                    <a:lnTo>
                      <a:pt x="1419" y="1243"/>
                    </a:lnTo>
                    <a:lnTo>
                      <a:pt x="1414" y="1241"/>
                    </a:lnTo>
                    <a:lnTo>
                      <a:pt x="1406" y="1241"/>
                    </a:lnTo>
                    <a:lnTo>
                      <a:pt x="1402" y="1241"/>
                    </a:lnTo>
                    <a:lnTo>
                      <a:pt x="1400" y="1239"/>
                    </a:lnTo>
                    <a:lnTo>
                      <a:pt x="1395" y="1239"/>
                    </a:lnTo>
                    <a:lnTo>
                      <a:pt x="1393" y="1237"/>
                    </a:lnTo>
                    <a:lnTo>
                      <a:pt x="1389" y="1235"/>
                    </a:lnTo>
                    <a:lnTo>
                      <a:pt x="1383" y="1235"/>
                    </a:lnTo>
                    <a:lnTo>
                      <a:pt x="1379" y="1235"/>
                    </a:lnTo>
                    <a:lnTo>
                      <a:pt x="1374" y="1233"/>
                    </a:lnTo>
                    <a:lnTo>
                      <a:pt x="1372" y="1233"/>
                    </a:lnTo>
                    <a:lnTo>
                      <a:pt x="1368" y="1231"/>
                    </a:lnTo>
                    <a:lnTo>
                      <a:pt x="1362" y="1228"/>
                    </a:lnTo>
                    <a:lnTo>
                      <a:pt x="1360" y="1226"/>
                    </a:lnTo>
                    <a:lnTo>
                      <a:pt x="1355" y="1226"/>
                    </a:lnTo>
                    <a:lnTo>
                      <a:pt x="1353" y="1228"/>
                    </a:lnTo>
                    <a:lnTo>
                      <a:pt x="1353" y="1231"/>
                    </a:lnTo>
                    <a:lnTo>
                      <a:pt x="1353" y="1235"/>
                    </a:lnTo>
                    <a:lnTo>
                      <a:pt x="1351" y="1239"/>
                    </a:lnTo>
                    <a:lnTo>
                      <a:pt x="1351" y="1237"/>
                    </a:lnTo>
                    <a:lnTo>
                      <a:pt x="1347" y="1239"/>
                    </a:lnTo>
                    <a:lnTo>
                      <a:pt x="1345" y="1241"/>
                    </a:lnTo>
                    <a:lnTo>
                      <a:pt x="1345" y="1245"/>
                    </a:lnTo>
                    <a:lnTo>
                      <a:pt x="1341" y="1250"/>
                    </a:lnTo>
                    <a:lnTo>
                      <a:pt x="1341" y="1260"/>
                    </a:lnTo>
                    <a:lnTo>
                      <a:pt x="1343" y="1264"/>
                    </a:lnTo>
                    <a:lnTo>
                      <a:pt x="1347" y="1266"/>
                    </a:lnTo>
                    <a:lnTo>
                      <a:pt x="1349" y="1269"/>
                    </a:lnTo>
                    <a:lnTo>
                      <a:pt x="1353" y="1271"/>
                    </a:lnTo>
                    <a:lnTo>
                      <a:pt x="1355" y="1273"/>
                    </a:lnTo>
                    <a:lnTo>
                      <a:pt x="1353" y="1279"/>
                    </a:lnTo>
                    <a:lnTo>
                      <a:pt x="1353" y="1285"/>
                    </a:lnTo>
                    <a:lnTo>
                      <a:pt x="1357" y="1287"/>
                    </a:lnTo>
                    <a:lnTo>
                      <a:pt x="1360" y="1290"/>
                    </a:lnTo>
                    <a:lnTo>
                      <a:pt x="1355" y="1296"/>
                    </a:lnTo>
                    <a:lnTo>
                      <a:pt x="1349" y="1296"/>
                    </a:lnTo>
                    <a:lnTo>
                      <a:pt x="1345" y="1296"/>
                    </a:lnTo>
                    <a:lnTo>
                      <a:pt x="1345" y="1298"/>
                    </a:lnTo>
                    <a:lnTo>
                      <a:pt x="1341" y="1298"/>
                    </a:lnTo>
                    <a:lnTo>
                      <a:pt x="1336" y="1296"/>
                    </a:lnTo>
                    <a:lnTo>
                      <a:pt x="1328" y="1296"/>
                    </a:lnTo>
                    <a:lnTo>
                      <a:pt x="1326" y="1296"/>
                    </a:lnTo>
                    <a:lnTo>
                      <a:pt x="1322" y="1294"/>
                    </a:lnTo>
                    <a:lnTo>
                      <a:pt x="1320" y="1294"/>
                    </a:lnTo>
                    <a:lnTo>
                      <a:pt x="1315" y="1294"/>
                    </a:lnTo>
                    <a:lnTo>
                      <a:pt x="1311" y="1298"/>
                    </a:lnTo>
                    <a:lnTo>
                      <a:pt x="1307" y="1298"/>
                    </a:lnTo>
                    <a:lnTo>
                      <a:pt x="1305" y="1300"/>
                    </a:lnTo>
                    <a:lnTo>
                      <a:pt x="1296" y="1296"/>
                    </a:lnTo>
                    <a:lnTo>
                      <a:pt x="1294" y="1294"/>
                    </a:lnTo>
                    <a:lnTo>
                      <a:pt x="1284" y="1287"/>
                    </a:lnTo>
                    <a:lnTo>
                      <a:pt x="1282" y="1285"/>
                    </a:lnTo>
                    <a:lnTo>
                      <a:pt x="1282" y="1283"/>
                    </a:lnTo>
                    <a:lnTo>
                      <a:pt x="1279" y="1279"/>
                    </a:lnTo>
                    <a:lnTo>
                      <a:pt x="1273" y="1279"/>
                    </a:lnTo>
                    <a:lnTo>
                      <a:pt x="1271" y="1281"/>
                    </a:lnTo>
                    <a:lnTo>
                      <a:pt x="1267" y="1281"/>
                    </a:lnTo>
                    <a:lnTo>
                      <a:pt x="1265" y="1281"/>
                    </a:lnTo>
                    <a:lnTo>
                      <a:pt x="1261" y="1283"/>
                    </a:lnTo>
                    <a:lnTo>
                      <a:pt x="1258" y="1279"/>
                    </a:lnTo>
                    <a:lnTo>
                      <a:pt x="1258" y="1277"/>
                    </a:lnTo>
                    <a:lnTo>
                      <a:pt x="1256" y="1275"/>
                    </a:lnTo>
                    <a:lnTo>
                      <a:pt x="1254" y="1275"/>
                    </a:lnTo>
                    <a:lnTo>
                      <a:pt x="1252" y="1277"/>
                    </a:lnTo>
                    <a:lnTo>
                      <a:pt x="1248" y="1275"/>
                    </a:lnTo>
                    <a:lnTo>
                      <a:pt x="1244" y="1275"/>
                    </a:lnTo>
                    <a:lnTo>
                      <a:pt x="1239" y="1277"/>
                    </a:lnTo>
                    <a:lnTo>
                      <a:pt x="1233" y="1277"/>
                    </a:lnTo>
                    <a:lnTo>
                      <a:pt x="1231" y="1279"/>
                    </a:lnTo>
                    <a:lnTo>
                      <a:pt x="1229" y="1283"/>
                    </a:lnTo>
                    <a:lnTo>
                      <a:pt x="1225" y="1285"/>
                    </a:lnTo>
                    <a:lnTo>
                      <a:pt x="1218" y="1283"/>
                    </a:lnTo>
                    <a:lnTo>
                      <a:pt x="1218" y="1285"/>
                    </a:lnTo>
                    <a:lnTo>
                      <a:pt x="1218" y="1287"/>
                    </a:lnTo>
                    <a:lnTo>
                      <a:pt x="1220" y="1290"/>
                    </a:lnTo>
                    <a:lnTo>
                      <a:pt x="1218" y="1292"/>
                    </a:lnTo>
                    <a:lnTo>
                      <a:pt x="1216" y="1296"/>
                    </a:lnTo>
                    <a:lnTo>
                      <a:pt x="1212" y="1296"/>
                    </a:lnTo>
                    <a:lnTo>
                      <a:pt x="1208" y="1300"/>
                    </a:lnTo>
                    <a:lnTo>
                      <a:pt x="1208" y="1302"/>
                    </a:lnTo>
                    <a:lnTo>
                      <a:pt x="1204" y="1304"/>
                    </a:lnTo>
                    <a:lnTo>
                      <a:pt x="1202" y="1309"/>
                    </a:lnTo>
                    <a:lnTo>
                      <a:pt x="1202" y="1313"/>
                    </a:lnTo>
                    <a:lnTo>
                      <a:pt x="1195" y="1315"/>
                    </a:lnTo>
                    <a:lnTo>
                      <a:pt x="1191" y="1319"/>
                    </a:lnTo>
                    <a:lnTo>
                      <a:pt x="1191" y="1321"/>
                    </a:lnTo>
                    <a:lnTo>
                      <a:pt x="1180" y="1321"/>
                    </a:lnTo>
                    <a:lnTo>
                      <a:pt x="1178" y="1321"/>
                    </a:lnTo>
                    <a:lnTo>
                      <a:pt x="1174" y="1330"/>
                    </a:lnTo>
                    <a:lnTo>
                      <a:pt x="1174" y="1330"/>
                    </a:lnTo>
                    <a:lnTo>
                      <a:pt x="1174" y="1330"/>
                    </a:lnTo>
                    <a:lnTo>
                      <a:pt x="1170" y="1328"/>
                    </a:lnTo>
                    <a:lnTo>
                      <a:pt x="1166" y="1328"/>
                    </a:lnTo>
                    <a:lnTo>
                      <a:pt x="1166" y="1328"/>
                    </a:lnTo>
                    <a:lnTo>
                      <a:pt x="1159" y="1325"/>
                    </a:lnTo>
                    <a:lnTo>
                      <a:pt x="1155" y="1321"/>
                    </a:lnTo>
                    <a:lnTo>
                      <a:pt x="1153" y="1321"/>
                    </a:lnTo>
                    <a:lnTo>
                      <a:pt x="1151" y="1317"/>
                    </a:lnTo>
                    <a:lnTo>
                      <a:pt x="1153" y="1313"/>
                    </a:lnTo>
                    <a:lnTo>
                      <a:pt x="1151" y="1311"/>
                    </a:lnTo>
                    <a:lnTo>
                      <a:pt x="1147" y="1313"/>
                    </a:lnTo>
                    <a:lnTo>
                      <a:pt x="1145" y="1317"/>
                    </a:lnTo>
                    <a:lnTo>
                      <a:pt x="1140" y="1319"/>
                    </a:lnTo>
                    <a:lnTo>
                      <a:pt x="1132" y="1319"/>
                    </a:lnTo>
                    <a:lnTo>
                      <a:pt x="1128" y="1321"/>
                    </a:lnTo>
                    <a:lnTo>
                      <a:pt x="1128" y="1323"/>
                    </a:lnTo>
                    <a:lnTo>
                      <a:pt x="1124" y="1321"/>
                    </a:lnTo>
                    <a:lnTo>
                      <a:pt x="1119" y="1319"/>
                    </a:lnTo>
                    <a:lnTo>
                      <a:pt x="1117" y="1319"/>
                    </a:lnTo>
                    <a:lnTo>
                      <a:pt x="1117" y="1319"/>
                    </a:lnTo>
                    <a:lnTo>
                      <a:pt x="1115" y="1317"/>
                    </a:lnTo>
                    <a:lnTo>
                      <a:pt x="1115" y="1315"/>
                    </a:lnTo>
                    <a:lnTo>
                      <a:pt x="1115" y="1311"/>
                    </a:lnTo>
                    <a:lnTo>
                      <a:pt x="1115" y="1309"/>
                    </a:lnTo>
                    <a:lnTo>
                      <a:pt x="1115" y="1306"/>
                    </a:lnTo>
                    <a:lnTo>
                      <a:pt x="1111" y="1304"/>
                    </a:lnTo>
                    <a:lnTo>
                      <a:pt x="1111" y="1304"/>
                    </a:lnTo>
                    <a:lnTo>
                      <a:pt x="1107" y="1302"/>
                    </a:lnTo>
                    <a:lnTo>
                      <a:pt x="1102" y="1300"/>
                    </a:lnTo>
                    <a:lnTo>
                      <a:pt x="1100" y="1300"/>
                    </a:lnTo>
                    <a:lnTo>
                      <a:pt x="1098" y="1296"/>
                    </a:lnTo>
                    <a:lnTo>
                      <a:pt x="1094" y="1290"/>
                    </a:lnTo>
                    <a:lnTo>
                      <a:pt x="1088" y="1285"/>
                    </a:lnTo>
                    <a:lnTo>
                      <a:pt x="1081" y="1285"/>
                    </a:lnTo>
                    <a:lnTo>
                      <a:pt x="1075" y="1285"/>
                    </a:lnTo>
                    <a:lnTo>
                      <a:pt x="1069" y="1285"/>
                    </a:lnTo>
                    <a:lnTo>
                      <a:pt x="1069" y="1287"/>
                    </a:lnTo>
                    <a:lnTo>
                      <a:pt x="1069" y="1290"/>
                    </a:lnTo>
                    <a:lnTo>
                      <a:pt x="1069" y="1292"/>
                    </a:lnTo>
                    <a:lnTo>
                      <a:pt x="1065" y="1294"/>
                    </a:lnTo>
                    <a:lnTo>
                      <a:pt x="1060" y="1292"/>
                    </a:lnTo>
                    <a:lnTo>
                      <a:pt x="1056" y="1294"/>
                    </a:lnTo>
                    <a:lnTo>
                      <a:pt x="1052" y="1292"/>
                    </a:lnTo>
                    <a:lnTo>
                      <a:pt x="1048" y="1292"/>
                    </a:lnTo>
                    <a:lnTo>
                      <a:pt x="1046" y="1294"/>
                    </a:lnTo>
                    <a:lnTo>
                      <a:pt x="1041" y="1294"/>
                    </a:lnTo>
                    <a:lnTo>
                      <a:pt x="1039" y="1292"/>
                    </a:lnTo>
                    <a:lnTo>
                      <a:pt x="1035" y="1290"/>
                    </a:lnTo>
                    <a:lnTo>
                      <a:pt x="1035" y="1287"/>
                    </a:lnTo>
                    <a:lnTo>
                      <a:pt x="1035" y="1283"/>
                    </a:lnTo>
                    <a:lnTo>
                      <a:pt x="1029" y="1281"/>
                    </a:lnTo>
                    <a:lnTo>
                      <a:pt x="1027" y="1283"/>
                    </a:lnTo>
                    <a:lnTo>
                      <a:pt x="1027" y="1287"/>
                    </a:lnTo>
                    <a:lnTo>
                      <a:pt x="1027" y="1287"/>
                    </a:lnTo>
                    <a:lnTo>
                      <a:pt x="1027" y="1290"/>
                    </a:lnTo>
                    <a:lnTo>
                      <a:pt x="1022" y="1292"/>
                    </a:lnTo>
                    <a:lnTo>
                      <a:pt x="1018" y="1294"/>
                    </a:lnTo>
                    <a:lnTo>
                      <a:pt x="970" y="1233"/>
                    </a:lnTo>
                    <a:lnTo>
                      <a:pt x="934" y="1205"/>
                    </a:lnTo>
                    <a:lnTo>
                      <a:pt x="932" y="1203"/>
                    </a:lnTo>
                    <a:lnTo>
                      <a:pt x="936" y="1201"/>
                    </a:lnTo>
                    <a:lnTo>
                      <a:pt x="938" y="1197"/>
                    </a:lnTo>
                    <a:lnTo>
                      <a:pt x="938" y="1195"/>
                    </a:lnTo>
                    <a:lnTo>
                      <a:pt x="936" y="1193"/>
                    </a:lnTo>
                    <a:lnTo>
                      <a:pt x="932" y="1195"/>
                    </a:lnTo>
                    <a:lnTo>
                      <a:pt x="928" y="1195"/>
                    </a:lnTo>
                    <a:lnTo>
                      <a:pt x="923" y="1199"/>
                    </a:lnTo>
                    <a:lnTo>
                      <a:pt x="921" y="1201"/>
                    </a:lnTo>
                    <a:lnTo>
                      <a:pt x="917" y="1205"/>
                    </a:lnTo>
                    <a:lnTo>
                      <a:pt x="915" y="1207"/>
                    </a:lnTo>
                    <a:lnTo>
                      <a:pt x="913" y="1209"/>
                    </a:lnTo>
                    <a:lnTo>
                      <a:pt x="911" y="1214"/>
                    </a:lnTo>
                    <a:lnTo>
                      <a:pt x="906" y="1216"/>
                    </a:lnTo>
                    <a:lnTo>
                      <a:pt x="902" y="1216"/>
                    </a:lnTo>
                    <a:lnTo>
                      <a:pt x="898" y="1218"/>
                    </a:lnTo>
                    <a:lnTo>
                      <a:pt x="898" y="1222"/>
                    </a:lnTo>
                    <a:lnTo>
                      <a:pt x="896" y="1224"/>
                    </a:lnTo>
                    <a:lnTo>
                      <a:pt x="894" y="1222"/>
                    </a:lnTo>
                    <a:lnTo>
                      <a:pt x="885" y="1220"/>
                    </a:lnTo>
                    <a:lnTo>
                      <a:pt x="881" y="1222"/>
                    </a:lnTo>
                    <a:lnTo>
                      <a:pt x="879" y="1224"/>
                    </a:lnTo>
                    <a:lnTo>
                      <a:pt x="877" y="1224"/>
                    </a:lnTo>
                    <a:lnTo>
                      <a:pt x="875" y="1222"/>
                    </a:lnTo>
                    <a:lnTo>
                      <a:pt x="875" y="1216"/>
                    </a:lnTo>
                    <a:lnTo>
                      <a:pt x="877" y="1214"/>
                    </a:lnTo>
                    <a:lnTo>
                      <a:pt x="879" y="1209"/>
                    </a:lnTo>
                    <a:lnTo>
                      <a:pt x="877" y="1209"/>
                    </a:lnTo>
                    <a:lnTo>
                      <a:pt x="873" y="1212"/>
                    </a:lnTo>
                    <a:lnTo>
                      <a:pt x="871" y="1212"/>
                    </a:lnTo>
                    <a:lnTo>
                      <a:pt x="862" y="1207"/>
                    </a:lnTo>
                    <a:lnTo>
                      <a:pt x="858" y="1209"/>
                    </a:lnTo>
                    <a:lnTo>
                      <a:pt x="860" y="1212"/>
                    </a:lnTo>
                    <a:lnTo>
                      <a:pt x="862" y="1212"/>
                    </a:lnTo>
                    <a:lnTo>
                      <a:pt x="860" y="1216"/>
                    </a:lnTo>
                    <a:lnTo>
                      <a:pt x="856" y="1216"/>
                    </a:lnTo>
                    <a:lnTo>
                      <a:pt x="854" y="1209"/>
                    </a:lnTo>
                    <a:lnTo>
                      <a:pt x="854" y="1203"/>
                    </a:lnTo>
                    <a:lnTo>
                      <a:pt x="847" y="1199"/>
                    </a:lnTo>
                    <a:lnTo>
                      <a:pt x="845" y="1201"/>
                    </a:lnTo>
                    <a:lnTo>
                      <a:pt x="847" y="1203"/>
                    </a:lnTo>
                    <a:lnTo>
                      <a:pt x="845" y="1207"/>
                    </a:lnTo>
                    <a:lnTo>
                      <a:pt x="843" y="1207"/>
                    </a:lnTo>
                    <a:lnTo>
                      <a:pt x="843" y="1203"/>
                    </a:lnTo>
                    <a:lnTo>
                      <a:pt x="839" y="1203"/>
                    </a:lnTo>
                    <a:lnTo>
                      <a:pt x="839" y="1207"/>
                    </a:lnTo>
                    <a:lnTo>
                      <a:pt x="837" y="1209"/>
                    </a:lnTo>
                    <a:lnTo>
                      <a:pt x="835" y="1205"/>
                    </a:lnTo>
                    <a:lnTo>
                      <a:pt x="831" y="1209"/>
                    </a:lnTo>
                    <a:lnTo>
                      <a:pt x="826" y="1207"/>
                    </a:lnTo>
                    <a:lnTo>
                      <a:pt x="826" y="1203"/>
                    </a:lnTo>
                    <a:lnTo>
                      <a:pt x="828" y="1203"/>
                    </a:lnTo>
                    <a:lnTo>
                      <a:pt x="828" y="1201"/>
                    </a:lnTo>
                    <a:lnTo>
                      <a:pt x="828" y="1197"/>
                    </a:lnTo>
                    <a:lnTo>
                      <a:pt x="828" y="1195"/>
                    </a:lnTo>
                    <a:lnTo>
                      <a:pt x="828" y="1193"/>
                    </a:lnTo>
                    <a:lnTo>
                      <a:pt x="826" y="1191"/>
                    </a:lnTo>
                    <a:lnTo>
                      <a:pt x="822" y="1186"/>
                    </a:lnTo>
                    <a:lnTo>
                      <a:pt x="822" y="1182"/>
                    </a:lnTo>
                    <a:lnTo>
                      <a:pt x="820" y="1182"/>
                    </a:lnTo>
                    <a:lnTo>
                      <a:pt x="818" y="1176"/>
                    </a:lnTo>
                    <a:lnTo>
                      <a:pt x="814" y="1176"/>
                    </a:lnTo>
                    <a:lnTo>
                      <a:pt x="809" y="1178"/>
                    </a:lnTo>
                    <a:lnTo>
                      <a:pt x="805" y="1178"/>
                    </a:lnTo>
                    <a:lnTo>
                      <a:pt x="801" y="1176"/>
                    </a:lnTo>
                    <a:lnTo>
                      <a:pt x="795" y="1176"/>
                    </a:lnTo>
                    <a:lnTo>
                      <a:pt x="791" y="1174"/>
                    </a:lnTo>
                    <a:lnTo>
                      <a:pt x="786" y="1174"/>
                    </a:lnTo>
                    <a:lnTo>
                      <a:pt x="784" y="1174"/>
                    </a:lnTo>
                    <a:lnTo>
                      <a:pt x="780" y="1176"/>
                    </a:lnTo>
                    <a:lnTo>
                      <a:pt x="780" y="1180"/>
                    </a:lnTo>
                    <a:lnTo>
                      <a:pt x="774" y="1180"/>
                    </a:lnTo>
                    <a:lnTo>
                      <a:pt x="772" y="1182"/>
                    </a:lnTo>
                    <a:lnTo>
                      <a:pt x="774" y="1184"/>
                    </a:lnTo>
                    <a:lnTo>
                      <a:pt x="774" y="1186"/>
                    </a:lnTo>
                    <a:lnTo>
                      <a:pt x="769" y="1188"/>
                    </a:lnTo>
                    <a:lnTo>
                      <a:pt x="767" y="1188"/>
                    </a:lnTo>
                    <a:lnTo>
                      <a:pt x="763" y="1191"/>
                    </a:lnTo>
                    <a:lnTo>
                      <a:pt x="759" y="1193"/>
                    </a:lnTo>
                    <a:lnTo>
                      <a:pt x="757" y="1193"/>
                    </a:lnTo>
                    <a:lnTo>
                      <a:pt x="755" y="1193"/>
                    </a:lnTo>
                    <a:lnTo>
                      <a:pt x="746" y="1199"/>
                    </a:lnTo>
                    <a:lnTo>
                      <a:pt x="742" y="1201"/>
                    </a:lnTo>
                    <a:lnTo>
                      <a:pt x="738" y="1203"/>
                    </a:lnTo>
                    <a:lnTo>
                      <a:pt x="736" y="1203"/>
                    </a:lnTo>
                    <a:lnTo>
                      <a:pt x="734" y="1201"/>
                    </a:lnTo>
                    <a:lnTo>
                      <a:pt x="732" y="1203"/>
                    </a:lnTo>
                    <a:lnTo>
                      <a:pt x="729" y="1205"/>
                    </a:lnTo>
                    <a:lnTo>
                      <a:pt x="725" y="1205"/>
                    </a:lnTo>
                    <a:lnTo>
                      <a:pt x="723" y="1207"/>
                    </a:lnTo>
                    <a:lnTo>
                      <a:pt x="723" y="1212"/>
                    </a:lnTo>
                    <a:lnTo>
                      <a:pt x="723" y="1212"/>
                    </a:lnTo>
                    <a:lnTo>
                      <a:pt x="719" y="1212"/>
                    </a:lnTo>
                    <a:lnTo>
                      <a:pt x="717" y="1212"/>
                    </a:lnTo>
                    <a:lnTo>
                      <a:pt x="715" y="1214"/>
                    </a:lnTo>
                    <a:lnTo>
                      <a:pt x="708" y="1214"/>
                    </a:lnTo>
                    <a:lnTo>
                      <a:pt x="704" y="1218"/>
                    </a:lnTo>
                    <a:lnTo>
                      <a:pt x="702" y="1218"/>
                    </a:lnTo>
                    <a:lnTo>
                      <a:pt x="698" y="1220"/>
                    </a:lnTo>
                    <a:lnTo>
                      <a:pt x="691" y="1222"/>
                    </a:lnTo>
                    <a:lnTo>
                      <a:pt x="687" y="1222"/>
                    </a:lnTo>
                    <a:lnTo>
                      <a:pt x="681" y="1224"/>
                    </a:lnTo>
                    <a:lnTo>
                      <a:pt x="681" y="1226"/>
                    </a:lnTo>
                    <a:lnTo>
                      <a:pt x="679" y="1231"/>
                    </a:lnTo>
                    <a:lnTo>
                      <a:pt x="677" y="1226"/>
                    </a:lnTo>
                    <a:lnTo>
                      <a:pt x="672" y="1226"/>
                    </a:lnTo>
                    <a:lnTo>
                      <a:pt x="668" y="1228"/>
                    </a:lnTo>
                    <a:lnTo>
                      <a:pt x="668" y="1231"/>
                    </a:lnTo>
                    <a:lnTo>
                      <a:pt x="668" y="1233"/>
                    </a:lnTo>
                    <a:lnTo>
                      <a:pt x="664" y="1231"/>
                    </a:lnTo>
                    <a:lnTo>
                      <a:pt x="660" y="1231"/>
                    </a:lnTo>
                    <a:lnTo>
                      <a:pt x="658" y="1228"/>
                    </a:lnTo>
                    <a:lnTo>
                      <a:pt x="656" y="1228"/>
                    </a:lnTo>
                    <a:lnTo>
                      <a:pt x="654" y="1231"/>
                    </a:lnTo>
                    <a:lnTo>
                      <a:pt x="649" y="1231"/>
                    </a:lnTo>
                    <a:lnTo>
                      <a:pt x="647" y="1233"/>
                    </a:lnTo>
                    <a:lnTo>
                      <a:pt x="649" y="1237"/>
                    </a:lnTo>
                    <a:lnTo>
                      <a:pt x="647" y="1239"/>
                    </a:lnTo>
                    <a:lnTo>
                      <a:pt x="651" y="1241"/>
                    </a:lnTo>
                    <a:lnTo>
                      <a:pt x="656" y="1239"/>
                    </a:lnTo>
                    <a:lnTo>
                      <a:pt x="658" y="1243"/>
                    </a:lnTo>
                    <a:lnTo>
                      <a:pt x="654" y="1243"/>
                    </a:lnTo>
                    <a:lnTo>
                      <a:pt x="651" y="1245"/>
                    </a:lnTo>
                    <a:lnTo>
                      <a:pt x="651" y="1247"/>
                    </a:lnTo>
                    <a:lnTo>
                      <a:pt x="656" y="1247"/>
                    </a:lnTo>
                    <a:lnTo>
                      <a:pt x="660" y="1250"/>
                    </a:lnTo>
                    <a:lnTo>
                      <a:pt x="662" y="1247"/>
                    </a:lnTo>
                    <a:lnTo>
                      <a:pt x="666" y="1247"/>
                    </a:lnTo>
                    <a:lnTo>
                      <a:pt x="668" y="1252"/>
                    </a:lnTo>
                    <a:lnTo>
                      <a:pt x="672" y="1252"/>
                    </a:lnTo>
                    <a:lnTo>
                      <a:pt x="672" y="1256"/>
                    </a:lnTo>
                    <a:lnTo>
                      <a:pt x="670" y="1258"/>
                    </a:lnTo>
                    <a:lnTo>
                      <a:pt x="666" y="1256"/>
                    </a:lnTo>
                    <a:lnTo>
                      <a:pt x="660" y="1258"/>
                    </a:lnTo>
                    <a:lnTo>
                      <a:pt x="654" y="1262"/>
                    </a:lnTo>
                    <a:lnTo>
                      <a:pt x="649" y="1269"/>
                    </a:lnTo>
                    <a:lnTo>
                      <a:pt x="649" y="1273"/>
                    </a:lnTo>
                    <a:lnTo>
                      <a:pt x="654" y="1273"/>
                    </a:lnTo>
                    <a:lnTo>
                      <a:pt x="654" y="1277"/>
                    </a:lnTo>
                    <a:lnTo>
                      <a:pt x="651" y="1281"/>
                    </a:lnTo>
                    <a:lnTo>
                      <a:pt x="649" y="1285"/>
                    </a:lnTo>
                    <a:lnTo>
                      <a:pt x="647" y="1285"/>
                    </a:lnTo>
                    <a:lnTo>
                      <a:pt x="647" y="1287"/>
                    </a:lnTo>
                    <a:lnTo>
                      <a:pt x="647" y="1290"/>
                    </a:lnTo>
                    <a:lnTo>
                      <a:pt x="647" y="1294"/>
                    </a:lnTo>
                    <a:lnTo>
                      <a:pt x="654" y="1294"/>
                    </a:lnTo>
                    <a:lnTo>
                      <a:pt x="656" y="1296"/>
                    </a:lnTo>
                    <a:lnTo>
                      <a:pt x="660" y="1296"/>
                    </a:lnTo>
                    <a:lnTo>
                      <a:pt x="660" y="1298"/>
                    </a:lnTo>
                    <a:lnTo>
                      <a:pt x="664" y="1302"/>
                    </a:lnTo>
                    <a:lnTo>
                      <a:pt x="670" y="1302"/>
                    </a:lnTo>
                    <a:lnTo>
                      <a:pt x="672" y="1302"/>
                    </a:lnTo>
                    <a:lnTo>
                      <a:pt x="672" y="1319"/>
                    </a:lnTo>
                    <a:lnTo>
                      <a:pt x="670" y="1321"/>
                    </a:lnTo>
                    <a:lnTo>
                      <a:pt x="664" y="1323"/>
                    </a:lnTo>
                    <a:lnTo>
                      <a:pt x="658" y="1323"/>
                    </a:lnTo>
                    <a:lnTo>
                      <a:pt x="654" y="1319"/>
                    </a:lnTo>
                    <a:lnTo>
                      <a:pt x="651" y="1321"/>
                    </a:lnTo>
                    <a:lnTo>
                      <a:pt x="649" y="1325"/>
                    </a:lnTo>
                    <a:lnTo>
                      <a:pt x="647" y="1330"/>
                    </a:lnTo>
                    <a:lnTo>
                      <a:pt x="643" y="1332"/>
                    </a:lnTo>
                    <a:lnTo>
                      <a:pt x="637" y="1328"/>
                    </a:lnTo>
                    <a:lnTo>
                      <a:pt x="630" y="1328"/>
                    </a:lnTo>
                    <a:lnTo>
                      <a:pt x="628" y="1325"/>
                    </a:lnTo>
                    <a:lnTo>
                      <a:pt x="626" y="1328"/>
                    </a:lnTo>
                    <a:lnTo>
                      <a:pt x="622" y="1325"/>
                    </a:lnTo>
                    <a:lnTo>
                      <a:pt x="620" y="1321"/>
                    </a:lnTo>
                    <a:lnTo>
                      <a:pt x="622" y="1319"/>
                    </a:lnTo>
                    <a:lnTo>
                      <a:pt x="624" y="1317"/>
                    </a:lnTo>
                    <a:lnTo>
                      <a:pt x="620" y="1315"/>
                    </a:lnTo>
                    <a:lnTo>
                      <a:pt x="616" y="1313"/>
                    </a:lnTo>
                    <a:lnTo>
                      <a:pt x="613" y="1315"/>
                    </a:lnTo>
                    <a:lnTo>
                      <a:pt x="609" y="1315"/>
                    </a:lnTo>
                    <a:lnTo>
                      <a:pt x="605" y="1317"/>
                    </a:lnTo>
                    <a:lnTo>
                      <a:pt x="607" y="1321"/>
                    </a:lnTo>
                    <a:lnTo>
                      <a:pt x="601" y="1321"/>
                    </a:lnTo>
                    <a:lnTo>
                      <a:pt x="599" y="1319"/>
                    </a:lnTo>
                    <a:lnTo>
                      <a:pt x="595" y="1315"/>
                    </a:lnTo>
                    <a:lnTo>
                      <a:pt x="590" y="1315"/>
                    </a:lnTo>
                    <a:lnTo>
                      <a:pt x="588" y="1317"/>
                    </a:lnTo>
                    <a:lnTo>
                      <a:pt x="586" y="1315"/>
                    </a:lnTo>
                    <a:lnTo>
                      <a:pt x="582" y="1317"/>
                    </a:lnTo>
                    <a:lnTo>
                      <a:pt x="582" y="1319"/>
                    </a:lnTo>
                    <a:lnTo>
                      <a:pt x="578" y="1321"/>
                    </a:lnTo>
                    <a:lnTo>
                      <a:pt x="578" y="1328"/>
                    </a:lnTo>
                    <a:lnTo>
                      <a:pt x="573" y="1332"/>
                    </a:lnTo>
                    <a:lnTo>
                      <a:pt x="569" y="1330"/>
                    </a:lnTo>
                    <a:lnTo>
                      <a:pt x="567" y="1325"/>
                    </a:lnTo>
                    <a:lnTo>
                      <a:pt x="559" y="1325"/>
                    </a:lnTo>
                    <a:lnTo>
                      <a:pt x="557" y="1321"/>
                    </a:lnTo>
                    <a:lnTo>
                      <a:pt x="552" y="1323"/>
                    </a:lnTo>
                    <a:lnTo>
                      <a:pt x="552" y="1330"/>
                    </a:lnTo>
                    <a:lnTo>
                      <a:pt x="550" y="1332"/>
                    </a:lnTo>
                    <a:lnTo>
                      <a:pt x="548" y="1332"/>
                    </a:lnTo>
                    <a:lnTo>
                      <a:pt x="548" y="1328"/>
                    </a:lnTo>
                    <a:lnTo>
                      <a:pt x="546" y="1325"/>
                    </a:lnTo>
                    <a:lnTo>
                      <a:pt x="544" y="1323"/>
                    </a:lnTo>
                    <a:lnTo>
                      <a:pt x="538" y="1319"/>
                    </a:lnTo>
                    <a:lnTo>
                      <a:pt x="535" y="1315"/>
                    </a:lnTo>
                    <a:lnTo>
                      <a:pt x="529" y="1315"/>
                    </a:lnTo>
                    <a:lnTo>
                      <a:pt x="527" y="1311"/>
                    </a:lnTo>
                    <a:lnTo>
                      <a:pt x="523" y="1311"/>
                    </a:lnTo>
                    <a:lnTo>
                      <a:pt x="523" y="1309"/>
                    </a:lnTo>
                    <a:lnTo>
                      <a:pt x="519" y="1306"/>
                    </a:lnTo>
                    <a:lnTo>
                      <a:pt x="512" y="1311"/>
                    </a:lnTo>
                    <a:lnTo>
                      <a:pt x="506" y="1306"/>
                    </a:lnTo>
                    <a:lnTo>
                      <a:pt x="504" y="1302"/>
                    </a:lnTo>
                    <a:lnTo>
                      <a:pt x="502" y="1302"/>
                    </a:lnTo>
                    <a:lnTo>
                      <a:pt x="498" y="1304"/>
                    </a:lnTo>
                    <a:lnTo>
                      <a:pt x="493" y="1304"/>
                    </a:lnTo>
                    <a:lnTo>
                      <a:pt x="493" y="1306"/>
                    </a:lnTo>
                    <a:lnTo>
                      <a:pt x="489" y="1311"/>
                    </a:lnTo>
                    <a:lnTo>
                      <a:pt x="489" y="1306"/>
                    </a:lnTo>
                    <a:lnTo>
                      <a:pt x="487" y="1309"/>
                    </a:lnTo>
                    <a:lnTo>
                      <a:pt x="487" y="1311"/>
                    </a:lnTo>
                    <a:lnTo>
                      <a:pt x="483" y="1313"/>
                    </a:lnTo>
                    <a:lnTo>
                      <a:pt x="481" y="1311"/>
                    </a:lnTo>
                    <a:lnTo>
                      <a:pt x="483" y="1309"/>
                    </a:lnTo>
                    <a:lnTo>
                      <a:pt x="483" y="1306"/>
                    </a:lnTo>
                    <a:lnTo>
                      <a:pt x="479" y="1304"/>
                    </a:lnTo>
                    <a:lnTo>
                      <a:pt x="472" y="1300"/>
                    </a:lnTo>
                    <a:lnTo>
                      <a:pt x="472" y="1302"/>
                    </a:lnTo>
                    <a:lnTo>
                      <a:pt x="472" y="1306"/>
                    </a:lnTo>
                    <a:lnTo>
                      <a:pt x="472" y="1311"/>
                    </a:lnTo>
                    <a:lnTo>
                      <a:pt x="468" y="1309"/>
                    </a:lnTo>
                    <a:lnTo>
                      <a:pt x="466" y="1311"/>
                    </a:lnTo>
                    <a:lnTo>
                      <a:pt x="464" y="1317"/>
                    </a:lnTo>
                    <a:lnTo>
                      <a:pt x="462" y="1317"/>
                    </a:lnTo>
                    <a:lnTo>
                      <a:pt x="455" y="1321"/>
                    </a:lnTo>
                    <a:lnTo>
                      <a:pt x="453" y="1325"/>
                    </a:lnTo>
                    <a:lnTo>
                      <a:pt x="455" y="1328"/>
                    </a:lnTo>
                    <a:lnTo>
                      <a:pt x="455" y="1334"/>
                    </a:lnTo>
                    <a:lnTo>
                      <a:pt x="449" y="1334"/>
                    </a:lnTo>
                    <a:lnTo>
                      <a:pt x="443" y="1334"/>
                    </a:lnTo>
                    <a:lnTo>
                      <a:pt x="449" y="1351"/>
                    </a:lnTo>
                    <a:lnTo>
                      <a:pt x="447" y="1351"/>
                    </a:lnTo>
                    <a:lnTo>
                      <a:pt x="447" y="1357"/>
                    </a:lnTo>
                    <a:lnTo>
                      <a:pt x="441" y="1359"/>
                    </a:lnTo>
                    <a:lnTo>
                      <a:pt x="434" y="1355"/>
                    </a:lnTo>
                    <a:lnTo>
                      <a:pt x="432" y="1351"/>
                    </a:lnTo>
                    <a:lnTo>
                      <a:pt x="422" y="1342"/>
                    </a:lnTo>
                    <a:lnTo>
                      <a:pt x="420" y="1344"/>
                    </a:lnTo>
                    <a:lnTo>
                      <a:pt x="420" y="1351"/>
                    </a:lnTo>
                    <a:lnTo>
                      <a:pt x="415" y="1357"/>
                    </a:lnTo>
                    <a:lnTo>
                      <a:pt x="411" y="1359"/>
                    </a:lnTo>
                    <a:lnTo>
                      <a:pt x="411" y="1368"/>
                    </a:lnTo>
                    <a:lnTo>
                      <a:pt x="415" y="1372"/>
                    </a:lnTo>
                    <a:lnTo>
                      <a:pt x="413" y="1384"/>
                    </a:lnTo>
                    <a:lnTo>
                      <a:pt x="409" y="1391"/>
                    </a:lnTo>
                    <a:lnTo>
                      <a:pt x="417" y="1393"/>
                    </a:lnTo>
                    <a:lnTo>
                      <a:pt x="422" y="1399"/>
                    </a:lnTo>
                    <a:lnTo>
                      <a:pt x="420" y="1403"/>
                    </a:lnTo>
                    <a:lnTo>
                      <a:pt x="426" y="1408"/>
                    </a:lnTo>
                    <a:lnTo>
                      <a:pt x="428" y="1406"/>
                    </a:lnTo>
                    <a:lnTo>
                      <a:pt x="441" y="1408"/>
                    </a:lnTo>
                    <a:lnTo>
                      <a:pt x="451" y="1416"/>
                    </a:lnTo>
                    <a:lnTo>
                      <a:pt x="458" y="1431"/>
                    </a:lnTo>
                    <a:lnTo>
                      <a:pt x="451" y="1431"/>
                    </a:lnTo>
                    <a:lnTo>
                      <a:pt x="451" y="1433"/>
                    </a:lnTo>
                    <a:lnTo>
                      <a:pt x="458" y="1439"/>
                    </a:lnTo>
                    <a:lnTo>
                      <a:pt x="462" y="1437"/>
                    </a:lnTo>
                    <a:lnTo>
                      <a:pt x="468" y="1439"/>
                    </a:lnTo>
                    <a:lnTo>
                      <a:pt x="468" y="1439"/>
                    </a:lnTo>
                    <a:lnTo>
                      <a:pt x="468" y="1439"/>
                    </a:lnTo>
                    <a:lnTo>
                      <a:pt x="468" y="1441"/>
                    </a:lnTo>
                    <a:lnTo>
                      <a:pt x="468" y="1443"/>
                    </a:lnTo>
                    <a:lnTo>
                      <a:pt x="464" y="1443"/>
                    </a:lnTo>
                    <a:lnTo>
                      <a:pt x="466" y="1446"/>
                    </a:lnTo>
                    <a:lnTo>
                      <a:pt x="466" y="1448"/>
                    </a:lnTo>
                    <a:lnTo>
                      <a:pt x="464" y="1448"/>
                    </a:lnTo>
                    <a:lnTo>
                      <a:pt x="466" y="1450"/>
                    </a:lnTo>
                    <a:lnTo>
                      <a:pt x="466" y="1452"/>
                    </a:lnTo>
                    <a:lnTo>
                      <a:pt x="462" y="1452"/>
                    </a:lnTo>
                    <a:lnTo>
                      <a:pt x="462" y="1452"/>
                    </a:lnTo>
                    <a:lnTo>
                      <a:pt x="458" y="1450"/>
                    </a:lnTo>
                    <a:lnTo>
                      <a:pt x="455" y="1452"/>
                    </a:lnTo>
                    <a:lnTo>
                      <a:pt x="460" y="1454"/>
                    </a:lnTo>
                    <a:lnTo>
                      <a:pt x="462" y="1456"/>
                    </a:lnTo>
                    <a:lnTo>
                      <a:pt x="460" y="1458"/>
                    </a:lnTo>
                    <a:lnTo>
                      <a:pt x="458" y="1456"/>
                    </a:lnTo>
                    <a:lnTo>
                      <a:pt x="458" y="1456"/>
                    </a:lnTo>
                    <a:lnTo>
                      <a:pt x="455" y="1456"/>
                    </a:lnTo>
                    <a:lnTo>
                      <a:pt x="455" y="1456"/>
                    </a:lnTo>
                    <a:lnTo>
                      <a:pt x="453" y="1456"/>
                    </a:lnTo>
                    <a:lnTo>
                      <a:pt x="451" y="1456"/>
                    </a:lnTo>
                    <a:lnTo>
                      <a:pt x="453" y="1458"/>
                    </a:lnTo>
                    <a:lnTo>
                      <a:pt x="455" y="1458"/>
                    </a:lnTo>
                    <a:lnTo>
                      <a:pt x="451" y="1460"/>
                    </a:lnTo>
                    <a:lnTo>
                      <a:pt x="449" y="1460"/>
                    </a:lnTo>
                    <a:lnTo>
                      <a:pt x="447" y="1462"/>
                    </a:lnTo>
                    <a:lnTo>
                      <a:pt x="445" y="1460"/>
                    </a:lnTo>
                    <a:lnTo>
                      <a:pt x="445" y="1462"/>
                    </a:lnTo>
                    <a:lnTo>
                      <a:pt x="443" y="1465"/>
                    </a:lnTo>
                    <a:lnTo>
                      <a:pt x="441" y="1462"/>
                    </a:lnTo>
                    <a:lnTo>
                      <a:pt x="439" y="1462"/>
                    </a:lnTo>
                    <a:lnTo>
                      <a:pt x="439" y="1465"/>
                    </a:lnTo>
                    <a:lnTo>
                      <a:pt x="436" y="1467"/>
                    </a:lnTo>
                    <a:lnTo>
                      <a:pt x="436" y="1473"/>
                    </a:lnTo>
                    <a:lnTo>
                      <a:pt x="434" y="1473"/>
                    </a:lnTo>
                    <a:lnTo>
                      <a:pt x="432" y="1477"/>
                    </a:lnTo>
                    <a:lnTo>
                      <a:pt x="432" y="1481"/>
                    </a:lnTo>
                    <a:lnTo>
                      <a:pt x="432" y="1488"/>
                    </a:lnTo>
                    <a:lnTo>
                      <a:pt x="430" y="1490"/>
                    </a:lnTo>
                    <a:lnTo>
                      <a:pt x="428" y="1494"/>
                    </a:lnTo>
                    <a:lnTo>
                      <a:pt x="430" y="1500"/>
                    </a:lnTo>
                    <a:lnTo>
                      <a:pt x="432" y="1500"/>
                    </a:lnTo>
                    <a:lnTo>
                      <a:pt x="436" y="1500"/>
                    </a:lnTo>
                    <a:lnTo>
                      <a:pt x="439" y="1502"/>
                    </a:lnTo>
                    <a:lnTo>
                      <a:pt x="443" y="1505"/>
                    </a:lnTo>
                    <a:lnTo>
                      <a:pt x="443" y="1511"/>
                    </a:lnTo>
                    <a:lnTo>
                      <a:pt x="447" y="1513"/>
                    </a:lnTo>
                    <a:lnTo>
                      <a:pt x="449" y="1511"/>
                    </a:lnTo>
                    <a:lnTo>
                      <a:pt x="451" y="1511"/>
                    </a:lnTo>
                    <a:lnTo>
                      <a:pt x="449" y="1515"/>
                    </a:lnTo>
                    <a:lnTo>
                      <a:pt x="449" y="1519"/>
                    </a:lnTo>
                    <a:lnTo>
                      <a:pt x="447" y="1517"/>
                    </a:lnTo>
                    <a:lnTo>
                      <a:pt x="445" y="1521"/>
                    </a:lnTo>
                    <a:lnTo>
                      <a:pt x="449" y="1521"/>
                    </a:lnTo>
                    <a:lnTo>
                      <a:pt x="449" y="1524"/>
                    </a:lnTo>
                    <a:lnTo>
                      <a:pt x="451" y="1526"/>
                    </a:lnTo>
                    <a:lnTo>
                      <a:pt x="451" y="1532"/>
                    </a:lnTo>
                    <a:lnTo>
                      <a:pt x="453" y="1536"/>
                    </a:lnTo>
                    <a:lnTo>
                      <a:pt x="455" y="1540"/>
                    </a:lnTo>
                    <a:lnTo>
                      <a:pt x="462" y="1551"/>
                    </a:lnTo>
                    <a:lnTo>
                      <a:pt x="472" y="1559"/>
                    </a:lnTo>
                    <a:lnTo>
                      <a:pt x="474" y="1559"/>
                    </a:lnTo>
                    <a:lnTo>
                      <a:pt x="474" y="1561"/>
                    </a:lnTo>
                    <a:lnTo>
                      <a:pt x="468" y="1568"/>
                    </a:lnTo>
                    <a:lnTo>
                      <a:pt x="462" y="1572"/>
                    </a:lnTo>
                    <a:lnTo>
                      <a:pt x="460" y="1574"/>
                    </a:lnTo>
                    <a:lnTo>
                      <a:pt x="451" y="1574"/>
                    </a:lnTo>
                    <a:lnTo>
                      <a:pt x="449" y="1570"/>
                    </a:lnTo>
                    <a:lnTo>
                      <a:pt x="439" y="1561"/>
                    </a:lnTo>
                    <a:lnTo>
                      <a:pt x="434" y="1561"/>
                    </a:lnTo>
                    <a:lnTo>
                      <a:pt x="432" y="1568"/>
                    </a:lnTo>
                    <a:lnTo>
                      <a:pt x="436" y="1572"/>
                    </a:lnTo>
                    <a:lnTo>
                      <a:pt x="441" y="1576"/>
                    </a:lnTo>
                    <a:lnTo>
                      <a:pt x="439" y="1583"/>
                    </a:lnTo>
                    <a:lnTo>
                      <a:pt x="432" y="1578"/>
                    </a:lnTo>
                    <a:lnTo>
                      <a:pt x="424" y="1578"/>
                    </a:lnTo>
                    <a:lnTo>
                      <a:pt x="413" y="1572"/>
                    </a:lnTo>
                    <a:lnTo>
                      <a:pt x="405" y="1576"/>
                    </a:lnTo>
                    <a:lnTo>
                      <a:pt x="405" y="1578"/>
                    </a:lnTo>
                    <a:lnTo>
                      <a:pt x="409" y="1583"/>
                    </a:lnTo>
                    <a:lnTo>
                      <a:pt x="405" y="1578"/>
                    </a:lnTo>
                    <a:lnTo>
                      <a:pt x="392" y="1578"/>
                    </a:lnTo>
                    <a:lnTo>
                      <a:pt x="390" y="1578"/>
                    </a:lnTo>
                    <a:lnTo>
                      <a:pt x="382" y="1580"/>
                    </a:lnTo>
                    <a:lnTo>
                      <a:pt x="375" y="1583"/>
                    </a:lnTo>
                    <a:lnTo>
                      <a:pt x="375" y="1580"/>
                    </a:lnTo>
                    <a:lnTo>
                      <a:pt x="371" y="1580"/>
                    </a:lnTo>
                    <a:lnTo>
                      <a:pt x="363" y="1574"/>
                    </a:lnTo>
                    <a:lnTo>
                      <a:pt x="358" y="1572"/>
                    </a:lnTo>
                    <a:lnTo>
                      <a:pt x="356" y="1574"/>
                    </a:lnTo>
                    <a:lnTo>
                      <a:pt x="354" y="1576"/>
                    </a:lnTo>
                    <a:lnTo>
                      <a:pt x="348" y="1574"/>
                    </a:lnTo>
                    <a:lnTo>
                      <a:pt x="348" y="1576"/>
                    </a:lnTo>
                    <a:lnTo>
                      <a:pt x="346" y="1574"/>
                    </a:lnTo>
                    <a:lnTo>
                      <a:pt x="344" y="1572"/>
                    </a:lnTo>
                    <a:lnTo>
                      <a:pt x="342" y="1572"/>
                    </a:lnTo>
                    <a:lnTo>
                      <a:pt x="342" y="1572"/>
                    </a:lnTo>
                    <a:lnTo>
                      <a:pt x="342" y="1570"/>
                    </a:lnTo>
                    <a:lnTo>
                      <a:pt x="342" y="1568"/>
                    </a:lnTo>
                    <a:lnTo>
                      <a:pt x="342" y="1564"/>
                    </a:lnTo>
                    <a:lnTo>
                      <a:pt x="339" y="1557"/>
                    </a:lnTo>
                    <a:lnTo>
                      <a:pt x="337" y="1551"/>
                    </a:lnTo>
                    <a:lnTo>
                      <a:pt x="335" y="1547"/>
                    </a:lnTo>
                    <a:lnTo>
                      <a:pt x="331" y="1540"/>
                    </a:lnTo>
                    <a:lnTo>
                      <a:pt x="327" y="1540"/>
                    </a:lnTo>
                    <a:lnTo>
                      <a:pt x="327" y="1536"/>
                    </a:lnTo>
                    <a:lnTo>
                      <a:pt x="321" y="1532"/>
                    </a:lnTo>
                    <a:lnTo>
                      <a:pt x="318" y="1534"/>
                    </a:lnTo>
                    <a:lnTo>
                      <a:pt x="316" y="1534"/>
                    </a:lnTo>
                    <a:lnTo>
                      <a:pt x="312" y="1532"/>
                    </a:lnTo>
                    <a:lnTo>
                      <a:pt x="310" y="1528"/>
                    </a:lnTo>
                    <a:lnTo>
                      <a:pt x="308" y="1528"/>
                    </a:lnTo>
                    <a:lnTo>
                      <a:pt x="304" y="1526"/>
                    </a:lnTo>
                    <a:lnTo>
                      <a:pt x="304" y="1524"/>
                    </a:lnTo>
                    <a:lnTo>
                      <a:pt x="299" y="1524"/>
                    </a:lnTo>
                    <a:lnTo>
                      <a:pt x="297" y="1521"/>
                    </a:lnTo>
                    <a:lnTo>
                      <a:pt x="295" y="1519"/>
                    </a:lnTo>
                    <a:lnTo>
                      <a:pt x="291" y="1517"/>
                    </a:lnTo>
                    <a:lnTo>
                      <a:pt x="289" y="1513"/>
                    </a:lnTo>
                    <a:lnTo>
                      <a:pt x="276" y="1502"/>
                    </a:lnTo>
                    <a:lnTo>
                      <a:pt x="272" y="1502"/>
                    </a:lnTo>
                    <a:lnTo>
                      <a:pt x="264" y="1496"/>
                    </a:lnTo>
                    <a:lnTo>
                      <a:pt x="255" y="1498"/>
                    </a:lnTo>
                    <a:lnTo>
                      <a:pt x="251" y="1494"/>
                    </a:lnTo>
                    <a:lnTo>
                      <a:pt x="251" y="1490"/>
                    </a:lnTo>
                    <a:lnTo>
                      <a:pt x="247" y="1486"/>
                    </a:lnTo>
                    <a:lnTo>
                      <a:pt x="243" y="1486"/>
                    </a:lnTo>
                    <a:lnTo>
                      <a:pt x="238" y="1486"/>
                    </a:lnTo>
                    <a:lnTo>
                      <a:pt x="243" y="1483"/>
                    </a:lnTo>
                    <a:lnTo>
                      <a:pt x="245" y="1481"/>
                    </a:lnTo>
                    <a:lnTo>
                      <a:pt x="243" y="1479"/>
                    </a:lnTo>
                    <a:lnTo>
                      <a:pt x="243" y="1477"/>
                    </a:lnTo>
                    <a:lnTo>
                      <a:pt x="247" y="1477"/>
                    </a:lnTo>
                    <a:lnTo>
                      <a:pt x="251" y="1479"/>
                    </a:lnTo>
                    <a:lnTo>
                      <a:pt x="251" y="1479"/>
                    </a:lnTo>
                    <a:lnTo>
                      <a:pt x="255" y="1479"/>
                    </a:lnTo>
                    <a:lnTo>
                      <a:pt x="257" y="1475"/>
                    </a:lnTo>
                    <a:lnTo>
                      <a:pt x="255" y="1473"/>
                    </a:lnTo>
                    <a:lnTo>
                      <a:pt x="255" y="1469"/>
                    </a:lnTo>
                    <a:lnTo>
                      <a:pt x="259" y="1465"/>
                    </a:lnTo>
                    <a:lnTo>
                      <a:pt x="259" y="1462"/>
                    </a:lnTo>
                    <a:lnTo>
                      <a:pt x="261" y="1462"/>
                    </a:lnTo>
                    <a:lnTo>
                      <a:pt x="264" y="1462"/>
                    </a:lnTo>
                    <a:lnTo>
                      <a:pt x="266" y="1460"/>
                    </a:lnTo>
                    <a:lnTo>
                      <a:pt x="268" y="1460"/>
                    </a:lnTo>
                    <a:lnTo>
                      <a:pt x="268" y="1458"/>
                    </a:lnTo>
                    <a:lnTo>
                      <a:pt x="264" y="1456"/>
                    </a:lnTo>
                    <a:lnTo>
                      <a:pt x="261" y="1454"/>
                    </a:lnTo>
                    <a:lnTo>
                      <a:pt x="259" y="1456"/>
                    </a:lnTo>
                    <a:lnTo>
                      <a:pt x="257" y="1454"/>
                    </a:lnTo>
                    <a:lnTo>
                      <a:pt x="255" y="1448"/>
                    </a:lnTo>
                    <a:lnTo>
                      <a:pt x="261" y="1446"/>
                    </a:lnTo>
                    <a:lnTo>
                      <a:pt x="266" y="1448"/>
                    </a:lnTo>
                    <a:lnTo>
                      <a:pt x="268" y="1446"/>
                    </a:lnTo>
                    <a:lnTo>
                      <a:pt x="266" y="1446"/>
                    </a:lnTo>
                    <a:lnTo>
                      <a:pt x="264" y="1443"/>
                    </a:lnTo>
                    <a:lnTo>
                      <a:pt x="268" y="1439"/>
                    </a:lnTo>
                    <a:lnTo>
                      <a:pt x="278" y="1435"/>
                    </a:lnTo>
                    <a:lnTo>
                      <a:pt x="280" y="1431"/>
                    </a:lnTo>
                    <a:lnTo>
                      <a:pt x="278" y="1429"/>
                    </a:lnTo>
                    <a:lnTo>
                      <a:pt x="274" y="1429"/>
                    </a:lnTo>
                    <a:lnTo>
                      <a:pt x="270" y="1433"/>
                    </a:lnTo>
                    <a:lnTo>
                      <a:pt x="266" y="1433"/>
                    </a:lnTo>
                    <a:lnTo>
                      <a:pt x="264" y="1433"/>
                    </a:lnTo>
                    <a:lnTo>
                      <a:pt x="264" y="1433"/>
                    </a:lnTo>
                    <a:lnTo>
                      <a:pt x="266" y="1422"/>
                    </a:lnTo>
                    <a:lnTo>
                      <a:pt x="268" y="1422"/>
                    </a:lnTo>
                    <a:lnTo>
                      <a:pt x="272" y="1414"/>
                    </a:lnTo>
                    <a:lnTo>
                      <a:pt x="283" y="1414"/>
                    </a:lnTo>
                    <a:lnTo>
                      <a:pt x="285" y="1412"/>
                    </a:lnTo>
                    <a:lnTo>
                      <a:pt x="285" y="1408"/>
                    </a:lnTo>
                    <a:lnTo>
                      <a:pt x="287" y="1399"/>
                    </a:lnTo>
                    <a:lnTo>
                      <a:pt x="287" y="1393"/>
                    </a:lnTo>
                    <a:lnTo>
                      <a:pt x="280" y="1389"/>
                    </a:lnTo>
                    <a:lnTo>
                      <a:pt x="283" y="1380"/>
                    </a:lnTo>
                    <a:lnTo>
                      <a:pt x="287" y="1380"/>
                    </a:lnTo>
                    <a:lnTo>
                      <a:pt x="289" y="1376"/>
                    </a:lnTo>
                    <a:lnTo>
                      <a:pt x="289" y="1370"/>
                    </a:lnTo>
                    <a:lnTo>
                      <a:pt x="287" y="1370"/>
                    </a:lnTo>
                    <a:lnTo>
                      <a:pt x="285" y="1363"/>
                    </a:lnTo>
                    <a:lnTo>
                      <a:pt x="283" y="1368"/>
                    </a:lnTo>
                    <a:lnTo>
                      <a:pt x="276" y="1365"/>
                    </a:lnTo>
                    <a:lnTo>
                      <a:pt x="270" y="1363"/>
                    </a:lnTo>
                    <a:lnTo>
                      <a:pt x="266" y="1363"/>
                    </a:lnTo>
                    <a:lnTo>
                      <a:pt x="261" y="1361"/>
                    </a:lnTo>
                    <a:lnTo>
                      <a:pt x="257" y="1361"/>
                    </a:lnTo>
                    <a:lnTo>
                      <a:pt x="251" y="1359"/>
                    </a:lnTo>
                    <a:lnTo>
                      <a:pt x="247" y="1361"/>
                    </a:lnTo>
                    <a:lnTo>
                      <a:pt x="245" y="1359"/>
                    </a:lnTo>
                    <a:lnTo>
                      <a:pt x="238" y="1355"/>
                    </a:lnTo>
                    <a:lnTo>
                      <a:pt x="234" y="1344"/>
                    </a:lnTo>
                    <a:lnTo>
                      <a:pt x="232" y="1344"/>
                    </a:lnTo>
                    <a:lnTo>
                      <a:pt x="226" y="1351"/>
                    </a:lnTo>
                    <a:lnTo>
                      <a:pt x="221" y="1349"/>
                    </a:lnTo>
                    <a:lnTo>
                      <a:pt x="215" y="1351"/>
                    </a:lnTo>
                    <a:lnTo>
                      <a:pt x="211" y="1349"/>
                    </a:lnTo>
                    <a:lnTo>
                      <a:pt x="207" y="1351"/>
                    </a:lnTo>
                    <a:lnTo>
                      <a:pt x="198" y="1342"/>
                    </a:lnTo>
                    <a:lnTo>
                      <a:pt x="196" y="1336"/>
                    </a:lnTo>
                    <a:lnTo>
                      <a:pt x="196" y="1332"/>
                    </a:lnTo>
                    <a:lnTo>
                      <a:pt x="192" y="1330"/>
                    </a:lnTo>
                    <a:lnTo>
                      <a:pt x="192" y="1325"/>
                    </a:lnTo>
                    <a:lnTo>
                      <a:pt x="188" y="1323"/>
                    </a:lnTo>
                    <a:lnTo>
                      <a:pt x="177" y="1325"/>
                    </a:lnTo>
                    <a:lnTo>
                      <a:pt x="171" y="1317"/>
                    </a:lnTo>
                    <a:lnTo>
                      <a:pt x="173" y="1313"/>
                    </a:lnTo>
                    <a:lnTo>
                      <a:pt x="169" y="1309"/>
                    </a:lnTo>
                    <a:lnTo>
                      <a:pt x="167" y="1300"/>
                    </a:lnTo>
                    <a:lnTo>
                      <a:pt x="160" y="1300"/>
                    </a:lnTo>
                    <a:lnTo>
                      <a:pt x="156" y="1302"/>
                    </a:lnTo>
                    <a:lnTo>
                      <a:pt x="146" y="1302"/>
                    </a:lnTo>
                    <a:lnTo>
                      <a:pt x="137" y="1300"/>
                    </a:lnTo>
                    <a:lnTo>
                      <a:pt x="133" y="1302"/>
                    </a:lnTo>
                    <a:lnTo>
                      <a:pt x="133" y="1306"/>
                    </a:lnTo>
                    <a:lnTo>
                      <a:pt x="129" y="1306"/>
                    </a:lnTo>
                    <a:lnTo>
                      <a:pt x="127" y="1306"/>
                    </a:lnTo>
                    <a:lnTo>
                      <a:pt x="127" y="1302"/>
                    </a:lnTo>
                    <a:lnTo>
                      <a:pt x="120" y="1296"/>
                    </a:lnTo>
                    <a:lnTo>
                      <a:pt x="122" y="1292"/>
                    </a:lnTo>
                    <a:lnTo>
                      <a:pt x="118" y="1285"/>
                    </a:lnTo>
                    <a:lnTo>
                      <a:pt x="118" y="1279"/>
                    </a:lnTo>
                    <a:lnTo>
                      <a:pt x="118" y="1277"/>
                    </a:lnTo>
                    <a:lnTo>
                      <a:pt x="124" y="1281"/>
                    </a:lnTo>
                    <a:lnTo>
                      <a:pt x="133" y="1279"/>
                    </a:lnTo>
                    <a:lnTo>
                      <a:pt x="137" y="1273"/>
                    </a:lnTo>
                    <a:lnTo>
                      <a:pt x="139" y="1271"/>
                    </a:lnTo>
                    <a:lnTo>
                      <a:pt x="135" y="1266"/>
                    </a:lnTo>
                    <a:lnTo>
                      <a:pt x="135" y="1262"/>
                    </a:lnTo>
                    <a:lnTo>
                      <a:pt x="127" y="1256"/>
                    </a:lnTo>
                    <a:lnTo>
                      <a:pt x="120" y="1256"/>
                    </a:lnTo>
                    <a:lnTo>
                      <a:pt x="118" y="1247"/>
                    </a:lnTo>
                    <a:lnTo>
                      <a:pt x="114" y="1245"/>
                    </a:lnTo>
                    <a:lnTo>
                      <a:pt x="110" y="1239"/>
                    </a:lnTo>
                    <a:lnTo>
                      <a:pt x="108" y="1233"/>
                    </a:lnTo>
                    <a:lnTo>
                      <a:pt x="103" y="1228"/>
                    </a:lnTo>
                    <a:lnTo>
                      <a:pt x="103" y="1222"/>
                    </a:lnTo>
                    <a:lnTo>
                      <a:pt x="99" y="1218"/>
                    </a:lnTo>
                    <a:lnTo>
                      <a:pt x="101" y="1212"/>
                    </a:lnTo>
                    <a:lnTo>
                      <a:pt x="99" y="1207"/>
                    </a:lnTo>
                    <a:lnTo>
                      <a:pt x="91" y="1205"/>
                    </a:lnTo>
                    <a:lnTo>
                      <a:pt x="89" y="1205"/>
                    </a:lnTo>
                    <a:lnTo>
                      <a:pt x="87" y="1201"/>
                    </a:lnTo>
                    <a:lnTo>
                      <a:pt x="80" y="1203"/>
                    </a:lnTo>
                    <a:lnTo>
                      <a:pt x="74" y="1207"/>
                    </a:lnTo>
                    <a:lnTo>
                      <a:pt x="72" y="1201"/>
                    </a:lnTo>
                    <a:lnTo>
                      <a:pt x="68" y="1201"/>
                    </a:lnTo>
                    <a:lnTo>
                      <a:pt x="61" y="1203"/>
                    </a:lnTo>
                    <a:lnTo>
                      <a:pt x="57" y="1197"/>
                    </a:lnTo>
                    <a:lnTo>
                      <a:pt x="53" y="1199"/>
                    </a:lnTo>
                    <a:lnTo>
                      <a:pt x="51" y="1197"/>
                    </a:lnTo>
                    <a:lnTo>
                      <a:pt x="49" y="1197"/>
                    </a:lnTo>
                    <a:lnTo>
                      <a:pt x="49" y="1191"/>
                    </a:lnTo>
                    <a:lnTo>
                      <a:pt x="44" y="1188"/>
                    </a:lnTo>
                    <a:lnTo>
                      <a:pt x="42" y="1182"/>
                    </a:lnTo>
                    <a:lnTo>
                      <a:pt x="42" y="1180"/>
                    </a:lnTo>
                    <a:lnTo>
                      <a:pt x="38" y="1176"/>
                    </a:lnTo>
                    <a:lnTo>
                      <a:pt x="40" y="1174"/>
                    </a:lnTo>
                    <a:lnTo>
                      <a:pt x="38" y="1169"/>
                    </a:lnTo>
                    <a:lnTo>
                      <a:pt x="36" y="1167"/>
                    </a:lnTo>
                    <a:lnTo>
                      <a:pt x="38" y="1165"/>
                    </a:lnTo>
                    <a:lnTo>
                      <a:pt x="36" y="1163"/>
                    </a:lnTo>
                    <a:lnTo>
                      <a:pt x="34" y="1161"/>
                    </a:lnTo>
                    <a:lnTo>
                      <a:pt x="36" y="1157"/>
                    </a:lnTo>
                    <a:lnTo>
                      <a:pt x="36" y="1155"/>
                    </a:lnTo>
                    <a:lnTo>
                      <a:pt x="38" y="1150"/>
                    </a:lnTo>
                    <a:lnTo>
                      <a:pt x="38" y="1146"/>
                    </a:lnTo>
                    <a:lnTo>
                      <a:pt x="30" y="1129"/>
                    </a:lnTo>
                    <a:lnTo>
                      <a:pt x="30" y="1115"/>
                    </a:lnTo>
                    <a:lnTo>
                      <a:pt x="34" y="1115"/>
                    </a:lnTo>
                    <a:lnTo>
                      <a:pt x="34" y="1108"/>
                    </a:lnTo>
                    <a:lnTo>
                      <a:pt x="38" y="1104"/>
                    </a:lnTo>
                    <a:lnTo>
                      <a:pt x="38" y="1102"/>
                    </a:lnTo>
                    <a:lnTo>
                      <a:pt x="38" y="1102"/>
                    </a:lnTo>
                    <a:lnTo>
                      <a:pt x="36" y="1100"/>
                    </a:lnTo>
                    <a:lnTo>
                      <a:pt x="36" y="1098"/>
                    </a:lnTo>
                    <a:lnTo>
                      <a:pt x="38" y="1094"/>
                    </a:lnTo>
                    <a:lnTo>
                      <a:pt x="36" y="1091"/>
                    </a:lnTo>
                    <a:lnTo>
                      <a:pt x="36" y="1089"/>
                    </a:lnTo>
                    <a:lnTo>
                      <a:pt x="38" y="1089"/>
                    </a:lnTo>
                    <a:lnTo>
                      <a:pt x="38" y="1091"/>
                    </a:lnTo>
                    <a:lnTo>
                      <a:pt x="42" y="1091"/>
                    </a:lnTo>
                    <a:lnTo>
                      <a:pt x="42" y="1087"/>
                    </a:lnTo>
                    <a:lnTo>
                      <a:pt x="44" y="1085"/>
                    </a:lnTo>
                    <a:lnTo>
                      <a:pt x="49" y="1087"/>
                    </a:lnTo>
                    <a:lnTo>
                      <a:pt x="53" y="1083"/>
                    </a:lnTo>
                    <a:lnTo>
                      <a:pt x="55" y="1081"/>
                    </a:lnTo>
                    <a:lnTo>
                      <a:pt x="57" y="1079"/>
                    </a:lnTo>
                    <a:lnTo>
                      <a:pt x="63" y="1081"/>
                    </a:lnTo>
                    <a:lnTo>
                      <a:pt x="65" y="1079"/>
                    </a:lnTo>
                    <a:lnTo>
                      <a:pt x="61" y="1072"/>
                    </a:lnTo>
                    <a:lnTo>
                      <a:pt x="59" y="1072"/>
                    </a:lnTo>
                    <a:lnTo>
                      <a:pt x="57" y="1075"/>
                    </a:lnTo>
                    <a:lnTo>
                      <a:pt x="53" y="1075"/>
                    </a:lnTo>
                    <a:lnTo>
                      <a:pt x="49" y="1070"/>
                    </a:lnTo>
                    <a:lnTo>
                      <a:pt x="44" y="1070"/>
                    </a:lnTo>
                    <a:lnTo>
                      <a:pt x="40" y="1064"/>
                    </a:lnTo>
                    <a:lnTo>
                      <a:pt x="40" y="1062"/>
                    </a:lnTo>
                    <a:lnTo>
                      <a:pt x="44" y="1066"/>
                    </a:lnTo>
                    <a:lnTo>
                      <a:pt x="44" y="1062"/>
                    </a:lnTo>
                    <a:lnTo>
                      <a:pt x="44" y="1060"/>
                    </a:lnTo>
                    <a:lnTo>
                      <a:pt x="47" y="1058"/>
                    </a:lnTo>
                    <a:lnTo>
                      <a:pt x="42" y="1058"/>
                    </a:lnTo>
                    <a:lnTo>
                      <a:pt x="42" y="1058"/>
                    </a:lnTo>
                    <a:lnTo>
                      <a:pt x="36" y="1062"/>
                    </a:lnTo>
                    <a:lnTo>
                      <a:pt x="36" y="1062"/>
                    </a:lnTo>
                    <a:lnTo>
                      <a:pt x="36" y="1062"/>
                    </a:lnTo>
                    <a:lnTo>
                      <a:pt x="36" y="1062"/>
                    </a:lnTo>
                    <a:lnTo>
                      <a:pt x="36" y="1058"/>
                    </a:lnTo>
                    <a:lnTo>
                      <a:pt x="44" y="1047"/>
                    </a:lnTo>
                    <a:lnTo>
                      <a:pt x="49" y="1045"/>
                    </a:lnTo>
                    <a:lnTo>
                      <a:pt x="55" y="1037"/>
                    </a:lnTo>
                    <a:lnTo>
                      <a:pt x="59" y="1028"/>
                    </a:lnTo>
                    <a:lnTo>
                      <a:pt x="63" y="1018"/>
                    </a:lnTo>
                    <a:lnTo>
                      <a:pt x="72" y="1005"/>
                    </a:lnTo>
                    <a:lnTo>
                      <a:pt x="78" y="990"/>
                    </a:lnTo>
                    <a:lnTo>
                      <a:pt x="76" y="984"/>
                    </a:lnTo>
                    <a:lnTo>
                      <a:pt x="68" y="973"/>
                    </a:lnTo>
                    <a:lnTo>
                      <a:pt x="63" y="973"/>
                    </a:lnTo>
                    <a:lnTo>
                      <a:pt x="53" y="959"/>
                    </a:lnTo>
                    <a:lnTo>
                      <a:pt x="55" y="954"/>
                    </a:lnTo>
                    <a:lnTo>
                      <a:pt x="59" y="948"/>
                    </a:lnTo>
                    <a:lnTo>
                      <a:pt x="59" y="942"/>
                    </a:lnTo>
                    <a:lnTo>
                      <a:pt x="53" y="938"/>
                    </a:lnTo>
                    <a:lnTo>
                      <a:pt x="51" y="933"/>
                    </a:lnTo>
                    <a:lnTo>
                      <a:pt x="51" y="927"/>
                    </a:lnTo>
                    <a:lnTo>
                      <a:pt x="51" y="925"/>
                    </a:lnTo>
                    <a:lnTo>
                      <a:pt x="51" y="921"/>
                    </a:lnTo>
                    <a:lnTo>
                      <a:pt x="44" y="921"/>
                    </a:lnTo>
                    <a:lnTo>
                      <a:pt x="42" y="917"/>
                    </a:lnTo>
                    <a:lnTo>
                      <a:pt x="42" y="910"/>
                    </a:lnTo>
                    <a:lnTo>
                      <a:pt x="44" y="906"/>
                    </a:lnTo>
                    <a:lnTo>
                      <a:pt x="40" y="906"/>
                    </a:lnTo>
                    <a:lnTo>
                      <a:pt x="40" y="902"/>
                    </a:lnTo>
                    <a:lnTo>
                      <a:pt x="42" y="889"/>
                    </a:lnTo>
                    <a:lnTo>
                      <a:pt x="47" y="889"/>
                    </a:lnTo>
                    <a:lnTo>
                      <a:pt x="36" y="868"/>
                    </a:lnTo>
                    <a:lnTo>
                      <a:pt x="28" y="853"/>
                    </a:lnTo>
                    <a:lnTo>
                      <a:pt x="28" y="847"/>
                    </a:lnTo>
                    <a:lnTo>
                      <a:pt x="21" y="843"/>
                    </a:lnTo>
                    <a:lnTo>
                      <a:pt x="25" y="832"/>
                    </a:lnTo>
                    <a:lnTo>
                      <a:pt x="30" y="826"/>
                    </a:lnTo>
                    <a:lnTo>
                      <a:pt x="32" y="820"/>
                    </a:lnTo>
                    <a:lnTo>
                      <a:pt x="30" y="817"/>
                    </a:lnTo>
                    <a:lnTo>
                      <a:pt x="19" y="811"/>
                    </a:lnTo>
                    <a:lnTo>
                      <a:pt x="17" y="809"/>
                    </a:lnTo>
                    <a:lnTo>
                      <a:pt x="15" y="805"/>
                    </a:lnTo>
                    <a:lnTo>
                      <a:pt x="9" y="801"/>
                    </a:lnTo>
                    <a:lnTo>
                      <a:pt x="6" y="801"/>
                    </a:lnTo>
                    <a:lnTo>
                      <a:pt x="4" y="792"/>
                    </a:lnTo>
                    <a:lnTo>
                      <a:pt x="0" y="788"/>
                    </a:lnTo>
                    <a:lnTo>
                      <a:pt x="2" y="782"/>
                    </a:lnTo>
                    <a:lnTo>
                      <a:pt x="2" y="775"/>
                    </a:lnTo>
                    <a:lnTo>
                      <a:pt x="0" y="775"/>
                    </a:lnTo>
                    <a:lnTo>
                      <a:pt x="2" y="773"/>
                    </a:lnTo>
                    <a:lnTo>
                      <a:pt x="9" y="771"/>
                    </a:lnTo>
                    <a:lnTo>
                      <a:pt x="9" y="771"/>
                    </a:lnTo>
                    <a:lnTo>
                      <a:pt x="11" y="769"/>
                    </a:lnTo>
                    <a:lnTo>
                      <a:pt x="11" y="763"/>
                    </a:lnTo>
                    <a:lnTo>
                      <a:pt x="17" y="758"/>
                    </a:lnTo>
                    <a:lnTo>
                      <a:pt x="21" y="756"/>
                    </a:lnTo>
                    <a:lnTo>
                      <a:pt x="23" y="752"/>
                    </a:lnTo>
                    <a:lnTo>
                      <a:pt x="23" y="748"/>
                    </a:lnTo>
                    <a:lnTo>
                      <a:pt x="28" y="748"/>
                    </a:lnTo>
                    <a:lnTo>
                      <a:pt x="32" y="748"/>
                    </a:lnTo>
                    <a:lnTo>
                      <a:pt x="34" y="746"/>
                    </a:lnTo>
                    <a:lnTo>
                      <a:pt x="34" y="742"/>
                    </a:lnTo>
                    <a:lnTo>
                      <a:pt x="34" y="742"/>
                    </a:lnTo>
                    <a:lnTo>
                      <a:pt x="38" y="742"/>
                    </a:lnTo>
                    <a:lnTo>
                      <a:pt x="40" y="744"/>
                    </a:lnTo>
                    <a:lnTo>
                      <a:pt x="40" y="748"/>
                    </a:lnTo>
                    <a:lnTo>
                      <a:pt x="40" y="750"/>
                    </a:lnTo>
                    <a:lnTo>
                      <a:pt x="42" y="746"/>
                    </a:lnTo>
                    <a:lnTo>
                      <a:pt x="42" y="742"/>
                    </a:lnTo>
                    <a:lnTo>
                      <a:pt x="47" y="742"/>
                    </a:lnTo>
                    <a:lnTo>
                      <a:pt x="47" y="742"/>
                    </a:lnTo>
                    <a:lnTo>
                      <a:pt x="44" y="739"/>
                    </a:lnTo>
                    <a:lnTo>
                      <a:pt x="44" y="737"/>
                    </a:lnTo>
                    <a:lnTo>
                      <a:pt x="47" y="737"/>
                    </a:lnTo>
                    <a:lnTo>
                      <a:pt x="49" y="737"/>
                    </a:lnTo>
                    <a:lnTo>
                      <a:pt x="49" y="735"/>
                    </a:lnTo>
                    <a:lnTo>
                      <a:pt x="47" y="735"/>
                    </a:lnTo>
                    <a:lnTo>
                      <a:pt x="47" y="733"/>
                    </a:lnTo>
                    <a:lnTo>
                      <a:pt x="47" y="733"/>
                    </a:lnTo>
                    <a:lnTo>
                      <a:pt x="51" y="733"/>
                    </a:lnTo>
                    <a:lnTo>
                      <a:pt x="55" y="735"/>
                    </a:lnTo>
                    <a:lnTo>
                      <a:pt x="57" y="737"/>
                    </a:lnTo>
                    <a:lnTo>
                      <a:pt x="59" y="739"/>
                    </a:lnTo>
                    <a:lnTo>
                      <a:pt x="61" y="737"/>
                    </a:lnTo>
                    <a:lnTo>
                      <a:pt x="63" y="739"/>
                    </a:lnTo>
                    <a:lnTo>
                      <a:pt x="65" y="739"/>
                    </a:lnTo>
                    <a:lnTo>
                      <a:pt x="68" y="742"/>
                    </a:lnTo>
                    <a:lnTo>
                      <a:pt x="68" y="744"/>
                    </a:lnTo>
                    <a:lnTo>
                      <a:pt x="63" y="746"/>
                    </a:lnTo>
                    <a:lnTo>
                      <a:pt x="61" y="746"/>
                    </a:lnTo>
                    <a:lnTo>
                      <a:pt x="57" y="746"/>
                    </a:lnTo>
                    <a:lnTo>
                      <a:pt x="53" y="744"/>
                    </a:lnTo>
                    <a:lnTo>
                      <a:pt x="53" y="739"/>
                    </a:lnTo>
                    <a:lnTo>
                      <a:pt x="51" y="744"/>
                    </a:lnTo>
                    <a:lnTo>
                      <a:pt x="51" y="748"/>
                    </a:lnTo>
                    <a:lnTo>
                      <a:pt x="51" y="752"/>
                    </a:lnTo>
                    <a:lnTo>
                      <a:pt x="55" y="748"/>
                    </a:lnTo>
                    <a:lnTo>
                      <a:pt x="57" y="750"/>
                    </a:lnTo>
                    <a:lnTo>
                      <a:pt x="57" y="752"/>
                    </a:lnTo>
                    <a:lnTo>
                      <a:pt x="59" y="750"/>
                    </a:lnTo>
                    <a:lnTo>
                      <a:pt x="63" y="752"/>
                    </a:lnTo>
                    <a:lnTo>
                      <a:pt x="63" y="754"/>
                    </a:lnTo>
                    <a:lnTo>
                      <a:pt x="65" y="754"/>
                    </a:lnTo>
                    <a:lnTo>
                      <a:pt x="68" y="752"/>
                    </a:lnTo>
                    <a:lnTo>
                      <a:pt x="68" y="752"/>
                    </a:lnTo>
                    <a:lnTo>
                      <a:pt x="68" y="754"/>
                    </a:lnTo>
                    <a:lnTo>
                      <a:pt x="68" y="756"/>
                    </a:lnTo>
                    <a:lnTo>
                      <a:pt x="70" y="752"/>
                    </a:lnTo>
                    <a:lnTo>
                      <a:pt x="72" y="752"/>
                    </a:lnTo>
                    <a:lnTo>
                      <a:pt x="74" y="752"/>
                    </a:lnTo>
                    <a:lnTo>
                      <a:pt x="74" y="754"/>
                    </a:lnTo>
                    <a:lnTo>
                      <a:pt x="72" y="756"/>
                    </a:lnTo>
                    <a:lnTo>
                      <a:pt x="76" y="756"/>
                    </a:lnTo>
                    <a:lnTo>
                      <a:pt x="76" y="758"/>
                    </a:lnTo>
                    <a:lnTo>
                      <a:pt x="74" y="758"/>
                    </a:lnTo>
                    <a:lnTo>
                      <a:pt x="72" y="763"/>
                    </a:lnTo>
                    <a:lnTo>
                      <a:pt x="76" y="763"/>
                    </a:lnTo>
                    <a:lnTo>
                      <a:pt x="78" y="758"/>
                    </a:lnTo>
                    <a:lnTo>
                      <a:pt x="78" y="754"/>
                    </a:lnTo>
                    <a:lnTo>
                      <a:pt x="80" y="754"/>
                    </a:lnTo>
                    <a:lnTo>
                      <a:pt x="84" y="752"/>
                    </a:lnTo>
                    <a:lnTo>
                      <a:pt x="87" y="754"/>
                    </a:lnTo>
                    <a:lnTo>
                      <a:pt x="87" y="752"/>
                    </a:lnTo>
                    <a:lnTo>
                      <a:pt x="84" y="750"/>
                    </a:lnTo>
                    <a:lnTo>
                      <a:pt x="84" y="750"/>
                    </a:lnTo>
                    <a:lnTo>
                      <a:pt x="89" y="750"/>
                    </a:lnTo>
                    <a:lnTo>
                      <a:pt x="91" y="754"/>
                    </a:lnTo>
                    <a:lnTo>
                      <a:pt x="97" y="754"/>
                    </a:lnTo>
                    <a:lnTo>
                      <a:pt x="101" y="756"/>
                    </a:lnTo>
                    <a:lnTo>
                      <a:pt x="103" y="754"/>
                    </a:lnTo>
                    <a:lnTo>
                      <a:pt x="103" y="752"/>
                    </a:lnTo>
                    <a:lnTo>
                      <a:pt x="108" y="754"/>
                    </a:lnTo>
                    <a:lnTo>
                      <a:pt x="112" y="756"/>
                    </a:lnTo>
                    <a:lnTo>
                      <a:pt x="114" y="754"/>
                    </a:lnTo>
                    <a:lnTo>
                      <a:pt x="118" y="756"/>
                    </a:lnTo>
                    <a:lnTo>
                      <a:pt x="137" y="767"/>
                    </a:lnTo>
                    <a:lnTo>
                      <a:pt x="152" y="775"/>
                    </a:lnTo>
                    <a:lnTo>
                      <a:pt x="154" y="780"/>
                    </a:lnTo>
                    <a:lnTo>
                      <a:pt x="158" y="782"/>
                    </a:lnTo>
                    <a:lnTo>
                      <a:pt x="162" y="788"/>
                    </a:lnTo>
                    <a:lnTo>
                      <a:pt x="167" y="788"/>
                    </a:lnTo>
                    <a:lnTo>
                      <a:pt x="165" y="786"/>
                    </a:lnTo>
                    <a:lnTo>
                      <a:pt x="165" y="784"/>
                    </a:lnTo>
                    <a:lnTo>
                      <a:pt x="167" y="784"/>
                    </a:lnTo>
                    <a:lnTo>
                      <a:pt x="173" y="790"/>
                    </a:lnTo>
                    <a:lnTo>
                      <a:pt x="175" y="790"/>
                    </a:lnTo>
                    <a:lnTo>
                      <a:pt x="181" y="794"/>
                    </a:lnTo>
                    <a:lnTo>
                      <a:pt x="184" y="794"/>
                    </a:lnTo>
                    <a:lnTo>
                      <a:pt x="181" y="788"/>
                    </a:lnTo>
                    <a:lnTo>
                      <a:pt x="179" y="786"/>
                    </a:lnTo>
                    <a:lnTo>
                      <a:pt x="181" y="786"/>
                    </a:lnTo>
                    <a:lnTo>
                      <a:pt x="186" y="790"/>
                    </a:lnTo>
                    <a:lnTo>
                      <a:pt x="186" y="794"/>
                    </a:lnTo>
                    <a:lnTo>
                      <a:pt x="194" y="801"/>
                    </a:lnTo>
                    <a:lnTo>
                      <a:pt x="194" y="803"/>
                    </a:lnTo>
                    <a:lnTo>
                      <a:pt x="198" y="805"/>
                    </a:lnTo>
                    <a:lnTo>
                      <a:pt x="198" y="803"/>
                    </a:lnTo>
                    <a:lnTo>
                      <a:pt x="202" y="805"/>
                    </a:lnTo>
                    <a:lnTo>
                      <a:pt x="207" y="809"/>
                    </a:lnTo>
                    <a:lnTo>
                      <a:pt x="209" y="813"/>
                    </a:lnTo>
                    <a:lnTo>
                      <a:pt x="211" y="815"/>
                    </a:lnTo>
                    <a:lnTo>
                      <a:pt x="213" y="820"/>
                    </a:lnTo>
                    <a:lnTo>
                      <a:pt x="215" y="820"/>
                    </a:lnTo>
                    <a:lnTo>
                      <a:pt x="217" y="822"/>
                    </a:lnTo>
                    <a:lnTo>
                      <a:pt x="217" y="826"/>
                    </a:lnTo>
                    <a:lnTo>
                      <a:pt x="217" y="830"/>
                    </a:lnTo>
                    <a:lnTo>
                      <a:pt x="215" y="836"/>
                    </a:lnTo>
                    <a:lnTo>
                      <a:pt x="215" y="839"/>
                    </a:lnTo>
                    <a:lnTo>
                      <a:pt x="215" y="843"/>
                    </a:lnTo>
                    <a:lnTo>
                      <a:pt x="211" y="847"/>
                    </a:lnTo>
                    <a:lnTo>
                      <a:pt x="209" y="851"/>
                    </a:lnTo>
                    <a:lnTo>
                      <a:pt x="202" y="860"/>
                    </a:lnTo>
                    <a:lnTo>
                      <a:pt x="196" y="864"/>
                    </a:lnTo>
                    <a:lnTo>
                      <a:pt x="190" y="864"/>
                    </a:lnTo>
                    <a:lnTo>
                      <a:pt x="188" y="866"/>
                    </a:lnTo>
                    <a:lnTo>
                      <a:pt x="181" y="866"/>
                    </a:lnTo>
                    <a:lnTo>
                      <a:pt x="179" y="868"/>
                    </a:lnTo>
                    <a:lnTo>
                      <a:pt x="171" y="870"/>
                    </a:lnTo>
                    <a:lnTo>
                      <a:pt x="160" y="868"/>
                    </a:lnTo>
                    <a:lnTo>
                      <a:pt x="152" y="868"/>
                    </a:lnTo>
                    <a:lnTo>
                      <a:pt x="148" y="864"/>
                    </a:lnTo>
                    <a:lnTo>
                      <a:pt x="146" y="866"/>
                    </a:lnTo>
                    <a:lnTo>
                      <a:pt x="141" y="866"/>
                    </a:lnTo>
                    <a:lnTo>
                      <a:pt x="137" y="864"/>
                    </a:lnTo>
                    <a:lnTo>
                      <a:pt x="135" y="864"/>
                    </a:lnTo>
                    <a:lnTo>
                      <a:pt x="133" y="862"/>
                    </a:lnTo>
                    <a:lnTo>
                      <a:pt x="129" y="864"/>
                    </a:lnTo>
                    <a:lnTo>
                      <a:pt x="124" y="860"/>
                    </a:lnTo>
                    <a:lnTo>
                      <a:pt x="124" y="857"/>
                    </a:lnTo>
                    <a:lnTo>
                      <a:pt x="120" y="857"/>
                    </a:lnTo>
                    <a:lnTo>
                      <a:pt x="118" y="857"/>
                    </a:lnTo>
                    <a:lnTo>
                      <a:pt x="118" y="855"/>
                    </a:lnTo>
                    <a:lnTo>
                      <a:pt x="112" y="855"/>
                    </a:lnTo>
                    <a:lnTo>
                      <a:pt x="110" y="857"/>
                    </a:lnTo>
                    <a:lnTo>
                      <a:pt x="108" y="857"/>
                    </a:lnTo>
                    <a:lnTo>
                      <a:pt x="108" y="855"/>
                    </a:lnTo>
                    <a:lnTo>
                      <a:pt x="106" y="853"/>
                    </a:lnTo>
                    <a:lnTo>
                      <a:pt x="108" y="853"/>
                    </a:lnTo>
                    <a:lnTo>
                      <a:pt x="106" y="849"/>
                    </a:lnTo>
                    <a:lnTo>
                      <a:pt x="103" y="851"/>
                    </a:lnTo>
                    <a:lnTo>
                      <a:pt x="97" y="851"/>
                    </a:lnTo>
                    <a:lnTo>
                      <a:pt x="93" y="849"/>
                    </a:lnTo>
                    <a:lnTo>
                      <a:pt x="93" y="849"/>
                    </a:lnTo>
                    <a:lnTo>
                      <a:pt x="91" y="849"/>
                    </a:lnTo>
                    <a:lnTo>
                      <a:pt x="82" y="843"/>
                    </a:lnTo>
                    <a:lnTo>
                      <a:pt x="80" y="839"/>
                    </a:lnTo>
                    <a:lnTo>
                      <a:pt x="76" y="839"/>
                    </a:lnTo>
                    <a:lnTo>
                      <a:pt x="74" y="836"/>
                    </a:lnTo>
                    <a:lnTo>
                      <a:pt x="72" y="836"/>
                    </a:lnTo>
                    <a:lnTo>
                      <a:pt x="70" y="839"/>
                    </a:lnTo>
                    <a:lnTo>
                      <a:pt x="74" y="841"/>
                    </a:lnTo>
                    <a:lnTo>
                      <a:pt x="76" y="847"/>
                    </a:lnTo>
                    <a:lnTo>
                      <a:pt x="80" y="849"/>
                    </a:lnTo>
                    <a:lnTo>
                      <a:pt x="80" y="853"/>
                    </a:lnTo>
                    <a:lnTo>
                      <a:pt x="87" y="853"/>
                    </a:lnTo>
                    <a:lnTo>
                      <a:pt x="89" y="855"/>
                    </a:lnTo>
                    <a:lnTo>
                      <a:pt x="84" y="857"/>
                    </a:lnTo>
                    <a:lnTo>
                      <a:pt x="82" y="860"/>
                    </a:lnTo>
                    <a:lnTo>
                      <a:pt x="84" y="862"/>
                    </a:lnTo>
                    <a:lnTo>
                      <a:pt x="91" y="860"/>
                    </a:lnTo>
                    <a:lnTo>
                      <a:pt x="93" y="857"/>
                    </a:lnTo>
                    <a:lnTo>
                      <a:pt x="95" y="860"/>
                    </a:lnTo>
                    <a:lnTo>
                      <a:pt x="93" y="862"/>
                    </a:lnTo>
                    <a:lnTo>
                      <a:pt x="93" y="862"/>
                    </a:lnTo>
                    <a:lnTo>
                      <a:pt x="97" y="862"/>
                    </a:lnTo>
                    <a:lnTo>
                      <a:pt x="95" y="866"/>
                    </a:lnTo>
                    <a:lnTo>
                      <a:pt x="93" y="866"/>
                    </a:lnTo>
                    <a:lnTo>
                      <a:pt x="91" y="868"/>
                    </a:lnTo>
                    <a:lnTo>
                      <a:pt x="95" y="868"/>
                    </a:lnTo>
                    <a:lnTo>
                      <a:pt x="97" y="868"/>
                    </a:lnTo>
                    <a:lnTo>
                      <a:pt x="99" y="868"/>
                    </a:lnTo>
                    <a:lnTo>
                      <a:pt x="101" y="870"/>
                    </a:lnTo>
                    <a:lnTo>
                      <a:pt x="103" y="868"/>
                    </a:lnTo>
                    <a:lnTo>
                      <a:pt x="114" y="872"/>
                    </a:lnTo>
                    <a:lnTo>
                      <a:pt x="118" y="879"/>
                    </a:lnTo>
                    <a:lnTo>
                      <a:pt x="120" y="879"/>
                    </a:lnTo>
                    <a:lnTo>
                      <a:pt x="118" y="881"/>
                    </a:lnTo>
                    <a:lnTo>
                      <a:pt x="118" y="883"/>
                    </a:lnTo>
                    <a:lnTo>
                      <a:pt x="120" y="885"/>
                    </a:lnTo>
                    <a:lnTo>
                      <a:pt x="120" y="887"/>
                    </a:lnTo>
                    <a:lnTo>
                      <a:pt x="118" y="893"/>
                    </a:lnTo>
                    <a:lnTo>
                      <a:pt x="116" y="895"/>
                    </a:lnTo>
                    <a:lnTo>
                      <a:pt x="116" y="900"/>
                    </a:lnTo>
                    <a:lnTo>
                      <a:pt x="118" y="900"/>
                    </a:lnTo>
                    <a:lnTo>
                      <a:pt x="118" y="904"/>
                    </a:lnTo>
                    <a:lnTo>
                      <a:pt x="124" y="910"/>
                    </a:lnTo>
                    <a:lnTo>
                      <a:pt x="124" y="912"/>
                    </a:lnTo>
                    <a:lnTo>
                      <a:pt x="129" y="917"/>
                    </a:lnTo>
                    <a:lnTo>
                      <a:pt x="129" y="919"/>
                    </a:lnTo>
                    <a:lnTo>
                      <a:pt x="129" y="925"/>
                    </a:lnTo>
                    <a:lnTo>
                      <a:pt x="127" y="927"/>
                    </a:lnTo>
                    <a:lnTo>
                      <a:pt x="129" y="929"/>
                    </a:lnTo>
                    <a:lnTo>
                      <a:pt x="131" y="933"/>
                    </a:lnTo>
                    <a:lnTo>
                      <a:pt x="139" y="935"/>
                    </a:lnTo>
                    <a:lnTo>
                      <a:pt x="141" y="931"/>
                    </a:lnTo>
                    <a:lnTo>
                      <a:pt x="143" y="933"/>
                    </a:lnTo>
                    <a:lnTo>
                      <a:pt x="146" y="935"/>
                    </a:lnTo>
                    <a:lnTo>
                      <a:pt x="150" y="938"/>
                    </a:lnTo>
                    <a:lnTo>
                      <a:pt x="150" y="944"/>
                    </a:lnTo>
                    <a:lnTo>
                      <a:pt x="152" y="944"/>
                    </a:lnTo>
                    <a:lnTo>
                      <a:pt x="158" y="944"/>
                    </a:lnTo>
                    <a:lnTo>
                      <a:pt x="160" y="946"/>
                    </a:lnTo>
                    <a:lnTo>
                      <a:pt x="167" y="948"/>
                    </a:lnTo>
                    <a:lnTo>
                      <a:pt x="171" y="950"/>
                    </a:lnTo>
                    <a:lnTo>
                      <a:pt x="173" y="950"/>
                    </a:lnTo>
                    <a:lnTo>
                      <a:pt x="177" y="946"/>
                    </a:lnTo>
                    <a:lnTo>
                      <a:pt x="179" y="946"/>
                    </a:lnTo>
                    <a:lnTo>
                      <a:pt x="184" y="944"/>
                    </a:lnTo>
                    <a:lnTo>
                      <a:pt x="184" y="938"/>
                    </a:lnTo>
                    <a:lnTo>
                      <a:pt x="179" y="935"/>
                    </a:lnTo>
                    <a:lnTo>
                      <a:pt x="181" y="933"/>
                    </a:lnTo>
                    <a:lnTo>
                      <a:pt x="181" y="931"/>
                    </a:lnTo>
                    <a:lnTo>
                      <a:pt x="177" y="931"/>
                    </a:lnTo>
                    <a:lnTo>
                      <a:pt x="175" y="927"/>
                    </a:lnTo>
                    <a:lnTo>
                      <a:pt x="173" y="929"/>
                    </a:lnTo>
                    <a:lnTo>
                      <a:pt x="171" y="929"/>
                    </a:lnTo>
                    <a:lnTo>
                      <a:pt x="167" y="931"/>
                    </a:lnTo>
                    <a:lnTo>
                      <a:pt x="162" y="929"/>
                    </a:lnTo>
                    <a:lnTo>
                      <a:pt x="158" y="925"/>
                    </a:lnTo>
                    <a:lnTo>
                      <a:pt x="154" y="921"/>
                    </a:lnTo>
                    <a:lnTo>
                      <a:pt x="152" y="917"/>
                    </a:lnTo>
                    <a:lnTo>
                      <a:pt x="150" y="912"/>
                    </a:lnTo>
                    <a:lnTo>
                      <a:pt x="154" y="912"/>
                    </a:lnTo>
                    <a:lnTo>
                      <a:pt x="156" y="910"/>
                    </a:lnTo>
                    <a:lnTo>
                      <a:pt x="154" y="908"/>
                    </a:lnTo>
                    <a:lnTo>
                      <a:pt x="156" y="906"/>
                    </a:lnTo>
                    <a:lnTo>
                      <a:pt x="154" y="902"/>
                    </a:lnTo>
                    <a:lnTo>
                      <a:pt x="154" y="900"/>
                    </a:lnTo>
                    <a:lnTo>
                      <a:pt x="160" y="900"/>
                    </a:lnTo>
                    <a:lnTo>
                      <a:pt x="165" y="902"/>
                    </a:lnTo>
                    <a:lnTo>
                      <a:pt x="169" y="904"/>
                    </a:lnTo>
                    <a:lnTo>
                      <a:pt x="173" y="908"/>
                    </a:lnTo>
                    <a:lnTo>
                      <a:pt x="175" y="910"/>
                    </a:lnTo>
                    <a:lnTo>
                      <a:pt x="184" y="912"/>
                    </a:lnTo>
                    <a:lnTo>
                      <a:pt x="184" y="914"/>
                    </a:lnTo>
                    <a:lnTo>
                      <a:pt x="188" y="914"/>
                    </a:lnTo>
                    <a:lnTo>
                      <a:pt x="200" y="921"/>
                    </a:lnTo>
                    <a:lnTo>
                      <a:pt x="207" y="925"/>
                    </a:lnTo>
                    <a:lnTo>
                      <a:pt x="209" y="923"/>
                    </a:lnTo>
                    <a:lnTo>
                      <a:pt x="213" y="919"/>
                    </a:lnTo>
                    <a:lnTo>
                      <a:pt x="211" y="914"/>
                    </a:lnTo>
                    <a:lnTo>
                      <a:pt x="215" y="914"/>
                    </a:lnTo>
                    <a:lnTo>
                      <a:pt x="217" y="912"/>
                    </a:lnTo>
                    <a:lnTo>
                      <a:pt x="213" y="904"/>
                    </a:lnTo>
                    <a:lnTo>
                      <a:pt x="205" y="895"/>
                    </a:lnTo>
                    <a:lnTo>
                      <a:pt x="202" y="889"/>
                    </a:lnTo>
                    <a:lnTo>
                      <a:pt x="202" y="885"/>
                    </a:lnTo>
                    <a:lnTo>
                      <a:pt x="207" y="881"/>
                    </a:lnTo>
                    <a:lnTo>
                      <a:pt x="213" y="874"/>
                    </a:lnTo>
                    <a:lnTo>
                      <a:pt x="213" y="870"/>
                    </a:lnTo>
                    <a:lnTo>
                      <a:pt x="217" y="866"/>
                    </a:lnTo>
                    <a:lnTo>
                      <a:pt x="221" y="866"/>
                    </a:lnTo>
                    <a:lnTo>
                      <a:pt x="228" y="860"/>
                    </a:lnTo>
                    <a:lnTo>
                      <a:pt x="232" y="851"/>
                    </a:lnTo>
                    <a:lnTo>
                      <a:pt x="234" y="849"/>
                    </a:lnTo>
                    <a:lnTo>
                      <a:pt x="240" y="849"/>
                    </a:lnTo>
                    <a:lnTo>
                      <a:pt x="245" y="853"/>
                    </a:lnTo>
                    <a:lnTo>
                      <a:pt x="249" y="851"/>
                    </a:lnTo>
                    <a:lnTo>
                      <a:pt x="255" y="853"/>
                    </a:lnTo>
                    <a:lnTo>
                      <a:pt x="257" y="855"/>
                    </a:lnTo>
                    <a:lnTo>
                      <a:pt x="257" y="860"/>
                    </a:lnTo>
                    <a:lnTo>
                      <a:pt x="261" y="855"/>
                    </a:lnTo>
                    <a:lnTo>
                      <a:pt x="268" y="860"/>
                    </a:lnTo>
                    <a:lnTo>
                      <a:pt x="268" y="864"/>
                    </a:lnTo>
                    <a:lnTo>
                      <a:pt x="272" y="866"/>
                    </a:lnTo>
                    <a:lnTo>
                      <a:pt x="270" y="860"/>
                    </a:lnTo>
                    <a:lnTo>
                      <a:pt x="268" y="853"/>
                    </a:lnTo>
                    <a:lnTo>
                      <a:pt x="270" y="851"/>
                    </a:lnTo>
                    <a:lnTo>
                      <a:pt x="270" y="843"/>
                    </a:lnTo>
                    <a:lnTo>
                      <a:pt x="270" y="839"/>
                    </a:lnTo>
                    <a:lnTo>
                      <a:pt x="270" y="839"/>
                    </a:lnTo>
                    <a:lnTo>
                      <a:pt x="268" y="836"/>
                    </a:lnTo>
                    <a:lnTo>
                      <a:pt x="270" y="834"/>
                    </a:lnTo>
                    <a:lnTo>
                      <a:pt x="268" y="830"/>
                    </a:lnTo>
                    <a:lnTo>
                      <a:pt x="270" y="830"/>
                    </a:lnTo>
                    <a:lnTo>
                      <a:pt x="266" y="826"/>
                    </a:lnTo>
                    <a:lnTo>
                      <a:pt x="261" y="824"/>
                    </a:lnTo>
                    <a:lnTo>
                      <a:pt x="257" y="824"/>
                    </a:lnTo>
                    <a:lnTo>
                      <a:pt x="255" y="820"/>
                    </a:lnTo>
                    <a:lnTo>
                      <a:pt x="257" y="813"/>
                    </a:lnTo>
                    <a:lnTo>
                      <a:pt x="257" y="805"/>
                    </a:lnTo>
                    <a:lnTo>
                      <a:pt x="257" y="803"/>
                    </a:lnTo>
                    <a:lnTo>
                      <a:pt x="257" y="801"/>
                    </a:lnTo>
                    <a:lnTo>
                      <a:pt x="257" y="796"/>
                    </a:lnTo>
                    <a:lnTo>
                      <a:pt x="259" y="796"/>
                    </a:lnTo>
                    <a:lnTo>
                      <a:pt x="257" y="792"/>
                    </a:lnTo>
                    <a:lnTo>
                      <a:pt x="257" y="788"/>
                    </a:lnTo>
                    <a:lnTo>
                      <a:pt x="253" y="780"/>
                    </a:lnTo>
                    <a:lnTo>
                      <a:pt x="247" y="775"/>
                    </a:lnTo>
                    <a:lnTo>
                      <a:pt x="238" y="767"/>
                    </a:lnTo>
                    <a:lnTo>
                      <a:pt x="238" y="765"/>
                    </a:lnTo>
                    <a:lnTo>
                      <a:pt x="243" y="765"/>
                    </a:lnTo>
                    <a:lnTo>
                      <a:pt x="251" y="771"/>
                    </a:lnTo>
                    <a:lnTo>
                      <a:pt x="255" y="771"/>
                    </a:lnTo>
                    <a:lnTo>
                      <a:pt x="259" y="769"/>
                    </a:lnTo>
                    <a:lnTo>
                      <a:pt x="266" y="769"/>
                    </a:lnTo>
                    <a:lnTo>
                      <a:pt x="276" y="769"/>
                    </a:lnTo>
                    <a:lnTo>
                      <a:pt x="283" y="773"/>
                    </a:lnTo>
                    <a:lnTo>
                      <a:pt x="280" y="777"/>
                    </a:lnTo>
                    <a:lnTo>
                      <a:pt x="285" y="782"/>
                    </a:lnTo>
                    <a:lnTo>
                      <a:pt x="291" y="782"/>
                    </a:lnTo>
                    <a:lnTo>
                      <a:pt x="291" y="786"/>
                    </a:lnTo>
                    <a:lnTo>
                      <a:pt x="297" y="792"/>
                    </a:lnTo>
                    <a:lnTo>
                      <a:pt x="295" y="794"/>
                    </a:lnTo>
                    <a:lnTo>
                      <a:pt x="289" y="794"/>
                    </a:lnTo>
                    <a:lnTo>
                      <a:pt x="287" y="798"/>
                    </a:lnTo>
                    <a:lnTo>
                      <a:pt x="280" y="798"/>
                    </a:lnTo>
                    <a:lnTo>
                      <a:pt x="278" y="801"/>
                    </a:lnTo>
                    <a:lnTo>
                      <a:pt x="278" y="803"/>
                    </a:lnTo>
                    <a:lnTo>
                      <a:pt x="278" y="805"/>
                    </a:lnTo>
                    <a:lnTo>
                      <a:pt x="276" y="805"/>
                    </a:lnTo>
                    <a:lnTo>
                      <a:pt x="274" y="807"/>
                    </a:lnTo>
                    <a:lnTo>
                      <a:pt x="274" y="811"/>
                    </a:lnTo>
                    <a:lnTo>
                      <a:pt x="276" y="813"/>
                    </a:lnTo>
                    <a:lnTo>
                      <a:pt x="285" y="820"/>
                    </a:lnTo>
                    <a:lnTo>
                      <a:pt x="293" y="830"/>
                    </a:lnTo>
                    <a:lnTo>
                      <a:pt x="297" y="830"/>
                    </a:lnTo>
                    <a:lnTo>
                      <a:pt x="302" y="828"/>
                    </a:lnTo>
                    <a:lnTo>
                      <a:pt x="304" y="832"/>
                    </a:lnTo>
                    <a:lnTo>
                      <a:pt x="306" y="830"/>
                    </a:lnTo>
                    <a:lnTo>
                      <a:pt x="310" y="830"/>
                    </a:lnTo>
                    <a:lnTo>
                      <a:pt x="312" y="828"/>
                    </a:lnTo>
                    <a:lnTo>
                      <a:pt x="318" y="824"/>
                    </a:lnTo>
                    <a:lnTo>
                      <a:pt x="321" y="820"/>
                    </a:lnTo>
                    <a:lnTo>
                      <a:pt x="318" y="813"/>
                    </a:lnTo>
                    <a:lnTo>
                      <a:pt x="321" y="809"/>
                    </a:lnTo>
                    <a:lnTo>
                      <a:pt x="321" y="805"/>
                    </a:lnTo>
                    <a:lnTo>
                      <a:pt x="318" y="803"/>
                    </a:lnTo>
                    <a:lnTo>
                      <a:pt x="321" y="801"/>
                    </a:lnTo>
                    <a:lnTo>
                      <a:pt x="331" y="798"/>
                    </a:lnTo>
                    <a:lnTo>
                      <a:pt x="333" y="796"/>
                    </a:lnTo>
                    <a:lnTo>
                      <a:pt x="339" y="798"/>
                    </a:lnTo>
                    <a:lnTo>
                      <a:pt x="337" y="796"/>
                    </a:lnTo>
                    <a:lnTo>
                      <a:pt x="333" y="792"/>
                    </a:lnTo>
                    <a:lnTo>
                      <a:pt x="331" y="788"/>
                    </a:lnTo>
                    <a:lnTo>
                      <a:pt x="333" y="788"/>
                    </a:lnTo>
                    <a:lnTo>
                      <a:pt x="335" y="790"/>
                    </a:lnTo>
                    <a:lnTo>
                      <a:pt x="339" y="790"/>
                    </a:lnTo>
                    <a:lnTo>
                      <a:pt x="346" y="780"/>
                    </a:lnTo>
                    <a:lnTo>
                      <a:pt x="348" y="780"/>
                    </a:lnTo>
                    <a:lnTo>
                      <a:pt x="356" y="769"/>
                    </a:lnTo>
                    <a:lnTo>
                      <a:pt x="356" y="767"/>
                    </a:lnTo>
                    <a:lnTo>
                      <a:pt x="358" y="767"/>
                    </a:lnTo>
                    <a:lnTo>
                      <a:pt x="363" y="767"/>
                    </a:lnTo>
                    <a:lnTo>
                      <a:pt x="369" y="765"/>
                    </a:lnTo>
                    <a:lnTo>
                      <a:pt x="369" y="763"/>
                    </a:lnTo>
                    <a:lnTo>
                      <a:pt x="377" y="758"/>
                    </a:lnTo>
                    <a:lnTo>
                      <a:pt x="377" y="763"/>
                    </a:lnTo>
                    <a:lnTo>
                      <a:pt x="380" y="763"/>
                    </a:lnTo>
                    <a:lnTo>
                      <a:pt x="380" y="765"/>
                    </a:lnTo>
                    <a:lnTo>
                      <a:pt x="380" y="769"/>
                    </a:lnTo>
                    <a:lnTo>
                      <a:pt x="382" y="769"/>
                    </a:lnTo>
                    <a:lnTo>
                      <a:pt x="386" y="765"/>
                    </a:lnTo>
                    <a:lnTo>
                      <a:pt x="386" y="763"/>
                    </a:lnTo>
                    <a:lnTo>
                      <a:pt x="384" y="761"/>
                    </a:lnTo>
                    <a:lnTo>
                      <a:pt x="382" y="758"/>
                    </a:lnTo>
                    <a:lnTo>
                      <a:pt x="382" y="756"/>
                    </a:lnTo>
                    <a:lnTo>
                      <a:pt x="388" y="750"/>
                    </a:lnTo>
                    <a:lnTo>
                      <a:pt x="390" y="748"/>
                    </a:lnTo>
                    <a:lnTo>
                      <a:pt x="390" y="752"/>
                    </a:lnTo>
                    <a:lnTo>
                      <a:pt x="388" y="752"/>
                    </a:lnTo>
                    <a:lnTo>
                      <a:pt x="388" y="754"/>
                    </a:lnTo>
                    <a:lnTo>
                      <a:pt x="390" y="758"/>
                    </a:lnTo>
                    <a:lnTo>
                      <a:pt x="394" y="758"/>
                    </a:lnTo>
                    <a:lnTo>
                      <a:pt x="396" y="754"/>
                    </a:lnTo>
                    <a:lnTo>
                      <a:pt x="394" y="752"/>
                    </a:lnTo>
                    <a:lnTo>
                      <a:pt x="392" y="748"/>
                    </a:lnTo>
                    <a:lnTo>
                      <a:pt x="392" y="746"/>
                    </a:lnTo>
                    <a:lnTo>
                      <a:pt x="394" y="744"/>
                    </a:lnTo>
                    <a:lnTo>
                      <a:pt x="405" y="739"/>
                    </a:lnTo>
                    <a:lnTo>
                      <a:pt x="411" y="739"/>
                    </a:lnTo>
                    <a:lnTo>
                      <a:pt x="413" y="739"/>
                    </a:lnTo>
                    <a:lnTo>
                      <a:pt x="409" y="742"/>
                    </a:lnTo>
                    <a:lnTo>
                      <a:pt x="407" y="742"/>
                    </a:lnTo>
                    <a:lnTo>
                      <a:pt x="398" y="746"/>
                    </a:lnTo>
                    <a:lnTo>
                      <a:pt x="401" y="748"/>
                    </a:lnTo>
                    <a:lnTo>
                      <a:pt x="403" y="748"/>
                    </a:lnTo>
                    <a:lnTo>
                      <a:pt x="405" y="748"/>
                    </a:lnTo>
                    <a:lnTo>
                      <a:pt x="409" y="752"/>
                    </a:lnTo>
                    <a:lnTo>
                      <a:pt x="407" y="752"/>
                    </a:lnTo>
                    <a:lnTo>
                      <a:pt x="407" y="754"/>
                    </a:lnTo>
                    <a:lnTo>
                      <a:pt x="409" y="758"/>
                    </a:lnTo>
                    <a:lnTo>
                      <a:pt x="407" y="761"/>
                    </a:lnTo>
                    <a:lnTo>
                      <a:pt x="403" y="761"/>
                    </a:lnTo>
                    <a:lnTo>
                      <a:pt x="398" y="765"/>
                    </a:lnTo>
                    <a:lnTo>
                      <a:pt x="401" y="769"/>
                    </a:lnTo>
                    <a:lnTo>
                      <a:pt x="403" y="769"/>
                    </a:lnTo>
                    <a:lnTo>
                      <a:pt x="405" y="769"/>
                    </a:lnTo>
                    <a:lnTo>
                      <a:pt x="409" y="769"/>
                    </a:lnTo>
                    <a:lnTo>
                      <a:pt x="411" y="767"/>
                    </a:lnTo>
                    <a:lnTo>
                      <a:pt x="415" y="769"/>
                    </a:lnTo>
                    <a:lnTo>
                      <a:pt x="415" y="773"/>
                    </a:lnTo>
                    <a:lnTo>
                      <a:pt x="417" y="769"/>
                    </a:lnTo>
                    <a:lnTo>
                      <a:pt x="422" y="763"/>
                    </a:lnTo>
                    <a:lnTo>
                      <a:pt x="424" y="763"/>
                    </a:lnTo>
                    <a:lnTo>
                      <a:pt x="426" y="767"/>
                    </a:lnTo>
                    <a:lnTo>
                      <a:pt x="428" y="769"/>
                    </a:lnTo>
                    <a:lnTo>
                      <a:pt x="430" y="767"/>
                    </a:lnTo>
                    <a:lnTo>
                      <a:pt x="428" y="765"/>
                    </a:lnTo>
                    <a:lnTo>
                      <a:pt x="430" y="763"/>
                    </a:lnTo>
                    <a:lnTo>
                      <a:pt x="426" y="761"/>
                    </a:lnTo>
                    <a:lnTo>
                      <a:pt x="426" y="758"/>
                    </a:lnTo>
                    <a:lnTo>
                      <a:pt x="430" y="754"/>
                    </a:lnTo>
                    <a:lnTo>
                      <a:pt x="434" y="754"/>
                    </a:lnTo>
                    <a:lnTo>
                      <a:pt x="434" y="752"/>
                    </a:lnTo>
                    <a:lnTo>
                      <a:pt x="441" y="748"/>
                    </a:lnTo>
                    <a:lnTo>
                      <a:pt x="443" y="750"/>
                    </a:lnTo>
                    <a:lnTo>
                      <a:pt x="445" y="750"/>
                    </a:lnTo>
                    <a:lnTo>
                      <a:pt x="447" y="750"/>
                    </a:lnTo>
                    <a:lnTo>
                      <a:pt x="451" y="750"/>
                    </a:lnTo>
                    <a:lnTo>
                      <a:pt x="460" y="750"/>
                    </a:lnTo>
                    <a:lnTo>
                      <a:pt x="462" y="748"/>
                    </a:lnTo>
                    <a:lnTo>
                      <a:pt x="462" y="746"/>
                    </a:lnTo>
                    <a:lnTo>
                      <a:pt x="464" y="744"/>
                    </a:lnTo>
                    <a:lnTo>
                      <a:pt x="468" y="744"/>
                    </a:lnTo>
                    <a:lnTo>
                      <a:pt x="470" y="742"/>
                    </a:lnTo>
                    <a:lnTo>
                      <a:pt x="472" y="737"/>
                    </a:lnTo>
                    <a:lnTo>
                      <a:pt x="476" y="737"/>
                    </a:lnTo>
                    <a:lnTo>
                      <a:pt x="481" y="731"/>
                    </a:lnTo>
                    <a:lnTo>
                      <a:pt x="483" y="731"/>
                    </a:lnTo>
                    <a:lnTo>
                      <a:pt x="487" y="729"/>
                    </a:lnTo>
                    <a:lnTo>
                      <a:pt x="487" y="731"/>
                    </a:lnTo>
                    <a:lnTo>
                      <a:pt x="485" y="735"/>
                    </a:lnTo>
                    <a:lnTo>
                      <a:pt x="487" y="735"/>
                    </a:lnTo>
                    <a:lnTo>
                      <a:pt x="491" y="739"/>
                    </a:lnTo>
                    <a:lnTo>
                      <a:pt x="491" y="742"/>
                    </a:lnTo>
                    <a:lnTo>
                      <a:pt x="489" y="746"/>
                    </a:lnTo>
                    <a:lnTo>
                      <a:pt x="489" y="748"/>
                    </a:lnTo>
                    <a:lnTo>
                      <a:pt x="489" y="752"/>
                    </a:lnTo>
                    <a:lnTo>
                      <a:pt x="491" y="754"/>
                    </a:lnTo>
                    <a:lnTo>
                      <a:pt x="502" y="754"/>
                    </a:lnTo>
                    <a:lnTo>
                      <a:pt x="504" y="752"/>
                    </a:lnTo>
                    <a:lnTo>
                      <a:pt x="504" y="750"/>
                    </a:lnTo>
                    <a:lnTo>
                      <a:pt x="502" y="750"/>
                    </a:lnTo>
                    <a:lnTo>
                      <a:pt x="498" y="744"/>
                    </a:lnTo>
                    <a:lnTo>
                      <a:pt x="498" y="742"/>
                    </a:lnTo>
                    <a:lnTo>
                      <a:pt x="502" y="739"/>
                    </a:lnTo>
                    <a:lnTo>
                      <a:pt x="506" y="742"/>
                    </a:lnTo>
                    <a:lnTo>
                      <a:pt x="510" y="739"/>
                    </a:lnTo>
                    <a:lnTo>
                      <a:pt x="512" y="733"/>
                    </a:lnTo>
                    <a:lnTo>
                      <a:pt x="514" y="733"/>
                    </a:lnTo>
                    <a:lnTo>
                      <a:pt x="517" y="733"/>
                    </a:lnTo>
                    <a:lnTo>
                      <a:pt x="523" y="735"/>
                    </a:lnTo>
                    <a:lnTo>
                      <a:pt x="517" y="729"/>
                    </a:lnTo>
                    <a:lnTo>
                      <a:pt x="512" y="729"/>
                    </a:lnTo>
                    <a:lnTo>
                      <a:pt x="512" y="725"/>
                    </a:lnTo>
                    <a:lnTo>
                      <a:pt x="508" y="718"/>
                    </a:lnTo>
                    <a:lnTo>
                      <a:pt x="506" y="718"/>
                    </a:lnTo>
                    <a:lnTo>
                      <a:pt x="506" y="720"/>
                    </a:lnTo>
                    <a:lnTo>
                      <a:pt x="504" y="718"/>
                    </a:lnTo>
                    <a:lnTo>
                      <a:pt x="502" y="710"/>
                    </a:lnTo>
                    <a:lnTo>
                      <a:pt x="498" y="710"/>
                    </a:lnTo>
                    <a:lnTo>
                      <a:pt x="495" y="704"/>
                    </a:lnTo>
                    <a:lnTo>
                      <a:pt x="495" y="704"/>
                    </a:lnTo>
                    <a:lnTo>
                      <a:pt x="500" y="702"/>
                    </a:lnTo>
                    <a:lnTo>
                      <a:pt x="500" y="697"/>
                    </a:lnTo>
                    <a:lnTo>
                      <a:pt x="498" y="693"/>
                    </a:lnTo>
                    <a:lnTo>
                      <a:pt x="500" y="691"/>
                    </a:lnTo>
                    <a:lnTo>
                      <a:pt x="504" y="693"/>
                    </a:lnTo>
                    <a:lnTo>
                      <a:pt x="506" y="691"/>
                    </a:lnTo>
                    <a:lnTo>
                      <a:pt x="508" y="693"/>
                    </a:lnTo>
                    <a:lnTo>
                      <a:pt x="512" y="693"/>
                    </a:lnTo>
                    <a:lnTo>
                      <a:pt x="517" y="695"/>
                    </a:lnTo>
                    <a:lnTo>
                      <a:pt x="531" y="693"/>
                    </a:lnTo>
                    <a:lnTo>
                      <a:pt x="550" y="693"/>
                    </a:lnTo>
                    <a:lnTo>
                      <a:pt x="557" y="697"/>
                    </a:lnTo>
                    <a:lnTo>
                      <a:pt x="569" y="702"/>
                    </a:lnTo>
                    <a:lnTo>
                      <a:pt x="569" y="704"/>
                    </a:lnTo>
                    <a:lnTo>
                      <a:pt x="569" y="706"/>
                    </a:lnTo>
                    <a:lnTo>
                      <a:pt x="571" y="710"/>
                    </a:lnTo>
                    <a:lnTo>
                      <a:pt x="573" y="708"/>
                    </a:lnTo>
                    <a:lnTo>
                      <a:pt x="580" y="706"/>
                    </a:lnTo>
                    <a:lnTo>
                      <a:pt x="584" y="708"/>
                    </a:lnTo>
                    <a:lnTo>
                      <a:pt x="586" y="708"/>
                    </a:lnTo>
                    <a:lnTo>
                      <a:pt x="586" y="712"/>
                    </a:lnTo>
                    <a:lnTo>
                      <a:pt x="595" y="714"/>
                    </a:lnTo>
                    <a:lnTo>
                      <a:pt x="605" y="720"/>
                    </a:lnTo>
                    <a:lnTo>
                      <a:pt x="616" y="720"/>
                    </a:lnTo>
                    <a:lnTo>
                      <a:pt x="620" y="725"/>
                    </a:lnTo>
                    <a:lnTo>
                      <a:pt x="622" y="729"/>
                    </a:lnTo>
                    <a:lnTo>
                      <a:pt x="628" y="731"/>
                    </a:lnTo>
                    <a:lnTo>
                      <a:pt x="635" y="735"/>
                    </a:lnTo>
                    <a:lnTo>
                      <a:pt x="639" y="744"/>
                    </a:lnTo>
                    <a:lnTo>
                      <a:pt x="643" y="746"/>
                    </a:lnTo>
                    <a:lnTo>
                      <a:pt x="643" y="742"/>
                    </a:lnTo>
                    <a:lnTo>
                      <a:pt x="641" y="737"/>
                    </a:lnTo>
                    <a:lnTo>
                      <a:pt x="645" y="737"/>
                    </a:lnTo>
                    <a:lnTo>
                      <a:pt x="645" y="735"/>
                    </a:lnTo>
                    <a:lnTo>
                      <a:pt x="643" y="731"/>
                    </a:lnTo>
                    <a:lnTo>
                      <a:pt x="643" y="727"/>
                    </a:lnTo>
                    <a:lnTo>
                      <a:pt x="643" y="716"/>
                    </a:lnTo>
                    <a:lnTo>
                      <a:pt x="647" y="714"/>
                    </a:lnTo>
                    <a:lnTo>
                      <a:pt x="643" y="714"/>
                    </a:lnTo>
                    <a:lnTo>
                      <a:pt x="643" y="712"/>
                    </a:lnTo>
                    <a:lnTo>
                      <a:pt x="639" y="712"/>
                    </a:lnTo>
                    <a:lnTo>
                      <a:pt x="637" y="714"/>
                    </a:lnTo>
                    <a:lnTo>
                      <a:pt x="632" y="714"/>
                    </a:lnTo>
                    <a:lnTo>
                      <a:pt x="624" y="704"/>
                    </a:lnTo>
                    <a:lnTo>
                      <a:pt x="622" y="704"/>
                    </a:lnTo>
                    <a:lnTo>
                      <a:pt x="618" y="699"/>
                    </a:lnTo>
                    <a:lnTo>
                      <a:pt x="618" y="693"/>
                    </a:lnTo>
                    <a:lnTo>
                      <a:pt x="616" y="691"/>
                    </a:lnTo>
                    <a:lnTo>
                      <a:pt x="613" y="695"/>
                    </a:lnTo>
                    <a:lnTo>
                      <a:pt x="609" y="693"/>
                    </a:lnTo>
                    <a:lnTo>
                      <a:pt x="603" y="693"/>
                    </a:lnTo>
                    <a:lnTo>
                      <a:pt x="601" y="691"/>
                    </a:lnTo>
                    <a:lnTo>
                      <a:pt x="599" y="693"/>
                    </a:lnTo>
                    <a:lnTo>
                      <a:pt x="597" y="687"/>
                    </a:lnTo>
                    <a:lnTo>
                      <a:pt x="595" y="685"/>
                    </a:lnTo>
                    <a:lnTo>
                      <a:pt x="590" y="676"/>
                    </a:lnTo>
                    <a:lnTo>
                      <a:pt x="590" y="672"/>
                    </a:lnTo>
                    <a:lnTo>
                      <a:pt x="592" y="674"/>
                    </a:lnTo>
                    <a:lnTo>
                      <a:pt x="597" y="672"/>
                    </a:lnTo>
                    <a:lnTo>
                      <a:pt x="597" y="668"/>
                    </a:lnTo>
                    <a:lnTo>
                      <a:pt x="590" y="664"/>
                    </a:lnTo>
                    <a:lnTo>
                      <a:pt x="590" y="657"/>
                    </a:lnTo>
                    <a:lnTo>
                      <a:pt x="592" y="653"/>
                    </a:lnTo>
                    <a:lnTo>
                      <a:pt x="597" y="655"/>
                    </a:lnTo>
                    <a:lnTo>
                      <a:pt x="592" y="651"/>
                    </a:lnTo>
                    <a:lnTo>
                      <a:pt x="588" y="651"/>
                    </a:lnTo>
                    <a:lnTo>
                      <a:pt x="584" y="645"/>
                    </a:lnTo>
                    <a:lnTo>
                      <a:pt x="582" y="640"/>
                    </a:lnTo>
                    <a:lnTo>
                      <a:pt x="580" y="643"/>
                    </a:lnTo>
                    <a:lnTo>
                      <a:pt x="576" y="638"/>
                    </a:lnTo>
                    <a:lnTo>
                      <a:pt x="576" y="632"/>
                    </a:lnTo>
                    <a:lnTo>
                      <a:pt x="578" y="628"/>
                    </a:lnTo>
                    <a:lnTo>
                      <a:pt x="576" y="624"/>
                    </a:lnTo>
                    <a:lnTo>
                      <a:pt x="573" y="621"/>
                    </a:lnTo>
                    <a:lnTo>
                      <a:pt x="578" y="619"/>
                    </a:lnTo>
                    <a:lnTo>
                      <a:pt x="584" y="609"/>
                    </a:lnTo>
                    <a:lnTo>
                      <a:pt x="588" y="605"/>
                    </a:lnTo>
                    <a:lnTo>
                      <a:pt x="590" y="602"/>
                    </a:lnTo>
                    <a:lnTo>
                      <a:pt x="588" y="598"/>
                    </a:lnTo>
                    <a:lnTo>
                      <a:pt x="586" y="594"/>
                    </a:lnTo>
                    <a:lnTo>
                      <a:pt x="590" y="590"/>
                    </a:lnTo>
                    <a:lnTo>
                      <a:pt x="586" y="586"/>
                    </a:lnTo>
                    <a:lnTo>
                      <a:pt x="586" y="579"/>
                    </a:lnTo>
                    <a:lnTo>
                      <a:pt x="588" y="575"/>
                    </a:lnTo>
                    <a:lnTo>
                      <a:pt x="586" y="573"/>
                    </a:lnTo>
                    <a:lnTo>
                      <a:pt x="586" y="569"/>
                    </a:lnTo>
                    <a:lnTo>
                      <a:pt x="584" y="565"/>
                    </a:lnTo>
                    <a:lnTo>
                      <a:pt x="586" y="558"/>
                    </a:lnTo>
                    <a:lnTo>
                      <a:pt x="588" y="556"/>
                    </a:lnTo>
                    <a:lnTo>
                      <a:pt x="584" y="552"/>
                    </a:lnTo>
                    <a:lnTo>
                      <a:pt x="586" y="546"/>
                    </a:lnTo>
                    <a:lnTo>
                      <a:pt x="584" y="537"/>
                    </a:lnTo>
                    <a:lnTo>
                      <a:pt x="588" y="535"/>
                    </a:lnTo>
                    <a:lnTo>
                      <a:pt x="590" y="537"/>
                    </a:lnTo>
                    <a:lnTo>
                      <a:pt x="590" y="539"/>
                    </a:lnTo>
                    <a:lnTo>
                      <a:pt x="590" y="541"/>
                    </a:lnTo>
                    <a:lnTo>
                      <a:pt x="597" y="539"/>
                    </a:lnTo>
                    <a:lnTo>
                      <a:pt x="601" y="539"/>
                    </a:lnTo>
                    <a:lnTo>
                      <a:pt x="607" y="537"/>
                    </a:lnTo>
                    <a:lnTo>
                      <a:pt x="609" y="537"/>
                    </a:lnTo>
                    <a:lnTo>
                      <a:pt x="613" y="539"/>
                    </a:lnTo>
                    <a:lnTo>
                      <a:pt x="616" y="537"/>
                    </a:lnTo>
                    <a:lnTo>
                      <a:pt x="620" y="537"/>
                    </a:lnTo>
                    <a:lnTo>
                      <a:pt x="632" y="541"/>
                    </a:lnTo>
                    <a:lnTo>
                      <a:pt x="637" y="541"/>
                    </a:lnTo>
                    <a:lnTo>
                      <a:pt x="641" y="541"/>
                    </a:lnTo>
                    <a:lnTo>
                      <a:pt x="643" y="546"/>
                    </a:lnTo>
                    <a:lnTo>
                      <a:pt x="641" y="548"/>
                    </a:lnTo>
                    <a:lnTo>
                      <a:pt x="643" y="552"/>
                    </a:lnTo>
                    <a:lnTo>
                      <a:pt x="643" y="556"/>
                    </a:lnTo>
                    <a:lnTo>
                      <a:pt x="645" y="558"/>
                    </a:lnTo>
                    <a:lnTo>
                      <a:pt x="645" y="567"/>
                    </a:lnTo>
                    <a:lnTo>
                      <a:pt x="647" y="573"/>
                    </a:lnTo>
                    <a:lnTo>
                      <a:pt x="645" y="583"/>
                    </a:lnTo>
                    <a:lnTo>
                      <a:pt x="647" y="586"/>
                    </a:lnTo>
                    <a:lnTo>
                      <a:pt x="647" y="590"/>
                    </a:lnTo>
                    <a:lnTo>
                      <a:pt x="649" y="592"/>
                    </a:lnTo>
                    <a:lnTo>
                      <a:pt x="647" y="596"/>
                    </a:lnTo>
                    <a:lnTo>
                      <a:pt x="645" y="598"/>
                    </a:lnTo>
                    <a:lnTo>
                      <a:pt x="647" y="602"/>
                    </a:lnTo>
                    <a:lnTo>
                      <a:pt x="651" y="607"/>
                    </a:lnTo>
                    <a:lnTo>
                      <a:pt x="654" y="611"/>
                    </a:lnTo>
                    <a:lnTo>
                      <a:pt x="658" y="613"/>
                    </a:lnTo>
                    <a:lnTo>
                      <a:pt x="658" y="613"/>
                    </a:lnTo>
                    <a:lnTo>
                      <a:pt x="662" y="613"/>
                    </a:lnTo>
                    <a:lnTo>
                      <a:pt x="664" y="613"/>
                    </a:lnTo>
                    <a:lnTo>
                      <a:pt x="664" y="621"/>
                    </a:lnTo>
                    <a:lnTo>
                      <a:pt x="670" y="626"/>
                    </a:lnTo>
                    <a:lnTo>
                      <a:pt x="672" y="630"/>
                    </a:lnTo>
                    <a:lnTo>
                      <a:pt x="675" y="640"/>
                    </a:lnTo>
                    <a:lnTo>
                      <a:pt x="677" y="645"/>
                    </a:lnTo>
                    <a:lnTo>
                      <a:pt x="677" y="647"/>
                    </a:lnTo>
                    <a:lnTo>
                      <a:pt x="677" y="651"/>
                    </a:lnTo>
                    <a:lnTo>
                      <a:pt x="681" y="655"/>
                    </a:lnTo>
                    <a:lnTo>
                      <a:pt x="681" y="661"/>
                    </a:lnTo>
                    <a:lnTo>
                      <a:pt x="687" y="670"/>
                    </a:lnTo>
                    <a:lnTo>
                      <a:pt x="685" y="674"/>
                    </a:lnTo>
                    <a:lnTo>
                      <a:pt x="687" y="680"/>
                    </a:lnTo>
                    <a:lnTo>
                      <a:pt x="691" y="683"/>
                    </a:lnTo>
                    <a:lnTo>
                      <a:pt x="689" y="685"/>
                    </a:lnTo>
                    <a:lnTo>
                      <a:pt x="691" y="687"/>
                    </a:lnTo>
                    <a:lnTo>
                      <a:pt x="694" y="695"/>
                    </a:lnTo>
                    <a:lnTo>
                      <a:pt x="702" y="706"/>
                    </a:lnTo>
                    <a:lnTo>
                      <a:pt x="708" y="708"/>
                    </a:lnTo>
                    <a:lnTo>
                      <a:pt x="710" y="712"/>
                    </a:lnTo>
                    <a:lnTo>
                      <a:pt x="713" y="712"/>
                    </a:lnTo>
                    <a:lnTo>
                      <a:pt x="719" y="718"/>
                    </a:lnTo>
                    <a:lnTo>
                      <a:pt x="719" y="720"/>
                    </a:lnTo>
                    <a:lnTo>
                      <a:pt x="717" y="720"/>
                    </a:lnTo>
                    <a:lnTo>
                      <a:pt x="717" y="725"/>
                    </a:lnTo>
                    <a:lnTo>
                      <a:pt x="717" y="731"/>
                    </a:lnTo>
                    <a:lnTo>
                      <a:pt x="719" y="737"/>
                    </a:lnTo>
                    <a:lnTo>
                      <a:pt x="723" y="742"/>
                    </a:lnTo>
                    <a:lnTo>
                      <a:pt x="723" y="748"/>
                    </a:lnTo>
                    <a:lnTo>
                      <a:pt x="721" y="752"/>
                    </a:lnTo>
                    <a:lnTo>
                      <a:pt x="721" y="754"/>
                    </a:lnTo>
                    <a:lnTo>
                      <a:pt x="717" y="756"/>
                    </a:lnTo>
                    <a:lnTo>
                      <a:pt x="719" y="758"/>
                    </a:lnTo>
                    <a:lnTo>
                      <a:pt x="719" y="769"/>
                    </a:lnTo>
                    <a:lnTo>
                      <a:pt x="715" y="771"/>
                    </a:lnTo>
                    <a:lnTo>
                      <a:pt x="715" y="771"/>
                    </a:lnTo>
                    <a:lnTo>
                      <a:pt x="719" y="771"/>
                    </a:lnTo>
                    <a:lnTo>
                      <a:pt x="719" y="773"/>
                    </a:lnTo>
                    <a:lnTo>
                      <a:pt x="715" y="775"/>
                    </a:lnTo>
                    <a:lnTo>
                      <a:pt x="715" y="784"/>
                    </a:lnTo>
                    <a:lnTo>
                      <a:pt x="713" y="788"/>
                    </a:lnTo>
                    <a:lnTo>
                      <a:pt x="708" y="784"/>
                    </a:lnTo>
                    <a:lnTo>
                      <a:pt x="708" y="788"/>
                    </a:lnTo>
                    <a:lnTo>
                      <a:pt x="713" y="792"/>
                    </a:lnTo>
                    <a:lnTo>
                      <a:pt x="713" y="794"/>
                    </a:lnTo>
                    <a:lnTo>
                      <a:pt x="708" y="796"/>
                    </a:lnTo>
                    <a:lnTo>
                      <a:pt x="704" y="801"/>
                    </a:lnTo>
                    <a:lnTo>
                      <a:pt x="698" y="801"/>
                    </a:lnTo>
                    <a:lnTo>
                      <a:pt x="694" y="798"/>
                    </a:lnTo>
                    <a:lnTo>
                      <a:pt x="700" y="794"/>
                    </a:lnTo>
                    <a:lnTo>
                      <a:pt x="700" y="792"/>
                    </a:lnTo>
                    <a:lnTo>
                      <a:pt x="696" y="792"/>
                    </a:lnTo>
                    <a:lnTo>
                      <a:pt x="694" y="794"/>
                    </a:lnTo>
                    <a:lnTo>
                      <a:pt x="691" y="794"/>
                    </a:lnTo>
                    <a:lnTo>
                      <a:pt x="683" y="790"/>
                    </a:lnTo>
                    <a:lnTo>
                      <a:pt x="681" y="792"/>
                    </a:lnTo>
                    <a:lnTo>
                      <a:pt x="670" y="794"/>
                    </a:lnTo>
                    <a:lnTo>
                      <a:pt x="664" y="794"/>
                    </a:lnTo>
                    <a:lnTo>
                      <a:pt x="660" y="798"/>
                    </a:lnTo>
                    <a:lnTo>
                      <a:pt x="664" y="801"/>
                    </a:lnTo>
                    <a:lnTo>
                      <a:pt x="664" y="801"/>
                    </a:lnTo>
                    <a:lnTo>
                      <a:pt x="666" y="796"/>
                    </a:lnTo>
                    <a:lnTo>
                      <a:pt x="672" y="796"/>
                    </a:lnTo>
                    <a:lnTo>
                      <a:pt x="675" y="801"/>
                    </a:lnTo>
                    <a:lnTo>
                      <a:pt x="681" y="805"/>
                    </a:lnTo>
                    <a:lnTo>
                      <a:pt x="696" y="807"/>
                    </a:lnTo>
                    <a:lnTo>
                      <a:pt x="702" y="809"/>
                    </a:lnTo>
                    <a:lnTo>
                      <a:pt x="708" y="809"/>
                    </a:lnTo>
                    <a:lnTo>
                      <a:pt x="715" y="807"/>
                    </a:lnTo>
                    <a:lnTo>
                      <a:pt x="717" y="809"/>
                    </a:lnTo>
                    <a:lnTo>
                      <a:pt x="725" y="811"/>
                    </a:lnTo>
                    <a:lnTo>
                      <a:pt x="732" y="809"/>
                    </a:lnTo>
                    <a:lnTo>
                      <a:pt x="732" y="805"/>
                    </a:lnTo>
                    <a:lnTo>
                      <a:pt x="727" y="801"/>
                    </a:lnTo>
                    <a:lnTo>
                      <a:pt x="727" y="796"/>
                    </a:lnTo>
                    <a:lnTo>
                      <a:pt x="732" y="792"/>
                    </a:lnTo>
                    <a:lnTo>
                      <a:pt x="734" y="792"/>
                    </a:lnTo>
                    <a:lnTo>
                      <a:pt x="736" y="788"/>
                    </a:lnTo>
                    <a:lnTo>
                      <a:pt x="740" y="784"/>
                    </a:lnTo>
                    <a:lnTo>
                      <a:pt x="740" y="780"/>
                    </a:lnTo>
                    <a:lnTo>
                      <a:pt x="744" y="769"/>
                    </a:lnTo>
                    <a:lnTo>
                      <a:pt x="740" y="765"/>
                    </a:lnTo>
                    <a:lnTo>
                      <a:pt x="742" y="756"/>
                    </a:lnTo>
                    <a:lnTo>
                      <a:pt x="748" y="746"/>
                    </a:lnTo>
                    <a:lnTo>
                      <a:pt x="748" y="744"/>
                    </a:lnTo>
                    <a:lnTo>
                      <a:pt x="742" y="729"/>
                    </a:lnTo>
                    <a:lnTo>
                      <a:pt x="734" y="723"/>
                    </a:lnTo>
                    <a:lnTo>
                      <a:pt x="732" y="720"/>
                    </a:lnTo>
                    <a:lnTo>
                      <a:pt x="732" y="708"/>
                    </a:lnTo>
                    <a:lnTo>
                      <a:pt x="738" y="704"/>
                    </a:lnTo>
                    <a:lnTo>
                      <a:pt x="740" y="699"/>
                    </a:lnTo>
                    <a:lnTo>
                      <a:pt x="746" y="697"/>
                    </a:lnTo>
                    <a:lnTo>
                      <a:pt x="755" y="691"/>
                    </a:lnTo>
                    <a:lnTo>
                      <a:pt x="759" y="691"/>
                    </a:lnTo>
                    <a:lnTo>
                      <a:pt x="765" y="695"/>
                    </a:lnTo>
                    <a:lnTo>
                      <a:pt x="765" y="702"/>
                    </a:lnTo>
                    <a:lnTo>
                      <a:pt x="772" y="706"/>
                    </a:lnTo>
                    <a:lnTo>
                      <a:pt x="774" y="708"/>
                    </a:lnTo>
                    <a:lnTo>
                      <a:pt x="776" y="708"/>
                    </a:lnTo>
                    <a:lnTo>
                      <a:pt x="780" y="714"/>
                    </a:lnTo>
                    <a:lnTo>
                      <a:pt x="780" y="718"/>
                    </a:lnTo>
                    <a:lnTo>
                      <a:pt x="784" y="720"/>
                    </a:lnTo>
                    <a:lnTo>
                      <a:pt x="784" y="725"/>
                    </a:lnTo>
                    <a:lnTo>
                      <a:pt x="788" y="731"/>
                    </a:lnTo>
                    <a:lnTo>
                      <a:pt x="788" y="735"/>
                    </a:lnTo>
                    <a:lnTo>
                      <a:pt x="786" y="737"/>
                    </a:lnTo>
                    <a:lnTo>
                      <a:pt x="791" y="742"/>
                    </a:lnTo>
                    <a:lnTo>
                      <a:pt x="795" y="742"/>
                    </a:lnTo>
                    <a:lnTo>
                      <a:pt x="801" y="746"/>
                    </a:lnTo>
                    <a:lnTo>
                      <a:pt x="805" y="744"/>
                    </a:lnTo>
                    <a:lnTo>
                      <a:pt x="809" y="744"/>
                    </a:lnTo>
                    <a:lnTo>
                      <a:pt x="816" y="744"/>
                    </a:lnTo>
                    <a:lnTo>
                      <a:pt x="816" y="742"/>
                    </a:lnTo>
                    <a:lnTo>
                      <a:pt x="818" y="739"/>
                    </a:lnTo>
                    <a:lnTo>
                      <a:pt x="816" y="737"/>
                    </a:lnTo>
                    <a:lnTo>
                      <a:pt x="812" y="739"/>
                    </a:lnTo>
                    <a:lnTo>
                      <a:pt x="812" y="735"/>
                    </a:lnTo>
                    <a:lnTo>
                      <a:pt x="807" y="742"/>
                    </a:lnTo>
                    <a:lnTo>
                      <a:pt x="801" y="742"/>
                    </a:lnTo>
                    <a:lnTo>
                      <a:pt x="799" y="737"/>
                    </a:lnTo>
                    <a:lnTo>
                      <a:pt x="795" y="737"/>
                    </a:lnTo>
                    <a:lnTo>
                      <a:pt x="793" y="733"/>
                    </a:lnTo>
                    <a:lnTo>
                      <a:pt x="795" y="731"/>
                    </a:lnTo>
                    <a:lnTo>
                      <a:pt x="791" y="729"/>
                    </a:lnTo>
                    <a:lnTo>
                      <a:pt x="788" y="723"/>
                    </a:lnTo>
                    <a:lnTo>
                      <a:pt x="788" y="716"/>
                    </a:lnTo>
                    <a:lnTo>
                      <a:pt x="793" y="716"/>
                    </a:lnTo>
                    <a:lnTo>
                      <a:pt x="797" y="714"/>
                    </a:lnTo>
                    <a:lnTo>
                      <a:pt x="793" y="710"/>
                    </a:lnTo>
                    <a:lnTo>
                      <a:pt x="793" y="708"/>
                    </a:lnTo>
                    <a:lnTo>
                      <a:pt x="791" y="708"/>
                    </a:lnTo>
                    <a:lnTo>
                      <a:pt x="791" y="704"/>
                    </a:lnTo>
                    <a:lnTo>
                      <a:pt x="784" y="699"/>
                    </a:lnTo>
                    <a:lnTo>
                      <a:pt x="784" y="697"/>
                    </a:lnTo>
                    <a:lnTo>
                      <a:pt x="778" y="691"/>
                    </a:lnTo>
                    <a:lnTo>
                      <a:pt x="772" y="691"/>
                    </a:lnTo>
                    <a:lnTo>
                      <a:pt x="763" y="687"/>
                    </a:lnTo>
                    <a:lnTo>
                      <a:pt x="761" y="683"/>
                    </a:lnTo>
                    <a:lnTo>
                      <a:pt x="757" y="685"/>
                    </a:lnTo>
                    <a:lnTo>
                      <a:pt x="748" y="680"/>
                    </a:lnTo>
                    <a:lnTo>
                      <a:pt x="744" y="680"/>
                    </a:lnTo>
                    <a:lnTo>
                      <a:pt x="740" y="680"/>
                    </a:lnTo>
                    <a:lnTo>
                      <a:pt x="736" y="685"/>
                    </a:lnTo>
                    <a:lnTo>
                      <a:pt x="734" y="691"/>
                    </a:lnTo>
                    <a:lnTo>
                      <a:pt x="732" y="693"/>
                    </a:lnTo>
                    <a:lnTo>
                      <a:pt x="725" y="691"/>
                    </a:lnTo>
                    <a:lnTo>
                      <a:pt x="719" y="693"/>
                    </a:lnTo>
                    <a:lnTo>
                      <a:pt x="713" y="693"/>
                    </a:lnTo>
                    <a:lnTo>
                      <a:pt x="710" y="689"/>
                    </a:lnTo>
                    <a:lnTo>
                      <a:pt x="710" y="685"/>
                    </a:lnTo>
                    <a:lnTo>
                      <a:pt x="710" y="680"/>
                    </a:lnTo>
                    <a:lnTo>
                      <a:pt x="704" y="672"/>
                    </a:lnTo>
                    <a:lnTo>
                      <a:pt x="700" y="668"/>
                    </a:lnTo>
                    <a:lnTo>
                      <a:pt x="702" y="659"/>
                    </a:lnTo>
                    <a:lnTo>
                      <a:pt x="698" y="651"/>
                    </a:lnTo>
                    <a:lnTo>
                      <a:pt x="698" y="647"/>
                    </a:lnTo>
                    <a:lnTo>
                      <a:pt x="700" y="634"/>
                    </a:lnTo>
                    <a:lnTo>
                      <a:pt x="696" y="626"/>
                    </a:lnTo>
                    <a:lnTo>
                      <a:pt x="691" y="621"/>
                    </a:lnTo>
                    <a:lnTo>
                      <a:pt x="685" y="621"/>
                    </a:lnTo>
                    <a:lnTo>
                      <a:pt x="685" y="615"/>
                    </a:lnTo>
                    <a:lnTo>
                      <a:pt x="675" y="607"/>
                    </a:lnTo>
                    <a:lnTo>
                      <a:pt x="668" y="602"/>
                    </a:lnTo>
                    <a:lnTo>
                      <a:pt x="668" y="598"/>
                    </a:lnTo>
                    <a:lnTo>
                      <a:pt x="670" y="590"/>
                    </a:lnTo>
                    <a:lnTo>
                      <a:pt x="668" y="586"/>
                    </a:lnTo>
                    <a:lnTo>
                      <a:pt x="666" y="581"/>
                    </a:lnTo>
                    <a:lnTo>
                      <a:pt x="666" y="579"/>
                    </a:lnTo>
                    <a:lnTo>
                      <a:pt x="670" y="575"/>
                    </a:lnTo>
                    <a:lnTo>
                      <a:pt x="677" y="567"/>
                    </a:lnTo>
                    <a:lnTo>
                      <a:pt x="679" y="558"/>
                    </a:lnTo>
                    <a:lnTo>
                      <a:pt x="677" y="548"/>
                    </a:lnTo>
                    <a:lnTo>
                      <a:pt x="668" y="533"/>
                    </a:lnTo>
                    <a:lnTo>
                      <a:pt x="670" y="531"/>
                    </a:lnTo>
                    <a:lnTo>
                      <a:pt x="677" y="535"/>
                    </a:lnTo>
                    <a:lnTo>
                      <a:pt x="677" y="539"/>
                    </a:lnTo>
                    <a:lnTo>
                      <a:pt x="679" y="541"/>
                    </a:lnTo>
                    <a:lnTo>
                      <a:pt x="681" y="543"/>
                    </a:lnTo>
                    <a:lnTo>
                      <a:pt x="681" y="550"/>
                    </a:lnTo>
                    <a:lnTo>
                      <a:pt x="685" y="554"/>
                    </a:lnTo>
                    <a:lnTo>
                      <a:pt x="685" y="562"/>
                    </a:lnTo>
                    <a:lnTo>
                      <a:pt x="689" y="567"/>
                    </a:lnTo>
                    <a:lnTo>
                      <a:pt x="687" y="573"/>
                    </a:lnTo>
                    <a:lnTo>
                      <a:pt x="689" y="577"/>
                    </a:lnTo>
                    <a:lnTo>
                      <a:pt x="696" y="581"/>
                    </a:lnTo>
                    <a:lnTo>
                      <a:pt x="696" y="586"/>
                    </a:lnTo>
                    <a:lnTo>
                      <a:pt x="700" y="588"/>
                    </a:lnTo>
                    <a:lnTo>
                      <a:pt x="700" y="592"/>
                    </a:lnTo>
                    <a:lnTo>
                      <a:pt x="696" y="594"/>
                    </a:lnTo>
                    <a:lnTo>
                      <a:pt x="698" y="596"/>
                    </a:lnTo>
                    <a:lnTo>
                      <a:pt x="702" y="596"/>
                    </a:lnTo>
                    <a:lnTo>
                      <a:pt x="708" y="598"/>
                    </a:lnTo>
                    <a:lnTo>
                      <a:pt x="715" y="598"/>
                    </a:lnTo>
                    <a:lnTo>
                      <a:pt x="719" y="598"/>
                    </a:lnTo>
                    <a:lnTo>
                      <a:pt x="723" y="600"/>
                    </a:lnTo>
                    <a:lnTo>
                      <a:pt x="723" y="602"/>
                    </a:lnTo>
                    <a:lnTo>
                      <a:pt x="727" y="598"/>
                    </a:lnTo>
                    <a:lnTo>
                      <a:pt x="732" y="598"/>
                    </a:lnTo>
                    <a:lnTo>
                      <a:pt x="736" y="596"/>
                    </a:lnTo>
                    <a:lnTo>
                      <a:pt x="738" y="598"/>
                    </a:lnTo>
                    <a:lnTo>
                      <a:pt x="744" y="602"/>
                    </a:lnTo>
                    <a:lnTo>
                      <a:pt x="748" y="605"/>
                    </a:lnTo>
                    <a:lnTo>
                      <a:pt x="753" y="607"/>
                    </a:lnTo>
                    <a:lnTo>
                      <a:pt x="761" y="605"/>
                    </a:lnTo>
                    <a:lnTo>
                      <a:pt x="765" y="602"/>
                    </a:lnTo>
                    <a:lnTo>
                      <a:pt x="761" y="605"/>
                    </a:lnTo>
                    <a:lnTo>
                      <a:pt x="753" y="602"/>
                    </a:lnTo>
                    <a:lnTo>
                      <a:pt x="753" y="600"/>
                    </a:lnTo>
                    <a:lnTo>
                      <a:pt x="748" y="598"/>
                    </a:lnTo>
                    <a:lnTo>
                      <a:pt x="746" y="592"/>
                    </a:lnTo>
                    <a:lnTo>
                      <a:pt x="740" y="592"/>
                    </a:lnTo>
                    <a:lnTo>
                      <a:pt x="740" y="590"/>
                    </a:lnTo>
                    <a:lnTo>
                      <a:pt x="738" y="590"/>
                    </a:lnTo>
                    <a:lnTo>
                      <a:pt x="736" y="592"/>
                    </a:lnTo>
                    <a:lnTo>
                      <a:pt x="725" y="592"/>
                    </a:lnTo>
                    <a:lnTo>
                      <a:pt x="721" y="588"/>
                    </a:lnTo>
                    <a:lnTo>
                      <a:pt x="715" y="588"/>
                    </a:lnTo>
                    <a:lnTo>
                      <a:pt x="708" y="581"/>
                    </a:lnTo>
                    <a:lnTo>
                      <a:pt x="706" y="577"/>
                    </a:lnTo>
                    <a:lnTo>
                      <a:pt x="704" y="577"/>
                    </a:lnTo>
                    <a:lnTo>
                      <a:pt x="698" y="567"/>
                    </a:lnTo>
                    <a:lnTo>
                      <a:pt x="702" y="567"/>
                    </a:lnTo>
                    <a:lnTo>
                      <a:pt x="702" y="565"/>
                    </a:lnTo>
                    <a:lnTo>
                      <a:pt x="708" y="560"/>
                    </a:lnTo>
                    <a:lnTo>
                      <a:pt x="710" y="560"/>
                    </a:lnTo>
                    <a:lnTo>
                      <a:pt x="717" y="567"/>
                    </a:lnTo>
                    <a:lnTo>
                      <a:pt x="725" y="571"/>
                    </a:lnTo>
                    <a:lnTo>
                      <a:pt x="732" y="569"/>
                    </a:lnTo>
                    <a:lnTo>
                      <a:pt x="736" y="560"/>
                    </a:lnTo>
                    <a:lnTo>
                      <a:pt x="732" y="554"/>
                    </a:lnTo>
                    <a:lnTo>
                      <a:pt x="725" y="552"/>
                    </a:lnTo>
                    <a:lnTo>
                      <a:pt x="719" y="556"/>
                    </a:lnTo>
                    <a:lnTo>
                      <a:pt x="715" y="554"/>
                    </a:lnTo>
                    <a:lnTo>
                      <a:pt x="717" y="550"/>
                    </a:lnTo>
                    <a:lnTo>
                      <a:pt x="719" y="552"/>
                    </a:lnTo>
                    <a:lnTo>
                      <a:pt x="721" y="550"/>
                    </a:lnTo>
                    <a:lnTo>
                      <a:pt x="721" y="546"/>
                    </a:lnTo>
                    <a:lnTo>
                      <a:pt x="725" y="539"/>
                    </a:lnTo>
                    <a:lnTo>
                      <a:pt x="732" y="535"/>
                    </a:lnTo>
                    <a:lnTo>
                      <a:pt x="734" y="537"/>
                    </a:lnTo>
                    <a:lnTo>
                      <a:pt x="748" y="537"/>
                    </a:lnTo>
                    <a:lnTo>
                      <a:pt x="753" y="543"/>
                    </a:lnTo>
                    <a:lnTo>
                      <a:pt x="759" y="546"/>
                    </a:lnTo>
                    <a:lnTo>
                      <a:pt x="769" y="548"/>
                    </a:lnTo>
                    <a:lnTo>
                      <a:pt x="772" y="552"/>
                    </a:lnTo>
                    <a:lnTo>
                      <a:pt x="776" y="554"/>
                    </a:lnTo>
                    <a:lnTo>
                      <a:pt x="784" y="562"/>
                    </a:lnTo>
                    <a:lnTo>
                      <a:pt x="788" y="562"/>
                    </a:lnTo>
                    <a:lnTo>
                      <a:pt x="799" y="560"/>
                    </a:lnTo>
                    <a:lnTo>
                      <a:pt x="807" y="556"/>
                    </a:lnTo>
                    <a:lnTo>
                      <a:pt x="812" y="558"/>
                    </a:lnTo>
                    <a:lnTo>
                      <a:pt x="814" y="558"/>
                    </a:lnTo>
                    <a:lnTo>
                      <a:pt x="818" y="558"/>
                    </a:lnTo>
                    <a:lnTo>
                      <a:pt x="816" y="567"/>
                    </a:lnTo>
                    <a:lnTo>
                      <a:pt x="818" y="569"/>
                    </a:lnTo>
                    <a:lnTo>
                      <a:pt x="818" y="573"/>
                    </a:lnTo>
                    <a:lnTo>
                      <a:pt x="812" y="577"/>
                    </a:lnTo>
                    <a:lnTo>
                      <a:pt x="812" y="581"/>
                    </a:lnTo>
                    <a:lnTo>
                      <a:pt x="814" y="586"/>
                    </a:lnTo>
                    <a:lnTo>
                      <a:pt x="814" y="592"/>
                    </a:lnTo>
                    <a:lnTo>
                      <a:pt x="820" y="598"/>
                    </a:lnTo>
                    <a:lnTo>
                      <a:pt x="820" y="602"/>
                    </a:lnTo>
                    <a:lnTo>
                      <a:pt x="818" y="607"/>
                    </a:lnTo>
                    <a:lnTo>
                      <a:pt x="820" y="617"/>
                    </a:lnTo>
                    <a:lnTo>
                      <a:pt x="822" y="617"/>
                    </a:lnTo>
                    <a:lnTo>
                      <a:pt x="824" y="613"/>
                    </a:lnTo>
                    <a:lnTo>
                      <a:pt x="822" y="611"/>
                    </a:lnTo>
                    <a:lnTo>
                      <a:pt x="824" y="609"/>
                    </a:lnTo>
                    <a:lnTo>
                      <a:pt x="824" y="602"/>
                    </a:lnTo>
                    <a:lnTo>
                      <a:pt x="826" y="602"/>
                    </a:lnTo>
                    <a:lnTo>
                      <a:pt x="831" y="596"/>
                    </a:lnTo>
                    <a:lnTo>
                      <a:pt x="833" y="598"/>
                    </a:lnTo>
                    <a:lnTo>
                      <a:pt x="835" y="605"/>
                    </a:lnTo>
                    <a:lnTo>
                      <a:pt x="835" y="615"/>
                    </a:lnTo>
                    <a:lnTo>
                      <a:pt x="837" y="617"/>
                    </a:lnTo>
                    <a:lnTo>
                      <a:pt x="835" y="619"/>
                    </a:lnTo>
                    <a:lnTo>
                      <a:pt x="835" y="624"/>
                    </a:lnTo>
                    <a:lnTo>
                      <a:pt x="833" y="626"/>
                    </a:lnTo>
                    <a:lnTo>
                      <a:pt x="839" y="630"/>
                    </a:lnTo>
                    <a:lnTo>
                      <a:pt x="845" y="630"/>
                    </a:lnTo>
                    <a:lnTo>
                      <a:pt x="852" y="632"/>
                    </a:lnTo>
                    <a:lnTo>
                      <a:pt x="856" y="636"/>
                    </a:lnTo>
                    <a:lnTo>
                      <a:pt x="856" y="640"/>
                    </a:lnTo>
                    <a:lnTo>
                      <a:pt x="860" y="645"/>
                    </a:lnTo>
                    <a:lnTo>
                      <a:pt x="869" y="645"/>
                    </a:lnTo>
                    <a:lnTo>
                      <a:pt x="877" y="653"/>
                    </a:lnTo>
                    <a:lnTo>
                      <a:pt x="875" y="649"/>
                    </a:lnTo>
                    <a:lnTo>
                      <a:pt x="875" y="645"/>
                    </a:lnTo>
                    <a:lnTo>
                      <a:pt x="881" y="638"/>
                    </a:lnTo>
                    <a:lnTo>
                      <a:pt x="885" y="638"/>
                    </a:lnTo>
                    <a:lnTo>
                      <a:pt x="894" y="645"/>
                    </a:lnTo>
                    <a:lnTo>
                      <a:pt x="900" y="645"/>
                    </a:lnTo>
                    <a:lnTo>
                      <a:pt x="904" y="649"/>
                    </a:lnTo>
                    <a:lnTo>
                      <a:pt x="906" y="655"/>
                    </a:lnTo>
                    <a:lnTo>
                      <a:pt x="904" y="647"/>
                    </a:lnTo>
                    <a:lnTo>
                      <a:pt x="902" y="643"/>
                    </a:lnTo>
                    <a:lnTo>
                      <a:pt x="898" y="643"/>
                    </a:lnTo>
                    <a:lnTo>
                      <a:pt x="894" y="640"/>
                    </a:lnTo>
                    <a:lnTo>
                      <a:pt x="885" y="636"/>
                    </a:lnTo>
                    <a:lnTo>
                      <a:pt x="879" y="636"/>
                    </a:lnTo>
                    <a:lnTo>
                      <a:pt x="873" y="643"/>
                    </a:lnTo>
                    <a:lnTo>
                      <a:pt x="871" y="640"/>
                    </a:lnTo>
                    <a:lnTo>
                      <a:pt x="869" y="640"/>
                    </a:lnTo>
                    <a:lnTo>
                      <a:pt x="862" y="638"/>
                    </a:lnTo>
                    <a:lnTo>
                      <a:pt x="854" y="630"/>
                    </a:lnTo>
                    <a:lnTo>
                      <a:pt x="852" y="628"/>
                    </a:lnTo>
                    <a:lnTo>
                      <a:pt x="843" y="628"/>
                    </a:lnTo>
                    <a:lnTo>
                      <a:pt x="841" y="621"/>
                    </a:lnTo>
                    <a:lnTo>
                      <a:pt x="843" y="621"/>
                    </a:lnTo>
                    <a:lnTo>
                      <a:pt x="845" y="621"/>
                    </a:lnTo>
                    <a:lnTo>
                      <a:pt x="850" y="613"/>
                    </a:lnTo>
                    <a:lnTo>
                      <a:pt x="850" y="609"/>
                    </a:lnTo>
                    <a:lnTo>
                      <a:pt x="843" y="605"/>
                    </a:lnTo>
                    <a:lnTo>
                      <a:pt x="841" y="596"/>
                    </a:lnTo>
                    <a:lnTo>
                      <a:pt x="835" y="586"/>
                    </a:lnTo>
                    <a:lnTo>
                      <a:pt x="831" y="583"/>
                    </a:lnTo>
                    <a:lnTo>
                      <a:pt x="826" y="577"/>
                    </a:lnTo>
                    <a:lnTo>
                      <a:pt x="826" y="573"/>
                    </a:lnTo>
                    <a:lnTo>
                      <a:pt x="826" y="569"/>
                    </a:lnTo>
                    <a:lnTo>
                      <a:pt x="824" y="558"/>
                    </a:lnTo>
                    <a:lnTo>
                      <a:pt x="820" y="554"/>
                    </a:lnTo>
                    <a:lnTo>
                      <a:pt x="818" y="554"/>
                    </a:lnTo>
                    <a:lnTo>
                      <a:pt x="812" y="550"/>
                    </a:lnTo>
                    <a:lnTo>
                      <a:pt x="801" y="550"/>
                    </a:lnTo>
                    <a:lnTo>
                      <a:pt x="797" y="543"/>
                    </a:lnTo>
                    <a:lnTo>
                      <a:pt x="793" y="541"/>
                    </a:lnTo>
                    <a:lnTo>
                      <a:pt x="793" y="535"/>
                    </a:lnTo>
                    <a:lnTo>
                      <a:pt x="791" y="533"/>
                    </a:lnTo>
                    <a:lnTo>
                      <a:pt x="791" y="529"/>
                    </a:lnTo>
                    <a:lnTo>
                      <a:pt x="784" y="533"/>
                    </a:lnTo>
                    <a:lnTo>
                      <a:pt x="772" y="531"/>
                    </a:lnTo>
                    <a:lnTo>
                      <a:pt x="767" y="531"/>
                    </a:lnTo>
                    <a:lnTo>
                      <a:pt x="761" y="529"/>
                    </a:lnTo>
                    <a:lnTo>
                      <a:pt x="761" y="522"/>
                    </a:lnTo>
                    <a:lnTo>
                      <a:pt x="759" y="522"/>
                    </a:lnTo>
                    <a:lnTo>
                      <a:pt x="757" y="520"/>
                    </a:lnTo>
                    <a:lnTo>
                      <a:pt x="757" y="512"/>
                    </a:lnTo>
                    <a:lnTo>
                      <a:pt x="753" y="503"/>
                    </a:lnTo>
                    <a:lnTo>
                      <a:pt x="744" y="499"/>
                    </a:lnTo>
                    <a:lnTo>
                      <a:pt x="746" y="495"/>
                    </a:lnTo>
                    <a:lnTo>
                      <a:pt x="746" y="493"/>
                    </a:lnTo>
                    <a:lnTo>
                      <a:pt x="742" y="493"/>
                    </a:lnTo>
                    <a:lnTo>
                      <a:pt x="740" y="491"/>
                    </a:lnTo>
                    <a:lnTo>
                      <a:pt x="742" y="487"/>
                    </a:lnTo>
                    <a:lnTo>
                      <a:pt x="742" y="482"/>
                    </a:lnTo>
                    <a:lnTo>
                      <a:pt x="736" y="478"/>
                    </a:lnTo>
                    <a:lnTo>
                      <a:pt x="740" y="476"/>
                    </a:lnTo>
                    <a:lnTo>
                      <a:pt x="746" y="476"/>
                    </a:lnTo>
                    <a:lnTo>
                      <a:pt x="750" y="472"/>
                    </a:lnTo>
                    <a:lnTo>
                      <a:pt x="755" y="472"/>
                    </a:lnTo>
                    <a:lnTo>
                      <a:pt x="765" y="470"/>
                    </a:lnTo>
                    <a:lnTo>
                      <a:pt x="782" y="463"/>
                    </a:lnTo>
                    <a:lnTo>
                      <a:pt x="786" y="459"/>
                    </a:lnTo>
                    <a:lnTo>
                      <a:pt x="793" y="457"/>
                    </a:lnTo>
                    <a:lnTo>
                      <a:pt x="795" y="459"/>
                    </a:lnTo>
                    <a:lnTo>
                      <a:pt x="801" y="457"/>
                    </a:lnTo>
                    <a:lnTo>
                      <a:pt x="803" y="453"/>
                    </a:lnTo>
                    <a:lnTo>
                      <a:pt x="809" y="449"/>
                    </a:lnTo>
                    <a:lnTo>
                      <a:pt x="824" y="444"/>
                    </a:lnTo>
                    <a:lnTo>
                      <a:pt x="824" y="444"/>
                    </a:lnTo>
                    <a:lnTo>
                      <a:pt x="822" y="449"/>
                    </a:lnTo>
                    <a:lnTo>
                      <a:pt x="824" y="453"/>
                    </a:lnTo>
                    <a:lnTo>
                      <a:pt x="820" y="455"/>
                    </a:lnTo>
                    <a:lnTo>
                      <a:pt x="816" y="463"/>
                    </a:lnTo>
                    <a:lnTo>
                      <a:pt x="816" y="468"/>
                    </a:lnTo>
                    <a:lnTo>
                      <a:pt x="824" y="474"/>
                    </a:lnTo>
                    <a:lnTo>
                      <a:pt x="833" y="474"/>
                    </a:lnTo>
                    <a:lnTo>
                      <a:pt x="828" y="472"/>
                    </a:lnTo>
                    <a:lnTo>
                      <a:pt x="820" y="465"/>
                    </a:lnTo>
                    <a:lnTo>
                      <a:pt x="820" y="461"/>
                    </a:lnTo>
                    <a:lnTo>
                      <a:pt x="824" y="457"/>
                    </a:lnTo>
                    <a:lnTo>
                      <a:pt x="833" y="453"/>
                    </a:lnTo>
                    <a:lnTo>
                      <a:pt x="835" y="444"/>
                    </a:lnTo>
                    <a:lnTo>
                      <a:pt x="833" y="440"/>
                    </a:lnTo>
                    <a:lnTo>
                      <a:pt x="826" y="440"/>
                    </a:lnTo>
                    <a:lnTo>
                      <a:pt x="822" y="436"/>
                    </a:lnTo>
                    <a:lnTo>
                      <a:pt x="822" y="432"/>
                    </a:lnTo>
                    <a:lnTo>
                      <a:pt x="816" y="432"/>
                    </a:lnTo>
                    <a:lnTo>
                      <a:pt x="814" y="434"/>
                    </a:lnTo>
                    <a:lnTo>
                      <a:pt x="812" y="432"/>
                    </a:lnTo>
                    <a:lnTo>
                      <a:pt x="809" y="428"/>
                    </a:lnTo>
                    <a:lnTo>
                      <a:pt x="803" y="428"/>
                    </a:lnTo>
                    <a:lnTo>
                      <a:pt x="801" y="430"/>
                    </a:lnTo>
                    <a:lnTo>
                      <a:pt x="795" y="423"/>
                    </a:lnTo>
                    <a:lnTo>
                      <a:pt x="797" y="421"/>
                    </a:lnTo>
                    <a:lnTo>
                      <a:pt x="799" y="419"/>
                    </a:lnTo>
                    <a:lnTo>
                      <a:pt x="801" y="417"/>
                    </a:lnTo>
                    <a:lnTo>
                      <a:pt x="805" y="421"/>
                    </a:lnTo>
                    <a:lnTo>
                      <a:pt x="809" y="421"/>
                    </a:lnTo>
                    <a:lnTo>
                      <a:pt x="814" y="419"/>
                    </a:lnTo>
                    <a:lnTo>
                      <a:pt x="812" y="417"/>
                    </a:lnTo>
                    <a:lnTo>
                      <a:pt x="809" y="417"/>
                    </a:lnTo>
                    <a:lnTo>
                      <a:pt x="805" y="419"/>
                    </a:lnTo>
                    <a:lnTo>
                      <a:pt x="801" y="415"/>
                    </a:lnTo>
                    <a:lnTo>
                      <a:pt x="801" y="411"/>
                    </a:lnTo>
                    <a:lnTo>
                      <a:pt x="797" y="411"/>
                    </a:lnTo>
                    <a:lnTo>
                      <a:pt x="791" y="409"/>
                    </a:lnTo>
                    <a:lnTo>
                      <a:pt x="786" y="411"/>
                    </a:lnTo>
                    <a:lnTo>
                      <a:pt x="784" y="406"/>
                    </a:lnTo>
                    <a:lnTo>
                      <a:pt x="786" y="404"/>
                    </a:lnTo>
                    <a:lnTo>
                      <a:pt x="786" y="400"/>
                    </a:lnTo>
                    <a:lnTo>
                      <a:pt x="784" y="398"/>
                    </a:lnTo>
                    <a:lnTo>
                      <a:pt x="784" y="396"/>
                    </a:lnTo>
                    <a:lnTo>
                      <a:pt x="786" y="398"/>
                    </a:lnTo>
                    <a:lnTo>
                      <a:pt x="791" y="402"/>
                    </a:lnTo>
                    <a:lnTo>
                      <a:pt x="795" y="402"/>
                    </a:lnTo>
                    <a:lnTo>
                      <a:pt x="799" y="409"/>
                    </a:lnTo>
                    <a:lnTo>
                      <a:pt x="799" y="404"/>
                    </a:lnTo>
                    <a:lnTo>
                      <a:pt x="799" y="402"/>
                    </a:lnTo>
                    <a:lnTo>
                      <a:pt x="803" y="398"/>
                    </a:lnTo>
                    <a:lnTo>
                      <a:pt x="803" y="392"/>
                    </a:lnTo>
                    <a:lnTo>
                      <a:pt x="801" y="387"/>
                    </a:lnTo>
                    <a:lnTo>
                      <a:pt x="801" y="387"/>
                    </a:lnTo>
                    <a:lnTo>
                      <a:pt x="805" y="387"/>
                    </a:lnTo>
                    <a:lnTo>
                      <a:pt x="807" y="385"/>
                    </a:lnTo>
                    <a:lnTo>
                      <a:pt x="799" y="383"/>
                    </a:lnTo>
                    <a:lnTo>
                      <a:pt x="797" y="385"/>
                    </a:lnTo>
                    <a:lnTo>
                      <a:pt x="793" y="385"/>
                    </a:lnTo>
                    <a:lnTo>
                      <a:pt x="793" y="381"/>
                    </a:lnTo>
                    <a:lnTo>
                      <a:pt x="797" y="377"/>
                    </a:lnTo>
                    <a:lnTo>
                      <a:pt x="803" y="377"/>
                    </a:lnTo>
                    <a:lnTo>
                      <a:pt x="809" y="377"/>
                    </a:lnTo>
                    <a:lnTo>
                      <a:pt x="807" y="373"/>
                    </a:lnTo>
                    <a:lnTo>
                      <a:pt x="812" y="369"/>
                    </a:lnTo>
                    <a:lnTo>
                      <a:pt x="812" y="364"/>
                    </a:lnTo>
                    <a:lnTo>
                      <a:pt x="814" y="362"/>
                    </a:lnTo>
                    <a:lnTo>
                      <a:pt x="814" y="360"/>
                    </a:lnTo>
                    <a:lnTo>
                      <a:pt x="816" y="356"/>
                    </a:lnTo>
                    <a:lnTo>
                      <a:pt x="818" y="356"/>
                    </a:lnTo>
                    <a:lnTo>
                      <a:pt x="820" y="358"/>
                    </a:lnTo>
                    <a:lnTo>
                      <a:pt x="822" y="358"/>
                    </a:lnTo>
                    <a:lnTo>
                      <a:pt x="824" y="354"/>
                    </a:lnTo>
                    <a:lnTo>
                      <a:pt x="824" y="354"/>
                    </a:lnTo>
                    <a:lnTo>
                      <a:pt x="822" y="350"/>
                    </a:lnTo>
                    <a:lnTo>
                      <a:pt x="824" y="347"/>
                    </a:lnTo>
                    <a:lnTo>
                      <a:pt x="828" y="345"/>
                    </a:lnTo>
                    <a:lnTo>
                      <a:pt x="831" y="345"/>
                    </a:lnTo>
                    <a:lnTo>
                      <a:pt x="833" y="341"/>
                    </a:lnTo>
                    <a:lnTo>
                      <a:pt x="835" y="341"/>
                    </a:lnTo>
                    <a:lnTo>
                      <a:pt x="839" y="343"/>
                    </a:lnTo>
                    <a:lnTo>
                      <a:pt x="845" y="341"/>
                    </a:lnTo>
                    <a:lnTo>
                      <a:pt x="843" y="339"/>
                    </a:lnTo>
                    <a:lnTo>
                      <a:pt x="843" y="335"/>
                    </a:lnTo>
                    <a:lnTo>
                      <a:pt x="854" y="335"/>
                    </a:lnTo>
                    <a:lnTo>
                      <a:pt x="858" y="331"/>
                    </a:lnTo>
                    <a:lnTo>
                      <a:pt x="860" y="326"/>
                    </a:lnTo>
                    <a:lnTo>
                      <a:pt x="871" y="322"/>
                    </a:lnTo>
                    <a:lnTo>
                      <a:pt x="871" y="318"/>
                    </a:lnTo>
                    <a:lnTo>
                      <a:pt x="869" y="318"/>
                    </a:lnTo>
                    <a:lnTo>
                      <a:pt x="862" y="322"/>
                    </a:lnTo>
                    <a:lnTo>
                      <a:pt x="860" y="320"/>
                    </a:lnTo>
                    <a:lnTo>
                      <a:pt x="856" y="324"/>
                    </a:lnTo>
                    <a:lnTo>
                      <a:pt x="854" y="322"/>
                    </a:lnTo>
                    <a:lnTo>
                      <a:pt x="854" y="314"/>
                    </a:lnTo>
                    <a:lnTo>
                      <a:pt x="856" y="312"/>
                    </a:lnTo>
                    <a:lnTo>
                      <a:pt x="858" y="307"/>
                    </a:lnTo>
                    <a:lnTo>
                      <a:pt x="858" y="307"/>
                    </a:lnTo>
                    <a:lnTo>
                      <a:pt x="860" y="309"/>
                    </a:lnTo>
                    <a:lnTo>
                      <a:pt x="860" y="312"/>
                    </a:lnTo>
                    <a:lnTo>
                      <a:pt x="864" y="307"/>
                    </a:lnTo>
                    <a:lnTo>
                      <a:pt x="860" y="303"/>
                    </a:lnTo>
                    <a:lnTo>
                      <a:pt x="864" y="303"/>
                    </a:lnTo>
                    <a:lnTo>
                      <a:pt x="869" y="305"/>
                    </a:lnTo>
                    <a:lnTo>
                      <a:pt x="871" y="305"/>
                    </a:lnTo>
                    <a:lnTo>
                      <a:pt x="877" y="301"/>
                    </a:lnTo>
                    <a:lnTo>
                      <a:pt x="881" y="303"/>
                    </a:lnTo>
                    <a:lnTo>
                      <a:pt x="892" y="299"/>
                    </a:lnTo>
                    <a:lnTo>
                      <a:pt x="896" y="301"/>
                    </a:lnTo>
                    <a:lnTo>
                      <a:pt x="898" y="303"/>
                    </a:lnTo>
                    <a:lnTo>
                      <a:pt x="894" y="314"/>
                    </a:lnTo>
                    <a:lnTo>
                      <a:pt x="894" y="316"/>
                    </a:lnTo>
                    <a:lnTo>
                      <a:pt x="898" y="318"/>
                    </a:lnTo>
                    <a:lnTo>
                      <a:pt x="900" y="312"/>
                    </a:lnTo>
                    <a:lnTo>
                      <a:pt x="902" y="307"/>
                    </a:lnTo>
                    <a:lnTo>
                      <a:pt x="902" y="303"/>
                    </a:lnTo>
                    <a:lnTo>
                      <a:pt x="902" y="301"/>
                    </a:lnTo>
                    <a:lnTo>
                      <a:pt x="906" y="305"/>
                    </a:lnTo>
                    <a:lnTo>
                      <a:pt x="906" y="312"/>
                    </a:lnTo>
                    <a:lnTo>
                      <a:pt x="911" y="312"/>
                    </a:lnTo>
                    <a:lnTo>
                      <a:pt x="911" y="307"/>
                    </a:lnTo>
                    <a:lnTo>
                      <a:pt x="911" y="303"/>
                    </a:lnTo>
                    <a:lnTo>
                      <a:pt x="913" y="301"/>
                    </a:lnTo>
                    <a:lnTo>
                      <a:pt x="915" y="301"/>
                    </a:lnTo>
                    <a:lnTo>
                      <a:pt x="915" y="305"/>
                    </a:lnTo>
                    <a:lnTo>
                      <a:pt x="921" y="301"/>
                    </a:lnTo>
                    <a:lnTo>
                      <a:pt x="921" y="299"/>
                    </a:lnTo>
                    <a:lnTo>
                      <a:pt x="919" y="295"/>
                    </a:lnTo>
                    <a:lnTo>
                      <a:pt x="923" y="295"/>
                    </a:lnTo>
                    <a:lnTo>
                      <a:pt x="925" y="293"/>
                    </a:lnTo>
                    <a:lnTo>
                      <a:pt x="921" y="291"/>
                    </a:lnTo>
                    <a:lnTo>
                      <a:pt x="925" y="286"/>
                    </a:lnTo>
                    <a:lnTo>
                      <a:pt x="932" y="286"/>
                    </a:lnTo>
                    <a:lnTo>
                      <a:pt x="936" y="284"/>
                    </a:lnTo>
                    <a:lnTo>
                      <a:pt x="938" y="284"/>
                    </a:lnTo>
                    <a:lnTo>
                      <a:pt x="938" y="288"/>
                    </a:lnTo>
                    <a:lnTo>
                      <a:pt x="938" y="288"/>
                    </a:lnTo>
                    <a:lnTo>
                      <a:pt x="944" y="288"/>
                    </a:lnTo>
                    <a:lnTo>
                      <a:pt x="944" y="295"/>
                    </a:lnTo>
                    <a:lnTo>
                      <a:pt x="946" y="297"/>
                    </a:lnTo>
                    <a:lnTo>
                      <a:pt x="944" y="305"/>
                    </a:lnTo>
                    <a:lnTo>
                      <a:pt x="951" y="303"/>
                    </a:lnTo>
                    <a:lnTo>
                      <a:pt x="953" y="295"/>
                    </a:lnTo>
                    <a:lnTo>
                      <a:pt x="949" y="286"/>
                    </a:lnTo>
                    <a:lnTo>
                      <a:pt x="944" y="284"/>
                    </a:lnTo>
                    <a:lnTo>
                      <a:pt x="940" y="278"/>
                    </a:lnTo>
                    <a:lnTo>
                      <a:pt x="936" y="282"/>
                    </a:lnTo>
                    <a:lnTo>
                      <a:pt x="934" y="280"/>
                    </a:lnTo>
                    <a:lnTo>
                      <a:pt x="930" y="280"/>
                    </a:lnTo>
                    <a:lnTo>
                      <a:pt x="928" y="278"/>
                    </a:lnTo>
                    <a:lnTo>
                      <a:pt x="923" y="276"/>
                    </a:lnTo>
                    <a:lnTo>
                      <a:pt x="923" y="274"/>
                    </a:lnTo>
                    <a:lnTo>
                      <a:pt x="925" y="272"/>
                    </a:lnTo>
                    <a:lnTo>
                      <a:pt x="934" y="272"/>
                    </a:lnTo>
                    <a:lnTo>
                      <a:pt x="936" y="267"/>
                    </a:lnTo>
                    <a:lnTo>
                      <a:pt x="940" y="267"/>
                    </a:lnTo>
                    <a:lnTo>
                      <a:pt x="944" y="269"/>
                    </a:lnTo>
                    <a:lnTo>
                      <a:pt x="949" y="267"/>
                    </a:lnTo>
                    <a:lnTo>
                      <a:pt x="951" y="269"/>
                    </a:lnTo>
                    <a:lnTo>
                      <a:pt x="959" y="265"/>
                    </a:lnTo>
                    <a:lnTo>
                      <a:pt x="965" y="267"/>
                    </a:lnTo>
                    <a:lnTo>
                      <a:pt x="968" y="267"/>
                    </a:lnTo>
                    <a:lnTo>
                      <a:pt x="972" y="267"/>
                    </a:lnTo>
                    <a:lnTo>
                      <a:pt x="974" y="265"/>
                    </a:lnTo>
                    <a:lnTo>
                      <a:pt x="974" y="263"/>
                    </a:lnTo>
                    <a:lnTo>
                      <a:pt x="968" y="263"/>
                    </a:lnTo>
                    <a:lnTo>
                      <a:pt x="961" y="261"/>
                    </a:lnTo>
                    <a:lnTo>
                      <a:pt x="955" y="263"/>
                    </a:lnTo>
                    <a:lnTo>
                      <a:pt x="949" y="261"/>
                    </a:lnTo>
                    <a:lnTo>
                      <a:pt x="949" y="259"/>
                    </a:lnTo>
                    <a:lnTo>
                      <a:pt x="946" y="255"/>
                    </a:lnTo>
                    <a:lnTo>
                      <a:pt x="953" y="250"/>
                    </a:lnTo>
                    <a:lnTo>
                      <a:pt x="946" y="248"/>
                    </a:lnTo>
                    <a:lnTo>
                      <a:pt x="942" y="244"/>
                    </a:lnTo>
                    <a:lnTo>
                      <a:pt x="938" y="244"/>
                    </a:lnTo>
                    <a:lnTo>
                      <a:pt x="934" y="238"/>
                    </a:lnTo>
                    <a:lnTo>
                      <a:pt x="934" y="234"/>
                    </a:lnTo>
                    <a:lnTo>
                      <a:pt x="938" y="234"/>
                    </a:lnTo>
                    <a:lnTo>
                      <a:pt x="938" y="229"/>
                    </a:lnTo>
                    <a:lnTo>
                      <a:pt x="934" y="225"/>
                    </a:lnTo>
                    <a:lnTo>
                      <a:pt x="934" y="206"/>
                    </a:lnTo>
                    <a:lnTo>
                      <a:pt x="938" y="202"/>
                    </a:lnTo>
                    <a:lnTo>
                      <a:pt x="936" y="196"/>
                    </a:lnTo>
                    <a:lnTo>
                      <a:pt x="938" y="189"/>
                    </a:lnTo>
                    <a:lnTo>
                      <a:pt x="940" y="185"/>
                    </a:lnTo>
                    <a:lnTo>
                      <a:pt x="938" y="183"/>
                    </a:lnTo>
                    <a:lnTo>
                      <a:pt x="942" y="181"/>
                    </a:lnTo>
                    <a:lnTo>
                      <a:pt x="942" y="177"/>
                    </a:lnTo>
                    <a:lnTo>
                      <a:pt x="949" y="172"/>
                    </a:lnTo>
                    <a:lnTo>
                      <a:pt x="951" y="172"/>
                    </a:lnTo>
                    <a:lnTo>
                      <a:pt x="957" y="179"/>
                    </a:lnTo>
                    <a:lnTo>
                      <a:pt x="959" y="175"/>
                    </a:lnTo>
                    <a:lnTo>
                      <a:pt x="963" y="175"/>
                    </a:lnTo>
                    <a:lnTo>
                      <a:pt x="965" y="181"/>
                    </a:lnTo>
                    <a:lnTo>
                      <a:pt x="972" y="181"/>
                    </a:lnTo>
                    <a:lnTo>
                      <a:pt x="976" y="177"/>
                    </a:lnTo>
                    <a:lnTo>
                      <a:pt x="978" y="177"/>
                    </a:lnTo>
                    <a:lnTo>
                      <a:pt x="978" y="183"/>
                    </a:lnTo>
                    <a:lnTo>
                      <a:pt x="980" y="185"/>
                    </a:lnTo>
                    <a:lnTo>
                      <a:pt x="987" y="187"/>
                    </a:lnTo>
                    <a:lnTo>
                      <a:pt x="987" y="187"/>
                    </a:lnTo>
                    <a:lnTo>
                      <a:pt x="982" y="191"/>
                    </a:lnTo>
                    <a:lnTo>
                      <a:pt x="982" y="191"/>
                    </a:lnTo>
                    <a:lnTo>
                      <a:pt x="980" y="196"/>
                    </a:lnTo>
                    <a:lnTo>
                      <a:pt x="982" y="200"/>
                    </a:lnTo>
                    <a:lnTo>
                      <a:pt x="978" y="206"/>
                    </a:lnTo>
                    <a:lnTo>
                      <a:pt x="974" y="208"/>
                    </a:lnTo>
                    <a:lnTo>
                      <a:pt x="970" y="213"/>
                    </a:lnTo>
                    <a:lnTo>
                      <a:pt x="974" y="213"/>
                    </a:lnTo>
                    <a:lnTo>
                      <a:pt x="982" y="210"/>
                    </a:lnTo>
                    <a:lnTo>
                      <a:pt x="989" y="200"/>
                    </a:lnTo>
                    <a:lnTo>
                      <a:pt x="991" y="200"/>
                    </a:lnTo>
                    <a:lnTo>
                      <a:pt x="991" y="204"/>
                    </a:lnTo>
                    <a:lnTo>
                      <a:pt x="989" y="208"/>
                    </a:lnTo>
                    <a:lnTo>
                      <a:pt x="989" y="210"/>
                    </a:lnTo>
                    <a:lnTo>
                      <a:pt x="993" y="210"/>
                    </a:lnTo>
                    <a:lnTo>
                      <a:pt x="997" y="206"/>
                    </a:lnTo>
                    <a:lnTo>
                      <a:pt x="999" y="204"/>
                    </a:lnTo>
                    <a:lnTo>
                      <a:pt x="1001" y="204"/>
                    </a:lnTo>
                    <a:lnTo>
                      <a:pt x="1008" y="204"/>
                    </a:lnTo>
                    <a:lnTo>
                      <a:pt x="1008" y="200"/>
                    </a:lnTo>
                    <a:lnTo>
                      <a:pt x="1010" y="200"/>
                    </a:lnTo>
                    <a:lnTo>
                      <a:pt x="1014" y="202"/>
                    </a:lnTo>
                    <a:lnTo>
                      <a:pt x="1016" y="200"/>
                    </a:lnTo>
                    <a:lnTo>
                      <a:pt x="1022" y="204"/>
                    </a:lnTo>
                    <a:lnTo>
                      <a:pt x="1022" y="208"/>
                    </a:lnTo>
                    <a:lnTo>
                      <a:pt x="1024" y="215"/>
                    </a:lnTo>
                    <a:lnTo>
                      <a:pt x="1022" y="217"/>
                    </a:lnTo>
                    <a:lnTo>
                      <a:pt x="1022" y="221"/>
                    </a:lnTo>
                    <a:lnTo>
                      <a:pt x="1020" y="227"/>
                    </a:lnTo>
                    <a:lnTo>
                      <a:pt x="1024" y="236"/>
                    </a:lnTo>
                    <a:lnTo>
                      <a:pt x="1024" y="240"/>
                    </a:lnTo>
                    <a:lnTo>
                      <a:pt x="1020" y="240"/>
                    </a:lnTo>
                    <a:lnTo>
                      <a:pt x="1018" y="244"/>
                    </a:lnTo>
                    <a:lnTo>
                      <a:pt x="1020" y="244"/>
                    </a:lnTo>
                    <a:lnTo>
                      <a:pt x="1029" y="242"/>
                    </a:lnTo>
                    <a:lnTo>
                      <a:pt x="1033" y="238"/>
                    </a:lnTo>
                    <a:lnTo>
                      <a:pt x="1039" y="238"/>
                    </a:lnTo>
                    <a:lnTo>
                      <a:pt x="1041" y="232"/>
                    </a:lnTo>
                    <a:lnTo>
                      <a:pt x="1041" y="225"/>
                    </a:lnTo>
                    <a:lnTo>
                      <a:pt x="1039" y="219"/>
                    </a:lnTo>
                    <a:lnTo>
                      <a:pt x="1037" y="219"/>
                    </a:lnTo>
                    <a:lnTo>
                      <a:pt x="1033" y="219"/>
                    </a:lnTo>
                    <a:lnTo>
                      <a:pt x="1033" y="215"/>
                    </a:lnTo>
                    <a:lnTo>
                      <a:pt x="1035" y="213"/>
                    </a:lnTo>
                    <a:lnTo>
                      <a:pt x="1037" y="213"/>
                    </a:lnTo>
                    <a:lnTo>
                      <a:pt x="1039" y="215"/>
                    </a:lnTo>
                    <a:lnTo>
                      <a:pt x="1041" y="213"/>
                    </a:lnTo>
                    <a:lnTo>
                      <a:pt x="1050" y="213"/>
                    </a:lnTo>
                    <a:lnTo>
                      <a:pt x="1054" y="206"/>
                    </a:lnTo>
                    <a:lnTo>
                      <a:pt x="1056" y="206"/>
                    </a:lnTo>
                    <a:lnTo>
                      <a:pt x="1062" y="206"/>
                    </a:lnTo>
                    <a:lnTo>
                      <a:pt x="1065" y="202"/>
                    </a:lnTo>
                    <a:lnTo>
                      <a:pt x="1067" y="200"/>
                    </a:lnTo>
                    <a:lnTo>
                      <a:pt x="1069" y="200"/>
                    </a:lnTo>
                    <a:lnTo>
                      <a:pt x="1071" y="198"/>
                    </a:lnTo>
                    <a:lnTo>
                      <a:pt x="1075" y="196"/>
                    </a:lnTo>
                    <a:lnTo>
                      <a:pt x="1077" y="198"/>
                    </a:lnTo>
                    <a:lnTo>
                      <a:pt x="1081" y="198"/>
                    </a:lnTo>
                    <a:lnTo>
                      <a:pt x="1081" y="200"/>
                    </a:lnTo>
                    <a:lnTo>
                      <a:pt x="1081" y="202"/>
                    </a:lnTo>
                    <a:lnTo>
                      <a:pt x="1081" y="204"/>
                    </a:lnTo>
                    <a:lnTo>
                      <a:pt x="1090" y="204"/>
                    </a:lnTo>
                    <a:lnTo>
                      <a:pt x="1092" y="206"/>
                    </a:lnTo>
                    <a:lnTo>
                      <a:pt x="1096" y="206"/>
                    </a:lnTo>
                    <a:lnTo>
                      <a:pt x="1111" y="215"/>
                    </a:lnTo>
                    <a:lnTo>
                      <a:pt x="1113" y="217"/>
                    </a:lnTo>
                    <a:lnTo>
                      <a:pt x="1115" y="221"/>
                    </a:lnTo>
                    <a:lnTo>
                      <a:pt x="1115" y="223"/>
                    </a:lnTo>
                    <a:lnTo>
                      <a:pt x="1124" y="232"/>
                    </a:lnTo>
                    <a:lnTo>
                      <a:pt x="1124" y="232"/>
                    </a:lnTo>
                    <a:lnTo>
                      <a:pt x="1126" y="227"/>
                    </a:lnTo>
                    <a:lnTo>
                      <a:pt x="1128" y="227"/>
                    </a:lnTo>
                    <a:lnTo>
                      <a:pt x="1128" y="225"/>
                    </a:lnTo>
                    <a:lnTo>
                      <a:pt x="1126" y="223"/>
                    </a:lnTo>
                    <a:lnTo>
                      <a:pt x="1121" y="223"/>
                    </a:lnTo>
                    <a:lnTo>
                      <a:pt x="1121" y="219"/>
                    </a:lnTo>
                    <a:lnTo>
                      <a:pt x="1124" y="217"/>
                    </a:lnTo>
                    <a:lnTo>
                      <a:pt x="1128" y="217"/>
                    </a:lnTo>
                    <a:lnTo>
                      <a:pt x="1130" y="219"/>
                    </a:lnTo>
                    <a:lnTo>
                      <a:pt x="1132" y="221"/>
                    </a:lnTo>
                    <a:lnTo>
                      <a:pt x="1132" y="225"/>
                    </a:lnTo>
                    <a:lnTo>
                      <a:pt x="1138" y="232"/>
                    </a:lnTo>
                    <a:lnTo>
                      <a:pt x="1138" y="236"/>
                    </a:lnTo>
                    <a:lnTo>
                      <a:pt x="1142" y="236"/>
                    </a:lnTo>
                    <a:lnTo>
                      <a:pt x="1145" y="236"/>
                    </a:lnTo>
                    <a:lnTo>
                      <a:pt x="1145" y="234"/>
                    </a:lnTo>
                    <a:lnTo>
                      <a:pt x="1149" y="236"/>
                    </a:lnTo>
                    <a:lnTo>
                      <a:pt x="1151" y="240"/>
                    </a:lnTo>
                    <a:lnTo>
                      <a:pt x="1151" y="244"/>
                    </a:lnTo>
                    <a:lnTo>
                      <a:pt x="1155" y="248"/>
                    </a:lnTo>
                    <a:lnTo>
                      <a:pt x="1153" y="250"/>
                    </a:lnTo>
                    <a:lnTo>
                      <a:pt x="1153" y="250"/>
                    </a:lnTo>
                    <a:lnTo>
                      <a:pt x="1151" y="248"/>
                    </a:lnTo>
                    <a:lnTo>
                      <a:pt x="1151" y="246"/>
                    </a:lnTo>
                    <a:lnTo>
                      <a:pt x="1149" y="246"/>
                    </a:lnTo>
                    <a:lnTo>
                      <a:pt x="1147" y="248"/>
                    </a:lnTo>
                    <a:lnTo>
                      <a:pt x="1142" y="246"/>
                    </a:lnTo>
                    <a:lnTo>
                      <a:pt x="1136" y="242"/>
                    </a:lnTo>
                    <a:lnTo>
                      <a:pt x="1132" y="242"/>
                    </a:lnTo>
                    <a:lnTo>
                      <a:pt x="1130" y="244"/>
                    </a:lnTo>
                    <a:lnTo>
                      <a:pt x="1134" y="248"/>
                    </a:lnTo>
                    <a:lnTo>
                      <a:pt x="1138" y="248"/>
                    </a:lnTo>
                    <a:lnTo>
                      <a:pt x="1140" y="250"/>
                    </a:lnTo>
                    <a:lnTo>
                      <a:pt x="1140" y="250"/>
                    </a:lnTo>
                    <a:lnTo>
                      <a:pt x="1142" y="255"/>
                    </a:lnTo>
                    <a:lnTo>
                      <a:pt x="1145" y="257"/>
                    </a:lnTo>
                    <a:lnTo>
                      <a:pt x="1147" y="257"/>
                    </a:lnTo>
                    <a:lnTo>
                      <a:pt x="1149" y="250"/>
                    </a:lnTo>
                    <a:lnTo>
                      <a:pt x="1149" y="250"/>
                    </a:lnTo>
                    <a:lnTo>
                      <a:pt x="1151" y="255"/>
                    </a:lnTo>
                    <a:lnTo>
                      <a:pt x="1153" y="257"/>
                    </a:lnTo>
                    <a:lnTo>
                      <a:pt x="1155" y="255"/>
                    </a:lnTo>
                    <a:lnTo>
                      <a:pt x="1157" y="255"/>
                    </a:lnTo>
                    <a:lnTo>
                      <a:pt x="1159" y="259"/>
                    </a:lnTo>
                    <a:lnTo>
                      <a:pt x="1157" y="261"/>
                    </a:lnTo>
                    <a:lnTo>
                      <a:pt x="1161" y="267"/>
                    </a:lnTo>
                    <a:lnTo>
                      <a:pt x="1164" y="274"/>
                    </a:lnTo>
                    <a:lnTo>
                      <a:pt x="1164" y="282"/>
                    </a:lnTo>
                    <a:lnTo>
                      <a:pt x="1159" y="288"/>
                    </a:lnTo>
                    <a:lnTo>
                      <a:pt x="1157" y="288"/>
                    </a:lnTo>
                    <a:lnTo>
                      <a:pt x="1157" y="291"/>
                    </a:lnTo>
                    <a:lnTo>
                      <a:pt x="1157" y="295"/>
                    </a:lnTo>
                    <a:lnTo>
                      <a:pt x="1155" y="301"/>
                    </a:lnTo>
                    <a:lnTo>
                      <a:pt x="1155" y="301"/>
                    </a:lnTo>
                    <a:lnTo>
                      <a:pt x="1157" y="305"/>
                    </a:lnTo>
                    <a:lnTo>
                      <a:pt x="1157" y="307"/>
                    </a:lnTo>
                    <a:lnTo>
                      <a:pt x="1153" y="309"/>
                    </a:lnTo>
                    <a:lnTo>
                      <a:pt x="1151" y="314"/>
                    </a:lnTo>
                    <a:lnTo>
                      <a:pt x="1153" y="316"/>
                    </a:lnTo>
                    <a:lnTo>
                      <a:pt x="1149" y="322"/>
                    </a:lnTo>
                    <a:lnTo>
                      <a:pt x="1147" y="326"/>
                    </a:lnTo>
                    <a:lnTo>
                      <a:pt x="1147" y="328"/>
                    </a:lnTo>
                    <a:lnTo>
                      <a:pt x="1145" y="331"/>
                    </a:lnTo>
                    <a:lnTo>
                      <a:pt x="1142" y="333"/>
                    </a:lnTo>
                    <a:lnTo>
                      <a:pt x="1138" y="337"/>
                    </a:lnTo>
                    <a:lnTo>
                      <a:pt x="1134" y="337"/>
                    </a:lnTo>
                    <a:lnTo>
                      <a:pt x="1138" y="339"/>
                    </a:lnTo>
                    <a:lnTo>
                      <a:pt x="1140" y="339"/>
                    </a:lnTo>
                    <a:lnTo>
                      <a:pt x="1142" y="335"/>
                    </a:lnTo>
                    <a:lnTo>
                      <a:pt x="1145" y="335"/>
                    </a:lnTo>
                    <a:lnTo>
                      <a:pt x="1147" y="341"/>
                    </a:lnTo>
                    <a:lnTo>
                      <a:pt x="1142" y="347"/>
                    </a:lnTo>
                    <a:lnTo>
                      <a:pt x="1140" y="352"/>
                    </a:lnTo>
                    <a:lnTo>
                      <a:pt x="1138" y="362"/>
                    </a:lnTo>
                    <a:lnTo>
                      <a:pt x="1140" y="366"/>
                    </a:lnTo>
                    <a:lnTo>
                      <a:pt x="1140" y="371"/>
                    </a:lnTo>
                    <a:lnTo>
                      <a:pt x="1138" y="379"/>
                    </a:lnTo>
                    <a:lnTo>
                      <a:pt x="1132" y="381"/>
                    </a:lnTo>
                    <a:lnTo>
                      <a:pt x="1130" y="379"/>
                    </a:lnTo>
                    <a:lnTo>
                      <a:pt x="1128" y="379"/>
                    </a:lnTo>
                    <a:lnTo>
                      <a:pt x="1126" y="383"/>
                    </a:lnTo>
                    <a:lnTo>
                      <a:pt x="1128" y="385"/>
                    </a:lnTo>
                    <a:lnTo>
                      <a:pt x="1130" y="392"/>
                    </a:lnTo>
                    <a:lnTo>
                      <a:pt x="1128" y="396"/>
                    </a:lnTo>
                    <a:lnTo>
                      <a:pt x="1124" y="398"/>
                    </a:lnTo>
                    <a:lnTo>
                      <a:pt x="1121" y="404"/>
                    </a:lnTo>
                    <a:lnTo>
                      <a:pt x="1124" y="409"/>
                    </a:lnTo>
                    <a:lnTo>
                      <a:pt x="1126" y="415"/>
                    </a:lnTo>
                    <a:lnTo>
                      <a:pt x="1124" y="417"/>
                    </a:lnTo>
                    <a:lnTo>
                      <a:pt x="1124" y="419"/>
                    </a:lnTo>
                    <a:lnTo>
                      <a:pt x="1126" y="421"/>
                    </a:lnTo>
                    <a:lnTo>
                      <a:pt x="1124" y="432"/>
                    </a:lnTo>
                    <a:lnTo>
                      <a:pt x="1119" y="434"/>
                    </a:lnTo>
                    <a:lnTo>
                      <a:pt x="1119" y="438"/>
                    </a:lnTo>
                    <a:lnTo>
                      <a:pt x="1121" y="436"/>
                    </a:lnTo>
                    <a:lnTo>
                      <a:pt x="1124" y="436"/>
                    </a:lnTo>
                    <a:lnTo>
                      <a:pt x="1128" y="432"/>
                    </a:lnTo>
                    <a:lnTo>
                      <a:pt x="1130" y="428"/>
                    </a:lnTo>
                    <a:lnTo>
                      <a:pt x="1130" y="425"/>
                    </a:lnTo>
                    <a:lnTo>
                      <a:pt x="1130" y="423"/>
                    </a:lnTo>
                    <a:lnTo>
                      <a:pt x="1136" y="423"/>
                    </a:lnTo>
                    <a:lnTo>
                      <a:pt x="1138" y="423"/>
                    </a:lnTo>
                    <a:lnTo>
                      <a:pt x="1136" y="421"/>
                    </a:lnTo>
                    <a:lnTo>
                      <a:pt x="1130" y="415"/>
                    </a:lnTo>
                    <a:lnTo>
                      <a:pt x="1128" y="409"/>
                    </a:lnTo>
                    <a:lnTo>
                      <a:pt x="1130" y="404"/>
                    </a:lnTo>
                    <a:lnTo>
                      <a:pt x="1136" y="404"/>
                    </a:lnTo>
                    <a:lnTo>
                      <a:pt x="1142" y="404"/>
                    </a:lnTo>
                    <a:lnTo>
                      <a:pt x="1149" y="398"/>
                    </a:lnTo>
                    <a:lnTo>
                      <a:pt x="1151" y="398"/>
                    </a:lnTo>
                    <a:lnTo>
                      <a:pt x="1155" y="396"/>
                    </a:lnTo>
                    <a:lnTo>
                      <a:pt x="1151" y="394"/>
                    </a:lnTo>
                    <a:lnTo>
                      <a:pt x="1157" y="387"/>
                    </a:lnTo>
                    <a:lnTo>
                      <a:pt x="1161" y="383"/>
                    </a:lnTo>
                    <a:lnTo>
                      <a:pt x="1159" y="379"/>
                    </a:lnTo>
                    <a:lnTo>
                      <a:pt x="1159" y="377"/>
                    </a:lnTo>
                    <a:lnTo>
                      <a:pt x="1164" y="381"/>
                    </a:lnTo>
                    <a:lnTo>
                      <a:pt x="1168" y="379"/>
                    </a:lnTo>
                    <a:lnTo>
                      <a:pt x="1170" y="375"/>
                    </a:lnTo>
                    <a:lnTo>
                      <a:pt x="1168" y="371"/>
                    </a:lnTo>
                    <a:lnTo>
                      <a:pt x="1176" y="366"/>
                    </a:lnTo>
                    <a:lnTo>
                      <a:pt x="1176" y="362"/>
                    </a:lnTo>
                    <a:lnTo>
                      <a:pt x="1174" y="358"/>
                    </a:lnTo>
                    <a:lnTo>
                      <a:pt x="1168" y="362"/>
                    </a:lnTo>
                    <a:lnTo>
                      <a:pt x="1166" y="366"/>
                    </a:lnTo>
                    <a:lnTo>
                      <a:pt x="1159" y="371"/>
                    </a:lnTo>
                    <a:lnTo>
                      <a:pt x="1155" y="369"/>
                    </a:lnTo>
                    <a:lnTo>
                      <a:pt x="1153" y="362"/>
                    </a:lnTo>
                    <a:lnTo>
                      <a:pt x="1157" y="358"/>
                    </a:lnTo>
                    <a:lnTo>
                      <a:pt x="1155" y="352"/>
                    </a:lnTo>
                    <a:lnTo>
                      <a:pt x="1159" y="347"/>
                    </a:lnTo>
                    <a:lnTo>
                      <a:pt x="1166" y="347"/>
                    </a:lnTo>
                    <a:lnTo>
                      <a:pt x="1172" y="352"/>
                    </a:lnTo>
                    <a:lnTo>
                      <a:pt x="1174" y="350"/>
                    </a:lnTo>
                    <a:lnTo>
                      <a:pt x="1174" y="345"/>
                    </a:lnTo>
                    <a:lnTo>
                      <a:pt x="1180" y="343"/>
                    </a:lnTo>
                    <a:lnTo>
                      <a:pt x="1180" y="345"/>
                    </a:lnTo>
                    <a:lnTo>
                      <a:pt x="1178" y="347"/>
                    </a:lnTo>
                    <a:lnTo>
                      <a:pt x="1178" y="352"/>
                    </a:lnTo>
                    <a:lnTo>
                      <a:pt x="1189" y="360"/>
                    </a:lnTo>
                    <a:lnTo>
                      <a:pt x="1195" y="362"/>
                    </a:lnTo>
                    <a:lnTo>
                      <a:pt x="1197" y="360"/>
                    </a:lnTo>
                    <a:lnTo>
                      <a:pt x="1204" y="358"/>
                    </a:lnTo>
                    <a:lnTo>
                      <a:pt x="1208" y="354"/>
                    </a:lnTo>
                    <a:lnTo>
                      <a:pt x="1208" y="350"/>
                    </a:lnTo>
                    <a:lnTo>
                      <a:pt x="1202" y="343"/>
                    </a:lnTo>
                    <a:lnTo>
                      <a:pt x="1202" y="341"/>
                    </a:lnTo>
                    <a:lnTo>
                      <a:pt x="1204" y="341"/>
                    </a:lnTo>
                    <a:lnTo>
                      <a:pt x="1210" y="350"/>
                    </a:lnTo>
                    <a:lnTo>
                      <a:pt x="1214" y="350"/>
                    </a:lnTo>
                    <a:lnTo>
                      <a:pt x="1218" y="354"/>
                    </a:lnTo>
                    <a:lnTo>
                      <a:pt x="1216" y="356"/>
                    </a:lnTo>
                    <a:lnTo>
                      <a:pt x="1218" y="358"/>
                    </a:lnTo>
                    <a:lnTo>
                      <a:pt x="1223" y="362"/>
                    </a:lnTo>
                    <a:lnTo>
                      <a:pt x="1225" y="371"/>
                    </a:lnTo>
                    <a:lnTo>
                      <a:pt x="1225" y="373"/>
                    </a:lnTo>
                    <a:lnTo>
                      <a:pt x="1225" y="371"/>
                    </a:lnTo>
                    <a:lnTo>
                      <a:pt x="1229" y="366"/>
                    </a:lnTo>
                    <a:lnTo>
                      <a:pt x="1231" y="366"/>
                    </a:lnTo>
                    <a:lnTo>
                      <a:pt x="1233" y="362"/>
                    </a:lnTo>
                    <a:lnTo>
                      <a:pt x="1231" y="362"/>
                    </a:lnTo>
                    <a:lnTo>
                      <a:pt x="1227" y="362"/>
                    </a:lnTo>
                    <a:lnTo>
                      <a:pt x="1225" y="362"/>
                    </a:lnTo>
                    <a:lnTo>
                      <a:pt x="1223" y="358"/>
                    </a:lnTo>
                    <a:lnTo>
                      <a:pt x="1227" y="352"/>
                    </a:lnTo>
                    <a:lnTo>
                      <a:pt x="1231" y="350"/>
                    </a:lnTo>
                    <a:lnTo>
                      <a:pt x="1233" y="347"/>
                    </a:lnTo>
                    <a:lnTo>
                      <a:pt x="1235" y="347"/>
                    </a:lnTo>
                    <a:lnTo>
                      <a:pt x="1237" y="343"/>
                    </a:lnTo>
                    <a:lnTo>
                      <a:pt x="1246" y="343"/>
                    </a:lnTo>
                    <a:lnTo>
                      <a:pt x="1258" y="339"/>
                    </a:lnTo>
                    <a:lnTo>
                      <a:pt x="1275" y="339"/>
                    </a:lnTo>
                    <a:lnTo>
                      <a:pt x="1288" y="333"/>
                    </a:lnTo>
                    <a:lnTo>
                      <a:pt x="1294" y="333"/>
                    </a:lnTo>
                    <a:lnTo>
                      <a:pt x="1298" y="335"/>
                    </a:lnTo>
                    <a:lnTo>
                      <a:pt x="1298" y="339"/>
                    </a:lnTo>
                    <a:lnTo>
                      <a:pt x="1296" y="339"/>
                    </a:lnTo>
                    <a:lnTo>
                      <a:pt x="1294" y="343"/>
                    </a:lnTo>
                    <a:lnTo>
                      <a:pt x="1296" y="352"/>
                    </a:lnTo>
                    <a:lnTo>
                      <a:pt x="1303" y="356"/>
                    </a:lnTo>
                    <a:lnTo>
                      <a:pt x="1320" y="356"/>
                    </a:lnTo>
                    <a:lnTo>
                      <a:pt x="1324" y="358"/>
                    </a:lnTo>
                    <a:lnTo>
                      <a:pt x="1324" y="356"/>
                    </a:lnTo>
                    <a:lnTo>
                      <a:pt x="1330" y="356"/>
                    </a:lnTo>
                    <a:lnTo>
                      <a:pt x="1336" y="358"/>
                    </a:lnTo>
                    <a:lnTo>
                      <a:pt x="1349" y="356"/>
                    </a:lnTo>
                    <a:lnTo>
                      <a:pt x="1357" y="352"/>
                    </a:lnTo>
                    <a:lnTo>
                      <a:pt x="1360" y="352"/>
                    </a:lnTo>
                    <a:lnTo>
                      <a:pt x="1364" y="352"/>
                    </a:lnTo>
                    <a:lnTo>
                      <a:pt x="1366" y="347"/>
                    </a:lnTo>
                    <a:lnTo>
                      <a:pt x="1364" y="345"/>
                    </a:lnTo>
                    <a:lnTo>
                      <a:pt x="1368" y="345"/>
                    </a:lnTo>
                    <a:lnTo>
                      <a:pt x="1372" y="345"/>
                    </a:lnTo>
                    <a:lnTo>
                      <a:pt x="1376" y="343"/>
                    </a:lnTo>
                    <a:lnTo>
                      <a:pt x="1379" y="347"/>
                    </a:lnTo>
                    <a:lnTo>
                      <a:pt x="1381" y="347"/>
                    </a:lnTo>
                    <a:lnTo>
                      <a:pt x="1383" y="343"/>
                    </a:lnTo>
                    <a:lnTo>
                      <a:pt x="1383" y="341"/>
                    </a:lnTo>
                    <a:lnTo>
                      <a:pt x="1379" y="337"/>
                    </a:lnTo>
                    <a:lnTo>
                      <a:pt x="1379" y="335"/>
                    </a:lnTo>
                    <a:lnTo>
                      <a:pt x="1376" y="331"/>
                    </a:lnTo>
                    <a:lnTo>
                      <a:pt x="1372" y="331"/>
                    </a:lnTo>
                    <a:lnTo>
                      <a:pt x="1372" y="324"/>
                    </a:lnTo>
                    <a:lnTo>
                      <a:pt x="1370" y="324"/>
                    </a:lnTo>
                    <a:lnTo>
                      <a:pt x="1368" y="320"/>
                    </a:lnTo>
                    <a:lnTo>
                      <a:pt x="1366" y="316"/>
                    </a:lnTo>
                    <a:lnTo>
                      <a:pt x="1366" y="312"/>
                    </a:lnTo>
                    <a:lnTo>
                      <a:pt x="1368" y="307"/>
                    </a:lnTo>
                    <a:lnTo>
                      <a:pt x="1368" y="309"/>
                    </a:lnTo>
                    <a:lnTo>
                      <a:pt x="1370" y="312"/>
                    </a:lnTo>
                    <a:lnTo>
                      <a:pt x="1374" y="307"/>
                    </a:lnTo>
                    <a:lnTo>
                      <a:pt x="1374" y="307"/>
                    </a:lnTo>
                    <a:lnTo>
                      <a:pt x="1372" y="303"/>
                    </a:lnTo>
                    <a:lnTo>
                      <a:pt x="1376" y="303"/>
                    </a:lnTo>
                    <a:lnTo>
                      <a:pt x="1381" y="305"/>
                    </a:lnTo>
                    <a:lnTo>
                      <a:pt x="1383" y="305"/>
                    </a:lnTo>
                    <a:lnTo>
                      <a:pt x="1385" y="301"/>
                    </a:lnTo>
                    <a:lnTo>
                      <a:pt x="1385" y="303"/>
                    </a:lnTo>
                    <a:lnTo>
                      <a:pt x="1391" y="303"/>
                    </a:lnTo>
                    <a:lnTo>
                      <a:pt x="1393" y="303"/>
                    </a:lnTo>
                    <a:lnTo>
                      <a:pt x="1395" y="301"/>
                    </a:lnTo>
                    <a:lnTo>
                      <a:pt x="1398" y="303"/>
                    </a:lnTo>
                    <a:lnTo>
                      <a:pt x="1402" y="305"/>
                    </a:lnTo>
                    <a:lnTo>
                      <a:pt x="1404" y="307"/>
                    </a:lnTo>
                    <a:lnTo>
                      <a:pt x="1406" y="307"/>
                    </a:lnTo>
                    <a:lnTo>
                      <a:pt x="1406" y="303"/>
                    </a:lnTo>
                    <a:lnTo>
                      <a:pt x="1410" y="303"/>
                    </a:lnTo>
                    <a:lnTo>
                      <a:pt x="1412" y="307"/>
                    </a:lnTo>
                    <a:lnTo>
                      <a:pt x="1410" y="309"/>
                    </a:lnTo>
                    <a:lnTo>
                      <a:pt x="1408" y="314"/>
                    </a:lnTo>
                    <a:lnTo>
                      <a:pt x="1410" y="314"/>
                    </a:lnTo>
                    <a:lnTo>
                      <a:pt x="1414" y="314"/>
                    </a:lnTo>
                    <a:lnTo>
                      <a:pt x="1414" y="314"/>
                    </a:lnTo>
                    <a:lnTo>
                      <a:pt x="1414" y="312"/>
                    </a:lnTo>
                    <a:lnTo>
                      <a:pt x="1416" y="309"/>
                    </a:lnTo>
                    <a:lnTo>
                      <a:pt x="1419" y="309"/>
                    </a:lnTo>
                    <a:lnTo>
                      <a:pt x="1419" y="305"/>
                    </a:lnTo>
                    <a:lnTo>
                      <a:pt x="1416" y="305"/>
                    </a:lnTo>
                    <a:lnTo>
                      <a:pt x="1416" y="303"/>
                    </a:lnTo>
                    <a:lnTo>
                      <a:pt x="1421" y="303"/>
                    </a:lnTo>
                    <a:lnTo>
                      <a:pt x="1427" y="301"/>
                    </a:lnTo>
                    <a:lnTo>
                      <a:pt x="1429" y="303"/>
                    </a:lnTo>
                    <a:lnTo>
                      <a:pt x="1431" y="301"/>
                    </a:lnTo>
                    <a:lnTo>
                      <a:pt x="1435" y="301"/>
                    </a:lnTo>
                    <a:lnTo>
                      <a:pt x="1435" y="305"/>
                    </a:lnTo>
                    <a:lnTo>
                      <a:pt x="1438" y="309"/>
                    </a:lnTo>
                    <a:lnTo>
                      <a:pt x="1438" y="307"/>
                    </a:lnTo>
                    <a:lnTo>
                      <a:pt x="1440" y="307"/>
                    </a:lnTo>
                    <a:lnTo>
                      <a:pt x="1444" y="303"/>
                    </a:lnTo>
                    <a:lnTo>
                      <a:pt x="1446" y="309"/>
                    </a:lnTo>
                    <a:lnTo>
                      <a:pt x="1448" y="309"/>
                    </a:lnTo>
                    <a:lnTo>
                      <a:pt x="1452" y="307"/>
                    </a:lnTo>
                    <a:lnTo>
                      <a:pt x="1454" y="309"/>
                    </a:lnTo>
                    <a:lnTo>
                      <a:pt x="1457" y="318"/>
                    </a:lnTo>
                    <a:lnTo>
                      <a:pt x="1459" y="312"/>
                    </a:lnTo>
                    <a:lnTo>
                      <a:pt x="1461" y="312"/>
                    </a:lnTo>
                    <a:lnTo>
                      <a:pt x="1463" y="312"/>
                    </a:lnTo>
                    <a:lnTo>
                      <a:pt x="1461" y="318"/>
                    </a:lnTo>
                    <a:lnTo>
                      <a:pt x="1465" y="320"/>
                    </a:lnTo>
                    <a:lnTo>
                      <a:pt x="1465" y="322"/>
                    </a:lnTo>
                    <a:lnTo>
                      <a:pt x="1469" y="322"/>
                    </a:lnTo>
                    <a:lnTo>
                      <a:pt x="1469" y="326"/>
                    </a:lnTo>
                    <a:lnTo>
                      <a:pt x="1471" y="324"/>
                    </a:lnTo>
                    <a:lnTo>
                      <a:pt x="1473" y="324"/>
                    </a:lnTo>
                    <a:lnTo>
                      <a:pt x="1476" y="328"/>
                    </a:lnTo>
                    <a:lnTo>
                      <a:pt x="1471" y="331"/>
                    </a:lnTo>
                    <a:lnTo>
                      <a:pt x="1471" y="335"/>
                    </a:lnTo>
                    <a:lnTo>
                      <a:pt x="1478" y="331"/>
                    </a:lnTo>
                    <a:lnTo>
                      <a:pt x="1482" y="331"/>
                    </a:lnTo>
                    <a:lnTo>
                      <a:pt x="1482" y="333"/>
                    </a:lnTo>
                    <a:lnTo>
                      <a:pt x="1473" y="341"/>
                    </a:lnTo>
                    <a:lnTo>
                      <a:pt x="1476" y="345"/>
                    </a:lnTo>
                    <a:lnTo>
                      <a:pt x="1482" y="347"/>
                    </a:lnTo>
                    <a:lnTo>
                      <a:pt x="1482" y="345"/>
                    </a:lnTo>
                    <a:lnTo>
                      <a:pt x="1486" y="343"/>
                    </a:lnTo>
                    <a:lnTo>
                      <a:pt x="1488" y="343"/>
                    </a:lnTo>
                    <a:lnTo>
                      <a:pt x="1488" y="347"/>
                    </a:lnTo>
                    <a:lnTo>
                      <a:pt x="1490" y="345"/>
                    </a:lnTo>
                    <a:lnTo>
                      <a:pt x="1497" y="350"/>
                    </a:lnTo>
                    <a:lnTo>
                      <a:pt x="1494" y="356"/>
                    </a:lnTo>
                    <a:lnTo>
                      <a:pt x="1499" y="356"/>
                    </a:lnTo>
                    <a:lnTo>
                      <a:pt x="1499" y="358"/>
                    </a:lnTo>
                    <a:lnTo>
                      <a:pt x="1503" y="358"/>
                    </a:lnTo>
                    <a:lnTo>
                      <a:pt x="1503" y="360"/>
                    </a:lnTo>
                    <a:lnTo>
                      <a:pt x="1499" y="366"/>
                    </a:lnTo>
                    <a:lnTo>
                      <a:pt x="1494" y="369"/>
                    </a:lnTo>
                    <a:lnTo>
                      <a:pt x="1490" y="366"/>
                    </a:lnTo>
                    <a:lnTo>
                      <a:pt x="1484" y="364"/>
                    </a:lnTo>
                    <a:lnTo>
                      <a:pt x="1476" y="364"/>
                    </a:lnTo>
                    <a:lnTo>
                      <a:pt x="1478" y="366"/>
                    </a:lnTo>
                    <a:lnTo>
                      <a:pt x="1480" y="371"/>
                    </a:lnTo>
                    <a:lnTo>
                      <a:pt x="1488" y="371"/>
                    </a:lnTo>
                    <a:lnTo>
                      <a:pt x="1488" y="375"/>
                    </a:lnTo>
                    <a:lnTo>
                      <a:pt x="1497" y="379"/>
                    </a:lnTo>
                    <a:lnTo>
                      <a:pt x="1503" y="381"/>
                    </a:lnTo>
                    <a:lnTo>
                      <a:pt x="1509" y="379"/>
                    </a:lnTo>
                    <a:lnTo>
                      <a:pt x="1509" y="375"/>
                    </a:lnTo>
                    <a:lnTo>
                      <a:pt x="1505" y="371"/>
                    </a:lnTo>
                    <a:lnTo>
                      <a:pt x="1503" y="369"/>
                    </a:lnTo>
                    <a:lnTo>
                      <a:pt x="1505" y="369"/>
                    </a:lnTo>
                    <a:lnTo>
                      <a:pt x="1509" y="373"/>
                    </a:lnTo>
                    <a:lnTo>
                      <a:pt x="1513" y="375"/>
                    </a:lnTo>
                    <a:lnTo>
                      <a:pt x="1518" y="377"/>
                    </a:lnTo>
                    <a:lnTo>
                      <a:pt x="1513" y="377"/>
                    </a:lnTo>
                    <a:lnTo>
                      <a:pt x="1505" y="383"/>
                    </a:lnTo>
                    <a:lnTo>
                      <a:pt x="1507" y="385"/>
                    </a:lnTo>
                    <a:lnTo>
                      <a:pt x="1511" y="387"/>
                    </a:lnTo>
                    <a:lnTo>
                      <a:pt x="1513" y="385"/>
                    </a:lnTo>
                    <a:lnTo>
                      <a:pt x="1516" y="385"/>
                    </a:lnTo>
                    <a:lnTo>
                      <a:pt x="1528" y="396"/>
                    </a:lnTo>
                    <a:lnTo>
                      <a:pt x="1532" y="398"/>
                    </a:lnTo>
                    <a:lnTo>
                      <a:pt x="1537" y="404"/>
                    </a:lnTo>
                    <a:lnTo>
                      <a:pt x="1545" y="404"/>
                    </a:lnTo>
                    <a:lnTo>
                      <a:pt x="1551" y="411"/>
                    </a:lnTo>
                    <a:lnTo>
                      <a:pt x="1558" y="413"/>
                    </a:lnTo>
                    <a:lnTo>
                      <a:pt x="1558" y="411"/>
                    </a:lnTo>
                    <a:lnTo>
                      <a:pt x="1558" y="406"/>
                    </a:lnTo>
                    <a:lnTo>
                      <a:pt x="1560" y="406"/>
                    </a:lnTo>
                    <a:lnTo>
                      <a:pt x="1562" y="409"/>
                    </a:lnTo>
                    <a:lnTo>
                      <a:pt x="1564" y="413"/>
                    </a:lnTo>
                    <a:lnTo>
                      <a:pt x="1566" y="417"/>
                    </a:lnTo>
                    <a:lnTo>
                      <a:pt x="1568" y="415"/>
                    </a:lnTo>
                    <a:lnTo>
                      <a:pt x="1570" y="411"/>
                    </a:lnTo>
                    <a:lnTo>
                      <a:pt x="1566" y="390"/>
                    </a:lnTo>
                    <a:lnTo>
                      <a:pt x="1562" y="381"/>
                    </a:lnTo>
                    <a:lnTo>
                      <a:pt x="1556" y="369"/>
                    </a:lnTo>
                    <a:lnTo>
                      <a:pt x="1553" y="358"/>
                    </a:lnTo>
                    <a:lnTo>
                      <a:pt x="1551" y="352"/>
                    </a:lnTo>
                    <a:lnTo>
                      <a:pt x="1551" y="350"/>
                    </a:lnTo>
                    <a:lnTo>
                      <a:pt x="1556" y="350"/>
                    </a:lnTo>
                    <a:lnTo>
                      <a:pt x="1558" y="356"/>
                    </a:lnTo>
                    <a:lnTo>
                      <a:pt x="1562" y="360"/>
                    </a:lnTo>
                    <a:lnTo>
                      <a:pt x="1566" y="362"/>
                    </a:lnTo>
                    <a:lnTo>
                      <a:pt x="1570" y="366"/>
                    </a:lnTo>
                    <a:lnTo>
                      <a:pt x="1579" y="366"/>
                    </a:lnTo>
                    <a:lnTo>
                      <a:pt x="1594" y="364"/>
                    </a:lnTo>
                    <a:lnTo>
                      <a:pt x="1598" y="366"/>
                    </a:lnTo>
                    <a:lnTo>
                      <a:pt x="1600" y="364"/>
                    </a:lnTo>
                    <a:lnTo>
                      <a:pt x="1604" y="369"/>
                    </a:lnTo>
                    <a:lnTo>
                      <a:pt x="1604" y="366"/>
                    </a:lnTo>
                    <a:lnTo>
                      <a:pt x="1602" y="362"/>
                    </a:lnTo>
                    <a:lnTo>
                      <a:pt x="1602" y="360"/>
                    </a:lnTo>
                    <a:lnTo>
                      <a:pt x="1600" y="358"/>
                    </a:lnTo>
                    <a:lnTo>
                      <a:pt x="1602" y="356"/>
                    </a:lnTo>
                    <a:lnTo>
                      <a:pt x="1602" y="352"/>
                    </a:lnTo>
                    <a:lnTo>
                      <a:pt x="1615" y="345"/>
                    </a:lnTo>
                    <a:lnTo>
                      <a:pt x="1617" y="347"/>
                    </a:lnTo>
                    <a:lnTo>
                      <a:pt x="1621" y="345"/>
                    </a:lnTo>
                    <a:lnTo>
                      <a:pt x="1625" y="350"/>
                    </a:lnTo>
                    <a:lnTo>
                      <a:pt x="1631" y="350"/>
                    </a:lnTo>
                    <a:lnTo>
                      <a:pt x="1636" y="354"/>
                    </a:lnTo>
                    <a:lnTo>
                      <a:pt x="1640" y="354"/>
                    </a:lnTo>
                    <a:lnTo>
                      <a:pt x="1642" y="358"/>
                    </a:lnTo>
                    <a:lnTo>
                      <a:pt x="1650" y="360"/>
                    </a:lnTo>
                    <a:lnTo>
                      <a:pt x="1653" y="362"/>
                    </a:lnTo>
                    <a:lnTo>
                      <a:pt x="1661" y="362"/>
                    </a:lnTo>
                    <a:lnTo>
                      <a:pt x="1655" y="360"/>
                    </a:lnTo>
                    <a:lnTo>
                      <a:pt x="1655" y="358"/>
                    </a:lnTo>
                    <a:lnTo>
                      <a:pt x="1661" y="360"/>
                    </a:lnTo>
                    <a:lnTo>
                      <a:pt x="1663" y="356"/>
                    </a:lnTo>
                    <a:lnTo>
                      <a:pt x="1659" y="354"/>
                    </a:lnTo>
                    <a:lnTo>
                      <a:pt x="1663" y="352"/>
                    </a:lnTo>
                    <a:lnTo>
                      <a:pt x="1659" y="347"/>
                    </a:lnTo>
                    <a:lnTo>
                      <a:pt x="1655" y="352"/>
                    </a:lnTo>
                    <a:lnTo>
                      <a:pt x="1650" y="350"/>
                    </a:lnTo>
                    <a:lnTo>
                      <a:pt x="1648" y="343"/>
                    </a:lnTo>
                    <a:lnTo>
                      <a:pt x="1646" y="339"/>
                    </a:lnTo>
                    <a:lnTo>
                      <a:pt x="1650" y="337"/>
                    </a:lnTo>
                    <a:lnTo>
                      <a:pt x="1653" y="339"/>
                    </a:lnTo>
                    <a:lnTo>
                      <a:pt x="1655" y="337"/>
                    </a:lnTo>
                    <a:lnTo>
                      <a:pt x="1653" y="333"/>
                    </a:lnTo>
                    <a:lnTo>
                      <a:pt x="1657" y="333"/>
                    </a:lnTo>
                    <a:lnTo>
                      <a:pt x="1663" y="337"/>
                    </a:lnTo>
                    <a:lnTo>
                      <a:pt x="1663" y="341"/>
                    </a:lnTo>
                    <a:lnTo>
                      <a:pt x="1667" y="341"/>
                    </a:lnTo>
                    <a:lnTo>
                      <a:pt x="1669" y="343"/>
                    </a:lnTo>
                    <a:lnTo>
                      <a:pt x="1672" y="341"/>
                    </a:lnTo>
                    <a:lnTo>
                      <a:pt x="1669" y="337"/>
                    </a:lnTo>
                    <a:lnTo>
                      <a:pt x="1674" y="335"/>
                    </a:lnTo>
                    <a:lnTo>
                      <a:pt x="1678" y="337"/>
                    </a:lnTo>
                    <a:lnTo>
                      <a:pt x="1678" y="333"/>
                    </a:lnTo>
                    <a:lnTo>
                      <a:pt x="1672" y="326"/>
                    </a:lnTo>
                    <a:lnTo>
                      <a:pt x="1667" y="326"/>
                    </a:lnTo>
                    <a:lnTo>
                      <a:pt x="1663" y="320"/>
                    </a:lnTo>
                    <a:lnTo>
                      <a:pt x="1663" y="316"/>
                    </a:lnTo>
                    <a:lnTo>
                      <a:pt x="1661" y="314"/>
                    </a:lnTo>
                    <a:lnTo>
                      <a:pt x="1657" y="314"/>
                    </a:lnTo>
                    <a:lnTo>
                      <a:pt x="1653" y="314"/>
                    </a:lnTo>
                    <a:lnTo>
                      <a:pt x="1659" y="312"/>
                    </a:lnTo>
                    <a:lnTo>
                      <a:pt x="1657" y="307"/>
                    </a:lnTo>
                    <a:lnTo>
                      <a:pt x="1657" y="305"/>
                    </a:lnTo>
                    <a:lnTo>
                      <a:pt x="1655" y="301"/>
                    </a:lnTo>
                    <a:lnTo>
                      <a:pt x="1661" y="301"/>
                    </a:lnTo>
                    <a:lnTo>
                      <a:pt x="1661" y="295"/>
                    </a:lnTo>
                    <a:lnTo>
                      <a:pt x="1655" y="297"/>
                    </a:lnTo>
                    <a:lnTo>
                      <a:pt x="1650" y="301"/>
                    </a:lnTo>
                    <a:lnTo>
                      <a:pt x="1650" y="305"/>
                    </a:lnTo>
                    <a:lnTo>
                      <a:pt x="1642" y="303"/>
                    </a:lnTo>
                    <a:lnTo>
                      <a:pt x="1638" y="295"/>
                    </a:lnTo>
                    <a:lnTo>
                      <a:pt x="1640" y="291"/>
                    </a:lnTo>
                    <a:lnTo>
                      <a:pt x="1642" y="286"/>
                    </a:lnTo>
                    <a:lnTo>
                      <a:pt x="1648" y="284"/>
                    </a:lnTo>
                    <a:lnTo>
                      <a:pt x="1653" y="284"/>
                    </a:lnTo>
                    <a:lnTo>
                      <a:pt x="1659" y="278"/>
                    </a:lnTo>
                    <a:lnTo>
                      <a:pt x="1659" y="274"/>
                    </a:lnTo>
                    <a:lnTo>
                      <a:pt x="1655" y="269"/>
                    </a:lnTo>
                    <a:lnTo>
                      <a:pt x="1653" y="269"/>
                    </a:lnTo>
                    <a:lnTo>
                      <a:pt x="1648" y="269"/>
                    </a:lnTo>
                    <a:lnTo>
                      <a:pt x="1642" y="269"/>
                    </a:lnTo>
                    <a:lnTo>
                      <a:pt x="1638" y="263"/>
                    </a:lnTo>
                    <a:lnTo>
                      <a:pt x="1642" y="261"/>
                    </a:lnTo>
                    <a:lnTo>
                      <a:pt x="1650" y="261"/>
                    </a:lnTo>
                    <a:lnTo>
                      <a:pt x="1659" y="263"/>
                    </a:lnTo>
                    <a:lnTo>
                      <a:pt x="1667" y="263"/>
                    </a:lnTo>
                    <a:lnTo>
                      <a:pt x="1682" y="263"/>
                    </a:lnTo>
                    <a:lnTo>
                      <a:pt x="1703" y="261"/>
                    </a:lnTo>
                    <a:lnTo>
                      <a:pt x="1707" y="259"/>
                    </a:lnTo>
                    <a:lnTo>
                      <a:pt x="1724" y="259"/>
                    </a:lnTo>
                    <a:lnTo>
                      <a:pt x="1733" y="259"/>
                    </a:lnTo>
                    <a:lnTo>
                      <a:pt x="1739" y="259"/>
                    </a:lnTo>
                    <a:lnTo>
                      <a:pt x="1747" y="259"/>
                    </a:lnTo>
                    <a:lnTo>
                      <a:pt x="1743" y="259"/>
                    </a:lnTo>
                    <a:lnTo>
                      <a:pt x="1731" y="265"/>
                    </a:lnTo>
                    <a:lnTo>
                      <a:pt x="1724" y="263"/>
                    </a:lnTo>
                    <a:lnTo>
                      <a:pt x="1722" y="263"/>
                    </a:lnTo>
                    <a:lnTo>
                      <a:pt x="1718" y="263"/>
                    </a:lnTo>
                    <a:lnTo>
                      <a:pt x="1716" y="272"/>
                    </a:lnTo>
                    <a:lnTo>
                      <a:pt x="1720" y="276"/>
                    </a:lnTo>
                    <a:lnTo>
                      <a:pt x="1718" y="276"/>
                    </a:lnTo>
                    <a:lnTo>
                      <a:pt x="1716" y="280"/>
                    </a:lnTo>
                    <a:lnTo>
                      <a:pt x="1720" y="282"/>
                    </a:lnTo>
                    <a:lnTo>
                      <a:pt x="1726" y="278"/>
                    </a:lnTo>
                    <a:lnTo>
                      <a:pt x="1726" y="274"/>
                    </a:lnTo>
                    <a:lnTo>
                      <a:pt x="1737" y="267"/>
                    </a:lnTo>
                    <a:lnTo>
                      <a:pt x="1750" y="261"/>
                    </a:lnTo>
                    <a:lnTo>
                      <a:pt x="1752" y="269"/>
                    </a:lnTo>
                    <a:lnTo>
                      <a:pt x="1752" y="278"/>
                    </a:lnTo>
                    <a:lnTo>
                      <a:pt x="1752" y="282"/>
                    </a:lnTo>
                    <a:lnTo>
                      <a:pt x="1750" y="274"/>
                    </a:lnTo>
                    <a:lnTo>
                      <a:pt x="1745" y="272"/>
                    </a:lnTo>
                    <a:lnTo>
                      <a:pt x="1745" y="267"/>
                    </a:lnTo>
                    <a:lnTo>
                      <a:pt x="1741" y="269"/>
                    </a:lnTo>
                    <a:lnTo>
                      <a:pt x="1739" y="269"/>
                    </a:lnTo>
                    <a:lnTo>
                      <a:pt x="1741" y="276"/>
                    </a:lnTo>
                    <a:lnTo>
                      <a:pt x="1745" y="278"/>
                    </a:lnTo>
                    <a:lnTo>
                      <a:pt x="1745" y="286"/>
                    </a:lnTo>
                    <a:lnTo>
                      <a:pt x="1743" y="293"/>
                    </a:lnTo>
                    <a:lnTo>
                      <a:pt x="1741" y="291"/>
                    </a:lnTo>
                    <a:lnTo>
                      <a:pt x="1737" y="293"/>
                    </a:lnTo>
                    <a:lnTo>
                      <a:pt x="1743" y="297"/>
                    </a:lnTo>
                    <a:lnTo>
                      <a:pt x="1743" y="299"/>
                    </a:lnTo>
                    <a:lnTo>
                      <a:pt x="1743" y="301"/>
                    </a:lnTo>
                    <a:lnTo>
                      <a:pt x="1747" y="301"/>
                    </a:lnTo>
                    <a:lnTo>
                      <a:pt x="1752" y="297"/>
                    </a:lnTo>
                    <a:lnTo>
                      <a:pt x="1752" y="293"/>
                    </a:lnTo>
                    <a:lnTo>
                      <a:pt x="1756" y="286"/>
                    </a:lnTo>
                    <a:lnTo>
                      <a:pt x="1756" y="282"/>
                    </a:lnTo>
                    <a:lnTo>
                      <a:pt x="1756" y="278"/>
                    </a:lnTo>
                    <a:lnTo>
                      <a:pt x="1754" y="257"/>
                    </a:lnTo>
                    <a:lnTo>
                      <a:pt x="1760" y="250"/>
                    </a:lnTo>
                    <a:lnTo>
                      <a:pt x="1771" y="248"/>
                    </a:lnTo>
                    <a:lnTo>
                      <a:pt x="1783" y="246"/>
                    </a:lnTo>
                    <a:lnTo>
                      <a:pt x="1794" y="246"/>
                    </a:lnTo>
                    <a:lnTo>
                      <a:pt x="1806" y="253"/>
                    </a:lnTo>
                    <a:lnTo>
                      <a:pt x="1813" y="261"/>
                    </a:lnTo>
                    <a:lnTo>
                      <a:pt x="1813" y="265"/>
                    </a:lnTo>
                    <a:lnTo>
                      <a:pt x="1811" y="267"/>
                    </a:lnTo>
                    <a:lnTo>
                      <a:pt x="1802" y="261"/>
                    </a:lnTo>
                    <a:lnTo>
                      <a:pt x="1802" y="263"/>
                    </a:lnTo>
                    <a:lnTo>
                      <a:pt x="1802" y="267"/>
                    </a:lnTo>
                    <a:lnTo>
                      <a:pt x="1802" y="272"/>
                    </a:lnTo>
                    <a:lnTo>
                      <a:pt x="1804" y="276"/>
                    </a:lnTo>
                    <a:lnTo>
                      <a:pt x="1800" y="278"/>
                    </a:lnTo>
                    <a:lnTo>
                      <a:pt x="1802" y="280"/>
                    </a:lnTo>
                    <a:lnTo>
                      <a:pt x="1806" y="276"/>
                    </a:lnTo>
                    <a:lnTo>
                      <a:pt x="1815" y="276"/>
                    </a:lnTo>
                    <a:lnTo>
                      <a:pt x="1819" y="272"/>
                    </a:lnTo>
                    <a:lnTo>
                      <a:pt x="1819" y="278"/>
                    </a:lnTo>
                    <a:lnTo>
                      <a:pt x="1823" y="282"/>
                    </a:lnTo>
                    <a:lnTo>
                      <a:pt x="1823" y="286"/>
                    </a:lnTo>
                    <a:lnTo>
                      <a:pt x="1825" y="291"/>
                    </a:lnTo>
                    <a:lnTo>
                      <a:pt x="1827" y="284"/>
                    </a:lnTo>
                    <a:lnTo>
                      <a:pt x="1827" y="282"/>
                    </a:lnTo>
                    <a:lnTo>
                      <a:pt x="1832" y="278"/>
                    </a:lnTo>
                    <a:lnTo>
                      <a:pt x="1836" y="280"/>
                    </a:lnTo>
                    <a:lnTo>
                      <a:pt x="1838" y="286"/>
                    </a:lnTo>
                    <a:lnTo>
                      <a:pt x="1836" y="288"/>
                    </a:lnTo>
                    <a:lnTo>
                      <a:pt x="1836" y="293"/>
                    </a:lnTo>
                    <a:lnTo>
                      <a:pt x="1836" y="295"/>
                    </a:lnTo>
                    <a:lnTo>
                      <a:pt x="1840" y="295"/>
                    </a:lnTo>
                    <a:lnTo>
                      <a:pt x="1842" y="288"/>
                    </a:lnTo>
                    <a:lnTo>
                      <a:pt x="1844" y="288"/>
                    </a:lnTo>
                    <a:lnTo>
                      <a:pt x="1844" y="291"/>
                    </a:lnTo>
                    <a:lnTo>
                      <a:pt x="1844" y="286"/>
                    </a:lnTo>
                    <a:lnTo>
                      <a:pt x="1849" y="278"/>
                    </a:lnTo>
                    <a:lnTo>
                      <a:pt x="1851" y="278"/>
                    </a:lnTo>
                    <a:lnTo>
                      <a:pt x="1853" y="278"/>
                    </a:lnTo>
                    <a:lnTo>
                      <a:pt x="1863" y="284"/>
                    </a:lnTo>
                    <a:lnTo>
                      <a:pt x="1874" y="286"/>
                    </a:lnTo>
                    <a:lnTo>
                      <a:pt x="1878" y="295"/>
                    </a:lnTo>
                    <a:lnTo>
                      <a:pt x="1878" y="297"/>
                    </a:lnTo>
                    <a:lnTo>
                      <a:pt x="1872" y="301"/>
                    </a:lnTo>
                    <a:lnTo>
                      <a:pt x="1868" y="305"/>
                    </a:lnTo>
                    <a:lnTo>
                      <a:pt x="1872" y="303"/>
                    </a:lnTo>
                    <a:lnTo>
                      <a:pt x="1880" y="301"/>
                    </a:lnTo>
                    <a:lnTo>
                      <a:pt x="1887" y="303"/>
                    </a:lnTo>
                    <a:lnTo>
                      <a:pt x="1893" y="301"/>
                    </a:lnTo>
                    <a:lnTo>
                      <a:pt x="1897" y="297"/>
                    </a:lnTo>
                    <a:lnTo>
                      <a:pt x="1903" y="295"/>
                    </a:lnTo>
                    <a:lnTo>
                      <a:pt x="1910" y="288"/>
                    </a:lnTo>
                    <a:lnTo>
                      <a:pt x="1914" y="286"/>
                    </a:lnTo>
                    <a:lnTo>
                      <a:pt x="1920" y="280"/>
                    </a:lnTo>
                    <a:lnTo>
                      <a:pt x="1927" y="280"/>
                    </a:lnTo>
                    <a:lnTo>
                      <a:pt x="1941" y="272"/>
                    </a:lnTo>
                    <a:lnTo>
                      <a:pt x="1950" y="269"/>
                    </a:lnTo>
                    <a:lnTo>
                      <a:pt x="1954" y="269"/>
                    </a:lnTo>
                    <a:lnTo>
                      <a:pt x="1954" y="267"/>
                    </a:lnTo>
                    <a:lnTo>
                      <a:pt x="1962" y="263"/>
                    </a:lnTo>
                    <a:lnTo>
                      <a:pt x="1967" y="261"/>
                    </a:lnTo>
                    <a:lnTo>
                      <a:pt x="1977" y="261"/>
                    </a:lnTo>
                    <a:lnTo>
                      <a:pt x="1996" y="269"/>
                    </a:lnTo>
                    <a:lnTo>
                      <a:pt x="2005" y="278"/>
                    </a:lnTo>
                    <a:lnTo>
                      <a:pt x="2013" y="282"/>
                    </a:lnTo>
                    <a:lnTo>
                      <a:pt x="2019" y="291"/>
                    </a:lnTo>
                    <a:lnTo>
                      <a:pt x="2024" y="297"/>
                    </a:lnTo>
                    <a:lnTo>
                      <a:pt x="2024" y="301"/>
                    </a:lnTo>
                    <a:lnTo>
                      <a:pt x="2026" y="303"/>
                    </a:lnTo>
                    <a:lnTo>
                      <a:pt x="2026" y="307"/>
                    </a:lnTo>
                    <a:lnTo>
                      <a:pt x="2030" y="316"/>
                    </a:lnTo>
                    <a:lnTo>
                      <a:pt x="2030" y="320"/>
                    </a:lnTo>
                    <a:lnTo>
                      <a:pt x="2028" y="324"/>
                    </a:lnTo>
                    <a:lnTo>
                      <a:pt x="2032" y="322"/>
                    </a:lnTo>
                    <a:lnTo>
                      <a:pt x="2036" y="318"/>
                    </a:lnTo>
                    <a:lnTo>
                      <a:pt x="2042" y="318"/>
                    </a:lnTo>
                    <a:lnTo>
                      <a:pt x="2045" y="320"/>
                    </a:lnTo>
                    <a:lnTo>
                      <a:pt x="2045" y="318"/>
                    </a:lnTo>
                    <a:lnTo>
                      <a:pt x="2051" y="316"/>
                    </a:lnTo>
                    <a:lnTo>
                      <a:pt x="2055" y="320"/>
                    </a:lnTo>
                    <a:lnTo>
                      <a:pt x="2057" y="324"/>
                    </a:lnTo>
                    <a:lnTo>
                      <a:pt x="2057" y="320"/>
                    </a:lnTo>
                    <a:lnTo>
                      <a:pt x="2055" y="314"/>
                    </a:lnTo>
                    <a:lnTo>
                      <a:pt x="2059" y="314"/>
                    </a:lnTo>
                    <a:lnTo>
                      <a:pt x="2061" y="318"/>
                    </a:lnTo>
                    <a:lnTo>
                      <a:pt x="2070" y="324"/>
                    </a:lnTo>
                    <a:lnTo>
                      <a:pt x="2070" y="333"/>
                    </a:lnTo>
                    <a:lnTo>
                      <a:pt x="2074" y="333"/>
                    </a:lnTo>
                    <a:lnTo>
                      <a:pt x="2080" y="339"/>
                    </a:lnTo>
                    <a:lnTo>
                      <a:pt x="2080" y="337"/>
                    </a:lnTo>
                    <a:lnTo>
                      <a:pt x="2078" y="331"/>
                    </a:lnTo>
                    <a:lnTo>
                      <a:pt x="2074" y="328"/>
                    </a:lnTo>
                    <a:lnTo>
                      <a:pt x="2072" y="326"/>
                    </a:lnTo>
                    <a:lnTo>
                      <a:pt x="2076" y="328"/>
                    </a:lnTo>
                    <a:lnTo>
                      <a:pt x="2080" y="328"/>
                    </a:lnTo>
                    <a:lnTo>
                      <a:pt x="2085" y="333"/>
                    </a:lnTo>
                    <a:lnTo>
                      <a:pt x="2091" y="339"/>
                    </a:lnTo>
                    <a:lnTo>
                      <a:pt x="2089" y="333"/>
                    </a:lnTo>
                    <a:lnTo>
                      <a:pt x="2083" y="322"/>
                    </a:lnTo>
                    <a:lnTo>
                      <a:pt x="2083" y="314"/>
                    </a:lnTo>
                    <a:lnTo>
                      <a:pt x="2083" y="305"/>
                    </a:lnTo>
                    <a:lnTo>
                      <a:pt x="2087" y="301"/>
                    </a:lnTo>
                    <a:lnTo>
                      <a:pt x="2095" y="299"/>
                    </a:lnTo>
                    <a:lnTo>
                      <a:pt x="2097" y="297"/>
                    </a:lnTo>
                    <a:lnTo>
                      <a:pt x="2106" y="295"/>
                    </a:lnTo>
                    <a:lnTo>
                      <a:pt x="2104" y="291"/>
                    </a:lnTo>
                    <a:lnTo>
                      <a:pt x="2106" y="288"/>
                    </a:lnTo>
                    <a:lnTo>
                      <a:pt x="2108" y="288"/>
                    </a:lnTo>
                    <a:lnTo>
                      <a:pt x="2112" y="293"/>
                    </a:lnTo>
                    <a:lnTo>
                      <a:pt x="2116" y="295"/>
                    </a:lnTo>
                    <a:lnTo>
                      <a:pt x="2123" y="293"/>
                    </a:lnTo>
                    <a:lnTo>
                      <a:pt x="2127" y="288"/>
                    </a:lnTo>
                    <a:lnTo>
                      <a:pt x="2131" y="291"/>
                    </a:lnTo>
                    <a:lnTo>
                      <a:pt x="2137" y="286"/>
                    </a:lnTo>
                    <a:lnTo>
                      <a:pt x="2146" y="288"/>
                    </a:lnTo>
                    <a:lnTo>
                      <a:pt x="2150" y="286"/>
                    </a:lnTo>
                    <a:lnTo>
                      <a:pt x="2152" y="284"/>
                    </a:lnTo>
                    <a:lnTo>
                      <a:pt x="2152" y="288"/>
                    </a:lnTo>
                    <a:lnTo>
                      <a:pt x="2154" y="291"/>
                    </a:lnTo>
                    <a:lnTo>
                      <a:pt x="2156" y="286"/>
                    </a:lnTo>
                    <a:lnTo>
                      <a:pt x="2161" y="280"/>
                    </a:lnTo>
                    <a:lnTo>
                      <a:pt x="2161" y="276"/>
                    </a:lnTo>
                    <a:lnTo>
                      <a:pt x="2161" y="272"/>
                    </a:lnTo>
                    <a:lnTo>
                      <a:pt x="2161" y="267"/>
                    </a:lnTo>
                    <a:lnTo>
                      <a:pt x="2163" y="265"/>
                    </a:lnTo>
                    <a:lnTo>
                      <a:pt x="2169" y="267"/>
                    </a:lnTo>
                    <a:lnTo>
                      <a:pt x="2171" y="272"/>
                    </a:lnTo>
                    <a:lnTo>
                      <a:pt x="2171" y="274"/>
                    </a:lnTo>
                    <a:lnTo>
                      <a:pt x="2177" y="274"/>
                    </a:lnTo>
                    <a:lnTo>
                      <a:pt x="2179" y="278"/>
                    </a:lnTo>
                    <a:lnTo>
                      <a:pt x="2179" y="282"/>
                    </a:lnTo>
                    <a:lnTo>
                      <a:pt x="2186" y="288"/>
                    </a:lnTo>
                    <a:lnTo>
                      <a:pt x="2188" y="291"/>
                    </a:lnTo>
                    <a:lnTo>
                      <a:pt x="2194" y="288"/>
                    </a:lnTo>
                    <a:lnTo>
                      <a:pt x="2205" y="291"/>
                    </a:lnTo>
                    <a:lnTo>
                      <a:pt x="2205" y="291"/>
                    </a:lnTo>
                    <a:lnTo>
                      <a:pt x="2209" y="291"/>
                    </a:lnTo>
                    <a:lnTo>
                      <a:pt x="2215" y="299"/>
                    </a:lnTo>
                    <a:lnTo>
                      <a:pt x="2215" y="303"/>
                    </a:lnTo>
                    <a:lnTo>
                      <a:pt x="2217" y="307"/>
                    </a:lnTo>
                    <a:lnTo>
                      <a:pt x="2224" y="307"/>
                    </a:lnTo>
                    <a:lnTo>
                      <a:pt x="2228" y="305"/>
                    </a:lnTo>
                    <a:lnTo>
                      <a:pt x="2232" y="305"/>
                    </a:lnTo>
                    <a:lnTo>
                      <a:pt x="2232" y="301"/>
                    </a:lnTo>
                    <a:lnTo>
                      <a:pt x="2236" y="299"/>
                    </a:lnTo>
                    <a:lnTo>
                      <a:pt x="2238" y="299"/>
                    </a:lnTo>
                    <a:lnTo>
                      <a:pt x="2241" y="297"/>
                    </a:lnTo>
                    <a:lnTo>
                      <a:pt x="2238" y="295"/>
                    </a:lnTo>
                    <a:lnTo>
                      <a:pt x="2241" y="293"/>
                    </a:lnTo>
                    <a:lnTo>
                      <a:pt x="2238" y="291"/>
                    </a:lnTo>
                    <a:lnTo>
                      <a:pt x="2238" y="286"/>
                    </a:lnTo>
                    <a:lnTo>
                      <a:pt x="2236" y="282"/>
                    </a:lnTo>
                    <a:lnTo>
                      <a:pt x="2230" y="280"/>
                    </a:lnTo>
                    <a:lnTo>
                      <a:pt x="2228" y="274"/>
                    </a:lnTo>
                    <a:lnTo>
                      <a:pt x="2222" y="267"/>
                    </a:lnTo>
                    <a:lnTo>
                      <a:pt x="2217" y="265"/>
                    </a:lnTo>
                    <a:lnTo>
                      <a:pt x="2217" y="263"/>
                    </a:lnTo>
                    <a:lnTo>
                      <a:pt x="2209" y="259"/>
                    </a:lnTo>
                    <a:lnTo>
                      <a:pt x="2205" y="263"/>
                    </a:lnTo>
                    <a:lnTo>
                      <a:pt x="2203" y="263"/>
                    </a:lnTo>
                    <a:lnTo>
                      <a:pt x="2203" y="257"/>
                    </a:lnTo>
                    <a:lnTo>
                      <a:pt x="2205" y="255"/>
                    </a:lnTo>
                    <a:lnTo>
                      <a:pt x="2203" y="248"/>
                    </a:lnTo>
                    <a:lnTo>
                      <a:pt x="2201" y="244"/>
                    </a:lnTo>
                    <a:lnTo>
                      <a:pt x="2198" y="244"/>
                    </a:lnTo>
                    <a:lnTo>
                      <a:pt x="2196" y="236"/>
                    </a:lnTo>
                    <a:lnTo>
                      <a:pt x="2190" y="234"/>
                    </a:lnTo>
                    <a:lnTo>
                      <a:pt x="2192" y="232"/>
                    </a:lnTo>
                    <a:lnTo>
                      <a:pt x="2201" y="229"/>
                    </a:lnTo>
                    <a:lnTo>
                      <a:pt x="2203" y="232"/>
                    </a:lnTo>
                    <a:lnTo>
                      <a:pt x="2213" y="232"/>
                    </a:lnTo>
                    <a:lnTo>
                      <a:pt x="2222" y="232"/>
                    </a:lnTo>
                    <a:lnTo>
                      <a:pt x="2224" y="227"/>
                    </a:lnTo>
                    <a:lnTo>
                      <a:pt x="2228" y="227"/>
                    </a:lnTo>
                    <a:lnTo>
                      <a:pt x="2232" y="229"/>
                    </a:lnTo>
                    <a:lnTo>
                      <a:pt x="2236" y="227"/>
                    </a:lnTo>
                    <a:lnTo>
                      <a:pt x="2238" y="229"/>
                    </a:lnTo>
                    <a:lnTo>
                      <a:pt x="2238" y="225"/>
                    </a:lnTo>
                    <a:lnTo>
                      <a:pt x="2245" y="223"/>
                    </a:lnTo>
                    <a:lnTo>
                      <a:pt x="2247" y="227"/>
                    </a:lnTo>
                    <a:lnTo>
                      <a:pt x="2247" y="227"/>
                    </a:lnTo>
                    <a:lnTo>
                      <a:pt x="2249" y="223"/>
                    </a:lnTo>
                    <a:lnTo>
                      <a:pt x="2253" y="223"/>
                    </a:lnTo>
                    <a:lnTo>
                      <a:pt x="2253" y="219"/>
                    </a:lnTo>
                    <a:lnTo>
                      <a:pt x="2270" y="215"/>
                    </a:lnTo>
                    <a:lnTo>
                      <a:pt x="2272" y="219"/>
                    </a:lnTo>
                    <a:lnTo>
                      <a:pt x="2272" y="217"/>
                    </a:lnTo>
                    <a:lnTo>
                      <a:pt x="2274" y="213"/>
                    </a:lnTo>
                    <a:lnTo>
                      <a:pt x="2276" y="215"/>
                    </a:lnTo>
                    <a:lnTo>
                      <a:pt x="2283" y="213"/>
                    </a:lnTo>
                    <a:lnTo>
                      <a:pt x="2285" y="213"/>
                    </a:lnTo>
                    <a:lnTo>
                      <a:pt x="2289" y="215"/>
                    </a:lnTo>
                    <a:lnTo>
                      <a:pt x="2295" y="215"/>
                    </a:lnTo>
                    <a:lnTo>
                      <a:pt x="2300" y="215"/>
                    </a:lnTo>
                    <a:lnTo>
                      <a:pt x="2302" y="217"/>
                    </a:lnTo>
                    <a:lnTo>
                      <a:pt x="2304" y="217"/>
                    </a:lnTo>
                    <a:lnTo>
                      <a:pt x="2306" y="215"/>
                    </a:lnTo>
                    <a:lnTo>
                      <a:pt x="2312" y="215"/>
                    </a:lnTo>
                    <a:lnTo>
                      <a:pt x="2325" y="219"/>
                    </a:lnTo>
                    <a:lnTo>
                      <a:pt x="2329" y="221"/>
                    </a:lnTo>
                    <a:lnTo>
                      <a:pt x="2333" y="219"/>
                    </a:lnTo>
                    <a:lnTo>
                      <a:pt x="2331" y="219"/>
                    </a:lnTo>
                    <a:lnTo>
                      <a:pt x="2335" y="217"/>
                    </a:lnTo>
                    <a:lnTo>
                      <a:pt x="2340" y="219"/>
                    </a:lnTo>
                    <a:lnTo>
                      <a:pt x="2338" y="221"/>
                    </a:lnTo>
                    <a:lnTo>
                      <a:pt x="2338" y="223"/>
                    </a:lnTo>
                    <a:lnTo>
                      <a:pt x="2344" y="221"/>
                    </a:lnTo>
                    <a:lnTo>
                      <a:pt x="2359" y="223"/>
                    </a:lnTo>
                    <a:lnTo>
                      <a:pt x="2369" y="232"/>
                    </a:lnTo>
                    <a:lnTo>
                      <a:pt x="2369" y="232"/>
                    </a:lnTo>
                    <a:lnTo>
                      <a:pt x="2365" y="232"/>
                    </a:lnTo>
                    <a:lnTo>
                      <a:pt x="2359" y="227"/>
                    </a:lnTo>
                    <a:lnTo>
                      <a:pt x="2359" y="229"/>
                    </a:lnTo>
                    <a:lnTo>
                      <a:pt x="2369" y="234"/>
                    </a:lnTo>
                    <a:lnTo>
                      <a:pt x="2375" y="234"/>
                    </a:lnTo>
                    <a:lnTo>
                      <a:pt x="2378" y="232"/>
                    </a:lnTo>
                    <a:lnTo>
                      <a:pt x="2382" y="232"/>
                    </a:lnTo>
                    <a:lnTo>
                      <a:pt x="2388" y="232"/>
                    </a:lnTo>
                    <a:lnTo>
                      <a:pt x="2388" y="227"/>
                    </a:lnTo>
                    <a:lnTo>
                      <a:pt x="2390" y="227"/>
                    </a:lnTo>
                    <a:lnTo>
                      <a:pt x="2392" y="229"/>
                    </a:lnTo>
                    <a:lnTo>
                      <a:pt x="2397" y="229"/>
                    </a:lnTo>
                    <a:lnTo>
                      <a:pt x="2399" y="232"/>
                    </a:lnTo>
                    <a:lnTo>
                      <a:pt x="2399" y="229"/>
                    </a:lnTo>
                    <a:lnTo>
                      <a:pt x="2401" y="229"/>
                    </a:lnTo>
                    <a:lnTo>
                      <a:pt x="2405" y="229"/>
                    </a:lnTo>
                    <a:lnTo>
                      <a:pt x="2405" y="234"/>
                    </a:lnTo>
                    <a:lnTo>
                      <a:pt x="2411" y="236"/>
                    </a:lnTo>
                    <a:lnTo>
                      <a:pt x="2418" y="234"/>
                    </a:lnTo>
                    <a:lnTo>
                      <a:pt x="2435" y="236"/>
                    </a:lnTo>
                    <a:lnTo>
                      <a:pt x="2432" y="234"/>
                    </a:lnTo>
                    <a:lnTo>
                      <a:pt x="2439" y="234"/>
                    </a:lnTo>
                    <a:lnTo>
                      <a:pt x="2439" y="236"/>
                    </a:lnTo>
                    <a:lnTo>
                      <a:pt x="2443" y="238"/>
                    </a:lnTo>
                    <a:lnTo>
                      <a:pt x="2443" y="234"/>
                    </a:lnTo>
                    <a:lnTo>
                      <a:pt x="2443" y="234"/>
                    </a:lnTo>
                    <a:lnTo>
                      <a:pt x="2449" y="234"/>
                    </a:lnTo>
                    <a:lnTo>
                      <a:pt x="2449" y="236"/>
                    </a:lnTo>
                    <a:lnTo>
                      <a:pt x="2451" y="240"/>
                    </a:lnTo>
                    <a:lnTo>
                      <a:pt x="2458" y="238"/>
                    </a:lnTo>
                    <a:lnTo>
                      <a:pt x="2458" y="236"/>
                    </a:lnTo>
                    <a:lnTo>
                      <a:pt x="2456" y="236"/>
                    </a:lnTo>
                    <a:lnTo>
                      <a:pt x="2462" y="236"/>
                    </a:lnTo>
                    <a:lnTo>
                      <a:pt x="2464" y="238"/>
                    </a:lnTo>
                    <a:lnTo>
                      <a:pt x="2462" y="240"/>
                    </a:lnTo>
                    <a:lnTo>
                      <a:pt x="2466" y="244"/>
                    </a:lnTo>
                    <a:lnTo>
                      <a:pt x="2472" y="246"/>
                    </a:lnTo>
                    <a:lnTo>
                      <a:pt x="2479" y="244"/>
                    </a:lnTo>
                    <a:lnTo>
                      <a:pt x="2470" y="242"/>
                    </a:lnTo>
                    <a:lnTo>
                      <a:pt x="2468" y="240"/>
                    </a:lnTo>
                    <a:lnTo>
                      <a:pt x="2466" y="238"/>
                    </a:lnTo>
                    <a:lnTo>
                      <a:pt x="2470" y="236"/>
                    </a:lnTo>
                    <a:lnTo>
                      <a:pt x="2477" y="236"/>
                    </a:lnTo>
                    <a:lnTo>
                      <a:pt x="2483" y="240"/>
                    </a:lnTo>
                    <a:lnTo>
                      <a:pt x="2485" y="244"/>
                    </a:lnTo>
                    <a:lnTo>
                      <a:pt x="2487" y="246"/>
                    </a:lnTo>
                    <a:lnTo>
                      <a:pt x="2489" y="242"/>
                    </a:lnTo>
                    <a:lnTo>
                      <a:pt x="2487" y="242"/>
                    </a:lnTo>
                    <a:lnTo>
                      <a:pt x="2491" y="242"/>
                    </a:lnTo>
                    <a:lnTo>
                      <a:pt x="2494" y="244"/>
                    </a:lnTo>
                    <a:lnTo>
                      <a:pt x="2491" y="246"/>
                    </a:lnTo>
                    <a:lnTo>
                      <a:pt x="2496" y="250"/>
                    </a:lnTo>
                    <a:lnTo>
                      <a:pt x="2502" y="263"/>
                    </a:lnTo>
                    <a:lnTo>
                      <a:pt x="2510" y="265"/>
                    </a:lnTo>
                    <a:lnTo>
                      <a:pt x="2510" y="269"/>
                    </a:lnTo>
                    <a:lnTo>
                      <a:pt x="2515" y="272"/>
                    </a:lnTo>
                    <a:lnTo>
                      <a:pt x="2517" y="276"/>
                    </a:lnTo>
                    <a:lnTo>
                      <a:pt x="2515" y="278"/>
                    </a:lnTo>
                    <a:lnTo>
                      <a:pt x="2517" y="282"/>
                    </a:lnTo>
                    <a:lnTo>
                      <a:pt x="2519" y="284"/>
                    </a:lnTo>
                    <a:lnTo>
                      <a:pt x="2523" y="280"/>
                    </a:lnTo>
                    <a:lnTo>
                      <a:pt x="2529" y="280"/>
                    </a:lnTo>
                    <a:lnTo>
                      <a:pt x="2531" y="286"/>
                    </a:lnTo>
                    <a:lnTo>
                      <a:pt x="2536" y="288"/>
                    </a:lnTo>
                    <a:lnTo>
                      <a:pt x="2536" y="286"/>
                    </a:lnTo>
                    <a:lnTo>
                      <a:pt x="2534" y="284"/>
                    </a:lnTo>
                    <a:lnTo>
                      <a:pt x="2534" y="282"/>
                    </a:lnTo>
                    <a:lnTo>
                      <a:pt x="2536" y="278"/>
                    </a:lnTo>
                    <a:lnTo>
                      <a:pt x="2538" y="280"/>
                    </a:lnTo>
                    <a:lnTo>
                      <a:pt x="2540" y="284"/>
                    </a:lnTo>
                    <a:lnTo>
                      <a:pt x="2544" y="288"/>
                    </a:lnTo>
                    <a:lnTo>
                      <a:pt x="2544" y="286"/>
                    </a:lnTo>
                    <a:lnTo>
                      <a:pt x="2540" y="280"/>
                    </a:lnTo>
                    <a:lnTo>
                      <a:pt x="2540" y="276"/>
                    </a:lnTo>
                    <a:lnTo>
                      <a:pt x="2538" y="274"/>
                    </a:lnTo>
                    <a:lnTo>
                      <a:pt x="2534" y="276"/>
                    </a:lnTo>
                    <a:lnTo>
                      <a:pt x="2527" y="276"/>
                    </a:lnTo>
                    <a:lnTo>
                      <a:pt x="2527" y="274"/>
                    </a:lnTo>
                    <a:lnTo>
                      <a:pt x="2529" y="269"/>
                    </a:lnTo>
                    <a:lnTo>
                      <a:pt x="2527" y="265"/>
                    </a:lnTo>
                    <a:lnTo>
                      <a:pt x="2521" y="261"/>
                    </a:lnTo>
                    <a:lnTo>
                      <a:pt x="2517" y="257"/>
                    </a:lnTo>
                    <a:lnTo>
                      <a:pt x="2515" y="253"/>
                    </a:lnTo>
                    <a:lnTo>
                      <a:pt x="2512" y="253"/>
                    </a:lnTo>
                    <a:lnTo>
                      <a:pt x="2508" y="257"/>
                    </a:lnTo>
                    <a:lnTo>
                      <a:pt x="2506" y="255"/>
                    </a:lnTo>
                    <a:lnTo>
                      <a:pt x="2510" y="253"/>
                    </a:lnTo>
                    <a:lnTo>
                      <a:pt x="2515" y="246"/>
                    </a:lnTo>
                    <a:lnTo>
                      <a:pt x="2519" y="238"/>
                    </a:lnTo>
                    <a:lnTo>
                      <a:pt x="2521" y="238"/>
                    </a:lnTo>
                    <a:lnTo>
                      <a:pt x="2521" y="240"/>
                    </a:lnTo>
                    <a:lnTo>
                      <a:pt x="2525" y="248"/>
                    </a:lnTo>
                    <a:lnTo>
                      <a:pt x="2527" y="248"/>
                    </a:lnTo>
                    <a:lnTo>
                      <a:pt x="2529" y="246"/>
                    </a:lnTo>
                    <a:lnTo>
                      <a:pt x="2525" y="244"/>
                    </a:lnTo>
                    <a:lnTo>
                      <a:pt x="2525" y="240"/>
                    </a:lnTo>
                    <a:lnTo>
                      <a:pt x="2527" y="240"/>
                    </a:lnTo>
                    <a:lnTo>
                      <a:pt x="2531" y="238"/>
                    </a:lnTo>
                    <a:lnTo>
                      <a:pt x="2531" y="234"/>
                    </a:lnTo>
                    <a:lnTo>
                      <a:pt x="2527" y="234"/>
                    </a:lnTo>
                    <a:lnTo>
                      <a:pt x="2529" y="234"/>
                    </a:lnTo>
                    <a:lnTo>
                      <a:pt x="2531" y="232"/>
                    </a:lnTo>
                    <a:lnTo>
                      <a:pt x="2536" y="232"/>
                    </a:lnTo>
                    <a:lnTo>
                      <a:pt x="2538" y="225"/>
                    </a:lnTo>
                    <a:lnTo>
                      <a:pt x="2542" y="225"/>
                    </a:lnTo>
                    <a:lnTo>
                      <a:pt x="2544" y="227"/>
                    </a:lnTo>
                    <a:lnTo>
                      <a:pt x="2546" y="227"/>
                    </a:lnTo>
                    <a:lnTo>
                      <a:pt x="2550" y="227"/>
                    </a:lnTo>
                    <a:lnTo>
                      <a:pt x="2550" y="229"/>
                    </a:lnTo>
                    <a:lnTo>
                      <a:pt x="2553" y="234"/>
                    </a:lnTo>
                    <a:lnTo>
                      <a:pt x="2559" y="234"/>
                    </a:lnTo>
                    <a:lnTo>
                      <a:pt x="2561" y="234"/>
                    </a:lnTo>
                    <a:lnTo>
                      <a:pt x="2574" y="236"/>
                    </a:lnTo>
                    <a:lnTo>
                      <a:pt x="2574" y="240"/>
                    </a:lnTo>
                    <a:lnTo>
                      <a:pt x="2574" y="242"/>
                    </a:lnTo>
                    <a:lnTo>
                      <a:pt x="2576" y="240"/>
                    </a:lnTo>
                    <a:lnTo>
                      <a:pt x="2578" y="238"/>
                    </a:lnTo>
                    <a:lnTo>
                      <a:pt x="2580" y="238"/>
                    </a:lnTo>
                    <a:lnTo>
                      <a:pt x="2580" y="242"/>
                    </a:lnTo>
                    <a:lnTo>
                      <a:pt x="2584" y="240"/>
                    </a:lnTo>
                    <a:lnTo>
                      <a:pt x="2588" y="236"/>
                    </a:lnTo>
                    <a:lnTo>
                      <a:pt x="2593" y="238"/>
                    </a:lnTo>
                    <a:lnTo>
                      <a:pt x="2590" y="240"/>
                    </a:lnTo>
                    <a:lnTo>
                      <a:pt x="2588" y="242"/>
                    </a:lnTo>
                    <a:lnTo>
                      <a:pt x="2588" y="246"/>
                    </a:lnTo>
                    <a:lnTo>
                      <a:pt x="2593" y="257"/>
                    </a:lnTo>
                    <a:lnTo>
                      <a:pt x="2590" y="261"/>
                    </a:lnTo>
                    <a:lnTo>
                      <a:pt x="2590" y="263"/>
                    </a:lnTo>
                    <a:lnTo>
                      <a:pt x="2595" y="263"/>
                    </a:lnTo>
                    <a:lnTo>
                      <a:pt x="2597" y="267"/>
                    </a:lnTo>
                    <a:lnTo>
                      <a:pt x="2601" y="269"/>
                    </a:lnTo>
                    <a:lnTo>
                      <a:pt x="2603" y="274"/>
                    </a:lnTo>
                    <a:lnTo>
                      <a:pt x="2601" y="276"/>
                    </a:lnTo>
                    <a:lnTo>
                      <a:pt x="2595" y="276"/>
                    </a:lnTo>
                    <a:lnTo>
                      <a:pt x="2588" y="276"/>
                    </a:lnTo>
                    <a:lnTo>
                      <a:pt x="2597" y="278"/>
                    </a:lnTo>
                    <a:lnTo>
                      <a:pt x="2599" y="282"/>
                    </a:lnTo>
                    <a:lnTo>
                      <a:pt x="2599" y="286"/>
                    </a:lnTo>
                    <a:lnTo>
                      <a:pt x="2595" y="286"/>
                    </a:lnTo>
                    <a:lnTo>
                      <a:pt x="2590" y="293"/>
                    </a:lnTo>
                    <a:lnTo>
                      <a:pt x="2588" y="291"/>
                    </a:lnTo>
                    <a:lnTo>
                      <a:pt x="2584" y="295"/>
                    </a:lnTo>
                    <a:lnTo>
                      <a:pt x="2578" y="295"/>
                    </a:lnTo>
                    <a:lnTo>
                      <a:pt x="2574" y="299"/>
                    </a:lnTo>
                    <a:lnTo>
                      <a:pt x="2580" y="297"/>
                    </a:lnTo>
                    <a:lnTo>
                      <a:pt x="2582" y="299"/>
                    </a:lnTo>
                    <a:lnTo>
                      <a:pt x="2584" y="301"/>
                    </a:lnTo>
                    <a:lnTo>
                      <a:pt x="2588" y="299"/>
                    </a:lnTo>
                    <a:lnTo>
                      <a:pt x="2590" y="299"/>
                    </a:lnTo>
                    <a:lnTo>
                      <a:pt x="2590" y="303"/>
                    </a:lnTo>
                    <a:lnTo>
                      <a:pt x="2595" y="307"/>
                    </a:lnTo>
                    <a:lnTo>
                      <a:pt x="2590" y="309"/>
                    </a:lnTo>
                    <a:lnTo>
                      <a:pt x="2590" y="316"/>
                    </a:lnTo>
                    <a:lnTo>
                      <a:pt x="2595" y="312"/>
                    </a:lnTo>
                    <a:lnTo>
                      <a:pt x="2599" y="309"/>
                    </a:lnTo>
                    <a:lnTo>
                      <a:pt x="2605" y="316"/>
                    </a:lnTo>
                    <a:lnTo>
                      <a:pt x="2603" y="318"/>
                    </a:lnTo>
                    <a:lnTo>
                      <a:pt x="2607" y="322"/>
                    </a:lnTo>
                    <a:lnTo>
                      <a:pt x="2603" y="326"/>
                    </a:lnTo>
                    <a:lnTo>
                      <a:pt x="2605" y="328"/>
                    </a:lnTo>
                    <a:lnTo>
                      <a:pt x="2605" y="333"/>
                    </a:lnTo>
                    <a:lnTo>
                      <a:pt x="2601" y="335"/>
                    </a:lnTo>
                    <a:lnTo>
                      <a:pt x="2601" y="339"/>
                    </a:lnTo>
                    <a:lnTo>
                      <a:pt x="2603" y="341"/>
                    </a:lnTo>
                    <a:lnTo>
                      <a:pt x="2603" y="337"/>
                    </a:lnTo>
                    <a:lnTo>
                      <a:pt x="2607" y="337"/>
                    </a:lnTo>
                    <a:lnTo>
                      <a:pt x="2609" y="339"/>
                    </a:lnTo>
                    <a:lnTo>
                      <a:pt x="2607" y="345"/>
                    </a:lnTo>
                    <a:lnTo>
                      <a:pt x="2614" y="343"/>
                    </a:lnTo>
                    <a:lnTo>
                      <a:pt x="2614" y="347"/>
                    </a:lnTo>
                    <a:lnTo>
                      <a:pt x="2614" y="343"/>
                    </a:lnTo>
                    <a:lnTo>
                      <a:pt x="2618" y="341"/>
                    </a:lnTo>
                    <a:lnTo>
                      <a:pt x="2620" y="343"/>
                    </a:lnTo>
                    <a:lnTo>
                      <a:pt x="2624" y="343"/>
                    </a:lnTo>
                    <a:lnTo>
                      <a:pt x="2624" y="347"/>
                    </a:lnTo>
                    <a:lnTo>
                      <a:pt x="2620" y="350"/>
                    </a:lnTo>
                    <a:lnTo>
                      <a:pt x="2618" y="347"/>
                    </a:lnTo>
                    <a:lnTo>
                      <a:pt x="2616" y="352"/>
                    </a:lnTo>
                    <a:lnTo>
                      <a:pt x="2620" y="354"/>
                    </a:lnTo>
                    <a:lnTo>
                      <a:pt x="2622" y="354"/>
                    </a:lnTo>
                    <a:lnTo>
                      <a:pt x="2626" y="358"/>
                    </a:lnTo>
                    <a:lnTo>
                      <a:pt x="2624" y="360"/>
                    </a:lnTo>
                    <a:lnTo>
                      <a:pt x="2620" y="364"/>
                    </a:lnTo>
                    <a:lnTo>
                      <a:pt x="2616" y="358"/>
                    </a:lnTo>
                    <a:lnTo>
                      <a:pt x="2614" y="356"/>
                    </a:lnTo>
                    <a:lnTo>
                      <a:pt x="2616" y="364"/>
                    </a:lnTo>
                    <a:lnTo>
                      <a:pt x="2614" y="366"/>
                    </a:lnTo>
                    <a:lnTo>
                      <a:pt x="2612" y="366"/>
                    </a:lnTo>
                    <a:lnTo>
                      <a:pt x="2609" y="364"/>
                    </a:lnTo>
                    <a:lnTo>
                      <a:pt x="2607" y="364"/>
                    </a:lnTo>
                    <a:lnTo>
                      <a:pt x="2605" y="362"/>
                    </a:lnTo>
                    <a:lnTo>
                      <a:pt x="2595" y="362"/>
                    </a:lnTo>
                    <a:lnTo>
                      <a:pt x="2593" y="364"/>
                    </a:lnTo>
                    <a:lnTo>
                      <a:pt x="2588" y="364"/>
                    </a:lnTo>
                    <a:lnTo>
                      <a:pt x="2588" y="362"/>
                    </a:lnTo>
                    <a:lnTo>
                      <a:pt x="2586" y="358"/>
                    </a:lnTo>
                    <a:lnTo>
                      <a:pt x="2584" y="358"/>
                    </a:lnTo>
                    <a:lnTo>
                      <a:pt x="2584" y="364"/>
                    </a:lnTo>
                    <a:lnTo>
                      <a:pt x="2582" y="364"/>
                    </a:lnTo>
                    <a:lnTo>
                      <a:pt x="2582" y="364"/>
                    </a:lnTo>
                    <a:lnTo>
                      <a:pt x="2584" y="369"/>
                    </a:lnTo>
                    <a:lnTo>
                      <a:pt x="2580" y="371"/>
                    </a:lnTo>
                    <a:lnTo>
                      <a:pt x="2580" y="371"/>
                    </a:lnTo>
                    <a:lnTo>
                      <a:pt x="2580" y="371"/>
                    </a:lnTo>
                    <a:lnTo>
                      <a:pt x="2578" y="369"/>
                    </a:lnTo>
                    <a:lnTo>
                      <a:pt x="2569" y="371"/>
                    </a:lnTo>
                    <a:lnTo>
                      <a:pt x="2567" y="369"/>
                    </a:lnTo>
                    <a:lnTo>
                      <a:pt x="2567" y="366"/>
                    </a:lnTo>
                    <a:lnTo>
                      <a:pt x="2565" y="362"/>
                    </a:lnTo>
                    <a:lnTo>
                      <a:pt x="2565" y="360"/>
                    </a:lnTo>
                    <a:lnTo>
                      <a:pt x="2555" y="354"/>
                    </a:lnTo>
                    <a:lnTo>
                      <a:pt x="2555" y="352"/>
                    </a:lnTo>
                    <a:lnTo>
                      <a:pt x="2555" y="352"/>
                    </a:lnTo>
                    <a:lnTo>
                      <a:pt x="2548" y="350"/>
                    </a:lnTo>
                    <a:lnTo>
                      <a:pt x="2546" y="354"/>
                    </a:lnTo>
                    <a:lnTo>
                      <a:pt x="2540" y="356"/>
                    </a:lnTo>
                    <a:lnTo>
                      <a:pt x="2538" y="358"/>
                    </a:lnTo>
                    <a:lnTo>
                      <a:pt x="2536" y="358"/>
                    </a:lnTo>
                    <a:lnTo>
                      <a:pt x="2534" y="354"/>
                    </a:lnTo>
                    <a:lnTo>
                      <a:pt x="2531" y="350"/>
                    </a:lnTo>
                    <a:lnTo>
                      <a:pt x="2534" y="354"/>
                    </a:lnTo>
                    <a:lnTo>
                      <a:pt x="2531" y="362"/>
                    </a:lnTo>
                    <a:lnTo>
                      <a:pt x="2534" y="366"/>
                    </a:lnTo>
                    <a:lnTo>
                      <a:pt x="2534" y="371"/>
                    </a:lnTo>
                    <a:lnTo>
                      <a:pt x="2525" y="381"/>
                    </a:lnTo>
                    <a:lnTo>
                      <a:pt x="2521" y="381"/>
                    </a:lnTo>
                    <a:lnTo>
                      <a:pt x="2521" y="373"/>
                    </a:lnTo>
                    <a:lnTo>
                      <a:pt x="2517" y="373"/>
                    </a:lnTo>
                    <a:lnTo>
                      <a:pt x="2515" y="375"/>
                    </a:lnTo>
                    <a:lnTo>
                      <a:pt x="2504" y="366"/>
                    </a:lnTo>
                    <a:lnTo>
                      <a:pt x="2504" y="364"/>
                    </a:lnTo>
                    <a:lnTo>
                      <a:pt x="2504" y="354"/>
                    </a:lnTo>
                    <a:lnTo>
                      <a:pt x="2500" y="352"/>
                    </a:lnTo>
                    <a:lnTo>
                      <a:pt x="2498" y="350"/>
                    </a:lnTo>
                    <a:lnTo>
                      <a:pt x="2496" y="347"/>
                    </a:lnTo>
                    <a:lnTo>
                      <a:pt x="2494" y="350"/>
                    </a:lnTo>
                    <a:lnTo>
                      <a:pt x="2496" y="352"/>
                    </a:lnTo>
                    <a:lnTo>
                      <a:pt x="2496" y="356"/>
                    </a:lnTo>
                    <a:lnTo>
                      <a:pt x="2498" y="358"/>
                    </a:lnTo>
                    <a:lnTo>
                      <a:pt x="2496" y="362"/>
                    </a:lnTo>
                    <a:lnTo>
                      <a:pt x="2489" y="358"/>
                    </a:lnTo>
                    <a:lnTo>
                      <a:pt x="2485" y="352"/>
                    </a:lnTo>
                    <a:lnTo>
                      <a:pt x="2485" y="354"/>
                    </a:lnTo>
                    <a:lnTo>
                      <a:pt x="2487" y="358"/>
                    </a:lnTo>
                    <a:lnTo>
                      <a:pt x="2485" y="360"/>
                    </a:lnTo>
                    <a:lnTo>
                      <a:pt x="2487" y="362"/>
                    </a:lnTo>
                    <a:lnTo>
                      <a:pt x="2491" y="362"/>
                    </a:lnTo>
                    <a:lnTo>
                      <a:pt x="2494" y="364"/>
                    </a:lnTo>
                    <a:lnTo>
                      <a:pt x="2491" y="369"/>
                    </a:lnTo>
                    <a:lnTo>
                      <a:pt x="2487" y="369"/>
                    </a:lnTo>
                    <a:lnTo>
                      <a:pt x="2485" y="373"/>
                    </a:lnTo>
                    <a:lnTo>
                      <a:pt x="2487" y="373"/>
                    </a:lnTo>
                    <a:lnTo>
                      <a:pt x="2500" y="387"/>
                    </a:lnTo>
                    <a:lnTo>
                      <a:pt x="2508" y="390"/>
                    </a:lnTo>
                    <a:lnTo>
                      <a:pt x="2512" y="387"/>
                    </a:lnTo>
                    <a:lnTo>
                      <a:pt x="2517" y="390"/>
                    </a:lnTo>
                    <a:lnTo>
                      <a:pt x="2519" y="396"/>
                    </a:lnTo>
                    <a:lnTo>
                      <a:pt x="2517" y="396"/>
                    </a:lnTo>
                    <a:lnTo>
                      <a:pt x="2515" y="390"/>
                    </a:lnTo>
                    <a:lnTo>
                      <a:pt x="2512" y="390"/>
                    </a:lnTo>
                    <a:lnTo>
                      <a:pt x="2515" y="396"/>
                    </a:lnTo>
                    <a:lnTo>
                      <a:pt x="2521" y="400"/>
                    </a:lnTo>
                    <a:lnTo>
                      <a:pt x="2521" y="404"/>
                    </a:lnTo>
                    <a:lnTo>
                      <a:pt x="2525" y="411"/>
                    </a:lnTo>
                    <a:lnTo>
                      <a:pt x="2525" y="419"/>
                    </a:lnTo>
                    <a:lnTo>
                      <a:pt x="2523" y="432"/>
                    </a:lnTo>
                    <a:lnTo>
                      <a:pt x="2525" y="438"/>
                    </a:lnTo>
                    <a:lnTo>
                      <a:pt x="2525" y="444"/>
                    </a:lnTo>
                    <a:lnTo>
                      <a:pt x="2525" y="446"/>
                    </a:lnTo>
                    <a:lnTo>
                      <a:pt x="2521" y="455"/>
                    </a:lnTo>
                    <a:lnTo>
                      <a:pt x="2521" y="459"/>
                    </a:lnTo>
                    <a:lnTo>
                      <a:pt x="2517" y="461"/>
                    </a:lnTo>
                    <a:lnTo>
                      <a:pt x="2519" y="459"/>
                    </a:lnTo>
                    <a:lnTo>
                      <a:pt x="2517" y="457"/>
                    </a:lnTo>
                    <a:lnTo>
                      <a:pt x="2508" y="463"/>
                    </a:lnTo>
                    <a:lnTo>
                      <a:pt x="2506" y="461"/>
                    </a:lnTo>
                    <a:lnTo>
                      <a:pt x="2502" y="463"/>
                    </a:lnTo>
                    <a:lnTo>
                      <a:pt x="2498" y="463"/>
                    </a:lnTo>
                    <a:lnTo>
                      <a:pt x="2496" y="459"/>
                    </a:lnTo>
                    <a:lnTo>
                      <a:pt x="2491" y="459"/>
                    </a:lnTo>
                    <a:lnTo>
                      <a:pt x="2487" y="453"/>
                    </a:lnTo>
                    <a:lnTo>
                      <a:pt x="2481" y="451"/>
                    </a:lnTo>
                    <a:lnTo>
                      <a:pt x="2477" y="449"/>
                    </a:lnTo>
                    <a:lnTo>
                      <a:pt x="2472" y="446"/>
                    </a:lnTo>
                    <a:lnTo>
                      <a:pt x="2470" y="449"/>
                    </a:lnTo>
                    <a:lnTo>
                      <a:pt x="2466" y="453"/>
                    </a:lnTo>
                    <a:lnTo>
                      <a:pt x="2462" y="453"/>
                    </a:lnTo>
                    <a:lnTo>
                      <a:pt x="2466" y="455"/>
                    </a:lnTo>
                    <a:lnTo>
                      <a:pt x="2472" y="455"/>
                    </a:lnTo>
                    <a:lnTo>
                      <a:pt x="2475" y="451"/>
                    </a:lnTo>
                    <a:lnTo>
                      <a:pt x="2485" y="455"/>
                    </a:lnTo>
                    <a:lnTo>
                      <a:pt x="2487" y="459"/>
                    </a:lnTo>
                    <a:lnTo>
                      <a:pt x="2481" y="463"/>
                    </a:lnTo>
                    <a:lnTo>
                      <a:pt x="2479" y="459"/>
                    </a:lnTo>
                    <a:lnTo>
                      <a:pt x="2475" y="461"/>
                    </a:lnTo>
                    <a:lnTo>
                      <a:pt x="2472" y="463"/>
                    </a:lnTo>
                    <a:lnTo>
                      <a:pt x="2470" y="459"/>
                    </a:lnTo>
                    <a:lnTo>
                      <a:pt x="2466" y="461"/>
                    </a:lnTo>
                    <a:lnTo>
                      <a:pt x="2468" y="461"/>
                    </a:lnTo>
                    <a:lnTo>
                      <a:pt x="2470" y="465"/>
                    </a:lnTo>
                    <a:lnTo>
                      <a:pt x="2477" y="470"/>
                    </a:lnTo>
                    <a:lnTo>
                      <a:pt x="2475" y="474"/>
                    </a:lnTo>
                    <a:lnTo>
                      <a:pt x="2477" y="482"/>
                    </a:lnTo>
                    <a:lnTo>
                      <a:pt x="2481" y="484"/>
                    </a:lnTo>
                    <a:lnTo>
                      <a:pt x="2479" y="482"/>
                    </a:lnTo>
                    <a:lnTo>
                      <a:pt x="2479" y="474"/>
                    </a:lnTo>
                    <a:lnTo>
                      <a:pt x="2481" y="472"/>
                    </a:lnTo>
                    <a:lnTo>
                      <a:pt x="2485" y="472"/>
                    </a:lnTo>
                    <a:lnTo>
                      <a:pt x="2485" y="470"/>
                    </a:lnTo>
                    <a:lnTo>
                      <a:pt x="2491" y="465"/>
                    </a:lnTo>
                    <a:lnTo>
                      <a:pt x="2494" y="463"/>
                    </a:lnTo>
                    <a:lnTo>
                      <a:pt x="2498" y="465"/>
                    </a:lnTo>
                    <a:lnTo>
                      <a:pt x="2498" y="468"/>
                    </a:lnTo>
                    <a:lnTo>
                      <a:pt x="2502" y="476"/>
                    </a:lnTo>
                    <a:lnTo>
                      <a:pt x="2506" y="478"/>
                    </a:lnTo>
                    <a:lnTo>
                      <a:pt x="2512" y="482"/>
                    </a:lnTo>
                    <a:lnTo>
                      <a:pt x="2517" y="482"/>
                    </a:lnTo>
                    <a:lnTo>
                      <a:pt x="2519" y="478"/>
                    </a:lnTo>
                    <a:lnTo>
                      <a:pt x="2519" y="476"/>
                    </a:lnTo>
                    <a:lnTo>
                      <a:pt x="2519" y="476"/>
                    </a:lnTo>
                    <a:lnTo>
                      <a:pt x="2529" y="484"/>
                    </a:lnTo>
                    <a:lnTo>
                      <a:pt x="2531" y="487"/>
                    </a:lnTo>
                    <a:lnTo>
                      <a:pt x="2527" y="487"/>
                    </a:lnTo>
                    <a:lnTo>
                      <a:pt x="2527" y="491"/>
                    </a:lnTo>
                    <a:lnTo>
                      <a:pt x="2536" y="497"/>
                    </a:lnTo>
                    <a:lnTo>
                      <a:pt x="2538" y="497"/>
                    </a:lnTo>
                    <a:lnTo>
                      <a:pt x="2538" y="495"/>
                    </a:lnTo>
                    <a:lnTo>
                      <a:pt x="2538" y="491"/>
                    </a:lnTo>
                    <a:lnTo>
                      <a:pt x="2544" y="495"/>
                    </a:lnTo>
                    <a:lnTo>
                      <a:pt x="2550" y="508"/>
                    </a:lnTo>
                    <a:lnTo>
                      <a:pt x="2548" y="503"/>
                    </a:lnTo>
                    <a:lnTo>
                      <a:pt x="2546" y="503"/>
                    </a:lnTo>
                    <a:lnTo>
                      <a:pt x="2544" y="506"/>
                    </a:lnTo>
                    <a:lnTo>
                      <a:pt x="2548" y="510"/>
                    </a:lnTo>
                    <a:lnTo>
                      <a:pt x="2544" y="512"/>
                    </a:lnTo>
                    <a:lnTo>
                      <a:pt x="2544" y="516"/>
                    </a:lnTo>
                    <a:lnTo>
                      <a:pt x="2544" y="518"/>
                    </a:lnTo>
                    <a:lnTo>
                      <a:pt x="2548" y="518"/>
                    </a:lnTo>
                    <a:lnTo>
                      <a:pt x="2550" y="514"/>
                    </a:lnTo>
                    <a:lnTo>
                      <a:pt x="2550" y="512"/>
                    </a:lnTo>
                    <a:lnTo>
                      <a:pt x="2555" y="514"/>
                    </a:lnTo>
                    <a:lnTo>
                      <a:pt x="2555" y="510"/>
                    </a:lnTo>
                    <a:lnTo>
                      <a:pt x="2559" y="516"/>
                    </a:lnTo>
                    <a:lnTo>
                      <a:pt x="2567" y="520"/>
                    </a:lnTo>
                    <a:lnTo>
                      <a:pt x="2576" y="522"/>
                    </a:lnTo>
                    <a:lnTo>
                      <a:pt x="2582" y="529"/>
                    </a:lnTo>
                    <a:lnTo>
                      <a:pt x="2578" y="531"/>
                    </a:lnTo>
                    <a:lnTo>
                      <a:pt x="2584" y="539"/>
                    </a:lnTo>
                    <a:lnTo>
                      <a:pt x="2588" y="539"/>
                    </a:lnTo>
                    <a:lnTo>
                      <a:pt x="2593" y="548"/>
                    </a:lnTo>
                    <a:lnTo>
                      <a:pt x="2595" y="560"/>
                    </a:lnTo>
                    <a:lnTo>
                      <a:pt x="2590" y="560"/>
                    </a:lnTo>
                    <a:lnTo>
                      <a:pt x="2590" y="562"/>
                    </a:lnTo>
                    <a:lnTo>
                      <a:pt x="2595" y="565"/>
                    </a:lnTo>
                    <a:lnTo>
                      <a:pt x="2597" y="569"/>
                    </a:lnTo>
                    <a:lnTo>
                      <a:pt x="2595" y="571"/>
                    </a:lnTo>
                    <a:lnTo>
                      <a:pt x="2593" y="569"/>
                    </a:lnTo>
                    <a:lnTo>
                      <a:pt x="2578" y="569"/>
                    </a:lnTo>
                    <a:lnTo>
                      <a:pt x="2574" y="565"/>
                    </a:lnTo>
                    <a:lnTo>
                      <a:pt x="2571" y="567"/>
                    </a:lnTo>
                    <a:lnTo>
                      <a:pt x="2567" y="567"/>
                    </a:lnTo>
                    <a:lnTo>
                      <a:pt x="2567" y="562"/>
                    </a:lnTo>
                    <a:lnTo>
                      <a:pt x="2565" y="560"/>
                    </a:lnTo>
                    <a:lnTo>
                      <a:pt x="2563" y="562"/>
                    </a:lnTo>
                    <a:lnTo>
                      <a:pt x="2565" y="567"/>
                    </a:lnTo>
                    <a:lnTo>
                      <a:pt x="2559" y="571"/>
                    </a:lnTo>
                    <a:lnTo>
                      <a:pt x="2555" y="569"/>
                    </a:lnTo>
                    <a:lnTo>
                      <a:pt x="2553" y="571"/>
                    </a:lnTo>
                    <a:lnTo>
                      <a:pt x="2555" y="573"/>
                    </a:lnTo>
                    <a:lnTo>
                      <a:pt x="2548" y="579"/>
                    </a:lnTo>
                    <a:lnTo>
                      <a:pt x="2544" y="579"/>
                    </a:lnTo>
                    <a:lnTo>
                      <a:pt x="2544" y="583"/>
                    </a:lnTo>
                    <a:lnTo>
                      <a:pt x="2546" y="583"/>
                    </a:lnTo>
                    <a:lnTo>
                      <a:pt x="2542" y="592"/>
                    </a:lnTo>
                    <a:lnTo>
                      <a:pt x="2540" y="594"/>
                    </a:lnTo>
                    <a:lnTo>
                      <a:pt x="2538" y="592"/>
                    </a:lnTo>
                    <a:lnTo>
                      <a:pt x="2536" y="592"/>
                    </a:lnTo>
                    <a:lnTo>
                      <a:pt x="2536" y="598"/>
                    </a:lnTo>
                    <a:lnTo>
                      <a:pt x="2538" y="605"/>
                    </a:lnTo>
                    <a:lnTo>
                      <a:pt x="2534" y="609"/>
                    </a:lnTo>
                    <a:lnTo>
                      <a:pt x="2531" y="607"/>
                    </a:lnTo>
                    <a:lnTo>
                      <a:pt x="2531" y="609"/>
                    </a:lnTo>
                    <a:lnTo>
                      <a:pt x="2531" y="613"/>
                    </a:lnTo>
                    <a:lnTo>
                      <a:pt x="2527" y="617"/>
                    </a:lnTo>
                    <a:lnTo>
                      <a:pt x="2525" y="617"/>
                    </a:lnTo>
                    <a:lnTo>
                      <a:pt x="2527" y="619"/>
                    </a:lnTo>
                    <a:lnTo>
                      <a:pt x="2525" y="621"/>
                    </a:lnTo>
                    <a:lnTo>
                      <a:pt x="2523" y="626"/>
                    </a:lnTo>
                    <a:lnTo>
                      <a:pt x="2521" y="624"/>
                    </a:lnTo>
                    <a:lnTo>
                      <a:pt x="2519" y="626"/>
                    </a:lnTo>
                    <a:lnTo>
                      <a:pt x="2521" y="630"/>
                    </a:lnTo>
                    <a:lnTo>
                      <a:pt x="2521" y="632"/>
                    </a:lnTo>
                    <a:lnTo>
                      <a:pt x="2517" y="636"/>
                    </a:lnTo>
                    <a:lnTo>
                      <a:pt x="2519" y="638"/>
                    </a:lnTo>
                    <a:lnTo>
                      <a:pt x="2519" y="640"/>
                    </a:lnTo>
                    <a:lnTo>
                      <a:pt x="2515" y="643"/>
                    </a:lnTo>
                    <a:lnTo>
                      <a:pt x="2512" y="640"/>
                    </a:lnTo>
                    <a:lnTo>
                      <a:pt x="2510" y="640"/>
                    </a:lnTo>
                    <a:lnTo>
                      <a:pt x="2512" y="645"/>
                    </a:lnTo>
                    <a:lnTo>
                      <a:pt x="2519" y="647"/>
                    </a:lnTo>
                    <a:lnTo>
                      <a:pt x="2517" y="651"/>
                    </a:lnTo>
                    <a:lnTo>
                      <a:pt x="2510" y="651"/>
                    </a:lnTo>
                    <a:lnTo>
                      <a:pt x="2510" y="653"/>
                    </a:lnTo>
                    <a:lnTo>
                      <a:pt x="2515" y="655"/>
                    </a:lnTo>
                    <a:lnTo>
                      <a:pt x="2517" y="661"/>
                    </a:lnTo>
                    <a:lnTo>
                      <a:pt x="2515" y="664"/>
                    </a:lnTo>
                    <a:lnTo>
                      <a:pt x="2517" y="666"/>
                    </a:lnTo>
                    <a:lnTo>
                      <a:pt x="2512" y="672"/>
                    </a:lnTo>
                    <a:lnTo>
                      <a:pt x="2512" y="676"/>
                    </a:lnTo>
                    <a:lnTo>
                      <a:pt x="2510" y="683"/>
                    </a:lnTo>
                    <a:lnTo>
                      <a:pt x="2508" y="691"/>
                    </a:lnTo>
                    <a:lnTo>
                      <a:pt x="2506" y="695"/>
                    </a:lnTo>
                    <a:lnTo>
                      <a:pt x="2506" y="699"/>
                    </a:lnTo>
                    <a:lnTo>
                      <a:pt x="2508" y="699"/>
                    </a:lnTo>
                    <a:lnTo>
                      <a:pt x="2510" y="702"/>
                    </a:lnTo>
                    <a:lnTo>
                      <a:pt x="2508" y="704"/>
                    </a:lnTo>
                    <a:lnTo>
                      <a:pt x="2515" y="712"/>
                    </a:lnTo>
                    <a:lnTo>
                      <a:pt x="2515" y="716"/>
                    </a:lnTo>
                    <a:lnTo>
                      <a:pt x="2510" y="714"/>
                    </a:lnTo>
                    <a:lnTo>
                      <a:pt x="2506" y="714"/>
                    </a:lnTo>
                    <a:lnTo>
                      <a:pt x="2502" y="712"/>
                    </a:lnTo>
                    <a:lnTo>
                      <a:pt x="2500" y="714"/>
                    </a:lnTo>
                    <a:lnTo>
                      <a:pt x="2496" y="708"/>
                    </a:lnTo>
                    <a:lnTo>
                      <a:pt x="2498" y="706"/>
                    </a:lnTo>
                    <a:lnTo>
                      <a:pt x="2496" y="706"/>
                    </a:lnTo>
                    <a:lnTo>
                      <a:pt x="2491" y="706"/>
                    </a:lnTo>
                    <a:lnTo>
                      <a:pt x="2489" y="706"/>
                    </a:lnTo>
                    <a:lnTo>
                      <a:pt x="2487" y="702"/>
                    </a:lnTo>
                    <a:lnTo>
                      <a:pt x="2477" y="695"/>
                    </a:lnTo>
                    <a:lnTo>
                      <a:pt x="2472" y="695"/>
                    </a:lnTo>
                    <a:lnTo>
                      <a:pt x="2464" y="699"/>
                    </a:lnTo>
                    <a:lnTo>
                      <a:pt x="2462" y="697"/>
                    </a:lnTo>
                    <a:lnTo>
                      <a:pt x="2458" y="697"/>
                    </a:lnTo>
                    <a:lnTo>
                      <a:pt x="2453" y="704"/>
                    </a:lnTo>
                    <a:lnTo>
                      <a:pt x="2451" y="704"/>
                    </a:lnTo>
                    <a:lnTo>
                      <a:pt x="2449" y="712"/>
                    </a:lnTo>
                    <a:lnTo>
                      <a:pt x="2445" y="714"/>
                    </a:lnTo>
                    <a:lnTo>
                      <a:pt x="2441" y="712"/>
                    </a:lnTo>
                    <a:lnTo>
                      <a:pt x="2445" y="716"/>
                    </a:lnTo>
                    <a:lnTo>
                      <a:pt x="2443" y="720"/>
                    </a:lnTo>
                    <a:lnTo>
                      <a:pt x="2443" y="725"/>
                    </a:lnTo>
                    <a:lnTo>
                      <a:pt x="2443" y="729"/>
                    </a:lnTo>
                    <a:lnTo>
                      <a:pt x="2441" y="739"/>
                    </a:lnTo>
                    <a:lnTo>
                      <a:pt x="2439" y="739"/>
                    </a:lnTo>
                    <a:lnTo>
                      <a:pt x="2437" y="737"/>
                    </a:lnTo>
                    <a:lnTo>
                      <a:pt x="2432" y="725"/>
                    </a:lnTo>
                    <a:lnTo>
                      <a:pt x="2430" y="720"/>
                    </a:lnTo>
                    <a:lnTo>
                      <a:pt x="2428" y="718"/>
                    </a:lnTo>
                    <a:lnTo>
                      <a:pt x="2424" y="714"/>
                    </a:lnTo>
                    <a:lnTo>
                      <a:pt x="2424" y="718"/>
                    </a:lnTo>
                    <a:lnTo>
                      <a:pt x="2420" y="727"/>
                    </a:lnTo>
                    <a:lnTo>
                      <a:pt x="2416" y="729"/>
                    </a:lnTo>
                    <a:lnTo>
                      <a:pt x="2416" y="733"/>
                    </a:lnTo>
                    <a:lnTo>
                      <a:pt x="2420" y="735"/>
                    </a:lnTo>
                    <a:lnTo>
                      <a:pt x="2416" y="744"/>
                    </a:lnTo>
                    <a:lnTo>
                      <a:pt x="2413" y="739"/>
                    </a:lnTo>
                    <a:lnTo>
                      <a:pt x="2411" y="739"/>
                    </a:lnTo>
                    <a:lnTo>
                      <a:pt x="2409" y="735"/>
                    </a:lnTo>
                    <a:lnTo>
                      <a:pt x="2405" y="737"/>
                    </a:lnTo>
                    <a:lnTo>
                      <a:pt x="2403" y="742"/>
                    </a:lnTo>
                    <a:lnTo>
                      <a:pt x="2401" y="744"/>
                    </a:lnTo>
                    <a:lnTo>
                      <a:pt x="2397" y="742"/>
                    </a:lnTo>
                    <a:lnTo>
                      <a:pt x="2394" y="742"/>
                    </a:lnTo>
                    <a:lnTo>
                      <a:pt x="2394" y="744"/>
                    </a:lnTo>
                    <a:lnTo>
                      <a:pt x="2397" y="748"/>
                    </a:lnTo>
                    <a:lnTo>
                      <a:pt x="2394" y="748"/>
                    </a:lnTo>
                    <a:lnTo>
                      <a:pt x="2392" y="752"/>
                    </a:lnTo>
                    <a:lnTo>
                      <a:pt x="2392" y="756"/>
                    </a:lnTo>
                    <a:lnTo>
                      <a:pt x="2397" y="761"/>
                    </a:lnTo>
                    <a:lnTo>
                      <a:pt x="2397" y="765"/>
                    </a:lnTo>
                    <a:lnTo>
                      <a:pt x="2394" y="765"/>
                    </a:lnTo>
                    <a:lnTo>
                      <a:pt x="2397" y="769"/>
                    </a:lnTo>
                    <a:lnTo>
                      <a:pt x="2401" y="769"/>
                    </a:lnTo>
                    <a:lnTo>
                      <a:pt x="2403" y="773"/>
                    </a:lnTo>
                    <a:lnTo>
                      <a:pt x="2405" y="775"/>
                    </a:lnTo>
                    <a:lnTo>
                      <a:pt x="2403" y="775"/>
                    </a:lnTo>
                    <a:lnTo>
                      <a:pt x="2401" y="777"/>
                    </a:lnTo>
                    <a:lnTo>
                      <a:pt x="2405" y="780"/>
                    </a:lnTo>
                    <a:lnTo>
                      <a:pt x="2407" y="784"/>
                    </a:lnTo>
                    <a:lnTo>
                      <a:pt x="2407" y="784"/>
                    </a:lnTo>
                    <a:lnTo>
                      <a:pt x="2403" y="782"/>
                    </a:lnTo>
                    <a:lnTo>
                      <a:pt x="2401" y="784"/>
                    </a:lnTo>
                    <a:lnTo>
                      <a:pt x="2401" y="786"/>
                    </a:lnTo>
                    <a:lnTo>
                      <a:pt x="2405" y="790"/>
                    </a:lnTo>
                    <a:lnTo>
                      <a:pt x="2407" y="788"/>
                    </a:lnTo>
                    <a:lnTo>
                      <a:pt x="2407" y="792"/>
                    </a:lnTo>
                    <a:lnTo>
                      <a:pt x="2405" y="796"/>
                    </a:lnTo>
                    <a:lnTo>
                      <a:pt x="2405" y="801"/>
                    </a:lnTo>
                    <a:lnTo>
                      <a:pt x="2403" y="803"/>
                    </a:lnTo>
                    <a:lnTo>
                      <a:pt x="2405" y="809"/>
                    </a:lnTo>
                    <a:lnTo>
                      <a:pt x="2403" y="811"/>
                    </a:lnTo>
                    <a:lnTo>
                      <a:pt x="2405" y="815"/>
                    </a:lnTo>
                    <a:lnTo>
                      <a:pt x="2405" y="817"/>
                    </a:lnTo>
                    <a:lnTo>
                      <a:pt x="2405" y="822"/>
                    </a:lnTo>
                    <a:lnTo>
                      <a:pt x="2409" y="830"/>
                    </a:lnTo>
                    <a:lnTo>
                      <a:pt x="2407" y="832"/>
                    </a:lnTo>
                    <a:lnTo>
                      <a:pt x="2411" y="834"/>
                    </a:lnTo>
                    <a:lnTo>
                      <a:pt x="2413" y="839"/>
                    </a:lnTo>
                    <a:lnTo>
                      <a:pt x="2420" y="845"/>
                    </a:lnTo>
                    <a:lnTo>
                      <a:pt x="2424" y="847"/>
                    </a:lnTo>
                    <a:lnTo>
                      <a:pt x="2426" y="845"/>
                    </a:lnTo>
                    <a:lnTo>
                      <a:pt x="2426" y="843"/>
                    </a:lnTo>
                    <a:lnTo>
                      <a:pt x="2422" y="836"/>
                    </a:lnTo>
                    <a:lnTo>
                      <a:pt x="2422" y="834"/>
                    </a:lnTo>
                    <a:lnTo>
                      <a:pt x="2424" y="832"/>
                    </a:lnTo>
                    <a:lnTo>
                      <a:pt x="2428" y="832"/>
                    </a:lnTo>
                    <a:lnTo>
                      <a:pt x="2435" y="836"/>
                    </a:lnTo>
                    <a:lnTo>
                      <a:pt x="2439" y="836"/>
                    </a:lnTo>
                    <a:lnTo>
                      <a:pt x="2441" y="836"/>
                    </a:lnTo>
                    <a:lnTo>
                      <a:pt x="2441" y="841"/>
                    </a:lnTo>
                    <a:lnTo>
                      <a:pt x="2441" y="843"/>
                    </a:lnTo>
                    <a:lnTo>
                      <a:pt x="2443" y="847"/>
                    </a:lnTo>
                    <a:lnTo>
                      <a:pt x="2441" y="849"/>
                    </a:lnTo>
                    <a:lnTo>
                      <a:pt x="2441" y="853"/>
                    </a:lnTo>
                    <a:lnTo>
                      <a:pt x="2441" y="855"/>
                    </a:lnTo>
                    <a:lnTo>
                      <a:pt x="2437" y="857"/>
                    </a:lnTo>
                    <a:lnTo>
                      <a:pt x="2441" y="866"/>
                    </a:lnTo>
                    <a:lnTo>
                      <a:pt x="2443" y="870"/>
                    </a:lnTo>
                    <a:lnTo>
                      <a:pt x="2443" y="876"/>
                    </a:lnTo>
                    <a:lnTo>
                      <a:pt x="2447" y="881"/>
                    </a:lnTo>
                    <a:lnTo>
                      <a:pt x="2449" y="879"/>
                    </a:lnTo>
                    <a:lnTo>
                      <a:pt x="2449" y="876"/>
                    </a:lnTo>
                    <a:lnTo>
                      <a:pt x="2453" y="874"/>
                    </a:lnTo>
                    <a:lnTo>
                      <a:pt x="2453" y="872"/>
                    </a:lnTo>
                    <a:lnTo>
                      <a:pt x="2456" y="872"/>
                    </a:lnTo>
                    <a:lnTo>
                      <a:pt x="2460" y="874"/>
                    </a:lnTo>
                    <a:lnTo>
                      <a:pt x="2460" y="885"/>
                    </a:lnTo>
                    <a:lnTo>
                      <a:pt x="2468" y="891"/>
                    </a:lnTo>
                    <a:lnTo>
                      <a:pt x="2470" y="898"/>
                    </a:lnTo>
                    <a:lnTo>
                      <a:pt x="2470" y="902"/>
                    </a:lnTo>
                    <a:lnTo>
                      <a:pt x="2468" y="906"/>
                    </a:lnTo>
                    <a:lnTo>
                      <a:pt x="2466" y="908"/>
                    </a:lnTo>
                    <a:lnTo>
                      <a:pt x="2462" y="904"/>
                    </a:lnTo>
                    <a:lnTo>
                      <a:pt x="2456" y="902"/>
                    </a:lnTo>
                    <a:lnTo>
                      <a:pt x="2456" y="895"/>
                    </a:lnTo>
                    <a:lnTo>
                      <a:pt x="2458" y="891"/>
                    </a:lnTo>
                    <a:lnTo>
                      <a:pt x="2458" y="887"/>
                    </a:lnTo>
                    <a:lnTo>
                      <a:pt x="2456" y="883"/>
                    </a:lnTo>
                    <a:lnTo>
                      <a:pt x="2453" y="885"/>
                    </a:lnTo>
                    <a:lnTo>
                      <a:pt x="2456" y="887"/>
                    </a:lnTo>
                    <a:lnTo>
                      <a:pt x="2456" y="889"/>
                    </a:lnTo>
                    <a:lnTo>
                      <a:pt x="2451" y="891"/>
                    </a:lnTo>
                    <a:lnTo>
                      <a:pt x="2447" y="895"/>
                    </a:lnTo>
                    <a:lnTo>
                      <a:pt x="2449" y="900"/>
                    </a:lnTo>
                    <a:lnTo>
                      <a:pt x="2453" y="898"/>
                    </a:lnTo>
                    <a:lnTo>
                      <a:pt x="2453" y="902"/>
                    </a:lnTo>
                    <a:lnTo>
                      <a:pt x="2449" y="906"/>
                    </a:lnTo>
                    <a:lnTo>
                      <a:pt x="2451" y="912"/>
                    </a:lnTo>
                    <a:lnTo>
                      <a:pt x="2451" y="914"/>
                    </a:lnTo>
                    <a:lnTo>
                      <a:pt x="2451" y="929"/>
                    </a:lnTo>
                    <a:lnTo>
                      <a:pt x="2453" y="931"/>
                    </a:lnTo>
                    <a:lnTo>
                      <a:pt x="2453" y="935"/>
                    </a:lnTo>
                    <a:lnTo>
                      <a:pt x="2464" y="950"/>
                    </a:lnTo>
                    <a:lnTo>
                      <a:pt x="2466" y="950"/>
                    </a:lnTo>
                    <a:lnTo>
                      <a:pt x="2475" y="959"/>
                    </a:lnTo>
                    <a:lnTo>
                      <a:pt x="2479" y="961"/>
                    </a:lnTo>
                    <a:lnTo>
                      <a:pt x="2477" y="965"/>
                    </a:lnTo>
                    <a:lnTo>
                      <a:pt x="2477" y="969"/>
                    </a:lnTo>
                    <a:lnTo>
                      <a:pt x="2464" y="976"/>
                    </a:lnTo>
                    <a:lnTo>
                      <a:pt x="2464" y="973"/>
                    </a:lnTo>
                    <a:lnTo>
                      <a:pt x="2458" y="978"/>
                    </a:lnTo>
                    <a:lnTo>
                      <a:pt x="2453" y="976"/>
                    </a:lnTo>
                    <a:lnTo>
                      <a:pt x="2456" y="978"/>
                    </a:lnTo>
                    <a:lnTo>
                      <a:pt x="2451" y="986"/>
                    </a:lnTo>
                    <a:lnTo>
                      <a:pt x="2451" y="990"/>
                    </a:lnTo>
                    <a:lnTo>
                      <a:pt x="2449" y="992"/>
                    </a:lnTo>
                    <a:lnTo>
                      <a:pt x="2451" y="997"/>
                    </a:lnTo>
                    <a:lnTo>
                      <a:pt x="2449" y="1007"/>
                    </a:lnTo>
                    <a:lnTo>
                      <a:pt x="2453" y="1018"/>
                    </a:lnTo>
                    <a:lnTo>
                      <a:pt x="2460" y="1022"/>
                    </a:lnTo>
                    <a:lnTo>
                      <a:pt x="2458" y="1026"/>
                    </a:lnTo>
                    <a:lnTo>
                      <a:pt x="2464" y="1028"/>
                    </a:lnTo>
                    <a:lnTo>
                      <a:pt x="2466" y="1032"/>
                    </a:lnTo>
                    <a:lnTo>
                      <a:pt x="2462" y="1032"/>
                    </a:lnTo>
                    <a:lnTo>
                      <a:pt x="2462" y="1030"/>
                    </a:lnTo>
                    <a:lnTo>
                      <a:pt x="2458" y="1035"/>
                    </a:lnTo>
                    <a:lnTo>
                      <a:pt x="2453" y="1037"/>
                    </a:lnTo>
                    <a:lnTo>
                      <a:pt x="2451" y="1037"/>
                    </a:lnTo>
                    <a:lnTo>
                      <a:pt x="2445" y="1041"/>
                    </a:lnTo>
                    <a:lnTo>
                      <a:pt x="2441" y="1039"/>
                    </a:lnTo>
                    <a:lnTo>
                      <a:pt x="2439" y="1043"/>
                    </a:lnTo>
                    <a:lnTo>
                      <a:pt x="2441" y="1045"/>
                    </a:lnTo>
                    <a:lnTo>
                      <a:pt x="2445" y="1045"/>
                    </a:lnTo>
                    <a:lnTo>
                      <a:pt x="2445" y="1049"/>
                    </a:lnTo>
                    <a:lnTo>
                      <a:pt x="2443" y="1051"/>
                    </a:lnTo>
                    <a:lnTo>
                      <a:pt x="2447" y="1056"/>
                    </a:lnTo>
                    <a:lnTo>
                      <a:pt x="2447" y="1058"/>
                    </a:lnTo>
                    <a:lnTo>
                      <a:pt x="2445" y="1056"/>
                    </a:lnTo>
                    <a:lnTo>
                      <a:pt x="2447" y="1062"/>
                    </a:lnTo>
                    <a:lnTo>
                      <a:pt x="2445" y="1064"/>
                    </a:lnTo>
                    <a:lnTo>
                      <a:pt x="2447" y="1066"/>
                    </a:lnTo>
                    <a:lnTo>
                      <a:pt x="2449" y="1064"/>
                    </a:lnTo>
                    <a:lnTo>
                      <a:pt x="2453" y="1068"/>
                    </a:lnTo>
                    <a:lnTo>
                      <a:pt x="2451" y="1070"/>
                    </a:lnTo>
                    <a:lnTo>
                      <a:pt x="2449" y="1077"/>
                    </a:lnTo>
                    <a:lnTo>
                      <a:pt x="2451" y="1081"/>
                    </a:lnTo>
                    <a:lnTo>
                      <a:pt x="2451" y="1089"/>
                    </a:lnTo>
                    <a:lnTo>
                      <a:pt x="2449" y="1091"/>
                    </a:lnTo>
                    <a:lnTo>
                      <a:pt x="2449" y="1094"/>
                    </a:lnTo>
                    <a:lnTo>
                      <a:pt x="2449" y="1098"/>
                    </a:lnTo>
                    <a:lnTo>
                      <a:pt x="2445" y="1102"/>
                    </a:lnTo>
                    <a:lnTo>
                      <a:pt x="2445" y="1106"/>
                    </a:lnTo>
                    <a:lnTo>
                      <a:pt x="2443" y="1106"/>
                    </a:lnTo>
                    <a:lnTo>
                      <a:pt x="2441" y="1115"/>
                    </a:lnTo>
                    <a:lnTo>
                      <a:pt x="2437" y="1125"/>
                    </a:lnTo>
                    <a:lnTo>
                      <a:pt x="2437" y="1121"/>
                    </a:lnTo>
                    <a:lnTo>
                      <a:pt x="2437" y="1117"/>
                    </a:lnTo>
                    <a:lnTo>
                      <a:pt x="2437" y="1113"/>
                    </a:lnTo>
                    <a:lnTo>
                      <a:pt x="2435" y="1110"/>
                    </a:lnTo>
                    <a:lnTo>
                      <a:pt x="2428" y="1110"/>
                    </a:lnTo>
                    <a:lnTo>
                      <a:pt x="2424" y="1104"/>
                    </a:lnTo>
                    <a:lnTo>
                      <a:pt x="2422" y="1096"/>
                    </a:lnTo>
                    <a:lnTo>
                      <a:pt x="2416" y="1079"/>
                    </a:lnTo>
                    <a:lnTo>
                      <a:pt x="2409" y="1072"/>
                    </a:lnTo>
                    <a:lnTo>
                      <a:pt x="2411" y="1072"/>
                    </a:lnTo>
                    <a:lnTo>
                      <a:pt x="2416" y="1070"/>
                    </a:lnTo>
                    <a:lnTo>
                      <a:pt x="2418" y="1066"/>
                    </a:lnTo>
                    <a:lnTo>
                      <a:pt x="2413" y="1068"/>
                    </a:lnTo>
                    <a:lnTo>
                      <a:pt x="2409" y="1068"/>
                    </a:lnTo>
                    <a:lnTo>
                      <a:pt x="2401" y="1064"/>
                    </a:lnTo>
                    <a:lnTo>
                      <a:pt x="2386" y="1037"/>
                    </a:lnTo>
                    <a:lnTo>
                      <a:pt x="2371" y="1020"/>
                    </a:lnTo>
                    <a:lnTo>
                      <a:pt x="2371" y="1013"/>
                    </a:lnTo>
                    <a:lnTo>
                      <a:pt x="2367" y="1009"/>
                    </a:lnTo>
                    <a:lnTo>
                      <a:pt x="2357" y="990"/>
                    </a:lnTo>
                    <a:lnTo>
                      <a:pt x="2346" y="969"/>
                    </a:lnTo>
                    <a:lnTo>
                      <a:pt x="2335" y="950"/>
                    </a:lnTo>
                    <a:lnTo>
                      <a:pt x="2335" y="944"/>
                    </a:lnTo>
                    <a:lnTo>
                      <a:pt x="2331" y="933"/>
                    </a:lnTo>
                    <a:lnTo>
                      <a:pt x="2329" y="921"/>
                    </a:lnTo>
                    <a:lnTo>
                      <a:pt x="2325" y="914"/>
                    </a:lnTo>
                    <a:lnTo>
                      <a:pt x="2327" y="906"/>
                    </a:lnTo>
                    <a:lnTo>
                      <a:pt x="2331" y="900"/>
                    </a:lnTo>
                    <a:lnTo>
                      <a:pt x="2331" y="893"/>
                    </a:lnTo>
                    <a:lnTo>
                      <a:pt x="2335" y="891"/>
                    </a:lnTo>
                    <a:lnTo>
                      <a:pt x="2333" y="889"/>
                    </a:lnTo>
                    <a:lnTo>
                      <a:pt x="2335" y="887"/>
                    </a:lnTo>
                    <a:lnTo>
                      <a:pt x="2335" y="876"/>
                    </a:lnTo>
                    <a:lnTo>
                      <a:pt x="2327" y="866"/>
                    </a:lnTo>
                    <a:lnTo>
                      <a:pt x="2323" y="866"/>
                    </a:lnTo>
                    <a:lnTo>
                      <a:pt x="2323" y="864"/>
                    </a:lnTo>
                    <a:lnTo>
                      <a:pt x="2327" y="860"/>
                    </a:lnTo>
                    <a:lnTo>
                      <a:pt x="2333" y="864"/>
                    </a:lnTo>
                    <a:lnTo>
                      <a:pt x="2338" y="860"/>
                    </a:lnTo>
                    <a:lnTo>
                      <a:pt x="2338" y="855"/>
                    </a:lnTo>
                    <a:lnTo>
                      <a:pt x="2338" y="849"/>
                    </a:lnTo>
                    <a:lnTo>
                      <a:pt x="2344" y="847"/>
                    </a:lnTo>
                    <a:lnTo>
                      <a:pt x="2348" y="849"/>
                    </a:lnTo>
                    <a:lnTo>
                      <a:pt x="2344" y="843"/>
                    </a:lnTo>
                    <a:lnTo>
                      <a:pt x="2350" y="832"/>
                    </a:lnTo>
                    <a:lnTo>
                      <a:pt x="2348" y="824"/>
                    </a:lnTo>
                    <a:lnTo>
                      <a:pt x="2348" y="817"/>
                    </a:lnTo>
                    <a:lnTo>
                      <a:pt x="2346" y="813"/>
                    </a:lnTo>
                    <a:lnTo>
                      <a:pt x="2350" y="809"/>
                    </a:lnTo>
                    <a:lnTo>
                      <a:pt x="2350" y="805"/>
                    </a:lnTo>
                    <a:lnTo>
                      <a:pt x="2348" y="801"/>
                    </a:lnTo>
                    <a:lnTo>
                      <a:pt x="2350" y="794"/>
                    </a:lnTo>
                    <a:lnTo>
                      <a:pt x="2352" y="794"/>
                    </a:lnTo>
                    <a:lnTo>
                      <a:pt x="2348" y="792"/>
                    </a:lnTo>
                    <a:lnTo>
                      <a:pt x="2348" y="788"/>
                    </a:lnTo>
                    <a:lnTo>
                      <a:pt x="2348" y="786"/>
                    </a:lnTo>
                    <a:lnTo>
                      <a:pt x="2350" y="780"/>
                    </a:lnTo>
                    <a:lnTo>
                      <a:pt x="2348" y="777"/>
                    </a:lnTo>
                    <a:lnTo>
                      <a:pt x="2348" y="773"/>
                    </a:lnTo>
                    <a:lnTo>
                      <a:pt x="2354" y="771"/>
                    </a:lnTo>
                    <a:lnTo>
                      <a:pt x="2354" y="769"/>
                    </a:lnTo>
                    <a:lnTo>
                      <a:pt x="2354" y="763"/>
                    </a:lnTo>
                    <a:lnTo>
                      <a:pt x="2354" y="754"/>
                    </a:lnTo>
                    <a:lnTo>
                      <a:pt x="2352" y="752"/>
                    </a:lnTo>
                    <a:lnTo>
                      <a:pt x="2352" y="750"/>
                    </a:lnTo>
                    <a:lnTo>
                      <a:pt x="2357" y="744"/>
                    </a:lnTo>
                    <a:lnTo>
                      <a:pt x="2357" y="737"/>
                    </a:lnTo>
                    <a:lnTo>
                      <a:pt x="2354" y="739"/>
                    </a:lnTo>
                    <a:lnTo>
                      <a:pt x="2352" y="733"/>
                    </a:lnTo>
                    <a:lnTo>
                      <a:pt x="2354" y="731"/>
                    </a:lnTo>
                    <a:lnTo>
                      <a:pt x="2354" y="727"/>
                    </a:lnTo>
                    <a:lnTo>
                      <a:pt x="2357" y="727"/>
                    </a:lnTo>
                    <a:lnTo>
                      <a:pt x="2359" y="725"/>
                    </a:lnTo>
                    <a:lnTo>
                      <a:pt x="2363" y="720"/>
                    </a:lnTo>
                    <a:lnTo>
                      <a:pt x="2363" y="718"/>
                    </a:lnTo>
                    <a:lnTo>
                      <a:pt x="2369" y="712"/>
                    </a:lnTo>
                    <a:lnTo>
                      <a:pt x="2369" y="712"/>
                    </a:lnTo>
                    <a:lnTo>
                      <a:pt x="2373" y="710"/>
                    </a:lnTo>
                    <a:lnTo>
                      <a:pt x="2375" y="710"/>
                    </a:lnTo>
                    <a:lnTo>
                      <a:pt x="2375" y="708"/>
                    </a:lnTo>
                    <a:lnTo>
                      <a:pt x="2375" y="706"/>
                    </a:lnTo>
                    <a:lnTo>
                      <a:pt x="2371" y="706"/>
                    </a:lnTo>
                    <a:lnTo>
                      <a:pt x="2369" y="708"/>
                    </a:lnTo>
                    <a:lnTo>
                      <a:pt x="2367" y="706"/>
                    </a:lnTo>
                    <a:lnTo>
                      <a:pt x="2367" y="697"/>
                    </a:lnTo>
                    <a:lnTo>
                      <a:pt x="2369" y="691"/>
                    </a:lnTo>
                    <a:lnTo>
                      <a:pt x="2367" y="689"/>
                    </a:lnTo>
                    <a:lnTo>
                      <a:pt x="2365" y="685"/>
                    </a:lnTo>
                    <a:lnTo>
                      <a:pt x="2363" y="685"/>
                    </a:lnTo>
                    <a:lnTo>
                      <a:pt x="2363" y="687"/>
                    </a:lnTo>
                    <a:lnTo>
                      <a:pt x="2361" y="687"/>
                    </a:lnTo>
                    <a:lnTo>
                      <a:pt x="2361" y="676"/>
                    </a:lnTo>
                    <a:lnTo>
                      <a:pt x="2361" y="674"/>
                    </a:lnTo>
                    <a:lnTo>
                      <a:pt x="2361" y="672"/>
                    </a:lnTo>
                    <a:lnTo>
                      <a:pt x="2361" y="668"/>
                    </a:lnTo>
                    <a:lnTo>
                      <a:pt x="2357" y="666"/>
                    </a:lnTo>
                    <a:lnTo>
                      <a:pt x="2357" y="664"/>
                    </a:lnTo>
                    <a:lnTo>
                      <a:pt x="2357" y="664"/>
                    </a:lnTo>
                    <a:lnTo>
                      <a:pt x="2357" y="661"/>
                    </a:lnTo>
                    <a:lnTo>
                      <a:pt x="2352" y="657"/>
                    </a:lnTo>
                    <a:lnTo>
                      <a:pt x="2352" y="653"/>
                    </a:lnTo>
                    <a:lnTo>
                      <a:pt x="2348" y="651"/>
                    </a:lnTo>
                    <a:lnTo>
                      <a:pt x="2348" y="647"/>
                    </a:lnTo>
                    <a:lnTo>
                      <a:pt x="2346" y="643"/>
                    </a:lnTo>
                    <a:lnTo>
                      <a:pt x="2346" y="640"/>
                    </a:lnTo>
                    <a:lnTo>
                      <a:pt x="2352" y="634"/>
                    </a:lnTo>
                    <a:lnTo>
                      <a:pt x="2357" y="634"/>
                    </a:lnTo>
                    <a:lnTo>
                      <a:pt x="2361" y="634"/>
                    </a:lnTo>
                    <a:lnTo>
                      <a:pt x="2359" y="632"/>
                    </a:lnTo>
                    <a:lnTo>
                      <a:pt x="2363" y="628"/>
                    </a:lnTo>
                    <a:lnTo>
                      <a:pt x="2361" y="630"/>
                    </a:lnTo>
                    <a:lnTo>
                      <a:pt x="2357" y="630"/>
                    </a:lnTo>
                    <a:lnTo>
                      <a:pt x="2354" y="628"/>
                    </a:lnTo>
                    <a:lnTo>
                      <a:pt x="2350" y="628"/>
                    </a:lnTo>
                    <a:lnTo>
                      <a:pt x="2344" y="624"/>
                    </a:lnTo>
                    <a:lnTo>
                      <a:pt x="2342" y="626"/>
                    </a:lnTo>
                    <a:lnTo>
                      <a:pt x="2338" y="624"/>
                    </a:lnTo>
                    <a:lnTo>
                      <a:pt x="2333" y="628"/>
                    </a:lnTo>
                    <a:lnTo>
                      <a:pt x="2329" y="630"/>
                    </a:lnTo>
                    <a:lnTo>
                      <a:pt x="2325" y="634"/>
                    </a:lnTo>
                    <a:lnTo>
                      <a:pt x="2325" y="636"/>
                    </a:lnTo>
                    <a:lnTo>
                      <a:pt x="2325" y="638"/>
                    </a:lnTo>
                    <a:lnTo>
                      <a:pt x="2329" y="643"/>
                    </a:lnTo>
                    <a:lnTo>
                      <a:pt x="2331" y="647"/>
                    </a:lnTo>
                    <a:lnTo>
                      <a:pt x="2329" y="649"/>
                    </a:lnTo>
                    <a:lnTo>
                      <a:pt x="2331" y="655"/>
                    </a:lnTo>
                    <a:lnTo>
                      <a:pt x="2333" y="657"/>
                    </a:lnTo>
                    <a:lnTo>
                      <a:pt x="2333" y="659"/>
                    </a:lnTo>
                    <a:lnTo>
                      <a:pt x="2338" y="661"/>
                    </a:lnTo>
                    <a:lnTo>
                      <a:pt x="2340" y="670"/>
                    </a:lnTo>
                    <a:lnTo>
                      <a:pt x="2344" y="672"/>
                    </a:lnTo>
                    <a:lnTo>
                      <a:pt x="2344" y="676"/>
                    </a:lnTo>
                    <a:lnTo>
                      <a:pt x="2346" y="678"/>
                    </a:lnTo>
                    <a:lnTo>
                      <a:pt x="2346" y="680"/>
                    </a:lnTo>
                    <a:lnTo>
                      <a:pt x="2342" y="678"/>
                    </a:lnTo>
                    <a:lnTo>
                      <a:pt x="2340" y="676"/>
                    </a:lnTo>
                    <a:lnTo>
                      <a:pt x="2335" y="676"/>
                    </a:lnTo>
                    <a:lnTo>
                      <a:pt x="2331" y="678"/>
                    </a:lnTo>
                    <a:lnTo>
                      <a:pt x="2329" y="685"/>
                    </a:lnTo>
                    <a:lnTo>
                      <a:pt x="2333" y="687"/>
                    </a:lnTo>
                    <a:lnTo>
                      <a:pt x="2331" y="693"/>
                    </a:lnTo>
                    <a:lnTo>
                      <a:pt x="2329" y="695"/>
                    </a:lnTo>
                    <a:lnTo>
                      <a:pt x="2329" y="695"/>
                    </a:lnTo>
                    <a:lnTo>
                      <a:pt x="2331" y="697"/>
                    </a:lnTo>
                    <a:lnTo>
                      <a:pt x="2331" y="699"/>
                    </a:lnTo>
                    <a:lnTo>
                      <a:pt x="2327" y="704"/>
                    </a:lnTo>
                    <a:lnTo>
                      <a:pt x="2331" y="706"/>
                    </a:lnTo>
                    <a:lnTo>
                      <a:pt x="2327" y="708"/>
                    </a:lnTo>
                    <a:lnTo>
                      <a:pt x="2327" y="718"/>
                    </a:lnTo>
                    <a:lnTo>
                      <a:pt x="2327" y="720"/>
                    </a:lnTo>
                    <a:lnTo>
                      <a:pt x="2327" y="725"/>
                    </a:lnTo>
                    <a:lnTo>
                      <a:pt x="2323" y="725"/>
                    </a:lnTo>
                    <a:lnTo>
                      <a:pt x="2321" y="731"/>
                    </a:lnTo>
                    <a:lnTo>
                      <a:pt x="2319" y="727"/>
                    </a:lnTo>
                    <a:lnTo>
                      <a:pt x="2316" y="725"/>
                    </a:lnTo>
                    <a:lnTo>
                      <a:pt x="2319" y="718"/>
                    </a:lnTo>
                    <a:lnTo>
                      <a:pt x="2316" y="716"/>
                    </a:lnTo>
                    <a:lnTo>
                      <a:pt x="2314" y="716"/>
                    </a:lnTo>
                    <a:lnTo>
                      <a:pt x="2312" y="718"/>
                    </a:lnTo>
                    <a:lnTo>
                      <a:pt x="2310" y="723"/>
                    </a:lnTo>
                    <a:lnTo>
                      <a:pt x="2308" y="723"/>
                    </a:lnTo>
                    <a:lnTo>
                      <a:pt x="2308" y="716"/>
                    </a:lnTo>
                    <a:lnTo>
                      <a:pt x="2304" y="716"/>
                    </a:lnTo>
                    <a:lnTo>
                      <a:pt x="2304" y="712"/>
                    </a:lnTo>
                    <a:lnTo>
                      <a:pt x="2300" y="716"/>
                    </a:lnTo>
                    <a:lnTo>
                      <a:pt x="2298" y="714"/>
                    </a:lnTo>
                    <a:lnTo>
                      <a:pt x="2300" y="712"/>
                    </a:lnTo>
                    <a:lnTo>
                      <a:pt x="2302" y="710"/>
                    </a:lnTo>
                    <a:lnTo>
                      <a:pt x="2300" y="708"/>
                    </a:lnTo>
                    <a:lnTo>
                      <a:pt x="2300" y="706"/>
                    </a:lnTo>
                    <a:lnTo>
                      <a:pt x="2302" y="704"/>
                    </a:lnTo>
                    <a:lnTo>
                      <a:pt x="2300" y="699"/>
                    </a:lnTo>
                    <a:lnTo>
                      <a:pt x="2298" y="699"/>
                    </a:lnTo>
                    <a:lnTo>
                      <a:pt x="2302" y="697"/>
                    </a:lnTo>
                    <a:lnTo>
                      <a:pt x="2300" y="693"/>
                    </a:lnTo>
                    <a:lnTo>
                      <a:pt x="2298" y="691"/>
                    </a:lnTo>
                    <a:lnTo>
                      <a:pt x="2300" y="689"/>
                    </a:lnTo>
                    <a:lnTo>
                      <a:pt x="2300" y="685"/>
                    </a:lnTo>
                    <a:lnTo>
                      <a:pt x="2295" y="680"/>
                    </a:lnTo>
                    <a:lnTo>
                      <a:pt x="2293" y="678"/>
                    </a:lnTo>
                    <a:lnTo>
                      <a:pt x="2291" y="678"/>
                    </a:lnTo>
                    <a:lnTo>
                      <a:pt x="2291" y="683"/>
                    </a:lnTo>
                    <a:lnTo>
                      <a:pt x="2289" y="685"/>
                    </a:lnTo>
                    <a:lnTo>
                      <a:pt x="2289" y="689"/>
                    </a:lnTo>
                    <a:lnTo>
                      <a:pt x="2285" y="693"/>
                    </a:lnTo>
                    <a:lnTo>
                      <a:pt x="2285" y="693"/>
                    </a:lnTo>
                    <a:lnTo>
                      <a:pt x="2281" y="689"/>
                    </a:lnTo>
                    <a:lnTo>
                      <a:pt x="2281" y="687"/>
                    </a:lnTo>
                    <a:lnTo>
                      <a:pt x="2279" y="689"/>
                    </a:lnTo>
                    <a:lnTo>
                      <a:pt x="2276" y="685"/>
                    </a:lnTo>
                    <a:lnTo>
                      <a:pt x="2272" y="685"/>
                    </a:lnTo>
                    <a:lnTo>
                      <a:pt x="2272" y="687"/>
                    </a:lnTo>
                    <a:lnTo>
                      <a:pt x="2270" y="687"/>
                    </a:lnTo>
                    <a:lnTo>
                      <a:pt x="2268" y="691"/>
                    </a:lnTo>
                    <a:lnTo>
                      <a:pt x="2266" y="691"/>
                    </a:lnTo>
                    <a:lnTo>
                      <a:pt x="2266" y="693"/>
                    </a:lnTo>
                    <a:lnTo>
                      <a:pt x="2257" y="693"/>
                    </a:lnTo>
                    <a:lnTo>
                      <a:pt x="2255" y="697"/>
                    </a:lnTo>
                    <a:lnTo>
                      <a:pt x="2253" y="695"/>
                    </a:lnTo>
                    <a:lnTo>
                      <a:pt x="2251" y="697"/>
                    </a:lnTo>
                    <a:lnTo>
                      <a:pt x="2247" y="697"/>
                    </a:lnTo>
                    <a:lnTo>
                      <a:pt x="2243" y="704"/>
                    </a:lnTo>
                    <a:lnTo>
                      <a:pt x="2238" y="706"/>
                    </a:lnTo>
                    <a:lnTo>
                      <a:pt x="2241" y="710"/>
                    </a:lnTo>
                    <a:lnTo>
                      <a:pt x="2236" y="714"/>
                    </a:lnTo>
                    <a:lnTo>
                      <a:pt x="2236" y="714"/>
                    </a:lnTo>
                    <a:lnTo>
                      <a:pt x="2238" y="716"/>
                    </a:lnTo>
                    <a:lnTo>
                      <a:pt x="2238" y="723"/>
                    </a:lnTo>
                    <a:lnTo>
                      <a:pt x="2243" y="729"/>
                    </a:lnTo>
                    <a:lnTo>
                      <a:pt x="2241" y="731"/>
                    </a:lnTo>
                    <a:lnTo>
                      <a:pt x="2238" y="744"/>
                    </a:lnTo>
                    <a:lnTo>
                      <a:pt x="2243" y="750"/>
                    </a:lnTo>
                    <a:lnTo>
                      <a:pt x="2238" y="752"/>
                    </a:lnTo>
                    <a:lnTo>
                      <a:pt x="2241" y="752"/>
                    </a:lnTo>
                    <a:lnTo>
                      <a:pt x="2241" y="756"/>
                    </a:lnTo>
                    <a:lnTo>
                      <a:pt x="2236" y="761"/>
                    </a:lnTo>
                    <a:lnTo>
                      <a:pt x="2236" y="767"/>
                    </a:lnTo>
                    <a:lnTo>
                      <a:pt x="2232" y="771"/>
                    </a:lnTo>
                    <a:lnTo>
                      <a:pt x="2232" y="775"/>
                    </a:lnTo>
                    <a:lnTo>
                      <a:pt x="2230" y="782"/>
                    </a:lnTo>
                    <a:lnTo>
                      <a:pt x="2234" y="788"/>
                    </a:lnTo>
                    <a:lnTo>
                      <a:pt x="2232" y="790"/>
                    </a:lnTo>
                    <a:lnTo>
                      <a:pt x="2236" y="796"/>
                    </a:lnTo>
                    <a:lnTo>
                      <a:pt x="2234" y="798"/>
                    </a:lnTo>
                    <a:lnTo>
                      <a:pt x="2234" y="801"/>
                    </a:lnTo>
                    <a:lnTo>
                      <a:pt x="2236" y="803"/>
                    </a:lnTo>
                    <a:lnTo>
                      <a:pt x="2238" y="803"/>
                    </a:lnTo>
                    <a:lnTo>
                      <a:pt x="2243" y="803"/>
                    </a:lnTo>
                    <a:lnTo>
                      <a:pt x="2243" y="801"/>
                    </a:lnTo>
                    <a:lnTo>
                      <a:pt x="2243" y="798"/>
                    </a:lnTo>
                    <a:lnTo>
                      <a:pt x="2247" y="801"/>
                    </a:lnTo>
                    <a:lnTo>
                      <a:pt x="2249" y="801"/>
                    </a:lnTo>
                    <a:lnTo>
                      <a:pt x="2249" y="798"/>
                    </a:lnTo>
                    <a:lnTo>
                      <a:pt x="2249" y="798"/>
                    </a:lnTo>
                    <a:lnTo>
                      <a:pt x="2251" y="801"/>
                    </a:lnTo>
                    <a:lnTo>
                      <a:pt x="2255" y="803"/>
                    </a:lnTo>
                    <a:lnTo>
                      <a:pt x="2255" y="805"/>
                    </a:lnTo>
                    <a:lnTo>
                      <a:pt x="2255" y="805"/>
                    </a:lnTo>
                    <a:lnTo>
                      <a:pt x="2257" y="809"/>
                    </a:lnTo>
                    <a:lnTo>
                      <a:pt x="2257" y="811"/>
                    </a:lnTo>
                    <a:lnTo>
                      <a:pt x="2255" y="811"/>
                    </a:lnTo>
                    <a:lnTo>
                      <a:pt x="2253" y="811"/>
                    </a:lnTo>
                    <a:lnTo>
                      <a:pt x="2249" y="811"/>
                    </a:lnTo>
                    <a:lnTo>
                      <a:pt x="2247" y="813"/>
                    </a:lnTo>
                    <a:lnTo>
                      <a:pt x="2247" y="813"/>
                    </a:lnTo>
                    <a:lnTo>
                      <a:pt x="2249" y="817"/>
                    </a:lnTo>
                    <a:lnTo>
                      <a:pt x="2243" y="822"/>
                    </a:lnTo>
                    <a:lnTo>
                      <a:pt x="2241" y="820"/>
                    </a:lnTo>
                    <a:lnTo>
                      <a:pt x="2241" y="817"/>
                    </a:lnTo>
                    <a:lnTo>
                      <a:pt x="2238" y="815"/>
                    </a:lnTo>
                    <a:lnTo>
                      <a:pt x="2236" y="817"/>
                    </a:lnTo>
                    <a:lnTo>
                      <a:pt x="2232" y="815"/>
                    </a:lnTo>
                    <a:lnTo>
                      <a:pt x="2230" y="815"/>
                    </a:lnTo>
                    <a:lnTo>
                      <a:pt x="2230" y="820"/>
                    </a:lnTo>
                    <a:lnTo>
                      <a:pt x="2230" y="822"/>
                    </a:lnTo>
                    <a:lnTo>
                      <a:pt x="2230" y="822"/>
                    </a:lnTo>
                    <a:lnTo>
                      <a:pt x="2228" y="826"/>
                    </a:lnTo>
                    <a:lnTo>
                      <a:pt x="2226" y="826"/>
                    </a:lnTo>
                    <a:lnTo>
                      <a:pt x="2226" y="828"/>
                    </a:lnTo>
                    <a:lnTo>
                      <a:pt x="2226" y="832"/>
                    </a:lnTo>
                    <a:lnTo>
                      <a:pt x="2222" y="830"/>
                    </a:lnTo>
                    <a:lnTo>
                      <a:pt x="2217" y="826"/>
                    </a:lnTo>
                    <a:lnTo>
                      <a:pt x="2215" y="826"/>
                    </a:lnTo>
                    <a:lnTo>
                      <a:pt x="2217" y="830"/>
                    </a:lnTo>
                    <a:lnTo>
                      <a:pt x="2213" y="832"/>
                    </a:lnTo>
                    <a:lnTo>
                      <a:pt x="2215" y="834"/>
                    </a:lnTo>
                    <a:lnTo>
                      <a:pt x="2211" y="836"/>
                    </a:lnTo>
                    <a:lnTo>
                      <a:pt x="2207" y="839"/>
                    </a:lnTo>
                    <a:lnTo>
                      <a:pt x="2205" y="841"/>
                    </a:lnTo>
                    <a:lnTo>
                      <a:pt x="2198" y="832"/>
                    </a:lnTo>
                    <a:lnTo>
                      <a:pt x="2196" y="832"/>
                    </a:lnTo>
                    <a:lnTo>
                      <a:pt x="2194" y="832"/>
                    </a:lnTo>
                    <a:lnTo>
                      <a:pt x="2196" y="830"/>
                    </a:lnTo>
                    <a:lnTo>
                      <a:pt x="2198" y="830"/>
                    </a:lnTo>
                    <a:lnTo>
                      <a:pt x="2198" y="826"/>
                    </a:lnTo>
                    <a:lnTo>
                      <a:pt x="2201" y="824"/>
                    </a:lnTo>
                    <a:lnTo>
                      <a:pt x="2207" y="824"/>
                    </a:lnTo>
                    <a:lnTo>
                      <a:pt x="2213" y="820"/>
                    </a:lnTo>
                    <a:lnTo>
                      <a:pt x="2211" y="817"/>
                    </a:lnTo>
                    <a:lnTo>
                      <a:pt x="2209" y="815"/>
                    </a:lnTo>
                    <a:lnTo>
                      <a:pt x="2205" y="820"/>
                    </a:lnTo>
                    <a:lnTo>
                      <a:pt x="2201" y="817"/>
                    </a:lnTo>
                    <a:lnTo>
                      <a:pt x="2201" y="817"/>
                    </a:lnTo>
                    <a:lnTo>
                      <a:pt x="2196" y="813"/>
                    </a:lnTo>
                    <a:lnTo>
                      <a:pt x="2192" y="813"/>
                    </a:lnTo>
                    <a:lnTo>
                      <a:pt x="2188" y="811"/>
                    </a:lnTo>
                    <a:lnTo>
                      <a:pt x="2182" y="813"/>
                    </a:lnTo>
                    <a:lnTo>
                      <a:pt x="2184" y="815"/>
                    </a:lnTo>
                    <a:lnTo>
                      <a:pt x="2179" y="815"/>
                    </a:lnTo>
                    <a:lnTo>
                      <a:pt x="2177" y="813"/>
                    </a:lnTo>
                    <a:lnTo>
                      <a:pt x="2177" y="813"/>
                    </a:lnTo>
                    <a:lnTo>
                      <a:pt x="2173" y="813"/>
                    </a:lnTo>
                    <a:lnTo>
                      <a:pt x="2165" y="811"/>
                    </a:lnTo>
                    <a:lnTo>
                      <a:pt x="2163" y="813"/>
                    </a:lnTo>
                    <a:lnTo>
                      <a:pt x="2158" y="811"/>
                    </a:lnTo>
                    <a:lnTo>
                      <a:pt x="2154" y="809"/>
                    </a:lnTo>
                    <a:lnTo>
                      <a:pt x="2148" y="815"/>
                    </a:lnTo>
                    <a:lnTo>
                      <a:pt x="2146" y="817"/>
                    </a:lnTo>
                    <a:lnTo>
                      <a:pt x="2146" y="820"/>
                    </a:lnTo>
                    <a:lnTo>
                      <a:pt x="2150" y="822"/>
                    </a:lnTo>
                    <a:lnTo>
                      <a:pt x="2146" y="824"/>
                    </a:lnTo>
                    <a:lnTo>
                      <a:pt x="2144" y="822"/>
                    </a:lnTo>
                    <a:lnTo>
                      <a:pt x="2142" y="826"/>
                    </a:lnTo>
                    <a:lnTo>
                      <a:pt x="2146" y="828"/>
                    </a:lnTo>
                    <a:lnTo>
                      <a:pt x="2148" y="828"/>
                    </a:lnTo>
                    <a:lnTo>
                      <a:pt x="2150" y="828"/>
                    </a:lnTo>
                    <a:lnTo>
                      <a:pt x="2150" y="832"/>
                    </a:lnTo>
                    <a:lnTo>
                      <a:pt x="2142" y="834"/>
                    </a:lnTo>
                    <a:lnTo>
                      <a:pt x="2139" y="832"/>
                    </a:lnTo>
                    <a:lnTo>
                      <a:pt x="2133" y="832"/>
                    </a:lnTo>
                    <a:lnTo>
                      <a:pt x="2131" y="832"/>
                    </a:lnTo>
                    <a:lnTo>
                      <a:pt x="2131" y="836"/>
                    </a:lnTo>
                    <a:lnTo>
                      <a:pt x="2129" y="836"/>
                    </a:lnTo>
                    <a:lnTo>
                      <a:pt x="2127" y="839"/>
                    </a:lnTo>
                    <a:lnTo>
                      <a:pt x="2125" y="839"/>
                    </a:lnTo>
                    <a:lnTo>
                      <a:pt x="2123" y="836"/>
                    </a:lnTo>
                    <a:lnTo>
                      <a:pt x="2114" y="834"/>
                    </a:lnTo>
                    <a:lnTo>
                      <a:pt x="2112" y="836"/>
                    </a:lnTo>
                    <a:lnTo>
                      <a:pt x="2104" y="836"/>
                    </a:lnTo>
                    <a:lnTo>
                      <a:pt x="2099" y="839"/>
                    </a:lnTo>
                    <a:lnTo>
                      <a:pt x="2099" y="841"/>
                    </a:lnTo>
                    <a:lnTo>
                      <a:pt x="2106" y="845"/>
                    </a:lnTo>
                    <a:lnTo>
                      <a:pt x="2101" y="847"/>
                    </a:lnTo>
                    <a:lnTo>
                      <a:pt x="2099" y="851"/>
                    </a:lnTo>
                    <a:lnTo>
                      <a:pt x="2097" y="847"/>
                    </a:lnTo>
                    <a:lnTo>
                      <a:pt x="2093" y="847"/>
                    </a:lnTo>
                    <a:lnTo>
                      <a:pt x="2095" y="843"/>
                    </a:lnTo>
                    <a:lnTo>
                      <a:pt x="2091" y="841"/>
                    </a:lnTo>
                    <a:lnTo>
                      <a:pt x="2091" y="843"/>
                    </a:lnTo>
                    <a:lnTo>
                      <a:pt x="2087" y="843"/>
                    </a:lnTo>
                    <a:lnTo>
                      <a:pt x="2083" y="843"/>
                    </a:lnTo>
                    <a:lnTo>
                      <a:pt x="2078" y="847"/>
                    </a:lnTo>
                    <a:lnTo>
                      <a:pt x="2074" y="847"/>
                    </a:lnTo>
                    <a:lnTo>
                      <a:pt x="2070" y="849"/>
                    </a:lnTo>
                    <a:lnTo>
                      <a:pt x="2064" y="849"/>
                    </a:lnTo>
                    <a:lnTo>
                      <a:pt x="2057" y="855"/>
                    </a:lnTo>
                    <a:lnTo>
                      <a:pt x="2053" y="855"/>
                    </a:lnTo>
                    <a:lnTo>
                      <a:pt x="2049" y="853"/>
                    </a:lnTo>
                    <a:lnTo>
                      <a:pt x="2047" y="853"/>
                    </a:lnTo>
                    <a:lnTo>
                      <a:pt x="2047" y="857"/>
                    </a:lnTo>
                    <a:lnTo>
                      <a:pt x="2038" y="864"/>
                    </a:lnTo>
                    <a:lnTo>
                      <a:pt x="2038" y="868"/>
                    </a:lnTo>
                    <a:lnTo>
                      <a:pt x="2034" y="870"/>
                    </a:lnTo>
                    <a:lnTo>
                      <a:pt x="2034" y="874"/>
                    </a:lnTo>
                    <a:lnTo>
                      <a:pt x="2038" y="883"/>
                    </a:lnTo>
                    <a:lnTo>
                      <a:pt x="2036" y="891"/>
                    </a:lnTo>
                    <a:lnTo>
                      <a:pt x="2032" y="898"/>
                    </a:lnTo>
                    <a:lnTo>
                      <a:pt x="2028" y="904"/>
                    </a:lnTo>
                    <a:lnTo>
                      <a:pt x="2030" y="908"/>
                    </a:lnTo>
                    <a:lnTo>
                      <a:pt x="2030" y="917"/>
                    </a:lnTo>
                    <a:lnTo>
                      <a:pt x="2030" y="921"/>
                    </a:lnTo>
                    <a:lnTo>
                      <a:pt x="2032" y="925"/>
                    </a:lnTo>
                    <a:lnTo>
                      <a:pt x="2030" y="925"/>
                    </a:lnTo>
                    <a:lnTo>
                      <a:pt x="2026" y="925"/>
                    </a:lnTo>
                    <a:lnTo>
                      <a:pt x="2026" y="929"/>
                    </a:lnTo>
                    <a:lnTo>
                      <a:pt x="2024" y="931"/>
                    </a:lnTo>
                    <a:lnTo>
                      <a:pt x="2028" y="938"/>
                    </a:lnTo>
                    <a:lnTo>
                      <a:pt x="2024" y="942"/>
                    </a:lnTo>
                    <a:lnTo>
                      <a:pt x="2021" y="946"/>
                    </a:lnTo>
                    <a:lnTo>
                      <a:pt x="2017" y="952"/>
                    </a:lnTo>
                    <a:lnTo>
                      <a:pt x="2017" y="957"/>
                    </a:lnTo>
                    <a:lnTo>
                      <a:pt x="2015" y="959"/>
                    </a:lnTo>
                    <a:lnTo>
                      <a:pt x="2013" y="967"/>
                    </a:lnTo>
                    <a:lnTo>
                      <a:pt x="2013" y="967"/>
                    </a:lnTo>
                    <a:lnTo>
                      <a:pt x="2009" y="976"/>
                    </a:lnTo>
                    <a:lnTo>
                      <a:pt x="2011" y="984"/>
                    </a:lnTo>
                    <a:lnTo>
                      <a:pt x="2009" y="986"/>
                    </a:lnTo>
                    <a:lnTo>
                      <a:pt x="2011" y="990"/>
                    </a:lnTo>
                    <a:lnTo>
                      <a:pt x="2007" y="995"/>
                    </a:lnTo>
                    <a:lnTo>
                      <a:pt x="2007" y="999"/>
                    </a:lnTo>
                    <a:lnTo>
                      <a:pt x="2002" y="1005"/>
                    </a:lnTo>
                    <a:lnTo>
                      <a:pt x="2002" y="1007"/>
                    </a:lnTo>
                    <a:lnTo>
                      <a:pt x="2000" y="1007"/>
                    </a:lnTo>
                    <a:lnTo>
                      <a:pt x="2000" y="1013"/>
                    </a:lnTo>
                    <a:lnTo>
                      <a:pt x="1996" y="1018"/>
                    </a:lnTo>
                    <a:lnTo>
                      <a:pt x="1994" y="1024"/>
                    </a:lnTo>
                    <a:lnTo>
                      <a:pt x="1990" y="1030"/>
                    </a:lnTo>
                    <a:lnTo>
                      <a:pt x="1990" y="1032"/>
                    </a:lnTo>
                    <a:lnTo>
                      <a:pt x="1986" y="1039"/>
                    </a:lnTo>
                    <a:lnTo>
                      <a:pt x="1983" y="1043"/>
                    </a:lnTo>
                    <a:lnTo>
                      <a:pt x="1981" y="1047"/>
                    </a:lnTo>
                    <a:lnTo>
                      <a:pt x="1983" y="1049"/>
                    </a:lnTo>
                    <a:lnTo>
                      <a:pt x="1988" y="1054"/>
                    </a:lnTo>
                    <a:lnTo>
                      <a:pt x="1992" y="1051"/>
                    </a:lnTo>
                    <a:lnTo>
                      <a:pt x="1996" y="1054"/>
                    </a:lnTo>
                    <a:lnTo>
                      <a:pt x="1998" y="1056"/>
                    </a:lnTo>
                    <a:lnTo>
                      <a:pt x="2005" y="1051"/>
                    </a:lnTo>
                    <a:lnTo>
                      <a:pt x="2007" y="1049"/>
                    </a:lnTo>
                    <a:lnTo>
                      <a:pt x="2011" y="1047"/>
                    </a:lnTo>
                    <a:lnTo>
                      <a:pt x="2013" y="1047"/>
                    </a:lnTo>
                    <a:lnTo>
                      <a:pt x="2017" y="1047"/>
                    </a:lnTo>
                    <a:lnTo>
                      <a:pt x="2017" y="1058"/>
                    </a:lnTo>
                    <a:lnTo>
                      <a:pt x="2021" y="1064"/>
                    </a:lnTo>
                    <a:lnTo>
                      <a:pt x="2024" y="1070"/>
                    </a:lnTo>
                    <a:lnTo>
                      <a:pt x="2021" y="1075"/>
                    </a:lnTo>
                    <a:lnTo>
                      <a:pt x="2028" y="1079"/>
                    </a:lnTo>
                    <a:lnTo>
                      <a:pt x="2030" y="1075"/>
                    </a:lnTo>
                    <a:lnTo>
                      <a:pt x="2032" y="1077"/>
                    </a:lnTo>
                    <a:lnTo>
                      <a:pt x="2034" y="1075"/>
                    </a:lnTo>
                    <a:lnTo>
                      <a:pt x="2036" y="1070"/>
                    </a:lnTo>
                    <a:lnTo>
                      <a:pt x="2038" y="1068"/>
                    </a:lnTo>
                    <a:lnTo>
                      <a:pt x="2040" y="1072"/>
                    </a:lnTo>
                    <a:lnTo>
                      <a:pt x="2042" y="1070"/>
                    </a:lnTo>
                    <a:lnTo>
                      <a:pt x="2047" y="1070"/>
                    </a:lnTo>
                    <a:lnTo>
                      <a:pt x="2045" y="1072"/>
                    </a:lnTo>
                    <a:lnTo>
                      <a:pt x="2042" y="1075"/>
                    </a:lnTo>
                    <a:lnTo>
                      <a:pt x="2042" y="1081"/>
                    </a:lnTo>
                    <a:lnTo>
                      <a:pt x="2040" y="1081"/>
                    </a:lnTo>
                    <a:lnTo>
                      <a:pt x="2038" y="1083"/>
                    </a:lnTo>
                    <a:lnTo>
                      <a:pt x="2038" y="1085"/>
                    </a:lnTo>
                    <a:lnTo>
                      <a:pt x="2047" y="1083"/>
                    </a:lnTo>
                    <a:lnTo>
                      <a:pt x="2053" y="1081"/>
                    </a:lnTo>
                    <a:lnTo>
                      <a:pt x="2053" y="1075"/>
                    </a:lnTo>
                    <a:lnTo>
                      <a:pt x="2053" y="1070"/>
                    </a:lnTo>
                    <a:lnTo>
                      <a:pt x="2055" y="1068"/>
                    </a:lnTo>
                    <a:lnTo>
                      <a:pt x="2057" y="1072"/>
                    </a:lnTo>
                    <a:lnTo>
                      <a:pt x="2057" y="1079"/>
                    </a:lnTo>
                    <a:lnTo>
                      <a:pt x="2057" y="1083"/>
                    </a:lnTo>
                    <a:lnTo>
                      <a:pt x="2059" y="1081"/>
                    </a:lnTo>
                    <a:lnTo>
                      <a:pt x="2061" y="1077"/>
                    </a:lnTo>
                    <a:lnTo>
                      <a:pt x="2059" y="1070"/>
                    </a:lnTo>
                    <a:lnTo>
                      <a:pt x="2059" y="1066"/>
                    </a:lnTo>
                    <a:lnTo>
                      <a:pt x="2057" y="1062"/>
                    </a:lnTo>
                    <a:lnTo>
                      <a:pt x="2055" y="1056"/>
                    </a:lnTo>
                    <a:lnTo>
                      <a:pt x="2059" y="1056"/>
                    </a:lnTo>
                    <a:lnTo>
                      <a:pt x="2064" y="1058"/>
                    </a:lnTo>
                    <a:lnTo>
                      <a:pt x="2061" y="1060"/>
                    </a:lnTo>
                    <a:lnTo>
                      <a:pt x="2064" y="1062"/>
                    </a:lnTo>
                    <a:lnTo>
                      <a:pt x="2066" y="1062"/>
                    </a:lnTo>
                    <a:lnTo>
                      <a:pt x="2068" y="1060"/>
                    </a:lnTo>
                    <a:lnTo>
                      <a:pt x="2072" y="1058"/>
                    </a:lnTo>
                    <a:lnTo>
                      <a:pt x="2076" y="1056"/>
                    </a:lnTo>
                    <a:lnTo>
                      <a:pt x="2080" y="1058"/>
                    </a:lnTo>
                    <a:lnTo>
                      <a:pt x="2085" y="1060"/>
                    </a:lnTo>
                    <a:lnTo>
                      <a:pt x="2089" y="1062"/>
                    </a:lnTo>
                    <a:lnTo>
                      <a:pt x="2091" y="1066"/>
                    </a:lnTo>
                    <a:lnTo>
                      <a:pt x="2093" y="1068"/>
                    </a:lnTo>
                    <a:lnTo>
                      <a:pt x="2097" y="1068"/>
                    </a:lnTo>
                    <a:lnTo>
                      <a:pt x="2099" y="1072"/>
                    </a:lnTo>
                    <a:lnTo>
                      <a:pt x="2110" y="1075"/>
                    </a:lnTo>
                    <a:lnTo>
                      <a:pt x="2110" y="1077"/>
                    </a:lnTo>
                    <a:lnTo>
                      <a:pt x="2114" y="1079"/>
                    </a:lnTo>
                    <a:lnTo>
                      <a:pt x="2116" y="1081"/>
                    </a:lnTo>
                    <a:lnTo>
                      <a:pt x="2118" y="1081"/>
                    </a:lnTo>
                    <a:lnTo>
                      <a:pt x="2120" y="1087"/>
                    </a:lnTo>
                    <a:lnTo>
                      <a:pt x="2118" y="1091"/>
                    </a:lnTo>
                    <a:lnTo>
                      <a:pt x="2118" y="1094"/>
                    </a:lnTo>
                    <a:lnTo>
                      <a:pt x="2116" y="1096"/>
                    </a:lnTo>
                    <a:lnTo>
                      <a:pt x="2120" y="1100"/>
                    </a:lnTo>
                    <a:lnTo>
                      <a:pt x="2123" y="1100"/>
                    </a:lnTo>
                    <a:lnTo>
                      <a:pt x="2129" y="1106"/>
                    </a:lnTo>
                    <a:lnTo>
                      <a:pt x="2129" y="1110"/>
                    </a:lnTo>
                    <a:lnTo>
                      <a:pt x="2127" y="1113"/>
                    </a:lnTo>
                    <a:lnTo>
                      <a:pt x="2127" y="1117"/>
                    </a:lnTo>
                    <a:lnTo>
                      <a:pt x="2131" y="1121"/>
                    </a:lnTo>
                    <a:lnTo>
                      <a:pt x="2133" y="1121"/>
                    </a:lnTo>
                    <a:lnTo>
                      <a:pt x="2135" y="1119"/>
                    </a:lnTo>
                    <a:lnTo>
                      <a:pt x="2137" y="1123"/>
                    </a:lnTo>
                    <a:lnTo>
                      <a:pt x="2135" y="1125"/>
                    </a:lnTo>
                    <a:lnTo>
                      <a:pt x="2135" y="1129"/>
                    </a:lnTo>
                    <a:lnTo>
                      <a:pt x="2139" y="1134"/>
                    </a:lnTo>
                    <a:lnTo>
                      <a:pt x="2137" y="1136"/>
                    </a:lnTo>
                    <a:lnTo>
                      <a:pt x="2135" y="1138"/>
                    </a:lnTo>
                    <a:lnTo>
                      <a:pt x="2137" y="1142"/>
                    </a:lnTo>
                    <a:lnTo>
                      <a:pt x="2135" y="1146"/>
                    </a:lnTo>
                    <a:lnTo>
                      <a:pt x="2137" y="1146"/>
                    </a:lnTo>
                    <a:lnTo>
                      <a:pt x="2137" y="1148"/>
                    </a:lnTo>
                    <a:lnTo>
                      <a:pt x="2135" y="1150"/>
                    </a:lnTo>
                    <a:lnTo>
                      <a:pt x="2137" y="1153"/>
                    </a:lnTo>
                    <a:lnTo>
                      <a:pt x="2135" y="1155"/>
                    </a:lnTo>
                    <a:lnTo>
                      <a:pt x="2139" y="1165"/>
                    </a:lnTo>
                    <a:lnTo>
                      <a:pt x="2137" y="1167"/>
                    </a:lnTo>
                    <a:lnTo>
                      <a:pt x="2139" y="1176"/>
                    </a:lnTo>
                    <a:lnTo>
                      <a:pt x="2139" y="1178"/>
                    </a:lnTo>
                    <a:lnTo>
                      <a:pt x="2139" y="1182"/>
                    </a:lnTo>
                    <a:lnTo>
                      <a:pt x="2144" y="1195"/>
                    </a:lnTo>
                    <a:lnTo>
                      <a:pt x="2146" y="1195"/>
                    </a:lnTo>
                    <a:lnTo>
                      <a:pt x="2150" y="1193"/>
                    </a:lnTo>
                    <a:lnTo>
                      <a:pt x="2150" y="1195"/>
                    </a:lnTo>
                    <a:lnTo>
                      <a:pt x="2148" y="1199"/>
                    </a:lnTo>
                    <a:lnTo>
                      <a:pt x="2146" y="1201"/>
                    </a:lnTo>
                    <a:lnTo>
                      <a:pt x="2148" y="1205"/>
                    </a:lnTo>
                    <a:lnTo>
                      <a:pt x="2150" y="1205"/>
                    </a:lnTo>
                    <a:lnTo>
                      <a:pt x="2154" y="1212"/>
                    </a:lnTo>
                    <a:lnTo>
                      <a:pt x="2154" y="1218"/>
                    </a:lnTo>
                    <a:lnTo>
                      <a:pt x="2156" y="1220"/>
                    </a:lnTo>
                    <a:lnTo>
                      <a:pt x="2156" y="1224"/>
                    </a:lnTo>
                    <a:lnTo>
                      <a:pt x="2156" y="1233"/>
                    </a:lnTo>
                    <a:lnTo>
                      <a:pt x="2161" y="1233"/>
                    </a:lnTo>
                    <a:lnTo>
                      <a:pt x="2161" y="1237"/>
                    </a:lnTo>
                    <a:lnTo>
                      <a:pt x="2158" y="1239"/>
                    </a:lnTo>
                    <a:lnTo>
                      <a:pt x="2158" y="1245"/>
                    </a:lnTo>
                    <a:lnTo>
                      <a:pt x="2161" y="1250"/>
                    </a:lnTo>
                    <a:lnTo>
                      <a:pt x="2161" y="1254"/>
                    </a:lnTo>
                    <a:lnTo>
                      <a:pt x="2154" y="1260"/>
                    </a:lnTo>
                    <a:lnTo>
                      <a:pt x="2154" y="1266"/>
                    </a:lnTo>
                    <a:lnTo>
                      <a:pt x="2152" y="1273"/>
                    </a:lnTo>
                    <a:lnTo>
                      <a:pt x="2152" y="1279"/>
                    </a:lnTo>
                    <a:lnTo>
                      <a:pt x="2154" y="1279"/>
                    </a:lnTo>
                    <a:lnTo>
                      <a:pt x="2154" y="1285"/>
                    </a:lnTo>
                    <a:lnTo>
                      <a:pt x="2150" y="1290"/>
                    </a:lnTo>
                    <a:lnTo>
                      <a:pt x="2150" y="1294"/>
                    </a:lnTo>
                    <a:lnTo>
                      <a:pt x="2148" y="1300"/>
                    </a:lnTo>
                    <a:lnTo>
                      <a:pt x="2148" y="1300"/>
                    </a:lnTo>
                    <a:lnTo>
                      <a:pt x="2148" y="1304"/>
                    </a:lnTo>
                    <a:lnTo>
                      <a:pt x="2146" y="1309"/>
                    </a:lnTo>
                    <a:lnTo>
                      <a:pt x="2148" y="1317"/>
                    </a:lnTo>
                    <a:lnTo>
                      <a:pt x="2144" y="1321"/>
                    </a:lnTo>
                    <a:lnTo>
                      <a:pt x="2144" y="1328"/>
                    </a:lnTo>
                    <a:lnTo>
                      <a:pt x="2146" y="1328"/>
                    </a:lnTo>
                    <a:lnTo>
                      <a:pt x="2146" y="1332"/>
                    </a:lnTo>
                    <a:lnTo>
                      <a:pt x="2142" y="1338"/>
                    </a:lnTo>
                    <a:lnTo>
                      <a:pt x="2142" y="1342"/>
                    </a:lnTo>
                    <a:lnTo>
                      <a:pt x="2137" y="1344"/>
                    </a:lnTo>
                    <a:lnTo>
                      <a:pt x="2135" y="1349"/>
                    </a:lnTo>
                    <a:lnTo>
                      <a:pt x="2133" y="1355"/>
                    </a:lnTo>
                    <a:lnTo>
                      <a:pt x="2129" y="1372"/>
                    </a:lnTo>
                    <a:lnTo>
                      <a:pt x="2127" y="1372"/>
                    </a:lnTo>
                    <a:lnTo>
                      <a:pt x="2125" y="1378"/>
                    </a:lnTo>
                    <a:lnTo>
                      <a:pt x="2127" y="1378"/>
                    </a:lnTo>
                    <a:lnTo>
                      <a:pt x="2127" y="1380"/>
                    </a:lnTo>
                    <a:lnTo>
                      <a:pt x="2120" y="1384"/>
                    </a:lnTo>
                    <a:lnTo>
                      <a:pt x="2120" y="1389"/>
                    </a:lnTo>
                    <a:lnTo>
                      <a:pt x="2116" y="1391"/>
                    </a:lnTo>
                    <a:lnTo>
                      <a:pt x="2118" y="1397"/>
                    </a:lnTo>
                    <a:lnTo>
                      <a:pt x="2116" y="1397"/>
                    </a:lnTo>
                    <a:lnTo>
                      <a:pt x="2118" y="1401"/>
                    </a:lnTo>
                    <a:lnTo>
                      <a:pt x="2112" y="1408"/>
                    </a:lnTo>
                    <a:lnTo>
                      <a:pt x="2112" y="1406"/>
                    </a:lnTo>
                    <a:lnTo>
                      <a:pt x="2110" y="1406"/>
                    </a:lnTo>
                    <a:lnTo>
                      <a:pt x="2110" y="1410"/>
                    </a:lnTo>
                    <a:lnTo>
                      <a:pt x="2110" y="1414"/>
                    </a:lnTo>
                    <a:lnTo>
                      <a:pt x="2106" y="1416"/>
                    </a:lnTo>
                    <a:lnTo>
                      <a:pt x="2108" y="1418"/>
                    </a:lnTo>
                    <a:lnTo>
                      <a:pt x="2101" y="1427"/>
                    </a:lnTo>
                    <a:lnTo>
                      <a:pt x="2097" y="1433"/>
                    </a:lnTo>
                    <a:lnTo>
                      <a:pt x="2095" y="1433"/>
                    </a:lnTo>
                    <a:lnTo>
                      <a:pt x="2095" y="1435"/>
                    </a:lnTo>
                    <a:lnTo>
                      <a:pt x="2089" y="1435"/>
                    </a:lnTo>
                    <a:lnTo>
                      <a:pt x="2085" y="1441"/>
                    </a:lnTo>
                    <a:lnTo>
                      <a:pt x="2083" y="1437"/>
                    </a:lnTo>
                    <a:lnTo>
                      <a:pt x="2080" y="1439"/>
                    </a:lnTo>
                    <a:lnTo>
                      <a:pt x="2074" y="1437"/>
                    </a:lnTo>
                    <a:lnTo>
                      <a:pt x="2068" y="1435"/>
                    </a:lnTo>
                    <a:lnTo>
                      <a:pt x="2066" y="1427"/>
                    </a:lnTo>
                    <a:lnTo>
                      <a:pt x="2064" y="1424"/>
                    </a:lnTo>
                    <a:lnTo>
                      <a:pt x="2059" y="1427"/>
                    </a:lnTo>
                    <a:lnTo>
                      <a:pt x="2055" y="1424"/>
                    </a:lnTo>
                    <a:lnTo>
                      <a:pt x="2055" y="1427"/>
                    </a:lnTo>
                    <a:lnTo>
                      <a:pt x="2055" y="1431"/>
                    </a:lnTo>
                    <a:lnTo>
                      <a:pt x="2051" y="1433"/>
                    </a:lnTo>
                    <a:lnTo>
                      <a:pt x="2051" y="1441"/>
                    </a:lnTo>
                    <a:lnTo>
                      <a:pt x="2047" y="1443"/>
                    </a:lnTo>
                    <a:lnTo>
                      <a:pt x="2047" y="1450"/>
                    </a:lnTo>
                    <a:lnTo>
                      <a:pt x="2045" y="1448"/>
                    </a:lnTo>
                    <a:lnTo>
                      <a:pt x="2038" y="1448"/>
                    </a:lnTo>
                    <a:lnTo>
                      <a:pt x="2038" y="1454"/>
                    </a:lnTo>
                    <a:lnTo>
                      <a:pt x="2036" y="1454"/>
                    </a:lnTo>
                    <a:lnTo>
                      <a:pt x="2036" y="1454"/>
                    </a:lnTo>
                    <a:close/>
                    <a:moveTo>
                      <a:pt x="662" y="1469"/>
                    </a:moveTo>
                    <a:lnTo>
                      <a:pt x="656" y="1465"/>
                    </a:lnTo>
                    <a:lnTo>
                      <a:pt x="632" y="1469"/>
                    </a:lnTo>
                    <a:lnTo>
                      <a:pt x="662" y="1469"/>
                    </a:lnTo>
                    <a:lnTo>
                      <a:pt x="662" y="1469"/>
                    </a:lnTo>
                    <a:close/>
                    <a:moveTo>
                      <a:pt x="2331" y="1384"/>
                    </a:moveTo>
                    <a:lnTo>
                      <a:pt x="2331" y="1384"/>
                    </a:lnTo>
                    <a:lnTo>
                      <a:pt x="2335" y="1382"/>
                    </a:lnTo>
                    <a:lnTo>
                      <a:pt x="2335" y="1378"/>
                    </a:lnTo>
                    <a:lnTo>
                      <a:pt x="2333" y="1380"/>
                    </a:lnTo>
                    <a:lnTo>
                      <a:pt x="2331" y="1384"/>
                    </a:lnTo>
                    <a:lnTo>
                      <a:pt x="2331" y="1384"/>
                    </a:lnTo>
                    <a:close/>
                    <a:moveTo>
                      <a:pt x="131" y="204"/>
                    </a:moveTo>
                    <a:lnTo>
                      <a:pt x="129" y="200"/>
                    </a:lnTo>
                    <a:lnTo>
                      <a:pt x="129" y="194"/>
                    </a:lnTo>
                    <a:lnTo>
                      <a:pt x="127" y="191"/>
                    </a:lnTo>
                    <a:lnTo>
                      <a:pt x="122" y="189"/>
                    </a:lnTo>
                    <a:lnTo>
                      <a:pt x="122" y="185"/>
                    </a:lnTo>
                    <a:lnTo>
                      <a:pt x="127" y="183"/>
                    </a:lnTo>
                    <a:lnTo>
                      <a:pt x="129" y="179"/>
                    </a:lnTo>
                    <a:lnTo>
                      <a:pt x="135" y="177"/>
                    </a:lnTo>
                    <a:lnTo>
                      <a:pt x="137" y="175"/>
                    </a:lnTo>
                    <a:lnTo>
                      <a:pt x="139" y="177"/>
                    </a:lnTo>
                    <a:lnTo>
                      <a:pt x="141" y="181"/>
                    </a:lnTo>
                    <a:lnTo>
                      <a:pt x="146" y="183"/>
                    </a:lnTo>
                    <a:lnTo>
                      <a:pt x="150" y="183"/>
                    </a:lnTo>
                    <a:lnTo>
                      <a:pt x="152" y="181"/>
                    </a:lnTo>
                    <a:lnTo>
                      <a:pt x="154" y="179"/>
                    </a:lnTo>
                    <a:lnTo>
                      <a:pt x="152" y="177"/>
                    </a:lnTo>
                    <a:lnTo>
                      <a:pt x="146" y="177"/>
                    </a:lnTo>
                    <a:lnTo>
                      <a:pt x="137" y="170"/>
                    </a:lnTo>
                    <a:lnTo>
                      <a:pt x="127" y="168"/>
                    </a:lnTo>
                    <a:lnTo>
                      <a:pt x="122" y="168"/>
                    </a:lnTo>
                    <a:lnTo>
                      <a:pt x="114" y="175"/>
                    </a:lnTo>
                    <a:lnTo>
                      <a:pt x="112" y="181"/>
                    </a:lnTo>
                    <a:lnTo>
                      <a:pt x="108" y="183"/>
                    </a:lnTo>
                    <a:lnTo>
                      <a:pt x="103" y="187"/>
                    </a:lnTo>
                    <a:lnTo>
                      <a:pt x="103" y="198"/>
                    </a:lnTo>
                    <a:lnTo>
                      <a:pt x="106" y="200"/>
                    </a:lnTo>
                    <a:lnTo>
                      <a:pt x="110" y="196"/>
                    </a:lnTo>
                    <a:lnTo>
                      <a:pt x="114" y="198"/>
                    </a:lnTo>
                    <a:lnTo>
                      <a:pt x="116" y="202"/>
                    </a:lnTo>
                    <a:lnTo>
                      <a:pt x="118" y="202"/>
                    </a:lnTo>
                    <a:lnTo>
                      <a:pt x="120" y="200"/>
                    </a:lnTo>
                    <a:lnTo>
                      <a:pt x="120" y="198"/>
                    </a:lnTo>
                    <a:lnTo>
                      <a:pt x="122" y="196"/>
                    </a:lnTo>
                    <a:lnTo>
                      <a:pt x="124" y="198"/>
                    </a:lnTo>
                    <a:lnTo>
                      <a:pt x="127" y="204"/>
                    </a:lnTo>
                    <a:lnTo>
                      <a:pt x="131" y="206"/>
                    </a:lnTo>
                    <a:lnTo>
                      <a:pt x="131" y="204"/>
                    </a:lnTo>
                    <a:lnTo>
                      <a:pt x="131" y="204"/>
                    </a:lnTo>
                    <a:close/>
                    <a:moveTo>
                      <a:pt x="162" y="145"/>
                    </a:moveTo>
                    <a:lnTo>
                      <a:pt x="162" y="141"/>
                    </a:lnTo>
                    <a:lnTo>
                      <a:pt x="167" y="137"/>
                    </a:lnTo>
                    <a:lnTo>
                      <a:pt x="167" y="137"/>
                    </a:lnTo>
                    <a:lnTo>
                      <a:pt x="169" y="141"/>
                    </a:lnTo>
                    <a:lnTo>
                      <a:pt x="169" y="143"/>
                    </a:lnTo>
                    <a:lnTo>
                      <a:pt x="169" y="145"/>
                    </a:lnTo>
                    <a:lnTo>
                      <a:pt x="165" y="145"/>
                    </a:lnTo>
                    <a:lnTo>
                      <a:pt x="165" y="145"/>
                    </a:lnTo>
                    <a:lnTo>
                      <a:pt x="162" y="145"/>
                    </a:lnTo>
                    <a:lnTo>
                      <a:pt x="162" y="145"/>
                    </a:lnTo>
                    <a:close/>
                    <a:moveTo>
                      <a:pt x="154" y="225"/>
                    </a:moveTo>
                    <a:lnTo>
                      <a:pt x="156" y="225"/>
                    </a:lnTo>
                    <a:lnTo>
                      <a:pt x="158" y="223"/>
                    </a:lnTo>
                    <a:lnTo>
                      <a:pt x="160" y="219"/>
                    </a:lnTo>
                    <a:lnTo>
                      <a:pt x="160" y="217"/>
                    </a:lnTo>
                    <a:lnTo>
                      <a:pt x="160" y="215"/>
                    </a:lnTo>
                    <a:lnTo>
                      <a:pt x="162" y="217"/>
                    </a:lnTo>
                    <a:lnTo>
                      <a:pt x="165" y="215"/>
                    </a:lnTo>
                    <a:lnTo>
                      <a:pt x="167" y="210"/>
                    </a:lnTo>
                    <a:lnTo>
                      <a:pt x="165" y="204"/>
                    </a:lnTo>
                    <a:lnTo>
                      <a:pt x="162" y="202"/>
                    </a:lnTo>
                    <a:lnTo>
                      <a:pt x="160" y="200"/>
                    </a:lnTo>
                    <a:lnTo>
                      <a:pt x="165" y="198"/>
                    </a:lnTo>
                    <a:lnTo>
                      <a:pt x="169" y="198"/>
                    </a:lnTo>
                    <a:lnTo>
                      <a:pt x="175" y="196"/>
                    </a:lnTo>
                    <a:lnTo>
                      <a:pt x="177" y="196"/>
                    </a:lnTo>
                    <a:lnTo>
                      <a:pt x="177" y="194"/>
                    </a:lnTo>
                    <a:lnTo>
                      <a:pt x="175" y="194"/>
                    </a:lnTo>
                    <a:lnTo>
                      <a:pt x="173" y="189"/>
                    </a:lnTo>
                    <a:lnTo>
                      <a:pt x="171" y="189"/>
                    </a:lnTo>
                    <a:lnTo>
                      <a:pt x="171" y="189"/>
                    </a:lnTo>
                    <a:lnTo>
                      <a:pt x="171" y="185"/>
                    </a:lnTo>
                    <a:lnTo>
                      <a:pt x="173" y="183"/>
                    </a:lnTo>
                    <a:lnTo>
                      <a:pt x="175" y="183"/>
                    </a:lnTo>
                    <a:lnTo>
                      <a:pt x="175" y="185"/>
                    </a:lnTo>
                    <a:lnTo>
                      <a:pt x="177" y="185"/>
                    </a:lnTo>
                    <a:lnTo>
                      <a:pt x="179" y="185"/>
                    </a:lnTo>
                    <a:lnTo>
                      <a:pt x="184" y="181"/>
                    </a:lnTo>
                    <a:lnTo>
                      <a:pt x="186" y="179"/>
                    </a:lnTo>
                    <a:lnTo>
                      <a:pt x="186" y="177"/>
                    </a:lnTo>
                    <a:lnTo>
                      <a:pt x="184" y="172"/>
                    </a:lnTo>
                    <a:lnTo>
                      <a:pt x="184" y="172"/>
                    </a:lnTo>
                    <a:lnTo>
                      <a:pt x="179" y="168"/>
                    </a:lnTo>
                    <a:lnTo>
                      <a:pt x="179" y="166"/>
                    </a:lnTo>
                    <a:lnTo>
                      <a:pt x="177" y="164"/>
                    </a:lnTo>
                    <a:lnTo>
                      <a:pt x="173" y="168"/>
                    </a:lnTo>
                    <a:lnTo>
                      <a:pt x="171" y="170"/>
                    </a:lnTo>
                    <a:lnTo>
                      <a:pt x="169" y="172"/>
                    </a:lnTo>
                    <a:lnTo>
                      <a:pt x="169" y="170"/>
                    </a:lnTo>
                    <a:lnTo>
                      <a:pt x="169" y="166"/>
                    </a:lnTo>
                    <a:lnTo>
                      <a:pt x="173" y="164"/>
                    </a:lnTo>
                    <a:lnTo>
                      <a:pt x="173" y="160"/>
                    </a:lnTo>
                    <a:lnTo>
                      <a:pt x="175" y="156"/>
                    </a:lnTo>
                    <a:lnTo>
                      <a:pt x="173" y="154"/>
                    </a:lnTo>
                    <a:lnTo>
                      <a:pt x="169" y="158"/>
                    </a:lnTo>
                    <a:lnTo>
                      <a:pt x="167" y="164"/>
                    </a:lnTo>
                    <a:lnTo>
                      <a:pt x="165" y="164"/>
                    </a:lnTo>
                    <a:lnTo>
                      <a:pt x="165" y="162"/>
                    </a:lnTo>
                    <a:lnTo>
                      <a:pt x="167" y="158"/>
                    </a:lnTo>
                    <a:lnTo>
                      <a:pt x="165" y="156"/>
                    </a:lnTo>
                    <a:lnTo>
                      <a:pt x="165" y="158"/>
                    </a:lnTo>
                    <a:lnTo>
                      <a:pt x="162" y="162"/>
                    </a:lnTo>
                    <a:lnTo>
                      <a:pt x="158" y="164"/>
                    </a:lnTo>
                    <a:lnTo>
                      <a:pt x="158" y="168"/>
                    </a:lnTo>
                    <a:lnTo>
                      <a:pt x="160" y="168"/>
                    </a:lnTo>
                    <a:lnTo>
                      <a:pt x="162" y="168"/>
                    </a:lnTo>
                    <a:lnTo>
                      <a:pt x="165" y="168"/>
                    </a:lnTo>
                    <a:lnTo>
                      <a:pt x="165" y="170"/>
                    </a:lnTo>
                    <a:lnTo>
                      <a:pt x="162" y="172"/>
                    </a:lnTo>
                    <a:lnTo>
                      <a:pt x="158" y="175"/>
                    </a:lnTo>
                    <a:lnTo>
                      <a:pt x="160" y="179"/>
                    </a:lnTo>
                    <a:lnTo>
                      <a:pt x="158" y="183"/>
                    </a:lnTo>
                    <a:lnTo>
                      <a:pt x="156" y="183"/>
                    </a:lnTo>
                    <a:lnTo>
                      <a:pt x="152" y="187"/>
                    </a:lnTo>
                    <a:lnTo>
                      <a:pt x="150" y="189"/>
                    </a:lnTo>
                    <a:lnTo>
                      <a:pt x="146" y="187"/>
                    </a:lnTo>
                    <a:lnTo>
                      <a:pt x="141" y="187"/>
                    </a:lnTo>
                    <a:lnTo>
                      <a:pt x="137" y="185"/>
                    </a:lnTo>
                    <a:lnTo>
                      <a:pt x="135" y="183"/>
                    </a:lnTo>
                    <a:lnTo>
                      <a:pt x="133" y="185"/>
                    </a:lnTo>
                    <a:lnTo>
                      <a:pt x="133" y="187"/>
                    </a:lnTo>
                    <a:lnTo>
                      <a:pt x="133" y="189"/>
                    </a:lnTo>
                    <a:lnTo>
                      <a:pt x="133" y="194"/>
                    </a:lnTo>
                    <a:lnTo>
                      <a:pt x="135" y="194"/>
                    </a:lnTo>
                    <a:lnTo>
                      <a:pt x="139" y="191"/>
                    </a:lnTo>
                    <a:lnTo>
                      <a:pt x="141" y="194"/>
                    </a:lnTo>
                    <a:lnTo>
                      <a:pt x="143" y="198"/>
                    </a:lnTo>
                    <a:lnTo>
                      <a:pt x="146" y="198"/>
                    </a:lnTo>
                    <a:lnTo>
                      <a:pt x="148" y="200"/>
                    </a:lnTo>
                    <a:lnTo>
                      <a:pt x="146" y="202"/>
                    </a:lnTo>
                    <a:lnTo>
                      <a:pt x="141" y="202"/>
                    </a:lnTo>
                    <a:lnTo>
                      <a:pt x="137" y="204"/>
                    </a:lnTo>
                    <a:lnTo>
                      <a:pt x="139" y="215"/>
                    </a:lnTo>
                    <a:lnTo>
                      <a:pt x="141" y="217"/>
                    </a:lnTo>
                    <a:lnTo>
                      <a:pt x="139" y="219"/>
                    </a:lnTo>
                    <a:lnTo>
                      <a:pt x="141" y="221"/>
                    </a:lnTo>
                    <a:lnTo>
                      <a:pt x="143" y="221"/>
                    </a:lnTo>
                    <a:lnTo>
                      <a:pt x="146" y="221"/>
                    </a:lnTo>
                    <a:lnTo>
                      <a:pt x="148" y="217"/>
                    </a:lnTo>
                    <a:lnTo>
                      <a:pt x="148" y="215"/>
                    </a:lnTo>
                    <a:lnTo>
                      <a:pt x="150" y="215"/>
                    </a:lnTo>
                    <a:lnTo>
                      <a:pt x="154" y="217"/>
                    </a:lnTo>
                    <a:lnTo>
                      <a:pt x="154" y="225"/>
                    </a:lnTo>
                    <a:lnTo>
                      <a:pt x="154" y="225"/>
                    </a:lnTo>
                    <a:close/>
                    <a:moveTo>
                      <a:pt x="179" y="217"/>
                    </a:moveTo>
                    <a:lnTo>
                      <a:pt x="181" y="215"/>
                    </a:lnTo>
                    <a:lnTo>
                      <a:pt x="184" y="210"/>
                    </a:lnTo>
                    <a:lnTo>
                      <a:pt x="184" y="206"/>
                    </a:lnTo>
                    <a:lnTo>
                      <a:pt x="177" y="206"/>
                    </a:lnTo>
                    <a:lnTo>
                      <a:pt x="175" y="204"/>
                    </a:lnTo>
                    <a:lnTo>
                      <a:pt x="173" y="208"/>
                    </a:lnTo>
                    <a:lnTo>
                      <a:pt x="173" y="210"/>
                    </a:lnTo>
                    <a:lnTo>
                      <a:pt x="175" y="215"/>
                    </a:lnTo>
                    <a:lnTo>
                      <a:pt x="179" y="217"/>
                    </a:lnTo>
                    <a:lnTo>
                      <a:pt x="179" y="217"/>
                    </a:lnTo>
                    <a:close/>
                    <a:moveTo>
                      <a:pt x="186" y="227"/>
                    </a:moveTo>
                    <a:lnTo>
                      <a:pt x="186" y="227"/>
                    </a:lnTo>
                    <a:lnTo>
                      <a:pt x="190" y="227"/>
                    </a:lnTo>
                    <a:lnTo>
                      <a:pt x="192" y="225"/>
                    </a:lnTo>
                    <a:lnTo>
                      <a:pt x="198" y="225"/>
                    </a:lnTo>
                    <a:lnTo>
                      <a:pt x="200" y="223"/>
                    </a:lnTo>
                    <a:lnTo>
                      <a:pt x="198" y="221"/>
                    </a:lnTo>
                    <a:lnTo>
                      <a:pt x="194" y="219"/>
                    </a:lnTo>
                    <a:lnTo>
                      <a:pt x="194" y="215"/>
                    </a:lnTo>
                    <a:lnTo>
                      <a:pt x="190" y="208"/>
                    </a:lnTo>
                    <a:lnTo>
                      <a:pt x="188" y="210"/>
                    </a:lnTo>
                    <a:lnTo>
                      <a:pt x="188" y="217"/>
                    </a:lnTo>
                    <a:lnTo>
                      <a:pt x="188" y="221"/>
                    </a:lnTo>
                    <a:lnTo>
                      <a:pt x="181" y="221"/>
                    </a:lnTo>
                    <a:lnTo>
                      <a:pt x="181" y="221"/>
                    </a:lnTo>
                    <a:lnTo>
                      <a:pt x="186" y="225"/>
                    </a:lnTo>
                    <a:lnTo>
                      <a:pt x="186" y="227"/>
                    </a:lnTo>
                    <a:lnTo>
                      <a:pt x="186" y="227"/>
                    </a:lnTo>
                    <a:close/>
                    <a:moveTo>
                      <a:pt x="238" y="86"/>
                    </a:moveTo>
                    <a:lnTo>
                      <a:pt x="240" y="84"/>
                    </a:lnTo>
                    <a:lnTo>
                      <a:pt x="245" y="84"/>
                    </a:lnTo>
                    <a:lnTo>
                      <a:pt x="247" y="82"/>
                    </a:lnTo>
                    <a:lnTo>
                      <a:pt x="247" y="80"/>
                    </a:lnTo>
                    <a:lnTo>
                      <a:pt x="247" y="78"/>
                    </a:lnTo>
                    <a:lnTo>
                      <a:pt x="245" y="73"/>
                    </a:lnTo>
                    <a:lnTo>
                      <a:pt x="243" y="73"/>
                    </a:lnTo>
                    <a:lnTo>
                      <a:pt x="240" y="73"/>
                    </a:lnTo>
                    <a:lnTo>
                      <a:pt x="234" y="76"/>
                    </a:lnTo>
                    <a:lnTo>
                      <a:pt x="232" y="78"/>
                    </a:lnTo>
                    <a:lnTo>
                      <a:pt x="232" y="80"/>
                    </a:lnTo>
                    <a:lnTo>
                      <a:pt x="234" y="80"/>
                    </a:lnTo>
                    <a:lnTo>
                      <a:pt x="234" y="84"/>
                    </a:lnTo>
                    <a:lnTo>
                      <a:pt x="234" y="84"/>
                    </a:lnTo>
                    <a:lnTo>
                      <a:pt x="238" y="86"/>
                    </a:lnTo>
                    <a:lnTo>
                      <a:pt x="238" y="86"/>
                    </a:lnTo>
                    <a:close/>
                    <a:moveTo>
                      <a:pt x="240" y="95"/>
                    </a:moveTo>
                    <a:lnTo>
                      <a:pt x="240" y="90"/>
                    </a:lnTo>
                    <a:lnTo>
                      <a:pt x="243" y="90"/>
                    </a:lnTo>
                    <a:lnTo>
                      <a:pt x="243" y="92"/>
                    </a:lnTo>
                    <a:lnTo>
                      <a:pt x="240" y="95"/>
                    </a:lnTo>
                    <a:lnTo>
                      <a:pt x="240" y="95"/>
                    </a:lnTo>
                    <a:close/>
                    <a:moveTo>
                      <a:pt x="243" y="107"/>
                    </a:moveTo>
                    <a:lnTo>
                      <a:pt x="245" y="103"/>
                    </a:lnTo>
                    <a:lnTo>
                      <a:pt x="247" y="101"/>
                    </a:lnTo>
                    <a:lnTo>
                      <a:pt x="247" y="99"/>
                    </a:lnTo>
                    <a:lnTo>
                      <a:pt x="245" y="99"/>
                    </a:lnTo>
                    <a:lnTo>
                      <a:pt x="245" y="99"/>
                    </a:lnTo>
                    <a:lnTo>
                      <a:pt x="240" y="99"/>
                    </a:lnTo>
                    <a:lnTo>
                      <a:pt x="238" y="97"/>
                    </a:lnTo>
                    <a:lnTo>
                      <a:pt x="234" y="97"/>
                    </a:lnTo>
                    <a:lnTo>
                      <a:pt x="232" y="99"/>
                    </a:lnTo>
                    <a:lnTo>
                      <a:pt x="228" y="101"/>
                    </a:lnTo>
                    <a:lnTo>
                      <a:pt x="228" y="103"/>
                    </a:lnTo>
                    <a:lnTo>
                      <a:pt x="228" y="107"/>
                    </a:lnTo>
                    <a:lnTo>
                      <a:pt x="232" y="107"/>
                    </a:lnTo>
                    <a:lnTo>
                      <a:pt x="236" y="105"/>
                    </a:lnTo>
                    <a:lnTo>
                      <a:pt x="238" y="107"/>
                    </a:lnTo>
                    <a:lnTo>
                      <a:pt x="240" y="107"/>
                    </a:lnTo>
                    <a:lnTo>
                      <a:pt x="243" y="107"/>
                    </a:lnTo>
                    <a:lnTo>
                      <a:pt x="243" y="107"/>
                    </a:lnTo>
                    <a:close/>
                    <a:moveTo>
                      <a:pt x="251" y="107"/>
                    </a:moveTo>
                    <a:lnTo>
                      <a:pt x="251" y="103"/>
                    </a:lnTo>
                    <a:lnTo>
                      <a:pt x="253" y="101"/>
                    </a:lnTo>
                    <a:lnTo>
                      <a:pt x="255" y="99"/>
                    </a:lnTo>
                    <a:lnTo>
                      <a:pt x="257" y="101"/>
                    </a:lnTo>
                    <a:lnTo>
                      <a:pt x="257" y="103"/>
                    </a:lnTo>
                    <a:lnTo>
                      <a:pt x="257" y="107"/>
                    </a:lnTo>
                    <a:lnTo>
                      <a:pt x="255" y="107"/>
                    </a:lnTo>
                    <a:lnTo>
                      <a:pt x="251" y="107"/>
                    </a:lnTo>
                    <a:lnTo>
                      <a:pt x="251" y="107"/>
                    </a:lnTo>
                    <a:close/>
                    <a:moveTo>
                      <a:pt x="236" y="128"/>
                    </a:moveTo>
                    <a:lnTo>
                      <a:pt x="240" y="122"/>
                    </a:lnTo>
                    <a:lnTo>
                      <a:pt x="243" y="116"/>
                    </a:lnTo>
                    <a:lnTo>
                      <a:pt x="245" y="113"/>
                    </a:lnTo>
                    <a:lnTo>
                      <a:pt x="245" y="111"/>
                    </a:lnTo>
                    <a:lnTo>
                      <a:pt x="243" y="111"/>
                    </a:lnTo>
                    <a:lnTo>
                      <a:pt x="238" y="113"/>
                    </a:lnTo>
                    <a:lnTo>
                      <a:pt x="234" y="111"/>
                    </a:lnTo>
                    <a:lnTo>
                      <a:pt x="230" y="111"/>
                    </a:lnTo>
                    <a:lnTo>
                      <a:pt x="228" y="113"/>
                    </a:lnTo>
                    <a:lnTo>
                      <a:pt x="226" y="118"/>
                    </a:lnTo>
                    <a:lnTo>
                      <a:pt x="228" y="118"/>
                    </a:lnTo>
                    <a:lnTo>
                      <a:pt x="230" y="118"/>
                    </a:lnTo>
                    <a:lnTo>
                      <a:pt x="232" y="122"/>
                    </a:lnTo>
                    <a:lnTo>
                      <a:pt x="232" y="124"/>
                    </a:lnTo>
                    <a:lnTo>
                      <a:pt x="228" y="124"/>
                    </a:lnTo>
                    <a:lnTo>
                      <a:pt x="221" y="128"/>
                    </a:lnTo>
                    <a:lnTo>
                      <a:pt x="221" y="130"/>
                    </a:lnTo>
                    <a:lnTo>
                      <a:pt x="221" y="132"/>
                    </a:lnTo>
                    <a:lnTo>
                      <a:pt x="226" y="132"/>
                    </a:lnTo>
                    <a:lnTo>
                      <a:pt x="230" y="128"/>
                    </a:lnTo>
                    <a:lnTo>
                      <a:pt x="230" y="128"/>
                    </a:lnTo>
                    <a:lnTo>
                      <a:pt x="236" y="128"/>
                    </a:lnTo>
                    <a:lnTo>
                      <a:pt x="236" y="128"/>
                    </a:lnTo>
                    <a:close/>
                    <a:moveTo>
                      <a:pt x="247" y="128"/>
                    </a:moveTo>
                    <a:lnTo>
                      <a:pt x="243" y="128"/>
                    </a:lnTo>
                    <a:lnTo>
                      <a:pt x="240" y="130"/>
                    </a:lnTo>
                    <a:lnTo>
                      <a:pt x="238" y="128"/>
                    </a:lnTo>
                    <a:lnTo>
                      <a:pt x="240" y="124"/>
                    </a:lnTo>
                    <a:lnTo>
                      <a:pt x="245" y="122"/>
                    </a:lnTo>
                    <a:lnTo>
                      <a:pt x="245" y="120"/>
                    </a:lnTo>
                    <a:lnTo>
                      <a:pt x="249" y="122"/>
                    </a:lnTo>
                    <a:lnTo>
                      <a:pt x="247" y="124"/>
                    </a:lnTo>
                    <a:lnTo>
                      <a:pt x="247" y="128"/>
                    </a:lnTo>
                    <a:lnTo>
                      <a:pt x="247" y="128"/>
                    </a:lnTo>
                    <a:close/>
                    <a:moveTo>
                      <a:pt x="259" y="137"/>
                    </a:moveTo>
                    <a:lnTo>
                      <a:pt x="253" y="132"/>
                    </a:lnTo>
                    <a:lnTo>
                      <a:pt x="251" y="128"/>
                    </a:lnTo>
                    <a:lnTo>
                      <a:pt x="253" y="126"/>
                    </a:lnTo>
                    <a:lnTo>
                      <a:pt x="255" y="126"/>
                    </a:lnTo>
                    <a:lnTo>
                      <a:pt x="255" y="128"/>
                    </a:lnTo>
                    <a:lnTo>
                      <a:pt x="259" y="128"/>
                    </a:lnTo>
                    <a:lnTo>
                      <a:pt x="264" y="130"/>
                    </a:lnTo>
                    <a:lnTo>
                      <a:pt x="261" y="135"/>
                    </a:lnTo>
                    <a:lnTo>
                      <a:pt x="259" y="137"/>
                    </a:lnTo>
                    <a:lnTo>
                      <a:pt x="259" y="137"/>
                    </a:lnTo>
                    <a:close/>
                    <a:moveTo>
                      <a:pt x="253" y="147"/>
                    </a:moveTo>
                    <a:lnTo>
                      <a:pt x="251" y="143"/>
                    </a:lnTo>
                    <a:lnTo>
                      <a:pt x="243" y="139"/>
                    </a:lnTo>
                    <a:lnTo>
                      <a:pt x="236" y="135"/>
                    </a:lnTo>
                    <a:lnTo>
                      <a:pt x="232" y="135"/>
                    </a:lnTo>
                    <a:lnTo>
                      <a:pt x="230" y="135"/>
                    </a:lnTo>
                    <a:lnTo>
                      <a:pt x="230" y="132"/>
                    </a:lnTo>
                    <a:lnTo>
                      <a:pt x="234" y="130"/>
                    </a:lnTo>
                    <a:lnTo>
                      <a:pt x="240" y="130"/>
                    </a:lnTo>
                    <a:lnTo>
                      <a:pt x="247" y="135"/>
                    </a:lnTo>
                    <a:lnTo>
                      <a:pt x="253" y="139"/>
                    </a:lnTo>
                    <a:lnTo>
                      <a:pt x="255" y="139"/>
                    </a:lnTo>
                    <a:lnTo>
                      <a:pt x="257" y="137"/>
                    </a:lnTo>
                    <a:lnTo>
                      <a:pt x="257" y="139"/>
                    </a:lnTo>
                    <a:lnTo>
                      <a:pt x="257" y="141"/>
                    </a:lnTo>
                    <a:lnTo>
                      <a:pt x="255" y="145"/>
                    </a:lnTo>
                    <a:lnTo>
                      <a:pt x="253" y="147"/>
                    </a:lnTo>
                    <a:lnTo>
                      <a:pt x="253" y="147"/>
                    </a:lnTo>
                    <a:close/>
                    <a:moveTo>
                      <a:pt x="255" y="158"/>
                    </a:moveTo>
                    <a:lnTo>
                      <a:pt x="257" y="151"/>
                    </a:lnTo>
                    <a:lnTo>
                      <a:pt x="253" y="149"/>
                    </a:lnTo>
                    <a:lnTo>
                      <a:pt x="251" y="149"/>
                    </a:lnTo>
                    <a:lnTo>
                      <a:pt x="245" y="147"/>
                    </a:lnTo>
                    <a:lnTo>
                      <a:pt x="238" y="143"/>
                    </a:lnTo>
                    <a:lnTo>
                      <a:pt x="236" y="141"/>
                    </a:lnTo>
                    <a:lnTo>
                      <a:pt x="234" y="141"/>
                    </a:lnTo>
                    <a:lnTo>
                      <a:pt x="228" y="141"/>
                    </a:lnTo>
                    <a:lnTo>
                      <a:pt x="226" y="139"/>
                    </a:lnTo>
                    <a:lnTo>
                      <a:pt x="215" y="139"/>
                    </a:lnTo>
                    <a:lnTo>
                      <a:pt x="211" y="139"/>
                    </a:lnTo>
                    <a:lnTo>
                      <a:pt x="213" y="143"/>
                    </a:lnTo>
                    <a:lnTo>
                      <a:pt x="213" y="145"/>
                    </a:lnTo>
                    <a:lnTo>
                      <a:pt x="215" y="147"/>
                    </a:lnTo>
                    <a:lnTo>
                      <a:pt x="221" y="149"/>
                    </a:lnTo>
                    <a:lnTo>
                      <a:pt x="224" y="145"/>
                    </a:lnTo>
                    <a:lnTo>
                      <a:pt x="224" y="145"/>
                    </a:lnTo>
                    <a:lnTo>
                      <a:pt x="228" y="147"/>
                    </a:lnTo>
                    <a:lnTo>
                      <a:pt x="230" y="151"/>
                    </a:lnTo>
                    <a:lnTo>
                      <a:pt x="232" y="151"/>
                    </a:lnTo>
                    <a:lnTo>
                      <a:pt x="234" y="151"/>
                    </a:lnTo>
                    <a:lnTo>
                      <a:pt x="236" y="156"/>
                    </a:lnTo>
                    <a:lnTo>
                      <a:pt x="240" y="156"/>
                    </a:lnTo>
                    <a:lnTo>
                      <a:pt x="245" y="156"/>
                    </a:lnTo>
                    <a:lnTo>
                      <a:pt x="251" y="158"/>
                    </a:lnTo>
                    <a:lnTo>
                      <a:pt x="253" y="160"/>
                    </a:lnTo>
                    <a:lnTo>
                      <a:pt x="255" y="158"/>
                    </a:lnTo>
                    <a:lnTo>
                      <a:pt x="255" y="158"/>
                    </a:lnTo>
                    <a:close/>
                    <a:moveTo>
                      <a:pt x="226" y="164"/>
                    </a:moveTo>
                    <a:lnTo>
                      <a:pt x="226" y="164"/>
                    </a:lnTo>
                    <a:lnTo>
                      <a:pt x="224" y="164"/>
                    </a:lnTo>
                    <a:lnTo>
                      <a:pt x="221" y="162"/>
                    </a:lnTo>
                    <a:lnTo>
                      <a:pt x="217" y="162"/>
                    </a:lnTo>
                    <a:lnTo>
                      <a:pt x="215" y="160"/>
                    </a:lnTo>
                    <a:lnTo>
                      <a:pt x="215" y="158"/>
                    </a:lnTo>
                    <a:lnTo>
                      <a:pt x="217" y="156"/>
                    </a:lnTo>
                    <a:lnTo>
                      <a:pt x="221" y="156"/>
                    </a:lnTo>
                    <a:lnTo>
                      <a:pt x="226" y="156"/>
                    </a:lnTo>
                    <a:lnTo>
                      <a:pt x="228" y="154"/>
                    </a:lnTo>
                    <a:lnTo>
                      <a:pt x="230" y="158"/>
                    </a:lnTo>
                    <a:lnTo>
                      <a:pt x="232" y="158"/>
                    </a:lnTo>
                    <a:lnTo>
                      <a:pt x="232" y="158"/>
                    </a:lnTo>
                    <a:lnTo>
                      <a:pt x="234" y="158"/>
                    </a:lnTo>
                    <a:lnTo>
                      <a:pt x="236" y="160"/>
                    </a:lnTo>
                    <a:lnTo>
                      <a:pt x="234" y="162"/>
                    </a:lnTo>
                    <a:lnTo>
                      <a:pt x="226" y="164"/>
                    </a:lnTo>
                    <a:lnTo>
                      <a:pt x="226" y="164"/>
                    </a:lnTo>
                    <a:close/>
                    <a:moveTo>
                      <a:pt x="217" y="185"/>
                    </a:moveTo>
                    <a:lnTo>
                      <a:pt x="215" y="183"/>
                    </a:lnTo>
                    <a:lnTo>
                      <a:pt x="215" y="177"/>
                    </a:lnTo>
                    <a:lnTo>
                      <a:pt x="213" y="177"/>
                    </a:lnTo>
                    <a:lnTo>
                      <a:pt x="213" y="183"/>
                    </a:lnTo>
                    <a:lnTo>
                      <a:pt x="211" y="183"/>
                    </a:lnTo>
                    <a:lnTo>
                      <a:pt x="213" y="185"/>
                    </a:lnTo>
                    <a:lnTo>
                      <a:pt x="217" y="187"/>
                    </a:lnTo>
                    <a:lnTo>
                      <a:pt x="217" y="185"/>
                    </a:lnTo>
                    <a:lnTo>
                      <a:pt x="217" y="185"/>
                    </a:lnTo>
                    <a:close/>
                    <a:moveTo>
                      <a:pt x="221" y="185"/>
                    </a:moveTo>
                    <a:lnTo>
                      <a:pt x="224" y="185"/>
                    </a:lnTo>
                    <a:lnTo>
                      <a:pt x="226" y="183"/>
                    </a:lnTo>
                    <a:lnTo>
                      <a:pt x="224" y="179"/>
                    </a:lnTo>
                    <a:lnTo>
                      <a:pt x="221" y="175"/>
                    </a:lnTo>
                    <a:lnTo>
                      <a:pt x="219" y="175"/>
                    </a:lnTo>
                    <a:lnTo>
                      <a:pt x="219" y="179"/>
                    </a:lnTo>
                    <a:lnTo>
                      <a:pt x="221" y="185"/>
                    </a:lnTo>
                    <a:lnTo>
                      <a:pt x="221" y="185"/>
                    </a:lnTo>
                    <a:close/>
                    <a:moveTo>
                      <a:pt x="230" y="181"/>
                    </a:moveTo>
                    <a:lnTo>
                      <a:pt x="230" y="181"/>
                    </a:lnTo>
                    <a:lnTo>
                      <a:pt x="234" y="181"/>
                    </a:lnTo>
                    <a:lnTo>
                      <a:pt x="234" y="181"/>
                    </a:lnTo>
                    <a:lnTo>
                      <a:pt x="232" y="177"/>
                    </a:lnTo>
                    <a:lnTo>
                      <a:pt x="228" y="177"/>
                    </a:lnTo>
                    <a:lnTo>
                      <a:pt x="228" y="177"/>
                    </a:lnTo>
                    <a:lnTo>
                      <a:pt x="230" y="181"/>
                    </a:lnTo>
                    <a:lnTo>
                      <a:pt x="230" y="181"/>
                    </a:lnTo>
                    <a:close/>
                    <a:moveTo>
                      <a:pt x="228" y="191"/>
                    </a:moveTo>
                    <a:lnTo>
                      <a:pt x="230" y="189"/>
                    </a:lnTo>
                    <a:lnTo>
                      <a:pt x="232" y="185"/>
                    </a:lnTo>
                    <a:lnTo>
                      <a:pt x="232" y="183"/>
                    </a:lnTo>
                    <a:lnTo>
                      <a:pt x="228" y="181"/>
                    </a:lnTo>
                    <a:lnTo>
                      <a:pt x="228" y="183"/>
                    </a:lnTo>
                    <a:lnTo>
                      <a:pt x="228" y="185"/>
                    </a:lnTo>
                    <a:lnTo>
                      <a:pt x="226" y="189"/>
                    </a:lnTo>
                    <a:lnTo>
                      <a:pt x="228" y="191"/>
                    </a:lnTo>
                    <a:lnTo>
                      <a:pt x="228" y="191"/>
                    </a:lnTo>
                    <a:close/>
                    <a:moveTo>
                      <a:pt x="224" y="200"/>
                    </a:moveTo>
                    <a:lnTo>
                      <a:pt x="224" y="198"/>
                    </a:lnTo>
                    <a:lnTo>
                      <a:pt x="219" y="198"/>
                    </a:lnTo>
                    <a:lnTo>
                      <a:pt x="217" y="194"/>
                    </a:lnTo>
                    <a:lnTo>
                      <a:pt x="215" y="194"/>
                    </a:lnTo>
                    <a:lnTo>
                      <a:pt x="211" y="196"/>
                    </a:lnTo>
                    <a:lnTo>
                      <a:pt x="213" y="200"/>
                    </a:lnTo>
                    <a:lnTo>
                      <a:pt x="213" y="202"/>
                    </a:lnTo>
                    <a:lnTo>
                      <a:pt x="211" y="204"/>
                    </a:lnTo>
                    <a:lnTo>
                      <a:pt x="211" y="206"/>
                    </a:lnTo>
                    <a:lnTo>
                      <a:pt x="217" y="208"/>
                    </a:lnTo>
                    <a:lnTo>
                      <a:pt x="221" y="206"/>
                    </a:lnTo>
                    <a:lnTo>
                      <a:pt x="224" y="200"/>
                    </a:lnTo>
                    <a:lnTo>
                      <a:pt x="224" y="200"/>
                    </a:lnTo>
                    <a:close/>
                    <a:moveTo>
                      <a:pt x="226" y="194"/>
                    </a:moveTo>
                    <a:lnTo>
                      <a:pt x="228" y="198"/>
                    </a:lnTo>
                    <a:lnTo>
                      <a:pt x="228" y="202"/>
                    </a:lnTo>
                    <a:lnTo>
                      <a:pt x="230" y="202"/>
                    </a:lnTo>
                    <a:lnTo>
                      <a:pt x="230" y="198"/>
                    </a:lnTo>
                    <a:lnTo>
                      <a:pt x="230" y="196"/>
                    </a:lnTo>
                    <a:lnTo>
                      <a:pt x="226" y="194"/>
                    </a:lnTo>
                    <a:lnTo>
                      <a:pt x="226" y="194"/>
                    </a:lnTo>
                    <a:close/>
                    <a:moveTo>
                      <a:pt x="259" y="149"/>
                    </a:moveTo>
                    <a:lnTo>
                      <a:pt x="259" y="147"/>
                    </a:lnTo>
                    <a:lnTo>
                      <a:pt x="259" y="145"/>
                    </a:lnTo>
                    <a:lnTo>
                      <a:pt x="261" y="141"/>
                    </a:lnTo>
                    <a:lnTo>
                      <a:pt x="264" y="139"/>
                    </a:lnTo>
                    <a:lnTo>
                      <a:pt x="266" y="139"/>
                    </a:lnTo>
                    <a:lnTo>
                      <a:pt x="268" y="143"/>
                    </a:lnTo>
                    <a:lnTo>
                      <a:pt x="268" y="145"/>
                    </a:lnTo>
                    <a:lnTo>
                      <a:pt x="266" y="147"/>
                    </a:lnTo>
                    <a:lnTo>
                      <a:pt x="266" y="149"/>
                    </a:lnTo>
                    <a:lnTo>
                      <a:pt x="264" y="151"/>
                    </a:lnTo>
                    <a:lnTo>
                      <a:pt x="259" y="151"/>
                    </a:lnTo>
                    <a:lnTo>
                      <a:pt x="259" y="149"/>
                    </a:lnTo>
                    <a:lnTo>
                      <a:pt x="259" y="149"/>
                    </a:lnTo>
                    <a:close/>
                    <a:moveTo>
                      <a:pt x="234" y="194"/>
                    </a:moveTo>
                    <a:lnTo>
                      <a:pt x="236" y="196"/>
                    </a:lnTo>
                    <a:lnTo>
                      <a:pt x="240" y="198"/>
                    </a:lnTo>
                    <a:lnTo>
                      <a:pt x="243" y="196"/>
                    </a:lnTo>
                    <a:lnTo>
                      <a:pt x="245" y="194"/>
                    </a:lnTo>
                    <a:lnTo>
                      <a:pt x="243" y="191"/>
                    </a:lnTo>
                    <a:lnTo>
                      <a:pt x="243" y="189"/>
                    </a:lnTo>
                    <a:lnTo>
                      <a:pt x="240" y="189"/>
                    </a:lnTo>
                    <a:lnTo>
                      <a:pt x="238" y="191"/>
                    </a:lnTo>
                    <a:lnTo>
                      <a:pt x="234" y="194"/>
                    </a:lnTo>
                    <a:lnTo>
                      <a:pt x="234" y="194"/>
                    </a:lnTo>
                    <a:close/>
                    <a:moveTo>
                      <a:pt x="236" y="185"/>
                    </a:moveTo>
                    <a:lnTo>
                      <a:pt x="238" y="185"/>
                    </a:lnTo>
                    <a:lnTo>
                      <a:pt x="240" y="183"/>
                    </a:lnTo>
                    <a:lnTo>
                      <a:pt x="240" y="181"/>
                    </a:lnTo>
                    <a:lnTo>
                      <a:pt x="238" y="181"/>
                    </a:lnTo>
                    <a:lnTo>
                      <a:pt x="236" y="185"/>
                    </a:lnTo>
                    <a:lnTo>
                      <a:pt x="236" y="185"/>
                    </a:lnTo>
                    <a:close/>
                    <a:moveTo>
                      <a:pt x="243" y="183"/>
                    </a:moveTo>
                    <a:lnTo>
                      <a:pt x="243" y="183"/>
                    </a:lnTo>
                    <a:lnTo>
                      <a:pt x="245" y="185"/>
                    </a:lnTo>
                    <a:lnTo>
                      <a:pt x="249" y="183"/>
                    </a:lnTo>
                    <a:lnTo>
                      <a:pt x="249" y="181"/>
                    </a:lnTo>
                    <a:lnTo>
                      <a:pt x="249" y="181"/>
                    </a:lnTo>
                    <a:lnTo>
                      <a:pt x="245" y="181"/>
                    </a:lnTo>
                    <a:lnTo>
                      <a:pt x="245" y="181"/>
                    </a:lnTo>
                    <a:lnTo>
                      <a:pt x="243" y="183"/>
                    </a:lnTo>
                    <a:lnTo>
                      <a:pt x="243" y="183"/>
                    </a:lnTo>
                    <a:close/>
                    <a:moveTo>
                      <a:pt x="243" y="166"/>
                    </a:moveTo>
                    <a:lnTo>
                      <a:pt x="240" y="168"/>
                    </a:lnTo>
                    <a:lnTo>
                      <a:pt x="238" y="170"/>
                    </a:lnTo>
                    <a:lnTo>
                      <a:pt x="236" y="168"/>
                    </a:lnTo>
                    <a:lnTo>
                      <a:pt x="236" y="164"/>
                    </a:lnTo>
                    <a:lnTo>
                      <a:pt x="238" y="160"/>
                    </a:lnTo>
                    <a:lnTo>
                      <a:pt x="245" y="158"/>
                    </a:lnTo>
                    <a:lnTo>
                      <a:pt x="247" y="160"/>
                    </a:lnTo>
                    <a:lnTo>
                      <a:pt x="249" y="162"/>
                    </a:lnTo>
                    <a:lnTo>
                      <a:pt x="253" y="162"/>
                    </a:lnTo>
                    <a:lnTo>
                      <a:pt x="253" y="166"/>
                    </a:lnTo>
                    <a:lnTo>
                      <a:pt x="251" y="168"/>
                    </a:lnTo>
                    <a:lnTo>
                      <a:pt x="247" y="168"/>
                    </a:lnTo>
                    <a:lnTo>
                      <a:pt x="243" y="166"/>
                    </a:lnTo>
                    <a:lnTo>
                      <a:pt x="243" y="166"/>
                    </a:lnTo>
                    <a:close/>
                    <a:moveTo>
                      <a:pt x="259" y="164"/>
                    </a:moveTo>
                    <a:lnTo>
                      <a:pt x="261" y="168"/>
                    </a:lnTo>
                    <a:lnTo>
                      <a:pt x="264" y="168"/>
                    </a:lnTo>
                    <a:lnTo>
                      <a:pt x="268" y="166"/>
                    </a:lnTo>
                    <a:lnTo>
                      <a:pt x="268" y="164"/>
                    </a:lnTo>
                    <a:lnTo>
                      <a:pt x="266" y="162"/>
                    </a:lnTo>
                    <a:lnTo>
                      <a:pt x="264" y="162"/>
                    </a:lnTo>
                    <a:lnTo>
                      <a:pt x="261" y="164"/>
                    </a:lnTo>
                    <a:lnTo>
                      <a:pt x="259" y="164"/>
                    </a:lnTo>
                    <a:lnTo>
                      <a:pt x="259" y="164"/>
                    </a:lnTo>
                    <a:close/>
                    <a:moveTo>
                      <a:pt x="268" y="202"/>
                    </a:moveTo>
                    <a:lnTo>
                      <a:pt x="268" y="200"/>
                    </a:lnTo>
                    <a:lnTo>
                      <a:pt x="266" y="196"/>
                    </a:lnTo>
                    <a:lnTo>
                      <a:pt x="264" y="191"/>
                    </a:lnTo>
                    <a:lnTo>
                      <a:pt x="266" y="189"/>
                    </a:lnTo>
                    <a:lnTo>
                      <a:pt x="261" y="183"/>
                    </a:lnTo>
                    <a:lnTo>
                      <a:pt x="259" y="181"/>
                    </a:lnTo>
                    <a:lnTo>
                      <a:pt x="257" y="183"/>
                    </a:lnTo>
                    <a:lnTo>
                      <a:pt x="253" y="183"/>
                    </a:lnTo>
                    <a:lnTo>
                      <a:pt x="249" y="187"/>
                    </a:lnTo>
                    <a:lnTo>
                      <a:pt x="247" y="189"/>
                    </a:lnTo>
                    <a:lnTo>
                      <a:pt x="251" y="194"/>
                    </a:lnTo>
                    <a:lnTo>
                      <a:pt x="251" y="202"/>
                    </a:lnTo>
                    <a:lnTo>
                      <a:pt x="255" y="204"/>
                    </a:lnTo>
                    <a:lnTo>
                      <a:pt x="257" y="204"/>
                    </a:lnTo>
                    <a:lnTo>
                      <a:pt x="264" y="202"/>
                    </a:lnTo>
                    <a:lnTo>
                      <a:pt x="268" y="202"/>
                    </a:lnTo>
                    <a:lnTo>
                      <a:pt x="268" y="202"/>
                    </a:lnTo>
                    <a:close/>
                    <a:moveTo>
                      <a:pt x="278" y="200"/>
                    </a:moveTo>
                    <a:lnTo>
                      <a:pt x="278" y="198"/>
                    </a:lnTo>
                    <a:lnTo>
                      <a:pt x="274" y="196"/>
                    </a:lnTo>
                    <a:lnTo>
                      <a:pt x="274" y="194"/>
                    </a:lnTo>
                    <a:lnTo>
                      <a:pt x="278" y="191"/>
                    </a:lnTo>
                    <a:lnTo>
                      <a:pt x="278" y="187"/>
                    </a:lnTo>
                    <a:lnTo>
                      <a:pt x="280" y="185"/>
                    </a:lnTo>
                    <a:lnTo>
                      <a:pt x="285" y="181"/>
                    </a:lnTo>
                    <a:lnTo>
                      <a:pt x="287" y="181"/>
                    </a:lnTo>
                    <a:lnTo>
                      <a:pt x="289" y="179"/>
                    </a:lnTo>
                    <a:lnTo>
                      <a:pt x="285" y="179"/>
                    </a:lnTo>
                    <a:lnTo>
                      <a:pt x="283" y="179"/>
                    </a:lnTo>
                    <a:lnTo>
                      <a:pt x="274" y="175"/>
                    </a:lnTo>
                    <a:lnTo>
                      <a:pt x="270" y="170"/>
                    </a:lnTo>
                    <a:lnTo>
                      <a:pt x="268" y="172"/>
                    </a:lnTo>
                    <a:lnTo>
                      <a:pt x="264" y="175"/>
                    </a:lnTo>
                    <a:lnTo>
                      <a:pt x="264" y="172"/>
                    </a:lnTo>
                    <a:lnTo>
                      <a:pt x="264" y="177"/>
                    </a:lnTo>
                    <a:lnTo>
                      <a:pt x="268" y="185"/>
                    </a:lnTo>
                    <a:lnTo>
                      <a:pt x="268" y="191"/>
                    </a:lnTo>
                    <a:lnTo>
                      <a:pt x="270" y="198"/>
                    </a:lnTo>
                    <a:lnTo>
                      <a:pt x="274" y="200"/>
                    </a:lnTo>
                    <a:lnTo>
                      <a:pt x="278" y="200"/>
                    </a:lnTo>
                    <a:lnTo>
                      <a:pt x="278" y="200"/>
                    </a:lnTo>
                    <a:close/>
                    <a:moveTo>
                      <a:pt x="291" y="200"/>
                    </a:moveTo>
                    <a:lnTo>
                      <a:pt x="289" y="202"/>
                    </a:lnTo>
                    <a:lnTo>
                      <a:pt x="295" y="204"/>
                    </a:lnTo>
                    <a:lnTo>
                      <a:pt x="297" y="208"/>
                    </a:lnTo>
                    <a:lnTo>
                      <a:pt x="302" y="208"/>
                    </a:lnTo>
                    <a:lnTo>
                      <a:pt x="306" y="202"/>
                    </a:lnTo>
                    <a:lnTo>
                      <a:pt x="304" y="196"/>
                    </a:lnTo>
                    <a:lnTo>
                      <a:pt x="302" y="194"/>
                    </a:lnTo>
                    <a:lnTo>
                      <a:pt x="295" y="196"/>
                    </a:lnTo>
                    <a:lnTo>
                      <a:pt x="291" y="200"/>
                    </a:lnTo>
                    <a:lnTo>
                      <a:pt x="291" y="200"/>
                    </a:lnTo>
                    <a:close/>
                    <a:moveTo>
                      <a:pt x="289" y="208"/>
                    </a:moveTo>
                    <a:lnTo>
                      <a:pt x="289" y="210"/>
                    </a:lnTo>
                    <a:lnTo>
                      <a:pt x="293" y="213"/>
                    </a:lnTo>
                    <a:lnTo>
                      <a:pt x="295" y="213"/>
                    </a:lnTo>
                    <a:lnTo>
                      <a:pt x="295" y="210"/>
                    </a:lnTo>
                    <a:lnTo>
                      <a:pt x="293" y="208"/>
                    </a:lnTo>
                    <a:lnTo>
                      <a:pt x="289" y="208"/>
                    </a:lnTo>
                    <a:lnTo>
                      <a:pt x="289" y="208"/>
                    </a:lnTo>
                    <a:close/>
                    <a:moveTo>
                      <a:pt x="289" y="80"/>
                    </a:moveTo>
                    <a:lnTo>
                      <a:pt x="291" y="80"/>
                    </a:lnTo>
                    <a:lnTo>
                      <a:pt x="295" y="80"/>
                    </a:lnTo>
                    <a:lnTo>
                      <a:pt x="297" y="76"/>
                    </a:lnTo>
                    <a:lnTo>
                      <a:pt x="299" y="76"/>
                    </a:lnTo>
                    <a:lnTo>
                      <a:pt x="302" y="78"/>
                    </a:lnTo>
                    <a:lnTo>
                      <a:pt x="306" y="78"/>
                    </a:lnTo>
                    <a:lnTo>
                      <a:pt x="306" y="80"/>
                    </a:lnTo>
                    <a:lnTo>
                      <a:pt x="302" y="84"/>
                    </a:lnTo>
                    <a:lnTo>
                      <a:pt x="299" y="84"/>
                    </a:lnTo>
                    <a:lnTo>
                      <a:pt x="297" y="82"/>
                    </a:lnTo>
                    <a:lnTo>
                      <a:pt x="291" y="82"/>
                    </a:lnTo>
                    <a:lnTo>
                      <a:pt x="289" y="80"/>
                    </a:lnTo>
                    <a:lnTo>
                      <a:pt x="289" y="80"/>
                    </a:lnTo>
                    <a:close/>
                    <a:moveTo>
                      <a:pt x="297" y="137"/>
                    </a:moveTo>
                    <a:lnTo>
                      <a:pt x="299" y="130"/>
                    </a:lnTo>
                    <a:lnTo>
                      <a:pt x="302" y="130"/>
                    </a:lnTo>
                    <a:lnTo>
                      <a:pt x="302" y="128"/>
                    </a:lnTo>
                    <a:lnTo>
                      <a:pt x="299" y="126"/>
                    </a:lnTo>
                    <a:lnTo>
                      <a:pt x="297" y="122"/>
                    </a:lnTo>
                    <a:lnTo>
                      <a:pt x="293" y="122"/>
                    </a:lnTo>
                    <a:lnTo>
                      <a:pt x="289" y="124"/>
                    </a:lnTo>
                    <a:lnTo>
                      <a:pt x="283" y="126"/>
                    </a:lnTo>
                    <a:lnTo>
                      <a:pt x="280" y="130"/>
                    </a:lnTo>
                    <a:lnTo>
                      <a:pt x="283" y="132"/>
                    </a:lnTo>
                    <a:lnTo>
                      <a:pt x="289" y="137"/>
                    </a:lnTo>
                    <a:lnTo>
                      <a:pt x="293" y="137"/>
                    </a:lnTo>
                    <a:lnTo>
                      <a:pt x="297" y="137"/>
                    </a:lnTo>
                    <a:lnTo>
                      <a:pt x="297" y="137"/>
                    </a:lnTo>
                    <a:close/>
                    <a:moveTo>
                      <a:pt x="308" y="128"/>
                    </a:moveTo>
                    <a:lnTo>
                      <a:pt x="306" y="132"/>
                    </a:lnTo>
                    <a:lnTo>
                      <a:pt x="306" y="137"/>
                    </a:lnTo>
                    <a:lnTo>
                      <a:pt x="302" y="139"/>
                    </a:lnTo>
                    <a:lnTo>
                      <a:pt x="302" y="139"/>
                    </a:lnTo>
                    <a:lnTo>
                      <a:pt x="297" y="139"/>
                    </a:lnTo>
                    <a:lnTo>
                      <a:pt x="293" y="143"/>
                    </a:lnTo>
                    <a:lnTo>
                      <a:pt x="289" y="143"/>
                    </a:lnTo>
                    <a:lnTo>
                      <a:pt x="287" y="141"/>
                    </a:lnTo>
                    <a:lnTo>
                      <a:pt x="285" y="143"/>
                    </a:lnTo>
                    <a:lnTo>
                      <a:pt x="285" y="145"/>
                    </a:lnTo>
                    <a:lnTo>
                      <a:pt x="285" y="149"/>
                    </a:lnTo>
                    <a:lnTo>
                      <a:pt x="285" y="162"/>
                    </a:lnTo>
                    <a:lnTo>
                      <a:pt x="287" y="166"/>
                    </a:lnTo>
                    <a:lnTo>
                      <a:pt x="293" y="175"/>
                    </a:lnTo>
                    <a:lnTo>
                      <a:pt x="297" y="175"/>
                    </a:lnTo>
                    <a:lnTo>
                      <a:pt x="304" y="170"/>
                    </a:lnTo>
                    <a:lnTo>
                      <a:pt x="308" y="170"/>
                    </a:lnTo>
                    <a:lnTo>
                      <a:pt x="312" y="168"/>
                    </a:lnTo>
                    <a:lnTo>
                      <a:pt x="316" y="166"/>
                    </a:lnTo>
                    <a:lnTo>
                      <a:pt x="316" y="164"/>
                    </a:lnTo>
                    <a:lnTo>
                      <a:pt x="314" y="162"/>
                    </a:lnTo>
                    <a:lnTo>
                      <a:pt x="312" y="158"/>
                    </a:lnTo>
                    <a:lnTo>
                      <a:pt x="308" y="156"/>
                    </a:lnTo>
                    <a:lnTo>
                      <a:pt x="304" y="151"/>
                    </a:lnTo>
                    <a:lnTo>
                      <a:pt x="306" y="147"/>
                    </a:lnTo>
                    <a:lnTo>
                      <a:pt x="308" y="145"/>
                    </a:lnTo>
                    <a:lnTo>
                      <a:pt x="312" y="145"/>
                    </a:lnTo>
                    <a:lnTo>
                      <a:pt x="316" y="143"/>
                    </a:lnTo>
                    <a:lnTo>
                      <a:pt x="316" y="141"/>
                    </a:lnTo>
                    <a:lnTo>
                      <a:pt x="312" y="137"/>
                    </a:lnTo>
                    <a:lnTo>
                      <a:pt x="310" y="135"/>
                    </a:lnTo>
                    <a:lnTo>
                      <a:pt x="308" y="128"/>
                    </a:lnTo>
                    <a:lnTo>
                      <a:pt x="308" y="128"/>
                    </a:lnTo>
                    <a:close/>
                    <a:moveTo>
                      <a:pt x="325" y="137"/>
                    </a:moveTo>
                    <a:lnTo>
                      <a:pt x="323" y="135"/>
                    </a:lnTo>
                    <a:lnTo>
                      <a:pt x="323" y="132"/>
                    </a:lnTo>
                    <a:lnTo>
                      <a:pt x="318" y="128"/>
                    </a:lnTo>
                    <a:lnTo>
                      <a:pt x="316" y="130"/>
                    </a:lnTo>
                    <a:lnTo>
                      <a:pt x="312" y="126"/>
                    </a:lnTo>
                    <a:lnTo>
                      <a:pt x="312" y="124"/>
                    </a:lnTo>
                    <a:lnTo>
                      <a:pt x="314" y="120"/>
                    </a:lnTo>
                    <a:lnTo>
                      <a:pt x="312" y="116"/>
                    </a:lnTo>
                    <a:lnTo>
                      <a:pt x="310" y="111"/>
                    </a:lnTo>
                    <a:lnTo>
                      <a:pt x="312" y="105"/>
                    </a:lnTo>
                    <a:lnTo>
                      <a:pt x="314" y="103"/>
                    </a:lnTo>
                    <a:lnTo>
                      <a:pt x="318" y="99"/>
                    </a:lnTo>
                    <a:lnTo>
                      <a:pt x="318" y="97"/>
                    </a:lnTo>
                    <a:lnTo>
                      <a:pt x="321" y="92"/>
                    </a:lnTo>
                    <a:lnTo>
                      <a:pt x="323" y="92"/>
                    </a:lnTo>
                    <a:lnTo>
                      <a:pt x="325" y="95"/>
                    </a:lnTo>
                    <a:lnTo>
                      <a:pt x="329" y="95"/>
                    </a:lnTo>
                    <a:lnTo>
                      <a:pt x="331" y="99"/>
                    </a:lnTo>
                    <a:lnTo>
                      <a:pt x="331" y="105"/>
                    </a:lnTo>
                    <a:lnTo>
                      <a:pt x="331" y="107"/>
                    </a:lnTo>
                    <a:lnTo>
                      <a:pt x="335" y="109"/>
                    </a:lnTo>
                    <a:lnTo>
                      <a:pt x="339" y="113"/>
                    </a:lnTo>
                    <a:lnTo>
                      <a:pt x="342" y="113"/>
                    </a:lnTo>
                    <a:lnTo>
                      <a:pt x="342" y="116"/>
                    </a:lnTo>
                    <a:lnTo>
                      <a:pt x="335" y="120"/>
                    </a:lnTo>
                    <a:lnTo>
                      <a:pt x="329" y="122"/>
                    </a:lnTo>
                    <a:lnTo>
                      <a:pt x="329" y="124"/>
                    </a:lnTo>
                    <a:lnTo>
                      <a:pt x="329" y="128"/>
                    </a:lnTo>
                    <a:lnTo>
                      <a:pt x="329" y="132"/>
                    </a:lnTo>
                    <a:lnTo>
                      <a:pt x="325" y="137"/>
                    </a:lnTo>
                    <a:lnTo>
                      <a:pt x="325" y="137"/>
                    </a:lnTo>
                    <a:close/>
                    <a:moveTo>
                      <a:pt x="2034" y="250"/>
                    </a:moveTo>
                    <a:lnTo>
                      <a:pt x="2036" y="248"/>
                    </a:lnTo>
                    <a:lnTo>
                      <a:pt x="2038" y="246"/>
                    </a:lnTo>
                    <a:lnTo>
                      <a:pt x="2036" y="244"/>
                    </a:lnTo>
                    <a:lnTo>
                      <a:pt x="2034" y="246"/>
                    </a:lnTo>
                    <a:lnTo>
                      <a:pt x="2034" y="250"/>
                    </a:lnTo>
                    <a:lnTo>
                      <a:pt x="2034" y="250"/>
                    </a:lnTo>
                    <a:close/>
                    <a:moveTo>
                      <a:pt x="2019" y="246"/>
                    </a:moveTo>
                    <a:lnTo>
                      <a:pt x="2021" y="246"/>
                    </a:lnTo>
                    <a:lnTo>
                      <a:pt x="2024" y="244"/>
                    </a:lnTo>
                    <a:lnTo>
                      <a:pt x="2019" y="242"/>
                    </a:lnTo>
                    <a:lnTo>
                      <a:pt x="2017" y="244"/>
                    </a:lnTo>
                    <a:lnTo>
                      <a:pt x="2019" y="246"/>
                    </a:lnTo>
                    <a:lnTo>
                      <a:pt x="2019" y="246"/>
                    </a:lnTo>
                    <a:close/>
                    <a:moveTo>
                      <a:pt x="2005" y="253"/>
                    </a:moveTo>
                    <a:lnTo>
                      <a:pt x="2007" y="250"/>
                    </a:lnTo>
                    <a:lnTo>
                      <a:pt x="2009" y="250"/>
                    </a:lnTo>
                    <a:lnTo>
                      <a:pt x="2007" y="246"/>
                    </a:lnTo>
                    <a:lnTo>
                      <a:pt x="2005" y="246"/>
                    </a:lnTo>
                    <a:lnTo>
                      <a:pt x="2002" y="248"/>
                    </a:lnTo>
                    <a:lnTo>
                      <a:pt x="2005" y="253"/>
                    </a:lnTo>
                    <a:lnTo>
                      <a:pt x="2005" y="253"/>
                    </a:lnTo>
                    <a:close/>
                    <a:moveTo>
                      <a:pt x="2350" y="674"/>
                    </a:moveTo>
                    <a:lnTo>
                      <a:pt x="2350" y="676"/>
                    </a:lnTo>
                    <a:lnTo>
                      <a:pt x="2350" y="678"/>
                    </a:lnTo>
                    <a:lnTo>
                      <a:pt x="2352" y="676"/>
                    </a:lnTo>
                    <a:lnTo>
                      <a:pt x="2352" y="674"/>
                    </a:lnTo>
                    <a:lnTo>
                      <a:pt x="2352" y="674"/>
                    </a:lnTo>
                    <a:lnTo>
                      <a:pt x="2350" y="674"/>
                    </a:lnTo>
                    <a:lnTo>
                      <a:pt x="2350" y="674"/>
                    </a:lnTo>
                    <a:close/>
                    <a:moveTo>
                      <a:pt x="2346" y="668"/>
                    </a:moveTo>
                    <a:lnTo>
                      <a:pt x="2350" y="670"/>
                    </a:lnTo>
                    <a:lnTo>
                      <a:pt x="2352" y="670"/>
                    </a:lnTo>
                    <a:lnTo>
                      <a:pt x="2352" y="668"/>
                    </a:lnTo>
                    <a:lnTo>
                      <a:pt x="2348" y="666"/>
                    </a:lnTo>
                    <a:lnTo>
                      <a:pt x="2346" y="666"/>
                    </a:lnTo>
                    <a:lnTo>
                      <a:pt x="2346" y="668"/>
                    </a:lnTo>
                    <a:lnTo>
                      <a:pt x="2346" y="668"/>
                    </a:lnTo>
                    <a:close/>
                    <a:moveTo>
                      <a:pt x="373" y="425"/>
                    </a:moveTo>
                    <a:lnTo>
                      <a:pt x="375" y="425"/>
                    </a:lnTo>
                    <a:lnTo>
                      <a:pt x="375" y="423"/>
                    </a:lnTo>
                    <a:lnTo>
                      <a:pt x="382" y="419"/>
                    </a:lnTo>
                    <a:lnTo>
                      <a:pt x="382" y="417"/>
                    </a:lnTo>
                    <a:lnTo>
                      <a:pt x="382" y="415"/>
                    </a:lnTo>
                    <a:lnTo>
                      <a:pt x="377" y="419"/>
                    </a:lnTo>
                    <a:lnTo>
                      <a:pt x="373" y="419"/>
                    </a:lnTo>
                    <a:lnTo>
                      <a:pt x="371" y="423"/>
                    </a:lnTo>
                    <a:lnTo>
                      <a:pt x="373" y="425"/>
                    </a:lnTo>
                    <a:lnTo>
                      <a:pt x="373" y="425"/>
                    </a:lnTo>
                    <a:close/>
                    <a:moveTo>
                      <a:pt x="350" y="552"/>
                    </a:moveTo>
                    <a:lnTo>
                      <a:pt x="354" y="554"/>
                    </a:lnTo>
                    <a:lnTo>
                      <a:pt x="361" y="550"/>
                    </a:lnTo>
                    <a:lnTo>
                      <a:pt x="365" y="548"/>
                    </a:lnTo>
                    <a:lnTo>
                      <a:pt x="369" y="550"/>
                    </a:lnTo>
                    <a:lnTo>
                      <a:pt x="371" y="552"/>
                    </a:lnTo>
                    <a:lnTo>
                      <a:pt x="375" y="552"/>
                    </a:lnTo>
                    <a:lnTo>
                      <a:pt x="380" y="550"/>
                    </a:lnTo>
                    <a:lnTo>
                      <a:pt x="377" y="548"/>
                    </a:lnTo>
                    <a:lnTo>
                      <a:pt x="377" y="546"/>
                    </a:lnTo>
                    <a:lnTo>
                      <a:pt x="380" y="546"/>
                    </a:lnTo>
                    <a:lnTo>
                      <a:pt x="382" y="550"/>
                    </a:lnTo>
                    <a:lnTo>
                      <a:pt x="384" y="552"/>
                    </a:lnTo>
                    <a:lnTo>
                      <a:pt x="390" y="552"/>
                    </a:lnTo>
                    <a:lnTo>
                      <a:pt x="390" y="550"/>
                    </a:lnTo>
                    <a:lnTo>
                      <a:pt x="394" y="548"/>
                    </a:lnTo>
                    <a:lnTo>
                      <a:pt x="396" y="543"/>
                    </a:lnTo>
                    <a:lnTo>
                      <a:pt x="396" y="539"/>
                    </a:lnTo>
                    <a:lnTo>
                      <a:pt x="398" y="535"/>
                    </a:lnTo>
                    <a:lnTo>
                      <a:pt x="398" y="531"/>
                    </a:lnTo>
                    <a:lnTo>
                      <a:pt x="396" y="529"/>
                    </a:lnTo>
                    <a:lnTo>
                      <a:pt x="394" y="524"/>
                    </a:lnTo>
                    <a:lnTo>
                      <a:pt x="390" y="522"/>
                    </a:lnTo>
                    <a:lnTo>
                      <a:pt x="388" y="522"/>
                    </a:lnTo>
                    <a:lnTo>
                      <a:pt x="386" y="522"/>
                    </a:lnTo>
                    <a:lnTo>
                      <a:pt x="388" y="520"/>
                    </a:lnTo>
                    <a:lnTo>
                      <a:pt x="392" y="520"/>
                    </a:lnTo>
                    <a:lnTo>
                      <a:pt x="394" y="520"/>
                    </a:lnTo>
                    <a:lnTo>
                      <a:pt x="396" y="524"/>
                    </a:lnTo>
                    <a:lnTo>
                      <a:pt x="396" y="527"/>
                    </a:lnTo>
                    <a:lnTo>
                      <a:pt x="398" y="527"/>
                    </a:lnTo>
                    <a:lnTo>
                      <a:pt x="401" y="524"/>
                    </a:lnTo>
                    <a:lnTo>
                      <a:pt x="398" y="518"/>
                    </a:lnTo>
                    <a:lnTo>
                      <a:pt x="394" y="514"/>
                    </a:lnTo>
                    <a:lnTo>
                      <a:pt x="390" y="508"/>
                    </a:lnTo>
                    <a:lnTo>
                      <a:pt x="392" y="506"/>
                    </a:lnTo>
                    <a:lnTo>
                      <a:pt x="394" y="508"/>
                    </a:lnTo>
                    <a:lnTo>
                      <a:pt x="394" y="512"/>
                    </a:lnTo>
                    <a:lnTo>
                      <a:pt x="398" y="514"/>
                    </a:lnTo>
                    <a:lnTo>
                      <a:pt x="403" y="514"/>
                    </a:lnTo>
                    <a:lnTo>
                      <a:pt x="403" y="512"/>
                    </a:lnTo>
                    <a:lnTo>
                      <a:pt x="403" y="510"/>
                    </a:lnTo>
                    <a:lnTo>
                      <a:pt x="401" y="508"/>
                    </a:lnTo>
                    <a:lnTo>
                      <a:pt x="401" y="506"/>
                    </a:lnTo>
                    <a:lnTo>
                      <a:pt x="403" y="501"/>
                    </a:lnTo>
                    <a:lnTo>
                      <a:pt x="403" y="497"/>
                    </a:lnTo>
                    <a:lnTo>
                      <a:pt x="401" y="493"/>
                    </a:lnTo>
                    <a:lnTo>
                      <a:pt x="396" y="489"/>
                    </a:lnTo>
                    <a:lnTo>
                      <a:pt x="398" y="489"/>
                    </a:lnTo>
                    <a:lnTo>
                      <a:pt x="403" y="491"/>
                    </a:lnTo>
                    <a:lnTo>
                      <a:pt x="405" y="491"/>
                    </a:lnTo>
                    <a:lnTo>
                      <a:pt x="407" y="487"/>
                    </a:lnTo>
                    <a:lnTo>
                      <a:pt x="405" y="484"/>
                    </a:lnTo>
                    <a:lnTo>
                      <a:pt x="403" y="484"/>
                    </a:lnTo>
                    <a:lnTo>
                      <a:pt x="403" y="480"/>
                    </a:lnTo>
                    <a:lnTo>
                      <a:pt x="405" y="478"/>
                    </a:lnTo>
                    <a:lnTo>
                      <a:pt x="409" y="482"/>
                    </a:lnTo>
                    <a:lnTo>
                      <a:pt x="413" y="484"/>
                    </a:lnTo>
                    <a:lnTo>
                      <a:pt x="415" y="480"/>
                    </a:lnTo>
                    <a:lnTo>
                      <a:pt x="413" y="480"/>
                    </a:lnTo>
                    <a:lnTo>
                      <a:pt x="413" y="478"/>
                    </a:lnTo>
                    <a:lnTo>
                      <a:pt x="415" y="478"/>
                    </a:lnTo>
                    <a:lnTo>
                      <a:pt x="417" y="478"/>
                    </a:lnTo>
                    <a:lnTo>
                      <a:pt x="422" y="476"/>
                    </a:lnTo>
                    <a:lnTo>
                      <a:pt x="422" y="472"/>
                    </a:lnTo>
                    <a:lnTo>
                      <a:pt x="420" y="470"/>
                    </a:lnTo>
                    <a:lnTo>
                      <a:pt x="420" y="470"/>
                    </a:lnTo>
                    <a:lnTo>
                      <a:pt x="426" y="465"/>
                    </a:lnTo>
                    <a:lnTo>
                      <a:pt x="426" y="463"/>
                    </a:lnTo>
                    <a:lnTo>
                      <a:pt x="424" y="461"/>
                    </a:lnTo>
                    <a:lnTo>
                      <a:pt x="422" y="459"/>
                    </a:lnTo>
                    <a:lnTo>
                      <a:pt x="424" y="455"/>
                    </a:lnTo>
                    <a:lnTo>
                      <a:pt x="426" y="459"/>
                    </a:lnTo>
                    <a:lnTo>
                      <a:pt x="428" y="457"/>
                    </a:lnTo>
                    <a:lnTo>
                      <a:pt x="434" y="449"/>
                    </a:lnTo>
                    <a:lnTo>
                      <a:pt x="434" y="444"/>
                    </a:lnTo>
                    <a:lnTo>
                      <a:pt x="436" y="442"/>
                    </a:lnTo>
                    <a:lnTo>
                      <a:pt x="439" y="438"/>
                    </a:lnTo>
                    <a:lnTo>
                      <a:pt x="443" y="434"/>
                    </a:lnTo>
                    <a:lnTo>
                      <a:pt x="447" y="430"/>
                    </a:lnTo>
                    <a:lnTo>
                      <a:pt x="449" y="421"/>
                    </a:lnTo>
                    <a:lnTo>
                      <a:pt x="453" y="421"/>
                    </a:lnTo>
                    <a:lnTo>
                      <a:pt x="460" y="415"/>
                    </a:lnTo>
                    <a:lnTo>
                      <a:pt x="468" y="406"/>
                    </a:lnTo>
                    <a:lnTo>
                      <a:pt x="474" y="402"/>
                    </a:lnTo>
                    <a:lnTo>
                      <a:pt x="476" y="400"/>
                    </a:lnTo>
                    <a:lnTo>
                      <a:pt x="483" y="396"/>
                    </a:lnTo>
                    <a:lnTo>
                      <a:pt x="489" y="394"/>
                    </a:lnTo>
                    <a:lnTo>
                      <a:pt x="491" y="392"/>
                    </a:lnTo>
                    <a:lnTo>
                      <a:pt x="498" y="385"/>
                    </a:lnTo>
                    <a:lnTo>
                      <a:pt x="500" y="383"/>
                    </a:lnTo>
                    <a:lnTo>
                      <a:pt x="502" y="383"/>
                    </a:lnTo>
                    <a:lnTo>
                      <a:pt x="506" y="381"/>
                    </a:lnTo>
                    <a:lnTo>
                      <a:pt x="506" y="379"/>
                    </a:lnTo>
                    <a:lnTo>
                      <a:pt x="504" y="377"/>
                    </a:lnTo>
                    <a:lnTo>
                      <a:pt x="506" y="373"/>
                    </a:lnTo>
                    <a:lnTo>
                      <a:pt x="506" y="371"/>
                    </a:lnTo>
                    <a:lnTo>
                      <a:pt x="506" y="364"/>
                    </a:lnTo>
                    <a:lnTo>
                      <a:pt x="504" y="364"/>
                    </a:lnTo>
                    <a:lnTo>
                      <a:pt x="502" y="364"/>
                    </a:lnTo>
                    <a:lnTo>
                      <a:pt x="502" y="358"/>
                    </a:lnTo>
                    <a:lnTo>
                      <a:pt x="504" y="354"/>
                    </a:lnTo>
                    <a:lnTo>
                      <a:pt x="502" y="352"/>
                    </a:lnTo>
                    <a:lnTo>
                      <a:pt x="500" y="352"/>
                    </a:lnTo>
                    <a:lnTo>
                      <a:pt x="498" y="350"/>
                    </a:lnTo>
                    <a:lnTo>
                      <a:pt x="493" y="347"/>
                    </a:lnTo>
                    <a:lnTo>
                      <a:pt x="491" y="345"/>
                    </a:lnTo>
                    <a:lnTo>
                      <a:pt x="491" y="343"/>
                    </a:lnTo>
                    <a:lnTo>
                      <a:pt x="489" y="341"/>
                    </a:lnTo>
                    <a:lnTo>
                      <a:pt x="485" y="343"/>
                    </a:lnTo>
                    <a:lnTo>
                      <a:pt x="483" y="345"/>
                    </a:lnTo>
                    <a:lnTo>
                      <a:pt x="481" y="343"/>
                    </a:lnTo>
                    <a:lnTo>
                      <a:pt x="479" y="343"/>
                    </a:lnTo>
                    <a:lnTo>
                      <a:pt x="474" y="343"/>
                    </a:lnTo>
                    <a:lnTo>
                      <a:pt x="470" y="347"/>
                    </a:lnTo>
                    <a:lnTo>
                      <a:pt x="468" y="350"/>
                    </a:lnTo>
                    <a:lnTo>
                      <a:pt x="466" y="352"/>
                    </a:lnTo>
                    <a:lnTo>
                      <a:pt x="464" y="354"/>
                    </a:lnTo>
                    <a:lnTo>
                      <a:pt x="462" y="356"/>
                    </a:lnTo>
                    <a:lnTo>
                      <a:pt x="462" y="358"/>
                    </a:lnTo>
                    <a:lnTo>
                      <a:pt x="458" y="362"/>
                    </a:lnTo>
                    <a:lnTo>
                      <a:pt x="458" y="364"/>
                    </a:lnTo>
                    <a:lnTo>
                      <a:pt x="460" y="366"/>
                    </a:lnTo>
                    <a:lnTo>
                      <a:pt x="460" y="371"/>
                    </a:lnTo>
                    <a:lnTo>
                      <a:pt x="458" y="371"/>
                    </a:lnTo>
                    <a:lnTo>
                      <a:pt x="455" y="373"/>
                    </a:lnTo>
                    <a:lnTo>
                      <a:pt x="455" y="375"/>
                    </a:lnTo>
                    <a:lnTo>
                      <a:pt x="453" y="377"/>
                    </a:lnTo>
                    <a:lnTo>
                      <a:pt x="451" y="379"/>
                    </a:lnTo>
                    <a:lnTo>
                      <a:pt x="445" y="383"/>
                    </a:lnTo>
                    <a:lnTo>
                      <a:pt x="441" y="385"/>
                    </a:lnTo>
                    <a:lnTo>
                      <a:pt x="441" y="385"/>
                    </a:lnTo>
                    <a:lnTo>
                      <a:pt x="436" y="385"/>
                    </a:lnTo>
                    <a:lnTo>
                      <a:pt x="434" y="387"/>
                    </a:lnTo>
                    <a:lnTo>
                      <a:pt x="430" y="392"/>
                    </a:lnTo>
                    <a:lnTo>
                      <a:pt x="428" y="394"/>
                    </a:lnTo>
                    <a:lnTo>
                      <a:pt x="426" y="394"/>
                    </a:lnTo>
                    <a:lnTo>
                      <a:pt x="424" y="390"/>
                    </a:lnTo>
                    <a:lnTo>
                      <a:pt x="424" y="390"/>
                    </a:lnTo>
                    <a:lnTo>
                      <a:pt x="422" y="392"/>
                    </a:lnTo>
                    <a:lnTo>
                      <a:pt x="424" y="398"/>
                    </a:lnTo>
                    <a:lnTo>
                      <a:pt x="422" y="398"/>
                    </a:lnTo>
                    <a:lnTo>
                      <a:pt x="420" y="396"/>
                    </a:lnTo>
                    <a:lnTo>
                      <a:pt x="420" y="392"/>
                    </a:lnTo>
                    <a:lnTo>
                      <a:pt x="413" y="392"/>
                    </a:lnTo>
                    <a:lnTo>
                      <a:pt x="405" y="394"/>
                    </a:lnTo>
                    <a:lnTo>
                      <a:pt x="403" y="396"/>
                    </a:lnTo>
                    <a:lnTo>
                      <a:pt x="401" y="396"/>
                    </a:lnTo>
                    <a:lnTo>
                      <a:pt x="401" y="398"/>
                    </a:lnTo>
                    <a:lnTo>
                      <a:pt x="403" y="404"/>
                    </a:lnTo>
                    <a:lnTo>
                      <a:pt x="403" y="404"/>
                    </a:lnTo>
                    <a:lnTo>
                      <a:pt x="403" y="406"/>
                    </a:lnTo>
                    <a:lnTo>
                      <a:pt x="401" y="409"/>
                    </a:lnTo>
                    <a:lnTo>
                      <a:pt x="398" y="411"/>
                    </a:lnTo>
                    <a:lnTo>
                      <a:pt x="396" y="411"/>
                    </a:lnTo>
                    <a:lnTo>
                      <a:pt x="396" y="409"/>
                    </a:lnTo>
                    <a:lnTo>
                      <a:pt x="398" y="406"/>
                    </a:lnTo>
                    <a:lnTo>
                      <a:pt x="398" y="404"/>
                    </a:lnTo>
                    <a:lnTo>
                      <a:pt x="396" y="404"/>
                    </a:lnTo>
                    <a:lnTo>
                      <a:pt x="392" y="409"/>
                    </a:lnTo>
                    <a:lnTo>
                      <a:pt x="390" y="411"/>
                    </a:lnTo>
                    <a:lnTo>
                      <a:pt x="390" y="413"/>
                    </a:lnTo>
                    <a:lnTo>
                      <a:pt x="392" y="415"/>
                    </a:lnTo>
                    <a:lnTo>
                      <a:pt x="390" y="417"/>
                    </a:lnTo>
                    <a:lnTo>
                      <a:pt x="390" y="419"/>
                    </a:lnTo>
                    <a:lnTo>
                      <a:pt x="386" y="419"/>
                    </a:lnTo>
                    <a:lnTo>
                      <a:pt x="382" y="421"/>
                    </a:lnTo>
                    <a:lnTo>
                      <a:pt x="382" y="423"/>
                    </a:lnTo>
                    <a:lnTo>
                      <a:pt x="377" y="425"/>
                    </a:lnTo>
                    <a:lnTo>
                      <a:pt x="375" y="428"/>
                    </a:lnTo>
                    <a:lnTo>
                      <a:pt x="375" y="432"/>
                    </a:lnTo>
                    <a:lnTo>
                      <a:pt x="375" y="434"/>
                    </a:lnTo>
                    <a:lnTo>
                      <a:pt x="380" y="434"/>
                    </a:lnTo>
                    <a:lnTo>
                      <a:pt x="375" y="438"/>
                    </a:lnTo>
                    <a:lnTo>
                      <a:pt x="369" y="438"/>
                    </a:lnTo>
                    <a:lnTo>
                      <a:pt x="367" y="438"/>
                    </a:lnTo>
                    <a:lnTo>
                      <a:pt x="367" y="444"/>
                    </a:lnTo>
                    <a:lnTo>
                      <a:pt x="367" y="446"/>
                    </a:lnTo>
                    <a:lnTo>
                      <a:pt x="369" y="446"/>
                    </a:lnTo>
                    <a:lnTo>
                      <a:pt x="373" y="446"/>
                    </a:lnTo>
                    <a:lnTo>
                      <a:pt x="373" y="449"/>
                    </a:lnTo>
                    <a:lnTo>
                      <a:pt x="373" y="451"/>
                    </a:lnTo>
                    <a:lnTo>
                      <a:pt x="373" y="453"/>
                    </a:lnTo>
                    <a:lnTo>
                      <a:pt x="371" y="457"/>
                    </a:lnTo>
                    <a:lnTo>
                      <a:pt x="369" y="455"/>
                    </a:lnTo>
                    <a:lnTo>
                      <a:pt x="363" y="455"/>
                    </a:lnTo>
                    <a:lnTo>
                      <a:pt x="358" y="457"/>
                    </a:lnTo>
                    <a:lnTo>
                      <a:pt x="358" y="459"/>
                    </a:lnTo>
                    <a:lnTo>
                      <a:pt x="358" y="461"/>
                    </a:lnTo>
                    <a:lnTo>
                      <a:pt x="356" y="465"/>
                    </a:lnTo>
                    <a:lnTo>
                      <a:pt x="352" y="468"/>
                    </a:lnTo>
                    <a:lnTo>
                      <a:pt x="350" y="468"/>
                    </a:lnTo>
                    <a:lnTo>
                      <a:pt x="348" y="463"/>
                    </a:lnTo>
                    <a:lnTo>
                      <a:pt x="348" y="461"/>
                    </a:lnTo>
                    <a:lnTo>
                      <a:pt x="346" y="461"/>
                    </a:lnTo>
                    <a:lnTo>
                      <a:pt x="344" y="468"/>
                    </a:lnTo>
                    <a:lnTo>
                      <a:pt x="346" y="472"/>
                    </a:lnTo>
                    <a:lnTo>
                      <a:pt x="348" y="474"/>
                    </a:lnTo>
                    <a:lnTo>
                      <a:pt x="352" y="474"/>
                    </a:lnTo>
                    <a:lnTo>
                      <a:pt x="352" y="474"/>
                    </a:lnTo>
                    <a:lnTo>
                      <a:pt x="352" y="476"/>
                    </a:lnTo>
                    <a:lnTo>
                      <a:pt x="350" y="480"/>
                    </a:lnTo>
                    <a:lnTo>
                      <a:pt x="352" y="482"/>
                    </a:lnTo>
                    <a:lnTo>
                      <a:pt x="354" y="484"/>
                    </a:lnTo>
                    <a:lnTo>
                      <a:pt x="356" y="482"/>
                    </a:lnTo>
                    <a:lnTo>
                      <a:pt x="358" y="482"/>
                    </a:lnTo>
                    <a:lnTo>
                      <a:pt x="358" y="482"/>
                    </a:lnTo>
                    <a:lnTo>
                      <a:pt x="363" y="482"/>
                    </a:lnTo>
                    <a:lnTo>
                      <a:pt x="365" y="480"/>
                    </a:lnTo>
                    <a:lnTo>
                      <a:pt x="367" y="482"/>
                    </a:lnTo>
                    <a:lnTo>
                      <a:pt x="365" y="484"/>
                    </a:lnTo>
                    <a:lnTo>
                      <a:pt x="363" y="487"/>
                    </a:lnTo>
                    <a:lnTo>
                      <a:pt x="358" y="487"/>
                    </a:lnTo>
                    <a:lnTo>
                      <a:pt x="356" y="489"/>
                    </a:lnTo>
                    <a:lnTo>
                      <a:pt x="354" y="487"/>
                    </a:lnTo>
                    <a:lnTo>
                      <a:pt x="352" y="489"/>
                    </a:lnTo>
                    <a:lnTo>
                      <a:pt x="354" y="493"/>
                    </a:lnTo>
                    <a:lnTo>
                      <a:pt x="356" y="495"/>
                    </a:lnTo>
                    <a:lnTo>
                      <a:pt x="358" y="495"/>
                    </a:lnTo>
                    <a:lnTo>
                      <a:pt x="363" y="495"/>
                    </a:lnTo>
                    <a:lnTo>
                      <a:pt x="363" y="497"/>
                    </a:lnTo>
                    <a:lnTo>
                      <a:pt x="363" y="497"/>
                    </a:lnTo>
                    <a:lnTo>
                      <a:pt x="358" y="499"/>
                    </a:lnTo>
                    <a:lnTo>
                      <a:pt x="352" y="499"/>
                    </a:lnTo>
                    <a:lnTo>
                      <a:pt x="350" y="501"/>
                    </a:lnTo>
                    <a:lnTo>
                      <a:pt x="350" y="503"/>
                    </a:lnTo>
                    <a:lnTo>
                      <a:pt x="352" y="506"/>
                    </a:lnTo>
                    <a:lnTo>
                      <a:pt x="356" y="503"/>
                    </a:lnTo>
                    <a:lnTo>
                      <a:pt x="361" y="503"/>
                    </a:lnTo>
                    <a:lnTo>
                      <a:pt x="361" y="506"/>
                    </a:lnTo>
                    <a:lnTo>
                      <a:pt x="356" y="508"/>
                    </a:lnTo>
                    <a:lnTo>
                      <a:pt x="352" y="508"/>
                    </a:lnTo>
                    <a:lnTo>
                      <a:pt x="354" y="510"/>
                    </a:lnTo>
                    <a:lnTo>
                      <a:pt x="354" y="510"/>
                    </a:lnTo>
                    <a:lnTo>
                      <a:pt x="361" y="512"/>
                    </a:lnTo>
                    <a:lnTo>
                      <a:pt x="365" y="514"/>
                    </a:lnTo>
                    <a:lnTo>
                      <a:pt x="369" y="516"/>
                    </a:lnTo>
                    <a:lnTo>
                      <a:pt x="369" y="516"/>
                    </a:lnTo>
                    <a:lnTo>
                      <a:pt x="369" y="520"/>
                    </a:lnTo>
                    <a:lnTo>
                      <a:pt x="367" y="516"/>
                    </a:lnTo>
                    <a:lnTo>
                      <a:pt x="363" y="514"/>
                    </a:lnTo>
                    <a:lnTo>
                      <a:pt x="358" y="514"/>
                    </a:lnTo>
                    <a:lnTo>
                      <a:pt x="354" y="512"/>
                    </a:lnTo>
                    <a:lnTo>
                      <a:pt x="352" y="512"/>
                    </a:lnTo>
                    <a:lnTo>
                      <a:pt x="350" y="514"/>
                    </a:lnTo>
                    <a:lnTo>
                      <a:pt x="348" y="516"/>
                    </a:lnTo>
                    <a:lnTo>
                      <a:pt x="348" y="518"/>
                    </a:lnTo>
                    <a:lnTo>
                      <a:pt x="348" y="520"/>
                    </a:lnTo>
                    <a:lnTo>
                      <a:pt x="348" y="522"/>
                    </a:lnTo>
                    <a:lnTo>
                      <a:pt x="348" y="524"/>
                    </a:lnTo>
                    <a:lnTo>
                      <a:pt x="346" y="524"/>
                    </a:lnTo>
                    <a:lnTo>
                      <a:pt x="344" y="524"/>
                    </a:lnTo>
                    <a:lnTo>
                      <a:pt x="342" y="527"/>
                    </a:lnTo>
                    <a:lnTo>
                      <a:pt x="342" y="531"/>
                    </a:lnTo>
                    <a:lnTo>
                      <a:pt x="342" y="533"/>
                    </a:lnTo>
                    <a:lnTo>
                      <a:pt x="342" y="533"/>
                    </a:lnTo>
                    <a:lnTo>
                      <a:pt x="337" y="535"/>
                    </a:lnTo>
                    <a:lnTo>
                      <a:pt x="337" y="535"/>
                    </a:lnTo>
                    <a:lnTo>
                      <a:pt x="342" y="539"/>
                    </a:lnTo>
                    <a:lnTo>
                      <a:pt x="346" y="541"/>
                    </a:lnTo>
                    <a:lnTo>
                      <a:pt x="346" y="541"/>
                    </a:lnTo>
                    <a:lnTo>
                      <a:pt x="348" y="539"/>
                    </a:lnTo>
                    <a:lnTo>
                      <a:pt x="350" y="537"/>
                    </a:lnTo>
                    <a:lnTo>
                      <a:pt x="356" y="533"/>
                    </a:lnTo>
                    <a:lnTo>
                      <a:pt x="361" y="531"/>
                    </a:lnTo>
                    <a:lnTo>
                      <a:pt x="363" y="533"/>
                    </a:lnTo>
                    <a:lnTo>
                      <a:pt x="365" y="533"/>
                    </a:lnTo>
                    <a:lnTo>
                      <a:pt x="365" y="535"/>
                    </a:lnTo>
                    <a:lnTo>
                      <a:pt x="363" y="535"/>
                    </a:lnTo>
                    <a:lnTo>
                      <a:pt x="361" y="533"/>
                    </a:lnTo>
                    <a:lnTo>
                      <a:pt x="358" y="533"/>
                    </a:lnTo>
                    <a:lnTo>
                      <a:pt x="358" y="537"/>
                    </a:lnTo>
                    <a:lnTo>
                      <a:pt x="352" y="539"/>
                    </a:lnTo>
                    <a:lnTo>
                      <a:pt x="350" y="543"/>
                    </a:lnTo>
                    <a:lnTo>
                      <a:pt x="350" y="546"/>
                    </a:lnTo>
                    <a:lnTo>
                      <a:pt x="350" y="550"/>
                    </a:lnTo>
                    <a:lnTo>
                      <a:pt x="350" y="552"/>
                    </a:lnTo>
                    <a:lnTo>
                      <a:pt x="350" y="552"/>
                    </a:lnTo>
                    <a:lnTo>
                      <a:pt x="350" y="552"/>
                    </a:lnTo>
                    <a:lnTo>
                      <a:pt x="350" y="552"/>
                    </a:lnTo>
                    <a:close/>
                    <a:moveTo>
                      <a:pt x="367" y="661"/>
                    </a:moveTo>
                    <a:lnTo>
                      <a:pt x="369" y="661"/>
                    </a:lnTo>
                    <a:lnTo>
                      <a:pt x="369" y="659"/>
                    </a:lnTo>
                    <a:lnTo>
                      <a:pt x="367" y="657"/>
                    </a:lnTo>
                    <a:lnTo>
                      <a:pt x="369" y="653"/>
                    </a:lnTo>
                    <a:lnTo>
                      <a:pt x="367" y="651"/>
                    </a:lnTo>
                    <a:lnTo>
                      <a:pt x="363" y="649"/>
                    </a:lnTo>
                    <a:lnTo>
                      <a:pt x="363" y="647"/>
                    </a:lnTo>
                    <a:lnTo>
                      <a:pt x="361" y="645"/>
                    </a:lnTo>
                    <a:lnTo>
                      <a:pt x="356" y="645"/>
                    </a:lnTo>
                    <a:lnTo>
                      <a:pt x="352" y="649"/>
                    </a:lnTo>
                    <a:lnTo>
                      <a:pt x="354" y="651"/>
                    </a:lnTo>
                    <a:lnTo>
                      <a:pt x="356" y="651"/>
                    </a:lnTo>
                    <a:lnTo>
                      <a:pt x="358" y="651"/>
                    </a:lnTo>
                    <a:lnTo>
                      <a:pt x="361" y="653"/>
                    </a:lnTo>
                    <a:lnTo>
                      <a:pt x="361" y="655"/>
                    </a:lnTo>
                    <a:lnTo>
                      <a:pt x="365" y="657"/>
                    </a:lnTo>
                    <a:lnTo>
                      <a:pt x="367" y="661"/>
                    </a:lnTo>
                    <a:lnTo>
                      <a:pt x="367" y="661"/>
                    </a:lnTo>
                    <a:close/>
                    <a:moveTo>
                      <a:pt x="439" y="659"/>
                    </a:moveTo>
                    <a:lnTo>
                      <a:pt x="434" y="657"/>
                    </a:lnTo>
                    <a:lnTo>
                      <a:pt x="432" y="657"/>
                    </a:lnTo>
                    <a:lnTo>
                      <a:pt x="428" y="657"/>
                    </a:lnTo>
                    <a:lnTo>
                      <a:pt x="426" y="653"/>
                    </a:lnTo>
                    <a:lnTo>
                      <a:pt x="422" y="653"/>
                    </a:lnTo>
                    <a:lnTo>
                      <a:pt x="415" y="647"/>
                    </a:lnTo>
                    <a:lnTo>
                      <a:pt x="413" y="643"/>
                    </a:lnTo>
                    <a:lnTo>
                      <a:pt x="409" y="643"/>
                    </a:lnTo>
                    <a:lnTo>
                      <a:pt x="405" y="634"/>
                    </a:lnTo>
                    <a:lnTo>
                      <a:pt x="396" y="626"/>
                    </a:lnTo>
                    <a:lnTo>
                      <a:pt x="394" y="617"/>
                    </a:lnTo>
                    <a:lnTo>
                      <a:pt x="390" y="611"/>
                    </a:lnTo>
                    <a:lnTo>
                      <a:pt x="390" y="600"/>
                    </a:lnTo>
                    <a:lnTo>
                      <a:pt x="388" y="596"/>
                    </a:lnTo>
                    <a:lnTo>
                      <a:pt x="386" y="583"/>
                    </a:lnTo>
                    <a:lnTo>
                      <a:pt x="386" y="581"/>
                    </a:lnTo>
                    <a:lnTo>
                      <a:pt x="386" y="579"/>
                    </a:lnTo>
                    <a:lnTo>
                      <a:pt x="386" y="577"/>
                    </a:lnTo>
                    <a:lnTo>
                      <a:pt x="384" y="575"/>
                    </a:lnTo>
                    <a:lnTo>
                      <a:pt x="380" y="577"/>
                    </a:lnTo>
                    <a:lnTo>
                      <a:pt x="377" y="575"/>
                    </a:lnTo>
                    <a:lnTo>
                      <a:pt x="377" y="573"/>
                    </a:lnTo>
                    <a:lnTo>
                      <a:pt x="384" y="575"/>
                    </a:lnTo>
                    <a:lnTo>
                      <a:pt x="388" y="571"/>
                    </a:lnTo>
                    <a:lnTo>
                      <a:pt x="388" y="565"/>
                    </a:lnTo>
                    <a:lnTo>
                      <a:pt x="388" y="560"/>
                    </a:lnTo>
                    <a:lnTo>
                      <a:pt x="384" y="560"/>
                    </a:lnTo>
                    <a:lnTo>
                      <a:pt x="382" y="562"/>
                    </a:lnTo>
                    <a:lnTo>
                      <a:pt x="382" y="560"/>
                    </a:lnTo>
                    <a:lnTo>
                      <a:pt x="388" y="558"/>
                    </a:lnTo>
                    <a:lnTo>
                      <a:pt x="388" y="556"/>
                    </a:lnTo>
                    <a:lnTo>
                      <a:pt x="388" y="554"/>
                    </a:lnTo>
                    <a:lnTo>
                      <a:pt x="380" y="554"/>
                    </a:lnTo>
                    <a:lnTo>
                      <a:pt x="371" y="552"/>
                    </a:lnTo>
                    <a:lnTo>
                      <a:pt x="367" y="550"/>
                    </a:lnTo>
                    <a:lnTo>
                      <a:pt x="363" y="550"/>
                    </a:lnTo>
                    <a:lnTo>
                      <a:pt x="356" y="554"/>
                    </a:lnTo>
                    <a:lnTo>
                      <a:pt x="350" y="554"/>
                    </a:lnTo>
                    <a:lnTo>
                      <a:pt x="348" y="556"/>
                    </a:lnTo>
                    <a:lnTo>
                      <a:pt x="342" y="560"/>
                    </a:lnTo>
                    <a:lnTo>
                      <a:pt x="342" y="565"/>
                    </a:lnTo>
                    <a:lnTo>
                      <a:pt x="339" y="569"/>
                    </a:lnTo>
                    <a:lnTo>
                      <a:pt x="342" y="571"/>
                    </a:lnTo>
                    <a:lnTo>
                      <a:pt x="344" y="573"/>
                    </a:lnTo>
                    <a:lnTo>
                      <a:pt x="346" y="573"/>
                    </a:lnTo>
                    <a:lnTo>
                      <a:pt x="346" y="575"/>
                    </a:lnTo>
                    <a:lnTo>
                      <a:pt x="342" y="575"/>
                    </a:lnTo>
                    <a:lnTo>
                      <a:pt x="337" y="577"/>
                    </a:lnTo>
                    <a:lnTo>
                      <a:pt x="335" y="583"/>
                    </a:lnTo>
                    <a:lnTo>
                      <a:pt x="333" y="588"/>
                    </a:lnTo>
                    <a:lnTo>
                      <a:pt x="335" y="590"/>
                    </a:lnTo>
                    <a:lnTo>
                      <a:pt x="339" y="588"/>
                    </a:lnTo>
                    <a:lnTo>
                      <a:pt x="344" y="586"/>
                    </a:lnTo>
                    <a:lnTo>
                      <a:pt x="346" y="588"/>
                    </a:lnTo>
                    <a:lnTo>
                      <a:pt x="342" y="590"/>
                    </a:lnTo>
                    <a:lnTo>
                      <a:pt x="342" y="594"/>
                    </a:lnTo>
                    <a:lnTo>
                      <a:pt x="344" y="594"/>
                    </a:lnTo>
                    <a:lnTo>
                      <a:pt x="346" y="590"/>
                    </a:lnTo>
                    <a:lnTo>
                      <a:pt x="348" y="590"/>
                    </a:lnTo>
                    <a:lnTo>
                      <a:pt x="348" y="592"/>
                    </a:lnTo>
                    <a:lnTo>
                      <a:pt x="346" y="594"/>
                    </a:lnTo>
                    <a:lnTo>
                      <a:pt x="346" y="596"/>
                    </a:lnTo>
                    <a:lnTo>
                      <a:pt x="348" y="600"/>
                    </a:lnTo>
                    <a:lnTo>
                      <a:pt x="352" y="600"/>
                    </a:lnTo>
                    <a:lnTo>
                      <a:pt x="350" y="602"/>
                    </a:lnTo>
                    <a:lnTo>
                      <a:pt x="346" y="602"/>
                    </a:lnTo>
                    <a:lnTo>
                      <a:pt x="344" y="605"/>
                    </a:lnTo>
                    <a:lnTo>
                      <a:pt x="344" y="607"/>
                    </a:lnTo>
                    <a:lnTo>
                      <a:pt x="346" y="611"/>
                    </a:lnTo>
                    <a:lnTo>
                      <a:pt x="344" y="613"/>
                    </a:lnTo>
                    <a:lnTo>
                      <a:pt x="344" y="611"/>
                    </a:lnTo>
                    <a:lnTo>
                      <a:pt x="339" y="613"/>
                    </a:lnTo>
                    <a:lnTo>
                      <a:pt x="335" y="611"/>
                    </a:lnTo>
                    <a:lnTo>
                      <a:pt x="333" y="611"/>
                    </a:lnTo>
                    <a:lnTo>
                      <a:pt x="331" y="615"/>
                    </a:lnTo>
                    <a:lnTo>
                      <a:pt x="331" y="619"/>
                    </a:lnTo>
                    <a:lnTo>
                      <a:pt x="331" y="624"/>
                    </a:lnTo>
                    <a:lnTo>
                      <a:pt x="331" y="630"/>
                    </a:lnTo>
                    <a:lnTo>
                      <a:pt x="331" y="632"/>
                    </a:lnTo>
                    <a:lnTo>
                      <a:pt x="337" y="636"/>
                    </a:lnTo>
                    <a:lnTo>
                      <a:pt x="337" y="640"/>
                    </a:lnTo>
                    <a:lnTo>
                      <a:pt x="342" y="643"/>
                    </a:lnTo>
                    <a:lnTo>
                      <a:pt x="346" y="645"/>
                    </a:lnTo>
                    <a:lnTo>
                      <a:pt x="348" y="645"/>
                    </a:lnTo>
                    <a:lnTo>
                      <a:pt x="352" y="643"/>
                    </a:lnTo>
                    <a:lnTo>
                      <a:pt x="354" y="638"/>
                    </a:lnTo>
                    <a:lnTo>
                      <a:pt x="354" y="632"/>
                    </a:lnTo>
                    <a:lnTo>
                      <a:pt x="354" y="628"/>
                    </a:lnTo>
                    <a:lnTo>
                      <a:pt x="356" y="626"/>
                    </a:lnTo>
                    <a:lnTo>
                      <a:pt x="354" y="630"/>
                    </a:lnTo>
                    <a:lnTo>
                      <a:pt x="354" y="632"/>
                    </a:lnTo>
                    <a:lnTo>
                      <a:pt x="356" y="636"/>
                    </a:lnTo>
                    <a:lnTo>
                      <a:pt x="358" y="640"/>
                    </a:lnTo>
                    <a:lnTo>
                      <a:pt x="361" y="640"/>
                    </a:lnTo>
                    <a:lnTo>
                      <a:pt x="363" y="640"/>
                    </a:lnTo>
                    <a:lnTo>
                      <a:pt x="363" y="636"/>
                    </a:lnTo>
                    <a:lnTo>
                      <a:pt x="365" y="632"/>
                    </a:lnTo>
                    <a:lnTo>
                      <a:pt x="365" y="634"/>
                    </a:lnTo>
                    <a:lnTo>
                      <a:pt x="365" y="636"/>
                    </a:lnTo>
                    <a:lnTo>
                      <a:pt x="365" y="640"/>
                    </a:lnTo>
                    <a:lnTo>
                      <a:pt x="369" y="647"/>
                    </a:lnTo>
                    <a:lnTo>
                      <a:pt x="373" y="649"/>
                    </a:lnTo>
                    <a:lnTo>
                      <a:pt x="377" y="649"/>
                    </a:lnTo>
                    <a:lnTo>
                      <a:pt x="380" y="647"/>
                    </a:lnTo>
                    <a:lnTo>
                      <a:pt x="382" y="647"/>
                    </a:lnTo>
                    <a:lnTo>
                      <a:pt x="382" y="649"/>
                    </a:lnTo>
                    <a:lnTo>
                      <a:pt x="377" y="649"/>
                    </a:lnTo>
                    <a:lnTo>
                      <a:pt x="377" y="651"/>
                    </a:lnTo>
                    <a:lnTo>
                      <a:pt x="375" y="653"/>
                    </a:lnTo>
                    <a:lnTo>
                      <a:pt x="373" y="655"/>
                    </a:lnTo>
                    <a:lnTo>
                      <a:pt x="377" y="659"/>
                    </a:lnTo>
                    <a:lnTo>
                      <a:pt x="377" y="661"/>
                    </a:lnTo>
                    <a:lnTo>
                      <a:pt x="375" y="661"/>
                    </a:lnTo>
                    <a:lnTo>
                      <a:pt x="373" y="661"/>
                    </a:lnTo>
                    <a:lnTo>
                      <a:pt x="373" y="664"/>
                    </a:lnTo>
                    <a:lnTo>
                      <a:pt x="375" y="666"/>
                    </a:lnTo>
                    <a:lnTo>
                      <a:pt x="382" y="666"/>
                    </a:lnTo>
                    <a:lnTo>
                      <a:pt x="386" y="668"/>
                    </a:lnTo>
                    <a:lnTo>
                      <a:pt x="390" y="668"/>
                    </a:lnTo>
                    <a:lnTo>
                      <a:pt x="394" y="670"/>
                    </a:lnTo>
                    <a:lnTo>
                      <a:pt x="394" y="666"/>
                    </a:lnTo>
                    <a:lnTo>
                      <a:pt x="396" y="666"/>
                    </a:lnTo>
                    <a:lnTo>
                      <a:pt x="398" y="668"/>
                    </a:lnTo>
                    <a:lnTo>
                      <a:pt x="398" y="674"/>
                    </a:lnTo>
                    <a:lnTo>
                      <a:pt x="403" y="676"/>
                    </a:lnTo>
                    <a:lnTo>
                      <a:pt x="405" y="676"/>
                    </a:lnTo>
                    <a:lnTo>
                      <a:pt x="407" y="674"/>
                    </a:lnTo>
                    <a:lnTo>
                      <a:pt x="407" y="670"/>
                    </a:lnTo>
                    <a:lnTo>
                      <a:pt x="401" y="668"/>
                    </a:lnTo>
                    <a:lnTo>
                      <a:pt x="401" y="666"/>
                    </a:lnTo>
                    <a:lnTo>
                      <a:pt x="401" y="666"/>
                    </a:lnTo>
                    <a:lnTo>
                      <a:pt x="405" y="666"/>
                    </a:lnTo>
                    <a:lnTo>
                      <a:pt x="409" y="668"/>
                    </a:lnTo>
                    <a:lnTo>
                      <a:pt x="409" y="670"/>
                    </a:lnTo>
                    <a:lnTo>
                      <a:pt x="411" y="674"/>
                    </a:lnTo>
                    <a:lnTo>
                      <a:pt x="413" y="674"/>
                    </a:lnTo>
                    <a:lnTo>
                      <a:pt x="413" y="672"/>
                    </a:lnTo>
                    <a:lnTo>
                      <a:pt x="415" y="670"/>
                    </a:lnTo>
                    <a:lnTo>
                      <a:pt x="417" y="674"/>
                    </a:lnTo>
                    <a:lnTo>
                      <a:pt x="422" y="676"/>
                    </a:lnTo>
                    <a:lnTo>
                      <a:pt x="426" y="676"/>
                    </a:lnTo>
                    <a:lnTo>
                      <a:pt x="426" y="674"/>
                    </a:lnTo>
                    <a:lnTo>
                      <a:pt x="422" y="670"/>
                    </a:lnTo>
                    <a:lnTo>
                      <a:pt x="422" y="668"/>
                    </a:lnTo>
                    <a:lnTo>
                      <a:pt x="424" y="668"/>
                    </a:lnTo>
                    <a:lnTo>
                      <a:pt x="428" y="670"/>
                    </a:lnTo>
                    <a:lnTo>
                      <a:pt x="430" y="672"/>
                    </a:lnTo>
                    <a:lnTo>
                      <a:pt x="430" y="672"/>
                    </a:lnTo>
                    <a:lnTo>
                      <a:pt x="432" y="676"/>
                    </a:lnTo>
                    <a:lnTo>
                      <a:pt x="434" y="678"/>
                    </a:lnTo>
                    <a:lnTo>
                      <a:pt x="436" y="676"/>
                    </a:lnTo>
                    <a:lnTo>
                      <a:pt x="436" y="674"/>
                    </a:lnTo>
                    <a:lnTo>
                      <a:pt x="434" y="670"/>
                    </a:lnTo>
                    <a:lnTo>
                      <a:pt x="432" y="670"/>
                    </a:lnTo>
                    <a:lnTo>
                      <a:pt x="430" y="668"/>
                    </a:lnTo>
                    <a:lnTo>
                      <a:pt x="430" y="668"/>
                    </a:lnTo>
                    <a:lnTo>
                      <a:pt x="432" y="668"/>
                    </a:lnTo>
                    <a:lnTo>
                      <a:pt x="434" y="668"/>
                    </a:lnTo>
                    <a:lnTo>
                      <a:pt x="439" y="666"/>
                    </a:lnTo>
                    <a:lnTo>
                      <a:pt x="439" y="661"/>
                    </a:lnTo>
                    <a:lnTo>
                      <a:pt x="439" y="659"/>
                    </a:lnTo>
                    <a:lnTo>
                      <a:pt x="439" y="659"/>
                    </a:lnTo>
                    <a:close/>
                    <a:moveTo>
                      <a:pt x="139" y="910"/>
                    </a:moveTo>
                    <a:lnTo>
                      <a:pt x="137" y="906"/>
                    </a:lnTo>
                    <a:lnTo>
                      <a:pt x="139" y="904"/>
                    </a:lnTo>
                    <a:lnTo>
                      <a:pt x="139" y="902"/>
                    </a:lnTo>
                    <a:lnTo>
                      <a:pt x="135" y="902"/>
                    </a:lnTo>
                    <a:lnTo>
                      <a:pt x="133" y="904"/>
                    </a:lnTo>
                    <a:lnTo>
                      <a:pt x="133" y="906"/>
                    </a:lnTo>
                    <a:lnTo>
                      <a:pt x="137" y="910"/>
                    </a:lnTo>
                    <a:lnTo>
                      <a:pt x="137" y="912"/>
                    </a:lnTo>
                    <a:lnTo>
                      <a:pt x="139" y="912"/>
                    </a:lnTo>
                    <a:lnTo>
                      <a:pt x="139" y="910"/>
                    </a:lnTo>
                    <a:lnTo>
                      <a:pt x="139" y="910"/>
                    </a:lnTo>
                    <a:close/>
                    <a:moveTo>
                      <a:pt x="243" y="845"/>
                    </a:moveTo>
                    <a:lnTo>
                      <a:pt x="245" y="843"/>
                    </a:lnTo>
                    <a:lnTo>
                      <a:pt x="245" y="841"/>
                    </a:lnTo>
                    <a:lnTo>
                      <a:pt x="243" y="839"/>
                    </a:lnTo>
                    <a:lnTo>
                      <a:pt x="240" y="839"/>
                    </a:lnTo>
                    <a:lnTo>
                      <a:pt x="240" y="841"/>
                    </a:lnTo>
                    <a:lnTo>
                      <a:pt x="243" y="845"/>
                    </a:lnTo>
                    <a:lnTo>
                      <a:pt x="243" y="845"/>
                    </a:lnTo>
                    <a:close/>
                    <a:moveTo>
                      <a:pt x="323" y="756"/>
                    </a:moveTo>
                    <a:lnTo>
                      <a:pt x="327" y="756"/>
                    </a:lnTo>
                    <a:lnTo>
                      <a:pt x="331" y="752"/>
                    </a:lnTo>
                    <a:lnTo>
                      <a:pt x="335" y="748"/>
                    </a:lnTo>
                    <a:lnTo>
                      <a:pt x="335" y="742"/>
                    </a:lnTo>
                    <a:lnTo>
                      <a:pt x="337" y="739"/>
                    </a:lnTo>
                    <a:lnTo>
                      <a:pt x="339" y="742"/>
                    </a:lnTo>
                    <a:lnTo>
                      <a:pt x="337" y="748"/>
                    </a:lnTo>
                    <a:lnTo>
                      <a:pt x="342" y="742"/>
                    </a:lnTo>
                    <a:lnTo>
                      <a:pt x="342" y="737"/>
                    </a:lnTo>
                    <a:lnTo>
                      <a:pt x="337" y="733"/>
                    </a:lnTo>
                    <a:lnTo>
                      <a:pt x="323" y="727"/>
                    </a:lnTo>
                    <a:lnTo>
                      <a:pt x="316" y="727"/>
                    </a:lnTo>
                    <a:lnTo>
                      <a:pt x="312" y="729"/>
                    </a:lnTo>
                    <a:lnTo>
                      <a:pt x="310" y="737"/>
                    </a:lnTo>
                    <a:lnTo>
                      <a:pt x="310" y="748"/>
                    </a:lnTo>
                    <a:lnTo>
                      <a:pt x="312" y="752"/>
                    </a:lnTo>
                    <a:lnTo>
                      <a:pt x="314" y="756"/>
                    </a:lnTo>
                    <a:lnTo>
                      <a:pt x="314" y="756"/>
                    </a:lnTo>
                    <a:lnTo>
                      <a:pt x="318" y="756"/>
                    </a:lnTo>
                    <a:lnTo>
                      <a:pt x="316" y="761"/>
                    </a:lnTo>
                    <a:lnTo>
                      <a:pt x="321" y="761"/>
                    </a:lnTo>
                    <a:lnTo>
                      <a:pt x="323" y="756"/>
                    </a:lnTo>
                    <a:lnTo>
                      <a:pt x="323" y="756"/>
                    </a:lnTo>
                    <a:close/>
                    <a:moveTo>
                      <a:pt x="358" y="765"/>
                    </a:moveTo>
                    <a:lnTo>
                      <a:pt x="361" y="765"/>
                    </a:lnTo>
                    <a:lnTo>
                      <a:pt x="361" y="763"/>
                    </a:lnTo>
                    <a:lnTo>
                      <a:pt x="365" y="763"/>
                    </a:lnTo>
                    <a:lnTo>
                      <a:pt x="367" y="761"/>
                    </a:lnTo>
                    <a:lnTo>
                      <a:pt x="363" y="761"/>
                    </a:lnTo>
                    <a:lnTo>
                      <a:pt x="358" y="763"/>
                    </a:lnTo>
                    <a:lnTo>
                      <a:pt x="358" y="765"/>
                    </a:lnTo>
                    <a:lnTo>
                      <a:pt x="358" y="765"/>
                    </a:lnTo>
                    <a:close/>
                    <a:moveTo>
                      <a:pt x="415" y="763"/>
                    </a:moveTo>
                    <a:lnTo>
                      <a:pt x="417" y="765"/>
                    </a:lnTo>
                    <a:lnTo>
                      <a:pt x="420" y="761"/>
                    </a:lnTo>
                    <a:lnTo>
                      <a:pt x="420" y="758"/>
                    </a:lnTo>
                    <a:lnTo>
                      <a:pt x="417" y="758"/>
                    </a:lnTo>
                    <a:lnTo>
                      <a:pt x="415" y="763"/>
                    </a:lnTo>
                    <a:lnTo>
                      <a:pt x="415" y="763"/>
                    </a:lnTo>
                    <a:lnTo>
                      <a:pt x="415" y="763"/>
                    </a:lnTo>
                    <a:close/>
                    <a:moveTo>
                      <a:pt x="409" y="765"/>
                    </a:moveTo>
                    <a:lnTo>
                      <a:pt x="411" y="765"/>
                    </a:lnTo>
                    <a:lnTo>
                      <a:pt x="413" y="763"/>
                    </a:lnTo>
                    <a:lnTo>
                      <a:pt x="411" y="761"/>
                    </a:lnTo>
                    <a:lnTo>
                      <a:pt x="409" y="761"/>
                    </a:lnTo>
                    <a:lnTo>
                      <a:pt x="409" y="765"/>
                    </a:lnTo>
                    <a:lnTo>
                      <a:pt x="409" y="765"/>
                    </a:lnTo>
                    <a:close/>
                    <a:moveTo>
                      <a:pt x="455" y="744"/>
                    </a:moveTo>
                    <a:lnTo>
                      <a:pt x="458" y="746"/>
                    </a:lnTo>
                    <a:lnTo>
                      <a:pt x="460" y="744"/>
                    </a:lnTo>
                    <a:lnTo>
                      <a:pt x="466" y="742"/>
                    </a:lnTo>
                    <a:lnTo>
                      <a:pt x="466" y="739"/>
                    </a:lnTo>
                    <a:lnTo>
                      <a:pt x="464" y="739"/>
                    </a:lnTo>
                    <a:lnTo>
                      <a:pt x="458" y="742"/>
                    </a:lnTo>
                    <a:lnTo>
                      <a:pt x="455" y="744"/>
                    </a:lnTo>
                    <a:lnTo>
                      <a:pt x="455" y="744"/>
                    </a:lnTo>
                    <a:close/>
                    <a:moveTo>
                      <a:pt x="436" y="739"/>
                    </a:moveTo>
                    <a:lnTo>
                      <a:pt x="439" y="742"/>
                    </a:lnTo>
                    <a:lnTo>
                      <a:pt x="441" y="742"/>
                    </a:lnTo>
                    <a:lnTo>
                      <a:pt x="441" y="739"/>
                    </a:lnTo>
                    <a:lnTo>
                      <a:pt x="439" y="739"/>
                    </a:lnTo>
                    <a:lnTo>
                      <a:pt x="436" y="739"/>
                    </a:lnTo>
                    <a:lnTo>
                      <a:pt x="436" y="739"/>
                    </a:lnTo>
                    <a:close/>
                    <a:moveTo>
                      <a:pt x="424" y="739"/>
                    </a:moveTo>
                    <a:lnTo>
                      <a:pt x="428" y="739"/>
                    </a:lnTo>
                    <a:lnTo>
                      <a:pt x="428" y="742"/>
                    </a:lnTo>
                    <a:lnTo>
                      <a:pt x="432" y="744"/>
                    </a:lnTo>
                    <a:lnTo>
                      <a:pt x="430" y="739"/>
                    </a:lnTo>
                    <a:lnTo>
                      <a:pt x="428" y="737"/>
                    </a:lnTo>
                    <a:lnTo>
                      <a:pt x="424" y="739"/>
                    </a:lnTo>
                    <a:lnTo>
                      <a:pt x="424" y="739"/>
                    </a:lnTo>
                    <a:close/>
                    <a:moveTo>
                      <a:pt x="417" y="739"/>
                    </a:moveTo>
                    <a:lnTo>
                      <a:pt x="420" y="742"/>
                    </a:lnTo>
                    <a:lnTo>
                      <a:pt x="422" y="742"/>
                    </a:lnTo>
                    <a:lnTo>
                      <a:pt x="424" y="739"/>
                    </a:lnTo>
                    <a:lnTo>
                      <a:pt x="422" y="737"/>
                    </a:lnTo>
                    <a:lnTo>
                      <a:pt x="417" y="739"/>
                    </a:lnTo>
                    <a:lnTo>
                      <a:pt x="417" y="739"/>
                    </a:lnTo>
                    <a:close/>
                    <a:moveTo>
                      <a:pt x="845" y="611"/>
                    </a:moveTo>
                    <a:lnTo>
                      <a:pt x="845" y="615"/>
                    </a:lnTo>
                    <a:lnTo>
                      <a:pt x="847" y="617"/>
                    </a:lnTo>
                    <a:lnTo>
                      <a:pt x="847" y="613"/>
                    </a:lnTo>
                    <a:lnTo>
                      <a:pt x="845" y="611"/>
                    </a:lnTo>
                    <a:lnTo>
                      <a:pt x="845" y="611"/>
                    </a:lnTo>
                    <a:lnTo>
                      <a:pt x="845" y="611"/>
                    </a:lnTo>
                    <a:close/>
                    <a:moveTo>
                      <a:pt x="837" y="598"/>
                    </a:moveTo>
                    <a:lnTo>
                      <a:pt x="837" y="605"/>
                    </a:lnTo>
                    <a:lnTo>
                      <a:pt x="839" y="609"/>
                    </a:lnTo>
                    <a:lnTo>
                      <a:pt x="839" y="615"/>
                    </a:lnTo>
                    <a:lnTo>
                      <a:pt x="839" y="617"/>
                    </a:lnTo>
                    <a:lnTo>
                      <a:pt x="841" y="613"/>
                    </a:lnTo>
                    <a:lnTo>
                      <a:pt x="841" y="602"/>
                    </a:lnTo>
                    <a:lnTo>
                      <a:pt x="837" y="598"/>
                    </a:lnTo>
                    <a:lnTo>
                      <a:pt x="837" y="598"/>
                    </a:lnTo>
                    <a:lnTo>
                      <a:pt x="837" y="598"/>
                    </a:lnTo>
                    <a:close/>
                    <a:moveTo>
                      <a:pt x="831" y="590"/>
                    </a:moveTo>
                    <a:lnTo>
                      <a:pt x="833" y="594"/>
                    </a:lnTo>
                    <a:lnTo>
                      <a:pt x="835" y="596"/>
                    </a:lnTo>
                    <a:lnTo>
                      <a:pt x="835" y="592"/>
                    </a:lnTo>
                    <a:lnTo>
                      <a:pt x="833" y="590"/>
                    </a:lnTo>
                    <a:lnTo>
                      <a:pt x="831" y="590"/>
                    </a:lnTo>
                    <a:lnTo>
                      <a:pt x="831" y="590"/>
                    </a:lnTo>
                    <a:close/>
                    <a:moveTo>
                      <a:pt x="468" y="710"/>
                    </a:moveTo>
                    <a:lnTo>
                      <a:pt x="470" y="710"/>
                    </a:lnTo>
                    <a:lnTo>
                      <a:pt x="470" y="708"/>
                    </a:lnTo>
                    <a:lnTo>
                      <a:pt x="468" y="706"/>
                    </a:lnTo>
                    <a:lnTo>
                      <a:pt x="468" y="710"/>
                    </a:lnTo>
                    <a:lnTo>
                      <a:pt x="468" y="710"/>
                    </a:lnTo>
                    <a:close/>
                    <a:moveTo>
                      <a:pt x="487" y="727"/>
                    </a:moveTo>
                    <a:lnTo>
                      <a:pt x="487" y="727"/>
                    </a:lnTo>
                    <a:lnTo>
                      <a:pt x="491" y="723"/>
                    </a:lnTo>
                    <a:lnTo>
                      <a:pt x="487" y="725"/>
                    </a:lnTo>
                    <a:lnTo>
                      <a:pt x="487" y="727"/>
                    </a:lnTo>
                    <a:lnTo>
                      <a:pt x="487" y="727"/>
                    </a:lnTo>
                    <a:close/>
                    <a:moveTo>
                      <a:pt x="485" y="720"/>
                    </a:moveTo>
                    <a:lnTo>
                      <a:pt x="483" y="716"/>
                    </a:lnTo>
                    <a:lnTo>
                      <a:pt x="476" y="712"/>
                    </a:lnTo>
                    <a:lnTo>
                      <a:pt x="474" y="710"/>
                    </a:lnTo>
                    <a:lnTo>
                      <a:pt x="474" y="712"/>
                    </a:lnTo>
                    <a:lnTo>
                      <a:pt x="479" y="716"/>
                    </a:lnTo>
                    <a:lnTo>
                      <a:pt x="485" y="720"/>
                    </a:lnTo>
                    <a:lnTo>
                      <a:pt x="485" y="720"/>
                    </a:lnTo>
                    <a:close/>
                    <a:moveTo>
                      <a:pt x="495" y="702"/>
                    </a:moveTo>
                    <a:lnTo>
                      <a:pt x="498" y="697"/>
                    </a:lnTo>
                    <a:lnTo>
                      <a:pt x="495" y="691"/>
                    </a:lnTo>
                    <a:lnTo>
                      <a:pt x="489" y="687"/>
                    </a:lnTo>
                    <a:lnTo>
                      <a:pt x="483" y="683"/>
                    </a:lnTo>
                    <a:lnTo>
                      <a:pt x="481" y="680"/>
                    </a:lnTo>
                    <a:lnTo>
                      <a:pt x="474" y="676"/>
                    </a:lnTo>
                    <a:lnTo>
                      <a:pt x="470" y="674"/>
                    </a:lnTo>
                    <a:lnTo>
                      <a:pt x="470" y="672"/>
                    </a:lnTo>
                    <a:lnTo>
                      <a:pt x="464" y="668"/>
                    </a:lnTo>
                    <a:lnTo>
                      <a:pt x="462" y="668"/>
                    </a:lnTo>
                    <a:lnTo>
                      <a:pt x="460" y="670"/>
                    </a:lnTo>
                    <a:lnTo>
                      <a:pt x="460" y="672"/>
                    </a:lnTo>
                    <a:lnTo>
                      <a:pt x="458" y="674"/>
                    </a:lnTo>
                    <a:lnTo>
                      <a:pt x="460" y="676"/>
                    </a:lnTo>
                    <a:lnTo>
                      <a:pt x="464" y="678"/>
                    </a:lnTo>
                    <a:lnTo>
                      <a:pt x="462" y="680"/>
                    </a:lnTo>
                    <a:lnTo>
                      <a:pt x="460" y="680"/>
                    </a:lnTo>
                    <a:lnTo>
                      <a:pt x="458" y="678"/>
                    </a:lnTo>
                    <a:lnTo>
                      <a:pt x="455" y="678"/>
                    </a:lnTo>
                    <a:lnTo>
                      <a:pt x="458" y="683"/>
                    </a:lnTo>
                    <a:lnTo>
                      <a:pt x="464" y="689"/>
                    </a:lnTo>
                    <a:lnTo>
                      <a:pt x="468" y="691"/>
                    </a:lnTo>
                    <a:lnTo>
                      <a:pt x="470" y="695"/>
                    </a:lnTo>
                    <a:lnTo>
                      <a:pt x="472" y="695"/>
                    </a:lnTo>
                    <a:lnTo>
                      <a:pt x="472" y="691"/>
                    </a:lnTo>
                    <a:lnTo>
                      <a:pt x="476" y="693"/>
                    </a:lnTo>
                    <a:lnTo>
                      <a:pt x="479" y="691"/>
                    </a:lnTo>
                    <a:lnTo>
                      <a:pt x="481" y="693"/>
                    </a:lnTo>
                    <a:lnTo>
                      <a:pt x="481" y="697"/>
                    </a:lnTo>
                    <a:lnTo>
                      <a:pt x="481" y="699"/>
                    </a:lnTo>
                    <a:lnTo>
                      <a:pt x="483" y="702"/>
                    </a:lnTo>
                    <a:lnTo>
                      <a:pt x="489" y="704"/>
                    </a:lnTo>
                    <a:lnTo>
                      <a:pt x="491" y="699"/>
                    </a:lnTo>
                    <a:lnTo>
                      <a:pt x="495" y="702"/>
                    </a:lnTo>
                    <a:lnTo>
                      <a:pt x="495" y="702"/>
                    </a:lnTo>
                    <a:close/>
                    <a:moveTo>
                      <a:pt x="590" y="533"/>
                    </a:moveTo>
                    <a:lnTo>
                      <a:pt x="590" y="533"/>
                    </a:lnTo>
                    <a:lnTo>
                      <a:pt x="590" y="531"/>
                    </a:lnTo>
                    <a:lnTo>
                      <a:pt x="590" y="529"/>
                    </a:lnTo>
                    <a:lnTo>
                      <a:pt x="592" y="529"/>
                    </a:lnTo>
                    <a:lnTo>
                      <a:pt x="595" y="531"/>
                    </a:lnTo>
                    <a:lnTo>
                      <a:pt x="597" y="531"/>
                    </a:lnTo>
                    <a:lnTo>
                      <a:pt x="599" y="531"/>
                    </a:lnTo>
                    <a:lnTo>
                      <a:pt x="601" y="531"/>
                    </a:lnTo>
                    <a:lnTo>
                      <a:pt x="603" y="527"/>
                    </a:lnTo>
                    <a:lnTo>
                      <a:pt x="605" y="524"/>
                    </a:lnTo>
                    <a:lnTo>
                      <a:pt x="609" y="522"/>
                    </a:lnTo>
                    <a:lnTo>
                      <a:pt x="611" y="520"/>
                    </a:lnTo>
                    <a:lnTo>
                      <a:pt x="609" y="516"/>
                    </a:lnTo>
                    <a:lnTo>
                      <a:pt x="603" y="514"/>
                    </a:lnTo>
                    <a:lnTo>
                      <a:pt x="603" y="510"/>
                    </a:lnTo>
                    <a:lnTo>
                      <a:pt x="599" y="506"/>
                    </a:lnTo>
                    <a:lnTo>
                      <a:pt x="597" y="506"/>
                    </a:lnTo>
                    <a:lnTo>
                      <a:pt x="595" y="506"/>
                    </a:lnTo>
                    <a:lnTo>
                      <a:pt x="590" y="510"/>
                    </a:lnTo>
                    <a:lnTo>
                      <a:pt x="586" y="510"/>
                    </a:lnTo>
                    <a:lnTo>
                      <a:pt x="584" y="514"/>
                    </a:lnTo>
                    <a:lnTo>
                      <a:pt x="584" y="516"/>
                    </a:lnTo>
                    <a:lnTo>
                      <a:pt x="586" y="520"/>
                    </a:lnTo>
                    <a:lnTo>
                      <a:pt x="586" y="524"/>
                    </a:lnTo>
                    <a:lnTo>
                      <a:pt x="586" y="529"/>
                    </a:lnTo>
                    <a:lnTo>
                      <a:pt x="590" y="533"/>
                    </a:lnTo>
                    <a:lnTo>
                      <a:pt x="590" y="533"/>
                    </a:lnTo>
                    <a:close/>
                    <a:moveTo>
                      <a:pt x="601" y="699"/>
                    </a:moveTo>
                    <a:lnTo>
                      <a:pt x="601" y="699"/>
                    </a:lnTo>
                    <a:lnTo>
                      <a:pt x="603" y="702"/>
                    </a:lnTo>
                    <a:lnTo>
                      <a:pt x="605" y="702"/>
                    </a:lnTo>
                    <a:lnTo>
                      <a:pt x="607" y="699"/>
                    </a:lnTo>
                    <a:lnTo>
                      <a:pt x="607" y="697"/>
                    </a:lnTo>
                    <a:lnTo>
                      <a:pt x="605" y="695"/>
                    </a:lnTo>
                    <a:lnTo>
                      <a:pt x="603" y="695"/>
                    </a:lnTo>
                    <a:lnTo>
                      <a:pt x="603" y="697"/>
                    </a:lnTo>
                    <a:lnTo>
                      <a:pt x="601" y="699"/>
                    </a:lnTo>
                    <a:lnTo>
                      <a:pt x="601" y="699"/>
                    </a:lnTo>
                    <a:close/>
                    <a:moveTo>
                      <a:pt x="677" y="794"/>
                    </a:moveTo>
                    <a:lnTo>
                      <a:pt x="677" y="796"/>
                    </a:lnTo>
                    <a:lnTo>
                      <a:pt x="679" y="796"/>
                    </a:lnTo>
                    <a:lnTo>
                      <a:pt x="679" y="801"/>
                    </a:lnTo>
                    <a:lnTo>
                      <a:pt x="683" y="803"/>
                    </a:lnTo>
                    <a:lnTo>
                      <a:pt x="687" y="801"/>
                    </a:lnTo>
                    <a:lnTo>
                      <a:pt x="689" y="798"/>
                    </a:lnTo>
                    <a:lnTo>
                      <a:pt x="687" y="796"/>
                    </a:lnTo>
                    <a:lnTo>
                      <a:pt x="685" y="794"/>
                    </a:lnTo>
                    <a:lnTo>
                      <a:pt x="681" y="796"/>
                    </a:lnTo>
                    <a:lnTo>
                      <a:pt x="679" y="794"/>
                    </a:lnTo>
                    <a:lnTo>
                      <a:pt x="677" y="794"/>
                    </a:lnTo>
                    <a:lnTo>
                      <a:pt x="677" y="794"/>
                    </a:lnTo>
                    <a:close/>
                    <a:moveTo>
                      <a:pt x="662" y="531"/>
                    </a:moveTo>
                    <a:lnTo>
                      <a:pt x="662" y="527"/>
                    </a:lnTo>
                    <a:lnTo>
                      <a:pt x="660" y="524"/>
                    </a:lnTo>
                    <a:lnTo>
                      <a:pt x="660" y="520"/>
                    </a:lnTo>
                    <a:lnTo>
                      <a:pt x="662" y="520"/>
                    </a:lnTo>
                    <a:lnTo>
                      <a:pt x="660" y="516"/>
                    </a:lnTo>
                    <a:lnTo>
                      <a:pt x="658" y="516"/>
                    </a:lnTo>
                    <a:lnTo>
                      <a:pt x="654" y="518"/>
                    </a:lnTo>
                    <a:lnTo>
                      <a:pt x="654" y="524"/>
                    </a:lnTo>
                    <a:lnTo>
                      <a:pt x="654" y="527"/>
                    </a:lnTo>
                    <a:lnTo>
                      <a:pt x="658" y="527"/>
                    </a:lnTo>
                    <a:lnTo>
                      <a:pt x="660" y="531"/>
                    </a:lnTo>
                    <a:lnTo>
                      <a:pt x="662" y="531"/>
                    </a:lnTo>
                    <a:lnTo>
                      <a:pt x="662" y="531"/>
                    </a:lnTo>
                    <a:close/>
                    <a:moveTo>
                      <a:pt x="656" y="501"/>
                    </a:moveTo>
                    <a:lnTo>
                      <a:pt x="660" y="497"/>
                    </a:lnTo>
                    <a:lnTo>
                      <a:pt x="662" y="499"/>
                    </a:lnTo>
                    <a:lnTo>
                      <a:pt x="666" y="495"/>
                    </a:lnTo>
                    <a:lnTo>
                      <a:pt x="664" y="493"/>
                    </a:lnTo>
                    <a:lnTo>
                      <a:pt x="664" y="491"/>
                    </a:lnTo>
                    <a:lnTo>
                      <a:pt x="668" y="491"/>
                    </a:lnTo>
                    <a:lnTo>
                      <a:pt x="666" y="489"/>
                    </a:lnTo>
                    <a:lnTo>
                      <a:pt x="664" y="489"/>
                    </a:lnTo>
                    <a:lnTo>
                      <a:pt x="658" y="493"/>
                    </a:lnTo>
                    <a:lnTo>
                      <a:pt x="656" y="497"/>
                    </a:lnTo>
                    <a:lnTo>
                      <a:pt x="656" y="501"/>
                    </a:lnTo>
                    <a:lnTo>
                      <a:pt x="656" y="501"/>
                    </a:lnTo>
                    <a:close/>
                    <a:moveTo>
                      <a:pt x="672" y="506"/>
                    </a:moveTo>
                    <a:lnTo>
                      <a:pt x="677" y="510"/>
                    </a:lnTo>
                    <a:lnTo>
                      <a:pt x="683" y="510"/>
                    </a:lnTo>
                    <a:lnTo>
                      <a:pt x="685" y="510"/>
                    </a:lnTo>
                    <a:lnTo>
                      <a:pt x="685" y="508"/>
                    </a:lnTo>
                    <a:lnTo>
                      <a:pt x="679" y="506"/>
                    </a:lnTo>
                    <a:lnTo>
                      <a:pt x="675" y="506"/>
                    </a:lnTo>
                    <a:lnTo>
                      <a:pt x="672" y="506"/>
                    </a:lnTo>
                    <a:lnTo>
                      <a:pt x="672" y="506"/>
                    </a:lnTo>
                    <a:close/>
                    <a:moveTo>
                      <a:pt x="710" y="535"/>
                    </a:moveTo>
                    <a:lnTo>
                      <a:pt x="713" y="537"/>
                    </a:lnTo>
                    <a:lnTo>
                      <a:pt x="708" y="541"/>
                    </a:lnTo>
                    <a:lnTo>
                      <a:pt x="706" y="543"/>
                    </a:lnTo>
                    <a:lnTo>
                      <a:pt x="706" y="548"/>
                    </a:lnTo>
                    <a:lnTo>
                      <a:pt x="708" y="550"/>
                    </a:lnTo>
                    <a:lnTo>
                      <a:pt x="710" y="550"/>
                    </a:lnTo>
                    <a:lnTo>
                      <a:pt x="715" y="546"/>
                    </a:lnTo>
                    <a:lnTo>
                      <a:pt x="717" y="543"/>
                    </a:lnTo>
                    <a:lnTo>
                      <a:pt x="719" y="539"/>
                    </a:lnTo>
                    <a:lnTo>
                      <a:pt x="723" y="539"/>
                    </a:lnTo>
                    <a:lnTo>
                      <a:pt x="727" y="535"/>
                    </a:lnTo>
                    <a:lnTo>
                      <a:pt x="725" y="531"/>
                    </a:lnTo>
                    <a:lnTo>
                      <a:pt x="723" y="531"/>
                    </a:lnTo>
                    <a:lnTo>
                      <a:pt x="721" y="529"/>
                    </a:lnTo>
                    <a:lnTo>
                      <a:pt x="715" y="531"/>
                    </a:lnTo>
                    <a:lnTo>
                      <a:pt x="710" y="535"/>
                    </a:lnTo>
                    <a:lnTo>
                      <a:pt x="710" y="535"/>
                    </a:lnTo>
                    <a:close/>
                    <a:moveTo>
                      <a:pt x="725" y="497"/>
                    </a:moveTo>
                    <a:lnTo>
                      <a:pt x="723" y="503"/>
                    </a:lnTo>
                    <a:lnTo>
                      <a:pt x="721" y="510"/>
                    </a:lnTo>
                    <a:lnTo>
                      <a:pt x="719" y="514"/>
                    </a:lnTo>
                    <a:lnTo>
                      <a:pt x="719" y="516"/>
                    </a:lnTo>
                    <a:lnTo>
                      <a:pt x="723" y="518"/>
                    </a:lnTo>
                    <a:lnTo>
                      <a:pt x="725" y="518"/>
                    </a:lnTo>
                    <a:lnTo>
                      <a:pt x="729" y="520"/>
                    </a:lnTo>
                    <a:lnTo>
                      <a:pt x="734" y="520"/>
                    </a:lnTo>
                    <a:lnTo>
                      <a:pt x="736" y="520"/>
                    </a:lnTo>
                    <a:lnTo>
                      <a:pt x="736" y="518"/>
                    </a:lnTo>
                    <a:lnTo>
                      <a:pt x="734" y="512"/>
                    </a:lnTo>
                    <a:lnTo>
                      <a:pt x="732" y="506"/>
                    </a:lnTo>
                    <a:lnTo>
                      <a:pt x="727" y="501"/>
                    </a:lnTo>
                    <a:lnTo>
                      <a:pt x="725" y="497"/>
                    </a:lnTo>
                    <a:lnTo>
                      <a:pt x="725" y="497"/>
                    </a:lnTo>
                    <a:close/>
                    <a:moveTo>
                      <a:pt x="698" y="432"/>
                    </a:moveTo>
                    <a:lnTo>
                      <a:pt x="698" y="428"/>
                    </a:lnTo>
                    <a:lnTo>
                      <a:pt x="698" y="425"/>
                    </a:lnTo>
                    <a:lnTo>
                      <a:pt x="696" y="425"/>
                    </a:lnTo>
                    <a:lnTo>
                      <a:pt x="691" y="425"/>
                    </a:lnTo>
                    <a:lnTo>
                      <a:pt x="689" y="428"/>
                    </a:lnTo>
                    <a:lnTo>
                      <a:pt x="691" y="428"/>
                    </a:lnTo>
                    <a:lnTo>
                      <a:pt x="694" y="432"/>
                    </a:lnTo>
                    <a:lnTo>
                      <a:pt x="696" y="434"/>
                    </a:lnTo>
                    <a:lnTo>
                      <a:pt x="698" y="432"/>
                    </a:lnTo>
                    <a:lnTo>
                      <a:pt x="698" y="432"/>
                    </a:lnTo>
                    <a:close/>
                    <a:moveTo>
                      <a:pt x="710" y="381"/>
                    </a:moveTo>
                    <a:lnTo>
                      <a:pt x="708" y="381"/>
                    </a:lnTo>
                    <a:lnTo>
                      <a:pt x="706" y="379"/>
                    </a:lnTo>
                    <a:lnTo>
                      <a:pt x="708" y="385"/>
                    </a:lnTo>
                    <a:lnTo>
                      <a:pt x="710" y="387"/>
                    </a:lnTo>
                    <a:lnTo>
                      <a:pt x="713" y="385"/>
                    </a:lnTo>
                    <a:lnTo>
                      <a:pt x="715" y="387"/>
                    </a:lnTo>
                    <a:lnTo>
                      <a:pt x="715" y="392"/>
                    </a:lnTo>
                    <a:lnTo>
                      <a:pt x="717" y="394"/>
                    </a:lnTo>
                    <a:lnTo>
                      <a:pt x="717" y="390"/>
                    </a:lnTo>
                    <a:lnTo>
                      <a:pt x="715" y="385"/>
                    </a:lnTo>
                    <a:lnTo>
                      <a:pt x="717" y="383"/>
                    </a:lnTo>
                    <a:lnTo>
                      <a:pt x="717" y="381"/>
                    </a:lnTo>
                    <a:lnTo>
                      <a:pt x="715" y="377"/>
                    </a:lnTo>
                    <a:lnTo>
                      <a:pt x="715" y="375"/>
                    </a:lnTo>
                    <a:lnTo>
                      <a:pt x="715" y="373"/>
                    </a:lnTo>
                    <a:lnTo>
                      <a:pt x="710" y="373"/>
                    </a:lnTo>
                    <a:lnTo>
                      <a:pt x="710" y="373"/>
                    </a:lnTo>
                    <a:lnTo>
                      <a:pt x="708" y="375"/>
                    </a:lnTo>
                    <a:lnTo>
                      <a:pt x="710" y="379"/>
                    </a:lnTo>
                    <a:lnTo>
                      <a:pt x="710" y="381"/>
                    </a:lnTo>
                    <a:lnTo>
                      <a:pt x="710" y="381"/>
                    </a:lnTo>
                    <a:close/>
                    <a:moveTo>
                      <a:pt x="704" y="358"/>
                    </a:moveTo>
                    <a:lnTo>
                      <a:pt x="700" y="356"/>
                    </a:lnTo>
                    <a:lnTo>
                      <a:pt x="698" y="354"/>
                    </a:lnTo>
                    <a:lnTo>
                      <a:pt x="696" y="354"/>
                    </a:lnTo>
                    <a:lnTo>
                      <a:pt x="694" y="356"/>
                    </a:lnTo>
                    <a:lnTo>
                      <a:pt x="694" y="358"/>
                    </a:lnTo>
                    <a:lnTo>
                      <a:pt x="698" y="360"/>
                    </a:lnTo>
                    <a:lnTo>
                      <a:pt x="702" y="360"/>
                    </a:lnTo>
                    <a:lnTo>
                      <a:pt x="704" y="358"/>
                    </a:lnTo>
                    <a:lnTo>
                      <a:pt x="704" y="358"/>
                    </a:lnTo>
                    <a:close/>
                    <a:moveTo>
                      <a:pt x="704" y="354"/>
                    </a:moveTo>
                    <a:lnTo>
                      <a:pt x="704" y="354"/>
                    </a:lnTo>
                    <a:lnTo>
                      <a:pt x="706" y="354"/>
                    </a:lnTo>
                    <a:lnTo>
                      <a:pt x="710" y="354"/>
                    </a:lnTo>
                    <a:lnTo>
                      <a:pt x="715" y="354"/>
                    </a:lnTo>
                    <a:lnTo>
                      <a:pt x="717" y="354"/>
                    </a:lnTo>
                    <a:lnTo>
                      <a:pt x="719" y="352"/>
                    </a:lnTo>
                    <a:lnTo>
                      <a:pt x="713" y="350"/>
                    </a:lnTo>
                    <a:lnTo>
                      <a:pt x="710" y="350"/>
                    </a:lnTo>
                    <a:lnTo>
                      <a:pt x="706" y="350"/>
                    </a:lnTo>
                    <a:lnTo>
                      <a:pt x="704" y="354"/>
                    </a:lnTo>
                    <a:lnTo>
                      <a:pt x="704" y="354"/>
                    </a:lnTo>
                    <a:close/>
                    <a:moveTo>
                      <a:pt x="750" y="449"/>
                    </a:moveTo>
                    <a:lnTo>
                      <a:pt x="753" y="444"/>
                    </a:lnTo>
                    <a:lnTo>
                      <a:pt x="750" y="444"/>
                    </a:lnTo>
                    <a:lnTo>
                      <a:pt x="748" y="444"/>
                    </a:lnTo>
                    <a:lnTo>
                      <a:pt x="746" y="446"/>
                    </a:lnTo>
                    <a:lnTo>
                      <a:pt x="746" y="449"/>
                    </a:lnTo>
                    <a:lnTo>
                      <a:pt x="750" y="449"/>
                    </a:lnTo>
                    <a:lnTo>
                      <a:pt x="750" y="449"/>
                    </a:lnTo>
                    <a:close/>
                    <a:moveTo>
                      <a:pt x="761" y="446"/>
                    </a:moveTo>
                    <a:lnTo>
                      <a:pt x="765" y="444"/>
                    </a:lnTo>
                    <a:lnTo>
                      <a:pt x="765" y="442"/>
                    </a:lnTo>
                    <a:lnTo>
                      <a:pt x="761" y="440"/>
                    </a:lnTo>
                    <a:lnTo>
                      <a:pt x="759" y="442"/>
                    </a:lnTo>
                    <a:lnTo>
                      <a:pt x="757" y="444"/>
                    </a:lnTo>
                    <a:lnTo>
                      <a:pt x="757" y="444"/>
                    </a:lnTo>
                    <a:lnTo>
                      <a:pt x="761" y="446"/>
                    </a:lnTo>
                    <a:lnTo>
                      <a:pt x="761" y="446"/>
                    </a:lnTo>
                    <a:close/>
                    <a:moveTo>
                      <a:pt x="780" y="449"/>
                    </a:moveTo>
                    <a:lnTo>
                      <a:pt x="782" y="449"/>
                    </a:lnTo>
                    <a:lnTo>
                      <a:pt x="778" y="446"/>
                    </a:lnTo>
                    <a:lnTo>
                      <a:pt x="772" y="449"/>
                    </a:lnTo>
                    <a:lnTo>
                      <a:pt x="774" y="449"/>
                    </a:lnTo>
                    <a:lnTo>
                      <a:pt x="780" y="449"/>
                    </a:lnTo>
                    <a:lnTo>
                      <a:pt x="780" y="449"/>
                    </a:lnTo>
                    <a:close/>
                    <a:moveTo>
                      <a:pt x="807" y="440"/>
                    </a:moveTo>
                    <a:lnTo>
                      <a:pt x="809" y="444"/>
                    </a:lnTo>
                    <a:lnTo>
                      <a:pt x="812" y="446"/>
                    </a:lnTo>
                    <a:lnTo>
                      <a:pt x="814" y="444"/>
                    </a:lnTo>
                    <a:lnTo>
                      <a:pt x="812" y="442"/>
                    </a:lnTo>
                    <a:lnTo>
                      <a:pt x="807" y="440"/>
                    </a:lnTo>
                    <a:lnTo>
                      <a:pt x="807" y="440"/>
                    </a:lnTo>
                    <a:close/>
                    <a:moveTo>
                      <a:pt x="791" y="438"/>
                    </a:moveTo>
                    <a:lnTo>
                      <a:pt x="795" y="436"/>
                    </a:lnTo>
                    <a:lnTo>
                      <a:pt x="799" y="434"/>
                    </a:lnTo>
                    <a:lnTo>
                      <a:pt x="795" y="432"/>
                    </a:lnTo>
                    <a:lnTo>
                      <a:pt x="793" y="434"/>
                    </a:lnTo>
                    <a:lnTo>
                      <a:pt x="793" y="436"/>
                    </a:lnTo>
                    <a:lnTo>
                      <a:pt x="791" y="438"/>
                    </a:lnTo>
                    <a:lnTo>
                      <a:pt x="791" y="438"/>
                    </a:lnTo>
                    <a:close/>
                    <a:moveTo>
                      <a:pt x="778" y="421"/>
                    </a:moveTo>
                    <a:lnTo>
                      <a:pt x="778" y="419"/>
                    </a:lnTo>
                    <a:lnTo>
                      <a:pt x="776" y="419"/>
                    </a:lnTo>
                    <a:lnTo>
                      <a:pt x="772" y="421"/>
                    </a:lnTo>
                    <a:lnTo>
                      <a:pt x="772" y="423"/>
                    </a:lnTo>
                    <a:lnTo>
                      <a:pt x="776" y="425"/>
                    </a:lnTo>
                    <a:lnTo>
                      <a:pt x="776" y="423"/>
                    </a:lnTo>
                    <a:lnTo>
                      <a:pt x="776" y="423"/>
                    </a:lnTo>
                    <a:lnTo>
                      <a:pt x="776" y="421"/>
                    </a:lnTo>
                    <a:lnTo>
                      <a:pt x="778" y="421"/>
                    </a:lnTo>
                    <a:lnTo>
                      <a:pt x="778" y="421"/>
                    </a:lnTo>
                    <a:close/>
                    <a:moveTo>
                      <a:pt x="788" y="417"/>
                    </a:moveTo>
                    <a:lnTo>
                      <a:pt x="788" y="415"/>
                    </a:lnTo>
                    <a:lnTo>
                      <a:pt x="784" y="415"/>
                    </a:lnTo>
                    <a:lnTo>
                      <a:pt x="782" y="417"/>
                    </a:lnTo>
                    <a:lnTo>
                      <a:pt x="784" y="419"/>
                    </a:lnTo>
                    <a:lnTo>
                      <a:pt x="786" y="419"/>
                    </a:lnTo>
                    <a:lnTo>
                      <a:pt x="788" y="419"/>
                    </a:lnTo>
                    <a:lnTo>
                      <a:pt x="788" y="417"/>
                    </a:lnTo>
                    <a:lnTo>
                      <a:pt x="788" y="417"/>
                    </a:lnTo>
                    <a:close/>
                    <a:moveTo>
                      <a:pt x="791" y="419"/>
                    </a:moveTo>
                    <a:lnTo>
                      <a:pt x="793" y="421"/>
                    </a:lnTo>
                    <a:lnTo>
                      <a:pt x="793" y="419"/>
                    </a:lnTo>
                    <a:lnTo>
                      <a:pt x="797" y="417"/>
                    </a:lnTo>
                    <a:lnTo>
                      <a:pt x="797" y="413"/>
                    </a:lnTo>
                    <a:lnTo>
                      <a:pt x="795" y="411"/>
                    </a:lnTo>
                    <a:lnTo>
                      <a:pt x="793" y="411"/>
                    </a:lnTo>
                    <a:lnTo>
                      <a:pt x="791" y="415"/>
                    </a:lnTo>
                    <a:lnTo>
                      <a:pt x="793" y="417"/>
                    </a:lnTo>
                    <a:lnTo>
                      <a:pt x="791" y="419"/>
                    </a:lnTo>
                    <a:lnTo>
                      <a:pt x="791" y="419"/>
                    </a:lnTo>
                    <a:close/>
                    <a:moveTo>
                      <a:pt x="778" y="406"/>
                    </a:moveTo>
                    <a:lnTo>
                      <a:pt x="782" y="404"/>
                    </a:lnTo>
                    <a:lnTo>
                      <a:pt x="780" y="402"/>
                    </a:lnTo>
                    <a:lnTo>
                      <a:pt x="778" y="402"/>
                    </a:lnTo>
                    <a:lnTo>
                      <a:pt x="776" y="402"/>
                    </a:lnTo>
                    <a:lnTo>
                      <a:pt x="772" y="402"/>
                    </a:lnTo>
                    <a:lnTo>
                      <a:pt x="772" y="404"/>
                    </a:lnTo>
                    <a:lnTo>
                      <a:pt x="778" y="406"/>
                    </a:lnTo>
                    <a:lnTo>
                      <a:pt x="778" y="406"/>
                    </a:lnTo>
                    <a:lnTo>
                      <a:pt x="778" y="406"/>
                    </a:lnTo>
                    <a:close/>
                    <a:moveTo>
                      <a:pt x="797" y="398"/>
                    </a:moveTo>
                    <a:lnTo>
                      <a:pt x="799" y="398"/>
                    </a:lnTo>
                    <a:lnTo>
                      <a:pt x="799" y="396"/>
                    </a:lnTo>
                    <a:lnTo>
                      <a:pt x="797" y="394"/>
                    </a:lnTo>
                    <a:lnTo>
                      <a:pt x="801" y="394"/>
                    </a:lnTo>
                    <a:lnTo>
                      <a:pt x="801" y="392"/>
                    </a:lnTo>
                    <a:lnTo>
                      <a:pt x="799" y="387"/>
                    </a:lnTo>
                    <a:lnTo>
                      <a:pt x="793" y="387"/>
                    </a:lnTo>
                    <a:lnTo>
                      <a:pt x="791" y="390"/>
                    </a:lnTo>
                    <a:lnTo>
                      <a:pt x="793" y="392"/>
                    </a:lnTo>
                    <a:lnTo>
                      <a:pt x="791" y="392"/>
                    </a:lnTo>
                    <a:lnTo>
                      <a:pt x="788" y="390"/>
                    </a:lnTo>
                    <a:lnTo>
                      <a:pt x="786" y="392"/>
                    </a:lnTo>
                    <a:lnTo>
                      <a:pt x="788" y="394"/>
                    </a:lnTo>
                    <a:lnTo>
                      <a:pt x="791" y="396"/>
                    </a:lnTo>
                    <a:lnTo>
                      <a:pt x="795" y="396"/>
                    </a:lnTo>
                    <a:lnTo>
                      <a:pt x="797" y="398"/>
                    </a:lnTo>
                    <a:lnTo>
                      <a:pt x="797" y="398"/>
                    </a:lnTo>
                    <a:close/>
                    <a:moveTo>
                      <a:pt x="782" y="227"/>
                    </a:moveTo>
                    <a:lnTo>
                      <a:pt x="784" y="227"/>
                    </a:lnTo>
                    <a:lnTo>
                      <a:pt x="784" y="223"/>
                    </a:lnTo>
                    <a:lnTo>
                      <a:pt x="782" y="223"/>
                    </a:lnTo>
                    <a:lnTo>
                      <a:pt x="780" y="223"/>
                    </a:lnTo>
                    <a:lnTo>
                      <a:pt x="782" y="227"/>
                    </a:lnTo>
                    <a:lnTo>
                      <a:pt x="782" y="227"/>
                    </a:lnTo>
                    <a:close/>
                    <a:moveTo>
                      <a:pt x="761" y="261"/>
                    </a:moveTo>
                    <a:lnTo>
                      <a:pt x="761" y="263"/>
                    </a:lnTo>
                    <a:lnTo>
                      <a:pt x="763" y="265"/>
                    </a:lnTo>
                    <a:lnTo>
                      <a:pt x="767" y="263"/>
                    </a:lnTo>
                    <a:lnTo>
                      <a:pt x="769" y="261"/>
                    </a:lnTo>
                    <a:lnTo>
                      <a:pt x="767" y="255"/>
                    </a:lnTo>
                    <a:lnTo>
                      <a:pt x="765" y="253"/>
                    </a:lnTo>
                    <a:lnTo>
                      <a:pt x="763" y="253"/>
                    </a:lnTo>
                    <a:lnTo>
                      <a:pt x="761" y="255"/>
                    </a:lnTo>
                    <a:lnTo>
                      <a:pt x="761" y="257"/>
                    </a:lnTo>
                    <a:lnTo>
                      <a:pt x="761" y="261"/>
                    </a:lnTo>
                    <a:lnTo>
                      <a:pt x="761" y="261"/>
                    </a:lnTo>
                    <a:close/>
                    <a:moveTo>
                      <a:pt x="850" y="255"/>
                    </a:moveTo>
                    <a:lnTo>
                      <a:pt x="852" y="255"/>
                    </a:lnTo>
                    <a:lnTo>
                      <a:pt x="856" y="253"/>
                    </a:lnTo>
                    <a:lnTo>
                      <a:pt x="858" y="250"/>
                    </a:lnTo>
                    <a:lnTo>
                      <a:pt x="860" y="250"/>
                    </a:lnTo>
                    <a:lnTo>
                      <a:pt x="860" y="253"/>
                    </a:lnTo>
                    <a:lnTo>
                      <a:pt x="858" y="255"/>
                    </a:lnTo>
                    <a:lnTo>
                      <a:pt x="862" y="250"/>
                    </a:lnTo>
                    <a:lnTo>
                      <a:pt x="866" y="246"/>
                    </a:lnTo>
                    <a:lnTo>
                      <a:pt x="866" y="244"/>
                    </a:lnTo>
                    <a:lnTo>
                      <a:pt x="869" y="242"/>
                    </a:lnTo>
                    <a:lnTo>
                      <a:pt x="869" y="238"/>
                    </a:lnTo>
                    <a:lnTo>
                      <a:pt x="866" y="236"/>
                    </a:lnTo>
                    <a:lnTo>
                      <a:pt x="864" y="238"/>
                    </a:lnTo>
                    <a:lnTo>
                      <a:pt x="864" y="240"/>
                    </a:lnTo>
                    <a:lnTo>
                      <a:pt x="860" y="242"/>
                    </a:lnTo>
                    <a:lnTo>
                      <a:pt x="856" y="244"/>
                    </a:lnTo>
                    <a:lnTo>
                      <a:pt x="852" y="250"/>
                    </a:lnTo>
                    <a:lnTo>
                      <a:pt x="850" y="255"/>
                    </a:lnTo>
                    <a:lnTo>
                      <a:pt x="850" y="255"/>
                    </a:lnTo>
                    <a:close/>
                    <a:moveTo>
                      <a:pt x="887" y="257"/>
                    </a:moveTo>
                    <a:lnTo>
                      <a:pt x="892" y="257"/>
                    </a:lnTo>
                    <a:lnTo>
                      <a:pt x="894" y="253"/>
                    </a:lnTo>
                    <a:lnTo>
                      <a:pt x="892" y="253"/>
                    </a:lnTo>
                    <a:lnTo>
                      <a:pt x="887" y="255"/>
                    </a:lnTo>
                    <a:lnTo>
                      <a:pt x="887" y="257"/>
                    </a:lnTo>
                    <a:lnTo>
                      <a:pt x="887" y="257"/>
                    </a:lnTo>
                    <a:lnTo>
                      <a:pt x="887" y="257"/>
                    </a:lnTo>
                    <a:close/>
                    <a:moveTo>
                      <a:pt x="894" y="265"/>
                    </a:moveTo>
                    <a:lnTo>
                      <a:pt x="896" y="265"/>
                    </a:lnTo>
                    <a:lnTo>
                      <a:pt x="898" y="265"/>
                    </a:lnTo>
                    <a:lnTo>
                      <a:pt x="898" y="263"/>
                    </a:lnTo>
                    <a:lnTo>
                      <a:pt x="896" y="261"/>
                    </a:lnTo>
                    <a:lnTo>
                      <a:pt x="894" y="259"/>
                    </a:lnTo>
                    <a:lnTo>
                      <a:pt x="892" y="259"/>
                    </a:lnTo>
                    <a:lnTo>
                      <a:pt x="892" y="261"/>
                    </a:lnTo>
                    <a:lnTo>
                      <a:pt x="894" y="263"/>
                    </a:lnTo>
                    <a:lnTo>
                      <a:pt x="894" y="265"/>
                    </a:lnTo>
                    <a:lnTo>
                      <a:pt x="894" y="265"/>
                    </a:lnTo>
                    <a:close/>
                    <a:moveTo>
                      <a:pt x="860" y="276"/>
                    </a:moveTo>
                    <a:lnTo>
                      <a:pt x="864" y="274"/>
                    </a:lnTo>
                    <a:lnTo>
                      <a:pt x="864" y="272"/>
                    </a:lnTo>
                    <a:lnTo>
                      <a:pt x="862" y="269"/>
                    </a:lnTo>
                    <a:lnTo>
                      <a:pt x="860" y="274"/>
                    </a:lnTo>
                    <a:lnTo>
                      <a:pt x="856" y="274"/>
                    </a:lnTo>
                    <a:lnTo>
                      <a:pt x="856" y="276"/>
                    </a:lnTo>
                    <a:lnTo>
                      <a:pt x="860" y="276"/>
                    </a:lnTo>
                    <a:lnTo>
                      <a:pt x="860" y="276"/>
                    </a:lnTo>
                    <a:close/>
                    <a:moveTo>
                      <a:pt x="879" y="276"/>
                    </a:moveTo>
                    <a:lnTo>
                      <a:pt x="881" y="274"/>
                    </a:lnTo>
                    <a:lnTo>
                      <a:pt x="881" y="272"/>
                    </a:lnTo>
                    <a:lnTo>
                      <a:pt x="881" y="269"/>
                    </a:lnTo>
                    <a:lnTo>
                      <a:pt x="881" y="265"/>
                    </a:lnTo>
                    <a:lnTo>
                      <a:pt x="879" y="265"/>
                    </a:lnTo>
                    <a:lnTo>
                      <a:pt x="877" y="267"/>
                    </a:lnTo>
                    <a:lnTo>
                      <a:pt x="875" y="269"/>
                    </a:lnTo>
                    <a:lnTo>
                      <a:pt x="873" y="274"/>
                    </a:lnTo>
                    <a:lnTo>
                      <a:pt x="873" y="274"/>
                    </a:lnTo>
                    <a:lnTo>
                      <a:pt x="875" y="274"/>
                    </a:lnTo>
                    <a:lnTo>
                      <a:pt x="877" y="272"/>
                    </a:lnTo>
                    <a:lnTo>
                      <a:pt x="879" y="272"/>
                    </a:lnTo>
                    <a:lnTo>
                      <a:pt x="879" y="276"/>
                    </a:lnTo>
                    <a:lnTo>
                      <a:pt x="879" y="276"/>
                    </a:lnTo>
                    <a:close/>
                    <a:moveTo>
                      <a:pt x="881" y="297"/>
                    </a:moveTo>
                    <a:lnTo>
                      <a:pt x="885" y="295"/>
                    </a:lnTo>
                    <a:lnTo>
                      <a:pt x="887" y="297"/>
                    </a:lnTo>
                    <a:lnTo>
                      <a:pt x="890" y="297"/>
                    </a:lnTo>
                    <a:lnTo>
                      <a:pt x="892" y="297"/>
                    </a:lnTo>
                    <a:lnTo>
                      <a:pt x="896" y="297"/>
                    </a:lnTo>
                    <a:lnTo>
                      <a:pt x="900" y="297"/>
                    </a:lnTo>
                    <a:lnTo>
                      <a:pt x="902" y="293"/>
                    </a:lnTo>
                    <a:lnTo>
                      <a:pt x="902" y="293"/>
                    </a:lnTo>
                    <a:lnTo>
                      <a:pt x="900" y="293"/>
                    </a:lnTo>
                    <a:lnTo>
                      <a:pt x="900" y="291"/>
                    </a:lnTo>
                    <a:lnTo>
                      <a:pt x="900" y="286"/>
                    </a:lnTo>
                    <a:lnTo>
                      <a:pt x="896" y="286"/>
                    </a:lnTo>
                    <a:lnTo>
                      <a:pt x="894" y="288"/>
                    </a:lnTo>
                    <a:lnTo>
                      <a:pt x="896" y="291"/>
                    </a:lnTo>
                    <a:lnTo>
                      <a:pt x="894" y="291"/>
                    </a:lnTo>
                    <a:lnTo>
                      <a:pt x="892" y="291"/>
                    </a:lnTo>
                    <a:lnTo>
                      <a:pt x="890" y="288"/>
                    </a:lnTo>
                    <a:lnTo>
                      <a:pt x="890" y="288"/>
                    </a:lnTo>
                    <a:lnTo>
                      <a:pt x="887" y="291"/>
                    </a:lnTo>
                    <a:lnTo>
                      <a:pt x="885" y="293"/>
                    </a:lnTo>
                    <a:lnTo>
                      <a:pt x="881" y="293"/>
                    </a:lnTo>
                    <a:lnTo>
                      <a:pt x="881" y="295"/>
                    </a:lnTo>
                    <a:lnTo>
                      <a:pt x="881" y="297"/>
                    </a:lnTo>
                    <a:lnTo>
                      <a:pt x="881" y="297"/>
                    </a:lnTo>
                    <a:close/>
                    <a:moveTo>
                      <a:pt x="523" y="179"/>
                    </a:moveTo>
                    <a:lnTo>
                      <a:pt x="527" y="179"/>
                    </a:lnTo>
                    <a:lnTo>
                      <a:pt x="531" y="181"/>
                    </a:lnTo>
                    <a:lnTo>
                      <a:pt x="533" y="181"/>
                    </a:lnTo>
                    <a:lnTo>
                      <a:pt x="538" y="179"/>
                    </a:lnTo>
                    <a:lnTo>
                      <a:pt x="540" y="177"/>
                    </a:lnTo>
                    <a:lnTo>
                      <a:pt x="538" y="177"/>
                    </a:lnTo>
                    <a:lnTo>
                      <a:pt x="531" y="177"/>
                    </a:lnTo>
                    <a:lnTo>
                      <a:pt x="529" y="177"/>
                    </a:lnTo>
                    <a:lnTo>
                      <a:pt x="525" y="175"/>
                    </a:lnTo>
                    <a:lnTo>
                      <a:pt x="523" y="175"/>
                    </a:lnTo>
                    <a:lnTo>
                      <a:pt x="523" y="177"/>
                    </a:lnTo>
                    <a:lnTo>
                      <a:pt x="523" y="179"/>
                    </a:lnTo>
                    <a:lnTo>
                      <a:pt x="523" y="179"/>
                    </a:lnTo>
                    <a:close/>
                    <a:moveTo>
                      <a:pt x="514" y="95"/>
                    </a:moveTo>
                    <a:lnTo>
                      <a:pt x="512" y="92"/>
                    </a:lnTo>
                    <a:lnTo>
                      <a:pt x="512" y="88"/>
                    </a:lnTo>
                    <a:lnTo>
                      <a:pt x="519" y="84"/>
                    </a:lnTo>
                    <a:lnTo>
                      <a:pt x="525" y="84"/>
                    </a:lnTo>
                    <a:lnTo>
                      <a:pt x="529" y="86"/>
                    </a:lnTo>
                    <a:lnTo>
                      <a:pt x="531" y="90"/>
                    </a:lnTo>
                    <a:lnTo>
                      <a:pt x="529" y="92"/>
                    </a:lnTo>
                    <a:lnTo>
                      <a:pt x="525" y="95"/>
                    </a:lnTo>
                    <a:lnTo>
                      <a:pt x="517" y="95"/>
                    </a:lnTo>
                    <a:lnTo>
                      <a:pt x="517" y="95"/>
                    </a:lnTo>
                    <a:lnTo>
                      <a:pt x="514" y="95"/>
                    </a:lnTo>
                    <a:lnTo>
                      <a:pt x="514" y="95"/>
                    </a:lnTo>
                    <a:close/>
                    <a:moveTo>
                      <a:pt x="639" y="29"/>
                    </a:moveTo>
                    <a:lnTo>
                      <a:pt x="643" y="25"/>
                    </a:lnTo>
                    <a:lnTo>
                      <a:pt x="645" y="23"/>
                    </a:lnTo>
                    <a:lnTo>
                      <a:pt x="649" y="23"/>
                    </a:lnTo>
                    <a:lnTo>
                      <a:pt x="656" y="23"/>
                    </a:lnTo>
                    <a:lnTo>
                      <a:pt x="654" y="25"/>
                    </a:lnTo>
                    <a:lnTo>
                      <a:pt x="654" y="29"/>
                    </a:lnTo>
                    <a:lnTo>
                      <a:pt x="649" y="31"/>
                    </a:lnTo>
                    <a:lnTo>
                      <a:pt x="645" y="33"/>
                    </a:lnTo>
                    <a:lnTo>
                      <a:pt x="641" y="31"/>
                    </a:lnTo>
                    <a:lnTo>
                      <a:pt x="639" y="29"/>
                    </a:lnTo>
                    <a:lnTo>
                      <a:pt x="639" y="29"/>
                    </a:lnTo>
                    <a:close/>
                    <a:moveTo>
                      <a:pt x="727" y="86"/>
                    </a:moveTo>
                    <a:lnTo>
                      <a:pt x="734" y="82"/>
                    </a:lnTo>
                    <a:lnTo>
                      <a:pt x="736" y="78"/>
                    </a:lnTo>
                    <a:lnTo>
                      <a:pt x="738" y="73"/>
                    </a:lnTo>
                    <a:lnTo>
                      <a:pt x="742" y="69"/>
                    </a:lnTo>
                    <a:lnTo>
                      <a:pt x="750" y="63"/>
                    </a:lnTo>
                    <a:lnTo>
                      <a:pt x="755" y="61"/>
                    </a:lnTo>
                    <a:lnTo>
                      <a:pt x="757" y="57"/>
                    </a:lnTo>
                    <a:lnTo>
                      <a:pt x="757" y="52"/>
                    </a:lnTo>
                    <a:lnTo>
                      <a:pt x="750" y="50"/>
                    </a:lnTo>
                    <a:lnTo>
                      <a:pt x="744" y="44"/>
                    </a:lnTo>
                    <a:lnTo>
                      <a:pt x="740" y="38"/>
                    </a:lnTo>
                    <a:lnTo>
                      <a:pt x="740" y="33"/>
                    </a:lnTo>
                    <a:lnTo>
                      <a:pt x="742" y="29"/>
                    </a:lnTo>
                    <a:lnTo>
                      <a:pt x="742" y="25"/>
                    </a:lnTo>
                    <a:lnTo>
                      <a:pt x="740" y="25"/>
                    </a:lnTo>
                    <a:lnTo>
                      <a:pt x="732" y="25"/>
                    </a:lnTo>
                    <a:lnTo>
                      <a:pt x="723" y="23"/>
                    </a:lnTo>
                    <a:lnTo>
                      <a:pt x="719" y="19"/>
                    </a:lnTo>
                    <a:lnTo>
                      <a:pt x="710" y="8"/>
                    </a:lnTo>
                    <a:lnTo>
                      <a:pt x="704" y="4"/>
                    </a:lnTo>
                    <a:lnTo>
                      <a:pt x="698" y="0"/>
                    </a:lnTo>
                    <a:lnTo>
                      <a:pt x="696" y="0"/>
                    </a:lnTo>
                    <a:lnTo>
                      <a:pt x="694" y="2"/>
                    </a:lnTo>
                    <a:lnTo>
                      <a:pt x="694" y="6"/>
                    </a:lnTo>
                    <a:lnTo>
                      <a:pt x="694" y="8"/>
                    </a:lnTo>
                    <a:lnTo>
                      <a:pt x="694" y="14"/>
                    </a:lnTo>
                    <a:lnTo>
                      <a:pt x="689" y="19"/>
                    </a:lnTo>
                    <a:lnTo>
                      <a:pt x="687" y="25"/>
                    </a:lnTo>
                    <a:lnTo>
                      <a:pt x="683" y="29"/>
                    </a:lnTo>
                    <a:lnTo>
                      <a:pt x="681" y="33"/>
                    </a:lnTo>
                    <a:lnTo>
                      <a:pt x="683" y="50"/>
                    </a:lnTo>
                    <a:lnTo>
                      <a:pt x="685" y="54"/>
                    </a:lnTo>
                    <a:lnTo>
                      <a:pt x="689" y="57"/>
                    </a:lnTo>
                    <a:lnTo>
                      <a:pt x="689" y="59"/>
                    </a:lnTo>
                    <a:lnTo>
                      <a:pt x="687" y="71"/>
                    </a:lnTo>
                    <a:lnTo>
                      <a:pt x="685" y="76"/>
                    </a:lnTo>
                    <a:lnTo>
                      <a:pt x="685" y="78"/>
                    </a:lnTo>
                    <a:lnTo>
                      <a:pt x="685" y="82"/>
                    </a:lnTo>
                    <a:lnTo>
                      <a:pt x="687" y="80"/>
                    </a:lnTo>
                    <a:lnTo>
                      <a:pt x="689" y="76"/>
                    </a:lnTo>
                    <a:lnTo>
                      <a:pt x="696" y="73"/>
                    </a:lnTo>
                    <a:lnTo>
                      <a:pt x="698" y="76"/>
                    </a:lnTo>
                    <a:lnTo>
                      <a:pt x="698" y="80"/>
                    </a:lnTo>
                    <a:lnTo>
                      <a:pt x="704" y="84"/>
                    </a:lnTo>
                    <a:lnTo>
                      <a:pt x="708" y="84"/>
                    </a:lnTo>
                    <a:lnTo>
                      <a:pt x="708" y="82"/>
                    </a:lnTo>
                    <a:lnTo>
                      <a:pt x="713" y="82"/>
                    </a:lnTo>
                    <a:lnTo>
                      <a:pt x="717" y="86"/>
                    </a:lnTo>
                    <a:lnTo>
                      <a:pt x="723" y="86"/>
                    </a:lnTo>
                    <a:lnTo>
                      <a:pt x="727" y="86"/>
                    </a:lnTo>
                    <a:lnTo>
                      <a:pt x="727" y="86"/>
                    </a:lnTo>
                    <a:close/>
                    <a:moveTo>
                      <a:pt x="708" y="113"/>
                    </a:moveTo>
                    <a:lnTo>
                      <a:pt x="708" y="116"/>
                    </a:lnTo>
                    <a:lnTo>
                      <a:pt x="713" y="118"/>
                    </a:lnTo>
                    <a:lnTo>
                      <a:pt x="717" y="118"/>
                    </a:lnTo>
                    <a:lnTo>
                      <a:pt x="721" y="116"/>
                    </a:lnTo>
                    <a:lnTo>
                      <a:pt x="725" y="111"/>
                    </a:lnTo>
                    <a:lnTo>
                      <a:pt x="727" y="109"/>
                    </a:lnTo>
                    <a:lnTo>
                      <a:pt x="729" y="103"/>
                    </a:lnTo>
                    <a:lnTo>
                      <a:pt x="732" y="99"/>
                    </a:lnTo>
                    <a:lnTo>
                      <a:pt x="732" y="95"/>
                    </a:lnTo>
                    <a:lnTo>
                      <a:pt x="723" y="90"/>
                    </a:lnTo>
                    <a:lnTo>
                      <a:pt x="717" y="90"/>
                    </a:lnTo>
                    <a:lnTo>
                      <a:pt x="710" y="90"/>
                    </a:lnTo>
                    <a:lnTo>
                      <a:pt x="706" y="92"/>
                    </a:lnTo>
                    <a:lnTo>
                      <a:pt x="702" y="90"/>
                    </a:lnTo>
                    <a:lnTo>
                      <a:pt x="700" y="90"/>
                    </a:lnTo>
                    <a:lnTo>
                      <a:pt x="696" y="95"/>
                    </a:lnTo>
                    <a:lnTo>
                      <a:pt x="691" y="95"/>
                    </a:lnTo>
                    <a:lnTo>
                      <a:pt x="691" y="95"/>
                    </a:lnTo>
                    <a:lnTo>
                      <a:pt x="691" y="99"/>
                    </a:lnTo>
                    <a:lnTo>
                      <a:pt x="698" y="99"/>
                    </a:lnTo>
                    <a:lnTo>
                      <a:pt x="700" y="103"/>
                    </a:lnTo>
                    <a:lnTo>
                      <a:pt x="704" y="105"/>
                    </a:lnTo>
                    <a:lnTo>
                      <a:pt x="706" y="107"/>
                    </a:lnTo>
                    <a:lnTo>
                      <a:pt x="710" y="109"/>
                    </a:lnTo>
                    <a:lnTo>
                      <a:pt x="719" y="109"/>
                    </a:lnTo>
                    <a:lnTo>
                      <a:pt x="721" y="111"/>
                    </a:lnTo>
                    <a:lnTo>
                      <a:pt x="719" y="111"/>
                    </a:lnTo>
                    <a:lnTo>
                      <a:pt x="713" y="113"/>
                    </a:lnTo>
                    <a:lnTo>
                      <a:pt x="708" y="113"/>
                    </a:lnTo>
                    <a:lnTo>
                      <a:pt x="708" y="113"/>
                    </a:lnTo>
                    <a:close/>
                    <a:moveTo>
                      <a:pt x="843" y="126"/>
                    </a:moveTo>
                    <a:lnTo>
                      <a:pt x="843" y="128"/>
                    </a:lnTo>
                    <a:lnTo>
                      <a:pt x="839" y="135"/>
                    </a:lnTo>
                    <a:lnTo>
                      <a:pt x="833" y="137"/>
                    </a:lnTo>
                    <a:lnTo>
                      <a:pt x="828" y="141"/>
                    </a:lnTo>
                    <a:lnTo>
                      <a:pt x="824" y="145"/>
                    </a:lnTo>
                    <a:lnTo>
                      <a:pt x="822" y="145"/>
                    </a:lnTo>
                    <a:lnTo>
                      <a:pt x="818" y="141"/>
                    </a:lnTo>
                    <a:lnTo>
                      <a:pt x="816" y="139"/>
                    </a:lnTo>
                    <a:lnTo>
                      <a:pt x="812" y="139"/>
                    </a:lnTo>
                    <a:lnTo>
                      <a:pt x="807" y="139"/>
                    </a:lnTo>
                    <a:lnTo>
                      <a:pt x="803" y="139"/>
                    </a:lnTo>
                    <a:lnTo>
                      <a:pt x="795" y="139"/>
                    </a:lnTo>
                    <a:lnTo>
                      <a:pt x="788" y="137"/>
                    </a:lnTo>
                    <a:lnTo>
                      <a:pt x="786" y="135"/>
                    </a:lnTo>
                    <a:lnTo>
                      <a:pt x="782" y="137"/>
                    </a:lnTo>
                    <a:lnTo>
                      <a:pt x="776" y="139"/>
                    </a:lnTo>
                    <a:lnTo>
                      <a:pt x="774" y="137"/>
                    </a:lnTo>
                    <a:lnTo>
                      <a:pt x="769" y="135"/>
                    </a:lnTo>
                    <a:lnTo>
                      <a:pt x="763" y="135"/>
                    </a:lnTo>
                    <a:lnTo>
                      <a:pt x="761" y="130"/>
                    </a:lnTo>
                    <a:lnTo>
                      <a:pt x="759" y="124"/>
                    </a:lnTo>
                    <a:lnTo>
                      <a:pt x="755" y="120"/>
                    </a:lnTo>
                    <a:lnTo>
                      <a:pt x="753" y="120"/>
                    </a:lnTo>
                    <a:lnTo>
                      <a:pt x="750" y="122"/>
                    </a:lnTo>
                    <a:lnTo>
                      <a:pt x="746" y="118"/>
                    </a:lnTo>
                    <a:lnTo>
                      <a:pt x="742" y="118"/>
                    </a:lnTo>
                    <a:lnTo>
                      <a:pt x="742" y="120"/>
                    </a:lnTo>
                    <a:lnTo>
                      <a:pt x="742" y="122"/>
                    </a:lnTo>
                    <a:lnTo>
                      <a:pt x="740" y="122"/>
                    </a:lnTo>
                    <a:lnTo>
                      <a:pt x="740" y="122"/>
                    </a:lnTo>
                    <a:lnTo>
                      <a:pt x="736" y="118"/>
                    </a:lnTo>
                    <a:lnTo>
                      <a:pt x="736" y="116"/>
                    </a:lnTo>
                    <a:lnTo>
                      <a:pt x="740" y="113"/>
                    </a:lnTo>
                    <a:lnTo>
                      <a:pt x="742" y="111"/>
                    </a:lnTo>
                    <a:lnTo>
                      <a:pt x="740" y="105"/>
                    </a:lnTo>
                    <a:lnTo>
                      <a:pt x="740" y="101"/>
                    </a:lnTo>
                    <a:lnTo>
                      <a:pt x="744" y="97"/>
                    </a:lnTo>
                    <a:lnTo>
                      <a:pt x="744" y="95"/>
                    </a:lnTo>
                    <a:lnTo>
                      <a:pt x="742" y="95"/>
                    </a:lnTo>
                    <a:lnTo>
                      <a:pt x="738" y="92"/>
                    </a:lnTo>
                    <a:lnTo>
                      <a:pt x="736" y="88"/>
                    </a:lnTo>
                    <a:lnTo>
                      <a:pt x="738" y="82"/>
                    </a:lnTo>
                    <a:lnTo>
                      <a:pt x="742" y="80"/>
                    </a:lnTo>
                    <a:lnTo>
                      <a:pt x="748" y="78"/>
                    </a:lnTo>
                    <a:lnTo>
                      <a:pt x="748" y="76"/>
                    </a:lnTo>
                    <a:lnTo>
                      <a:pt x="750" y="71"/>
                    </a:lnTo>
                    <a:lnTo>
                      <a:pt x="755" y="69"/>
                    </a:lnTo>
                    <a:lnTo>
                      <a:pt x="761" y="65"/>
                    </a:lnTo>
                    <a:lnTo>
                      <a:pt x="763" y="61"/>
                    </a:lnTo>
                    <a:lnTo>
                      <a:pt x="765" y="61"/>
                    </a:lnTo>
                    <a:lnTo>
                      <a:pt x="772" y="61"/>
                    </a:lnTo>
                    <a:lnTo>
                      <a:pt x="778" y="65"/>
                    </a:lnTo>
                    <a:lnTo>
                      <a:pt x="784" y="73"/>
                    </a:lnTo>
                    <a:lnTo>
                      <a:pt x="786" y="78"/>
                    </a:lnTo>
                    <a:lnTo>
                      <a:pt x="784" y="84"/>
                    </a:lnTo>
                    <a:lnTo>
                      <a:pt x="786" y="86"/>
                    </a:lnTo>
                    <a:lnTo>
                      <a:pt x="784" y="88"/>
                    </a:lnTo>
                    <a:lnTo>
                      <a:pt x="782" y="92"/>
                    </a:lnTo>
                    <a:lnTo>
                      <a:pt x="782" y="95"/>
                    </a:lnTo>
                    <a:lnTo>
                      <a:pt x="784" y="95"/>
                    </a:lnTo>
                    <a:lnTo>
                      <a:pt x="788" y="88"/>
                    </a:lnTo>
                    <a:lnTo>
                      <a:pt x="788" y="84"/>
                    </a:lnTo>
                    <a:lnTo>
                      <a:pt x="788" y="80"/>
                    </a:lnTo>
                    <a:lnTo>
                      <a:pt x="791" y="78"/>
                    </a:lnTo>
                    <a:lnTo>
                      <a:pt x="791" y="73"/>
                    </a:lnTo>
                    <a:lnTo>
                      <a:pt x="784" y="69"/>
                    </a:lnTo>
                    <a:lnTo>
                      <a:pt x="784" y="65"/>
                    </a:lnTo>
                    <a:lnTo>
                      <a:pt x="784" y="63"/>
                    </a:lnTo>
                    <a:lnTo>
                      <a:pt x="791" y="63"/>
                    </a:lnTo>
                    <a:lnTo>
                      <a:pt x="799" y="63"/>
                    </a:lnTo>
                    <a:lnTo>
                      <a:pt x="812" y="73"/>
                    </a:lnTo>
                    <a:lnTo>
                      <a:pt x="814" y="73"/>
                    </a:lnTo>
                    <a:lnTo>
                      <a:pt x="816" y="76"/>
                    </a:lnTo>
                    <a:lnTo>
                      <a:pt x="816" y="80"/>
                    </a:lnTo>
                    <a:lnTo>
                      <a:pt x="818" y="82"/>
                    </a:lnTo>
                    <a:lnTo>
                      <a:pt x="820" y="88"/>
                    </a:lnTo>
                    <a:lnTo>
                      <a:pt x="820" y="92"/>
                    </a:lnTo>
                    <a:lnTo>
                      <a:pt x="826" y="99"/>
                    </a:lnTo>
                    <a:lnTo>
                      <a:pt x="831" y="105"/>
                    </a:lnTo>
                    <a:lnTo>
                      <a:pt x="831" y="107"/>
                    </a:lnTo>
                    <a:lnTo>
                      <a:pt x="826" y="107"/>
                    </a:lnTo>
                    <a:lnTo>
                      <a:pt x="824" y="105"/>
                    </a:lnTo>
                    <a:lnTo>
                      <a:pt x="820" y="105"/>
                    </a:lnTo>
                    <a:lnTo>
                      <a:pt x="822" y="109"/>
                    </a:lnTo>
                    <a:lnTo>
                      <a:pt x="826" y="113"/>
                    </a:lnTo>
                    <a:lnTo>
                      <a:pt x="831" y="113"/>
                    </a:lnTo>
                    <a:lnTo>
                      <a:pt x="837" y="120"/>
                    </a:lnTo>
                    <a:lnTo>
                      <a:pt x="839" y="120"/>
                    </a:lnTo>
                    <a:lnTo>
                      <a:pt x="843" y="126"/>
                    </a:lnTo>
                    <a:lnTo>
                      <a:pt x="843" y="126"/>
                    </a:lnTo>
                    <a:close/>
                    <a:moveTo>
                      <a:pt x="1572" y="14"/>
                    </a:moveTo>
                    <a:lnTo>
                      <a:pt x="1575" y="6"/>
                    </a:lnTo>
                    <a:lnTo>
                      <a:pt x="1579" y="2"/>
                    </a:lnTo>
                    <a:lnTo>
                      <a:pt x="1581" y="2"/>
                    </a:lnTo>
                    <a:lnTo>
                      <a:pt x="1581" y="6"/>
                    </a:lnTo>
                    <a:lnTo>
                      <a:pt x="1583" y="8"/>
                    </a:lnTo>
                    <a:lnTo>
                      <a:pt x="1579" y="10"/>
                    </a:lnTo>
                    <a:lnTo>
                      <a:pt x="1577" y="12"/>
                    </a:lnTo>
                    <a:lnTo>
                      <a:pt x="1572" y="14"/>
                    </a:lnTo>
                    <a:lnTo>
                      <a:pt x="1572" y="14"/>
                    </a:lnTo>
                    <a:close/>
                    <a:moveTo>
                      <a:pt x="1615" y="82"/>
                    </a:moveTo>
                    <a:lnTo>
                      <a:pt x="1617" y="90"/>
                    </a:lnTo>
                    <a:lnTo>
                      <a:pt x="1623" y="99"/>
                    </a:lnTo>
                    <a:lnTo>
                      <a:pt x="1625" y="103"/>
                    </a:lnTo>
                    <a:lnTo>
                      <a:pt x="1640" y="107"/>
                    </a:lnTo>
                    <a:lnTo>
                      <a:pt x="1650" y="109"/>
                    </a:lnTo>
                    <a:lnTo>
                      <a:pt x="1657" y="111"/>
                    </a:lnTo>
                    <a:lnTo>
                      <a:pt x="1663" y="111"/>
                    </a:lnTo>
                    <a:lnTo>
                      <a:pt x="1669" y="109"/>
                    </a:lnTo>
                    <a:lnTo>
                      <a:pt x="1674" y="111"/>
                    </a:lnTo>
                    <a:lnTo>
                      <a:pt x="1678" y="111"/>
                    </a:lnTo>
                    <a:lnTo>
                      <a:pt x="1686" y="105"/>
                    </a:lnTo>
                    <a:lnTo>
                      <a:pt x="1688" y="101"/>
                    </a:lnTo>
                    <a:lnTo>
                      <a:pt x="1690" y="97"/>
                    </a:lnTo>
                    <a:lnTo>
                      <a:pt x="1688" y="90"/>
                    </a:lnTo>
                    <a:lnTo>
                      <a:pt x="1686" y="90"/>
                    </a:lnTo>
                    <a:lnTo>
                      <a:pt x="1682" y="90"/>
                    </a:lnTo>
                    <a:lnTo>
                      <a:pt x="1682" y="86"/>
                    </a:lnTo>
                    <a:lnTo>
                      <a:pt x="1682" y="84"/>
                    </a:lnTo>
                    <a:lnTo>
                      <a:pt x="1680" y="82"/>
                    </a:lnTo>
                    <a:lnTo>
                      <a:pt x="1676" y="84"/>
                    </a:lnTo>
                    <a:lnTo>
                      <a:pt x="1672" y="82"/>
                    </a:lnTo>
                    <a:lnTo>
                      <a:pt x="1661" y="84"/>
                    </a:lnTo>
                    <a:lnTo>
                      <a:pt x="1655" y="88"/>
                    </a:lnTo>
                    <a:lnTo>
                      <a:pt x="1650" y="90"/>
                    </a:lnTo>
                    <a:lnTo>
                      <a:pt x="1650" y="88"/>
                    </a:lnTo>
                    <a:lnTo>
                      <a:pt x="1648" y="84"/>
                    </a:lnTo>
                    <a:lnTo>
                      <a:pt x="1646" y="84"/>
                    </a:lnTo>
                    <a:lnTo>
                      <a:pt x="1642" y="86"/>
                    </a:lnTo>
                    <a:lnTo>
                      <a:pt x="1636" y="86"/>
                    </a:lnTo>
                    <a:lnTo>
                      <a:pt x="1631" y="84"/>
                    </a:lnTo>
                    <a:lnTo>
                      <a:pt x="1631" y="88"/>
                    </a:lnTo>
                    <a:lnTo>
                      <a:pt x="1629" y="90"/>
                    </a:lnTo>
                    <a:lnTo>
                      <a:pt x="1621" y="88"/>
                    </a:lnTo>
                    <a:lnTo>
                      <a:pt x="1619" y="86"/>
                    </a:lnTo>
                    <a:lnTo>
                      <a:pt x="1619" y="84"/>
                    </a:lnTo>
                    <a:lnTo>
                      <a:pt x="1615" y="82"/>
                    </a:lnTo>
                    <a:lnTo>
                      <a:pt x="1615" y="82"/>
                    </a:lnTo>
                    <a:close/>
                    <a:moveTo>
                      <a:pt x="1461" y="151"/>
                    </a:moveTo>
                    <a:lnTo>
                      <a:pt x="1457" y="141"/>
                    </a:lnTo>
                    <a:lnTo>
                      <a:pt x="1457" y="137"/>
                    </a:lnTo>
                    <a:lnTo>
                      <a:pt x="1452" y="135"/>
                    </a:lnTo>
                    <a:lnTo>
                      <a:pt x="1446" y="132"/>
                    </a:lnTo>
                    <a:lnTo>
                      <a:pt x="1442" y="128"/>
                    </a:lnTo>
                    <a:lnTo>
                      <a:pt x="1440" y="126"/>
                    </a:lnTo>
                    <a:lnTo>
                      <a:pt x="1438" y="124"/>
                    </a:lnTo>
                    <a:lnTo>
                      <a:pt x="1438" y="128"/>
                    </a:lnTo>
                    <a:lnTo>
                      <a:pt x="1442" y="135"/>
                    </a:lnTo>
                    <a:lnTo>
                      <a:pt x="1448" y="139"/>
                    </a:lnTo>
                    <a:lnTo>
                      <a:pt x="1452" y="147"/>
                    </a:lnTo>
                    <a:lnTo>
                      <a:pt x="1457" y="156"/>
                    </a:lnTo>
                    <a:lnTo>
                      <a:pt x="1459" y="158"/>
                    </a:lnTo>
                    <a:lnTo>
                      <a:pt x="1463" y="156"/>
                    </a:lnTo>
                    <a:lnTo>
                      <a:pt x="1461" y="151"/>
                    </a:lnTo>
                    <a:lnTo>
                      <a:pt x="1461" y="151"/>
                    </a:lnTo>
                    <a:close/>
                    <a:moveTo>
                      <a:pt x="1539" y="160"/>
                    </a:moveTo>
                    <a:lnTo>
                      <a:pt x="1537" y="160"/>
                    </a:lnTo>
                    <a:lnTo>
                      <a:pt x="1535" y="158"/>
                    </a:lnTo>
                    <a:lnTo>
                      <a:pt x="1535" y="156"/>
                    </a:lnTo>
                    <a:lnTo>
                      <a:pt x="1535" y="154"/>
                    </a:lnTo>
                    <a:lnTo>
                      <a:pt x="1537" y="156"/>
                    </a:lnTo>
                    <a:lnTo>
                      <a:pt x="1539" y="158"/>
                    </a:lnTo>
                    <a:lnTo>
                      <a:pt x="1543" y="158"/>
                    </a:lnTo>
                    <a:lnTo>
                      <a:pt x="1545" y="162"/>
                    </a:lnTo>
                    <a:lnTo>
                      <a:pt x="1545" y="164"/>
                    </a:lnTo>
                    <a:lnTo>
                      <a:pt x="1547" y="162"/>
                    </a:lnTo>
                    <a:lnTo>
                      <a:pt x="1551" y="158"/>
                    </a:lnTo>
                    <a:lnTo>
                      <a:pt x="1553" y="149"/>
                    </a:lnTo>
                    <a:lnTo>
                      <a:pt x="1562" y="143"/>
                    </a:lnTo>
                    <a:lnTo>
                      <a:pt x="1566" y="143"/>
                    </a:lnTo>
                    <a:lnTo>
                      <a:pt x="1570" y="139"/>
                    </a:lnTo>
                    <a:lnTo>
                      <a:pt x="1570" y="141"/>
                    </a:lnTo>
                    <a:lnTo>
                      <a:pt x="1570" y="143"/>
                    </a:lnTo>
                    <a:lnTo>
                      <a:pt x="1575" y="143"/>
                    </a:lnTo>
                    <a:lnTo>
                      <a:pt x="1577" y="145"/>
                    </a:lnTo>
                    <a:lnTo>
                      <a:pt x="1579" y="143"/>
                    </a:lnTo>
                    <a:lnTo>
                      <a:pt x="1581" y="141"/>
                    </a:lnTo>
                    <a:lnTo>
                      <a:pt x="1585" y="137"/>
                    </a:lnTo>
                    <a:lnTo>
                      <a:pt x="1589" y="135"/>
                    </a:lnTo>
                    <a:lnTo>
                      <a:pt x="1587" y="132"/>
                    </a:lnTo>
                    <a:lnTo>
                      <a:pt x="1583" y="132"/>
                    </a:lnTo>
                    <a:lnTo>
                      <a:pt x="1577" y="135"/>
                    </a:lnTo>
                    <a:lnTo>
                      <a:pt x="1570" y="132"/>
                    </a:lnTo>
                    <a:lnTo>
                      <a:pt x="1564" y="130"/>
                    </a:lnTo>
                    <a:lnTo>
                      <a:pt x="1562" y="128"/>
                    </a:lnTo>
                    <a:lnTo>
                      <a:pt x="1558" y="128"/>
                    </a:lnTo>
                    <a:lnTo>
                      <a:pt x="1556" y="126"/>
                    </a:lnTo>
                    <a:lnTo>
                      <a:pt x="1549" y="120"/>
                    </a:lnTo>
                    <a:lnTo>
                      <a:pt x="1547" y="118"/>
                    </a:lnTo>
                    <a:lnTo>
                      <a:pt x="1545" y="111"/>
                    </a:lnTo>
                    <a:lnTo>
                      <a:pt x="1545" y="107"/>
                    </a:lnTo>
                    <a:lnTo>
                      <a:pt x="1541" y="105"/>
                    </a:lnTo>
                    <a:lnTo>
                      <a:pt x="1541" y="101"/>
                    </a:lnTo>
                    <a:lnTo>
                      <a:pt x="1537" y="99"/>
                    </a:lnTo>
                    <a:lnTo>
                      <a:pt x="1537" y="97"/>
                    </a:lnTo>
                    <a:lnTo>
                      <a:pt x="1539" y="95"/>
                    </a:lnTo>
                    <a:lnTo>
                      <a:pt x="1537" y="92"/>
                    </a:lnTo>
                    <a:lnTo>
                      <a:pt x="1539" y="90"/>
                    </a:lnTo>
                    <a:lnTo>
                      <a:pt x="1541" y="90"/>
                    </a:lnTo>
                    <a:lnTo>
                      <a:pt x="1539" y="86"/>
                    </a:lnTo>
                    <a:lnTo>
                      <a:pt x="1539" y="86"/>
                    </a:lnTo>
                    <a:lnTo>
                      <a:pt x="1535" y="84"/>
                    </a:lnTo>
                    <a:lnTo>
                      <a:pt x="1528" y="84"/>
                    </a:lnTo>
                    <a:lnTo>
                      <a:pt x="1522" y="82"/>
                    </a:lnTo>
                    <a:lnTo>
                      <a:pt x="1520" y="80"/>
                    </a:lnTo>
                    <a:lnTo>
                      <a:pt x="1516" y="80"/>
                    </a:lnTo>
                    <a:lnTo>
                      <a:pt x="1511" y="78"/>
                    </a:lnTo>
                    <a:lnTo>
                      <a:pt x="1509" y="78"/>
                    </a:lnTo>
                    <a:lnTo>
                      <a:pt x="1516" y="84"/>
                    </a:lnTo>
                    <a:lnTo>
                      <a:pt x="1518" y="84"/>
                    </a:lnTo>
                    <a:lnTo>
                      <a:pt x="1520" y="86"/>
                    </a:lnTo>
                    <a:lnTo>
                      <a:pt x="1516" y="86"/>
                    </a:lnTo>
                    <a:lnTo>
                      <a:pt x="1513" y="86"/>
                    </a:lnTo>
                    <a:lnTo>
                      <a:pt x="1511" y="86"/>
                    </a:lnTo>
                    <a:lnTo>
                      <a:pt x="1509" y="88"/>
                    </a:lnTo>
                    <a:lnTo>
                      <a:pt x="1509" y="92"/>
                    </a:lnTo>
                    <a:lnTo>
                      <a:pt x="1511" y="97"/>
                    </a:lnTo>
                    <a:lnTo>
                      <a:pt x="1513" y="103"/>
                    </a:lnTo>
                    <a:lnTo>
                      <a:pt x="1520" y="109"/>
                    </a:lnTo>
                    <a:lnTo>
                      <a:pt x="1520" y="111"/>
                    </a:lnTo>
                    <a:lnTo>
                      <a:pt x="1520" y="113"/>
                    </a:lnTo>
                    <a:lnTo>
                      <a:pt x="1513" y="113"/>
                    </a:lnTo>
                    <a:lnTo>
                      <a:pt x="1509" y="109"/>
                    </a:lnTo>
                    <a:lnTo>
                      <a:pt x="1507" y="103"/>
                    </a:lnTo>
                    <a:lnTo>
                      <a:pt x="1505" y="103"/>
                    </a:lnTo>
                    <a:lnTo>
                      <a:pt x="1501" y="103"/>
                    </a:lnTo>
                    <a:lnTo>
                      <a:pt x="1499" y="105"/>
                    </a:lnTo>
                    <a:lnTo>
                      <a:pt x="1497" y="103"/>
                    </a:lnTo>
                    <a:lnTo>
                      <a:pt x="1492" y="103"/>
                    </a:lnTo>
                    <a:lnTo>
                      <a:pt x="1492" y="99"/>
                    </a:lnTo>
                    <a:lnTo>
                      <a:pt x="1492" y="95"/>
                    </a:lnTo>
                    <a:lnTo>
                      <a:pt x="1488" y="95"/>
                    </a:lnTo>
                    <a:lnTo>
                      <a:pt x="1484" y="90"/>
                    </a:lnTo>
                    <a:lnTo>
                      <a:pt x="1478" y="90"/>
                    </a:lnTo>
                    <a:lnTo>
                      <a:pt x="1476" y="88"/>
                    </a:lnTo>
                    <a:lnTo>
                      <a:pt x="1473" y="84"/>
                    </a:lnTo>
                    <a:lnTo>
                      <a:pt x="1469" y="86"/>
                    </a:lnTo>
                    <a:lnTo>
                      <a:pt x="1467" y="88"/>
                    </a:lnTo>
                    <a:lnTo>
                      <a:pt x="1467" y="95"/>
                    </a:lnTo>
                    <a:lnTo>
                      <a:pt x="1465" y="97"/>
                    </a:lnTo>
                    <a:lnTo>
                      <a:pt x="1465" y="101"/>
                    </a:lnTo>
                    <a:lnTo>
                      <a:pt x="1465" y="107"/>
                    </a:lnTo>
                    <a:lnTo>
                      <a:pt x="1461" y="109"/>
                    </a:lnTo>
                    <a:lnTo>
                      <a:pt x="1459" y="111"/>
                    </a:lnTo>
                    <a:lnTo>
                      <a:pt x="1465" y="120"/>
                    </a:lnTo>
                    <a:lnTo>
                      <a:pt x="1467" y="120"/>
                    </a:lnTo>
                    <a:lnTo>
                      <a:pt x="1469" y="122"/>
                    </a:lnTo>
                    <a:lnTo>
                      <a:pt x="1467" y="124"/>
                    </a:lnTo>
                    <a:lnTo>
                      <a:pt x="1465" y="124"/>
                    </a:lnTo>
                    <a:lnTo>
                      <a:pt x="1467" y="128"/>
                    </a:lnTo>
                    <a:lnTo>
                      <a:pt x="1469" y="128"/>
                    </a:lnTo>
                    <a:lnTo>
                      <a:pt x="1471" y="132"/>
                    </a:lnTo>
                    <a:lnTo>
                      <a:pt x="1471" y="135"/>
                    </a:lnTo>
                    <a:lnTo>
                      <a:pt x="1473" y="137"/>
                    </a:lnTo>
                    <a:lnTo>
                      <a:pt x="1478" y="139"/>
                    </a:lnTo>
                    <a:lnTo>
                      <a:pt x="1480" y="141"/>
                    </a:lnTo>
                    <a:lnTo>
                      <a:pt x="1478" y="143"/>
                    </a:lnTo>
                    <a:lnTo>
                      <a:pt x="1480" y="143"/>
                    </a:lnTo>
                    <a:lnTo>
                      <a:pt x="1482" y="143"/>
                    </a:lnTo>
                    <a:lnTo>
                      <a:pt x="1484" y="143"/>
                    </a:lnTo>
                    <a:lnTo>
                      <a:pt x="1486" y="145"/>
                    </a:lnTo>
                    <a:lnTo>
                      <a:pt x="1484" y="147"/>
                    </a:lnTo>
                    <a:lnTo>
                      <a:pt x="1482" y="147"/>
                    </a:lnTo>
                    <a:lnTo>
                      <a:pt x="1480" y="147"/>
                    </a:lnTo>
                    <a:lnTo>
                      <a:pt x="1478" y="149"/>
                    </a:lnTo>
                    <a:lnTo>
                      <a:pt x="1480" y="151"/>
                    </a:lnTo>
                    <a:lnTo>
                      <a:pt x="1492" y="160"/>
                    </a:lnTo>
                    <a:lnTo>
                      <a:pt x="1499" y="164"/>
                    </a:lnTo>
                    <a:lnTo>
                      <a:pt x="1503" y="162"/>
                    </a:lnTo>
                    <a:lnTo>
                      <a:pt x="1507" y="166"/>
                    </a:lnTo>
                    <a:lnTo>
                      <a:pt x="1511" y="168"/>
                    </a:lnTo>
                    <a:lnTo>
                      <a:pt x="1511" y="172"/>
                    </a:lnTo>
                    <a:lnTo>
                      <a:pt x="1516" y="175"/>
                    </a:lnTo>
                    <a:lnTo>
                      <a:pt x="1522" y="175"/>
                    </a:lnTo>
                    <a:lnTo>
                      <a:pt x="1528" y="172"/>
                    </a:lnTo>
                    <a:lnTo>
                      <a:pt x="1532" y="172"/>
                    </a:lnTo>
                    <a:lnTo>
                      <a:pt x="1537" y="175"/>
                    </a:lnTo>
                    <a:lnTo>
                      <a:pt x="1541" y="175"/>
                    </a:lnTo>
                    <a:lnTo>
                      <a:pt x="1541" y="170"/>
                    </a:lnTo>
                    <a:lnTo>
                      <a:pt x="1541" y="168"/>
                    </a:lnTo>
                    <a:lnTo>
                      <a:pt x="1539" y="164"/>
                    </a:lnTo>
                    <a:lnTo>
                      <a:pt x="1539" y="160"/>
                    </a:lnTo>
                    <a:lnTo>
                      <a:pt x="1539" y="160"/>
                    </a:lnTo>
                    <a:close/>
                    <a:moveTo>
                      <a:pt x="1541" y="82"/>
                    </a:moveTo>
                    <a:lnTo>
                      <a:pt x="1547" y="82"/>
                    </a:lnTo>
                    <a:lnTo>
                      <a:pt x="1553" y="82"/>
                    </a:lnTo>
                    <a:lnTo>
                      <a:pt x="1558" y="82"/>
                    </a:lnTo>
                    <a:lnTo>
                      <a:pt x="1568" y="88"/>
                    </a:lnTo>
                    <a:lnTo>
                      <a:pt x="1572" y="88"/>
                    </a:lnTo>
                    <a:lnTo>
                      <a:pt x="1575" y="86"/>
                    </a:lnTo>
                    <a:lnTo>
                      <a:pt x="1585" y="88"/>
                    </a:lnTo>
                    <a:lnTo>
                      <a:pt x="1596" y="90"/>
                    </a:lnTo>
                    <a:lnTo>
                      <a:pt x="1596" y="92"/>
                    </a:lnTo>
                    <a:lnTo>
                      <a:pt x="1591" y="95"/>
                    </a:lnTo>
                    <a:lnTo>
                      <a:pt x="1587" y="97"/>
                    </a:lnTo>
                    <a:lnTo>
                      <a:pt x="1587" y="101"/>
                    </a:lnTo>
                    <a:lnTo>
                      <a:pt x="1591" y="105"/>
                    </a:lnTo>
                    <a:lnTo>
                      <a:pt x="1598" y="107"/>
                    </a:lnTo>
                    <a:lnTo>
                      <a:pt x="1598" y="111"/>
                    </a:lnTo>
                    <a:lnTo>
                      <a:pt x="1598" y="116"/>
                    </a:lnTo>
                    <a:lnTo>
                      <a:pt x="1596" y="118"/>
                    </a:lnTo>
                    <a:lnTo>
                      <a:pt x="1596" y="124"/>
                    </a:lnTo>
                    <a:lnTo>
                      <a:pt x="1591" y="128"/>
                    </a:lnTo>
                    <a:lnTo>
                      <a:pt x="1589" y="130"/>
                    </a:lnTo>
                    <a:lnTo>
                      <a:pt x="1587" y="126"/>
                    </a:lnTo>
                    <a:lnTo>
                      <a:pt x="1585" y="126"/>
                    </a:lnTo>
                    <a:lnTo>
                      <a:pt x="1579" y="130"/>
                    </a:lnTo>
                    <a:lnTo>
                      <a:pt x="1577" y="130"/>
                    </a:lnTo>
                    <a:lnTo>
                      <a:pt x="1566" y="126"/>
                    </a:lnTo>
                    <a:lnTo>
                      <a:pt x="1562" y="122"/>
                    </a:lnTo>
                    <a:lnTo>
                      <a:pt x="1553" y="113"/>
                    </a:lnTo>
                    <a:lnTo>
                      <a:pt x="1551" y="109"/>
                    </a:lnTo>
                    <a:lnTo>
                      <a:pt x="1553" y="105"/>
                    </a:lnTo>
                    <a:lnTo>
                      <a:pt x="1553" y="101"/>
                    </a:lnTo>
                    <a:lnTo>
                      <a:pt x="1553" y="99"/>
                    </a:lnTo>
                    <a:lnTo>
                      <a:pt x="1551" y="97"/>
                    </a:lnTo>
                    <a:lnTo>
                      <a:pt x="1549" y="95"/>
                    </a:lnTo>
                    <a:lnTo>
                      <a:pt x="1549" y="90"/>
                    </a:lnTo>
                    <a:lnTo>
                      <a:pt x="1547" y="90"/>
                    </a:lnTo>
                    <a:lnTo>
                      <a:pt x="1545" y="86"/>
                    </a:lnTo>
                    <a:lnTo>
                      <a:pt x="1541" y="82"/>
                    </a:lnTo>
                    <a:lnTo>
                      <a:pt x="1541" y="82"/>
                    </a:lnTo>
                    <a:close/>
                    <a:moveTo>
                      <a:pt x="879" y="185"/>
                    </a:moveTo>
                    <a:lnTo>
                      <a:pt x="879" y="185"/>
                    </a:lnTo>
                    <a:lnTo>
                      <a:pt x="883" y="183"/>
                    </a:lnTo>
                    <a:lnTo>
                      <a:pt x="887" y="179"/>
                    </a:lnTo>
                    <a:lnTo>
                      <a:pt x="892" y="172"/>
                    </a:lnTo>
                    <a:lnTo>
                      <a:pt x="894" y="170"/>
                    </a:lnTo>
                    <a:lnTo>
                      <a:pt x="894" y="168"/>
                    </a:lnTo>
                    <a:lnTo>
                      <a:pt x="894" y="164"/>
                    </a:lnTo>
                    <a:lnTo>
                      <a:pt x="902" y="160"/>
                    </a:lnTo>
                    <a:lnTo>
                      <a:pt x="906" y="158"/>
                    </a:lnTo>
                    <a:lnTo>
                      <a:pt x="909" y="160"/>
                    </a:lnTo>
                    <a:lnTo>
                      <a:pt x="911" y="160"/>
                    </a:lnTo>
                    <a:lnTo>
                      <a:pt x="913" y="156"/>
                    </a:lnTo>
                    <a:lnTo>
                      <a:pt x="915" y="154"/>
                    </a:lnTo>
                    <a:lnTo>
                      <a:pt x="919" y="151"/>
                    </a:lnTo>
                    <a:lnTo>
                      <a:pt x="925" y="147"/>
                    </a:lnTo>
                    <a:lnTo>
                      <a:pt x="928" y="143"/>
                    </a:lnTo>
                    <a:lnTo>
                      <a:pt x="930" y="141"/>
                    </a:lnTo>
                    <a:lnTo>
                      <a:pt x="932" y="135"/>
                    </a:lnTo>
                    <a:lnTo>
                      <a:pt x="932" y="130"/>
                    </a:lnTo>
                    <a:lnTo>
                      <a:pt x="925" y="124"/>
                    </a:lnTo>
                    <a:lnTo>
                      <a:pt x="923" y="118"/>
                    </a:lnTo>
                    <a:lnTo>
                      <a:pt x="923" y="116"/>
                    </a:lnTo>
                    <a:lnTo>
                      <a:pt x="917" y="111"/>
                    </a:lnTo>
                    <a:lnTo>
                      <a:pt x="913" y="109"/>
                    </a:lnTo>
                    <a:lnTo>
                      <a:pt x="913" y="111"/>
                    </a:lnTo>
                    <a:lnTo>
                      <a:pt x="909" y="109"/>
                    </a:lnTo>
                    <a:lnTo>
                      <a:pt x="904" y="107"/>
                    </a:lnTo>
                    <a:lnTo>
                      <a:pt x="900" y="103"/>
                    </a:lnTo>
                    <a:lnTo>
                      <a:pt x="898" y="103"/>
                    </a:lnTo>
                    <a:lnTo>
                      <a:pt x="896" y="105"/>
                    </a:lnTo>
                    <a:lnTo>
                      <a:pt x="894" y="103"/>
                    </a:lnTo>
                    <a:lnTo>
                      <a:pt x="892" y="101"/>
                    </a:lnTo>
                    <a:lnTo>
                      <a:pt x="890" y="97"/>
                    </a:lnTo>
                    <a:lnTo>
                      <a:pt x="887" y="97"/>
                    </a:lnTo>
                    <a:lnTo>
                      <a:pt x="885" y="101"/>
                    </a:lnTo>
                    <a:lnTo>
                      <a:pt x="883" y="101"/>
                    </a:lnTo>
                    <a:lnTo>
                      <a:pt x="879" y="95"/>
                    </a:lnTo>
                    <a:lnTo>
                      <a:pt x="877" y="95"/>
                    </a:lnTo>
                    <a:lnTo>
                      <a:pt x="877" y="97"/>
                    </a:lnTo>
                    <a:lnTo>
                      <a:pt x="881" y="99"/>
                    </a:lnTo>
                    <a:lnTo>
                      <a:pt x="881" y="101"/>
                    </a:lnTo>
                    <a:lnTo>
                      <a:pt x="879" y="103"/>
                    </a:lnTo>
                    <a:lnTo>
                      <a:pt x="879" y="107"/>
                    </a:lnTo>
                    <a:lnTo>
                      <a:pt x="877" y="107"/>
                    </a:lnTo>
                    <a:lnTo>
                      <a:pt x="875" y="105"/>
                    </a:lnTo>
                    <a:lnTo>
                      <a:pt x="875" y="92"/>
                    </a:lnTo>
                    <a:lnTo>
                      <a:pt x="871" y="90"/>
                    </a:lnTo>
                    <a:lnTo>
                      <a:pt x="866" y="88"/>
                    </a:lnTo>
                    <a:lnTo>
                      <a:pt x="860" y="86"/>
                    </a:lnTo>
                    <a:lnTo>
                      <a:pt x="858" y="86"/>
                    </a:lnTo>
                    <a:lnTo>
                      <a:pt x="856" y="90"/>
                    </a:lnTo>
                    <a:lnTo>
                      <a:pt x="856" y="92"/>
                    </a:lnTo>
                    <a:lnTo>
                      <a:pt x="860" y="97"/>
                    </a:lnTo>
                    <a:lnTo>
                      <a:pt x="864" y="99"/>
                    </a:lnTo>
                    <a:lnTo>
                      <a:pt x="862" y="101"/>
                    </a:lnTo>
                    <a:lnTo>
                      <a:pt x="858" y="101"/>
                    </a:lnTo>
                    <a:lnTo>
                      <a:pt x="858" y="99"/>
                    </a:lnTo>
                    <a:lnTo>
                      <a:pt x="854" y="97"/>
                    </a:lnTo>
                    <a:lnTo>
                      <a:pt x="854" y="97"/>
                    </a:lnTo>
                    <a:lnTo>
                      <a:pt x="854" y="99"/>
                    </a:lnTo>
                    <a:lnTo>
                      <a:pt x="856" y="103"/>
                    </a:lnTo>
                    <a:lnTo>
                      <a:pt x="854" y="103"/>
                    </a:lnTo>
                    <a:lnTo>
                      <a:pt x="854" y="107"/>
                    </a:lnTo>
                    <a:lnTo>
                      <a:pt x="856" y="109"/>
                    </a:lnTo>
                    <a:lnTo>
                      <a:pt x="858" y="111"/>
                    </a:lnTo>
                    <a:lnTo>
                      <a:pt x="860" y="113"/>
                    </a:lnTo>
                    <a:lnTo>
                      <a:pt x="860" y="116"/>
                    </a:lnTo>
                    <a:lnTo>
                      <a:pt x="864" y="126"/>
                    </a:lnTo>
                    <a:lnTo>
                      <a:pt x="866" y="130"/>
                    </a:lnTo>
                    <a:lnTo>
                      <a:pt x="871" y="130"/>
                    </a:lnTo>
                    <a:lnTo>
                      <a:pt x="869" y="132"/>
                    </a:lnTo>
                    <a:lnTo>
                      <a:pt x="864" y="132"/>
                    </a:lnTo>
                    <a:lnTo>
                      <a:pt x="862" y="139"/>
                    </a:lnTo>
                    <a:lnTo>
                      <a:pt x="866" y="147"/>
                    </a:lnTo>
                    <a:lnTo>
                      <a:pt x="866" y="151"/>
                    </a:lnTo>
                    <a:lnTo>
                      <a:pt x="866" y="156"/>
                    </a:lnTo>
                    <a:lnTo>
                      <a:pt x="869" y="158"/>
                    </a:lnTo>
                    <a:lnTo>
                      <a:pt x="871" y="162"/>
                    </a:lnTo>
                    <a:lnTo>
                      <a:pt x="869" y="164"/>
                    </a:lnTo>
                    <a:lnTo>
                      <a:pt x="871" y="170"/>
                    </a:lnTo>
                    <a:lnTo>
                      <a:pt x="873" y="177"/>
                    </a:lnTo>
                    <a:lnTo>
                      <a:pt x="877" y="179"/>
                    </a:lnTo>
                    <a:lnTo>
                      <a:pt x="877" y="183"/>
                    </a:lnTo>
                    <a:lnTo>
                      <a:pt x="879" y="185"/>
                    </a:lnTo>
                    <a:lnTo>
                      <a:pt x="879" y="185"/>
                    </a:lnTo>
                    <a:close/>
                    <a:moveTo>
                      <a:pt x="955" y="141"/>
                    </a:moveTo>
                    <a:lnTo>
                      <a:pt x="959" y="139"/>
                    </a:lnTo>
                    <a:lnTo>
                      <a:pt x="959" y="137"/>
                    </a:lnTo>
                    <a:lnTo>
                      <a:pt x="957" y="135"/>
                    </a:lnTo>
                    <a:lnTo>
                      <a:pt x="959" y="132"/>
                    </a:lnTo>
                    <a:lnTo>
                      <a:pt x="961" y="132"/>
                    </a:lnTo>
                    <a:lnTo>
                      <a:pt x="959" y="130"/>
                    </a:lnTo>
                    <a:lnTo>
                      <a:pt x="957" y="130"/>
                    </a:lnTo>
                    <a:lnTo>
                      <a:pt x="955" y="135"/>
                    </a:lnTo>
                    <a:lnTo>
                      <a:pt x="955" y="137"/>
                    </a:lnTo>
                    <a:lnTo>
                      <a:pt x="953" y="137"/>
                    </a:lnTo>
                    <a:lnTo>
                      <a:pt x="951" y="141"/>
                    </a:lnTo>
                    <a:lnTo>
                      <a:pt x="953" y="143"/>
                    </a:lnTo>
                    <a:lnTo>
                      <a:pt x="955" y="141"/>
                    </a:lnTo>
                    <a:lnTo>
                      <a:pt x="955" y="141"/>
                    </a:lnTo>
                    <a:close/>
                    <a:moveTo>
                      <a:pt x="961" y="141"/>
                    </a:moveTo>
                    <a:lnTo>
                      <a:pt x="963" y="139"/>
                    </a:lnTo>
                    <a:lnTo>
                      <a:pt x="968" y="139"/>
                    </a:lnTo>
                    <a:lnTo>
                      <a:pt x="970" y="135"/>
                    </a:lnTo>
                    <a:lnTo>
                      <a:pt x="974" y="137"/>
                    </a:lnTo>
                    <a:lnTo>
                      <a:pt x="974" y="135"/>
                    </a:lnTo>
                    <a:lnTo>
                      <a:pt x="978" y="135"/>
                    </a:lnTo>
                    <a:lnTo>
                      <a:pt x="980" y="139"/>
                    </a:lnTo>
                    <a:lnTo>
                      <a:pt x="976" y="143"/>
                    </a:lnTo>
                    <a:lnTo>
                      <a:pt x="974" y="141"/>
                    </a:lnTo>
                    <a:lnTo>
                      <a:pt x="972" y="143"/>
                    </a:lnTo>
                    <a:lnTo>
                      <a:pt x="968" y="145"/>
                    </a:lnTo>
                    <a:lnTo>
                      <a:pt x="961" y="143"/>
                    </a:lnTo>
                    <a:lnTo>
                      <a:pt x="961" y="141"/>
                    </a:lnTo>
                    <a:lnTo>
                      <a:pt x="961" y="141"/>
                    </a:lnTo>
                    <a:close/>
                    <a:moveTo>
                      <a:pt x="1001" y="179"/>
                    </a:moveTo>
                    <a:lnTo>
                      <a:pt x="1001" y="183"/>
                    </a:lnTo>
                    <a:lnTo>
                      <a:pt x="1006" y="187"/>
                    </a:lnTo>
                    <a:lnTo>
                      <a:pt x="1003" y="189"/>
                    </a:lnTo>
                    <a:lnTo>
                      <a:pt x="1003" y="191"/>
                    </a:lnTo>
                    <a:lnTo>
                      <a:pt x="1008" y="189"/>
                    </a:lnTo>
                    <a:lnTo>
                      <a:pt x="1010" y="185"/>
                    </a:lnTo>
                    <a:lnTo>
                      <a:pt x="1008" y="179"/>
                    </a:lnTo>
                    <a:lnTo>
                      <a:pt x="1003" y="179"/>
                    </a:lnTo>
                    <a:lnTo>
                      <a:pt x="1001" y="179"/>
                    </a:lnTo>
                    <a:lnTo>
                      <a:pt x="1001" y="179"/>
                    </a:lnTo>
                    <a:close/>
                    <a:moveTo>
                      <a:pt x="1372" y="299"/>
                    </a:moveTo>
                    <a:lnTo>
                      <a:pt x="1374" y="299"/>
                    </a:lnTo>
                    <a:lnTo>
                      <a:pt x="1374" y="295"/>
                    </a:lnTo>
                    <a:lnTo>
                      <a:pt x="1374" y="291"/>
                    </a:lnTo>
                    <a:lnTo>
                      <a:pt x="1370" y="293"/>
                    </a:lnTo>
                    <a:lnTo>
                      <a:pt x="1368" y="295"/>
                    </a:lnTo>
                    <a:lnTo>
                      <a:pt x="1368" y="299"/>
                    </a:lnTo>
                    <a:lnTo>
                      <a:pt x="1370" y="299"/>
                    </a:lnTo>
                    <a:lnTo>
                      <a:pt x="1372" y="299"/>
                    </a:lnTo>
                    <a:lnTo>
                      <a:pt x="1372" y="299"/>
                    </a:lnTo>
                    <a:close/>
                    <a:moveTo>
                      <a:pt x="1322" y="356"/>
                    </a:moveTo>
                    <a:lnTo>
                      <a:pt x="1328" y="356"/>
                    </a:lnTo>
                    <a:lnTo>
                      <a:pt x="1330" y="354"/>
                    </a:lnTo>
                    <a:lnTo>
                      <a:pt x="1330" y="354"/>
                    </a:lnTo>
                    <a:lnTo>
                      <a:pt x="1332" y="352"/>
                    </a:lnTo>
                    <a:lnTo>
                      <a:pt x="1328" y="350"/>
                    </a:lnTo>
                    <a:lnTo>
                      <a:pt x="1324" y="347"/>
                    </a:lnTo>
                    <a:lnTo>
                      <a:pt x="1322" y="347"/>
                    </a:lnTo>
                    <a:lnTo>
                      <a:pt x="1320" y="350"/>
                    </a:lnTo>
                    <a:lnTo>
                      <a:pt x="1320" y="350"/>
                    </a:lnTo>
                    <a:lnTo>
                      <a:pt x="1322" y="352"/>
                    </a:lnTo>
                    <a:lnTo>
                      <a:pt x="1322" y="352"/>
                    </a:lnTo>
                    <a:lnTo>
                      <a:pt x="1322" y="356"/>
                    </a:lnTo>
                    <a:lnTo>
                      <a:pt x="1322" y="356"/>
                    </a:lnTo>
                    <a:close/>
                    <a:moveTo>
                      <a:pt x="1185" y="331"/>
                    </a:moveTo>
                    <a:lnTo>
                      <a:pt x="1189" y="331"/>
                    </a:lnTo>
                    <a:lnTo>
                      <a:pt x="1191" y="333"/>
                    </a:lnTo>
                    <a:lnTo>
                      <a:pt x="1193" y="331"/>
                    </a:lnTo>
                    <a:lnTo>
                      <a:pt x="1195" y="328"/>
                    </a:lnTo>
                    <a:lnTo>
                      <a:pt x="1197" y="326"/>
                    </a:lnTo>
                    <a:lnTo>
                      <a:pt x="1197" y="324"/>
                    </a:lnTo>
                    <a:lnTo>
                      <a:pt x="1195" y="322"/>
                    </a:lnTo>
                    <a:lnTo>
                      <a:pt x="1195" y="316"/>
                    </a:lnTo>
                    <a:lnTo>
                      <a:pt x="1191" y="312"/>
                    </a:lnTo>
                    <a:lnTo>
                      <a:pt x="1189" y="307"/>
                    </a:lnTo>
                    <a:lnTo>
                      <a:pt x="1189" y="305"/>
                    </a:lnTo>
                    <a:lnTo>
                      <a:pt x="1187" y="305"/>
                    </a:lnTo>
                    <a:lnTo>
                      <a:pt x="1180" y="307"/>
                    </a:lnTo>
                    <a:lnTo>
                      <a:pt x="1172" y="312"/>
                    </a:lnTo>
                    <a:lnTo>
                      <a:pt x="1168" y="312"/>
                    </a:lnTo>
                    <a:lnTo>
                      <a:pt x="1168" y="314"/>
                    </a:lnTo>
                    <a:lnTo>
                      <a:pt x="1168" y="318"/>
                    </a:lnTo>
                    <a:lnTo>
                      <a:pt x="1172" y="320"/>
                    </a:lnTo>
                    <a:lnTo>
                      <a:pt x="1172" y="322"/>
                    </a:lnTo>
                    <a:lnTo>
                      <a:pt x="1172" y="324"/>
                    </a:lnTo>
                    <a:lnTo>
                      <a:pt x="1168" y="324"/>
                    </a:lnTo>
                    <a:lnTo>
                      <a:pt x="1168" y="326"/>
                    </a:lnTo>
                    <a:lnTo>
                      <a:pt x="1168" y="328"/>
                    </a:lnTo>
                    <a:lnTo>
                      <a:pt x="1174" y="328"/>
                    </a:lnTo>
                    <a:lnTo>
                      <a:pt x="1185" y="331"/>
                    </a:lnTo>
                    <a:lnTo>
                      <a:pt x="1185" y="331"/>
                    </a:lnTo>
                    <a:close/>
                    <a:moveTo>
                      <a:pt x="1589" y="210"/>
                    </a:moveTo>
                    <a:lnTo>
                      <a:pt x="1591" y="208"/>
                    </a:lnTo>
                    <a:lnTo>
                      <a:pt x="1591" y="206"/>
                    </a:lnTo>
                    <a:lnTo>
                      <a:pt x="1591" y="202"/>
                    </a:lnTo>
                    <a:lnTo>
                      <a:pt x="1594" y="200"/>
                    </a:lnTo>
                    <a:lnTo>
                      <a:pt x="1594" y="196"/>
                    </a:lnTo>
                    <a:lnTo>
                      <a:pt x="1589" y="189"/>
                    </a:lnTo>
                    <a:lnTo>
                      <a:pt x="1587" y="185"/>
                    </a:lnTo>
                    <a:lnTo>
                      <a:pt x="1583" y="185"/>
                    </a:lnTo>
                    <a:lnTo>
                      <a:pt x="1579" y="185"/>
                    </a:lnTo>
                    <a:lnTo>
                      <a:pt x="1575" y="189"/>
                    </a:lnTo>
                    <a:lnTo>
                      <a:pt x="1577" y="194"/>
                    </a:lnTo>
                    <a:lnTo>
                      <a:pt x="1579" y="198"/>
                    </a:lnTo>
                    <a:lnTo>
                      <a:pt x="1579" y="200"/>
                    </a:lnTo>
                    <a:lnTo>
                      <a:pt x="1579" y="202"/>
                    </a:lnTo>
                    <a:lnTo>
                      <a:pt x="1583" y="204"/>
                    </a:lnTo>
                    <a:lnTo>
                      <a:pt x="1587" y="208"/>
                    </a:lnTo>
                    <a:lnTo>
                      <a:pt x="1589" y="210"/>
                    </a:lnTo>
                    <a:lnTo>
                      <a:pt x="1589" y="210"/>
                    </a:lnTo>
                    <a:close/>
                    <a:moveTo>
                      <a:pt x="1602" y="240"/>
                    </a:moveTo>
                    <a:lnTo>
                      <a:pt x="1604" y="238"/>
                    </a:lnTo>
                    <a:lnTo>
                      <a:pt x="1606" y="234"/>
                    </a:lnTo>
                    <a:lnTo>
                      <a:pt x="1613" y="229"/>
                    </a:lnTo>
                    <a:lnTo>
                      <a:pt x="1619" y="232"/>
                    </a:lnTo>
                    <a:lnTo>
                      <a:pt x="1627" y="232"/>
                    </a:lnTo>
                    <a:lnTo>
                      <a:pt x="1634" y="229"/>
                    </a:lnTo>
                    <a:lnTo>
                      <a:pt x="1642" y="229"/>
                    </a:lnTo>
                    <a:lnTo>
                      <a:pt x="1646" y="227"/>
                    </a:lnTo>
                    <a:lnTo>
                      <a:pt x="1653" y="227"/>
                    </a:lnTo>
                    <a:lnTo>
                      <a:pt x="1657" y="227"/>
                    </a:lnTo>
                    <a:lnTo>
                      <a:pt x="1659" y="225"/>
                    </a:lnTo>
                    <a:lnTo>
                      <a:pt x="1657" y="223"/>
                    </a:lnTo>
                    <a:lnTo>
                      <a:pt x="1655" y="219"/>
                    </a:lnTo>
                    <a:lnTo>
                      <a:pt x="1650" y="213"/>
                    </a:lnTo>
                    <a:lnTo>
                      <a:pt x="1642" y="206"/>
                    </a:lnTo>
                    <a:lnTo>
                      <a:pt x="1636" y="206"/>
                    </a:lnTo>
                    <a:lnTo>
                      <a:pt x="1631" y="204"/>
                    </a:lnTo>
                    <a:lnTo>
                      <a:pt x="1627" y="200"/>
                    </a:lnTo>
                    <a:lnTo>
                      <a:pt x="1623" y="200"/>
                    </a:lnTo>
                    <a:lnTo>
                      <a:pt x="1621" y="202"/>
                    </a:lnTo>
                    <a:lnTo>
                      <a:pt x="1615" y="200"/>
                    </a:lnTo>
                    <a:lnTo>
                      <a:pt x="1613" y="200"/>
                    </a:lnTo>
                    <a:lnTo>
                      <a:pt x="1608" y="204"/>
                    </a:lnTo>
                    <a:lnTo>
                      <a:pt x="1604" y="210"/>
                    </a:lnTo>
                    <a:lnTo>
                      <a:pt x="1606" y="215"/>
                    </a:lnTo>
                    <a:lnTo>
                      <a:pt x="1606" y="223"/>
                    </a:lnTo>
                    <a:lnTo>
                      <a:pt x="1602" y="232"/>
                    </a:lnTo>
                    <a:lnTo>
                      <a:pt x="1600" y="236"/>
                    </a:lnTo>
                    <a:lnTo>
                      <a:pt x="1598" y="240"/>
                    </a:lnTo>
                    <a:lnTo>
                      <a:pt x="1602" y="240"/>
                    </a:lnTo>
                    <a:lnTo>
                      <a:pt x="1602" y="240"/>
                    </a:lnTo>
                    <a:close/>
                    <a:moveTo>
                      <a:pt x="1507" y="219"/>
                    </a:moveTo>
                    <a:lnTo>
                      <a:pt x="1507" y="223"/>
                    </a:lnTo>
                    <a:lnTo>
                      <a:pt x="1509" y="227"/>
                    </a:lnTo>
                    <a:lnTo>
                      <a:pt x="1513" y="225"/>
                    </a:lnTo>
                    <a:lnTo>
                      <a:pt x="1518" y="229"/>
                    </a:lnTo>
                    <a:lnTo>
                      <a:pt x="1522" y="229"/>
                    </a:lnTo>
                    <a:lnTo>
                      <a:pt x="1526" y="234"/>
                    </a:lnTo>
                    <a:lnTo>
                      <a:pt x="1528" y="234"/>
                    </a:lnTo>
                    <a:lnTo>
                      <a:pt x="1530" y="232"/>
                    </a:lnTo>
                    <a:lnTo>
                      <a:pt x="1524" y="225"/>
                    </a:lnTo>
                    <a:lnTo>
                      <a:pt x="1520" y="223"/>
                    </a:lnTo>
                    <a:lnTo>
                      <a:pt x="1516" y="223"/>
                    </a:lnTo>
                    <a:lnTo>
                      <a:pt x="1509" y="219"/>
                    </a:lnTo>
                    <a:lnTo>
                      <a:pt x="1507" y="219"/>
                    </a:lnTo>
                    <a:lnTo>
                      <a:pt x="1507" y="219"/>
                    </a:lnTo>
                    <a:lnTo>
                      <a:pt x="1507" y="219"/>
                    </a:lnTo>
                    <a:close/>
                    <a:moveTo>
                      <a:pt x="1634" y="345"/>
                    </a:moveTo>
                    <a:lnTo>
                      <a:pt x="1638" y="350"/>
                    </a:lnTo>
                    <a:lnTo>
                      <a:pt x="1640" y="352"/>
                    </a:lnTo>
                    <a:lnTo>
                      <a:pt x="1640" y="350"/>
                    </a:lnTo>
                    <a:lnTo>
                      <a:pt x="1646" y="347"/>
                    </a:lnTo>
                    <a:lnTo>
                      <a:pt x="1646" y="345"/>
                    </a:lnTo>
                    <a:lnTo>
                      <a:pt x="1646" y="343"/>
                    </a:lnTo>
                    <a:lnTo>
                      <a:pt x="1644" y="339"/>
                    </a:lnTo>
                    <a:lnTo>
                      <a:pt x="1642" y="339"/>
                    </a:lnTo>
                    <a:lnTo>
                      <a:pt x="1642" y="343"/>
                    </a:lnTo>
                    <a:lnTo>
                      <a:pt x="1638" y="345"/>
                    </a:lnTo>
                    <a:lnTo>
                      <a:pt x="1638" y="345"/>
                    </a:lnTo>
                    <a:lnTo>
                      <a:pt x="1634" y="345"/>
                    </a:lnTo>
                    <a:lnTo>
                      <a:pt x="1634" y="345"/>
                    </a:lnTo>
                    <a:close/>
                    <a:moveTo>
                      <a:pt x="2078" y="312"/>
                    </a:moveTo>
                    <a:lnTo>
                      <a:pt x="2080" y="312"/>
                    </a:lnTo>
                    <a:lnTo>
                      <a:pt x="2080" y="307"/>
                    </a:lnTo>
                    <a:lnTo>
                      <a:pt x="2078" y="305"/>
                    </a:lnTo>
                    <a:lnTo>
                      <a:pt x="2076" y="305"/>
                    </a:lnTo>
                    <a:lnTo>
                      <a:pt x="2076" y="305"/>
                    </a:lnTo>
                    <a:lnTo>
                      <a:pt x="2078" y="312"/>
                    </a:lnTo>
                    <a:lnTo>
                      <a:pt x="2078" y="312"/>
                    </a:lnTo>
                    <a:close/>
                    <a:moveTo>
                      <a:pt x="2076" y="314"/>
                    </a:moveTo>
                    <a:lnTo>
                      <a:pt x="2078" y="316"/>
                    </a:lnTo>
                    <a:lnTo>
                      <a:pt x="2076" y="312"/>
                    </a:lnTo>
                    <a:lnTo>
                      <a:pt x="2076" y="309"/>
                    </a:lnTo>
                    <a:lnTo>
                      <a:pt x="2072" y="309"/>
                    </a:lnTo>
                    <a:lnTo>
                      <a:pt x="2072" y="312"/>
                    </a:lnTo>
                    <a:lnTo>
                      <a:pt x="2076" y="314"/>
                    </a:lnTo>
                    <a:lnTo>
                      <a:pt x="2076" y="314"/>
                    </a:lnTo>
                    <a:close/>
                    <a:moveTo>
                      <a:pt x="2072" y="316"/>
                    </a:moveTo>
                    <a:lnTo>
                      <a:pt x="2076" y="320"/>
                    </a:lnTo>
                    <a:lnTo>
                      <a:pt x="2076" y="324"/>
                    </a:lnTo>
                    <a:lnTo>
                      <a:pt x="2078" y="322"/>
                    </a:lnTo>
                    <a:lnTo>
                      <a:pt x="2076" y="318"/>
                    </a:lnTo>
                    <a:lnTo>
                      <a:pt x="2074" y="316"/>
                    </a:lnTo>
                    <a:lnTo>
                      <a:pt x="2072" y="316"/>
                    </a:lnTo>
                    <a:lnTo>
                      <a:pt x="2072" y="316"/>
                    </a:lnTo>
                    <a:lnTo>
                      <a:pt x="2072" y="316"/>
                    </a:lnTo>
                    <a:close/>
                    <a:moveTo>
                      <a:pt x="2061" y="314"/>
                    </a:moveTo>
                    <a:lnTo>
                      <a:pt x="2064" y="318"/>
                    </a:lnTo>
                    <a:lnTo>
                      <a:pt x="2066" y="320"/>
                    </a:lnTo>
                    <a:lnTo>
                      <a:pt x="2068" y="318"/>
                    </a:lnTo>
                    <a:lnTo>
                      <a:pt x="2070" y="318"/>
                    </a:lnTo>
                    <a:lnTo>
                      <a:pt x="2068" y="314"/>
                    </a:lnTo>
                    <a:lnTo>
                      <a:pt x="2066" y="312"/>
                    </a:lnTo>
                    <a:lnTo>
                      <a:pt x="2066" y="314"/>
                    </a:lnTo>
                    <a:lnTo>
                      <a:pt x="2061" y="314"/>
                    </a:lnTo>
                    <a:lnTo>
                      <a:pt x="2061" y="314"/>
                    </a:lnTo>
                    <a:close/>
                    <a:moveTo>
                      <a:pt x="2173" y="269"/>
                    </a:moveTo>
                    <a:lnTo>
                      <a:pt x="2177" y="272"/>
                    </a:lnTo>
                    <a:lnTo>
                      <a:pt x="2182" y="269"/>
                    </a:lnTo>
                    <a:lnTo>
                      <a:pt x="2184" y="265"/>
                    </a:lnTo>
                    <a:lnTo>
                      <a:pt x="2184" y="261"/>
                    </a:lnTo>
                    <a:lnTo>
                      <a:pt x="2179" y="257"/>
                    </a:lnTo>
                    <a:lnTo>
                      <a:pt x="2182" y="257"/>
                    </a:lnTo>
                    <a:lnTo>
                      <a:pt x="2179" y="253"/>
                    </a:lnTo>
                    <a:lnTo>
                      <a:pt x="2175" y="250"/>
                    </a:lnTo>
                    <a:lnTo>
                      <a:pt x="2175" y="250"/>
                    </a:lnTo>
                    <a:lnTo>
                      <a:pt x="2171" y="250"/>
                    </a:lnTo>
                    <a:lnTo>
                      <a:pt x="2167" y="248"/>
                    </a:lnTo>
                    <a:lnTo>
                      <a:pt x="2165" y="248"/>
                    </a:lnTo>
                    <a:lnTo>
                      <a:pt x="2163" y="250"/>
                    </a:lnTo>
                    <a:lnTo>
                      <a:pt x="2161" y="250"/>
                    </a:lnTo>
                    <a:lnTo>
                      <a:pt x="2161" y="253"/>
                    </a:lnTo>
                    <a:lnTo>
                      <a:pt x="2158" y="253"/>
                    </a:lnTo>
                    <a:lnTo>
                      <a:pt x="2156" y="257"/>
                    </a:lnTo>
                    <a:lnTo>
                      <a:pt x="2158" y="263"/>
                    </a:lnTo>
                    <a:lnTo>
                      <a:pt x="2158" y="265"/>
                    </a:lnTo>
                    <a:lnTo>
                      <a:pt x="2163" y="263"/>
                    </a:lnTo>
                    <a:lnTo>
                      <a:pt x="2167" y="265"/>
                    </a:lnTo>
                    <a:lnTo>
                      <a:pt x="2173" y="269"/>
                    </a:lnTo>
                    <a:lnTo>
                      <a:pt x="2173" y="269"/>
                    </a:lnTo>
                    <a:close/>
                    <a:moveTo>
                      <a:pt x="2198" y="259"/>
                    </a:moveTo>
                    <a:lnTo>
                      <a:pt x="2201" y="257"/>
                    </a:lnTo>
                    <a:lnTo>
                      <a:pt x="2201" y="255"/>
                    </a:lnTo>
                    <a:lnTo>
                      <a:pt x="2196" y="255"/>
                    </a:lnTo>
                    <a:lnTo>
                      <a:pt x="2196" y="257"/>
                    </a:lnTo>
                    <a:lnTo>
                      <a:pt x="2198" y="259"/>
                    </a:lnTo>
                    <a:lnTo>
                      <a:pt x="2198" y="259"/>
                    </a:lnTo>
                    <a:close/>
                    <a:moveTo>
                      <a:pt x="2226" y="1328"/>
                    </a:moveTo>
                    <a:lnTo>
                      <a:pt x="2224" y="1323"/>
                    </a:lnTo>
                    <a:lnTo>
                      <a:pt x="2226" y="1319"/>
                    </a:lnTo>
                    <a:lnTo>
                      <a:pt x="2224" y="1315"/>
                    </a:lnTo>
                    <a:lnTo>
                      <a:pt x="2222" y="1311"/>
                    </a:lnTo>
                    <a:lnTo>
                      <a:pt x="2224" y="1304"/>
                    </a:lnTo>
                    <a:lnTo>
                      <a:pt x="2226" y="1300"/>
                    </a:lnTo>
                    <a:lnTo>
                      <a:pt x="2228" y="1302"/>
                    </a:lnTo>
                    <a:lnTo>
                      <a:pt x="2228" y="1304"/>
                    </a:lnTo>
                    <a:lnTo>
                      <a:pt x="2230" y="1306"/>
                    </a:lnTo>
                    <a:lnTo>
                      <a:pt x="2238" y="1306"/>
                    </a:lnTo>
                    <a:lnTo>
                      <a:pt x="2238" y="1304"/>
                    </a:lnTo>
                    <a:lnTo>
                      <a:pt x="2241" y="1304"/>
                    </a:lnTo>
                    <a:lnTo>
                      <a:pt x="2243" y="1306"/>
                    </a:lnTo>
                    <a:lnTo>
                      <a:pt x="2241" y="1306"/>
                    </a:lnTo>
                    <a:lnTo>
                      <a:pt x="2241" y="1311"/>
                    </a:lnTo>
                    <a:lnTo>
                      <a:pt x="2245" y="1315"/>
                    </a:lnTo>
                    <a:lnTo>
                      <a:pt x="2247" y="1317"/>
                    </a:lnTo>
                    <a:lnTo>
                      <a:pt x="2249" y="1321"/>
                    </a:lnTo>
                    <a:lnTo>
                      <a:pt x="2249" y="1317"/>
                    </a:lnTo>
                    <a:lnTo>
                      <a:pt x="2247" y="1315"/>
                    </a:lnTo>
                    <a:lnTo>
                      <a:pt x="2249" y="1311"/>
                    </a:lnTo>
                    <a:lnTo>
                      <a:pt x="2249" y="1306"/>
                    </a:lnTo>
                    <a:lnTo>
                      <a:pt x="2245" y="1304"/>
                    </a:lnTo>
                    <a:lnTo>
                      <a:pt x="2243" y="1298"/>
                    </a:lnTo>
                    <a:lnTo>
                      <a:pt x="2243" y="1296"/>
                    </a:lnTo>
                    <a:lnTo>
                      <a:pt x="2238" y="1296"/>
                    </a:lnTo>
                    <a:lnTo>
                      <a:pt x="2236" y="1296"/>
                    </a:lnTo>
                    <a:lnTo>
                      <a:pt x="2232" y="1294"/>
                    </a:lnTo>
                    <a:lnTo>
                      <a:pt x="2230" y="1287"/>
                    </a:lnTo>
                    <a:lnTo>
                      <a:pt x="2228" y="1283"/>
                    </a:lnTo>
                    <a:lnTo>
                      <a:pt x="2224" y="1279"/>
                    </a:lnTo>
                    <a:lnTo>
                      <a:pt x="2220" y="1277"/>
                    </a:lnTo>
                    <a:lnTo>
                      <a:pt x="2217" y="1273"/>
                    </a:lnTo>
                    <a:lnTo>
                      <a:pt x="2215" y="1266"/>
                    </a:lnTo>
                    <a:lnTo>
                      <a:pt x="2211" y="1262"/>
                    </a:lnTo>
                    <a:lnTo>
                      <a:pt x="2211" y="1256"/>
                    </a:lnTo>
                    <a:lnTo>
                      <a:pt x="2211" y="1250"/>
                    </a:lnTo>
                    <a:lnTo>
                      <a:pt x="2209" y="1243"/>
                    </a:lnTo>
                    <a:lnTo>
                      <a:pt x="2207" y="1239"/>
                    </a:lnTo>
                    <a:lnTo>
                      <a:pt x="2209" y="1233"/>
                    </a:lnTo>
                    <a:lnTo>
                      <a:pt x="2209" y="1228"/>
                    </a:lnTo>
                    <a:lnTo>
                      <a:pt x="2205" y="1222"/>
                    </a:lnTo>
                    <a:lnTo>
                      <a:pt x="2207" y="1220"/>
                    </a:lnTo>
                    <a:lnTo>
                      <a:pt x="2207" y="1218"/>
                    </a:lnTo>
                    <a:lnTo>
                      <a:pt x="2207" y="1216"/>
                    </a:lnTo>
                    <a:lnTo>
                      <a:pt x="2209" y="1214"/>
                    </a:lnTo>
                    <a:lnTo>
                      <a:pt x="2211" y="1216"/>
                    </a:lnTo>
                    <a:lnTo>
                      <a:pt x="2217" y="1214"/>
                    </a:lnTo>
                    <a:lnTo>
                      <a:pt x="2222" y="1214"/>
                    </a:lnTo>
                    <a:lnTo>
                      <a:pt x="2226" y="1218"/>
                    </a:lnTo>
                    <a:lnTo>
                      <a:pt x="2228" y="1222"/>
                    </a:lnTo>
                    <a:lnTo>
                      <a:pt x="2232" y="1224"/>
                    </a:lnTo>
                    <a:lnTo>
                      <a:pt x="2236" y="1226"/>
                    </a:lnTo>
                    <a:lnTo>
                      <a:pt x="2241" y="1233"/>
                    </a:lnTo>
                    <a:lnTo>
                      <a:pt x="2243" y="1233"/>
                    </a:lnTo>
                    <a:lnTo>
                      <a:pt x="2241" y="1228"/>
                    </a:lnTo>
                    <a:lnTo>
                      <a:pt x="2236" y="1224"/>
                    </a:lnTo>
                    <a:lnTo>
                      <a:pt x="2230" y="1220"/>
                    </a:lnTo>
                    <a:lnTo>
                      <a:pt x="2228" y="1214"/>
                    </a:lnTo>
                    <a:lnTo>
                      <a:pt x="2224" y="1209"/>
                    </a:lnTo>
                    <a:lnTo>
                      <a:pt x="2224" y="1207"/>
                    </a:lnTo>
                    <a:lnTo>
                      <a:pt x="2222" y="1205"/>
                    </a:lnTo>
                    <a:lnTo>
                      <a:pt x="2217" y="1197"/>
                    </a:lnTo>
                    <a:lnTo>
                      <a:pt x="2215" y="1193"/>
                    </a:lnTo>
                    <a:lnTo>
                      <a:pt x="2213" y="1191"/>
                    </a:lnTo>
                    <a:lnTo>
                      <a:pt x="2213" y="1188"/>
                    </a:lnTo>
                    <a:lnTo>
                      <a:pt x="2207" y="1180"/>
                    </a:lnTo>
                    <a:lnTo>
                      <a:pt x="2201" y="1172"/>
                    </a:lnTo>
                    <a:lnTo>
                      <a:pt x="2201" y="1165"/>
                    </a:lnTo>
                    <a:lnTo>
                      <a:pt x="2192" y="1157"/>
                    </a:lnTo>
                    <a:lnTo>
                      <a:pt x="2190" y="1150"/>
                    </a:lnTo>
                    <a:lnTo>
                      <a:pt x="2186" y="1148"/>
                    </a:lnTo>
                    <a:lnTo>
                      <a:pt x="2186" y="1144"/>
                    </a:lnTo>
                    <a:lnTo>
                      <a:pt x="2184" y="1140"/>
                    </a:lnTo>
                    <a:lnTo>
                      <a:pt x="2182" y="1138"/>
                    </a:lnTo>
                    <a:lnTo>
                      <a:pt x="2182" y="1140"/>
                    </a:lnTo>
                    <a:lnTo>
                      <a:pt x="2179" y="1140"/>
                    </a:lnTo>
                    <a:lnTo>
                      <a:pt x="2177" y="1138"/>
                    </a:lnTo>
                    <a:lnTo>
                      <a:pt x="2179" y="1136"/>
                    </a:lnTo>
                    <a:lnTo>
                      <a:pt x="2177" y="1132"/>
                    </a:lnTo>
                    <a:lnTo>
                      <a:pt x="2173" y="1129"/>
                    </a:lnTo>
                    <a:lnTo>
                      <a:pt x="2171" y="1125"/>
                    </a:lnTo>
                    <a:lnTo>
                      <a:pt x="2169" y="1121"/>
                    </a:lnTo>
                    <a:lnTo>
                      <a:pt x="2167" y="1117"/>
                    </a:lnTo>
                    <a:lnTo>
                      <a:pt x="2167" y="1113"/>
                    </a:lnTo>
                    <a:lnTo>
                      <a:pt x="2167" y="1110"/>
                    </a:lnTo>
                    <a:lnTo>
                      <a:pt x="2167" y="1110"/>
                    </a:lnTo>
                    <a:lnTo>
                      <a:pt x="2167" y="1104"/>
                    </a:lnTo>
                    <a:lnTo>
                      <a:pt x="2167" y="1098"/>
                    </a:lnTo>
                    <a:lnTo>
                      <a:pt x="2165" y="1094"/>
                    </a:lnTo>
                    <a:lnTo>
                      <a:pt x="2161" y="1091"/>
                    </a:lnTo>
                    <a:lnTo>
                      <a:pt x="2156" y="1087"/>
                    </a:lnTo>
                    <a:lnTo>
                      <a:pt x="2156" y="1085"/>
                    </a:lnTo>
                    <a:lnTo>
                      <a:pt x="2154" y="1083"/>
                    </a:lnTo>
                    <a:lnTo>
                      <a:pt x="2154" y="1081"/>
                    </a:lnTo>
                    <a:lnTo>
                      <a:pt x="2156" y="1081"/>
                    </a:lnTo>
                    <a:lnTo>
                      <a:pt x="2161" y="1083"/>
                    </a:lnTo>
                    <a:lnTo>
                      <a:pt x="2163" y="1089"/>
                    </a:lnTo>
                    <a:lnTo>
                      <a:pt x="2161" y="1085"/>
                    </a:lnTo>
                    <a:lnTo>
                      <a:pt x="2156" y="1077"/>
                    </a:lnTo>
                    <a:lnTo>
                      <a:pt x="2152" y="1072"/>
                    </a:lnTo>
                    <a:lnTo>
                      <a:pt x="2150" y="1072"/>
                    </a:lnTo>
                    <a:lnTo>
                      <a:pt x="2150" y="1068"/>
                    </a:lnTo>
                    <a:lnTo>
                      <a:pt x="2142" y="1062"/>
                    </a:lnTo>
                    <a:lnTo>
                      <a:pt x="2139" y="1058"/>
                    </a:lnTo>
                    <a:lnTo>
                      <a:pt x="2139" y="1051"/>
                    </a:lnTo>
                    <a:lnTo>
                      <a:pt x="2137" y="1049"/>
                    </a:lnTo>
                    <a:lnTo>
                      <a:pt x="2131" y="1047"/>
                    </a:lnTo>
                    <a:lnTo>
                      <a:pt x="2129" y="1041"/>
                    </a:lnTo>
                    <a:lnTo>
                      <a:pt x="2127" y="1039"/>
                    </a:lnTo>
                    <a:lnTo>
                      <a:pt x="2125" y="1041"/>
                    </a:lnTo>
                    <a:lnTo>
                      <a:pt x="2127" y="1043"/>
                    </a:lnTo>
                    <a:lnTo>
                      <a:pt x="2127" y="1047"/>
                    </a:lnTo>
                    <a:lnTo>
                      <a:pt x="2125" y="1047"/>
                    </a:lnTo>
                    <a:lnTo>
                      <a:pt x="2120" y="1045"/>
                    </a:lnTo>
                    <a:lnTo>
                      <a:pt x="2118" y="1045"/>
                    </a:lnTo>
                    <a:lnTo>
                      <a:pt x="2123" y="1051"/>
                    </a:lnTo>
                    <a:lnTo>
                      <a:pt x="2131" y="1056"/>
                    </a:lnTo>
                    <a:lnTo>
                      <a:pt x="2133" y="1058"/>
                    </a:lnTo>
                    <a:lnTo>
                      <a:pt x="2131" y="1062"/>
                    </a:lnTo>
                    <a:lnTo>
                      <a:pt x="2133" y="1060"/>
                    </a:lnTo>
                    <a:lnTo>
                      <a:pt x="2135" y="1060"/>
                    </a:lnTo>
                    <a:lnTo>
                      <a:pt x="2137" y="1064"/>
                    </a:lnTo>
                    <a:lnTo>
                      <a:pt x="2135" y="1064"/>
                    </a:lnTo>
                    <a:lnTo>
                      <a:pt x="2133" y="1066"/>
                    </a:lnTo>
                    <a:lnTo>
                      <a:pt x="2133" y="1068"/>
                    </a:lnTo>
                    <a:lnTo>
                      <a:pt x="2137" y="1068"/>
                    </a:lnTo>
                    <a:lnTo>
                      <a:pt x="2137" y="1072"/>
                    </a:lnTo>
                    <a:lnTo>
                      <a:pt x="2133" y="1075"/>
                    </a:lnTo>
                    <a:lnTo>
                      <a:pt x="2131" y="1075"/>
                    </a:lnTo>
                    <a:lnTo>
                      <a:pt x="2129" y="1070"/>
                    </a:lnTo>
                    <a:lnTo>
                      <a:pt x="2127" y="1072"/>
                    </a:lnTo>
                    <a:lnTo>
                      <a:pt x="2125" y="1079"/>
                    </a:lnTo>
                    <a:lnTo>
                      <a:pt x="2127" y="1083"/>
                    </a:lnTo>
                    <a:lnTo>
                      <a:pt x="2129" y="1087"/>
                    </a:lnTo>
                    <a:lnTo>
                      <a:pt x="2133" y="1091"/>
                    </a:lnTo>
                    <a:lnTo>
                      <a:pt x="2135" y="1098"/>
                    </a:lnTo>
                    <a:lnTo>
                      <a:pt x="2137" y="1106"/>
                    </a:lnTo>
                    <a:lnTo>
                      <a:pt x="2137" y="1108"/>
                    </a:lnTo>
                    <a:lnTo>
                      <a:pt x="2139" y="1115"/>
                    </a:lnTo>
                    <a:lnTo>
                      <a:pt x="2142" y="1125"/>
                    </a:lnTo>
                    <a:lnTo>
                      <a:pt x="2144" y="1132"/>
                    </a:lnTo>
                    <a:lnTo>
                      <a:pt x="2150" y="1134"/>
                    </a:lnTo>
                    <a:lnTo>
                      <a:pt x="2150" y="1136"/>
                    </a:lnTo>
                    <a:lnTo>
                      <a:pt x="2148" y="1136"/>
                    </a:lnTo>
                    <a:lnTo>
                      <a:pt x="2156" y="1146"/>
                    </a:lnTo>
                    <a:lnTo>
                      <a:pt x="2161" y="1146"/>
                    </a:lnTo>
                    <a:lnTo>
                      <a:pt x="2165" y="1155"/>
                    </a:lnTo>
                    <a:lnTo>
                      <a:pt x="2167" y="1161"/>
                    </a:lnTo>
                    <a:lnTo>
                      <a:pt x="2167" y="1165"/>
                    </a:lnTo>
                    <a:lnTo>
                      <a:pt x="2169" y="1172"/>
                    </a:lnTo>
                    <a:lnTo>
                      <a:pt x="2169" y="1176"/>
                    </a:lnTo>
                    <a:lnTo>
                      <a:pt x="2173" y="1178"/>
                    </a:lnTo>
                    <a:lnTo>
                      <a:pt x="2175" y="1182"/>
                    </a:lnTo>
                    <a:lnTo>
                      <a:pt x="2175" y="1182"/>
                    </a:lnTo>
                    <a:lnTo>
                      <a:pt x="2175" y="1186"/>
                    </a:lnTo>
                    <a:lnTo>
                      <a:pt x="2179" y="1193"/>
                    </a:lnTo>
                    <a:lnTo>
                      <a:pt x="2182" y="1197"/>
                    </a:lnTo>
                    <a:lnTo>
                      <a:pt x="2184" y="1203"/>
                    </a:lnTo>
                    <a:lnTo>
                      <a:pt x="2184" y="1209"/>
                    </a:lnTo>
                    <a:lnTo>
                      <a:pt x="2186" y="1212"/>
                    </a:lnTo>
                    <a:lnTo>
                      <a:pt x="2184" y="1216"/>
                    </a:lnTo>
                    <a:lnTo>
                      <a:pt x="2186" y="1222"/>
                    </a:lnTo>
                    <a:lnTo>
                      <a:pt x="2188" y="1231"/>
                    </a:lnTo>
                    <a:lnTo>
                      <a:pt x="2188" y="1233"/>
                    </a:lnTo>
                    <a:lnTo>
                      <a:pt x="2188" y="1239"/>
                    </a:lnTo>
                    <a:lnTo>
                      <a:pt x="2192" y="1243"/>
                    </a:lnTo>
                    <a:lnTo>
                      <a:pt x="2198" y="1252"/>
                    </a:lnTo>
                    <a:lnTo>
                      <a:pt x="2198" y="1256"/>
                    </a:lnTo>
                    <a:lnTo>
                      <a:pt x="2203" y="1260"/>
                    </a:lnTo>
                    <a:lnTo>
                      <a:pt x="2203" y="1269"/>
                    </a:lnTo>
                    <a:lnTo>
                      <a:pt x="2203" y="1275"/>
                    </a:lnTo>
                    <a:lnTo>
                      <a:pt x="2207" y="1281"/>
                    </a:lnTo>
                    <a:lnTo>
                      <a:pt x="2207" y="1285"/>
                    </a:lnTo>
                    <a:lnTo>
                      <a:pt x="2213" y="1294"/>
                    </a:lnTo>
                    <a:lnTo>
                      <a:pt x="2213" y="1296"/>
                    </a:lnTo>
                    <a:lnTo>
                      <a:pt x="2211" y="1302"/>
                    </a:lnTo>
                    <a:lnTo>
                      <a:pt x="2211" y="1311"/>
                    </a:lnTo>
                    <a:lnTo>
                      <a:pt x="2213" y="1315"/>
                    </a:lnTo>
                    <a:lnTo>
                      <a:pt x="2217" y="1319"/>
                    </a:lnTo>
                    <a:lnTo>
                      <a:pt x="2220" y="1325"/>
                    </a:lnTo>
                    <a:lnTo>
                      <a:pt x="2226" y="1328"/>
                    </a:lnTo>
                    <a:lnTo>
                      <a:pt x="2226" y="1328"/>
                    </a:lnTo>
                    <a:close/>
                    <a:moveTo>
                      <a:pt x="2021" y="1045"/>
                    </a:moveTo>
                    <a:lnTo>
                      <a:pt x="2024" y="1045"/>
                    </a:lnTo>
                    <a:lnTo>
                      <a:pt x="2024" y="1043"/>
                    </a:lnTo>
                    <a:lnTo>
                      <a:pt x="2026" y="1043"/>
                    </a:lnTo>
                    <a:lnTo>
                      <a:pt x="2026" y="1043"/>
                    </a:lnTo>
                    <a:lnTo>
                      <a:pt x="2030" y="1045"/>
                    </a:lnTo>
                    <a:lnTo>
                      <a:pt x="2032" y="1047"/>
                    </a:lnTo>
                    <a:lnTo>
                      <a:pt x="2034" y="1045"/>
                    </a:lnTo>
                    <a:lnTo>
                      <a:pt x="2036" y="1041"/>
                    </a:lnTo>
                    <a:lnTo>
                      <a:pt x="2034" y="1039"/>
                    </a:lnTo>
                    <a:lnTo>
                      <a:pt x="2034" y="1037"/>
                    </a:lnTo>
                    <a:lnTo>
                      <a:pt x="2036" y="1035"/>
                    </a:lnTo>
                    <a:lnTo>
                      <a:pt x="2036" y="1032"/>
                    </a:lnTo>
                    <a:lnTo>
                      <a:pt x="2034" y="1032"/>
                    </a:lnTo>
                    <a:lnTo>
                      <a:pt x="2034" y="1035"/>
                    </a:lnTo>
                    <a:lnTo>
                      <a:pt x="2032" y="1037"/>
                    </a:lnTo>
                    <a:lnTo>
                      <a:pt x="2030" y="1035"/>
                    </a:lnTo>
                    <a:lnTo>
                      <a:pt x="2032" y="1032"/>
                    </a:lnTo>
                    <a:lnTo>
                      <a:pt x="2032" y="1030"/>
                    </a:lnTo>
                    <a:lnTo>
                      <a:pt x="2032" y="1030"/>
                    </a:lnTo>
                    <a:lnTo>
                      <a:pt x="2028" y="1030"/>
                    </a:lnTo>
                    <a:lnTo>
                      <a:pt x="2024" y="1030"/>
                    </a:lnTo>
                    <a:lnTo>
                      <a:pt x="2021" y="1032"/>
                    </a:lnTo>
                    <a:lnTo>
                      <a:pt x="2021" y="1035"/>
                    </a:lnTo>
                    <a:lnTo>
                      <a:pt x="2019" y="1037"/>
                    </a:lnTo>
                    <a:lnTo>
                      <a:pt x="2019" y="1041"/>
                    </a:lnTo>
                    <a:lnTo>
                      <a:pt x="2021" y="1045"/>
                    </a:lnTo>
                    <a:lnTo>
                      <a:pt x="2021" y="1045"/>
                    </a:lnTo>
                    <a:close/>
                    <a:moveTo>
                      <a:pt x="2009" y="1043"/>
                    </a:moveTo>
                    <a:lnTo>
                      <a:pt x="2011" y="1043"/>
                    </a:lnTo>
                    <a:lnTo>
                      <a:pt x="2011" y="1041"/>
                    </a:lnTo>
                    <a:lnTo>
                      <a:pt x="2011" y="1039"/>
                    </a:lnTo>
                    <a:lnTo>
                      <a:pt x="2013" y="1041"/>
                    </a:lnTo>
                    <a:lnTo>
                      <a:pt x="2015" y="1041"/>
                    </a:lnTo>
                    <a:lnTo>
                      <a:pt x="2013" y="1037"/>
                    </a:lnTo>
                    <a:lnTo>
                      <a:pt x="2015" y="1035"/>
                    </a:lnTo>
                    <a:lnTo>
                      <a:pt x="2015" y="1032"/>
                    </a:lnTo>
                    <a:lnTo>
                      <a:pt x="2013" y="1032"/>
                    </a:lnTo>
                    <a:lnTo>
                      <a:pt x="2011" y="1035"/>
                    </a:lnTo>
                    <a:lnTo>
                      <a:pt x="2007" y="1037"/>
                    </a:lnTo>
                    <a:lnTo>
                      <a:pt x="2007" y="1041"/>
                    </a:lnTo>
                    <a:lnTo>
                      <a:pt x="2009" y="1043"/>
                    </a:lnTo>
                    <a:lnTo>
                      <a:pt x="2009" y="1043"/>
                    </a:lnTo>
                    <a:close/>
                    <a:moveTo>
                      <a:pt x="2036" y="1056"/>
                    </a:moveTo>
                    <a:lnTo>
                      <a:pt x="2036" y="1058"/>
                    </a:lnTo>
                    <a:lnTo>
                      <a:pt x="2038" y="1056"/>
                    </a:lnTo>
                    <a:lnTo>
                      <a:pt x="2040" y="1054"/>
                    </a:lnTo>
                    <a:lnTo>
                      <a:pt x="2038" y="1051"/>
                    </a:lnTo>
                    <a:lnTo>
                      <a:pt x="2036" y="1051"/>
                    </a:lnTo>
                    <a:lnTo>
                      <a:pt x="2038" y="1054"/>
                    </a:lnTo>
                    <a:lnTo>
                      <a:pt x="2036" y="1056"/>
                    </a:lnTo>
                    <a:lnTo>
                      <a:pt x="2036" y="1056"/>
                    </a:lnTo>
                    <a:close/>
                    <a:moveTo>
                      <a:pt x="2032" y="1051"/>
                    </a:moveTo>
                    <a:lnTo>
                      <a:pt x="2032" y="1054"/>
                    </a:lnTo>
                    <a:lnTo>
                      <a:pt x="2034" y="1056"/>
                    </a:lnTo>
                    <a:lnTo>
                      <a:pt x="2034" y="1054"/>
                    </a:lnTo>
                    <a:lnTo>
                      <a:pt x="2034" y="1051"/>
                    </a:lnTo>
                    <a:lnTo>
                      <a:pt x="2032" y="1049"/>
                    </a:lnTo>
                    <a:lnTo>
                      <a:pt x="2032" y="1051"/>
                    </a:lnTo>
                    <a:lnTo>
                      <a:pt x="2032" y="1051"/>
                    </a:lnTo>
                    <a:close/>
                    <a:moveTo>
                      <a:pt x="2032" y="1070"/>
                    </a:moveTo>
                    <a:lnTo>
                      <a:pt x="2034" y="1066"/>
                    </a:lnTo>
                    <a:lnTo>
                      <a:pt x="2036" y="1066"/>
                    </a:lnTo>
                    <a:lnTo>
                      <a:pt x="2038" y="1062"/>
                    </a:lnTo>
                    <a:lnTo>
                      <a:pt x="2038" y="1062"/>
                    </a:lnTo>
                    <a:lnTo>
                      <a:pt x="2038" y="1058"/>
                    </a:lnTo>
                    <a:lnTo>
                      <a:pt x="2032" y="1060"/>
                    </a:lnTo>
                    <a:lnTo>
                      <a:pt x="2030" y="1064"/>
                    </a:lnTo>
                    <a:lnTo>
                      <a:pt x="2030" y="1068"/>
                    </a:lnTo>
                    <a:lnTo>
                      <a:pt x="2032" y="1070"/>
                    </a:lnTo>
                    <a:lnTo>
                      <a:pt x="2032" y="1070"/>
                    </a:lnTo>
                    <a:close/>
                    <a:moveTo>
                      <a:pt x="2186" y="836"/>
                    </a:moveTo>
                    <a:lnTo>
                      <a:pt x="2188" y="836"/>
                    </a:lnTo>
                    <a:lnTo>
                      <a:pt x="2190" y="832"/>
                    </a:lnTo>
                    <a:lnTo>
                      <a:pt x="2190" y="830"/>
                    </a:lnTo>
                    <a:lnTo>
                      <a:pt x="2188" y="830"/>
                    </a:lnTo>
                    <a:lnTo>
                      <a:pt x="2186" y="834"/>
                    </a:lnTo>
                    <a:lnTo>
                      <a:pt x="2186" y="836"/>
                    </a:lnTo>
                    <a:lnTo>
                      <a:pt x="2186" y="836"/>
                    </a:lnTo>
                    <a:close/>
                    <a:moveTo>
                      <a:pt x="2428" y="811"/>
                    </a:moveTo>
                    <a:lnTo>
                      <a:pt x="2430" y="811"/>
                    </a:lnTo>
                    <a:lnTo>
                      <a:pt x="2430" y="807"/>
                    </a:lnTo>
                    <a:lnTo>
                      <a:pt x="2428" y="803"/>
                    </a:lnTo>
                    <a:lnTo>
                      <a:pt x="2428" y="803"/>
                    </a:lnTo>
                    <a:lnTo>
                      <a:pt x="2428" y="798"/>
                    </a:lnTo>
                    <a:lnTo>
                      <a:pt x="2430" y="794"/>
                    </a:lnTo>
                    <a:lnTo>
                      <a:pt x="2435" y="790"/>
                    </a:lnTo>
                    <a:lnTo>
                      <a:pt x="2439" y="788"/>
                    </a:lnTo>
                    <a:lnTo>
                      <a:pt x="2441" y="786"/>
                    </a:lnTo>
                    <a:lnTo>
                      <a:pt x="2439" y="782"/>
                    </a:lnTo>
                    <a:lnTo>
                      <a:pt x="2439" y="777"/>
                    </a:lnTo>
                    <a:lnTo>
                      <a:pt x="2432" y="771"/>
                    </a:lnTo>
                    <a:lnTo>
                      <a:pt x="2430" y="771"/>
                    </a:lnTo>
                    <a:lnTo>
                      <a:pt x="2428" y="773"/>
                    </a:lnTo>
                    <a:lnTo>
                      <a:pt x="2428" y="775"/>
                    </a:lnTo>
                    <a:lnTo>
                      <a:pt x="2426" y="775"/>
                    </a:lnTo>
                    <a:lnTo>
                      <a:pt x="2422" y="782"/>
                    </a:lnTo>
                    <a:lnTo>
                      <a:pt x="2420" y="782"/>
                    </a:lnTo>
                    <a:lnTo>
                      <a:pt x="2418" y="786"/>
                    </a:lnTo>
                    <a:lnTo>
                      <a:pt x="2420" y="786"/>
                    </a:lnTo>
                    <a:lnTo>
                      <a:pt x="2424" y="786"/>
                    </a:lnTo>
                    <a:lnTo>
                      <a:pt x="2424" y="786"/>
                    </a:lnTo>
                    <a:lnTo>
                      <a:pt x="2422" y="790"/>
                    </a:lnTo>
                    <a:lnTo>
                      <a:pt x="2424" y="796"/>
                    </a:lnTo>
                    <a:lnTo>
                      <a:pt x="2426" y="798"/>
                    </a:lnTo>
                    <a:lnTo>
                      <a:pt x="2426" y="803"/>
                    </a:lnTo>
                    <a:lnTo>
                      <a:pt x="2424" y="805"/>
                    </a:lnTo>
                    <a:lnTo>
                      <a:pt x="2426" y="807"/>
                    </a:lnTo>
                    <a:lnTo>
                      <a:pt x="2428" y="811"/>
                    </a:lnTo>
                    <a:lnTo>
                      <a:pt x="2428" y="811"/>
                    </a:lnTo>
                    <a:close/>
                    <a:moveTo>
                      <a:pt x="2571" y="938"/>
                    </a:moveTo>
                    <a:lnTo>
                      <a:pt x="2574" y="940"/>
                    </a:lnTo>
                    <a:lnTo>
                      <a:pt x="2578" y="940"/>
                    </a:lnTo>
                    <a:lnTo>
                      <a:pt x="2582" y="944"/>
                    </a:lnTo>
                    <a:lnTo>
                      <a:pt x="2588" y="946"/>
                    </a:lnTo>
                    <a:lnTo>
                      <a:pt x="2590" y="948"/>
                    </a:lnTo>
                    <a:lnTo>
                      <a:pt x="2597" y="946"/>
                    </a:lnTo>
                    <a:lnTo>
                      <a:pt x="2595" y="946"/>
                    </a:lnTo>
                    <a:lnTo>
                      <a:pt x="2588" y="944"/>
                    </a:lnTo>
                    <a:lnTo>
                      <a:pt x="2586" y="942"/>
                    </a:lnTo>
                    <a:lnTo>
                      <a:pt x="2582" y="940"/>
                    </a:lnTo>
                    <a:lnTo>
                      <a:pt x="2578" y="938"/>
                    </a:lnTo>
                    <a:lnTo>
                      <a:pt x="2574" y="935"/>
                    </a:lnTo>
                    <a:lnTo>
                      <a:pt x="2571" y="938"/>
                    </a:lnTo>
                    <a:lnTo>
                      <a:pt x="2571" y="938"/>
                    </a:lnTo>
                    <a:close/>
                    <a:moveTo>
                      <a:pt x="2531" y="927"/>
                    </a:moveTo>
                    <a:lnTo>
                      <a:pt x="2534" y="929"/>
                    </a:lnTo>
                    <a:lnTo>
                      <a:pt x="2538" y="929"/>
                    </a:lnTo>
                    <a:lnTo>
                      <a:pt x="2540" y="931"/>
                    </a:lnTo>
                    <a:lnTo>
                      <a:pt x="2540" y="933"/>
                    </a:lnTo>
                    <a:lnTo>
                      <a:pt x="2544" y="938"/>
                    </a:lnTo>
                    <a:lnTo>
                      <a:pt x="2546" y="938"/>
                    </a:lnTo>
                    <a:lnTo>
                      <a:pt x="2548" y="942"/>
                    </a:lnTo>
                    <a:lnTo>
                      <a:pt x="2550" y="942"/>
                    </a:lnTo>
                    <a:lnTo>
                      <a:pt x="2553" y="942"/>
                    </a:lnTo>
                    <a:lnTo>
                      <a:pt x="2557" y="944"/>
                    </a:lnTo>
                    <a:lnTo>
                      <a:pt x="2561" y="946"/>
                    </a:lnTo>
                    <a:lnTo>
                      <a:pt x="2561" y="944"/>
                    </a:lnTo>
                    <a:lnTo>
                      <a:pt x="2559" y="940"/>
                    </a:lnTo>
                    <a:lnTo>
                      <a:pt x="2555" y="938"/>
                    </a:lnTo>
                    <a:lnTo>
                      <a:pt x="2550" y="933"/>
                    </a:lnTo>
                    <a:lnTo>
                      <a:pt x="2548" y="929"/>
                    </a:lnTo>
                    <a:lnTo>
                      <a:pt x="2544" y="929"/>
                    </a:lnTo>
                    <a:lnTo>
                      <a:pt x="2542" y="925"/>
                    </a:lnTo>
                    <a:lnTo>
                      <a:pt x="2542" y="923"/>
                    </a:lnTo>
                    <a:lnTo>
                      <a:pt x="2542" y="921"/>
                    </a:lnTo>
                    <a:lnTo>
                      <a:pt x="2538" y="921"/>
                    </a:lnTo>
                    <a:lnTo>
                      <a:pt x="2536" y="921"/>
                    </a:lnTo>
                    <a:lnTo>
                      <a:pt x="2534" y="921"/>
                    </a:lnTo>
                    <a:lnTo>
                      <a:pt x="2531" y="925"/>
                    </a:lnTo>
                    <a:lnTo>
                      <a:pt x="2531" y="927"/>
                    </a:lnTo>
                    <a:lnTo>
                      <a:pt x="2531" y="927"/>
                    </a:lnTo>
                    <a:close/>
                    <a:moveTo>
                      <a:pt x="2432" y="1134"/>
                    </a:moveTo>
                    <a:lnTo>
                      <a:pt x="2435" y="1134"/>
                    </a:lnTo>
                    <a:lnTo>
                      <a:pt x="2437" y="1132"/>
                    </a:lnTo>
                    <a:lnTo>
                      <a:pt x="2435" y="1127"/>
                    </a:lnTo>
                    <a:lnTo>
                      <a:pt x="2432" y="1125"/>
                    </a:lnTo>
                    <a:lnTo>
                      <a:pt x="2430" y="1127"/>
                    </a:lnTo>
                    <a:lnTo>
                      <a:pt x="2430" y="1129"/>
                    </a:lnTo>
                    <a:lnTo>
                      <a:pt x="2432" y="1134"/>
                    </a:lnTo>
                    <a:lnTo>
                      <a:pt x="2432" y="1134"/>
                    </a:lnTo>
                    <a:close/>
                    <a:moveTo>
                      <a:pt x="2411" y="1127"/>
                    </a:moveTo>
                    <a:lnTo>
                      <a:pt x="2411" y="1132"/>
                    </a:lnTo>
                    <a:lnTo>
                      <a:pt x="2413" y="1134"/>
                    </a:lnTo>
                    <a:lnTo>
                      <a:pt x="2418" y="1132"/>
                    </a:lnTo>
                    <a:lnTo>
                      <a:pt x="2418" y="1129"/>
                    </a:lnTo>
                    <a:lnTo>
                      <a:pt x="2413" y="1127"/>
                    </a:lnTo>
                    <a:lnTo>
                      <a:pt x="2411" y="1127"/>
                    </a:lnTo>
                    <a:lnTo>
                      <a:pt x="2411" y="1127"/>
                    </a:lnTo>
                    <a:close/>
                    <a:moveTo>
                      <a:pt x="2424" y="1161"/>
                    </a:moveTo>
                    <a:lnTo>
                      <a:pt x="2424" y="1161"/>
                    </a:lnTo>
                    <a:lnTo>
                      <a:pt x="2424" y="1157"/>
                    </a:lnTo>
                    <a:lnTo>
                      <a:pt x="2426" y="1155"/>
                    </a:lnTo>
                    <a:lnTo>
                      <a:pt x="2428" y="1153"/>
                    </a:lnTo>
                    <a:lnTo>
                      <a:pt x="2430" y="1148"/>
                    </a:lnTo>
                    <a:lnTo>
                      <a:pt x="2430" y="1144"/>
                    </a:lnTo>
                    <a:lnTo>
                      <a:pt x="2430" y="1142"/>
                    </a:lnTo>
                    <a:lnTo>
                      <a:pt x="2432" y="1140"/>
                    </a:lnTo>
                    <a:lnTo>
                      <a:pt x="2432" y="1136"/>
                    </a:lnTo>
                    <a:lnTo>
                      <a:pt x="2426" y="1129"/>
                    </a:lnTo>
                    <a:lnTo>
                      <a:pt x="2424" y="1134"/>
                    </a:lnTo>
                    <a:lnTo>
                      <a:pt x="2426" y="1140"/>
                    </a:lnTo>
                    <a:lnTo>
                      <a:pt x="2424" y="1144"/>
                    </a:lnTo>
                    <a:lnTo>
                      <a:pt x="2422" y="1144"/>
                    </a:lnTo>
                    <a:lnTo>
                      <a:pt x="2420" y="1148"/>
                    </a:lnTo>
                    <a:lnTo>
                      <a:pt x="2418" y="1148"/>
                    </a:lnTo>
                    <a:lnTo>
                      <a:pt x="2416" y="1150"/>
                    </a:lnTo>
                    <a:lnTo>
                      <a:pt x="2420" y="1155"/>
                    </a:lnTo>
                    <a:lnTo>
                      <a:pt x="2420" y="1157"/>
                    </a:lnTo>
                    <a:lnTo>
                      <a:pt x="2418" y="1159"/>
                    </a:lnTo>
                    <a:lnTo>
                      <a:pt x="2418" y="1159"/>
                    </a:lnTo>
                    <a:lnTo>
                      <a:pt x="2422" y="1159"/>
                    </a:lnTo>
                    <a:lnTo>
                      <a:pt x="2424" y="1161"/>
                    </a:lnTo>
                    <a:lnTo>
                      <a:pt x="2424" y="1161"/>
                    </a:lnTo>
                    <a:close/>
                    <a:moveTo>
                      <a:pt x="2420" y="1186"/>
                    </a:moveTo>
                    <a:lnTo>
                      <a:pt x="2420" y="1186"/>
                    </a:lnTo>
                    <a:lnTo>
                      <a:pt x="2422" y="1182"/>
                    </a:lnTo>
                    <a:lnTo>
                      <a:pt x="2420" y="1180"/>
                    </a:lnTo>
                    <a:lnTo>
                      <a:pt x="2420" y="1176"/>
                    </a:lnTo>
                    <a:lnTo>
                      <a:pt x="2418" y="1176"/>
                    </a:lnTo>
                    <a:lnTo>
                      <a:pt x="2418" y="1178"/>
                    </a:lnTo>
                    <a:lnTo>
                      <a:pt x="2418" y="1182"/>
                    </a:lnTo>
                    <a:lnTo>
                      <a:pt x="2420" y="1186"/>
                    </a:lnTo>
                    <a:lnTo>
                      <a:pt x="2420" y="1186"/>
                    </a:lnTo>
                    <a:close/>
                    <a:moveTo>
                      <a:pt x="2420" y="1193"/>
                    </a:moveTo>
                    <a:lnTo>
                      <a:pt x="2422" y="1193"/>
                    </a:lnTo>
                    <a:lnTo>
                      <a:pt x="2422" y="1191"/>
                    </a:lnTo>
                    <a:lnTo>
                      <a:pt x="2418" y="1188"/>
                    </a:lnTo>
                    <a:lnTo>
                      <a:pt x="2418" y="1191"/>
                    </a:lnTo>
                    <a:lnTo>
                      <a:pt x="2418" y="1191"/>
                    </a:lnTo>
                    <a:lnTo>
                      <a:pt x="2420" y="1193"/>
                    </a:lnTo>
                    <a:lnTo>
                      <a:pt x="2420" y="1193"/>
                    </a:lnTo>
                    <a:close/>
                    <a:moveTo>
                      <a:pt x="2413" y="1199"/>
                    </a:moveTo>
                    <a:lnTo>
                      <a:pt x="2413" y="1199"/>
                    </a:lnTo>
                    <a:lnTo>
                      <a:pt x="2413" y="1197"/>
                    </a:lnTo>
                    <a:lnTo>
                      <a:pt x="2411" y="1197"/>
                    </a:lnTo>
                    <a:lnTo>
                      <a:pt x="2411" y="1199"/>
                    </a:lnTo>
                    <a:lnTo>
                      <a:pt x="2413" y="1199"/>
                    </a:lnTo>
                    <a:lnTo>
                      <a:pt x="2413" y="1199"/>
                    </a:lnTo>
                    <a:close/>
                    <a:moveTo>
                      <a:pt x="2416" y="1207"/>
                    </a:moveTo>
                    <a:lnTo>
                      <a:pt x="2418" y="1207"/>
                    </a:lnTo>
                    <a:lnTo>
                      <a:pt x="2418" y="1205"/>
                    </a:lnTo>
                    <a:lnTo>
                      <a:pt x="2420" y="1201"/>
                    </a:lnTo>
                    <a:lnTo>
                      <a:pt x="2418" y="1201"/>
                    </a:lnTo>
                    <a:lnTo>
                      <a:pt x="2416" y="1203"/>
                    </a:lnTo>
                    <a:lnTo>
                      <a:pt x="2416" y="1207"/>
                    </a:lnTo>
                    <a:lnTo>
                      <a:pt x="2416" y="1207"/>
                    </a:lnTo>
                    <a:close/>
                    <a:moveTo>
                      <a:pt x="2411" y="1233"/>
                    </a:moveTo>
                    <a:lnTo>
                      <a:pt x="2411" y="1231"/>
                    </a:lnTo>
                    <a:lnTo>
                      <a:pt x="2409" y="1231"/>
                    </a:lnTo>
                    <a:lnTo>
                      <a:pt x="2409" y="1231"/>
                    </a:lnTo>
                    <a:lnTo>
                      <a:pt x="2411" y="1233"/>
                    </a:lnTo>
                    <a:lnTo>
                      <a:pt x="2411" y="1233"/>
                    </a:lnTo>
                    <a:close/>
                    <a:moveTo>
                      <a:pt x="2409" y="1247"/>
                    </a:moveTo>
                    <a:lnTo>
                      <a:pt x="2411" y="1243"/>
                    </a:lnTo>
                    <a:lnTo>
                      <a:pt x="2409" y="1241"/>
                    </a:lnTo>
                    <a:lnTo>
                      <a:pt x="2409" y="1243"/>
                    </a:lnTo>
                    <a:lnTo>
                      <a:pt x="2409" y="1247"/>
                    </a:lnTo>
                    <a:lnTo>
                      <a:pt x="2409" y="1247"/>
                    </a:lnTo>
                    <a:close/>
                    <a:moveTo>
                      <a:pt x="2409" y="1250"/>
                    </a:moveTo>
                    <a:lnTo>
                      <a:pt x="2409" y="1252"/>
                    </a:lnTo>
                    <a:lnTo>
                      <a:pt x="2411" y="1250"/>
                    </a:lnTo>
                    <a:lnTo>
                      <a:pt x="2409" y="1250"/>
                    </a:lnTo>
                    <a:lnTo>
                      <a:pt x="2409" y="1250"/>
                    </a:lnTo>
                    <a:close/>
                    <a:moveTo>
                      <a:pt x="2405" y="1256"/>
                    </a:moveTo>
                    <a:lnTo>
                      <a:pt x="2405" y="1258"/>
                    </a:lnTo>
                    <a:lnTo>
                      <a:pt x="2407" y="1258"/>
                    </a:lnTo>
                    <a:lnTo>
                      <a:pt x="2407" y="1256"/>
                    </a:lnTo>
                    <a:lnTo>
                      <a:pt x="2405" y="1256"/>
                    </a:lnTo>
                    <a:lnTo>
                      <a:pt x="2405" y="1256"/>
                    </a:lnTo>
                    <a:lnTo>
                      <a:pt x="2405" y="1256"/>
                    </a:lnTo>
                    <a:close/>
                    <a:moveTo>
                      <a:pt x="2401" y="1273"/>
                    </a:moveTo>
                    <a:lnTo>
                      <a:pt x="2403" y="1271"/>
                    </a:lnTo>
                    <a:lnTo>
                      <a:pt x="2403" y="1264"/>
                    </a:lnTo>
                    <a:lnTo>
                      <a:pt x="2403" y="1264"/>
                    </a:lnTo>
                    <a:lnTo>
                      <a:pt x="2401" y="1269"/>
                    </a:lnTo>
                    <a:lnTo>
                      <a:pt x="2401" y="1273"/>
                    </a:lnTo>
                    <a:lnTo>
                      <a:pt x="2401" y="1273"/>
                    </a:lnTo>
                    <a:lnTo>
                      <a:pt x="2401" y="1273"/>
                    </a:lnTo>
                    <a:close/>
                    <a:moveTo>
                      <a:pt x="2367" y="1319"/>
                    </a:moveTo>
                    <a:lnTo>
                      <a:pt x="2369" y="1319"/>
                    </a:lnTo>
                    <a:lnTo>
                      <a:pt x="2373" y="1315"/>
                    </a:lnTo>
                    <a:lnTo>
                      <a:pt x="2375" y="1311"/>
                    </a:lnTo>
                    <a:lnTo>
                      <a:pt x="2380" y="1309"/>
                    </a:lnTo>
                    <a:lnTo>
                      <a:pt x="2380" y="1304"/>
                    </a:lnTo>
                    <a:lnTo>
                      <a:pt x="2380" y="1300"/>
                    </a:lnTo>
                    <a:lnTo>
                      <a:pt x="2384" y="1294"/>
                    </a:lnTo>
                    <a:lnTo>
                      <a:pt x="2382" y="1296"/>
                    </a:lnTo>
                    <a:lnTo>
                      <a:pt x="2378" y="1296"/>
                    </a:lnTo>
                    <a:lnTo>
                      <a:pt x="2375" y="1300"/>
                    </a:lnTo>
                    <a:lnTo>
                      <a:pt x="2375" y="1302"/>
                    </a:lnTo>
                    <a:lnTo>
                      <a:pt x="2373" y="1306"/>
                    </a:lnTo>
                    <a:lnTo>
                      <a:pt x="2371" y="1306"/>
                    </a:lnTo>
                    <a:lnTo>
                      <a:pt x="2371" y="1311"/>
                    </a:lnTo>
                    <a:lnTo>
                      <a:pt x="2369" y="1313"/>
                    </a:lnTo>
                    <a:lnTo>
                      <a:pt x="2367" y="1319"/>
                    </a:lnTo>
                    <a:lnTo>
                      <a:pt x="2367" y="1319"/>
                    </a:lnTo>
                    <a:close/>
                    <a:moveTo>
                      <a:pt x="2329" y="1363"/>
                    </a:moveTo>
                    <a:lnTo>
                      <a:pt x="2331" y="1361"/>
                    </a:lnTo>
                    <a:lnTo>
                      <a:pt x="2333" y="1357"/>
                    </a:lnTo>
                    <a:lnTo>
                      <a:pt x="2335" y="1355"/>
                    </a:lnTo>
                    <a:lnTo>
                      <a:pt x="2335" y="1351"/>
                    </a:lnTo>
                    <a:lnTo>
                      <a:pt x="2338" y="1349"/>
                    </a:lnTo>
                    <a:lnTo>
                      <a:pt x="2338" y="1346"/>
                    </a:lnTo>
                    <a:lnTo>
                      <a:pt x="2340" y="1344"/>
                    </a:lnTo>
                    <a:lnTo>
                      <a:pt x="2342" y="1346"/>
                    </a:lnTo>
                    <a:lnTo>
                      <a:pt x="2344" y="1342"/>
                    </a:lnTo>
                    <a:lnTo>
                      <a:pt x="2346" y="1336"/>
                    </a:lnTo>
                    <a:lnTo>
                      <a:pt x="2350" y="1332"/>
                    </a:lnTo>
                    <a:lnTo>
                      <a:pt x="2354" y="1332"/>
                    </a:lnTo>
                    <a:lnTo>
                      <a:pt x="2359" y="1330"/>
                    </a:lnTo>
                    <a:lnTo>
                      <a:pt x="2359" y="1325"/>
                    </a:lnTo>
                    <a:lnTo>
                      <a:pt x="2357" y="1321"/>
                    </a:lnTo>
                    <a:lnTo>
                      <a:pt x="2354" y="1323"/>
                    </a:lnTo>
                    <a:lnTo>
                      <a:pt x="2350" y="1328"/>
                    </a:lnTo>
                    <a:lnTo>
                      <a:pt x="2348" y="1330"/>
                    </a:lnTo>
                    <a:lnTo>
                      <a:pt x="2346" y="1332"/>
                    </a:lnTo>
                    <a:lnTo>
                      <a:pt x="2344" y="1332"/>
                    </a:lnTo>
                    <a:lnTo>
                      <a:pt x="2342" y="1332"/>
                    </a:lnTo>
                    <a:lnTo>
                      <a:pt x="2340" y="1330"/>
                    </a:lnTo>
                    <a:lnTo>
                      <a:pt x="2340" y="1330"/>
                    </a:lnTo>
                    <a:lnTo>
                      <a:pt x="2338" y="1332"/>
                    </a:lnTo>
                    <a:lnTo>
                      <a:pt x="2340" y="1336"/>
                    </a:lnTo>
                    <a:lnTo>
                      <a:pt x="2338" y="1338"/>
                    </a:lnTo>
                    <a:lnTo>
                      <a:pt x="2335" y="1342"/>
                    </a:lnTo>
                    <a:lnTo>
                      <a:pt x="2333" y="1342"/>
                    </a:lnTo>
                    <a:lnTo>
                      <a:pt x="2333" y="1344"/>
                    </a:lnTo>
                    <a:lnTo>
                      <a:pt x="2333" y="1349"/>
                    </a:lnTo>
                    <a:lnTo>
                      <a:pt x="2329" y="1349"/>
                    </a:lnTo>
                    <a:lnTo>
                      <a:pt x="2329" y="1351"/>
                    </a:lnTo>
                    <a:lnTo>
                      <a:pt x="2331" y="1353"/>
                    </a:lnTo>
                    <a:lnTo>
                      <a:pt x="2329" y="1355"/>
                    </a:lnTo>
                    <a:lnTo>
                      <a:pt x="2329" y="1359"/>
                    </a:lnTo>
                    <a:lnTo>
                      <a:pt x="2329" y="1363"/>
                    </a:lnTo>
                    <a:lnTo>
                      <a:pt x="2329" y="1363"/>
                    </a:lnTo>
                    <a:close/>
                    <a:moveTo>
                      <a:pt x="2312" y="1389"/>
                    </a:moveTo>
                    <a:lnTo>
                      <a:pt x="2312" y="1389"/>
                    </a:lnTo>
                    <a:lnTo>
                      <a:pt x="2314" y="1382"/>
                    </a:lnTo>
                    <a:lnTo>
                      <a:pt x="2314" y="1374"/>
                    </a:lnTo>
                    <a:lnTo>
                      <a:pt x="2316" y="1374"/>
                    </a:lnTo>
                    <a:lnTo>
                      <a:pt x="2323" y="1368"/>
                    </a:lnTo>
                    <a:lnTo>
                      <a:pt x="2323" y="1363"/>
                    </a:lnTo>
                    <a:lnTo>
                      <a:pt x="2321" y="1363"/>
                    </a:lnTo>
                    <a:lnTo>
                      <a:pt x="2319" y="1365"/>
                    </a:lnTo>
                    <a:lnTo>
                      <a:pt x="2316" y="1363"/>
                    </a:lnTo>
                    <a:lnTo>
                      <a:pt x="2314" y="1361"/>
                    </a:lnTo>
                    <a:lnTo>
                      <a:pt x="2312" y="1363"/>
                    </a:lnTo>
                    <a:lnTo>
                      <a:pt x="2312" y="1368"/>
                    </a:lnTo>
                    <a:lnTo>
                      <a:pt x="2312" y="1372"/>
                    </a:lnTo>
                    <a:lnTo>
                      <a:pt x="2310" y="1378"/>
                    </a:lnTo>
                    <a:lnTo>
                      <a:pt x="2308" y="1382"/>
                    </a:lnTo>
                    <a:lnTo>
                      <a:pt x="2310" y="1384"/>
                    </a:lnTo>
                    <a:lnTo>
                      <a:pt x="2312" y="1389"/>
                    </a:lnTo>
                    <a:lnTo>
                      <a:pt x="2312" y="1389"/>
                    </a:lnTo>
                    <a:close/>
                    <a:moveTo>
                      <a:pt x="40" y="1070"/>
                    </a:moveTo>
                    <a:lnTo>
                      <a:pt x="40" y="1070"/>
                    </a:lnTo>
                    <a:lnTo>
                      <a:pt x="40" y="1072"/>
                    </a:lnTo>
                    <a:lnTo>
                      <a:pt x="42" y="1075"/>
                    </a:lnTo>
                    <a:lnTo>
                      <a:pt x="44" y="1072"/>
                    </a:lnTo>
                    <a:lnTo>
                      <a:pt x="40" y="107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09" name="Freeform 14">
                <a:extLst>
                  <a:ext uri="{FF2B5EF4-FFF2-40B4-BE49-F238E27FC236}">
                    <a16:creationId xmlns:a16="http://schemas.microsoft.com/office/drawing/2014/main" id="{58CC10FF-5C59-48A7-9F01-17F5522F24C2}"/>
                  </a:ext>
                </a:extLst>
              </p:cNvPr>
              <p:cNvSpPr>
                <a:spLocks noEditPoints="1"/>
              </p:cNvSpPr>
              <p:nvPr/>
            </p:nvSpPr>
            <p:spPr bwMode="auto">
              <a:xfrm>
                <a:off x="9131922" y="2133595"/>
                <a:ext cx="228131" cy="261191"/>
              </a:xfrm>
              <a:custGeom>
                <a:avLst/>
                <a:gdLst>
                  <a:gd name="T0" fmla="*/ 270 w 283"/>
                  <a:gd name="T1" fmla="*/ 29 h 345"/>
                  <a:gd name="T2" fmla="*/ 211 w 283"/>
                  <a:gd name="T3" fmla="*/ 31 h 345"/>
                  <a:gd name="T4" fmla="*/ 97 w 283"/>
                  <a:gd name="T5" fmla="*/ 35 h 345"/>
                  <a:gd name="T6" fmla="*/ 118 w 283"/>
                  <a:gd name="T7" fmla="*/ 65 h 345"/>
                  <a:gd name="T8" fmla="*/ 129 w 283"/>
                  <a:gd name="T9" fmla="*/ 67 h 345"/>
                  <a:gd name="T10" fmla="*/ 114 w 283"/>
                  <a:gd name="T11" fmla="*/ 71 h 345"/>
                  <a:gd name="T12" fmla="*/ 154 w 283"/>
                  <a:gd name="T13" fmla="*/ 84 h 345"/>
                  <a:gd name="T14" fmla="*/ 181 w 283"/>
                  <a:gd name="T15" fmla="*/ 82 h 345"/>
                  <a:gd name="T16" fmla="*/ 211 w 283"/>
                  <a:gd name="T17" fmla="*/ 50 h 345"/>
                  <a:gd name="T18" fmla="*/ 181 w 283"/>
                  <a:gd name="T19" fmla="*/ 31 h 345"/>
                  <a:gd name="T20" fmla="*/ 165 w 283"/>
                  <a:gd name="T21" fmla="*/ 25 h 345"/>
                  <a:gd name="T22" fmla="*/ 154 w 283"/>
                  <a:gd name="T23" fmla="*/ 27 h 345"/>
                  <a:gd name="T24" fmla="*/ 146 w 283"/>
                  <a:gd name="T25" fmla="*/ 27 h 345"/>
                  <a:gd name="T26" fmla="*/ 135 w 283"/>
                  <a:gd name="T27" fmla="*/ 29 h 345"/>
                  <a:gd name="T28" fmla="*/ 112 w 283"/>
                  <a:gd name="T29" fmla="*/ 21 h 345"/>
                  <a:gd name="T30" fmla="*/ 103 w 283"/>
                  <a:gd name="T31" fmla="*/ 33 h 345"/>
                  <a:gd name="T32" fmla="*/ 95 w 283"/>
                  <a:gd name="T33" fmla="*/ 46 h 345"/>
                  <a:gd name="T34" fmla="*/ 116 w 283"/>
                  <a:gd name="T35" fmla="*/ 67 h 345"/>
                  <a:gd name="T36" fmla="*/ 234 w 283"/>
                  <a:gd name="T37" fmla="*/ 107 h 345"/>
                  <a:gd name="T38" fmla="*/ 217 w 283"/>
                  <a:gd name="T39" fmla="*/ 120 h 345"/>
                  <a:gd name="T40" fmla="*/ 175 w 283"/>
                  <a:gd name="T41" fmla="*/ 149 h 345"/>
                  <a:gd name="T42" fmla="*/ 190 w 283"/>
                  <a:gd name="T43" fmla="*/ 170 h 345"/>
                  <a:gd name="T44" fmla="*/ 171 w 283"/>
                  <a:gd name="T45" fmla="*/ 183 h 345"/>
                  <a:gd name="T46" fmla="*/ 146 w 283"/>
                  <a:gd name="T47" fmla="*/ 187 h 345"/>
                  <a:gd name="T48" fmla="*/ 125 w 283"/>
                  <a:gd name="T49" fmla="*/ 103 h 345"/>
                  <a:gd name="T50" fmla="*/ 139 w 283"/>
                  <a:gd name="T51" fmla="*/ 139 h 345"/>
                  <a:gd name="T52" fmla="*/ 160 w 283"/>
                  <a:gd name="T53" fmla="*/ 132 h 345"/>
                  <a:gd name="T54" fmla="*/ 135 w 283"/>
                  <a:gd name="T55" fmla="*/ 130 h 345"/>
                  <a:gd name="T56" fmla="*/ 2 w 283"/>
                  <a:gd name="T57" fmla="*/ 124 h 345"/>
                  <a:gd name="T58" fmla="*/ 23 w 283"/>
                  <a:gd name="T59" fmla="*/ 147 h 345"/>
                  <a:gd name="T60" fmla="*/ 89 w 283"/>
                  <a:gd name="T61" fmla="*/ 236 h 345"/>
                  <a:gd name="T62" fmla="*/ 78 w 283"/>
                  <a:gd name="T63" fmla="*/ 217 h 345"/>
                  <a:gd name="T64" fmla="*/ 57 w 283"/>
                  <a:gd name="T65" fmla="*/ 200 h 345"/>
                  <a:gd name="T66" fmla="*/ 63 w 283"/>
                  <a:gd name="T67" fmla="*/ 187 h 345"/>
                  <a:gd name="T68" fmla="*/ 70 w 283"/>
                  <a:gd name="T69" fmla="*/ 179 h 345"/>
                  <a:gd name="T70" fmla="*/ 76 w 283"/>
                  <a:gd name="T71" fmla="*/ 170 h 345"/>
                  <a:gd name="T72" fmla="*/ 47 w 283"/>
                  <a:gd name="T73" fmla="*/ 177 h 345"/>
                  <a:gd name="T74" fmla="*/ 63 w 283"/>
                  <a:gd name="T75" fmla="*/ 156 h 345"/>
                  <a:gd name="T76" fmla="*/ 82 w 283"/>
                  <a:gd name="T77" fmla="*/ 139 h 345"/>
                  <a:gd name="T78" fmla="*/ 66 w 283"/>
                  <a:gd name="T79" fmla="*/ 132 h 345"/>
                  <a:gd name="T80" fmla="*/ 59 w 283"/>
                  <a:gd name="T81" fmla="*/ 128 h 345"/>
                  <a:gd name="T82" fmla="*/ 53 w 283"/>
                  <a:gd name="T83" fmla="*/ 151 h 345"/>
                  <a:gd name="T84" fmla="*/ 34 w 283"/>
                  <a:gd name="T85" fmla="*/ 134 h 345"/>
                  <a:gd name="T86" fmla="*/ 11 w 283"/>
                  <a:gd name="T87" fmla="*/ 113 h 345"/>
                  <a:gd name="T88" fmla="*/ 15 w 283"/>
                  <a:gd name="T89" fmla="*/ 105 h 345"/>
                  <a:gd name="T90" fmla="*/ 7 w 283"/>
                  <a:gd name="T91" fmla="*/ 101 h 345"/>
                  <a:gd name="T92" fmla="*/ 15 w 283"/>
                  <a:gd name="T93" fmla="*/ 69 h 345"/>
                  <a:gd name="T94" fmla="*/ 38 w 283"/>
                  <a:gd name="T95" fmla="*/ 61 h 345"/>
                  <a:gd name="T96" fmla="*/ 36 w 283"/>
                  <a:gd name="T97" fmla="*/ 75 h 345"/>
                  <a:gd name="T98" fmla="*/ 47 w 283"/>
                  <a:gd name="T99" fmla="*/ 96 h 345"/>
                  <a:gd name="T100" fmla="*/ 63 w 283"/>
                  <a:gd name="T101" fmla="*/ 90 h 345"/>
                  <a:gd name="T102" fmla="*/ 72 w 283"/>
                  <a:gd name="T103" fmla="*/ 105 h 345"/>
                  <a:gd name="T104" fmla="*/ 70 w 283"/>
                  <a:gd name="T105" fmla="*/ 48 h 345"/>
                  <a:gd name="T106" fmla="*/ 89 w 283"/>
                  <a:gd name="T107" fmla="*/ 86 h 345"/>
                  <a:gd name="T108" fmla="*/ 114 w 283"/>
                  <a:gd name="T109" fmla="*/ 94 h 345"/>
                  <a:gd name="T110" fmla="*/ 133 w 283"/>
                  <a:gd name="T111" fmla="*/ 122 h 345"/>
                  <a:gd name="T112" fmla="*/ 118 w 283"/>
                  <a:gd name="T113" fmla="*/ 160 h 345"/>
                  <a:gd name="T114" fmla="*/ 108 w 283"/>
                  <a:gd name="T115" fmla="*/ 193 h 345"/>
                  <a:gd name="T116" fmla="*/ 97 w 283"/>
                  <a:gd name="T117" fmla="*/ 2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3" h="345">
                    <a:moveTo>
                      <a:pt x="262" y="29"/>
                    </a:moveTo>
                    <a:lnTo>
                      <a:pt x="262" y="29"/>
                    </a:lnTo>
                    <a:lnTo>
                      <a:pt x="264" y="27"/>
                    </a:lnTo>
                    <a:lnTo>
                      <a:pt x="268" y="25"/>
                    </a:lnTo>
                    <a:lnTo>
                      <a:pt x="270" y="23"/>
                    </a:lnTo>
                    <a:lnTo>
                      <a:pt x="274" y="19"/>
                    </a:lnTo>
                    <a:lnTo>
                      <a:pt x="278" y="16"/>
                    </a:lnTo>
                    <a:lnTo>
                      <a:pt x="283" y="16"/>
                    </a:lnTo>
                    <a:lnTo>
                      <a:pt x="283" y="19"/>
                    </a:lnTo>
                    <a:lnTo>
                      <a:pt x="283" y="21"/>
                    </a:lnTo>
                    <a:lnTo>
                      <a:pt x="276" y="23"/>
                    </a:lnTo>
                    <a:lnTo>
                      <a:pt x="274" y="25"/>
                    </a:lnTo>
                    <a:lnTo>
                      <a:pt x="270" y="29"/>
                    </a:lnTo>
                    <a:lnTo>
                      <a:pt x="264" y="31"/>
                    </a:lnTo>
                    <a:lnTo>
                      <a:pt x="264" y="29"/>
                    </a:lnTo>
                    <a:lnTo>
                      <a:pt x="262" y="29"/>
                    </a:lnTo>
                    <a:lnTo>
                      <a:pt x="262" y="29"/>
                    </a:lnTo>
                    <a:close/>
                    <a:moveTo>
                      <a:pt x="211" y="31"/>
                    </a:moveTo>
                    <a:lnTo>
                      <a:pt x="213" y="35"/>
                    </a:lnTo>
                    <a:lnTo>
                      <a:pt x="215" y="35"/>
                    </a:lnTo>
                    <a:lnTo>
                      <a:pt x="217" y="33"/>
                    </a:lnTo>
                    <a:lnTo>
                      <a:pt x="217" y="31"/>
                    </a:lnTo>
                    <a:lnTo>
                      <a:pt x="213" y="29"/>
                    </a:lnTo>
                    <a:lnTo>
                      <a:pt x="213" y="29"/>
                    </a:lnTo>
                    <a:lnTo>
                      <a:pt x="211" y="31"/>
                    </a:lnTo>
                    <a:lnTo>
                      <a:pt x="211" y="31"/>
                    </a:lnTo>
                    <a:close/>
                    <a:moveTo>
                      <a:pt x="116" y="2"/>
                    </a:moveTo>
                    <a:lnTo>
                      <a:pt x="122" y="6"/>
                    </a:lnTo>
                    <a:lnTo>
                      <a:pt x="125" y="8"/>
                    </a:lnTo>
                    <a:lnTo>
                      <a:pt x="127" y="6"/>
                    </a:lnTo>
                    <a:lnTo>
                      <a:pt x="129" y="4"/>
                    </a:lnTo>
                    <a:lnTo>
                      <a:pt x="127" y="2"/>
                    </a:lnTo>
                    <a:lnTo>
                      <a:pt x="122" y="2"/>
                    </a:lnTo>
                    <a:lnTo>
                      <a:pt x="118" y="0"/>
                    </a:lnTo>
                    <a:lnTo>
                      <a:pt x="116" y="0"/>
                    </a:lnTo>
                    <a:lnTo>
                      <a:pt x="114" y="0"/>
                    </a:lnTo>
                    <a:lnTo>
                      <a:pt x="116" y="2"/>
                    </a:lnTo>
                    <a:lnTo>
                      <a:pt x="116" y="2"/>
                    </a:lnTo>
                    <a:close/>
                    <a:moveTo>
                      <a:pt x="97" y="35"/>
                    </a:moveTo>
                    <a:lnTo>
                      <a:pt x="95" y="33"/>
                    </a:lnTo>
                    <a:lnTo>
                      <a:pt x="93" y="31"/>
                    </a:lnTo>
                    <a:lnTo>
                      <a:pt x="95" y="29"/>
                    </a:lnTo>
                    <a:lnTo>
                      <a:pt x="97" y="27"/>
                    </a:lnTo>
                    <a:lnTo>
                      <a:pt x="99" y="29"/>
                    </a:lnTo>
                    <a:lnTo>
                      <a:pt x="101" y="31"/>
                    </a:lnTo>
                    <a:lnTo>
                      <a:pt x="99" y="33"/>
                    </a:lnTo>
                    <a:lnTo>
                      <a:pt x="99" y="35"/>
                    </a:lnTo>
                    <a:lnTo>
                      <a:pt x="97" y="35"/>
                    </a:lnTo>
                    <a:lnTo>
                      <a:pt x="97" y="35"/>
                    </a:lnTo>
                    <a:close/>
                    <a:moveTo>
                      <a:pt x="116" y="67"/>
                    </a:moveTo>
                    <a:lnTo>
                      <a:pt x="116" y="67"/>
                    </a:lnTo>
                    <a:lnTo>
                      <a:pt x="118" y="65"/>
                    </a:lnTo>
                    <a:lnTo>
                      <a:pt x="122" y="63"/>
                    </a:lnTo>
                    <a:lnTo>
                      <a:pt x="125" y="63"/>
                    </a:lnTo>
                    <a:lnTo>
                      <a:pt x="131" y="61"/>
                    </a:lnTo>
                    <a:lnTo>
                      <a:pt x="137" y="61"/>
                    </a:lnTo>
                    <a:lnTo>
                      <a:pt x="139" y="59"/>
                    </a:lnTo>
                    <a:lnTo>
                      <a:pt x="141" y="59"/>
                    </a:lnTo>
                    <a:lnTo>
                      <a:pt x="144" y="61"/>
                    </a:lnTo>
                    <a:lnTo>
                      <a:pt x="144" y="63"/>
                    </a:lnTo>
                    <a:lnTo>
                      <a:pt x="141" y="63"/>
                    </a:lnTo>
                    <a:lnTo>
                      <a:pt x="141" y="65"/>
                    </a:lnTo>
                    <a:lnTo>
                      <a:pt x="139" y="67"/>
                    </a:lnTo>
                    <a:lnTo>
                      <a:pt x="135" y="65"/>
                    </a:lnTo>
                    <a:lnTo>
                      <a:pt x="129" y="67"/>
                    </a:lnTo>
                    <a:lnTo>
                      <a:pt x="127" y="65"/>
                    </a:lnTo>
                    <a:lnTo>
                      <a:pt x="125" y="67"/>
                    </a:lnTo>
                    <a:lnTo>
                      <a:pt x="127" y="67"/>
                    </a:lnTo>
                    <a:lnTo>
                      <a:pt x="133" y="69"/>
                    </a:lnTo>
                    <a:lnTo>
                      <a:pt x="135" y="71"/>
                    </a:lnTo>
                    <a:lnTo>
                      <a:pt x="135" y="73"/>
                    </a:lnTo>
                    <a:lnTo>
                      <a:pt x="133" y="73"/>
                    </a:lnTo>
                    <a:lnTo>
                      <a:pt x="129" y="71"/>
                    </a:lnTo>
                    <a:lnTo>
                      <a:pt x="129" y="73"/>
                    </a:lnTo>
                    <a:lnTo>
                      <a:pt x="127" y="73"/>
                    </a:lnTo>
                    <a:lnTo>
                      <a:pt x="122" y="69"/>
                    </a:lnTo>
                    <a:lnTo>
                      <a:pt x="118" y="69"/>
                    </a:lnTo>
                    <a:lnTo>
                      <a:pt x="114" y="71"/>
                    </a:lnTo>
                    <a:lnTo>
                      <a:pt x="114" y="73"/>
                    </a:lnTo>
                    <a:lnTo>
                      <a:pt x="116" y="73"/>
                    </a:lnTo>
                    <a:lnTo>
                      <a:pt x="122" y="80"/>
                    </a:lnTo>
                    <a:lnTo>
                      <a:pt x="125" y="82"/>
                    </a:lnTo>
                    <a:lnTo>
                      <a:pt x="129" y="80"/>
                    </a:lnTo>
                    <a:lnTo>
                      <a:pt x="131" y="80"/>
                    </a:lnTo>
                    <a:lnTo>
                      <a:pt x="133" y="84"/>
                    </a:lnTo>
                    <a:lnTo>
                      <a:pt x="133" y="86"/>
                    </a:lnTo>
                    <a:lnTo>
                      <a:pt x="135" y="88"/>
                    </a:lnTo>
                    <a:lnTo>
                      <a:pt x="139" y="86"/>
                    </a:lnTo>
                    <a:lnTo>
                      <a:pt x="144" y="86"/>
                    </a:lnTo>
                    <a:lnTo>
                      <a:pt x="150" y="84"/>
                    </a:lnTo>
                    <a:lnTo>
                      <a:pt x="154" y="84"/>
                    </a:lnTo>
                    <a:lnTo>
                      <a:pt x="158" y="84"/>
                    </a:lnTo>
                    <a:lnTo>
                      <a:pt x="158" y="84"/>
                    </a:lnTo>
                    <a:lnTo>
                      <a:pt x="158" y="88"/>
                    </a:lnTo>
                    <a:lnTo>
                      <a:pt x="158" y="92"/>
                    </a:lnTo>
                    <a:lnTo>
                      <a:pt x="162" y="94"/>
                    </a:lnTo>
                    <a:lnTo>
                      <a:pt x="167" y="96"/>
                    </a:lnTo>
                    <a:lnTo>
                      <a:pt x="173" y="94"/>
                    </a:lnTo>
                    <a:lnTo>
                      <a:pt x="175" y="92"/>
                    </a:lnTo>
                    <a:lnTo>
                      <a:pt x="175" y="90"/>
                    </a:lnTo>
                    <a:lnTo>
                      <a:pt x="175" y="88"/>
                    </a:lnTo>
                    <a:lnTo>
                      <a:pt x="175" y="86"/>
                    </a:lnTo>
                    <a:lnTo>
                      <a:pt x="179" y="82"/>
                    </a:lnTo>
                    <a:lnTo>
                      <a:pt x="181" y="82"/>
                    </a:lnTo>
                    <a:lnTo>
                      <a:pt x="184" y="84"/>
                    </a:lnTo>
                    <a:lnTo>
                      <a:pt x="188" y="86"/>
                    </a:lnTo>
                    <a:lnTo>
                      <a:pt x="192" y="86"/>
                    </a:lnTo>
                    <a:lnTo>
                      <a:pt x="194" y="82"/>
                    </a:lnTo>
                    <a:lnTo>
                      <a:pt x="196" y="80"/>
                    </a:lnTo>
                    <a:lnTo>
                      <a:pt x="196" y="75"/>
                    </a:lnTo>
                    <a:lnTo>
                      <a:pt x="194" y="71"/>
                    </a:lnTo>
                    <a:lnTo>
                      <a:pt x="196" y="69"/>
                    </a:lnTo>
                    <a:lnTo>
                      <a:pt x="200" y="67"/>
                    </a:lnTo>
                    <a:lnTo>
                      <a:pt x="203" y="61"/>
                    </a:lnTo>
                    <a:lnTo>
                      <a:pt x="205" y="59"/>
                    </a:lnTo>
                    <a:lnTo>
                      <a:pt x="209" y="52"/>
                    </a:lnTo>
                    <a:lnTo>
                      <a:pt x="211" y="50"/>
                    </a:lnTo>
                    <a:lnTo>
                      <a:pt x="211" y="46"/>
                    </a:lnTo>
                    <a:lnTo>
                      <a:pt x="209" y="44"/>
                    </a:lnTo>
                    <a:lnTo>
                      <a:pt x="209" y="40"/>
                    </a:lnTo>
                    <a:lnTo>
                      <a:pt x="209" y="37"/>
                    </a:lnTo>
                    <a:lnTo>
                      <a:pt x="209" y="35"/>
                    </a:lnTo>
                    <a:lnTo>
                      <a:pt x="209" y="35"/>
                    </a:lnTo>
                    <a:lnTo>
                      <a:pt x="203" y="35"/>
                    </a:lnTo>
                    <a:lnTo>
                      <a:pt x="200" y="33"/>
                    </a:lnTo>
                    <a:lnTo>
                      <a:pt x="198" y="31"/>
                    </a:lnTo>
                    <a:lnTo>
                      <a:pt x="190" y="33"/>
                    </a:lnTo>
                    <a:lnTo>
                      <a:pt x="188" y="31"/>
                    </a:lnTo>
                    <a:lnTo>
                      <a:pt x="184" y="29"/>
                    </a:lnTo>
                    <a:lnTo>
                      <a:pt x="181" y="31"/>
                    </a:lnTo>
                    <a:lnTo>
                      <a:pt x="177" y="29"/>
                    </a:lnTo>
                    <a:lnTo>
                      <a:pt x="177" y="27"/>
                    </a:lnTo>
                    <a:lnTo>
                      <a:pt x="177" y="25"/>
                    </a:lnTo>
                    <a:lnTo>
                      <a:pt x="173" y="27"/>
                    </a:lnTo>
                    <a:lnTo>
                      <a:pt x="173" y="27"/>
                    </a:lnTo>
                    <a:lnTo>
                      <a:pt x="173" y="23"/>
                    </a:lnTo>
                    <a:lnTo>
                      <a:pt x="173" y="21"/>
                    </a:lnTo>
                    <a:lnTo>
                      <a:pt x="171" y="23"/>
                    </a:lnTo>
                    <a:lnTo>
                      <a:pt x="169" y="27"/>
                    </a:lnTo>
                    <a:lnTo>
                      <a:pt x="167" y="27"/>
                    </a:lnTo>
                    <a:lnTo>
                      <a:pt x="167" y="23"/>
                    </a:lnTo>
                    <a:lnTo>
                      <a:pt x="167" y="23"/>
                    </a:lnTo>
                    <a:lnTo>
                      <a:pt x="165" y="25"/>
                    </a:lnTo>
                    <a:lnTo>
                      <a:pt x="165" y="25"/>
                    </a:lnTo>
                    <a:lnTo>
                      <a:pt x="165" y="27"/>
                    </a:lnTo>
                    <a:lnTo>
                      <a:pt x="162" y="29"/>
                    </a:lnTo>
                    <a:lnTo>
                      <a:pt x="162" y="33"/>
                    </a:lnTo>
                    <a:lnTo>
                      <a:pt x="160" y="35"/>
                    </a:lnTo>
                    <a:lnTo>
                      <a:pt x="158" y="35"/>
                    </a:lnTo>
                    <a:lnTo>
                      <a:pt x="158" y="33"/>
                    </a:lnTo>
                    <a:lnTo>
                      <a:pt x="156" y="31"/>
                    </a:lnTo>
                    <a:lnTo>
                      <a:pt x="156" y="35"/>
                    </a:lnTo>
                    <a:lnTo>
                      <a:pt x="156" y="37"/>
                    </a:lnTo>
                    <a:lnTo>
                      <a:pt x="154" y="35"/>
                    </a:lnTo>
                    <a:lnTo>
                      <a:pt x="154" y="31"/>
                    </a:lnTo>
                    <a:lnTo>
                      <a:pt x="154" y="27"/>
                    </a:lnTo>
                    <a:lnTo>
                      <a:pt x="154" y="21"/>
                    </a:lnTo>
                    <a:lnTo>
                      <a:pt x="154" y="19"/>
                    </a:lnTo>
                    <a:lnTo>
                      <a:pt x="150" y="16"/>
                    </a:lnTo>
                    <a:lnTo>
                      <a:pt x="148" y="14"/>
                    </a:lnTo>
                    <a:lnTo>
                      <a:pt x="148" y="14"/>
                    </a:lnTo>
                    <a:lnTo>
                      <a:pt x="146" y="16"/>
                    </a:lnTo>
                    <a:lnTo>
                      <a:pt x="148" y="19"/>
                    </a:lnTo>
                    <a:lnTo>
                      <a:pt x="150" y="21"/>
                    </a:lnTo>
                    <a:lnTo>
                      <a:pt x="148" y="21"/>
                    </a:lnTo>
                    <a:lnTo>
                      <a:pt x="146" y="19"/>
                    </a:lnTo>
                    <a:lnTo>
                      <a:pt x="144" y="21"/>
                    </a:lnTo>
                    <a:lnTo>
                      <a:pt x="144" y="23"/>
                    </a:lnTo>
                    <a:lnTo>
                      <a:pt x="146" y="27"/>
                    </a:lnTo>
                    <a:lnTo>
                      <a:pt x="148" y="31"/>
                    </a:lnTo>
                    <a:lnTo>
                      <a:pt x="146" y="33"/>
                    </a:lnTo>
                    <a:lnTo>
                      <a:pt x="146" y="40"/>
                    </a:lnTo>
                    <a:lnTo>
                      <a:pt x="148" y="44"/>
                    </a:lnTo>
                    <a:lnTo>
                      <a:pt x="148" y="48"/>
                    </a:lnTo>
                    <a:lnTo>
                      <a:pt x="146" y="48"/>
                    </a:lnTo>
                    <a:lnTo>
                      <a:pt x="144" y="44"/>
                    </a:lnTo>
                    <a:lnTo>
                      <a:pt x="141" y="42"/>
                    </a:lnTo>
                    <a:lnTo>
                      <a:pt x="137" y="37"/>
                    </a:lnTo>
                    <a:lnTo>
                      <a:pt x="137" y="35"/>
                    </a:lnTo>
                    <a:lnTo>
                      <a:pt x="139" y="33"/>
                    </a:lnTo>
                    <a:lnTo>
                      <a:pt x="139" y="31"/>
                    </a:lnTo>
                    <a:lnTo>
                      <a:pt x="135" y="29"/>
                    </a:lnTo>
                    <a:lnTo>
                      <a:pt x="133" y="31"/>
                    </a:lnTo>
                    <a:lnTo>
                      <a:pt x="131" y="31"/>
                    </a:lnTo>
                    <a:lnTo>
                      <a:pt x="129" y="33"/>
                    </a:lnTo>
                    <a:lnTo>
                      <a:pt x="127" y="35"/>
                    </a:lnTo>
                    <a:lnTo>
                      <a:pt x="125" y="33"/>
                    </a:lnTo>
                    <a:lnTo>
                      <a:pt x="125" y="31"/>
                    </a:lnTo>
                    <a:lnTo>
                      <a:pt x="125" y="31"/>
                    </a:lnTo>
                    <a:lnTo>
                      <a:pt x="122" y="31"/>
                    </a:lnTo>
                    <a:lnTo>
                      <a:pt x="118" y="27"/>
                    </a:lnTo>
                    <a:lnTo>
                      <a:pt x="118" y="25"/>
                    </a:lnTo>
                    <a:lnTo>
                      <a:pt x="116" y="23"/>
                    </a:lnTo>
                    <a:lnTo>
                      <a:pt x="114" y="23"/>
                    </a:lnTo>
                    <a:lnTo>
                      <a:pt x="112" y="21"/>
                    </a:lnTo>
                    <a:lnTo>
                      <a:pt x="112" y="19"/>
                    </a:lnTo>
                    <a:lnTo>
                      <a:pt x="112" y="14"/>
                    </a:lnTo>
                    <a:lnTo>
                      <a:pt x="110" y="14"/>
                    </a:lnTo>
                    <a:lnTo>
                      <a:pt x="108" y="16"/>
                    </a:lnTo>
                    <a:lnTo>
                      <a:pt x="108" y="23"/>
                    </a:lnTo>
                    <a:lnTo>
                      <a:pt x="108" y="27"/>
                    </a:lnTo>
                    <a:lnTo>
                      <a:pt x="110" y="31"/>
                    </a:lnTo>
                    <a:lnTo>
                      <a:pt x="112" y="35"/>
                    </a:lnTo>
                    <a:lnTo>
                      <a:pt x="110" y="37"/>
                    </a:lnTo>
                    <a:lnTo>
                      <a:pt x="108" y="33"/>
                    </a:lnTo>
                    <a:lnTo>
                      <a:pt x="106" y="31"/>
                    </a:lnTo>
                    <a:lnTo>
                      <a:pt x="106" y="29"/>
                    </a:lnTo>
                    <a:lnTo>
                      <a:pt x="103" y="33"/>
                    </a:lnTo>
                    <a:lnTo>
                      <a:pt x="106" y="37"/>
                    </a:lnTo>
                    <a:lnTo>
                      <a:pt x="108" y="40"/>
                    </a:lnTo>
                    <a:lnTo>
                      <a:pt x="108" y="42"/>
                    </a:lnTo>
                    <a:lnTo>
                      <a:pt x="106" y="46"/>
                    </a:lnTo>
                    <a:lnTo>
                      <a:pt x="103" y="44"/>
                    </a:lnTo>
                    <a:lnTo>
                      <a:pt x="103" y="40"/>
                    </a:lnTo>
                    <a:lnTo>
                      <a:pt x="101" y="37"/>
                    </a:lnTo>
                    <a:lnTo>
                      <a:pt x="95" y="40"/>
                    </a:lnTo>
                    <a:lnTo>
                      <a:pt x="91" y="37"/>
                    </a:lnTo>
                    <a:lnTo>
                      <a:pt x="91" y="40"/>
                    </a:lnTo>
                    <a:lnTo>
                      <a:pt x="91" y="44"/>
                    </a:lnTo>
                    <a:lnTo>
                      <a:pt x="93" y="44"/>
                    </a:lnTo>
                    <a:lnTo>
                      <a:pt x="95" y="46"/>
                    </a:lnTo>
                    <a:lnTo>
                      <a:pt x="95" y="48"/>
                    </a:lnTo>
                    <a:lnTo>
                      <a:pt x="95" y="48"/>
                    </a:lnTo>
                    <a:lnTo>
                      <a:pt x="99" y="48"/>
                    </a:lnTo>
                    <a:lnTo>
                      <a:pt x="99" y="50"/>
                    </a:lnTo>
                    <a:lnTo>
                      <a:pt x="95" y="54"/>
                    </a:lnTo>
                    <a:lnTo>
                      <a:pt x="95" y="56"/>
                    </a:lnTo>
                    <a:lnTo>
                      <a:pt x="99" y="63"/>
                    </a:lnTo>
                    <a:lnTo>
                      <a:pt x="101" y="63"/>
                    </a:lnTo>
                    <a:lnTo>
                      <a:pt x="106" y="65"/>
                    </a:lnTo>
                    <a:lnTo>
                      <a:pt x="110" y="65"/>
                    </a:lnTo>
                    <a:lnTo>
                      <a:pt x="114" y="65"/>
                    </a:lnTo>
                    <a:lnTo>
                      <a:pt x="116" y="67"/>
                    </a:lnTo>
                    <a:lnTo>
                      <a:pt x="116" y="67"/>
                    </a:lnTo>
                    <a:close/>
                    <a:moveTo>
                      <a:pt x="228" y="111"/>
                    </a:moveTo>
                    <a:lnTo>
                      <a:pt x="230" y="105"/>
                    </a:lnTo>
                    <a:lnTo>
                      <a:pt x="234" y="103"/>
                    </a:lnTo>
                    <a:lnTo>
                      <a:pt x="236" y="103"/>
                    </a:lnTo>
                    <a:lnTo>
                      <a:pt x="238" y="101"/>
                    </a:lnTo>
                    <a:lnTo>
                      <a:pt x="240" y="103"/>
                    </a:lnTo>
                    <a:lnTo>
                      <a:pt x="247" y="103"/>
                    </a:lnTo>
                    <a:lnTo>
                      <a:pt x="249" y="103"/>
                    </a:lnTo>
                    <a:lnTo>
                      <a:pt x="247" y="105"/>
                    </a:lnTo>
                    <a:lnTo>
                      <a:pt x="245" y="107"/>
                    </a:lnTo>
                    <a:lnTo>
                      <a:pt x="238" y="105"/>
                    </a:lnTo>
                    <a:lnTo>
                      <a:pt x="236" y="105"/>
                    </a:lnTo>
                    <a:lnTo>
                      <a:pt x="234" y="107"/>
                    </a:lnTo>
                    <a:lnTo>
                      <a:pt x="232" y="107"/>
                    </a:lnTo>
                    <a:lnTo>
                      <a:pt x="230" y="111"/>
                    </a:lnTo>
                    <a:lnTo>
                      <a:pt x="228" y="111"/>
                    </a:lnTo>
                    <a:lnTo>
                      <a:pt x="228" y="111"/>
                    </a:lnTo>
                    <a:close/>
                    <a:moveTo>
                      <a:pt x="213" y="124"/>
                    </a:moveTo>
                    <a:lnTo>
                      <a:pt x="213" y="120"/>
                    </a:lnTo>
                    <a:lnTo>
                      <a:pt x="211" y="118"/>
                    </a:lnTo>
                    <a:lnTo>
                      <a:pt x="211" y="113"/>
                    </a:lnTo>
                    <a:lnTo>
                      <a:pt x="211" y="113"/>
                    </a:lnTo>
                    <a:lnTo>
                      <a:pt x="213" y="111"/>
                    </a:lnTo>
                    <a:lnTo>
                      <a:pt x="213" y="111"/>
                    </a:lnTo>
                    <a:lnTo>
                      <a:pt x="215" y="115"/>
                    </a:lnTo>
                    <a:lnTo>
                      <a:pt x="217" y="120"/>
                    </a:lnTo>
                    <a:lnTo>
                      <a:pt x="217" y="122"/>
                    </a:lnTo>
                    <a:lnTo>
                      <a:pt x="215" y="124"/>
                    </a:lnTo>
                    <a:lnTo>
                      <a:pt x="213" y="124"/>
                    </a:lnTo>
                    <a:lnTo>
                      <a:pt x="213" y="124"/>
                    </a:lnTo>
                    <a:close/>
                    <a:moveTo>
                      <a:pt x="141" y="158"/>
                    </a:moveTo>
                    <a:lnTo>
                      <a:pt x="144" y="153"/>
                    </a:lnTo>
                    <a:lnTo>
                      <a:pt x="148" y="149"/>
                    </a:lnTo>
                    <a:lnTo>
                      <a:pt x="156" y="149"/>
                    </a:lnTo>
                    <a:lnTo>
                      <a:pt x="160" y="147"/>
                    </a:lnTo>
                    <a:lnTo>
                      <a:pt x="165" y="143"/>
                    </a:lnTo>
                    <a:lnTo>
                      <a:pt x="171" y="141"/>
                    </a:lnTo>
                    <a:lnTo>
                      <a:pt x="171" y="145"/>
                    </a:lnTo>
                    <a:lnTo>
                      <a:pt x="175" y="149"/>
                    </a:lnTo>
                    <a:lnTo>
                      <a:pt x="175" y="151"/>
                    </a:lnTo>
                    <a:lnTo>
                      <a:pt x="171" y="151"/>
                    </a:lnTo>
                    <a:lnTo>
                      <a:pt x="171" y="153"/>
                    </a:lnTo>
                    <a:lnTo>
                      <a:pt x="171" y="158"/>
                    </a:lnTo>
                    <a:lnTo>
                      <a:pt x="175" y="164"/>
                    </a:lnTo>
                    <a:lnTo>
                      <a:pt x="179" y="166"/>
                    </a:lnTo>
                    <a:lnTo>
                      <a:pt x="184" y="164"/>
                    </a:lnTo>
                    <a:lnTo>
                      <a:pt x="188" y="162"/>
                    </a:lnTo>
                    <a:lnTo>
                      <a:pt x="190" y="164"/>
                    </a:lnTo>
                    <a:lnTo>
                      <a:pt x="192" y="166"/>
                    </a:lnTo>
                    <a:lnTo>
                      <a:pt x="196" y="168"/>
                    </a:lnTo>
                    <a:lnTo>
                      <a:pt x="194" y="168"/>
                    </a:lnTo>
                    <a:lnTo>
                      <a:pt x="190" y="170"/>
                    </a:lnTo>
                    <a:lnTo>
                      <a:pt x="188" y="177"/>
                    </a:lnTo>
                    <a:lnTo>
                      <a:pt x="186" y="179"/>
                    </a:lnTo>
                    <a:lnTo>
                      <a:pt x="184" y="187"/>
                    </a:lnTo>
                    <a:lnTo>
                      <a:pt x="181" y="189"/>
                    </a:lnTo>
                    <a:lnTo>
                      <a:pt x="177" y="191"/>
                    </a:lnTo>
                    <a:lnTo>
                      <a:pt x="175" y="193"/>
                    </a:lnTo>
                    <a:lnTo>
                      <a:pt x="175" y="198"/>
                    </a:lnTo>
                    <a:lnTo>
                      <a:pt x="171" y="200"/>
                    </a:lnTo>
                    <a:lnTo>
                      <a:pt x="169" y="200"/>
                    </a:lnTo>
                    <a:lnTo>
                      <a:pt x="169" y="196"/>
                    </a:lnTo>
                    <a:lnTo>
                      <a:pt x="171" y="193"/>
                    </a:lnTo>
                    <a:lnTo>
                      <a:pt x="169" y="189"/>
                    </a:lnTo>
                    <a:lnTo>
                      <a:pt x="171" y="183"/>
                    </a:lnTo>
                    <a:lnTo>
                      <a:pt x="171" y="179"/>
                    </a:lnTo>
                    <a:lnTo>
                      <a:pt x="169" y="181"/>
                    </a:lnTo>
                    <a:lnTo>
                      <a:pt x="167" y="179"/>
                    </a:lnTo>
                    <a:lnTo>
                      <a:pt x="165" y="181"/>
                    </a:lnTo>
                    <a:lnTo>
                      <a:pt x="162" y="185"/>
                    </a:lnTo>
                    <a:lnTo>
                      <a:pt x="160" y="187"/>
                    </a:lnTo>
                    <a:lnTo>
                      <a:pt x="156" y="187"/>
                    </a:lnTo>
                    <a:lnTo>
                      <a:pt x="154" y="191"/>
                    </a:lnTo>
                    <a:lnTo>
                      <a:pt x="150" y="191"/>
                    </a:lnTo>
                    <a:lnTo>
                      <a:pt x="146" y="193"/>
                    </a:lnTo>
                    <a:lnTo>
                      <a:pt x="146" y="193"/>
                    </a:lnTo>
                    <a:lnTo>
                      <a:pt x="144" y="189"/>
                    </a:lnTo>
                    <a:lnTo>
                      <a:pt x="146" y="187"/>
                    </a:lnTo>
                    <a:lnTo>
                      <a:pt x="146" y="185"/>
                    </a:lnTo>
                    <a:lnTo>
                      <a:pt x="148" y="183"/>
                    </a:lnTo>
                    <a:lnTo>
                      <a:pt x="148" y="177"/>
                    </a:lnTo>
                    <a:lnTo>
                      <a:pt x="152" y="170"/>
                    </a:lnTo>
                    <a:lnTo>
                      <a:pt x="152" y="166"/>
                    </a:lnTo>
                    <a:lnTo>
                      <a:pt x="152" y="164"/>
                    </a:lnTo>
                    <a:lnTo>
                      <a:pt x="152" y="162"/>
                    </a:lnTo>
                    <a:lnTo>
                      <a:pt x="148" y="162"/>
                    </a:lnTo>
                    <a:lnTo>
                      <a:pt x="146" y="160"/>
                    </a:lnTo>
                    <a:lnTo>
                      <a:pt x="141" y="158"/>
                    </a:lnTo>
                    <a:lnTo>
                      <a:pt x="141" y="158"/>
                    </a:lnTo>
                    <a:close/>
                    <a:moveTo>
                      <a:pt x="125" y="99"/>
                    </a:moveTo>
                    <a:lnTo>
                      <a:pt x="125" y="103"/>
                    </a:lnTo>
                    <a:lnTo>
                      <a:pt x="127" y="105"/>
                    </a:lnTo>
                    <a:lnTo>
                      <a:pt x="131" y="107"/>
                    </a:lnTo>
                    <a:lnTo>
                      <a:pt x="135" y="105"/>
                    </a:lnTo>
                    <a:lnTo>
                      <a:pt x="135" y="101"/>
                    </a:lnTo>
                    <a:lnTo>
                      <a:pt x="133" y="99"/>
                    </a:lnTo>
                    <a:lnTo>
                      <a:pt x="125" y="96"/>
                    </a:lnTo>
                    <a:lnTo>
                      <a:pt x="125" y="99"/>
                    </a:lnTo>
                    <a:lnTo>
                      <a:pt x="125" y="99"/>
                    </a:lnTo>
                    <a:lnTo>
                      <a:pt x="125" y="99"/>
                    </a:lnTo>
                    <a:close/>
                    <a:moveTo>
                      <a:pt x="131" y="134"/>
                    </a:moveTo>
                    <a:lnTo>
                      <a:pt x="135" y="137"/>
                    </a:lnTo>
                    <a:lnTo>
                      <a:pt x="139" y="137"/>
                    </a:lnTo>
                    <a:lnTo>
                      <a:pt x="139" y="139"/>
                    </a:lnTo>
                    <a:lnTo>
                      <a:pt x="141" y="141"/>
                    </a:lnTo>
                    <a:lnTo>
                      <a:pt x="141" y="143"/>
                    </a:lnTo>
                    <a:lnTo>
                      <a:pt x="144" y="145"/>
                    </a:lnTo>
                    <a:lnTo>
                      <a:pt x="141" y="149"/>
                    </a:lnTo>
                    <a:lnTo>
                      <a:pt x="144" y="147"/>
                    </a:lnTo>
                    <a:lnTo>
                      <a:pt x="146" y="149"/>
                    </a:lnTo>
                    <a:lnTo>
                      <a:pt x="148" y="147"/>
                    </a:lnTo>
                    <a:lnTo>
                      <a:pt x="152" y="143"/>
                    </a:lnTo>
                    <a:lnTo>
                      <a:pt x="154" y="145"/>
                    </a:lnTo>
                    <a:lnTo>
                      <a:pt x="158" y="141"/>
                    </a:lnTo>
                    <a:lnTo>
                      <a:pt x="156" y="139"/>
                    </a:lnTo>
                    <a:lnTo>
                      <a:pt x="158" y="134"/>
                    </a:lnTo>
                    <a:lnTo>
                      <a:pt x="160" y="132"/>
                    </a:lnTo>
                    <a:lnTo>
                      <a:pt x="160" y="130"/>
                    </a:lnTo>
                    <a:lnTo>
                      <a:pt x="160" y="126"/>
                    </a:lnTo>
                    <a:lnTo>
                      <a:pt x="156" y="126"/>
                    </a:lnTo>
                    <a:lnTo>
                      <a:pt x="156" y="124"/>
                    </a:lnTo>
                    <a:lnTo>
                      <a:pt x="154" y="124"/>
                    </a:lnTo>
                    <a:lnTo>
                      <a:pt x="152" y="126"/>
                    </a:lnTo>
                    <a:lnTo>
                      <a:pt x="146" y="128"/>
                    </a:lnTo>
                    <a:lnTo>
                      <a:pt x="146" y="126"/>
                    </a:lnTo>
                    <a:lnTo>
                      <a:pt x="144" y="124"/>
                    </a:lnTo>
                    <a:lnTo>
                      <a:pt x="141" y="126"/>
                    </a:lnTo>
                    <a:lnTo>
                      <a:pt x="141" y="128"/>
                    </a:lnTo>
                    <a:lnTo>
                      <a:pt x="139" y="130"/>
                    </a:lnTo>
                    <a:lnTo>
                      <a:pt x="135" y="130"/>
                    </a:lnTo>
                    <a:lnTo>
                      <a:pt x="133" y="132"/>
                    </a:lnTo>
                    <a:lnTo>
                      <a:pt x="131" y="134"/>
                    </a:lnTo>
                    <a:lnTo>
                      <a:pt x="131" y="134"/>
                    </a:lnTo>
                    <a:close/>
                    <a:moveTo>
                      <a:pt x="21" y="153"/>
                    </a:moveTo>
                    <a:lnTo>
                      <a:pt x="19" y="147"/>
                    </a:lnTo>
                    <a:lnTo>
                      <a:pt x="17" y="147"/>
                    </a:lnTo>
                    <a:lnTo>
                      <a:pt x="17" y="143"/>
                    </a:lnTo>
                    <a:lnTo>
                      <a:pt x="13" y="141"/>
                    </a:lnTo>
                    <a:lnTo>
                      <a:pt x="9" y="141"/>
                    </a:lnTo>
                    <a:lnTo>
                      <a:pt x="7" y="137"/>
                    </a:lnTo>
                    <a:lnTo>
                      <a:pt x="7" y="130"/>
                    </a:lnTo>
                    <a:lnTo>
                      <a:pt x="4" y="126"/>
                    </a:lnTo>
                    <a:lnTo>
                      <a:pt x="2" y="124"/>
                    </a:lnTo>
                    <a:lnTo>
                      <a:pt x="2" y="120"/>
                    </a:lnTo>
                    <a:lnTo>
                      <a:pt x="4" y="118"/>
                    </a:lnTo>
                    <a:lnTo>
                      <a:pt x="7" y="118"/>
                    </a:lnTo>
                    <a:lnTo>
                      <a:pt x="11" y="122"/>
                    </a:lnTo>
                    <a:lnTo>
                      <a:pt x="11" y="126"/>
                    </a:lnTo>
                    <a:lnTo>
                      <a:pt x="11" y="130"/>
                    </a:lnTo>
                    <a:lnTo>
                      <a:pt x="13" y="134"/>
                    </a:lnTo>
                    <a:lnTo>
                      <a:pt x="15" y="137"/>
                    </a:lnTo>
                    <a:lnTo>
                      <a:pt x="17" y="137"/>
                    </a:lnTo>
                    <a:lnTo>
                      <a:pt x="17" y="137"/>
                    </a:lnTo>
                    <a:lnTo>
                      <a:pt x="19" y="139"/>
                    </a:lnTo>
                    <a:lnTo>
                      <a:pt x="19" y="141"/>
                    </a:lnTo>
                    <a:lnTo>
                      <a:pt x="23" y="147"/>
                    </a:lnTo>
                    <a:lnTo>
                      <a:pt x="23" y="151"/>
                    </a:lnTo>
                    <a:lnTo>
                      <a:pt x="23" y="153"/>
                    </a:lnTo>
                    <a:lnTo>
                      <a:pt x="21" y="153"/>
                    </a:lnTo>
                    <a:lnTo>
                      <a:pt x="21" y="153"/>
                    </a:lnTo>
                    <a:lnTo>
                      <a:pt x="21" y="153"/>
                    </a:lnTo>
                    <a:lnTo>
                      <a:pt x="21" y="153"/>
                    </a:lnTo>
                    <a:close/>
                    <a:moveTo>
                      <a:pt x="95" y="242"/>
                    </a:moveTo>
                    <a:lnTo>
                      <a:pt x="93" y="240"/>
                    </a:lnTo>
                    <a:lnTo>
                      <a:pt x="91" y="240"/>
                    </a:lnTo>
                    <a:lnTo>
                      <a:pt x="91" y="242"/>
                    </a:lnTo>
                    <a:lnTo>
                      <a:pt x="89" y="242"/>
                    </a:lnTo>
                    <a:lnTo>
                      <a:pt x="89" y="240"/>
                    </a:lnTo>
                    <a:lnTo>
                      <a:pt x="89" y="236"/>
                    </a:lnTo>
                    <a:lnTo>
                      <a:pt x="87" y="233"/>
                    </a:lnTo>
                    <a:lnTo>
                      <a:pt x="85" y="231"/>
                    </a:lnTo>
                    <a:lnTo>
                      <a:pt x="78" y="225"/>
                    </a:lnTo>
                    <a:lnTo>
                      <a:pt x="78" y="223"/>
                    </a:lnTo>
                    <a:lnTo>
                      <a:pt x="82" y="221"/>
                    </a:lnTo>
                    <a:lnTo>
                      <a:pt x="85" y="221"/>
                    </a:lnTo>
                    <a:lnTo>
                      <a:pt x="87" y="219"/>
                    </a:lnTo>
                    <a:lnTo>
                      <a:pt x="87" y="217"/>
                    </a:lnTo>
                    <a:lnTo>
                      <a:pt x="85" y="217"/>
                    </a:lnTo>
                    <a:lnTo>
                      <a:pt x="82" y="217"/>
                    </a:lnTo>
                    <a:lnTo>
                      <a:pt x="82" y="215"/>
                    </a:lnTo>
                    <a:lnTo>
                      <a:pt x="80" y="215"/>
                    </a:lnTo>
                    <a:lnTo>
                      <a:pt x="78" y="217"/>
                    </a:lnTo>
                    <a:lnTo>
                      <a:pt x="74" y="219"/>
                    </a:lnTo>
                    <a:lnTo>
                      <a:pt x="70" y="215"/>
                    </a:lnTo>
                    <a:lnTo>
                      <a:pt x="70" y="212"/>
                    </a:lnTo>
                    <a:lnTo>
                      <a:pt x="68" y="212"/>
                    </a:lnTo>
                    <a:lnTo>
                      <a:pt x="66" y="210"/>
                    </a:lnTo>
                    <a:lnTo>
                      <a:pt x="63" y="208"/>
                    </a:lnTo>
                    <a:lnTo>
                      <a:pt x="63" y="208"/>
                    </a:lnTo>
                    <a:lnTo>
                      <a:pt x="61" y="206"/>
                    </a:lnTo>
                    <a:lnTo>
                      <a:pt x="61" y="204"/>
                    </a:lnTo>
                    <a:lnTo>
                      <a:pt x="59" y="202"/>
                    </a:lnTo>
                    <a:lnTo>
                      <a:pt x="57" y="202"/>
                    </a:lnTo>
                    <a:lnTo>
                      <a:pt x="57" y="202"/>
                    </a:lnTo>
                    <a:lnTo>
                      <a:pt x="57" y="200"/>
                    </a:lnTo>
                    <a:lnTo>
                      <a:pt x="53" y="198"/>
                    </a:lnTo>
                    <a:lnTo>
                      <a:pt x="53" y="196"/>
                    </a:lnTo>
                    <a:lnTo>
                      <a:pt x="53" y="193"/>
                    </a:lnTo>
                    <a:lnTo>
                      <a:pt x="53" y="193"/>
                    </a:lnTo>
                    <a:lnTo>
                      <a:pt x="53" y="191"/>
                    </a:lnTo>
                    <a:lnTo>
                      <a:pt x="53" y="189"/>
                    </a:lnTo>
                    <a:lnTo>
                      <a:pt x="51" y="187"/>
                    </a:lnTo>
                    <a:lnTo>
                      <a:pt x="51" y="185"/>
                    </a:lnTo>
                    <a:lnTo>
                      <a:pt x="55" y="183"/>
                    </a:lnTo>
                    <a:lnTo>
                      <a:pt x="57" y="183"/>
                    </a:lnTo>
                    <a:lnTo>
                      <a:pt x="59" y="185"/>
                    </a:lnTo>
                    <a:lnTo>
                      <a:pt x="61" y="187"/>
                    </a:lnTo>
                    <a:lnTo>
                      <a:pt x="63" y="187"/>
                    </a:lnTo>
                    <a:lnTo>
                      <a:pt x="63" y="185"/>
                    </a:lnTo>
                    <a:lnTo>
                      <a:pt x="68" y="187"/>
                    </a:lnTo>
                    <a:lnTo>
                      <a:pt x="70" y="187"/>
                    </a:lnTo>
                    <a:lnTo>
                      <a:pt x="72" y="187"/>
                    </a:lnTo>
                    <a:lnTo>
                      <a:pt x="78" y="187"/>
                    </a:lnTo>
                    <a:lnTo>
                      <a:pt x="78" y="185"/>
                    </a:lnTo>
                    <a:lnTo>
                      <a:pt x="76" y="183"/>
                    </a:lnTo>
                    <a:lnTo>
                      <a:pt x="72" y="183"/>
                    </a:lnTo>
                    <a:lnTo>
                      <a:pt x="68" y="181"/>
                    </a:lnTo>
                    <a:lnTo>
                      <a:pt x="63" y="181"/>
                    </a:lnTo>
                    <a:lnTo>
                      <a:pt x="63" y="179"/>
                    </a:lnTo>
                    <a:lnTo>
                      <a:pt x="66" y="179"/>
                    </a:lnTo>
                    <a:lnTo>
                      <a:pt x="70" y="179"/>
                    </a:lnTo>
                    <a:lnTo>
                      <a:pt x="76" y="174"/>
                    </a:lnTo>
                    <a:lnTo>
                      <a:pt x="78" y="172"/>
                    </a:lnTo>
                    <a:lnTo>
                      <a:pt x="85" y="172"/>
                    </a:lnTo>
                    <a:lnTo>
                      <a:pt x="87" y="172"/>
                    </a:lnTo>
                    <a:lnTo>
                      <a:pt x="89" y="172"/>
                    </a:lnTo>
                    <a:lnTo>
                      <a:pt x="89" y="172"/>
                    </a:lnTo>
                    <a:lnTo>
                      <a:pt x="89" y="170"/>
                    </a:lnTo>
                    <a:lnTo>
                      <a:pt x="91" y="168"/>
                    </a:lnTo>
                    <a:lnTo>
                      <a:pt x="91" y="166"/>
                    </a:lnTo>
                    <a:lnTo>
                      <a:pt x="89" y="166"/>
                    </a:lnTo>
                    <a:lnTo>
                      <a:pt x="87" y="168"/>
                    </a:lnTo>
                    <a:lnTo>
                      <a:pt x="85" y="170"/>
                    </a:lnTo>
                    <a:lnTo>
                      <a:pt x="76" y="170"/>
                    </a:lnTo>
                    <a:lnTo>
                      <a:pt x="74" y="170"/>
                    </a:lnTo>
                    <a:lnTo>
                      <a:pt x="74" y="168"/>
                    </a:lnTo>
                    <a:lnTo>
                      <a:pt x="70" y="168"/>
                    </a:lnTo>
                    <a:lnTo>
                      <a:pt x="70" y="170"/>
                    </a:lnTo>
                    <a:lnTo>
                      <a:pt x="68" y="170"/>
                    </a:lnTo>
                    <a:lnTo>
                      <a:pt x="66" y="174"/>
                    </a:lnTo>
                    <a:lnTo>
                      <a:pt x="61" y="174"/>
                    </a:lnTo>
                    <a:lnTo>
                      <a:pt x="59" y="174"/>
                    </a:lnTo>
                    <a:lnTo>
                      <a:pt x="59" y="174"/>
                    </a:lnTo>
                    <a:lnTo>
                      <a:pt x="55" y="174"/>
                    </a:lnTo>
                    <a:lnTo>
                      <a:pt x="51" y="177"/>
                    </a:lnTo>
                    <a:lnTo>
                      <a:pt x="49" y="177"/>
                    </a:lnTo>
                    <a:lnTo>
                      <a:pt x="47" y="177"/>
                    </a:lnTo>
                    <a:lnTo>
                      <a:pt x="47" y="170"/>
                    </a:lnTo>
                    <a:lnTo>
                      <a:pt x="47" y="166"/>
                    </a:lnTo>
                    <a:lnTo>
                      <a:pt x="47" y="164"/>
                    </a:lnTo>
                    <a:lnTo>
                      <a:pt x="47" y="162"/>
                    </a:lnTo>
                    <a:lnTo>
                      <a:pt x="49" y="160"/>
                    </a:lnTo>
                    <a:lnTo>
                      <a:pt x="51" y="160"/>
                    </a:lnTo>
                    <a:lnTo>
                      <a:pt x="53" y="160"/>
                    </a:lnTo>
                    <a:lnTo>
                      <a:pt x="53" y="164"/>
                    </a:lnTo>
                    <a:lnTo>
                      <a:pt x="55" y="162"/>
                    </a:lnTo>
                    <a:lnTo>
                      <a:pt x="55" y="160"/>
                    </a:lnTo>
                    <a:lnTo>
                      <a:pt x="59" y="158"/>
                    </a:lnTo>
                    <a:lnTo>
                      <a:pt x="61" y="158"/>
                    </a:lnTo>
                    <a:lnTo>
                      <a:pt x="63" y="156"/>
                    </a:lnTo>
                    <a:lnTo>
                      <a:pt x="66" y="151"/>
                    </a:lnTo>
                    <a:lnTo>
                      <a:pt x="70" y="149"/>
                    </a:lnTo>
                    <a:lnTo>
                      <a:pt x="70" y="147"/>
                    </a:lnTo>
                    <a:lnTo>
                      <a:pt x="72" y="145"/>
                    </a:lnTo>
                    <a:lnTo>
                      <a:pt x="76" y="143"/>
                    </a:lnTo>
                    <a:lnTo>
                      <a:pt x="82" y="143"/>
                    </a:lnTo>
                    <a:lnTo>
                      <a:pt x="85" y="141"/>
                    </a:lnTo>
                    <a:lnTo>
                      <a:pt x="89" y="139"/>
                    </a:lnTo>
                    <a:lnTo>
                      <a:pt x="91" y="137"/>
                    </a:lnTo>
                    <a:lnTo>
                      <a:pt x="91" y="134"/>
                    </a:lnTo>
                    <a:lnTo>
                      <a:pt x="89" y="134"/>
                    </a:lnTo>
                    <a:lnTo>
                      <a:pt x="87" y="139"/>
                    </a:lnTo>
                    <a:lnTo>
                      <a:pt x="82" y="139"/>
                    </a:lnTo>
                    <a:lnTo>
                      <a:pt x="80" y="137"/>
                    </a:lnTo>
                    <a:lnTo>
                      <a:pt x="80" y="134"/>
                    </a:lnTo>
                    <a:lnTo>
                      <a:pt x="82" y="130"/>
                    </a:lnTo>
                    <a:lnTo>
                      <a:pt x="82" y="126"/>
                    </a:lnTo>
                    <a:lnTo>
                      <a:pt x="80" y="124"/>
                    </a:lnTo>
                    <a:lnTo>
                      <a:pt x="78" y="124"/>
                    </a:lnTo>
                    <a:lnTo>
                      <a:pt x="78" y="126"/>
                    </a:lnTo>
                    <a:lnTo>
                      <a:pt x="78" y="130"/>
                    </a:lnTo>
                    <a:lnTo>
                      <a:pt x="76" y="132"/>
                    </a:lnTo>
                    <a:lnTo>
                      <a:pt x="72" y="139"/>
                    </a:lnTo>
                    <a:lnTo>
                      <a:pt x="68" y="139"/>
                    </a:lnTo>
                    <a:lnTo>
                      <a:pt x="66" y="139"/>
                    </a:lnTo>
                    <a:lnTo>
                      <a:pt x="66" y="132"/>
                    </a:lnTo>
                    <a:lnTo>
                      <a:pt x="66" y="132"/>
                    </a:lnTo>
                    <a:lnTo>
                      <a:pt x="68" y="128"/>
                    </a:lnTo>
                    <a:lnTo>
                      <a:pt x="68" y="126"/>
                    </a:lnTo>
                    <a:lnTo>
                      <a:pt x="66" y="124"/>
                    </a:lnTo>
                    <a:lnTo>
                      <a:pt x="66" y="120"/>
                    </a:lnTo>
                    <a:lnTo>
                      <a:pt x="66" y="118"/>
                    </a:lnTo>
                    <a:lnTo>
                      <a:pt x="63" y="118"/>
                    </a:lnTo>
                    <a:lnTo>
                      <a:pt x="61" y="120"/>
                    </a:lnTo>
                    <a:lnTo>
                      <a:pt x="63" y="126"/>
                    </a:lnTo>
                    <a:lnTo>
                      <a:pt x="61" y="128"/>
                    </a:lnTo>
                    <a:lnTo>
                      <a:pt x="59" y="132"/>
                    </a:lnTo>
                    <a:lnTo>
                      <a:pt x="59" y="130"/>
                    </a:lnTo>
                    <a:lnTo>
                      <a:pt x="59" y="128"/>
                    </a:lnTo>
                    <a:lnTo>
                      <a:pt x="57" y="124"/>
                    </a:lnTo>
                    <a:lnTo>
                      <a:pt x="55" y="124"/>
                    </a:lnTo>
                    <a:lnTo>
                      <a:pt x="55" y="124"/>
                    </a:lnTo>
                    <a:lnTo>
                      <a:pt x="55" y="128"/>
                    </a:lnTo>
                    <a:lnTo>
                      <a:pt x="55" y="130"/>
                    </a:lnTo>
                    <a:lnTo>
                      <a:pt x="55" y="134"/>
                    </a:lnTo>
                    <a:lnTo>
                      <a:pt x="57" y="137"/>
                    </a:lnTo>
                    <a:lnTo>
                      <a:pt x="59" y="141"/>
                    </a:lnTo>
                    <a:lnTo>
                      <a:pt x="59" y="145"/>
                    </a:lnTo>
                    <a:lnTo>
                      <a:pt x="55" y="143"/>
                    </a:lnTo>
                    <a:lnTo>
                      <a:pt x="53" y="145"/>
                    </a:lnTo>
                    <a:lnTo>
                      <a:pt x="53" y="149"/>
                    </a:lnTo>
                    <a:lnTo>
                      <a:pt x="53" y="151"/>
                    </a:lnTo>
                    <a:lnTo>
                      <a:pt x="49" y="153"/>
                    </a:lnTo>
                    <a:lnTo>
                      <a:pt x="42" y="153"/>
                    </a:lnTo>
                    <a:lnTo>
                      <a:pt x="38" y="153"/>
                    </a:lnTo>
                    <a:lnTo>
                      <a:pt x="38" y="151"/>
                    </a:lnTo>
                    <a:lnTo>
                      <a:pt x="40" y="151"/>
                    </a:lnTo>
                    <a:lnTo>
                      <a:pt x="38" y="147"/>
                    </a:lnTo>
                    <a:lnTo>
                      <a:pt x="34" y="143"/>
                    </a:lnTo>
                    <a:lnTo>
                      <a:pt x="30" y="143"/>
                    </a:lnTo>
                    <a:lnTo>
                      <a:pt x="30" y="143"/>
                    </a:lnTo>
                    <a:lnTo>
                      <a:pt x="28" y="139"/>
                    </a:lnTo>
                    <a:lnTo>
                      <a:pt x="28" y="134"/>
                    </a:lnTo>
                    <a:lnTo>
                      <a:pt x="32" y="134"/>
                    </a:lnTo>
                    <a:lnTo>
                      <a:pt x="34" y="134"/>
                    </a:lnTo>
                    <a:lnTo>
                      <a:pt x="32" y="132"/>
                    </a:lnTo>
                    <a:lnTo>
                      <a:pt x="30" y="132"/>
                    </a:lnTo>
                    <a:lnTo>
                      <a:pt x="28" y="132"/>
                    </a:lnTo>
                    <a:lnTo>
                      <a:pt x="26" y="132"/>
                    </a:lnTo>
                    <a:lnTo>
                      <a:pt x="23" y="128"/>
                    </a:lnTo>
                    <a:lnTo>
                      <a:pt x="21" y="128"/>
                    </a:lnTo>
                    <a:lnTo>
                      <a:pt x="19" y="126"/>
                    </a:lnTo>
                    <a:lnTo>
                      <a:pt x="17" y="124"/>
                    </a:lnTo>
                    <a:lnTo>
                      <a:pt x="17" y="122"/>
                    </a:lnTo>
                    <a:lnTo>
                      <a:pt x="17" y="120"/>
                    </a:lnTo>
                    <a:lnTo>
                      <a:pt x="15" y="118"/>
                    </a:lnTo>
                    <a:lnTo>
                      <a:pt x="13" y="118"/>
                    </a:lnTo>
                    <a:lnTo>
                      <a:pt x="11" y="113"/>
                    </a:lnTo>
                    <a:lnTo>
                      <a:pt x="11" y="111"/>
                    </a:lnTo>
                    <a:lnTo>
                      <a:pt x="13" y="109"/>
                    </a:lnTo>
                    <a:lnTo>
                      <a:pt x="17" y="113"/>
                    </a:lnTo>
                    <a:lnTo>
                      <a:pt x="19" y="115"/>
                    </a:lnTo>
                    <a:lnTo>
                      <a:pt x="19" y="118"/>
                    </a:lnTo>
                    <a:lnTo>
                      <a:pt x="19" y="118"/>
                    </a:lnTo>
                    <a:lnTo>
                      <a:pt x="23" y="115"/>
                    </a:lnTo>
                    <a:lnTo>
                      <a:pt x="23" y="111"/>
                    </a:lnTo>
                    <a:lnTo>
                      <a:pt x="23" y="111"/>
                    </a:lnTo>
                    <a:lnTo>
                      <a:pt x="19" y="111"/>
                    </a:lnTo>
                    <a:lnTo>
                      <a:pt x="17" y="109"/>
                    </a:lnTo>
                    <a:lnTo>
                      <a:pt x="17" y="109"/>
                    </a:lnTo>
                    <a:lnTo>
                      <a:pt x="15" y="105"/>
                    </a:lnTo>
                    <a:lnTo>
                      <a:pt x="15" y="103"/>
                    </a:lnTo>
                    <a:lnTo>
                      <a:pt x="15" y="103"/>
                    </a:lnTo>
                    <a:lnTo>
                      <a:pt x="17" y="96"/>
                    </a:lnTo>
                    <a:lnTo>
                      <a:pt x="19" y="94"/>
                    </a:lnTo>
                    <a:lnTo>
                      <a:pt x="17" y="92"/>
                    </a:lnTo>
                    <a:lnTo>
                      <a:pt x="15" y="94"/>
                    </a:lnTo>
                    <a:lnTo>
                      <a:pt x="13" y="92"/>
                    </a:lnTo>
                    <a:lnTo>
                      <a:pt x="11" y="92"/>
                    </a:lnTo>
                    <a:lnTo>
                      <a:pt x="11" y="96"/>
                    </a:lnTo>
                    <a:lnTo>
                      <a:pt x="11" y="101"/>
                    </a:lnTo>
                    <a:lnTo>
                      <a:pt x="9" y="103"/>
                    </a:lnTo>
                    <a:lnTo>
                      <a:pt x="7" y="105"/>
                    </a:lnTo>
                    <a:lnTo>
                      <a:pt x="7" y="101"/>
                    </a:lnTo>
                    <a:lnTo>
                      <a:pt x="2" y="94"/>
                    </a:lnTo>
                    <a:lnTo>
                      <a:pt x="2" y="90"/>
                    </a:lnTo>
                    <a:lnTo>
                      <a:pt x="0" y="86"/>
                    </a:lnTo>
                    <a:lnTo>
                      <a:pt x="0" y="82"/>
                    </a:lnTo>
                    <a:lnTo>
                      <a:pt x="2" y="82"/>
                    </a:lnTo>
                    <a:lnTo>
                      <a:pt x="7" y="80"/>
                    </a:lnTo>
                    <a:lnTo>
                      <a:pt x="7" y="78"/>
                    </a:lnTo>
                    <a:lnTo>
                      <a:pt x="7" y="75"/>
                    </a:lnTo>
                    <a:lnTo>
                      <a:pt x="7" y="73"/>
                    </a:lnTo>
                    <a:lnTo>
                      <a:pt x="7" y="69"/>
                    </a:lnTo>
                    <a:lnTo>
                      <a:pt x="9" y="65"/>
                    </a:lnTo>
                    <a:lnTo>
                      <a:pt x="13" y="65"/>
                    </a:lnTo>
                    <a:lnTo>
                      <a:pt x="15" y="69"/>
                    </a:lnTo>
                    <a:lnTo>
                      <a:pt x="15" y="73"/>
                    </a:lnTo>
                    <a:lnTo>
                      <a:pt x="19" y="73"/>
                    </a:lnTo>
                    <a:lnTo>
                      <a:pt x="19" y="73"/>
                    </a:lnTo>
                    <a:lnTo>
                      <a:pt x="15" y="67"/>
                    </a:lnTo>
                    <a:lnTo>
                      <a:pt x="15" y="63"/>
                    </a:lnTo>
                    <a:lnTo>
                      <a:pt x="17" y="63"/>
                    </a:lnTo>
                    <a:lnTo>
                      <a:pt x="19" y="63"/>
                    </a:lnTo>
                    <a:lnTo>
                      <a:pt x="21" y="67"/>
                    </a:lnTo>
                    <a:lnTo>
                      <a:pt x="21" y="67"/>
                    </a:lnTo>
                    <a:lnTo>
                      <a:pt x="26" y="67"/>
                    </a:lnTo>
                    <a:lnTo>
                      <a:pt x="32" y="61"/>
                    </a:lnTo>
                    <a:lnTo>
                      <a:pt x="36" y="59"/>
                    </a:lnTo>
                    <a:lnTo>
                      <a:pt x="38" y="61"/>
                    </a:lnTo>
                    <a:lnTo>
                      <a:pt x="42" y="65"/>
                    </a:lnTo>
                    <a:lnTo>
                      <a:pt x="40" y="69"/>
                    </a:lnTo>
                    <a:lnTo>
                      <a:pt x="38" y="71"/>
                    </a:lnTo>
                    <a:lnTo>
                      <a:pt x="36" y="71"/>
                    </a:lnTo>
                    <a:lnTo>
                      <a:pt x="36" y="69"/>
                    </a:lnTo>
                    <a:lnTo>
                      <a:pt x="34" y="69"/>
                    </a:lnTo>
                    <a:lnTo>
                      <a:pt x="30" y="73"/>
                    </a:lnTo>
                    <a:lnTo>
                      <a:pt x="28" y="75"/>
                    </a:lnTo>
                    <a:lnTo>
                      <a:pt x="28" y="75"/>
                    </a:lnTo>
                    <a:lnTo>
                      <a:pt x="26" y="78"/>
                    </a:lnTo>
                    <a:lnTo>
                      <a:pt x="28" y="80"/>
                    </a:lnTo>
                    <a:lnTo>
                      <a:pt x="32" y="78"/>
                    </a:lnTo>
                    <a:lnTo>
                      <a:pt x="36" y="75"/>
                    </a:lnTo>
                    <a:lnTo>
                      <a:pt x="38" y="75"/>
                    </a:lnTo>
                    <a:lnTo>
                      <a:pt x="38" y="78"/>
                    </a:lnTo>
                    <a:lnTo>
                      <a:pt x="34" y="80"/>
                    </a:lnTo>
                    <a:lnTo>
                      <a:pt x="34" y="82"/>
                    </a:lnTo>
                    <a:lnTo>
                      <a:pt x="36" y="84"/>
                    </a:lnTo>
                    <a:lnTo>
                      <a:pt x="36" y="82"/>
                    </a:lnTo>
                    <a:lnTo>
                      <a:pt x="38" y="82"/>
                    </a:lnTo>
                    <a:lnTo>
                      <a:pt x="40" y="84"/>
                    </a:lnTo>
                    <a:lnTo>
                      <a:pt x="42" y="86"/>
                    </a:lnTo>
                    <a:lnTo>
                      <a:pt x="40" y="88"/>
                    </a:lnTo>
                    <a:lnTo>
                      <a:pt x="42" y="92"/>
                    </a:lnTo>
                    <a:lnTo>
                      <a:pt x="44" y="94"/>
                    </a:lnTo>
                    <a:lnTo>
                      <a:pt x="47" y="96"/>
                    </a:lnTo>
                    <a:lnTo>
                      <a:pt x="44" y="90"/>
                    </a:lnTo>
                    <a:lnTo>
                      <a:pt x="42" y="86"/>
                    </a:lnTo>
                    <a:lnTo>
                      <a:pt x="42" y="82"/>
                    </a:lnTo>
                    <a:lnTo>
                      <a:pt x="42" y="78"/>
                    </a:lnTo>
                    <a:lnTo>
                      <a:pt x="47" y="71"/>
                    </a:lnTo>
                    <a:lnTo>
                      <a:pt x="47" y="67"/>
                    </a:lnTo>
                    <a:lnTo>
                      <a:pt x="49" y="65"/>
                    </a:lnTo>
                    <a:lnTo>
                      <a:pt x="51" y="65"/>
                    </a:lnTo>
                    <a:lnTo>
                      <a:pt x="55" y="69"/>
                    </a:lnTo>
                    <a:lnTo>
                      <a:pt x="59" y="73"/>
                    </a:lnTo>
                    <a:lnTo>
                      <a:pt x="59" y="75"/>
                    </a:lnTo>
                    <a:lnTo>
                      <a:pt x="59" y="82"/>
                    </a:lnTo>
                    <a:lnTo>
                      <a:pt x="63" y="90"/>
                    </a:lnTo>
                    <a:lnTo>
                      <a:pt x="63" y="94"/>
                    </a:lnTo>
                    <a:lnTo>
                      <a:pt x="61" y="96"/>
                    </a:lnTo>
                    <a:lnTo>
                      <a:pt x="59" y="99"/>
                    </a:lnTo>
                    <a:lnTo>
                      <a:pt x="59" y="101"/>
                    </a:lnTo>
                    <a:lnTo>
                      <a:pt x="61" y="101"/>
                    </a:lnTo>
                    <a:lnTo>
                      <a:pt x="63" y="101"/>
                    </a:lnTo>
                    <a:lnTo>
                      <a:pt x="66" y="101"/>
                    </a:lnTo>
                    <a:lnTo>
                      <a:pt x="68" y="105"/>
                    </a:lnTo>
                    <a:lnTo>
                      <a:pt x="70" y="111"/>
                    </a:lnTo>
                    <a:lnTo>
                      <a:pt x="72" y="111"/>
                    </a:lnTo>
                    <a:lnTo>
                      <a:pt x="74" y="111"/>
                    </a:lnTo>
                    <a:lnTo>
                      <a:pt x="76" y="109"/>
                    </a:lnTo>
                    <a:lnTo>
                      <a:pt x="72" y="105"/>
                    </a:lnTo>
                    <a:lnTo>
                      <a:pt x="72" y="101"/>
                    </a:lnTo>
                    <a:lnTo>
                      <a:pt x="68" y="94"/>
                    </a:lnTo>
                    <a:lnTo>
                      <a:pt x="66" y="90"/>
                    </a:lnTo>
                    <a:lnTo>
                      <a:pt x="66" y="84"/>
                    </a:lnTo>
                    <a:lnTo>
                      <a:pt x="66" y="73"/>
                    </a:lnTo>
                    <a:lnTo>
                      <a:pt x="66" y="71"/>
                    </a:lnTo>
                    <a:lnTo>
                      <a:pt x="63" y="69"/>
                    </a:lnTo>
                    <a:lnTo>
                      <a:pt x="66" y="65"/>
                    </a:lnTo>
                    <a:lnTo>
                      <a:pt x="63" y="61"/>
                    </a:lnTo>
                    <a:lnTo>
                      <a:pt x="66" y="59"/>
                    </a:lnTo>
                    <a:lnTo>
                      <a:pt x="66" y="52"/>
                    </a:lnTo>
                    <a:lnTo>
                      <a:pt x="68" y="48"/>
                    </a:lnTo>
                    <a:lnTo>
                      <a:pt x="70" y="48"/>
                    </a:lnTo>
                    <a:lnTo>
                      <a:pt x="72" y="48"/>
                    </a:lnTo>
                    <a:lnTo>
                      <a:pt x="76" y="52"/>
                    </a:lnTo>
                    <a:lnTo>
                      <a:pt x="76" y="56"/>
                    </a:lnTo>
                    <a:lnTo>
                      <a:pt x="78" y="59"/>
                    </a:lnTo>
                    <a:lnTo>
                      <a:pt x="80" y="56"/>
                    </a:lnTo>
                    <a:lnTo>
                      <a:pt x="82" y="54"/>
                    </a:lnTo>
                    <a:lnTo>
                      <a:pt x="87" y="56"/>
                    </a:lnTo>
                    <a:lnTo>
                      <a:pt x="89" y="63"/>
                    </a:lnTo>
                    <a:lnTo>
                      <a:pt x="91" y="67"/>
                    </a:lnTo>
                    <a:lnTo>
                      <a:pt x="91" y="71"/>
                    </a:lnTo>
                    <a:lnTo>
                      <a:pt x="91" y="73"/>
                    </a:lnTo>
                    <a:lnTo>
                      <a:pt x="89" y="82"/>
                    </a:lnTo>
                    <a:lnTo>
                      <a:pt x="89" y="86"/>
                    </a:lnTo>
                    <a:lnTo>
                      <a:pt x="89" y="88"/>
                    </a:lnTo>
                    <a:lnTo>
                      <a:pt x="91" y="88"/>
                    </a:lnTo>
                    <a:lnTo>
                      <a:pt x="93" y="86"/>
                    </a:lnTo>
                    <a:lnTo>
                      <a:pt x="93" y="82"/>
                    </a:lnTo>
                    <a:lnTo>
                      <a:pt x="93" y="73"/>
                    </a:lnTo>
                    <a:lnTo>
                      <a:pt x="93" y="71"/>
                    </a:lnTo>
                    <a:lnTo>
                      <a:pt x="97" y="69"/>
                    </a:lnTo>
                    <a:lnTo>
                      <a:pt x="101" y="73"/>
                    </a:lnTo>
                    <a:lnTo>
                      <a:pt x="103" y="80"/>
                    </a:lnTo>
                    <a:lnTo>
                      <a:pt x="106" y="90"/>
                    </a:lnTo>
                    <a:lnTo>
                      <a:pt x="108" y="92"/>
                    </a:lnTo>
                    <a:lnTo>
                      <a:pt x="110" y="94"/>
                    </a:lnTo>
                    <a:lnTo>
                      <a:pt x="114" y="94"/>
                    </a:lnTo>
                    <a:lnTo>
                      <a:pt x="116" y="96"/>
                    </a:lnTo>
                    <a:lnTo>
                      <a:pt x="120" y="101"/>
                    </a:lnTo>
                    <a:lnTo>
                      <a:pt x="122" y="103"/>
                    </a:lnTo>
                    <a:lnTo>
                      <a:pt x="127" y="109"/>
                    </a:lnTo>
                    <a:lnTo>
                      <a:pt x="131" y="111"/>
                    </a:lnTo>
                    <a:lnTo>
                      <a:pt x="139" y="113"/>
                    </a:lnTo>
                    <a:lnTo>
                      <a:pt x="144" y="113"/>
                    </a:lnTo>
                    <a:lnTo>
                      <a:pt x="144" y="120"/>
                    </a:lnTo>
                    <a:lnTo>
                      <a:pt x="141" y="122"/>
                    </a:lnTo>
                    <a:lnTo>
                      <a:pt x="141" y="124"/>
                    </a:lnTo>
                    <a:lnTo>
                      <a:pt x="139" y="124"/>
                    </a:lnTo>
                    <a:lnTo>
                      <a:pt x="137" y="120"/>
                    </a:lnTo>
                    <a:lnTo>
                      <a:pt x="133" y="122"/>
                    </a:lnTo>
                    <a:lnTo>
                      <a:pt x="131" y="122"/>
                    </a:lnTo>
                    <a:lnTo>
                      <a:pt x="125" y="126"/>
                    </a:lnTo>
                    <a:lnTo>
                      <a:pt x="122" y="126"/>
                    </a:lnTo>
                    <a:lnTo>
                      <a:pt x="120" y="128"/>
                    </a:lnTo>
                    <a:lnTo>
                      <a:pt x="122" y="130"/>
                    </a:lnTo>
                    <a:lnTo>
                      <a:pt x="122" y="132"/>
                    </a:lnTo>
                    <a:lnTo>
                      <a:pt x="118" y="137"/>
                    </a:lnTo>
                    <a:lnTo>
                      <a:pt x="116" y="139"/>
                    </a:lnTo>
                    <a:lnTo>
                      <a:pt x="118" y="143"/>
                    </a:lnTo>
                    <a:lnTo>
                      <a:pt x="118" y="149"/>
                    </a:lnTo>
                    <a:lnTo>
                      <a:pt x="118" y="153"/>
                    </a:lnTo>
                    <a:lnTo>
                      <a:pt x="118" y="158"/>
                    </a:lnTo>
                    <a:lnTo>
                      <a:pt x="118" y="160"/>
                    </a:lnTo>
                    <a:lnTo>
                      <a:pt x="116" y="162"/>
                    </a:lnTo>
                    <a:lnTo>
                      <a:pt x="114" y="160"/>
                    </a:lnTo>
                    <a:lnTo>
                      <a:pt x="112" y="162"/>
                    </a:lnTo>
                    <a:lnTo>
                      <a:pt x="112" y="166"/>
                    </a:lnTo>
                    <a:lnTo>
                      <a:pt x="114" y="170"/>
                    </a:lnTo>
                    <a:lnTo>
                      <a:pt x="114" y="174"/>
                    </a:lnTo>
                    <a:lnTo>
                      <a:pt x="112" y="179"/>
                    </a:lnTo>
                    <a:lnTo>
                      <a:pt x="114" y="185"/>
                    </a:lnTo>
                    <a:lnTo>
                      <a:pt x="112" y="189"/>
                    </a:lnTo>
                    <a:lnTo>
                      <a:pt x="112" y="189"/>
                    </a:lnTo>
                    <a:lnTo>
                      <a:pt x="108" y="187"/>
                    </a:lnTo>
                    <a:lnTo>
                      <a:pt x="103" y="191"/>
                    </a:lnTo>
                    <a:lnTo>
                      <a:pt x="108" y="193"/>
                    </a:lnTo>
                    <a:lnTo>
                      <a:pt x="106" y="193"/>
                    </a:lnTo>
                    <a:lnTo>
                      <a:pt x="103" y="198"/>
                    </a:lnTo>
                    <a:lnTo>
                      <a:pt x="103" y="200"/>
                    </a:lnTo>
                    <a:lnTo>
                      <a:pt x="103" y="204"/>
                    </a:lnTo>
                    <a:lnTo>
                      <a:pt x="103" y="215"/>
                    </a:lnTo>
                    <a:lnTo>
                      <a:pt x="101" y="219"/>
                    </a:lnTo>
                    <a:lnTo>
                      <a:pt x="99" y="221"/>
                    </a:lnTo>
                    <a:lnTo>
                      <a:pt x="101" y="225"/>
                    </a:lnTo>
                    <a:lnTo>
                      <a:pt x="101" y="231"/>
                    </a:lnTo>
                    <a:lnTo>
                      <a:pt x="101" y="233"/>
                    </a:lnTo>
                    <a:lnTo>
                      <a:pt x="101" y="233"/>
                    </a:lnTo>
                    <a:lnTo>
                      <a:pt x="101" y="238"/>
                    </a:lnTo>
                    <a:lnTo>
                      <a:pt x="97" y="242"/>
                    </a:lnTo>
                    <a:lnTo>
                      <a:pt x="95" y="242"/>
                    </a:lnTo>
                    <a:lnTo>
                      <a:pt x="95" y="242"/>
                    </a:lnTo>
                    <a:close/>
                    <a:moveTo>
                      <a:pt x="139" y="345"/>
                    </a:moveTo>
                    <a:lnTo>
                      <a:pt x="141" y="341"/>
                    </a:lnTo>
                    <a:lnTo>
                      <a:pt x="141" y="337"/>
                    </a:lnTo>
                    <a:lnTo>
                      <a:pt x="139" y="335"/>
                    </a:lnTo>
                    <a:lnTo>
                      <a:pt x="135" y="333"/>
                    </a:lnTo>
                    <a:lnTo>
                      <a:pt x="135" y="337"/>
                    </a:lnTo>
                    <a:lnTo>
                      <a:pt x="135" y="339"/>
                    </a:lnTo>
                    <a:lnTo>
                      <a:pt x="137" y="341"/>
                    </a:lnTo>
                    <a:lnTo>
                      <a:pt x="139" y="343"/>
                    </a:lnTo>
                    <a:lnTo>
                      <a:pt x="139" y="345"/>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10" name="Freeform 15">
                <a:extLst>
                  <a:ext uri="{FF2B5EF4-FFF2-40B4-BE49-F238E27FC236}">
                    <a16:creationId xmlns:a16="http://schemas.microsoft.com/office/drawing/2014/main" id="{2FC8B681-111C-43EC-BF89-32190A334F6D}"/>
                  </a:ext>
                </a:extLst>
              </p:cNvPr>
              <p:cNvSpPr>
                <a:spLocks noEditPoints="1"/>
              </p:cNvSpPr>
              <p:nvPr/>
            </p:nvSpPr>
            <p:spPr bwMode="auto">
              <a:xfrm>
                <a:off x="11001301" y="2986820"/>
                <a:ext cx="253120" cy="459546"/>
              </a:xfrm>
              <a:custGeom>
                <a:avLst/>
                <a:gdLst>
                  <a:gd name="T0" fmla="*/ 130 w 314"/>
                  <a:gd name="T1" fmla="*/ 291 h 607"/>
                  <a:gd name="T2" fmla="*/ 10 w 314"/>
                  <a:gd name="T3" fmla="*/ 601 h 607"/>
                  <a:gd name="T4" fmla="*/ 69 w 314"/>
                  <a:gd name="T5" fmla="*/ 552 h 607"/>
                  <a:gd name="T6" fmla="*/ 69 w 314"/>
                  <a:gd name="T7" fmla="*/ 552 h 607"/>
                  <a:gd name="T8" fmla="*/ 90 w 314"/>
                  <a:gd name="T9" fmla="*/ 504 h 607"/>
                  <a:gd name="T10" fmla="*/ 94 w 314"/>
                  <a:gd name="T11" fmla="*/ 506 h 607"/>
                  <a:gd name="T12" fmla="*/ 219 w 314"/>
                  <a:gd name="T13" fmla="*/ 127 h 607"/>
                  <a:gd name="T14" fmla="*/ 208 w 314"/>
                  <a:gd name="T15" fmla="*/ 87 h 607"/>
                  <a:gd name="T16" fmla="*/ 225 w 314"/>
                  <a:gd name="T17" fmla="*/ 74 h 607"/>
                  <a:gd name="T18" fmla="*/ 225 w 314"/>
                  <a:gd name="T19" fmla="*/ 44 h 607"/>
                  <a:gd name="T20" fmla="*/ 221 w 314"/>
                  <a:gd name="T21" fmla="*/ 0 h 607"/>
                  <a:gd name="T22" fmla="*/ 276 w 314"/>
                  <a:gd name="T23" fmla="*/ 42 h 607"/>
                  <a:gd name="T24" fmla="*/ 297 w 314"/>
                  <a:gd name="T25" fmla="*/ 49 h 607"/>
                  <a:gd name="T26" fmla="*/ 309 w 314"/>
                  <a:gd name="T27" fmla="*/ 63 h 607"/>
                  <a:gd name="T28" fmla="*/ 278 w 314"/>
                  <a:gd name="T29" fmla="*/ 89 h 607"/>
                  <a:gd name="T30" fmla="*/ 244 w 314"/>
                  <a:gd name="T31" fmla="*/ 89 h 607"/>
                  <a:gd name="T32" fmla="*/ 227 w 314"/>
                  <a:gd name="T33" fmla="*/ 103 h 607"/>
                  <a:gd name="T34" fmla="*/ 223 w 314"/>
                  <a:gd name="T35" fmla="*/ 129 h 607"/>
                  <a:gd name="T36" fmla="*/ 219 w 314"/>
                  <a:gd name="T37" fmla="*/ 230 h 607"/>
                  <a:gd name="T38" fmla="*/ 69 w 314"/>
                  <a:gd name="T39" fmla="*/ 375 h 607"/>
                  <a:gd name="T40" fmla="*/ 63 w 314"/>
                  <a:gd name="T41" fmla="*/ 384 h 607"/>
                  <a:gd name="T42" fmla="*/ 61 w 314"/>
                  <a:gd name="T43" fmla="*/ 392 h 607"/>
                  <a:gd name="T44" fmla="*/ 88 w 314"/>
                  <a:gd name="T45" fmla="*/ 401 h 607"/>
                  <a:gd name="T46" fmla="*/ 86 w 314"/>
                  <a:gd name="T47" fmla="*/ 390 h 607"/>
                  <a:gd name="T48" fmla="*/ 158 w 314"/>
                  <a:gd name="T49" fmla="*/ 337 h 607"/>
                  <a:gd name="T50" fmla="*/ 147 w 314"/>
                  <a:gd name="T51" fmla="*/ 377 h 607"/>
                  <a:gd name="T52" fmla="*/ 172 w 314"/>
                  <a:gd name="T53" fmla="*/ 350 h 607"/>
                  <a:gd name="T54" fmla="*/ 141 w 314"/>
                  <a:gd name="T55" fmla="*/ 352 h 607"/>
                  <a:gd name="T56" fmla="*/ 139 w 314"/>
                  <a:gd name="T57" fmla="*/ 377 h 607"/>
                  <a:gd name="T58" fmla="*/ 116 w 314"/>
                  <a:gd name="T59" fmla="*/ 443 h 607"/>
                  <a:gd name="T60" fmla="*/ 113 w 314"/>
                  <a:gd name="T61" fmla="*/ 417 h 607"/>
                  <a:gd name="T62" fmla="*/ 122 w 314"/>
                  <a:gd name="T63" fmla="*/ 377 h 607"/>
                  <a:gd name="T64" fmla="*/ 107 w 314"/>
                  <a:gd name="T65" fmla="*/ 363 h 607"/>
                  <a:gd name="T66" fmla="*/ 124 w 314"/>
                  <a:gd name="T67" fmla="*/ 342 h 607"/>
                  <a:gd name="T68" fmla="*/ 160 w 314"/>
                  <a:gd name="T69" fmla="*/ 331 h 607"/>
                  <a:gd name="T70" fmla="*/ 179 w 314"/>
                  <a:gd name="T71" fmla="*/ 348 h 607"/>
                  <a:gd name="T72" fmla="*/ 206 w 314"/>
                  <a:gd name="T73" fmla="*/ 337 h 607"/>
                  <a:gd name="T74" fmla="*/ 208 w 314"/>
                  <a:gd name="T75" fmla="*/ 325 h 607"/>
                  <a:gd name="T76" fmla="*/ 223 w 314"/>
                  <a:gd name="T77" fmla="*/ 325 h 607"/>
                  <a:gd name="T78" fmla="*/ 250 w 314"/>
                  <a:gd name="T79" fmla="*/ 321 h 607"/>
                  <a:gd name="T80" fmla="*/ 263 w 314"/>
                  <a:gd name="T81" fmla="*/ 306 h 607"/>
                  <a:gd name="T82" fmla="*/ 274 w 314"/>
                  <a:gd name="T83" fmla="*/ 285 h 607"/>
                  <a:gd name="T84" fmla="*/ 278 w 314"/>
                  <a:gd name="T85" fmla="*/ 217 h 607"/>
                  <a:gd name="T86" fmla="*/ 274 w 314"/>
                  <a:gd name="T87" fmla="*/ 184 h 607"/>
                  <a:gd name="T88" fmla="*/ 248 w 314"/>
                  <a:gd name="T89" fmla="*/ 127 h 607"/>
                  <a:gd name="T90" fmla="*/ 246 w 314"/>
                  <a:gd name="T91" fmla="*/ 137 h 607"/>
                  <a:gd name="T92" fmla="*/ 227 w 314"/>
                  <a:gd name="T93" fmla="*/ 135 h 607"/>
                  <a:gd name="T94" fmla="*/ 223 w 314"/>
                  <a:gd name="T95" fmla="*/ 171 h 607"/>
                  <a:gd name="T96" fmla="*/ 225 w 314"/>
                  <a:gd name="T97" fmla="*/ 238 h 607"/>
                  <a:gd name="T98" fmla="*/ 198 w 314"/>
                  <a:gd name="T99" fmla="*/ 253 h 607"/>
                  <a:gd name="T100" fmla="*/ 183 w 314"/>
                  <a:gd name="T101" fmla="*/ 283 h 607"/>
                  <a:gd name="T102" fmla="*/ 175 w 314"/>
                  <a:gd name="T103" fmla="*/ 306 h 607"/>
                  <a:gd name="T104" fmla="*/ 135 w 314"/>
                  <a:gd name="T105" fmla="*/ 308 h 607"/>
                  <a:gd name="T106" fmla="*/ 94 w 314"/>
                  <a:gd name="T107" fmla="*/ 344 h 607"/>
                  <a:gd name="T108" fmla="*/ 76 w 314"/>
                  <a:gd name="T109" fmla="*/ 373 h 607"/>
                  <a:gd name="T110" fmla="*/ 80 w 314"/>
                  <a:gd name="T111" fmla="*/ 390 h 607"/>
                  <a:gd name="T112" fmla="*/ 86 w 314"/>
                  <a:gd name="T113" fmla="*/ 380 h 607"/>
                  <a:gd name="T114" fmla="*/ 94 w 314"/>
                  <a:gd name="T115" fmla="*/ 415 h 607"/>
                  <a:gd name="T116" fmla="*/ 107 w 314"/>
                  <a:gd name="T117" fmla="*/ 413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4" h="607">
                    <a:moveTo>
                      <a:pt x="126" y="291"/>
                    </a:moveTo>
                    <a:lnTo>
                      <a:pt x="128" y="293"/>
                    </a:lnTo>
                    <a:lnTo>
                      <a:pt x="126" y="295"/>
                    </a:lnTo>
                    <a:lnTo>
                      <a:pt x="124" y="293"/>
                    </a:lnTo>
                    <a:lnTo>
                      <a:pt x="126" y="291"/>
                    </a:lnTo>
                    <a:lnTo>
                      <a:pt x="126" y="291"/>
                    </a:lnTo>
                    <a:close/>
                    <a:moveTo>
                      <a:pt x="128" y="291"/>
                    </a:moveTo>
                    <a:lnTo>
                      <a:pt x="128" y="291"/>
                    </a:lnTo>
                    <a:lnTo>
                      <a:pt x="130" y="287"/>
                    </a:lnTo>
                    <a:lnTo>
                      <a:pt x="132" y="287"/>
                    </a:lnTo>
                    <a:lnTo>
                      <a:pt x="132" y="291"/>
                    </a:lnTo>
                    <a:lnTo>
                      <a:pt x="130" y="291"/>
                    </a:lnTo>
                    <a:lnTo>
                      <a:pt x="128" y="291"/>
                    </a:lnTo>
                    <a:lnTo>
                      <a:pt x="128" y="291"/>
                    </a:lnTo>
                    <a:close/>
                    <a:moveTo>
                      <a:pt x="4" y="605"/>
                    </a:moveTo>
                    <a:lnTo>
                      <a:pt x="4" y="603"/>
                    </a:lnTo>
                    <a:lnTo>
                      <a:pt x="2" y="603"/>
                    </a:lnTo>
                    <a:lnTo>
                      <a:pt x="0" y="607"/>
                    </a:lnTo>
                    <a:lnTo>
                      <a:pt x="2" y="607"/>
                    </a:lnTo>
                    <a:lnTo>
                      <a:pt x="4" y="605"/>
                    </a:lnTo>
                    <a:lnTo>
                      <a:pt x="4" y="605"/>
                    </a:lnTo>
                    <a:close/>
                    <a:moveTo>
                      <a:pt x="6" y="601"/>
                    </a:moveTo>
                    <a:lnTo>
                      <a:pt x="8" y="599"/>
                    </a:lnTo>
                    <a:lnTo>
                      <a:pt x="10" y="601"/>
                    </a:lnTo>
                    <a:lnTo>
                      <a:pt x="10" y="605"/>
                    </a:lnTo>
                    <a:lnTo>
                      <a:pt x="8" y="605"/>
                    </a:lnTo>
                    <a:lnTo>
                      <a:pt x="6" y="601"/>
                    </a:lnTo>
                    <a:lnTo>
                      <a:pt x="6" y="601"/>
                    </a:lnTo>
                    <a:close/>
                    <a:moveTo>
                      <a:pt x="25" y="588"/>
                    </a:moveTo>
                    <a:lnTo>
                      <a:pt x="25" y="592"/>
                    </a:lnTo>
                    <a:lnTo>
                      <a:pt x="27" y="595"/>
                    </a:lnTo>
                    <a:lnTo>
                      <a:pt x="29" y="595"/>
                    </a:lnTo>
                    <a:lnTo>
                      <a:pt x="29" y="590"/>
                    </a:lnTo>
                    <a:lnTo>
                      <a:pt x="25" y="588"/>
                    </a:lnTo>
                    <a:lnTo>
                      <a:pt x="25" y="588"/>
                    </a:lnTo>
                    <a:close/>
                    <a:moveTo>
                      <a:pt x="69" y="552"/>
                    </a:moveTo>
                    <a:lnTo>
                      <a:pt x="67" y="548"/>
                    </a:lnTo>
                    <a:lnTo>
                      <a:pt x="71" y="546"/>
                    </a:lnTo>
                    <a:lnTo>
                      <a:pt x="71" y="544"/>
                    </a:lnTo>
                    <a:lnTo>
                      <a:pt x="71" y="542"/>
                    </a:lnTo>
                    <a:lnTo>
                      <a:pt x="73" y="540"/>
                    </a:lnTo>
                    <a:lnTo>
                      <a:pt x="76" y="536"/>
                    </a:lnTo>
                    <a:lnTo>
                      <a:pt x="78" y="540"/>
                    </a:lnTo>
                    <a:lnTo>
                      <a:pt x="76" y="542"/>
                    </a:lnTo>
                    <a:lnTo>
                      <a:pt x="76" y="546"/>
                    </a:lnTo>
                    <a:lnTo>
                      <a:pt x="71" y="548"/>
                    </a:lnTo>
                    <a:lnTo>
                      <a:pt x="71" y="552"/>
                    </a:lnTo>
                    <a:lnTo>
                      <a:pt x="69" y="552"/>
                    </a:lnTo>
                    <a:lnTo>
                      <a:pt x="69" y="552"/>
                    </a:lnTo>
                    <a:close/>
                    <a:moveTo>
                      <a:pt x="86" y="512"/>
                    </a:moveTo>
                    <a:lnTo>
                      <a:pt x="90" y="514"/>
                    </a:lnTo>
                    <a:lnTo>
                      <a:pt x="90" y="519"/>
                    </a:lnTo>
                    <a:lnTo>
                      <a:pt x="88" y="519"/>
                    </a:lnTo>
                    <a:lnTo>
                      <a:pt x="86" y="517"/>
                    </a:lnTo>
                    <a:lnTo>
                      <a:pt x="86" y="514"/>
                    </a:lnTo>
                    <a:lnTo>
                      <a:pt x="86" y="512"/>
                    </a:lnTo>
                    <a:lnTo>
                      <a:pt x="86" y="512"/>
                    </a:lnTo>
                    <a:close/>
                    <a:moveTo>
                      <a:pt x="94" y="506"/>
                    </a:moveTo>
                    <a:lnTo>
                      <a:pt x="94" y="504"/>
                    </a:lnTo>
                    <a:lnTo>
                      <a:pt x="90" y="504"/>
                    </a:lnTo>
                    <a:lnTo>
                      <a:pt x="88" y="504"/>
                    </a:lnTo>
                    <a:lnTo>
                      <a:pt x="90" y="500"/>
                    </a:lnTo>
                    <a:lnTo>
                      <a:pt x="94" y="500"/>
                    </a:lnTo>
                    <a:lnTo>
                      <a:pt x="94" y="498"/>
                    </a:lnTo>
                    <a:lnTo>
                      <a:pt x="97" y="498"/>
                    </a:lnTo>
                    <a:lnTo>
                      <a:pt x="99" y="498"/>
                    </a:lnTo>
                    <a:lnTo>
                      <a:pt x="99" y="495"/>
                    </a:lnTo>
                    <a:lnTo>
                      <a:pt x="103" y="495"/>
                    </a:lnTo>
                    <a:lnTo>
                      <a:pt x="101" y="500"/>
                    </a:lnTo>
                    <a:lnTo>
                      <a:pt x="97" y="502"/>
                    </a:lnTo>
                    <a:lnTo>
                      <a:pt x="97" y="504"/>
                    </a:lnTo>
                    <a:lnTo>
                      <a:pt x="94" y="506"/>
                    </a:lnTo>
                    <a:lnTo>
                      <a:pt x="94" y="506"/>
                    </a:lnTo>
                    <a:close/>
                    <a:moveTo>
                      <a:pt x="198" y="110"/>
                    </a:moveTo>
                    <a:lnTo>
                      <a:pt x="196" y="108"/>
                    </a:lnTo>
                    <a:lnTo>
                      <a:pt x="196" y="106"/>
                    </a:lnTo>
                    <a:lnTo>
                      <a:pt x="200" y="101"/>
                    </a:lnTo>
                    <a:lnTo>
                      <a:pt x="202" y="101"/>
                    </a:lnTo>
                    <a:lnTo>
                      <a:pt x="200" y="106"/>
                    </a:lnTo>
                    <a:lnTo>
                      <a:pt x="200" y="108"/>
                    </a:lnTo>
                    <a:lnTo>
                      <a:pt x="198" y="110"/>
                    </a:lnTo>
                    <a:lnTo>
                      <a:pt x="198" y="110"/>
                    </a:lnTo>
                    <a:close/>
                    <a:moveTo>
                      <a:pt x="223" y="129"/>
                    </a:moveTo>
                    <a:lnTo>
                      <a:pt x="219" y="127"/>
                    </a:lnTo>
                    <a:lnTo>
                      <a:pt x="217" y="125"/>
                    </a:lnTo>
                    <a:lnTo>
                      <a:pt x="219" y="122"/>
                    </a:lnTo>
                    <a:lnTo>
                      <a:pt x="217" y="116"/>
                    </a:lnTo>
                    <a:lnTo>
                      <a:pt x="215" y="110"/>
                    </a:lnTo>
                    <a:lnTo>
                      <a:pt x="213" y="106"/>
                    </a:lnTo>
                    <a:lnTo>
                      <a:pt x="208" y="103"/>
                    </a:lnTo>
                    <a:lnTo>
                      <a:pt x="206" y="103"/>
                    </a:lnTo>
                    <a:lnTo>
                      <a:pt x="206" y="101"/>
                    </a:lnTo>
                    <a:lnTo>
                      <a:pt x="206" y="95"/>
                    </a:lnTo>
                    <a:lnTo>
                      <a:pt x="206" y="93"/>
                    </a:lnTo>
                    <a:lnTo>
                      <a:pt x="206" y="89"/>
                    </a:lnTo>
                    <a:lnTo>
                      <a:pt x="208" y="87"/>
                    </a:lnTo>
                    <a:lnTo>
                      <a:pt x="210" y="87"/>
                    </a:lnTo>
                    <a:lnTo>
                      <a:pt x="213" y="84"/>
                    </a:lnTo>
                    <a:lnTo>
                      <a:pt x="215" y="80"/>
                    </a:lnTo>
                    <a:lnTo>
                      <a:pt x="215" y="78"/>
                    </a:lnTo>
                    <a:lnTo>
                      <a:pt x="215" y="78"/>
                    </a:lnTo>
                    <a:lnTo>
                      <a:pt x="210" y="74"/>
                    </a:lnTo>
                    <a:lnTo>
                      <a:pt x="210" y="74"/>
                    </a:lnTo>
                    <a:lnTo>
                      <a:pt x="208" y="72"/>
                    </a:lnTo>
                    <a:lnTo>
                      <a:pt x="210" y="70"/>
                    </a:lnTo>
                    <a:lnTo>
                      <a:pt x="213" y="70"/>
                    </a:lnTo>
                    <a:lnTo>
                      <a:pt x="219" y="72"/>
                    </a:lnTo>
                    <a:lnTo>
                      <a:pt x="225" y="74"/>
                    </a:lnTo>
                    <a:lnTo>
                      <a:pt x="227" y="72"/>
                    </a:lnTo>
                    <a:lnTo>
                      <a:pt x="227" y="70"/>
                    </a:lnTo>
                    <a:lnTo>
                      <a:pt x="229" y="68"/>
                    </a:lnTo>
                    <a:lnTo>
                      <a:pt x="227" y="66"/>
                    </a:lnTo>
                    <a:lnTo>
                      <a:pt x="227" y="63"/>
                    </a:lnTo>
                    <a:lnTo>
                      <a:pt x="225" y="61"/>
                    </a:lnTo>
                    <a:lnTo>
                      <a:pt x="223" y="59"/>
                    </a:lnTo>
                    <a:lnTo>
                      <a:pt x="223" y="55"/>
                    </a:lnTo>
                    <a:lnTo>
                      <a:pt x="225" y="51"/>
                    </a:lnTo>
                    <a:lnTo>
                      <a:pt x="227" y="51"/>
                    </a:lnTo>
                    <a:lnTo>
                      <a:pt x="227" y="49"/>
                    </a:lnTo>
                    <a:lnTo>
                      <a:pt x="225" y="44"/>
                    </a:lnTo>
                    <a:lnTo>
                      <a:pt x="223" y="40"/>
                    </a:lnTo>
                    <a:lnTo>
                      <a:pt x="225" y="36"/>
                    </a:lnTo>
                    <a:lnTo>
                      <a:pt x="223" y="30"/>
                    </a:lnTo>
                    <a:lnTo>
                      <a:pt x="223" y="25"/>
                    </a:lnTo>
                    <a:lnTo>
                      <a:pt x="215" y="15"/>
                    </a:lnTo>
                    <a:lnTo>
                      <a:pt x="215" y="9"/>
                    </a:lnTo>
                    <a:lnTo>
                      <a:pt x="213" y="6"/>
                    </a:lnTo>
                    <a:lnTo>
                      <a:pt x="215" y="4"/>
                    </a:lnTo>
                    <a:lnTo>
                      <a:pt x="215" y="4"/>
                    </a:lnTo>
                    <a:lnTo>
                      <a:pt x="217" y="2"/>
                    </a:lnTo>
                    <a:lnTo>
                      <a:pt x="217" y="0"/>
                    </a:lnTo>
                    <a:lnTo>
                      <a:pt x="221" y="0"/>
                    </a:lnTo>
                    <a:lnTo>
                      <a:pt x="223" y="4"/>
                    </a:lnTo>
                    <a:lnTo>
                      <a:pt x="229" y="9"/>
                    </a:lnTo>
                    <a:lnTo>
                      <a:pt x="236" y="11"/>
                    </a:lnTo>
                    <a:lnTo>
                      <a:pt x="238" y="15"/>
                    </a:lnTo>
                    <a:lnTo>
                      <a:pt x="246" y="25"/>
                    </a:lnTo>
                    <a:lnTo>
                      <a:pt x="253" y="28"/>
                    </a:lnTo>
                    <a:lnTo>
                      <a:pt x="253" y="32"/>
                    </a:lnTo>
                    <a:lnTo>
                      <a:pt x="257" y="32"/>
                    </a:lnTo>
                    <a:lnTo>
                      <a:pt x="261" y="36"/>
                    </a:lnTo>
                    <a:lnTo>
                      <a:pt x="267" y="38"/>
                    </a:lnTo>
                    <a:lnTo>
                      <a:pt x="272" y="40"/>
                    </a:lnTo>
                    <a:lnTo>
                      <a:pt x="276" y="42"/>
                    </a:lnTo>
                    <a:lnTo>
                      <a:pt x="278" y="42"/>
                    </a:lnTo>
                    <a:lnTo>
                      <a:pt x="280" y="44"/>
                    </a:lnTo>
                    <a:lnTo>
                      <a:pt x="284" y="42"/>
                    </a:lnTo>
                    <a:lnTo>
                      <a:pt x="291" y="38"/>
                    </a:lnTo>
                    <a:lnTo>
                      <a:pt x="295" y="34"/>
                    </a:lnTo>
                    <a:lnTo>
                      <a:pt x="295" y="30"/>
                    </a:lnTo>
                    <a:lnTo>
                      <a:pt x="297" y="30"/>
                    </a:lnTo>
                    <a:lnTo>
                      <a:pt x="297" y="32"/>
                    </a:lnTo>
                    <a:lnTo>
                      <a:pt x="297" y="34"/>
                    </a:lnTo>
                    <a:lnTo>
                      <a:pt x="295" y="40"/>
                    </a:lnTo>
                    <a:lnTo>
                      <a:pt x="295" y="47"/>
                    </a:lnTo>
                    <a:lnTo>
                      <a:pt x="297" y="49"/>
                    </a:lnTo>
                    <a:lnTo>
                      <a:pt x="301" y="51"/>
                    </a:lnTo>
                    <a:lnTo>
                      <a:pt x="305" y="55"/>
                    </a:lnTo>
                    <a:lnTo>
                      <a:pt x="305" y="57"/>
                    </a:lnTo>
                    <a:lnTo>
                      <a:pt x="305" y="59"/>
                    </a:lnTo>
                    <a:lnTo>
                      <a:pt x="307" y="59"/>
                    </a:lnTo>
                    <a:lnTo>
                      <a:pt x="309" y="57"/>
                    </a:lnTo>
                    <a:lnTo>
                      <a:pt x="312" y="55"/>
                    </a:lnTo>
                    <a:lnTo>
                      <a:pt x="314" y="53"/>
                    </a:lnTo>
                    <a:lnTo>
                      <a:pt x="314" y="57"/>
                    </a:lnTo>
                    <a:lnTo>
                      <a:pt x="312" y="57"/>
                    </a:lnTo>
                    <a:lnTo>
                      <a:pt x="312" y="61"/>
                    </a:lnTo>
                    <a:lnTo>
                      <a:pt x="309" y="63"/>
                    </a:lnTo>
                    <a:lnTo>
                      <a:pt x="305" y="66"/>
                    </a:lnTo>
                    <a:lnTo>
                      <a:pt x="305" y="68"/>
                    </a:lnTo>
                    <a:lnTo>
                      <a:pt x="303" y="70"/>
                    </a:lnTo>
                    <a:lnTo>
                      <a:pt x="301" y="70"/>
                    </a:lnTo>
                    <a:lnTo>
                      <a:pt x="299" y="70"/>
                    </a:lnTo>
                    <a:lnTo>
                      <a:pt x="297" y="72"/>
                    </a:lnTo>
                    <a:lnTo>
                      <a:pt x="297" y="74"/>
                    </a:lnTo>
                    <a:lnTo>
                      <a:pt x="291" y="74"/>
                    </a:lnTo>
                    <a:lnTo>
                      <a:pt x="288" y="72"/>
                    </a:lnTo>
                    <a:lnTo>
                      <a:pt x="284" y="74"/>
                    </a:lnTo>
                    <a:lnTo>
                      <a:pt x="280" y="80"/>
                    </a:lnTo>
                    <a:lnTo>
                      <a:pt x="278" y="89"/>
                    </a:lnTo>
                    <a:lnTo>
                      <a:pt x="276" y="95"/>
                    </a:lnTo>
                    <a:lnTo>
                      <a:pt x="278" y="99"/>
                    </a:lnTo>
                    <a:lnTo>
                      <a:pt x="276" y="103"/>
                    </a:lnTo>
                    <a:lnTo>
                      <a:pt x="278" y="106"/>
                    </a:lnTo>
                    <a:lnTo>
                      <a:pt x="274" y="106"/>
                    </a:lnTo>
                    <a:lnTo>
                      <a:pt x="272" y="101"/>
                    </a:lnTo>
                    <a:lnTo>
                      <a:pt x="265" y="101"/>
                    </a:lnTo>
                    <a:lnTo>
                      <a:pt x="259" y="97"/>
                    </a:lnTo>
                    <a:lnTo>
                      <a:pt x="255" y="93"/>
                    </a:lnTo>
                    <a:lnTo>
                      <a:pt x="250" y="89"/>
                    </a:lnTo>
                    <a:lnTo>
                      <a:pt x="246" y="89"/>
                    </a:lnTo>
                    <a:lnTo>
                      <a:pt x="244" y="89"/>
                    </a:lnTo>
                    <a:lnTo>
                      <a:pt x="242" y="87"/>
                    </a:lnTo>
                    <a:lnTo>
                      <a:pt x="238" y="87"/>
                    </a:lnTo>
                    <a:lnTo>
                      <a:pt x="234" y="91"/>
                    </a:lnTo>
                    <a:lnTo>
                      <a:pt x="229" y="97"/>
                    </a:lnTo>
                    <a:lnTo>
                      <a:pt x="227" y="95"/>
                    </a:lnTo>
                    <a:lnTo>
                      <a:pt x="223" y="93"/>
                    </a:lnTo>
                    <a:lnTo>
                      <a:pt x="219" y="93"/>
                    </a:lnTo>
                    <a:lnTo>
                      <a:pt x="217" y="95"/>
                    </a:lnTo>
                    <a:lnTo>
                      <a:pt x="217" y="99"/>
                    </a:lnTo>
                    <a:lnTo>
                      <a:pt x="219" y="101"/>
                    </a:lnTo>
                    <a:lnTo>
                      <a:pt x="223" y="103"/>
                    </a:lnTo>
                    <a:lnTo>
                      <a:pt x="227" y="103"/>
                    </a:lnTo>
                    <a:lnTo>
                      <a:pt x="231" y="108"/>
                    </a:lnTo>
                    <a:lnTo>
                      <a:pt x="236" y="110"/>
                    </a:lnTo>
                    <a:lnTo>
                      <a:pt x="240" y="110"/>
                    </a:lnTo>
                    <a:lnTo>
                      <a:pt x="242" y="112"/>
                    </a:lnTo>
                    <a:lnTo>
                      <a:pt x="240" y="116"/>
                    </a:lnTo>
                    <a:lnTo>
                      <a:pt x="238" y="118"/>
                    </a:lnTo>
                    <a:lnTo>
                      <a:pt x="236" y="116"/>
                    </a:lnTo>
                    <a:lnTo>
                      <a:pt x="229" y="116"/>
                    </a:lnTo>
                    <a:lnTo>
                      <a:pt x="227" y="118"/>
                    </a:lnTo>
                    <a:lnTo>
                      <a:pt x="229" y="120"/>
                    </a:lnTo>
                    <a:lnTo>
                      <a:pt x="227" y="125"/>
                    </a:lnTo>
                    <a:lnTo>
                      <a:pt x="223" y="129"/>
                    </a:lnTo>
                    <a:lnTo>
                      <a:pt x="223" y="129"/>
                    </a:lnTo>
                    <a:close/>
                    <a:moveTo>
                      <a:pt x="217" y="240"/>
                    </a:moveTo>
                    <a:lnTo>
                      <a:pt x="217" y="236"/>
                    </a:lnTo>
                    <a:lnTo>
                      <a:pt x="217" y="234"/>
                    </a:lnTo>
                    <a:lnTo>
                      <a:pt x="217" y="232"/>
                    </a:lnTo>
                    <a:lnTo>
                      <a:pt x="215" y="234"/>
                    </a:lnTo>
                    <a:lnTo>
                      <a:pt x="215" y="232"/>
                    </a:lnTo>
                    <a:lnTo>
                      <a:pt x="215" y="226"/>
                    </a:lnTo>
                    <a:lnTo>
                      <a:pt x="217" y="224"/>
                    </a:lnTo>
                    <a:lnTo>
                      <a:pt x="217" y="226"/>
                    </a:lnTo>
                    <a:lnTo>
                      <a:pt x="217" y="230"/>
                    </a:lnTo>
                    <a:lnTo>
                      <a:pt x="219" y="230"/>
                    </a:lnTo>
                    <a:lnTo>
                      <a:pt x="221" y="232"/>
                    </a:lnTo>
                    <a:lnTo>
                      <a:pt x="219" y="236"/>
                    </a:lnTo>
                    <a:lnTo>
                      <a:pt x="217" y="238"/>
                    </a:lnTo>
                    <a:lnTo>
                      <a:pt x="217" y="240"/>
                    </a:lnTo>
                    <a:lnTo>
                      <a:pt x="217" y="240"/>
                    </a:lnTo>
                    <a:close/>
                    <a:moveTo>
                      <a:pt x="69" y="375"/>
                    </a:moveTo>
                    <a:lnTo>
                      <a:pt x="71" y="375"/>
                    </a:lnTo>
                    <a:lnTo>
                      <a:pt x="73" y="375"/>
                    </a:lnTo>
                    <a:lnTo>
                      <a:pt x="69" y="373"/>
                    </a:lnTo>
                    <a:lnTo>
                      <a:pt x="69" y="373"/>
                    </a:lnTo>
                    <a:lnTo>
                      <a:pt x="69" y="375"/>
                    </a:lnTo>
                    <a:lnTo>
                      <a:pt x="69" y="375"/>
                    </a:lnTo>
                    <a:close/>
                    <a:moveTo>
                      <a:pt x="67" y="377"/>
                    </a:moveTo>
                    <a:lnTo>
                      <a:pt x="69" y="377"/>
                    </a:lnTo>
                    <a:lnTo>
                      <a:pt x="69" y="377"/>
                    </a:lnTo>
                    <a:lnTo>
                      <a:pt x="67" y="377"/>
                    </a:lnTo>
                    <a:lnTo>
                      <a:pt x="67" y="377"/>
                    </a:lnTo>
                    <a:close/>
                    <a:moveTo>
                      <a:pt x="65" y="380"/>
                    </a:moveTo>
                    <a:lnTo>
                      <a:pt x="67" y="380"/>
                    </a:lnTo>
                    <a:lnTo>
                      <a:pt x="67" y="380"/>
                    </a:lnTo>
                    <a:lnTo>
                      <a:pt x="65" y="380"/>
                    </a:lnTo>
                    <a:lnTo>
                      <a:pt x="65" y="380"/>
                    </a:lnTo>
                    <a:close/>
                    <a:moveTo>
                      <a:pt x="63" y="382"/>
                    </a:moveTo>
                    <a:lnTo>
                      <a:pt x="63" y="384"/>
                    </a:lnTo>
                    <a:lnTo>
                      <a:pt x="65" y="382"/>
                    </a:lnTo>
                    <a:lnTo>
                      <a:pt x="63" y="382"/>
                    </a:lnTo>
                    <a:lnTo>
                      <a:pt x="63" y="382"/>
                    </a:lnTo>
                    <a:close/>
                    <a:moveTo>
                      <a:pt x="61" y="392"/>
                    </a:moveTo>
                    <a:lnTo>
                      <a:pt x="59" y="388"/>
                    </a:lnTo>
                    <a:lnTo>
                      <a:pt x="59" y="384"/>
                    </a:lnTo>
                    <a:lnTo>
                      <a:pt x="61" y="384"/>
                    </a:lnTo>
                    <a:lnTo>
                      <a:pt x="61" y="386"/>
                    </a:lnTo>
                    <a:lnTo>
                      <a:pt x="63" y="388"/>
                    </a:lnTo>
                    <a:lnTo>
                      <a:pt x="65" y="390"/>
                    </a:lnTo>
                    <a:lnTo>
                      <a:pt x="63" y="392"/>
                    </a:lnTo>
                    <a:lnTo>
                      <a:pt x="61" y="392"/>
                    </a:lnTo>
                    <a:lnTo>
                      <a:pt x="61" y="392"/>
                    </a:lnTo>
                    <a:close/>
                    <a:moveTo>
                      <a:pt x="90" y="394"/>
                    </a:moveTo>
                    <a:lnTo>
                      <a:pt x="90" y="392"/>
                    </a:lnTo>
                    <a:lnTo>
                      <a:pt x="92" y="390"/>
                    </a:lnTo>
                    <a:lnTo>
                      <a:pt x="92" y="392"/>
                    </a:lnTo>
                    <a:lnTo>
                      <a:pt x="92" y="394"/>
                    </a:lnTo>
                    <a:lnTo>
                      <a:pt x="90" y="394"/>
                    </a:lnTo>
                    <a:lnTo>
                      <a:pt x="90" y="394"/>
                    </a:lnTo>
                    <a:close/>
                    <a:moveTo>
                      <a:pt x="88" y="401"/>
                    </a:moveTo>
                    <a:lnTo>
                      <a:pt x="88" y="399"/>
                    </a:lnTo>
                    <a:lnTo>
                      <a:pt x="90" y="399"/>
                    </a:lnTo>
                    <a:lnTo>
                      <a:pt x="88" y="401"/>
                    </a:lnTo>
                    <a:lnTo>
                      <a:pt x="88" y="401"/>
                    </a:lnTo>
                    <a:lnTo>
                      <a:pt x="88" y="401"/>
                    </a:lnTo>
                    <a:close/>
                    <a:moveTo>
                      <a:pt x="86" y="390"/>
                    </a:moveTo>
                    <a:lnTo>
                      <a:pt x="84" y="392"/>
                    </a:lnTo>
                    <a:lnTo>
                      <a:pt x="84" y="396"/>
                    </a:lnTo>
                    <a:lnTo>
                      <a:pt x="86" y="399"/>
                    </a:lnTo>
                    <a:lnTo>
                      <a:pt x="88" y="399"/>
                    </a:lnTo>
                    <a:lnTo>
                      <a:pt x="88" y="394"/>
                    </a:lnTo>
                    <a:lnTo>
                      <a:pt x="86" y="392"/>
                    </a:lnTo>
                    <a:lnTo>
                      <a:pt x="86" y="390"/>
                    </a:lnTo>
                    <a:lnTo>
                      <a:pt x="86" y="390"/>
                    </a:lnTo>
                    <a:lnTo>
                      <a:pt x="86" y="390"/>
                    </a:lnTo>
                    <a:close/>
                    <a:moveTo>
                      <a:pt x="172" y="342"/>
                    </a:moveTo>
                    <a:lnTo>
                      <a:pt x="170" y="337"/>
                    </a:lnTo>
                    <a:lnTo>
                      <a:pt x="170" y="335"/>
                    </a:lnTo>
                    <a:lnTo>
                      <a:pt x="170" y="333"/>
                    </a:lnTo>
                    <a:lnTo>
                      <a:pt x="172" y="331"/>
                    </a:lnTo>
                    <a:lnTo>
                      <a:pt x="175" y="335"/>
                    </a:lnTo>
                    <a:lnTo>
                      <a:pt x="172" y="337"/>
                    </a:lnTo>
                    <a:lnTo>
                      <a:pt x="175" y="340"/>
                    </a:lnTo>
                    <a:lnTo>
                      <a:pt x="175" y="342"/>
                    </a:lnTo>
                    <a:lnTo>
                      <a:pt x="172" y="342"/>
                    </a:lnTo>
                    <a:lnTo>
                      <a:pt x="172" y="342"/>
                    </a:lnTo>
                    <a:close/>
                    <a:moveTo>
                      <a:pt x="158" y="337"/>
                    </a:moveTo>
                    <a:lnTo>
                      <a:pt x="160" y="335"/>
                    </a:lnTo>
                    <a:lnTo>
                      <a:pt x="162" y="335"/>
                    </a:lnTo>
                    <a:lnTo>
                      <a:pt x="162" y="337"/>
                    </a:lnTo>
                    <a:lnTo>
                      <a:pt x="160" y="340"/>
                    </a:lnTo>
                    <a:lnTo>
                      <a:pt x="158" y="337"/>
                    </a:lnTo>
                    <a:lnTo>
                      <a:pt x="158" y="337"/>
                    </a:lnTo>
                    <a:close/>
                    <a:moveTo>
                      <a:pt x="139" y="380"/>
                    </a:moveTo>
                    <a:lnTo>
                      <a:pt x="141" y="382"/>
                    </a:lnTo>
                    <a:lnTo>
                      <a:pt x="143" y="380"/>
                    </a:lnTo>
                    <a:lnTo>
                      <a:pt x="145" y="380"/>
                    </a:lnTo>
                    <a:lnTo>
                      <a:pt x="147" y="380"/>
                    </a:lnTo>
                    <a:lnTo>
                      <a:pt x="147" y="377"/>
                    </a:lnTo>
                    <a:lnTo>
                      <a:pt x="143" y="373"/>
                    </a:lnTo>
                    <a:lnTo>
                      <a:pt x="145" y="369"/>
                    </a:lnTo>
                    <a:lnTo>
                      <a:pt x="145" y="365"/>
                    </a:lnTo>
                    <a:lnTo>
                      <a:pt x="151" y="361"/>
                    </a:lnTo>
                    <a:lnTo>
                      <a:pt x="151" y="358"/>
                    </a:lnTo>
                    <a:lnTo>
                      <a:pt x="156" y="361"/>
                    </a:lnTo>
                    <a:lnTo>
                      <a:pt x="162" y="363"/>
                    </a:lnTo>
                    <a:lnTo>
                      <a:pt x="164" y="367"/>
                    </a:lnTo>
                    <a:lnTo>
                      <a:pt x="166" y="365"/>
                    </a:lnTo>
                    <a:lnTo>
                      <a:pt x="168" y="358"/>
                    </a:lnTo>
                    <a:lnTo>
                      <a:pt x="172" y="354"/>
                    </a:lnTo>
                    <a:lnTo>
                      <a:pt x="172" y="350"/>
                    </a:lnTo>
                    <a:lnTo>
                      <a:pt x="170" y="350"/>
                    </a:lnTo>
                    <a:lnTo>
                      <a:pt x="170" y="348"/>
                    </a:lnTo>
                    <a:lnTo>
                      <a:pt x="166" y="344"/>
                    </a:lnTo>
                    <a:lnTo>
                      <a:pt x="164" y="344"/>
                    </a:lnTo>
                    <a:lnTo>
                      <a:pt x="160" y="342"/>
                    </a:lnTo>
                    <a:lnTo>
                      <a:pt x="156" y="342"/>
                    </a:lnTo>
                    <a:lnTo>
                      <a:pt x="149" y="346"/>
                    </a:lnTo>
                    <a:lnTo>
                      <a:pt x="149" y="348"/>
                    </a:lnTo>
                    <a:lnTo>
                      <a:pt x="149" y="350"/>
                    </a:lnTo>
                    <a:lnTo>
                      <a:pt x="145" y="352"/>
                    </a:lnTo>
                    <a:lnTo>
                      <a:pt x="141" y="354"/>
                    </a:lnTo>
                    <a:lnTo>
                      <a:pt x="141" y="352"/>
                    </a:lnTo>
                    <a:lnTo>
                      <a:pt x="137" y="348"/>
                    </a:lnTo>
                    <a:lnTo>
                      <a:pt x="137" y="348"/>
                    </a:lnTo>
                    <a:lnTo>
                      <a:pt x="130" y="354"/>
                    </a:lnTo>
                    <a:lnTo>
                      <a:pt x="130" y="356"/>
                    </a:lnTo>
                    <a:lnTo>
                      <a:pt x="126" y="361"/>
                    </a:lnTo>
                    <a:lnTo>
                      <a:pt x="126" y="365"/>
                    </a:lnTo>
                    <a:lnTo>
                      <a:pt x="132" y="365"/>
                    </a:lnTo>
                    <a:lnTo>
                      <a:pt x="132" y="369"/>
                    </a:lnTo>
                    <a:lnTo>
                      <a:pt x="132" y="371"/>
                    </a:lnTo>
                    <a:lnTo>
                      <a:pt x="132" y="373"/>
                    </a:lnTo>
                    <a:lnTo>
                      <a:pt x="135" y="377"/>
                    </a:lnTo>
                    <a:lnTo>
                      <a:pt x="139" y="377"/>
                    </a:lnTo>
                    <a:lnTo>
                      <a:pt x="139" y="380"/>
                    </a:lnTo>
                    <a:lnTo>
                      <a:pt x="139" y="380"/>
                    </a:lnTo>
                    <a:close/>
                    <a:moveTo>
                      <a:pt x="113" y="447"/>
                    </a:moveTo>
                    <a:lnTo>
                      <a:pt x="111" y="445"/>
                    </a:lnTo>
                    <a:lnTo>
                      <a:pt x="109" y="445"/>
                    </a:lnTo>
                    <a:lnTo>
                      <a:pt x="107" y="447"/>
                    </a:lnTo>
                    <a:lnTo>
                      <a:pt x="109" y="451"/>
                    </a:lnTo>
                    <a:lnTo>
                      <a:pt x="113" y="451"/>
                    </a:lnTo>
                    <a:lnTo>
                      <a:pt x="113" y="451"/>
                    </a:lnTo>
                    <a:lnTo>
                      <a:pt x="113" y="447"/>
                    </a:lnTo>
                    <a:lnTo>
                      <a:pt x="113" y="447"/>
                    </a:lnTo>
                    <a:close/>
                    <a:moveTo>
                      <a:pt x="116" y="443"/>
                    </a:moveTo>
                    <a:lnTo>
                      <a:pt x="116" y="436"/>
                    </a:lnTo>
                    <a:lnTo>
                      <a:pt x="116" y="434"/>
                    </a:lnTo>
                    <a:lnTo>
                      <a:pt x="118" y="436"/>
                    </a:lnTo>
                    <a:lnTo>
                      <a:pt x="118" y="439"/>
                    </a:lnTo>
                    <a:lnTo>
                      <a:pt x="118" y="443"/>
                    </a:lnTo>
                    <a:lnTo>
                      <a:pt x="116" y="443"/>
                    </a:lnTo>
                    <a:lnTo>
                      <a:pt x="116" y="443"/>
                    </a:lnTo>
                    <a:close/>
                    <a:moveTo>
                      <a:pt x="109" y="432"/>
                    </a:moveTo>
                    <a:lnTo>
                      <a:pt x="113" y="430"/>
                    </a:lnTo>
                    <a:lnTo>
                      <a:pt x="118" y="424"/>
                    </a:lnTo>
                    <a:lnTo>
                      <a:pt x="113" y="422"/>
                    </a:lnTo>
                    <a:lnTo>
                      <a:pt x="113" y="417"/>
                    </a:lnTo>
                    <a:lnTo>
                      <a:pt x="116" y="417"/>
                    </a:lnTo>
                    <a:lnTo>
                      <a:pt x="118" y="417"/>
                    </a:lnTo>
                    <a:lnTo>
                      <a:pt x="120" y="420"/>
                    </a:lnTo>
                    <a:lnTo>
                      <a:pt x="122" y="415"/>
                    </a:lnTo>
                    <a:lnTo>
                      <a:pt x="120" y="409"/>
                    </a:lnTo>
                    <a:lnTo>
                      <a:pt x="120" y="407"/>
                    </a:lnTo>
                    <a:lnTo>
                      <a:pt x="120" y="394"/>
                    </a:lnTo>
                    <a:lnTo>
                      <a:pt x="120" y="388"/>
                    </a:lnTo>
                    <a:lnTo>
                      <a:pt x="122" y="386"/>
                    </a:lnTo>
                    <a:lnTo>
                      <a:pt x="126" y="382"/>
                    </a:lnTo>
                    <a:lnTo>
                      <a:pt x="124" y="380"/>
                    </a:lnTo>
                    <a:lnTo>
                      <a:pt x="122" y="377"/>
                    </a:lnTo>
                    <a:lnTo>
                      <a:pt x="122" y="375"/>
                    </a:lnTo>
                    <a:lnTo>
                      <a:pt x="120" y="373"/>
                    </a:lnTo>
                    <a:lnTo>
                      <a:pt x="122" y="371"/>
                    </a:lnTo>
                    <a:lnTo>
                      <a:pt x="113" y="371"/>
                    </a:lnTo>
                    <a:lnTo>
                      <a:pt x="113" y="369"/>
                    </a:lnTo>
                    <a:lnTo>
                      <a:pt x="116" y="369"/>
                    </a:lnTo>
                    <a:lnTo>
                      <a:pt x="118" y="365"/>
                    </a:lnTo>
                    <a:lnTo>
                      <a:pt x="116" y="361"/>
                    </a:lnTo>
                    <a:lnTo>
                      <a:pt x="113" y="358"/>
                    </a:lnTo>
                    <a:lnTo>
                      <a:pt x="111" y="358"/>
                    </a:lnTo>
                    <a:lnTo>
                      <a:pt x="111" y="361"/>
                    </a:lnTo>
                    <a:lnTo>
                      <a:pt x="107" y="363"/>
                    </a:lnTo>
                    <a:lnTo>
                      <a:pt x="105" y="363"/>
                    </a:lnTo>
                    <a:lnTo>
                      <a:pt x="101" y="356"/>
                    </a:lnTo>
                    <a:lnTo>
                      <a:pt x="101" y="354"/>
                    </a:lnTo>
                    <a:lnTo>
                      <a:pt x="107" y="352"/>
                    </a:lnTo>
                    <a:lnTo>
                      <a:pt x="113" y="350"/>
                    </a:lnTo>
                    <a:lnTo>
                      <a:pt x="120" y="352"/>
                    </a:lnTo>
                    <a:lnTo>
                      <a:pt x="122" y="354"/>
                    </a:lnTo>
                    <a:lnTo>
                      <a:pt x="122" y="352"/>
                    </a:lnTo>
                    <a:lnTo>
                      <a:pt x="122" y="350"/>
                    </a:lnTo>
                    <a:lnTo>
                      <a:pt x="122" y="346"/>
                    </a:lnTo>
                    <a:lnTo>
                      <a:pt x="122" y="344"/>
                    </a:lnTo>
                    <a:lnTo>
                      <a:pt x="124" y="342"/>
                    </a:lnTo>
                    <a:lnTo>
                      <a:pt x="126" y="340"/>
                    </a:lnTo>
                    <a:lnTo>
                      <a:pt x="128" y="344"/>
                    </a:lnTo>
                    <a:lnTo>
                      <a:pt x="130" y="344"/>
                    </a:lnTo>
                    <a:lnTo>
                      <a:pt x="135" y="342"/>
                    </a:lnTo>
                    <a:lnTo>
                      <a:pt x="141" y="340"/>
                    </a:lnTo>
                    <a:lnTo>
                      <a:pt x="147" y="337"/>
                    </a:lnTo>
                    <a:lnTo>
                      <a:pt x="151" y="337"/>
                    </a:lnTo>
                    <a:lnTo>
                      <a:pt x="151" y="337"/>
                    </a:lnTo>
                    <a:lnTo>
                      <a:pt x="154" y="337"/>
                    </a:lnTo>
                    <a:lnTo>
                      <a:pt x="154" y="335"/>
                    </a:lnTo>
                    <a:lnTo>
                      <a:pt x="158" y="333"/>
                    </a:lnTo>
                    <a:lnTo>
                      <a:pt x="160" y="331"/>
                    </a:lnTo>
                    <a:lnTo>
                      <a:pt x="164" y="327"/>
                    </a:lnTo>
                    <a:lnTo>
                      <a:pt x="168" y="327"/>
                    </a:lnTo>
                    <a:lnTo>
                      <a:pt x="175" y="327"/>
                    </a:lnTo>
                    <a:lnTo>
                      <a:pt x="179" y="327"/>
                    </a:lnTo>
                    <a:lnTo>
                      <a:pt x="179" y="327"/>
                    </a:lnTo>
                    <a:lnTo>
                      <a:pt x="179" y="331"/>
                    </a:lnTo>
                    <a:lnTo>
                      <a:pt x="177" y="335"/>
                    </a:lnTo>
                    <a:lnTo>
                      <a:pt x="177" y="340"/>
                    </a:lnTo>
                    <a:lnTo>
                      <a:pt x="179" y="340"/>
                    </a:lnTo>
                    <a:lnTo>
                      <a:pt x="179" y="344"/>
                    </a:lnTo>
                    <a:lnTo>
                      <a:pt x="179" y="348"/>
                    </a:lnTo>
                    <a:lnTo>
                      <a:pt x="179" y="348"/>
                    </a:lnTo>
                    <a:lnTo>
                      <a:pt x="179" y="352"/>
                    </a:lnTo>
                    <a:lnTo>
                      <a:pt x="183" y="354"/>
                    </a:lnTo>
                    <a:lnTo>
                      <a:pt x="189" y="358"/>
                    </a:lnTo>
                    <a:lnTo>
                      <a:pt x="191" y="361"/>
                    </a:lnTo>
                    <a:lnTo>
                      <a:pt x="196" y="358"/>
                    </a:lnTo>
                    <a:lnTo>
                      <a:pt x="198" y="354"/>
                    </a:lnTo>
                    <a:lnTo>
                      <a:pt x="200" y="350"/>
                    </a:lnTo>
                    <a:lnTo>
                      <a:pt x="202" y="348"/>
                    </a:lnTo>
                    <a:lnTo>
                      <a:pt x="202" y="346"/>
                    </a:lnTo>
                    <a:lnTo>
                      <a:pt x="200" y="344"/>
                    </a:lnTo>
                    <a:lnTo>
                      <a:pt x="204" y="340"/>
                    </a:lnTo>
                    <a:lnTo>
                      <a:pt x="206" y="337"/>
                    </a:lnTo>
                    <a:lnTo>
                      <a:pt x="210" y="337"/>
                    </a:lnTo>
                    <a:lnTo>
                      <a:pt x="210" y="335"/>
                    </a:lnTo>
                    <a:lnTo>
                      <a:pt x="210" y="335"/>
                    </a:lnTo>
                    <a:lnTo>
                      <a:pt x="208" y="331"/>
                    </a:lnTo>
                    <a:lnTo>
                      <a:pt x="202" y="327"/>
                    </a:lnTo>
                    <a:lnTo>
                      <a:pt x="202" y="325"/>
                    </a:lnTo>
                    <a:lnTo>
                      <a:pt x="202" y="321"/>
                    </a:lnTo>
                    <a:lnTo>
                      <a:pt x="204" y="318"/>
                    </a:lnTo>
                    <a:lnTo>
                      <a:pt x="206" y="318"/>
                    </a:lnTo>
                    <a:lnTo>
                      <a:pt x="206" y="318"/>
                    </a:lnTo>
                    <a:lnTo>
                      <a:pt x="206" y="325"/>
                    </a:lnTo>
                    <a:lnTo>
                      <a:pt x="208" y="325"/>
                    </a:lnTo>
                    <a:lnTo>
                      <a:pt x="210" y="325"/>
                    </a:lnTo>
                    <a:lnTo>
                      <a:pt x="210" y="323"/>
                    </a:lnTo>
                    <a:lnTo>
                      <a:pt x="213" y="323"/>
                    </a:lnTo>
                    <a:lnTo>
                      <a:pt x="215" y="325"/>
                    </a:lnTo>
                    <a:lnTo>
                      <a:pt x="217" y="325"/>
                    </a:lnTo>
                    <a:lnTo>
                      <a:pt x="219" y="325"/>
                    </a:lnTo>
                    <a:lnTo>
                      <a:pt x="217" y="327"/>
                    </a:lnTo>
                    <a:lnTo>
                      <a:pt x="215" y="327"/>
                    </a:lnTo>
                    <a:lnTo>
                      <a:pt x="215" y="327"/>
                    </a:lnTo>
                    <a:lnTo>
                      <a:pt x="215" y="329"/>
                    </a:lnTo>
                    <a:lnTo>
                      <a:pt x="219" y="327"/>
                    </a:lnTo>
                    <a:lnTo>
                      <a:pt x="223" y="325"/>
                    </a:lnTo>
                    <a:lnTo>
                      <a:pt x="234" y="327"/>
                    </a:lnTo>
                    <a:lnTo>
                      <a:pt x="238" y="325"/>
                    </a:lnTo>
                    <a:lnTo>
                      <a:pt x="236" y="325"/>
                    </a:lnTo>
                    <a:lnTo>
                      <a:pt x="236" y="321"/>
                    </a:lnTo>
                    <a:lnTo>
                      <a:pt x="236" y="316"/>
                    </a:lnTo>
                    <a:lnTo>
                      <a:pt x="242" y="314"/>
                    </a:lnTo>
                    <a:lnTo>
                      <a:pt x="244" y="314"/>
                    </a:lnTo>
                    <a:lnTo>
                      <a:pt x="244" y="318"/>
                    </a:lnTo>
                    <a:lnTo>
                      <a:pt x="244" y="323"/>
                    </a:lnTo>
                    <a:lnTo>
                      <a:pt x="246" y="325"/>
                    </a:lnTo>
                    <a:lnTo>
                      <a:pt x="248" y="325"/>
                    </a:lnTo>
                    <a:lnTo>
                      <a:pt x="250" y="321"/>
                    </a:lnTo>
                    <a:lnTo>
                      <a:pt x="248" y="312"/>
                    </a:lnTo>
                    <a:lnTo>
                      <a:pt x="250" y="308"/>
                    </a:lnTo>
                    <a:lnTo>
                      <a:pt x="255" y="306"/>
                    </a:lnTo>
                    <a:lnTo>
                      <a:pt x="259" y="306"/>
                    </a:lnTo>
                    <a:lnTo>
                      <a:pt x="259" y="304"/>
                    </a:lnTo>
                    <a:lnTo>
                      <a:pt x="257" y="302"/>
                    </a:lnTo>
                    <a:lnTo>
                      <a:pt x="259" y="295"/>
                    </a:lnTo>
                    <a:lnTo>
                      <a:pt x="261" y="295"/>
                    </a:lnTo>
                    <a:lnTo>
                      <a:pt x="263" y="295"/>
                    </a:lnTo>
                    <a:lnTo>
                      <a:pt x="265" y="297"/>
                    </a:lnTo>
                    <a:lnTo>
                      <a:pt x="263" y="299"/>
                    </a:lnTo>
                    <a:lnTo>
                      <a:pt x="263" y="306"/>
                    </a:lnTo>
                    <a:lnTo>
                      <a:pt x="263" y="316"/>
                    </a:lnTo>
                    <a:lnTo>
                      <a:pt x="265" y="318"/>
                    </a:lnTo>
                    <a:lnTo>
                      <a:pt x="267" y="316"/>
                    </a:lnTo>
                    <a:lnTo>
                      <a:pt x="269" y="312"/>
                    </a:lnTo>
                    <a:lnTo>
                      <a:pt x="274" y="312"/>
                    </a:lnTo>
                    <a:lnTo>
                      <a:pt x="276" y="308"/>
                    </a:lnTo>
                    <a:lnTo>
                      <a:pt x="278" y="304"/>
                    </a:lnTo>
                    <a:lnTo>
                      <a:pt x="278" y="299"/>
                    </a:lnTo>
                    <a:lnTo>
                      <a:pt x="282" y="295"/>
                    </a:lnTo>
                    <a:lnTo>
                      <a:pt x="280" y="293"/>
                    </a:lnTo>
                    <a:lnTo>
                      <a:pt x="278" y="291"/>
                    </a:lnTo>
                    <a:lnTo>
                      <a:pt x="274" y="285"/>
                    </a:lnTo>
                    <a:lnTo>
                      <a:pt x="272" y="280"/>
                    </a:lnTo>
                    <a:lnTo>
                      <a:pt x="272" y="270"/>
                    </a:lnTo>
                    <a:lnTo>
                      <a:pt x="274" y="259"/>
                    </a:lnTo>
                    <a:lnTo>
                      <a:pt x="274" y="251"/>
                    </a:lnTo>
                    <a:lnTo>
                      <a:pt x="269" y="238"/>
                    </a:lnTo>
                    <a:lnTo>
                      <a:pt x="265" y="230"/>
                    </a:lnTo>
                    <a:lnTo>
                      <a:pt x="263" y="226"/>
                    </a:lnTo>
                    <a:lnTo>
                      <a:pt x="265" y="219"/>
                    </a:lnTo>
                    <a:lnTo>
                      <a:pt x="272" y="217"/>
                    </a:lnTo>
                    <a:lnTo>
                      <a:pt x="274" y="217"/>
                    </a:lnTo>
                    <a:lnTo>
                      <a:pt x="276" y="219"/>
                    </a:lnTo>
                    <a:lnTo>
                      <a:pt x="278" y="217"/>
                    </a:lnTo>
                    <a:lnTo>
                      <a:pt x="276" y="213"/>
                    </a:lnTo>
                    <a:lnTo>
                      <a:pt x="276" y="211"/>
                    </a:lnTo>
                    <a:lnTo>
                      <a:pt x="274" y="209"/>
                    </a:lnTo>
                    <a:lnTo>
                      <a:pt x="274" y="205"/>
                    </a:lnTo>
                    <a:lnTo>
                      <a:pt x="274" y="203"/>
                    </a:lnTo>
                    <a:lnTo>
                      <a:pt x="274" y="200"/>
                    </a:lnTo>
                    <a:lnTo>
                      <a:pt x="276" y="196"/>
                    </a:lnTo>
                    <a:lnTo>
                      <a:pt x="276" y="196"/>
                    </a:lnTo>
                    <a:lnTo>
                      <a:pt x="276" y="192"/>
                    </a:lnTo>
                    <a:lnTo>
                      <a:pt x="274" y="192"/>
                    </a:lnTo>
                    <a:lnTo>
                      <a:pt x="274" y="186"/>
                    </a:lnTo>
                    <a:lnTo>
                      <a:pt x="274" y="184"/>
                    </a:lnTo>
                    <a:lnTo>
                      <a:pt x="274" y="181"/>
                    </a:lnTo>
                    <a:lnTo>
                      <a:pt x="272" y="173"/>
                    </a:lnTo>
                    <a:lnTo>
                      <a:pt x="267" y="167"/>
                    </a:lnTo>
                    <a:lnTo>
                      <a:pt x="265" y="167"/>
                    </a:lnTo>
                    <a:lnTo>
                      <a:pt x="263" y="165"/>
                    </a:lnTo>
                    <a:lnTo>
                      <a:pt x="263" y="156"/>
                    </a:lnTo>
                    <a:lnTo>
                      <a:pt x="259" y="154"/>
                    </a:lnTo>
                    <a:lnTo>
                      <a:pt x="253" y="146"/>
                    </a:lnTo>
                    <a:lnTo>
                      <a:pt x="250" y="141"/>
                    </a:lnTo>
                    <a:lnTo>
                      <a:pt x="248" y="135"/>
                    </a:lnTo>
                    <a:lnTo>
                      <a:pt x="248" y="129"/>
                    </a:lnTo>
                    <a:lnTo>
                      <a:pt x="248" y="127"/>
                    </a:lnTo>
                    <a:lnTo>
                      <a:pt x="246" y="129"/>
                    </a:lnTo>
                    <a:lnTo>
                      <a:pt x="244" y="129"/>
                    </a:lnTo>
                    <a:lnTo>
                      <a:pt x="242" y="127"/>
                    </a:lnTo>
                    <a:lnTo>
                      <a:pt x="240" y="125"/>
                    </a:lnTo>
                    <a:lnTo>
                      <a:pt x="238" y="125"/>
                    </a:lnTo>
                    <a:lnTo>
                      <a:pt x="238" y="127"/>
                    </a:lnTo>
                    <a:lnTo>
                      <a:pt x="236" y="131"/>
                    </a:lnTo>
                    <a:lnTo>
                      <a:pt x="236" y="135"/>
                    </a:lnTo>
                    <a:lnTo>
                      <a:pt x="238" y="137"/>
                    </a:lnTo>
                    <a:lnTo>
                      <a:pt x="240" y="135"/>
                    </a:lnTo>
                    <a:lnTo>
                      <a:pt x="244" y="131"/>
                    </a:lnTo>
                    <a:lnTo>
                      <a:pt x="246" y="137"/>
                    </a:lnTo>
                    <a:lnTo>
                      <a:pt x="244" y="139"/>
                    </a:lnTo>
                    <a:lnTo>
                      <a:pt x="242" y="141"/>
                    </a:lnTo>
                    <a:lnTo>
                      <a:pt x="240" y="139"/>
                    </a:lnTo>
                    <a:lnTo>
                      <a:pt x="238" y="139"/>
                    </a:lnTo>
                    <a:lnTo>
                      <a:pt x="240" y="143"/>
                    </a:lnTo>
                    <a:lnTo>
                      <a:pt x="238" y="146"/>
                    </a:lnTo>
                    <a:lnTo>
                      <a:pt x="236" y="146"/>
                    </a:lnTo>
                    <a:lnTo>
                      <a:pt x="234" y="141"/>
                    </a:lnTo>
                    <a:lnTo>
                      <a:pt x="234" y="137"/>
                    </a:lnTo>
                    <a:lnTo>
                      <a:pt x="234" y="135"/>
                    </a:lnTo>
                    <a:lnTo>
                      <a:pt x="229" y="137"/>
                    </a:lnTo>
                    <a:lnTo>
                      <a:pt x="227" y="135"/>
                    </a:lnTo>
                    <a:lnTo>
                      <a:pt x="227" y="137"/>
                    </a:lnTo>
                    <a:lnTo>
                      <a:pt x="229" y="143"/>
                    </a:lnTo>
                    <a:lnTo>
                      <a:pt x="229" y="148"/>
                    </a:lnTo>
                    <a:lnTo>
                      <a:pt x="227" y="150"/>
                    </a:lnTo>
                    <a:lnTo>
                      <a:pt x="223" y="152"/>
                    </a:lnTo>
                    <a:lnTo>
                      <a:pt x="225" y="154"/>
                    </a:lnTo>
                    <a:lnTo>
                      <a:pt x="229" y="160"/>
                    </a:lnTo>
                    <a:lnTo>
                      <a:pt x="231" y="162"/>
                    </a:lnTo>
                    <a:lnTo>
                      <a:pt x="229" y="169"/>
                    </a:lnTo>
                    <a:lnTo>
                      <a:pt x="227" y="171"/>
                    </a:lnTo>
                    <a:lnTo>
                      <a:pt x="223" y="169"/>
                    </a:lnTo>
                    <a:lnTo>
                      <a:pt x="223" y="171"/>
                    </a:lnTo>
                    <a:lnTo>
                      <a:pt x="225" y="175"/>
                    </a:lnTo>
                    <a:lnTo>
                      <a:pt x="229" y="175"/>
                    </a:lnTo>
                    <a:lnTo>
                      <a:pt x="231" y="171"/>
                    </a:lnTo>
                    <a:lnTo>
                      <a:pt x="236" y="179"/>
                    </a:lnTo>
                    <a:lnTo>
                      <a:pt x="236" y="190"/>
                    </a:lnTo>
                    <a:lnTo>
                      <a:pt x="236" y="196"/>
                    </a:lnTo>
                    <a:lnTo>
                      <a:pt x="236" y="205"/>
                    </a:lnTo>
                    <a:lnTo>
                      <a:pt x="234" y="219"/>
                    </a:lnTo>
                    <a:lnTo>
                      <a:pt x="234" y="224"/>
                    </a:lnTo>
                    <a:lnTo>
                      <a:pt x="231" y="230"/>
                    </a:lnTo>
                    <a:lnTo>
                      <a:pt x="227" y="232"/>
                    </a:lnTo>
                    <a:lnTo>
                      <a:pt x="225" y="238"/>
                    </a:lnTo>
                    <a:lnTo>
                      <a:pt x="225" y="245"/>
                    </a:lnTo>
                    <a:lnTo>
                      <a:pt x="223" y="249"/>
                    </a:lnTo>
                    <a:lnTo>
                      <a:pt x="223" y="253"/>
                    </a:lnTo>
                    <a:lnTo>
                      <a:pt x="217" y="257"/>
                    </a:lnTo>
                    <a:lnTo>
                      <a:pt x="208" y="264"/>
                    </a:lnTo>
                    <a:lnTo>
                      <a:pt x="204" y="264"/>
                    </a:lnTo>
                    <a:lnTo>
                      <a:pt x="202" y="268"/>
                    </a:lnTo>
                    <a:lnTo>
                      <a:pt x="198" y="266"/>
                    </a:lnTo>
                    <a:lnTo>
                      <a:pt x="194" y="259"/>
                    </a:lnTo>
                    <a:lnTo>
                      <a:pt x="194" y="257"/>
                    </a:lnTo>
                    <a:lnTo>
                      <a:pt x="196" y="255"/>
                    </a:lnTo>
                    <a:lnTo>
                      <a:pt x="198" y="253"/>
                    </a:lnTo>
                    <a:lnTo>
                      <a:pt x="196" y="251"/>
                    </a:lnTo>
                    <a:lnTo>
                      <a:pt x="200" y="247"/>
                    </a:lnTo>
                    <a:lnTo>
                      <a:pt x="200" y="247"/>
                    </a:lnTo>
                    <a:lnTo>
                      <a:pt x="194" y="247"/>
                    </a:lnTo>
                    <a:lnTo>
                      <a:pt x="191" y="251"/>
                    </a:lnTo>
                    <a:lnTo>
                      <a:pt x="187" y="253"/>
                    </a:lnTo>
                    <a:lnTo>
                      <a:pt x="185" y="257"/>
                    </a:lnTo>
                    <a:lnTo>
                      <a:pt x="189" y="262"/>
                    </a:lnTo>
                    <a:lnTo>
                      <a:pt x="189" y="270"/>
                    </a:lnTo>
                    <a:lnTo>
                      <a:pt x="189" y="276"/>
                    </a:lnTo>
                    <a:lnTo>
                      <a:pt x="185" y="280"/>
                    </a:lnTo>
                    <a:lnTo>
                      <a:pt x="183" y="283"/>
                    </a:lnTo>
                    <a:lnTo>
                      <a:pt x="183" y="285"/>
                    </a:lnTo>
                    <a:lnTo>
                      <a:pt x="181" y="291"/>
                    </a:lnTo>
                    <a:lnTo>
                      <a:pt x="183" y="293"/>
                    </a:lnTo>
                    <a:lnTo>
                      <a:pt x="183" y="297"/>
                    </a:lnTo>
                    <a:lnTo>
                      <a:pt x="183" y="297"/>
                    </a:lnTo>
                    <a:lnTo>
                      <a:pt x="183" y="299"/>
                    </a:lnTo>
                    <a:lnTo>
                      <a:pt x="183" y="302"/>
                    </a:lnTo>
                    <a:lnTo>
                      <a:pt x="181" y="302"/>
                    </a:lnTo>
                    <a:lnTo>
                      <a:pt x="181" y="304"/>
                    </a:lnTo>
                    <a:lnTo>
                      <a:pt x="179" y="304"/>
                    </a:lnTo>
                    <a:lnTo>
                      <a:pt x="177" y="304"/>
                    </a:lnTo>
                    <a:lnTo>
                      <a:pt x="175" y="306"/>
                    </a:lnTo>
                    <a:lnTo>
                      <a:pt x="172" y="304"/>
                    </a:lnTo>
                    <a:lnTo>
                      <a:pt x="170" y="299"/>
                    </a:lnTo>
                    <a:lnTo>
                      <a:pt x="170" y="299"/>
                    </a:lnTo>
                    <a:lnTo>
                      <a:pt x="168" y="302"/>
                    </a:lnTo>
                    <a:lnTo>
                      <a:pt x="164" y="302"/>
                    </a:lnTo>
                    <a:lnTo>
                      <a:pt x="164" y="302"/>
                    </a:lnTo>
                    <a:lnTo>
                      <a:pt x="156" y="304"/>
                    </a:lnTo>
                    <a:lnTo>
                      <a:pt x="151" y="306"/>
                    </a:lnTo>
                    <a:lnTo>
                      <a:pt x="147" y="308"/>
                    </a:lnTo>
                    <a:lnTo>
                      <a:pt x="141" y="308"/>
                    </a:lnTo>
                    <a:lnTo>
                      <a:pt x="137" y="308"/>
                    </a:lnTo>
                    <a:lnTo>
                      <a:pt x="135" y="308"/>
                    </a:lnTo>
                    <a:lnTo>
                      <a:pt x="130" y="308"/>
                    </a:lnTo>
                    <a:lnTo>
                      <a:pt x="122" y="314"/>
                    </a:lnTo>
                    <a:lnTo>
                      <a:pt x="122" y="318"/>
                    </a:lnTo>
                    <a:lnTo>
                      <a:pt x="118" y="321"/>
                    </a:lnTo>
                    <a:lnTo>
                      <a:pt x="118" y="323"/>
                    </a:lnTo>
                    <a:lnTo>
                      <a:pt x="113" y="329"/>
                    </a:lnTo>
                    <a:lnTo>
                      <a:pt x="109" y="331"/>
                    </a:lnTo>
                    <a:lnTo>
                      <a:pt x="107" y="333"/>
                    </a:lnTo>
                    <a:lnTo>
                      <a:pt x="105" y="337"/>
                    </a:lnTo>
                    <a:lnTo>
                      <a:pt x="103" y="340"/>
                    </a:lnTo>
                    <a:lnTo>
                      <a:pt x="97" y="342"/>
                    </a:lnTo>
                    <a:lnTo>
                      <a:pt x="94" y="344"/>
                    </a:lnTo>
                    <a:lnTo>
                      <a:pt x="97" y="350"/>
                    </a:lnTo>
                    <a:lnTo>
                      <a:pt x="99" y="350"/>
                    </a:lnTo>
                    <a:lnTo>
                      <a:pt x="99" y="354"/>
                    </a:lnTo>
                    <a:lnTo>
                      <a:pt x="99" y="356"/>
                    </a:lnTo>
                    <a:lnTo>
                      <a:pt x="94" y="356"/>
                    </a:lnTo>
                    <a:lnTo>
                      <a:pt x="90" y="358"/>
                    </a:lnTo>
                    <a:lnTo>
                      <a:pt x="90" y="361"/>
                    </a:lnTo>
                    <a:lnTo>
                      <a:pt x="86" y="363"/>
                    </a:lnTo>
                    <a:lnTo>
                      <a:pt x="84" y="367"/>
                    </a:lnTo>
                    <a:lnTo>
                      <a:pt x="82" y="371"/>
                    </a:lnTo>
                    <a:lnTo>
                      <a:pt x="78" y="371"/>
                    </a:lnTo>
                    <a:lnTo>
                      <a:pt x="76" y="373"/>
                    </a:lnTo>
                    <a:lnTo>
                      <a:pt x="78" y="373"/>
                    </a:lnTo>
                    <a:lnTo>
                      <a:pt x="78" y="373"/>
                    </a:lnTo>
                    <a:lnTo>
                      <a:pt x="80" y="375"/>
                    </a:lnTo>
                    <a:lnTo>
                      <a:pt x="82" y="382"/>
                    </a:lnTo>
                    <a:lnTo>
                      <a:pt x="80" y="382"/>
                    </a:lnTo>
                    <a:lnTo>
                      <a:pt x="80" y="380"/>
                    </a:lnTo>
                    <a:lnTo>
                      <a:pt x="78" y="377"/>
                    </a:lnTo>
                    <a:lnTo>
                      <a:pt x="78" y="380"/>
                    </a:lnTo>
                    <a:lnTo>
                      <a:pt x="78" y="384"/>
                    </a:lnTo>
                    <a:lnTo>
                      <a:pt x="80" y="384"/>
                    </a:lnTo>
                    <a:lnTo>
                      <a:pt x="82" y="386"/>
                    </a:lnTo>
                    <a:lnTo>
                      <a:pt x="80" y="390"/>
                    </a:lnTo>
                    <a:lnTo>
                      <a:pt x="82" y="388"/>
                    </a:lnTo>
                    <a:lnTo>
                      <a:pt x="84" y="386"/>
                    </a:lnTo>
                    <a:lnTo>
                      <a:pt x="86" y="384"/>
                    </a:lnTo>
                    <a:lnTo>
                      <a:pt x="88" y="386"/>
                    </a:lnTo>
                    <a:lnTo>
                      <a:pt x="86" y="386"/>
                    </a:lnTo>
                    <a:lnTo>
                      <a:pt x="88" y="388"/>
                    </a:lnTo>
                    <a:lnTo>
                      <a:pt x="90" y="386"/>
                    </a:lnTo>
                    <a:lnTo>
                      <a:pt x="90" y="384"/>
                    </a:lnTo>
                    <a:lnTo>
                      <a:pt x="88" y="382"/>
                    </a:lnTo>
                    <a:lnTo>
                      <a:pt x="84" y="382"/>
                    </a:lnTo>
                    <a:lnTo>
                      <a:pt x="86" y="382"/>
                    </a:lnTo>
                    <a:lnTo>
                      <a:pt x="86" y="380"/>
                    </a:lnTo>
                    <a:lnTo>
                      <a:pt x="86" y="375"/>
                    </a:lnTo>
                    <a:lnTo>
                      <a:pt x="86" y="373"/>
                    </a:lnTo>
                    <a:lnTo>
                      <a:pt x="90" y="375"/>
                    </a:lnTo>
                    <a:lnTo>
                      <a:pt x="94" y="382"/>
                    </a:lnTo>
                    <a:lnTo>
                      <a:pt x="94" y="386"/>
                    </a:lnTo>
                    <a:lnTo>
                      <a:pt x="97" y="388"/>
                    </a:lnTo>
                    <a:lnTo>
                      <a:pt x="97" y="394"/>
                    </a:lnTo>
                    <a:lnTo>
                      <a:pt x="92" y="401"/>
                    </a:lnTo>
                    <a:lnTo>
                      <a:pt x="90" y="401"/>
                    </a:lnTo>
                    <a:lnTo>
                      <a:pt x="90" y="403"/>
                    </a:lnTo>
                    <a:lnTo>
                      <a:pt x="94" y="409"/>
                    </a:lnTo>
                    <a:lnTo>
                      <a:pt x="94" y="415"/>
                    </a:lnTo>
                    <a:lnTo>
                      <a:pt x="99" y="420"/>
                    </a:lnTo>
                    <a:lnTo>
                      <a:pt x="99" y="422"/>
                    </a:lnTo>
                    <a:lnTo>
                      <a:pt x="97" y="424"/>
                    </a:lnTo>
                    <a:lnTo>
                      <a:pt x="99" y="428"/>
                    </a:lnTo>
                    <a:lnTo>
                      <a:pt x="103" y="428"/>
                    </a:lnTo>
                    <a:lnTo>
                      <a:pt x="105" y="428"/>
                    </a:lnTo>
                    <a:lnTo>
                      <a:pt x="107" y="428"/>
                    </a:lnTo>
                    <a:lnTo>
                      <a:pt x="107" y="426"/>
                    </a:lnTo>
                    <a:lnTo>
                      <a:pt x="103" y="422"/>
                    </a:lnTo>
                    <a:lnTo>
                      <a:pt x="103" y="413"/>
                    </a:lnTo>
                    <a:lnTo>
                      <a:pt x="105" y="413"/>
                    </a:lnTo>
                    <a:lnTo>
                      <a:pt x="107" y="413"/>
                    </a:lnTo>
                    <a:lnTo>
                      <a:pt x="105" y="415"/>
                    </a:lnTo>
                    <a:lnTo>
                      <a:pt x="105" y="417"/>
                    </a:lnTo>
                    <a:lnTo>
                      <a:pt x="109" y="422"/>
                    </a:lnTo>
                    <a:lnTo>
                      <a:pt x="109" y="426"/>
                    </a:lnTo>
                    <a:lnTo>
                      <a:pt x="109" y="430"/>
                    </a:lnTo>
                    <a:lnTo>
                      <a:pt x="109" y="432"/>
                    </a:lnTo>
                    <a:close/>
                  </a:path>
                </a:pathLst>
              </a:custGeom>
              <a:solidFill>
                <a:srgbClr val="00B0AD"/>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11" name="Freeform 16">
                <a:extLst>
                  <a:ext uri="{FF2B5EF4-FFF2-40B4-BE49-F238E27FC236}">
                    <a16:creationId xmlns:a16="http://schemas.microsoft.com/office/drawing/2014/main" id="{64734FD7-C6AC-4674-96E0-A2EE070DD194}"/>
                  </a:ext>
                </a:extLst>
              </p:cNvPr>
              <p:cNvSpPr>
                <a:spLocks noEditPoints="1"/>
              </p:cNvSpPr>
              <p:nvPr/>
            </p:nvSpPr>
            <p:spPr bwMode="auto">
              <a:xfrm>
                <a:off x="10981954" y="3160948"/>
                <a:ext cx="73357" cy="109778"/>
              </a:xfrm>
              <a:custGeom>
                <a:avLst/>
                <a:gdLst>
                  <a:gd name="T0" fmla="*/ 57 w 91"/>
                  <a:gd name="T1" fmla="*/ 103 h 145"/>
                  <a:gd name="T2" fmla="*/ 55 w 91"/>
                  <a:gd name="T3" fmla="*/ 105 h 145"/>
                  <a:gd name="T4" fmla="*/ 55 w 91"/>
                  <a:gd name="T5" fmla="*/ 103 h 145"/>
                  <a:gd name="T6" fmla="*/ 26 w 91"/>
                  <a:gd name="T7" fmla="*/ 116 h 145"/>
                  <a:gd name="T8" fmla="*/ 26 w 91"/>
                  <a:gd name="T9" fmla="*/ 114 h 145"/>
                  <a:gd name="T10" fmla="*/ 30 w 91"/>
                  <a:gd name="T11" fmla="*/ 114 h 145"/>
                  <a:gd name="T12" fmla="*/ 28 w 91"/>
                  <a:gd name="T13" fmla="*/ 118 h 145"/>
                  <a:gd name="T14" fmla="*/ 26 w 91"/>
                  <a:gd name="T15" fmla="*/ 118 h 145"/>
                  <a:gd name="T16" fmla="*/ 68 w 91"/>
                  <a:gd name="T17" fmla="*/ 99 h 145"/>
                  <a:gd name="T18" fmla="*/ 70 w 91"/>
                  <a:gd name="T19" fmla="*/ 105 h 145"/>
                  <a:gd name="T20" fmla="*/ 74 w 91"/>
                  <a:gd name="T21" fmla="*/ 101 h 145"/>
                  <a:gd name="T22" fmla="*/ 72 w 91"/>
                  <a:gd name="T23" fmla="*/ 97 h 145"/>
                  <a:gd name="T24" fmla="*/ 85 w 91"/>
                  <a:gd name="T25" fmla="*/ 122 h 145"/>
                  <a:gd name="T26" fmla="*/ 87 w 91"/>
                  <a:gd name="T27" fmla="*/ 118 h 145"/>
                  <a:gd name="T28" fmla="*/ 89 w 91"/>
                  <a:gd name="T29" fmla="*/ 122 h 145"/>
                  <a:gd name="T30" fmla="*/ 85 w 91"/>
                  <a:gd name="T31" fmla="*/ 122 h 145"/>
                  <a:gd name="T32" fmla="*/ 89 w 91"/>
                  <a:gd name="T33" fmla="*/ 116 h 145"/>
                  <a:gd name="T34" fmla="*/ 87 w 91"/>
                  <a:gd name="T35" fmla="*/ 114 h 145"/>
                  <a:gd name="T36" fmla="*/ 87 w 91"/>
                  <a:gd name="T37" fmla="*/ 107 h 145"/>
                  <a:gd name="T38" fmla="*/ 89 w 91"/>
                  <a:gd name="T39" fmla="*/ 107 h 145"/>
                  <a:gd name="T40" fmla="*/ 89 w 91"/>
                  <a:gd name="T41" fmla="*/ 116 h 145"/>
                  <a:gd name="T42" fmla="*/ 32 w 91"/>
                  <a:gd name="T43" fmla="*/ 145 h 145"/>
                  <a:gd name="T44" fmla="*/ 32 w 91"/>
                  <a:gd name="T45" fmla="*/ 139 h 145"/>
                  <a:gd name="T46" fmla="*/ 45 w 91"/>
                  <a:gd name="T47" fmla="*/ 137 h 145"/>
                  <a:gd name="T48" fmla="*/ 43 w 91"/>
                  <a:gd name="T49" fmla="*/ 143 h 145"/>
                  <a:gd name="T50" fmla="*/ 32 w 91"/>
                  <a:gd name="T51" fmla="*/ 145 h 145"/>
                  <a:gd name="T52" fmla="*/ 0 w 91"/>
                  <a:gd name="T53" fmla="*/ 25 h 145"/>
                  <a:gd name="T54" fmla="*/ 3 w 91"/>
                  <a:gd name="T55" fmla="*/ 23 h 145"/>
                  <a:gd name="T56" fmla="*/ 7 w 91"/>
                  <a:gd name="T57" fmla="*/ 25 h 145"/>
                  <a:gd name="T58" fmla="*/ 19 w 91"/>
                  <a:gd name="T59" fmla="*/ 40 h 145"/>
                  <a:gd name="T60" fmla="*/ 22 w 91"/>
                  <a:gd name="T61" fmla="*/ 42 h 145"/>
                  <a:gd name="T62" fmla="*/ 26 w 91"/>
                  <a:gd name="T63" fmla="*/ 48 h 145"/>
                  <a:gd name="T64" fmla="*/ 17 w 91"/>
                  <a:gd name="T65" fmla="*/ 44 h 145"/>
                  <a:gd name="T66" fmla="*/ 13 w 91"/>
                  <a:gd name="T67" fmla="*/ 48 h 145"/>
                  <a:gd name="T68" fmla="*/ 17 w 91"/>
                  <a:gd name="T69" fmla="*/ 57 h 145"/>
                  <a:gd name="T70" fmla="*/ 22 w 91"/>
                  <a:gd name="T71" fmla="*/ 61 h 145"/>
                  <a:gd name="T72" fmla="*/ 24 w 91"/>
                  <a:gd name="T73" fmla="*/ 72 h 145"/>
                  <a:gd name="T74" fmla="*/ 30 w 91"/>
                  <a:gd name="T75" fmla="*/ 76 h 145"/>
                  <a:gd name="T76" fmla="*/ 24 w 91"/>
                  <a:gd name="T77" fmla="*/ 82 h 145"/>
                  <a:gd name="T78" fmla="*/ 26 w 91"/>
                  <a:gd name="T79" fmla="*/ 88 h 145"/>
                  <a:gd name="T80" fmla="*/ 24 w 91"/>
                  <a:gd name="T81" fmla="*/ 95 h 145"/>
                  <a:gd name="T82" fmla="*/ 24 w 91"/>
                  <a:gd name="T83" fmla="*/ 97 h 145"/>
                  <a:gd name="T84" fmla="*/ 30 w 91"/>
                  <a:gd name="T85" fmla="*/ 107 h 145"/>
                  <a:gd name="T86" fmla="*/ 32 w 91"/>
                  <a:gd name="T87" fmla="*/ 114 h 145"/>
                  <a:gd name="T88" fmla="*/ 36 w 91"/>
                  <a:gd name="T89" fmla="*/ 114 h 145"/>
                  <a:gd name="T90" fmla="*/ 38 w 91"/>
                  <a:gd name="T91" fmla="*/ 112 h 145"/>
                  <a:gd name="T92" fmla="*/ 49 w 91"/>
                  <a:gd name="T93" fmla="*/ 99 h 145"/>
                  <a:gd name="T94" fmla="*/ 53 w 91"/>
                  <a:gd name="T95" fmla="*/ 101 h 145"/>
                  <a:gd name="T96" fmla="*/ 59 w 91"/>
                  <a:gd name="T97" fmla="*/ 99 h 145"/>
                  <a:gd name="T98" fmla="*/ 64 w 91"/>
                  <a:gd name="T99" fmla="*/ 101 h 145"/>
                  <a:gd name="T100" fmla="*/ 68 w 91"/>
                  <a:gd name="T101" fmla="*/ 101 h 145"/>
                  <a:gd name="T102" fmla="*/ 70 w 91"/>
                  <a:gd name="T103" fmla="*/ 95 h 145"/>
                  <a:gd name="T104" fmla="*/ 81 w 91"/>
                  <a:gd name="T105" fmla="*/ 88 h 145"/>
                  <a:gd name="T106" fmla="*/ 83 w 91"/>
                  <a:gd name="T107" fmla="*/ 84 h 145"/>
                  <a:gd name="T108" fmla="*/ 81 w 91"/>
                  <a:gd name="T109" fmla="*/ 69 h 145"/>
                  <a:gd name="T110" fmla="*/ 78 w 91"/>
                  <a:gd name="T111" fmla="*/ 65 h 145"/>
                  <a:gd name="T112" fmla="*/ 72 w 91"/>
                  <a:gd name="T113" fmla="*/ 48 h 145"/>
                  <a:gd name="T114" fmla="*/ 62 w 91"/>
                  <a:gd name="T115" fmla="*/ 25 h 145"/>
                  <a:gd name="T116" fmla="*/ 43 w 91"/>
                  <a:gd name="T117" fmla="*/ 0 h 145"/>
                  <a:gd name="T118" fmla="*/ 22 w 91"/>
                  <a:gd name="T119" fmla="*/ 6 h 145"/>
                  <a:gd name="T120" fmla="*/ 7 w 91"/>
                  <a:gd name="T121" fmla="*/ 15 h 145"/>
                  <a:gd name="T122" fmla="*/ 0 w 91"/>
                  <a:gd name="T123"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1" h="145">
                    <a:moveTo>
                      <a:pt x="55" y="103"/>
                    </a:moveTo>
                    <a:lnTo>
                      <a:pt x="57" y="103"/>
                    </a:lnTo>
                    <a:lnTo>
                      <a:pt x="59" y="105"/>
                    </a:lnTo>
                    <a:lnTo>
                      <a:pt x="55" y="105"/>
                    </a:lnTo>
                    <a:lnTo>
                      <a:pt x="55" y="103"/>
                    </a:lnTo>
                    <a:lnTo>
                      <a:pt x="55" y="103"/>
                    </a:lnTo>
                    <a:close/>
                    <a:moveTo>
                      <a:pt x="26" y="118"/>
                    </a:moveTo>
                    <a:lnTo>
                      <a:pt x="26" y="116"/>
                    </a:lnTo>
                    <a:lnTo>
                      <a:pt x="26" y="114"/>
                    </a:lnTo>
                    <a:lnTo>
                      <a:pt x="26" y="114"/>
                    </a:lnTo>
                    <a:lnTo>
                      <a:pt x="28" y="112"/>
                    </a:lnTo>
                    <a:lnTo>
                      <a:pt x="30" y="114"/>
                    </a:lnTo>
                    <a:lnTo>
                      <a:pt x="30" y="118"/>
                    </a:lnTo>
                    <a:lnTo>
                      <a:pt x="28" y="118"/>
                    </a:lnTo>
                    <a:lnTo>
                      <a:pt x="26" y="118"/>
                    </a:lnTo>
                    <a:lnTo>
                      <a:pt x="26" y="118"/>
                    </a:lnTo>
                    <a:close/>
                    <a:moveTo>
                      <a:pt x="72" y="97"/>
                    </a:moveTo>
                    <a:lnTo>
                      <a:pt x="68" y="99"/>
                    </a:lnTo>
                    <a:lnTo>
                      <a:pt x="70" y="101"/>
                    </a:lnTo>
                    <a:lnTo>
                      <a:pt x="70" y="105"/>
                    </a:lnTo>
                    <a:lnTo>
                      <a:pt x="72" y="103"/>
                    </a:lnTo>
                    <a:lnTo>
                      <a:pt x="74" y="101"/>
                    </a:lnTo>
                    <a:lnTo>
                      <a:pt x="74" y="99"/>
                    </a:lnTo>
                    <a:lnTo>
                      <a:pt x="72" y="97"/>
                    </a:lnTo>
                    <a:lnTo>
                      <a:pt x="72" y="97"/>
                    </a:lnTo>
                    <a:close/>
                    <a:moveTo>
                      <a:pt x="85" y="122"/>
                    </a:moveTo>
                    <a:lnTo>
                      <a:pt x="85" y="120"/>
                    </a:lnTo>
                    <a:lnTo>
                      <a:pt x="87" y="118"/>
                    </a:lnTo>
                    <a:lnTo>
                      <a:pt x="89" y="118"/>
                    </a:lnTo>
                    <a:lnTo>
                      <a:pt x="89" y="122"/>
                    </a:lnTo>
                    <a:lnTo>
                      <a:pt x="87" y="122"/>
                    </a:lnTo>
                    <a:lnTo>
                      <a:pt x="85" y="122"/>
                    </a:lnTo>
                    <a:lnTo>
                      <a:pt x="85" y="122"/>
                    </a:lnTo>
                    <a:close/>
                    <a:moveTo>
                      <a:pt x="89" y="116"/>
                    </a:moveTo>
                    <a:lnTo>
                      <a:pt x="87" y="116"/>
                    </a:lnTo>
                    <a:lnTo>
                      <a:pt x="87" y="114"/>
                    </a:lnTo>
                    <a:lnTo>
                      <a:pt x="87" y="110"/>
                    </a:lnTo>
                    <a:lnTo>
                      <a:pt x="87" y="107"/>
                    </a:lnTo>
                    <a:lnTo>
                      <a:pt x="89" y="107"/>
                    </a:lnTo>
                    <a:lnTo>
                      <a:pt x="89" y="107"/>
                    </a:lnTo>
                    <a:lnTo>
                      <a:pt x="91" y="112"/>
                    </a:lnTo>
                    <a:lnTo>
                      <a:pt x="89" y="116"/>
                    </a:lnTo>
                    <a:lnTo>
                      <a:pt x="89" y="116"/>
                    </a:lnTo>
                    <a:close/>
                    <a:moveTo>
                      <a:pt x="32" y="145"/>
                    </a:moveTo>
                    <a:lnTo>
                      <a:pt x="30" y="141"/>
                    </a:lnTo>
                    <a:lnTo>
                      <a:pt x="32" y="139"/>
                    </a:lnTo>
                    <a:lnTo>
                      <a:pt x="41" y="137"/>
                    </a:lnTo>
                    <a:lnTo>
                      <a:pt x="45" y="137"/>
                    </a:lnTo>
                    <a:lnTo>
                      <a:pt x="45" y="139"/>
                    </a:lnTo>
                    <a:lnTo>
                      <a:pt x="43" y="143"/>
                    </a:lnTo>
                    <a:lnTo>
                      <a:pt x="36" y="145"/>
                    </a:lnTo>
                    <a:lnTo>
                      <a:pt x="32" y="145"/>
                    </a:lnTo>
                    <a:lnTo>
                      <a:pt x="32" y="145"/>
                    </a:lnTo>
                    <a:close/>
                    <a:moveTo>
                      <a:pt x="0" y="25"/>
                    </a:moveTo>
                    <a:lnTo>
                      <a:pt x="0" y="25"/>
                    </a:lnTo>
                    <a:lnTo>
                      <a:pt x="3" y="23"/>
                    </a:lnTo>
                    <a:lnTo>
                      <a:pt x="9" y="23"/>
                    </a:lnTo>
                    <a:lnTo>
                      <a:pt x="7" y="25"/>
                    </a:lnTo>
                    <a:lnTo>
                      <a:pt x="15" y="32"/>
                    </a:lnTo>
                    <a:lnTo>
                      <a:pt x="19" y="40"/>
                    </a:lnTo>
                    <a:lnTo>
                      <a:pt x="22" y="40"/>
                    </a:lnTo>
                    <a:lnTo>
                      <a:pt x="22" y="42"/>
                    </a:lnTo>
                    <a:lnTo>
                      <a:pt x="24" y="46"/>
                    </a:lnTo>
                    <a:lnTo>
                      <a:pt x="26" y="48"/>
                    </a:lnTo>
                    <a:lnTo>
                      <a:pt x="19" y="46"/>
                    </a:lnTo>
                    <a:lnTo>
                      <a:pt x="17" y="44"/>
                    </a:lnTo>
                    <a:lnTo>
                      <a:pt x="15" y="48"/>
                    </a:lnTo>
                    <a:lnTo>
                      <a:pt x="13" y="48"/>
                    </a:lnTo>
                    <a:lnTo>
                      <a:pt x="9" y="53"/>
                    </a:lnTo>
                    <a:lnTo>
                      <a:pt x="17" y="57"/>
                    </a:lnTo>
                    <a:lnTo>
                      <a:pt x="19" y="57"/>
                    </a:lnTo>
                    <a:lnTo>
                      <a:pt x="22" y="61"/>
                    </a:lnTo>
                    <a:lnTo>
                      <a:pt x="22" y="69"/>
                    </a:lnTo>
                    <a:lnTo>
                      <a:pt x="24" y="72"/>
                    </a:lnTo>
                    <a:lnTo>
                      <a:pt x="26" y="69"/>
                    </a:lnTo>
                    <a:lnTo>
                      <a:pt x="30" y="76"/>
                    </a:lnTo>
                    <a:lnTo>
                      <a:pt x="24" y="80"/>
                    </a:lnTo>
                    <a:lnTo>
                      <a:pt x="24" y="82"/>
                    </a:lnTo>
                    <a:lnTo>
                      <a:pt x="26" y="84"/>
                    </a:lnTo>
                    <a:lnTo>
                      <a:pt x="26" y="88"/>
                    </a:lnTo>
                    <a:lnTo>
                      <a:pt x="24" y="91"/>
                    </a:lnTo>
                    <a:lnTo>
                      <a:pt x="24" y="95"/>
                    </a:lnTo>
                    <a:lnTo>
                      <a:pt x="26" y="97"/>
                    </a:lnTo>
                    <a:lnTo>
                      <a:pt x="24" y="97"/>
                    </a:lnTo>
                    <a:lnTo>
                      <a:pt x="28" y="107"/>
                    </a:lnTo>
                    <a:lnTo>
                      <a:pt x="30" y="107"/>
                    </a:lnTo>
                    <a:lnTo>
                      <a:pt x="32" y="112"/>
                    </a:lnTo>
                    <a:lnTo>
                      <a:pt x="32" y="114"/>
                    </a:lnTo>
                    <a:lnTo>
                      <a:pt x="32" y="116"/>
                    </a:lnTo>
                    <a:lnTo>
                      <a:pt x="36" y="114"/>
                    </a:lnTo>
                    <a:lnTo>
                      <a:pt x="36" y="110"/>
                    </a:lnTo>
                    <a:lnTo>
                      <a:pt x="38" y="112"/>
                    </a:lnTo>
                    <a:lnTo>
                      <a:pt x="41" y="107"/>
                    </a:lnTo>
                    <a:lnTo>
                      <a:pt x="49" y="99"/>
                    </a:lnTo>
                    <a:lnTo>
                      <a:pt x="53" y="99"/>
                    </a:lnTo>
                    <a:lnTo>
                      <a:pt x="53" y="101"/>
                    </a:lnTo>
                    <a:lnTo>
                      <a:pt x="57" y="99"/>
                    </a:lnTo>
                    <a:lnTo>
                      <a:pt x="59" y="99"/>
                    </a:lnTo>
                    <a:lnTo>
                      <a:pt x="59" y="103"/>
                    </a:lnTo>
                    <a:lnTo>
                      <a:pt x="64" y="101"/>
                    </a:lnTo>
                    <a:lnTo>
                      <a:pt x="66" y="103"/>
                    </a:lnTo>
                    <a:lnTo>
                      <a:pt x="68" y="101"/>
                    </a:lnTo>
                    <a:lnTo>
                      <a:pt x="66" y="99"/>
                    </a:lnTo>
                    <a:lnTo>
                      <a:pt x="70" y="95"/>
                    </a:lnTo>
                    <a:lnTo>
                      <a:pt x="76" y="95"/>
                    </a:lnTo>
                    <a:lnTo>
                      <a:pt x="81" y="88"/>
                    </a:lnTo>
                    <a:lnTo>
                      <a:pt x="81" y="86"/>
                    </a:lnTo>
                    <a:lnTo>
                      <a:pt x="83" y="84"/>
                    </a:lnTo>
                    <a:lnTo>
                      <a:pt x="81" y="69"/>
                    </a:lnTo>
                    <a:lnTo>
                      <a:pt x="81" y="69"/>
                    </a:lnTo>
                    <a:lnTo>
                      <a:pt x="78" y="69"/>
                    </a:lnTo>
                    <a:lnTo>
                      <a:pt x="78" y="65"/>
                    </a:lnTo>
                    <a:lnTo>
                      <a:pt x="76" y="53"/>
                    </a:lnTo>
                    <a:lnTo>
                      <a:pt x="72" y="48"/>
                    </a:lnTo>
                    <a:lnTo>
                      <a:pt x="72" y="40"/>
                    </a:lnTo>
                    <a:lnTo>
                      <a:pt x="62" y="25"/>
                    </a:lnTo>
                    <a:lnTo>
                      <a:pt x="51" y="15"/>
                    </a:lnTo>
                    <a:lnTo>
                      <a:pt x="43" y="0"/>
                    </a:lnTo>
                    <a:lnTo>
                      <a:pt x="34" y="6"/>
                    </a:lnTo>
                    <a:lnTo>
                      <a:pt x="22" y="6"/>
                    </a:lnTo>
                    <a:lnTo>
                      <a:pt x="13" y="13"/>
                    </a:lnTo>
                    <a:lnTo>
                      <a:pt x="7" y="15"/>
                    </a:lnTo>
                    <a:lnTo>
                      <a:pt x="0" y="21"/>
                    </a:lnTo>
                    <a:lnTo>
                      <a:pt x="0" y="25"/>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12" name="Freeform 17">
                <a:extLst>
                  <a:ext uri="{FF2B5EF4-FFF2-40B4-BE49-F238E27FC236}">
                    <a16:creationId xmlns:a16="http://schemas.microsoft.com/office/drawing/2014/main" id="{02413FAA-F33C-41DF-A7C9-F9EA545B3BF6}"/>
                  </a:ext>
                </a:extLst>
              </p:cNvPr>
              <p:cNvSpPr>
                <a:spLocks/>
              </p:cNvSpPr>
              <p:nvPr/>
            </p:nvSpPr>
            <p:spPr bwMode="auto">
              <a:xfrm>
                <a:off x="10948098" y="3060257"/>
                <a:ext cx="76581" cy="122647"/>
              </a:xfrm>
              <a:custGeom>
                <a:avLst/>
                <a:gdLst>
                  <a:gd name="T0" fmla="*/ 0 w 95"/>
                  <a:gd name="T1" fmla="*/ 91 h 162"/>
                  <a:gd name="T2" fmla="*/ 9 w 95"/>
                  <a:gd name="T3" fmla="*/ 82 h 162"/>
                  <a:gd name="T4" fmla="*/ 13 w 95"/>
                  <a:gd name="T5" fmla="*/ 74 h 162"/>
                  <a:gd name="T6" fmla="*/ 21 w 95"/>
                  <a:gd name="T7" fmla="*/ 68 h 162"/>
                  <a:gd name="T8" fmla="*/ 26 w 95"/>
                  <a:gd name="T9" fmla="*/ 53 h 162"/>
                  <a:gd name="T10" fmla="*/ 26 w 95"/>
                  <a:gd name="T11" fmla="*/ 44 h 162"/>
                  <a:gd name="T12" fmla="*/ 34 w 95"/>
                  <a:gd name="T13" fmla="*/ 46 h 162"/>
                  <a:gd name="T14" fmla="*/ 38 w 95"/>
                  <a:gd name="T15" fmla="*/ 51 h 162"/>
                  <a:gd name="T16" fmla="*/ 47 w 95"/>
                  <a:gd name="T17" fmla="*/ 51 h 162"/>
                  <a:gd name="T18" fmla="*/ 59 w 95"/>
                  <a:gd name="T19" fmla="*/ 51 h 162"/>
                  <a:gd name="T20" fmla="*/ 64 w 95"/>
                  <a:gd name="T21" fmla="*/ 42 h 162"/>
                  <a:gd name="T22" fmla="*/ 53 w 95"/>
                  <a:gd name="T23" fmla="*/ 34 h 162"/>
                  <a:gd name="T24" fmla="*/ 61 w 95"/>
                  <a:gd name="T25" fmla="*/ 32 h 162"/>
                  <a:gd name="T26" fmla="*/ 70 w 95"/>
                  <a:gd name="T27" fmla="*/ 21 h 162"/>
                  <a:gd name="T28" fmla="*/ 76 w 95"/>
                  <a:gd name="T29" fmla="*/ 17 h 162"/>
                  <a:gd name="T30" fmla="*/ 76 w 95"/>
                  <a:gd name="T31" fmla="*/ 11 h 162"/>
                  <a:gd name="T32" fmla="*/ 76 w 95"/>
                  <a:gd name="T33" fmla="*/ 2 h 162"/>
                  <a:gd name="T34" fmla="*/ 83 w 95"/>
                  <a:gd name="T35" fmla="*/ 4 h 162"/>
                  <a:gd name="T36" fmla="*/ 85 w 95"/>
                  <a:gd name="T37" fmla="*/ 9 h 162"/>
                  <a:gd name="T38" fmla="*/ 95 w 95"/>
                  <a:gd name="T39" fmla="*/ 17 h 162"/>
                  <a:gd name="T40" fmla="*/ 89 w 95"/>
                  <a:gd name="T41" fmla="*/ 23 h 162"/>
                  <a:gd name="T42" fmla="*/ 87 w 95"/>
                  <a:gd name="T43" fmla="*/ 30 h 162"/>
                  <a:gd name="T44" fmla="*/ 83 w 95"/>
                  <a:gd name="T45" fmla="*/ 44 h 162"/>
                  <a:gd name="T46" fmla="*/ 87 w 95"/>
                  <a:gd name="T47" fmla="*/ 57 h 162"/>
                  <a:gd name="T48" fmla="*/ 89 w 95"/>
                  <a:gd name="T49" fmla="*/ 65 h 162"/>
                  <a:gd name="T50" fmla="*/ 85 w 95"/>
                  <a:gd name="T51" fmla="*/ 72 h 162"/>
                  <a:gd name="T52" fmla="*/ 76 w 95"/>
                  <a:gd name="T53" fmla="*/ 84 h 162"/>
                  <a:gd name="T54" fmla="*/ 72 w 95"/>
                  <a:gd name="T55" fmla="*/ 89 h 162"/>
                  <a:gd name="T56" fmla="*/ 66 w 95"/>
                  <a:gd name="T57" fmla="*/ 91 h 162"/>
                  <a:gd name="T58" fmla="*/ 57 w 95"/>
                  <a:gd name="T59" fmla="*/ 99 h 162"/>
                  <a:gd name="T60" fmla="*/ 59 w 95"/>
                  <a:gd name="T61" fmla="*/ 108 h 162"/>
                  <a:gd name="T62" fmla="*/ 59 w 95"/>
                  <a:gd name="T63" fmla="*/ 116 h 162"/>
                  <a:gd name="T64" fmla="*/ 68 w 95"/>
                  <a:gd name="T65" fmla="*/ 120 h 162"/>
                  <a:gd name="T66" fmla="*/ 85 w 95"/>
                  <a:gd name="T67" fmla="*/ 133 h 162"/>
                  <a:gd name="T68" fmla="*/ 64 w 95"/>
                  <a:gd name="T69" fmla="*/ 139 h 162"/>
                  <a:gd name="T70" fmla="*/ 49 w 95"/>
                  <a:gd name="T71" fmla="*/ 148 h 162"/>
                  <a:gd name="T72" fmla="*/ 42 w 95"/>
                  <a:gd name="T73" fmla="*/ 158 h 162"/>
                  <a:gd name="T74" fmla="*/ 34 w 95"/>
                  <a:gd name="T75" fmla="*/ 154 h 162"/>
                  <a:gd name="T76" fmla="*/ 32 w 95"/>
                  <a:gd name="T77" fmla="*/ 162 h 162"/>
                  <a:gd name="T78" fmla="*/ 26 w 95"/>
                  <a:gd name="T79" fmla="*/ 162 h 162"/>
                  <a:gd name="T80" fmla="*/ 28 w 95"/>
                  <a:gd name="T81" fmla="*/ 154 h 162"/>
                  <a:gd name="T82" fmla="*/ 19 w 95"/>
                  <a:gd name="T83" fmla="*/ 156 h 162"/>
                  <a:gd name="T84" fmla="*/ 19 w 95"/>
                  <a:gd name="T85" fmla="*/ 152 h 162"/>
                  <a:gd name="T86" fmla="*/ 21 w 95"/>
                  <a:gd name="T87" fmla="*/ 137 h 162"/>
                  <a:gd name="T88" fmla="*/ 32 w 95"/>
                  <a:gd name="T89" fmla="*/ 133 h 162"/>
                  <a:gd name="T90" fmla="*/ 21 w 95"/>
                  <a:gd name="T91" fmla="*/ 135 h 162"/>
                  <a:gd name="T92" fmla="*/ 19 w 95"/>
                  <a:gd name="T93" fmla="*/ 124 h 162"/>
                  <a:gd name="T94" fmla="*/ 21 w 95"/>
                  <a:gd name="T95" fmla="*/ 112 h 162"/>
                  <a:gd name="T96" fmla="*/ 26 w 95"/>
                  <a:gd name="T97" fmla="*/ 108 h 162"/>
                  <a:gd name="T98" fmla="*/ 19 w 95"/>
                  <a:gd name="T99" fmla="*/ 110 h 162"/>
                  <a:gd name="T100" fmla="*/ 11 w 95"/>
                  <a:gd name="T101" fmla="*/ 108 h 162"/>
                  <a:gd name="T102" fmla="*/ 7 w 95"/>
                  <a:gd name="T103" fmla="*/ 110 h 162"/>
                  <a:gd name="T104" fmla="*/ 2 w 95"/>
                  <a:gd name="T105" fmla="*/ 103 h 162"/>
                  <a:gd name="T106" fmla="*/ 0 w 95"/>
                  <a:gd name="T107" fmla="*/ 10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162">
                    <a:moveTo>
                      <a:pt x="0" y="103"/>
                    </a:moveTo>
                    <a:lnTo>
                      <a:pt x="0" y="91"/>
                    </a:lnTo>
                    <a:lnTo>
                      <a:pt x="7" y="87"/>
                    </a:lnTo>
                    <a:lnTo>
                      <a:pt x="9" y="82"/>
                    </a:lnTo>
                    <a:lnTo>
                      <a:pt x="9" y="78"/>
                    </a:lnTo>
                    <a:lnTo>
                      <a:pt x="13" y="74"/>
                    </a:lnTo>
                    <a:lnTo>
                      <a:pt x="17" y="68"/>
                    </a:lnTo>
                    <a:lnTo>
                      <a:pt x="21" y="68"/>
                    </a:lnTo>
                    <a:lnTo>
                      <a:pt x="23" y="57"/>
                    </a:lnTo>
                    <a:lnTo>
                      <a:pt x="26" y="53"/>
                    </a:lnTo>
                    <a:lnTo>
                      <a:pt x="26" y="51"/>
                    </a:lnTo>
                    <a:lnTo>
                      <a:pt x="26" y="44"/>
                    </a:lnTo>
                    <a:lnTo>
                      <a:pt x="30" y="40"/>
                    </a:lnTo>
                    <a:lnTo>
                      <a:pt x="34" y="46"/>
                    </a:lnTo>
                    <a:lnTo>
                      <a:pt x="36" y="49"/>
                    </a:lnTo>
                    <a:lnTo>
                      <a:pt x="38" y="51"/>
                    </a:lnTo>
                    <a:lnTo>
                      <a:pt x="42" y="49"/>
                    </a:lnTo>
                    <a:lnTo>
                      <a:pt x="47" y="51"/>
                    </a:lnTo>
                    <a:lnTo>
                      <a:pt x="55" y="49"/>
                    </a:lnTo>
                    <a:lnTo>
                      <a:pt x="59" y="51"/>
                    </a:lnTo>
                    <a:lnTo>
                      <a:pt x="64" y="44"/>
                    </a:lnTo>
                    <a:lnTo>
                      <a:pt x="64" y="42"/>
                    </a:lnTo>
                    <a:lnTo>
                      <a:pt x="57" y="38"/>
                    </a:lnTo>
                    <a:lnTo>
                      <a:pt x="53" y="34"/>
                    </a:lnTo>
                    <a:lnTo>
                      <a:pt x="57" y="32"/>
                    </a:lnTo>
                    <a:lnTo>
                      <a:pt x="61" y="32"/>
                    </a:lnTo>
                    <a:lnTo>
                      <a:pt x="70" y="25"/>
                    </a:lnTo>
                    <a:lnTo>
                      <a:pt x="70" y="21"/>
                    </a:lnTo>
                    <a:lnTo>
                      <a:pt x="72" y="17"/>
                    </a:lnTo>
                    <a:lnTo>
                      <a:pt x="76" y="17"/>
                    </a:lnTo>
                    <a:lnTo>
                      <a:pt x="78" y="13"/>
                    </a:lnTo>
                    <a:lnTo>
                      <a:pt x="76" y="11"/>
                    </a:lnTo>
                    <a:lnTo>
                      <a:pt x="76" y="6"/>
                    </a:lnTo>
                    <a:lnTo>
                      <a:pt x="76" y="2"/>
                    </a:lnTo>
                    <a:lnTo>
                      <a:pt x="80" y="0"/>
                    </a:lnTo>
                    <a:lnTo>
                      <a:pt x="83" y="4"/>
                    </a:lnTo>
                    <a:lnTo>
                      <a:pt x="83" y="6"/>
                    </a:lnTo>
                    <a:lnTo>
                      <a:pt x="85" y="9"/>
                    </a:lnTo>
                    <a:lnTo>
                      <a:pt x="91" y="11"/>
                    </a:lnTo>
                    <a:lnTo>
                      <a:pt x="95" y="17"/>
                    </a:lnTo>
                    <a:lnTo>
                      <a:pt x="95" y="17"/>
                    </a:lnTo>
                    <a:lnTo>
                      <a:pt x="89" y="23"/>
                    </a:lnTo>
                    <a:lnTo>
                      <a:pt x="87" y="23"/>
                    </a:lnTo>
                    <a:lnTo>
                      <a:pt x="87" y="30"/>
                    </a:lnTo>
                    <a:lnTo>
                      <a:pt x="83" y="38"/>
                    </a:lnTo>
                    <a:lnTo>
                      <a:pt x="83" y="44"/>
                    </a:lnTo>
                    <a:lnTo>
                      <a:pt x="87" y="46"/>
                    </a:lnTo>
                    <a:lnTo>
                      <a:pt x="87" y="57"/>
                    </a:lnTo>
                    <a:lnTo>
                      <a:pt x="91" y="61"/>
                    </a:lnTo>
                    <a:lnTo>
                      <a:pt x="89" y="65"/>
                    </a:lnTo>
                    <a:lnTo>
                      <a:pt x="85" y="70"/>
                    </a:lnTo>
                    <a:lnTo>
                      <a:pt x="85" y="72"/>
                    </a:lnTo>
                    <a:lnTo>
                      <a:pt x="76" y="80"/>
                    </a:lnTo>
                    <a:lnTo>
                      <a:pt x="76" y="84"/>
                    </a:lnTo>
                    <a:lnTo>
                      <a:pt x="74" y="87"/>
                    </a:lnTo>
                    <a:lnTo>
                      <a:pt x="72" y="89"/>
                    </a:lnTo>
                    <a:lnTo>
                      <a:pt x="68" y="89"/>
                    </a:lnTo>
                    <a:lnTo>
                      <a:pt x="66" y="91"/>
                    </a:lnTo>
                    <a:lnTo>
                      <a:pt x="64" y="95"/>
                    </a:lnTo>
                    <a:lnTo>
                      <a:pt x="57" y="99"/>
                    </a:lnTo>
                    <a:lnTo>
                      <a:pt x="57" y="103"/>
                    </a:lnTo>
                    <a:lnTo>
                      <a:pt x="59" y="108"/>
                    </a:lnTo>
                    <a:lnTo>
                      <a:pt x="57" y="110"/>
                    </a:lnTo>
                    <a:lnTo>
                      <a:pt x="59" y="116"/>
                    </a:lnTo>
                    <a:lnTo>
                      <a:pt x="66" y="118"/>
                    </a:lnTo>
                    <a:lnTo>
                      <a:pt x="68" y="120"/>
                    </a:lnTo>
                    <a:lnTo>
                      <a:pt x="83" y="129"/>
                    </a:lnTo>
                    <a:lnTo>
                      <a:pt x="85" y="133"/>
                    </a:lnTo>
                    <a:lnTo>
                      <a:pt x="76" y="139"/>
                    </a:lnTo>
                    <a:lnTo>
                      <a:pt x="64" y="139"/>
                    </a:lnTo>
                    <a:lnTo>
                      <a:pt x="55" y="146"/>
                    </a:lnTo>
                    <a:lnTo>
                      <a:pt x="49" y="148"/>
                    </a:lnTo>
                    <a:lnTo>
                      <a:pt x="42" y="154"/>
                    </a:lnTo>
                    <a:lnTo>
                      <a:pt x="42" y="158"/>
                    </a:lnTo>
                    <a:lnTo>
                      <a:pt x="36" y="154"/>
                    </a:lnTo>
                    <a:lnTo>
                      <a:pt x="34" y="154"/>
                    </a:lnTo>
                    <a:lnTo>
                      <a:pt x="36" y="156"/>
                    </a:lnTo>
                    <a:lnTo>
                      <a:pt x="32" y="162"/>
                    </a:lnTo>
                    <a:lnTo>
                      <a:pt x="30" y="160"/>
                    </a:lnTo>
                    <a:lnTo>
                      <a:pt x="26" y="162"/>
                    </a:lnTo>
                    <a:lnTo>
                      <a:pt x="23" y="160"/>
                    </a:lnTo>
                    <a:lnTo>
                      <a:pt x="28" y="154"/>
                    </a:lnTo>
                    <a:lnTo>
                      <a:pt x="23" y="154"/>
                    </a:lnTo>
                    <a:lnTo>
                      <a:pt x="19" y="156"/>
                    </a:lnTo>
                    <a:lnTo>
                      <a:pt x="19" y="154"/>
                    </a:lnTo>
                    <a:lnTo>
                      <a:pt x="19" y="152"/>
                    </a:lnTo>
                    <a:lnTo>
                      <a:pt x="19" y="143"/>
                    </a:lnTo>
                    <a:lnTo>
                      <a:pt x="21" y="137"/>
                    </a:lnTo>
                    <a:lnTo>
                      <a:pt x="28" y="137"/>
                    </a:lnTo>
                    <a:lnTo>
                      <a:pt x="32" y="133"/>
                    </a:lnTo>
                    <a:lnTo>
                      <a:pt x="28" y="135"/>
                    </a:lnTo>
                    <a:lnTo>
                      <a:pt x="21" y="135"/>
                    </a:lnTo>
                    <a:lnTo>
                      <a:pt x="19" y="133"/>
                    </a:lnTo>
                    <a:lnTo>
                      <a:pt x="19" y="124"/>
                    </a:lnTo>
                    <a:lnTo>
                      <a:pt x="23" y="116"/>
                    </a:lnTo>
                    <a:lnTo>
                      <a:pt x="21" y="112"/>
                    </a:lnTo>
                    <a:lnTo>
                      <a:pt x="23" y="110"/>
                    </a:lnTo>
                    <a:lnTo>
                      <a:pt x="26" y="108"/>
                    </a:lnTo>
                    <a:lnTo>
                      <a:pt x="21" y="108"/>
                    </a:lnTo>
                    <a:lnTo>
                      <a:pt x="19" y="110"/>
                    </a:lnTo>
                    <a:lnTo>
                      <a:pt x="13" y="110"/>
                    </a:lnTo>
                    <a:lnTo>
                      <a:pt x="11" y="108"/>
                    </a:lnTo>
                    <a:lnTo>
                      <a:pt x="7" y="106"/>
                    </a:lnTo>
                    <a:lnTo>
                      <a:pt x="7" y="110"/>
                    </a:lnTo>
                    <a:lnTo>
                      <a:pt x="5" y="110"/>
                    </a:lnTo>
                    <a:lnTo>
                      <a:pt x="2" y="103"/>
                    </a:lnTo>
                    <a:lnTo>
                      <a:pt x="2" y="103"/>
                    </a:lnTo>
                    <a:lnTo>
                      <a:pt x="0" y="10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13" name="Freeform 18">
                <a:extLst>
                  <a:ext uri="{FF2B5EF4-FFF2-40B4-BE49-F238E27FC236}">
                    <a16:creationId xmlns:a16="http://schemas.microsoft.com/office/drawing/2014/main" id="{EAD50951-BA0A-4BF6-B1EF-E5EE5D157F56}"/>
                  </a:ext>
                </a:extLst>
              </p:cNvPr>
              <p:cNvSpPr>
                <a:spLocks/>
              </p:cNvSpPr>
              <p:nvPr/>
            </p:nvSpPr>
            <p:spPr bwMode="auto">
              <a:xfrm>
                <a:off x="10329807" y="2900514"/>
                <a:ext cx="496565" cy="218795"/>
              </a:xfrm>
              <a:custGeom>
                <a:avLst/>
                <a:gdLst>
                  <a:gd name="T0" fmla="*/ 21 w 616"/>
                  <a:gd name="T1" fmla="*/ 89 h 289"/>
                  <a:gd name="T2" fmla="*/ 38 w 616"/>
                  <a:gd name="T3" fmla="*/ 70 h 289"/>
                  <a:gd name="T4" fmla="*/ 44 w 616"/>
                  <a:gd name="T5" fmla="*/ 57 h 289"/>
                  <a:gd name="T6" fmla="*/ 70 w 616"/>
                  <a:gd name="T7" fmla="*/ 49 h 289"/>
                  <a:gd name="T8" fmla="*/ 84 w 616"/>
                  <a:gd name="T9" fmla="*/ 53 h 289"/>
                  <a:gd name="T10" fmla="*/ 105 w 616"/>
                  <a:gd name="T11" fmla="*/ 53 h 289"/>
                  <a:gd name="T12" fmla="*/ 131 w 616"/>
                  <a:gd name="T13" fmla="*/ 74 h 289"/>
                  <a:gd name="T14" fmla="*/ 152 w 616"/>
                  <a:gd name="T15" fmla="*/ 70 h 289"/>
                  <a:gd name="T16" fmla="*/ 175 w 616"/>
                  <a:gd name="T17" fmla="*/ 70 h 289"/>
                  <a:gd name="T18" fmla="*/ 181 w 616"/>
                  <a:gd name="T19" fmla="*/ 47 h 289"/>
                  <a:gd name="T20" fmla="*/ 167 w 616"/>
                  <a:gd name="T21" fmla="*/ 24 h 289"/>
                  <a:gd name="T22" fmla="*/ 179 w 616"/>
                  <a:gd name="T23" fmla="*/ 9 h 289"/>
                  <a:gd name="T24" fmla="*/ 194 w 616"/>
                  <a:gd name="T25" fmla="*/ 5 h 289"/>
                  <a:gd name="T26" fmla="*/ 219 w 616"/>
                  <a:gd name="T27" fmla="*/ 11 h 289"/>
                  <a:gd name="T28" fmla="*/ 245 w 616"/>
                  <a:gd name="T29" fmla="*/ 17 h 289"/>
                  <a:gd name="T30" fmla="*/ 251 w 616"/>
                  <a:gd name="T31" fmla="*/ 34 h 289"/>
                  <a:gd name="T32" fmla="*/ 266 w 616"/>
                  <a:gd name="T33" fmla="*/ 47 h 289"/>
                  <a:gd name="T34" fmla="*/ 289 w 616"/>
                  <a:gd name="T35" fmla="*/ 49 h 289"/>
                  <a:gd name="T36" fmla="*/ 314 w 616"/>
                  <a:gd name="T37" fmla="*/ 40 h 289"/>
                  <a:gd name="T38" fmla="*/ 348 w 616"/>
                  <a:gd name="T39" fmla="*/ 47 h 289"/>
                  <a:gd name="T40" fmla="*/ 373 w 616"/>
                  <a:gd name="T41" fmla="*/ 59 h 289"/>
                  <a:gd name="T42" fmla="*/ 401 w 616"/>
                  <a:gd name="T43" fmla="*/ 66 h 289"/>
                  <a:gd name="T44" fmla="*/ 430 w 616"/>
                  <a:gd name="T45" fmla="*/ 66 h 289"/>
                  <a:gd name="T46" fmla="*/ 462 w 616"/>
                  <a:gd name="T47" fmla="*/ 53 h 289"/>
                  <a:gd name="T48" fmla="*/ 476 w 616"/>
                  <a:gd name="T49" fmla="*/ 34 h 289"/>
                  <a:gd name="T50" fmla="*/ 495 w 616"/>
                  <a:gd name="T51" fmla="*/ 28 h 289"/>
                  <a:gd name="T52" fmla="*/ 514 w 616"/>
                  <a:gd name="T53" fmla="*/ 34 h 289"/>
                  <a:gd name="T54" fmla="*/ 531 w 616"/>
                  <a:gd name="T55" fmla="*/ 64 h 289"/>
                  <a:gd name="T56" fmla="*/ 540 w 616"/>
                  <a:gd name="T57" fmla="*/ 99 h 289"/>
                  <a:gd name="T58" fmla="*/ 571 w 616"/>
                  <a:gd name="T59" fmla="*/ 89 h 289"/>
                  <a:gd name="T60" fmla="*/ 601 w 616"/>
                  <a:gd name="T61" fmla="*/ 97 h 289"/>
                  <a:gd name="T62" fmla="*/ 613 w 616"/>
                  <a:gd name="T63" fmla="*/ 120 h 289"/>
                  <a:gd name="T64" fmla="*/ 601 w 616"/>
                  <a:gd name="T65" fmla="*/ 127 h 289"/>
                  <a:gd name="T66" fmla="*/ 576 w 616"/>
                  <a:gd name="T67" fmla="*/ 133 h 289"/>
                  <a:gd name="T68" fmla="*/ 567 w 616"/>
                  <a:gd name="T69" fmla="*/ 142 h 289"/>
                  <a:gd name="T70" fmla="*/ 546 w 616"/>
                  <a:gd name="T71" fmla="*/ 167 h 289"/>
                  <a:gd name="T72" fmla="*/ 523 w 616"/>
                  <a:gd name="T73" fmla="*/ 182 h 289"/>
                  <a:gd name="T74" fmla="*/ 502 w 616"/>
                  <a:gd name="T75" fmla="*/ 184 h 289"/>
                  <a:gd name="T76" fmla="*/ 476 w 616"/>
                  <a:gd name="T77" fmla="*/ 196 h 289"/>
                  <a:gd name="T78" fmla="*/ 491 w 616"/>
                  <a:gd name="T79" fmla="*/ 222 h 289"/>
                  <a:gd name="T80" fmla="*/ 464 w 616"/>
                  <a:gd name="T81" fmla="*/ 251 h 289"/>
                  <a:gd name="T82" fmla="*/ 428 w 616"/>
                  <a:gd name="T83" fmla="*/ 264 h 289"/>
                  <a:gd name="T84" fmla="*/ 379 w 616"/>
                  <a:gd name="T85" fmla="*/ 289 h 289"/>
                  <a:gd name="T86" fmla="*/ 352 w 616"/>
                  <a:gd name="T87" fmla="*/ 287 h 289"/>
                  <a:gd name="T88" fmla="*/ 302 w 616"/>
                  <a:gd name="T89" fmla="*/ 266 h 289"/>
                  <a:gd name="T90" fmla="*/ 264 w 616"/>
                  <a:gd name="T91" fmla="*/ 270 h 289"/>
                  <a:gd name="T92" fmla="*/ 202 w 616"/>
                  <a:gd name="T93" fmla="*/ 270 h 289"/>
                  <a:gd name="T94" fmla="*/ 183 w 616"/>
                  <a:gd name="T95" fmla="*/ 241 h 289"/>
                  <a:gd name="T96" fmla="*/ 175 w 616"/>
                  <a:gd name="T97" fmla="*/ 228 h 289"/>
                  <a:gd name="T98" fmla="*/ 152 w 616"/>
                  <a:gd name="T99" fmla="*/ 220 h 289"/>
                  <a:gd name="T100" fmla="*/ 122 w 616"/>
                  <a:gd name="T101" fmla="*/ 209 h 289"/>
                  <a:gd name="T102" fmla="*/ 78 w 616"/>
                  <a:gd name="T103" fmla="*/ 198 h 289"/>
                  <a:gd name="T104" fmla="*/ 80 w 616"/>
                  <a:gd name="T105" fmla="*/ 182 h 289"/>
                  <a:gd name="T106" fmla="*/ 74 w 616"/>
                  <a:gd name="T107" fmla="*/ 161 h 289"/>
                  <a:gd name="T108" fmla="*/ 63 w 616"/>
                  <a:gd name="T109" fmla="*/ 142 h 289"/>
                  <a:gd name="T110" fmla="*/ 46 w 616"/>
                  <a:gd name="T111" fmla="*/ 137 h 289"/>
                  <a:gd name="T112" fmla="*/ 32 w 616"/>
                  <a:gd name="T113" fmla="*/ 135 h 289"/>
                  <a:gd name="T114" fmla="*/ 23 w 616"/>
                  <a:gd name="T115" fmla="*/ 131 h 289"/>
                  <a:gd name="T116" fmla="*/ 6 w 616"/>
                  <a:gd name="T117" fmla="*/ 116 h 289"/>
                  <a:gd name="T118" fmla="*/ 2 w 616"/>
                  <a:gd name="T119" fmla="*/ 11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6" h="289">
                    <a:moveTo>
                      <a:pt x="0" y="104"/>
                    </a:moveTo>
                    <a:lnTo>
                      <a:pt x="4" y="95"/>
                    </a:lnTo>
                    <a:lnTo>
                      <a:pt x="6" y="95"/>
                    </a:lnTo>
                    <a:lnTo>
                      <a:pt x="17" y="95"/>
                    </a:lnTo>
                    <a:lnTo>
                      <a:pt x="17" y="93"/>
                    </a:lnTo>
                    <a:lnTo>
                      <a:pt x="21" y="89"/>
                    </a:lnTo>
                    <a:lnTo>
                      <a:pt x="28" y="87"/>
                    </a:lnTo>
                    <a:lnTo>
                      <a:pt x="28" y="83"/>
                    </a:lnTo>
                    <a:lnTo>
                      <a:pt x="30" y="78"/>
                    </a:lnTo>
                    <a:lnTo>
                      <a:pt x="34" y="76"/>
                    </a:lnTo>
                    <a:lnTo>
                      <a:pt x="34" y="74"/>
                    </a:lnTo>
                    <a:lnTo>
                      <a:pt x="38" y="70"/>
                    </a:lnTo>
                    <a:lnTo>
                      <a:pt x="42" y="70"/>
                    </a:lnTo>
                    <a:lnTo>
                      <a:pt x="44" y="66"/>
                    </a:lnTo>
                    <a:lnTo>
                      <a:pt x="46" y="64"/>
                    </a:lnTo>
                    <a:lnTo>
                      <a:pt x="44" y="61"/>
                    </a:lnTo>
                    <a:lnTo>
                      <a:pt x="44" y="59"/>
                    </a:lnTo>
                    <a:lnTo>
                      <a:pt x="44" y="57"/>
                    </a:lnTo>
                    <a:lnTo>
                      <a:pt x="51" y="59"/>
                    </a:lnTo>
                    <a:lnTo>
                      <a:pt x="55" y="57"/>
                    </a:lnTo>
                    <a:lnTo>
                      <a:pt x="57" y="53"/>
                    </a:lnTo>
                    <a:lnTo>
                      <a:pt x="59" y="51"/>
                    </a:lnTo>
                    <a:lnTo>
                      <a:pt x="65" y="51"/>
                    </a:lnTo>
                    <a:lnTo>
                      <a:pt x="70" y="49"/>
                    </a:lnTo>
                    <a:lnTo>
                      <a:pt x="74" y="49"/>
                    </a:lnTo>
                    <a:lnTo>
                      <a:pt x="78" y="51"/>
                    </a:lnTo>
                    <a:lnTo>
                      <a:pt x="80" y="49"/>
                    </a:lnTo>
                    <a:lnTo>
                      <a:pt x="82" y="49"/>
                    </a:lnTo>
                    <a:lnTo>
                      <a:pt x="84" y="51"/>
                    </a:lnTo>
                    <a:lnTo>
                      <a:pt x="84" y="53"/>
                    </a:lnTo>
                    <a:lnTo>
                      <a:pt x="87" y="57"/>
                    </a:lnTo>
                    <a:lnTo>
                      <a:pt x="91" y="55"/>
                    </a:lnTo>
                    <a:lnTo>
                      <a:pt x="93" y="55"/>
                    </a:lnTo>
                    <a:lnTo>
                      <a:pt x="97" y="55"/>
                    </a:lnTo>
                    <a:lnTo>
                      <a:pt x="99" y="53"/>
                    </a:lnTo>
                    <a:lnTo>
                      <a:pt x="105" y="53"/>
                    </a:lnTo>
                    <a:lnTo>
                      <a:pt x="108" y="57"/>
                    </a:lnTo>
                    <a:lnTo>
                      <a:pt x="108" y="59"/>
                    </a:lnTo>
                    <a:lnTo>
                      <a:pt x="110" y="61"/>
                    </a:lnTo>
                    <a:lnTo>
                      <a:pt x="120" y="68"/>
                    </a:lnTo>
                    <a:lnTo>
                      <a:pt x="122" y="70"/>
                    </a:lnTo>
                    <a:lnTo>
                      <a:pt x="131" y="74"/>
                    </a:lnTo>
                    <a:lnTo>
                      <a:pt x="133" y="72"/>
                    </a:lnTo>
                    <a:lnTo>
                      <a:pt x="137" y="72"/>
                    </a:lnTo>
                    <a:lnTo>
                      <a:pt x="141" y="68"/>
                    </a:lnTo>
                    <a:lnTo>
                      <a:pt x="146" y="68"/>
                    </a:lnTo>
                    <a:lnTo>
                      <a:pt x="148" y="68"/>
                    </a:lnTo>
                    <a:lnTo>
                      <a:pt x="152" y="70"/>
                    </a:lnTo>
                    <a:lnTo>
                      <a:pt x="154" y="70"/>
                    </a:lnTo>
                    <a:lnTo>
                      <a:pt x="162" y="70"/>
                    </a:lnTo>
                    <a:lnTo>
                      <a:pt x="167" y="72"/>
                    </a:lnTo>
                    <a:lnTo>
                      <a:pt x="171" y="72"/>
                    </a:lnTo>
                    <a:lnTo>
                      <a:pt x="171" y="70"/>
                    </a:lnTo>
                    <a:lnTo>
                      <a:pt x="175" y="70"/>
                    </a:lnTo>
                    <a:lnTo>
                      <a:pt x="181" y="70"/>
                    </a:lnTo>
                    <a:lnTo>
                      <a:pt x="186" y="64"/>
                    </a:lnTo>
                    <a:lnTo>
                      <a:pt x="183" y="61"/>
                    </a:lnTo>
                    <a:lnTo>
                      <a:pt x="179" y="59"/>
                    </a:lnTo>
                    <a:lnTo>
                      <a:pt x="179" y="53"/>
                    </a:lnTo>
                    <a:lnTo>
                      <a:pt x="181" y="47"/>
                    </a:lnTo>
                    <a:lnTo>
                      <a:pt x="179" y="45"/>
                    </a:lnTo>
                    <a:lnTo>
                      <a:pt x="175" y="43"/>
                    </a:lnTo>
                    <a:lnTo>
                      <a:pt x="173" y="40"/>
                    </a:lnTo>
                    <a:lnTo>
                      <a:pt x="169" y="38"/>
                    </a:lnTo>
                    <a:lnTo>
                      <a:pt x="167" y="34"/>
                    </a:lnTo>
                    <a:lnTo>
                      <a:pt x="167" y="24"/>
                    </a:lnTo>
                    <a:lnTo>
                      <a:pt x="171" y="19"/>
                    </a:lnTo>
                    <a:lnTo>
                      <a:pt x="171" y="15"/>
                    </a:lnTo>
                    <a:lnTo>
                      <a:pt x="173" y="13"/>
                    </a:lnTo>
                    <a:lnTo>
                      <a:pt x="177" y="11"/>
                    </a:lnTo>
                    <a:lnTo>
                      <a:pt x="177" y="13"/>
                    </a:lnTo>
                    <a:lnTo>
                      <a:pt x="179" y="9"/>
                    </a:lnTo>
                    <a:lnTo>
                      <a:pt x="179" y="5"/>
                    </a:lnTo>
                    <a:lnTo>
                      <a:pt x="179" y="2"/>
                    </a:lnTo>
                    <a:lnTo>
                      <a:pt x="181" y="0"/>
                    </a:lnTo>
                    <a:lnTo>
                      <a:pt x="186" y="0"/>
                    </a:lnTo>
                    <a:lnTo>
                      <a:pt x="188" y="2"/>
                    </a:lnTo>
                    <a:lnTo>
                      <a:pt x="194" y="5"/>
                    </a:lnTo>
                    <a:lnTo>
                      <a:pt x="198" y="7"/>
                    </a:lnTo>
                    <a:lnTo>
                      <a:pt x="200" y="7"/>
                    </a:lnTo>
                    <a:lnTo>
                      <a:pt x="205" y="9"/>
                    </a:lnTo>
                    <a:lnTo>
                      <a:pt x="209" y="9"/>
                    </a:lnTo>
                    <a:lnTo>
                      <a:pt x="215" y="9"/>
                    </a:lnTo>
                    <a:lnTo>
                      <a:pt x="219" y="11"/>
                    </a:lnTo>
                    <a:lnTo>
                      <a:pt x="221" y="13"/>
                    </a:lnTo>
                    <a:lnTo>
                      <a:pt x="226" y="13"/>
                    </a:lnTo>
                    <a:lnTo>
                      <a:pt x="228" y="15"/>
                    </a:lnTo>
                    <a:lnTo>
                      <a:pt x="232" y="15"/>
                    </a:lnTo>
                    <a:lnTo>
                      <a:pt x="240" y="15"/>
                    </a:lnTo>
                    <a:lnTo>
                      <a:pt x="245" y="17"/>
                    </a:lnTo>
                    <a:lnTo>
                      <a:pt x="245" y="19"/>
                    </a:lnTo>
                    <a:lnTo>
                      <a:pt x="245" y="21"/>
                    </a:lnTo>
                    <a:lnTo>
                      <a:pt x="247" y="26"/>
                    </a:lnTo>
                    <a:lnTo>
                      <a:pt x="247" y="28"/>
                    </a:lnTo>
                    <a:lnTo>
                      <a:pt x="249" y="30"/>
                    </a:lnTo>
                    <a:lnTo>
                      <a:pt x="251" y="34"/>
                    </a:lnTo>
                    <a:lnTo>
                      <a:pt x="251" y="38"/>
                    </a:lnTo>
                    <a:lnTo>
                      <a:pt x="253" y="40"/>
                    </a:lnTo>
                    <a:lnTo>
                      <a:pt x="255" y="40"/>
                    </a:lnTo>
                    <a:lnTo>
                      <a:pt x="259" y="45"/>
                    </a:lnTo>
                    <a:lnTo>
                      <a:pt x="261" y="47"/>
                    </a:lnTo>
                    <a:lnTo>
                      <a:pt x="266" y="47"/>
                    </a:lnTo>
                    <a:lnTo>
                      <a:pt x="272" y="51"/>
                    </a:lnTo>
                    <a:lnTo>
                      <a:pt x="276" y="51"/>
                    </a:lnTo>
                    <a:lnTo>
                      <a:pt x="276" y="49"/>
                    </a:lnTo>
                    <a:lnTo>
                      <a:pt x="283" y="49"/>
                    </a:lnTo>
                    <a:lnTo>
                      <a:pt x="287" y="49"/>
                    </a:lnTo>
                    <a:lnTo>
                      <a:pt x="289" y="49"/>
                    </a:lnTo>
                    <a:lnTo>
                      <a:pt x="291" y="49"/>
                    </a:lnTo>
                    <a:lnTo>
                      <a:pt x="293" y="49"/>
                    </a:lnTo>
                    <a:lnTo>
                      <a:pt x="297" y="45"/>
                    </a:lnTo>
                    <a:lnTo>
                      <a:pt x="304" y="43"/>
                    </a:lnTo>
                    <a:lnTo>
                      <a:pt x="310" y="43"/>
                    </a:lnTo>
                    <a:lnTo>
                      <a:pt x="314" y="40"/>
                    </a:lnTo>
                    <a:lnTo>
                      <a:pt x="320" y="38"/>
                    </a:lnTo>
                    <a:lnTo>
                      <a:pt x="325" y="38"/>
                    </a:lnTo>
                    <a:lnTo>
                      <a:pt x="329" y="40"/>
                    </a:lnTo>
                    <a:lnTo>
                      <a:pt x="335" y="40"/>
                    </a:lnTo>
                    <a:lnTo>
                      <a:pt x="344" y="40"/>
                    </a:lnTo>
                    <a:lnTo>
                      <a:pt x="348" y="47"/>
                    </a:lnTo>
                    <a:lnTo>
                      <a:pt x="354" y="49"/>
                    </a:lnTo>
                    <a:lnTo>
                      <a:pt x="361" y="49"/>
                    </a:lnTo>
                    <a:lnTo>
                      <a:pt x="365" y="49"/>
                    </a:lnTo>
                    <a:lnTo>
                      <a:pt x="367" y="51"/>
                    </a:lnTo>
                    <a:lnTo>
                      <a:pt x="369" y="57"/>
                    </a:lnTo>
                    <a:lnTo>
                      <a:pt x="373" y="59"/>
                    </a:lnTo>
                    <a:lnTo>
                      <a:pt x="375" y="61"/>
                    </a:lnTo>
                    <a:lnTo>
                      <a:pt x="377" y="61"/>
                    </a:lnTo>
                    <a:lnTo>
                      <a:pt x="382" y="66"/>
                    </a:lnTo>
                    <a:lnTo>
                      <a:pt x="384" y="66"/>
                    </a:lnTo>
                    <a:lnTo>
                      <a:pt x="392" y="64"/>
                    </a:lnTo>
                    <a:lnTo>
                      <a:pt x="401" y="66"/>
                    </a:lnTo>
                    <a:lnTo>
                      <a:pt x="413" y="66"/>
                    </a:lnTo>
                    <a:lnTo>
                      <a:pt x="417" y="66"/>
                    </a:lnTo>
                    <a:lnTo>
                      <a:pt x="420" y="64"/>
                    </a:lnTo>
                    <a:lnTo>
                      <a:pt x="424" y="64"/>
                    </a:lnTo>
                    <a:lnTo>
                      <a:pt x="428" y="66"/>
                    </a:lnTo>
                    <a:lnTo>
                      <a:pt x="430" y="66"/>
                    </a:lnTo>
                    <a:lnTo>
                      <a:pt x="434" y="61"/>
                    </a:lnTo>
                    <a:lnTo>
                      <a:pt x="441" y="57"/>
                    </a:lnTo>
                    <a:lnTo>
                      <a:pt x="445" y="57"/>
                    </a:lnTo>
                    <a:lnTo>
                      <a:pt x="449" y="53"/>
                    </a:lnTo>
                    <a:lnTo>
                      <a:pt x="451" y="53"/>
                    </a:lnTo>
                    <a:lnTo>
                      <a:pt x="462" y="53"/>
                    </a:lnTo>
                    <a:lnTo>
                      <a:pt x="466" y="49"/>
                    </a:lnTo>
                    <a:lnTo>
                      <a:pt x="466" y="45"/>
                    </a:lnTo>
                    <a:lnTo>
                      <a:pt x="466" y="43"/>
                    </a:lnTo>
                    <a:lnTo>
                      <a:pt x="468" y="38"/>
                    </a:lnTo>
                    <a:lnTo>
                      <a:pt x="472" y="38"/>
                    </a:lnTo>
                    <a:lnTo>
                      <a:pt x="476" y="34"/>
                    </a:lnTo>
                    <a:lnTo>
                      <a:pt x="476" y="30"/>
                    </a:lnTo>
                    <a:lnTo>
                      <a:pt x="481" y="28"/>
                    </a:lnTo>
                    <a:lnTo>
                      <a:pt x="483" y="28"/>
                    </a:lnTo>
                    <a:lnTo>
                      <a:pt x="485" y="28"/>
                    </a:lnTo>
                    <a:lnTo>
                      <a:pt x="491" y="28"/>
                    </a:lnTo>
                    <a:lnTo>
                      <a:pt x="495" y="28"/>
                    </a:lnTo>
                    <a:lnTo>
                      <a:pt x="500" y="30"/>
                    </a:lnTo>
                    <a:lnTo>
                      <a:pt x="502" y="34"/>
                    </a:lnTo>
                    <a:lnTo>
                      <a:pt x="504" y="34"/>
                    </a:lnTo>
                    <a:lnTo>
                      <a:pt x="508" y="34"/>
                    </a:lnTo>
                    <a:lnTo>
                      <a:pt x="510" y="34"/>
                    </a:lnTo>
                    <a:lnTo>
                      <a:pt x="514" y="34"/>
                    </a:lnTo>
                    <a:lnTo>
                      <a:pt x="519" y="32"/>
                    </a:lnTo>
                    <a:lnTo>
                      <a:pt x="519" y="30"/>
                    </a:lnTo>
                    <a:lnTo>
                      <a:pt x="525" y="28"/>
                    </a:lnTo>
                    <a:lnTo>
                      <a:pt x="533" y="32"/>
                    </a:lnTo>
                    <a:lnTo>
                      <a:pt x="535" y="34"/>
                    </a:lnTo>
                    <a:lnTo>
                      <a:pt x="531" y="64"/>
                    </a:lnTo>
                    <a:lnTo>
                      <a:pt x="531" y="70"/>
                    </a:lnTo>
                    <a:lnTo>
                      <a:pt x="529" y="76"/>
                    </a:lnTo>
                    <a:lnTo>
                      <a:pt x="531" y="80"/>
                    </a:lnTo>
                    <a:lnTo>
                      <a:pt x="527" y="89"/>
                    </a:lnTo>
                    <a:lnTo>
                      <a:pt x="531" y="95"/>
                    </a:lnTo>
                    <a:lnTo>
                      <a:pt x="540" y="99"/>
                    </a:lnTo>
                    <a:lnTo>
                      <a:pt x="546" y="95"/>
                    </a:lnTo>
                    <a:lnTo>
                      <a:pt x="554" y="95"/>
                    </a:lnTo>
                    <a:lnTo>
                      <a:pt x="563" y="97"/>
                    </a:lnTo>
                    <a:lnTo>
                      <a:pt x="567" y="102"/>
                    </a:lnTo>
                    <a:lnTo>
                      <a:pt x="571" y="93"/>
                    </a:lnTo>
                    <a:lnTo>
                      <a:pt x="571" y="89"/>
                    </a:lnTo>
                    <a:lnTo>
                      <a:pt x="571" y="85"/>
                    </a:lnTo>
                    <a:lnTo>
                      <a:pt x="578" y="83"/>
                    </a:lnTo>
                    <a:lnTo>
                      <a:pt x="580" y="83"/>
                    </a:lnTo>
                    <a:lnTo>
                      <a:pt x="588" y="85"/>
                    </a:lnTo>
                    <a:lnTo>
                      <a:pt x="594" y="91"/>
                    </a:lnTo>
                    <a:lnTo>
                      <a:pt x="601" y="97"/>
                    </a:lnTo>
                    <a:lnTo>
                      <a:pt x="607" y="104"/>
                    </a:lnTo>
                    <a:lnTo>
                      <a:pt x="613" y="110"/>
                    </a:lnTo>
                    <a:lnTo>
                      <a:pt x="613" y="112"/>
                    </a:lnTo>
                    <a:lnTo>
                      <a:pt x="616" y="116"/>
                    </a:lnTo>
                    <a:lnTo>
                      <a:pt x="616" y="118"/>
                    </a:lnTo>
                    <a:lnTo>
                      <a:pt x="613" y="120"/>
                    </a:lnTo>
                    <a:lnTo>
                      <a:pt x="613" y="125"/>
                    </a:lnTo>
                    <a:lnTo>
                      <a:pt x="611" y="127"/>
                    </a:lnTo>
                    <a:lnTo>
                      <a:pt x="609" y="127"/>
                    </a:lnTo>
                    <a:lnTo>
                      <a:pt x="607" y="125"/>
                    </a:lnTo>
                    <a:lnTo>
                      <a:pt x="603" y="125"/>
                    </a:lnTo>
                    <a:lnTo>
                      <a:pt x="601" y="127"/>
                    </a:lnTo>
                    <a:lnTo>
                      <a:pt x="594" y="125"/>
                    </a:lnTo>
                    <a:lnTo>
                      <a:pt x="592" y="125"/>
                    </a:lnTo>
                    <a:lnTo>
                      <a:pt x="588" y="129"/>
                    </a:lnTo>
                    <a:lnTo>
                      <a:pt x="582" y="133"/>
                    </a:lnTo>
                    <a:lnTo>
                      <a:pt x="580" y="135"/>
                    </a:lnTo>
                    <a:lnTo>
                      <a:pt x="576" y="133"/>
                    </a:lnTo>
                    <a:lnTo>
                      <a:pt x="573" y="133"/>
                    </a:lnTo>
                    <a:lnTo>
                      <a:pt x="573" y="137"/>
                    </a:lnTo>
                    <a:lnTo>
                      <a:pt x="573" y="139"/>
                    </a:lnTo>
                    <a:lnTo>
                      <a:pt x="569" y="139"/>
                    </a:lnTo>
                    <a:lnTo>
                      <a:pt x="567" y="139"/>
                    </a:lnTo>
                    <a:lnTo>
                      <a:pt x="567" y="142"/>
                    </a:lnTo>
                    <a:lnTo>
                      <a:pt x="563" y="148"/>
                    </a:lnTo>
                    <a:lnTo>
                      <a:pt x="563" y="154"/>
                    </a:lnTo>
                    <a:lnTo>
                      <a:pt x="563" y="158"/>
                    </a:lnTo>
                    <a:lnTo>
                      <a:pt x="561" y="161"/>
                    </a:lnTo>
                    <a:lnTo>
                      <a:pt x="557" y="161"/>
                    </a:lnTo>
                    <a:lnTo>
                      <a:pt x="546" y="167"/>
                    </a:lnTo>
                    <a:lnTo>
                      <a:pt x="542" y="167"/>
                    </a:lnTo>
                    <a:lnTo>
                      <a:pt x="538" y="167"/>
                    </a:lnTo>
                    <a:lnTo>
                      <a:pt x="535" y="167"/>
                    </a:lnTo>
                    <a:lnTo>
                      <a:pt x="531" y="175"/>
                    </a:lnTo>
                    <a:lnTo>
                      <a:pt x="527" y="177"/>
                    </a:lnTo>
                    <a:lnTo>
                      <a:pt x="523" y="182"/>
                    </a:lnTo>
                    <a:lnTo>
                      <a:pt x="521" y="184"/>
                    </a:lnTo>
                    <a:lnTo>
                      <a:pt x="519" y="188"/>
                    </a:lnTo>
                    <a:lnTo>
                      <a:pt x="516" y="188"/>
                    </a:lnTo>
                    <a:lnTo>
                      <a:pt x="512" y="186"/>
                    </a:lnTo>
                    <a:lnTo>
                      <a:pt x="508" y="186"/>
                    </a:lnTo>
                    <a:lnTo>
                      <a:pt x="502" y="184"/>
                    </a:lnTo>
                    <a:lnTo>
                      <a:pt x="498" y="180"/>
                    </a:lnTo>
                    <a:lnTo>
                      <a:pt x="493" y="180"/>
                    </a:lnTo>
                    <a:lnTo>
                      <a:pt x="485" y="182"/>
                    </a:lnTo>
                    <a:lnTo>
                      <a:pt x="481" y="184"/>
                    </a:lnTo>
                    <a:lnTo>
                      <a:pt x="476" y="188"/>
                    </a:lnTo>
                    <a:lnTo>
                      <a:pt x="476" y="196"/>
                    </a:lnTo>
                    <a:lnTo>
                      <a:pt x="476" y="203"/>
                    </a:lnTo>
                    <a:lnTo>
                      <a:pt x="476" y="205"/>
                    </a:lnTo>
                    <a:lnTo>
                      <a:pt x="487" y="211"/>
                    </a:lnTo>
                    <a:lnTo>
                      <a:pt x="493" y="215"/>
                    </a:lnTo>
                    <a:lnTo>
                      <a:pt x="493" y="217"/>
                    </a:lnTo>
                    <a:lnTo>
                      <a:pt x="491" y="222"/>
                    </a:lnTo>
                    <a:lnTo>
                      <a:pt x="489" y="226"/>
                    </a:lnTo>
                    <a:lnTo>
                      <a:pt x="481" y="234"/>
                    </a:lnTo>
                    <a:lnTo>
                      <a:pt x="476" y="243"/>
                    </a:lnTo>
                    <a:lnTo>
                      <a:pt x="472" y="251"/>
                    </a:lnTo>
                    <a:lnTo>
                      <a:pt x="470" y="251"/>
                    </a:lnTo>
                    <a:lnTo>
                      <a:pt x="464" y="251"/>
                    </a:lnTo>
                    <a:lnTo>
                      <a:pt x="457" y="253"/>
                    </a:lnTo>
                    <a:lnTo>
                      <a:pt x="453" y="255"/>
                    </a:lnTo>
                    <a:lnTo>
                      <a:pt x="447" y="260"/>
                    </a:lnTo>
                    <a:lnTo>
                      <a:pt x="443" y="260"/>
                    </a:lnTo>
                    <a:lnTo>
                      <a:pt x="434" y="262"/>
                    </a:lnTo>
                    <a:lnTo>
                      <a:pt x="428" y="264"/>
                    </a:lnTo>
                    <a:lnTo>
                      <a:pt x="422" y="266"/>
                    </a:lnTo>
                    <a:lnTo>
                      <a:pt x="407" y="270"/>
                    </a:lnTo>
                    <a:lnTo>
                      <a:pt x="396" y="274"/>
                    </a:lnTo>
                    <a:lnTo>
                      <a:pt x="390" y="281"/>
                    </a:lnTo>
                    <a:lnTo>
                      <a:pt x="382" y="287"/>
                    </a:lnTo>
                    <a:lnTo>
                      <a:pt x="379" y="289"/>
                    </a:lnTo>
                    <a:lnTo>
                      <a:pt x="373" y="289"/>
                    </a:lnTo>
                    <a:lnTo>
                      <a:pt x="369" y="289"/>
                    </a:lnTo>
                    <a:lnTo>
                      <a:pt x="369" y="287"/>
                    </a:lnTo>
                    <a:lnTo>
                      <a:pt x="367" y="283"/>
                    </a:lnTo>
                    <a:lnTo>
                      <a:pt x="358" y="285"/>
                    </a:lnTo>
                    <a:lnTo>
                      <a:pt x="352" y="287"/>
                    </a:lnTo>
                    <a:lnTo>
                      <a:pt x="346" y="283"/>
                    </a:lnTo>
                    <a:lnTo>
                      <a:pt x="339" y="283"/>
                    </a:lnTo>
                    <a:lnTo>
                      <a:pt x="327" y="279"/>
                    </a:lnTo>
                    <a:lnTo>
                      <a:pt x="314" y="272"/>
                    </a:lnTo>
                    <a:lnTo>
                      <a:pt x="308" y="266"/>
                    </a:lnTo>
                    <a:lnTo>
                      <a:pt x="302" y="266"/>
                    </a:lnTo>
                    <a:lnTo>
                      <a:pt x="287" y="264"/>
                    </a:lnTo>
                    <a:lnTo>
                      <a:pt x="276" y="264"/>
                    </a:lnTo>
                    <a:lnTo>
                      <a:pt x="272" y="264"/>
                    </a:lnTo>
                    <a:lnTo>
                      <a:pt x="270" y="264"/>
                    </a:lnTo>
                    <a:lnTo>
                      <a:pt x="270" y="266"/>
                    </a:lnTo>
                    <a:lnTo>
                      <a:pt x="264" y="270"/>
                    </a:lnTo>
                    <a:lnTo>
                      <a:pt x="253" y="270"/>
                    </a:lnTo>
                    <a:lnTo>
                      <a:pt x="236" y="268"/>
                    </a:lnTo>
                    <a:lnTo>
                      <a:pt x="224" y="270"/>
                    </a:lnTo>
                    <a:lnTo>
                      <a:pt x="215" y="268"/>
                    </a:lnTo>
                    <a:lnTo>
                      <a:pt x="207" y="270"/>
                    </a:lnTo>
                    <a:lnTo>
                      <a:pt x="202" y="270"/>
                    </a:lnTo>
                    <a:lnTo>
                      <a:pt x="200" y="270"/>
                    </a:lnTo>
                    <a:lnTo>
                      <a:pt x="196" y="260"/>
                    </a:lnTo>
                    <a:lnTo>
                      <a:pt x="194" y="255"/>
                    </a:lnTo>
                    <a:lnTo>
                      <a:pt x="190" y="249"/>
                    </a:lnTo>
                    <a:lnTo>
                      <a:pt x="186" y="245"/>
                    </a:lnTo>
                    <a:lnTo>
                      <a:pt x="183" y="241"/>
                    </a:lnTo>
                    <a:lnTo>
                      <a:pt x="183" y="239"/>
                    </a:lnTo>
                    <a:lnTo>
                      <a:pt x="181" y="234"/>
                    </a:lnTo>
                    <a:lnTo>
                      <a:pt x="177" y="234"/>
                    </a:lnTo>
                    <a:lnTo>
                      <a:pt x="175" y="232"/>
                    </a:lnTo>
                    <a:lnTo>
                      <a:pt x="175" y="230"/>
                    </a:lnTo>
                    <a:lnTo>
                      <a:pt x="175" y="228"/>
                    </a:lnTo>
                    <a:lnTo>
                      <a:pt x="173" y="226"/>
                    </a:lnTo>
                    <a:lnTo>
                      <a:pt x="171" y="228"/>
                    </a:lnTo>
                    <a:lnTo>
                      <a:pt x="167" y="228"/>
                    </a:lnTo>
                    <a:lnTo>
                      <a:pt x="160" y="224"/>
                    </a:lnTo>
                    <a:lnTo>
                      <a:pt x="154" y="220"/>
                    </a:lnTo>
                    <a:lnTo>
                      <a:pt x="152" y="220"/>
                    </a:lnTo>
                    <a:lnTo>
                      <a:pt x="150" y="220"/>
                    </a:lnTo>
                    <a:lnTo>
                      <a:pt x="146" y="217"/>
                    </a:lnTo>
                    <a:lnTo>
                      <a:pt x="143" y="215"/>
                    </a:lnTo>
                    <a:lnTo>
                      <a:pt x="137" y="211"/>
                    </a:lnTo>
                    <a:lnTo>
                      <a:pt x="124" y="209"/>
                    </a:lnTo>
                    <a:lnTo>
                      <a:pt x="122" y="209"/>
                    </a:lnTo>
                    <a:lnTo>
                      <a:pt x="120" y="211"/>
                    </a:lnTo>
                    <a:lnTo>
                      <a:pt x="116" y="211"/>
                    </a:lnTo>
                    <a:lnTo>
                      <a:pt x="108" y="211"/>
                    </a:lnTo>
                    <a:lnTo>
                      <a:pt x="89" y="207"/>
                    </a:lnTo>
                    <a:lnTo>
                      <a:pt x="82" y="205"/>
                    </a:lnTo>
                    <a:lnTo>
                      <a:pt x="78" y="198"/>
                    </a:lnTo>
                    <a:lnTo>
                      <a:pt x="78" y="194"/>
                    </a:lnTo>
                    <a:lnTo>
                      <a:pt x="78" y="192"/>
                    </a:lnTo>
                    <a:lnTo>
                      <a:pt x="80" y="190"/>
                    </a:lnTo>
                    <a:lnTo>
                      <a:pt x="82" y="188"/>
                    </a:lnTo>
                    <a:lnTo>
                      <a:pt x="84" y="184"/>
                    </a:lnTo>
                    <a:lnTo>
                      <a:pt x="80" y="182"/>
                    </a:lnTo>
                    <a:lnTo>
                      <a:pt x="80" y="177"/>
                    </a:lnTo>
                    <a:lnTo>
                      <a:pt x="80" y="173"/>
                    </a:lnTo>
                    <a:lnTo>
                      <a:pt x="80" y="169"/>
                    </a:lnTo>
                    <a:lnTo>
                      <a:pt x="80" y="167"/>
                    </a:lnTo>
                    <a:lnTo>
                      <a:pt x="76" y="163"/>
                    </a:lnTo>
                    <a:lnTo>
                      <a:pt x="74" y="161"/>
                    </a:lnTo>
                    <a:lnTo>
                      <a:pt x="70" y="158"/>
                    </a:lnTo>
                    <a:lnTo>
                      <a:pt x="70" y="156"/>
                    </a:lnTo>
                    <a:lnTo>
                      <a:pt x="68" y="152"/>
                    </a:lnTo>
                    <a:lnTo>
                      <a:pt x="65" y="148"/>
                    </a:lnTo>
                    <a:lnTo>
                      <a:pt x="65" y="146"/>
                    </a:lnTo>
                    <a:lnTo>
                      <a:pt x="63" y="142"/>
                    </a:lnTo>
                    <a:lnTo>
                      <a:pt x="61" y="139"/>
                    </a:lnTo>
                    <a:lnTo>
                      <a:pt x="57" y="139"/>
                    </a:lnTo>
                    <a:lnTo>
                      <a:pt x="55" y="137"/>
                    </a:lnTo>
                    <a:lnTo>
                      <a:pt x="53" y="135"/>
                    </a:lnTo>
                    <a:lnTo>
                      <a:pt x="49" y="135"/>
                    </a:lnTo>
                    <a:lnTo>
                      <a:pt x="46" y="137"/>
                    </a:lnTo>
                    <a:lnTo>
                      <a:pt x="44" y="139"/>
                    </a:lnTo>
                    <a:lnTo>
                      <a:pt x="42" y="137"/>
                    </a:lnTo>
                    <a:lnTo>
                      <a:pt x="40" y="133"/>
                    </a:lnTo>
                    <a:lnTo>
                      <a:pt x="38" y="133"/>
                    </a:lnTo>
                    <a:lnTo>
                      <a:pt x="36" y="133"/>
                    </a:lnTo>
                    <a:lnTo>
                      <a:pt x="32" y="135"/>
                    </a:lnTo>
                    <a:lnTo>
                      <a:pt x="30" y="135"/>
                    </a:lnTo>
                    <a:lnTo>
                      <a:pt x="30" y="137"/>
                    </a:lnTo>
                    <a:lnTo>
                      <a:pt x="28" y="137"/>
                    </a:lnTo>
                    <a:lnTo>
                      <a:pt x="23" y="135"/>
                    </a:lnTo>
                    <a:lnTo>
                      <a:pt x="23" y="133"/>
                    </a:lnTo>
                    <a:lnTo>
                      <a:pt x="23" y="131"/>
                    </a:lnTo>
                    <a:lnTo>
                      <a:pt x="19" y="129"/>
                    </a:lnTo>
                    <a:lnTo>
                      <a:pt x="15" y="125"/>
                    </a:lnTo>
                    <a:lnTo>
                      <a:pt x="13" y="123"/>
                    </a:lnTo>
                    <a:lnTo>
                      <a:pt x="11" y="120"/>
                    </a:lnTo>
                    <a:lnTo>
                      <a:pt x="9" y="118"/>
                    </a:lnTo>
                    <a:lnTo>
                      <a:pt x="6" y="116"/>
                    </a:lnTo>
                    <a:lnTo>
                      <a:pt x="6" y="114"/>
                    </a:lnTo>
                    <a:lnTo>
                      <a:pt x="6" y="112"/>
                    </a:lnTo>
                    <a:lnTo>
                      <a:pt x="4" y="112"/>
                    </a:lnTo>
                    <a:lnTo>
                      <a:pt x="4" y="114"/>
                    </a:lnTo>
                    <a:lnTo>
                      <a:pt x="4" y="114"/>
                    </a:lnTo>
                    <a:lnTo>
                      <a:pt x="2" y="112"/>
                    </a:lnTo>
                    <a:lnTo>
                      <a:pt x="0" y="110"/>
                    </a:lnTo>
                    <a:lnTo>
                      <a:pt x="2" y="106"/>
                    </a:lnTo>
                    <a:lnTo>
                      <a:pt x="0" y="10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14" name="Freeform 19">
                <a:extLst>
                  <a:ext uri="{FF2B5EF4-FFF2-40B4-BE49-F238E27FC236}">
                    <a16:creationId xmlns:a16="http://schemas.microsoft.com/office/drawing/2014/main" id="{B7860A50-F202-478A-BF6C-AA7FBDCD100A}"/>
                  </a:ext>
                </a:extLst>
              </p:cNvPr>
              <p:cNvSpPr>
                <a:spLocks/>
              </p:cNvSpPr>
              <p:nvPr/>
            </p:nvSpPr>
            <p:spPr bwMode="auto">
              <a:xfrm>
                <a:off x="9713130" y="2861146"/>
                <a:ext cx="611841" cy="301316"/>
              </a:xfrm>
              <a:custGeom>
                <a:avLst/>
                <a:gdLst>
                  <a:gd name="T0" fmla="*/ 19 w 759"/>
                  <a:gd name="T1" fmla="*/ 232 h 398"/>
                  <a:gd name="T2" fmla="*/ 2 w 759"/>
                  <a:gd name="T3" fmla="*/ 185 h 398"/>
                  <a:gd name="T4" fmla="*/ 38 w 759"/>
                  <a:gd name="T5" fmla="*/ 177 h 398"/>
                  <a:gd name="T6" fmla="*/ 55 w 759"/>
                  <a:gd name="T7" fmla="*/ 143 h 398"/>
                  <a:gd name="T8" fmla="*/ 74 w 759"/>
                  <a:gd name="T9" fmla="*/ 135 h 398"/>
                  <a:gd name="T10" fmla="*/ 89 w 759"/>
                  <a:gd name="T11" fmla="*/ 130 h 398"/>
                  <a:gd name="T12" fmla="*/ 120 w 759"/>
                  <a:gd name="T13" fmla="*/ 141 h 398"/>
                  <a:gd name="T14" fmla="*/ 143 w 759"/>
                  <a:gd name="T15" fmla="*/ 149 h 398"/>
                  <a:gd name="T16" fmla="*/ 173 w 759"/>
                  <a:gd name="T17" fmla="*/ 143 h 398"/>
                  <a:gd name="T18" fmla="*/ 200 w 759"/>
                  <a:gd name="T19" fmla="*/ 141 h 398"/>
                  <a:gd name="T20" fmla="*/ 219 w 759"/>
                  <a:gd name="T21" fmla="*/ 151 h 398"/>
                  <a:gd name="T22" fmla="*/ 255 w 759"/>
                  <a:gd name="T23" fmla="*/ 149 h 398"/>
                  <a:gd name="T24" fmla="*/ 245 w 759"/>
                  <a:gd name="T25" fmla="*/ 120 h 398"/>
                  <a:gd name="T26" fmla="*/ 240 w 759"/>
                  <a:gd name="T27" fmla="*/ 99 h 398"/>
                  <a:gd name="T28" fmla="*/ 257 w 759"/>
                  <a:gd name="T29" fmla="*/ 73 h 398"/>
                  <a:gd name="T30" fmla="*/ 242 w 759"/>
                  <a:gd name="T31" fmla="*/ 67 h 398"/>
                  <a:gd name="T32" fmla="*/ 255 w 759"/>
                  <a:gd name="T33" fmla="*/ 57 h 398"/>
                  <a:gd name="T34" fmla="*/ 278 w 759"/>
                  <a:gd name="T35" fmla="*/ 48 h 398"/>
                  <a:gd name="T36" fmla="*/ 314 w 759"/>
                  <a:gd name="T37" fmla="*/ 38 h 398"/>
                  <a:gd name="T38" fmla="*/ 333 w 759"/>
                  <a:gd name="T39" fmla="*/ 27 h 398"/>
                  <a:gd name="T40" fmla="*/ 365 w 759"/>
                  <a:gd name="T41" fmla="*/ 10 h 398"/>
                  <a:gd name="T42" fmla="*/ 392 w 759"/>
                  <a:gd name="T43" fmla="*/ 2 h 398"/>
                  <a:gd name="T44" fmla="*/ 419 w 759"/>
                  <a:gd name="T45" fmla="*/ 19 h 398"/>
                  <a:gd name="T46" fmla="*/ 428 w 759"/>
                  <a:gd name="T47" fmla="*/ 35 h 398"/>
                  <a:gd name="T48" fmla="*/ 445 w 759"/>
                  <a:gd name="T49" fmla="*/ 29 h 398"/>
                  <a:gd name="T50" fmla="*/ 464 w 759"/>
                  <a:gd name="T51" fmla="*/ 38 h 398"/>
                  <a:gd name="T52" fmla="*/ 476 w 759"/>
                  <a:gd name="T53" fmla="*/ 46 h 398"/>
                  <a:gd name="T54" fmla="*/ 506 w 759"/>
                  <a:gd name="T55" fmla="*/ 33 h 398"/>
                  <a:gd name="T56" fmla="*/ 527 w 759"/>
                  <a:gd name="T57" fmla="*/ 27 h 398"/>
                  <a:gd name="T58" fmla="*/ 618 w 759"/>
                  <a:gd name="T59" fmla="*/ 109 h 398"/>
                  <a:gd name="T60" fmla="*/ 643 w 759"/>
                  <a:gd name="T61" fmla="*/ 118 h 398"/>
                  <a:gd name="T62" fmla="*/ 672 w 759"/>
                  <a:gd name="T63" fmla="*/ 111 h 398"/>
                  <a:gd name="T64" fmla="*/ 706 w 759"/>
                  <a:gd name="T65" fmla="*/ 132 h 398"/>
                  <a:gd name="T66" fmla="*/ 719 w 759"/>
                  <a:gd name="T67" fmla="*/ 149 h 398"/>
                  <a:gd name="T68" fmla="*/ 744 w 759"/>
                  <a:gd name="T69" fmla="*/ 147 h 398"/>
                  <a:gd name="T70" fmla="*/ 746 w 759"/>
                  <a:gd name="T71" fmla="*/ 170 h 398"/>
                  <a:gd name="T72" fmla="*/ 738 w 759"/>
                  <a:gd name="T73" fmla="*/ 215 h 398"/>
                  <a:gd name="T74" fmla="*/ 700 w 759"/>
                  <a:gd name="T75" fmla="*/ 217 h 398"/>
                  <a:gd name="T76" fmla="*/ 687 w 759"/>
                  <a:gd name="T77" fmla="*/ 261 h 398"/>
                  <a:gd name="T78" fmla="*/ 672 w 759"/>
                  <a:gd name="T79" fmla="*/ 272 h 398"/>
                  <a:gd name="T80" fmla="*/ 653 w 759"/>
                  <a:gd name="T81" fmla="*/ 284 h 398"/>
                  <a:gd name="T82" fmla="*/ 666 w 759"/>
                  <a:gd name="T83" fmla="*/ 316 h 398"/>
                  <a:gd name="T84" fmla="*/ 664 w 759"/>
                  <a:gd name="T85" fmla="*/ 347 h 398"/>
                  <a:gd name="T86" fmla="*/ 594 w 759"/>
                  <a:gd name="T87" fmla="*/ 335 h 398"/>
                  <a:gd name="T88" fmla="*/ 546 w 759"/>
                  <a:gd name="T89" fmla="*/ 335 h 398"/>
                  <a:gd name="T90" fmla="*/ 504 w 759"/>
                  <a:gd name="T91" fmla="*/ 350 h 398"/>
                  <a:gd name="T92" fmla="*/ 476 w 759"/>
                  <a:gd name="T93" fmla="*/ 364 h 398"/>
                  <a:gd name="T94" fmla="*/ 428 w 759"/>
                  <a:gd name="T95" fmla="*/ 390 h 398"/>
                  <a:gd name="T96" fmla="*/ 337 w 759"/>
                  <a:gd name="T97" fmla="*/ 324 h 398"/>
                  <a:gd name="T98" fmla="*/ 188 w 759"/>
                  <a:gd name="T99" fmla="*/ 381 h 398"/>
                  <a:gd name="T100" fmla="*/ 139 w 759"/>
                  <a:gd name="T101" fmla="*/ 364 h 398"/>
                  <a:gd name="T102" fmla="*/ 120 w 759"/>
                  <a:gd name="T103" fmla="*/ 356 h 398"/>
                  <a:gd name="T104" fmla="*/ 103 w 759"/>
                  <a:gd name="T105" fmla="*/ 335 h 398"/>
                  <a:gd name="T106" fmla="*/ 89 w 759"/>
                  <a:gd name="T107" fmla="*/ 318 h 398"/>
                  <a:gd name="T108" fmla="*/ 110 w 759"/>
                  <a:gd name="T109" fmla="*/ 316 h 398"/>
                  <a:gd name="T110" fmla="*/ 101 w 759"/>
                  <a:gd name="T111" fmla="*/ 299 h 398"/>
                  <a:gd name="T112" fmla="*/ 129 w 759"/>
                  <a:gd name="T113" fmla="*/ 295 h 398"/>
                  <a:gd name="T114" fmla="*/ 133 w 759"/>
                  <a:gd name="T115" fmla="*/ 280 h 398"/>
                  <a:gd name="T116" fmla="*/ 133 w 759"/>
                  <a:gd name="T117" fmla="*/ 259 h 398"/>
                  <a:gd name="T118" fmla="*/ 112 w 759"/>
                  <a:gd name="T119" fmla="*/ 255 h 398"/>
                  <a:gd name="T120" fmla="*/ 101 w 759"/>
                  <a:gd name="T121" fmla="*/ 250 h 398"/>
                  <a:gd name="T122" fmla="*/ 82 w 759"/>
                  <a:gd name="T123" fmla="*/ 257 h 398"/>
                  <a:gd name="T124" fmla="*/ 65 w 759"/>
                  <a:gd name="T125" fmla="*/ 26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9" h="398">
                    <a:moveTo>
                      <a:pt x="59" y="265"/>
                    </a:moveTo>
                    <a:lnTo>
                      <a:pt x="53" y="263"/>
                    </a:lnTo>
                    <a:lnTo>
                      <a:pt x="49" y="265"/>
                    </a:lnTo>
                    <a:lnTo>
                      <a:pt x="42" y="259"/>
                    </a:lnTo>
                    <a:lnTo>
                      <a:pt x="42" y="257"/>
                    </a:lnTo>
                    <a:lnTo>
                      <a:pt x="49" y="257"/>
                    </a:lnTo>
                    <a:lnTo>
                      <a:pt x="42" y="242"/>
                    </a:lnTo>
                    <a:lnTo>
                      <a:pt x="32" y="234"/>
                    </a:lnTo>
                    <a:lnTo>
                      <a:pt x="19" y="232"/>
                    </a:lnTo>
                    <a:lnTo>
                      <a:pt x="17" y="234"/>
                    </a:lnTo>
                    <a:lnTo>
                      <a:pt x="11" y="229"/>
                    </a:lnTo>
                    <a:lnTo>
                      <a:pt x="13" y="225"/>
                    </a:lnTo>
                    <a:lnTo>
                      <a:pt x="8" y="219"/>
                    </a:lnTo>
                    <a:lnTo>
                      <a:pt x="0" y="217"/>
                    </a:lnTo>
                    <a:lnTo>
                      <a:pt x="4" y="210"/>
                    </a:lnTo>
                    <a:lnTo>
                      <a:pt x="6" y="198"/>
                    </a:lnTo>
                    <a:lnTo>
                      <a:pt x="2" y="194"/>
                    </a:lnTo>
                    <a:lnTo>
                      <a:pt x="2" y="185"/>
                    </a:lnTo>
                    <a:lnTo>
                      <a:pt x="6" y="183"/>
                    </a:lnTo>
                    <a:lnTo>
                      <a:pt x="11" y="177"/>
                    </a:lnTo>
                    <a:lnTo>
                      <a:pt x="11" y="170"/>
                    </a:lnTo>
                    <a:lnTo>
                      <a:pt x="13" y="168"/>
                    </a:lnTo>
                    <a:lnTo>
                      <a:pt x="23" y="177"/>
                    </a:lnTo>
                    <a:lnTo>
                      <a:pt x="25" y="181"/>
                    </a:lnTo>
                    <a:lnTo>
                      <a:pt x="32" y="185"/>
                    </a:lnTo>
                    <a:lnTo>
                      <a:pt x="38" y="183"/>
                    </a:lnTo>
                    <a:lnTo>
                      <a:pt x="38" y="177"/>
                    </a:lnTo>
                    <a:lnTo>
                      <a:pt x="40" y="177"/>
                    </a:lnTo>
                    <a:lnTo>
                      <a:pt x="34" y="160"/>
                    </a:lnTo>
                    <a:lnTo>
                      <a:pt x="40" y="160"/>
                    </a:lnTo>
                    <a:lnTo>
                      <a:pt x="46" y="160"/>
                    </a:lnTo>
                    <a:lnTo>
                      <a:pt x="46" y="154"/>
                    </a:lnTo>
                    <a:lnTo>
                      <a:pt x="44" y="151"/>
                    </a:lnTo>
                    <a:lnTo>
                      <a:pt x="46" y="147"/>
                    </a:lnTo>
                    <a:lnTo>
                      <a:pt x="53" y="143"/>
                    </a:lnTo>
                    <a:lnTo>
                      <a:pt x="55" y="143"/>
                    </a:lnTo>
                    <a:lnTo>
                      <a:pt x="57" y="137"/>
                    </a:lnTo>
                    <a:lnTo>
                      <a:pt x="59" y="135"/>
                    </a:lnTo>
                    <a:lnTo>
                      <a:pt x="63" y="137"/>
                    </a:lnTo>
                    <a:lnTo>
                      <a:pt x="63" y="132"/>
                    </a:lnTo>
                    <a:lnTo>
                      <a:pt x="63" y="128"/>
                    </a:lnTo>
                    <a:lnTo>
                      <a:pt x="63" y="126"/>
                    </a:lnTo>
                    <a:lnTo>
                      <a:pt x="70" y="130"/>
                    </a:lnTo>
                    <a:lnTo>
                      <a:pt x="74" y="132"/>
                    </a:lnTo>
                    <a:lnTo>
                      <a:pt x="74" y="135"/>
                    </a:lnTo>
                    <a:lnTo>
                      <a:pt x="72" y="137"/>
                    </a:lnTo>
                    <a:lnTo>
                      <a:pt x="74" y="139"/>
                    </a:lnTo>
                    <a:lnTo>
                      <a:pt x="78" y="137"/>
                    </a:lnTo>
                    <a:lnTo>
                      <a:pt x="78" y="135"/>
                    </a:lnTo>
                    <a:lnTo>
                      <a:pt x="80" y="132"/>
                    </a:lnTo>
                    <a:lnTo>
                      <a:pt x="80" y="137"/>
                    </a:lnTo>
                    <a:lnTo>
                      <a:pt x="84" y="132"/>
                    </a:lnTo>
                    <a:lnTo>
                      <a:pt x="84" y="130"/>
                    </a:lnTo>
                    <a:lnTo>
                      <a:pt x="89" y="130"/>
                    </a:lnTo>
                    <a:lnTo>
                      <a:pt x="93" y="128"/>
                    </a:lnTo>
                    <a:lnTo>
                      <a:pt x="95" y="128"/>
                    </a:lnTo>
                    <a:lnTo>
                      <a:pt x="97" y="132"/>
                    </a:lnTo>
                    <a:lnTo>
                      <a:pt x="103" y="137"/>
                    </a:lnTo>
                    <a:lnTo>
                      <a:pt x="110" y="132"/>
                    </a:lnTo>
                    <a:lnTo>
                      <a:pt x="114" y="135"/>
                    </a:lnTo>
                    <a:lnTo>
                      <a:pt x="114" y="137"/>
                    </a:lnTo>
                    <a:lnTo>
                      <a:pt x="118" y="137"/>
                    </a:lnTo>
                    <a:lnTo>
                      <a:pt x="120" y="141"/>
                    </a:lnTo>
                    <a:lnTo>
                      <a:pt x="126" y="141"/>
                    </a:lnTo>
                    <a:lnTo>
                      <a:pt x="129" y="145"/>
                    </a:lnTo>
                    <a:lnTo>
                      <a:pt x="135" y="149"/>
                    </a:lnTo>
                    <a:lnTo>
                      <a:pt x="137" y="151"/>
                    </a:lnTo>
                    <a:lnTo>
                      <a:pt x="139" y="154"/>
                    </a:lnTo>
                    <a:lnTo>
                      <a:pt x="139" y="158"/>
                    </a:lnTo>
                    <a:lnTo>
                      <a:pt x="141" y="158"/>
                    </a:lnTo>
                    <a:lnTo>
                      <a:pt x="143" y="156"/>
                    </a:lnTo>
                    <a:lnTo>
                      <a:pt x="143" y="149"/>
                    </a:lnTo>
                    <a:lnTo>
                      <a:pt x="148" y="147"/>
                    </a:lnTo>
                    <a:lnTo>
                      <a:pt x="150" y="151"/>
                    </a:lnTo>
                    <a:lnTo>
                      <a:pt x="158" y="151"/>
                    </a:lnTo>
                    <a:lnTo>
                      <a:pt x="160" y="156"/>
                    </a:lnTo>
                    <a:lnTo>
                      <a:pt x="164" y="158"/>
                    </a:lnTo>
                    <a:lnTo>
                      <a:pt x="169" y="154"/>
                    </a:lnTo>
                    <a:lnTo>
                      <a:pt x="169" y="147"/>
                    </a:lnTo>
                    <a:lnTo>
                      <a:pt x="173" y="145"/>
                    </a:lnTo>
                    <a:lnTo>
                      <a:pt x="173" y="143"/>
                    </a:lnTo>
                    <a:lnTo>
                      <a:pt x="177" y="141"/>
                    </a:lnTo>
                    <a:lnTo>
                      <a:pt x="179" y="143"/>
                    </a:lnTo>
                    <a:lnTo>
                      <a:pt x="181" y="141"/>
                    </a:lnTo>
                    <a:lnTo>
                      <a:pt x="186" y="141"/>
                    </a:lnTo>
                    <a:lnTo>
                      <a:pt x="190" y="145"/>
                    </a:lnTo>
                    <a:lnTo>
                      <a:pt x="192" y="147"/>
                    </a:lnTo>
                    <a:lnTo>
                      <a:pt x="198" y="147"/>
                    </a:lnTo>
                    <a:lnTo>
                      <a:pt x="196" y="143"/>
                    </a:lnTo>
                    <a:lnTo>
                      <a:pt x="200" y="141"/>
                    </a:lnTo>
                    <a:lnTo>
                      <a:pt x="204" y="141"/>
                    </a:lnTo>
                    <a:lnTo>
                      <a:pt x="207" y="139"/>
                    </a:lnTo>
                    <a:lnTo>
                      <a:pt x="211" y="141"/>
                    </a:lnTo>
                    <a:lnTo>
                      <a:pt x="215" y="143"/>
                    </a:lnTo>
                    <a:lnTo>
                      <a:pt x="213" y="145"/>
                    </a:lnTo>
                    <a:lnTo>
                      <a:pt x="211" y="147"/>
                    </a:lnTo>
                    <a:lnTo>
                      <a:pt x="213" y="151"/>
                    </a:lnTo>
                    <a:lnTo>
                      <a:pt x="217" y="154"/>
                    </a:lnTo>
                    <a:lnTo>
                      <a:pt x="219" y="151"/>
                    </a:lnTo>
                    <a:lnTo>
                      <a:pt x="221" y="154"/>
                    </a:lnTo>
                    <a:lnTo>
                      <a:pt x="228" y="154"/>
                    </a:lnTo>
                    <a:lnTo>
                      <a:pt x="234" y="158"/>
                    </a:lnTo>
                    <a:lnTo>
                      <a:pt x="238" y="156"/>
                    </a:lnTo>
                    <a:lnTo>
                      <a:pt x="240" y="151"/>
                    </a:lnTo>
                    <a:lnTo>
                      <a:pt x="242" y="147"/>
                    </a:lnTo>
                    <a:lnTo>
                      <a:pt x="245" y="145"/>
                    </a:lnTo>
                    <a:lnTo>
                      <a:pt x="249" y="149"/>
                    </a:lnTo>
                    <a:lnTo>
                      <a:pt x="255" y="149"/>
                    </a:lnTo>
                    <a:lnTo>
                      <a:pt x="261" y="147"/>
                    </a:lnTo>
                    <a:lnTo>
                      <a:pt x="263" y="145"/>
                    </a:lnTo>
                    <a:lnTo>
                      <a:pt x="263" y="128"/>
                    </a:lnTo>
                    <a:lnTo>
                      <a:pt x="261" y="128"/>
                    </a:lnTo>
                    <a:lnTo>
                      <a:pt x="255" y="128"/>
                    </a:lnTo>
                    <a:lnTo>
                      <a:pt x="251" y="124"/>
                    </a:lnTo>
                    <a:lnTo>
                      <a:pt x="251" y="122"/>
                    </a:lnTo>
                    <a:lnTo>
                      <a:pt x="247" y="122"/>
                    </a:lnTo>
                    <a:lnTo>
                      <a:pt x="245" y="120"/>
                    </a:lnTo>
                    <a:lnTo>
                      <a:pt x="238" y="120"/>
                    </a:lnTo>
                    <a:lnTo>
                      <a:pt x="238" y="116"/>
                    </a:lnTo>
                    <a:lnTo>
                      <a:pt x="238" y="113"/>
                    </a:lnTo>
                    <a:lnTo>
                      <a:pt x="238" y="111"/>
                    </a:lnTo>
                    <a:lnTo>
                      <a:pt x="240" y="111"/>
                    </a:lnTo>
                    <a:lnTo>
                      <a:pt x="242" y="107"/>
                    </a:lnTo>
                    <a:lnTo>
                      <a:pt x="245" y="103"/>
                    </a:lnTo>
                    <a:lnTo>
                      <a:pt x="245" y="99"/>
                    </a:lnTo>
                    <a:lnTo>
                      <a:pt x="240" y="99"/>
                    </a:lnTo>
                    <a:lnTo>
                      <a:pt x="240" y="95"/>
                    </a:lnTo>
                    <a:lnTo>
                      <a:pt x="245" y="88"/>
                    </a:lnTo>
                    <a:lnTo>
                      <a:pt x="251" y="84"/>
                    </a:lnTo>
                    <a:lnTo>
                      <a:pt x="257" y="82"/>
                    </a:lnTo>
                    <a:lnTo>
                      <a:pt x="261" y="84"/>
                    </a:lnTo>
                    <a:lnTo>
                      <a:pt x="263" y="82"/>
                    </a:lnTo>
                    <a:lnTo>
                      <a:pt x="263" y="78"/>
                    </a:lnTo>
                    <a:lnTo>
                      <a:pt x="259" y="78"/>
                    </a:lnTo>
                    <a:lnTo>
                      <a:pt x="257" y="73"/>
                    </a:lnTo>
                    <a:lnTo>
                      <a:pt x="253" y="73"/>
                    </a:lnTo>
                    <a:lnTo>
                      <a:pt x="251" y="76"/>
                    </a:lnTo>
                    <a:lnTo>
                      <a:pt x="247" y="73"/>
                    </a:lnTo>
                    <a:lnTo>
                      <a:pt x="242" y="73"/>
                    </a:lnTo>
                    <a:lnTo>
                      <a:pt x="242" y="71"/>
                    </a:lnTo>
                    <a:lnTo>
                      <a:pt x="245" y="69"/>
                    </a:lnTo>
                    <a:lnTo>
                      <a:pt x="249" y="69"/>
                    </a:lnTo>
                    <a:lnTo>
                      <a:pt x="247" y="65"/>
                    </a:lnTo>
                    <a:lnTo>
                      <a:pt x="242" y="67"/>
                    </a:lnTo>
                    <a:lnTo>
                      <a:pt x="238" y="65"/>
                    </a:lnTo>
                    <a:lnTo>
                      <a:pt x="240" y="63"/>
                    </a:lnTo>
                    <a:lnTo>
                      <a:pt x="238" y="59"/>
                    </a:lnTo>
                    <a:lnTo>
                      <a:pt x="240" y="57"/>
                    </a:lnTo>
                    <a:lnTo>
                      <a:pt x="245" y="57"/>
                    </a:lnTo>
                    <a:lnTo>
                      <a:pt x="247" y="54"/>
                    </a:lnTo>
                    <a:lnTo>
                      <a:pt x="249" y="54"/>
                    </a:lnTo>
                    <a:lnTo>
                      <a:pt x="251" y="57"/>
                    </a:lnTo>
                    <a:lnTo>
                      <a:pt x="255" y="57"/>
                    </a:lnTo>
                    <a:lnTo>
                      <a:pt x="259" y="59"/>
                    </a:lnTo>
                    <a:lnTo>
                      <a:pt x="259" y="57"/>
                    </a:lnTo>
                    <a:lnTo>
                      <a:pt x="259" y="54"/>
                    </a:lnTo>
                    <a:lnTo>
                      <a:pt x="263" y="52"/>
                    </a:lnTo>
                    <a:lnTo>
                      <a:pt x="268" y="52"/>
                    </a:lnTo>
                    <a:lnTo>
                      <a:pt x="270" y="57"/>
                    </a:lnTo>
                    <a:lnTo>
                      <a:pt x="272" y="52"/>
                    </a:lnTo>
                    <a:lnTo>
                      <a:pt x="272" y="50"/>
                    </a:lnTo>
                    <a:lnTo>
                      <a:pt x="278" y="48"/>
                    </a:lnTo>
                    <a:lnTo>
                      <a:pt x="282" y="48"/>
                    </a:lnTo>
                    <a:lnTo>
                      <a:pt x="289" y="46"/>
                    </a:lnTo>
                    <a:lnTo>
                      <a:pt x="293" y="44"/>
                    </a:lnTo>
                    <a:lnTo>
                      <a:pt x="295" y="44"/>
                    </a:lnTo>
                    <a:lnTo>
                      <a:pt x="299" y="40"/>
                    </a:lnTo>
                    <a:lnTo>
                      <a:pt x="306" y="40"/>
                    </a:lnTo>
                    <a:lnTo>
                      <a:pt x="308" y="38"/>
                    </a:lnTo>
                    <a:lnTo>
                      <a:pt x="310" y="38"/>
                    </a:lnTo>
                    <a:lnTo>
                      <a:pt x="314" y="38"/>
                    </a:lnTo>
                    <a:lnTo>
                      <a:pt x="314" y="38"/>
                    </a:lnTo>
                    <a:lnTo>
                      <a:pt x="314" y="33"/>
                    </a:lnTo>
                    <a:lnTo>
                      <a:pt x="316" y="31"/>
                    </a:lnTo>
                    <a:lnTo>
                      <a:pt x="320" y="31"/>
                    </a:lnTo>
                    <a:lnTo>
                      <a:pt x="323" y="29"/>
                    </a:lnTo>
                    <a:lnTo>
                      <a:pt x="325" y="27"/>
                    </a:lnTo>
                    <a:lnTo>
                      <a:pt x="327" y="29"/>
                    </a:lnTo>
                    <a:lnTo>
                      <a:pt x="329" y="29"/>
                    </a:lnTo>
                    <a:lnTo>
                      <a:pt x="333" y="27"/>
                    </a:lnTo>
                    <a:lnTo>
                      <a:pt x="337" y="25"/>
                    </a:lnTo>
                    <a:lnTo>
                      <a:pt x="346" y="19"/>
                    </a:lnTo>
                    <a:lnTo>
                      <a:pt x="348" y="19"/>
                    </a:lnTo>
                    <a:lnTo>
                      <a:pt x="350" y="19"/>
                    </a:lnTo>
                    <a:lnTo>
                      <a:pt x="354" y="17"/>
                    </a:lnTo>
                    <a:lnTo>
                      <a:pt x="358" y="14"/>
                    </a:lnTo>
                    <a:lnTo>
                      <a:pt x="360" y="14"/>
                    </a:lnTo>
                    <a:lnTo>
                      <a:pt x="365" y="12"/>
                    </a:lnTo>
                    <a:lnTo>
                      <a:pt x="365" y="10"/>
                    </a:lnTo>
                    <a:lnTo>
                      <a:pt x="363" y="8"/>
                    </a:lnTo>
                    <a:lnTo>
                      <a:pt x="365" y="6"/>
                    </a:lnTo>
                    <a:lnTo>
                      <a:pt x="371" y="6"/>
                    </a:lnTo>
                    <a:lnTo>
                      <a:pt x="371" y="2"/>
                    </a:lnTo>
                    <a:lnTo>
                      <a:pt x="375" y="0"/>
                    </a:lnTo>
                    <a:lnTo>
                      <a:pt x="377" y="0"/>
                    </a:lnTo>
                    <a:lnTo>
                      <a:pt x="382" y="0"/>
                    </a:lnTo>
                    <a:lnTo>
                      <a:pt x="386" y="2"/>
                    </a:lnTo>
                    <a:lnTo>
                      <a:pt x="392" y="2"/>
                    </a:lnTo>
                    <a:lnTo>
                      <a:pt x="396" y="4"/>
                    </a:lnTo>
                    <a:lnTo>
                      <a:pt x="400" y="4"/>
                    </a:lnTo>
                    <a:lnTo>
                      <a:pt x="405" y="2"/>
                    </a:lnTo>
                    <a:lnTo>
                      <a:pt x="409" y="2"/>
                    </a:lnTo>
                    <a:lnTo>
                      <a:pt x="411" y="8"/>
                    </a:lnTo>
                    <a:lnTo>
                      <a:pt x="413" y="8"/>
                    </a:lnTo>
                    <a:lnTo>
                      <a:pt x="413" y="12"/>
                    </a:lnTo>
                    <a:lnTo>
                      <a:pt x="417" y="17"/>
                    </a:lnTo>
                    <a:lnTo>
                      <a:pt x="419" y="19"/>
                    </a:lnTo>
                    <a:lnTo>
                      <a:pt x="419" y="21"/>
                    </a:lnTo>
                    <a:lnTo>
                      <a:pt x="419" y="23"/>
                    </a:lnTo>
                    <a:lnTo>
                      <a:pt x="419" y="27"/>
                    </a:lnTo>
                    <a:lnTo>
                      <a:pt x="419" y="29"/>
                    </a:lnTo>
                    <a:lnTo>
                      <a:pt x="417" y="29"/>
                    </a:lnTo>
                    <a:lnTo>
                      <a:pt x="417" y="33"/>
                    </a:lnTo>
                    <a:lnTo>
                      <a:pt x="422" y="35"/>
                    </a:lnTo>
                    <a:lnTo>
                      <a:pt x="426" y="31"/>
                    </a:lnTo>
                    <a:lnTo>
                      <a:pt x="428" y="35"/>
                    </a:lnTo>
                    <a:lnTo>
                      <a:pt x="430" y="33"/>
                    </a:lnTo>
                    <a:lnTo>
                      <a:pt x="430" y="29"/>
                    </a:lnTo>
                    <a:lnTo>
                      <a:pt x="434" y="29"/>
                    </a:lnTo>
                    <a:lnTo>
                      <a:pt x="434" y="33"/>
                    </a:lnTo>
                    <a:lnTo>
                      <a:pt x="436" y="33"/>
                    </a:lnTo>
                    <a:lnTo>
                      <a:pt x="438" y="29"/>
                    </a:lnTo>
                    <a:lnTo>
                      <a:pt x="436" y="27"/>
                    </a:lnTo>
                    <a:lnTo>
                      <a:pt x="438" y="25"/>
                    </a:lnTo>
                    <a:lnTo>
                      <a:pt x="445" y="29"/>
                    </a:lnTo>
                    <a:lnTo>
                      <a:pt x="445" y="35"/>
                    </a:lnTo>
                    <a:lnTo>
                      <a:pt x="447" y="42"/>
                    </a:lnTo>
                    <a:lnTo>
                      <a:pt x="451" y="42"/>
                    </a:lnTo>
                    <a:lnTo>
                      <a:pt x="453" y="38"/>
                    </a:lnTo>
                    <a:lnTo>
                      <a:pt x="451" y="38"/>
                    </a:lnTo>
                    <a:lnTo>
                      <a:pt x="449" y="35"/>
                    </a:lnTo>
                    <a:lnTo>
                      <a:pt x="453" y="33"/>
                    </a:lnTo>
                    <a:lnTo>
                      <a:pt x="462" y="38"/>
                    </a:lnTo>
                    <a:lnTo>
                      <a:pt x="464" y="38"/>
                    </a:lnTo>
                    <a:lnTo>
                      <a:pt x="468" y="35"/>
                    </a:lnTo>
                    <a:lnTo>
                      <a:pt x="470" y="35"/>
                    </a:lnTo>
                    <a:lnTo>
                      <a:pt x="468" y="40"/>
                    </a:lnTo>
                    <a:lnTo>
                      <a:pt x="466" y="42"/>
                    </a:lnTo>
                    <a:lnTo>
                      <a:pt x="466" y="48"/>
                    </a:lnTo>
                    <a:lnTo>
                      <a:pt x="468" y="50"/>
                    </a:lnTo>
                    <a:lnTo>
                      <a:pt x="470" y="50"/>
                    </a:lnTo>
                    <a:lnTo>
                      <a:pt x="472" y="48"/>
                    </a:lnTo>
                    <a:lnTo>
                      <a:pt x="476" y="46"/>
                    </a:lnTo>
                    <a:lnTo>
                      <a:pt x="485" y="48"/>
                    </a:lnTo>
                    <a:lnTo>
                      <a:pt x="487" y="50"/>
                    </a:lnTo>
                    <a:lnTo>
                      <a:pt x="489" y="48"/>
                    </a:lnTo>
                    <a:lnTo>
                      <a:pt x="489" y="44"/>
                    </a:lnTo>
                    <a:lnTo>
                      <a:pt x="493" y="42"/>
                    </a:lnTo>
                    <a:lnTo>
                      <a:pt x="497" y="42"/>
                    </a:lnTo>
                    <a:lnTo>
                      <a:pt x="502" y="40"/>
                    </a:lnTo>
                    <a:lnTo>
                      <a:pt x="504" y="35"/>
                    </a:lnTo>
                    <a:lnTo>
                      <a:pt x="506" y="33"/>
                    </a:lnTo>
                    <a:lnTo>
                      <a:pt x="508" y="31"/>
                    </a:lnTo>
                    <a:lnTo>
                      <a:pt x="512" y="27"/>
                    </a:lnTo>
                    <a:lnTo>
                      <a:pt x="514" y="25"/>
                    </a:lnTo>
                    <a:lnTo>
                      <a:pt x="519" y="21"/>
                    </a:lnTo>
                    <a:lnTo>
                      <a:pt x="523" y="21"/>
                    </a:lnTo>
                    <a:lnTo>
                      <a:pt x="527" y="19"/>
                    </a:lnTo>
                    <a:lnTo>
                      <a:pt x="529" y="21"/>
                    </a:lnTo>
                    <a:lnTo>
                      <a:pt x="529" y="23"/>
                    </a:lnTo>
                    <a:lnTo>
                      <a:pt x="527" y="27"/>
                    </a:lnTo>
                    <a:lnTo>
                      <a:pt x="523" y="29"/>
                    </a:lnTo>
                    <a:lnTo>
                      <a:pt x="525" y="31"/>
                    </a:lnTo>
                    <a:lnTo>
                      <a:pt x="561" y="59"/>
                    </a:lnTo>
                    <a:lnTo>
                      <a:pt x="609" y="120"/>
                    </a:lnTo>
                    <a:lnTo>
                      <a:pt x="613" y="118"/>
                    </a:lnTo>
                    <a:lnTo>
                      <a:pt x="618" y="116"/>
                    </a:lnTo>
                    <a:lnTo>
                      <a:pt x="618" y="113"/>
                    </a:lnTo>
                    <a:lnTo>
                      <a:pt x="618" y="113"/>
                    </a:lnTo>
                    <a:lnTo>
                      <a:pt x="618" y="109"/>
                    </a:lnTo>
                    <a:lnTo>
                      <a:pt x="620" y="107"/>
                    </a:lnTo>
                    <a:lnTo>
                      <a:pt x="626" y="109"/>
                    </a:lnTo>
                    <a:lnTo>
                      <a:pt x="626" y="113"/>
                    </a:lnTo>
                    <a:lnTo>
                      <a:pt x="626" y="116"/>
                    </a:lnTo>
                    <a:lnTo>
                      <a:pt x="630" y="118"/>
                    </a:lnTo>
                    <a:lnTo>
                      <a:pt x="632" y="120"/>
                    </a:lnTo>
                    <a:lnTo>
                      <a:pt x="637" y="120"/>
                    </a:lnTo>
                    <a:lnTo>
                      <a:pt x="639" y="118"/>
                    </a:lnTo>
                    <a:lnTo>
                      <a:pt x="643" y="118"/>
                    </a:lnTo>
                    <a:lnTo>
                      <a:pt x="647" y="120"/>
                    </a:lnTo>
                    <a:lnTo>
                      <a:pt x="651" y="118"/>
                    </a:lnTo>
                    <a:lnTo>
                      <a:pt x="656" y="120"/>
                    </a:lnTo>
                    <a:lnTo>
                      <a:pt x="660" y="118"/>
                    </a:lnTo>
                    <a:lnTo>
                      <a:pt x="660" y="116"/>
                    </a:lnTo>
                    <a:lnTo>
                      <a:pt x="660" y="113"/>
                    </a:lnTo>
                    <a:lnTo>
                      <a:pt x="660" y="111"/>
                    </a:lnTo>
                    <a:lnTo>
                      <a:pt x="666" y="111"/>
                    </a:lnTo>
                    <a:lnTo>
                      <a:pt x="672" y="111"/>
                    </a:lnTo>
                    <a:lnTo>
                      <a:pt x="679" y="111"/>
                    </a:lnTo>
                    <a:lnTo>
                      <a:pt x="685" y="116"/>
                    </a:lnTo>
                    <a:lnTo>
                      <a:pt x="689" y="122"/>
                    </a:lnTo>
                    <a:lnTo>
                      <a:pt x="691" y="126"/>
                    </a:lnTo>
                    <a:lnTo>
                      <a:pt x="693" y="126"/>
                    </a:lnTo>
                    <a:lnTo>
                      <a:pt x="698" y="128"/>
                    </a:lnTo>
                    <a:lnTo>
                      <a:pt x="702" y="130"/>
                    </a:lnTo>
                    <a:lnTo>
                      <a:pt x="702" y="130"/>
                    </a:lnTo>
                    <a:lnTo>
                      <a:pt x="706" y="132"/>
                    </a:lnTo>
                    <a:lnTo>
                      <a:pt x="706" y="135"/>
                    </a:lnTo>
                    <a:lnTo>
                      <a:pt x="706" y="137"/>
                    </a:lnTo>
                    <a:lnTo>
                      <a:pt x="706" y="141"/>
                    </a:lnTo>
                    <a:lnTo>
                      <a:pt x="706" y="143"/>
                    </a:lnTo>
                    <a:lnTo>
                      <a:pt x="708" y="145"/>
                    </a:lnTo>
                    <a:lnTo>
                      <a:pt x="708" y="145"/>
                    </a:lnTo>
                    <a:lnTo>
                      <a:pt x="710" y="145"/>
                    </a:lnTo>
                    <a:lnTo>
                      <a:pt x="715" y="147"/>
                    </a:lnTo>
                    <a:lnTo>
                      <a:pt x="719" y="149"/>
                    </a:lnTo>
                    <a:lnTo>
                      <a:pt x="719" y="147"/>
                    </a:lnTo>
                    <a:lnTo>
                      <a:pt x="723" y="145"/>
                    </a:lnTo>
                    <a:lnTo>
                      <a:pt x="731" y="145"/>
                    </a:lnTo>
                    <a:lnTo>
                      <a:pt x="736" y="143"/>
                    </a:lnTo>
                    <a:lnTo>
                      <a:pt x="738" y="139"/>
                    </a:lnTo>
                    <a:lnTo>
                      <a:pt x="742" y="137"/>
                    </a:lnTo>
                    <a:lnTo>
                      <a:pt x="744" y="139"/>
                    </a:lnTo>
                    <a:lnTo>
                      <a:pt x="742" y="143"/>
                    </a:lnTo>
                    <a:lnTo>
                      <a:pt x="744" y="147"/>
                    </a:lnTo>
                    <a:lnTo>
                      <a:pt x="746" y="147"/>
                    </a:lnTo>
                    <a:lnTo>
                      <a:pt x="750" y="151"/>
                    </a:lnTo>
                    <a:lnTo>
                      <a:pt x="757" y="154"/>
                    </a:lnTo>
                    <a:lnTo>
                      <a:pt x="759" y="156"/>
                    </a:lnTo>
                    <a:lnTo>
                      <a:pt x="755" y="160"/>
                    </a:lnTo>
                    <a:lnTo>
                      <a:pt x="750" y="160"/>
                    </a:lnTo>
                    <a:lnTo>
                      <a:pt x="746" y="166"/>
                    </a:lnTo>
                    <a:lnTo>
                      <a:pt x="746" y="168"/>
                    </a:lnTo>
                    <a:lnTo>
                      <a:pt x="746" y="170"/>
                    </a:lnTo>
                    <a:lnTo>
                      <a:pt x="744" y="177"/>
                    </a:lnTo>
                    <a:lnTo>
                      <a:pt x="738" y="179"/>
                    </a:lnTo>
                    <a:lnTo>
                      <a:pt x="736" y="181"/>
                    </a:lnTo>
                    <a:lnTo>
                      <a:pt x="733" y="185"/>
                    </a:lnTo>
                    <a:lnTo>
                      <a:pt x="736" y="194"/>
                    </a:lnTo>
                    <a:lnTo>
                      <a:pt x="738" y="202"/>
                    </a:lnTo>
                    <a:lnTo>
                      <a:pt x="742" y="206"/>
                    </a:lnTo>
                    <a:lnTo>
                      <a:pt x="742" y="208"/>
                    </a:lnTo>
                    <a:lnTo>
                      <a:pt x="738" y="215"/>
                    </a:lnTo>
                    <a:lnTo>
                      <a:pt x="731" y="217"/>
                    </a:lnTo>
                    <a:lnTo>
                      <a:pt x="729" y="221"/>
                    </a:lnTo>
                    <a:lnTo>
                      <a:pt x="725" y="221"/>
                    </a:lnTo>
                    <a:lnTo>
                      <a:pt x="725" y="221"/>
                    </a:lnTo>
                    <a:lnTo>
                      <a:pt x="723" y="219"/>
                    </a:lnTo>
                    <a:lnTo>
                      <a:pt x="719" y="219"/>
                    </a:lnTo>
                    <a:lnTo>
                      <a:pt x="712" y="221"/>
                    </a:lnTo>
                    <a:lnTo>
                      <a:pt x="706" y="219"/>
                    </a:lnTo>
                    <a:lnTo>
                      <a:pt x="700" y="217"/>
                    </a:lnTo>
                    <a:lnTo>
                      <a:pt x="693" y="217"/>
                    </a:lnTo>
                    <a:lnTo>
                      <a:pt x="691" y="217"/>
                    </a:lnTo>
                    <a:lnTo>
                      <a:pt x="691" y="225"/>
                    </a:lnTo>
                    <a:lnTo>
                      <a:pt x="689" y="232"/>
                    </a:lnTo>
                    <a:lnTo>
                      <a:pt x="689" y="236"/>
                    </a:lnTo>
                    <a:lnTo>
                      <a:pt x="687" y="248"/>
                    </a:lnTo>
                    <a:lnTo>
                      <a:pt x="687" y="257"/>
                    </a:lnTo>
                    <a:lnTo>
                      <a:pt x="685" y="259"/>
                    </a:lnTo>
                    <a:lnTo>
                      <a:pt x="687" y="261"/>
                    </a:lnTo>
                    <a:lnTo>
                      <a:pt x="691" y="263"/>
                    </a:lnTo>
                    <a:lnTo>
                      <a:pt x="691" y="267"/>
                    </a:lnTo>
                    <a:lnTo>
                      <a:pt x="689" y="269"/>
                    </a:lnTo>
                    <a:lnTo>
                      <a:pt x="687" y="269"/>
                    </a:lnTo>
                    <a:lnTo>
                      <a:pt x="685" y="272"/>
                    </a:lnTo>
                    <a:lnTo>
                      <a:pt x="683" y="272"/>
                    </a:lnTo>
                    <a:lnTo>
                      <a:pt x="679" y="269"/>
                    </a:lnTo>
                    <a:lnTo>
                      <a:pt x="677" y="272"/>
                    </a:lnTo>
                    <a:lnTo>
                      <a:pt x="672" y="272"/>
                    </a:lnTo>
                    <a:lnTo>
                      <a:pt x="664" y="274"/>
                    </a:lnTo>
                    <a:lnTo>
                      <a:pt x="658" y="276"/>
                    </a:lnTo>
                    <a:lnTo>
                      <a:pt x="656" y="276"/>
                    </a:lnTo>
                    <a:lnTo>
                      <a:pt x="651" y="276"/>
                    </a:lnTo>
                    <a:lnTo>
                      <a:pt x="649" y="276"/>
                    </a:lnTo>
                    <a:lnTo>
                      <a:pt x="645" y="280"/>
                    </a:lnTo>
                    <a:lnTo>
                      <a:pt x="645" y="282"/>
                    </a:lnTo>
                    <a:lnTo>
                      <a:pt x="649" y="284"/>
                    </a:lnTo>
                    <a:lnTo>
                      <a:pt x="653" y="284"/>
                    </a:lnTo>
                    <a:lnTo>
                      <a:pt x="660" y="284"/>
                    </a:lnTo>
                    <a:lnTo>
                      <a:pt x="660" y="286"/>
                    </a:lnTo>
                    <a:lnTo>
                      <a:pt x="656" y="291"/>
                    </a:lnTo>
                    <a:lnTo>
                      <a:pt x="658" y="295"/>
                    </a:lnTo>
                    <a:lnTo>
                      <a:pt x="658" y="299"/>
                    </a:lnTo>
                    <a:lnTo>
                      <a:pt x="660" y="301"/>
                    </a:lnTo>
                    <a:lnTo>
                      <a:pt x="660" y="305"/>
                    </a:lnTo>
                    <a:lnTo>
                      <a:pt x="664" y="312"/>
                    </a:lnTo>
                    <a:lnTo>
                      <a:pt x="666" y="316"/>
                    </a:lnTo>
                    <a:lnTo>
                      <a:pt x="670" y="318"/>
                    </a:lnTo>
                    <a:lnTo>
                      <a:pt x="670" y="326"/>
                    </a:lnTo>
                    <a:lnTo>
                      <a:pt x="668" y="328"/>
                    </a:lnTo>
                    <a:lnTo>
                      <a:pt x="668" y="333"/>
                    </a:lnTo>
                    <a:lnTo>
                      <a:pt x="670" y="335"/>
                    </a:lnTo>
                    <a:lnTo>
                      <a:pt x="668" y="337"/>
                    </a:lnTo>
                    <a:lnTo>
                      <a:pt x="668" y="339"/>
                    </a:lnTo>
                    <a:lnTo>
                      <a:pt x="664" y="341"/>
                    </a:lnTo>
                    <a:lnTo>
                      <a:pt x="664" y="347"/>
                    </a:lnTo>
                    <a:lnTo>
                      <a:pt x="662" y="350"/>
                    </a:lnTo>
                    <a:lnTo>
                      <a:pt x="651" y="347"/>
                    </a:lnTo>
                    <a:lnTo>
                      <a:pt x="643" y="337"/>
                    </a:lnTo>
                    <a:lnTo>
                      <a:pt x="641" y="337"/>
                    </a:lnTo>
                    <a:lnTo>
                      <a:pt x="632" y="335"/>
                    </a:lnTo>
                    <a:lnTo>
                      <a:pt x="620" y="335"/>
                    </a:lnTo>
                    <a:lnTo>
                      <a:pt x="613" y="337"/>
                    </a:lnTo>
                    <a:lnTo>
                      <a:pt x="603" y="333"/>
                    </a:lnTo>
                    <a:lnTo>
                      <a:pt x="594" y="335"/>
                    </a:lnTo>
                    <a:lnTo>
                      <a:pt x="588" y="337"/>
                    </a:lnTo>
                    <a:lnTo>
                      <a:pt x="584" y="335"/>
                    </a:lnTo>
                    <a:lnTo>
                      <a:pt x="580" y="339"/>
                    </a:lnTo>
                    <a:lnTo>
                      <a:pt x="578" y="339"/>
                    </a:lnTo>
                    <a:lnTo>
                      <a:pt x="567" y="339"/>
                    </a:lnTo>
                    <a:lnTo>
                      <a:pt x="559" y="337"/>
                    </a:lnTo>
                    <a:lnTo>
                      <a:pt x="554" y="333"/>
                    </a:lnTo>
                    <a:lnTo>
                      <a:pt x="548" y="333"/>
                    </a:lnTo>
                    <a:lnTo>
                      <a:pt x="546" y="335"/>
                    </a:lnTo>
                    <a:lnTo>
                      <a:pt x="540" y="335"/>
                    </a:lnTo>
                    <a:lnTo>
                      <a:pt x="537" y="333"/>
                    </a:lnTo>
                    <a:lnTo>
                      <a:pt x="535" y="335"/>
                    </a:lnTo>
                    <a:lnTo>
                      <a:pt x="535" y="339"/>
                    </a:lnTo>
                    <a:lnTo>
                      <a:pt x="535" y="343"/>
                    </a:lnTo>
                    <a:lnTo>
                      <a:pt x="535" y="350"/>
                    </a:lnTo>
                    <a:lnTo>
                      <a:pt x="531" y="350"/>
                    </a:lnTo>
                    <a:lnTo>
                      <a:pt x="519" y="350"/>
                    </a:lnTo>
                    <a:lnTo>
                      <a:pt x="504" y="350"/>
                    </a:lnTo>
                    <a:lnTo>
                      <a:pt x="500" y="347"/>
                    </a:lnTo>
                    <a:lnTo>
                      <a:pt x="493" y="345"/>
                    </a:lnTo>
                    <a:lnTo>
                      <a:pt x="489" y="350"/>
                    </a:lnTo>
                    <a:lnTo>
                      <a:pt x="491" y="352"/>
                    </a:lnTo>
                    <a:lnTo>
                      <a:pt x="487" y="356"/>
                    </a:lnTo>
                    <a:lnTo>
                      <a:pt x="485" y="356"/>
                    </a:lnTo>
                    <a:lnTo>
                      <a:pt x="485" y="356"/>
                    </a:lnTo>
                    <a:lnTo>
                      <a:pt x="481" y="362"/>
                    </a:lnTo>
                    <a:lnTo>
                      <a:pt x="476" y="364"/>
                    </a:lnTo>
                    <a:lnTo>
                      <a:pt x="470" y="373"/>
                    </a:lnTo>
                    <a:lnTo>
                      <a:pt x="466" y="379"/>
                    </a:lnTo>
                    <a:lnTo>
                      <a:pt x="464" y="381"/>
                    </a:lnTo>
                    <a:lnTo>
                      <a:pt x="460" y="387"/>
                    </a:lnTo>
                    <a:lnTo>
                      <a:pt x="453" y="396"/>
                    </a:lnTo>
                    <a:lnTo>
                      <a:pt x="451" y="394"/>
                    </a:lnTo>
                    <a:lnTo>
                      <a:pt x="441" y="390"/>
                    </a:lnTo>
                    <a:lnTo>
                      <a:pt x="434" y="390"/>
                    </a:lnTo>
                    <a:lnTo>
                      <a:pt x="428" y="390"/>
                    </a:lnTo>
                    <a:lnTo>
                      <a:pt x="419" y="396"/>
                    </a:lnTo>
                    <a:lnTo>
                      <a:pt x="415" y="394"/>
                    </a:lnTo>
                    <a:lnTo>
                      <a:pt x="407" y="371"/>
                    </a:lnTo>
                    <a:lnTo>
                      <a:pt x="392" y="371"/>
                    </a:lnTo>
                    <a:lnTo>
                      <a:pt x="392" y="341"/>
                    </a:lnTo>
                    <a:lnTo>
                      <a:pt x="386" y="343"/>
                    </a:lnTo>
                    <a:lnTo>
                      <a:pt x="379" y="333"/>
                    </a:lnTo>
                    <a:lnTo>
                      <a:pt x="371" y="324"/>
                    </a:lnTo>
                    <a:lnTo>
                      <a:pt x="337" y="324"/>
                    </a:lnTo>
                    <a:lnTo>
                      <a:pt x="308" y="326"/>
                    </a:lnTo>
                    <a:lnTo>
                      <a:pt x="291" y="318"/>
                    </a:lnTo>
                    <a:lnTo>
                      <a:pt x="278" y="312"/>
                    </a:lnTo>
                    <a:lnTo>
                      <a:pt x="247" y="291"/>
                    </a:lnTo>
                    <a:lnTo>
                      <a:pt x="194" y="301"/>
                    </a:lnTo>
                    <a:lnTo>
                      <a:pt x="211" y="396"/>
                    </a:lnTo>
                    <a:lnTo>
                      <a:pt x="209" y="396"/>
                    </a:lnTo>
                    <a:lnTo>
                      <a:pt x="200" y="398"/>
                    </a:lnTo>
                    <a:lnTo>
                      <a:pt x="188" y="381"/>
                    </a:lnTo>
                    <a:lnTo>
                      <a:pt x="173" y="375"/>
                    </a:lnTo>
                    <a:lnTo>
                      <a:pt x="160" y="373"/>
                    </a:lnTo>
                    <a:lnTo>
                      <a:pt x="150" y="375"/>
                    </a:lnTo>
                    <a:lnTo>
                      <a:pt x="137" y="387"/>
                    </a:lnTo>
                    <a:lnTo>
                      <a:pt x="137" y="381"/>
                    </a:lnTo>
                    <a:lnTo>
                      <a:pt x="137" y="377"/>
                    </a:lnTo>
                    <a:lnTo>
                      <a:pt x="139" y="371"/>
                    </a:lnTo>
                    <a:lnTo>
                      <a:pt x="139" y="366"/>
                    </a:lnTo>
                    <a:lnTo>
                      <a:pt x="139" y="364"/>
                    </a:lnTo>
                    <a:lnTo>
                      <a:pt x="139" y="362"/>
                    </a:lnTo>
                    <a:lnTo>
                      <a:pt x="139" y="362"/>
                    </a:lnTo>
                    <a:lnTo>
                      <a:pt x="135" y="362"/>
                    </a:lnTo>
                    <a:lnTo>
                      <a:pt x="131" y="360"/>
                    </a:lnTo>
                    <a:lnTo>
                      <a:pt x="126" y="360"/>
                    </a:lnTo>
                    <a:lnTo>
                      <a:pt x="124" y="360"/>
                    </a:lnTo>
                    <a:lnTo>
                      <a:pt x="122" y="360"/>
                    </a:lnTo>
                    <a:lnTo>
                      <a:pt x="120" y="356"/>
                    </a:lnTo>
                    <a:lnTo>
                      <a:pt x="120" y="356"/>
                    </a:lnTo>
                    <a:lnTo>
                      <a:pt x="118" y="352"/>
                    </a:lnTo>
                    <a:lnTo>
                      <a:pt x="116" y="352"/>
                    </a:lnTo>
                    <a:lnTo>
                      <a:pt x="114" y="352"/>
                    </a:lnTo>
                    <a:lnTo>
                      <a:pt x="112" y="352"/>
                    </a:lnTo>
                    <a:lnTo>
                      <a:pt x="110" y="352"/>
                    </a:lnTo>
                    <a:lnTo>
                      <a:pt x="110" y="347"/>
                    </a:lnTo>
                    <a:lnTo>
                      <a:pt x="110" y="343"/>
                    </a:lnTo>
                    <a:lnTo>
                      <a:pt x="103" y="337"/>
                    </a:lnTo>
                    <a:lnTo>
                      <a:pt x="103" y="335"/>
                    </a:lnTo>
                    <a:lnTo>
                      <a:pt x="101" y="335"/>
                    </a:lnTo>
                    <a:lnTo>
                      <a:pt x="99" y="331"/>
                    </a:lnTo>
                    <a:lnTo>
                      <a:pt x="97" y="328"/>
                    </a:lnTo>
                    <a:lnTo>
                      <a:pt x="95" y="326"/>
                    </a:lnTo>
                    <a:lnTo>
                      <a:pt x="93" y="324"/>
                    </a:lnTo>
                    <a:lnTo>
                      <a:pt x="89" y="324"/>
                    </a:lnTo>
                    <a:lnTo>
                      <a:pt x="86" y="320"/>
                    </a:lnTo>
                    <a:lnTo>
                      <a:pt x="86" y="320"/>
                    </a:lnTo>
                    <a:lnTo>
                      <a:pt x="89" y="318"/>
                    </a:lnTo>
                    <a:lnTo>
                      <a:pt x="91" y="318"/>
                    </a:lnTo>
                    <a:lnTo>
                      <a:pt x="97" y="318"/>
                    </a:lnTo>
                    <a:lnTo>
                      <a:pt x="99" y="318"/>
                    </a:lnTo>
                    <a:lnTo>
                      <a:pt x="101" y="318"/>
                    </a:lnTo>
                    <a:lnTo>
                      <a:pt x="101" y="318"/>
                    </a:lnTo>
                    <a:lnTo>
                      <a:pt x="103" y="318"/>
                    </a:lnTo>
                    <a:lnTo>
                      <a:pt x="105" y="316"/>
                    </a:lnTo>
                    <a:lnTo>
                      <a:pt x="110" y="318"/>
                    </a:lnTo>
                    <a:lnTo>
                      <a:pt x="110" y="316"/>
                    </a:lnTo>
                    <a:lnTo>
                      <a:pt x="110" y="314"/>
                    </a:lnTo>
                    <a:lnTo>
                      <a:pt x="105" y="316"/>
                    </a:lnTo>
                    <a:lnTo>
                      <a:pt x="105" y="314"/>
                    </a:lnTo>
                    <a:lnTo>
                      <a:pt x="105" y="312"/>
                    </a:lnTo>
                    <a:lnTo>
                      <a:pt x="101" y="307"/>
                    </a:lnTo>
                    <a:lnTo>
                      <a:pt x="99" y="305"/>
                    </a:lnTo>
                    <a:lnTo>
                      <a:pt x="101" y="303"/>
                    </a:lnTo>
                    <a:lnTo>
                      <a:pt x="101" y="301"/>
                    </a:lnTo>
                    <a:lnTo>
                      <a:pt x="101" y="299"/>
                    </a:lnTo>
                    <a:lnTo>
                      <a:pt x="103" y="297"/>
                    </a:lnTo>
                    <a:lnTo>
                      <a:pt x="108" y="295"/>
                    </a:lnTo>
                    <a:lnTo>
                      <a:pt x="112" y="293"/>
                    </a:lnTo>
                    <a:lnTo>
                      <a:pt x="114" y="295"/>
                    </a:lnTo>
                    <a:lnTo>
                      <a:pt x="118" y="295"/>
                    </a:lnTo>
                    <a:lnTo>
                      <a:pt x="122" y="293"/>
                    </a:lnTo>
                    <a:lnTo>
                      <a:pt x="124" y="295"/>
                    </a:lnTo>
                    <a:lnTo>
                      <a:pt x="124" y="295"/>
                    </a:lnTo>
                    <a:lnTo>
                      <a:pt x="129" y="295"/>
                    </a:lnTo>
                    <a:lnTo>
                      <a:pt x="131" y="297"/>
                    </a:lnTo>
                    <a:lnTo>
                      <a:pt x="135" y="297"/>
                    </a:lnTo>
                    <a:lnTo>
                      <a:pt x="139" y="295"/>
                    </a:lnTo>
                    <a:lnTo>
                      <a:pt x="139" y="293"/>
                    </a:lnTo>
                    <a:lnTo>
                      <a:pt x="137" y="293"/>
                    </a:lnTo>
                    <a:lnTo>
                      <a:pt x="133" y="293"/>
                    </a:lnTo>
                    <a:lnTo>
                      <a:pt x="131" y="286"/>
                    </a:lnTo>
                    <a:lnTo>
                      <a:pt x="131" y="282"/>
                    </a:lnTo>
                    <a:lnTo>
                      <a:pt x="133" y="280"/>
                    </a:lnTo>
                    <a:lnTo>
                      <a:pt x="135" y="278"/>
                    </a:lnTo>
                    <a:lnTo>
                      <a:pt x="133" y="278"/>
                    </a:lnTo>
                    <a:lnTo>
                      <a:pt x="133" y="276"/>
                    </a:lnTo>
                    <a:lnTo>
                      <a:pt x="131" y="274"/>
                    </a:lnTo>
                    <a:lnTo>
                      <a:pt x="133" y="269"/>
                    </a:lnTo>
                    <a:lnTo>
                      <a:pt x="135" y="267"/>
                    </a:lnTo>
                    <a:lnTo>
                      <a:pt x="131" y="263"/>
                    </a:lnTo>
                    <a:lnTo>
                      <a:pt x="131" y="261"/>
                    </a:lnTo>
                    <a:lnTo>
                      <a:pt x="133" y="259"/>
                    </a:lnTo>
                    <a:lnTo>
                      <a:pt x="131" y="259"/>
                    </a:lnTo>
                    <a:lnTo>
                      <a:pt x="129" y="257"/>
                    </a:lnTo>
                    <a:lnTo>
                      <a:pt x="126" y="255"/>
                    </a:lnTo>
                    <a:lnTo>
                      <a:pt x="126" y="253"/>
                    </a:lnTo>
                    <a:lnTo>
                      <a:pt x="120" y="253"/>
                    </a:lnTo>
                    <a:lnTo>
                      <a:pt x="118" y="253"/>
                    </a:lnTo>
                    <a:lnTo>
                      <a:pt x="116" y="253"/>
                    </a:lnTo>
                    <a:lnTo>
                      <a:pt x="114" y="255"/>
                    </a:lnTo>
                    <a:lnTo>
                      <a:pt x="112" y="255"/>
                    </a:lnTo>
                    <a:lnTo>
                      <a:pt x="112" y="257"/>
                    </a:lnTo>
                    <a:lnTo>
                      <a:pt x="110" y="259"/>
                    </a:lnTo>
                    <a:lnTo>
                      <a:pt x="108" y="257"/>
                    </a:lnTo>
                    <a:lnTo>
                      <a:pt x="108" y="255"/>
                    </a:lnTo>
                    <a:lnTo>
                      <a:pt x="105" y="257"/>
                    </a:lnTo>
                    <a:lnTo>
                      <a:pt x="103" y="257"/>
                    </a:lnTo>
                    <a:lnTo>
                      <a:pt x="101" y="255"/>
                    </a:lnTo>
                    <a:lnTo>
                      <a:pt x="101" y="253"/>
                    </a:lnTo>
                    <a:lnTo>
                      <a:pt x="101" y="250"/>
                    </a:lnTo>
                    <a:lnTo>
                      <a:pt x="99" y="253"/>
                    </a:lnTo>
                    <a:lnTo>
                      <a:pt x="97" y="253"/>
                    </a:lnTo>
                    <a:lnTo>
                      <a:pt x="95" y="250"/>
                    </a:lnTo>
                    <a:lnTo>
                      <a:pt x="91" y="250"/>
                    </a:lnTo>
                    <a:lnTo>
                      <a:pt x="86" y="255"/>
                    </a:lnTo>
                    <a:lnTo>
                      <a:pt x="86" y="257"/>
                    </a:lnTo>
                    <a:lnTo>
                      <a:pt x="84" y="257"/>
                    </a:lnTo>
                    <a:lnTo>
                      <a:pt x="84" y="257"/>
                    </a:lnTo>
                    <a:lnTo>
                      <a:pt x="82" y="257"/>
                    </a:lnTo>
                    <a:lnTo>
                      <a:pt x="80" y="259"/>
                    </a:lnTo>
                    <a:lnTo>
                      <a:pt x="78" y="259"/>
                    </a:lnTo>
                    <a:lnTo>
                      <a:pt x="76" y="261"/>
                    </a:lnTo>
                    <a:lnTo>
                      <a:pt x="72" y="265"/>
                    </a:lnTo>
                    <a:lnTo>
                      <a:pt x="70" y="263"/>
                    </a:lnTo>
                    <a:lnTo>
                      <a:pt x="70" y="267"/>
                    </a:lnTo>
                    <a:lnTo>
                      <a:pt x="67" y="267"/>
                    </a:lnTo>
                    <a:lnTo>
                      <a:pt x="67" y="267"/>
                    </a:lnTo>
                    <a:lnTo>
                      <a:pt x="65" y="265"/>
                    </a:lnTo>
                    <a:lnTo>
                      <a:pt x="63" y="267"/>
                    </a:lnTo>
                    <a:lnTo>
                      <a:pt x="61" y="267"/>
                    </a:lnTo>
                    <a:lnTo>
                      <a:pt x="61" y="265"/>
                    </a:lnTo>
                    <a:lnTo>
                      <a:pt x="59" y="26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15" name="Freeform 20">
                <a:extLst>
                  <a:ext uri="{FF2B5EF4-FFF2-40B4-BE49-F238E27FC236}">
                    <a16:creationId xmlns:a16="http://schemas.microsoft.com/office/drawing/2014/main" id="{EEF03F91-7634-40E6-8FDD-793EFD4C3361}"/>
                  </a:ext>
                </a:extLst>
              </p:cNvPr>
              <p:cNvSpPr>
                <a:spLocks/>
              </p:cNvSpPr>
              <p:nvPr/>
            </p:nvSpPr>
            <p:spPr bwMode="auto">
              <a:xfrm>
                <a:off x="9869517" y="3081455"/>
                <a:ext cx="259570" cy="151416"/>
              </a:xfrm>
              <a:custGeom>
                <a:avLst/>
                <a:gdLst>
                  <a:gd name="T0" fmla="*/ 255 w 322"/>
                  <a:gd name="T1" fmla="*/ 187 h 200"/>
                  <a:gd name="T2" fmla="*/ 261 w 322"/>
                  <a:gd name="T3" fmla="*/ 174 h 200"/>
                  <a:gd name="T4" fmla="*/ 257 w 322"/>
                  <a:gd name="T5" fmla="*/ 166 h 200"/>
                  <a:gd name="T6" fmla="*/ 257 w 322"/>
                  <a:gd name="T7" fmla="*/ 158 h 200"/>
                  <a:gd name="T8" fmla="*/ 251 w 322"/>
                  <a:gd name="T9" fmla="*/ 153 h 200"/>
                  <a:gd name="T10" fmla="*/ 242 w 322"/>
                  <a:gd name="T11" fmla="*/ 147 h 200"/>
                  <a:gd name="T12" fmla="*/ 247 w 322"/>
                  <a:gd name="T13" fmla="*/ 139 h 200"/>
                  <a:gd name="T14" fmla="*/ 259 w 322"/>
                  <a:gd name="T15" fmla="*/ 139 h 200"/>
                  <a:gd name="T16" fmla="*/ 266 w 322"/>
                  <a:gd name="T17" fmla="*/ 130 h 200"/>
                  <a:gd name="T18" fmla="*/ 263 w 322"/>
                  <a:gd name="T19" fmla="*/ 126 h 200"/>
                  <a:gd name="T20" fmla="*/ 278 w 322"/>
                  <a:gd name="T21" fmla="*/ 122 h 200"/>
                  <a:gd name="T22" fmla="*/ 272 w 322"/>
                  <a:gd name="T23" fmla="*/ 115 h 200"/>
                  <a:gd name="T24" fmla="*/ 278 w 322"/>
                  <a:gd name="T25" fmla="*/ 107 h 200"/>
                  <a:gd name="T26" fmla="*/ 287 w 322"/>
                  <a:gd name="T27" fmla="*/ 105 h 200"/>
                  <a:gd name="T28" fmla="*/ 297 w 322"/>
                  <a:gd name="T29" fmla="*/ 103 h 200"/>
                  <a:gd name="T30" fmla="*/ 310 w 322"/>
                  <a:gd name="T31" fmla="*/ 103 h 200"/>
                  <a:gd name="T32" fmla="*/ 322 w 322"/>
                  <a:gd name="T33" fmla="*/ 99 h 200"/>
                  <a:gd name="T34" fmla="*/ 312 w 322"/>
                  <a:gd name="T35" fmla="*/ 86 h 200"/>
                  <a:gd name="T36" fmla="*/ 308 w 322"/>
                  <a:gd name="T37" fmla="*/ 90 h 200"/>
                  <a:gd name="T38" fmla="*/ 301 w 322"/>
                  <a:gd name="T39" fmla="*/ 94 h 200"/>
                  <a:gd name="T40" fmla="*/ 289 w 322"/>
                  <a:gd name="T41" fmla="*/ 88 h 200"/>
                  <a:gd name="T42" fmla="*/ 289 w 322"/>
                  <a:gd name="T43" fmla="*/ 80 h 200"/>
                  <a:gd name="T44" fmla="*/ 293 w 322"/>
                  <a:gd name="T45" fmla="*/ 67 h 200"/>
                  <a:gd name="T46" fmla="*/ 287 w 322"/>
                  <a:gd name="T47" fmla="*/ 71 h 200"/>
                  <a:gd name="T48" fmla="*/ 276 w 322"/>
                  <a:gd name="T49" fmla="*/ 82 h 200"/>
                  <a:gd name="T50" fmla="*/ 270 w 322"/>
                  <a:gd name="T51" fmla="*/ 90 h 200"/>
                  <a:gd name="T52" fmla="*/ 259 w 322"/>
                  <a:gd name="T53" fmla="*/ 105 h 200"/>
                  <a:gd name="T54" fmla="*/ 247 w 322"/>
                  <a:gd name="T55" fmla="*/ 99 h 200"/>
                  <a:gd name="T56" fmla="*/ 234 w 322"/>
                  <a:gd name="T57" fmla="*/ 99 h 200"/>
                  <a:gd name="T58" fmla="*/ 221 w 322"/>
                  <a:gd name="T59" fmla="*/ 103 h 200"/>
                  <a:gd name="T60" fmla="*/ 198 w 322"/>
                  <a:gd name="T61" fmla="*/ 80 h 200"/>
                  <a:gd name="T62" fmla="*/ 192 w 322"/>
                  <a:gd name="T63" fmla="*/ 52 h 200"/>
                  <a:gd name="T64" fmla="*/ 177 w 322"/>
                  <a:gd name="T65" fmla="*/ 33 h 200"/>
                  <a:gd name="T66" fmla="*/ 114 w 322"/>
                  <a:gd name="T67" fmla="*/ 35 h 200"/>
                  <a:gd name="T68" fmla="*/ 84 w 322"/>
                  <a:gd name="T69" fmla="*/ 21 h 200"/>
                  <a:gd name="T70" fmla="*/ 0 w 322"/>
                  <a:gd name="T71" fmla="*/ 10 h 200"/>
                  <a:gd name="T72" fmla="*/ 25 w 322"/>
                  <a:gd name="T73" fmla="*/ 103 h 200"/>
                  <a:gd name="T74" fmla="*/ 36 w 322"/>
                  <a:gd name="T75" fmla="*/ 101 h 200"/>
                  <a:gd name="T76" fmla="*/ 32 w 322"/>
                  <a:gd name="T77" fmla="*/ 90 h 200"/>
                  <a:gd name="T78" fmla="*/ 42 w 322"/>
                  <a:gd name="T79" fmla="*/ 80 h 200"/>
                  <a:gd name="T80" fmla="*/ 51 w 322"/>
                  <a:gd name="T81" fmla="*/ 73 h 200"/>
                  <a:gd name="T82" fmla="*/ 57 w 322"/>
                  <a:gd name="T83" fmla="*/ 73 h 200"/>
                  <a:gd name="T84" fmla="*/ 63 w 322"/>
                  <a:gd name="T85" fmla="*/ 69 h 200"/>
                  <a:gd name="T86" fmla="*/ 88 w 322"/>
                  <a:gd name="T87" fmla="*/ 84 h 200"/>
                  <a:gd name="T88" fmla="*/ 103 w 322"/>
                  <a:gd name="T89" fmla="*/ 96 h 200"/>
                  <a:gd name="T90" fmla="*/ 118 w 322"/>
                  <a:gd name="T91" fmla="*/ 101 h 200"/>
                  <a:gd name="T92" fmla="*/ 131 w 322"/>
                  <a:gd name="T93" fmla="*/ 107 h 200"/>
                  <a:gd name="T94" fmla="*/ 139 w 322"/>
                  <a:gd name="T95" fmla="*/ 122 h 200"/>
                  <a:gd name="T96" fmla="*/ 145 w 322"/>
                  <a:gd name="T97" fmla="*/ 134 h 200"/>
                  <a:gd name="T98" fmla="*/ 164 w 322"/>
                  <a:gd name="T99" fmla="*/ 147 h 200"/>
                  <a:gd name="T100" fmla="*/ 194 w 322"/>
                  <a:gd name="T101" fmla="*/ 162 h 200"/>
                  <a:gd name="T102" fmla="*/ 217 w 322"/>
                  <a:gd name="T103" fmla="*/ 174 h 200"/>
                  <a:gd name="T104" fmla="*/ 223 w 322"/>
                  <a:gd name="T105" fmla="*/ 177 h 200"/>
                  <a:gd name="T106" fmla="*/ 230 w 322"/>
                  <a:gd name="T107" fmla="*/ 187 h 200"/>
                  <a:gd name="T108" fmla="*/ 236 w 322"/>
                  <a:gd name="T109" fmla="*/ 193 h 200"/>
                  <a:gd name="T110" fmla="*/ 242 w 322"/>
                  <a:gd name="T111" fmla="*/ 200 h 200"/>
                  <a:gd name="T112" fmla="*/ 249 w 322"/>
                  <a:gd name="T113" fmla="*/ 196 h 200"/>
                  <a:gd name="T114" fmla="*/ 255 w 322"/>
                  <a:gd name="T115"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 h="200">
                    <a:moveTo>
                      <a:pt x="255" y="200"/>
                    </a:moveTo>
                    <a:lnTo>
                      <a:pt x="255" y="187"/>
                    </a:lnTo>
                    <a:lnTo>
                      <a:pt x="259" y="177"/>
                    </a:lnTo>
                    <a:lnTo>
                      <a:pt x="261" y="174"/>
                    </a:lnTo>
                    <a:lnTo>
                      <a:pt x="261" y="168"/>
                    </a:lnTo>
                    <a:lnTo>
                      <a:pt x="257" y="166"/>
                    </a:lnTo>
                    <a:lnTo>
                      <a:pt x="255" y="162"/>
                    </a:lnTo>
                    <a:lnTo>
                      <a:pt x="257" y="158"/>
                    </a:lnTo>
                    <a:lnTo>
                      <a:pt x="257" y="153"/>
                    </a:lnTo>
                    <a:lnTo>
                      <a:pt x="251" y="153"/>
                    </a:lnTo>
                    <a:lnTo>
                      <a:pt x="247" y="155"/>
                    </a:lnTo>
                    <a:lnTo>
                      <a:pt x="242" y="147"/>
                    </a:lnTo>
                    <a:lnTo>
                      <a:pt x="242" y="141"/>
                    </a:lnTo>
                    <a:lnTo>
                      <a:pt x="247" y="139"/>
                    </a:lnTo>
                    <a:lnTo>
                      <a:pt x="255" y="139"/>
                    </a:lnTo>
                    <a:lnTo>
                      <a:pt x="259" y="139"/>
                    </a:lnTo>
                    <a:lnTo>
                      <a:pt x="259" y="134"/>
                    </a:lnTo>
                    <a:lnTo>
                      <a:pt x="266" y="130"/>
                    </a:lnTo>
                    <a:lnTo>
                      <a:pt x="266" y="128"/>
                    </a:lnTo>
                    <a:lnTo>
                      <a:pt x="263" y="126"/>
                    </a:lnTo>
                    <a:lnTo>
                      <a:pt x="272" y="124"/>
                    </a:lnTo>
                    <a:lnTo>
                      <a:pt x="278" y="122"/>
                    </a:lnTo>
                    <a:lnTo>
                      <a:pt x="278" y="118"/>
                    </a:lnTo>
                    <a:lnTo>
                      <a:pt x="272" y="115"/>
                    </a:lnTo>
                    <a:lnTo>
                      <a:pt x="274" y="109"/>
                    </a:lnTo>
                    <a:lnTo>
                      <a:pt x="278" y="107"/>
                    </a:lnTo>
                    <a:lnTo>
                      <a:pt x="284" y="105"/>
                    </a:lnTo>
                    <a:lnTo>
                      <a:pt x="287" y="105"/>
                    </a:lnTo>
                    <a:lnTo>
                      <a:pt x="293" y="99"/>
                    </a:lnTo>
                    <a:lnTo>
                      <a:pt x="297" y="103"/>
                    </a:lnTo>
                    <a:lnTo>
                      <a:pt x="299" y="105"/>
                    </a:lnTo>
                    <a:lnTo>
                      <a:pt x="310" y="103"/>
                    </a:lnTo>
                    <a:lnTo>
                      <a:pt x="316" y="105"/>
                    </a:lnTo>
                    <a:lnTo>
                      <a:pt x="322" y="99"/>
                    </a:lnTo>
                    <a:lnTo>
                      <a:pt x="320" y="94"/>
                    </a:lnTo>
                    <a:lnTo>
                      <a:pt x="312" y="86"/>
                    </a:lnTo>
                    <a:lnTo>
                      <a:pt x="308" y="86"/>
                    </a:lnTo>
                    <a:lnTo>
                      <a:pt x="308" y="90"/>
                    </a:lnTo>
                    <a:lnTo>
                      <a:pt x="306" y="94"/>
                    </a:lnTo>
                    <a:lnTo>
                      <a:pt x="301" y="94"/>
                    </a:lnTo>
                    <a:lnTo>
                      <a:pt x="297" y="90"/>
                    </a:lnTo>
                    <a:lnTo>
                      <a:pt x="289" y="88"/>
                    </a:lnTo>
                    <a:lnTo>
                      <a:pt x="284" y="86"/>
                    </a:lnTo>
                    <a:lnTo>
                      <a:pt x="289" y="80"/>
                    </a:lnTo>
                    <a:lnTo>
                      <a:pt x="295" y="71"/>
                    </a:lnTo>
                    <a:lnTo>
                      <a:pt x="293" y="67"/>
                    </a:lnTo>
                    <a:lnTo>
                      <a:pt x="291" y="65"/>
                    </a:lnTo>
                    <a:lnTo>
                      <a:pt x="287" y="71"/>
                    </a:lnTo>
                    <a:lnTo>
                      <a:pt x="282" y="73"/>
                    </a:lnTo>
                    <a:lnTo>
                      <a:pt x="276" y="82"/>
                    </a:lnTo>
                    <a:lnTo>
                      <a:pt x="272" y="88"/>
                    </a:lnTo>
                    <a:lnTo>
                      <a:pt x="270" y="90"/>
                    </a:lnTo>
                    <a:lnTo>
                      <a:pt x="266" y="96"/>
                    </a:lnTo>
                    <a:lnTo>
                      <a:pt x="259" y="105"/>
                    </a:lnTo>
                    <a:lnTo>
                      <a:pt x="257" y="103"/>
                    </a:lnTo>
                    <a:lnTo>
                      <a:pt x="247" y="99"/>
                    </a:lnTo>
                    <a:lnTo>
                      <a:pt x="240" y="99"/>
                    </a:lnTo>
                    <a:lnTo>
                      <a:pt x="234" y="99"/>
                    </a:lnTo>
                    <a:lnTo>
                      <a:pt x="225" y="105"/>
                    </a:lnTo>
                    <a:lnTo>
                      <a:pt x="221" y="103"/>
                    </a:lnTo>
                    <a:lnTo>
                      <a:pt x="213" y="80"/>
                    </a:lnTo>
                    <a:lnTo>
                      <a:pt x="198" y="80"/>
                    </a:lnTo>
                    <a:lnTo>
                      <a:pt x="198" y="50"/>
                    </a:lnTo>
                    <a:lnTo>
                      <a:pt x="192" y="52"/>
                    </a:lnTo>
                    <a:lnTo>
                      <a:pt x="185" y="42"/>
                    </a:lnTo>
                    <a:lnTo>
                      <a:pt x="177" y="33"/>
                    </a:lnTo>
                    <a:lnTo>
                      <a:pt x="143" y="33"/>
                    </a:lnTo>
                    <a:lnTo>
                      <a:pt x="114" y="35"/>
                    </a:lnTo>
                    <a:lnTo>
                      <a:pt x="97" y="27"/>
                    </a:lnTo>
                    <a:lnTo>
                      <a:pt x="84" y="21"/>
                    </a:lnTo>
                    <a:lnTo>
                      <a:pt x="53" y="0"/>
                    </a:lnTo>
                    <a:lnTo>
                      <a:pt x="0" y="10"/>
                    </a:lnTo>
                    <a:lnTo>
                      <a:pt x="17" y="105"/>
                    </a:lnTo>
                    <a:lnTo>
                      <a:pt x="25" y="103"/>
                    </a:lnTo>
                    <a:lnTo>
                      <a:pt x="34" y="105"/>
                    </a:lnTo>
                    <a:lnTo>
                      <a:pt x="36" y="101"/>
                    </a:lnTo>
                    <a:lnTo>
                      <a:pt x="34" y="96"/>
                    </a:lnTo>
                    <a:lnTo>
                      <a:pt x="32" y="90"/>
                    </a:lnTo>
                    <a:lnTo>
                      <a:pt x="36" y="82"/>
                    </a:lnTo>
                    <a:lnTo>
                      <a:pt x="42" y="80"/>
                    </a:lnTo>
                    <a:lnTo>
                      <a:pt x="44" y="75"/>
                    </a:lnTo>
                    <a:lnTo>
                      <a:pt x="51" y="73"/>
                    </a:lnTo>
                    <a:lnTo>
                      <a:pt x="55" y="75"/>
                    </a:lnTo>
                    <a:lnTo>
                      <a:pt x="57" y="73"/>
                    </a:lnTo>
                    <a:lnTo>
                      <a:pt x="53" y="69"/>
                    </a:lnTo>
                    <a:lnTo>
                      <a:pt x="63" y="69"/>
                    </a:lnTo>
                    <a:lnTo>
                      <a:pt x="76" y="78"/>
                    </a:lnTo>
                    <a:lnTo>
                      <a:pt x="88" y="84"/>
                    </a:lnTo>
                    <a:lnTo>
                      <a:pt x="88" y="88"/>
                    </a:lnTo>
                    <a:lnTo>
                      <a:pt x="103" y="96"/>
                    </a:lnTo>
                    <a:lnTo>
                      <a:pt x="116" y="103"/>
                    </a:lnTo>
                    <a:lnTo>
                      <a:pt x="118" y="101"/>
                    </a:lnTo>
                    <a:lnTo>
                      <a:pt x="122" y="101"/>
                    </a:lnTo>
                    <a:lnTo>
                      <a:pt x="131" y="107"/>
                    </a:lnTo>
                    <a:lnTo>
                      <a:pt x="135" y="118"/>
                    </a:lnTo>
                    <a:lnTo>
                      <a:pt x="139" y="122"/>
                    </a:lnTo>
                    <a:lnTo>
                      <a:pt x="139" y="126"/>
                    </a:lnTo>
                    <a:lnTo>
                      <a:pt x="145" y="134"/>
                    </a:lnTo>
                    <a:lnTo>
                      <a:pt x="152" y="139"/>
                    </a:lnTo>
                    <a:lnTo>
                      <a:pt x="164" y="147"/>
                    </a:lnTo>
                    <a:lnTo>
                      <a:pt x="177" y="155"/>
                    </a:lnTo>
                    <a:lnTo>
                      <a:pt x="194" y="162"/>
                    </a:lnTo>
                    <a:lnTo>
                      <a:pt x="206" y="172"/>
                    </a:lnTo>
                    <a:lnTo>
                      <a:pt x="217" y="174"/>
                    </a:lnTo>
                    <a:lnTo>
                      <a:pt x="219" y="177"/>
                    </a:lnTo>
                    <a:lnTo>
                      <a:pt x="223" y="177"/>
                    </a:lnTo>
                    <a:lnTo>
                      <a:pt x="230" y="181"/>
                    </a:lnTo>
                    <a:lnTo>
                      <a:pt x="230" y="187"/>
                    </a:lnTo>
                    <a:lnTo>
                      <a:pt x="232" y="196"/>
                    </a:lnTo>
                    <a:lnTo>
                      <a:pt x="236" y="193"/>
                    </a:lnTo>
                    <a:lnTo>
                      <a:pt x="240" y="196"/>
                    </a:lnTo>
                    <a:lnTo>
                      <a:pt x="242" y="200"/>
                    </a:lnTo>
                    <a:lnTo>
                      <a:pt x="247" y="200"/>
                    </a:lnTo>
                    <a:lnTo>
                      <a:pt x="249" y="196"/>
                    </a:lnTo>
                    <a:lnTo>
                      <a:pt x="253" y="196"/>
                    </a:lnTo>
                    <a:lnTo>
                      <a:pt x="255" y="20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16" name="Freeform 21">
                <a:extLst>
                  <a:ext uri="{FF2B5EF4-FFF2-40B4-BE49-F238E27FC236}">
                    <a16:creationId xmlns:a16="http://schemas.microsoft.com/office/drawing/2014/main" id="{F714C8B3-30E7-4DDB-B819-5B46004AE181}"/>
                  </a:ext>
                </a:extLst>
              </p:cNvPr>
              <p:cNvSpPr>
                <a:spLocks/>
              </p:cNvSpPr>
              <p:nvPr/>
            </p:nvSpPr>
            <p:spPr bwMode="auto">
              <a:xfrm>
                <a:off x="9823568" y="3133693"/>
                <a:ext cx="232967" cy="135517"/>
              </a:xfrm>
              <a:custGeom>
                <a:avLst/>
                <a:gdLst>
                  <a:gd name="T0" fmla="*/ 287 w 289"/>
                  <a:gd name="T1" fmla="*/ 112 h 179"/>
                  <a:gd name="T2" fmla="*/ 274 w 289"/>
                  <a:gd name="T3" fmla="*/ 105 h 179"/>
                  <a:gd name="T4" fmla="*/ 234 w 289"/>
                  <a:gd name="T5" fmla="*/ 86 h 179"/>
                  <a:gd name="T6" fmla="*/ 202 w 289"/>
                  <a:gd name="T7" fmla="*/ 65 h 179"/>
                  <a:gd name="T8" fmla="*/ 192 w 289"/>
                  <a:gd name="T9" fmla="*/ 49 h 179"/>
                  <a:gd name="T10" fmla="*/ 175 w 289"/>
                  <a:gd name="T11" fmla="*/ 32 h 179"/>
                  <a:gd name="T12" fmla="*/ 145 w 289"/>
                  <a:gd name="T13" fmla="*/ 19 h 179"/>
                  <a:gd name="T14" fmla="*/ 120 w 289"/>
                  <a:gd name="T15" fmla="*/ 0 h 179"/>
                  <a:gd name="T16" fmla="*/ 112 w 289"/>
                  <a:gd name="T17" fmla="*/ 6 h 179"/>
                  <a:gd name="T18" fmla="*/ 99 w 289"/>
                  <a:gd name="T19" fmla="*/ 11 h 179"/>
                  <a:gd name="T20" fmla="*/ 91 w 289"/>
                  <a:gd name="T21" fmla="*/ 27 h 179"/>
                  <a:gd name="T22" fmla="*/ 82 w 289"/>
                  <a:gd name="T23" fmla="*/ 34 h 179"/>
                  <a:gd name="T24" fmla="*/ 51 w 289"/>
                  <a:gd name="T25" fmla="*/ 21 h 179"/>
                  <a:gd name="T26" fmla="*/ 13 w 289"/>
                  <a:gd name="T27" fmla="*/ 15 h 179"/>
                  <a:gd name="T28" fmla="*/ 4 w 289"/>
                  <a:gd name="T29" fmla="*/ 32 h 179"/>
                  <a:gd name="T30" fmla="*/ 11 w 289"/>
                  <a:gd name="T31" fmla="*/ 40 h 179"/>
                  <a:gd name="T32" fmla="*/ 11 w 289"/>
                  <a:gd name="T33" fmla="*/ 57 h 179"/>
                  <a:gd name="T34" fmla="*/ 15 w 289"/>
                  <a:gd name="T35" fmla="*/ 74 h 179"/>
                  <a:gd name="T36" fmla="*/ 19 w 289"/>
                  <a:gd name="T37" fmla="*/ 74 h 179"/>
                  <a:gd name="T38" fmla="*/ 30 w 289"/>
                  <a:gd name="T39" fmla="*/ 72 h 179"/>
                  <a:gd name="T40" fmla="*/ 32 w 289"/>
                  <a:gd name="T41" fmla="*/ 82 h 179"/>
                  <a:gd name="T42" fmla="*/ 34 w 289"/>
                  <a:gd name="T43" fmla="*/ 86 h 179"/>
                  <a:gd name="T44" fmla="*/ 27 w 289"/>
                  <a:gd name="T45" fmla="*/ 84 h 179"/>
                  <a:gd name="T46" fmla="*/ 25 w 289"/>
                  <a:gd name="T47" fmla="*/ 95 h 179"/>
                  <a:gd name="T48" fmla="*/ 30 w 289"/>
                  <a:gd name="T49" fmla="*/ 91 h 179"/>
                  <a:gd name="T50" fmla="*/ 40 w 289"/>
                  <a:gd name="T51" fmla="*/ 97 h 179"/>
                  <a:gd name="T52" fmla="*/ 42 w 289"/>
                  <a:gd name="T53" fmla="*/ 110 h 179"/>
                  <a:gd name="T54" fmla="*/ 46 w 289"/>
                  <a:gd name="T55" fmla="*/ 137 h 179"/>
                  <a:gd name="T56" fmla="*/ 63 w 289"/>
                  <a:gd name="T57" fmla="*/ 129 h 179"/>
                  <a:gd name="T58" fmla="*/ 76 w 289"/>
                  <a:gd name="T59" fmla="*/ 118 h 179"/>
                  <a:gd name="T60" fmla="*/ 95 w 289"/>
                  <a:gd name="T61" fmla="*/ 114 h 179"/>
                  <a:gd name="T62" fmla="*/ 108 w 289"/>
                  <a:gd name="T63" fmla="*/ 114 h 179"/>
                  <a:gd name="T64" fmla="*/ 131 w 289"/>
                  <a:gd name="T65" fmla="*/ 129 h 179"/>
                  <a:gd name="T66" fmla="*/ 145 w 289"/>
                  <a:gd name="T67" fmla="*/ 129 h 179"/>
                  <a:gd name="T68" fmla="*/ 154 w 289"/>
                  <a:gd name="T69" fmla="*/ 137 h 179"/>
                  <a:gd name="T70" fmla="*/ 173 w 289"/>
                  <a:gd name="T71" fmla="*/ 150 h 179"/>
                  <a:gd name="T72" fmla="*/ 190 w 289"/>
                  <a:gd name="T73" fmla="*/ 158 h 179"/>
                  <a:gd name="T74" fmla="*/ 190 w 289"/>
                  <a:gd name="T75" fmla="*/ 169 h 179"/>
                  <a:gd name="T76" fmla="*/ 198 w 289"/>
                  <a:gd name="T77" fmla="*/ 173 h 179"/>
                  <a:gd name="T78" fmla="*/ 207 w 289"/>
                  <a:gd name="T79" fmla="*/ 173 h 179"/>
                  <a:gd name="T80" fmla="*/ 215 w 289"/>
                  <a:gd name="T81" fmla="*/ 179 h 179"/>
                  <a:gd name="T82" fmla="*/ 226 w 289"/>
                  <a:gd name="T83" fmla="*/ 177 h 179"/>
                  <a:gd name="T84" fmla="*/ 232 w 289"/>
                  <a:gd name="T85" fmla="*/ 169 h 179"/>
                  <a:gd name="T86" fmla="*/ 245 w 289"/>
                  <a:gd name="T87" fmla="*/ 162 h 179"/>
                  <a:gd name="T88" fmla="*/ 251 w 289"/>
                  <a:gd name="T89" fmla="*/ 156 h 179"/>
                  <a:gd name="T90" fmla="*/ 257 w 289"/>
                  <a:gd name="T91" fmla="*/ 141 h 179"/>
                  <a:gd name="T92" fmla="*/ 255 w 289"/>
                  <a:gd name="T93" fmla="*/ 133 h 179"/>
                  <a:gd name="T94" fmla="*/ 266 w 289"/>
                  <a:gd name="T95" fmla="*/ 129 h 179"/>
                  <a:gd name="T96" fmla="*/ 278 w 289"/>
                  <a:gd name="T97" fmla="*/ 122 h 179"/>
                  <a:gd name="T98" fmla="*/ 287 w 289"/>
                  <a:gd name="T99" fmla="*/ 12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9" h="179">
                    <a:moveTo>
                      <a:pt x="289" y="127"/>
                    </a:moveTo>
                    <a:lnTo>
                      <a:pt x="287" y="118"/>
                    </a:lnTo>
                    <a:lnTo>
                      <a:pt x="287" y="112"/>
                    </a:lnTo>
                    <a:lnTo>
                      <a:pt x="280" y="108"/>
                    </a:lnTo>
                    <a:lnTo>
                      <a:pt x="276" y="108"/>
                    </a:lnTo>
                    <a:lnTo>
                      <a:pt x="274" y="105"/>
                    </a:lnTo>
                    <a:lnTo>
                      <a:pt x="263" y="103"/>
                    </a:lnTo>
                    <a:lnTo>
                      <a:pt x="251" y="93"/>
                    </a:lnTo>
                    <a:lnTo>
                      <a:pt x="234" y="86"/>
                    </a:lnTo>
                    <a:lnTo>
                      <a:pt x="221" y="78"/>
                    </a:lnTo>
                    <a:lnTo>
                      <a:pt x="209" y="70"/>
                    </a:lnTo>
                    <a:lnTo>
                      <a:pt x="202" y="65"/>
                    </a:lnTo>
                    <a:lnTo>
                      <a:pt x="196" y="57"/>
                    </a:lnTo>
                    <a:lnTo>
                      <a:pt x="196" y="53"/>
                    </a:lnTo>
                    <a:lnTo>
                      <a:pt x="192" y="49"/>
                    </a:lnTo>
                    <a:lnTo>
                      <a:pt x="188" y="38"/>
                    </a:lnTo>
                    <a:lnTo>
                      <a:pt x="179" y="32"/>
                    </a:lnTo>
                    <a:lnTo>
                      <a:pt x="175" y="32"/>
                    </a:lnTo>
                    <a:lnTo>
                      <a:pt x="173" y="34"/>
                    </a:lnTo>
                    <a:lnTo>
                      <a:pt x="160" y="27"/>
                    </a:lnTo>
                    <a:lnTo>
                      <a:pt x="145" y="19"/>
                    </a:lnTo>
                    <a:lnTo>
                      <a:pt x="145" y="15"/>
                    </a:lnTo>
                    <a:lnTo>
                      <a:pt x="133" y="9"/>
                    </a:lnTo>
                    <a:lnTo>
                      <a:pt x="120" y="0"/>
                    </a:lnTo>
                    <a:lnTo>
                      <a:pt x="110" y="0"/>
                    </a:lnTo>
                    <a:lnTo>
                      <a:pt x="114" y="4"/>
                    </a:lnTo>
                    <a:lnTo>
                      <a:pt x="112" y="6"/>
                    </a:lnTo>
                    <a:lnTo>
                      <a:pt x="108" y="4"/>
                    </a:lnTo>
                    <a:lnTo>
                      <a:pt x="101" y="6"/>
                    </a:lnTo>
                    <a:lnTo>
                      <a:pt x="99" y="11"/>
                    </a:lnTo>
                    <a:lnTo>
                      <a:pt x="93" y="13"/>
                    </a:lnTo>
                    <a:lnTo>
                      <a:pt x="89" y="21"/>
                    </a:lnTo>
                    <a:lnTo>
                      <a:pt x="91" y="27"/>
                    </a:lnTo>
                    <a:lnTo>
                      <a:pt x="93" y="32"/>
                    </a:lnTo>
                    <a:lnTo>
                      <a:pt x="91" y="36"/>
                    </a:lnTo>
                    <a:lnTo>
                      <a:pt x="82" y="34"/>
                    </a:lnTo>
                    <a:lnTo>
                      <a:pt x="72" y="36"/>
                    </a:lnTo>
                    <a:lnTo>
                      <a:pt x="63" y="38"/>
                    </a:lnTo>
                    <a:lnTo>
                      <a:pt x="51" y="21"/>
                    </a:lnTo>
                    <a:lnTo>
                      <a:pt x="36" y="15"/>
                    </a:lnTo>
                    <a:lnTo>
                      <a:pt x="23" y="13"/>
                    </a:lnTo>
                    <a:lnTo>
                      <a:pt x="13" y="15"/>
                    </a:lnTo>
                    <a:lnTo>
                      <a:pt x="0" y="27"/>
                    </a:lnTo>
                    <a:lnTo>
                      <a:pt x="0" y="27"/>
                    </a:lnTo>
                    <a:lnTo>
                      <a:pt x="4" y="32"/>
                    </a:lnTo>
                    <a:lnTo>
                      <a:pt x="6" y="34"/>
                    </a:lnTo>
                    <a:lnTo>
                      <a:pt x="8" y="36"/>
                    </a:lnTo>
                    <a:lnTo>
                      <a:pt x="11" y="40"/>
                    </a:lnTo>
                    <a:lnTo>
                      <a:pt x="15" y="46"/>
                    </a:lnTo>
                    <a:lnTo>
                      <a:pt x="13" y="53"/>
                    </a:lnTo>
                    <a:lnTo>
                      <a:pt x="11" y="57"/>
                    </a:lnTo>
                    <a:lnTo>
                      <a:pt x="11" y="68"/>
                    </a:lnTo>
                    <a:lnTo>
                      <a:pt x="15" y="70"/>
                    </a:lnTo>
                    <a:lnTo>
                      <a:pt x="15" y="74"/>
                    </a:lnTo>
                    <a:lnTo>
                      <a:pt x="21" y="80"/>
                    </a:lnTo>
                    <a:lnTo>
                      <a:pt x="21" y="76"/>
                    </a:lnTo>
                    <a:lnTo>
                      <a:pt x="19" y="74"/>
                    </a:lnTo>
                    <a:lnTo>
                      <a:pt x="21" y="74"/>
                    </a:lnTo>
                    <a:lnTo>
                      <a:pt x="25" y="74"/>
                    </a:lnTo>
                    <a:lnTo>
                      <a:pt x="30" y="72"/>
                    </a:lnTo>
                    <a:lnTo>
                      <a:pt x="30" y="74"/>
                    </a:lnTo>
                    <a:lnTo>
                      <a:pt x="30" y="78"/>
                    </a:lnTo>
                    <a:lnTo>
                      <a:pt x="32" y="82"/>
                    </a:lnTo>
                    <a:lnTo>
                      <a:pt x="34" y="80"/>
                    </a:lnTo>
                    <a:lnTo>
                      <a:pt x="36" y="84"/>
                    </a:lnTo>
                    <a:lnTo>
                      <a:pt x="34" y="86"/>
                    </a:lnTo>
                    <a:lnTo>
                      <a:pt x="32" y="84"/>
                    </a:lnTo>
                    <a:lnTo>
                      <a:pt x="30" y="86"/>
                    </a:lnTo>
                    <a:lnTo>
                      <a:pt x="27" y="84"/>
                    </a:lnTo>
                    <a:lnTo>
                      <a:pt x="23" y="86"/>
                    </a:lnTo>
                    <a:lnTo>
                      <a:pt x="23" y="91"/>
                    </a:lnTo>
                    <a:lnTo>
                      <a:pt x="25" y="95"/>
                    </a:lnTo>
                    <a:lnTo>
                      <a:pt x="25" y="89"/>
                    </a:lnTo>
                    <a:lnTo>
                      <a:pt x="27" y="89"/>
                    </a:lnTo>
                    <a:lnTo>
                      <a:pt x="30" y="91"/>
                    </a:lnTo>
                    <a:lnTo>
                      <a:pt x="32" y="91"/>
                    </a:lnTo>
                    <a:lnTo>
                      <a:pt x="34" y="95"/>
                    </a:lnTo>
                    <a:lnTo>
                      <a:pt x="40" y="97"/>
                    </a:lnTo>
                    <a:lnTo>
                      <a:pt x="42" y="101"/>
                    </a:lnTo>
                    <a:lnTo>
                      <a:pt x="42" y="108"/>
                    </a:lnTo>
                    <a:lnTo>
                      <a:pt x="42" y="110"/>
                    </a:lnTo>
                    <a:lnTo>
                      <a:pt x="42" y="120"/>
                    </a:lnTo>
                    <a:lnTo>
                      <a:pt x="44" y="127"/>
                    </a:lnTo>
                    <a:lnTo>
                      <a:pt x="46" y="137"/>
                    </a:lnTo>
                    <a:lnTo>
                      <a:pt x="51" y="135"/>
                    </a:lnTo>
                    <a:lnTo>
                      <a:pt x="61" y="135"/>
                    </a:lnTo>
                    <a:lnTo>
                      <a:pt x="63" y="129"/>
                    </a:lnTo>
                    <a:lnTo>
                      <a:pt x="65" y="124"/>
                    </a:lnTo>
                    <a:lnTo>
                      <a:pt x="67" y="124"/>
                    </a:lnTo>
                    <a:lnTo>
                      <a:pt x="76" y="118"/>
                    </a:lnTo>
                    <a:lnTo>
                      <a:pt x="84" y="116"/>
                    </a:lnTo>
                    <a:lnTo>
                      <a:pt x="93" y="118"/>
                    </a:lnTo>
                    <a:lnTo>
                      <a:pt x="95" y="114"/>
                    </a:lnTo>
                    <a:lnTo>
                      <a:pt x="99" y="112"/>
                    </a:lnTo>
                    <a:lnTo>
                      <a:pt x="101" y="114"/>
                    </a:lnTo>
                    <a:lnTo>
                      <a:pt x="108" y="114"/>
                    </a:lnTo>
                    <a:lnTo>
                      <a:pt x="114" y="120"/>
                    </a:lnTo>
                    <a:lnTo>
                      <a:pt x="120" y="120"/>
                    </a:lnTo>
                    <a:lnTo>
                      <a:pt x="131" y="129"/>
                    </a:lnTo>
                    <a:lnTo>
                      <a:pt x="135" y="129"/>
                    </a:lnTo>
                    <a:lnTo>
                      <a:pt x="137" y="127"/>
                    </a:lnTo>
                    <a:lnTo>
                      <a:pt x="145" y="129"/>
                    </a:lnTo>
                    <a:lnTo>
                      <a:pt x="150" y="131"/>
                    </a:lnTo>
                    <a:lnTo>
                      <a:pt x="152" y="137"/>
                    </a:lnTo>
                    <a:lnTo>
                      <a:pt x="154" y="137"/>
                    </a:lnTo>
                    <a:lnTo>
                      <a:pt x="158" y="137"/>
                    </a:lnTo>
                    <a:lnTo>
                      <a:pt x="164" y="139"/>
                    </a:lnTo>
                    <a:lnTo>
                      <a:pt x="173" y="150"/>
                    </a:lnTo>
                    <a:lnTo>
                      <a:pt x="181" y="150"/>
                    </a:lnTo>
                    <a:lnTo>
                      <a:pt x="186" y="152"/>
                    </a:lnTo>
                    <a:lnTo>
                      <a:pt x="190" y="158"/>
                    </a:lnTo>
                    <a:lnTo>
                      <a:pt x="188" y="160"/>
                    </a:lnTo>
                    <a:lnTo>
                      <a:pt x="190" y="167"/>
                    </a:lnTo>
                    <a:lnTo>
                      <a:pt x="190" y="169"/>
                    </a:lnTo>
                    <a:lnTo>
                      <a:pt x="192" y="173"/>
                    </a:lnTo>
                    <a:lnTo>
                      <a:pt x="194" y="171"/>
                    </a:lnTo>
                    <a:lnTo>
                      <a:pt x="198" y="173"/>
                    </a:lnTo>
                    <a:lnTo>
                      <a:pt x="200" y="175"/>
                    </a:lnTo>
                    <a:lnTo>
                      <a:pt x="204" y="175"/>
                    </a:lnTo>
                    <a:lnTo>
                      <a:pt x="207" y="173"/>
                    </a:lnTo>
                    <a:lnTo>
                      <a:pt x="211" y="173"/>
                    </a:lnTo>
                    <a:lnTo>
                      <a:pt x="215" y="175"/>
                    </a:lnTo>
                    <a:lnTo>
                      <a:pt x="215" y="179"/>
                    </a:lnTo>
                    <a:lnTo>
                      <a:pt x="217" y="179"/>
                    </a:lnTo>
                    <a:lnTo>
                      <a:pt x="219" y="177"/>
                    </a:lnTo>
                    <a:lnTo>
                      <a:pt x="226" y="177"/>
                    </a:lnTo>
                    <a:lnTo>
                      <a:pt x="228" y="173"/>
                    </a:lnTo>
                    <a:lnTo>
                      <a:pt x="230" y="171"/>
                    </a:lnTo>
                    <a:lnTo>
                      <a:pt x="232" y="169"/>
                    </a:lnTo>
                    <a:lnTo>
                      <a:pt x="230" y="167"/>
                    </a:lnTo>
                    <a:lnTo>
                      <a:pt x="236" y="162"/>
                    </a:lnTo>
                    <a:lnTo>
                      <a:pt x="245" y="162"/>
                    </a:lnTo>
                    <a:lnTo>
                      <a:pt x="245" y="160"/>
                    </a:lnTo>
                    <a:lnTo>
                      <a:pt x="249" y="156"/>
                    </a:lnTo>
                    <a:lnTo>
                      <a:pt x="251" y="156"/>
                    </a:lnTo>
                    <a:lnTo>
                      <a:pt x="253" y="152"/>
                    </a:lnTo>
                    <a:lnTo>
                      <a:pt x="253" y="146"/>
                    </a:lnTo>
                    <a:lnTo>
                      <a:pt x="257" y="141"/>
                    </a:lnTo>
                    <a:lnTo>
                      <a:pt x="257" y="137"/>
                    </a:lnTo>
                    <a:lnTo>
                      <a:pt x="255" y="135"/>
                    </a:lnTo>
                    <a:lnTo>
                      <a:pt x="255" y="133"/>
                    </a:lnTo>
                    <a:lnTo>
                      <a:pt x="257" y="133"/>
                    </a:lnTo>
                    <a:lnTo>
                      <a:pt x="259" y="131"/>
                    </a:lnTo>
                    <a:lnTo>
                      <a:pt x="266" y="129"/>
                    </a:lnTo>
                    <a:lnTo>
                      <a:pt x="268" y="129"/>
                    </a:lnTo>
                    <a:lnTo>
                      <a:pt x="272" y="124"/>
                    </a:lnTo>
                    <a:lnTo>
                      <a:pt x="278" y="122"/>
                    </a:lnTo>
                    <a:lnTo>
                      <a:pt x="280" y="127"/>
                    </a:lnTo>
                    <a:lnTo>
                      <a:pt x="287" y="124"/>
                    </a:lnTo>
                    <a:lnTo>
                      <a:pt x="287" y="127"/>
                    </a:lnTo>
                    <a:lnTo>
                      <a:pt x="289" y="12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17" name="Freeform 22">
                <a:extLst>
                  <a:ext uri="{FF2B5EF4-FFF2-40B4-BE49-F238E27FC236}">
                    <a16:creationId xmlns:a16="http://schemas.microsoft.com/office/drawing/2014/main" id="{62F4CB85-70D0-46C9-87D4-71D30DBA1BCD}"/>
                  </a:ext>
                </a:extLst>
              </p:cNvPr>
              <p:cNvSpPr>
                <a:spLocks noEditPoints="1"/>
              </p:cNvSpPr>
              <p:nvPr/>
            </p:nvSpPr>
            <p:spPr bwMode="auto">
              <a:xfrm>
                <a:off x="11874322" y="4107294"/>
                <a:ext cx="47561" cy="37854"/>
              </a:xfrm>
              <a:custGeom>
                <a:avLst/>
                <a:gdLst>
                  <a:gd name="T0" fmla="*/ 25 w 59"/>
                  <a:gd name="T1" fmla="*/ 17 h 50"/>
                  <a:gd name="T2" fmla="*/ 29 w 59"/>
                  <a:gd name="T3" fmla="*/ 10 h 50"/>
                  <a:gd name="T4" fmla="*/ 34 w 59"/>
                  <a:gd name="T5" fmla="*/ 10 h 50"/>
                  <a:gd name="T6" fmla="*/ 38 w 59"/>
                  <a:gd name="T7" fmla="*/ 8 h 50"/>
                  <a:gd name="T8" fmla="*/ 44 w 59"/>
                  <a:gd name="T9" fmla="*/ 10 h 50"/>
                  <a:gd name="T10" fmla="*/ 48 w 59"/>
                  <a:gd name="T11" fmla="*/ 4 h 50"/>
                  <a:gd name="T12" fmla="*/ 53 w 59"/>
                  <a:gd name="T13" fmla="*/ 4 h 50"/>
                  <a:gd name="T14" fmla="*/ 59 w 59"/>
                  <a:gd name="T15" fmla="*/ 0 h 50"/>
                  <a:gd name="T16" fmla="*/ 59 w 59"/>
                  <a:gd name="T17" fmla="*/ 2 h 50"/>
                  <a:gd name="T18" fmla="*/ 55 w 59"/>
                  <a:gd name="T19" fmla="*/ 6 h 50"/>
                  <a:gd name="T20" fmla="*/ 55 w 59"/>
                  <a:gd name="T21" fmla="*/ 10 h 50"/>
                  <a:gd name="T22" fmla="*/ 48 w 59"/>
                  <a:gd name="T23" fmla="*/ 15 h 50"/>
                  <a:gd name="T24" fmla="*/ 53 w 59"/>
                  <a:gd name="T25" fmla="*/ 15 h 50"/>
                  <a:gd name="T26" fmla="*/ 57 w 59"/>
                  <a:gd name="T27" fmla="*/ 12 h 50"/>
                  <a:gd name="T28" fmla="*/ 57 w 59"/>
                  <a:gd name="T29" fmla="*/ 15 h 50"/>
                  <a:gd name="T30" fmla="*/ 55 w 59"/>
                  <a:gd name="T31" fmla="*/ 19 h 50"/>
                  <a:gd name="T32" fmla="*/ 44 w 59"/>
                  <a:gd name="T33" fmla="*/ 19 h 50"/>
                  <a:gd name="T34" fmla="*/ 44 w 59"/>
                  <a:gd name="T35" fmla="*/ 17 h 50"/>
                  <a:gd name="T36" fmla="*/ 40 w 59"/>
                  <a:gd name="T37" fmla="*/ 17 h 50"/>
                  <a:gd name="T38" fmla="*/ 38 w 59"/>
                  <a:gd name="T39" fmla="*/ 19 h 50"/>
                  <a:gd name="T40" fmla="*/ 34 w 59"/>
                  <a:gd name="T41" fmla="*/ 19 h 50"/>
                  <a:gd name="T42" fmla="*/ 32 w 59"/>
                  <a:gd name="T43" fmla="*/ 21 h 50"/>
                  <a:gd name="T44" fmla="*/ 25 w 59"/>
                  <a:gd name="T45" fmla="*/ 17 h 50"/>
                  <a:gd name="T46" fmla="*/ 25 w 59"/>
                  <a:gd name="T47" fmla="*/ 17 h 50"/>
                  <a:gd name="T48" fmla="*/ 4 w 59"/>
                  <a:gd name="T49" fmla="*/ 36 h 50"/>
                  <a:gd name="T50" fmla="*/ 11 w 59"/>
                  <a:gd name="T51" fmla="*/ 29 h 50"/>
                  <a:gd name="T52" fmla="*/ 19 w 59"/>
                  <a:gd name="T53" fmla="*/ 27 h 50"/>
                  <a:gd name="T54" fmla="*/ 27 w 59"/>
                  <a:gd name="T55" fmla="*/ 36 h 50"/>
                  <a:gd name="T56" fmla="*/ 29 w 59"/>
                  <a:gd name="T57" fmla="*/ 46 h 50"/>
                  <a:gd name="T58" fmla="*/ 23 w 59"/>
                  <a:gd name="T59" fmla="*/ 48 h 50"/>
                  <a:gd name="T60" fmla="*/ 19 w 59"/>
                  <a:gd name="T61" fmla="*/ 48 h 50"/>
                  <a:gd name="T62" fmla="*/ 15 w 59"/>
                  <a:gd name="T63" fmla="*/ 50 h 50"/>
                  <a:gd name="T64" fmla="*/ 6 w 59"/>
                  <a:gd name="T65" fmla="*/ 50 h 50"/>
                  <a:gd name="T66" fmla="*/ 0 w 59"/>
                  <a:gd name="T67" fmla="*/ 46 h 50"/>
                  <a:gd name="T68" fmla="*/ 0 w 59"/>
                  <a:gd name="T69" fmla="*/ 42 h 50"/>
                  <a:gd name="T70" fmla="*/ 4 w 59"/>
                  <a:gd name="T71" fmla="*/ 40 h 50"/>
                  <a:gd name="T72" fmla="*/ 4 w 59"/>
                  <a:gd name="T73"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50">
                    <a:moveTo>
                      <a:pt x="25" y="17"/>
                    </a:moveTo>
                    <a:lnTo>
                      <a:pt x="29" y="10"/>
                    </a:lnTo>
                    <a:lnTo>
                      <a:pt x="34" y="10"/>
                    </a:lnTo>
                    <a:lnTo>
                      <a:pt x="38" y="8"/>
                    </a:lnTo>
                    <a:lnTo>
                      <a:pt x="44" y="10"/>
                    </a:lnTo>
                    <a:lnTo>
                      <a:pt x="48" y="4"/>
                    </a:lnTo>
                    <a:lnTo>
                      <a:pt x="53" y="4"/>
                    </a:lnTo>
                    <a:lnTo>
                      <a:pt x="59" y="0"/>
                    </a:lnTo>
                    <a:lnTo>
                      <a:pt x="59" y="2"/>
                    </a:lnTo>
                    <a:lnTo>
                      <a:pt x="55" y="6"/>
                    </a:lnTo>
                    <a:lnTo>
                      <a:pt x="55" y="10"/>
                    </a:lnTo>
                    <a:lnTo>
                      <a:pt x="48" y="15"/>
                    </a:lnTo>
                    <a:lnTo>
                      <a:pt x="53" y="15"/>
                    </a:lnTo>
                    <a:lnTo>
                      <a:pt x="57" y="12"/>
                    </a:lnTo>
                    <a:lnTo>
                      <a:pt x="57" y="15"/>
                    </a:lnTo>
                    <a:lnTo>
                      <a:pt x="55" y="19"/>
                    </a:lnTo>
                    <a:lnTo>
                      <a:pt x="44" y="19"/>
                    </a:lnTo>
                    <a:lnTo>
                      <a:pt x="44" y="17"/>
                    </a:lnTo>
                    <a:lnTo>
                      <a:pt x="40" y="17"/>
                    </a:lnTo>
                    <a:lnTo>
                      <a:pt x="38" y="19"/>
                    </a:lnTo>
                    <a:lnTo>
                      <a:pt x="34" y="19"/>
                    </a:lnTo>
                    <a:lnTo>
                      <a:pt x="32" y="21"/>
                    </a:lnTo>
                    <a:lnTo>
                      <a:pt x="25" y="17"/>
                    </a:lnTo>
                    <a:lnTo>
                      <a:pt x="25" y="17"/>
                    </a:lnTo>
                    <a:close/>
                    <a:moveTo>
                      <a:pt x="4" y="36"/>
                    </a:moveTo>
                    <a:lnTo>
                      <a:pt x="11" y="29"/>
                    </a:lnTo>
                    <a:lnTo>
                      <a:pt x="19" y="27"/>
                    </a:lnTo>
                    <a:lnTo>
                      <a:pt x="27" y="36"/>
                    </a:lnTo>
                    <a:lnTo>
                      <a:pt x="29" y="46"/>
                    </a:lnTo>
                    <a:lnTo>
                      <a:pt x="23" y="48"/>
                    </a:lnTo>
                    <a:lnTo>
                      <a:pt x="19" y="48"/>
                    </a:lnTo>
                    <a:lnTo>
                      <a:pt x="15" y="50"/>
                    </a:lnTo>
                    <a:lnTo>
                      <a:pt x="6" y="50"/>
                    </a:lnTo>
                    <a:lnTo>
                      <a:pt x="0" y="46"/>
                    </a:lnTo>
                    <a:lnTo>
                      <a:pt x="0" y="42"/>
                    </a:lnTo>
                    <a:lnTo>
                      <a:pt x="4" y="40"/>
                    </a:lnTo>
                    <a:lnTo>
                      <a:pt x="4" y="36"/>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18" name="Freeform 23">
                <a:extLst>
                  <a:ext uri="{FF2B5EF4-FFF2-40B4-BE49-F238E27FC236}">
                    <a16:creationId xmlns:a16="http://schemas.microsoft.com/office/drawing/2014/main" id="{70C0D600-CC0C-416C-ADDE-7E74AF983DC9}"/>
                  </a:ext>
                </a:extLst>
              </p:cNvPr>
              <p:cNvSpPr>
                <a:spLocks noEditPoints="1"/>
              </p:cNvSpPr>
              <p:nvPr/>
            </p:nvSpPr>
            <p:spPr bwMode="auto">
              <a:xfrm>
                <a:off x="11705844" y="4078525"/>
                <a:ext cx="37887" cy="89336"/>
              </a:xfrm>
              <a:custGeom>
                <a:avLst/>
                <a:gdLst>
                  <a:gd name="T0" fmla="*/ 47 w 47"/>
                  <a:gd name="T1" fmla="*/ 116 h 118"/>
                  <a:gd name="T2" fmla="*/ 45 w 47"/>
                  <a:gd name="T3" fmla="*/ 116 h 118"/>
                  <a:gd name="T4" fmla="*/ 45 w 47"/>
                  <a:gd name="T5" fmla="*/ 112 h 118"/>
                  <a:gd name="T6" fmla="*/ 45 w 47"/>
                  <a:gd name="T7" fmla="*/ 97 h 118"/>
                  <a:gd name="T8" fmla="*/ 40 w 47"/>
                  <a:gd name="T9" fmla="*/ 99 h 118"/>
                  <a:gd name="T10" fmla="*/ 42 w 47"/>
                  <a:gd name="T11" fmla="*/ 95 h 118"/>
                  <a:gd name="T12" fmla="*/ 28 w 47"/>
                  <a:gd name="T13" fmla="*/ 69 h 118"/>
                  <a:gd name="T14" fmla="*/ 36 w 47"/>
                  <a:gd name="T15" fmla="*/ 69 h 118"/>
                  <a:gd name="T16" fmla="*/ 32 w 47"/>
                  <a:gd name="T17" fmla="*/ 76 h 118"/>
                  <a:gd name="T18" fmla="*/ 28 w 47"/>
                  <a:gd name="T19" fmla="*/ 69 h 118"/>
                  <a:gd name="T20" fmla="*/ 34 w 47"/>
                  <a:gd name="T21" fmla="*/ 6 h 118"/>
                  <a:gd name="T22" fmla="*/ 34 w 47"/>
                  <a:gd name="T23" fmla="*/ 17 h 118"/>
                  <a:gd name="T24" fmla="*/ 34 w 47"/>
                  <a:gd name="T25" fmla="*/ 6 h 118"/>
                  <a:gd name="T26" fmla="*/ 24 w 47"/>
                  <a:gd name="T27" fmla="*/ 19 h 118"/>
                  <a:gd name="T28" fmla="*/ 30 w 47"/>
                  <a:gd name="T29" fmla="*/ 17 h 118"/>
                  <a:gd name="T30" fmla="*/ 26 w 47"/>
                  <a:gd name="T31" fmla="*/ 17 h 118"/>
                  <a:gd name="T32" fmla="*/ 24 w 47"/>
                  <a:gd name="T33" fmla="*/ 19 h 118"/>
                  <a:gd name="T34" fmla="*/ 34 w 47"/>
                  <a:gd name="T35" fmla="*/ 21 h 118"/>
                  <a:gd name="T36" fmla="*/ 34 w 47"/>
                  <a:gd name="T37" fmla="*/ 27 h 118"/>
                  <a:gd name="T38" fmla="*/ 34 w 47"/>
                  <a:gd name="T39" fmla="*/ 31 h 118"/>
                  <a:gd name="T40" fmla="*/ 32 w 47"/>
                  <a:gd name="T41" fmla="*/ 27 h 118"/>
                  <a:gd name="T42" fmla="*/ 34 w 47"/>
                  <a:gd name="T43" fmla="*/ 21 h 118"/>
                  <a:gd name="T44" fmla="*/ 32 w 47"/>
                  <a:gd name="T45" fmla="*/ 48 h 118"/>
                  <a:gd name="T46" fmla="*/ 36 w 47"/>
                  <a:gd name="T47" fmla="*/ 53 h 118"/>
                  <a:gd name="T48" fmla="*/ 30 w 47"/>
                  <a:gd name="T49" fmla="*/ 53 h 118"/>
                  <a:gd name="T50" fmla="*/ 26 w 47"/>
                  <a:gd name="T51" fmla="*/ 40 h 118"/>
                  <a:gd name="T52" fmla="*/ 32 w 47"/>
                  <a:gd name="T53" fmla="*/ 40 h 118"/>
                  <a:gd name="T54" fmla="*/ 34 w 47"/>
                  <a:gd name="T55" fmla="*/ 42 h 118"/>
                  <a:gd name="T56" fmla="*/ 30 w 47"/>
                  <a:gd name="T57" fmla="*/ 44 h 118"/>
                  <a:gd name="T58" fmla="*/ 26 w 47"/>
                  <a:gd name="T59" fmla="*/ 42 h 118"/>
                  <a:gd name="T60" fmla="*/ 26 w 47"/>
                  <a:gd name="T61" fmla="*/ 40 h 118"/>
                  <a:gd name="T62" fmla="*/ 15 w 47"/>
                  <a:gd name="T63" fmla="*/ 29 h 118"/>
                  <a:gd name="T64" fmla="*/ 19 w 47"/>
                  <a:gd name="T65" fmla="*/ 36 h 118"/>
                  <a:gd name="T66" fmla="*/ 24 w 47"/>
                  <a:gd name="T67" fmla="*/ 44 h 118"/>
                  <a:gd name="T68" fmla="*/ 15 w 47"/>
                  <a:gd name="T69" fmla="*/ 48 h 118"/>
                  <a:gd name="T70" fmla="*/ 15 w 47"/>
                  <a:gd name="T71" fmla="*/ 40 h 118"/>
                  <a:gd name="T72" fmla="*/ 15 w 47"/>
                  <a:gd name="T73" fmla="*/ 36 h 118"/>
                  <a:gd name="T74" fmla="*/ 13 w 47"/>
                  <a:gd name="T75" fmla="*/ 31 h 118"/>
                  <a:gd name="T76" fmla="*/ 13 w 47"/>
                  <a:gd name="T77" fmla="*/ 29 h 118"/>
                  <a:gd name="T78" fmla="*/ 0 w 47"/>
                  <a:gd name="T79" fmla="*/ 8 h 118"/>
                  <a:gd name="T80" fmla="*/ 2 w 47"/>
                  <a:gd name="T81" fmla="*/ 19 h 118"/>
                  <a:gd name="T82" fmla="*/ 7 w 47"/>
                  <a:gd name="T83" fmla="*/ 23 h 118"/>
                  <a:gd name="T84" fmla="*/ 13 w 47"/>
                  <a:gd name="T85" fmla="*/ 23 h 118"/>
                  <a:gd name="T86" fmla="*/ 15 w 47"/>
                  <a:gd name="T87" fmla="*/ 15 h 118"/>
                  <a:gd name="T88" fmla="*/ 15 w 47"/>
                  <a:gd name="T89" fmla="*/ 10 h 118"/>
                  <a:gd name="T90" fmla="*/ 11 w 47"/>
                  <a:gd name="T91" fmla="*/ 8 h 118"/>
                  <a:gd name="T92" fmla="*/ 9 w 47"/>
                  <a:gd name="T93" fmla="*/ 12 h 118"/>
                  <a:gd name="T94" fmla="*/ 7 w 47"/>
                  <a:gd name="T95" fmla="*/ 4 h 118"/>
                  <a:gd name="T96" fmla="*/ 2 w 47"/>
                  <a:gd name="T9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 h="118">
                    <a:moveTo>
                      <a:pt x="45" y="112"/>
                    </a:moveTo>
                    <a:lnTo>
                      <a:pt x="47" y="116"/>
                    </a:lnTo>
                    <a:lnTo>
                      <a:pt x="47" y="118"/>
                    </a:lnTo>
                    <a:lnTo>
                      <a:pt x="45" y="116"/>
                    </a:lnTo>
                    <a:lnTo>
                      <a:pt x="45" y="112"/>
                    </a:lnTo>
                    <a:lnTo>
                      <a:pt x="45" y="112"/>
                    </a:lnTo>
                    <a:close/>
                    <a:moveTo>
                      <a:pt x="42" y="95"/>
                    </a:moveTo>
                    <a:lnTo>
                      <a:pt x="45" y="97"/>
                    </a:lnTo>
                    <a:lnTo>
                      <a:pt x="45" y="103"/>
                    </a:lnTo>
                    <a:lnTo>
                      <a:pt x="40" y="99"/>
                    </a:lnTo>
                    <a:lnTo>
                      <a:pt x="40" y="95"/>
                    </a:lnTo>
                    <a:lnTo>
                      <a:pt x="42" y="95"/>
                    </a:lnTo>
                    <a:lnTo>
                      <a:pt x="42" y="95"/>
                    </a:lnTo>
                    <a:close/>
                    <a:moveTo>
                      <a:pt x="28" y="69"/>
                    </a:moveTo>
                    <a:lnTo>
                      <a:pt x="34" y="67"/>
                    </a:lnTo>
                    <a:lnTo>
                      <a:pt x="36" y="69"/>
                    </a:lnTo>
                    <a:lnTo>
                      <a:pt x="36" y="74"/>
                    </a:lnTo>
                    <a:lnTo>
                      <a:pt x="32" y="76"/>
                    </a:lnTo>
                    <a:lnTo>
                      <a:pt x="28" y="71"/>
                    </a:lnTo>
                    <a:lnTo>
                      <a:pt x="28" y="69"/>
                    </a:lnTo>
                    <a:lnTo>
                      <a:pt x="28" y="69"/>
                    </a:lnTo>
                    <a:close/>
                    <a:moveTo>
                      <a:pt x="34" y="6"/>
                    </a:moveTo>
                    <a:lnTo>
                      <a:pt x="36" y="12"/>
                    </a:lnTo>
                    <a:lnTo>
                      <a:pt x="34" y="17"/>
                    </a:lnTo>
                    <a:lnTo>
                      <a:pt x="34" y="12"/>
                    </a:lnTo>
                    <a:lnTo>
                      <a:pt x="34" y="6"/>
                    </a:lnTo>
                    <a:lnTo>
                      <a:pt x="34" y="6"/>
                    </a:lnTo>
                    <a:close/>
                    <a:moveTo>
                      <a:pt x="24" y="19"/>
                    </a:moveTo>
                    <a:lnTo>
                      <a:pt x="28" y="19"/>
                    </a:lnTo>
                    <a:lnTo>
                      <a:pt x="30" y="17"/>
                    </a:lnTo>
                    <a:lnTo>
                      <a:pt x="30" y="15"/>
                    </a:lnTo>
                    <a:lnTo>
                      <a:pt x="26" y="17"/>
                    </a:lnTo>
                    <a:lnTo>
                      <a:pt x="26" y="17"/>
                    </a:lnTo>
                    <a:lnTo>
                      <a:pt x="24" y="19"/>
                    </a:lnTo>
                    <a:lnTo>
                      <a:pt x="24" y="19"/>
                    </a:lnTo>
                    <a:close/>
                    <a:moveTo>
                      <a:pt x="34" y="21"/>
                    </a:moveTo>
                    <a:lnTo>
                      <a:pt x="34" y="23"/>
                    </a:lnTo>
                    <a:lnTo>
                      <a:pt x="34" y="27"/>
                    </a:lnTo>
                    <a:lnTo>
                      <a:pt x="36" y="31"/>
                    </a:lnTo>
                    <a:lnTo>
                      <a:pt x="34" y="31"/>
                    </a:lnTo>
                    <a:lnTo>
                      <a:pt x="32" y="27"/>
                    </a:lnTo>
                    <a:lnTo>
                      <a:pt x="32" y="27"/>
                    </a:lnTo>
                    <a:lnTo>
                      <a:pt x="34" y="21"/>
                    </a:lnTo>
                    <a:lnTo>
                      <a:pt x="34" y="21"/>
                    </a:lnTo>
                    <a:close/>
                    <a:moveTo>
                      <a:pt x="30" y="53"/>
                    </a:moveTo>
                    <a:lnTo>
                      <a:pt x="32" y="48"/>
                    </a:lnTo>
                    <a:lnTo>
                      <a:pt x="36" y="50"/>
                    </a:lnTo>
                    <a:lnTo>
                      <a:pt x="36" y="53"/>
                    </a:lnTo>
                    <a:lnTo>
                      <a:pt x="32" y="53"/>
                    </a:lnTo>
                    <a:lnTo>
                      <a:pt x="30" y="53"/>
                    </a:lnTo>
                    <a:lnTo>
                      <a:pt x="30" y="53"/>
                    </a:lnTo>
                    <a:close/>
                    <a:moveTo>
                      <a:pt x="26" y="40"/>
                    </a:moveTo>
                    <a:lnTo>
                      <a:pt x="32" y="36"/>
                    </a:lnTo>
                    <a:lnTo>
                      <a:pt x="32" y="40"/>
                    </a:lnTo>
                    <a:lnTo>
                      <a:pt x="34" y="40"/>
                    </a:lnTo>
                    <a:lnTo>
                      <a:pt x="34" y="42"/>
                    </a:lnTo>
                    <a:lnTo>
                      <a:pt x="32" y="42"/>
                    </a:lnTo>
                    <a:lnTo>
                      <a:pt x="30" y="44"/>
                    </a:lnTo>
                    <a:lnTo>
                      <a:pt x="28" y="44"/>
                    </a:lnTo>
                    <a:lnTo>
                      <a:pt x="26" y="42"/>
                    </a:lnTo>
                    <a:lnTo>
                      <a:pt x="26" y="40"/>
                    </a:lnTo>
                    <a:lnTo>
                      <a:pt x="26" y="40"/>
                    </a:lnTo>
                    <a:close/>
                    <a:moveTo>
                      <a:pt x="13" y="29"/>
                    </a:moveTo>
                    <a:lnTo>
                      <a:pt x="15" y="29"/>
                    </a:lnTo>
                    <a:lnTo>
                      <a:pt x="19" y="34"/>
                    </a:lnTo>
                    <a:lnTo>
                      <a:pt x="19" y="36"/>
                    </a:lnTo>
                    <a:lnTo>
                      <a:pt x="21" y="42"/>
                    </a:lnTo>
                    <a:lnTo>
                      <a:pt x="24" y="44"/>
                    </a:lnTo>
                    <a:lnTo>
                      <a:pt x="21" y="46"/>
                    </a:lnTo>
                    <a:lnTo>
                      <a:pt x="15" y="48"/>
                    </a:lnTo>
                    <a:lnTo>
                      <a:pt x="15" y="44"/>
                    </a:lnTo>
                    <a:lnTo>
                      <a:pt x="15" y="40"/>
                    </a:lnTo>
                    <a:lnTo>
                      <a:pt x="17" y="36"/>
                    </a:lnTo>
                    <a:lnTo>
                      <a:pt x="15" y="36"/>
                    </a:lnTo>
                    <a:lnTo>
                      <a:pt x="13" y="34"/>
                    </a:lnTo>
                    <a:lnTo>
                      <a:pt x="13" y="31"/>
                    </a:lnTo>
                    <a:lnTo>
                      <a:pt x="13" y="29"/>
                    </a:lnTo>
                    <a:lnTo>
                      <a:pt x="13" y="29"/>
                    </a:lnTo>
                    <a:close/>
                    <a:moveTo>
                      <a:pt x="2" y="0"/>
                    </a:moveTo>
                    <a:lnTo>
                      <a:pt x="0" y="8"/>
                    </a:lnTo>
                    <a:lnTo>
                      <a:pt x="2" y="15"/>
                    </a:lnTo>
                    <a:lnTo>
                      <a:pt x="2" y="19"/>
                    </a:lnTo>
                    <a:lnTo>
                      <a:pt x="5" y="23"/>
                    </a:lnTo>
                    <a:lnTo>
                      <a:pt x="7" y="23"/>
                    </a:lnTo>
                    <a:lnTo>
                      <a:pt x="9" y="21"/>
                    </a:lnTo>
                    <a:lnTo>
                      <a:pt x="13" y="23"/>
                    </a:lnTo>
                    <a:lnTo>
                      <a:pt x="15" y="21"/>
                    </a:lnTo>
                    <a:lnTo>
                      <a:pt x="15" y="15"/>
                    </a:lnTo>
                    <a:lnTo>
                      <a:pt x="13" y="12"/>
                    </a:lnTo>
                    <a:lnTo>
                      <a:pt x="15" y="10"/>
                    </a:lnTo>
                    <a:lnTo>
                      <a:pt x="11" y="6"/>
                    </a:lnTo>
                    <a:lnTo>
                      <a:pt x="11" y="8"/>
                    </a:lnTo>
                    <a:lnTo>
                      <a:pt x="11" y="12"/>
                    </a:lnTo>
                    <a:lnTo>
                      <a:pt x="9" y="12"/>
                    </a:lnTo>
                    <a:lnTo>
                      <a:pt x="7" y="10"/>
                    </a:lnTo>
                    <a:lnTo>
                      <a:pt x="7" y="4"/>
                    </a:lnTo>
                    <a:lnTo>
                      <a:pt x="7" y="4"/>
                    </a:lnTo>
                    <a:lnTo>
                      <a:pt x="2" y="0"/>
                    </a:lnTo>
                    <a:lnTo>
                      <a:pt x="2"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19" name="Freeform 24">
                <a:extLst>
                  <a:ext uri="{FF2B5EF4-FFF2-40B4-BE49-F238E27FC236}">
                    <a16:creationId xmlns:a16="http://schemas.microsoft.com/office/drawing/2014/main" id="{30760B41-3444-4A99-9551-E10DE8DC0778}"/>
                  </a:ext>
                </a:extLst>
              </p:cNvPr>
              <p:cNvSpPr>
                <a:spLocks noEditPoints="1"/>
              </p:cNvSpPr>
              <p:nvPr/>
            </p:nvSpPr>
            <p:spPr bwMode="auto">
              <a:xfrm>
                <a:off x="11549458" y="3939222"/>
                <a:ext cx="156386" cy="87822"/>
              </a:xfrm>
              <a:custGeom>
                <a:avLst/>
                <a:gdLst>
                  <a:gd name="T0" fmla="*/ 192 w 194"/>
                  <a:gd name="T1" fmla="*/ 95 h 116"/>
                  <a:gd name="T2" fmla="*/ 188 w 194"/>
                  <a:gd name="T3" fmla="*/ 100 h 116"/>
                  <a:gd name="T4" fmla="*/ 74 w 194"/>
                  <a:gd name="T5" fmla="*/ 112 h 116"/>
                  <a:gd name="T6" fmla="*/ 85 w 194"/>
                  <a:gd name="T7" fmla="*/ 116 h 116"/>
                  <a:gd name="T8" fmla="*/ 76 w 194"/>
                  <a:gd name="T9" fmla="*/ 116 h 116"/>
                  <a:gd name="T10" fmla="*/ 74 w 194"/>
                  <a:gd name="T11" fmla="*/ 112 h 116"/>
                  <a:gd name="T12" fmla="*/ 108 w 194"/>
                  <a:gd name="T13" fmla="*/ 91 h 116"/>
                  <a:gd name="T14" fmla="*/ 118 w 194"/>
                  <a:gd name="T15" fmla="*/ 97 h 116"/>
                  <a:gd name="T16" fmla="*/ 108 w 194"/>
                  <a:gd name="T17" fmla="*/ 97 h 116"/>
                  <a:gd name="T18" fmla="*/ 102 w 194"/>
                  <a:gd name="T19" fmla="*/ 85 h 116"/>
                  <a:gd name="T20" fmla="*/ 76 w 194"/>
                  <a:gd name="T21" fmla="*/ 66 h 116"/>
                  <a:gd name="T22" fmla="*/ 89 w 194"/>
                  <a:gd name="T23" fmla="*/ 72 h 116"/>
                  <a:gd name="T24" fmla="*/ 91 w 194"/>
                  <a:gd name="T25" fmla="*/ 78 h 116"/>
                  <a:gd name="T26" fmla="*/ 78 w 194"/>
                  <a:gd name="T27" fmla="*/ 76 h 116"/>
                  <a:gd name="T28" fmla="*/ 70 w 194"/>
                  <a:gd name="T29" fmla="*/ 64 h 116"/>
                  <a:gd name="T30" fmla="*/ 85 w 194"/>
                  <a:gd name="T31" fmla="*/ 57 h 116"/>
                  <a:gd name="T32" fmla="*/ 85 w 194"/>
                  <a:gd name="T33" fmla="*/ 62 h 116"/>
                  <a:gd name="T34" fmla="*/ 87 w 194"/>
                  <a:gd name="T35" fmla="*/ 45 h 116"/>
                  <a:gd name="T36" fmla="*/ 89 w 194"/>
                  <a:gd name="T37" fmla="*/ 51 h 116"/>
                  <a:gd name="T38" fmla="*/ 102 w 194"/>
                  <a:gd name="T39" fmla="*/ 66 h 116"/>
                  <a:gd name="T40" fmla="*/ 108 w 194"/>
                  <a:gd name="T41" fmla="*/ 72 h 116"/>
                  <a:gd name="T42" fmla="*/ 102 w 194"/>
                  <a:gd name="T43" fmla="*/ 64 h 116"/>
                  <a:gd name="T44" fmla="*/ 95 w 194"/>
                  <a:gd name="T45" fmla="*/ 49 h 116"/>
                  <a:gd name="T46" fmla="*/ 87 w 194"/>
                  <a:gd name="T47" fmla="*/ 45 h 116"/>
                  <a:gd name="T48" fmla="*/ 59 w 194"/>
                  <a:gd name="T49" fmla="*/ 32 h 116"/>
                  <a:gd name="T50" fmla="*/ 72 w 194"/>
                  <a:gd name="T51" fmla="*/ 45 h 116"/>
                  <a:gd name="T52" fmla="*/ 68 w 194"/>
                  <a:gd name="T53" fmla="*/ 47 h 116"/>
                  <a:gd name="T54" fmla="*/ 62 w 194"/>
                  <a:gd name="T55" fmla="*/ 41 h 116"/>
                  <a:gd name="T56" fmla="*/ 47 w 194"/>
                  <a:gd name="T57" fmla="*/ 26 h 116"/>
                  <a:gd name="T58" fmla="*/ 40 w 194"/>
                  <a:gd name="T59" fmla="*/ 49 h 116"/>
                  <a:gd name="T60" fmla="*/ 36 w 194"/>
                  <a:gd name="T61" fmla="*/ 51 h 116"/>
                  <a:gd name="T62" fmla="*/ 24 w 194"/>
                  <a:gd name="T63" fmla="*/ 47 h 116"/>
                  <a:gd name="T64" fmla="*/ 26 w 194"/>
                  <a:gd name="T65" fmla="*/ 49 h 116"/>
                  <a:gd name="T66" fmla="*/ 24 w 194"/>
                  <a:gd name="T67" fmla="*/ 43 h 116"/>
                  <a:gd name="T68" fmla="*/ 30 w 194"/>
                  <a:gd name="T69" fmla="*/ 47 h 116"/>
                  <a:gd name="T70" fmla="*/ 34 w 194"/>
                  <a:gd name="T71" fmla="*/ 43 h 116"/>
                  <a:gd name="T72" fmla="*/ 30 w 194"/>
                  <a:gd name="T73" fmla="*/ 36 h 116"/>
                  <a:gd name="T74" fmla="*/ 24 w 194"/>
                  <a:gd name="T75" fmla="*/ 43 h 116"/>
                  <a:gd name="T76" fmla="*/ 19 w 194"/>
                  <a:gd name="T77" fmla="*/ 34 h 116"/>
                  <a:gd name="T78" fmla="*/ 19 w 194"/>
                  <a:gd name="T79" fmla="*/ 38 h 116"/>
                  <a:gd name="T80" fmla="*/ 17 w 194"/>
                  <a:gd name="T81" fmla="*/ 34 h 116"/>
                  <a:gd name="T82" fmla="*/ 15 w 194"/>
                  <a:gd name="T83" fmla="*/ 32 h 116"/>
                  <a:gd name="T84" fmla="*/ 11 w 194"/>
                  <a:gd name="T85" fmla="*/ 34 h 116"/>
                  <a:gd name="T86" fmla="*/ 11 w 194"/>
                  <a:gd name="T87" fmla="*/ 28 h 116"/>
                  <a:gd name="T88" fmla="*/ 11 w 194"/>
                  <a:gd name="T89" fmla="*/ 3 h 116"/>
                  <a:gd name="T90" fmla="*/ 11 w 194"/>
                  <a:gd name="T91" fmla="*/ 7 h 116"/>
                  <a:gd name="T92" fmla="*/ 17 w 194"/>
                  <a:gd name="T93" fmla="*/ 17 h 116"/>
                  <a:gd name="T94" fmla="*/ 30 w 194"/>
                  <a:gd name="T95" fmla="*/ 24 h 116"/>
                  <a:gd name="T96" fmla="*/ 24 w 194"/>
                  <a:gd name="T97" fmla="*/ 15 h 116"/>
                  <a:gd name="T98" fmla="*/ 13 w 194"/>
                  <a:gd name="T99" fmla="*/ 11 h 116"/>
                  <a:gd name="T100" fmla="*/ 11 w 194"/>
                  <a:gd name="T101" fmla="*/ 7 h 116"/>
                  <a:gd name="T102" fmla="*/ 3 w 194"/>
                  <a:gd name="T103" fmla="*/ 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16">
                    <a:moveTo>
                      <a:pt x="186" y="97"/>
                    </a:moveTo>
                    <a:lnTo>
                      <a:pt x="190" y="95"/>
                    </a:lnTo>
                    <a:lnTo>
                      <a:pt x="192" y="95"/>
                    </a:lnTo>
                    <a:lnTo>
                      <a:pt x="194" y="97"/>
                    </a:lnTo>
                    <a:lnTo>
                      <a:pt x="190" y="100"/>
                    </a:lnTo>
                    <a:lnTo>
                      <a:pt x="188" y="100"/>
                    </a:lnTo>
                    <a:lnTo>
                      <a:pt x="186" y="97"/>
                    </a:lnTo>
                    <a:lnTo>
                      <a:pt x="186" y="97"/>
                    </a:lnTo>
                    <a:close/>
                    <a:moveTo>
                      <a:pt x="74" y="112"/>
                    </a:moveTo>
                    <a:lnTo>
                      <a:pt x="78" y="112"/>
                    </a:lnTo>
                    <a:lnTo>
                      <a:pt x="81" y="114"/>
                    </a:lnTo>
                    <a:lnTo>
                      <a:pt x="85" y="116"/>
                    </a:lnTo>
                    <a:lnTo>
                      <a:pt x="83" y="116"/>
                    </a:lnTo>
                    <a:lnTo>
                      <a:pt x="78" y="116"/>
                    </a:lnTo>
                    <a:lnTo>
                      <a:pt x="76" y="116"/>
                    </a:lnTo>
                    <a:lnTo>
                      <a:pt x="74" y="114"/>
                    </a:lnTo>
                    <a:lnTo>
                      <a:pt x="74" y="112"/>
                    </a:lnTo>
                    <a:lnTo>
                      <a:pt x="74" y="112"/>
                    </a:lnTo>
                    <a:close/>
                    <a:moveTo>
                      <a:pt x="102" y="85"/>
                    </a:moveTo>
                    <a:lnTo>
                      <a:pt x="106" y="87"/>
                    </a:lnTo>
                    <a:lnTo>
                      <a:pt x="108" y="91"/>
                    </a:lnTo>
                    <a:lnTo>
                      <a:pt x="116" y="91"/>
                    </a:lnTo>
                    <a:lnTo>
                      <a:pt x="118" y="95"/>
                    </a:lnTo>
                    <a:lnTo>
                      <a:pt x="118" y="97"/>
                    </a:lnTo>
                    <a:lnTo>
                      <a:pt x="121" y="100"/>
                    </a:lnTo>
                    <a:lnTo>
                      <a:pt x="114" y="100"/>
                    </a:lnTo>
                    <a:lnTo>
                      <a:pt x="108" y="97"/>
                    </a:lnTo>
                    <a:lnTo>
                      <a:pt x="104" y="91"/>
                    </a:lnTo>
                    <a:lnTo>
                      <a:pt x="104" y="89"/>
                    </a:lnTo>
                    <a:lnTo>
                      <a:pt x="102" y="85"/>
                    </a:lnTo>
                    <a:lnTo>
                      <a:pt x="102" y="85"/>
                    </a:lnTo>
                    <a:close/>
                    <a:moveTo>
                      <a:pt x="72" y="64"/>
                    </a:moveTo>
                    <a:lnTo>
                      <a:pt x="76" y="66"/>
                    </a:lnTo>
                    <a:lnTo>
                      <a:pt x="81" y="66"/>
                    </a:lnTo>
                    <a:lnTo>
                      <a:pt x="87" y="70"/>
                    </a:lnTo>
                    <a:lnTo>
                      <a:pt x="89" y="72"/>
                    </a:lnTo>
                    <a:lnTo>
                      <a:pt x="91" y="72"/>
                    </a:lnTo>
                    <a:lnTo>
                      <a:pt x="93" y="74"/>
                    </a:lnTo>
                    <a:lnTo>
                      <a:pt x="91" y="78"/>
                    </a:lnTo>
                    <a:lnTo>
                      <a:pt x="87" y="78"/>
                    </a:lnTo>
                    <a:lnTo>
                      <a:pt x="83" y="74"/>
                    </a:lnTo>
                    <a:lnTo>
                      <a:pt x="78" y="76"/>
                    </a:lnTo>
                    <a:lnTo>
                      <a:pt x="74" y="74"/>
                    </a:lnTo>
                    <a:lnTo>
                      <a:pt x="70" y="68"/>
                    </a:lnTo>
                    <a:lnTo>
                      <a:pt x="70" y="64"/>
                    </a:lnTo>
                    <a:lnTo>
                      <a:pt x="72" y="64"/>
                    </a:lnTo>
                    <a:lnTo>
                      <a:pt x="72" y="64"/>
                    </a:lnTo>
                    <a:close/>
                    <a:moveTo>
                      <a:pt x="85" y="57"/>
                    </a:moveTo>
                    <a:lnTo>
                      <a:pt x="81" y="57"/>
                    </a:lnTo>
                    <a:lnTo>
                      <a:pt x="83" y="59"/>
                    </a:lnTo>
                    <a:lnTo>
                      <a:pt x="85" y="62"/>
                    </a:lnTo>
                    <a:lnTo>
                      <a:pt x="85" y="57"/>
                    </a:lnTo>
                    <a:lnTo>
                      <a:pt x="85" y="57"/>
                    </a:lnTo>
                    <a:close/>
                    <a:moveTo>
                      <a:pt x="87" y="45"/>
                    </a:moveTo>
                    <a:lnTo>
                      <a:pt x="87" y="47"/>
                    </a:lnTo>
                    <a:lnTo>
                      <a:pt x="91" y="47"/>
                    </a:lnTo>
                    <a:lnTo>
                      <a:pt x="89" y="51"/>
                    </a:lnTo>
                    <a:lnTo>
                      <a:pt x="93" y="53"/>
                    </a:lnTo>
                    <a:lnTo>
                      <a:pt x="93" y="59"/>
                    </a:lnTo>
                    <a:lnTo>
                      <a:pt x="102" y="66"/>
                    </a:lnTo>
                    <a:lnTo>
                      <a:pt x="104" y="68"/>
                    </a:lnTo>
                    <a:lnTo>
                      <a:pt x="106" y="72"/>
                    </a:lnTo>
                    <a:lnTo>
                      <a:pt x="108" y="72"/>
                    </a:lnTo>
                    <a:lnTo>
                      <a:pt x="110" y="68"/>
                    </a:lnTo>
                    <a:lnTo>
                      <a:pt x="106" y="64"/>
                    </a:lnTo>
                    <a:lnTo>
                      <a:pt x="102" y="64"/>
                    </a:lnTo>
                    <a:lnTo>
                      <a:pt x="99" y="59"/>
                    </a:lnTo>
                    <a:lnTo>
                      <a:pt x="95" y="53"/>
                    </a:lnTo>
                    <a:lnTo>
                      <a:pt x="95" y="49"/>
                    </a:lnTo>
                    <a:lnTo>
                      <a:pt x="93" y="45"/>
                    </a:lnTo>
                    <a:lnTo>
                      <a:pt x="87" y="45"/>
                    </a:lnTo>
                    <a:lnTo>
                      <a:pt x="87" y="45"/>
                    </a:lnTo>
                    <a:close/>
                    <a:moveTo>
                      <a:pt x="47" y="26"/>
                    </a:moveTo>
                    <a:lnTo>
                      <a:pt x="53" y="28"/>
                    </a:lnTo>
                    <a:lnTo>
                      <a:pt x="59" y="32"/>
                    </a:lnTo>
                    <a:lnTo>
                      <a:pt x="66" y="34"/>
                    </a:lnTo>
                    <a:lnTo>
                      <a:pt x="72" y="43"/>
                    </a:lnTo>
                    <a:lnTo>
                      <a:pt x="72" y="45"/>
                    </a:lnTo>
                    <a:lnTo>
                      <a:pt x="72" y="47"/>
                    </a:lnTo>
                    <a:lnTo>
                      <a:pt x="70" y="45"/>
                    </a:lnTo>
                    <a:lnTo>
                      <a:pt x="68" y="47"/>
                    </a:lnTo>
                    <a:lnTo>
                      <a:pt x="68" y="45"/>
                    </a:lnTo>
                    <a:lnTo>
                      <a:pt x="66" y="43"/>
                    </a:lnTo>
                    <a:lnTo>
                      <a:pt x="62" y="41"/>
                    </a:lnTo>
                    <a:lnTo>
                      <a:pt x="51" y="30"/>
                    </a:lnTo>
                    <a:lnTo>
                      <a:pt x="51" y="30"/>
                    </a:lnTo>
                    <a:lnTo>
                      <a:pt x="47" y="26"/>
                    </a:lnTo>
                    <a:lnTo>
                      <a:pt x="47" y="26"/>
                    </a:lnTo>
                    <a:close/>
                    <a:moveTo>
                      <a:pt x="36" y="49"/>
                    </a:moveTo>
                    <a:lnTo>
                      <a:pt x="40" y="49"/>
                    </a:lnTo>
                    <a:lnTo>
                      <a:pt x="38" y="51"/>
                    </a:lnTo>
                    <a:lnTo>
                      <a:pt x="36" y="53"/>
                    </a:lnTo>
                    <a:lnTo>
                      <a:pt x="36" y="51"/>
                    </a:lnTo>
                    <a:lnTo>
                      <a:pt x="36" y="49"/>
                    </a:lnTo>
                    <a:lnTo>
                      <a:pt x="36" y="49"/>
                    </a:lnTo>
                    <a:close/>
                    <a:moveTo>
                      <a:pt x="24" y="47"/>
                    </a:moveTo>
                    <a:lnTo>
                      <a:pt x="24" y="47"/>
                    </a:lnTo>
                    <a:lnTo>
                      <a:pt x="26" y="47"/>
                    </a:lnTo>
                    <a:lnTo>
                      <a:pt x="26" y="49"/>
                    </a:lnTo>
                    <a:lnTo>
                      <a:pt x="24" y="47"/>
                    </a:lnTo>
                    <a:lnTo>
                      <a:pt x="24" y="47"/>
                    </a:lnTo>
                    <a:close/>
                    <a:moveTo>
                      <a:pt x="24" y="43"/>
                    </a:moveTo>
                    <a:lnTo>
                      <a:pt x="26" y="43"/>
                    </a:lnTo>
                    <a:lnTo>
                      <a:pt x="28" y="43"/>
                    </a:lnTo>
                    <a:lnTo>
                      <a:pt x="30" y="47"/>
                    </a:lnTo>
                    <a:lnTo>
                      <a:pt x="32" y="47"/>
                    </a:lnTo>
                    <a:lnTo>
                      <a:pt x="34" y="47"/>
                    </a:lnTo>
                    <a:lnTo>
                      <a:pt x="34" y="43"/>
                    </a:lnTo>
                    <a:lnTo>
                      <a:pt x="34" y="41"/>
                    </a:lnTo>
                    <a:lnTo>
                      <a:pt x="30" y="38"/>
                    </a:lnTo>
                    <a:lnTo>
                      <a:pt x="30" y="36"/>
                    </a:lnTo>
                    <a:lnTo>
                      <a:pt x="28" y="36"/>
                    </a:lnTo>
                    <a:lnTo>
                      <a:pt x="26" y="38"/>
                    </a:lnTo>
                    <a:lnTo>
                      <a:pt x="24" y="43"/>
                    </a:lnTo>
                    <a:lnTo>
                      <a:pt x="24" y="43"/>
                    </a:lnTo>
                    <a:close/>
                    <a:moveTo>
                      <a:pt x="17" y="34"/>
                    </a:moveTo>
                    <a:lnTo>
                      <a:pt x="19" y="34"/>
                    </a:lnTo>
                    <a:lnTo>
                      <a:pt x="24" y="36"/>
                    </a:lnTo>
                    <a:lnTo>
                      <a:pt x="24" y="38"/>
                    </a:lnTo>
                    <a:lnTo>
                      <a:pt x="19" y="38"/>
                    </a:lnTo>
                    <a:lnTo>
                      <a:pt x="17" y="36"/>
                    </a:lnTo>
                    <a:lnTo>
                      <a:pt x="17" y="36"/>
                    </a:lnTo>
                    <a:lnTo>
                      <a:pt x="17" y="34"/>
                    </a:lnTo>
                    <a:lnTo>
                      <a:pt x="17" y="34"/>
                    </a:lnTo>
                    <a:close/>
                    <a:moveTo>
                      <a:pt x="11" y="28"/>
                    </a:moveTo>
                    <a:lnTo>
                      <a:pt x="15" y="32"/>
                    </a:lnTo>
                    <a:lnTo>
                      <a:pt x="15" y="34"/>
                    </a:lnTo>
                    <a:lnTo>
                      <a:pt x="11" y="36"/>
                    </a:lnTo>
                    <a:lnTo>
                      <a:pt x="11" y="34"/>
                    </a:lnTo>
                    <a:lnTo>
                      <a:pt x="11" y="32"/>
                    </a:lnTo>
                    <a:lnTo>
                      <a:pt x="11" y="28"/>
                    </a:lnTo>
                    <a:lnTo>
                      <a:pt x="11" y="28"/>
                    </a:lnTo>
                    <a:close/>
                    <a:moveTo>
                      <a:pt x="11" y="0"/>
                    </a:moveTo>
                    <a:lnTo>
                      <a:pt x="7" y="5"/>
                    </a:lnTo>
                    <a:lnTo>
                      <a:pt x="11" y="3"/>
                    </a:lnTo>
                    <a:lnTo>
                      <a:pt x="11" y="0"/>
                    </a:lnTo>
                    <a:lnTo>
                      <a:pt x="11" y="0"/>
                    </a:lnTo>
                    <a:close/>
                    <a:moveTo>
                      <a:pt x="11" y="7"/>
                    </a:moveTo>
                    <a:lnTo>
                      <a:pt x="9" y="9"/>
                    </a:lnTo>
                    <a:lnTo>
                      <a:pt x="11" y="13"/>
                    </a:lnTo>
                    <a:lnTo>
                      <a:pt x="17" y="17"/>
                    </a:lnTo>
                    <a:lnTo>
                      <a:pt x="21" y="22"/>
                    </a:lnTo>
                    <a:lnTo>
                      <a:pt x="26" y="24"/>
                    </a:lnTo>
                    <a:lnTo>
                      <a:pt x="30" y="24"/>
                    </a:lnTo>
                    <a:lnTo>
                      <a:pt x="30" y="22"/>
                    </a:lnTo>
                    <a:lnTo>
                      <a:pt x="26" y="17"/>
                    </a:lnTo>
                    <a:lnTo>
                      <a:pt x="24" y="15"/>
                    </a:lnTo>
                    <a:lnTo>
                      <a:pt x="21" y="13"/>
                    </a:lnTo>
                    <a:lnTo>
                      <a:pt x="19" y="11"/>
                    </a:lnTo>
                    <a:lnTo>
                      <a:pt x="13" y="11"/>
                    </a:lnTo>
                    <a:lnTo>
                      <a:pt x="13" y="7"/>
                    </a:lnTo>
                    <a:lnTo>
                      <a:pt x="11" y="7"/>
                    </a:lnTo>
                    <a:lnTo>
                      <a:pt x="11" y="7"/>
                    </a:lnTo>
                    <a:close/>
                    <a:moveTo>
                      <a:pt x="3" y="11"/>
                    </a:moveTo>
                    <a:lnTo>
                      <a:pt x="0" y="11"/>
                    </a:lnTo>
                    <a:lnTo>
                      <a:pt x="3" y="13"/>
                    </a:lnTo>
                    <a:lnTo>
                      <a:pt x="3" y="11"/>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20" name="Freeform 25">
                <a:extLst>
                  <a:ext uri="{FF2B5EF4-FFF2-40B4-BE49-F238E27FC236}">
                    <a16:creationId xmlns:a16="http://schemas.microsoft.com/office/drawing/2014/main" id="{05E90874-57C9-4F9B-B1FB-D64B2BC4CFB5}"/>
                  </a:ext>
                </a:extLst>
              </p:cNvPr>
              <p:cNvSpPr>
                <a:spLocks noEditPoints="1"/>
              </p:cNvSpPr>
              <p:nvPr/>
            </p:nvSpPr>
            <p:spPr bwMode="auto">
              <a:xfrm>
                <a:off x="11305205" y="3859730"/>
                <a:ext cx="242640" cy="165800"/>
              </a:xfrm>
              <a:custGeom>
                <a:avLst/>
                <a:gdLst>
                  <a:gd name="T0" fmla="*/ 242 w 301"/>
                  <a:gd name="T1" fmla="*/ 215 h 219"/>
                  <a:gd name="T2" fmla="*/ 242 w 301"/>
                  <a:gd name="T3" fmla="*/ 215 h 219"/>
                  <a:gd name="T4" fmla="*/ 122 w 301"/>
                  <a:gd name="T5" fmla="*/ 21 h 219"/>
                  <a:gd name="T6" fmla="*/ 287 w 301"/>
                  <a:gd name="T7" fmla="*/ 97 h 219"/>
                  <a:gd name="T8" fmla="*/ 287 w 301"/>
                  <a:gd name="T9" fmla="*/ 116 h 219"/>
                  <a:gd name="T10" fmla="*/ 274 w 301"/>
                  <a:gd name="T11" fmla="*/ 80 h 219"/>
                  <a:gd name="T12" fmla="*/ 270 w 301"/>
                  <a:gd name="T13" fmla="*/ 70 h 219"/>
                  <a:gd name="T14" fmla="*/ 215 w 301"/>
                  <a:gd name="T15" fmla="*/ 36 h 219"/>
                  <a:gd name="T16" fmla="*/ 247 w 301"/>
                  <a:gd name="T17" fmla="*/ 68 h 219"/>
                  <a:gd name="T18" fmla="*/ 217 w 301"/>
                  <a:gd name="T19" fmla="*/ 42 h 219"/>
                  <a:gd name="T20" fmla="*/ 173 w 301"/>
                  <a:gd name="T21" fmla="*/ 2 h 219"/>
                  <a:gd name="T22" fmla="*/ 185 w 301"/>
                  <a:gd name="T23" fmla="*/ 30 h 219"/>
                  <a:gd name="T24" fmla="*/ 150 w 301"/>
                  <a:gd name="T25" fmla="*/ 86 h 219"/>
                  <a:gd name="T26" fmla="*/ 179 w 301"/>
                  <a:gd name="T27" fmla="*/ 108 h 219"/>
                  <a:gd name="T28" fmla="*/ 215 w 301"/>
                  <a:gd name="T29" fmla="*/ 93 h 219"/>
                  <a:gd name="T30" fmla="*/ 228 w 301"/>
                  <a:gd name="T31" fmla="*/ 80 h 219"/>
                  <a:gd name="T32" fmla="*/ 217 w 301"/>
                  <a:gd name="T33" fmla="*/ 76 h 219"/>
                  <a:gd name="T34" fmla="*/ 194 w 301"/>
                  <a:gd name="T35" fmla="*/ 89 h 219"/>
                  <a:gd name="T36" fmla="*/ 177 w 301"/>
                  <a:gd name="T37" fmla="*/ 89 h 219"/>
                  <a:gd name="T38" fmla="*/ 137 w 301"/>
                  <a:gd name="T39" fmla="*/ 91 h 219"/>
                  <a:gd name="T40" fmla="*/ 124 w 301"/>
                  <a:gd name="T41" fmla="*/ 86 h 219"/>
                  <a:gd name="T42" fmla="*/ 105 w 301"/>
                  <a:gd name="T43" fmla="*/ 74 h 219"/>
                  <a:gd name="T44" fmla="*/ 232 w 301"/>
                  <a:gd name="T45" fmla="*/ 162 h 219"/>
                  <a:gd name="T46" fmla="*/ 204 w 301"/>
                  <a:gd name="T47" fmla="*/ 154 h 219"/>
                  <a:gd name="T48" fmla="*/ 200 w 301"/>
                  <a:gd name="T49" fmla="*/ 183 h 219"/>
                  <a:gd name="T50" fmla="*/ 198 w 301"/>
                  <a:gd name="T51" fmla="*/ 183 h 219"/>
                  <a:gd name="T52" fmla="*/ 196 w 301"/>
                  <a:gd name="T53" fmla="*/ 177 h 219"/>
                  <a:gd name="T54" fmla="*/ 190 w 301"/>
                  <a:gd name="T55" fmla="*/ 173 h 219"/>
                  <a:gd name="T56" fmla="*/ 181 w 301"/>
                  <a:gd name="T57" fmla="*/ 169 h 219"/>
                  <a:gd name="T58" fmla="*/ 74 w 301"/>
                  <a:gd name="T59" fmla="*/ 135 h 219"/>
                  <a:gd name="T60" fmla="*/ 67 w 301"/>
                  <a:gd name="T61" fmla="*/ 135 h 219"/>
                  <a:gd name="T62" fmla="*/ 59 w 301"/>
                  <a:gd name="T63" fmla="*/ 139 h 219"/>
                  <a:gd name="T64" fmla="*/ 57 w 301"/>
                  <a:gd name="T65" fmla="*/ 152 h 219"/>
                  <a:gd name="T66" fmla="*/ 48 w 301"/>
                  <a:gd name="T67" fmla="*/ 154 h 219"/>
                  <a:gd name="T68" fmla="*/ 46 w 301"/>
                  <a:gd name="T69" fmla="*/ 154 h 219"/>
                  <a:gd name="T70" fmla="*/ 55 w 301"/>
                  <a:gd name="T71" fmla="*/ 139 h 219"/>
                  <a:gd name="T72" fmla="*/ 0 w 301"/>
                  <a:gd name="T73" fmla="*/ 112 h 219"/>
                  <a:gd name="T74" fmla="*/ 25 w 301"/>
                  <a:gd name="T75" fmla="*/ 169 h 219"/>
                  <a:gd name="T76" fmla="*/ 42 w 301"/>
                  <a:gd name="T77" fmla="*/ 154 h 219"/>
                  <a:gd name="T78" fmla="*/ 15 w 301"/>
                  <a:gd name="T79" fmla="*/ 137 h 219"/>
                  <a:gd name="T80" fmla="*/ 25 w 301"/>
                  <a:gd name="T81" fmla="*/ 148 h 219"/>
                  <a:gd name="T82" fmla="*/ 48 w 301"/>
                  <a:gd name="T83" fmla="*/ 146 h 219"/>
                  <a:gd name="T84" fmla="*/ 53 w 301"/>
                  <a:gd name="T85" fmla="*/ 139 h 219"/>
                  <a:gd name="T86" fmla="*/ 63 w 301"/>
                  <a:gd name="T87" fmla="*/ 137 h 219"/>
                  <a:gd name="T88" fmla="*/ 69 w 301"/>
                  <a:gd name="T89" fmla="*/ 131 h 219"/>
                  <a:gd name="T90" fmla="*/ 84 w 301"/>
                  <a:gd name="T91" fmla="*/ 139 h 219"/>
                  <a:gd name="T92" fmla="*/ 118 w 301"/>
                  <a:gd name="T93" fmla="*/ 169 h 219"/>
                  <a:gd name="T94" fmla="*/ 152 w 301"/>
                  <a:gd name="T95" fmla="*/ 188 h 219"/>
                  <a:gd name="T96" fmla="*/ 177 w 301"/>
                  <a:gd name="T97" fmla="*/ 196 h 219"/>
                  <a:gd name="T98" fmla="*/ 192 w 301"/>
                  <a:gd name="T99" fmla="*/ 192 h 219"/>
                  <a:gd name="T100" fmla="*/ 179 w 301"/>
                  <a:gd name="T101" fmla="*/ 177 h 219"/>
                  <a:gd name="T102" fmla="*/ 160 w 301"/>
                  <a:gd name="T103" fmla="*/ 164 h 219"/>
                  <a:gd name="T104" fmla="*/ 137 w 301"/>
                  <a:gd name="T105" fmla="*/ 141 h 219"/>
                  <a:gd name="T106" fmla="*/ 137 w 301"/>
                  <a:gd name="T107" fmla="*/ 114 h 219"/>
                  <a:gd name="T108" fmla="*/ 107 w 301"/>
                  <a:gd name="T109" fmla="*/ 93 h 219"/>
                  <a:gd name="T110" fmla="*/ 84 w 301"/>
                  <a:gd name="T111" fmla="*/ 65 h 219"/>
                  <a:gd name="T112" fmla="*/ 55 w 301"/>
                  <a:gd name="T113" fmla="*/ 51 h 219"/>
                  <a:gd name="T114" fmla="*/ 13 w 301"/>
                  <a:gd name="T115" fmla="*/ 3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1" h="219">
                    <a:moveTo>
                      <a:pt x="257" y="213"/>
                    </a:moveTo>
                    <a:lnTo>
                      <a:pt x="261" y="211"/>
                    </a:lnTo>
                    <a:lnTo>
                      <a:pt x="263" y="213"/>
                    </a:lnTo>
                    <a:lnTo>
                      <a:pt x="263" y="215"/>
                    </a:lnTo>
                    <a:lnTo>
                      <a:pt x="259" y="215"/>
                    </a:lnTo>
                    <a:lnTo>
                      <a:pt x="259" y="215"/>
                    </a:lnTo>
                    <a:lnTo>
                      <a:pt x="257" y="213"/>
                    </a:lnTo>
                    <a:lnTo>
                      <a:pt x="257" y="213"/>
                    </a:lnTo>
                    <a:close/>
                    <a:moveTo>
                      <a:pt x="242" y="215"/>
                    </a:moveTo>
                    <a:lnTo>
                      <a:pt x="247" y="219"/>
                    </a:lnTo>
                    <a:lnTo>
                      <a:pt x="249" y="219"/>
                    </a:lnTo>
                    <a:lnTo>
                      <a:pt x="251" y="219"/>
                    </a:lnTo>
                    <a:lnTo>
                      <a:pt x="253" y="219"/>
                    </a:lnTo>
                    <a:lnTo>
                      <a:pt x="251" y="217"/>
                    </a:lnTo>
                    <a:lnTo>
                      <a:pt x="249" y="217"/>
                    </a:lnTo>
                    <a:lnTo>
                      <a:pt x="244" y="215"/>
                    </a:lnTo>
                    <a:lnTo>
                      <a:pt x="242" y="215"/>
                    </a:lnTo>
                    <a:lnTo>
                      <a:pt x="242" y="215"/>
                    </a:lnTo>
                    <a:close/>
                    <a:moveTo>
                      <a:pt x="116" y="17"/>
                    </a:moveTo>
                    <a:lnTo>
                      <a:pt x="118" y="17"/>
                    </a:lnTo>
                    <a:lnTo>
                      <a:pt x="120" y="17"/>
                    </a:lnTo>
                    <a:lnTo>
                      <a:pt x="124" y="15"/>
                    </a:lnTo>
                    <a:lnTo>
                      <a:pt x="126" y="17"/>
                    </a:lnTo>
                    <a:lnTo>
                      <a:pt x="128" y="17"/>
                    </a:lnTo>
                    <a:lnTo>
                      <a:pt x="131" y="19"/>
                    </a:lnTo>
                    <a:lnTo>
                      <a:pt x="126" y="21"/>
                    </a:lnTo>
                    <a:lnTo>
                      <a:pt x="122" y="21"/>
                    </a:lnTo>
                    <a:lnTo>
                      <a:pt x="120" y="21"/>
                    </a:lnTo>
                    <a:lnTo>
                      <a:pt x="118" y="21"/>
                    </a:lnTo>
                    <a:lnTo>
                      <a:pt x="118" y="21"/>
                    </a:lnTo>
                    <a:lnTo>
                      <a:pt x="116" y="17"/>
                    </a:lnTo>
                    <a:lnTo>
                      <a:pt x="116" y="17"/>
                    </a:lnTo>
                    <a:close/>
                    <a:moveTo>
                      <a:pt x="278" y="89"/>
                    </a:moveTo>
                    <a:lnTo>
                      <a:pt x="282" y="89"/>
                    </a:lnTo>
                    <a:lnTo>
                      <a:pt x="284" y="91"/>
                    </a:lnTo>
                    <a:lnTo>
                      <a:pt x="287" y="97"/>
                    </a:lnTo>
                    <a:lnTo>
                      <a:pt x="291" y="99"/>
                    </a:lnTo>
                    <a:lnTo>
                      <a:pt x="297" y="103"/>
                    </a:lnTo>
                    <a:lnTo>
                      <a:pt x="301" y="110"/>
                    </a:lnTo>
                    <a:lnTo>
                      <a:pt x="301" y="114"/>
                    </a:lnTo>
                    <a:lnTo>
                      <a:pt x="299" y="114"/>
                    </a:lnTo>
                    <a:lnTo>
                      <a:pt x="297" y="116"/>
                    </a:lnTo>
                    <a:lnTo>
                      <a:pt x="293" y="118"/>
                    </a:lnTo>
                    <a:lnTo>
                      <a:pt x="291" y="116"/>
                    </a:lnTo>
                    <a:lnTo>
                      <a:pt x="287" y="116"/>
                    </a:lnTo>
                    <a:lnTo>
                      <a:pt x="284" y="114"/>
                    </a:lnTo>
                    <a:lnTo>
                      <a:pt x="287" y="112"/>
                    </a:lnTo>
                    <a:lnTo>
                      <a:pt x="282" y="103"/>
                    </a:lnTo>
                    <a:lnTo>
                      <a:pt x="278" y="101"/>
                    </a:lnTo>
                    <a:lnTo>
                      <a:pt x="278" y="95"/>
                    </a:lnTo>
                    <a:lnTo>
                      <a:pt x="278" y="93"/>
                    </a:lnTo>
                    <a:lnTo>
                      <a:pt x="278" y="89"/>
                    </a:lnTo>
                    <a:lnTo>
                      <a:pt x="278" y="89"/>
                    </a:lnTo>
                    <a:close/>
                    <a:moveTo>
                      <a:pt x="274" y="80"/>
                    </a:moveTo>
                    <a:lnTo>
                      <a:pt x="272" y="80"/>
                    </a:lnTo>
                    <a:lnTo>
                      <a:pt x="274" y="84"/>
                    </a:lnTo>
                    <a:lnTo>
                      <a:pt x="274" y="86"/>
                    </a:lnTo>
                    <a:lnTo>
                      <a:pt x="276" y="84"/>
                    </a:lnTo>
                    <a:lnTo>
                      <a:pt x="276" y="80"/>
                    </a:lnTo>
                    <a:lnTo>
                      <a:pt x="274" y="80"/>
                    </a:lnTo>
                    <a:lnTo>
                      <a:pt x="274" y="80"/>
                    </a:lnTo>
                    <a:close/>
                    <a:moveTo>
                      <a:pt x="268" y="70"/>
                    </a:moveTo>
                    <a:lnTo>
                      <a:pt x="270" y="70"/>
                    </a:lnTo>
                    <a:lnTo>
                      <a:pt x="270" y="68"/>
                    </a:lnTo>
                    <a:lnTo>
                      <a:pt x="274" y="70"/>
                    </a:lnTo>
                    <a:lnTo>
                      <a:pt x="272" y="72"/>
                    </a:lnTo>
                    <a:lnTo>
                      <a:pt x="268" y="72"/>
                    </a:lnTo>
                    <a:lnTo>
                      <a:pt x="268" y="70"/>
                    </a:lnTo>
                    <a:lnTo>
                      <a:pt x="268" y="70"/>
                    </a:lnTo>
                    <a:close/>
                    <a:moveTo>
                      <a:pt x="200" y="30"/>
                    </a:moveTo>
                    <a:lnTo>
                      <a:pt x="209" y="36"/>
                    </a:lnTo>
                    <a:lnTo>
                      <a:pt x="215" y="36"/>
                    </a:lnTo>
                    <a:lnTo>
                      <a:pt x="223" y="42"/>
                    </a:lnTo>
                    <a:lnTo>
                      <a:pt x="228" y="44"/>
                    </a:lnTo>
                    <a:lnTo>
                      <a:pt x="232" y="46"/>
                    </a:lnTo>
                    <a:lnTo>
                      <a:pt x="236" y="49"/>
                    </a:lnTo>
                    <a:lnTo>
                      <a:pt x="240" y="55"/>
                    </a:lnTo>
                    <a:lnTo>
                      <a:pt x="242" y="55"/>
                    </a:lnTo>
                    <a:lnTo>
                      <a:pt x="244" y="63"/>
                    </a:lnTo>
                    <a:lnTo>
                      <a:pt x="247" y="65"/>
                    </a:lnTo>
                    <a:lnTo>
                      <a:pt x="247" y="68"/>
                    </a:lnTo>
                    <a:lnTo>
                      <a:pt x="244" y="72"/>
                    </a:lnTo>
                    <a:lnTo>
                      <a:pt x="242" y="76"/>
                    </a:lnTo>
                    <a:lnTo>
                      <a:pt x="238" y="72"/>
                    </a:lnTo>
                    <a:lnTo>
                      <a:pt x="238" y="68"/>
                    </a:lnTo>
                    <a:lnTo>
                      <a:pt x="238" y="65"/>
                    </a:lnTo>
                    <a:lnTo>
                      <a:pt x="236" y="55"/>
                    </a:lnTo>
                    <a:lnTo>
                      <a:pt x="230" y="46"/>
                    </a:lnTo>
                    <a:lnTo>
                      <a:pt x="223" y="46"/>
                    </a:lnTo>
                    <a:lnTo>
                      <a:pt x="217" y="42"/>
                    </a:lnTo>
                    <a:lnTo>
                      <a:pt x="204" y="34"/>
                    </a:lnTo>
                    <a:lnTo>
                      <a:pt x="200" y="32"/>
                    </a:lnTo>
                    <a:lnTo>
                      <a:pt x="200" y="30"/>
                    </a:lnTo>
                    <a:lnTo>
                      <a:pt x="200" y="30"/>
                    </a:lnTo>
                    <a:close/>
                    <a:moveTo>
                      <a:pt x="173" y="0"/>
                    </a:moveTo>
                    <a:lnTo>
                      <a:pt x="177" y="0"/>
                    </a:lnTo>
                    <a:lnTo>
                      <a:pt x="179" y="4"/>
                    </a:lnTo>
                    <a:lnTo>
                      <a:pt x="179" y="6"/>
                    </a:lnTo>
                    <a:lnTo>
                      <a:pt x="173" y="2"/>
                    </a:lnTo>
                    <a:lnTo>
                      <a:pt x="173" y="0"/>
                    </a:lnTo>
                    <a:lnTo>
                      <a:pt x="173" y="0"/>
                    </a:lnTo>
                    <a:close/>
                    <a:moveTo>
                      <a:pt x="185" y="30"/>
                    </a:moveTo>
                    <a:lnTo>
                      <a:pt x="190" y="27"/>
                    </a:lnTo>
                    <a:lnTo>
                      <a:pt x="192" y="30"/>
                    </a:lnTo>
                    <a:lnTo>
                      <a:pt x="192" y="34"/>
                    </a:lnTo>
                    <a:lnTo>
                      <a:pt x="187" y="34"/>
                    </a:lnTo>
                    <a:lnTo>
                      <a:pt x="185" y="32"/>
                    </a:lnTo>
                    <a:lnTo>
                      <a:pt x="185" y="30"/>
                    </a:lnTo>
                    <a:lnTo>
                      <a:pt x="185" y="30"/>
                    </a:lnTo>
                    <a:close/>
                    <a:moveTo>
                      <a:pt x="183" y="78"/>
                    </a:moveTo>
                    <a:lnTo>
                      <a:pt x="187" y="82"/>
                    </a:lnTo>
                    <a:lnTo>
                      <a:pt x="190" y="80"/>
                    </a:lnTo>
                    <a:lnTo>
                      <a:pt x="185" y="76"/>
                    </a:lnTo>
                    <a:lnTo>
                      <a:pt x="183" y="76"/>
                    </a:lnTo>
                    <a:lnTo>
                      <a:pt x="183" y="78"/>
                    </a:lnTo>
                    <a:lnTo>
                      <a:pt x="183" y="78"/>
                    </a:lnTo>
                    <a:close/>
                    <a:moveTo>
                      <a:pt x="150" y="86"/>
                    </a:moveTo>
                    <a:lnTo>
                      <a:pt x="147" y="93"/>
                    </a:lnTo>
                    <a:lnTo>
                      <a:pt x="152" y="97"/>
                    </a:lnTo>
                    <a:lnTo>
                      <a:pt x="156" y="97"/>
                    </a:lnTo>
                    <a:lnTo>
                      <a:pt x="162" y="103"/>
                    </a:lnTo>
                    <a:lnTo>
                      <a:pt x="162" y="105"/>
                    </a:lnTo>
                    <a:lnTo>
                      <a:pt x="164" y="103"/>
                    </a:lnTo>
                    <a:lnTo>
                      <a:pt x="173" y="103"/>
                    </a:lnTo>
                    <a:lnTo>
                      <a:pt x="175" y="108"/>
                    </a:lnTo>
                    <a:lnTo>
                      <a:pt x="179" y="108"/>
                    </a:lnTo>
                    <a:lnTo>
                      <a:pt x="181" y="108"/>
                    </a:lnTo>
                    <a:lnTo>
                      <a:pt x="190" y="105"/>
                    </a:lnTo>
                    <a:lnTo>
                      <a:pt x="194" y="105"/>
                    </a:lnTo>
                    <a:lnTo>
                      <a:pt x="196" y="105"/>
                    </a:lnTo>
                    <a:lnTo>
                      <a:pt x="202" y="108"/>
                    </a:lnTo>
                    <a:lnTo>
                      <a:pt x="202" y="105"/>
                    </a:lnTo>
                    <a:lnTo>
                      <a:pt x="202" y="101"/>
                    </a:lnTo>
                    <a:lnTo>
                      <a:pt x="209" y="101"/>
                    </a:lnTo>
                    <a:lnTo>
                      <a:pt x="215" y="93"/>
                    </a:lnTo>
                    <a:lnTo>
                      <a:pt x="215" y="91"/>
                    </a:lnTo>
                    <a:lnTo>
                      <a:pt x="217" y="89"/>
                    </a:lnTo>
                    <a:lnTo>
                      <a:pt x="221" y="91"/>
                    </a:lnTo>
                    <a:lnTo>
                      <a:pt x="225" y="91"/>
                    </a:lnTo>
                    <a:lnTo>
                      <a:pt x="228" y="86"/>
                    </a:lnTo>
                    <a:lnTo>
                      <a:pt x="223" y="82"/>
                    </a:lnTo>
                    <a:lnTo>
                      <a:pt x="223" y="80"/>
                    </a:lnTo>
                    <a:lnTo>
                      <a:pt x="225" y="78"/>
                    </a:lnTo>
                    <a:lnTo>
                      <a:pt x="228" y="80"/>
                    </a:lnTo>
                    <a:lnTo>
                      <a:pt x="232" y="76"/>
                    </a:lnTo>
                    <a:lnTo>
                      <a:pt x="232" y="65"/>
                    </a:lnTo>
                    <a:lnTo>
                      <a:pt x="228" y="61"/>
                    </a:lnTo>
                    <a:lnTo>
                      <a:pt x="225" y="63"/>
                    </a:lnTo>
                    <a:lnTo>
                      <a:pt x="223" y="65"/>
                    </a:lnTo>
                    <a:lnTo>
                      <a:pt x="221" y="63"/>
                    </a:lnTo>
                    <a:lnTo>
                      <a:pt x="217" y="63"/>
                    </a:lnTo>
                    <a:lnTo>
                      <a:pt x="215" y="65"/>
                    </a:lnTo>
                    <a:lnTo>
                      <a:pt x="217" y="76"/>
                    </a:lnTo>
                    <a:lnTo>
                      <a:pt x="219" y="76"/>
                    </a:lnTo>
                    <a:lnTo>
                      <a:pt x="217" y="78"/>
                    </a:lnTo>
                    <a:lnTo>
                      <a:pt x="213" y="78"/>
                    </a:lnTo>
                    <a:lnTo>
                      <a:pt x="204" y="84"/>
                    </a:lnTo>
                    <a:lnTo>
                      <a:pt x="202" y="89"/>
                    </a:lnTo>
                    <a:lnTo>
                      <a:pt x="200" y="91"/>
                    </a:lnTo>
                    <a:lnTo>
                      <a:pt x="198" y="89"/>
                    </a:lnTo>
                    <a:lnTo>
                      <a:pt x="196" y="91"/>
                    </a:lnTo>
                    <a:lnTo>
                      <a:pt x="194" y="89"/>
                    </a:lnTo>
                    <a:lnTo>
                      <a:pt x="192" y="89"/>
                    </a:lnTo>
                    <a:lnTo>
                      <a:pt x="187" y="93"/>
                    </a:lnTo>
                    <a:lnTo>
                      <a:pt x="185" y="91"/>
                    </a:lnTo>
                    <a:lnTo>
                      <a:pt x="183" y="86"/>
                    </a:lnTo>
                    <a:lnTo>
                      <a:pt x="185" y="84"/>
                    </a:lnTo>
                    <a:lnTo>
                      <a:pt x="181" y="82"/>
                    </a:lnTo>
                    <a:lnTo>
                      <a:pt x="179" y="84"/>
                    </a:lnTo>
                    <a:lnTo>
                      <a:pt x="181" y="86"/>
                    </a:lnTo>
                    <a:lnTo>
                      <a:pt x="177" y="89"/>
                    </a:lnTo>
                    <a:lnTo>
                      <a:pt x="173" y="89"/>
                    </a:lnTo>
                    <a:lnTo>
                      <a:pt x="169" y="91"/>
                    </a:lnTo>
                    <a:lnTo>
                      <a:pt x="166" y="91"/>
                    </a:lnTo>
                    <a:lnTo>
                      <a:pt x="162" y="89"/>
                    </a:lnTo>
                    <a:lnTo>
                      <a:pt x="160" y="89"/>
                    </a:lnTo>
                    <a:lnTo>
                      <a:pt x="154" y="91"/>
                    </a:lnTo>
                    <a:lnTo>
                      <a:pt x="150" y="86"/>
                    </a:lnTo>
                    <a:lnTo>
                      <a:pt x="150" y="86"/>
                    </a:lnTo>
                    <a:close/>
                    <a:moveTo>
                      <a:pt x="137" y="91"/>
                    </a:moveTo>
                    <a:lnTo>
                      <a:pt x="139" y="89"/>
                    </a:lnTo>
                    <a:lnTo>
                      <a:pt x="141" y="91"/>
                    </a:lnTo>
                    <a:lnTo>
                      <a:pt x="143" y="95"/>
                    </a:lnTo>
                    <a:lnTo>
                      <a:pt x="141" y="97"/>
                    </a:lnTo>
                    <a:lnTo>
                      <a:pt x="139" y="95"/>
                    </a:lnTo>
                    <a:lnTo>
                      <a:pt x="137" y="91"/>
                    </a:lnTo>
                    <a:lnTo>
                      <a:pt x="137" y="91"/>
                    </a:lnTo>
                    <a:close/>
                    <a:moveTo>
                      <a:pt x="124" y="84"/>
                    </a:moveTo>
                    <a:lnTo>
                      <a:pt x="124" y="86"/>
                    </a:lnTo>
                    <a:lnTo>
                      <a:pt x="124" y="89"/>
                    </a:lnTo>
                    <a:lnTo>
                      <a:pt x="128" y="89"/>
                    </a:lnTo>
                    <a:lnTo>
                      <a:pt x="128" y="84"/>
                    </a:lnTo>
                    <a:lnTo>
                      <a:pt x="124" y="84"/>
                    </a:lnTo>
                    <a:lnTo>
                      <a:pt x="124" y="84"/>
                    </a:lnTo>
                    <a:close/>
                    <a:moveTo>
                      <a:pt x="105" y="72"/>
                    </a:moveTo>
                    <a:lnTo>
                      <a:pt x="101" y="72"/>
                    </a:lnTo>
                    <a:lnTo>
                      <a:pt x="103" y="76"/>
                    </a:lnTo>
                    <a:lnTo>
                      <a:pt x="105" y="74"/>
                    </a:lnTo>
                    <a:lnTo>
                      <a:pt x="105" y="72"/>
                    </a:lnTo>
                    <a:lnTo>
                      <a:pt x="105" y="72"/>
                    </a:lnTo>
                    <a:close/>
                    <a:moveTo>
                      <a:pt x="232" y="162"/>
                    </a:moveTo>
                    <a:lnTo>
                      <a:pt x="232" y="164"/>
                    </a:lnTo>
                    <a:lnTo>
                      <a:pt x="232" y="167"/>
                    </a:lnTo>
                    <a:lnTo>
                      <a:pt x="234" y="167"/>
                    </a:lnTo>
                    <a:lnTo>
                      <a:pt x="238" y="171"/>
                    </a:lnTo>
                    <a:lnTo>
                      <a:pt x="238" y="167"/>
                    </a:lnTo>
                    <a:lnTo>
                      <a:pt x="232" y="162"/>
                    </a:lnTo>
                    <a:lnTo>
                      <a:pt x="232" y="162"/>
                    </a:lnTo>
                    <a:close/>
                    <a:moveTo>
                      <a:pt x="202" y="150"/>
                    </a:moveTo>
                    <a:lnTo>
                      <a:pt x="202" y="152"/>
                    </a:lnTo>
                    <a:lnTo>
                      <a:pt x="202" y="154"/>
                    </a:lnTo>
                    <a:lnTo>
                      <a:pt x="204" y="154"/>
                    </a:lnTo>
                    <a:lnTo>
                      <a:pt x="204" y="156"/>
                    </a:lnTo>
                    <a:lnTo>
                      <a:pt x="204" y="158"/>
                    </a:lnTo>
                    <a:lnTo>
                      <a:pt x="204" y="158"/>
                    </a:lnTo>
                    <a:lnTo>
                      <a:pt x="204" y="154"/>
                    </a:lnTo>
                    <a:lnTo>
                      <a:pt x="204" y="150"/>
                    </a:lnTo>
                    <a:lnTo>
                      <a:pt x="202" y="150"/>
                    </a:lnTo>
                    <a:lnTo>
                      <a:pt x="202" y="150"/>
                    </a:lnTo>
                    <a:close/>
                    <a:moveTo>
                      <a:pt x="194" y="179"/>
                    </a:moveTo>
                    <a:lnTo>
                      <a:pt x="196" y="179"/>
                    </a:lnTo>
                    <a:lnTo>
                      <a:pt x="198" y="181"/>
                    </a:lnTo>
                    <a:lnTo>
                      <a:pt x="198" y="181"/>
                    </a:lnTo>
                    <a:lnTo>
                      <a:pt x="200" y="183"/>
                    </a:lnTo>
                    <a:lnTo>
                      <a:pt x="200" y="183"/>
                    </a:lnTo>
                    <a:lnTo>
                      <a:pt x="202" y="181"/>
                    </a:lnTo>
                    <a:lnTo>
                      <a:pt x="204" y="181"/>
                    </a:lnTo>
                    <a:lnTo>
                      <a:pt x="204" y="183"/>
                    </a:lnTo>
                    <a:lnTo>
                      <a:pt x="202" y="186"/>
                    </a:lnTo>
                    <a:lnTo>
                      <a:pt x="202" y="188"/>
                    </a:lnTo>
                    <a:lnTo>
                      <a:pt x="200" y="188"/>
                    </a:lnTo>
                    <a:lnTo>
                      <a:pt x="198" y="188"/>
                    </a:lnTo>
                    <a:lnTo>
                      <a:pt x="198" y="183"/>
                    </a:lnTo>
                    <a:lnTo>
                      <a:pt x="198" y="183"/>
                    </a:lnTo>
                    <a:lnTo>
                      <a:pt x="196" y="181"/>
                    </a:lnTo>
                    <a:lnTo>
                      <a:pt x="194" y="179"/>
                    </a:lnTo>
                    <a:lnTo>
                      <a:pt x="194" y="179"/>
                    </a:lnTo>
                    <a:lnTo>
                      <a:pt x="194" y="179"/>
                    </a:lnTo>
                    <a:close/>
                    <a:moveTo>
                      <a:pt x="190" y="173"/>
                    </a:moveTo>
                    <a:lnTo>
                      <a:pt x="192" y="177"/>
                    </a:lnTo>
                    <a:lnTo>
                      <a:pt x="194" y="177"/>
                    </a:lnTo>
                    <a:lnTo>
                      <a:pt x="196" y="177"/>
                    </a:lnTo>
                    <a:lnTo>
                      <a:pt x="196" y="177"/>
                    </a:lnTo>
                    <a:lnTo>
                      <a:pt x="198" y="177"/>
                    </a:lnTo>
                    <a:lnTo>
                      <a:pt x="196" y="175"/>
                    </a:lnTo>
                    <a:lnTo>
                      <a:pt x="196" y="175"/>
                    </a:lnTo>
                    <a:lnTo>
                      <a:pt x="196" y="175"/>
                    </a:lnTo>
                    <a:lnTo>
                      <a:pt x="196" y="173"/>
                    </a:lnTo>
                    <a:lnTo>
                      <a:pt x="194" y="173"/>
                    </a:lnTo>
                    <a:lnTo>
                      <a:pt x="192" y="173"/>
                    </a:lnTo>
                    <a:lnTo>
                      <a:pt x="190" y="173"/>
                    </a:lnTo>
                    <a:lnTo>
                      <a:pt x="190" y="173"/>
                    </a:lnTo>
                    <a:close/>
                    <a:moveTo>
                      <a:pt x="181" y="169"/>
                    </a:moveTo>
                    <a:lnTo>
                      <a:pt x="183" y="173"/>
                    </a:lnTo>
                    <a:lnTo>
                      <a:pt x="185" y="173"/>
                    </a:lnTo>
                    <a:lnTo>
                      <a:pt x="187" y="175"/>
                    </a:lnTo>
                    <a:lnTo>
                      <a:pt x="187" y="175"/>
                    </a:lnTo>
                    <a:lnTo>
                      <a:pt x="187" y="173"/>
                    </a:lnTo>
                    <a:lnTo>
                      <a:pt x="185" y="169"/>
                    </a:lnTo>
                    <a:lnTo>
                      <a:pt x="183" y="169"/>
                    </a:lnTo>
                    <a:lnTo>
                      <a:pt x="181" y="169"/>
                    </a:lnTo>
                    <a:lnTo>
                      <a:pt x="181" y="169"/>
                    </a:lnTo>
                    <a:close/>
                    <a:moveTo>
                      <a:pt x="82" y="137"/>
                    </a:moveTo>
                    <a:lnTo>
                      <a:pt x="80" y="137"/>
                    </a:lnTo>
                    <a:lnTo>
                      <a:pt x="82" y="139"/>
                    </a:lnTo>
                    <a:lnTo>
                      <a:pt x="82" y="139"/>
                    </a:lnTo>
                    <a:lnTo>
                      <a:pt x="82" y="137"/>
                    </a:lnTo>
                    <a:lnTo>
                      <a:pt x="82" y="137"/>
                    </a:lnTo>
                    <a:close/>
                    <a:moveTo>
                      <a:pt x="74" y="137"/>
                    </a:moveTo>
                    <a:lnTo>
                      <a:pt x="74" y="135"/>
                    </a:lnTo>
                    <a:lnTo>
                      <a:pt x="76" y="135"/>
                    </a:lnTo>
                    <a:lnTo>
                      <a:pt x="74" y="137"/>
                    </a:lnTo>
                    <a:lnTo>
                      <a:pt x="74" y="137"/>
                    </a:lnTo>
                    <a:close/>
                    <a:moveTo>
                      <a:pt x="67" y="135"/>
                    </a:moveTo>
                    <a:lnTo>
                      <a:pt x="67" y="137"/>
                    </a:lnTo>
                    <a:lnTo>
                      <a:pt x="69" y="137"/>
                    </a:lnTo>
                    <a:lnTo>
                      <a:pt x="69" y="137"/>
                    </a:lnTo>
                    <a:lnTo>
                      <a:pt x="67" y="135"/>
                    </a:lnTo>
                    <a:lnTo>
                      <a:pt x="67" y="135"/>
                    </a:lnTo>
                    <a:close/>
                    <a:moveTo>
                      <a:pt x="72" y="137"/>
                    </a:moveTo>
                    <a:lnTo>
                      <a:pt x="69" y="135"/>
                    </a:lnTo>
                    <a:lnTo>
                      <a:pt x="72" y="133"/>
                    </a:lnTo>
                    <a:lnTo>
                      <a:pt x="74" y="133"/>
                    </a:lnTo>
                    <a:lnTo>
                      <a:pt x="72" y="135"/>
                    </a:lnTo>
                    <a:lnTo>
                      <a:pt x="72" y="137"/>
                    </a:lnTo>
                    <a:lnTo>
                      <a:pt x="72" y="137"/>
                    </a:lnTo>
                    <a:close/>
                    <a:moveTo>
                      <a:pt x="59" y="137"/>
                    </a:moveTo>
                    <a:lnTo>
                      <a:pt x="59" y="139"/>
                    </a:lnTo>
                    <a:lnTo>
                      <a:pt x="61" y="141"/>
                    </a:lnTo>
                    <a:lnTo>
                      <a:pt x="61" y="139"/>
                    </a:lnTo>
                    <a:lnTo>
                      <a:pt x="59" y="137"/>
                    </a:lnTo>
                    <a:lnTo>
                      <a:pt x="59" y="137"/>
                    </a:lnTo>
                    <a:close/>
                    <a:moveTo>
                      <a:pt x="51" y="152"/>
                    </a:moveTo>
                    <a:lnTo>
                      <a:pt x="55" y="150"/>
                    </a:lnTo>
                    <a:lnTo>
                      <a:pt x="57" y="150"/>
                    </a:lnTo>
                    <a:lnTo>
                      <a:pt x="57" y="152"/>
                    </a:lnTo>
                    <a:lnTo>
                      <a:pt x="57" y="152"/>
                    </a:lnTo>
                    <a:lnTo>
                      <a:pt x="51" y="152"/>
                    </a:lnTo>
                    <a:lnTo>
                      <a:pt x="51" y="152"/>
                    </a:lnTo>
                    <a:close/>
                    <a:moveTo>
                      <a:pt x="51" y="156"/>
                    </a:moveTo>
                    <a:lnTo>
                      <a:pt x="53" y="156"/>
                    </a:lnTo>
                    <a:lnTo>
                      <a:pt x="53" y="154"/>
                    </a:lnTo>
                    <a:lnTo>
                      <a:pt x="51" y="156"/>
                    </a:lnTo>
                    <a:lnTo>
                      <a:pt x="51" y="156"/>
                    </a:lnTo>
                    <a:close/>
                    <a:moveTo>
                      <a:pt x="46" y="152"/>
                    </a:moveTo>
                    <a:lnTo>
                      <a:pt x="48" y="154"/>
                    </a:lnTo>
                    <a:lnTo>
                      <a:pt x="51" y="152"/>
                    </a:lnTo>
                    <a:lnTo>
                      <a:pt x="46" y="152"/>
                    </a:lnTo>
                    <a:lnTo>
                      <a:pt x="46" y="152"/>
                    </a:lnTo>
                    <a:close/>
                    <a:moveTo>
                      <a:pt x="46" y="154"/>
                    </a:moveTo>
                    <a:lnTo>
                      <a:pt x="46" y="154"/>
                    </a:lnTo>
                    <a:lnTo>
                      <a:pt x="51" y="156"/>
                    </a:lnTo>
                    <a:lnTo>
                      <a:pt x="53" y="160"/>
                    </a:lnTo>
                    <a:lnTo>
                      <a:pt x="46" y="154"/>
                    </a:lnTo>
                    <a:lnTo>
                      <a:pt x="46" y="154"/>
                    </a:lnTo>
                    <a:close/>
                    <a:moveTo>
                      <a:pt x="51" y="146"/>
                    </a:moveTo>
                    <a:lnTo>
                      <a:pt x="55" y="146"/>
                    </a:lnTo>
                    <a:lnTo>
                      <a:pt x="53" y="146"/>
                    </a:lnTo>
                    <a:lnTo>
                      <a:pt x="51" y="146"/>
                    </a:lnTo>
                    <a:lnTo>
                      <a:pt x="51" y="146"/>
                    </a:lnTo>
                    <a:lnTo>
                      <a:pt x="51" y="146"/>
                    </a:lnTo>
                    <a:close/>
                    <a:moveTo>
                      <a:pt x="57" y="143"/>
                    </a:moveTo>
                    <a:lnTo>
                      <a:pt x="55" y="141"/>
                    </a:lnTo>
                    <a:lnTo>
                      <a:pt x="55" y="139"/>
                    </a:lnTo>
                    <a:lnTo>
                      <a:pt x="57" y="139"/>
                    </a:lnTo>
                    <a:lnTo>
                      <a:pt x="57" y="141"/>
                    </a:lnTo>
                    <a:lnTo>
                      <a:pt x="57" y="143"/>
                    </a:lnTo>
                    <a:lnTo>
                      <a:pt x="57" y="143"/>
                    </a:lnTo>
                    <a:lnTo>
                      <a:pt x="57" y="143"/>
                    </a:lnTo>
                    <a:lnTo>
                      <a:pt x="57" y="143"/>
                    </a:lnTo>
                    <a:close/>
                    <a:moveTo>
                      <a:pt x="4" y="32"/>
                    </a:moveTo>
                    <a:lnTo>
                      <a:pt x="0" y="108"/>
                    </a:lnTo>
                    <a:lnTo>
                      <a:pt x="0" y="112"/>
                    </a:lnTo>
                    <a:lnTo>
                      <a:pt x="0" y="116"/>
                    </a:lnTo>
                    <a:lnTo>
                      <a:pt x="0" y="118"/>
                    </a:lnTo>
                    <a:lnTo>
                      <a:pt x="0" y="167"/>
                    </a:lnTo>
                    <a:lnTo>
                      <a:pt x="6" y="167"/>
                    </a:lnTo>
                    <a:lnTo>
                      <a:pt x="8" y="167"/>
                    </a:lnTo>
                    <a:lnTo>
                      <a:pt x="10" y="167"/>
                    </a:lnTo>
                    <a:lnTo>
                      <a:pt x="23" y="167"/>
                    </a:lnTo>
                    <a:lnTo>
                      <a:pt x="25" y="167"/>
                    </a:lnTo>
                    <a:lnTo>
                      <a:pt x="25" y="169"/>
                    </a:lnTo>
                    <a:lnTo>
                      <a:pt x="27" y="171"/>
                    </a:lnTo>
                    <a:lnTo>
                      <a:pt x="32" y="171"/>
                    </a:lnTo>
                    <a:lnTo>
                      <a:pt x="36" y="169"/>
                    </a:lnTo>
                    <a:lnTo>
                      <a:pt x="42" y="167"/>
                    </a:lnTo>
                    <a:lnTo>
                      <a:pt x="44" y="164"/>
                    </a:lnTo>
                    <a:lnTo>
                      <a:pt x="44" y="167"/>
                    </a:lnTo>
                    <a:lnTo>
                      <a:pt x="46" y="164"/>
                    </a:lnTo>
                    <a:lnTo>
                      <a:pt x="46" y="158"/>
                    </a:lnTo>
                    <a:lnTo>
                      <a:pt x="42" y="154"/>
                    </a:lnTo>
                    <a:lnTo>
                      <a:pt x="36" y="152"/>
                    </a:lnTo>
                    <a:lnTo>
                      <a:pt x="32" y="152"/>
                    </a:lnTo>
                    <a:lnTo>
                      <a:pt x="29" y="150"/>
                    </a:lnTo>
                    <a:lnTo>
                      <a:pt x="25" y="148"/>
                    </a:lnTo>
                    <a:lnTo>
                      <a:pt x="25" y="150"/>
                    </a:lnTo>
                    <a:lnTo>
                      <a:pt x="23" y="148"/>
                    </a:lnTo>
                    <a:lnTo>
                      <a:pt x="21" y="141"/>
                    </a:lnTo>
                    <a:lnTo>
                      <a:pt x="19" y="137"/>
                    </a:lnTo>
                    <a:lnTo>
                      <a:pt x="15" y="137"/>
                    </a:lnTo>
                    <a:lnTo>
                      <a:pt x="13" y="133"/>
                    </a:lnTo>
                    <a:lnTo>
                      <a:pt x="10" y="131"/>
                    </a:lnTo>
                    <a:lnTo>
                      <a:pt x="15" y="133"/>
                    </a:lnTo>
                    <a:lnTo>
                      <a:pt x="15" y="135"/>
                    </a:lnTo>
                    <a:lnTo>
                      <a:pt x="17" y="137"/>
                    </a:lnTo>
                    <a:lnTo>
                      <a:pt x="21" y="139"/>
                    </a:lnTo>
                    <a:lnTo>
                      <a:pt x="23" y="143"/>
                    </a:lnTo>
                    <a:lnTo>
                      <a:pt x="23" y="146"/>
                    </a:lnTo>
                    <a:lnTo>
                      <a:pt x="25" y="148"/>
                    </a:lnTo>
                    <a:lnTo>
                      <a:pt x="29" y="148"/>
                    </a:lnTo>
                    <a:lnTo>
                      <a:pt x="32" y="150"/>
                    </a:lnTo>
                    <a:lnTo>
                      <a:pt x="34" y="150"/>
                    </a:lnTo>
                    <a:lnTo>
                      <a:pt x="40" y="150"/>
                    </a:lnTo>
                    <a:lnTo>
                      <a:pt x="44" y="150"/>
                    </a:lnTo>
                    <a:lnTo>
                      <a:pt x="48" y="150"/>
                    </a:lnTo>
                    <a:lnTo>
                      <a:pt x="53" y="148"/>
                    </a:lnTo>
                    <a:lnTo>
                      <a:pt x="51" y="148"/>
                    </a:lnTo>
                    <a:lnTo>
                      <a:pt x="48" y="146"/>
                    </a:lnTo>
                    <a:lnTo>
                      <a:pt x="46" y="141"/>
                    </a:lnTo>
                    <a:lnTo>
                      <a:pt x="44" y="141"/>
                    </a:lnTo>
                    <a:lnTo>
                      <a:pt x="42" y="139"/>
                    </a:lnTo>
                    <a:lnTo>
                      <a:pt x="44" y="141"/>
                    </a:lnTo>
                    <a:lnTo>
                      <a:pt x="48" y="141"/>
                    </a:lnTo>
                    <a:lnTo>
                      <a:pt x="51" y="143"/>
                    </a:lnTo>
                    <a:lnTo>
                      <a:pt x="55" y="146"/>
                    </a:lnTo>
                    <a:lnTo>
                      <a:pt x="53" y="143"/>
                    </a:lnTo>
                    <a:lnTo>
                      <a:pt x="53" y="139"/>
                    </a:lnTo>
                    <a:lnTo>
                      <a:pt x="55" y="139"/>
                    </a:lnTo>
                    <a:lnTo>
                      <a:pt x="55" y="137"/>
                    </a:lnTo>
                    <a:lnTo>
                      <a:pt x="55" y="133"/>
                    </a:lnTo>
                    <a:lnTo>
                      <a:pt x="53" y="131"/>
                    </a:lnTo>
                    <a:lnTo>
                      <a:pt x="53" y="129"/>
                    </a:lnTo>
                    <a:lnTo>
                      <a:pt x="55" y="131"/>
                    </a:lnTo>
                    <a:lnTo>
                      <a:pt x="57" y="133"/>
                    </a:lnTo>
                    <a:lnTo>
                      <a:pt x="61" y="137"/>
                    </a:lnTo>
                    <a:lnTo>
                      <a:pt x="63" y="137"/>
                    </a:lnTo>
                    <a:lnTo>
                      <a:pt x="63" y="135"/>
                    </a:lnTo>
                    <a:lnTo>
                      <a:pt x="63" y="133"/>
                    </a:lnTo>
                    <a:lnTo>
                      <a:pt x="65" y="133"/>
                    </a:lnTo>
                    <a:lnTo>
                      <a:pt x="65" y="137"/>
                    </a:lnTo>
                    <a:lnTo>
                      <a:pt x="67" y="137"/>
                    </a:lnTo>
                    <a:lnTo>
                      <a:pt x="67" y="135"/>
                    </a:lnTo>
                    <a:lnTo>
                      <a:pt x="65" y="131"/>
                    </a:lnTo>
                    <a:lnTo>
                      <a:pt x="67" y="129"/>
                    </a:lnTo>
                    <a:lnTo>
                      <a:pt x="69" y="131"/>
                    </a:lnTo>
                    <a:lnTo>
                      <a:pt x="74" y="131"/>
                    </a:lnTo>
                    <a:lnTo>
                      <a:pt x="76" y="135"/>
                    </a:lnTo>
                    <a:lnTo>
                      <a:pt x="78" y="135"/>
                    </a:lnTo>
                    <a:lnTo>
                      <a:pt x="80" y="135"/>
                    </a:lnTo>
                    <a:lnTo>
                      <a:pt x="82" y="135"/>
                    </a:lnTo>
                    <a:lnTo>
                      <a:pt x="82" y="133"/>
                    </a:lnTo>
                    <a:lnTo>
                      <a:pt x="82" y="137"/>
                    </a:lnTo>
                    <a:lnTo>
                      <a:pt x="82" y="139"/>
                    </a:lnTo>
                    <a:lnTo>
                      <a:pt x="84" y="139"/>
                    </a:lnTo>
                    <a:lnTo>
                      <a:pt x="88" y="141"/>
                    </a:lnTo>
                    <a:lnTo>
                      <a:pt x="99" y="143"/>
                    </a:lnTo>
                    <a:lnTo>
                      <a:pt x="101" y="146"/>
                    </a:lnTo>
                    <a:lnTo>
                      <a:pt x="105" y="150"/>
                    </a:lnTo>
                    <a:lnTo>
                      <a:pt x="105" y="156"/>
                    </a:lnTo>
                    <a:lnTo>
                      <a:pt x="112" y="162"/>
                    </a:lnTo>
                    <a:lnTo>
                      <a:pt x="112" y="164"/>
                    </a:lnTo>
                    <a:lnTo>
                      <a:pt x="116" y="167"/>
                    </a:lnTo>
                    <a:lnTo>
                      <a:pt x="118" y="169"/>
                    </a:lnTo>
                    <a:lnTo>
                      <a:pt x="118" y="171"/>
                    </a:lnTo>
                    <a:lnTo>
                      <a:pt x="128" y="181"/>
                    </a:lnTo>
                    <a:lnTo>
                      <a:pt x="128" y="183"/>
                    </a:lnTo>
                    <a:lnTo>
                      <a:pt x="133" y="186"/>
                    </a:lnTo>
                    <a:lnTo>
                      <a:pt x="137" y="188"/>
                    </a:lnTo>
                    <a:lnTo>
                      <a:pt x="139" y="188"/>
                    </a:lnTo>
                    <a:lnTo>
                      <a:pt x="141" y="188"/>
                    </a:lnTo>
                    <a:lnTo>
                      <a:pt x="145" y="188"/>
                    </a:lnTo>
                    <a:lnTo>
                      <a:pt x="152" y="188"/>
                    </a:lnTo>
                    <a:lnTo>
                      <a:pt x="156" y="190"/>
                    </a:lnTo>
                    <a:lnTo>
                      <a:pt x="158" y="190"/>
                    </a:lnTo>
                    <a:lnTo>
                      <a:pt x="164" y="190"/>
                    </a:lnTo>
                    <a:lnTo>
                      <a:pt x="169" y="192"/>
                    </a:lnTo>
                    <a:lnTo>
                      <a:pt x="173" y="192"/>
                    </a:lnTo>
                    <a:lnTo>
                      <a:pt x="175" y="194"/>
                    </a:lnTo>
                    <a:lnTo>
                      <a:pt x="179" y="194"/>
                    </a:lnTo>
                    <a:lnTo>
                      <a:pt x="179" y="194"/>
                    </a:lnTo>
                    <a:lnTo>
                      <a:pt x="177" y="196"/>
                    </a:lnTo>
                    <a:lnTo>
                      <a:pt x="181" y="196"/>
                    </a:lnTo>
                    <a:lnTo>
                      <a:pt x="185" y="200"/>
                    </a:lnTo>
                    <a:lnTo>
                      <a:pt x="190" y="198"/>
                    </a:lnTo>
                    <a:lnTo>
                      <a:pt x="192" y="196"/>
                    </a:lnTo>
                    <a:lnTo>
                      <a:pt x="185" y="194"/>
                    </a:lnTo>
                    <a:lnTo>
                      <a:pt x="185" y="194"/>
                    </a:lnTo>
                    <a:lnTo>
                      <a:pt x="185" y="192"/>
                    </a:lnTo>
                    <a:lnTo>
                      <a:pt x="187" y="190"/>
                    </a:lnTo>
                    <a:lnTo>
                      <a:pt x="192" y="192"/>
                    </a:lnTo>
                    <a:lnTo>
                      <a:pt x="194" y="190"/>
                    </a:lnTo>
                    <a:lnTo>
                      <a:pt x="187" y="188"/>
                    </a:lnTo>
                    <a:lnTo>
                      <a:pt x="179" y="186"/>
                    </a:lnTo>
                    <a:lnTo>
                      <a:pt x="173" y="183"/>
                    </a:lnTo>
                    <a:lnTo>
                      <a:pt x="171" y="181"/>
                    </a:lnTo>
                    <a:lnTo>
                      <a:pt x="177" y="179"/>
                    </a:lnTo>
                    <a:lnTo>
                      <a:pt x="179" y="179"/>
                    </a:lnTo>
                    <a:lnTo>
                      <a:pt x="181" y="179"/>
                    </a:lnTo>
                    <a:lnTo>
                      <a:pt x="179" y="177"/>
                    </a:lnTo>
                    <a:lnTo>
                      <a:pt x="171" y="177"/>
                    </a:lnTo>
                    <a:lnTo>
                      <a:pt x="164" y="175"/>
                    </a:lnTo>
                    <a:lnTo>
                      <a:pt x="162" y="173"/>
                    </a:lnTo>
                    <a:lnTo>
                      <a:pt x="162" y="171"/>
                    </a:lnTo>
                    <a:lnTo>
                      <a:pt x="164" y="169"/>
                    </a:lnTo>
                    <a:lnTo>
                      <a:pt x="166" y="164"/>
                    </a:lnTo>
                    <a:lnTo>
                      <a:pt x="164" y="162"/>
                    </a:lnTo>
                    <a:lnTo>
                      <a:pt x="160" y="162"/>
                    </a:lnTo>
                    <a:lnTo>
                      <a:pt x="160" y="164"/>
                    </a:lnTo>
                    <a:lnTo>
                      <a:pt x="156" y="164"/>
                    </a:lnTo>
                    <a:lnTo>
                      <a:pt x="154" y="164"/>
                    </a:lnTo>
                    <a:lnTo>
                      <a:pt x="150" y="160"/>
                    </a:lnTo>
                    <a:lnTo>
                      <a:pt x="150" y="154"/>
                    </a:lnTo>
                    <a:lnTo>
                      <a:pt x="147" y="154"/>
                    </a:lnTo>
                    <a:lnTo>
                      <a:pt x="143" y="143"/>
                    </a:lnTo>
                    <a:lnTo>
                      <a:pt x="141" y="143"/>
                    </a:lnTo>
                    <a:lnTo>
                      <a:pt x="141" y="141"/>
                    </a:lnTo>
                    <a:lnTo>
                      <a:pt x="137" y="141"/>
                    </a:lnTo>
                    <a:lnTo>
                      <a:pt x="133" y="139"/>
                    </a:lnTo>
                    <a:lnTo>
                      <a:pt x="131" y="135"/>
                    </a:lnTo>
                    <a:lnTo>
                      <a:pt x="126" y="131"/>
                    </a:lnTo>
                    <a:lnTo>
                      <a:pt x="126" y="124"/>
                    </a:lnTo>
                    <a:lnTo>
                      <a:pt x="122" y="122"/>
                    </a:lnTo>
                    <a:lnTo>
                      <a:pt x="120" y="118"/>
                    </a:lnTo>
                    <a:lnTo>
                      <a:pt x="120" y="118"/>
                    </a:lnTo>
                    <a:lnTo>
                      <a:pt x="128" y="118"/>
                    </a:lnTo>
                    <a:lnTo>
                      <a:pt x="137" y="114"/>
                    </a:lnTo>
                    <a:lnTo>
                      <a:pt x="139" y="110"/>
                    </a:lnTo>
                    <a:lnTo>
                      <a:pt x="137" y="105"/>
                    </a:lnTo>
                    <a:lnTo>
                      <a:pt x="133" y="101"/>
                    </a:lnTo>
                    <a:lnTo>
                      <a:pt x="128" y="99"/>
                    </a:lnTo>
                    <a:lnTo>
                      <a:pt x="126" y="101"/>
                    </a:lnTo>
                    <a:lnTo>
                      <a:pt x="122" y="99"/>
                    </a:lnTo>
                    <a:lnTo>
                      <a:pt x="114" y="95"/>
                    </a:lnTo>
                    <a:lnTo>
                      <a:pt x="112" y="93"/>
                    </a:lnTo>
                    <a:lnTo>
                      <a:pt x="107" y="93"/>
                    </a:lnTo>
                    <a:lnTo>
                      <a:pt x="97" y="89"/>
                    </a:lnTo>
                    <a:lnTo>
                      <a:pt x="97" y="86"/>
                    </a:lnTo>
                    <a:lnTo>
                      <a:pt x="99" y="82"/>
                    </a:lnTo>
                    <a:lnTo>
                      <a:pt x="99" y="78"/>
                    </a:lnTo>
                    <a:lnTo>
                      <a:pt x="97" y="76"/>
                    </a:lnTo>
                    <a:lnTo>
                      <a:pt x="91" y="68"/>
                    </a:lnTo>
                    <a:lnTo>
                      <a:pt x="88" y="68"/>
                    </a:lnTo>
                    <a:lnTo>
                      <a:pt x="86" y="70"/>
                    </a:lnTo>
                    <a:lnTo>
                      <a:pt x="84" y="65"/>
                    </a:lnTo>
                    <a:lnTo>
                      <a:pt x="80" y="63"/>
                    </a:lnTo>
                    <a:lnTo>
                      <a:pt x="80" y="59"/>
                    </a:lnTo>
                    <a:lnTo>
                      <a:pt x="76" y="59"/>
                    </a:lnTo>
                    <a:lnTo>
                      <a:pt x="74" y="57"/>
                    </a:lnTo>
                    <a:lnTo>
                      <a:pt x="72" y="57"/>
                    </a:lnTo>
                    <a:lnTo>
                      <a:pt x="67" y="55"/>
                    </a:lnTo>
                    <a:lnTo>
                      <a:pt x="63" y="55"/>
                    </a:lnTo>
                    <a:lnTo>
                      <a:pt x="59" y="51"/>
                    </a:lnTo>
                    <a:lnTo>
                      <a:pt x="55" y="51"/>
                    </a:lnTo>
                    <a:lnTo>
                      <a:pt x="46" y="46"/>
                    </a:lnTo>
                    <a:lnTo>
                      <a:pt x="36" y="44"/>
                    </a:lnTo>
                    <a:lnTo>
                      <a:pt x="32" y="42"/>
                    </a:lnTo>
                    <a:lnTo>
                      <a:pt x="29" y="40"/>
                    </a:lnTo>
                    <a:lnTo>
                      <a:pt x="27" y="40"/>
                    </a:lnTo>
                    <a:lnTo>
                      <a:pt x="27" y="42"/>
                    </a:lnTo>
                    <a:lnTo>
                      <a:pt x="19" y="38"/>
                    </a:lnTo>
                    <a:lnTo>
                      <a:pt x="17" y="36"/>
                    </a:lnTo>
                    <a:lnTo>
                      <a:pt x="13" y="34"/>
                    </a:lnTo>
                    <a:lnTo>
                      <a:pt x="6" y="32"/>
                    </a:lnTo>
                    <a:lnTo>
                      <a:pt x="4" y="32"/>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21" name="Freeform 26">
                <a:extLst>
                  <a:ext uri="{FF2B5EF4-FFF2-40B4-BE49-F238E27FC236}">
                    <a16:creationId xmlns:a16="http://schemas.microsoft.com/office/drawing/2014/main" id="{26D2B277-C96E-4055-8081-F85AE807736D}"/>
                  </a:ext>
                </a:extLst>
              </p:cNvPr>
              <p:cNvSpPr>
                <a:spLocks noEditPoints="1"/>
              </p:cNvSpPr>
              <p:nvPr/>
            </p:nvSpPr>
            <p:spPr bwMode="auto">
              <a:xfrm>
                <a:off x="10914241" y="3528130"/>
                <a:ext cx="159611" cy="226366"/>
              </a:xfrm>
              <a:custGeom>
                <a:avLst/>
                <a:gdLst>
                  <a:gd name="T0" fmla="*/ 74 w 198"/>
                  <a:gd name="T1" fmla="*/ 2 h 299"/>
                  <a:gd name="T2" fmla="*/ 91 w 198"/>
                  <a:gd name="T3" fmla="*/ 113 h 299"/>
                  <a:gd name="T4" fmla="*/ 122 w 198"/>
                  <a:gd name="T5" fmla="*/ 120 h 299"/>
                  <a:gd name="T6" fmla="*/ 137 w 198"/>
                  <a:gd name="T7" fmla="*/ 139 h 299"/>
                  <a:gd name="T8" fmla="*/ 135 w 198"/>
                  <a:gd name="T9" fmla="*/ 143 h 299"/>
                  <a:gd name="T10" fmla="*/ 110 w 198"/>
                  <a:gd name="T11" fmla="*/ 130 h 299"/>
                  <a:gd name="T12" fmla="*/ 76 w 198"/>
                  <a:gd name="T13" fmla="*/ 126 h 299"/>
                  <a:gd name="T14" fmla="*/ 65 w 198"/>
                  <a:gd name="T15" fmla="*/ 103 h 299"/>
                  <a:gd name="T16" fmla="*/ 49 w 198"/>
                  <a:gd name="T17" fmla="*/ 82 h 299"/>
                  <a:gd name="T18" fmla="*/ 57 w 198"/>
                  <a:gd name="T19" fmla="*/ 46 h 299"/>
                  <a:gd name="T20" fmla="*/ 91 w 198"/>
                  <a:gd name="T21" fmla="*/ 21 h 299"/>
                  <a:gd name="T22" fmla="*/ 97 w 198"/>
                  <a:gd name="T23" fmla="*/ 71 h 299"/>
                  <a:gd name="T24" fmla="*/ 89 w 198"/>
                  <a:gd name="T25" fmla="*/ 103 h 299"/>
                  <a:gd name="T26" fmla="*/ 93 w 198"/>
                  <a:gd name="T27" fmla="*/ 103 h 299"/>
                  <a:gd name="T28" fmla="*/ 59 w 198"/>
                  <a:gd name="T29" fmla="*/ 122 h 299"/>
                  <a:gd name="T30" fmla="*/ 80 w 198"/>
                  <a:gd name="T31" fmla="*/ 158 h 299"/>
                  <a:gd name="T32" fmla="*/ 68 w 198"/>
                  <a:gd name="T33" fmla="*/ 128 h 299"/>
                  <a:gd name="T34" fmla="*/ 141 w 198"/>
                  <a:gd name="T35" fmla="*/ 118 h 299"/>
                  <a:gd name="T36" fmla="*/ 99 w 198"/>
                  <a:gd name="T37" fmla="*/ 151 h 299"/>
                  <a:gd name="T38" fmla="*/ 114 w 198"/>
                  <a:gd name="T39" fmla="*/ 156 h 299"/>
                  <a:gd name="T40" fmla="*/ 131 w 198"/>
                  <a:gd name="T41" fmla="*/ 149 h 299"/>
                  <a:gd name="T42" fmla="*/ 143 w 198"/>
                  <a:gd name="T43" fmla="*/ 164 h 299"/>
                  <a:gd name="T44" fmla="*/ 122 w 198"/>
                  <a:gd name="T45" fmla="*/ 162 h 299"/>
                  <a:gd name="T46" fmla="*/ 97 w 198"/>
                  <a:gd name="T47" fmla="*/ 166 h 299"/>
                  <a:gd name="T48" fmla="*/ 125 w 198"/>
                  <a:gd name="T49" fmla="*/ 173 h 299"/>
                  <a:gd name="T50" fmla="*/ 112 w 198"/>
                  <a:gd name="T51" fmla="*/ 191 h 299"/>
                  <a:gd name="T52" fmla="*/ 131 w 198"/>
                  <a:gd name="T53" fmla="*/ 215 h 299"/>
                  <a:gd name="T54" fmla="*/ 133 w 198"/>
                  <a:gd name="T55" fmla="*/ 204 h 299"/>
                  <a:gd name="T56" fmla="*/ 125 w 198"/>
                  <a:gd name="T57" fmla="*/ 185 h 299"/>
                  <a:gd name="T58" fmla="*/ 122 w 198"/>
                  <a:gd name="T59" fmla="*/ 223 h 299"/>
                  <a:gd name="T60" fmla="*/ 137 w 198"/>
                  <a:gd name="T61" fmla="*/ 221 h 299"/>
                  <a:gd name="T62" fmla="*/ 150 w 198"/>
                  <a:gd name="T63" fmla="*/ 202 h 299"/>
                  <a:gd name="T64" fmla="*/ 156 w 198"/>
                  <a:gd name="T65" fmla="*/ 221 h 299"/>
                  <a:gd name="T66" fmla="*/ 167 w 198"/>
                  <a:gd name="T67" fmla="*/ 181 h 299"/>
                  <a:gd name="T68" fmla="*/ 167 w 198"/>
                  <a:gd name="T69" fmla="*/ 154 h 299"/>
                  <a:gd name="T70" fmla="*/ 154 w 198"/>
                  <a:gd name="T71" fmla="*/ 162 h 299"/>
                  <a:gd name="T72" fmla="*/ 150 w 198"/>
                  <a:gd name="T73" fmla="*/ 177 h 299"/>
                  <a:gd name="T74" fmla="*/ 165 w 198"/>
                  <a:gd name="T75" fmla="*/ 202 h 299"/>
                  <a:gd name="T76" fmla="*/ 177 w 198"/>
                  <a:gd name="T77" fmla="*/ 185 h 299"/>
                  <a:gd name="T78" fmla="*/ 175 w 198"/>
                  <a:gd name="T79" fmla="*/ 198 h 299"/>
                  <a:gd name="T80" fmla="*/ 184 w 198"/>
                  <a:gd name="T81" fmla="*/ 215 h 299"/>
                  <a:gd name="T82" fmla="*/ 108 w 198"/>
                  <a:gd name="T83" fmla="*/ 272 h 299"/>
                  <a:gd name="T84" fmla="*/ 131 w 198"/>
                  <a:gd name="T85" fmla="*/ 236 h 299"/>
                  <a:gd name="T86" fmla="*/ 160 w 198"/>
                  <a:gd name="T87" fmla="*/ 238 h 299"/>
                  <a:gd name="T88" fmla="*/ 171 w 198"/>
                  <a:gd name="T89" fmla="*/ 210 h 299"/>
                  <a:gd name="T90" fmla="*/ 190 w 198"/>
                  <a:gd name="T91" fmla="*/ 236 h 299"/>
                  <a:gd name="T92" fmla="*/ 196 w 198"/>
                  <a:gd name="T93" fmla="*/ 272 h 299"/>
                  <a:gd name="T94" fmla="*/ 184 w 198"/>
                  <a:gd name="T95" fmla="*/ 261 h 299"/>
                  <a:gd name="T96" fmla="*/ 173 w 198"/>
                  <a:gd name="T97" fmla="*/ 291 h 299"/>
                  <a:gd name="T98" fmla="*/ 148 w 198"/>
                  <a:gd name="T99" fmla="*/ 274 h 299"/>
                  <a:gd name="T100" fmla="*/ 133 w 198"/>
                  <a:gd name="T101" fmla="*/ 255 h 299"/>
                  <a:gd name="T102" fmla="*/ 122 w 198"/>
                  <a:gd name="T103" fmla="*/ 261 h 299"/>
                  <a:gd name="T104" fmla="*/ 103 w 198"/>
                  <a:gd name="T105" fmla="*/ 282 h 299"/>
                  <a:gd name="T106" fmla="*/ 53 w 198"/>
                  <a:gd name="T107" fmla="*/ 156 h 299"/>
                  <a:gd name="T108" fmla="*/ 57 w 198"/>
                  <a:gd name="T109" fmla="*/ 168 h 299"/>
                  <a:gd name="T110" fmla="*/ 57 w 198"/>
                  <a:gd name="T111" fmla="*/ 196 h 299"/>
                  <a:gd name="T112" fmla="*/ 34 w 198"/>
                  <a:gd name="T113" fmla="*/ 217 h 299"/>
                  <a:gd name="T114" fmla="*/ 49 w 198"/>
                  <a:gd name="T115" fmla="*/ 177 h 299"/>
                  <a:gd name="T116" fmla="*/ 28 w 198"/>
                  <a:gd name="T117" fmla="*/ 215 h 299"/>
                  <a:gd name="T118" fmla="*/ 9 w 198"/>
                  <a:gd name="T119" fmla="*/ 240 h 299"/>
                  <a:gd name="T120" fmla="*/ 4 w 198"/>
                  <a:gd name="T121" fmla="*/ 248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8" h="299">
                    <a:moveTo>
                      <a:pt x="72" y="12"/>
                    </a:moveTo>
                    <a:lnTo>
                      <a:pt x="76" y="12"/>
                    </a:lnTo>
                    <a:lnTo>
                      <a:pt x="74" y="14"/>
                    </a:lnTo>
                    <a:lnTo>
                      <a:pt x="72" y="12"/>
                    </a:lnTo>
                    <a:lnTo>
                      <a:pt x="72" y="12"/>
                    </a:lnTo>
                    <a:close/>
                    <a:moveTo>
                      <a:pt x="70" y="4"/>
                    </a:moveTo>
                    <a:lnTo>
                      <a:pt x="72" y="8"/>
                    </a:lnTo>
                    <a:lnTo>
                      <a:pt x="68" y="8"/>
                    </a:lnTo>
                    <a:lnTo>
                      <a:pt x="70" y="4"/>
                    </a:lnTo>
                    <a:lnTo>
                      <a:pt x="70" y="4"/>
                    </a:lnTo>
                    <a:close/>
                    <a:moveTo>
                      <a:pt x="78" y="0"/>
                    </a:moveTo>
                    <a:lnTo>
                      <a:pt x="74" y="2"/>
                    </a:lnTo>
                    <a:lnTo>
                      <a:pt x="76" y="4"/>
                    </a:lnTo>
                    <a:lnTo>
                      <a:pt x="78" y="0"/>
                    </a:lnTo>
                    <a:lnTo>
                      <a:pt x="78" y="0"/>
                    </a:lnTo>
                    <a:close/>
                    <a:moveTo>
                      <a:pt x="87" y="8"/>
                    </a:moveTo>
                    <a:lnTo>
                      <a:pt x="82" y="12"/>
                    </a:lnTo>
                    <a:lnTo>
                      <a:pt x="87" y="14"/>
                    </a:lnTo>
                    <a:lnTo>
                      <a:pt x="87" y="10"/>
                    </a:lnTo>
                    <a:lnTo>
                      <a:pt x="87" y="10"/>
                    </a:lnTo>
                    <a:lnTo>
                      <a:pt x="87" y="8"/>
                    </a:lnTo>
                    <a:lnTo>
                      <a:pt x="87" y="8"/>
                    </a:lnTo>
                    <a:close/>
                    <a:moveTo>
                      <a:pt x="87" y="111"/>
                    </a:moveTo>
                    <a:lnTo>
                      <a:pt x="91" y="113"/>
                    </a:lnTo>
                    <a:lnTo>
                      <a:pt x="93" y="118"/>
                    </a:lnTo>
                    <a:lnTo>
                      <a:pt x="97" y="118"/>
                    </a:lnTo>
                    <a:lnTo>
                      <a:pt x="99" y="118"/>
                    </a:lnTo>
                    <a:lnTo>
                      <a:pt x="101" y="113"/>
                    </a:lnTo>
                    <a:lnTo>
                      <a:pt x="106" y="109"/>
                    </a:lnTo>
                    <a:lnTo>
                      <a:pt x="110" y="109"/>
                    </a:lnTo>
                    <a:lnTo>
                      <a:pt x="116" y="113"/>
                    </a:lnTo>
                    <a:lnTo>
                      <a:pt x="118" y="118"/>
                    </a:lnTo>
                    <a:lnTo>
                      <a:pt x="118" y="122"/>
                    </a:lnTo>
                    <a:lnTo>
                      <a:pt x="120" y="124"/>
                    </a:lnTo>
                    <a:lnTo>
                      <a:pt x="122" y="122"/>
                    </a:lnTo>
                    <a:lnTo>
                      <a:pt x="122" y="120"/>
                    </a:lnTo>
                    <a:lnTo>
                      <a:pt x="125" y="118"/>
                    </a:lnTo>
                    <a:lnTo>
                      <a:pt x="127" y="122"/>
                    </a:lnTo>
                    <a:lnTo>
                      <a:pt x="131" y="122"/>
                    </a:lnTo>
                    <a:lnTo>
                      <a:pt x="135" y="124"/>
                    </a:lnTo>
                    <a:lnTo>
                      <a:pt x="135" y="126"/>
                    </a:lnTo>
                    <a:lnTo>
                      <a:pt x="133" y="126"/>
                    </a:lnTo>
                    <a:lnTo>
                      <a:pt x="131" y="124"/>
                    </a:lnTo>
                    <a:lnTo>
                      <a:pt x="129" y="126"/>
                    </a:lnTo>
                    <a:lnTo>
                      <a:pt x="129" y="130"/>
                    </a:lnTo>
                    <a:lnTo>
                      <a:pt x="133" y="137"/>
                    </a:lnTo>
                    <a:lnTo>
                      <a:pt x="133" y="139"/>
                    </a:lnTo>
                    <a:lnTo>
                      <a:pt x="137" y="139"/>
                    </a:lnTo>
                    <a:lnTo>
                      <a:pt x="139" y="141"/>
                    </a:lnTo>
                    <a:lnTo>
                      <a:pt x="143" y="141"/>
                    </a:lnTo>
                    <a:lnTo>
                      <a:pt x="143" y="143"/>
                    </a:lnTo>
                    <a:lnTo>
                      <a:pt x="141" y="145"/>
                    </a:lnTo>
                    <a:lnTo>
                      <a:pt x="143" y="147"/>
                    </a:lnTo>
                    <a:lnTo>
                      <a:pt x="141" y="151"/>
                    </a:lnTo>
                    <a:lnTo>
                      <a:pt x="137" y="151"/>
                    </a:lnTo>
                    <a:lnTo>
                      <a:pt x="135" y="147"/>
                    </a:lnTo>
                    <a:lnTo>
                      <a:pt x="137" y="145"/>
                    </a:lnTo>
                    <a:lnTo>
                      <a:pt x="137" y="143"/>
                    </a:lnTo>
                    <a:lnTo>
                      <a:pt x="135" y="143"/>
                    </a:lnTo>
                    <a:lnTo>
                      <a:pt x="135" y="143"/>
                    </a:lnTo>
                    <a:lnTo>
                      <a:pt x="131" y="145"/>
                    </a:lnTo>
                    <a:lnTo>
                      <a:pt x="127" y="141"/>
                    </a:lnTo>
                    <a:lnTo>
                      <a:pt x="125" y="139"/>
                    </a:lnTo>
                    <a:lnTo>
                      <a:pt x="125" y="135"/>
                    </a:lnTo>
                    <a:lnTo>
                      <a:pt x="122" y="130"/>
                    </a:lnTo>
                    <a:lnTo>
                      <a:pt x="116" y="128"/>
                    </a:lnTo>
                    <a:lnTo>
                      <a:pt x="114" y="124"/>
                    </a:lnTo>
                    <a:lnTo>
                      <a:pt x="112" y="122"/>
                    </a:lnTo>
                    <a:lnTo>
                      <a:pt x="110" y="120"/>
                    </a:lnTo>
                    <a:lnTo>
                      <a:pt x="108" y="120"/>
                    </a:lnTo>
                    <a:lnTo>
                      <a:pt x="106" y="122"/>
                    </a:lnTo>
                    <a:lnTo>
                      <a:pt x="110" y="130"/>
                    </a:lnTo>
                    <a:lnTo>
                      <a:pt x="112" y="137"/>
                    </a:lnTo>
                    <a:lnTo>
                      <a:pt x="110" y="137"/>
                    </a:lnTo>
                    <a:lnTo>
                      <a:pt x="106" y="130"/>
                    </a:lnTo>
                    <a:lnTo>
                      <a:pt x="101" y="126"/>
                    </a:lnTo>
                    <a:lnTo>
                      <a:pt x="101" y="124"/>
                    </a:lnTo>
                    <a:lnTo>
                      <a:pt x="93" y="120"/>
                    </a:lnTo>
                    <a:lnTo>
                      <a:pt x="89" y="120"/>
                    </a:lnTo>
                    <a:lnTo>
                      <a:pt x="87" y="124"/>
                    </a:lnTo>
                    <a:lnTo>
                      <a:pt x="87" y="126"/>
                    </a:lnTo>
                    <a:lnTo>
                      <a:pt x="82" y="128"/>
                    </a:lnTo>
                    <a:lnTo>
                      <a:pt x="78" y="124"/>
                    </a:lnTo>
                    <a:lnTo>
                      <a:pt x="76" y="126"/>
                    </a:lnTo>
                    <a:lnTo>
                      <a:pt x="72" y="126"/>
                    </a:lnTo>
                    <a:lnTo>
                      <a:pt x="74" y="124"/>
                    </a:lnTo>
                    <a:lnTo>
                      <a:pt x="74" y="120"/>
                    </a:lnTo>
                    <a:lnTo>
                      <a:pt x="70" y="122"/>
                    </a:lnTo>
                    <a:lnTo>
                      <a:pt x="70" y="124"/>
                    </a:lnTo>
                    <a:lnTo>
                      <a:pt x="68" y="120"/>
                    </a:lnTo>
                    <a:lnTo>
                      <a:pt x="68" y="116"/>
                    </a:lnTo>
                    <a:lnTo>
                      <a:pt x="68" y="113"/>
                    </a:lnTo>
                    <a:lnTo>
                      <a:pt x="70" y="111"/>
                    </a:lnTo>
                    <a:lnTo>
                      <a:pt x="74" y="105"/>
                    </a:lnTo>
                    <a:lnTo>
                      <a:pt x="70" y="103"/>
                    </a:lnTo>
                    <a:lnTo>
                      <a:pt x="65" y="103"/>
                    </a:lnTo>
                    <a:lnTo>
                      <a:pt x="65" y="105"/>
                    </a:lnTo>
                    <a:lnTo>
                      <a:pt x="68" y="107"/>
                    </a:lnTo>
                    <a:lnTo>
                      <a:pt x="65" y="109"/>
                    </a:lnTo>
                    <a:lnTo>
                      <a:pt x="63" y="109"/>
                    </a:lnTo>
                    <a:lnTo>
                      <a:pt x="59" y="105"/>
                    </a:lnTo>
                    <a:lnTo>
                      <a:pt x="59" y="101"/>
                    </a:lnTo>
                    <a:lnTo>
                      <a:pt x="57" y="101"/>
                    </a:lnTo>
                    <a:lnTo>
                      <a:pt x="55" y="101"/>
                    </a:lnTo>
                    <a:lnTo>
                      <a:pt x="55" y="101"/>
                    </a:lnTo>
                    <a:lnTo>
                      <a:pt x="53" y="92"/>
                    </a:lnTo>
                    <a:lnTo>
                      <a:pt x="51" y="88"/>
                    </a:lnTo>
                    <a:lnTo>
                      <a:pt x="49" y="82"/>
                    </a:lnTo>
                    <a:lnTo>
                      <a:pt x="51" y="80"/>
                    </a:lnTo>
                    <a:lnTo>
                      <a:pt x="51" y="78"/>
                    </a:lnTo>
                    <a:lnTo>
                      <a:pt x="49" y="78"/>
                    </a:lnTo>
                    <a:lnTo>
                      <a:pt x="47" y="73"/>
                    </a:lnTo>
                    <a:lnTo>
                      <a:pt x="47" y="69"/>
                    </a:lnTo>
                    <a:lnTo>
                      <a:pt x="51" y="71"/>
                    </a:lnTo>
                    <a:lnTo>
                      <a:pt x="53" y="71"/>
                    </a:lnTo>
                    <a:lnTo>
                      <a:pt x="57" y="71"/>
                    </a:lnTo>
                    <a:lnTo>
                      <a:pt x="57" y="67"/>
                    </a:lnTo>
                    <a:lnTo>
                      <a:pt x="53" y="61"/>
                    </a:lnTo>
                    <a:lnTo>
                      <a:pt x="55" y="57"/>
                    </a:lnTo>
                    <a:lnTo>
                      <a:pt x="57" y="46"/>
                    </a:lnTo>
                    <a:lnTo>
                      <a:pt x="57" y="38"/>
                    </a:lnTo>
                    <a:lnTo>
                      <a:pt x="57" y="33"/>
                    </a:lnTo>
                    <a:lnTo>
                      <a:pt x="59" y="25"/>
                    </a:lnTo>
                    <a:lnTo>
                      <a:pt x="61" y="21"/>
                    </a:lnTo>
                    <a:lnTo>
                      <a:pt x="68" y="19"/>
                    </a:lnTo>
                    <a:lnTo>
                      <a:pt x="74" y="21"/>
                    </a:lnTo>
                    <a:lnTo>
                      <a:pt x="78" y="25"/>
                    </a:lnTo>
                    <a:lnTo>
                      <a:pt x="80" y="27"/>
                    </a:lnTo>
                    <a:lnTo>
                      <a:pt x="82" y="25"/>
                    </a:lnTo>
                    <a:lnTo>
                      <a:pt x="87" y="25"/>
                    </a:lnTo>
                    <a:lnTo>
                      <a:pt x="89" y="23"/>
                    </a:lnTo>
                    <a:lnTo>
                      <a:pt x="91" y="21"/>
                    </a:lnTo>
                    <a:lnTo>
                      <a:pt x="93" y="19"/>
                    </a:lnTo>
                    <a:lnTo>
                      <a:pt x="95" y="23"/>
                    </a:lnTo>
                    <a:lnTo>
                      <a:pt x="95" y="25"/>
                    </a:lnTo>
                    <a:lnTo>
                      <a:pt x="93" y="29"/>
                    </a:lnTo>
                    <a:lnTo>
                      <a:pt x="91" y="36"/>
                    </a:lnTo>
                    <a:lnTo>
                      <a:pt x="95" y="42"/>
                    </a:lnTo>
                    <a:lnTo>
                      <a:pt x="97" y="44"/>
                    </a:lnTo>
                    <a:lnTo>
                      <a:pt x="97" y="48"/>
                    </a:lnTo>
                    <a:lnTo>
                      <a:pt x="99" y="50"/>
                    </a:lnTo>
                    <a:lnTo>
                      <a:pt x="99" y="61"/>
                    </a:lnTo>
                    <a:lnTo>
                      <a:pt x="95" y="65"/>
                    </a:lnTo>
                    <a:lnTo>
                      <a:pt x="97" y="71"/>
                    </a:lnTo>
                    <a:lnTo>
                      <a:pt x="93" y="76"/>
                    </a:lnTo>
                    <a:lnTo>
                      <a:pt x="93" y="73"/>
                    </a:lnTo>
                    <a:lnTo>
                      <a:pt x="95" y="71"/>
                    </a:lnTo>
                    <a:lnTo>
                      <a:pt x="93" y="71"/>
                    </a:lnTo>
                    <a:lnTo>
                      <a:pt x="87" y="78"/>
                    </a:lnTo>
                    <a:lnTo>
                      <a:pt x="84" y="82"/>
                    </a:lnTo>
                    <a:lnTo>
                      <a:pt x="84" y="86"/>
                    </a:lnTo>
                    <a:lnTo>
                      <a:pt x="82" y="88"/>
                    </a:lnTo>
                    <a:lnTo>
                      <a:pt x="82" y="95"/>
                    </a:lnTo>
                    <a:lnTo>
                      <a:pt x="84" y="97"/>
                    </a:lnTo>
                    <a:lnTo>
                      <a:pt x="87" y="101"/>
                    </a:lnTo>
                    <a:lnTo>
                      <a:pt x="89" y="103"/>
                    </a:lnTo>
                    <a:lnTo>
                      <a:pt x="87" y="107"/>
                    </a:lnTo>
                    <a:lnTo>
                      <a:pt x="87" y="111"/>
                    </a:lnTo>
                    <a:lnTo>
                      <a:pt x="87" y="111"/>
                    </a:lnTo>
                    <a:close/>
                    <a:moveTo>
                      <a:pt x="95" y="111"/>
                    </a:moveTo>
                    <a:lnTo>
                      <a:pt x="95" y="116"/>
                    </a:lnTo>
                    <a:lnTo>
                      <a:pt x="99" y="118"/>
                    </a:lnTo>
                    <a:lnTo>
                      <a:pt x="97" y="113"/>
                    </a:lnTo>
                    <a:lnTo>
                      <a:pt x="95" y="111"/>
                    </a:lnTo>
                    <a:lnTo>
                      <a:pt x="95" y="111"/>
                    </a:lnTo>
                    <a:close/>
                    <a:moveTo>
                      <a:pt x="91" y="97"/>
                    </a:moveTo>
                    <a:lnTo>
                      <a:pt x="93" y="103"/>
                    </a:lnTo>
                    <a:lnTo>
                      <a:pt x="93" y="103"/>
                    </a:lnTo>
                    <a:lnTo>
                      <a:pt x="93" y="107"/>
                    </a:lnTo>
                    <a:lnTo>
                      <a:pt x="97" y="105"/>
                    </a:lnTo>
                    <a:lnTo>
                      <a:pt x="97" y="99"/>
                    </a:lnTo>
                    <a:lnTo>
                      <a:pt x="99" y="97"/>
                    </a:lnTo>
                    <a:lnTo>
                      <a:pt x="97" y="95"/>
                    </a:lnTo>
                    <a:lnTo>
                      <a:pt x="91" y="97"/>
                    </a:lnTo>
                    <a:lnTo>
                      <a:pt x="91" y="97"/>
                    </a:lnTo>
                    <a:close/>
                    <a:moveTo>
                      <a:pt x="57" y="122"/>
                    </a:moveTo>
                    <a:lnTo>
                      <a:pt x="57" y="124"/>
                    </a:lnTo>
                    <a:lnTo>
                      <a:pt x="61" y="126"/>
                    </a:lnTo>
                    <a:lnTo>
                      <a:pt x="63" y="126"/>
                    </a:lnTo>
                    <a:lnTo>
                      <a:pt x="59" y="122"/>
                    </a:lnTo>
                    <a:lnTo>
                      <a:pt x="57" y="122"/>
                    </a:lnTo>
                    <a:lnTo>
                      <a:pt x="57" y="122"/>
                    </a:lnTo>
                    <a:close/>
                    <a:moveTo>
                      <a:pt x="63" y="130"/>
                    </a:moveTo>
                    <a:lnTo>
                      <a:pt x="63" y="132"/>
                    </a:lnTo>
                    <a:lnTo>
                      <a:pt x="68" y="132"/>
                    </a:lnTo>
                    <a:lnTo>
                      <a:pt x="68" y="137"/>
                    </a:lnTo>
                    <a:lnTo>
                      <a:pt x="70" y="139"/>
                    </a:lnTo>
                    <a:lnTo>
                      <a:pt x="74" y="141"/>
                    </a:lnTo>
                    <a:lnTo>
                      <a:pt x="74" y="147"/>
                    </a:lnTo>
                    <a:lnTo>
                      <a:pt x="76" y="149"/>
                    </a:lnTo>
                    <a:lnTo>
                      <a:pt x="76" y="154"/>
                    </a:lnTo>
                    <a:lnTo>
                      <a:pt x="80" y="158"/>
                    </a:lnTo>
                    <a:lnTo>
                      <a:pt x="82" y="158"/>
                    </a:lnTo>
                    <a:lnTo>
                      <a:pt x="87" y="156"/>
                    </a:lnTo>
                    <a:lnTo>
                      <a:pt x="87" y="151"/>
                    </a:lnTo>
                    <a:lnTo>
                      <a:pt x="89" y="151"/>
                    </a:lnTo>
                    <a:lnTo>
                      <a:pt x="89" y="147"/>
                    </a:lnTo>
                    <a:lnTo>
                      <a:pt x="87" y="145"/>
                    </a:lnTo>
                    <a:lnTo>
                      <a:pt x="89" y="141"/>
                    </a:lnTo>
                    <a:lnTo>
                      <a:pt x="89" y="139"/>
                    </a:lnTo>
                    <a:lnTo>
                      <a:pt x="84" y="137"/>
                    </a:lnTo>
                    <a:lnTo>
                      <a:pt x="76" y="130"/>
                    </a:lnTo>
                    <a:lnTo>
                      <a:pt x="72" y="130"/>
                    </a:lnTo>
                    <a:lnTo>
                      <a:pt x="68" y="128"/>
                    </a:lnTo>
                    <a:lnTo>
                      <a:pt x="63" y="130"/>
                    </a:lnTo>
                    <a:lnTo>
                      <a:pt x="63" y="130"/>
                    </a:lnTo>
                    <a:close/>
                    <a:moveTo>
                      <a:pt x="141" y="118"/>
                    </a:moveTo>
                    <a:lnTo>
                      <a:pt x="139" y="118"/>
                    </a:lnTo>
                    <a:lnTo>
                      <a:pt x="141" y="122"/>
                    </a:lnTo>
                    <a:lnTo>
                      <a:pt x="139" y="126"/>
                    </a:lnTo>
                    <a:lnTo>
                      <a:pt x="139" y="126"/>
                    </a:lnTo>
                    <a:lnTo>
                      <a:pt x="139" y="128"/>
                    </a:lnTo>
                    <a:lnTo>
                      <a:pt x="146" y="128"/>
                    </a:lnTo>
                    <a:lnTo>
                      <a:pt x="148" y="124"/>
                    </a:lnTo>
                    <a:lnTo>
                      <a:pt x="146" y="120"/>
                    </a:lnTo>
                    <a:lnTo>
                      <a:pt x="141" y="118"/>
                    </a:lnTo>
                    <a:lnTo>
                      <a:pt x="141" y="118"/>
                    </a:lnTo>
                    <a:close/>
                    <a:moveTo>
                      <a:pt x="93" y="132"/>
                    </a:moveTo>
                    <a:lnTo>
                      <a:pt x="99" y="137"/>
                    </a:lnTo>
                    <a:lnTo>
                      <a:pt x="99" y="135"/>
                    </a:lnTo>
                    <a:lnTo>
                      <a:pt x="101" y="132"/>
                    </a:lnTo>
                    <a:lnTo>
                      <a:pt x="99" y="128"/>
                    </a:lnTo>
                    <a:lnTo>
                      <a:pt x="95" y="128"/>
                    </a:lnTo>
                    <a:lnTo>
                      <a:pt x="93" y="130"/>
                    </a:lnTo>
                    <a:lnTo>
                      <a:pt x="93" y="132"/>
                    </a:lnTo>
                    <a:lnTo>
                      <a:pt x="93" y="132"/>
                    </a:lnTo>
                    <a:close/>
                    <a:moveTo>
                      <a:pt x="101" y="147"/>
                    </a:moveTo>
                    <a:lnTo>
                      <a:pt x="99" y="151"/>
                    </a:lnTo>
                    <a:lnTo>
                      <a:pt x="97" y="156"/>
                    </a:lnTo>
                    <a:lnTo>
                      <a:pt x="99" y="160"/>
                    </a:lnTo>
                    <a:lnTo>
                      <a:pt x="101" y="160"/>
                    </a:lnTo>
                    <a:lnTo>
                      <a:pt x="103" y="156"/>
                    </a:lnTo>
                    <a:lnTo>
                      <a:pt x="101" y="151"/>
                    </a:lnTo>
                    <a:lnTo>
                      <a:pt x="103" y="147"/>
                    </a:lnTo>
                    <a:lnTo>
                      <a:pt x="101" y="147"/>
                    </a:lnTo>
                    <a:lnTo>
                      <a:pt x="101" y="147"/>
                    </a:lnTo>
                    <a:close/>
                    <a:moveTo>
                      <a:pt x="112" y="151"/>
                    </a:moveTo>
                    <a:lnTo>
                      <a:pt x="110" y="154"/>
                    </a:lnTo>
                    <a:lnTo>
                      <a:pt x="110" y="156"/>
                    </a:lnTo>
                    <a:lnTo>
                      <a:pt x="114" y="156"/>
                    </a:lnTo>
                    <a:lnTo>
                      <a:pt x="114" y="154"/>
                    </a:lnTo>
                    <a:lnTo>
                      <a:pt x="112" y="151"/>
                    </a:lnTo>
                    <a:lnTo>
                      <a:pt x="112" y="151"/>
                    </a:lnTo>
                    <a:close/>
                    <a:moveTo>
                      <a:pt x="122" y="141"/>
                    </a:moveTo>
                    <a:lnTo>
                      <a:pt x="118" y="137"/>
                    </a:lnTo>
                    <a:lnTo>
                      <a:pt x="118" y="139"/>
                    </a:lnTo>
                    <a:lnTo>
                      <a:pt x="118" y="141"/>
                    </a:lnTo>
                    <a:lnTo>
                      <a:pt x="122" y="145"/>
                    </a:lnTo>
                    <a:lnTo>
                      <a:pt x="125" y="143"/>
                    </a:lnTo>
                    <a:lnTo>
                      <a:pt x="122" y="141"/>
                    </a:lnTo>
                    <a:lnTo>
                      <a:pt x="122" y="141"/>
                    </a:lnTo>
                    <a:close/>
                    <a:moveTo>
                      <a:pt x="131" y="149"/>
                    </a:moveTo>
                    <a:lnTo>
                      <a:pt x="133" y="151"/>
                    </a:lnTo>
                    <a:lnTo>
                      <a:pt x="135" y="154"/>
                    </a:lnTo>
                    <a:lnTo>
                      <a:pt x="137" y="154"/>
                    </a:lnTo>
                    <a:lnTo>
                      <a:pt x="133" y="149"/>
                    </a:lnTo>
                    <a:lnTo>
                      <a:pt x="131" y="149"/>
                    </a:lnTo>
                    <a:lnTo>
                      <a:pt x="131" y="149"/>
                    </a:lnTo>
                    <a:close/>
                    <a:moveTo>
                      <a:pt x="125" y="164"/>
                    </a:moveTo>
                    <a:lnTo>
                      <a:pt x="127" y="158"/>
                    </a:lnTo>
                    <a:lnTo>
                      <a:pt x="131" y="158"/>
                    </a:lnTo>
                    <a:lnTo>
                      <a:pt x="135" y="164"/>
                    </a:lnTo>
                    <a:lnTo>
                      <a:pt x="139" y="166"/>
                    </a:lnTo>
                    <a:lnTo>
                      <a:pt x="143" y="164"/>
                    </a:lnTo>
                    <a:lnTo>
                      <a:pt x="143" y="162"/>
                    </a:lnTo>
                    <a:lnTo>
                      <a:pt x="141" y="160"/>
                    </a:lnTo>
                    <a:lnTo>
                      <a:pt x="135" y="156"/>
                    </a:lnTo>
                    <a:lnTo>
                      <a:pt x="131" y="156"/>
                    </a:lnTo>
                    <a:lnTo>
                      <a:pt x="129" y="151"/>
                    </a:lnTo>
                    <a:lnTo>
                      <a:pt x="127" y="151"/>
                    </a:lnTo>
                    <a:lnTo>
                      <a:pt x="127" y="151"/>
                    </a:lnTo>
                    <a:lnTo>
                      <a:pt x="125" y="149"/>
                    </a:lnTo>
                    <a:lnTo>
                      <a:pt x="125" y="154"/>
                    </a:lnTo>
                    <a:lnTo>
                      <a:pt x="125" y="158"/>
                    </a:lnTo>
                    <a:lnTo>
                      <a:pt x="122" y="160"/>
                    </a:lnTo>
                    <a:lnTo>
                      <a:pt x="122" y="162"/>
                    </a:lnTo>
                    <a:lnTo>
                      <a:pt x="125" y="164"/>
                    </a:lnTo>
                    <a:lnTo>
                      <a:pt x="125" y="164"/>
                    </a:lnTo>
                    <a:close/>
                    <a:moveTo>
                      <a:pt x="106" y="191"/>
                    </a:moveTo>
                    <a:lnTo>
                      <a:pt x="103" y="194"/>
                    </a:lnTo>
                    <a:lnTo>
                      <a:pt x="101" y="196"/>
                    </a:lnTo>
                    <a:lnTo>
                      <a:pt x="99" y="187"/>
                    </a:lnTo>
                    <a:lnTo>
                      <a:pt x="101" y="183"/>
                    </a:lnTo>
                    <a:lnTo>
                      <a:pt x="101" y="177"/>
                    </a:lnTo>
                    <a:lnTo>
                      <a:pt x="101" y="173"/>
                    </a:lnTo>
                    <a:lnTo>
                      <a:pt x="101" y="168"/>
                    </a:lnTo>
                    <a:lnTo>
                      <a:pt x="101" y="168"/>
                    </a:lnTo>
                    <a:lnTo>
                      <a:pt x="97" y="166"/>
                    </a:lnTo>
                    <a:lnTo>
                      <a:pt x="97" y="164"/>
                    </a:lnTo>
                    <a:lnTo>
                      <a:pt x="101" y="164"/>
                    </a:lnTo>
                    <a:lnTo>
                      <a:pt x="106" y="168"/>
                    </a:lnTo>
                    <a:lnTo>
                      <a:pt x="108" y="168"/>
                    </a:lnTo>
                    <a:lnTo>
                      <a:pt x="108" y="170"/>
                    </a:lnTo>
                    <a:lnTo>
                      <a:pt x="110" y="170"/>
                    </a:lnTo>
                    <a:lnTo>
                      <a:pt x="114" y="170"/>
                    </a:lnTo>
                    <a:lnTo>
                      <a:pt x="116" y="170"/>
                    </a:lnTo>
                    <a:lnTo>
                      <a:pt x="118" y="175"/>
                    </a:lnTo>
                    <a:lnTo>
                      <a:pt x="120" y="170"/>
                    </a:lnTo>
                    <a:lnTo>
                      <a:pt x="125" y="170"/>
                    </a:lnTo>
                    <a:lnTo>
                      <a:pt x="125" y="173"/>
                    </a:lnTo>
                    <a:lnTo>
                      <a:pt x="125" y="177"/>
                    </a:lnTo>
                    <a:lnTo>
                      <a:pt x="122" y="177"/>
                    </a:lnTo>
                    <a:lnTo>
                      <a:pt x="120" y="181"/>
                    </a:lnTo>
                    <a:lnTo>
                      <a:pt x="116" y="185"/>
                    </a:lnTo>
                    <a:lnTo>
                      <a:pt x="114" y="189"/>
                    </a:lnTo>
                    <a:lnTo>
                      <a:pt x="112" y="189"/>
                    </a:lnTo>
                    <a:lnTo>
                      <a:pt x="112" y="189"/>
                    </a:lnTo>
                    <a:lnTo>
                      <a:pt x="110" y="189"/>
                    </a:lnTo>
                    <a:lnTo>
                      <a:pt x="106" y="191"/>
                    </a:lnTo>
                    <a:lnTo>
                      <a:pt x="106" y="191"/>
                    </a:lnTo>
                    <a:close/>
                    <a:moveTo>
                      <a:pt x="114" y="189"/>
                    </a:moveTo>
                    <a:lnTo>
                      <a:pt x="112" y="191"/>
                    </a:lnTo>
                    <a:lnTo>
                      <a:pt x="110" y="196"/>
                    </a:lnTo>
                    <a:lnTo>
                      <a:pt x="112" y="198"/>
                    </a:lnTo>
                    <a:lnTo>
                      <a:pt x="116" y="194"/>
                    </a:lnTo>
                    <a:lnTo>
                      <a:pt x="116" y="191"/>
                    </a:lnTo>
                    <a:lnTo>
                      <a:pt x="114" y="189"/>
                    </a:lnTo>
                    <a:lnTo>
                      <a:pt x="114" y="189"/>
                    </a:lnTo>
                    <a:close/>
                    <a:moveTo>
                      <a:pt x="148" y="189"/>
                    </a:moveTo>
                    <a:lnTo>
                      <a:pt x="148" y="194"/>
                    </a:lnTo>
                    <a:lnTo>
                      <a:pt x="148" y="191"/>
                    </a:lnTo>
                    <a:lnTo>
                      <a:pt x="148" y="189"/>
                    </a:lnTo>
                    <a:lnTo>
                      <a:pt x="148" y="189"/>
                    </a:lnTo>
                    <a:close/>
                    <a:moveTo>
                      <a:pt x="131" y="215"/>
                    </a:moveTo>
                    <a:lnTo>
                      <a:pt x="133" y="213"/>
                    </a:lnTo>
                    <a:lnTo>
                      <a:pt x="135" y="204"/>
                    </a:lnTo>
                    <a:lnTo>
                      <a:pt x="141" y="198"/>
                    </a:lnTo>
                    <a:lnTo>
                      <a:pt x="141" y="194"/>
                    </a:lnTo>
                    <a:lnTo>
                      <a:pt x="141" y="189"/>
                    </a:lnTo>
                    <a:lnTo>
                      <a:pt x="143" y="187"/>
                    </a:lnTo>
                    <a:lnTo>
                      <a:pt x="143" y="179"/>
                    </a:lnTo>
                    <a:lnTo>
                      <a:pt x="141" y="181"/>
                    </a:lnTo>
                    <a:lnTo>
                      <a:pt x="139" y="187"/>
                    </a:lnTo>
                    <a:lnTo>
                      <a:pt x="135" y="194"/>
                    </a:lnTo>
                    <a:lnTo>
                      <a:pt x="135" y="198"/>
                    </a:lnTo>
                    <a:lnTo>
                      <a:pt x="133" y="204"/>
                    </a:lnTo>
                    <a:lnTo>
                      <a:pt x="131" y="208"/>
                    </a:lnTo>
                    <a:lnTo>
                      <a:pt x="131" y="213"/>
                    </a:lnTo>
                    <a:lnTo>
                      <a:pt x="131" y="215"/>
                    </a:lnTo>
                    <a:lnTo>
                      <a:pt x="131" y="215"/>
                    </a:lnTo>
                    <a:close/>
                    <a:moveTo>
                      <a:pt x="127" y="213"/>
                    </a:moveTo>
                    <a:lnTo>
                      <a:pt x="127" y="206"/>
                    </a:lnTo>
                    <a:lnTo>
                      <a:pt x="129" y="194"/>
                    </a:lnTo>
                    <a:lnTo>
                      <a:pt x="133" y="191"/>
                    </a:lnTo>
                    <a:lnTo>
                      <a:pt x="133" y="187"/>
                    </a:lnTo>
                    <a:lnTo>
                      <a:pt x="129" y="185"/>
                    </a:lnTo>
                    <a:lnTo>
                      <a:pt x="127" y="187"/>
                    </a:lnTo>
                    <a:lnTo>
                      <a:pt x="125" y="185"/>
                    </a:lnTo>
                    <a:lnTo>
                      <a:pt x="122" y="187"/>
                    </a:lnTo>
                    <a:lnTo>
                      <a:pt x="122" y="191"/>
                    </a:lnTo>
                    <a:lnTo>
                      <a:pt x="120" y="194"/>
                    </a:lnTo>
                    <a:lnTo>
                      <a:pt x="120" y="200"/>
                    </a:lnTo>
                    <a:lnTo>
                      <a:pt x="118" y="204"/>
                    </a:lnTo>
                    <a:lnTo>
                      <a:pt x="112" y="206"/>
                    </a:lnTo>
                    <a:lnTo>
                      <a:pt x="110" y="208"/>
                    </a:lnTo>
                    <a:lnTo>
                      <a:pt x="112" y="215"/>
                    </a:lnTo>
                    <a:lnTo>
                      <a:pt x="114" y="215"/>
                    </a:lnTo>
                    <a:lnTo>
                      <a:pt x="118" y="219"/>
                    </a:lnTo>
                    <a:lnTo>
                      <a:pt x="122" y="219"/>
                    </a:lnTo>
                    <a:lnTo>
                      <a:pt x="122" y="223"/>
                    </a:lnTo>
                    <a:lnTo>
                      <a:pt x="127" y="225"/>
                    </a:lnTo>
                    <a:lnTo>
                      <a:pt x="129" y="223"/>
                    </a:lnTo>
                    <a:lnTo>
                      <a:pt x="129" y="219"/>
                    </a:lnTo>
                    <a:lnTo>
                      <a:pt x="127" y="213"/>
                    </a:lnTo>
                    <a:lnTo>
                      <a:pt x="127" y="213"/>
                    </a:lnTo>
                    <a:close/>
                    <a:moveTo>
                      <a:pt x="137" y="221"/>
                    </a:moveTo>
                    <a:lnTo>
                      <a:pt x="137" y="221"/>
                    </a:lnTo>
                    <a:lnTo>
                      <a:pt x="137" y="223"/>
                    </a:lnTo>
                    <a:lnTo>
                      <a:pt x="135" y="225"/>
                    </a:lnTo>
                    <a:lnTo>
                      <a:pt x="133" y="223"/>
                    </a:lnTo>
                    <a:lnTo>
                      <a:pt x="133" y="221"/>
                    </a:lnTo>
                    <a:lnTo>
                      <a:pt x="137" y="221"/>
                    </a:lnTo>
                    <a:lnTo>
                      <a:pt x="137" y="221"/>
                    </a:lnTo>
                    <a:close/>
                    <a:moveTo>
                      <a:pt x="150" y="202"/>
                    </a:moveTo>
                    <a:lnTo>
                      <a:pt x="152" y="202"/>
                    </a:lnTo>
                    <a:lnTo>
                      <a:pt x="154" y="204"/>
                    </a:lnTo>
                    <a:lnTo>
                      <a:pt x="154" y="208"/>
                    </a:lnTo>
                    <a:lnTo>
                      <a:pt x="152" y="210"/>
                    </a:lnTo>
                    <a:lnTo>
                      <a:pt x="146" y="213"/>
                    </a:lnTo>
                    <a:lnTo>
                      <a:pt x="141" y="213"/>
                    </a:lnTo>
                    <a:lnTo>
                      <a:pt x="141" y="213"/>
                    </a:lnTo>
                    <a:lnTo>
                      <a:pt x="139" y="208"/>
                    </a:lnTo>
                    <a:lnTo>
                      <a:pt x="141" y="206"/>
                    </a:lnTo>
                    <a:lnTo>
                      <a:pt x="150" y="202"/>
                    </a:lnTo>
                    <a:lnTo>
                      <a:pt x="150" y="202"/>
                    </a:lnTo>
                    <a:close/>
                    <a:moveTo>
                      <a:pt x="167" y="202"/>
                    </a:moveTo>
                    <a:lnTo>
                      <a:pt x="169" y="206"/>
                    </a:lnTo>
                    <a:lnTo>
                      <a:pt x="169" y="208"/>
                    </a:lnTo>
                    <a:lnTo>
                      <a:pt x="167" y="206"/>
                    </a:lnTo>
                    <a:lnTo>
                      <a:pt x="167" y="202"/>
                    </a:lnTo>
                    <a:lnTo>
                      <a:pt x="167" y="202"/>
                    </a:lnTo>
                    <a:close/>
                    <a:moveTo>
                      <a:pt x="156" y="219"/>
                    </a:moveTo>
                    <a:lnTo>
                      <a:pt x="160" y="221"/>
                    </a:lnTo>
                    <a:lnTo>
                      <a:pt x="158" y="225"/>
                    </a:lnTo>
                    <a:lnTo>
                      <a:pt x="156" y="223"/>
                    </a:lnTo>
                    <a:lnTo>
                      <a:pt x="156" y="221"/>
                    </a:lnTo>
                    <a:lnTo>
                      <a:pt x="156" y="219"/>
                    </a:lnTo>
                    <a:lnTo>
                      <a:pt x="156" y="219"/>
                    </a:lnTo>
                    <a:close/>
                    <a:moveTo>
                      <a:pt x="154" y="170"/>
                    </a:moveTo>
                    <a:lnTo>
                      <a:pt x="152" y="175"/>
                    </a:lnTo>
                    <a:lnTo>
                      <a:pt x="150" y="175"/>
                    </a:lnTo>
                    <a:lnTo>
                      <a:pt x="146" y="173"/>
                    </a:lnTo>
                    <a:lnTo>
                      <a:pt x="148" y="170"/>
                    </a:lnTo>
                    <a:lnTo>
                      <a:pt x="154" y="170"/>
                    </a:lnTo>
                    <a:lnTo>
                      <a:pt x="154" y="170"/>
                    </a:lnTo>
                    <a:close/>
                    <a:moveTo>
                      <a:pt x="162" y="177"/>
                    </a:moveTo>
                    <a:lnTo>
                      <a:pt x="165" y="179"/>
                    </a:lnTo>
                    <a:lnTo>
                      <a:pt x="167" y="181"/>
                    </a:lnTo>
                    <a:lnTo>
                      <a:pt x="171" y="181"/>
                    </a:lnTo>
                    <a:lnTo>
                      <a:pt x="173" y="181"/>
                    </a:lnTo>
                    <a:lnTo>
                      <a:pt x="173" y="181"/>
                    </a:lnTo>
                    <a:lnTo>
                      <a:pt x="175" y="181"/>
                    </a:lnTo>
                    <a:lnTo>
                      <a:pt x="175" y="179"/>
                    </a:lnTo>
                    <a:lnTo>
                      <a:pt x="173" y="175"/>
                    </a:lnTo>
                    <a:lnTo>
                      <a:pt x="171" y="175"/>
                    </a:lnTo>
                    <a:lnTo>
                      <a:pt x="171" y="168"/>
                    </a:lnTo>
                    <a:lnTo>
                      <a:pt x="171" y="160"/>
                    </a:lnTo>
                    <a:lnTo>
                      <a:pt x="171" y="158"/>
                    </a:lnTo>
                    <a:lnTo>
                      <a:pt x="169" y="158"/>
                    </a:lnTo>
                    <a:lnTo>
                      <a:pt x="167" y="154"/>
                    </a:lnTo>
                    <a:lnTo>
                      <a:pt x="165" y="149"/>
                    </a:lnTo>
                    <a:lnTo>
                      <a:pt x="160" y="149"/>
                    </a:lnTo>
                    <a:lnTo>
                      <a:pt x="160" y="149"/>
                    </a:lnTo>
                    <a:lnTo>
                      <a:pt x="158" y="149"/>
                    </a:lnTo>
                    <a:lnTo>
                      <a:pt x="156" y="149"/>
                    </a:lnTo>
                    <a:lnTo>
                      <a:pt x="154" y="151"/>
                    </a:lnTo>
                    <a:lnTo>
                      <a:pt x="150" y="151"/>
                    </a:lnTo>
                    <a:lnTo>
                      <a:pt x="148" y="151"/>
                    </a:lnTo>
                    <a:lnTo>
                      <a:pt x="146" y="149"/>
                    </a:lnTo>
                    <a:lnTo>
                      <a:pt x="146" y="151"/>
                    </a:lnTo>
                    <a:lnTo>
                      <a:pt x="150" y="158"/>
                    </a:lnTo>
                    <a:lnTo>
                      <a:pt x="154" y="162"/>
                    </a:lnTo>
                    <a:lnTo>
                      <a:pt x="158" y="168"/>
                    </a:lnTo>
                    <a:lnTo>
                      <a:pt x="160" y="170"/>
                    </a:lnTo>
                    <a:lnTo>
                      <a:pt x="160" y="170"/>
                    </a:lnTo>
                    <a:lnTo>
                      <a:pt x="158" y="175"/>
                    </a:lnTo>
                    <a:lnTo>
                      <a:pt x="158" y="175"/>
                    </a:lnTo>
                    <a:lnTo>
                      <a:pt x="160" y="175"/>
                    </a:lnTo>
                    <a:lnTo>
                      <a:pt x="160" y="175"/>
                    </a:lnTo>
                    <a:lnTo>
                      <a:pt x="162" y="177"/>
                    </a:lnTo>
                    <a:lnTo>
                      <a:pt x="162" y="177"/>
                    </a:lnTo>
                    <a:close/>
                    <a:moveTo>
                      <a:pt x="158" y="177"/>
                    </a:moveTo>
                    <a:lnTo>
                      <a:pt x="154" y="179"/>
                    </a:lnTo>
                    <a:lnTo>
                      <a:pt x="150" y="177"/>
                    </a:lnTo>
                    <a:lnTo>
                      <a:pt x="148" y="177"/>
                    </a:lnTo>
                    <a:lnTo>
                      <a:pt x="150" y="181"/>
                    </a:lnTo>
                    <a:lnTo>
                      <a:pt x="150" y="185"/>
                    </a:lnTo>
                    <a:lnTo>
                      <a:pt x="152" y="187"/>
                    </a:lnTo>
                    <a:lnTo>
                      <a:pt x="154" y="185"/>
                    </a:lnTo>
                    <a:lnTo>
                      <a:pt x="156" y="187"/>
                    </a:lnTo>
                    <a:lnTo>
                      <a:pt x="156" y="191"/>
                    </a:lnTo>
                    <a:lnTo>
                      <a:pt x="158" y="196"/>
                    </a:lnTo>
                    <a:lnTo>
                      <a:pt x="158" y="202"/>
                    </a:lnTo>
                    <a:lnTo>
                      <a:pt x="162" y="204"/>
                    </a:lnTo>
                    <a:lnTo>
                      <a:pt x="162" y="198"/>
                    </a:lnTo>
                    <a:lnTo>
                      <a:pt x="165" y="202"/>
                    </a:lnTo>
                    <a:lnTo>
                      <a:pt x="167" y="200"/>
                    </a:lnTo>
                    <a:lnTo>
                      <a:pt x="169" y="198"/>
                    </a:lnTo>
                    <a:lnTo>
                      <a:pt x="165" y="191"/>
                    </a:lnTo>
                    <a:lnTo>
                      <a:pt x="162" y="189"/>
                    </a:lnTo>
                    <a:lnTo>
                      <a:pt x="160" y="183"/>
                    </a:lnTo>
                    <a:lnTo>
                      <a:pt x="158" y="179"/>
                    </a:lnTo>
                    <a:lnTo>
                      <a:pt x="158" y="177"/>
                    </a:lnTo>
                    <a:lnTo>
                      <a:pt x="158" y="177"/>
                    </a:lnTo>
                    <a:close/>
                    <a:moveTo>
                      <a:pt x="177" y="187"/>
                    </a:moveTo>
                    <a:lnTo>
                      <a:pt x="179" y="185"/>
                    </a:lnTo>
                    <a:lnTo>
                      <a:pt x="179" y="185"/>
                    </a:lnTo>
                    <a:lnTo>
                      <a:pt x="177" y="185"/>
                    </a:lnTo>
                    <a:lnTo>
                      <a:pt x="177" y="187"/>
                    </a:lnTo>
                    <a:lnTo>
                      <a:pt x="177" y="187"/>
                    </a:lnTo>
                    <a:close/>
                    <a:moveTo>
                      <a:pt x="179" y="189"/>
                    </a:moveTo>
                    <a:lnTo>
                      <a:pt x="175" y="189"/>
                    </a:lnTo>
                    <a:lnTo>
                      <a:pt x="175" y="191"/>
                    </a:lnTo>
                    <a:lnTo>
                      <a:pt x="177" y="191"/>
                    </a:lnTo>
                    <a:lnTo>
                      <a:pt x="179" y="189"/>
                    </a:lnTo>
                    <a:lnTo>
                      <a:pt x="179" y="189"/>
                    </a:lnTo>
                    <a:close/>
                    <a:moveTo>
                      <a:pt x="177" y="210"/>
                    </a:moveTo>
                    <a:lnTo>
                      <a:pt x="179" y="204"/>
                    </a:lnTo>
                    <a:lnTo>
                      <a:pt x="175" y="202"/>
                    </a:lnTo>
                    <a:lnTo>
                      <a:pt x="175" y="198"/>
                    </a:lnTo>
                    <a:lnTo>
                      <a:pt x="177" y="198"/>
                    </a:lnTo>
                    <a:lnTo>
                      <a:pt x="177" y="196"/>
                    </a:lnTo>
                    <a:lnTo>
                      <a:pt x="175" y="196"/>
                    </a:lnTo>
                    <a:lnTo>
                      <a:pt x="173" y="200"/>
                    </a:lnTo>
                    <a:lnTo>
                      <a:pt x="175" y="204"/>
                    </a:lnTo>
                    <a:lnTo>
                      <a:pt x="175" y="208"/>
                    </a:lnTo>
                    <a:lnTo>
                      <a:pt x="175" y="208"/>
                    </a:lnTo>
                    <a:lnTo>
                      <a:pt x="177" y="210"/>
                    </a:lnTo>
                    <a:lnTo>
                      <a:pt x="177" y="210"/>
                    </a:lnTo>
                    <a:close/>
                    <a:moveTo>
                      <a:pt x="181" y="210"/>
                    </a:moveTo>
                    <a:lnTo>
                      <a:pt x="181" y="213"/>
                    </a:lnTo>
                    <a:lnTo>
                      <a:pt x="184" y="215"/>
                    </a:lnTo>
                    <a:lnTo>
                      <a:pt x="184" y="213"/>
                    </a:lnTo>
                    <a:lnTo>
                      <a:pt x="181" y="210"/>
                    </a:lnTo>
                    <a:lnTo>
                      <a:pt x="181" y="210"/>
                    </a:lnTo>
                    <a:close/>
                    <a:moveTo>
                      <a:pt x="186" y="202"/>
                    </a:moveTo>
                    <a:lnTo>
                      <a:pt x="184" y="206"/>
                    </a:lnTo>
                    <a:lnTo>
                      <a:pt x="184" y="208"/>
                    </a:lnTo>
                    <a:lnTo>
                      <a:pt x="186" y="210"/>
                    </a:lnTo>
                    <a:lnTo>
                      <a:pt x="188" y="210"/>
                    </a:lnTo>
                    <a:lnTo>
                      <a:pt x="188" y="206"/>
                    </a:lnTo>
                    <a:lnTo>
                      <a:pt x="186" y="202"/>
                    </a:lnTo>
                    <a:lnTo>
                      <a:pt x="186" y="202"/>
                    </a:lnTo>
                    <a:close/>
                    <a:moveTo>
                      <a:pt x="108" y="272"/>
                    </a:moveTo>
                    <a:lnTo>
                      <a:pt x="103" y="267"/>
                    </a:lnTo>
                    <a:lnTo>
                      <a:pt x="106" y="261"/>
                    </a:lnTo>
                    <a:lnTo>
                      <a:pt x="108" y="257"/>
                    </a:lnTo>
                    <a:lnTo>
                      <a:pt x="106" y="253"/>
                    </a:lnTo>
                    <a:lnTo>
                      <a:pt x="110" y="248"/>
                    </a:lnTo>
                    <a:lnTo>
                      <a:pt x="114" y="248"/>
                    </a:lnTo>
                    <a:lnTo>
                      <a:pt x="116" y="244"/>
                    </a:lnTo>
                    <a:lnTo>
                      <a:pt x="120" y="246"/>
                    </a:lnTo>
                    <a:lnTo>
                      <a:pt x="125" y="244"/>
                    </a:lnTo>
                    <a:lnTo>
                      <a:pt x="125" y="242"/>
                    </a:lnTo>
                    <a:lnTo>
                      <a:pt x="125" y="238"/>
                    </a:lnTo>
                    <a:lnTo>
                      <a:pt x="131" y="236"/>
                    </a:lnTo>
                    <a:lnTo>
                      <a:pt x="133" y="232"/>
                    </a:lnTo>
                    <a:lnTo>
                      <a:pt x="135" y="232"/>
                    </a:lnTo>
                    <a:lnTo>
                      <a:pt x="141" y="236"/>
                    </a:lnTo>
                    <a:lnTo>
                      <a:pt x="141" y="244"/>
                    </a:lnTo>
                    <a:lnTo>
                      <a:pt x="137" y="250"/>
                    </a:lnTo>
                    <a:lnTo>
                      <a:pt x="141" y="246"/>
                    </a:lnTo>
                    <a:lnTo>
                      <a:pt x="143" y="244"/>
                    </a:lnTo>
                    <a:lnTo>
                      <a:pt x="150" y="242"/>
                    </a:lnTo>
                    <a:lnTo>
                      <a:pt x="152" y="236"/>
                    </a:lnTo>
                    <a:lnTo>
                      <a:pt x="156" y="234"/>
                    </a:lnTo>
                    <a:lnTo>
                      <a:pt x="156" y="238"/>
                    </a:lnTo>
                    <a:lnTo>
                      <a:pt x="160" y="238"/>
                    </a:lnTo>
                    <a:lnTo>
                      <a:pt x="160" y="234"/>
                    </a:lnTo>
                    <a:lnTo>
                      <a:pt x="158" y="234"/>
                    </a:lnTo>
                    <a:lnTo>
                      <a:pt x="160" y="225"/>
                    </a:lnTo>
                    <a:lnTo>
                      <a:pt x="165" y="227"/>
                    </a:lnTo>
                    <a:lnTo>
                      <a:pt x="167" y="229"/>
                    </a:lnTo>
                    <a:lnTo>
                      <a:pt x="169" y="227"/>
                    </a:lnTo>
                    <a:lnTo>
                      <a:pt x="169" y="221"/>
                    </a:lnTo>
                    <a:lnTo>
                      <a:pt x="169" y="221"/>
                    </a:lnTo>
                    <a:lnTo>
                      <a:pt x="173" y="225"/>
                    </a:lnTo>
                    <a:lnTo>
                      <a:pt x="173" y="221"/>
                    </a:lnTo>
                    <a:lnTo>
                      <a:pt x="171" y="215"/>
                    </a:lnTo>
                    <a:lnTo>
                      <a:pt x="171" y="210"/>
                    </a:lnTo>
                    <a:lnTo>
                      <a:pt x="175" y="210"/>
                    </a:lnTo>
                    <a:lnTo>
                      <a:pt x="175" y="210"/>
                    </a:lnTo>
                    <a:lnTo>
                      <a:pt x="177" y="213"/>
                    </a:lnTo>
                    <a:lnTo>
                      <a:pt x="181" y="219"/>
                    </a:lnTo>
                    <a:lnTo>
                      <a:pt x="186" y="221"/>
                    </a:lnTo>
                    <a:lnTo>
                      <a:pt x="188" y="219"/>
                    </a:lnTo>
                    <a:lnTo>
                      <a:pt x="188" y="223"/>
                    </a:lnTo>
                    <a:lnTo>
                      <a:pt x="192" y="227"/>
                    </a:lnTo>
                    <a:lnTo>
                      <a:pt x="192" y="232"/>
                    </a:lnTo>
                    <a:lnTo>
                      <a:pt x="188" y="232"/>
                    </a:lnTo>
                    <a:lnTo>
                      <a:pt x="188" y="234"/>
                    </a:lnTo>
                    <a:lnTo>
                      <a:pt x="190" y="236"/>
                    </a:lnTo>
                    <a:lnTo>
                      <a:pt x="192" y="236"/>
                    </a:lnTo>
                    <a:lnTo>
                      <a:pt x="192" y="240"/>
                    </a:lnTo>
                    <a:lnTo>
                      <a:pt x="192" y="244"/>
                    </a:lnTo>
                    <a:lnTo>
                      <a:pt x="194" y="242"/>
                    </a:lnTo>
                    <a:lnTo>
                      <a:pt x="194" y="246"/>
                    </a:lnTo>
                    <a:lnTo>
                      <a:pt x="194" y="250"/>
                    </a:lnTo>
                    <a:lnTo>
                      <a:pt x="196" y="255"/>
                    </a:lnTo>
                    <a:lnTo>
                      <a:pt x="198" y="257"/>
                    </a:lnTo>
                    <a:lnTo>
                      <a:pt x="198" y="263"/>
                    </a:lnTo>
                    <a:lnTo>
                      <a:pt x="196" y="269"/>
                    </a:lnTo>
                    <a:lnTo>
                      <a:pt x="196" y="269"/>
                    </a:lnTo>
                    <a:lnTo>
                      <a:pt x="196" y="272"/>
                    </a:lnTo>
                    <a:lnTo>
                      <a:pt x="194" y="269"/>
                    </a:lnTo>
                    <a:lnTo>
                      <a:pt x="192" y="269"/>
                    </a:lnTo>
                    <a:lnTo>
                      <a:pt x="190" y="272"/>
                    </a:lnTo>
                    <a:lnTo>
                      <a:pt x="192" y="278"/>
                    </a:lnTo>
                    <a:lnTo>
                      <a:pt x="192" y="282"/>
                    </a:lnTo>
                    <a:lnTo>
                      <a:pt x="192" y="284"/>
                    </a:lnTo>
                    <a:lnTo>
                      <a:pt x="190" y="282"/>
                    </a:lnTo>
                    <a:lnTo>
                      <a:pt x="188" y="276"/>
                    </a:lnTo>
                    <a:lnTo>
                      <a:pt x="188" y="272"/>
                    </a:lnTo>
                    <a:lnTo>
                      <a:pt x="188" y="269"/>
                    </a:lnTo>
                    <a:lnTo>
                      <a:pt x="186" y="265"/>
                    </a:lnTo>
                    <a:lnTo>
                      <a:pt x="184" y="261"/>
                    </a:lnTo>
                    <a:lnTo>
                      <a:pt x="181" y="263"/>
                    </a:lnTo>
                    <a:lnTo>
                      <a:pt x="175" y="272"/>
                    </a:lnTo>
                    <a:lnTo>
                      <a:pt x="175" y="276"/>
                    </a:lnTo>
                    <a:lnTo>
                      <a:pt x="177" y="278"/>
                    </a:lnTo>
                    <a:lnTo>
                      <a:pt x="181" y="282"/>
                    </a:lnTo>
                    <a:lnTo>
                      <a:pt x="181" y="284"/>
                    </a:lnTo>
                    <a:lnTo>
                      <a:pt x="181" y="288"/>
                    </a:lnTo>
                    <a:lnTo>
                      <a:pt x="177" y="297"/>
                    </a:lnTo>
                    <a:lnTo>
                      <a:pt x="173" y="299"/>
                    </a:lnTo>
                    <a:lnTo>
                      <a:pt x="173" y="297"/>
                    </a:lnTo>
                    <a:lnTo>
                      <a:pt x="171" y="293"/>
                    </a:lnTo>
                    <a:lnTo>
                      <a:pt x="173" y="291"/>
                    </a:lnTo>
                    <a:lnTo>
                      <a:pt x="171" y="288"/>
                    </a:lnTo>
                    <a:lnTo>
                      <a:pt x="169" y="291"/>
                    </a:lnTo>
                    <a:lnTo>
                      <a:pt x="169" y="293"/>
                    </a:lnTo>
                    <a:lnTo>
                      <a:pt x="165" y="295"/>
                    </a:lnTo>
                    <a:lnTo>
                      <a:pt x="162" y="293"/>
                    </a:lnTo>
                    <a:lnTo>
                      <a:pt x="158" y="291"/>
                    </a:lnTo>
                    <a:lnTo>
                      <a:pt x="154" y="291"/>
                    </a:lnTo>
                    <a:lnTo>
                      <a:pt x="150" y="286"/>
                    </a:lnTo>
                    <a:lnTo>
                      <a:pt x="150" y="282"/>
                    </a:lnTo>
                    <a:lnTo>
                      <a:pt x="146" y="278"/>
                    </a:lnTo>
                    <a:lnTo>
                      <a:pt x="148" y="276"/>
                    </a:lnTo>
                    <a:lnTo>
                      <a:pt x="148" y="274"/>
                    </a:lnTo>
                    <a:lnTo>
                      <a:pt x="146" y="272"/>
                    </a:lnTo>
                    <a:lnTo>
                      <a:pt x="148" y="267"/>
                    </a:lnTo>
                    <a:lnTo>
                      <a:pt x="146" y="265"/>
                    </a:lnTo>
                    <a:lnTo>
                      <a:pt x="148" y="265"/>
                    </a:lnTo>
                    <a:lnTo>
                      <a:pt x="152" y="267"/>
                    </a:lnTo>
                    <a:lnTo>
                      <a:pt x="148" y="263"/>
                    </a:lnTo>
                    <a:lnTo>
                      <a:pt x="148" y="261"/>
                    </a:lnTo>
                    <a:lnTo>
                      <a:pt x="143" y="257"/>
                    </a:lnTo>
                    <a:lnTo>
                      <a:pt x="141" y="257"/>
                    </a:lnTo>
                    <a:lnTo>
                      <a:pt x="137" y="253"/>
                    </a:lnTo>
                    <a:lnTo>
                      <a:pt x="135" y="253"/>
                    </a:lnTo>
                    <a:lnTo>
                      <a:pt x="133" y="255"/>
                    </a:lnTo>
                    <a:lnTo>
                      <a:pt x="135" y="257"/>
                    </a:lnTo>
                    <a:lnTo>
                      <a:pt x="133" y="259"/>
                    </a:lnTo>
                    <a:lnTo>
                      <a:pt x="135" y="261"/>
                    </a:lnTo>
                    <a:lnTo>
                      <a:pt x="133" y="261"/>
                    </a:lnTo>
                    <a:lnTo>
                      <a:pt x="131" y="259"/>
                    </a:lnTo>
                    <a:lnTo>
                      <a:pt x="129" y="259"/>
                    </a:lnTo>
                    <a:lnTo>
                      <a:pt x="129" y="257"/>
                    </a:lnTo>
                    <a:lnTo>
                      <a:pt x="127" y="257"/>
                    </a:lnTo>
                    <a:lnTo>
                      <a:pt x="125" y="257"/>
                    </a:lnTo>
                    <a:lnTo>
                      <a:pt x="125" y="261"/>
                    </a:lnTo>
                    <a:lnTo>
                      <a:pt x="122" y="259"/>
                    </a:lnTo>
                    <a:lnTo>
                      <a:pt x="122" y="261"/>
                    </a:lnTo>
                    <a:lnTo>
                      <a:pt x="120" y="259"/>
                    </a:lnTo>
                    <a:lnTo>
                      <a:pt x="120" y="255"/>
                    </a:lnTo>
                    <a:lnTo>
                      <a:pt x="118" y="253"/>
                    </a:lnTo>
                    <a:lnTo>
                      <a:pt x="116" y="255"/>
                    </a:lnTo>
                    <a:lnTo>
                      <a:pt x="114" y="259"/>
                    </a:lnTo>
                    <a:lnTo>
                      <a:pt x="112" y="261"/>
                    </a:lnTo>
                    <a:lnTo>
                      <a:pt x="110" y="269"/>
                    </a:lnTo>
                    <a:lnTo>
                      <a:pt x="108" y="272"/>
                    </a:lnTo>
                    <a:lnTo>
                      <a:pt x="108" y="272"/>
                    </a:lnTo>
                    <a:close/>
                    <a:moveTo>
                      <a:pt x="101" y="276"/>
                    </a:moveTo>
                    <a:lnTo>
                      <a:pt x="101" y="278"/>
                    </a:lnTo>
                    <a:lnTo>
                      <a:pt x="103" y="282"/>
                    </a:lnTo>
                    <a:lnTo>
                      <a:pt x="106" y="282"/>
                    </a:lnTo>
                    <a:lnTo>
                      <a:pt x="112" y="278"/>
                    </a:lnTo>
                    <a:lnTo>
                      <a:pt x="112" y="278"/>
                    </a:lnTo>
                    <a:lnTo>
                      <a:pt x="110" y="276"/>
                    </a:lnTo>
                    <a:lnTo>
                      <a:pt x="106" y="274"/>
                    </a:lnTo>
                    <a:lnTo>
                      <a:pt x="106" y="276"/>
                    </a:lnTo>
                    <a:lnTo>
                      <a:pt x="101" y="276"/>
                    </a:lnTo>
                    <a:lnTo>
                      <a:pt x="101" y="276"/>
                    </a:lnTo>
                    <a:close/>
                    <a:moveTo>
                      <a:pt x="55" y="162"/>
                    </a:moveTo>
                    <a:lnTo>
                      <a:pt x="53" y="160"/>
                    </a:lnTo>
                    <a:lnTo>
                      <a:pt x="53" y="158"/>
                    </a:lnTo>
                    <a:lnTo>
                      <a:pt x="53" y="156"/>
                    </a:lnTo>
                    <a:lnTo>
                      <a:pt x="57" y="156"/>
                    </a:lnTo>
                    <a:lnTo>
                      <a:pt x="59" y="158"/>
                    </a:lnTo>
                    <a:lnTo>
                      <a:pt x="63" y="160"/>
                    </a:lnTo>
                    <a:lnTo>
                      <a:pt x="63" y="162"/>
                    </a:lnTo>
                    <a:lnTo>
                      <a:pt x="63" y="164"/>
                    </a:lnTo>
                    <a:lnTo>
                      <a:pt x="59" y="162"/>
                    </a:lnTo>
                    <a:lnTo>
                      <a:pt x="55" y="162"/>
                    </a:lnTo>
                    <a:lnTo>
                      <a:pt x="55" y="162"/>
                    </a:lnTo>
                    <a:close/>
                    <a:moveTo>
                      <a:pt x="53" y="164"/>
                    </a:moveTo>
                    <a:lnTo>
                      <a:pt x="57" y="164"/>
                    </a:lnTo>
                    <a:lnTo>
                      <a:pt x="59" y="168"/>
                    </a:lnTo>
                    <a:lnTo>
                      <a:pt x="57" y="168"/>
                    </a:lnTo>
                    <a:lnTo>
                      <a:pt x="55" y="170"/>
                    </a:lnTo>
                    <a:lnTo>
                      <a:pt x="53" y="170"/>
                    </a:lnTo>
                    <a:lnTo>
                      <a:pt x="53" y="166"/>
                    </a:lnTo>
                    <a:lnTo>
                      <a:pt x="53" y="164"/>
                    </a:lnTo>
                    <a:lnTo>
                      <a:pt x="53" y="164"/>
                    </a:lnTo>
                    <a:close/>
                    <a:moveTo>
                      <a:pt x="55" y="194"/>
                    </a:moveTo>
                    <a:lnTo>
                      <a:pt x="57" y="191"/>
                    </a:lnTo>
                    <a:lnTo>
                      <a:pt x="57" y="191"/>
                    </a:lnTo>
                    <a:lnTo>
                      <a:pt x="59" y="194"/>
                    </a:lnTo>
                    <a:lnTo>
                      <a:pt x="61" y="194"/>
                    </a:lnTo>
                    <a:lnTo>
                      <a:pt x="61" y="196"/>
                    </a:lnTo>
                    <a:lnTo>
                      <a:pt x="57" y="196"/>
                    </a:lnTo>
                    <a:lnTo>
                      <a:pt x="55" y="196"/>
                    </a:lnTo>
                    <a:lnTo>
                      <a:pt x="55" y="194"/>
                    </a:lnTo>
                    <a:lnTo>
                      <a:pt x="55" y="194"/>
                    </a:lnTo>
                    <a:close/>
                    <a:moveTo>
                      <a:pt x="6" y="238"/>
                    </a:moveTo>
                    <a:lnTo>
                      <a:pt x="11" y="236"/>
                    </a:lnTo>
                    <a:lnTo>
                      <a:pt x="13" y="234"/>
                    </a:lnTo>
                    <a:lnTo>
                      <a:pt x="17" y="232"/>
                    </a:lnTo>
                    <a:lnTo>
                      <a:pt x="21" y="229"/>
                    </a:lnTo>
                    <a:lnTo>
                      <a:pt x="25" y="223"/>
                    </a:lnTo>
                    <a:lnTo>
                      <a:pt x="30" y="221"/>
                    </a:lnTo>
                    <a:lnTo>
                      <a:pt x="32" y="219"/>
                    </a:lnTo>
                    <a:lnTo>
                      <a:pt x="34" y="217"/>
                    </a:lnTo>
                    <a:lnTo>
                      <a:pt x="36" y="215"/>
                    </a:lnTo>
                    <a:lnTo>
                      <a:pt x="36" y="208"/>
                    </a:lnTo>
                    <a:lnTo>
                      <a:pt x="38" y="204"/>
                    </a:lnTo>
                    <a:lnTo>
                      <a:pt x="44" y="204"/>
                    </a:lnTo>
                    <a:lnTo>
                      <a:pt x="44" y="200"/>
                    </a:lnTo>
                    <a:lnTo>
                      <a:pt x="49" y="198"/>
                    </a:lnTo>
                    <a:lnTo>
                      <a:pt x="51" y="198"/>
                    </a:lnTo>
                    <a:lnTo>
                      <a:pt x="53" y="194"/>
                    </a:lnTo>
                    <a:lnTo>
                      <a:pt x="51" y="189"/>
                    </a:lnTo>
                    <a:lnTo>
                      <a:pt x="49" y="185"/>
                    </a:lnTo>
                    <a:lnTo>
                      <a:pt x="49" y="181"/>
                    </a:lnTo>
                    <a:lnTo>
                      <a:pt x="49" y="177"/>
                    </a:lnTo>
                    <a:lnTo>
                      <a:pt x="47" y="177"/>
                    </a:lnTo>
                    <a:lnTo>
                      <a:pt x="44" y="183"/>
                    </a:lnTo>
                    <a:lnTo>
                      <a:pt x="47" y="189"/>
                    </a:lnTo>
                    <a:lnTo>
                      <a:pt x="42" y="187"/>
                    </a:lnTo>
                    <a:lnTo>
                      <a:pt x="44" y="191"/>
                    </a:lnTo>
                    <a:lnTo>
                      <a:pt x="44" y="194"/>
                    </a:lnTo>
                    <a:lnTo>
                      <a:pt x="42" y="198"/>
                    </a:lnTo>
                    <a:lnTo>
                      <a:pt x="40" y="198"/>
                    </a:lnTo>
                    <a:lnTo>
                      <a:pt x="36" y="202"/>
                    </a:lnTo>
                    <a:lnTo>
                      <a:pt x="36" y="204"/>
                    </a:lnTo>
                    <a:lnTo>
                      <a:pt x="32" y="206"/>
                    </a:lnTo>
                    <a:lnTo>
                      <a:pt x="28" y="215"/>
                    </a:lnTo>
                    <a:lnTo>
                      <a:pt x="21" y="221"/>
                    </a:lnTo>
                    <a:lnTo>
                      <a:pt x="19" y="221"/>
                    </a:lnTo>
                    <a:lnTo>
                      <a:pt x="15" y="227"/>
                    </a:lnTo>
                    <a:lnTo>
                      <a:pt x="13" y="227"/>
                    </a:lnTo>
                    <a:lnTo>
                      <a:pt x="9" y="234"/>
                    </a:lnTo>
                    <a:lnTo>
                      <a:pt x="6" y="236"/>
                    </a:lnTo>
                    <a:lnTo>
                      <a:pt x="6" y="238"/>
                    </a:lnTo>
                    <a:lnTo>
                      <a:pt x="6" y="238"/>
                    </a:lnTo>
                    <a:close/>
                    <a:moveTo>
                      <a:pt x="9" y="240"/>
                    </a:moveTo>
                    <a:lnTo>
                      <a:pt x="6" y="242"/>
                    </a:lnTo>
                    <a:lnTo>
                      <a:pt x="6" y="242"/>
                    </a:lnTo>
                    <a:lnTo>
                      <a:pt x="9" y="240"/>
                    </a:lnTo>
                    <a:lnTo>
                      <a:pt x="9" y="240"/>
                    </a:lnTo>
                    <a:close/>
                    <a:moveTo>
                      <a:pt x="11" y="240"/>
                    </a:moveTo>
                    <a:lnTo>
                      <a:pt x="9" y="242"/>
                    </a:lnTo>
                    <a:lnTo>
                      <a:pt x="11" y="244"/>
                    </a:lnTo>
                    <a:lnTo>
                      <a:pt x="11" y="240"/>
                    </a:lnTo>
                    <a:lnTo>
                      <a:pt x="11" y="240"/>
                    </a:lnTo>
                    <a:close/>
                    <a:moveTo>
                      <a:pt x="4" y="246"/>
                    </a:moveTo>
                    <a:lnTo>
                      <a:pt x="0" y="246"/>
                    </a:lnTo>
                    <a:lnTo>
                      <a:pt x="0" y="248"/>
                    </a:lnTo>
                    <a:lnTo>
                      <a:pt x="2" y="253"/>
                    </a:lnTo>
                    <a:lnTo>
                      <a:pt x="4" y="253"/>
                    </a:lnTo>
                    <a:lnTo>
                      <a:pt x="4" y="248"/>
                    </a:lnTo>
                    <a:lnTo>
                      <a:pt x="4" y="246"/>
                    </a:lnTo>
                    <a:lnTo>
                      <a:pt x="4" y="24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22" name="Freeform 27">
                <a:extLst>
                  <a:ext uri="{FF2B5EF4-FFF2-40B4-BE49-F238E27FC236}">
                    <a16:creationId xmlns:a16="http://schemas.microsoft.com/office/drawing/2014/main" id="{E40BA1E9-B97B-4BB7-A399-A47773208D40}"/>
                  </a:ext>
                </a:extLst>
              </p:cNvPr>
              <p:cNvSpPr>
                <a:spLocks noEditPoints="1"/>
              </p:cNvSpPr>
              <p:nvPr/>
            </p:nvSpPr>
            <p:spPr bwMode="auto">
              <a:xfrm>
                <a:off x="10567612" y="3740112"/>
                <a:ext cx="740819" cy="274820"/>
              </a:xfrm>
              <a:custGeom>
                <a:avLst/>
                <a:gdLst>
                  <a:gd name="T0" fmla="*/ 881 w 919"/>
                  <a:gd name="T1" fmla="*/ 282 h 363"/>
                  <a:gd name="T2" fmla="*/ 797 w 919"/>
                  <a:gd name="T3" fmla="*/ 226 h 363"/>
                  <a:gd name="T4" fmla="*/ 753 w 919"/>
                  <a:gd name="T5" fmla="*/ 207 h 363"/>
                  <a:gd name="T6" fmla="*/ 738 w 919"/>
                  <a:gd name="T7" fmla="*/ 173 h 363"/>
                  <a:gd name="T8" fmla="*/ 791 w 919"/>
                  <a:gd name="T9" fmla="*/ 188 h 363"/>
                  <a:gd name="T10" fmla="*/ 898 w 919"/>
                  <a:gd name="T11" fmla="*/ 183 h 363"/>
                  <a:gd name="T12" fmla="*/ 721 w 919"/>
                  <a:gd name="T13" fmla="*/ 143 h 363"/>
                  <a:gd name="T14" fmla="*/ 632 w 919"/>
                  <a:gd name="T15" fmla="*/ 42 h 363"/>
                  <a:gd name="T16" fmla="*/ 647 w 919"/>
                  <a:gd name="T17" fmla="*/ 124 h 363"/>
                  <a:gd name="T18" fmla="*/ 673 w 919"/>
                  <a:gd name="T19" fmla="*/ 131 h 363"/>
                  <a:gd name="T20" fmla="*/ 645 w 919"/>
                  <a:gd name="T21" fmla="*/ 145 h 363"/>
                  <a:gd name="T22" fmla="*/ 658 w 919"/>
                  <a:gd name="T23" fmla="*/ 211 h 363"/>
                  <a:gd name="T24" fmla="*/ 713 w 919"/>
                  <a:gd name="T25" fmla="*/ 204 h 363"/>
                  <a:gd name="T26" fmla="*/ 508 w 919"/>
                  <a:gd name="T27" fmla="*/ 282 h 363"/>
                  <a:gd name="T28" fmla="*/ 603 w 919"/>
                  <a:gd name="T29" fmla="*/ 173 h 363"/>
                  <a:gd name="T30" fmla="*/ 559 w 919"/>
                  <a:gd name="T31" fmla="*/ 247 h 363"/>
                  <a:gd name="T32" fmla="*/ 557 w 919"/>
                  <a:gd name="T33" fmla="*/ 177 h 363"/>
                  <a:gd name="T34" fmla="*/ 536 w 919"/>
                  <a:gd name="T35" fmla="*/ 143 h 363"/>
                  <a:gd name="T36" fmla="*/ 601 w 919"/>
                  <a:gd name="T37" fmla="*/ 103 h 363"/>
                  <a:gd name="T38" fmla="*/ 491 w 919"/>
                  <a:gd name="T39" fmla="*/ 145 h 363"/>
                  <a:gd name="T40" fmla="*/ 487 w 919"/>
                  <a:gd name="T41" fmla="*/ 253 h 363"/>
                  <a:gd name="T42" fmla="*/ 525 w 919"/>
                  <a:gd name="T43" fmla="*/ 234 h 363"/>
                  <a:gd name="T44" fmla="*/ 540 w 919"/>
                  <a:gd name="T45" fmla="*/ 198 h 363"/>
                  <a:gd name="T46" fmla="*/ 521 w 919"/>
                  <a:gd name="T47" fmla="*/ 158 h 363"/>
                  <a:gd name="T48" fmla="*/ 489 w 919"/>
                  <a:gd name="T49" fmla="*/ 30 h 363"/>
                  <a:gd name="T50" fmla="*/ 422 w 919"/>
                  <a:gd name="T51" fmla="*/ 209 h 363"/>
                  <a:gd name="T52" fmla="*/ 289 w 919"/>
                  <a:gd name="T53" fmla="*/ 167 h 363"/>
                  <a:gd name="T54" fmla="*/ 411 w 919"/>
                  <a:gd name="T55" fmla="*/ 53 h 363"/>
                  <a:gd name="T56" fmla="*/ 466 w 919"/>
                  <a:gd name="T57" fmla="*/ 107 h 363"/>
                  <a:gd name="T58" fmla="*/ 424 w 919"/>
                  <a:gd name="T59" fmla="*/ 181 h 363"/>
                  <a:gd name="T60" fmla="*/ 367 w 919"/>
                  <a:gd name="T61" fmla="*/ 202 h 363"/>
                  <a:gd name="T62" fmla="*/ 299 w 919"/>
                  <a:gd name="T63" fmla="*/ 164 h 363"/>
                  <a:gd name="T64" fmla="*/ 801 w 919"/>
                  <a:gd name="T65" fmla="*/ 169 h 363"/>
                  <a:gd name="T66" fmla="*/ 751 w 919"/>
                  <a:gd name="T67" fmla="*/ 253 h 363"/>
                  <a:gd name="T68" fmla="*/ 778 w 919"/>
                  <a:gd name="T69" fmla="*/ 266 h 363"/>
                  <a:gd name="T70" fmla="*/ 778 w 919"/>
                  <a:gd name="T71" fmla="*/ 255 h 363"/>
                  <a:gd name="T72" fmla="*/ 729 w 919"/>
                  <a:gd name="T73" fmla="*/ 282 h 363"/>
                  <a:gd name="T74" fmla="*/ 727 w 919"/>
                  <a:gd name="T75" fmla="*/ 282 h 363"/>
                  <a:gd name="T76" fmla="*/ 673 w 919"/>
                  <a:gd name="T77" fmla="*/ 306 h 363"/>
                  <a:gd name="T78" fmla="*/ 576 w 919"/>
                  <a:gd name="T79" fmla="*/ 346 h 363"/>
                  <a:gd name="T80" fmla="*/ 544 w 919"/>
                  <a:gd name="T81" fmla="*/ 363 h 363"/>
                  <a:gd name="T82" fmla="*/ 470 w 919"/>
                  <a:gd name="T83" fmla="*/ 331 h 363"/>
                  <a:gd name="T84" fmla="*/ 603 w 919"/>
                  <a:gd name="T85" fmla="*/ 306 h 363"/>
                  <a:gd name="T86" fmla="*/ 565 w 919"/>
                  <a:gd name="T87" fmla="*/ 314 h 363"/>
                  <a:gd name="T88" fmla="*/ 552 w 919"/>
                  <a:gd name="T89" fmla="*/ 308 h 363"/>
                  <a:gd name="T90" fmla="*/ 483 w 919"/>
                  <a:gd name="T91" fmla="*/ 312 h 363"/>
                  <a:gd name="T92" fmla="*/ 458 w 919"/>
                  <a:gd name="T93" fmla="*/ 314 h 363"/>
                  <a:gd name="T94" fmla="*/ 390 w 919"/>
                  <a:gd name="T95" fmla="*/ 310 h 363"/>
                  <a:gd name="T96" fmla="*/ 875 w 919"/>
                  <a:gd name="T97" fmla="*/ 291 h 363"/>
                  <a:gd name="T98" fmla="*/ 215 w 919"/>
                  <a:gd name="T99" fmla="*/ 266 h 363"/>
                  <a:gd name="T100" fmla="*/ 352 w 919"/>
                  <a:gd name="T101" fmla="*/ 293 h 363"/>
                  <a:gd name="T102" fmla="*/ 272 w 919"/>
                  <a:gd name="T103" fmla="*/ 297 h 363"/>
                  <a:gd name="T104" fmla="*/ 224 w 919"/>
                  <a:gd name="T105" fmla="*/ 78 h 363"/>
                  <a:gd name="T106" fmla="*/ 192 w 919"/>
                  <a:gd name="T107" fmla="*/ 110 h 363"/>
                  <a:gd name="T108" fmla="*/ 236 w 919"/>
                  <a:gd name="T109" fmla="*/ 196 h 363"/>
                  <a:gd name="T110" fmla="*/ 188 w 919"/>
                  <a:gd name="T111" fmla="*/ 148 h 363"/>
                  <a:gd name="T112" fmla="*/ 127 w 919"/>
                  <a:gd name="T113" fmla="*/ 95 h 363"/>
                  <a:gd name="T114" fmla="*/ 68 w 919"/>
                  <a:gd name="T115" fmla="*/ 160 h 363"/>
                  <a:gd name="T116" fmla="*/ 11 w 919"/>
                  <a:gd name="T117" fmla="*/ 76 h 363"/>
                  <a:gd name="T118" fmla="*/ 82 w 919"/>
                  <a:gd name="T119" fmla="*/ 131 h 363"/>
                  <a:gd name="T120" fmla="*/ 205 w 919"/>
                  <a:gd name="T121" fmla="*/ 249 h 363"/>
                  <a:gd name="T122" fmla="*/ 169 w 919"/>
                  <a:gd name="T123" fmla="*/ 145 h 363"/>
                  <a:gd name="T124" fmla="*/ 97 w 919"/>
                  <a:gd name="T125" fmla="*/ 7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9" h="363">
                    <a:moveTo>
                      <a:pt x="919" y="190"/>
                    </a:moveTo>
                    <a:lnTo>
                      <a:pt x="915" y="266"/>
                    </a:lnTo>
                    <a:lnTo>
                      <a:pt x="915" y="270"/>
                    </a:lnTo>
                    <a:lnTo>
                      <a:pt x="915" y="274"/>
                    </a:lnTo>
                    <a:lnTo>
                      <a:pt x="915" y="276"/>
                    </a:lnTo>
                    <a:lnTo>
                      <a:pt x="915" y="325"/>
                    </a:lnTo>
                    <a:lnTo>
                      <a:pt x="913" y="322"/>
                    </a:lnTo>
                    <a:lnTo>
                      <a:pt x="909" y="322"/>
                    </a:lnTo>
                    <a:lnTo>
                      <a:pt x="902" y="316"/>
                    </a:lnTo>
                    <a:lnTo>
                      <a:pt x="900" y="312"/>
                    </a:lnTo>
                    <a:lnTo>
                      <a:pt x="900" y="312"/>
                    </a:lnTo>
                    <a:lnTo>
                      <a:pt x="898" y="308"/>
                    </a:lnTo>
                    <a:lnTo>
                      <a:pt x="896" y="308"/>
                    </a:lnTo>
                    <a:lnTo>
                      <a:pt x="894" y="304"/>
                    </a:lnTo>
                    <a:lnTo>
                      <a:pt x="896" y="301"/>
                    </a:lnTo>
                    <a:lnTo>
                      <a:pt x="896" y="297"/>
                    </a:lnTo>
                    <a:lnTo>
                      <a:pt x="896" y="301"/>
                    </a:lnTo>
                    <a:lnTo>
                      <a:pt x="892" y="304"/>
                    </a:lnTo>
                    <a:lnTo>
                      <a:pt x="888" y="301"/>
                    </a:lnTo>
                    <a:lnTo>
                      <a:pt x="883" y="304"/>
                    </a:lnTo>
                    <a:lnTo>
                      <a:pt x="881" y="304"/>
                    </a:lnTo>
                    <a:lnTo>
                      <a:pt x="879" y="301"/>
                    </a:lnTo>
                    <a:lnTo>
                      <a:pt x="875" y="304"/>
                    </a:lnTo>
                    <a:lnTo>
                      <a:pt x="871" y="301"/>
                    </a:lnTo>
                    <a:lnTo>
                      <a:pt x="873" y="301"/>
                    </a:lnTo>
                    <a:lnTo>
                      <a:pt x="875" y="297"/>
                    </a:lnTo>
                    <a:lnTo>
                      <a:pt x="875" y="295"/>
                    </a:lnTo>
                    <a:lnTo>
                      <a:pt x="875" y="293"/>
                    </a:lnTo>
                    <a:lnTo>
                      <a:pt x="877" y="289"/>
                    </a:lnTo>
                    <a:lnTo>
                      <a:pt x="873" y="289"/>
                    </a:lnTo>
                    <a:lnTo>
                      <a:pt x="871" y="285"/>
                    </a:lnTo>
                    <a:lnTo>
                      <a:pt x="873" y="285"/>
                    </a:lnTo>
                    <a:lnTo>
                      <a:pt x="875" y="285"/>
                    </a:lnTo>
                    <a:lnTo>
                      <a:pt x="879" y="282"/>
                    </a:lnTo>
                    <a:lnTo>
                      <a:pt x="881" y="282"/>
                    </a:lnTo>
                    <a:lnTo>
                      <a:pt x="879" y="282"/>
                    </a:lnTo>
                    <a:lnTo>
                      <a:pt x="875" y="282"/>
                    </a:lnTo>
                    <a:lnTo>
                      <a:pt x="871" y="280"/>
                    </a:lnTo>
                    <a:lnTo>
                      <a:pt x="869" y="278"/>
                    </a:lnTo>
                    <a:lnTo>
                      <a:pt x="869" y="276"/>
                    </a:lnTo>
                    <a:lnTo>
                      <a:pt x="871" y="276"/>
                    </a:lnTo>
                    <a:lnTo>
                      <a:pt x="875" y="276"/>
                    </a:lnTo>
                    <a:lnTo>
                      <a:pt x="873" y="274"/>
                    </a:lnTo>
                    <a:lnTo>
                      <a:pt x="866" y="270"/>
                    </a:lnTo>
                    <a:lnTo>
                      <a:pt x="864" y="268"/>
                    </a:lnTo>
                    <a:lnTo>
                      <a:pt x="862" y="266"/>
                    </a:lnTo>
                    <a:lnTo>
                      <a:pt x="864" y="261"/>
                    </a:lnTo>
                    <a:lnTo>
                      <a:pt x="858" y="257"/>
                    </a:lnTo>
                    <a:lnTo>
                      <a:pt x="858" y="255"/>
                    </a:lnTo>
                    <a:lnTo>
                      <a:pt x="862" y="253"/>
                    </a:lnTo>
                    <a:lnTo>
                      <a:pt x="860" y="253"/>
                    </a:lnTo>
                    <a:lnTo>
                      <a:pt x="858" y="251"/>
                    </a:lnTo>
                    <a:lnTo>
                      <a:pt x="858" y="249"/>
                    </a:lnTo>
                    <a:lnTo>
                      <a:pt x="856" y="247"/>
                    </a:lnTo>
                    <a:lnTo>
                      <a:pt x="860" y="244"/>
                    </a:lnTo>
                    <a:lnTo>
                      <a:pt x="854" y="247"/>
                    </a:lnTo>
                    <a:lnTo>
                      <a:pt x="854" y="244"/>
                    </a:lnTo>
                    <a:lnTo>
                      <a:pt x="852" y="244"/>
                    </a:lnTo>
                    <a:lnTo>
                      <a:pt x="850" y="244"/>
                    </a:lnTo>
                    <a:lnTo>
                      <a:pt x="854" y="240"/>
                    </a:lnTo>
                    <a:lnTo>
                      <a:pt x="850" y="242"/>
                    </a:lnTo>
                    <a:lnTo>
                      <a:pt x="845" y="242"/>
                    </a:lnTo>
                    <a:lnTo>
                      <a:pt x="841" y="240"/>
                    </a:lnTo>
                    <a:lnTo>
                      <a:pt x="839" y="236"/>
                    </a:lnTo>
                    <a:lnTo>
                      <a:pt x="835" y="234"/>
                    </a:lnTo>
                    <a:lnTo>
                      <a:pt x="831" y="234"/>
                    </a:lnTo>
                    <a:lnTo>
                      <a:pt x="818" y="232"/>
                    </a:lnTo>
                    <a:lnTo>
                      <a:pt x="807" y="228"/>
                    </a:lnTo>
                    <a:lnTo>
                      <a:pt x="801" y="228"/>
                    </a:lnTo>
                    <a:lnTo>
                      <a:pt x="797" y="226"/>
                    </a:lnTo>
                    <a:lnTo>
                      <a:pt x="795" y="223"/>
                    </a:lnTo>
                    <a:lnTo>
                      <a:pt x="795" y="221"/>
                    </a:lnTo>
                    <a:lnTo>
                      <a:pt x="791" y="221"/>
                    </a:lnTo>
                    <a:lnTo>
                      <a:pt x="791" y="217"/>
                    </a:lnTo>
                    <a:lnTo>
                      <a:pt x="793" y="217"/>
                    </a:lnTo>
                    <a:lnTo>
                      <a:pt x="795" y="217"/>
                    </a:lnTo>
                    <a:lnTo>
                      <a:pt x="795" y="217"/>
                    </a:lnTo>
                    <a:lnTo>
                      <a:pt x="793" y="217"/>
                    </a:lnTo>
                    <a:lnTo>
                      <a:pt x="788" y="217"/>
                    </a:lnTo>
                    <a:lnTo>
                      <a:pt x="786" y="217"/>
                    </a:lnTo>
                    <a:lnTo>
                      <a:pt x="784" y="215"/>
                    </a:lnTo>
                    <a:lnTo>
                      <a:pt x="784" y="215"/>
                    </a:lnTo>
                    <a:lnTo>
                      <a:pt x="782" y="217"/>
                    </a:lnTo>
                    <a:lnTo>
                      <a:pt x="780" y="213"/>
                    </a:lnTo>
                    <a:lnTo>
                      <a:pt x="780" y="211"/>
                    </a:lnTo>
                    <a:lnTo>
                      <a:pt x="778" y="213"/>
                    </a:lnTo>
                    <a:lnTo>
                      <a:pt x="776" y="213"/>
                    </a:lnTo>
                    <a:lnTo>
                      <a:pt x="774" y="211"/>
                    </a:lnTo>
                    <a:lnTo>
                      <a:pt x="774" y="207"/>
                    </a:lnTo>
                    <a:lnTo>
                      <a:pt x="772" y="202"/>
                    </a:lnTo>
                    <a:lnTo>
                      <a:pt x="774" y="200"/>
                    </a:lnTo>
                    <a:lnTo>
                      <a:pt x="774" y="194"/>
                    </a:lnTo>
                    <a:lnTo>
                      <a:pt x="772" y="198"/>
                    </a:lnTo>
                    <a:lnTo>
                      <a:pt x="769" y="202"/>
                    </a:lnTo>
                    <a:lnTo>
                      <a:pt x="769" y="207"/>
                    </a:lnTo>
                    <a:lnTo>
                      <a:pt x="767" y="207"/>
                    </a:lnTo>
                    <a:lnTo>
                      <a:pt x="765" y="213"/>
                    </a:lnTo>
                    <a:lnTo>
                      <a:pt x="765" y="215"/>
                    </a:lnTo>
                    <a:lnTo>
                      <a:pt x="761" y="221"/>
                    </a:lnTo>
                    <a:lnTo>
                      <a:pt x="757" y="221"/>
                    </a:lnTo>
                    <a:lnTo>
                      <a:pt x="755" y="219"/>
                    </a:lnTo>
                    <a:lnTo>
                      <a:pt x="751" y="213"/>
                    </a:lnTo>
                    <a:lnTo>
                      <a:pt x="751" y="211"/>
                    </a:lnTo>
                    <a:lnTo>
                      <a:pt x="753" y="211"/>
                    </a:lnTo>
                    <a:lnTo>
                      <a:pt x="753" y="207"/>
                    </a:lnTo>
                    <a:lnTo>
                      <a:pt x="753" y="204"/>
                    </a:lnTo>
                    <a:lnTo>
                      <a:pt x="751" y="207"/>
                    </a:lnTo>
                    <a:lnTo>
                      <a:pt x="748" y="204"/>
                    </a:lnTo>
                    <a:lnTo>
                      <a:pt x="746" y="200"/>
                    </a:lnTo>
                    <a:lnTo>
                      <a:pt x="744" y="198"/>
                    </a:lnTo>
                    <a:lnTo>
                      <a:pt x="738" y="196"/>
                    </a:lnTo>
                    <a:lnTo>
                      <a:pt x="738" y="194"/>
                    </a:lnTo>
                    <a:lnTo>
                      <a:pt x="740" y="192"/>
                    </a:lnTo>
                    <a:lnTo>
                      <a:pt x="744" y="192"/>
                    </a:lnTo>
                    <a:lnTo>
                      <a:pt x="746" y="192"/>
                    </a:lnTo>
                    <a:lnTo>
                      <a:pt x="751" y="194"/>
                    </a:lnTo>
                    <a:lnTo>
                      <a:pt x="753" y="194"/>
                    </a:lnTo>
                    <a:lnTo>
                      <a:pt x="757" y="192"/>
                    </a:lnTo>
                    <a:lnTo>
                      <a:pt x="759" y="188"/>
                    </a:lnTo>
                    <a:lnTo>
                      <a:pt x="761" y="188"/>
                    </a:lnTo>
                    <a:lnTo>
                      <a:pt x="767" y="190"/>
                    </a:lnTo>
                    <a:lnTo>
                      <a:pt x="769" y="194"/>
                    </a:lnTo>
                    <a:lnTo>
                      <a:pt x="772" y="190"/>
                    </a:lnTo>
                    <a:lnTo>
                      <a:pt x="774" y="185"/>
                    </a:lnTo>
                    <a:lnTo>
                      <a:pt x="776" y="188"/>
                    </a:lnTo>
                    <a:lnTo>
                      <a:pt x="776" y="183"/>
                    </a:lnTo>
                    <a:lnTo>
                      <a:pt x="776" y="181"/>
                    </a:lnTo>
                    <a:lnTo>
                      <a:pt x="765" y="179"/>
                    </a:lnTo>
                    <a:lnTo>
                      <a:pt x="767" y="181"/>
                    </a:lnTo>
                    <a:lnTo>
                      <a:pt x="763" y="181"/>
                    </a:lnTo>
                    <a:lnTo>
                      <a:pt x="763" y="181"/>
                    </a:lnTo>
                    <a:lnTo>
                      <a:pt x="757" y="183"/>
                    </a:lnTo>
                    <a:lnTo>
                      <a:pt x="753" y="181"/>
                    </a:lnTo>
                    <a:lnTo>
                      <a:pt x="751" y="183"/>
                    </a:lnTo>
                    <a:lnTo>
                      <a:pt x="748" y="181"/>
                    </a:lnTo>
                    <a:lnTo>
                      <a:pt x="744" y="181"/>
                    </a:lnTo>
                    <a:lnTo>
                      <a:pt x="742" y="181"/>
                    </a:lnTo>
                    <a:lnTo>
                      <a:pt x="738" y="179"/>
                    </a:lnTo>
                    <a:lnTo>
                      <a:pt x="736" y="173"/>
                    </a:lnTo>
                    <a:lnTo>
                      <a:pt x="738" y="173"/>
                    </a:lnTo>
                    <a:lnTo>
                      <a:pt x="736" y="169"/>
                    </a:lnTo>
                    <a:lnTo>
                      <a:pt x="729" y="167"/>
                    </a:lnTo>
                    <a:lnTo>
                      <a:pt x="727" y="162"/>
                    </a:lnTo>
                    <a:lnTo>
                      <a:pt x="725" y="164"/>
                    </a:lnTo>
                    <a:lnTo>
                      <a:pt x="723" y="167"/>
                    </a:lnTo>
                    <a:lnTo>
                      <a:pt x="719" y="167"/>
                    </a:lnTo>
                    <a:lnTo>
                      <a:pt x="719" y="162"/>
                    </a:lnTo>
                    <a:lnTo>
                      <a:pt x="723" y="160"/>
                    </a:lnTo>
                    <a:lnTo>
                      <a:pt x="723" y="158"/>
                    </a:lnTo>
                    <a:lnTo>
                      <a:pt x="723" y="154"/>
                    </a:lnTo>
                    <a:lnTo>
                      <a:pt x="725" y="152"/>
                    </a:lnTo>
                    <a:lnTo>
                      <a:pt x="732" y="152"/>
                    </a:lnTo>
                    <a:lnTo>
                      <a:pt x="734" y="150"/>
                    </a:lnTo>
                    <a:lnTo>
                      <a:pt x="738" y="150"/>
                    </a:lnTo>
                    <a:lnTo>
                      <a:pt x="742" y="145"/>
                    </a:lnTo>
                    <a:lnTo>
                      <a:pt x="744" y="143"/>
                    </a:lnTo>
                    <a:lnTo>
                      <a:pt x="751" y="141"/>
                    </a:lnTo>
                    <a:lnTo>
                      <a:pt x="761" y="145"/>
                    </a:lnTo>
                    <a:lnTo>
                      <a:pt x="767" y="150"/>
                    </a:lnTo>
                    <a:lnTo>
                      <a:pt x="774" y="150"/>
                    </a:lnTo>
                    <a:lnTo>
                      <a:pt x="780" y="150"/>
                    </a:lnTo>
                    <a:lnTo>
                      <a:pt x="782" y="152"/>
                    </a:lnTo>
                    <a:lnTo>
                      <a:pt x="780" y="154"/>
                    </a:lnTo>
                    <a:lnTo>
                      <a:pt x="780" y="160"/>
                    </a:lnTo>
                    <a:lnTo>
                      <a:pt x="784" y="162"/>
                    </a:lnTo>
                    <a:lnTo>
                      <a:pt x="784" y="167"/>
                    </a:lnTo>
                    <a:lnTo>
                      <a:pt x="782" y="169"/>
                    </a:lnTo>
                    <a:lnTo>
                      <a:pt x="780" y="173"/>
                    </a:lnTo>
                    <a:lnTo>
                      <a:pt x="782" y="179"/>
                    </a:lnTo>
                    <a:lnTo>
                      <a:pt x="782" y="188"/>
                    </a:lnTo>
                    <a:lnTo>
                      <a:pt x="784" y="192"/>
                    </a:lnTo>
                    <a:lnTo>
                      <a:pt x="786" y="194"/>
                    </a:lnTo>
                    <a:lnTo>
                      <a:pt x="788" y="194"/>
                    </a:lnTo>
                    <a:lnTo>
                      <a:pt x="788" y="190"/>
                    </a:lnTo>
                    <a:lnTo>
                      <a:pt x="791" y="188"/>
                    </a:lnTo>
                    <a:lnTo>
                      <a:pt x="793" y="190"/>
                    </a:lnTo>
                    <a:lnTo>
                      <a:pt x="793" y="194"/>
                    </a:lnTo>
                    <a:lnTo>
                      <a:pt x="793" y="198"/>
                    </a:lnTo>
                    <a:lnTo>
                      <a:pt x="795" y="196"/>
                    </a:lnTo>
                    <a:lnTo>
                      <a:pt x="795" y="200"/>
                    </a:lnTo>
                    <a:lnTo>
                      <a:pt x="801" y="204"/>
                    </a:lnTo>
                    <a:lnTo>
                      <a:pt x="803" y="207"/>
                    </a:lnTo>
                    <a:lnTo>
                      <a:pt x="805" y="207"/>
                    </a:lnTo>
                    <a:lnTo>
                      <a:pt x="810" y="204"/>
                    </a:lnTo>
                    <a:lnTo>
                      <a:pt x="812" y="200"/>
                    </a:lnTo>
                    <a:lnTo>
                      <a:pt x="814" y="198"/>
                    </a:lnTo>
                    <a:lnTo>
                      <a:pt x="816" y="198"/>
                    </a:lnTo>
                    <a:lnTo>
                      <a:pt x="816" y="194"/>
                    </a:lnTo>
                    <a:lnTo>
                      <a:pt x="818" y="190"/>
                    </a:lnTo>
                    <a:lnTo>
                      <a:pt x="822" y="190"/>
                    </a:lnTo>
                    <a:lnTo>
                      <a:pt x="824" y="185"/>
                    </a:lnTo>
                    <a:lnTo>
                      <a:pt x="826" y="183"/>
                    </a:lnTo>
                    <a:lnTo>
                      <a:pt x="826" y="181"/>
                    </a:lnTo>
                    <a:lnTo>
                      <a:pt x="829" y="181"/>
                    </a:lnTo>
                    <a:lnTo>
                      <a:pt x="831" y="181"/>
                    </a:lnTo>
                    <a:lnTo>
                      <a:pt x="835" y="179"/>
                    </a:lnTo>
                    <a:lnTo>
                      <a:pt x="841" y="179"/>
                    </a:lnTo>
                    <a:lnTo>
                      <a:pt x="841" y="177"/>
                    </a:lnTo>
                    <a:lnTo>
                      <a:pt x="839" y="173"/>
                    </a:lnTo>
                    <a:lnTo>
                      <a:pt x="841" y="171"/>
                    </a:lnTo>
                    <a:lnTo>
                      <a:pt x="850" y="164"/>
                    </a:lnTo>
                    <a:lnTo>
                      <a:pt x="856" y="167"/>
                    </a:lnTo>
                    <a:lnTo>
                      <a:pt x="858" y="169"/>
                    </a:lnTo>
                    <a:lnTo>
                      <a:pt x="864" y="171"/>
                    </a:lnTo>
                    <a:lnTo>
                      <a:pt x="871" y="173"/>
                    </a:lnTo>
                    <a:lnTo>
                      <a:pt x="875" y="175"/>
                    </a:lnTo>
                    <a:lnTo>
                      <a:pt x="879" y="177"/>
                    </a:lnTo>
                    <a:lnTo>
                      <a:pt x="883" y="177"/>
                    </a:lnTo>
                    <a:lnTo>
                      <a:pt x="896" y="183"/>
                    </a:lnTo>
                    <a:lnTo>
                      <a:pt x="898" y="183"/>
                    </a:lnTo>
                    <a:lnTo>
                      <a:pt x="902" y="183"/>
                    </a:lnTo>
                    <a:lnTo>
                      <a:pt x="906" y="183"/>
                    </a:lnTo>
                    <a:lnTo>
                      <a:pt x="911" y="183"/>
                    </a:lnTo>
                    <a:lnTo>
                      <a:pt x="913" y="185"/>
                    </a:lnTo>
                    <a:lnTo>
                      <a:pt x="913" y="188"/>
                    </a:lnTo>
                    <a:lnTo>
                      <a:pt x="913" y="190"/>
                    </a:lnTo>
                    <a:lnTo>
                      <a:pt x="915" y="192"/>
                    </a:lnTo>
                    <a:lnTo>
                      <a:pt x="919" y="190"/>
                    </a:lnTo>
                    <a:lnTo>
                      <a:pt x="919" y="190"/>
                    </a:lnTo>
                    <a:lnTo>
                      <a:pt x="919" y="190"/>
                    </a:lnTo>
                    <a:close/>
                    <a:moveTo>
                      <a:pt x="681" y="135"/>
                    </a:moveTo>
                    <a:lnTo>
                      <a:pt x="689" y="139"/>
                    </a:lnTo>
                    <a:lnTo>
                      <a:pt x="689" y="141"/>
                    </a:lnTo>
                    <a:lnTo>
                      <a:pt x="683" y="137"/>
                    </a:lnTo>
                    <a:lnTo>
                      <a:pt x="681" y="135"/>
                    </a:lnTo>
                    <a:lnTo>
                      <a:pt x="681" y="135"/>
                    </a:lnTo>
                    <a:close/>
                    <a:moveTo>
                      <a:pt x="721" y="143"/>
                    </a:moveTo>
                    <a:lnTo>
                      <a:pt x="723" y="143"/>
                    </a:lnTo>
                    <a:lnTo>
                      <a:pt x="727" y="143"/>
                    </a:lnTo>
                    <a:lnTo>
                      <a:pt x="725" y="139"/>
                    </a:lnTo>
                    <a:lnTo>
                      <a:pt x="721" y="137"/>
                    </a:lnTo>
                    <a:lnTo>
                      <a:pt x="715" y="137"/>
                    </a:lnTo>
                    <a:lnTo>
                      <a:pt x="710" y="139"/>
                    </a:lnTo>
                    <a:lnTo>
                      <a:pt x="708" y="139"/>
                    </a:lnTo>
                    <a:lnTo>
                      <a:pt x="706" y="139"/>
                    </a:lnTo>
                    <a:lnTo>
                      <a:pt x="708" y="141"/>
                    </a:lnTo>
                    <a:lnTo>
                      <a:pt x="704" y="141"/>
                    </a:lnTo>
                    <a:lnTo>
                      <a:pt x="710" y="143"/>
                    </a:lnTo>
                    <a:lnTo>
                      <a:pt x="715" y="145"/>
                    </a:lnTo>
                    <a:lnTo>
                      <a:pt x="717" y="143"/>
                    </a:lnTo>
                    <a:lnTo>
                      <a:pt x="717" y="141"/>
                    </a:lnTo>
                    <a:lnTo>
                      <a:pt x="715" y="141"/>
                    </a:lnTo>
                    <a:lnTo>
                      <a:pt x="715" y="139"/>
                    </a:lnTo>
                    <a:lnTo>
                      <a:pt x="715" y="139"/>
                    </a:lnTo>
                    <a:lnTo>
                      <a:pt x="721" y="143"/>
                    </a:lnTo>
                    <a:lnTo>
                      <a:pt x="721" y="143"/>
                    </a:lnTo>
                    <a:close/>
                    <a:moveTo>
                      <a:pt x="715" y="154"/>
                    </a:moveTo>
                    <a:lnTo>
                      <a:pt x="710" y="154"/>
                    </a:lnTo>
                    <a:lnTo>
                      <a:pt x="706" y="154"/>
                    </a:lnTo>
                    <a:lnTo>
                      <a:pt x="710" y="156"/>
                    </a:lnTo>
                    <a:lnTo>
                      <a:pt x="715" y="154"/>
                    </a:lnTo>
                    <a:lnTo>
                      <a:pt x="715" y="154"/>
                    </a:lnTo>
                    <a:close/>
                    <a:moveTo>
                      <a:pt x="717" y="152"/>
                    </a:moveTo>
                    <a:lnTo>
                      <a:pt x="717" y="154"/>
                    </a:lnTo>
                    <a:lnTo>
                      <a:pt x="715" y="152"/>
                    </a:lnTo>
                    <a:lnTo>
                      <a:pt x="717" y="152"/>
                    </a:lnTo>
                    <a:lnTo>
                      <a:pt x="717" y="152"/>
                    </a:lnTo>
                    <a:close/>
                    <a:moveTo>
                      <a:pt x="717" y="154"/>
                    </a:moveTo>
                    <a:lnTo>
                      <a:pt x="713" y="158"/>
                    </a:lnTo>
                    <a:lnTo>
                      <a:pt x="713" y="162"/>
                    </a:lnTo>
                    <a:lnTo>
                      <a:pt x="717" y="164"/>
                    </a:lnTo>
                    <a:lnTo>
                      <a:pt x="719" y="162"/>
                    </a:lnTo>
                    <a:lnTo>
                      <a:pt x="719" y="156"/>
                    </a:lnTo>
                    <a:lnTo>
                      <a:pt x="717" y="154"/>
                    </a:lnTo>
                    <a:lnTo>
                      <a:pt x="717" y="154"/>
                    </a:lnTo>
                    <a:close/>
                    <a:moveTo>
                      <a:pt x="605" y="57"/>
                    </a:moveTo>
                    <a:lnTo>
                      <a:pt x="609" y="61"/>
                    </a:lnTo>
                    <a:lnTo>
                      <a:pt x="611" y="65"/>
                    </a:lnTo>
                    <a:lnTo>
                      <a:pt x="609" y="67"/>
                    </a:lnTo>
                    <a:lnTo>
                      <a:pt x="605" y="65"/>
                    </a:lnTo>
                    <a:lnTo>
                      <a:pt x="605" y="59"/>
                    </a:lnTo>
                    <a:lnTo>
                      <a:pt x="605" y="57"/>
                    </a:lnTo>
                    <a:lnTo>
                      <a:pt x="605" y="57"/>
                    </a:lnTo>
                    <a:close/>
                    <a:moveTo>
                      <a:pt x="630" y="42"/>
                    </a:moveTo>
                    <a:lnTo>
                      <a:pt x="630" y="48"/>
                    </a:lnTo>
                    <a:lnTo>
                      <a:pt x="632" y="51"/>
                    </a:lnTo>
                    <a:lnTo>
                      <a:pt x="635" y="51"/>
                    </a:lnTo>
                    <a:lnTo>
                      <a:pt x="635" y="46"/>
                    </a:lnTo>
                    <a:lnTo>
                      <a:pt x="635" y="44"/>
                    </a:lnTo>
                    <a:lnTo>
                      <a:pt x="632" y="42"/>
                    </a:lnTo>
                    <a:lnTo>
                      <a:pt x="630" y="42"/>
                    </a:lnTo>
                    <a:lnTo>
                      <a:pt x="630" y="42"/>
                    </a:lnTo>
                    <a:close/>
                    <a:moveTo>
                      <a:pt x="630" y="53"/>
                    </a:moveTo>
                    <a:lnTo>
                      <a:pt x="632" y="53"/>
                    </a:lnTo>
                    <a:lnTo>
                      <a:pt x="632" y="57"/>
                    </a:lnTo>
                    <a:lnTo>
                      <a:pt x="632" y="57"/>
                    </a:lnTo>
                    <a:lnTo>
                      <a:pt x="632" y="57"/>
                    </a:lnTo>
                    <a:lnTo>
                      <a:pt x="630" y="53"/>
                    </a:lnTo>
                    <a:lnTo>
                      <a:pt x="630" y="53"/>
                    </a:lnTo>
                    <a:close/>
                    <a:moveTo>
                      <a:pt x="662" y="89"/>
                    </a:moveTo>
                    <a:lnTo>
                      <a:pt x="662" y="95"/>
                    </a:lnTo>
                    <a:lnTo>
                      <a:pt x="666" y="95"/>
                    </a:lnTo>
                    <a:lnTo>
                      <a:pt x="668" y="95"/>
                    </a:lnTo>
                    <a:lnTo>
                      <a:pt x="670" y="91"/>
                    </a:lnTo>
                    <a:lnTo>
                      <a:pt x="670" y="89"/>
                    </a:lnTo>
                    <a:lnTo>
                      <a:pt x="668" y="86"/>
                    </a:lnTo>
                    <a:lnTo>
                      <a:pt x="664" y="89"/>
                    </a:lnTo>
                    <a:lnTo>
                      <a:pt x="662" y="89"/>
                    </a:lnTo>
                    <a:lnTo>
                      <a:pt x="662" y="89"/>
                    </a:lnTo>
                    <a:close/>
                    <a:moveTo>
                      <a:pt x="658" y="143"/>
                    </a:moveTo>
                    <a:lnTo>
                      <a:pt x="660" y="148"/>
                    </a:lnTo>
                    <a:lnTo>
                      <a:pt x="664" y="154"/>
                    </a:lnTo>
                    <a:lnTo>
                      <a:pt x="666" y="154"/>
                    </a:lnTo>
                    <a:lnTo>
                      <a:pt x="664" y="156"/>
                    </a:lnTo>
                    <a:lnTo>
                      <a:pt x="664" y="158"/>
                    </a:lnTo>
                    <a:lnTo>
                      <a:pt x="664" y="154"/>
                    </a:lnTo>
                    <a:lnTo>
                      <a:pt x="660" y="154"/>
                    </a:lnTo>
                    <a:lnTo>
                      <a:pt x="656" y="148"/>
                    </a:lnTo>
                    <a:lnTo>
                      <a:pt x="651" y="143"/>
                    </a:lnTo>
                    <a:lnTo>
                      <a:pt x="649" y="139"/>
                    </a:lnTo>
                    <a:lnTo>
                      <a:pt x="651" y="135"/>
                    </a:lnTo>
                    <a:lnTo>
                      <a:pt x="651" y="133"/>
                    </a:lnTo>
                    <a:lnTo>
                      <a:pt x="651" y="131"/>
                    </a:lnTo>
                    <a:lnTo>
                      <a:pt x="647" y="129"/>
                    </a:lnTo>
                    <a:lnTo>
                      <a:pt x="647" y="124"/>
                    </a:lnTo>
                    <a:lnTo>
                      <a:pt x="649" y="120"/>
                    </a:lnTo>
                    <a:lnTo>
                      <a:pt x="647" y="116"/>
                    </a:lnTo>
                    <a:lnTo>
                      <a:pt x="645" y="114"/>
                    </a:lnTo>
                    <a:lnTo>
                      <a:pt x="647" y="110"/>
                    </a:lnTo>
                    <a:lnTo>
                      <a:pt x="649" y="107"/>
                    </a:lnTo>
                    <a:lnTo>
                      <a:pt x="649" y="103"/>
                    </a:lnTo>
                    <a:lnTo>
                      <a:pt x="649" y="97"/>
                    </a:lnTo>
                    <a:lnTo>
                      <a:pt x="656" y="91"/>
                    </a:lnTo>
                    <a:lnTo>
                      <a:pt x="658" y="91"/>
                    </a:lnTo>
                    <a:lnTo>
                      <a:pt x="658" y="93"/>
                    </a:lnTo>
                    <a:lnTo>
                      <a:pt x="656" y="97"/>
                    </a:lnTo>
                    <a:lnTo>
                      <a:pt x="656" y="99"/>
                    </a:lnTo>
                    <a:lnTo>
                      <a:pt x="658" y="101"/>
                    </a:lnTo>
                    <a:lnTo>
                      <a:pt x="658" y="107"/>
                    </a:lnTo>
                    <a:lnTo>
                      <a:pt x="658" y="112"/>
                    </a:lnTo>
                    <a:lnTo>
                      <a:pt x="654" y="112"/>
                    </a:lnTo>
                    <a:lnTo>
                      <a:pt x="651" y="114"/>
                    </a:lnTo>
                    <a:lnTo>
                      <a:pt x="654" y="118"/>
                    </a:lnTo>
                    <a:lnTo>
                      <a:pt x="656" y="118"/>
                    </a:lnTo>
                    <a:lnTo>
                      <a:pt x="656" y="114"/>
                    </a:lnTo>
                    <a:lnTo>
                      <a:pt x="660" y="112"/>
                    </a:lnTo>
                    <a:lnTo>
                      <a:pt x="662" y="110"/>
                    </a:lnTo>
                    <a:lnTo>
                      <a:pt x="660" y="110"/>
                    </a:lnTo>
                    <a:lnTo>
                      <a:pt x="660" y="107"/>
                    </a:lnTo>
                    <a:lnTo>
                      <a:pt x="666" y="105"/>
                    </a:lnTo>
                    <a:lnTo>
                      <a:pt x="673" y="103"/>
                    </a:lnTo>
                    <a:lnTo>
                      <a:pt x="675" y="105"/>
                    </a:lnTo>
                    <a:lnTo>
                      <a:pt x="675" y="107"/>
                    </a:lnTo>
                    <a:lnTo>
                      <a:pt x="673" y="114"/>
                    </a:lnTo>
                    <a:lnTo>
                      <a:pt x="664" y="118"/>
                    </a:lnTo>
                    <a:lnTo>
                      <a:pt x="662" y="120"/>
                    </a:lnTo>
                    <a:lnTo>
                      <a:pt x="664" y="122"/>
                    </a:lnTo>
                    <a:lnTo>
                      <a:pt x="666" y="122"/>
                    </a:lnTo>
                    <a:lnTo>
                      <a:pt x="670" y="126"/>
                    </a:lnTo>
                    <a:lnTo>
                      <a:pt x="673" y="131"/>
                    </a:lnTo>
                    <a:lnTo>
                      <a:pt x="675" y="131"/>
                    </a:lnTo>
                    <a:lnTo>
                      <a:pt x="670" y="131"/>
                    </a:lnTo>
                    <a:lnTo>
                      <a:pt x="668" y="129"/>
                    </a:lnTo>
                    <a:lnTo>
                      <a:pt x="662" y="129"/>
                    </a:lnTo>
                    <a:lnTo>
                      <a:pt x="658" y="129"/>
                    </a:lnTo>
                    <a:lnTo>
                      <a:pt x="656" y="129"/>
                    </a:lnTo>
                    <a:lnTo>
                      <a:pt x="656" y="137"/>
                    </a:lnTo>
                    <a:lnTo>
                      <a:pt x="658" y="143"/>
                    </a:lnTo>
                    <a:lnTo>
                      <a:pt x="658" y="143"/>
                    </a:lnTo>
                    <a:close/>
                    <a:moveTo>
                      <a:pt x="643" y="152"/>
                    </a:moveTo>
                    <a:lnTo>
                      <a:pt x="643" y="154"/>
                    </a:lnTo>
                    <a:lnTo>
                      <a:pt x="639" y="154"/>
                    </a:lnTo>
                    <a:lnTo>
                      <a:pt x="641" y="152"/>
                    </a:lnTo>
                    <a:lnTo>
                      <a:pt x="643" y="152"/>
                    </a:lnTo>
                    <a:lnTo>
                      <a:pt x="643" y="152"/>
                    </a:lnTo>
                    <a:close/>
                    <a:moveTo>
                      <a:pt x="641" y="143"/>
                    </a:moveTo>
                    <a:lnTo>
                      <a:pt x="639" y="143"/>
                    </a:lnTo>
                    <a:lnTo>
                      <a:pt x="639" y="148"/>
                    </a:lnTo>
                    <a:lnTo>
                      <a:pt x="641" y="148"/>
                    </a:lnTo>
                    <a:lnTo>
                      <a:pt x="643" y="145"/>
                    </a:lnTo>
                    <a:lnTo>
                      <a:pt x="641" y="143"/>
                    </a:lnTo>
                    <a:lnTo>
                      <a:pt x="641" y="143"/>
                    </a:lnTo>
                    <a:close/>
                    <a:moveTo>
                      <a:pt x="645" y="145"/>
                    </a:moveTo>
                    <a:lnTo>
                      <a:pt x="643" y="148"/>
                    </a:lnTo>
                    <a:lnTo>
                      <a:pt x="645" y="150"/>
                    </a:lnTo>
                    <a:lnTo>
                      <a:pt x="647" y="154"/>
                    </a:lnTo>
                    <a:lnTo>
                      <a:pt x="649" y="152"/>
                    </a:lnTo>
                    <a:lnTo>
                      <a:pt x="651" y="154"/>
                    </a:lnTo>
                    <a:lnTo>
                      <a:pt x="654" y="154"/>
                    </a:lnTo>
                    <a:lnTo>
                      <a:pt x="654" y="152"/>
                    </a:lnTo>
                    <a:lnTo>
                      <a:pt x="649" y="150"/>
                    </a:lnTo>
                    <a:lnTo>
                      <a:pt x="649" y="148"/>
                    </a:lnTo>
                    <a:lnTo>
                      <a:pt x="647" y="145"/>
                    </a:lnTo>
                    <a:lnTo>
                      <a:pt x="645" y="145"/>
                    </a:lnTo>
                    <a:lnTo>
                      <a:pt x="645" y="145"/>
                    </a:lnTo>
                    <a:close/>
                    <a:moveTo>
                      <a:pt x="645" y="169"/>
                    </a:moveTo>
                    <a:lnTo>
                      <a:pt x="649" y="164"/>
                    </a:lnTo>
                    <a:lnTo>
                      <a:pt x="656" y="164"/>
                    </a:lnTo>
                    <a:lnTo>
                      <a:pt x="660" y="171"/>
                    </a:lnTo>
                    <a:lnTo>
                      <a:pt x="658" y="173"/>
                    </a:lnTo>
                    <a:lnTo>
                      <a:pt x="656" y="173"/>
                    </a:lnTo>
                    <a:lnTo>
                      <a:pt x="654" y="173"/>
                    </a:lnTo>
                    <a:lnTo>
                      <a:pt x="649" y="173"/>
                    </a:lnTo>
                    <a:lnTo>
                      <a:pt x="647" y="171"/>
                    </a:lnTo>
                    <a:lnTo>
                      <a:pt x="645" y="169"/>
                    </a:lnTo>
                    <a:lnTo>
                      <a:pt x="645" y="169"/>
                    </a:lnTo>
                    <a:close/>
                    <a:moveTo>
                      <a:pt x="702" y="171"/>
                    </a:moveTo>
                    <a:lnTo>
                      <a:pt x="696" y="173"/>
                    </a:lnTo>
                    <a:lnTo>
                      <a:pt x="692" y="175"/>
                    </a:lnTo>
                    <a:lnTo>
                      <a:pt x="694" y="177"/>
                    </a:lnTo>
                    <a:lnTo>
                      <a:pt x="700" y="179"/>
                    </a:lnTo>
                    <a:lnTo>
                      <a:pt x="706" y="177"/>
                    </a:lnTo>
                    <a:lnTo>
                      <a:pt x="704" y="175"/>
                    </a:lnTo>
                    <a:lnTo>
                      <a:pt x="704" y="173"/>
                    </a:lnTo>
                    <a:lnTo>
                      <a:pt x="702" y="171"/>
                    </a:lnTo>
                    <a:lnTo>
                      <a:pt x="702" y="171"/>
                    </a:lnTo>
                    <a:close/>
                    <a:moveTo>
                      <a:pt x="668" y="211"/>
                    </a:moveTo>
                    <a:lnTo>
                      <a:pt x="670" y="209"/>
                    </a:lnTo>
                    <a:lnTo>
                      <a:pt x="670" y="211"/>
                    </a:lnTo>
                    <a:lnTo>
                      <a:pt x="668" y="211"/>
                    </a:lnTo>
                    <a:lnTo>
                      <a:pt x="668" y="211"/>
                    </a:lnTo>
                    <a:lnTo>
                      <a:pt x="668" y="211"/>
                    </a:lnTo>
                    <a:close/>
                    <a:moveTo>
                      <a:pt x="664" y="211"/>
                    </a:moveTo>
                    <a:lnTo>
                      <a:pt x="666" y="211"/>
                    </a:lnTo>
                    <a:lnTo>
                      <a:pt x="666" y="213"/>
                    </a:lnTo>
                    <a:lnTo>
                      <a:pt x="664" y="213"/>
                    </a:lnTo>
                    <a:lnTo>
                      <a:pt x="664" y="211"/>
                    </a:lnTo>
                    <a:lnTo>
                      <a:pt x="664" y="211"/>
                    </a:lnTo>
                    <a:close/>
                    <a:moveTo>
                      <a:pt x="654" y="213"/>
                    </a:moveTo>
                    <a:lnTo>
                      <a:pt x="658" y="211"/>
                    </a:lnTo>
                    <a:lnTo>
                      <a:pt x="660" y="209"/>
                    </a:lnTo>
                    <a:lnTo>
                      <a:pt x="662" y="211"/>
                    </a:lnTo>
                    <a:lnTo>
                      <a:pt x="660" y="215"/>
                    </a:lnTo>
                    <a:lnTo>
                      <a:pt x="660" y="213"/>
                    </a:lnTo>
                    <a:lnTo>
                      <a:pt x="656" y="215"/>
                    </a:lnTo>
                    <a:lnTo>
                      <a:pt x="654" y="213"/>
                    </a:lnTo>
                    <a:lnTo>
                      <a:pt x="654" y="213"/>
                    </a:lnTo>
                    <a:close/>
                    <a:moveTo>
                      <a:pt x="651" y="200"/>
                    </a:moveTo>
                    <a:lnTo>
                      <a:pt x="649" y="202"/>
                    </a:lnTo>
                    <a:lnTo>
                      <a:pt x="651" y="202"/>
                    </a:lnTo>
                    <a:lnTo>
                      <a:pt x="651" y="200"/>
                    </a:lnTo>
                    <a:lnTo>
                      <a:pt x="651" y="200"/>
                    </a:lnTo>
                    <a:close/>
                    <a:moveTo>
                      <a:pt x="656" y="196"/>
                    </a:moveTo>
                    <a:lnTo>
                      <a:pt x="654" y="196"/>
                    </a:lnTo>
                    <a:lnTo>
                      <a:pt x="654" y="198"/>
                    </a:lnTo>
                    <a:lnTo>
                      <a:pt x="656" y="198"/>
                    </a:lnTo>
                    <a:lnTo>
                      <a:pt x="656" y="196"/>
                    </a:lnTo>
                    <a:lnTo>
                      <a:pt x="656" y="196"/>
                    </a:lnTo>
                    <a:close/>
                    <a:moveTo>
                      <a:pt x="658" y="207"/>
                    </a:moveTo>
                    <a:lnTo>
                      <a:pt x="662" y="202"/>
                    </a:lnTo>
                    <a:lnTo>
                      <a:pt x="664" y="204"/>
                    </a:lnTo>
                    <a:lnTo>
                      <a:pt x="666" y="207"/>
                    </a:lnTo>
                    <a:lnTo>
                      <a:pt x="670" y="207"/>
                    </a:lnTo>
                    <a:lnTo>
                      <a:pt x="673" y="202"/>
                    </a:lnTo>
                    <a:lnTo>
                      <a:pt x="677" y="202"/>
                    </a:lnTo>
                    <a:lnTo>
                      <a:pt x="679" y="207"/>
                    </a:lnTo>
                    <a:lnTo>
                      <a:pt x="687" y="209"/>
                    </a:lnTo>
                    <a:lnTo>
                      <a:pt x="687" y="204"/>
                    </a:lnTo>
                    <a:lnTo>
                      <a:pt x="692" y="204"/>
                    </a:lnTo>
                    <a:lnTo>
                      <a:pt x="700" y="211"/>
                    </a:lnTo>
                    <a:lnTo>
                      <a:pt x="704" y="211"/>
                    </a:lnTo>
                    <a:lnTo>
                      <a:pt x="708" y="215"/>
                    </a:lnTo>
                    <a:lnTo>
                      <a:pt x="713" y="215"/>
                    </a:lnTo>
                    <a:lnTo>
                      <a:pt x="715" y="213"/>
                    </a:lnTo>
                    <a:lnTo>
                      <a:pt x="713" y="204"/>
                    </a:lnTo>
                    <a:lnTo>
                      <a:pt x="702" y="198"/>
                    </a:lnTo>
                    <a:lnTo>
                      <a:pt x="694" y="198"/>
                    </a:lnTo>
                    <a:lnTo>
                      <a:pt x="689" y="194"/>
                    </a:lnTo>
                    <a:lnTo>
                      <a:pt x="685" y="194"/>
                    </a:lnTo>
                    <a:lnTo>
                      <a:pt x="683" y="196"/>
                    </a:lnTo>
                    <a:lnTo>
                      <a:pt x="679" y="196"/>
                    </a:lnTo>
                    <a:lnTo>
                      <a:pt x="675" y="196"/>
                    </a:lnTo>
                    <a:lnTo>
                      <a:pt x="668" y="196"/>
                    </a:lnTo>
                    <a:lnTo>
                      <a:pt x="660" y="196"/>
                    </a:lnTo>
                    <a:lnTo>
                      <a:pt x="660" y="198"/>
                    </a:lnTo>
                    <a:lnTo>
                      <a:pt x="660" y="200"/>
                    </a:lnTo>
                    <a:lnTo>
                      <a:pt x="656" y="200"/>
                    </a:lnTo>
                    <a:lnTo>
                      <a:pt x="654" y="204"/>
                    </a:lnTo>
                    <a:lnTo>
                      <a:pt x="656" y="207"/>
                    </a:lnTo>
                    <a:lnTo>
                      <a:pt x="658" y="207"/>
                    </a:lnTo>
                    <a:lnTo>
                      <a:pt x="658" y="207"/>
                    </a:lnTo>
                    <a:close/>
                    <a:moveTo>
                      <a:pt x="618" y="200"/>
                    </a:moveTo>
                    <a:lnTo>
                      <a:pt x="622" y="202"/>
                    </a:lnTo>
                    <a:lnTo>
                      <a:pt x="626" y="200"/>
                    </a:lnTo>
                    <a:lnTo>
                      <a:pt x="632" y="200"/>
                    </a:lnTo>
                    <a:lnTo>
                      <a:pt x="639" y="202"/>
                    </a:lnTo>
                    <a:lnTo>
                      <a:pt x="639" y="204"/>
                    </a:lnTo>
                    <a:lnTo>
                      <a:pt x="643" y="209"/>
                    </a:lnTo>
                    <a:lnTo>
                      <a:pt x="641" y="211"/>
                    </a:lnTo>
                    <a:lnTo>
                      <a:pt x="639" y="211"/>
                    </a:lnTo>
                    <a:lnTo>
                      <a:pt x="635" y="215"/>
                    </a:lnTo>
                    <a:lnTo>
                      <a:pt x="630" y="215"/>
                    </a:lnTo>
                    <a:lnTo>
                      <a:pt x="626" y="215"/>
                    </a:lnTo>
                    <a:lnTo>
                      <a:pt x="624" y="213"/>
                    </a:lnTo>
                    <a:lnTo>
                      <a:pt x="618" y="213"/>
                    </a:lnTo>
                    <a:lnTo>
                      <a:pt x="614" y="209"/>
                    </a:lnTo>
                    <a:lnTo>
                      <a:pt x="616" y="202"/>
                    </a:lnTo>
                    <a:lnTo>
                      <a:pt x="618" y="200"/>
                    </a:lnTo>
                    <a:lnTo>
                      <a:pt x="618" y="200"/>
                    </a:lnTo>
                    <a:close/>
                    <a:moveTo>
                      <a:pt x="508" y="282"/>
                    </a:moveTo>
                    <a:lnTo>
                      <a:pt x="506" y="282"/>
                    </a:lnTo>
                    <a:lnTo>
                      <a:pt x="504" y="282"/>
                    </a:lnTo>
                    <a:lnTo>
                      <a:pt x="506" y="285"/>
                    </a:lnTo>
                    <a:lnTo>
                      <a:pt x="508" y="282"/>
                    </a:lnTo>
                    <a:lnTo>
                      <a:pt x="508" y="282"/>
                    </a:lnTo>
                    <a:close/>
                    <a:moveTo>
                      <a:pt x="504" y="255"/>
                    </a:moveTo>
                    <a:lnTo>
                      <a:pt x="508" y="261"/>
                    </a:lnTo>
                    <a:lnTo>
                      <a:pt x="506" y="263"/>
                    </a:lnTo>
                    <a:lnTo>
                      <a:pt x="504" y="268"/>
                    </a:lnTo>
                    <a:lnTo>
                      <a:pt x="504" y="266"/>
                    </a:lnTo>
                    <a:lnTo>
                      <a:pt x="502" y="263"/>
                    </a:lnTo>
                    <a:lnTo>
                      <a:pt x="504" y="261"/>
                    </a:lnTo>
                    <a:lnTo>
                      <a:pt x="504" y="257"/>
                    </a:lnTo>
                    <a:lnTo>
                      <a:pt x="504" y="255"/>
                    </a:lnTo>
                    <a:lnTo>
                      <a:pt x="504" y="255"/>
                    </a:lnTo>
                    <a:close/>
                    <a:moveTo>
                      <a:pt x="616" y="179"/>
                    </a:moveTo>
                    <a:lnTo>
                      <a:pt x="616" y="181"/>
                    </a:lnTo>
                    <a:lnTo>
                      <a:pt x="618" y="185"/>
                    </a:lnTo>
                    <a:lnTo>
                      <a:pt x="618" y="188"/>
                    </a:lnTo>
                    <a:lnTo>
                      <a:pt x="616" y="188"/>
                    </a:lnTo>
                    <a:lnTo>
                      <a:pt x="614" y="183"/>
                    </a:lnTo>
                    <a:lnTo>
                      <a:pt x="614" y="179"/>
                    </a:lnTo>
                    <a:lnTo>
                      <a:pt x="616" y="179"/>
                    </a:lnTo>
                    <a:lnTo>
                      <a:pt x="616" y="179"/>
                    </a:lnTo>
                    <a:close/>
                    <a:moveTo>
                      <a:pt x="603" y="173"/>
                    </a:moveTo>
                    <a:lnTo>
                      <a:pt x="605" y="173"/>
                    </a:lnTo>
                    <a:lnTo>
                      <a:pt x="609" y="173"/>
                    </a:lnTo>
                    <a:lnTo>
                      <a:pt x="611" y="173"/>
                    </a:lnTo>
                    <a:lnTo>
                      <a:pt x="620" y="173"/>
                    </a:lnTo>
                    <a:lnTo>
                      <a:pt x="624" y="175"/>
                    </a:lnTo>
                    <a:lnTo>
                      <a:pt x="618" y="175"/>
                    </a:lnTo>
                    <a:lnTo>
                      <a:pt x="609" y="177"/>
                    </a:lnTo>
                    <a:lnTo>
                      <a:pt x="605" y="177"/>
                    </a:lnTo>
                    <a:lnTo>
                      <a:pt x="605" y="175"/>
                    </a:lnTo>
                    <a:lnTo>
                      <a:pt x="603" y="173"/>
                    </a:lnTo>
                    <a:lnTo>
                      <a:pt x="603" y="173"/>
                    </a:lnTo>
                    <a:close/>
                    <a:moveTo>
                      <a:pt x="584" y="173"/>
                    </a:moveTo>
                    <a:lnTo>
                      <a:pt x="586" y="171"/>
                    </a:lnTo>
                    <a:lnTo>
                      <a:pt x="588" y="173"/>
                    </a:lnTo>
                    <a:lnTo>
                      <a:pt x="590" y="171"/>
                    </a:lnTo>
                    <a:lnTo>
                      <a:pt x="595" y="173"/>
                    </a:lnTo>
                    <a:lnTo>
                      <a:pt x="597" y="173"/>
                    </a:lnTo>
                    <a:lnTo>
                      <a:pt x="601" y="171"/>
                    </a:lnTo>
                    <a:lnTo>
                      <a:pt x="603" y="173"/>
                    </a:lnTo>
                    <a:lnTo>
                      <a:pt x="603" y="175"/>
                    </a:lnTo>
                    <a:lnTo>
                      <a:pt x="599" y="175"/>
                    </a:lnTo>
                    <a:lnTo>
                      <a:pt x="597" y="177"/>
                    </a:lnTo>
                    <a:lnTo>
                      <a:pt x="592" y="177"/>
                    </a:lnTo>
                    <a:lnTo>
                      <a:pt x="588" y="179"/>
                    </a:lnTo>
                    <a:lnTo>
                      <a:pt x="584" y="177"/>
                    </a:lnTo>
                    <a:lnTo>
                      <a:pt x="584" y="175"/>
                    </a:lnTo>
                    <a:lnTo>
                      <a:pt x="584" y="173"/>
                    </a:lnTo>
                    <a:lnTo>
                      <a:pt x="584" y="173"/>
                    </a:lnTo>
                    <a:close/>
                    <a:moveTo>
                      <a:pt x="548" y="247"/>
                    </a:moveTo>
                    <a:lnTo>
                      <a:pt x="552" y="242"/>
                    </a:lnTo>
                    <a:lnTo>
                      <a:pt x="555" y="236"/>
                    </a:lnTo>
                    <a:lnTo>
                      <a:pt x="555" y="230"/>
                    </a:lnTo>
                    <a:lnTo>
                      <a:pt x="557" y="228"/>
                    </a:lnTo>
                    <a:lnTo>
                      <a:pt x="559" y="228"/>
                    </a:lnTo>
                    <a:lnTo>
                      <a:pt x="559" y="230"/>
                    </a:lnTo>
                    <a:lnTo>
                      <a:pt x="561" y="234"/>
                    </a:lnTo>
                    <a:lnTo>
                      <a:pt x="561" y="236"/>
                    </a:lnTo>
                    <a:lnTo>
                      <a:pt x="559" y="234"/>
                    </a:lnTo>
                    <a:lnTo>
                      <a:pt x="559" y="236"/>
                    </a:lnTo>
                    <a:lnTo>
                      <a:pt x="557" y="238"/>
                    </a:lnTo>
                    <a:lnTo>
                      <a:pt x="555" y="238"/>
                    </a:lnTo>
                    <a:lnTo>
                      <a:pt x="557" y="242"/>
                    </a:lnTo>
                    <a:lnTo>
                      <a:pt x="559" y="242"/>
                    </a:lnTo>
                    <a:lnTo>
                      <a:pt x="559" y="244"/>
                    </a:lnTo>
                    <a:lnTo>
                      <a:pt x="559" y="247"/>
                    </a:lnTo>
                    <a:lnTo>
                      <a:pt x="557" y="247"/>
                    </a:lnTo>
                    <a:lnTo>
                      <a:pt x="555" y="251"/>
                    </a:lnTo>
                    <a:lnTo>
                      <a:pt x="550" y="251"/>
                    </a:lnTo>
                    <a:lnTo>
                      <a:pt x="548" y="251"/>
                    </a:lnTo>
                    <a:lnTo>
                      <a:pt x="548" y="247"/>
                    </a:lnTo>
                    <a:lnTo>
                      <a:pt x="548" y="247"/>
                    </a:lnTo>
                    <a:close/>
                    <a:moveTo>
                      <a:pt x="540" y="242"/>
                    </a:moveTo>
                    <a:lnTo>
                      <a:pt x="540" y="242"/>
                    </a:lnTo>
                    <a:lnTo>
                      <a:pt x="540" y="244"/>
                    </a:lnTo>
                    <a:lnTo>
                      <a:pt x="542" y="247"/>
                    </a:lnTo>
                    <a:lnTo>
                      <a:pt x="544" y="247"/>
                    </a:lnTo>
                    <a:lnTo>
                      <a:pt x="546" y="244"/>
                    </a:lnTo>
                    <a:lnTo>
                      <a:pt x="546" y="244"/>
                    </a:lnTo>
                    <a:lnTo>
                      <a:pt x="548" y="240"/>
                    </a:lnTo>
                    <a:lnTo>
                      <a:pt x="550" y="238"/>
                    </a:lnTo>
                    <a:lnTo>
                      <a:pt x="550" y="236"/>
                    </a:lnTo>
                    <a:lnTo>
                      <a:pt x="548" y="232"/>
                    </a:lnTo>
                    <a:lnTo>
                      <a:pt x="544" y="234"/>
                    </a:lnTo>
                    <a:lnTo>
                      <a:pt x="542" y="236"/>
                    </a:lnTo>
                    <a:lnTo>
                      <a:pt x="544" y="240"/>
                    </a:lnTo>
                    <a:lnTo>
                      <a:pt x="540" y="242"/>
                    </a:lnTo>
                    <a:lnTo>
                      <a:pt x="540" y="242"/>
                    </a:lnTo>
                    <a:close/>
                    <a:moveTo>
                      <a:pt x="531" y="240"/>
                    </a:moveTo>
                    <a:lnTo>
                      <a:pt x="531" y="242"/>
                    </a:lnTo>
                    <a:lnTo>
                      <a:pt x="529" y="244"/>
                    </a:lnTo>
                    <a:lnTo>
                      <a:pt x="531" y="249"/>
                    </a:lnTo>
                    <a:lnTo>
                      <a:pt x="533" y="249"/>
                    </a:lnTo>
                    <a:lnTo>
                      <a:pt x="536" y="247"/>
                    </a:lnTo>
                    <a:lnTo>
                      <a:pt x="536" y="242"/>
                    </a:lnTo>
                    <a:lnTo>
                      <a:pt x="531" y="240"/>
                    </a:lnTo>
                    <a:lnTo>
                      <a:pt x="531" y="240"/>
                    </a:lnTo>
                    <a:lnTo>
                      <a:pt x="531" y="240"/>
                    </a:lnTo>
                    <a:lnTo>
                      <a:pt x="531" y="240"/>
                    </a:lnTo>
                    <a:close/>
                    <a:moveTo>
                      <a:pt x="561" y="175"/>
                    </a:moveTo>
                    <a:lnTo>
                      <a:pt x="557" y="177"/>
                    </a:lnTo>
                    <a:lnTo>
                      <a:pt x="559" y="177"/>
                    </a:lnTo>
                    <a:lnTo>
                      <a:pt x="559" y="177"/>
                    </a:lnTo>
                    <a:lnTo>
                      <a:pt x="561" y="175"/>
                    </a:lnTo>
                    <a:lnTo>
                      <a:pt x="561" y="175"/>
                    </a:lnTo>
                    <a:close/>
                    <a:moveTo>
                      <a:pt x="565" y="173"/>
                    </a:moveTo>
                    <a:lnTo>
                      <a:pt x="563" y="175"/>
                    </a:lnTo>
                    <a:lnTo>
                      <a:pt x="565" y="175"/>
                    </a:lnTo>
                    <a:lnTo>
                      <a:pt x="565" y="173"/>
                    </a:lnTo>
                    <a:lnTo>
                      <a:pt x="565" y="173"/>
                    </a:lnTo>
                    <a:close/>
                    <a:moveTo>
                      <a:pt x="569" y="169"/>
                    </a:moveTo>
                    <a:lnTo>
                      <a:pt x="567" y="171"/>
                    </a:lnTo>
                    <a:lnTo>
                      <a:pt x="569" y="171"/>
                    </a:lnTo>
                    <a:lnTo>
                      <a:pt x="569" y="169"/>
                    </a:lnTo>
                    <a:lnTo>
                      <a:pt x="569" y="169"/>
                    </a:lnTo>
                    <a:close/>
                    <a:moveTo>
                      <a:pt x="552" y="164"/>
                    </a:moveTo>
                    <a:lnTo>
                      <a:pt x="557" y="162"/>
                    </a:lnTo>
                    <a:lnTo>
                      <a:pt x="563" y="162"/>
                    </a:lnTo>
                    <a:lnTo>
                      <a:pt x="563" y="164"/>
                    </a:lnTo>
                    <a:lnTo>
                      <a:pt x="561" y="167"/>
                    </a:lnTo>
                    <a:lnTo>
                      <a:pt x="565" y="164"/>
                    </a:lnTo>
                    <a:lnTo>
                      <a:pt x="567" y="162"/>
                    </a:lnTo>
                    <a:lnTo>
                      <a:pt x="569" y="164"/>
                    </a:lnTo>
                    <a:lnTo>
                      <a:pt x="569" y="169"/>
                    </a:lnTo>
                    <a:lnTo>
                      <a:pt x="565" y="169"/>
                    </a:lnTo>
                    <a:lnTo>
                      <a:pt x="563" y="167"/>
                    </a:lnTo>
                    <a:lnTo>
                      <a:pt x="561" y="171"/>
                    </a:lnTo>
                    <a:lnTo>
                      <a:pt x="559" y="169"/>
                    </a:lnTo>
                    <a:lnTo>
                      <a:pt x="557" y="171"/>
                    </a:lnTo>
                    <a:lnTo>
                      <a:pt x="552" y="169"/>
                    </a:lnTo>
                    <a:lnTo>
                      <a:pt x="552" y="164"/>
                    </a:lnTo>
                    <a:lnTo>
                      <a:pt x="552" y="164"/>
                    </a:lnTo>
                    <a:close/>
                    <a:moveTo>
                      <a:pt x="531" y="145"/>
                    </a:moveTo>
                    <a:lnTo>
                      <a:pt x="536" y="145"/>
                    </a:lnTo>
                    <a:lnTo>
                      <a:pt x="536" y="143"/>
                    </a:lnTo>
                    <a:lnTo>
                      <a:pt x="536" y="143"/>
                    </a:lnTo>
                    <a:lnTo>
                      <a:pt x="531" y="145"/>
                    </a:lnTo>
                    <a:lnTo>
                      <a:pt x="531" y="145"/>
                    </a:lnTo>
                    <a:close/>
                    <a:moveTo>
                      <a:pt x="529" y="145"/>
                    </a:moveTo>
                    <a:lnTo>
                      <a:pt x="531" y="145"/>
                    </a:lnTo>
                    <a:lnTo>
                      <a:pt x="533" y="148"/>
                    </a:lnTo>
                    <a:lnTo>
                      <a:pt x="531" y="148"/>
                    </a:lnTo>
                    <a:lnTo>
                      <a:pt x="529" y="145"/>
                    </a:lnTo>
                    <a:lnTo>
                      <a:pt x="529" y="145"/>
                    </a:lnTo>
                    <a:close/>
                    <a:moveTo>
                      <a:pt x="504" y="129"/>
                    </a:moveTo>
                    <a:lnTo>
                      <a:pt x="508" y="126"/>
                    </a:lnTo>
                    <a:lnTo>
                      <a:pt x="514" y="129"/>
                    </a:lnTo>
                    <a:lnTo>
                      <a:pt x="521" y="129"/>
                    </a:lnTo>
                    <a:lnTo>
                      <a:pt x="527" y="126"/>
                    </a:lnTo>
                    <a:lnTo>
                      <a:pt x="531" y="126"/>
                    </a:lnTo>
                    <a:lnTo>
                      <a:pt x="533" y="129"/>
                    </a:lnTo>
                    <a:lnTo>
                      <a:pt x="538" y="129"/>
                    </a:lnTo>
                    <a:lnTo>
                      <a:pt x="540" y="126"/>
                    </a:lnTo>
                    <a:lnTo>
                      <a:pt x="548" y="129"/>
                    </a:lnTo>
                    <a:lnTo>
                      <a:pt x="555" y="129"/>
                    </a:lnTo>
                    <a:lnTo>
                      <a:pt x="555" y="126"/>
                    </a:lnTo>
                    <a:lnTo>
                      <a:pt x="559" y="126"/>
                    </a:lnTo>
                    <a:lnTo>
                      <a:pt x="563" y="129"/>
                    </a:lnTo>
                    <a:lnTo>
                      <a:pt x="563" y="131"/>
                    </a:lnTo>
                    <a:lnTo>
                      <a:pt x="567" y="133"/>
                    </a:lnTo>
                    <a:lnTo>
                      <a:pt x="582" y="129"/>
                    </a:lnTo>
                    <a:lnTo>
                      <a:pt x="588" y="124"/>
                    </a:lnTo>
                    <a:lnTo>
                      <a:pt x="590" y="120"/>
                    </a:lnTo>
                    <a:lnTo>
                      <a:pt x="592" y="120"/>
                    </a:lnTo>
                    <a:lnTo>
                      <a:pt x="595" y="118"/>
                    </a:lnTo>
                    <a:lnTo>
                      <a:pt x="599" y="116"/>
                    </a:lnTo>
                    <a:lnTo>
                      <a:pt x="599" y="112"/>
                    </a:lnTo>
                    <a:lnTo>
                      <a:pt x="601" y="110"/>
                    </a:lnTo>
                    <a:lnTo>
                      <a:pt x="603" y="107"/>
                    </a:lnTo>
                    <a:lnTo>
                      <a:pt x="601" y="105"/>
                    </a:lnTo>
                    <a:lnTo>
                      <a:pt x="601" y="103"/>
                    </a:lnTo>
                    <a:lnTo>
                      <a:pt x="595" y="103"/>
                    </a:lnTo>
                    <a:lnTo>
                      <a:pt x="590" y="103"/>
                    </a:lnTo>
                    <a:lnTo>
                      <a:pt x="590" y="107"/>
                    </a:lnTo>
                    <a:lnTo>
                      <a:pt x="588" y="110"/>
                    </a:lnTo>
                    <a:lnTo>
                      <a:pt x="586" y="112"/>
                    </a:lnTo>
                    <a:lnTo>
                      <a:pt x="582" y="116"/>
                    </a:lnTo>
                    <a:lnTo>
                      <a:pt x="580" y="116"/>
                    </a:lnTo>
                    <a:lnTo>
                      <a:pt x="578" y="118"/>
                    </a:lnTo>
                    <a:lnTo>
                      <a:pt x="573" y="120"/>
                    </a:lnTo>
                    <a:lnTo>
                      <a:pt x="563" y="118"/>
                    </a:lnTo>
                    <a:lnTo>
                      <a:pt x="555" y="118"/>
                    </a:lnTo>
                    <a:lnTo>
                      <a:pt x="555" y="120"/>
                    </a:lnTo>
                    <a:lnTo>
                      <a:pt x="552" y="120"/>
                    </a:lnTo>
                    <a:lnTo>
                      <a:pt x="548" y="116"/>
                    </a:lnTo>
                    <a:lnTo>
                      <a:pt x="546" y="116"/>
                    </a:lnTo>
                    <a:lnTo>
                      <a:pt x="542" y="116"/>
                    </a:lnTo>
                    <a:lnTo>
                      <a:pt x="538" y="116"/>
                    </a:lnTo>
                    <a:lnTo>
                      <a:pt x="533" y="114"/>
                    </a:lnTo>
                    <a:lnTo>
                      <a:pt x="529" y="116"/>
                    </a:lnTo>
                    <a:lnTo>
                      <a:pt x="527" y="114"/>
                    </a:lnTo>
                    <a:lnTo>
                      <a:pt x="523" y="110"/>
                    </a:lnTo>
                    <a:lnTo>
                      <a:pt x="517" y="110"/>
                    </a:lnTo>
                    <a:lnTo>
                      <a:pt x="514" y="110"/>
                    </a:lnTo>
                    <a:lnTo>
                      <a:pt x="514" y="114"/>
                    </a:lnTo>
                    <a:lnTo>
                      <a:pt x="510" y="116"/>
                    </a:lnTo>
                    <a:lnTo>
                      <a:pt x="508" y="120"/>
                    </a:lnTo>
                    <a:lnTo>
                      <a:pt x="506" y="122"/>
                    </a:lnTo>
                    <a:lnTo>
                      <a:pt x="502" y="120"/>
                    </a:lnTo>
                    <a:lnTo>
                      <a:pt x="498" y="122"/>
                    </a:lnTo>
                    <a:lnTo>
                      <a:pt x="495" y="124"/>
                    </a:lnTo>
                    <a:lnTo>
                      <a:pt x="495" y="124"/>
                    </a:lnTo>
                    <a:lnTo>
                      <a:pt x="489" y="131"/>
                    </a:lnTo>
                    <a:lnTo>
                      <a:pt x="489" y="135"/>
                    </a:lnTo>
                    <a:lnTo>
                      <a:pt x="491" y="139"/>
                    </a:lnTo>
                    <a:lnTo>
                      <a:pt x="491" y="145"/>
                    </a:lnTo>
                    <a:lnTo>
                      <a:pt x="489" y="148"/>
                    </a:lnTo>
                    <a:lnTo>
                      <a:pt x="491" y="152"/>
                    </a:lnTo>
                    <a:lnTo>
                      <a:pt x="493" y="156"/>
                    </a:lnTo>
                    <a:lnTo>
                      <a:pt x="491" y="154"/>
                    </a:lnTo>
                    <a:lnTo>
                      <a:pt x="489" y="152"/>
                    </a:lnTo>
                    <a:lnTo>
                      <a:pt x="487" y="152"/>
                    </a:lnTo>
                    <a:lnTo>
                      <a:pt x="485" y="156"/>
                    </a:lnTo>
                    <a:lnTo>
                      <a:pt x="481" y="156"/>
                    </a:lnTo>
                    <a:lnTo>
                      <a:pt x="481" y="160"/>
                    </a:lnTo>
                    <a:lnTo>
                      <a:pt x="481" y="164"/>
                    </a:lnTo>
                    <a:lnTo>
                      <a:pt x="481" y="169"/>
                    </a:lnTo>
                    <a:lnTo>
                      <a:pt x="481" y="177"/>
                    </a:lnTo>
                    <a:lnTo>
                      <a:pt x="481" y="179"/>
                    </a:lnTo>
                    <a:lnTo>
                      <a:pt x="479" y="181"/>
                    </a:lnTo>
                    <a:lnTo>
                      <a:pt x="477" y="183"/>
                    </a:lnTo>
                    <a:lnTo>
                      <a:pt x="477" y="188"/>
                    </a:lnTo>
                    <a:lnTo>
                      <a:pt x="472" y="192"/>
                    </a:lnTo>
                    <a:lnTo>
                      <a:pt x="470" y="196"/>
                    </a:lnTo>
                    <a:lnTo>
                      <a:pt x="472" y="198"/>
                    </a:lnTo>
                    <a:lnTo>
                      <a:pt x="470" y="200"/>
                    </a:lnTo>
                    <a:lnTo>
                      <a:pt x="472" y="207"/>
                    </a:lnTo>
                    <a:lnTo>
                      <a:pt x="474" y="211"/>
                    </a:lnTo>
                    <a:lnTo>
                      <a:pt x="477" y="209"/>
                    </a:lnTo>
                    <a:lnTo>
                      <a:pt x="479" y="209"/>
                    </a:lnTo>
                    <a:lnTo>
                      <a:pt x="481" y="209"/>
                    </a:lnTo>
                    <a:lnTo>
                      <a:pt x="483" y="209"/>
                    </a:lnTo>
                    <a:lnTo>
                      <a:pt x="485" y="215"/>
                    </a:lnTo>
                    <a:lnTo>
                      <a:pt x="487" y="223"/>
                    </a:lnTo>
                    <a:lnTo>
                      <a:pt x="487" y="226"/>
                    </a:lnTo>
                    <a:lnTo>
                      <a:pt x="485" y="230"/>
                    </a:lnTo>
                    <a:lnTo>
                      <a:pt x="483" y="234"/>
                    </a:lnTo>
                    <a:lnTo>
                      <a:pt x="481" y="244"/>
                    </a:lnTo>
                    <a:lnTo>
                      <a:pt x="483" y="251"/>
                    </a:lnTo>
                    <a:lnTo>
                      <a:pt x="485" y="251"/>
                    </a:lnTo>
                    <a:lnTo>
                      <a:pt x="487" y="253"/>
                    </a:lnTo>
                    <a:lnTo>
                      <a:pt x="491" y="253"/>
                    </a:lnTo>
                    <a:lnTo>
                      <a:pt x="493" y="249"/>
                    </a:lnTo>
                    <a:lnTo>
                      <a:pt x="498" y="251"/>
                    </a:lnTo>
                    <a:lnTo>
                      <a:pt x="500" y="251"/>
                    </a:lnTo>
                    <a:lnTo>
                      <a:pt x="502" y="253"/>
                    </a:lnTo>
                    <a:lnTo>
                      <a:pt x="504" y="249"/>
                    </a:lnTo>
                    <a:lnTo>
                      <a:pt x="504" y="244"/>
                    </a:lnTo>
                    <a:lnTo>
                      <a:pt x="500" y="242"/>
                    </a:lnTo>
                    <a:lnTo>
                      <a:pt x="500" y="238"/>
                    </a:lnTo>
                    <a:lnTo>
                      <a:pt x="502" y="234"/>
                    </a:lnTo>
                    <a:lnTo>
                      <a:pt x="502" y="228"/>
                    </a:lnTo>
                    <a:lnTo>
                      <a:pt x="502" y="221"/>
                    </a:lnTo>
                    <a:lnTo>
                      <a:pt x="500" y="219"/>
                    </a:lnTo>
                    <a:lnTo>
                      <a:pt x="504" y="213"/>
                    </a:lnTo>
                    <a:lnTo>
                      <a:pt x="506" y="209"/>
                    </a:lnTo>
                    <a:lnTo>
                      <a:pt x="504" y="202"/>
                    </a:lnTo>
                    <a:lnTo>
                      <a:pt x="502" y="200"/>
                    </a:lnTo>
                    <a:lnTo>
                      <a:pt x="502" y="198"/>
                    </a:lnTo>
                    <a:lnTo>
                      <a:pt x="506" y="196"/>
                    </a:lnTo>
                    <a:lnTo>
                      <a:pt x="508" y="194"/>
                    </a:lnTo>
                    <a:lnTo>
                      <a:pt x="512" y="192"/>
                    </a:lnTo>
                    <a:lnTo>
                      <a:pt x="517" y="194"/>
                    </a:lnTo>
                    <a:lnTo>
                      <a:pt x="514" y="196"/>
                    </a:lnTo>
                    <a:lnTo>
                      <a:pt x="517" y="198"/>
                    </a:lnTo>
                    <a:lnTo>
                      <a:pt x="517" y="202"/>
                    </a:lnTo>
                    <a:lnTo>
                      <a:pt x="514" y="207"/>
                    </a:lnTo>
                    <a:lnTo>
                      <a:pt x="512" y="211"/>
                    </a:lnTo>
                    <a:lnTo>
                      <a:pt x="514" y="215"/>
                    </a:lnTo>
                    <a:lnTo>
                      <a:pt x="519" y="215"/>
                    </a:lnTo>
                    <a:lnTo>
                      <a:pt x="521" y="217"/>
                    </a:lnTo>
                    <a:lnTo>
                      <a:pt x="525" y="219"/>
                    </a:lnTo>
                    <a:lnTo>
                      <a:pt x="525" y="223"/>
                    </a:lnTo>
                    <a:lnTo>
                      <a:pt x="525" y="223"/>
                    </a:lnTo>
                    <a:lnTo>
                      <a:pt x="523" y="232"/>
                    </a:lnTo>
                    <a:lnTo>
                      <a:pt x="525" y="234"/>
                    </a:lnTo>
                    <a:lnTo>
                      <a:pt x="527" y="236"/>
                    </a:lnTo>
                    <a:lnTo>
                      <a:pt x="529" y="236"/>
                    </a:lnTo>
                    <a:lnTo>
                      <a:pt x="533" y="236"/>
                    </a:lnTo>
                    <a:lnTo>
                      <a:pt x="538" y="236"/>
                    </a:lnTo>
                    <a:lnTo>
                      <a:pt x="538" y="236"/>
                    </a:lnTo>
                    <a:lnTo>
                      <a:pt x="536" y="232"/>
                    </a:lnTo>
                    <a:lnTo>
                      <a:pt x="540" y="230"/>
                    </a:lnTo>
                    <a:lnTo>
                      <a:pt x="544" y="228"/>
                    </a:lnTo>
                    <a:lnTo>
                      <a:pt x="548" y="226"/>
                    </a:lnTo>
                    <a:lnTo>
                      <a:pt x="555" y="226"/>
                    </a:lnTo>
                    <a:lnTo>
                      <a:pt x="557" y="223"/>
                    </a:lnTo>
                    <a:lnTo>
                      <a:pt x="557" y="223"/>
                    </a:lnTo>
                    <a:lnTo>
                      <a:pt x="561" y="223"/>
                    </a:lnTo>
                    <a:lnTo>
                      <a:pt x="563" y="221"/>
                    </a:lnTo>
                    <a:lnTo>
                      <a:pt x="561" y="219"/>
                    </a:lnTo>
                    <a:lnTo>
                      <a:pt x="557" y="219"/>
                    </a:lnTo>
                    <a:lnTo>
                      <a:pt x="555" y="219"/>
                    </a:lnTo>
                    <a:lnTo>
                      <a:pt x="552" y="219"/>
                    </a:lnTo>
                    <a:lnTo>
                      <a:pt x="548" y="219"/>
                    </a:lnTo>
                    <a:lnTo>
                      <a:pt x="548" y="217"/>
                    </a:lnTo>
                    <a:lnTo>
                      <a:pt x="546" y="217"/>
                    </a:lnTo>
                    <a:lnTo>
                      <a:pt x="546" y="215"/>
                    </a:lnTo>
                    <a:lnTo>
                      <a:pt x="546" y="215"/>
                    </a:lnTo>
                    <a:lnTo>
                      <a:pt x="544" y="215"/>
                    </a:lnTo>
                    <a:lnTo>
                      <a:pt x="544" y="213"/>
                    </a:lnTo>
                    <a:lnTo>
                      <a:pt x="540" y="213"/>
                    </a:lnTo>
                    <a:lnTo>
                      <a:pt x="540" y="211"/>
                    </a:lnTo>
                    <a:lnTo>
                      <a:pt x="542" y="209"/>
                    </a:lnTo>
                    <a:lnTo>
                      <a:pt x="542" y="207"/>
                    </a:lnTo>
                    <a:lnTo>
                      <a:pt x="544" y="207"/>
                    </a:lnTo>
                    <a:lnTo>
                      <a:pt x="542" y="204"/>
                    </a:lnTo>
                    <a:lnTo>
                      <a:pt x="544" y="204"/>
                    </a:lnTo>
                    <a:lnTo>
                      <a:pt x="544" y="202"/>
                    </a:lnTo>
                    <a:lnTo>
                      <a:pt x="544" y="200"/>
                    </a:lnTo>
                    <a:lnTo>
                      <a:pt x="540" y="198"/>
                    </a:lnTo>
                    <a:lnTo>
                      <a:pt x="542" y="196"/>
                    </a:lnTo>
                    <a:lnTo>
                      <a:pt x="542" y="194"/>
                    </a:lnTo>
                    <a:lnTo>
                      <a:pt x="538" y="192"/>
                    </a:lnTo>
                    <a:lnTo>
                      <a:pt x="536" y="192"/>
                    </a:lnTo>
                    <a:lnTo>
                      <a:pt x="533" y="190"/>
                    </a:lnTo>
                    <a:lnTo>
                      <a:pt x="529" y="183"/>
                    </a:lnTo>
                    <a:lnTo>
                      <a:pt x="525" y="181"/>
                    </a:lnTo>
                    <a:lnTo>
                      <a:pt x="523" y="177"/>
                    </a:lnTo>
                    <a:lnTo>
                      <a:pt x="525" y="175"/>
                    </a:lnTo>
                    <a:lnTo>
                      <a:pt x="525" y="175"/>
                    </a:lnTo>
                    <a:lnTo>
                      <a:pt x="527" y="177"/>
                    </a:lnTo>
                    <a:lnTo>
                      <a:pt x="529" y="177"/>
                    </a:lnTo>
                    <a:lnTo>
                      <a:pt x="533" y="175"/>
                    </a:lnTo>
                    <a:lnTo>
                      <a:pt x="533" y="173"/>
                    </a:lnTo>
                    <a:lnTo>
                      <a:pt x="542" y="169"/>
                    </a:lnTo>
                    <a:lnTo>
                      <a:pt x="548" y="164"/>
                    </a:lnTo>
                    <a:lnTo>
                      <a:pt x="550" y="160"/>
                    </a:lnTo>
                    <a:lnTo>
                      <a:pt x="555" y="158"/>
                    </a:lnTo>
                    <a:lnTo>
                      <a:pt x="555" y="156"/>
                    </a:lnTo>
                    <a:lnTo>
                      <a:pt x="559" y="156"/>
                    </a:lnTo>
                    <a:lnTo>
                      <a:pt x="563" y="156"/>
                    </a:lnTo>
                    <a:lnTo>
                      <a:pt x="565" y="158"/>
                    </a:lnTo>
                    <a:lnTo>
                      <a:pt x="569" y="152"/>
                    </a:lnTo>
                    <a:lnTo>
                      <a:pt x="569" y="150"/>
                    </a:lnTo>
                    <a:lnTo>
                      <a:pt x="565" y="148"/>
                    </a:lnTo>
                    <a:lnTo>
                      <a:pt x="555" y="148"/>
                    </a:lnTo>
                    <a:lnTo>
                      <a:pt x="552" y="152"/>
                    </a:lnTo>
                    <a:lnTo>
                      <a:pt x="546" y="152"/>
                    </a:lnTo>
                    <a:lnTo>
                      <a:pt x="542" y="152"/>
                    </a:lnTo>
                    <a:lnTo>
                      <a:pt x="540" y="156"/>
                    </a:lnTo>
                    <a:lnTo>
                      <a:pt x="536" y="156"/>
                    </a:lnTo>
                    <a:lnTo>
                      <a:pt x="533" y="156"/>
                    </a:lnTo>
                    <a:lnTo>
                      <a:pt x="529" y="154"/>
                    </a:lnTo>
                    <a:lnTo>
                      <a:pt x="525" y="154"/>
                    </a:lnTo>
                    <a:lnTo>
                      <a:pt x="521" y="158"/>
                    </a:lnTo>
                    <a:lnTo>
                      <a:pt x="519" y="164"/>
                    </a:lnTo>
                    <a:lnTo>
                      <a:pt x="514" y="167"/>
                    </a:lnTo>
                    <a:lnTo>
                      <a:pt x="510" y="167"/>
                    </a:lnTo>
                    <a:lnTo>
                      <a:pt x="510" y="164"/>
                    </a:lnTo>
                    <a:lnTo>
                      <a:pt x="504" y="158"/>
                    </a:lnTo>
                    <a:lnTo>
                      <a:pt x="500" y="154"/>
                    </a:lnTo>
                    <a:lnTo>
                      <a:pt x="498" y="148"/>
                    </a:lnTo>
                    <a:lnTo>
                      <a:pt x="498" y="139"/>
                    </a:lnTo>
                    <a:lnTo>
                      <a:pt x="500" y="131"/>
                    </a:lnTo>
                    <a:lnTo>
                      <a:pt x="504" y="129"/>
                    </a:lnTo>
                    <a:lnTo>
                      <a:pt x="504" y="129"/>
                    </a:lnTo>
                    <a:close/>
                    <a:moveTo>
                      <a:pt x="508" y="0"/>
                    </a:moveTo>
                    <a:lnTo>
                      <a:pt x="506" y="2"/>
                    </a:lnTo>
                    <a:lnTo>
                      <a:pt x="508" y="2"/>
                    </a:lnTo>
                    <a:lnTo>
                      <a:pt x="508" y="2"/>
                    </a:lnTo>
                    <a:lnTo>
                      <a:pt x="508" y="0"/>
                    </a:lnTo>
                    <a:lnTo>
                      <a:pt x="508" y="0"/>
                    </a:lnTo>
                    <a:close/>
                    <a:moveTo>
                      <a:pt x="512" y="13"/>
                    </a:moveTo>
                    <a:lnTo>
                      <a:pt x="517" y="13"/>
                    </a:lnTo>
                    <a:lnTo>
                      <a:pt x="519" y="11"/>
                    </a:lnTo>
                    <a:lnTo>
                      <a:pt x="519" y="13"/>
                    </a:lnTo>
                    <a:lnTo>
                      <a:pt x="523" y="11"/>
                    </a:lnTo>
                    <a:lnTo>
                      <a:pt x="523" y="8"/>
                    </a:lnTo>
                    <a:lnTo>
                      <a:pt x="519" y="8"/>
                    </a:lnTo>
                    <a:lnTo>
                      <a:pt x="512" y="8"/>
                    </a:lnTo>
                    <a:lnTo>
                      <a:pt x="512" y="11"/>
                    </a:lnTo>
                    <a:lnTo>
                      <a:pt x="512" y="13"/>
                    </a:lnTo>
                    <a:lnTo>
                      <a:pt x="512" y="13"/>
                    </a:lnTo>
                    <a:close/>
                    <a:moveTo>
                      <a:pt x="483" y="34"/>
                    </a:moveTo>
                    <a:lnTo>
                      <a:pt x="481" y="36"/>
                    </a:lnTo>
                    <a:lnTo>
                      <a:pt x="483" y="40"/>
                    </a:lnTo>
                    <a:lnTo>
                      <a:pt x="483" y="36"/>
                    </a:lnTo>
                    <a:lnTo>
                      <a:pt x="483" y="34"/>
                    </a:lnTo>
                    <a:lnTo>
                      <a:pt x="483" y="34"/>
                    </a:lnTo>
                    <a:close/>
                    <a:moveTo>
                      <a:pt x="489" y="30"/>
                    </a:moveTo>
                    <a:lnTo>
                      <a:pt x="495" y="23"/>
                    </a:lnTo>
                    <a:lnTo>
                      <a:pt x="500" y="23"/>
                    </a:lnTo>
                    <a:lnTo>
                      <a:pt x="500" y="25"/>
                    </a:lnTo>
                    <a:lnTo>
                      <a:pt x="495" y="30"/>
                    </a:lnTo>
                    <a:lnTo>
                      <a:pt x="491" y="30"/>
                    </a:lnTo>
                    <a:lnTo>
                      <a:pt x="489" y="30"/>
                    </a:lnTo>
                    <a:lnTo>
                      <a:pt x="489" y="30"/>
                    </a:lnTo>
                    <a:close/>
                    <a:moveTo>
                      <a:pt x="449" y="51"/>
                    </a:moveTo>
                    <a:lnTo>
                      <a:pt x="449" y="53"/>
                    </a:lnTo>
                    <a:lnTo>
                      <a:pt x="447" y="53"/>
                    </a:lnTo>
                    <a:lnTo>
                      <a:pt x="449" y="51"/>
                    </a:lnTo>
                    <a:lnTo>
                      <a:pt x="449" y="51"/>
                    </a:lnTo>
                    <a:close/>
                    <a:moveTo>
                      <a:pt x="449" y="48"/>
                    </a:moveTo>
                    <a:lnTo>
                      <a:pt x="449" y="48"/>
                    </a:lnTo>
                    <a:lnTo>
                      <a:pt x="449" y="51"/>
                    </a:lnTo>
                    <a:lnTo>
                      <a:pt x="453" y="51"/>
                    </a:lnTo>
                    <a:lnTo>
                      <a:pt x="453" y="51"/>
                    </a:lnTo>
                    <a:lnTo>
                      <a:pt x="449" y="48"/>
                    </a:lnTo>
                    <a:lnTo>
                      <a:pt x="449" y="48"/>
                    </a:lnTo>
                    <a:close/>
                    <a:moveTo>
                      <a:pt x="451" y="59"/>
                    </a:moveTo>
                    <a:lnTo>
                      <a:pt x="447" y="61"/>
                    </a:lnTo>
                    <a:lnTo>
                      <a:pt x="449" y="61"/>
                    </a:lnTo>
                    <a:lnTo>
                      <a:pt x="451" y="59"/>
                    </a:lnTo>
                    <a:lnTo>
                      <a:pt x="451" y="59"/>
                    </a:lnTo>
                    <a:close/>
                    <a:moveTo>
                      <a:pt x="447" y="63"/>
                    </a:moveTo>
                    <a:lnTo>
                      <a:pt x="449" y="65"/>
                    </a:lnTo>
                    <a:lnTo>
                      <a:pt x="449" y="67"/>
                    </a:lnTo>
                    <a:lnTo>
                      <a:pt x="447" y="67"/>
                    </a:lnTo>
                    <a:lnTo>
                      <a:pt x="447" y="63"/>
                    </a:lnTo>
                    <a:lnTo>
                      <a:pt x="447" y="63"/>
                    </a:lnTo>
                    <a:close/>
                    <a:moveTo>
                      <a:pt x="422" y="207"/>
                    </a:moveTo>
                    <a:lnTo>
                      <a:pt x="422" y="209"/>
                    </a:lnTo>
                    <a:lnTo>
                      <a:pt x="422" y="213"/>
                    </a:lnTo>
                    <a:lnTo>
                      <a:pt x="422" y="213"/>
                    </a:lnTo>
                    <a:lnTo>
                      <a:pt x="422" y="209"/>
                    </a:lnTo>
                    <a:lnTo>
                      <a:pt x="422" y="207"/>
                    </a:lnTo>
                    <a:lnTo>
                      <a:pt x="422" y="207"/>
                    </a:lnTo>
                    <a:close/>
                    <a:moveTo>
                      <a:pt x="420" y="207"/>
                    </a:moveTo>
                    <a:lnTo>
                      <a:pt x="420" y="215"/>
                    </a:lnTo>
                    <a:lnTo>
                      <a:pt x="420" y="219"/>
                    </a:lnTo>
                    <a:lnTo>
                      <a:pt x="415" y="221"/>
                    </a:lnTo>
                    <a:lnTo>
                      <a:pt x="415" y="219"/>
                    </a:lnTo>
                    <a:lnTo>
                      <a:pt x="415" y="213"/>
                    </a:lnTo>
                    <a:lnTo>
                      <a:pt x="418" y="207"/>
                    </a:lnTo>
                    <a:lnTo>
                      <a:pt x="420" y="207"/>
                    </a:lnTo>
                    <a:lnTo>
                      <a:pt x="420" y="207"/>
                    </a:lnTo>
                    <a:lnTo>
                      <a:pt x="420" y="207"/>
                    </a:lnTo>
                    <a:close/>
                    <a:moveTo>
                      <a:pt x="283" y="145"/>
                    </a:moveTo>
                    <a:lnTo>
                      <a:pt x="287" y="145"/>
                    </a:lnTo>
                    <a:lnTo>
                      <a:pt x="287" y="148"/>
                    </a:lnTo>
                    <a:lnTo>
                      <a:pt x="285" y="148"/>
                    </a:lnTo>
                    <a:lnTo>
                      <a:pt x="283" y="148"/>
                    </a:lnTo>
                    <a:lnTo>
                      <a:pt x="281" y="145"/>
                    </a:lnTo>
                    <a:lnTo>
                      <a:pt x="283" y="145"/>
                    </a:lnTo>
                    <a:lnTo>
                      <a:pt x="283" y="145"/>
                    </a:lnTo>
                    <a:close/>
                    <a:moveTo>
                      <a:pt x="285" y="154"/>
                    </a:moveTo>
                    <a:lnTo>
                      <a:pt x="289" y="154"/>
                    </a:lnTo>
                    <a:lnTo>
                      <a:pt x="291" y="156"/>
                    </a:lnTo>
                    <a:lnTo>
                      <a:pt x="293" y="156"/>
                    </a:lnTo>
                    <a:lnTo>
                      <a:pt x="293" y="158"/>
                    </a:lnTo>
                    <a:lnTo>
                      <a:pt x="289" y="158"/>
                    </a:lnTo>
                    <a:lnTo>
                      <a:pt x="287" y="158"/>
                    </a:lnTo>
                    <a:lnTo>
                      <a:pt x="283" y="154"/>
                    </a:lnTo>
                    <a:lnTo>
                      <a:pt x="285" y="154"/>
                    </a:lnTo>
                    <a:lnTo>
                      <a:pt x="285" y="154"/>
                    </a:lnTo>
                    <a:close/>
                    <a:moveTo>
                      <a:pt x="289" y="160"/>
                    </a:moveTo>
                    <a:lnTo>
                      <a:pt x="293" y="160"/>
                    </a:lnTo>
                    <a:lnTo>
                      <a:pt x="295" y="162"/>
                    </a:lnTo>
                    <a:lnTo>
                      <a:pt x="291" y="167"/>
                    </a:lnTo>
                    <a:lnTo>
                      <a:pt x="289" y="167"/>
                    </a:lnTo>
                    <a:lnTo>
                      <a:pt x="289" y="164"/>
                    </a:lnTo>
                    <a:lnTo>
                      <a:pt x="289" y="162"/>
                    </a:lnTo>
                    <a:lnTo>
                      <a:pt x="289" y="162"/>
                    </a:lnTo>
                    <a:lnTo>
                      <a:pt x="289" y="160"/>
                    </a:lnTo>
                    <a:lnTo>
                      <a:pt x="289" y="160"/>
                    </a:lnTo>
                    <a:close/>
                    <a:moveTo>
                      <a:pt x="278" y="112"/>
                    </a:moveTo>
                    <a:lnTo>
                      <a:pt x="283" y="105"/>
                    </a:lnTo>
                    <a:lnTo>
                      <a:pt x="287" y="99"/>
                    </a:lnTo>
                    <a:lnTo>
                      <a:pt x="289" y="97"/>
                    </a:lnTo>
                    <a:lnTo>
                      <a:pt x="291" y="97"/>
                    </a:lnTo>
                    <a:lnTo>
                      <a:pt x="295" y="103"/>
                    </a:lnTo>
                    <a:lnTo>
                      <a:pt x="302" y="107"/>
                    </a:lnTo>
                    <a:lnTo>
                      <a:pt x="304" y="110"/>
                    </a:lnTo>
                    <a:lnTo>
                      <a:pt x="308" y="114"/>
                    </a:lnTo>
                    <a:lnTo>
                      <a:pt x="308" y="118"/>
                    </a:lnTo>
                    <a:lnTo>
                      <a:pt x="312" y="118"/>
                    </a:lnTo>
                    <a:lnTo>
                      <a:pt x="318" y="116"/>
                    </a:lnTo>
                    <a:lnTo>
                      <a:pt x="318" y="114"/>
                    </a:lnTo>
                    <a:lnTo>
                      <a:pt x="323" y="114"/>
                    </a:lnTo>
                    <a:lnTo>
                      <a:pt x="327" y="112"/>
                    </a:lnTo>
                    <a:lnTo>
                      <a:pt x="337" y="114"/>
                    </a:lnTo>
                    <a:lnTo>
                      <a:pt x="348" y="110"/>
                    </a:lnTo>
                    <a:lnTo>
                      <a:pt x="350" y="105"/>
                    </a:lnTo>
                    <a:lnTo>
                      <a:pt x="361" y="105"/>
                    </a:lnTo>
                    <a:lnTo>
                      <a:pt x="365" y="107"/>
                    </a:lnTo>
                    <a:lnTo>
                      <a:pt x="367" y="110"/>
                    </a:lnTo>
                    <a:lnTo>
                      <a:pt x="371" y="110"/>
                    </a:lnTo>
                    <a:lnTo>
                      <a:pt x="380" y="105"/>
                    </a:lnTo>
                    <a:lnTo>
                      <a:pt x="390" y="105"/>
                    </a:lnTo>
                    <a:lnTo>
                      <a:pt x="388" y="101"/>
                    </a:lnTo>
                    <a:lnTo>
                      <a:pt x="396" y="91"/>
                    </a:lnTo>
                    <a:lnTo>
                      <a:pt x="401" y="82"/>
                    </a:lnTo>
                    <a:lnTo>
                      <a:pt x="407" y="72"/>
                    </a:lnTo>
                    <a:lnTo>
                      <a:pt x="411" y="57"/>
                    </a:lnTo>
                    <a:lnTo>
                      <a:pt x="411" y="53"/>
                    </a:lnTo>
                    <a:lnTo>
                      <a:pt x="413" y="51"/>
                    </a:lnTo>
                    <a:lnTo>
                      <a:pt x="411" y="48"/>
                    </a:lnTo>
                    <a:lnTo>
                      <a:pt x="415" y="42"/>
                    </a:lnTo>
                    <a:lnTo>
                      <a:pt x="420" y="44"/>
                    </a:lnTo>
                    <a:lnTo>
                      <a:pt x="426" y="44"/>
                    </a:lnTo>
                    <a:lnTo>
                      <a:pt x="434" y="44"/>
                    </a:lnTo>
                    <a:lnTo>
                      <a:pt x="436" y="44"/>
                    </a:lnTo>
                    <a:lnTo>
                      <a:pt x="443" y="44"/>
                    </a:lnTo>
                    <a:lnTo>
                      <a:pt x="447" y="46"/>
                    </a:lnTo>
                    <a:lnTo>
                      <a:pt x="447" y="48"/>
                    </a:lnTo>
                    <a:lnTo>
                      <a:pt x="445" y="48"/>
                    </a:lnTo>
                    <a:lnTo>
                      <a:pt x="445" y="51"/>
                    </a:lnTo>
                    <a:lnTo>
                      <a:pt x="443" y="53"/>
                    </a:lnTo>
                    <a:lnTo>
                      <a:pt x="447" y="53"/>
                    </a:lnTo>
                    <a:lnTo>
                      <a:pt x="451" y="59"/>
                    </a:lnTo>
                    <a:lnTo>
                      <a:pt x="447" y="59"/>
                    </a:lnTo>
                    <a:lnTo>
                      <a:pt x="443" y="59"/>
                    </a:lnTo>
                    <a:lnTo>
                      <a:pt x="441" y="59"/>
                    </a:lnTo>
                    <a:lnTo>
                      <a:pt x="445" y="63"/>
                    </a:lnTo>
                    <a:lnTo>
                      <a:pt x="445" y="63"/>
                    </a:lnTo>
                    <a:lnTo>
                      <a:pt x="447" y="67"/>
                    </a:lnTo>
                    <a:lnTo>
                      <a:pt x="445" y="67"/>
                    </a:lnTo>
                    <a:lnTo>
                      <a:pt x="443" y="70"/>
                    </a:lnTo>
                    <a:lnTo>
                      <a:pt x="447" y="74"/>
                    </a:lnTo>
                    <a:lnTo>
                      <a:pt x="447" y="76"/>
                    </a:lnTo>
                    <a:lnTo>
                      <a:pt x="453" y="84"/>
                    </a:lnTo>
                    <a:lnTo>
                      <a:pt x="458" y="86"/>
                    </a:lnTo>
                    <a:lnTo>
                      <a:pt x="455" y="91"/>
                    </a:lnTo>
                    <a:lnTo>
                      <a:pt x="449" y="91"/>
                    </a:lnTo>
                    <a:lnTo>
                      <a:pt x="449" y="95"/>
                    </a:lnTo>
                    <a:lnTo>
                      <a:pt x="451" y="95"/>
                    </a:lnTo>
                    <a:lnTo>
                      <a:pt x="451" y="99"/>
                    </a:lnTo>
                    <a:lnTo>
                      <a:pt x="455" y="101"/>
                    </a:lnTo>
                    <a:lnTo>
                      <a:pt x="464" y="107"/>
                    </a:lnTo>
                    <a:lnTo>
                      <a:pt x="466" y="107"/>
                    </a:lnTo>
                    <a:lnTo>
                      <a:pt x="470" y="112"/>
                    </a:lnTo>
                    <a:lnTo>
                      <a:pt x="470" y="114"/>
                    </a:lnTo>
                    <a:lnTo>
                      <a:pt x="474" y="116"/>
                    </a:lnTo>
                    <a:lnTo>
                      <a:pt x="472" y="118"/>
                    </a:lnTo>
                    <a:lnTo>
                      <a:pt x="470" y="120"/>
                    </a:lnTo>
                    <a:lnTo>
                      <a:pt x="468" y="118"/>
                    </a:lnTo>
                    <a:lnTo>
                      <a:pt x="464" y="120"/>
                    </a:lnTo>
                    <a:lnTo>
                      <a:pt x="460" y="120"/>
                    </a:lnTo>
                    <a:lnTo>
                      <a:pt x="453" y="114"/>
                    </a:lnTo>
                    <a:lnTo>
                      <a:pt x="455" y="120"/>
                    </a:lnTo>
                    <a:lnTo>
                      <a:pt x="453" y="122"/>
                    </a:lnTo>
                    <a:lnTo>
                      <a:pt x="451" y="118"/>
                    </a:lnTo>
                    <a:lnTo>
                      <a:pt x="447" y="122"/>
                    </a:lnTo>
                    <a:lnTo>
                      <a:pt x="447" y="126"/>
                    </a:lnTo>
                    <a:lnTo>
                      <a:pt x="445" y="129"/>
                    </a:lnTo>
                    <a:lnTo>
                      <a:pt x="445" y="135"/>
                    </a:lnTo>
                    <a:lnTo>
                      <a:pt x="443" y="139"/>
                    </a:lnTo>
                    <a:lnTo>
                      <a:pt x="443" y="145"/>
                    </a:lnTo>
                    <a:lnTo>
                      <a:pt x="436" y="150"/>
                    </a:lnTo>
                    <a:lnTo>
                      <a:pt x="439" y="154"/>
                    </a:lnTo>
                    <a:lnTo>
                      <a:pt x="436" y="158"/>
                    </a:lnTo>
                    <a:lnTo>
                      <a:pt x="432" y="162"/>
                    </a:lnTo>
                    <a:lnTo>
                      <a:pt x="430" y="158"/>
                    </a:lnTo>
                    <a:lnTo>
                      <a:pt x="430" y="158"/>
                    </a:lnTo>
                    <a:lnTo>
                      <a:pt x="430" y="160"/>
                    </a:lnTo>
                    <a:lnTo>
                      <a:pt x="430" y="164"/>
                    </a:lnTo>
                    <a:lnTo>
                      <a:pt x="426" y="169"/>
                    </a:lnTo>
                    <a:lnTo>
                      <a:pt x="426" y="171"/>
                    </a:lnTo>
                    <a:lnTo>
                      <a:pt x="422" y="173"/>
                    </a:lnTo>
                    <a:lnTo>
                      <a:pt x="420" y="173"/>
                    </a:lnTo>
                    <a:lnTo>
                      <a:pt x="420" y="175"/>
                    </a:lnTo>
                    <a:lnTo>
                      <a:pt x="420" y="177"/>
                    </a:lnTo>
                    <a:lnTo>
                      <a:pt x="424" y="177"/>
                    </a:lnTo>
                    <a:lnTo>
                      <a:pt x="424" y="177"/>
                    </a:lnTo>
                    <a:lnTo>
                      <a:pt x="424" y="181"/>
                    </a:lnTo>
                    <a:lnTo>
                      <a:pt x="422" y="181"/>
                    </a:lnTo>
                    <a:lnTo>
                      <a:pt x="424" y="183"/>
                    </a:lnTo>
                    <a:lnTo>
                      <a:pt x="426" y="183"/>
                    </a:lnTo>
                    <a:lnTo>
                      <a:pt x="426" y="185"/>
                    </a:lnTo>
                    <a:lnTo>
                      <a:pt x="424" y="190"/>
                    </a:lnTo>
                    <a:lnTo>
                      <a:pt x="422" y="188"/>
                    </a:lnTo>
                    <a:lnTo>
                      <a:pt x="420" y="188"/>
                    </a:lnTo>
                    <a:lnTo>
                      <a:pt x="420" y="188"/>
                    </a:lnTo>
                    <a:lnTo>
                      <a:pt x="422" y="190"/>
                    </a:lnTo>
                    <a:lnTo>
                      <a:pt x="424" y="192"/>
                    </a:lnTo>
                    <a:lnTo>
                      <a:pt x="420" y="198"/>
                    </a:lnTo>
                    <a:lnTo>
                      <a:pt x="418" y="198"/>
                    </a:lnTo>
                    <a:lnTo>
                      <a:pt x="418" y="196"/>
                    </a:lnTo>
                    <a:lnTo>
                      <a:pt x="415" y="200"/>
                    </a:lnTo>
                    <a:lnTo>
                      <a:pt x="415" y="204"/>
                    </a:lnTo>
                    <a:lnTo>
                      <a:pt x="411" y="211"/>
                    </a:lnTo>
                    <a:lnTo>
                      <a:pt x="405" y="217"/>
                    </a:lnTo>
                    <a:lnTo>
                      <a:pt x="401" y="217"/>
                    </a:lnTo>
                    <a:lnTo>
                      <a:pt x="392" y="221"/>
                    </a:lnTo>
                    <a:lnTo>
                      <a:pt x="388" y="221"/>
                    </a:lnTo>
                    <a:lnTo>
                      <a:pt x="386" y="217"/>
                    </a:lnTo>
                    <a:lnTo>
                      <a:pt x="388" y="213"/>
                    </a:lnTo>
                    <a:lnTo>
                      <a:pt x="386" y="211"/>
                    </a:lnTo>
                    <a:lnTo>
                      <a:pt x="384" y="209"/>
                    </a:lnTo>
                    <a:lnTo>
                      <a:pt x="382" y="209"/>
                    </a:lnTo>
                    <a:lnTo>
                      <a:pt x="380" y="207"/>
                    </a:lnTo>
                    <a:lnTo>
                      <a:pt x="380" y="209"/>
                    </a:lnTo>
                    <a:lnTo>
                      <a:pt x="375" y="207"/>
                    </a:lnTo>
                    <a:lnTo>
                      <a:pt x="373" y="204"/>
                    </a:lnTo>
                    <a:lnTo>
                      <a:pt x="373" y="207"/>
                    </a:lnTo>
                    <a:lnTo>
                      <a:pt x="373" y="209"/>
                    </a:lnTo>
                    <a:lnTo>
                      <a:pt x="369" y="209"/>
                    </a:lnTo>
                    <a:lnTo>
                      <a:pt x="369" y="207"/>
                    </a:lnTo>
                    <a:lnTo>
                      <a:pt x="369" y="202"/>
                    </a:lnTo>
                    <a:lnTo>
                      <a:pt x="367" y="202"/>
                    </a:lnTo>
                    <a:lnTo>
                      <a:pt x="365" y="202"/>
                    </a:lnTo>
                    <a:lnTo>
                      <a:pt x="361" y="200"/>
                    </a:lnTo>
                    <a:lnTo>
                      <a:pt x="358" y="200"/>
                    </a:lnTo>
                    <a:lnTo>
                      <a:pt x="354" y="204"/>
                    </a:lnTo>
                    <a:lnTo>
                      <a:pt x="350" y="204"/>
                    </a:lnTo>
                    <a:lnTo>
                      <a:pt x="350" y="207"/>
                    </a:lnTo>
                    <a:lnTo>
                      <a:pt x="346" y="207"/>
                    </a:lnTo>
                    <a:lnTo>
                      <a:pt x="344" y="204"/>
                    </a:lnTo>
                    <a:lnTo>
                      <a:pt x="342" y="207"/>
                    </a:lnTo>
                    <a:lnTo>
                      <a:pt x="337" y="211"/>
                    </a:lnTo>
                    <a:lnTo>
                      <a:pt x="335" y="211"/>
                    </a:lnTo>
                    <a:lnTo>
                      <a:pt x="335" y="209"/>
                    </a:lnTo>
                    <a:lnTo>
                      <a:pt x="335" y="202"/>
                    </a:lnTo>
                    <a:lnTo>
                      <a:pt x="333" y="196"/>
                    </a:lnTo>
                    <a:lnTo>
                      <a:pt x="333" y="194"/>
                    </a:lnTo>
                    <a:lnTo>
                      <a:pt x="333" y="192"/>
                    </a:lnTo>
                    <a:lnTo>
                      <a:pt x="333" y="194"/>
                    </a:lnTo>
                    <a:lnTo>
                      <a:pt x="331" y="196"/>
                    </a:lnTo>
                    <a:lnTo>
                      <a:pt x="329" y="198"/>
                    </a:lnTo>
                    <a:lnTo>
                      <a:pt x="327" y="196"/>
                    </a:lnTo>
                    <a:lnTo>
                      <a:pt x="323" y="200"/>
                    </a:lnTo>
                    <a:lnTo>
                      <a:pt x="318" y="200"/>
                    </a:lnTo>
                    <a:lnTo>
                      <a:pt x="314" y="198"/>
                    </a:lnTo>
                    <a:lnTo>
                      <a:pt x="310" y="198"/>
                    </a:lnTo>
                    <a:lnTo>
                      <a:pt x="310" y="196"/>
                    </a:lnTo>
                    <a:lnTo>
                      <a:pt x="306" y="198"/>
                    </a:lnTo>
                    <a:lnTo>
                      <a:pt x="304" y="198"/>
                    </a:lnTo>
                    <a:lnTo>
                      <a:pt x="302" y="192"/>
                    </a:lnTo>
                    <a:lnTo>
                      <a:pt x="302" y="188"/>
                    </a:lnTo>
                    <a:lnTo>
                      <a:pt x="299" y="179"/>
                    </a:lnTo>
                    <a:lnTo>
                      <a:pt x="297" y="177"/>
                    </a:lnTo>
                    <a:lnTo>
                      <a:pt x="295" y="175"/>
                    </a:lnTo>
                    <a:lnTo>
                      <a:pt x="297" y="173"/>
                    </a:lnTo>
                    <a:lnTo>
                      <a:pt x="302" y="169"/>
                    </a:lnTo>
                    <a:lnTo>
                      <a:pt x="299" y="164"/>
                    </a:lnTo>
                    <a:lnTo>
                      <a:pt x="299" y="160"/>
                    </a:lnTo>
                    <a:lnTo>
                      <a:pt x="293" y="156"/>
                    </a:lnTo>
                    <a:lnTo>
                      <a:pt x="289" y="152"/>
                    </a:lnTo>
                    <a:lnTo>
                      <a:pt x="283" y="152"/>
                    </a:lnTo>
                    <a:lnTo>
                      <a:pt x="283" y="150"/>
                    </a:lnTo>
                    <a:lnTo>
                      <a:pt x="287" y="150"/>
                    </a:lnTo>
                    <a:lnTo>
                      <a:pt x="289" y="145"/>
                    </a:lnTo>
                    <a:lnTo>
                      <a:pt x="297" y="145"/>
                    </a:lnTo>
                    <a:lnTo>
                      <a:pt x="302" y="141"/>
                    </a:lnTo>
                    <a:lnTo>
                      <a:pt x="306" y="141"/>
                    </a:lnTo>
                    <a:lnTo>
                      <a:pt x="302" y="141"/>
                    </a:lnTo>
                    <a:lnTo>
                      <a:pt x="295" y="143"/>
                    </a:lnTo>
                    <a:lnTo>
                      <a:pt x="291" y="145"/>
                    </a:lnTo>
                    <a:lnTo>
                      <a:pt x="287" y="145"/>
                    </a:lnTo>
                    <a:lnTo>
                      <a:pt x="283" y="143"/>
                    </a:lnTo>
                    <a:lnTo>
                      <a:pt x="281" y="139"/>
                    </a:lnTo>
                    <a:lnTo>
                      <a:pt x="283" y="139"/>
                    </a:lnTo>
                    <a:lnTo>
                      <a:pt x="285" y="139"/>
                    </a:lnTo>
                    <a:lnTo>
                      <a:pt x="283" y="137"/>
                    </a:lnTo>
                    <a:lnTo>
                      <a:pt x="276" y="129"/>
                    </a:lnTo>
                    <a:lnTo>
                      <a:pt x="276" y="122"/>
                    </a:lnTo>
                    <a:lnTo>
                      <a:pt x="278" y="120"/>
                    </a:lnTo>
                    <a:lnTo>
                      <a:pt x="278" y="118"/>
                    </a:lnTo>
                    <a:lnTo>
                      <a:pt x="278" y="114"/>
                    </a:lnTo>
                    <a:lnTo>
                      <a:pt x="278" y="112"/>
                    </a:lnTo>
                    <a:lnTo>
                      <a:pt x="278" y="112"/>
                    </a:lnTo>
                    <a:close/>
                    <a:moveTo>
                      <a:pt x="795" y="154"/>
                    </a:moveTo>
                    <a:lnTo>
                      <a:pt x="793" y="156"/>
                    </a:lnTo>
                    <a:lnTo>
                      <a:pt x="795" y="158"/>
                    </a:lnTo>
                    <a:lnTo>
                      <a:pt x="797" y="158"/>
                    </a:lnTo>
                    <a:lnTo>
                      <a:pt x="795" y="154"/>
                    </a:lnTo>
                    <a:lnTo>
                      <a:pt x="795" y="154"/>
                    </a:lnTo>
                    <a:close/>
                    <a:moveTo>
                      <a:pt x="803" y="167"/>
                    </a:moveTo>
                    <a:lnTo>
                      <a:pt x="799" y="167"/>
                    </a:lnTo>
                    <a:lnTo>
                      <a:pt x="801" y="169"/>
                    </a:lnTo>
                    <a:lnTo>
                      <a:pt x="803" y="167"/>
                    </a:lnTo>
                    <a:lnTo>
                      <a:pt x="803" y="167"/>
                    </a:lnTo>
                    <a:close/>
                    <a:moveTo>
                      <a:pt x="805" y="169"/>
                    </a:moveTo>
                    <a:lnTo>
                      <a:pt x="805" y="169"/>
                    </a:lnTo>
                    <a:lnTo>
                      <a:pt x="807" y="171"/>
                    </a:lnTo>
                    <a:lnTo>
                      <a:pt x="814" y="173"/>
                    </a:lnTo>
                    <a:lnTo>
                      <a:pt x="822" y="175"/>
                    </a:lnTo>
                    <a:lnTo>
                      <a:pt x="831" y="173"/>
                    </a:lnTo>
                    <a:lnTo>
                      <a:pt x="833" y="171"/>
                    </a:lnTo>
                    <a:lnTo>
                      <a:pt x="826" y="171"/>
                    </a:lnTo>
                    <a:lnTo>
                      <a:pt x="824" y="171"/>
                    </a:lnTo>
                    <a:lnTo>
                      <a:pt x="818" y="169"/>
                    </a:lnTo>
                    <a:lnTo>
                      <a:pt x="814" y="171"/>
                    </a:lnTo>
                    <a:lnTo>
                      <a:pt x="805" y="169"/>
                    </a:lnTo>
                    <a:lnTo>
                      <a:pt x="805" y="169"/>
                    </a:lnTo>
                    <a:close/>
                    <a:moveTo>
                      <a:pt x="805" y="150"/>
                    </a:moveTo>
                    <a:lnTo>
                      <a:pt x="810" y="154"/>
                    </a:lnTo>
                    <a:lnTo>
                      <a:pt x="810" y="150"/>
                    </a:lnTo>
                    <a:lnTo>
                      <a:pt x="812" y="150"/>
                    </a:lnTo>
                    <a:lnTo>
                      <a:pt x="816" y="156"/>
                    </a:lnTo>
                    <a:lnTo>
                      <a:pt x="814" y="158"/>
                    </a:lnTo>
                    <a:lnTo>
                      <a:pt x="818" y="158"/>
                    </a:lnTo>
                    <a:lnTo>
                      <a:pt x="818" y="158"/>
                    </a:lnTo>
                    <a:lnTo>
                      <a:pt x="820" y="160"/>
                    </a:lnTo>
                    <a:lnTo>
                      <a:pt x="824" y="158"/>
                    </a:lnTo>
                    <a:lnTo>
                      <a:pt x="822" y="156"/>
                    </a:lnTo>
                    <a:lnTo>
                      <a:pt x="820" y="156"/>
                    </a:lnTo>
                    <a:lnTo>
                      <a:pt x="818" y="152"/>
                    </a:lnTo>
                    <a:lnTo>
                      <a:pt x="814" y="150"/>
                    </a:lnTo>
                    <a:lnTo>
                      <a:pt x="812" y="150"/>
                    </a:lnTo>
                    <a:lnTo>
                      <a:pt x="805" y="148"/>
                    </a:lnTo>
                    <a:lnTo>
                      <a:pt x="805" y="150"/>
                    </a:lnTo>
                    <a:lnTo>
                      <a:pt x="805" y="150"/>
                    </a:lnTo>
                    <a:close/>
                    <a:moveTo>
                      <a:pt x="748" y="249"/>
                    </a:moveTo>
                    <a:lnTo>
                      <a:pt x="751" y="253"/>
                    </a:lnTo>
                    <a:lnTo>
                      <a:pt x="751" y="257"/>
                    </a:lnTo>
                    <a:lnTo>
                      <a:pt x="751" y="257"/>
                    </a:lnTo>
                    <a:lnTo>
                      <a:pt x="751" y="253"/>
                    </a:lnTo>
                    <a:lnTo>
                      <a:pt x="748" y="249"/>
                    </a:lnTo>
                    <a:lnTo>
                      <a:pt x="748" y="249"/>
                    </a:lnTo>
                    <a:close/>
                    <a:moveTo>
                      <a:pt x="759" y="244"/>
                    </a:moveTo>
                    <a:lnTo>
                      <a:pt x="755" y="247"/>
                    </a:lnTo>
                    <a:lnTo>
                      <a:pt x="753" y="255"/>
                    </a:lnTo>
                    <a:lnTo>
                      <a:pt x="753" y="257"/>
                    </a:lnTo>
                    <a:lnTo>
                      <a:pt x="755" y="257"/>
                    </a:lnTo>
                    <a:lnTo>
                      <a:pt x="757" y="249"/>
                    </a:lnTo>
                    <a:lnTo>
                      <a:pt x="759" y="244"/>
                    </a:lnTo>
                    <a:lnTo>
                      <a:pt x="759" y="244"/>
                    </a:lnTo>
                    <a:close/>
                    <a:moveTo>
                      <a:pt x="791" y="272"/>
                    </a:moveTo>
                    <a:lnTo>
                      <a:pt x="788" y="274"/>
                    </a:lnTo>
                    <a:lnTo>
                      <a:pt x="791" y="274"/>
                    </a:lnTo>
                    <a:lnTo>
                      <a:pt x="791" y="274"/>
                    </a:lnTo>
                    <a:lnTo>
                      <a:pt x="791" y="272"/>
                    </a:lnTo>
                    <a:lnTo>
                      <a:pt x="791" y="272"/>
                    </a:lnTo>
                    <a:close/>
                    <a:moveTo>
                      <a:pt x="778" y="266"/>
                    </a:moveTo>
                    <a:lnTo>
                      <a:pt x="778" y="263"/>
                    </a:lnTo>
                    <a:lnTo>
                      <a:pt x="778" y="266"/>
                    </a:lnTo>
                    <a:lnTo>
                      <a:pt x="778" y="270"/>
                    </a:lnTo>
                    <a:lnTo>
                      <a:pt x="780" y="272"/>
                    </a:lnTo>
                    <a:lnTo>
                      <a:pt x="780" y="274"/>
                    </a:lnTo>
                    <a:lnTo>
                      <a:pt x="778" y="272"/>
                    </a:lnTo>
                    <a:lnTo>
                      <a:pt x="778" y="272"/>
                    </a:lnTo>
                    <a:lnTo>
                      <a:pt x="778" y="276"/>
                    </a:lnTo>
                    <a:lnTo>
                      <a:pt x="780" y="278"/>
                    </a:lnTo>
                    <a:lnTo>
                      <a:pt x="782" y="276"/>
                    </a:lnTo>
                    <a:lnTo>
                      <a:pt x="784" y="274"/>
                    </a:lnTo>
                    <a:lnTo>
                      <a:pt x="786" y="272"/>
                    </a:lnTo>
                    <a:lnTo>
                      <a:pt x="784" y="270"/>
                    </a:lnTo>
                    <a:lnTo>
                      <a:pt x="782" y="268"/>
                    </a:lnTo>
                    <a:lnTo>
                      <a:pt x="778" y="266"/>
                    </a:lnTo>
                    <a:lnTo>
                      <a:pt x="778" y="266"/>
                    </a:lnTo>
                    <a:close/>
                    <a:moveTo>
                      <a:pt x="786" y="266"/>
                    </a:moveTo>
                    <a:lnTo>
                      <a:pt x="786" y="266"/>
                    </a:lnTo>
                    <a:lnTo>
                      <a:pt x="784" y="268"/>
                    </a:lnTo>
                    <a:lnTo>
                      <a:pt x="784" y="270"/>
                    </a:lnTo>
                    <a:lnTo>
                      <a:pt x="786" y="270"/>
                    </a:lnTo>
                    <a:lnTo>
                      <a:pt x="788" y="270"/>
                    </a:lnTo>
                    <a:lnTo>
                      <a:pt x="788" y="268"/>
                    </a:lnTo>
                    <a:lnTo>
                      <a:pt x="786" y="266"/>
                    </a:lnTo>
                    <a:lnTo>
                      <a:pt x="786" y="266"/>
                    </a:lnTo>
                    <a:close/>
                    <a:moveTo>
                      <a:pt x="780" y="261"/>
                    </a:moveTo>
                    <a:lnTo>
                      <a:pt x="778" y="259"/>
                    </a:lnTo>
                    <a:lnTo>
                      <a:pt x="778" y="261"/>
                    </a:lnTo>
                    <a:lnTo>
                      <a:pt x="780" y="266"/>
                    </a:lnTo>
                    <a:lnTo>
                      <a:pt x="784" y="266"/>
                    </a:lnTo>
                    <a:lnTo>
                      <a:pt x="784" y="266"/>
                    </a:lnTo>
                    <a:lnTo>
                      <a:pt x="782" y="263"/>
                    </a:lnTo>
                    <a:lnTo>
                      <a:pt x="780" y="261"/>
                    </a:lnTo>
                    <a:lnTo>
                      <a:pt x="780" y="261"/>
                    </a:lnTo>
                    <a:close/>
                    <a:moveTo>
                      <a:pt x="788" y="257"/>
                    </a:moveTo>
                    <a:lnTo>
                      <a:pt x="784" y="259"/>
                    </a:lnTo>
                    <a:lnTo>
                      <a:pt x="782" y="261"/>
                    </a:lnTo>
                    <a:lnTo>
                      <a:pt x="782" y="261"/>
                    </a:lnTo>
                    <a:lnTo>
                      <a:pt x="786" y="263"/>
                    </a:lnTo>
                    <a:lnTo>
                      <a:pt x="788" y="266"/>
                    </a:lnTo>
                    <a:lnTo>
                      <a:pt x="791" y="263"/>
                    </a:lnTo>
                    <a:lnTo>
                      <a:pt x="791" y="261"/>
                    </a:lnTo>
                    <a:lnTo>
                      <a:pt x="791" y="261"/>
                    </a:lnTo>
                    <a:lnTo>
                      <a:pt x="791" y="259"/>
                    </a:lnTo>
                    <a:lnTo>
                      <a:pt x="788" y="257"/>
                    </a:lnTo>
                    <a:lnTo>
                      <a:pt x="788" y="257"/>
                    </a:lnTo>
                    <a:lnTo>
                      <a:pt x="788" y="257"/>
                    </a:lnTo>
                    <a:close/>
                    <a:moveTo>
                      <a:pt x="780" y="253"/>
                    </a:moveTo>
                    <a:lnTo>
                      <a:pt x="780" y="253"/>
                    </a:lnTo>
                    <a:lnTo>
                      <a:pt x="778" y="255"/>
                    </a:lnTo>
                    <a:lnTo>
                      <a:pt x="780" y="255"/>
                    </a:lnTo>
                    <a:lnTo>
                      <a:pt x="780" y="253"/>
                    </a:lnTo>
                    <a:lnTo>
                      <a:pt x="780" y="253"/>
                    </a:lnTo>
                    <a:close/>
                    <a:moveTo>
                      <a:pt x="786" y="247"/>
                    </a:moveTo>
                    <a:lnTo>
                      <a:pt x="788" y="249"/>
                    </a:lnTo>
                    <a:lnTo>
                      <a:pt x="791" y="249"/>
                    </a:lnTo>
                    <a:lnTo>
                      <a:pt x="788" y="247"/>
                    </a:lnTo>
                    <a:lnTo>
                      <a:pt x="786" y="247"/>
                    </a:lnTo>
                    <a:lnTo>
                      <a:pt x="786" y="247"/>
                    </a:lnTo>
                    <a:close/>
                    <a:moveTo>
                      <a:pt x="786" y="249"/>
                    </a:moveTo>
                    <a:lnTo>
                      <a:pt x="784" y="249"/>
                    </a:lnTo>
                    <a:lnTo>
                      <a:pt x="782" y="251"/>
                    </a:lnTo>
                    <a:lnTo>
                      <a:pt x="780" y="251"/>
                    </a:lnTo>
                    <a:lnTo>
                      <a:pt x="782" y="253"/>
                    </a:lnTo>
                    <a:lnTo>
                      <a:pt x="782" y="255"/>
                    </a:lnTo>
                    <a:lnTo>
                      <a:pt x="784" y="253"/>
                    </a:lnTo>
                    <a:lnTo>
                      <a:pt x="782" y="255"/>
                    </a:lnTo>
                    <a:lnTo>
                      <a:pt x="782" y="257"/>
                    </a:lnTo>
                    <a:lnTo>
                      <a:pt x="784" y="257"/>
                    </a:lnTo>
                    <a:lnTo>
                      <a:pt x="786" y="255"/>
                    </a:lnTo>
                    <a:lnTo>
                      <a:pt x="788" y="255"/>
                    </a:lnTo>
                    <a:lnTo>
                      <a:pt x="791" y="255"/>
                    </a:lnTo>
                    <a:lnTo>
                      <a:pt x="791" y="251"/>
                    </a:lnTo>
                    <a:lnTo>
                      <a:pt x="788" y="251"/>
                    </a:lnTo>
                    <a:lnTo>
                      <a:pt x="786" y="249"/>
                    </a:lnTo>
                    <a:lnTo>
                      <a:pt x="786" y="249"/>
                    </a:lnTo>
                    <a:close/>
                    <a:moveTo>
                      <a:pt x="734" y="280"/>
                    </a:moveTo>
                    <a:lnTo>
                      <a:pt x="736" y="278"/>
                    </a:lnTo>
                    <a:lnTo>
                      <a:pt x="736" y="278"/>
                    </a:lnTo>
                    <a:lnTo>
                      <a:pt x="734" y="280"/>
                    </a:lnTo>
                    <a:lnTo>
                      <a:pt x="734" y="280"/>
                    </a:lnTo>
                    <a:close/>
                    <a:moveTo>
                      <a:pt x="729" y="282"/>
                    </a:moveTo>
                    <a:lnTo>
                      <a:pt x="736" y="285"/>
                    </a:lnTo>
                    <a:lnTo>
                      <a:pt x="734" y="282"/>
                    </a:lnTo>
                    <a:lnTo>
                      <a:pt x="729" y="282"/>
                    </a:lnTo>
                    <a:lnTo>
                      <a:pt x="729" y="282"/>
                    </a:lnTo>
                    <a:close/>
                    <a:moveTo>
                      <a:pt x="713" y="291"/>
                    </a:moveTo>
                    <a:lnTo>
                      <a:pt x="710" y="291"/>
                    </a:lnTo>
                    <a:lnTo>
                      <a:pt x="713" y="291"/>
                    </a:lnTo>
                    <a:lnTo>
                      <a:pt x="713" y="291"/>
                    </a:lnTo>
                    <a:lnTo>
                      <a:pt x="713" y="291"/>
                    </a:lnTo>
                    <a:lnTo>
                      <a:pt x="713" y="291"/>
                    </a:lnTo>
                    <a:close/>
                    <a:moveTo>
                      <a:pt x="719" y="289"/>
                    </a:moveTo>
                    <a:lnTo>
                      <a:pt x="713" y="289"/>
                    </a:lnTo>
                    <a:lnTo>
                      <a:pt x="715" y="289"/>
                    </a:lnTo>
                    <a:lnTo>
                      <a:pt x="717" y="289"/>
                    </a:lnTo>
                    <a:lnTo>
                      <a:pt x="719" y="289"/>
                    </a:lnTo>
                    <a:lnTo>
                      <a:pt x="719" y="289"/>
                    </a:lnTo>
                    <a:close/>
                    <a:moveTo>
                      <a:pt x="719" y="301"/>
                    </a:moveTo>
                    <a:lnTo>
                      <a:pt x="717" y="301"/>
                    </a:lnTo>
                    <a:lnTo>
                      <a:pt x="713" y="304"/>
                    </a:lnTo>
                    <a:lnTo>
                      <a:pt x="713" y="306"/>
                    </a:lnTo>
                    <a:lnTo>
                      <a:pt x="715" y="306"/>
                    </a:lnTo>
                    <a:lnTo>
                      <a:pt x="717" y="304"/>
                    </a:lnTo>
                    <a:lnTo>
                      <a:pt x="719" y="301"/>
                    </a:lnTo>
                    <a:lnTo>
                      <a:pt x="719" y="301"/>
                    </a:lnTo>
                    <a:close/>
                    <a:moveTo>
                      <a:pt x="725" y="287"/>
                    </a:moveTo>
                    <a:lnTo>
                      <a:pt x="719" y="291"/>
                    </a:lnTo>
                    <a:lnTo>
                      <a:pt x="719" y="293"/>
                    </a:lnTo>
                    <a:lnTo>
                      <a:pt x="719" y="293"/>
                    </a:lnTo>
                    <a:lnTo>
                      <a:pt x="717" y="295"/>
                    </a:lnTo>
                    <a:lnTo>
                      <a:pt x="717" y="299"/>
                    </a:lnTo>
                    <a:lnTo>
                      <a:pt x="721" y="301"/>
                    </a:lnTo>
                    <a:lnTo>
                      <a:pt x="723" y="301"/>
                    </a:lnTo>
                    <a:lnTo>
                      <a:pt x="727" y="295"/>
                    </a:lnTo>
                    <a:lnTo>
                      <a:pt x="729" y="291"/>
                    </a:lnTo>
                    <a:lnTo>
                      <a:pt x="727" y="287"/>
                    </a:lnTo>
                    <a:lnTo>
                      <a:pt x="729" y="285"/>
                    </a:lnTo>
                    <a:lnTo>
                      <a:pt x="729" y="282"/>
                    </a:lnTo>
                    <a:lnTo>
                      <a:pt x="727" y="282"/>
                    </a:lnTo>
                    <a:lnTo>
                      <a:pt x="725" y="285"/>
                    </a:lnTo>
                    <a:lnTo>
                      <a:pt x="725" y="287"/>
                    </a:lnTo>
                    <a:lnTo>
                      <a:pt x="725" y="287"/>
                    </a:lnTo>
                    <a:close/>
                    <a:moveTo>
                      <a:pt x="694" y="266"/>
                    </a:moveTo>
                    <a:lnTo>
                      <a:pt x="698" y="266"/>
                    </a:lnTo>
                    <a:lnTo>
                      <a:pt x="696" y="263"/>
                    </a:lnTo>
                    <a:lnTo>
                      <a:pt x="694" y="266"/>
                    </a:lnTo>
                    <a:lnTo>
                      <a:pt x="694" y="266"/>
                    </a:lnTo>
                    <a:close/>
                    <a:moveTo>
                      <a:pt x="685" y="272"/>
                    </a:moveTo>
                    <a:lnTo>
                      <a:pt x="683" y="274"/>
                    </a:lnTo>
                    <a:lnTo>
                      <a:pt x="685" y="274"/>
                    </a:lnTo>
                    <a:lnTo>
                      <a:pt x="685" y="272"/>
                    </a:lnTo>
                    <a:lnTo>
                      <a:pt x="685" y="272"/>
                    </a:lnTo>
                    <a:close/>
                    <a:moveTo>
                      <a:pt x="694" y="301"/>
                    </a:moveTo>
                    <a:lnTo>
                      <a:pt x="689" y="304"/>
                    </a:lnTo>
                    <a:lnTo>
                      <a:pt x="692" y="304"/>
                    </a:lnTo>
                    <a:lnTo>
                      <a:pt x="694" y="301"/>
                    </a:lnTo>
                    <a:lnTo>
                      <a:pt x="694" y="301"/>
                    </a:lnTo>
                    <a:close/>
                    <a:moveTo>
                      <a:pt x="685" y="297"/>
                    </a:moveTo>
                    <a:lnTo>
                      <a:pt x="689" y="295"/>
                    </a:lnTo>
                    <a:lnTo>
                      <a:pt x="692" y="297"/>
                    </a:lnTo>
                    <a:lnTo>
                      <a:pt x="692" y="299"/>
                    </a:lnTo>
                    <a:lnTo>
                      <a:pt x="689" y="301"/>
                    </a:lnTo>
                    <a:lnTo>
                      <a:pt x="685" y="299"/>
                    </a:lnTo>
                    <a:lnTo>
                      <a:pt x="685" y="297"/>
                    </a:lnTo>
                    <a:lnTo>
                      <a:pt x="685" y="297"/>
                    </a:lnTo>
                    <a:close/>
                    <a:moveTo>
                      <a:pt x="664" y="282"/>
                    </a:moveTo>
                    <a:lnTo>
                      <a:pt x="666" y="282"/>
                    </a:lnTo>
                    <a:lnTo>
                      <a:pt x="668" y="282"/>
                    </a:lnTo>
                    <a:lnTo>
                      <a:pt x="668" y="285"/>
                    </a:lnTo>
                    <a:lnTo>
                      <a:pt x="666" y="285"/>
                    </a:lnTo>
                    <a:lnTo>
                      <a:pt x="664" y="282"/>
                    </a:lnTo>
                    <a:lnTo>
                      <a:pt x="664" y="282"/>
                    </a:lnTo>
                    <a:close/>
                    <a:moveTo>
                      <a:pt x="668" y="306"/>
                    </a:moveTo>
                    <a:lnTo>
                      <a:pt x="673" y="306"/>
                    </a:lnTo>
                    <a:lnTo>
                      <a:pt x="675" y="308"/>
                    </a:lnTo>
                    <a:lnTo>
                      <a:pt x="670" y="308"/>
                    </a:lnTo>
                    <a:lnTo>
                      <a:pt x="668" y="306"/>
                    </a:lnTo>
                    <a:lnTo>
                      <a:pt x="668" y="306"/>
                    </a:lnTo>
                    <a:close/>
                    <a:moveTo>
                      <a:pt x="639" y="293"/>
                    </a:moveTo>
                    <a:lnTo>
                      <a:pt x="643" y="291"/>
                    </a:lnTo>
                    <a:lnTo>
                      <a:pt x="639" y="289"/>
                    </a:lnTo>
                    <a:lnTo>
                      <a:pt x="639" y="291"/>
                    </a:lnTo>
                    <a:lnTo>
                      <a:pt x="639" y="293"/>
                    </a:lnTo>
                    <a:lnTo>
                      <a:pt x="639" y="293"/>
                    </a:lnTo>
                    <a:close/>
                    <a:moveTo>
                      <a:pt x="649" y="304"/>
                    </a:moveTo>
                    <a:lnTo>
                      <a:pt x="656" y="304"/>
                    </a:lnTo>
                    <a:lnTo>
                      <a:pt x="658" y="304"/>
                    </a:lnTo>
                    <a:lnTo>
                      <a:pt x="658" y="306"/>
                    </a:lnTo>
                    <a:lnTo>
                      <a:pt x="654" y="308"/>
                    </a:lnTo>
                    <a:lnTo>
                      <a:pt x="649" y="306"/>
                    </a:lnTo>
                    <a:lnTo>
                      <a:pt x="649" y="304"/>
                    </a:lnTo>
                    <a:lnTo>
                      <a:pt x="649" y="304"/>
                    </a:lnTo>
                    <a:close/>
                    <a:moveTo>
                      <a:pt x="643" y="306"/>
                    </a:moveTo>
                    <a:lnTo>
                      <a:pt x="645" y="306"/>
                    </a:lnTo>
                    <a:lnTo>
                      <a:pt x="645" y="308"/>
                    </a:lnTo>
                    <a:lnTo>
                      <a:pt x="643" y="306"/>
                    </a:lnTo>
                    <a:lnTo>
                      <a:pt x="643" y="306"/>
                    </a:lnTo>
                    <a:close/>
                    <a:moveTo>
                      <a:pt x="635" y="304"/>
                    </a:moveTo>
                    <a:lnTo>
                      <a:pt x="637" y="304"/>
                    </a:lnTo>
                    <a:lnTo>
                      <a:pt x="639" y="304"/>
                    </a:lnTo>
                    <a:lnTo>
                      <a:pt x="637" y="306"/>
                    </a:lnTo>
                    <a:lnTo>
                      <a:pt x="635" y="304"/>
                    </a:lnTo>
                    <a:lnTo>
                      <a:pt x="635" y="304"/>
                    </a:lnTo>
                    <a:close/>
                    <a:moveTo>
                      <a:pt x="561" y="346"/>
                    </a:moveTo>
                    <a:lnTo>
                      <a:pt x="559" y="350"/>
                    </a:lnTo>
                    <a:lnTo>
                      <a:pt x="561" y="352"/>
                    </a:lnTo>
                    <a:lnTo>
                      <a:pt x="567" y="352"/>
                    </a:lnTo>
                    <a:lnTo>
                      <a:pt x="573" y="348"/>
                    </a:lnTo>
                    <a:lnTo>
                      <a:pt x="576" y="346"/>
                    </a:lnTo>
                    <a:lnTo>
                      <a:pt x="580" y="348"/>
                    </a:lnTo>
                    <a:lnTo>
                      <a:pt x="584" y="344"/>
                    </a:lnTo>
                    <a:lnTo>
                      <a:pt x="586" y="341"/>
                    </a:lnTo>
                    <a:lnTo>
                      <a:pt x="592" y="335"/>
                    </a:lnTo>
                    <a:lnTo>
                      <a:pt x="595" y="333"/>
                    </a:lnTo>
                    <a:lnTo>
                      <a:pt x="597" y="331"/>
                    </a:lnTo>
                    <a:lnTo>
                      <a:pt x="592" y="327"/>
                    </a:lnTo>
                    <a:lnTo>
                      <a:pt x="588" y="322"/>
                    </a:lnTo>
                    <a:lnTo>
                      <a:pt x="586" y="322"/>
                    </a:lnTo>
                    <a:lnTo>
                      <a:pt x="584" y="325"/>
                    </a:lnTo>
                    <a:lnTo>
                      <a:pt x="582" y="329"/>
                    </a:lnTo>
                    <a:lnTo>
                      <a:pt x="580" y="331"/>
                    </a:lnTo>
                    <a:lnTo>
                      <a:pt x="576" y="333"/>
                    </a:lnTo>
                    <a:lnTo>
                      <a:pt x="571" y="329"/>
                    </a:lnTo>
                    <a:lnTo>
                      <a:pt x="571" y="329"/>
                    </a:lnTo>
                    <a:lnTo>
                      <a:pt x="567" y="333"/>
                    </a:lnTo>
                    <a:lnTo>
                      <a:pt x="565" y="337"/>
                    </a:lnTo>
                    <a:lnTo>
                      <a:pt x="563" y="341"/>
                    </a:lnTo>
                    <a:lnTo>
                      <a:pt x="561" y="344"/>
                    </a:lnTo>
                    <a:lnTo>
                      <a:pt x="563" y="346"/>
                    </a:lnTo>
                    <a:lnTo>
                      <a:pt x="563" y="348"/>
                    </a:lnTo>
                    <a:lnTo>
                      <a:pt x="561" y="348"/>
                    </a:lnTo>
                    <a:lnTo>
                      <a:pt x="561" y="346"/>
                    </a:lnTo>
                    <a:lnTo>
                      <a:pt x="561" y="346"/>
                    </a:lnTo>
                    <a:close/>
                    <a:moveTo>
                      <a:pt x="557" y="350"/>
                    </a:moveTo>
                    <a:lnTo>
                      <a:pt x="557" y="346"/>
                    </a:lnTo>
                    <a:lnTo>
                      <a:pt x="557" y="346"/>
                    </a:lnTo>
                    <a:lnTo>
                      <a:pt x="555" y="350"/>
                    </a:lnTo>
                    <a:lnTo>
                      <a:pt x="557" y="350"/>
                    </a:lnTo>
                    <a:lnTo>
                      <a:pt x="557" y="350"/>
                    </a:lnTo>
                    <a:close/>
                    <a:moveTo>
                      <a:pt x="557" y="354"/>
                    </a:moveTo>
                    <a:lnTo>
                      <a:pt x="552" y="354"/>
                    </a:lnTo>
                    <a:lnTo>
                      <a:pt x="552" y="356"/>
                    </a:lnTo>
                    <a:lnTo>
                      <a:pt x="548" y="358"/>
                    </a:lnTo>
                    <a:lnTo>
                      <a:pt x="544" y="363"/>
                    </a:lnTo>
                    <a:lnTo>
                      <a:pt x="546" y="363"/>
                    </a:lnTo>
                    <a:lnTo>
                      <a:pt x="557" y="358"/>
                    </a:lnTo>
                    <a:lnTo>
                      <a:pt x="557" y="356"/>
                    </a:lnTo>
                    <a:lnTo>
                      <a:pt x="557" y="354"/>
                    </a:lnTo>
                    <a:lnTo>
                      <a:pt x="557" y="354"/>
                    </a:lnTo>
                    <a:close/>
                    <a:moveTo>
                      <a:pt x="527" y="352"/>
                    </a:moveTo>
                    <a:lnTo>
                      <a:pt x="529" y="354"/>
                    </a:lnTo>
                    <a:lnTo>
                      <a:pt x="529" y="356"/>
                    </a:lnTo>
                    <a:lnTo>
                      <a:pt x="527" y="356"/>
                    </a:lnTo>
                    <a:lnTo>
                      <a:pt x="523" y="356"/>
                    </a:lnTo>
                    <a:lnTo>
                      <a:pt x="525" y="354"/>
                    </a:lnTo>
                    <a:lnTo>
                      <a:pt x="527" y="352"/>
                    </a:lnTo>
                    <a:lnTo>
                      <a:pt x="527" y="352"/>
                    </a:lnTo>
                    <a:close/>
                    <a:moveTo>
                      <a:pt x="470" y="331"/>
                    </a:moveTo>
                    <a:lnTo>
                      <a:pt x="479" y="327"/>
                    </a:lnTo>
                    <a:lnTo>
                      <a:pt x="483" y="331"/>
                    </a:lnTo>
                    <a:lnTo>
                      <a:pt x="487" y="331"/>
                    </a:lnTo>
                    <a:lnTo>
                      <a:pt x="491" y="329"/>
                    </a:lnTo>
                    <a:lnTo>
                      <a:pt x="495" y="331"/>
                    </a:lnTo>
                    <a:lnTo>
                      <a:pt x="495" y="335"/>
                    </a:lnTo>
                    <a:lnTo>
                      <a:pt x="500" y="335"/>
                    </a:lnTo>
                    <a:lnTo>
                      <a:pt x="504" y="339"/>
                    </a:lnTo>
                    <a:lnTo>
                      <a:pt x="506" y="344"/>
                    </a:lnTo>
                    <a:lnTo>
                      <a:pt x="506" y="346"/>
                    </a:lnTo>
                    <a:lnTo>
                      <a:pt x="502" y="348"/>
                    </a:lnTo>
                    <a:lnTo>
                      <a:pt x="495" y="348"/>
                    </a:lnTo>
                    <a:lnTo>
                      <a:pt x="491" y="348"/>
                    </a:lnTo>
                    <a:lnTo>
                      <a:pt x="489" y="341"/>
                    </a:lnTo>
                    <a:lnTo>
                      <a:pt x="485" y="341"/>
                    </a:lnTo>
                    <a:lnTo>
                      <a:pt x="483" y="337"/>
                    </a:lnTo>
                    <a:lnTo>
                      <a:pt x="477" y="337"/>
                    </a:lnTo>
                    <a:lnTo>
                      <a:pt x="472" y="337"/>
                    </a:lnTo>
                    <a:lnTo>
                      <a:pt x="468" y="335"/>
                    </a:lnTo>
                    <a:lnTo>
                      <a:pt x="470" y="331"/>
                    </a:lnTo>
                    <a:lnTo>
                      <a:pt x="470" y="331"/>
                    </a:lnTo>
                    <a:close/>
                    <a:moveTo>
                      <a:pt x="407" y="285"/>
                    </a:moveTo>
                    <a:lnTo>
                      <a:pt x="411" y="287"/>
                    </a:lnTo>
                    <a:lnTo>
                      <a:pt x="411" y="285"/>
                    </a:lnTo>
                    <a:lnTo>
                      <a:pt x="411" y="287"/>
                    </a:lnTo>
                    <a:lnTo>
                      <a:pt x="409" y="287"/>
                    </a:lnTo>
                    <a:lnTo>
                      <a:pt x="407" y="285"/>
                    </a:lnTo>
                    <a:lnTo>
                      <a:pt x="407" y="285"/>
                    </a:lnTo>
                    <a:close/>
                    <a:moveTo>
                      <a:pt x="396" y="280"/>
                    </a:moveTo>
                    <a:lnTo>
                      <a:pt x="399" y="282"/>
                    </a:lnTo>
                    <a:lnTo>
                      <a:pt x="401" y="280"/>
                    </a:lnTo>
                    <a:lnTo>
                      <a:pt x="403" y="280"/>
                    </a:lnTo>
                    <a:lnTo>
                      <a:pt x="405" y="280"/>
                    </a:lnTo>
                    <a:lnTo>
                      <a:pt x="403" y="278"/>
                    </a:lnTo>
                    <a:lnTo>
                      <a:pt x="401" y="278"/>
                    </a:lnTo>
                    <a:lnTo>
                      <a:pt x="399" y="276"/>
                    </a:lnTo>
                    <a:lnTo>
                      <a:pt x="396" y="278"/>
                    </a:lnTo>
                    <a:lnTo>
                      <a:pt x="396" y="280"/>
                    </a:lnTo>
                    <a:lnTo>
                      <a:pt x="396" y="280"/>
                    </a:lnTo>
                    <a:close/>
                    <a:moveTo>
                      <a:pt x="609" y="299"/>
                    </a:moveTo>
                    <a:lnTo>
                      <a:pt x="614" y="297"/>
                    </a:lnTo>
                    <a:lnTo>
                      <a:pt x="620" y="299"/>
                    </a:lnTo>
                    <a:lnTo>
                      <a:pt x="622" y="299"/>
                    </a:lnTo>
                    <a:lnTo>
                      <a:pt x="624" y="299"/>
                    </a:lnTo>
                    <a:lnTo>
                      <a:pt x="626" y="297"/>
                    </a:lnTo>
                    <a:lnTo>
                      <a:pt x="630" y="295"/>
                    </a:lnTo>
                    <a:lnTo>
                      <a:pt x="628" y="293"/>
                    </a:lnTo>
                    <a:lnTo>
                      <a:pt x="626" y="291"/>
                    </a:lnTo>
                    <a:lnTo>
                      <a:pt x="622" y="293"/>
                    </a:lnTo>
                    <a:lnTo>
                      <a:pt x="616" y="293"/>
                    </a:lnTo>
                    <a:lnTo>
                      <a:pt x="614" y="293"/>
                    </a:lnTo>
                    <a:lnTo>
                      <a:pt x="611" y="293"/>
                    </a:lnTo>
                    <a:lnTo>
                      <a:pt x="609" y="297"/>
                    </a:lnTo>
                    <a:lnTo>
                      <a:pt x="609" y="299"/>
                    </a:lnTo>
                    <a:lnTo>
                      <a:pt x="609" y="299"/>
                    </a:lnTo>
                    <a:close/>
                    <a:moveTo>
                      <a:pt x="603" y="306"/>
                    </a:moveTo>
                    <a:lnTo>
                      <a:pt x="603" y="308"/>
                    </a:lnTo>
                    <a:lnTo>
                      <a:pt x="603" y="308"/>
                    </a:lnTo>
                    <a:lnTo>
                      <a:pt x="605" y="306"/>
                    </a:lnTo>
                    <a:lnTo>
                      <a:pt x="603" y="306"/>
                    </a:lnTo>
                    <a:lnTo>
                      <a:pt x="603" y="306"/>
                    </a:lnTo>
                    <a:close/>
                    <a:moveTo>
                      <a:pt x="586" y="306"/>
                    </a:moveTo>
                    <a:lnTo>
                      <a:pt x="582" y="306"/>
                    </a:lnTo>
                    <a:lnTo>
                      <a:pt x="584" y="308"/>
                    </a:lnTo>
                    <a:lnTo>
                      <a:pt x="582" y="310"/>
                    </a:lnTo>
                    <a:lnTo>
                      <a:pt x="582" y="310"/>
                    </a:lnTo>
                    <a:lnTo>
                      <a:pt x="586" y="312"/>
                    </a:lnTo>
                    <a:lnTo>
                      <a:pt x="592" y="310"/>
                    </a:lnTo>
                    <a:lnTo>
                      <a:pt x="595" y="306"/>
                    </a:lnTo>
                    <a:lnTo>
                      <a:pt x="592" y="306"/>
                    </a:lnTo>
                    <a:lnTo>
                      <a:pt x="588" y="306"/>
                    </a:lnTo>
                    <a:lnTo>
                      <a:pt x="586" y="306"/>
                    </a:lnTo>
                    <a:lnTo>
                      <a:pt x="586" y="306"/>
                    </a:lnTo>
                    <a:close/>
                    <a:moveTo>
                      <a:pt x="571" y="312"/>
                    </a:moveTo>
                    <a:lnTo>
                      <a:pt x="573" y="312"/>
                    </a:lnTo>
                    <a:lnTo>
                      <a:pt x="576" y="314"/>
                    </a:lnTo>
                    <a:lnTo>
                      <a:pt x="580" y="310"/>
                    </a:lnTo>
                    <a:lnTo>
                      <a:pt x="578" y="308"/>
                    </a:lnTo>
                    <a:lnTo>
                      <a:pt x="576" y="310"/>
                    </a:lnTo>
                    <a:lnTo>
                      <a:pt x="573" y="310"/>
                    </a:lnTo>
                    <a:lnTo>
                      <a:pt x="571" y="312"/>
                    </a:lnTo>
                    <a:lnTo>
                      <a:pt x="571" y="312"/>
                    </a:lnTo>
                    <a:close/>
                    <a:moveTo>
                      <a:pt x="559" y="314"/>
                    </a:moveTo>
                    <a:lnTo>
                      <a:pt x="563" y="310"/>
                    </a:lnTo>
                    <a:lnTo>
                      <a:pt x="563" y="308"/>
                    </a:lnTo>
                    <a:lnTo>
                      <a:pt x="563" y="308"/>
                    </a:lnTo>
                    <a:lnTo>
                      <a:pt x="567" y="308"/>
                    </a:lnTo>
                    <a:lnTo>
                      <a:pt x="569" y="308"/>
                    </a:lnTo>
                    <a:lnTo>
                      <a:pt x="571" y="308"/>
                    </a:lnTo>
                    <a:lnTo>
                      <a:pt x="567" y="312"/>
                    </a:lnTo>
                    <a:lnTo>
                      <a:pt x="565" y="314"/>
                    </a:lnTo>
                    <a:lnTo>
                      <a:pt x="561" y="314"/>
                    </a:lnTo>
                    <a:lnTo>
                      <a:pt x="559" y="314"/>
                    </a:lnTo>
                    <a:lnTo>
                      <a:pt x="559" y="314"/>
                    </a:lnTo>
                    <a:close/>
                    <a:moveTo>
                      <a:pt x="555" y="312"/>
                    </a:moveTo>
                    <a:lnTo>
                      <a:pt x="552" y="312"/>
                    </a:lnTo>
                    <a:lnTo>
                      <a:pt x="550" y="316"/>
                    </a:lnTo>
                    <a:lnTo>
                      <a:pt x="552" y="314"/>
                    </a:lnTo>
                    <a:lnTo>
                      <a:pt x="555" y="312"/>
                    </a:lnTo>
                    <a:lnTo>
                      <a:pt x="555" y="312"/>
                    </a:lnTo>
                    <a:close/>
                    <a:moveTo>
                      <a:pt x="557" y="306"/>
                    </a:moveTo>
                    <a:lnTo>
                      <a:pt x="555" y="308"/>
                    </a:lnTo>
                    <a:lnTo>
                      <a:pt x="557" y="310"/>
                    </a:lnTo>
                    <a:lnTo>
                      <a:pt x="559" y="308"/>
                    </a:lnTo>
                    <a:lnTo>
                      <a:pt x="557" y="306"/>
                    </a:lnTo>
                    <a:lnTo>
                      <a:pt x="557" y="306"/>
                    </a:lnTo>
                    <a:close/>
                    <a:moveTo>
                      <a:pt x="487" y="314"/>
                    </a:moveTo>
                    <a:lnTo>
                      <a:pt x="487" y="314"/>
                    </a:lnTo>
                    <a:lnTo>
                      <a:pt x="487" y="310"/>
                    </a:lnTo>
                    <a:lnTo>
                      <a:pt x="493" y="308"/>
                    </a:lnTo>
                    <a:lnTo>
                      <a:pt x="504" y="306"/>
                    </a:lnTo>
                    <a:lnTo>
                      <a:pt x="508" y="308"/>
                    </a:lnTo>
                    <a:lnTo>
                      <a:pt x="510" y="308"/>
                    </a:lnTo>
                    <a:lnTo>
                      <a:pt x="517" y="308"/>
                    </a:lnTo>
                    <a:lnTo>
                      <a:pt x="523" y="312"/>
                    </a:lnTo>
                    <a:lnTo>
                      <a:pt x="525" y="310"/>
                    </a:lnTo>
                    <a:lnTo>
                      <a:pt x="531" y="310"/>
                    </a:lnTo>
                    <a:lnTo>
                      <a:pt x="533" y="312"/>
                    </a:lnTo>
                    <a:lnTo>
                      <a:pt x="540" y="312"/>
                    </a:lnTo>
                    <a:lnTo>
                      <a:pt x="542" y="310"/>
                    </a:lnTo>
                    <a:lnTo>
                      <a:pt x="544" y="308"/>
                    </a:lnTo>
                    <a:lnTo>
                      <a:pt x="546" y="306"/>
                    </a:lnTo>
                    <a:lnTo>
                      <a:pt x="546" y="304"/>
                    </a:lnTo>
                    <a:lnTo>
                      <a:pt x="548" y="301"/>
                    </a:lnTo>
                    <a:lnTo>
                      <a:pt x="552" y="304"/>
                    </a:lnTo>
                    <a:lnTo>
                      <a:pt x="552" y="308"/>
                    </a:lnTo>
                    <a:lnTo>
                      <a:pt x="552" y="310"/>
                    </a:lnTo>
                    <a:lnTo>
                      <a:pt x="548" y="312"/>
                    </a:lnTo>
                    <a:lnTo>
                      <a:pt x="546" y="316"/>
                    </a:lnTo>
                    <a:lnTo>
                      <a:pt x="542" y="316"/>
                    </a:lnTo>
                    <a:lnTo>
                      <a:pt x="540" y="318"/>
                    </a:lnTo>
                    <a:lnTo>
                      <a:pt x="538" y="316"/>
                    </a:lnTo>
                    <a:lnTo>
                      <a:pt x="531" y="316"/>
                    </a:lnTo>
                    <a:lnTo>
                      <a:pt x="525" y="318"/>
                    </a:lnTo>
                    <a:lnTo>
                      <a:pt x="519" y="318"/>
                    </a:lnTo>
                    <a:lnTo>
                      <a:pt x="514" y="320"/>
                    </a:lnTo>
                    <a:lnTo>
                      <a:pt x="514" y="320"/>
                    </a:lnTo>
                    <a:lnTo>
                      <a:pt x="510" y="320"/>
                    </a:lnTo>
                    <a:lnTo>
                      <a:pt x="508" y="320"/>
                    </a:lnTo>
                    <a:lnTo>
                      <a:pt x="506" y="320"/>
                    </a:lnTo>
                    <a:lnTo>
                      <a:pt x="504" y="318"/>
                    </a:lnTo>
                    <a:lnTo>
                      <a:pt x="500" y="318"/>
                    </a:lnTo>
                    <a:lnTo>
                      <a:pt x="498" y="318"/>
                    </a:lnTo>
                    <a:lnTo>
                      <a:pt x="493" y="318"/>
                    </a:lnTo>
                    <a:lnTo>
                      <a:pt x="491" y="318"/>
                    </a:lnTo>
                    <a:lnTo>
                      <a:pt x="487" y="318"/>
                    </a:lnTo>
                    <a:lnTo>
                      <a:pt x="487" y="314"/>
                    </a:lnTo>
                    <a:lnTo>
                      <a:pt x="487" y="314"/>
                    </a:lnTo>
                    <a:close/>
                    <a:moveTo>
                      <a:pt x="485" y="314"/>
                    </a:moveTo>
                    <a:lnTo>
                      <a:pt x="483" y="318"/>
                    </a:lnTo>
                    <a:lnTo>
                      <a:pt x="485" y="318"/>
                    </a:lnTo>
                    <a:lnTo>
                      <a:pt x="485" y="316"/>
                    </a:lnTo>
                    <a:lnTo>
                      <a:pt x="485" y="314"/>
                    </a:lnTo>
                    <a:lnTo>
                      <a:pt x="485" y="314"/>
                    </a:lnTo>
                    <a:close/>
                    <a:moveTo>
                      <a:pt x="483" y="312"/>
                    </a:moveTo>
                    <a:lnTo>
                      <a:pt x="479" y="312"/>
                    </a:lnTo>
                    <a:lnTo>
                      <a:pt x="477" y="316"/>
                    </a:lnTo>
                    <a:lnTo>
                      <a:pt x="479" y="318"/>
                    </a:lnTo>
                    <a:lnTo>
                      <a:pt x="481" y="314"/>
                    </a:lnTo>
                    <a:lnTo>
                      <a:pt x="483" y="312"/>
                    </a:lnTo>
                    <a:lnTo>
                      <a:pt x="483" y="312"/>
                    </a:lnTo>
                    <a:close/>
                    <a:moveTo>
                      <a:pt x="426" y="314"/>
                    </a:moveTo>
                    <a:lnTo>
                      <a:pt x="424" y="318"/>
                    </a:lnTo>
                    <a:lnTo>
                      <a:pt x="426" y="318"/>
                    </a:lnTo>
                    <a:lnTo>
                      <a:pt x="426" y="320"/>
                    </a:lnTo>
                    <a:lnTo>
                      <a:pt x="426" y="322"/>
                    </a:lnTo>
                    <a:lnTo>
                      <a:pt x="430" y="325"/>
                    </a:lnTo>
                    <a:lnTo>
                      <a:pt x="436" y="322"/>
                    </a:lnTo>
                    <a:lnTo>
                      <a:pt x="439" y="325"/>
                    </a:lnTo>
                    <a:lnTo>
                      <a:pt x="443" y="322"/>
                    </a:lnTo>
                    <a:lnTo>
                      <a:pt x="445" y="320"/>
                    </a:lnTo>
                    <a:lnTo>
                      <a:pt x="447" y="322"/>
                    </a:lnTo>
                    <a:lnTo>
                      <a:pt x="453" y="320"/>
                    </a:lnTo>
                    <a:lnTo>
                      <a:pt x="455" y="320"/>
                    </a:lnTo>
                    <a:lnTo>
                      <a:pt x="460" y="316"/>
                    </a:lnTo>
                    <a:lnTo>
                      <a:pt x="462" y="320"/>
                    </a:lnTo>
                    <a:lnTo>
                      <a:pt x="466" y="318"/>
                    </a:lnTo>
                    <a:lnTo>
                      <a:pt x="472" y="320"/>
                    </a:lnTo>
                    <a:lnTo>
                      <a:pt x="468" y="318"/>
                    </a:lnTo>
                    <a:lnTo>
                      <a:pt x="474" y="318"/>
                    </a:lnTo>
                    <a:lnTo>
                      <a:pt x="474" y="314"/>
                    </a:lnTo>
                    <a:lnTo>
                      <a:pt x="472" y="314"/>
                    </a:lnTo>
                    <a:lnTo>
                      <a:pt x="472" y="312"/>
                    </a:lnTo>
                    <a:lnTo>
                      <a:pt x="472" y="308"/>
                    </a:lnTo>
                    <a:lnTo>
                      <a:pt x="468" y="308"/>
                    </a:lnTo>
                    <a:lnTo>
                      <a:pt x="468" y="310"/>
                    </a:lnTo>
                    <a:lnTo>
                      <a:pt x="466" y="312"/>
                    </a:lnTo>
                    <a:lnTo>
                      <a:pt x="466" y="308"/>
                    </a:lnTo>
                    <a:lnTo>
                      <a:pt x="462" y="306"/>
                    </a:lnTo>
                    <a:lnTo>
                      <a:pt x="458" y="308"/>
                    </a:lnTo>
                    <a:lnTo>
                      <a:pt x="453" y="304"/>
                    </a:lnTo>
                    <a:lnTo>
                      <a:pt x="451" y="304"/>
                    </a:lnTo>
                    <a:lnTo>
                      <a:pt x="447" y="306"/>
                    </a:lnTo>
                    <a:lnTo>
                      <a:pt x="447" y="308"/>
                    </a:lnTo>
                    <a:lnTo>
                      <a:pt x="453" y="312"/>
                    </a:lnTo>
                    <a:lnTo>
                      <a:pt x="458" y="314"/>
                    </a:lnTo>
                    <a:lnTo>
                      <a:pt x="451" y="314"/>
                    </a:lnTo>
                    <a:lnTo>
                      <a:pt x="449" y="316"/>
                    </a:lnTo>
                    <a:lnTo>
                      <a:pt x="445" y="314"/>
                    </a:lnTo>
                    <a:lnTo>
                      <a:pt x="443" y="310"/>
                    </a:lnTo>
                    <a:lnTo>
                      <a:pt x="441" y="310"/>
                    </a:lnTo>
                    <a:lnTo>
                      <a:pt x="436" y="310"/>
                    </a:lnTo>
                    <a:lnTo>
                      <a:pt x="434" y="310"/>
                    </a:lnTo>
                    <a:lnTo>
                      <a:pt x="428" y="312"/>
                    </a:lnTo>
                    <a:lnTo>
                      <a:pt x="428" y="312"/>
                    </a:lnTo>
                    <a:lnTo>
                      <a:pt x="426" y="314"/>
                    </a:lnTo>
                    <a:lnTo>
                      <a:pt x="426" y="314"/>
                    </a:lnTo>
                    <a:close/>
                    <a:moveTo>
                      <a:pt x="413" y="310"/>
                    </a:moveTo>
                    <a:lnTo>
                      <a:pt x="418" y="308"/>
                    </a:lnTo>
                    <a:lnTo>
                      <a:pt x="424" y="310"/>
                    </a:lnTo>
                    <a:lnTo>
                      <a:pt x="424" y="314"/>
                    </a:lnTo>
                    <a:lnTo>
                      <a:pt x="422" y="316"/>
                    </a:lnTo>
                    <a:lnTo>
                      <a:pt x="422" y="320"/>
                    </a:lnTo>
                    <a:lnTo>
                      <a:pt x="420" y="318"/>
                    </a:lnTo>
                    <a:lnTo>
                      <a:pt x="415" y="320"/>
                    </a:lnTo>
                    <a:lnTo>
                      <a:pt x="409" y="318"/>
                    </a:lnTo>
                    <a:lnTo>
                      <a:pt x="407" y="316"/>
                    </a:lnTo>
                    <a:lnTo>
                      <a:pt x="409" y="314"/>
                    </a:lnTo>
                    <a:lnTo>
                      <a:pt x="413" y="316"/>
                    </a:lnTo>
                    <a:lnTo>
                      <a:pt x="413" y="310"/>
                    </a:lnTo>
                    <a:lnTo>
                      <a:pt x="413" y="310"/>
                    </a:lnTo>
                    <a:close/>
                    <a:moveTo>
                      <a:pt x="401" y="316"/>
                    </a:moveTo>
                    <a:lnTo>
                      <a:pt x="403" y="314"/>
                    </a:lnTo>
                    <a:lnTo>
                      <a:pt x="405" y="316"/>
                    </a:lnTo>
                    <a:lnTo>
                      <a:pt x="403" y="318"/>
                    </a:lnTo>
                    <a:lnTo>
                      <a:pt x="401" y="316"/>
                    </a:lnTo>
                    <a:lnTo>
                      <a:pt x="401" y="316"/>
                    </a:lnTo>
                    <a:close/>
                    <a:moveTo>
                      <a:pt x="382" y="304"/>
                    </a:moveTo>
                    <a:lnTo>
                      <a:pt x="382" y="308"/>
                    </a:lnTo>
                    <a:lnTo>
                      <a:pt x="384" y="310"/>
                    </a:lnTo>
                    <a:lnTo>
                      <a:pt x="390" y="310"/>
                    </a:lnTo>
                    <a:lnTo>
                      <a:pt x="394" y="314"/>
                    </a:lnTo>
                    <a:lnTo>
                      <a:pt x="394" y="316"/>
                    </a:lnTo>
                    <a:lnTo>
                      <a:pt x="396" y="314"/>
                    </a:lnTo>
                    <a:lnTo>
                      <a:pt x="401" y="312"/>
                    </a:lnTo>
                    <a:lnTo>
                      <a:pt x="401" y="312"/>
                    </a:lnTo>
                    <a:lnTo>
                      <a:pt x="405" y="310"/>
                    </a:lnTo>
                    <a:lnTo>
                      <a:pt x="405" y="308"/>
                    </a:lnTo>
                    <a:lnTo>
                      <a:pt x="401" y="304"/>
                    </a:lnTo>
                    <a:lnTo>
                      <a:pt x="396" y="301"/>
                    </a:lnTo>
                    <a:lnTo>
                      <a:pt x="390" y="304"/>
                    </a:lnTo>
                    <a:lnTo>
                      <a:pt x="386" y="304"/>
                    </a:lnTo>
                    <a:lnTo>
                      <a:pt x="382" y="304"/>
                    </a:lnTo>
                    <a:lnTo>
                      <a:pt x="382" y="304"/>
                    </a:lnTo>
                    <a:close/>
                    <a:moveTo>
                      <a:pt x="866" y="308"/>
                    </a:moveTo>
                    <a:lnTo>
                      <a:pt x="866" y="308"/>
                    </a:lnTo>
                    <a:lnTo>
                      <a:pt x="871" y="308"/>
                    </a:lnTo>
                    <a:lnTo>
                      <a:pt x="873" y="308"/>
                    </a:lnTo>
                    <a:lnTo>
                      <a:pt x="871" y="304"/>
                    </a:lnTo>
                    <a:lnTo>
                      <a:pt x="869" y="301"/>
                    </a:lnTo>
                    <a:lnTo>
                      <a:pt x="866" y="304"/>
                    </a:lnTo>
                    <a:lnTo>
                      <a:pt x="866" y="308"/>
                    </a:lnTo>
                    <a:lnTo>
                      <a:pt x="866" y="308"/>
                    </a:lnTo>
                    <a:close/>
                    <a:moveTo>
                      <a:pt x="845" y="308"/>
                    </a:moveTo>
                    <a:lnTo>
                      <a:pt x="845" y="308"/>
                    </a:lnTo>
                    <a:lnTo>
                      <a:pt x="854" y="308"/>
                    </a:lnTo>
                    <a:lnTo>
                      <a:pt x="856" y="306"/>
                    </a:lnTo>
                    <a:lnTo>
                      <a:pt x="860" y="308"/>
                    </a:lnTo>
                    <a:lnTo>
                      <a:pt x="864" y="306"/>
                    </a:lnTo>
                    <a:lnTo>
                      <a:pt x="866" y="301"/>
                    </a:lnTo>
                    <a:lnTo>
                      <a:pt x="871" y="301"/>
                    </a:lnTo>
                    <a:lnTo>
                      <a:pt x="871" y="299"/>
                    </a:lnTo>
                    <a:lnTo>
                      <a:pt x="871" y="297"/>
                    </a:lnTo>
                    <a:lnTo>
                      <a:pt x="873" y="297"/>
                    </a:lnTo>
                    <a:lnTo>
                      <a:pt x="873" y="293"/>
                    </a:lnTo>
                    <a:lnTo>
                      <a:pt x="875" y="291"/>
                    </a:lnTo>
                    <a:lnTo>
                      <a:pt x="871" y="289"/>
                    </a:lnTo>
                    <a:lnTo>
                      <a:pt x="871" y="289"/>
                    </a:lnTo>
                    <a:lnTo>
                      <a:pt x="862" y="287"/>
                    </a:lnTo>
                    <a:lnTo>
                      <a:pt x="858" y="289"/>
                    </a:lnTo>
                    <a:lnTo>
                      <a:pt x="856" y="295"/>
                    </a:lnTo>
                    <a:lnTo>
                      <a:pt x="854" y="299"/>
                    </a:lnTo>
                    <a:lnTo>
                      <a:pt x="845" y="308"/>
                    </a:lnTo>
                    <a:lnTo>
                      <a:pt x="845" y="308"/>
                    </a:lnTo>
                    <a:close/>
                    <a:moveTo>
                      <a:pt x="352" y="278"/>
                    </a:moveTo>
                    <a:lnTo>
                      <a:pt x="348" y="280"/>
                    </a:lnTo>
                    <a:lnTo>
                      <a:pt x="352" y="285"/>
                    </a:lnTo>
                    <a:lnTo>
                      <a:pt x="356" y="287"/>
                    </a:lnTo>
                    <a:lnTo>
                      <a:pt x="358" y="285"/>
                    </a:lnTo>
                    <a:lnTo>
                      <a:pt x="365" y="285"/>
                    </a:lnTo>
                    <a:lnTo>
                      <a:pt x="369" y="282"/>
                    </a:lnTo>
                    <a:lnTo>
                      <a:pt x="373" y="282"/>
                    </a:lnTo>
                    <a:lnTo>
                      <a:pt x="375" y="280"/>
                    </a:lnTo>
                    <a:lnTo>
                      <a:pt x="373" y="278"/>
                    </a:lnTo>
                    <a:lnTo>
                      <a:pt x="367" y="280"/>
                    </a:lnTo>
                    <a:lnTo>
                      <a:pt x="365" y="278"/>
                    </a:lnTo>
                    <a:lnTo>
                      <a:pt x="354" y="278"/>
                    </a:lnTo>
                    <a:lnTo>
                      <a:pt x="352" y="278"/>
                    </a:lnTo>
                    <a:lnTo>
                      <a:pt x="352" y="278"/>
                    </a:lnTo>
                    <a:close/>
                    <a:moveTo>
                      <a:pt x="200" y="270"/>
                    </a:moveTo>
                    <a:lnTo>
                      <a:pt x="203" y="272"/>
                    </a:lnTo>
                    <a:lnTo>
                      <a:pt x="203" y="272"/>
                    </a:lnTo>
                    <a:lnTo>
                      <a:pt x="203" y="270"/>
                    </a:lnTo>
                    <a:lnTo>
                      <a:pt x="200" y="270"/>
                    </a:lnTo>
                    <a:lnTo>
                      <a:pt x="200" y="270"/>
                    </a:lnTo>
                    <a:close/>
                    <a:moveTo>
                      <a:pt x="205" y="274"/>
                    </a:moveTo>
                    <a:lnTo>
                      <a:pt x="207" y="276"/>
                    </a:lnTo>
                    <a:lnTo>
                      <a:pt x="209" y="274"/>
                    </a:lnTo>
                    <a:lnTo>
                      <a:pt x="209" y="270"/>
                    </a:lnTo>
                    <a:lnTo>
                      <a:pt x="213" y="270"/>
                    </a:lnTo>
                    <a:lnTo>
                      <a:pt x="215" y="266"/>
                    </a:lnTo>
                    <a:lnTo>
                      <a:pt x="215" y="261"/>
                    </a:lnTo>
                    <a:lnTo>
                      <a:pt x="219" y="257"/>
                    </a:lnTo>
                    <a:lnTo>
                      <a:pt x="221" y="259"/>
                    </a:lnTo>
                    <a:lnTo>
                      <a:pt x="226" y="259"/>
                    </a:lnTo>
                    <a:lnTo>
                      <a:pt x="232" y="259"/>
                    </a:lnTo>
                    <a:lnTo>
                      <a:pt x="234" y="261"/>
                    </a:lnTo>
                    <a:lnTo>
                      <a:pt x="236" y="259"/>
                    </a:lnTo>
                    <a:lnTo>
                      <a:pt x="238" y="259"/>
                    </a:lnTo>
                    <a:lnTo>
                      <a:pt x="245" y="259"/>
                    </a:lnTo>
                    <a:lnTo>
                      <a:pt x="249" y="261"/>
                    </a:lnTo>
                    <a:lnTo>
                      <a:pt x="255" y="263"/>
                    </a:lnTo>
                    <a:lnTo>
                      <a:pt x="264" y="263"/>
                    </a:lnTo>
                    <a:lnTo>
                      <a:pt x="266" y="268"/>
                    </a:lnTo>
                    <a:lnTo>
                      <a:pt x="266" y="272"/>
                    </a:lnTo>
                    <a:lnTo>
                      <a:pt x="268" y="274"/>
                    </a:lnTo>
                    <a:lnTo>
                      <a:pt x="274" y="278"/>
                    </a:lnTo>
                    <a:lnTo>
                      <a:pt x="287" y="276"/>
                    </a:lnTo>
                    <a:lnTo>
                      <a:pt x="297" y="278"/>
                    </a:lnTo>
                    <a:lnTo>
                      <a:pt x="306" y="278"/>
                    </a:lnTo>
                    <a:lnTo>
                      <a:pt x="308" y="274"/>
                    </a:lnTo>
                    <a:lnTo>
                      <a:pt x="310" y="266"/>
                    </a:lnTo>
                    <a:lnTo>
                      <a:pt x="314" y="266"/>
                    </a:lnTo>
                    <a:lnTo>
                      <a:pt x="318" y="272"/>
                    </a:lnTo>
                    <a:lnTo>
                      <a:pt x="321" y="272"/>
                    </a:lnTo>
                    <a:lnTo>
                      <a:pt x="325" y="270"/>
                    </a:lnTo>
                    <a:lnTo>
                      <a:pt x="327" y="272"/>
                    </a:lnTo>
                    <a:lnTo>
                      <a:pt x="331" y="276"/>
                    </a:lnTo>
                    <a:lnTo>
                      <a:pt x="335" y="276"/>
                    </a:lnTo>
                    <a:lnTo>
                      <a:pt x="337" y="278"/>
                    </a:lnTo>
                    <a:lnTo>
                      <a:pt x="342" y="278"/>
                    </a:lnTo>
                    <a:lnTo>
                      <a:pt x="346" y="278"/>
                    </a:lnTo>
                    <a:lnTo>
                      <a:pt x="346" y="282"/>
                    </a:lnTo>
                    <a:lnTo>
                      <a:pt x="350" y="289"/>
                    </a:lnTo>
                    <a:lnTo>
                      <a:pt x="350" y="291"/>
                    </a:lnTo>
                    <a:lnTo>
                      <a:pt x="352" y="293"/>
                    </a:lnTo>
                    <a:lnTo>
                      <a:pt x="358" y="295"/>
                    </a:lnTo>
                    <a:lnTo>
                      <a:pt x="363" y="295"/>
                    </a:lnTo>
                    <a:lnTo>
                      <a:pt x="365" y="295"/>
                    </a:lnTo>
                    <a:lnTo>
                      <a:pt x="369" y="295"/>
                    </a:lnTo>
                    <a:lnTo>
                      <a:pt x="371" y="295"/>
                    </a:lnTo>
                    <a:lnTo>
                      <a:pt x="373" y="295"/>
                    </a:lnTo>
                    <a:lnTo>
                      <a:pt x="375" y="295"/>
                    </a:lnTo>
                    <a:lnTo>
                      <a:pt x="377" y="295"/>
                    </a:lnTo>
                    <a:lnTo>
                      <a:pt x="382" y="299"/>
                    </a:lnTo>
                    <a:lnTo>
                      <a:pt x="380" y="308"/>
                    </a:lnTo>
                    <a:lnTo>
                      <a:pt x="377" y="310"/>
                    </a:lnTo>
                    <a:lnTo>
                      <a:pt x="380" y="312"/>
                    </a:lnTo>
                    <a:lnTo>
                      <a:pt x="382" y="318"/>
                    </a:lnTo>
                    <a:lnTo>
                      <a:pt x="377" y="318"/>
                    </a:lnTo>
                    <a:lnTo>
                      <a:pt x="375" y="314"/>
                    </a:lnTo>
                    <a:lnTo>
                      <a:pt x="371" y="316"/>
                    </a:lnTo>
                    <a:lnTo>
                      <a:pt x="367" y="312"/>
                    </a:lnTo>
                    <a:lnTo>
                      <a:pt x="363" y="310"/>
                    </a:lnTo>
                    <a:lnTo>
                      <a:pt x="358" y="306"/>
                    </a:lnTo>
                    <a:lnTo>
                      <a:pt x="354" y="306"/>
                    </a:lnTo>
                    <a:lnTo>
                      <a:pt x="350" y="310"/>
                    </a:lnTo>
                    <a:lnTo>
                      <a:pt x="344" y="310"/>
                    </a:lnTo>
                    <a:lnTo>
                      <a:pt x="337" y="306"/>
                    </a:lnTo>
                    <a:lnTo>
                      <a:pt x="333" y="306"/>
                    </a:lnTo>
                    <a:lnTo>
                      <a:pt x="329" y="310"/>
                    </a:lnTo>
                    <a:lnTo>
                      <a:pt x="323" y="306"/>
                    </a:lnTo>
                    <a:lnTo>
                      <a:pt x="316" y="306"/>
                    </a:lnTo>
                    <a:lnTo>
                      <a:pt x="312" y="308"/>
                    </a:lnTo>
                    <a:lnTo>
                      <a:pt x="302" y="304"/>
                    </a:lnTo>
                    <a:lnTo>
                      <a:pt x="291" y="297"/>
                    </a:lnTo>
                    <a:lnTo>
                      <a:pt x="285" y="297"/>
                    </a:lnTo>
                    <a:lnTo>
                      <a:pt x="281" y="295"/>
                    </a:lnTo>
                    <a:lnTo>
                      <a:pt x="278" y="295"/>
                    </a:lnTo>
                    <a:lnTo>
                      <a:pt x="276" y="297"/>
                    </a:lnTo>
                    <a:lnTo>
                      <a:pt x="272" y="297"/>
                    </a:lnTo>
                    <a:lnTo>
                      <a:pt x="268" y="293"/>
                    </a:lnTo>
                    <a:lnTo>
                      <a:pt x="266" y="293"/>
                    </a:lnTo>
                    <a:lnTo>
                      <a:pt x="262" y="297"/>
                    </a:lnTo>
                    <a:lnTo>
                      <a:pt x="253" y="295"/>
                    </a:lnTo>
                    <a:lnTo>
                      <a:pt x="247" y="291"/>
                    </a:lnTo>
                    <a:lnTo>
                      <a:pt x="240" y="291"/>
                    </a:lnTo>
                    <a:lnTo>
                      <a:pt x="238" y="289"/>
                    </a:lnTo>
                    <a:lnTo>
                      <a:pt x="234" y="291"/>
                    </a:lnTo>
                    <a:lnTo>
                      <a:pt x="230" y="289"/>
                    </a:lnTo>
                    <a:lnTo>
                      <a:pt x="226" y="289"/>
                    </a:lnTo>
                    <a:lnTo>
                      <a:pt x="224" y="287"/>
                    </a:lnTo>
                    <a:lnTo>
                      <a:pt x="226" y="282"/>
                    </a:lnTo>
                    <a:lnTo>
                      <a:pt x="228" y="280"/>
                    </a:lnTo>
                    <a:lnTo>
                      <a:pt x="226" y="280"/>
                    </a:lnTo>
                    <a:lnTo>
                      <a:pt x="224" y="280"/>
                    </a:lnTo>
                    <a:lnTo>
                      <a:pt x="219" y="280"/>
                    </a:lnTo>
                    <a:lnTo>
                      <a:pt x="217" y="276"/>
                    </a:lnTo>
                    <a:lnTo>
                      <a:pt x="213" y="278"/>
                    </a:lnTo>
                    <a:lnTo>
                      <a:pt x="207" y="278"/>
                    </a:lnTo>
                    <a:lnTo>
                      <a:pt x="203" y="276"/>
                    </a:lnTo>
                    <a:lnTo>
                      <a:pt x="203" y="274"/>
                    </a:lnTo>
                    <a:lnTo>
                      <a:pt x="205" y="274"/>
                    </a:lnTo>
                    <a:lnTo>
                      <a:pt x="205" y="274"/>
                    </a:lnTo>
                    <a:close/>
                    <a:moveTo>
                      <a:pt x="255" y="48"/>
                    </a:moveTo>
                    <a:lnTo>
                      <a:pt x="259" y="53"/>
                    </a:lnTo>
                    <a:lnTo>
                      <a:pt x="262" y="53"/>
                    </a:lnTo>
                    <a:lnTo>
                      <a:pt x="262" y="57"/>
                    </a:lnTo>
                    <a:lnTo>
                      <a:pt x="264" y="57"/>
                    </a:lnTo>
                    <a:lnTo>
                      <a:pt x="266" y="51"/>
                    </a:lnTo>
                    <a:lnTo>
                      <a:pt x="262" y="44"/>
                    </a:lnTo>
                    <a:lnTo>
                      <a:pt x="257" y="46"/>
                    </a:lnTo>
                    <a:lnTo>
                      <a:pt x="255" y="48"/>
                    </a:lnTo>
                    <a:lnTo>
                      <a:pt x="255" y="48"/>
                    </a:lnTo>
                    <a:close/>
                    <a:moveTo>
                      <a:pt x="224" y="74"/>
                    </a:moveTo>
                    <a:lnTo>
                      <a:pt x="224" y="78"/>
                    </a:lnTo>
                    <a:lnTo>
                      <a:pt x="226" y="76"/>
                    </a:lnTo>
                    <a:lnTo>
                      <a:pt x="224" y="74"/>
                    </a:lnTo>
                    <a:lnTo>
                      <a:pt x="224" y="74"/>
                    </a:lnTo>
                    <a:close/>
                    <a:moveTo>
                      <a:pt x="224" y="65"/>
                    </a:moveTo>
                    <a:lnTo>
                      <a:pt x="226" y="63"/>
                    </a:lnTo>
                    <a:lnTo>
                      <a:pt x="224" y="61"/>
                    </a:lnTo>
                    <a:lnTo>
                      <a:pt x="224" y="65"/>
                    </a:lnTo>
                    <a:lnTo>
                      <a:pt x="224" y="65"/>
                    </a:lnTo>
                    <a:close/>
                    <a:moveTo>
                      <a:pt x="224" y="67"/>
                    </a:moveTo>
                    <a:lnTo>
                      <a:pt x="221" y="70"/>
                    </a:lnTo>
                    <a:lnTo>
                      <a:pt x="226" y="70"/>
                    </a:lnTo>
                    <a:lnTo>
                      <a:pt x="224" y="67"/>
                    </a:lnTo>
                    <a:lnTo>
                      <a:pt x="224" y="67"/>
                    </a:lnTo>
                    <a:close/>
                    <a:moveTo>
                      <a:pt x="211" y="72"/>
                    </a:moveTo>
                    <a:lnTo>
                      <a:pt x="211" y="74"/>
                    </a:lnTo>
                    <a:lnTo>
                      <a:pt x="213" y="76"/>
                    </a:lnTo>
                    <a:lnTo>
                      <a:pt x="217" y="72"/>
                    </a:lnTo>
                    <a:lnTo>
                      <a:pt x="213" y="70"/>
                    </a:lnTo>
                    <a:lnTo>
                      <a:pt x="211" y="72"/>
                    </a:lnTo>
                    <a:lnTo>
                      <a:pt x="211" y="72"/>
                    </a:lnTo>
                    <a:close/>
                    <a:moveTo>
                      <a:pt x="177" y="116"/>
                    </a:moveTo>
                    <a:lnTo>
                      <a:pt x="181" y="116"/>
                    </a:lnTo>
                    <a:lnTo>
                      <a:pt x="184" y="112"/>
                    </a:lnTo>
                    <a:lnTo>
                      <a:pt x="181" y="110"/>
                    </a:lnTo>
                    <a:lnTo>
                      <a:pt x="177" y="116"/>
                    </a:lnTo>
                    <a:lnTo>
                      <a:pt x="177" y="116"/>
                    </a:lnTo>
                    <a:close/>
                    <a:moveTo>
                      <a:pt x="186" y="112"/>
                    </a:moveTo>
                    <a:lnTo>
                      <a:pt x="186" y="116"/>
                    </a:lnTo>
                    <a:lnTo>
                      <a:pt x="190" y="116"/>
                    </a:lnTo>
                    <a:lnTo>
                      <a:pt x="190" y="122"/>
                    </a:lnTo>
                    <a:lnTo>
                      <a:pt x="192" y="120"/>
                    </a:lnTo>
                    <a:lnTo>
                      <a:pt x="194" y="114"/>
                    </a:lnTo>
                    <a:lnTo>
                      <a:pt x="192" y="112"/>
                    </a:lnTo>
                    <a:lnTo>
                      <a:pt x="194" y="110"/>
                    </a:lnTo>
                    <a:lnTo>
                      <a:pt x="192" y="110"/>
                    </a:lnTo>
                    <a:lnTo>
                      <a:pt x="190" y="112"/>
                    </a:lnTo>
                    <a:lnTo>
                      <a:pt x="186" y="112"/>
                    </a:lnTo>
                    <a:lnTo>
                      <a:pt x="186" y="112"/>
                    </a:lnTo>
                    <a:close/>
                    <a:moveTo>
                      <a:pt x="274" y="171"/>
                    </a:moveTo>
                    <a:lnTo>
                      <a:pt x="274" y="173"/>
                    </a:lnTo>
                    <a:lnTo>
                      <a:pt x="278" y="175"/>
                    </a:lnTo>
                    <a:lnTo>
                      <a:pt x="278" y="173"/>
                    </a:lnTo>
                    <a:lnTo>
                      <a:pt x="278" y="171"/>
                    </a:lnTo>
                    <a:lnTo>
                      <a:pt x="274" y="171"/>
                    </a:lnTo>
                    <a:lnTo>
                      <a:pt x="274" y="171"/>
                    </a:lnTo>
                    <a:close/>
                    <a:moveTo>
                      <a:pt x="249" y="190"/>
                    </a:moveTo>
                    <a:lnTo>
                      <a:pt x="251" y="192"/>
                    </a:lnTo>
                    <a:lnTo>
                      <a:pt x="249" y="194"/>
                    </a:lnTo>
                    <a:lnTo>
                      <a:pt x="247" y="196"/>
                    </a:lnTo>
                    <a:lnTo>
                      <a:pt x="245" y="198"/>
                    </a:lnTo>
                    <a:lnTo>
                      <a:pt x="247" y="198"/>
                    </a:lnTo>
                    <a:lnTo>
                      <a:pt x="247" y="196"/>
                    </a:lnTo>
                    <a:lnTo>
                      <a:pt x="251" y="196"/>
                    </a:lnTo>
                    <a:lnTo>
                      <a:pt x="251" y="200"/>
                    </a:lnTo>
                    <a:lnTo>
                      <a:pt x="253" y="204"/>
                    </a:lnTo>
                    <a:lnTo>
                      <a:pt x="257" y="198"/>
                    </a:lnTo>
                    <a:lnTo>
                      <a:pt x="259" y="202"/>
                    </a:lnTo>
                    <a:lnTo>
                      <a:pt x="262" y="202"/>
                    </a:lnTo>
                    <a:lnTo>
                      <a:pt x="264" y="200"/>
                    </a:lnTo>
                    <a:lnTo>
                      <a:pt x="266" y="198"/>
                    </a:lnTo>
                    <a:lnTo>
                      <a:pt x="264" y="194"/>
                    </a:lnTo>
                    <a:lnTo>
                      <a:pt x="257" y="190"/>
                    </a:lnTo>
                    <a:lnTo>
                      <a:pt x="251" y="190"/>
                    </a:lnTo>
                    <a:lnTo>
                      <a:pt x="249" y="190"/>
                    </a:lnTo>
                    <a:lnTo>
                      <a:pt x="249" y="190"/>
                    </a:lnTo>
                    <a:close/>
                    <a:moveTo>
                      <a:pt x="236" y="196"/>
                    </a:moveTo>
                    <a:lnTo>
                      <a:pt x="236" y="200"/>
                    </a:lnTo>
                    <a:lnTo>
                      <a:pt x="238" y="198"/>
                    </a:lnTo>
                    <a:lnTo>
                      <a:pt x="236" y="196"/>
                    </a:lnTo>
                    <a:lnTo>
                      <a:pt x="236" y="196"/>
                    </a:lnTo>
                    <a:close/>
                    <a:moveTo>
                      <a:pt x="207" y="171"/>
                    </a:moveTo>
                    <a:lnTo>
                      <a:pt x="207" y="175"/>
                    </a:lnTo>
                    <a:lnTo>
                      <a:pt x="203" y="177"/>
                    </a:lnTo>
                    <a:lnTo>
                      <a:pt x="207" y="181"/>
                    </a:lnTo>
                    <a:lnTo>
                      <a:pt x="213" y="181"/>
                    </a:lnTo>
                    <a:lnTo>
                      <a:pt x="215" y="183"/>
                    </a:lnTo>
                    <a:lnTo>
                      <a:pt x="215" y="188"/>
                    </a:lnTo>
                    <a:lnTo>
                      <a:pt x="217" y="188"/>
                    </a:lnTo>
                    <a:lnTo>
                      <a:pt x="219" y="194"/>
                    </a:lnTo>
                    <a:lnTo>
                      <a:pt x="224" y="196"/>
                    </a:lnTo>
                    <a:lnTo>
                      <a:pt x="228" y="196"/>
                    </a:lnTo>
                    <a:lnTo>
                      <a:pt x="228" y="200"/>
                    </a:lnTo>
                    <a:lnTo>
                      <a:pt x="230" y="202"/>
                    </a:lnTo>
                    <a:lnTo>
                      <a:pt x="232" y="198"/>
                    </a:lnTo>
                    <a:lnTo>
                      <a:pt x="230" y="194"/>
                    </a:lnTo>
                    <a:lnTo>
                      <a:pt x="232" y="190"/>
                    </a:lnTo>
                    <a:lnTo>
                      <a:pt x="226" y="188"/>
                    </a:lnTo>
                    <a:lnTo>
                      <a:pt x="221" y="183"/>
                    </a:lnTo>
                    <a:lnTo>
                      <a:pt x="221" y="175"/>
                    </a:lnTo>
                    <a:lnTo>
                      <a:pt x="219" y="173"/>
                    </a:lnTo>
                    <a:lnTo>
                      <a:pt x="219" y="171"/>
                    </a:lnTo>
                    <a:lnTo>
                      <a:pt x="215" y="169"/>
                    </a:lnTo>
                    <a:lnTo>
                      <a:pt x="213" y="169"/>
                    </a:lnTo>
                    <a:lnTo>
                      <a:pt x="213" y="173"/>
                    </a:lnTo>
                    <a:lnTo>
                      <a:pt x="215" y="175"/>
                    </a:lnTo>
                    <a:lnTo>
                      <a:pt x="211" y="173"/>
                    </a:lnTo>
                    <a:lnTo>
                      <a:pt x="209" y="171"/>
                    </a:lnTo>
                    <a:lnTo>
                      <a:pt x="207" y="171"/>
                    </a:lnTo>
                    <a:lnTo>
                      <a:pt x="207" y="171"/>
                    </a:lnTo>
                    <a:close/>
                    <a:moveTo>
                      <a:pt x="188" y="148"/>
                    </a:moveTo>
                    <a:lnTo>
                      <a:pt x="186" y="150"/>
                    </a:lnTo>
                    <a:lnTo>
                      <a:pt x="190" y="152"/>
                    </a:lnTo>
                    <a:lnTo>
                      <a:pt x="192" y="150"/>
                    </a:lnTo>
                    <a:lnTo>
                      <a:pt x="192" y="148"/>
                    </a:lnTo>
                    <a:lnTo>
                      <a:pt x="188" y="148"/>
                    </a:lnTo>
                    <a:lnTo>
                      <a:pt x="188" y="148"/>
                    </a:lnTo>
                    <a:close/>
                    <a:moveTo>
                      <a:pt x="192" y="139"/>
                    </a:moveTo>
                    <a:lnTo>
                      <a:pt x="190" y="141"/>
                    </a:lnTo>
                    <a:lnTo>
                      <a:pt x="192" y="145"/>
                    </a:lnTo>
                    <a:lnTo>
                      <a:pt x="194" y="143"/>
                    </a:lnTo>
                    <a:lnTo>
                      <a:pt x="198" y="145"/>
                    </a:lnTo>
                    <a:lnTo>
                      <a:pt x="200" y="145"/>
                    </a:lnTo>
                    <a:lnTo>
                      <a:pt x="194" y="139"/>
                    </a:lnTo>
                    <a:lnTo>
                      <a:pt x="192" y="139"/>
                    </a:lnTo>
                    <a:lnTo>
                      <a:pt x="192" y="139"/>
                    </a:lnTo>
                    <a:close/>
                    <a:moveTo>
                      <a:pt x="152" y="112"/>
                    </a:moveTo>
                    <a:lnTo>
                      <a:pt x="148" y="116"/>
                    </a:lnTo>
                    <a:lnTo>
                      <a:pt x="150" y="120"/>
                    </a:lnTo>
                    <a:lnTo>
                      <a:pt x="156" y="120"/>
                    </a:lnTo>
                    <a:lnTo>
                      <a:pt x="160" y="124"/>
                    </a:lnTo>
                    <a:lnTo>
                      <a:pt x="162" y="122"/>
                    </a:lnTo>
                    <a:lnTo>
                      <a:pt x="160" y="116"/>
                    </a:lnTo>
                    <a:lnTo>
                      <a:pt x="156" y="112"/>
                    </a:lnTo>
                    <a:lnTo>
                      <a:pt x="152" y="112"/>
                    </a:lnTo>
                    <a:lnTo>
                      <a:pt x="152" y="112"/>
                    </a:lnTo>
                    <a:close/>
                    <a:moveTo>
                      <a:pt x="139" y="105"/>
                    </a:moveTo>
                    <a:lnTo>
                      <a:pt x="141" y="105"/>
                    </a:lnTo>
                    <a:lnTo>
                      <a:pt x="148" y="107"/>
                    </a:lnTo>
                    <a:lnTo>
                      <a:pt x="150" y="110"/>
                    </a:lnTo>
                    <a:lnTo>
                      <a:pt x="148" y="114"/>
                    </a:lnTo>
                    <a:lnTo>
                      <a:pt x="146" y="114"/>
                    </a:lnTo>
                    <a:lnTo>
                      <a:pt x="139" y="105"/>
                    </a:lnTo>
                    <a:lnTo>
                      <a:pt x="139" y="105"/>
                    </a:lnTo>
                    <a:close/>
                    <a:moveTo>
                      <a:pt x="127" y="95"/>
                    </a:moveTo>
                    <a:lnTo>
                      <a:pt x="129" y="101"/>
                    </a:lnTo>
                    <a:lnTo>
                      <a:pt x="133" y="101"/>
                    </a:lnTo>
                    <a:lnTo>
                      <a:pt x="135" y="97"/>
                    </a:lnTo>
                    <a:lnTo>
                      <a:pt x="133" y="93"/>
                    </a:lnTo>
                    <a:lnTo>
                      <a:pt x="129" y="95"/>
                    </a:lnTo>
                    <a:lnTo>
                      <a:pt x="127" y="95"/>
                    </a:lnTo>
                    <a:lnTo>
                      <a:pt x="127" y="95"/>
                    </a:lnTo>
                    <a:close/>
                    <a:moveTo>
                      <a:pt x="139" y="244"/>
                    </a:moveTo>
                    <a:lnTo>
                      <a:pt x="146" y="249"/>
                    </a:lnTo>
                    <a:lnTo>
                      <a:pt x="146" y="247"/>
                    </a:lnTo>
                    <a:lnTo>
                      <a:pt x="144" y="244"/>
                    </a:lnTo>
                    <a:lnTo>
                      <a:pt x="139" y="244"/>
                    </a:lnTo>
                    <a:lnTo>
                      <a:pt x="139" y="244"/>
                    </a:lnTo>
                    <a:close/>
                    <a:moveTo>
                      <a:pt x="103" y="194"/>
                    </a:moveTo>
                    <a:lnTo>
                      <a:pt x="101" y="198"/>
                    </a:lnTo>
                    <a:lnTo>
                      <a:pt x="108" y="204"/>
                    </a:lnTo>
                    <a:lnTo>
                      <a:pt x="108" y="202"/>
                    </a:lnTo>
                    <a:lnTo>
                      <a:pt x="108" y="198"/>
                    </a:lnTo>
                    <a:lnTo>
                      <a:pt x="103" y="194"/>
                    </a:lnTo>
                    <a:lnTo>
                      <a:pt x="103" y="194"/>
                    </a:lnTo>
                    <a:close/>
                    <a:moveTo>
                      <a:pt x="97" y="192"/>
                    </a:moveTo>
                    <a:lnTo>
                      <a:pt x="101" y="192"/>
                    </a:lnTo>
                    <a:lnTo>
                      <a:pt x="97" y="196"/>
                    </a:lnTo>
                    <a:lnTo>
                      <a:pt x="97" y="192"/>
                    </a:lnTo>
                    <a:lnTo>
                      <a:pt x="97" y="192"/>
                    </a:lnTo>
                    <a:close/>
                    <a:moveTo>
                      <a:pt x="91" y="179"/>
                    </a:moveTo>
                    <a:lnTo>
                      <a:pt x="89" y="181"/>
                    </a:lnTo>
                    <a:lnTo>
                      <a:pt x="91" y="183"/>
                    </a:lnTo>
                    <a:lnTo>
                      <a:pt x="95" y="185"/>
                    </a:lnTo>
                    <a:lnTo>
                      <a:pt x="91" y="179"/>
                    </a:lnTo>
                    <a:lnTo>
                      <a:pt x="91" y="179"/>
                    </a:lnTo>
                    <a:close/>
                    <a:moveTo>
                      <a:pt x="68" y="160"/>
                    </a:moveTo>
                    <a:lnTo>
                      <a:pt x="68" y="164"/>
                    </a:lnTo>
                    <a:lnTo>
                      <a:pt x="72" y="164"/>
                    </a:lnTo>
                    <a:lnTo>
                      <a:pt x="78" y="173"/>
                    </a:lnTo>
                    <a:lnTo>
                      <a:pt x="82" y="175"/>
                    </a:lnTo>
                    <a:lnTo>
                      <a:pt x="82" y="167"/>
                    </a:lnTo>
                    <a:lnTo>
                      <a:pt x="76" y="158"/>
                    </a:lnTo>
                    <a:lnTo>
                      <a:pt x="72" y="156"/>
                    </a:lnTo>
                    <a:lnTo>
                      <a:pt x="68" y="160"/>
                    </a:lnTo>
                    <a:lnTo>
                      <a:pt x="68" y="160"/>
                    </a:lnTo>
                    <a:close/>
                    <a:moveTo>
                      <a:pt x="66" y="145"/>
                    </a:moveTo>
                    <a:lnTo>
                      <a:pt x="63" y="150"/>
                    </a:lnTo>
                    <a:lnTo>
                      <a:pt x="66" y="152"/>
                    </a:lnTo>
                    <a:lnTo>
                      <a:pt x="70" y="150"/>
                    </a:lnTo>
                    <a:lnTo>
                      <a:pt x="70" y="148"/>
                    </a:lnTo>
                    <a:lnTo>
                      <a:pt x="66" y="145"/>
                    </a:lnTo>
                    <a:lnTo>
                      <a:pt x="66" y="145"/>
                    </a:lnTo>
                    <a:close/>
                    <a:moveTo>
                      <a:pt x="68" y="135"/>
                    </a:moveTo>
                    <a:lnTo>
                      <a:pt x="74" y="135"/>
                    </a:lnTo>
                    <a:lnTo>
                      <a:pt x="74" y="135"/>
                    </a:lnTo>
                    <a:lnTo>
                      <a:pt x="76" y="133"/>
                    </a:lnTo>
                    <a:lnTo>
                      <a:pt x="70" y="131"/>
                    </a:lnTo>
                    <a:lnTo>
                      <a:pt x="68" y="135"/>
                    </a:lnTo>
                    <a:lnTo>
                      <a:pt x="68" y="135"/>
                    </a:lnTo>
                    <a:close/>
                    <a:moveTo>
                      <a:pt x="40" y="107"/>
                    </a:moveTo>
                    <a:lnTo>
                      <a:pt x="44" y="107"/>
                    </a:lnTo>
                    <a:lnTo>
                      <a:pt x="47" y="105"/>
                    </a:lnTo>
                    <a:lnTo>
                      <a:pt x="49" y="107"/>
                    </a:lnTo>
                    <a:lnTo>
                      <a:pt x="51" y="112"/>
                    </a:lnTo>
                    <a:lnTo>
                      <a:pt x="55" y="116"/>
                    </a:lnTo>
                    <a:lnTo>
                      <a:pt x="55" y="118"/>
                    </a:lnTo>
                    <a:lnTo>
                      <a:pt x="53" y="124"/>
                    </a:lnTo>
                    <a:lnTo>
                      <a:pt x="53" y="124"/>
                    </a:lnTo>
                    <a:lnTo>
                      <a:pt x="49" y="118"/>
                    </a:lnTo>
                    <a:lnTo>
                      <a:pt x="47" y="116"/>
                    </a:lnTo>
                    <a:lnTo>
                      <a:pt x="44" y="112"/>
                    </a:lnTo>
                    <a:lnTo>
                      <a:pt x="40" y="107"/>
                    </a:lnTo>
                    <a:lnTo>
                      <a:pt x="40" y="107"/>
                    </a:lnTo>
                    <a:close/>
                    <a:moveTo>
                      <a:pt x="40" y="93"/>
                    </a:moveTo>
                    <a:lnTo>
                      <a:pt x="44" y="95"/>
                    </a:lnTo>
                    <a:lnTo>
                      <a:pt x="42" y="91"/>
                    </a:lnTo>
                    <a:lnTo>
                      <a:pt x="40" y="93"/>
                    </a:lnTo>
                    <a:lnTo>
                      <a:pt x="40" y="93"/>
                    </a:lnTo>
                    <a:close/>
                    <a:moveTo>
                      <a:pt x="13" y="76"/>
                    </a:moveTo>
                    <a:lnTo>
                      <a:pt x="11" y="76"/>
                    </a:lnTo>
                    <a:lnTo>
                      <a:pt x="11" y="80"/>
                    </a:lnTo>
                    <a:lnTo>
                      <a:pt x="13" y="82"/>
                    </a:lnTo>
                    <a:lnTo>
                      <a:pt x="19" y="80"/>
                    </a:lnTo>
                    <a:lnTo>
                      <a:pt x="15" y="78"/>
                    </a:lnTo>
                    <a:lnTo>
                      <a:pt x="13" y="76"/>
                    </a:lnTo>
                    <a:lnTo>
                      <a:pt x="13" y="76"/>
                    </a:lnTo>
                    <a:close/>
                    <a:moveTo>
                      <a:pt x="2" y="19"/>
                    </a:moveTo>
                    <a:lnTo>
                      <a:pt x="0" y="21"/>
                    </a:lnTo>
                    <a:lnTo>
                      <a:pt x="2" y="27"/>
                    </a:lnTo>
                    <a:lnTo>
                      <a:pt x="7" y="38"/>
                    </a:lnTo>
                    <a:lnTo>
                      <a:pt x="9" y="40"/>
                    </a:lnTo>
                    <a:lnTo>
                      <a:pt x="19" y="48"/>
                    </a:lnTo>
                    <a:lnTo>
                      <a:pt x="21" y="48"/>
                    </a:lnTo>
                    <a:lnTo>
                      <a:pt x="25" y="55"/>
                    </a:lnTo>
                    <a:lnTo>
                      <a:pt x="30" y="57"/>
                    </a:lnTo>
                    <a:lnTo>
                      <a:pt x="32" y="55"/>
                    </a:lnTo>
                    <a:lnTo>
                      <a:pt x="38" y="61"/>
                    </a:lnTo>
                    <a:lnTo>
                      <a:pt x="44" y="72"/>
                    </a:lnTo>
                    <a:lnTo>
                      <a:pt x="53" y="78"/>
                    </a:lnTo>
                    <a:lnTo>
                      <a:pt x="55" y="78"/>
                    </a:lnTo>
                    <a:lnTo>
                      <a:pt x="55" y="84"/>
                    </a:lnTo>
                    <a:lnTo>
                      <a:pt x="57" y="86"/>
                    </a:lnTo>
                    <a:lnTo>
                      <a:pt x="57" y="91"/>
                    </a:lnTo>
                    <a:lnTo>
                      <a:pt x="59" y="93"/>
                    </a:lnTo>
                    <a:lnTo>
                      <a:pt x="63" y="93"/>
                    </a:lnTo>
                    <a:lnTo>
                      <a:pt x="70" y="99"/>
                    </a:lnTo>
                    <a:lnTo>
                      <a:pt x="72" y="101"/>
                    </a:lnTo>
                    <a:lnTo>
                      <a:pt x="74" y="101"/>
                    </a:lnTo>
                    <a:lnTo>
                      <a:pt x="74" y="103"/>
                    </a:lnTo>
                    <a:lnTo>
                      <a:pt x="74" y="105"/>
                    </a:lnTo>
                    <a:lnTo>
                      <a:pt x="76" y="110"/>
                    </a:lnTo>
                    <a:lnTo>
                      <a:pt x="78" y="114"/>
                    </a:lnTo>
                    <a:lnTo>
                      <a:pt x="78" y="116"/>
                    </a:lnTo>
                    <a:lnTo>
                      <a:pt x="82" y="126"/>
                    </a:lnTo>
                    <a:lnTo>
                      <a:pt x="82" y="131"/>
                    </a:lnTo>
                    <a:lnTo>
                      <a:pt x="89" y="133"/>
                    </a:lnTo>
                    <a:lnTo>
                      <a:pt x="95" y="137"/>
                    </a:lnTo>
                    <a:lnTo>
                      <a:pt x="95" y="141"/>
                    </a:lnTo>
                    <a:lnTo>
                      <a:pt x="99" y="150"/>
                    </a:lnTo>
                    <a:lnTo>
                      <a:pt x="103" y="152"/>
                    </a:lnTo>
                    <a:lnTo>
                      <a:pt x="106" y="162"/>
                    </a:lnTo>
                    <a:lnTo>
                      <a:pt x="112" y="177"/>
                    </a:lnTo>
                    <a:lnTo>
                      <a:pt x="112" y="181"/>
                    </a:lnTo>
                    <a:lnTo>
                      <a:pt x="114" y="188"/>
                    </a:lnTo>
                    <a:lnTo>
                      <a:pt x="120" y="192"/>
                    </a:lnTo>
                    <a:lnTo>
                      <a:pt x="129" y="200"/>
                    </a:lnTo>
                    <a:lnTo>
                      <a:pt x="131" y="207"/>
                    </a:lnTo>
                    <a:lnTo>
                      <a:pt x="135" y="207"/>
                    </a:lnTo>
                    <a:lnTo>
                      <a:pt x="137" y="209"/>
                    </a:lnTo>
                    <a:lnTo>
                      <a:pt x="144" y="213"/>
                    </a:lnTo>
                    <a:lnTo>
                      <a:pt x="144" y="219"/>
                    </a:lnTo>
                    <a:lnTo>
                      <a:pt x="148" y="221"/>
                    </a:lnTo>
                    <a:lnTo>
                      <a:pt x="152" y="228"/>
                    </a:lnTo>
                    <a:lnTo>
                      <a:pt x="162" y="232"/>
                    </a:lnTo>
                    <a:lnTo>
                      <a:pt x="165" y="236"/>
                    </a:lnTo>
                    <a:lnTo>
                      <a:pt x="169" y="238"/>
                    </a:lnTo>
                    <a:lnTo>
                      <a:pt x="181" y="249"/>
                    </a:lnTo>
                    <a:lnTo>
                      <a:pt x="181" y="253"/>
                    </a:lnTo>
                    <a:lnTo>
                      <a:pt x="186" y="253"/>
                    </a:lnTo>
                    <a:lnTo>
                      <a:pt x="188" y="259"/>
                    </a:lnTo>
                    <a:lnTo>
                      <a:pt x="190" y="257"/>
                    </a:lnTo>
                    <a:lnTo>
                      <a:pt x="190" y="253"/>
                    </a:lnTo>
                    <a:lnTo>
                      <a:pt x="188" y="251"/>
                    </a:lnTo>
                    <a:lnTo>
                      <a:pt x="188" y="249"/>
                    </a:lnTo>
                    <a:lnTo>
                      <a:pt x="192" y="249"/>
                    </a:lnTo>
                    <a:lnTo>
                      <a:pt x="198" y="257"/>
                    </a:lnTo>
                    <a:lnTo>
                      <a:pt x="200" y="255"/>
                    </a:lnTo>
                    <a:lnTo>
                      <a:pt x="200" y="251"/>
                    </a:lnTo>
                    <a:lnTo>
                      <a:pt x="203" y="247"/>
                    </a:lnTo>
                    <a:lnTo>
                      <a:pt x="205" y="249"/>
                    </a:lnTo>
                    <a:lnTo>
                      <a:pt x="209" y="253"/>
                    </a:lnTo>
                    <a:lnTo>
                      <a:pt x="211" y="255"/>
                    </a:lnTo>
                    <a:lnTo>
                      <a:pt x="215" y="253"/>
                    </a:lnTo>
                    <a:lnTo>
                      <a:pt x="213" y="242"/>
                    </a:lnTo>
                    <a:lnTo>
                      <a:pt x="215" y="232"/>
                    </a:lnTo>
                    <a:lnTo>
                      <a:pt x="213" y="226"/>
                    </a:lnTo>
                    <a:lnTo>
                      <a:pt x="217" y="217"/>
                    </a:lnTo>
                    <a:lnTo>
                      <a:pt x="215" y="215"/>
                    </a:lnTo>
                    <a:lnTo>
                      <a:pt x="215" y="209"/>
                    </a:lnTo>
                    <a:lnTo>
                      <a:pt x="219" y="207"/>
                    </a:lnTo>
                    <a:lnTo>
                      <a:pt x="221" y="202"/>
                    </a:lnTo>
                    <a:lnTo>
                      <a:pt x="219" y="200"/>
                    </a:lnTo>
                    <a:lnTo>
                      <a:pt x="217" y="198"/>
                    </a:lnTo>
                    <a:lnTo>
                      <a:pt x="213" y="196"/>
                    </a:lnTo>
                    <a:lnTo>
                      <a:pt x="211" y="190"/>
                    </a:lnTo>
                    <a:lnTo>
                      <a:pt x="209" y="190"/>
                    </a:lnTo>
                    <a:lnTo>
                      <a:pt x="209" y="185"/>
                    </a:lnTo>
                    <a:lnTo>
                      <a:pt x="205" y="185"/>
                    </a:lnTo>
                    <a:lnTo>
                      <a:pt x="198" y="185"/>
                    </a:lnTo>
                    <a:lnTo>
                      <a:pt x="194" y="185"/>
                    </a:lnTo>
                    <a:lnTo>
                      <a:pt x="194" y="179"/>
                    </a:lnTo>
                    <a:lnTo>
                      <a:pt x="192" y="175"/>
                    </a:lnTo>
                    <a:lnTo>
                      <a:pt x="188" y="177"/>
                    </a:lnTo>
                    <a:lnTo>
                      <a:pt x="190" y="173"/>
                    </a:lnTo>
                    <a:lnTo>
                      <a:pt x="190" y="169"/>
                    </a:lnTo>
                    <a:lnTo>
                      <a:pt x="188" y="158"/>
                    </a:lnTo>
                    <a:lnTo>
                      <a:pt x="184" y="160"/>
                    </a:lnTo>
                    <a:lnTo>
                      <a:pt x="181" y="158"/>
                    </a:lnTo>
                    <a:lnTo>
                      <a:pt x="173" y="158"/>
                    </a:lnTo>
                    <a:lnTo>
                      <a:pt x="167" y="154"/>
                    </a:lnTo>
                    <a:lnTo>
                      <a:pt x="167" y="150"/>
                    </a:lnTo>
                    <a:lnTo>
                      <a:pt x="171" y="150"/>
                    </a:lnTo>
                    <a:lnTo>
                      <a:pt x="175" y="145"/>
                    </a:lnTo>
                    <a:lnTo>
                      <a:pt x="173" y="145"/>
                    </a:lnTo>
                    <a:lnTo>
                      <a:pt x="169" y="145"/>
                    </a:lnTo>
                    <a:lnTo>
                      <a:pt x="167" y="143"/>
                    </a:lnTo>
                    <a:lnTo>
                      <a:pt x="162" y="145"/>
                    </a:lnTo>
                    <a:lnTo>
                      <a:pt x="165" y="143"/>
                    </a:lnTo>
                    <a:lnTo>
                      <a:pt x="169" y="139"/>
                    </a:lnTo>
                    <a:lnTo>
                      <a:pt x="175" y="139"/>
                    </a:lnTo>
                    <a:lnTo>
                      <a:pt x="175" y="135"/>
                    </a:lnTo>
                    <a:lnTo>
                      <a:pt x="169" y="129"/>
                    </a:lnTo>
                    <a:lnTo>
                      <a:pt x="165" y="126"/>
                    </a:lnTo>
                    <a:lnTo>
                      <a:pt x="160" y="131"/>
                    </a:lnTo>
                    <a:lnTo>
                      <a:pt x="156" y="133"/>
                    </a:lnTo>
                    <a:lnTo>
                      <a:pt x="152" y="133"/>
                    </a:lnTo>
                    <a:lnTo>
                      <a:pt x="154" y="133"/>
                    </a:lnTo>
                    <a:lnTo>
                      <a:pt x="156" y="131"/>
                    </a:lnTo>
                    <a:lnTo>
                      <a:pt x="158" y="131"/>
                    </a:lnTo>
                    <a:lnTo>
                      <a:pt x="160" y="129"/>
                    </a:lnTo>
                    <a:lnTo>
                      <a:pt x="158" y="124"/>
                    </a:lnTo>
                    <a:lnTo>
                      <a:pt x="154" y="122"/>
                    </a:lnTo>
                    <a:lnTo>
                      <a:pt x="148" y="122"/>
                    </a:lnTo>
                    <a:lnTo>
                      <a:pt x="141" y="118"/>
                    </a:lnTo>
                    <a:lnTo>
                      <a:pt x="141" y="116"/>
                    </a:lnTo>
                    <a:lnTo>
                      <a:pt x="141" y="112"/>
                    </a:lnTo>
                    <a:lnTo>
                      <a:pt x="133" y="103"/>
                    </a:lnTo>
                    <a:lnTo>
                      <a:pt x="131" y="103"/>
                    </a:lnTo>
                    <a:lnTo>
                      <a:pt x="129" y="103"/>
                    </a:lnTo>
                    <a:lnTo>
                      <a:pt x="125" y="101"/>
                    </a:lnTo>
                    <a:lnTo>
                      <a:pt x="125" y="93"/>
                    </a:lnTo>
                    <a:lnTo>
                      <a:pt x="118" y="89"/>
                    </a:lnTo>
                    <a:lnTo>
                      <a:pt x="110" y="84"/>
                    </a:lnTo>
                    <a:lnTo>
                      <a:pt x="106" y="82"/>
                    </a:lnTo>
                    <a:lnTo>
                      <a:pt x="106" y="84"/>
                    </a:lnTo>
                    <a:lnTo>
                      <a:pt x="103" y="84"/>
                    </a:lnTo>
                    <a:lnTo>
                      <a:pt x="101" y="78"/>
                    </a:lnTo>
                    <a:lnTo>
                      <a:pt x="99" y="80"/>
                    </a:lnTo>
                    <a:lnTo>
                      <a:pt x="97" y="78"/>
                    </a:lnTo>
                    <a:lnTo>
                      <a:pt x="97" y="72"/>
                    </a:lnTo>
                    <a:lnTo>
                      <a:pt x="93" y="67"/>
                    </a:lnTo>
                    <a:lnTo>
                      <a:pt x="89" y="67"/>
                    </a:lnTo>
                    <a:lnTo>
                      <a:pt x="87" y="63"/>
                    </a:lnTo>
                    <a:lnTo>
                      <a:pt x="76" y="57"/>
                    </a:lnTo>
                    <a:lnTo>
                      <a:pt x="72" y="57"/>
                    </a:lnTo>
                    <a:lnTo>
                      <a:pt x="68" y="51"/>
                    </a:lnTo>
                    <a:lnTo>
                      <a:pt x="61" y="51"/>
                    </a:lnTo>
                    <a:lnTo>
                      <a:pt x="61" y="46"/>
                    </a:lnTo>
                    <a:lnTo>
                      <a:pt x="59" y="40"/>
                    </a:lnTo>
                    <a:lnTo>
                      <a:pt x="55" y="38"/>
                    </a:lnTo>
                    <a:lnTo>
                      <a:pt x="53" y="34"/>
                    </a:lnTo>
                    <a:lnTo>
                      <a:pt x="51" y="34"/>
                    </a:lnTo>
                    <a:lnTo>
                      <a:pt x="49" y="27"/>
                    </a:lnTo>
                    <a:lnTo>
                      <a:pt x="44" y="25"/>
                    </a:lnTo>
                    <a:lnTo>
                      <a:pt x="40" y="25"/>
                    </a:lnTo>
                    <a:lnTo>
                      <a:pt x="38" y="27"/>
                    </a:lnTo>
                    <a:lnTo>
                      <a:pt x="36" y="25"/>
                    </a:lnTo>
                    <a:lnTo>
                      <a:pt x="30" y="25"/>
                    </a:lnTo>
                    <a:lnTo>
                      <a:pt x="23" y="27"/>
                    </a:lnTo>
                    <a:lnTo>
                      <a:pt x="21" y="25"/>
                    </a:lnTo>
                    <a:lnTo>
                      <a:pt x="13" y="19"/>
                    </a:lnTo>
                    <a:lnTo>
                      <a:pt x="4" y="17"/>
                    </a:lnTo>
                    <a:lnTo>
                      <a:pt x="2" y="1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23" name="Freeform 28">
                <a:extLst>
                  <a:ext uri="{FF2B5EF4-FFF2-40B4-BE49-F238E27FC236}">
                    <a16:creationId xmlns:a16="http://schemas.microsoft.com/office/drawing/2014/main" id="{E28A79C2-4E41-4AD7-AFE1-69FBC480CD84}"/>
                  </a:ext>
                </a:extLst>
              </p:cNvPr>
              <p:cNvSpPr>
                <a:spLocks noEditPoints="1"/>
              </p:cNvSpPr>
              <p:nvPr/>
            </p:nvSpPr>
            <p:spPr bwMode="auto">
              <a:xfrm>
                <a:off x="11027902" y="3976320"/>
                <a:ext cx="53204" cy="15899"/>
              </a:xfrm>
              <a:custGeom>
                <a:avLst/>
                <a:gdLst>
                  <a:gd name="T0" fmla="*/ 0 w 66"/>
                  <a:gd name="T1" fmla="*/ 17 h 21"/>
                  <a:gd name="T2" fmla="*/ 5 w 66"/>
                  <a:gd name="T3" fmla="*/ 21 h 21"/>
                  <a:gd name="T4" fmla="*/ 9 w 66"/>
                  <a:gd name="T5" fmla="*/ 19 h 21"/>
                  <a:gd name="T6" fmla="*/ 11 w 66"/>
                  <a:gd name="T7" fmla="*/ 17 h 21"/>
                  <a:gd name="T8" fmla="*/ 13 w 66"/>
                  <a:gd name="T9" fmla="*/ 13 h 21"/>
                  <a:gd name="T10" fmla="*/ 9 w 66"/>
                  <a:gd name="T11" fmla="*/ 13 h 21"/>
                  <a:gd name="T12" fmla="*/ 5 w 66"/>
                  <a:gd name="T13" fmla="*/ 15 h 21"/>
                  <a:gd name="T14" fmla="*/ 0 w 66"/>
                  <a:gd name="T15" fmla="*/ 17 h 21"/>
                  <a:gd name="T16" fmla="*/ 0 w 66"/>
                  <a:gd name="T17" fmla="*/ 17 h 21"/>
                  <a:gd name="T18" fmla="*/ 17 w 66"/>
                  <a:gd name="T19" fmla="*/ 10 h 21"/>
                  <a:gd name="T20" fmla="*/ 21 w 66"/>
                  <a:gd name="T21" fmla="*/ 15 h 21"/>
                  <a:gd name="T22" fmla="*/ 26 w 66"/>
                  <a:gd name="T23" fmla="*/ 19 h 21"/>
                  <a:gd name="T24" fmla="*/ 28 w 66"/>
                  <a:gd name="T25" fmla="*/ 19 h 21"/>
                  <a:gd name="T26" fmla="*/ 30 w 66"/>
                  <a:gd name="T27" fmla="*/ 17 h 21"/>
                  <a:gd name="T28" fmla="*/ 34 w 66"/>
                  <a:gd name="T29" fmla="*/ 15 h 21"/>
                  <a:gd name="T30" fmla="*/ 38 w 66"/>
                  <a:gd name="T31" fmla="*/ 15 h 21"/>
                  <a:gd name="T32" fmla="*/ 45 w 66"/>
                  <a:gd name="T33" fmla="*/ 13 h 21"/>
                  <a:gd name="T34" fmla="*/ 51 w 66"/>
                  <a:gd name="T35" fmla="*/ 10 h 21"/>
                  <a:gd name="T36" fmla="*/ 57 w 66"/>
                  <a:gd name="T37" fmla="*/ 8 h 21"/>
                  <a:gd name="T38" fmla="*/ 59 w 66"/>
                  <a:gd name="T39" fmla="*/ 6 h 21"/>
                  <a:gd name="T40" fmla="*/ 61 w 66"/>
                  <a:gd name="T41" fmla="*/ 6 h 21"/>
                  <a:gd name="T42" fmla="*/ 66 w 66"/>
                  <a:gd name="T43" fmla="*/ 4 h 21"/>
                  <a:gd name="T44" fmla="*/ 66 w 66"/>
                  <a:gd name="T45" fmla="*/ 2 h 21"/>
                  <a:gd name="T46" fmla="*/ 64 w 66"/>
                  <a:gd name="T47" fmla="*/ 0 h 21"/>
                  <a:gd name="T48" fmla="*/ 55 w 66"/>
                  <a:gd name="T49" fmla="*/ 2 h 21"/>
                  <a:gd name="T50" fmla="*/ 51 w 66"/>
                  <a:gd name="T51" fmla="*/ 2 h 21"/>
                  <a:gd name="T52" fmla="*/ 47 w 66"/>
                  <a:gd name="T53" fmla="*/ 2 h 21"/>
                  <a:gd name="T54" fmla="*/ 43 w 66"/>
                  <a:gd name="T55" fmla="*/ 2 h 21"/>
                  <a:gd name="T56" fmla="*/ 36 w 66"/>
                  <a:gd name="T57" fmla="*/ 2 h 21"/>
                  <a:gd name="T58" fmla="*/ 28 w 66"/>
                  <a:gd name="T59" fmla="*/ 2 h 21"/>
                  <a:gd name="T60" fmla="*/ 21 w 66"/>
                  <a:gd name="T61" fmla="*/ 8 h 21"/>
                  <a:gd name="T62" fmla="*/ 17 w 66"/>
                  <a:gd name="T6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21">
                    <a:moveTo>
                      <a:pt x="0" y="17"/>
                    </a:moveTo>
                    <a:lnTo>
                      <a:pt x="5" y="21"/>
                    </a:lnTo>
                    <a:lnTo>
                      <a:pt x="9" y="19"/>
                    </a:lnTo>
                    <a:lnTo>
                      <a:pt x="11" y="17"/>
                    </a:lnTo>
                    <a:lnTo>
                      <a:pt x="13" y="13"/>
                    </a:lnTo>
                    <a:lnTo>
                      <a:pt x="9" y="13"/>
                    </a:lnTo>
                    <a:lnTo>
                      <a:pt x="5" y="15"/>
                    </a:lnTo>
                    <a:lnTo>
                      <a:pt x="0" y="17"/>
                    </a:lnTo>
                    <a:lnTo>
                      <a:pt x="0" y="17"/>
                    </a:lnTo>
                    <a:close/>
                    <a:moveTo>
                      <a:pt x="17" y="10"/>
                    </a:moveTo>
                    <a:lnTo>
                      <a:pt x="21" y="15"/>
                    </a:lnTo>
                    <a:lnTo>
                      <a:pt x="26" y="19"/>
                    </a:lnTo>
                    <a:lnTo>
                      <a:pt x="28" y="19"/>
                    </a:lnTo>
                    <a:lnTo>
                      <a:pt x="30" y="17"/>
                    </a:lnTo>
                    <a:lnTo>
                      <a:pt x="34" y="15"/>
                    </a:lnTo>
                    <a:lnTo>
                      <a:pt x="38" y="15"/>
                    </a:lnTo>
                    <a:lnTo>
                      <a:pt x="45" y="13"/>
                    </a:lnTo>
                    <a:lnTo>
                      <a:pt x="51" y="10"/>
                    </a:lnTo>
                    <a:lnTo>
                      <a:pt x="57" y="8"/>
                    </a:lnTo>
                    <a:lnTo>
                      <a:pt x="59" y="6"/>
                    </a:lnTo>
                    <a:lnTo>
                      <a:pt x="61" y="6"/>
                    </a:lnTo>
                    <a:lnTo>
                      <a:pt x="66" y="4"/>
                    </a:lnTo>
                    <a:lnTo>
                      <a:pt x="66" y="2"/>
                    </a:lnTo>
                    <a:lnTo>
                      <a:pt x="64" y="0"/>
                    </a:lnTo>
                    <a:lnTo>
                      <a:pt x="55" y="2"/>
                    </a:lnTo>
                    <a:lnTo>
                      <a:pt x="51" y="2"/>
                    </a:lnTo>
                    <a:lnTo>
                      <a:pt x="47" y="2"/>
                    </a:lnTo>
                    <a:lnTo>
                      <a:pt x="43" y="2"/>
                    </a:lnTo>
                    <a:lnTo>
                      <a:pt x="36" y="2"/>
                    </a:lnTo>
                    <a:lnTo>
                      <a:pt x="28" y="2"/>
                    </a:lnTo>
                    <a:lnTo>
                      <a:pt x="21" y="8"/>
                    </a:lnTo>
                    <a:lnTo>
                      <a:pt x="17" y="1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24" name="Freeform 29">
                <a:extLst>
                  <a:ext uri="{FF2B5EF4-FFF2-40B4-BE49-F238E27FC236}">
                    <a16:creationId xmlns:a16="http://schemas.microsoft.com/office/drawing/2014/main" id="{4E74871F-24CD-483E-80F7-4019891BBD50}"/>
                  </a:ext>
                </a:extLst>
              </p:cNvPr>
              <p:cNvSpPr>
                <a:spLocks noEditPoints="1"/>
              </p:cNvSpPr>
              <p:nvPr/>
            </p:nvSpPr>
            <p:spPr bwMode="auto">
              <a:xfrm>
                <a:off x="10645804" y="3727242"/>
                <a:ext cx="309547" cy="102206"/>
              </a:xfrm>
              <a:custGeom>
                <a:avLst/>
                <a:gdLst>
                  <a:gd name="T0" fmla="*/ 232 w 384"/>
                  <a:gd name="T1" fmla="*/ 97 h 135"/>
                  <a:gd name="T2" fmla="*/ 4 w 384"/>
                  <a:gd name="T3" fmla="*/ 42 h 135"/>
                  <a:gd name="T4" fmla="*/ 0 w 384"/>
                  <a:gd name="T5" fmla="*/ 36 h 135"/>
                  <a:gd name="T6" fmla="*/ 211 w 384"/>
                  <a:gd name="T7" fmla="*/ 131 h 135"/>
                  <a:gd name="T8" fmla="*/ 226 w 384"/>
                  <a:gd name="T9" fmla="*/ 131 h 135"/>
                  <a:gd name="T10" fmla="*/ 264 w 384"/>
                  <a:gd name="T11" fmla="*/ 122 h 135"/>
                  <a:gd name="T12" fmla="*/ 293 w 384"/>
                  <a:gd name="T13" fmla="*/ 122 h 135"/>
                  <a:gd name="T14" fmla="*/ 314 w 384"/>
                  <a:gd name="T15" fmla="*/ 74 h 135"/>
                  <a:gd name="T16" fmla="*/ 323 w 384"/>
                  <a:gd name="T17" fmla="*/ 61 h 135"/>
                  <a:gd name="T18" fmla="*/ 350 w 384"/>
                  <a:gd name="T19" fmla="*/ 63 h 135"/>
                  <a:gd name="T20" fmla="*/ 367 w 384"/>
                  <a:gd name="T21" fmla="*/ 63 h 135"/>
                  <a:gd name="T22" fmla="*/ 373 w 384"/>
                  <a:gd name="T23" fmla="*/ 49 h 135"/>
                  <a:gd name="T24" fmla="*/ 375 w 384"/>
                  <a:gd name="T25" fmla="*/ 40 h 135"/>
                  <a:gd name="T26" fmla="*/ 356 w 384"/>
                  <a:gd name="T27" fmla="*/ 36 h 135"/>
                  <a:gd name="T28" fmla="*/ 352 w 384"/>
                  <a:gd name="T29" fmla="*/ 32 h 135"/>
                  <a:gd name="T30" fmla="*/ 352 w 384"/>
                  <a:gd name="T31" fmla="*/ 19 h 135"/>
                  <a:gd name="T32" fmla="*/ 339 w 384"/>
                  <a:gd name="T33" fmla="*/ 6 h 135"/>
                  <a:gd name="T34" fmla="*/ 333 w 384"/>
                  <a:gd name="T35" fmla="*/ 11 h 135"/>
                  <a:gd name="T36" fmla="*/ 321 w 384"/>
                  <a:gd name="T37" fmla="*/ 28 h 135"/>
                  <a:gd name="T38" fmla="*/ 302 w 384"/>
                  <a:gd name="T39" fmla="*/ 44 h 135"/>
                  <a:gd name="T40" fmla="*/ 306 w 384"/>
                  <a:gd name="T41" fmla="*/ 49 h 135"/>
                  <a:gd name="T42" fmla="*/ 304 w 384"/>
                  <a:gd name="T43" fmla="*/ 63 h 135"/>
                  <a:gd name="T44" fmla="*/ 299 w 384"/>
                  <a:gd name="T45" fmla="*/ 53 h 135"/>
                  <a:gd name="T46" fmla="*/ 291 w 384"/>
                  <a:gd name="T47" fmla="*/ 63 h 135"/>
                  <a:gd name="T48" fmla="*/ 280 w 384"/>
                  <a:gd name="T49" fmla="*/ 63 h 135"/>
                  <a:gd name="T50" fmla="*/ 261 w 384"/>
                  <a:gd name="T51" fmla="*/ 87 h 135"/>
                  <a:gd name="T52" fmla="*/ 240 w 384"/>
                  <a:gd name="T53" fmla="*/ 103 h 135"/>
                  <a:gd name="T54" fmla="*/ 228 w 384"/>
                  <a:gd name="T55" fmla="*/ 112 h 135"/>
                  <a:gd name="T56" fmla="*/ 207 w 384"/>
                  <a:gd name="T57" fmla="*/ 120 h 135"/>
                  <a:gd name="T58" fmla="*/ 194 w 384"/>
                  <a:gd name="T59" fmla="*/ 114 h 135"/>
                  <a:gd name="T60" fmla="*/ 337 w 384"/>
                  <a:gd name="T61" fmla="*/ 0 h 135"/>
                  <a:gd name="T62" fmla="*/ 344 w 384"/>
                  <a:gd name="T63" fmla="*/ 2 h 135"/>
                  <a:gd name="T64" fmla="*/ 228 w 384"/>
                  <a:gd name="T65" fmla="*/ 106 h 135"/>
                  <a:gd name="T66" fmla="*/ 232 w 384"/>
                  <a:gd name="T67" fmla="*/ 103 h 135"/>
                  <a:gd name="T68" fmla="*/ 236 w 384"/>
                  <a:gd name="T69" fmla="*/ 97 h 135"/>
                  <a:gd name="T70" fmla="*/ 234 w 384"/>
                  <a:gd name="T71" fmla="*/ 97 h 135"/>
                  <a:gd name="T72" fmla="*/ 2 w 384"/>
                  <a:gd name="T73" fmla="*/ 15 h 135"/>
                  <a:gd name="T74" fmla="*/ 19 w 384"/>
                  <a:gd name="T75" fmla="*/ 17 h 135"/>
                  <a:gd name="T76" fmla="*/ 23 w 384"/>
                  <a:gd name="T77" fmla="*/ 34 h 135"/>
                  <a:gd name="T78" fmla="*/ 38 w 384"/>
                  <a:gd name="T79" fmla="*/ 25 h 135"/>
                  <a:gd name="T80" fmla="*/ 44 w 384"/>
                  <a:gd name="T81" fmla="*/ 21 h 135"/>
                  <a:gd name="T82" fmla="*/ 68 w 384"/>
                  <a:gd name="T83" fmla="*/ 59 h 135"/>
                  <a:gd name="T84" fmla="*/ 68 w 384"/>
                  <a:gd name="T85" fmla="*/ 87 h 135"/>
                  <a:gd name="T86" fmla="*/ 78 w 384"/>
                  <a:gd name="T87" fmla="*/ 99 h 135"/>
                  <a:gd name="T88" fmla="*/ 82 w 384"/>
                  <a:gd name="T89" fmla="*/ 110 h 135"/>
                  <a:gd name="T90" fmla="*/ 84 w 384"/>
                  <a:gd name="T91" fmla="*/ 118 h 135"/>
                  <a:gd name="T92" fmla="*/ 82 w 384"/>
                  <a:gd name="T93" fmla="*/ 122 h 135"/>
                  <a:gd name="T94" fmla="*/ 72 w 384"/>
                  <a:gd name="T95" fmla="*/ 122 h 135"/>
                  <a:gd name="T96" fmla="*/ 53 w 384"/>
                  <a:gd name="T97" fmla="*/ 110 h 135"/>
                  <a:gd name="T98" fmla="*/ 36 w 384"/>
                  <a:gd name="T99" fmla="*/ 97 h 135"/>
                  <a:gd name="T100" fmla="*/ 28 w 384"/>
                  <a:gd name="T101" fmla="*/ 82 h 135"/>
                  <a:gd name="T102" fmla="*/ 13 w 384"/>
                  <a:gd name="T103" fmla="*/ 68 h 135"/>
                  <a:gd name="T104" fmla="*/ 11 w 384"/>
                  <a:gd name="T105"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4" h="135">
                    <a:moveTo>
                      <a:pt x="232" y="97"/>
                    </a:moveTo>
                    <a:lnTo>
                      <a:pt x="232" y="101"/>
                    </a:lnTo>
                    <a:lnTo>
                      <a:pt x="230" y="101"/>
                    </a:lnTo>
                    <a:lnTo>
                      <a:pt x="230" y="99"/>
                    </a:lnTo>
                    <a:lnTo>
                      <a:pt x="232" y="97"/>
                    </a:lnTo>
                    <a:lnTo>
                      <a:pt x="232" y="97"/>
                    </a:lnTo>
                    <a:lnTo>
                      <a:pt x="232" y="97"/>
                    </a:lnTo>
                    <a:close/>
                    <a:moveTo>
                      <a:pt x="0" y="36"/>
                    </a:moveTo>
                    <a:lnTo>
                      <a:pt x="0" y="40"/>
                    </a:lnTo>
                    <a:lnTo>
                      <a:pt x="4" y="42"/>
                    </a:lnTo>
                    <a:lnTo>
                      <a:pt x="4" y="42"/>
                    </a:lnTo>
                    <a:lnTo>
                      <a:pt x="4" y="38"/>
                    </a:lnTo>
                    <a:lnTo>
                      <a:pt x="2" y="36"/>
                    </a:lnTo>
                    <a:lnTo>
                      <a:pt x="0" y="36"/>
                    </a:lnTo>
                    <a:lnTo>
                      <a:pt x="0" y="36"/>
                    </a:lnTo>
                    <a:close/>
                    <a:moveTo>
                      <a:pt x="194" y="114"/>
                    </a:moveTo>
                    <a:lnTo>
                      <a:pt x="198" y="120"/>
                    </a:lnTo>
                    <a:lnTo>
                      <a:pt x="205" y="124"/>
                    </a:lnTo>
                    <a:lnTo>
                      <a:pt x="207" y="127"/>
                    </a:lnTo>
                    <a:lnTo>
                      <a:pt x="211" y="131"/>
                    </a:lnTo>
                    <a:lnTo>
                      <a:pt x="211" y="135"/>
                    </a:lnTo>
                    <a:lnTo>
                      <a:pt x="215" y="135"/>
                    </a:lnTo>
                    <a:lnTo>
                      <a:pt x="221" y="133"/>
                    </a:lnTo>
                    <a:lnTo>
                      <a:pt x="221" y="131"/>
                    </a:lnTo>
                    <a:lnTo>
                      <a:pt x="226" y="131"/>
                    </a:lnTo>
                    <a:lnTo>
                      <a:pt x="230" y="129"/>
                    </a:lnTo>
                    <a:lnTo>
                      <a:pt x="240" y="131"/>
                    </a:lnTo>
                    <a:lnTo>
                      <a:pt x="251" y="127"/>
                    </a:lnTo>
                    <a:lnTo>
                      <a:pt x="253" y="122"/>
                    </a:lnTo>
                    <a:lnTo>
                      <a:pt x="264" y="122"/>
                    </a:lnTo>
                    <a:lnTo>
                      <a:pt x="268" y="124"/>
                    </a:lnTo>
                    <a:lnTo>
                      <a:pt x="270" y="127"/>
                    </a:lnTo>
                    <a:lnTo>
                      <a:pt x="274" y="127"/>
                    </a:lnTo>
                    <a:lnTo>
                      <a:pt x="283" y="122"/>
                    </a:lnTo>
                    <a:lnTo>
                      <a:pt x="293" y="122"/>
                    </a:lnTo>
                    <a:lnTo>
                      <a:pt x="291" y="118"/>
                    </a:lnTo>
                    <a:lnTo>
                      <a:pt x="299" y="108"/>
                    </a:lnTo>
                    <a:lnTo>
                      <a:pt x="304" y="99"/>
                    </a:lnTo>
                    <a:lnTo>
                      <a:pt x="310" y="89"/>
                    </a:lnTo>
                    <a:lnTo>
                      <a:pt x="314" y="74"/>
                    </a:lnTo>
                    <a:lnTo>
                      <a:pt x="314" y="70"/>
                    </a:lnTo>
                    <a:lnTo>
                      <a:pt x="316" y="68"/>
                    </a:lnTo>
                    <a:lnTo>
                      <a:pt x="314" y="65"/>
                    </a:lnTo>
                    <a:lnTo>
                      <a:pt x="318" y="59"/>
                    </a:lnTo>
                    <a:lnTo>
                      <a:pt x="323" y="61"/>
                    </a:lnTo>
                    <a:lnTo>
                      <a:pt x="329" y="61"/>
                    </a:lnTo>
                    <a:lnTo>
                      <a:pt x="337" y="61"/>
                    </a:lnTo>
                    <a:lnTo>
                      <a:pt x="339" y="61"/>
                    </a:lnTo>
                    <a:lnTo>
                      <a:pt x="346" y="61"/>
                    </a:lnTo>
                    <a:lnTo>
                      <a:pt x="350" y="63"/>
                    </a:lnTo>
                    <a:lnTo>
                      <a:pt x="350" y="61"/>
                    </a:lnTo>
                    <a:lnTo>
                      <a:pt x="354" y="65"/>
                    </a:lnTo>
                    <a:lnTo>
                      <a:pt x="358" y="65"/>
                    </a:lnTo>
                    <a:lnTo>
                      <a:pt x="363" y="63"/>
                    </a:lnTo>
                    <a:lnTo>
                      <a:pt x="367" y="63"/>
                    </a:lnTo>
                    <a:lnTo>
                      <a:pt x="367" y="59"/>
                    </a:lnTo>
                    <a:lnTo>
                      <a:pt x="363" y="55"/>
                    </a:lnTo>
                    <a:lnTo>
                      <a:pt x="363" y="51"/>
                    </a:lnTo>
                    <a:lnTo>
                      <a:pt x="365" y="49"/>
                    </a:lnTo>
                    <a:lnTo>
                      <a:pt x="373" y="49"/>
                    </a:lnTo>
                    <a:lnTo>
                      <a:pt x="380" y="49"/>
                    </a:lnTo>
                    <a:lnTo>
                      <a:pt x="384" y="44"/>
                    </a:lnTo>
                    <a:lnTo>
                      <a:pt x="382" y="42"/>
                    </a:lnTo>
                    <a:lnTo>
                      <a:pt x="380" y="42"/>
                    </a:lnTo>
                    <a:lnTo>
                      <a:pt x="375" y="40"/>
                    </a:lnTo>
                    <a:lnTo>
                      <a:pt x="371" y="38"/>
                    </a:lnTo>
                    <a:lnTo>
                      <a:pt x="367" y="38"/>
                    </a:lnTo>
                    <a:lnTo>
                      <a:pt x="363" y="34"/>
                    </a:lnTo>
                    <a:lnTo>
                      <a:pt x="361" y="34"/>
                    </a:lnTo>
                    <a:lnTo>
                      <a:pt x="356" y="36"/>
                    </a:lnTo>
                    <a:lnTo>
                      <a:pt x="354" y="34"/>
                    </a:lnTo>
                    <a:lnTo>
                      <a:pt x="361" y="32"/>
                    </a:lnTo>
                    <a:lnTo>
                      <a:pt x="356" y="28"/>
                    </a:lnTo>
                    <a:lnTo>
                      <a:pt x="356" y="30"/>
                    </a:lnTo>
                    <a:lnTo>
                      <a:pt x="352" y="32"/>
                    </a:lnTo>
                    <a:lnTo>
                      <a:pt x="352" y="30"/>
                    </a:lnTo>
                    <a:lnTo>
                      <a:pt x="350" y="30"/>
                    </a:lnTo>
                    <a:lnTo>
                      <a:pt x="350" y="23"/>
                    </a:lnTo>
                    <a:lnTo>
                      <a:pt x="354" y="23"/>
                    </a:lnTo>
                    <a:lnTo>
                      <a:pt x="352" y="19"/>
                    </a:lnTo>
                    <a:lnTo>
                      <a:pt x="348" y="17"/>
                    </a:lnTo>
                    <a:lnTo>
                      <a:pt x="346" y="17"/>
                    </a:lnTo>
                    <a:lnTo>
                      <a:pt x="344" y="15"/>
                    </a:lnTo>
                    <a:lnTo>
                      <a:pt x="344" y="9"/>
                    </a:lnTo>
                    <a:lnTo>
                      <a:pt x="339" y="6"/>
                    </a:lnTo>
                    <a:lnTo>
                      <a:pt x="337" y="6"/>
                    </a:lnTo>
                    <a:lnTo>
                      <a:pt x="337" y="11"/>
                    </a:lnTo>
                    <a:lnTo>
                      <a:pt x="333" y="15"/>
                    </a:lnTo>
                    <a:lnTo>
                      <a:pt x="331" y="15"/>
                    </a:lnTo>
                    <a:lnTo>
                      <a:pt x="333" y="11"/>
                    </a:lnTo>
                    <a:lnTo>
                      <a:pt x="333" y="9"/>
                    </a:lnTo>
                    <a:lnTo>
                      <a:pt x="329" y="9"/>
                    </a:lnTo>
                    <a:lnTo>
                      <a:pt x="327" y="17"/>
                    </a:lnTo>
                    <a:lnTo>
                      <a:pt x="325" y="17"/>
                    </a:lnTo>
                    <a:lnTo>
                      <a:pt x="321" y="28"/>
                    </a:lnTo>
                    <a:lnTo>
                      <a:pt x="321" y="32"/>
                    </a:lnTo>
                    <a:lnTo>
                      <a:pt x="312" y="40"/>
                    </a:lnTo>
                    <a:lnTo>
                      <a:pt x="308" y="40"/>
                    </a:lnTo>
                    <a:lnTo>
                      <a:pt x="304" y="42"/>
                    </a:lnTo>
                    <a:lnTo>
                      <a:pt x="302" y="44"/>
                    </a:lnTo>
                    <a:lnTo>
                      <a:pt x="304" y="44"/>
                    </a:lnTo>
                    <a:lnTo>
                      <a:pt x="302" y="47"/>
                    </a:lnTo>
                    <a:lnTo>
                      <a:pt x="304" y="47"/>
                    </a:lnTo>
                    <a:lnTo>
                      <a:pt x="308" y="47"/>
                    </a:lnTo>
                    <a:lnTo>
                      <a:pt x="306" y="49"/>
                    </a:lnTo>
                    <a:lnTo>
                      <a:pt x="304" y="51"/>
                    </a:lnTo>
                    <a:lnTo>
                      <a:pt x="304" y="51"/>
                    </a:lnTo>
                    <a:lnTo>
                      <a:pt x="304" y="53"/>
                    </a:lnTo>
                    <a:lnTo>
                      <a:pt x="306" y="59"/>
                    </a:lnTo>
                    <a:lnTo>
                      <a:pt x="304" y="63"/>
                    </a:lnTo>
                    <a:lnTo>
                      <a:pt x="302" y="61"/>
                    </a:lnTo>
                    <a:lnTo>
                      <a:pt x="302" y="57"/>
                    </a:lnTo>
                    <a:lnTo>
                      <a:pt x="299" y="53"/>
                    </a:lnTo>
                    <a:lnTo>
                      <a:pt x="299" y="53"/>
                    </a:lnTo>
                    <a:lnTo>
                      <a:pt x="299" y="53"/>
                    </a:lnTo>
                    <a:lnTo>
                      <a:pt x="297" y="53"/>
                    </a:lnTo>
                    <a:lnTo>
                      <a:pt x="295" y="55"/>
                    </a:lnTo>
                    <a:lnTo>
                      <a:pt x="297" y="65"/>
                    </a:lnTo>
                    <a:lnTo>
                      <a:pt x="295" y="65"/>
                    </a:lnTo>
                    <a:lnTo>
                      <a:pt x="291" y="63"/>
                    </a:lnTo>
                    <a:lnTo>
                      <a:pt x="287" y="57"/>
                    </a:lnTo>
                    <a:lnTo>
                      <a:pt x="285" y="57"/>
                    </a:lnTo>
                    <a:lnTo>
                      <a:pt x="283" y="55"/>
                    </a:lnTo>
                    <a:lnTo>
                      <a:pt x="280" y="59"/>
                    </a:lnTo>
                    <a:lnTo>
                      <a:pt x="280" y="63"/>
                    </a:lnTo>
                    <a:lnTo>
                      <a:pt x="274" y="68"/>
                    </a:lnTo>
                    <a:lnTo>
                      <a:pt x="272" y="72"/>
                    </a:lnTo>
                    <a:lnTo>
                      <a:pt x="268" y="78"/>
                    </a:lnTo>
                    <a:lnTo>
                      <a:pt x="266" y="80"/>
                    </a:lnTo>
                    <a:lnTo>
                      <a:pt x="261" y="87"/>
                    </a:lnTo>
                    <a:lnTo>
                      <a:pt x="255" y="91"/>
                    </a:lnTo>
                    <a:lnTo>
                      <a:pt x="238" y="95"/>
                    </a:lnTo>
                    <a:lnTo>
                      <a:pt x="238" y="97"/>
                    </a:lnTo>
                    <a:lnTo>
                      <a:pt x="238" y="101"/>
                    </a:lnTo>
                    <a:lnTo>
                      <a:pt x="240" y="103"/>
                    </a:lnTo>
                    <a:lnTo>
                      <a:pt x="238" y="103"/>
                    </a:lnTo>
                    <a:lnTo>
                      <a:pt x="234" y="103"/>
                    </a:lnTo>
                    <a:lnTo>
                      <a:pt x="230" y="106"/>
                    </a:lnTo>
                    <a:lnTo>
                      <a:pt x="228" y="108"/>
                    </a:lnTo>
                    <a:lnTo>
                      <a:pt x="228" y="112"/>
                    </a:lnTo>
                    <a:lnTo>
                      <a:pt x="228" y="118"/>
                    </a:lnTo>
                    <a:lnTo>
                      <a:pt x="224" y="122"/>
                    </a:lnTo>
                    <a:lnTo>
                      <a:pt x="224" y="124"/>
                    </a:lnTo>
                    <a:lnTo>
                      <a:pt x="215" y="122"/>
                    </a:lnTo>
                    <a:lnTo>
                      <a:pt x="207" y="120"/>
                    </a:lnTo>
                    <a:lnTo>
                      <a:pt x="202" y="120"/>
                    </a:lnTo>
                    <a:lnTo>
                      <a:pt x="200" y="116"/>
                    </a:lnTo>
                    <a:lnTo>
                      <a:pt x="196" y="112"/>
                    </a:lnTo>
                    <a:lnTo>
                      <a:pt x="194" y="114"/>
                    </a:lnTo>
                    <a:lnTo>
                      <a:pt x="194" y="114"/>
                    </a:lnTo>
                    <a:close/>
                    <a:moveTo>
                      <a:pt x="337" y="0"/>
                    </a:moveTo>
                    <a:lnTo>
                      <a:pt x="331" y="2"/>
                    </a:lnTo>
                    <a:lnTo>
                      <a:pt x="333" y="2"/>
                    </a:lnTo>
                    <a:lnTo>
                      <a:pt x="337" y="0"/>
                    </a:lnTo>
                    <a:lnTo>
                      <a:pt x="337" y="0"/>
                    </a:lnTo>
                    <a:lnTo>
                      <a:pt x="337" y="0"/>
                    </a:lnTo>
                    <a:close/>
                    <a:moveTo>
                      <a:pt x="342" y="0"/>
                    </a:moveTo>
                    <a:lnTo>
                      <a:pt x="337" y="2"/>
                    </a:lnTo>
                    <a:lnTo>
                      <a:pt x="339" y="4"/>
                    </a:lnTo>
                    <a:lnTo>
                      <a:pt x="344" y="2"/>
                    </a:lnTo>
                    <a:lnTo>
                      <a:pt x="344" y="0"/>
                    </a:lnTo>
                    <a:lnTo>
                      <a:pt x="342" y="0"/>
                    </a:lnTo>
                    <a:lnTo>
                      <a:pt x="342" y="0"/>
                    </a:lnTo>
                    <a:close/>
                    <a:moveTo>
                      <a:pt x="232" y="103"/>
                    </a:moveTo>
                    <a:lnTo>
                      <a:pt x="228" y="106"/>
                    </a:lnTo>
                    <a:lnTo>
                      <a:pt x="230" y="101"/>
                    </a:lnTo>
                    <a:lnTo>
                      <a:pt x="232" y="103"/>
                    </a:lnTo>
                    <a:lnTo>
                      <a:pt x="232" y="103"/>
                    </a:lnTo>
                    <a:close/>
                    <a:moveTo>
                      <a:pt x="234" y="103"/>
                    </a:moveTo>
                    <a:lnTo>
                      <a:pt x="232" y="103"/>
                    </a:lnTo>
                    <a:lnTo>
                      <a:pt x="232" y="101"/>
                    </a:lnTo>
                    <a:lnTo>
                      <a:pt x="232" y="101"/>
                    </a:lnTo>
                    <a:lnTo>
                      <a:pt x="234" y="103"/>
                    </a:lnTo>
                    <a:lnTo>
                      <a:pt x="234" y="103"/>
                    </a:lnTo>
                    <a:close/>
                    <a:moveTo>
                      <a:pt x="236" y="97"/>
                    </a:moveTo>
                    <a:lnTo>
                      <a:pt x="238" y="101"/>
                    </a:lnTo>
                    <a:lnTo>
                      <a:pt x="234" y="101"/>
                    </a:lnTo>
                    <a:lnTo>
                      <a:pt x="232" y="99"/>
                    </a:lnTo>
                    <a:lnTo>
                      <a:pt x="232" y="97"/>
                    </a:lnTo>
                    <a:lnTo>
                      <a:pt x="234" y="97"/>
                    </a:lnTo>
                    <a:lnTo>
                      <a:pt x="234" y="97"/>
                    </a:lnTo>
                    <a:lnTo>
                      <a:pt x="236" y="97"/>
                    </a:lnTo>
                    <a:lnTo>
                      <a:pt x="236" y="97"/>
                    </a:lnTo>
                    <a:close/>
                    <a:moveTo>
                      <a:pt x="0" y="19"/>
                    </a:moveTo>
                    <a:lnTo>
                      <a:pt x="2" y="15"/>
                    </a:lnTo>
                    <a:lnTo>
                      <a:pt x="4" y="11"/>
                    </a:lnTo>
                    <a:lnTo>
                      <a:pt x="9" y="15"/>
                    </a:lnTo>
                    <a:lnTo>
                      <a:pt x="15" y="15"/>
                    </a:lnTo>
                    <a:lnTo>
                      <a:pt x="15" y="17"/>
                    </a:lnTo>
                    <a:lnTo>
                      <a:pt x="19" y="17"/>
                    </a:lnTo>
                    <a:lnTo>
                      <a:pt x="21" y="21"/>
                    </a:lnTo>
                    <a:lnTo>
                      <a:pt x="21" y="25"/>
                    </a:lnTo>
                    <a:lnTo>
                      <a:pt x="19" y="30"/>
                    </a:lnTo>
                    <a:lnTo>
                      <a:pt x="19" y="32"/>
                    </a:lnTo>
                    <a:lnTo>
                      <a:pt x="23" y="34"/>
                    </a:lnTo>
                    <a:lnTo>
                      <a:pt x="30" y="30"/>
                    </a:lnTo>
                    <a:lnTo>
                      <a:pt x="32" y="30"/>
                    </a:lnTo>
                    <a:lnTo>
                      <a:pt x="36" y="32"/>
                    </a:lnTo>
                    <a:lnTo>
                      <a:pt x="38" y="30"/>
                    </a:lnTo>
                    <a:lnTo>
                      <a:pt x="38" y="25"/>
                    </a:lnTo>
                    <a:lnTo>
                      <a:pt x="38" y="25"/>
                    </a:lnTo>
                    <a:lnTo>
                      <a:pt x="38" y="25"/>
                    </a:lnTo>
                    <a:lnTo>
                      <a:pt x="42" y="25"/>
                    </a:lnTo>
                    <a:lnTo>
                      <a:pt x="44" y="23"/>
                    </a:lnTo>
                    <a:lnTo>
                      <a:pt x="44" y="21"/>
                    </a:lnTo>
                    <a:lnTo>
                      <a:pt x="49" y="28"/>
                    </a:lnTo>
                    <a:lnTo>
                      <a:pt x="63" y="42"/>
                    </a:lnTo>
                    <a:lnTo>
                      <a:pt x="68" y="49"/>
                    </a:lnTo>
                    <a:lnTo>
                      <a:pt x="70" y="57"/>
                    </a:lnTo>
                    <a:lnTo>
                      <a:pt x="68" y="59"/>
                    </a:lnTo>
                    <a:lnTo>
                      <a:pt x="68" y="70"/>
                    </a:lnTo>
                    <a:lnTo>
                      <a:pt x="68" y="72"/>
                    </a:lnTo>
                    <a:lnTo>
                      <a:pt x="68" y="74"/>
                    </a:lnTo>
                    <a:lnTo>
                      <a:pt x="68" y="76"/>
                    </a:lnTo>
                    <a:lnTo>
                      <a:pt x="68" y="87"/>
                    </a:lnTo>
                    <a:lnTo>
                      <a:pt x="72" y="93"/>
                    </a:lnTo>
                    <a:lnTo>
                      <a:pt x="76" y="97"/>
                    </a:lnTo>
                    <a:lnTo>
                      <a:pt x="78" y="97"/>
                    </a:lnTo>
                    <a:lnTo>
                      <a:pt x="80" y="97"/>
                    </a:lnTo>
                    <a:lnTo>
                      <a:pt x="78" y="99"/>
                    </a:lnTo>
                    <a:lnTo>
                      <a:pt x="80" y="106"/>
                    </a:lnTo>
                    <a:lnTo>
                      <a:pt x="80" y="108"/>
                    </a:lnTo>
                    <a:lnTo>
                      <a:pt x="82" y="108"/>
                    </a:lnTo>
                    <a:lnTo>
                      <a:pt x="82" y="110"/>
                    </a:lnTo>
                    <a:lnTo>
                      <a:pt x="82" y="110"/>
                    </a:lnTo>
                    <a:lnTo>
                      <a:pt x="87" y="118"/>
                    </a:lnTo>
                    <a:lnTo>
                      <a:pt x="87" y="122"/>
                    </a:lnTo>
                    <a:lnTo>
                      <a:pt x="84" y="122"/>
                    </a:lnTo>
                    <a:lnTo>
                      <a:pt x="84" y="120"/>
                    </a:lnTo>
                    <a:lnTo>
                      <a:pt x="84" y="118"/>
                    </a:lnTo>
                    <a:lnTo>
                      <a:pt x="82" y="118"/>
                    </a:lnTo>
                    <a:lnTo>
                      <a:pt x="82" y="118"/>
                    </a:lnTo>
                    <a:lnTo>
                      <a:pt x="82" y="120"/>
                    </a:lnTo>
                    <a:lnTo>
                      <a:pt x="80" y="122"/>
                    </a:lnTo>
                    <a:lnTo>
                      <a:pt x="82" y="122"/>
                    </a:lnTo>
                    <a:lnTo>
                      <a:pt x="82" y="122"/>
                    </a:lnTo>
                    <a:lnTo>
                      <a:pt x="78" y="124"/>
                    </a:lnTo>
                    <a:lnTo>
                      <a:pt x="78" y="122"/>
                    </a:lnTo>
                    <a:lnTo>
                      <a:pt x="76" y="124"/>
                    </a:lnTo>
                    <a:lnTo>
                      <a:pt x="72" y="122"/>
                    </a:lnTo>
                    <a:lnTo>
                      <a:pt x="70" y="120"/>
                    </a:lnTo>
                    <a:lnTo>
                      <a:pt x="63" y="118"/>
                    </a:lnTo>
                    <a:lnTo>
                      <a:pt x="57" y="116"/>
                    </a:lnTo>
                    <a:lnTo>
                      <a:pt x="55" y="112"/>
                    </a:lnTo>
                    <a:lnTo>
                      <a:pt x="53" y="110"/>
                    </a:lnTo>
                    <a:lnTo>
                      <a:pt x="49" y="110"/>
                    </a:lnTo>
                    <a:lnTo>
                      <a:pt x="47" y="110"/>
                    </a:lnTo>
                    <a:lnTo>
                      <a:pt x="42" y="106"/>
                    </a:lnTo>
                    <a:lnTo>
                      <a:pt x="42" y="101"/>
                    </a:lnTo>
                    <a:lnTo>
                      <a:pt x="36" y="97"/>
                    </a:lnTo>
                    <a:lnTo>
                      <a:pt x="30" y="95"/>
                    </a:lnTo>
                    <a:lnTo>
                      <a:pt x="25" y="93"/>
                    </a:lnTo>
                    <a:lnTo>
                      <a:pt x="28" y="89"/>
                    </a:lnTo>
                    <a:lnTo>
                      <a:pt x="30" y="87"/>
                    </a:lnTo>
                    <a:lnTo>
                      <a:pt x="28" y="82"/>
                    </a:lnTo>
                    <a:lnTo>
                      <a:pt x="23" y="80"/>
                    </a:lnTo>
                    <a:lnTo>
                      <a:pt x="21" y="76"/>
                    </a:lnTo>
                    <a:lnTo>
                      <a:pt x="15" y="72"/>
                    </a:lnTo>
                    <a:lnTo>
                      <a:pt x="13" y="68"/>
                    </a:lnTo>
                    <a:lnTo>
                      <a:pt x="13" y="68"/>
                    </a:lnTo>
                    <a:lnTo>
                      <a:pt x="11" y="63"/>
                    </a:lnTo>
                    <a:lnTo>
                      <a:pt x="11" y="59"/>
                    </a:lnTo>
                    <a:lnTo>
                      <a:pt x="11" y="59"/>
                    </a:lnTo>
                    <a:lnTo>
                      <a:pt x="13" y="53"/>
                    </a:lnTo>
                    <a:lnTo>
                      <a:pt x="11" y="47"/>
                    </a:lnTo>
                    <a:lnTo>
                      <a:pt x="6" y="42"/>
                    </a:lnTo>
                    <a:lnTo>
                      <a:pt x="4" y="25"/>
                    </a:lnTo>
                    <a:lnTo>
                      <a:pt x="0" y="1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25" name="Freeform 30">
                <a:extLst>
                  <a:ext uri="{FF2B5EF4-FFF2-40B4-BE49-F238E27FC236}">
                    <a16:creationId xmlns:a16="http://schemas.microsoft.com/office/drawing/2014/main" id="{C9E4DDB5-0DFB-4ADD-9EE4-DC907CA31C6B}"/>
                  </a:ext>
                </a:extLst>
              </p:cNvPr>
              <p:cNvSpPr>
                <a:spLocks noEditPoints="1"/>
              </p:cNvSpPr>
              <p:nvPr/>
            </p:nvSpPr>
            <p:spPr bwMode="auto">
              <a:xfrm>
                <a:off x="10873934" y="3762825"/>
                <a:ext cx="18541" cy="13626"/>
              </a:xfrm>
              <a:custGeom>
                <a:avLst/>
                <a:gdLst>
                  <a:gd name="T0" fmla="*/ 0 w 23"/>
                  <a:gd name="T1" fmla="*/ 8 h 18"/>
                  <a:gd name="T2" fmla="*/ 2 w 23"/>
                  <a:gd name="T3" fmla="*/ 10 h 18"/>
                  <a:gd name="T4" fmla="*/ 4 w 23"/>
                  <a:gd name="T5" fmla="*/ 10 h 18"/>
                  <a:gd name="T6" fmla="*/ 8 w 23"/>
                  <a:gd name="T7" fmla="*/ 16 h 18"/>
                  <a:gd name="T8" fmla="*/ 12 w 23"/>
                  <a:gd name="T9" fmla="*/ 18 h 18"/>
                  <a:gd name="T10" fmla="*/ 14 w 23"/>
                  <a:gd name="T11" fmla="*/ 18 h 18"/>
                  <a:gd name="T12" fmla="*/ 12 w 23"/>
                  <a:gd name="T13" fmla="*/ 8 h 18"/>
                  <a:gd name="T14" fmla="*/ 14 w 23"/>
                  <a:gd name="T15" fmla="*/ 6 h 18"/>
                  <a:gd name="T16" fmla="*/ 16 w 23"/>
                  <a:gd name="T17" fmla="*/ 6 h 18"/>
                  <a:gd name="T18" fmla="*/ 16 w 23"/>
                  <a:gd name="T19" fmla="*/ 4 h 18"/>
                  <a:gd name="T20" fmla="*/ 16 w 23"/>
                  <a:gd name="T21" fmla="*/ 0 h 18"/>
                  <a:gd name="T22" fmla="*/ 12 w 23"/>
                  <a:gd name="T23" fmla="*/ 2 h 18"/>
                  <a:gd name="T24" fmla="*/ 8 w 23"/>
                  <a:gd name="T25" fmla="*/ 6 h 18"/>
                  <a:gd name="T26" fmla="*/ 0 w 23"/>
                  <a:gd name="T27" fmla="*/ 8 h 18"/>
                  <a:gd name="T28" fmla="*/ 0 w 23"/>
                  <a:gd name="T29" fmla="*/ 8 h 18"/>
                  <a:gd name="T30" fmla="*/ 0 w 23"/>
                  <a:gd name="T31" fmla="*/ 8 h 18"/>
                  <a:gd name="T32" fmla="*/ 16 w 23"/>
                  <a:gd name="T33" fmla="*/ 6 h 18"/>
                  <a:gd name="T34" fmla="*/ 19 w 23"/>
                  <a:gd name="T35" fmla="*/ 10 h 18"/>
                  <a:gd name="T36" fmla="*/ 19 w 23"/>
                  <a:gd name="T37" fmla="*/ 14 h 18"/>
                  <a:gd name="T38" fmla="*/ 21 w 23"/>
                  <a:gd name="T39" fmla="*/ 16 h 18"/>
                  <a:gd name="T40" fmla="*/ 23 w 23"/>
                  <a:gd name="T41" fmla="*/ 12 h 18"/>
                  <a:gd name="T42" fmla="*/ 21 w 23"/>
                  <a:gd name="T43" fmla="*/ 6 h 18"/>
                  <a:gd name="T44" fmla="*/ 21 w 23"/>
                  <a:gd name="T45" fmla="*/ 4 h 18"/>
                  <a:gd name="T46" fmla="*/ 19 w 23"/>
                  <a:gd name="T47" fmla="*/ 6 h 18"/>
                  <a:gd name="T48" fmla="*/ 16 w 23"/>
                  <a:gd name="T4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18">
                    <a:moveTo>
                      <a:pt x="0" y="8"/>
                    </a:moveTo>
                    <a:lnTo>
                      <a:pt x="2" y="10"/>
                    </a:lnTo>
                    <a:lnTo>
                      <a:pt x="4" y="10"/>
                    </a:lnTo>
                    <a:lnTo>
                      <a:pt x="8" y="16"/>
                    </a:lnTo>
                    <a:lnTo>
                      <a:pt x="12" y="18"/>
                    </a:lnTo>
                    <a:lnTo>
                      <a:pt x="14" y="18"/>
                    </a:lnTo>
                    <a:lnTo>
                      <a:pt x="12" y="8"/>
                    </a:lnTo>
                    <a:lnTo>
                      <a:pt x="14" y="6"/>
                    </a:lnTo>
                    <a:lnTo>
                      <a:pt x="16" y="6"/>
                    </a:lnTo>
                    <a:lnTo>
                      <a:pt x="16" y="4"/>
                    </a:lnTo>
                    <a:lnTo>
                      <a:pt x="16" y="0"/>
                    </a:lnTo>
                    <a:lnTo>
                      <a:pt x="12" y="2"/>
                    </a:lnTo>
                    <a:lnTo>
                      <a:pt x="8" y="6"/>
                    </a:lnTo>
                    <a:lnTo>
                      <a:pt x="0" y="8"/>
                    </a:lnTo>
                    <a:lnTo>
                      <a:pt x="0" y="8"/>
                    </a:lnTo>
                    <a:lnTo>
                      <a:pt x="0" y="8"/>
                    </a:lnTo>
                    <a:close/>
                    <a:moveTo>
                      <a:pt x="16" y="6"/>
                    </a:moveTo>
                    <a:lnTo>
                      <a:pt x="19" y="10"/>
                    </a:lnTo>
                    <a:lnTo>
                      <a:pt x="19" y="14"/>
                    </a:lnTo>
                    <a:lnTo>
                      <a:pt x="21" y="16"/>
                    </a:lnTo>
                    <a:lnTo>
                      <a:pt x="23" y="12"/>
                    </a:lnTo>
                    <a:lnTo>
                      <a:pt x="21" y="6"/>
                    </a:lnTo>
                    <a:lnTo>
                      <a:pt x="21" y="4"/>
                    </a:lnTo>
                    <a:lnTo>
                      <a:pt x="19" y="6"/>
                    </a:lnTo>
                    <a:lnTo>
                      <a:pt x="16"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26" name="Freeform 31">
                <a:extLst>
                  <a:ext uri="{FF2B5EF4-FFF2-40B4-BE49-F238E27FC236}">
                    <a16:creationId xmlns:a16="http://schemas.microsoft.com/office/drawing/2014/main" id="{96EC796B-5226-45E4-8FB2-FEECF5C504F2}"/>
                  </a:ext>
                </a:extLst>
              </p:cNvPr>
              <p:cNvSpPr>
                <a:spLocks noEditPoints="1"/>
              </p:cNvSpPr>
              <p:nvPr/>
            </p:nvSpPr>
            <p:spPr bwMode="auto">
              <a:xfrm>
                <a:off x="10659509" y="3465292"/>
                <a:ext cx="132203" cy="241507"/>
              </a:xfrm>
              <a:custGeom>
                <a:avLst/>
                <a:gdLst>
                  <a:gd name="T0" fmla="*/ 6 w 164"/>
                  <a:gd name="T1" fmla="*/ 15 h 319"/>
                  <a:gd name="T2" fmla="*/ 17 w 164"/>
                  <a:gd name="T3" fmla="*/ 19 h 319"/>
                  <a:gd name="T4" fmla="*/ 30 w 164"/>
                  <a:gd name="T5" fmla="*/ 15 h 319"/>
                  <a:gd name="T6" fmla="*/ 44 w 164"/>
                  <a:gd name="T7" fmla="*/ 13 h 319"/>
                  <a:gd name="T8" fmla="*/ 63 w 164"/>
                  <a:gd name="T9" fmla="*/ 0 h 319"/>
                  <a:gd name="T10" fmla="*/ 82 w 164"/>
                  <a:gd name="T11" fmla="*/ 9 h 319"/>
                  <a:gd name="T12" fmla="*/ 89 w 164"/>
                  <a:gd name="T13" fmla="*/ 15 h 319"/>
                  <a:gd name="T14" fmla="*/ 99 w 164"/>
                  <a:gd name="T15" fmla="*/ 34 h 319"/>
                  <a:gd name="T16" fmla="*/ 116 w 164"/>
                  <a:gd name="T17" fmla="*/ 36 h 319"/>
                  <a:gd name="T18" fmla="*/ 116 w 164"/>
                  <a:gd name="T19" fmla="*/ 43 h 319"/>
                  <a:gd name="T20" fmla="*/ 103 w 164"/>
                  <a:gd name="T21" fmla="*/ 49 h 319"/>
                  <a:gd name="T22" fmla="*/ 97 w 164"/>
                  <a:gd name="T23" fmla="*/ 53 h 319"/>
                  <a:gd name="T24" fmla="*/ 91 w 164"/>
                  <a:gd name="T25" fmla="*/ 55 h 319"/>
                  <a:gd name="T26" fmla="*/ 89 w 164"/>
                  <a:gd name="T27" fmla="*/ 66 h 319"/>
                  <a:gd name="T28" fmla="*/ 82 w 164"/>
                  <a:gd name="T29" fmla="*/ 76 h 319"/>
                  <a:gd name="T30" fmla="*/ 76 w 164"/>
                  <a:gd name="T31" fmla="*/ 83 h 319"/>
                  <a:gd name="T32" fmla="*/ 76 w 164"/>
                  <a:gd name="T33" fmla="*/ 97 h 319"/>
                  <a:gd name="T34" fmla="*/ 84 w 164"/>
                  <a:gd name="T35" fmla="*/ 108 h 319"/>
                  <a:gd name="T36" fmla="*/ 93 w 164"/>
                  <a:gd name="T37" fmla="*/ 123 h 319"/>
                  <a:gd name="T38" fmla="*/ 110 w 164"/>
                  <a:gd name="T39" fmla="*/ 140 h 319"/>
                  <a:gd name="T40" fmla="*/ 143 w 164"/>
                  <a:gd name="T41" fmla="*/ 167 h 319"/>
                  <a:gd name="T42" fmla="*/ 150 w 164"/>
                  <a:gd name="T43" fmla="*/ 180 h 319"/>
                  <a:gd name="T44" fmla="*/ 156 w 164"/>
                  <a:gd name="T45" fmla="*/ 196 h 319"/>
                  <a:gd name="T46" fmla="*/ 158 w 164"/>
                  <a:gd name="T47" fmla="*/ 213 h 319"/>
                  <a:gd name="T48" fmla="*/ 162 w 164"/>
                  <a:gd name="T49" fmla="*/ 226 h 319"/>
                  <a:gd name="T50" fmla="*/ 162 w 164"/>
                  <a:gd name="T51" fmla="*/ 230 h 319"/>
                  <a:gd name="T52" fmla="*/ 160 w 164"/>
                  <a:gd name="T53" fmla="*/ 239 h 319"/>
                  <a:gd name="T54" fmla="*/ 160 w 164"/>
                  <a:gd name="T55" fmla="*/ 253 h 319"/>
                  <a:gd name="T56" fmla="*/ 148 w 164"/>
                  <a:gd name="T57" fmla="*/ 266 h 319"/>
                  <a:gd name="T58" fmla="*/ 133 w 164"/>
                  <a:gd name="T59" fmla="*/ 277 h 319"/>
                  <a:gd name="T60" fmla="*/ 114 w 164"/>
                  <a:gd name="T61" fmla="*/ 281 h 319"/>
                  <a:gd name="T62" fmla="*/ 110 w 164"/>
                  <a:gd name="T63" fmla="*/ 279 h 319"/>
                  <a:gd name="T64" fmla="*/ 112 w 164"/>
                  <a:gd name="T65" fmla="*/ 285 h 319"/>
                  <a:gd name="T66" fmla="*/ 110 w 164"/>
                  <a:gd name="T67" fmla="*/ 291 h 319"/>
                  <a:gd name="T68" fmla="*/ 101 w 164"/>
                  <a:gd name="T69" fmla="*/ 293 h 319"/>
                  <a:gd name="T70" fmla="*/ 101 w 164"/>
                  <a:gd name="T71" fmla="*/ 302 h 319"/>
                  <a:gd name="T72" fmla="*/ 89 w 164"/>
                  <a:gd name="T73" fmla="*/ 308 h 319"/>
                  <a:gd name="T74" fmla="*/ 76 w 164"/>
                  <a:gd name="T75" fmla="*/ 319 h 319"/>
                  <a:gd name="T76" fmla="*/ 78 w 164"/>
                  <a:gd name="T77" fmla="*/ 315 h 319"/>
                  <a:gd name="T78" fmla="*/ 76 w 164"/>
                  <a:gd name="T79" fmla="*/ 302 h 319"/>
                  <a:gd name="T80" fmla="*/ 82 w 164"/>
                  <a:gd name="T81" fmla="*/ 287 h 319"/>
                  <a:gd name="T82" fmla="*/ 67 w 164"/>
                  <a:gd name="T83" fmla="*/ 285 h 319"/>
                  <a:gd name="T84" fmla="*/ 76 w 164"/>
                  <a:gd name="T85" fmla="*/ 274 h 319"/>
                  <a:gd name="T86" fmla="*/ 97 w 164"/>
                  <a:gd name="T87" fmla="*/ 270 h 319"/>
                  <a:gd name="T88" fmla="*/ 101 w 164"/>
                  <a:gd name="T89" fmla="*/ 262 h 319"/>
                  <a:gd name="T90" fmla="*/ 107 w 164"/>
                  <a:gd name="T91" fmla="*/ 247 h 319"/>
                  <a:gd name="T92" fmla="*/ 126 w 164"/>
                  <a:gd name="T93" fmla="*/ 232 h 319"/>
                  <a:gd name="T94" fmla="*/ 122 w 164"/>
                  <a:gd name="T95" fmla="*/ 205 h 319"/>
                  <a:gd name="T96" fmla="*/ 120 w 164"/>
                  <a:gd name="T97" fmla="*/ 188 h 319"/>
                  <a:gd name="T98" fmla="*/ 120 w 164"/>
                  <a:gd name="T99" fmla="*/ 171 h 319"/>
                  <a:gd name="T100" fmla="*/ 118 w 164"/>
                  <a:gd name="T101" fmla="*/ 159 h 319"/>
                  <a:gd name="T102" fmla="*/ 107 w 164"/>
                  <a:gd name="T103" fmla="*/ 150 h 319"/>
                  <a:gd name="T104" fmla="*/ 97 w 164"/>
                  <a:gd name="T105" fmla="*/ 140 h 319"/>
                  <a:gd name="T106" fmla="*/ 82 w 164"/>
                  <a:gd name="T107" fmla="*/ 123 h 319"/>
                  <a:gd name="T108" fmla="*/ 59 w 164"/>
                  <a:gd name="T109" fmla="*/ 104 h 319"/>
                  <a:gd name="T110" fmla="*/ 48 w 164"/>
                  <a:gd name="T111" fmla="*/ 93 h 319"/>
                  <a:gd name="T112" fmla="*/ 55 w 164"/>
                  <a:gd name="T113" fmla="*/ 83 h 319"/>
                  <a:gd name="T114" fmla="*/ 57 w 164"/>
                  <a:gd name="T115" fmla="*/ 66 h 319"/>
                  <a:gd name="T116" fmla="*/ 42 w 164"/>
                  <a:gd name="T117" fmla="*/ 55 h 319"/>
                  <a:gd name="T118" fmla="*/ 15 w 164"/>
                  <a:gd name="T119" fmla="*/ 43 h 319"/>
                  <a:gd name="T120" fmla="*/ 2 w 164"/>
                  <a:gd name="T121" fmla="*/ 24 h 319"/>
                  <a:gd name="T122" fmla="*/ 57 w 164"/>
                  <a:gd name="T123" fmla="*/ 287 h 319"/>
                  <a:gd name="T124" fmla="*/ 59 w 164"/>
                  <a:gd name="T125" fmla="*/ 27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4" h="319">
                    <a:moveTo>
                      <a:pt x="0" y="22"/>
                    </a:moveTo>
                    <a:lnTo>
                      <a:pt x="2" y="19"/>
                    </a:lnTo>
                    <a:lnTo>
                      <a:pt x="4" y="19"/>
                    </a:lnTo>
                    <a:lnTo>
                      <a:pt x="4" y="17"/>
                    </a:lnTo>
                    <a:lnTo>
                      <a:pt x="6" y="15"/>
                    </a:lnTo>
                    <a:lnTo>
                      <a:pt x="11" y="15"/>
                    </a:lnTo>
                    <a:lnTo>
                      <a:pt x="13" y="15"/>
                    </a:lnTo>
                    <a:lnTo>
                      <a:pt x="13" y="17"/>
                    </a:lnTo>
                    <a:lnTo>
                      <a:pt x="15" y="19"/>
                    </a:lnTo>
                    <a:lnTo>
                      <a:pt x="17" y="19"/>
                    </a:lnTo>
                    <a:lnTo>
                      <a:pt x="19" y="15"/>
                    </a:lnTo>
                    <a:lnTo>
                      <a:pt x="21" y="13"/>
                    </a:lnTo>
                    <a:lnTo>
                      <a:pt x="25" y="17"/>
                    </a:lnTo>
                    <a:lnTo>
                      <a:pt x="27" y="15"/>
                    </a:lnTo>
                    <a:lnTo>
                      <a:pt x="30" y="15"/>
                    </a:lnTo>
                    <a:lnTo>
                      <a:pt x="32" y="17"/>
                    </a:lnTo>
                    <a:lnTo>
                      <a:pt x="36" y="15"/>
                    </a:lnTo>
                    <a:lnTo>
                      <a:pt x="36" y="13"/>
                    </a:lnTo>
                    <a:lnTo>
                      <a:pt x="40" y="11"/>
                    </a:lnTo>
                    <a:lnTo>
                      <a:pt x="44" y="13"/>
                    </a:lnTo>
                    <a:lnTo>
                      <a:pt x="51" y="11"/>
                    </a:lnTo>
                    <a:lnTo>
                      <a:pt x="51" y="5"/>
                    </a:lnTo>
                    <a:lnTo>
                      <a:pt x="55" y="3"/>
                    </a:lnTo>
                    <a:lnTo>
                      <a:pt x="61" y="3"/>
                    </a:lnTo>
                    <a:lnTo>
                      <a:pt x="63" y="0"/>
                    </a:lnTo>
                    <a:lnTo>
                      <a:pt x="67" y="3"/>
                    </a:lnTo>
                    <a:lnTo>
                      <a:pt x="67" y="5"/>
                    </a:lnTo>
                    <a:lnTo>
                      <a:pt x="72" y="7"/>
                    </a:lnTo>
                    <a:lnTo>
                      <a:pt x="74" y="9"/>
                    </a:lnTo>
                    <a:lnTo>
                      <a:pt x="82" y="9"/>
                    </a:lnTo>
                    <a:lnTo>
                      <a:pt x="84" y="11"/>
                    </a:lnTo>
                    <a:lnTo>
                      <a:pt x="89" y="9"/>
                    </a:lnTo>
                    <a:lnTo>
                      <a:pt x="93" y="11"/>
                    </a:lnTo>
                    <a:lnTo>
                      <a:pt x="93" y="15"/>
                    </a:lnTo>
                    <a:lnTo>
                      <a:pt x="89" y="15"/>
                    </a:lnTo>
                    <a:lnTo>
                      <a:pt x="86" y="24"/>
                    </a:lnTo>
                    <a:lnTo>
                      <a:pt x="89" y="24"/>
                    </a:lnTo>
                    <a:lnTo>
                      <a:pt x="91" y="28"/>
                    </a:lnTo>
                    <a:lnTo>
                      <a:pt x="99" y="30"/>
                    </a:lnTo>
                    <a:lnTo>
                      <a:pt x="99" y="34"/>
                    </a:lnTo>
                    <a:lnTo>
                      <a:pt x="103" y="36"/>
                    </a:lnTo>
                    <a:lnTo>
                      <a:pt x="107" y="38"/>
                    </a:lnTo>
                    <a:lnTo>
                      <a:pt x="112" y="36"/>
                    </a:lnTo>
                    <a:lnTo>
                      <a:pt x="114" y="38"/>
                    </a:lnTo>
                    <a:lnTo>
                      <a:pt x="116" y="36"/>
                    </a:lnTo>
                    <a:lnTo>
                      <a:pt x="120" y="38"/>
                    </a:lnTo>
                    <a:lnTo>
                      <a:pt x="120" y="38"/>
                    </a:lnTo>
                    <a:lnTo>
                      <a:pt x="120" y="41"/>
                    </a:lnTo>
                    <a:lnTo>
                      <a:pt x="118" y="43"/>
                    </a:lnTo>
                    <a:lnTo>
                      <a:pt x="116" y="43"/>
                    </a:lnTo>
                    <a:lnTo>
                      <a:pt x="114" y="43"/>
                    </a:lnTo>
                    <a:lnTo>
                      <a:pt x="112" y="45"/>
                    </a:lnTo>
                    <a:lnTo>
                      <a:pt x="107" y="45"/>
                    </a:lnTo>
                    <a:lnTo>
                      <a:pt x="103" y="47"/>
                    </a:lnTo>
                    <a:lnTo>
                      <a:pt x="103" y="49"/>
                    </a:lnTo>
                    <a:lnTo>
                      <a:pt x="103" y="51"/>
                    </a:lnTo>
                    <a:lnTo>
                      <a:pt x="101" y="53"/>
                    </a:lnTo>
                    <a:lnTo>
                      <a:pt x="101" y="53"/>
                    </a:lnTo>
                    <a:lnTo>
                      <a:pt x="99" y="53"/>
                    </a:lnTo>
                    <a:lnTo>
                      <a:pt x="97" y="53"/>
                    </a:lnTo>
                    <a:lnTo>
                      <a:pt x="95" y="55"/>
                    </a:lnTo>
                    <a:lnTo>
                      <a:pt x="93" y="55"/>
                    </a:lnTo>
                    <a:lnTo>
                      <a:pt x="93" y="53"/>
                    </a:lnTo>
                    <a:lnTo>
                      <a:pt x="91" y="53"/>
                    </a:lnTo>
                    <a:lnTo>
                      <a:pt x="91" y="55"/>
                    </a:lnTo>
                    <a:lnTo>
                      <a:pt x="89" y="57"/>
                    </a:lnTo>
                    <a:lnTo>
                      <a:pt x="91" y="59"/>
                    </a:lnTo>
                    <a:lnTo>
                      <a:pt x="89" y="62"/>
                    </a:lnTo>
                    <a:lnTo>
                      <a:pt x="89" y="66"/>
                    </a:lnTo>
                    <a:lnTo>
                      <a:pt x="89" y="66"/>
                    </a:lnTo>
                    <a:lnTo>
                      <a:pt x="91" y="68"/>
                    </a:lnTo>
                    <a:lnTo>
                      <a:pt x="89" y="70"/>
                    </a:lnTo>
                    <a:lnTo>
                      <a:pt x="86" y="70"/>
                    </a:lnTo>
                    <a:lnTo>
                      <a:pt x="84" y="76"/>
                    </a:lnTo>
                    <a:lnTo>
                      <a:pt x="82" y="76"/>
                    </a:lnTo>
                    <a:lnTo>
                      <a:pt x="80" y="74"/>
                    </a:lnTo>
                    <a:lnTo>
                      <a:pt x="80" y="76"/>
                    </a:lnTo>
                    <a:lnTo>
                      <a:pt x="80" y="76"/>
                    </a:lnTo>
                    <a:lnTo>
                      <a:pt x="78" y="81"/>
                    </a:lnTo>
                    <a:lnTo>
                      <a:pt x="76" y="83"/>
                    </a:lnTo>
                    <a:lnTo>
                      <a:pt x="76" y="85"/>
                    </a:lnTo>
                    <a:lnTo>
                      <a:pt x="78" y="85"/>
                    </a:lnTo>
                    <a:lnTo>
                      <a:pt x="80" y="87"/>
                    </a:lnTo>
                    <a:lnTo>
                      <a:pt x="78" y="95"/>
                    </a:lnTo>
                    <a:lnTo>
                      <a:pt x="76" y="97"/>
                    </a:lnTo>
                    <a:lnTo>
                      <a:pt x="80" y="102"/>
                    </a:lnTo>
                    <a:lnTo>
                      <a:pt x="78" y="104"/>
                    </a:lnTo>
                    <a:lnTo>
                      <a:pt x="76" y="104"/>
                    </a:lnTo>
                    <a:lnTo>
                      <a:pt x="78" y="106"/>
                    </a:lnTo>
                    <a:lnTo>
                      <a:pt x="84" y="108"/>
                    </a:lnTo>
                    <a:lnTo>
                      <a:pt x="91" y="114"/>
                    </a:lnTo>
                    <a:lnTo>
                      <a:pt x="93" y="114"/>
                    </a:lnTo>
                    <a:lnTo>
                      <a:pt x="95" y="119"/>
                    </a:lnTo>
                    <a:lnTo>
                      <a:pt x="95" y="121"/>
                    </a:lnTo>
                    <a:lnTo>
                      <a:pt x="93" y="123"/>
                    </a:lnTo>
                    <a:lnTo>
                      <a:pt x="95" y="127"/>
                    </a:lnTo>
                    <a:lnTo>
                      <a:pt x="97" y="129"/>
                    </a:lnTo>
                    <a:lnTo>
                      <a:pt x="103" y="135"/>
                    </a:lnTo>
                    <a:lnTo>
                      <a:pt x="107" y="137"/>
                    </a:lnTo>
                    <a:lnTo>
                      <a:pt x="110" y="140"/>
                    </a:lnTo>
                    <a:lnTo>
                      <a:pt x="120" y="146"/>
                    </a:lnTo>
                    <a:lnTo>
                      <a:pt x="129" y="152"/>
                    </a:lnTo>
                    <a:lnTo>
                      <a:pt x="131" y="156"/>
                    </a:lnTo>
                    <a:lnTo>
                      <a:pt x="139" y="163"/>
                    </a:lnTo>
                    <a:lnTo>
                      <a:pt x="143" y="167"/>
                    </a:lnTo>
                    <a:lnTo>
                      <a:pt x="143" y="171"/>
                    </a:lnTo>
                    <a:lnTo>
                      <a:pt x="145" y="171"/>
                    </a:lnTo>
                    <a:lnTo>
                      <a:pt x="145" y="173"/>
                    </a:lnTo>
                    <a:lnTo>
                      <a:pt x="150" y="178"/>
                    </a:lnTo>
                    <a:lnTo>
                      <a:pt x="150" y="180"/>
                    </a:lnTo>
                    <a:lnTo>
                      <a:pt x="150" y="182"/>
                    </a:lnTo>
                    <a:lnTo>
                      <a:pt x="150" y="184"/>
                    </a:lnTo>
                    <a:lnTo>
                      <a:pt x="154" y="188"/>
                    </a:lnTo>
                    <a:lnTo>
                      <a:pt x="154" y="194"/>
                    </a:lnTo>
                    <a:lnTo>
                      <a:pt x="156" y="196"/>
                    </a:lnTo>
                    <a:lnTo>
                      <a:pt x="156" y="203"/>
                    </a:lnTo>
                    <a:lnTo>
                      <a:pt x="158" y="205"/>
                    </a:lnTo>
                    <a:lnTo>
                      <a:pt x="158" y="207"/>
                    </a:lnTo>
                    <a:lnTo>
                      <a:pt x="158" y="209"/>
                    </a:lnTo>
                    <a:lnTo>
                      <a:pt x="158" y="213"/>
                    </a:lnTo>
                    <a:lnTo>
                      <a:pt x="158" y="215"/>
                    </a:lnTo>
                    <a:lnTo>
                      <a:pt x="160" y="220"/>
                    </a:lnTo>
                    <a:lnTo>
                      <a:pt x="160" y="222"/>
                    </a:lnTo>
                    <a:lnTo>
                      <a:pt x="162" y="222"/>
                    </a:lnTo>
                    <a:lnTo>
                      <a:pt x="162" y="226"/>
                    </a:lnTo>
                    <a:lnTo>
                      <a:pt x="164" y="230"/>
                    </a:lnTo>
                    <a:lnTo>
                      <a:pt x="164" y="232"/>
                    </a:lnTo>
                    <a:lnTo>
                      <a:pt x="162" y="232"/>
                    </a:lnTo>
                    <a:lnTo>
                      <a:pt x="162" y="230"/>
                    </a:lnTo>
                    <a:lnTo>
                      <a:pt x="162" y="230"/>
                    </a:lnTo>
                    <a:lnTo>
                      <a:pt x="160" y="230"/>
                    </a:lnTo>
                    <a:lnTo>
                      <a:pt x="160" y="234"/>
                    </a:lnTo>
                    <a:lnTo>
                      <a:pt x="162" y="237"/>
                    </a:lnTo>
                    <a:lnTo>
                      <a:pt x="162" y="237"/>
                    </a:lnTo>
                    <a:lnTo>
                      <a:pt x="160" y="239"/>
                    </a:lnTo>
                    <a:lnTo>
                      <a:pt x="160" y="241"/>
                    </a:lnTo>
                    <a:lnTo>
                      <a:pt x="156" y="243"/>
                    </a:lnTo>
                    <a:lnTo>
                      <a:pt x="160" y="247"/>
                    </a:lnTo>
                    <a:lnTo>
                      <a:pt x="158" y="251"/>
                    </a:lnTo>
                    <a:lnTo>
                      <a:pt x="160" y="253"/>
                    </a:lnTo>
                    <a:lnTo>
                      <a:pt x="156" y="256"/>
                    </a:lnTo>
                    <a:lnTo>
                      <a:pt x="154" y="256"/>
                    </a:lnTo>
                    <a:lnTo>
                      <a:pt x="154" y="262"/>
                    </a:lnTo>
                    <a:lnTo>
                      <a:pt x="152" y="262"/>
                    </a:lnTo>
                    <a:lnTo>
                      <a:pt x="148" y="266"/>
                    </a:lnTo>
                    <a:lnTo>
                      <a:pt x="143" y="268"/>
                    </a:lnTo>
                    <a:lnTo>
                      <a:pt x="141" y="270"/>
                    </a:lnTo>
                    <a:lnTo>
                      <a:pt x="139" y="274"/>
                    </a:lnTo>
                    <a:lnTo>
                      <a:pt x="137" y="274"/>
                    </a:lnTo>
                    <a:lnTo>
                      <a:pt x="133" y="277"/>
                    </a:lnTo>
                    <a:lnTo>
                      <a:pt x="124" y="283"/>
                    </a:lnTo>
                    <a:lnTo>
                      <a:pt x="120" y="283"/>
                    </a:lnTo>
                    <a:lnTo>
                      <a:pt x="118" y="281"/>
                    </a:lnTo>
                    <a:lnTo>
                      <a:pt x="114" y="283"/>
                    </a:lnTo>
                    <a:lnTo>
                      <a:pt x="114" y="281"/>
                    </a:lnTo>
                    <a:lnTo>
                      <a:pt x="114" y="279"/>
                    </a:lnTo>
                    <a:lnTo>
                      <a:pt x="114" y="277"/>
                    </a:lnTo>
                    <a:lnTo>
                      <a:pt x="112" y="279"/>
                    </a:lnTo>
                    <a:lnTo>
                      <a:pt x="112" y="281"/>
                    </a:lnTo>
                    <a:lnTo>
                      <a:pt x="110" y="279"/>
                    </a:lnTo>
                    <a:lnTo>
                      <a:pt x="112" y="281"/>
                    </a:lnTo>
                    <a:lnTo>
                      <a:pt x="112" y="283"/>
                    </a:lnTo>
                    <a:lnTo>
                      <a:pt x="110" y="283"/>
                    </a:lnTo>
                    <a:lnTo>
                      <a:pt x="107" y="283"/>
                    </a:lnTo>
                    <a:lnTo>
                      <a:pt x="112" y="285"/>
                    </a:lnTo>
                    <a:lnTo>
                      <a:pt x="112" y="287"/>
                    </a:lnTo>
                    <a:lnTo>
                      <a:pt x="112" y="289"/>
                    </a:lnTo>
                    <a:lnTo>
                      <a:pt x="110" y="291"/>
                    </a:lnTo>
                    <a:lnTo>
                      <a:pt x="105" y="289"/>
                    </a:lnTo>
                    <a:lnTo>
                      <a:pt x="110" y="291"/>
                    </a:lnTo>
                    <a:lnTo>
                      <a:pt x="107" y="293"/>
                    </a:lnTo>
                    <a:lnTo>
                      <a:pt x="107" y="296"/>
                    </a:lnTo>
                    <a:lnTo>
                      <a:pt x="105" y="296"/>
                    </a:lnTo>
                    <a:lnTo>
                      <a:pt x="103" y="293"/>
                    </a:lnTo>
                    <a:lnTo>
                      <a:pt x="101" y="293"/>
                    </a:lnTo>
                    <a:lnTo>
                      <a:pt x="101" y="298"/>
                    </a:lnTo>
                    <a:lnTo>
                      <a:pt x="101" y="298"/>
                    </a:lnTo>
                    <a:lnTo>
                      <a:pt x="103" y="300"/>
                    </a:lnTo>
                    <a:lnTo>
                      <a:pt x="101" y="300"/>
                    </a:lnTo>
                    <a:lnTo>
                      <a:pt x="101" y="302"/>
                    </a:lnTo>
                    <a:lnTo>
                      <a:pt x="99" y="302"/>
                    </a:lnTo>
                    <a:lnTo>
                      <a:pt x="95" y="304"/>
                    </a:lnTo>
                    <a:lnTo>
                      <a:pt x="93" y="306"/>
                    </a:lnTo>
                    <a:lnTo>
                      <a:pt x="91" y="306"/>
                    </a:lnTo>
                    <a:lnTo>
                      <a:pt x="89" y="308"/>
                    </a:lnTo>
                    <a:lnTo>
                      <a:pt x="89" y="312"/>
                    </a:lnTo>
                    <a:lnTo>
                      <a:pt x="86" y="315"/>
                    </a:lnTo>
                    <a:lnTo>
                      <a:pt x="84" y="315"/>
                    </a:lnTo>
                    <a:lnTo>
                      <a:pt x="86" y="315"/>
                    </a:lnTo>
                    <a:lnTo>
                      <a:pt x="76" y="319"/>
                    </a:lnTo>
                    <a:lnTo>
                      <a:pt x="72" y="319"/>
                    </a:lnTo>
                    <a:lnTo>
                      <a:pt x="76" y="317"/>
                    </a:lnTo>
                    <a:lnTo>
                      <a:pt x="78" y="315"/>
                    </a:lnTo>
                    <a:lnTo>
                      <a:pt x="80" y="312"/>
                    </a:lnTo>
                    <a:lnTo>
                      <a:pt x="78" y="315"/>
                    </a:lnTo>
                    <a:lnTo>
                      <a:pt x="76" y="312"/>
                    </a:lnTo>
                    <a:lnTo>
                      <a:pt x="76" y="306"/>
                    </a:lnTo>
                    <a:lnTo>
                      <a:pt x="76" y="306"/>
                    </a:lnTo>
                    <a:lnTo>
                      <a:pt x="76" y="306"/>
                    </a:lnTo>
                    <a:lnTo>
                      <a:pt x="76" y="302"/>
                    </a:lnTo>
                    <a:lnTo>
                      <a:pt x="76" y="296"/>
                    </a:lnTo>
                    <a:lnTo>
                      <a:pt x="78" y="291"/>
                    </a:lnTo>
                    <a:lnTo>
                      <a:pt x="84" y="287"/>
                    </a:lnTo>
                    <a:lnTo>
                      <a:pt x="86" y="285"/>
                    </a:lnTo>
                    <a:lnTo>
                      <a:pt x="82" y="287"/>
                    </a:lnTo>
                    <a:lnTo>
                      <a:pt x="78" y="285"/>
                    </a:lnTo>
                    <a:lnTo>
                      <a:pt x="76" y="287"/>
                    </a:lnTo>
                    <a:lnTo>
                      <a:pt x="74" y="285"/>
                    </a:lnTo>
                    <a:lnTo>
                      <a:pt x="72" y="287"/>
                    </a:lnTo>
                    <a:lnTo>
                      <a:pt x="67" y="285"/>
                    </a:lnTo>
                    <a:lnTo>
                      <a:pt x="70" y="285"/>
                    </a:lnTo>
                    <a:lnTo>
                      <a:pt x="70" y="281"/>
                    </a:lnTo>
                    <a:lnTo>
                      <a:pt x="67" y="281"/>
                    </a:lnTo>
                    <a:lnTo>
                      <a:pt x="72" y="277"/>
                    </a:lnTo>
                    <a:lnTo>
                      <a:pt x="76" y="274"/>
                    </a:lnTo>
                    <a:lnTo>
                      <a:pt x="78" y="270"/>
                    </a:lnTo>
                    <a:lnTo>
                      <a:pt x="82" y="268"/>
                    </a:lnTo>
                    <a:lnTo>
                      <a:pt x="84" y="270"/>
                    </a:lnTo>
                    <a:lnTo>
                      <a:pt x="93" y="268"/>
                    </a:lnTo>
                    <a:lnTo>
                      <a:pt x="97" y="270"/>
                    </a:lnTo>
                    <a:lnTo>
                      <a:pt x="99" y="272"/>
                    </a:lnTo>
                    <a:lnTo>
                      <a:pt x="105" y="272"/>
                    </a:lnTo>
                    <a:lnTo>
                      <a:pt x="103" y="268"/>
                    </a:lnTo>
                    <a:lnTo>
                      <a:pt x="103" y="266"/>
                    </a:lnTo>
                    <a:lnTo>
                      <a:pt x="101" y="262"/>
                    </a:lnTo>
                    <a:lnTo>
                      <a:pt x="95" y="262"/>
                    </a:lnTo>
                    <a:lnTo>
                      <a:pt x="95" y="253"/>
                    </a:lnTo>
                    <a:lnTo>
                      <a:pt x="99" y="251"/>
                    </a:lnTo>
                    <a:lnTo>
                      <a:pt x="105" y="251"/>
                    </a:lnTo>
                    <a:lnTo>
                      <a:pt x="107" y="247"/>
                    </a:lnTo>
                    <a:lnTo>
                      <a:pt x="114" y="243"/>
                    </a:lnTo>
                    <a:lnTo>
                      <a:pt x="120" y="243"/>
                    </a:lnTo>
                    <a:lnTo>
                      <a:pt x="120" y="239"/>
                    </a:lnTo>
                    <a:lnTo>
                      <a:pt x="124" y="239"/>
                    </a:lnTo>
                    <a:lnTo>
                      <a:pt x="126" y="232"/>
                    </a:lnTo>
                    <a:lnTo>
                      <a:pt x="126" y="228"/>
                    </a:lnTo>
                    <a:lnTo>
                      <a:pt x="126" y="222"/>
                    </a:lnTo>
                    <a:lnTo>
                      <a:pt x="126" y="220"/>
                    </a:lnTo>
                    <a:lnTo>
                      <a:pt x="126" y="213"/>
                    </a:lnTo>
                    <a:lnTo>
                      <a:pt x="122" y="205"/>
                    </a:lnTo>
                    <a:lnTo>
                      <a:pt x="120" y="203"/>
                    </a:lnTo>
                    <a:lnTo>
                      <a:pt x="116" y="196"/>
                    </a:lnTo>
                    <a:lnTo>
                      <a:pt x="118" y="196"/>
                    </a:lnTo>
                    <a:lnTo>
                      <a:pt x="122" y="194"/>
                    </a:lnTo>
                    <a:lnTo>
                      <a:pt x="120" y="188"/>
                    </a:lnTo>
                    <a:lnTo>
                      <a:pt x="120" y="186"/>
                    </a:lnTo>
                    <a:lnTo>
                      <a:pt x="118" y="180"/>
                    </a:lnTo>
                    <a:lnTo>
                      <a:pt x="124" y="175"/>
                    </a:lnTo>
                    <a:lnTo>
                      <a:pt x="124" y="171"/>
                    </a:lnTo>
                    <a:lnTo>
                      <a:pt x="120" y="171"/>
                    </a:lnTo>
                    <a:lnTo>
                      <a:pt x="120" y="169"/>
                    </a:lnTo>
                    <a:lnTo>
                      <a:pt x="120" y="163"/>
                    </a:lnTo>
                    <a:lnTo>
                      <a:pt x="122" y="161"/>
                    </a:lnTo>
                    <a:lnTo>
                      <a:pt x="122" y="156"/>
                    </a:lnTo>
                    <a:lnTo>
                      <a:pt x="118" y="159"/>
                    </a:lnTo>
                    <a:lnTo>
                      <a:pt x="116" y="159"/>
                    </a:lnTo>
                    <a:lnTo>
                      <a:pt x="114" y="154"/>
                    </a:lnTo>
                    <a:lnTo>
                      <a:pt x="110" y="154"/>
                    </a:lnTo>
                    <a:lnTo>
                      <a:pt x="107" y="152"/>
                    </a:lnTo>
                    <a:lnTo>
                      <a:pt x="107" y="150"/>
                    </a:lnTo>
                    <a:lnTo>
                      <a:pt x="105" y="148"/>
                    </a:lnTo>
                    <a:lnTo>
                      <a:pt x="103" y="148"/>
                    </a:lnTo>
                    <a:lnTo>
                      <a:pt x="101" y="146"/>
                    </a:lnTo>
                    <a:lnTo>
                      <a:pt x="99" y="142"/>
                    </a:lnTo>
                    <a:lnTo>
                      <a:pt x="97" y="140"/>
                    </a:lnTo>
                    <a:lnTo>
                      <a:pt x="93" y="140"/>
                    </a:lnTo>
                    <a:lnTo>
                      <a:pt x="91" y="137"/>
                    </a:lnTo>
                    <a:lnTo>
                      <a:pt x="89" y="133"/>
                    </a:lnTo>
                    <a:lnTo>
                      <a:pt x="82" y="127"/>
                    </a:lnTo>
                    <a:lnTo>
                      <a:pt x="82" y="123"/>
                    </a:lnTo>
                    <a:lnTo>
                      <a:pt x="78" y="116"/>
                    </a:lnTo>
                    <a:lnTo>
                      <a:pt x="74" y="114"/>
                    </a:lnTo>
                    <a:lnTo>
                      <a:pt x="67" y="108"/>
                    </a:lnTo>
                    <a:lnTo>
                      <a:pt x="63" y="108"/>
                    </a:lnTo>
                    <a:lnTo>
                      <a:pt x="59" y="104"/>
                    </a:lnTo>
                    <a:lnTo>
                      <a:pt x="53" y="104"/>
                    </a:lnTo>
                    <a:lnTo>
                      <a:pt x="48" y="97"/>
                    </a:lnTo>
                    <a:lnTo>
                      <a:pt x="46" y="97"/>
                    </a:lnTo>
                    <a:lnTo>
                      <a:pt x="44" y="95"/>
                    </a:lnTo>
                    <a:lnTo>
                      <a:pt x="48" y="93"/>
                    </a:lnTo>
                    <a:lnTo>
                      <a:pt x="44" y="89"/>
                    </a:lnTo>
                    <a:lnTo>
                      <a:pt x="42" y="85"/>
                    </a:lnTo>
                    <a:lnTo>
                      <a:pt x="46" y="85"/>
                    </a:lnTo>
                    <a:lnTo>
                      <a:pt x="53" y="83"/>
                    </a:lnTo>
                    <a:lnTo>
                      <a:pt x="55" y="83"/>
                    </a:lnTo>
                    <a:lnTo>
                      <a:pt x="57" y="81"/>
                    </a:lnTo>
                    <a:lnTo>
                      <a:pt x="61" y="72"/>
                    </a:lnTo>
                    <a:lnTo>
                      <a:pt x="63" y="70"/>
                    </a:lnTo>
                    <a:lnTo>
                      <a:pt x="63" y="68"/>
                    </a:lnTo>
                    <a:lnTo>
                      <a:pt x="57" y="66"/>
                    </a:lnTo>
                    <a:lnTo>
                      <a:pt x="57" y="64"/>
                    </a:lnTo>
                    <a:lnTo>
                      <a:pt x="57" y="59"/>
                    </a:lnTo>
                    <a:lnTo>
                      <a:pt x="53" y="57"/>
                    </a:lnTo>
                    <a:lnTo>
                      <a:pt x="48" y="55"/>
                    </a:lnTo>
                    <a:lnTo>
                      <a:pt x="42" y="55"/>
                    </a:lnTo>
                    <a:lnTo>
                      <a:pt x="38" y="57"/>
                    </a:lnTo>
                    <a:lnTo>
                      <a:pt x="34" y="55"/>
                    </a:lnTo>
                    <a:lnTo>
                      <a:pt x="25" y="55"/>
                    </a:lnTo>
                    <a:lnTo>
                      <a:pt x="21" y="49"/>
                    </a:lnTo>
                    <a:lnTo>
                      <a:pt x="15" y="43"/>
                    </a:lnTo>
                    <a:lnTo>
                      <a:pt x="17" y="38"/>
                    </a:lnTo>
                    <a:lnTo>
                      <a:pt x="15" y="34"/>
                    </a:lnTo>
                    <a:lnTo>
                      <a:pt x="13" y="32"/>
                    </a:lnTo>
                    <a:lnTo>
                      <a:pt x="8" y="28"/>
                    </a:lnTo>
                    <a:lnTo>
                      <a:pt x="2" y="24"/>
                    </a:lnTo>
                    <a:lnTo>
                      <a:pt x="0" y="22"/>
                    </a:lnTo>
                    <a:lnTo>
                      <a:pt x="0" y="22"/>
                    </a:lnTo>
                    <a:close/>
                    <a:moveTo>
                      <a:pt x="55" y="283"/>
                    </a:moveTo>
                    <a:lnTo>
                      <a:pt x="57" y="285"/>
                    </a:lnTo>
                    <a:lnTo>
                      <a:pt x="57" y="287"/>
                    </a:lnTo>
                    <a:lnTo>
                      <a:pt x="59" y="289"/>
                    </a:lnTo>
                    <a:lnTo>
                      <a:pt x="61" y="289"/>
                    </a:lnTo>
                    <a:lnTo>
                      <a:pt x="61" y="283"/>
                    </a:lnTo>
                    <a:lnTo>
                      <a:pt x="61" y="283"/>
                    </a:lnTo>
                    <a:lnTo>
                      <a:pt x="59" y="279"/>
                    </a:lnTo>
                    <a:lnTo>
                      <a:pt x="55" y="28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27" name="Freeform 32">
                <a:extLst>
                  <a:ext uri="{FF2B5EF4-FFF2-40B4-BE49-F238E27FC236}">
                    <a16:creationId xmlns:a16="http://schemas.microsoft.com/office/drawing/2014/main" id="{2EF40A96-0CAC-42E1-98EF-FC06B8AFACE5}"/>
                  </a:ext>
                </a:extLst>
              </p:cNvPr>
              <p:cNvSpPr>
                <a:spLocks/>
              </p:cNvSpPr>
              <p:nvPr/>
            </p:nvSpPr>
            <p:spPr bwMode="auto">
              <a:xfrm>
                <a:off x="10676436" y="3609138"/>
                <a:ext cx="84642" cy="68895"/>
              </a:xfrm>
              <a:custGeom>
                <a:avLst/>
                <a:gdLst>
                  <a:gd name="T0" fmla="*/ 51 w 105"/>
                  <a:gd name="T1" fmla="*/ 87 h 91"/>
                  <a:gd name="T2" fmla="*/ 57 w 105"/>
                  <a:gd name="T3" fmla="*/ 80 h 91"/>
                  <a:gd name="T4" fmla="*/ 63 w 105"/>
                  <a:gd name="T5" fmla="*/ 80 h 91"/>
                  <a:gd name="T6" fmla="*/ 76 w 105"/>
                  <a:gd name="T7" fmla="*/ 80 h 91"/>
                  <a:gd name="T8" fmla="*/ 84 w 105"/>
                  <a:gd name="T9" fmla="*/ 82 h 91"/>
                  <a:gd name="T10" fmla="*/ 82 w 105"/>
                  <a:gd name="T11" fmla="*/ 76 h 91"/>
                  <a:gd name="T12" fmla="*/ 74 w 105"/>
                  <a:gd name="T13" fmla="*/ 72 h 91"/>
                  <a:gd name="T14" fmla="*/ 78 w 105"/>
                  <a:gd name="T15" fmla="*/ 61 h 91"/>
                  <a:gd name="T16" fmla="*/ 86 w 105"/>
                  <a:gd name="T17" fmla="*/ 57 h 91"/>
                  <a:gd name="T18" fmla="*/ 99 w 105"/>
                  <a:gd name="T19" fmla="*/ 53 h 91"/>
                  <a:gd name="T20" fmla="*/ 103 w 105"/>
                  <a:gd name="T21" fmla="*/ 49 h 91"/>
                  <a:gd name="T22" fmla="*/ 105 w 105"/>
                  <a:gd name="T23" fmla="*/ 38 h 91"/>
                  <a:gd name="T24" fmla="*/ 105 w 105"/>
                  <a:gd name="T25" fmla="*/ 30 h 91"/>
                  <a:gd name="T26" fmla="*/ 101 w 105"/>
                  <a:gd name="T27" fmla="*/ 15 h 91"/>
                  <a:gd name="T28" fmla="*/ 95 w 105"/>
                  <a:gd name="T29" fmla="*/ 6 h 91"/>
                  <a:gd name="T30" fmla="*/ 89 w 105"/>
                  <a:gd name="T31" fmla="*/ 4 h 91"/>
                  <a:gd name="T32" fmla="*/ 84 w 105"/>
                  <a:gd name="T33" fmla="*/ 0 h 91"/>
                  <a:gd name="T34" fmla="*/ 74 w 105"/>
                  <a:gd name="T35" fmla="*/ 4 h 91"/>
                  <a:gd name="T36" fmla="*/ 78 w 105"/>
                  <a:gd name="T37" fmla="*/ 13 h 91"/>
                  <a:gd name="T38" fmla="*/ 78 w 105"/>
                  <a:gd name="T39" fmla="*/ 19 h 91"/>
                  <a:gd name="T40" fmla="*/ 70 w 105"/>
                  <a:gd name="T41" fmla="*/ 11 h 91"/>
                  <a:gd name="T42" fmla="*/ 61 w 105"/>
                  <a:gd name="T43" fmla="*/ 9 h 91"/>
                  <a:gd name="T44" fmla="*/ 55 w 105"/>
                  <a:gd name="T45" fmla="*/ 6 h 91"/>
                  <a:gd name="T46" fmla="*/ 44 w 105"/>
                  <a:gd name="T47" fmla="*/ 4 h 91"/>
                  <a:gd name="T48" fmla="*/ 36 w 105"/>
                  <a:gd name="T49" fmla="*/ 2 h 91"/>
                  <a:gd name="T50" fmla="*/ 30 w 105"/>
                  <a:gd name="T51" fmla="*/ 2 h 91"/>
                  <a:gd name="T52" fmla="*/ 15 w 105"/>
                  <a:gd name="T53" fmla="*/ 6 h 91"/>
                  <a:gd name="T54" fmla="*/ 6 w 105"/>
                  <a:gd name="T55" fmla="*/ 13 h 91"/>
                  <a:gd name="T56" fmla="*/ 2 w 105"/>
                  <a:gd name="T57" fmla="*/ 21 h 91"/>
                  <a:gd name="T58" fmla="*/ 2 w 105"/>
                  <a:gd name="T59" fmla="*/ 38 h 91"/>
                  <a:gd name="T60" fmla="*/ 9 w 105"/>
                  <a:gd name="T61" fmla="*/ 44 h 91"/>
                  <a:gd name="T62" fmla="*/ 6 w 105"/>
                  <a:gd name="T63" fmla="*/ 55 h 91"/>
                  <a:gd name="T64" fmla="*/ 11 w 105"/>
                  <a:gd name="T65" fmla="*/ 57 h 91"/>
                  <a:gd name="T66" fmla="*/ 13 w 105"/>
                  <a:gd name="T67" fmla="*/ 63 h 91"/>
                  <a:gd name="T68" fmla="*/ 15 w 105"/>
                  <a:gd name="T69" fmla="*/ 72 h 91"/>
                  <a:gd name="T70" fmla="*/ 19 w 105"/>
                  <a:gd name="T71" fmla="*/ 74 h 91"/>
                  <a:gd name="T72" fmla="*/ 19 w 105"/>
                  <a:gd name="T73" fmla="*/ 78 h 91"/>
                  <a:gd name="T74" fmla="*/ 23 w 105"/>
                  <a:gd name="T75" fmla="*/ 82 h 91"/>
                  <a:gd name="T76" fmla="*/ 25 w 105"/>
                  <a:gd name="T77" fmla="*/ 78 h 91"/>
                  <a:gd name="T78" fmla="*/ 30 w 105"/>
                  <a:gd name="T79" fmla="*/ 76 h 91"/>
                  <a:gd name="T80" fmla="*/ 32 w 105"/>
                  <a:gd name="T81" fmla="*/ 80 h 91"/>
                  <a:gd name="T82" fmla="*/ 27 w 105"/>
                  <a:gd name="T83" fmla="*/ 87 h 91"/>
                  <a:gd name="T84" fmla="*/ 30 w 105"/>
                  <a:gd name="T85" fmla="*/ 89 h 91"/>
                  <a:gd name="T86" fmla="*/ 36 w 105"/>
                  <a:gd name="T87" fmla="*/ 87 h 91"/>
                  <a:gd name="T88" fmla="*/ 38 w 105"/>
                  <a:gd name="T89" fmla="*/ 87 h 91"/>
                  <a:gd name="T90" fmla="*/ 42 w 105"/>
                  <a:gd name="T91" fmla="*/ 8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 h="91">
                    <a:moveTo>
                      <a:pt x="46" y="91"/>
                    </a:moveTo>
                    <a:lnTo>
                      <a:pt x="51" y="87"/>
                    </a:lnTo>
                    <a:lnTo>
                      <a:pt x="55" y="84"/>
                    </a:lnTo>
                    <a:lnTo>
                      <a:pt x="57" y="80"/>
                    </a:lnTo>
                    <a:lnTo>
                      <a:pt x="61" y="78"/>
                    </a:lnTo>
                    <a:lnTo>
                      <a:pt x="63" y="80"/>
                    </a:lnTo>
                    <a:lnTo>
                      <a:pt x="72" y="78"/>
                    </a:lnTo>
                    <a:lnTo>
                      <a:pt x="76" y="80"/>
                    </a:lnTo>
                    <a:lnTo>
                      <a:pt x="78" y="82"/>
                    </a:lnTo>
                    <a:lnTo>
                      <a:pt x="84" y="82"/>
                    </a:lnTo>
                    <a:lnTo>
                      <a:pt x="82" y="78"/>
                    </a:lnTo>
                    <a:lnTo>
                      <a:pt x="82" y="76"/>
                    </a:lnTo>
                    <a:lnTo>
                      <a:pt x="80" y="72"/>
                    </a:lnTo>
                    <a:lnTo>
                      <a:pt x="74" y="72"/>
                    </a:lnTo>
                    <a:lnTo>
                      <a:pt x="74" y="63"/>
                    </a:lnTo>
                    <a:lnTo>
                      <a:pt x="78" y="61"/>
                    </a:lnTo>
                    <a:lnTo>
                      <a:pt x="84" y="61"/>
                    </a:lnTo>
                    <a:lnTo>
                      <a:pt x="86" y="57"/>
                    </a:lnTo>
                    <a:lnTo>
                      <a:pt x="93" y="53"/>
                    </a:lnTo>
                    <a:lnTo>
                      <a:pt x="99" y="53"/>
                    </a:lnTo>
                    <a:lnTo>
                      <a:pt x="99" y="49"/>
                    </a:lnTo>
                    <a:lnTo>
                      <a:pt x="103" y="49"/>
                    </a:lnTo>
                    <a:lnTo>
                      <a:pt x="105" y="42"/>
                    </a:lnTo>
                    <a:lnTo>
                      <a:pt x="105" y="38"/>
                    </a:lnTo>
                    <a:lnTo>
                      <a:pt x="105" y="32"/>
                    </a:lnTo>
                    <a:lnTo>
                      <a:pt x="105" y="30"/>
                    </a:lnTo>
                    <a:lnTo>
                      <a:pt x="105" y="23"/>
                    </a:lnTo>
                    <a:lnTo>
                      <a:pt x="101" y="15"/>
                    </a:lnTo>
                    <a:lnTo>
                      <a:pt x="99" y="13"/>
                    </a:lnTo>
                    <a:lnTo>
                      <a:pt x="95" y="6"/>
                    </a:lnTo>
                    <a:lnTo>
                      <a:pt x="93" y="6"/>
                    </a:lnTo>
                    <a:lnTo>
                      <a:pt x="89" y="4"/>
                    </a:lnTo>
                    <a:lnTo>
                      <a:pt x="86" y="2"/>
                    </a:lnTo>
                    <a:lnTo>
                      <a:pt x="84" y="0"/>
                    </a:lnTo>
                    <a:lnTo>
                      <a:pt x="78" y="2"/>
                    </a:lnTo>
                    <a:lnTo>
                      <a:pt x="74" y="4"/>
                    </a:lnTo>
                    <a:lnTo>
                      <a:pt x="78" y="9"/>
                    </a:lnTo>
                    <a:lnTo>
                      <a:pt x="78" y="13"/>
                    </a:lnTo>
                    <a:lnTo>
                      <a:pt x="78" y="17"/>
                    </a:lnTo>
                    <a:lnTo>
                      <a:pt x="78" y="19"/>
                    </a:lnTo>
                    <a:lnTo>
                      <a:pt x="72" y="17"/>
                    </a:lnTo>
                    <a:lnTo>
                      <a:pt x="70" y="11"/>
                    </a:lnTo>
                    <a:lnTo>
                      <a:pt x="63" y="11"/>
                    </a:lnTo>
                    <a:lnTo>
                      <a:pt x="61" y="9"/>
                    </a:lnTo>
                    <a:lnTo>
                      <a:pt x="57" y="4"/>
                    </a:lnTo>
                    <a:lnTo>
                      <a:pt x="55" y="6"/>
                    </a:lnTo>
                    <a:lnTo>
                      <a:pt x="51" y="2"/>
                    </a:lnTo>
                    <a:lnTo>
                      <a:pt x="44" y="4"/>
                    </a:lnTo>
                    <a:lnTo>
                      <a:pt x="40" y="2"/>
                    </a:lnTo>
                    <a:lnTo>
                      <a:pt x="36" y="2"/>
                    </a:lnTo>
                    <a:lnTo>
                      <a:pt x="32" y="4"/>
                    </a:lnTo>
                    <a:lnTo>
                      <a:pt x="30" y="2"/>
                    </a:lnTo>
                    <a:lnTo>
                      <a:pt x="23" y="2"/>
                    </a:lnTo>
                    <a:lnTo>
                      <a:pt x="15" y="6"/>
                    </a:lnTo>
                    <a:lnTo>
                      <a:pt x="11" y="6"/>
                    </a:lnTo>
                    <a:lnTo>
                      <a:pt x="6" y="13"/>
                    </a:lnTo>
                    <a:lnTo>
                      <a:pt x="4" y="17"/>
                    </a:lnTo>
                    <a:lnTo>
                      <a:pt x="2" y="21"/>
                    </a:lnTo>
                    <a:lnTo>
                      <a:pt x="0" y="30"/>
                    </a:lnTo>
                    <a:lnTo>
                      <a:pt x="2" y="38"/>
                    </a:lnTo>
                    <a:lnTo>
                      <a:pt x="6" y="40"/>
                    </a:lnTo>
                    <a:lnTo>
                      <a:pt x="9" y="44"/>
                    </a:lnTo>
                    <a:lnTo>
                      <a:pt x="9" y="51"/>
                    </a:lnTo>
                    <a:lnTo>
                      <a:pt x="6" y="55"/>
                    </a:lnTo>
                    <a:lnTo>
                      <a:pt x="6" y="55"/>
                    </a:lnTo>
                    <a:lnTo>
                      <a:pt x="11" y="57"/>
                    </a:lnTo>
                    <a:lnTo>
                      <a:pt x="11" y="61"/>
                    </a:lnTo>
                    <a:lnTo>
                      <a:pt x="13" y="63"/>
                    </a:lnTo>
                    <a:lnTo>
                      <a:pt x="13" y="68"/>
                    </a:lnTo>
                    <a:lnTo>
                      <a:pt x="15" y="72"/>
                    </a:lnTo>
                    <a:lnTo>
                      <a:pt x="17" y="70"/>
                    </a:lnTo>
                    <a:lnTo>
                      <a:pt x="19" y="74"/>
                    </a:lnTo>
                    <a:lnTo>
                      <a:pt x="19" y="76"/>
                    </a:lnTo>
                    <a:lnTo>
                      <a:pt x="19" y="78"/>
                    </a:lnTo>
                    <a:lnTo>
                      <a:pt x="21" y="82"/>
                    </a:lnTo>
                    <a:lnTo>
                      <a:pt x="23" y="82"/>
                    </a:lnTo>
                    <a:lnTo>
                      <a:pt x="25" y="82"/>
                    </a:lnTo>
                    <a:lnTo>
                      <a:pt x="25" y="78"/>
                    </a:lnTo>
                    <a:lnTo>
                      <a:pt x="27" y="76"/>
                    </a:lnTo>
                    <a:lnTo>
                      <a:pt x="30" y="76"/>
                    </a:lnTo>
                    <a:lnTo>
                      <a:pt x="30" y="78"/>
                    </a:lnTo>
                    <a:lnTo>
                      <a:pt x="32" y="80"/>
                    </a:lnTo>
                    <a:lnTo>
                      <a:pt x="32" y="82"/>
                    </a:lnTo>
                    <a:lnTo>
                      <a:pt x="27" y="87"/>
                    </a:lnTo>
                    <a:lnTo>
                      <a:pt x="30" y="89"/>
                    </a:lnTo>
                    <a:lnTo>
                      <a:pt x="30" y="89"/>
                    </a:lnTo>
                    <a:lnTo>
                      <a:pt x="32" y="89"/>
                    </a:lnTo>
                    <a:lnTo>
                      <a:pt x="36" y="87"/>
                    </a:lnTo>
                    <a:lnTo>
                      <a:pt x="36" y="84"/>
                    </a:lnTo>
                    <a:lnTo>
                      <a:pt x="38" y="87"/>
                    </a:lnTo>
                    <a:lnTo>
                      <a:pt x="42" y="89"/>
                    </a:lnTo>
                    <a:lnTo>
                      <a:pt x="42" y="87"/>
                    </a:lnTo>
                    <a:lnTo>
                      <a:pt x="46" y="9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28" name="Freeform 33">
                <a:extLst>
                  <a:ext uri="{FF2B5EF4-FFF2-40B4-BE49-F238E27FC236}">
                    <a16:creationId xmlns:a16="http://schemas.microsoft.com/office/drawing/2014/main" id="{BF8AEBF9-53B8-4015-82B0-0FB4FB6C9902}"/>
                  </a:ext>
                </a:extLst>
              </p:cNvPr>
              <p:cNvSpPr>
                <a:spLocks/>
              </p:cNvSpPr>
              <p:nvPr/>
            </p:nvSpPr>
            <p:spPr bwMode="auto">
              <a:xfrm>
                <a:off x="10628875" y="3481949"/>
                <a:ext cx="130591" cy="141573"/>
              </a:xfrm>
              <a:custGeom>
                <a:avLst/>
                <a:gdLst>
                  <a:gd name="T0" fmla="*/ 23 w 162"/>
                  <a:gd name="T1" fmla="*/ 25 h 187"/>
                  <a:gd name="T2" fmla="*/ 30 w 162"/>
                  <a:gd name="T3" fmla="*/ 21 h 187"/>
                  <a:gd name="T4" fmla="*/ 27 w 162"/>
                  <a:gd name="T5" fmla="*/ 4 h 187"/>
                  <a:gd name="T6" fmla="*/ 38 w 162"/>
                  <a:gd name="T7" fmla="*/ 0 h 187"/>
                  <a:gd name="T8" fmla="*/ 51 w 162"/>
                  <a:gd name="T9" fmla="*/ 10 h 187"/>
                  <a:gd name="T10" fmla="*/ 53 w 162"/>
                  <a:gd name="T11" fmla="*/ 21 h 187"/>
                  <a:gd name="T12" fmla="*/ 72 w 162"/>
                  <a:gd name="T13" fmla="*/ 33 h 187"/>
                  <a:gd name="T14" fmla="*/ 86 w 162"/>
                  <a:gd name="T15" fmla="*/ 33 h 187"/>
                  <a:gd name="T16" fmla="*/ 95 w 162"/>
                  <a:gd name="T17" fmla="*/ 42 h 187"/>
                  <a:gd name="T18" fmla="*/ 101 w 162"/>
                  <a:gd name="T19" fmla="*/ 48 h 187"/>
                  <a:gd name="T20" fmla="*/ 93 w 162"/>
                  <a:gd name="T21" fmla="*/ 61 h 187"/>
                  <a:gd name="T22" fmla="*/ 80 w 162"/>
                  <a:gd name="T23" fmla="*/ 63 h 187"/>
                  <a:gd name="T24" fmla="*/ 82 w 162"/>
                  <a:gd name="T25" fmla="*/ 73 h 187"/>
                  <a:gd name="T26" fmla="*/ 91 w 162"/>
                  <a:gd name="T27" fmla="*/ 82 h 187"/>
                  <a:gd name="T28" fmla="*/ 105 w 162"/>
                  <a:gd name="T29" fmla="*/ 86 h 187"/>
                  <a:gd name="T30" fmla="*/ 120 w 162"/>
                  <a:gd name="T31" fmla="*/ 101 h 187"/>
                  <a:gd name="T32" fmla="*/ 129 w 162"/>
                  <a:gd name="T33" fmla="*/ 115 h 187"/>
                  <a:gd name="T34" fmla="*/ 137 w 162"/>
                  <a:gd name="T35" fmla="*/ 120 h 187"/>
                  <a:gd name="T36" fmla="*/ 143 w 162"/>
                  <a:gd name="T37" fmla="*/ 126 h 187"/>
                  <a:gd name="T38" fmla="*/ 148 w 162"/>
                  <a:gd name="T39" fmla="*/ 132 h 187"/>
                  <a:gd name="T40" fmla="*/ 156 w 162"/>
                  <a:gd name="T41" fmla="*/ 137 h 187"/>
                  <a:gd name="T42" fmla="*/ 158 w 162"/>
                  <a:gd name="T43" fmla="*/ 141 h 187"/>
                  <a:gd name="T44" fmla="*/ 162 w 162"/>
                  <a:gd name="T45" fmla="*/ 149 h 187"/>
                  <a:gd name="T46" fmla="*/ 158 w 162"/>
                  <a:gd name="T47" fmla="*/ 164 h 187"/>
                  <a:gd name="T48" fmla="*/ 156 w 162"/>
                  <a:gd name="T49" fmla="*/ 174 h 187"/>
                  <a:gd name="T50" fmla="*/ 145 w 162"/>
                  <a:gd name="T51" fmla="*/ 170 h 187"/>
                  <a:gd name="T52" fmla="*/ 133 w 162"/>
                  <a:gd name="T53" fmla="*/ 172 h 187"/>
                  <a:gd name="T54" fmla="*/ 137 w 162"/>
                  <a:gd name="T55" fmla="*/ 185 h 187"/>
                  <a:gd name="T56" fmla="*/ 129 w 162"/>
                  <a:gd name="T57" fmla="*/ 179 h 187"/>
                  <a:gd name="T58" fmla="*/ 116 w 162"/>
                  <a:gd name="T59" fmla="*/ 172 h 187"/>
                  <a:gd name="T60" fmla="*/ 120 w 162"/>
                  <a:gd name="T61" fmla="*/ 162 h 187"/>
                  <a:gd name="T62" fmla="*/ 120 w 162"/>
                  <a:gd name="T63" fmla="*/ 151 h 187"/>
                  <a:gd name="T64" fmla="*/ 116 w 162"/>
                  <a:gd name="T65" fmla="*/ 141 h 187"/>
                  <a:gd name="T66" fmla="*/ 110 w 162"/>
                  <a:gd name="T67" fmla="*/ 139 h 187"/>
                  <a:gd name="T68" fmla="*/ 103 w 162"/>
                  <a:gd name="T69" fmla="*/ 128 h 187"/>
                  <a:gd name="T70" fmla="*/ 103 w 162"/>
                  <a:gd name="T71" fmla="*/ 115 h 187"/>
                  <a:gd name="T72" fmla="*/ 97 w 162"/>
                  <a:gd name="T73" fmla="*/ 103 h 187"/>
                  <a:gd name="T74" fmla="*/ 76 w 162"/>
                  <a:gd name="T75" fmla="*/ 90 h 187"/>
                  <a:gd name="T76" fmla="*/ 57 w 162"/>
                  <a:gd name="T77" fmla="*/ 101 h 187"/>
                  <a:gd name="T78" fmla="*/ 42 w 162"/>
                  <a:gd name="T79" fmla="*/ 92 h 187"/>
                  <a:gd name="T80" fmla="*/ 32 w 162"/>
                  <a:gd name="T81" fmla="*/ 101 h 187"/>
                  <a:gd name="T82" fmla="*/ 25 w 162"/>
                  <a:gd name="T83" fmla="*/ 86 h 187"/>
                  <a:gd name="T84" fmla="*/ 25 w 162"/>
                  <a:gd name="T85" fmla="*/ 75 h 187"/>
                  <a:gd name="T86" fmla="*/ 25 w 162"/>
                  <a:gd name="T87" fmla="*/ 63 h 187"/>
                  <a:gd name="T88" fmla="*/ 13 w 162"/>
                  <a:gd name="T89" fmla="*/ 65 h 187"/>
                  <a:gd name="T90" fmla="*/ 11 w 162"/>
                  <a:gd name="T91" fmla="*/ 50 h 187"/>
                  <a:gd name="T92" fmla="*/ 0 w 162"/>
                  <a:gd name="T93" fmla="*/ 44 h 187"/>
                  <a:gd name="T94" fmla="*/ 8 w 162"/>
                  <a:gd name="T95" fmla="*/ 35 h 187"/>
                  <a:gd name="T96" fmla="*/ 8 w 162"/>
                  <a:gd name="T97" fmla="*/ 2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2" h="187">
                    <a:moveTo>
                      <a:pt x="19" y="21"/>
                    </a:moveTo>
                    <a:lnTo>
                      <a:pt x="21" y="23"/>
                    </a:lnTo>
                    <a:lnTo>
                      <a:pt x="23" y="25"/>
                    </a:lnTo>
                    <a:lnTo>
                      <a:pt x="27" y="25"/>
                    </a:lnTo>
                    <a:lnTo>
                      <a:pt x="32" y="25"/>
                    </a:lnTo>
                    <a:lnTo>
                      <a:pt x="30" y="21"/>
                    </a:lnTo>
                    <a:lnTo>
                      <a:pt x="30" y="14"/>
                    </a:lnTo>
                    <a:lnTo>
                      <a:pt x="27" y="10"/>
                    </a:lnTo>
                    <a:lnTo>
                      <a:pt x="27" y="4"/>
                    </a:lnTo>
                    <a:lnTo>
                      <a:pt x="32" y="2"/>
                    </a:lnTo>
                    <a:lnTo>
                      <a:pt x="32" y="0"/>
                    </a:lnTo>
                    <a:lnTo>
                      <a:pt x="38" y="0"/>
                    </a:lnTo>
                    <a:lnTo>
                      <a:pt x="40" y="2"/>
                    </a:lnTo>
                    <a:lnTo>
                      <a:pt x="46" y="6"/>
                    </a:lnTo>
                    <a:lnTo>
                      <a:pt x="51" y="10"/>
                    </a:lnTo>
                    <a:lnTo>
                      <a:pt x="53" y="12"/>
                    </a:lnTo>
                    <a:lnTo>
                      <a:pt x="55" y="16"/>
                    </a:lnTo>
                    <a:lnTo>
                      <a:pt x="53" y="21"/>
                    </a:lnTo>
                    <a:lnTo>
                      <a:pt x="59" y="27"/>
                    </a:lnTo>
                    <a:lnTo>
                      <a:pt x="63" y="33"/>
                    </a:lnTo>
                    <a:lnTo>
                      <a:pt x="72" y="33"/>
                    </a:lnTo>
                    <a:lnTo>
                      <a:pt x="76" y="35"/>
                    </a:lnTo>
                    <a:lnTo>
                      <a:pt x="80" y="33"/>
                    </a:lnTo>
                    <a:lnTo>
                      <a:pt x="86" y="33"/>
                    </a:lnTo>
                    <a:lnTo>
                      <a:pt x="91" y="35"/>
                    </a:lnTo>
                    <a:lnTo>
                      <a:pt x="95" y="37"/>
                    </a:lnTo>
                    <a:lnTo>
                      <a:pt x="95" y="42"/>
                    </a:lnTo>
                    <a:lnTo>
                      <a:pt x="95" y="44"/>
                    </a:lnTo>
                    <a:lnTo>
                      <a:pt x="101" y="46"/>
                    </a:lnTo>
                    <a:lnTo>
                      <a:pt x="101" y="48"/>
                    </a:lnTo>
                    <a:lnTo>
                      <a:pt x="99" y="50"/>
                    </a:lnTo>
                    <a:lnTo>
                      <a:pt x="95" y="59"/>
                    </a:lnTo>
                    <a:lnTo>
                      <a:pt x="93" y="61"/>
                    </a:lnTo>
                    <a:lnTo>
                      <a:pt x="91" y="61"/>
                    </a:lnTo>
                    <a:lnTo>
                      <a:pt x="84" y="63"/>
                    </a:lnTo>
                    <a:lnTo>
                      <a:pt x="80" y="63"/>
                    </a:lnTo>
                    <a:lnTo>
                      <a:pt x="82" y="67"/>
                    </a:lnTo>
                    <a:lnTo>
                      <a:pt x="86" y="71"/>
                    </a:lnTo>
                    <a:lnTo>
                      <a:pt x="82" y="73"/>
                    </a:lnTo>
                    <a:lnTo>
                      <a:pt x="84" y="75"/>
                    </a:lnTo>
                    <a:lnTo>
                      <a:pt x="86" y="75"/>
                    </a:lnTo>
                    <a:lnTo>
                      <a:pt x="91" y="82"/>
                    </a:lnTo>
                    <a:lnTo>
                      <a:pt x="97" y="82"/>
                    </a:lnTo>
                    <a:lnTo>
                      <a:pt x="101" y="86"/>
                    </a:lnTo>
                    <a:lnTo>
                      <a:pt x="105" y="86"/>
                    </a:lnTo>
                    <a:lnTo>
                      <a:pt x="112" y="92"/>
                    </a:lnTo>
                    <a:lnTo>
                      <a:pt x="116" y="94"/>
                    </a:lnTo>
                    <a:lnTo>
                      <a:pt x="120" y="101"/>
                    </a:lnTo>
                    <a:lnTo>
                      <a:pt x="120" y="105"/>
                    </a:lnTo>
                    <a:lnTo>
                      <a:pt x="127" y="111"/>
                    </a:lnTo>
                    <a:lnTo>
                      <a:pt x="129" y="115"/>
                    </a:lnTo>
                    <a:lnTo>
                      <a:pt x="131" y="118"/>
                    </a:lnTo>
                    <a:lnTo>
                      <a:pt x="135" y="118"/>
                    </a:lnTo>
                    <a:lnTo>
                      <a:pt x="137" y="120"/>
                    </a:lnTo>
                    <a:lnTo>
                      <a:pt x="139" y="124"/>
                    </a:lnTo>
                    <a:lnTo>
                      <a:pt x="141" y="126"/>
                    </a:lnTo>
                    <a:lnTo>
                      <a:pt x="143" y="126"/>
                    </a:lnTo>
                    <a:lnTo>
                      <a:pt x="145" y="128"/>
                    </a:lnTo>
                    <a:lnTo>
                      <a:pt x="145" y="130"/>
                    </a:lnTo>
                    <a:lnTo>
                      <a:pt x="148" y="132"/>
                    </a:lnTo>
                    <a:lnTo>
                      <a:pt x="152" y="132"/>
                    </a:lnTo>
                    <a:lnTo>
                      <a:pt x="154" y="137"/>
                    </a:lnTo>
                    <a:lnTo>
                      <a:pt x="156" y="137"/>
                    </a:lnTo>
                    <a:lnTo>
                      <a:pt x="160" y="134"/>
                    </a:lnTo>
                    <a:lnTo>
                      <a:pt x="160" y="139"/>
                    </a:lnTo>
                    <a:lnTo>
                      <a:pt x="158" y="141"/>
                    </a:lnTo>
                    <a:lnTo>
                      <a:pt x="158" y="147"/>
                    </a:lnTo>
                    <a:lnTo>
                      <a:pt x="158" y="149"/>
                    </a:lnTo>
                    <a:lnTo>
                      <a:pt x="162" y="149"/>
                    </a:lnTo>
                    <a:lnTo>
                      <a:pt x="162" y="153"/>
                    </a:lnTo>
                    <a:lnTo>
                      <a:pt x="156" y="158"/>
                    </a:lnTo>
                    <a:lnTo>
                      <a:pt x="158" y="164"/>
                    </a:lnTo>
                    <a:lnTo>
                      <a:pt x="158" y="166"/>
                    </a:lnTo>
                    <a:lnTo>
                      <a:pt x="160" y="172"/>
                    </a:lnTo>
                    <a:lnTo>
                      <a:pt x="156" y="174"/>
                    </a:lnTo>
                    <a:lnTo>
                      <a:pt x="152" y="174"/>
                    </a:lnTo>
                    <a:lnTo>
                      <a:pt x="148" y="172"/>
                    </a:lnTo>
                    <a:lnTo>
                      <a:pt x="145" y="170"/>
                    </a:lnTo>
                    <a:lnTo>
                      <a:pt x="143" y="168"/>
                    </a:lnTo>
                    <a:lnTo>
                      <a:pt x="137" y="170"/>
                    </a:lnTo>
                    <a:lnTo>
                      <a:pt x="133" y="172"/>
                    </a:lnTo>
                    <a:lnTo>
                      <a:pt x="137" y="177"/>
                    </a:lnTo>
                    <a:lnTo>
                      <a:pt x="137" y="181"/>
                    </a:lnTo>
                    <a:lnTo>
                      <a:pt x="137" y="185"/>
                    </a:lnTo>
                    <a:lnTo>
                      <a:pt x="137" y="187"/>
                    </a:lnTo>
                    <a:lnTo>
                      <a:pt x="131" y="185"/>
                    </a:lnTo>
                    <a:lnTo>
                      <a:pt x="129" y="179"/>
                    </a:lnTo>
                    <a:lnTo>
                      <a:pt x="122" y="179"/>
                    </a:lnTo>
                    <a:lnTo>
                      <a:pt x="120" y="177"/>
                    </a:lnTo>
                    <a:lnTo>
                      <a:pt x="116" y="172"/>
                    </a:lnTo>
                    <a:lnTo>
                      <a:pt x="118" y="172"/>
                    </a:lnTo>
                    <a:lnTo>
                      <a:pt x="120" y="168"/>
                    </a:lnTo>
                    <a:lnTo>
                      <a:pt x="120" y="162"/>
                    </a:lnTo>
                    <a:lnTo>
                      <a:pt x="120" y="158"/>
                    </a:lnTo>
                    <a:lnTo>
                      <a:pt x="120" y="156"/>
                    </a:lnTo>
                    <a:lnTo>
                      <a:pt x="120" y="151"/>
                    </a:lnTo>
                    <a:lnTo>
                      <a:pt x="122" y="147"/>
                    </a:lnTo>
                    <a:lnTo>
                      <a:pt x="120" y="145"/>
                    </a:lnTo>
                    <a:lnTo>
                      <a:pt x="116" y="141"/>
                    </a:lnTo>
                    <a:lnTo>
                      <a:pt x="118" y="139"/>
                    </a:lnTo>
                    <a:lnTo>
                      <a:pt x="114" y="139"/>
                    </a:lnTo>
                    <a:lnTo>
                      <a:pt x="110" y="139"/>
                    </a:lnTo>
                    <a:lnTo>
                      <a:pt x="105" y="132"/>
                    </a:lnTo>
                    <a:lnTo>
                      <a:pt x="101" y="130"/>
                    </a:lnTo>
                    <a:lnTo>
                      <a:pt x="103" y="128"/>
                    </a:lnTo>
                    <a:lnTo>
                      <a:pt x="103" y="122"/>
                    </a:lnTo>
                    <a:lnTo>
                      <a:pt x="101" y="118"/>
                    </a:lnTo>
                    <a:lnTo>
                      <a:pt x="103" y="115"/>
                    </a:lnTo>
                    <a:lnTo>
                      <a:pt x="103" y="111"/>
                    </a:lnTo>
                    <a:lnTo>
                      <a:pt x="101" y="107"/>
                    </a:lnTo>
                    <a:lnTo>
                      <a:pt x="97" y="103"/>
                    </a:lnTo>
                    <a:lnTo>
                      <a:pt x="89" y="97"/>
                    </a:lnTo>
                    <a:lnTo>
                      <a:pt x="84" y="92"/>
                    </a:lnTo>
                    <a:lnTo>
                      <a:pt x="76" y="90"/>
                    </a:lnTo>
                    <a:lnTo>
                      <a:pt x="70" y="90"/>
                    </a:lnTo>
                    <a:lnTo>
                      <a:pt x="65" y="99"/>
                    </a:lnTo>
                    <a:lnTo>
                      <a:pt x="57" y="101"/>
                    </a:lnTo>
                    <a:lnTo>
                      <a:pt x="53" y="97"/>
                    </a:lnTo>
                    <a:lnTo>
                      <a:pt x="49" y="97"/>
                    </a:lnTo>
                    <a:lnTo>
                      <a:pt x="42" y="92"/>
                    </a:lnTo>
                    <a:lnTo>
                      <a:pt x="36" y="97"/>
                    </a:lnTo>
                    <a:lnTo>
                      <a:pt x="36" y="101"/>
                    </a:lnTo>
                    <a:lnTo>
                      <a:pt x="32" y="101"/>
                    </a:lnTo>
                    <a:lnTo>
                      <a:pt x="25" y="103"/>
                    </a:lnTo>
                    <a:lnTo>
                      <a:pt x="25" y="94"/>
                    </a:lnTo>
                    <a:lnTo>
                      <a:pt x="25" y="86"/>
                    </a:lnTo>
                    <a:lnTo>
                      <a:pt x="23" y="82"/>
                    </a:lnTo>
                    <a:lnTo>
                      <a:pt x="25" y="80"/>
                    </a:lnTo>
                    <a:lnTo>
                      <a:pt x="25" y="75"/>
                    </a:lnTo>
                    <a:lnTo>
                      <a:pt x="23" y="71"/>
                    </a:lnTo>
                    <a:lnTo>
                      <a:pt x="25" y="67"/>
                    </a:lnTo>
                    <a:lnTo>
                      <a:pt x="25" y="63"/>
                    </a:lnTo>
                    <a:lnTo>
                      <a:pt x="19" y="63"/>
                    </a:lnTo>
                    <a:lnTo>
                      <a:pt x="15" y="67"/>
                    </a:lnTo>
                    <a:lnTo>
                      <a:pt x="13" y="65"/>
                    </a:lnTo>
                    <a:lnTo>
                      <a:pt x="8" y="61"/>
                    </a:lnTo>
                    <a:lnTo>
                      <a:pt x="13" y="59"/>
                    </a:lnTo>
                    <a:lnTo>
                      <a:pt x="11" y="50"/>
                    </a:lnTo>
                    <a:lnTo>
                      <a:pt x="6" y="46"/>
                    </a:lnTo>
                    <a:lnTo>
                      <a:pt x="2" y="48"/>
                    </a:lnTo>
                    <a:lnTo>
                      <a:pt x="0" y="44"/>
                    </a:lnTo>
                    <a:lnTo>
                      <a:pt x="2" y="37"/>
                    </a:lnTo>
                    <a:lnTo>
                      <a:pt x="4" y="37"/>
                    </a:lnTo>
                    <a:lnTo>
                      <a:pt x="8" y="35"/>
                    </a:lnTo>
                    <a:lnTo>
                      <a:pt x="6" y="31"/>
                    </a:lnTo>
                    <a:lnTo>
                      <a:pt x="8" y="29"/>
                    </a:lnTo>
                    <a:lnTo>
                      <a:pt x="8" y="25"/>
                    </a:lnTo>
                    <a:lnTo>
                      <a:pt x="15" y="25"/>
                    </a:lnTo>
                    <a:lnTo>
                      <a:pt x="19" y="2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29" name="Freeform 34">
                <a:extLst>
                  <a:ext uri="{FF2B5EF4-FFF2-40B4-BE49-F238E27FC236}">
                    <a16:creationId xmlns:a16="http://schemas.microsoft.com/office/drawing/2014/main" id="{116DA087-15D5-4B70-8F4E-4C5001325E71}"/>
                  </a:ext>
                </a:extLst>
              </p:cNvPr>
              <p:cNvSpPr>
                <a:spLocks noEditPoints="1"/>
              </p:cNvSpPr>
              <p:nvPr/>
            </p:nvSpPr>
            <p:spPr bwMode="auto">
              <a:xfrm>
                <a:off x="10590182" y="3515260"/>
                <a:ext cx="137039" cy="237723"/>
              </a:xfrm>
              <a:custGeom>
                <a:avLst/>
                <a:gdLst>
                  <a:gd name="T0" fmla="*/ 61 w 170"/>
                  <a:gd name="T1" fmla="*/ 15 h 314"/>
                  <a:gd name="T2" fmla="*/ 73 w 170"/>
                  <a:gd name="T3" fmla="*/ 19 h 314"/>
                  <a:gd name="T4" fmla="*/ 71 w 170"/>
                  <a:gd name="T5" fmla="*/ 38 h 314"/>
                  <a:gd name="T6" fmla="*/ 84 w 170"/>
                  <a:gd name="T7" fmla="*/ 57 h 314"/>
                  <a:gd name="T8" fmla="*/ 105 w 170"/>
                  <a:gd name="T9" fmla="*/ 57 h 314"/>
                  <a:gd name="T10" fmla="*/ 137 w 170"/>
                  <a:gd name="T11" fmla="*/ 53 h 314"/>
                  <a:gd name="T12" fmla="*/ 149 w 170"/>
                  <a:gd name="T13" fmla="*/ 74 h 314"/>
                  <a:gd name="T14" fmla="*/ 158 w 170"/>
                  <a:gd name="T15" fmla="*/ 95 h 314"/>
                  <a:gd name="T16" fmla="*/ 170 w 170"/>
                  <a:gd name="T17" fmla="*/ 103 h 314"/>
                  <a:gd name="T18" fmla="*/ 168 w 170"/>
                  <a:gd name="T19" fmla="*/ 124 h 314"/>
                  <a:gd name="T20" fmla="*/ 147 w 170"/>
                  <a:gd name="T21" fmla="*/ 126 h 314"/>
                  <a:gd name="T22" fmla="*/ 122 w 170"/>
                  <a:gd name="T23" fmla="*/ 130 h 314"/>
                  <a:gd name="T24" fmla="*/ 107 w 170"/>
                  <a:gd name="T25" fmla="*/ 154 h 314"/>
                  <a:gd name="T26" fmla="*/ 113 w 170"/>
                  <a:gd name="T27" fmla="*/ 179 h 314"/>
                  <a:gd name="T28" fmla="*/ 107 w 170"/>
                  <a:gd name="T29" fmla="*/ 177 h 314"/>
                  <a:gd name="T30" fmla="*/ 94 w 170"/>
                  <a:gd name="T31" fmla="*/ 166 h 314"/>
                  <a:gd name="T32" fmla="*/ 86 w 170"/>
                  <a:gd name="T33" fmla="*/ 168 h 314"/>
                  <a:gd name="T34" fmla="*/ 80 w 170"/>
                  <a:gd name="T35" fmla="*/ 164 h 314"/>
                  <a:gd name="T36" fmla="*/ 73 w 170"/>
                  <a:gd name="T37" fmla="*/ 152 h 314"/>
                  <a:gd name="T38" fmla="*/ 65 w 170"/>
                  <a:gd name="T39" fmla="*/ 152 h 314"/>
                  <a:gd name="T40" fmla="*/ 59 w 170"/>
                  <a:gd name="T41" fmla="*/ 152 h 314"/>
                  <a:gd name="T42" fmla="*/ 61 w 170"/>
                  <a:gd name="T43" fmla="*/ 168 h 314"/>
                  <a:gd name="T44" fmla="*/ 56 w 170"/>
                  <a:gd name="T45" fmla="*/ 185 h 314"/>
                  <a:gd name="T46" fmla="*/ 46 w 170"/>
                  <a:gd name="T47" fmla="*/ 219 h 314"/>
                  <a:gd name="T48" fmla="*/ 48 w 170"/>
                  <a:gd name="T49" fmla="*/ 227 h 314"/>
                  <a:gd name="T50" fmla="*/ 54 w 170"/>
                  <a:gd name="T51" fmla="*/ 242 h 314"/>
                  <a:gd name="T52" fmla="*/ 61 w 170"/>
                  <a:gd name="T53" fmla="*/ 240 h 314"/>
                  <a:gd name="T54" fmla="*/ 67 w 170"/>
                  <a:gd name="T55" fmla="*/ 257 h 314"/>
                  <a:gd name="T56" fmla="*/ 73 w 170"/>
                  <a:gd name="T57" fmla="*/ 259 h 314"/>
                  <a:gd name="T58" fmla="*/ 75 w 170"/>
                  <a:gd name="T59" fmla="*/ 274 h 314"/>
                  <a:gd name="T60" fmla="*/ 78 w 170"/>
                  <a:gd name="T61" fmla="*/ 278 h 314"/>
                  <a:gd name="T62" fmla="*/ 90 w 170"/>
                  <a:gd name="T63" fmla="*/ 291 h 314"/>
                  <a:gd name="T64" fmla="*/ 103 w 170"/>
                  <a:gd name="T65" fmla="*/ 301 h 314"/>
                  <a:gd name="T66" fmla="*/ 105 w 170"/>
                  <a:gd name="T67" fmla="*/ 312 h 314"/>
                  <a:gd name="T68" fmla="*/ 88 w 170"/>
                  <a:gd name="T69" fmla="*/ 310 h 314"/>
                  <a:gd name="T70" fmla="*/ 84 w 170"/>
                  <a:gd name="T71" fmla="*/ 295 h 314"/>
                  <a:gd name="T72" fmla="*/ 69 w 170"/>
                  <a:gd name="T73" fmla="*/ 295 h 314"/>
                  <a:gd name="T74" fmla="*/ 59 w 170"/>
                  <a:gd name="T75" fmla="*/ 284 h 314"/>
                  <a:gd name="T76" fmla="*/ 46 w 170"/>
                  <a:gd name="T77" fmla="*/ 272 h 314"/>
                  <a:gd name="T78" fmla="*/ 40 w 170"/>
                  <a:gd name="T79" fmla="*/ 257 h 314"/>
                  <a:gd name="T80" fmla="*/ 29 w 170"/>
                  <a:gd name="T81" fmla="*/ 253 h 314"/>
                  <a:gd name="T82" fmla="*/ 35 w 170"/>
                  <a:gd name="T83" fmla="*/ 236 h 314"/>
                  <a:gd name="T84" fmla="*/ 38 w 170"/>
                  <a:gd name="T85" fmla="*/ 223 h 314"/>
                  <a:gd name="T86" fmla="*/ 40 w 170"/>
                  <a:gd name="T87" fmla="*/ 204 h 314"/>
                  <a:gd name="T88" fmla="*/ 50 w 170"/>
                  <a:gd name="T89" fmla="*/ 177 h 314"/>
                  <a:gd name="T90" fmla="*/ 46 w 170"/>
                  <a:gd name="T91" fmla="*/ 156 h 314"/>
                  <a:gd name="T92" fmla="*/ 31 w 170"/>
                  <a:gd name="T93" fmla="*/ 128 h 314"/>
                  <a:gd name="T94" fmla="*/ 29 w 170"/>
                  <a:gd name="T95" fmla="*/ 107 h 314"/>
                  <a:gd name="T96" fmla="*/ 27 w 170"/>
                  <a:gd name="T97" fmla="*/ 86 h 314"/>
                  <a:gd name="T98" fmla="*/ 10 w 170"/>
                  <a:gd name="T99" fmla="*/ 61 h 314"/>
                  <a:gd name="T100" fmla="*/ 0 w 170"/>
                  <a:gd name="T101" fmla="*/ 46 h 314"/>
                  <a:gd name="T102" fmla="*/ 10 w 170"/>
                  <a:gd name="T103" fmla="*/ 29 h 314"/>
                  <a:gd name="T104" fmla="*/ 29 w 170"/>
                  <a:gd name="T105" fmla="*/ 17 h 314"/>
                  <a:gd name="T106" fmla="*/ 40 w 170"/>
                  <a:gd name="T107" fmla="*/ 6 h 314"/>
                  <a:gd name="T108" fmla="*/ 48 w 170"/>
                  <a:gd name="T109" fmla="*/ 0 h 314"/>
                  <a:gd name="T110" fmla="*/ 61 w 170"/>
                  <a:gd name="T111" fmla="*/ 293 h 314"/>
                  <a:gd name="T112" fmla="*/ 46 w 170"/>
                  <a:gd name="T113" fmla="*/ 278 h 314"/>
                  <a:gd name="T114" fmla="*/ 31 w 170"/>
                  <a:gd name="T115" fmla="*/ 263 h 314"/>
                  <a:gd name="T116" fmla="*/ 33 w 170"/>
                  <a:gd name="T117" fmla="*/ 263 h 314"/>
                  <a:gd name="T118" fmla="*/ 105 w 170"/>
                  <a:gd name="T119" fmla="*/ 181 h 314"/>
                  <a:gd name="T120" fmla="*/ 65 w 170"/>
                  <a:gd name="T121" fmla="*/ 227 h 314"/>
                  <a:gd name="T122" fmla="*/ 67 w 170"/>
                  <a:gd name="T123" fmla="*/ 232 h 314"/>
                  <a:gd name="T124" fmla="*/ 67 w 170"/>
                  <a:gd name="T125" fmla="*/ 232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 h="314">
                    <a:moveTo>
                      <a:pt x="48" y="0"/>
                    </a:moveTo>
                    <a:lnTo>
                      <a:pt x="50" y="4"/>
                    </a:lnTo>
                    <a:lnTo>
                      <a:pt x="54" y="2"/>
                    </a:lnTo>
                    <a:lnTo>
                      <a:pt x="59" y="6"/>
                    </a:lnTo>
                    <a:lnTo>
                      <a:pt x="61" y="15"/>
                    </a:lnTo>
                    <a:lnTo>
                      <a:pt x="56" y="17"/>
                    </a:lnTo>
                    <a:lnTo>
                      <a:pt x="61" y="21"/>
                    </a:lnTo>
                    <a:lnTo>
                      <a:pt x="63" y="23"/>
                    </a:lnTo>
                    <a:lnTo>
                      <a:pt x="67" y="19"/>
                    </a:lnTo>
                    <a:lnTo>
                      <a:pt x="73" y="19"/>
                    </a:lnTo>
                    <a:lnTo>
                      <a:pt x="73" y="23"/>
                    </a:lnTo>
                    <a:lnTo>
                      <a:pt x="71" y="27"/>
                    </a:lnTo>
                    <a:lnTo>
                      <a:pt x="73" y="31"/>
                    </a:lnTo>
                    <a:lnTo>
                      <a:pt x="73" y="36"/>
                    </a:lnTo>
                    <a:lnTo>
                      <a:pt x="71" y="38"/>
                    </a:lnTo>
                    <a:lnTo>
                      <a:pt x="73" y="42"/>
                    </a:lnTo>
                    <a:lnTo>
                      <a:pt x="73" y="50"/>
                    </a:lnTo>
                    <a:lnTo>
                      <a:pt x="73" y="59"/>
                    </a:lnTo>
                    <a:lnTo>
                      <a:pt x="80" y="57"/>
                    </a:lnTo>
                    <a:lnTo>
                      <a:pt x="84" y="57"/>
                    </a:lnTo>
                    <a:lnTo>
                      <a:pt x="84" y="53"/>
                    </a:lnTo>
                    <a:lnTo>
                      <a:pt x="90" y="48"/>
                    </a:lnTo>
                    <a:lnTo>
                      <a:pt x="97" y="53"/>
                    </a:lnTo>
                    <a:lnTo>
                      <a:pt x="101" y="53"/>
                    </a:lnTo>
                    <a:lnTo>
                      <a:pt x="105" y="57"/>
                    </a:lnTo>
                    <a:lnTo>
                      <a:pt x="113" y="55"/>
                    </a:lnTo>
                    <a:lnTo>
                      <a:pt x="118" y="46"/>
                    </a:lnTo>
                    <a:lnTo>
                      <a:pt x="124" y="46"/>
                    </a:lnTo>
                    <a:lnTo>
                      <a:pt x="132" y="48"/>
                    </a:lnTo>
                    <a:lnTo>
                      <a:pt x="137" y="53"/>
                    </a:lnTo>
                    <a:lnTo>
                      <a:pt x="145" y="59"/>
                    </a:lnTo>
                    <a:lnTo>
                      <a:pt x="149" y="63"/>
                    </a:lnTo>
                    <a:lnTo>
                      <a:pt x="151" y="67"/>
                    </a:lnTo>
                    <a:lnTo>
                      <a:pt x="151" y="71"/>
                    </a:lnTo>
                    <a:lnTo>
                      <a:pt x="149" y="74"/>
                    </a:lnTo>
                    <a:lnTo>
                      <a:pt x="151" y="78"/>
                    </a:lnTo>
                    <a:lnTo>
                      <a:pt x="151" y="84"/>
                    </a:lnTo>
                    <a:lnTo>
                      <a:pt x="149" y="86"/>
                    </a:lnTo>
                    <a:lnTo>
                      <a:pt x="153" y="88"/>
                    </a:lnTo>
                    <a:lnTo>
                      <a:pt x="158" y="95"/>
                    </a:lnTo>
                    <a:lnTo>
                      <a:pt x="162" y="95"/>
                    </a:lnTo>
                    <a:lnTo>
                      <a:pt x="166" y="95"/>
                    </a:lnTo>
                    <a:lnTo>
                      <a:pt x="164" y="97"/>
                    </a:lnTo>
                    <a:lnTo>
                      <a:pt x="168" y="101"/>
                    </a:lnTo>
                    <a:lnTo>
                      <a:pt x="170" y="103"/>
                    </a:lnTo>
                    <a:lnTo>
                      <a:pt x="168" y="107"/>
                    </a:lnTo>
                    <a:lnTo>
                      <a:pt x="168" y="112"/>
                    </a:lnTo>
                    <a:lnTo>
                      <a:pt x="168" y="114"/>
                    </a:lnTo>
                    <a:lnTo>
                      <a:pt x="168" y="118"/>
                    </a:lnTo>
                    <a:lnTo>
                      <a:pt x="168" y="124"/>
                    </a:lnTo>
                    <a:lnTo>
                      <a:pt x="166" y="128"/>
                    </a:lnTo>
                    <a:lnTo>
                      <a:pt x="162" y="130"/>
                    </a:lnTo>
                    <a:lnTo>
                      <a:pt x="158" y="126"/>
                    </a:lnTo>
                    <a:lnTo>
                      <a:pt x="151" y="128"/>
                    </a:lnTo>
                    <a:lnTo>
                      <a:pt x="147" y="126"/>
                    </a:lnTo>
                    <a:lnTo>
                      <a:pt x="143" y="126"/>
                    </a:lnTo>
                    <a:lnTo>
                      <a:pt x="139" y="128"/>
                    </a:lnTo>
                    <a:lnTo>
                      <a:pt x="137" y="126"/>
                    </a:lnTo>
                    <a:lnTo>
                      <a:pt x="130" y="126"/>
                    </a:lnTo>
                    <a:lnTo>
                      <a:pt x="122" y="130"/>
                    </a:lnTo>
                    <a:lnTo>
                      <a:pt x="118" y="130"/>
                    </a:lnTo>
                    <a:lnTo>
                      <a:pt x="113" y="137"/>
                    </a:lnTo>
                    <a:lnTo>
                      <a:pt x="111" y="141"/>
                    </a:lnTo>
                    <a:lnTo>
                      <a:pt x="109" y="145"/>
                    </a:lnTo>
                    <a:lnTo>
                      <a:pt x="107" y="154"/>
                    </a:lnTo>
                    <a:lnTo>
                      <a:pt x="109" y="162"/>
                    </a:lnTo>
                    <a:lnTo>
                      <a:pt x="113" y="164"/>
                    </a:lnTo>
                    <a:lnTo>
                      <a:pt x="116" y="168"/>
                    </a:lnTo>
                    <a:lnTo>
                      <a:pt x="116" y="175"/>
                    </a:lnTo>
                    <a:lnTo>
                      <a:pt x="113" y="179"/>
                    </a:lnTo>
                    <a:lnTo>
                      <a:pt x="111" y="177"/>
                    </a:lnTo>
                    <a:lnTo>
                      <a:pt x="111" y="181"/>
                    </a:lnTo>
                    <a:lnTo>
                      <a:pt x="111" y="181"/>
                    </a:lnTo>
                    <a:lnTo>
                      <a:pt x="111" y="179"/>
                    </a:lnTo>
                    <a:lnTo>
                      <a:pt x="107" y="177"/>
                    </a:lnTo>
                    <a:lnTo>
                      <a:pt x="105" y="177"/>
                    </a:lnTo>
                    <a:lnTo>
                      <a:pt x="105" y="175"/>
                    </a:lnTo>
                    <a:lnTo>
                      <a:pt x="103" y="173"/>
                    </a:lnTo>
                    <a:lnTo>
                      <a:pt x="97" y="168"/>
                    </a:lnTo>
                    <a:lnTo>
                      <a:pt x="94" y="166"/>
                    </a:lnTo>
                    <a:lnTo>
                      <a:pt x="92" y="168"/>
                    </a:lnTo>
                    <a:lnTo>
                      <a:pt x="92" y="171"/>
                    </a:lnTo>
                    <a:lnTo>
                      <a:pt x="92" y="171"/>
                    </a:lnTo>
                    <a:lnTo>
                      <a:pt x="90" y="168"/>
                    </a:lnTo>
                    <a:lnTo>
                      <a:pt x="86" y="168"/>
                    </a:lnTo>
                    <a:lnTo>
                      <a:pt x="82" y="168"/>
                    </a:lnTo>
                    <a:lnTo>
                      <a:pt x="80" y="168"/>
                    </a:lnTo>
                    <a:lnTo>
                      <a:pt x="75" y="168"/>
                    </a:lnTo>
                    <a:lnTo>
                      <a:pt x="78" y="166"/>
                    </a:lnTo>
                    <a:lnTo>
                      <a:pt x="80" y="164"/>
                    </a:lnTo>
                    <a:lnTo>
                      <a:pt x="78" y="160"/>
                    </a:lnTo>
                    <a:lnTo>
                      <a:pt x="78" y="156"/>
                    </a:lnTo>
                    <a:lnTo>
                      <a:pt x="78" y="154"/>
                    </a:lnTo>
                    <a:lnTo>
                      <a:pt x="78" y="152"/>
                    </a:lnTo>
                    <a:lnTo>
                      <a:pt x="73" y="152"/>
                    </a:lnTo>
                    <a:lnTo>
                      <a:pt x="73" y="152"/>
                    </a:lnTo>
                    <a:lnTo>
                      <a:pt x="71" y="152"/>
                    </a:lnTo>
                    <a:lnTo>
                      <a:pt x="71" y="149"/>
                    </a:lnTo>
                    <a:lnTo>
                      <a:pt x="67" y="152"/>
                    </a:lnTo>
                    <a:lnTo>
                      <a:pt x="65" y="152"/>
                    </a:lnTo>
                    <a:lnTo>
                      <a:pt x="63" y="149"/>
                    </a:lnTo>
                    <a:lnTo>
                      <a:pt x="63" y="152"/>
                    </a:lnTo>
                    <a:lnTo>
                      <a:pt x="61" y="152"/>
                    </a:lnTo>
                    <a:lnTo>
                      <a:pt x="59" y="152"/>
                    </a:lnTo>
                    <a:lnTo>
                      <a:pt x="59" y="152"/>
                    </a:lnTo>
                    <a:lnTo>
                      <a:pt x="59" y="156"/>
                    </a:lnTo>
                    <a:lnTo>
                      <a:pt x="61" y="156"/>
                    </a:lnTo>
                    <a:lnTo>
                      <a:pt x="63" y="160"/>
                    </a:lnTo>
                    <a:lnTo>
                      <a:pt x="61" y="164"/>
                    </a:lnTo>
                    <a:lnTo>
                      <a:pt x="61" y="168"/>
                    </a:lnTo>
                    <a:lnTo>
                      <a:pt x="59" y="171"/>
                    </a:lnTo>
                    <a:lnTo>
                      <a:pt x="61" y="173"/>
                    </a:lnTo>
                    <a:lnTo>
                      <a:pt x="61" y="177"/>
                    </a:lnTo>
                    <a:lnTo>
                      <a:pt x="56" y="181"/>
                    </a:lnTo>
                    <a:lnTo>
                      <a:pt x="56" y="185"/>
                    </a:lnTo>
                    <a:lnTo>
                      <a:pt x="54" y="190"/>
                    </a:lnTo>
                    <a:lnTo>
                      <a:pt x="52" y="204"/>
                    </a:lnTo>
                    <a:lnTo>
                      <a:pt x="48" y="211"/>
                    </a:lnTo>
                    <a:lnTo>
                      <a:pt x="48" y="215"/>
                    </a:lnTo>
                    <a:lnTo>
                      <a:pt x="46" y="219"/>
                    </a:lnTo>
                    <a:lnTo>
                      <a:pt x="48" y="219"/>
                    </a:lnTo>
                    <a:lnTo>
                      <a:pt x="48" y="219"/>
                    </a:lnTo>
                    <a:lnTo>
                      <a:pt x="46" y="223"/>
                    </a:lnTo>
                    <a:lnTo>
                      <a:pt x="48" y="223"/>
                    </a:lnTo>
                    <a:lnTo>
                      <a:pt x="48" y="227"/>
                    </a:lnTo>
                    <a:lnTo>
                      <a:pt x="48" y="232"/>
                    </a:lnTo>
                    <a:lnTo>
                      <a:pt x="52" y="236"/>
                    </a:lnTo>
                    <a:lnTo>
                      <a:pt x="50" y="240"/>
                    </a:lnTo>
                    <a:lnTo>
                      <a:pt x="52" y="242"/>
                    </a:lnTo>
                    <a:lnTo>
                      <a:pt x="54" y="242"/>
                    </a:lnTo>
                    <a:lnTo>
                      <a:pt x="54" y="240"/>
                    </a:lnTo>
                    <a:lnTo>
                      <a:pt x="56" y="238"/>
                    </a:lnTo>
                    <a:lnTo>
                      <a:pt x="56" y="238"/>
                    </a:lnTo>
                    <a:lnTo>
                      <a:pt x="61" y="238"/>
                    </a:lnTo>
                    <a:lnTo>
                      <a:pt x="61" y="240"/>
                    </a:lnTo>
                    <a:lnTo>
                      <a:pt x="63" y="244"/>
                    </a:lnTo>
                    <a:lnTo>
                      <a:pt x="65" y="246"/>
                    </a:lnTo>
                    <a:lnTo>
                      <a:pt x="63" y="251"/>
                    </a:lnTo>
                    <a:lnTo>
                      <a:pt x="65" y="253"/>
                    </a:lnTo>
                    <a:lnTo>
                      <a:pt x="67" y="257"/>
                    </a:lnTo>
                    <a:lnTo>
                      <a:pt x="69" y="257"/>
                    </a:lnTo>
                    <a:lnTo>
                      <a:pt x="69" y="255"/>
                    </a:lnTo>
                    <a:lnTo>
                      <a:pt x="69" y="253"/>
                    </a:lnTo>
                    <a:lnTo>
                      <a:pt x="71" y="255"/>
                    </a:lnTo>
                    <a:lnTo>
                      <a:pt x="73" y="259"/>
                    </a:lnTo>
                    <a:lnTo>
                      <a:pt x="73" y="263"/>
                    </a:lnTo>
                    <a:lnTo>
                      <a:pt x="75" y="263"/>
                    </a:lnTo>
                    <a:lnTo>
                      <a:pt x="78" y="272"/>
                    </a:lnTo>
                    <a:lnTo>
                      <a:pt x="75" y="272"/>
                    </a:lnTo>
                    <a:lnTo>
                      <a:pt x="75" y="274"/>
                    </a:lnTo>
                    <a:lnTo>
                      <a:pt x="75" y="274"/>
                    </a:lnTo>
                    <a:lnTo>
                      <a:pt x="71" y="276"/>
                    </a:lnTo>
                    <a:lnTo>
                      <a:pt x="71" y="278"/>
                    </a:lnTo>
                    <a:lnTo>
                      <a:pt x="78" y="280"/>
                    </a:lnTo>
                    <a:lnTo>
                      <a:pt x="78" y="278"/>
                    </a:lnTo>
                    <a:lnTo>
                      <a:pt x="78" y="278"/>
                    </a:lnTo>
                    <a:lnTo>
                      <a:pt x="80" y="282"/>
                    </a:lnTo>
                    <a:lnTo>
                      <a:pt x="82" y="284"/>
                    </a:lnTo>
                    <a:lnTo>
                      <a:pt x="88" y="289"/>
                    </a:lnTo>
                    <a:lnTo>
                      <a:pt x="90" y="291"/>
                    </a:lnTo>
                    <a:lnTo>
                      <a:pt x="90" y="291"/>
                    </a:lnTo>
                    <a:lnTo>
                      <a:pt x="94" y="291"/>
                    </a:lnTo>
                    <a:lnTo>
                      <a:pt x="99" y="291"/>
                    </a:lnTo>
                    <a:lnTo>
                      <a:pt x="101" y="297"/>
                    </a:lnTo>
                    <a:lnTo>
                      <a:pt x="103" y="301"/>
                    </a:lnTo>
                    <a:lnTo>
                      <a:pt x="107" y="303"/>
                    </a:lnTo>
                    <a:lnTo>
                      <a:pt x="107" y="305"/>
                    </a:lnTo>
                    <a:lnTo>
                      <a:pt x="107" y="305"/>
                    </a:lnTo>
                    <a:lnTo>
                      <a:pt x="107" y="310"/>
                    </a:lnTo>
                    <a:lnTo>
                      <a:pt x="105" y="312"/>
                    </a:lnTo>
                    <a:lnTo>
                      <a:pt x="101" y="310"/>
                    </a:lnTo>
                    <a:lnTo>
                      <a:pt x="99" y="310"/>
                    </a:lnTo>
                    <a:lnTo>
                      <a:pt x="92" y="314"/>
                    </a:lnTo>
                    <a:lnTo>
                      <a:pt x="88" y="312"/>
                    </a:lnTo>
                    <a:lnTo>
                      <a:pt x="88" y="310"/>
                    </a:lnTo>
                    <a:lnTo>
                      <a:pt x="90" y="305"/>
                    </a:lnTo>
                    <a:lnTo>
                      <a:pt x="90" y="301"/>
                    </a:lnTo>
                    <a:lnTo>
                      <a:pt x="88" y="297"/>
                    </a:lnTo>
                    <a:lnTo>
                      <a:pt x="84" y="297"/>
                    </a:lnTo>
                    <a:lnTo>
                      <a:pt x="84" y="295"/>
                    </a:lnTo>
                    <a:lnTo>
                      <a:pt x="78" y="295"/>
                    </a:lnTo>
                    <a:lnTo>
                      <a:pt x="73" y="291"/>
                    </a:lnTo>
                    <a:lnTo>
                      <a:pt x="71" y="295"/>
                    </a:lnTo>
                    <a:lnTo>
                      <a:pt x="69" y="299"/>
                    </a:lnTo>
                    <a:lnTo>
                      <a:pt x="69" y="295"/>
                    </a:lnTo>
                    <a:lnTo>
                      <a:pt x="61" y="289"/>
                    </a:lnTo>
                    <a:lnTo>
                      <a:pt x="61" y="289"/>
                    </a:lnTo>
                    <a:lnTo>
                      <a:pt x="61" y="286"/>
                    </a:lnTo>
                    <a:lnTo>
                      <a:pt x="61" y="284"/>
                    </a:lnTo>
                    <a:lnTo>
                      <a:pt x="59" y="284"/>
                    </a:lnTo>
                    <a:lnTo>
                      <a:pt x="59" y="280"/>
                    </a:lnTo>
                    <a:lnTo>
                      <a:pt x="54" y="280"/>
                    </a:lnTo>
                    <a:lnTo>
                      <a:pt x="54" y="278"/>
                    </a:lnTo>
                    <a:lnTo>
                      <a:pt x="50" y="272"/>
                    </a:lnTo>
                    <a:lnTo>
                      <a:pt x="46" y="272"/>
                    </a:lnTo>
                    <a:lnTo>
                      <a:pt x="44" y="263"/>
                    </a:lnTo>
                    <a:lnTo>
                      <a:pt x="42" y="263"/>
                    </a:lnTo>
                    <a:lnTo>
                      <a:pt x="42" y="259"/>
                    </a:lnTo>
                    <a:lnTo>
                      <a:pt x="38" y="259"/>
                    </a:lnTo>
                    <a:lnTo>
                      <a:pt x="40" y="257"/>
                    </a:lnTo>
                    <a:lnTo>
                      <a:pt x="35" y="259"/>
                    </a:lnTo>
                    <a:lnTo>
                      <a:pt x="35" y="261"/>
                    </a:lnTo>
                    <a:lnTo>
                      <a:pt x="33" y="261"/>
                    </a:lnTo>
                    <a:lnTo>
                      <a:pt x="31" y="259"/>
                    </a:lnTo>
                    <a:lnTo>
                      <a:pt x="29" y="253"/>
                    </a:lnTo>
                    <a:lnTo>
                      <a:pt x="31" y="251"/>
                    </a:lnTo>
                    <a:lnTo>
                      <a:pt x="29" y="244"/>
                    </a:lnTo>
                    <a:lnTo>
                      <a:pt x="33" y="244"/>
                    </a:lnTo>
                    <a:lnTo>
                      <a:pt x="33" y="236"/>
                    </a:lnTo>
                    <a:lnTo>
                      <a:pt x="35" y="236"/>
                    </a:lnTo>
                    <a:lnTo>
                      <a:pt x="35" y="234"/>
                    </a:lnTo>
                    <a:lnTo>
                      <a:pt x="33" y="234"/>
                    </a:lnTo>
                    <a:lnTo>
                      <a:pt x="38" y="230"/>
                    </a:lnTo>
                    <a:lnTo>
                      <a:pt x="35" y="227"/>
                    </a:lnTo>
                    <a:lnTo>
                      <a:pt x="38" y="223"/>
                    </a:lnTo>
                    <a:lnTo>
                      <a:pt x="35" y="223"/>
                    </a:lnTo>
                    <a:lnTo>
                      <a:pt x="38" y="217"/>
                    </a:lnTo>
                    <a:lnTo>
                      <a:pt x="38" y="213"/>
                    </a:lnTo>
                    <a:lnTo>
                      <a:pt x="40" y="211"/>
                    </a:lnTo>
                    <a:lnTo>
                      <a:pt x="40" y="204"/>
                    </a:lnTo>
                    <a:lnTo>
                      <a:pt x="44" y="202"/>
                    </a:lnTo>
                    <a:lnTo>
                      <a:pt x="50" y="190"/>
                    </a:lnTo>
                    <a:lnTo>
                      <a:pt x="52" y="187"/>
                    </a:lnTo>
                    <a:lnTo>
                      <a:pt x="52" y="181"/>
                    </a:lnTo>
                    <a:lnTo>
                      <a:pt x="50" y="177"/>
                    </a:lnTo>
                    <a:lnTo>
                      <a:pt x="50" y="171"/>
                    </a:lnTo>
                    <a:lnTo>
                      <a:pt x="48" y="168"/>
                    </a:lnTo>
                    <a:lnTo>
                      <a:pt x="48" y="162"/>
                    </a:lnTo>
                    <a:lnTo>
                      <a:pt x="44" y="160"/>
                    </a:lnTo>
                    <a:lnTo>
                      <a:pt x="46" y="156"/>
                    </a:lnTo>
                    <a:lnTo>
                      <a:pt x="44" y="152"/>
                    </a:lnTo>
                    <a:lnTo>
                      <a:pt x="46" y="147"/>
                    </a:lnTo>
                    <a:lnTo>
                      <a:pt x="44" y="139"/>
                    </a:lnTo>
                    <a:lnTo>
                      <a:pt x="38" y="135"/>
                    </a:lnTo>
                    <a:lnTo>
                      <a:pt x="31" y="128"/>
                    </a:lnTo>
                    <a:lnTo>
                      <a:pt x="27" y="122"/>
                    </a:lnTo>
                    <a:lnTo>
                      <a:pt x="27" y="120"/>
                    </a:lnTo>
                    <a:lnTo>
                      <a:pt x="23" y="112"/>
                    </a:lnTo>
                    <a:lnTo>
                      <a:pt x="27" y="109"/>
                    </a:lnTo>
                    <a:lnTo>
                      <a:pt x="29" y="107"/>
                    </a:lnTo>
                    <a:lnTo>
                      <a:pt x="27" y="97"/>
                    </a:lnTo>
                    <a:lnTo>
                      <a:pt x="27" y="95"/>
                    </a:lnTo>
                    <a:lnTo>
                      <a:pt x="31" y="93"/>
                    </a:lnTo>
                    <a:lnTo>
                      <a:pt x="31" y="88"/>
                    </a:lnTo>
                    <a:lnTo>
                      <a:pt x="27" y="86"/>
                    </a:lnTo>
                    <a:lnTo>
                      <a:pt x="27" y="82"/>
                    </a:lnTo>
                    <a:lnTo>
                      <a:pt x="23" y="76"/>
                    </a:lnTo>
                    <a:lnTo>
                      <a:pt x="21" y="76"/>
                    </a:lnTo>
                    <a:lnTo>
                      <a:pt x="16" y="65"/>
                    </a:lnTo>
                    <a:lnTo>
                      <a:pt x="10" y="61"/>
                    </a:lnTo>
                    <a:lnTo>
                      <a:pt x="10" y="59"/>
                    </a:lnTo>
                    <a:lnTo>
                      <a:pt x="6" y="55"/>
                    </a:lnTo>
                    <a:lnTo>
                      <a:pt x="4" y="50"/>
                    </a:lnTo>
                    <a:lnTo>
                      <a:pt x="0" y="48"/>
                    </a:lnTo>
                    <a:lnTo>
                      <a:pt x="0" y="46"/>
                    </a:lnTo>
                    <a:lnTo>
                      <a:pt x="6" y="44"/>
                    </a:lnTo>
                    <a:lnTo>
                      <a:pt x="8" y="42"/>
                    </a:lnTo>
                    <a:lnTo>
                      <a:pt x="8" y="38"/>
                    </a:lnTo>
                    <a:lnTo>
                      <a:pt x="8" y="31"/>
                    </a:lnTo>
                    <a:lnTo>
                      <a:pt x="10" y="29"/>
                    </a:lnTo>
                    <a:lnTo>
                      <a:pt x="10" y="23"/>
                    </a:lnTo>
                    <a:lnTo>
                      <a:pt x="12" y="19"/>
                    </a:lnTo>
                    <a:lnTo>
                      <a:pt x="21" y="21"/>
                    </a:lnTo>
                    <a:lnTo>
                      <a:pt x="25" y="17"/>
                    </a:lnTo>
                    <a:lnTo>
                      <a:pt x="29" y="17"/>
                    </a:lnTo>
                    <a:lnTo>
                      <a:pt x="29" y="15"/>
                    </a:lnTo>
                    <a:lnTo>
                      <a:pt x="31" y="10"/>
                    </a:lnTo>
                    <a:lnTo>
                      <a:pt x="33" y="8"/>
                    </a:lnTo>
                    <a:lnTo>
                      <a:pt x="38" y="8"/>
                    </a:lnTo>
                    <a:lnTo>
                      <a:pt x="40" y="6"/>
                    </a:lnTo>
                    <a:lnTo>
                      <a:pt x="38" y="4"/>
                    </a:lnTo>
                    <a:lnTo>
                      <a:pt x="38" y="2"/>
                    </a:lnTo>
                    <a:lnTo>
                      <a:pt x="42" y="0"/>
                    </a:lnTo>
                    <a:lnTo>
                      <a:pt x="48" y="0"/>
                    </a:lnTo>
                    <a:lnTo>
                      <a:pt x="48" y="0"/>
                    </a:lnTo>
                    <a:lnTo>
                      <a:pt x="48" y="0"/>
                    </a:lnTo>
                    <a:close/>
                    <a:moveTo>
                      <a:pt x="59" y="293"/>
                    </a:moveTo>
                    <a:lnTo>
                      <a:pt x="61" y="295"/>
                    </a:lnTo>
                    <a:lnTo>
                      <a:pt x="61" y="295"/>
                    </a:lnTo>
                    <a:lnTo>
                      <a:pt x="61" y="293"/>
                    </a:lnTo>
                    <a:lnTo>
                      <a:pt x="59" y="293"/>
                    </a:lnTo>
                    <a:lnTo>
                      <a:pt x="59" y="293"/>
                    </a:lnTo>
                    <a:lnTo>
                      <a:pt x="59" y="293"/>
                    </a:lnTo>
                    <a:close/>
                    <a:moveTo>
                      <a:pt x="46" y="274"/>
                    </a:moveTo>
                    <a:lnTo>
                      <a:pt x="46" y="278"/>
                    </a:lnTo>
                    <a:lnTo>
                      <a:pt x="48" y="276"/>
                    </a:lnTo>
                    <a:lnTo>
                      <a:pt x="48" y="274"/>
                    </a:lnTo>
                    <a:lnTo>
                      <a:pt x="46" y="274"/>
                    </a:lnTo>
                    <a:lnTo>
                      <a:pt x="46" y="274"/>
                    </a:lnTo>
                    <a:close/>
                    <a:moveTo>
                      <a:pt x="31" y="263"/>
                    </a:moveTo>
                    <a:lnTo>
                      <a:pt x="31" y="265"/>
                    </a:lnTo>
                    <a:lnTo>
                      <a:pt x="31" y="267"/>
                    </a:lnTo>
                    <a:lnTo>
                      <a:pt x="31" y="272"/>
                    </a:lnTo>
                    <a:lnTo>
                      <a:pt x="33" y="267"/>
                    </a:lnTo>
                    <a:lnTo>
                      <a:pt x="33" y="263"/>
                    </a:lnTo>
                    <a:lnTo>
                      <a:pt x="33" y="263"/>
                    </a:lnTo>
                    <a:lnTo>
                      <a:pt x="31" y="263"/>
                    </a:lnTo>
                    <a:lnTo>
                      <a:pt x="31" y="263"/>
                    </a:lnTo>
                    <a:close/>
                    <a:moveTo>
                      <a:pt x="105" y="177"/>
                    </a:moveTo>
                    <a:lnTo>
                      <a:pt x="105" y="181"/>
                    </a:lnTo>
                    <a:lnTo>
                      <a:pt x="107" y="183"/>
                    </a:lnTo>
                    <a:lnTo>
                      <a:pt x="109" y="183"/>
                    </a:lnTo>
                    <a:lnTo>
                      <a:pt x="105" y="177"/>
                    </a:lnTo>
                    <a:lnTo>
                      <a:pt x="105" y="177"/>
                    </a:lnTo>
                    <a:close/>
                    <a:moveTo>
                      <a:pt x="65" y="227"/>
                    </a:moveTo>
                    <a:lnTo>
                      <a:pt x="61" y="227"/>
                    </a:lnTo>
                    <a:lnTo>
                      <a:pt x="65" y="230"/>
                    </a:lnTo>
                    <a:lnTo>
                      <a:pt x="65" y="227"/>
                    </a:lnTo>
                    <a:lnTo>
                      <a:pt x="65" y="227"/>
                    </a:lnTo>
                    <a:close/>
                    <a:moveTo>
                      <a:pt x="67" y="232"/>
                    </a:moveTo>
                    <a:lnTo>
                      <a:pt x="63" y="234"/>
                    </a:lnTo>
                    <a:lnTo>
                      <a:pt x="63" y="236"/>
                    </a:lnTo>
                    <a:lnTo>
                      <a:pt x="67" y="238"/>
                    </a:lnTo>
                    <a:lnTo>
                      <a:pt x="67" y="234"/>
                    </a:lnTo>
                    <a:lnTo>
                      <a:pt x="67" y="23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30" name="Freeform 35">
                <a:extLst>
                  <a:ext uri="{FF2B5EF4-FFF2-40B4-BE49-F238E27FC236}">
                    <a16:creationId xmlns:a16="http://schemas.microsoft.com/office/drawing/2014/main" id="{F503C1B3-5CAE-4678-A101-2D57B637D030}"/>
                  </a:ext>
                </a:extLst>
              </p:cNvPr>
              <p:cNvSpPr>
                <a:spLocks noEditPoints="1"/>
              </p:cNvSpPr>
              <p:nvPr/>
            </p:nvSpPr>
            <p:spPr bwMode="auto">
              <a:xfrm>
                <a:off x="10501510" y="3384286"/>
                <a:ext cx="144295" cy="301316"/>
              </a:xfrm>
              <a:custGeom>
                <a:avLst/>
                <a:gdLst>
                  <a:gd name="T0" fmla="*/ 99 w 179"/>
                  <a:gd name="T1" fmla="*/ 6 h 398"/>
                  <a:gd name="T2" fmla="*/ 114 w 179"/>
                  <a:gd name="T3" fmla="*/ 32 h 398"/>
                  <a:gd name="T4" fmla="*/ 107 w 179"/>
                  <a:gd name="T5" fmla="*/ 59 h 398"/>
                  <a:gd name="T6" fmla="*/ 101 w 179"/>
                  <a:gd name="T7" fmla="*/ 70 h 398"/>
                  <a:gd name="T8" fmla="*/ 103 w 179"/>
                  <a:gd name="T9" fmla="*/ 86 h 398"/>
                  <a:gd name="T10" fmla="*/ 122 w 179"/>
                  <a:gd name="T11" fmla="*/ 95 h 398"/>
                  <a:gd name="T12" fmla="*/ 131 w 179"/>
                  <a:gd name="T13" fmla="*/ 110 h 398"/>
                  <a:gd name="T14" fmla="*/ 148 w 179"/>
                  <a:gd name="T15" fmla="*/ 114 h 398"/>
                  <a:gd name="T16" fmla="*/ 137 w 179"/>
                  <a:gd name="T17" fmla="*/ 137 h 398"/>
                  <a:gd name="T18" fmla="*/ 152 w 179"/>
                  <a:gd name="T19" fmla="*/ 143 h 398"/>
                  <a:gd name="T20" fmla="*/ 179 w 179"/>
                  <a:gd name="T21" fmla="*/ 143 h 398"/>
                  <a:gd name="T22" fmla="*/ 166 w 179"/>
                  <a:gd name="T23" fmla="*/ 164 h 398"/>
                  <a:gd name="T24" fmla="*/ 148 w 179"/>
                  <a:gd name="T25" fmla="*/ 177 h 398"/>
                  <a:gd name="T26" fmla="*/ 139 w 179"/>
                  <a:gd name="T27" fmla="*/ 190 h 398"/>
                  <a:gd name="T28" fmla="*/ 118 w 179"/>
                  <a:gd name="T29" fmla="*/ 204 h 398"/>
                  <a:gd name="T30" fmla="*/ 114 w 179"/>
                  <a:gd name="T31" fmla="*/ 223 h 398"/>
                  <a:gd name="T32" fmla="*/ 133 w 179"/>
                  <a:gd name="T33" fmla="*/ 249 h 398"/>
                  <a:gd name="T34" fmla="*/ 137 w 179"/>
                  <a:gd name="T35" fmla="*/ 270 h 398"/>
                  <a:gd name="T36" fmla="*/ 141 w 179"/>
                  <a:gd name="T37" fmla="*/ 301 h 398"/>
                  <a:gd name="T38" fmla="*/ 154 w 179"/>
                  <a:gd name="T39" fmla="*/ 333 h 398"/>
                  <a:gd name="T40" fmla="*/ 162 w 179"/>
                  <a:gd name="T41" fmla="*/ 360 h 398"/>
                  <a:gd name="T42" fmla="*/ 148 w 179"/>
                  <a:gd name="T43" fmla="*/ 390 h 398"/>
                  <a:gd name="T44" fmla="*/ 141 w 179"/>
                  <a:gd name="T45" fmla="*/ 384 h 398"/>
                  <a:gd name="T46" fmla="*/ 145 w 179"/>
                  <a:gd name="T47" fmla="*/ 373 h 398"/>
                  <a:gd name="T48" fmla="*/ 145 w 179"/>
                  <a:gd name="T49" fmla="*/ 354 h 398"/>
                  <a:gd name="T50" fmla="*/ 141 w 179"/>
                  <a:gd name="T51" fmla="*/ 327 h 398"/>
                  <a:gd name="T52" fmla="*/ 133 w 179"/>
                  <a:gd name="T53" fmla="*/ 320 h 398"/>
                  <a:gd name="T54" fmla="*/ 124 w 179"/>
                  <a:gd name="T55" fmla="*/ 295 h 398"/>
                  <a:gd name="T56" fmla="*/ 120 w 179"/>
                  <a:gd name="T57" fmla="*/ 268 h 398"/>
                  <a:gd name="T58" fmla="*/ 114 w 179"/>
                  <a:gd name="T59" fmla="*/ 259 h 398"/>
                  <a:gd name="T60" fmla="*/ 101 w 179"/>
                  <a:gd name="T61" fmla="*/ 242 h 398"/>
                  <a:gd name="T62" fmla="*/ 101 w 179"/>
                  <a:gd name="T63" fmla="*/ 247 h 398"/>
                  <a:gd name="T64" fmla="*/ 89 w 179"/>
                  <a:gd name="T65" fmla="*/ 255 h 398"/>
                  <a:gd name="T66" fmla="*/ 84 w 179"/>
                  <a:gd name="T67" fmla="*/ 263 h 398"/>
                  <a:gd name="T68" fmla="*/ 67 w 179"/>
                  <a:gd name="T69" fmla="*/ 272 h 398"/>
                  <a:gd name="T70" fmla="*/ 57 w 179"/>
                  <a:gd name="T71" fmla="*/ 276 h 398"/>
                  <a:gd name="T72" fmla="*/ 53 w 179"/>
                  <a:gd name="T73" fmla="*/ 268 h 398"/>
                  <a:gd name="T74" fmla="*/ 57 w 179"/>
                  <a:gd name="T75" fmla="*/ 242 h 398"/>
                  <a:gd name="T76" fmla="*/ 48 w 179"/>
                  <a:gd name="T77" fmla="*/ 221 h 398"/>
                  <a:gd name="T78" fmla="*/ 36 w 179"/>
                  <a:gd name="T79" fmla="*/ 200 h 398"/>
                  <a:gd name="T80" fmla="*/ 23 w 179"/>
                  <a:gd name="T81" fmla="*/ 198 h 398"/>
                  <a:gd name="T82" fmla="*/ 32 w 179"/>
                  <a:gd name="T83" fmla="*/ 200 h 398"/>
                  <a:gd name="T84" fmla="*/ 32 w 179"/>
                  <a:gd name="T85" fmla="*/ 188 h 398"/>
                  <a:gd name="T86" fmla="*/ 17 w 179"/>
                  <a:gd name="T87" fmla="*/ 183 h 398"/>
                  <a:gd name="T88" fmla="*/ 13 w 179"/>
                  <a:gd name="T89" fmla="*/ 181 h 398"/>
                  <a:gd name="T90" fmla="*/ 2 w 179"/>
                  <a:gd name="T91" fmla="*/ 158 h 398"/>
                  <a:gd name="T92" fmla="*/ 13 w 179"/>
                  <a:gd name="T93" fmla="*/ 141 h 398"/>
                  <a:gd name="T94" fmla="*/ 19 w 179"/>
                  <a:gd name="T95" fmla="*/ 118 h 398"/>
                  <a:gd name="T96" fmla="*/ 29 w 179"/>
                  <a:gd name="T97" fmla="*/ 99 h 398"/>
                  <a:gd name="T98" fmla="*/ 40 w 179"/>
                  <a:gd name="T99" fmla="*/ 57 h 398"/>
                  <a:gd name="T100" fmla="*/ 57 w 179"/>
                  <a:gd name="T101" fmla="*/ 25 h 398"/>
                  <a:gd name="T102" fmla="*/ 78 w 179"/>
                  <a:gd name="T103" fmla="*/ 15 h 398"/>
                  <a:gd name="T104" fmla="*/ 27 w 179"/>
                  <a:gd name="T105" fmla="*/ 21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9" h="398">
                    <a:moveTo>
                      <a:pt x="80" y="2"/>
                    </a:moveTo>
                    <a:lnTo>
                      <a:pt x="84" y="0"/>
                    </a:lnTo>
                    <a:lnTo>
                      <a:pt x="89" y="2"/>
                    </a:lnTo>
                    <a:lnTo>
                      <a:pt x="91" y="0"/>
                    </a:lnTo>
                    <a:lnTo>
                      <a:pt x="97" y="0"/>
                    </a:lnTo>
                    <a:lnTo>
                      <a:pt x="99" y="6"/>
                    </a:lnTo>
                    <a:lnTo>
                      <a:pt x="103" y="8"/>
                    </a:lnTo>
                    <a:lnTo>
                      <a:pt x="103" y="15"/>
                    </a:lnTo>
                    <a:lnTo>
                      <a:pt x="107" y="15"/>
                    </a:lnTo>
                    <a:lnTo>
                      <a:pt x="112" y="19"/>
                    </a:lnTo>
                    <a:lnTo>
                      <a:pt x="112" y="25"/>
                    </a:lnTo>
                    <a:lnTo>
                      <a:pt x="114" y="32"/>
                    </a:lnTo>
                    <a:lnTo>
                      <a:pt x="114" y="38"/>
                    </a:lnTo>
                    <a:lnTo>
                      <a:pt x="114" y="46"/>
                    </a:lnTo>
                    <a:lnTo>
                      <a:pt x="114" y="51"/>
                    </a:lnTo>
                    <a:lnTo>
                      <a:pt x="112" y="53"/>
                    </a:lnTo>
                    <a:lnTo>
                      <a:pt x="110" y="55"/>
                    </a:lnTo>
                    <a:lnTo>
                      <a:pt x="107" y="59"/>
                    </a:lnTo>
                    <a:lnTo>
                      <a:pt x="107" y="59"/>
                    </a:lnTo>
                    <a:lnTo>
                      <a:pt x="105" y="61"/>
                    </a:lnTo>
                    <a:lnTo>
                      <a:pt x="107" y="65"/>
                    </a:lnTo>
                    <a:lnTo>
                      <a:pt x="105" y="67"/>
                    </a:lnTo>
                    <a:lnTo>
                      <a:pt x="103" y="67"/>
                    </a:lnTo>
                    <a:lnTo>
                      <a:pt x="101" y="70"/>
                    </a:lnTo>
                    <a:lnTo>
                      <a:pt x="99" y="74"/>
                    </a:lnTo>
                    <a:lnTo>
                      <a:pt x="101" y="76"/>
                    </a:lnTo>
                    <a:lnTo>
                      <a:pt x="99" y="78"/>
                    </a:lnTo>
                    <a:lnTo>
                      <a:pt x="99" y="82"/>
                    </a:lnTo>
                    <a:lnTo>
                      <a:pt x="101" y="82"/>
                    </a:lnTo>
                    <a:lnTo>
                      <a:pt x="103" y="86"/>
                    </a:lnTo>
                    <a:lnTo>
                      <a:pt x="105" y="89"/>
                    </a:lnTo>
                    <a:lnTo>
                      <a:pt x="105" y="93"/>
                    </a:lnTo>
                    <a:lnTo>
                      <a:pt x="107" y="97"/>
                    </a:lnTo>
                    <a:lnTo>
                      <a:pt x="112" y="95"/>
                    </a:lnTo>
                    <a:lnTo>
                      <a:pt x="122" y="93"/>
                    </a:lnTo>
                    <a:lnTo>
                      <a:pt x="122" y="95"/>
                    </a:lnTo>
                    <a:lnTo>
                      <a:pt x="120" y="97"/>
                    </a:lnTo>
                    <a:lnTo>
                      <a:pt x="124" y="99"/>
                    </a:lnTo>
                    <a:lnTo>
                      <a:pt x="129" y="99"/>
                    </a:lnTo>
                    <a:lnTo>
                      <a:pt x="129" y="101"/>
                    </a:lnTo>
                    <a:lnTo>
                      <a:pt x="129" y="105"/>
                    </a:lnTo>
                    <a:lnTo>
                      <a:pt x="131" y="110"/>
                    </a:lnTo>
                    <a:lnTo>
                      <a:pt x="135" y="110"/>
                    </a:lnTo>
                    <a:lnTo>
                      <a:pt x="135" y="112"/>
                    </a:lnTo>
                    <a:lnTo>
                      <a:pt x="137" y="114"/>
                    </a:lnTo>
                    <a:lnTo>
                      <a:pt x="137" y="114"/>
                    </a:lnTo>
                    <a:lnTo>
                      <a:pt x="143" y="112"/>
                    </a:lnTo>
                    <a:lnTo>
                      <a:pt x="148" y="114"/>
                    </a:lnTo>
                    <a:lnTo>
                      <a:pt x="148" y="118"/>
                    </a:lnTo>
                    <a:lnTo>
                      <a:pt x="145" y="120"/>
                    </a:lnTo>
                    <a:lnTo>
                      <a:pt x="145" y="124"/>
                    </a:lnTo>
                    <a:lnTo>
                      <a:pt x="141" y="131"/>
                    </a:lnTo>
                    <a:lnTo>
                      <a:pt x="137" y="135"/>
                    </a:lnTo>
                    <a:lnTo>
                      <a:pt x="137" y="137"/>
                    </a:lnTo>
                    <a:lnTo>
                      <a:pt x="141" y="135"/>
                    </a:lnTo>
                    <a:lnTo>
                      <a:pt x="148" y="137"/>
                    </a:lnTo>
                    <a:lnTo>
                      <a:pt x="148" y="137"/>
                    </a:lnTo>
                    <a:lnTo>
                      <a:pt x="152" y="135"/>
                    </a:lnTo>
                    <a:lnTo>
                      <a:pt x="154" y="139"/>
                    </a:lnTo>
                    <a:lnTo>
                      <a:pt x="152" y="143"/>
                    </a:lnTo>
                    <a:lnTo>
                      <a:pt x="154" y="148"/>
                    </a:lnTo>
                    <a:lnTo>
                      <a:pt x="158" y="150"/>
                    </a:lnTo>
                    <a:lnTo>
                      <a:pt x="160" y="148"/>
                    </a:lnTo>
                    <a:lnTo>
                      <a:pt x="164" y="148"/>
                    </a:lnTo>
                    <a:lnTo>
                      <a:pt x="175" y="143"/>
                    </a:lnTo>
                    <a:lnTo>
                      <a:pt x="179" y="143"/>
                    </a:lnTo>
                    <a:lnTo>
                      <a:pt x="177" y="148"/>
                    </a:lnTo>
                    <a:lnTo>
                      <a:pt x="173" y="154"/>
                    </a:lnTo>
                    <a:lnTo>
                      <a:pt x="166" y="154"/>
                    </a:lnTo>
                    <a:lnTo>
                      <a:pt x="166" y="158"/>
                    </a:lnTo>
                    <a:lnTo>
                      <a:pt x="164" y="160"/>
                    </a:lnTo>
                    <a:lnTo>
                      <a:pt x="166" y="164"/>
                    </a:lnTo>
                    <a:lnTo>
                      <a:pt x="162" y="166"/>
                    </a:lnTo>
                    <a:lnTo>
                      <a:pt x="160" y="166"/>
                    </a:lnTo>
                    <a:lnTo>
                      <a:pt x="158" y="173"/>
                    </a:lnTo>
                    <a:lnTo>
                      <a:pt x="152" y="173"/>
                    </a:lnTo>
                    <a:lnTo>
                      <a:pt x="148" y="175"/>
                    </a:lnTo>
                    <a:lnTo>
                      <a:pt x="148" y="177"/>
                    </a:lnTo>
                    <a:lnTo>
                      <a:pt x="150" y="179"/>
                    </a:lnTo>
                    <a:lnTo>
                      <a:pt x="148" y="181"/>
                    </a:lnTo>
                    <a:lnTo>
                      <a:pt x="143" y="181"/>
                    </a:lnTo>
                    <a:lnTo>
                      <a:pt x="141" y="183"/>
                    </a:lnTo>
                    <a:lnTo>
                      <a:pt x="139" y="188"/>
                    </a:lnTo>
                    <a:lnTo>
                      <a:pt x="139" y="190"/>
                    </a:lnTo>
                    <a:lnTo>
                      <a:pt x="135" y="190"/>
                    </a:lnTo>
                    <a:lnTo>
                      <a:pt x="131" y="194"/>
                    </a:lnTo>
                    <a:lnTo>
                      <a:pt x="122" y="192"/>
                    </a:lnTo>
                    <a:lnTo>
                      <a:pt x="120" y="196"/>
                    </a:lnTo>
                    <a:lnTo>
                      <a:pt x="120" y="202"/>
                    </a:lnTo>
                    <a:lnTo>
                      <a:pt x="118" y="204"/>
                    </a:lnTo>
                    <a:lnTo>
                      <a:pt x="118" y="211"/>
                    </a:lnTo>
                    <a:lnTo>
                      <a:pt x="118" y="215"/>
                    </a:lnTo>
                    <a:lnTo>
                      <a:pt x="116" y="217"/>
                    </a:lnTo>
                    <a:lnTo>
                      <a:pt x="110" y="219"/>
                    </a:lnTo>
                    <a:lnTo>
                      <a:pt x="110" y="221"/>
                    </a:lnTo>
                    <a:lnTo>
                      <a:pt x="114" y="223"/>
                    </a:lnTo>
                    <a:lnTo>
                      <a:pt x="116" y="228"/>
                    </a:lnTo>
                    <a:lnTo>
                      <a:pt x="120" y="232"/>
                    </a:lnTo>
                    <a:lnTo>
                      <a:pt x="120" y="234"/>
                    </a:lnTo>
                    <a:lnTo>
                      <a:pt x="126" y="238"/>
                    </a:lnTo>
                    <a:lnTo>
                      <a:pt x="131" y="249"/>
                    </a:lnTo>
                    <a:lnTo>
                      <a:pt x="133" y="249"/>
                    </a:lnTo>
                    <a:lnTo>
                      <a:pt x="137" y="255"/>
                    </a:lnTo>
                    <a:lnTo>
                      <a:pt x="137" y="259"/>
                    </a:lnTo>
                    <a:lnTo>
                      <a:pt x="141" y="261"/>
                    </a:lnTo>
                    <a:lnTo>
                      <a:pt x="141" y="266"/>
                    </a:lnTo>
                    <a:lnTo>
                      <a:pt x="137" y="268"/>
                    </a:lnTo>
                    <a:lnTo>
                      <a:pt x="137" y="270"/>
                    </a:lnTo>
                    <a:lnTo>
                      <a:pt x="139" y="280"/>
                    </a:lnTo>
                    <a:lnTo>
                      <a:pt x="137" y="282"/>
                    </a:lnTo>
                    <a:lnTo>
                      <a:pt x="133" y="285"/>
                    </a:lnTo>
                    <a:lnTo>
                      <a:pt x="137" y="293"/>
                    </a:lnTo>
                    <a:lnTo>
                      <a:pt x="137" y="295"/>
                    </a:lnTo>
                    <a:lnTo>
                      <a:pt x="141" y="301"/>
                    </a:lnTo>
                    <a:lnTo>
                      <a:pt x="148" y="308"/>
                    </a:lnTo>
                    <a:lnTo>
                      <a:pt x="154" y="312"/>
                    </a:lnTo>
                    <a:lnTo>
                      <a:pt x="156" y="320"/>
                    </a:lnTo>
                    <a:lnTo>
                      <a:pt x="154" y="325"/>
                    </a:lnTo>
                    <a:lnTo>
                      <a:pt x="156" y="329"/>
                    </a:lnTo>
                    <a:lnTo>
                      <a:pt x="154" y="333"/>
                    </a:lnTo>
                    <a:lnTo>
                      <a:pt x="158" y="335"/>
                    </a:lnTo>
                    <a:lnTo>
                      <a:pt x="158" y="341"/>
                    </a:lnTo>
                    <a:lnTo>
                      <a:pt x="160" y="344"/>
                    </a:lnTo>
                    <a:lnTo>
                      <a:pt x="160" y="350"/>
                    </a:lnTo>
                    <a:lnTo>
                      <a:pt x="162" y="354"/>
                    </a:lnTo>
                    <a:lnTo>
                      <a:pt x="162" y="360"/>
                    </a:lnTo>
                    <a:lnTo>
                      <a:pt x="160" y="363"/>
                    </a:lnTo>
                    <a:lnTo>
                      <a:pt x="154" y="375"/>
                    </a:lnTo>
                    <a:lnTo>
                      <a:pt x="150" y="377"/>
                    </a:lnTo>
                    <a:lnTo>
                      <a:pt x="150" y="384"/>
                    </a:lnTo>
                    <a:lnTo>
                      <a:pt x="148" y="386"/>
                    </a:lnTo>
                    <a:lnTo>
                      <a:pt x="148" y="390"/>
                    </a:lnTo>
                    <a:lnTo>
                      <a:pt x="148" y="388"/>
                    </a:lnTo>
                    <a:lnTo>
                      <a:pt x="145" y="392"/>
                    </a:lnTo>
                    <a:lnTo>
                      <a:pt x="145" y="398"/>
                    </a:lnTo>
                    <a:lnTo>
                      <a:pt x="143" y="392"/>
                    </a:lnTo>
                    <a:lnTo>
                      <a:pt x="143" y="388"/>
                    </a:lnTo>
                    <a:lnTo>
                      <a:pt x="141" y="384"/>
                    </a:lnTo>
                    <a:lnTo>
                      <a:pt x="141" y="381"/>
                    </a:lnTo>
                    <a:lnTo>
                      <a:pt x="143" y="384"/>
                    </a:lnTo>
                    <a:lnTo>
                      <a:pt x="143" y="381"/>
                    </a:lnTo>
                    <a:lnTo>
                      <a:pt x="145" y="377"/>
                    </a:lnTo>
                    <a:lnTo>
                      <a:pt x="145" y="375"/>
                    </a:lnTo>
                    <a:lnTo>
                      <a:pt x="145" y="373"/>
                    </a:lnTo>
                    <a:lnTo>
                      <a:pt x="145" y="369"/>
                    </a:lnTo>
                    <a:lnTo>
                      <a:pt x="148" y="367"/>
                    </a:lnTo>
                    <a:lnTo>
                      <a:pt x="148" y="365"/>
                    </a:lnTo>
                    <a:lnTo>
                      <a:pt x="145" y="360"/>
                    </a:lnTo>
                    <a:lnTo>
                      <a:pt x="150" y="358"/>
                    </a:lnTo>
                    <a:lnTo>
                      <a:pt x="145" y="354"/>
                    </a:lnTo>
                    <a:lnTo>
                      <a:pt x="143" y="352"/>
                    </a:lnTo>
                    <a:lnTo>
                      <a:pt x="143" y="346"/>
                    </a:lnTo>
                    <a:lnTo>
                      <a:pt x="145" y="344"/>
                    </a:lnTo>
                    <a:lnTo>
                      <a:pt x="143" y="341"/>
                    </a:lnTo>
                    <a:lnTo>
                      <a:pt x="141" y="339"/>
                    </a:lnTo>
                    <a:lnTo>
                      <a:pt x="141" y="327"/>
                    </a:lnTo>
                    <a:lnTo>
                      <a:pt x="139" y="325"/>
                    </a:lnTo>
                    <a:lnTo>
                      <a:pt x="137" y="320"/>
                    </a:lnTo>
                    <a:lnTo>
                      <a:pt x="135" y="316"/>
                    </a:lnTo>
                    <a:lnTo>
                      <a:pt x="133" y="322"/>
                    </a:lnTo>
                    <a:lnTo>
                      <a:pt x="133" y="322"/>
                    </a:lnTo>
                    <a:lnTo>
                      <a:pt x="133" y="320"/>
                    </a:lnTo>
                    <a:lnTo>
                      <a:pt x="131" y="316"/>
                    </a:lnTo>
                    <a:lnTo>
                      <a:pt x="131" y="308"/>
                    </a:lnTo>
                    <a:lnTo>
                      <a:pt x="129" y="303"/>
                    </a:lnTo>
                    <a:lnTo>
                      <a:pt x="129" y="299"/>
                    </a:lnTo>
                    <a:lnTo>
                      <a:pt x="129" y="297"/>
                    </a:lnTo>
                    <a:lnTo>
                      <a:pt x="124" y="295"/>
                    </a:lnTo>
                    <a:lnTo>
                      <a:pt x="124" y="289"/>
                    </a:lnTo>
                    <a:lnTo>
                      <a:pt x="122" y="289"/>
                    </a:lnTo>
                    <a:lnTo>
                      <a:pt x="122" y="274"/>
                    </a:lnTo>
                    <a:lnTo>
                      <a:pt x="118" y="272"/>
                    </a:lnTo>
                    <a:lnTo>
                      <a:pt x="118" y="268"/>
                    </a:lnTo>
                    <a:lnTo>
                      <a:pt x="120" y="268"/>
                    </a:lnTo>
                    <a:lnTo>
                      <a:pt x="120" y="266"/>
                    </a:lnTo>
                    <a:lnTo>
                      <a:pt x="118" y="259"/>
                    </a:lnTo>
                    <a:lnTo>
                      <a:pt x="118" y="259"/>
                    </a:lnTo>
                    <a:lnTo>
                      <a:pt x="118" y="257"/>
                    </a:lnTo>
                    <a:lnTo>
                      <a:pt x="118" y="259"/>
                    </a:lnTo>
                    <a:lnTo>
                      <a:pt x="114" y="259"/>
                    </a:lnTo>
                    <a:lnTo>
                      <a:pt x="112" y="259"/>
                    </a:lnTo>
                    <a:lnTo>
                      <a:pt x="110" y="255"/>
                    </a:lnTo>
                    <a:lnTo>
                      <a:pt x="107" y="253"/>
                    </a:lnTo>
                    <a:lnTo>
                      <a:pt x="103" y="244"/>
                    </a:lnTo>
                    <a:lnTo>
                      <a:pt x="103" y="242"/>
                    </a:lnTo>
                    <a:lnTo>
                      <a:pt x="101" y="242"/>
                    </a:lnTo>
                    <a:lnTo>
                      <a:pt x="101" y="240"/>
                    </a:lnTo>
                    <a:lnTo>
                      <a:pt x="97" y="238"/>
                    </a:lnTo>
                    <a:lnTo>
                      <a:pt x="101" y="240"/>
                    </a:lnTo>
                    <a:lnTo>
                      <a:pt x="99" y="242"/>
                    </a:lnTo>
                    <a:lnTo>
                      <a:pt x="99" y="244"/>
                    </a:lnTo>
                    <a:lnTo>
                      <a:pt x="101" y="247"/>
                    </a:lnTo>
                    <a:lnTo>
                      <a:pt x="101" y="251"/>
                    </a:lnTo>
                    <a:lnTo>
                      <a:pt x="99" y="253"/>
                    </a:lnTo>
                    <a:lnTo>
                      <a:pt x="99" y="255"/>
                    </a:lnTo>
                    <a:lnTo>
                      <a:pt x="95" y="259"/>
                    </a:lnTo>
                    <a:lnTo>
                      <a:pt x="91" y="259"/>
                    </a:lnTo>
                    <a:lnTo>
                      <a:pt x="89" y="255"/>
                    </a:lnTo>
                    <a:lnTo>
                      <a:pt x="89" y="255"/>
                    </a:lnTo>
                    <a:lnTo>
                      <a:pt x="89" y="259"/>
                    </a:lnTo>
                    <a:lnTo>
                      <a:pt x="89" y="259"/>
                    </a:lnTo>
                    <a:lnTo>
                      <a:pt x="93" y="261"/>
                    </a:lnTo>
                    <a:lnTo>
                      <a:pt x="89" y="263"/>
                    </a:lnTo>
                    <a:lnTo>
                      <a:pt x="84" y="263"/>
                    </a:lnTo>
                    <a:lnTo>
                      <a:pt x="82" y="261"/>
                    </a:lnTo>
                    <a:lnTo>
                      <a:pt x="82" y="266"/>
                    </a:lnTo>
                    <a:lnTo>
                      <a:pt x="74" y="272"/>
                    </a:lnTo>
                    <a:lnTo>
                      <a:pt x="70" y="270"/>
                    </a:lnTo>
                    <a:lnTo>
                      <a:pt x="70" y="272"/>
                    </a:lnTo>
                    <a:lnTo>
                      <a:pt x="67" y="272"/>
                    </a:lnTo>
                    <a:lnTo>
                      <a:pt x="67" y="270"/>
                    </a:lnTo>
                    <a:lnTo>
                      <a:pt x="67" y="272"/>
                    </a:lnTo>
                    <a:lnTo>
                      <a:pt x="65" y="272"/>
                    </a:lnTo>
                    <a:lnTo>
                      <a:pt x="63" y="270"/>
                    </a:lnTo>
                    <a:lnTo>
                      <a:pt x="57" y="272"/>
                    </a:lnTo>
                    <a:lnTo>
                      <a:pt x="57" y="276"/>
                    </a:lnTo>
                    <a:lnTo>
                      <a:pt x="55" y="276"/>
                    </a:lnTo>
                    <a:lnTo>
                      <a:pt x="55" y="270"/>
                    </a:lnTo>
                    <a:lnTo>
                      <a:pt x="59" y="266"/>
                    </a:lnTo>
                    <a:lnTo>
                      <a:pt x="59" y="259"/>
                    </a:lnTo>
                    <a:lnTo>
                      <a:pt x="57" y="266"/>
                    </a:lnTo>
                    <a:lnTo>
                      <a:pt x="53" y="268"/>
                    </a:lnTo>
                    <a:lnTo>
                      <a:pt x="51" y="274"/>
                    </a:lnTo>
                    <a:lnTo>
                      <a:pt x="51" y="272"/>
                    </a:lnTo>
                    <a:lnTo>
                      <a:pt x="51" y="270"/>
                    </a:lnTo>
                    <a:lnTo>
                      <a:pt x="48" y="266"/>
                    </a:lnTo>
                    <a:lnTo>
                      <a:pt x="53" y="247"/>
                    </a:lnTo>
                    <a:lnTo>
                      <a:pt x="57" y="242"/>
                    </a:lnTo>
                    <a:lnTo>
                      <a:pt x="55" y="240"/>
                    </a:lnTo>
                    <a:lnTo>
                      <a:pt x="51" y="232"/>
                    </a:lnTo>
                    <a:lnTo>
                      <a:pt x="51" y="226"/>
                    </a:lnTo>
                    <a:lnTo>
                      <a:pt x="48" y="223"/>
                    </a:lnTo>
                    <a:lnTo>
                      <a:pt x="48" y="221"/>
                    </a:lnTo>
                    <a:lnTo>
                      <a:pt x="48" y="221"/>
                    </a:lnTo>
                    <a:lnTo>
                      <a:pt x="46" y="219"/>
                    </a:lnTo>
                    <a:lnTo>
                      <a:pt x="44" y="213"/>
                    </a:lnTo>
                    <a:lnTo>
                      <a:pt x="42" y="211"/>
                    </a:lnTo>
                    <a:lnTo>
                      <a:pt x="40" y="207"/>
                    </a:lnTo>
                    <a:lnTo>
                      <a:pt x="40" y="202"/>
                    </a:lnTo>
                    <a:lnTo>
                      <a:pt x="36" y="200"/>
                    </a:lnTo>
                    <a:lnTo>
                      <a:pt x="38" y="204"/>
                    </a:lnTo>
                    <a:lnTo>
                      <a:pt x="38" y="211"/>
                    </a:lnTo>
                    <a:lnTo>
                      <a:pt x="32" y="209"/>
                    </a:lnTo>
                    <a:lnTo>
                      <a:pt x="27" y="204"/>
                    </a:lnTo>
                    <a:lnTo>
                      <a:pt x="27" y="202"/>
                    </a:lnTo>
                    <a:lnTo>
                      <a:pt x="23" y="198"/>
                    </a:lnTo>
                    <a:lnTo>
                      <a:pt x="23" y="196"/>
                    </a:lnTo>
                    <a:lnTo>
                      <a:pt x="27" y="196"/>
                    </a:lnTo>
                    <a:lnTo>
                      <a:pt x="27" y="200"/>
                    </a:lnTo>
                    <a:lnTo>
                      <a:pt x="32" y="200"/>
                    </a:lnTo>
                    <a:lnTo>
                      <a:pt x="32" y="200"/>
                    </a:lnTo>
                    <a:lnTo>
                      <a:pt x="32" y="200"/>
                    </a:lnTo>
                    <a:lnTo>
                      <a:pt x="29" y="196"/>
                    </a:lnTo>
                    <a:lnTo>
                      <a:pt x="32" y="194"/>
                    </a:lnTo>
                    <a:lnTo>
                      <a:pt x="34" y="196"/>
                    </a:lnTo>
                    <a:lnTo>
                      <a:pt x="36" y="196"/>
                    </a:lnTo>
                    <a:lnTo>
                      <a:pt x="36" y="192"/>
                    </a:lnTo>
                    <a:lnTo>
                      <a:pt x="32" y="188"/>
                    </a:lnTo>
                    <a:lnTo>
                      <a:pt x="25" y="185"/>
                    </a:lnTo>
                    <a:lnTo>
                      <a:pt x="25" y="183"/>
                    </a:lnTo>
                    <a:lnTo>
                      <a:pt x="21" y="183"/>
                    </a:lnTo>
                    <a:lnTo>
                      <a:pt x="19" y="179"/>
                    </a:lnTo>
                    <a:lnTo>
                      <a:pt x="19" y="183"/>
                    </a:lnTo>
                    <a:lnTo>
                      <a:pt x="17" y="183"/>
                    </a:lnTo>
                    <a:lnTo>
                      <a:pt x="15" y="181"/>
                    </a:lnTo>
                    <a:lnTo>
                      <a:pt x="19" y="177"/>
                    </a:lnTo>
                    <a:lnTo>
                      <a:pt x="15" y="179"/>
                    </a:lnTo>
                    <a:lnTo>
                      <a:pt x="13" y="175"/>
                    </a:lnTo>
                    <a:lnTo>
                      <a:pt x="13" y="177"/>
                    </a:lnTo>
                    <a:lnTo>
                      <a:pt x="13" y="181"/>
                    </a:lnTo>
                    <a:lnTo>
                      <a:pt x="4" y="173"/>
                    </a:lnTo>
                    <a:lnTo>
                      <a:pt x="4" y="169"/>
                    </a:lnTo>
                    <a:lnTo>
                      <a:pt x="2" y="164"/>
                    </a:lnTo>
                    <a:lnTo>
                      <a:pt x="2" y="164"/>
                    </a:lnTo>
                    <a:lnTo>
                      <a:pt x="0" y="162"/>
                    </a:lnTo>
                    <a:lnTo>
                      <a:pt x="2" y="158"/>
                    </a:lnTo>
                    <a:lnTo>
                      <a:pt x="6" y="154"/>
                    </a:lnTo>
                    <a:lnTo>
                      <a:pt x="6" y="156"/>
                    </a:lnTo>
                    <a:lnTo>
                      <a:pt x="8" y="150"/>
                    </a:lnTo>
                    <a:lnTo>
                      <a:pt x="8" y="143"/>
                    </a:lnTo>
                    <a:lnTo>
                      <a:pt x="11" y="139"/>
                    </a:lnTo>
                    <a:lnTo>
                      <a:pt x="13" y="141"/>
                    </a:lnTo>
                    <a:lnTo>
                      <a:pt x="15" y="139"/>
                    </a:lnTo>
                    <a:lnTo>
                      <a:pt x="17" y="133"/>
                    </a:lnTo>
                    <a:lnTo>
                      <a:pt x="15" y="129"/>
                    </a:lnTo>
                    <a:lnTo>
                      <a:pt x="17" y="124"/>
                    </a:lnTo>
                    <a:lnTo>
                      <a:pt x="15" y="118"/>
                    </a:lnTo>
                    <a:lnTo>
                      <a:pt x="19" y="118"/>
                    </a:lnTo>
                    <a:lnTo>
                      <a:pt x="19" y="112"/>
                    </a:lnTo>
                    <a:lnTo>
                      <a:pt x="19" y="107"/>
                    </a:lnTo>
                    <a:lnTo>
                      <a:pt x="17" y="97"/>
                    </a:lnTo>
                    <a:lnTo>
                      <a:pt x="21" y="97"/>
                    </a:lnTo>
                    <a:lnTo>
                      <a:pt x="25" y="99"/>
                    </a:lnTo>
                    <a:lnTo>
                      <a:pt x="29" y="99"/>
                    </a:lnTo>
                    <a:lnTo>
                      <a:pt x="34" y="91"/>
                    </a:lnTo>
                    <a:lnTo>
                      <a:pt x="36" y="82"/>
                    </a:lnTo>
                    <a:lnTo>
                      <a:pt x="40" y="72"/>
                    </a:lnTo>
                    <a:lnTo>
                      <a:pt x="36" y="70"/>
                    </a:lnTo>
                    <a:lnTo>
                      <a:pt x="36" y="67"/>
                    </a:lnTo>
                    <a:lnTo>
                      <a:pt x="40" y="57"/>
                    </a:lnTo>
                    <a:lnTo>
                      <a:pt x="42" y="48"/>
                    </a:lnTo>
                    <a:lnTo>
                      <a:pt x="40" y="46"/>
                    </a:lnTo>
                    <a:lnTo>
                      <a:pt x="42" y="42"/>
                    </a:lnTo>
                    <a:lnTo>
                      <a:pt x="48" y="32"/>
                    </a:lnTo>
                    <a:lnTo>
                      <a:pt x="53" y="29"/>
                    </a:lnTo>
                    <a:lnTo>
                      <a:pt x="57" y="25"/>
                    </a:lnTo>
                    <a:lnTo>
                      <a:pt x="59" y="19"/>
                    </a:lnTo>
                    <a:lnTo>
                      <a:pt x="65" y="17"/>
                    </a:lnTo>
                    <a:lnTo>
                      <a:pt x="72" y="13"/>
                    </a:lnTo>
                    <a:lnTo>
                      <a:pt x="76" y="17"/>
                    </a:lnTo>
                    <a:lnTo>
                      <a:pt x="80" y="19"/>
                    </a:lnTo>
                    <a:lnTo>
                      <a:pt x="78" y="15"/>
                    </a:lnTo>
                    <a:lnTo>
                      <a:pt x="78" y="8"/>
                    </a:lnTo>
                    <a:lnTo>
                      <a:pt x="82" y="6"/>
                    </a:lnTo>
                    <a:lnTo>
                      <a:pt x="82" y="2"/>
                    </a:lnTo>
                    <a:lnTo>
                      <a:pt x="80" y="2"/>
                    </a:lnTo>
                    <a:lnTo>
                      <a:pt x="80" y="2"/>
                    </a:lnTo>
                    <a:close/>
                    <a:moveTo>
                      <a:pt x="27" y="213"/>
                    </a:moveTo>
                    <a:lnTo>
                      <a:pt x="27" y="215"/>
                    </a:lnTo>
                    <a:lnTo>
                      <a:pt x="32" y="217"/>
                    </a:lnTo>
                    <a:lnTo>
                      <a:pt x="34" y="213"/>
                    </a:lnTo>
                    <a:lnTo>
                      <a:pt x="29" y="211"/>
                    </a:lnTo>
                    <a:lnTo>
                      <a:pt x="27" y="21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31" name="Freeform 36">
                <a:extLst>
                  <a:ext uri="{FF2B5EF4-FFF2-40B4-BE49-F238E27FC236}">
                    <a16:creationId xmlns:a16="http://schemas.microsoft.com/office/drawing/2014/main" id="{179A41C6-9E5C-45D6-911A-EDAA4DD0BF30}"/>
                  </a:ext>
                </a:extLst>
              </p:cNvPr>
              <p:cNvSpPr>
                <a:spLocks noEditPoints="1"/>
              </p:cNvSpPr>
              <p:nvPr/>
            </p:nvSpPr>
            <p:spPr bwMode="auto">
              <a:xfrm>
                <a:off x="10316103" y="3687116"/>
                <a:ext cx="33857" cy="62838"/>
              </a:xfrm>
              <a:custGeom>
                <a:avLst/>
                <a:gdLst>
                  <a:gd name="T0" fmla="*/ 0 w 42"/>
                  <a:gd name="T1" fmla="*/ 36 h 83"/>
                  <a:gd name="T2" fmla="*/ 2 w 42"/>
                  <a:gd name="T3" fmla="*/ 32 h 83"/>
                  <a:gd name="T4" fmla="*/ 0 w 42"/>
                  <a:gd name="T5" fmla="*/ 34 h 83"/>
                  <a:gd name="T6" fmla="*/ 0 w 42"/>
                  <a:gd name="T7" fmla="*/ 40 h 83"/>
                  <a:gd name="T8" fmla="*/ 7 w 42"/>
                  <a:gd name="T9" fmla="*/ 7 h 83"/>
                  <a:gd name="T10" fmla="*/ 2 w 42"/>
                  <a:gd name="T11" fmla="*/ 3 h 83"/>
                  <a:gd name="T12" fmla="*/ 9 w 42"/>
                  <a:gd name="T13" fmla="*/ 3 h 83"/>
                  <a:gd name="T14" fmla="*/ 7 w 42"/>
                  <a:gd name="T15" fmla="*/ 5 h 83"/>
                  <a:gd name="T16" fmla="*/ 7 w 42"/>
                  <a:gd name="T17" fmla="*/ 7 h 83"/>
                  <a:gd name="T18" fmla="*/ 15 w 42"/>
                  <a:gd name="T19" fmla="*/ 3 h 83"/>
                  <a:gd name="T20" fmla="*/ 19 w 42"/>
                  <a:gd name="T21" fmla="*/ 9 h 83"/>
                  <a:gd name="T22" fmla="*/ 19 w 42"/>
                  <a:gd name="T23" fmla="*/ 9 h 83"/>
                  <a:gd name="T24" fmla="*/ 13 w 42"/>
                  <a:gd name="T25" fmla="*/ 9 h 83"/>
                  <a:gd name="T26" fmla="*/ 9 w 42"/>
                  <a:gd name="T27" fmla="*/ 5 h 83"/>
                  <a:gd name="T28" fmla="*/ 11 w 42"/>
                  <a:gd name="T29" fmla="*/ 5 h 83"/>
                  <a:gd name="T30" fmla="*/ 11 w 42"/>
                  <a:gd name="T31" fmla="*/ 3 h 83"/>
                  <a:gd name="T32" fmla="*/ 9 w 42"/>
                  <a:gd name="T33" fmla="*/ 9 h 83"/>
                  <a:gd name="T34" fmla="*/ 9 w 42"/>
                  <a:gd name="T35" fmla="*/ 11 h 83"/>
                  <a:gd name="T36" fmla="*/ 7 w 42"/>
                  <a:gd name="T37" fmla="*/ 13 h 83"/>
                  <a:gd name="T38" fmla="*/ 4 w 42"/>
                  <a:gd name="T39" fmla="*/ 19 h 83"/>
                  <a:gd name="T40" fmla="*/ 2 w 42"/>
                  <a:gd name="T41" fmla="*/ 17 h 83"/>
                  <a:gd name="T42" fmla="*/ 0 w 42"/>
                  <a:gd name="T43" fmla="*/ 17 h 83"/>
                  <a:gd name="T44" fmla="*/ 2 w 42"/>
                  <a:gd name="T45" fmla="*/ 22 h 83"/>
                  <a:gd name="T46" fmla="*/ 4 w 42"/>
                  <a:gd name="T47" fmla="*/ 26 h 83"/>
                  <a:gd name="T48" fmla="*/ 2 w 42"/>
                  <a:gd name="T49" fmla="*/ 32 h 83"/>
                  <a:gd name="T50" fmla="*/ 2 w 42"/>
                  <a:gd name="T51" fmla="*/ 45 h 83"/>
                  <a:gd name="T52" fmla="*/ 2 w 42"/>
                  <a:gd name="T53" fmla="*/ 53 h 83"/>
                  <a:gd name="T54" fmla="*/ 4 w 42"/>
                  <a:gd name="T55" fmla="*/ 66 h 83"/>
                  <a:gd name="T56" fmla="*/ 11 w 42"/>
                  <a:gd name="T57" fmla="*/ 81 h 83"/>
                  <a:gd name="T58" fmla="*/ 19 w 42"/>
                  <a:gd name="T59" fmla="*/ 83 h 83"/>
                  <a:gd name="T60" fmla="*/ 32 w 42"/>
                  <a:gd name="T61" fmla="*/ 78 h 83"/>
                  <a:gd name="T62" fmla="*/ 40 w 42"/>
                  <a:gd name="T63" fmla="*/ 68 h 83"/>
                  <a:gd name="T64" fmla="*/ 42 w 42"/>
                  <a:gd name="T65" fmla="*/ 59 h 83"/>
                  <a:gd name="T66" fmla="*/ 42 w 42"/>
                  <a:gd name="T67" fmla="*/ 53 h 83"/>
                  <a:gd name="T68" fmla="*/ 42 w 42"/>
                  <a:gd name="T69" fmla="*/ 49 h 83"/>
                  <a:gd name="T70" fmla="*/ 36 w 42"/>
                  <a:gd name="T71" fmla="*/ 36 h 83"/>
                  <a:gd name="T72" fmla="*/ 30 w 42"/>
                  <a:gd name="T73" fmla="*/ 30 h 83"/>
                  <a:gd name="T74" fmla="*/ 28 w 42"/>
                  <a:gd name="T75" fmla="*/ 30 h 83"/>
                  <a:gd name="T76" fmla="*/ 30 w 42"/>
                  <a:gd name="T77" fmla="*/ 26 h 83"/>
                  <a:gd name="T78" fmla="*/ 26 w 42"/>
                  <a:gd name="T79" fmla="*/ 19 h 83"/>
                  <a:gd name="T80" fmla="*/ 23 w 42"/>
                  <a:gd name="T81" fmla="*/ 17 h 83"/>
                  <a:gd name="T82" fmla="*/ 21 w 42"/>
                  <a:gd name="T83" fmla="*/ 13 h 83"/>
                  <a:gd name="T84" fmla="*/ 15 w 42"/>
                  <a:gd name="T85" fmla="*/ 13 h 83"/>
                  <a:gd name="T86" fmla="*/ 13 w 42"/>
                  <a:gd name="T87" fmla="*/ 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83">
                    <a:moveTo>
                      <a:pt x="0" y="40"/>
                    </a:moveTo>
                    <a:lnTo>
                      <a:pt x="0" y="36"/>
                    </a:lnTo>
                    <a:lnTo>
                      <a:pt x="0" y="32"/>
                    </a:lnTo>
                    <a:lnTo>
                      <a:pt x="2" y="32"/>
                    </a:lnTo>
                    <a:lnTo>
                      <a:pt x="2" y="32"/>
                    </a:lnTo>
                    <a:lnTo>
                      <a:pt x="0" y="34"/>
                    </a:lnTo>
                    <a:lnTo>
                      <a:pt x="2" y="36"/>
                    </a:lnTo>
                    <a:lnTo>
                      <a:pt x="0" y="40"/>
                    </a:lnTo>
                    <a:lnTo>
                      <a:pt x="0" y="40"/>
                    </a:lnTo>
                    <a:close/>
                    <a:moveTo>
                      <a:pt x="7" y="7"/>
                    </a:moveTo>
                    <a:lnTo>
                      <a:pt x="2" y="5"/>
                    </a:lnTo>
                    <a:lnTo>
                      <a:pt x="2" y="3"/>
                    </a:lnTo>
                    <a:lnTo>
                      <a:pt x="9" y="0"/>
                    </a:lnTo>
                    <a:lnTo>
                      <a:pt x="9" y="3"/>
                    </a:lnTo>
                    <a:lnTo>
                      <a:pt x="9" y="5"/>
                    </a:lnTo>
                    <a:lnTo>
                      <a:pt x="7" y="5"/>
                    </a:lnTo>
                    <a:lnTo>
                      <a:pt x="7" y="7"/>
                    </a:lnTo>
                    <a:lnTo>
                      <a:pt x="7" y="7"/>
                    </a:lnTo>
                    <a:close/>
                    <a:moveTo>
                      <a:pt x="11" y="3"/>
                    </a:moveTo>
                    <a:lnTo>
                      <a:pt x="15" y="3"/>
                    </a:lnTo>
                    <a:lnTo>
                      <a:pt x="15" y="7"/>
                    </a:lnTo>
                    <a:lnTo>
                      <a:pt x="19" y="9"/>
                    </a:lnTo>
                    <a:lnTo>
                      <a:pt x="21" y="11"/>
                    </a:lnTo>
                    <a:lnTo>
                      <a:pt x="19" y="9"/>
                    </a:lnTo>
                    <a:lnTo>
                      <a:pt x="15" y="9"/>
                    </a:lnTo>
                    <a:lnTo>
                      <a:pt x="13" y="9"/>
                    </a:lnTo>
                    <a:lnTo>
                      <a:pt x="9" y="7"/>
                    </a:lnTo>
                    <a:lnTo>
                      <a:pt x="9" y="5"/>
                    </a:lnTo>
                    <a:lnTo>
                      <a:pt x="13" y="5"/>
                    </a:lnTo>
                    <a:lnTo>
                      <a:pt x="11" y="5"/>
                    </a:lnTo>
                    <a:lnTo>
                      <a:pt x="11" y="3"/>
                    </a:lnTo>
                    <a:lnTo>
                      <a:pt x="11" y="3"/>
                    </a:lnTo>
                    <a:close/>
                    <a:moveTo>
                      <a:pt x="9" y="9"/>
                    </a:moveTo>
                    <a:lnTo>
                      <a:pt x="9" y="9"/>
                    </a:lnTo>
                    <a:lnTo>
                      <a:pt x="9" y="11"/>
                    </a:lnTo>
                    <a:lnTo>
                      <a:pt x="9" y="11"/>
                    </a:lnTo>
                    <a:lnTo>
                      <a:pt x="7" y="13"/>
                    </a:lnTo>
                    <a:lnTo>
                      <a:pt x="7" y="13"/>
                    </a:lnTo>
                    <a:lnTo>
                      <a:pt x="7" y="15"/>
                    </a:lnTo>
                    <a:lnTo>
                      <a:pt x="4" y="19"/>
                    </a:lnTo>
                    <a:lnTo>
                      <a:pt x="4" y="19"/>
                    </a:lnTo>
                    <a:lnTo>
                      <a:pt x="2" y="17"/>
                    </a:lnTo>
                    <a:lnTo>
                      <a:pt x="0" y="17"/>
                    </a:lnTo>
                    <a:lnTo>
                      <a:pt x="0" y="17"/>
                    </a:lnTo>
                    <a:lnTo>
                      <a:pt x="2" y="19"/>
                    </a:lnTo>
                    <a:lnTo>
                      <a:pt x="2" y="22"/>
                    </a:lnTo>
                    <a:lnTo>
                      <a:pt x="2" y="22"/>
                    </a:lnTo>
                    <a:lnTo>
                      <a:pt x="4" y="26"/>
                    </a:lnTo>
                    <a:lnTo>
                      <a:pt x="4" y="30"/>
                    </a:lnTo>
                    <a:lnTo>
                      <a:pt x="2" y="32"/>
                    </a:lnTo>
                    <a:lnTo>
                      <a:pt x="0" y="43"/>
                    </a:lnTo>
                    <a:lnTo>
                      <a:pt x="2" y="45"/>
                    </a:lnTo>
                    <a:lnTo>
                      <a:pt x="0" y="45"/>
                    </a:lnTo>
                    <a:lnTo>
                      <a:pt x="2" y="53"/>
                    </a:lnTo>
                    <a:lnTo>
                      <a:pt x="2" y="55"/>
                    </a:lnTo>
                    <a:lnTo>
                      <a:pt x="4" y="66"/>
                    </a:lnTo>
                    <a:lnTo>
                      <a:pt x="7" y="76"/>
                    </a:lnTo>
                    <a:lnTo>
                      <a:pt x="11" y="81"/>
                    </a:lnTo>
                    <a:lnTo>
                      <a:pt x="15" y="83"/>
                    </a:lnTo>
                    <a:lnTo>
                      <a:pt x="19" y="83"/>
                    </a:lnTo>
                    <a:lnTo>
                      <a:pt x="26" y="81"/>
                    </a:lnTo>
                    <a:lnTo>
                      <a:pt x="32" y="78"/>
                    </a:lnTo>
                    <a:lnTo>
                      <a:pt x="38" y="72"/>
                    </a:lnTo>
                    <a:lnTo>
                      <a:pt x="40" y="68"/>
                    </a:lnTo>
                    <a:lnTo>
                      <a:pt x="42" y="64"/>
                    </a:lnTo>
                    <a:lnTo>
                      <a:pt x="42" y="59"/>
                    </a:lnTo>
                    <a:lnTo>
                      <a:pt x="42" y="59"/>
                    </a:lnTo>
                    <a:lnTo>
                      <a:pt x="42" y="53"/>
                    </a:lnTo>
                    <a:lnTo>
                      <a:pt x="42" y="51"/>
                    </a:lnTo>
                    <a:lnTo>
                      <a:pt x="42" y="49"/>
                    </a:lnTo>
                    <a:lnTo>
                      <a:pt x="40" y="45"/>
                    </a:lnTo>
                    <a:lnTo>
                      <a:pt x="36" y="36"/>
                    </a:lnTo>
                    <a:lnTo>
                      <a:pt x="34" y="30"/>
                    </a:lnTo>
                    <a:lnTo>
                      <a:pt x="30" y="30"/>
                    </a:lnTo>
                    <a:lnTo>
                      <a:pt x="30" y="30"/>
                    </a:lnTo>
                    <a:lnTo>
                      <a:pt x="28" y="30"/>
                    </a:lnTo>
                    <a:lnTo>
                      <a:pt x="32" y="28"/>
                    </a:lnTo>
                    <a:lnTo>
                      <a:pt x="30" y="26"/>
                    </a:lnTo>
                    <a:lnTo>
                      <a:pt x="28" y="26"/>
                    </a:lnTo>
                    <a:lnTo>
                      <a:pt x="26" y="19"/>
                    </a:lnTo>
                    <a:lnTo>
                      <a:pt x="23" y="22"/>
                    </a:lnTo>
                    <a:lnTo>
                      <a:pt x="23" y="17"/>
                    </a:lnTo>
                    <a:lnTo>
                      <a:pt x="21" y="15"/>
                    </a:lnTo>
                    <a:lnTo>
                      <a:pt x="21" y="13"/>
                    </a:lnTo>
                    <a:lnTo>
                      <a:pt x="15" y="11"/>
                    </a:lnTo>
                    <a:lnTo>
                      <a:pt x="15" y="13"/>
                    </a:lnTo>
                    <a:lnTo>
                      <a:pt x="13" y="11"/>
                    </a:lnTo>
                    <a:lnTo>
                      <a:pt x="13" y="9"/>
                    </a:lnTo>
                    <a:lnTo>
                      <a:pt x="9" y="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32" name="Freeform 37">
                <a:extLst>
                  <a:ext uri="{FF2B5EF4-FFF2-40B4-BE49-F238E27FC236}">
                    <a16:creationId xmlns:a16="http://schemas.microsoft.com/office/drawing/2014/main" id="{8C499F8A-DAEE-46BE-AE9C-EC081D499628}"/>
                  </a:ext>
                </a:extLst>
              </p:cNvPr>
              <p:cNvSpPr>
                <a:spLocks noEditPoints="1"/>
              </p:cNvSpPr>
              <p:nvPr/>
            </p:nvSpPr>
            <p:spPr bwMode="auto">
              <a:xfrm>
                <a:off x="10116187" y="3301007"/>
                <a:ext cx="451424" cy="414878"/>
              </a:xfrm>
              <a:custGeom>
                <a:avLst/>
                <a:gdLst>
                  <a:gd name="T0" fmla="*/ 191 w 560"/>
                  <a:gd name="T1" fmla="*/ 47 h 548"/>
                  <a:gd name="T2" fmla="*/ 221 w 560"/>
                  <a:gd name="T3" fmla="*/ 64 h 548"/>
                  <a:gd name="T4" fmla="*/ 227 w 560"/>
                  <a:gd name="T5" fmla="*/ 106 h 548"/>
                  <a:gd name="T6" fmla="*/ 290 w 560"/>
                  <a:gd name="T7" fmla="*/ 133 h 548"/>
                  <a:gd name="T8" fmla="*/ 364 w 560"/>
                  <a:gd name="T9" fmla="*/ 150 h 548"/>
                  <a:gd name="T10" fmla="*/ 392 w 560"/>
                  <a:gd name="T11" fmla="*/ 121 h 548"/>
                  <a:gd name="T12" fmla="*/ 423 w 560"/>
                  <a:gd name="T13" fmla="*/ 148 h 548"/>
                  <a:gd name="T14" fmla="*/ 451 w 560"/>
                  <a:gd name="T15" fmla="*/ 125 h 548"/>
                  <a:gd name="T16" fmla="*/ 478 w 560"/>
                  <a:gd name="T17" fmla="*/ 104 h 548"/>
                  <a:gd name="T18" fmla="*/ 520 w 560"/>
                  <a:gd name="T19" fmla="*/ 89 h 548"/>
                  <a:gd name="T20" fmla="*/ 541 w 560"/>
                  <a:gd name="T21" fmla="*/ 91 h 548"/>
                  <a:gd name="T22" fmla="*/ 560 w 560"/>
                  <a:gd name="T23" fmla="*/ 112 h 548"/>
                  <a:gd name="T24" fmla="*/ 531 w 560"/>
                  <a:gd name="T25" fmla="*/ 139 h 548"/>
                  <a:gd name="T26" fmla="*/ 512 w 560"/>
                  <a:gd name="T27" fmla="*/ 201 h 548"/>
                  <a:gd name="T28" fmla="*/ 493 w 560"/>
                  <a:gd name="T29" fmla="*/ 239 h 548"/>
                  <a:gd name="T30" fmla="*/ 484 w 560"/>
                  <a:gd name="T31" fmla="*/ 249 h 548"/>
                  <a:gd name="T32" fmla="*/ 470 w 560"/>
                  <a:gd name="T33" fmla="*/ 213 h 548"/>
                  <a:gd name="T34" fmla="*/ 457 w 560"/>
                  <a:gd name="T35" fmla="*/ 222 h 548"/>
                  <a:gd name="T36" fmla="*/ 463 w 560"/>
                  <a:gd name="T37" fmla="*/ 203 h 548"/>
                  <a:gd name="T38" fmla="*/ 459 w 560"/>
                  <a:gd name="T39" fmla="*/ 180 h 548"/>
                  <a:gd name="T40" fmla="*/ 419 w 560"/>
                  <a:gd name="T41" fmla="*/ 167 h 548"/>
                  <a:gd name="T42" fmla="*/ 406 w 560"/>
                  <a:gd name="T43" fmla="*/ 156 h 548"/>
                  <a:gd name="T44" fmla="*/ 392 w 560"/>
                  <a:gd name="T45" fmla="*/ 154 h 548"/>
                  <a:gd name="T46" fmla="*/ 398 w 560"/>
                  <a:gd name="T47" fmla="*/ 180 h 548"/>
                  <a:gd name="T48" fmla="*/ 406 w 560"/>
                  <a:gd name="T49" fmla="*/ 224 h 548"/>
                  <a:gd name="T50" fmla="*/ 411 w 560"/>
                  <a:gd name="T51" fmla="*/ 260 h 548"/>
                  <a:gd name="T52" fmla="*/ 398 w 560"/>
                  <a:gd name="T53" fmla="*/ 255 h 548"/>
                  <a:gd name="T54" fmla="*/ 392 w 560"/>
                  <a:gd name="T55" fmla="*/ 255 h 548"/>
                  <a:gd name="T56" fmla="*/ 370 w 560"/>
                  <a:gd name="T57" fmla="*/ 285 h 548"/>
                  <a:gd name="T58" fmla="*/ 347 w 560"/>
                  <a:gd name="T59" fmla="*/ 300 h 548"/>
                  <a:gd name="T60" fmla="*/ 309 w 560"/>
                  <a:gd name="T61" fmla="*/ 348 h 548"/>
                  <a:gd name="T62" fmla="*/ 271 w 560"/>
                  <a:gd name="T63" fmla="*/ 382 h 548"/>
                  <a:gd name="T64" fmla="*/ 250 w 560"/>
                  <a:gd name="T65" fmla="*/ 422 h 548"/>
                  <a:gd name="T66" fmla="*/ 246 w 560"/>
                  <a:gd name="T67" fmla="*/ 504 h 548"/>
                  <a:gd name="T68" fmla="*/ 240 w 560"/>
                  <a:gd name="T69" fmla="*/ 527 h 548"/>
                  <a:gd name="T70" fmla="*/ 215 w 560"/>
                  <a:gd name="T71" fmla="*/ 542 h 548"/>
                  <a:gd name="T72" fmla="*/ 172 w 560"/>
                  <a:gd name="T73" fmla="*/ 494 h 548"/>
                  <a:gd name="T74" fmla="*/ 145 w 560"/>
                  <a:gd name="T75" fmla="*/ 443 h 548"/>
                  <a:gd name="T76" fmla="*/ 124 w 560"/>
                  <a:gd name="T77" fmla="*/ 397 h 548"/>
                  <a:gd name="T78" fmla="*/ 105 w 560"/>
                  <a:gd name="T79" fmla="*/ 338 h 548"/>
                  <a:gd name="T80" fmla="*/ 92 w 560"/>
                  <a:gd name="T81" fmla="*/ 293 h 548"/>
                  <a:gd name="T82" fmla="*/ 90 w 560"/>
                  <a:gd name="T83" fmla="*/ 262 h 548"/>
                  <a:gd name="T84" fmla="*/ 88 w 560"/>
                  <a:gd name="T85" fmla="*/ 245 h 548"/>
                  <a:gd name="T86" fmla="*/ 71 w 560"/>
                  <a:gd name="T87" fmla="*/ 276 h 548"/>
                  <a:gd name="T88" fmla="*/ 12 w 560"/>
                  <a:gd name="T89" fmla="*/ 249 h 548"/>
                  <a:gd name="T90" fmla="*/ 29 w 560"/>
                  <a:gd name="T91" fmla="*/ 249 h 548"/>
                  <a:gd name="T92" fmla="*/ 33 w 560"/>
                  <a:gd name="T93" fmla="*/ 239 h 548"/>
                  <a:gd name="T94" fmla="*/ 0 w 560"/>
                  <a:gd name="T95" fmla="*/ 220 h 548"/>
                  <a:gd name="T96" fmla="*/ 44 w 560"/>
                  <a:gd name="T97" fmla="*/ 201 h 548"/>
                  <a:gd name="T98" fmla="*/ 40 w 560"/>
                  <a:gd name="T99" fmla="*/ 173 h 548"/>
                  <a:gd name="T100" fmla="*/ 12 w 560"/>
                  <a:gd name="T101" fmla="*/ 146 h 548"/>
                  <a:gd name="T102" fmla="*/ 46 w 560"/>
                  <a:gd name="T103" fmla="*/ 125 h 548"/>
                  <a:gd name="T104" fmla="*/ 92 w 560"/>
                  <a:gd name="T105" fmla="*/ 70 h 548"/>
                  <a:gd name="T106" fmla="*/ 111 w 560"/>
                  <a:gd name="T107" fmla="*/ 26 h 548"/>
                  <a:gd name="T108" fmla="*/ 164 w 560"/>
                  <a:gd name="T109" fmla="*/ 7 h 548"/>
                  <a:gd name="T110" fmla="*/ 406 w 560"/>
                  <a:gd name="T111" fmla="*/ 260 h 548"/>
                  <a:gd name="T112" fmla="*/ 400 w 560"/>
                  <a:gd name="T113" fmla="*/ 264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0" h="548">
                    <a:moveTo>
                      <a:pt x="179" y="17"/>
                    </a:moveTo>
                    <a:lnTo>
                      <a:pt x="181" y="19"/>
                    </a:lnTo>
                    <a:lnTo>
                      <a:pt x="181" y="24"/>
                    </a:lnTo>
                    <a:lnTo>
                      <a:pt x="187" y="26"/>
                    </a:lnTo>
                    <a:lnTo>
                      <a:pt x="185" y="34"/>
                    </a:lnTo>
                    <a:lnTo>
                      <a:pt x="187" y="36"/>
                    </a:lnTo>
                    <a:lnTo>
                      <a:pt x="187" y="40"/>
                    </a:lnTo>
                    <a:lnTo>
                      <a:pt x="189" y="40"/>
                    </a:lnTo>
                    <a:lnTo>
                      <a:pt x="191" y="45"/>
                    </a:lnTo>
                    <a:lnTo>
                      <a:pt x="191" y="47"/>
                    </a:lnTo>
                    <a:lnTo>
                      <a:pt x="193" y="49"/>
                    </a:lnTo>
                    <a:lnTo>
                      <a:pt x="193" y="53"/>
                    </a:lnTo>
                    <a:lnTo>
                      <a:pt x="198" y="55"/>
                    </a:lnTo>
                    <a:lnTo>
                      <a:pt x="202" y="51"/>
                    </a:lnTo>
                    <a:lnTo>
                      <a:pt x="206" y="51"/>
                    </a:lnTo>
                    <a:lnTo>
                      <a:pt x="208" y="53"/>
                    </a:lnTo>
                    <a:lnTo>
                      <a:pt x="212" y="53"/>
                    </a:lnTo>
                    <a:lnTo>
                      <a:pt x="217" y="57"/>
                    </a:lnTo>
                    <a:lnTo>
                      <a:pt x="219" y="59"/>
                    </a:lnTo>
                    <a:lnTo>
                      <a:pt x="221" y="64"/>
                    </a:lnTo>
                    <a:lnTo>
                      <a:pt x="225" y="64"/>
                    </a:lnTo>
                    <a:lnTo>
                      <a:pt x="225" y="68"/>
                    </a:lnTo>
                    <a:lnTo>
                      <a:pt x="227" y="68"/>
                    </a:lnTo>
                    <a:lnTo>
                      <a:pt x="227" y="74"/>
                    </a:lnTo>
                    <a:lnTo>
                      <a:pt x="223" y="85"/>
                    </a:lnTo>
                    <a:lnTo>
                      <a:pt x="223" y="91"/>
                    </a:lnTo>
                    <a:lnTo>
                      <a:pt x="219" y="97"/>
                    </a:lnTo>
                    <a:lnTo>
                      <a:pt x="221" y="104"/>
                    </a:lnTo>
                    <a:lnTo>
                      <a:pt x="225" y="104"/>
                    </a:lnTo>
                    <a:lnTo>
                      <a:pt x="227" y="106"/>
                    </a:lnTo>
                    <a:lnTo>
                      <a:pt x="231" y="106"/>
                    </a:lnTo>
                    <a:lnTo>
                      <a:pt x="236" y="110"/>
                    </a:lnTo>
                    <a:lnTo>
                      <a:pt x="242" y="112"/>
                    </a:lnTo>
                    <a:lnTo>
                      <a:pt x="250" y="116"/>
                    </a:lnTo>
                    <a:lnTo>
                      <a:pt x="257" y="125"/>
                    </a:lnTo>
                    <a:lnTo>
                      <a:pt x="265" y="127"/>
                    </a:lnTo>
                    <a:lnTo>
                      <a:pt x="269" y="129"/>
                    </a:lnTo>
                    <a:lnTo>
                      <a:pt x="274" y="129"/>
                    </a:lnTo>
                    <a:lnTo>
                      <a:pt x="280" y="133"/>
                    </a:lnTo>
                    <a:lnTo>
                      <a:pt x="290" y="133"/>
                    </a:lnTo>
                    <a:lnTo>
                      <a:pt x="295" y="135"/>
                    </a:lnTo>
                    <a:lnTo>
                      <a:pt x="305" y="133"/>
                    </a:lnTo>
                    <a:lnTo>
                      <a:pt x="314" y="135"/>
                    </a:lnTo>
                    <a:lnTo>
                      <a:pt x="316" y="139"/>
                    </a:lnTo>
                    <a:lnTo>
                      <a:pt x="320" y="146"/>
                    </a:lnTo>
                    <a:lnTo>
                      <a:pt x="330" y="148"/>
                    </a:lnTo>
                    <a:lnTo>
                      <a:pt x="335" y="146"/>
                    </a:lnTo>
                    <a:lnTo>
                      <a:pt x="341" y="146"/>
                    </a:lnTo>
                    <a:lnTo>
                      <a:pt x="360" y="152"/>
                    </a:lnTo>
                    <a:lnTo>
                      <a:pt x="364" y="150"/>
                    </a:lnTo>
                    <a:lnTo>
                      <a:pt x="370" y="154"/>
                    </a:lnTo>
                    <a:lnTo>
                      <a:pt x="383" y="150"/>
                    </a:lnTo>
                    <a:lnTo>
                      <a:pt x="385" y="142"/>
                    </a:lnTo>
                    <a:lnTo>
                      <a:pt x="381" y="133"/>
                    </a:lnTo>
                    <a:lnTo>
                      <a:pt x="383" y="125"/>
                    </a:lnTo>
                    <a:lnTo>
                      <a:pt x="381" y="121"/>
                    </a:lnTo>
                    <a:lnTo>
                      <a:pt x="381" y="121"/>
                    </a:lnTo>
                    <a:lnTo>
                      <a:pt x="385" y="116"/>
                    </a:lnTo>
                    <a:lnTo>
                      <a:pt x="389" y="116"/>
                    </a:lnTo>
                    <a:lnTo>
                      <a:pt x="392" y="121"/>
                    </a:lnTo>
                    <a:lnTo>
                      <a:pt x="392" y="125"/>
                    </a:lnTo>
                    <a:lnTo>
                      <a:pt x="396" y="129"/>
                    </a:lnTo>
                    <a:lnTo>
                      <a:pt x="396" y="129"/>
                    </a:lnTo>
                    <a:lnTo>
                      <a:pt x="396" y="133"/>
                    </a:lnTo>
                    <a:lnTo>
                      <a:pt x="396" y="135"/>
                    </a:lnTo>
                    <a:lnTo>
                      <a:pt x="398" y="142"/>
                    </a:lnTo>
                    <a:lnTo>
                      <a:pt x="406" y="144"/>
                    </a:lnTo>
                    <a:lnTo>
                      <a:pt x="408" y="142"/>
                    </a:lnTo>
                    <a:lnTo>
                      <a:pt x="417" y="148"/>
                    </a:lnTo>
                    <a:lnTo>
                      <a:pt x="423" y="148"/>
                    </a:lnTo>
                    <a:lnTo>
                      <a:pt x="427" y="144"/>
                    </a:lnTo>
                    <a:lnTo>
                      <a:pt x="432" y="142"/>
                    </a:lnTo>
                    <a:lnTo>
                      <a:pt x="436" y="144"/>
                    </a:lnTo>
                    <a:lnTo>
                      <a:pt x="442" y="142"/>
                    </a:lnTo>
                    <a:lnTo>
                      <a:pt x="448" y="142"/>
                    </a:lnTo>
                    <a:lnTo>
                      <a:pt x="457" y="139"/>
                    </a:lnTo>
                    <a:lnTo>
                      <a:pt x="457" y="137"/>
                    </a:lnTo>
                    <a:lnTo>
                      <a:pt x="457" y="131"/>
                    </a:lnTo>
                    <a:lnTo>
                      <a:pt x="451" y="129"/>
                    </a:lnTo>
                    <a:lnTo>
                      <a:pt x="451" y="125"/>
                    </a:lnTo>
                    <a:lnTo>
                      <a:pt x="451" y="121"/>
                    </a:lnTo>
                    <a:lnTo>
                      <a:pt x="453" y="118"/>
                    </a:lnTo>
                    <a:lnTo>
                      <a:pt x="461" y="118"/>
                    </a:lnTo>
                    <a:lnTo>
                      <a:pt x="463" y="116"/>
                    </a:lnTo>
                    <a:lnTo>
                      <a:pt x="465" y="112"/>
                    </a:lnTo>
                    <a:lnTo>
                      <a:pt x="470" y="110"/>
                    </a:lnTo>
                    <a:lnTo>
                      <a:pt x="472" y="112"/>
                    </a:lnTo>
                    <a:lnTo>
                      <a:pt x="472" y="108"/>
                    </a:lnTo>
                    <a:lnTo>
                      <a:pt x="476" y="108"/>
                    </a:lnTo>
                    <a:lnTo>
                      <a:pt x="478" y="104"/>
                    </a:lnTo>
                    <a:lnTo>
                      <a:pt x="482" y="99"/>
                    </a:lnTo>
                    <a:lnTo>
                      <a:pt x="486" y="99"/>
                    </a:lnTo>
                    <a:lnTo>
                      <a:pt x="493" y="97"/>
                    </a:lnTo>
                    <a:lnTo>
                      <a:pt x="497" y="91"/>
                    </a:lnTo>
                    <a:lnTo>
                      <a:pt x="497" y="87"/>
                    </a:lnTo>
                    <a:lnTo>
                      <a:pt x="499" y="87"/>
                    </a:lnTo>
                    <a:lnTo>
                      <a:pt x="503" y="83"/>
                    </a:lnTo>
                    <a:lnTo>
                      <a:pt x="507" y="89"/>
                    </a:lnTo>
                    <a:lnTo>
                      <a:pt x="514" y="87"/>
                    </a:lnTo>
                    <a:lnTo>
                      <a:pt x="520" y="89"/>
                    </a:lnTo>
                    <a:lnTo>
                      <a:pt x="522" y="87"/>
                    </a:lnTo>
                    <a:lnTo>
                      <a:pt x="522" y="85"/>
                    </a:lnTo>
                    <a:lnTo>
                      <a:pt x="531" y="78"/>
                    </a:lnTo>
                    <a:lnTo>
                      <a:pt x="535" y="80"/>
                    </a:lnTo>
                    <a:lnTo>
                      <a:pt x="537" y="83"/>
                    </a:lnTo>
                    <a:lnTo>
                      <a:pt x="539" y="83"/>
                    </a:lnTo>
                    <a:lnTo>
                      <a:pt x="539" y="85"/>
                    </a:lnTo>
                    <a:lnTo>
                      <a:pt x="537" y="89"/>
                    </a:lnTo>
                    <a:lnTo>
                      <a:pt x="539" y="93"/>
                    </a:lnTo>
                    <a:lnTo>
                      <a:pt x="541" y="91"/>
                    </a:lnTo>
                    <a:lnTo>
                      <a:pt x="543" y="91"/>
                    </a:lnTo>
                    <a:lnTo>
                      <a:pt x="543" y="93"/>
                    </a:lnTo>
                    <a:lnTo>
                      <a:pt x="548" y="97"/>
                    </a:lnTo>
                    <a:lnTo>
                      <a:pt x="548" y="102"/>
                    </a:lnTo>
                    <a:lnTo>
                      <a:pt x="543" y="104"/>
                    </a:lnTo>
                    <a:lnTo>
                      <a:pt x="545" y="108"/>
                    </a:lnTo>
                    <a:lnTo>
                      <a:pt x="550" y="108"/>
                    </a:lnTo>
                    <a:lnTo>
                      <a:pt x="552" y="108"/>
                    </a:lnTo>
                    <a:lnTo>
                      <a:pt x="556" y="108"/>
                    </a:lnTo>
                    <a:lnTo>
                      <a:pt x="560" y="112"/>
                    </a:lnTo>
                    <a:lnTo>
                      <a:pt x="560" y="116"/>
                    </a:lnTo>
                    <a:lnTo>
                      <a:pt x="556" y="118"/>
                    </a:lnTo>
                    <a:lnTo>
                      <a:pt x="556" y="125"/>
                    </a:lnTo>
                    <a:lnTo>
                      <a:pt x="558" y="129"/>
                    </a:lnTo>
                    <a:lnTo>
                      <a:pt x="554" y="127"/>
                    </a:lnTo>
                    <a:lnTo>
                      <a:pt x="550" y="123"/>
                    </a:lnTo>
                    <a:lnTo>
                      <a:pt x="543" y="127"/>
                    </a:lnTo>
                    <a:lnTo>
                      <a:pt x="537" y="129"/>
                    </a:lnTo>
                    <a:lnTo>
                      <a:pt x="535" y="135"/>
                    </a:lnTo>
                    <a:lnTo>
                      <a:pt x="531" y="139"/>
                    </a:lnTo>
                    <a:lnTo>
                      <a:pt x="526" y="142"/>
                    </a:lnTo>
                    <a:lnTo>
                      <a:pt x="520" y="152"/>
                    </a:lnTo>
                    <a:lnTo>
                      <a:pt x="518" y="156"/>
                    </a:lnTo>
                    <a:lnTo>
                      <a:pt x="520" y="158"/>
                    </a:lnTo>
                    <a:lnTo>
                      <a:pt x="518" y="167"/>
                    </a:lnTo>
                    <a:lnTo>
                      <a:pt x="514" y="177"/>
                    </a:lnTo>
                    <a:lnTo>
                      <a:pt x="514" y="180"/>
                    </a:lnTo>
                    <a:lnTo>
                      <a:pt x="518" y="182"/>
                    </a:lnTo>
                    <a:lnTo>
                      <a:pt x="514" y="192"/>
                    </a:lnTo>
                    <a:lnTo>
                      <a:pt x="512" y="201"/>
                    </a:lnTo>
                    <a:lnTo>
                      <a:pt x="507" y="209"/>
                    </a:lnTo>
                    <a:lnTo>
                      <a:pt x="503" y="209"/>
                    </a:lnTo>
                    <a:lnTo>
                      <a:pt x="499" y="207"/>
                    </a:lnTo>
                    <a:lnTo>
                      <a:pt x="495" y="207"/>
                    </a:lnTo>
                    <a:lnTo>
                      <a:pt x="497" y="217"/>
                    </a:lnTo>
                    <a:lnTo>
                      <a:pt x="497" y="222"/>
                    </a:lnTo>
                    <a:lnTo>
                      <a:pt x="497" y="228"/>
                    </a:lnTo>
                    <a:lnTo>
                      <a:pt x="493" y="228"/>
                    </a:lnTo>
                    <a:lnTo>
                      <a:pt x="495" y="234"/>
                    </a:lnTo>
                    <a:lnTo>
                      <a:pt x="493" y="239"/>
                    </a:lnTo>
                    <a:lnTo>
                      <a:pt x="495" y="243"/>
                    </a:lnTo>
                    <a:lnTo>
                      <a:pt x="493" y="249"/>
                    </a:lnTo>
                    <a:lnTo>
                      <a:pt x="491" y="251"/>
                    </a:lnTo>
                    <a:lnTo>
                      <a:pt x="489" y="249"/>
                    </a:lnTo>
                    <a:lnTo>
                      <a:pt x="486" y="253"/>
                    </a:lnTo>
                    <a:lnTo>
                      <a:pt x="486" y="255"/>
                    </a:lnTo>
                    <a:lnTo>
                      <a:pt x="486" y="255"/>
                    </a:lnTo>
                    <a:lnTo>
                      <a:pt x="484" y="253"/>
                    </a:lnTo>
                    <a:lnTo>
                      <a:pt x="484" y="251"/>
                    </a:lnTo>
                    <a:lnTo>
                      <a:pt x="484" y="249"/>
                    </a:lnTo>
                    <a:lnTo>
                      <a:pt x="482" y="247"/>
                    </a:lnTo>
                    <a:lnTo>
                      <a:pt x="482" y="241"/>
                    </a:lnTo>
                    <a:lnTo>
                      <a:pt x="480" y="232"/>
                    </a:lnTo>
                    <a:lnTo>
                      <a:pt x="478" y="230"/>
                    </a:lnTo>
                    <a:lnTo>
                      <a:pt x="478" y="226"/>
                    </a:lnTo>
                    <a:lnTo>
                      <a:pt x="478" y="220"/>
                    </a:lnTo>
                    <a:lnTo>
                      <a:pt x="476" y="217"/>
                    </a:lnTo>
                    <a:lnTo>
                      <a:pt x="474" y="215"/>
                    </a:lnTo>
                    <a:lnTo>
                      <a:pt x="472" y="215"/>
                    </a:lnTo>
                    <a:lnTo>
                      <a:pt x="470" y="213"/>
                    </a:lnTo>
                    <a:lnTo>
                      <a:pt x="467" y="215"/>
                    </a:lnTo>
                    <a:lnTo>
                      <a:pt x="467" y="217"/>
                    </a:lnTo>
                    <a:lnTo>
                      <a:pt x="467" y="220"/>
                    </a:lnTo>
                    <a:lnTo>
                      <a:pt x="467" y="222"/>
                    </a:lnTo>
                    <a:lnTo>
                      <a:pt x="465" y="224"/>
                    </a:lnTo>
                    <a:lnTo>
                      <a:pt x="465" y="226"/>
                    </a:lnTo>
                    <a:lnTo>
                      <a:pt x="465" y="228"/>
                    </a:lnTo>
                    <a:lnTo>
                      <a:pt x="463" y="228"/>
                    </a:lnTo>
                    <a:lnTo>
                      <a:pt x="461" y="224"/>
                    </a:lnTo>
                    <a:lnTo>
                      <a:pt x="457" y="222"/>
                    </a:lnTo>
                    <a:lnTo>
                      <a:pt x="457" y="220"/>
                    </a:lnTo>
                    <a:lnTo>
                      <a:pt x="455" y="217"/>
                    </a:lnTo>
                    <a:lnTo>
                      <a:pt x="453" y="213"/>
                    </a:lnTo>
                    <a:lnTo>
                      <a:pt x="453" y="209"/>
                    </a:lnTo>
                    <a:lnTo>
                      <a:pt x="455" y="209"/>
                    </a:lnTo>
                    <a:lnTo>
                      <a:pt x="455" y="207"/>
                    </a:lnTo>
                    <a:lnTo>
                      <a:pt x="459" y="203"/>
                    </a:lnTo>
                    <a:lnTo>
                      <a:pt x="461" y="205"/>
                    </a:lnTo>
                    <a:lnTo>
                      <a:pt x="463" y="205"/>
                    </a:lnTo>
                    <a:lnTo>
                      <a:pt x="463" y="203"/>
                    </a:lnTo>
                    <a:lnTo>
                      <a:pt x="463" y="201"/>
                    </a:lnTo>
                    <a:lnTo>
                      <a:pt x="467" y="199"/>
                    </a:lnTo>
                    <a:lnTo>
                      <a:pt x="470" y="192"/>
                    </a:lnTo>
                    <a:lnTo>
                      <a:pt x="470" y="188"/>
                    </a:lnTo>
                    <a:lnTo>
                      <a:pt x="472" y="184"/>
                    </a:lnTo>
                    <a:lnTo>
                      <a:pt x="470" y="184"/>
                    </a:lnTo>
                    <a:lnTo>
                      <a:pt x="467" y="180"/>
                    </a:lnTo>
                    <a:lnTo>
                      <a:pt x="463" y="180"/>
                    </a:lnTo>
                    <a:lnTo>
                      <a:pt x="463" y="180"/>
                    </a:lnTo>
                    <a:lnTo>
                      <a:pt x="459" y="180"/>
                    </a:lnTo>
                    <a:lnTo>
                      <a:pt x="453" y="180"/>
                    </a:lnTo>
                    <a:lnTo>
                      <a:pt x="446" y="180"/>
                    </a:lnTo>
                    <a:lnTo>
                      <a:pt x="438" y="180"/>
                    </a:lnTo>
                    <a:lnTo>
                      <a:pt x="434" y="180"/>
                    </a:lnTo>
                    <a:lnTo>
                      <a:pt x="430" y="177"/>
                    </a:lnTo>
                    <a:lnTo>
                      <a:pt x="425" y="177"/>
                    </a:lnTo>
                    <a:lnTo>
                      <a:pt x="421" y="175"/>
                    </a:lnTo>
                    <a:lnTo>
                      <a:pt x="421" y="173"/>
                    </a:lnTo>
                    <a:lnTo>
                      <a:pt x="421" y="169"/>
                    </a:lnTo>
                    <a:lnTo>
                      <a:pt x="419" y="167"/>
                    </a:lnTo>
                    <a:lnTo>
                      <a:pt x="419" y="163"/>
                    </a:lnTo>
                    <a:lnTo>
                      <a:pt x="417" y="156"/>
                    </a:lnTo>
                    <a:lnTo>
                      <a:pt x="415" y="158"/>
                    </a:lnTo>
                    <a:lnTo>
                      <a:pt x="415" y="158"/>
                    </a:lnTo>
                    <a:lnTo>
                      <a:pt x="411" y="158"/>
                    </a:lnTo>
                    <a:lnTo>
                      <a:pt x="408" y="156"/>
                    </a:lnTo>
                    <a:lnTo>
                      <a:pt x="404" y="152"/>
                    </a:lnTo>
                    <a:lnTo>
                      <a:pt x="404" y="152"/>
                    </a:lnTo>
                    <a:lnTo>
                      <a:pt x="402" y="154"/>
                    </a:lnTo>
                    <a:lnTo>
                      <a:pt x="406" y="156"/>
                    </a:lnTo>
                    <a:lnTo>
                      <a:pt x="404" y="158"/>
                    </a:lnTo>
                    <a:lnTo>
                      <a:pt x="400" y="158"/>
                    </a:lnTo>
                    <a:lnTo>
                      <a:pt x="396" y="154"/>
                    </a:lnTo>
                    <a:lnTo>
                      <a:pt x="396" y="152"/>
                    </a:lnTo>
                    <a:lnTo>
                      <a:pt x="394" y="148"/>
                    </a:lnTo>
                    <a:lnTo>
                      <a:pt x="392" y="146"/>
                    </a:lnTo>
                    <a:lnTo>
                      <a:pt x="392" y="150"/>
                    </a:lnTo>
                    <a:lnTo>
                      <a:pt x="389" y="150"/>
                    </a:lnTo>
                    <a:lnTo>
                      <a:pt x="389" y="152"/>
                    </a:lnTo>
                    <a:lnTo>
                      <a:pt x="392" y="154"/>
                    </a:lnTo>
                    <a:lnTo>
                      <a:pt x="389" y="158"/>
                    </a:lnTo>
                    <a:lnTo>
                      <a:pt x="385" y="163"/>
                    </a:lnTo>
                    <a:lnTo>
                      <a:pt x="385" y="169"/>
                    </a:lnTo>
                    <a:lnTo>
                      <a:pt x="394" y="171"/>
                    </a:lnTo>
                    <a:lnTo>
                      <a:pt x="398" y="169"/>
                    </a:lnTo>
                    <a:lnTo>
                      <a:pt x="404" y="171"/>
                    </a:lnTo>
                    <a:lnTo>
                      <a:pt x="402" y="173"/>
                    </a:lnTo>
                    <a:lnTo>
                      <a:pt x="404" y="177"/>
                    </a:lnTo>
                    <a:lnTo>
                      <a:pt x="400" y="180"/>
                    </a:lnTo>
                    <a:lnTo>
                      <a:pt x="398" y="180"/>
                    </a:lnTo>
                    <a:lnTo>
                      <a:pt x="396" y="182"/>
                    </a:lnTo>
                    <a:lnTo>
                      <a:pt x="394" y="186"/>
                    </a:lnTo>
                    <a:lnTo>
                      <a:pt x="389" y="188"/>
                    </a:lnTo>
                    <a:lnTo>
                      <a:pt x="389" y="194"/>
                    </a:lnTo>
                    <a:lnTo>
                      <a:pt x="394" y="201"/>
                    </a:lnTo>
                    <a:lnTo>
                      <a:pt x="400" y="203"/>
                    </a:lnTo>
                    <a:lnTo>
                      <a:pt x="404" y="209"/>
                    </a:lnTo>
                    <a:lnTo>
                      <a:pt x="404" y="215"/>
                    </a:lnTo>
                    <a:lnTo>
                      <a:pt x="406" y="220"/>
                    </a:lnTo>
                    <a:lnTo>
                      <a:pt x="406" y="224"/>
                    </a:lnTo>
                    <a:lnTo>
                      <a:pt x="406" y="230"/>
                    </a:lnTo>
                    <a:lnTo>
                      <a:pt x="413" y="239"/>
                    </a:lnTo>
                    <a:lnTo>
                      <a:pt x="413" y="243"/>
                    </a:lnTo>
                    <a:lnTo>
                      <a:pt x="415" y="247"/>
                    </a:lnTo>
                    <a:lnTo>
                      <a:pt x="415" y="253"/>
                    </a:lnTo>
                    <a:lnTo>
                      <a:pt x="413" y="253"/>
                    </a:lnTo>
                    <a:lnTo>
                      <a:pt x="415" y="258"/>
                    </a:lnTo>
                    <a:lnTo>
                      <a:pt x="413" y="262"/>
                    </a:lnTo>
                    <a:lnTo>
                      <a:pt x="411" y="258"/>
                    </a:lnTo>
                    <a:lnTo>
                      <a:pt x="411" y="260"/>
                    </a:lnTo>
                    <a:lnTo>
                      <a:pt x="408" y="260"/>
                    </a:lnTo>
                    <a:lnTo>
                      <a:pt x="406" y="255"/>
                    </a:lnTo>
                    <a:lnTo>
                      <a:pt x="406" y="251"/>
                    </a:lnTo>
                    <a:lnTo>
                      <a:pt x="406" y="253"/>
                    </a:lnTo>
                    <a:lnTo>
                      <a:pt x="404" y="255"/>
                    </a:lnTo>
                    <a:lnTo>
                      <a:pt x="404" y="255"/>
                    </a:lnTo>
                    <a:lnTo>
                      <a:pt x="404" y="258"/>
                    </a:lnTo>
                    <a:lnTo>
                      <a:pt x="400" y="258"/>
                    </a:lnTo>
                    <a:lnTo>
                      <a:pt x="400" y="258"/>
                    </a:lnTo>
                    <a:lnTo>
                      <a:pt x="398" y="255"/>
                    </a:lnTo>
                    <a:lnTo>
                      <a:pt x="396" y="251"/>
                    </a:lnTo>
                    <a:lnTo>
                      <a:pt x="398" y="249"/>
                    </a:lnTo>
                    <a:lnTo>
                      <a:pt x="394" y="245"/>
                    </a:lnTo>
                    <a:lnTo>
                      <a:pt x="389" y="245"/>
                    </a:lnTo>
                    <a:lnTo>
                      <a:pt x="392" y="247"/>
                    </a:lnTo>
                    <a:lnTo>
                      <a:pt x="394" y="247"/>
                    </a:lnTo>
                    <a:lnTo>
                      <a:pt x="394" y="249"/>
                    </a:lnTo>
                    <a:lnTo>
                      <a:pt x="394" y="249"/>
                    </a:lnTo>
                    <a:lnTo>
                      <a:pt x="392" y="253"/>
                    </a:lnTo>
                    <a:lnTo>
                      <a:pt x="392" y="255"/>
                    </a:lnTo>
                    <a:lnTo>
                      <a:pt x="389" y="260"/>
                    </a:lnTo>
                    <a:lnTo>
                      <a:pt x="377" y="264"/>
                    </a:lnTo>
                    <a:lnTo>
                      <a:pt x="375" y="266"/>
                    </a:lnTo>
                    <a:lnTo>
                      <a:pt x="375" y="268"/>
                    </a:lnTo>
                    <a:lnTo>
                      <a:pt x="373" y="272"/>
                    </a:lnTo>
                    <a:lnTo>
                      <a:pt x="373" y="274"/>
                    </a:lnTo>
                    <a:lnTo>
                      <a:pt x="375" y="279"/>
                    </a:lnTo>
                    <a:lnTo>
                      <a:pt x="375" y="281"/>
                    </a:lnTo>
                    <a:lnTo>
                      <a:pt x="375" y="281"/>
                    </a:lnTo>
                    <a:lnTo>
                      <a:pt x="370" y="285"/>
                    </a:lnTo>
                    <a:lnTo>
                      <a:pt x="370" y="289"/>
                    </a:lnTo>
                    <a:lnTo>
                      <a:pt x="368" y="289"/>
                    </a:lnTo>
                    <a:lnTo>
                      <a:pt x="368" y="291"/>
                    </a:lnTo>
                    <a:lnTo>
                      <a:pt x="362" y="295"/>
                    </a:lnTo>
                    <a:lnTo>
                      <a:pt x="362" y="300"/>
                    </a:lnTo>
                    <a:lnTo>
                      <a:pt x="349" y="304"/>
                    </a:lnTo>
                    <a:lnTo>
                      <a:pt x="349" y="302"/>
                    </a:lnTo>
                    <a:lnTo>
                      <a:pt x="349" y="300"/>
                    </a:lnTo>
                    <a:lnTo>
                      <a:pt x="347" y="300"/>
                    </a:lnTo>
                    <a:lnTo>
                      <a:pt x="347" y="300"/>
                    </a:lnTo>
                    <a:lnTo>
                      <a:pt x="343" y="302"/>
                    </a:lnTo>
                    <a:lnTo>
                      <a:pt x="341" y="302"/>
                    </a:lnTo>
                    <a:lnTo>
                      <a:pt x="341" y="308"/>
                    </a:lnTo>
                    <a:lnTo>
                      <a:pt x="343" y="306"/>
                    </a:lnTo>
                    <a:lnTo>
                      <a:pt x="345" y="306"/>
                    </a:lnTo>
                    <a:lnTo>
                      <a:pt x="347" y="306"/>
                    </a:lnTo>
                    <a:lnTo>
                      <a:pt x="333" y="319"/>
                    </a:lnTo>
                    <a:lnTo>
                      <a:pt x="328" y="327"/>
                    </a:lnTo>
                    <a:lnTo>
                      <a:pt x="311" y="342"/>
                    </a:lnTo>
                    <a:lnTo>
                      <a:pt x="309" y="348"/>
                    </a:lnTo>
                    <a:lnTo>
                      <a:pt x="305" y="350"/>
                    </a:lnTo>
                    <a:lnTo>
                      <a:pt x="297" y="354"/>
                    </a:lnTo>
                    <a:lnTo>
                      <a:pt x="293" y="359"/>
                    </a:lnTo>
                    <a:lnTo>
                      <a:pt x="290" y="363"/>
                    </a:lnTo>
                    <a:lnTo>
                      <a:pt x="293" y="367"/>
                    </a:lnTo>
                    <a:lnTo>
                      <a:pt x="288" y="371"/>
                    </a:lnTo>
                    <a:lnTo>
                      <a:pt x="284" y="376"/>
                    </a:lnTo>
                    <a:lnTo>
                      <a:pt x="276" y="373"/>
                    </a:lnTo>
                    <a:lnTo>
                      <a:pt x="271" y="378"/>
                    </a:lnTo>
                    <a:lnTo>
                      <a:pt x="271" y="382"/>
                    </a:lnTo>
                    <a:lnTo>
                      <a:pt x="265" y="388"/>
                    </a:lnTo>
                    <a:lnTo>
                      <a:pt x="263" y="388"/>
                    </a:lnTo>
                    <a:lnTo>
                      <a:pt x="261" y="386"/>
                    </a:lnTo>
                    <a:lnTo>
                      <a:pt x="259" y="386"/>
                    </a:lnTo>
                    <a:lnTo>
                      <a:pt x="252" y="392"/>
                    </a:lnTo>
                    <a:lnTo>
                      <a:pt x="250" y="395"/>
                    </a:lnTo>
                    <a:lnTo>
                      <a:pt x="250" y="403"/>
                    </a:lnTo>
                    <a:lnTo>
                      <a:pt x="255" y="411"/>
                    </a:lnTo>
                    <a:lnTo>
                      <a:pt x="250" y="416"/>
                    </a:lnTo>
                    <a:lnTo>
                      <a:pt x="250" y="422"/>
                    </a:lnTo>
                    <a:lnTo>
                      <a:pt x="250" y="437"/>
                    </a:lnTo>
                    <a:lnTo>
                      <a:pt x="257" y="439"/>
                    </a:lnTo>
                    <a:lnTo>
                      <a:pt x="257" y="447"/>
                    </a:lnTo>
                    <a:lnTo>
                      <a:pt x="252" y="462"/>
                    </a:lnTo>
                    <a:lnTo>
                      <a:pt x="246" y="470"/>
                    </a:lnTo>
                    <a:lnTo>
                      <a:pt x="246" y="479"/>
                    </a:lnTo>
                    <a:lnTo>
                      <a:pt x="248" y="481"/>
                    </a:lnTo>
                    <a:lnTo>
                      <a:pt x="250" y="498"/>
                    </a:lnTo>
                    <a:lnTo>
                      <a:pt x="250" y="502"/>
                    </a:lnTo>
                    <a:lnTo>
                      <a:pt x="246" y="504"/>
                    </a:lnTo>
                    <a:lnTo>
                      <a:pt x="244" y="502"/>
                    </a:lnTo>
                    <a:lnTo>
                      <a:pt x="240" y="504"/>
                    </a:lnTo>
                    <a:lnTo>
                      <a:pt x="238" y="508"/>
                    </a:lnTo>
                    <a:lnTo>
                      <a:pt x="238" y="508"/>
                    </a:lnTo>
                    <a:lnTo>
                      <a:pt x="233" y="517"/>
                    </a:lnTo>
                    <a:lnTo>
                      <a:pt x="231" y="519"/>
                    </a:lnTo>
                    <a:lnTo>
                      <a:pt x="231" y="521"/>
                    </a:lnTo>
                    <a:lnTo>
                      <a:pt x="238" y="523"/>
                    </a:lnTo>
                    <a:lnTo>
                      <a:pt x="240" y="525"/>
                    </a:lnTo>
                    <a:lnTo>
                      <a:pt x="240" y="527"/>
                    </a:lnTo>
                    <a:lnTo>
                      <a:pt x="238" y="525"/>
                    </a:lnTo>
                    <a:lnTo>
                      <a:pt x="236" y="523"/>
                    </a:lnTo>
                    <a:lnTo>
                      <a:pt x="227" y="527"/>
                    </a:lnTo>
                    <a:lnTo>
                      <a:pt x="225" y="527"/>
                    </a:lnTo>
                    <a:lnTo>
                      <a:pt x="219" y="529"/>
                    </a:lnTo>
                    <a:lnTo>
                      <a:pt x="217" y="534"/>
                    </a:lnTo>
                    <a:lnTo>
                      <a:pt x="217" y="536"/>
                    </a:lnTo>
                    <a:lnTo>
                      <a:pt x="215" y="536"/>
                    </a:lnTo>
                    <a:lnTo>
                      <a:pt x="217" y="538"/>
                    </a:lnTo>
                    <a:lnTo>
                      <a:pt x="215" y="542"/>
                    </a:lnTo>
                    <a:lnTo>
                      <a:pt x="206" y="548"/>
                    </a:lnTo>
                    <a:lnTo>
                      <a:pt x="200" y="546"/>
                    </a:lnTo>
                    <a:lnTo>
                      <a:pt x="193" y="542"/>
                    </a:lnTo>
                    <a:lnTo>
                      <a:pt x="187" y="536"/>
                    </a:lnTo>
                    <a:lnTo>
                      <a:pt x="181" y="521"/>
                    </a:lnTo>
                    <a:lnTo>
                      <a:pt x="181" y="513"/>
                    </a:lnTo>
                    <a:lnTo>
                      <a:pt x="179" y="506"/>
                    </a:lnTo>
                    <a:lnTo>
                      <a:pt x="174" y="498"/>
                    </a:lnTo>
                    <a:lnTo>
                      <a:pt x="174" y="494"/>
                    </a:lnTo>
                    <a:lnTo>
                      <a:pt x="172" y="494"/>
                    </a:lnTo>
                    <a:lnTo>
                      <a:pt x="170" y="487"/>
                    </a:lnTo>
                    <a:lnTo>
                      <a:pt x="168" y="481"/>
                    </a:lnTo>
                    <a:lnTo>
                      <a:pt x="162" y="475"/>
                    </a:lnTo>
                    <a:lnTo>
                      <a:pt x="160" y="468"/>
                    </a:lnTo>
                    <a:lnTo>
                      <a:pt x="158" y="468"/>
                    </a:lnTo>
                    <a:lnTo>
                      <a:pt x="151" y="462"/>
                    </a:lnTo>
                    <a:lnTo>
                      <a:pt x="149" y="458"/>
                    </a:lnTo>
                    <a:lnTo>
                      <a:pt x="147" y="456"/>
                    </a:lnTo>
                    <a:lnTo>
                      <a:pt x="147" y="447"/>
                    </a:lnTo>
                    <a:lnTo>
                      <a:pt x="145" y="443"/>
                    </a:lnTo>
                    <a:lnTo>
                      <a:pt x="141" y="435"/>
                    </a:lnTo>
                    <a:lnTo>
                      <a:pt x="141" y="428"/>
                    </a:lnTo>
                    <a:lnTo>
                      <a:pt x="139" y="424"/>
                    </a:lnTo>
                    <a:lnTo>
                      <a:pt x="137" y="422"/>
                    </a:lnTo>
                    <a:lnTo>
                      <a:pt x="137" y="413"/>
                    </a:lnTo>
                    <a:lnTo>
                      <a:pt x="134" y="413"/>
                    </a:lnTo>
                    <a:lnTo>
                      <a:pt x="130" y="407"/>
                    </a:lnTo>
                    <a:lnTo>
                      <a:pt x="130" y="405"/>
                    </a:lnTo>
                    <a:lnTo>
                      <a:pt x="128" y="405"/>
                    </a:lnTo>
                    <a:lnTo>
                      <a:pt x="124" y="397"/>
                    </a:lnTo>
                    <a:lnTo>
                      <a:pt x="124" y="395"/>
                    </a:lnTo>
                    <a:lnTo>
                      <a:pt x="122" y="392"/>
                    </a:lnTo>
                    <a:lnTo>
                      <a:pt x="120" y="386"/>
                    </a:lnTo>
                    <a:lnTo>
                      <a:pt x="115" y="384"/>
                    </a:lnTo>
                    <a:lnTo>
                      <a:pt x="113" y="376"/>
                    </a:lnTo>
                    <a:lnTo>
                      <a:pt x="113" y="365"/>
                    </a:lnTo>
                    <a:lnTo>
                      <a:pt x="105" y="348"/>
                    </a:lnTo>
                    <a:lnTo>
                      <a:pt x="105" y="344"/>
                    </a:lnTo>
                    <a:lnTo>
                      <a:pt x="101" y="338"/>
                    </a:lnTo>
                    <a:lnTo>
                      <a:pt x="105" y="338"/>
                    </a:lnTo>
                    <a:lnTo>
                      <a:pt x="99" y="329"/>
                    </a:lnTo>
                    <a:lnTo>
                      <a:pt x="99" y="325"/>
                    </a:lnTo>
                    <a:lnTo>
                      <a:pt x="103" y="325"/>
                    </a:lnTo>
                    <a:lnTo>
                      <a:pt x="101" y="323"/>
                    </a:lnTo>
                    <a:lnTo>
                      <a:pt x="99" y="319"/>
                    </a:lnTo>
                    <a:lnTo>
                      <a:pt x="94" y="308"/>
                    </a:lnTo>
                    <a:lnTo>
                      <a:pt x="92" y="300"/>
                    </a:lnTo>
                    <a:lnTo>
                      <a:pt x="97" y="300"/>
                    </a:lnTo>
                    <a:lnTo>
                      <a:pt x="92" y="298"/>
                    </a:lnTo>
                    <a:lnTo>
                      <a:pt x="92" y="293"/>
                    </a:lnTo>
                    <a:lnTo>
                      <a:pt x="94" y="289"/>
                    </a:lnTo>
                    <a:lnTo>
                      <a:pt x="94" y="283"/>
                    </a:lnTo>
                    <a:lnTo>
                      <a:pt x="92" y="279"/>
                    </a:lnTo>
                    <a:lnTo>
                      <a:pt x="90" y="276"/>
                    </a:lnTo>
                    <a:lnTo>
                      <a:pt x="88" y="266"/>
                    </a:lnTo>
                    <a:lnTo>
                      <a:pt x="92" y="264"/>
                    </a:lnTo>
                    <a:lnTo>
                      <a:pt x="94" y="262"/>
                    </a:lnTo>
                    <a:lnTo>
                      <a:pt x="99" y="262"/>
                    </a:lnTo>
                    <a:lnTo>
                      <a:pt x="94" y="262"/>
                    </a:lnTo>
                    <a:lnTo>
                      <a:pt x="90" y="262"/>
                    </a:lnTo>
                    <a:lnTo>
                      <a:pt x="86" y="262"/>
                    </a:lnTo>
                    <a:lnTo>
                      <a:pt x="88" y="258"/>
                    </a:lnTo>
                    <a:lnTo>
                      <a:pt x="86" y="255"/>
                    </a:lnTo>
                    <a:lnTo>
                      <a:pt x="86" y="251"/>
                    </a:lnTo>
                    <a:lnTo>
                      <a:pt x="88" y="249"/>
                    </a:lnTo>
                    <a:lnTo>
                      <a:pt x="90" y="251"/>
                    </a:lnTo>
                    <a:lnTo>
                      <a:pt x="92" y="247"/>
                    </a:lnTo>
                    <a:lnTo>
                      <a:pt x="94" y="245"/>
                    </a:lnTo>
                    <a:lnTo>
                      <a:pt x="92" y="247"/>
                    </a:lnTo>
                    <a:lnTo>
                      <a:pt x="88" y="245"/>
                    </a:lnTo>
                    <a:lnTo>
                      <a:pt x="84" y="247"/>
                    </a:lnTo>
                    <a:lnTo>
                      <a:pt x="82" y="243"/>
                    </a:lnTo>
                    <a:lnTo>
                      <a:pt x="82" y="245"/>
                    </a:lnTo>
                    <a:lnTo>
                      <a:pt x="82" y="249"/>
                    </a:lnTo>
                    <a:lnTo>
                      <a:pt x="80" y="258"/>
                    </a:lnTo>
                    <a:lnTo>
                      <a:pt x="82" y="262"/>
                    </a:lnTo>
                    <a:lnTo>
                      <a:pt x="82" y="268"/>
                    </a:lnTo>
                    <a:lnTo>
                      <a:pt x="78" y="270"/>
                    </a:lnTo>
                    <a:lnTo>
                      <a:pt x="78" y="272"/>
                    </a:lnTo>
                    <a:lnTo>
                      <a:pt x="71" y="276"/>
                    </a:lnTo>
                    <a:lnTo>
                      <a:pt x="61" y="283"/>
                    </a:lnTo>
                    <a:lnTo>
                      <a:pt x="56" y="285"/>
                    </a:lnTo>
                    <a:lnTo>
                      <a:pt x="48" y="283"/>
                    </a:lnTo>
                    <a:lnTo>
                      <a:pt x="33" y="270"/>
                    </a:lnTo>
                    <a:lnTo>
                      <a:pt x="27" y="262"/>
                    </a:lnTo>
                    <a:lnTo>
                      <a:pt x="27" y="262"/>
                    </a:lnTo>
                    <a:lnTo>
                      <a:pt x="25" y="262"/>
                    </a:lnTo>
                    <a:lnTo>
                      <a:pt x="23" y="260"/>
                    </a:lnTo>
                    <a:lnTo>
                      <a:pt x="14" y="251"/>
                    </a:lnTo>
                    <a:lnTo>
                      <a:pt x="12" y="249"/>
                    </a:lnTo>
                    <a:lnTo>
                      <a:pt x="14" y="247"/>
                    </a:lnTo>
                    <a:lnTo>
                      <a:pt x="16" y="245"/>
                    </a:lnTo>
                    <a:lnTo>
                      <a:pt x="16" y="247"/>
                    </a:lnTo>
                    <a:lnTo>
                      <a:pt x="19" y="247"/>
                    </a:lnTo>
                    <a:lnTo>
                      <a:pt x="19" y="251"/>
                    </a:lnTo>
                    <a:lnTo>
                      <a:pt x="23" y="251"/>
                    </a:lnTo>
                    <a:lnTo>
                      <a:pt x="25" y="249"/>
                    </a:lnTo>
                    <a:lnTo>
                      <a:pt x="27" y="249"/>
                    </a:lnTo>
                    <a:lnTo>
                      <a:pt x="29" y="251"/>
                    </a:lnTo>
                    <a:lnTo>
                      <a:pt x="29" y="249"/>
                    </a:lnTo>
                    <a:lnTo>
                      <a:pt x="37" y="243"/>
                    </a:lnTo>
                    <a:lnTo>
                      <a:pt x="40" y="243"/>
                    </a:lnTo>
                    <a:lnTo>
                      <a:pt x="44" y="236"/>
                    </a:lnTo>
                    <a:lnTo>
                      <a:pt x="44" y="236"/>
                    </a:lnTo>
                    <a:lnTo>
                      <a:pt x="46" y="232"/>
                    </a:lnTo>
                    <a:lnTo>
                      <a:pt x="42" y="232"/>
                    </a:lnTo>
                    <a:lnTo>
                      <a:pt x="42" y="232"/>
                    </a:lnTo>
                    <a:lnTo>
                      <a:pt x="42" y="232"/>
                    </a:lnTo>
                    <a:lnTo>
                      <a:pt x="42" y="234"/>
                    </a:lnTo>
                    <a:lnTo>
                      <a:pt x="33" y="239"/>
                    </a:lnTo>
                    <a:lnTo>
                      <a:pt x="27" y="239"/>
                    </a:lnTo>
                    <a:lnTo>
                      <a:pt x="25" y="241"/>
                    </a:lnTo>
                    <a:lnTo>
                      <a:pt x="12" y="234"/>
                    </a:lnTo>
                    <a:lnTo>
                      <a:pt x="6" y="228"/>
                    </a:lnTo>
                    <a:lnTo>
                      <a:pt x="2" y="228"/>
                    </a:lnTo>
                    <a:lnTo>
                      <a:pt x="4" y="224"/>
                    </a:lnTo>
                    <a:lnTo>
                      <a:pt x="6" y="217"/>
                    </a:lnTo>
                    <a:lnTo>
                      <a:pt x="10" y="215"/>
                    </a:lnTo>
                    <a:lnTo>
                      <a:pt x="6" y="217"/>
                    </a:lnTo>
                    <a:lnTo>
                      <a:pt x="0" y="220"/>
                    </a:lnTo>
                    <a:lnTo>
                      <a:pt x="0" y="215"/>
                    </a:lnTo>
                    <a:lnTo>
                      <a:pt x="4" y="213"/>
                    </a:lnTo>
                    <a:lnTo>
                      <a:pt x="8" y="211"/>
                    </a:lnTo>
                    <a:lnTo>
                      <a:pt x="8" y="207"/>
                    </a:lnTo>
                    <a:lnTo>
                      <a:pt x="12" y="207"/>
                    </a:lnTo>
                    <a:lnTo>
                      <a:pt x="14" y="205"/>
                    </a:lnTo>
                    <a:lnTo>
                      <a:pt x="29" y="207"/>
                    </a:lnTo>
                    <a:lnTo>
                      <a:pt x="37" y="203"/>
                    </a:lnTo>
                    <a:lnTo>
                      <a:pt x="37" y="203"/>
                    </a:lnTo>
                    <a:lnTo>
                      <a:pt x="44" y="201"/>
                    </a:lnTo>
                    <a:lnTo>
                      <a:pt x="42" y="203"/>
                    </a:lnTo>
                    <a:lnTo>
                      <a:pt x="44" y="205"/>
                    </a:lnTo>
                    <a:lnTo>
                      <a:pt x="48" y="203"/>
                    </a:lnTo>
                    <a:lnTo>
                      <a:pt x="52" y="201"/>
                    </a:lnTo>
                    <a:lnTo>
                      <a:pt x="50" y="201"/>
                    </a:lnTo>
                    <a:lnTo>
                      <a:pt x="50" y="196"/>
                    </a:lnTo>
                    <a:lnTo>
                      <a:pt x="46" y="184"/>
                    </a:lnTo>
                    <a:lnTo>
                      <a:pt x="42" y="180"/>
                    </a:lnTo>
                    <a:lnTo>
                      <a:pt x="44" y="177"/>
                    </a:lnTo>
                    <a:lnTo>
                      <a:pt x="40" y="173"/>
                    </a:lnTo>
                    <a:lnTo>
                      <a:pt x="35" y="175"/>
                    </a:lnTo>
                    <a:lnTo>
                      <a:pt x="29" y="171"/>
                    </a:lnTo>
                    <a:lnTo>
                      <a:pt x="29" y="163"/>
                    </a:lnTo>
                    <a:lnTo>
                      <a:pt x="29" y="158"/>
                    </a:lnTo>
                    <a:lnTo>
                      <a:pt x="27" y="152"/>
                    </a:lnTo>
                    <a:lnTo>
                      <a:pt x="23" y="152"/>
                    </a:lnTo>
                    <a:lnTo>
                      <a:pt x="21" y="152"/>
                    </a:lnTo>
                    <a:lnTo>
                      <a:pt x="16" y="152"/>
                    </a:lnTo>
                    <a:lnTo>
                      <a:pt x="12" y="152"/>
                    </a:lnTo>
                    <a:lnTo>
                      <a:pt x="12" y="146"/>
                    </a:lnTo>
                    <a:lnTo>
                      <a:pt x="16" y="137"/>
                    </a:lnTo>
                    <a:lnTo>
                      <a:pt x="19" y="137"/>
                    </a:lnTo>
                    <a:lnTo>
                      <a:pt x="25" y="129"/>
                    </a:lnTo>
                    <a:lnTo>
                      <a:pt x="25" y="127"/>
                    </a:lnTo>
                    <a:lnTo>
                      <a:pt x="29" y="125"/>
                    </a:lnTo>
                    <a:lnTo>
                      <a:pt x="31" y="123"/>
                    </a:lnTo>
                    <a:lnTo>
                      <a:pt x="35" y="125"/>
                    </a:lnTo>
                    <a:lnTo>
                      <a:pt x="35" y="129"/>
                    </a:lnTo>
                    <a:lnTo>
                      <a:pt x="40" y="129"/>
                    </a:lnTo>
                    <a:lnTo>
                      <a:pt x="46" y="125"/>
                    </a:lnTo>
                    <a:lnTo>
                      <a:pt x="56" y="125"/>
                    </a:lnTo>
                    <a:lnTo>
                      <a:pt x="63" y="118"/>
                    </a:lnTo>
                    <a:lnTo>
                      <a:pt x="67" y="106"/>
                    </a:lnTo>
                    <a:lnTo>
                      <a:pt x="78" y="99"/>
                    </a:lnTo>
                    <a:lnTo>
                      <a:pt x="80" y="95"/>
                    </a:lnTo>
                    <a:lnTo>
                      <a:pt x="80" y="89"/>
                    </a:lnTo>
                    <a:lnTo>
                      <a:pt x="84" y="83"/>
                    </a:lnTo>
                    <a:lnTo>
                      <a:pt x="90" y="78"/>
                    </a:lnTo>
                    <a:lnTo>
                      <a:pt x="92" y="74"/>
                    </a:lnTo>
                    <a:lnTo>
                      <a:pt x="92" y="70"/>
                    </a:lnTo>
                    <a:lnTo>
                      <a:pt x="90" y="68"/>
                    </a:lnTo>
                    <a:lnTo>
                      <a:pt x="97" y="62"/>
                    </a:lnTo>
                    <a:lnTo>
                      <a:pt x="99" y="59"/>
                    </a:lnTo>
                    <a:lnTo>
                      <a:pt x="99" y="55"/>
                    </a:lnTo>
                    <a:lnTo>
                      <a:pt x="101" y="45"/>
                    </a:lnTo>
                    <a:lnTo>
                      <a:pt x="99" y="38"/>
                    </a:lnTo>
                    <a:lnTo>
                      <a:pt x="97" y="36"/>
                    </a:lnTo>
                    <a:lnTo>
                      <a:pt x="103" y="30"/>
                    </a:lnTo>
                    <a:lnTo>
                      <a:pt x="107" y="28"/>
                    </a:lnTo>
                    <a:lnTo>
                      <a:pt x="111" y="26"/>
                    </a:lnTo>
                    <a:lnTo>
                      <a:pt x="113" y="26"/>
                    </a:lnTo>
                    <a:lnTo>
                      <a:pt x="120" y="21"/>
                    </a:lnTo>
                    <a:lnTo>
                      <a:pt x="124" y="11"/>
                    </a:lnTo>
                    <a:lnTo>
                      <a:pt x="130" y="7"/>
                    </a:lnTo>
                    <a:lnTo>
                      <a:pt x="137" y="5"/>
                    </a:lnTo>
                    <a:lnTo>
                      <a:pt x="139" y="0"/>
                    </a:lnTo>
                    <a:lnTo>
                      <a:pt x="143" y="0"/>
                    </a:lnTo>
                    <a:lnTo>
                      <a:pt x="153" y="9"/>
                    </a:lnTo>
                    <a:lnTo>
                      <a:pt x="160" y="5"/>
                    </a:lnTo>
                    <a:lnTo>
                      <a:pt x="164" y="7"/>
                    </a:lnTo>
                    <a:lnTo>
                      <a:pt x="166" y="13"/>
                    </a:lnTo>
                    <a:lnTo>
                      <a:pt x="172" y="13"/>
                    </a:lnTo>
                    <a:lnTo>
                      <a:pt x="179" y="17"/>
                    </a:lnTo>
                    <a:lnTo>
                      <a:pt x="179" y="17"/>
                    </a:lnTo>
                    <a:lnTo>
                      <a:pt x="179" y="17"/>
                    </a:lnTo>
                    <a:close/>
                    <a:moveTo>
                      <a:pt x="406" y="260"/>
                    </a:moveTo>
                    <a:lnTo>
                      <a:pt x="406" y="262"/>
                    </a:lnTo>
                    <a:lnTo>
                      <a:pt x="406" y="262"/>
                    </a:lnTo>
                    <a:lnTo>
                      <a:pt x="406" y="260"/>
                    </a:lnTo>
                    <a:lnTo>
                      <a:pt x="406" y="260"/>
                    </a:lnTo>
                    <a:close/>
                    <a:moveTo>
                      <a:pt x="404" y="258"/>
                    </a:moveTo>
                    <a:lnTo>
                      <a:pt x="402" y="260"/>
                    </a:lnTo>
                    <a:lnTo>
                      <a:pt x="402" y="262"/>
                    </a:lnTo>
                    <a:lnTo>
                      <a:pt x="404" y="262"/>
                    </a:lnTo>
                    <a:lnTo>
                      <a:pt x="404" y="260"/>
                    </a:lnTo>
                    <a:lnTo>
                      <a:pt x="404" y="258"/>
                    </a:lnTo>
                    <a:lnTo>
                      <a:pt x="404" y="258"/>
                    </a:lnTo>
                    <a:close/>
                    <a:moveTo>
                      <a:pt x="398" y="260"/>
                    </a:moveTo>
                    <a:lnTo>
                      <a:pt x="398" y="262"/>
                    </a:lnTo>
                    <a:lnTo>
                      <a:pt x="400" y="264"/>
                    </a:lnTo>
                    <a:lnTo>
                      <a:pt x="400" y="260"/>
                    </a:lnTo>
                    <a:lnTo>
                      <a:pt x="398" y="260"/>
                    </a:lnTo>
                    <a:lnTo>
                      <a:pt x="398" y="260"/>
                    </a:lnTo>
                    <a:close/>
                    <a:moveTo>
                      <a:pt x="392" y="260"/>
                    </a:moveTo>
                    <a:lnTo>
                      <a:pt x="394" y="262"/>
                    </a:lnTo>
                    <a:lnTo>
                      <a:pt x="394" y="262"/>
                    </a:lnTo>
                    <a:lnTo>
                      <a:pt x="396" y="255"/>
                    </a:lnTo>
                    <a:lnTo>
                      <a:pt x="396" y="255"/>
                    </a:lnTo>
                    <a:lnTo>
                      <a:pt x="392" y="260"/>
                    </a:lnTo>
                    <a:close/>
                  </a:path>
                </a:pathLst>
              </a:custGeom>
              <a:solidFill>
                <a:srgbClr val="00B0AD"/>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33" name="Freeform 38">
                <a:extLst>
                  <a:ext uri="{FF2B5EF4-FFF2-40B4-BE49-F238E27FC236}">
                    <a16:creationId xmlns:a16="http://schemas.microsoft.com/office/drawing/2014/main" id="{18D7B06B-82E6-447D-B508-4E940F546FC8}"/>
                  </a:ext>
                </a:extLst>
              </p:cNvPr>
              <p:cNvSpPr>
                <a:spLocks noEditPoints="1"/>
              </p:cNvSpPr>
              <p:nvPr/>
            </p:nvSpPr>
            <p:spPr bwMode="auto">
              <a:xfrm>
                <a:off x="10426540" y="3411541"/>
                <a:ext cx="81418" cy="100691"/>
              </a:xfrm>
              <a:custGeom>
                <a:avLst/>
                <a:gdLst>
                  <a:gd name="T0" fmla="*/ 99 w 101"/>
                  <a:gd name="T1" fmla="*/ 120 h 133"/>
                  <a:gd name="T2" fmla="*/ 93 w 101"/>
                  <a:gd name="T3" fmla="*/ 126 h 133"/>
                  <a:gd name="T4" fmla="*/ 95 w 101"/>
                  <a:gd name="T5" fmla="*/ 133 h 133"/>
                  <a:gd name="T6" fmla="*/ 87 w 101"/>
                  <a:gd name="T7" fmla="*/ 122 h 133"/>
                  <a:gd name="T8" fmla="*/ 87 w 101"/>
                  <a:gd name="T9" fmla="*/ 114 h 133"/>
                  <a:gd name="T10" fmla="*/ 82 w 101"/>
                  <a:gd name="T11" fmla="*/ 116 h 133"/>
                  <a:gd name="T12" fmla="*/ 85 w 101"/>
                  <a:gd name="T13" fmla="*/ 105 h 133"/>
                  <a:gd name="T14" fmla="*/ 76 w 101"/>
                  <a:gd name="T15" fmla="*/ 86 h 133"/>
                  <a:gd name="T16" fmla="*/ 72 w 101"/>
                  <a:gd name="T17" fmla="*/ 88 h 133"/>
                  <a:gd name="T18" fmla="*/ 61 w 101"/>
                  <a:gd name="T19" fmla="*/ 84 h 133"/>
                  <a:gd name="T20" fmla="*/ 53 w 101"/>
                  <a:gd name="T21" fmla="*/ 76 h 133"/>
                  <a:gd name="T22" fmla="*/ 57 w 101"/>
                  <a:gd name="T23" fmla="*/ 88 h 133"/>
                  <a:gd name="T24" fmla="*/ 57 w 101"/>
                  <a:gd name="T25" fmla="*/ 97 h 133"/>
                  <a:gd name="T26" fmla="*/ 51 w 101"/>
                  <a:gd name="T27" fmla="*/ 109 h 133"/>
                  <a:gd name="T28" fmla="*/ 51 w 101"/>
                  <a:gd name="T29" fmla="*/ 103 h 133"/>
                  <a:gd name="T30" fmla="*/ 47 w 101"/>
                  <a:gd name="T31" fmla="*/ 105 h 133"/>
                  <a:gd name="T32" fmla="*/ 45 w 101"/>
                  <a:gd name="T33" fmla="*/ 95 h 133"/>
                  <a:gd name="T34" fmla="*/ 42 w 101"/>
                  <a:gd name="T35" fmla="*/ 97 h 133"/>
                  <a:gd name="T36" fmla="*/ 45 w 101"/>
                  <a:gd name="T37" fmla="*/ 105 h 133"/>
                  <a:gd name="T38" fmla="*/ 40 w 101"/>
                  <a:gd name="T39" fmla="*/ 109 h 133"/>
                  <a:gd name="T40" fmla="*/ 36 w 101"/>
                  <a:gd name="T41" fmla="*/ 112 h 133"/>
                  <a:gd name="T42" fmla="*/ 32 w 101"/>
                  <a:gd name="T43" fmla="*/ 105 h 133"/>
                  <a:gd name="T44" fmla="*/ 28 w 101"/>
                  <a:gd name="T45" fmla="*/ 97 h 133"/>
                  <a:gd name="T46" fmla="*/ 21 w 101"/>
                  <a:gd name="T47" fmla="*/ 78 h 133"/>
                  <a:gd name="T48" fmla="*/ 19 w 101"/>
                  <a:gd name="T49" fmla="*/ 63 h 133"/>
                  <a:gd name="T50" fmla="*/ 4 w 101"/>
                  <a:gd name="T51" fmla="*/ 48 h 133"/>
                  <a:gd name="T52" fmla="*/ 11 w 101"/>
                  <a:gd name="T53" fmla="*/ 36 h 133"/>
                  <a:gd name="T54" fmla="*/ 19 w 101"/>
                  <a:gd name="T55" fmla="*/ 31 h 133"/>
                  <a:gd name="T56" fmla="*/ 13 w 101"/>
                  <a:gd name="T57" fmla="*/ 23 h 133"/>
                  <a:gd name="T58" fmla="*/ 0 w 101"/>
                  <a:gd name="T59" fmla="*/ 17 h 133"/>
                  <a:gd name="T60" fmla="*/ 4 w 101"/>
                  <a:gd name="T61" fmla="*/ 6 h 133"/>
                  <a:gd name="T62" fmla="*/ 7 w 101"/>
                  <a:gd name="T63" fmla="*/ 0 h 133"/>
                  <a:gd name="T64" fmla="*/ 11 w 101"/>
                  <a:gd name="T65" fmla="*/ 8 h 133"/>
                  <a:gd name="T66" fmla="*/ 21 w 101"/>
                  <a:gd name="T67" fmla="*/ 10 h 133"/>
                  <a:gd name="T68" fmla="*/ 19 w 101"/>
                  <a:gd name="T69" fmla="*/ 6 h 133"/>
                  <a:gd name="T70" fmla="*/ 30 w 101"/>
                  <a:gd name="T71" fmla="*/ 12 h 133"/>
                  <a:gd name="T72" fmla="*/ 34 w 101"/>
                  <a:gd name="T73" fmla="*/ 17 h 133"/>
                  <a:gd name="T74" fmla="*/ 36 w 101"/>
                  <a:gd name="T75" fmla="*/ 27 h 133"/>
                  <a:gd name="T76" fmla="*/ 45 w 101"/>
                  <a:gd name="T77" fmla="*/ 31 h 133"/>
                  <a:gd name="T78" fmla="*/ 61 w 101"/>
                  <a:gd name="T79" fmla="*/ 34 h 133"/>
                  <a:gd name="T80" fmla="*/ 78 w 101"/>
                  <a:gd name="T81" fmla="*/ 34 h 133"/>
                  <a:gd name="T82" fmla="*/ 85 w 101"/>
                  <a:gd name="T83" fmla="*/ 38 h 133"/>
                  <a:gd name="T84" fmla="*/ 85 w 101"/>
                  <a:gd name="T85" fmla="*/ 46 h 133"/>
                  <a:gd name="T86" fmla="*/ 78 w 101"/>
                  <a:gd name="T87" fmla="*/ 57 h 133"/>
                  <a:gd name="T88" fmla="*/ 74 w 101"/>
                  <a:gd name="T89" fmla="*/ 57 h 133"/>
                  <a:gd name="T90" fmla="*/ 68 w 101"/>
                  <a:gd name="T91" fmla="*/ 63 h 133"/>
                  <a:gd name="T92" fmla="*/ 72 w 101"/>
                  <a:gd name="T93" fmla="*/ 74 h 133"/>
                  <a:gd name="T94" fmla="*/ 78 w 101"/>
                  <a:gd name="T95" fmla="*/ 82 h 133"/>
                  <a:gd name="T96" fmla="*/ 80 w 101"/>
                  <a:gd name="T97" fmla="*/ 78 h 133"/>
                  <a:gd name="T98" fmla="*/ 82 w 101"/>
                  <a:gd name="T99" fmla="*/ 71 h 133"/>
                  <a:gd name="T100" fmla="*/ 87 w 101"/>
                  <a:gd name="T101" fmla="*/ 69 h 133"/>
                  <a:gd name="T102" fmla="*/ 93 w 101"/>
                  <a:gd name="T103" fmla="*/ 74 h 133"/>
                  <a:gd name="T104" fmla="*/ 95 w 101"/>
                  <a:gd name="T105" fmla="*/ 86 h 133"/>
                  <a:gd name="T106" fmla="*/ 99 w 101"/>
                  <a:gd name="T107" fmla="*/ 103 h 133"/>
                  <a:gd name="T108" fmla="*/ 101 w 101"/>
                  <a:gd name="T109" fmla="*/ 109 h 133"/>
                  <a:gd name="T110" fmla="*/ 76 w 101"/>
                  <a:gd name="T111" fmla="*/ 93 h 133"/>
                  <a:gd name="T112" fmla="*/ 72 w 101"/>
                  <a:gd name="T113" fmla="*/ 97 h 133"/>
                  <a:gd name="T114" fmla="*/ 76 w 101"/>
                  <a:gd name="T115" fmla="*/ 93 h 133"/>
                  <a:gd name="T116" fmla="*/ 66 w 101"/>
                  <a:gd name="T117" fmla="*/ 99 h 133"/>
                  <a:gd name="T118" fmla="*/ 70 w 101"/>
                  <a:gd name="T119" fmla="*/ 95 h 133"/>
                  <a:gd name="T120" fmla="*/ 66 w 101"/>
                  <a:gd name="T121" fmla="*/ 93 h 133"/>
                  <a:gd name="T122" fmla="*/ 57 w 101"/>
                  <a:gd name="T123" fmla="*/ 90 h 133"/>
                  <a:gd name="T124" fmla="*/ 63 w 101"/>
                  <a:gd name="T125" fmla="*/ 9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 h="133">
                    <a:moveTo>
                      <a:pt x="101" y="109"/>
                    </a:moveTo>
                    <a:lnTo>
                      <a:pt x="101" y="114"/>
                    </a:lnTo>
                    <a:lnTo>
                      <a:pt x="99" y="120"/>
                    </a:lnTo>
                    <a:lnTo>
                      <a:pt x="99" y="118"/>
                    </a:lnTo>
                    <a:lnTo>
                      <a:pt x="95" y="122"/>
                    </a:lnTo>
                    <a:lnTo>
                      <a:pt x="93" y="126"/>
                    </a:lnTo>
                    <a:lnTo>
                      <a:pt x="95" y="128"/>
                    </a:lnTo>
                    <a:lnTo>
                      <a:pt x="93" y="128"/>
                    </a:lnTo>
                    <a:lnTo>
                      <a:pt x="95" y="133"/>
                    </a:lnTo>
                    <a:lnTo>
                      <a:pt x="95" y="133"/>
                    </a:lnTo>
                    <a:lnTo>
                      <a:pt x="91" y="126"/>
                    </a:lnTo>
                    <a:lnTo>
                      <a:pt x="87" y="122"/>
                    </a:lnTo>
                    <a:lnTo>
                      <a:pt x="87" y="120"/>
                    </a:lnTo>
                    <a:lnTo>
                      <a:pt x="87" y="116"/>
                    </a:lnTo>
                    <a:lnTo>
                      <a:pt x="87" y="114"/>
                    </a:lnTo>
                    <a:lnTo>
                      <a:pt x="87" y="116"/>
                    </a:lnTo>
                    <a:lnTo>
                      <a:pt x="85" y="118"/>
                    </a:lnTo>
                    <a:lnTo>
                      <a:pt x="82" y="116"/>
                    </a:lnTo>
                    <a:lnTo>
                      <a:pt x="85" y="109"/>
                    </a:lnTo>
                    <a:lnTo>
                      <a:pt x="82" y="109"/>
                    </a:lnTo>
                    <a:lnTo>
                      <a:pt x="85" y="105"/>
                    </a:lnTo>
                    <a:lnTo>
                      <a:pt x="85" y="103"/>
                    </a:lnTo>
                    <a:lnTo>
                      <a:pt x="82" y="101"/>
                    </a:lnTo>
                    <a:lnTo>
                      <a:pt x="76" y="86"/>
                    </a:lnTo>
                    <a:lnTo>
                      <a:pt x="74" y="86"/>
                    </a:lnTo>
                    <a:lnTo>
                      <a:pt x="74" y="88"/>
                    </a:lnTo>
                    <a:lnTo>
                      <a:pt x="72" y="88"/>
                    </a:lnTo>
                    <a:lnTo>
                      <a:pt x="68" y="90"/>
                    </a:lnTo>
                    <a:lnTo>
                      <a:pt x="61" y="86"/>
                    </a:lnTo>
                    <a:lnTo>
                      <a:pt x="61" y="84"/>
                    </a:lnTo>
                    <a:lnTo>
                      <a:pt x="59" y="84"/>
                    </a:lnTo>
                    <a:lnTo>
                      <a:pt x="55" y="82"/>
                    </a:lnTo>
                    <a:lnTo>
                      <a:pt x="53" y="76"/>
                    </a:lnTo>
                    <a:lnTo>
                      <a:pt x="55" y="82"/>
                    </a:lnTo>
                    <a:lnTo>
                      <a:pt x="57" y="86"/>
                    </a:lnTo>
                    <a:lnTo>
                      <a:pt x="57" y="88"/>
                    </a:lnTo>
                    <a:lnTo>
                      <a:pt x="53" y="90"/>
                    </a:lnTo>
                    <a:lnTo>
                      <a:pt x="55" y="93"/>
                    </a:lnTo>
                    <a:lnTo>
                      <a:pt x="57" y="97"/>
                    </a:lnTo>
                    <a:lnTo>
                      <a:pt x="57" y="101"/>
                    </a:lnTo>
                    <a:lnTo>
                      <a:pt x="53" y="103"/>
                    </a:lnTo>
                    <a:lnTo>
                      <a:pt x="51" y="109"/>
                    </a:lnTo>
                    <a:lnTo>
                      <a:pt x="47" y="107"/>
                    </a:lnTo>
                    <a:lnTo>
                      <a:pt x="49" y="103"/>
                    </a:lnTo>
                    <a:lnTo>
                      <a:pt x="51" y="103"/>
                    </a:lnTo>
                    <a:lnTo>
                      <a:pt x="51" y="101"/>
                    </a:lnTo>
                    <a:lnTo>
                      <a:pt x="49" y="103"/>
                    </a:lnTo>
                    <a:lnTo>
                      <a:pt x="47" y="105"/>
                    </a:lnTo>
                    <a:lnTo>
                      <a:pt x="42" y="103"/>
                    </a:lnTo>
                    <a:lnTo>
                      <a:pt x="45" y="95"/>
                    </a:lnTo>
                    <a:lnTo>
                      <a:pt x="45" y="95"/>
                    </a:lnTo>
                    <a:lnTo>
                      <a:pt x="45" y="93"/>
                    </a:lnTo>
                    <a:lnTo>
                      <a:pt x="45" y="95"/>
                    </a:lnTo>
                    <a:lnTo>
                      <a:pt x="42" y="97"/>
                    </a:lnTo>
                    <a:lnTo>
                      <a:pt x="42" y="101"/>
                    </a:lnTo>
                    <a:lnTo>
                      <a:pt x="42" y="101"/>
                    </a:lnTo>
                    <a:lnTo>
                      <a:pt x="45" y="105"/>
                    </a:lnTo>
                    <a:lnTo>
                      <a:pt x="45" y="109"/>
                    </a:lnTo>
                    <a:lnTo>
                      <a:pt x="42" y="112"/>
                    </a:lnTo>
                    <a:lnTo>
                      <a:pt x="40" y="109"/>
                    </a:lnTo>
                    <a:lnTo>
                      <a:pt x="38" y="107"/>
                    </a:lnTo>
                    <a:lnTo>
                      <a:pt x="36" y="109"/>
                    </a:lnTo>
                    <a:lnTo>
                      <a:pt x="36" y="112"/>
                    </a:lnTo>
                    <a:lnTo>
                      <a:pt x="34" y="112"/>
                    </a:lnTo>
                    <a:lnTo>
                      <a:pt x="34" y="109"/>
                    </a:lnTo>
                    <a:lnTo>
                      <a:pt x="32" y="105"/>
                    </a:lnTo>
                    <a:lnTo>
                      <a:pt x="30" y="107"/>
                    </a:lnTo>
                    <a:lnTo>
                      <a:pt x="30" y="101"/>
                    </a:lnTo>
                    <a:lnTo>
                      <a:pt x="28" y="97"/>
                    </a:lnTo>
                    <a:lnTo>
                      <a:pt x="28" y="93"/>
                    </a:lnTo>
                    <a:lnTo>
                      <a:pt x="21" y="84"/>
                    </a:lnTo>
                    <a:lnTo>
                      <a:pt x="21" y="78"/>
                    </a:lnTo>
                    <a:lnTo>
                      <a:pt x="21" y="74"/>
                    </a:lnTo>
                    <a:lnTo>
                      <a:pt x="19" y="69"/>
                    </a:lnTo>
                    <a:lnTo>
                      <a:pt x="19" y="63"/>
                    </a:lnTo>
                    <a:lnTo>
                      <a:pt x="15" y="57"/>
                    </a:lnTo>
                    <a:lnTo>
                      <a:pt x="9" y="55"/>
                    </a:lnTo>
                    <a:lnTo>
                      <a:pt x="4" y="48"/>
                    </a:lnTo>
                    <a:lnTo>
                      <a:pt x="4" y="42"/>
                    </a:lnTo>
                    <a:lnTo>
                      <a:pt x="9" y="40"/>
                    </a:lnTo>
                    <a:lnTo>
                      <a:pt x="11" y="36"/>
                    </a:lnTo>
                    <a:lnTo>
                      <a:pt x="13" y="34"/>
                    </a:lnTo>
                    <a:lnTo>
                      <a:pt x="15" y="34"/>
                    </a:lnTo>
                    <a:lnTo>
                      <a:pt x="19" y="31"/>
                    </a:lnTo>
                    <a:lnTo>
                      <a:pt x="17" y="27"/>
                    </a:lnTo>
                    <a:lnTo>
                      <a:pt x="19" y="25"/>
                    </a:lnTo>
                    <a:lnTo>
                      <a:pt x="13" y="23"/>
                    </a:lnTo>
                    <a:lnTo>
                      <a:pt x="9" y="25"/>
                    </a:lnTo>
                    <a:lnTo>
                      <a:pt x="0" y="23"/>
                    </a:lnTo>
                    <a:lnTo>
                      <a:pt x="0" y="17"/>
                    </a:lnTo>
                    <a:lnTo>
                      <a:pt x="4" y="12"/>
                    </a:lnTo>
                    <a:lnTo>
                      <a:pt x="7" y="8"/>
                    </a:lnTo>
                    <a:lnTo>
                      <a:pt x="4" y="6"/>
                    </a:lnTo>
                    <a:lnTo>
                      <a:pt x="4" y="4"/>
                    </a:lnTo>
                    <a:lnTo>
                      <a:pt x="7" y="4"/>
                    </a:lnTo>
                    <a:lnTo>
                      <a:pt x="7" y="0"/>
                    </a:lnTo>
                    <a:lnTo>
                      <a:pt x="9" y="2"/>
                    </a:lnTo>
                    <a:lnTo>
                      <a:pt x="11" y="6"/>
                    </a:lnTo>
                    <a:lnTo>
                      <a:pt x="11" y="8"/>
                    </a:lnTo>
                    <a:lnTo>
                      <a:pt x="15" y="12"/>
                    </a:lnTo>
                    <a:lnTo>
                      <a:pt x="19" y="12"/>
                    </a:lnTo>
                    <a:lnTo>
                      <a:pt x="21" y="10"/>
                    </a:lnTo>
                    <a:lnTo>
                      <a:pt x="17" y="8"/>
                    </a:lnTo>
                    <a:lnTo>
                      <a:pt x="19" y="6"/>
                    </a:lnTo>
                    <a:lnTo>
                      <a:pt x="19" y="6"/>
                    </a:lnTo>
                    <a:lnTo>
                      <a:pt x="23" y="10"/>
                    </a:lnTo>
                    <a:lnTo>
                      <a:pt x="26" y="12"/>
                    </a:lnTo>
                    <a:lnTo>
                      <a:pt x="30" y="12"/>
                    </a:lnTo>
                    <a:lnTo>
                      <a:pt x="30" y="12"/>
                    </a:lnTo>
                    <a:lnTo>
                      <a:pt x="32" y="10"/>
                    </a:lnTo>
                    <a:lnTo>
                      <a:pt x="34" y="17"/>
                    </a:lnTo>
                    <a:lnTo>
                      <a:pt x="34" y="21"/>
                    </a:lnTo>
                    <a:lnTo>
                      <a:pt x="36" y="23"/>
                    </a:lnTo>
                    <a:lnTo>
                      <a:pt x="36" y="27"/>
                    </a:lnTo>
                    <a:lnTo>
                      <a:pt x="36" y="29"/>
                    </a:lnTo>
                    <a:lnTo>
                      <a:pt x="40" y="31"/>
                    </a:lnTo>
                    <a:lnTo>
                      <a:pt x="45" y="31"/>
                    </a:lnTo>
                    <a:lnTo>
                      <a:pt x="49" y="34"/>
                    </a:lnTo>
                    <a:lnTo>
                      <a:pt x="53" y="34"/>
                    </a:lnTo>
                    <a:lnTo>
                      <a:pt x="61" y="34"/>
                    </a:lnTo>
                    <a:lnTo>
                      <a:pt x="68" y="34"/>
                    </a:lnTo>
                    <a:lnTo>
                      <a:pt x="74" y="34"/>
                    </a:lnTo>
                    <a:lnTo>
                      <a:pt x="78" y="34"/>
                    </a:lnTo>
                    <a:lnTo>
                      <a:pt x="78" y="34"/>
                    </a:lnTo>
                    <a:lnTo>
                      <a:pt x="82" y="34"/>
                    </a:lnTo>
                    <a:lnTo>
                      <a:pt x="85" y="38"/>
                    </a:lnTo>
                    <a:lnTo>
                      <a:pt x="87" y="38"/>
                    </a:lnTo>
                    <a:lnTo>
                      <a:pt x="85" y="42"/>
                    </a:lnTo>
                    <a:lnTo>
                      <a:pt x="85" y="46"/>
                    </a:lnTo>
                    <a:lnTo>
                      <a:pt x="82" y="53"/>
                    </a:lnTo>
                    <a:lnTo>
                      <a:pt x="78" y="55"/>
                    </a:lnTo>
                    <a:lnTo>
                      <a:pt x="78" y="57"/>
                    </a:lnTo>
                    <a:lnTo>
                      <a:pt x="78" y="59"/>
                    </a:lnTo>
                    <a:lnTo>
                      <a:pt x="76" y="59"/>
                    </a:lnTo>
                    <a:lnTo>
                      <a:pt x="74" y="57"/>
                    </a:lnTo>
                    <a:lnTo>
                      <a:pt x="70" y="61"/>
                    </a:lnTo>
                    <a:lnTo>
                      <a:pt x="70" y="63"/>
                    </a:lnTo>
                    <a:lnTo>
                      <a:pt x="68" y="63"/>
                    </a:lnTo>
                    <a:lnTo>
                      <a:pt x="68" y="67"/>
                    </a:lnTo>
                    <a:lnTo>
                      <a:pt x="70" y="71"/>
                    </a:lnTo>
                    <a:lnTo>
                      <a:pt x="72" y="74"/>
                    </a:lnTo>
                    <a:lnTo>
                      <a:pt x="72" y="76"/>
                    </a:lnTo>
                    <a:lnTo>
                      <a:pt x="76" y="78"/>
                    </a:lnTo>
                    <a:lnTo>
                      <a:pt x="78" y="82"/>
                    </a:lnTo>
                    <a:lnTo>
                      <a:pt x="80" y="82"/>
                    </a:lnTo>
                    <a:lnTo>
                      <a:pt x="80" y="80"/>
                    </a:lnTo>
                    <a:lnTo>
                      <a:pt x="80" y="78"/>
                    </a:lnTo>
                    <a:lnTo>
                      <a:pt x="82" y="76"/>
                    </a:lnTo>
                    <a:lnTo>
                      <a:pt x="82" y="74"/>
                    </a:lnTo>
                    <a:lnTo>
                      <a:pt x="82" y="71"/>
                    </a:lnTo>
                    <a:lnTo>
                      <a:pt x="82" y="69"/>
                    </a:lnTo>
                    <a:lnTo>
                      <a:pt x="85" y="67"/>
                    </a:lnTo>
                    <a:lnTo>
                      <a:pt x="87" y="69"/>
                    </a:lnTo>
                    <a:lnTo>
                      <a:pt x="89" y="69"/>
                    </a:lnTo>
                    <a:lnTo>
                      <a:pt x="91" y="71"/>
                    </a:lnTo>
                    <a:lnTo>
                      <a:pt x="93" y="74"/>
                    </a:lnTo>
                    <a:lnTo>
                      <a:pt x="93" y="80"/>
                    </a:lnTo>
                    <a:lnTo>
                      <a:pt x="93" y="84"/>
                    </a:lnTo>
                    <a:lnTo>
                      <a:pt x="95" y="86"/>
                    </a:lnTo>
                    <a:lnTo>
                      <a:pt x="97" y="95"/>
                    </a:lnTo>
                    <a:lnTo>
                      <a:pt x="97" y="101"/>
                    </a:lnTo>
                    <a:lnTo>
                      <a:pt x="99" y="103"/>
                    </a:lnTo>
                    <a:lnTo>
                      <a:pt x="99" y="105"/>
                    </a:lnTo>
                    <a:lnTo>
                      <a:pt x="99" y="107"/>
                    </a:lnTo>
                    <a:lnTo>
                      <a:pt x="101" y="109"/>
                    </a:lnTo>
                    <a:lnTo>
                      <a:pt x="101" y="109"/>
                    </a:lnTo>
                    <a:lnTo>
                      <a:pt x="101" y="109"/>
                    </a:lnTo>
                    <a:close/>
                    <a:moveTo>
                      <a:pt x="76" y="93"/>
                    </a:moveTo>
                    <a:lnTo>
                      <a:pt x="74" y="93"/>
                    </a:lnTo>
                    <a:lnTo>
                      <a:pt x="72" y="93"/>
                    </a:lnTo>
                    <a:lnTo>
                      <a:pt x="72" y="97"/>
                    </a:lnTo>
                    <a:lnTo>
                      <a:pt x="74" y="97"/>
                    </a:lnTo>
                    <a:lnTo>
                      <a:pt x="76" y="93"/>
                    </a:lnTo>
                    <a:lnTo>
                      <a:pt x="76" y="93"/>
                    </a:lnTo>
                    <a:close/>
                    <a:moveTo>
                      <a:pt x="66" y="93"/>
                    </a:moveTo>
                    <a:lnTo>
                      <a:pt x="68" y="97"/>
                    </a:lnTo>
                    <a:lnTo>
                      <a:pt x="66" y="99"/>
                    </a:lnTo>
                    <a:lnTo>
                      <a:pt x="68" y="103"/>
                    </a:lnTo>
                    <a:lnTo>
                      <a:pt x="70" y="97"/>
                    </a:lnTo>
                    <a:lnTo>
                      <a:pt x="70" y="95"/>
                    </a:lnTo>
                    <a:lnTo>
                      <a:pt x="66" y="90"/>
                    </a:lnTo>
                    <a:lnTo>
                      <a:pt x="66" y="90"/>
                    </a:lnTo>
                    <a:lnTo>
                      <a:pt x="66" y="93"/>
                    </a:lnTo>
                    <a:lnTo>
                      <a:pt x="66" y="93"/>
                    </a:lnTo>
                    <a:close/>
                    <a:moveTo>
                      <a:pt x="61" y="90"/>
                    </a:moveTo>
                    <a:lnTo>
                      <a:pt x="57" y="90"/>
                    </a:lnTo>
                    <a:lnTo>
                      <a:pt x="57" y="93"/>
                    </a:lnTo>
                    <a:lnTo>
                      <a:pt x="59" y="99"/>
                    </a:lnTo>
                    <a:lnTo>
                      <a:pt x="63" y="99"/>
                    </a:lnTo>
                    <a:lnTo>
                      <a:pt x="63" y="93"/>
                    </a:lnTo>
                    <a:lnTo>
                      <a:pt x="61" y="9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34" name="Freeform 39">
                <a:extLst>
                  <a:ext uri="{FF2B5EF4-FFF2-40B4-BE49-F238E27FC236}">
                    <a16:creationId xmlns:a16="http://schemas.microsoft.com/office/drawing/2014/main" id="{E05333F8-7213-4A39-98C3-16DB2C141A69}"/>
                  </a:ext>
                </a:extLst>
              </p:cNvPr>
              <p:cNvSpPr>
                <a:spLocks/>
              </p:cNvSpPr>
              <p:nvPr/>
            </p:nvSpPr>
            <p:spPr bwMode="auto">
              <a:xfrm>
                <a:off x="10435408" y="3385800"/>
                <a:ext cx="49172" cy="27255"/>
              </a:xfrm>
              <a:custGeom>
                <a:avLst/>
                <a:gdLst>
                  <a:gd name="T0" fmla="*/ 0 w 61"/>
                  <a:gd name="T1" fmla="*/ 17 h 36"/>
                  <a:gd name="T2" fmla="*/ 4 w 61"/>
                  <a:gd name="T3" fmla="*/ 15 h 36"/>
                  <a:gd name="T4" fmla="*/ 8 w 61"/>
                  <a:gd name="T5" fmla="*/ 6 h 36"/>
                  <a:gd name="T6" fmla="*/ 19 w 61"/>
                  <a:gd name="T7" fmla="*/ 0 h 36"/>
                  <a:gd name="T8" fmla="*/ 25 w 61"/>
                  <a:gd name="T9" fmla="*/ 0 h 36"/>
                  <a:gd name="T10" fmla="*/ 27 w 61"/>
                  <a:gd name="T11" fmla="*/ 2 h 36"/>
                  <a:gd name="T12" fmla="*/ 38 w 61"/>
                  <a:gd name="T13" fmla="*/ 4 h 36"/>
                  <a:gd name="T14" fmla="*/ 40 w 61"/>
                  <a:gd name="T15" fmla="*/ 4 h 36"/>
                  <a:gd name="T16" fmla="*/ 46 w 61"/>
                  <a:gd name="T17" fmla="*/ 2 h 36"/>
                  <a:gd name="T18" fmla="*/ 50 w 61"/>
                  <a:gd name="T19" fmla="*/ 2 h 36"/>
                  <a:gd name="T20" fmla="*/ 55 w 61"/>
                  <a:gd name="T21" fmla="*/ 9 h 36"/>
                  <a:gd name="T22" fmla="*/ 55 w 61"/>
                  <a:gd name="T23" fmla="*/ 9 h 36"/>
                  <a:gd name="T24" fmla="*/ 55 w 61"/>
                  <a:gd name="T25" fmla="*/ 13 h 36"/>
                  <a:gd name="T26" fmla="*/ 55 w 61"/>
                  <a:gd name="T27" fmla="*/ 17 h 36"/>
                  <a:gd name="T28" fmla="*/ 61 w 61"/>
                  <a:gd name="T29" fmla="*/ 19 h 36"/>
                  <a:gd name="T30" fmla="*/ 61 w 61"/>
                  <a:gd name="T31" fmla="*/ 25 h 36"/>
                  <a:gd name="T32" fmla="*/ 61 w 61"/>
                  <a:gd name="T33" fmla="*/ 27 h 36"/>
                  <a:gd name="T34" fmla="*/ 52 w 61"/>
                  <a:gd name="T35" fmla="*/ 30 h 36"/>
                  <a:gd name="T36" fmla="*/ 46 w 61"/>
                  <a:gd name="T37" fmla="*/ 30 h 36"/>
                  <a:gd name="T38" fmla="*/ 40 w 61"/>
                  <a:gd name="T39" fmla="*/ 32 h 36"/>
                  <a:gd name="T40" fmla="*/ 36 w 61"/>
                  <a:gd name="T41" fmla="*/ 30 h 36"/>
                  <a:gd name="T42" fmla="*/ 31 w 61"/>
                  <a:gd name="T43" fmla="*/ 32 h 36"/>
                  <a:gd name="T44" fmla="*/ 27 w 61"/>
                  <a:gd name="T45" fmla="*/ 36 h 36"/>
                  <a:gd name="T46" fmla="*/ 21 w 61"/>
                  <a:gd name="T47" fmla="*/ 36 h 36"/>
                  <a:gd name="T48" fmla="*/ 12 w 61"/>
                  <a:gd name="T49" fmla="*/ 30 h 36"/>
                  <a:gd name="T50" fmla="*/ 10 w 61"/>
                  <a:gd name="T51" fmla="*/ 32 h 36"/>
                  <a:gd name="T52" fmla="*/ 2 w 61"/>
                  <a:gd name="T53" fmla="*/ 30 h 36"/>
                  <a:gd name="T54" fmla="*/ 0 w 61"/>
                  <a:gd name="T55" fmla="*/ 23 h 36"/>
                  <a:gd name="T56" fmla="*/ 0 w 61"/>
                  <a:gd name="T57" fmla="*/ 21 h 36"/>
                  <a:gd name="T58" fmla="*/ 0 w 61"/>
                  <a:gd name="T59"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36">
                    <a:moveTo>
                      <a:pt x="0" y="17"/>
                    </a:moveTo>
                    <a:lnTo>
                      <a:pt x="4" y="15"/>
                    </a:lnTo>
                    <a:lnTo>
                      <a:pt x="8" y="6"/>
                    </a:lnTo>
                    <a:lnTo>
                      <a:pt x="19" y="0"/>
                    </a:lnTo>
                    <a:lnTo>
                      <a:pt x="25" y="0"/>
                    </a:lnTo>
                    <a:lnTo>
                      <a:pt x="27" y="2"/>
                    </a:lnTo>
                    <a:lnTo>
                      <a:pt x="38" y="4"/>
                    </a:lnTo>
                    <a:lnTo>
                      <a:pt x="40" y="4"/>
                    </a:lnTo>
                    <a:lnTo>
                      <a:pt x="46" y="2"/>
                    </a:lnTo>
                    <a:lnTo>
                      <a:pt x="50" y="2"/>
                    </a:lnTo>
                    <a:lnTo>
                      <a:pt x="55" y="9"/>
                    </a:lnTo>
                    <a:lnTo>
                      <a:pt x="55" y="9"/>
                    </a:lnTo>
                    <a:lnTo>
                      <a:pt x="55" y="13"/>
                    </a:lnTo>
                    <a:lnTo>
                      <a:pt x="55" y="17"/>
                    </a:lnTo>
                    <a:lnTo>
                      <a:pt x="61" y="19"/>
                    </a:lnTo>
                    <a:lnTo>
                      <a:pt x="61" y="25"/>
                    </a:lnTo>
                    <a:lnTo>
                      <a:pt x="61" y="27"/>
                    </a:lnTo>
                    <a:lnTo>
                      <a:pt x="52" y="30"/>
                    </a:lnTo>
                    <a:lnTo>
                      <a:pt x="46" y="30"/>
                    </a:lnTo>
                    <a:lnTo>
                      <a:pt x="40" y="32"/>
                    </a:lnTo>
                    <a:lnTo>
                      <a:pt x="36" y="30"/>
                    </a:lnTo>
                    <a:lnTo>
                      <a:pt x="31" y="32"/>
                    </a:lnTo>
                    <a:lnTo>
                      <a:pt x="27" y="36"/>
                    </a:lnTo>
                    <a:lnTo>
                      <a:pt x="21" y="36"/>
                    </a:lnTo>
                    <a:lnTo>
                      <a:pt x="12" y="30"/>
                    </a:lnTo>
                    <a:lnTo>
                      <a:pt x="10" y="32"/>
                    </a:lnTo>
                    <a:lnTo>
                      <a:pt x="2" y="30"/>
                    </a:lnTo>
                    <a:lnTo>
                      <a:pt x="0" y="23"/>
                    </a:lnTo>
                    <a:lnTo>
                      <a:pt x="0" y="21"/>
                    </a:lnTo>
                    <a:lnTo>
                      <a:pt x="0" y="1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35" name="Freeform 40">
                <a:extLst>
                  <a:ext uri="{FF2B5EF4-FFF2-40B4-BE49-F238E27FC236}">
                    <a16:creationId xmlns:a16="http://schemas.microsoft.com/office/drawing/2014/main" id="{8EB487A1-BC7E-4F38-AAA8-213430FB3D58}"/>
                  </a:ext>
                </a:extLst>
              </p:cNvPr>
              <p:cNvSpPr>
                <a:spLocks/>
              </p:cNvSpPr>
              <p:nvPr/>
            </p:nvSpPr>
            <p:spPr bwMode="auto">
              <a:xfrm>
                <a:off x="10292726" y="3350975"/>
                <a:ext cx="133815" cy="66622"/>
              </a:xfrm>
              <a:custGeom>
                <a:avLst/>
                <a:gdLst>
                  <a:gd name="T0" fmla="*/ 8 w 166"/>
                  <a:gd name="T1" fmla="*/ 0 h 88"/>
                  <a:gd name="T2" fmla="*/ 14 w 166"/>
                  <a:gd name="T3" fmla="*/ 6 h 88"/>
                  <a:gd name="T4" fmla="*/ 21 w 166"/>
                  <a:gd name="T5" fmla="*/ 6 h 88"/>
                  <a:gd name="T6" fmla="*/ 29 w 166"/>
                  <a:gd name="T7" fmla="*/ 2 h 88"/>
                  <a:gd name="T8" fmla="*/ 38 w 166"/>
                  <a:gd name="T9" fmla="*/ 6 h 88"/>
                  <a:gd name="T10" fmla="*/ 46 w 166"/>
                  <a:gd name="T11" fmla="*/ 8 h 88"/>
                  <a:gd name="T12" fmla="*/ 57 w 166"/>
                  <a:gd name="T13" fmla="*/ 14 h 88"/>
                  <a:gd name="T14" fmla="*/ 63 w 166"/>
                  <a:gd name="T15" fmla="*/ 21 h 88"/>
                  <a:gd name="T16" fmla="*/ 67 w 166"/>
                  <a:gd name="T17" fmla="*/ 29 h 88"/>
                  <a:gd name="T18" fmla="*/ 69 w 166"/>
                  <a:gd name="T19" fmla="*/ 23 h 88"/>
                  <a:gd name="T20" fmla="*/ 74 w 166"/>
                  <a:gd name="T21" fmla="*/ 21 h 88"/>
                  <a:gd name="T22" fmla="*/ 82 w 166"/>
                  <a:gd name="T23" fmla="*/ 25 h 88"/>
                  <a:gd name="T24" fmla="*/ 88 w 166"/>
                  <a:gd name="T25" fmla="*/ 33 h 88"/>
                  <a:gd name="T26" fmla="*/ 99 w 166"/>
                  <a:gd name="T27" fmla="*/ 33 h 88"/>
                  <a:gd name="T28" fmla="*/ 101 w 166"/>
                  <a:gd name="T29" fmla="*/ 46 h 88"/>
                  <a:gd name="T30" fmla="*/ 109 w 166"/>
                  <a:gd name="T31" fmla="*/ 48 h 88"/>
                  <a:gd name="T32" fmla="*/ 116 w 166"/>
                  <a:gd name="T33" fmla="*/ 44 h 88"/>
                  <a:gd name="T34" fmla="*/ 126 w 166"/>
                  <a:gd name="T35" fmla="*/ 42 h 88"/>
                  <a:gd name="T36" fmla="*/ 133 w 166"/>
                  <a:gd name="T37" fmla="*/ 48 h 88"/>
                  <a:gd name="T38" fmla="*/ 143 w 166"/>
                  <a:gd name="T39" fmla="*/ 57 h 88"/>
                  <a:gd name="T40" fmla="*/ 151 w 166"/>
                  <a:gd name="T41" fmla="*/ 55 h 88"/>
                  <a:gd name="T42" fmla="*/ 158 w 166"/>
                  <a:gd name="T43" fmla="*/ 55 h 88"/>
                  <a:gd name="T44" fmla="*/ 164 w 166"/>
                  <a:gd name="T45" fmla="*/ 59 h 88"/>
                  <a:gd name="T46" fmla="*/ 166 w 166"/>
                  <a:gd name="T47" fmla="*/ 76 h 88"/>
                  <a:gd name="T48" fmla="*/ 151 w 166"/>
                  <a:gd name="T49" fmla="*/ 88 h 88"/>
                  <a:gd name="T50" fmla="*/ 141 w 166"/>
                  <a:gd name="T51" fmla="*/ 86 h 88"/>
                  <a:gd name="T52" fmla="*/ 116 w 166"/>
                  <a:gd name="T53" fmla="*/ 80 h 88"/>
                  <a:gd name="T54" fmla="*/ 101 w 166"/>
                  <a:gd name="T55" fmla="*/ 80 h 88"/>
                  <a:gd name="T56" fmla="*/ 95 w 166"/>
                  <a:gd name="T57" fmla="*/ 69 h 88"/>
                  <a:gd name="T58" fmla="*/ 76 w 166"/>
                  <a:gd name="T59" fmla="*/ 69 h 88"/>
                  <a:gd name="T60" fmla="*/ 61 w 166"/>
                  <a:gd name="T61" fmla="*/ 67 h 88"/>
                  <a:gd name="T62" fmla="*/ 50 w 166"/>
                  <a:gd name="T63" fmla="*/ 63 h 88"/>
                  <a:gd name="T64" fmla="*/ 38 w 166"/>
                  <a:gd name="T65" fmla="*/ 59 h 88"/>
                  <a:gd name="T66" fmla="*/ 23 w 166"/>
                  <a:gd name="T67" fmla="*/ 46 h 88"/>
                  <a:gd name="T68" fmla="*/ 12 w 166"/>
                  <a:gd name="T69" fmla="*/ 40 h 88"/>
                  <a:gd name="T70" fmla="*/ 6 w 166"/>
                  <a:gd name="T71" fmla="*/ 38 h 88"/>
                  <a:gd name="T72" fmla="*/ 0 w 166"/>
                  <a:gd name="T73" fmla="*/ 31 h 88"/>
                  <a:gd name="T74" fmla="*/ 4 w 166"/>
                  <a:gd name="T75" fmla="*/ 19 h 88"/>
                  <a:gd name="T76" fmla="*/ 8 w 166"/>
                  <a:gd name="T7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6" h="88">
                    <a:moveTo>
                      <a:pt x="8" y="2"/>
                    </a:moveTo>
                    <a:lnTo>
                      <a:pt x="8" y="0"/>
                    </a:lnTo>
                    <a:lnTo>
                      <a:pt x="14" y="4"/>
                    </a:lnTo>
                    <a:lnTo>
                      <a:pt x="14" y="6"/>
                    </a:lnTo>
                    <a:lnTo>
                      <a:pt x="19" y="6"/>
                    </a:lnTo>
                    <a:lnTo>
                      <a:pt x="21" y="6"/>
                    </a:lnTo>
                    <a:lnTo>
                      <a:pt x="25" y="2"/>
                    </a:lnTo>
                    <a:lnTo>
                      <a:pt x="29" y="2"/>
                    </a:lnTo>
                    <a:lnTo>
                      <a:pt x="36" y="4"/>
                    </a:lnTo>
                    <a:lnTo>
                      <a:pt x="38" y="6"/>
                    </a:lnTo>
                    <a:lnTo>
                      <a:pt x="44" y="6"/>
                    </a:lnTo>
                    <a:lnTo>
                      <a:pt x="46" y="8"/>
                    </a:lnTo>
                    <a:lnTo>
                      <a:pt x="52" y="14"/>
                    </a:lnTo>
                    <a:lnTo>
                      <a:pt x="57" y="14"/>
                    </a:lnTo>
                    <a:lnTo>
                      <a:pt x="61" y="19"/>
                    </a:lnTo>
                    <a:lnTo>
                      <a:pt x="63" y="21"/>
                    </a:lnTo>
                    <a:lnTo>
                      <a:pt x="65" y="25"/>
                    </a:lnTo>
                    <a:lnTo>
                      <a:pt x="67" y="29"/>
                    </a:lnTo>
                    <a:lnTo>
                      <a:pt x="69" y="27"/>
                    </a:lnTo>
                    <a:lnTo>
                      <a:pt x="69" y="23"/>
                    </a:lnTo>
                    <a:lnTo>
                      <a:pt x="71" y="21"/>
                    </a:lnTo>
                    <a:lnTo>
                      <a:pt x="74" y="21"/>
                    </a:lnTo>
                    <a:lnTo>
                      <a:pt x="78" y="21"/>
                    </a:lnTo>
                    <a:lnTo>
                      <a:pt x="82" y="25"/>
                    </a:lnTo>
                    <a:lnTo>
                      <a:pt x="82" y="29"/>
                    </a:lnTo>
                    <a:lnTo>
                      <a:pt x="88" y="33"/>
                    </a:lnTo>
                    <a:lnTo>
                      <a:pt x="95" y="31"/>
                    </a:lnTo>
                    <a:lnTo>
                      <a:pt x="99" y="33"/>
                    </a:lnTo>
                    <a:lnTo>
                      <a:pt x="99" y="42"/>
                    </a:lnTo>
                    <a:lnTo>
                      <a:pt x="101" y="46"/>
                    </a:lnTo>
                    <a:lnTo>
                      <a:pt x="103" y="44"/>
                    </a:lnTo>
                    <a:lnTo>
                      <a:pt x="109" y="48"/>
                    </a:lnTo>
                    <a:lnTo>
                      <a:pt x="111" y="46"/>
                    </a:lnTo>
                    <a:lnTo>
                      <a:pt x="116" y="44"/>
                    </a:lnTo>
                    <a:lnTo>
                      <a:pt x="120" y="40"/>
                    </a:lnTo>
                    <a:lnTo>
                      <a:pt x="126" y="42"/>
                    </a:lnTo>
                    <a:lnTo>
                      <a:pt x="133" y="44"/>
                    </a:lnTo>
                    <a:lnTo>
                      <a:pt x="133" y="48"/>
                    </a:lnTo>
                    <a:lnTo>
                      <a:pt x="139" y="50"/>
                    </a:lnTo>
                    <a:lnTo>
                      <a:pt x="143" y="57"/>
                    </a:lnTo>
                    <a:lnTo>
                      <a:pt x="145" y="57"/>
                    </a:lnTo>
                    <a:lnTo>
                      <a:pt x="151" y="55"/>
                    </a:lnTo>
                    <a:lnTo>
                      <a:pt x="154" y="55"/>
                    </a:lnTo>
                    <a:lnTo>
                      <a:pt x="158" y="55"/>
                    </a:lnTo>
                    <a:lnTo>
                      <a:pt x="162" y="55"/>
                    </a:lnTo>
                    <a:lnTo>
                      <a:pt x="164" y="59"/>
                    </a:lnTo>
                    <a:lnTo>
                      <a:pt x="162" y="67"/>
                    </a:lnTo>
                    <a:lnTo>
                      <a:pt x="166" y="76"/>
                    </a:lnTo>
                    <a:lnTo>
                      <a:pt x="164" y="84"/>
                    </a:lnTo>
                    <a:lnTo>
                      <a:pt x="151" y="88"/>
                    </a:lnTo>
                    <a:lnTo>
                      <a:pt x="145" y="84"/>
                    </a:lnTo>
                    <a:lnTo>
                      <a:pt x="141" y="86"/>
                    </a:lnTo>
                    <a:lnTo>
                      <a:pt x="122" y="80"/>
                    </a:lnTo>
                    <a:lnTo>
                      <a:pt x="116" y="80"/>
                    </a:lnTo>
                    <a:lnTo>
                      <a:pt x="111" y="82"/>
                    </a:lnTo>
                    <a:lnTo>
                      <a:pt x="101" y="80"/>
                    </a:lnTo>
                    <a:lnTo>
                      <a:pt x="97" y="73"/>
                    </a:lnTo>
                    <a:lnTo>
                      <a:pt x="95" y="69"/>
                    </a:lnTo>
                    <a:lnTo>
                      <a:pt x="86" y="67"/>
                    </a:lnTo>
                    <a:lnTo>
                      <a:pt x="76" y="69"/>
                    </a:lnTo>
                    <a:lnTo>
                      <a:pt x="71" y="67"/>
                    </a:lnTo>
                    <a:lnTo>
                      <a:pt x="61" y="67"/>
                    </a:lnTo>
                    <a:lnTo>
                      <a:pt x="55" y="63"/>
                    </a:lnTo>
                    <a:lnTo>
                      <a:pt x="50" y="63"/>
                    </a:lnTo>
                    <a:lnTo>
                      <a:pt x="46" y="61"/>
                    </a:lnTo>
                    <a:lnTo>
                      <a:pt x="38" y="59"/>
                    </a:lnTo>
                    <a:lnTo>
                      <a:pt x="31" y="50"/>
                    </a:lnTo>
                    <a:lnTo>
                      <a:pt x="23" y="46"/>
                    </a:lnTo>
                    <a:lnTo>
                      <a:pt x="17" y="44"/>
                    </a:lnTo>
                    <a:lnTo>
                      <a:pt x="12" y="40"/>
                    </a:lnTo>
                    <a:lnTo>
                      <a:pt x="8" y="40"/>
                    </a:lnTo>
                    <a:lnTo>
                      <a:pt x="6" y="38"/>
                    </a:lnTo>
                    <a:lnTo>
                      <a:pt x="2" y="38"/>
                    </a:lnTo>
                    <a:lnTo>
                      <a:pt x="0" y="31"/>
                    </a:lnTo>
                    <a:lnTo>
                      <a:pt x="4" y="25"/>
                    </a:lnTo>
                    <a:lnTo>
                      <a:pt x="4" y="19"/>
                    </a:lnTo>
                    <a:lnTo>
                      <a:pt x="8" y="8"/>
                    </a:lnTo>
                    <a:lnTo>
                      <a:pt x="8" y="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36" name="Freeform 41">
                <a:extLst>
                  <a:ext uri="{FF2B5EF4-FFF2-40B4-BE49-F238E27FC236}">
                    <a16:creationId xmlns:a16="http://schemas.microsoft.com/office/drawing/2014/main" id="{894914D6-1F0E-4C72-B37A-78D03D11A35E}"/>
                  </a:ext>
                </a:extLst>
              </p:cNvPr>
              <p:cNvSpPr>
                <a:spLocks/>
              </p:cNvSpPr>
              <p:nvPr/>
            </p:nvSpPr>
            <p:spPr bwMode="auto">
              <a:xfrm>
                <a:off x="9986403" y="3238927"/>
                <a:ext cx="224906" cy="230151"/>
              </a:xfrm>
              <a:custGeom>
                <a:avLst/>
                <a:gdLst>
                  <a:gd name="T0" fmla="*/ 169 w 279"/>
                  <a:gd name="T1" fmla="*/ 293 h 304"/>
                  <a:gd name="T2" fmla="*/ 190 w 279"/>
                  <a:gd name="T3" fmla="*/ 289 h 304"/>
                  <a:gd name="T4" fmla="*/ 203 w 279"/>
                  <a:gd name="T5" fmla="*/ 285 h 304"/>
                  <a:gd name="T6" fmla="*/ 211 w 279"/>
                  <a:gd name="T7" fmla="*/ 283 h 304"/>
                  <a:gd name="T8" fmla="*/ 205 w 279"/>
                  <a:gd name="T9" fmla="*/ 259 h 304"/>
                  <a:gd name="T10" fmla="*/ 190 w 279"/>
                  <a:gd name="T11" fmla="*/ 245 h 304"/>
                  <a:gd name="T12" fmla="*/ 182 w 279"/>
                  <a:gd name="T13" fmla="*/ 234 h 304"/>
                  <a:gd name="T14" fmla="*/ 177 w 279"/>
                  <a:gd name="T15" fmla="*/ 219 h 304"/>
                  <a:gd name="T16" fmla="*/ 190 w 279"/>
                  <a:gd name="T17" fmla="*/ 207 h 304"/>
                  <a:gd name="T18" fmla="*/ 201 w 279"/>
                  <a:gd name="T19" fmla="*/ 211 h 304"/>
                  <a:gd name="T20" fmla="*/ 228 w 279"/>
                  <a:gd name="T21" fmla="*/ 188 h 304"/>
                  <a:gd name="T22" fmla="*/ 245 w 279"/>
                  <a:gd name="T23" fmla="*/ 165 h 304"/>
                  <a:gd name="T24" fmla="*/ 251 w 279"/>
                  <a:gd name="T25" fmla="*/ 150 h 304"/>
                  <a:gd name="T26" fmla="*/ 262 w 279"/>
                  <a:gd name="T27" fmla="*/ 127 h 304"/>
                  <a:gd name="T28" fmla="*/ 268 w 279"/>
                  <a:gd name="T29" fmla="*/ 110 h 304"/>
                  <a:gd name="T30" fmla="*/ 279 w 279"/>
                  <a:gd name="T31" fmla="*/ 99 h 304"/>
                  <a:gd name="T32" fmla="*/ 260 w 279"/>
                  <a:gd name="T33" fmla="*/ 95 h 304"/>
                  <a:gd name="T34" fmla="*/ 236 w 279"/>
                  <a:gd name="T35" fmla="*/ 76 h 304"/>
                  <a:gd name="T36" fmla="*/ 234 w 279"/>
                  <a:gd name="T37" fmla="*/ 51 h 304"/>
                  <a:gd name="T38" fmla="*/ 234 w 279"/>
                  <a:gd name="T39" fmla="*/ 36 h 304"/>
                  <a:gd name="T40" fmla="*/ 217 w 279"/>
                  <a:gd name="T41" fmla="*/ 19 h 304"/>
                  <a:gd name="T42" fmla="*/ 207 w 279"/>
                  <a:gd name="T43" fmla="*/ 11 h 304"/>
                  <a:gd name="T44" fmla="*/ 205 w 279"/>
                  <a:gd name="T45" fmla="*/ 0 h 304"/>
                  <a:gd name="T46" fmla="*/ 186 w 279"/>
                  <a:gd name="T47" fmla="*/ 13 h 304"/>
                  <a:gd name="T48" fmla="*/ 182 w 279"/>
                  <a:gd name="T49" fmla="*/ 49 h 304"/>
                  <a:gd name="T50" fmla="*/ 173 w 279"/>
                  <a:gd name="T51" fmla="*/ 68 h 304"/>
                  <a:gd name="T52" fmla="*/ 167 w 279"/>
                  <a:gd name="T53" fmla="*/ 76 h 304"/>
                  <a:gd name="T54" fmla="*/ 161 w 279"/>
                  <a:gd name="T55" fmla="*/ 87 h 304"/>
                  <a:gd name="T56" fmla="*/ 156 w 279"/>
                  <a:gd name="T57" fmla="*/ 103 h 304"/>
                  <a:gd name="T58" fmla="*/ 148 w 279"/>
                  <a:gd name="T59" fmla="*/ 116 h 304"/>
                  <a:gd name="T60" fmla="*/ 139 w 279"/>
                  <a:gd name="T61" fmla="*/ 118 h 304"/>
                  <a:gd name="T62" fmla="*/ 129 w 279"/>
                  <a:gd name="T63" fmla="*/ 127 h 304"/>
                  <a:gd name="T64" fmla="*/ 112 w 279"/>
                  <a:gd name="T65" fmla="*/ 133 h 304"/>
                  <a:gd name="T66" fmla="*/ 104 w 279"/>
                  <a:gd name="T67" fmla="*/ 144 h 304"/>
                  <a:gd name="T68" fmla="*/ 106 w 279"/>
                  <a:gd name="T69" fmla="*/ 162 h 304"/>
                  <a:gd name="T70" fmla="*/ 85 w 279"/>
                  <a:gd name="T71" fmla="*/ 171 h 304"/>
                  <a:gd name="T72" fmla="*/ 57 w 279"/>
                  <a:gd name="T73" fmla="*/ 175 h 304"/>
                  <a:gd name="T74" fmla="*/ 0 w 279"/>
                  <a:gd name="T75" fmla="*/ 171 h 304"/>
                  <a:gd name="T76" fmla="*/ 24 w 279"/>
                  <a:gd name="T77" fmla="*/ 196 h 304"/>
                  <a:gd name="T78" fmla="*/ 36 w 279"/>
                  <a:gd name="T79" fmla="*/ 203 h 304"/>
                  <a:gd name="T80" fmla="*/ 43 w 279"/>
                  <a:gd name="T81" fmla="*/ 219 h 304"/>
                  <a:gd name="T82" fmla="*/ 55 w 279"/>
                  <a:gd name="T83" fmla="*/ 234 h 304"/>
                  <a:gd name="T84" fmla="*/ 36 w 279"/>
                  <a:gd name="T85" fmla="*/ 240 h 304"/>
                  <a:gd name="T86" fmla="*/ 26 w 279"/>
                  <a:gd name="T87" fmla="*/ 255 h 304"/>
                  <a:gd name="T88" fmla="*/ 28 w 279"/>
                  <a:gd name="T89" fmla="*/ 270 h 304"/>
                  <a:gd name="T90" fmla="*/ 40 w 279"/>
                  <a:gd name="T91" fmla="*/ 270 h 304"/>
                  <a:gd name="T92" fmla="*/ 49 w 279"/>
                  <a:gd name="T93" fmla="*/ 268 h 304"/>
                  <a:gd name="T94" fmla="*/ 59 w 279"/>
                  <a:gd name="T95" fmla="*/ 268 h 304"/>
                  <a:gd name="T96" fmla="*/ 68 w 279"/>
                  <a:gd name="T97" fmla="*/ 266 h 304"/>
                  <a:gd name="T98" fmla="*/ 76 w 279"/>
                  <a:gd name="T99" fmla="*/ 268 h 304"/>
                  <a:gd name="T100" fmla="*/ 91 w 279"/>
                  <a:gd name="T101" fmla="*/ 266 h 304"/>
                  <a:gd name="T102" fmla="*/ 102 w 279"/>
                  <a:gd name="T103" fmla="*/ 264 h 304"/>
                  <a:gd name="T104" fmla="*/ 118 w 279"/>
                  <a:gd name="T105" fmla="*/ 264 h 304"/>
                  <a:gd name="T106" fmla="*/ 125 w 279"/>
                  <a:gd name="T107" fmla="*/ 274 h 304"/>
                  <a:gd name="T108" fmla="*/ 133 w 279"/>
                  <a:gd name="T109" fmla="*/ 274 h 304"/>
                  <a:gd name="T110" fmla="*/ 139 w 279"/>
                  <a:gd name="T111" fmla="*/ 291 h 304"/>
                  <a:gd name="T112" fmla="*/ 139 w 279"/>
                  <a:gd name="T113" fmla="*/ 295 h 304"/>
                  <a:gd name="T114" fmla="*/ 158 w 279"/>
                  <a:gd name="T115" fmla="*/ 30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9" h="304">
                    <a:moveTo>
                      <a:pt x="161" y="302"/>
                    </a:moveTo>
                    <a:lnTo>
                      <a:pt x="161" y="297"/>
                    </a:lnTo>
                    <a:lnTo>
                      <a:pt x="165" y="295"/>
                    </a:lnTo>
                    <a:lnTo>
                      <a:pt x="169" y="293"/>
                    </a:lnTo>
                    <a:lnTo>
                      <a:pt x="169" y="289"/>
                    </a:lnTo>
                    <a:lnTo>
                      <a:pt x="173" y="289"/>
                    </a:lnTo>
                    <a:lnTo>
                      <a:pt x="175" y="287"/>
                    </a:lnTo>
                    <a:lnTo>
                      <a:pt x="190" y="289"/>
                    </a:lnTo>
                    <a:lnTo>
                      <a:pt x="198" y="285"/>
                    </a:lnTo>
                    <a:lnTo>
                      <a:pt x="198" y="285"/>
                    </a:lnTo>
                    <a:lnTo>
                      <a:pt x="205" y="283"/>
                    </a:lnTo>
                    <a:lnTo>
                      <a:pt x="203" y="285"/>
                    </a:lnTo>
                    <a:lnTo>
                      <a:pt x="205" y="287"/>
                    </a:lnTo>
                    <a:lnTo>
                      <a:pt x="209" y="285"/>
                    </a:lnTo>
                    <a:lnTo>
                      <a:pt x="213" y="283"/>
                    </a:lnTo>
                    <a:lnTo>
                      <a:pt x="211" y="283"/>
                    </a:lnTo>
                    <a:lnTo>
                      <a:pt x="211" y="278"/>
                    </a:lnTo>
                    <a:lnTo>
                      <a:pt x="207" y="266"/>
                    </a:lnTo>
                    <a:lnTo>
                      <a:pt x="203" y="262"/>
                    </a:lnTo>
                    <a:lnTo>
                      <a:pt x="205" y="259"/>
                    </a:lnTo>
                    <a:lnTo>
                      <a:pt x="201" y="255"/>
                    </a:lnTo>
                    <a:lnTo>
                      <a:pt x="196" y="257"/>
                    </a:lnTo>
                    <a:lnTo>
                      <a:pt x="190" y="253"/>
                    </a:lnTo>
                    <a:lnTo>
                      <a:pt x="190" y="245"/>
                    </a:lnTo>
                    <a:lnTo>
                      <a:pt x="190" y="240"/>
                    </a:lnTo>
                    <a:lnTo>
                      <a:pt x="188" y="234"/>
                    </a:lnTo>
                    <a:lnTo>
                      <a:pt x="184" y="234"/>
                    </a:lnTo>
                    <a:lnTo>
                      <a:pt x="182" y="234"/>
                    </a:lnTo>
                    <a:lnTo>
                      <a:pt x="177" y="234"/>
                    </a:lnTo>
                    <a:lnTo>
                      <a:pt x="173" y="234"/>
                    </a:lnTo>
                    <a:lnTo>
                      <a:pt x="173" y="228"/>
                    </a:lnTo>
                    <a:lnTo>
                      <a:pt x="177" y="219"/>
                    </a:lnTo>
                    <a:lnTo>
                      <a:pt x="180" y="219"/>
                    </a:lnTo>
                    <a:lnTo>
                      <a:pt x="186" y="211"/>
                    </a:lnTo>
                    <a:lnTo>
                      <a:pt x="186" y="209"/>
                    </a:lnTo>
                    <a:lnTo>
                      <a:pt x="190" y="207"/>
                    </a:lnTo>
                    <a:lnTo>
                      <a:pt x="192" y="205"/>
                    </a:lnTo>
                    <a:lnTo>
                      <a:pt x="196" y="207"/>
                    </a:lnTo>
                    <a:lnTo>
                      <a:pt x="196" y="211"/>
                    </a:lnTo>
                    <a:lnTo>
                      <a:pt x="201" y="211"/>
                    </a:lnTo>
                    <a:lnTo>
                      <a:pt x="207" y="207"/>
                    </a:lnTo>
                    <a:lnTo>
                      <a:pt x="217" y="207"/>
                    </a:lnTo>
                    <a:lnTo>
                      <a:pt x="224" y="200"/>
                    </a:lnTo>
                    <a:lnTo>
                      <a:pt x="228" y="188"/>
                    </a:lnTo>
                    <a:lnTo>
                      <a:pt x="239" y="181"/>
                    </a:lnTo>
                    <a:lnTo>
                      <a:pt x="241" y="177"/>
                    </a:lnTo>
                    <a:lnTo>
                      <a:pt x="241" y="171"/>
                    </a:lnTo>
                    <a:lnTo>
                      <a:pt x="245" y="165"/>
                    </a:lnTo>
                    <a:lnTo>
                      <a:pt x="251" y="160"/>
                    </a:lnTo>
                    <a:lnTo>
                      <a:pt x="253" y="156"/>
                    </a:lnTo>
                    <a:lnTo>
                      <a:pt x="253" y="152"/>
                    </a:lnTo>
                    <a:lnTo>
                      <a:pt x="251" y="150"/>
                    </a:lnTo>
                    <a:lnTo>
                      <a:pt x="258" y="144"/>
                    </a:lnTo>
                    <a:lnTo>
                      <a:pt x="260" y="141"/>
                    </a:lnTo>
                    <a:lnTo>
                      <a:pt x="260" y="137"/>
                    </a:lnTo>
                    <a:lnTo>
                      <a:pt x="262" y="127"/>
                    </a:lnTo>
                    <a:lnTo>
                      <a:pt x="260" y="120"/>
                    </a:lnTo>
                    <a:lnTo>
                      <a:pt x="258" y="118"/>
                    </a:lnTo>
                    <a:lnTo>
                      <a:pt x="264" y="112"/>
                    </a:lnTo>
                    <a:lnTo>
                      <a:pt x="268" y="110"/>
                    </a:lnTo>
                    <a:lnTo>
                      <a:pt x="272" y="108"/>
                    </a:lnTo>
                    <a:lnTo>
                      <a:pt x="274" y="108"/>
                    </a:lnTo>
                    <a:lnTo>
                      <a:pt x="279" y="103"/>
                    </a:lnTo>
                    <a:lnTo>
                      <a:pt x="279" y="99"/>
                    </a:lnTo>
                    <a:lnTo>
                      <a:pt x="272" y="99"/>
                    </a:lnTo>
                    <a:lnTo>
                      <a:pt x="268" y="101"/>
                    </a:lnTo>
                    <a:lnTo>
                      <a:pt x="262" y="99"/>
                    </a:lnTo>
                    <a:lnTo>
                      <a:pt x="260" y="95"/>
                    </a:lnTo>
                    <a:lnTo>
                      <a:pt x="253" y="91"/>
                    </a:lnTo>
                    <a:lnTo>
                      <a:pt x="245" y="89"/>
                    </a:lnTo>
                    <a:lnTo>
                      <a:pt x="239" y="82"/>
                    </a:lnTo>
                    <a:lnTo>
                      <a:pt x="236" y="76"/>
                    </a:lnTo>
                    <a:lnTo>
                      <a:pt x="234" y="63"/>
                    </a:lnTo>
                    <a:lnTo>
                      <a:pt x="230" y="57"/>
                    </a:lnTo>
                    <a:lnTo>
                      <a:pt x="230" y="51"/>
                    </a:lnTo>
                    <a:lnTo>
                      <a:pt x="234" y="51"/>
                    </a:lnTo>
                    <a:lnTo>
                      <a:pt x="234" y="47"/>
                    </a:lnTo>
                    <a:lnTo>
                      <a:pt x="241" y="42"/>
                    </a:lnTo>
                    <a:lnTo>
                      <a:pt x="239" y="38"/>
                    </a:lnTo>
                    <a:lnTo>
                      <a:pt x="234" y="36"/>
                    </a:lnTo>
                    <a:lnTo>
                      <a:pt x="232" y="32"/>
                    </a:lnTo>
                    <a:lnTo>
                      <a:pt x="228" y="28"/>
                    </a:lnTo>
                    <a:lnTo>
                      <a:pt x="222" y="23"/>
                    </a:lnTo>
                    <a:lnTo>
                      <a:pt x="217" y="19"/>
                    </a:lnTo>
                    <a:lnTo>
                      <a:pt x="213" y="21"/>
                    </a:lnTo>
                    <a:lnTo>
                      <a:pt x="211" y="21"/>
                    </a:lnTo>
                    <a:lnTo>
                      <a:pt x="209" y="19"/>
                    </a:lnTo>
                    <a:lnTo>
                      <a:pt x="207" y="11"/>
                    </a:lnTo>
                    <a:lnTo>
                      <a:pt x="217" y="4"/>
                    </a:lnTo>
                    <a:lnTo>
                      <a:pt x="215" y="0"/>
                    </a:lnTo>
                    <a:lnTo>
                      <a:pt x="209" y="2"/>
                    </a:lnTo>
                    <a:lnTo>
                      <a:pt x="205" y="0"/>
                    </a:lnTo>
                    <a:lnTo>
                      <a:pt x="198" y="2"/>
                    </a:lnTo>
                    <a:lnTo>
                      <a:pt x="194" y="7"/>
                    </a:lnTo>
                    <a:lnTo>
                      <a:pt x="188" y="7"/>
                    </a:lnTo>
                    <a:lnTo>
                      <a:pt x="186" y="13"/>
                    </a:lnTo>
                    <a:lnTo>
                      <a:pt x="182" y="17"/>
                    </a:lnTo>
                    <a:lnTo>
                      <a:pt x="190" y="30"/>
                    </a:lnTo>
                    <a:lnTo>
                      <a:pt x="190" y="38"/>
                    </a:lnTo>
                    <a:lnTo>
                      <a:pt x="182" y="49"/>
                    </a:lnTo>
                    <a:lnTo>
                      <a:pt x="186" y="55"/>
                    </a:lnTo>
                    <a:lnTo>
                      <a:pt x="186" y="59"/>
                    </a:lnTo>
                    <a:lnTo>
                      <a:pt x="182" y="68"/>
                    </a:lnTo>
                    <a:lnTo>
                      <a:pt x="173" y="68"/>
                    </a:lnTo>
                    <a:lnTo>
                      <a:pt x="167" y="66"/>
                    </a:lnTo>
                    <a:lnTo>
                      <a:pt x="161" y="68"/>
                    </a:lnTo>
                    <a:lnTo>
                      <a:pt x="163" y="74"/>
                    </a:lnTo>
                    <a:lnTo>
                      <a:pt x="167" y="76"/>
                    </a:lnTo>
                    <a:lnTo>
                      <a:pt x="171" y="80"/>
                    </a:lnTo>
                    <a:lnTo>
                      <a:pt x="169" y="84"/>
                    </a:lnTo>
                    <a:lnTo>
                      <a:pt x="165" y="87"/>
                    </a:lnTo>
                    <a:lnTo>
                      <a:pt x="161" y="87"/>
                    </a:lnTo>
                    <a:lnTo>
                      <a:pt x="158" y="91"/>
                    </a:lnTo>
                    <a:lnTo>
                      <a:pt x="158" y="97"/>
                    </a:lnTo>
                    <a:lnTo>
                      <a:pt x="156" y="101"/>
                    </a:lnTo>
                    <a:lnTo>
                      <a:pt x="156" y="103"/>
                    </a:lnTo>
                    <a:lnTo>
                      <a:pt x="154" y="106"/>
                    </a:lnTo>
                    <a:lnTo>
                      <a:pt x="156" y="114"/>
                    </a:lnTo>
                    <a:lnTo>
                      <a:pt x="152" y="120"/>
                    </a:lnTo>
                    <a:lnTo>
                      <a:pt x="148" y="116"/>
                    </a:lnTo>
                    <a:lnTo>
                      <a:pt x="146" y="116"/>
                    </a:lnTo>
                    <a:lnTo>
                      <a:pt x="146" y="118"/>
                    </a:lnTo>
                    <a:lnTo>
                      <a:pt x="142" y="118"/>
                    </a:lnTo>
                    <a:lnTo>
                      <a:pt x="139" y="118"/>
                    </a:lnTo>
                    <a:lnTo>
                      <a:pt x="133" y="118"/>
                    </a:lnTo>
                    <a:lnTo>
                      <a:pt x="133" y="120"/>
                    </a:lnTo>
                    <a:lnTo>
                      <a:pt x="125" y="127"/>
                    </a:lnTo>
                    <a:lnTo>
                      <a:pt x="129" y="127"/>
                    </a:lnTo>
                    <a:lnTo>
                      <a:pt x="127" y="131"/>
                    </a:lnTo>
                    <a:lnTo>
                      <a:pt x="118" y="133"/>
                    </a:lnTo>
                    <a:lnTo>
                      <a:pt x="116" y="131"/>
                    </a:lnTo>
                    <a:lnTo>
                      <a:pt x="112" y="133"/>
                    </a:lnTo>
                    <a:lnTo>
                      <a:pt x="110" y="135"/>
                    </a:lnTo>
                    <a:lnTo>
                      <a:pt x="110" y="139"/>
                    </a:lnTo>
                    <a:lnTo>
                      <a:pt x="106" y="139"/>
                    </a:lnTo>
                    <a:lnTo>
                      <a:pt x="104" y="144"/>
                    </a:lnTo>
                    <a:lnTo>
                      <a:pt x="104" y="150"/>
                    </a:lnTo>
                    <a:lnTo>
                      <a:pt x="104" y="156"/>
                    </a:lnTo>
                    <a:lnTo>
                      <a:pt x="104" y="160"/>
                    </a:lnTo>
                    <a:lnTo>
                      <a:pt x="106" y="162"/>
                    </a:lnTo>
                    <a:lnTo>
                      <a:pt x="106" y="167"/>
                    </a:lnTo>
                    <a:lnTo>
                      <a:pt x="97" y="171"/>
                    </a:lnTo>
                    <a:lnTo>
                      <a:pt x="91" y="171"/>
                    </a:lnTo>
                    <a:lnTo>
                      <a:pt x="85" y="171"/>
                    </a:lnTo>
                    <a:lnTo>
                      <a:pt x="74" y="171"/>
                    </a:lnTo>
                    <a:lnTo>
                      <a:pt x="66" y="173"/>
                    </a:lnTo>
                    <a:lnTo>
                      <a:pt x="64" y="175"/>
                    </a:lnTo>
                    <a:lnTo>
                      <a:pt x="57" y="175"/>
                    </a:lnTo>
                    <a:lnTo>
                      <a:pt x="51" y="177"/>
                    </a:lnTo>
                    <a:lnTo>
                      <a:pt x="28" y="177"/>
                    </a:lnTo>
                    <a:lnTo>
                      <a:pt x="0" y="171"/>
                    </a:lnTo>
                    <a:lnTo>
                      <a:pt x="0" y="171"/>
                    </a:lnTo>
                    <a:lnTo>
                      <a:pt x="11" y="184"/>
                    </a:lnTo>
                    <a:lnTo>
                      <a:pt x="13" y="188"/>
                    </a:lnTo>
                    <a:lnTo>
                      <a:pt x="19" y="194"/>
                    </a:lnTo>
                    <a:lnTo>
                      <a:pt x="24" y="196"/>
                    </a:lnTo>
                    <a:lnTo>
                      <a:pt x="26" y="198"/>
                    </a:lnTo>
                    <a:lnTo>
                      <a:pt x="32" y="198"/>
                    </a:lnTo>
                    <a:lnTo>
                      <a:pt x="36" y="200"/>
                    </a:lnTo>
                    <a:lnTo>
                      <a:pt x="36" y="203"/>
                    </a:lnTo>
                    <a:lnTo>
                      <a:pt x="40" y="203"/>
                    </a:lnTo>
                    <a:lnTo>
                      <a:pt x="43" y="211"/>
                    </a:lnTo>
                    <a:lnTo>
                      <a:pt x="43" y="215"/>
                    </a:lnTo>
                    <a:lnTo>
                      <a:pt x="43" y="219"/>
                    </a:lnTo>
                    <a:lnTo>
                      <a:pt x="45" y="224"/>
                    </a:lnTo>
                    <a:lnTo>
                      <a:pt x="49" y="224"/>
                    </a:lnTo>
                    <a:lnTo>
                      <a:pt x="55" y="228"/>
                    </a:lnTo>
                    <a:lnTo>
                      <a:pt x="55" y="234"/>
                    </a:lnTo>
                    <a:lnTo>
                      <a:pt x="53" y="236"/>
                    </a:lnTo>
                    <a:lnTo>
                      <a:pt x="47" y="236"/>
                    </a:lnTo>
                    <a:lnTo>
                      <a:pt x="38" y="238"/>
                    </a:lnTo>
                    <a:lnTo>
                      <a:pt x="36" y="240"/>
                    </a:lnTo>
                    <a:lnTo>
                      <a:pt x="30" y="243"/>
                    </a:lnTo>
                    <a:lnTo>
                      <a:pt x="28" y="247"/>
                    </a:lnTo>
                    <a:lnTo>
                      <a:pt x="28" y="251"/>
                    </a:lnTo>
                    <a:lnTo>
                      <a:pt x="26" y="255"/>
                    </a:lnTo>
                    <a:lnTo>
                      <a:pt x="28" y="259"/>
                    </a:lnTo>
                    <a:lnTo>
                      <a:pt x="26" y="266"/>
                    </a:lnTo>
                    <a:lnTo>
                      <a:pt x="26" y="270"/>
                    </a:lnTo>
                    <a:lnTo>
                      <a:pt x="28" y="270"/>
                    </a:lnTo>
                    <a:lnTo>
                      <a:pt x="28" y="272"/>
                    </a:lnTo>
                    <a:lnTo>
                      <a:pt x="30" y="272"/>
                    </a:lnTo>
                    <a:lnTo>
                      <a:pt x="36" y="270"/>
                    </a:lnTo>
                    <a:lnTo>
                      <a:pt x="40" y="270"/>
                    </a:lnTo>
                    <a:lnTo>
                      <a:pt x="40" y="272"/>
                    </a:lnTo>
                    <a:lnTo>
                      <a:pt x="43" y="270"/>
                    </a:lnTo>
                    <a:lnTo>
                      <a:pt x="45" y="268"/>
                    </a:lnTo>
                    <a:lnTo>
                      <a:pt x="49" y="268"/>
                    </a:lnTo>
                    <a:lnTo>
                      <a:pt x="51" y="270"/>
                    </a:lnTo>
                    <a:lnTo>
                      <a:pt x="55" y="268"/>
                    </a:lnTo>
                    <a:lnTo>
                      <a:pt x="57" y="268"/>
                    </a:lnTo>
                    <a:lnTo>
                      <a:pt x="59" y="268"/>
                    </a:lnTo>
                    <a:lnTo>
                      <a:pt x="59" y="266"/>
                    </a:lnTo>
                    <a:lnTo>
                      <a:pt x="61" y="264"/>
                    </a:lnTo>
                    <a:lnTo>
                      <a:pt x="66" y="266"/>
                    </a:lnTo>
                    <a:lnTo>
                      <a:pt x="68" y="266"/>
                    </a:lnTo>
                    <a:lnTo>
                      <a:pt x="70" y="266"/>
                    </a:lnTo>
                    <a:lnTo>
                      <a:pt x="72" y="266"/>
                    </a:lnTo>
                    <a:lnTo>
                      <a:pt x="72" y="268"/>
                    </a:lnTo>
                    <a:lnTo>
                      <a:pt x="76" y="268"/>
                    </a:lnTo>
                    <a:lnTo>
                      <a:pt x="78" y="270"/>
                    </a:lnTo>
                    <a:lnTo>
                      <a:pt x="80" y="270"/>
                    </a:lnTo>
                    <a:lnTo>
                      <a:pt x="87" y="266"/>
                    </a:lnTo>
                    <a:lnTo>
                      <a:pt x="91" y="266"/>
                    </a:lnTo>
                    <a:lnTo>
                      <a:pt x="95" y="266"/>
                    </a:lnTo>
                    <a:lnTo>
                      <a:pt x="97" y="264"/>
                    </a:lnTo>
                    <a:lnTo>
                      <a:pt x="99" y="264"/>
                    </a:lnTo>
                    <a:lnTo>
                      <a:pt x="102" y="264"/>
                    </a:lnTo>
                    <a:lnTo>
                      <a:pt x="102" y="264"/>
                    </a:lnTo>
                    <a:lnTo>
                      <a:pt x="108" y="264"/>
                    </a:lnTo>
                    <a:lnTo>
                      <a:pt x="112" y="264"/>
                    </a:lnTo>
                    <a:lnTo>
                      <a:pt x="118" y="264"/>
                    </a:lnTo>
                    <a:lnTo>
                      <a:pt x="123" y="266"/>
                    </a:lnTo>
                    <a:lnTo>
                      <a:pt x="125" y="270"/>
                    </a:lnTo>
                    <a:lnTo>
                      <a:pt x="125" y="274"/>
                    </a:lnTo>
                    <a:lnTo>
                      <a:pt x="125" y="274"/>
                    </a:lnTo>
                    <a:lnTo>
                      <a:pt x="125" y="274"/>
                    </a:lnTo>
                    <a:lnTo>
                      <a:pt x="125" y="276"/>
                    </a:lnTo>
                    <a:lnTo>
                      <a:pt x="127" y="276"/>
                    </a:lnTo>
                    <a:lnTo>
                      <a:pt x="133" y="274"/>
                    </a:lnTo>
                    <a:lnTo>
                      <a:pt x="133" y="278"/>
                    </a:lnTo>
                    <a:lnTo>
                      <a:pt x="137" y="283"/>
                    </a:lnTo>
                    <a:lnTo>
                      <a:pt x="139" y="289"/>
                    </a:lnTo>
                    <a:lnTo>
                      <a:pt x="139" y="291"/>
                    </a:lnTo>
                    <a:lnTo>
                      <a:pt x="139" y="293"/>
                    </a:lnTo>
                    <a:lnTo>
                      <a:pt x="137" y="295"/>
                    </a:lnTo>
                    <a:lnTo>
                      <a:pt x="139" y="295"/>
                    </a:lnTo>
                    <a:lnTo>
                      <a:pt x="139" y="295"/>
                    </a:lnTo>
                    <a:lnTo>
                      <a:pt x="142" y="299"/>
                    </a:lnTo>
                    <a:lnTo>
                      <a:pt x="146" y="299"/>
                    </a:lnTo>
                    <a:lnTo>
                      <a:pt x="152" y="299"/>
                    </a:lnTo>
                    <a:lnTo>
                      <a:pt x="158" y="302"/>
                    </a:lnTo>
                    <a:lnTo>
                      <a:pt x="158" y="304"/>
                    </a:lnTo>
                    <a:lnTo>
                      <a:pt x="161" y="30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37" name="Freeform 42">
                <a:extLst>
                  <a:ext uri="{FF2B5EF4-FFF2-40B4-BE49-F238E27FC236}">
                    <a16:creationId xmlns:a16="http://schemas.microsoft.com/office/drawing/2014/main" id="{49410CAF-2570-400B-B657-FCE519D8C197}"/>
                  </a:ext>
                </a:extLst>
              </p:cNvPr>
              <p:cNvSpPr>
                <a:spLocks/>
              </p:cNvSpPr>
              <p:nvPr/>
            </p:nvSpPr>
            <p:spPr bwMode="auto">
              <a:xfrm>
                <a:off x="10153269" y="3226056"/>
                <a:ext cx="116887" cy="90850"/>
              </a:xfrm>
              <a:custGeom>
                <a:avLst/>
                <a:gdLst>
                  <a:gd name="T0" fmla="*/ 74 w 145"/>
                  <a:gd name="T1" fmla="*/ 120 h 120"/>
                  <a:gd name="T2" fmla="*/ 84 w 145"/>
                  <a:gd name="T3" fmla="*/ 106 h 120"/>
                  <a:gd name="T4" fmla="*/ 93 w 145"/>
                  <a:gd name="T5" fmla="*/ 99 h 120"/>
                  <a:gd name="T6" fmla="*/ 107 w 145"/>
                  <a:gd name="T7" fmla="*/ 108 h 120"/>
                  <a:gd name="T8" fmla="*/ 118 w 145"/>
                  <a:gd name="T9" fmla="*/ 106 h 120"/>
                  <a:gd name="T10" fmla="*/ 126 w 145"/>
                  <a:gd name="T11" fmla="*/ 112 h 120"/>
                  <a:gd name="T12" fmla="*/ 139 w 145"/>
                  <a:gd name="T13" fmla="*/ 110 h 120"/>
                  <a:gd name="T14" fmla="*/ 143 w 145"/>
                  <a:gd name="T15" fmla="*/ 114 h 120"/>
                  <a:gd name="T16" fmla="*/ 145 w 145"/>
                  <a:gd name="T17" fmla="*/ 104 h 120"/>
                  <a:gd name="T18" fmla="*/ 137 w 145"/>
                  <a:gd name="T19" fmla="*/ 93 h 120"/>
                  <a:gd name="T20" fmla="*/ 133 w 145"/>
                  <a:gd name="T21" fmla="*/ 74 h 120"/>
                  <a:gd name="T22" fmla="*/ 124 w 145"/>
                  <a:gd name="T23" fmla="*/ 66 h 120"/>
                  <a:gd name="T24" fmla="*/ 116 w 145"/>
                  <a:gd name="T25" fmla="*/ 51 h 120"/>
                  <a:gd name="T26" fmla="*/ 101 w 145"/>
                  <a:gd name="T27" fmla="*/ 45 h 120"/>
                  <a:gd name="T28" fmla="*/ 97 w 145"/>
                  <a:gd name="T29" fmla="*/ 38 h 120"/>
                  <a:gd name="T30" fmla="*/ 80 w 145"/>
                  <a:gd name="T31" fmla="*/ 38 h 120"/>
                  <a:gd name="T32" fmla="*/ 76 w 145"/>
                  <a:gd name="T33" fmla="*/ 32 h 120"/>
                  <a:gd name="T34" fmla="*/ 69 w 145"/>
                  <a:gd name="T35" fmla="*/ 24 h 120"/>
                  <a:gd name="T36" fmla="*/ 59 w 145"/>
                  <a:gd name="T37" fmla="*/ 5 h 120"/>
                  <a:gd name="T38" fmla="*/ 53 w 145"/>
                  <a:gd name="T39" fmla="*/ 0 h 120"/>
                  <a:gd name="T40" fmla="*/ 48 w 145"/>
                  <a:gd name="T41" fmla="*/ 5 h 120"/>
                  <a:gd name="T42" fmla="*/ 44 w 145"/>
                  <a:gd name="T43" fmla="*/ 7 h 120"/>
                  <a:gd name="T44" fmla="*/ 38 w 145"/>
                  <a:gd name="T45" fmla="*/ 2 h 120"/>
                  <a:gd name="T46" fmla="*/ 36 w 145"/>
                  <a:gd name="T47" fmla="*/ 5 h 120"/>
                  <a:gd name="T48" fmla="*/ 23 w 145"/>
                  <a:gd name="T49" fmla="*/ 15 h 120"/>
                  <a:gd name="T50" fmla="*/ 10 w 145"/>
                  <a:gd name="T51" fmla="*/ 21 h 120"/>
                  <a:gd name="T52" fmla="*/ 2 w 145"/>
                  <a:gd name="T53" fmla="*/ 36 h 120"/>
                  <a:gd name="T54" fmla="*/ 6 w 145"/>
                  <a:gd name="T55" fmla="*/ 38 h 120"/>
                  <a:gd name="T56" fmla="*/ 15 w 145"/>
                  <a:gd name="T57" fmla="*/ 40 h 120"/>
                  <a:gd name="T58" fmla="*/ 25 w 145"/>
                  <a:gd name="T59" fmla="*/ 49 h 120"/>
                  <a:gd name="T60" fmla="*/ 32 w 145"/>
                  <a:gd name="T61" fmla="*/ 55 h 120"/>
                  <a:gd name="T62" fmla="*/ 27 w 145"/>
                  <a:gd name="T63" fmla="*/ 64 h 120"/>
                  <a:gd name="T64" fmla="*/ 23 w 145"/>
                  <a:gd name="T65" fmla="*/ 68 h 120"/>
                  <a:gd name="T66" fmla="*/ 27 w 145"/>
                  <a:gd name="T67" fmla="*/ 80 h 120"/>
                  <a:gd name="T68" fmla="*/ 32 w 145"/>
                  <a:gd name="T69" fmla="*/ 99 h 120"/>
                  <a:gd name="T70" fmla="*/ 46 w 145"/>
                  <a:gd name="T71" fmla="*/ 108 h 120"/>
                  <a:gd name="T72" fmla="*/ 55 w 145"/>
                  <a:gd name="T73" fmla="*/ 116 h 120"/>
                  <a:gd name="T74" fmla="*/ 65 w 145"/>
                  <a:gd name="T75" fmla="*/ 116 h 120"/>
                  <a:gd name="T76" fmla="*/ 72 w 145"/>
                  <a:gd name="T77"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5" h="120">
                    <a:moveTo>
                      <a:pt x="72" y="120"/>
                    </a:moveTo>
                    <a:lnTo>
                      <a:pt x="74" y="120"/>
                    </a:lnTo>
                    <a:lnTo>
                      <a:pt x="78" y="110"/>
                    </a:lnTo>
                    <a:lnTo>
                      <a:pt x="84" y="106"/>
                    </a:lnTo>
                    <a:lnTo>
                      <a:pt x="91" y="104"/>
                    </a:lnTo>
                    <a:lnTo>
                      <a:pt x="93" y="99"/>
                    </a:lnTo>
                    <a:lnTo>
                      <a:pt x="97" y="99"/>
                    </a:lnTo>
                    <a:lnTo>
                      <a:pt x="107" y="108"/>
                    </a:lnTo>
                    <a:lnTo>
                      <a:pt x="114" y="104"/>
                    </a:lnTo>
                    <a:lnTo>
                      <a:pt x="118" y="106"/>
                    </a:lnTo>
                    <a:lnTo>
                      <a:pt x="120" y="112"/>
                    </a:lnTo>
                    <a:lnTo>
                      <a:pt x="126" y="112"/>
                    </a:lnTo>
                    <a:lnTo>
                      <a:pt x="133" y="116"/>
                    </a:lnTo>
                    <a:lnTo>
                      <a:pt x="139" y="110"/>
                    </a:lnTo>
                    <a:lnTo>
                      <a:pt x="143" y="112"/>
                    </a:lnTo>
                    <a:lnTo>
                      <a:pt x="143" y="114"/>
                    </a:lnTo>
                    <a:lnTo>
                      <a:pt x="145" y="110"/>
                    </a:lnTo>
                    <a:lnTo>
                      <a:pt x="145" y="104"/>
                    </a:lnTo>
                    <a:lnTo>
                      <a:pt x="143" y="93"/>
                    </a:lnTo>
                    <a:lnTo>
                      <a:pt x="137" y="93"/>
                    </a:lnTo>
                    <a:lnTo>
                      <a:pt x="133" y="85"/>
                    </a:lnTo>
                    <a:lnTo>
                      <a:pt x="133" y="74"/>
                    </a:lnTo>
                    <a:lnTo>
                      <a:pt x="131" y="70"/>
                    </a:lnTo>
                    <a:lnTo>
                      <a:pt x="124" y="66"/>
                    </a:lnTo>
                    <a:lnTo>
                      <a:pt x="118" y="59"/>
                    </a:lnTo>
                    <a:lnTo>
                      <a:pt x="116" y="51"/>
                    </a:lnTo>
                    <a:lnTo>
                      <a:pt x="110" y="47"/>
                    </a:lnTo>
                    <a:lnTo>
                      <a:pt x="101" y="45"/>
                    </a:lnTo>
                    <a:lnTo>
                      <a:pt x="101" y="40"/>
                    </a:lnTo>
                    <a:lnTo>
                      <a:pt x="97" y="38"/>
                    </a:lnTo>
                    <a:lnTo>
                      <a:pt x="88" y="38"/>
                    </a:lnTo>
                    <a:lnTo>
                      <a:pt x="80" y="38"/>
                    </a:lnTo>
                    <a:lnTo>
                      <a:pt x="78" y="34"/>
                    </a:lnTo>
                    <a:lnTo>
                      <a:pt x="76" y="32"/>
                    </a:lnTo>
                    <a:lnTo>
                      <a:pt x="76" y="28"/>
                    </a:lnTo>
                    <a:lnTo>
                      <a:pt x="69" y="24"/>
                    </a:lnTo>
                    <a:lnTo>
                      <a:pt x="61" y="11"/>
                    </a:lnTo>
                    <a:lnTo>
                      <a:pt x="59" y="5"/>
                    </a:lnTo>
                    <a:lnTo>
                      <a:pt x="55" y="0"/>
                    </a:lnTo>
                    <a:lnTo>
                      <a:pt x="53" y="0"/>
                    </a:lnTo>
                    <a:lnTo>
                      <a:pt x="51" y="2"/>
                    </a:lnTo>
                    <a:lnTo>
                      <a:pt x="48" y="5"/>
                    </a:lnTo>
                    <a:lnTo>
                      <a:pt x="46" y="5"/>
                    </a:lnTo>
                    <a:lnTo>
                      <a:pt x="44" y="7"/>
                    </a:lnTo>
                    <a:lnTo>
                      <a:pt x="40" y="2"/>
                    </a:lnTo>
                    <a:lnTo>
                      <a:pt x="38" y="2"/>
                    </a:lnTo>
                    <a:lnTo>
                      <a:pt x="36" y="5"/>
                    </a:lnTo>
                    <a:lnTo>
                      <a:pt x="36" y="5"/>
                    </a:lnTo>
                    <a:lnTo>
                      <a:pt x="32" y="11"/>
                    </a:lnTo>
                    <a:lnTo>
                      <a:pt x="23" y="15"/>
                    </a:lnTo>
                    <a:lnTo>
                      <a:pt x="8" y="17"/>
                    </a:lnTo>
                    <a:lnTo>
                      <a:pt x="10" y="21"/>
                    </a:lnTo>
                    <a:lnTo>
                      <a:pt x="0" y="28"/>
                    </a:lnTo>
                    <a:lnTo>
                      <a:pt x="2" y="36"/>
                    </a:lnTo>
                    <a:lnTo>
                      <a:pt x="4" y="38"/>
                    </a:lnTo>
                    <a:lnTo>
                      <a:pt x="6" y="38"/>
                    </a:lnTo>
                    <a:lnTo>
                      <a:pt x="10" y="36"/>
                    </a:lnTo>
                    <a:lnTo>
                      <a:pt x="15" y="40"/>
                    </a:lnTo>
                    <a:lnTo>
                      <a:pt x="21" y="45"/>
                    </a:lnTo>
                    <a:lnTo>
                      <a:pt x="25" y="49"/>
                    </a:lnTo>
                    <a:lnTo>
                      <a:pt x="27" y="53"/>
                    </a:lnTo>
                    <a:lnTo>
                      <a:pt x="32" y="55"/>
                    </a:lnTo>
                    <a:lnTo>
                      <a:pt x="34" y="59"/>
                    </a:lnTo>
                    <a:lnTo>
                      <a:pt x="27" y="64"/>
                    </a:lnTo>
                    <a:lnTo>
                      <a:pt x="27" y="68"/>
                    </a:lnTo>
                    <a:lnTo>
                      <a:pt x="23" y="68"/>
                    </a:lnTo>
                    <a:lnTo>
                      <a:pt x="23" y="74"/>
                    </a:lnTo>
                    <a:lnTo>
                      <a:pt x="27" y="80"/>
                    </a:lnTo>
                    <a:lnTo>
                      <a:pt x="29" y="93"/>
                    </a:lnTo>
                    <a:lnTo>
                      <a:pt x="32" y="99"/>
                    </a:lnTo>
                    <a:lnTo>
                      <a:pt x="38" y="106"/>
                    </a:lnTo>
                    <a:lnTo>
                      <a:pt x="46" y="108"/>
                    </a:lnTo>
                    <a:lnTo>
                      <a:pt x="53" y="112"/>
                    </a:lnTo>
                    <a:lnTo>
                      <a:pt x="55" y="116"/>
                    </a:lnTo>
                    <a:lnTo>
                      <a:pt x="61" y="118"/>
                    </a:lnTo>
                    <a:lnTo>
                      <a:pt x="65" y="116"/>
                    </a:lnTo>
                    <a:lnTo>
                      <a:pt x="72" y="116"/>
                    </a:lnTo>
                    <a:lnTo>
                      <a:pt x="72" y="12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38" name="Freeform 43">
                <a:extLst>
                  <a:ext uri="{FF2B5EF4-FFF2-40B4-BE49-F238E27FC236}">
                    <a16:creationId xmlns:a16="http://schemas.microsoft.com/office/drawing/2014/main" id="{B1121874-2BCF-44EE-B869-443522010271}"/>
                  </a:ext>
                </a:extLst>
              </p:cNvPr>
              <p:cNvSpPr>
                <a:spLocks/>
              </p:cNvSpPr>
              <p:nvPr/>
            </p:nvSpPr>
            <p:spPr bwMode="auto">
              <a:xfrm>
                <a:off x="9971086" y="3207130"/>
                <a:ext cx="212814" cy="165800"/>
              </a:xfrm>
              <a:custGeom>
                <a:avLst/>
                <a:gdLst>
                  <a:gd name="T0" fmla="*/ 245 w 264"/>
                  <a:gd name="T1" fmla="*/ 19 h 219"/>
                  <a:gd name="T2" fmla="*/ 255 w 264"/>
                  <a:gd name="T3" fmla="*/ 21 h 219"/>
                  <a:gd name="T4" fmla="*/ 258 w 264"/>
                  <a:gd name="T5" fmla="*/ 30 h 219"/>
                  <a:gd name="T6" fmla="*/ 249 w 264"/>
                  <a:gd name="T7" fmla="*/ 40 h 219"/>
                  <a:gd name="T8" fmla="*/ 217 w 264"/>
                  <a:gd name="T9" fmla="*/ 44 h 219"/>
                  <a:gd name="T10" fmla="*/ 205 w 264"/>
                  <a:gd name="T11" fmla="*/ 55 h 219"/>
                  <a:gd name="T12" fmla="*/ 209 w 264"/>
                  <a:gd name="T13" fmla="*/ 80 h 219"/>
                  <a:gd name="T14" fmla="*/ 205 w 264"/>
                  <a:gd name="T15" fmla="*/ 101 h 219"/>
                  <a:gd name="T16" fmla="*/ 186 w 264"/>
                  <a:gd name="T17" fmla="*/ 108 h 219"/>
                  <a:gd name="T18" fmla="*/ 186 w 264"/>
                  <a:gd name="T19" fmla="*/ 118 h 219"/>
                  <a:gd name="T20" fmla="*/ 184 w 264"/>
                  <a:gd name="T21" fmla="*/ 129 h 219"/>
                  <a:gd name="T22" fmla="*/ 177 w 264"/>
                  <a:gd name="T23" fmla="*/ 139 h 219"/>
                  <a:gd name="T24" fmla="*/ 173 w 264"/>
                  <a:gd name="T25" fmla="*/ 148 h 219"/>
                  <a:gd name="T26" fmla="*/ 167 w 264"/>
                  <a:gd name="T27" fmla="*/ 158 h 219"/>
                  <a:gd name="T28" fmla="*/ 161 w 264"/>
                  <a:gd name="T29" fmla="*/ 160 h 219"/>
                  <a:gd name="T30" fmla="*/ 152 w 264"/>
                  <a:gd name="T31" fmla="*/ 162 h 219"/>
                  <a:gd name="T32" fmla="*/ 146 w 264"/>
                  <a:gd name="T33" fmla="*/ 173 h 219"/>
                  <a:gd name="T34" fmla="*/ 131 w 264"/>
                  <a:gd name="T35" fmla="*/ 175 h 219"/>
                  <a:gd name="T36" fmla="*/ 125 w 264"/>
                  <a:gd name="T37" fmla="*/ 181 h 219"/>
                  <a:gd name="T38" fmla="*/ 123 w 264"/>
                  <a:gd name="T39" fmla="*/ 198 h 219"/>
                  <a:gd name="T40" fmla="*/ 125 w 264"/>
                  <a:gd name="T41" fmla="*/ 209 h 219"/>
                  <a:gd name="T42" fmla="*/ 104 w 264"/>
                  <a:gd name="T43" fmla="*/ 213 h 219"/>
                  <a:gd name="T44" fmla="*/ 83 w 264"/>
                  <a:gd name="T45" fmla="*/ 217 h 219"/>
                  <a:gd name="T46" fmla="*/ 47 w 264"/>
                  <a:gd name="T47" fmla="*/ 219 h 219"/>
                  <a:gd name="T48" fmla="*/ 36 w 264"/>
                  <a:gd name="T49" fmla="*/ 190 h 219"/>
                  <a:gd name="T50" fmla="*/ 32 w 264"/>
                  <a:gd name="T51" fmla="*/ 169 h 219"/>
                  <a:gd name="T52" fmla="*/ 11 w 264"/>
                  <a:gd name="T53" fmla="*/ 158 h 219"/>
                  <a:gd name="T54" fmla="*/ 5 w 264"/>
                  <a:gd name="T55" fmla="*/ 135 h 219"/>
                  <a:gd name="T56" fmla="*/ 11 w 264"/>
                  <a:gd name="T57" fmla="*/ 122 h 219"/>
                  <a:gd name="T58" fmla="*/ 3 w 264"/>
                  <a:gd name="T59" fmla="*/ 110 h 219"/>
                  <a:gd name="T60" fmla="*/ 0 w 264"/>
                  <a:gd name="T61" fmla="*/ 101 h 219"/>
                  <a:gd name="T62" fmla="*/ 9 w 264"/>
                  <a:gd name="T63" fmla="*/ 95 h 219"/>
                  <a:gd name="T64" fmla="*/ 7 w 264"/>
                  <a:gd name="T65" fmla="*/ 86 h 219"/>
                  <a:gd name="T66" fmla="*/ 9 w 264"/>
                  <a:gd name="T67" fmla="*/ 76 h 219"/>
                  <a:gd name="T68" fmla="*/ 15 w 264"/>
                  <a:gd name="T69" fmla="*/ 76 h 219"/>
                  <a:gd name="T70" fmla="*/ 24 w 264"/>
                  <a:gd name="T71" fmla="*/ 76 h 219"/>
                  <a:gd name="T72" fmla="*/ 32 w 264"/>
                  <a:gd name="T73" fmla="*/ 82 h 219"/>
                  <a:gd name="T74" fmla="*/ 43 w 264"/>
                  <a:gd name="T75" fmla="*/ 80 h 219"/>
                  <a:gd name="T76" fmla="*/ 49 w 264"/>
                  <a:gd name="T77" fmla="*/ 72 h 219"/>
                  <a:gd name="T78" fmla="*/ 62 w 264"/>
                  <a:gd name="T79" fmla="*/ 65 h 219"/>
                  <a:gd name="T80" fmla="*/ 68 w 264"/>
                  <a:gd name="T81" fmla="*/ 59 h 219"/>
                  <a:gd name="T82" fmla="*/ 74 w 264"/>
                  <a:gd name="T83" fmla="*/ 44 h 219"/>
                  <a:gd name="T84" fmla="*/ 72 w 264"/>
                  <a:gd name="T85" fmla="*/ 36 h 219"/>
                  <a:gd name="T86" fmla="*/ 83 w 264"/>
                  <a:gd name="T87" fmla="*/ 32 h 219"/>
                  <a:gd name="T88" fmla="*/ 95 w 264"/>
                  <a:gd name="T89" fmla="*/ 25 h 219"/>
                  <a:gd name="T90" fmla="*/ 104 w 264"/>
                  <a:gd name="T91" fmla="*/ 30 h 219"/>
                  <a:gd name="T92" fmla="*/ 116 w 264"/>
                  <a:gd name="T93" fmla="*/ 34 h 219"/>
                  <a:gd name="T94" fmla="*/ 127 w 264"/>
                  <a:gd name="T95" fmla="*/ 30 h 219"/>
                  <a:gd name="T96" fmla="*/ 142 w 264"/>
                  <a:gd name="T97" fmla="*/ 36 h 219"/>
                  <a:gd name="T98" fmla="*/ 150 w 264"/>
                  <a:gd name="T99" fmla="*/ 30 h 219"/>
                  <a:gd name="T100" fmla="*/ 156 w 264"/>
                  <a:gd name="T101" fmla="*/ 32 h 219"/>
                  <a:gd name="T102" fmla="*/ 161 w 264"/>
                  <a:gd name="T103" fmla="*/ 27 h 219"/>
                  <a:gd name="T104" fmla="*/ 167 w 264"/>
                  <a:gd name="T105" fmla="*/ 21 h 219"/>
                  <a:gd name="T106" fmla="*/ 173 w 264"/>
                  <a:gd name="T107" fmla="*/ 23 h 219"/>
                  <a:gd name="T108" fmla="*/ 177 w 264"/>
                  <a:gd name="T109" fmla="*/ 11 h 219"/>
                  <a:gd name="T110" fmla="*/ 182 w 264"/>
                  <a:gd name="T111" fmla="*/ 0 h 219"/>
                  <a:gd name="T112" fmla="*/ 194 w 264"/>
                  <a:gd name="T113" fmla="*/ 4 h 219"/>
                  <a:gd name="T114" fmla="*/ 194 w 264"/>
                  <a:gd name="T115" fmla="*/ 15 h 219"/>
                  <a:gd name="T116" fmla="*/ 199 w 264"/>
                  <a:gd name="T117" fmla="*/ 23 h 219"/>
                  <a:gd name="T118" fmla="*/ 203 w 264"/>
                  <a:gd name="T119" fmla="*/ 40 h 219"/>
                  <a:gd name="T120" fmla="*/ 211 w 264"/>
                  <a:gd name="T121" fmla="*/ 44 h 219"/>
                  <a:gd name="T122" fmla="*/ 222 w 264"/>
                  <a:gd name="T123" fmla="*/ 36 h 219"/>
                  <a:gd name="T124" fmla="*/ 230 w 264"/>
                  <a:gd name="T125" fmla="*/ 2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219">
                    <a:moveTo>
                      <a:pt x="230" y="27"/>
                    </a:moveTo>
                    <a:lnTo>
                      <a:pt x="239" y="21"/>
                    </a:lnTo>
                    <a:lnTo>
                      <a:pt x="245" y="19"/>
                    </a:lnTo>
                    <a:lnTo>
                      <a:pt x="245" y="23"/>
                    </a:lnTo>
                    <a:lnTo>
                      <a:pt x="253" y="23"/>
                    </a:lnTo>
                    <a:lnTo>
                      <a:pt x="255" y="21"/>
                    </a:lnTo>
                    <a:lnTo>
                      <a:pt x="264" y="21"/>
                    </a:lnTo>
                    <a:lnTo>
                      <a:pt x="264" y="23"/>
                    </a:lnTo>
                    <a:lnTo>
                      <a:pt x="258" y="30"/>
                    </a:lnTo>
                    <a:lnTo>
                      <a:pt x="262" y="30"/>
                    </a:lnTo>
                    <a:lnTo>
                      <a:pt x="258" y="36"/>
                    </a:lnTo>
                    <a:lnTo>
                      <a:pt x="249" y="40"/>
                    </a:lnTo>
                    <a:lnTo>
                      <a:pt x="228" y="44"/>
                    </a:lnTo>
                    <a:lnTo>
                      <a:pt x="224" y="42"/>
                    </a:lnTo>
                    <a:lnTo>
                      <a:pt x="217" y="44"/>
                    </a:lnTo>
                    <a:lnTo>
                      <a:pt x="213" y="49"/>
                    </a:lnTo>
                    <a:lnTo>
                      <a:pt x="207" y="49"/>
                    </a:lnTo>
                    <a:lnTo>
                      <a:pt x="205" y="55"/>
                    </a:lnTo>
                    <a:lnTo>
                      <a:pt x="201" y="59"/>
                    </a:lnTo>
                    <a:lnTo>
                      <a:pt x="209" y="72"/>
                    </a:lnTo>
                    <a:lnTo>
                      <a:pt x="209" y="80"/>
                    </a:lnTo>
                    <a:lnTo>
                      <a:pt x="201" y="91"/>
                    </a:lnTo>
                    <a:lnTo>
                      <a:pt x="205" y="97"/>
                    </a:lnTo>
                    <a:lnTo>
                      <a:pt x="205" y="101"/>
                    </a:lnTo>
                    <a:lnTo>
                      <a:pt x="201" y="110"/>
                    </a:lnTo>
                    <a:lnTo>
                      <a:pt x="192" y="110"/>
                    </a:lnTo>
                    <a:lnTo>
                      <a:pt x="186" y="108"/>
                    </a:lnTo>
                    <a:lnTo>
                      <a:pt x="180" y="110"/>
                    </a:lnTo>
                    <a:lnTo>
                      <a:pt x="182" y="116"/>
                    </a:lnTo>
                    <a:lnTo>
                      <a:pt x="186" y="118"/>
                    </a:lnTo>
                    <a:lnTo>
                      <a:pt x="190" y="122"/>
                    </a:lnTo>
                    <a:lnTo>
                      <a:pt x="188" y="126"/>
                    </a:lnTo>
                    <a:lnTo>
                      <a:pt x="184" y="129"/>
                    </a:lnTo>
                    <a:lnTo>
                      <a:pt x="180" y="129"/>
                    </a:lnTo>
                    <a:lnTo>
                      <a:pt x="177" y="133"/>
                    </a:lnTo>
                    <a:lnTo>
                      <a:pt x="177" y="139"/>
                    </a:lnTo>
                    <a:lnTo>
                      <a:pt x="175" y="143"/>
                    </a:lnTo>
                    <a:lnTo>
                      <a:pt x="175" y="145"/>
                    </a:lnTo>
                    <a:lnTo>
                      <a:pt x="173" y="148"/>
                    </a:lnTo>
                    <a:lnTo>
                      <a:pt x="175" y="156"/>
                    </a:lnTo>
                    <a:lnTo>
                      <a:pt x="171" y="162"/>
                    </a:lnTo>
                    <a:lnTo>
                      <a:pt x="167" y="158"/>
                    </a:lnTo>
                    <a:lnTo>
                      <a:pt x="165" y="158"/>
                    </a:lnTo>
                    <a:lnTo>
                      <a:pt x="165" y="160"/>
                    </a:lnTo>
                    <a:lnTo>
                      <a:pt x="161" y="160"/>
                    </a:lnTo>
                    <a:lnTo>
                      <a:pt x="158" y="160"/>
                    </a:lnTo>
                    <a:lnTo>
                      <a:pt x="152" y="160"/>
                    </a:lnTo>
                    <a:lnTo>
                      <a:pt x="152" y="162"/>
                    </a:lnTo>
                    <a:lnTo>
                      <a:pt x="144" y="169"/>
                    </a:lnTo>
                    <a:lnTo>
                      <a:pt x="148" y="169"/>
                    </a:lnTo>
                    <a:lnTo>
                      <a:pt x="146" y="173"/>
                    </a:lnTo>
                    <a:lnTo>
                      <a:pt x="137" y="175"/>
                    </a:lnTo>
                    <a:lnTo>
                      <a:pt x="135" y="173"/>
                    </a:lnTo>
                    <a:lnTo>
                      <a:pt x="131" y="175"/>
                    </a:lnTo>
                    <a:lnTo>
                      <a:pt x="129" y="177"/>
                    </a:lnTo>
                    <a:lnTo>
                      <a:pt x="129" y="181"/>
                    </a:lnTo>
                    <a:lnTo>
                      <a:pt x="125" y="181"/>
                    </a:lnTo>
                    <a:lnTo>
                      <a:pt x="123" y="186"/>
                    </a:lnTo>
                    <a:lnTo>
                      <a:pt x="123" y="192"/>
                    </a:lnTo>
                    <a:lnTo>
                      <a:pt x="123" y="198"/>
                    </a:lnTo>
                    <a:lnTo>
                      <a:pt x="123" y="202"/>
                    </a:lnTo>
                    <a:lnTo>
                      <a:pt x="125" y="204"/>
                    </a:lnTo>
                    <a:lnTo>
                      <a:pt x="125" y="209"/>
                    </a:lnTo>
                    <a:lnTo>
                      <a:pt x="116" y="213"/>
                    </a:lnTo>
                    <a:lnTo>
                      <a:pt x="110" y="213"/>
                    </a:lnTo>
                    <a:lnTo>
                      <a:pt x="104" y="213"/>
                    </a:lnTo>
                    <a:lnTo>
                      <a:pt x="93" y="213"/>
                    </a:lnTo>
                    <a:lnTo>
                      <a:pt x="85" y="215"/>
                    </a:lnTo>
                    <a:lnTo>
                      <a:pt x="83" y="217"/>
                    </a:lnTo>
                    <a:lnTo>
                      <a:pt x="76" y="217"/>
                    </a:lnTo>
                    <a:lnTo>
                      <a:pt x="70" y="219"/>
                    </a:lnTo>
                    <a:lnTo>
                      <a:pt x="47" y="219"/>
                    </a:lnTo>
                    <a:lnTo>
                      <a:pt x="19" y="213"/>
                    </a:lnTo>
                    <a:lnTo>
                      <a:pt x="34" y="192"/>
                    </a:lnTo>
                    <a:lnTo>
                      <a:pt x="36" y="190"/>
                    </a:lnTo>
                    <a:lnTo>
                      <a:pt x="34" y="181"/>
                    </a:lnTo>
                    <a:lnTo>
                      <a:pt x="34" y="175"/>
                    </a:lnTo>
                    <a:lnTo>
                      <a:pt x="32" y="169"/>
                    </a:lnTo>
                    <a:lnTo>
                      <a:pt x="13" y="169"/>
                    </a:lnTo>
                    <a:lnTo>
                      <a:pt x="13" y="162"/>
                    </a:lnTo>
                    <a:lnTo>
                      <a:pt x="11" y="158"/>
                    </a:lnTo>
                    <a:lnTo>
                      <a:pt x="13" y="156"/>
                    </a:lnTo>
                    <a:lnTo>
                      <a:pt x="11" y="145"/>
                    </a:lnTo>
                    <a:lnTo>
                      <a:pt x="5" y="135"/>
                    </a:lnTo>
                    <a:lnTo>
                      <a:pt x="5" y="131"/>
                    </a:lnTo>
                    <a:lnTo>
                      <a:pt x="11" y="122"/>
                    </a:lnTo>
                    <a:lnTo>
                      <a:pt x="11" y="122"/>
                    </a:lnTo>
                    <a:lnTo>
                      <a:pt x="3" y="120"/>
                    </a:lnTo>
                    <a:lnTo>
                      <a:pt x="3" y="118"/>
                    </a:lnTo>
                    <a:lnTo>
                      <a:pt x="3" y="110"/>
                    </a:lnTo>
                    <a:lnTo>
                      <a:pt x="0" y="110"/>
                    </a:lnTo>
                    <a:lnTo>
                      <a:pt x="5" y="103"/>
                    </a:lnTo>
                    <a:lnTo>
                      <a:pt x="0" y="101"/>
                    </a:lnTo>
                    <a:lnTo>
                      <a:pt x="0" y="99"/>
                    </a:lnTo>
                    <a:lnTo>
                      <a:pt x="5" y="97"/>
                    </a:lnTo>
                    <a:lnTo>
                      <a:pt x="9" y="95"/>
                    </a:lnTo>
                    <a:lnTo>
                      <a:pt x="9" y="91"/>
                    </a:lnTo>
                    <a:lnTo>
                      <a:pt x="11" y="91"/>
                    </a:lnTo>
                    <a:lnTo>
                      <a:pt x="7" y="86"/>
                    </a:lnTo>
                    <a:lnTo>
                      <a:pt x="9" y="84"/>
                    </a:lnTo>
                    <a:lnTo>
                      <a:pt x="9" y="80"/>
                    </a:lnTo>
                    <a:lnTo>
                      <a:pt x="9" y="76"/>
                    </a:lnTo>
                    <a:lnTo>
                      <a:pt x="9" y="76"/>
                    </a:lnTo>
                    <a:lnTo>
                      <a:pt x="11" y="74"/>
                    </a:lnTo>
                    <a:lnTo>
                      <a:pt x="15" y="76"/>
                    </a:lnTo>
                    <a:lnTo>
                      <a:pt x="17" y="78"/>
                    </a:lnTo>
                    <a:lnTo>
                      <a:pt x="21" y="78"/>
                    </a:lnTo>
                    <a:lnTo>
                      <a:pt x="24" y="76"/>
                    </a:lnTo>
                    <a:lnTo>
                      <a:pt x="28" y="76"/>
                    </a:lnTo>
                    <a:lnTo>
                      <a:pt x="32" y="78"/>
                    </a:lnTo>
                    <a:lnTo>
                      <a:pt x="32" y="82"/>
                    </a:lnTo>
                    <a:lnTo>
                      <a:pt x="34" y="82"/>
                    </a:lnTo>
                    <a:lnTo>
                      <a:pt x="36" y="80"/>
                    </a:lnTo>
                    <a:lnTo>
                      <a:pt x="43" y="80"/>
                    </a:lnTo>
                    <a:lnTo>
                      <a:pt x="45" y="76"/>
                    </a:lnTo>
                    <a:lnTo>
                      <a:pt x="47" y="74"/>
                    </a:lnTo>
                    <a:lnTo>
                      <a:pt x="49" y="72"/>
                    </a:lnTo>
                    <a:lnTo>
                      <a:pt x="47" y="70"/>
                    </a:lnTo>
                    <a:lnTo>
                      <a:pt x="53" y="65"/>
                    </a:lnTo>
                    <a:lnTo>
                      <a:pt x="62" y="65"/>
                    </a:lnTo>
                    <a:lnTo>
                      <a:pt x="62" y="63"/>
                    </a:lnTo>
                    <a:lnTo>
                      <a:pt x="66" y="59"/>
                    </a:lnTo>
                    <a:lnTo>
                      <a:pt x="68" y="59"/>
                    </a:lnTo>
                    <a:lnTo>
                      <a:pt x="70" y="55"/>
                    </a:lnTo>
                    <a:lnTo>
                      <a:pt x="70" y="49"/>
                    </a:lnTo>
                    <a:lnTo>
                      <a:pt x="74" y="44"/>
                    </a:lnTo>
                    <a:lnTo>
                      <a:pt x="74" y="40"/>
                    </a:lnTo>
                    <a:lnTo>
                      <a:pt x="72" y="38"/>
                    </a:lnTo>
                    <a:lnTo>
                      <a:pt x="72" y="36"/>
                    </a:lnTo>
                    <a:lnTo>
                      <a:pt x="74" y="36"/>
                    </a:lnTo>
                    <a:lnTo>
                      <a:pt x="76" y="34"/>
                    </a:lnTo>
                    <a:lnTo>
                      <a:pt x="83" y="32"/>
                    </a:lnTo>
                    <a:lnTo>
                      <a:pt x="85" y="32"/>
                    </a:lnTo>
                    <a:lnTo>
                      <a:pt x="89" y="27"/>
                    </a:lnTo>
                    <a:lnTo>
                      <a:pt x="95" y="25"/>
                    </a:lnTo>
                    <a:lnTo>
                      <a:pt x="97" y="30"/>
                    </a:lnTo>
                    <a:lnTo>
                      <a:pt x="104" y="27"/>
                    </a:lnTo>
                    <a:lnTo>
                      <a:pt x="104" y="30"/>
                    </a:lnTo>
                    <a:lnTo>
                      <a:pt x="110" y="27"/>
                    </a:lnTo>
                    <a:lnTo>
                      <a:pt x="114" y="30"/>
                    </a:lnTo>
                    <a:lnTo>
                      <a:pt x="116" y="34"/>
                    </a:lnTo>
                    <a:lnTo>
                      <a:pt x="121" y="34"/>
                    </a:lnTo>
                    <a:lnTo>
                      <a:pt x="123" y="30"/>
                    </a:lnTo>
                    <a:lnTo>
                      <a:pt x="127" y="30"/>
                    </a:lnTo>
                    <a:lnTo>
                      <a:pt x="131" y="36"/>
                    </a:lnTo>
                    <a:lnTo>
                      <a:pt x="133" y="38"/>
                    </a:lnTo>
                    <a:lnTo>
                      <a:pt x="142" y="36"/>
                    </a:lnTo>
                    <a:lnTo>
                      <a:pt x="146" y="34"/>
                    </a:lnTo>
                    <a:lnTo>
                      <a:pt x="148" y="30"/>
                    </a:lnTo>
                    <a:lnTo>
                      <a:pt x="150" y="30"/>
                    </a:lnTo>
                    <a:lnTo>
                      <a:pt x="152" y="27"/>
                    </a:lnTo>
                    <a:lnTo>
                      <a:pt x="154" y="30"/>
                    </a:lnTo>
                    <a:lnTo>
                      <a:pt x="156" y="32"/>
                    </a:lnTo>
                    <a:lnTo>
                      <a:pt x="163" y="32"/>
                    </a:lnTo>
                    <a:lnTo>
                      <a:pt x="163" y="30"/>
                    </a:lnTo>
                    <a:lnTo>
                      <a:pt x="161" y="27"/>
                    </a:lnTo>
                    <a:lnTo>
                      <a:pt x="161" y="25"/>
                    </a:lnTo>
                    <a:lnTo>
                      <a:pt x="165" y="23"/>
                    </a:lnTo>
                    <a:lnTo>
                      <a:pt x="167" y="21"/>
                    </a:lnTo>
                    <a:lnTo>
                      <a:pt x="169" y="21"/>
                    </a:lnTo>
                    <a:lnTo>
                      <a:pt x="169" y="23"/>
                    </a:lnTo>
                    <a:lnTo>
                      <a:pt x="173" y="23"/>
                    </a:lnTo>
                    <a:lnTo>
                      <a:pt x="177" y="19"/>
                    </a:lnTo>
                    <a:lnTo>
                      <a:pt x="175" y="13"/>
                    </a:lnTo>
                    <a:lnTo>
                      <a:pt x="177" y="11"/>
                    </a:lnTo>
                    <a:lnTo>
                      <a:pt x="180" y="8"/>
                    </a:lnTo>
                    <a:lnTo>
                      <a:pt x="180" y="2"/>
                    </a:lnTo>
                    <a:lnTo>
                      <a:pt x="182" y="0"/>
                    </a:lnTo>
                    <a:lnTo>
                      <a:pt x="188" y="0"/>
                    </a:lnTo>
                    <a:lnTo>
                      <a:pt x="190" y="2"/>
                    </a:lnTo>
                    <a:lnTo>
                      <a:pt x="194" y="4"/>
                    </a:lnTo>
                    <a:lnTo>
                      <a:pt x="194" y="6"/>
                    </a:lnTo>
                    <a:lnTo>
                      <a:pt x="194" y="11"/>
                    </a:lnTo>
                    <a:lnTo>
                      <a:pt x="194" y="15"/>
                    </a:lnTo>
                    <a:lnTo>
                      <a:pt x="199" y="15"/>
                    </a:lnTo>
                    <a:lnTo>
                      <a:pt x="199" y="19"/>
                    </a:lnTo>
                    <a:lnTo>
                      <a:pt x="199" y="23"/>
                    </a:lnTo>
                    <a:lnTo>
                      <a:pt x="199" y="27"/>
                    </a:lnTo>
                    <a:lnTo>
                      <a:pt x="201" y="36"/>
                    </a:lnTo>
                    <a:lnTo>
                      <a:pt x="203" y="40"/>
                    </a:lnTo>
                    <a:lnTo>
                      <a:pt x="203" y="42"/>
                    </a:lnTo>
                    <a:lnTo>
                      <a:pt x="207" y="44"/>
                    </a:lnTo>
                    <a:lnTo>
                      <a:pt x="211" y="44"/>
                    </a:lnTo>
                    <a:lnTo>
                      <a:pt x="215" y="42"/>
                    </a:lnTo>
                    <a:lnTo>
                      <a:pt x="215" y="40"/>
                    </a:lnTo>
                    <a:lnTo>
                      <a:pt x="222" y="36"/>
                    </a:lnTo>
                    <a:lnTo>
                      <a:pt x="226" y="34"/>
                    </a:lnTo>
                    <a:lnTo>
                      <a:pt x="226" y="30"/>
                    </a:lnTo>
                    <a:lnTo>
                      <a:pt x="230" y="2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39" name="Freeform 44">
                <a:extLst>
                  <a:ext uri="{FF2B5EF4-FFF2-40B4-BE49-F238E27FC236}">
                    <a16:creationId xmlns:a16="http://schemas.microsoft.com/office/drawing/2014/main" id="{BF509F94-61A3-44E3-8D3D-4609891467DF}"/>
                  </a:ext>
                </a:extLst>
              </p:cNvPr>
              <p:cNvSpPr>
                <a:spLocks noEditPoints="1"/>
              </p:cNvSpPr>
              <p:nvPr/>
            </p:nvSpPr>
            <p:spPr bwMode="auto">
              <a:xfrm>
                <a:off x="9137564" y="2848275"/>
                <a:ext cx="101571" cy="74951"/>
              </a:xfrm>
              <a:custGeom>
                <a:avLst/>
                <a:gdLst>
                  <a:gd name="T0" fmla="*/ 99 w 126"/>
                  <a:gd name="T1" fmla="*/ 95 h 99"/>
                  <a:gd name="T2" fmla="*/ 101 w 126"/>
                  <a:gd name="T3" fmla="*/ 88 h 99"/>
                  <a:gd name="T4" fmla="*/ 92 w 126"/>
                  <a:gd name="T5" fmla="*/ 88 h 99"/>
                  <a:gd name="T6" fmla="*/ 92 w 126"/>
                  <a:gd name="T7" fmla="*/ 93 h 99"/>
                  <a:gd name="T8" fmla="*/ 118 w 126"/>
                  <a:gd name="T9" fmla="*/ 74 h 99"/>
                  <a:gd name="T10" fmla="*/ 122 w 126"/>
                  <a:gd name="T11" fmla="*/ 71 h 99"/>
                  <a:gd name="T12" fmla="*/ 80 w 126"/>
                  <a:gd name="T13" fmla="*/ 63 h 99"/>
                  <a:gd name="T14" fmla="*/ 71 w 126"/>
                  <a:gd name="T15" fmla="*/ 80 h 99"/>
                  <a:gd name="T16" fmla="*/ 67 w 126"/>
                  <a:gd name="T17" fmla="*/ 74 h 99"/>
                  <a:gd name="T18" fmla="*/ 59 w 126"/>
                  <a:gd name="T19" fmla="*/ 65 h 99"/>
                  <a:gd name="T20" fmla="*/ 59 w 126"/>
                  <a:gd name="T21" fmla="*/ 57 h 99"/>
                  <a:gd name="T22" fmla="*/ 67 w 126"/>
                  <a:gd name="T23" fmla="*/ 61 h 99"/>
                  <a:gd name="T24" fmla="*/ 67 w 126"/>
                  <a:gd name="T25" fmla="*/ 57 h 99"/>
                  <a:gd name="T26" fmla="*/ 78 w 126"/>
                  <a:gd name="T27" fmla="*/ 50 h 99"/>
                  <a:gd name="T28" fmla="*/ 73 w 126"/>
                  <a:gd name="T29" fmla="*/ 65 h 99"/>
                  <a:gd name="T30" fmla="*/ 75 w 126"/>
                  <a:gd name="T31" fmla="*/ 71 h 99"/>
                  <a:gd name="T32" fmla="*/ 71 w 126"/>
                  <a:gd name="T33" fmla="*/ 80 h 99"/>
                  <a:gd name="T34" fmla="*/ 78 w 126"/>
                  <a:gd name="T35" fmla="*/ 78 h 99"/>
                  <a:gd name="T36" fmla="*/ 73 w 126"/>
                  <a:gd name="T37" fmla="*/ 80 h 99"/>
                  <a:gd name="T38" fmla="*/ 65 w 126"/>
                  <a:gd name="T39" fmla="*/ 84 h 99"/>
                  <a:gd name="T40" fmla="*/ 71 w 126"/>
                  <a:gd name="T41" fmla="*/ 84 h 99"/>
                  <a:gd name="T42" fmla="*/ 69 w 126"/>
                  <a:gd name="T43" fmla="*/ 86 h 99"/>
                  <a:gd name="T44" fmla="*/ 54 w 126"/>
                  <a:gd name="T45" fmla="*/ 84 h 99"/>
                  <a:gd name="T46" fmla="*/ 59 w 126"/>
                  <a:gd name="T47" fmla="*/ 80 h 99"/>
                  <a:gd name="T48" fmla="*/ 46 w 126"/>
                  <a:gd name="T49" fmla="*/ 50 h 99"/>
                  <a:gd name="T50" fmla="*/ 44 w 126"/>
                  <a:gd name="T51" fmla="*/ 59 h 99"/>
                  <a:gd name="T52" fmla="*/ 42 w 126"/>
                  <a:gd name="T53" fmla="*/ 80 h 99"/>
                  <a:gd name="T54" fmla="*/ 48 w 126"/>
                  <a:gd name="T55" fmla="*/ 84 h 99"/>
                  <a:gd name="T56" fmla="*/ 52 w 126"/>
                  <a:gd name="T57" fmla="*/ 78 h 99"/>
                  <a:gd name="T58" fmla="*/ 37 w 126"/>
                  <a:gd name="T59" fmla="*/ 63 h 99"/>
                  <a:gd name="T60" fmla="*/ 48 w 126"/>
                  <a:gd name="T61" fmla="*/ 74 h 99"/>
                  <a:gd name="T62" fmla="*/ 37 w 126"/>
                  <a:gd name="T63" fmla="*/ 78 h 99"/>
                  <a:gd name="T64" fmla="*/ 33 w 126"/>
                  <a:gd name="T65" fmla="*/ 65 h 99"/>
                  <a:gd name="T66" fmla="*/ 52 w 126"/>
                  <a:gd name="T67" fmla="*/ 15 h 99"/>
                  <a:gd name="T68" fmla="*/ 12 w 126"/>
                  <a:gd name="T69" fmla="*/ 29 h 99"/>
                  <a:gd name="T70" fmla="*/ 14 w 126"/>
                  <a:gd name="T71" fmla="*/ 31 h 99"/>
                  <a:gd name="T72" fmla="*/ 10 w 126"/>
                  <a:gd name="T73" fmla="*/ 29 h 99"/>
                  <a:gd name="T74" fmla="*/ 23 w 126"/>
                  <a:gd name="T75" fmla="*/ 23 h 99"/>
                  <a:gd name="T76" fmla="*/ 37 w 126"/>
                  <a:gd name="T77" fmla="*/ 25 h 99"/>
                  <a:gd name="T78" fmla="*/ 42 w 126"/>
                  <a:gd name="T79" fmla="*/ 10 h 99"/>
                  <a:gd name="T80" fmla="*/ 40 w 126"/>
                  <a:gd name="T81" fmla="*/ 6 h 99"/>
                  <a:gd name="T82" fmla="*/ 25 w 126"/>
                  <a:gd name="T83" fmla="*/ 17 h 99"/>
                  <a:gd name="T84" fmla="*/ 10 w 126"/>
                  <a:gd name="T85" fmla="*/ 23 h 99"/>
                  <a:gd name="T86" fmla="*/ 6 w 126"/>
                  <a:gd name="T87" fmla="*/ 31 h 99"/>
                  <a:gd name="T88" fmla="*/ 29 w 126"/>
                  <a:gd name="T89" fmla="*/ 82 h 99"/>
                  <a:gd name="T90" fmla="*/ 25 w 126"/>
                  <a:gd name="T91" fmla="*/ 78 h 99"/>
                  <a:gd name="T92" fmla="*/ 27 w 126"/>
                  <a:gd name="T93" fmla="*/ 69 h 99"/>
                  <a:gd name="T94" fmla="*/ 35 w 126"/>
                  <a:gd name="T95" fmla="*/ 57 h 99"/>
                  <a:gd name="T96" fmla="*/ 40 w 126"/>
                  <a:gd name="T97" fmla="*/ 48 h 99"/>
                  <a:gd name="T98" fmla="*/ 48 w 126"/>
                  <a:gd name="T99" fmla="*/ 46 h 99"/>
                  <a:gd name="T100" fmla="*/ 50 w 126"/>
                  <a:gd name="T101" fmla="*/ 38 h 99"/>
                  <a:gd name="T102" fmla="*/ 37 w 126"/>
                  <a:gd name="T103" fmla="*/ 34 h 99"/>
                  <a:gd name="T104" fmla="*/ 33 w 126"/>
                  <a:gd name="T105" fmla="*/ 25 h 99"/>
                  <a:gd name="T106" fmla="*/ 21 w 126"/>
                  <a:gd name="T107" fmla="*/ 27 h 99"/>
                  <a:gd name="T108" fmla="*/ 27 w 126"/>
                  <a:gd name="T109" fmla="*/ 38 h 99"/>
                  <a:gd name="T110" fmla="*/ 21 w 126"/>
                  <a:gd name="T111" fmla="*/ 34 h 99"/>
                  <a:gd name="T112" fmla="*/ 16 w 126"/>
                  <a:gd name="T113" fmla="*/ 38 h 99"/>
                  <a:gd name="T114" fmla="*/ 6 w 126"/>
                  <a:gd name="T115" fmla="*/ 36 h 99"/>
                  <a:gd name="T116" fmla="*/ 4 w 126"/>
                  <a:gd name="T117" fmla="*/ 44 h 99"/>
                  <a:gd name="T118" fmla="*/ 6 w 126"/>
                  <a:gd name="T119" fmla="*/ 55 h 99"/>
                  <a:gd name="T120" fmla="*/ 2 w 126"/>
                  <a:gd name="T121" fmla="*/ 67 h 99"/>
                  <a:gd name="T122" fmla="*/ 10 w 126"/>
                  <a:gd name="T123" fmla="*/ 78 h 99"/>
                  <a:gd name="T124" fmla="*/ 25 w 126"/>
                  <a:gd name="T125" fmla="*/ 8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99">
                    <a:moveTo>
                      <a:pt x="90" y="97"/>
                    </a:moveTo>
                    <a:lnTo>
                      <a:pt x="92" y="97"/>
                    </a:lnTo>
                    <a:lnTo>
                      <a:pt x="96" y="99"/>
                    </a:lnTo>
                    <a:lnTo>
                      <a:pt x="99" y="95"/>
                    </a:lnTo>
                    <a:lnTo>
                      <a:pt x="101" y="97"/>
                    </a:lnTo>
                    <a:lnTo>
                      <a:pt x="101" y="95"/>
                    </a:lnTo>
                    <a:lnTo>
                      <a:pt x="99" y="90"/>
                    </a:lnTo>
                    <a:lnTo>
                      <a:pt x="101" y="88"/>
                    </a:lnTo>
                    <a:lnTo>
                      <a:pt x="96" y="86"/>
                    </a:lnTo>
                    <a:lnTo>
                      <a:pt x="96" y="88"/>
                    </a:lnTo>
                    <a:lnTo>
                      <a:pt x="94" y="86"/>
                    </a:lnTo>
                    <a:lnTo>
                      <a:pt x="92" y="88"/>
                    </a:lnTo>
                    <a:lnTo>
                      <a:pt x="92" y="90"/>
                    </a:lnTo>
                    <a:lnTo>
                      <a:pt x="94" y="90"/>
                    </a:lnTo>
                    <a:lnTo>
                      <a:pt x="94" y="93"/>
                    </a:lnTo>
                    <a:lnTo>
                      <a:pt x="92" y="93"/>
                    </a:lnTo>
                    <a:lnTo>
                      <a:pt x="90" y="97"/>
                    </a:lnTo>
                    <a:lnTo>
                      <a:pt x="90" y="97"/>
                    </a:lnTo>
                    <a:close/>
                    <a:moveTo>
                      <a:pt x="120" y="67"/>
                    </a:moveTo>
                    <a:lnTo>
                      <a:pt x="118" y="74"/>
                    </a:lnTo>
                    <a:lnTo>
                      <a:pt x="120" y="78"/>
                    </a:lnTo>
                    <a:lnTo>
                      <a:pt x="126" y="80"/>
                    </a:lnTo>
                    <a:lnTo>
                      <a:pt x="126" y="76"/>
                    </a:lnTo>
                    <a:lnTo>
                      <a:pt x="122" y="71"/>
                    </a:lnTo>
                    <a:lnTo>
                      <a:pt x="120" y="67"/>
                    </a:lnTo>
                    <a:lnTo>
                      <a:pt x="120" y="67"/>
                    </a:lnTo>
                    <a:close/>
                    <a:moveTo>
                      <a:pt x="80" y="59"/>
                    </a:moveTo>
                    <a:lnTo>
                      <a:pt x="80" y="63"/>
                    </a:lnTo>
                    <a:lnTo>
                      <a:pt x="82" y="65"/>
                    </a:lnTo>
                    <a:lnTo>
                      <a:pt x="80" y="59"/>
                    </a:lnTo>
                    <a:lnTo>
                      <a:pt x="80" y="59"/>
                    </a:lnTo>
                    <a:close/>
                    <a:moveTo>
                      <a:pt x="71" y="80"/>
                    </a:moveTo>
                    <a:lnTo>
                      <a:pt x="67" y="80"/>
                    </a:lnTo>
                    <a:lnTo>
                      <a:pt x="65" y="78"/>
                    </a:lnTo>
                    <a:lnTo>
                      <a:pt x="67" y="76"/>
                    </a:lnTo>
                    <a:lnTo>
                      <a:pt x="67" y="74"/>
                    </a:lnTo>
                    <a:lnTo>
                      <a:pt x="63" y="71"/>
                    </a:lnTo>
                    <a:lnTo>
                      <a:pt x="61" y="71"/>
                    </a:lnTo>
                    <a:lnTo>
                      <a:pt x="56" y="69"/>
                    </a:lnTo>
                    <a:lnTo>
                      <a:pt x="59" y="65"/>
                    </a:lnTo>
                    <a:lnTo>
                      <a:pt x="56" y="63"/>
                    </a:lnTo>
                    <a:lnTo>
                      <a:pt x="56" y="59"/>
                    </a:lnTo>
                    <a:lnTo>
                      <a:pt x="59" y="59"/>
                    </a:lnTo>
                    <a:lnTo>
                      <a:pt x="59" y="57"/>
                    </a:lnTo>
                    <a:lnTo>
                      <a:pt x="61" y="55"/>
                    </a:lnTo>
                    <a:lnTo>
                      <a:pt x="63" y="57"/>
                    </a:lnTo>
                    <a:lnTo>
                      <a:pt x="63" y="59"/>
                    </a:lnTo>
                    <a:lnTo>
                      <a:pt x="67" y="61"/>
                    </a:lnTo>
                    <a:lnTo>
                      <a:pt x="67" y="61"/>
                    </a:lnTo>
                    <a:lnTo>
                      <a:pt x="69" y="61"/>
                    </a:lnTo>
                    <a:lnTo>
                      <a:pt x="69" y="59"/>
                    </a:lnTo>
                    <a:lnTo>
                      <a:pt x="67" y="57"/>
                    </a:lnTo>
                    <a:lnTo>
                      <a:pt x="65" y="55"/>
                    </a:lnTo>
                    <a:lnTo>
                      <a:pt x="67" y="50"/>
                    </a:lnTo>
                    <a:lnTo>
                      <a:pt x="73" y="50"/>
                    </a:lnTo>
                    <a:lnTo>
                      <a:pt x="78" y="50"/>
                    </a:lnTo>
                    <a:lnTo>
                      <a:pt x="78" y="52"/>
                    </a:lnTo>
                    <a:lnTo>
                      <a:pt x="80" y="57"/>
                    </a:lnTo>
                    <a:lnTo>
                      <a:pt x="78" y="63"/>
                    </a:lnTo>
                    <a:lnTo>
                      <a:pt x="73" y="65"/>
                    </a:lnTo>
                    <a:lnTo>
                      <a:pt x="73" y="65"/>
                    </a:lnTo>
                    <a:lnTo>
                      <a:pt x="78" y="67"/>
                    </a:lnTo>
                    <a:lnTo>
                      <a:pt x="78" y="71"/>
                    </a:lnTo>
                    <a:lnTo>
                      <a:pt x="75" y="71"/>
                    </a:lnTo>
                    <a:lnTo>
                      <a:pt x="71" y="74"/>
                    </a:lnTo>
                    <a:lnTo>
                      <a:pt x="71" y="78"/>
                    </a:lnTo>
                    <a:lnTo>
                      <a:pt x="71" y="80"/>
                    </a:lnTo>
                    <a:lnTo>
                      <a:pt x="71" y="80"/>
                    </a:lnTo>
                    <a:close/>
                    <a:moveTo>
                      <a:pt x="73" y="80"/>
                    </a:moveTo>
                    <a:lnTo>
                      <a:pt x="73" y="82"/>
                    </a:lnTo>
                    <a:lnTo>
                      <a:pt x="75" y="80"/>
                    </a:lnTo>
                    <a:lnTo>
                      <a:pt x="78" y="78"/>
                    </a:lnTo>
                    <a:lnTo>
                      <a:pt x="78" y="76"/>
                    </a:lnTo>
                    <a:lnTo>
                      <a:pt x="73" y="78"/>
                    </a:lnTo>
                    <a:lnTo>
                      <a:pt x="73" y="80"/>
                    </a:lnTo>
                    <a:lnTo>
                      <a:pt x="73" y="80"/>
                    </a:lnTo>
                    <a:close/>
                    <a:moveTo>
                      <a:pt x="59" y="80"/>
                    </a:moveTo>
                    <a:lnTo>
                      <a:pt x="61" y="84"/>
                    </a:lnTo>
                    <a:lnTo>
                      <a:pt x="65" y="84"/>
                    </a:lnTo>
                    <a:lnTo>
                      <a:pt x="65" y="84"/>
                    </a:lnTo>
                    <a:lnTo>
                      <a:pt x="67" y="80"/>
                    </a:lnTo>
                    <a:lnTo>
                      <a:pt x="71" y="82"/>
                    </a:lnTo>
                    <a:lnTo>
                      <a:pt x="71" y="80"/>
                    </a:lnTo>
                    <a:lnTo>
                      <a:pt x="71" y="84"/>
                    </a:lnTo>
                    <a:lnTo>
                      <a:pt x="69" y="86"/>
                    </a:lnTo>
                    <a:lnTo>
                      <a:pt x="69" y="90"/>
                    </a:lnTo>
                    <a:lnTo>
                      <a:pt x="69" y="90"/>
                    </a:lnTo>
                    <a:lnTo>
                      <a:pt x="69" y="86"/>
                    </a:lnTo>
                    <a:lnTo>
                      <a:pt x="67" y="88"/>
                    </a:lnTo>
                    <a:lnTo>
                      <a:pt x="61" y="88"/>
                    </a:lnTo>
                    <a:lnTo>
                      <a:pt x="54" y="88"/>
                    </a:lnTo>
                    <a:lnTo>
                      <a:pt x="54" y="84"/>
                    </a:lnTo>
                    <a:lnTo>
                      <a:pt x="56" y="84"/>
                    </a:lnTo>
                    <a:lnTo>
                      <a:pt x="54" y="82"/>
                    </a:lnTo>
                    <a:lnTo>
                      <a:pt x="56" y="80"/>
                    </a:lnTo>
                    <a:lnTo>
                      <a:pt x="59" y="80"/>
                    </a:lnTo>
                    <a:lnTo>
                      <a:pt x="59" y="80"/>
                    </a:lnTo>
                    <a:close/>
                    <a:moveTo>
                      <a:pt x="44" y="59"/>
                    </a:moveTo>
                    <a:lnTo>
                      <a:pt x="46" y="57"/>
                    </a:lnTo>
                    <a:lnTo>
                      <a:pt x="46" y="50"/>
                    </a:lnTo>
                    <a:lnTo>
                      <a:pt x="48" y="57"/>
                    </a:lnTo>
                    <a:lnTo>
                      <a:pt x="46" y="59"/>
                    </a:lnTo>
                    <a:lnTo>
                      <a:pt x="44" y="59"/>
                    </a:lnTo>
                    <a:lnTo>
                      <a:pt x="44" y="59"/>
                    </a:lnTo>
                    <a:close/>
                    <a:moveTo>
                      <a:pt x="42" y="80"/>
                    </a:moveTo>
                    <a:lnTo>
                      <a:pt x="44" y="84"/>
                    </a:lnTo>
                    <a:lnTo>
                      <a:pt x="46" y="82"/>
                    </a:lnTo>
                    <a:lnTo>
                      <a:pt x="42" y="80"/>
                    </a:lnTo>
                    <a:lnTo>
                      <a:pt x="42" y="80"/>
                    </a:lnTo>
                    <a:close/>
                    <a:moveTo>
                      <a:pt x="50" y="74"/>
                    </a:moveTo>
                    <a:lnTo>
                      <a:pt x="50" y="80"/>
                    </a:lnTo>
                    <a:lnTo>
                      <a:pt x="48" y="84"/>
                    </a:lnTo>
                    <a:lnTo>
                      <a:pt x="48" y="84"/>
                    </a:lnTo>
                    <a:lnTo>
                      <a:pt x="50" y="82"/>
                    </a:lnTo>
                    <a:lnTo>
                      <a:pt x="52" y="78"/>
                    </a:lnTo>
                    <a:lnTo>
                      <a:pt x="52" y="78"/>
                    </a:lnTo>
                    <a:lnTo>
                      <a:pt x="50" y="74"/>
                    </a:lnTo>
                    <a:lnTo>
                      <a:pt x="50" y="74"/>
                    </a:lnTo>
                    <a:close/>
                    <a:moveTo>
                      <a:pt x="33" y="65"/>
                    </a:moveTo>
                    <a:lnTo>
                      <a:pt x="37" y="63"/>
                    </a:lnTo>
                    <a:lnTo>
                      <a:pt x="42" y="65"/>
                    </a:lnTo>
                    <a:lnTo>
                      <a:pt x="46" y="65"/>
                    </a:lnTo>
                    <a:lnTo>
                      <a:pt x="48" y="71"/>
                    </a:lnTo>
                    <a:lnTo>
                      <a:pt x="48" y="74"/>
                    </a:lnTo>
                    <a:lnTo>
                      <a:pt x="46" y="78"/>
                    </a:lnTo>
                    <a:lnTo>
                      <a:pt x="42" y="80"/>
                    </a:lnTo>
                    <a:lnTo>
                      <a:pt x="40" y="78"/>
                    </a:lnTo>
                    <a:lnTo>
                      <a:pt x="37" y="78"/>
                    </a:lnTo>
                    <a:lnTo>
                      <a:pt x="33" y="74"/>
                    </a:lnTo>
                    <a:lnTo>
                      <a:pt x="31" y="69"/>
                    </a:lnTo>
                    <a:lnTo>
                      <a:pt x="33" y="65"/>
                    </a:lnTo>
                    <a:lnTo>
                      <a:pt x="33" y="65"/>
                    </a:lnTo>
                    <a:close/>
                    <a:moveTo>
                      <a:pt x="48" y="15"/>
                    </a:moveTo>
                    <a:lnTo>
                      <a:pt x="50" y="12"/>
                    </a:lnTo>
                    <a:lnTo>
                      <a:pt x="54" y="12"/>
                    </a:lnTo>
                    <a:lnTo>
                      <a:pt x="52" y="15"/>
                    </a:lnTo>
                    <a:lnTo>
                      <a:pt x="48" y="15"/>
                    </a:lnTo>
                    <a:lnTo>
                      <a:pt x="48" y="15"/>
                    </a:lnTo>
                    <a:close/>
                    <a:moveTo>
                      <a:pt x="12" y="34"/>
                    </a:moveTo>
                    <a:lnTo>
                      <a:pt x="12" y="29"/>
                    </a:lnTo>
                    <a:lnTo>
                      <a:pt x="16" y="27"/>
                    </a:lnTo>
                    <a:lnTo>
                      <a:pt x="19" y="25"/>
                    </a:lnTo>
                    <a:lnTo>
                      <a:pt x="19" y="29"/>
                    </a:lnTo>
                    <a:lnTo>
                      <a:pt x="14" y="31"/>
                    </a:lnTo>
                    <a:lnTo>
                      <a:pt x="12" y="34"/>
                    </a:lnTo>
                    <a:lnTo>
                      <a:pt x="12" y="34"/>
                    </a:lnTo>
                    <a:close/>
                    <a:moveTo>
                      <a:pt x="12" y="36"/>
                    </a:moveTo>
                    <a:lnTo>
                      <a:pt x="10" y="29"/>
                    </a:lnTo>
                    <a:lnTo>
                      <a:pt x="12" y="27"/>
                    </a:lnTo>
                    <a:lnTo>
                      <a:pt x="19" y="23"/>
                    </a:lnTo>
                    <a:lnTo>
                      <a:pt x="19" y="23"/>
                    </a:lnTo>
                    <a:lnTo>
                      <a:pt x="23" y="23"/>
                    </a:lnTo>
                    <a:lnTo>
                      <a:pt x="27" y="25"/>
                    </a:lnTo>
                    <a:lnTo>
                      <a:pt x="29" y="23"/>
                    </a:lnTo>
                    <a:lnTo>
                      <a:pt x="33" y="23"/>
                    </a:lnTo>
                    <a:lnTo>
                      <a:pt x="37" y="25"/>
                    </a:lnTo>
                    <a:lnTo>
                      <a:pt x="40" y="23"/>
                    </a:lnTo>
                    <a:lnTo>
                      <a:pt x="42" y="17"/>
                    </a:lnTo>
                    <a:lnTo>
                      <a:pt x="42" y="12"/>
                    </a:lnTo>
                    <a:lnTo>
                      <a:pt x="42" y="10"/>
                    </a:lnTo>
                    <a:lnTo>
                      <a:pt x="42" y="6"/>
                    </a:lnTo>
                    <a:lnTo>
                      <a:pt x="44" y="2"/>
                    </a:lnTo>
                    <a:lnTo>
                      <a:pt x="44" y="0"/>
                    </a:lnTo>
                    <a:lnTo>
                      <a:pt x="40" y="6"/>
                    </a:lnTo>
                    <a:lnTo>
                      <a:pt x="33" y="8"/>
                    </a:lnTo>
                    <a:lnTo>
                      <a:pt x="29" y="8"/>
                    </a:lnTo>
                    <a:lnTo>
                      <a:pt x="27" y="12"/>
                    </a:lnTo>
                    <a:lnTo>
                      <a:pt x="25" y="17"/>
                    </a:lnTo>
                    <a:lnTo>
                      <a:pt x="23" y="19"/>
                    </a:lnTo>
                    <a:lnTo>
                      <a:pt x="16" y="19"/>
                    </a:lnTo>
                    <a:lnTo>
                      <a:pt x="12" y="23"/>
                    </a:lnTo>
                    <a:lnTo>
                      <a:pt x="10" y="23"/>
                    </a:lnTo>
                    <a:lnTo>
                      <a:pt x="8" y="23"/>
                    </a:lnTo>
                    <a:lnTo>
                      <a:pt x="6" y="27"/>
                    </a:lnTo>
                    <a:lnTo>
                      <a:pt x="4" y="29"/>
                    </a:lnTo>
                    <a:lnTo>
                      <a:pt x="6" y="31"/>
                    </a:lnTo>
                    <a:lnTo>
                      <a:pt x="8" y="31"/>
                    </a:lnTo>
                    <a:lnTo>
                      <a:pt x="12" y="36"/>
                    </a:lnTo>
                    <a:lnTo>
                      <a:pt x="12" y="36"/>
                    </a:lnTo>
                    <a:close/>
                    <a:moveTo>
                      <a:pt x="29" y="82"/>
                    </a:moveTo>
                    <a:lnTo>
                      <a:pt x="29" y="82"/>
                    </a:lnTo>
                    <a:lnTo>
                      <a:pt x="29" y="80"/>
                    </a:lnTo>
                    <a:lnTo>
                      <a:pt x="27" y="78"/>
                    </a:lnTo>
                    <a:lnTo>
                      <a:pt x="25" y="78"/>
                    </a:lnTo>
                    <a:lnTo>
                      <a:pt x="25" y="74"/>
                    </a:lnTo>
                    <a:lnTo>
                      <a:pt x="27" y="71"/>
                    </a:lnTo>
                    <a:lnTo>
                      <a:pt x="29" y="69"/>
                    </a:lnTo>
                    <a:lnTo>
                      <a:pt x="27" y="69"/>
                    </a:lnTo>
                    <a:lnTo>
                      <a:pt x="27" y="65"/>
                    </a:lnTo>
                    <a:lnTo>
                      <a:pt x="33" y="61"/>
                    </a:lnTo>
                    <a:lnTo>
                      <a:pt x="33" y="61"/>
                    </a:lnTo>
                    <a:lnTo>
                      <a:pt x="35" y="57"/>
                    </a:lnTo>
                    <a:lnTo>
                      <a:pt x="37" y="59"/>
                    </a:lnTo>
                    <a:lnTo>
                      <a:pt x="42" y="57"/>
                    </a:lnTo>
                    <a:lnTo>
                      <a:pt x="42" y="50"/>
                    </a:lnTo>
                    <a:lnTo>
                      <a:pt x="40" y="48"/>
                    </a:lnTo>
                    <a:lnTo>
                      <a:pt x="42" y="46"/>
                    </a:lnTo>
                    <a:lnTo>
                      <a:pt x="44" y="44"/>
                    </a:lnTo>
                    <a:lnTo>
                      <a:pt x="48" y="48"/>
                    </a:lnTo>
                    <a:lnTo>
                      <a:pt x="48" y="46"/>
                    </a:lnTo>
                    <a:lnTo>
                      <a:pt x="50" y="46"/>
                    </a:lnTo>
                    <a:lnTo>
                      <a:pt x="52" y="46"/>
                    </a:lnTo>
                    <a:lnTo>
                      <a:pt x="52" y="42"/>
                    </a:lnTo>
                    <a:lnTo>
                      <a:pt x="50" y="38"/>
                    </a:lnTo>
                    <a:lnTo>
                      <a:pt x="48" y="40"/>
                    </a:lnTo>
                    <a:lnTo>
                      <a:pt x="42" y="40"/>
                    </a:lnTo>
                    <a:lnTo>
                      <a:pt x="40" y="38"/>
                    </a:lnTo>
                    <a:lnTo>
                      <a:pt x="37" y="34"/>
                    </a:lnTo>
                    <a:lnTo>
                      <a:pt x="35" y="34"/>
                    </a:lnTo>
                    <a:lnTo>
                      <a:pt x="37" y="31"/>
                    </a:lnTo>
                    <a:lnTo>
                      <a:pt x="37" y="27"/>
                    </a:lnTo>
                    <a:lnTo>
                      <a:pt x="33" y="25"/>
                    </a:lnTo>
                    <a:lnTo>
                      <a:pt x="29" y="25"/>
                    </a:lnTo>
                    <a:lnTo>
                      <a:pt x="25" y="27"/>
                    </a:lnTo>
                    <a:lnTo>
                      <a:pt x="23" y="25"/>
                    </a:lnTo>
                    <a:lnTo>
                      <a:pt x="21" y="27"/>
                    </a:lnTo>
                    <a:lnTo>
                      <a:pt x="25" y="31"/>
                    </a:lnTo>
                    <a:lnTo>
                      <a:pt x="23" y="34"/>
                    </a:lnTo>
                    <a:lnTo>
                      <a:pt x="27" y="38"/>
                    </a:lnTo>
                    <a:lnTo>
                      <a:pt x="27" y="38"/>
                    </a:lnTo>
                    <a:lnTo>
                      <a:pt x="23" y="38"/>
                    </a:lnTo>
                    <a:lnTo>
                      <a:pt x="21" y="38"/>
                    </a:lnTo>
                    <a:lnTo>
                      <a:pt x="19" y="36"/>
                    </a:lnTo>
                    <a:lnTo>
                      <a:pt x="21" y="34"/>
                    </a:lnTo>
                    <a:lnTo>
                      <a:pt x="19" y="29"/>
                    </a:lnTo>
                    <a:lnTo>
                      <a:pt x="19" y="29"/>
                    </a:lnTo>
                    <a:lnTo>
                      <a:pt x="14" y="36"/>
                    </a:lnTo>
                    <a:lnTo>
                      <a:pt x="16" y="38"/>
                    </a:lnTo>
                    <a:lnTo>
                      <a:pt x="12" y="40"/>
                    </a:lnTo>
                    <a:lnTo>
                      <a:pt x="10" y="38"/>
                    </a:lnTo>
                    <a:lnTo>
                      <a:pt x="8" y="38"/>
                    </a:lnTo>
                    <a:lnTo>
                      <a:pt x="6" y="36"/>
                    </a:lnTo>
                    <a:lnTo>
                      <a:pt x="2" y="40"/>
                    </a:lnTo>
                    <a:lnTo>
                      <a:pt x="6" y="42"/>
                    </a:lnTo>
                    <a:lnTo>
                      <a:pt x="6" y="46"/>
                    </a:lnTo>
                    <a:lnTo>
                      <a:pt x="4" y="44"/>
                    </a:lnTo>
                    <a:lnTo>
                      <a:pt x="2" y="44"/>
                    </a:lnTo>
                    <a:lnTo>
                      <a:pt x="4" y="50"/>
                    </a:lnTo>
                    <a:lnTo>
                      <a:pt x="6" y="50"/>
                    </a:lnTo>
                    <a:lnTo>
                      <a:pt x="6" y="55"/>
                    </a:lnTo>
                    <a:lnTo>
                      <a:pt x="8" y="57"/>
                    </a:lnTo>
                    <a:lnTo>
                      <a:pt x="2" y="61"/>
                    </a:lnTo>
                    <a:lnTo>
                      <a:pt x="0" y="65"/>
                    </a:lnTo>
                    <a:lnTo>
                      <a:pt x="2" y="67"/>
                    </a:lnTo>
                    <a:lnTo>
                      <a:pt x="6" y="65"/>
                    </a:lnTo>
                    <a:lnTo>
                      <a:pt x="10" y="69"/>
                    </a:lnTo>
                    <a:lnTo>
                      <a:pt x="12" y="76"/>
                    </a:lnTo>
                    <a:lnTo>
                      <a:pt x="10" y="78"/>
                    </a:lnTo>
                    <a:lnTo>
                      <a:pt x="10" y="80"/>
                    </a:lnTo>
                    <a:lnTo>
                      <a:pt x="16" y="80"/>
                    </a:lnTo>
                    <a:lnTo>
                      <a:pt x="23" y="82"/>
                    </a:lnTo>
                    <a:lnTo>
                      <a:pt x="25" y="82"/>
                    </a:lnTo>
                    <a:lnTo>
                      <a:pt x="29" y="82"/>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40" name="Freeform 45">
                <a:extLst>
                  <a:ext uri="{FF2B5EF4-FFF2-40B4-BE49-F238E27FC236}">
                    <a16:creationId xmlns:a16="http://schemas.microsoft.com/office/drawing/2014/main" id="{D87E3CAA-B9BA-4F16-9CF8-10A836D5B25E}"/>
                  </a:ext>
                </a:extLst>
              </p:cNvPr>
              <p:cNvSpPr>
                <a:spLocks noEditPoints="1"/>
              </p:cNvSpPr>
              <p:nvPr/>
            </p:nvSpPr>
            <p:spPr bwMode="auto">
              <a:xfrm>
                <a:off x="9085973" y="2492449"/>
                <a:ext cx="328089" cy="352797"/>
              </a:xfrm>
              <a:custGeom>
                <a:avLst/>
                <a:gdLst>
                  <a:gd name="T0" fmla="*/ 390 w 407"/>
                  <a:gd name="T1" fmla="*/ 59 h 466"/>
                  <a:gd name="T2" fmla="*/ 403 w 407"/>
                  <a:gd name="T3" fmla="*/ 31 h 466"/>
                  <a:gd name="T4" fmla="*/ 373 w 407"/>
                  <a:gd name="T5" fmla="*/ 21 h 466"/>
                  <a:gd name="T6" fmla="*/ 356 w 407"/>
                  <a:gd name="T7" fmla="*/ 21 h 466"/>
                  <a:gd name="T8" fmla="*/ 344 w 407"/>
                  <a:gd name="T9" fmla="*/ 0 h 466"/>
                  <a:gd name="T10" fmla="*/ 331 w 407"/>
                  <a:gd name="T11" fmla="*/ 29 h 466"/>
                  <a:gd name="T12" fmla="*/ 306 w 407"/>
                  <a:gd name="T13" fmla="*/ 42 h 466"/>
                  <a:gd name="T14" fmla="*/ 293 w 407"/>
                  <a:gd name="T15" fmla="*/ 15 h 466"/>
                  <a:gd name="T16" fmla="*/ 283 w 407"/>
                  <a:gd name="T17" fmla="*/ 48 h 466"/>
                  <a:gd name="T18" fmla="*/ 257 w 407"/>
                  <a:gd name="T19" fmla="*/ 52 h 466"/>
                  <a:gd name="T20" fmla="*/ 232 w 407"/>
                  <a:gd name="T21" fmla="*/ 78 h 466"/>
                  <a:gd name="T22" fmla="*/ 222 w 407"/>
                  <a:gd name="T23" fmla="*/ 86 h 466"/>
                  <a:gd name="T24" fmla="*/ 201 w 407"/>
                  <a:gd name="T25" fmla="*/ 86 h 466"/>
                  <a:gd name="T26" fmla="*/ 179 w 407"/>
                  <a:gd name="T27" fmla="*/ 114 h 466"/>
                  <a:gd name="T28" fmla="*/ 177 w 407"/>
                  <a:gd name="T29" fmla="*/ 126 h 466"/>
                  <a:gd name="T30" fmla="*/ 158 w 407"/>
                  <a:gd name="T31" fmla="*/ 141 h 466"/>
                  <a:gd name="T32" fmla="*/ 160 w 407"/>
                  <a:gd name="T33" fmla="*/ 158 h 466"/>
                  <a:gd name="T34" fmla="*/ 139 w 407"/>
                  <a:gd name="T35" fmla="*/ 181 h 466"/>
                  <a:gd name="T36" fmla="*/ 137 w 407"/>
                  <a:gd name="T37" fmla="*/ 198 h 466"/>
                  <a:gd name="T38" fmla="*/ 129 w 407"/>
                  <a:gd name="T39" fmla="*/ 223 h 466"/>
                  <a:gd name="T40" fmla="*/ 108 w 407"/>
                  <a:gd name="T41" fmla="*/ 251 h 466"/>
                  <a:gd name="T42" fmla="*/ 83 w 407"/>
                  <a:gd name="T43" fmla="*/ 282 h 466"/>
                  <a:gd name="T44" fmla="*/ 112 w 407"/>
                  <a:gd name="T45" fmla="*/ 280 h 466"/>
                  <a:gd name="T46" fmla="*/ 74 w 407"/>
                  <a:gd name="T47" fmla="*/ 291 h 466"/>
                  <a:gd name="T48" fmla="*/ 64 w 407"/>
                  <a:gd name="T49" fmla="*/ 310 h 466"/>
                  <a:gd name="T50" fmla="*/ 47 w 407"/>
                  <a:gd name="T51" fmla="*/ 314 h 466"/>
                  <a:gd name="T52" fmla="*/ 38 w 407"/>
                  <a:gd name="T53" fmla="*/ 331 h 466"/>
                  <a:gd name="T54" fmla="*/ 7 w 407"/>
                  <a:gd name="T55" fmla="*/ 335 h 466"/>
                  <a:gd name="T56" fmla="*/ 13 w 407"/>
                  <a:gd name="T57" fmla="*/ 356 h 466"/>
                  <a:gd name="T58" fmla="*/ 32 w 407"/>
                  <a:gd name="T59" fmla="*/ 362 h 466"/>
                  <a:gd name="T60" fmla="*/ 38 w 407"/>
                  <a:gd name="T61" fmla="*/ 371 h 466"/>
                  <a:gd name="T62" fmla="*/ 11 w 407"/>
                  <a:gd name="T63" fmla="*/ 381 h 466"/>
                  <a:gd name="T64" fmla="*/ 38 w 407"/>
                  <a:gd name="T65" fmla="*/ 388 h 466"/>
                  <a:gd name="T66" fmla="*/ 17 w 407"/>
                  <a:gd name="T67" fmla="*/ 415 h 466"/>
                  <a:gd name="T68" fmla="*/ 30 w 407"/>
                  <a:gd name="T69" fmla="*/ 436 h 466"/>
                  <a:gd name="T70" fmla="*/ 49 w 407"/>
                  <a:gd name="T71" fmla="*/ 466 h 466"/>
                  <a:gd name="T72" fmla="*/ 85 w 407"/>
                  <a:gd name="T73" fmla="*/ 432 h 466"/>
                  <a:gd name="T74" fmla="*/ 101 w 407"/>
                  <a:gd name="T75" fmla="*/ 419 h 466"/>
                  <a:gd name="T76" fmla="*/ 127 w 407"/>
                  <a:gd name="T77" fmla="*/ 434 h 466"/>
                  <a:gd name="T78" fmla="*/ 127 w 407"/>
                  <a:gd name="T79" fmla="*/ 329 h 466"/>
                  <a:gd name="T80" fmla="*/ 154 w 407"/>
                  <a:gd name="T81" fmla="*/ 196 h 466"/>
                  <a:gd name="T82" fmla="*/ 205 w 407"/>
                  <a:gd name="T83" fmla="*/ 122 h 466"/>
                  <a:gd name="T84" fmla="*/ 241 w 407"/>
                  <a:gd name="T85" fmla="*/ 90 h 466"/>
                  <a:gd name="T86" fmla="*/ 310 w 407"/>
                  <a:gd name="T87" fmla="*/ 99 h 466"/>
                  <a:gd name="T88" fmla="*/ 356 w 407"/>
                  <a:gd name="T89" fmla="*/ 46 h 466"/>
                  <a:gd name="T90" fmla="*/ 11 w 407"/>
                  <a:gd name="T91" fmla="*/ 407 h 466"/>
                  <a:gd name="T92" fmla="*/ 5 w 407"/>
                  <a:gd name="T93" fmla="*/ 385 h 466"/>
                  <a:gd name="T94" fmla="*/ 5 w 407"/>
                  <a:gd name="T95" fmla="*/ 345 h 466"/>
                  <a:gd name="T96" fmla="*/ 57 w 407"/>
                  <a:gd name="T97" fmla="*/ 297 h 466"/>
                  <a:gd name="T98" fmla="*/ 68 w 407"/>
                  <a:gd name="T99" fmla="*/ 286 h 466"/>
                  <a:gd name="T100" fmla="*/ 108 w 407"/>
                  <a:gd name="T101" fmla="*/ 246 h 466"/>
                  <a:gd name="T102" fmla="*/ 148 w 407"/>
                  <a:gd name="T103" fmla="*/ 162 h 466"/>
                  <a:gd name="T104" fmla="*/ 135 w 407"/>
                  <a:gd name="T105" fmla="*/ 126 h 466"/>
                  <a:gd name="T106" fmla="*/ 158 w 407"/>
                  <a:gd name="T107" fmla="*/ 93 h 466"/>
                  <a:gd name="T108" fmla="*/ 173 w 407"/>
                  <a:gd name="T109" fmla="*/ 82 h 466"/>
                  <a:gd name="T110" fmla="*/ 167 w 407"/>
                  <a:gd name="T111" fmla="*/ 107 h 466"/>
                  <a:gd name="T112" fmla="*/ 201 w 407"/>
                  <a:gd name="T113" fmla="*/ 84 h 466"/>
                  <a:gd name="T114" fmla="*/ 201 w 407"/>
                  <a:gd name="T115" fmla="*/ 67 h 466"/>
                  <a:gd name="T116" fmla="*/ 213 w 407"/>
                  <a:gd name="T117" fmla="*/ 48 h 466"/>
                  <a:gd name="T118" fmla="*/ 224 w 407"/>
                  <a:gd name="T119" fmla="*/ 48 h 466"/>
                  <a:gd name="T120" fmla="*/ 266 w 407"/>
                  <a:gd name="T121" fmla="*/ 33 h 466"/>
                  <a:gd name="T122" fmla="*/ 276 w 407"/>
                  <a:gd name="T123" fmla="*/ 17 h 466"/>
                  <a:gd name="T124" fmla="*/ 297 w 407"/>
                  <a:gd name="T125" fmla="*/ 4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466">
                    <a:moveTo>
                      <a:pt x="378" y="84"/>
                    </a:moveTo>
                    <a:lnTo>
                      <a:pt x="380" y="82"/>
                    </a:lnTo>
                    <a:lnTo>
                      <a:pt x="380" y="76"/>
                    </a:lnTo>
                    <a:lnTo>
                      <a:pt x="386" y="71"/>
                    </a:lnTo>
                    <a:lnTo>
                      <a:pt x="390" y="69"/>
                    </a:lnTo>
                    <a:lnTo>
                      <a:pt x="392" y="65"/>
                    </a:lnTo>
                    <a:lnTo>
                      <a:pt x="392" y="61"/>
                    </a:lnTo>
                    <a:lnTo>
                      <a:pt x="397" y="61"/>
                    </a:lnTo>
                    <a:lnTo>
                      <a:pt x="401" y="61"/>
                    </a:lnTo>
                    <a:lnTo>
                      <a:pt x="403" y="59"/>
                    </a:lnTo>
                    <a:lnTo>
                      <a:pt x="403" y="55"/>
                    </a:lnTo>
                    <a:lnTo>
                      <a:pt x="401" y="55"/>
                    </a:lnTo>
                    <a:lnTo>
                      <a:pt x="399" y="52"/>
                    </a:lnTo>
                    <a:lnTo>
                      <a:pt x="397" y="52"/>
                    </a:lnTo>
                    <a:lnTo>
                      <a:pt x="394" y="52"/>
                    </a:lnTo>
                    <a:lnTo>
                      <a:pt x="394" y="55"/>
                    </a:lnTo>
                    <a:lnTo>
                      <a:pt x="394" y="55"/>
                    </a:lnTo>
                    <a:lnTo>
                      <a:pt x="392" y="52"/>
                    </a:lnTo>
                    <a:lnTo>
                      <a:pt x="390" y="52"/>
                    </a:lnTo>
                    <a:lnTo>
                      <a:pt x="390" y="55"/>
                    </a:lnTo>
                    <a:lnTo>
                      <a:pt x="390" y="59"/>
                    </a:lnTo>
                    <a:lnTo>
                      <a:pt x="388" y="57"/>
                    </a:lnTo>
                    <a:lnTo>
                      <a:pt x="388" y="55"/>
                    </a:lnTo>
                    <a:lnTo>
                      <a:pt x="384" y="57"/>
                    </a:lnTo>
                    <a:lnTo>
                      <a:pt x="384" y="59"/>
                    </a:lnTo>
                    <a:lnTo>
                      <a:pt x="382" y="55"/>
                    </a:lnTo>
                    <a:lnTo>
                      <a:pt x="382" y="50"/>
                    </a:lnTo>
                    <a:lnTo>
                      <a:pt x="380" y="50"/>
                    </a:lnTo>
                    <a:lnTo>
                      <a:pt x="378" y="46"/>
                    </a:lnTo>
                    <a:lnTo>
                      <a:pt x="378" y="46"/>
                    </a:lnTo>
                    <a:lnTo>
                      <a:pt x="373" y="46"/>
                    </a:lnTo>
                    <a:lnTo>
                      <a:pt x="371" y="44"/>
                    </a:lnTo>
                    <a:lnTo>
                      <a:pt x="365" y="44"/>
                    </a:lnTo>
                    <a:lnTo>
                      <a:pt x="363" y="42"/>
                    </a:lnTo>
                    <a:lnTo>
                      <a:pt x="365" y="40"/>
                    </a:lnTo>
                    <a:lnTo>
                      <a:pt x="369" y="42"/>
                    </a:lnTo>
                    <a:lnTo>
                      <a:pt x="375" y="42"/>
                    </a:lnTo>
                    <a:lnTo>
                      <a:pt x="380" y="42"/>
                    </a:lnTo>
                    <a:lnTo>
                      <a:pt x="386" y="42"/>
                    </a:lnTo>
                    <a:lnTo>
                      <a:pt x="392" y="42"/>
                    </a:lnTo>
                    <a:lnTo>
                      <a:pt x="397" y="33"/>
                    </a:lnTo>
                    <a:lnTo>
                      <a:pt x="403" y="31"/>
                    </a:lnTo>
                    <a:lnTo>
                      <a:pt x="407" y="29"/>
                    </a:lnTo>
                    <a:lnTo>
                      <a:pt x="407" y="27"/>
                    </a:lnTo>
                    <a:lnTo>
                      <a:pt x="405" y="27"/>
                    </a:lnTo>
                    <a:lnTo>
                      <a:pt x="403" y="25"/>
                    </a:lnTo>
                    <a:lnTo>
                      <a:pt x="401" y="25"/>
                    </a:lnTo>
                    <a:lnTo>
                      <a:pt x="397" y="25"/>
                    </a:lnTo>
                    <a:lnTo>
                      <a:pt x="392" y="21"/>
                    </a:lnTo>
                    <a:lnTo>
                      <a:pt x="390" y="21"/>
                    </a:lnTo>
                    <a:lnTo>
                      <a:pt x="386" y="25"/>
                    </a:lnTo>
                    <a:lnTo>
                      <a:pt x="384" y="25"/>
                    </a:lnTo>
                    <a:lnTo>
                      <a:pt x="384" y="23"/>
                    </a:lnTo>
                    <a:lnTo>
                      <a:pt x="388" y="21"/>
                    </a:lnTo>
                    <a:lnTo>
                      <a:pt x="388" y="19"/>
                    </a:lnTo>
                    <a:lnTo>
                      <a:pt x="384" y="17"/>
                    </a:lnTo>
                    <a:lnTo>
                      <a:pt x="384" y="17"/>
                    </a:lnTo>
                    <a:lnTo>
                      <a:pt x="380" y="17"/>
                    </a:lnTo>
                    <a:lnTo>
                      <a:pt x="378" y="21"/>
                    </a:lnTo>
                    <a:lnTo>
                      <a:pt x="375" y="21"/>
                    </a:lnTo>
                    <a:lnTo>
                      <a:pt x="378" y="19"/>
                    </a:lnTo>
                    <a:lnTo>
                      <a:pt x="375" y="19"/>
                    </a:lnTo>
                    <a:lnTo>
                      <a:pt x="373" y="21"/>
                    </a:lnTo>
                    <a:lnTo>
                      <a:pt x="371" y="21"/>
                    </a:lnTo>
                    <a:lnTo>
                      <a:pt x="371" y="19"/>
                    </a:lnTo>
                    <a:lnTo>
                      <a:pt x="373" y="17"/>
                    </a:lnTo>
                    <a:lnTo>
                      <a:pt x="373" y="15"/>
                    </a:lnTo>
                    <a:lnTo>
                      <a:pt x="369" y="12"/>
                    </a:lnTo>
                    <a:lnTo>
                      <a:pt x="365" y="12"/>
                    </a:lnTo>
                    <a:lnTo>
                      <a:pt x="363" y="12"/>
                    </a:lnTo>
                    <a:lnTo>
                      <a:pt x="363" y="19"/>
                    </a:lnTo>
                    <a:lnTo>
                      <a:pt x="361" y="19"/>
                    </a:lnTo>
                    <a:lnTo>
                      <a:pt x="361" y="21"/>
                    </a:lnTo>
                    <a:lnTo>
                      <a:pt x="363" y="27"/>
                    </a:lnTo>
                    <a:lnTo>
                      <a:pt x="363" y="29"/>
                    </a:lnTo>
                    <a:lnTo>
                      <a:pt x="361" y="31"/>
                    </a:lnTo>
                    <a:lnTo>
                      <a:pt x="359" y="27"/>
                    </a:lnTo>
                    <a:lnTo>
                      <a:pt x="356" y="27"/>
                    </a:lnTo>
                    <a:lnTo>
                      <a:pt x="354" y="29"/>
                    </a:lnTo>
                    <a:lnTo>
                      <a:pt x="352" y="29"/>
                    </a:lnTo>
                    <a:lnTo>
                      <a:pt x="348" y="31"/>
                    </a:lnTo>
                    <a:lnTo>
                      <a:pt x="350" y="25"/>
                    </a:lnTo>
                    <a:lnTo>
                      <a:pt x="354" y="25"/>
                    </a:lnTo>
                    <a:lnTo>
                      <a:pt x="356" y="21"/>
                    </a:lnTo>
                    <a:lnTo>
                      <a:pt x="354" y="19"/>
                    </a:lnTo>
                    <a:lnTo>
                      <a:pt x="354" y="19"/>
                    </a:lnTo>
                    <a:lnTo>
                      <a:pt x="350" y="23"/>
                    </a:lnTo>
                    <a:lnTo>
                      <a:pt x="348" y="21"/>
                    </a:lnTo>
                    <a:lnTo>
                      <a:pt x="348" y="21"/>
                    </a:lnTo>
                    <a:lnTo>
                      <a:pt x="350" y="19"/>
                    </a:lnTo>
                    <a:lnTo>
                      <a:pt x="350" y="17"/>
                    </a:lnTo>
                    <a:lnTo>
                      <a:pt x="348" y="15"/>
                    </a:lnTo>
                    <a:lnTo>
                      <a:pt x="346" y="15"/>
                    </a:lnTo>
                    <a:lnTo>
                      <a:pt x="350" y="12"/>
                    </a:lnTo>
                    <a:lnTo>
                      <a:pt x="350" y="15"/>
                    </a:lnTo>
                    <a:lnTo>
                      <a:pt x="354" y="15"/>
                    </a:lnTo>
                    <a:lnTo>
                      <a:pt x="356" y="8"/>
                    </a:lnTo>
                    <a:lnTo>
                      <a:pt x="356" y="6"/>
                    </a:lnTo>
                    <a:lnTo>
                      <a:pt x="352" y="6"/>
                    </a:lnTo>
                    <a:lnTo>
                      <a:pt x="350" y="6"/>
                    </a:lnTo>
                    <a:lnTo>
                      <a:pt x="352" y="2"/>
                    </a:lnTo>
                    <a:lnTo>
                      <a:pt x="350" y="0"/>
                    </a:lnTo>
                    <a:lnTo>
                      <a:pt x="348" y="2"/>
                    </a:lnTo>
                    <a:lnTo>
                      <a:pt x="346" y="2"/>
                    </a:lnTo>
                    <a:lnTo>
                      <a:pt x="344" y="0"/>
                    </a:lnTo>
                    <a:lnTo>
                      <a:pt x="342" y="2"/>
                    </a:lnTo>
                    <a:lnTo>
                      <a:pt x="342" y="4"/>
                    </a:lnTo>
                    <a:lnTo>
                      <a:pt x="344" y="8"/>
                    </a:lnTo>
                    <a:lnTo>
                      <a:pt x="342" y="10"/>
                    </a:lnTo>
                    <a:lnTo>
                      <a:pt x="340" y="10"/>
                    </a:lnTo>
                    <a:lnTo>
                      <a:pt x="338" y="6"/>
                    </a:lnTo>
                    <a:lnTo>
                      <a:pt x="335" y="8"/>
                    </a:lnTo>
                    <a:lnTo>
                      <a:pt x="335" y="10"/>
                    </a:lnTo>
                    <a:lnTo>
                      <a:pt x="335" y="12"/>
                    </a:lnTo>
                    <a:lnTo>
                      <a:pt x="338" y="12"/>
                    </a:lnTo>
                    <a:lnTo>
                      <a:pt x="340" y="15"/>
                    </a:lnTo>
                    <a:lnTo>
                      <a:pt x="340" y="15"/>
                    </a:lnTo>
                    <a:lnTo>
                      <a:pt x="338" y="17"/>
                    </a:lnTo>
                    <a:lnTo>
                      <a:pt x="338" y="19"/>
                    </a:lnTo>
                    <a:lnTo>
                      <a:pt x="335" y="21"/>
                    </a:lnTo>
                    <a:lnTo>
                      <a:pt x="335" y="23"/>
                    </a:lnTo>
                    <a:lnTo>
                      <a:pt x="335" y="23"/>
                    </a:lnTo>
                    <a:lnTo>
                      <a:pt x="333" y="25"/>
                    </a:lnTo>
                    <a:lnTo>
                      <a:pt x="335" y="29"/>
                    </a:lnTo>
                    <a:lnTo>
                      <a:pt x="333" y="31"/>
                    </a:lnTo>
                    <a:lnTo>
                      <a:pt x="331" y="29"/>
                    </a:lnTo>
                    <a:lnTo>
                      <a:pt x="329" y="31"/>
                    </a:lnTo>
                    <a:lnTo>
                      <a:pt x="327" y="31"/>
                    </a:lnTo>
                    <a:lnTo>
                      <a:pt x="325" y="33"/>
                    </a:lnTo>
                    <a:lnTo>
                      <a:pt x="325" y="29"/>
                    </a:lnTo>
                    <a:lnTo>
                      <a:pt x="329" y="23"/>
                    </a:lnTo>
                    <a:lnTo>
                      <a:pt x="325" y="23"/>
                    </a:lnTo>
                    <a:lnTo>
                      <a:pt x="325" y="21"/>
                    </a:lnTo>
                    <a:lnTo>
                      <a:pt x="327" y="19"/>
                    </a:lnTo>
                    <a:lnTo>
                      <a:pt x="327" y="12"/>
                    </a:lnTo>
                    <a:lnTo>
                      <a:pt x="327" y="10"/>
                    </a:lnTo>
                    <a:lnTo>
                      <a:pt x="325" y="10"/>
                    </a:lnTo>
                    <a:lnTo>
                      <a:pt x="321" y="19"/>
                    </a:lnTo>
                    <a:lnTo>
                      <a:pt x="321" y="23"/>
                    </a:lnTo>
                    <a:lnTo>
                      <a:pt x="314" y="29"/>
                    </a:lnTo>
                    <a:lnTo>
                      <a:pt x="314" y="36"/>
                    </a:lnTo>
                    <a:lnTo>
                      <a:pt x="314" y="38"/>
                    </a:lnTo>
                    <a:lnTo>
                      <a:pt x="314" y="40"/>
                    </a:lnTo>
                    <a:lnTo>
                      <a:pt x="308" y="46"/>
                    </a:lnTo>
                    <a:lnTo>
                      <a:pt x="306" y="48"/>
                    </a:lnTo>
                    <a:lnTo>
                      <a:pt x="306" y="44"/>
                    </a:lnTo>
                    <a:lnTo>
                      <a:pt x="306" y="42"/>
                    </a:lnTo>
                    <a:lnTo>
                      <a:pt x="308" y="36"/>
                    </a:lnTo>
                    <a:lnTo>
                      <a:pt x="308" y="33"/>
                    </a:lnTo>
                    <a:lnTo>
                      <a:pt x="308" y="29"/>
                    </a:lnTo>
                    <a:lnTo>
                      <a:pt x="308" y="27"/>
                    </a:lnTo>
                    <a:lnTo>
                      <a:pt x="312" y="21"/>
                    </a:lnTo>
                    <a:lnTo>
                      <a:pt x="314" y="17"/>
                    </a:lnTo>
                    <a:lnTo>
                      <a:pt x="314" y="17"/>
                    </a:lnTo>
                    <a:lnTo>
                      <a:pt x="314" y="15"/>
                    </a:lnTo>
                    <a:lnTo>
                      <a:pt x="312" y="15"/>
                    </a:lnTo>
                    <a:lnTo>
                      <a:pt x="308" y="10"/>
                    </a:lnTo>
                    <a:lnTo>
                      <a:pt x="306" y="10"/>
                    </a:lnTo>
                    <a:lnTo>
                      <a:pt x="308" y="15"/>
                    </a:lnTo>
                    <a:lnTo>
                      <a:pt x="306" y="17"/>
                    </a:lnTo>
                    <a:lnTo>
                      <a:pt x="306" y="12"/>
                    </a:lnTo>
                    <a:lnTo>
                      <a:pt x="302" y="10"/>
                    </a:lnTo>
                    <a:lnTo>
                      <a:pt x="300" y="10"/>
                    </a:lnTo>
                    <a:lnTo>
                      <a:pt x="297" y="12"/>
                    </a:lnTo>
                    <a:lnTo>
                      <a:pt x="297" y="17"/>
                    </a:lnTo>
                    <a:lnTo>
                      <a:pt x="295" y="19"/>
                    </a:lnTo>
                    <a:lnTo>
                      <a:pt x="295" y="17"/>
                    </a:lnTo>
                    <a:lnTo>
                      <a:pt x="293" y="15"/>
                    </a:lnTo>
                    <a:lnTo>
                      <a:pt x="291" y="17"/>
                    </a:lnTo>
                    <a:lnTo>
                      <a:pt x="291" y="19"/>
                    </a:lnTo>
                    <a:lnTo>
                      <a:pt x="295" y="21"/>
                    </a:lnTo>
                    <a:lnTo>
                      <a:pt x="297" y="25"/>
                    </a:lnTo>
                    <a:lnTo>
                      <a:pt x="295" y="25"/>
                    </a:lnTo>
                    <a:lnTo>
                      <a:pt x="293" y="23"/>
                    </a:lnTo>
                    <a:lnTo>
                      <a:pt x="291" y="27"/>
                    </a:lnTo>
                    <a:lnTo>
                      <a:pt x="291" y="29"/>
                    </a:lnTo>
                    <a:lnTo>
                      <a:pt x="291" y="29"/>
                    </a:lnTo>
                    <a:lnTo>
                      <a:pt x="291" y="31"/>
                    </a:lnTo>
                    <a:lnTo>
                      <a:pt x="287" y="29"/>
                    </a:lnTo>
                    <a:lnTo>
                      <a:pt x="285" y="29"/>
                    </a:lnTo>
                    <a:lnTo>
                      <a:pt x="283" y="33"/>
                    </a:lnTo>
                    <a:lnTo>
                      <a:pt x="281" y="33"/>
                    </a:lnTo>
                    <a:lnTo>
                      <a:pt x="281" y="36"/>
                    </a:lnTo>
                    <a:lnTo>
                      <a:pt x="283" y="38"/>
                    </a:lnTo>
                    <a:lnTo>
                      <a:pt x="279" y="40"/>
                    </a:lnTo>
                    <a:lnTo>
                      <a:pt x="279" y="42"/>
                    </a:lnTo>
                    <a:lnTo>
                      <a:pt x="281" y="46"/>
                    </a:lnTo>
                    <a:lnTo>
                      <a:pt x="279" y="48"/>
                    </a:lnTo>
                    <a:lnTo>
                      <a:pt x="283" y="48"/>
                    </a:lnTo>
                    <a:lnTo>
                      <a:pt x="283" y="50"/>
                    </a:lnTo>
                    <a:lnTo>
                      <a:pt x="281" y="52"/>
                    </a:lnTo>
                    <a:lnTo>
                      <a:pt x="276" y="52"/>
                    </a:lnTo>
                    <a:lnTo>
                      <a:pt x="274" y="46"/>
                    </a:lnTo>
                    <a:lnTo>
                      <a:pt x="272" y="46"/>
                    </a:lnTo>
                    <a:lnTo>
                      <a:pt x="274" y="44"/>
                    </a:lnTo>
                    <a:lnTo>
                      <a:pt x="272" y="42"/>
                    </a:lnTo>
                    <a:lnTo>
                      <a:pt x="268" y="42"/>
                    </a:lnTo>
                    <a:lnTo>
                      <a:pt x="264" y="42"/>
                    </a:lnTo>
                    <a:lnTo>
                      <a:pt x="257" y="38"/>
                    </a:lnTo>
                    <a:lnTo>
                      <a:pt x="257" y="38"/>
                    </a:lnTo>
                    <a:lnTo>
                      <a:pt x="255" y="40"/>
                    </a:lnTo>
                    <a:lnTo>
                      <a:pt x="253" y="38"/>
                    </a:lnTo>
                    <a:lnTo>
                      <a:pt x="249" y="40"/>
                    </a:lnTo>
                    <a:lnTo>
                      <a:pt x="247" y="40"/>
                    </a:lnTo>
                    <a:lnTo>
                      <a:pt x="247" y="42"/>
                    </a:lnTo>
                    <a:lnTo>
                      <a:pt x="251" y="46"/>
                    </a:lnTo>
                    <a:lnTo>
                      <a:pt x="253" y="46"/>
                    </a:lnTo>
                    <a:lnTo>
                      <a:pt x="255" y="48"/>
                    </a:lnTo>
                    <a:lnTo>
                      <a:pt x="260" y="50"/>
                    </a:lnTo>
                    <a:lnTo>
                      <a:pt x="257" y="52"/>
                    </a:lnTo>
                    <a:lnTo>
                      <a:pt x="257" y="57"/>
                    </a:lnTo>
                    <a:lnTo>
                      <a:pt x="262" y="61"/>
                    </a:lnTo>
                    <a:lnTo>
                      <a:pt x="262" y="63"/>
                    </a:lnTo>
                    <a:lnTo>
                      <a:pt x="257" y="61"/>
                    </a:lnTo>
                    <a:lnTo>
                      <a:pt x="255" y="57"/>
                    </a:lnTo>
                    <a:lnTo>
                      <a:pt x="251" y="55"/>
                    </a:lnTo>
                    <a:lnTo>
                      <a:pt x="249" y="52"/>
                    </a:lnTo>
                    <a:lnTo>
                      <a:pt x="249" y="57"/>
                    </a:lnTo>
                    <a:lnTo>
                      <a:pt x="247" y="59"/>
                    </a:lnTo>
                    <a:lnTo>
                      <a:pt x="245" y="55"/>
                    </a:lnTo>
                    <a:lnTo>
                      <a:pt x="243" y="57"/>
                    </a:lnTo>
                    <a:lnTo>
                      <a:pt x="243" y="59"/>
                    </a:lnTo>
                    <a:lnTo>
                      <a:pt x="238" y="61"/>
                    </a:lnTo>
                    <a:lnTo>
                      <a:pt x="238" y="65"/>
                    </a:lnTo>
                    <a:lnTo>
                      <a:pt x="243" y="67"/>
                    </a:lnTo>
                    <a:lnTo>
                      <a:pt x="245" y="71"/>
                    </a:lnTo>
                    <a:lnTo>
                      <a:pt x="243" y="69"/>
                    </a:lnTo>
                    <a:lnTo>
                      <a:pt x="241" y="67"/>
                    </a:lnTo>
                    <a:lnTo>
                      <a:pt x="236" y="71"/>
                    </a:lnTo>
                    <a:lnTo>
                      <a:pt x="236" y="76"/>
                    </a:lnTo>
                    <a:lnTo>
                      <a:pt x="232" y="78"/>
                    </a:lnTo>
                    <a:lnTo>
                      <a:pt x="232" y="76"/>
                    </a:lnTo>
                    <a:lnTo>
                      <a:pt x="234" y="74"/>
                    </a:lnTo>
                    <a:lnTo>
                      <a:pt x="234" y="71"/>
                    </a:lnTo>
                    <a:lnTo>
                      <a:pt x="236" y="65"/>
                    </a:lnTo>
                    <a:lnTo>
                      <a:pt x="234" y="55"/>
                    </a:lnTo>
                    <a:lnTo>
                      <a:pt x="232" y="57"/>
                    </a:lnTo>
                    <a:lnTo>
                      <a:pt x="228" y="63"/>
                    </a:lnTo>
                    <a:lnTo>
                      <a:pt x="228" y="69"/>
                    </a:lnTo>
                    <a:lnTo>
                      <a:pt x="228" y="71"/>
                    </a:lnTo>
                    <a:lnTo>
                      <a:pt x="224" y="76"/>
                    </a:lnTo>
                    <a:lnTo>
                      <a:pt x="224" y="71"/>
                    </a:lnTo>
                    <a:lnTo>
                      <a:pt x="226" y="67"/>
                    </a:lnTo>
                    <a:lnTo>
                      <a:pt x="224" y="61"/>
                    </a:lnTo>
                    <a:lnTo>
                      <a:pt x="224" y="61"/>
                    </a:lnTo>
                    <a:lnTo>
                      <a:pt x="219" y="63"/>
                    </a:lnTo>
                    <a:lnTo>
                      <a:pt x="215" y="69"/>
                    </a:lnTo>
                    <a:lnTo>
                      <a:pt x="217" y="71"/>
                    </a:lnTo>
                    <a:lnTo>
                      <a:pt x="217" y="76"/>
                    </a:lnTo>
                    <a:lnTo>
                      <a:pt x="224" y="80"/>
                    </a:lnTo>
                    <a:lnTo>
                      <a:pt x="224" y="82"/>
                    </a:lnTo>
                    <a:lnTo>
                      <a:pt x="222" y="86"/>
                    </a:lnTo>
                    <a:lnTo>
                      <a:pt x="222" y="82"/>
                    </a:lnTo>
                    <a:lnTo>
                      <a:pt x="217" y="80"/>
                    </a:lnTo>
                    <a:lnTo>
                      <a:pt x="213" y="71"/>
                    </a:lnTo>
                    <a:lnTo>
                      <a:pt x="213" y="71"/>
                    </a:lnTo>
                    <a:lnTo>
                      <a:pt x="207" y="74"/>
                    </a:lnTo>
                    <a:lnTo>
                      <a:pt x="207" y="76"/>
                    </a:lnTo>
                    <a:lnTo>
                      <a:pt x="213" y="80"/>
                    </a:lnTo>
                    <a:lnTo>
                      <a:pt x="215" y="80"/>
                    </a:lnTo>
                    <a:lnTo>
                      <a:pt x="215" y="82"/>
                    </a:lnTo>
                    <a:lnTo>
                      <a:pt x="213" y="82"/>
                    </a:lnTo>
                    <a:lnTo>
                      <a:pt x="209" y="82"/>
                    </a:lnTo>
                    <a:lnTo>
                      <a:pt x="211" y="86"/>
                    </a:lnTo>
                    <a:lnTo>
                      <a:pt x="207" y="84"/>
                    </a:lnTo>
                    <a:lnTo>
                      <a:pt x="207" y="78"/>
                    </a:lnTo>
                    <a:lnTo>
                      <a:pt x="205" y="78"/>
                    </a:lnTo>
                    <a:lnTo>
                      <a:pt x="205" y="76"/>
                    </a:lnTo>
                    <a:lnTo>
                      <a:pt x="203" y="76"/>
                    </a:lnTo>
                    <a:lnTo>
                      <a:pt x="203" y="82"/>
                    </a:lnTo>
                    <a:lnTo>
                      <a:pt x="203" y="84"/>
                    </a:lnTo>
                    <a:lnTo>
                      <a:pt x="203" y="88"/>
                    </a:lnTo>
                    <a:lnTo>
                      <a:pt x="201" y="86"/>
                    </a:lnTo>
                    <a:lnTo>
                      <a:pt x="196" y="88"/>
                    </a:lnTo>
                    <a:lnTo>
                      <a:pt x="192" y="93"/>
                    </a:lnTo>
                    <a:lnTo>
                      <a:pt x="194" y="93"/>
                    </a:lnTo>
                    <a:lnTo>
                      <a:pt x="196" y="93"/>
                    </a:lnTo>
                    <a:lnTo>
                      <a:pt x="198" y="95"/>
                    </a:lnTo>
                    <a:lnTo>
                      <a:pt x="196" y="95"/>
                    </a:lnTo>
                    <a:lnTo>
                      <a:pt x="194" y="97"/>
                    </a:lnTo>
                    <a:lnTo>
                      <a:pt x="196" y="99"/>
                    </a:lnTo>
                    <a:lnTo>
                      <a:pt x="194" y="101"/>
                    </a:lnTo>
                    <a:lnTo>
                      <a:pt x="192" y="101"/>
                    </a:lnTo>
                    <a:lnTo>
                      <a:pt x="192" y="103"/>
                    </a:lnTo>
                    <a:lnTo>
                      <a:pt x="192" y="103"/>
                    </a:lnTo>
                    <a:lnTo>
                      <a:pt x="190" y="103"/>
                    </a:lnTo>
                    <a:lnTo>
                      <a:pt x="188" y="101"/>
                    </a:lnTo>
                    <a:lnTo>
                      <a:pt x="186" y="103"/>
                    </a:lnTo>
                    <a:lnTo>
                      <a:pt x="184" y="105"/>
                    </a:lnTo>
                    <a:lnTo>
                      <a:pt x="184" y="107"/>
                    </a:lnTo>
                    <a:lnTo>
                      <a:pt x="184" y="109"/>
                    </a:lnTo>
                    <a:lnTo>
                      <a:pt x="179" y="109"/>
                    </a:lnTo>
                    <a:lnTo>
                      <a:pt x="177" y="114"/>
                    </a:lnTo>
                    <a:lnTo>
                      <a:pt x="179" y="114"/>
                    </a:lnTo>
                    <a:lnTo>
                      <a:pt x="188" y="111"/>
                    </a:lnTo>
                    <a:lnTo>
                      <a:pt x="190" y="114"/>
                    </a:lnTo>
                    <a:lnTo>
                      <a:pt x="194" y="111"/>
                    </a:lnTo>
                    <a:lnTo>
                      <a:pt x="196" y="111"/>
                    </a:lnTo>
                    <a:lnTo>
                      <a:pt x="196" y="114"/>
                    </a:lnTo>
                    <a:lnTo>
                      <a:pt x="194" y="116"/>
                    </a:lnTo>
                    <a:lnTo>
                      <a:pt x="194" y="122"/>
                    </a:lnTo>
                    <a:lnTo>
                      <a:pt x="192" y="122"/>
                    </a:lnTo>
                    <a:lnTo>
                      <a:pt x="190" y="120"/>
                    </a:lnTo>
                    <a:lnTo>
                      <a:pt x="190" y="118"/>
                    </a:lnTo>
                    <a:lnTo>
                      <a:pt x="188" y="120"/>
                    </a:lnTo>
                    <a:lnTo>
                      <a:pt x="186" y="118"/>
                    </a:lnTo>
                    <a:lnTo>
                      <a:pt x="182" y="118"/>
                    </a:lnTo>
                    <a:lnTo>
                      <a:pt x="184" y="118"/>
                    </a:lnTo>
                    <a:lnTo>
                      <a:pt x="182" y="120"/>
                    </a:lnTo>
                    <a:lnTo>
                      <a:pt x="179" y="120"/>
                    </a:lnTo>
                    <a:lnTo>
                      <a:pt x="177" y="120"/>
                    </a:lnTo>
                    <a:lnTo>
                      <a:pt x="179" y="122"/>
                    </a:lnTo>
                    <a:lnTo>
                      <a:pt x="182" y="124"/>
                    </a:lnTo>
                    <a:lnTo>
                      <a:pt x="179" y="124"/>
                    </a:lnTo>
                    <a:lnTo>
                      <a:pt x="177" y="126"/>
                    </a:lnTo>
                    <a:lnTo>
                      <a:pt x="179" y="130"/>
                    </a:lnTo>
                    <a:lnTo>
                      <a:pt x="177" y="133"/>
                    </a:lnTo>
                    <a:lnTo>
                      <a:pt x="175" y="128"/>
                    </a:lnTo>
                    <a:lnTo>
                      <a:pt x="175" y="126"/>
                    </a:lnTo>
                    <a:lnTo>
                      <a:pt x="173" y="122"/>
                    </a:lnTo>
                    <a:lnTo>
                      <a:pt x="171" y="124"/>
                    </a:lnTo>
                    <a:lnTo>
                      <a:pt x="169" y="126"/>
                    </a:lnTo>
                    <a:lnTo>
                      <a:pt x="167" y="124"/>
                    </a:lnTo>
                    <a:lnTo>
                      <a:pt x="167" y="122"/>
                    </a:lnTo>
                    <a:lnTo>
                      <a:pt x="165" y="122"/>
                    </a:lnTo>
                    <a:lnTo>
                      <a:pt x="163" y="124"/>
                    </a:lnTo>
                    <a:lnTo>
                      <a:pt x="165" y="128"/>
                    </a:lnTo>
                    <a:lnTo>
                      <a:pt x="169" y="128"/>
                    </a:lnTo>
                    <a:lnTo>
                      <a:pt x="173" y="130"/>
                    </a:lnTo>
                    <a:lnTo>
                      <a:pt x="171" y="133"/>
                    </a:lnTo>
                    <a:lnTo>
                      <a:pt x="163" y="135"/>
                    </a:lnTo>
                    <a:lnTo>
                      <a:pt x="163" y="133"/>
                    </a:lnTo>
                    <a:lnTo>
                      <a:pt x="158" y="133"/>
                    </a:lnTo>
                    <a:lnTo>
                      <a:pt x="158" y="137"/>
                    </a:lnTo>
                    <a:lnTo>
                      <a:pt x="160" y="139"/>
                    </a:lnTo>
                    <a:lnTo>
                      <a:pt x="158" y="141"/>
                    </a:lnTo>
                    <a:lnTo>
                      <a:pt x="160" y="141"/>
                    </a:lnTo>
                    <a:lnTo>
                      <a:pt x="165" y="137"/>
                    </a:lnTo>
                    <a:lnTo>
                      <a:pt x="167" y="137"/>
                    </a:lnTo>
                    <a:lnTo>
                      <a:pt x="169" y="139"/>
                    </a:lnTo>
                    <a:lnTo>
                      <a:pt x="165" y="141"/>
                    </a:lnTo>
                    <a:lnTo>
                      <a:pt x="163" y="143"/>
                    </a:lnTo>
                    <a:lnTo>
                      <a:pt x="165" y="147"/>
                    </a:lnTo>
                    <a:lnTo>
                      <a:pt x="169" y="149"/>
                    </a:lnTo>
                    <a:lnTo>
                      <a:pt x="169" y="152"/>
                    </a:lnTo>
                    <a:lnTo>
                      <a:pt x="167" y="149"/>
                    </a:lnTo>
                    <a:lnTo>
                      <a:pt x="165" y="152"/>
                    </a:lnTo>
                    <a:lnTo>
                      <a:pt x="160" y="147"/>
                    </a:lnTo>
                    <a:lnTo>
                      <a:pt x="158" y="147"/>
                    </a:lnTo>
                    <a:lnTo>
                      <a:pt x="156" y="149"/>
                    </a:lnTo>
                    <a:lnTo>
                      <a:pt x="158" y="152"/>
                    </a:lnTo>
                    <a:lnTo>
                      <a:pt x="156" y="152"/>
                    </a:lnTo>
                    <a:lnTo>
                      <a:pt x="152" y="154"/>
                    </a:lnTo>
                    <a:lnTo>
                      <a:pt x="152" y="158"/>
                    </a:lnTo>
                    <a:lnTo>
                      <a:pt x="156" y="158"/>
                    </a:lnTo>
                    <a:lnTo>
                      <a:pt x="158" y="156"/>
                    </a:lnTo>
                    <a:lnTo>
                      <a:pt x="160" y="158"/>
                    </a:lnTo>
                    <a:lnTo>
                      <a:pt x="165" y="158"/>
                    </a:lnTo>
                    <a:lnTo>
                      <a:pt x="165" y="160"/>
                    </a:lnTo>
                    <a:lnTo>
                      <a:pt x="169" y="162"/>
                    </a:lnTo>
                    <a:lnTo>
                      <a:pt x="169" y="164"/>
                    </a:lnTo>
                    <a:lnTo>
                      <a:pt x="163" y="160"/>
                    </a:lnTo>
                    <a:lnTo>
                      <a:pt x="158" y="160"/>
                    </a:lnTo>
                    <a:lnTo>
                      <a:pt x="156" y="162"/>
                    </a:lnTo>
                    <a:lnTo>
                      <a:pt x="152" y="162"/>
                    </a:lnTo>
                    <a:lnTo>
                      <a:pt x="152" y="166"/>
                    </a:lnTo>
                    <a:lnTo>
                      <a:pt x="148" y="168"/>
                    </a:lnTo>
                    <a:lnTo>
                      <a:pt x="146" y="166"/>
                    </a:lnTo>
                    <a:lnTo>
                      <a:pt x="142" y="168"/>
                    </a:lnTo>
                    <a:lnTo>
                      <a:pt x="139" y="168"/>
                    </a:lnTo>
                    <a:lnTo>
                      <a:pt x="139" y="170"/>
                    </a:lnTo>
                    <a:lnTo>
                      <a:pt x="142" y="173"/>
                    </a:lnTo>
                    <a:lnTo>
                      <a:pt x="144" y="175"/>
                    </a:lnTo>
                    <a:lnTo>
                      <a:pt x="142" y="177"/>
                    </a:lnTo>
                    <a:lnTo>
                      <a:pt x="139" y="175"/>
                    </a:lnTo>
                    <a:lnTo>
                      <a:pt x="139" y="177"/>
                    </a:lnTo>
                    <a:lnTo>
                      <a:pt x="142" y="179"/>
                    </a:lnTo>
                    <a:lnTo>
                      <a:pt x="139" y="181"/>
                    </a:lnTo>
                    <a:lnTo>
                      <a:pt x="137" y="179"/>
                    </a:lnTo>
                    <a:lnTo>
                      <a:pt x="135" y="179"/>
                    </a:lnTo>
                    <a:lnTo>
                      <a:pt x="135" y="179"/>
                    </a:lnTo>
                    <a:lnTo>
                      <a:pt x="137" y="181"/>
                    </a:lnTo>
                    <a:lnTo>
                      <a:pt x="135" y="183"/>
                    </a:lnTo>
                    <a:lnTo>
                      <a:pt x="137" y="185"/>
                    </a:lnTo>
                    <a:lnTo>
                      <a:pt x="139" y="185"/>
                    </a:lnTo>
                    <a:lnTo>
                      <a:pt x="137" y="187"/>
                    </a:lnTo>
                    <a:lnTo>
                      <a:pt x="133" y="187"/>
                    </a:lnTo>
                    <a:lnTo>
                      <a:pt x="133" y="185"/>
                    </a:lnTo>
                    <a:lnTo>
                      <a:pt x="133" y="187"/>
                    </a:lnTo>
                    <a:lnTo>
                      <a:pt x="131" y="189"/>
                    </a:lnTo>
                    <a:lnTo>
                      <a:pt x="133" y="192"/>
                    </a:lnTo>
                    <a:lnTo>
                      <a:pt x="139" y="194"/>
                    </a:lnTo>
                    <a:lnTo>
                      <a:pt x="139" y="196"/>
                    </a:lnTo>
                    <a:lnTo>
                      <a:pt x="142" y="196"/>
                    </a:lnTo>
                    <a:lnTo>
                      <a:pt x="144" y="194"/>
                    </a:lnTo>
                    <a:lnTo>
                      <a:pt x="142" y="196"/>
                    </a:lnTo>
                    <a:lnTo>
                      <a:pt x="142" y="198"/>
                    </a:lnTo>
                    <a:lnTo>
                      <a:pt x="139" y="198"/>
                    </a:lnTo>
                    <a:lnTo>
                      <a:pt x="137" y="198"/>
                    </a:lnTo>
                    <a:lnTo>
                      <a:pt x="131" y="198"/>
                    </a:lnTo>
                    <a:lnTo>
                      <a:pt x="129" y="200"/>
                    </a:lnTo>
                    <a:lnTo>
                      <a:pt x="129" y="202"/>
                    </a:lnTo>
                    <a:lnTo>
                      <a:pt x="133" y="202"/>
                    </a:lnTo>
                    <a:lnTo>
                      <a:pt x="133" y="204"/>
                    </a:lnTo>
                    <a:lnTo>
                      <a:pt x="135" y="206"/>
                    </a:lnTo>
                    <a:lnTo>
                      <a:pt x="135" y="208"/>
                    </a:lnTo>
                    <a:lnTo>
                      <a:pt x="133" y="206"/>
                    </a:lnTo>
                    <a:lnTo>
                      <a:pt x="131" y="206"/>
                    </a:lnTo>
                    <a:lnTo>
                      <a:pt x="129" y="208"/>
                    </a:lnTo>
                    <a:lnTo>
                      <a:pt x="129" y="213"/>
                    </a:lnTo>
                    <a:lnTo>
                      <a:pt x="129" y="213"/>
                    </a:lnTo>
                    <a:lnTo>
                      <a:pt x="131" y="215"/>
                    </a:lnTo>
                    <a:lnTo>
                      <a:pt x="131" y="217"/>
                    </a:lnTo>
                    <a:lnTo>
                      <a:pt x="129" y="217"/>
                    </a:lnTo>
                    <a:lnTo>
                      <a:pt x="127" y="215"/>
                    </a:lnTo>
                    <a:lnTo>
                      <a:pt x="127" y="217"/>
                    </a:lnTo>
                    <a:lnTo>
                      <a:pt x="127" y="219"/>
                    </a:lnTo>
                    <a:lnTo>
                      <a:pt x="129" y="221"/>
                    </a:lnTo>
                    <a:lnTo>
                      <a:pt x="129" y="221"/>
                    </a:lnTo>
                    <a:lnTo>
                      <a:pt x="129" y="223"/>
                    </a:lnTo>
                    <a:lnTo>
                      <a:pt x="125" y="221"/>
                    </a:lnTo>
                    <a:lnTo>
                      <a:pt x="123" y="223"/>
                    </a:lnTo>
                    <a:lnTo>
                      <a:pt x="123" y="225"/>
                    </a:lnTo>
                    <a:lnTo>
                      <a:pt x="125" y="225"/>
                    </a:lnTo>
                    <a:lnTo>
                      <a:pt x="125" y="230"/>
                    </a:lnTo>
                    <a:lnTo>
                      <a:pt x="127" y="232"/>
                    </a:lnTo>
                    <a:lnTo>
                      <a:pt x="129" y="232"/>
                    </a:lnTo>
                    <a:lnTo>
                      <a:pt x="129" y="230"/>
                    </a:lnTo>
                    <a:lnTo>
                      <a:pt x="131" y="230"/>
                    </a:lnTo>
                    <a:lnTo>
                      <a:pt x="129" y="234"/>
                    </a:lnTo>
                    <a:lnTo>
                      <a:pt x="127" y="234"/>
                    </a:lnTo>
                    <a:lnTo>
                      <a:pt x="125" y="238"/>
                    </a:lnTo>
                    <a:lnTo>
                      <a:pt x="120" y="238"/>
                    </a:lnTo>
                    <a:lnTo>
                      <a:pt x="118" y="238"/>
                    </a:lnTo>
                    <a:lnTo>
                      <a:pt x="118" y="240"/>
                    </a:lnTo>
                    <a:lnTo>
                      <a:pt x="116" y="242"/>
                    </a:lnTo>
                    <a:lnTo>
                      <a:pt x="112" y="244"/>
                    </a:lnTo>
                    <a:lnTo>
                      <a:pt x="116" y="246"/>
                    </a:lnTo>
                    <a:lnTo>
                      <a:pt x="114" y="246"/>
                    </a:lnTo>
                    <a:lnTo>
                      <a:pt x="110" y="248"/>
                    </a:lnTo>
                    <a:lnTo>
                      <a:pt x="108" y="251"/>
                    </a:lnTo>
                    <a:lnTo>
                      <a:pt x="108" y="253"/>
                    </a:lnTo>
                    <a:lnTo>
                      <a:pt x="112" y="253"/>
                    </a:lnTo>
                    <a:lnTo>
                      <a:pt x="108" y="255"/>
                    </a:lnTo>
                    <a:lnTo>
                      <a:pt x="108" y="259"/>
                    </a:lnTo>
                    <a:lnTo>
                      <a:pt x="104" y="259"/>
                    </a:lnTo>
                    <a:lnTo>
                      <a:pt x="104" y="255"/>
                    </a:lnTo>
                    <a:lnTo>
                      <a:pt x="101" y="255"/>
                    </a:lnTo>
                    <a:lnTo>
                      <a:pt x="101" y="257"/>
                    </a:lnTo>
                    <a:lnTo>
                      <a:pt x="97" y="257"/>
                    </a:lnTo>
                    <a:lnTo>
                      <a:pt x="99" y="259"/>
                    </a:lnTo>
                    <a:lnTo>
                      <a:pt x="97" y="261"/>
                    </a:lnTo>
                    <a:lnTo>
                      <a:pt x="97" y="263"/>
                    </a:lnTo>
                    <a:lnTo>
                      <a:pt x="97" y="265"/>
                    </a:lnTo>
                    <a:lnTo>
                      <a:pt x="93" y="265"/>
                    </a:lnTo>
                    <a:lnTo>
                      <a:pt x="91" y="265"/>
                    </a:lnTo>
                    <a:lnTo>
                      <a:pt x="91" y="270"/>
                    </a:lnTo>
                    <a:lnTo>
                      <a:pt x="89" y="272"/>
                    </a:lnTo>
                    <a:lnTo>
                      <a:pt x="89" y="274"/>
                    </a:lnTo>
                    <a:lnTo>
                      <a:pt x="89" y="278"/>
                    </a:lnTo>
                    <a:lnTo>
                      <a:pt x="85" y="280"/>
                    </a:lnTo>
                    <a:lnTo>
                      <a:pt x="83" y="282"/>
                    </a:lnTo>
                    <a:lnTo>
                      <a:pt x="83" y="284"/>
                    </a:lnTo>
                    <a:lnTo>
                      <a:pt x="87" y="282"/>
                    </a:lnTo>
                    <a:lnTo>
                      <a:pt x="89" y="282"/>
                    </a:lnTo>
                    <a:lnTo>
                      <a:pt x="89" y="284"/>
                    </a:lnTo>
                    <a:lnTo>
                      <a:pt x="87" y="284"/>
                    </a:lnTo>
                    <a:lnTo>
                      <a:pt x="87" y="289"/>
                    </a:lnTo>
                    <a:lnTo>
                      <a:pt x="89" y="293"/>
                    </a:lnTo>
                    <a:lnTo>
                      <a:pt x="93" y="291"/>
                    </a:lnTo>
                    <a:lnTo>
                      <a:pt x="97" y="289"/>
                    </a:lnTo>
                    <a:lnTo>
                      <a:pt x="104" y="282"/>
                    </a:lnTo>
                    <a:lnTo>
                      <a:pt x="104" y="280"/>
                    </a:lnTo>
                    <a:lnTo>
                      <a:pt x="99" y="282"/>
                    </a:lnTo>
                    <a:lnTo>
                      <a:pt x="101" y="278"/>
                    </a:lnTo>
                    <a:lnTo>
                      <a:pt x="104" y="274"/>
                    </a:lnTo>
                    <a:lnTo>
                      <a:pt x="104" y="274"/>
                    </a:lnTo>
                    <a:lnTo>
                      <a:pt x="106" y="272"/>
                    </a:lnTo>
                    <a:lnTo>
                      <a:pt x="110" y="272"/>
                    </a:lnTo>
                    <a:lnTo>
                      <a:pt x="112" y="272"/>
                    </a:lnTo>
                    <a:lnTo>
                      <a:pt x="106" y="276"/>
                    </a:lnTo>
                    <a:lnTo>
                      <a:pt x="106" y="278"/>
                    </a:lnTo>
                    <a:lnTo>
                      <a:pt x="112" y="280"/>
                    </a:lnTo>
                    <a:lnTo>
                      <a:pt x="110" y="282"/>
                    </a:lnTo>
                    <a:lnTo>
                      <a:pt x="108" y="282"/>
                    </a:lnTo>
                    <a:lnTo>
                      <a:pt x="101" y="289"/>
                    </a:lnTo>
                    <a:lnTo>
                      <a:pt x="106" y="291"/>
                    </a:lnTo>
                    <a:lnTo>
                      <a:pt x="104" y="293"/>
                    </a:lnTo>
                    <a:lnTo>
                      <a:pt x="104" y="297"/>
                    </a:lnTo>
                    <a:lnTo>
                      <a:pt x="99" y="297"/>
                    </a:lnTo>
                    <a:lnTo>
                      <a:pt x="97" y="293"/>
                    </a:lnTo>
                    <a:lnTo>
                      <a:pt x="93" y="293"/>
                    </a:lnTo>
                    <a:lnTo>
                      <a:pt x="91" y="295"/>
                    </a:lnTo>
                    <a:lnTo>
                      <a:pt x="91" y="299"/>
                    </a:lnTo>
                    <a:lnTo>
                      <a:pt x="87" y="301"/>
                    </a:lnTo>
                    <a:lnTo>
                      <a:pt x="85" y="301"/>
                    </a:lnTo>
                    <a:lnTo>
                      <a:pt x="87" y="299"/>
                    </a:lnTo>
                    <a:lnTo>
                      <a:pt x="87" y="299"/>
                    </a:lnTo>
                    <a:lnTo>
                      <a:pt x="85" y="295"/>
                    </a:lnTo>
                    <a:lnTo>
                      <a:pt x="85" y="291"/>
                    </a:lnTo>
                    <a:lnTo>
                      <a:pt x="83" y="289"/>
                    </a:lnTo>
                    <a:lnTo>
                      <a:pt x="80" y="289"/>
                    </a:lnTo>
                    <a:lnTo>
                      <a:pt x="78" y="291"/>
                    </a:lnTo>
                    <a:lnTo>
                      <a:pt x="74" y="291"/>
                    </a:lnTo>
                    <a:lnTo>
                      <a:pt x="74" y="293"/>
                    </a:lnTo>
                    <a:lnTo>
                      <a:pt x="80" y="293"/>
                    </a:lnTo>
                    <a:lnTo>
                      <a:pt x="74" y="297"/>
                    </a:lnTo>
                    <a:lnTo>
                      <a:pt x="72" y="295"/>
                    </a:lnTo>
                    <a:lnTo>
                      <a:pt x="68" y="297"/>
                    </a:lnTo>
                    <a:lnTo>
                      <a:pt x="64" y="299"/>
                    </a:lnTo>
                    <a:lnTo>
                      <a:pt x="66" y="299"/>
                    </a:lnTo>
                    <a:lnTo>
                      <a:pt x="68" y="299"/>
                    </a:lnTo>
                    <a:lnTo>
                      <a:pt x="70" y="301"/>
                    </a:lnTo>
                    <a:lnTo>
                      <a:pt x="66" y="303"/>
                    </a:lnTo>
                    <a:lnTo>
                      <a:pt x="64" y="305"/>
                    </a:lnTo>
                    <a:lnTo>
                      <a:pt x="61" y="303"/>
                    </a:lnTo>
                    <a:lnTo>
                      <a:pt x="59" y="303"/>
                    </a:lnTo>
                    <a:lnTo>
                      <a:pt x="59" y="305"/>
                    </a:lnTo>
                    <a:lnTo>
                      <a:pt x="64" y="308"/>
                    </a:lnTo>
                    <a:lnTo>
                      <a:pt x="68" y="308"/>
                    </a:lnTo>
                    <a:lnTo>
                      <a:pt x="68" y="310"/>
                    </a:lnTo>
                    <a:lnTo>
                      <a:pt x="70" y="312"/>
                    </a:lnTo>
                    <a:lnTo>
                      <a:pt x="70" y="314"/>
                    </a:lnTo>
                    <a:lnTo>
                      <a:pt x="66" y="312"/>
                    </a:lnTo>
                    <a:lnTo>
                      <a:pt x="64" y="310"/>
                    </a:lnTo>
                    <a:lnTo>
                      <a:pt x="61" y="310"/>
                    </a:lnTo>
                    <a:lnTo>
                      <a:pt x="57" y="308"/>
                    </a:lnTo>
                    <a:lnTo>
                      <a:pt x="57" y="303"/>
                    </a:lnTo>
                    <a:lnTo>
                      <a:pt x="55" y="303"/>
                    </a:lnTo>
                    <a:lnTo>
                      <a:pt x="55" y="308"/>
                    </a:lnTo>
                    <a:lnTo>
                      <a:pt x="57" y="312"/>
                    </a:lnTo>
                    <a:lnTo>
                      <a:pt x="61" y="314"/>
                    </a:lnTo>
                    <a:lnTo>
                      <a:pt x="66" y="316"/>
                    </a:lnTo>
                    <a:lnTo>
                      <a:pt x="66" y="316"/>
                    </a:lnTo>
                    <a:lnTo>
                      <a:pt x="64" y="318"/>
                    </a:lnTo>
                    <a:lnTo>
                      <a:pt x="57" y="316"/>
                    </a:lnTo>
                    <a:lnTo>
                      <a:pt x="53" y="310"/>
                    </a:lnTo>
                    <a:lnTo>
                      <a:pt x="51" y="312"/>
                    </a:lnTo>
                    <a:lnTo>
                      <a:pt x="47" y="308"/>
                    </a:lnTo>
                    <a:lnTo>
                      <a:pt x="42" y="308"/>
                    </a:lnTo>
                    <a:lnTo>
                      <a:pt x="40" y="308"/>
                    </a:lnTo>
                    <a:lnTo>
                      <a:pt x="40" y="308"/>
                    </a:lnTo>
                    <a:lnTo>
                      <a:pt x="40" y="312"/>
                    </a:lnTo>
                    <a:lnTo>
                      <a:pt x="38" y="314"/>
                    </a:lnTo>
                    <a:lnTo>
                      <a:pt x="40" y="316"/>
                    </a:lnTo>
                    <a:lnTo>
                      <a:pt x="47" y="314"/>
                    </a:lnTo>
                    <a:lnTo>
                      <a:pt x="49" y="316"/>
                    </a:lnTo>
                    <a:lnTo>
                      <a:pt x="47" y="318"/>
                    </a:lnTo>
                    <a:lnTo>
                      <a:pt x="47" y="318"/>
                    </a:lnTo>
                    <a:lnTo>
                      <a:pt x="53" y="316"/>
                    </a:lnTo>
                    <a:lnTo>
                      <a:pt x="55" y="316"/>
                    </a:lnTo>
                    <a:lnTo>
                      <a:pt x="53" y="318"/>
                    </a:lnTo>
                    <a:lnTo>
                      <a:pt x="47" y="320"/>
                    </a:lnTo>
                    <a:lnTo>
                      <a:pt x="45" y="324"/>
                    </a:lnTo>
                    <a:lnTo>
                      <a:pt x="40" y="322"/>
                    </a:lnTo>
                    <a:lnTo>
                      <a:pt x="38" y="318"/>
                    </a:lnTo>
                    <a:lnTo>
                      <a:pt x="36" y="318"/>
                    </a:lnTo>
                    <a:lnTo>
                      <a:pt x="34" y="320"/>
                    </a:lnTo>
                    <a:lnTo>
                      <a:pt x="32" y="318"/>
                    </a:lnTo>
                    <a:lnTo>
                      <a:pt x="30" y="320"/>
                    </a:lnTo>
                    <a:lnTo>
                      <a:pt x="28" y="318"/>
                    </a:lnTo>
                    <a:lnTo>
                      <a:pt x="23" y="320"/>
                    </a:lnTo>
                    <a:lnTo>
                      <a:pt x="26" y="322"/>
                    </a:lnTo>
                    <a:lnTo>
                      <a:pt x="32" y="322"/>
                    </a:lnTo>
                    <a:lnTo>
                      <a:pt x="36" y="324"/>
                    </a:lnTo>
                    <a:lnTo>
                      <a:pt x="40" y="329"/>
                    </a:lnTo>
                    <a:lnTo>
                      <a:pt x="38" y="331"/>
                    </a:lnTo>
                    <a:lnTo>
                      <a:pt x="40" y="333"/>
                    </a:lnTo>
                    <a:lnTo>
                      <a:pt x="38" y="335"/>
                    </a:lnTo>
                    <a:lnTo>
                      <a:pt x="36" y="333"/>
                    </a:lnTo>
                    <a:lnTo>
                      <a:pt x="36" y="329"/>
                    </a:lnTo>
                    <a:lnTo>
                      <a:pt x="32" y="326"/>
                    </a:lnTo>
                    <a:lnTo>
                      <a:pt x="30" y="329"/>
                    </a:lnTo>
                    <a:lnTo>
                      <a:pt x="30" y="331"/>
                    </a:lnTo>
                    <a:lnTo>
                      <a:pt x="30" y="333"/>
                    </a:lnTo>
                    <a:lnTo>
                      <a:pt x="26" y="329"/>
                    </a:lnTo>
                    <a:lnTo>
                      <a:pt x="21" y="333"/>
                    </a:lnTo>
                    <a:lnTo>
                      <a:pt x="26" y="337"/>
                    </a:lnTo>
                    <a:lnTo>
                      <a:pt x="23" y="337"/>
                    </a:lnTo>
                    <a:lnTo>
                      <a:pt x="21" y="337"/>
                    </a:lnTo>
                    <a:lnTo>
                      <a:pt x="19" y="333"/>
                    </a:lnTo>
                    <a:lnTo>
                      <a:pt x="13" y="333"/>
                    </a:lnTo>
                    <a:lnTo>
                      <a:pt x="15" y="337"/>
                    </a:lnTo>
                    <a:lnTo>
                      <a:pt x="13" y="339"/>
                    </a:lnTo>
                    <a:lnTo>
                      <a:pt x="13" y="335"/>
                    </a:lnTo>
                    <a:lnTo>
                      <a:pt x="9" y="333"/>
                    </a:lnTo>
                    <a:lnTo>
                      <a:pt x="7" y="333"/>
                    </a:lnTo>
                    <a:lnTo>
                      <a:pt x="7" y="335"/>
                    </a:lnTo>
                    <a:lnTo>
                      <a:pt x="11" y="339"/>
                    </a:lnTo>
                    <a:lnTo>
                      <a:pt x="9" y="341"/>
                    </a:lnTo>
                    <a:lnTo>
                      <a:pt x="11" y="341"/>
                    </a:lnTo>
                    <a:lnTo>
                      <a:pt x="15" y="341"/>
                    </a:lnTo>
                    <a:lnTo>
                      <a:pt x="21" y="341"/>
                    </a:lnTo>
                    <a:lnTo>
                      <a:pt x="26" y="345"/>
                    </a:lnTo>
                    <a:lnTo>
                      <a:pt x="32" y="345"/>
                    </a:lnTo>
                    <a:lnTo>
                      <a:pt x="32" y="343"/>
                    </a:lnTo>
                    <a:lnTo>
                      <a:pt x="36" y="343"/>
                    </a:lnTo>
                    <a:lnTo>
                      <a:pt x="32" y="348"/>
                    </a:lnTo>
                    <a:lnTo>
                      <a:pt x="28" y="345"/>
                    </a:lnTo>
                    <a:lnTo>
                      <a:pt x="26" y="348"/>
                    </a:lnTo>
                    <a:lnTo>
                      <a:pt x="19" y="343"/>
                    </a:lnTo>
                    <a:lnTo>
                      <a:pt x="15" y="345"/>
                    </a:lnTo>
                    <a:lnTo>
                      <a:pt x="13" y="343"/>
                    </a:lnTo>
                    <a:lnTo>
                      <a:pt x="11" y="348"/>
                    </a:lnTo>
                    <a:lnTo>
                      <a:pt x="7" y="348"/>
                    </a:lnTo>
                    <a:lnTo>
                      <a:pt x="5" y="350"/>
                    </a:lnTo>
                    <a:lnTo>
                      <a:pt x="11" y="352"/>
                    </a:lnTo>
                    <a:lnTo>
                      <a:pt x="9" y="354"/>
                    </a:lnTo>
                    <a:lnTo>
                      <a:pt x="13" y="356"/>
                    </a:lnTo>
                    <a:lnTo>
                      <a:pt x="15" y="354"/>
                    </a:lnTo>
                    <a:lnTo>
                      <a:pt x="19" y="354"/>
                    </a:lnTo>
                    <a:lnTo>
                      <a:pt x="15" y="356"/>
                    </a:lnTo>
                    <a:lnTo>
                      <a:pt x="11" y="356"/>
                    </a:lnTo>
                    <a:lnTo>
                      <a:pt x="9" y="358"/>
                    </a:lnTo>
                    <a:lnTo>
                      <a:pt x="7" y="356"/>
                    </a:lnTo>
                    <a:lnTo>
                      <a:pt x="7" y="358"/>
                    </a:lnTo>
                    <a:lnTo>
                      <a:pt x="11" y="360"/>
                    </a:lnTo>
                    <a:lnTo>
                      <a:pt x="13" y="360"/>
                    </a:lnTo>
                    <a:lnTo>
                      <a:pt x="9" y="362"/>
                    </a:lnTo>
                    <a:lnTo>
                      <a:pt x="7" y="362"/>
                    </a:lnTo>
                    <a:lnTo>
                      <a:pt x="9" y="364"/>
                    </a:lnTo>
                    <a:lnTo>
                      <a:pt x="9" y="364"/>
                    </a:lnTo>
                    <a:lnTo>
                      <a:pt x="11" y="367"/>
                    </a:lnTo>
                    <a:lnTo>
                      <a:pt x="15" y="367"/>
                    </a:lnTo>
                    <a:lnTo>
                      <a:pt x="17" y="364"/>
                    </a:lnTo>
                    <a:lnTo>
                      <a:pt x="23" y="364"/>
                    </a:lnTo>
                    <a:lnTo>
                      <a:pt x="28" y="364"/>
                    </a:lnTo>
                    <a:lnTo>
                      <a:pt x="30" y="367"/>
                    </a:lnTo>
                    <a:lnTo>
                      <a:pt x="32" y="364"/>
                    </a:lnTo>
                    <a:lnTo>
                      <a:pt x="32" y="362"/>
                    </a:lnTo>
                    <a:lnTo>
                      <a:pt x="34" y="362"/>
                    </a:lnTo>
                    <a:lnTo>
                      <a:pt x="36" y="364"/>
                    </a:lnTo>
                    <a:lnTo>
                      <a:pt x="38" y="364"/>
                    </a:lnTo>
                    <a:lnTo>
                      <a:pt x="42" y="360"/>
                    </a:lnTo>
                    <a:lnTo>
                      <a:pt x="45" y="360"/>
                    </a:lnTo>
                    <a:lnTo>
                      <a:pt x="45" y="362"/>
                    </a:lnTo>
                    <a:lnTo>
                      <a:pt x="42" y="364"/>
                    </a:lnTo>
                    <a:lnTo>
                      <a:pt x="47" y="364"/>
                    </a:lnTo>
                    <a:lnTo>
                      <a:pt x="47" y="362"/>
                    </a:lnTo>
                    <a:lnTo>
                      <a:pt x="47" y="360"/>
                    </a:lnTo>
                    <a:lnTo>
                      <a:pt x="49" y="356"/>
                    </a:lnTo>
                    <a:lnTo>
                      <a:pt x="49" y="360"/>
                    </a:lnTo>
                    <a:lnTo>
                      <a:pt x="53" y="364"/>
                    </a:lnTo>
                    <a:lnTo>
                      <a:pt x="49" y="367"/>
                    </a:lnTo>
                    <a:lnTo>
                      <a:pt x="45" y="369"/>
                    </a:lnTo>
                    <a:lnTo>
                      <a:pt x="42" y="371"/>
                    </a:lnTo>
                    <a:lnTo>
                      <a:pt x="42" y="371"/>
                    </a:lnTo>
                    <a:lnTo>
                      <a:pt x="42" y="375"/>
                    </a:lnTo>
                    <a:lnTo>
                      <a:pt x="36" y="375"/>
                    </a:lnTo>
                    <a:lnTo>
                      <a:pt x="36" y="373"/>
                    </a:lnTo>
                    <a:lnTo>
                      <a:pt x="38" y="371"/>
                    </a:lnTo>
                    <a:lnTo>
                      <a:pt x="38" y="367"/>
                    </a:lnTo>
                    <a:lnTo>
                      <a:pt x="34" y="367"/>
                    </a:lnTo>
                    <a:lnTo>
                      <a:pt x="32" y="371"/>
                    </a:lnTo>
                    <a:lnTo>
                      <a:pt x="30" y="373"/>
                    </a:lnTo>
                    <a:lnTo>
                      <a:pt x="28" y="369"/>
                    </a:lnTo>
                    <a:lnTo>
                      <a:pt x="23" y="369"/>
                    </a:lnTo>
                    <a:lnTo>
                      <a:pt x="19" y="369"/>
                    </a:lnTo>
                    <a:lnTo>
                      <a:pt x="17" y="369"/>
                    </a:lnTo>
                    <a:lnTo>
                      <a:pt x="13" y="371"/>
                    </a:lnTo>
                    <a:lnTo>
                      <a:pt x="11" y="371"/>
                    </a:lnTo>
                    <a:lnTo>
                      <a:pt x="7" y="369"/>
                    </a:lnTo>
                    <a:lnTo>
                      <a:pt x="7" y="369"/>
                    </a:lnTo>
                    <a:lnTo>
                      <a:pt x="9" y="373"/>
                    </a:lnTo>
                    <a:lnTo>
                      <a:pt x="7" y="375"/>
                    </a:lnTo>
                    <a:lnTo>
                      <a:pt x="9" y="377"/>
                    </a:lnTo>
                    <a:lnTo>
                      <a:pt x="11" y="375"/>
                    </a:lnTo>
                    <a:lnTo>
                      <a:pt x="13" y="373"/>
                    </a:lnTo>
                    <a:lnTo>
                      <a:pt x="15" y="375"/>
                    </a:lnTo>
                    <a:lnTo>
                      <a:pt x="13" y="377"/>
                    </a:lnTo>
                    <a:lnTo>
                      <a:pt x="13" y="379"/>
                    </a:lnTo>
                    <a:lnTo>
                      <a:pt x="11" y="381"/>
                    </a:lnTo>
                    <a:lnTo>
                      <a:pt x="9" y="379"/>
                    </a:lnTo>
                    <a:lnTo>
                      <a:pt x="11" y="383"/>
                    </a:lnTo>
                    <a:lnTo>
                      <a:pt x="13" y="385"/>
                    </a:lnTo>
                    <a:lnTo>
                      <a:pt x="17" y="379"/>
                    </a:lnTo>
                    <a:lnTo>
                      <a:pt x="21" y="381"/>
                    </a:lnTo>
                    <a:lnTo>
                      <a:pt x="19" y="383"/>
                    </a:lnTo>
                    <a:lnTo>
                      <a:pt x="21" y="385"/>
                    </a:lnTo>
                    <a:lnTo>
                      <a:pt x="15" y="390"/>
                    </a:lnTo>
                    <a:lnTo>
                      <a:pt x="17" y="390"/>
                    </a:lnTo>
                    <a:lnTo>
                      <a:pt x="19" y="390"/>
                    </a:lnTo>
                    <a:lnTo>
                      <a:pt x="17" y="394"/>
                    </a:lnTo>
                    <a:lnTo>
                      <a:pt x="19" y="396"/>
                    </a:lnTo>
                    <a:lnTo>
                      <a:pt x="19" y="400"/>
                    </a:lnTo>
                    <a:lnTo>
                      <a:pt x="19" y="400"/>
                    </a:lnTo>
                    <a:lnTo>
                      <a:pt x="23" y="396"/>
                    </a:lnTo>
                    <a:lnTo>
                      <a:pt x="26" y="394"/>
                    </a:lnTo>
                    <a:lnTo>
                      <a:pt x="26" y="390"/>
                    </a:lnTo>
                    <a:lnTo>
                      <a:pt x="34" y="388"/>
                    </a:lnTo>
                    <a:lnTo>
                      <a:pt x="36" y="388"/>
                    </a:lnTo>
                    <a:lnTo>
                      <a:pt x="40" y="385"/>
                    </a:lnTo>
                    <a:lnTo>
                      <a:pt x="38" y="388"/>
                    </a:lnTo>
                    <a:lnTo>
                      <a:pt x="34" y="390"/>
                    </a:lnTo>
                    <a:lnTo>
                      <a:pt x="34" y="396"/>
                    </a:lnTo>
                    <a:lnTo>
                      <a:pt x="36" y="398"/>
                    </a:lnTo>
                    <a:lnTo>
                      <a:pt x="32" y="396"/>
                    </a:lnTo>
                    <a:lnTo>
                      <a:pt x="32" y="392"/>
                    </a:lnTo>
                    <a:lnTo>
                      <a:pt x="30" y="392"/>
                    </a:lnTo>
                    <a:lnTo>
                      <a:pt x="28" y="396"/>
                    </a:lnTo>
                    <a:lnTo>
                      <a:pt x="26" y="396"/>
                    </a:lnTo>
                    <a:lnTo>
                      <a:pt x="30" y="398"/>
                    </a:lnTo>
                    <a:lnTo>
                      <a:pt x="26" y="402"/>
                    </a:lnTo>
                    <a:lnTo>
                      <a:pt x="23" y="402"/>
                    </a:lnTo>
                    <a:lnTo>
                      <a:pt x="21" y="404"/>
                    </a:lnTo>
                    <a:lnTo>
                      <a:pt x="23" y="407"/>
                    </a:lnTo>
                    <a:lnTo>
                      <a:pt x="30" y="407"/>
                    </a:lnTo>
                    <a:lnTo>
                      <a:pt x="30" y="409"/>
                    </a:lnTo>
                    <a:lnTo>
                      <a:pt x="28" y="409"/>
                    </a:lnTo>
                    <a:lnTo>
                      <a:pt x="26" y="411"/>
                    </a:lnTo>
                    <a:lnTo>
                      <a:pt x="26" y="413"/>
                    </a:lnTo>
                    <a:lnTo>
                      <a:pt x="21" y="411"/>
                    </a:lnTo>
                    <a:lnTo>
                      <a:pt x="19" y="411"/>
                    </a:lnTo>
                    <a:lnTo>
                      <a:pt x="17" y="415"/>
                    </a:lnTo>
                    <a:lnTo>
                      <a:pt x="17" y="411"/>
                    </a:lnTo>
                    <a:lnTo>
                      <a:pt x="15" y="413"/>
                    </a:lnTo>
                    <a:lnTo>
                      <a:pt x="11" y="417"/>
                    </a:lnTo>
                    <a:lnTo>
                      <a:pt x="13" y="421"/>
                    </a:lnTo>
                    <a:lnTo>
                      <a:pt x="17" y="426"/>
                    </a:lnTo>
                    <a:lnTo>
                      <a:pt x="19" y="423"/>
                    </a:lnTo>
                    <a:lnTo>
                      <a:pt x="19" y="426"/>
                    </a:lnTo>
                    <a:lnTo>
                      <a:pt x="23" y="423"/>
                    </a:lnTo>
                    <a:lnTo>
                      <a:pt x="21" y="421"/>
                    </a:lnTo>
                    <a:lnTo>
                      <a:pt x="23" y="417"/>
                    </a:lnTo>
                    <a:lnTo>
                      <a:pt x="28" y="421"/>
                    </a:lnTo>
                    <a:lnTo>
                      <a:pt x="26" y="421"/>
                    </a:lnTo>
                    <a:lnTo>
                      <a:pt x="28" y="426"/>
                    </a:lnTo>
                    <a:lnTo>
                      <a:pt x="28" y="428"/>
                    </a:lnTo>
                    <a:lnTo>
                      <a:pt x="26" y="430"/>
                    </a:lnTo>
                    <a:lnTo>
                      <a:pt x="28" y="436"/>
                    </a:lnTo>
                    <a:lnTo>
                      <a:pt x="30" y="434"/>
                    </a:lnTo>
                    <a:lnTo>
                      <a:pt x="34" y="432"/>
                    </a:lnTo>
                    <a:lnTo>
                      <a:pt x="36" y="434"/>
                    </a:lnTo>
                    <a:lnTo>
                      <a:pt x="32" y="434"/>
                    </a:lnTo>
                    <a:lnTo>
                      <a:pt x="30" y="436"/>
                    </a:lnTo>
                    <a:lnTo>
                      <a:pt x="32" y="440"/>
                    </a:lnTo>
                    <a:lnTo>
                      <a:pt x="32" y="440"/>
                    </a:lnTo>
                    <a:lnTo>
                      <a:pt x="23" y="436"/>
                    </a:lnTo>
                    <a:lnTo>
                      <a:pt x="21" y="436"/>
                    </a:lnTo>
                    <a:lnTo>
                      <a:pt x="19" y="436"/>
                    </a:lnTo>
                    <a:lnTo>
                      <a:pt x="17" y="436"/>
                    </a:lnTo>
                    <a:lnTo>
                      <a:pt x="17" y="438"/>
                    </a:lnTo>
                    <a:lnTo>
                      <a:pt x="15" y="440"/>
                    </a:lnTo>
                    <a:lnTo>
                      <a:pt x="19" y="449"/>
                    </a:lnTo>
                    <a:lnTo>
                      <a:pt x="23" y="449"/>
                    </a:lnTo>
                    <a:lnTo>
                      <a:pt x="30" y="455"/>
                    </a:lnTo>
                    <a:lnTo>
                      <a:pt x="36" y="457"/>
                    </a:lnTo>
                    <a:lnTo>
                      <a:pt x="38" y="459"/>
                    </a:lnTo>
                    <a:lnTo>
                      <a:pt x="36" y="461"/>
                    </a:lnTo>
                    <a:lnTo>
                      <a:pt x="38" y="463"/>
                    </a:lnTo>
                    <a:lnTo>
                      <a:pt x="40" y="461"/>
                    </a:lnTo>
                    <a:lnTo>
                      <a:pt x="40" y="459"/>
                    </a:lnTo>
                    <a:lnTo>
                      <a:pt x="42" y="457"/>
                    </a:lnTo>
                    <a:lnTo>
                      <a:pt x="45" y="459"/>
                    </a:lnTo>
                    <a:lnTo>
                      <a:pt x="45" y="461"/>
                    </a:lnTo>
                    <a:lnTo>
                      <a:pt x="49" y="466"/>
                    </a:lnTo>
                    <a:lnTo>
                      <a:pt x="51" y="463"/>
                    </a:lnTo>
                    <a:lnTo>
                      <a:pt x="51" y="466"/>
                    </a:lnTo>
                    <a:lnTo>
                      <a:pt x="55" y="463"/>
                    </a:lnTo>
                    <a:lnTo>
                      <a:pt x="59" y="459"/>
                    </a:lnTo>
                    <a:lnTo>
                      <a:pt x="61" y="459"/>
                    </a:lnTo>
                    <a:lnTo>
                      <a:pt x="64" y="457"/>
                    </a:lnTo>
                    <a:lnTo>
                      <a:pt x="64" y="457"/>
                    </a:lnTo>
                    <a:lnTo>
                      <a:pt x="66" y="459"/>
                    </a:lnTo>
                    <a:lnTo>
                      <a:pt x="68" y="461"/>
                    </a:lnTo>
                    <a:lnTo>
                      <a:pt x="74" y="453"/>
                    </a:lnTo>
                    <a:lnTo>
                      <a:pt x="74" y="451"/>
                    </a:lnTo>
                    <a:lnTo>
                      <a:pt x="70" y="447"/>
                    </a:lnTo>
                    <a:lnTo>
                      <a:pt x="76" y="451"/>
                    </a:lnTo>
                    <a:lnTo>
                      <a:pt x="80" y="447"/>
                    </a:lnTo>
                    <a:lnTo>
                      <a:pt x="78" y="445"/>
                    </a:lnTo>
                    <a:lnTo>
                      <a:pt x="83" y="442"/>
                    </a:lnTo>
                    <a:lnTo>
                      <a:pt x="80" y="440"/>
                    </a:lnTo>
                    <a:lnTo>
                      <a:pt x="85" y="438"/>
                    </a:lnTo>
                    <a:lnTo>
                      <a:pt x="87" y="438"/>
                    </a:lnTo>
                    <a:lnTo>
                      <a:pt x="89" y="436"/>
                    </a:lnTo>
                    <a:lnTo>
                      <a:pt x="85" y="432"/>
                    </a:lnTo>
                    <a:lnTo>
                      <a:pt x="87" y="430"/>
                    </a:lnTo>
                    <a:lnTo>
                      <a:pt x="83" y="426"/>
                    </a:lnTo>
                    <a:lnTo>
                      <a:pt x="80" y="423"/>
                    </a:lnTo>
                    <a:lnTo>
                      <a:pt x="80" y="419"/>
                    </a:lnTo>
                    <a:lnTo>
                      <a:pt x="83" y="421"/>
                    </a:lnTo>
                    <a:lnTo>
                      <a:pt x="87" y="426"/>
                    </a:lnTo>
                    <a:lnTo>
                      <a:pt x="87" y="430"/>
                    </a:lnTo>
                    <a:lnTo>
                      <a:pt x="89" y="432"/>
                    </a:lnTo>
                    <a:lnTo>
                      <a:pt x="91" y="432"/>
                    </a:lnTo>
                    <a:lnTo>
                      <a:pt x="91" y="434"/>
                    </a:lnTo>
                    <a:lnTo>
                      <a:pt x="93" y="436"/>
                    </a:lnTo>
                    <a:lnTo>
                      <a:pt x="97" y="434"/>
                    </a:lnTo>
                    <a:lnTo>
                      <a:pt x="95" y="432"/>
                    </a:lnTo>
                    <a:lnTo>
                      <a:pt x="93" y="432"/>
                    </a:lnTo>
                    <a:lnTo>
                      <a:pt x="95" y="430"/>
                    </a:lnTo>
                    <a:lnTo>
                      <a:pt x="97" y="432"/>
                    </a:lnTo>
                    <a:lnTo>
                      <a:pt x="99" y="434"/>
                    </a:lnTo>
                    <a:lnTo>
                      <a:pt x="104" y="428"/>
                    </a:lnTo>
                    <a:lnTo>
                      <a:pt x="104" y="423"/>
                    </a:lnTo>
                    <a:lnTo>
                      <a:pt x="104" y="421"/>
                    </a:lnTo>
                    <a:lnTo>
                      <a:pt x="101" y="419"/>
                    </a:lnTo>
                    <a:lnTo>
                      <a:pt x="99" y="417"/>
                    </a:lnTo>
                    <a:lnTo>
                      <a:pt x="101" y="415"/>
                    </a:lnTo>
                    <a:lnTo>
                      <a:pt x="101" y="415"/>
                    </a:lnTo>
                    <a:lnTo>
                      <a:pt x="104" y="415"/>
                    </a:lnTo>
                    <a:lnTo>
                      <a:pt x="106" y="413"/>
                    </a:lnTo>
                    <a:lnTo>
                      <a:pt x="104" y="411"/>
                    </a:lnTo>
                    <a:lnTo>
                      <a:pt x="104" y="407"/>
                    </a:lnTo>
                    <a:lnTo>
                      <a:pt x="106" y="404"/>
                    </a:lnTo>
                    <a:lnTo>
                      <a:pt x="110" y="407"/>
                    </a:lnTo>
                    <a:lnTo>
                      <a:pt x="106" y="411"/>
                    </a:lnTo>
                    <a:lnTo>
                      <a:pt x="108" y="415"/>
                    </a:lnTo>
                    <a:lnTo>
                      <a:pt x="106" y="419"/>
                    </a:lnTo>
                    <a:lnTo>
                      <a:pt x="108" y="421"/>
                    </a:lnTo>
                    <a:lnTo>
                      <a:pt x="110" y="426"/>
                    </a:lnTo>
                    <a:lnTo>
                      <a:pt x="114" y="430"/>
                    </a:lnTo>
                    <a:lnTo>
                      <a:pt x="118" y="428"/>
                    </a:lnTo>
                    <a:lnTo>
                      <a:pt x="120" y="430"/>
                    </a:lnTo>
                    <a:lnTo>
                      <a:pt x="118" y="432"/>
                    </a:lnTo>
                    <a:lnTo>
                      <a:pt x="120" y="434"/>
                    </a:lnTo>
                    <a:lnTo>
                      <a:pt x="125" y="438"/>
                    </a:lnTo>
                    <a:lnTo>
                      <a:pt x="127" y="434"/>
                    </a:lnTo>
                    <a:lnTo>
                      <a:pt x="125" y="421"/>
                    </a:lnTo>
                    <a:lnTo>
                      <a:pt x="123" y="415"/>
                    </a:lnTo>
                    <a:lnTo>
                      <a:pt x="125" y="413"/>
                    </a:lnTo>
                    <a:lnTo>
                      <a:pt x="127" y="411"/>
                    </a:lnTo>
                    <a:lnTo>
                      <a:pt x="125" y="407"/>
                    </a:lnTo>
                    <a:lnTo>
                      <a:pt x="125" y="404"/>
                    </a:lnTo>
                    <a:lnTo>
                      <a:pt x="131" y="404"/>
                    </a:lnTo>
                    <a:lnTo>
                      <a:pt x="133" y="400"/>
                    </a:lnTo>
                    <a:lnTo>
                      <a:pt x="133" y="396"/>
                    </a:lnTo>
                    <a:lnTo>
                      <a:pt x="135" y="390"/>
                    </a:lnTo>
                    <a:lnTo>
                      <a:pt x="133" y="385"/>
                    </a:lnTo>
                    <a:lnTo>
                      <a:pt x="131" y="377"/>
                    </a:lnTo>
                    <a:lnTo>
                      <a:pt x="129" y="371"/>
                    </a:lnTo>
                    <a:lnTo>
                      <a:pt x="129" y="367"/>
                    </a:lnTo>
                    <a:lnTo>
                      <a:pt x="137" y="364"/>
                    </a:lnTo>
                    <a:lnTo>
                      <a:pt x="137" y="358"/>
                    </a:lnTo>
                    <a:lnTo>
                      <a:pt x="139" y="352"/>
                    </a:lnTo>
                    <a:lnTo>
                      <a:pt x="133" y="345"/>
                    </a:lnTo>
                    <a:lnTo>
                      <a:pt x="127" y="343"/>
                    </a:lnTo>
                    <a:lnTo>
                      <a:pt x="127" y="335"/>
                    </a:lnTo>
                    <a:lnTo>
                      <a:pt x="127" y="329"/>
                    </a:lnTo>
                    <a:lnTo>
                      <a:pt x="127" y="320"/>
                    </a:lnTo>
                    <a:lnTo>
                      <a:pt x="125" y="314"/>
                    </a:lnTo>
                    <a:lnTo>
                      <a:pt x="127" y="308"/>
                    </a:lnTo>
                    <a:lnTo>
                      <a:pt x="125" y="297"/>
                    </a:lnTo>
                    <a:lnTo>
                      <a:pt x="123" y="286"/>
                    </a:lnTo>
                    <a:lnTo>
                      <a:pt x="125" y="278"/>
                    </a:lnTo>
                    <a:lnTo>
                      <a:pt x="129" y="270"/>
                    </a:lnTo>
                    <a:lnTo>
                      <a:pt x="133" y="267"/>
                    </a:lnTo>
                    <a:lnTo>
                      <a:pt x="139" y="270"/>
                    </a:lnTo>
                    <a:lnTo>
                      <a:pt x="146" y="270"/>
                    </a:lnTo>
                    <a:lnTo>
                      <a:pt x="150" y="265"/>
                    </a:lnTo>
                    <a:lnTo>
                      <a:pt x="148" y="257"/>
                    </a:lnTo>
                    <a:lnTo>
                      <a:pt x="146" y="255"/>
                    </a:lnTo>
                    <a:lnTo>
                      <a:pt x="148" y="248"/>
                    </a:lnTo>
                    <a:lnTo>
                      <a:pt x="154" y="234"/>
                    </a:lnTo>
                    <a:lnTo>
                      <a:pt x="154" y="223"/>
                    </a:lnTo>
                    <a:lnTo>
                      <a:pt x="156" y="215"/>
                    </a:lnTo>
                    <a:lnTo>
                      <a:pt x="158" y="208"/>
                    </a:lnTo>
                    <a:lnTo>
                      <a:pt x="158" y="204"/>
                    </a:lnTo>
                    <a:lnTo>
                      <a:pt x="154" y="200"/>
                    </a:lnTo>
                    <a:lnTo>
                      <a:pt x="154" y="196"/>
                    </a:lnTo>
                    <a:lnTo>
                      <a:pt x="160" y="194"/>
                    </a:lnTo>
                    <a:lnTo>
                      <a:pt x="169" y="192"/>
                    </a:lnTo>
                    <a:lnTo>
                      <a:pt x="171" y="189"/>
                    </a:lnTo>
                    <a:lnTo>
                      <a:pt x="171" y="185"/>
                    </a:lnTo>
                    <a:lnTo>
                      <a:pt x="177" y="175"/>
                    </a:lnTo>
                    <a:lnTo>
                      <a:pt x="184" y="168"/>
                    </a:lnTo>
                    <a:lnTo>
                      <a:pt x="184" y="162"/>
                    </a:lnTo>
                    <a:lnTo>
                      <a:pt x="182" y="158"/>
                    </a:lnTo>
                    <a:lnTo>
                      <a:pt x="179" y="154"/>
                    </a:lnTo>
                    <a:lnTo>
                      <a:pt x="179" y="145"/>
                    </a:lnTo>
                    <a:lnTo>
                      <a:pt x="182" y="143"/>
                    </a:lnTo>
                    <a:lnTo>
                      <a:pt x="186" y="141"/>
                    </a:lnTo>
                    <a:lnTo>
                      <a:pt x="186" y="135"/>
                    </a:lnTo>
                    <a:lnTo>
                      <a:pt x="188" y="135"/>
                    </a:lnTo>
                    <a:lnTo>
                      <a:pt x="192" y="128"/>
                    </a:lnTo>
                    <a:lnTo>
                      <a:pt x="196" y="124"/>
                    </a:lnTo>
                    <a:lnTo>
                      <a:pt x="201" y="126"/>
                    </a:lnTo>
                    <a:lnTo>
                      <a:pt x="203" y="128"/>
                    </a:lnTo>
                    <a:lnTo>
                      <a:pt x="205" y="128"/>
                    </a:lnTo>
                    <a:lnTo>
                      <a:pt x="207" y="126"/>
                    </a:lnTo>
                    <a:lnTo>
                      <a:pt x="205" y="122"/>
                    </a:lnTo>
                    <a:lnTo>
                      <a:pt x="207" y="120"/>
                    </a:lnTo>
                    <a:lnTo>
                      <a:pt x="207" y="118"/>
                    </a:lnTo>
                    <a:lnTo>
                      <a:pt x="209" y="116"/>
                    </a:lnTo>
                    <a:lnTo>
                      <a:pt x="205" y="109"/>
                    </a:lnTo>
                    <a:lnTo>
                      <a:pt x="207" y="109"/>
                    </a:lnTo>
                    <a:lnTo>
                      <a:pt x="213" y="109"/>
                    </a:lnTo>
                    <a:lnTo>
                      <a:pt x="217" y="107"/>
                    </a:lnTo>
                    <a:lnTo>
                      <a:pt x="224" y="107"/>
                    </a:lnTo>
                    <a:lnTo>
                      <a:pt x="228" y="111"/>
                    </a:lnTo>
                    <a:lnTo>
                      <a:pt x="232" y="111"/>
                    </a:lnTo>
                    <a:lnTo>
                      <a:pt x="236" y="114"/>
                    </a:lnTo>
                    <a:lnTo>
                      <a:pt x="238" y="114"/>
                    </a:lnTo>
                    <a:lnTo>
                      <a:pt x="238" y="114"/>
                    </a:lnTo>
                    <a:lnTo>
                      <a:pt x="238" y="109"/>
                    </a:lnTo>
                    <a:lnTo>
                      <a:pt x="236" y="105"/>
                    </a:lnTo>
                    <a:lnTo>
                      <a:pt x="238" y="99"/>
                    </a:lnTo>
                    <a:lnTo>
                      <a:pt x="241" y="99"/>
                    </a:lnTo>
                    <a:lnTo>
                      <a:pt x="241" y="95"/>
                    </a:lnTo>
                    <a:lnTo>
                      <a:pt x="236" y="93"/>
                    </a:lnTo>
                    <a:lnTo>
                      <a:pt x="236" y="88"/>
                    </a:lnTo>
                    <a:lnTo>
                      <a:pt x="241" y="90"/>
                    </a:lnTo>
                    <a:lnTo>
                      <a:pt x="245" y="88"/>
                    </a:lnTo>
                    <a:lnTo>
                      <a:pt x="247" y="88"/>
                    </a:lnTo>
                    <a:lnTo>
                      <a:pt x="247" y="88"/>
                    </a:lnTo>
                    <a:lnTo>
                      <a:pt x="247" y="86"/>
                    </a:lnTo>
                    <a:lnTo>
                      <a:pt x="249" y="88"/>
                    </a:lnTo>
                    <a:lnTo>
                      <a:pt x="251" y="86"/>
                    </a:lnTo>
                    <a:lnTo>
                      <a:pt x="249" y="84"/>
                    </a:lnTo>
                    <a:lnTo>
                      <a:pt x="251" y="80"/>
                    </a:lnTo>
                    <a:lnTo>
                      <a:pt x="253" y="78"/>
                    </a:lnTo>
                    <a:lnTo>
                      <a:pt x="257" y="78"/>
                    </a:lnTo>
                    <a:lnTo>
                      <a:pt x="260" y="82"/>
                    </a:lnTo>
                    <a:lnTo>
                      <a:pt x="268" y="90"/>
                    </a:lnTo>
                    <a:lnTo>
                      <a:pt x="270" y="95"/>
                    </a:lnTo>
                    <a:lnTo>
                      <a:pt x="272" y="99"/>
                    </a:lnTo>
                    <a:lnTo>
                      <a:pt x="279" y="101"/>
                    </a:lnTo>
                    <a:lnTo>
                      <a:pt x="289" y="101"/>
                    </a:lnTo>
                    <a:lnTo>
                      <a:pt x="293" y="97"/>
                    </a:lnTo>
                    <a:lnTo>
                      <a:pt x="295" y="93"/>
                    </a:lnTo>
                    <a:lnTo>
                      <a:pt x="300" y="93"/>
                    </a:lnTo>
                    <a:lnTo>
                      <a:pt x="306" y="99"/>
                    </a:lnTo>
                    <a:lnTo>
                      <a:pt x="310" y="99"/>
                    </a:lnTo>
                    <a:lnTo>
                      <a:pt x="312" y="95"/>
                    </a:lnTo>
                    <a:lnTo>
                      <a:pt x="316" y="93"/>
                    </a:lnTo>
                    <a:lnTo>
                      <a:pt x="319" y="90"/>
                    </a:lnTo>
                    <a:lnTo>
                      <a:pt x="323" y="90"/>
                    </a:lnTo>
                    <a:lnTo>
                      <a:pt x="325" y="88"/>
                    </a:lnTo>
                    <a:lnTo>
                      <a:pt x="327" y="86"/>
                    </a:lnTo>
                    <a:lnTo>
                      <a:pt x="325" y="82"/>
                    </a:lnTo>
                    <a:lnTo>
                      <a:pt x="325" y="76"/>
                    </a:lnTo>
                    <a:lnTo>
                      <a:pt x="325" y="65"/>
                    </a:lnTo>
                    <a:lnTo>
                      <a:pt x="327" y="63"/>
                    </a:lnTo>
                    <a:lnTo>
                      <a:pt x="325" y="59"/>
                    </a:lnTo>
                    <a:lnTo>
                      <a:pt x="327" y="59"/>
                    </a:lnTo>
                    <a:lnTo>
                      <a:pt x="329" y="55"/>
                    </a:lnTo>
                    <a:lnTo>
                      <a:pt x="329" y="50"/>
                    </a:lnTo>
                    <a:lnTo>
                      <a:pt x="333" y="50"/>
                    </a:lnTo>
                    <a:lnTo>
                      <a:pt x="340" y="50"/>
                    </a:lnTo>
                    <a:lnTo>
                      <a:pt x="342" y="50"/>
                    </a:lnTo>
                    <a:lnTo>
                      <a:pt x="342" y="48"/>
                    </a:lnTo>
                    <a:lnTo>
                      <a:pt x="344" y="44"/>
                    </a:lnTo>
                    <a:lnTo>
                      <a:pt x="352" y="44"/>
                    </a:lnTo>
                    <a:lnTo>
                      <a:pt x="356" y="46"/>
                    </a:lnTo>
                    <a:lnTo>
                      <a:pt x="363" y="52"/>
                    </a:lnTo>
                    <a:lnTo>
                      <a:pt x="365" y="57"/>
                    </a:lnTo>
                    <a:lnTo>
                      <a:pt x="369" y="57"/>
                    </a:lnTo>
                    <a:lnTo>
                      <a:pt x="375" y="59"/>
                    </a:lnTo>
                    <a:lnTo>
                      <a:pt x="378" y="61"/>
                    </a:lnTo>
                    <a:lnTo>
                      <a:pt x="380" y="65"/>
                    </a:lnTo>
                    <a:lnTo>
                      <a:pt x="380" y="69"/>
                    </a:lnTo>
                    <a:lnTo>
                      <a:pt x="378" y="76"/>
                    </a:lnTo>
                    <a:lnTo>
                      <a:pt x="378" y="84"/>
                    </a:lnTo>
                    <a:lnTo>
                      <a:pt x="378" y="84"/>
                    </a:lnTo>
                    <a:close/>
                    <a:moveTo>
                      <a:pt x="19" y="430"/>
                    </a:moveTo>
                    <a:lnTo>
                      <a:pt x="21" y="432"/>
                    </a:lnTo>
                    <a:lnTo>
                      <a:pt x="19" y="432"/>
                    </a:lnTo>
                    <a:lnTo>
                      <a:pt x="19" y="430"/>
                    </a:lnTo>
                    <a:lnTo>
                      <a:pt x="19" y="430"/>
                    </a:lnTo>
                    <a:close/>
                    <a:moveTo>
                      <a:pt x="11" y="407"/>
                    </a:moveTo>
                    <a:lnTo>
                      <a:pt x="11" y="407"/>
                    </a:lnTo>
                    <a:lnTo>
                      <a:pt x="13" y="407"/>
                    </a:lnTo>
                    <a:lnTo>
                      <a:pt x="15" y="409"/>
                    </a:lnTo>
                    <a:lnTo>
                      <a:pt x="13" y="411"/>
                    </a:lnTo>
                    <a:lnTo>
                      <a:pt x="11" y="407"/>
                    </a:lnTo>
                    <a:lnTo>
                      <a:pt x="11" y="407"/>
                    </a:lnTo>
                    <a:close/>
                    <a:moveTo>
                      <a:pt x="17" y="398"/>
                    </a:moveTo>
                    <a:lnTo>
                      <a:pt x="17" y="402"/>
                    </a:lnTo>
                    <a:lnTo>
                      <a:pt x="15" y="402"/>
                    </a:lnTo>
                    <a:lnTo>
                      <a:pt x="17" y="398"/>
                    </a:lnTo>
                    <a:lnTo>
                      <a:pt x="17" y="398"/>
                    </a:lnTo>
                    <a:close/>
                    <a:moveTo>
                      <a:pt x="13" y="398"/>
                    </a:moveTo>
                    <a:lnTo>
                      <a:pt x="13" y="400"/>
                    </a:lnTo>
                    <a:lnTo>
                      <a:pt x="9" y="400"/>
                    </a:lnTo>
                    <a:lnTo>
                      <a:pt x="13" y="398"/>
                    </a:lnTo>
                    <a:lnTo>
                      <a:pt x="13" y="398"/>
                    </a:lnTo>
                    <a:close/>
                    <a:moveTo>
                      <a:pt x="7" y="381"/>
                    </a:moveTo>
                    <a:lnTo>
                      <a:pt x="2" y="379"/>
                    </a:lnTo>
                    <a:lnTo>
                      <a:pt x="7" y="377"/>
                    </a:lnTo>
                    <a:lnTo>
                      <a:pt x="7" y="377"/>
                    </a:lnTo>
                    <a:lnTo>
                      <a:pt x="7" y="381"/>
                    </a:lnTo>
                    <a:lnTo>
                      <a:pt x="7" y="381"/>
                    </a:lnTo>
                    <a:close/>
                    <a:moveTo>
                      <a:pt x="5" y="385"/>
                    </a:moveTo>
                    <a:lnTo>
                      <a:pt x="9" y="385"/>
                    </a:lnTo>
                    <a:lnTo>
                      <a:pt x="7" y="388"/>
                    </a:lnTo>
                    <a:lnTo>
                      <a:pt x="5" y="385"/>
                    </a:lnTo>
                    <a:lnTo>
                      <a:pt x="5" y="385"/>
                    </a:lnTo>
                    <a:close/>
                    <a:moveTo>
                      <a:pt x="13" y="390"/>
                    </a:moveTo>
                    <a:lnTo>
                      <a:pt x="13" y="390"/>
                    </a:lnTo>
                    <a:lnTo>
                      <a:pt x="15" y="392"/>
                    </a:lnTo>
                    <a:lnTo>
                      <a:pt x="15" y="396"/>
                    </a:lnTo>
                    <a:lnTo>
                      <a:pt x="13" y="390"/>
                    </a:lnTo>
                    <a:lnTo>
                      <a:pt x="13" y="390"/>
                    </a:lnTo>
                    <a:close/>
                    <a:moveTo>
                      <a:pt x="7" y="394"/>
                    </a:moveTo>
                    <a:lnTo>
                      <a:pt x="5" y="390"/>
                    </a:lnTo>
                    <a:lnTo>
                      <a:pt x="9" y="390"/>
                    </a:lnTo>
                    <a:lnTo>
                      <a:pt x="7" y="394"/>
                    </a:lnTo>
                    <a:lnTo>
                      <a:pt x="7" y="394"/>
                    </a:lnTo>
                    <a:close/>
                    <a:moveTo>
                      <a:pt x="5" y="371"/>
                    </a:moveTo>
                    <a:lnTo>
                      <a:pt x="0" y="373"/>
                    </a:lnTo>
                    <a:lnTo>
                      <a:pt x="2" y="375"/>
                    </a:lnTo>
                    <a:lnTo>
                      <a:pt x="5" y="373"/>
                    </a:lnTo>
                    <a:lnTo>
                      <a:pt x="5" y="371"/>
                    </a:lnTo>
                    <a:lnTo>
                      <a:pt x="5" y="371"/>
                    </a:lnTo>
                    <a:close/>
                    <a:moveTo>
                      <a:pt x="2" y="343"/>
                    </a:moveTo>
                    <a:lnTo>
                      <a:pt x="7" y="345"/>
                    </a:lnTo>
                    <a:lnTo>
                      <a:pt x="5" y="345"/>
                    </a:lnTo>
                    <a:lnTo>
                      <a:pt x="2" y="343"/>
                    </a:lnTo>
                    <a:lnTo>
                      <a:pt x="2" y="343"/>
                    </a:lnTo>
                    <a:close/>
                    <a:moveTo>
                      <a:pt x="5" y="337"/>
                    </a:moveTo>
                    <a:lnTo>
                      <a:pt x="9" y="339"/>
                    </a:lnTo>
                    <a:lnTo>
                      <a:pt x="7" y="341"/>
                    </a:lnTo>
                    <a:lnTo>
                      <a:pt x="5" y="337"/>
                    </a:lnTo>
                    <a:lnTo>
                      <a:pt x="5" y="337"/>
                    </a:lnTo>
                    <a:close/>
                    <a:moveTo>
                      <a:pt x="15" y="329"/>
                    </a:moveTo>
                    <a:lnTo>
                      <a:pt x="17" y="331"/>
                    </a:lnTo>
                    <a:lnTo>
                      <a:pt x="13" y="331"/>
                    </a:lnTo>
                    <a:lnTo>
                      <a:pt x="15" y="329"/>
                    </a:lnTo>
                    <a:lnTo>
                      <a:pt x="15" y="329"/>
                    </a:lnTo>
                    <a:close/>
                    <a:moveTo>
                      <a:pt x="19" y="326"/>
                    </a:moveTo>
                    <a:lnTo>
                      <a:pt x="21" y="326"/>
                    </a:lnTo>
                    <a:lnTo>
                      <a:pt x="23" y="329"/>
                    </a:lnTo>
                    <a:lnTo>
                      <a:pt x="19" y="331"/>
                    </a:lnTo>
                    <a:lnTo>
                      <a:pt x="19" y="326"/>
                    </a:lnTo>
                    <a:lnTo>
                      <a:pt x="19" y="326"/>
                    </a:lnTo>
                    <a:close/>
                    <a:moveTo>
                      <a:pt x="55" y="301"/>
                    </a:moveTo>
                    <a:lnTo>
                      <a:pt x="55" y="301"/>
                    </a:lnTo>
                    <a:lnTo>
                      <a:pt x="57" y="297"/>
                    </a:lnTo>
                    <a:lnTo>
                      <a:pt x="59" y="301"/>
                    </a:lnTo>
                    <a:lnTo>
                      <a:pt x="57" y="303"/>
                    </a:lnTo>
                    <a:lnTo>
                      <a:pt x="55" y="301"/>
                    </a:lnTo>
                    <a:lnTo>
                      <a:pt x="55" y="301"/>
                    </a:lnTo>
                    <a:close/>
                    <a:moveTo>
                      <a:pt x="55" y="295"/>
                    </a:moveTo>
                    <a:lnTo>
                      <a:pt x="55" y="295"/>
                    </a:lnTo>
                    <a:lnTo>
                      <a:pt x="53" y="295"/>
                    </a:lnTo>
                    <a:lnTo>
                      <a:pt x="51" y="291"/>
                    </a:lnTo>
                    <a:lnTo>
                      <a:pt x="55" y="291"/>
                    </a:lnTo>
                    <a:lnTo>
                      <a:pt x="55" y="295"/>
                    </a:lnTo>
                    <a:lnTo>
                      <a:pt x="55" y="295"/>
                    </a:lnTo>
                    <a:close/>
                    <a:moveTo>
                      <a:pt x="59" y="286"/>
                    </a:moveTo>
                    <a:lnTo>
                      <a:pt x="66" y="280"/>
                    </a:lnTo>
                    <a:lnTo>
                      <a:pt x="68" y="282"/>
                    </a:lnTo>
                    <a:lnTo>
                      <a:pt x="64" y="286"/>
                    </a:lnTo>
                    <a:lnTo>
                      <a:pt x="59" y="286"/>
                    </a:lnTo>
                    <a:lnTo>
                      <a:pt x="59" y="286"/>
                    </a:lnTo>
                    <a:close/>
                    <a:moveTo>
                      <a:pt x="59" y="293"/>
                    </a:moveTo>
                    <a:lnTo>
                      <a:pt x="64" y="289"/>
                    </a:lnTo>
                    <a:lnTo>
                      <a:pt x="68" y="289"/>
                    </a:lnTo>
                    <a:lnTo>
                      <a:pt x="68" y="286"/>
                    </a:lnTo>
                    <a:lnTo>
                      <a:pt x="72" y="286"/>
                    </a:lnTo>
                    <a:lnTo>
                      <a:pt x="72" y="289"/>
                    </a:lnTo>
                    <a:lnTo>
                      <a:pt x="70" y="293"/>
                    </a:lnTo>
                    <a:lnTo>
                      <a:pt x="66" y="293"/>
                    </a:lnTo>
                    <a:lnTo>
                      <a:pt x="64" y="293"/>
                    </a:lnTo>
                    <a:lnTo>
                      <a:pt x="59" y="293"/>
                    </a:lnTo>
                    <a:lnTo>
                      <a:pt x="59" y="293"/>
                    </a:lnTo>
                    <a:close/>
                    <a:moveTo>
                      <a:pt x="112" y="236"/>
                    </a:moveTo>
                    <a:lnTo>
                      <a:pt x="114" y="234"/>
                    </a:lnTo>
                    <a:lnTo>
                      <a:pt x="118" y="234"/>
                    </a:lnTo>
                    <a:lnTo>
                      <a:pt x="114" y="238"/>
                    </a:lnTo>
                    <a:lnTo>
                      <a:pt x="112" y="236"/>
                    </a:lnTo>
                    <a:lnTo>
                      <a:pt x="112" y="236"/>
                    </a:lnTo>
                    <a:close/>
                    <a:moveTo>
                      <a:pt x="108" y="246"/>
                    </a:moveTo>
                    <a:lnTo>
                      <a:pt x="106" y="244"/>
                    </a:lnTo>
                    <a:lnTo>
                      <a:pt x="104" y="244"/>
                    </a:lnTo>
                    <a:lnTo>
                      <a:pt x="106" y="240"/>
                    </a:lnTo>
                    <a:lnTo>
                      <a:pt x="112" y="240"/>
                    </a:lnTo>
                    <a:lnTo>
                      <a:pt x="114" y="240"/>
                    </a:lnTo>
                    <a:lnTo>
                      <a:pt x="110" y="244"/>
                    </a:lnTo>
                    <a:lnTo>
                      <a:pt x="108" y="246"/>
                    </a:lnTo>
                    <a:lnTo>
                      <a:pt x="108" y="246"/>
                    </a:lnTo>
                    <a:close/>
                    <a:moveTo>
                      <a:pt x="118" y="213"/>
                    </a:moveTo>
                    <a:lnTo>
                      <a:pt x="118" y="215"/>
                    </a:lnTo>
                    <a:lnTo>
                      <a:pt x="118" y="217"/>
                    </a:lnTo>
                    <a:lnTo>
                      <a:pt x="118" y="219"/>
                    </a:lnTo>
                    <a:lnTo>
                      <a:pt x="116" y="217"/>
                    </a:lnTo>
                    <a:lnTo>
                      <a:pt x="118" y="213"/>
                    </a:lnTo>
                    <a:lnTo>
                      <a:pt x="118" y="213"/>
                    </a:lnTo>
                    <a:close/>
                    <a:moveTo>
                      <a:pt x="125" y="206"/>
                    </a:moveTo>
                    <a:lnTo>
                      <a:pt x="127" y="204"/>
                    </a:lnTo>
                    <a:lnTo>
                      <a:pt x="131" y="204"/>
                    </a:lnTo>
                    <a:lnTo>
                      <a:pt x="127" y="208"/>
                    </a:lnTo>
                    <a:lnTo>
                      <a:pt x="125" y="206"/>
                    </a:lnTo>
                    <a:lnTo>
                      <a:pt x="125" y="206"/>
                    </a:lnTo>
                    <a:close/>
                    <a:moveTo>
                      <a:pt x="123" y="198"/>
                    </a:moveTo>
                    <a:lnTo>
                      <a:pt x="127" y="194"/>
                    </a:lnTo>
                    <a:lnTo>
                      <a:pt x="127" y="198"/>
                    </a:lnTo>
                    <a:lnTo>
                      <a:pt x="125" y="204"/>
                    </a:lnTo>
                    <a:lnTo>
                      <a:pt x="123" y="198"/>
                    </a:lnTo>
                    <a:lnTo>
                      <a:pt x="123" y="198"/>
                    </a:lnTo>
                    <a:close/>
                    <a:moveTo>
                      <a:pt x="148" y="162"/>
                    </a:moveTo>
                    <a:lnTo>
                      <a:pt x="148" y="160"/>
                    </a:lnTo>
                    <a:lnTo>
                      <a:pt x="150" y="160"/>
                    </a:lnTo>
                    <a:lnTo>
                      <a:pt x="150" y="164"/>
                    </a:lnTo>
                    <a:lnTo>
                      <a:pt x="148" y="162"/>
                    </a:lnTo>
                    <a:lnTo>
                      <a:pt x="148" y="162"/>
                    </a:lnTo>
                    <a:close/>
                    <a:moveTo>
                      <a:pt x="123" y="141"/>
                    </a:moveTo>
                    <a:lnTo>
                      <a:pt x="125" y="143"/>
                    </a:lnTo>
                    <a:lnTo>
                      <a:pt x="125" y="145"/>
                    </a:lnTo>
                    <a:lnTo>
                      <a:pt x="123" y="145"/>
                    </a:lnTo>
                    <a:lnTo>
                      <a:pt x="123" y="141"/>
                    </a:lnTo>
                    <a:lnTo>
                      <a:pt x="123" y="141"/>
                    </a:lnTo>
                    <a:close/>
                    <a:moveTo>
                      <a:pt x="129" y="133"/>
                    </a:moveTo>
                    <a:lnTo>
                      <a:pt x="125" y="137"/>
                    </a:lnTo>
                    <a:lnTo>
                      <a:pt x="125" y="133"/>
                    </a:lnTo>
                    <a:lnTo>
                      <a:pt x="129" y="126"/>
                    </a:lnTo>
                    <a:lnTo>
                      <a:pt x="129" y="133"/>
                    </a:lnTo>
                    <a:lnTo>
                      <a:pt x="129" y="133"/>
                    </a:lnTo>
                    <a:close/>
                    <a:moveTo>
                      <a:pt x="133" y="128"/>
                    </a:moveTo>
                    <a:lnTo>
                      <a:pt x="131" y="126"/>
                    </a:lnTo>
                    <a:lnTo>
                      <a:pt x="133" y="124"/>
                    </a:lnTo>
                    <a:lnTo>
                      <a:pt x="135" y="126"/>
                    </a:lnTo>
                    <a:lnTo>
                      <a:pt x="133" y="128"/>
                    </a:lnTo>
                    <a:lnTo>
                      <a:pt x="133" y="128"/>
                    </a:lnTo>
                    <a:close/>
                    <a:moveTo>
                      <a:pt x="144" y="120"/>
                    </a:moveTo>
                    <a:lnTo>
                      <a:pt x="144" y="124"/>
                    </a:lnTo>
                    <a:lnTo>
                      <a:pt x="137" y="128"/>
                    </a:lnTo>
                    <a:lnTo>
                      <a:pt x="137" y="122"/>
                    </a:lnTo>
                    <a:lnTo>
                      <a:pt x="144" y="120"/>
                    </a:lnTo>
                    <a:lnTo>
                      <a:pt x="144" y="120"/>
                    </a:lnTo>
                    <a:close/>
                    <a:moveTo>
                      <a:pt x="150" y="111"/>
                    </a:moveTo>
                    <a:lnTo>
                      <a:pt x="152" y="107"/>
                    </a:lnTo>
                    <a:lnTo>
                      <a:pt x="156" y="111"/>
                    </a:lnTo>
                    <a:lnTo>
                      <a:pt x="150" y="111"/>
                    </a:lnTo>
                    <a:lnTo>
                      <a:pt x="150" y="111"/>
                    </a:lnTo>
                    <a:close/>
                    <a:moveTo>
                      <a:pt x="156" y="114"/>
                    </a:moveTo>
                    <a:lnTo>
                      <a:pt x="156" y="120"/>
                    </a:lnTo>
                    <a:lnTo>
                      <a:pt x="152" y="118"/>
                    </a:lnTo>
                    <a:lnTo>
                      <a:pt x="146" y="122"/>
                    </a:lnTo>
                    <a:lnTo>
                      <a:pt x="148" y="118"/>
                    </a:lnTo>
                    <a:lnTo>
                      <a:pt x="156" y="114"/>
                    </a:lnTo>
                    <a:lnTo>
                      <a:pt x="156" y="114"/>
                    </a:lnTo>
                    <a:close/>
                    <a:moveTo>
                      <a:pt x="158" y="93"/>
                    </a:moveTo>
                    <a:lnTo>
                      <a:pt x="160" y="99"/>
                    </a:lnTo>
                    <a:lnTo>
                      <a:pt x="160" y="105"/>
                    </a:lnTo>
                    <a:lnTo>
                      <a:pt x="154" y="107"/>
                    </a:lnTo>
                    <a:lnTo>
                      <a:pt x="152" y="105"/>
                    </a:lnTo>
                    <a:lnTo>
                      <a:pt x="158" y="101"/>
                    </a:lnTo>
                    <a:lnTo>
                      <a:pt x="154" y="101"/>
                    </a:lnTo>
                    <a:lnTo>
                      <a:pt x="150" y="105"/>
                    </a:lnTo>
                    <a:lnTo>
                      <a:pt x="148" y="103"/>
                    </a:lnTo>
                    <a:lnTo>
                      <a:pt x="150" y="99"/>
                    </a:lnTo>
                    <a:lnTo>
                      <a:pt x="154" y="99"/>
                    </a:lnTo>
                    <a:lnTo>
                      <a:pt x="156" y="97"/>
                    </a:lnTo>
                    <a:lnTo>
                      <a:pt x="156" y="95"/>
                    </a:lnTo>
                    <a:lnTo>
                      <a:pt x="158" y="93"/>
                    </a:lnTo>
                    <a:lnTo>
                      <a:pt x="158" y="93"/>
                    </a:lnTo>
                    <a:close/>
                    <a:moveTo>
                      <a:pt x="163" y="97"/>
                    </a:moveTo>
                    <a:lnTo>
                      <a:pt x="160" y="95"/>
                    </a:lnTo>
                    <a:lnTo>
                      <a:pt x="160" y="88"/>
                    </a:lnTo>
                    <a:lnTo>
                      <a:pt x="167" y="84"/>
                    </a:lnTo>
                    <a:lnTo>
                      <a:pt x="167" y="80"/>
                    </a:lnTo>
                    <a:lnTo>
                      <a:pt x="171" y="78"/>
                    </a:lnTo>
                    <a:lnTo>
                      <a:pt x="173" y="82"/>
                    </a:lnTo>
                    <a:lnTo>
                      <a:pt x="169" y="86"/>
                    </a:lnTo>
                    <a:lnTo>
                      <a:pt x="169" y="90"/>
                    </a:lnTo>
                    <a:lnTo>
                      <a:pt x="163" y="97"/>
                    </a:lnTo>
                    <a:lnTo>
                      <a:pt x="163" y="97"/>
                    </a:lnTo>
                    <a:close/>
                    <a:moveTo>
                      <a:pt x="175" y="99"/>
                    </a:moveTo>
                    <a:lnTo>
                      <a:pt x="182" y="103"/>
                    </a:lnTo>
                    <a:lnTo>
                      <a:pt x="175" y="109"/>
                    </a:lnTo>
                    <a:lnTo>
                      <a:pt x="169" y="114"/>
                    </a:lnTo>
                    <a:lnTo>
                      <a:pt x="169" y="116"/>
                    </a:lnTo>
                    <a:lnTo>
                      <a:pt x="165" y="116"/>
                    </a:lnTo>
                    <a:lnTo>
                      <a:pt x="165" y="111"/>
                    </a:lnTo>
                    <a:lnTo>
                      <a:pt x="160" y="118"/>
                    </a:lnTo>
                    <a:lnTo>
                      <a:pt x="158" y="118"/>
                    </a:lnTo>
                    <a:lnTo>
                      <a:pt x="158" y="111"/>
                    </a:lnTo>
                    <a:lnTo>
                      <a:pt x="160" y="111"/>
                    </a:lnTo>
                    <a:lnTo>
                      <a:pt x="160" y="107"/>
                    </a:lnTo>
                    <a:lnTo>
                      <a:pt x="163" y="105"/>
                    </a:lnTo>
                    <a:lnTo>
                      <a:pt x="163" y="101"/>
                    </a:lnTo>
                    <a:lnTo>
                      <a:pt x="169" y="93"/>
                    </a:lnTo>
                    <a:lnTo>
                      <a:pt x="167" y="103"/>
                    </a:lnTo>
                    <a:lnTo>
                      <a:pt x="167" y="107"/>
                    </a:lnTo>
                    <a:lnTo>
                      <a:pt x="169" y="103"/>
                    </a:lnTo>
                    <a:lnTo>
                      <a:pt x="175" y="103"/>
                    </a:lnTo>
                    <a:lnTo>
                      <a:pt x="173" y="99"/>
                    </a:lnTo>
                    <a:lnTo>
                      <a:pt x="173" y="97"/>
                    </a:lnTo>
                    <a:lnTo>
                      <a:pt x="175" y="99"/>
                    </a:lnTo>
                    <a:lnTo>
                      <a:pt x="175" y="99"/>
                    </a:lnTo>
                    <a:close/>
                    <a:moveTo>
                      <a:pt x="175" y="95"/>
                    </a:moveTo>
                    <a:lnTo>
                      <a:pt x="173" y="93"/>
                    </a:lnTo>
                    <a:lnTo>
                      <a:pt x="177" y="90"/>
                    </a:lnTo>
                    <a:lnTo>
                      <a:pt x="182" y="93"/>
                    </a:lnTo>
                    <a:lnTo>
                      <a:pt x="182" y="97"/>
                    </a:lnTo>
                    <a:lnTo>
                      <a:pt x="175" y="95"/>
                    </a:lnTo>
                    <a:lnTo>
                      <a:pt x="175" y="95"/>
                    </a:lnTo>
                    <a:close/>
                    <a:moveTo>
                      <a:pt x="186" y="99"/>
                    </a:moveTo>
                    <a:lnTo>
                      <a:pt x="188" y="95"/>
                    </a:lnTo>
                    <a:lnTo>
                      <a:pt x="190" y="99"/>
                    </a:lnTo>
                    <a:lnTo>
                      <a:pt x="186" y="99"/>
                    </a:lnTo>
                    <a:lnTo>
                      <a:pt x="186" y="99"/>
                    </a:lnTo>
                    <a:close/>
                    <a:moveTo>
                      <a:pt x="201" y="78"/>
                    </a:moveTo>
                    <a:lnTo>
                      <a:pt x="198" y="80"/>
                    </a:lnTo>
                    <a:lnTo>
                      <a:pt x="201" y="84"/>
                    </a:lnTo>
                    <a:lnTo>
                      <a:pt x="196" y="84"/>
                    </a:lnTo>
                    <a:lnTo>
                      <a:pt x="194" y="86"/>
                    </a:lnTo>
                    <a:lnTo>
                      <a:pt x="190" y="86"/>
                    </a:lnTo>
                    <a:lnTo>
                      <a:pt x="188" y="90"/>
                    </a:lnTo>
                    <a:lnTo>
                      <a:pt x="186" y="90"/>
                    </a:lnTo>
                    <a:lnTo>
                      <a:pt x="186" y="88"/>
                    </a:lnTo>
                    <a:lnTo>
                      <a:pt x="184" y="86"/>
                    </a:lnTo>
                    <a:lnTo>
                      <a:pt x="186" y="82"/>
                    </a:lnTo>
                    <a:lnTo>
                      <a:pt x="182" y="82"/>
                    </a:lnTo>
                    <a:lnTo>
                      <a:pt x="184" y="78"/>
                    </a:lnTo>
                    <a:lnTo>
                      <a:pt x="190" y="78"/>
                    </a:lnTo>
                    <a:lnTo>
                      <a:pt x="184" y="76"/>
                    </a:lnTo>
                    <a:lnTo>
                      <a:pt x="188" y="71"/>
                    </a:lnTo>
                    <a:lnTo>
                      <a:pt x="190" y="74"/>
                    </a:lnTo>
                    <a:lnTo>
                      <a:pt x="190" y="69"/>
                    </a:lnTo>
                    <a:lnTo>
                      <a:pt x="194" y="69"/>
                    </a:lnTo>
                    <a:lnTo>
                      <a:pt x="196" y="74"/>
                    </a:lnTo>
                    <a:lnTo>
                      <a:pt x="198" y="74"/>
                    </a:lnTo>
                    <a:lnTo>
                      <a:pt x="201" y="78"/>
                    </a:lnTo>
                    <a:lnTo>
                      <a:pt x="201" y="78"/>
                    </a:lnTo>
                    <a:close/>
                    <a:moveTo>
                      <a:pt x="201" y="67"/>
                    </a:moveTo>
                    <a:lnTo>
                      <a:pt x="205" y="65"/>
                    </a:lnTo>
                    <a:lnTo>
                      <a:pt x="205" y="63"/>
                    </a:lnTo>
                    <a:lnTo>
                      <a:pt x="209" y="63"/>
                    </a:lnTo>
                    <a:lnTo>
                      <a:pt x="213" y="59"/>
                    </a:lnTo>
                    <a:lnTo>
                      <a:pt x="215" y="63"/>
                    </a:lnTo>
                    <a:lnTo>
                      <a:pt x="213" y="67"/>
                    </a:lnTo>
                    <a:lnTo>
                      <a:pt x="213" y="69"/>
                    </a:lnTo>
                    <a:lnTo>
                      <a:pt x="207" y="69"/>
                    </a:lnTo>
                    <a:lnTo>
                      <a:pt x="205" y="71"/>
                    </a:lnTo>
                    <a:lnTo>
                      <a:pt x="201" y="67"/>
                    </a:lnTo>
                    <a:lnTo>
                      <a:pt x="201" y="67"/>
                    </a:lnTo>
                    <a:close/>
                    <a:moveTo>
                      <a:pt x="215" y="44"/>
                    </a:moveTo>
                    <a:lnTo>
                      <a:pt x="215" y="42"/>
                    </a:lnTo>
                    <a:lnTo>
                      <a:pt x="217" y="40"/>
                    </a:lnTo>
                    <a:lnTo>
                      <a:pt x="215" y="44"/>
                    </a:lnTo>
                    <a:lnTo>
                      <a:pt x="215" y="44"/>
                    </a:lnTo>
                    <a:close/>
                    <a:moveTo>
                      <a:pt x="209" y="52"/>
                    </a:moveTo>
                    <a:lnTo>
                      <a:pt x="209" y="48"/>
                    </a:lnTo>
                    <a:lnTo>
                      <a:pt x="213" y="46"/>
                    </a:lnTo>
                    <a:lnTo>
                      <a:pt x="213" y="48"/>
                    </a:lnTo>
                    <a:lnTo>
                      <a:pt x="213" y="48"/>
                    </a:lnTo>
                    <a:lnTo>
                      <a:pt x="209" y="52"/>
                    </a:lnTo>
                    <a:lnTo>
                      <a:pt x="209" y="52"/>
                    </a:lnTo>
                    <a:close/>
                    <a:moveTo>
                      <a:pt x="222" y="59"/>
                    </a:moveTo>
                    <a:lnTo>
                      <a:pt x="224" y="55"/>
                    </a:lnTo>
                    <a:lnTo>
                      <a:pt x="226" y="57"/>
                    </a:lnTo>
                    <a:lnTo>
                      <a:pt x="222" y="59"/>
                    </a:lnTo>
                    <a:lnTo>
                      <a:pt x="222" y="59"/>
                    </a:lnTo>
                    <a:close/>
                    <a:moveTo>
                      <a:pt x="219" y="59"/>
                    </a:moveTo>
                    <a:lnTo>
                      <a:pt x="219" y="59"/>
                    </a:lnTo>
                    <a:lnTo>
                      <a:pt x="215" y="59"/>
                    </a:lnTo>
                    <a:lnTo>
                      <a:pt x="211" y="55"/>
                    </a:lnTo>
                    <a:lnTo>
                      <a:pt x="217" y="50"/>
                    </a:lnTo>
                    <a:lnTo>
                      <a:pt x="219" y="52"/>
                    </a:lnTo>
                    <a:lnTo>
                      <a:pt x="222" y="50"/>
                    </a:lnTo>
                    <a:lnTo>
                      <a:pt x="222" y="52"/>
                    </a:lnTo>
                    <a:lnTo>
                      <a:pt x="219" y="55"/>
                    </a:lnTo>
                    <a:lnTo>
                      <a:pt x="219" y="59"/>
                    </a:lnTo>
                    <a:lnTo>
                      <a:pt x="219" y="59"/>
                    </a:lnTo>
                    <a:close/>
                    <a:moveTo>
                      <a:pt x="230" y="48"/>
                    </a:moveTo>
                    <a:lnTo>
                      <a:pt x="228" y="50"/>
                    </a:lnTo>
                    <a:lnTo>
                      <a:pt x="224" y="48"/>
                    </a:lnTo>
                    <a:lnTo>
                      <a:pt x="224" y="44"/>
                    </a:lnTo>
                    <a:lnTo>
                      <a:pt x="222" y="40"/>
                    </a:lnTo>
                    <a:lnTo>
                      <a:pt x="226" y="38"/>
                    </a:lnTo>
                    <a:lnTo>
                      <a:pt x="226" y="44"/>
                    </a:lnTo>
                    <a:lnTo>
                      <a:pt x="230" y="46"/>
                    </a:lnTo>
                    <a:lnTo>
                      <a:pt x="230" y="48"/>
                    </a:lnTo>
                    <a:lnTo>
                      <a:pt x="230" y="48"/>
                    </a:lnTo>
                    <a:close/>
                    <a:moveTo>
                      <a:pt x="241" y="55"/>
                    </a:moveTo>
                    <a:lnTo>
                      <a:pt x="238" y="50"/>
                    </a:lnTo>
                    <a:lnTo>
                      <a:pt x="236" y="50"/>
                    </a:lnTo>
                    <a:lnTo>
                      <a:pt x="236" y="44"/>
                    </a:lnTo>
                    <a:lnTo>
                      <a:pt x="238" y="42"/>
                    </a:lnTo>
                    <a:lnTo>
                      <a:pt x="243" y="44"/>
                    </a:lnTo>
                    <a:lnTo>
                      <a:pt x="241" y="48"/>
                    </a:lnTo>
                    <a:lnTo>
                      <a:pt x="243" y="50"/>
                    </a:lnTo>
                    <a:lnTo>
                      <a:pt x="241" y="55"/>
                    </a:lnTo>
                    <a:lnTo>
                      <a:pt x="241" y="55"/>
                    </a:lnTo>
                    <a:close/>
                    <a:moveTo>
                      <a:pt x="272" y="40"/>
                    </a:moveTo>
                    <a:lnTo>
                      <a:pt x="268" y="38"/>
                    </a:lnTo>
                    <a:lnTo>
                      <a:pt x="264" y="36"/>
                    </a:lnTo>
                    <a:lnTo>
                      <a:pt x="266" y="33"/>
                    </a:lnTo>
                    <a:lnTo>
                      <a:pt x="270" y="33"/>
                    </a:lnTo>
                    <a:lnTo>
                      <a:pt x="272" y="36"/>
                    </a:lnTo>
                    <a:lnTo>
                      <a:pt x="272" y="40"/>
                    </a:lnTo>
                    <a:lnTo>
                      <a:pt x="272" y="40"/>
                    </a:lnTo>
                    <a:close/>
                    <a:moveTo>
                      <a:pt x="276" y="36"/>
                    </a:moveTo>
                    <a:lnTo>
                      <a:pt x="272" y="31"/>
                    </a:lnTo>
                    <a:lnTo>
                      <a:pt x="279" y="25"/>
                    </a:lnTo>
                    <a:lnTo>
                      <a:pt x="281" y="29"/>
                    </a:lnTo>
                    <a:lnTo>
                      <a:pt x="276" y="33"/>
                    </a:lnTo>
                    <a:lnTo>
                      <a:pt x="276" y="36"/>
                    </a:lnTo>
                    <a:lnTo>
                      <a:pt x="276" y="36"/>
                    </a:lnTo>
                    <a:close/>
                    <a:moveTo>
                      <a:pt x="268" y="29"/>
                    </a:moveTo>
                    <a:lnTo>
                      <a:pt x="266" y="29"/>
                    </a:lnTo>
                    <a:lnTo>
                      <a:pt x="260" y="27"/>
                    </a:lnTo>
                    <a:lnTo>
                      <a:pt x="257" y="23"/>
                    </a:lnTo>
                    <a:lnTo>
                      <a:pt x="262" y="25"/>
                    </a:lnTo>
                    <a:lnTo>
                      <a:pt x="264" y="21"/>
                    </a:lnTo>
                    <a:lnTo>
                      <a:pt x="266" y="25"/>
                    </a:lnTo>
                    <a:lnTo>
                      <a:pt x="268" y="21"/>
                    </a:lnTo>
                    <a:lnTo>
                      <a:pt x="270" y="21"/>
                    </a:lnTo>
                    <a:lnTo>
                      <a:pt x="276" y="17"/>
                    </a:lnTo>
                    <a:lnTo>
                      <a:pt x="279" y="19"/>
                    </a:lnTo>
                    <a:lnTo>
                      <a:pt x="268" y="29"/>
                    </a:lnTo>
                    <a:lnTo>
                      <a:pt x="268" y="29"/>
                    </a:lnTo>
                    <a:close/>
                    <a:moveTo>
                      <a:pt x="281" y="21"/>
                    </a:moveTo>
                    <a:lnTo>
                      <a:pt x="281" y="21"/>
                    </a:lnTo>
                    <a:lnTo>
                      <a:pt x="285" y="19"/>
                    </a:lnTo>
                    <a:lnTo>
                      <a:pt x="291" y="23"/>
                    </a:lnTo>
                    <a:lnTo>
                      <a:pt x="289" y="25"/>
                    </a:lnTo>
                    <a:lnTo>
                      <a:pt x="283" y="27"/>
                    </a:lnTo>
                    <a:lnTo>
                      <a:pt x="283" y="23"/>
                    </a:lnTo>
                    <a:lnTo>
                      <a:pt x="281" y="21"/>
                    </a:lnTo>
                    <a:lnTo>
                      <a:pt x="281" y="21"/>
                    </a:lnTo>
                    <a:close/>
                    <a:moveTo>
                      <a:pt x="291" y="10"/>
                    </a:moveTo>
                    <a:lnTo>
                      <a:pt x="289" y="12"/>
                    </a:lnTo>
                    <a:lnTo>
                      <a:pt x="289" y="15"/>
                    </a:lnTo>
                    <a:lnTo>
                      <a:pt x="285" y="10"/>
                    </a:lnTo>
                    <a:lnTo>
                      <a:pt x="289" y="8"/>
                    </a:lnTo>
                    <a:lnTo>
                      <a:pt x="291" y="10"/>
                    </a:lnTo>
                    <a:lnTo>
                      <a:pt x="291" y="10"/>
                    </a:lnTo>
                    <a:close/>
                    <a:moveTo>
                      <a:pt x="300" y="4"/>
                    </a:moveTo>
                    <a:lnTo>
                      <a:pt x="297" y="4"/>
                    </a:lnTo>
                    <a:lnTo>
                      <a:pt x="297" y="2"/>
                    </a:lnTo>
                    <a:lnTo>
                      <a:pt x="302" y="2"/>
                    </a:lnTo>
                    <a:lnTo>
                      <a:pt x="300" y="4"/>
                    </a:lnTo>
                    <a:lnTo>
                      <a:pt x="300" y="4"/>
                    </a:lnTo>
                    <a:close/>
                    <a:moveTo>
                      <a:pt x="306" y="6"/>
                    </a:moveTo>
                    <a:lnTo>
                      <a:pt x="306" y="4"/>
                    </a:lnTo>
                    <a:lnTo>
                      <a:pt x="308" y="4"/>
                    </a:lnTo>
                    <a:lnTo>
                      <a:pt x="310" y="4"/>
                    </a:lnTo>
                    <a:lnTo>
                      <a:pt x="312" y="2"/>
                    </a:lnTo>
                    <a:lnTo>
                      <a:pt x="312" y="0"/>
                    </a:lnTo>
                    <a:lnTo>
                      <a:pt x="314" y="2"/>
                    </a:lnTo>
                    <a:lnTo>
                      <a:pt x="316" y="2"/>
                    </a:lnTo>
                    <a:lnTo>
                      <a:pt x="314" y="6"/>
                    </a:lnTo>
                    <a:lnTo>
                      <a:pt x="319" y="6"/>
                    </a:lnTo>
                    <a:lnTo>
                      <a:pt x="319" y="10"/>
                    </a:lnTo>
                    <a:lnTo>
                      <a:pt x="314" y="10"/>
                    </a:lnTo>
                    <a:lnTo>
                      <a:pt x="310" y="8"/>
                    </a:lnTo>
                    <a:lnTo>
                      <a:pt x="306" y="6"/>
                    </a:lnTo>
                    <a:close/>
                  </a:path>
                </a:pathLst>
              </a:custGeom>
              <a:solidFill>
                <a:srgbClr val="9E462A"/>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41" name="Freeform 46">
                <a:extLst>
                  <a:ext uri="{FF2B5EF4-FFF2-40B4-BE49-F238E27FC236}">
                    <a16:creationId xmlns:a16="http://schemas.microsoft.com/office/drawing/2014/main" id="{424434DA-66FE-4F1E-835C-EE599C500C58}"/>
                  </a:ext>
                </a:extLst>
              </p:cNvPr>
              <p:cNvSpPr>
                <a:spLocks noEditPoints="1"/>
              </p:cNvSpPr>
              <p:nvPr/>
            </p:nvSpPr>
            <p:spPr bwMode="auto">
              <a:xfrm>
                <a:off x="9179481" y="2559072"/>
                <a:ext cx="159611" cy="339927"/>
              </a:xfrm>
              <a:custGeom>
                <a:avLst/>
                <a:gdLst>
                  <a:gd name="T0" fmla="*/ 9 w 198"/>
                  <a:gd name="T1" fmla="*/ 325 h 449"/>
                  <a:gd name="T2" fmla="*/ 19 w 198"/>
                  <a:gd name="T3" fmla="*/ 302 h 449"/>
                  <a:gd name="T4" fmla="*/ 23 w 198"/>
                  <a:gd name="T5" fmla="*/ 264 h 449"/>
                  <a:gd name="T6" fmla="*/ 11 w 198"/>
                  <a:gd name="T7" fmla="*/ 220 h 449"/>
                  <a:gd name="T8" fmla="*/ 30 w 198"/>
                  <a:gd name="T9" fmla="*/ 182 h 449"/>
                  <a:gd name="T10" fmla="*/ 40 w 198"/>
                  <a:gd name="T11" fmla="*/ 127 h 449"/>
                  <a:gd name="T12" fmla="*/ 55 w 198"/>
                  <a:gd name="T13" fmla="*/ 101 h 449"/>
                  <a:gd name="T14" fmla="*/ 63 w 198"/>
                  <a:gd name="T15" fmla="*/ 57 h 449"/>
                  <a:gd name="T16" fmla="*/ 85 w 198"/>
                  <a:gd name="T17" fmla="*/ 38 h 449"/>
                  <a:gd name="T18" fmla="*/ 93 w 198"/>
                  <a:gd name="T19" fmla="*/ 28 h 449"/>
                  <a:gd name="T20" fmla="*/ 116 w 198"/>
                  <a:gd name="T21" fmla="*/ 23 h 449"/>
                  <a:gd name="T22" fmla="*/ 125 w 198"/>
                  <a:gd name="T23" fmla="*/ 11 h 449"/>
                  <a:gd name="T24" fmla="*/ 135 w 198"/>
                  <a:gd name="T25" fmla="*/ 5 h 449"/>
                  <a:gd name="T26" fmla="*/ 169 w 198"/>
                  <a:gd name="T27" fmla="*/ 26 h 449"/>
                  <a:gd name="T28" fmla="*/ 179 w 198"/>
                  <a:gd name="T29" fmla="*/ 40 h 449"/>
                  <a:gd name="T30" fmla="*/ 186 w 198"/>
                  <a:gd name="T31" fmla="*/ 68 h 449"/>
                  <a:gd name="T32" fmla="*/ 190 w 198"/>
                  <a:gd name="T33" fmla="*/ 101 h 449"/>
                  <a:gd name="T34" fmla="*/ 192 w 198"/>
                  <a:gd name="T35" fmla="*/ 118 h 449"/>
                  <a:gd name="T36" fmla="*/ 173 w 198"/>
                  <a:gd name="T37" fmla="*/ 120 h 449"/>
                  <a:gd name="T38" fmla="*/ 158 w 198"/>
                  <a:gd name="T39" fmla="*/ 120 h 449"/>
                  <a:gd name="T40" fmla="*/ 158 w 198"/>
                  <a:gd name="T41" fmla="*/ 137 h 449"/>
                  <a:gd name="T42" fmla="*/ 158 w 198"/>
                  <a:gd name="T43" fmla="*/ 142 h 449"/>
                  <a:gd name="T44" fmla="*/ 158 w 198"/>
                  <a:gd name="T45" fmla="*/ 160 h 449"/>
                  <a:gd name="T46" fmla="*/ 152 w 198"/>
                  <a:gd name="T47" fmla="*/ 179 h 449"/>
                  <a:gd name="T48" fmla="*/ 135 w 198"/>
                  <a:gd name="T49" fmla="*/ 196 h 449"/>
                  <a:gd name="T50" fmla="*/ 122 w 198"/>
                  <a:gd name="T51" fmla="*/ 209 h 449"/>
                  <a:gd name="T52" fmla="*/ 112 w 198"/>
                  <a:gd name="T53" fmla="*/ 215 h 449"/>
                  <a:gd name="T54" fmla="*/ 101 w 198"/>
                  <a:gd name="T55" fmla="*/ 232 h 449"/>
                  <a:gd name="T56" fmla="*/ 97 w 198"/>
                  <a:gd name="T57" fmla="*/ 255 h 449"/>
                  <a:gd name="T58" fmla="*/ 97 w 198"/>
                  <a:gd name="T59" fmla="*/ 272 h 449"/>
                  <a:gd name="T60" fmla="*/ 101 w 198"/>
                  <a:gd name="T61" fmla="*/ 289 h 449"/>
                  <a:gd name="T62" fmla="*/ 120 w 198"/>
                  <a:gd name="T63" fmla="*/ 302 h 449"/>
                  <a:gd name="T64" fmla="*/ 120 w 198"/>
                  <a:gd name="T65" fmla="*/ 329 h 449"/>
                  <a:gd name="T66" fmla="*/ 103 w 198"/>
                  <a:gd name="T67" fmla="*/ 325 h 449"/>
                  <a:gd name="T68" fmla="*/ 85 w 198"/>
                  <a:gd name="T69" fmla="*/ 327 h 449"/>
                  <a:gd name="T70" fmla="*/ 99 w 198"/>
                  <a:gd name="T71" fmla="*/ 331 h 449"/>
                  <a:gd name="T72" fmla="*/ 120 w 198"/>
                  <a:gd name="T73" fmla="*/ 335 h 449"/>
                  <a:gd name="T74" fmla="*/ 110 w 198"/>
                  <a:gd name="T75" fmla="*/ 342 h 449"/>
                  <a:gd name="T76" fmla="*/ 99 w 198"/>
                  <a:gd name="T77" fmla="*/ 354 h 449"/>
                  <a:gd name="T78" fmla="*/ 93 w 198"/>
                  <a:gd name="T79" fmla="*/ 363 h 449"/>
                  <a:gd name="T80" fmla="*/ 95 w 198"/>
                  <a:gd name="T81" fmla="*/ 378 h 449"/>
                  <a:gd name="T82" fmla="*/ 95 w 198"/>
                  <a:gd name="T83" fmla="*/ 403 h 449"/>
                  <a:gd name="T84" fmla="*/ 78 w 198"/>
                  <a:gd name="T85" fmla="*/ 428 h 449"/>
                  <a:gd name="T86" fmla="*/ 57 w 198"/>
                  <a:gd name="T87" fmla="*/ 441 h 449"/>
                  <a:gd name="T88" fmla="*/ 36 w 198"/>
                  <a:gd name="T89" fmla="*/ 443 h 449"/>
                  <a:gd name="T90" fmla="*/ 36 w 198"/>
                  <a:gd name="T91" fmla="*/ 420 h 449"/>
                  <a:gd name="T92" fmla="*/ 17 w 198"/>
                  <a:gd name="T93" fmla="*/ 394 h 449"/>
                  <a:gd name="T94" fmla="*/ 9 w 198"/>
                  <a:gd name="T95" fmla="*/ 375 h 449"/>
                  <a:gd name="T96" fmla="*/ 7 w 198"/>
                  <a:gd name="T97" fmla="*/ 365 h 449"/>
                  <a:gd name="T98" fmla="*/ 0 w 198"/>
                  <a:gd name="T99" fmla="*/ 354 h 449"/>
                  <a:gd name="T100" fmla="*/ 125 w 198"/>
                  <a:gd name="T101" fmla="*/ 338 h 449"/>
                  <a:gd name="T102" fmla="*/ 4 w 198"/>
                  <a:gd name="T103" fmla="*/ 371 h 449"/>
                  <a:gd name="T104" fmla="*/ 139 w 198"/>
                  <a:gd name="T105" fmla="*/ 363 h 449"/>
                  <a:gd name="T106" fmla="*/ 141 w 198"/>
                  <a:gd name="T107" fmla="*/ 378 h 449"/>
                  <a:gd name="T108" fmla="*/ 129 w 198"/>
                  <a:gd name="T109" fmla="*/ 407 h 449"/>
                  <a:gd name="T110" fmla="*/ 137 w 198"/>
                  <a:gd name="T111" fmla="*/ 390 h 449"/>
                  <a:gd name="T112" fmla="*/ 131 w 198"/>
                  <a:gd name="T113" fmla="*/ 380 h 449"/>
                  <a:gd name="T114" fmla="*/ 129 w 198"/>
                  <a:gd name="T115" fmla="*/ 401 h 449"/>
                  <a:gd name="T116" fmla="*/ 95 w 198"/>
                  <a:gd name="T117" fmla="*/ 426 h 449"/>
                  <a:gd name="T118" fmla="*/ 101 w 198"/>
                  <a:gd name="T119" fmla="*/ 397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449">
                    <a:moveTo>
                      <a:pt x="2" y="344"/>
                    </a:moveTo>
                    <a:lnTo>
                      <a:pt x="4" y="346"/>
                    </a:lnTo>
                    <a:lnTo>
                      <a:pt x="9" y="350"/>
                    </a:lnTo>
                    <a:lnTo>
                      <a:pt x="11" y="346"/>
                    </a:lnTo>
                    <a:lnTo>
                      <a:pt x="9" y="333"/>
                    </a:lnTo>
                    <a:lnTo>
                      <a:pt x="7" y="327"/>
                    </a:lnTo>
                    <a:lnTo>
                      <a:pt x="9" y="325"/>
                    </a:lnTo>
                    <a:lnTo>
                      <a:pt x="11" y="323"/>
                    </a:lnTo>
                    <a:lnTo>
                      <a:pt x="9" y="319"/>
                    </a:lnTo>
                    <a:lnTo>
                      <a:pt x="9" y="316"/>
                    </a:lnTo>
                    <a:lnTo>
                      <a:pt x="15" y="316"/>
                    </a:lnTo>
                    <a:lnTo>
                      <a:pt x="17" y="312"/>
                    </a:lnTo>
                    <a:lnTo>
                      <a:pt x="17" y="308"/>
                    </a:lnTo>
                    <a:lnTo>
                      <a:pt x="19" y="302"/>
                    </a:lnTo>
                    <a:lnTo>
                      <a:pt x="17" y="297"/>
                    </a:lnTo>
                    <a:lnTo>
                      <a:pt x="15" y="289"/>
                    </a:lnTo>
                    <a:lnTo>
                      <a:pt x="13" y="283"/>
                    </a:lnTo>
                    <a:lnTo>
                      <a:pt x="13" y="279"/>
                    </a:lnTo>
                    <a:lnTo>
                      <a:pt x="21" y="276"/>
                    </a:lnTo>
                    <a:lnTo>
                      <a:pt x="21" y="270"/>
                    </a:lnTo>
                    <a:lnTo>
                      <a:pt x="23" y="264"/>
                    </a:lnTo>
                    <a:lnTo>
                      <a:pt x="17" y="257"/>
                    </a:lnTo>
                    <a:lnTo>
                      <a:pt x="11" y="255"/>
                    </a:lnTo>
                    <a:lnTo>
                      <a:pt x="11" y="247"/>
                    </a:lnTo>
                    <a:lnTo>
                      <a:pt x="11" y="241"/>
                    </a:lnTo>
                    <a:lnTo>
                      <a:pt x="11" y="232"/>
                    </a:lnTo>
                    <a:lnTo>
                      <a:pt x="9" y="226"/>
                    </a:lnTo>
                    <a:lnTo>
                      <a:pt x="11" y="220"/>
                    </a:lnTo>
                    <a:lnTo>
                      <a:pt x="9" y="209"/>
                    </a:lnTo>
                    <a:lnTo>
                      <a:pt x="7" y="198"/>
                    </a:lnTo>
                    <a:lnTo>
                      <a:pt x="9" y="190"/>
                    </a:lnTo>
                    <a:lnTo>
                      <a:pt x="13" y="182"/>
                    </a:lnTo>
                    <a:lnTo>
                      <a:pt x="17" y="179"/>
                    </a:lnTo>
                    <a:lnTo>
                      <a:pt x="23" y="182"/>
                    </a:lnTo>
                    <a:lnTo>
                      <a:pt x="30" y="182"/>
                    </a:lnTo>
                    <a:lnTo>
                      <a:pt x="34" y="177"/>
                    </a:lnTo>
                    <a:lnTo>
                      <a:pt x="32" y="169"/>
                    </a:lnTo>
                    <a:lnTo>
                      <a:pt x="30" y="167"/>
                    </a:lnTo>
                    <a:lnTo>
                      <a:pt x="32" y="160"/>
                    </a:lnTo>
                    <a:lnTo>
                      <a:pt x="38" y="146"/>
                    </a:lnTo>
                    <a:lnTo>
                      <a:pt x="38" y="135"/>
                    </a:lnTo>
                    <a:lnTo>
                      <a:pt x="40" y="127"/>
                    </a:lnTo>
                    <a:lnTo>
                      <a:pt x="42" y="120"/>
                    </a:lnTo>
                    <a:lnTo>
                      <a:pt x="42" y="116"/>
                    </a:lnTo>
                    <a:lnTo>
                      <a:pt x="38" y="112"/>
                    </a:lnTo>
                    <a:lnTo>
                      <a:pt x="38" y="108"/>
                    </a:lnTo>
                    <a:lnTo>
                      <a:pt x="44" y="106"/>
                    </a:lnTo>
                    <a:lnTo>
                      <a:pt x="53" y="104"/>
                    </a:lnTo>
                    <a:lnTo>
                      <a:pt x="55" y="101"/>
                    </a:lnTo>
                    <a:lnTo>
                      <a:pt x="55" y="97"/>
                    </a:lnTo>
                    <a:lnTo>
                      <a:pt x="61" y="87"/>
                    </a:lnTo>
                    <a:lnTo>
                      <a:pt x="68" y="80"/>
                    </a:lnTo>
                    <a:lnTo>
                      <a:pt x="68" y="74"/>
                    </a:lnTo>
                    <a:lnTo>
                      <a:pt x="66" y="70"/>
                    </a:lnTo>
                    <a:lnTo>
                      <a:pt x="63" y="66"/>
                    </a:lnTo>
                    <a:lnTo>
                      <a:pt x="63" y="57"/>
                    </a:lnTo>
                    <a:lnTo>
                      <a:pt x="66" y="55"/>
                    </a:lnTo>
                    <a:lnTo>
                      <a:pt x="70" y="53"/>
                    </a:lnTo>
                    <a:lnTo>
                      <a:pt x="70" y="47"/>
                    </a:lnTo>
                    <a:lnTo>
                      <a:pt x="72" y="47"/>
                    </a:lnTo>
                    <a:lnTo>
                      <a:pt x="76" y="40"/>
                    </a:lnTo>
                    <a:lnTo>
                      <a:pt x="80" y="36"/>
                    </a:lnTo>
                    <a:lnTo>
                      <a:pt x="85" y="38"/>
                    </a:lnTo>
                    <a:lnTo>
                      <a:pt x="87" y="40"/>
                    </a:lnTo>
                    <a:lnTo>
                      <a:pt x="89" y="40"/>
                    </a:lnTo>
                    <a:lnTo>
                      <a:pt x="91" y="38"/>
                    </a:lnTo>
                    <a:lnTo>
                      <a:pt x="89" y="34"/>
                    </a:lnTo>
                    <a:lnTo>
                      <a:pt x="91" y="32"/>
                    </a:lnTo>
                    <a:lnTo>
                      <a:pt x="91" y="30"/>
                    </a:lnTo>
                    <a:lnTo>
                      <a:pt x="93" y="28"/>
                    </a:lnTo>
                    <a:lnTo>
                      <a:pt x="89" y="21"/>
                    </a:lnTo>
                    <a:lnTo>
                      <a:pt x="91" y="21"/>
                    </a:lnTo>
                    <a:lnTo>
                      <a:pt x="97" y="21"/>
                    </a:lnTo>
                    <a:lnTo>
                      <a:pt x="101" y="19"/>
                    </a:lnTo>
                    <a:lnTo>
                      <a:pt x="108" y="19"/>
                    </a:lnTo>
                    <a:lnTo>
                      <a:pt x="112" y="23"/>
                    </a:lnTo>
                    <a:lnTo>
                      <a:pt x="116" y="23"/>
                    </a:lnTo>
                    <a:lnTo>
                      <a:pt x="120" y="26"/>
                    </a:lnTo>
                    <a:lnTo>
                      <a:pt x="122" y="26"/>
                    </a:lnTo>
                    <a:lnTo>
                      <a:pt x="122" y="26"/>
                    </a:lnTo>
                    <a:lnTo>
                      <a:pt x="122" y="21"/>
                    </a:lnTo>
                    <a:lnTo>
                      <a:pt x="120" y="17"/>
                    </a:lnTo>
                    <a:lnTo>
                      <a:pt x="122" y="11"/>
                    </a:lnTo>
                    <a:lnTo>
                      <a:pt x="125" y="11"/>
                    </a:lnTo>
                    <a:lnTo>
                      <a:pt x="125" y="7"/>
                    </a:lnTo>
                    <a:lnTo>
                      <a:pt x="120" y="5"/>
                    </a:lnTo>
                    <a:lnTo>
                      <a:pt x="120" y="0"/>
                    </a:lnTo>
                    <a:lnTo>
                      <a:pt x="125" y="2"/>
                    </a:lnTo>
                    <a:lnTo>
                      <a:pt x="129" y="0"/>
                    </a:lnTo>
                    <a:lnTo>
                      <a:pt x="131" y="0"/>
                    </a:lnTo>
                    <a:lnTo>
                      <a:pt x="135" y="5"/>
                    </a:lnTo>
                    <a:lnTo>
                      <a:pt x="139" y="7"/>
                    </a:lnTo>
                    <a:lnTo>
                      <a:pt x="146" y="15"/>
                    </a:lnTo>
                    <a:lnTo>
                      <a:pt x="152" y="19"/>
                    </a:lnTo>
                    <a:lnTo>
                      <a:pt x="160" y="19"/>
                    </a:lnTo>
                    <a:lnTo>
                      <a:pt x="163" y="21"/>
                    </a:lnTo>
                    <a:lnTo>
                      <a:pt x="165" y="21"/>
                    </a:lnTo>
                    <a:lnTo>
                      <a:pt x="169" y="26"/>
                    </a:lnTo>
                    <a:lnTo>
                      <a:pt x="171" y="30"/>
                    </a:lnTo>
                    <a:lnTo>
                      <a:pt x="173" y="30"/>
                    </a:lnTo>
                    <a:lnTo>
                      <a:pt x="173" y="30"/>
                    </a:lnTo>
                    <a:lnTo>
                      <a:pt x="177" y="34"/>
                    </a:lnTo>
                    <a:lnTo>
                      <a:pt x="179" y="34"/>
                    </a:lnTo>
                    <a:lnTo>
                      <a:pt x="181" y="38"/>
                    </a:lnTo>
                    <a:lnTo>
                      <a:pt x="179" y="40"/>
                    </a:lnTo>
                    <a:lnTo>
                      <a:pt x="181" y="47"/>
                    </a:lnTo>
                    <a:lnTo>
                      <a:pt x="179" y="51"/>
                    </a:lnTo>
                    <a:lnTo>
                      <a:pt x="179" y="55"/>
                    </a:lnTo>
                    <a:lnTo>
                      <a:pt x="186" y="55"/>
                    </a:lnTo>
                    <a:lnTo>
                      <a:pt x="186" y="59"/>
                    </a:lnTo>
                    <a:lnTo>
                      <a:pt x="184" y="64"/>
                    </a:lnTo>
                    <a:lnTo>
                      <a:pt x="186" y="68"/>
                    </a:lnTo>
                    <a:lnTo>
                      <a:pt x="188" y="72"/>
                    </a:lnTo>
                    <a:lnTo>
                      <a:pt x="188" y="78"/>
                    </a:lnTo>
                    <a:lnTo>
                      <a:pt x="188" y="82"/>
                    </a:lnTo>
                    <a:lnTo>
                      <a:pt x="188" y="85"/>
                    </a:lnTo>
                    <a:lnTo>
                      <a:pt x="188" y="93"/>
                    </a:lnTo>
                    <a:lnTo>
                      <a:pt x="188" y="95"/>
                    </a:lnTo>
                    <a:lnTo>
                      <a:pt x="190" y="101"/>
                    </a:lnTo>
                    <a:lnTo>
                      <a:pt x="192" y="104"/>
                    </a:lnTo>
                    <a:lnTo>
                      <a:pt x="196" y="110"/>
                    </a:lnTo>
                    <a:lnTo>
                      <a:pt x="198" y="112"/>
                    </a:lnTo>
                    <a:lnTo>
                      <a:pt x="198" y="116"/>
                    </a:lnTo>
                    <a:lnTo>
                      <a:pt x="198" y="116"/>
                    </a:lnTo>
                    <a:lnTo>
                      <a:pt x="196" y="118"/>
                    </a:lnTo>
                    <a:lnTo>
                      <a:pt x="192" y="118"/>
                    </a:lnTo>
                    <a:lnTo>
                      <a:pt x="190" y="116"/>
                    </a:lnTo>
                    <a:lnTo>
                      <a:pt x="186" y="118"/>
                    </a:lnTo>
                    <a:lnTo>
                      <a:pt x="181" y="116"/>
                    </a:lnTo>
                    <a:lnTo>
                      <a:pt x="179" y="120"/>
                    </a:lnTo>
                    <a:lnTo>
                      <a:pt x="177" y="118"/>
                    </a:lnTo>
                    <a:lnTo>
                      <a:pt x="175" y="116"/>
                    </a:lnTo>
                    <a:lnTo>
                      <a:pt x="173" y="120"/>
                    </a:lnTo>
                    <a:lnTo>
                      <a:pt x="169" y="114"/>
                    </a:lnTo>
                    <a:lnTo>
                      <a:pt x="167" y="116"/>
                    </a:lnTo>
                    <a:lnTo>
                      <a:pt x="167" y="120"/>
                    </a:lnTo>
                    <a:lnTo>
                      <a:pt x="167" y="125"/>
                    </a:lnTo>
                    <a:lnTo>
                      <a:pt x="163" y="125"/>
                    </a:lnTo>
                    <a:lnTo>
                      <a:pt x="160" y="123"/>
                    </a:lnTo>
                    <a:lnTo>
                      <a:pt x="158" y="120"/>
                    </a:lnTo>
                    <a:lnTo>
                      <a:pt x="160" y="127"/>
                    </a:lnTo>
                    <a:lnTo>
                      <a:pt x="165" y="129"/>
                    </a:lnTo>
                    <a:lnTo>
                      <a:pt x="160" y="131"/>
                    </a:lnTo>
                    <a:lnTo>
                      <a:pt x="156" y="131"/>
                    </a:lnTo>
                    <a:lnTo>
                      <a:pt x="154" y="133"/>
                    </a:lnTo>
                    <a:lnTo>
                      <a:pt x="158" y="133"/>
                    </a:lnTo>
                    <a:lnTo>
                      <a:pt x="158" y="137"/>
                    </a:lnTo>
                    <a:lnTo>
                      <a:pt x="156" y="137"/>
                    </a:lnTo>
                    <a:lnTo>
                      <a:pt x="154" y="135"/>
                    </a:lnTo>
                    <a:lnTo>
                      <a:pt x="152" y="135"/>
                    </a:lnTo>
                    <a:lnTo>
                      <a:pt x="152" y="135"/>
                    </a:lnTo>
                    <a:lnTo>
                      <a:pt x="154" y="139"/>
                    </a:lnTo>
                    <a:lnTo>
                      <a:pt x="156" y="139"/>
                    </a:lnTo>
                    <a:lnTo>
                      <a:pt x="158" y="142"/>
                    </a:lnTo>
                    <a:lnTo>
                      <a:pt x="156" y="144"/>
                    </a:lnTo>
                    <a:lnTo>
                      <a:pt x="154" y="150"/>
                    </a:lnTo>
                    <a:lnTo>
                      <a:pt x="154" y="152"/>
                    </a:lnTo>
                    <a:lnTo>
                      <a:pt x="150" y="154"/>
                    </a:lnTo>
                    <a:lnTo>
                      <a:pt x="154" y="156"/>
                    </a:lnTo>
                    <a:lnTo>
                      <a:pt x="156" y="158"/>
                    </a:lnTo>
                    <a:lnTo>
                      <a:pt x="158" y="160"/>
                    </a:lnTo>
                    <a:lnTo>
                      <a:pt x="156" y="160"/>
                    </a:lnTo>
                    <a:lnTo>
                      <a:pt x="158" y="165"/>
                    </a:lnTo>
                    <a:lnTo>
                      <a:pt x="160" y="165"/>
                    </a:lnTo>
                    <a:lnTo>
                      <a:pt x="156" y="169"/>
                    </a:lnTo>
                    <a:lnTo>
                      <a:pt x="154" y="169"/>
                    </a:lnTo>
                    <a:lnTo>
                      <a:pt x="152" y="173"/>
                    </a:lnTo>
                    <a:lnTo>
                      <a:pt x="152" y="179"/>
                    </a:lnTo>
                    <a:lnTo>
                      <a:pt x="148" y="186"/>
                    </a:lnTo>
                    <a:lnTo>
                      <a:pt x="146" y="186"/>
                    </a:lnTo>
                    <a:lnTo>
                      <a:pt x="141" y="190"/>
                    </a:lnTo>
                    <a:lnTo>
                      <a:pt x="139" y="188"/>
                    </a:lnTo>
                    <a:lnTo>
                      <a:pt x="139" y="190"/>
                    </a:lnTo>
                    <a:lnTo>
                      <a:pt x="141" y="194"/>
                    </a:lnTo>
                    <a:lnTo>
                      <a:pt x="135" y="196"/>
                    </a:lnTo>
                    <a:lnTo>
                      <a:pt x="133" y="201"/>
                    </a:lnTo>
                    <a:lnTo>
                      <a:pt x="131" y="201"/>
                    </a:lnTo>
                    <a:lnTo>
                      <a:pt x="131" y="198"/>
                    </a:lnTo>
                    <a:lnTo>
                      <a:pt x="129" y="198"/>
                    </a:lnTo>
                    <a:lnTo>
                      <a:pt x="127" y="203"/>
                    </a:lnTo>
                    <a:lnTo>
                      <a:pt x="127" y="207"/>
                    </a:lnTo>
                    <a:lnTo>
                      <a:pt x="122" y="209"/>
                    </a:lnTo>
                    <a:lnTo>
                      <a:pt x="122" y="207"/>
                    </a:lnTo>
                    <a:lnTo>
                      <a:pt x="120" y="207"/>
                    </a:lnTo>
                    <a:lnTo>
                      <a:pt x="118" y="211"/>
                    </a:lnTo>
                    <a:lnTo>
                      <a:pt x="116" y="211"/>
                    </a:lnTo>
                    <a:lnTo>
                      <a:pt x="116" y="209"/>
                    </a:lnTo>
                    <a:lnTo>
                      <a:pt x="112" y="211"/>
                    </a:lnTo>
                    <a:lnTo>
                      <a:pt x="112" y="215"/>
                    </a:lnTo>
                    <a:lnTo>
                      <a:pt x="114" y="215"/>
                    </a:lnTo>
                    <a:lnTo>
                      <a:pt x="114" y="217"/>
                    </a:lnTo>
                    <a:lnTo>
                      <a:pt x="108" y="222"/>
                    </a:lnTo>
                    <a:lnTo>
                      <a:pt x="106" y="222"/>
                    </a:lnTo>
                    <a:lnTo>
                      <a:pt x="103" y="224"/>
                    </a:lnTo>
                    <a:lnTo>
                      <a:pt x="106" y="228"/>
                    </a:lnTo>
                    <a:lnTo>
                      <a:pt x="101" y="232"/>
                    </a:lnTo>
                    <a:lnTo>
                      <a:pt x="97" y="232"/>
                    </a:lnTo>
                    <a:lnTo>
                      <a:pt x="93" y="232"/>
                    </a:lnTo>
                    <a:lnTo>
                      <a:pt x="97" y="238"/>
                    </a:lnTo>
                    <a:lnTo>
                      <a:pt x="99" y="243"/>
                    </a:lnTo>
                    <a:lnTo>
                      <a:pt x="97" y="245"/>
                    </a:lnTo>
                    <a:lnTo>
                      <a:pt x="97" y="249"/>
                    </a:lnTo>
                    <a:lnTo>
                      <a:pt x="97" y="255"/>
                    </a:lnTo>
                    <a:lnTo>
                      <a:pt x="99" y="257"/>
                    </a:lnTo>
                    <a:lnTo>
                      <a:pt x="99" y="262"/>
                    </a:lnTo>
                    <a:lnTo>
                      <a:pt x="97" y="260"/>
                    </a:lnTo>
                    <a:lnTo>
                      <a:pt x="97" y="260"/>
                    </a:lnTo>
                    <a:lnTo>
                      <a:pt x="97" y="266"/>
                    </a:lnTo>
                    <a:lnTo>
                      <a:pt x="95" y="270"/>
                    </a:lnTo>
                    <a:lnTo>
                      <a:pt x="97" y="272"/>
                    </a:lnTo>
                    <a:lnTo>
                      <a:pt x="97" y="274"/>
                    </a:lnTo>
                    <a:lnTo>
                      <a:pt x="95" y="274"/>
                    </a:lnTo>
                    <a:lnTo>
                      <a:pt x="97" y="279"/>
                    </a:lnTo>
                    <a:lnTo>
                      <a:pt x="95" y="283"/>
                    </a:lnTo>
                    <a:lnTo>
                      <a:pt x="97" y="285"/>
                    </a:lnTo>
                    <a:lnTo>
                      <a:pt x="99" y="287"/>
                    </a:lnTo>
                    <a:lnTo>
                      <a:pt x="101" y="289"/>
                    </a:lnTo>
                    <a:lnTo>
                      <a:pt x="101" y="293"/>
                    </a:lnTo>
                    <a:lnTo>
                      <a:pt x="103" y="291"/>
                    </a:lnTo>
                    <a:lnTo>
                      <a:pt x="106" y="295"/>
                    </a:lnTo>
                    <a:lnTo>
                      <a:pt x="110" y="291"/>
                    </a:lnTo>
                    <a:lnTo>
                      <a:pt x="112" y="293"/>
                    </a:lnTo>
                    <a:lnTo>
                      <a:pt x="114" y="295"/>
                    </a:lnTo>
                    <a:lnTo>
                      <a:pt x="120" y="302"/>
                    </a:lnTo>
                    <a:lnTo>
                      <a:pt x="118" y="304"/>
                    </a:lnTo>
                    <a:lnTo>
                      <a:pt x="125" y="308"/>
                    </a:lnTo>
                    <a:lnTo>
                      <a:pt x="125" y="310"/>
                    </a:lnTo>
                    <a:lnTo>
                      <a:pt x="129" y="314"/>
                    </a:lnTo>
                    <a:lnTo>
                      <a:pt x="127" y="321"/>
                    </a:lnTo>
                    <a:lnTo>
                      <a:pt x="122" y="325"/>
                    </a:lnTo>
                    <a:lnTo>
                      <a:pt x="120" y="329"/>
                    </a:lnTo>
                    <a:lnTo>
                      <a:pt x="114" y="331"/>
                    </a:lnTo>
                    <a:lnTo>
                      <a:pt x="112" y="329"/>
                    </a:lnTo>
                    <a:lnTo>
                      <a:pt x="112" y="327"/>
                    </a:lnTo>
                    <a:lnTo>
                      <a:pt x="108" y="325"/>
                    </a:lnTo>
                    <a:lnTo>
                      <a:pt x="106" y="323"/>
                    </a:lnTo>
                    <a:lnTo>
                      <a:pt x="106" y="325"/>
                    </a:lnTo>
                    <a:lnTo>
                      <a:pt x="103" y="325"/>
                    </a:lnTo>
                    <a:lnTo>
                      <a:pt x="101" y="323"/>
                    </a:lnTo>
                    <a:lnTo>
                      <a:pt x="97" y="323"/>
                    </a:lnTo>
                    <a:lnTo>
                      <a:pt x="97" y="325"/>
                    </a:lnTo>
                    <a:lnTo>
                      <a:pt x="93" y="327"/>
                    </a:lnTo>
                    <a:lnTo>
                      <a:pt x="91" y="325"/>
                    </a:lnTo>
                    <a:lnTo>
                      <a:pt x="89" y="329"/>
                    </a:lnTo>
                    <a:lnTo>
                      <a:pt x="85" y="327"/>
                    </a:lnTo>
                    <a:lnTo>
                      <a:pt x="82" y="329"/>
                    </a:lnTo>
                    <a:lnTo>
                      <a:pt x="82" y="329"/>
                    </a:lnTo>
                    <a:lnTo>
                      <a:pt x="89" y="331"/>
                    </a:lnTo>
                    <a:lnTo>
                      <a:pt x="91" y="331"/>
                    </a:lnTo>
                    <a:lnTo>
                      <a:pt x="91" y="329"/>
                    </a:lnTo>
                    <a:lnTo>
                      <a:pt x="95" y="329"/>
                    </a:lnTo>
                    <a:lnTo>
                      <a:pt x="99" y="331"/>
                    </a:lnTo>
                    <a:lnTo>
                      <a:pt x="103" y="331"/>
                    </a:lnTo>
                    <a:lnTo>
                      <a:pt x="106" y="335"/>
                    </a:lnTo>
                    <a:lnTo>
                      <a:pt x="108" y="333"/>
                    </a:lnTo>
                    <a:lnTo>
                      <a:pt x="110" y="333"/>
                    </a:lnTo>
                    <a:lnTo>
                      <a:pt x="114" y="333"/>
                    </a:lnTo>
                    <a:lnTo>
                      <a:pt x="118" y="333"/>
                    </a:lnTo>
                    <a:lnTo>
                      <a:pt x="120" y="335"/>
                    </a:lnTo>
                    <a:lnTo>
                      <a:pt x="122" y="340"/>
                    </a:lnTo>
                    <a:lnTo>
                      <a:pt x="118" y="342"/>
                    </a:lnTo>
                    <a:lnTo>
                      <a:pt x="116" y="342"/>
                    </a:lnTo>
                    <a:lnTo>
                      <a:pt x="112" y="348"/>
                    </a:lnTo>
                    <a:lnTo>
                      <a:pt x="110" y="346"/>
                    </a:lnTo>
                    <a:lnTo>
                      <a:pt x="112" y="344"/>
                    </a:lnTo>
                    <a:lnTo>
                      <a:pt x="110" y="342"/>
                    </a:lnTo>
                    <a:lnTo>
                      <a:pt x="108" y="344"/>
                    </a:lnTo>
                    <a:lnTo>
                      <a:pt x="110" y="346"/>
                    </a:lnTo>
                    <a:lnTo>
                      <a:pt x="106" y="346"/>
                    </a:lnTo>
                    <a:lnTo>
                      <a:pt x="103" y="350"/>
                    </a:lnTo>
                    <a:lnTo>
                      <a:pt x="103" y="354"/>
                    </a:lnTo>
                    <a:lnTo>
                      <a:pt x="99" y="350"/>
                    </a:lnTo>
                    <a:lnTo>
                      <a:pt x="99" y="354"/>
                    </a:lnTo>
                    <a:lnTo>
                      <a:pt x="97" y="357"/>
                    </a:lnTo>
                    <a:lnTo>
                      <a:pt x="97" y="354"/>
                    </a:lnTo>
                    <a:lnTo>
                      <a:pt x="95" y="354"/>
                    </a:lnTo>
                    <a:lnTo>
                      <a:pt x="93" y="357"/>
                    </a:lnTo>
                    <a:lnTo>
                      <a:pt x="95" y="359"/>
                    </a:lnTo>
                    <a:lnTo>
                      <a:pt x="99" y="363"/>
                    </a:lnTo>
                    <a:lnTo>
                      <a:pt x="93" y="363"/>
                    </a:lnTo>
                    <a:lnTo>
                      <a:pt x="99" y="365"/>
                    </a:lnTo>
                    <a:lnTo>
                      <a:pt x="99" y="367"/>
                    </a:lnTo>
                    <a:lnTo>
                      <a:pt x="97" y="371"/>
                    </a:lnTo>
                    <a:lnTo>
                      <a:pt x="101" y="375"/>
                    </a:lnTo>
                    <a:lnTo>
                      <a:pt x="97" y="375"/>
                    </a:lnTo>
                    <a:lnTo>
                      <a:pt x="91" y="375"/>
                    </a:lnTo>
                    <a:lnTo>
                      <a:pt x="95" y="378"/>
                    </a:lnTo>
                    <a:lnTo>
                      <a:pt x="93" y="382"/>
                    </a:lnTo>
                    <a:lnTo>
                      <a:pt x="97" y="384"/>
                    </a:lnTo>
                    <a:lnTo>
                      <a:pt x="93" y="388"/>
                    </a:lnTo>
                    <a:lnTo>
                      <a:pt x="97" y="392"/>
                    </a:lnTo>
                    <a:lnTo>
                      <a:pt x="93" y="397"/>
                    </a:lnTo>
                    <a:lnTo>
                      <a:pt x="93" y="399"/>
                    </a:lnTo>
                    <a:lnTo>
                      <a:pt x="95" y="403"/>
                    </a:lnTo>
                    <a:lnTo>
                      <a:pt x="95" y="405"/>
                    </a:lnTo>
                    <a:lnTo>
                      <a:pt x="93" y="416"/>
                    </a:lnTo>
                    <a:lnTo>
                      <a:pt x="91" y="420"/>
                    </a:lnTo>
                    <a:lnTo>
                      <a:pt x="89" y="426"/>
                    </a:lnTo>
                    <a:lnTo>
                      <a:pt x="85" y="432"/>
                    </a:lnTo>
                    <a:lnTo>
                      <a:pt x="82" y="430"/>
                    </a:lnTo>
                    <a:lnTo>
                      <a:pt x="78" y="428"/>
                    </a:lnTo>
                    <a:lnTo>
                      <a:pt x="74" y="430"/>
                    </a:lnTo>
                    <a:lnTo>
                      <a:pt x="68" y="428"/>
                    </a:lnTo>
                    <a:lnTo>
                      <a:pt x="66" y="426"/>
                    </a:lnTo>
                    <a:lnTo>
                      <a:pt x="66" y="432"/>
                    </a:lnTo>
                    <a:lnTo>
                      <a:pt x="59" y="432"/>
                    </a:lnTo>
                    <a:lnTo>
                      <a:pt x="55" y="439"/>
                    </a:lnTo>
                    <a:lnTo>
                      <a:pt x="57" y="441"/>
                    </a:lnTo>
                    <a:lnTo>
                      <a:pt x="59" y="445"/>
                    </a:lnTo>
                    <a:lnTo>
                      <a:pt x="55" y="449"/>
                    </a:lnTo>
                    <a:lnTo>
                      <a:pt x="49" y="447"/>
                    </a:lnTo>
                    <a:lnTo>
                      <a:pt x="40" y="449"/>
                    </a:lnTo>
                    <a:lnTo>
                      <a:pt x="36" y="449"/>
                    </a:lnTo>
                    <a:lnTo>
                      <a:pt x="34" y="447"/>
                    </a:lnTo>
                    <a:lnTo>
                      <a:pt x="36" y="443"/>
                    </a:lnTo>
                    <a:lnTo>
                      <a:pt x="34" y="434"/>
                    </a:lnTo>
                    <a:lnTo>
                      <a:pt x="30" y="432"/>
                    </a:lnTo>
                    <a:lnTo>
                      <a:pt x="30" y="430"/>
                    </a:lnTo>
                    <a:lnTo>
                      <a:pt x="26" y="428"/>
                    </a:lnTo>
                    <a:lnTo>
                      <a:pt x="28" y="426"/>
                    </a:lnTo>
                    <a:lnTo>
                      <a:pt x="32" y="426"/>
                    </a:lnTo>
                    <a:lnTo>
                      <a:pt x="36" y="420"/>
                    </a:lnTo>
                    <a:lnTo>
                      <a:pt x="34" y="416"/>
                    </a:lnTo>
                    <a:lnTo>
                      <a:pt x="30" y="418"/>
                    </a:lnTo>
                    <a:lnTo>
                      <a:pt x="26" y="413"/>
                    </a:lnTo>
                    <a:lnTo>
                      <a:pt x="26" y="409"/>
                    </a:lnTo>
                    <a:lnTo>
                      <a:pt x="21" y="407"/>
                    </a:lnTo>
                    <a:lnTo>
                      <a:pt x="21" y="403"/>
                    </a:lnTo>
                    <a:lnTo>
                      <a:pt x="17" y="394"/>
                    </a:lnTo>
                    <a:lnTo>
                      <a:pt x="15" y="394"/>
                    </a:lnTo>
                    <a:lnTo>
                      <a:pt x="13" y="388"/>
                    </a:lnTo>
                    <a:lnTo>
                      <a:pt x="9" y="388"/>
                    </a:lnTo>
                    <a:lnTo>
                      <a:pt x="7" y="384"/>
                    </a:lnTo>
                    <a:lnTo>
                      <a:pt x="9" y="382"/>
                    </a:lnTo>
                    <a:lnTo>
                      <a:pt x="11" y="378"/>
                    </a:lnTo>
                    <a:lnTo>
                      <a:pt x="9" y="375"/>
                    </a:lnTo>
                    <a:lnTo>
                      <a:pt x="9" y="371"/>
                    </a:lnTo>
                    <a:lnTo>
                      <a:pt x="13" y="369"/>
                    </a:lnTo>
                    <a:lnTo>
                      <a:pt x="13" y="367"/>
                    </a:lnTo>
                    <a:lnTo>
                      <a:pt x="9" y="365"/>
                    </a:lnTo>
                    <a:lnTo>
                      <a:pt x="11" y="363"/>
                    </a:lnTo>
                    <a:lnTo>
                      <a:pt x="9" y="363"/>
                    </a:lnTo>
                    <a:lnTo>
                      <a:pt x="7" y="365"/>
                    </a:lnTo>
                    <a:lnTo>
                      <a:pt x="11" y="369"/>
                    </a:lnTo>
                    <a:lnTo>
                      <a:pt x="7" y="371"/>
                    </a:lnTo>
                    <a:lnTo>
                      <a:pt x="7" y="367"/>
                    </a:lnTo>
                    <a:lnTo>
                      <a:pt x="4" y="365"/>
                    </a:lnTo>
                    <a:lnTo>
                      <a:pt x="2" y="363"/>
                    </a:lnTo>
                    <a:lnTo>
                      <a:pt x="2" y="357"/>
                    </a:lnTo>
                    <a:lnTo>
                      <a:pt x="0" y="354"/>
                    </a:lnTo>
                    <a:lnTo>
                      <a:pt x="0" y="346"/>
                    </a:lnTo>
                    <a:lnTo>
                      <a:pt x="2" y="344"/>
                    </a:lnTo>
                    <a:lnTo>
                      <a:pt x="2" y="344"/>
                    </a:lnTo>
                    <a:lnTo>
                      <a:pt x="2" y="344"/>
                    </a:lnTo>
                    <a:close/>
                    <a:moveTo>
                      <a:pt x="120" y="331"/>
                    </a:moveTo>
                    <a:lnTo>
                      <a:pt x="122" y="335"/>
                    </a:lnTo>
                    <a:lnTo>
                      <a:pt x="125" y="338"/>
                    </a:lnTo>
                    <a:lnTo>
                      <a:pt x="125" y="333"/>
                    </a:lnTo>
                    <a:lnTo>
                      <a:pt x="129" y="329"/>
                    </a:lnTo>
                    <a:lnTo>
                      <a:pt x="129" y="327"/>
                    </a:lnTo>
                    <a:lnTo>
                      <a:pt x="125" y="327"/>
                    </a:lnTo>
                    <a:lnTo>
                      <a:pt x="120" y="331"/>
                    </a:lnTo>
                    <a:lnTo>
                      <a:pt x="120" y="331"/>
                    </a:lnTo>
                    <a:close/>
                    <a:moveTo>
                      <a:pt x="4" y="371"/>
                    </a:moveTo>
                    <a:lnTo>
                      <a:pt x="4" y="375"/>
                    </a:lnTo>
                    <a:lnTo>
                      <a:pt x="7" y="375"/>
                    </a:lnTo>
                    <a:lnTo>
                      <a:pt x="9" y="371"/>
                    </a:lnTo>
                    <a:lnTo>
                      <a:pt x="4" y="371"/>
                    </a:lnTo>
                    <a:lnTo>
                      <a:pt x="4" y="371"/>
                    </a:lnTo>
                    <a:close/>
                    <a:moveTo>
                      <a:pt x="137" y="359"/>
                    </a:moveTo>
                    <a:lnTo>
                      <a:pt x="139" y="363"/>
                    </a:lnTo>
                    <a:lnTo>
                      <a:pt x="141" y="361"/>
                    </a:lnTo>
                    <a:lnTo>
                      <a:pt x="139" y="359"/>
                    </a:lnTo>
                    <a:lnTo>
                      <a:pt x="137" y="359"/>
                    </a:lnTo>
                    <a:lnTo>
                      <a:pt x="137" y="359"/>
                    </a:lnTo>
                    <a:close/>
                    <a:moveTo>
                      <a:pt x="139" y="378"/>
                    </a:moveTo>
                    <a:lnTo>
                      <a:pt x="139" y="380"/>
                    </a:lnTo>
                    <a:lnTo>
                      <a:pt x="141" y="378"/>
                    </a:lnTo>
                    <a:lnTo>
                      <a:pt x="146" y="375"/>
                    </a:lnTo>
                    <a:lnTo>
                      <a:pt x="146" y="375"/>
                    </a:lnTo>
                    <a:lnTo>
                      <a:pt x="141" y="375"/>
                    </a:lnTo>
                    <a:lnTo>
                      <a:pt x="139" y="378"/>
                    </a:lnTo>
                    <a:lnTo>
                      <a:pt x="139" y="378"/>
                    </a:lnTo>
                    <a:close/>
                    <a:moveTo>
                      <a:pt x="125" y="409"/>
                    </a:moveTo>
                    <a:lnTo>
                      <a:pt x="129" y="407"/>
                    </a:lnTo>
                    <a:lnTo>
                      <a:pt x="131" y="405"/>
                    </a:lnTo>
                    <a:lnTo>
                      <a:pt x="129" y="403"/>
                    </a:lnTo>
                    <a:lnTo>
                      <a:pt x="131" y="401"/>
                    </a:lnTo>
                    <a:lnTo>
                      <a:pt x="135" y="399"/>
                    </a:lnTo>
                    <a:lnTo>
                      <a:pt x="135" y="394"/>
                    </a:lnTo>
                    <a:lnTo>
                      <a:pt x="137" y="392"/>
                    </a:lnTo>
                    <a:lnTo>
                      <a:pt x="137" y="390"/>
                    </a:lnTo>
                    <a:lnTo>
                      <a:pt x="135" y="388"/>
                    </a:lnTo>
                    <a:lnTo>
                      <a:pt x="137" y="384"/>
                    </a:lnTo>
                    <a:lnTo>
                      <a:pt x="137" y="382"/>
                    </a:lnTo>
                    <a:lnTo>
                      <a:pt x="139" y="380"/>
                    </a:lnTo>
                    <a:lnTo>
                      <a:pt x="137" y="380"/>
                    </a:lnTo>
                    <a:lnTo>
                      <a:pt x="135" y="380"/>
                    </a:lnTo>
                    <a:lnTo>
                      <a:pt x="131" y="380"/>
                    </a:lnTo>
                    <a:lnTo>
                      <a:pt x="127" y="384"/>
                    </a:lnTo>
                    <a:lnTo>
                      <a:pt x="125" y="386"/>
                    </a:lnTo>
                    <a:lnTo>
                      <a:pt x="122" y="390"/>
                    </a:lnTo>
                    <a:lnTo>
                      <a:pt x="125" y="394"/>
                    </a:lnTo>
                    <a:lnTo>
                      <a:pt x="122" y="394"/>
                    </a:lnTo>
                    <a:lnTo>
                      <a:pt x="127" y="401"/>
                    </a:lnTo>
                    <a:lnTo>
                      <a:pt x="129" y="401"/>
                    </a:lnTo>
                    <a:lnTo>
                      <a:pt x="127" y="403"/>
                    </a:lnTo>
                    <a:lnTo>
                      <a:pt x="125" y="407"/>
                    </a:lnTo>
                    <a:lnTo>
                      <a:pt x="125" y="409"/>
                    </a:lnTo>
                    <a:lnTo>
                      <a:pt x="125" y="409"/>
                    </a:lnTo>
                    <a:close/>
                    <a:moveTo>
                      <a:pt x="95" y="420"/>
                    </a:moveTo>
                    <a:lnTo>
                      <a:pt x="95" y="424"/>
                    </a:lnTo>
                    <a:lnTo>
                      <a:pt x="95" y="426"/>
                    </a:lnTo>
                    <a:lnTo>
                      <a:pt x="97" y="428"/>
                    </a:lnTo>
                    <a:lnTo>
                      <a:pt x="99" y="424"/>
                    </a:lnTo>
                    <a:lnTo>
                      <a:pt x="101" y="418"/>
                    </a:lnTo>
                    <a:lnTo>
                      <a:pt x="101" y="411"/>
                    </a:lnTo>
                    <a:lnTo>
                      <a:pt x="103" y="405"/>
                    </a:lnTo>
                    <a:lnTo>
                      <a:pt x="103" y="399"/>
                    </a:lnTo>
                    <a:lnTo>
                      <a:pt x="101" y="397"/>
                    </a:lnTo>
                    <a:lnTo>
                      <a:pt x="99" y="401"/>
                    </a:lnTo>
                    <a:lnTo>
                      <a:pt x="99" y="403"/>
                    </a:lnTo>
                    <a:lnTo>
                      <a:pt x="99" y="409"/>
                    </a:lnTo>
                    <a:lnTo>
                      <a:pt x="97" y="409"/>
                    </a:lnTo>
                    <a:lnTo>
                      <a:pt x="95" y="42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42" name="Freeform 47">
                <a:extLst>
                  <a:ext uri="{FF2B5EF4-FFF2-40B4-BE49-F238E27FC236}">
                    <a16:creationId xmlns:a16="http://schemas.microsoft.com/office/drawing/2014/main" id="{4CD93837-9B3E-46F0-9E70-F8B5C2A6CD90}"/>
                  </a:ext>
                </a:extLst>
              </p:cNvPr>
              <p:cNvSpPr>
                <a:spLocks noEditPoints="1"/>
              </p:cNvSpPr>
              <p:nvPr/>
            </p:nvSpPr>
            <p:spPr bwMode="auto">
              <a:xfrm>
                <a:off x="9285083" y="2525761"/>
                <a:ext cx="161222" cy="271034"/>
              </a:xfrm>
              <a:custGeom>
                <a:avLst/>
                <a:gdLst>
                  <a:gd name="T0" fmla="*/ 181 w 200"/>
                  <a:gd name="T1" fmla="*/ 297 h 358"/>
                  <a:gd name="T2" fmla="*/ 185 w 200"/>
                  <a:gd name="T3" fmla="*/ 242 h 358"/>
                  <a:gd name="T4" fmla="*/ 173 w 200"/>
                  <a:gd name="T5" fmla="*/ 202 h 358"/>
                  <a:gd name="T6" fmla="*/ 164 w 200"/>
                  <a:gd name="T7" fmla="*/ 179 h 358"/>
                  <a:gd name="T8" fmla="*/ 158 w 200"/>
                  <a:gd name="T9" fmla="*/ 137 h 358"/>
                  <a:gd name="T10" fmla="*/ 154 w 200"/>
                  <a:gd name="T11" fmla="*/ 89 h 358"/>
                  <a:gd name="T12" fmla="*/ 128 w 200"/>
                  <a:gd name="T13" fmla="*/ 70 h 358"/>
                  <a:gd name="T14" fmla="*/ 124 w 200"/>
                  <a:gd name="T15" fmla="*/ 42 h 358"/>
                  <a:gd name="T16" fmla="*/ 128 w 200"/>
                  <a:gd name="T17" fmla="*/ 15 h 358"/>
                  <a:gd name="T18" fmla="*/ 97 w 200"/>
                  <a:gd name="T19" fmla="*/ 0 h 358"/>
                  <a:gd name="T20" fmla="*/ 82 w 200"/>
                  <a:gd name="T21" fmla="*/ 11 h 358"/>
                  <a:gd name="T22" fmla="*/ 78 w 200"/>
                  <a:gd name="T23" fmla="*/ 38 h 358"/>
                  <a:gd name="T24" fmla="*/ 65 w 200"/>
                  <a:gd name="T25" fmla="*/ 51 h 358"/>
                  <a:gd name="T26" fmla="*/ 42 w 200"/>
                  <a:gd name="T27" fmla="*/ 57 h 358"/>
                  <a:gd name="T28" fmla="*/ 10 w 200"/>
                  <a:gd name="T29" fmla="*/ 34 h 358"/>
                  <a:gd name="T30" fmla="*/ 0 w 200"/>
                  <a:gd name="T31" fmla="*/ 42 h 358"/>
                  <a:gd name="T32" fmla="*/ 29 w 200"/>
                  <a:gd name="T33" fmla="*/ 63 h 358"/>
                  <a:gd name="T34" fmla="*/ 42 w 200"/>
                  <a:gd name="T35" fmla="*/ 74 h 358"/>
                  <a:gd name="T36" fmla="*/ 48 w 200"/>
                  <a:gd name="T37" fmla="*/ 95 h 358"/>
                  <a:gd name="T38" fmla="*/ 57 w 200"/>
                  <a:gd name="T39" fmla="*/ 116 h 358"/>
                  <a:gd name="T40" fmla="*/ 59 w 200"/>
                  <a:gd name="T41" fmla="*/ 145 h 358"/>
                  <a:gd name="T42" fmla="*/ 72 w 200"/>
                  <a:gd name="T43" fmla="*/ 162 h 358"/>
                  <a:gd name="T44" fmla="*/ 88 w 200"/>
                  <a:gd name="T45" fmla="*/ 181 h 358"/>
                  <a:gd name="T46" fmla="*/ 93 w 200"/>
                  <a:gd name="T47" fmla="*/ 194 h 358"/>
                  <a:gd name="T48" fmla="*/ 72 w 200"/>
                  <a:gd name="T49" fmla="*/ 204 h 358"/>
                  <a:gd name="T50" fmla="*/ 59 w 200"/>
                  <a:gd name="T51" fmla="*/ 217 h 358"/>
                  <a:gd name="T52" fmla="*/ 57 w 200"/>
                  <a:gd name="T53" fmla="*/ 236 h 358"/>
                  <a:gd name="T54" fmla="*/ 44 w 200"/>
                  <a:gd name="T55" fmla="*/ 238 h 358"/>
                  <a:gd name="T56" fmla="*/ 40 w 200"/>
                  <a:gd name="T57" fmla="*/ 251 h 358"/>
                  <a:gd name="T58" fmla="*/ 29 w 200"/>
                  <a:gd name="T59" fmla="*/ 255 h 358"/>
                  <a:gd name="T60" fmla="*/ 29 w 200"/>
                  <a:gd name="T61" fmla="*/ 270 h 358"/>
                  <a:gd name="T62" fmla="*/ 32 w 200"/>
                  <a:gd name="T63" fmla="*/ 285 h 358"/>
                  <a:gd name="T64" fmla="*/ 40 w 200"/>
                  <a:gd name="T65" fmla="*/ 306 h 358"/>
                  <a:gd name="T66" fmla="*/ 36 w 200"/>
                  <a:gd name="T67" fmla="*/ 329 h 358"/>
                  <a:gd name="T68" fmla="*/ 50 w 200"/>
                  <a:gd name="T69" fmla="*/ 337 h 358"/>
                  <a:gd name="T70" fmla="*/ 63 w 200"/>
                  <a:gd name="T71" fmla="*/ 341 h 358"/>
                  <a:gd name="T72" fmla="*/ 72 w 200"/>
                  <a:gd name="T73" fmla="*/ 358 h 358"/>
                  <a:gd name="T74" fmla="*/ 84 w 200"/>
                  <a:gd name="T75" fmla="*/ 352 h 358"/>
                  <a:gd name="T76" fmla="*/ 109 w 200"/>
                  <a:gd name="T77" fmla="*/ 341 h 358"/>
                  <a:gd name="T78" fmla="*/ 118 w 200"/>
                  <a:gd name="T79" fmla="*/ 337 h 358"/>
                  <a:gd name="T80" fmla="*/ 126 w 200"/>
                  <a:gd name="T81" fmla="*/ 337 h 358"/>
                  <a:gd name="T82" fmla="*/ 139 w 200"/>
                  <a:gd name="T83" fmla="*/ 333 h 358"/>
                  <a:gd name="T84" fmla="*/ 152 w 200"/>
                  <a:gd name="T85" fmla="*/ 331 h 358"/>
                  <a:gd name="T86" fmla="*/ 84 w 200"/>
                  <a:gd name="T87" fmla="*/ 188 h 358"/>
                  <a:gd name="T88" fmla="*/ 84 w 200"/>
                  <a:gd name="T89" fmla="*/ 183 h 358"/>
                  <a:gd name="T90" fmla="*/ 29 w 200"/>
                  <a:gd name="T91" fmla="*/ 242 h 358"/>
                  <a:gd name="T92" fmla="*/ 29 w 200"/>
                  <a:gd name="T93" fmla="*/ 247 h 358"/>
                  <a:gd name="T94" fmla="*/ 67 w 200"/>
                  <a:gd name="T95" fmla="*/ 350 h 358"/>
                  <a:gd name="T96" fmla="*/ 67 w 200"/>
                  <a:gd name="T97" fmla="*/ 350 h 358"/>
                  <a:gd name="T98" fmla="*/ 61 w 200"/>
                  <a:gd name="T99" fmla="*/ 346 h 358"/>
                  <a:gd name="T100" fmla="*/ 53 w 200"/>
                  <a:gd name="T101" fmla="*/ 341 h 358"/>
                  <a:gd name="T102" fmla="*/ 44 w 200"/>
                  <a:gd name="T103" fmla="*/ 335 h 358"/>
                  <a:gd name="T104" fmla="*/ 36 w 200"/>
                  <a:gd name="T105" fmla="*/ 337 h 358"/>
                  <a:gd name="T106" fmla="*/ 13 w 200"/>
                  <a:gd name="T107" fmla="*/ 337 h 358"/>
                  <a:gd name="T108" fmla="*/ 19 w 200"/>
                  <a:gd name="T109" fmla="*/ 350 h 358"/>
                  <a:gd name="T110" fmla="*/ 10 w 200"/>
                  <a:gd name="T111" fmla="*/ 346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0" h="358">
                    <a:moveTo>
                      <a:pt x="158" y="331"/>
                    </a:moveTo>
                    <a:lnTo>
                      <a:pt x="158" y="327"/>
                    </a:lnTo>
                    <a:lnTo>
                      <a:pt x="166" y="316"/>
                    </a:lnTo>
                    <a:lnTo>
                      <a:pt x="171" y="314"/>
                    </a:lnTo>
                    <a:lnTo>
                      <a:pt x="177" y="306"/>
                    </a:lnTo>
                    <a:lnTo>
                      <a:pt x="181" y="297"/>
                    </a:lnTo>
                    <a:lnTo>
                      <a:pt x="185" y="287"/>
                    </a:lnTo>
                    <a:lnTo>
                      <a:pt x="194" y="274"/>
                    </a:lnTo>
                    <a:lnTo>
                      <a:pt x="200" y="259"/>
                    </a:lnTo>
                    <a:lnTo>
                      <a:pt x="198" y="253"/>
                    </a:lnTo>
                    <a:lnTo>
                      <a:pt x="190" y="242"/>
                    </a:lnTo>
                    <a:lnTo>
                      <a:pt x="185" y="242"/>
                    </a:lnTo>
                    <a:lnTo>
                      <a:pt x="175" y="228"/>
                    </a:lnTo>
                    <a:lnTo>
                      <a:pt x="177" y="223"/>
                    </a:lnTo>
                    <a:lnTo>
                      <a:pt x="181" y="217"/>
                    </a:lnTo>
                    <a:lnTo>
                      <a:pt x="181" y="211"/>
                    </a:lnTo>
                    <a:lnTo>
                      <a:pt x="175" y="207"/>
                    </a:lnTo>
                    <a:lnTo>
                      <a:pt x="173" y="202"/>
                    </a:lnTo>
                    <a:lnTo>
                      <a:pt x="173" y="196"/>
                    </a:lnTo>
                    <a:lnTo>
                      <a:pt x="173" y="194"/>
                    </a:lnTo>
                    <a:lnTo>
                      <a:pt x="173" y="190"/>
                    </a:lnTo>
                    <a:lnTo>
                      <a:pt x="166" y="190"/>
                    </a:lnTo>
                    <a:lnTo>
                      <a:pt x="164" y="186"/>
                    </a:lnTo>
                    <a:lnTo>
                      <a:pt x="164" y="179"/>
                    </a:lnTo>
                    <a:lnTo>
                      <a:pt x="166" y="175"/>
                    </a:lnTo>
                    <a:lnTo>
                      <a:pt x="162" y="175"/>
                    </a:lnTo>
                    <a:lnTo>
                      <a:pt x="162" y="171"/>
                    </a:lnTo>
                    <a:lnTo>
                      <a:pt x="164" y="158"/>
                    </a:lnTo>
                    <a:lnTo>
                      <a:pt x="169" y="158"/>
                    </a:lnTo>
                    <a:lnTo>
                      <a:pt x="158" y="137"/>
                    </a:lnTo>
                    <a:lnTo>
                      <a:pt x="150" y="122"/>
                    </a:lnTo>
                    <a:lnTo>
                      <a:pt x="150" y="116"/>
                    </a:lnTo>
                    <a:lnTo>
                      <a:pt x="143" y="112"/>
                    </a:lnTo>
                    <a:lnTo>
                      <a:pt x="147" y="101"/>
                    </a:lnTo>
                    <a:lnTo>
                      <a:pt x="152" y="95"/>
                    </a:lnTo>
                    <a:lnTo>
                      <a:pt x="154" y="89"/>
                    </a:lnTo>
                    <a:lnTo>
                      <a:pt x="152" y="86"/>
                    </a:lnTo>
                    <a:lnTo>
                      <a:pt x="141" y="80"/>
                    </a:lnTo>
                    <a:lnTo>
                      <a:pt x="139" y="78"/>
                    </a:lnTo>
                    <a:lnTo>
                      <a:pt x="137" y="74"/>
                    </a:lnTo>
                    <a:lnTo>
                      <a:pt x="131" y="70"/>
                    </a:lnTo>
                    <a:lnTo>
                      <a:pt x="128" y="70"/>
                    </a:lnTo>
                    <a:lnTo>
                      <a:pt x="126" y="61"/>
                    </a:lnTo>
                    <a:lnTo>
                      <a:pt x="122" y="57"/>
                    </a:lnTo>
                    <a:lnTo>
                      <a:pt x="124" y="51"/>
                    </a:lnTo>
                    <a:lnTo>
                      <a:pt x="124" y="44"/>
                    </a:lnTo>
                    <a:lnTo>
                      <a:pt x="122" y="44"/>
                    </a:lnTo>
                    <a:lnTo>
                      <a:pt x="124" y="42"/>
                    </a:lnTo>
                    <a:lnTo>
                      <a:pt x="131" y="40"/>
                    </a:lnTo>
                    <a:lnTo>
                      <a:pt x="131" y="32"/>
                    </a:lnTo>
                    <a:lnTo>
                      <a:pt x="133" y="25"/>
                    </a:lnTo>
                    <a:lnTo>
                      <a:pt x="133" y="21"/>
                    </a:lnTo>
                    <a:lnTo>
                      <a:pt x="131" y="17"/>
                    </a:lnTo>
                    <a:lnTo>
                      <a:pt x="128" y="15"/>
                    </a:lnTo>
                    <a:lnTo>
                      <a:pt x="122" y="13"/>
                    </a:lnTo>
                    <a:lnTo>
                      <a:pt x="118" y="13"/>
                    </a:lnTo>
                    <a:lnTo>
                      <a:pt x="116" y="8"/>
                    </a:lnTo>
                    <a:lnTo>
                      <a:pt x="109" y="2"/>
                    </a:lnTo>
                    <a:lnTo>
                      <a:pt x="105" y="0"/>
                    </a:lnTo>
                    <a:lnTo>
                      <a:pt x="97" y="0"/>
                    </a:lnTo>
                    <a:lnTo>
                      <a:pt x="95" y="4"/>
                    </a:lnTo>
                    <a:lnTo>
                      <a:pt x="95" y="6"/>
                    </a:lnTo>
                    <a:lnTo>
                      <a:pt x="93" y="6"/>
                    </a:lnTo>
                    <a:lnTo>
                      <a:pt x="86" y="6"/>
                    </a:lnTo>
                    <a:lnTo>
                      <a:pt x="82" y="6"/>
                    </a:lnTo>
                    <a:lnTo>
                      <a:pt x="82" y="11"/>
                    </a:lnTo>
                    <a:lnTo>
                      <a:pt x="80" y="15"/>
                    </a:lnTo>
                    <a:lnTo>
                      <a:pt x="78" y="15"/>
                    </a:lnTo>
                    <a:lnTo>
                      <a:pt x="80" y="19"/>
                    </a:lnTo>
                    <a:lnTo>
                      <a:pt x="78" y="21"/>
                    </a:lnTo>
                    <a:lnTo>
                      <a:pt x="78" y="32"/>
                    </a:lnTo>
                    <a:lnTo>
                      <a:pt x="78" y="38"/>
                    </a:lnTo>
                    <a:lnTo>
                      <a:pt x="80" y="42"/>
                    </a:lnTo>
                    <a:lnTo>
                      <a:pt x="78" y="44"/>
                    </a:lnTo>
                    <a:lnTo>
                      <a:pt x="76" y="46"/>
                    </a:lnTo>
                    <a:lnTo>
                      <a:pt x="72" y="46"/>
                    </a:lnTo>
                    <a:lnTo>
                      <a:pt x="69" y="49"/>
                    </a:lnTo>
                    <a:lnTo>
                      <a:pt x="65" y="51"/>
                    </a:lnTo>
                    <a:lnTo>
                      <a:pt x="63" y="55"/>
                    </a:lnTo>
                    <a:lnTo>
                      <a:pt x="59" y="55"/>
                    </a:lnTo>
                    <a:lnTo>
                      <a:pt x="53" y="49"/>
                    </a:lnTo>
                    <a:lnTo>
                      <a:pt x="48" y="49"/>
                    </a:lnTo>
                    <a:lnTo>
                      <a:pt x="46" y="53"/>
                    </a:lnTo>
                    <a:lnTo>
                      <a:pt x="42" y="57"/>
                    </a:lnTo>
                    <a:lnTo>
                      <a:pt x="32" y="57"/>
                    </a:lnTo>
                    <a:lnTo>
                      <a:pt x="25" y="55"/>
                    </a:lnTo>
                    <a:lnTo>
                      <a:pt x="23" y="51"/>
                    </a:lnTo>
                    <a:lnTo>
                      <a:pt x="21" y="46"/>
                    </a:lnTo>
                    <a:lnTo>
                      <a:pt x="13" y="38"/>
                    </a:lnTo>
                    <a:lnTo>
                      <a:pt x="10" y="34"/>
                    </a:lnTo>
                    <a:lnTo>
                      <a:pt x="6" y="34"/>
                    </a:lnTo>
                    <a:lnTo>
                      <a:pt x="4" y="36"/>
                    </a:lnTo>
                    <a:lnTo>
                      <a:pt x="2" y="40"/>
                    </a:lnTo>
                    <a:lnTo>
                      <a:pt x="4" y="42"/>
                    </a:lnTo>
                    <a:lnTo>
                      <a:pt x="2" y="44"/>
                    </a:lnTo>
                    <a:lnTo>
                      <a:pt x="0" y="42"/>
                    </a:lnTo>
                    <a:lnTo>
                      <a:pt x="0" y="44"/>
                    </a:lnTo>
                    <a:lnTo>
                      <a:pt x="4" y="49"/>
                    </a:lnTo>
                    <a:lnTo>
                      <a:pt x="8" y="51"/>
                    </a:lnTo>
                    <a:lnTo>
                      <a:pt x="15" y="59"/>
                    </a:lnTo>
                    <a:lnTo>
                      <a:pt x="21" y="63"/>
                    </a:lnTo>
                    <a:lnTo>
                      <a:pt x="29" y="63"/>
                    </a:lnTo>
                    <a:lnTo>
                      <a:pt x="32" y="65"/>
                    </a:lnTo>
                    <a:lnTo>
                      <a:pt x="34" y="65"/>
                    </a:lnTo>
                    <a:lnTo>
                      <a:pt x="38" y="70"/>
                    </a:lnTo>
                    <a:lnTo>
                      <a:pt x="40" y="74"/>
                    </a:lnTo>
                    <a:lnTo>
                      <a:pt x="42" y="74"/>
                    </a:lnTo>
                    <a:lnTo>
                      <a:pt x="42" y="74"/>
                    </a:lnTo>
                    <a:lnTo>
                      <a:pt x="46" y="78"/>
                    </a:lnTo>
                    <a:lnTo>
                      <a:pt x="48" y="78"/>
                    </a:lnTo>
                    <a:lnTo>
                      <a:pt x="50" y="82"/>
                    </a:lnTo>
                    <a:lnTo>
                      <a:pt x="48" y="84"/>
                    </a:lnTo>
                    <a:lnTo>
                      <a:pt x="50" y="91"/>
                    </a:lnTo>
                    <a:lnTo>
                      <a:pt x="48" y="95"/>
                    </a:lnTo>
                    <a:lnTo>
                      <a:pt x="48" y="99"/>
                    </a:lnTo>
                    <a:lnTo>
                      <a:pt x="55" y="99"/>
                    </a:lnTo>
                    <a:lnTo>
                      <a:pt x="55" y="103"/>
                    </a:lnTo>
                    <a:lnTo>
                      <a:pt x="53" y="108"/>
                    </a:lnTo>
                    <a:lnTo>
                      <a:pt x="55" y="112"/>
                    </a:lnTo>
                    <a:lnTo>
                      <a:pt x="57" y="116"/>
                    </a:lnTo>
                    <a:lnTo>
                      <a:pt x="57" y="122"/>
                    </a:lnTo>
                    <a:lnTo>
                      <a:pt x="57" y="126"/>
                    </a:lnTo>
                    <a:lnTo>
                      <a:pt x="57" y="129"/>
                    </a:lnTo>
                    <a:lnTo>
                      <a:pt x="57" y="137"/>
                    </a:lnTo>
                    <a:lnTo>
                      <a:pt x="57" y="139"/>
                    </a:lnTo>
                    <a:lnTo>
                      <a:pt x="59" y="145"/>
                    </a:lnTo>
                    <a:lnTo>
                      <a:pt x="61" y="148"/>
                    </a:lnTo>
                    <a:lnTo>
                      <a:pt x="65" y="154"/>
                    </a:lnTo>
                    <a:lnTo>
                      <a:pt x="67" y="156"/>
                    </a:lnTo>
                    <a:lnTo>
                      <a:pt x="67" y="160"/>
                    </a:lnTo>
                    <a:lnTo>
                      <a:pt x="69" y="162"/>
                    </a:lnTo>
                    <a:lnTo>
                      <a:pt x="72" y="162"/>
                    </a:lnTo>
                    <a:lnTo>
                      <a:pt x="76" y="167"/>
                    </a:lnTo>
                    <a:lnTo>
                      <a:pt x="84" y="167"/>
                    </a:lnTo>
                    <a:lnTo>
                      <a:pt x="88" y="171"/>
                    </a:lnTo>
                    <a:lnTo>
                      <a:pt x="86" y="173"/>
                    </a:lnTo>
                    <a:lnTo>
                      <a:pt x="88" y="175"/>
                    </a:lnTo>
                    <a:lnTo>
                      <a:pt x="88" y="181"/>
                    </a:lnTo>
                    <a:lnTo>
                      <a:pt x="86" y="183"/>
                    </a:lnTo>
                    <a:lnTo>
                      <a:pt x="93" y="188"/>
                    </a:lnTo>
                    <a:lnTo>
                      <a:pt x="88" y="188"/>
                    </a:lnTo>
                    <a:lnTo>
                      <a:pt x="86" y="188"/>
                    </a:lnTo>
                    <a:lnTo>
                      <a:pt x="93" y="192"/>
                    </a:lnTo>
                    <a:lnTo>
                      <a:pt x="93" y="194"/>
                    </a:lnTo>
                    <a:lnTo>
                      <a:pt x="86" y="192"/>
                    </a:lnTo>
                    <a:lnTo>
                      <a:pt x="82" y="192"/>
                    </a:lnTo>
                    <a:lnTo>
                      <a:pt x="76" y="194"/>
                    </a:lnTo>
                    <a:lnTo>
                      <a:pt x="76" y="198"/>
                    </a:lnTo>
                    <a:lnTo>
                      <a:pt x="72" y="202"/>
                    </a:lnTo>
                    <a:lnTo>
                      <a:pt x="72" y="204"/>
                    </a:lnTo>
                    <a:lnTo>
                      <a:pt x="72" y="207"/>
                    </a:lnTo>
                    <a:lnTo>
                      <a:pt x="65" y="213"/>
                    </a:lnTo>
                    <a:lnTo>
                      <a:pt x="63" y="219"/>
                    </a:lnTo>
                    <a:lnTo>
                      <a:pt x="63" y="219"/>
                    </a:lnTo>
                    <a:lnTo>
                      <a:pt x="61" y="217"/>
                    </a:lnTo>
                    <a:lnTo>
                      <a:pt x="59" y="217"/>
                    </a:lnTo>
                    <a:lnTo>
                      <a:pt x="61" y="221"/>
                    </a:lnTo>
                    <a:lnTo>
                      <a:pt x="59" y="226"/>
                    </a:lnTo>
                    <a:lnTo>
                      <a:pt x="55" y="226"/>
                    </a:lnTo>
                    <a:lnTo>
                      <a:pt x="53" y="228"/>
                    </a:lnTo>
                    <a:lnTo>
                      <a:pt x="55" y="234"/>
                    </a:lnTo>
                    <a:lnTo>
                      <a:pt x="57" y="236"/>
                    </a:lnTo>
                    <a:lnTo>
                      <a:pt x="53" y="234"/>
                    </a:lnTo>
                    <a:lnTo>
                      <a:pt x="50" y="232"/>
                    </a:lnTo>
                    <a:lnTo>
                      <a:pt x="48" y="234"/>
                    </a:lnTo>
                    <a:lnTo>
                      <a:pt x="46" y="238"/>
                    </a:lnTo>
                    <a:lnTo>
                      <a:pt x="46" y="240"/>
                    </a:lnTo>
                    <a:lnTo>
                      <a:pt x="44" y="238"/>
                    </a:lnTo>
                    <a:lnTo>
                      <a:pt x="44" y="240"/>
                    </a:lnTo>
                    <a:lnTo>
                      <a:pt x="46" y="242"/>
                    </a:lnTo>
                    <a:lnTo>
                      <a:pt x="46" y="245"/>
                    </a:lnTo>
                    <a:lnTo>
                      <a:pt x="44" y="247"/>
                    </a:lnTo>
                    <a:lnTo>
                      <a:pt x="42" y="249"/>
                    </a:lnTo>
                    <a:lnTo>
                      <a:pt x="40" y="251"/>
                    </a:lnTo>
                    <a:lnTo>
                      <a:pt x="38" y="251"/>
                    </a:lnTo>
                    <a:lnTo>
                      <a:pt x="38" y="249"/>
                    </a:lnTo>
                    <a:lnTo>
                      <a:pt x="34" y="247"/>
                    </a:lnTo>
                    <a:lnTo>
                      <a:pt x="32" y="249"/>
                    </a:lnTo>
                    <a:lnTo>
                      <a:pt x="32" y="253"/>
                    </a:lnTo>
                    <a:lnTo>
                      <a:pt x="29" y="255"/>
                    </a:lnTo>
                    <a:lnTo>
                      <a:pt x="32" y="257"/>
                    </a:lnTo>
                    <a:lnTo>
                      <a:pt x="29" y="261"/>
                    </a:lnTo>
                    <a:lnTo>
                      <a:pt x="29" y="261"/>
                    </a:lnTo>
                    <a:lnTo>
                      <a:pt x="27" y="266"/>
                    </a:lnTo>
                    <a:lnTo>
                      <a:pt x="27" y="270"/>
                    </a:lnTo>
                    <a:lnTo>
                      <a:pt x="29" y="270"/>
                    </a:lnTo>
                    <a:lnTo>
                      <a:pt x="27" y="274"/>
                    </a:lnTo>
                    <a:lnTo>
                      <a:pt x="29" y="276"/>
                    </a:lnTo>
                    <a:lnTo>
                      <a:pt x="32" y="276"/>
                    </a:lnTo>
                    <a:lnTo>
                      <a:pt x="34" y="278"/>
                    </a:lnTo>
                    <a:lnTo>
                      <a:pt x="34" y="282"/>
                    </a:lnTo>
                    <a:lnTo>
                      <a:pt x="32" y="285"/>
                    </a:lnTo>
                    <a:lnTo>
                      <a:pt x="34" y="289"/>
                    </a:lnTo>
                    <a:lnTo>
                      <a:pt x="32" y="289"/>
                    </a:lnTo>
                    <a:lnTo>
                      <a:pt x="36" y="295"/>
                    </a:lnTo>
                    <a:lnTo>
                      <a:pt x="38" y="297"/>
                    </a:lnTo>
                    <a:lnTo>
                      <a:pt x="36" y="299"/>
                    </a:lnTo>
                    <a:lnTo>
                      <a:pt x="40" y="306"/>
                    </a:lnTo>
                    <a:lnTo>
                      <a:pt x="36" y="306"/>
                    </a:lnTo>
                    <a:lnTo>
                      <a:pt x="38" y="312"/>
                    </a:lnTo>
                    <a:lnTo>
                      <a:pt x="36" y="314"/>
                    </a:lnTo>
                    <a:lnTo>
                      <a:pt x="36" y="323"/>
                    </a:lnTo>
                    <a:lnTo>
                      <a:pt x="38" y="325"/>
                    </a:lnTo>
                    <a:lnTo>
                      <a:pt x="36" y="329"/>
                    </a:lnTo>
                    <a:lnTo>
                      <a:pt x="36" y="333"/>
                    </a:lnTo>
                    <a:lnTo>
                      <a:pt x="38" y="335"/>
                    </a:lnTo>
                    <a:lnTo>
                      <a:pt x="42" y="333"/>
                    </a:lnTo>
                    <a:lnTo>
                      <a:pt x="44" y="333"/>
                    </a:lnTo>
                    <a:lnTo>
                      <a:pt x="46" y="331"/>
                    </a:lnTo>
                    <a:lnTo>
                      <a:pt x="50" y="337"/>
                    </a:lnTo>
                    <a:lnTo>
                      <a:pt x="53" y="335"/>
                    </a:lnTo>
                    <a:lnTo>
                      <a:pt x="55" y="339"/>
                    </a:lnTo>
                    <a:lnTo>
                      <a:pt x="61" y="337"/>
                    </a:lnTo>
                    <a:lnTo>
                      <a:pt x="63" y="339"/>
                    </a:lnTo>
                    <a:lnTo>
                      <a:pt x="61" y="341"/>
                    </a:lnTo>
                    <a:lnTo>
                      <a:pt x="63" y="341"/>
                    </a:lnTo>
                    <a:lnTo>
                      <a:pt x="67" y="337"/>
                    </a:lnTo>
                    <a:lnTo>
                      <a:pt x="67" y="341"/>
                    </a:lnTo>
                    <a:lnTo>
                      <a:pt x="65" y="344"/>
                    </a:lnTo>
                    <a:lnTo>
                      <a:pt x="72" y="352"/>
                    </a:lnTo>
                    <a:lnTo>
                      <a:pt x="72" y="354"/>
                    </a:lnTo>
                    <a:lnTo>
                      <a:pt x="72" y="358"/>
                    </a:lnTo>
                    <a:lnTo>
                      <a:pt x="72" y="358"/>
                    </a:lnTo>
                    <a:lnTo>
                      <a:pt x="74" y="352"/>
                    </a:lnTo>
                    <a:lnTo>
                      <a:pt x="76" y="352"/>
                    </a:lnTo>
                    <a:lnTo>
                      <a:pt x="78" y="354"/>
                    </a:lnTo>
                    <a:lnTo>
                      <a:pt x="80" y="352"/>
                    </a:lnTo>
                    <a:lnTo>
                      <a:pt x="84" y="352"/>
                    </a:lnTo>
                    <a:lnTo>
                      <a:pt x="91" y="348"/>
                    </a:lnTo>
                    <a:lnTo>
                      <a:pt x="93" y="348"/>
                    </a:lnTo>
                    <a:lnTo>
                      <a:pt x="101" y="341"/>
                    </a:lnTo>
                    <a:lnTo>
                      <a:pt x="101" y="339"/>
                    </a:lnTo>
                    <a:lnTo>
                      <a:pt x="107" y="341"/>
                    </a:lnTo>
                    <a:lnTo>
                      <a:pt x="109" y="341"/>
                    </a:lnTo>
                    <a:lnTo>
                      <a:pt x="114" y="337"/>
                    </a:lnTo>
                    <a:lnTo>
                      <a:pt x="114" y="337"/>
                    </a:lnTo>
                    <a:lnTo>
                      <a:pt x="112" y="341"/>
                    </a:lnTo>
                    <a:lnTo>
                      <a:pt x="114" y="341"/>
                    </a:lnTo>
                    <a:lnTo>
                      <a:pt x="116" y="337"/>
                    </a:lnTo>
                    <a:lnTo>
                      <a:pt x="118" y="337"/>
                    </a:lnTo>
                    <a:lnTo>
                      <a:pt x="116" y="333"/>
                    </a:lnTo>
                    <a:lnTo>
                      <a:pt x="118" y="333"/>
                    </a:lnTo>
                    <a:lnTo>
                      <a:pt x="120" y="335"/>
                    </a:lnTo>
                    <a:lnTo>
                      <a:pt x="122" y="337"/>
                    </a:lnTo>
                    <a:lnTo>
                      <a:pt x="124" y="333"/>
                    </a:lnTo>
                    <a:lnTo>
                      <a:pt x="126" y="337"/>
                    </a:lnTo>
                    <a:lnTo>
                      <a:pt x="128" y="337"/>
                    </a:lnTo>
                    <a:lnTo>
                      <a:pt x="128" y="335"/>
                    </a:lnTo>
                    <a:lnTo>
                      <a:pt x="131" y="335"/>
                    </a:lnTo>
                    <a:lnTo>
                      <a:pt x="131" y="337"/>
                    </a:lnTo>
                    <a:lnTo>
                      <a:pt x="135" y="335"/>
                    </a:lnTo>
                    <a:lnTo>
                      <a:pt x="139" y="333"/>
                    </a:lnTo>
                    <a:lnTo>
                      <a:pt x="141" y="337"/>
                    </a:lnTo>
                    <a:lnTo>
                      <a:pt x="147" y="335"/>
                    </a:lnTo>
                    <a:lnTo>
                      <a:pt x="150" y="333"/>
                    </a:lnTo>
                    <a:lnTo>
                      <a:pt x="147" y="331"/>
                    </a:lnTo>
                    <a:lnTo>
                      <a:pt x="150" y="331"/>
                    </a:lnTo>
                    <a:lnTo>
                      <a:pt x="152" y="331"/>
                    </a:lnTo>
                    <a:lnTo>
                      <a:pt x="152" y="333"/>
                    </a:lnTo>
                    <a:lnTo>
                      <a:pt x="156" y="335"/>
                    </a:lnTo>
                    <a:lnTo>
                      <a:pt x="156" y="335"/>
                    </a:lnTo>
                    <a:lnTo>
                      <a:pt x="158" y="331"/>
                    </a:lnTo>
                    <a:lnTo>
                      <a:pt x="158" y="331"/>
                    </a:lnTo>
                    <a:close/>
                    <a:moveTo>
                      <a:pt x="84" y="188"/>
                    </a:moveTo>
                    <a:lnTo>
                      <a:pt x="82" y="188"/>
                    </a:lnTo>
                    <a:lnTo>
                      <a:pt x="78" y="188"/>
                    </a:lnTo>
                    <a:lnTo>
                      <a:pt x="76" y="183"/>
                    </a:lnTo>
                    <a:lnTo>
                      <a:pt x="80" y="181"/>
                    </a:lnTo>
                    <a:lnTo>
                      <a:pt x="86" y="183"/>
                    </a:lnTo>
                    <a:lnTo>
                      <a:pt x="84" y="183"/>
                    </a:lnTo>
                    <a:lnTo>
                      <a:pt x="82" y="183"/>
                    </a:lnTo>
                    <a:lnTo>
                      <a:pt x="84" y="188"/>
                    </a:lnTo>
                    <a:lnTo>
                      <a:pt x="84" y="188"/>
                    </a:lnTo>
                    <a:close/>
                    <a:moveTo>
                      <a:pt x="27" y="242"/>
                    </a:moveTo>
                    <a:lnTo>
                      <a:pt x="27" y="240"/>
                    </a:lnTo>
                    <a:lnTo>
                      <a:pt x="29" y="242"/>
                    </a:lnTo>
                    <a:lnTo>
                      <a:pt x="29" y="245"/>
                    </a:lnTo>
                    <a:lnTo>
                      <a:pt x="27" y="242"/>
                    </a:lnTo>
                    <a:lnTo>
                      <a:pt x="27" y="242"/>
                    </a:lnTo>
                    <a:close/>
                    <a:moveTo>
                      <a:pt x="25" y="247"/>
                    </a:moveTo>
                    <a:lnTo>
                      <a:pt x="27" y="247"/>
                    </a:lnTo>
                    <a:lnTo>
                      <a:pt x="29" y="247"/>
                    </a:lnTo>
                    <a:lnTo>
                      <a:pt x="29" y="249"/>
                    </a:lnTo>
                    <a:lnTo>
                      <a:pt x="27" y="251"/>
                    </a:lnTo>
                    <a:lnTo>
                      <a:pt x="25" y="249"/>
                    </a:lnTo>
                    <a:lnTo>
                      <a:pt x="25" y="247"/>
                    </a:lnTo>
                    <a:lnTo>
                      <a:pt x="25" y="247"/>
                    </a:lnTo>
                    <a:close/>
                    <a:moveTo>
                      <a:pt x="67" y="350"/>
                    </a:moveTo>
                    <a:lnTo>
                      <a:pt x="67" y="354"/>
                    </a:lnTo>
                    <a:lnTo>
                      <a:pt x="65" y="354"/>
                    </a:lnTo>
                    <a:lnTo>
                      <a:pt x="63" y="354"/>
                    </a:lnTo>
                    <a:lnTo>
                      <a:pt x="65" y="352"/>
                    </a:lnTo>
                    <a:lnTo>
                      <a:pt x="67" y="350"/>
                    </a:lnTo>
                    <a:lnTo>
                      <a:pt x="67" y="350"/>
                    </a:lnTo>
                    <a:close/>
                    <a:moveTo>
                      <a:pt x="61" y="346"/>
                    </a:moveTo>
                    <a:lnTo>
                      <a:pt x="61" y="346"/>
                    </a:lnTo>
                    <a:lnTo>
                      <a:pt x="63" y="348"/>
                    </a:lnTo>
                    <a:lnTo>
                      <a:pt x="61" y="350"/>
                    </a:lnTo>
                    <a:lnTo>
                      <a:pt x="61" y="346"/>
                    </a:lnTo>
                    <a:lnTo>
                      <a:pt x="61" y="346"/>
                    </a:lnTo>
                    <a:close/>
                    <a:moveTo>
                      <a:pt x="53" y="341"/>
                    </a:moveTo>
                    <a:lnTo>
                      <a:pt x="59" y="341"/>
                    </a:lnTo>
                    <a:lnTo>
                      <a:pt x="59" y="344"/>
                    </a:lnTo>
                    <a:lnTo>
                      <a:pt x="55" y="346"/>
                    </a:lnTo>
                    <a:lnTo>
                      <a:pt x="53" y="344"/>
                    </a:lnTo>
                    <a:lnTo>
                      <a:pt x="53" y="341"/>
                    </a:lnTo>
                    <a:lnTo>
                      <a:pt x="53" y="341"/>
                    </a:lnTo>
                    <a:close/>
                    <a:moveTo>
                      <a:pt x="44" y="335"/>
                    </a:moveTo>
                    <a:lnTo>
                      <a:pt x="48" y="339"/>
                    </a:lnTo>
                    <a:lnTo>
                      <a:pt x="46" y="341"/>
                    </a:lnTo>
                    <a:lnTo>
                      <a:pt x="44" y="339"/>
                    </a:lnTo>
                    <a:lnTo>
                      <a:pt x="44" y="335"/>
                    </a:lnTo>
                    <a:lnTo>
                      <a:pt x="44" y="335"/>
                    </a:lnTo>
                    <a:close/>
                    <a:moveTo>
                      <a:pt x="36" y="337"/>
                    </a:moveTo>
                    <a:lnTo>
                      <a:pt x="40" y="337"/>
                    </a:lnTo>
                    <a:lnTo>
                      <a:pt x="38" y="339"/>
                    </a:lnTo>
                    <a:lnTo>
                      <a:pt x="38" y="339"/>
                    </a:lnTo>
                    <a:lnTo>
                      <a:pt x="36" y="337"/>
                    </a:lnTo>
                    <a:lnTo>
                      <a:pt x="36" y="337"/>
                    </a:lnTo>
                    <a:close/>
                    <a:moveTo>
                      <a:pt x="10" y="344"/>
                    </a:moveTo>
                    <a:lnTo>
                      <a:pt x="15" y="344"/>
                    </a:lnTo>
                    <a:lnTo>
                      <a:pt x="15" y="344"/>
                    </a:lnTo>
                    <a:lnTo>
                      <a:pt x="13" y="341"/>
                    </a:lnTo>
                    <a:lnTo>
                      <a:pt x="13" y="337"/>
                    </a:lnTo>
                    <a:lnTo>
                      <a:pt x="15" y="337"/>
                    </a:lnTo>
                    <a:lnTo>
                      <a:pt x="21" y="341"/>
                    </a:lnTo>
                    <a:lnTo>
                      <a:pt x="21" y="344"/>
                    </a:lnTo>
                    <a:lnTo>
                      <a:pt x="19" y="344"/>
                    </a:lnTo>
                    <a:lnTo>
                      <a:pt x="17" y="346"/>
                    </a:lnTo>
                    <a:lnTo>
                      <a:pt x="19" y="350"/>
                    </a:lnTo>
                    <a:lnTo>
                      <a:pt x="21" y="348"/>
                    </a:lnTo>
                    <a:lnTo>
                      <a:pt x="23" y="352"/>
                    </a:lnTo>
                    <a:lnTo>
                      <a:pt x="21" y="354"/>
                    </a:lnTo>
                    <a:lnTo>
                      <a:pt x="17" y="350"/>
                    </a:lnTo>
                    <a:lnTo>
                      <a:pt x="13" y="350"/>
                    </a:lnTo>
                    <a:lnTo>
                      <a:pt x="10" y="346"/>
                    </a:lnTo>
                    <a:lnTo>
                      <a:pt x="8" y="346"/>
                    </a:lnTo>
                    <a:lnTo>
                      <a:pt x="10" y="34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43" name="Freeform 48">
                <a:extLst>
                  <a:ext uri="{FF2B5EF4-FFF2-40B4-BE49-F238E27FC236}">
                    <a16:creationId xmlns:a16="http://schemas.microsoft.com/office/drawing/2014/main" id="{EB394F7D-5CD8-4701-A944-49D4A12AE4ED}"/>
                  </a:ext>
                </a:extLst>
              </p:cNvPr>
              <p:cNvSpPr>
                <a:spLocks noEditPoints="1"/>
              </p:cNvSpPr>
              <p:nvPr/>
            </p:nvSpPr>
            <p:spPr bwMode="auto">
              <a:xfrm>
                <a:off x="9329419" y="2798308"/>
                <a:ext cx="84642" cy="54509"/>
              </a:xfrm>
              <a:custGeom>
                <a:avLst/>
                <a:gdLst>
                  <a:gd name="T0" fmla="*/ 103 w 105"/>
                  <a:gd name="T1" fmla="*/ 66 h 72"/>
                  <a:gd name="T2" fmla="*/ 105 w 105"/>
                  <a:gd name="T3" fmla="*/ 59 h 72"/>
                  <a:gd name="T4" fmla="*/ 97 w 105"/>
                  <a:gd name="T5" fmla="*/ 38 h 72"/>
                  <a:gd name="T6" fmla="*/ 101 w 105"/>
                  <a:gd name="T7" fmla="*/ 24 h 72"/>
                  <a:gd name="T8" fmla="*/ 105 w 105"/>
                  <a:gd name="T9" fmla="*/ 13 h 72"/>
                  <a:gd name="T10" fmla="*/ 105 w 105"/>
                  <a:gd name="T11" fmla="*/ 11 h 72"/>
                  <a:gd name="T12" fmla="*/ 103 w 105"/>
                  <a:gd name="T13" fmla="*/ 9 h 72"/>
                  <a:gd name="T14" fmla="*/ 80 w 105"/>
                  <a:gd name="T15" fmla="*/ 5 h 72"/>
                  <a:gd name="T16" fmla="*/ 67 w 105"/>
                  <a:gd name="T17" fmla="*/ 3 h 72"/>
                  <a:gd name="T18" fmla="*/ 61 w 105"/>
                  <a:gd name="T19" fmla="*/ 0 h 72"/>
                  <a:gd name="T20" fmla="*/ 59 w 105"/>
                  <a:gd name="T21" fmla="*/ 3 h 72"/>
                  <a:gd name="T22" fmla="*/ 61 w 105"/>
                  <a:gd name="T23" fmla="*/ 7 h 72"/>
                  <a:gd name="T24" fmla="*/ 54 w 105"/>
                  <a:gd name="T25" fmla="*/ 7 h 72"/>
                  <a:gd name="T26" fmla="*/ 46 w 105"/>
                  <a:gd name="T27" fmla="*/ 5 h 72"/>
                  <a:gd name="T28" fmla="*/ 42 w 105"/>
                  <a:gd name="T29" fmla="*/ 9 h 72"/>
                  <a:gd name="T30" fmla="*/ 38 w 105"/>
                  <a:gd name="T31" fmla="*/ 13 h 72"/>
                  <a:gd name="T32" fmla="*/ 27 w 105"/>
                  <a:gd name="T33" fmla="*/ 15 h 72"/>
                  <a:gd name="T34" fmla="*/ 25 w 105"/>
                  <a:gd name="T35" fmla="*/ 32 h 72"/>
                  <a:gd name="T36" fmla="*/ 29 w 105"/>
                  <a:gd name="T37" fmla="*/ 32 h 72"/>
                  <a:gd name="T38" fmla="*/ 31 w 105"/>
                  <a:gd name="T39" fmla="*/ 34 h 72"/>
                  <a:gd name="T40" fmla="*/ 29 w 105"/>
                  <a:gd name="T41" fmla="*/ 41 h 72"/>
                  <a:gd name="T42" fmla="*/ 38 w 105"/>
                  <a:gd name="T43" fmla="*/ 51 h 72"/>
                  <a:gd name="T44" fmla="*/ 40 w 105"/>
                  <a:gd name="T45" fmla="*/ 47 h 72"/>
                  <a:gd name="T46" fmla="*/ 46 w 105"/>
                  <a:gd name="T47" fmla="*/ 47 h 72"/>
                  <a:gd name="T48" fmla="*/ 44 w 105"/>
                  <a:gd name="T49" fmla="*/ 59 h 72"/>
                  <a:gd name="T50" fmla="*/ 52 w 105"/>
                  <a:gd name="T51" fmla="*/ 55 h 72"/>
                  <a:gd name="T52" fmla="*/ 61 w 105"/>
                  <a:gd name="T53" fmla="*/ 57 h 72"/>
                  <a:gd name="T54" fmla="*/ 65 w 105"/>
                  <a:gd name="T55" fmla="*/ 53 h 72"/>
                  <a:gd name="T56" fmla="*/ 69 w 105"/>
                  <a:gd name="T57" fmla="*/ 57 h 72"/>
                  <a:gd name="T58" fmla="*/ 78 w 105"/>
                  <a:gd name="T59" fmla="*/ 62 h 72"/>
                  <a:gd name="T60" fmla="*/ 84 w 105"/>
                  <a:gd name="T61" fmla="*/ 68 h 72"/>
                  <a:gd name="T62" fmla="*/ 95 w 105"/>
                  <a:gd name="T63" fmla="*/ 70 h 72"/>
                  <a:gd name="T64" fmla="*/ 101 w 105"/>
                  <a:gd name="T65" fmla="*/ 70 h 72"/>
                  <a:gd name="T66" fmla="*/ 23 w 105"/>
                  <a:gd name="T67" fmla="*/ 24 h 72"/>
                  <a:gd name="T68" fmla="*/ 21 w 105"/>
                  <a:gd name="T69" fmla="*/ 26 h 72"/>
                  <a:gd name="T70" fmla="*/ 19 w 105"/>
                  <a:gd name="T71" fmla="*/ 24 h 72"/>
                  <a:gd name="T72" fmla="*/ 10 w 105"/>
                  <a:gd name="T73" fmla="*/ 30 h 72"/>
                  <a:gd name="T74" fmla="*/ 4 w 105"/>
                  <a:gd name="T75" fmla="*/ 32 h 72"/>
                  <a:gd name="T76" fmla="*/ 8 w 105"/>
                  <a:gd name="T77" fmla="*/ 28 h 72"/>
                  <a:gd name="T78" fmla="*/ 10 w 105"/>
                  <a:gd name="T79" fmla="*/ 24 h 72"/>
                  <a:gd name="T80" fmla="*/ 14 w 105"/>
                  <a:gd name="T81" fmla="*/ 26 h 72"/>
                  <a:gd name="T82" fmla="*/ 19 w 105"/>
                  <a:gd name="T83" fmla="*/ 30 h 72"/>
                  <a:gd name="T84" fmla="*/ 14 w 105"/>
                  <a:gd name="T85" fmla="*/ 32 h 72"/>
                  <a:gd name="T86" fmla="*/ 12 w 105"/>
                  <a:gd name="T87" fmla="*/ 34 h 72"/>
                  <a:gd name="T88" fmla="*/ 19 w 105"/>
                  <a:gd name="T89" fmla="*/ 34 h 72"/>
                  <a:gd name="T90" fmla="*/ 27 w 105"/>
                  <a:gd name="T91" fmla="*/ 38 h 72"/>
                  <a:gd name="T92" fmla="*/ 19 w 105"/>
                  <a:gd name="T93" fmla="*/ 36 h 72"/>
                  <a:gd name="T94" fmla="*/ 2 w 105"/>
                  <a:gd name="T95" fmla="*/ 59 h 72"/>
                  <a:gd name="T96" fmla="*/ 6 w 105"/>
                  <a:gd name="T97" fmla="*/ 57 h 72"/>
                  <a:gd name="T98" fmla="*/ 8 w 105"/>
                  <a:gd name="T99" fmla="*/ 49 h 72"/>
                  <a:gd name="T100" fmla="*/ 17 w 105"/>
                  <a:gd name="T101" fmla="*/ 47 h 72"/>
                  <a:gd name="T102" fmla="*/ 23 w 105"/>
                  <a:gd name="T103" fmla="*/ 43 h 72"/>
                  <a:gd name="T104" fmla="*/ 23 w 105"/>
                  <a:gd name="T105" fmla="*/ 41 h 72"/>
                  <a:gd name="T106" fmla="*/ 17 w 105"/>
                  <a:gd name="T107" fmla="*/ 38 h 72"/>
                  <a:gd name="T108" fmla="*/ 10 w 105"/>
                  <a:gd name="T109" fmla="*/ 36 h 72"/>
                  <a:gd name="T110" fmla="*/ 6 w 105"/>
                  <a:gd name="T111" fmla="*/ 38 h 72"/>
                  <a:gd name="T112" fmla="*/ 4 w 105"/>
                  <a:gd name="T113" fmla="*/ 41 h 72"/>
                  <a:gd name="T114" fmla="*/ 2 w 105"/>
                  <a:gd name="T115" fmla="*/ 41 h 72"/>
                  <a:gd name="T116" fmla="*/ 2 w 105"/>
                  <a:gd name="T117" fmla="*/ 43 h 72"/>
                  <a:gd name="T118" fmla="*/ 0 w 105"/>
                  <a:gd name="T119" fmla="*/ 45 h 72"/>
                  <a:gd name="T120" fmla="*/ 4 w 105"/>
                  <a:gd name="T121" fmla="*/ 49 h 72"/>
                  <a:gd name="T122" fmla="*/ 4 w 105"/>
                  <a:gd name="T123" fmla="*/ 55 h 72"/>
                  <a:gd name="T124" fmla="*/ 2 w 105"/>
                  <a:gd name="T125" fmla="*/ 5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72">
                    <a:moveTo>
                      <a:pt x="101" y="70"/>
                    </a:moveTo>
                    <a:lnTo>
                      <a:pt x="103" y="66"/>
                    </a:lnTo>
                    <a:lnTo>
                      <a:pt x="103" y="64"/>
                    </a:lnTo>
                    <a:lnTo>
                      <a:pt x="105" y="59"/>
                    </a:lnTo>
                    <a:lnTo>
                      <a:pt x="105" y="55"/>
                    </a:lnTo>
                    <a:lnTo>
                      <a:pt x="97" y="38"/>
                    </a:lnTo>
                    <a:lnTo>
                      <a:pt x="97" y="24"/>
                    </a:lnTo>
                    <a:lnTo>
                      <a:pt x="101" y="24"/>
                    </a:lnTo>
                    <a:lnTo>
                      <a:pt x="101" y="17"/>
                    </a:lnTo>
                    <a:lnTo>
                      <a:pt x="105" y="13"/>
                    </a:lnTo>
                    <a:lnTo>
                      <a:pt x="105" y="11"/>
                    </a:lnTo>
                    <a:lnTo>
                      <a:pt x="105" y="11"/>
                    </a:lnTo>
                    <a:lnTo>
                      <a:pt x="103" y="9"/>
                    </a:lnTo>
                    <a:lnTo>
                      <a:pt x="103" y="9"/>
                    </a:lnTo>
                    <a:lnTo>
                      <a:pt x="86" y="9"/>
                    </a:lnTo>
                    <a:lnTo>
                      <a:pt x="80" y="5"/>
                    </a:lnTo>
                    <a:lnTo>
                      <a:pt x="71" y="5"/>
                    </a:lnTo>
                    <a:lnTo>
                      <a:pt x="67" y="3"/>
                    </a:lnTo>
                    <a:lnTo>
                      <a:pt x="65" y="5"/>
                    </a:lnTo>
                    <a:lnTo>
                      <a:pt x="61" y="0"/>
                    </a:lnTo>
                    <a:lnTo>
                      <a:pt x="61" y="3"/>
                    </a:lnTo>
                    <a:lnTo>
                      <a:pt x="59" y="3"/>
                    </a:lnTo>
                    <a:lnTo>
                      <a:pt x="59" y="5"/>
                    </a:lnTo>
                    <a:lnTo>
                      <a:pt x="61" y="7"/>
                    </a:lnTo>
                    <a:lnTo>
                      <a:pt x="57" y="9"/>
                    </a:lnTo>
                    <a:lnTo>
                      <a:pt x="54" y="7"/>
                    </a:lnTo>
                    <a:lnTo>
                      <a:pt x="48" y="7"/>
                    </a:lnTo>
                    <a:lnTo>
                      <a:pt x="46" y="5"/>
                    </a:lnTo>
                    <a:lnTo>
                      <a:pt x="46" y="9"/>
                    </a:lnTo>
                    <a:lnTo>
                      <a:pt x="42" y="9"/>
                    </a:lnTo>
                    <a:lnTo>
                      <a:pt x="38" y="11"/>
                    </a:lnTo>
                    <a:lnTo>
                      <a:pt x="38" y="13"/>
                    </a:lnTo>
                    <a:lnTo>
                      <a:pt x="33" y="13"/>
                    </a:lnTo>
                    <a:lnTo>
                      <a:pt x="27" y="15"/>
                    </a:lnTo>
                    <a:lnTo>
                      <a:pt x="25" y="19"/>
                    </a:lnTo>
                    <a:lnTo>
                      <a:pt x="25" y="32"/>
                    </a:lnTo>
                    <a:lnTo>
                      <a:pt x="29" y="32"/>
                    </a:lnTo>
                    <a:lnTo>
                      <a:pt x="29" y="32"/>
                    </a:lnTo>
                    <a:lnTo>
                      <a:pt x="33" y="32"/>
                    </a:lnTo>
                    <a:lnTo>
                      <a:pt x="31" y="34"/>
                    </a:lnTo>
                    <a:lnTo>
                      <a:pt x="29" y="34"/>
                    </a:lnTo>
                    <a:lnTo>
                      <a:pt x="29" y="41"/>
                    </a:lnTo>
                    <a:lnTo>
                      <a:pt x="33" y="45"/>
                    </a:lnTo>
                    <a:lnTo>
                      <a:pt x="38" y="51"/>
                    </a:lnTo>
                    <a:lnTo>
                      <a:pt x="40" y="49"/>
                    </a:lnTo>
                    <a:lnTo>
                      <a:pt x="40" y="47"/>
                    </a:lnTo>
                    <a:lnTo>
                      <a:pt x="44" y="43"/>
                    </a:lnTo>
                    <a:lnTo>
                      <a:pt x="46" y="47"/>
                    </a:lnTo>
                    <a:lnTo>
                      <a:pt x="44" y="57"/>
                    </a:lnTo>
                    <a:lnTo>
                      <a:pt x="44" y="59"/>
                    </a:lnTo>
                    <a:lnTo>
                      <a:pt x="46" y="57"/>
                    </a:lnTo>
                    <a:lnTo>
                      <a:pt x="52" y="55"/>
                    </a:lnTo>
                    <a:lnTo>
                      <a:pt x="57" y="53"/>
                    </a:lnTo>
                    <a:lnTo>
                      <a:pt x="61" y="57"/>
                    </a:lnTo>
                    <a:lnTo>
                      <a:pt x="65" y="57"/>
                    </a:lnTo>
                    <a:lnTo>
                      <a:pt x="65" y="53"/>
                    </a:lnTo>
                    <a:lnTo>
                      <a:pt x="67" y="55"/>
                    </a:lnTo>
                    <a:lnTo>
                      <a:pt x="69" y="57"/>
                    </a:lnTo>
                    <a:lnTo>
                      <a:pt x="71" y="57"/>
                    </a:lnTo>
                    <a:lnTo>
                      <a:pt x="78" y="62"/>
                    </a:lnTo>
                    <a:lnTo>
                      <a:pt x="80" y="66"/>
                    </a:lnTo>
                    <a:lnTo>
                      <a:pt x="84" y="68"/>
                    </a:lnTo>
                    <a:lnTo>
                      <a:pt x="86" y="72"/>
                    </a:lnTo>
                    <a:lnTo>
                      <a:pt x="95" y="70"/>
                    </a:lnTo>
                    <a:lnTo>
                      <a:pt x="101" y="70"/>
                    </a:lnTo>
                    <a:lnTo>
                      <a:pt x="101" y="70"/>
                    </a:lnTo>
                    <a:close/>
                    <a:moveTo>
                      <a:pt x="19" y="24"/>
                    </a:moveTo>
                    <a:lnTo>
                      <a:pt x="23" y="24"/>
                    </a:lnTo>
                    <a:lnTo>
                      <a:pt x="23" y="26"/>
                    </a:lnTo>
                    <a:lnTo>
                      <a:pt x="21" y="26"/>
                    </a:lnTo>
                    <a:lnTo>
                      <a:pt x="19" y="24"/>
                    </a:lnTo>
                    <a:lnTo>
                      <a:pt x="19" y="24"/>
                    </a:lnTo>
                    <a:close/>
                    <a:moveTo>
                      <a:pt x="12" y="34"/>
                    </a:moveTo>
                    <a:lnTo>
                      <a:pt x="10" y="30"/>
                    </a:lnTo>
                    <a:lnTo>
                      <a:pt x="6" y="30"/>
                    </a:lnTo>
                    <a:lnTo>
                      <a:pt x="4" y="32"/>
                    </a:lnTo>
                    <a:lnTo>
                      <a:pt x="2" y="30"/>
                    </a:lnTo>
                    <a:lnTo>
                      <a:pt x="8" y="28"/>
                    </a:lnTo>
                    <a:lnTo>
                      <a:pt x="10" y="26"/>
                    </a:lnTo>
                    <a:lnTo>
                      <a:pt x="10" y="24"/>
                    </a:lnTo>
                    <a:lnTo>
                      <a:pt x="12" y="24"/>
                    </a:lnTo>
                    <a:lnTo>
                      <a:pt x="14" y="26"/>
                    </a:lnTo>
                    <a:lnTo>
                      <a:pt x="17" y="26"/>
                    </a:lnTo>
                    <a:lnTo>
                      <a:pt x="19" y="30"/>
                    </a:lnTo>
                    <a:lnTo>
                      <a:pt x="17" y="30"/>
                    </a:lnTo>
                    <a:lnTo>
                      <a:pt x="14" y="32"/>
                    </a:lnTo>
                    <a:lnTo>
                      <a:pt x="12" y="34"/>
                    </a:lnTo>
                    <a:lnTo>
                      <a:pt x="12" y="34"/>
                    </a:lnTo>
                    <a:close/>
                    <a:moveTo>
                      <a:pt x="19" y="36"/>
                    </a:moveTo>
                    <a:lnTo>
                      <a:pt x="19" y="34"/>
                    </a:lnTo>
                    <a:lnTo>
                      <a:pt x="25" y="34"/>
                    </a:lnTo>
                    <a:lnTo>
                      <a:pt x="27" y="38"/>
                    </a:lnTo>
                    <a:lnTo>
                      <a:pt x="25" y="41"/>
                    </a:lnTo>
                    <a:lnTo>
                      <a:pt x="19" y="36"/>
                    </a:lnTo>
                    <a:lnTo>
                      <a:pt x="19" y="36"/>
                    </a:lnTo>
                    <a:close/>
                    <a:moveTo>
                      <a:pt x="2" y="59"/>
                    </a:moveTo>
                    <a:lnTo>
                      <a:pt x="4" y="59"/>
                    </a:lnTo>
                    <a:lnTo>
                      <a:pt x="6" y="57"/>
                    </a:lnTo>
                    <a:lnTo>
                      <a:pt x="6" y="55"/>
                    </a:lnTo>
                    <a:lnTo>
                      <a:pt x="8" y="49"/>
                    </a:lnTo>
                    <a:lnTo>
                      <a:pt x="14" y="49"/>
                    </a:lnTo>
                    <a:lnTo>
                      <a:pt x="17" y="47"/>
                    </a:lnTo>
                    <a:lnTo>
                      <a:pt x="19" y="43"/>
                    </a:lnTo>
                    <a:lnTo>
                      <a:pt x="23" y="43"/>
                    </a:lnTo>
                    <a:lnTo>
                      <a:pt x="23" y="43"/>
                    </a:lnTo>
                    <a:lnTo>
                      <a:pt x="23" y="41"/>
                    </a:lnTo>
                    <a:lnTo>
                      <a:pt x="21" y="41"/>
                    </a:lnTo>
                    <a:lnTo>
                      <a:pt x="17" y="38"/>
                    </a:lnTo>
                    <a:lnTo>
                      <a:pt x="10" y="38"/>
                    </a:lnTo>
                    <a:lnTo>
                      <a:pt x="10" y="36"/>
                    </a:lnTo>
                    <a:lnTo>
                      <a:pt x="8" y="38"/>
                    </a:lnTo>
                    <a:lnTo>
                      <a:pt x="6" y="38"/>
                    </a:lnTo>
                    <a:lnTo>
                      <a:pt x="4" y="43"/>
                    </a:lnTo>
                    <a:lnTo>
                      <a:pt x="4" y="41"/>
                    </a:lnTo>
                    <a:lnTo>
                      <a:pt x="2" y="38"/>
                    </a:lnTo>
                    <a:lnTo>
                      <a:pt x="2" y="41"/>
                    </a:lnTo>
                    <a:lnTo>
                      <a:pt x="0" y="41"/>
                    </a:lnTo>
                    <a:lnTo>
                      <a:pt x="2" y="43"/>
                    </a:lnTo>
                    <a:lnTo>
                      <a:pt x="2" y="45"/>
                    </a:lnTo>
                    <a:lnTo>
                      <a:pt x="0" y="45"/>
                    </a:lnTo>
                    <a:lnTo>
                      <a:pt x="0" y="49"/>
                    </a:lnTo>
                    <a:lnTo>
                      <a:pt x="4" y="49"/>
                    </a:lnTo>
                    <a:lnTo>
                      <a:pt x="6" y="51"/>
                    </a:lnTo>
                    <a:lnTo>
                      <a:pt x="4" y="55"/>
                    </a:lnTo>
                    <a:lnTo>
                      <a:pt x="4" y="55"/>
                    </a:lnTo>
                    <a:lnTo>
                      <a:pt x="2" y="5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44" name="Freeform 49">
                <a:extLst>
                  <a:ext uri="{FF2B5EF4-FFF2-40B4-BE49-F238E27FC236}">
                    <a16:creationId xmlns:a16="http://schemas.microsoft.com/office/drawing/2014/main" id="{513F3EC8-672A-4783-9427-5C74ABAEE1AA}"/>
                  </a:ext>
                </a:extLst>
              </p:cNvPr>
              <p:cNvSpPr>
                <a:spLocks/>
              </p:cNvSpPr>
              <p:nvPr/>
            </p:nvSpPr>
            <p:spPr bwMode="auto">
              <a:xfrm>
                <a:off x="9320553" y="2838433"/>
                <a:ext cx="102377" cy="52996"/>
              </a:xfrm>
              <a:custGeom>
                <a:avLst/>
                <a:gdLst>
                  <a:gd name="T0" fmla="*/ 127 w 127"/>
                  <a:gd name="T1" fmla="*/ 47 h 70"/>
                  <a:gd name="T2" fmla="*/ 120 w 127"/>
                  <a:gd name="T3" fmla="*/ 38 h 70"/>
                  <a:gd name="T4" fmla="*/ 116 w 127"/>
                  <a:gd name="T5" fmla="*/ 32 h 70"/>
                  <a:gd name="T6" fmla="*/ 116 w 127"/>
                  <a:gd name="T7" fmla="*/ 25 h 70"/>
                  <a:gd name="T8" fmla="*/ 116 w 127"/>
                  <a:gd name="T9" fmla="*/ 21 h 70"/>
                  <a:gd name="T10" fmla="*/ 106 w 127"/>
                  <a:gd name="T11" fmla="*/ 17 h 70"/>
                  <a:gd name="T12" fmla="*/ 95 w 127"/>
                  <a:gd name="T13" fmla="*/ 15 h 70"/>
                  <a:gd name="T14" fmla="*/ 89 w 127"/>
                  <a:gd name="T15" fmla="*/ 9 h 70"/>
                  <a:gd name="T16" fmla="*/ 80 w 127"/>
                  <a:gd name="T17" fmla="*/ 4 h 70"/>
                  <a:gd name="T18" fmla="*/ 76 w 127"/>
                  <a:gd name="T19" fmla="*/ 0 h 70"/>
                  <a:gd name="T20" fmla="*/ 72 w 127"/>
                  <a:gd name="T21" fmla="*/ 4 h 70"/>
                  <a:gd name="T22" fmla="*/ 63 w 127"/>
                  <a:gd name="T23" fmla="*/ 2 h 70"/>
                  <a:gd name="T24" fmla="*/ 55 w 127"/>
                  <a:gd name="T25" fmla="*/ 6 h 70"/>
                  <a:gd name="T26" fmla="*/ 57 w 127"/>
                  <a:gd name="T27" fmla="*/ 19 h 70"/>
                  <a:gd name="T28" fmla="*/ 49 w 127"/>
                  <a:gd name="T29" fmla="*/ 34 h 70"/>
                  <a:gd name="T30" fmla="*/ 38 w 127"/>
                  <a:gd name="T31" fmla="*/ 30 h 70"/>
                  <a:gd name="T32" fmla="*/ 28 w 127"/>
                  <a:gd name="T33" fmla="*/ 15 h 70"/>
                  <a:gd name="T34" fmla="*/ 28 w 127"/>
                  <a:gd name="T35" fmla="*/ 9 h 70"/>
                  <a:gd name="T36" fmla="*/ 17 w 127"/>
                  <a:gd name="T37" fmla="*/ 15 h 70"/>
                  <a:gd name="T38" fmla="*/ 11 w 127"/>
                  <a:gd name="T39" fmla="*/ 17 h 70"/>
                  <a:gd name="T40" fmla="*/ 9 w 127"/>
                  <a:gd name="T41" fmla="*/ 25 h 70"/>
                  <a:gd name="T42" fmla="*/ 6 w 127"/>
                  <a:gd name="T43" fmla="*/ 32 h 70"/>
                  <a:gd name="T44" fmla="*/ 2 w 127"/>
                  <a:gd name="T45" fmla="*/ 42 h 70"/>
                  <a:gd name="T46" fmla="*/ 0 w 127"/>
                  <a:gd name="T47" fmla="*/ 49 h 70"/>
                  <a:gd name="T48" fmla="*/ 4 w 127"/>
                  <a:gd name="T49" fmla="*/ 59 h 70"/>
                  <a:gd name="T50" fmla="*/ 6 w 127"/>
                  <a:gd name="T51" fmla="*/ 59 h 70"/>
                  <a:gd name="T52" fmla="*/ 15 w 127"/>
                  <a:gd name="T53" fmla="*/ 51 h 70"/>
                  <a:gd name="T54" fmla="*/ 30 w 127"/>
                  <a:gd name="T55" fmla="*/ 49 h 70"/>
                  <a:gd name="T56" fmla="*/ 38 w 127"/>
                  <a:gd name="T57" fmla="*/ 51 h 70"/>
                  <a:gd name="T58" fmla="*/ 47 w 127"/>
                  <a:gd name="T59" fmla="*/ 47 h 70"/>
                  <a:gd name="T60" fmla="*/ 51 w 127"/>
                  <a:gd name="T61" fmla="*/ 49 h 70"/>
                  <a:gd name="T62" fmla="*/ 59 w 127"/>
                  <a:gd name="T63" fmla="*/ 53 h 70"/>
                  <a:gd name="T64" fmla="*/ 68 w 127"/>
                  <a:gd name="T65" fmla="*/ 51 h 70"/>
                  <a:gd name="T66" fmla="*/ 80 w 127"/>
                  <a:gd name="T67" fmla="*/ 55 h 70"/>
                  <a:gd name="T68" fmla="*/ 91 w 127"/>
                  <a:gd name="T69" fmla="*/ 61 h 70"/>
                  <a:gd name="T70" fmla="*/ 101 w 127"/>
                  <a:gd name="T71" fmla="*/ 68 h 70"/>
                  <a:gd name="T72" fmla="*/ 103 w 127"/>
                  <a:gd name="T73" fmla="*/ 70 h 70"/>
                  <a:gd name="T74" fmla="*/ 118 w 127"/>
                  <a:gd name="T75" fmla="*/ 65 h 70"/>
                  <a:gd name="T76" fmla="*/ 122 w 127"/>
                  <a:gd name="T77" fmla="*/ 57 h 70"/>
                  <a:gd name="T78" fmla="*/ 127 w 127"/>
                  <a:gd name="T79" fmla="*/ 5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70">
                    <a:moveTo>
                      <a:pt x="127" y="53"/>
                    </a:moveTo>
                    <a:lnTo>
                      <a:pt x="127" y="47"/>
                    </a:lnTo>
                    <a:lnTo>
                      <a:pt x="122" y="44"/>
                    </a:lnTo>
                    <a:lnTo>
                      <a:pt x="120" y="38"/>
                    </a:lnTo>
                    <a:lnTo>
                      <a:pt x="120" y="36"/>
                    </a:lnTo>
                    <a:lnTo>
                      <a:pt x="116" y="32"/>
                    </a:lnTo>
                    <a:lnTo>
                      <a:pt x="118" y="30"/>
                    </a:lnTo>
                    <a:lnTo>
                      <a:pt x="116" y="25"/>
                    </a:lnTo>
                    <a:lnTo>
                      <a:pt x="114" y="23"/>
                    </a:lnTo>
                    <a:lnTo>
                      <a:pt x="116" y="21"/>
                    </a:lnTo>
                    <a:lnTo>
                      <a:pt x="114" y="19"/>
                    </a:lnTo>
                    <a:lnTo>
                      <a:pt x="106" y="17"/>
                    </a:lnTo>
                    <a:lnTo>
                      <a:pt x="97" y="19"/>
                    </a:lnTo>
                    <a:lnTo>
                      <a:pt x="95" y="15"/>
                    </a:lnTo>
                    <a:lnTo>
                      <a:pt x="91" y="13"/>
                    </a:lnTo>
                    <a:lnTo>
                      <a:pt x="89" y="9"/>
                    </a:lnTo>
                    <a:lnTo>
                      <a:pt x="82" y="4"/>
                    </a:lnTo>
                    <a:lnTo>
                      <a:pt x="80" y="4"/>
                    </a:lnTo>
                    <a:lnTo>
                      <a:pt x="78" y="2"/>
                    </a:lnTo>
                    <a:lnTo>
                      <a:pt x="76" y="0"/>
                    </a:lnTo>
                    <a:lnTo>
                      <a:pt x="76" y="4"/>
                    </a:lnTo>
                    <a:lnTo>
                      <a:pt x="72" y="4"/>
                    </a:lnTo>
                    <a:lnTo>
                      <a:pt x="68" y="0"/>
                    </a:lnTo>
                    <a:lnTo>
                      <a:pt x="63" y="2"/>
                    </a:lnTo>
                    <a:lnTo>
                      <a:pt x="57" y="4"/>
                    </a:lnTo>
                    <a:lnTo>
                      <a:pt x="55" y="6"/>
                    </a:lnTo>
                    <a:lnTo>
                      <a:pt x="55" y="11"/>
                    </a:lnTo>
                    <a:lnTo>
                      <a:pt x="57" y="19"/>
                    </a:lnTo>
                    <a:lnTo>
                      <a:pt x="55" y="25"/>
                    </a:lnTo>
                    <a:lnTo>
                      <a:pt x="49" y="34"/>
                    </a:lnTo>
                    <a:lnTo>
                      <a:pt x="42" y="34"/>
                    </a:lnTo>
                    <a:lnTo>
                      <a:pt x="38" y="30"/>
                    </a:lnTo>
                    <a:lnTo>
                      <a:pt x="38" y="25"/>
                    </a:lnTo>
                    <a:lnTo>
                      <a:pt x="28" y="15"/>
                    </a:lnTo>
                    <a:lnTo>
                      <a:pt x="28" y="9"/>
                    </a:lnTo>
                    <a:lnTo>
                      <a:pt x="28" y="9"/>
                    </a:lnTo>
                    <a:lnTo>
                      <a:pt x="23" y="13"/>
                    </a:lnTo>
                    <a:lnTo>
                      <a:pt x="17" y="15"/>
                    </a:lnTo>
                    <a:lnTo>
                      <a:pt x="15" y="17"/>
                    </a:lnTo>
                    <a:lnTo>
                      <a:pt x="11" y="17"/>
                    </a:lnTo>
                    <a:lnTo>
                      <a:pt x="9" y="21"/>
                    </a:lnTo>
                    <a:lnTo>
                      <a:pt x="9" y="25"/>
                    </a:lnTo>
                    <a:lnTo>
                      <a:pt x="6" y="25"/>
                    </a:lnTo>
                    <a:lnTo>
                      <a:pt x="6" y="32"/>
                    </a:lnTo>
                    <a:lnTo>
                      <a:pt x="2" y="38"/>
                    </a:lnTo>
                    <a:lnTo>
                      <a:pt x="2" y="42"/>
                    </a:lnTo>
                    <a:lnTo>
                      <a:pt x="2" y="44"/>
                    </a:lnTo>
                    <a:lnTo>
                      <a:pt x="0" y="49"/>
                    </a:lnTo>
                    <a:lnTo>
                      <a:pt x="2" y="57"/>
                    </a:lnTo>
                    <a:lnTo>
                      <a:pt x="4" y="59"/>
                    </a:lnTo>
                    <a:lnTo>
                      <a:pt x="4" y="61"/>
                    </a:lnTo>
                    <a:lnTo>
                      <a:pt x="6" y="59"/>
                    </a:lnTo>
                    <a:lnTo>
                      <a:pt x="9" y="55"/>
                    </a:lnTo>
                    <a:lnTo>
                      <a:pt x="15" y="51"/>
                    </a:lnTo>
                    <a:lnTo>
                      <a:pt x="23" y="49"/>
                    </a:lnTo>
                    <a:lnTo>
                      <a:pt x="30" y="49"/>
                    </a:lnTo>
                    <a:lnTo>
                      <a:pt x="36" y="49"/>
                    </a:lnTo>
                    <a:lnTo>
                      <a:pt x="38" y="51"/>
                    </a:lnTo>
                    <a:lnTo>
                      <a:pt x="42" y="47"/>
                    </a:lnTo>
                    <a:lnTo>
                      <a:pt x="47" y="47"/>
                    </a:lnTo>
                    <a:lnTo>
                      <a:pt x="47" y="49"/>
                    </a:lnTo>
                    <a:lnTo>
                      <a:pt x="51" y="49"/>
                    </a:lnTo>
                    <a:lnTo>
                      <a:pt x="53" y="53"/>
                    </a:lnTo>
                    <a:lnTo>
                      <a:pt x="59" y="53"/>
                    </a:lnTo>
                    <a:lnTo>
                      <a:pt x="61" y="55"/>
                    </a:lnTo>
                    <a:lnTo>
                      <a:pt x="68" y="51"/>
                    </a:lnTo>
                    <a:lnTo>
                      <a:pt x="74" y="53"/>
                    </a:lnTo>
                    <a:lnTo>
                      <a:pt x="80" y="55"/>
                    </a:lnTo>
                    <a:lnTo>
                      <a:pt x="87" y="59"/>
                    </a:lnTo>
                    <a:lnTo>
                      <a:pt x="91" y="61"/>
                    </a:lnTo>
                    <a:lnTo>
                      <a:pt x="95" y="68"/>
                    </a:lnTo>
                    <a:lnTo>
                      <a:pt x="101" y="68"/>
                    </a:lnTo>
                    <a:lnTo>
                      <a:pt x="103" y="70"/>
                    </a:lnTo>
                    <a:lnTo>
                      <a:pt x="103" y="70"/>
                    </a:lnTo>
                    <a:lnTo>
                      <a:pt x="110" y="65"/>
                    </a:lnTo>
                    <a:lnTo>
                      <a:pt x="118" y="65"/>
                    </a:lnTo>
                    <a:lnTo>
                      <a:pt x="118" y="59"/>
                    </a:lnTo>
                    <a:lnTo>
                      <a:pt x="122" y="57"/>
                    </a:lnTo>
                    <a:lnTo>
                      <a:pt x="122" y="55"/>
                    </a:lnTo>
                    <a:lnTo>
                      <a:pt x="127" y="5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45" name="Freeform 50">
                <a:extLst>
                  <a:ext uri="{FF2B5EF4-FFF2-40B4-BE49-F238E27FC236}">
                    <a16:creationId xmlns:a16="http://schemas.microsoft.com/office/drawing/2014/main" id="{646F96A8-0D77-406E-88D9-7CC159A548A8}"/>
                  </a:ext>
                </a:extLst>
              </p:cNvPr>
              <p:cNvSpPr>
                <a:spLocks/>
              </p:cNvSpPr>
              <p:nvPr/>
            </p:nvSpPr>
            <p:spPr bwMode="auto">
              <a:xfrm>
                <a:off x="9323776" y="2874016"/>
                <a:ext cx="79806" cy="55267"/>
              </a:xfrm>
              <a:custGeom>
                <a:avLst/>
                <a:gdLst>
                  <a:gd name="T0" fmla="*/ 32 w 99"/>
                  <a:gd name="T1" fmla="*/ 52 h 73"/>
                  <a:gd name="T2" fmla="*/ 32 w 99"/>
                  <a:gd name="T3" fmla="*/ 46 h 73"/>
                  <a:gd name="T4" fmla="*/ 34 w 99"/>
                  <a:gd name="T5" fmla="*/ 42 h 73"/>
                  <a:gd name="T6" fmla="*/ 32 w 99"/>
                  <a:gd name="T7" fmla="*/ 40 h 73"/>
                  <a:gd name="T8" fmla="*/ 30 w 99"/>
                  <a:gd name="T9" fmla="*/ 40 h 73"/>
                  <a:gd name="T10" fmla="*/ 28 w 99"/>
                  <a:gd name="T11" fmla="*/ 35 h 73"/>
                  <a:gd name="T12" fmla="*/ 26 w 99"/>
                  <a:gd name="T13" fmla="*/ 35 h 73"/>
                  <a:gd name="T14" fmla="*/ 17 w 99"/>
                  <a:gd name="T15" fmla="*/ 35 h 73"/>
                  <a:gd name="T16" fmla="*/ 13 w 99"/>
                  <a:gd name="T17" fmla="*/ 33 h 73"/>
                  <a:gd name="T18" fmla="*/ 7 w 99"/>
                  <a:gd name="T19" fmla="*/ 27 h 73"/>
                  <a:gd name="T20" fmla="*/ 0 w 99"/>
                  <a:gd name="T21" fmla="*/ 27 h 73"/>
                  <a:gd name="T22" fmla="*/ 0 w 99"/>
                  <a:gd name="T23" fmla="*/ 27 h 73"/>
                  <a:gd name="T24" fmla="*/ 2 w 99"/>
                  <a:gd name="T25" fmla="*/ 25 h 73"/>
                  <a:gd name="T26" fmla="*/ 0 w 99"/>
                  <a:gd name="T27" fmla="*/ 18 h 73"/>
                  <a:gd name="T28" fmla="*/ 0 w 99"/>
                  <a:gd name="T29" fmla="*/ 14 h 73"/>
                  <a:gd name="T30" fmla="*/ 2 w 99"/>
                  <a:gd name="T31" fmla="*/ 12 h 73"/>
                  <a:gd name="T32" fmla="*/ 5 w 99"/>
                  <a:gd name="T33" fmla="*/ 8 h 73"/>
                  <a:gd name="T34" fmla="*/ 11 w 99"/>
                  <a:gd name="T35" fmla="*/ 4 h 73"/>
                  <a:gd name="T36" fmla="*/ 19 w 99"/>
                  <a:gd name="T37" fmla="*/ 2 h 73"/>
                  <a:gd name="T38" fmla="*/ 26 w 99"/>
                  <a:gd name="T39" fmla="*/ 2 h 73"/>
                  <a:gd name="T40" fmla="*/ 32 w 99"/>
                  <a:gd name="T41" fmla="*/ 2 h 73"/>
                  <a:gd name="T42" fmla="*/ 34 w 99"/>
                  <a:gd name="T43" fmla="*/ 4 h 73"/>
                  <a:gd name="T44" fmla="*/ 38 w 99"/>
                  <a:gd name="T45" fmla="*/ 0 h 73"/>
                  <a:gd name="T46" fmla="*/ 43 w 99"/>
                  <a:gd name="T47" fmla="*/ 0 h 73"/>
                  <a:gd name="T48" fmla="*/ 43 w 99"/>
                  <a:gd name="T49" fmla="*/ 2 h 73"/>
                  <a:gd name="T50" fmla="*/ 47 w 99"/>
                  <a:gd name="T51" fmla="*/ 2 h 73"/>
                  <a:gd name="T52" fmla="*/ 49 w 99"/>
                  <a:gd name="T53" fmla="*/ 6 h 73"/>
                  <a:gd name="T54" fmla="*/ 55 w 99"/>
                  <a:gd name="T55" fmla="*/ 6 h 73"/>
                  <a:gd name="T56" fmla="*/ 57 w 99"/>
                  <a:gd name="T57" fmla="*/ 8 h 73"/>
                  <a:gd name="T58" fmla="*/ 64 w 99"/>
                  <a:gd name="T59" fmla="*/ 4 h 73"/>
                  <a:gd name="T60" fmla="*/ 70 w 99"/>
                  <a:gd name="T61" fmla="*/ 6 h 73"/>
                  <a:gd name="T62" fmla="*/ 76 w 99"/>
                  <a:gd name="T63" fmla="*/ 8 h 73"/>
                  <a:gd name="T64" fmla="*/ 83 w 99"/>
                  <a:gd name="T65" fmla="*/ 12 h 73"/>
                  <a:gd name="T66" fmla="*/ 87 w 99"/>
                  <a:gd name="T67" fmla="*/ 14 h 73"/>
                  <a:gd name="T68" fmla="*/ 91 w 99"/>
                  <a:gd name="T69" fmla="*/ 21 h 73"/>
                  <a:gd name="T70" fmla="*/ 97 w 99"/>
                  <a:gd name="T71" fmla="*/ 21 h 73"/>
                  <a:gd name="T72" fmla="*/ 99 w 99"/>
                  <a:gd name="T73" fmla="*/ 23 h 73"/>
                  <a:gd name="T74" fmla="*/ 93 w 99"/>
                  <a:gd name="T75" fmla="*/ 27 h 73"/>
                  <a:gd name="T76" fmla="*/ 97 w 99"/>
                  <a:gd name="T77" fmla="*/ 29 h 73"/>
                  <a:gd name="T78" fmla="*/ 97 w 99"/>
                  <a:gd name="T79" fmla="*/ 33 h 73"/>
                  <a:gd name="T80" fmla="*/ 91 w 99"/>
                  <a:gd name="T81" fmla="*/ 37 h 73"/>
                  <a:gd name="T82" fmla="*/ 87 w 99"/>
                  <a:gd name="T83" fmla="*/ 44 h 73"/>
                  <a:gd name="T84" fmla="*/ 85 w 99"/>
                  <a:gd name="T85" fmla="*/ 44 h 73"/>
                  <a:gd name="T86" fmla="*/ 83 w 99"/>
                  <a:gd name="T87" fmla="*/ 50 h 73"/>
                  <a:gd name="T88" fmla="*/ 87 w 99"/>
                  <a:gd name="T89" fmla="*/ 52 h 73"/>
                  <a:gd name="T90" fmla="*/ 87 w 99"/>
                  <a:gd name="T91" fmla="*/ 56 h 73"/>
                  <a:gd name="T92" fmla="*/ 83 w 99"/>
                  <a:gd name="T93" fmla="*/ 56 h 73"/>
                  <a:gd name="T94" fmla="*/ 83 w 99"/>
                  <a:gd name="T95" fmla="*/ 54 h 73"/>
                  <a:gd name="T96" fmla="*/ 78 w 99"/>
                  <a:gd name="T97" fmla="*/ 56 h 73"/>
                  <a:gd name="T98" fmla="*/ 76 w 99"/>
                  <a:gd name="T99" fmla="*/ 61 h 73"/>
                  <a:gd name="T100" fmla="*/ 70 w 99"/>
                  <a:gd name="T101" fmla="*/ 61 h 73"/>
                  <a:gd name="T102" fmla="*/ 72 w 99"/>
                  <a:gd name="T103" fmla="*/ 67 h 73"/>
                  <a:gd name="T104" fmla="*/ 70 w 99"/>
                  <a:gd name="T105" fmla="*/ 67 h 73"/>
                  <a:gd name="T106" fmla="*/ 64 w 99"/>
                  <a:gd name="T107" fmla="*/ 69 h 73"/>
                  <a:gd name="T108" fmla="*/ 59 w 99"/>
                  <a:gd name="T109" fmla="*/ 67 h 73"/>
                  <a:gd name="T110" fmla="*/ 51 w 99"/>
                  <a:gd name="T111" fmla="*/ 69 h 73"/>
                  <a:gd name="T112" fmla="*/ 47 w 99"/>
                  <a:gd name="T113" fmla="*/ 73 h 73"/>
                  <a:gd name="T114" fmla="*/ 45 w 99"/>
                  <a:gd name="T115" fmla="*/ 69 h 73"/>
                  <a:gd name="T116" fmla="*/ 45 w 99"/>
                  <a:gd name="T117" fmla="*/ 63 h 73"/>
                  <a:gd name="T118" fmla="*/ 43 w 99"/>
                  <a:gd name="T119" fmla="*/ 56 h 73"/>
                  <a:gd name="T120" fmla="*/ 40 w 99"/>
                  <a:gd name="T121" fmla="*/ 56 h 73"/>
                  <a:gd name="T122" fmla="*/ 36 w 99"/>
                  <a:gd name="T123" fmla="*/ 52 h 73"/>
                  <a:gd name="T124" fmla="*/ 32 w 99"/>
                  <a:gd name="T125" fmla="*/ 5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73">
                    <a:moveTo>
                      <a:pt x="32" y="52"/>
                    </a:moveTo>
                    <a:lnTo>
                      <a:pt x="32" y="46"/>
                    </a:lnTo>
                    <a:lnTo>
                      <a:pt x="34" y="42"/>
                    </a:lnTo>
                    <a:lnTo>
                      <a:pt x="32" y="40"/>
                    </a:lnTo>
                    <a:lnTo>
                      <a:pt x="30" y="40"/>
                    </a:lnTo>
                    <a:lnTo>
                      <a:pt x="28" y="35"/>
                    </a:lnTo>
                    <a:lnTo>
                      <a:pt x="26" y="35"/>
                    </a:lnTo>
                    <a:lnTo>
                      <a:pt x="17" y="35"/>
                    </a:lnTo>
                    <a:lnTo>
                      <a:pt x="13" y="33"/>
                    </a:lnTo>
                    <a:lnTo>
                      <a:pt x="7" y="27"/>
                    </a:lnTo>
                    <a:lnTo>
                      <a:pt x="0" y="27"/>
                    </a:lnTo>
                    <a:lnTo>
                      <a:pt x="0" y="27"/>
                    </a:lnTo>
                    <a:lnTo>
                      <a:pt x="2" y="25"/>
                    </a:lnTo>
                    <a:lnTo>
                      <a:pt x="0" y="18"/>
                    </a:lnTo>
                    <a:lnTo>
                      <a:pt x="0" y="14"/>
                    </a:lnTo>
                    <a:lnTo>
                      <a:pt x="2" y="12"/>
                    </a:lnTo>
                    <a:lnTo>
                      <a:pt x="5" y="8"/>
                    </a:lnTo>
                    <a:lnTo>
                      <a:pt x="11" y="4"/>
                    </a:lnTo>
                    <a:lnTo>
                      <a:pt x="19" y="2"/>
                    </a:lnTo>
                    <a:lnTo>
                      <a:pt x="26" y="2"/>
                    </a:lnTo>
                    <a:lnTo>
                      <a:pt x="32" y="2"/>
                    </a:lnTo>
                    <a:lnTo>
                      <a:pt x="34" y="4"/>
                    </a:lnTo>
                    <a:lnTo>
                      <a:pt x="38" y="0"/>
                    </a:lnTo>
                    <a:lnTo>
                      <a:pt x="43" y="0"/>
                    </a:lnTo>
                    <a:lnTo>
                      <a:pt x="43" y="2"/>
                    </a:lnTo>
                    <a:lnTo>
                      <a:pt x="47" y="2"/>
                    </a:lnTo>
                    <a:lnTo>
                      <a:pt x="49" y="6"/>
                    </a:lnTo>
                    <a:lnTo>
                      <a:pt x="55" y="6"/>
                    </a:lnTo>
                    <a:lnTo>
                      <a:pt x="57" y="8"/>
                    </a:lnTo>
                    <a:lnTo>
                      <a:pt x="64" y="4"/>
                    </a:lnTo>
                    <a:lnTo>
                      <a:pt x="70" y="6"/>
                    </a:lnTo>
                    <a:lnTo>
                      <a:pt x="76" y="8"/>
                    </a:lnTo>
                    <a:lnTo>
                      <a:pt x="83" y="12"/>
                    </a:lnTo>
                    <a:lnTo>
                      <a:pt x="87" y="14"/>
                    </a:lnTo>
                    <a:lnTo>
                      <a:pt x="91" y="21"/>
                    </a:lnTo>
                    <a:lnTo>
                      <a:pt x="97" y="21"/>
                    </a:lnTo>
                    <a:lnTo>
                      <a:pt x="99" y="23"/>
                    </a:lnTo>
                    <a:lnTo>
                      <a:pt x="93" y="27"/>
                    </a:lnTo>
                    <a:lnTo>
                      <a:pt x="97" y="29"/>
                    </a:lnTo>
                    <a:lnTo>
                      <a:pt x="97" y="33"/>
                    </a:lnTo>
                    <a:lnTo>
                      <a:pt x="91" y="37"/>
                    </a:lnTo>
                    <a:lnTo>
                      <a:pt x="87" y="44"/>
                    </a:lnTo>
                    <a:lnTo>
                      <a:pt x="85" y="44"/>
                    </a:lnTo>
                    <a:lnTo>
                      <a:pt x="83" y="50"/>
                    </a:lnTo>
                    <a:lnTo>
                      <a:pt x="87" y="52"/>
                    </a:lnTo>
                    <a:lnTo>
                      <a:pt x="87" y="56"/>
                    </a:lnTo>
                    <a:lnTo>
                      <a:pt x="83" y="56"/>
                    </a:lnTo>
                    <a:lnTo>
                      <a:pt x="83" y="54"/>
                    </a:lnTo>
                    <a:lnTo>
                      <a:pt x="78" y="56"/>
                    </a:lnTo>
                    <a:lnTo>
                      <a:pt x="76" y="61"/>
                    </a:lnTo>
                    <a:lnTo>
                      <a:pt x="70" y="61"/>
                    </a:lnTo>
                    <a:lnTo>
                      <a:pt x="72" y="67"/>
                    </a:lnTo>
                    <a:lnTo>
                      <a:pt x="70" y="67"/>
                    </a:lnTo>
                    <a:lnTo>
                      <a:pt x="64" y="69"/>
                    </a:lnTo>
                    <a:lnTo>
                      <a:pt x="59" y="67"/>
                    </a:lnTo>
                    <a:lnTo>
                      <a:pt x="51" y="69"/>
                    </a:lnTo>
                    <a:lnTo>
                      <a:pt x="47" y="73"/>
                    </a:lnTo>
                    <a:lnTo>
                      <a:pt x="45" y="69"/>
                    </a:lnTo>
                    <a:lnTo>
                      <a:pt x="45" y="63"/>
                    </a:lnTo>
                    <a:lnTo>
                      <a:pt x="43" y="56"/>
                    </a:lnTo>
                    <a:lnTo>
                      <a:pt x="40" y="56"/>
                    </a:lnTo>
                    <a:lnTo>
                      <a:pt x="36" y="52"/>
                    </a:lnTo>
                    <a:lnTo>
                      <a:pt x="32" y="5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46" name="Freeform 51">
                <a:extLst>
                  <a:ext uri="{FF2B5EF4-FFF2-40B4-BE49-F238E27FC236}">
                    <a16:creationId xmlns:a16="http://schemas.microsoft.com/office/drawing/2014/main" id="{7BF83A88-8A2B-4503-AC17-E35E7CD9641C}"/>
                  </a:ext>
                </a:extLst>
              </p:cNvPr>
              <p:cNvSpPr>
                <a:spLocks/>
              </p:cNvSpPr>
              <p:nvPr/>
            </p:nvSpPr>
            <p:spPr bwMode="auto">
              <a:xfrm>
                <a:off x="9361663" y="2878558"/>
                <a:ext cx="133815" cy="96905"/>
              </a:xfrm>
              <a:custGeom>
                <a:avLst/>
                <a:gdLst>
                  <a:gd name="T0" fmla="*/ 4 w 166"/>
                  <a:gd name="T1" fmla="*/ 63 h 128"/>
                  <a:gd name="T2" fmla="*/ 17 w 166"/>
                  <a:gd name="T3" fmla="*/ 63 h 128"/>
                  <a:gd name="T4" fmla="*/ 25 w 166"/>
                  <a:gd name="T5" fmla="*/ 61 h 128"/>
                  <a:gd name="T6" fmla="*/ 29 w 166"/>
                  <a:gd name="T7" fmla="*/ 55 h 128"/>
                  <a:gd name="T8" fmla="*/ 36 w 166"/>
                  <a:gd name="T9" fmla="*/ 48 h 128"/>
                  <a:gd name="T10" fmla="*/ 40 w 166"/>
                  <a:gd name="T11" fmla="*/ 50 h 128"/>
                  <a:gd name="T12" fmla="*/ 36 w 166"/>
                  <a:gd name="T13" fmla="*/ 44 h 128"/>
                  <a:gd name="T14" fmla="*/ 40 w 166"/>
                  <a:gd name="T15" fmla="*/ 38 h 128"/>
                  <a:gd name="T16" fmla="*/ 50 w 166"/>
                  <a:gd name="T17" fmla="*/ 27 h 128"/>
                  <a:gd name="T18" fmla="*/ 46 w 166"/>
                  <a:gd name="T19" fmla="*/ 21 h 128"/>
                  <a:gd name="T20" fmla="*/ 59 w 166"/>
                  <a:gd name="T21" fmla="*/ 12 h 128"/>
                  <a:gd name="T22" fmla="*/ 67 w 166"/>
                  <a:gd name="T23" fmla="*/ 6 h 128"/>
                  <a:gd name="T24" fmla="*/ 71 w 166"/>
                  <a:gd name="T25" fmla="*/ 2 h 128"/>
                  <a:gd name="T26" fmla="*/ 80 w 166"/>
                  <a:gd name="T27" fmla="*/ 2 h 128"/>
                  <a:gd name="T28" fmla="*/ 88 w 166"/>
                  <a:gd name="T29" fmla="*/ 6 h 128"/>
                  <a:gd name="T30" fmla="*/ 99 w 166"/>
                  <a:gd name="T31" fmla="*/ 4 h 128"/>
                  <a:gd name="T32" fmla="*/ 107 w 166"/>
                  <a:gd name="T33" fmla="*/ 6 h 128"/>
                  <a:gd name="T34" fmla="*/ 116 w 166"/>
                  <a:gd name="T35" fmla="*/ 8 h 128"/>
                  <a:gd name="T36" fmla="*/ 126 w 166"/>
                  <a:gd name="T37" fmla="*/ 10 h 128"/>
                  <a:gd name="T38" fmla="*/ 126 w 166"/>
                  <a:gd name="T39" fmla="*/ 21 h 128"/>
                  <a:gd name="T40" fmla="*/ 130 w 166"/>
                  <a:gd name="T41" fmla="*/ 31 h 128"/>
                  <a:gd name="T42" fmla="*/ 137 w 166"/>
                  <a:gd name="T43" fmla="*/ 42 h 128"/>
                  <a:gd name="T44" fmla="*/ 145 w 166"/>
                  <a:gd name="T45" fmla="*/ 50 h 128"/>
                  <a:gd name="T46" fmla="*/ 154 w 166"/>
                  <a:gd name="T47" fmla="*/ 59 h 128"/>
                  <a:gd name="T48" fmla="*/ 162 w 166"/>
                  <a:gd name="T49" fmla="*/ 69 h 128"/>
                  <a:gd name="T50" fmla="*/ 164 w 166"/>
                  <a:gd name="T51" fmla="*/ 76 h 128"/>
                  <a:gd name="T52" fmla="*/ 151 w 166"/>
                  <a:gd name="T53" fmla="*/ 84 h 128"/>
                  <a:gd name="T54" fmla="*/ 145 w 166"/>
                  <a:gd name="T55" fmla="*/ 82 h 128"/>
                  <a:gd name="T56" fmla="*/ 149 w 166"/>
                  <a:gd name="T57" fmla="*/ 95 h 128"/>
                  <a:gd name="T58" fmla="*/ 154 w 166"/>
                  <a:gd name="T59" fmla="*/ 105 h 128"/>
                  <a:gd name="T60" fmla="*/ 151 w 166"/>
                  <a:gd name="T61" fmla="*/ 109 h 128"/>
                  <a:gd name="T62" fmla="*/ 139 w 166"/>
                  <a:gd name="T63" fmla="*/ 112 h 128"/>
                  <a:gd name="T64" fmla="*/ 135 w 166"/>
                  <a:gd name="T65" fmla="*/ 126 h 128"/>
                  <a:gd name="T66" fmla="*/ 126 w 166"/>
                  <a:gd name="T67" fmla="*/ 124 h 128"/>
                  <a:gd name="T68" fmla="*/ 118 w 166"/>
                  <a:gd name="T69" fmla="*/ 124 h 128"/>
                  <a:gd name="T70" fmla="*/ 109 w 166"/>
                  <a:gd name="T71" fmla="*/ 128 h 128"/>
                  <a:gd name="T72" fmla="*/ 105 w 166"/>
                  <a:gd name="T73" fmla="*/ 124 h 128"/>
                  <a:gd name="T74" fmla="*/ 95 w 166"/>
                  <a:gd name="T75" fmla="*/ 126 h 128"/>
                  <a:gd name="T76" fmla="*/ 86 w 166"/>
                  <a:gd name="T77" fmla="*/ 124 h 128"/>
                  <a:gd name="T78" fmla="*/ 82 w 166"/>
                  <a:gd name="T79" fmla="*/ 126 h 128"/>
                  <a:gd name="T80" fmla="*/ 71 w 166"/>
                  <a:gd name="T81" fmla="*/ 126 h 128"/>
                  <a:gd name="T82" fmla="*/ 65 w 166"/>
                  <a:gd name="T83" fmla="*/ 122 h 128"/>
                  <a:gd name="T84" fmla="*/ 48 w 166"/>
                  <a:gd name="T85" fmla="*/ 116 h 128"/>
                  <a:gd name="T86" fmla="*/ 42 w 166"/>
                  <a:gd name="T87" fmla="*/ 120 h 128"/>
                  <a:gd name="T88" fmla="*/ 21 w 166"/>
                  <a:gd name="T89" fmla="*/ 122 h 128"/>
                  <a:gd name="T90" fmla="*/ 12 w 166"/>
                  <a:gd name="T91" fmla="*/ 120 h 128"/>
                  <a:gd name="T92" fmla="*/ 8 w 166"/>
                  <a:gd name="T93" fmla="*/ 120 h 128"/>
                  <a:gd name="T94" fmla="*/ 4 w 166"/>
                  <a:gd name="T95" fmla="*/ 107 h 128"/>
                  <a:gd name="T96" fmla="*/ 10 w 166"/>
                  <a:gd name="T97" fmla="*/ 101 h 128"/>
                  <a:gd name="T98" fmla="*/ 8 w 166"/>
                  <a:gd name="T99" fmla="*/ 86 h 128"/>
                  <a:gd name="T100" fmla="*/ 4 w 166"/>
                  <a:gd name="T101" fmla="*/ 78 h 128"/>
                  <a:gd name="T102" fmla="*/ 0 w 166"/>
                  <a:gd name="T103" fmla="*/ 6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6" h="128">
                    <a:moveTo>
                      <a:pt x="0" y="67"/>
                    </a:moveTo>
                    <a:lnTo>
                      <a:pt x="4" y="63"/>
                    </a:lnTo>
                    <a:lnTo>
                      <a:pt x="12" y="61"/>
                    </a:lnTo>
                    <a:lnTo>
                      <a:pt x="17" y="63"/>
                    </a:lnTo>
                    <a:lnTo>
                      <a:pt x="23" y="61"/>
                    </a:lnTo>
                    <a:lnTo>
                      <a:pt x="25" y="61"/>
                    </a:lnTo>
                    <a:lnTo>
                      <a:pt x="23" y="55"/>
                    </a:lnTo>
                    <a:lnTo>
                      <a:pt x="29" y="55"/>
                    </a:lnTo>
                    <a:lnTo>
                      <a:pt x="31" y="50"/>
                    </a:lnTo>
                    <a:lnTo>
                      <a:pt x="36" y="48"/>
                    </a:lnTo>
                    <a:lnTo>
                      <a:pt x="36" y="50"/>
                    </a:lnTo>
                    <a:lnTo>
                      <a:pt x="40" y="50"/>
                    </a:lnTo>
                    <a:lnTo>
                      <a:pt x="40" y="46"/>
                    </a:lnTo>
                    <a:lnTo>
                      <a:pt x="36" y="44"/>
                    </a:lnTo>
                    <a:lnTo>
                      <a:pt x="38" y="38"/>
                    </a:lnTo>
                    <a:lnTo>
                      <a:pt x="40" y="38"/>
                    </a:lnTo>
                    <a:lnTo>
                      <a:pt x="44" y="31"/>
                    </a:lnTo>
                    <a:lnTo>
                      <a:pt x="50" y="27"/>
                    </a:lnTo>
                    <a:lnTo>
                      <a:pt x="50" y="23"/>
                    </a:lnTo>
                    <a:lnTo>
                      <a:pt x="46" y="21"/>
                    </a:lnTo>
                    <a:lnTo>
                      <a:pt x="52" y="17"/>
                    </a:lnTo>
                    <a:lnTo>
                      <a:pt x="59" y="12"/>
                    </a:lnTo>
                    <a:lnTo>
                      <a:pt x="67" y="12"/>
                    </a:lnTo>
                    <a:lnTo>
                      <a:pt x="67" y="6"/>
                    </a:lnTo>
                    <a:lnTo>
                      <a:pt x="71" y="4"/>
                    </a:lnTo>
                    <a:lnTo>
                      <a:pt x="71" y="2"/>
                    </a:lnTo>
                    <a:lnTo>
                      <a:pt x="78" y="0"/>
                    </a:lnTo>
                    <a:lnTo>
                      <a:pt x="80" y="2"/>
                    </a:lnTo>
                    <a:lnTo>
                      <a:pt x="84" y="0"/>
                    </a:lnTo>
                    <a:lnTo>
                      <a:pt x="88" y="6"/>
                    </a:lnTo>
                    <a:lnTo>
                      <a:pt x="95" y="4"/>
                    </a:lnTo>
                    <a:lnTo>
                      <a:pt x="99" y="4"/>
                    </a:lnTo>
                    <a:lnTo>
                      <a:pt x="101" y="10"/>
                    </a:lnTo>
                    <a:lnTo>
                      <a:pt x="107" y="6"/>
                    </a:lnTo>
                    <a:lnTo>
                      <a:pt x="114" y="4"/>
                    </a:lnTo>
                    <a:lnTo>
                      <a:pt x="116" y="8"/>
                    </a:lnTo>
                    <a:lnTo>
                      <a:pt x="118" y="8"/>
                    </a:lnTo>
                    <a:lnTo>
                      <a:pt x="126" y="10"/>
                    </a:lnTo>
                    <a:lnTo>
                      <a:pt x="128" y="15"/>
                    </a:lnTo>
                    <a:lnTo>
                      <a:pt x="126" y="21"/>
                    </a:lnTo>
                    <a:lnTo>
                      <a:pt x="130" y="25"/>
                    </a:lnTo>
                    <a:lnTo>
                      <a:pt x="130" y="31"/>
                    </a:lnTo>
                    <a:lnTo>
                      <a:pt x="135" y="36"/>
                    </a:lnTo>
                    <a:lnTo>
                      <a:pt x="137" y="42"/>
                    </a:lnTo>
                    <a:lnTo>
                      <a:pt x="141" y="48"/>
                    </a:lnTo>
                    <a:lnTo>
                      <a:pt x="145" y="50"/>
                    </a:lnTo>
                    <a:lnTo>
                      <a:pt x="147" y="59"/>
                    </a:lnTo>
                    <a:lnTo>
                      <a:pt x="154" y="59"/>
                    </a:lnTo>
                    <a:lnTo>
                      <a:pt x="162" y="65"/>
                    </a:lnTo>
                    <a:lnTo>
                      <a:pt x="162" y="69"/>
                    </a:lnTo>
                    <a:lnTo>
                      <a:pt x="166" y="74"/>
                    </a:lnTo>
                    <a:lnTo>
                      <a:pt x="164" y="76"/>
                    </a:lnTo>
                    <a:lnTo>
                      <a:pt x="160" y="82"/>
                    </a:lnTo>
                    <a:lnTo>
                      <a:pt x="151" y="84"/>
                    </a:lnTo>
                    <a:lnTo>
                      <a:pt x="145" y="80"/>
                    </a:lnTo>
                    <a:lnTo>
                      <a:pt x="145" y="82"/>
                    </a:lnTo>
                    <a:lnTo>
                      <a:pt x="145" y="88"/>
                    </a:lnTo>
                    <a:lnTo>
                      <a:pt x="149" y="95"/>
                    </a:lnTo>
                    <a:lnTo>
                      <a:pt x="147" y="99"/>
                    </a:lnTo>
                    <a:lnTo>
                      <a:pt x="154" y="105"/>
                    </a:lnTo>
                    <a:lnTo>
                      <a:pt x="154" y="109"/>
                    </a:lnTo>
                    <a:lnTo>
                      <a:pt x="151" y="109"/>
                    </a:lnTo>
                    <a:lnTo>
                      <a:pt x="143" y="112"/>
                    </a:lnTo>
                    <a:lnTo>
                      <a:pt x="139" y="112"/>
                    </a:lnTo>
                    <a:lnTo>
                      <a:pt x="135" y="120"/>
                    </a:lnTo>
                    <a:lnTo>
                      <a:pt x="135" y="126"/>
                    </a:lnTo>
                    <a:lnTo>
                      <a:pt x="130" y="126"/>
                    </a:lnTo>
                    <a:lnTo>
                      <a:pt x="126" y="124"/>
                    </a:lnTo>
                    <a:lnTo>
                      <a:pt x="122" y="126"/>
                    </a:lnTo>
                    <a:lnTo>
                      <a:pt x="118" y="124"/>
                    </a:lnTo>
                    <a:lnTo>
                      <a:pt x="114" y="124"/>
                    </a:lnTo>
                    <a:lnTo>
                      <a:pt x="109" y="128"/>
                    </a:lnTo>
                    <a:lnTo>
                      <a:pt x="107" y="126"/>
                    </a:lnTo>
                    <a:lnTo>
                      <a:pt x="105" y="124"/>
                    </a:lnTo>
                    <a:lnTo>
                      <a:pt x="101" y="122"/>
                    </a:lnTo>
                    <a:lnTo>
                      <a:pt x="95" y="126"/>
                    </a:lnTo>
                    <a:lnTo>
                      <a:pt x="90" y="124"/>
                    </a:lnTo>
                    <a:lnTo>
                      <a:pt x="86" y="124"/>
                    </a:lnTo>
                    <a:lnTo>
                      <a:pt x="84" y="126"/>
                    </a:lnTo>
                    <a:lnTo>
                      <a:pt x="82" y="126"/>
                    </a:lnTo>
                    <a:lnTo>
                      <a:pt x="78" y="124"/>
                    </a:lnTo>
                    <a:lnTo>
                      <a:pt x="71" y="126"/>
                    </a:lnTo>
                    <a:lnTo>
                      <a:pt x="69" y="124"/>
                    </a:lnTo>
                    <a:lnTo>
                      <a:pt x="65" y="122"/>
                    </a:lnTo>
                    <a:lnTo>
                      <a:pt x="55" y="120"/>
                    </a:lnTo>
                    <a:lnTo>
                      <a:pt x="48" y="116"/>
                    </a:lnTo>
                    <a:lnTo>
                      <a:pt x="46" y="116"/>
                    </a:lnTo>
                    <a:lnTo>
                      <a:pt x="42" y="120"/>
                    </a:lnTo>
                    <a:lnTo>
                      <a:pt x="36" y="120"/>
                    </a:lnTo>
                    <a:lnTo>
                      <a:pt x="21" y="122"/>
                    </a:lnTo>
                    <a:lnTo>
                      <a:pt x="19" y="124"/>
                    </a:lnTo>
                    <a:lnTo>
                      <a:pt x="12" y="120"/>
                    </a:lnTo>
                    <a:lnTo>
                      <a:pt x="8" y="122"/>
                    </a:lnTo>
                    <a:lnTo>
                      <a:pt x="8" y="120"/>
                    </a:lnTo>
                    <a:lnTo>
                      <a:pt x="4" y="114"/>
                    </a:lnTo>
                    <a:lnTo>
                      <a:pt x="4" y="107"/>
                    </a:lnTo>
                    <a:lnTo>
                      <a:pt x="6" y="101"/>
                    </a:lnTo>
                    <a:lnTo>
                      <a:pt x="10" y="101"/>
                    </a:lnTo>
                    <a:lnTo>
                      <a:pt x="10" y="88"/>
                    </a:lnTo>
                    <a:lnTo>
                      <a:pt x="8" y="86"/>
                    </a:lnTo>
                    <a:lnTo>
                      <a:pt x="6" y="82"/>
                    </a:lnTo>
                    <a:lnTo>
                      <a:pt x="4" y="78"/>
                    </a:lnTo>
                    <a:lnTo>
                      <a:pt x="2" y="67"/>
                    </a:lnTo>
                    <a:lnTo>
                      <a:pt x="0" y="6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47" name="Freeform 52">
                <a:extLst>
                  <a:ext uri="{FF2B5EF4-FFF2-40B4-BE49-F238E27FC236}">
                    <a16:creationId xmlns:a16="http://schemas.microsoft.com/office/drawing/2014/main" id="{76CC63E7-BB48-48D2-8542-AC0E51792189}"/>
                  </a:ext>
                </a:extLst>
              </p:cNvPr>
              <p:cNvSpPr>
                <a:spLocks/>
              </p:cNvSpPr>
              <p:nvPr/>
            </p:nvSpPr>
            <p:spPr bwMode="auto">
              <a:xfrm>
                <a:off x="9352796" y="2956538"/>
                <a:ext cx="263601" cy="152929"/>
              </a:xfrm>
              <a:custGeom>
                <a:avLst/>
                <a:gdLst>
                  <a:gd name="T0" fmla="*/ 47 w 327"/>
                  <a:gd name="T1" fmla="*/ 17 h 202"/>
                  <a:gd name="T2" fmla="*/ 76 w 327"/>
                  <a:gd name="T3" fmla="*/ 19 h 202"/>
                  <a:gd name="T4" fmla="*/ 95 w 327"/>
                  <a:gd name="T5" fmla="*/ 23 h 202"/>
                  <a:gd name="T6" fmla="*/ 116 w 327"/>
                  <a:gd name="T7" fmla="*/ 21 h 202"/>
                  <a:gd name="T8" fmla="*/ 133 w 327"/>
                  <a:gd name="T9" fmla="*/ 23 h 202"/>
                  <a:gd name="T10" fmla="*/ 150 w 327"/>
                  <a:gd name="T11" fmla="*/ 9 h 202"/>
                  <a:gd name="T12" fmla="*/ 171 w 327"/>
                  <a:gd name="T13" fmla="*/ 2 h 202"/>
                  <a:gd name="T14" fmla="*/ 205 w 327"/>
                  <a:gd name="T15" fmla="*/ 0 h 202"/>
                  <a:gd name="T16" fmla="*/ 226 w 327"/>
                  <a:gd name="T17" fmla="*/ 23 h 202"/>
                  <a:gd name="T18" fmla="*/ 236 w 327"/>
                  <a:gd name="T19" fmla="*/ 42 h 202"/>
                  <a:gd name="T20" fmla="*/ 264 w 327"/>
                  <a:gd name="T21" fmla="*/ 51 h 202"/>
                  <a:gd name="T22" fmla="*/ 285 w 327"/>
                  <a:gd name="T23" fmla="*/ 61 h 202"/>
                  <a:gd name="T24" fmla="*/ 308 w 327"/>
                  <a:gd name="T25" fmla="*/ 63 h 202"/>
                  <a:gd name="T26" fmla="*/ 327 w 327"/>
                  <a:gd name="T27" fmla="*/ 70 h 202"/>
                  <a:gd name="T28" fmla="*/ 325 w 327"/>
                  <a:gd name="T29" fmla="*/ 93 h 202"/>
                  <a:gd name="T30" fmla="*/ 310 w 327"/>
                  <a:gd name="T31" fmla="*/ 114 h 202"/>
                  <a:gd name="T32" fmla="*/ 297 w 327"/>
                  <a:gd name="T33" fmla="*/ 131 h 202"/>
                  <a:gd name="T34" fmla="*/ 283 w 327"/>
                  <a:gd name="T35" fmla="*/ 139 h 202"/>
                  <a:gd name="T36" fmla="*/ 266 w 327"/>
                  <a:gd name="T37" fmla="*/ 146 h 202"/>
                  <a:gd name="T38" fmla="*/ 247 w 327"/>
                  <a:gd name="T39" fmla="*/ 146 h 202"/>
                  <a:gd name="T40" fmla="*/ 245 w 327"/>
                  <a:gd name="T41" fmla="*/ 158 h 202"/>
                  <a:gd name="T42" fmla="*/ 245 w 327"/>
                  <a:gd name="T43" fmla="*/ 152 h 202"/>
                  <a:gd name="T44" fmla="*/ 232 w 327"/>
                  <a:gd name="T45" fmla="*/ 162 h 202"/>
                  <a:gd name="T46" fmla="*/ 217 w 327"/>
                  <a:gd name="T47" fmla="*/ 162 h 202"/>
                  <a:gd name="T48" fmla="*/ 234 w 327"/>
                  <a:gd name="T49" fmla="*/ 167 h 202"/>
                  <a:gd name="T50" fmla="*/ 236 w 327"/>
                  <a:gd name="T51" fmla="*/ 173 h 202"/>
                  <a:gd name="T52" fmla="*/ 245 w 327"/>
                  <a:gd name="T53" fmla="*/ 181 h 202"/>
                  <a:gd name="T54" fmla="*/ 236 w 327"/>
                  <a:gd name="T55" fmla="*/ 162 h 202"/>
                  <a:gd name="T56" fmla="*/ 253 w 327"/>
                  <a:gd name="T57" fmla="*/ 181 h 202"/>
                  <a:gd name="T58" fmla="*/ 270 w 327"/>
                  <a:gd name="T59" fmla="*/ 175 h 202"/>
                  <a:gd name="T60" fmla="*/ 272 w 327"/>
                  <a:gd name="T61" fmla="*/ 188 h 202"/>
                  <a:gd name="T62" fmla="*/ 243 w 327"/>
                  <a:gd name="T63" fmla="*/ 194 h 202"/>
                  <a:gd name="T64" fmla="*/ 217 w 327"/>
                  <a:gd name="T65" fmla="*/ 198 h 202"/>
                  <a:gd name="T66" fmla="*/ 207 w 327"/>
                  <a:gd name="T67" fmla="*/ 181 h 202"/>
                  <a:gd name="T68" fmla="*/ 217 w 327"/>
                  <a:gd name="T69" fmla="*/ 171 h 202"/>
                  <a:gd name="T70" fmla="*/ 213 w 327"/>
                  <a:gd name="T71" fmla="*/ 165 h 202"/>
                  <a:gd name="T72" fmla="*/ 192 w 327"/>
                  <a:gd name="T73" fmla="*/ 162 h 202"/>
                  <a:gd name="T74" fmla="*/ 184 w 327"/>
                  <a:gd name="T75" fmla="*/ 154 h 202"/>
                  <a:gd name="T76" fmla="*/ 190 w 327"/>
                  <a:gd name="T77" fmla="*/ 152 h 202"/>
                  <a:gd name="T78" fmla="*/ 184 w 327"/>
                  <a:gd name="T79" fmla="*/ 148 h 202"/>
                  <a:gd name="T80" fmla="*/ 177 w 327"/>
                  <a:gd name="T81" fmla="*/ 148 h 202"/>
                  <a:gd name="T82" fmla="*/ 162 w 327"/>
                  <a:gd name="T83" fmla="*/ 158 h 202"/>
                  <a:gd name="T84" fmla="*/ 148 w 327"/>
                  <a:gd name="T85" fmla="*/ 175 h 202"/>
                  <a:gd name="T86" fmla="*/ 146 w 327"/>
                  <a:gd name="T87" fmla="*/ 183 h 202"/>
                  <a:gd name="T88" fmla="*/ 127 w 327"/>
                  <a:gd name="T89" fmla="*/ 183 h 202"/>
                  <a:gd name="T90" fmla="*/ 125 w 327"/>
                  <a:gd name="T91" fmla="*/ 173 h 202"/>
                  <a:gd name="T92" fmla="*/ 135 w 327"/>
                  <a:gd name="T93" fmla="*/ 154 h 202"/>
                  <a:gd name="T94" fmla="*/ 146 w 327"/>
                  <a:gd name="T95" fmla="*/ 150 h 202"/>
                  <a:gd name="T96" fmla="*/ 135 w 327"/>
                  <a:gd name="T97" fmla="*/ 133 h 202"/>
                  <a:gd name="T98" fmla="*/ 118 w 327"/>
                  <a:gd name="T99" fmla="*/ 110 h 202"/>
                  <a:gd name="T100" fmla="*/ 99 w 327"/>
                  <a:gd name="T101" fmla="*/ 106 h 202"/>
                  <a:gd name="T102" fmla="*/ 85 w 327"/>
                  <a:gd name="T103" fmla="*/ 101 h 202"/>
                  <a:gd name="T104" fmla="*/ 80 w 327"/>
                  <a:gd name="T105" fmla="*/ 114 h 202"/>
                  <a:gd name="T106" fmla="*/ 51 w 327"/>
                  <a:gd name="T107" fmla="*/ 124 h 202"/>
                  <a:gd name="T108" fmla="*/ 28 w 327"/>
                  <a:gd name="T109" fmla="*/ 118 h 202"/>
                  <a:gd name="T110" fmla="*/ 9 w 327"/>
                  <a:gd name="T111" fmla="*/ 114 h 202"/>
                  <a:gd name="T112" fmla="*/ 4 w 327"/>
                  <a:gd name="T113" fmla="*/ 91 h 202"/>
                  <a:gd name="T114" fmla="*/ 21 w 327"/>
                  <a:gd name="T115" fmla="*/ 59 h 202"/>
                  <a:gd name="T116" fmla="*/ 28 w 327"/>
                  <a:gd name="T117" fmla="*/ 44 h 202"/>
                  <a:gd name="T118" fmla="*/ 19 w 327"/>
                  <a:gd name="T119" fmla="*/ 2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7" h="202">
                    <a:moveTo>
                      <a:pt x="19" y="19"/>
                    </a:moveTo>
                    <a:lnTo>
                      <a:pt x="23" y="17"/>
                    </a:lnTo>
                    <a:lnTo>
                      <a:pt x="30" y="21"/>
                    </a:lnTo>
                    <a:lnTo>
                      <a:pt x="32" y="19"/>
                    </a:lnTo>
                    <a:lnTo>
                      <a:pt x="47" y="17"/>
                    </a:lnTo>
                    <a:lnTo>
                      <a:pt x="53" y="17"/>
                    </a:lnTo>
                    <a:lnTo>
                      <a:pt x="57" y="13"/>
                    </a:lnTo>
                    <a:lnTo>
                      <a:pt x="59" y="13"/>
                    </a:lnTo>
                    <a:lnTo>
                      <a:pt x="66" y="17"/>
                    </a:lnTo>
                    <a:lnTo>
                      <a:pt x="76" y="19"/>
                    </a:lnTo>
                    <a:lnTo>
                      <a:pt x="80" y="21"/>
                    </a:lnTo>
                    <a:lnTo>
                      <a:pt x="82" y="23"/>
                    </a:lnTo>
                    <a:lnTo>
                      <a:pt x="89" y="21"/>
                    </a:lnTo>
                    <a:lnTo>
                      <a:pt x="93" y="23"/>
                    </a:lnTo>
                    <a:lnTo>
                      <a:pt x="95" y="23"/>
                    </a:lnTo>
                    <a:lnTo>
                      <a:pt x="97" y="21"/>
                    </a:lnTo>
                    <a:lnTo>
                      <a:pt x="101" y="21"/>
                    </a:lnTo>
                    <a:lnTo>
                      <a:pt x="106" y="23"/>
                    </a:lnTo>
                    <a:lnTo>
                      <a:pt x="112" y="19"/>
                    </a:lnTo>
                    <a:lnTo>
                      <a:pt x="116" y="21"/>
                    </a:lnTo>
                    <a:lnTo>
                      <a:pt x="118" y="23"/>
                    </a:lnTo>
                    <a:lnTo>
                      <a:pt x="120" y="25"/>
                    </a:lnTo>
                    <a:lnTo>
                      <a:pt x="125" y="21"/>
                    </a:lnTo>
                    <a:lnTo>
                      <a:pt x="129" y="21"/>
                    </a:lnTo>
                    <a:lnTo>
                      <a:pt x="133" y="23"/>
                    </a:lnTo>
                    <a:lnTo>
                      <a:pt x="137" y="21"/>
                    </a:lnTo>
                    <a:lnTo>
                      <a:pt x="141" y="23"/>
                    </a:lnTo>
                    <a:lnTo>
                      <a:pt x="146" y="23"/>
                    </a:lnTo>
                    <a:lnTo>
                      <a:pt x="146" y="17"/>
                    </a:lnTo>
                    <a:lnTo>
                      <a:pt x="150" y="9"/>
                    </a:lnTo>
                    <a:lnTo>
                      <a:pt x="154" y="9"/>
                    </a:lnTo>
                    <a:lnTo>
                      <a:pt x="162" y="6"/>
                    </a:lnTo>
                    <a:lnTo>
                      <a:pt x="167" y="6"/>
                    </a:lnTo>
                    <a:lnTo>
                      <a:pt x="171" y="6"/>
                    </a:lnTo>
                    <a:lnTo>
                      <a:pt x="171" y="2"/>
                    </a:lnTo>
                    <a:lnTo>
                      <a:pt x="175" y="0"/>
                    </a:lnTo>
                    <a:lnTo>
                      <a:pt x="184" y="2"/>
                    </a:lnTo>
                    <a:lnTo>
                      <a:pt x="194" y="2"/>
                    </a:lnTo>
                    <a:lnTo>
                      <a:pt x="198" y="0"/>
                    </a:lnTo>
                    <a:lnTo>
                      <a:pt x="205" y="0"/>
                    </a:lnTo>
                    <a:lnTo>
                      <a:pt x="207" y="9"/>
                    </a:lnTo>
                    <a:lnTo>
                      <a:pt x="211" y="13"/>
                    </a:lnTo>
                    <a:lnTo>
                      <a:pt x="209" y="17"/>
                    </a:lnTo>
                    <a:lnTo>
                      <a:pt x="215" y="25"/>
                    </a:lnTo>
                    <a:lnTo>
                      <a:pt x="226" y="23"/>
                    </a:lnTo>
                    <a:lnTo>
                      <a:pt x="230" y="25"/>
                    </a:lnTo>
                    <a:lnTo>
                      <a:pt x="230" y="30"/>
                    </a:lnTo>
                    <a:lnTo>
                      <a:pt x="234" y="32"/>
                    </a:lnTo>
                    <a:lnTo>
                      <a:pt x="234" y="36"/>
                    </a:lnTo>
                    <a:lnTo>
                      <a:pt x="236" y="42"/>
                    </a:lnTo>
                    <a:lnTo>
                      <a:pt x="245" y="51"/>
                    </a:lnTo>
                    <a:lnTo>
                      <a:pt x="249" y="49"/>
                    </a:lnTo>
                    <a:lnTo>
                      <a:pt x="253" y="51"/>
                    </a:lnTo>
                    <a:lnTo>
                      <a:pt x="259" y="49"/>
                    </a:lnTo>
                    <a:lnTo>
                      <a:pt x="264" y="51"/>
                    </a:lnTo>
                    <a:lnTo>
                      <a:pt x="270" y="44"/>
                    </a:lnTo>
                    <a:lnTo>
                      <a:pt x="272" y="44"/>
                    </a:lnTo>
                    <a:lnTo>
                      <a:pt x="276" y="55"/>
                    </a:lnTo>
                    <a:lnTo>
                      <a:pt x="283" y="59"/>
                    </a:lnTo>
                    <a:lnTo>
                      <a:pt x="285" y="61"/>
                    </a:lnTo>
                    <a:lnTo>
                      <a:pt x="289" y="59"/>
                    </a:lnTo>
                    <a:lnTo>
                      <a:pt x="295" y="61"/>
                    </a:lnTo>
                    <a:lnTo>
                      <a:pt x="299" y="61"/>
                    </a:lnTo>
                    <a:lnTo>
                      <a:pt x="304" y="63"/>
                    </a:lnTo>
                    <a:lnTo>
                      <a:pt x="308" y="63"/>
                    </a:lnTo>
                    <a:lnTo>
                      <a:pt x="314" y="65"/>
                    </a:lnTo>
                    <a:lnTo>
                      <a:pt x="321" y="68"/>
                    </a:lnTo>
                    <a:lnTo>
                      <a:pt x="323" y="63"/>
                    </a:lnTo>
                    <a:lnTo>
                      <a:pt x="325" y="70"/>
                    </a:lnTo>
                    <a:lnTo>
                      <a:pt x="327" y="70"/>
                    </a:lnTo>
                    <a:lnTo>
                      <a:pt x="327" y="76"/>
                    </a:lnTo>
                    <a:lnTo>
                      <a:pt x="325" y="80"/>
                    </a:lnTo>
                    <a:lnTo>
                      <a:pt x="321" y="80"/>
                    </a:lnTo>
                    <a:lnTo>
                      <a:pt x="318" y="89"/>
                    </a:lnTo>
                    <a:lnTo>
                      <a:pt x="325" y="93"/>
                    </a:lnTo>
                    <a:lnTo>
                      <a:pt x="325" y="99"/>
                    </a:lnTo>
                    <a:lnTo>
                      <a:pt x="323" y="108"/>
                    </a:lnTo>
                    <a:lnTo>
                      <a:pt x="323" y="112"/>
                    </a:lnTo>
                    <a:lnTo>
                      <a:pt x="321" y="114"/>
                    </a:lnTo>
                    <a:lnTo>
                      <a:pt x="310" y="114"/>
                    </a:lnTo>
                    <a:lnTo>
                      <a:pt x="306" y="122"/>
                    </a:lnTo>
                    <a:lnTo>
                      <a:pt x="304" y="122"/>
                    </a:lnTo>
                    <a:lnTo>
                      <a:pt x="302" y="133"/>
                    </a:lnTo>
                    <a:lnTo>
                      <a:pt x="299" y="133"/>
                    </a:lnTo>
                    <a:lnTo>
                      <a:pt x="297" y="131"/>
                    </a:lnTo>
                    <a:lnTo>
                      <a:pt x="295" y="131"/>
                    </a:lnTo>
                    <a:lnTo>
                      <a:pt x="291" y="133"/>
                    </a:lnTo>
                    <a:lnTo>
                      <a:pt x="287" y="133"/>
                    </a:lnTo>
                    <a:lnTo>
                      <a:pt x="283" y="135"/>
                    </a:lnTo>
                    <a:lnTo>
                      <a:pt x="283" y="139"/>
                    </a:lnTo>
                    <a:lnTo>
                      <a:pt x="278" y="139"/>
                    </a:lnTo>
                    <a:lnTo>
                      <a:pt x="276" y="141"/>
                    </a:lnTo>
                    <a:lnTo>
                      <a:pt x="272" y="146"/>
                    </a:lnTo>
                    <a:lnTo>
                      <a:pt x="270" y="146"/>
                    </a:lnTo>
                    <a:lnTo>
                      <a:pt x="266" y="146"/>
                    </a:lnTo>
                    <a:lnTo>
                      <a:pt x="262" y="148"/>
                    </a:lnTo>
                    <a:lnTo>
                      <a:pt x="257" y="148"/>
                    </a:lnTo>
                    <a:lnTo>
                      <a:pt x="253" y="150"/>
                    </a:lnTo>
                    <a:lnTo>
                      <a:pt x="251" y="150"/>
                    </a:lnTo>
                    <a:lnTo>
                      <a:pt x="247" y="146"/>
                    </a:lnTo>
                    <a:lnTo>
                      <a:pt x="247" y="146"/>
                    </a:lnTo>
                    <a:lnTo>
                      <a:pt x="247" y="148"/>
                    </a:lnTo>
                    <a:lnTo>
                      <a:pt x="249" y="150"/>
                    </a:lnTo>
                    <a:lnTo>
                      <a:pt x="249" y="154"/>
                    </a:lnTo>
                    <a:lnTo>
                      <a:pt x="245" y="158"/>
                    </a:lnTo>
                    <a:lnTo>
                      <a:pt x="243" y="160"/>
                    </a:lnTo>
                    <a:lnTo>
                      <a:pt x="240" y="158"/>
                    </a:lnTo>
                    <a:lnTo>
                      <a:pt x="243" y="158"/>
                    </a:lnTo>
                    <a:lnTo>
                      <a:pt x="247" y="154"/>
                    </a:lnTo>
                    <a:lnTo>
                      <a:pt x="245" y="152"/>
                    </a:lnTo>
                    <a:lnTo>
                      <a:pt x="243" y="150"/>
                    </a:lnTo>
                    <a:lnTo>
                      <a:pt x="243" y="152"/>
                    </a:lnTo>
                    <a:lnTo>
                      <a:pt x="236" y="158"/>
                    </a:lnTo>
                    <a:lnTo>
                      <a:pt x="234" y="160"/>
                    </a:lnTo>
                    <a:lnTo>
                      <a:pt x="232" y="162"/>
                    </a:lnTo>
                    <a:lnTo>
                      <a:pt x="228" y="162"/>
                    </a:lnTo>
                    <a:lnTo>
                      <a:pt x="226" y="160"/>
                    </a:lnTo>
                    <a:lnTo>
                      <a:pt x="224" y="162"/>
                    </a:lnTo>
                    <a:lnTo>
                      <a:pt x="219" y="160"/>
                    </a:lnTo>
                    <a:lnTo>
                      <a:pt x="217" y="162"/>
                    </a:lnTo>
                    <a:lnTo>
                      <a:pt x="222" y="165"/>
                    </a:lnTo>
                    <a:lnTo>
                      <a:pt x="228" y="165"/>
                    </a:lnTo>
                    <a:lnTo>
                      <a:pt x="230" y="167"/>
                    </a:lnTo>
                    <a:lnTo>
                      <a:pt x="232" y="169"/>
                    </a:lnTo>
                    <a:lnTo>
                      <a:pt x="234" y="167"/>
                    </a:lnTo>
                    <a:lnTo>
                      <a:pt x="236" y="169"/>
                    </a:lnTo>
                    <a:lnTo>
                      <a:pt x="234" y="171"/>
                    </a:lnTo>
                    <a:lnTo>
                      <a:pt x="234" y="173"/>
                    </a:lnTo>
                    <a:lnTo>
                      <a:pt x="236" y="173"/>
                    </a:lnTo>
                    <a:lnTo>
                      <a:pt x="236" y="173"/>
                    </a:lnTo>
                    <a:lnTo>
                      <a:pt x="236" y="175"/>
                    </a:lnTo>
                    <a:lnTo>
                      <a:pt x="238" y="173"/>
                    </a:lnTo>
                    <a:lnTo>
                      <a:pt x="240" y="175"/>
                    </a:lnTo>
                    <a:lnTo>
                      <a:pt x="243" y="179"/>
                    </a:lnTo>
                    <a:lnTo>
                      <a:pt x="245" y="181"/>
                    </a:lnTo>
                    <a:lnTo>
                      <a:pt x="249" y="183"/>
                    </a:lnTo>
                    <a:lnTo>
                      <a:pt x="251" y="181"/>
                    </a:lnTo>
                    <a:lnTo>
                      <a:pt x="245" y="175"/>
                    </a:lnTo>
                    <a:lnTo>
                      <a:pt x="236" y="167"/>
                    </a:lnTo>
                    <a:lnTo>
                      <a:pt x="236" y="162"/>
                    </a:lnTo>
                    <a:lnTo>
                      <a:pt x="236" y="160"/>
                    </a:lnTo>
                    <a:lnTo>
                      <a:pt x="240" y="165"/>
                    </a:lnTo>
                    <a:lnTo>
                      <a:pt x="240" y="171"/>
                    </a:lnTo>
                    <a:lnTo>
                      <a:pt x="251" y="181"/>
                    </a:lnTo>
                    <a:lnTo>
                      <a:pt x="253" y="181"/>
                    </a:lnTo>
                    <a:lnTo>
                      <a:pt x="257" y="179"/>
                    </a:lnTo>
                    <a:lnTo>
                      <a:pt x="259" y="179"/>
                    </a:lnTo>
                    <a:lnTo>
                      <a:pt x="264" y="181"/>
                    </a:lnTo>
                    <a:lnTo>
                      <a:pt x="264" y="177"/>
                    </a:lnTo>
                    <a:lnTo>
                      <a:pt x="270" y="175"/>
                    </a:lnTo>
                    <a:lnTo>
                      <a:pt x="276" y="177"/>
                    </a:lnTo>
                    <a:lnTo>
                      <a:pt x="274" y="179"/>
                    </a:lnTo>
                    <a:lnTo>
                      <a:pt x="272" y="181"/>
                    </a:lnTo>
                    <a:lnTo>
                      <a:pt x="274" y="183"/>
                    </a:lnTo>
                    <a:lnTo>
                      <a:pt x="272" y="188"/>
                    </a:lnTo>
                    <a:lnTo>
                      <a:pt x="266" y="188"/>
                    </a:lnTo>
                    <a:lnTo>
                      <a:pt x="257" y="186"/>
                    </a:lnTo>
                    <a:lnTo>
                      <a:pt x="253" y="188"/>
                    </a:lnTo>
                    <a:lnTo>
                      <a:pt x="249" y="194"/>
                    </a:lnTo>
                    <a:lnTo>
                      <a:pt x="243" y="194"/>
                    </a:lnTo>
                    <a:lnTo>
                      <a:pt x="234" y="200"/>
                    </a:lnTo>
                    <a:lnTo>
                      <a:pt x="226" y="202"/>
                    </a:lnTo>
                    <a:lnTo>
                      <a:pt x="219" y="202"/>
                    </a:lnTo>
                    <a:lnTo>
                      <a:pt x="215" y="200"/>
                    </a:lnTo>
                    <a:lnTo>
                      <a:pt x="217" y="198"/>
                    </a:lnTo>
                    <a:lnTo>
                      <a:pt x="219" y="192"/>
                    </a:lnTo>
                    <a:lnTo>
                      <a:pt x="219" y="190"/>
                    </a:lnTo>
                    <a:lnTo>
                      <a:pt x="213" y="183"/>
                    </a:lnTo>
                    <a:lnTo>
                      <a:pt x="211" y="183"/>
                    </a:lnTo>
                    <a:lnTo>
                      <a:pt x="207" y="181"/>
                    </a:lnTo>
                    <a:lnTo>
                      <a:pt x="203" y="183"/>
                    </a:lnTo>
                    <a:lnTo>
                      <a:pt x="200" y="183"/>
                    </a:lnTo>
                    <a:lnTo>
                      <a:pt x="205" y="177"/>
                    </a:lnTo>
                    <a:lnTo>
                      <a:pt x="211" y="173"/>
                    </a:lnTo>
                    <a:lnTo>
                      <a:pt x="217" y="171"/>
                    </a:lnTo>
                    <a:lnTo>
                      <a:pt x="219" y="171"/>
                    </a:lnTo>
                    <a:lnTo>
                      <a:pt x="217" y="167"/>
                    </a:lnTo>
                    <a:lnTo>
                      <a:pt x="215" y="162"/>
                    </a:lnTo>
                    <a:lnTo>
                      <a:pt x="213" y="162"/>
                    </a:lnTo>
                    <a:lnTo>
                      <a:pt x="213" y="165"/>
                    </a:lnTo>
                    <a:lnTo>
                      <a:pt x="209" y="162"/>
                    </a:lnTo>
                    <a:lnTo>
                      <a:pt x="205" y="160"/>
                    </a:lnTo>
                    <a:lnTo>
                      <a:pt x="200" y="162"/>
                    </a:lnTo>
                    <a:lnTo>
                      <a:pt x="196" y="165"/>
                    </a:lnTo>
                    <a:lnTo>
                      <a:pt x="192" y="162"/>
                    </a:lnTo>
                    <a:lnTo>
                      <a:pt x="190" y="162"/>
                    </a:lnTo>
                    <a:lnTo>
                      <a:pt x="186" y="158"/>
                    </a:lnTo>
                    <a:lnTo>
                      <a:pt x="188" y="158"/>
                    </a:lnTo>
                    <a:lnTo>
                      <a:pt x="190" y="156"/>
                    </a:lnTo>
                    <a:lnTo>
                      <a:pt x="184" y="154"/>
                    </a:lnTo>
                    <a:lnTo>
                      <a:pt x="175" y="154"/>
                    </a:lnTo>
                    <a:lnTo>
                      <a:pt x="175" y="152"/>
                    </a:lnTo>
                    <a:lnTo>
                      <a:pt x="179" y="152"/>
                    </a:lnTo>
                    <a:lnTo>
                      <a:pt x="186" y="152"/>
                    </a:lnTo>
                    <a:lnTo>
                      <a:pt x="190" y="152"/>
                    </a:lnTo>
                    <a:lnTo>
                      <a:pt x="192" y="150"/>
                    </a:lnTo>
                    <a:lnTo>
                      <a:pt x="196" y="148"/>
                    </a:lnTo>
                    <a:lnTo>
                      <a:pt x="190" y="150"/>
                    </a:lnTo>
                    <a:lnTo>
                      <a:pt x="188" y="148"/>
                    </a:lnTo>
                    <a:lnTo>
                      <a:pt x="184" y="148"/>
                    </a:lnTo>
                    <a:lnTo>
                      <a:pt x="184" y="143"/>
                    </a:lnTo>
                    <a:lnTo>
                      <a:pt x="181" y="148"/>
                    </a:lnTo>
                    <a:lnTo>
                      <a:pt x="179" y="150"/>
                    </a:lnTo>
                    <a:lnTo>
                      <a:pt x="177" y="150"/>
                    </a:lnTo>
                    <a:lnTo>
                      <a:pt x="177" y="148"/>
                    </a:lnTo>
                    <a:lnTo>
                      <a:pt x="175" y="146"/>
                    </a:lnTo>
                    <a:lnTo>
                      <a:pt x="171" y="152"/>
                    </a:lnTo>
                    <a:lnTo>
                      <a:pt x="165" y="152"/>
                    </a:lnTo>
                    <a:lnTo>
                      <a:pt x="162" y="154"/>
                    </a:lnTo>
                    <a:lnTo>
                      <a:pt x="162" y="158"/>
                    </a:lnTo>
                    <a:lnTo>
                      <a:pt x="158" y="165"/>
                    </a:lnTo>
                    <a:lnTo>
                      <a:pt x="156" y="165"/>
                    </a:lnTo>
                    <a:lnTo>
                      <a:pt x="158" y="167"/>
                    </a:lnTo>
                    <a:lnTo>
                      <a:pt x="150" y="175"/>
                    </a:lnTo>
                    <a:lnTo>
                      <a:pt x="148" y="175"/>
                    </a:lnTo>
                    <a:lnTo>
                      <a:pt x="146" y="173"/>
                    </a:lnTo>
                    <a:lnTo>
                      <a:pt x="146" y="175"/>
                    </a:lnTo>
                    <a:lnTo>
                      <a:pt x="146" y="179"/>
                    </a:lnTo>
                    <a:lnTo>
                      <a:pt x="148" y="181"/>
                    </a:lnTo>
                    <a:lnTo>
                      <a:pt x="146" y="183"/>
                    </a:lnTo>
                    <a:lnTo>
                      <a:pt x="146" y="183"/>
                    </a:lnTo>
                    <a:lnTo>
                      <a:pt x="144" y="181"/>
                    </a:lnTo>
                    <a:lnTo>
                      <a:pt x="137" y="181"/>
                    </a:lnTo>
                    <a:lnTo>
                      <a:pt x="133" y="183"/>
                    </a:lnTo>
                    <a:lnTo>
                      <a:pt x="127" y="183"/>
                    </a:lnTo>
                    <a:lnTo>
                      <a:pt x="120" y="183"/>
                    </a:lnTo>
                    <a:lnTo>
                      <a:pt x="118" y="177"/>
                    </a:lnTo>
                    <a:lnTo>
                      <a:pt x="120" y="175"/>
                    </a:lnTo>
                    <a:lnTo>
                      <a:pt x="125" y="177"/>
                    </a:lnTo>
                    <a:lnTo>
                      <a:pt x="125" y="173"/>
                    </a:lnTo>
                    <a:lnTo>
                      <a:pt x="129" y="167"/>
                    </a:lnTo>
                    <a:lnTo>
                      <a:pt x="131" y="167"/>
                    </a:lnTo>
                    <a:lnTo>
                      <a:pt x="129" y="162"/>
                    </a:lnTo>
                    <a:lnTo>
                      <a:pt x="131" y="154"/>
                    </a:lnTo>
                    <a:lnTo>
                      <a:pt x="135" y="154"/>
                    </a:lnTo>
                    <a:lnTo>
                      <a:pt x="139" y="152"/>
                    </a:lnTo>
                    <a:lnTo>
                      <a:pt x="141" y="154"/>
                    </a:lnTo>
                    <a:lnTo>
                      <a:pt x="148" y="154"/>
                    </a:lnTo>
                    <a:lnTo>
                      <a:pt x="150" y="152"/>
                    </a:lnTo>
                    <a:lnTo>
                      <a:pt x="146" y="150"/>
                    </a:lnTo>
                    <a:lnTo>
                      <a:pt x="148" y="146"/>
                    </a:lnTo>
                    <a:lnTo>
                      <a:pt x="148" y="141"/>
                    </a:lnTo>
                    <a:lnTo>
                      <a:pt x="141" y="139"/>
                    </a:lnTo>
                    <a:lnTo>
                      <a:pt x="135" y="135"/>
                    </a:lnTo>
                    <a:lnTo>
                      <a:pt x="135" y="133"/>
                    </a:lnTo>
                    <a:lnTo>
                      <a:pt x="131" y="131"/>
                    </a:lnTo>
                    <a:lnTo>
                      <a:pt x="131" y="124"/>
                    </a:lnTo>
                    <a:lnTo>
                      <a:pt x="131" y="118"/>
                    </a:lnTo>
                    <a:lnTo>
                      <a:pt x="125" y="116"/>
                    </a:lnTo>
                    <a:lnTo>
                      <a:pt x="118" y="110"/>
                    </a:lnTo>
                    <a:lnTo>
                      <a:pt x="116" y="110"/>
                    </a:lnTo>
                    <a:lnTo>
                      <a:pt x="116" y="112"/>
                    </a:lnTo>
                    <a:lnTo>
                      <a:pt x="110" y="112"/>
                    </a:lnTo>
                    <a:lnTo>
                      <a:pt x="103" y="106"/>
                    </a:lnTo>
                    <a:lnTo>
                      <a:pt x="99" y="106"/>
                    </a:lnTo>
                    <a:lnTo>
                      <a:pt x="95" y="101"/>
                    </a:lnTo>
                    <a:lnTo>
                      <a:pt x="93" y="103"/>
                    </a:lnTo>
                    <a:lnTo>
                      <a:pt x="89" y="103"/>
                    </a:lnTo>
                    <a:lnTo>
                      <a:pt x="89" y="103"/>
                    </a:lnTo>
                    <a:lnTo>
                      <a:pt x="85" y="101"/>
                    </a:lnTo>
                    <a:lnTo>
                      <a:pt x="85" y="103"/>
                    </a:lnTo>
                    <a:lnTo>
                      <a:pt x="80" y="101"/>
                    </a:lnTo>
                    <a:lnTo>
                      <a:pt x="80" y="108"/>
                    </a:lnTo>
                    <a:lnTo>
                      <a:pt x="80" y="110"/>
                    </a:lnTo>
                    <a:lnTo>
                      <a:pt x="80" y="114"/>
                    </a:lnTo>
                    <a:lnTo>
                      <a:pt x="76" y="116"/>
                    </a:lnTo>
                    <a:lnTo>
                      <a:pt x="72" y="118"/>
                    </a:lnTo>
                    <a:lnTo>
                      <a:pt x="59" y="120"/>
                    </a:lnTo>
                    <a:lnTo>
                      <a:pt x="55" y="124"/>
                    </a:lnTo>
                    <a:lnTo>
                      <a:pt x="51" y="124"/>
                    </a:lnTo>
                    <a:lnTo>
                      <a:pt x="44" y="127"/>
                    </a:lnTo>
                    <a:lnTo>
                      <a:pt x="40" y="124"/>
                    </a:lnTo>
                    <a:lnTo>
                      <a:pt x="38" y="122"/>
                    </a:lnTo>
                    <a:lnTo>
                      <a:pt x="34" y="120"/>
                    </a:lnTo>
                    <a:lnTo>
                      <a:pt x="28" y="118"/>
                    </a:lnTo>
                    <a:lnTo>
                      <a:pt x="21" y="114"/>
                    </a:lnTo>
                    <a:lnTo>
                      <a:pt x="17" y="114"/>
                    </a:lnTo>
                    <a:lnTo>
                      <a:pt x="15" y="118"/>
                    </a:lnTo>
                    <a:lnTo>
                      <a:pt x="11" y="118"/>
                    </a:lnTo>
                    <a:lnTo>
                      <a:pt x="9" y="114"/>
                    </a:lnTo>
                    <a:lnTo>
                      <a:pt x="4" y="110"/>
                    </a:lnTo>
                    <a:lnTo>
                      <a:pt x="0" y="106"/>
                    </a:lnTo>
                    <a:lnTo>
                      <a:pt x="0" y="106"/>
                    </a:lnTo>
                    <a:lnTo>
                      <a:pt x="0" y="99"/>
                    </a:lnTo>
                    <a:lnTo>
                      <a:pt x="4" y="91"/>
                    </a:lnTo>
                    <a:lnTo>
                      <a:pt x="9" y="91"/>
                    </a:lnTo>
                    <a:lnTo>
                      <a:pt x="9" y="84"/>
                    </a:lnTo>
                    <a:lnTo>
                      <a:pt x="9" y="78"/>
                    </a:lnTo>
                    <a:lnTo>
                      <a:pt x="21" y="65"/>
                    </a:lnTo>
                    <a:lnTo>
                      <a:pt x="21" y="59"/>
                    </a:lnTo>
                    <a:lnTo>
                      <a:pt x="25" y="57"/>
                    </a:lnTo>
                    <a:lnTo>
                      <a:pt x="28" y="55"/>
                    </a:lnTo>
                    <a:lnTo>
                      <a:pt x="30" y="51"/>
                    </a:lnTo>
                    <a:lnTo>
                      <a:pt x="28" y="46"/>
                    </a:lnTo>
                    <a:lnTo>
                      <a:pt x="28" y="44"/>
                    </a:lnTo>
                    <a:lnTo>
                      <a:pt x="30" y="42"/>
                    </a:lnTo>
                    <a:lnTo>
                      <a:pt x="25" y="40"/>
                    </a:lnTo>
                    <a:lnTo>
                      <a:pt x="21" y="34"/>
                    </a:lnTo>
                    <a:lnTo>
                      <a:pt x="19" y="32"/>
                    </a:lnTo>
                    <a:lnTo>
                      <a:pt x="19" y="21"/>
                    </a:lnTo>
                    <a:lnTo>
                      <a:pt x="19" y="19"/>
                    </a:lnTo>
                    <a:close/>
                  </a:path>
                </a:pathLst>
              </a:custGeom>
              <a:solidFill>
                <a:srgbClr val="9E462A"/>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48" name="Freeform 53">
                <a:extLst>
                  <a:ext uri="{FF2B5EF4-FFF2-40B4-BE49-F238E27FC236}">
                    <a16:creationId xmlns:a16="http://schemas.microsoft.com/office/drawing/2014/main" id="{33BED557-7BAA-4043-82B5-F3DDD7842E3F}"/>
                  </a:ext>
                </a:extLst>
              </p:cNvPr>
              <p:cNvSpPr>
                <a:spLocks/>
              </p:cNvSpPr>
              <p:nvPr/>
            </p:nvSpPr>
            <p:spPr bwMode="auto">
              <a:xfrm>
                <a:off x="9417286" y="3033002"/>
                <a:ext cx="56428" cy="57537"/>
              </a:xfrm>
              <a:custGeom>
                <a:avLst/>
                <a:gdLst>
                  <a:gd name="T0" fmla="*/ 0 w 70"/>
                  <a:gd name="T1" fmla="*/ 13 h 76"/>
                  <a:gd name="T2" fmla="*/ 0 w 70"/>
                  <a:gd name="T3" fmla="*/ 9 h 76"/>
                  <a:gd name="T4" fmla="*/ 0 w 70"/>
                  <a:gd name="T5" fmla="*/ 7 h 76"/>
                  <a:gd name="T6" fmla="*/ 0 w 70"/>
                  <a:gd name="T7" fmla="*/ 0 h 76"/>
                  <a:gd name="T8" fmla="*/ 5 w 70"/>
                  <a:gd name="T9" fmla="*/ 2 h 76"/>
                  <a:gd name="T10" fmla="*/ 5 w 70"/>
                  <a:gd name="T11" fmla="*/ 0 h 76"/>
                  <a:gd name="T12" fmla="*/ 9 w 70"/>
                  <a:gd name="T13" fmla="*/ 2 h 76"/>
                  <a:gd name="T14" fmla="*/ 9 w 70"/>
                  <a:gd name="T15" fmla="*/ 2 h 76"/>
                  <a:gd name="T16" fmla="*/ 13 w 70"/>
                  <a:gd name="T17" fmla="*/ 2 h 76"/>
                  <a:gd name="T18" fmla="*/ 15 w 70"/>
                  <a:gd name="T19" fmla="*/ 0 h 76"/>
                  <a:gd name="T20" fmla="*/ 19 w 70"/>
                  <a:gd name="T21" fmla="*/ 5 h 76"/>
                  <a:gd name="T22" fmla="*/ 23 w 70"/>
                  <a:gd name="T23" fmla="*/ 5 h 76"/>
                  <a:gd name="T24" fmla="*/ 30 w 70"/>
                  <a:gd name="T25" fmla="*/ 11 h 76"/>
                  <a:gd name="T26" fmla="*/ 36 w 70"/>
                  <a:gd name="T27" fmla="*/ 11 h 76"/>
                  <a:gd name="T28" fmla="*/ 36 w 70"/>
                  <a:gd name="T29" fmla="*/ 9 h 76"/>
                  <a:gd name="T30" fmla="*/ 38 w 70"/>
                  <a:gd name="T31" fmla="*/ 9 h 76"/>
                  <a:gd name="T32" fmla="*/ 45 w 70"/>
                  <a:gd name="T33" fmla="*/ 15 h 76"/>
                  <a:gd name="T34" fmla="*/ 51 w 70"/>
                  <a:gd name="T35" fmla="*/ 17 h 76"/>
                  <a:gd name="T36" fmla="*/ 51 w 70"/>
                  <a:gd name="T37" fmla="*/ 23 h 76"/>
                  <a:gd name="T38" fmla="*/ 51 w 70"/>
                  <a:gd name="T39" fmla="*/ 30 h 76"/>
                  <a:gd name="T40" fmla="*/ 55 w 70"/>
                  <a:gd name="T41" fmla="*/ 32 h 76"/>
                  <a:gd name="T42" fmla="*/ 55 w 70"/>
                  <a:gd name="T43" fmla="*/ 34 h 76"/>
                  <a:gd name="T44" fmla="*/ 61 w 70"/>
                  <a:gd name="T45" fmla="*/ 38 h 76"/>
                  <a:gd name="T46" fmla="*/ 68 w 70"/>
                  <a:gd name="T47" fmla="*/ 40 h 76"/>
                  <a:gd name="T48" fmla="*/ 68 w 70"/>
                  <a:gd name="T49" fmla="*/ 45 h 76"/>
                  <a:gd name="T50" fmla="*/ 66 w 70"/>
                  <a:gd name="T51" fmla="*/ 49 h 76"/>
                  <a:gd name="T52" fmla="*/ 70 w 70"/>
                  <a:gd name="T53" fmla="*/ 51 h 76"/>
                  <a:gd name="T54" fmla="*/ 68 w 70"/>
                  <a:gd name="T55" fmla="*/ 53 h 76"/>
                  <a:gd name="T56" fmla="*/ 61 w 70"/>
                  <a:gd name="T57" fmla="*/ 53 h 76"/>
                  <a:gd name="T58" fmla="*/ 59 w 70"/>
                  <a:gd name="T59" fmla="*/ 51 h 76"/>
                  <a:gd name="T60" fmla="*/ 55 w 70"/>
                  <a:gd name="T61" fmla="*/ 53 h 76"/>
                  <a:gd name="T62" fmla="*/ 51 w 70"/>
                  <a:gd name="T63" fmla="*/ 53 h 76"/>
                  <a:gd name="T64" fmla="*/ 49 w 70"/>
                  <a:gd name="T65" fmla="*/ 61 h 76"/>
                  <a:gd name="T66" fmla="*/ 51 w 70"/>
                  <a:gd name="T67" fmla="*/ 66 h 76"/>
                  <a:gd name="T68" fmla="*/ 49 w 70"/>
                  <a:gd name="T69" fmla="*/ 66 h 76"/>
                  <a:gd name="T70" fmla="*/ 45 w 70"/>
                  <a:gd name="T71" fmla="*/ 72 h 76"/>
                  <a:gd name="T72" fmla="*/ 45 w 70"/>
                  <a:gd name="T73" fmla="*/ 76 h 76"/>
                  <a:gd name="T74" fmla="*/ 40 w 70"/>
                  <a:gd name="T75" fmla="*/ 74 h 76"/>
                  <a:gd name="T76" fmla="*/ 38 w 70"/>
                  <a:gd name="T77" fmla="*/ 76 h 76"/>
                  <a:gd name="T78" fmla="*/ 38 w 70"/>
                  <a:gd name="T79" fmla="*/ 76 h 76"/>
                  <a:gd name="T80" fmla="*/ 34 w 70"/>
                  <a:gd name="T81" fmla="*/ 70 h 76"/>
                  <a:gd name="T82" fmla="*/ 36 w 70"/>
                  <a:gd name="T83" fmla="*/ 53 h 76"/>
                  <a:gd name="T84" fmla="*/ 32 w 70"/>
                  <a:gd name="T85" fmla="*/ 47 h 76"/>
                  <a:gd name="T86" fmla="*/ 32 w 70"/>
                  <a:gd name="T87" fmla="*/ 40 h 76"/>
                  <a:gd name="T88" fmla="*/ 19 w 70"/>
                  <a:gd name="T89" fmla="*/ 32 h 76"/>
                  <a:gd name="T90" fmla="*/ 19 w 70"/>
                  <a:gd name="T91" fmla="*/ 28 h 76"/>
                  <a:gd name="T92" fmla="*/ 11 w 70"/>
                  <a:gd name="T93" fmla="*/ 21 h 76"/>
                  <a:gd name="T94" fmla="*/ 9 w 70"/>
                  <a:gd name="T95" fmla="*/ 13 h 76"/>
                  <a:gd name="T96" fmla="*/ 0 w 70"/>
                  <a:gd name="T97" fmla="*/ 1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76">
                    <a:moveTo>
                      <a:pt x="0" y="13"/>
                    </a:moveTo>
                    <a:lnTo>
                      <a:pt x="0" y="9"/>
                    </a:lnTo>
                    <a:lnTo>
                      <a:pt x="0" y="7"/>
                    </a:lnTo>
                    <a:lnTo>
                      <a:pt x="0" y="0"/>
                    </a:lnTo>
                    <a:lnTo>
                      <a:pt x="5" y="2"/>
                    </a:lnTo>
                    <a:lnTo>
                      <a:pt x="5" y="0"/>
                    </a:lnTo>
                    <a:lnTo>
                      <a:pt x="9" y="2"/>
                    </a:lnTo>
                    <a:lnTo>
                      <a:pt x="9" y="2"/>
                    </a:lnTo>
                    <a:lnTo>
                      <a:pt x="13" y="2"/>
                    </a:lnTo>
                    <a:lnTo>
                      <a:pt x="15" y="0"/>
                    </a:lnTo>
                    <a:lnTo>
                      <a:pt x="19" y="5"/>
                    </a:lnTo>
                    <a:lnTo>
                      <a:pt x="23" y="5"/>
                    </a:lnTo>
                    <a:lnTo>
                      <a:pt x="30" y="11"/>
                    </a:lnTo>
                    <a:lnTo>
                      <a:pt x="36" y="11"/>
                    </a:lnTo>
                    <a:lnTo>
                      <a:pt x="36" y="9"/>
                    </a:lnTo>
                    <a:lnTo>
                      <a:pt x="38" y="9"/>
                    </a:lnTo>
                    <a:lnTo>
                      <a:pt x="45" y="15"/>
                    </a:lnTo>
                    <a:lnTo>
                      <a:pt x="51" y="17"/>
                    </a:lnTo>
                    <a:lnTo>
                      <a:pt x="51" y="23"/>
                    </a:lnTo>
                    <a:lnTo>
                      <a:pt x="51" y="30"/>
                    </a:lnTo>
                    <a:lnTo>
                      <a:pt x="55" y="32"/>
                    </a:lnTo>
                    <a:lnTo>
                      <a:pt x="55" y="34"/>
                    </a:lnTo>
                    <a:lnTo>
                      <a:pt x="61" y="38"/>
                    </a:lnTo>
                    <a:lnTo>
                      <a:pt x="68" y="40"/>
                    </a:lnTo>
                    <a:lnTo>
                      <a:pt x="68" y="45"/>
                    </a:lnTo>
                    <a:lnTo>
                      <a:pt x="66" y="49"/>
                    </a:lnTo>
                    <a:lnTo>
                      <a:pt x="70" y="51"/>
                    </a:lnTo>
                    <a:lnTo>
                      <a:pt x="68" y="53"/>
                    </a:lnTo>
                    <a:lnTo>
                      <a:pt x="61" y="53"/>
                    </a:lnTo>
                    <a:lnTo>
                      <a:pt x="59" y="51"/>
                    </a:lnTo>
                    <a:lnTo>
                      <a:pt x="55" y="53"/>
                    </a:lnTo>
                    <a:lnTo>
                      <a:pt x="51" y="53"/>
                    </a:lnTo>
                    <a:lnTo>
                      <a:pt x="49" y="61"/>
                    </a:lnTo>
                    <a:lnTo>
                      <a:pt x="51" y="66"/>
                    </a:lnTo>
                    <a:lnTo>
                      <a:pt x="49" y="66"/>
                    </a:lnTo>
                    <a:lnTo>
                      <a:pt x="45" y="72"/>
                    </a:lnTo>
                    <a:lnTo>
                      <a:pt x="45" y="76"/>
                    </a:lnTo>
                    <a:lnTo>
                      <a:pt x="40" y="74"/>
                    </a:lnTo>
                    <a:lnTo>
                      <a:pt x="38" y="76"/>
                    </a:lnTo>
                    <a:lnTo>
                      <a:pt x="38" y="76"/>
                    </a:lnTo>
                    <a:lnTo>
                      <a:pt x="34" y="70"/>
                    </a:lnTo>
                    <a:lnTo>
                      <a:pt x="36" y="53"/>
                    </a:lnTo>
                    <a:lnTo>
                      <a:pt x="32" y="47"/>
                    </a:lnTo>
                    <a:lnTo>
                      <a:pt x="32" y="40"/>
                    </a:lnTo>
                    <a:lnTo>
                      <a:pt x="19" y="32"/>
                    </a:lnTo>
                    <a:lnTo>
                      <a:pt x="19" y="28"/>
                    </a:lnTo>
                    <a:lnTo>
                      <a:pt x="11" y="21"/>
                    </a:lnTo>
                    <a:lnTo>
                      <a:pt x="9" y="13"/>
                    </a:lnTo>
                    <a:lnTo>
                      <a:pt x="0" y="1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49" name="Freeform 54">
                <a:extLst>
                  <a:ext uri="{FF2B5EF4-FFF2-40B4-BE49-F238E27FC236}">
                    <a16:creationId xmlns:a16="http://schemas.microsoft.com/office/drawing/2014/main" id="{185588ED-904F-4FFA-A4D8-22370409C5EE}"/>
                  </a:ext>
                </a:extLst>
              </p:cNvPr>
              <p:cNvSpPr>
                <a:spLocks/>
              </p:cNvSpPr>
              <p:nvPr/>
            </p:nvSpPr>
            <p:spPr bwMode="auto">
              <a:xfrm>
                <a:off x="9329419" y="3042844"/>
                <a:ext cx="141069" cy="84792"/>
              </a:xfrm>
              <a:custGeom>
                <a:avLst/>
                <a:gdLst>
                  <a:gd name="T0" fmla="*/ 44 w 175"/>
                  <a:gd name="T1" fmla="*/ 4 h 112"/>
                  <a:gd name="T2" fmla="*/ 50 w 175"/>
                  <a:gd name="T3" fmla="*/ 0 h 112"/>
                  <a:gd name="T4" fmla="*/ 63 w 175"/>
                  <a:gd name="T5" fmla="*/ 6 h 112"/>
                  <a:gd name="T6" fmla="*/ 69 w 175"/>
                  <a:gd name="T7" fmla="*/ 10 h 112"/>
                  <a:gd name="T8" fmla="*/ 80 w 175"/>
                  <a:gd name="T9" fmla="*/ 10 h 112"/>
                  <a:gd name="T10" fmla="*/ 88 w 175"/>
                  <a:gd name="T11" fmla="*/ 6 h 112"/>
                  <a:gd name="T12" fmla="*/ 105 w 175"/>
                  <a:gd name="T13" fmla="*/ 2 h 112"/>
                  <a:gd name="T14" fmla="*/ 120 w 175"/>
                  <a:gd name="T15" fmla="*/ 8 h 112"/>
                  <a:gd name="T16" fmla="*/ 128 w 175"/>
                  <a:gd name="T17" fmla="*/ 19 h 112"/>
                  <a:gd name="T18" fmla="*/ 141 w 175"/>
                  <a:gd name="T19" fmla="*/ 34 h 112"/>
                  <a:gd name="T20" fmla="*/ 143 w 175"/>
                  <a:gd name="T21" fmla="*/ 57 h 112"/>
                  <a:gd name="T22" fmla="*/ 149 w 175"/>
                  <a:gd name="T23" fmla="*/ 69 h 112"/>
                  <a:gd name="T24" fmla="*/ 162 w 175"/>
                  <a:gd name="T25" fmla="*/ 69 h 112"/>
                  <a:gd name="T26" fmla="*/ 173 w 175"/>
                  <a:gd name="T27" fmla="*/ 67 h 112"/>
                  <a:gd name="T28" fmla="*/ 173 w 175"/>
                  <a:gd name="T29" fmla="*/ 72 h 112"/>
                  <a:gd name="T30" fmla="*/ 175 w 175"/>
                  <a:gd name="T31" fmla="*/ 78 h 112"/>
                  <a:gd name="T32" fmla="*/ 168 w 175"/>
                  <a:gd name="T33" fmla="*/ 82 h 112"/>
                  <a:gd name="T34" fmla="*/ 160 w 175"/>
                  <a:gd name="T35" fmla="*/ 88 h 112"/>
                  <a:gd name="T36" fmla="*/ 160 w 175"/>
                  <a:gd name="T37" fmla="*/ 93 h 112"/>
                  <a:gd name="T38" fmla="*/ 158 w 175"/>
                  <a:gd name="T39" fmla="*/ 103 h 112"/>
                  <a:gd name="T40" fmla="*/ 154 w 175"/>
                  <a:gd name="T41" fmla="*/ 107 h 112"/>
                  <a:gd name="T42" fmla="*/ 147 w 175"/>
                  <a:gd name="T43" fmla="*/ 103 h 112"/>
                  <a:gd name="T44" fmla="*/ 141 w 175"/>
                  <a:gd name="T45" fmla="*/ 101 h 112"/>
                  <a:gd name="T46" fmla="*/ 128 w 175"/>
                  <a:gd name="T47" fmla="*/ 99 h 112"/>
                  <a:gd name="T48" fmla="*/ 111 w 175"/>
                  <a:gd name="T49" fmla="*/ 105 h 112"/>
                  <a:gd name="T50" fmla="*/ 105 w 175"/>
                  <a:gd name="T51" fmla="*/ 110 h 112"/>
                  <a:gd name="T52" fmla="*/ 97 w 175"/>
                  <a:gd name="T53" fmla="*/ 110 h 112"/>
                  <a:gd name="T54" fmla="*/ 88 w 175"/>
                  <a:gd name="T55" fmla="*/ 110 h 112"/>
                  <a:gd name="T56" fmla="*/ 82 w 175"/>
                  <a:gd name="T57" fmla="*/ 110 h 112"/>
                  <a:gd name="T58" fmla="*/ 69 w 175"/>
                  <a:gd name="T59" fmla="*/ 110 h 112"/>
                  <a:gd name="T60" fmla="*/ 65 w 175"/>
                  <a:gd name="T61" fmla="*/ 107 h 112"/>
                  <a:gd name="T62" fmla="*/ 54 w 175"/>
                  <a:gd name="T63" fmla="*/ 110 h 112"/>
                  <a:gd name="T64" fmla="*/ 52 w 175"/>
                  <a:gd name="T65" fmla="*/ 105 h 112"/>
                  <a:gd name="T66" fmla="*/ 50 w 175"/>
                  <a:gd name="T67" fmla="*/ 99 h 112"/>
                  <a:gd name="T68" fmla="*/ 44 w 175"/>
                  <a:gd name="T69" fmla="*/ 95 h 112"/>
                  <a:gd name="T70" fmla="*/ 48 w 175"/>
                  <a:gd name="T71" fmla="*/ 88 h 112"/>
                  <a:gd name="T72" fmla="*/ 38 w 175"/>
                  <a:gd name="T73" fmla="*/ 91 h 112"/>
                  <a:gd name="T74" fmla="*/ 29 w 175"/>
                  <a:gd name="T75" fmla="*/ 91 h 112"/>
                  <a:gd name="T76" fmla="*/ 21 w 175"/>
                  <a:gd name="T77" fmla="*/ 84 h 112"/>
                  <a:gd name="T78" fmla="*/ 23 w 175"/>
                  <a:gd name="T79" fmla="*/ 78 h 112"/>
                  <a:gd name="T80" fmla="*/ 12 w 175"/>
                  <a:gd name="T81" fmla="*/ 72 h 112"/>
                  <a:gd name="T82" fmla="*/ 4 w 175"/>
                  <a:gd name="T83" fmla="*/ 59 h 112"/>
                  <a:gd name="T84" fmla="*/ 0 w 175"/>
                  <a:gd name="T85" fmla="*/ 57 h 112"/>
                  <a:gd name="T86" fmla="*/ 8 w 175"/>
                  <a:gd name="T87" fmla="*/ 51 h 112"/>
                  <a:gd name="T88" fmla="*/ 14 w 175"/>
                  <a:gd name="T89" fmla="*/ 48 h 112"/>
                  <a:gd name="T90" fmla="*/ 19 w 175"/>
                  <a:gd name="T91" fmla="*/ 40 h 112"/>
                  <a:gd name="T92" fmla="*/ 29 w 175"/>
                  <a:gd name="T93" fmla="*/ 17 h 112"/>
                  <a:gd name="T94" fmla="*/ 38 w 175"/>
                  <a:gd name="T95" fmla="*/ 8 h 112"/>
                  <a:gd name="T96" fmla="*/ 40 w 175"/>
                  <a:gd name="T97"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112">
                    <a:moveTo>
                      <a:pt x="40" y="4"/>
                    </a:moveTo>
                    <a:lnTo>
                      <a:pt x="44" y="4"/>
                    </a:lnTo>
                    <a:lnTo>
                      <a:pt x="46" y="0"/>
                    </a:lnTo>
                    <a:lnTo>
                      <a:pt x="50" y="0"/>
                    </a:lnTo>
                    <a:lnTo>
                      <a:pt x="57" y="4"/>
                    </a:lnTo>
                    <a:lnTo>
                      <a:pt x="63" y="6"/>
                    </a:lnTo>
                    <a:lnTo>
                      <a:pt x="67" y="8"/>
                    </a:lnTo>
                    <a:lnTo>
                      <a:pt x="69" y="10"/>
                    </a:lnTo>
                    <a:lnTo>
                      <a:pt x="73" y="13"/>
                    </a:lnTo>
                    <a:lnTo>
                      <a:pt x="80" y="10"/>
                    </a:lnTo>
                    <a:lnTo>
                      <a:pt x="84" y="10"/>
                    </a:lnTo>
                    <a:lnTo>
                      <a:pt x="88" y="6"/>
                    </a:lnTo>
                    <a:lnTo>
                      <a:pt x="101" y="4"/>
                    </a:lnTo>
                    <a:lnTo>
                      <a:pt x="105" y="2"/>
                    </a:lnTo>
                    <a:lnTo>
                      <a:pt x="118" y="0"/>
                    </a:lnTo>
                    <a:lnTo>
                      <a:pt x="120" y="8"/>
                    </a:lnTo>
                    <a:lnTo>
                      <a:pt x="128" y="15"/>
                    </a:lnTo>
                    <a:lnTo>
                      <a:pt x="128" y="19"/>
                    </a:lnTo>
                    <a:lnTo>
                      <a:pt x="141" y="27"/>
                    </a:lnTo>
                    <a:lnTo>
                      <a:pt x="141" y="34"/>
                    </a:lnTo>
                    <a:lnTo>
                      <a:pt x="145" y="40"/>
                    </a:lnTo>
                    <a:lnTo>
                      <a:pt x="143" y="57"/>
                    </a:lnTo>
                    <a:lnTo>
                      <a:pt x="147" y="63"/>
                    </a:lnTo>
                    <a:lnTo>
                      <a:pt x="149" y="69"/>
                    </a:lnTo>
                    <a:lnTo>
                      <a:pt x="156" y="69"/>
                    </a:lnTo>
                    <a:lnTo>
                      <a:pt x="162" y="69"/>
                    </a:lnTo>
                    <a:lnTo>
                      <a:pt x="166" y="67"/>
                    </a:lnTo>
                    <a:lnTo>
                      <a:pt x="173" y="67"/>
                    </a:lnTo>
                    <a:lnTo>
                      <a:pt x="175" y="69"/>
                    </a:lnTo>
                    <a:lnTo>
                      <a:pt x="173" y="72"/>
                    </a:lnTo>
                    <a:lnTo>
                      <a:pt x="175" y="74"/>
                    </a:lnTo>
                    <a:lnTo>
                      <a:pt x="175" y="78"/>
                    </a:lnTo>
                    <a:lnTo>
                      <a:pt x="173" y="82"/>
                    </a:lnTo>
                    <a:lnTo>
                      <a:pt x="168" y="82"/>
                    </a:lnTo>
                    <a:lnTo>
                      <a:pt x="162" y="84"/>
                    </a:lnTo>
                    <a:lnTo>
                      <a:pt x="160" y="88"/>
                    </a:lnTo>
                    <a:lnTo>
                      <a:pt x="158" y="91"/>
                    </a:lnTo>
                    <a:lnTo>
                      <a:pt x="160" y="93"/>
                    </a:lnTo>
                    <a:lnTo>
                      <a:pt x="160" y="99"/>
                    </a:lnTo>
                    <a:lnTo>
                      <a:pt x="158" y="103"/>
                    </a:lnTo>
                    <a:lnTo>
                      <a:pt x="158" y="107"/>
                    </a:lnTo>
                    <a:lnTo>
                      <a:pt x="154" y="107"/>
                    </a:lnTo>
                    <a:lnTo>
                      <a:pt x="154" y="105"/>
                    </a:lnTo>
                    <a:lnTo>
                      <a:pt x="147" y="103"/>
                    </a:lnTo>
                    <a:lnTo>
                      <a:pt x="143" y="105"/>
                    </a:lnTo>
                    <a:lnTo>
                      <a:pt x="141" y="101"/>
                    </a:lnTo>
                    <a:lnTo>
                      <a:pt x="135" y="99"/>
                    </a:lnTo>
                    <a:lnTo>
                      <a:pt x="128" y="99"/>
                    </a:lnTo>
                    <a:lnTo>
                      <a:pt x="124" y="99"/>
                    </a:lnTo>
                    <a:lnTo>
                      <a:pt x="111" y="105"/>
                    </a:lnTo>
                    <a:lnTo>
                      <a:pt x="111" y="107"/>
                    </a:lnTo>
                    <a:lnTo>
                      <a:pt x="105" y="110"/>
                    </a:lnTo>
                    <a:lnTo>
                      <a:pt x="103" y="112"/>
                    </a:lnTo>
                    <a:lnTo>
                      <a:pt x="97" y="110"/>
                    </a:lnTo>
                    <a:lnTo>
                      <a:pt x="92" y="110"/>
                    </a:lnTo>
                    <a:lnTo>
                      <a:pt x="88" y="110"/>
                    </a:lnTo>
                    <a:lnTo>
                      <a:pt x="84" y="110"/>
                    </a:lnTo>
                    <a:lnTo>
                      <a:pt x="82" y="110"/>
                    </a:lnTo>
                    <a:lnTo>
                      <a:pt x="76" y="112"/>
                    </a:lnTo>
                    <a:lnTo>
                      <a:pt x="69" y="110"/>
                    </a:lnTo>
                    <a:lnTo>
                      <a:pt x="67" y="110"/>
                    </a:lnTo>
                    <a:lnTo>
                      <a:pt x="65" y="107"/>
                    </a:lnTo>
                    <a:lnTo>
                      <a:pt x="59" y="107"/>
                    </a:lnTo>
                    <a:lnTo>
                      <a:pt x="54" y="110"/>
                    </a:lnTo>
                    <a:lnTo>
                      <a:pt x="52" y="107"/>
                    </a:lnTo>
                    <a:lnTo>
                      <a:pt x="52" y="105"/>
                    </a:lnTo>
                    <a:lnTo>
                      <a:pt x="54" y="101"/>
                    </a:lnTo>
                    <a:lnTo>
                      <a:pt x="50" y="99"/>
                    </a:lnTo>
                    <a:lnTo>
                      <a:pt x="46" y="99"/>
                    </a:lnTo>
                    <a:lnTo>
                      <a:pt x="44" y="95"/>
                    </a:lnTo>
                    <a:lnTo>
                      <a:pt x="44" y="93"/>
                    </a:lnTo>
                    <a:lnTo>
                      <a:pt x="48" y="88"/>
                    </a:lnTo>
                    <a:lnTo>
                      <a:pt x="40" y="86"/>
                    </a:lnTo>
                    <a:lnTo>
                      <a:pt x="38" y="91"/>
                    </a:lnTo>
                    <a:lnTo>
                      <a:pt x="33" y="88"/>
                    </a:lnTo>
                    <a:lnTo>
                      <a:pt x="29" y="91"/>
                    </a:lnTo>
                    <a:lnTo>
                      <a:pt x="27" y="86"/>
                    </a:lnTo>
                    <a:lnTo>
                      <a:pt x="21" y="84"/>
                    </a:lnTo>
                    <a:lnTo>
                      <a:pt x="21" y="82"/>
                    </a:lnTo>
                    <a:lnTo>
                      <a:pt x="23" y="78"/>
                    </a:lnTo>
                    <a:lnTo>
                      <a:pt x="17" y="74"/>
                    </a:lnTo>
                    <a:lnTo>
                      <a:pt x="12" y="72"/>
                    </a:lnTo>
                    <a:lnTo>
                      <a:pt x="10" y="67"/>
                    </a:lnTo>
                    <a:lnTo>
                      <a:pt x="4" y="59"/>
                    </a:lnTo>
                    <a:lnTo>
                      <a:pt x="4" y="57"/>
                    </a:lnTo>
                    <a:lnTo>
                      <a:pt x="0" y="57"/>
                    </a:lnTo>
                    <a:lnTo>
                      <a:pt x="4" y="53"/>
                    </a:lnTo>
                    <a:lnTo>
                      <a:pt x="8" y="51"/>
                    </a:lnTo>
                    <a:lnTo>
                      <a:pt x="8" y="48"/>
                    </a:lnTo>
                    <a:lnTo>
                      <a:pt x="14" y="48"/>
                    </a:lnTo>
                    <a:lnTo>
                      <a:pt x="19" y="44"/>
                    </a:lnTo>
                    <a:lnTo>
                      <a:pt x="19" y="40"/>
                    </a:lnTo>
                    <a:lnTo>
                      <a:pt x="25" y="29"/>
                    </a:lnTo>
                    <a:lnTo>
                      <a:pt x="29" y="17"/>
                    </a:lnTo>
                    <a:lnTo>
                      <a:pt x="33" y="10"/>
                    </a:lnTo>
                    <a:lnTo>
                      <a:pt x="38" y="8"/>
                    </a:lnTo>
                    <a:lnTo>
                      <a:pt x="40" y="4"/>
                    </a:lnTo>
                    <a:lnTo>
                      <a:pt x="40" y="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50" name="Freeform 55">
                <a:extLst>
                  <a:ext uri="{FF2B5EF4-FFF2-40B4-BE49-F238E27FC236}">
                    <a16:creationId xmlns:a16="http://schemas.microsoft.com/office/drawing/2014/main" id="{977ECE7D-F769-462E-A6FD-1D0E0104A1C9}"/>
                  </a:ext>
                </a:extLst>
              </p:cNvPr>
              <p:cNvSpPr>
                <a:spLocks/>
              </p:cNvSpPr>
              <p:nvPr/>
            </p:nvSpPr>
            <p:spPr bwMode="auto">
              <a:xfrm>
                <a:off x="9269767" y="3036787"/>
                <a:ext cx="91897" cy="56780"/>
              </a:xfrm>
              <a:custGeom>
                <a:avLst/>
                <a:gdLst>
                  <a:gd name="T0" fmla="*/ 74 w 114"/>
                  <a:gd name="T1" fmla="*/ 65 h 75"/>
                  <a:gd name="T2" fmla="*/ 78 w 114"/>
                  <a:gd name="T3" fmla="*/ 61 h 75"/>
                  <a:gd name="T4" fmla="*/ 82 w 114"/>
                  <a:gd name="T5" fmla="*/ 59 h 75"/>
                  <a:gd name="T6" fmla="*/ 82 w 114"/>
                  <a:gd name="T7" fmla="*/ 56 h 75"/>
                  <a:gd name="T8" fmla="*/ 88 w 114"/>
                  <a:gd name="T9" fmla="*/ 56 h 75"/>
                  <a:gd name="T10" fmla="*/ 93 w 114"/>
                  <a:gd name="T11" fmla="*/ 52 h 75"/>
                  <a:gd name="T12" fmla="*/ 93 w 114"/>
                  <a:gd name="T13" fmla="*/ 48 h 75"/>
                  <a:gd name="T14" fmla="*/ 99 w 114"/>
                  <a:gd name="T15" fmla="*/ 37 h 75"/>
                  <a:gd name="T16" fmla="*/ 103 w 114"/>
                  <a:gd name="T17" fmla="*/ 25 h 75"/>
                  <a:gd name="T18" fmla="*/ 107 w 114"/>
                  <a:gd name="T19" fmla="*/ 18 h 75"/>
                  <a:gd name="T20" fmla="*/ 112 w 114"/>
                  <a:gd name="T21" fmla="*/ 16 h 75"/>
                  <a:gd name="T22" fmla="*/ 114 w 114"/>
                  <a:gd name="T23" fmla="*/ 12 h 75"/>
                  <a:gd name="T24" fmla="*/ 112 w 114"/>
                  <a:gd name="T25" fmla="*/ 8 h 75"/>
                  <a:gd name="T26" fmla="*/ 107 w 114"/>
                  <a:gd name="T27" fmla="*/ 4 h 75"/>
                  <a:gd name="T28" fmla="*/ 103 w 114"/>
                  <a:gd name="T29" fmla="*/ 0 h 75"/>
                  <a:gd name="T30" fmla="*/ 97 w 114"/>
                  <a:gd name="T31" fmla="*/ 4 h 75"/>
                  <a:gd name="T32" fmla="*/ 91 w 114"/>
                  <a:gd name="T33" fmla="*/ 2 h 75"/>
                  <a:gd name="T34" fmla="*/ 84 w 114"/>
                  <a:gd name="T35" fmla="*/ 2 h 75"/>
                  <a:gd name="T36" fmla="*/ 78 w 114"/>
                  <a:gd name="T37" fmla="*/ 2 h 75"/>
                  <a:gd name="T38" fmla="*/ 72 w 114"/>
                  <a:gd name="T39" fmla="*/ 2 h 75"/>
                  <a:gd name="T40" fmla="*/ 69 w 114"/>
                  <a:gd name="T41" fmla="*/ 6 h 75"/>
                  <a:gd name="T42" fmla="*/ 65 w 114"/>
                  <a:gd name="T43" fmla="*/ 10 h 75"/>
                  <a:gd name="T44" fmla="*/ 65 w 114"/>
                  <a:gd name="T45" fmla="*/ 14 h 75"/>
                  <a:gd name="T46" fmla="*/ 59 w 114"/>
                  <a:gd name="T47" fmla="*/ 8 h 75"/>
                  <a:gd name="T48" fmla="*/ 53 w 114"/>
                  <a:gd name="T49" fmla="*/ 12 h 75"/>
                  <a:gd name="T50" fmla="*/ 46 w 114"/>
                  <a:gd name="T51" fmla="*/ 14 h 75"/>
                  <a:gd name="T52" fmla="*/ 46 w 114"/>
                  <a:gd name="T53" fmla="*/ 18 h 75"/>
                  <a:gd name="T54" fmla="*/ 36 w 114"/>
                  <a:gd name="T55" fmla="*/ 21 h 75"/>
                  <a:gd name="T56" fmla="*/ 29 w 114"/>
                  <a:gd name="T57" fmla="*/ 23 h 75"/>
                  <a:gd name="T58" fmla="*/ 23 w 114"/>
                  <a:gd name="T59" fmla="*/ 21 h 75"/>
                  <a:gd name="T60" fmla="*/ 8 w 114"/>
                  <a:gd name="T61" fmla="*/ 12 h 75"/>
                  <a:gd name="T62" fmla="*/ 8 w 114"/>
                  <a:gd name="T63" fmla="*/ 16 h 75"/>
                  <a:gd name="T64" fmla="*/ 10 w 114"/>
                  <a:gd name="T65" fmla="*/ 21 h 75"/>
                  <a:gd name="T66" fmla="*/ 8 w 114"/>
                  <a:gd name="T67" fmla="*/ 23 h 75"/>
                  <a:gd name="T68" fmla="*/ 0 w 114"/>
                  <a:gd name="T69" fmla="*/ 23 h 75"/>
                  <a:gd name="T70" fmla="*/ 0 w 114"/>
                  <a:gd name="T71" fmla="*/ 25 h 75"/>
                  <a:gd name="T72" fmla="*/ 4 w 114"/>
                  <a:gd name="T73" fmla="*/ 29 h 75"/>
                  <a:gd name="T74" fmla="*/ 2 w 114"/>
                  <a:gd name="T75" fmla="*/ 33 h 75"/>
                  <a:gd name="T76" fmla="*/ 2 w 114"/>
                  <a:gd name="T77" fmla="*/ 37 h 75"/>
                  <a:gd name="T78" fmla="*/ 4 w 114"/>
                  <a:gd name="T79" fmla="*/ 42 h 75"/>
                  <a:gd name="T80" fmla="*/ 0 w 114"/>
                  <a:gd name="T81" fmla="*/ 46 h 75"/>
                  <a:gd name="T82" fmla="*/ 0 w 114"/>
                  <a:gd name="T83" fmla="*/ 46 h 75"/>
                  <a:gd name="T84" fmla="*/ 4 w 114"/>
                  <a:gd name="T85" fmla="*/ 52 h 75"/>
                  <a:gd name="T86" fmla="*/ 4 w 114"/>
                  <a:gd name="T87" fmla="*/ 59 h 75"/>
                  <a:gd name="T88" fmla="*/ 8 w 114"/>
                  <a:gd name="T89" fmla="*/ 59 h 75"/>
                  <a:gd name="T90" fmla="*/ 17 w 114"/>
                  <a:gd name="T91" fmla="*/ 67 h 75"/>
                  <a:gd name="T92" fmla="*/ 21 w 114"/>
                  <a:gd name="T93" fmla="*/ 67 h 75"/>
                  <a:gd name="T94" fmla="*/ 23 w 114"/>
                  <a:gd name="T95" fmla="*/ 71 h 75"/>
                  <a:gd name="T96" fmla="*/ 34 w 114"/>
                  <a:gd name="T97" fmla="*/ 71 h 75"/>
                  <a:gd name="T98" fmla="*/ 42 w 114"/>
                  <a:gd name="T99" fmla="*/ 75 h 75"/>
                  <a:gd name="T100" fmla="*/ 44 w 114"/>
                  <a:gd name="T101" fmla="*/ 71 h 75"/>
                  <a:gd name="T102" fmla="*/ 46 w 114"/>
                  <a:gd name="T103" fmla="*/ 71 h 75"/>
                  <a:gd name="T104" fmla="*/ 51 w 114"/>
                  <a:gd name="T105" fmla="*/ 69 h 75"/>
                  <a:gd name="T106" fmla="*/ 55 w 114"/>
                  <a:gd name="T107" fmla="*/ 67 h 75"/>
                  <a:gd name="T108" fmla="*/ 57 w 114"/>
                  <a:gd name="T109" fmla="*/ 67 h 75"/>
                  <a:gd name="T110" fmla="*/ 59 w 114"/>
                  <a:gd name="T111" fmla="*/ 65 h 75"/>
                  <a:gd name="T112" fmla="*/ 63 w 114"/>
                  <a:gd name="T113" fmla="*/ 61 h 75"/>
                  <a:gd name="T114" fmla="*/ 67 w 114"/>
                  <a:gd name="T115" fmla="*/ 63 h 75"/>
                  <a:gd name="T116" fmla="*/ 72 w 114"/>
                  <a:gd name="T117" fmla="*/ 63 h 75"/>
                  <a:gd name="T118" fmla="*/ 74 w 114"/>
                  <a:gd name="T119"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75">
                    <a:moveTo>
                      <a:pt x="74" y="65"/>
                    </a:moveTo>
                    <a:lnTo>
                      <a:pt x="78" y="61"/>
                    </a:lnTo>
                    <a:lnTo>
                      <a:pt x="82" y="59"/>
                    </a:lnTo>
                    <a:lnTo>
                      <a:pt x="82" y="56"/>
                    </a:lnTo>
                    <a:lnTo>
                      <a:pt x="88" y="56"/>
                    </a:lnTo>
                    <a:lnTo>
                      <a:pt x="93" y="52"/>
                    </a:lnTo>
                    <a:lnTo>
                      <a:pt x="93" y="48"/>
                    </a:lnTo>
                    <a:lnTo>
                      <a:pt x="99" y="37"/>
                    </a:lnTo>
                    <a:lnTo>
                      <a:pt x="103" y="25"/>
                    </a:lnTo>
                    <a:lnTo>
                      <a:pt x="107" y="18"/>
                    </a:lnTo>
                    <a:lnTo>
                      <a:pt x="112" y="16"/>
                    </a:lnTo>
                    <a:lnTo>
                      <a:pt x="114" y="12"/>
                    </a:lnTo>
                    <a:lnTo>
                      <a:pt x="112" y="8"/>
                    </a:lnTo>
                    <a:lnTo>
                      <a:pt x="107" y="4"/>
                    </a:lnTo>
                    <a:lnTo>
                      <a:pt x="103" y="0"/>
                    </a:lnTo>
                    <a:lnTo>
                      <a:pt x="97" y="4"/>
                    </a:lnTo>
                    <a:lnTo>
                      <a:pt x="91" y="2"/>
                    </a:lnTo>
                    <a:lnTo>
                      <a:pt x="84" y="2"/>
                    </a:lnTo>
                    <a:lnTo>
                      <a:pt x="78" y="2"/>
                    </a:lnTo>
                    <a:lnTo>
                      <a:pt x="72" y="2"/>
                    </a:lnTo>
                    <a:lnTo>
                      <a:pt x="69" y="6"/>
                    </a:lnTo>
                    <a:lnTo>
                      <a:pt x="65" y="10"/>
                    </a:lnTo>
                    <a:lnTo>
                      <a:pt x="65" y="14"/>
                    </a:lnTo>
                    <a:lnTo>
                      <a:pt x="59" y="8"/>
                    </a:lnTo>
                    <a:lnTo>
                      <a:pt x="53" y="12"/>
                    </a:lnTo>
                    <a:lnTo>
                      <a:pt x="46" y="14"/>
                    </a:lnTo>
                    <a:lnTo>
                      <a:pt x="46" y="18"/>
                    </a:lnTo>
                    <a:lnTo>
                      <a:pt x="36" y="21"/>
                    </a:lnTo>
                    <a:lnTo>
                      <a:pt x="29" y="23"/>
                    </a:lnTo>
                    <a:lnTo>
                      <a:pt x="23" y="21"/>
                    </a:lnTo>
                    <a:lnTo>
                      <a:pt x="8" y="12"/>
                    </a:lnTo>
                    <a:lnTo>
                      <a:pt x="8" y="16"/>
                    </a:lnTo>
                    <a:lnTo>
                      <a:pt x="10" y="21"/>
                    </a:lnTo>
                    <a:lnTo>
                      <a:pt x="8" y="23"/>
                    </a:lnTo>
                    <a:lnTo>
                      <a:pt x="0" y="23"/>
                    </a:lnTo>
                    <a:lnTo>
                      <a:pt x="0" y="25"/>
                    </a:lnTo>
                    <a:lnTo>
                      <a:pt x="4" y="29"/>
                    </a:lnTo>
                    <a:lnTo>
                      <a:pt x="2" y="33"/>
                    </a:lnTo>
                    <a:lnTo>
                      <a:pt x="2" y="37"/>
                    </a:lnTo>
                    <a:lnTo>
                      <a:pt x="4" y="42"/>
                    </a:lnTo>
                    <a:lnTo>
                      <a:pt x="0" y="46"/>
                    </a:lnTo>
                    <a:lnTo>
                      <a:pt x="0" y="46"/>
                    </a:lnTo>
                    <a:lnTo>
                      <a:pt x="4" y="52"/>
                    </a:lnTo>
                    <a:lnTo>
                      <a:pt x="4" y="59"/>
                    </a:lnTo>
                    <a:lnTo>
                      <a:pt x="8" y="59"/>
                    </a:lnTo>
                    <a:lnTo>
                      <a:pt x="17" y="67"/>
                    </a:lnTo>
                    <a:lnTo>
                      <a:pt x="21" y="67"/>
                    </a:lnTo>
                    <a:lnTo>
                      <a:pt x="23" y="71"/>
                    </a:lnTo>
                    <a:lnTo>
                      <a:pt x="34" y="71"/>
                    </a:lnTo>
                    <a:lnTo>
                      <a:pt x="42" y="75"/>
                    </a:lnTo>
                    <a:lnTo>
                      <a:pt x="44" y="71"/>
                    </a:lnTo>
                    <a:lnTo>
                      <a:pt x="46" y="71"/>
                    </a:lnTo>
                    <a:lnTo>
                      <a:pt x="51" y="69"/>
                    </a:lnTo>
                    <a:lnTo>
                      <a:pt x="55" y="67"/>
                    </a:lnTo>
                    <a:lnTo>
                      <a:pt x="57" y="67"/>
                    </a:lnTo>
                    <a:lnTo>
                      <a:pt x="59" y="65"/>
                    </a:lnTo>
                    <a:lnTo>
                      <a:pt x="63" y="61"/>
                    </a:lnTo>
                    <a:lnTo>
                      <a:pt x="67" y="63"/>
                    </a:lnTo>
                    <a:lnTo>
                      <a:pt x="72" y="63"/>
                    </a:lnTo>
                    <a:lnTo>
                      <a:pt x="74" y="6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51" name="Freeform 56">
                <a:extLst>
                  <a:ext uri="{FF2B5EF4-FFF2-40B4-BE49-F238E27FC236}">
                    <a16:creationId xmlns:a16="http://schemas.microsoft.com/office/drawing/2014/main" id="{FA49BB1C-4FE5-4D19-9EDD-5C5409542440}"/>
                  </a:ext>
                </a:extLst>
              </p:cNvPr>
              <p:cNvSpPr>
                <a:spLocks/>
              </p:cNvSpPr>
              <p:nvPr/>
            </p:nvSpPr>
            <p:spPr bwMode="auto">
              <a:xfrm>
                <a:off x="9276216" y="3020132"/>
                <a:ext cx="79806" cy="34068"/>
              </a:xfrm>
              <a:custGeom>
                <a:avLst/>
                <a:gdLst>
                  <a:gd name="T0" fmla="*/ 0 w 99"/>
                  <a:gd name="T1" fmla="*/ 34 h 45"/>
                  <a:gd name="T2" fmla="*/ 15 w 99"/>
                  <a:gd name="T3" fmla="*/ 43 h 45"/>
                  <a:gd name="T4" fmla="*/ 21 w 99"/>
                  <a:gd name="T5" fmla="*/ 45 h 45"/>
                  <a:gd name="T6" fmla="*/ 28 w 99"/>
                  <a:gd name="T7" fmla="*/ 43 h 45"/>
                  <a:gd name="T8" fmla="*/ 38 w 99"/>
                  <a:gd name="T9" fmla="*/ 40 h 45"/>
                  <a:gd name="T10" fmla="*/ 38 w 99"/>
                  <a:gd name="T11" fmla="*/ 36 h 45"/>
                  <a:gd name="T12" fmla="*/ 45 w 99"/>
                  <a:gd name="T13" fmla="*/ 34 h 45"/>
                  <a:gd name="T14" fmla="*/ 51 w 99"/>
                  <a:gd name="T15" fmla="*/ 30 h 45"/>
                  <a:gd name="T16" fmla="*/ 57 w 99"/>
                  <a:gd name="T17" fmla="*/ 36 h 45"/>
                  <a:gd name="T18" fmla="*/ 57 w 99"/>
                  <a:gd name="T19" fmla="*/ 32 h 45"/>
                  <a:gd name="T20" fmla="*/ 61 w 99"/>
                  <a:gd name="T21" fmla="*/ 28 h 45"/>
                  <a:gd name="T22" fmla="*/ 64 w 99"/>
                  <a:gd name="T23" fmla="*/ 24 h 45"/>
                  <a:gd name="T24" fmla="*/ 70 w 99"/>
                  <a:gd name="T25" fmla="*/ 24 h 45"/>
                  <a:gd name="T26" fmla="*/ 76 w 99"/>
                  <a:gd name="T27" fmla="*/ 24 h 45"/>
                  <a:gd name="T28" fmla="*/ 83 w 99"/>
                  <a:gd name="T29" fmla="*/ 24 h 45"/>
                  <a:gd name="T30" fmla="*/ 89 w 99"/>
                  <a:gd name="T31" fmla="*/ 26 h 45"/>
                  <a:gd name="T32" fmla="*/ 95 w 99"/>
                  <a:gd name="T33" fmla="*/ 22 h 45"/>
                  <a:gd name="T34" fmla="*/ 95 w 99"/>
                  <a:gd name="T35" fmla="*/ 15 h 45"/>
                  <a:gd name="T36" fmla="*/ 99 w 99"/>
                  <a:gd name="T37" fmla="*/ 7 h 45"/>
                  <a:gd name="T38" fmla="*/ 99 w 99"/>
                  <a:gd name="T39" fmla="*/ 7 h 45"/>
                  <a:gd name="T40" fmla="*/ 91 w 99"/>
                  <a:gd name="T41" fmla="*/ 0 h 45"/>
                  <a:gd name="T42" fmla="*/ 85 w 99"/>
                  <a:gd name="T43" fmla="*/ 0 h 45"/>
                  <a:gd name="T44" fmla="*/ 80 w 99"/>
                  <a:gd name="T45" fmla="*/ 3 h 45"/>
                  <a:gd name="T46" fmla="*/ 78 w 99"/>
                  <a:gd name="T47" fmla="*/ 0 h 45"/>
                  <a:gd name="T48" fmla="*/ 74 w 99"/>
                  <a:gd name="T49" fmla="*/ 0 h 45"/>
                  <a:gd name="T50" fmla="*/ 72 w 99"/>
                  <a:gd name="T51" fmla="*/ 5 h 45"/>
                  <a:gd name="T52" fmla="*/ 70 w 99"/>
                  <a:gd name="T53" fmla="*/ 3 h 45"/>
                  <a:gd name="T54" fmla="*/ 66 w 99"/>
                  <a:gd name="T55" fmla="*/ 3 h 45"/>
                  <a:gd name="T56" fmla="*/ 61 w 99"/>
                  <a:gd name="T57" fmla="*/ 0 h 45"/>
                  <a:gd name="T58" fmla="*/ 59 w 99"/>
                  <a:gd name="T59" fmla="*/ 3 h 45"/>
                  <a:gd name="T60" fmla="*/ 55 w 99"/>
                  <a:gd name="T61" fmla="*/ 7 h 45"/>
                  <a:gd name="T62" fmla="*/ 53 w 99"/>
                  <a:gd name="T63" fmla="*/ 7 h 45"/>
                  <a:gd name="T64" fmla="*/ 51 w 99"/>
                  <a:gd name="T65" fmla="*/ 5 h 45"/>
                  <a:gd name="T66" fmla="*/ 51 w 99"/>
                  <a:gd name="T67" fmla="*/ 7 h 45"/>
                  <a:gd name="T68" fmla="*/ 43 w 99"/>
                  <a:gd name="T69" fmla="*/ 5 h 45"/>
                  <a:gd name="T70" fmla="*/ 38 w 99"/>
                  <a:gd name="T71" fmla="*/ 9 h 45"/>
                  <a:gd name="T72" fmla="*/ 32 w 99"/>
                  <a:gd name="T73" fmla="*/ 9 h 45"/>
                  <a:gd name="T74" fmla="*/ 28 w 99"/>
                  <a:gd name="T75" fmla="*/ 15 h 45"/>
                  <a:gd name="T76" fmla="*/ 19 w 99"/>
                  <a:gd name="T77" fmla="*/ 15 h 45"/>
                  <a:gd name="T78" fmla="*/ 13 w 99"/>
                  <a:gd name="T79" fmla="*/ 19 h 45"/>
                  <a:gd name="T80" fmla="*/ 11 w 99"/>
                  <a:gd name="T81" fmla="*/ 17 h 45"/>
                  <a:gd name="T82" fmla="*/ 7 w 99"/>
                  <a:gd name="T83" fmla="*/ 17 h 45"/>
                  <a:gd name="T84" fmla="*/ 0 w 99"/>
                  <a:gd name="T85" fmla="*/ 19 h 45"/>
                  <a:gd name="T86" fmla="*/ 0 w 99"/>
                  <a:gd name="T87" fmla="*/ 19 h 45"/>
                  <a:gd name="T88" fmla="*/ 0 w 99"/>
                  <a:gd name="T89" fmla="*/ 26 h 45"/>
                  <a:gd name="T90" fmla="*/ 0 w 99"/>
                  <a:gd name="T91"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45">
                    <a:moveTo>
                      <a:pt x="0" y="34"/>
                    </a:moveTo>
                    <a:lnTo>
                      <a:pt x="15" y="43"/>
                    </a:lnTo>
                    <a:lnTo>
                      <a:pt x="21" y="45"/>
                    </a:lnTo>
                    <a:lnTo>
                      <a:pt x="28" y="43"/>
                    </a:lnTo>
                    <a:lnTo>
                      <a:pt x="38" y="40"/>
                    </a:lnTo>
                    <a:lnTo>
                      <a:pt x="38" y="36"/>
                    </a:lnTo>
                    <a:lnTo>
                      <a:pt x="45" y="34"/>
                    </a:lnTo>
                    <a:lnTo>
                      <a:pt x="51" y="30"/>
                    </a:lnTo>
                    <a:lnTo>
                      <a:pt x="57" y="36"/>
                    </a:lnTo>
                    <a:lnTo>
                      <a:pt x="57" y="32"/>
                    </a:lnTo>
                    <a:lnTo>
                      <a:pt x="61" y="28"/>
                    </a:lnTo>
                    <a:lnTo>
                      <a:pt x="64" y="24"/>
                    </a:lnTo>
                    <a:lnTo>
                      <a:pt x="70" y="24"/>
                    </a:lnTo>
                    <a:lnTo>
                      <a:pt x="76" y="24"/>
                    </a:lnTo>
                    <a:lnTo>
                      <a:pt x="83" y="24"/>
                    </a:lnTo>
                    <a:lnTo>
                      <a:pt x="89" y="26"/>
                    </a:lnTo>
                    <a:lnTo>
                      <a:pt x="95" y="22"/>
                    </a:lnTo>
                    <a:lnTo>
                      <a:pt x="95" y="15"/>
                    </a:lnTo>
                    <a:lnTo>
                      <a:pt x="99" y="7"/>
                    </a:lnTo>
                    <a:lnTo>
                      <a:pt x="99" y="7"/>
                    </a:lnTo>
                    <a:lnTo>
                      <a:pt x="91" y="0"/>
                    </a:lnTo>
                    <a:lnTo>
                      <a:pt x="85" y="0"/>
                    </a:lnTo>
                    <a:lnTo>
                      <a:pt x="80" y="3"/>
                    </a:lnTo>
                    <a:lnTo>
                      <a:pt x="78" y="0"/>
                    </a:lnTo>
                    <a:lnTo>
                      <a:pt x="74" y="0"/>
                    </a:lnTo>
                    <a:lnTo>
                      <a:pt x="72" y="5"/>
                    </a:lnTo>
                    <a:lnTo>
                      <a:pt x="70" y="3"/>
                    </a:lnTo>
                    <a:lnTo>
                      <a:pt x="66" y="3"/>
                    </a:lnTo>
                    <a:lnTo>
                      <a:pt x="61" y="0"/>
                    </a:lnTo>
                    <a:lnTo>
                      <a:pt x="59" y="3"/>
                    </a:lnTo>
                    <a:lnTo>
                      <a:pt x="55" y="7"/>
                    </a:lnTo>
                    <a:lnTo>
                      <a:pt x="53" y="7"/>
                    </a:lnTo>
                    <a:lnTo>
                      <a:pt x="51" y="5"/>
                    </a:lnTo>
                    <a:lnTo>
                      <a:pt x="51" y="7"/>
                    </a:lnTo>
                    <a:lnTo>
                      <a:pt x="43" y="5"/>
                    </a:lnTo>
                    <a:lnTo>
                      <a:pt x="38" y="9"/>
                    </a:lnTo>
                    <a:lnTo>
                      <a:pt x="32" y="9"/>
                    </a:lnTo>
                    <a:lnTo>
                      <a:pt x="28" y="15"/>
                    </a:lnTo>
                    <a:lnTo>
                      <a:pt x="19" y="15"/>
                    </a:lnTo>
                    <a:lnTo>
                      <a:pt x="13" y="19"/>
                    </a:lnTo>
                    <a:lnTo>
                      <a:pt x="11" y="17"/>
                    </a:lnTo>
                    <a:lnTo>
                      <a:pt x="7" y="17"/>
                    </a:lnTo>
                    <a:lnTo>
                      <a:pt x="0" y="19"/>
                    </a:lnTo>
                    <a:lnTo>
                      <a:pt x="0" y="19"/>
                    </a:lnTo>
                    <a:lnTo>
                      <a:pt x="0" y="26"/>
                    </a:lnTo>
                    <a:lnTo>
                      <a:pt x="0" y="3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52" name="Freeform 57">
                <a:extLst>
                  <a:ext uri="{FF2B5EF4-FFF2-40B4-BE49-F238E27FC236}">
                    <a16:creationId xmlns:a16="http://schemas.microsoft.com/office/drawing/2014/main" id="{31076C5A-8AF8-4C4E-BB2F-2C83C45245FC}"/>
                  </a:ext>
                </a:extLst>
              </p:cNvPr>
              <p:cNvSpPr>
                <a:spLocks/>
              </p:cNvSpPr>
              <p:nvPr/>
            </p:nvSpPr>
            <p:spPr bwMode="auto">
              <a:xfrm>
                <a:off x="9364889" y="3117794"/>
                <a:ext cx="93510" cy="56023"/>
              </a:xfrm>
              <a:custGeom>
                <a:avLst/>
                <a:gdLst>
                  <a:gd name="T0" fmla="*/ 6 w 116"/>
                  <a:gd name="T1" fmla="*/ 0 h 74"/>
                  <a:gd name="T2" fmla="*/ 8 w 116"/>
                  <a:gd name="T3" fmla="*/ 6 h 74"/>
                  <a:gd name="T4" fmla="*/ 10 w 116"/>
                  <a:gd name="T5" fmla="*/ 11 h 74"/>
                  <a:gd name="T6" fmla="*/ 21 w 116"/>
                  <a:gd name="T7" fmla="*/ 8 h 74"/>
                  <a:gd name="T8" fmla="*/ 25 w 116"/>
                  <a:gd name="T9" fmla="*/ 11 h 74"/>
                  <a:gd name="T10" fmla="*/ 38 w 116"/>
                  <a:gd name="T11" fmla="*/ 11 h 74"/>
                  <a:gd name="T12" fmla="*/ 44 w 116"/>
                  <a:gd name="T13" fmla="*/ 11 h 74"/>
                  <a:gd name="T14" fmla="*/ 53 w 116"/>
                  <a:gd name="T15" fmla="*/ 11 h 74"/>
                  <a:gd name="T16" fmla="*/ 61 w 116"/>
                  <a:gd name="T17" fmla="*/ 11 h 74"/>
                  <a:gd name="T18" fmla="*/ 67 w 116"/>
                  <a:gd name="T19" fmla="*/ 6 h 74"/>
                  <a:gd name="T20" fmla="*/ 84 w 116"/>
                  <a:gd name="T21" fmla="*/ 0 h 74"/>
                  <a:gd name="T22" fmla="*/ 97 w 116"/>
                  <a:gd name="T23" fmla="*/ 2 h 74"/>
                  <a:gd name="T24" fmla="*/ 103 w 116"/>
                  <a:gd name="T25" fmla="*/ 4 h 74"/>
                  <a:gd name="T26" fmla="*/ 110 w 116"/>
                  <a:gd name="T27" fmla="*/ 8 h 74"/>
                  <a:gd name="T28" fmla="*/ 116 w 116"/>
                  <a:gd name="T29" fmla="*/ 11 h 74"/>
                  <a:gd name="T30" fmla="*/ 112 w 116"/>
                  <a:gd name="T31" fmla="*/ 19 h 74"/>
                  <a:gd name="T32" fmla="*/ 103 w 116"/>
                  <a:gd name="T33" fmla="*/ 23 h 74"/>
                  <a:gd name="T34" fmla="*/ 101 w 116"/>
                  <a:gd name="T35" fmla="*/ 36 h 74"/>
                  <a:gd name="T36" fmla="*/ 97 w 116"/>
                  <a:gd name="T37" fmla="*/ 42 h 74"/>
                  <a:gd name="T38" fmla="*/ 105 w 116"/>
                  <a:gd name="T39" fmla="*/ 48 h 74"/>
                  <a:gd name="T40" fmla="*/ 107 w 116"/>
                  <a:gd name="T41" fmla="*/ 55 h 74"/>
                  <a:gd name="T42" fmla="*/ 101 w 116"/>
                  <a:gd name="T43" fmla="*/ 55 h 74"/>
                  <a:gd name="T44" fmla="*/ 88 w 116"/>
                  <a:gd name="T45" fmla="*/ 51 h 74"/>
                  <a:gd name="T46" fmla="*/ 84 w 116"/>
                  <a:gd name="T47" fmla="*/ 55 h 74"/>
                  <a:gd name="T48" fmla="*/ 80 w 116"/>
                  <a:gd name="T49" fmla="*/ 57 h 74"/>
                  <a:gd name="T50" fmla="*/ 74 w 116"/>
                  <a:gd name="T51" fmla="*/ 61 h 74"/>
                  <a:gd name="T52" fmla="*/ 74 w 116"/>
                  <a:gd name="T53" fmla="*/ 70 h 74"/>
                  <a:gd name="T54" fmla="*/ 63 w 116"/>
                  <a:gd name="T55" fmla="*/ 72 h 74"/>
                  <a:gd name="T56" fmla="*/ 57 w 116"/>
                  <a:gd name="T57" fmla="*/ 70 h 74"/>
                  <a:gd name="T58" fmla="*/ 51 w 116"/>
                  <a:gd name="T59" fmla="*/ 74 h 74"/>
                  <a:gd name="T60" fmla="*/ 44 w 116"/>
                  <a:gd name="T61" fmla="*/ 70 h 74"/>
                  <a:gd name="T62" fmla="*/ 36 w 116"/>
                  <a:gd name="T63" fmla="*/ 67 h 74"/>
                  <a:gd name="T64" fmla="*/ 27 w 116"/>
                  <a:gd name="T65" fmla="*/ 74 h 74"/>
                  <a:gd name="T66" fmla="*/ 19 w 116"/>
                  <a:gd name="T67" fmla="*/ 72 h 74"/>
                  <a:gd name="T68" fmla="*/ 17 w 116"/>
                  <a:gd name="T69" fmla="*/ 67 h 74"/>
                  <a:gd name="T70" fmla="*/ 10 w 116"/>
                  <a:gd name="T71" fmla="*/ 55 h 74"/>
                  <a:gd name="T72" fmla="*/ 4 w 116"/>
                  <a:gd name="T73" fmla="*/ 48 h 74"/>
                  <a:gd name="T74" fmla="*/ 2 w 116"/>
                  <a:gd name="T75" fmla="*/ 40 h 74"/>
                  <a:gd name="T76" fmla="*/ 8 w 116"/>
                  <a:gd name="T77" fmla="*/ 30 h 74"/>
                  <a:gd name="T78" fmla="*/ 6 w 116"/>
                  <a:gd name="T79" fmla="*/ 21 h 74"/>
                  <a:gd name="T80" fmla="*/ 0 w 116"/>
                  <a:gd name="T81" fmla="*/ 6 h 74"/>
                  <a:gd name="T82" fmla="*/ 2 w 116"/>
                  <a:gd name="T8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74">
                    <a:moveTo>
                      <a:pt x="2" y="0"/>
                    </a:moveTo>
                    <a:lnTo>
                      <a:pt x="6" y="0"/>
                    </a:lnTo>
                    <a:lnTo>
                      <a:pt x="10" y="2"/>
                    </a:lnTo>
                    <a:lnTo>
                      <a:pt x="8" y="6"/>
                    </a:lnTo>
                    <a:lnTo>
                      <a:pt x="8" y="8"/>
                    </a:lnTo>
                    <a:lnTo>
                      <a:pt x="10" y="11"/>
                    </a:lnTo>
                    <a:lnTo>
                      <a:pt x="15" y="8"/>
                    </a:lnTo>
                    <a:lnTo>
                      <a:pt x="21" y="8"/>
                    </a:lnTo>
                    <a:lnTo>
                      <a:pt x="23" y="11"/>
                    </a:lnTo>
                    <a:lnTo>
                      <a:pt x="25" y="11"/>
                    </a:lnTo>
                    <a:lnTo>
                      <a:pt x="32" y="13"/>
                    </a:lnTo>
                    <a:lnTo>
                      <a:pt x="38" y="11"/>
                    </a:lnTo>
                    <a:lnTo>
                      <a:pt x="40" y="11"/>
                    </a:lnTo>
                    <a:lnTo>
                      <a:pt x="44" y="11"/>
                    </a:lnTo>
                    <a:lnTo>
                      <a:pt x="48" y="11"/>
                    </a:lnTo>
                    <a:lnTo>
                      <a:pt x="53" y="11"/>
                    </a:lnTo>
                    <a:lnTo>
                      <a:pt x="59" y="13"/>
                    </a:lnTo>
                    <a:lnTo>
                      <a:pt x="61" y="11"/>
                    </a:lnTo>
                    <a:lnTo>
                      <a:pt x="67" y="8"/>
                    </a:lnTo>
                    <a:lnTo>
                      <a:pt x="67" y="6"/>
                    </a:lnTo>
                    <a:lnTo>
                      <a:pt x="80" y="0"/>
                    </a:lnTo>
                    <a:lnTo>
                      <a:pt x="84" y="0"/>
                    </a:lnTo>
                    <a:lnTo>
                      <a:pt x="91" y="0"/>
                    </a:lnTo>
                    <a:lnTo>
                      <a:pt x="97" y="2"/>
                    </a:lnTo>
                    <a:lnTo>
                      <a:pt x="99" y="6"/>
                    </a:lnTo>
                    <a:lnTo>
                      <a:pt x="103" y="4"/>
                    </a:lnTo>
                    <a:lnTo>
                      <a:pt x="110" y="6"/>
                    </a:lnTo>
                    <a:lnTo>
                      <a:pt x="110" y="8"/>
                    </a:lnTo>
                    <a:lnTo>
                      <a:pt x="114" y="8"/>
                    </a:lnTo>
                    <a:lnTo>
                      <a:pt x="116" y="11"/>
                    </a:lnTo>
                    <a:lnTo>
                      <a:pt x="114" y="17"/>
                    </a:lnTo>
                    <a:lnTo>
                      <a:pt x="112" y="19"/>
                    </a:lnTo>
                    <a:lnTo>
                      <a:pt x="107" y="19"/>
                    </a:lnTo>
                    <a:lnTo>
                      <a:pt x="103" y="23"/>
                    </a:lnTo>
                    <a:lnTo>
                      <a:pt x="103" y="32"/>
                    </a:lnTo>
                    <a:lnTo>
                      <a:pt x="101" y="36"/>
                    </a:lnTo>
                    <a:lnTo>
                      <a:pt x="97" y="40"/>
                    </a:lnTo>
                    <a:lnTo>
                      <a:pt x="97" y="42"/>
                    </a:lnTo>
                    <a:lnTo>
                      <a:pt x="101" y="44"/>
                    </a:lnTo>
                    <a:lnTo>
                      <a:pt x="105" y="48"/>
                    </a:lnTo>
                    <a:lnTo>
                      <a:pt x="107" y="55"/>
                    </a:lnTo>
                    <a:lnTo>
                      <a:pt x="107" y="55"/>
                    </a:lnTo>
                    <a:lnTo>
                      <a:pt x="103" y="53"/>
                    </a:lnTo>
                    <a:lnTo>
                      <a:pt x="101" y="55"/>
                    </a:lnTo>
                    <a:lnTo>
                      <a:pt x="95" y="51"/>
                    </a:lnTo>
                    <a:lnTo>
                      <a:pt x="88" y="51"/>
                    </a:lnTo>
                    <a:lnTo>
                      <a:pt x="86" y="53"/>
                    </a:lnTo>
                    <a:lnTo>
                      <a:pt x="84" y="55"/>
                    </a:lnTo>
                    <a:lnTo>
                      <a:pt x="80" y="57"/>
                    </a:lnTo>
                    <a:lnTo>
                      <a:pt x="80" y="57"/>
                    </a:lnTo>
                    <a:lnTo>
                      <a:pt x="78" y="57"/>
                    </a:lnTo>
                    <a:lnTo>
                      <a:pt x="74" y="61"/>
                    </a:lnTo>
                    <a:lnTo>
                      <a:pt x="74" y="65"/>
                    </a:lnTo>
                    <a:lnTo>
                      <a:pt x="74" y="70"/>
                    </a:lnTo>
                    <a:lnTo>
                      <a:pt x="72" y="72"/>
                    </a:lnTo>
                    <a:lnTo>
                      <a:pt x="63" y="72"/>
                    </a:lnTo>
                    <a:lnTo>
                      <a:pt x="59" y="72"/>
                    </a:lnTo>
                    <a:lnTo>
                      <a:pt x="57" y="70"/>
                    </a:lnTo>
                    <a:lnTo>
                      <a:pt x="53" y="70"/>
                    </a:lnTo>
                    <a:lnTo>
                      <a:pt x="51" y="74"/>
                    </a:lnTo>
                    <a:lnTo>
                      <a:pt x="46" y="72"/>
                    </a:lnTo>
                    <a:lnTo>
                      <a:pt x="44" y="70"/>
                    </a:lnTo>
                    <a:lnTo>
                      <a:pt x="40" y="70"/>
                    </a:lnTo>
                    <a:lnTo>
                      <a:pt x="36" y="67"/>
                    </a:lnTo>
                    <a:lnTo>
                      <a:pt x="32" y="72"/>
                    </a:lnTo>
                    <a:lnTo>
                      <a:pt x="27" y="74"/>
                    </a:lnTo>
                    <a:lnTo>
                      <a:pt x="21" y="74"/>
                    </a:lnTo>
                    <a:lnTo>
                      <a:pt x="19" y="72"/>
                    </a:lnTo>
                    <a:lnTo>
                      <a:pt x="19" y="72"/>
                    </a:lnTo>
                    <a:lnTo>
                      <a:pt x="17" y="67"/>
                    </a:lnTo>
                    <a:lnTo>
                      <a:pt x="17" y="63"/>
                    </a:lnTo>
                    <a:lnTo>
                      <a:pt x="10" y="55"/>
                    </a:lnTo>
                    <a:lnTo>
                      <a:pt x="4" y="48"/>
                    </a:lnTo>
                    <a:lnTo>
                      <a:pt x="4" y="48"/>
                    </a:lnTo>
                    <a:lnTo>
                      <a:pt x="4" y="44"/>
                    </a:lnTo>
                    <a:lnTo>
                      <a:pt x="2" y="40"/>
                    </a:lnTo>
                    <a:lnTo>
                      <a:pt x="2" y="36"/>
                    </a:lnTo>
                    <a:lnTo>
                      <a:pt x="8" y="30"/>
                    </a:lnTo>
                    <a:lnTo>
                      <a:pt x="10" y="25"/>
                    </a:lnTo>
                    <a:lnTo>
                      <a:pt x="6" y="21"/>
                    </a:lnTo>
                    <a:lnTo>
                      <a:pt x="2" y="15"/>
                    </a:lnTo>
                    <a:lnTo>
                      <a:pt x="0" y="6"/>
                    </a:lnTo>
                    <a:lnTo>
                      <a:pt x="2" y="4"/>
                    </a:lnTo>
                    <a:lnTo>
                      <a:pt x="2"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53" name="Freeform 58">
                <a:extLst>
                  <a:ext uri="{FF2B5EF4-FFF2-40B4-BE49-F238E27FC236}">
                    <a16:creationId xmlns:a16="http://schemas.microsoft.com/office/drawing/2014/main" id="{C3D8F2DA-482E-4E93-88AB-E0E0516EB409}"/>
                  </a:ext>
                </a:extLst>
              </p:cNvPr>
              <p:cNvSpPr>
                <a:spLocks/>
              </p:cNvSpPr>
              <p:nvPr/>
            </p:nvSpPr>
            <p:spPr bwMode="auto">
              <a:xfrm>
                <a:off x="9339092" y="3154135"/>
                <a:ext cx="41113" cy="31040"/>
              </a:xfrm>
              <a:custGeom>
                <a:avLst/>
                <a:gdLst>
                  <a:gd name="T0" fmla="*/ 36 w 51"/>
                  <a:gd name="T1" fmla="*/ 0 h 41"/>
                  <a:gd name="T2" fmla="*/ 42 w 51"/>
                  <a:gd name="T3" fmla="*/ 7 h 41"/>
                  <a:gd name="T4" fmla="*/ 49 w 51"/>
                  <a:gd name="T5" fmla="*/ 15 h 41"/>
                  <a:gd name="T6" fmla="*/ 49 w 51"/>
                  <a:gd name="T7" fmla="*/ 19 h 41"/>
                  <a:gd name="T8" fmla="*/ 51 w 51"/>
                  <a:gd name="T9" fmla="*/ 24 h 41"/>
                  <a:gd name="T10" fmla="*/ 47 w 51"/>
                  <a:gd name="T11" fmla="*/ 26 h 41"/>
                  <a:gd name="T12" fmla="*/ 45 w 51"/>
                  <a:gd name="T13" fmla="*/ 26 h 41"/>
                  <a:gd name="T14" fmla="*/ 38 w 51"/>
                  <a:gd name="T15" fmla="*/ 30 h 41"/>
                  <a:gd name="T16" fmla="*/ 30 w 51"/>
                  <a:gd name="T17" fmla="*/ 28 h 41"/>
                  <a:gd name="T18" fmla="*/ 26 w 51"/>
                  <a:gd name="T19" fmla="*/ 32 h 41"/>
                  <a:gd name="T20" fmla="*/ 26 w 51"/>
                  <a:gd name="T21" fmla="*/ 32 h 41"/>
                  <a:gd name="T22" fmla="*/ 19 w 51"/>
                  <a:gd name="T23" fmla="*/ 34 h 41"/>
                  <a:gd name="T24" fmla="*/ 11 w 51"/>
                  <a:gd name="T25" fmla="*/ 41 h 41"/>
                  <a:gd name="T26" fmla="*/ 11 w 51"/>
                  <a:gd name="T27" fmla="*/ 41 h 41"/>
                  <a:gd name="T28" fmla="*/ 7 w 51"/>
                  <a:gd name="T29" fmla="*/ 36 h 41"/>
                  <a:gd name="T30" fmla="*/ 5 w 51"/>
                  <a:gd name="T31" fmla="*/ 32 h 41"/>
                  <a:gd name="T32" fmla="*/ 2 w 51"/>
                  <a:gd name="T33" fmla="*/ 26 h 41"/>
                  <a:gd name="T34" fmla="*/ 0 w 51"/>
                  <a:gd name="T35" fmla="*/ 19 h 41"/>
                  <a:gd name="T36" fmla="*/ 0 w 51"/>
                  <a:gd name="T37" fmla="*/ 13 h 41"/>
                  <a:gd name="T38" fmla="*/ 2 w 51"/>
                  <a:gd name="T39" fmla="*/ 13 h 41"/>
                  <a:gd name="T40" fmla="*/ 2 w 51"/>
                  <a:gd name="T41" fmla="*/ 11 h 41"/>
                  <a:gd name="T42" fmla="*/ 2 w 51"/>
                  <a:gd name="T43" fmla="*/ 9 h 41"/>
                  <a:gd name="T44" fmla="*/ 9 w 51"/>
                  <a:gd name="T45" fmla="*/ 7 h 41"/>
                  <a:gd name="T46" fmla="*/ 11 w 51"/>
                  <a:gd name="T47" fmla="*/ 5 h 41"/>
                  <a:gd name="T48" fmla="*/ 15 w 51"/>
                  <a:gd name="T49" fmla="*/ 3 h 41"/>
                  <a:gd name="T50" fmla="*/ 24 w 51"/>
                  <a:gd name="T51" fmla="*/ 0 h 41"/>
                  <a:gd name="T52" fmla="*/ 26 w 51"/>
                  <a:gd name="T53" fmla="*/ 0 h 41"/>
                  <a:gd name="T54" fmla="*/ 32 w 51"/>
                  <a:gd name="T55" fmla="*/ 0 h 41"/>
                  <a:gd name="T56" fmla="*/ 36 w 51"/>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41">
                    <a:moveTo>
                      <a:pt x="36" y="0"/>
                    </a:moveTo>
                    <a:lnTo>
                      <a:pt x="42" y="7"/>
                    </a:lnTo>
                    <a:lnTo>
                      <a:pt x="49" y="15"/>
                    </a:lnTo>
                    <a:lnTo>
                      <a:pt x="49" y="19"/>
                    </a:lnTo>
                    <a:lnTo>
                      <a:pt x="51" y="24"/>
                    </a:lnTo>
                    <a:lnTo>
                      <a:pt x="47" y="26"/>
                    </a:lnTo>
                    <a:lnTo>
                      <a:pt x="45" y="26"/>
                    </a:lnTo>
                    <a:lnTo>
                      <a:pt x="38" y="30"/>
                    </a:lnTo>
                    <a:lnTo>
                      <a:pt x="30" y="28"/>
                    </a:lnTo>
                    <a:lnTo>
                      <a:pt x="26" y="32"/>
                    </a:lnTo>
                    <a:lnTo>
                      <a:pt x="26" y="32"/>
                    </a:lnTo>
                    <a:lnTo>
                      <a:pt x="19" y="34"/>
                    </a:lnTo>
                    <a:lnTo>
                      <a:pt x="11" y="41"/>
                    </a:lnTo>
                    <a:lnTo>
                      <a:pt x="11" y="41"/>
                    </a:lnTo>
                    <a:lnTo>
                      <a:pt x="7" y="36"/>
                    </a:lnTo>
                    <a:lnTo>
                      <a:pt x="5" y="32"/>
                    </a:lnTo>
                    <a:lnTo>
                      <a:pt x="2" y="26"/>
                    </a:lnTo>
                    <a:lnTo>
                      <a:pt x="0" y="19"/>
                    </a:lnTo>
                    <a:lnTo>
                      <a:pt x="0" y="13"/>
                    </a:lnTo>
                    <a:lnTo>
                      <a:pt x="2" y="13"/>
                    </a:lnTo>
                    <a:lnTo>
                      <a:pt x="2" y="11"/>
                    </a:lnTo>
                    <a:lnTo>
                      <a:pt x="2" y="9"/>
                    </a:lnTo>
                    <a:lnTo>
                      <a:pt x="9" y="7"/>
                    </a:lnTo>
                    <a:lnTo>
                      <a:pt x="11" y="5"/>
                    </a:lnTo>
                    <a:lnTo>
                      <a:pt x="15" y="3"/>
                    </a:lnTo>
                    <a:lnTo>
                      <a:pt x="24" y="0"/>
                    </a:lnTo>
                    <a:lnTo>
                      <a:pt x="26" y="0"/>
                    </a:lnTo>
                    <a:lnTo>
                      <a:pt x="32" y="0"/>
                    </a:lnTo>
                    <a:lnTo>
                      <a:pt x="36"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54" name="Freeform 59">
                <a:extLst>
                  <a:ext uri="{FF2B5EF4-FFF2-40B4-BE49-F238E27FC236}">
                    <a16:creationId xmlns:a16="http://schemas.microsoft.com/office/drawing/2014/main" id="{BF58A2D3-DA92-4C58-B887-96791BBFA566}"/>
                  </a:ext>
                </a:extLst>
              </p:cNvPr>
              <p:cNvSpPr>
                <a:spLocks/>
              </p:cNvSpPr>
              <p:nvPr/>
            </p:nvSpPr>
            <p:spPr bwMode="auto">
              <a:xfrm>
                <a:off x="9318940" y="3148077"/>
                <a:ext cx="29021" cy="56023"/>
              </a:xfrm>
              <a:custGeom>
                <a:avLst/>
                <a:gdLst>
                  <a:gd name="T0" fmla="*/ 25 w 36"/>
                  <a:gd name="T1" fmla="*/ 21 h 74"/>
                  <a:gd name="T2" fmla="*/ 25 w 36"/>
                  <a:gd name="T3" fmla="*/ 27 h 74"/>
                  <a:gd name="T4" fmla="*/ 27 w 36"/>
                  <a:gd name="T5" fmla="*/ 34 h 74"/>
                  <a:gd name="T6" fmla="*/ 30 w 36"/>
                  <a:gd name="T7" fmla="*/ 40 h 74"/>
                  <a:gd name="T8" fmla="*/ 32 w 36"/>
                  <a:gd name="T9" fmla="*/ 44 h 74"/>
                  <a:gd name="T10" fmla="*/ 36 w 36"/>
                  <a:gd name="T11" fmla="*/ 49 h 74"/>
                  <a:gd name="T12" fmla="*/ 36 w 36"/>
                  <a:gd name="T13" fmla="*/ 53 h 74"/>
                  <a:gd name="T14" fmla="*/ 32 w 36"/>
                  <a:gd name="T15" fmla="*/ 59 h 74"/>
                  <a:gd name="T16" fmla="*/ 25 w 36"/>
                  <a:gd name="T17" fmla="*/ 61 h 74"/>
                  <a:gd name="T18" fmla="*/ 23 w 36"/>
                  <a:gd name="T19" fmla="*/ 65 h 74"/>
                  <a:gd name="T20" fmla="*/ 21 w 36"/>
                  <a:gd name="T21" fmla="*/ 72 h 74"/>
                  <a:gd name="T22" fmla="*/ 19 w 36"/>
                  <a:gd name="T23" fmla="*/ 74 h 74"/>
                  <a:gd name="T24" fmla="*/ 15 w 36"/>
                  <a:gd name="T25" fmla="*/ 72 h 74"/>
                  <a:gd name="T26" fmla="*/ 13 w 36"/>
                  <a:gd name="T27" fmla="*/ 61 h 74"/>
                  <a:gd name="T28" fmla="*/ 4 w 36"/>
                  <a:gd name="T29" fmla="*/ 61 h 74"/>
                  <a:gd name="T30" fmla="*/ 2 w 36"/>
                  <a:gd name="T31" fmla="*/ 59 h 74"/>
                  <a:gd name="T32" fmla="*/ 4 w 36"/>
                  <a:gd name="T33" fmla="*/ 55 h 74"/>
                  <a:gd name="T34" fmla="*/ 2 w 36"/>
                  <a:gd name="T35" fmla="*/ 51 h 74"/>
                  <a:gd name="T36" fmla="*/ 2 w 36"/>
                  <a:gd name="T37" fmla="*/ 46 h 74"/>
                  <a:gd name="T38" fmla="*/ 4 w 36"/>
                  <a:gd name="T39" fmla="*/ 42 h 74"/>
                  <a:gd name="T40" fmla="*/ 2 w 36"/>
                  <a:gd name="T41" fmla="*/ 36 h 74"/>
                  <a:gd name="T42" fmla="*/ 2 w 36"/>
                  <a:gd name="T43" fmla="*/ 27 h 74"/>
                  <a:gd name="T44" fmla="*/ 4 w 36"/>
                  <a:gd name="T45" fmla="*/ 25 h 74"/>
                  <a:gd name="T46" fmla="*/ 6 w 36"/>
                  <a:gd name="T47" fmla="*/ 23 h 74"/>
                  <a:gd name="T48" fmla="*/ 0 w 36"/>
                  <a:gd name="T49" fmla="*/ 19 h 74"/>
                  <a:gd name="T50" fmla="*/ 0 w 36"/>
                  <a:gd name="T51" fmla="*/ 13 h 74"/>
                  <a:gd name="T52" fmla="*/ 2 w 36"/>
                  <a:gd name="T53" fmla="*/ 6 h 74"/>
                  <a:gd name="T54" fmla="*/ 6 w 36"/>
                  <a:gd name="T55" fmla="*/ 2 h 74"/>
                  <a:gd name="T56" fmla="*/ 8 w 36"/>
                  <a:gd name="T57" fmla="*/ 2 h 74"/>
                  <a:gd name="T58" fmla="*/ 11 w 36"/>
                  <a:gd name="T59" fmla="*/ 6 h 74"/>
                  <a:gd name="T60" fmla="*/ 15 w 36"/>
                  <a:gd name="T61" fmla="*/ 2 h 74"/>
                  <a:gd name="T62" fmla="*/ 15 w 36"/>
                  <a:gd name="T63" fmla="*/ 0 h 74"/>
                  <a:gd name="T64" fmla="*/ 15 w 36"/>
                  <a:gd name="T65" fmla="*/ 2 h 74"/>
                  <a:gd name="T66" fmla="*/ 19 w 36"/>
                  <a:gd name="T67" fmla="*/ 6 h 74"/>
                  <a:gd name="T68" fmla="*/ 21 w 36"/>
                  <a:gd name="T69" fmla="*/ 6 h 74"/>
                  <a:gd name="T70" fmla="*/ 25 w 36"/>
                  <a:gd name="T71" fmla="*/ 11 h 74"/>
                  <a:gd name="T72" fmla="*/ 25 w 36"/>
                  <a:gd name="T73" fmla="*/ 13 h 74"/>
                  <a:gd name="T74" fmla="*/ 25 w 36"/>
                  <a:gd name="T75" fmla="*/ 19 h 74"/>
                  <a:gd name="T76" fmla="*/ 25 w 36"/>
                  <a:gd name="T77"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74">
                    <a:moveTo>
                      <a:pt x="25" y="21"/>
                    </a:moveTo>
                    <a:lnTo>
                      <a:pt x="25" y="27"/>
                    </a:lnTo>
                    <a:lnTo>
                      <a:pt x="27" y="34"/>
                    </a:lnTo>
                    <a:lnTo>
                      <a:pt x="30" y="40"/>
                    </a:lnTo>
                    <a:lnTo>
                      <a:pt x="32" y="44"/>
                    </a:lnTo>
                    <a:lnTo>
                      <a:pt x="36" y="49"/>
                    </a:lnTo>
                    <a:lnTo>
                      <a:pt x="36" y="53"/>
                    </a:lnTo>
                    <a:lnTo>
                      <a:pt x="32" y="59"/>
                    </a:lnTo>
                    <a:lnTo>
                      <a:pt x="25" y="61"/>
                    </a:lnTo>
                    <a:lnTo>
                      <a:pt x="23" y="65"/>
                    </a:lnTo>
                    <a:lnTo>
                      <a:pt x="21" y="72"/>
                    </a:lnTo>
                    <a:lnTo>
                      <a:pt x="19" y="74"/>
                    </a:lnTo>
                    <a:lnTo>
                      <a:pt x="15" y="72"/>
                    </a:lnTo>
                    <a:lnTo>
                      <a:pt x="13" y="61"/>
                    </a:lnTo>
                    <a:lnTo>
                      <a:pt x="4" y="61"/>
                    </a:lnTo>
                    <a:lnTo>
                      <a:pt x="2" y="59"/>
                    </a:lnTo>
                    <a:lnTo>
                      <a:pt x="4" y="55"/>
                    </a:lnTo>
                    <a:lnTo>
                      <a:pt x="2" y="51"/>
                    </a:lnTo>
                    <a:lnTo>
                      <a:pt x="2" y="46"/>
                    </a:lnTo>
                    <a:lnTo>
                      <a:pt x="4" y="42"/>
                    </a:lnTo>
                    <a:lnTo>
                      <a:pt x="2" y="36"/>
                    </a:lnTo>
                    <a:lnTo>
                      <a:pt x="2" y="27"/>
                    </a:lnTo>
                    <a:lnTo>
                      <a:pt x="4" y="25"/>
                    </a:lnTo>
                    <a:lnTo>
                      <a:pt x="6" y="23"/>
                    </a:lnTo>
                    <a:lnTo>
                      <a:pt x="0" y="19"/>
                    </a:lnTo>
                    <a:lnTo>
                      <a:pt x="0" y="13"/>
                    </a:lnTo>
                    <a:lnTo>
                      <a:pt x="2" y="6"/>
                    </a:lnTo>
                    <a:lnTo>
                      <a:pt x="6" y="2"/>
                    </a:lnTo>
                    <a:lnTo>
                      <a:pt x="8" y="2"/>
                    </a:lnTo>
                    <a:lnTo>
                      <a:pt x="11" y="6"/>
                    </a:lnTo>
                    <a:lnTo>
                      <a:pt x="15" y="2"/>
                    </a:lnTo>
                    <a:lnTo>
                      <a:pt x="15" y="0"/>
                    </a:lnTo>
                    <a:lnTo>
                      <a:pt x="15" y="2"/>
                    </a:lnTo>
                    <a:lnTo>
                      <a:pt x="19" y="6"/>
                    </a:lnTo>
                    <a:lnTo>
                      <a:pt x="21" y="6"/>
                    </a:lnTo>
                    <a:lnTo>
                      <a:pt x="25" y="11"/>
                    </a:lnTo>
                    <a:lnTo>
                      <a:pt x="25" y="13"/>
                    </a:lnTo>
                    <a:lnTo>
                      <a:pt x="25" y="19"/>
                    </a:lnTo>
                    <a:lnTo>
                      <a:pt x="25" y="2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55" name="Freeform 60">
                <a:extLst>
                  <a:ext uri="{FF2B5EF4-FFF2-40B4-BE49-F238E27FC236}">
                    <a16:creationId xmlns:a16="http://schemas.microsoft.com/office/drawing/2014/main" id="{FA3F3C3C-C16C-4425-A6EC-D7B0CF421409}"/>
                  </a:ext>
                </a:extLst>
              </p:cNvPr>
              <p:cNvSpPr>
                <a:spLocks/>
              </p:cNvSpPr>
              <p:nvPr/>
            </p:nvSpPr>
            <p:spPr bwMode="auto">
              <a:xfrm>
                <a:off x="9306849" y="3082970"/>
                <a:ext cx="66102" cy="81008"/>
              </a:xfrm>
              <a:custGeom>
                <a:avLst/>
                <a:gdLst>
                  <a:gd name="T0" fmla="*/ 5 w 82"/>
                  <a:gd name="T1" fmla="*/ 8 h 107"/>
                  <a:gd name="T2" fmla="*/ 11 w 82"/>
                  <a:gd name="T3" fmla="*/ 6 h 107"/>
                  <a:gd name="T4" fmla="*/ 17 w 82"/>
                  <a:gd name="T5" fmla="*/ 0 h 107"/>
                  <a:gd name="T6" fmla="*/ 26 w 82"/>
                  <a:gd name="T7" fmla="*/ 2 h 107"/>
                  <a:gd name="T8" fmla="*/ 32 w 82"/>
                  <a:gd name="T9" fmla="*/ 6 h 107"/>
                  <a:gd name="T10" fmla="*/ 40 w 82"/>
                  <a:gd name="T11" fmla="*/ 19 h 107"/>
                  <a:gd name="T12" fmla="*/ 51 w 82"/>
                  <a:gd name="T13" fmla="*/ 25 h 107"/>
                  <a:gd name="T14" fmla="*/ 49 w 82"/>
                  <a:gd name="T15" fmla="*/ 31 h 107"/>
                  <a:gd name="T16" fmla="*/ 57 w 82"/>
                  <a:gd name="T17" fmla="*/ 38 h 107"/>
                  <a:gd name="T18" fmla="*/ 66 w 82"/>
                  <a:gd name="T19" fmla="*/ 38 h 107"/>
                  <a:gd name="T20" fmla="*/ 76 w 82"/>
                  <a:gd name="T21" fmla="*/ 35 h 107"/>
                  <a:gd name="T22" fmla="*/ 72 w 82"/>
                  <a:gd name="T23" fmla="*/ 42 h 107"/>
                  <a:gd name="T24" fmla="*/ 72 w 82"/>
                  <a:gd name="T25" fmla="*/ 52 h 107"/>
                  <a:gd name="T26" fmla="*/ 78 w 82"/>
                  <a:gd name="T27" fmla="*/ 67 h 107"/>
                  <a:gd name="T28" fmla="*/ 80 w 82"/>
                  <a:gd name="T29" fmla="*/ 76 h 107"/>
                  <a:gd name="T30" fmla="*/ 74 w 82"/>
                  <a:gd name="T31" fmla="*/ 86 h 107"/>
                  <a:gd name="T32" fmla="*/ 76 w 82"/>
                  <a:gd name="T33" fmla="*/ 94 h 107"/>
                  <a:gd name="T34" fmla="*/ 66 w 82"/>
                  <a:gd name="T35" fmla="*/ 94 h 107"/>
                  <a:gd name="T36" fmla="*/ 55 w 82"/>
                  <a:gd name="T37" fmla="*/ 97 h 107"/>
                  <a:gd name="T38" fmla="*/ 49 w 82"/>
                  <a:gd name="T39" fmla="*/ 101 h 107"/>
                  <a:gd name="T40" fmla="*/ 42 w 82"/>
                  <a:gd name="T41" fmla="*/ 105 h 107"/>
                  <a:gd name="T42" fmla="*/ 40 w 82"/>
                  <a:gd name="T43" fmla="*/ 105 h 107"/>
                  <a:gd name="T44" fmla="*/ 40 w 82"/>
                  <a:gd name="T45" fmla="*/ 97 h 107"/>
                  <a:gd name="T46" fmla="*/ 34 w 82"/>
                  <a:gd name="T47" fmla="*/ 92 h 107"/>
                  <a:gd name="T48" fmla="*/ 30 w 82"/>
                  <a:gd name="T49" fmla="*/ 86 h 107"/>
                  <a:gd name="T50" fmla="*/ 32 w 82"/>
                  <a:gd name="T51" fmla="*/ 82 h 107"/>
                  <a:gd name="T52" fmla="*/ 28 w 82"/>
                  <a:gd name="T53" fmla="*/ 78 h 107"/>
                  <a:gd name="T54" fmla="*/ 19 w 82"/>
                  <a:gd name="T55" fmla="*/ 73 h 107"/>
                  <a:gd name="T56" fmla="*/ 17 w 82"/>
                  <a:gd name="T57" fmla="*/ 69 h 107"/>
                  <a:gd name="T58" fmla="*/ 15 w 82"/>
                  <a:gd name="T59" fmla="*/ 63 h 107"/>
                  <a:gd name="T60" fmla="*/ 11 w 82"/>
                  <a:gd name="T61" fmla="*/ 54 h 107"/>
                  <a:gd name="T62" fmla="*/ 15 w 82"/>
                  <a:gd name="T63" fmla="*/ 54 h 107"/>
                  <a:gd name="T64" fmla="*/ 15 w 82"/>
                  <a:gd name="T65" fmla="*/ 50 h 107"/>
                  <a:gd name="T66" fmla="*/ 7 w 82"/>
                  <a:gd name="T67" fmla="*/ 46 h 107"/>
                  <a:gd name="T68" fmla="*/ 11 w 82"/>
                  <a:gd name="T69" fmla="*/ 35 h 107"/>
                  <a:gd name="T70" fmla="*/ 9 w 82"/>
                  <a:gd name="T71" fmla="*/ 31 h 107"/>
                  <a:gd name="T72" fmla="*/ 7 w 82"/>
                  <a:gd name="T73" fmla="*/ 31 h 107"/>
                  <a:gd name="T74" fmla="*/ 9 w 82"/>
                  <a:gd name="T75" fmla="*/ 27 h 107"/>
                  <a:gd name="T76" fmla="*/ 11 w 82"/>
                  <a:gd name="T77" fmla="*/ 25 h 107"/>
                  <a:gd name="T78" fmla="*/ 5 w 82"/>
                  <a:gd name="T79" fmla="*/ 23 h 107"/>
                  <a:gd name="T80" fmla="*/ 2 w 82"/>
                  <a:gd name="T81" fmla="*/ 1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2" h="107">
                    <a:moveTo>
                      <a:pt x="0" y="10"/>
                    </a:moveTo>
                    <a:lnTo>
                      <a:pt x="5" y="8"/>
                    </a:lnTo>
                    <a:lnTo>
                      <a:pt x="9" y="6"/>
                    </a:lnTo>
                    <a:lnTo>
                      <a:pt x="11" y="6"/>
                    </a:lnTo>
                    <a:lnTo>
                      <a:pt x="13" y="4"/>
                    </a:lnTo>
                    <a:lnTo>
                      <a:pt x="17" y="0"/>
                    </a:lnTo>
                    <a:lnTo>
                      <a:pt x="21" y="2"/>
                    </a:lnTo>
                    <a:lnTo>
                      <a:pt x="26" y="2"/>
                    </a:lnTo>
                    <a:lnTo>
                      <a:pt x="32" y="4"/>
                    </a:lnTo>
                    <a:lnTo>
                      <a:pt x="32" y="6"/>
                    </a:lnTo>
                    <a:lnTo>
                      <a:pt x="38" y="14"/>
                    </a:lnTo>
                    <a:lnTo>
                      <a:pt x="40" y="19"/>
                    </a:lnTo>
                    <a:lnTo>
                      <a:pt x="45" y="21"/>
                    </a:lnTo>
                    <a:lnTo>
                      <a:pt x="51" y="25"/>
                    </a:lnTo>
                    <a:lnTo>
                      <a:pt x="49" y="29"/>
                    </a:lnTo>
                    <a:lnTo>
                      <a:pt x="49" y="31"/>
                    </a:lnTo>
                    <a:lnTo>
                      <a:pt x="55" y="33"/>
                    </a:lnTo>
                    <a:lnTo>
                      <a:pt x="57" y="38"/>
                    </a:lnTo>
                    <a:lnTo>
                      <a:pt x="61" y="35"/>
                    </a:lnTo>
                    <a:lnTo>
                      <a:pt x="66" y="38"/>
                    </a:lnTo>
                    <a:lnTo>
                      <a:pt x="68" y="33"/>
                    </a:lnTo>
                    <a:lnTo>
                      <a:pt x="76" y="35"/>
                    </a:lnTo>
                    <a:lnTo>
                      <a:pt x="72" y="40"/>
                    </a:lnTo>
                    <a:lnTo>
                      <a:pt x="72" y="42"/>
                    </a:lnTo>
                    <a:lnTo>
                      <a:pt x="74" y="50"/>
                    </a:lnTo>
                    <a:lnTo>
                      <a:pt x="72" y="52"/>
                    </a:lnTo>
                    <a:lnTo>
                      <a:pt x="74" y="61"/>
                    </a:lnTo>
                    <a:lnTo>
                      <a:pt x="78" y="67"/>
                    </a:lnTo>
                    <a:lnTo>
                      <a:pt x="82" y="71"/>
                    </a:lnTo>
                    <a:lnTo>
                      <a:pt x="80" y="76"/>
                    </a:lnTo>
                    <a:lnTo>
                      <a:pt x="74" y="82"/>
                    </a:lnTo>
                    <a:lnTo>
                      <a:pt x="74" y="86"/>
                    </a:lnTo>
                    <a:lnTo>
                      <a:pt x="76" y="90"/>
                    </a:lnTo>
                    <a:lnTo>
                      <a:pt x="76" y="94"/>
                    </a:lnTo>
                    <a:lnTo>
                      <a:pt x="72" y="94"/>
                    </a:lnTo>
                    <a:lnTo>
                      <a:pt x="66" y="94"/>
                    </a:lnTo>
                    <a:lnTo>
                      <a:pt x="64" y="94"/>
                    </a:lnTo>
                    <a:lnTo>
                      <a:pt x="55" y="97"/>
                    </a:lnTo>
                    <a:lnTo>
                      <a:pt x="51" y="99"/>
                    </a:lnTo>
                    <a:lnTo>
                      <a:pt x="49" y="101"/>
                    </a:lnTo>
                    <a:lnTo>
                      <a:pt x="42" y="103"/>
                    </a:lnTo>
                    <a:lnTo>
                      <a:pt x="42" y="105"/>
                    </a:lnTo>
                    <a:lnTo>
                      <a:pt x="42" y="107"/>
                    </a:lnTo>
                    <a:lnTo>
                      <a:pt x="40" y="105"/>
                    </a:lnTo>
                    <a:lnTo>
                      <a:pt x="40" y="99"/>
                    </a:lnTo>
                    <a:lnTo>
                      <a:pt x="40" y="97"/>
                    </a:lnTo>
                    <a:lnTo>
                      <a:pt x="36" y="92"/>
                    </a:lnTo>
                    <a:lnTo>
                      <a:pt x="34" y="92"/>
                    </a:lnTo>
                    <a:lnTo>
                      <a:pt x="30" y="88"/>
                    </a:lnTo>
                    <a:lnTo>
                      <a:pt x="30" y="86"/>
                    </a:lnTo>
                    <a:lnTo>
                      <a:pt x="30" y="86"/>
                    </a:lnTo>
                    <a:lnTo>
                      <a:pt x="32" y="82"/>
                    </a:lnTo>
                    <a:lnTo>
                      <a:pt x="32" y="78"/>
                    </a:lnTo>
                    <a:lnTo>
                      <a:pt x="28" y="78"/>
                    </a:lnTo>
                    <a:lnTo>
                      <a:pt x="23" y="73"/>
                    </a:lnTo>
                    <a:lnTo>
                      <a:pt x="19" y="73"/>
                    </a:lnTo>
                    <a:lnTo>
                      <a:pt x="17" y="71"/>
                    </a:lnTo>
                    <a:lnTo>
                      <a:pt x="17" y="69"/>
                    </a:lnTo>
                    <a:lnTo>
                      <a:pt x="13" y="65"/>
                    </a:lnTo>
                    <a:lnTo>
                      <a:pt x="15" y="63"/>
                    </a:lnTo>
                    <a:lnTo>
                      <a:pt x="11" y="59"/>
                    </a:lnTo>
                    <a:lnTo>
                      <a:pt x="11" y="54"/>
                    </a:lnTo>
                    <a:lnTo>
                      <a:pt x="13" y="52"/>
                    </a:lnTo>
                    <a:lnTo>
                      <a:pt x="15" y="54"/>
                    </a:lnTo>
                    <a:lnTo>
                      <a:pt x="17" y="52"/>
                    </a:lnTo>
                    <a:lnTo>
                      <a:pt x="15" y="50"/>
                    </a:lnTo>
                    <a:lnTo>
                      <a:pt x="13" y="50"/>
                    </a:lnTo>
                    <a:lnTo>
                      <a:pt x="7" y="46"/>
                    </a:lnTo>
                    <a:lnTo>
                      <a:pt x="7" y="42"/>
                    </a:lnTo>
                    <a:lnTo>
                      <a:pt x="11" y="35"/>
                    </a:lnTo>
                    <a:lnTo>
                      <a:pt x="11" y="31"/>
                    </a:lnTo>
                    <a:lnTo>
                      <a:pt x="9" y="31"/>
                    </a:lnTo>
                    <a:lnTo>
                      <a:pt x="7" y="33"/>
                    </a:lnTo>
                    <a:lnTo>
                      <a:pt x="7" y="31"/>
                    </a:lnTo>
                    <a:lnTo>
                      <a:pt x="5" y="27"/>
                    </a:lnTo>
                    <a:lnTo>
                      <a:pt x="9" y="27"/>
                    </a:lnTo>
                    <a:lnTo>
                      <a:pt x="11" y="27"/>
                    </a:lnTo>
                    <a:lnTo>
                      <a:pt x="11" y="25"/>
                    </a:lnTo>
                    <a:lnTo>
                      <a:pt x="7" y="23"/>
                    </a:lnTo>
                    <a:lnTo>
                      <a:pt x="5" y="23"/>
                    </a:lnTo>
                    <a:lnTo>
                      <a:pt x="5" y="16"/>
                    </a:lnTo>
                    <a:lnTo>
                      <a:pt x="2" y="10"/>
                    </a:lnTo>
                    <a:lnTo>
                      <a:pt x="0" y="1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56" name="Freeform 61">
                <a:extLst>
                  <a:ext uri="{FF2B5EF4-FFF2-40B4-BE49-F238E27FC236}">
                    <a16:creationId xmlns:a16="http://schemas.microsoft.com/office/drawing/2014/main" id="{FEF83C0D-6340-4637-94A9-08E132C27E70}"/>
                  </a:ext>
                </a:extLst>
              </p:cNvPr>
              <p:cNvSpPr>
                <a:spLocks/>
              </p:cNvSpPr>
              <p:nvPr/>
            </p:nvSpPr>
            <p:spPr bwMode="auto">
              <a:xfrm>
                <a:off x="9303623" y="3129151"/>
                <a:ext cx="29021" cy="33311"/>
              </a:xfrm>
              <a:custGeom>
                <a:avLst/>
                <a:gdLst>
                  <a:gd name="T0" fmla="*/ 19 w 36"/>
                  <a:gd name="T1" fmla="*/ 44 h 44"/>
                  <a:gd name="T2" fmla="*/ 19 w 36"/>
                  <a:gd name="T3" fmla="*/ 38 h 44"/>
                  <a:gd name="T4" fmla="*/ 21 w 36"/>
                  <a:gd name="T5" fmla="*/ 31 h 44"/>
                  <a:gd name="T6" fmla="*/ 25 w 36"/>
                  <a:gd name="T7" fmla="*/ 27 h 44"/>
                  <a:gd name="T8" fmla="*/ 27 w 36"/>
                  <a:gd name="T9" fmla="*/ 27 h 44"/>
                  <a:gd name="T10" fmla="*/ 30 w 36"/>
                  <a:gd name="T11" fmla="*/ 31 h 44"/>
                  <a:gd name="T12" fmla="*/ 34 w 36"/>
                  <a:gd name="T13" fmla="*/ 27 h 44"/>
                  <a:gd name="T14" fmla="*/ 34 w 36"/>
                  <a:gd name="T15" fmla="*/ 25 h 44"/>
                  <a:gd name="T16" fmla="*/ 36 w 36"/>
                  <a:gd name="T17" fmla="*/ 21 h 44"/>
                  <a:gd name="T18" fmla="*/ 36 w 36"/>
                  <a:gd name="T19" fmla="*/ 17 h 44"/>
                  <a:gd name="T20" fmla="*/ 32 w 36"/>
                  <a:gd name="T21" fmla="*/ 17 h 44"/>
                  <a:gd name="T22" fmla="*/ 27 w 36"/>
                  <a:gd name="T23" fmla="*/ 12 h 44"/>
                  <a:gd name="T24" fmla="*/ 23 w 36"/>
                  <a:gd name="T25" fmla="*/ 12 h 44"/>
                  <a:gd name="T26" fmla="*/ 21 w 36"/>
                  <a:gd name="T27" fmla="*/ 10 h 44"/>
                  <a:gd name="T28" fmla="*/ 21 w 36"/>
                  <a:gd name="T29" fmla="*/ 8 h 44"/>
                  <a:gd name="T30" fmla="*/ 17 w 36"/>
                  <a:gd name="T31" fmla="*/ 4 h 44"/>
                  <a:gd name="T32" fmla="*/ 17 w 36"/>
                  <a:gd name="T33" fmla="*/ 4 h 44"/>
                  <a:gd name="T34" fmla="*/ 15 w 36"/>
                  <a:gd name="T35" fmla="*/ 4 h 44"/>
                  <a:gd name="T36" fmla="*/ 11 w 36"/>
                  <a:gd name="T37" fmla="*/ 0 h 44"/>
                  <a:gd name="T38" fmla="*/ 9 w 36"/>
                  <a:gd name="T39" fmla="*/ 2 h 44"/>
                  <a:gd name="T40" fmla="*/ 9 w 36"/>
                  <a:gd name="T41" fmla="*/ 6 h 44"/>
                  <a:gd name="T42" fmla="*/ 11 w 36"/>
                  <a:gd name="T43" fmla="*/ 8 h 44"/>
                  <a:gd name="T44" fmla="*/ 13 w 36"/>
                  <a:gd name="T45" fmla="*/ 10 h 44"/>
                  <a:gd name="T46" fmla="*/ 11 w 36"/>
                  <a:gd name="T47" fmla="*/ 12 h 44"/>
                  <a:gd name="T48" fmla="*/ 6 w 36"/>
                  <a:gd name="T49" fmla="*/ 12 h 44"/>
                  <a:gd name="T50" fmla="*/ 4 w 36"/>
                  <a:gd name="T51" fmla="*/ 17 h 44"/>
                  <a:gd name="T52" fmla="*/ 4 w 36"/>
                  <a:gd name="T53" fmla="*/ 21 h 44"/>
                  <a:gd name="T54" fmla="*/ 2 w 36"/>
                  <a:gd name="T55" fmla="*/ 25 h 44"/>
                  <a:gd name="T56" fmla="*/ 0 w 36"/>
                  <a:gd name="T57" fmla="*/ 27 h 44"/>
                  <a:gd name="T58" fmla="*/ 2 w 36"/>
                  <a:gd name="T59" fmla="*/ 29 h 44"/>
                  <a:gd name="T60" fmla="*/ 6 w 36"/>
                  <a:gd name="T61" fmla="*/ 29 h 44"/>
                  <a:gd name="T62" fmla="*/ 13 w 36"/>
                  <a:gd name="T63" fmla="*/ 40 h 44"/>
                  <a:gd name="T64" fmla="*/ 15 w 36"/>
                  <a:gd name="T65" fmla="*/ 42 h 44"/>
                  <a:gd name="T66" fmla="*/ 19 w 36"/>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4">
                    <a:moveTo>
                      <a:pt x="19" y="44"/>
                    </a:moveTo>
                    <a:lnTo>
                      <a:pt x="19" y="38"/>
                    </a:lnTo>
                    <a:lnTo>
                      <a:pt x="21" y="31"/>
                    </a:lnTo>
                    <a:lnTo>
                      <a:pt x="25" y="27"/>
                    </a:lnTo>
                    <a:lnTo>
                      <a:pt x="27" y="27"/>
                    </a:lnTo>
                    <a:lnTo>
                      <a:pt x="30" y="31"/>
                    </a:lnTo>
                    <a:lnTo>
                      <a:pt x="34" y="27"/>
                    </a:lnTo>
                    <a:lnTo>
                      <a:pt x="34" y="25"/>
                    </a:lnTo>
                    <a:lnTo>
                      <a:pt x="36" y="21"/>
                    </a:lnTo>
                    <a:lnTo>
                      <a:pt x="36" y="17"/>
                    </a:lnTo>
                    <a:lnTo>
                      <a:pt x="32" y="17"/>
                    </a:lnTo>
                    <a:lnTo>
                      <a:pt x="27" y="12"/>
                    </a:lnTo>
                    <a:lnTo>
                      <a:pt x="23" y="12"/>
                    </a:lnTo>
                    <a:lnTo>
                      <a:pt x="21" y="10"/>
                    </a:lnTo>
                    <a:lnTo>
                      <a:pt x="21" y="8"/>
                    </a:lnTo>
                    <a:lnTo>
                      <a:pt x="17" y="4"/>
                    </a:lnTo>
                    <a:lnTo>
                      <a:pt x="17" y="4"/>
                    </a:lnTo>
                    <a:lnTo>
                      <a:pt x="15" y="4"/>
                    </a:lnTo>
                    <a:lnTo>
                      <a:pt x="11" y="0"/>
                    </a:lnTo>
                    <a:lnTo>
                      <a:pt x="9" y="2"/>
                    </a:lnTo>
                    <a:lnTo>
                      <a:pt x="9" y="6"/>
                    </a:lnTo>
                    <a:lnTo>
                      <a:pt x="11" y="8"/>
                    </a:lnTo>
                    <a:lnTo>
                      <a:pt x="13" y="10"/>
                    </a:lnTo>
                    <a:lnTo>
                      <a:pt x="11" y="12"/>
                    </a:lnTo>
                    <a:lnTo>
                      <a:pt x="6" y="12"/>
                    </a:lnTo>
                    <a:lnTo>
                      <a:pt x="4" y="17"/>
                    </a:lnTo>
                    <a:lnTo>
                      <a:pt x="4" y="21"/>
                    </a:lnTo>
                    <a:lnTo>
                      <a:pt x="2" y="25"/>
                    </a:lnTo>
                    <a:lnTo>
                      <a:pt x="0" y="27"/>
                    </a:lnTo>
                    <a:lnTo>
                      <a:pt x="2" y="29"/>
                    </a:lnTo>
                    <a:lnTo>
                      <a:pt x="6" y="29"/>
                    </a:lnTo>
                    <a:lnTo>
                      <a:pt x="13" y="40"/>
                    </a:lnTo>
                    <a:lnTo>
                      <a:pt x="15" y="42"/>
                    </a:lnTo>
                    <a:lnTo>
                      <a:pt x="19" y="4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57" name="Freeform 62">
                <a:extLst>
                  <a:ext uri="{FF2B5EF4-FFF2-40B4-BE49-F238E27FC236}">
                    <a16:creationId xmlns:a16="http://schemas.microsoft.com/office/drawing/2014/main" id="{A7AF0A2C-A87C-4E86-BC0B-D1F02092BD7C}"/>
                  </a:ext>
                </a:extLst>
              </p:cNvPr>
              <p:cNvSpPr>
                <a:spLocks noEditPoints="1"/>
              </p:cNvSpPr>
              <p:nvPr/>
            </p:nvSpPr>
            <p:spPr bwMode="auto">
              <a:xfrm>
                <a:off x="9228655" y="3081455"/>
                <a:ext cx="87060" cy="63594"/>
              </a:xfrm>
              <a:custGeom>
                <a:avLst/>
                <a:gdLst>
                  <a:gd name="T0" fmla="*/ 106 w 108"/>
                  <a:gd name="T1" fmla="*/ 29 h 84"/>
                  <a:gd name="T2" fmla="*/ 104 w 108"/>
                  <a:gd name="T3" fmla="*/ 25 h 84"/>
                  <a:gd name="T4" fmla="*/ 99 w 108"/>
                  <a:gd name="T5" fmla="*/ 12 h 84"/>
                  <a:gd name="T6" fmla="*/ 85 w 108"/>
                  <a:gd name="T7" fmla="*/ 12 h 84"/>
                  <a:gd name="T8" fmla="*/ 68 w 108"/>
                  <a:gd name="T9" fmla="*/ 8 h 84"/>
                  <a:gd name="T10" fmla="*/ 55 w 108"/>
                  <a:gd name="T11" fmla="*/ 0 h 84"/>
                  <a:gd name="T12" fmla="*/ 34 w 108"/>
                  <a:gd name="T13" fmla="*/ 12 h 84"/>
                  <a:gd name="T14" fmla="*/ 24 w 108"/>
                  <a:gd name="T15" fmla="*/ 21 h 84"/>
                  <a:gd name="T16" fmla="*/ 7 w 108"/>
                  <a:gd name="T17" fmla="*/ 23 h 84"/>
                  <a:gd name="T18" fmla="*/ 0 w 108"/>
                  <a:gd name="T19" fmla="*/ 31 h 84"/>
                  <a:gd name="T20" fmla="*/ 7 w 108"/>
                  <a:gd name="T21" fmla="*/ 40 h 84"/>
                  <a:gd name="T22" fmla="*/ 15 w 108"/>
                  <a:gd name="T23" fmla="*/ 23 h 84"/>
                  <a:gd name="T24" fmla="*/ 26 w 108"/>
                  <a:gd name="T25" fmla="*/ 31 h 84"/>
                  <a:gd name="T26" fmla="*/ 34 w 108"/>
                  <a:gd name="T27" fmla="*/ 48 h 84"/>
                  <a:gd name="T28" fmla="*/ 36 w 108"/>
                  <a:gd name="T29" fmla="*/ 50 h 84"/>
                  <a:gd name="T30" fmla="*/ 34 w 108"/>
                  <a:gd name="T31" fmla="*/ 59 h 84"/>
                  <a:gd name="T32" fmla="*/ 47 w 108"/>
                  <a:gd name="T33" fmla="*/ 63 h 84"/>
                  <a:gd name="T34" fmla="*/ 55 w 108"/>
                  <a:gd name="T35" fmla="*/ 69 h 84"/>
                  <a:gd name="T36" fmla="*/ 78 w 108"/>
                  <a:gd name="T37" fmla="*/ 82 h 84"/>
                  <a:gd name="T38" fmla="*/ 74 w 108"/>
                  <a:gd name="T39" fmla="*/ 82 h 84"/>
                  <a:gd name="T40" fmla="*/ 78 w 108"/>
                  <a:gd name="T41" fmla="*/ 80 h 84"/>
                  <a:gd name="T42" fmla="*/ 49 w 108"/>
                  <a:gd name="T43" fmla="*/ 48 h 84"/>
                  <a:gd name="T44" fmla="*/ 47 w 108"/>
                  <a:gd name="T45" fmla="*/ 40 h 84"/>
                  <a:gd name="T46" fmla="*/ 40 w 108"/>
                  <a:gd name="T47" fmla="*/ 33 h 84"/>
                  <a:gd name="T48" fmla="*/ 42 w 108"/>
                  <a:gd name="T49" fmla="*/ 25 h 84"/>
                  <a:gd name="T50" fmla="*/ 51 w 108"/>
                  <a:gd name="T51" fmla="*/ 29 h 84"/>
                  <a:gd name="T52" fmla="*/ 57 w 108"/>
                  <a:gd name="T53" fmla="*/ 27 h 84"/>
                  <a:gd name="T54" fmla="*/ 66 w 108"/>
                  <a:gd name="T55" fmla="*/ 25 h 84"/>
                  <a:gd name="T56" fmla="*/ 72 w 108"/>
                  <a:gd name="T57" fmla="*/ 27 h 84"/>
                  <a:gd name="T58" fmla="*/ 80 w 108"/>
                  <a:gd name="T59" fmla="*/ 29 h 84"/>
                  <a:gd name="T60" fmla="*/ 93 w 108"/>
                  <a:gd name="T61" fmla="*/ 29 h 84"/>
                  <a:gd name="T62" fmla="*/ 104 w 108"/>
                  <a:gd name="T63" fmla="*/ 33 h 84"/>
                  <a:gd name="T64" fmla="*/ 61 w 108"/>
                  <a:gd name="T65" fmla="*/ 80 h 84"/>
                  <a:gd name="T66" fmla="*/ 64 w 108"/>
                  <a:gd name="T67" fmla="*/ 82 h 84"/>
                  <a:gd name="T68" fmla="*/ 57 w 108"/>
                  <a:gd name="T69" fmla="*/ 75 h 84"/>
                  <a:gd name="T70" fmla="*/ 57 w 108"/>
                  <a:gd name="T71" fmla="*/ 75 h 84"/>
                  <a:gd name="T72" fmla="*/ 64 w 108"/>
                  <a:gd name="T73" fmla="*/ 71 h 84"/>
                  <a:gd name="T74" fmla="*/ 59 w 108"/>
                  <a:gd name="T75" fmla="*/ 73 h 84"/>
                  <a:gd name="T76" fmla="*/ 28 w 108"/>
                  <a:gd name="T77" fmla="*/ 46 h 84"/>
                  <a:gd name="T78" fmla="*/ 32 w 108"/>
                  <a:gd name="T79" fmla="*/ 50 h 84"/>
                  <a:gd name="T80" fmla="*/ 26 w 108"/>
                  <a:gd name="T81" fmla="*/ 40 h 84"/>
                  <a:gd name="T82" fmla="*/ 26 w 108"/>
                  <a:gd name="T83" fmla="*/ 40 h 84"/>
                  <a:gd name="T84" fmla="*/ 30 w 108"/>
                  <a:gd name="T85" fmla="*/ 56 h 84"/>
                  <a:gd name="T86" fmla="*/ 26 w 108"/>
                  <a:gd name="T87" fmla="*/ 52 h 84"/>
                  <a:gd name="T88" fmla="*/ 24 w 108"/>
                  <a:gd name="T89" fmla="*/ 50 h 84"/>
                  <a:gd name="T90" fmla="*/ 13 w 108"/>
                  <a:gd name="T91" fmla="*/ 35 h 84"/>
                  <a:gd name="T92" fmla="*/ 19 w 108"/>
                  <a:gd name="T93" fmla="*/ 44 h 84"/>
                  <a:gd name="T94" fmla="*/ 13 w 108"/>
                  <a:gd name="T95" fmla="*/ 35 h 84"/>
                  <a:gd name="T96" fmla="*/ 24 w 108"/>
                  <a:gd name="T97" fmla="*/ 35 h 84"/>
                  <a:gd name="T98" fmla="*/ 15 w 108"/>
                  <a:gd name="T99" fmla="*/ 33 h 84"/>
                  <a:gd name="T100" fmla="*/ 17 w 108"/>
                  <a:gd name="T101" fmla="*/ 2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8" h="84">
                    <a:moveTo>
                      <a:pt x="104" y="33"/>
                    </a:moveTo>
                    <a:lnTo>
                      <a:pt x="102" y="29"/>
                    </a:lnTo>
                    <a:lnTo>
                      <a:pt x="106" y="29"/>
                    </a:lnTo>
                    <a:lnTo>
                      <a:pt x="108" y="29"/>
                    </a:lnTo>
                    <a:lnTo>
                      <a:pt x="108" y="27"/>
                    </a:lnTo>
                    <a:lnTo>
                      <a:pt x="104" y="25"/>
                    </a:lnTo>
                    <a:lnTo>
                      <a:pt x="102" y="25"/>
                    </a:lnTo>
                    <a:lnTo>
                      <a:pt x="102" y="18"/>
                    </a:lnTo>
                    <a:lnTo>
                      <a:pt x="99" y="12"/>
                    </a:lnTo>
                    <a:lnTo>
                      <a:pt x="95" y="12"/>
                    </a:lnTo>
                    <a:lnTo>
                      <a:pt x="93" y="16"/>
                    </a:lnTo>
                    <a:lnTo>
                      <a:pt x="85" y="12"/>
                    </a:lnTo>
                    <a:lnTo>
                      <a:pt x="74" y="12"/>
                    </a:lnTo>
                    <a:lnTo>
                      <a:pt x="72" y="8"/>
                    </a:lnTo>
                    <a:lnTo>
                      <a:pt x="68" y="8"/>
                    </a:lnTo>
                    <a:lnTo>
                      <a:pt x="59" y="0"/>
                    </a:lnTo>
                    <a:lnTo>
                      <a:pt x="55" y="0"/>
                    </a:lnTo>
                    <a:lnTo>
                      <a:pt x="55" y="0"/>
                    </a:lnTo>
                    <a:lnTo>
                      <a:pt x="47" y="0"/>
                    </a:lnTo>
                    <a:lnTo>
                      <a:pt x="36" y="6"/>
                    </a:lnTo>
                    <a:lnTo>
                      <a:pt x="34" y="12"/>
                    </a:lnTo>
                    <a:lnTo>
                      <a:pt x="28" y="14"/>
                    </a:lnTo>
                    <a:lnTo>
                      <a:pt x="28" y="21"/>
                    </a:lnTo>
                    <a:lnTo>
                      <a:pt x="24" y="21"/>
                    </a:lnTo>
                    <a:lnTo>
                      <a:pt x="15" y="18"/>
                    </a:lnTo>
                    <a:lnTo>
                      <a:pt x="11" y="18"/>
                    </a:lnTo>
                    <a:lnTo>
                      <a:pt x="7" y="23"/>
                    </a:lnTo>
                    <a:lnTo>
                      <a:pt x="0" y="23"/>
                    </a:lnTo>
                    <a:lnTo>
                      <a:pt x="0" y="25"/>
                    </a:lnTo>
                    <a:lnTo>
                      <a:pt x="0" y="31"/>
                    </a:lnTo>
                    <a:lnTo>
                      <a:pt x="5" y="35"/>
                    </a:lnTo>
                    <a:lnTo>
                      <a:pt x="5" y="37"/>
                    </a:lnTo>
                    <a:lnTo>
                      <a:pt x="7" y="40"/>
                    </a:lnTo>
                    <a:lnTo>
                      <a:pt x="11" y="31"/>
                    </a:lnTo>
                    <a:lnTo>
                      <a:pt x="13" y="27"/>
                    </a:lnTo>
                    <a:lnTo>
                      <a:pt x="15" y="23"/>
                    </a:lnTo>
                    <a:lnTo>
                      <a:pt x="19" y="23"/>
                    </a:lnTo>
                    <a:lnTo>
                      <a:pt x="21" y="27"/>
                    </a:lnTo>
                    <a:lnTo>
                      <a:pt x="26" y="31"/>
                    </a:lnTo>
                    <a:lnTo>
                      <a:pt x="26" y="35"/>
                    </a:lnTo>
                    <a:lnTo>
                      <a:pt x="30" y="42"/>
                    </a:lnTo>
                    <a:lnTo>
                      <a:pt x="34" y="48"/>
                    </a:lnTo>
                    <a:lnTo>
                      <a:pt x="36" y="48"/>
                    </a:lnTo>
                    <a:lnTo>
                      <a:pt x="40" y="52"/>
                    </a:lnTo>
                    <a:lnTo>
                      <a:pt x="36" y="50"/>
                    </a:lnTo>
                    <a:lnTo>
                      <a:pt x="34" y="50"/>
                    </a:lnTo>
                    <a:lnTo>
                      <a:pt x="32" y="54"/>
                    </a:lnTo>
                    <a:lnTo>
                      <a:pt x="34" y="59"/>
                    </a:lnTo>
                    <a:lnTo>
                      <a:pt x="38" y="59"/>
                    </a:lnTo>
                    <a:lnTo>
                      <a:pt x="42" y="63"/>
                    </a:lnTo>
                    <a:lnTo>
                      <a:pt x="47" y="63"/>
                    </a:lnTo>
                    <a:lnTo>
                      <a:pt x="49" y="67"/>
                    </a:lnTo>
                    <a:lnTo>
                      <a:pt x="51" y="69"/>
                    </a:lnTo>
                    <a:lnTo>
                      <a:pt x="55" y="69"/>
                    </a:lnTo>
                    <a:lnTo>
                      <a:pt x="64" y="69"/>
                    </a:lnTo>
                    <a:lnTo>
                      <a:pt x="68" y="71"/>
                    </a:lnTo>
                    <a:lnTo>
                      <a:pt x="78" y="82"/>
                    </a:lnTo>
                    <a:lnTo>
                      <a:pt x="76" y="82"/>
                    </a:lnTo>
                    <a:lnTo>
                      <a:pt x="72" y="80"/>
                    </a:lnTo>
                    <a:lnTo>
                      <a:pt x="74" y="82"/>
                    </a:lnTo>
                    <a:lnTo>
                      <a:pt x="78" y="84"/>
                    </a:lnTo>
                    <a:lnTo>
                      <a:pt x="78" y="84"/>
                    </a:lnTo>
                    <a:lnTo>
                      <a:pt x="78" y="80"/>
                    </a:lnTo>
                    <a:lnTo>
                      <a:pt x="66" y="65"/>
                    </a:lnTo>
                    <a:lnTo>
                      <a:pt x="49" y="50"/>
                    </a:lnTo>
                    <a:lnTo>
                      <a:pt x="49" y="48"/>
                    </a:lnTo>
                    <a:lnTo>
                      <a:pt x="49" y="46"/>
                    </a:lnTo>
                    <a:lnTo>
                      <a:pt x="47" y="44"/>
                    </a:lnTo>
                    <a:lnTo>
                      <a:pt x="47" y="40"/>
                    </a:lnTo>
                    <a:lnTo>
                      <a:pt x="42" y="35"/>
                    </a:lnTo>
                    <a:lnTo>
                      <a:pt x="40" y="35"/>
                    </a:lnTo>
                    <a:lnTo>
                      <a:pt x="40" y="33"/>
                    </a:lnTo>
                    <a:lnTo>
                      <a:pt x="40" y="31"/>
                    </a:lnTo>
                    <a:lnTo>
                      <a:pt x="40" y="25"/>
                    </a:lnTo>
                    <a:lnTo>
                      <a:pt x="42" y="25"/>
                    </a:lnTo>
                    <a:lnTo>
                      <a:pt x="47" y="27"/>
                    </a:lnTo>
                    <a:lnTo>
                      <a:pt x="49" y="31"/>
                    </a:lnTo>
                    <a:lnTo>
                      <a:pt x="51" y="29"/>
                    </a:lnTo>
                    <a:lnTo>
                      <a:pt x="51" y="27"/>
                    </a:lnTo>
                    <a:lnTo>
                      <a:pt x="55" y="27"/>
                    </a:lnTo>
                    <a:lnTo>
                      <a:pt x="57" y="27"/>
                    </a:lnTo>
                    <a:lnTo>
                      <a:pt x="59" y="25"/>
                    </a:lnTo>
                    <a:lnTo>
                      <a:pt x="64" y="27"/>
                    </a:lnTo>
                    <a:lnTo>
                      <a:pt x="66" y="25"/>
                    </a:lnTo>
                    <a:lnTo>
                      <a:pt x="68" y="25"/>
                    </a:lnTo>
                    <a:lnTo>
                      <a:pt x="70" y="29"/>
                    </a:lnTo>
                    <a:lnTo>
                      <a:pt x="72" y="27"/>
                    </a:lnTo>
                    <a:lnTo>
                      <a:pt x="76" y="29"/>
                    </a:lnTo>
                    <a:lnTo>
                      <a:pt x="80" y="27"/>
                    </a:lnTo>
                    <a:lnTo>
                      <a:pt x="80" y="29"/>
                    </a:lnTo>
                    <a:lnTo>
                      <a:pt x="87" y="27"/>
                    </a:lnTo>
                    <a:lnTo>
                      <a:pt x="89" y="29"/>
                    </a:lnTo>
                    <a:lnTo>
                      <a:pt x="93" y="29"/>
                    </a:lnTo>
                    <a:lnTo>
                      <a:pt x="97" y="31"/>
                    </a:lnTo>
                    <a:lnTo>
                      <a:pt x="102" y="33"/>
                    </a:lnTo>
                    <a:lnTo>
                      <a:pt x="104" y="33"/>
                    </a:lnTo>
                    <a:lnTo>
                      <a:pt x="104" y="33"/>
                    </a:lnTo>
                    <a:close/>
                    <a:moveTo>
                      <a:pt x="61" y="80"/>
                    </a:moveTo>
                    <a:lnTo>
                      <a:pt x="61" y="80"/>
                    </a:lnTo>
                    <a:lnTo>
                      <a:pt x="68" y="80"/>
                    </a:lnTo>
                    <a:lnTo>
                      <a:pt x="70" y="82"/>
                    </a:lnTo>
                    <a:lnTo>
                      <a:pt x="64" y="82"/>
                    </a:lnTo>
                    <a:lnTo>
                      <a:pt x="61" y="80"/>
                    </a:lnTo>
                    <a:lnTo>
                      <a:pt x="61" y="80"/>
                    </a:lnTo>
                    <a:close/>
                    <a:moveTo>
                      <a:pt x="57" y="75"/>
                    </a:moveTo>
                    <a:lnTo>
                      <a:pt x="68" y="75"/>
                    </a:lnTo>
                    <a:lnTo>
                      <a:pt x="64" y="78"/>
                    </a:lnTo>
                    <a:lnTo>
                      <a:pt x="57" y="75"/>
                    </a:lnTo>
                    <a:lnTo>
                      <a:pt x="57" y="75"/>
                    </a:lnTo>
                    <a:close/>
                    <a:moveTo>
                      <a:pt x="57" y="71"/>
                    </a:moveTo>
                    <a:lnTo>
                      <a:pt x="64" y="71"/>
                    </a:lnTo>
                    <a:lnTo>
                      <a:pt x="66" y="73"/>
                    </a:lnTo>
                    <a:lnTo>
                      <a:pt x="61" y="73"/>
                    </a:lnTo>
                    <a:lnTo>
                      <a:pt x="59" y="73"/>
                    </a:lnTo>
                    <a:lnTo>
                      <a:pt x="57" y="71"/>
                    </a:lnTo>
                    <a:lnTo>
                      <a:pt x="57" y="71"/>
                    </a:lnTo>
                    <a:close/>
                    <a:moveTo>
                      <a:pt x="28" y="46"/>
                    </a:moveTo>
                    <a:lnTo>
                      <a:pt x="30" y="46"/>
                    </a:lnTo>
                    <a:lnTo>
                      <a:pt x="34" y="50"/>
                    </a:lnTo>
                    <a:lnTo>
                      <a:pt x="32" y="50"/>
                    </a:lnTo>
                    <a:lnTo>
                      <a:pt x="28" y="46"/>
                    </a:lnTo>
                    <a:lnTo>
                      <a:pt x="28" y="46"/>
                    </a:lnTo>
                    <a:close/>
                    <a:moveTo>
                      <a:pt x="26" y="40"/>
                    </a:moveTo>
                    <a:lnTo>
                      <a:pt x="28" y="44"/>
                    </a:lnTo>
                    <a:lnTo>
                      <a:pt x="26" y="44"/>
                    </a:lnTo>
                    <a:lnTo>
                      <a:pt x="26" y="40"/>
                    </a:lnTo>
                    <a:lnTo>
                      <a:pt x="26" y="40"/>
                    </a:lnTo>
                    <a:close/>
                    <a:moveTo>
                      <a:pt x="26" y="52"/>
                    </a:moveTo>
                    <a:lnTo>
                      <a:pt x="30" y="56"/>
                    </a:lnTo>
                    <a:lnTo>
                      <a:pt x="32" y="59"/>
                    </a:lnTo>
                    <a:lnTo>
                      <a:pt x="26" y="52"/>
                    </a:lnTo>
                    <a:lnTo>
                      <a:pt x="26" y="52"/>
                    </a:lnTo>
                    <a:close/>
                    <a:moveTo>
                      <a:pt x="21" y="46"/>
                    </a:moveTo>
                    <a:lnTo>
                      <a:pt x="24" y="48"/>
                    </a:lnTo>
                    <a:lnTo>
                      <a:pt x="24" y="50"/>
                    </a:lnTo>
                    <a:lnTo>
                      <a:pt x="21" y="46"/>
                    </a:lnTo>
                    <a:lnTo>
                      <a:pt x="21" y="46"/>
                    </a:lnTo>
                    <a:close/>
                    <a:moveTo>
                      <a:pt x="13" y="35"/>
                    </a:moveTo>
                    <a:lnTo>
                      <a:pt x="19" y="40"/>
                    </a:lnTo>
                    <a:lnTo>
                      <a:pt x="21" y="44"/>
                    </a:lnTo>
                    <a:lnTo>
                      <a:pt x="19" y="44"/>
                    </a:lnTo>
                    <a:lnTo>
                      <a:pt x="15" y="40"/>
                    </a:lnTo>
                    <a:lnTo>
                      <a:pt x="17" y="40"/>
                    </a:lnTo>
                    <a:lnTo>
                      <a:pt x="13" y="35"/>
                    </a:lnTo>
                    <a:lnTo>
                      <a:pt x="13" y="35"/>
                    </a:lnTo>
                    <a:close/>
                    <a:moveTo>
                      <a:pt x="17" y="27"/>
                    </a:moveTo>
                    <a:lnTo>
                      <a:pt x="24" y="35"/>
                    </a:lnTo>
                    <a:lnTo>
                      <a:pt x="19" y="37"/>
                    </a:lnTo>
                    <a:lnTo>
                      <a:pt x="19" y="35"/>
                    </a:lnTo>
                    <a:lnTo>
                      <a:pt x="15" y="33"/>
                    </a:lnTo>
                    <a:lnTo>
                      <a:pt x="15" y="29"/>
                    </a:lnTo>
                    <a:lnTo>
                      <a:pt x="15" y="29"/>
                    </a:lnTo>
                    <a:lnTo>
                      <a:pt x="17" y="27"/>
                    </a:lnTo>
                    <a:lnTo>
                      <a:pt x="17" y="2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58" name="Freeform 63">
                <a:extLst>
                  <a:ext uri="{FF2B5EF4-FFF2-40B4-BE49-F238E27FC236}">
                    <a16:creationId xmlns:a16="http://schemas.microsoft.com/office/drawing/2014/main" id="{0729DCCC-EF73-45BC-9D12-19FE75C14FAF}"/>
                  </a:ext>
                </a:extLst>
              </p:cNvPr>
              <p:cNvSpPr>
                <a:spLocks/>
              </p:cNvSpPr>
              <p:nvPr/>
            </p:nvSpPr>
            <p:spPr bwMode="auto">
              <a:xfrm>
                <a:off x="9260899" y="3100382"/>
                <a:ext cx="59653" cy="49210"/>
              </a:xfrm>
              <a:custGeom>
                <a:avLst/>
                <a:gdLst>
                  <a:gd name="T0" fmla="*/ 38 w 74"/>
                  <a:gd name="T1" fmla="*/ 55 h 65"/>
                  <a:gd name="T2" fmla="*/ 9 w 74"/>
                  <a:gd name="T3" fmla="*/ 25 h 65"/>
                  <a:gd name="T4" fmla="*/ 9 w 74"/>
                  <a:gd name="T5" fmla="*/ 21 h 65"/>
                  <a:gd name="T6" fmla="*/ 7 w 74"/>
                  <a:gd name="T7" fmla="*/ 15 h 65"/>
                  <a:gd name="T8" fmla="*/ 0 w 74"/>
                  <a:gd name="T9" fmla="*/ 10 h 65"/>
                  <a:gd name="T10" fmla="*/ 0 w 74"/>
                  <a:gd name="T11" fmla="*/ 6 h 65"/>
                  <a:gd name="T12" fmla="*/ 2 w 74"/>
                  <a:gd name="T13" fmla="*/ 0 h 65"/>
                  <a:gd name="T14" fmla="*/ 9 w 74"/>
                  <a:gd name="T15" fmla="*/ 6 h 65"/>
                  <a:gd name="T16" fmla="*/ 11 w 74"/>
                  <a:gd name="T17" fmla="*/ 2 h 65"/>
                  <a:gd name="T18" fmla="*/ 17 w 74"/>
                  <a:gd name="T19" fmla="*/ 2 h 65"/>
                  <a:gd name="T20" fmla="*/ 24 w 74"/>
                  <a:gd name="T21" fmla="*/ 2 h 65"/>
                  <a:gd name="T22" fmla="*/ 28 w 74"/>
                  <a:gd name="T23" fmla="*/ 0 h 65"/>
                  <a:gd name="T24" fmla="*/ 32 w 74"/>
                  <a:gd name="T25" fmla="*/ 2 h 65"/>
                  <a:gd name="T26" fmla="*/ 40 w 74"/>
                  <a:gd name="T27" fmla="*/ 2 h 65"/>
                  <a:gd name="T28" fmla="*/ 47 w 74"/>
                  <a:gd name="T29" fmla="*/ 2 h 65"/>
                  <a:gd name="T30" fmla="*/ 53 w 74"/>
                  <a:gd name="T31" fmla="*/ 4 h 65"/>
                  <a:gd name="T32" fmla="*/ 62 w 74"/>
                  <a:gd name="T33" fmla="*/ 8 h 65"/>
                  <a:gd name="T34" fmla="*/ 66 w 74"/>
                  <a:gd name="T35" fmla="*/ 8 h 65"/>
                  <a:gd name="T36" fmla="*/ 68 w 74"/>
                  <a:gd name="T37" fmla="*/ 12 h 65"/>
                  <a:gd name="T38" fmla="*/ 64 w 74"/>
                  <a:gd name="T39" fmla="*/ 23 h 65"/>
                  <a:gd name="T40" fmla="*/ 72 w 74"/>
                  <a:gd name="T41" fmla="*/ 27 h 65"/>
                  <a:gd name="T42" fmla="*/ 72 w 74"/>
                  <a:gd name="T43" fmla="*/ 31 h 65"/>
                  <a:gd name="T44" fmla="*/ 68 w 74"/>
                  <a:gd name="T45" fmla="*/ 31 h 65"/>
                  <a:gd name="T46" fmla="*/ 72 w 74"/>
                  <a:gd name="T47" fmla="*/ 40 h 65"/>
                  <a:gd name="T48" fmla="*/ 68 w 74"/>
                  <a:gd name="T49" fmla="*/ 42 h 65"/>
                  <a:gd name="T50" fmla="*/ 62 w 74"/>
                  <a:gd name="T51" fmla="*/ 40 h 65"/>
                  <a:gd name="T52" fmla="*/ 64 w 74"/>
                  <a:gd name="T53" fmla="*/ 46 h 65"/>
                  <a:gd name="T54" fmla="*/ 64 w 74"/>
                  <a:gd name="T55" fmla="*/ 50 h 65"/>
                  <a:gd name="T56" fmla="*/ 57 w 74"/>
                  <a:gd name="T57" fmla="*/ 55 h 65"/>
                  <a:gd name="T58" fmla="*/ 55 w 74"/>
                  <a:gd name="T59" fmla="*/ 63 h 65"/>
                  <a:gd name="T60" fmla="*/ 49 w 74"/>
                  <a:gd name="T61" fmla="*/ 59 h 65"/>
                  <a:gd name="T62" fmla="*/ 40 w 74"/>
                  <a:gd name="T63" fmla="*/ 59 h 65"/>
                  <a:gd name="T64" fmla="*/ 38 w 74"/>
                  <a:gd name="T65"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5">
                    <a:moveTo>
                      <a:pt x="38" y="59"/>
                    </a:moveTo>
                    <a:lnTo>
                      <a:pt x="38" y="55"/>
                    </a:lnTo>
                    <a:lnTo>
                      <a:pt x="26" y="40"/>
                    </a:lnTo>
                    <a:lnTo>
                      <a:pt x="9" y="25"/>
                    </a:lnTo>
                    <a:lnTo>
                      <a:pt x="9" y="23"/>
                    </a:lnTo>
                    <a:lnTo>
                      <a:pt x="9" y="21"/>
                    </a:lnTo>
                    <a:lnTo>
                      <a:pt x="7" y="19"/>
                    </a:lnTo>
                    <a:lnTo>
                      <a:pt x="7" y="15"/>
                    </a:lnTo>
                    <a:lnTo>
                      <a:pt x="2" y="10"/>
                    </a:lnTo>
                    <a:lnTo>
                      <a:pt x="0" y="10"/>
                    </a:lnTo>
                    <a:lnTo>
                      <a:pt x="0" y="8"/>
                    </a:lnTo>
                    <a:lnTo>
                      <a:pt x="0" y="6"/>
                    </a:lnTo>
                    <a:lnTo>
                      <a:pt x="0" y="0"/>
                    </a:lnTo>
                    <a:lnTo>
                      <a:pt x="2" y="0"/>
                    </a:lnTo>
                    <a:lnTo>
                      <a:pt x="7" y="2"/>
                    </a:lnTo>
                    <a:lnTo>
                      <a:pt x="9" y="6"/>
                    </a:lnTo>
                    <a:lnTo>
                      <a:pt x="11" y="4"/>
                    </a:lnTo>
                    <a:lnTo>
                      <a:pt x="11" y="2"/>
                    </a:lnTo>
                    <a:lnTo>
                      <a:pt x="15" y="2"/>
                    </a:lnTo>
                    <a:lnTo>
                      <a:pt x="17" y="2"/>
                    </a:lnTo>
                    <a:lnTo>
                      <a:pt x="19" y="0"/>
                    </a:lnTo>
                    <a:lnTo>
                      <a:pt x="24" y="2"/>
                    </a:lnTo>
                    <a:lnTo>
                      <a:pt x="26" y="0"/>
                    </a:lnTo>
                    <a:lnTo>
                      <a:pt x="28" y="0"/>
                    </a:lnTo>
                    <a:lnTo>
                      <a:pt x="30" y="4"/>
                    </a:lnTo>
                    <a:lnTo>
                      <a:pt x="32" y="2"/>
                    </a:lnTo>
                    <a:lnTo>
                      <a:pt x="36" y="4"/>
                    </a:lnTo>
                    <a:lnTo>
                      <a:pt x="40" y="2"/>
                    </a:lnTo>
                    <a:lnTo>
                      <a:pt x="40" y="4"/>
                    </a:lnTo>
                    <a:lnTo>
                      <a:pt x="47" y="2"/>
                    </a:lnTo>
                    <a:lnTo>
                      <a:pt x="49" y="4"/>
                    </a:lnTo>
                    <a:lnTo>
                      <a:pt x="53" y="4"/>
                    </a:lnTo>
                    <a:lnTo>
                      <a:pt x="57" y="6"/>
                    </a:lnTo>
                    <a:lnTo>
                      <a:pt x="62" y="8"/>
                    </a:lnTo>
                    <a:lnTo>
                      <a:pt x="64" y="10"/>
                    </a:lnTo>
                    <a:lnTo>
                      <a:pt x="66" y="8"/>
                    </a:lnTo>
                    <a:lnTo>
                      <a:pt x="68" y="8"/>
                    </a:lnTo>
                    <a:lnTo>
                      <a:pt x="68" y="12"/>
                    </a:lnTo>
                    <a:lnTo>
                      <a:pt x="64" y="19"/>
                    </a:lnTo>
                    <a:lnTo>
                      <a:pt x="64" y="23"/>
                    </a:lnTo>
                    <a:lnTo>
                      <a:pt x="70" y="27"/>
                    </a:lnTo>
                    <a:lnTo>
                      <a:pt x="72" y="27"/>
                    </a:lnTo>
                    <a:lnTo>
                      <a:pt x="74" y="29"/>
                    </a:lnTo>
                    <a:lnTo>
                      <a:pt x="72" y="31"/>
                    </a:lnTo>
                    <a:lnTo>
                      <a:pt x="70" y="29"/>
                    </a:lnTo>
                    <a:lnTo>
                      <a:pt x="68" y="31"/>
                    </a:lnTo>
                    <a:lnTo>
                      <a:pt x="68" y="36"/>
                    </a:lnTo>
                    <a:lnTo>
                      <a:pt x="72" y="40"/>
                    </a:lnTo>
                    <a:lnTo>
                      <a:pt x="70" y="42"/>
                    </a:lnTo>
                    <a:lnTo>
                      <a:pt x="68" y="42"/>
                    </a:lnTo>
                    <a:lnTo>
                      <a:pt x="64" y="38"/>
                    </a:lnTo>
                    <a:lnTo>
                      <a:pt x="62" y="40"/>
                    </a:lnTo>
                    <a:lnTo>
                      <a:pt x="62" y="44"/>
                    </a:lnTo>
                    <a:lnTo>
                      <a:pt x="64" y="46"/>
                    </a:lnTo>
                    <a:lnTo>
                      <a:pt x="66" y="48"/>
                    </a:lnTo>
                    <a:lnTo>
                      <a:pt x="64" y="50"/>
                    </a:lnTo>
                    <a:lnTo>
                      <a:pt x="59" y="50"/>
                    </a:lnTo>
                    <a:lnTo>
                      <a:pt x="57" y="55"/>
                    </a:lnTo>
                    <a:lnTo>
                      <a:pt x="57" y="59"/>
                    </a:lnTo>
                    <a:lnTo>
                      <a:pt x="55" y="63"/>
                    </a:lnTo>
                    <a:lnTo>
                      <a:pt x="53" y="65"/>
                    </a:lnTo>
                    <a:lnTo>
                      <a:pt x="49" y="59"/>
                    </a:lnTo>
                    <a:lnTo>
                      <a:pt x="47" y="61"/>
                    </a:lnTo>
                    <a:lnTo>
                      <a:pt x="40" y="59"/>
                    </a:lnTo>
                    <a:lnTo>
                      <a:pt x="38" y="59"/>
                    </a:lnTo>
                    <a:lnTo>
                      <a:pt x="38" y="5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59" name="Freeform 64">
                <a:extLst>
                  <a:ext uri="{FF2B5EF4-FFF2-40B4-BE49-F238E27FC236}">
                    <a16:creationId xmlns:a16="http://schemas.microsoft.com/office/drawing/2014/main" id="{E9087A4C-60EF-4CA4-A982-16B6300602F5}"/>
                  </a:ext>
                </a:extLst>
              </p:cNvPr>
              <p:cNvSpPr>
                <a:spLocks/>
              </p:cNvSpPr>
              <p:nvPr/>
            </p:nvSpPr>
            <p:spPr bwMode="auto">
              <a:xfrm>
                <a:off x="9227042" y="3071612"/>
                <a:ext cx="45949" cy="27255"/>
              </a:xfrm>
              <a:custGeom>
                <a:avLst/>
                <a:gdLst>
                  <a:gd name="T0" fmla="*/ 2 w 57"/>
                  <a:gd name="T1" fmla="*/ 36 h 36"/>
                  <a:gd name="T2" fmla="*/ 9 w 57"/>
                  <a:gd name="T3" fmla="*/ 36 h 36"/>
                  <a:gd name="T4" fmla="*/ 13 w 57"/>
                  <a:gd name="T5" fmla="*/ 31 h 36"/>
                  <a:gd name="T6" fmla="*/ 17 w 57"/>
                  <a:gd name="T7" fmla="*/ 31 h 36"/>
                  <a:gd name="T8" fmla="*/ 26 w 57"/>
                  <a:gd name="T9" fmla="*/ 34 h 36"/>
                  <a:gd name="T10" fmla="*/ 30 w 57"/>
                  <a:gd name="T11" fmla="*/ 34 h 36"/>
                  <a:gd name="T12" fmla="*/ 30 w 57"/>
                  <a:gd name="T13" fmla="*/ 27 h 36"/>
                  <a:gd name="T14" fmla="*/ 36 w 57"/>
                  <a:gd name="T15" fmla="*/ 25 h 36"/>
                  <a:gd name="T16" fmla="*/ 38 w 57"/>
                  <a:gd name="T17" fmla="*/ 19 h 36"/>
                  <a:gd name="T18" fmla="*/ 49 w 57"/>
                  <a:gd name="T19" fmla="*/ 13 h 36"/>
                  <a:gd name="T20" fmla="*/ 57 w 57"/>
                  <a:gd name="T21" fmla="*/ 13 h 36"/>
                  <a:gd name="T22" fmla="*/ 57 w 57"/>
                  <a:gd name="T23" fmla="*/ 6 h 36"/>
                  <a:gd name="T24" fmla="*/ 53 w 57"/>
                  <a:gd name="T25" fmla="*/ 0 h 36"/>
                  <a:gd name="T26" fmla="*/ 47 w 57"/>
                  <a:gd name="T27" fmla="*/ 2 h 36"/>
                  <a:gd name="T28" fmla="*/ 38 w 57"/>
                  <a:gd name="T29" fmla="*/ 6 h 36"/>
                  <a:gd name="T30" fmla="*/ 36 w 57"/>
                  <a:gd name="T31" fmla="*/ 6 h 36"/>
                  <a:gd name="T32" fmla="*/ 34 w 57"/>
                  <a:gd name="T33" fmla="*/ 6 h 36"/>
                  <a:gd name="T34" fmla="*/ 30 w 57"/>
                  <a:gd name="T35" fmla="*/ 8 h 36"/>
                  <a:gd name="T36" fmla="*/ 26 w 57"/>
                  <a:gd name="T37" fmla="*/ 8 h 36"/>
                  <a:gd name="T38" fmla="*/ 19 w 57"/>
                  <a:gd name="T39" fmla="*/ 10 h 36"/>
                  <a:gd name="T40" fmla="*/ 17 w 57"/>
                  <a:gd name="T41" fmla="*/ 6 h 36"/>
                  <a:gd name="T42" fmla="*/ 9 w 57"/>
                  <a:gd name="T43" fmla="*/ 6 h 36"/>
                  <a:gd name="T44" fmla="*/ 7 w 57"/>
                  <a:gd name="T45" fmla="*/ 6 h 36"/>
                  <a:gd name="T46" fmla="*/ 0 w 57"/>
                  <a:gd name="T47" fmla="*/ 13 h 36"/>
                  <a:gd name="T48" fmla="*/ 2 w 57"/>
                  <a:gd name="T49" fmla="*/ 17 h 36"/>
                  <a:gd name="T50" fmla="*/ 0 w 57"/>
                  <a:gd name="T51" fmla="*/ 21 h 36"/>
                  <a:gd name="T52" fmla="*/ 0 w 57"/>
                  <a:gd name="T53" fmla="*/ 27 h 36"/>
                  <a:gd name="T54" fmla="*/ 0 w 57"/>
                  <a:gd name="T55" fmla="*/ 27 h 36"/>
                  <a:gd name="T56" fmla="*/ 4 w 57"/>
                  <a:gd name="T57" fmla="*/ 29 h 36"/>
                  <a:gd name="T58" fmla="*/ 4 w 57"/>
                  <a:gd name="T59" fmla="*/ 31 h 36"/>
                  <a:gd name="T60" fmla="*/ 2 w 57"/>
                  <a:gd name="T61" fmla="*/ 34 h 36"/>
                  <a:gd name="T62" fmla="*/ 2 w 57"/>
                  <a:gd name="T6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36">
                    <a:moveTo>
                      <a:pt x="2" y="36"/>
                    </a:moveTo>
                    <a:lnTo>
                      <a:pt x="9" y="36"/>
                    </a:lnTo>
                    <a:lnTo>
                      <a:pt x="13" y="31"/>
                    </a:lnTo>
                    <a:lnTo>
                      <a:pt x="17" y="31"/>
                    </a:lnTo>
                    <a:lnTo>
                      <a:pt x="26" y="34"/>
                    </a:lnTo>
                    <a:lnTo>
                      <a:pt x="30" y="34"/>
                    </a:lnTo>
                    <a:lnTo>
                      <a:pt x="30" y="27"/>
                    </a:lnTo>
                    <a:lnTo>
                      <a:pt x="36" y="25"/>
                    </a:lnTo>
                    <a:lnTo>
                      <a:pt x="38" y="19"/>
                    </a:lnTo>
                    <a:lnTo>
                      <a:pt x="49" y="13"/>
                    </a:lnTo>
                    <a:lnTo>
                      <a:pt x="57" y="13"/>
                    </a:lnTo>
                    <a:lnTo>
                      <a:pt x="57" y="6"/>
                    </a:lnTo>
                    <a:lnTo>
                      <a:pt x="53" y="0"/>
                    </a:lnTo>
                    <a:lnTo>
                      <a:pt x="47" y="2"/>
                    </a:lnTo>
                    <a:lnTo>
                      <a:pt x="38" y="6"/>
                    </a:lnTo>
                    <a:lnTo>
                      <a:pt x="36" y="6"/>
                    </a:lnTo>
                    <a:lnTo>
                      <a:pt x="34" y="6"/>
                    </a:lnTo>
                    <a:lnTo>
                      <a:pt x="30" y="8"/>
                    </a:lnTo>
                    <a:lnTo>
                      <a:pt x="26" y="8"/>
                    </a:lnTo>
                    <a:lnTo>
                      <a:pt x="19" y="10"/>
                    </a:lnTo>
                    <a:lnTo>
                      <a:pt x="17" y="6"/>
                    </a:lnTo>
                    <a:lnTo>
                      <a:pt x="9" y="6"/>
                    </a:lnTo>
                    <a:lnTo>
                      <a:pt x="7" y="6"/>
                    </a:lnTo>
                    <a:lnTo>
                      <a:pt x="0" y="13"/>
                    </a:lnTo>
                    <a:lnTo>
                      <a:pt x="2" y="17"/>
                    </a:lnTo>
                    <a:lnTo>
                      <a:pt x="0" y="21"/>
                    </a:lnTo>
                    <a:lnTo>
                      <a:pt x="0" y="27"/>
                    </a:lnTo>
                    <a:lnTo>
                      <a:pt x="0" y="27"/>
                    </a:lnTo>
                    <a:lnTo>
                      <a:pt x="4" y="29"/>
                    </a:lnTo>
                    <a:lnTo>
                      <a:pt x="4" y="31"/>
                    </a:lnTo>
                    <a:lnTo>
                      <a:pt x="2" y="34"/>
                    </a:lnTo>
                    <a:lnTo>
                      <a:pt x="2" y="3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60" name="Freeform 65">
                <a:extLst>
                  <a:ext uri="{FF2B5EF4-FFF2-40B4-BE49-F238E27FC236}">
                    <a16:creationId xmlns:a16="http://schemas.microsoft.com/office/drawing/2014/main" id="{C97CDBE2-0F1D-41AE-99DD-41C9F2B85F2F}"/>
                  </a:ext>
                </a:extLst>
              </p:cNvPr>
              <p:cNvSpPr>
                <a:spLocks/>
              </p:cNvSpPr>
              <p:nvPr/>
            </p:nvSpPr>
            <p:spPr bwMode="auto">
              <a:xfrm>
                <a:off x="9165779" y="3028459"/>
                <a:ext cx="112050" cy="50725"/>
              </a:xfrm>
              <a:custGeom>
                <a:avLst/>
                <a:gdLst>
                  <a:gd name="T0" fmla="*/ 85 w 139"/>
                  <a:gd name="T1" fmla="*/ 63 h 67"/>
                  <a:gd name="T2" fmla="*/ 95 w 139"/>
                  <a:gd name="T3" fmla="*/ 67 h 67"/>
                  <a:gd name="T4" fmla="*/ 106 w 139"/>
                  <a:gd name="T5" fmla="*/ 65 h 67"/>
                  <a:gd name="T6" fmla="*/ 112 w 139"/>
                  <a:gd name="T7" fmla="*/ 63 h 67"/>
                  <a:gd name="T8" fmla="*/ 123 w 139"/>
                  <a:gd name="T9" fmla="*/ 59 h 67"/>
                  <a:gd name="T10" fmla="*/ 133 w 139"/>
                  <a:gd name="T11" fmla="*/ 53 h 67"/>
                  <a:gd name="T12" fmla="*/ 131 w 139"/>
                  <a:gd name="T13" fmla="*/ 44 h 67"/>
                  <a:gd name="T14" fmla="*/ 129 w 139"/>
                  <a:gd name="T15" fmla="*/ 36 h 67"/>
                  <a:gd name="T16" fmla="*/ 137 w 139"/>
                  <a:gd name="T17" fmla="*/ 34 h 67"/>
                  <a:gd name="T18" fmla="*/ 137 w 139"/>
                  <a:gd name="T19" fmla="*/ 27 h 67"/>
                  <a:gd name="T20" fmla="*/ 137 w 139"/>
                  <a:gd name="T21" fmla="*/ 8 h 67"/>
                  <a:gd name="T22" fmla="*/ 127 w 139"/>
                  <a:gd name="T23" fmla="*/ 4 h 67"/>
                  <a:gd name="T24" fmla="*/ 114 w 139"/>
                  <a:gd name="T25" fmla="*/ 6 h 67"/>
                  <a:gd name="T26" fmla="*/ 104 w 139"/>
                  <a:gd name="T27" fmla="*/ 2 h 67"/>
                  <a:gd name="T28" fmla="*/ 97 w 139"/>
                  <a:gd name="T29" fmla="*/ 4 h 67"/>
                  <a:gd name="T30" fmla="*/ 95 w 139"/>
                  <a:gd name="T31" fmla="*/ 8 h 67"/>
                  <a:gd name="T32" fmla="*/ 87 w 139"/>
                  <a:gd name="T33" fmla="*/ 11 h 67"/>
                  <a:gd name="T34" fmla="*/ 74 w 139"/>
                  <a:gd name="T35" fmla="*/ 6 h 67"/>
                  <a:gd name="T36" fmla="*/ 74 w 139"/>
                  <a:gd name="T37" fmla="*/ 13 h 67"/>
                  <a:gd name="T38" fmla="*/ 70 w 139"/>
                  <a:gd name="T39" fmla="*/ 17 h 67"/>
                  <a:gd name="T40" fmla="*/ 59 w 139"/>
                  <a:gd name="T41" fmla="*/ 25 h 67"/>
                  <a:gd name="T42" fmla="*/ 64 w 139"/>
                  <a:gd name="T43" fmla="*/ 32 h 67"/>
                  <a:gd name="T44" fmla="*/ 61 w 139"/>
                  <a:gd name="T45" fmla="*/ 36 h 67"/>
                  <a:gd name="T46" fmla="*/ 53 w 139"/>
                  <a:gd name="T47" fmla="*/ 34 h 67"/>
                  <a:gd name="T48" fmla="*/ 47 w 139"/>
                  <a:gd name="T49" fmla="*/ 34 h 67"/>
                  <a:gd name="T50" fmla="*/ 36 w 139"/>
                  <a:gd name="T51" fmla="*/ 38 h 67"/>
                  <a:gd name="T52" fmla="*/ 30 w 139"/>
                  <a:gd name="T53" fmla="*/ 38 h 67"/>
                  <a:gd name="T54" fmla="*/ 21 w 139"/>
                  <a:gd name="T55" fmla="*/ 36 h 67"/>
                  <a:gd name="T56" fmla="*/ 15 w 139"/>
                  <a:gd name="T57" fmla="*/ 40 h 67"/>
                  <a:gd name="T58" fmla="*/ 11 w 139"/>
                  <a:gd name="T59" fmla="*/ 40 h 67"/>
                  <a:gd name="T60" fmla="*/ 5 w 139"/>
                  <a:gd name="T61" fmla="*/ 38 h 67"/>
                  <a:gd name="T62" fmla="*/ 0 w 139"/>
                  <a:gd name="T63" fmla="*/ 40 h 67"/>
                  <a:gd name="T64" fmla="*/ 2 w 139"/>
                  <a:gd name="T65" fmla="*/ 44 h 67"/>
                  <a:gd name="T66" fmla="*/ 5 w 139"/>
                  <a:gd name="T67" fmla="*/ 48 h 67"/>
                  <a:gd name="T68" fmla="*/ 11 w 139"/>
                  <a:gd name="T69" fmla="*/ 48 h 67"/>
                  <a:gd name="T70" fmla="*/ 17 w 139"/>
                  <a:gd name="T71" fmla="*/ 48 h 67"/>
                  <a:gd name="T72" fmla="*/ 24 w 139"/>
                  <a:gd name="T73" fmla="*/ 53 h 67"/>
                  <a:gd name="T74" fmla="*/ 30 w 139"/>
                  <a:gd name="T75" fmla="*/ 55 h 67"/>
                  <a:gd name="T76" fmla="*/ 45 w 139"/>
                  <a:gd name="T77" fmla="*/ 51 h 67"/>
                  <a:gd name="T78" fmla="*/ 51 w 139"/>
                  <a:gd name="T79" fmla="*/ 53 h 67"/>
                  <a:gd name="T80" fmla="*/ 72 w 139"/>
                  <a:gd name="T81" fmla="*/ 61 h 67"/>
                  <a:gd name="T82" fmla="*/ 83 w 139"/>
                  <a:gd name="T83"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 h="67">
                    <a:moveTo>
                      <a:pt x="83" y="63"/>
                    </a:moveTo>
                    <a:lnTo>
                      <a:pt x="85" y="63"/>
                    </a:lnTo>
                    <a:lnTo>
                      <a:pt x="93" y="63"/>
                    </a:lnTo>
                    <a:lnTo>
                      <a:pt x="95" y="67"/>
                    </a:lnTo>
                    <a:lnTo>
                      <a:pt x="102" y="65"/>
                    </a:lnTo>
                    <a:lnTo>
                      <a:pt x="106" y="65"/>
                    </a:lnTo>
                    <a:lnTo>
                      <a:pt x="110" y="63"/>
                    </a:lnTo>
                    <a:lnTo>
                      <a:pt x="112" y="63"/>
                    </a:lnTo>
                    <a:lnTo>
                      <a:pt x="114" y="63"/>
                    </a:lnTo>
                    <a:lnTo>
                      <a:pt x="123" y="59"/>
                    </a:lnTo>
                    <a:lnTo>
                      <a:pt x="129" y="57"/>
                    </a:lnTo>
                    <a:lnTo>
                      <a:pt x="133" y="53"/>
                    </a:lnTo>
                    <a:lnTo>
                      <a:pt x="131" y="48"/>
                    </a:lnTo>
                    <a:lnTo>
                      <a:pt x="131" y="44"/>
                    </a:lnTo>
                    <a:lnTo>
                      <a:pt x="133" y="40"/>
                    </a:lnTo>
                    <a:lnTo>
                      <a:pt x="129" y="36"/>
                    </a:lnTo>
                    <a:lnTo>
                      <a:pt x="129" y="34"/>
                    </a:lnTo>
                    <a:lnTo>
                      <a:pt x="137" y="34"/>
                    </a:lnTo>
                    <a:lnTo>
                      <a:pt x="139" y="32"/>
                    </a:lnTo>
                    <a:lnTo>
                      <a:pt x="137" y="27"/>
                    </a:lnTo>
                    <a:lnTo>
                      <a:pt x="137" y="15"/>
                    </a:lnTo>
                    <a:lnTo>
                      <a:pt x="137" y="8"/>
                    </a:lnTo>
                    <a:lnTo>
                      <a:pt x="129" y="6"/>
                    </a:lnTo>
                    <a:lnTo>
                      <a:pt x="127" y="4"/>
                    </a:lnTo>
                    <a:lnTo>
                      <a:pt x="120" y="6"/>
                    </a:lnTo>
                    <a:lnTo>
                      <a:pt x="114" y="6"/>
                    </a:lnTo>
                    <a:lnTo>
                      <a:pt x="110" y="2"/>
                    </a:lnTo>
                    <a:lnTo>
                      <a:pt x="104" y="2"/>
                    </a:lnTo>
                    <a:lnTo>
                      <a:pt x="99" y="0"/>
                    </a:lnTo>
                    <a:lnTo>
                      <a:pt x="97" y="4"/>
                    </a:lnTo>
                    <a:lnTo>
                      <a:pt x="95" y="6"/>
                    </a:lnTo>
                    <a:lnTo>
                      <a:pt x="95" y="8"/>
                    </a:lnTo>
                    <a:lnTo>
                      <a:pt x="89" y="8"/>
                    </a:lnTo>
                    <a:lnTo>
                      <a:pt x="87" y="11"/>
                    </a:lnTo>
                    <a:lnTo>
                      <a:pt x="78" y="6"/>
                    </a:lnTo>
                    <a:lnTo>
                      <a:pt x="74" y="6"/>
                    </a:lnTo>
                    <a:lnTo>
                      <a:pt x="74" y="8"/>
                    </a:lnTo>
                    <a:lnTo>
                      <a:pt x="74" y="13"/>
                    </a:lnTo>
                    <a:lnTo>
                      <a:pt x="72" y="13"/>
                    </a:lnTo>
                    <a:lnTo>
                      <a:pt x="70" y="17"/>
                    </a:lnTo>
                    <a:lnTo>
                      <a:pt x="64" y="19"/>
                    </a:lnTo>
                    <a:lnTo>
                      <a:pt x="59" y="25"/>
                    </a:lnTo>
                    <a:lnTo>
                      <a:pt x="59" y="27"/>
                    </a:lnTo>
                    <a:lnTo>
                      <a:pt x="64" y="32"/>
                    </a:lnTo>
                    <a:lnTo>
                      <a:pt x="64" y="34"/>
                    </a:lnTo>
                    <a:lnTo>
                      <a:pt x="61" y="36"/>
                    </a:lnTo>
                    <a:lnTo>
                      <a:pt x="57" y="34"/>
                    </a:lnTo>
                    <a:lnTo>
                      <a:pt x="53" y="34"/>
                    </a:lnTo>
                    <a:lnTo>
                      <a:pt x="49" y="34"/>
                    </a:lnTo>
                    <a:lnTo>
                      <a:pt x="47" y="34"/>
                    </a:lnTo>
                    <a:lnTo>
                      <a:pt x="40" y="38"/>
                    </a:lnTo>
                    <a:lnTo>
                      <a:pt x="36" y="38"/>
                    </a:lnTo>
                    <a:lnTo>
                      <a:pt x="32" y="38"/>
                    </a:lnTo>
                    <a:lnTo>
                      <a:pt x="30" y="38"/>
                    </a:lnTo>
                    <a:lnTo>
                      <a:pt x="26" y="36"/>
                    </a:lnTo>
                    <a:lnTo>
                      <a:pt x="21" y="36"/>
                    </a:lnTo>
                    <a:lnTo>
                      <a:pt x="15" y="36"/>
                    </a:lnTo>
                    <a:lnTo>
                      <a:pt x="15" y="40"/>
                    </a:lnTo>
                    <a:lnTo>
                      <a:pt x="15" y="40"/>
                    </a:lnTo>
                    <a:lnTo>
                      <a:pt x="11" y="40"/>
                    </a:lnTo>
                    <a:lnTo>
                      <a:pt x="7" y="36"/>
                    </a:lnTo>
                    <a:lnTo>
                      <a:pt x="5" y="38"/>
                    </a:lnTo>
                    <a:lnTo>
                      <a:pt x="0" y="40"/>
                    </a:lnTo>
                    <a:lnTo>
                      <a:pt x="0" y="40"/>
                    </a:lnTo>
                    <a:lnTo>
                      <a:pt x="2" y="40"/>
                    </a:lnTo>
                    <a:lnTo>
                      <a:pt x="2" y="44"/>
                    </a:lnTo>
                    <a:lnTo>
                      <a:pt x="5" y="46"/>
                    </a:lnTo>
                    <a:lnTo>
                      <a:pt x="5" y="48"/>
                    </a:lnTo>
                    <a:lnTo>
                      <a:pt x="7" y="48"/>
                    </a:lnTo>
                    <a:lnTo>
                      <a:pt x="11" y="48"/>
                    </a:lnTo>
                    <a:lnTo>
                      <a:pt x="15" y="53"/>
                    </a:lnTo>
                    <a:lnTo>
                      <a:pt x="17" y="48"/>
                    </a:lnTo>
                    <a:lnTo>
                      <a:pt x="21" y="48"/>
                    </a:lnTo>
                    <a:lnTo>
                      <a:pt x="24" y="53"/>
                    </a:lnTo>
                    <a:lnTo>
                      <a:pt x="24" y="53"/>
                    </a:lnTo>
                    <a:lnTo>
                      <a:pt x="30" y="55"/>
                    </a:lnTo>
                    <a:lnTo>
                      <a:pt x="40" y="48"/>
                    </a:lnTo>
                    <a:lnTo>
                      <a:pt x="45" y="51"/>
                    </a:lnTo>
                    <a:lnTo>
                      <a:pt x="51" y="51"/>
                    </a:lnTo>
                    <a:lnTo>
                      <a:pt x="51" y="53"/>
                    </a:lnTo>
                    <a:lnTo>
                      <a:pt x="59" y="59"/>
                    </a:lnTo>
                    <a:lnTo>
                      <a:pt x="72" y="61"/>
                    </a:lnTo>
                    <a:lnTo>
                      <a:pt x="78" y="61"/>
                    </a:lnTo>
                    <a:lnTo>
                      <a:pt x="83" y="63"/>
                    </a:lnTo>
                    <a:lnTo>
                      <a:pt x="83" y="6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61" name="Freeform 66">
                <a:extLst>
                  <a:ext uri="{FF2B5EF4-FFF2-40B4-BE49-F238E27FC236}">
                    <a16:creationId xmlns:a16="http://schemas.microsoft.com/office/drawing/2014/main" id="{D8C28CCA-A87F-413E-86E7-3638AC90D9B6}"/>
                  </a:ext>
                </a:extLst>
              </p:cNvPr>
              <p:cNvSpPr>
                <a:spLocks/>
              </p:cNvSpPr>
              <p:nvPr/>
            </p:nvSpPr>
            <p:spPr bwMode="auto">
              <a:xfrm>
                <a:off x="9228655" y="2907327"/>
                <a:ext cx="148325" cy="118104"/>
              </a:xfrm>
              <a:custGeom>
                <a:avLst/>
                <a:gdLst>
                  <a:gd name="T0" fmla="*/ 112 w 184"/>
                  <a:gd name="T1" fmla="*/ 156 h 156"/>
                  <a:gd name="T2" fmla="*/ 118 w 184"/>
                  <a:gd name="T3" fmla="*/ 152 h 156"/>
                  <a:gd name="T4" fmla="*/ 125 w 184"/>
                  <a:gd name="T5" fmla="*/ 152 h 156"/>
                  <a:gd name="T6" fmla="*/ 131 w 184"/>
                  <a:gd name="T7" fmla="*/ 154 h 156"/>
                  <a:gd name="T8" fmla="*/ 137 w 184"/>
                  <a:gd name="T9" fmla="*/ 149 h 156"/>
                  <a:gd name="T10" fmla="*/ 144 w 184"/>
                  <a:gd name="T11" fmla="*/ 149 h 156"/>
                  <a:gd name="T12" fmla="*/ 158 w 184"/>
                  <a:gd name="T13" fmla="*/ 156 h 156"/>
                  <a:gd name="T14" fmla="*/ 163 w 184"/>
                  <a:gd name="T15" fmla="*/ 149 h 156"/>
                  <a:gd name="T16" fmla="*/ 175 w 184"/>
                  <a:gd name="T17" fmla="*/ 130 h 156"/>
                  <a:gd name="T18" fmla="*/ 179 w 184"/>
                  <a:gd name="T19" fmla="*/ 122 h 156"/>
                  <a:gd name="T20" fmla="*/ 184 w 184"/>
                  <a:gd name="T21" fmla="*/ 116 h 156"/>
                  <a:gd name="T22" fmla="*/ 182 w 184"/>
                  <a:gd name="T23" fmla="*/ 109 h 156"/>
                  <a:gd name="T24" fmla="*/ 179 w 184"/>
                  <a:gd name="T25" fmla="*/ 105 h 156"/>
                  <a:gd name="T26" fmla="*/ 173 w 184"/>
                  <a:gd name="T27" fmla="*/ 97 h 156"/>
                  <a:gd name="T28" fmla="*/ 173 w 184"/>
                  <a:gd name="T29" fmla="*/ 82 h 156"/>
                  <a:gd name="T30" fmla="*/ 169 w 184"/>
                  <a:gd name="T31" fmla="*/ 69 h 156"/>
                  <a:gd name="T32" fmla="*/ 175 w 184"/>
                  <a:gd name="T33" fmla="*/ 63 h 156"/>
                  <a:gd name="T34" fmla="*/ 173 w 184"/>
                  <a:gd name="T35" fmla="*/ 48 h 156"/>
                  <a:gd name="T36" fmla="*/ 169 w 184"/>
                  <a:gd name="T37" fmla="*/ 40 h 156"/>
                  <a:gd name="T38" fmla="*/ 163 w 184"/>
                  <a:gd name="T39" fmla="*/ 25 h 156"/>
                  <a:gd name="T40" fmla="*/ 161 w 184"/>
                  <a:gd name="T41" fmla="*/ 12 h 156"/>
                  <a:gd name="T42" fmla="*/ 154 w 184"/>
                  <a:gd name="T43" fmla="*/ 8 h 156"/>
                  <a:gd name="T44" fmla="*/ 102 w 184"/>
                  <a:gd name="T45" fmla="*/ 10 h 156"/>
                  <a:gd name="T46" fmla="*/ 93 w 184"/>
                  <a:gd name="T47" fmla="*/ 17 h 156"/>
                  <a:gd name="T48" fmla="*/ 87 w 184"/>
                  <a:gd name="T49" fmla="*/ 17 h 156"/>
                  <a:gd name="T50" fmla="*/ 97 w 184"/>
                  <a:gd name="T51" fmla="*/ 8 h 156"/>
                  <a:gd name="T52" fmla="*/ 91 w 184"/>
                  <a:gd name="T53" fmla="*/ 12 h 156"/>
                  <a:gd name="T54" fmla="*/ 74 w 184"/>
                  <a:gd name="T55" fmla="*/ 12 h 156"/>
                  <a:gd name="T56" fmla="*/ 74 w 184"/>
                  <a:gd name="T57" fmla="*/ 6 h 156"/>
                  <a:gd name="T58" fmla="*/ 80 w 184"/>
                  <a:gd name="T59" fmla="*/ 8 h 156"/>
                  <a:gd name="T60" fmla="*/ 76 w 184"/>
                  <a:gd name="T61" fmla="*/ 4 h 156"/>
                  <a:gd name="T62" fmla="*/ 57 w 184"/>
                  <a:gd name="T63" fmla="*/ 4 h 156"/>
                  <a:gd name="T64" fmla="*/ 47 w 184"/>
                  <a:gd name="T65" fmla="*/ 6 h 156"/>
                  <a:gd name="T66" fmla="*/ 36 w 184"/>
                  <a:gd name="T67" fmla="*/ 12 h 156"/>
                  <a:gd name="T68" fmla="*/ 34 w 184"/>
                  <a:gd name="T69" fmla="*/ 19 h 156"/>
                  <a:gd name="T70" fmla="*/ 17 w 184"/>
                  <a:gd name="T71" fmla="*/ 25 h 156"/>
                  <a:gd name="T72" fmla="*/ 9 w 184"/>
                  <a:gd name="T73" fmla="*/ 29 h 156"/>
                  <a:gd name="T74" fmla="*/ 7 w 184"/>
                  <a:gd name="T75" fmla="*/ 36 h 156"/>
                  <a:gd name="T76" fmla="*/ 5 w 184"/>
                  <a:gd name="T77" fmla="*/ 38 h 156"/>
                  <a:gd name="T78" fmla="*/ 7 w 184"/>
                  <a:gd name="T79" fmla="*/ 52 h 156"/>
                  <a:gd name="T80" fmla="*/ 0 w 184"/>
                  <a:gd name="T81" fmla="*/ 59 h 156"/>
                  <a:gd name="T82" fmla="*/ 7 w 184"/>
                  <a:gd name="T83" fmla="*/ 69 h 156"/>
                  <a:gd name="T84" fmla="*/ 9 w 184"/>
                  <a:gd name="T85" fmla="*/ 76 h 156"/>
                  <a:gd name="T86" fmla="*/ 9 w 184"/>
                  <a:gd name="T87" fmla="*/ 84 h 156"/>
                  <a:gd name="T88" fmla="*/ 15 w 184"/>
                  <a:gd name="T89" fmla="*/ 93 h 156"/>
                  <a:gd name="T90" fmla="*/ 17 w 184"/>
                  <a:gd name="T91" fmla="*/ 107 h 156"/>
                  <a:gd name="T92" fmla="*/ 17 w 184"/>
                  <a:gd name="T93" fmla="*/ 111 h 156"/>
                  <a:gd name="T94" fmla="*/ 24 w 184"/>
                  <a:gd name="T95" fmla="*/ 109 h 156"/>
                  <a:gd name="T96" fmla="*/ 34 w 184"/>
                  <a:gd name="T97" fmla="*/ 109 h 156"/>
                  <a:gd name="T98" fmla="*/ 36 w 184"/>
                  <a:gd name="T99" fmla="*/ 116 h 156"/>
                  <a:gd name="T100" fmla="*/ 42 w 184"/>
                  <a:gd name="T101" fmla="*/ 118 h 156"/>
                  <a:gd name="T102" fmla="*/ 42 w 184"/>
                  <a:gd name="T103" fmla="*/ 124 h 156"/>
                  <a:gd name="T104" fmla="*/ 45 w 184"/>
                  <a:gd name="T105" fmla="*/ 130 h 156"/>
                  <a:gd name="T106" fmla="*/ 49 w 184"/>
                  <a:gd name="T107" fmla="*/ 128 h 156"/>
                  <a:gd name="T108" fmla="*/ 47 w 184"/>
                  <a:gd name="T109" fmla="*/ 122 h 156"/>
                  <a:gd name="T110" fmla="*/ 57 w 184"/>
                  <a:gd name="T111" fmla="*/ 126 h 156"/>
                  <a:gd name="T112" fmla="*/ 61 w 184"/>
                  <a:gd name="T113" fmla="*/ 128 h 156"/>
                  <a:gd name="T114" fmla="*/ 74 w 184"/>
                  <a:gd name="T115" fmla="*/ 130 h 156"/>
                  <a:gd name="T116" fmla="*/ 93 w 184"/>
                  <a:gd name="T117" fmla="*/ 141 h 156"/>
                  <a:gd name="T118" fmla="*/ 99 w 184"/>
                  <a:gd name="T119" fmla="*/ 147 h 156"/>
                  <a:gd name="T120" fmla="*/ 106 w 184"/>
                  <a:gd name="T121" fmla="*/ 147 h 156"/>
                  <a:gd name="T122" fmla="*/ 110 w 184"/>
                  <a:gd name="T123" fmla="*/ 1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 h="156">
                    <a:moveTo>
                      <a:pt x="110" y="154"/>
                    </a:moveTo>
                    <a:lnTo>
                      <a:pt x="112" y="156"/>
                    </a:lnTo>
                    <a:lnTo>
                      <a:pt x="114" y="156"/>
                    </a:lnTo>
                    <a:lnTo>
                      <a:pt x="118" y="152"/>
                    </a:lnTo>
                    <a:lnTo>
                      <a:pt x="120" y="149"/>
                    </a:lnTo>
                    <a:lnTo>
                      <a:pt x="125" y="152"/>
                    </a:lnTo>
                    <a:lnTo>
                      <a:pt x="129" y="152"/>
                    </a:lnTo>
                    <a:lnTo>
                      <a:pt x="131" y="154"/>
                    </a:lnTo>
                    <a:lnTo>
                      <a:pt x="133" y="149"/>
                    </a:lnTo>
                    <a:lnTo>
                      <a:pt x="137" y="149"/>
                    </a:lnTo>
                    <a:lnTo>
                      <a:pt x="139" y="152"/>
                    </a:lnTo>
                    <a:lnTo>
                      <a:pt x="144" y="149"/>
                    </a:lnTo>
                    <a:lnTo>
                      <a:pt x="150" y="149"/>
                    </a:lnTo>
                    <a:lnTo>
                      <a:pt x="158" y="156"/>
                    </a:lnTo>
                    <a:lnTo>
                      <a:pt x="163" y="156"/>
                    </a:lnTo>
                    <a:lnTo>
                      <a:pt x="163" y="149"/>
                    </a:lnTo>
                    <a:lnTo>
                      <a:pt x="163" y="143"/>
                    </a:lnTo>
                    <a:lnTo>
                      <a:pt x="175" y="130"/>
                    </a:lnTo>
                    <a:lnTo>
                      <a:pt x="175" y="124"/>
                    </a:lnTo>
                    <a:lnTo>
                      <a:pt x="179" y="122"/>
                    </a:lnTo>
                    <a:lnTo>
                      <a:pt x="182" y="120"/>
                    </a:lnTo>
                    <a:lnTo>
                      <a:pt x="184" y="116"/>
                    </a:lnTo>
                    <a:lnTo>
                      <a:pt x="182" y="111"/>
                    </a:lnTo>
                    <a:lnTo>
                      <a:pt x="182" y="109"/>
                    </a:lnTo>
                    <a:lnTo>
                      <a:pt x="184" y="107"/>
                    </a:lnTo>
                    <a:lnTo>
                      <a:pt x="179" y="105"/>
                    </a:lnTo>
                    <a:lnTo>
                      <a:pt x="175" y="99"/>
                    </a:lnTo>
                    <a:lnTo>
                      <a:pt x="173" y="97"/>
                    </a:lnTo>
                    <a:lnTo>
                      <a:pt x="173" y="86"/>
                    </a:lnTo>
                    <a:lnTo>
                      <a:pt x="173" y="82"/>
                    </a:lnTo>
                    <a:lnTo>
                      <a:pt x="169" y="76"/>
                    </a:lnTo>
                    <a:lnTo>
                      <a:pt x="169" y="69"/>
                    </a:lnTo>
                    <a:lnTo>
                      <a:pt x="171" y="63"/>
                    </a:lnTo>
                    <a:lnTo>
                      <a:pt x="175" y="63"/>
                    </a:lnTo>
                    <a:lnTo>
                      <a:pt x="175" y="50"/>
                    </a:lnTo>
                    <a:lnTo>
                      <a:pt x="173" y="48"/>
                    </a:lnTo>
                    <a:lnTo>
                      <a:pt x="171" y="44"/>
                    </a:lnTo>
                    <a:lnTo>
                      <a:pt x="169" y="40"/>
                    </a:lnTo>
                    <a:lnTo>
                      <a:pt x="167" y="29"/>
                    </a:lnTo>
                    <a:lnTo>
                      <a:pt x="163" y="25"/>
                    </a:lnTo>
                    <a:lnTo>
                      <a:pt x="163" y="19"/>
                    </a:lnTo>
                    <a:lnTo>
                      <a:pt x="161" y="12"/>
                    </a:lnTo>
                    <a:lnTo>
                      <a:pt x="158" y="12"/>
                    </a:lnTo>
                    <a:lnTo>
                      <a:pt x="154" y="8"/>
                    </a:lnTo>
                    <a:lnTo>
                      <a:pt x="127" y="10"/>
                    </a:lnTo>
                    <a:lnTo>
                      <a:pt x="102" y="10"/>
                    </a:lnTo>
                    <a:lnTo>
                      <a:pt x="99" y="10"/>
                    </a:lnTo>
                    <a:lnTo>
                      <a:pt x="93" y="17"/>
                    </a:lnTo>
                    <a:lnTo>
                      <a:pt x="87" y="19"/>
                    </a:lnTo>
                    <a:lnTo>
                      <a:pt x="87" y="17"/>
                    </a:lnTo>
                    <a:lnTo>
                      <a:pt x="91" y="12"/>
                    </a:lnTo>
                    <a:lnTo>
                      <a:pt x="97" y="8"/>
                    </a:lnTo>
                    <a:lnTo>
                      <a:pt x="95" y="8"/>
                    </a:lnTo>
                    <a:lnTo>
                      <a:pt x="91" y="12"/>
                    </a:lnTo>
                    <a:lnTo>
                      <a:pt x="83" y="17"/>
                    </a:lnTo>
                    <a:lnTo>
                      <a:pt x="74" y="12"/>
                    </a:lnTo>
                    <a:lnTo>
                      <a:pt x="74" y="8"/>
                    </a:lnTo>
                    <a:lnTo>
                      <a:pt x="74" y="6"/>
                    </a:lnTo>
                    <a:lnTo>
                      <a:pt x="78" y="6"/>
                    </a:lnTo>
                    <a:lnTo>
                      <a:pt x="80" y="8"/>
                    </a:lnTo>
                    <a:lnTo>
                      <a:pt x="80" y="6"/>
                    </a:lnTo>
                    <a:lnTo>
                      <a:pt x="76" y="4"/>
                    </a:lnTo>
                    <a:lnTo>
                      <a:pt x="66" y="0"/>
                    </a:lnTo>
                    <a:lnTo>
                      <a:pt x="57" y="4"/>
                    </a:lnTo>
                    <a:lnTo>
                      <a:pt x="53" y="4"/>
                    </a:lnTo>
                    <a:lnTo>
                      <a:pt x="47" y="6"/>
                    </a:lnTo>
                    <a:lnTo>
                      <a:pt x="42" y="12"/>
                    </a:lnTo>
                    <a:lnTo>
                      <a:pt x="36" y="12"/>
                    </a:lnTo>
                    <a:lnTo>
                      <a:pt x="34" y="17"/>
                    </a:lnTo>
                    <a:lnTo>
                      <a:pt x="34" y="19"/>
                    </a:lnTo>
                    <a:lnTo>
                      <a:pt x="28" y="19"/>
                    </a:lnTo>
                    <a:lnTo>
                      <a:pt x="17" y="25"/>
                    </a:lnTo>
                    <a:lnTo>
                      <a:pt x="11" y="25"/>
                    </a:lnTo>
                    <a:lnTo>
                      <a:pt x="9" y="29"/>
                    </a:lnTo>
                    <a:lnTo>
                      <a:pt x="7" y="34"/>
                    </a:lnTo>
                    <a:lnTo>
                      <a:pt x="7" y="36"/>
                    </a:lnTo>
                    <a:lnTo>
                      <a:pt x="7" y="38"/>
                    </a:lnTo>
                    <a:lnTo>
                      <a:pt x="5" y="38"/>
                    </a:lnTo>
                    <a:lnTo>
                      <a:pt x="7" y="46"/>
                    </a:lnTo>
                    <a:lnTo>
                      <a:pt x="7" y="52"/>
                    </a:lnTo>
                    <a:lnTo>
                      <a:pt x="0" y="55"/>
                    </a:lnTo>
                    <a:lnTo>
                      <a:pt x="0" y="59"/>
                    </a:lnTo>
                    <a:lnTo>
                      <a:pt x="7" y="65"/>
                    </a:lnTo>
                    <a:lnTo>
                      <a:pt x="7" y="69"/>
                    </a:lnTo>
                    <a:lnTo>
                      <a:pt x="9" y="74"/>
                    </a:lnTo>
                    <a:lnTo>
                      <a:pt x="9" y="76"/>
                    </a:lnTo>
                    <a:lnTo>
                      <a:pt x="11" y="80"/>
                    </a:lnTo>
                    <a:lnTo>
                      <a:pt x="9" y="84"/>
                    </a:lnTo>
                    <a:lnTo>
                      <a:pt x="13" y="90"/>
                    </a:lnTo>
                    <a:lnTo>
                      <a:pt x="15" y="93"/>
                    </a:lnTo>
                    <a:lnTo>
                      <a:pt x="17" y="97"/>
                    </a:lnTo>
                    <a:lnTo>
                      <a:pt x="17" y="107"/>
                    </a:lnTo>
                    <a:lnTo>
                      <a:pt x="17" y="107"/>
                    </a:lnTo>
                    <a:lnTo>
                      <a:pt x="17" y="111"/>
                    </a:lnTo>
                    <a:lnTo>
                      <a:pt x="19" y="109"/>
                    </a:lnTo>
                    <a:lnTo>
                      <a:pt x="24" y="109"/>
                    </a:lnTo>
                    <a:lnTo>
                      <a:pt x="26" y="109"/>
                    </a:lnTo>
                    <a:lnTo>
                      <a:pt x="34" y="109"/>
                    </a:lnTo>
                    <a:lnTo>
                      <a:pt x="34" y="111"/>
                    </a:lnTo>
                    <a:lnTo>
                      <a:pt x="36" y="116"/>
                    </a:lnTo>
                    <a:lnTo>
                      <a:pt x="40" y="116"/>
                    </a:lnTo>
                    <a:lnTo>
                      <a:pt x="42" y="118"/>
                    </a:lnTo>
                    <a:lnTo>
                      <a:pt x="40" y="122"/>
                    </a:lnTo>
                    <a:lnTo>
                      <a:pt x="42" y="124"/>
                    </a:lnTo>
                    <a:lnTo>
                      <a:pt x="45" y="126"/>
                    </a:lnTo>
                    <a:lnTo>
                      <a:pt x="45" y="130"/>
                    </a:lnTo>
                    <a:lnTo>
                      <a:pt x="47" y="130"/>
                    </a:lnTo>
                    <a:lnTo>
                      <a:pt x="49" y="128"/>
                    </a:lnTo>
                    <a:lnTo>
                      <a:pt x="51" y="128"/>
                    </a:lnTo>
                    <a:lnTo>
                      <a:pt x="47" y="122"/>
                    </a:lnTo>
                    <a:lnTo>
                      <a:pt x="49" y="122"/>
                    </a:lnTo>
                    <a:lnTo>
                      <a:pt x="57" y="126"/>
                    </a:lnTo>
                    <a:lnTo>
                      <a:pt x="64" y="126"/>
                    </a:lnTo>
                    <a:lnTo>
                      <a:pt x="61" y="128"/>
                    </a:lnTo>
                    <a:lnTo>
                      <a:pt x="66" y="133"/>
                    </a:lnTo>
                    <a:lnTo>
                      <a:pt x="74" y="130"/>
                    </a:lnTo>
                    <a:lnTo>
                      <a:pt x="80" y="133"/>
                    </a:lnTo>
                    <a:lnTo>
                      <a:pt x="93" y="141"/>
                    </a:lnTo>
                    <a:lnTo>
                      <a:pt x="95" y="147"/>
                    </a:lnTo>
                    <a:lnTo>
                      <a:pt x="99" y="147"/>
                    </a:lnTo>
                    <a:lnTo>
                      <a:pt x="102" y="145"/>
                    </a:lnTo>
                    <a:lnTo>
                      <a:pt x="106" y="147"/>
                    </a:lnTo>
                    <a:lnTo>
                      <a:pt x="110" y="149"/>
                    </a:lnTo>
                    <a:lnTo>
                      <a:pt x="110" y="154"/>
                    </a:lnTo>
                    <a:close/>
                  </a:path>
                </a:pathLst>
              </a:custGeom>
              <a:solidFill>
                <a:srgbClr val="9E462A"/>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62" name="Freeform 67">
                <a:extLst>
                  <a:ext uri="{FF2B5EF4-FFF2-40B4-BE49-F238E27FC236}">
                    <a16:creationId xmlns:a16="http://schemas.microsoft.com/office/drawing/2014/main" id="{E63A258A-B423-4721-BF98-A36B4413AE79}"/>
                  </a:ext>
                </a:extLst>
              </p:cNvPr>
              <p:cNvSpPr>
                <a:spLocks/>
              </p:cNvSpPr>
              <p:nvPr/>
            </p:nvSpPr>
            <p:spPr bwMode="auto">
              <a:xfrm>
                <a:off x="9200442" y="2988333"/>
                <a:ext cx="116887" cy="48453"/>
              </a:xfrm>
              <a:custGeom>
                <a:avLst/>
                <a:gdLst>
                  <a:gd name="T0" fmla="*/ 52 w 145"/>
                  <a:gd name="T1" fmla="*/ 4 h 64"/>
                  <a:gd name="T2" fmla="*/ 59 w 145"/>
                  <a:gd name="T3" fmla="*/ 2 h 64"/>
                  <a:gd name="T4" fmla="*/ 69 w 145"/>
                  <a:gd name="T5" fmla="*/ 2 h 64"/>
                  <a:gd name="T6" fmla="*/ 71 w 145"/>
                  <a:gd name="T7" fmla="*/ 9 h 64"/>
                  <a:gd name="T8" fmla="*/ 77 w 145"/>
                  <a:gd name="T9" fmla="*/ 11 h 64"/>
                  <a:gd name="T10" fmla="*/ 77 w 145"/>
                  <a:gd name="T11" fmla="*/ 17 h 64"/>
                  <a:gd name="T12" fmla="*/ 80 w 145"/>
                  <a:gd name="T13" fmla="*/ 23 h 64"/>
                  <a:gd name="T14" fmla="*/ 84 w 145"/>
                  <a:gd name="T15" fmla="*/ 21 h 64"/>
                  <a:gd name="T16" fmla="*/ 82 w 145"/>
                  <a:gd name="T17" fmla="*/ 15 h 64"/>
                  <a:gd name="T18" fmla="*/ 92 w 145"/>
                  <a:gd name="T19" fmla="*/ 19 h 64"/>
                  <a:gd name="T20" fmla="*/ 96 w 145"/>
                  <a:gd name="T21" fmla="*/ 21 h 64"/>
                  <a:gd name="T22" fmla="*/ 109 w 145"/>
                  <a:gd name="T23" fmla="*/ 23 h 64"/>
                  <a:gd name="T24" fmla="*/ 128 w 145"/>
                  <a:gd name="T25" fmla="*/ 34 h 64"/>
                  <a:gd name="T26" fmla="*/ 134 w 145"/>
                  <a:gd name="T27" fmla="*/ 40 h 64"/>
                  <a:gd name="T28" fmla="*/ 141 w 145"/>
                  <a:gd name="T29" fmla="*/ 40 h 64"/>
                  <a:gd name="T30" fmla="*/ 145 w 145"/>
                  <a:gd name="T31" fmla="*/ 49 h 64"/>
                  <a:gd name="T32" fmla="*/ 132 w 145"/>
                  <a:gd name="T33" fmla="*/ 51 h 64"/>
                  <a:gd name="T34" fmla="*/ 122 w 145"/>
                  <a:gd name="T35" fmla="*/ 57 h 64"/>
                  <a:gd name="T36" fmla="*/ 107 w 145"/>
                  <a:gd name="T37" fmla="*/ 61 h 64"/>
                  <a:gd name="T38" fmla="*/ 101 w 145"/>
                  <a:gd name="T39" fmla="*/ 59 h 64"/>
                  <a:gd name="T40" fmla="*/ 86 w 145"/>
                  <a:gd name="T41" fmla="*/ 59 h 64"/>
                  <a:gd name="T42" fmla="*/ 77 w 145"/>
                  <a:gd name="T43" fmla="*/ 59 h 64"/>
                  <a:gd name="T44" fmla="*/ 67 w 145"/>
                  <a:gd name="T45" fmla="*/ 55 h 64"/>
                  <a:gd name="T46" fmla="*/ 56 w 145"/>
                  <a:gd name="T47" fmla="*/ 53 h 64"/>
                  <a:gd name="T48" fmla="*/ 52 w 145"/>
                  <a:gd name="T49" fmla="*/ 59 h 64"/>
                  <a:gd name="T50" fmla="*/ 46 w 145"/>
                  <a:gd name="T51" fmla="*/ 61 h 64"/>
                  <a:gd name="T52" fmla="*/ 35 w 145"/>
                  <a:gd name="T53" fmla="*/ 59 h 64"/>
                  <a:gd name="T54" fmla="*/ 31 w 145"/>
                  <a:gd name="T55" fmla="*/ 57 h 64"/>
                  <a:gd name="T56" fmla="*/ 21 w 145"/>
                  <a:gd name="T57" fmla="*/ 47 h 64"/>
                  <a:gd name="T58" fmla="*/ 10 w 145"/>
                  <a:gd name="T59" fmla="*/ 40 h 64"/>
                  <a:gd name="T60" fmla="*/ 8 w 145"/>
                  <a:gd name="T61" fmla="*/ 32 h 64"/>
                  <a:gd name="T62" fmla="*/ 0 w 145"/>
                  <a:gd name="T63" fmla="*/ 21 h 64"/>
                  <a:gd name="T64" fmla="*/ 0 w 145"/>
                  <a:gd name="T65" fmla="*/ 17 h 64"/>
                  <a:gd name="T66" fmla="*/ 6 w 145"/>
                  <a:gd name="T67" fmla="*/ 21 h 64"/>
                  <a:gd name="T68" fmla="*/ 16 w 145"/>
                  <a:gd name="T69" fmla="*/ 15 h 64"/>
                  <a:gd name="T70" fmla="*/ 25 w 145"/>
                  <a:gd name="T71" fmla="*/ 9 h 64"/>
                  <a:gd name="T72" fmla="*/ 33 w 145"/>
                  <a:gd name="T73" fmla="*/ 7 h 64"/>
                  <a:gd name="T74" fmla="*/ 40 w 145"/>
                  <a:gd name="T75" fmla="*/ 4 h 64"/>
                  <a:gd name="T76" fmla="*/ 46 w 145"/>
                  <a:gd name="T77" fmla="*/ 2 h 64"/>
                  <a:gd name="T78" fmla="*/ 50 w 145"/>
                  <a:gd name="T79"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64">
                    <a:moveTo>
                      <a:pt x="52" y="0"/>
                    </a:moveTo>
                    <a:lnTo>
                      <a:pt x="52" y="4"/>
                    </a:lnTo>
                    <a:lnTo>
                      <a:pt x="54" y="2"/>
                    </a:lnTo>
                    <a:lnTo>
                      <a:pt x="59" y="2"/>
                    </a:lnTo>
                    <a:lnTo>
                      <a:pt x="61" y="2"/>
                    </a:lnTo>
                    <a:lnTo>
                      <a:pt x="69" y="2"/>
                    </a:lnTo>
                    <a:lnTo>
                      <a:pt x="69" y="4"/>
                    </a:lnTo>
                    <a:lnTo>
                      <a:pt x="71" y="9"/>
                    </a:lnTo>
                    <a:lnTo>
                      <a:pt x="75" y="9"/>
                    </a:lnTo>
                    <a:lnTo>
                      <a:pt x="77" y="11"/>
                    </a:lnTo>
                    <a:lnTo>
                      <a:pt x="75" y="15"/>
                    </a:lnTo>
                    <a:lnTo>
                      <a:pt x="77" y="17"/>
                    </a:lnTo>
                    <a:lnTo>
                      <a:pt x="80" y="19"/>
                    </a:lnTo>
                    <a:lnTo>
                      <a:pt x="80" y="23"/>
                    </a:lnTo>
                    <a:lnTo>
                      <a:pt x="82" y="23"/>
                    </a:lnTo>
                    <a:lnTo>
                      <a:pt x="84" y="21"/>
                    </a:lnTo>
                    <a:lnTo>
                      <a:pt x="86" y="21"/>
                    </a:lnTo>
                    <a:lnTo>
                      <a:pt x="82" y="15"/>
                    </a:lnTo>
                    <a:lnTo>
                      <a:pt x="84" y="15"/>
                    </a:lnTo>
                    <a:lnTo>
                      <a:pt x="92" y="19"/>
                    </a:lnTo>
                    <a:lnTo>
                      <a:pt x="99" y="19"/>
                    </a:lnTo>
                    <a:lnTo>
                      <a:pt x="96" y="21"/>
                    </a:lnTo>
                    <a:lnTo>
                      <a:pt x="101" y="26"/>
                    </a:lnTo>
                    <a:lnTo>
                      <a:pt x="109" y="23"/>
                    </a:lnTo>
                    <a:lnTo>
                      <a:pt x="115" y="26"/>
                    </a:lnTo>
                    <a:lnTo>
                      <a:pt x="128" y="34"/>
                    </a:lnTo>
                    <a:lnTo>
                      <a:pt x="130" y="40"/>
                    </a:lnTo>
                    <a:lnTo>
                      <a:pt x="134" y="40"/>
                    </a:lnTo>
                    <a:lnTo>
                      <a:pt x="137" y="38"/>
                    </a:lnTo>
                    <a:lnTo>
                      <a:pt x="141" y="40"/>
                    </a:lnTo>
                    <a:lnTo>
                      <a:pt x="145" y="42"/>
                    </a:lnTo>
                    <a:lnTo>
                      <a:pt x="145" y="49"/>
                    </a:lnTo>
                    <a:lnTo>
                      <a:pt x="137" y="47"/>
                    </a:lnTo>
                    <a:lnTo>
                      <a:pt x="132" y="51"/>
                    </a:lnTo>
                    <a:lnTo>
                      <a:pt x="126" y="51"/>
                    </a:lnTo>
                    <a:lnTo>
                      <a:pt x="122" y="57"/>
                    </a:lnTo>
                    <a:lnTo>
                      <a:pt x="113" y="57"/>
                    </a:lnTo>
                    <a:lnTo>
                      <a:pt x="107" y="61"/>
                    </a:lnTo>
                    <a:lnTo>
                      <a:pt x="105" y="59"/>
                    </a:lnTo>
                    <a:lnTo>
                      <a:pt x="101" y="59"/>
                    </a:lnTo>
                    <a:lnTo>
                      <a:pt x="94" y="61"/>
                    </a:lnTo>
                    <a:lnTo>
                      <a:pt x="86" y="59"/>
                    </a:lnTo>
                    <a:lnTo>
                      <a:pt x="84" y="57"/>
                    </a:lnTo>
                    <a:lnTo>
                      <a:pt x="77" y="59"/>
                    </a:lnTo>
                    <a:lnTo>
                      <a:pt x="71" y="59"/>
                    </a:lnTo>
                    <a:lnTo>
                      <a:pt x="67" y="55"/>
                    </a:lnTo>
                    <a:lnTo>
                      <a:pt x="61" y="55"/>
                    </a:lnTo>
                    <a:lnTo>
                      <a:pt x="56" y="53"/>
                    </a:lnTo>
                    <a:lnTo>
                      <a:pt x="54" y="57"/>
                    </a:lnTo>
                    <a:lnTo>
                      <a:pt x="52" y="59"/>
                    </a:lnTo>
                    <a:lnTo>
                      <a:pt x="52" y="61"/>
                    </a:lnTo>
                    <a:lnTo>
                      <a:pt x="46" y="61"/>
                    </a:lnTo>
                    <a:lnTo>
                      <a:pt x="44" y="64"/>
                    </a:lnTo>
                    <a:lnTo>
                      <a:pt x="35" y="59"/>
                    </a:lnTo>
                    <a:lnTo>
                      <a:pt x="31" y="59"/>
                    </a:lnTo>
                    <a:lnTo>
                      <a:pt x="31" y="57"/>
                    </a:lnTo>
                    <a:lnTo>
                      <a:pt x="25" y="49"/>
                    </a:lnTo>
                    <a:lnTo>
                      <a:pt x="21" y="47"/>
                    </a:lnTo>
                    <a:lnTo>
                      <a:pt x="12" y="42"/>
                    </a:lnTo>
                    <a:lnTo>
                      <a:pt x="10" y="40"/>
                    </a:lnTo>
                    <a:lnTo>
                      <a:pt x="8" y="36"/>
                    </a:lnTo>
                    <a:lnTo>
                      <a:pt x="8" y="32"/>
                    </a:lnTo>
                    <a:lnTo>
                      <a:pt x="4" y="26"/>
                    </a:lnTo>
                    <a:lnTo>
                      <a:pt x="0" y="21"/>
                    </a:lnTo>
                    <a:lnTo>
                      <a:pt x="0" y="19"/>
                    </a:lnTo>
                    <a:lnTo>
                      <a:pt x="0" y="17"/>
                    </a:lnTo>
                    <a:lnTo>
                      <a:pt x="2" y="19"/>
                    </a:lnTo>
                    <a:lnTo>
                      <a:pt x="6" y="21"/>
                    </a:lnTo>
                    <a:lnTo>
                      <a:pt x="12" y="15"/>
                    </a:lnTo>
                    <a:lnTo>
                      <a:pt x="16" y="15"/>
                    </a:lnTo>
                    <a:lnTo>
                      <a:pt x="21" y="9"/>
                    </a:lnTo>
                    <a:lnTo>
                      <a:pt x="25" y="9"/>
                    </a:lnTo>
                    <a:lnTo>
                      <a:pt x="27" y="7"/>
                    </a:lnTo>
                    <a:lnTo>
                      <a:pt x="33" y="7"/>
                    </a:lnTo>
                    <a:lnTo>
                      <a:pt x="35" y="7"/>
                    </a:lnTo>
                    <a:lnTo>
                      <a:pt x="40" y="4"/>
                    </a:lnTo>
                    <a:lnTo>
                      <a:pt x="40" y="0"/>
                    </a:lnTo>
                    <a:lnTo>
                      <a:pt x="46" y="2"/>
                    </a:lnTo>
                    <a:lnTo>
                      <a:pt x="48" y="0"/>
                    </a:lnTo>
                    <a:lnTo>
                      <a:pt x="50" y="2"/>
                    </a:lnTo>
                    <a:lnTo>
                      <a:pt x="52"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63" name="Freeform 68">
                <a:extLst>
                  <a:ext uri="{FF2B5EF4-FFF2-40B4-BE49-F238E27FC236}">
                    <a16:creationId xmlns:a16="http://schemas.microsoft.com/office/drawing/2014/main" id="{31FCC796-7847-421C-BB53-8FE5E1471C55}"/>
                  </a:ext>
                </a:extLst>
              </p:cNvPr>
              <p:cNvSpPr>
                <a:spLocks/>
              </p:cNvSpPr>
              <p:nvPr/>
            </p:nvSpPr>
            <p:spPr bwMode="auto">
              <a:xfrm>
                <a:off x="9108544" y="2908841"/>
                <a:ext cx="133815" cy="149901"/>
              </a:xfrm>
              <a:custGeom>
                <a:avLst/>
                <a:gdLst>
                  <a:gd name="T0" fmla="*/ 61 w 166"/>
                  <a:gd name="T1" fmla="*/ 2 h 198"/>
                  <a:gd name="T2" fmla="*/ 71 w 166"/>
                  <a:gd name="T3" fmla="*/ 10 h 198"/>
                  <a:gd name="T4" fmla="*/ 73 w 166"/>
                  <a:gd name="T5" fmla="*/ 19 h 198"/>
                  <a:gd name="T6" fmla="*/ 82 w 166"/>
                  <a:gd name="T7" fmla="*/ 17 h 198"/>
                  <a:gd name="T8" fmla="*/ 92 w 166"/>
                  <a:gd name="T9" fmla="*/ 17 h 198"/>
                  <a:gd name="T10" fmla="*/ 84 w 166"/>
                  <a:gd name="T11" fmla="*/ 25 h 198"/>
                  <a:gd name="T12" fmla="*/ 95 w 166"/>
                  <a:gd name="T13" fmla="*/ 29 h 198"/>
                  <a:gd name="T14" fmla="*/ 109 w 166"/>
                  <a:gd name="T15" fmla="*/ 21 h 198"/>
                  <a:gd name="T16" fmla="*/ 116 w 166"/>
                  <a:gd name="T17" fmla="*/ 15 h 198"/>
                  <a:gd name="T18" fmla="*/ 116 w 166"/>
                  <a:gd name="T19" fmla="*/ 17 h 198"/>
                  <a:gd name="T20" fmla="*/ 124 w 166"/>
                  <a:gd name="T21" fmla="*/ 17 h 198"/>
                  <a:gd name="T22" fmla="*/ 135 w 166"/>
                  <a:gd name="T23" fmla="*/ 25 h 198"/>
                  <a:gd name="T24" fmla="*/ 145 w 166"/>
                  <a:gd name="T25" fmla="*/ 34 h 198"/>
                  <a:gd name="T26" fmla="*/ 156 w 166"/>
                  <a:gd name="T27" fmla="*/ 44 h 198"/>
                  <a:gd name="T28" fmla="*/ 156 w 166"/>
                  <a:gd name="T29" fmla="*/ 63 h 198"/>
                  <a:gd name="T30" fmla="*/ 160 w 166"/>
                  <a:gd name="T31" fmla="*/ 78 h 198"/>
                  <a:gd name="T32" fmla="*/ 166 w 166"/>
                  <a:gd name="T33" fmla="*/ 95 h 198"/>
                  <a:gd name="T34" fmla="*/ 160 w 166"/>
                  <a:gd name="T35" fmla="*/ 107 h 198"/>
                  <a:gd name="T36" fmla="*/ 147 w 166"/>
                  <a:gd name="T37" fmla="*/ 112 h 198"/>
                  <a:gd name="T38" fmla="*/ 130 w 166"/>
                  <a:gd name="T39" fmla="*/ 120 h 198"/>
                  <a:gd name="T40" fmla="*/ 114 w 166"/>
                  <a:gd name="T41" fmla="*/ 122 h 198"/>
                  <a:gd name="T42" fmla="*/ 122 w 166"/>
                  <a:gd name="T43" fmla="*/ 137 h 198"/>
                  <a:gd name="T44" fmla="*/ 135 w 166"/>
                  <a:gd name="T45" fmla="*/ 152 h 198"/>
                  <a:gd name="T46" fmla="*/ 145 w 166"/>
                  <a:gd name="T47" fmla="*/ 171 h 198"/>
                  <a:gd name="T48" fmla="*/ 130 w 166"/>
                  <a:gd name="T49" fmla="*/ 183 h 198"/>
                  <a:gd name="T50" fmla="*/ 132 w 166"/>
                  <a:gd name="T51" fmla="*/ 194 h 198"/>
                  <a:gd name="T52" fmla="*/ 118 w 166"/>
                  <a:gd name="T53" fmla="*/ 192 h 198"/>
                  <a:gd name="T54" fmla="*/ 101 w 166"/>
                  <a:gd name="T55" fmla="*/ 196 h 198"/>
                  <a:gd name="T56" fmla="*/ 86 w 166"/>
                  <a:gd name="T57" fmla="*/ 198 h 198"/>
                  <a:gd name="T58" fmla="*/ 76 w 166"/>
                  <a:gd name="T59" fmla="*/ 196 h 198"/>
                  <a:gd name="T60" fmla="*/ 63 w 166"/>
                  <a:gd name="T61" fmla="*/ 192 h 198"/>
                  <a:gd name="T62" fmla="*/ 55 w 166"/>
                  <a:gd name="T63" fmla="*/ 190 h 198"/>
                  <a:gd name="T64" fmla="*/ 46 w 166"/>
                  <a:gd name="T65" fmla="*/ 194 h 198"/>
                  <a:gd name="T66" fmla="*/ 38 w 166"/>
                  <a:gd name="T67" fmla="*/ 190 h 198"/>
                  <a:gd name="T68" fmla="*/ 38 w 166"/>
                  <a:gd name="T69" fmla="*/ 173 h 198"/>
                  <a:gd name="T70" fmla="*/ 40 w 166"/>
                  <a:gd name="T71" fmla="*/ 158 h 198"/>
                  <a:gd name="T72" fmla="*/ 25 w 166"/>
                  <a:gd name="T73" fmla="*/ 156 h 198"/>
                  <a:gd name="T74" fmla="*/ 17 w 166"/>
                  <a:gd name="T75" fmla="*/ 152 h 198"/>
                  <a:gd name="T76" fmla="*/ 10 w 166"/>
                  <a:gd name="T77" fmla="*/ 139 h 198"/>
                  <a:gd name="T78" fmla="*/ 6 w 166"/>
                  <a:gd name="T79" fmla="*/ 124 h 198"/>
                  <a:gd name="T80" fmla="*/ 2 w 166"/>
                  <a:gd name="T81" fmla="*/ 109 h 198"/>
                  <a:gd name="T82" fmla="*/ 2 w 166"/>
                  <a:gd name="T83" fmla="*/ 93 h 198"/>
                  <a:gd name="T84" fmla="*/ 19 w 166"/>
                  <a:gd name="T85" fmla="*/ 84 h 198"/>
                  <a:gd name="T86" fmla="*/ 23 w 166"/>
                  <a:gd name="T87" fmla="*/ 74 h 198"/>
                  <a:gd name="T88" fmla="*/ 17 w 166"/>
                  <a:gd name="T89" fmla="*/ 67 h 198"/>
                  <a:gd name="T90" fmla="*/ 25 w 166"/>
                  <a:gd name="T91" fmla="*/ 59 h 198"/>
                  <a:gd name="T92" fmla="*/ 27 w 166"/>
                  <a:gd name="T93" fmla="*/ 50 h 198"/>
                  <a:gd name="T94" fmla="*/ 21 w 166"/>
                  <a:gd name="T95" fmla="*/ 42 h 198"/>
                  <a:gd name="T96" fmla="*/ 38 w 166"/>
                  <a:gd name="T97" fmla="*/ 38 h 198"/>
                  <a:gd name="T98" fmla="*/ 40 w 166"/>
                  <a:gd name="T99" fmla="*/ 40 h 198"/>
                  <a:gd name="T100" fmla="*/ 44 w 166"/>
                  <a:gd name="T101" fmla="*/ 44 h 198"/>
                  <a:gd name="T102" fmla="*/ 46 w 166"/>
                  <a:gd name="T103" fmla="*/ 36 h 198"/>
                  <a:gd name="T104" fmla="*/ 59 w 166"/>
                  <a:gd name="T105" fmla="*/ 32 h 198"/>
                  <a:gd name="T106" fmla="*/ 61 w 166"/>
                  <a:gd name="T107" fmla="*/ 32 h 198"/>
                  <a:gd name="T108" fmla="*/ 57 w 166"/>
                  <a:gd name="T109" fmla="*/ 23 h 198"/>
                  <a:gd name="T110" fmla="*/ 48 w 166"/>
                  <a:gd name="T111" fmla="*/ 15 h 198"/>
                  <a:gd name="T112" fmla="*/ 50 w 166"/>
                  <a:gd name="T113" fmla="*/ 6 h 198"/>
                  <a:gd name="T114" fmla="*/ 46 w 166"/>
                  <a:gd name="T11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8">
                    <a:moveTo>
                      <a:pt x="46" y="0"/>
                    </a:moveTo>
                    <a:lnTo>
                      <a:pt x="52" y="0"/>
                    </a:lnTo>
                    <a:lnTo>
                      <a:pt x="59" y="2"/>
                    </a:lnTo>
                    <a:lnTo>
                      <a:pt x="61" y="2"/>
                    </a:lnTo>
                    <a:lnTo>
                      <a:pt x="65" y="2"/>
                    </a:lnTo>
                    <a:lnTo>
                      <a:pt x="69" y="6"/>
                    </a:lnTo>
                    <a:lnTo>
                      <a:pt x="73" y="6"/>
                    </a:lnTo>
                    <a:lnTo>
                      <a:pt x="71" y="10"/>
                    </a:lnTo>
                    <a:lnTo>
                      <a:pt x="69" y="13"/>
                    </a:lnTo>
                    <a:lnTo>
                      <a:pt x="69" y="15"/>
                    </a:lnTo>
                    <a:lnTo>
                      <a:pt x="73" y="17"/>
                    </a:lnTo>
                    <a:lnTo>
                      <a:pt x="73" y="19"/>
                    </a:lnTo>
                    <a:lnTo>
                      <a:pt x="78" y="17"/>
                    </a:lnTo>
                    <a:lnTo>
                      <a:pt x="78" y="15"/>
                    </a:lnTo>
                    <a:lnTo>
                      <a:pt x="80" y="15"/>
                    </a:lnTo>
                    <a:lnTo>
                      <a:pt x="82" y="17"/>
                    </a:lnTo>
                    <a:lnTo>
                      <a:pt x="86" y="21"/>
                    </a:lnTo>
                    <a:lnTo>
                      <a:pt x="88" y="19"/>
                    </a:lnTo>
                    <a:lnTo>
                      <a:pt x="90" y="17"/>
                    </a:lnTo>
                    <a:lnTo>
                      <a:pt x="92" y="17"/>
                    </a:lnTo>
                    <a:lnTo>
                      <a:pt x="92" y="21"/>
                    </a:lnTo>
                    <a:lnTo>
                      <a:pt x="90" y="23"/>
                    </a:lnTo>
                    <a:lnTo>
                      <a:pt x="88" y="23"/>
                    </a:lnTo>
                    <a:lnTo>
                      <a:pt x="84" y="25"/>
                    </a:lnTo>
                    <a:lnTo>
                      <a:pt x="88" y="27"/>
                    </a:lnTo>
                    <a:lnTo>
                      <a:pt x="90" y="27"/>
                    </a:lnTo>
                    <a:lnTo>
                      <a:pt x="95" y="27"/>
                    </a:lnTo>
                    <a:lnTo>
                      <a:pt x="95" y="29"/>
                    </a:lnTo>
                    <a:lnTo>
                      <a:pt x="99" y="29"/>
                    </a:lnTo>
                    <a:lnTo>
                      <a:pt x="101" y="25"/>
                    </a:lnTo>
                    <a:lnTo>
                      <a:pt x="103" y="21"/>
                    </a:lnTo>
                    <a:lnTo>
                      <a:pt x="109" y="21"/>
                    </a:lnTo>
                    <a:lnTo>
                      <a:pt x="111" y="19"/>
                    </a:lnTo>
                    <a:lnTo>
                      <a:pt x="114" y="17"/>
                    </a:lnTo>
                    <a:lnTo>
                      <a:pt x="116" y="15"/>
                    </a:lnTo>
                    <a:lnTo>
                      <a:pt x="116" y="15"/>
                    </a:lnTo>
                    <a:lnTo>
                      <a:pt x="122" y="15"/>
                    </a:lnTo>
                    <a:lnTo>
                      <a:pt x="118" y="17"/>
                    </a:lnTo>
                    <a:lnTo>
                      <a:pt x="116" y="17"/>
                    </a:lnTo>
                    <a:lnTo>
                      <a:pt x="116" y="17"/>
                    </a:lnTo>
                    <a:lnTo>
                      <a:pt x="114" y="19"/>
                    </a:lnTo>
                    <a:lnTo>
                      <a:pt x="116" y="21"/>
                    </a:lnTo>
                    <a:lnTo>
                      <a:pt x="120" y="19"/>
                    </a:lnTo>
                    <a:lnTo>
                      <a:pt x="124" y="17"/>
                    </a:lnTo>
                    <a:lnTo>
                      <a:pt x="126" y="17"/>
                    </a:lnTo>
                    <a:lnTo>
                      <a:pt x="126" y="19"/>
                    </a:lnTo>
                    <a:lnTo>
                      <a:pt x="130" y="19"/>
                    </a:lnTo>
                    <a:lnTo>
                      <a:pt x="135" y="25"/>
                    </a:lnTo>
                    <a:lnTo>
                      <a:pt x="139" y="23"/>
                    </a:lnTo>
                    <a:lnTo>
                      <a:pt x="141" y="27"/>
                    </a:lnTo>
                    <a:lnTo>
                      <a:pt x="141" y="32"/>
                    </a:lnTo>
                    <a:lnTo>
                      <a:pt x="145" y="34"/>
                    </a:lnTo>
                    <a:lnTo>
                      <a:pt x="147" y="34"/>
                    </a:lnTo>
                    <a:lnTo>
                      <a:pt x="149" y="36"/>
                    </a:lnTo>
                    <a:lnTo>
                      <a:pt x="154" y="36"/>
                    </a:lnTo>
                    <a:lnTo>
                      <a:pt x="156" y="44"/>
                    </a:lnTo>
                    <a:lnTo>
                      <a:pt x="156" y="50"/>
                    </a:lnTo>
                    <a:lnTo>
                      <a:pt x="149" y="53"/>
                    </a:lnTo>
                    <a:lnTo>
                      <a:pt x="149" y="57"/>
                    </a:lnTo>
                    <a:lnTo>
                      <a:pt x="156" y="63"/>
                    </a:lnTo>
                    <a:lnTo>
                      <a:pt x="156" y="67"/>
                    </a:lnTo>
                    <a:lnTo>
                      <a:pt x="158" y="72"/>
                    </a:lnTo>
                    <a:lnTo>
                      <a:pt x="158" y="74"/>
                    </a:lnTo>
                    <a:lnTo>
                      <a:pt x="160" y="78"/>
                    </a:lnTo>
                    <a:lnTo>
                      <a:pt x="158" y="82"/>
                    </a:lnTo>
                    <a:lnTo>
                      <a:pt x="162" y="88"/>
                    </a:lnTo>
                    <a:lnTo>
                      <a:pt x="164" y="91"/>
                    </a:lnTo>
                    <a:lnTo>
                      <a:pt x="166" y="95"/>
                    </a:lnTo>
                    <a:lnTo>
                      <a:pt x="166" y="105"/>
                    </a:lnTo>
                    <a:lnTo>
                      <a:pt x="164" y="107"/>
                    </a:lnTo>
                    <a:lnTo>
                      <a:pt x="162" y="105"/>
                    </a:lnTo>
                    <a:lnTo>
                      <a:pt x="160" y="107"/>
                    </a:lnTo>
                    <a:lnTo>
                      <a:pt x="154" y="105"/>
                    </a:lnTo>
                    <a:lnTo>
                      <a:pt x="154" y="109"/>
                    </a:lnTo>
                    <a:lnTo>
                      <a:pt x="149" y="112"/>
                    </a:lnTo>
                    <a:lnTo>
                      <a:pt x="147" y="112"/>
                    </a:lnTo>
                    <a:lnTo>
                      <a:pt x="141" y="112"/>
                    </a:lnTo>
                    <a:lnTo>
                      <a:pt x="139" y="114"/>
                    </a:lnTo>
                    <a:lnTo>
                      <a:pt x="135" y="114"/>
                    </a:lnTo>
                    <a:lnTo>
                      <a:pt x="130" y="120"/>
                    </a:lnTo>
                    <a:lnTo>
                      <a:pt x="126" y="120"/>
                    </a:lnTo>
                    <a:lnTo>
                      <a:pt x="120" y="126"/>
                    </a:lnTo>
                    <a:lnTo>
                      <a:pt x="116" y="124"/>
                    </a:lnTo>
                    <a:lnTo>
                      <a:pt x="114" y="122"/>
                    </a:lnTo>
                    <a:lnTo>
                      <a:pt x="114" y="124"/>
                    </a:lnTo>
                    <a:lnTo>
                      <a:pt x="114" y="126"/>
                    </a:lnTo>
                    <a:lnTo>
                      <a:pt x="118" y="131"/>
                    </a:lnTo>
                    <a:lnTo>
                      <a:pt x="122" y="137"/>
                    </a:lnTo>
                    <a:lnTo>
                      <a:pt x="122" y="141"/>
                    </a:lnTo>
                    <a:lnTo>
                      <a:pt x="124" y="145"/>
                    </a:lnTo>
                    <a:lnTo>
                      <a:pt x="126" y="147"/>
                    </a:lnTo>
                    <a:lnTo>
                      <a:pt x="135" y="152"/>
                    </a:lnTo>
                    <a:lnTo>
                      <a:pt x="139" y="154"/>
                    </a:lnTo>
                    <a:lnTo>
                      <a:pt x="145" y="162"/>
                    </a:lnTo>
                    <a:lnTo>
                      <a:pt x="145" y="166"/>
                    </a:lnTo>
                    <a:lnTo>
                      <a:pt x="145" y="171"/>
                    </a:lnTo>
                    <a:lnTo>
                      <a:pt x="143" y="171"/>
                    </a:lnTo>
                    <a:lnTo>
                      <a:pt x="141" y="175"/>
                    </a:lnTo>
                    <a:lnTo>
                      <a:pt x="135" y="177"/>
                    </a:lnTo>
                    <a:lnTo>
                      <a:pt x="130" y="183"/>
                    </a:lnTo>
                    <a:lnTo>
                      <a:pt x="130" y="185"/>
                    </a:lnTo>
                    <a:lnTo>
                      <a:pt x="135" y="190"/>
                    </a:lnTo>
                    <a:lnTo>
                      <a:pt x="135" y="192"/>
                    </a:lnTo>
                    <a:lnTo>
                      <a:pt x="132" y="194"/>
                    </a:lnTo>
                    <a:lnTo>
                      <a:pt x="128" y="192"/>
                    </a:lnTo>
                    <a:lnTo>
                      <a:pt x="124" y="192"/>
                    </a:lnTo>
                    <a:lnTo>
                      <a:pt x="120" y="192"/>
                    </a:lnTo>
                    <a:lnTo>
                      <a:pt x="118" y="192"/>
                    </a:lnTo>
                    <a:lnTo>
                      <a:pt x="111" y="196"/>
                    </a:lnTo>
                    <a:lnTo>
                      <a:pt x="107" y="196"/>
                    </a:lnTo>
                    <a:lnTo>
                      <a:pt x="103" y="196"/>
                    </a:lnTo>
                    <a:lnTo>
                      <a:pt x="101" y="196"/>
                    </a:lnTo>
                    <a:lnTo>
                      <a:pt x="97" y="194"/>
                    </a:lnTo>
                    <a:lnTo>
                      <a:pt x="92" y="194"/>
                    </a:lnTo>
                    <a:lnTo>
                      <a:pt x="86" y="194"/>
                    </a:lnTo>
                    <a:lnTo>
                      <a:pt x="86" y="198"/>
                    </a:lnTo>
                    <a:lnTo>
                      <a:pt x="86" y="198"/>
                    </a:lnTo>
                    <a:lnTo>
                      <a:pt x="82" y="198"/>
                    </a:lnTo>
                    <a:lnTo>
                      <a:pt x="78" y="194"/>
                    </a:lnTo>
                    <a:lnTo>
                      <a:pt x="76" y="196"/>
                    </a:lnTo>
                    <a:lnTo>
                      <a:pt x="71" y="198"/>
                    </a:lnTo>
                    <a:lnTo>
                      <a:pt x="71" y="198"/>
                    </a:lnTo>
                    <a:lnTo>
                      <a:pt x="69" y="196"/>
                    </a:lnTo>
                    <a:lnTo>
                      <a:pt x="63" y="192"/>
                    </a:lnTo>
                    <a:lnTo>
                      <a:pt x="61" y="192"/>
                    </a:lnTo>
                    <a:lnTo>
                      <a:pt x="59" y="194"/>
                    </a:lnTo>
                    <a:lnTo>
                      <a:pt x="57" y="192"/>
                    </a:lnTo>
                    <a:lnTo>
                      <a:pt x="55" y="190"/>
                    </a:lnTo>
                    <a:lnTo>
                      <a:pt x="50" y="190"/>
                    </a:lnTo>
                    <a:lnTo>
                      <a:pt x="52" y="192"/>
                    </a:lnTo>
                    <a:lnTo>
                      <a:pt x="50" y="196"/>
                    </a:lnTo>
                    <a:lnTo>
                      <a:pt x="46" y="194"/>
                    </a:lnTo>
                    <a:lnTo>
                      <a:pt x="42" y="196"/>
                    </a:lnTo>
                    <a:lnTo>
                      <a:pt x="38" y="194"/>
                    </a:lnTo>
                    <a:lnTo>
                      <a:pt x="38" y="194"/>
                    </a:lnTo>
                    <a:lnTo>
                      <a:pt x="38" y="190"/>
                    </a:lnTo>
                    <a:lnTo>
                      <a:pt x="33" y="187"/>
                    </a:lnTo>
                    <a:lnTo>
                      <a:pt x="33" y="183"/>
                    </a:lnTo>
                    <a:lnTo>
                      <a:pt x="36" y="175"/>
                    </a:lnTo>
                    <a:lnTo>
                      <a:pt x="38" y="173"/>
                    </a:lnTo>
                    <a:lnTo>
                      <a:pt x="38" y="171"/>
                    </a:lnTo>
                    <a:lnTo>
                      <a:pt x="40" y="164"/>
                    </a:lnTo>
                    <a:lnTo>
                      <a:pt x="44" y="160"/>
                    </a:lnTo>
                    <a:lnTo>
                      <a:pt x="40" y="158"/>
                    </a:lnTo>
                    <a:lnTo>
                      <a:pt x="38" y="158"/>
                    </a:lnTo>
                    <a:lnTo>
                      <a:pt x="31" y="154"/>
                    </a:lnTo>
                    <a:lnTo>
                      <a:pt x="29" y="156"/>
                    </a:lnTo>
                    <a:lnTo>
                      <a:pt x="25" y="156"/>
                    </a:lnTo>
                    <a:lnTo>
                      <a:pt x="23" y="156"/>
                    </a:lnTo>
                    <a:lnTo>
                      <a:pt x="19" y="156"/>
                    </a:lnTo>
                    <a:lnTo>
                      <a:pt x="17" y="154"/>
                    </a:lnTo>
                    <a:lnTo>
                      <a:pt x="17" y="152"/>
                    </a:lnTo>
                    <a:lnTo>
                      <a:pt x="12" y="147"/>
                    </a:lnTo>
                    <a:lnTo>
                      <a:pt x="12" y="147"/>
                    </a:lnTo>
                    <a:lnTo>
                      <a:pt x="12" y="141"/>
                    </a:lnTo>
                    <a:lnTo>
                      <a:pt x="10" y="139"/>
                    </a:lnTo>
                    <a:lnTo>
                      <a:pt x="8" y="135"/>
                    </a:lnTo>
                    <a:lnTo>
                      <a:pt x="4" y="131"/>
                    </a:lnTo>
                    <a:lnTo>
                      <a:pt x="4" y="131"/>
                    </a:lnTo>
                    <a:lnTo>
                      <a:pt x="6" y="124"/>
                    </a:lnTo>
                    <a:lnTo>
                      <a:pt x="4" y="120"/>
                    </a:lnTo>
                    <a:lnTo>
                      <a:pt x="4" y="118"/>
                    </a:lnTo>
                    <a:lnTo>
                      <a:pt x="0" y="112"/>
                    </a:lnTo>
                    <a:lnTo>
                      <a:pt x="2" y="109"/>
                    </a:lnTo>
                    <a:lnTo>
                      <a:pt x="2" y="109"/>
                    </a:lnTo>
                    <a:lnTo>
                      <a:pt x="2" y="105"/>
                    </a:lnTo>
                    <a:lnTo>
                      <a:pt x="4" y="97"/>
                    </a:lnTo>
                    <a:lnTo>
                      <a:pt x="2" y="93"/>
                    </a:lnTo>
                    <a:lnTo>
                      <a:pt x="6" y="88"/>
                    </a:lnTo>
                    <a:lnTo>
                      <a:pt x="8" y="84"/>
                    </a:lnTo>
                    <a:lnTo>
                      <a:pt x="12" y="84"/>
                    </a:lnTo>
                    <a:lnTo>
                      <a:pt x="19" y="84"/>
                    </a:lnTo>
                    <a:lnTo>
                      <a:pt x="21" y="82"/>
                    </a:lnTo>
                    <a:lnTo>
                      <a:pt x="19" y="80"/>
                    </a:lnTo>
                    <a:lnTo>
                      <a:pt x="21" y="78"/>
                    </a:lnTo>
                    <a:lnTo>
                      <a:pt x="23" y="74"/>
                    </a:lnTo>
                    <a:lnTo>
                      <a:pt x="23" y="72"/>
                    </a:lnTo>
                    <a:lnTo>
                      <a:pt x="21" y="69"/>
                    </a:lnTo>
                    <a:lnTo>
                      <a:pt x="17" y="69"/>
                    </a:lnTo>
                    <a:lnTo>
                      <a:pt x="17" y="67"/>
                    </a:lnTo>
                    <a:lnTo>
                      <a:pt x="17" y="63"/>
                    </a:lnTo>
                    <a:lnTo>
                      <a:pt x="21" y="65"/>
                    </a:lnTo>
                    <a:lnTo>
                      <a:pt x="25" y="63"/>
                    </a:lnTo>
                    <a:lnTo>
                      <a:pt x="25" y="59"/>
                    </a:lnTo>
                    <a:lnTo>
                      <a:pt x="25" y="55"/>
                    </a:lnTo>
                    <a:lnTo>
                      <a:pt x="25" y="53"/>
                    </a:lnTo>
                    <a:lnTo>
                      <a:pt x="27" y="50"/>
                    </a:lnTo>
                    <a:lnTo>
                      <a:pt x="27" y="50"/>
                    </a:lnTo>
                    <a:lnTo>
                      <a:pt x="27" y="50"/>
                    </a:lnTo>
                    <a:lnTo>
                      <a:pt x="27" y="46"/>
                    </a:lnTo>
                    <a:lnTo>
                      <a:pt x="23" y="46"/>
                    </a:lnTo>
                    <a:lnTo>
                      <a:pt x="21" y="42"/>
                    </a:lnTo>
                    <a:lnTo>
                      <a:pt x="21" y="38"/>
                    </a:lnTo>
                    <a:lnTo>
                      <a:pt x="29" y="36"/>
                    </a:lnTo>
                    <a:lnTo>
                      <a:pt x="33" y="36"/>
                    </a:lnTo>
                    <a:lnTo>
                      <a:pt x="38" y="38"/>
                    </a:lnTo>
                    <a:lnTo>
                      <a:pt x="38" y="42"/>
                    </a:lnTo>
                    <a:lnTo>
                      <a:pt x="40" y="46"/>
                    </a:lnTo>
                    <a:lnTo>
                      <a:pt x="42" y="44"/>
                    </a:lnTo>
                    <a:lnTo>
                      <a:pt x="40" y="40"/>
                    </a:lnTo>
                    <a:lnTo>
                      <a:pt x="40" y="38"/>
                    </a:lnTo>
                    <a:lnTo>
                      <a:pt x="42" y="38"/>
                    </a:lnTo>
                    <a:lnTo>
                      <a:pt x="46" y="40"/>
                    </a:lnTo>
                    <a:lnTo>
                      <a:pt x="44" y="44"/>
                    </a:lnTo>
                    <a:lnTo>
                      <a:pt x="50" y="48"/>
                    </a:lnTo>
                    <a:lnTo>
                      <a:pt x="48" y="46"/>
                    </a:lnTo>
                    <a:lnTo>
                      <a:pt x="48" y="40"/>
                    </a:lnTo>
                    <a:lnTo>
                      <a:pt x="46" y="36"/>
                    </a:lnTo>
                    <a:lnTo>
                      <a:pt x="48" y="34"/>
                    </a:lnTo>
                    <a:lnTo>
                      <a:pt x="52" y="32"/>
                    </a:lnTo>
                    <a:lnTo>
                      <a:pt x="55" y="34"/>
                    </a:lnTo>
                    <a:lnTo>
                      <a:pt x="59" y="32"/>
                    </a:lnTo>
                    <a:lnTo>
                      <a:pt x="65" y="40"/>
                    </a:lnTo>
                    <a:lnTo>
                      <a:pt x="73" y="40"/>
                    </a:lnTo>
                    <a:lnTo>
                      <a:pt x="67" y="38"/>
                    </a:lnTo>
                    <a:lnTo>
                      <a:pt x="61" y="32"/>
                    </a:lnTo>
                    <a:lnTo>
                      <a:pt x="55" y="29"/>
                    </a:lnTo>
                    <a:lnTo>
                      <a:pt x="52" y="29"/>
                    </a:lnTo>
                    <a:lnTo>
                      <a:pt x="52" y="25"/>
                    </a:lnTo>
                    <a:lnTo>
                      <a:pt x="57" y="23"/>
                    </a:lnTo>
                    <a:lnTo>
                      <a:pt x="52" y="21"/>
                    </a:lnTo>
                    <a:lnTo>
                      <a:pt x="52" y="17"/>
                    </a:lnTo>
                    <a:lnTo>
                      <a:pt x="48" y="19"/>
                    </a:lnTo>
                    <a:lnTo>
                      <a:pt x="48" y="15"/>
                    </a:lnTo>
                    <a:lnTo>
                      <a:pt x="52" y="15"/>
                    </a:lnTo>
                    <a:lnTo>
                      <a:pt x="55" y="13"/>
                    </a:lnTo>
                    <a:lnTo>
                      <a:pt x="50" y="8"/>
                    </a:lnTo>
                    <a:lnTo>
                      <a:pt x="50" y="6"/>
                    </a:lnTo>
                    <a:lnTo>
                      <a:pt x="48" y="6"/>
                    </a:lnTo>
                    <a:lnTo>
                      <a:pt x="46" y="4"/>
                    </a:lnTo>
                    <a:lnTo>
                      <a:pt x="46" y="2"/>
                    </a:lnTo>
                    <a:lnTo>
                      <a:pt x="46"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64" name="Freeform 69">
                <a:extLst>
                  <a:ext uri="{FF2B5EF4-FFF2-40B4-BE49-F238E27FC236}">
                    <a16:creationId xmlns:a16="http://schemas.microsoft.com/office/drawing/2014/main" id="{E5820721-395C-4808-87A3-5A71104EB815}"/>
                  </a:ext>
                </a:extLst>
              </p:cNvPr>
              <p:cNvSpPr>
                <a:spLocks/>
              </p:cNvSpPr>
              <p:nvPr/>
            </p:nvSpPr>
            <p:spPr bwMode="auto">
              <a:xfrm>
                <a:off x="9165779" y="3061772"/>
                <a:ext cx="4031" cy="3028"/>
              </a:xfrm>
              <a:custGeom>
                <a:avLst/>
                <a:gdLst>
                  <a:gd name="T0" fmla="*/ 2 w 5"/>
                  <a:gd name="T1" fmla="*/ 0 h 4"/>
                  <a:gd name="T2" fmla="*/ 5 w 5"/>
                  <a:gd name="T3" fmla="*/ 2 h 4"/>
                  <a:gd name="T4" fmla="*/ 5 w 5"/>
                  <a:gd name="T5" fmla="*/ 4 h 4"/>
                  <a:gd name="T6" fmla="*/ 2 w 5"/>
                  <a:gd name="T7" fmla="*/ 4 h 4"/>
                  <a:gd name="T8" fmla="*/ 0 w 5"/>
                  <a:gd name="T9" fmla="*/ 2 h 4"/>
                  <a:gd name="T10" fmla="*/ 2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lnTo>
                      <a:pt x="5" y="2"/>
                    </a:lnTo>
                    <a:lnTo>
                      <a:pt x="5" y="4"/>
                    </a:lnTo>
                    <a:lnTo>
                      <a:pt x="2" y="4"/>
                    </a:lnTo>
                    <a:lnTo>
                      <a:pt x="0" y="2"/>
                    </a:lnTo>
                    <a:lnTo>
                      <a:pt x="2" y="0"/>
                    </a:lnTo>
                    <a:lnTo>
                      <a:pt x="2"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65" name="Freeform 70">
                <a:extLst>
                  <a:ext uri="{FF2B5EF4-FFF2-40B4-BE49-F238E27FC236}">
                    <a16:creationId xmlns:a16="http://schemas.microsoft.com/office/drawing/2014/main" id="{03EC04D0-0BD3-4594-854A-A98A9125D9DB}"/>
                  </a:ext>
                </a:extLst>
              </p:cNvPr>
              <p:cNvSpPr>
                <a:spLocks/>
              </p:cNvSpPr>
              <p:nvPr/>
            </p:nvSpPr>
            <p:spPr bwMode="auto">
              <a:xfrm>
                <a:off x="9111769" y="3052685"/>
                <a:ext cx="73357" cy="37854"/>
              </a:xfrm>
              <a:custGeom>
                <a:avLst/>
                <a:gdLst>
                  <a:gd name="T0" fmla="*/ 38 w 91"/>
                  <a:gd name="T1" fmla="*/ 6 h 50"/>
                  <a:gd name="T2" fmla="*/ 46 w 91"/>
                  <a:gd name="T3" fmla="*/ 6 h 50"/>
                  <a:gd name="T4" fmla="*/ 46 w 91"/>
                  <a:gd name="T5" fmla="*/ 0 h 50"/>
                  <a:gd name="T6" fmla="*/ 53 w 91"/>
                  <a:gd name="T7" fmla="*/ 2 h 50"/>
                  <a:gd name="T8" fmla="*/ 57 w 91"/>
                  <a:gd name="T9" fmla="*/ 2 h 50"/>
                  <a:gd name="T10" fmla="*/ 65 w 91"/>
                  <a:gd name="T11" fmla="*/ 6 h 50"/>
                  <a:gd name="T12" fmla="*/ 69 w 91"/>
                  <a:gd name="T13" fmla="*/ 12 h 50"/>
                  <a:gd name="T14" fmla="*/ 69 w 91"/>
                  <a:gd name="T15" fmla="*/ 16 h 50"/>
                  <a:gd name="T16" fmla="*/ 78 w 91"/>
                  <a:gd name="T17" fmla="*/ 16 h 50"/>
                  <a:gd name="T18" fmla="*/ 84 w 91"/>
                  <a:gd name="T19" fmla="*/ 16 h 50"/>
                  <a:gd name="T20" fmla="*/ 91 w 91"/>
                  <a:gd name="T21" fmla="*/ 21 h 50"/>
                  <a:gd name="T22" fmla="*/ 88 w 91"/>
                  <a:gd name="T23" fmla="*/ 31 h 50"/>
                  <a:gd name="T24" fmla="*/ 80 w 91"/>
                  <a:gd name="T25" fmla="*/ 40 h 50"/>
                  <a:gd name="T26" fmla="*/ 72 w 91"/>
                  <a:gd name="T27" fmla="*/ 38 h 50"/>
                  <a:gd name="T28" fmla="*/ 63 w 91"/>
                  <a:gd name="T29" fmla="*/ 42 h 50"/>
                  <a:gd name="T30" fmla="*/ 57 w 91"/>
                  <a:gd name="T31" fmla="*/ 44 h 50"/>
                  <a:gd name="T32" fmla="*/ 53 w 91"/>
                  <a:gd name="T33" fmla="*/ 38 h 50"/>
                  <a:gd name="T34" fmla="*/ 40 w 91"/>
                  <a:gd name="T35" fmla="*/ 46 h 50"/>
                  <a:gd name="T36" fmla="*/ 27 w 91"/>
                  <a:gd name="T37" fmla="*/ 50 h 50"/>
                  <a:gd name="T38" fmla="*/ 21 w 91"/>
                  <a:gd name="T39" fmla="*/ 44 h 50"/>
                  <a:gd name="T40" fmla="*/ 19 w 91"/>
                  <a:gd name="T41" fmla="*/ 38 h 50"/>
                  <a:gd name="T42" fmla="*/ 10 w 91"/>
                  <a:gd name="T43" fmla="*/ 33 h 50"/>
                  <a:gd name="T44" fmla="*/ 10 w 91"/>
                  <a:gd name="T45" fmla="*/ 42 h 50"/>
                  <a:gd name="T46" fmla="*/ 0 w 91"/>
                  <a:gd name="T47" fmla="*/ 42 h 50"/>
                  <a:gd name="T48" fmla="*/ 2 w 91"/>
                  <a:gd name="T49" fmla="*/ 38 h 50"/>
                  <a:gd name="T50" fmla="*/ 4 w 91"/>
                  <a:gd name="T51" fmla="*/ 35 h 50"/>
                  <a:gd name="T52" fmla="*/ 10 w 91"/>
                  <a:gd name="T53" fmla="*/ 21 h 50"/>
                  <a:gd name="T54" fmla="*/ 17 w 91"/>
                  <a:gd name="T55" fmla="*/ 14 h 50"/>
                  <a:gd name="T56" fmla="*/ 21 w 91"/>
                  <a:gd name="T57" fmla="*/ 8 h 50"/>
                  <a:gd name="T58" fmla="*/ 19 w 91"/>
                  <a:gd name="T59" fmla="*/ 4 h 50"/>
                  <a:gd name="T60" fmla="*/ 25 w 91"/>
                  <a:gd name="T61" fmla="*/ 6 h 50"/>
                  <a:gd name="T62" fmla="*/ 34 w 91"/>
                  <a:gd name="T63"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50">
                    <a:moveTo>
                      <a:pt x="34" y="4"/>
                    </a:moveTo>
                    <a:lnTo>
                      <a:pt x="38" y="6"/>
                    </a:lnTo>
                    <a:lnTo>
                      <a:pt x="42" y="4"/>
                    </a:lnTo>
                    <a:lnTo>
                      <a:pt x="46" y="6"/>
                    </a:lnTo>
                    <a:lnTo>
                      <a:pt x="48" y="2"/>
                    </a:lnTo>
                    <a:lnTo>
                      <a:pt x="46" y="0"/>
                    </a:lnTo>
                    <a:lnTo>
                      <a:pt x="51" y="0"/>
                    </a:lnTo>
                    <a:lnTo>
                      <a:pt x="53" y="2"/>
                    </a:lnTo>
                    <a:lnTo>
                      <a:pt x="55" y="4"/>
                    </a:lnTo>
                    <a:lnTo>
                      <a:pt x="57" y="2"/>
                    </a:lnTo>
                    <a:lnTo>
                      <a:pt x="59" y="2"/>
                    </a:lnTo>
                    <a:lnTo>
                      <a:pt x="65" y="6"/>
                    </a:lnTo>
                    <a:lnTo>
                      <a:pt x="69" y="8"/>
                    </a:lnTo>
                    <a:lnTo>
                      <a:pt x="69" y="12"/>
                    </a:lnTo>
                    <a:lnTo>
                      <a:pt x="67" y="14"/>
                    </a:lnTo>
                    <a:lnTo>
                      <a:pt x="69" y="16"/>
                    </a:lnTo>
                    <a:lnTo>
                      <a:pt x="74" y="16"/>
                    </a:lnTo>
                    <a:lnTo>
                      <a:pt x="78" y="16"/>
                    </a:lnTo>
                    <a:lnTo>
                      <a:pt x="82" y="21"/>
                    </a:lnTo>
                    <a:lnTo>
                      <a:pt x="84" y="16"/>
                    </a:lnTo>
                    <a:lnTo>
                      <a:pt x="88" y="16"/>
                    </a:lnTo>
                    <a:lnTo>
                      <a:pt x="91" y="21"/>
                    </a:lnTo>
                    <a:lnTo>
                      <a:pt x="86" y="25"/>
                    </a:lnTo>
                    <a:lnTo>
                      <a:pt x="88" y="31"/>
                    </a:lnTo>
                    <a:lnTo>
                      <a:pt x="80" y="33"/>
                    </a:lnTo>
                    <a:lnTo>
                      <a:pt x="80" y="40"/>
                    </a:lnTo>
                    <a:lnTo>
                      <a:pt x="76" y="38"/>
                    </a:lnTo>
                    <a:lnTo>
                      <a:pt x="72" y="38"/>
                    </a:lnTo>
                    <a:lnTo>
                      <a:pt x="63" y="35"/>
                    </a:lnTo>
                    <a:lnTo>
                      <a:pt x="63" y="42"/>
                    </a:lnTo>
                    <a:lnTo>
                      <a:pt x="59" y="48"/>
                    </a:lnTo>
                    <a:lnTo>
                      <a:pt x="57" y="44"/>
                    </a:lnTo>
                    <a:lnTo>
                      <a:pt x="51" y="42"/>
                    </a:lnTo>
                    <a:lnTo>
                      <a:pt x="53" y="38"/>
                    </a:lnTo>
                    <a:lnTo>
                      <a:pt x="46" y="33"/>
                    </a:lnTo>
                    <a:lnTo>
                      <a:pt x="40" y="46"/>
                    </a:lnTo>
                    <a:lnTo>
                      <a:pt x="36" y="44"/>
                    </a:lnTo>
                    <a:lnTo>
                      <a:pt x="27" y="50"/>
                    </a:lnTo>
                    <a:lnTo>
                      <a:pt x="23" y="48"/>
                    </a:lnTo>
                    <a:lnTo>
                      <a:pt x="21" y="44"/>
                    </a:lnTo>
                    <a:lnTo>
                      <a:pt x="19" y="42"/>
                    </a:lnTo>
                    <a:lnTo>
                      <a:pt x="19" y="38"/>
                    </a:lnTo>
                    <a:lnTo>
                      <a:pt x="17" y="33"/>
                    </a:lnTo>
                    <a:lnTo>
                      <a:pt x="10" y="33"/>
                    </a:lnTo>
                    <a:lnTo>
                      <a:pt x="8" y="35"/>
                    </a:lnTo>
                    <a:lnTo>
                      <a:pt x="10" y="42"/>
                    </a:lnTo>
                    <a:lnTo>
                      <a:pt x="4" y="44"/>
                    </a:lnTo>
                    <a:lnTo>
                      <a:pt x="0" y="42"/>
                    </a:lnTo>
                    <a:lnTo>
                      <a:pt x="0" y="40"/>
                    </a:lnTo>
                    <a:lnTo>
                      <a:pt x="2" y="38"/>
                    </a:lnTo>
                    <a:lnTo>
                      <a:pt x="4" y="38"/>
                    </a:lnTo>
                    <a:lnTo>
                      <a:pt x="4" y="35"/>
                    </a:lnTo>
                    <a:lnTo>
                      <a:pt x="6" y="29"/>
                    </a:lnTo>
                    <a:lnTo>
                      <a:pt x="10" y="21"/>
                    </a:lnTo>
                    <a:lnTo>
                      <a:pt x="13" y="19"/>
                    </a:lnTo>
                    <a:lnTo>
                      <a:pt x="17" y="14"/>
                    </a:lnTo>
                    <a:lnTo>
                      <a:pt x="21" y="12"/>
                    </a:lnTo>
                    <a:lnTo>
                      <a:pt x="21" y="8"/>
                    </a:lnTo>
                    <a:lnTo>
                      <a:pt x="17" y="6"/>
                    </a:lnTo>
                    <a:lnTo>
                      <a:pt x="19" y="4"/>
                    </a:lnTo>
                    <a:lnTo>
                      <a:pt x="23" y="4"/>
                    </a:lnTo>
                    <a:lnTo>
                      <a:pt x="25" y="6"/>
                    </a:lnTo>
                    <a:lnTo>
                      <a:pt x="27" y="6"/>
                    </a:lnTo>
                    <a:lnTo>
                      <a:pt x="34" y="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66" name="Freeform 71">
                <a:extLst>
                  <a:ext uri="{FF2B5EF4-FFF2-40B4-BE49-F238E27FC236}">
                    <a16:creationId xmlns:a16="http://schemas.microsoft.com/office/drawing/2014/main" id="{72E14025-0E83-4661-ADD3-C5B2E8A4D26A}"/>
                  </a:ext>
                </a:extLst>
              </p:cNvPr>
              <p:cNvSpPr>
                <a:spLocks noEditPoints="1"/>
              </p:cNvSpPr>
              <p:nvPr/>
            </p:nvSpPr>
            <p:spPr bwMode="auto">
              <a:xfrm>
                <a:off x="9072269" y="2942152"/>
                <a:ext cx="58040" cy="49210"/>
              </a:xfrm>
              <a:custGeom>
                <a:avLst/>
                <a:gdLst>
                  <a:gd name="T0" fmla="*/ 47 w 72"/>
                  <a:gd name="T1" fmla="*/ 61 h 65"/>
                  <a:gd name="T2" fmla="*/ 47 w 72"/>
                  <a:gd name="T3" fmla="*/ 49 h 65"/>
                  <a:gd name="T4" fmla="*/ 53 w 72"/>
                  <a:gd name="T5" fmla="*/ 40 h 65"/>
                  <a:gd name="T6" fmla="*/ 64 w 72"/>
                  <a:gd name="T7" fmla="*/ 40 h 65"/>
                  <a:gd name="T8" fmla="*/ 64 w 72"/>
                  <a:gd name="T9" fmla="*/ 36 h 65"/>
                  <a:gd name="T10" fmla="*/ 68 w 72"/>
                  <a:gd name="T11" fmla="*/ 30 h 65"/>
                  <a:gd name="T12" fmla="*/ 66 w 72"/>
                  <a:gd name="T13" fmla="*/ 25 h 65"/>
                  <a:gd name="T14" fmla="*/ 62 w 72"/>
                  <a:gd name="T15" fmla="*/ 23 h 65"/>
                  <a:gd name="T16" fmla="*/ 66 w 72"/>
                  <a:gd name="T17" fmla="*/ 21 h 65"/>
                  <a:gd name="T18" fmla="*/ 70 w 72"/>
                  <a:gd name="T19" fmla="*/ 15 h 65"/>
                  <a:gd name="T20" fmla="*/ 70 w 72"/>
                  <a:gd name="T21" fmla="*/ 9 h 65"/>
                  <a:gd name="T22" fmla="*/ 72 w 72"/>
                  <a:gd name="T23" fmla="*/ 6 h 65"/>
                  <a:gd name="T24" fmla="*/ 66 w 72"/>
                  <a:gd name="T25" fmla="*/ 2 h 65"/>
                  <a:gd name="T26" fmla="*/ 53 w 72"/>
                  <a:gd name="T27" fmla="*/ 0 h 65"/>
                  <a:gd name="T28" fmla="*/ 47 w 72"/>
                  <a:gd name="T29" fmla="*/ 2 h 65"/>
                  <a:gd name="T30" fmla="*/ 40 w 72"/>
                  <a:gd name="T31" fmla="*/ 4 h 65"/>
                  <a:gd name="T32" fmla="*/ 28 w 72"/>
                  <a:gd name="T33" fmla="*/ 13 h 65"/>
                  <a:gd name="T34" fmla="*/ 24 w 72"/>
                  <a:gd name="T35" fmla="*/ 13 h 65"/>
                  <a:gd name="T36" fmla="*/ 19 w 72"/>
                  <a:gd name="T37" fmla="*/ 21 h 65"/>
                  <a:gd name="T38" fmla="*/ 19 w 72"/>
                  <a:gd name="T39" fmla="*/ 30 h 65"/>
                  <a:gd name="T40" fmla="*/ 15 w 72"/>
                  <a:gd name="T41" fmla="*/ 36 h 65"/>
                  <a:gd name="T42" fmla="*/ 13 w 72"/>
                  <a:gd name="T43" fmla="*/ 40 h 65"/>
                  <a:gd name="T44" fmla="*/ 22 w 72"/>
                  <a:gd name="T45" fmla="*/ 47 h 65"/>
                  <a:gd name="T46" fmla="*/ 15 w 72"/>
                  <a:gd name="T47" fmla="*/ 49 h 65"/>
                  <a:gd name="T48" fmla="*/ 15 w 72"/>
                  <a:gd name="T49" fmla="*/ 51 h 65"/>
                  <a:gd name="T50" fmla="*/ 17 w 72"/>
                  <a:gd name="T51" fmla="*/ 53 h 65"/>
                  <a:gd name="T52" fmla="*/ 11 w 72"/>
                  <a:gd name="T53" fmla="*/ 51 h 65"/>
                  <a:gd name="T54" fmla="*/ 5 w 72"/>
                  <a:gd name="T55" fmla="*/ 51 h 65"/>
                  <a:gd name="T56" fmla="*/ 9 w 72"/>
                  <a:gd name="T57" fmla="*/ 53 h 65"/>
                  <a:gd name="T58" fmla="*/ 13 w 72"/>
                  <a:gd name="T59" fmla="*/ 55 h 65"/>
                  <a:gd name="T60" fmla="*/ 13 w 72"/>
                  <a:gd name="T61" fmla="*/ 55 h 65"/>
                  <a:gd name="T62" fmla="*/ 5 w 72"/>
                  <a:gd name="T63" fmla="*/ 55 h 65"/>
                  <a:gd name="T64" fmla="*/ 0 w 72"/>
                  <a:gd name="T65" fmla="*/ 55 h 65"/>
                  <a:gd name="T66" fmla="*/ 5 w 72"/>
                  <a:gd name="T67" fmla="*/ 59 h 65"/>
                  <a:gd name="T68" fmla="*/ 11 w 72"/>
                  <a:gd name="T69" fmla="*/ 61 h 65"/>
                  <a:gd name="T70" fmla="*/ 17 w 72"/>
                  <a:gd name="T71" fmla="*/ 57 h 65"/>
                  <a:gd name="T72" fmla="*/ 19 w 72"/>
                  <a:gd name="T73" fmla="*/ 55 h 65"/>
                  <a:gd name="T74" fmla="*/ 28 w 72"/>
                  <a:gd name="T75" fmla="*/ 53 h 65"/>
                  <a:gd name="T76" fmla="*/ 34 w 72"/>
                  <a:gd name="T77" fmla="*/ 55 h 65"/>
                  <a:gd name="T78" fmla="*/ 40 w 72"/>
                  <a:gd name="T79" fmla="*/ 57 h 65"/>
                  <a:gd name="T80" fmla="*/ 43 w 72"/>
                  <a:gd name="T81" fmla="*/ 63 h 65"/>
                  <a:gd name="T82" fmla="*/ 47 w 72"/>
                  <a:gd name="T83" fmla="*/ 65 h 65"/>
                  <a:gd name="T84" fmla="*/ 11 w 72"/>
                  <a:gd name="T85" fmla="*/ 47 h 65"/>
                  <a:gd name="T86" fmla="*/ 11 w 72"/>
                  <a:gd name="T87" fmla="*/ 49 h 65"/>
                  <a:gd name="T88" fmla="*/ 7 w 72"/>
                  <a:gd name="T89" fmla="*/ 47 h 65"/>
                  <a:gd name="T90" fmla="*/ 9 w 72"/>
                  <a:gd name="T91" fmla="*/ 44 h 65"/>
                  <a:gd name="T92" fmla="*/ 15 w 72"/>
                  <a:gd name="T93" fmla="*/ 44 h 65"/>
                  <a:gd name="T94" fmla="*/ 13 w 72"/>
                  <a:gd name="T95" fmla="*/ 47 h 65"/>
                  <a:gd name="T96" fmla="*/ 11 w 72"/>
                  <a:gd name="T97"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65">
                    <a:moveTo>
                      <a:pt x="47" y="65"/>
                    </a:moveTo>
                    <a:lnTo>
                      <a:pt x="47" y="61"/>
                    </a:lnTo>
                    <a:lnTo>
                      <a:pt x="49" y="53"/>
                    </a:lnTo>
                    <a:lnTo>
                      <a:pt x="47" y="49"/>
                    </a:lnTo>
                    <a:lnTo>
                      <a:pt x="51" y="44"/>
                    </a:lnTo>
                    <a:lnTo>
                      <a:pt x="53" y="40"/>
                    </a:lnTo>
                    <a:lnTo>
                      <a:pt x="57" y="40"/>
                    </a:lnTo>
                    <a:lnTo>
                      <a:pt x="64" y="40"/>
                    </a:lnTo>
                    <a:lnTo>
                      <a:pt x="66" y="38"/>
                    </a:lnTo>
                    <a:lnTo>
                      <a:pt x="64" y="36"/>
                    </a:lnTo>
                    <a:lnTo>
                      <a:pt x="66" y="34"/>
                    </a:lnTo>
                    <a:lnTo>
                      <a:pt x="68" y="30"/>
                    </a:lnTo>
                    <a:lnTo>
                      <a:pt x="68" y="28"/>
                    </a:lnTo>
                    <a:lnTo>
                      <a:pt x="66" y="25"/>
                    </a:lnTo>
                    <a:lnTo>
                      <a:pt x="62" y="25"/>
                    </a:lnTo>
                    <a:lnTo>
                      <a:pt x="62" y="23"/>
                    </a:lnTo>
                    <a:lnTo>
                      <a:pt x="62" y="19"/>
                    </a:lnTo>
                    <a:lnTo>
                      <a:pt x="66" y="21"/>
                    </a:lnTo>
                    <a:lnTo>
                      <a:pt x="70" y="19"/>
                    </a:lnTo>
                    <a:lnTo>
                      <a:pt x="70" y="15"/>
                    </a:lnTo>
                    <a:lnTo>
                      <a:pt x="70" y="11"/>
                    </a:lnTo>
                    <a:lnTo>
                      <a:pt x="70" y="9"/>
                    </a:lnTo>
                    <a:lnTo>
                      <a:pt x="72" y="6"/>
                    </a:lnTo>
                    <a:lnTo>
                      <a:pt x="72" y="6"/>
                    </a:lnTo>
                    <a:lnTo>
                      <a:pt x="68" y="4"/>
                    </a:lnTo>
                    <a:lnTo>
                      <a:pt x="66" y="2"/>
                    </a:lnTo>
                    <a:lnTo>
                      <a:pt x="59" y="0"/>
                    </a:lnTo>
                    <a:lnTo>
                      <a:pt x="53" y="0"/>
                    </a:lnTo>
                    <a:lnTo>
                      <a:pt x="51" y="4"/>
                    </a:lnTo>
                    <a:lnTo>
                      <a:pt x="47" y="2"/>
                    </a:lnTo>
                    <a:lnTo>
                      <a:pt x="45" y="4"/>
                    </a:lnTo>
                    <a:lnTo>
                      <a:pt x="40" y="4"/>
                    </a:lnTo>
                    <a:lnTo>
                      <a:pt x="36" y="9"/>
                    </a:lnTo>
                    <a:lnTo>
                      <a:pt x="28" y="13"/>
                    </a:lnTo>
                    <a:lnTo>
                      <a:pt x="28" y="11"/>
                    </a:lnTo>
                    <a:lnTo>
                      <a:pt x="24" y="13"/>
                    </a:lnTo>
                    <a:lnTo>
                      <a:pt x="22" y="17"/>
                    </a:lnTo>
                    <a:lnTo>
                      <a:pt x="19" y="21"/>
                    </a:lnTo>
                    <a:lnTo>
                      <a:pt x="19" y="25"/>
                    </a:lnTo>
                    <a:lnTo>
                      <a:pt x="19" y="30"/>
                    </a:lnTo>
                    <a:lnTo>
                      <a:pt x="17" y="34"/>
                    </a:lnTo>
                    <a:lnTo>
                      <a:pt x="15" y="36"/>
                    </a:lnTo>
                    <a:lnTo>
                      <a:pt x="13" y="38"/>
                    </a:lnTo>
                    <a:lnTo>
                      <a:pt x="13" y="40"/>
                    </a:lnTo>
                    <a:lnTo>
                      <a:pt x="17" y="44"/>
                    </a:lnTo>
                    <a:lnTo>
                      <a:pt x="22" y="47"/>
                    </a:lnTo>
                    <a:lnTo>
                      <a:pt x="17" y="47"/>
                    </a:lnTo>
                    <a:lnTo>
                      <a:pt x="15" y="49"/>
                    </a:lnTo>
                    <a:lnTo>
                      <a:pt x="13" y="49"/>
                    </a:lnTo>
                    <a:lnTo>
                      <a:pt x="15" y="51"/>
                    </a:lnTo>
                    <a:lnTo>
                      <a:pt x="17" y="53"/>
                    </a:lnTo>
                    <a:lnTo>
                      <a:pt x="17" y="53"/>
                    </a:lnTo>
                    <a:lnTo>
                      <a:pt x="15" y="55"/>
                    </a:lnTo>
                    <a:lnTo>
                      <a:pt x="11" y="51"/>
                    </a:lnTo>
                    <a:lnTo>
                      <a:pt x="7" y="49"/>
                    </a:lnTo>
                    <a:lnTo>
                      <a:pt x="5" y="51"/>
                    </a:lnTo>
                    <a:lnTo>
                      <a:pt x="5" y="53"/>
                    </a:lnTo>
                    <a:lnTo>
                      <a:pt x="9" y="53"/>
                    </a:lnTo>
                    <a:lnTo>
                      <a:pt x="11" y="55"/>
                    </a:lnTo>
                    <a:lnTo>
                      <a:pt x="13" y="55"/>
                    </a:lnTo>
                    <a:lnTo>
                      <a:pt x="15" y="57"/>
                    </a:lnTo>
                    <a:lnTo>
                      <a:pt x="13" y="55"/>
                    </a:lnTo>
                    <a:lnTo>
                      <a:pt x="11" y="55"/>
                    </a:lnTo>
                    <a:lnTo>
                      <a:pt x="5" y="55"/>
                    </a:lnTo>
                    <a:lnTo>
                      <a:pt x="0" y="55"/>
                    </a:lnTo>
                    <a:lnTo>
                      <a:pt x="0" y="55"/>
                    </a:lnTo>
                    <a:lnTo>
                      <a:pt x="3" y="55"/>
                    </a:lnTo>
                    <a:lnTo>
                      <a:pt x="5" y="59"/>
                    </a:lnTo>
                    <a:lnTo>
                      <a:pt x="9" y="59"/>
                    </a:lnTo>
                    <a:lnTo>
                      <a:pt x="11" y="61"/>
                    </a:lnTo>
                    <a:lnTo>
                      <a:pt x="13" y="59"/>
                    </a:lnTo>
                    <a:lnTo>
                      <a:pt x="17" y="57"/>
                    </a:lnTo>
                    <a:lnTo>
                      <a:pt x="17" y="57"/>
                    </a:lnTo>
                    <a:lnTo>
                      <a:pt x="19" y="55"/>
                    </a:lnTo>
                    <a:lnTo>
                      <a:pt x="22" y="53"/>
                    </a:lnTo>
                    <a:lnTo>
                      <a:pt x="28" y="53"/>
                    </a:lnTo>
                    <a:lnTo>
                      <a:pt x="30" y="55"/>
                    </a:lnTo>
                    <a:lnTo>
                      <a:pt x="34" y="55"/>
                    </a:lnTo>
                    <a:lnTo>
                      <a:pt x="36" y="59"/>
                    </a:lnTo>
                    <a:lnTo>
                      <a:pt x="40" y="57"/>
                    </a:lnTo>
                    <a:lnTo>
                      <a:pt x="43" y="61"/>
                    </a:lnTo>
                    <a:lnTo>
                      <a:pt x="43" y="63"/>
                    </a:lnTo>
                    <a:lnTo>
                      <a:pt x="47" y="65"/>
                    </a:lnTo>
                    <a:lnTo>
                      <a:pt x="47" y="65"/>
                    </a:lnTo>
                    <a:close/>
                    <a:moveTo>
                      <a:pt x="7" y="47"/>
                    </a:moveTo>
                    <a:lnTo>
                      <a:pt x="11" y="47"/>
                    </a:lnTo>
                    <a:lnTo>
                      <a:pt x="13" y="49"/>
                    </a:lnTo>
                    <a:lnTo>
                      <a:pt x="11" y="49"/>
                    </a:lnTo>
                    <a:lnTo>
                      <a:pt x="11" y="49"/>
                    </a:lnTo>
                    <a:lnTo>
                      <a:pt x="7" y="47"/>
                    </a:lnTo>
                    <a:lnTo>
                      <a:pt x="7" y="47"/>
                    </a:lnTo>
                    <a:close/>
                    <a:moveTo>
                      <a:pt x="9" y="44"/>
                    </a:moveTo>
                    <a:lnTo>
                      <a:pt x="13" y="44"/>
                    </a:lnTo>
                    <a:lnTo>
                      <a:pt x="15" y="44"/>
                    </a:lnTo>
                    <a:lnTo>
                      <a:pt x="15" y="47"/>
                    </a:lnTo>
                    <a:lnTo>
                      <a:pt x="13" y="47"/>
                    </a:lnTo>
                    <a:lnTo>
                      <a:pt x="13" y="44"/>
                    </a:lnTo>
                    <a:lnTo>
                      <a:pt x="11" y="44"/>
                    </a:lnTo>
                    <a:lnTo>
                      <a:pt x="9" y="4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67" name="Freeform 72">
                <a:extLst>
                  <a:ext uri="{FF2B5EF4-FFF2-40B4-BE49-F238E27FC236}">
                    <a16:creationId xmlns:a16="http://schemas.microsoft.com/office/drawing/2014/main" id="{0A4B864D-2F70-4138-B4E0-60892FD66FC8}"/>
                  </a:ext>
                </a:extLst>
              </p:cNvPr>
              <p:cNvSpPr>
                <a:spLocks/>
              </p:cNvSpPr>
              <p:nvPr/>
            </p:nvSpPr>
            <p:spPr bwMode="auto">
              <a:xfrm>
                <a:off x="9067433" y="2982279"/>
                <a:ext cx="45949" cy="36339"/>
              </a:xfrm>
              <a:custGeom>
                <a:avLst/>
                <a:gdLst>
                  <a:gd name="T0" fmla="*/ 55 w 57"/>
                  <a:gd name="T1" fmla="*/ 34 h 48"/>
                  <a:gd name="T2" fmla="*/ 57 w 57"/>
                  <a:gd name="T3" fmla="*/ 27 h 48"/>
                  <a:gd name="T4" fmla="*/ 55 w 57"/>
                  <a:gd name="T5" fmla="*/ 23 h 48"/>
                  <a:gd name="T6" fmla="*/ 55 w 57"/>
                  <a:gd name="T7" fmla="*/ 21 h 48"/>
                  <a:gd name="T8" fmla="*/ 51 w 57"/>
                  <a:gd name="T9" fmla="*/ 15 h 48"/>
                  <a:gd name="T10" fmla="*/ 53 w 57"/>
                  <a:gd name="T11" fmla="*/ 12 h 48"/>
                  <a:gd name="T12" fmla="*/ 49 w 57"/>
                  <a:gd name="T13" fmla="*/ 10 h 48"/>
                  <a:gd name="T14" fmla="*/ 49 w 57"/>
                  <a:gd name="T15" fmla="*/ 8 h 48"/>
                  <a:gd name="T16" fmla="*/ 46 w 57"/>
                  <a:gd name="T17" fmla="*/ 4 h 48"/>
                  <a:gd name="T18" fmla="*/ 42 w 57"/>
                  <a:gd name="T19" fmla="*/ 6 h 48"/>
                  <a:gd name="T20" fmla="*/ 40 w 57"/>
                  <a:gd name="T21" fmla="*/ 2 h 48"/>
                  <a:gd name="T22" fmla="*/ 36 w 57"/>
                  <a:gd name="T23" fmla="*/ 2 h 48"/>
                  <a:gd name="T24" fmla="*/ 34 w 57"/>
                  <a:gd name="T25" fmla="*/ 0 h 48"/>
                  <a:gd name="T26" fmla="*/ 28 w 57"/>
                  <a:gd name="T27" fmla="*/ 0 h 48"/>
                  <a:gd name="T28" fmla="*/ 25 w 57"/>
                  <a:gd name="T29" fmla="*/ 2 h 48"/>
                  <a:gd name="T30" fmla="*/ 23 w 57"/>
                  <a:gd name="T31" fmla="*/ 4 h 48"/>
                  <a:gd name="T32" fmla="*/ 23 w 57"/>
                  <a:gd name="T33" fmla="*/ 4 h 48"/>
                  <a:gd name="T34" fmla="*/ 19 w 57"/>
                  <a:gd name="T35" fmla="*/ 6 h 48"/>
                  <a:gd name="T36" fmla="*/ 17 w 57"/>
                  <a:gd name="T37" fmla="*/ 8 h 48"/>
                  <a:gd name="T38" fmla="*/ 15 w 57"/>
                  <a:gd name="T39" fmla="*/ 6 h 48"/>
                  <a:gd name="T40" fmla="*/ 11 w 57"/>
                  <a:gd name="T41" fmla="*/ 6 h 48"/>
                  <a:gd name="T42" fmla="*/ 9 w 57"/>
                  <a:gd name="T43" fmla="*/ 2 h 48"/>
                  <a:gd name="T44" fmla="*/ 6 w 57"/>
                  <a:gd name="T45" fmla="*/ 2 h 48"/>
                  <a:gd name="T46" fmla="*/ 2 w 57"/>
                  <a:gd name="T47" fmla="*/ 4 h 48"/>
                  <a:gd name="T48" fmla="*/ 0 w 57"/>
                  <a:gd name="T49" fmla="*/ 8 h 48"/>
                  <a:gd name="T50" fmla="*/ 2 w 57"/>
                  <a:gd name="T51" fmla="*/ 10 h 48"/>
                  <a:gd name="T52" fmla="*/ 4 w 57"/>
                  <a:gd name="T53" fmla="*/ 19 h 48"/>
                  <a:gd name="T54" fmla="*/ 9 w 57"/>
                  <a:gd name="T55" fmla="*/ 19 h 48"/>
                  <a:gd name="T56" fmla="*/ 9 w 57"/>
                  <a:gd name="T57" fmla="*/ 23 h 48"/>
                  <a:gd name="T58" fmla="*/ 15 w 57"/>
                  <a:gd name="T59" fmla="*/ 27 h 48"/>
                  <a:gd name="T60" fmla="*/ 17 w 57"/>
                  <a:gd name="T61" fmla="*/ 27 h 48"/>
                  <a:gd name="T62" fmla="*/ 19 w 57"/>
                  <a:gd name="T63" fmla="*/ 29 h 48"/>
                  <a:gd name="T64" fmla="*/ 21 w 57"/>
                  <a:gd name="T65" fmla="*/ 31 h 48"/>
                  <a:gd name="T66" fmla="*/ 23 w 57"/>
                  <a:gd name="T67" fmla="*/ 36 h 48"/>
                  <a:gd name="T68" fmla="*/ 28 w 57"/>
                  <a:gd name="T69" fmla="*/ 38 h 48"/>
                  <a:gd name="T70" fmla="*/ 30 w 57"/>
                  <a:gd name="T71" fmla="*/ 38 h 48"/>
                  <a:gd name="T72" fmla="*/ 32 w 57"/>
                  <a:gd name="T73" fmla="*/ 38 h 48"/>
                  <a:gd name="T74" fmla="*/ 34 w 57"/>
                  <a:gd name="T75" fmla="*/ 40 h 48"/>
                  <a:gd name="T76" fmla="*/ 36 w 57"/>
                  <a:gd name="T77" fmla="*/ 40 h 48"/>
                  <a:gd name="T78" fmla="*/ 40 w 57"/>
                  <a:gd name="T79" fmla="*/ 46 h 48"/>
                  <a:gd name="T80" fmla="*/ 44 w 57"/>
                  <a:gd name="T81" fmla="*/ 46 h 48"/>
                  <a:gd name="T82" fmla="*/ 49 w 57"/>
                  <a:gd name="T83" fmla="*/ 48 h 48"/>
                  <a:gd name="T84" fmla="*/ 49 w 57"/>
                  <a:gd name="T85" fmla="*/ 46 h 48"/>
                  <a:gd name="T86" fmla="*/ 53 w 57"/>
                  <a:gd name="T87" fmla="*/ 46 h 48"/>
                  <a:gd name="T88" fmla="*/ 53 w 57"/>
                  <a:gd name="T89" fmla="*/ 44 h 48"/>
                  <a:gd name="T90" fmla="*/ 51 w 57"/>
                  <a:gd name="T91" fmla="*/ 44 h 48"/>
                  <a:gd name="T92" fmla="*/ 51 w 57"/>
                  <a:gd name="T93" fmla="*/ 40 h 48"/>
                  <a:gd name="T94" fmla="*/ 49 w 57"/>
                  <a:gd name="T95" fmla="*/ 40 h 48"/>
                  <a:gd name="T96" fmla="*/ 51 w 57"/>
                  <a:gd name="T97" fmla="*/ 36 h 48"/>
                  <a:gd name="T98" fmla="*/ 53 w 57"/>
                  <a:gd name="T99" fmla="*/ 34 h 48"/>
                  <a:gd name="T100" fmla="*/ 55 w 57"/>
                  <a:gd name="T10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8">
                    <a:moveTo>
                      <a:pt x="55" y="34"/>
                    </a:moveTo>
                    <a:lnTo>
                      <a:pt x="57" y="27"/>
                    </a:lnTo>
                    <a:lnTo>
                      <a:pt x="55" y="23"/>
                    </a:lnTo>
                    <a:lnTo>
                      <a:pt x="55" y="21"/>
                    </a:lnTo>
                    <a:lnTo>
                      <a:pt x="51" y="15"/>
                    </a:lnTo>
                    <a:lnTo>
                      <a:pt x="53" y="12"/>
                    </a:lnTo>
                    <a:lnTo>
                      <a:pt x="49" y="10"/>
                    </a:lnTo>
                    <a:lnTo>
                      <a:pt x="49" y="8"/>
                    </a:lnTo>
                    <a:lnTo>
                      <a:pt x="46" y="4"/>
                    </a:lnTo>
                    <a:lnTo>
                      <a:pt x="42" y="6"/>
                    </a:lnTo>
                    <a:lnTo>
                      <a:pt x="40" y="2"/>
                    </a:lnTo>
                    <a:lnTo>
                      <a:pt x="36" y="2"/>
                    </a:lnTo>
                    <a:lnTo>
                      <a:pt x="34" y="0"/>
                    </a:lnTo>
                    <a:lnTo>
                      <a:pt x="28" y="0"/>
                    </a:lnTo>
                    <a:lnTo>
                      <a:pt x="25" y="2"/>
                    </a:lnTo>
                    <a:lnTo>
                      <a:pt x="23" y="4"/>
                    </a:lnTo>
                    <a:lnTo>
                      <a:pt x="23" y="4"/>
                    </a:lnTo>
                    <a:lnTo>
                      <a:pt x="19" y="6"/>
                    </a:lnTo>
                    <a:lnTo>
                      <a:pt x="17" y="8"/>
                    </a:lnTo>
                    <a:lnTo>
                      <a:pt x="15" y="6"/>
                    </a:lnTo>
                    <a:lnTo>
                      <a:pt x="11" y="6"/>
                    </a:lnTo>
                    <a:lnTo>
                      <a:pt x="9" y="2"/>
                    </a:lnTo>
                    <a:lnTo>
                      <a:pt x="6" y="2"/>
                    </a:lnTo>
                    <a:lnTo>
                      <a:pt x="2" y="4"/>
                    </a:lnTo>
                    <a:lnTo>
                      <a:pt x="0" y="8"/>
                    </a:lnTo>
                    <a:lnTo>
                      <a:pt x="2" y="10"/>
                    </a:lnTo>
                    <a:lnTo>
                      <a:pt x="4" y="19"/>
                    </a:lnTo>
                    <a:lnTo>
                      <a:pt x="9" y="19"/>
                    </a:lnTo>
                    <a:lnTo>
                      <a:pt x="9" y="23"/>
                    </a:lnTo>
                    <a:lnTo>
                      <a:pt x="15" y="27"/>
                    </a:lnTo>
                    <a:lnTo>
                      <a:pt x="17" y="27"/>
                    </a:lnTo>
                    <a:lnTo>
                      <a:pt x="19" y="29"/>
                    </a:lnTo>
                    <a:lnTo>
                      <a:pt x="21" y="31"/>
                    </a:lnTo>
                    <a:lnTo>
                      <a:pt x="23" y="36"/>
                    </a:lnTo>
                    <a:lnTo>
                      <a:pt x="28" y="38"/>
                    </a:lnTo>
                    <a:lnTo>
                      <a:pt x="30" y="38"/>
                    </a:lnTo>
                    <a:lnTo>
                      <a:pt x="32" y="38"/>
                    </a:lnTo>
                    <a:lnTo>
                      <a:pt x="34" y="40"/>
                    </a:lnTo>
                    <a:lnTo>
                      <a:pt x="36" y="40"/>
                    </a:lnTo>
                    <a:lnTo>
                      <a:pt x="40" y="46"/>
                    </a:lnTo>
                    <a:lnTo>
                      <a:pt x="44" y="46"/>
                    </a:lnTo>
                    <a:lnTo>
                      <a:pt x="49" y="48"/>
                    </a:lnTo>
                    <a:lnTo>
                      <a:pt x="49" y="46"/>
                    </a:lnTo>
                    <a:lnTo>
                      <a:pt x="53" y="46"/>
                    </a:lnTo>
                    <a:lnTo>
                      <a:pt x="53" y="44"/>
                    </a:lnTo>
                    <a:lnTo>
                      <a:pt x="51" y="44"/>
                    </a:lnTo>
                    <a:lnTo>
                      <a:pt x="51" y="40"/>
                    </a:lnTo>
                    <a:lnTo>
                      <a:pt x="49" y="40"/>
                    </a:lnTo>
                    <a:lnTo>
                      <a:pt x="51" y="36"/>
                    </a:lnTo>
                    <a:lnTo>
                      <a:pt x="53" y="34"/>
                    </a:lnTo>
                    <a:lnTo>
                      <a:pt x="55" y="3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68" name="Freeform 73">
                <a:extLst>
                  <a:ext uri="{FF2B5EF4-FFF2-40B4-BE49-F238E27FC236}">
                    <a16:creationId xmlns:a16="http://schemas.microsoft.com/office/drawing/2014/main" id="{1C87810F-3BEF-40CB-9BD8-8706D225ED76}"/>
                  </a:ext>
                </a:extLst>
              </p:cNvPr>
              <p:cNvSpPr>
                <a:spLocks/>
              </p:cNvSpPr>
              <p:nvPr/>
            </p:nvSpPr>
            <p:spPr bwMode="auto">
              <a:xfrm>
                <a:off x="9106932" y="3008018"/>
                <a:ext cx="11286" cy="14384"/>
              </a:xfrm>
              <a:custGeom>
                <a:avLst/>
                <a:gdLst>
                  <a:gd name="T0" fmla="*/ 4 w 14"/>
                  <a:gd name="T1" fmla="*/ 12 h 19"/>
                  <a:gd name="T2" fmla="*/ 4 w 14"/>
                  <a:gd name="T3" fmla="*/ 10 h 19"/>
                  <a:gd name="T4" fmla="*/ 2 w 14"/>
                  <a:gd name="T5" fmla="*/ 10 h 19"/>
                  <a:gd name="T6" fmla="*/ 2 w 14"/>
                  <a:gd name="T7" fmla="*/ 6 h 19"/>
                  <a:gd name="T8" fmla="*/ 0 w 14"/>
                  <a:gd name="T9" fmla="*/ 6 h 19"/>
                  <a:gd name="T10" fmla="*/ 2 w 14"/>
                  <a:gd name="T11" fmla="*/ 2 h 19"/>
                  <a:gd name="T12" fmla="*/ 4 w 14"/>
                  <a:gd name="T13" fmla="*/ 0 h 19"/>
                  <a:gd name="T14" fmla="*/ 6 w 14"/>
                  <a:gd name="T15" fmla="*/ 0 h 19"/>
                  <a:gd name="T16" fmla="*/ 10 w 14"/>
                  <a:gd name="T17" fmla="*/ 4 h 19"/>
                  <a:gd name="T18" fmla="*/ 12 w 14"/>
                  <a:gd name="T19" fmla="*/ 8 h 19"/>
                  <a:gd name="T20" fmla="*/ 14 w 14"/>
                  <a:gd name="T21" fmla="*/ 10 h 19"/>
                  <a:gd name="T22" fmla="*/ 14 w 14"/>
                  <a:gd name="T23" fmla="*/ 16 h 19"/>
                  <a:gd name="T24" fmla="*/ 10 w 14"/>
                  <a:gd name="T25" fmla="*/ 19 h 19"/>
                  <a:gd name="T26" fmla="*/ 6 w 14"/>
                  <a:gd name="T27" fmla="*/ 16 h 19"/>
                  <a:gd name="T28" fmla="*/ 4 w 14"/>
                  <a:gd name="T29" fmla="*/ 12 h 19"/>
                  <a:gd name="T30" fmla="*/ 4 w 14"/>
                  <a:gd name="T3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9">
                    <a:moveTo>
                      <a:pt x="4" y="12"/>
                    </a:moveTo>
                    <a:lnTo>
                      <a:pt x="4" y="10"/>
                    </a:lnTo>
                    <a:lnTo>
                      <a:pt x="2" y="10"/>
                    </a:lnTo>
                    <a:lnTo>
                      <a:pt x="2" y="6"/>
                    </a:lnTo>
                    <a:lnTo>
                      <a:pt x="0" y="6"/>
                    </a:lnTo>
                    <a:lnTo>
                      <a:pt x="2" y="2"/>
                    </a:lnTo>
                    <a:lnTo>
                      <a:pt x="4" y="0"/>
                    </a:lnTo>
                    <a:lnTo>
                      <a:pt x="6" y="0"/>
                    </a:lnTo>
                    <a:lnTo>
                      <a:pt x="10" y="4"/>
                    </a:lnTo>
                    <a:lnTo>
                      <a:pt x="12" y="8"/>
                    </a:lnTo>
                    <a:lnTo>
                      <a:pt x="14" y="10"/>
                    </a:lnTo>
                    <a:lnTo>
                      <a:pt x="14" y="16"/>
                    </a:lnTo>
                    <a:lnTo>
                      <a:pt x="10" y="19"/>
                    </a:lnTo>
                    <a:lnTo>
                      <a:pt x="6" y="16"/>
                    </a:lnTo>
                    <a:lnTo>
                      <a:pt x="4" y="12"/>
                    </a:lnTo>
                    <a:lnTo>
                      <a:pt x="4" y="1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69" name="Freeform 74">
                <a:extLst>
                  <a:ext uri="{FF2B5EF4-FFF2-40B4-BE49-F238E27FC236}">
                    <a16:creationId xmlns:a16="http://schemas.microsoft.com/office/drawing/2014/main" id="{9D70F5B2-60D8-42CD-909F-B4570EFB5789}"/>
                  </a:ext>
                </a:extLst>
              </p:cNvPr>
              <p:cNvSpPr>
                <a:spLocks noEditPoints="1"/>
              </p:cNvSpPr>
              <p:nvPr/>
            </p:nvSpPr>
            <p:spPr bwMode="auto">
              <a:xfrm>
                <a:off x="8927974" y="2739256"/>
                <a:ext cx="12092" cy="24227"/>
              </a:xfrm>
              <a:custGeom>
                <a:avLst/>
                <a:gdLst>
                  <a:gd name="T0" fmla="*/ 7 w 15"/>
                  <a:gd name="T1" fmla="*/ 26 h 32"/>
                  <a:gd name="T2" fmla="*/ 11 w 15"/>
                  <a:gd name="T3" fmla="*/ 32 h 32"/>
                  <a:gd name="T4" fmla="*/ 11 w 15"/>
                  <a:gd name="T5" fmla="*/ 28 h 32"/>
                  <a:gd name="T6" fmla="*/ 11 w 15"/>
                  <a:gd name="T7" fmla="*/ 28 h 32"/>
                  <a:gd name="T8" fmla="*/ 7 w 15"/>
                  <a:gd name="T9" fmla="*/ 26 h 32"/>
                  <a:gd name="T10" fmla="*/ 7 w 15"/>
                  <a:gd name="T11" fmla="*/ 26 h 32"/>
                  <a:gd name="T12" fmla="*/ 11 w 15"/>
                  <a:gd name="T13" fmla="*/ 15 h 32"/>
                  <a:gd name="T14" fmla="*/ 9 w 15"/>
                  <a:gd name="T15" fmla="*/ 17 h 32"/>
                  <a:gd name="T16" fmla="*/ 11 w 15"/>
                  <a:gd name="T17" fmla="*/ 22 h 32"/>
                  <a:gd name="T18" fmla="*/ 11 w 15"/>
                  <a:gd name="T19" fmla="*/ 17 h 32"/>
                  <a:gd name="T20" fmla="*/ 11 w 15"/>
                  <a:gd name="T21" fmla="*/ 15 h 32"/>
                  <a:gd name="T22" fmla="*/ 11 w 15"/>
                  <a:gd name="T23" fmla="*/ 15 h 32"/>
                  <a:gd name="T24" fmla="*/ 0 w 15"/>
                  <a:gd name="T25" fmla="*/ 5 h 32"/>
                  <a:gd name="T26" fmla="*/ 0 w 15"/>
                  <a:gd name="T27" fmla="*/ 9 h 32"/>
                  <a:gd name="T28" fmla="*/ 5 w 15"/>
                  <a:gd name="T29" fmla="*/ 9 h 32"/>
                  <a:gd name="T30" fmla="*/ 0 w 15"/>
                  <a:gd name="T31" fmla="*/ 5 h 32"/>
                  <a:gd name="T32" fmla="*/ 0 w 15"/>
                  <a:gd name="T33" fmla="*/ 5 h 32"/>
                  <a:gd name="T34" fmla="*/ 13 w 15"/>
                  <a:gd name="T35" fmla="*/ 0 h 32"/>
                  <a:gd name="T36" fmla="*/ 15 w 15"/>
                  <a:gd name="T37" fmla="*/ 3 h 32"/>
                  <a:gd name="T38" fmla="*/ 13 w 15"/>
                  <a:gd name="T39" fmla="*/ 0 h 32"/>
                  <a:gd name="T40" fmla="*/ 13 w 15"/>
                  <a:gd name="T41" fmla="*/ 0 h 32"/>
                  <a:gd name="T42" fmla="*/ 13 w 15"/>
                  <a:gd name="T43" fmla="*/ 0 h 32"/>
                  <a:gd name="T44" fmla="*/ 7 w 15"/>
                  <a:gd name="T45" fmla="*/ 0 h 32"/>
                  <a:gd name="T46" fmla="*/ 7 w 15"/>
                  <a:gd name="T47" fmla="*/ 0 h 32"/>
                  <a:gd name="T48" fmla="*/ 9 w 15"/>
                  <a:gd name="T49" fmla="*/ 0 h 32"/>
                  <a:gd name="T50" fmla="*/ 13 w 15"/>
                  <a:gd name="T51" fmla="*/ 3 h 32"/>
                  <a:gd name="T52" fmla="*/ 13 w 15"/>
                  <a:gd name="T53" fmla="*/ 7 h 32"/>
                  <a:gd name="T54" fmla="*/ 9 w 15"/>
                  <a:gd name="T55" fmla="*/ 5 h 32"/>
                  <a:gd name="T56" fmla="*/ 7 w 15"/>
                  <a:gd name="T57" fmla="*/ 0 h 32"/>
                  <a:gd name="T58" fmla="*/ 7 w 15"/>
                  <a:gd name="T59" fmla="*/ 0 h 32"/>
                  <a:gd name="T60" fmla="*/ 5 w 15"/>
                  <a:gd name="T61" fmla="*/ 0 h 32"/>
                  <a:gd name="T62" fmla="*/ 9 w 15"/>
                  <a:gd name="T63" fmla="*/ 9 h 32"/>
                  <a:gd name="T64" fmla="*/ 13 w 15"/>
                  <a:gd name="T65" fmla="*/ 13 h 32"/>
                  <a:gd name="T66" fmla="*/ 11 w 15"/>
                  <a:gd name="T67" fmla="*/ 13 h 32"/>
                  <a:gd name="T68" fmla="*/ 5 w 15"/>
                  <a:gd name="T69" fmla="*/ 7 h 32"/>
                  <a:gd name="T70" fmla="*/ 2 w 15"/>
                  <a:gd name="T71" fmla="*/ 3 h 32"/>
                  <a:gd name="T72" fmla="*/ 5 w 15"/>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32">
                    <a:moveTo>
                      <a:pt x="7" y="26"/>
                    </a:moveTo>
                    <a:lnTo>
                      <a:pt x="11" y="32"/>
                    </a:lnTo>
                    <a:lnTo>
                      <a:pt x="11" y="28"/>
                    </a:lnTo>
                    <a:lnTo>
                      <a:pt x="11" y="28"/>
                    </a:lnTo>
                    <a:lnTo>
                      <a:pt x="7" y="26"/>
                    </a:lnTo>
                    <a:lnTo>
                      <a:pt x="7" y="26"/>
                    </a:lnTo>
                    <a:close/>
                    <a:moveTo>
                      <a:pt x="11" y="15"/>
                    </a:moveTo>
                    <a:lnTo>
                      <a:pt x="9" y="17"/>
                    </a:lnTo>
                    <a:lnTo>
                      <a:pt x="11" y="22"/>
                    </a:lnTo>
                    <a:lnTo>
                      <a:pt x="11" y="17"/>
                    </a:lnTo>
                    <a:lnTo>
                      <a:pt x="11" y="15"/>
                    </a:lnTo>
                    <a:lnTo>
                      <a:pt x="11" y="15"/>
                    </a:lnTo>
                    <a:close/>
                    <a:moveTo>
                      <a:pt x="0" y="5"/>
                    </a:moveTo>
                    <a:lnTo>
                      <a:pt x="0" y="9"/>
                    </a:lnTo>
                    <a:lnTo>
                      <a:pt x="5" y="9"/>
                    </a:lnTo>
                    <a:lnTo>
                      <a:pt x="0" y="5"/>
                    </a:lnTo>
                    <a:lnTo>
                      <a:pt x="0" y="5"/>
                    </a:lnTo>
                    <a:close/>
                    <a:moveTo>
                      <a:pt x="13" y="0"/>
                    </a:moveTo>
                    <a:lnTo>
                      <a:pt x="15" y="3"/>
                    </a:lnTo>
                    <a:lnTo>
                      <a:pt x="13" y="0"/>
                    </a:lnTo>
                    <a:lnTo>
                      <a:pt x="13" y="0"/>
                    </a:lnTo>
                    <a:lnTo>
                      <a:pt x="13" y="0"/>
                    </a:lnTo>
                    <a:close/>
                    <a:moveTo>
                      <a:pt x="7" y="0"/>
                    </a:moveTo>
                    <a:lnTo>
                      <a:pt x="7" y="0"/>
                    </a:lnTo>
                    <a:lnTo>
                      <a:pt x="9" y="0"/>
                    </a:lnTo>
                    <a:lnTo>
                      <a:pt x="13" y="3"/>
                    </a:lnTo>
                    <a:lnTo>
                      <a:pt x="13" y="7"/>
                    </a:lnTo>
                    <a:lnTo>
                      <a:pt x="9" y="5"/>
                    </a:lnTo>
                    <a:lnTo>
                      <a:pt x="7" y="0"/>
                    </a:lnTo>
                    <a:lnTo>
                      <a:pt x="7" y="0"/>
                    </a:lnTo>
                    <a:close/>
                    <a:moveTo>
                      <a:pt x="5" y="0"/>
                    </a:moveTo>
                    <a:lnTo>
                      <a:pt x="9" y="9"/>
                    </a:lnTo>
                    <a:lnTo>
                      <a:pt x="13" y="13"/>
                    </a:lnTo>
                    <a:lnTo>
                      <a:pt x="11" y="13"/>
                    </a:lnTo>
                    <a:lnTo>
                      <a:pt x="5" y="7"/>
                    </a:lnTo>
                    <a:lnTo>
                      <a:pt x="2" y="3"/>
                    </a:lnTo>
                    <a:lnTo>
                      <a:pt x="5"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70" name="Freeform 75">
                <a:extLst>
                  <a:ext uri="{FF2B5EF4-FFF2-40B4-BE49-F238E27FC236}">
                    <a16:creationId xmlns:a16="http://schemas.microsoft.com/office/drawing/2014/main" id="{B75BD740-5E64-4676-8E53-32B658DB8DD1}"/>
                  </a:ext>
                </a:extLst>
              </p:cNvPr>
              <p:cNvSpPr>
                <a:spLocks/>
              </p:cNvSpPr>
              <p:nvPr/>
            </p:nvSpPr>
            <p:spPr bwMode="auto">
              <a:xfrm>
                <a:off x="8877190" y="2899000"/>
                <a:ext cx="66102" cy="80250"/>
              </a:xfrm>
              <a:custGeom>
                <a:avLst/>
                <a:gdLst>
                  <a:gd name="T0" fmla="*/ 34 w 82"/>
                  <a:gd name="T1" fmla="*/ 104 h 106"/>
                  <a:gd name="T2" fmla="*/ 42 w 82"/>
                  <a:gd name="T3" fmla="*/ 97 h 106"/>
                  <a:gd name="T4" fmla="*/ 49 w 82"/>
                  <a:gd name="T5" fmla="*/ 95 h 106"/>
                  <a:gd name="T6" fmla="*/ 63 w 82"/>
                  <a:gd name="T7" fmla="*/ 91 h 106"/>
                  <a:gd name="T8" fmla="*/ 68 w 82"/>
                  <a:gd name="T9" fmla="*/ 89 h 106"/>
                  <a:gd name="T10" fmla="*/ 72 w 82"/>
                  <a:gd name="T11" fmla="*/ 85 h 106"/>
                  <a:gd name="T12" fmla="*/ 78 w 82"/>
                  <a:gd name="T13" fmla="*/ 76 h 106"/>
                  <a:gd name="T14" fmla="*/ 80 w 82"/>
                  <a:gd name="T15" fmla="*/ 59 h 106"/>
                  <a:gd name="T16" fmla="*/ 80 w 82"/>
                  <a:gd name="T17" fmla="*/ 51 h 106"/>
                  <a:gd name="T18" fmla="*/ 76 w 82"/>
                  <a:gd name="T19" fmla="*/ 42 h 106"/>
                  <a:gd name="T20" fmla="*/ 76 w 82"/>
                  <a:gd name="T21" fmla="*/ 36 h 106"/>
                  <a:gd name="T22" fmla="*/ 63 w 82"/>
                  <a:gd name="T23" fmla="*/ 26 h 106"/>
                  <a:gd name="T24" fmla="*/ 57 w 82"/>
                  <a:gd name="T25" fmla="*/ 34 h 106"/>
                  <a:gd name="T26" fmla="*/ 57 w 82"/>
                  <a:gd name="T27" fmla="*/ 17 h 106"/>
                  <a:gd name="T28" fmla="*/ 61 w 82"/>
                  <a:gd name="T29" fmla="*/ 9 h 106"/>
                  <a:gd name="T30" fmla="*/ 68 w 82"/>
                  <a:gd name="T31" fmla="*/ 4 h 106"/>
                  <a:gd name="T32" fmla="*/ 61 w 82"/>
                  <a:gd name="T33" fmla="*/ 2 h 106"/>
                  <a:gd name="T34" fmla="*/ 55 w 82"/>
                  <a:gd name="T35" fmla="*/ 11 h 106"/>
                  <a:gd name="T36" fmla="*/ 55 w 82"/>
                  <a:gd name="T37" fmla="*/ 2 h 106"/>
                  <a:gd name="T38" fmla="*/ 51 w 82"/>
                  <a:gd name="T39" fmla="*/ 7 h 106"/>
                  <a:gd name="T40" fmla="*/ 44 w 82"/>
                  <a:gd name="T41" fmla="*/ 9 h 106"/>
                  <a:gd name="T42" fmla="*/ 44 w 82"/>
                  <a:gd name="T43" fmla="*/ 13 h 106"/>
                  <a:gd name="T44" fmla="*/ 40 w 82"/>
                  <a:gd name="T45" fmla="*/ 17 h 106"/>
                  <a:gd name="T46" fmla="*/ 42 w 82"/>
                  <a:gd name="T47" fmla="*/ 19 h 106"/>
                  <a:gd name="T48" fmla="*/ 46 w 82"/>
                  <a:gd name="T49" fmla="*/ 21 h 106"/>
                  <a:gd name="T50" fmla="*/ 40 w 82"/>
                  <a:gd name="T51" fmla="*/ 30 h 106"/>
                  <a:gd name="T52" fmla="*/ 27 w 82"/>
                  <a:gd name="T53" fmla="*/ 32 h 106"/>
                  <a:gd name="T54" fmla="*/ 17 w 82"/>
                  <a:gd name="T55" fmla="*/ 28 h 106"/>
                  <a:gd name="T56" fmla="*/ 15 w 82"/>
                  <a:gd name="T57" fmla="*/ 30 h 106"/>
                  <a:gd name="T58" fmla="*/ 17 w 82"/>
                  <a:gd name="T59" fmla="*/ 36 h 106"/>
                  <a:gd name="T60" fmla="*/ 11 w 82"/>
                  <a:gd name="T61" fmla="*/ 36 h 106"/>
                  <a:gd name="T62" fmla="*/ 21 w 82"/>
                  <a:gd name="T63" fmla="*/ 42 h 106"/>
                  <a:gd name="T64" fmla="*/ 17 w 82"/>
                  <a:gd name="T65" fmla="*/ 47 h 106"/>
                  <a:gd name="T66" fmla="*/ 11 w 82"/>
                  <a:gd name="T67" fmla="*/ 51 h 106"/>
                  <a:gd name="T68" fmla="*/ 15 w 82"/>
                  <a:gd name="T69" fmla="*/ 53 h 106"/>
                  <a:gd name="T70" fmla="*/ 30 w 82"/>
                  <a:gd name="T71" fmla="*/ 57 h 106"/>
                  <a:gd name="T72" fmla="*/ 21 w 82"/>
                  <a:gd name="T73" fmla="*/ 66 h 106"/>
                  <a:gd name="T74" fmla="*/ 13 w 82"/>
                  <a:gd name="T75" fmla="*/ 76 h 106"/>
                  <a:gd name="T76" fmla="*/ 21 w 82"/>
                  <a:gd name="T77" fmla="*/ 74 h 106"/>
                  <a:gd name="T78" fmla="*/ 30 w 82"/>
                  <a:gd name="T79" fmla="*/ 72 h 106"/>
                  <a:gd name="T80" fmla="*/ 17 w 82"/>
                  <a:gd name="T81" fmla="*/ 76 h 106"/>
                  <a:gd name="T82" fmla="*/ 13 w 82"/>
                  <a:gd name="T83" fmla="*/ 82 h 106"/>
                  <a:gd name="T84" fmla="*/ 11 w 82"/>
                  <a:gd name="T85" fmla="*/ 85 h 106"/>
                  <a:gd name="T86" fmla="*/ 6 w 82"/>
                  <a:gd name="T87" fmla="*/ 82 h 106"/>
                  <a:gd name="T88" fmla="*/ 15 w 82"/>
                  <a:gd name="T89" fmla="*/ 87 h 106"/>
                  <a:gd name="T90" fmla="*/ 2 w 82"/>
                  <a:gd name="T91" fmla="*/ 95 h 106"/>
                  <a:gd name="T92" fmla="*/ 17 w 82"/>
                  <a:gd name="T93" fmla="*/ 95 h 106"/>
                  <a:gd name="T94" fmla="*/ 11 w 82"/>
                  <a:gd name="T95" fmla="*/ 101 h 106"/>
                  <a:gd name="T96" fmla="*/ 13 w 82"/>
                  <a:gd name="T97" fmla="*/ 104 h 106"/>
                  <a:gd name="T98" fmla="*/ 19 w 82"/>
                  <a:gd name="T99"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106">
                    <a:moveTo>
                      <a:pt x="21" y="106"/>
                    </a:moveTo>
                    <a:lnTo>
                      <a:pt x="27" y="106"/>
                    </a:lnTo>
                    <a:lnTo>
                      <a:pt x="34" y="104"/>
                    </a:lnTo>
                    <a:lnTo>
                      <a:pt x="40" y="99"/>
                    </a:lnTo>
                    <a:lnTo>
                      <a:pt x="38" y="95"/>
                    </a:lnTo>
                    <a:lnTo>
                      <a:pt x="42" y="97"/>
                    </a:lnTo>
                    <a:lnTo>
                      <a:pt x="40" y="99"/>
                    </a:lnTo>
                    <a:lnTo>
                      <a:pt x="44" y="99"/>
                    </a:lnTo>
                    <a:lnTo>
                      <a:pt x="49" y="95"/>
                    </a:lnTo>
                    <a:lnTo>
                      <a:pt x="51" y="95"/>
                    </a:lnTo>
                    <a:lnTo>
                      <a:pt x="51" y="91"/>
                    </a:lnTo>
                    <a:lnTo>
                      <a:pt x="63" y="91"/>
                    </a:lnTo>
                    <a:lnTo>
                      <a:pt x="63" y="87"/>
                    </a:lnTo>
                    <a:lnTo>
                      <a:pt x="65" y="91"/>
                    </a:lnTo>
                    <a:lnTo>
                      <a:pt x="68" y="89"/>
                    </a:lnTo>
                    <a:lnTo>
                      <a:pt x="70" y="89"/>
                    </a:lnTo>
                    <a:lnTo>
                      <a:pt x="76" y="89"/>
                    </a:lnTo>
                    <a:lnTo>
                      <a:pt x="72" y="85"/>
                    </a:lnTo>
                    <a:lnTo>
                      <a:pt x="74" y="82"/>
                    </a:lnTo>
                    <a:lnTo>
                      <a:pt x="78" y="78"/>
                    </a:lnTo>
                    <a:lnTo>
                      <a:pt x="78" y="76"/>
                    </a:lnTo>
                    <a:lnTo>
                      <a:pt x="80" y="72"/>
                    </a:lnTo>
                    <a:lnTo>
                      <a:pt x="82" y="68"/>
                    </a:lnTo>
                    <a:lnTo>
                      <a:pt x="80" y="59"/>
                    </a:lnTo>
                    <a:lnTo>
                      <a:pt x="78" y="57"/>
                    </a:lnTo>
                    <a:lnTo>
                      <a:pt x="80" y="55"/>
                    </a:lnTo>
                    <a:lnTo>
                      <a:pt x="80" y="51"/>
                    </a:lnTo>
                    <a:lnTo>
                      <a:pt x="78" y="49"/>
                    </a:lnTo>
                    <a:lnTo>
                      <a:pt x="78" y="45"/>
                    </a:lnTo>
                    <a:lnTo>
                      <a:pt x="76" y="42"/>
                    </a:lnTo>
                    <a:lnTo>
                      <a:pt x="76" y="40"/>
                    </a:lnTo>
                    <a:lnTo>
                      <a:pt x="80" y="40"/>
                    </a:lnTo>
                    <a:lnTo>
                      <a:pt x="76" y="36"/>
                    </a:lnTo>
                    <a:lnTo>
                      <a:pt x="72" y="36"/>
                    </a:lnTo>
                    <a:lnTo>
                      <a:pt x="68" y="30"/>
                    </a:lnTo>
                    <a:lnTo>
                      <a:pt x="63" y="26"/>
                    </a:lnTo>
                    <a:lnTo>
                      <a:pt x="61" y="28"/>
                    </a:lnTo>
                    <a:lnTo>
                      <a:pt x="59" y="34"/>
                    </a:lnTo>
                    <a:lnTo>
                      <a:pt x="57" y="34"/>
                    </a:lnTo>
                    <a:lnTo>
                      <a:pt x="49" y="26"/>
                    </a:lnTo>
                    <a:lnTo>
                      <a:pt x="53" y="17"/>
                    </a:lnTo>
                    <a:lnTo>
                      <a:pt x="57" y="17"/>
                    </a:lnTo>
                    <a:lnTo>
                      <a:pt x="57" y="13"/>
                    </a:lnTo>
                    <a:lnTo>
                      <a:pt x="59" y="11"/>
                    </a:lnTo>
                    <a:lnTo>
                      <a:pt x="61" y="9"/>
                    </a:lnTo>
                    <a:lnTo>
                      <a:pt x="61" y="11"/>
                    </a:lnTo>
                    <a:lnTo>
                      <a:pt x="63" y="7"/>
                    </a:lnTo>
                    <a:lnTo>
                      <a:pt x="68" y="4"/>
                    </a:lnTo>
                    <a:lnTo>
                      <a:pt x="63" y="2"/>
                    </a:lnTo>
                    <a:lnTo>
                      <a:pt x="61" y="0"/>
                    </a:lnTo>
                    <a:lnTo>
                      <a:pt x="61" y="2"/>
                    </a:lnTo>
                    <a:lnTo>
                      <a:pt x="57" y="2"/>
                    </a:lnTo>
                    <a:lnTo>
                      <a:pt x="59" y="7"/>
                    </a:lnTo>
                    <a:lnTo>
                      <a:pt x="55" y="11"/>
                    </a:lnTo>
                    <a:lnTo>
                      <a:pt x="57" y="9"/>
                    </a:lnTo>
                    <a:lnTo>
                      <a:pt x="57" y="7"/>
                    </a:lnTo>
                    <a:lnTo>
                      <a:pt x="55" y="2"/>
                    </a:lnTo>
                    <a:lnTo>
                      <a:pt x="53" y="4"/>
                    </a:lnTo>
                    <a:lnTo>
                      <a:pt x="55" y="7"/>
                    </a:lnTo>
                    <a:lnTo>
                      <a:pt x="51" y="7"/>
                    </a:lnTo>
                    <a:lnTo>
                      <a:pt x="51" y="4"/>
                    </a:lnTo>
                    <a:lnTo>
                      <a:pt x="44" y="7"/>
                    </a:lnTo>
                    <a:lnTo>
                      <a:pt x="44" y="9"/>
                    </a:lnTo>
                    <a:lnTo>
                      <a:pt x="42" y="9"/>
                    </a:lnTo>
                    <a:lnTo>
                      <a:pt x="42" y="11"/>
                    </a:lnTo>
                    <a:lnTo>
                      <a:pt x="44" y="13"/>
                    </a:lnTo>
                    <a:lnTo>
                      <a:pt x="44" y="15"/>
                    </a:lnTo>
                    <a:lnTo>
                      <a:pt x="40" y="15"/>
                    </a:lnTo>
                    <a:lnTo>
                      <a:pt x="40" y="17"/>
                    </a:lnTo>
                    <a:lnTo>
                      <a:pt x="36" y="17"/>
                    </a:lnTo>
                    <a:lnTo>
                      <a:pt x="38" y="19"/>
                    </a:lnTo>
                    <a:lnTo>
                      <a:pt x="42" y="19"/>
                    </a:lnTo>
                    <a:lnTo>
                      <a:pt x="42" y="21"/>
                    </a:lnTo>
                    <a:lnTo>
                      <a:pt x="44" y="19"/>
                    </a:lnTo>
                    <a:lnTo>
                      <a:pt x="46" y="21"/>
                    </a:lnTo>
                    <a:lnTo>
                      <a:pt x="42" y="26"/>
                    </a:lnTo>
                    <a:lnTo>
                      <a:pt x="38" y="28"/>
                    </a:lnTo>
                    <a:lnTo>
                      <a:pt x="40" y="30"/>
                    </a:lnTo>
                    <a:lnTo>
                      <a:pt x="34" y="30"/>
                    </a:lnTo>
                    <a:lnTo>
                      <a:pt x="32" y="30"/>
                    </a:lnTo>
                    <a:lnTo>
                      <a:pt x="27" y="32"/>
                    </a:lnTo>
                    <a:lnTo>
                      <a:pt x="27" y="28"/>
                    </a:lnTo>
                    <a:lnTo>
                      <a:pt x="17" y="26"/>
                    </a:lnTo>
                    <a:lnTo>
                      <a:pt x="17" y="28"/>
                    </a:lnTo>
                    <a:lnTo>
                      <a:pt x="13" y="28"/>
                    </a:lnTo>
                    <a:lnTo>
                      <a:pt x="13" y="32"/>
                    </a:lnTo>
                    <a:lnTo>
                      <a:pt x="15" y="30"/>
                    </a:lnTo>
                    <a:lnTo>
                      <a:pt x="15" y="34"/>
                    </a:lnTo>
                    <a:lnTo>
                      <a:pt x="17" y="34"/>
                    </a:lnTo>
                    <a:lnTo>
                      <a:pt x="17" y="36"/>
                    </a:lnTo>
                    <a:lnTo>
                      <a:pt x="15" y="38"/>
                    </a:lnTo>
                    <a:lnTo>
                      <a:pt x="15" y="36"/>
                    </a:lnTo>
                    <a:lnTo>
                      <a:pt x="11" y="36"/>
                    </a:lnTo>
                    <a:lnTo>
                      <a:pt x="15" y="40"/>
                    </a:lnTo>
                    <a:lnTo>
                      <a:pt x="19" y="38"/>
                    </a:lnTo>
                    <a:lnTo>
                      <a:pt x="21" y="42"/>
                    </a:lnTo>
                    <a:lnTo>
                      <a:pt x="15" y="42"/>
                    </a:lnTo>
                    <a:lnTo>
                      <a:pt x="15" y="45"/>
                    </a:lnTo>
                    <a:lnTo>
                      <a:pt x="17" y="47"/>
                    </a:lnTo>
                    <a:lnTo>
                      <a:pt x="11" y="47"/>
                    </a:lnTo>
                    <a:lnTo>
                      <a:pt x="13" y="51"/>
                    </a:lnTo>
                    <a:lnTo>
                      <a:pt x="11" y="51"/>
                    </a:lnTo>
                    <a:lnTo>
                      <a:pt x="13" y="53"/>
                    </a:lnTo>
                    <a:lnTo>
                      <a:pt x="15" y="53"/>
                    </a:lnTo>
                    <a:lnTo>
                      <a:pt x="15" y="53"/>
                    </a:lnTo>
                    <a:lnTo>
                      <a:pt x="19" y="53"/>
                    </a:lnTo>
                    <a:lnTo>
                      <a:pt x="19" y="57"/>
                    </a:lnTo>
                    <a:lnTo>
                      <a:pt x="30" y="57"/>
                    </a:lnTo>
                    <a:lnTo>
                      <a:pt x="27" y="61"/>
                    </a:lnTo>
                    <a:lnTo>
                      <a:pt x="25" y="59"/>
                    </a:lnTo>
                    <a:lnTo>
                      <a:pt x="21" y="66"/>
                    </a:lnTo>
                    <a:lnTo>
                      <a:pt x="23" y="66"/>
                    </a:lnTo>
                    <a:lnTo>
                      <a:pt x="19" y="70"/>
                    </a:lnTo>
                    <a:lnTo>
                      <a:pt x="13" y="76"/>
                    </a:lnTo>
                    <a:lnTo>
                      <a:pt x="15" y="76"/>
                    </a:lnTo>
                    <a:lnTo>
                      <a:pt x="19" y="74"/>
                    </a:lnTo>
                    <a:lnTo>
                      <a:pt x="21" y="74"/>
                    </a:lnTo>
                    <a:lnTo>
                      <a:pt x="25" y="74"/>
                    </a:lnTo>
                    <a:lnTo>
                      <a:pt x="30" y="72"/>
                    </a:lnTo>
                    <a:lnTo>
                      <a:pt x="30" y="72"/>
                    </a:lnTo>
                    <a:lnTo>
                      <a:pt x="34" y="74"/>
                    </a:lnTo>
                    <a:lnTo>
                      <a:pt x="23" y="76"/>
                    </a:lnTo>
                    <a:lnTo>
                      <a:pt x="17" y="76"/>
                    </a:lnTo>
                    <a:lnTo>
                      <a:pt x="17" y="78"/>
                    </a:lnTo>
                    <a:lnTo>
                      <a:pt x="13" y="80"/>
                    </a:lnTo>
                    <a:lnTo>
                      <a:pt x="13" y="82"/>
                    </a:lnTo>
                    <a:lnTo>
                      <a:pt x="13" y="85"/>
                    </a:lnTo>
                    <a:lnTo>
                      <a:pt x="15" y="85"/>
                    </a:lnTo>
                    <a:lnTo>
                      <a:pt x="11" y="85"/>
                    </a:lnTo>
                    <a:lnTo>
                      <a:pt x="8" y="82"/>
                    </a:lnTo>
                    <a:lnTo>
                      <a:pt x="6" y="85"/>
                    </a:lnTo>
                    <a:lnTo>
                      <a:pt x="6" y="82"/>
                    </a:lnTo>
                    <a:lnTo>
                      <a:pt x="0" y="87"/>
                    </a:lnTo>
                    <a:lnTo>
                      <a:pt x="2" y="87"/>
                    </a:lnTo>
                    <a:lnTo>
                      <a:pt x="15" y="87"/>
                    </a:lnTo>
                    <a:lnTo>
                      <a:pt x="11" y="91"/>
                    </a:lnTo>
                    <a:lnTo>
                      <a:pt x="4" y="91"/>
                    </a:lnTo>
                    <a:lnTo>
                      <a:pt x="2" y="95"/>
                    </a:lnTo>
                    <a:lnTo>
                      <a:pt x="6" y="95"/>
                    </a:lnTo>
                    <a:lnTo>
                      <a:pt x="6" y="97"/>
                    </a:lnTo>
                    <a:lnTo>
                      <a:pt x="17" y="95"/>
                    </a:lnTo>
                    <a:lnTo>
                      <a:pt x="8" y="99"/>
                    </a:lnTo>
                    <a:lnTo>
                      <a:pt x="6" y="101"/>
                    </a:lnTo>
                    <a:lnTo>
                      <a:pt x="11" y="101"/>
                    </a:lnTo>
                    <a:lnTo>
                      <a:pt x="17" y="99"/>
                    </a:lnTo>
                    <a:lnTo>
                      <a:pt x="17" y="101"/>
                    </a:lnTo>
                    <a:lnTo>
                      <a:pt x="13" y="104"/>
                    </a:lnTo>
                    <a:lnTo>
                      <a:pt x="15" y="104"/>
                    </a:lnTo>
                    <a:lnTo>
                      <a:pt x="15" y="106"/>
                    </a:lnTo>
                    <a:lnTo>
                      <a:pt x="19" y="104"/>
                    </a:lnTo>
                    <a:lnTo>
                      <a:pt x="21" y="10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71" name="Freeform 76">
                <a:extLst>
                  <a:ext uri="{FF2B5EF4-FFF2-40B4-BE49-F238E27FC236}">
                    <a16:creationId xmlns:a16="http://schemas.microsoft.com/office/drawing/2014/main" id="{D0316D6F-8131-45DB-BC48-AEAFD930B400}"/>
                  </a:ext>
                </a:extLst>
              </p:cNvPr>
              <p:cNvSpPr>
                <a:spLocks noEditPoints="1"/>
              </p:cNvSpPr>
              <p:nvPr/>
            </p:nvSpPr>
            <p:spPr bwMode="auto">
              <a:xfrm>
                <a:off x="8916688" y="2774839"/>
                <a:ext cx="137039" cy="239236"/>
              </a:xfrm>
              <a:custGeom>
                <a:avLst/>
                <a:gdLst>
                  <a:gd name="T0" fmla="*/ 8 w 170"/>
                  <a:gd name="T1" fmla="*/ 181 h 316"/>
                  <a:gd name="T2" fmla="*/ 40 w 170"/>
                  <a:gd name="T3" fmla="*/ 183 h 316"/>
                  <a:gd name="T4" fmla="*/ 35 w 170"/>
                  <a:gd name="T5" fmla="*/ 198 h 316"/>
                  <a:gd name="T6" fmla="*/ 122 w 170"/>
                  <a:gd name="T7" fmla="*/ 6 h 316"/>
                  <a:gd name="T8" fmla="*/ 113 w 170"/>
                  <a:gd name="T9" fmla="*/ 15 h 316"/>
                  <a:gd name="T10" fmla="*/ 109 w 170"/>
                  <a:gd name="T11" fmla="*/ 21 h 316"/>
                  <a:gd name="T12" fmla="*/ 118 w 170"/>
                  <a:gd name="T13" fmla="*/ 21 h 316"/>
                  <a:gd name="T14" fmla="*/ 113 w 170"/>
                  <a:gd name="T15" fmla="*/ 297 h 316"/>
                  <a:gd name="T16" fmla="*/ 48 w 170"/>
                  <a:gd name="T17" fmla="*/ 154 h 316"/>
                  <a:gd name="T18" fmla="*/ 19 w 170"/>
                  <a:gd name="T19" fmla="*/ 133 h 316"/>
                  <a:gd name="T20" fmla="*/ 31 w 170"/>
                  <a:gd name="T21" fmla="*/ 122 h 316"/>
                  <a:gd name="T22" fmla="*/ 82 w 170"/>
                  <a:gd name="T23" fmla="*/ 59 h 316"/>
                  <a:gd name="T24" fmla="*/ 78 w 170"/>
                  <a:gd name="T25" fmla="*/ 63 h 316"/>
                  <a:gd name="T26" fmla="*/ 19 w 170"/>
                  <a:gd name="T27" fmla="*/ 90 h 316"/>
                  <a:gd name="T28" fmla="*/ 27 w 170"/>
                  <a:gd name="T29" fmla="*/ 93 h 316"/>
                  <a:gd name="T30" fmla="*/ 19 w 170"/>
                  <a:gd name="T31" fmla="*/ 97 h 316"/>
                  <a:gd name="T32" fmla="*/ 12 w 170"/>
                  <a:gd name="T33" fmla="*/ 105 h 316"/>
                  <a:gd name="T34" fmla="*/ 14 w 170"/>
                  <a:gd name="T35" fmla="*/ 114 h 316"/>
                  <a:gd name="T36" fmla="*/ 31 w 170"/>
                  <a:gd name="T37" fmla="*/ 116 h 316"/>
                  <a:gd name="T38" fmla="*/ 31 w 170"/>
                  <a:gd name="T39" fmla="*/ 101 h 316"/>
                  <a:gd name="T40" fmla="*/ 35 w 170"/>
                  <a:gd name="T41" fmla="*/ 139 h 316"/>
                  <a:gd name="T42" fmla="*/ 29 w 170"/>
                  <a:gd name="T43" fmla="*/ 141 h 316"/>
                  <a:gd name="T44" fmla="*/ 27 w 170"/>
                  <a:gd name="T45" fmla="*/ 158 h 316"/>
                  <a:gd name="T46" fmla="*/ 56 w 170"/>
                  <a:gd name="T47" fmla="*/ 223 h 316"/>
                  <a:gd name="T48" fmla="*/ 61 w 170"/>
                  <a:gd name="T49" fmla="*/ 192 h 316"/>
                  <a:gd name="T50" fmla="*/ 52 w 170"/>
                  <a:gd name="T51" fmla="*/ 310 h 316"/>
                  <a:gd name="T52" fmla="*/ 75 w 170"/>
                  <a:gd name="T53" fmla="*/ 308 h 316"/>
                  <a:gd name="T54" fmla="*/ 103 w 170"/>
                  <a:gd name="T55" fmla="*/ 297 h 316"/>
                  <a:gd name="T56" fmla="*/ 130 w 170"/>
                  <a:gd name="T57" fmla="*/ 291 h 316"/>
                  <a:gd name="T58" fmla="*/ 164 w 170"/>
                  <a:gd name="T59" fmla="*/ 282 h 316"/>
                  <a:gd name="T60" fmla="*/ 153 w 170"/>
                  <a:gd name="T61" fmla="*/ 272 h 316"/>
                  <a:gd name="T62" fmla="*/ 160 w 170"/>
                  <a:gd name="T63" fmla="*/ 263 h 316"/>
                  <a:gd name="T64" fmla="*/ 168 w 170"/>
                  <a:gd name="T65" fmla="*/ 249 h 316"/>
                  <a:gd name="T66" fmla="*/ 145 w 170"/>
                  <a:gd name="T67" fmla="*/ 227 h 316"/>
                  <a:gd name="T68" fmla="*/ 128 w 170"/>
                  <a:gd name="T69" fmla="*/ 211 h 316"/>
                  <a:gd name="T70" fmla="*/ 130 w 170"/>
                  <a:gd name="T71" fmla="*/ 196 h 316"/>
                  <a:gd name="T72" fmla="*/ 103 w 170"/>
                  <a:gd name="T73" fmla="*/ 160 h 316"/>
                  <a:gd name="T74" fmla="*/ 73 w 170"/>
                  <a:gd name="T75" fmla="*/ 147 h 316"/>
                  <a:gd name="T76" fmla="*/ 82 w 170"/>
                  <a:gd name="T77" fmla="*/ 135 h 316"/>
                  <a:gd name="T78" fmla="*/ 103 w 170"/>
                  <a:gd name="T79" fmla="*/ 107 h 316"/>
                  <a:gd name="T80" fmla="*/ 71 w 170"/>
                  <a:gd name="T81" fmla="*/ 103 h 316"/>
                  <a:gd name="T82" fmla="*/ 75 w 170"/>
                  <a:gd name="T83" fmla="*/ 88 h 316"/>
                  <a:gd name="T84" fmla="*/ 67 w 170"/>
                  <a:gd name="T85" fmla="*/ 76 h 316"/>
                  <a:gd name="T86" fmla="*/ 50 w 170"/>
                  <a:gd name="T87" fmla="*/ 82 h 316"/>
                  <a:gd name="T88" fmla="*/ 42 w 170"/>
                  <a:gd name="T89" fmla="*/ 95 h 316"/>
                  <a:gd name="T90" fmla="*/ 37 w 170"/>
                  <a:gd name="T91" fmla="*/ 105 h 316"/>
                  <a:gd name="T92" fmla="*/ 42 w 170"/>
                  <a:gd name="T93" fmla="*/ 114 h 316"/>
                  <a:gd name="T94" fmla="*/ 35 w 170"/>
                  <a:gd name="T95" fmla="*/ 126 h 316"/>
                  <a:gd name="T96" fmla="*/ 48 w 170"/>
                  <a:gd name="T97" fmla="*/ 126 h 316"/>
                  <a:gd name="T98" fmla="*/ 42 w 170"/>
                  <a:gd name="T99" fmla="*/ 154 h 316"/>
                  <a:gd name="T100" fmla="*/ 44 w 170"/>
                  <a:gd name="T101" fmla="*/ 147 h 316"/>
                  <a:gd name="T102" fmla="*/ 54 w 170"/>
                  <a:gd name="T103" fmla="*/ 143 h 316"/>
                  <a:gd name="T104" fmla="*/ 48 w 170"/>
                  <a:gd name="T105" fmla="*/ 177 h 316"/>
                  <a:gd name="T106" fmla="*/ 69 w 170"/>
                  <a:gd name="T107" fmla="*/ 179 h 316"/>
                  <a:gd name="T108" fmla="*/ 86 w 170"/>
                  <a:gd name="T109" fmla="*/ 202 h 316"/>
                  <a:gd name="T110" fmla="*/ 82 w 170"/>
                  <a:gd name="T111" fmla="*/ 221 h 316"/>
                  <a:gd name="T112" fmla="*/ 56 w 170"/>
                  <a:gd name="T113" fmla="*/ 238 h 316"/>
                  <a:gd name="T114" fmla="*/ 59 w 170"/>
                  <a:gd name="T115" fmla="*/ 257 h 316"/>
                  <a:gd name="T116" fmla="*/ 54 w 170"/>
                  <a:gd name="T117" fmla="*/ 270 h 316"/>
                  <a:gd name="T118" fmla="*/ 78 w 170"/>
                  <a:gd name="T119" fmla="*/ 276 h 316"/>
                  <a:gd name="T120" fmla="*/ 82 w 170"/>
                  <a:gd name="T121" fmla="*/ 282 h 316"/>
                  <a:gd name="T122" fmla="*/ 48 w 170"/>
                  <a:gd name="T123" fmla="*/ 30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 h="316">
                    <a:moveTo>
                      <a:pt x="31" y="204"/>
                    </a:moveTo>
                    <a:lnTo>
                      <a:pt x="27" y="200"/>
                    </a:lnTo>
                    <a:lnTo>
                      <a:pt x="23" y="200"/>
                    </a:lnTo>
                    <a:lnTo>
                      <a:pt x="19" y="194"/>
                    </a:lnTo>
                    <a:lnTo>
                      <a:pt x="14" y="190"/>
                    </a:lnTo>
                    <a:lnTo>
                      <a:pt x="12" y="192"/>
                    </a:lnTo>
                    <a:lnTo>
                      <a:pt x="10" y="198"/>
                    </a:lnTo>
                    <a:lnTo>
                      <a:pt x="8" y="198"/>
                    </a:lnTo>
                    <a:lnTo>
                      <a:pt x="0" y="190"/>
                    </a:lnTo>
                    <a:lnTo>
                      <a:pt x="4" y="181"/>
                    </a:lnTo>
                    <a:lnTo>
                      <a:pt x="8" y="181"/>
                    </a:lnTo>
                    <a:lnTo>
                      <a:pt x="8" y="177"/>
                    </a:lnTo>
                    <a:lnTo>
                      <a:pt x="10" y="175"/>
                    </a:lnTo>
                    <a:lnTo>
                      <a:pt x="12" y="173"/>
                    </a:lnTo>
                    <a:lnTo>
                      <a:pt x="16" y="173"/>
                    </a:lnTo>
                    <a:lnTo>
                      <a:pt x="19" y="171"/>
                    </a:lnTo>
                    <a:lnTo>
                      <a:pt x="21" y="171"/>
                    </a:lnTo>
                    <a:lnTo>
                      <a:pt x="25" y="168"/>
                    </a:lnTo>
                    <a:lnTo>
                      <a:pt x="29" y="168"/>
                    </a:lnTo>
                    <a:lnTo>
                      <a:pt x="33" y="171"/>
                    </a:lnTo>
                    <a:lnTo>
                      <a:pt x="33" y="175"/>
                    </a:lnTo>
                    <a:lnTo>
                      <a:pt x="40" y="183"/>
                    </a:lnTo>
                    <a:lnTo>
                      <a:pt x="35" y="185"/>
                    </a:lnTo>
                    <a:lnTo>
                      <a:pt x="42" y="185"/>
                    </a:lnTo>
                    <a:lnTo>
                      <a:pt x="44" y="194"/>
                    </a:lnTo>
                    <a:lnTo>
                      <a:pt x="40" y="187"/>
                    </a:lnTo>
                    <a:lnTo>
                      <a:pt x="37" y="187"/>
                    </a:lnTo>
                    <a:lnTo>
                      <a:pt x="40" y="190"/>
                    </a:lnTo>
                    <a:lnTo>
                      <a:pt x="37" y="194"/>
                    </a:lnTo>
                    <a:lnTo>
                      <a:pt x="42" y="194"/>
                    </a:lnTo>
                    <a:lnTo>
                      <a:pt x="40" y="196"/>
                    </a:lnTo>
                    <a:lnTo>
                      <a:pt x="35" y="196"/>
                    </a:lnTo>
                    <a:lnTo>
                      <a:pt x="35" y="198"/>
                    </a:lnTo>
                    <a:lnTo>
                      <a:pt x="33" y="202"/>
                    </a:lnTo>
                    <a:lnTo>
                      <a:pt x="31" y="200"/>
                    </a:lnTo>
                    <a:lnTo>
                      <a:pt x="31" y="204"/>
                    </a:lnTo>
                    <a:lnTo>
                      <a:pt x="31" y="204"/>
                    </a:lnTo>
                    <a:lnTo>
                      <a:pt x="31" y="204"/>
                    </a:lnTo>
                    <a:close/>
                    <a:moveTo>
                      <a:pt x="113" y="29"/>
                    </a:moveTo>
                    <a:lnTo>
                      <a:pt x="115" y="25"/>
                    </a:lnTo>
                    <a:lnTo>
                      <a:pt x="118" y="27"/>
                    </a:lnTo>
                    <a:lnTo>
                      <a:pt x="113" y="29"/>
                    </a:lnTo>
                    <a:lnTo>
                      <a:pt x="113" y="29"/>
                    </a:lnTo>
                    <a:close/>
                    <a:moveTo>
                      <a:pt x="122" y="6"/>
                    </a:moveTo>
                    <a:lnTo>
                      <a:pt x="120" y="4"/>
                    </a:lnTo>
                    <a:lnTo>
                      <a:pt x="122" y="0"/>
                    </a:lnTo>
                    <a:lnTo>
                      <a:pt x="122" y="6"/>
                    </a:lnTo>
                    <a:lnTo>
                      <a:pt x="122" y="6"/>
                    </a:lnTo>
                    <a:close/>
                    <a:moveTo>
                      <a:pt x="113" y="15"/>
                    </a:moveTo>
                    <a:lnTo>
                      <a:pt x="113" y="10"/>
                    </a:lnTo>
                    <a:lnTo>
                      <a:pt x="111" y="10"/>
                    </a:lnTo>
                    <a:lnTo>
                      <a:pt x="109" y="12"/>
                    </a:lnTo>
                    <a:lnTo>
                      <a:pt x="109" y="12"/>
                    </a:lnTo>
                    <a:lnTo>
                      <a:pt x="113" y="15"/>
                    </a:lnTo>
                    <a:lnTo>
                      <a:pt x="113" y="15"/>
                    </a:lnTo>
                    <a:close/>
                    <a:moveTo>
                      <a:pt x="118" y="12"/>
                    </a:moveTo>
                    <a:lnTo>
                      <a:pt x="115" y="10"/>
                    </a:lnTo>
                    <a:lnTo>
                      <a:pt x="118" y="8"/>
                    </a:lnTo>
                    <a:lnTo>
                      <a:pt x="118" y="4"/>
                    </a:lnTo>
                    <a:lnTo>
                      <a:pt x="120" y="6"/>
                    </a:lnTo>
                    <a:lnTo>
                      <a:pt x="120" y="10"/>
                    </a:lnTo>
                    <a:lnTo>
                      <a:pt x="118" y="12"/>
                    </a:lnTo>
                    <a:lnTo>
                      <a:pt x="118" y="12"/>
                    </a:lnTo>
                    <a:close/>
                    <a:moveTo>
                      <a:pt x="115" y="23"/>
                    </a:moveTo>
                    <a:lnTo>
                      <a:pt x="113" y="21"/>
                    </a:lnTo>
                    <a:lnTo>
                      <a:pt x="109" y="21"/>
                    </a:lnTo>
                    <a:lnTo>
                      <a:pt x="107" y="19"/>
                    </a:lnTo>
                    <a:lnTo>
                      <a:pt x="109" y="17"/>
                    </a:lnTo>
                    <a:lnTo>
                      <a:pt x="113" y="17"/>
                    </a:lnTo>
                    <a:lnTo>
                      <a:pt x="115" y="17"/>
                    </a:lnTo>
                    <a:lnTo>
                      <a:pt x="113" y="15"/>
                    </a:lnTo>
                    <a:lnTo>
                      <a:pt x="115" y="12"/>
                    </a:lnTo>
                    <a:lnTo>
                      <a:pt x="118" y="15"/>
                    </a:lnTo>
                    <a:lnTo>
                      <a:pt x="120" y="15"/>
                    </a:lnTo>
                    <a:lnTo>
                      <a:pt x="118" y="17"/>
                    </a:lnTo>
                    <a:lnTo>
                      <a:pt x="118" y="19"/>
                    </a:lnTo>
                    <a:lnTo>
                      <a:pt x="118" y="21"/>
                    </a:lnTo>
                    <a:lnTo>
                      <a:pt x="118" y="25"/>
                    </a:lnTo>
                    <a:lnTo>
                      <a:pt x="115" y="23"/>
                    </a:lnTo>
                    <a:lnTo>
                      <a:pt x="115" y="23"/>
                    </a:lnTo>
                    <a:close/>
                    <a:moveTo>
                      <a:pt x="153" y="274"/>
                    </a:moveTo>
                    <a:lnTo>
                      <a:pt x="156" y="274"/>
                    </a:lnTo>
                    <a:lnTo>
                      <a:pt x="158" y="274"/>
                    </a:lnTo>
                    <a:lnTo>
                      <a:pt x="158" y="272"/>
                    </a:lnTo>
                    <a:lnTo>
                      <a:pt x="156" y="272"/>
                    </a:lnTo>
                    <a:lnTo>
                      <a:pt x="153" y="274"/>
                    </a:lnTo>
                    <a:lnTo>
                      <a:pt x="153" y="274"/>
                    </a:lnTo>
                    <a:close/>
                    <a:moveTo>
                      <a:pt x="113" y="297"/>
                    </a:moveTo>
                    <a:lnTo>
                      <a:pt x="118" y="293"/>
                    </a:lnTo>
                    <a:lnTo>
                      <a:pt x="120" y="295"/>
                    </a:lnTo>
                    <a:lnTo>
                      <a:pt x="122" y="295"/>
                    </a:lnTo>
                    <a:lnTo>
                      <a:pt x="122" y="297"/>
                    </a:lnTo>
                    <a:lnTo>
                      <a:pt x="122" y="299"/>
                    </a:lnTo>
                    <a:lnTo>
                      <a:pt x="118" y="299"/>
                    </a:lnTo>
                    <a:lnTo>
                      <a:pt x="115" y="297"/>
                    </a:lnTo>
                    <a:lnTo>
                      <a:pt x="113" y="297"/>
                    </a:lnTo>
                    <a:lnTo>
                      <a:pt x="113" y="297"/>
                    </a:lnTo>
                    <a:close/>
                    <a:moveTo>
                      <a:pt x="48" y="152"/>
                    </a:moveTo>
                    <a:lnTo>
                      <a:pt x="48" y="154"/>
                    </a:lnTo>
                    <a:lnTo>
                      <a:pt x="50" y="156"/>
                    </a:lnTo>
                    <a:lnTo>
                      <a:pt x="50" y="154"/>
                    </a:lnTo>
                    <a:lnTo>
                      <a:pt x="48" y="152"/>
                    </a:lnTo>
                    <a:lnTo>
                      <a:pt x="48" y="152"/>
                    </a:lnTo>
                    <a:close/>
                    <a:moveTo>
                      <a:pt x="31" y="147"/>
                    </a:moveTo>
                    <a:lnTo>
                      <a:pt x="31" y="143"/>
                    </a:lnTo>
                    <a:lnTo>
                      <a:pt x="31" y="145"/>
                    </a:lnTo>
                    <a:lnTo>
                      <a:pt x="31" y="147"/>
                    </a:lnTo>
                    <a:lnTo>
                      <a:pt x="31" y="147"/>
                    </a:lnTo>
                    <a:close/>
                    <a:moveTo>
                      <a:pt x="19" y="135"/>
                    </a:moveTo>
                    <a:lnTo>
                      <a:pt x="19" y="133"/>
                    </a:lnTo>
                    <a:lnTo>
                      <a:pt x="23" y="133"/>
                    </a:lnTo>
                    <a:lnTo>
                      <a:pt x="19" y="135"/>
                    </a:lnTo>
                    <a:lnTo>
                      <a:pt x="19" y="135"/>
                    </a:lnTo>
                    <a:close/>
                    <a:moveTo>
                      <a:pt x="25" y="133"/>
                    </a:moveTo>
                    <a:lnTo>
                      <a:pt x="27" y="128"/>
                    </a:lnTo>
                    <a:lnTo>
                      <a:pt x="27" y="131"/>
                    </a:lnTo>
                    <a:lnTo>
                      <a:pt x="25" y="133"/>
                    </a:lnTo>
                    <a:lnTo>
                      <a:pt x="25" y="133"/>
                    </a:lnTo>
                    <a:close/>
                    <a:moveTo>
                      <a:pt x="31" y="124"/>
                    </a:moveTo>
                    <a:lnTo>
                      <a:pt x="33" y="122"/>
                    </a:lnTo>
                    <a:lnTo>
                      <a:pt x="31" y="122"/>
                    </a:lnTo>
                    <a:lnTo>
                      <a:pt x="31" y="124"/>
                    </a:lnTo>
                    <a:lnTo>
                      <a:pt x="31" y="124"/>
                    </a:lnTo>
                    <a:close/>
                    <a:moveTo>
                      <a:pt x="29" y="118"/>
                    </a:moveTo>
                    <a:lnTo>
                      <a:pt x="29" y="122"/>
                    </a:lnTo>
                    <a:lnTo>
                      <a:pt x="31" y="120"/>
                    </a:lnTo>
                    <a:lnTo>
                      <a:pt x="31" y="118"/>
                    </a:lnTo>
                    <a:lnTo>
                      <a:pt x="29" y="118"/>
                    </a:lnTo>
                    <a:lnTo>
                      <a:pt x="29" y="118"/>
                    </a:lnTo>
                    <a:close/>
                    <a:moveTo>
                      <a:pt x="80" y="59"/>
                    </a:moveTo>
                    <a:lnTo>
                      <a:pt x="82" y="61"/>
                    </a:lnTo>
                    <a:lnTo>
                      <a:pt x="82" y="59"/>
                    </a:lnTo>
                    <a:lnTo>
                      <a:pt x="80" y="59"/>
                    </a:lnTo>
                    <a:lnTo>
                      <a:pt x="80" y="59"/>
                    </a:lnTo>
                    <a:close/>
                    <a:moveTo>
                      <a:pt x="75" y="61"/>
                    </a:moveTo>
                    <a:lnTo>
                      <a:pt x="80" y="61"/>
                    </a:lnTo>
                    <a:lnTo>
                      <a:pt x="82" y="63"/>
                    </a:lnTo>
                    <a:lnTo>
                      <a:pt x="80" y="65"/>
                    </a:lnTo>
                    <a:lnTo>
                      <a:pt x="84" y="65"/>
                    </a:lnTo>
                    <a:lnTo>
                      <a:pt x="84" y="67"/>
                    </a:lnTo>
                    <a:lnTo>
                      <a:pt x="82" y="65"/>
                    </a:lnTo>
                    <a:lnTo>
                      <a:pt x="78" y="67"/>
                    </a:lnTo>
                    <a:lnTo>
                      <a:pt x="78" y="63"/>
                    </a:lnTo>
                    <a:lnTo>
                      <a:pt x="78" y="65"/>
                    </a:lnTo>
                    <a:lnTo>
                      <a:pt x="75" y="65"/>
                    </a:lnTo>
                    <a:lnTo>
                      <a:pt x="75" y="61"/>
                    </a:lnTo>
                    <a:lnTo>
                      <a:pt x="75" y="61"/>
                    </a:lnTo>
                    <a:close/>
                    <a:moveTo>
                      <a:pt x="75" y="67"/>
                    </a:moveTo>
                    <a:lnTo>
                      <a:pt x="78" y="72"/>
                    </a:lnTo>
                    <a:lnTo>
                      <a:pt x="80" y="69"/>
                    </a:lnTo>
                    <a:lnTo>
                      <a:pt x="78" y="67"/>
                    </a:lnTo>
                    <a:lnTo>
                      <a:pt x="75" y="67"/>
                    </a:lnTo>
                    <a:lnTo>
                      <a:pt x="75" y="67"/>
                    </a:lnTo>
                    <a:close/>
                    <a:moveTo>
                      <a:pt x="19" y="90"/>
                    </a:moveTo>
                    <a:lnTo>
                      <a:pt x="21" y="90"/>
                    </a:lnTo>
                    <a:lnTo>
                      <a:pt x="19" y="88"/>
                    </a:lnTo>
                    <a:lnTo>
                      <a:pt x="21" y="84"/>
                    </a:lnTo>
                    <a:lnTo>
                      <a:pt x="25" y="86"/>
                    </a:lnTo>
                    <a:lnTo>
                      <a:pt x="23" y="84"/>
                    </a:lnTo>
                    <a:lnTo>
                      <a:pt x="33" y="78"/>
                    </a:lnTo>
                    <a:lnTo>
                      <a:pt x="33" y="82"/>
                    </a:lnTo>
                    <a:lnTo>
                      <a:pt x="29" y="86"/>
                    </a:lnTo>
                    <a:lnTo>
                      <a:pt x="29" y="88"/>
                    </a:lnTo>
                    <a:lnTo>
                      <a:pt x="29" y="90"/>
                    </a:lnTo>
                    <a:lnTo>
                      <a:pt x="27" y="93"/>
                    </a:lnTo>
                    <a:lnTo>
                      <a:pt x="25" y="93"/>
                    </a:lnTo>
                    <a:lnTo>
                      <a:pt x="21" y="93"/>
                    </a:lnTo>
                    <a:lnTo>
                      <a:pt x="19" y="90"/>
                    </a:lnTo>
                    <a:lnTo>
                      <a:pt x="19" y="90"/>
                    </a:lnTo>
                    <a:close/>
                    <a:moveTo>
                      <a:pt x="19" y="97"/>
                    </a:moveTo>
                    <a:lnTo>
                      <a:pt x="21" y="99"/>
                    </a:lnTo>
                    <a:lnTo>
                      <a:pt x="25" y="95"/>
                    </a:lnTo>
                    <a:lnTo>
                      <a:pt x="23" y="95"/>
                    </a:lnTo>
                    <a:lnTo>
                      <a:pt x="21" y="95"/>
                    </a:lnTo>
                    <a:lnTo>
                      <a:pt x="21" y="97"/>
                    </a:lnTo>
                    <a:lnTo>
                      <a:pt x="19" y="97"/>
                    </a:lnTo>
                    <a:lnTo>
                      <a:pt x="19" y="97"/>
                    </a:lnTo>
                    <a:close/>
                    <a:moveTo>
                      <a:pt x="19" y="103"/>
                    </a:moveTo>
                    <a:lnTo>
                      <a:pt x="14" y="105"/>
                    </a:lnTo>
                    <a:lnTo>
                      <a:pt x="12" y="101"/>
                    </a:lnTo>
                    <a:lnTo>
                      <a:pt x="12" y="101"/>
                    </a:lnTo>
                    <a:lnTo>
                      <a:pt x="19" y="101"/>
                    </a:lnTo>
                    <a:lnTo>
                      <a:pt x="19" y="103"/>
                    </a:lnTo>
                    <a:lnTo>
                      <a:pt x="19" y="103"/>
                    </a:lnTo>
                    <a:close/>
                    <a:moveTo>
                      <a:pt x="16" y="107"/>
                    </a:moveTo>
                    <a:lnTo>
                      <a:pt x="12" y="107"/>
                    </a:lnTo>
                    <a:lnTo>
                      <a:pt x="12" y="105"/>
                    </a:lnTo>
                    <a:lnTo>
                      <a:pt x="16" y="105"/>
                    </a:lnTo>
                    <a:lnTo>
                      <a:pt x="16" y="107"/>
                    </a:lnTo>
                    <a:lnTo>
                      <a:pt x="16" y="107"/>
                    </a:lnTo>
                    <a:close/>
                    <a:moveTo>
                      <a:pt x="12" y="118"/>
                    </a:moveTo>
                    <a:lnTo>
                      <a:pt x="12" y="120"/>
                    </a:lnTo>
                    <a:lnTo>
                      <a:pt x="10" y="122"/>
                    </a:lnTo>
                    <a:lnTo>
                      <a:pt x="10" y="120"/>
                    </a:lnTo>
                    <a:lnTo>
                      <a:pt x="12" y="118"/>
                    </a:lnTo>
                    <a:lnTo>
                      <a:pt x="12" y="118"/>
                    </a:lnTo>
                    <a:close/>
                    <a:moveTo>
                      <a:pt x="16" y="116"/>
                    </a:moveTo>
                    <a:lnTo>
                      <a:pt x="14" y="114"/>
                    </a:lnTo>
                    <a:lnTo>
                      <a:pt x="16" y="112"/>
                    </a:lnTo>
                    <a:lnTo>
                      <a:pt x="16" y="109"/>
                    </a:lnTo>
                    <a:lnTo>
                      <a:pt x="14" y="109"/>
                    </a:lnTo>
                    <a:lnTo>
                      <a:pt x="14" y="112"/>
                    </a:lnTo>
                    <a:lnTo>
                      <a:pt x="12" y="114"/>
                    </a:lnTo>
                    <a:lnTo>
                      <a:pt x="12" y="116"/>
                    </a:lnTo>
                    <a:lnTo>
                      <a:pt x="16" y="116"/>
                    </a:lnTo>
                    <a:lnTo>
                      <a:pt x="16" y="116"/>
                    </a:lnTo>
                    <a:close/>
                    <a:moveTo>
                      <a:pt x="35" y="118"/>
                    </a:moveTo>
                    <a:lnTo>
                      <a:pt x="35" y="116"/>
                    </a:lnTo>
                    <a:lnTo>
                      <a:pt x="31" y="116"/>
                    </a:lnTo>
                    <a:lnTo>
                      <a:pt x="27" y="112"/>
                    </a:lnTo>
                    <a:lnTo>
                      <a:pt x="29" y="109"/>
                    </a:lnTo>
                    <a:lnTo>
                      <a:pt x="27" y="107"/>
                    </a:lnTo>
                    <a:lnTo>
                      <a:pt x="27" y="109"/>
                    </a:lnTo>
                    <a:lnTo>
                      <a:pt x="23" y="107"/>
                    </a:lnTo>
                    <a:lnTo>
                      <a:pt x="25" y="105"/>
                    </a:lnTo>
                    <a:lnTo>
                      <a:pt x="25" y="107"/>
                    </a:lnTo>
                    <a:lnTo>
                      <a:pt x="25" y="103"/>
                    </a:lnTo>
                    <a:lnTo>
                      <a:pt x="29" y="105"/>
                    </a:lnTo>
                    <a:lnTo>
                      <a:pt x="29" y="101"/>
                    </a:lnTo>
                    <a:lnTo>
                      <a:pt x="31" y="101"/>
                    </a:lnTo>
                    <a:lnTo>
                      <a:pt x="33" y="103"/>
                    </a:lnTo>
                    <a:lnTo>
                      <a:pt x="33" y="112"/>
                    </a:lnTo>
                    <a:lnTo>
                      <a:pt x="37" y="114"/>
                    </a:lnTo>
                    <a:lnTo>
                      <a:pt x="40" y="112"/>
                    </a:lnTo>
                    <a:lnTo>
                      <a:pt x="40" y="114"/>
                    </a:lnTo>
                    <a:lnTo>
                      <a:pt x="37" y="116"/>
                    </a:lnTo>
                    <a:lnTo>
                      <a:pt x="37" y="118"/>
                    </a:lnTo>
                    <a:lnTo>
                      <a:pt x="35" y="118"/>
                    </a:lnTo>
                    <a:lnTo>
                      <a:pt x="35" y="118"/>
                    </a:lnTo>
                    <a:close/>
                    <a:moveTo>
                      <a:pt x="29" y="141"/>
                    </a:moveTo>
                    <a:lnTo>
                      <a:pt x="35" y="139"/>
                    </a:lnTo>
                    <a:lnTo>
                      <a:pt x="37" y="139"/>
                    </a:lnTo>
                    <a:lnTo>
                      <a:pt x="40" y="137"/>
                    </a:lnTo>
                    <a:lnTo>
                      <a:pt x="40" y="135"/>
                    </a:lnTo>
                    <a:lnTo>
                      <a:pt x="35" y="133"/>
                    </a:lnTo>
                    <a:lnTo>
                      <a:pt x="33" y="131"/>
                    </a:lnTo>
                    <a:lnTo>
                      <a:pt x="29" y="133"/>
                    </a:lnTo>
                    <a:lnTo>
                      <a:pt x="35" y="135"/>
                    </a:lnTo>
                    <a:lnTo>
                      <a:pt x="31" y="137"/>
                    </a:lnTo>
                    <a:lnTo>
                      <a:pt x="33" y="137"/>
                    </a:lnTo>
                    <a:lnTo>
                      <a:pt x="29" y="141"/>
                    </a:lnTo>
                    <a:lnTo>
                      <a:pt x="29" y="141"/>
                    </a:lnTo>
                    <a:close/>
                    <a:moveTo>
                      <a:pt x="35" y="154"/>
                    </a:moveTo>
                    <a:lnTo>
                      <a:pt x="33" y="149"/>
                    </a:lnTo>
                    <a:lnTo>
                      <a:pt x="40" y="143"/>
                    </a:lnTo>
                    <a:lnTo>
                      <a:pt x="37" y="152"/>
                    </a:lnTo>
                    <a:lnTo>
                      <a:pt x="35" y="154"/>
                    </a:lnTo>
                    <a:lnTo>
                      <a:pt x="35" y="154"/>
                    </a:lnTo>
                    <a:close/>
                    <a:moveTo>
                      <a:pt x="29" y="158"/>
                    </a:moveTo>
                    <a:lnTo>
                      <a:pt x="33" y="156"/>
                    </a:lnTo>
                    <a:lnTo>
                      <a:pt x="31" y="149"/>
                    </a:lnTo>
                    <a:lnTo>
                      <a:pt x="27" y="152"/>
                    </a:lnTo>
                    <a:lnTo>
                      <a:pt x="27" y="158"/>
                    </a:lnTo>
                    <a:lnTo>
                      <a:pt x="29" y="156"/>
                    </a:lnTo>
                    <a:lnTo>
                      <a:pt x="29" y="158"/>
                    </a:lnTo>
                    <a:lnTo>
                      <a:pt x="29" y="158"/>
                    </a:lnTo>
                    <a:close/>
                    <a:moveTo>
                      <a:pt x="44" y="158"/>
                    </a:moveTo>
                    <a:lnTo>
                      <a:pt x="46" y="164"/>
                    </a:lnTo>
                    <a:lnTo>
                      <a:pt x="48" y="166"/>
                    </a:lnTo>
                    <a:lnTo>
                      <a:pt x="50" y="162"/>
                    </a:lnTo>
                    <a:lnTo>
                      <a:pt x="48" y="156"/>
                    </a:lnTo>
                    <a:lnTo>
                      <a:pt x="44" y="158"/>
                    </a:lnTo>
                    <a:lnTo>
                      <a:pt x="44" y="158"/>
                    </a:lnTo>
                    <a:close/>
                    <a:moveTo>
                      <a:pt x="56" y="223"/>
                    </a:moveTo>
                    <a:lnTo>
                      <a:pt x="63" y="225"/>
                    </a:lnTo>
                    <a:lnTo>
                      <a:pt x="67" y="223"/>
                    </a:lnTo>
                    <a:lnTo>
                      <a:pt x="65" y="223"/>
                    </a:lnTo>
                    <a:lnTo>
                      <a:pt x="63" y="219"/>
                    </a:lnTo>
                    <a:lnTo>
                      <a:pt x="59" y="221"/>
                    </a:lnTo>
                    <a:lnTo>
                      <a:pt x="59" y="221"/>
                    </a:lnTo>
                    <a:lnTo>
                      <a:pt x="56" y="223"/>
                    </a:lnTo>
                    <a:lnTo>
                      <a:pt x="56" y="223"/>
                    </a:lnTo>
                    <a:close/>
                    <a:moveTo>
                      <a:pt x="54" y="202"/>
                    </a:moveTo>
                    <a:lnTo>
                      <a:pt x="54" y="198"/>
                    </a:lnTo>
                    <a:lnTo>
                      <a:pt x="61" y="192"/>
                    </a:lnTo>
                    <a:lnTo>
                      <a:pt x="61" y="196"/>
                    </a:lnTo>
                    <a:lnTo>
                      <a:pt x="61" y="198"/>
                    </a:lnTo>
                    <a:lnTo>
                      <a:pt x="56" y="202"/>
                    </a:lnTo>
                    <a:lnTo>
                      <a:pt x="54" y="202"/>
                    </a:lnTo>
                    <a:lnTo>
                      <a:pt x="54" y="202"/>
                    </a:lnTo>
                    <a:close/>
                    <a:moveTo>
                      <a:pt x="46" y="316"/>
                    </a:moveTo>
                    <a:lnTo>
                      <a:pt x="48" y="314"/>
                    </a:lnTo>
                    <a:lnTo>
                      <a:pt x="48" y="312"/>
                    </a:lnTo>
                    <a:lnTo>
                      <a:pt x="50" y="310"/>
                    </a:lnTo>
                    <a:lnTo>
                      <a:pt x="50" y="312"/>
                    </a:lnTo>
                    <a:lnTo>
                      <a:pt x="52" y="310"/>
                    </a:lnTo>
                    <a:lnTo>
                      <a:pt x="54" y="310"/>
                    </a:lnTo>
                    <a:lnTo>
                      <a:pt x="54" y="305"/>
                    </a:lnTo>
                    <a:lnTo>
                      <a:pt x="59" y="308"/>
                    </a:lnTo>
                    <a:lnTo>
                      <a:pt x="63" y="305"/>
                    </a:lnTo>
                    <a:lnTo>
                      <a:pt x="65" y="305"/>
                    </a:lnTo>
                    <a:lnTo>
                      <a:pt x="65" y="305"/>
                    </a:lnTo>
                    <a:lnTo>
                      <a:pt x="67" y="308"/>
                    </a:lnTo>
                    <a:lnTo>
                      <a:pt x="69" y="308"/>
                    </a:lnTo>
                    <a:lnTo>
                      <a:pt x="71" y="310"/>
                    </a:lnTo>
                    <a:lnTo>
                      <a:pt x="75" y="310"/>
                    </a:lnTo>
                    <a:lnTo>
                      <a:pt x="75" y="308"/>
                    </a:lnTo>
                    <a:lnTo>
                      <a:pt x="78" y="305"/>
                    </a:lnTo>
                    <a:lnTo>
                      <a:pt x="78" y="303"/>
                    </a:lnTo>
                    <a:lnTo>
                      <a:pt x="78" y="301"/>
                    </a:lnTo>
                    <a:lnTo>
                      <a:pt x="80" y="299"/>
                    </a:lnTo>
                    <a:lnTo>
                      <a:pt x="82" y="297"/>
                    </a:lnTo>
                    <a:lnTo>
                      <a:pt x="82" y="297"/>
                    </a:lnTo>
                    <a:lnTo>
                      <a:pt x="90" y="295"/>
                    </a:lnTo>
                    <a:lnTo>
                      <a:pt x="92" y="295"/>
                    </a:lnTo>
                    <a:lnTo>
                      <a:pt x="96" y="299"/>
                    </a:lnTo>
                    <a:lnTo>
                      <a:pt x="99" y="297"/>
                    </a:lnTo>
                    <a:lnTo>
                      <a:pt x="103" y="297"/>
                    </a:lnTo>
                    <a:lnTo>
                      <a:pt x="105" y="299"/>
                    </a:lnTo>
                    <a:lnTo>
                      <a:pt x="107" y="295"/>
                    </a:lnTo>
                    <a:lnTo>
                      <a:pt x="111" y="293"/>
                    </a:lnTo>
                    <a:lnTo>
                      <a:pt x="113" y="295"/>
                    </a:lnTo>
                    <a:lnTo>
                      <a:pt x="118" y="291"/>
                    </a:lnTo>
                    <a:lnTo>
                      <a:pt x="122" y="293"/>
                    </a:lnTo>
                    <a:lnTo>
                      <a:pt x="124" y="293"/>
                    </a:lnTo>
                    <a:lnTo>
                      <a:pt x="124" y="291"/>
                    </a:lnTo>
                    <a:lnTo>
                      <a:pt x="126" y="293"/>
                    </a:lnTo>
                    <a:lnTo>
                      <a:pt x="128" y="293"/>
                    </a:lnTo>
                    <a:lnTo>
                      <a:pt x="130" y="291"/>
                    </a:lnTo>
                    <a:lnTo>
                      <a:pt x="137" y="291"/>
                    </a:lnTo>
                    <a:lnTo>
                      <a:pt x="141" y="291"/>
                    </a:lnTo>
                    <a:lnTo>
                      <a:pt x="145" y="293"/>
                    </a:lnTo>
                    <a:lnTo>
                      <a:pt x="147" y="293"/>
                    </a:lnTo>
                    <a:lnTo>
                      <a:pt x="149" y="291"/>
                    </a:lnTo>
                    <a:lnTo>
                      <a:pt x="153" y="289"/>
                    </a:lnTo>
                    <a:lnTo>
                      <a:pt x="156" y="286"/>
                    </a:lnTo>
                    <a:lnTo>
                      <a:pt x="158" y="286"/>
                    </a:lnTo>
                    <a:lnTo>
                      <a:pt x="160" y="286"/>
                    </a:lnTo>
                    <a:lnTo>
                      <a:pt x="160" y="284"/>
                    </a:lnTo>
                    <a:lnTo>
                      <a:pt x="164" y="282"/>
                    </a:lnTo>
                    <a:lnTo>
                      <a:pt x="168" y="280"/>
                    </a:lnTo>
                    <a:lnTo>
                      <a:pt x="168" y="278"/>
                    </a:lnTo>
                    <a:lnTo>
                      <a:pt x="166" y="276"/>
                    </a:lnTo>
                    <a:lnTo>
                      <a:pt x="168" y="274"/>
                    </a:lnTo>
                    <a:lnTo>
                      <a:pt x="162" y="274"/>
                    </a:lnTo>
                    <a:lnTo>
                      <a:pt x="160" y="276"/>
                    </a:lnTo>
                    <a:lnTo>
                      <a:pt x="158" y="276"/>
                    </a:lnTo>
                    <a:lnTo>
                      <a:pt x="153" y="274"/>
                    </a:lnTo>
                    <a:lnTo>
                      <a:pt x="151" y="274"/>
                    </a:lnTo>
                    <a:lnTo>
                      <a:pt x="153" y="274"/>
                    </a:lnTo>
                    <a:lnTo>
                      <a:pt x="153" y="272"/>
                    </a:lnTo>
                    <a:lnTo>
                      <a:pt x="156" y="272"/>
                    </a:lnTo>
                    <a:lnTo>
                      <a:pt x="151" y="272"/>
                    </a:lnTo>
                    <a:lnTo>
                      <a:pt x="149" y="272"/>
                    </a:lnTo>
                    <a:lnTo>
                      <a:pt x="153" y="270"/>
                    </a:lnTo>
                    <a:lnTo>
                      <a:pt x="156" y="270"/>
                    </a:lnTo>
                    <a:lnTo>
                      <a:pt x="158" y="268"/>
                    </a:lnTo>
                    <a:lnTo>
                      <a:pt x="158" y="265"/>
                    </a:lnTo>
                    <a:lnTo>
                      <a:pt x="153" y="265"/>
                    </a:lnTo>
                    <a:lnTo>
                      <a:pt x="156" y="263"/>
                    </a:lnTo>
                    <a:lnTo>
                      <a:pt x="158" y="261"/>
                    </a:lnTo>
                    <a:lnTo>
                      <a:pt x="160" y="263"/>
                    </a:lnTo>
                    <a:lnTo>
                      <a:pt x="162" y="261"/>
                    </a:lnTo>
                    <a:lnTo>
                      <a:pt x="164" y="259"/>
                    </a:lnTo>
                    <a:lnTo>
                      <a:pt x="162" y="259"/>
                    </a:lnTo>
                    <a:lnTo>
                      <a:pt x="164" y="259"/>
                    </a:lnTo>
                    <a:lnTo>
                      <a:pt x="160" y="257"/>
                    </a:lnTo>
                    <a:lnTo>
                      <a:pt x="162" y="255"/>
                    </a:lnTo>
                    <a:lnTo>
                      <a:pt x="164" y="257"/>
                    </a:lnTo>
                    <a:lnTo>
                      <a:pt x="164" y="257"/>
                    </a:lnTo>
                    <a:lnTo>
                      <a:pt x="166" y="255"/>
                    </a:lnTo>
                    <a:lnTo>
                      <a:pt x="168" y="253"/>
                    </a:lnTo>
                    <a:lnTo>
                      <a:pt x="168" y="249"/>
                    </a:lnTo>
                    <a:lnTo>
                      <a:pt x="170" y="242"/>
                    </a:lnTo>
                    <a:lnTo>
                      <a:pt x="170" y="240"/>
                    </a:lnTo>
                    <a:lnTo>
                      <a:pt x="168" y="236"/>
                    </a:lnTo>
                    <a:lnTo>
                      <a:pt x="162" y="230"/>
                    </a:lnTo>
                    <a:lnTo>
                      <a:pt x="153" y="230"/>
                    </a:lnTo>
                    <a:lnTo>
                      <a:pt x="147" y="230"/>
                    </a:lnTo>
                    <a:lnTo>
                      <a:pt x="147" y="234"/>
                    </a:lnTo>
                    <a:lnTo>
                      <a:pt x="145" y="236"/>
                    </a:lnTo>
                    <a:lnTo>
                      <a:pt x="143" y="234"/>
                    </a:lnTo>
                    <a:lnTo>
                      <a:pt x="139" y="232"/>
                    </a:lnTo>
                    <a:lnTo>
                      <a:pt x="145" y="227"/>
                    </a:lnTo>
                    <a:lnTo>
                      <a:pt x="145" y="223"/>
                    </a:lnTo>
                    <a:lnTo>
                      <a:pt x="139" y="217"/>
                    </a:lnTo>
                    <a:lnTo>
                      <a:pt x="139" y="215"/>
                    </a:lnTo>
                    <a:lnTo>
                      <a:pt x="134" y="213"/>
                    </a:lnTo>
                    <a:lnTo>
                      <a:pt x="132" y="211"/>
                    </a:lnTo>
                    <a:lnTo>
                      <a:pt x="130" y="211"/>
                    </a:lnTo>
                    <a:lnTo>
                      <a:pt x="128" y="211"/>
                    </a:lnTo>
                    <a:lnTo>
                      <a:pt x="126" y="211"/>
                    </a:lnTo>
                    <a:lnTo>
                      <a:pt x="124" y="211"/>
                    </a:lnTo>
                    <a:lnTo>
                      <a:pt x="128" y="211"/>
                    </a:lnTo>
                    <a:lnTo>
                      <a:pt x="128" y="211"/>
                    </a:lnTo>
                    <a:lnTo>
                      <a:pt x="132" y="211"/>
                    </a:lnTo>
                    <a:lnTo>
                      <a:pt x="134" y="211"/>
                    </a:lnTo>
                    <a:lnTo>
                      <a:pt x="134" y="213"/>
                    </a:lnTo>
                    <a:lnTo>
                      <a:pt x="137" y="213"/>
                    </a:lnTo>
                    <a:lnTo>
                      <a:pt x="139" y="213"/>
                    </a:lnTo>
                    <a:lnTo>
                      <a:pt x="134" y="206"/>
                    </a:lnTo>
                    <a:lnTo>
                      <a:pt x="132" y="202"/>
                    </a:lnTo>
                    <a:lnTo>
                      <a:pt x="132" y="200"/>
                    </a:lnTo>
                    <a:lnTo>
                      <a:pt x="134" y="200"/>
                    </a:lnTo>
                    <a:lnTo>
                      <a:pt x="132" y="198"/>
                    </a:lnTo>
                    <a:lnTo>
                      <a:pt x="130" y="196"/>
                    </a:lnTo>
                    <a:lnTo>
                      <a:pt x="130" y="196"/>
                    </a:lnTo>
                    <a:lnTo>
                      <a:pt x="126" y="190"/>
                    </a:lnTo>
                    <a:lnTo>
                      <a:pt x="122" y="187"/>
                    </a:lnTo>
                    <a:lnTo>
                      <a:pt x="115" y="185"/>
                    </a:lnTo>
                    <a:lnTo>
                      <a:pt x="115" y="183"/>
                    </a:lnTo>
                    <a:lnTo>
                      <a:pt x="113" y="183"/>
                    </a:lnTo>
                    <a:lnTo>
                      <a:pt x="111" y="175"/>
                    </a:lnTo>
                    <a:lnTo>
                      <a:pt x="109" y="171"/>
                    </a:lnTo>
                    <a:lnTo>
                      <a:pt x="107" y="162"/>
                    </a:lnTo>
                    <a:lnTo>
                      <a:pt x="105" y="160"/>
                    </a:lnTo>
                    <a:lnTo>
                      <a:pt x="103" y="160"/>
                    </a:lnTo>
                    <a:lnTo>
                      <a:pt x="99" y="152"/>
                    </a:lnTo>
                    <a:lnTo>
                      <a:pt x="94" y="149"/>
                    </a:lnTo>
                    <a:lnTo>
                      <a:pt x="92" y="147"/>
                    </a:lnTo>
                    <a:lnTo>
                      <a:pt x="88" y="145"/>
                    </a:lnTo>
                    <a:lnTo>
                      <a:pt x="86" y="147"/>
                    </a:lnTo>
                    <a:lnTo>
                      <a:pt x="82" y="149"/>
                    </a:lnTo>
                    <a:lnTo>
                      <a:pt x="78" y="147"/>
                    </a:lnTo>
                    <a:lnTo>
                      <a:pt x="75" y="149"/>
                    </a:lnTo>
                    <a:lnTo>
                      <a:pt x="71" y="147"/>
                    </a:lnTo>
                    <a:lnTo>
                      <a:pt x="71" y="145"/>
                    </a:lnTo>
                    <a:lnTo>
                      <a:pt x="73" y="147"/>
                    </a:lnTo>
                    <a:lnTo>
                      <a:pt x="78" y="147"/>
                    </a:lnTo>
                    <a:lnTo>
                      <a:pt x="82" y="145"/>
                    </a:lnTo>
                    <a:lnTo>
                      <a:pt x="82" y="143"/>
                    </a:lnTo>
                    <a:lnTo>
                      <a:pt x="86" y="143"/>
                    </a:lnTo>
                    <a:lnTo>
                      <a:pt x="90" y="141"/>
                    </a:lnTo>
                    <a:lnTo>
                      <a:pt x="86" y="139"/>
                    </a:lnTo>
                    <a:lnTo>
                      <a:pt x="86" y="137"/>
                    </a:lnTo>
                    <a:lnTo>
                      <a:pt x="84" y="135"/>
                    </a:lnTo>
                    <a:lnTo>
                      <a:pt x="80" y="139"/>
                    </a:lnTo>
                    <a:lnTo>
                      <a:pt x="80" y="137"/>
                    </a:lnTo>
                    <a:lnTo>
                      <a:pt x="82" y="135"/>
                    </a:lnTo>
                    <a:lnTo>
                      <a:pt x="88" y="135"/>
                    </a:lnTo>
                    <a:lnTo>
                      <a:pt x="90" y="133"/>
                    </a:lnTo>
                    <a:lnTo>
                      <a:pt x="90" y="131"/>
                    </a:lnTo>
                    <a:lnTo>
                      <a:pt x="92" y="128"/>
                    </a:lnTo>
                    <a:lnTo>
                      <a:pt x="94" y="124"/>
                    </a:lnTo>
                    <a:lnTo>
                      <a:pt x="96" y="122"/>
                    </a:lnTo>
                    <a:lnTo>
                      <a:pt x="96" y="120"/>
                    </a:lnTo>
                    <a:lnTo>
                      <a:pt x="99" y="116"/>
                    </a:lnTo>
                    <a:lnTo>
                      <a:pt x="96" y="116"/>
                    </a:lnTo>
                    <a:lnTo>
                      <a:pt x="99" y="109"/>
                    </a:lnTo>
                    <a:lnTo>
                      <a:pt x="103" y="107"/>
                    </a:lnTo>
                    <a:lnTo>
                      <a:pt x="103" y="105"/>
                    </a:lnTo>
                    <a:lnTo>
                      <a:pt x="99" y="101"/>
                    </a:lnTo>
                    <a:lnTo>
                      <a:pt x="96" y="101"/>
                    </a:lnTo>
                    <a:lnTo>
                      <a:pt x="88" y="101"/>
                    </a:lnTo>
                    <a:lnTo>
                      <a:pt x="84" y="101"/>
                    </a:lnTo>
                    <a:lnTo>
                      <a:pt x="82" y="101"/>
                    </a:lnTo>
                    <a:lnTo>
                      <a:pt x="80" y="101"/>
                    </a:lnTo>
                    <a:lnTo>
                      <a:pt x="78" y="101"/>
                    </a:lnTo>
                    <a:lnTo>
                      <a:pt x="75" y="101"/>
                    </a:lnTo>
                    <a:lnTo>
                      <a:pt x="75" y="101"/>
                    </a:lnTo>
                    <a:lnTo>
                      <a:pt x="71" y="103"/>
                    </a:lnTo>
                    <a:lnTo>
                      <a:pt x="69" y="105"/>
                    </a:lnTo>
                    <a:lnTo>
                      <a:pt x="67" y="105"/>
                    </a:lnTo>
                    <a:lnTo>
                      <a:pt x="65" y="105"/>
                    </a:lnTo>
                    <a:lnTo>
                      <a:pt x="65" y="105"/>
                    </a:lnTo>
                    <a:lnTo>
                      <a:pt x="67" y="101"/>
                    </a:lnTo>
                    <a:lnTo>
                      <a:pt x="69" y="97"/>
                    </a:lnTo>
                    <a:lnTo>
                      <a:pt x="67" y="99"/>
                    </a:lnTo>
                    <a:lnTo>
                      <a:pt x="65" y="97"/>
                    </a:lnTo>
                    <a:lnTo>
                      <a:pt x="67" y="97"/>
                    </a:lnTo>
                    <a:lnTo>
                      <a:pt x="67" y="95"/>
                    </a:lnTo>
                    <a:lnTo>
                      <a:pt x="75" y="88"/>
                    </a:lnTo>
                    <a:lnTo>
                      <a:pt x="78" y="84"/>
                    </a:lnTo>
                    <a:lnTo>
                      <a:pt x="80" y="84"/>
                    </a:lnTo>
                    <a:lnTo>
                      <a:pt x="82" y="80"/>
                    </a:lnTo>
                    <a:lnTo>
                      <a:pt x="80" y="78"/>
                    </a:lnTo>
                    <a:lnTo>
                      <a:pt x="82" y="76"/>
                    </a:lnTo>
                    <a:lnTo>
                      <a:pt x="82" y="74"/>
                    </a:lnTo>
                    <a:lnTo>
                      <a:pt x="78" y="74"/>
                    </a:lnTo>
                    <a:lnTo>
                      <a:pt x="75" y="76"/>
                    </a:lnTo>
                    <a:lnTo>
                      <a:pt x="73" y="76"/>
                    </a:lnTo>
                    <a:lnTo>
                      <a:pt x="69" y="78"/>
                    </a:lnTo>
                    <a:lnTo>
                      <a:pt x="67" y="76"/>
                    </a:lnTo>
                    <a:lnTo>
                      <a:pt x="63" y="78"/>
                    </a:lnTo>
                    <a:lnTo>
                      <a:pt x="61" y="78"/>
                    </a:lnTo>
                    <a:lnTo>
                      <a:pt x="61" y="80"/>
                    </a:lnTo>
                    <a:lnTo>
                      <a:pt x="61" y="78"/>
                    </a:lnTo>
                    <a:lnTo>
                      <a:pt x="59" y="78"/>
                    </a:lnTo>
                    <a:lnTo>
                      <a:pt x="54" y="80"/>
                    </a:lnTo>
                    <a:lnTo>
                      <a:pt x="56" y="78"/>
                    </a:lnTo>
                    <a:lnTo>
                      <a:pt x="52" y="76"/>
                    </a:lnTo>
                    <a:lnTo>
                      <a:pt x="50" y="78"/>
                    </a:lnTo>
                    <a:lnTo>
                      <a:pt x="50" y="80"/>
                    </a:lnTo>
                    <a:lnTo>
                      <a:pt x="50" y="82"/>
                    </a:lnTo>
                    <a:lnTo>
                      <a:pt x="50" y="82"/>
                    </a:lnTo>
                    <a:lnTo>
                      <a:pt x="50" y="84"/>
                    </a:lnTo>
                    <a:lnTo>
                      <a:pt x="46" y="86"/>
                    </a:lnTo>
                    <a:lnTo>
                      <a:pt x="48" y="88"/>
                    </a:lnTo>
                    <a:lnTo>
                      <a:pt x="46" y="90"/>
                    </a:lnTo>
                    <a:lnTo>
                      <a:pt x="44" y="90"/>
                    </a:lnTo>
                    <a:lnTo>
                      <a:pt x="48" y="95"/>
                    </a:lnTo>
                    <a:lnTo>
                      <a:pt x="50" y="97"/>
                    </a:lnTo>
                    <a:lnTo>
                      <a:pt x="46" y="95"/>
                    </a:lnTo>
                    <a:lnTo>
                      <a:pt x="44" y="97"/>
                    </a:lnTo>
                    <a:lnTo>
                      <a:pt x="42" y="95"/>
                    </a:lnTo>
                    <a:lnTo>
                      <a:pt x="42" y="95"/>
                    </a:lnTo>
                    <a:lnTo>
                      <a:pt x="42" y="97"/>
                    </a:lnTo>
                    <a:lnTo>
                      <a:pt x="42" y="99"/>
                    </a:lnTo>
                    <a:lnTo>
                      <a:pt x="40" y="97"/>
                    </a:lnTo>
                    <a:lnTo>
                      <a:pt x="37" y="99"/>
                    </a:lnTo>
                    <a:lnTo>
                      <a:pt x="40" y="101"/>
                    </a:lnTo>
                    <a:lnTo>
                      <a:pt x="40" y="103"/>
                    </a:lnTo>
                    <a:lnTo>
                      <a:pt x="42" y="105"/>
                    </a:lnTo>
                    <a:lnTo>
                      <a:pt x="44" y="105"/>
                    </a:lnTo>
                    <a:lnTo>
                      <a:pt x="42" y="105"/>
                    </a:lnTo>
                    <a:lnTo>
                      <a:pt x="37" y="105"/>
                    </a:lnTo>
                    <a:lnTo>
                      <a:pt x="40" y="109"/>
                    </a:lnTo>
                    <a:lnTo>
                      <a:pt x="40" y="109"/>
                    </a:lnTo>
                    <a:lnTo>
                      <a:pt x="44" y="109"/>
                    </a:lnTo>
                    <a:lnTo>
                      <a:pt x="40" y="112"/>
                    </a:lnTo>
                    <a:lnTo>
                      <a:pt x="40" y="112"/>
                    </a:lnTo>
                    <a:lnTo>
                      <a:pt x="42" y="114"/>
                    </a:lnTo>
                    <a:lnTo>
                      <a:pt x="44" y="112"/>
                    </a:lnTo>
                    <a:lnTo>
                      <a:pt x="44" y="112"/>
                    </a:lnTo>
                    <a:lnTo>
                      <a:pt x="44" y="114"/>
                    </a:lnTo>
                    <a:lnTo>
                      <a:pt x="42" y="114"/>
                    </a:lnTo>
                    <a:lnTo>
                      <a:pt x="42" y="114"/>
                    </a:lnTo>
                    <a:lnTo>
                      <a:pt x="42" y="116"/>
                    </a:lnTo>
                    <a:lnTo>
                      <a:pt x="42" y="116"/>
                    </a:lnTo>
                    <a:lnTo>
                      <a:pt x="40" y="118"/>
                    </a:lnTo>
                    <a:lnTo>
                      <a:pt x="40" y="118"/>
                    </a:lnTo>
                    <a:lnTo>
                      <a:pt x="42" y="120"/>
                    </a:lnTo>
                    <a:lnTo>
                      <a:pt x="42" y="122"/>
                    </a:lnTo>
                    <a:lnTo>
                      <a:pt x="37" y="120"/>
                    </a:lnTo>
                    <a:lnTo>
                      <a:pt x="37" y="122"/>
                    </a:lnTo>
                    <a:lnTo>
                      <a:pt x="40" y="124"/>
                    </a:lnTo>
                    <a:lnTo>
                      <a:pt x="37" y="124"/>
                    </a:lnTo>
                    <a:lnTo>
                      <a:pt x="35" y="126"/>
                    </a:lnTo>
                    <a:lnTo>
                      <a:pt x="33" y="126"/>
                    </a:lnTo>
                    <a:lnTo>
                      <a:pt x="31" y="128"/>
                    </a:lnTo>
                    <a:lnTo>
                      <a:pt x="33" y="128"/>
                    </a:lnTo>
                    <a:lnTo>
                      <a:pt x="35" y="128"/>
                    </a:lnTo>
                    <a:lnTo>
                      <a:pt x="37" y="128"/>
                    </a:lnTo>
                    <a:lnTo>
                      <a:pt x="37" y="131"/>
                    </a:lnTo>
                    <a:lnTo>
                      <a:pt x="35" y="131"/>
                    </a:lnTo>
                    <a:lnTo>
                      <a:pt x="37" y="133"/>
                    </a:lnTo>
                    <a:lnTo>
                      <a:pt x="40" y="133"/>
                    </a:lnTo>
                    <a:lnTo>
                      <a:pt x="40" y="135"/>
                    </a:lnTo>
                    <a:lnTo>
                      <a:pt x="48" y="126"/>
                    </a:lnTo>
                    <a:lnTo>
                      <a:pt x="48" y="128"/>
                    </a:lnTo>
                    <a:lnTo>
                      <a:pt x="48" y="128"/>
                    </a:lnTo>
                    <a:lnTo>
                      <a:pt x="46" y="131"/>
                    </a:lnTo>
                    <a:lnTo>
                      <a:pt x="44" y="135"/>
                    </a:lnTo>
                    <a:lnTo>
                      <a:pt x="44" y="135"/>
                    </a:lnTo>
                    <a:lnTo>
                      <a:pt x="42" y="141"/>
                    </a:lnTo>
                    <a:lnTo>
                      <a:pt x="44" y="141"/>
                    </a:lnTo>
                    <a:lnTo>
                      <a:pt x="42" y="147"/>
                    </a:lnTo>
                    <a:lnTo>
                      <a:pt x="42" y="149"/>
                    </a:lnTo>
                    <a:lnTo>
                      <a:pt x="40" y="152"/>
                    </a:lnTo>
                    <a:lnTo>
                      <a:pt x="42" y="154"/>
                    </a:lnTo>
                    <a:lnTo>
                      <a:pt x="42" y="154"/>
                    </a:lnTo>
                    <a:lnTo>
                      <a:pt x="40" y="158"/>
                    </a:lnTo>
                    <a:lnTo>
                      <a:pt x="40" y="164"/>
                    </a:lnTo>
                    <a:lnTo>
                      <a:pt x="37" y="164"/>
                    </a:lnTo>
                    <a:lnTo>
                      <a:pt x="37" y="166"/>
                    </a:lnTo>
                    <a:lnTo>
                      <a:pt x="42" y="166"/>
                    </a:lnTo>
                    <a:lnTo>
                      <a:pt x="42" y="164"/>
                    </a:lnTo>
                    <a:lnTo>
                      <a:pt x="44" y="160"/>
                    </a:lnTo>
                    <a:lnTo>
                      <a:pt x="44" y="156"/>
                    </a:lnTo>
                    <a:lnTo>
                      <a:pt x="46" y="154"/>
                    </a:lnTo>
                    <a:lnTo>
                      <a:pt x="44" y="147"/>
                    </a:lnTo>
                    <a:lnTo>
                      <a:pt x="46" y="147"/>
                    </a:lnTo>
                    <a:lnTo>
                      <a:pt x="50" y="141"/>
                    </a:lnTo>
                    <a:lnTo>
                      <a:pt x="46" y="147"/>
                    </a:lnTo>
                    <a:lnTo>
                      <a:pt x="46" y="152"/>
                    </a:lnTo>
                    <a:lnTo>
                      <a:pt x="48" y="152"/>
                    </a:lnTo>
                    <a:lnTo>
                      <a:pt x="48" y="149"/>
                    </a:lnTo>
                    <a:lnTo>
                      <a:pt x="50" y="147"/>
                    </a:lnTo>
                    <a:lnTo>
                      <a:pt x="50" y="152"/>
                    </a:lnTo>
                    <a:lnTo>
                      <a:pt x="52" y="147"/>
                    </a:lnTo>
                    <a:lnTo>
                      <a:pt x="52" y="143"/>
                    </a:lnTo>
                    <a:lnTo>
                      <a:pt x="54" y="143"/>
                    </a:lnTo>
                    <a:lnTo>
                      <a:pt x="54" y="147"/>
                    </a:lnTo>
                    <a:lnTo>
                      <a:pt x="59" y="149"/>
                    </a:lnTo>
                    <a:lnTo>
                      <a:pt x="54" y="149"/>
                    </a:lnTo>
                    <a:lnTo>
                      <a:pt x="52" y="154"/>
                    </a:lnTo>
                    <a:lnTo>
                      <a:pt x="54" y="158"/>
                    </a:lnTo>
                    <a:lnTo>
                      <a:pt x="56" y="158"/>
                    </a:lnTo>
                    <a:lnTo>
                      <a:pt x="56" y="162"/>
                    </a:lnTo>
                    <a:lnTo>
                      <a:pt x="54" y="166"/>
                    </a:lnTo>
                    <a:lnTo>
                      <a:pt x="50" y="175"/>
                    </a:lnTo>
                    <a:lnTo>
                      <a:pt x="52" y="177"/>
                    </a:lnTo>
                    <a:lnTo>
                      <a:pt x="48" y="177"/>
                    </a:lnTo>
                    <a:lnTo>
                      <a:pt x="48" y="181"/>
                    </a:lnTo>
                    <a:lnTo>
                      <a:pt x="52" y="185"/>
                    </a:lnTo>
                    <a:lnTo>
                      <a:pt x="52" y="181"/>
                    </a:lnTo>
                    <a:lnTo>
                      <a:pt x="54" y="179"/>
                    </a:lnTo>
                    <a:lnTo>
                      <a:pt x="61" y="185"/>
                    </a:lnTo>
                    <a:lnTo>
                      <a:pt x="61" y="181"/>
                    </a:lnTo>
                    <a:lnTo>
                      <a:pt x="59" y="179"/>
                    </a:lnTo>
                    <a:lnTo>
                      <a:pt x="61" y="179"/>
                    </a:lnTo>
                    <a:lnTo>
                      <a:pt x="65" y="181"/>
                    </a:lnTo>
                    <a:lnTo>
                      <a:pt x="69" y="181"/>
                    </a:lnTo>
                    <a:lnTo>
                      <a:pt x="69" y="179"/>
                    </a:lnTo>
                    <a:lnTo>
                      <a:pt x="73" y="179"/>
                    </a:lnTo>
                    <a:lnTo>
                      <a:pt x="75" y="177"/>
                    </a:lnTo>
                    <a:lnTo>
                      <a:pt x="84" y="177"/>
                    </a:lnTo>
                    <a:lnTo>
                      <a:pt x="78" y="179"/>
                    </a:lnTo>
                    <a:lnTo>
                      <a:pt x="73" y="190"/>
                    </a:lnTo>
                    <a:lnTo>
                      <a:pt x="80" y="198"/>
                    </a:lnTo>
                    <a:lnTo>
                      <a:pt x="82" y="196"/>
                    </a:lnTo>
                    <a:lnTo>
                      <a:pt x="82" y="202"/>
                    </a:lnTo>
                    <a:lnTo>
                      <a:pt x="84" y="198"/>
                    </a:lnTo>
                    <a:lnTo>
                      <a:pt x="88" y="198"/>
                    </a:lnTo>
                    <a:lnTo>
                      <a:pt x="86" y="202"/>
                    </a:lnTo>
                    <a:lnTo>
                      <a:pt x="88" y="204"/>
                    </a:lnTo>
                    <a:lnTo>
                      <a:pt x="84" y="206"/>
                    </a:lnTo>
                    <a:lnTo>
                      <a:pt x="86" y="213"/>
                    </a:lnTo>
                    <a:lnTo>
                      <a:pt x="84" y="217"/>
                    </a:lnTo>
                    <a:lnTo>
                      <a:pt x="86" y="219"/>
                    </a:lnTo>
                    <a:lnTo>
                      <a:pt x="88" y="221"/>
                    </a:lnTo>
                    <a:lnTo>
                      <a:pt x="90" y="221"/>
                    </a:lnTo>
                    <a:lnTo>
                      <a:pt x="90" y="223"/>
                    </a:lnTo>
                    <a:lnTo>
                      <a:pt x="86" y="223"/>
                    </a:lnTo>
                    <a:lnTo>
                      <a:pt x="84" y="221"/>
                    </a:lnTo>
                    <a:lnTo>
                      <a:pt x="82" y="221"/>
                    </a:lnTo>
                    <a:lnTo>
                      <a:pt x="84" y="223"/>
                    </a:lnTo>
                    <a:lnTo>
                      <a:pt x="86" y="225"/>
                    </a:lnTo>
                    <a:lnTo>
                      <a:pt x="84" y="225"/>
                    </a:lnTo>
                    <a:lnTo>
                      <a:pt x="80" y="221"/>
                    </a:lnTo>
                    <a:lnTo>
                      <a:pt x="73" y="223"/>
                    </a:lnTo>
                    <a:lnTo>
                      <a:pt x="71" y="223"/>
                    </a:lnTo>
                    <a:lnTo>
                      <a:pt x="65" y="227"/>
                    </a:lnTo>
                    <a:lnTo>
                      <a:pt x="61" y="232"/>
                    </a:lnTo>
                    <a:lnTo>
                      <a:pt x="56" y="234"/>
                    </a:lnTo>
                    <a:lnTo>
                      <a:pt x="54" y="238"/>
                    </a:lnTo>
                    <a:lnTo>
                      <a:pt x="56" y="238"/>
                    </a:lnTo>
                    <a:lnTo>
                      <a:pt x="59" y="238"/>
                    </a:lnTo>
                    <a:lnTo>
                      <a:pt x="59" y="236"/>
                    </a:lnTo>
                    <a:lnTo>
                      <a:pt x="67" y="234"/>
                    </a:lnTo>
                    <a:lnTo>
                      <a:pt x="65" y="238"/>
                    </a:lnTo>
                    <a:lnTo>
                      <a:pt x="67" y="240"/>
                    </a:lnTo>
                    <a:lnTo>
                      <a:pt x="65" y="242"/>
                    </a:lnTo>
                    <a:lnTo>
                      <a:pt x="67" y="244"/>
                    </a:lnTo>
                    <a:lnTo>
                      <a:pt x="69" y="244"/>
                    </a:lnTo>
                    <a:lnTo>
                      <a:pt x="65" y="253"/>
                    </a:lnTo>
                    <a:lnTo>
                      <a:pt x="61" y="255"/>
                    </a:lnTo>
                    <a:lnTo>
                      <a:pt x="59" y="257"/>
                    </a:lnTo>
                    <a:lnTo>
                      <a:pt x="56" y="257"/>
                    </a:lnTo>
                    <a:lnTo>
                      <a:pt x="52" y="259"/>
                    </a:lnTo>
                    <a:lnTo>
                      <a:pt x="50" y="259"/>
                    </a:lnTo>
                    <a:lnTo>
                      <a:pt x="44" y="263"/>
                    </a:lnTo>
                    <a:lnTo>
                      <a:pt x="48" y="263"/>
                    </a:lnTo>
                    <a:lnTo>
                      <a:pt x="48" y="265"/>
                    </a:lnTo>
                    <a:lnTo>
                      <a:pt x="46" y="268"/>
                    </a:lnTo>
                    <a:lnTo>
                      <a:pt x="50" y="268"/>
                    </a:lnTo>
                    <a:lnTo>
                      <a:pt x="50" y="270"/>
                    </a:lnTo>
                    <a:lnTo>
                      <a:pt x="50" y="270"/>
                    </a:lnTo>
                    <a:lnTo>
                      <a:pt x="54" y="270"/>
                    </a:lnTo>
                    <a:lnTo>
                      <a:pt x="56" y="268"/>
                    </a:lnTo>
                    <a:lnTo>
                      <a:pt x="63" y="265"/>
                    </a:lnTo>
                    <a:lnTo>
                      <a:pt x="63" y="268"/>
                    </a:lnTo>
                    <a:lnTo>
                      <a:pt x="67" y="270"/>
                    </a:lnTo>
                    <a:lnTo>
                      <a:pt x="63" y="270"/>
                    </a:lnTo>
                    <a:lnTo>
                      <a:pt x="63" y="272"/>
                    </a:lnTo>
                    <a:lnTo>
                      <a:pt x="69" y="272"/>
                    </a:lnTo>
                    <a:lnTo>
                      <a:pt x="69" y="272"/>
                    </a:lnTo>
                    <a:lnTo>
                      <a:pt x="71" y="270"/>
                    </a:lnTo>
                    <a:lnTo>
                      <a:pt x="73" y="274"/>
                    </a:lnTo>
                    <a:lnTo>
                      <a:pt x="78" y="276"/>
                    </a:lnTo>
                    <a:lnTo>
                      <a:pt x="84" y="276"/>
                    </a:lnTo>
                    <a:lnTo>
                      <a:pt x="84" y="274"/>
                    </a:lnTo>
                    <a:lnTo>
                      <a:pt x="88" y="272"/>
                    </a:lnTo>
                    <a:lnTo>
                      <a:pt x="92" y="272"/>
                    </a:lnTo>
                    <a:lnTo>
                      <a:pt x="94" y="270"/>
                    </a:lnTo>
                    <a:lnTo>
                      <a:pt x="96" y="268"/>
                    </a:lnTo>
                    <a:lnTo>
                      <a:pt x="92" y="272"/>
                    </a:lnTo>
                    <a:lnTo>
                      <a:pt x="88" y="278"/>
                    </a:lnTo>
                    <a:lnTo>
                      <a:pt x="88" y="282"/>
                    </a:lnTo>
                    <a:lnTo>
                      <a:pt x="84" y="282"/>
                    </a:lnTo>
                    <a:lnTo>
                      <a:pt x="82" y="282"/>
                    </a:lnTo>
                    <a:lnTo>
                      <a:pt x="78" y="282"/>
                    </a:lnTo>
                    <a:lnTo>
                      <a:pt x="69" y="280"/>
                    </a:lnTo>
                    <a:lnTo>
                      <a:pt x="65" y="282"/>
                    </a:lnTo>
                    <a:lnTo>
                      <a:pt x="65" y="284"/>
                    </a:lnTo>
                    <a:lnTo>
                      <a:pt x="63" y="289"/>
                    </a:lnTo>
                    <a:lnTo>
                      <a:pt x="59" y="289"/>
                    </a:lnTo>
                    <a:lnTo>
                      <a:pt x="59" y="295"/>
                    </a:lnTo>
                    <a:lnTo>
                      <a:pt x="54" y="297"/>
                    </a:lnTo>
                    <a:lnTo>
                      <a:pt x="54" y="299"/>
                    </a:lnTo>
                    <a:lnTo>
                      <a:pt x="50" y="299"/>
                    </a:lnTo>
                    <a:lnTo>
                      <a:pt x="48" y="303"/>
                    </a:lnTo>
                    <a:lnTo>
                      <a:pt x="48" y="303"/>
                    </a:lnTo>
                    <a:lnTo>
                      <a:pt x="46" y="305"/>
                    </a:lnTo>
                    <a:lnTo>
                      <a:pt x="42" y="310"/>
                    </a:lnTo>
                    <a:lnTo>
                      <a:pt x="40" y="310"/>
                    </a:lnTo>
                    <a:lnTo>
                      <a:pt x="35" y="312"/>
                    </a:lnTo>
                    <a:lnTo>
                      <a:pt x="35" y="314"/>
                    </a:lnTo>
                    <a:lnTo>
                      <a:pt x="40" y="314"/>
                    </a:lnTo>
                    <a:lnTo>
                      <a:pt x="40" y="312"/>
                    </a:lnTo>
                    <a:lnTo>
                      <a:pt x="44" y="312"/>
                    </a:lnTo>
                    <a:lnTo>
                      <a:pt x="46" y="316"/>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72" name="Freeform 77">
                <a:extLst>
                  <a:ext uri="{FF2B5EF4-FFF2-40B4-BE49-F238E27FC236}">
                    <a16:creationId xmlns:a16="http://schemas.microsoft.com/office/drawing/2014/main" id="{E5E60EB5-2B7F-4D1E-8D68-352B677B0831}"/>
                  </a:ext>
                </a:extLst>
              </p:cNvPr>
              <p:cNvSpPr>
                <a:spLocks noEditPoints="1"/>
              </p:cNvSpPr>
              <p:nvPr/>
            </p:nvSpPr>
            <p:spPr bwMode="auto">
              <a:xfrm>
                <a:off x="8960219" y="2988333"/>
                <a:ext cx="209589" cy="183969"/>
              </a:xfrm>
              <a:custGeom>
                <a:avLst/>
                <a:gdLst>
                  <a:gd name="T0" fmla="*/ 205 w 260"/>
                  <a:gd name="T1" fmla="*/ 118 h 243"/>
                  <a:gd name="T2" fmla="*/ 188 w 260"/>
                  <a:gd name="T3" fmla="*/ 127 h 243"/>
                  <a:gd name="T4" fmla="*/ 194 w 260"/>
                  <a:gd name="T5" fmla="*/ 114 h 243"/>
                  <a:gd name="T6" fmla="*/ 209 w 260"/>
                  <a:gd name="T7" fmla="*/ 93 h 243"/>
                  <a:gd name="T8" fmla="*/ 215 w 260"/>
                  <a:gd name="T9" fmla="*/ 91 h 243"/>
                  <a:gd name="T10" fmla="*/ 220 w 260"/>
                  <a:gd name="T11" fmla="*/ 70 h 243"/>
                  <a:gd name="T12" fmla="*/ 224 w 260"/>
                  <a:gd name="T13" fmla="*/ 53 h 243"/>
                  <a:gd name="T14" fmla="*/ 207 w 260"/>
                  <a:gd name="T15" fmla="*/ 51 h 243"/>
                  <a:gd name="T16" fmla="*/ 192 w 260"/>
                  <a:gd name="T17" fmla="*/ 45 h 243"/>
                  <a:gd name="T18" fmla="*/ 177 w 260"/>
                  <a:gd name="T19" fmla="*/ 38 h 243"/>
                  <a:gd name="T20" fmla="*/ 163 w 260"/>
                  <a:gd name="T21" fmla="*/ 30 h 243"/>
                  <a:gd name="T22" fmla="*/ 150 w 260"/>
                  <a:gd name="T23" fmla="*/ 19 h 243"/>
                  <a:gd name="T24" fmla="*/ 135 w 260"/>
                  <a:gd name="T25" fmla="*/ 2 h 243"/>
                  <a:gd name="T26" fmla="*/ 118 w 260"/>
                  <a:gd name="T27" fmla="*/ 7 h 243"/>
                  <a:gd name="T28" fmla="*/ 112 w 260"/>
                  <a:gd name="T29" fmla="*/ 30 h 243"/>
                  <a:gd name="T30" fmla="*/ 89 w 260"/>
                  <a:gd name="T31" fmla="*/ 38 h 243"/>
                  <a:gd name="T32" fmla="*/ 74 w 260"/>
                  <a:gd name="T33" fmla="*/ 47 h 243"/>
                  <a:gd name="T34" fmla="*/ 66 w 260"/>
                  <a:gd name="T35" fmla="*/ 38 h 243"/>
                  <a:gd name="T36" fmla="*/ 55 w 260"/>
                  <a:gd name="T37" fmla="*/ 40 h 243"/>
                  <a:gd name="T38" fmla="*/ 59 w 260"/>
                  <a:gd name="T39" fmla="*/ 57 h 243"/>
                  <a:gd name="T40" fmla="*/ 49 w 260"/>
                  <a:gd name="T41" fmla="*/ 64 h 243"/>
                  <a:gd name="T42" fmla="*/ 32 w 260"/>
                  <a:gd name="T43" fmla="*/ 57 h 243"/>
                  <a:gd name="T44" fmla="*/ 17 w 260"/>
                  <a:gd name="T45" fmla="*/ 61 h 243"/>
                  <a:gd name="T46" fmla="*/ 2 w 260"/>
                  <a:gd name="T47" fmla="*/ 72 h 243"/>
                  <a:gd name="T48" fmla="*/ 5 w 260"/>
                  <a:gd name="T49" fmla="*/ 72 h 243"/>
                  <a:gd name="T50" fmla="*/ 7 w 260"/>
                  <a:gd name="T51" fmla="*/ 76 h 243"/>
                  <a:gd name="T52" fmla="*/ 9 w 260"/>
                  <a:gd name="T53" fmla="*/ 87 h 243"/>
                  <a:gd name="T54" fmla="*/ 26 w 260"/>
                  <a:gd name="T55" fmla="*/ 89 h 243"/>
                  <a:gd name="T56" fmla="*/ 36 w 260"/>
                  <a:gd name="T57" fmla="*/ 91 h 243"/>
                  <a:gd name="T58" fmla="*/ 45 w 260"/>
                  <a:gd name="T59" fmla="*/ 99 h 243"/>
                  <a:gd name="T60" fmla="*/ 53 w 260"/>
                  <a:gd name="T61" fmla="*/ 99 h 243"/>
                  <a:gd name="T62" fmla="*/ 49 w 260"/>
                  <a:gd name="T63" fmla="*/ 110 h 243"/>
                  <a:gd name="T64" fmla="*/ 68 w 260"/>
                  <a:gd name="T65" fmla="*/ 123 h 243"/>
                  <a:gd name="T66" fmla="*/ 66 w 260"/>
                  <a:gd name="T67" fmla="*/ 137 h 243"/>
                  <a:gd name="T68" fmla="*/ 72 w 260"/>
                  <a:gd name="T69" fmla="*/ 144 h 243"/>
                  <a:gd name="T70" fmla="*/ 68 w 260"/>
                  <a:gd name="T71" fmla="*/ 163 h 243"/>
                  <a:gd name="T72" fmla="*/ 59 w 260"/>
                  <a:gd name="T73" fmla="*/ 194 h 243"/>
                  <a:gd name="T74" fmla="*/ 68 w 260"/>
                  <a:gd name="T75" fmla="*/ 203 h 243"/>
                  <a:gd name="T76" fmla="*/ 95 w 260"/>
                  <a:gd name="T77" fmla="*/ 213 h 243"/>
                  <a:gd name="T78" fmla="*/ 118 w 260"/>
                  <a:gd name="T79" fmla="*/ 211 h 243"/>
                  <a:gd name="T80" fmla="*/ 142 w 260"/>
                  <a:gd name="T81" fmla="*/ 217 h 243"/>
                  <a:gd name="T82" fmla="*/ 154 w 260"/>
                  <a:gd name="T83" fmla="*/ 190 h 243"/>
                  <a:gd name="T84" fmla="*/ 171 w 260"/>
                  <a:gd name="T85" fmla="*/ 194 h 243"/>
                  <a:gd name="T86" fmla="*/ 201 w 260"/>
                  <a:gd name="T87" fmla="*/ 203 h 243"/>
                  <a:gd name="T88" fmla="*/ 222 w 260"/>
                  <a:gd name="T89" fmla="*/ 184 h 243"/>
                  <a:gd name="T90" fmla="*/ 209 w 260"/>
                  <a:gd name="T91" fmla="*/ 158 h 243"/>
                  <a:gd name="T92" fmla="*/ 209 w 260"/>
                  <a:gd name="T93" fmla="*/ 139 h 243"/>
                  <a:gd name="T94" fmla="*/ 253 w 260"/>
                  <a:gd name="T95" fmla="*/ 243 h 243"/>
                  <a:gd name="T96" fmla="*/ 247 w 260"/>
                  <a:gd name="T97" fmla="*/ 234 h 243"/>
                  <a:gd name="T98" fmla="*/ 243 w 260"/>
                  <a:gd name="T99" fmla="*/ 228 h 243"/>
                  <a:gd name="T100" fmla="*/ 243 w 260"/>
                  <a:gd name="T101" fmla="*/ 219 h 243"/>
                  <a:gd name="T102" fmla="*/ 253 w 260"/>
                  <a:gd name="T103" fmla="*/ 211 h 243"/>
                  <a:gd name="T104" fmla="*/ 257 w 260"/>
                  <a:gd name="T105" fmla="*/ 201 h 243"/>
                  <a:gd name="T106" fmla="*/ 257 w 260"/>
                  <a:gd name="T107" fmla="*/ 23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0" h="243">
                    <a:moveTo>
                      <a:pt x="211" y="133"/>
                    </a:moveTo>
                    <a:lnTo>
                      <a:pt x="209" y="129"/>
                    </a:lnTo>
                    <a:lnTo>
                      <a:pt x="207" y="127"/>
                    </a:lnTo>
                    <a:lnTo>
                      <a:pt x="207" y="123"/>
                    </a:lnTo>
                    <a:lnTo>
                      <a:pt x="205" y="118"/>
                    </a:lnTo>
                    <a:lnTo>
                      <a:pt x="198" y="118"/>
                    </a:lnTo>
                    <a:lnTo>
                      <a:pt x="196" y="120"/>
                    </a:lnTo>
                    <a:lnTo>
                      <a:pt x="198" y="127"/>
                    </a:lnTo>
                    <a:lnTo>
                      <a:pt x="192" y="129"/>
                    </a:lnTo>
                    <a:lnTo>
                      <a:pt x="188" y="127"/>
                    </a:lnTo>
                    <a:lnTo>
                      <a:pt x="188" y="125"/>
                    </a:lnTo>
                    <a:lnTo>
                      <a:pt x="190" y="123"/>
                    </a:lnTo>
                    <a:lnTo>
                      <a:pt x="192" y="123"/>
                    </a:lnTo>
                    <a:lnTo>
                      <a:pt x="192" y="120"/>
                    </a:lnTo>
                    <a:lnTo>
                      <a:pt x="194" y="114"/>
                    </a:lnTo>
                    <a:lnTo>
                      <a:pt x="198" y="106"/>
                    </a:lnTo>
                    <a:lnTo>
                      <a:pt x="201" y="104"/>
                    </a:lnTo>
                    <a:lnTo>
                      <a:pt x="205" y="99"/>
                    </a:lnTo>
                    <a:lnTo>
                      <a:pt x="209" y="97"/>
                    </a:lnTo>
                    <a:lnTo>
                      <a:pt x="209" y="93"/>
                    </a:lnTo>
                    <a:lnTo>
                      <a:pt x="205" y="91"/>
                    </a:lnTo>
                    <a:lnTo>
                      <a:pt x="207" y="89"/>
                    </a:lnTo>
                    <a:lnTo>
                      <a:pt x="211" y="89"/>
                    </a:lnTo>
                    <a:lnTo>
                      <a:pt x="213" y="91"/>
                    </a:lnTo>
                    <a:lnTo>
                      <a:pt x="215" y="91"/>
                    </a:lnTo>
                    <a:lnTo>
                      <a:pt x="222" y="89"/>
                    </a:lnTo>
                    <a:lnTo>
                      <a:pt x="222" y="85"/>
                    </a:lnTo>
                    <a:lnTo>
                      <a:pt x="217" y="82"/>
                    </a:lnTo>
                    <a:lnTo>
                      <a:pt x="217" y="78"/>
                    </a:lnTo>
                    <a:lnTo>
                      <a:pt x="220" y="70"/>
                    </a:lnTo>
                    <a:lnTo>
                      <a:pt x="222" y="68"/>
                    </a:lnTo>
                    <a:lnTo>
                      <a:pt x="222" y="66"/>
                    </a:lnTo>
                    <a:lnTo>
                      <a:pt x="224" y="59"/>
                    </a:lnTo>
                    <a:lnTo>
                      <a:pt x="228" y="55"/>
                    </a:lnTo>
                    <a:lnTo>
                      <a:pt x="224" y="53"/>
                    </a:lnTo>
                    <a:lnTo>
                      <a:pt x="222" y="53"/>
                    </a:lnTo>
                    <a:lnTo>
                      <a:pt x="215" y="49"/>
                    </a:lnTo>
                    <a:lnTo>
                      <a:pt x="213" y="51"/>
                    </a:lnTo>
                    <a:lnTo>
                      <a:pt x="209" y="51"/>
                    </a:lnTo>
                    <a:lnTo>
                      <a:pt x="207" y="51"/>
                    </a:lnTo>
                    <a:lnTo>
                      <a:pt x="203" y="51"/>
                    </a:lnTo>
                    <a:lnTo>
                      <a:pt x="201" y="49"/>
                    </a:lnTo>
                    <a:lnTo>
                      <a:pt x="201" y="47"/>
                    </a:lnTo>
                    <a:lnTo>
                      <a:pt x="196" y="42"/>
                    </a:lnTo>
                    <a:lnTo>
                      <a:pt x="192" y="45"/>
                    </a:lnTo>
                    <a:lnTo>
                      <a:pt x="188" y="42"/>
                    </a:lnTo>
                    <a:lnTo>
                      <a:pt x="186" y="38"/>
                    </a:lnTo>
                    <a:lnTo>
                      <a:pt x="182" y="38"/>
                    </a:lnTo>
                    <a:lnTo>
                      <a:pt x="182" y="40"/>
                    </a:lnTo>
                    <a:lnTo>
                      <a:pt x="177" y="38"/>
                    </a:lnTo>
                    <a:lnTo>
                      <a:pt x="173" y="38"/>
                    </a:lnTo>
                    <a:lnTo>
                      <a:pt x="169" y="32"/>
                    </a:lnTo>
                    <a:lnTo>
                      <a:pt x="167" y="32"/>
                    </a:lnTo>
                    <a:lnTo>
                      <a:pt x="165" y="30"/>
                    </a:lnTo>
                    <a:lnTo>
                      <a:pt x="163" y="30"/>
                    </a:lnTo>
                    <a:lnTo>
                      <a:pt x="161" y="30"/>
                    </a:lnTo>
                    <a:lnTo>
                      <a:pt x="156" y="28"/>
                    </a:lnTo>
                    <a:lnTo>
                      <a:pt x="154" y="23"/>
                    </a:lnTo>
                    <a:lnTo>
                      <a:pt x="152" y="21"/>
                    </a:lnTo>
                    <a:lnTo>
                      <a:pt x="150" y="19"/>
                    </a:lnTo>
                    <a:lnTo>
                      <a:pt x="148" y="19"/>
                    </a:lnTo>
                    <a:lnTo>
                      <a:pt x="142" y="15"/>
                    </a:lnTo>
                    <a:lnTo>
                      <a:pt x="142" y="11"/>
                    </a:lnTo>
                    <a:lnTo>
                      <a:pt x="137" y="11"/>
                    </a:lnTo>
                    <a:lnTo>
                      <a:pt x="135" y="2"/>
                    </a:lnTo>
                    <a:lnTo>
                      <a:pt x="133" y="0"/>
                    </a:lnTo>
                    <a:lnTo>
                      <a:pt x="133" y="2"/>
                    </a:lnTo>
                    <a:lnTo>
                      <a:pt x="127" y="4"/>
                    </a:lnTo>
                    <a:lnTo>
                      <a:pt x="125" y="4"/>
                    </a:lnTo>
                    <a:lnTo>
                      <a:pt x="118" y="7"/>
                    </a:lnTo>
                    <a:lnTo>
                      <a:pt x="116" y="11"/>
                    </a:lnTo>
                    <a:lnTo>
                      <a:pt x="118" y="15"/>
                    </a:lnTo>
                    <a:lnTo>
                      <a:pt x="116" y="23"/>
                    </a:lnTo>
                    <a:lnTo>
                      <a:pt x="112" y="28"/>
                    </a:lnTo>
                    <a:lnTo>
                      <a:pt x="112" y="30"/>
                    </a:lnTo>
                    <a:lnTo>
                      <a:pt x="106" y="32"/>
                    </a:lnTo>
                    <a:lnTo>
                      <a:pt x="102" y="32"/>
                    </a:lnTo>
                    <a:lnTo>
                      <a:pt x="97" y="32"/>
                    </a:lnTo>
                    <a:lnTo>
                      <a:pt x="91" y="36"/>
                    </a:lnTo>
                    <a:lnTo>
                      <a:pt x="89" y="38"/>
                    </a:lnTo>
                    <a:lnTo>
                      <a:pt x="89" y="42"/>
                    </a:lnTo>
                    <a:lnTo>
                      <a:pt x="93" y="42"/>
                    </a:lnTo>
                    <a:lnTo>
                      <a:pt x="89" y="47"/>
                    </a:lnTo>
                    <a:lnTo>
                      <a:pt x="83" y="47"/>
                    </a:lnTo>
                    <a:lnTo>
                      <a:pt x="74" y="47"/>
                    </a:lnTo>
                    <a:lnTo>
                      <a:pt x="72" y="45"/>
                    </a:lnTo>
                    <a:lnTo>
                      <a:pt x="68" y="47"/>
                    </a:lnTo>
                    <a:lnTo>
                      <a:pt x="68" y="42"/>
                    </a:lnTo>
                    <a:lnTo>
                      <a:pt x="66" y="40"/>
                    </a:lnTo>
                    <a:lnTo>
                      <a:pt x="66" y="38"/>
                    </a:lnTo>
                    <a:lnTo>
                      <a:pt x="64" y="36"/>
                    </a:lnTo>
                    <a:lnTo>
                      <a:pt x="59" y="38"/>
                    </a:lnTo>
                    <a:lnTo>
                      <a:pt x="55" y="38"/>
                    </a:lnTo>
                    <a:lnTo>
                      <a:pt x="53" y="36"/>
                    </a:lnTo>
                    <a:lnTo>
                      <a:pt x="55" y="40"/>
                    </a:lnTo>
                    <a:lnTo>
                      <a:pt x="53" y="42"/>
                    </a:lnTo>
                    <a:lnTo>
                      <a:pt x="59" y="49"/>
                    </a:lnTo>
                    <a:lnTo>
                      <a:pt x="59" y="51"/>
                    </a:lnTo>
                    <a:lnTo>
                      <a:pt x="59" y="55"/>
                    </a:lnTo>
                    <a:lnTo>
                      <a:pt x="59" y="57"/>
                    </a:lnTo>
                    <a:lnTo>
                      <a:pt x="61" y="59"/>
                    </a:lnTo>
                    <a:lnTo>
                      <a:pt x="61" y="64"/>
                    </a:lnTo>
                    <a:lnTo>
                      <a:pt x="55" y="64"/>
                    </a:lnTo>
                    <a:lnTo>
                      <a:pt x="51" y="64"/>
                    </a:lnTo>
                    <a:lnTo>
                      <a:pt x="49" y="64"/>
                    </a:lnTo>
                    <a:lnTo>
                      <a:pt x="45" y="64"/>
                    </a:lnTo>
                    <a:lnTo>
                      <a:pt x="45" y="64"/>
                    </a:lnTo>
                    <a:lnTo>
                      <a:pt x="40" y="66"/>
                    </a:lnTo>
                    <a:lnTo>
                      <a:pt x="34" y="59"/>
                    </a:lnTo>
                    <a:lnTo>
                      <a:pt x="32" y="57"/>
                    </a:lnTo>
                    <a:lnTo>
                      <a:pt x="26" y="59"/>
                    </a:lnTo>
                    <a:lnTo>
                      <a:pt x="24" y="61"/>
                    </a:lnTo>
                    <a:lnTo>
                      <a:pt x="21" y="61"/>
                    </a:lnTo>
                    <a:lnTo>
                      <a:pt x="19" y="64"/>
                    </a:lnTo>
                    <a:lnTo>
                      <a:pt x="17" y="61"/>
                    </a:lnTo>
                    <a:lnTo>
                      <a:pt x="13" y="61"/>
                    </a:lnTo>
                    <a:lnTo>
                      <a:pt x="9" y="66"/>
                    </a:lnTo>
                    <a:lnTo>
                      <a:pt x="5" y="66"/>
                    </a:lnTo>
                    <a:lnTo>
                      <a:pt x="0" y="68"/>
                    </a:lnTo>
                    <a:lnTo>
                      <a:pt x="2" y="72"/>
                    </a:lnTo>
                    <a:lnTo>
                      <a:pt x="7" y="70"/>
                    </a:lnTo>
                    <a:lnTo>
                      <a:pt x="9" y="72"/>
                    </a:lnTo>
                    <a:lnTo>
                      <a:pt x="11" y="72"/>
                    </a:lnTo>
                    <a:lnTo>
                      <a:pt x="7" y="72"/>
                    </a:lnTo>
                    <a:lnTo>
                      <a:pt x="5" y="72"/>
                    </a:lnTo>
                    <a:lnTo>
                      <a:pt x="7" y="76"/>
                    </a:lnTo>
                    <a:lnTo>
                      <a:pt x="7" y="72"/>
                    </a:lnTo>
                    <a:lnTo>
                      <a:pt x="9" y="74"/>
                    </a:lnTo>
                    <a:lnTo>
                      <a:pt x="9" y="76"/>
                    </a:lnTo>
                    <a:lnTo>
                      <a:pt x="7" y="76"/>
                    </a:lnTo>
                    <a:lnTo>
                      <a:pt x="5" y="78"/>
                    </a:lnTo>
                    <a:lnTo>
                      <a:pt x="5" y="80"/>
                    </a:lnTo>
                    <a:lnTo>
                      <a:pt x="7" y="80"/>
                    </a:lnTo>
                    <a:lnTo>
                      <a:pt x="9" y="85"/>
                    </a:lnTo>
                    <a:lnTo>
                      <a:pt x="9" y="87"/>
                    </a:lnTo>
                    <a:lnTo>
                      <a:pt x="13" y="82"/>
                    </a:lnTo>
                    <a:lnTo>
                      <a:pt x="15" y="85"/>
                    </a:lnTo>
                    <a:lnTo>
                      <a:pt x="17" y="85"/>
                    </a:lnTo>
                    <a:lnTo>
                      <a:pt x="24" y="87"/>
                    </a:lnTo>
                    <a:lnTo>
                      <a:pt x="26" y="89"/>
                    </a:lnTo>
                    <a:lnTo>
                      <a:pt x="28" y="89"/>
                    </a:lnTo>
                    <a:lnTo>
                      <a:pt x="32" y="91"/>
                    </a:lnTo>
                    <a:lnTo>
                      <a:pt x="36" y="89"/>
                    </a:lnTo>
                    <a:lnTo>
                      <a:pt x="38" y="89"/>
                    </a:lnTo>
                    <a:lnTo>
                      <a:pt x="36" y="91"/>
                    </a:lnTo>
                    <a:lnTo>
                      <a:pt x="38" y="93"/>
                    </a:lnTo>
                    <a:lnTo>
                      <a:pt x="40" y="91"/>
                    </a:lnTo>
                    <a:lnTo>
                      <a:pt x="42" y="93"/>
                    </a:lnTo>
                    <a:lnTo>
                      <a:pt x="42" y="97"/>
                    </a:lnTo>
                    <a:lnTo>
                      <a:pt x="45" y="99"/>
                    </a:lnTo>
                    <a:lnTo>
                      <a:pt x="47" y="99"/>
                    </a:lnTo>
                    <a:lnTo>
                      <a:pt x="49" y="97"/>
                    </a:lnTo>
                    <a:lnTo>
                      <a:pt x="53" y="97"/>
                    </a:lnTo>
                    <a:lnTo>
                      <a:pt x="57" y="101"/>
                    </a:lnTo>
                    <a:lnTo>
                      <a:pt x="53" y="99"/>
                    </a:lnTo>
                    <a:lnTo>
                      <a:pt x="49" y="99"/>
                    </a:lnTo>
                    <a:lnTo>
                      <a:pt x="47" y="104"/>
                    </a:lnTo>
                    <a:lnTo>
                      <a:pt x="49" y="104"/>
                    </a:lnTo>
                    <a:lnTo>
                      <a:pt x="51" y="108"/>
                    </a:lnTo>
                    <a:lnTo>
                      <a:pt x="49" y="110"/>
                    </a:lnTo>
                    <a:lnTo>
                      <a:pt x="49" y="114"/>
                    </a:lnTo>
                    <a:lnTo>
                      <a:pt x="53" y="114"/>
                    </a:lnTo>
                    <a:lnTo>
                      <a:pt x="57" y="120"/>
                    </a:lnTo>
                    <a:lnTo>
                      <a:pt x="61" y="120"/>
                    </a:lnTo>
                    <a:lnTo>
                      <a:pt x="68" y="123"/>
                    </a:lnTo>
                    <a:lnTo>
                      <a:pt x="68" y="127"/>
                    </a:lnTo>
                    <a:lnTo>
                      <a:pt x="68" y="129"/>
                    </a:lnTo>
                    <a:lnTo>
                      <a:pt x="68" y="133"/>
                    </a:lnTo>
                    <a:lnTo>
                      <a:pt x="66" y="133"/>
                    </a:lnTo>
                    <a:lnTo>
                      <a:pt x="66" y="137"/>
                    </a:lnTo>
                    <a:lnTo>
                      <a:pt x="68" y="137"/>
                    </a:lnTo>
                    <a:lnTo>
                      <a:pt x="74" y="144"/>
                    </a:lnTo>
                    <a:lnTo>
                      <a:pt x="78" y="154"/>
                    </a:lnTo>
                    <a:lnTo>
                      <a:pt x="74" y="150"/>
                    </a:lnTo>
                    <a:lnTo>
                      <a:pt x="72" y="144"/>
                    </a:lnTo>
                    <a:lnTo>
                      <a:pt x="68" y="141"/>
                    </a:lnTo>
                    <a:lnTo>
                      <a:pt x="68" y="144"/>
                    </a:lnTo>
                    <a:lnTo>
                      <a:pt x="66" y="154"/>
                    </a:lnTo>
                    <a:lnTo>
                      <a:pt x="66" y="160"/>
                    </a:lnTo>
                    <a:lnTo>
                      <a:pt x="68" y="163"/>
                    </a:lnTo>
                    <a:lnTo>
                      <a:pt x="66" y="165"/>
                    </a:lnTo>
                    <a:lnTo>
                      <a:pt x="64" y="179"/>
                    </a:lnTo>
                    <a:lnTo>
                      <a:pt x="61" y="190"/>
                    </a:lnTo>
                    <a:lnTo>
                      <a:pt x="57" y="192"/>
                    </a:lnTo>
                    <a:lnTo>
                      <a:pt x="59" y="194"/>
                    </a:lnTo>
                    <a:lnTo>
                      <a:pt x="59" y="196"/>
                    </a:lnTo>
                    <a:lnTo>
                      <a:pt x="64" y="196"/>
                    </a:lnTo>
                    <a:lnTo>
                      <a:pt x="64" y="201"/>
                    </a:lnTo>
                    <a:lnTo>
                      <a:pt x="64" y="205"/>
                    </a:lnTo>
                    <a:lnTo>
                      <a:pt x="68" y="203"/>
                    </a:lnTo>
                    <a:lnTo>
                      <a:pt x="76" y="207"/>
                    </a:lnTo>
                    <a:lnTo>
                      <a:pt x="80" y="211"/>
                    </a:lnTo>
                    <a:lnTo>
                      <a:pt x="85" y="209"/>
                    </a:lnTo>
                    <a:lnTo>
                      <a:pt x="89" y="213"/>
                    </a:lnTo>
                    <a:lnTo>
                      <a:pt x="95" y="213"/>
                    </a:lnTo>
                    <a:lnTo>
                      <a:pt x="97" y="213"/>
                    </a:lnTo>
                    <a:lnTo>
                      <a:pt x="99" y="211"/>
                    </a:lnTo>
                    <a:lnTo>
                      <a:pt x="110" y="211"/>
                    </a:lnTo>
                    <a:lnTo>
                      <a:pt x="112" y="213"/>
                    </a:lnTo>
                    <a:lnTo>
                      <a:pt x="118" y="211"/>
                    </a:lnTo>
                    <a:lnTo>
                      <a:pt x="125" y="215"/>
                    </a:lnTo>
                    <a:lnTo>
                      <a:pt x="133" y="213"/>
                    </a:lnTo>
                    <a:lnTo>
                      <a:pt x="139" y="217"/>
                    </a:lnTo>
                    <a:lnTo>
                      <a:pt x="142" y="219"/>
                    </a:lnTo>
                    <a:lnTo>
                      <a:pt x="142" y="217"/>
                    </a:lnTo>
                    <a:lnTo>
                      <a:pt x="142" y="211"/>
                    </a:lnTo>
                    <a:lnTo>
                      <a:pt x="142" y="205"/>
                    </a:lnTo>
                    <a:lnTo>
                      <a:pt x="144" y="201"/>
                    </a:lnTo>
                    <a:lnTo>
                      <a:pt x="148" y="196"/>
                    </a:lnTo>
                    <a:lnTo>
                      <a:pt x="154" y="190"/>
                    </a:lnTo>
                    <a:lnTo>
                      <a:pt x="156" y="190"/>
                    </a:lnTo>
                    <a:lnTo>
                      <a:pt x="158" y="192"/>
                    </a:lnTo>
                    <a:lnTo>
                      <a:pt x="163" y="192"/>
                    </a:lnTo>
                    <a:lnTo>
                      <a:pt x="169" y="194"/>
                    </a:lnTo>
                    <a:lnTo>
                      <a:pt x="171" y="194"/>
                    </a:lnTo>
                    <a:lnTo>
                      <a:pt x="175" y="192"/>
                    </a:lnTo>
                    <a:lnTo>
                      <a:pt x="177" y="192"/>
                    </a:lnTo>
                    <a:lnTo>
                      <a:pt x="190" y="198"/>
                    </a:lnTo>
                    <a:lnTo>
                      <a:pt x="192" y="203"/>
                    </a:lnTo>
                    <a:lnTo>
                      <a:pt x="201" y="203"/>
                    </a:lnTo>
                    <a:lnTo>
                      <a:pt x="205" y="201"/>
                    </a:lnTo>
                    <a:lnTo>
                      <a:pt x="205" y="198"/>
                    </a:lnTo>
                    <a:lnTo>
                      <a:pt x="209" y="194"/>
                    </a:lnTo>
                    <a:lnTo>
                      <a:pt x="220" y="184"/>
                    </a:lnTo>
                    <a:lnTo>
                      <a:pt x="222" y="184"/>
                    </a:lnTo>
                    <a:lnTo>
                      <a:pt x="220" y="179"/>
                    </a:lnTo>
                    <a:lnTo>
                      <a:pt x="222" y="173"/>
                    </a:lnTo>
                    <a:lnTo>
                      <a:pt x="217" y="173"/>
                    </a:lnTo>
                    <a:lnTo>
                      <a:pt x="209" y="169"/>
                    </a:lnTo>
                    <a:lnTo>
                      <a:pt x="209" y="158"/>
                    </a:lnTo>
                    <a:lnTo>
                      <a:pt x="205" y="154"/>
                    </a:lnTo>
                    <a:lnTo>
                      <a:pt x="207" y="150"/>
                    </a:lnTo>
                    <a:lnTo>
                      <a:pt x="211" y="150"/>
                    </a:lnTo>
                    <a:lnTo>
                      <a:pt x="213" y="144"/>
                    </a:lnTo>
                    <a:lnTo>
                      <a:pt x="209" y="139"/>
                    </a:lnTo>
                    <a:lnTo>
                      <a:pt x="209" y="135"/>
                    </a:lnTo>
                    <a:lnTo>
                      <a:pt x="211" y="133"/>
                    </a:lnTo>
                    <a:lnTo>
                      <a:pt x="211" y="133"/>
                    </a:lnTo>
                    <a:lnTo>
                      <a:pt x="211" y="133"/>
                    </a:lnTo>
                    <a:close/>
                    <a:moveTo>
                      <a:pt x="253" y="243"/>
                    </a:moveTo>
                    <a:lnTo>
                      <a:pt x="247" y="241"/>
                    </a:lnTo>
                    <a:lnTo>
                      <a:pt x="245" y="238"/>
                    </a:lnTo>
                    <a:lnTo>
                      <a:pt x="247" y="236"/>
                    </a:lnTo>
                    <a:lnTo>
                      <a:pt x="249" y="236"/>
                    </a:lnTo>
                    <a:lnTo>
                      <a:pt x="247" y="234"/>
                    </a:lnTo>
                    <a:lnTo>
                      <a:pt x="245" y="234"/>
                    </a:lnTo>
                    <a:lnTo>
                      <a:pt x="245" y="232"/>
                    </a:lnTo>
                    <a:lnTo>
                      <a:pt x="243" y="230"/>
                    </a:lnTo>
                    <a:lnTo>
                      <a:pt x="243" y="228"/>
                    </a:lnTo>
                    <a:lnTo>
                      <a:pt x="243" y="228"/>
                    </a:lnTo>
                    <a:lnTo>
                      <a:pt x="243" y="226"/>
                    </a:lnTo>
                    <a:lnTo>
                      <a:pt x="241" y="224"/>
                    </a:lnTo>
                    <a:lnTo>
                      <a:pt x="241" y="222"/>
                    </a:lnTo>
                    <a:lnTo>
                      <a:pt x="243" y="222"/>
                    </a:lnTo>
                    <a:lnTo>
                      <a:pt x="243" y="219"/>
                    </a:lnTo>
                    <a:lnTo>
                      <a:pt x="241" y="217"/>
                    </a:lnTo>
                    <a:lnTo>
                      <a:pt x="243" y="213"/>
                    </a:lnTo>
                    <a:lnTo>
                      <a:pt x="249" y="211"/>
                    </a:lnTo>
                    <a:lnTo>
                      <a:pt x="251" y="209"/>
                    </a:lnTo>
                    <a:lnTo>
                      <a:pt x="253" y="211"/>
                    </a:lnTo>
                    <a:lnTo>
                      <a:pt x="255" y="211"/>
                    </a:lnTo>
                    <a:lnTo>
                      <a:pt x="255" y="207"/>
                    </a:lnTo>
                    <a:lnTo>
                      <a:pt x="255" y="205"/>
                    </a:lnTo>
                    <a:lnTo>
                      <a:pt x="255" y="201"/>
                    </a:lnTo>
                    <a:lnTo>
                      <a:pt x="257" y="201"/>
                    </a:lnTo>
                    <a:lnTo>
                      <a:pt x="260" y="207"/>
                    </a:lnTo>
                    <a:lnTo>
                      <a:pt x="257" y="211"/>
                    </a:lnTo>
                    <a:lnTo>
                      <a:pt x="260" y="219"/>
                    </a:lnTo>
                    <a:lnTo>
                      <a:pt x="257" y="230"/>
                    </a:lnTo>
                    <a:lnTo>
                      <a:pt x="257" y="234"/>
                    </a:lnTo>
                    <a:lnTo>
                      <a:pt x="255" y="241"/>
                    </a:lnTo>
                    <a:lnTo>
                      <a:pt x="253" y="24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73" name="Freeform 78">
                <a:extLst>
                  <a:ext uri="{FF2B5EF4-FFF2-40B4-BE49-F238E27FC236}">
                    <a16:creationId xmlns:a16="http://schemas.microsoft.com/office/drawing/2014/main" id="{D0DB8652-0AF3-495C-A2BE-34618AE7BBB8}"/>
                  </a:ext>
                </a:extLst>
              </p:cNvPr>
              <p:cNvSpPr>
                <a:spLocks/>
              </p:cNvSpPr>
              <p:nvPr/>
            </p:nvSpPr>
            <p:spPr bwMode="auto">
              <a:xfrm>
                <a:off x="9248002" y="3270725"/>
                <a:ext cx="4836" cy="5300"/>
              </a:xfrm>
              <a:custGeom>
                <a:avLst/>
                <a:gdLst>
                  <a:gd name="T0" fmla="*/ 0 w 6"/>
                  <a:gd name="T1" fmla="*/ 0 h 7"/>
                  <a:gd name="T2" fmla="*/ 0 w 6"/>
                  <a:gd name="T3" fmla="*/ 5 h 7"/>
                  <a:gd name="T4" fmla="*/ 4 w 6"/>
                  <a:gd name="T5" fmla="*/ 7 h 7"/>
                  <a:gd name="T6" fmla="*/ 6 w 6"/>
                  <a:gd name="T7" fmla="*/ 5 h 7"/>
                  <a:gd name="T8" fmla="*/ 6 w 6"/>
                  <a:gd name="T9" fmla="*/ 2 h 7"/>
                  <a:gd name="T10" fmla="*/ 0 w 6"/>
                  <a:gd name="T11" fmla="*/ 0 h 7"/>
                </a:gdLst>
                <a:ahLst/>
                <a:cxnLst>
                  <a:cxn ang="0">
                    <a:pos x="T0" y="T1"/>
                  </a:cxn>
                  <a:cxn ang="0">
                    <a:pos x="T2" y="T3"/>
                  </a:cxn>
                  <a:cxn ang="0">
                    <a:pos x="T4" y="T5"/>
                  </a:cxn>
                  <a:cxn ang="0">
                    <a:pos x="T6" y="T7"/>
                  </a:cxn>
                  <a:cxn ang="0">
                    <a:pos x="T8" y="T9"/>
                  </a:cxn>
                  <a:cxn ang="0">
                    <a:pos x="T10" y="T11"/>
                  </a:cxn>
                </a:cxnLst>
                <a:rect l="0" t="0" r="r" b="b"/>
                <a:pathLst>
                  <a:path w="6" h="7">
                    <a:moveTo>
                      <a:pt x="0" y="0"/>
                    </a:moveTo>
                    <a:lnTo>
                      <a:pt x="0" y="5"/>
                    </a:lnTo>
                    <a:lnTo>
                      <a:pt x="4" y="7"/>
                    </a:lnTo>
                    <a:lnTo>
                      <a:pt x="6" y="5"/>
                    </a:lnTo>
                    <a:lnTo>
                      <a:pt x="6" y="2"/>
                    </a:lnTo>
                    <a:lnTo>
                      <a:pt x="0"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74" name="Freeform 79">
                <a:extLst>
                  <a:ext uri="{FF2B5EF4-FFF2-40B4-BE49-F238E27FC236}">
                    <a16:creationId xmlns:a16="http://schemas.microsoft.com/office/drawing/2014/main" id="{001055C6-B1FE-42FD-B1CC-F41FFDE6F6A1}"/>
                  </a:ext>
                </a:extLst>
              </p:cNvPr>
              <p:cNvSpPr>
                <a:spLocks noEditPoints="1"/>
              </p:cNvSpPr>
              <p:nvPr/>
            </p:nvSpPr>
            <p:spPr bwMode="auto">
              <a:xfrm>
                <a:off x="9125473" y="3064800"/>
                <a:ext cx="181375" cy="195325"/>
              </a:xfrm>
              <a:custGeom>
                <a:avLst/>
                <a:gdLst>
                  <a:gd name="T0" fmla="*/ 4 w 225"/>
                  <a:gd name="T1" fmla="*/ 68 h 258"/>
                  <a:gd name="T2" fmla="*/ 8 w 225"/>
                  <a:gd name="T3" fmla="*/ 43 h 258"/>
                  <a:gd name="T4" fmla="*/ 19 w 225"/>
                  <a:gd name="T5" fmla="*/ 28 h 258"/>
                  <a:gd name="T6" fmla="*/ 40 w 225"/>
                  <a:gd name="T7" fmla="*/ 28 h 258"/>
                  <a:gd name="T8" fmla="*/ 59 w 225"/>
                  <a:gd name="T9" fmla="*/ 22 h 258"/>
                  <a:gd name="T10" fmla="*/ 74 w 225"/>
                  <a:gd name="T11" fmla="*/ 5 h 258"/>
                  <a:gd name="T12" fmla="*/ 101 w 225"/>
                  <a:gd name="T13" fmla="*/ 5 h 258"/>
                  <a:gd name="T14" fmla="*/ 126 w 225"/>
                  <a:gd name="T15" fmla="*/ 22 h 258"/>
                  <a:gd name="T16" fmla="*/ 120 w 225"/>
                  <a:gd name="T17" fmla="*/ 36 h 258"/>
                  <a:gd name="T18" fmla="*/ 103 w 225"/>
                  <a:gd name="T19" fmla="*/ 47 h 258"/>
                  <a:gd name="T20" fmla="*/ 105 w 225"/>
                  <a:gd name="T21" fmla="*/ 66 h 258"/>
                  <a:gd name="T22" fmla="*/ 124 w 225"/>
                  <a:gd name="T23" fmla="*/ 85 h 258"/>
                  <a:gd name="T24" fmla="*/ 141 w 225"/>
                  <a:gd name="T25" fmla="*/ 110 h 258"/>
                  <a:gd name="T26" fmla="*/ 160 w 225"/>
                  <a:gd name="T27" fmla="*/ 127 h 258"/>
                  <a:gd name="T28" fmla="*/ 181 w 225"/>
                  <a:gd name="T29" fmla="*/ 129 h 258"/>
                  <a:gd name="T30" fmla="*/ 181 w 225"/>
                  <a:gd name="T31" fmla="*/ 142 h 258"/>
                  <a:gd name="T32" fmla="*/ 221 w 225"/>
                  <a:gd name="T33" fmla="*/ 161 h 258"/>
                  <a:gd name="T34" fmla="*/ 225 w 225"/>
                  <a:gd name="T35" fmla="*/ 177 h 258"/>
                  <a:gd name="T36" fmla="*/ 215 w 225"/>
                  <a:gd name="T37" fmla="*/ 171 h 258"/>
                  <a:gd name="T38" fmla="*/ 202 w 225"/>
                  <a:gd name="T39" fmla="*/ 163 h 258"/>
                  <a:gd name="T40" fmla="*/ 194 w 225"/>
                  <a:gd name="T41" fmla="*/ 173 h 258"/>
                  <a:gd name="T42" fmla="*/ 196 w 225"/>
                  <a:gd name="T43" fmla="*/ 184 h 258"/>
                  <a:gd name="T44" fmla="*/ 200 w 225"/>
                  <a:gd name="T45" fmla="*/ 201 h 258"/>
                  <a:gd name="T46" fmla="*/ 187 w 225"/>
                  <a:gd name="T47" fmla="*/ 224 h 258"/>
                  <a:gd name="T48" fmla="*/ 175 w 225"/>
                  <a:gd name="T49" fmla="*/ 220 h 258"/>
                  <a:gd name="T50" fmla="*/ 181 w 225"/>
                  <a:gd name="T51" fmla="*/ 207 h 258"/>
                  <a:gd name="T52" fmla="*/ 181 w 225"/>
                  <a:gd name="T53" fmla="*/ 190 h 258"/>
                  <a:gd name="T54" fmla="*/ 170 w 225"/>
                  <a:gd name="T55" fmla="*/ 175 h 258"/>
                  <a:gd name="T56" fmla="*/ 160 w 225"/>
                  <a:gd name="T57" fmla="*/ 167 h 258"/>
                  <a:gd name="T58" fmla="*/ 149 w 225"/>
                  <a:gd name="T59" fmla="*/ 156 h 258"/>
                  <a:gd name="T60" fmla="*/ 135 w 225"/>
                  <a:gd name="T61" fmla="*/ 146 h 258"/>
                  <a:gd name="T62" fmla="*/ 120 w 225"/>
                  <a:gd name="T63" fmla="*/ 142 h 258"/>
                  <a:gd name="T64" fmla="*/ 97 w 225"/>
                  <a:gd name="T65" fmla="*/ 121 h 258"/>
                  <a:gd name="T66" fmla="*/ 78 w 225"/>
                  <a:gd name="T67" fmla="*/ 104 h 258"/>
                  <a:gd name="T68" fmla="*/ 67 w 225"/>
                  <a:gd name="T69" fmla="*/ 85 h 258"/>
                  <a:gd name="T70" fmla="*/ 52 w 225"/>
                  <a:gd name="T71" fmla="*/ 72 h 258"/>
                  <a:gd name="T72" fmla="*/ 17 w 225"/>
                  <a:gd name="T73" fmla="*/ 83 h 258"/>
                  <a:gd name="T74" fmla="*/ 34 w 225"/>
                  <a:gd name="T75" fmla="*/ 146 h 258"/>
                  <a:gd name="T76" fmla="*/ 31 w 225"/>
                  <a:gd name="T77" fmla="*/ 150 h 258"/>
                  <a:gd name="T78" fmla="*/ 82 w 225"/>
                  <a:gd name="T79" fmla="*/ 118 h 258"/>
                  <a:gd name="T80" fmla="*/ 74 w 225"/>
                  <a:gd name="T81" fmla="*/ 108 h 258"/>
                  <a:gd name="T82" fmla="*/ 65 w 225"/>
                  <a:gd name="T83" fmla="*/ 106 h 258"/>
                  <a:gd name="T84" fmla="*/ 48 w 225"/>
                  <a:gd name="T85" fmla="*/ 199 h 258"/>
                  <a:gd name="T86" fmla="*/ 59 w 225"/>
                  <a:gd name="T87" fmla="*/ 194 h 258"/>
                  <a:gd name="T88" fmla="*/ 55 w 225"/>
                  <a:gd name="T89" fmla="*/ 165 h 258"/>
                  <a:gd name="T90" fmla="*/ 55 w 225"/>
                  <a:gd name="T91" fmla="*/ 148 h 258"/>
                  <a:gd name="T92" fmla="*/ 36 w 225"/>
                  <a:gd name="T93" fmla="*/ 154 h 258"/>
                  <a:gd name="T94" fmla="*/ 34 w 225"/>
                  <a:gd name="T95" fmla="*/ 165 h 258"/>
                  <a:gd name="T96" fmla="*/ 38 w 225"/>
                  <a:gd name="T97" fmla="*/ 177 h 258"/>
                  <a:gd name="T98" fmla="*/ 38 w 225"/>
                  <a:gd name="T99" fmla="*/ 201 h 258"/>
                  <a:gd name="T100" fmla="*/ 168 w 225"/>
                  <a:gd name="T101" fmla="*/ 249 h 258"/>
                  <a:gd name="T102" fmla="*/ 173 w 225"/>
                  <a:gd name="T103" fmla="*/ 222 h 258"/>
                  <a:gd name="T104" fmla="*/ 154 w 225"/>
                  <a:gd name="T105" fmla="*/ 224 h 258"/>
                  <a:gd name="T106" fmla="*/ 124 w 225"/>
                  <a:gd name="T107" fmla="*/ 222 h 258"/>
                  <a:gd name="T108" fmla="*/ 120 w 225"/>
                  <a:gd name="T109" fmla="*/ 234 h 258"/>
                  <a:gd name="T110" fmla="*/ 147 w 225"/>
                  <a:gd name="T111" fmla="*/ 249 h 258"/>
                  <a:gd name="T112" fmla="*/ 166 w 225"/>
                  <a:gd name="T113" fmla="*/ 25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5" h="258">
                    <a:moveTo>
                      <a:pt x="17" y="83"/>
                    </a:moveTo>
                    <a:lnTo>
                      <a:pt x="15" y="78"/>
                    </a:lnTo>
                    <a:lnTo>
                      <a:pt x="17" y="72"/>
                    </a:lnTo>
                    <a:lnTo>
                      <a:pt x="12" y="72"/>
                    </a:lnTo>
                    <a:lnTo>
                      <a:pt x="4" y="68"/>
                    </a:lnTo>
                    <a:lnTo>
                      <a:pt x="4" y="57"/>
                    </a:lnTo>
                    <a:lnTo>
                      <a:pt x="0" y="53"/>
                    </a:lnTo>
                    <a:lnTo>
                      <a:pt x="2" y="49"/>
                    </a:lnTo>
                    <a:lnTo>
                      <a:pt x="6" y="49"/>
                    </a:lnTo>
                    <a:lnTo>
                      <a:pt x="8" y="43"/>
                    </a:lnTo>
                    <a:lnTo>
                      <a:pt x="4" y="38"/>
                    </a:lnTo>
                    <a:lnTo>
                      <a:pt x="4" y="34"/>
                    </a:lnTo>
                    <a:lnTo>
                      <a:pt x="6" y="32"/>
                    </a:lnTo>
                    <a:lnTo>
                      <a:pt x="10" y="34"/>
                    </a:lnTo>
                    <a:lnTo>
                      <a:pt x="19" y="28"/>
                    </a:lnTo>
                    <a:lnTo>
                      <a:pt x="23" y="30"/>
                    </a:lnTo>
                    <a:lnTo>
                      <a:pt x="29" y="17"/>
                    </a:lnTo>
                    <a:lnTo>
                      <a:pt x="36" y="22"/>
                    </a:lnTo>
                    <a:lnTo>
                      <a:pt x="34" y="26"/>
                    </a:lnTo>
                    <a:lnTo>
                      <a:pt x="40" y="28"/>
                    </a:lnTo>
                    <a:lnTo>
                      <a:pt x="42" y="32"/>
                    </a:lnTo>
                    <a:lnTo>
                      <a:pt x="46" y="26"/>
                    </a:lnTo>
                    <a:lnTo>
                      <a:pt x="46" y="19"/>
                    </a:lnTo>
                    <a:lnTo>
                      <a:pt x="55" y="22"/>
                    </a:lnTo>
                    <a:lnTo>
                      <a:pt x="59" y="22"/>
                    </a:lnTo>
                    <a:lnTo>
                      <a:pt x="63" y="24"/>
                    </a:lnTo>
                    <a:lnTo>
                      <a:pt x="63" y="17"/>
                    </a:lnTo>
                    <a:lnTo>
                      <a:pt x="71" y="15"/>
                    </a:lnTo>
                    <a:lnTo>
                      <a:pt x="69" y="9"/>
                    </a:lnTo>
                    <a:lnTo>
                      <a:pt x="74" y="5"/>
                    </a:lnTo>
                    <a:lnTo>
                      <a:pt x="80" y="7"/>
                    </a:lnTo>
                    <a:lnTo>
                      <a:pt x="90" y="0"/>
                    </a:lnTo>
                    <a:lnTo>
                      <a:pt x="95" y="3"/>
                    </a:lnTo>
                    <a:lnTo>
                      <a:pt x="101" y="3"/>
                    </a:lnTo>
                    <a:lnTo>
                      <a:pt x="101" y="5"/>
                    </a:lnTo>
                    <a:lnTo>
                      <a:pt x="109" y="11"/>
                    </a:lnTo>
                    <a:lnTo>
                      <a:pt x="122" y="13"/>
                    </a:lnTo>
                    <a:lnTo>
                      <a:pt x="128" y="13"/>
                    </a:lnTo>
                    <a:lnTo>
                      <a:pt x="133" y="15"/>
                    </a:lnTo>
                    <a:lnTo>
                      <a:pt x="126" y="22"/>
                    </a:lnTo>
                    <a:lnTo>
                      <a:pt x="128" y="26"/>
                    </a:lnTo>
                    <a:lnTo>
                      <a:pt x="126" y="30"/>
                    </a:lnTo>
                    <a:lnTo>
                      <a:pt x="126" y="36"/>
                    </a:lnTo>
                    <a:lnTo>
                      <a:pt x="122" y="34"/>
                    </a:lnTo>
                    <a:lnTo>
                      <a:pt x="120" y="36"/>
                    </a:lnTo>
                    <a:lnTo>
                      <a:pt x="116" y="38"/>
                    </a:lnTo>
                    <a:lnTo>
                      <a:pt x="111" y="38"/>
                    </a:lnTo>
                    <a:lnTo>
                      <a:pt x="107" y="43"/>
                    </a:lnTo>
                    <a:lnTo>
                      <a:pt x="103" y="43"/>
                    </a:lnTo>
                    <a:lnTo>
                      <a:pt x="103" y="47"/>
                    </a:lnTo>
                    <a:lnTo>
                      <a:pt x="105" y="51"/>
                    </a:lnTo>
                    <a:lnTo>
                      <a:pt x="107" y="55"/>
                    </a:lnTo>
                    <a:lnTo>
                      <a:pt x="105" y="59"/>
                    </a:lnTo>
                    <a:lnTo>
                      <a:pt x="103" y="59"/>
                    </a:lnTo>
                    <a:lnTo>
                      <a:pt x="105" y="66"/>
                    </a:lnTo>
                    <a:lnTo>
                      <a:pt x="105" y="72"/>
                    </a:lnTo>
                    <a:lnTo>
                      <a:pt x="107" y="74"/>
                    </a:lnTo>
                    <a:lnTo>
                      <a:pt x="116" y="78"/>
                    </a:lnTo>
                    <a:lnTo>
                      <a:pt x="120" y="81"/>
                    </a:lnTo>
                    <a:lnTo>
                      <a:pt x="124" y="85"/>
                    </a:lnTo>
                    <a:lnTo>
                      <a:pt x="137" y="97"/>
                    </a:lnTo>
                    <a:lnTo>
                      <a:pt x="137" y="102"/>
                    </a:lnTo>
                    <a:lnTo>
                      <a:pt x="139" y="102"/>
                    </a:lnTo>
                    <a:lnTo>
                      <a:pt x="139" y="106"/>
                    </a:lnTo>
                    <a:lnTo>
                      <a:pt x="141" y="110"/>
                    </a:lnTo>
                    <a:lnTo>
                      <a:pt x="145" y="114"/>
                    </a:lnTo>
                    <a:lnTo>
                      <a:pt x="147" y="118"/>
                    </a:lnTo>
                    <a:lnTo>
                      <a:pt x="154" y="123"/>
                    </a:lnTo>
                    <a:lnTo>
                      <a:pt x="156" y="125"/>
                    </a:lnTo>
                    <a:lnTo>
                      <a:pt x="160" y="127"/>
                    </a:lnTo>
                    <a:lnTo>
                      <a:pt x="162" y="127"/>
                    </a:lnTo>
                    <a:lnTo>
                      <a:pt x="170" y="127"/>
                    </a:lnTo>
                    <a:lnTo>
                      <a:pt x="173" y="129"/>
                    </a:lnTo>
                    <a:lnTo>
                      <a:pt x="179" y="129"/>
                    </a:lnTo>
                    <a:lnTo>
                      <a:pt x="181" y="129"/>
                    </a:lnTo>
                    <a:lnTo>
                      <a:pt x="181" y="133"/>
                    </a:lnTo>
                    <a:lnTo>
                      <a:pt x="177" y="135"/>
                    </a:lnTo>
                    <a:lnTo>
                      <a:pt x="175" y="137"/>
                    </a:lnTo>
                    <a:lnTo>
                      <a:pt x="177" y="142"/>
                    </a:lnTo>
                    <a:lnTo>
                      <a:pt x="181" y="142"/>
                    </a:lnTo>
                    <a:lnTo>
                      <a:pt x="189" y="144"/>
                    </a:lnTo>
                    <a:lnTo>
                      <a:pt x="204" y="152"/>
                    </a:lnTo>
                    <a:lnTo>
                      <a:pt x="211" y="156"/>
                    </a:lnTo>
                    <a:lnTo>
                      <a:pt x="215" y="161"/>
                    </a:lnTo>
                    <a:lnTo>
                      <a:pt x="221" y="161"/>
                    </a:lnTo>
                    <a:lnTo>
                      <a:pt x="225" y="165"/>
                    </a:lnTo>
                    <a:lnTo>
                      <a:pt x="225" y="167"/>
                    </a:lnTo>
                    <a:lnTo>
                      <a:pt x="225" y="171"/>
                    </a:lnTo>
                    <a:lnTo>
                      <a:pt x="223" y="173"/>
                    </a:lnTo>
                    <a:lnTo>
                      <a:pt x="225" y="177"/>
                    </a:lnTo>
                    <a:lnTo>
                      <a:pt x="223" y="177"/>
                    </a:lnTo>
                    <a:lnTo>
                      <a:pt x="223" y="180"/>
                    </a:lnTo>
                    <a:lnTo>
                      <a:pt x="219" y="177"/>
                    </a:lnTo>
                    <a:lnTo>
                      <a:pt x="217" y="175"/>
                    </a:lnTo>
                    <a:lnTo>
                      <a:pt x="215" y="171"/>
                    </a:lnTo>
                    <a:lnTo>
                      <a:pt x="215" y="167"/>
                    </a:lnTo>
                    <a:lnTo>
                      <a:pt x="213" y="167"/>
                    </a:lnTo>
                    <a:lnTo>
                      <a:pt x="208" y="167"/>
                    </a:lnTo>
                    <a:lnTo>
                      <a:pt x="206" y="165"/>
                    </a:lnTo>
                    <a:lnTo>
                      <a:pt x="202" y="163"/>
                    </a:lnTo>
                    <a:lnTo>
                      <a:pt x="200" y="163"/>
                    </a:lnTo>
                    <a:lnTo>
                      <a:pt x="198" y="165"/>
                    </a:lnTo>
                    <a:lnTo>
                      <a:pt x="196" y="169"/>
                    </a:lnTo>
                    <a:lnTo>
                      <a:pt x="194" y="171"/>
                    </a:lnTo>
                    <a:lnTo>
                      <a:pt x="194" y="173"/>
                    </a:lnTo>
                    <a:lnTo>
                      <a:pt x="194" y="177"/>
                    </a:lnTo>
                    <a:lnTo>
                      <a:pt x="192" y="180"/>
                    </a:lnTo>
                    <a:lnTo>
                      <a:pt x="192" y="182"/>
                    </a:lnTo>
                    <a:lnTo>
                      <a:pt x="192" y="184"/>
                    </a:lnTo>
                    <a:lnTo>
                      <a:pt x="196" y="184"/>
                    </a:lnTo>
                    <a:lnTo>
                      <a:pt x="200" y="190"/>
                    </a:lnTo>
                    <a:lnTo>
                      <a:pt x="202" y="192"/>
                    </a:lnTo>
                    <a:lnTo>
                      <a:pt x="202" y="196"/>
                    </a:lnTo>
                    <a:lnTo>
                      <a:pt x="202" y="199"/>
                    </a:lnTo>
                    <a:lnTo>
                      <a:pt x="200" y="201"/>
                    </a:lnTo>
                    <a:lnTo>
                      <a:pt x="198" y="203"/>
                    </a:lnTo>
                    <a:lnTo>
                      <a:pt x="194" y="207"/>
                    </a:lnTo>
                    <a:lnTo>
                      <a:pt x="194" y="215"/>
                    </a:lnTo>
                    <a:lnTo>
                      <a:pt x="187" y="220"/>
                    </a:lnTo>
                    <a:lnTo>
                      <a:pt x="187" y="224"/>
                    </a:lnTo>
                    <a:lnTo>
                      <a:pt x="185" y="228"/>
                    </a:lnTo>
                    <a:lnTo>
                      <a:pt x="179" y="228"/>
                    </a:lnTo>
                    <a:lnTo>
                      <a:pt x="175" y="224"/>
                    </a:lnTo>
                    <a:lnTo>
                      <a:pt x="175" y="222"/>
                    </a:lnTo>
                    <a:lnTo>
                      <a:pt x="175" y="220"/>
                    </a:lnTo>
                    <a:lnTo>
                      <a:pt x="177" y="218"/>
                    </a:lnTo>
                    <a:lnTo>
                      <a:pt x="181" y="215"/>
                    </a:lnTo>
                    <a:lnTo>
                      <a:pt x="181" y="211"/>
                    </a:lnTo>
                    <a:lnTo>
                      <a:pt x="181" y="207"/>
                    </a:lnTo>
                    <a:lnTo>
                      <a:pt x="181" y="207"/>
                    </a:lnTo>
                    <a:lnTo>
                      <a:pt x="183" y="207"/>
                    </a:lnTo>
                    <a:lnTo>
                      <a:pt x="185" y="205"/>
                    </a:lnTo>
                    <a:lnTo>
                      <a:pt x="185" y="201"/>
                    </a:lnTo>
                    <a:lnTo>
                      <a:pt x="183" y="196"/>
                    </a:lnTo>
                    <a:lnTo>
                      <a:pt x="181" y="190"/>
                    </a:lnTo>
                    <a:lnTo>
                      <a:pt x="179" y="188"/>
                    </a:lnTo>
                    <a:lnTo>
                      <a:pt x="179" y="182"/>
                    </a:lnTo>
                    <a:lnTo>
                      <a:pt x="177" y="175"/>
                    </a:lnTo>
                    <a:lnTo>
                      <a:pt x="173" y="173"/>
                    </a:lnTo>
                    <a:lnTo>
                      <a:pt x="170" y="175"/>
                    </a:lnTo>
                    <a:lnTo>
                      <a:pt x="166" y="173"/>
                    </a:lnTo>
                    <a:lnTo>
                      <a:pt x="164" y="171"/>
                    </a:lnTo>
                    <a:lnTo>
                      <a:pt x="160" y="169"/>
                    </a:lnTo>
                    <a:lnTo>
                      <a:pt x="158" y="167"/>
                    </a:lnTo>
                    <a:lnTo>
                      <a:pt x="160" y="167"/>
                    </a:lnTo>
                    <a:lnTo>
                      <a:pt x="160" y="163"/>
                    </a:lnTo>
                    <a:lnTo>
                      <a:pt x="158" y="159"/>
                    </a:lnTo>
                    <a:lnTo>
                      <a:pt x="154" y="159"/>
                    </a:lnTo>
                    <a:lnTo>
                      <a:pt x="149" y="159"/>
                    </a:lnTo>
                    <a:lnTo>
                      <a:pt x="149" y="156"/>
                    </a:lnTo>
                    <a:lnTo>
                      <a:pt x="147" y="154"/>
                    </a:lnTo>
                    <a:lnTo>
                      <a:pt x="145" y="156"/>
                    </a:lnTo>
                    <a:lnTo>
                      <a:pt x="143" y="154"/>
                    </a:lnTo>
                    <a:lnTo>
                      <a:pt x="139" y="146"/>
                    </a:lnTo>
                    <a:lnTo>
                      <a:pt x="135" y="146"/>
                    </a:lnTo>
                    <a:lnTo>
                      <a:pt x="130" y="144"/>
                    </a:lnTo>
                    <a:lnTo>
                      <a:pt x="128" y="146"/>
                    </a:lnTo>
                    <a:lnTo>
                      <a:pt x="124" y="146"/>
                    </a:lnTo>
                    <a:lnTo>
                      <a:pt x="124" y="144"/>
                    </a:lnTo>
                    <a:lnTo>
                      <a:pt x="120" y="142"/>
                    </a:lnTo>
                    <a:lnTo>
                      <a:pt x="116" y="142"/>
                    </a:lnTo>
                    <a:lnTo>
                      <a:pt x="107" y="135"/>
                    </a:lnTo>
                    <a:lnTo>
                      <a:pt x="101" y="125"/>
                    </a:lnTo>
                    <a:lnTo>
                      <a:pt x="97" y="123"/>
                    </a:lnTo>
                    <a:lnTo>
                      <a:pt x="97" y="121"/>
                    </a:lnTo>
                    <a:lnTo>
                      <a:pt x="93" y="116"/>
                    </a:lnTo>
                    <a:lnTo>
                      <a:pt x="88" y="116"/>
                    </a:lnTo>
                    <a:lnTo>
                      <a:pt x="86" y="112"/>
                    </a:lnTo>
                    <a:lnTo>
                      <a:pt x="82" y="106"/>
                    </a:lnTo>
                    <a:lnTo>
                      <a:pt x="78" y="104"/>
                    </a:lnTo>
                    <a:lnTo>
                      <a:pt x="74" y="102"/>
                    </a:lnTo>
                    <a:lnTo>
                      <a:pt x="74" y="95"/>
                    </a:lnTo>
                    <a:lnTo>
                      <a:pt x="71" y="93"/>
                    </a:lnTo>
                    <a:lnTo>
                      <a:pt x="71" y="89"/>
                    </a:lnTo>
                    <a:lnTo>
                      <a:pt x="67" y="85"/>
                    </a:lnTo>
                    <a:lnTo>
                      <a:pt x="65" y="81"/>
                    </a:lnTo>
                    <a:lnTo>
                      <a:pt x="65" y="78"/>
                    </a:lnTo>
                    <a:lnTo>
                      <a:pt x="63" y="76"/>
                    </a:lnTo>
                    <a:lnTo>
                      <a:pt x="57" y="74"/>
                    </a:lnTo>
                    <a:lnTo>
                      <a:pt x="52" y="72"/>
                    </a:lnTo>
                    <a:lnTo>
                      <a:pt x="40" y="68"/>
                    </a:lnTo>
                    <a:lnTo>
                      <a:pt x="29" y="74"/>
                    </a:lnTo>
                    <a:lnTo>
                      <a:pt x="29" y="76"/>
                    </a:lnTo>
                    <a:lnTo>
                      <a:pt x="25" y="81"/>
                    </a:lnTo>
                    <a:lnTo>
                      <a:pt x="17" y="83"/>
                    </a:lnTo>
                    <a:lnTo>
                      <a:pt x="17" y="83"/>
                    </a:lnTo>
                    <a:close/>
                    <a:moveTo>
                      <a:pt x="31" y="150"/>
                    </a:moveTo>
                    <a:lnTo>
                      <a:pt x="31" y="150"/>
                    </a:lnTo>
                    <a:lnTo>
                      <a:pt x="31" y="148"/>
                    </a:lnTo>
                    <a:lnTo>
                      <a:pt x="34" y="146"/>
                    </a:lnTo>
                    <a:lnTo>
                      <a:pt x="34" y="144"/>
                    </a:lnTo>
                    <a:lnTo>
                      <a:pt x="31" y="146"/>
                    </a:lnTo>
                    <a:lnTo>
                      <a:pt x="31" y="148"/>
                    </a:lnTo>
                    <a:lnTo>
                      <a:pt x="31" y="150"/>
                    </a:lnTo>
                    <a:lnTo>
                      <a:pt x="31" y="150"/>
                    </a:lnTo>
                    <a:close/>
                    <a:moveTo>
                      <a:pt x="82" y="118"/>
                    </a:moveTo>
                    <a:lnTo>
                      <a:pt x="84" y="118"/>
                    </a:lnTo>
                    <a:lnTo>
                      <a:pt x="82" y="116"/>
                    </a:lnTo>
                    <a:lnTo>
                      <a:pt x="82" y="118"/>
                    </a:lnTo>
                    <a:lnTo>
                      <a:pt x="82" y="118"/>
                    </a:lnTo>
                    <a:close/>
                    <a:moveTo>
                      <a:pt x="65" y="106"/>
                    </a:moveTo>
                    <a:lnTo>
                      <a:pt x="63" y="108"/>
                    </a:lnTo>
                    <a:lnTo>
                      <a:pt x="65" y="108"/>
                    </a:lnTo>
                    <a:lnTo>
                      <a:pt x="69" y="108"/>
                    </a:lnTo>
                    <a:lnTo>
                      <a:pt x="74" y="108"/>
                    </a:lnTo>
                    <a:lnTo>
                      <a:pt x="74" y="106"/>
                    </a:lnTo>
                    <a:lnTo>
                      <a:pt x="71" y="104"/>
                    </a:lnTo>
                    <a:lnTo>
                      <a:pt x="69" y="104"/>
                    </a:lnTo>
                    <a:lnTo>
                      <a:pt x="65" y="106"/>
                    </a:lnTo>
                    <a:lnTo>
                      <a:pt x="65" y="106"/>
                    </a:lnTo>
                    <a:close/>
                    <a:moveTo>
                      <a:pt x="42" y="203"/>
                    </a:moveTo>
                    <a:lnTo>
                      <a:pt x="42" y="203"/>
                    </a:lnTo>
                    <a:lnTo>
                      <a:pt x="44" y="203"/>
                    </a:lnTo>
                    <a:lnTo>
                      <a:pt x="48" y="203"/>
                    </a:lnTo>
                    <a:lnTo>
                      <a:pt x="48" y="199"/>
                    </a:lnTo>
                    <a:lnTo>
                      <a:pt x="48" y="194"/>
                    </a:lnTo>
                    <a:lnTo>
                      <a:pt x="52" y="194"/>
                    </a:lnTo>
                    <a:lnTo>
                      <a:pt x="55" y="199"/>
                    </a:lnTo>
                    <a:lnTo>
                      <a:pt x="57" y="199"/>
                    </a:lnTo>
                    <a:lnTo>
                      <a:pt x="59" y="194"/>
                    </a:lnTo>
                    <a:lnTo>
                      <a:pt x="59" y="188"/>
                    </a:lnTo>
                    <a:lnTo>
                      <a:pt x="59" y="186"/>
                    </a:lnTo>
                    <a:lnTo>
                      <a:pt x="59" y="177"/>
                    </a:lnTo>
                    <a:lnTo>
                      <a:pt x="61" y="171"/>
                    </a:lnTo>
                    <a:lnTo>
                      <a:pt x="55" y="165"/>
                    </a:lnTo>
                    <a:lnTo>
                      <a:pt x="59" y="163"/>
                    </a:lnTo>
                    <a:lnTo>
                      <a:pt x="61" y="161"/>
                    </a:lnTo>
                    <a:lnTo>
                      <a:pt x="59" y="154"/>
                    </a:lnTo>
                    <a:lnTo>
                      <a:pt x="57" y="152"/>
                    </a:lnTo>
                    <a:lnTo>
                      <a:pt x="55" y="148"/>
                    </a:lnTo>
                    <a:lnTo>
                      <a:pt x="52" y="148"/>
                    </a:lnTo>
                    <a:lnTo>
                      <a:pt x="48" y="146"/>
                    </a:lnTo>
                    <a:lnTo>
                      <a:pt x="46" y="146"/>
                    </a:lnTo>
                    <a:lnTo>
                      <a:pt x="38" y="154"/>
                    </a:lnTo>
                    <a:lnTo>
                      <a:pt x="36" y="154"/>
                    </a:lnTo>
                    <a:lnTo>
                      <a:pt x="31" y="152"/>
                    </a:lnTo>
                    <a:lnTo>
                      <a:pt x="31" y="156"/>
                    </a:lnTo>
                    <a:lnTo>
                      <a:pt x="29" y="159"/>
                    </a:lnTo>
                    <a:lnTo>
                      <a:pt x="34" y="163"/>
                    </a:lnTo>
                    <a:lnTo>
                      <a:pt x="34" y="165"/>
                    </a:lnTo>
                    <a:lnTo>
                      <a:pt x="36" y="167"/>
                    </a:lnTo>
                    <a:lnTo>
                      <a:pt x="36" y="173"/>
                    </a:lnTo>
                    <a:lnTo>
                      <a:pt x="34" y="175"/>
                    </a:lnTo>
                    <a:lnTo>
                      <a:pt x="36" y="177"/>
                    </a:lnTo>
                    <a:lnTo>
                      <a:pt x="38" y="177"/>
                    </a:lnTo>
                    <a:lnTo>
                      <a:pt x="38" y="180"/>
                    </a:lnTo>
                    <a:lnTo>
                      <a:pt x="36" y="182"/>
                    </a:lnTo>
                    <a:lnTo>
                      <a:pt x="34" y="190"/>
                    </a:lnTo>
                    <a:lnTo>
                      <a:pt x="36" y="192"/>
                    </a:lnTo>
                    <a:lnTo>
                      <a:pt x="38" y="201"/>
                    </a:lnTo>
                    <a:lnTo>
                      <a:pt x="42" y="203"/>
                    </a:lnTo>
                    <a:lnTo>
                      <a:pt x="42" y="203"/>
                    </a:lnTo>
                    <a:close/>
                    <a:moveTo>
                      <a:pt x="166" y="255"/>
                    </a:moveTo>
                    <a:lnTo>
                      <a:pt x="166" y="251"/>
                    </a:lnTo>
                    <a:lnTo>
                      <a:pt x="168" y="249"/>
                    </a:lnTo>
                    <a:lnTo>
                      <a:pt x="168" y="245"/>
                    </a:lnTo>
                    <a:lnTo>
                      <a:pt x="164" y="239"/>
                    </a:lnTo>
                    <a:lnTo>
                      <a:pt x="168" y="230"/>
                    </a:lnTo>
                    <a:lnTo>
                      <a:pt x="173" y="226"/>
                    </a:lnTo>
                    <a:lnTo>
                      <a:pt x="173" y="222"/>
                    </a:lnTo>
                    <a:lnTo>
                      <a:pt x="170" y="218"/>
                    </a:lnTo>
                    <a:lnTo>
                      <a:pt x="164" y="222"/>
                    </a:lnTo>
                    <a:lnTo>
                      <a:pt x="162" y="222"/>
                    </a:lnTo>
                    <a:lnTo>
                      <a:pt x="158" y="220"/>
                    </a:lnTo>
                    <a:lnTo>
                      <a:pt x="154" y="224"/>
                    </a:lnTo>
                    <a:lnTo>
                      <a:pt x="145" y="224"/>
                    </a:lnTo>
                    <a:lnTo>
                      <a:pt x="137" y="226"/>
                    </a:lnTo>
                    <a:lnTo>
                      <a:pt x="133" y="224"/>
                    </a:lnTo>
                    <a:lnTo>
                      <a:pt x="128" y="222"/>
                    </a:lnTo>
                    <a:lnTo>
                      <a:pt x="124" y="222"/>
                    </a:lnTo>
                    <a:lnTo>
                      <a:pt x="122" y="224"/>
                    </a:lnTo>
                    <a:lnTo>
                      <a:pt x="120" y="222"/>
                    </a:lnTo>
                    <a:lnTo>
                      <a:pt x="116" y="224"/>
                    </a:lnTo>
                    <a:lnTo>
                      <a:pt x="116" y="232"/>
                    </a:lnTo>
                    <a:lnTo>
                      <a:pt x="120" y="234"/>
                    </a:lnTo>
                    <a:lnTo>
                      <a:pt x="124" y="234"/>
                    </a:lnTo>
                    <a:lnTo>
                      <a:pt x="130" y="239"/>
                    </a:lnTo>
                    <a:lnTo>
                      <a:pt x="135" y="241"/>
                    </a:lnTo>
                    <a:lnTo>
                      <a:pt x="139" y="245"/>
                    </a:lnTo>
                    <a:lnTo>
                      <a:pt x="147" y="249"/>
                    </a:lnTo>
                    <a:lnTo>
                      <a:pt x="149" y="247"/>
                    </a:lnTo>
                    <a:lnTo>
                      <a:pt x="154" y="249"/>
                    </a:lnTo>
                    <a:lnTo>
                      <a:pt x="154" y="253"/>
                    </a:lnTo>
                    <a:lnTo>
                      <a:pt x="164" y="258"/>
                    </a:lnTo>
                    <a:lnTo>
                      <a:pt x="166" y="25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75" name="Freeform 80">
                <a:extLst>
                  <a:ext uri="{FF2B5EF4-FFF2-40B4-BE49-F238E27FC236}">
                    <a16:creationId xmlns:a16="http://schemas.microsoft.com/office/drawing/2014/main" id="{19AD7697-73A3-40B5-ACC9-AF185BD08D40}"/>
                  </a:ext>
                </a:extLst>
              </p:cNvPr>
              <p:cNvSpPr>
                <a:spLocks noEditPoints="1"/>
              </p:cNvSpPr>
              <p:nvPr/>
            </p:nvSpPr>
            <p:spPr bwMode="auto">
              <a:xfrm>
                <a:off x="8892507" y="3127637"/>
                <a:ext cx="199110" cy="140060"/>
              </a:xfrm>
              <a:custGeom>
                <a:avLst/>
                <a:gdLst>
                  <a:gd name="T0" fmla="*/ 143 w 247"/>
                  <a:gd name="T1" fmla="*/ 12 h 185"/>
                  <a:gd name="T2" fmla="*/ 148 w 247"/>
                  <a:gd name="T3" fmla="*/ 21 h 185"/>
                  <a:gd name="T4" fmla="*/ 164 w 247"/>
                  <a:gd name="T5" fmla="*/ 27 h 185"/>
                  <a:gd name="T6" fmla="*/ 179 w 247"/>
                  <a:gd name="T7" fmla="*/ 29 h 185"/>
                  <a:gd name="T8" fmla="*/ 194 w 247"/>
                  <a:gd name="T9" fmla="*/ 27 h 185"/>
                  <a:gd name="T10" fmla="*/ 209 w 247"/>
                  <a:gd name="T11" fmla="*/ 31 h 185"/>
                  <a:gd name="T12" fmla="*/ 226 w 247"/>
                  <a:gd name="T13" fmla="*/ 35 h 185"/>
                  <a:gd name="T14" fmla="*/ 226 w 247"/>
                  <a:gd name="T15" fmla="*/ 46 h 185"/>
                  <a:gd name="T16" fmla="*/ 215 w 247"/>
                  <a:gd name="T17" fmla="*/ 59 h 185"/>
                  <a:gd name="T18" fmla="*/ 211 w 247"/>
                  <a:gd name="T19" fmla="*/ 63 h 185"/>
                  <a:gd name="T20" fmla="*/ 192 w 247"/>
                  <a:gd name="T21" fmla="*/ 69 h 185"/>
                  <a:gd name="T22" fmla="*/ 190 w 247"/>
                  <a:gd name="T23" fmla="*/ 78 h 185"/>
                  <a:gd name="T24" fmla="*/ 186 w 247"/>
                  <a:gd name="T25" fmla="*/ 78 h 185"/>
                  <a:gd name="T26" fmla="*/ 175 w 247"/>
                  <a:gd name="T27" fmla="*/ 88 h 185"/>
                  <a:gd name="T28" fmla="*/ 169 w 247"/>
                  <a:gd name="T29" fmla="*/ 111 h 185"/>
                  <a:gd name="T30" fmla="*/ 177 w 247"/>
                  <a:gd name="T31" fmla="*/ 122 h 185"/>
                  <a:gd name="T32" fmla="*/ 167 w 247"/>
                  <a:gd name="T33" fmla="*/ 132 h 185"/>
                  <a:gd name="T34" fmla="*/ 160 w 247"/>
                  <a:gd name="T35" fmla="*/ 149 h 185"/>
                  <a:gd name="T36" fmla="*/ 139 w 247"/>
                  <a:gd name="T37" fmla="*/ 158 h 185"/>
                  <a:gd name="T38" fmla="*/ 131 w 247"/>
                  <a:gd name="T39" fmla="*/ 168 h 185"/>
                  <a:gd name="T40" fmla="*/ 122 w 247"/>
                  <a:gd name="T41" fmla="*/ 170 h 185"/>
                  <a:gd name="T42" fmla="*/ 114 w 247"/>
                  <a:gd name="T43" fmla="*/ 170 h 185"/>
                  <a:gd name="T44" fmla="*/ 97 w 247"/>
                  <a:gd name="T45" fmla="*/ 168 h 185"/>
                  <a:gd name="T46" fmla="*/ 76 w 247"/>
                  <a:gd name="T47" fmla="*/ 177 h 185"/>
                  <a:gd name="T48" fmla="*/ 67 w 247"/>
                  <a:gd name="T49" fmla="*/ 185 h 185"/>
                  <a:gd name="T50" fmla="*/ 51 w 247"/>
                  <a:gd name="T51" fmla="*/ 168 h 185"/>
                  <a:gd name="T52" fmla="*/ 38 w 247"/>
                  <a:gd name="T53" fmla="*/ 160 h 185"/>
                  <a:gd name="T54" fmla="*/ 32 w 247"/>
                  <a:gd name="T55" fmla="*/ 149 h 185"/>
                  <a:gd name="T56" fmla="*/ 42 w 247"/>
                  <a:gd name="T57" fmla="*/ 132 h 185"/>
                  <a:gd name="T58" fmla="*/ 40 w 247"/>
                  <a:gd name="T59" fmla="*/ 120 h 185"/>
                  <a:gd name="T60" fmla="*/ 30 w 247"/>
                  <a:gd name="T61" fmla="*/ 99 h 185"/>
                  <a:gd name="T62" fmla="*/ 44 w 247"/>
                  <a:gd name="T63" fmla="*/ 92 h 185"/>
                  <a:gd name="T64" fmla="*/ 46 w 247"/>
                  <a:gd name="T65" fmla="*/ 71 h 185"/>
                  <a:gd name="T66" fmla="*/ 55 w 247"/>
                  <a:gd name="T67" fmla="*/ 59 h 185"/>
                  <a:gd name="T68" fmla="*/ 51 w 247"/>
                  <a:gd name="T69" fmla="*/ 44 h 185"/>
                  <a:gd name="T70" fmla="*/ 27 w 247"/>
                  <a:gd name="T71" fmla="*/ 44 h 185"/>
                  <a:gd name="T72" fmla="*/ 19 w 247"/>
                  <a:gd name="T73" fmla="*/ 42 h 185"/>
                  <a:gd name="T74" fmla="*/ 6 w 247"/>
                  <a:gd name="T75" fmla="*/ 40 h 185"/>
                  <a:gd name="T76" fmla="*/ 11 w 247"/>
                  <a:gd name="T77" fmla="*/ 33 h 185"/>
                  <a:gd name="T78" fmla="*/ 6 w 247"/>
                  <a:gd name="T79" fmla="*/ 31 h 185"/>
                  <a:gd name="T80" fmla="*/ 4 w 247"/>
                  <a:gd name="T81" fmla="*/ 23 h 185"/>
                  <a:gd name="T82" fmla="*/ 0 w 247"/>
                  <a:gd name="T83" fmla="*/ 19 h 185"/>
                  <a:gd name="T84" fmla="*/ 13 w 247"/>
                  <a:gd name="T85" fmla="*/ 12 h 185"/>
                  <a:gd name="T86" fmla="*/ 19 w 247"/>
                  <a:gd name="T87" fmla="*/ 8 h 185"/>
                  <a:gd name="T88" fmla="*/ 27 w 247"/>
                  <a:gd name="T89" fmla="*/ 2 h 185"/>
                  <a:gd name="T90" fmla="*/ 40 w 247"/>
                  <a:gd name="T91" fmla="*/ 6 h 185"/>
                  <a:gd name="T92" fmla="*/ 53 w 247"/>
                  <a:gd name="T93" fmla="*/ 6 h 185"/>
                  <a:gd name="T94" fmla="*/ 65 w 247"/>
                  <a:gd name="T95" fmla="*/ 4 h 185"/>
                  <a:gd name="T96" fmla="*/ 91 w 247"/>
                  <a:gd name="T97" fmla="*/ 10 h 185"/>
                  <a:gd name="T98" fmla="*/ 110 w 247"/>
                  <a:gd name="T99" fmla="*/ 10 h 185"/>
                  <a:gd name="T100" fmla="*/ 122 w 247"/>
                  <a:gd name="T101" fmla="*/ 8 h 185"/>
                  <a:gd name="T102" fmla="*/ 139 w 247"/>
                  <a:gd name="T103" fmla="*/ 10 h 185"/>
                  <a:gd name="T104" fmla="*/ 236 w 247"/>
                  <a:gd name="T105" fmla="*/ 97 h 185"/>
                  <a:gd name="T106" fmla="*/ 247 w 247"/>
                  <a:gd name="T107" fmla="*/ 97 h 185"/>
                  <a:gd name="T108" fmla="*/ 236 w 247"/>
                  <a:gd name="T109" fmla="*/ 97 h 185"/>
                  <a:gd name="T110" fmla="*/ 228 w 247"/>
                  <a:gd name="T111" fmla="*/ 105 h 185"/>
                  <a:gd name="T112" fmla="*/ 223 w 247"/>
                  <a:gd name="T113" fmla="*/ 99 h 185"/>
                  <a:gd name="T114" fmla="*/ 221 w 247"/>
                  <a:gd name="T115" fmla="*/ 107 h 185"/>
                  <a:gd name="T116" fmla="*/ 200 w 247"/>
                  <a:gd name="T117" fmla="*/ 122 h 185"/>
                  <a:gd name="T118" fmla="*/ 204 w 247"/>
                  <a:gd name="T119" fmla="*/ 116 h 185"/>
                  <a:gd name="T120" fmla="*/ 200 w 247"/>
                  <a:gd name="T121" fmla="*/ 1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 h="185">
                    <a:moveTo>
                      <a:pt x="141" y="8"/>
                    </a:moveTo>
                    <a:lnTo>
                      <a:pt x="143" y="10"/>
                    </a:lnTo>
                    <a:lnTo>
                      <a:pt x="143" y="12"/>
                    </a:lnTo>
                    <a:lnTo>
                      <a:pt x="148" y="12"/>
                    </a:lnTo>
                    <a:lnTo>
                      <a:pt x="148" y="17"/>
                    </a:lnTo>
                    <a:lnTo>
                      <a:pt x="148" y="21"/>
                    </a:lnTo>
                    <a:lnTo>
                      <a:pt x="152" y="19"/>
                    </a:lnTo>
                    <a:lnTo>
                      <a:pt x="160" y="23"/>
                    </a:lnTo>
                    <a:lnTo>
                      <a:pt x="164" y="27"/>
                    </a:lnTo>
                    <a:lnTo>
                      <a:pt x="169" y="25"/>
                    </a:lnTo>
                    <a:lnTo>
                      <a:pt x="173" y="29"/>
                    </a:lnTo>
                    <a:lnTo>
                      <a:pt x="179" y="29"/>
                    </a:lnTo>
                    <a:lnTo>
                      <a:pt x="181" y="29"/>
                    </a:lnTo>
                    <a:lnTo>
                      <a:pt x="183" y="27"/>
                    </a:lnTo>
                    <a:lnTo>
                      <a:pt x="194" y="27"/>
                    </a:lnTo>
                    <a:lnTo>
                      <a:pt x="196" y="29"/>
                    </a:lnTo>
                    <a:lnTo>
                      <a:pt x="202" y="27"/>
                    </a:lnTo>
                    <a:lnTo>
                      <a:pt x="209" y="31"/>
                    </a:lnTo>
                    <a:lnTo>
                      <a:pt x="217" y="29"/>
                    </a:lnTo>
                    <a:lnTo>
                      <a:pt x="223" y="33"/>
                    </a:lnTo>
                    <a:lnTo>
                      <a:pt x="226" y="35"/>
                    </a:lnTo>
                    <a:lnTo>
                      <a:pt x="228" y="38"/>
                    </a:lnTo>
                    <a:lnTo>
                      <a:pt x="223" y="40"/>
                    </a:lnTo>
                    <a:lnTo>
                      <a:pt x="226" y="46"/>
                    </a:lnTo>
                    <a:lnTo>
                      <a:pt x="223" y="50"/>
                    </a:lnTo>
                    <a:lnTo>
                      <a:pt x="221" y="54"/>
                    </a:lnTo>
                    <a:lnTo>
                      <a:pt x="215" y="59"/>
                    </a:lnTo>
                    <a:lnTo>
                      <a:pt x="215" y="59"/>
                    </a:lnTo>
                    <a:lnTo>
                      <a:pt x="211" y="63"/>
                    </a:lnTo>
                    <a:lnTo>
                      <a:pt x="211" y="63"/>
                    </a:lnTo>
                    <a:lnTo>
                      <a:pt x="204" y="65"/>
                    </a:lnTo>
                    <a:lnTo>
                      <a:pt x="198" y="65"/>
                    </a:lnTo>
                    <a:lnTo>
                      <a:pt x="192" y="69"/>
                    </a:lnTo>
                    <a:lnTo>
                      <a:pt x="188" y="71"/>
                    </a:lnTo>
                    <a:lnTo>
                      <a:pt x="190" y="73"/>
                    </a:lnTo>
                    <a:lnTo>
                      <a:pt x="190" y="78"/>
                    </a:lnTo>
                    <a:lnTo>
                      <a:pt x="186" y="80"/>
                    </a:lnTo>
                    <a:lnTo>
                      <a:pt x="186" y="78"/>
                    </a:lnTo>
                    <a:lnTo>
                      <a:pt x="186" y="78"/>
                    </a:lnTo>
                    <a:lnTo>
                      <a:pt x="183" y="78"/>
                    </a:lnTo>
                    <a:lnTo>
                      <a:pt x="179" y="86"/>
                    </a:lnTo>
                    <a:lnTo>
                      <a:pt x="175" y="88"/>
                    </a:lnTo>
                    <a:lnTo>
                      <a:pt x="167" y="101"/>
                    </a:lnTo>
                    <a:lnTo>
                      <a:pt x="164" y="105"/>
                    </a:lnTo>
                    <a:lnTo>
                      <a:pt x="169" y="111"/>
                    </a:lnTo>
                    <a:lnTo>
                      <a:pt x="169" y="113"/>
                    </a:lnTo>
                    <a:lnTo>
                      <a:pt x="171" y="116"/>
                    </a:lnTo>
                    <a:lnTo>
                      <a:pt x="177" y="122"/>
                    </a:lnTo>
                    <a:lnTo>
                      <a:pt x="173" y="126"/>
                    </a:lnTo>
                    <a:lnTo>
                      <a:pt x="167" y="128"/>
                    </a:lnTo>
                    <a:lnTo>
                      <a:pt x="167" y="132"/>
                    </a:lnTo>
                    <a:lnTo>
                      <a:pt x="160" y="143"/>
                    </a:lnTo>
                    <a:lnTo>
                      <a:pt x="158" y="147"/>
                    </a:lnTo>
                    <a:lnTo>
                      <a:pt x="160" y="149"/>
                    </a:lnTo>
                    <a:lnTo>
                      <a:pt x="158" y="151"/>
                    </a:lnTo>
                    <a:lnTo>
                      <a:pt x="152" y="154"/>
                    </a:lnTo>
                    <a:lnTo>
                      <a:pt x="139" y="158"/>
                    </a:lnTo>
                    <a:lnTo>
                      <a:pt x="139" y="162"/>
                    </a:lnTo>
                    <a:lnTo>
                      <a:pt x="135" y="170"/>
                    </a:lnTo>
                    <a:lnTo>
                      <a:pt x="131" y="168"/>
                    </a:lnTo>
                    <a:lnTo>
                      <a:pt x="126" y="164"/>
                    </a:lnTo>
                    <a:lnTo>
                      <a:pt x="124" y="168"/>
                    </a:lnTo>
                    <a:lnTo>
                      <a:pt x="122" y="170"/>
                    </a:lnTo>
                    <a:lnTo>
                      <a:pt x="118" y="168"/>
                    </a:lnTo>
                    <a:lnTo>
                      <a:pt x="116" y="168"/>
                    </a:lnTo>
                    <a:lnTo>
                      <a:pt x="114" y="170"/>
                    </a:lnTo>
                    <a:lnTo>
                      <a:pt x="110" y="168"/>
                    </a:lnTo>
                    <a:lnTo>
                      <a:pt x="101" y="166"/>
                    </a:lnTo>
                    <a:lnTo>
                      <a:pt x="97" y="168"/>
                    </a:lnTo>
                    <a:lnTo>
                      <a:pt x="91" y="170"/>
                    </a:lnTo>
                    <a:lnTo>
                      <a:pt x="84" y="177"/>
                    </a:lnTo>
                    <a:lnTo>
                      <a:pt x="76" y="177"/>
                    </a:lnTo>
                    <a:lnTo>
                      <a:pt x="74" y="179"/>
                    </a:lnTo>
                    <a:lnTo>
                      <a:pt x="74" y="183"/>
                    </a:lnTo>
                    <a:lnTo>
                      <a:pt x="67" y="185"/>
                    </a:lnTo>
                    <a:lnTo>
                      <a:pt x="61" y="185"/>
                    </a:lnTo>
                    <a:lnTo>
                      <a:pt x="55" y="179"/>
                    </a:lnTo>
                    <a:lnTo>
                      <a:pt x="51" y="168"/>
                    </a:lnTo>
                    <a:lnTo>
                      <a:pt x="51" y="168"/>
                    </a:lnTo>
                    <a:lnTo>
                      <a:pt x="44" y="160"/>
                    </a:lnTo>
                    <a:lnTo>
                      <a:pt x="38" y="160"/>
                    </a:lnTo>
                    <a:lnTo>
                      <a:pt x="34" y="158"/>
                    </a:lnTo>
                    <a:lnTo>
                      <a:pt x="34" y="154"/>
                    </a:lnTo>
                    <a:lnTo>
                      <a:pt x="32" y="149"/>
                    </a:lnTo>
                    <a:lnTo>
                      <a:pt x="36" y="141"/>
                    </a:lnTo>
                    <a:lnTo>
                      <a:pt x="40" y="137"/>
                    </a:lnTo>
                    <a:lnTo>
                      <a:pt x="42" y="132"/>
                    </a:lnTo>
                    <a:lnTo>
                      <a:pt x="38" y="132"/>
                    </a:lnTo>
                    <a:lnTo>
                      <a:pt x="34" y="126"/>
                    </a:lnTo>
                    <a:lnTo>
                      <a:pt x="40" y="120"/>
                    </a:lnTo>
                    <a:lnTo>
                      <a:pt x="40" y="111"/>
                    </a:lnTo>
                    <a:lnTo>
                      <a:pt x="36" y="109"/>
                    </a:lnTo>
                    <a:lnTo>
                      <a:pt x="30" y="99"/>
                    </a:lnTo>
                    <a:lnTo>
                      <a:pt x="36" y="99"/>
                    </a:lnTo>
                    <a:lnTo>
                      <a:pt x="38" y="99"/>
                    </a:lnTo>
                    <a:lnTo>
                      <a:pt x="44" y="92"/>
                    </a:lnTo>
                    <a:lnTo>
                      <a:pt x="40" y="88"/>
                    </a:lnTo>
                    <a:lnTo>
                      <a:pt x="44" y="84"/>
                    </a:lnTo>
                    <a:lnTo>
                      <a:pt x="46" y="71"/>
                    </a:lnTo>
                    <a:lnTo>
                      <a:pt x="44" y="67"/>
                    </a:lnTo>
                    <a:lnTo>
                      <a:pt x="53" y="59"/>
                    </a:lnTo>
                    <a:lnTo>
                      <a:pt x="55" y="59"/>
                    </a:lnTo>
                    <a:lnTo>
                      <a:pt x="57" y="54"/>
                    </a:lnTo>
                    <a:lnTo>
                      <a:pt x="53" y="48"/>
                    </a:lnTo>
                    <a:lnTo>
                      <a:pt x="51" y="44"/>
                    </a:lnTo>
                    <a:lnTo>
                      <a:pt x="42" y="44"/>
                    </a:lnTo>
                    <a:lnTo>
                      <a:pt x="38" y="46"/>
                    </a:lnTo>
                    <a:lnTo>
                      <a:pt x="27" y="44"/>
                    </a:lnTo>
                    <a:lnTo>
                      <a:pt x="21" y="48"/>
                    </a:lnTo>
                    <a:lnTo>
                      <a:pt x="19" y="46"/>
                    </a:lnTo>
                    <a:lnTo>
                      <a:pt x="19" y="42"/>
                    </a:lnTo>
                    <a:lnTo>
                      <a:pt x="17" y="40"/>
                    </a:lnTo>
                    <a:lnTo>
                      <a:pt x="6" y="42"/>
                    </a:lnTo>
                    <a:lnTo>
                      <a:pt x="6" y="40"/>
                    </a:lnTo>
                    <a:lnTo>
                      <a:pt x="13" y="35"/>
                    </a:lnTo>
                    <a:lnTo>
                      <a:pt x="8" y="35"/>
                    </a:lnTo>
                    <a:lnTo>
                      <a:pt x="11" y="33"/>
                    </a:lnTo>
                    <a:lnTo>
                      <a:pt x="8" y="31"/>
                    </a:lnTo>
                    <a:lnTo>
                      <a:pt x="11" y="27"/>
                    </a:lnTo>
                    <a:lnTo>
                      <a:pt x="6" y="31"/>
                    </a:lnTo>
                    <a:lnTo>
                      <a:pt x="6" y="29"/>
                    </a:lnTo>
                    <a:lnTo>
                      <a:pt x="6" y="25"/>
                    </a:lnTo>
                    <a:lnTo>
                      <a:pt x="4" y="23"/>
                    </a:lnTo>
                    <a:lnTo>
                      <a:pt x="4" y="21"/>
                    </a:lnTo>
                    <a:lnTo>
                      <a:pt x="2" y="23"/>
                    </a:lnTo>
                    <a:lnTo>
                      <a:pt x="0" y="19"/>
                    </a:lnTo>
                    <a:lnTo>
                      <a:pt x="2" y="14"/>
                    </a:lnTo>
                    <a:lnTo>
                      <a:pt x="11" y="10"/>
                    </a:lnTo>
                    <a:lnTo>
                      <a:pt x="13" y="12"/>
                    </a:lnTo>
                    <a:lnTo>
                      <a:pt x="19" y="12"/>
                    </a:lnTo>
                    <a:lnTo>
                      <a:pt x="23" y="8"/>
                    </a:lnTo>
                    <a:lnTo>
                      <a:pt x="19" y="8"/>
                    </a:lnTo>
                    <a:lnTo>
                      <a:pt x="19" y="4"/>
                    </a:lnTo>
                    <a:lnTo>
                      <a:pt x="27" y="0"/>
                    </a:lnTo>
                    <a:lnTo>
                      <a:pt x="27" y="2"/>
                    </a:lnTo>
                    <a:lnTo>
                      <a:pt x="32" y="0"/>
                    </a:lnTo>
                    <a:lnTo>
                      <a:pt x="36" y="2"/>
                    </a:lnTo>
                    <a:lnTo>
                      <a:pt x="40" y="6"/>
                    </a:lnTo>
                    <a:lnTo>
                      <a:pt x="44" y="4"/>
                    </a:lnTo>
                    <a:lnTo>
                      <a:pt x="49" y="4"/>
                    </a:lnTo>
                    <a:lnTo>
                      <a:pt x="53" y="6"/>
                    </a:lnTo>
                    <a:lnTo>
                      <a:pt x="57" y="4"/>
                    </a:lnTo>
                    <a:lnTo>
                      <a:pt x="63" y="2"/>
                    </a:lnTo>
                    <a:lnTo>
                      <a:pt x="65" y="4"/>
                    </a:lnTo>
                    <a:lnTo>
                      <a:pt x="70" y="6"/>
                    </a:lnTo>
                    <a:lnTo>
                      <a:pt x="84" y="8"/>
                    </a:lnTo>
                    <a:lnTo>
                      <a:pt x="91" y="10"/>
                    </a:lnTo>
                    <a:lnTo>
                      <a:pt x="101" y="6"/>
                    </a:lnTo>
                    <a:lnTo>
                      <a:pt x="108" y="6"/>
                    </a:lnTo>
                    <a:lnTo>
                      <a:pt x="110" y="10"/>
                    </a:lnTo>
                    <a:lnTo>
                      <a:pt x="116" y="10"/>
                    </a:lnTo>
                    <a:lnTo>
                      <a:pt x="120" y="8"/>
                    </a:lnTo>
                    <a:lnTo>
                      <a:pt x="122" y="8"/>
                    </a:lnTo>
                    <a:lnTo>
                      <a:pt x="133" y="12"/>
                    </a:lnTo>
                    <a:lnTo>
                      <a:pt x="135" y="10"/>
                    </a:lnTo>
                    <a:lnTo>
                      <a:pt x="139" y="10"/>
                    </a:lnTo>
                    <a:lnTo>
                      <a:pt x="141" y="8"/>
                    </a:lnTo>
                    <a:lnTo>
                      <a:pt x="141" y="8"/>
                    </a:lnTo>
                    <a:close/>
                    <a:moveTo>
                      <a:pt x="236" y="97"/>
                    </a:moveTo>
                    <a:lnTo>
                      <a:pt x="242" y="97"/>
                    </a:lnTo>
                    <a:lnTo>
                      <a:pt x="247" y="99"/>
                    </a:lnTo>
                    <a:lnTo>
                      <a:pt x="247" y="97"/>
                    </a:lnTo>
                    <a:lnTo>
                      <a:pt x="242" y="92"/>
                    </a:lnTo>
                    <a:lnTo>
                      <a:pt x="238" y="94"/>
                    </a:lnTo>
                    <a:lnTo>
                      <a:pt x="236" y="97"/>
                    </a:lnTo>
                    <a:lnTo>
                      <a:pt x="236" y="97"/>
                    </a:lnTo>
                    <a:close/>
                    <a:moveTo>
                      <a:pt x="226" y="109"/>
                    </a:moveTo>
                    <a:lnTo>
                      <a:pt x="228" y="105"/>
                    </a:lnTo>
                    <a:lnTo>
                      <a:pt x="232" y="101"/>
                    </a:lnTo>
                    <a:lnTo>
                      <a:pt x="228" y="101"/>
                    </a:lnTo>
                    <a:lnTo>
                      <a:pt x="223" y="99"/>
                    </a:lnTo>
                    <a:lnTo>
                      <a:pt x="219" y="103"/>
                    </a:lnTo>
                    <a:lnTo>
                      <a:pt x="217" y="105"/>
                    </a:lnTo>
                    <a:lnTo>
                      <a:pt x="221" y="107"/>
                    </a:lnTo>
                    <a:lnTo>
                      <a:pt x="226" y="109"/>
                    </a:lnTo>
                    <a:lnTo>
                      <a:pt x="226" y="109"/>
                    </a:lnTo>
                    <a:close/>
                    <a:moveTo>
                      <a:pt x="200" y="122"/>
                    </a:moveTo>
                    <a:lnTo>
                      <a:pt x="202" y="120"/>
                    </a:lnTo>
                    <a:lnTo>
                      <a:pt x="204" y="118"/>
                    </a:lnTo>
                    <a:lnTo>
                      <a:pt x="204" y="116"/>
                    </a:lnTo>
                    <a:lnTo>
                      <a:pt x="198" y="116"/>
                    </a:lnTo>
                    <a:lnTo>
                      <a:pt x="198" y="120"/>
                    </a:lnTo>
                    <a:lnTo>
                      <a:pt x="200" y="122"/>
                    </a:lnTo>
                    <a:close/>
                  </a:path>
                </a:pathLst>
              </a:custGeom>
              <a:solidFill>
                <a:srgbClr val="9E462A"/>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76" name="Freeform 81">
                <a:extLst>
                  <a:ext uri="{FF2B5EF4-FFF2-40B4-BE49-F238E27FC236}">
                    <a16:creationId xmlns:a16="http://schemas.microsoft.com/office/drawing/2014/main" id="{0BE38F2A-D8A3-4AB9-880D-F3ACA9D24CE2}"/>
                  </a:ext>
                </a:extLst>
              </p:cNvPr>
              <p:cNvSpPr>
                <a:spLocks/>
              </p:cNvSpPr>
              <p:nvPr/>
            </p:nvSpPr>
            <p:spPr bwMode="auto">
              <a:xfrm>
                <a:off x="8887669" y="3157919"/>
                <a:ext cx="50785" cy="93877"/>
              </a:xfrm>
              <a:custGeom>
                <a:avLst/>
                <a:gdLst>
                  <a:gd name="T0" fmla="*/ 40 w 63"/>
                  <a:gd name="T1" fmla="*/ 114 h 124"/>
                  <a:gd name="T2" fmla="*/ 42 w 63"/>
                  <a:gd name="T3" fmla="*/ 101 h 124"/>
                  <a:gd name="T4" fmla="*/ 48 w 63"/>
                  <a:gd name="T5" fmla="*/ 92 h 124"/>
                  <a:gd name="T6" fmla="*/ 40 w 63"/>
                  <a:gd name="T7" fmla="*/ 86 h 124"/>
                  <a:gd name="T8" fmla="*/ 46 w 63"/>
                  <a:gd name="T9" fmla="*/ 71 h 124"/>
                  <a:gd name="T10" fmla="*/ 36 w 63"/>
                  <a:gd name="T11" fmla="*/ 59 h 124"/>
                  <a:gd name="T12" fmla="*/ 44 w 63"/>
                  <a:gd name="T13" fmla="*/ 59 h 124"/>
                  <a:gd name="T14" fmla="*/ 46 w 63"/>
                  <a:gd name="T15" fmla="*/ 48 h 124"/>
                  <a:gd name="T16" fmla="*/ 52 w 63"/>
                  <a:gd name="T17" fmla="*/ 31 h 124"/>
                  <a:gd name="T18" fmla="*/ 59 w 63"/>
                  <a:gd name="T19" fmla="*/ 19 h 124"/>
                  <a:gd name="T20" fmla="*/ 63 w 63"/>
                  <a:gd name="T21" fmla="*/ 14 h 124"/>
                  <a:gd name="T22" fmla="*/ 57 w 63"/>
                  <a:gd name="T23" fmla="*/ 4 h 124"/>
                  <a:gd name="T24" fmla="*/ 44 w 63"/>
                  <a:gd name="T25" fmla="*/ 6 h 124"/>
                  <a:gd name="T26" fmla="*/ 27 w 63"/>
                  <a:gd name="T27" fmla="*/ 8 h 124"/>
                  <a:gd name="T28" fmla="*/ 25 w 63"/>
                  <a:gd name="T29" fmla="*/ 2 h 124"/>
                  <a:gd name="T30" fmla="*/ 12 w 63"/>
                  <a:gd name="T31" fmla="*/ 2 h 124"/>
                  <a:gd name="T32" fmla="*/ 17 w 63"/>
                  <a:gd name="T33" fmla="*/ 12 h 124"/>
                  <a:gd name="T34" fmla="*/ 17 w 63"/>
                  <a:gd name="T35" fmla="*/ 27 h 124"/>
                  <a:gd name="T36" fmla="*/ 17 w 63"/>
                  <a:gd name="T37" fmla="*/ 36 h 124"/>
                  <a:gd name="T38" fmla="*/ 12 w 63"/>
                  <a:gd name="T39" fmla="*/ 44 h 124"/>
                  <a:gd name="T40" fmla="*/ 8 w 63"/>
                  <a:gd name="T41" fmla="*/ 57 h 124"/>
                  <a:gd name="T42" fmla="*/ 2 w 63"/>
                  <a:gd name="T43" fmla="*/ 67 h 124"/>
                  <a:gd name="T44" fmla="*/ 0 w 63"/>
                  <a:gd name="T45" fmla="*/ 82 h 124"/>
                  <a:gd name="T46" fmla="*/ 6 w 63"/>
                  <a:gd name="T47" fmla="*/ 80 h 124"/>
                  <a:gd name="T48" fmla="*/ 10 w 63"/>
                  <a:gd name="T49" fmla="*/ 80 h 124"/>
                  <a:gd name="T50" fmla="*/ 4 w 63"/>
                  <a:gd name="T51" fmla="*/ 84 h 124"/>
                  <a:gd name="T52" fmla="*/ 6 w 63"/>
                  <a:gd name="T53" fmla="*/ 90 h 124"/>
                  <a:gd name="T54" fmla="*/ 14 w 63"/>
                  <a:gd name="T55" fmla="*/ 88 h 124"/>
                  <a:gd name="T56" fmla="*/ 14 w 63"/>
                  <a:gd name="T57" fmla="*/ 97 h 124"/>
                  <a:gd name="T58" fmla="*/ 12 w 63"/>
                  <a:gd name="T59" fmla="*/ 111 h 124"/>
                  <a:gd name="T60" fmla="*/ 8 w 63"/>
                  <a:gd name="T61" fmla="*/ 120 h 124"/>
                  <a:gd name="T62" fmla="*/ 17 w 63"/>
                  <a:gd name="T63" fmla="*/ 118 h 124"/>
                  <a:gd name="T64" fmla="*/ 27 w 63"/>
                  <a:gd name="T65" fmla="*/ 124 h 124"/>
                  <a:gd name="T66" fmla="*/ 40 w 63"/>
                  <a:gd name="T67" fmla="*/ 120 h 124"/>
                  <a:gd name="T68" fmla="*/ 40 w 63"/>
                  <a:gd name="T69"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124">
                    <a:moveTo>
                      <a:pt x="40" y="118"/>
                    </a:moveTo>
                    <a:lnTo>
                      <a:pt x="40" y="114"/>
                    </a:lnTo>
                    <a:lnTo>
                      <a:pt x="38" y="109"/>
                    </a:lnTo>
                    <a:lnTo>
                      <a:pt x="42" y="101"/>
                    </a:lnTo>
                    <a:lnTo>
                      <a:pt x="46" y="97"/>
                    </a:lnTo>
                    <a:lnTo>
                      <a:pt x="48" y="92"/>
                    </a:lnTo>
                    <a:lnTo>
                      <a:pt x="44" y="92"/>
                    </a:lnTo>
                    <a:lnTo>
                      <a:pt x="40" y="86"/>
                    </a:lnTo>
                    <a:lnTo>
                      <a:pt x="46" y="80"/>
                    </a:lnTo>
                    <a:lnTo>
                      <a:pt x="46" y="71"/>
                    </a:lnTo>
                    <a:lnTo>
                      <a:pt x="42" y="69"/>
                    </a:lnTo>
                    <a:lnTo>
                      <a:pt x="36" y="59"/>
                    </a:lnTo>
                    <a:lnTo>
                      <a:pt x="42" y="59"/>
                    </a:lnTo>
                    <a:lnTo>
                      <a:pt x="44" y="59"/>
                    </a:lnTo>
                    <a:lnTo>
                      <a:pt x="50" y="52"/>
                    </a:lnTo>
                    <a:lnTo>
                      <a:pt x="46" y="48"/>
                    </a:lnTo>
                    <a:lnTo>
                      <a:pt x="50" y="44"/>
                    </a:lnTo>
                    <a:lnTo>
                      <a:pt x="52" y="31"/>
                    </a:lnTo>
                    <a:lnTo>
                      <a:pt x="50" y="27"/>
                    </a:lnTo>
                    <a:lnTo>
                      <a:pt x="59" y="19"/>
                    </a:lnTo>
                    <a:lnTo>
                      <a:pt x="61" y="19"/>
                    </a:lnTo>
                    <a:lnTo>
                      <a:pt x="63" y="14"/>
                    </a:lnTo>
                    <a:lnTo>
                      <a:pt x="59" y="8"/>
                    </a:lnTo>
                    <a:lnTo>
                      <a:pt x="57" y="4"/>
                    </a:lnTo>
                    <a:lnTo>
                      <a:pt x="48" y="4"/>
                    </a:lnTo>
                    <a:lnTo>
                      <a:pt x="44" y="6"/>
                    </a:lnTo>
                    <a:lnTo>
                      <a:pt x="33" y="4"/>
                    </a:lnTo>
                    <a:lnTo>
                      <a:pt x="27" y="8"/>
                    </a:lnTo>
                    <a:lnTo>
                      <a:pt x="25" y="6"/>
                    </a:lnTo>
                    <a:lnTo>
                      <a:pt x="25" y="2"/>
                    </a:lnTo>
                    <a:lnTo>
                      <a:pt x="23" y="0"/>
                    </a:lnTo>
                    <a:lnTo>
                      <a:pt x="12" y="2"/>
                    </a:lnTo>
                    <a:lnTo>
                      <a:pt x="14" y="6"/>
                    </a:lnTo>
                    <a:lnTo>
                      <a:pt x="17" y="12"/>
                    </a:lnTo>
                    <a:lnTo>
                      <a:pt x="14" y="25"/>
                    </a:lnTo>
                    <a:lnTo>
                      <a:pt x="17" y="27"/>
                    </a:lnTo>
                    <a:lnTo>
                      <a:pt x="14" y="31"/>
                    </a:lnTo>
                    <a:lnTo>
                      <a:pt x="17" y="36"/>
                    </a:lnTo>
                    <a:lnTo>
                      <a:pt x="14" y="38"/>
                    </a:lnTo>
                    <a:lnTo>
                      <a:pt x="12" y="44"/>
                    </a:lnTo>
                    <a:lnTo>
                      <a:pt x="12" y="50"/>
                    </a:lnTo>
                    <a:lnTo>
                      <a:pt x="8" y="57"/>
                    </a:lnTo>
                    <a:lnTo>
                      <a:pt x="8" y="61"/>
                    </a:lnTo>
                    <a:lnTo>
                      <a:pt x="2" y="67"/>
                    </a:lnTo>
                    <a:lnTo>
                      <a:pt x="0" y="80"/>
                    </a:lnTo>
                    <a:lnTo>
                      <a:pt x="0" y="82"/>
                    </a:lnTo>
                    <a:lnTo>
                      <a:pt x="4" y="82"/>
                    </a:lnTo>
                    <a:lnTo>
                      <a:pt x="6" y="80"/>
                    </a:lnTo>
                    <a:lnTo>
                      <a:pt x="10" y="78"/>
                    </a:lnTo>
                    <a:lnTo>
                      <a:pt x="10" y="80"/>
                    </a:lnTo>
                    <a:lnTo>
                      <a:pt x="10" y="82"/>
                    </a:lnTo>
                    <a:lnTo>
                      <a:pt x="4" y="84"/>
                    </a:lnTo>
                    <a:lnTo>
                      <a:pt x="4" y="88"/>
                    </a:lnTo>
                    <a:lnTo>
                      <a:pt x="6" y="90"/>
                    </a:lnTo>
                    <a:lnTo>
                      <a:pt x="10" y="88"/>
                    </a:lnTo>
                    <a:lnTo>
                      <a:pt x="14" y="88"/>
                    </a:lnTo>
                    <a:lnTo>
                      <a:pt x="12" y="90"/>
                    </a:lnTo>
                    <a:lnTo>
                      <a:pt x="14" y="97"/>
                    </a:lnTo>
                    <a:lnTo>
                      <a:pt x="12" y="101"/>
                    </a:lnTo>
                    <a:lnTo>
                      <a:pt x="12" y="111"/>
                    </a:lnTo>
                    <a:lnTo>
                      <a:pt x="10" y="118"/>
                    </a:lnTo>
                    <a:lnTo>
                      <a:pt x="8" y="120"/>
                    </a:lnTo>
                    <a:lnTo>
                      <a:pt x="10" y="122"/>
                    </a:lnTo>
                    <a:lnTo>
                      <a:pt x="17" y="118"/>
                    </a:lnTo>
                    <a:lnTo>
                      <a:pt x="25" y="122"/>
                    </a:lnTo>
                    <a:lnTo>
                      <a:pt x="27" y="124"/>
                    </a:lnTo>
                    <a:lnTo>
                      <a:pt x="33" y="120"/>
                    </a:lnTo>
                    <a:lnTo>
                      <a:pt x="40" y="120"/>
                    </a:lnTo>
                    <a:lnTo>
                      <a:pt x="40" y="118"/>
                    </a:lnTo>
                    <a:lnTo>
                      <a:pt x="40" y="11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77" name="Freeform 82">
                <a:extLst>
                  <a:ext uri="{FF2B5EF4-FFF2-40B4-BE49-F238E27FC236}">
                    <a16:creationId xmlns:a16="http://schemas.microsoft.com/office/drawing/2014/main" id="{12EC6410-F576-4A55-8CBD-8BD750FF00F7}"/>
                  </a:ext>
                </a:extLst>
              </p:cNvPr>
              <p:cNvSpPr>
                <a:spLocks noEditPoints="1"/>
              </p:cNvSpPr>
              <p:nvPr/>
            </p:nvSpPr>
            <p:spPr bwMode="auto">
              <a:xfrm>
                <a:off x="9325389" y="3160947"/>
                <a:ext cx="139457" cy="125675"/>
              </a:xfrm>
              <a:custGeom>
                <a:avLst/>
                <a:gdLst>
                  <a:gd name="T0" fmla="*/ 106 w 173"/>
                  <a:gd name="T1" fmla="*/ 13 h 166"/>
                  <a:gd name="T2" fmla="*/ 70 w 173"/>
                  <a:gd name="T3" fmla="*/ 17 h 166"/>
                  <a:gd name="T4" fmla="*/ 28 w 173"/>
                  <a:gd name="T5" fmla="*/ 32 h 166"/>
                  <a:gd name="T6" fmla="*/ 19 w 173"/>
                  <a:gd name="T7" fmla="*/ 67 h 166"/>
                  <a:gd name="T8" fmla="*/ 45 w 173"/>
                  <a:gd name="T9" fmla="*/ 91 h 166"/>
                  <a:gd name="T10" fmla="*/ 66 w 173"/>
                  <a:gd name="T11" fmla="*/ 97 h 166"/>
                  <a:gd name="T12" fmla="*/ 32 w 173"/>
                  <a:gd name="T13" fmla="*/ 97 h 166"/>
                  <a:gd name="T14" fmla="*/ 49 w 173"/>
                  <a:gd name="T15" fmla="*/ 126 h 166"/>
                  <a:gd name="T16" fmla="*/ 62 w 173"/>
                  <a:gd name="T17" fmla="*/ 128 h 166"/>
                  <a:gd name="T18" fmla="*/ 64 w 173"/>
                  <a:gd name="T19" fmla="*/ 112 h 166"/>
                  <a:gd name="T20" fmla="*/ 76 w 173"/>
                  <a:gd name="T21" fmla="*/ 112 h 166"/>
                  <a:gd name="T22" fmla="*/ 83 w 173"/>
                  <a:gd name="T23" fmla="*/ 101 h 166"/>
                  <a:gd name="T24" fmla="*/ 70 w 173"/>
                  <a:gd name="T25" fmla="*/ 82 h 166"/>
                  <a:gd name="T26" fmla="*/ 64 w 173"/>
                  <a:gd name="T27" fmla="*/ 65 h 166"/>
                  <a:gd name="T28" fmla="*/ 62 w 173"/>
                  <a:gd name="T29" fmla="*/ 55 h 166"/>
                  <a:gd name="T30" fmla="*/ 62 w 173"/>
                  <a:gd name="T31" fmla="*/ 36 h 166"/>
                  <a:gd name="T32" fmla="*/ 76 w 173"/>
                  <a:gd name="T33" fmla="*/ 42 h 166"/>
                  <a:gd name="T34" fmla="*/ 89 w 173"/>
                  <a:gd name="T35" fmla="*/ 40 h 166"/>
                  <a:gd name="T36" fmla="*/ 95 w 173"/>
                  <a:gd name="T37" fmla="*/ 25 h 166"/>
                  <a:gd name="T38" fmla="*/ 127 w 173"/>
                  <a:gd name="T39" fmla="*/ 19 h 166"/>
                  <a:gd name="T40" fmla="*/ 83 w 173"/>
                  <a:gd name="T41" fmla="*/ 156 h 166"/>
                  <a:gd name="T42" fmla="*/ 106 w 173"/>
                  <a:gd name="T43" fmla="*/ 166 h 166"/>
                  <a:gd name="T44" fmla="*/ 135 w 173"/>
                  <a:gd name="T45" fmla="*/ 156 h 166"/>
                  <a:gd name="T46" fmla="*/ 123 w 173"/>
                  <a:gd name="T47" fmla="*/ 156 h 166"/>
                  <a:gd name="T48" fmla="*/ 95 w 173"/>
                  <a:gd name="T49" fmla="*/ 154 h 166"/>
                  <a:gd name="T50" fmla="*/ 85 w 173"/>
                  <a:gd name="T51" fmla="*/ 152 h 166"/>
                  <a:gd name="T52" fmla="*/ 9 w 173"/>
                  <a:gd name="T53" fmla="*/ 63 h 166"/>
                  <a:gd name="T54" fmla="*/ 22 w 173"/>
                  <a:gd name="T55" fmla="*/ 82 h 166"/>
                  <a:gd name="T56" fmla="*/ 22 w 173"/>
                  <a:gd name="T57" fmla="*/ 88 h 166"/>
                  <a:gd name="T58" fmla="*/ 24 w 173"/>
                  <a:gd name="T59" fmla="*/ 97 h 166"/>
                  <a:gd name="T60" fmla="*/ 22 w 173"/>
                  <a:gd name="T61" fmla="*/ 88 h 166"/>
                  <a:gd name="T62" fmla="*/ 24 w 173"/>
                  <a:gd name="T63" fmla="*/ 99 h 166"/>
                  <a:gd name="T64" fmla="*/ 152 w 173"/>
                  <a:gd name="T65" fmla="*/ 147 h 166"/>
                  <a:gd name="T66" fmla="*/ 150 w 173"/>
                  <a:gd name="T67" fmla="*/ 158 h 166"/>
                  <a:gd name="T68" fmla="*/ 171 w 173"/>
                  <a:gd name="T69" fmla="*/ 135 h 166"/>
                  <a:gd name="T70" fmla="*/ 161 w 173"/>
                  <a:gd name="T71" fmla="*/ 145 h 166"/>
                  <a:gd name="T72" fmla="*/ 135 w 173"/>
                  <a:gd name="T73" fmla="*/ 133 h 166"/>
                  <a:gd name="T74" fmla="*/ 142 w 173"/>
                  <a:gd name="T75" fmla="*/ 107 h 166"/>
                  <a:gd name="T76" fmla="*/ 127 w 173"/>
                  <a:gd name="T77" fmla="*/ 91 h 166"/>
                  <a:gd name="T78" fmla="*/ 127 w 173"/>
                  <a:gd name="T79" fmla="*/ 82 h 166"/>
                  <a:gd name="T80" fmla="*/ 133 w 173"/>
                  <a:gd name="T81" fmla="*/ 63 h 166"/>
                  <a:gd name="T82" fmla="*/ 129 w 173"/>
                  <a:gd name="T83" fmla="*/ 67 h 166"/>
                  <a:gd name="T84" fmla="*/ 116 w 173"/>
                  <a:gd name="T85" fmla="*/ 34 h 166"/>
                  <a:gd name="T86" fmla="*/ 110 w 173"/>
                  <a:gd name="T87" fmla="*/ 44 h 166"/>
                  <a:gd name="T88" fmla="*/ 104 w 173"/>
                  <a:gd name="T89" fmla="*/ 46 h 166"/>
                  <a:gd name="T90" fmla="*/ 93 w 173"/>
                  <a:gd name="T91" fmla="*/ 29 h 166"/>
                  <a:gd name="T92" fmla="*/ 74 w 173"/>
                  <a:gd name="T93" fmla="*/ 67 h 166"/>
                  <a:gd name="T94" fmla="*/ 100 w 173"/>
                  <a:gd name="T95" fmla="*/ 78 h 166"/>
                  <a:gd name="T96" fmla="*/ 131 w 173"/>
                  <a:gd name="T97" fmla="*/ 107 h 166"/>
                  <a:gd name="T98" fmla="*/ 95 w 173"/>
                  <a:gd name="T99" fmla="*/ 131 h 166"/>
                  <a:gd name="T100" fmla="*/ 97 w 173"/>
                  <a:gd name="T101" fmla="*/ 112 h 166"/>
                  <a:gd name="T102" fmla="*/ 93 w 173"/>
                  <a:gd name="T103" fmla="*/ 110 h 166"/>
                  <a:gd name="T104" fmla="*/ 116 w 173"/>
                  <a:gd name="T105" fmla="*/ 122 h 166"/>
                  <a:gd name="T106" fmla="*/ 116 w 173"/>
                  <a:gd name="T107" fmla="*/ 112 h 166"/>
                  <a:gd name="T108" fmla="*/ 110 w 173"/>
                  <a:gd name="T109" fmla="*/ 107 h 166"/>
                  <a:gd name="T110" fmla="*/ 100 w 173"/>
                  <a:gd name="T111" fmla="*/ 101 h 166"/>
                  <a:gd name="T112" fmla="*/ 83 w 173"/>
                  <a:gd name="T113" fmla="*/ 80 h 166"/>
                  <a:gd name="T114" fmla="*/ 95 w 173"/>
                  <a:gd name="T115" fmla="*/ 95 h 166"/>
                  <a:gd name="T116" fmla="*/ 87 w 173"/>
                  <a:gd name="T117" fmla="*/ 88 h 166"/>
                  <a:gd name="T118" fmla="*/ 68 w 173"/>
                  <a:gd name="T119" fmla="*/ 76 h 166"/>
                  <a:gd name="T120" fmla="*/ 70 w 173"/>
                  <a:gd name="T121" fmla="*/ 14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166">
                    <a:moveTo>
                      <a:pt x="129" y="0"/>
                    </a:moveTo>
                    <a:lnTo>
                      <a:pt x="127" y="0"/>
                    </a:lnTo>
                    <a:lnTo>
                      <a:pt x="123" y="4"/>
                    </a:lnTo>
                    <a:lnTo>
                      <a:pt x="123" y="8"/>
                    </a:lnTo>
                    <a:lnTo>
                      <a:pt x="123" y="13"/>
                    </a:lnTo>
                    <a:lnTo>
                      <a:pt x="121" y="15"/>
                    </a:lnTo>
                    <a:lnTo>
                      <a:pt x="112" y="15"/>
                    </a:lnTo>
                    <a:lnTo>
                      <a:pt x="108" y="15"/>
                    </a:lnTo>
                    <a:lnTo>
                      <a:pt x="106" y="13"/>
                    </a:lnTo>
                    <a:lnTo>
                      <a:pt x="102" y="13"/>
                    </a:lnTo>
                    <a:lnTo>
                      <a:pt x="100" y="17"/>
                    </a:lnTo>
                    <a:lnTo>
                      <a:pt x="95" y="15"/>
                    </a:lnTo>
                    <a:lnTo>
                      <a:pt x="93" y="13"/>
                    </a:lnTo>
                    <a:lnTo>
                      <a:pt x="89" y="13"/>
                    </a:lnTo>
                    <a:lnTo>
                      <a:pt x="85" y="10"/>
                    </a:lnTo>
                    <a:lnTo>
                      <a:pt x="81" y="15"/>
                    </a:lnTo>
                    <a:lnTo>
                      <a:pt x="76" y="17"/>
                    </a:lnTo>
                    <a:lnTo>
                      <a:pt x="70" y="17"/>
                    </a:lnTo>
                    <a:lnTo>
                      <a:pt x="68" y="15"/>
                    </a:lnTo>
                    <a:lnTo>
                      <a:pt x="64" y="17"/>
                    </a:lnTo>
                    <a:lnTo>
                      <a:pt x="62" y="17"/>
                    </a:lnTo>
                    <a:lnTo>
                      <a:pt x="55" y="21"/>
                    </a:lnTo>
                    <a:lnTo>
                      <a:pt x="47" y="19"/>
                    </a:lnTo>
                    <a:lnTo>
                      <a:pt x="43" y="23"/>
                    </a:lnTo>
                    <a:lnTo>
                      <a:pt x="43" y="23"/>
                    </a:lnTo>
                    <a:lnTo>
                      <a:pt x="36" y="25"/>
                    </a:lnTo>
                    <a:lnTo>
                      <a:pt x="28" y="32"/>
                    </a:lnTo>
                    <a:lnTo>
                      <a:pt x="28" y="36"/>
                    </a:lnTo>
                    <a:lnTo>
                      <a:pt x="24" y="42"/>
                    </a:lnTo>
                    <a:lnTo>
                      <a:pt x="17" y="44"/>
                    </a:lnTo>
                    <a:lnTo>
                      <a:pt x="15" y="48"/>
                    </a:lnTo>
                    <a:lnTo>
                      <a:pt x="13" y="55"/>
                    </a:lnTo>
                    <a:lnTo>
                      <a:pt x="11" y="57"/>
                    </a:lnTo>
                    <a:lnTo>
                      <a:pt x="11" y="57"/>
                    </a:lnTo>
                    <a:lnTo>
                      <a:pt x="11" y="63"/>
                    </a:lnTo>
                    <a:lnTo>
                      <a:pt x="19" y="67"/>
                    </a:lnTo>
                    <a:lnTo>
                      <a:pt x="24" y="74"/>
                    </a:lnTo>
                    <a:lnTo>
                      <a:pt x="26" y="74"/>
                    </a:lnTo>
                    <a:lnTo>
                      <a:pt x="24" y="76"/>
                    </a:lnTo>
                    <a:lnTo>
                      <a:pt x="30" y="84"/>
                    </a:lnTo>
                    <a:lnTo>
                      <a:pt x="32" y="88"/>
                    </a:lnTo>
                    <a:lnTo>
                      <a:pt x="34" y="91"/>
                    </a:lnTo>
                    <a:lnTo>
                      <a:pt x="36" y="86"/>
                    </a:lnTo>
                    <a:lnTo>
                      <a:pt x="41" y="91"/>
                    </a:lnTo>
                    <a:lnTo>
                      <a:pt x="45" y="91"/>
                    </a:lnTo>
                    <a:lnTo>
                      <a:pt x="47" y="88"/>
                    </a:lnTo>
                    <a:lnTo>
                      <a:pt x="51" y="88"/>
                    </a:lnTo>
                    <a:lnTo>
                      <a:pt x="55" y="91"/>
                    </a:lnTo>
                    <a:lnTo>
                      <a:pt x="59" y="91"/>
                    </a:lnTo>
                    <a:lnTo>
                      <a:pt x="59" y="93"/>
                    </a:lnTo>
                    <a:lnTo>
                      <a:pt x="62" y="93"/>
                    </a:lnTo>
                    <a:lnTo>
                      <a:pt x="64" y="95"/>
                    </a:lnTo>
                    <a:lnTo>
                      <a:pt x="68" y="95"/>
                    </a:lnTo>
                    <a:lnTo>
                      <a:pt x="66" y="97"/>
                    </a:lnTo>
                    <a:lnTo>
                      <a:pt x="62" y="99"/>
                    </a:lnTo>
                    <a:lnTo>
                      <a:pt x="59" y="97"/>
                    </a:lnTo>
                    <a:lnTo>
                      <a:pt x="55" y="97"/>
                    </a:lnTo>
                    <a:lnTo>
                      <a:pt x="49" y="91"/>
                    </a:lnTo>
                    <a:lnTo>
                      <a:pt x="45" y="93"/>
                    </a:lnTo>
                    <a:lnTo>
                      <a:pt x="41" y="95"/>
                    </a:lnTo>
                    <a:lnTo>
                      <a:pt x="38" y="93"/>
                    </a:lnTo>
                    <a:lnTo>
                      <a:pt x="34" y="97"/>
                    </a:lnTo>
                    <a:lnTo>
                      <a:pt x="32" y="97"/>
                    </a:lnTo>
                    <a:lnTo>
                      <a:pt x="32" y="99"/>
                    </a:lnTo>
                    <a:lnTo>
                      <a:pt x="36" y="105"/>
                    </a:lnTo>
                    <a:lnTo>
                      <a:pt x="41" y="107"/>
                    </a:lnTo>
                    <a:lnTo>
                      <a:pt x="45" y="112"/>
                    </a:lnTo>
                    <a:lnTo>
                      <a:pt x="45" y="114"/>
                    </a:lnTo>
                    <a:lnTo>
                      <a:pt x="43" y="116"/>
                    </a:lnTo>
                    <a:lnTo>
                      <a:pt x="43" y="120"/>
                    </a:lnTo>
                    <a:lnTo>
                      <a:pt x="47" y="124"/>
                    </a:lnTo>
                    <a:lnTo>
                      <a:pt x="49" y="126"/>
                    </a:lnTo>
                    <a:lnTo>
                      <a:pt x="51" y="124"/>
                    </a:lnTo>
                    <a:lnTo>
                      <a:pt x="49" y="122"/>
                    </a:lnTo>
                    <a:lnTo>
                      <a:pt x="51" y="118"/>
                    </a:lnTo>
                    <a:lnTo>
                      <a:pt x="53" y="124"/>
                    </a:lnTo>
                    <a:lnTo>
                      <a:pt x="57" y="126"/>
                    </a:lnTo>
                    <a:lnTo>
                      <a:pt x="59" y="128"/>
                    </a:lnTo>
                    <a:lnTo>
                      <a:pt x="57" y="133"/>
                    </a:lnTo>
                    <a:lnTo>
                      <a:pt x="62" y="135"/>
                    </a:lnTo>
                    <a:lnTo>
                      <a:pt x="62" y="128"/>
                    </a:lnTo>
                    <a:lnTo>
                      <a:pt x="62" y="124"/>
                    </a:lnTo>
                    <a:lnTo>
                      <a:pt x="66" y="124"/>
                    </a:lnTo>
                    <a:lnTo>
                      <a:pt x="68" y="128"/>
                    </a:lnTo>
                    <a:lnTo>
                      <a:pt x="74" y="133"/>
                    </a:lnTo>
                    <a:lnTo>
                      <a:pt x="70" y="128"/>
                    </a:lnTo>
                    <a:lnTo>
                      <a:pt x="72" y="124"/>
                    </a:lnTo>
                    <a:lnTo>
                      <a:pt x="70" y="122"/>
                    </a:lnTo>
                    <a:lnTo>
                      <a:pt x="66" y="114"/>
                    </a:lnTo>
                    <a:lnTo>
                      <a:pt x="64" y="112"/>
                    </a:lnTo>
                    <a:lnTo>
                      <a:pt x="64" y="110"/>
                    </a:lnTo>
                    <a:lnTo>
                      <a:pt x="66" y="110"/>
                    </a:lnTo>
                    <a:lnTo>
                      <a:pt x="72" y="112"/>
                    </a:lnTo>
                    <a:lnTo>
                      <a:pt x="70" y="114"/>
                    </a:lnTo>
                    <a:lnTo>
                      <a:pt x="72" y="114"/>
                    </a:lnTo>
                    <a:lnTo>
                      <a:pt x="74" y="112"/>
                    </a:lnTo>
                    <a:lnTo>
                      <a:pt x="78" y="114"/>
                    </a:lnTo>
                    <a:lnTo>
                      <a:pt x="78" y="112"/>
                    </a:lnTo>
                    <a:lnTo>
                      <a:pt x="76" y="112"/>
                    </a:lnTo>
                    <a:lnTo>
                      <a:pt x="76" y="110"/>
                    </a:lnTo>
                    <a:lnTo>
                      <a:pt x="74" y="110"/>
                    </a:lnTo>
                    <a:lnTo>
                      <a:pt x="70" y="107"/>
                    </a:lnTo>
                    <a:lnTo>
                      <a:pt x="72" y="105"/>
                    </a:lnTo>
                    <a:lnTo>
                      <a:pt x="68" y="101"/>
                    </a:lnTo>
                    <a:lnTo>
                      <a:pt x="72" y="99"/>
                    </a:lnTo>
                    <a:lnTo>
                      <a:pt x="74" y="99"/>
                    </a:lnTo>
                    <a:lnTo>
                      <a:pt x="76" y="99"/>
                    </a:lnTo>
                    <a:lnTo>
                      <a:pt x="83" y="101"/>
                    </a:lnTo>
                    <a:lnTo>
                      <a:pt x="83" y="103"/>
                    </a:lnTo>
                    <a:lnTo>
                      <a:pt x="87" y="103"/>
                    </a:lnTo>
                    <a:lnTo>
                      <a:pt x="87" y="101"/>
                    </a:lnTo>
                    <a:lnTo>
                      <a:pt x="85" y="97"/>
                    </a:lnTo>
                    <a:lnTo>
                      <a:pt x="85" y="93"/>
                    </a:lnTo>
                    <a:lnTo>
                      <a:pt x="85" y="91"/>
                    </a:lnTo>
                    <a:lnTo>
                      <a:pt x="74" y="84"/>
                    </a:lnTo>
                    <a:lnTo>
                      <a:pt x="72" y="84"/>
                    </a:lnTo>
                    <a:lnTo>
                      <a:pt x="70" y="82"/>
                    </a:lnTo>
                    <a:lnTo>
                      <a:pt x="68" y="82"/>
                    </a:lnTo>
                    <a:lnTo>
                      <a:pt x="66" y="80"/>
                    </a:lnTo>
                    <a:lnTo>
                      <a:pt x="62" y="78"/>
                    </a:lnTo>
                    <a:lnTo>
                      <a:pt x="57" y="76"/>
                    </a:lnTo>
                    <a:lnTo>
                      <a:pt x="62" y="74"/>
                    </a:lnTo>
                    <a:lnTo>
                      <a:pt x="66" y="72"/>
                    </a:lnTo>
                    <a:lnTo>
                      <a:pt x="66" y="69"/>
                    </a:lnTo>
                    <a:lnTo>
                      <a:pt x="62" y="69"/>
                    </a:lnTo>
                    <a:lnTo>
                      <a:pt x="64" y="65"/>
                    </a:lnTo>
                    <a:lnTo>
                      <a:pt x="64" y="63"/>
                    </a:lnTo>
                    <a:lnTo>
                      <a:pt x="66" y="65"/>
                    </a:lnTo>
                    <a:lnTo>
                      <a:pt x="68" y="67"/>
                    </a:lnTo>
                    <a:lnTo>
                      <a:pt x="68" y="69"/>
                    </a:lnTo>
                    <a:lnTo>
                      <a:pt x="68" y="72"/>
                    </a:lnTo>
                    <a:lnTo>
                      <a:pt x="70" y="72"/>
                    </a:lnTo>
                    <a:lnTo>
                      <a:pt x="72" y="65"/>
                    </a:lnTo>
                    <a:lnTo>
                      <a:pt x="68" y="63"/>
                    </a:lnTo>
                    <a:lnTo>
                      <a:pt x="62" y="55"/>
                    </a:lnTo>
                    <a:lnTo>
                      <a:pt x="59" y="53"/>
                    </a:lnTo>
                    <a:lnTo>
                      <a:pt x="59" y="50"/>
                    </a:lnTo>
                    <a:lnTo>
                      <a:pt x="55" y="46"/>
                    </a:lnTo>
                    <a:lnTo>
                      <a:pt x="57" y="44"/>
                    </a:lnTo>
                    <a:lnTo>
                      <a:pt x="55" y="38"/>
                    </a:lnTo>
                    <a:lnTo>
                      <a:pt x="57" y="34"/>
                    </a:lnTo>
                    <a:lnTo>
                      <a:pt x="64" y="32"/>
                    </a:lnTo>
                    <a:lnTo>
                      <a:pt x="64" y="36"/>
                    </a:lnTo>
                    <a:lnTo>
                      <a:pt x="62" y="36"/>
                    </a:lnTo>
                    <a:lnTo>
                      <a:pt x="62" y="38"/>
                    </a:lnTo>
                    <a:lnTo>
                      <a:pt x="68" y="40"/>
                    </a:lnTo>
                    <a:lnTo>
                      <a:pt x="68" y="46"/>
                    </a:lnTo>
                    <a:lnTo>
                      <a:pt x="72" y="48"/>
                    </a:lnTo>
                    <a:lnTo>
                      <a:pt x="76" y="48"/>
                    </a:lnTo>
                    <a:lnTo>
                      <a:pt x="74" y="46"/>
                    </a:lnTo>
                    <a:lnTo>
                      <a:pt x="72" y="44"/>
                    </a:lnTo>
                    <a:lnTo>
                      <a:pt x="72" y="40"/>
                    </a:lnTo>
                    <a:lnTo>
                      <a:pt x="76" y="42"/>
                    </a:lnTo>
                    <a:lnTo>
                      <a:pt x="81" y="46"/>
                    </a:lnTo>
                    <a:lnTo>
                      <a:pt x="83" y="48"/>
                    </a:lnTo>
                    <a:lnTo>
                      <a:pt x="85" y="44"/>
                    </a:lnTo>
                    <a:lnTo>
                      <a:pt x="81" y="42"/>
                    </a:lnTo>
                    <a:lnTo>
                      <a:pt x="78" y="42"/>
                    </a:lnTo>
                    <a:lnTo>
                      <a:pt x="78" y="40"/>
                    </a:lnTo>
                    <a:lnTo>
                      <a:pt x="87" y="40"/>
                    </a:lnTo>
                    <a:lnTo>
                      <a:pt x="89" y="42"/>
                    </a:lnTo>
                    <a:lnTo>
                      <a:pt x="89" y="40"/>
                    </a:lnTo>
                    <a:lnTo>
                      <a:pt x="85" y="38"/>
                    </a:lnTo>
                    <a:lnTo>
                      <a:pt x="81" y="36"/>
                    </a:lnTo>
                    <a:lnTo>
                      <a:pt x="78" y="32"/>
                    </a:lnTo>
                    <a:lnTo>
                      <a:pt x="81" y="29"/>
                    </a:lnTo>
                    <a:lnTo>
                      <a:pt x="83" y="32"/>
                    </a:lnTo>
                    <a:lnTo>
                      <a:pt x="87" y="29"/>
                    </a:lnTo>
                    <a:lnTo>
                      <a:pt x="89" y="23"/>
                    </a:lnTo>
                    <a:lnTo>
                      <a:pt x="91" y="23"/>
                    </a:lnTo>
                    <a:lnTo>
                      <a:pt x="95" y="25"/>
                    </a:lnTo>
                    <a:lnTo>
                      <a:pt x="100" y="27"/>
                    </a:lnTo>
                    <a:lnTo>
                      <a:pt x="102" y="23"/>
                    </a:lnTo>
                    <a:lnTo>
                      <a:pt x="104" y="21"/>
                    </a:lnTo>
                    <a:lnTo>
                      <a:pt x="104" y="21"/>
                    </a:lnTo>
                    <a:lnTo>
                      <a:pt x="108" y="23"/>
                    </a:lnTo>
                    <a:lnTo>
                      <a:pt x="114" y="23"/>
                    </a:lnTo>
                    <a:lnTo>
                      <a:pt x="121" y="25"/>
                    </a:lnTo>
                    <a:lnTo>
                      <a:pt x="125" y="25"/>
                    </a:lnTo>
                    <a:lnTo>
                      <a:pt x="127" y="19"/>
                    </a:lnTo>
                    <a:lnTo>
                      <a:pt x="127" y="15"/>
                    </a:lnTo>
                    <a:lnTo>
                      <a:pt x="133" y="13"/>
                    </a:lnTo>
                    <a:lnTo>
                      <a:pt x="133" y="8"/>
                    </a:lnTo>
                    <a:lnTo>
                      <a:pt x="129" y="6"/>
                    </a:lnTo>
                    <a:lnTo>
                      <a:pt x="129" y="0"/>
                    </a:lnTo>
                    <a:lnTo>
                      <a:pt x="129" y="0"/>
                    </a:lnTo>
                    <a:close/>
                    <a:moveTo>
                      <a:pt x="85" y="156"/>
                    </a:moveTo>
                    <a:lnTo>
                      <a:pt x="83" y="152"/>
                    </a:lnTo>
                    <a:lnTo>
                      <a:pt x="83" y="156"/>
                    </a:lnTo>
                    <a:lnTo>
                      <a:pt x="83" y="158"/>
                    </a:lnTo>
                    <a:lnTo>
                      <a:pt x="83" y="160"/>
                    </a:lnTo>
                    <a:lnTo>
                      <a:pt x="85" y="162"/>
                    </a:lnTo>
                    <a:lnTo>
                      <a:pt x="91" y="162"/>
                    </a:lnTo>
                    <a:lnTo>
                      <a:pt x="95" y="162"/>
                    </a:lnTo>
                    <a:lnTo>
                      <a:pt x="97" y="160"/>
                    </a:lnTo>
                    <a:lnTo>
                      <a:pt x="102" y="162"/>
                    </a:lnTo>
                    <a:lnTo>
                      <a:pt x="106" y="164"/>
                    </a:lnTo>
                    <a:lnTo>
                      <a:pt x="106" y="166"/>
                    </a:lnTo>
                    <a:lnTo>
                      <a:pt x="112" y="166"/>
                    </a:lnTo>
                    <a:lnTo>
                      <a:pt x="114" y="164"/>
                    </a:lnTo>
                    <a:lnTo>
                      <a:pt x="121" y="164"/>
                    </a:lnTo>
                    <a:lnTo>
                      <a:pt x="127" y="164"/>
                    </a:lnTo>
                    <a:lnTo>
                      <a:pt x="131" y="164"/>
                    </a:lnTo>
                    <a:lnTo>
                      <a:pt x="135" y="162"/>
                    </a:lnTo>
                    <a:lnTo>
                      <a:pt x="135" y="160"/>
                    </a:lnTo>
                    <a:lnTo>
                      <a:pt x="135" y="158"/>
                    </a:lnTo>
                    <a:lnTo>
                      <a:pt x="135" y="156"/>
                    </a:lnTo>
                    <a:lnTo>
                      <a:pt x="135" y="158"/>
                    </a:lnTo>
                    <a:lnTo>
                      <a:pt x="135" y="160"/>
                    </a:lnTo>
                    <a:lnTo>
                      <a:pt x="131" y="162"/>
                    </a:lnTo>
                    <a:lnTo>
                      <a:pt x="131" y="160"/>
                    </a:lnTo>
                    <a:lnTo>
                      <a:pt x="129" y="160"/>
                    </a:lnTo>
                    <a:lnTo>
                      <a:pt x="127" y="160"/>
                    </a:lnTo>
                    <a:lnTo>
                      <a:pt x="127" y="158"/>
                    </a:lnTo>
                    <a:lnTo>
                      <a:pt x="125" y="156"/>
                    </a:lnTo>
                    <a:lnTo>
                      <a:pt x="123" y="156"/>
                    </a:lnTo>
                    <a:lnTo>
                      <a:pt x="119" y="156"/>
                    </a:lnTo>
                    <a:lnTo>
                      <a:pt x="114" y="154"/>
                    </a:lnTo>
                    <a:lnTo>
                      <a:pt x="108" y="154"/>
                    </a:lnTo>
                    <a:lnTo>
                      <a:pt x="104" y="156"/>
                    </a:lnTo>
                    <a:lnTo>
                      <a:pt x="100" y="158"/>
                    </a:lnTo>
                    <a:lnTo>
                      <a:pt x="97" y="156"/>
                    </a:lnTo>
                    <a:lnTo>
                      <a:pt x="95" y="154"/>
                    </a:lnTo>
                    <a:lnTo>
                      <a:pt x="93" y="154"/>
                    </a:lnTo>
                    <a:lnTo>
                      <a:pt x="95" y="154"/>
                    </a:lnTo>
                    <a:lnTo>
                      <a:pt x="93" y="152"/>
                    </a:lnTo>
                    <a:lnTo>
                      <a:pt x="91" y="152"/>
                    </a:lnTo>
                    <a:lnTo>
                      <a:pt x="91" y="152"/>
                    </a:lnTo>
                    <a:lnTo>
                      <a:pt x="91" y="154"/>
                    </a:lnTo>
                    <a:lnTo>
                      <a:pt x="91" y="154"/>
                    </a:lnTo>
                    <a:lnTo>
                      <a:pt x="87" y="154"/>
                    </a:lnTo>
                    <a:lnTo>
                      <a:pt x="87" y="152"/>
                    </a:lnTo>
                    <a:lnTo>
                      <a:pt x="87" y="152"/>
                    </a:lnTo>
                    <a:lnTo>
                      <a:pt x="85" y="152"/>
                    </a:lnTo>
                    <a:lnTo>
                      <a:pt x="87" y="154"/>
                    </a:lnTo>
                    <a:lnTo>
                      <a:pt x="85" y="156"/>
                    </a:lnTo>
                    <a:lnTo>
                      <a:pt x="85" y="156"/>
                    </a:lnTo>
                    <a:close/>
                    <a:moveTo>
                      <a:pt x="5" y="55"/>
                    </a:moveTo>
                    <a:lnTo>
                      <a:pt x="5" y="59"/>
                    </a:lnTo>
                    <a:lnTo>
                      <a:pt x="7" y="61"/>
                    </a:lnTo>
                    <a:lnTo>
                      <a:pt x="9" y="61"/>
                    </a:lnTo>
                    <a:lnTo>
                      <a:pt x="11" y="63"/>
                    </a:lnTo>
                    <a:lnTo>
                      <a:pt x="9" y="63"/>
                    </a:lnTo>
                    <a:lnTo>
                      <a:pt x="7" y="63"/>
                    </a:lnTo>
                    <a:lnTo>
                      <a:pt x="3" y="59"/>
                    </a:lnTo>
                    <a:lnTo>
                      <a:pt x="3" y="57"/>
                    </a:lnTo>
                    <a:lnTo>
                      <a:pt x="0" y="57"/>
                    </a:lnTo>
                    <a:lnTo>
                      <a:pt x="0" y="55"/>
                    </a:lnTo>
                    <a:lnTo>
                      <a:pt x="3" y="53"/>
                    </a:lnTo>
                    <a:lnTo>
                      <a:pt x="5" y="55"/>
                    </a:lnTo>
                    <a:lnTo>
                      <a:pt x="5" y="55"/>
                    </a:lnTo>
                    <a:close/>
                    <a:moveTo>
                      <a:pt x="22" y="82"/>
                    </a:moveTo>
                    <a:lnTo>
                      <a:pt x="19" y="82"/>
                    </a:lnTo>
                    <a:lnTo>
                      <a:pt x="22" y="78"/>
                    </a:lnTo>
                    <a:lnTo>
                      <a:pt x="24" y="78"/>
                    </a:lnTo>
                    <a:lnTo>
                      <a:pt x="24" y="82"/>
                    </a:lnTo>
                    <a:lnTo>
                      <a:pt x="24" y="82"/>
                    </a:lnTo>
                    <a:lnTo>
                      <a:pt x="22" y="84"/>
                    </a:lnTo>
                    <a:lnTo>
                      <a:pt x="22" y="82"/>
                    </a:lnTo>
                    <a:lnTo>
                      <a:pt x="22" y="82"/>
                    </a:lnTo>
                    <a:close/>
                    <a:moveTo>
                      <a:pt x="22" y="88"/>
                    </a:moveTo>
                    <a:lnTo>
                      <a:pt x="22" y="84"/>
                    </a:lnTo>
                    <a:lnTo>
                      <a:pt x="24" y="86"/>
                    </a:lnTo>
                    <a:lnTo>
                      <a:pt x="24" y="88"/>
                    </a:lnTo>
                    <a:lnTo>
                      <a:pt x="24" y="91"/>
                    </a:lnTo>
                    <a:lnTo>
                      <a:pt x="26" y="93"/>
                    </a:lnTo>
                    <a:lnTo>
                      <a:pt x="26" y="95"/>
                    </a:lnTo>
                    <a:lnTo>
                      <a:pt x="28" y="95"/>
                    </a:lnTo>
                    <a:lnTo>
                      <a:pt x="26" y="97"/>
                    </a:lnTo>
                    <a:lnTo>
                      <a:pt x="24" y="97"/>
                    </a:lnTo>
                    <a:lnTo>
                      <a:pt x="22" y="97"/>
                    </a:lnTo>
                    <a:lnTo>
                      <a:pt x="22" y="93"/>
                    </a:lnTo>
                    <a:lnTo>
                      <a:pt x="19" y="93"/>
                    </a:lnTo>
                    <a:lnTo>
                      <a:pt x="19" y="95"/>
                    </a:lnTo>
                    <a:lnTo>
                      <a:pt x="19" y="95"/>
                    </a:lnTo>
                    <a:lnTo>
                      <a:pt x="17" y="95"/>
                    </a:lnTo>
                    <a:lnTo>
                      <a:pt x="17" y="91"/>
                    </a:lnTo>
                    <a:lnTo>
                      <a:pt x="19" y="88"/>
                    </a:lnTo>
                    <a:lnTo>
                      <a:pt x="22" y="88"/>
                    </a:lnTo>
                    <a:lnTo>
                      <a:pt x="22" y="88"/>
                    </a:lnTo>
                    <a:close/>
                    <a:moveTo>
                      <a:pt x="28" y="103"/>
                    </a:moveTo>
                    <a:lnTo>
                      <a:pt x="30" y="105"/>
                    </a:lnTo>
                    <a:lnTo>
                      <a:pt x="28" y="105"/>
                    </a:lnTo>
                    <a:lnTo>
                      <a:pt x="26" y="105"/>
                    </a:lnTo>
                    <a:lnTo>
                      <a:pt x="24" y="105"/>
                    </a:lnTo>
                    <a:lnTo>
                      <a:pt x="22" y="103"/>
                    </a:lnTo>
                    <a:lnTo>
                      <a:pt x="22" y="101"/>
                    </a:lnTo>
                    <a:lnTo>
                      <a:pt x="24" y="99"/>
                    </a:lnTo>
                    <a:lnTo>
                      <a:pt x="26" y="101"/>
                    </a:lnTo>
                    <a:lnTo>
                      <a:pt x="28" y="103"/>
                    </a:lnTo>
                    <a:lnTo>
                      <a:pt x="28" y="103"/>
                    </a:lnTo>
                    <a:close/>
                    <a:moveTo>
                      <a:pt x="152" y="147"/>
                    </a:moveTo>
                    <a:lnTo>
                      <a:pt x="152" y="145"/>
                    </a:lnTo>
                    <a:lnTo>
                      <a:pt x="152" y="145"/>
                    </a:lnTo>
                    <a:lnTo>
                      <a:pt x="152" y="147"/>
                    </a:lnTo>
                    <a:lnTo>
                      <a:pt x="152" y="147"/>
                    </a:lnTo>
                    <a:lnTo>
                      <a:pt x="152" y="147"/>
                    </a:lnTo>
                    <a:close/>
                    <a:moveTo>
                      <a:pt x="150" y="158"/>
                    </a:moveTo>
                    <a:lnTo>
                      <a:pt x="150" y="154"/>
                    </a:lnTo>
                    <a:lnTo>
                      <a:pt x="150" y="152"/>
                    </a:lnTo>
                    <a:lnTo>
                      <a:pt x="152" y="147"/>
                    </a:lnTo>
                    <a:lnTo>
                      <a:pt x="152" y="150"/>
                    </a:lnTo>
                    <a:lnTo>
                      <a:pt x="154" y="154"/>
                    </a:lnTo>
                    <a:lnTo>
                      <a:pt x="152" y="156"/>
                    </a:lnTo>
                    <a:lnTo>
                      <a:pt x="150" y="158"/>
                    </a:lnTo>
                    <a:lnTo>
                      <a:pt x="150" y="158"/>
                    </a:lnTo>
                    <a:close/>
                    <a:moveTo>
                      <a:pt x="161" y="145"/>
                    </a:moveTo>
                    <a:lnTo>
                      <a:pt x="161" y="143"/>
                    </a:lnTo>
                    <a:lnTo>
                      <a:pt x="161" y="141"/>
                    </a:lnTo>
                    <a:lnTo>
                      <a:pt x="161" y="141"/>
                    </a:lnTo>
                    <a:lnTo>
                      <a:pt x="161" y="139"/>
                    </a:lnTo>
                    <a:lnTo>
                      <a:pt x="165" y="135"/>
                    </a:lnTo>
                    <a:lnTo>
                      <a:pt x="169" y="133"/>
                    </a:lnTo>
                    <a:lnTo>
                      <a:pt x="173" y="133"/>
                    </a:lnTo>
                    <a:lnTo>
                      <a:pt x="171" y="135"/>
                    </a:lnTo>
                    <a:lnTo>
                      <a:pt x="171" y="135"/>
                    </a:lnTo>
                    <a:lnTo>
                      <a:pt x="169" y="137"/>
                    </a:lnTo>
                    <a:lnTo>
                      <a:pt x="169" y="139"/>
                    </a:lnTo>
                    <a:lnTo>
                      <a:pt x="169" y="141"/>
                    </a:lnTo>
                    <a:lnTo>
                      <a:pt x="167" y="141"/>
                    </a:lnTo>
                    <a:lnTo>
                      <a:pt x="165" y="143"/>
                    </a:lnTo>
                    <a:lnTo>
                      <a:pt x="163" y="145"/>
                    </a:lnTo>
                    <a:lnTo>
                      <a:pt x="161" y="145"/>
                    </a:lnTo>
                    <a:lnTo>
                      <a:pt x="161" y="145"/>
                    </a:lnTo>
                    <a:close/>
                    <a:moveTo>
                      <a:pt x="135" y="133"/>
                    </a:moveTo>
                    <a:lnTo>
                      <a:pt x="133" y="131"/>
                    </a:lnTo>
                    <a:lnTo>
                      <a:pt x="133" y="131"/>
                    </a:lnTo>
                    <a:lnTo>
                      <a:pt x="137" y="128"/>
                    </a:lnTo>
                    <a:lnTo>
                      <a:pt x="140" y="128"/>
                    </a:lnTo>
                    <a:lnTo>
                      <a:pt x="137" y="131"/>
                    </a:lnTo>
                    <a:lnTo>
                      <a:pt x="137" y="131"/>
                    </a:lnTo>
                    <a:lnTo>
                      <a:pt x="135" y="133"/>
                    </a:lnTo>
                    <a:lnTo>
                      <a:pt x="135" y="133"/>
                    </a:lnTo>
                    <a:close/>
                    <a:moveTo>
                      <a:pt x="135" y="103"/>
                    </a:moveTo>
                    <a:lnTo>
                      <a:pt x="137" y="101"/>
                    </a:lnTo>
                    <a:lnTo>
                      <a:pt x="140" y="101"/>
                    </a:lnTo>
                    <a:lnTo>
                      <a:pt x="142" y="103"/>
                    </a:lnTo>
                    <a:lnTo>
                      <a:pt x="144" y="103"/>
                    </a:lnTo>
                    <a:lnTo>
                      <a:pt x="144" y="103"/>
                    </a:lnTo>
                    <a:lnTo>
                      <a:pt x="144" y="105"/>
                    </a:lnTo>
                    <a:lnTo>
                      <a:pt x="142" y="105"/>
                    </a:lnTo>
                    <a:lnTo>
                      <a:pt x="142" y="107"/>
                    </a:lnTo>
                    <a:lnTo>
                      <a:pt x="140" y="107"/>
                    </a:lnTo>
                    <a:lnTo>
                      <a:pt x="137" y="105"/>
                    </a:lnTo>
                    <a:lnTo>
                      <a:pt x="135" y="105"/>
                    </a:lnTo>
                    <a:lnTo>
                      <a:pt x="133" y="105"/>
                    </a:lnTo>
                    <a:lnTo>
                      <a:pt x="135" y="103"/>
                    </a:lnTo>
                    <a:lnTo>
                      <a:pt x="135" y="103"/>
                    </a:lnTo>
                    <a:close/>
                    <a:moveTo>
                      <a:pt x="127" y="82"/>
                    </a:moveTo>
                    <a:lnTo>
                      <a:pt x="129" y="88"/>
                    </a:lnTo>
                    <a:lnTo>
                      <a:pt x="127" y="91"/>
                    </a:lnTo>
                    <a:lnTo>
                      <a:pt x="125" y="93"/>
                    </a:lnTo>
                    <a:lnTo>
                      <a:pt x="123" y="91"/>
                    </a:lnTo>
                    <a:lnTo>
                      <a:pt x="123" y="88"/>
                    </a:lnTo>
                    <a:lnTo>
                      <a:pt x="125" y="88"/>
                    </a:lnTo>
                    <a:lnTo>
                      <a:pt x="125" y="86"/>
                    </a:lnTo>
                    <a:lnTo>
                      <a:pt x="123" y="84"/>
                    </a:lnTo>
                    <a:lnTo>
                      <a:pt x="123" y="82"/>
                    </a:lnTo>
                    <a:lnTo>
                      <a:pt x="125" y="82"/>
                    </a:lnTo>
                    <a:lnTo>
                      <a:pt x="127" y="82"/>
                    </a:lnTo>
                    <a:lnTo>
                      <a:pt x="127" y="82"/>
                    </a:lnTo>
                    <a:lnTo>
                      <a:pt x="127" y="82"/>
                    </a:lnTo>
                    <a:close/>
                    <a:moveTo>
                      <a:pt x="123" y="72"/>
                    </a:moveTo>
                    <a:lnTo>
                      <a:pt x="119" y="69"/>
                    </a:lnTo>
                    <a:lnTo>
                      <a:pt x="121" y="65"/>
                    </a:lnTo>
                    <a:lnTo>
                      <a:pt x="125" y="65"/>
                    </a:lnTo>
                    <a:lnTo>
                      <a:pt x="127" y="63"/>
                    </a:lnTo>
                    <a:lnTo>
                      <a:pt x="131" y="63"/>
                    </a:lnTo>
                    <a:lnTo>
                      <a:pt x="133" y="63"/>
                    </a:lnTo>
                    <a:lnTo>
                      <a:pt x="131" y="65"/>
                    </a:lnTo>
                    <a:lnTo>
                      <a:pt x="133" y="65"/>
                    </a:lnTo>
                    <a:lnTo>
                      <a:pt x="133" y="69"/>
                    </a:lnTo>
                    <a:lnTo>
                      <a:pt x="133" y="74"/>
                    </a:lnTo>
                    <a:lnTo>
                      <a:pt x="129" y="74"/>
                    </a:lnTo>
                    <a:lnTo>
                      <a:pt x="127" y="72"/>
                    </a:lnTo>
                    <a:lnTo>
                      <a:pt x="127" y="69"/>
                    </a:lnTo>
                    <a:lnTo>
                      <a:pt x="129" y="69"/>
                    </a:lnTo>
                    <a:lnTo>
                      <a:pt x="129" y="67"/>
                    </a:lnTo>
                    <a:lnTo>
                      <a:pt x="127" y="67"/>
                    </a:lnTo>
                    <a:lnTo>
                      <a:pt x="127" y="69"/>
                    </a:lnTo>
                    <a:lnTo>
                      <a:pt x="125" y="72"/>
                    </a:lnTo>
                    <a:lnTo>
                      <a:pt x="123" y="72"/>
                    </a:lnTo>
                    <a:lnTo>
                      <a:pt x="123" y="72"/>
                    </a:lnTo>
                    <a:lnTo>
                      <a:pt x="123" y="72"/>
                    </a:lnTo>
                    <a:close/>
                    <a:moveTo>
                      <a:pt x="112" y="36"/>
                    </a:moveTo>
                    <a:lnTo>
                      <a:pt x="112" y="34"/>
                    </a:lnTo>
                    <a:lnTo>
                      <a:pt x="116" y="34"/>
                    </a:lnTo>
                    <a:lnTo>
                      <a:pt x="119" y="34"/>
                    </a:lnTo>
                    <a:lnTo>
                      <a:pt x="119" y="36"/>
                    </a:lnTo>
                    <a:lnTo>
                      <a:pt x="116" y="36"/>
                    </a:lnTo>
                    <a:lnTo>
                      <a:pt x="112" y="36"/>
                    </a:lnTo>
                    <a:lnTo>
                      <a:pt x="112" y="36"/>
                    </a:lnTo>
                    <a:close/>
                    <a:moveTo>
                      <a:pt x="104" y="46"/>
                    </a:moveTo>
                    <a:lnTo>
                      <a:pt x="108" y="46"/>
                    </a:lnTo>
                    <a:lnTo>
                      <a:pt x="108" y="46"/>
                    </a:lnTo>
                    <a:lnTo>
                      <a:pt x="110" y="44"/>
                    </a:lnTo>
                    <a:lnTo>
                      <a:pt x="112" y="46"/>
                    </a:lnTo>
                    <a:lnTo>
                      <a:pt x="110" y="48"/>
                    </a:lnTo>
                    <a:lnTo>
                      <a:pt x="110" y="53"/>
                    </a:lnTo>
                    <a:lnTo>
                      <a:pt x="108" y="50"/>
                    </a:lnTo>
                    <a:lnTo>
                      <a:pt x="106" y="53"/>
                    </a:lnTo>
                    <a:lnTo>
                      <a:pt x="104" y="50"/>
                    </a:lnTo>
                    <a:lnTo>
                      <a:pt x="104" y="46"/>
                    </a:lnTo>
                    <a:lnTo>
                      <a:pt x="104" y="46"/>
                    </a:lnTo>
                    <a:lnTo>
                      <a:pt x="104" y="46"/>
                    </a:lnTo>
                    <a:close/>
                    <a:moveTo>
                      <a:pt x="93" y="29"/>
                    </a:moveTo>
                    <a:lnTo>
                      <a:pt x="95" y="27"/>
                    </a:lnTo>
                    <a:lnTo>
                      <a:pt x="97" y="29"/>
                    </a:lnTo>
                    <a:lnTo>
                      <a:pt x="100" y="32"/>
                    </a:lnTo>
                    <a:lnTo>
                      <a:pt x="95" y="32"/>
                    </a:lnTo>
                    <a:lnTo>
                      <a:pt x="95" y="32"/>
                    </a:lnTo>
                    <a:lnTo>
                      <a:pt x="93" y="32"/>
                    </a:lnTo>
                    <a:lnTo>
                      <a:pt x="93" y="29"/>
                    </a:lnTo>
                    <a:lnTo>
                      <a:pt x="93" y="29"/>
                    </a:lnTo>
                    <a:close/>
                    <a:moveTo>
                      <a:pt x="76" y="69"/>
                    </a:moveTo>
                    <a:lnTo>
                      <a:pt x="76" y="67"/>
                    </a:lnTo>
                    <a:lnTo>
                      <a:pt x="78" y="69"/>
                    </a:lnTo>
                    <a:lnTo>
                      <a:pt x="81" y="72"/>
                    </a:lnTo>
                    <a:lnTo>
                      <a:pt x="78" y="74"/>
                    </a:lnTo>
                    <a:lnTo>
                      <a:pt x="76" y="69"/>
                    </a:lnTo>
                    <a:lnTo>
                      <a:pt x="76" y="69"/>
                    </a:lnTo>
                    <a:close/>
                    <a:moveTo>
                      <a:pt x="72" y="69"/>
                    </a:moveTo>
                    <a:lnTo>
                      <a:pt x="74" y="67"/>
                    </a:lnTo>
                    <a:lnTo>
                      <a:pt x="74" y="69"/>
                    </a:lnTo>
                    <a:lnTo>
                      <a:pt x="74" y="69"/>
                    </a:lnTo>
                    <a:lnTo>
                      <a:pt x="72" y="69"/>
                    </a:lnTo>
                    <a:lnTo>
                      <a:pt x="72" y="69"/>
                    </a:lnTo>
                    <a:close/>
                    <a:moveTo>
                      <a:pt x="95" y="74"/>
                    </a:moveTo>
                    <a:lnTo>
                      <a:pt x="97" y="72"/>
                    </a:lnTo>
                    <a:lnTo>
                      <a:pt x="97" y="74"/>
                    </a:lnTo>
                    <a:lnTo>
                      <a:pt x="100" y="76"/>
                    </a:lnTo>
                    <a:lnTo>
                      <a:pt x="100" y="78"/>
                    </a:lnTo>
                    <a:lnTo>
                      <a:pt x="100" y="80"/>
                    </a:lnTo>
                    <a:lnTo>
                      <a:pt x="97" y="76"/>
                    </a:lnTo>
                    <a:lnTo>
                      <a:pt x="97" y="76"/>
                    </a:lnTo>
                    <a:lnTo>
                      <a:pt x="95" y="74"/>
                    </a:lnTo>
                    <a:lnTo>
                      <a:pt x="95" y="74"/>
                    </a:lnTo>
                    <a:close/>
                    <a:moveTo>
                      <a:pt x="127" y="112"/>
                    </a:moveTo>
                    <a:lnTo>
                      <a:pt x="127" y="110"/>
                    </a:lnTo>
                    <a:lnTo>
                      <a:pt x="127" y="107"/>
                    </a:lnTo>
                    <a:lnTo>
                      <a:pt x="131" y="107"/>
                    </a:lnTo>
                    <a:lnTo>
                      <a:pt x="131" y="110"/>
                    </a:lnTo>
                    <a:lnTo>
                      <a:pt x="127" y="112"/>
                    </a:lnTo>
                    <a:lnTo>
                      <a:pt x="127" y="112"/>
                    </a:lnTo>
                    <a:close/>
                    <a:moveTo>
                      <a:pt x="95" y="131"/>
                    </a:moveTo>
                    <a:lnTo>
                      <a:pt x="97" y="128"/>
                    </a:lnTo>
                    <a:lnTo>
                      <a:pt x="100" y="128"/>
                    </a:lnTo>
                    <a:lnTo>
                      <a:pt x="100" y="131"/>
                    </a:lnTo>
                    <a:lnTo>
                      <a:pt x="97" y="131"/>
                    </a:lnTo>
                    <a:lnTo>
                      <a:pt x="95" y="131"/>
                    </a:lnTo>
                    <a:lnTo>
                      <a:pt x="95" y="131"/>
                    </a:lnTo>
                    <a:close/>
                    <a:moveTo>
                      <a:pt x="95" y="118"/>
                    </a:moveTo>
                    <a:lnTo>
                      <a:pt x="97" y="118"/>
                    </a:lnTo>
                    <a:lnTo>
                      <a:pt x="97" y="120"/>
                    </a:lnTo>
                    <a:lnTo>
                      <a:pt x="95" y="118"/>
                    </a:lnTo>
                    <a:lnTo>
                      <a:pt x="95" y="118"/>
                    </a:lnTo>
                    <a:close/>
                    <a:moveTo>
                      <a:pt x="95" y="116"/>
                    </a:moveTo>
                    <a:lnTo>
                      <a:pt x="95" y="112"/>
                    </a:lnTo>
                    <a:lnTo>
                      <a:pt x="97" y="112"/>
                    </a:lnTo>
                    <a:lnTo>
                      <a:pt x="97" y="114"/>
                    </a:lnTo>
                    <a:lnTo>
                      <a:pt x="97" y="114"/>
                    </a:lnTo>
                    <a:lnTo>
                      <a:pt x="95" y="116"/>
                    </a:lnTo>
                    <a:lnTo>
                      <a:pt x="95" y="116"/>
                    </a:lnTo>
                    <a:close/>
                    <a:moveTo>
                      <a:pt x="93" y="110"/>
                    </a:moveTo>
                    <a:lnTo>
                      <a:pt x="93" y="110"/>
                    </a:lnTo>
                    <a:lnTo>
                      <a:pt x="93" y="107"/>
                    </a:lnTo>
                    <a:lnTo>
                      <a:pt x="95" y="110"/>
                    </a:lnTo>
                    <a:lnTo>
                      <a:pt x="93" y="110"/>
                    </a:lnTo>
                    <a:lnTo>
                      <a:pt x="93" y="110"/>
                    </a:lnTo>
                    <a:close/>
                    <a:moveTo>
                      <a:pt x="112" y="122"/>
                    </a:moveTo>
                    <a:lnTo>
                      <a:pt x="110" y="120"/>
                    </a:lnTo>
                    <a:lnTo>
                      <a:pt x="110" y="118"/>
                    </a:lnTo>
                    <a:lnTo>
                      <a:pt x="112" y="118"/>
                    </a:lnTo>
                    <a:lnTo>
                      <a:pt x="114" y="120"/>
                    </a:lnTo>
                    <a:lnTo>
                      <a:pt x="112" y="122"/>
                    </a:lnTo>
                    <a:lnTo>
                      <a:pt x="112" y="122"/>
                    </a:lnTo>
                    <a:close/>
                    <a:moveTo>
                      <a:pt x="116" y="122"/>
                    </a:moveTo>
                    <a:lnTo>
                      <a:pt x="114" y="120"/>
                    </a:lnTo>
                    <a:lnTo>
                      <a:pt x="119" y="116"/>
                    </a:lnTo>
                    <a:lnTo>
                      <a:pt x="121" y="118"/>
                    </a:lnTo>
                    <a:lnTo>
                      <a:pt x="121" y="120"/>
                    </a:lnTo>
                    <a:lnTo>
                      <a:pt x="119" y="122"/>
                    </a:lnTo>
                    <a:lnTo>
                      <a:pt x="116" y="122"/>
                    </a:lnTo>
                    <a:lnTo>
                      <a:pt x="116" y="122"/>
                    </a:lnTo>
                    <a:close/>
                    <a:moveTo>
                      <a:pt x="116" y="114"/>
                    </a:moveTo>
                    <a:lnTo>
                      <a:pt x="116" y="112"/>
                    </a:lnTo>
                    <a:lnTo>
                      <a:pt x="116" y="112"/>
                    </a:lnTo>
                    <a:lnTo>
                      <a:pt x="116" y="114"/>
                    </a:lnTo>
                    <a:lnTo>
                      <a:pt x="116" y="114"/>
                    </a:lnTo>
                    <a:close/>
                    <a:moveTo>
                      <a:pt x="110" y="107"/>
                    </a:moveTo>
                    <a:lnTo>
                      <a:pt x="112" y="107"/>
                    </a:lnTo>
                    <a:lnTo>
                      <a:pt x="112" y="110"/>
                    </a:lnTo>
                    <a:lnTo>
                      <a:pt x="114" y="112"/>
                    </a:lnTo>
                    <a:lnTo>
                      <a:pt x="112" y="110"/>
                    </a:lnTo>
                    <a:lnTo>
                      <a:pt x="110" y="107"/>
                    </a:lnTo>
                    <a:lnTo>
                      <a:pt x="110" y="107"/>
                    </a:lnTo>
                    <a:close/>
                    <a:moveTo>
                      <a:pt x="102" y="99"/>
                    </a:moveTo>
                    <a:lnTo>
                      <a:pt x="102" y="99"/>
                    </a:lnTo>
                    <a:lnTo>
                      <a:pt x="104" y="103"/>
                    </a:lnTo>
                    <a:lnTo>
                      <a:pt x="108" y="105"/>
                    </a:lnTo>
                    <a:lnTo>
                      <a:pt x="108" y="107"/>
                    </a:lnTo>
                    <a:lnTo>
                      <a:pt x="106" y="107"/>
                    </a:lnTo>
                    <a:lnTo>
                      <a:pt x="102" y="103"/>
                    </a:lnTo>
                    <a:lnTo>
                      <a:pt x="100" y="101"/>
                    </a:lnTo>
                    <a:lnTo>
                      <a:pt x="102" y="99"/>
                    </a:lnTo>
                    <a:lnTo>
                      <a:pt x="102" y="99"/>
                    </a:lnTo>
                    <a:close/>
                    <a:moveTo>
                      <a:pt x="64" y="76"/>
                    </a:moveTo>
                    <a:lnTo>
                      <a:pt x="66" y="74"/>
                    </a:lnTo>
                    <a:lnTo>
                      <a:pt x="72" y="72"/>
                    </a:lnTo>
                    <a:lnTo>
                      <a:pt x="74" y="76"/>
                    </a:lnTo>
                    <a:lnTo>
                      <a:pt x="78" y="78"/>
                    </a:lnTo>
                    <a:lnTo>
                      <a:pt x="81" y="78"/>
                    </a:lnTo>
                    <a:lnTo>
                      <a:pt x="83" y="80"/>
                    </a:lnTo>
                    <a:lnTo>
                      <a:pt x="85" y="80"/>
                    </a:lnTo>
                    <a:lnTo>
                      <a:pt x="85" y="80"/>
                    </a:lnTo>
                    <a:lnTo>
                      <a:pt x="89" y="84"/>
                    </a:lnTo>
                    <a:lnTo>
                      <a:pt x="91" y="86"/>
                    </a:lnTo>
                    <a:lnTo>
                      <a:pt x="91" y="88"/>
                    </a:lnTo>
                    <a:lnTo>
                      <a:pt x="91" y="91"/>
                    </a:lnTo>
                    <a:lnTo>
                      <a:pt x="91" y="93"/>
                    </a:lnTo>
                    <a:lnTo>
                      <a:pt x="93" y="97"/>
                    </a:lnTo>
                    <a:lnTo>
                      <a:pt x="95" y="95"/>
                    </a:lnTo>
                    <a:lnTo>
                      <a:pt x="100" y="95"/>
                    </a:lnTo>
                    <a:lnTo>
                      <a:pt x="97" y="99"/>
                    </a:lnTo>
                    <a:lnTo>
                      <a:pt x="95" y="99"/>
                    </a:lnTo>
                    <a:lnTo>
                      <a:pt x="93" y="99"/>
                    </a:lnTo>
                    <a:lnTo>
                      <a:pt x="91" y="97"/>
                    </a:lnTo>
                    <a:lnTo>
                      <a:pt x="89" y="95"/>
                    </a:lnTo>
                    <a:lnTo>
                      <a:pt x="91" y="93"/>
                    </a:lnTo>
                    <a:lnTo>
                      <a:pt x="89" y="93"/>
                    </a:lnTo>
                    <a:lnTo>
                      <a:pt x="87" y="88"/>
                    </a:lnTo>
                    <a:lnTo>
                      <a:pt x="85" y="86"/>
                    </a:lnTo>
                    <a:lnTo>
                      <a:pt x="83" y="86"/>
                    </a:lnTo>
                    <a:lnTo>
                      <a:pt x="78" y="84"/>
                    </a:lnTo>
                    <a:lnTo>
                      <a:pt x="76" y="82"/>
                    </a:lnTo>
                    <a:lnTo>
                      <a:pt x="74" y="82"/>
                    </a:lnTo>
                    <a:lnTo>
                      <a:pt x="74" y="80"/>
                    </a:lnTo>
                    <a:lnTo>
                      <a:pt x="72" y="78"/>
                    </a:lnTo>
                    <a:lnTo>
                      <a:pt x="70" y="78"/>
                    </a:lnTo>
                    <a:lnTo>
                      <a:pt x="68" y="76"/>
                    </a:lnTo>
                    <a:lnTo>
                      <a:pt x="66" y="76"/>
                    </a:lnTo>
                    <a:lnTo>
                      <a:pt x="64" y="76"/>
                    </a:lnTo>
                    <a:lnTo>
                      <a:pt x="64" y="76"/>
                    </a:lnTo>
                    <a:close/>
                    <a:moveTo>
                      <a:pt x="70" y="135"/>
                    </a:moveTo>
                    <a:lnTo>
                      <a:pt x="70" y="135"/>
                    </a:lnTo>
                    <a:lnTo>
                      <a:pt x="70" y="137"/>
                    </a:lnTo>
                    <a:lnTo>
                      <a:pt x="72" y="139"/>
                    </a:lnTo>
                    <a:lnTo>
                      <a:pt x="72" y="141"/>
                    </a:lnTo>
                    <a:lnTo>
                      <a:pt x="70" y="141"/>
                    </a:lnTo>
                    <a:lnTo>
                      <a:pt x="70" y="139"/>
                    </a:lnTo>
                    <a:lnTo>
                      <a:pt x="68" y="137"/>
                    </a:lnTo>
                    <a:lnTo>
                      <a:pt x="70" y="135"/>
                    </a:lnTo>
                    <a:lnTo>
                      <a:pt x="70" y="135"/>
                    </a:lnTo>
                    <a:close/>
                    <a:moveTo>
                      <a:pt x="70" y="131"/>
                    </a:moveTo>
                    <a:lnTo>
                      <a:pt x="70" y="133"/>
                    </a:lnTo>
                    <a:lnTo>
                      <a:pt x="68" y="133"/>
                    </a:lnTo>
                    <a:lnTo>
                      <a:pt x="70" y="13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78" name="Freeform 83">
                <a:extLst>
                  <a:ext uri="{FF2B5EF4-FFF2-40B4-BE49-F238E27FC236}">
                    <a16:creationId xmlns:a16="http://schemas.microsoft.com/office/drawing/2014/main" id="{A2706522-4F5C-4F73-AA4C-065ECBD0BAD2}"/>
                  </a:ext>
                </a:extLst>
              </p:cNvPr>
              <p:cNvSpPr>
                <a:spLocks noEditPoints="1"/>
              </p:cNvSpPr>
              <p:nvPr/>
            </p:nvSpPr>
            <p:spPr bwMode="auto">
              <a:xfrm>
                <a:off x="9709906" y="3152620"/>
                <a:ext cx="86255" cy="68895"/>
              </a:xfrm>
              <a:custGeom>
                <a:avLst/>
                <a:gdLst>
                  <a:gd name="T0" fmla="*/ 0 w 107"/>
                  <a:gd name="T1" fmla="*/ 17 h 91"/>
                  <a:gd name="T2" fmla="*/ 19 w 107"/>
                  <a:gd name="T3" fmla="*/ 19 h 91"/>
                  <a:gd name="T4" fmla="*/ 34 w 107"/>
                  <a:gd name="T5" fmla="*/ 24 h 91"/>
                  <a:gd name="T6" fmla="*/ 31 w 107"/>
                  <a:gd name="T7" fmla="*/ 13 h 91"/>
                  <a:gd name="T8" fmla="*/ 29 w 107"/>
                  <a:gd name="T9" fmla="*/ 2 h 91"/>
                  <a:gd name="T10" fmla="*/ 44 w 107"/>
                  <a:gd name="T11" fmla="*/ 11 h 91"/>
                  <a:gd name="T12" fmla="*/ 55 w 107"/>
                  <a:gd name="T13" fmla="*/ 15 h 91"/>
                  <a:gd name="T14" fmla="*/ 63 w 107"/>
                  <a:gd name="T15" fmla="*/ 9 h 91"/>
                  <a:gd name="T16" fmla="*/ 74 w 107"/>
                  <a:gd name="T17" fmla="*/ 5 h 91"/>
                  <a:gd name="T18" fmla="*/ 80 w 107"/>
                  <a:gd name="T19" fmla="*/ 15 h 91"/>
                  <a:gd name="T20" fmla="*/ 90 w 107"/>
                  <a:gd name="T21" fmla="*/ 26 h 91"/>
                  <a:gd name="T22" fmla="*/ 95 w 107"/>
                  <a:gd name="T23" fmla="*/ 32 h 91"/>
                  <a:gd name="T24" fmla="*/ 105 w 107"/>
                  <a:gd name="T25" fmla="*/ 34 h 91"/>
                  <a:gd name="T26" fmla="*/ 105 w 107"/>
                  <a:gd name="T27" fmla="*/ 38 h 91"/>
                  <a:gd name="T28" fmla="*/ 97 w 107"/>
                  <a:gd name="T29" fmla="*/ 40 h 91"/>
                  <a:gd name="T30" fmla="*/ 93 w 107"/>
                  <a:gd name="T31" fmla="*/ 51 h 91"/>
                  <a:gd name="T32" fmla="*/ 90 w 107"/>
                  <a:gd name="T33" fmla="*/ 57 h 91"/>
                  <a:gd name="T34" fmla="*/ 90 w 107"/>
                  <a:gd name="T35" fmla="*/ 64 h 91"/>
                  <a:gd name="T36" fmla="*/ 90 w 107"/>
                  <a:gd name="T37" fmla="*/ 68 h 91"/>
                  <a:gd name="T38" fmla="*/ 88 w 107"/>
                  <a:gd name="T39" fmla="*/ 78 h 91"/>
                  <a:gd name="T40" fmla="*/ 88 w 107"/>
                  <a:gd name="T41" fmla="*/ 70 h 91"/>
                  <a:gd name="T42" fmla="*/ 84 w 107"/>
                  <a:gd name="T43" fmla="*/ 70 h 91"/>
                  <a:gd name="T44" fmla="*/ 84 w 107"/>
                  <a:gd name="T45" fmla="*/ 78 h 91"/>
                  <a:gd name="T46" fmla="*/ 84 w 107"/>
                  <a:gd name="T47" fmla="*/ 83 h 91"/>
                  <a:gd name="T48" fmla="*/ 82 w 107"/>
                  <a:gd name="T49" fmla="*/ 91 h 91"/>
                  <a:gd name="T50" fmla="*/ 78 w 107"/>
                  <a:gd name="T51" fmla="*/ 89 h 91"/>
                  <a:gd name="T52" fmla="*/ 69 w 107"/>
                  <a:gd name="T53" fmla="*/ 80 h 91"/>
                  <a:gd name="T54" fmla="*/ 69 w 107"/>
                  <a:gd name="T55" fmla="*/ 72 h 91"/>
                  <a:gd name="T56" fmla="*/ 71 w 107"/>
                  <a:gd name="T57" fmla="*/ 68 h 91"/>
                  <a:gd name="T58" fmla="*/ 67 w 107"/>
                  <a:gd name="T59" fmla="*/ 61 h 91"/>
                  <a:gd name="T60" fmla="*/ 65 w 107"/>
                  <a:gd name="T61" fmla="*/ 61 h 91"/>
                  <a:gd name="T62" fmla="*/ 59 w 107"/>
                  <a:gd name="T63" fmla="*/ 64 h 91"/>
                  <a:gd name="T64" fmla="*/ 55 w 107"/>
                  <a:gd name="T65" fmla="*/ 68 h 91"/>
                  <a:gd name="T66" fmla="*/ 48 w 107"/>
                  <a:gd name="T67" fmla="*/ 74 h 91"/>
                  <a:gd name="T68" fmla="*/ 44 w 107"/>
                  <a:gd name="T69" fmla="*/ 76 h 91"/>
                  <a:gd name="T70" fmla="*/ 40 w 107"/>
                  <a:gd name="T71" fmla="*/ 78 h 91"/>
                  <a:gd name="T72" fmla="*/ 38 w 107"/>
                  <a:gd name="T73" fmla="*/ 78 h 91"/>
                  <a:gd name="T74" fmla="*/ 40 w 107"/>
                  <a:gd name="T75" fmla="*/ 72 h 91"/>
                  <a:gd name="T76" fmla="*/ 42 w 107"/>
                  <a:gd name="T77" fmla="*/ 66 h 91"/>
                  <a:gd name="T78" fmla="*/ 31 w 107"/>
                  <a:gd name="T79" fmla="*/ 61 h 91"/>
                  <a:gd name="T80" fmla="*/ 19 w 107"/>
                  <a:gd name="T81" fmla="*/ 51 h 91"/>
                  <a:gd name="T82" fmla="*/ 21 w 107"/>
                  <a:gd name="T83" fmla="*/ 43 h 91"/>
                  <a:gd name="T84" fmla="*/ 12 w 107"/>
                  <a:gd name="T85" fmla="*/ 32 h 91"/>
                  <a:gd name="T86" fmla="*/ 10 w 107"/>
                  <a:gd name="T87" fmla="*/ 24 h 91"/>
                  <a:gd name="T88" fmla="*/ 0 w 107"/>
                  <a:gd name="T89" fmla="*/ 19 h 91"/>
                  <a:gd name="T90" fmla="*/ 34 w 107"/>
                  <a:gd name="T91" fmla="*/ 78 h 91"/>
                  <a:gd name="T92" fmla="*/ 19 w 107"/>
                  <a:gd name="T93" fmla="*/ 64 h 91"/>
                  <a:gd name="T94" fmla="*/ 12 w 107"/>
                  <a:gd name="T95" fmla="*/ 57 h 91"/>
                  <a:gd name="T96" fmla="*/ 6 w 107"/>
                  <a:gd name="T97" fmla="*/ 55 h 91"/>
                  <a:gd name="T98" fmla="*/ 0 w 107"/>
                  <a:gd name="T99" fmla="*/ 57 h 91"/>
                  <a:gd name="T100" fmla="*/ 0 w 107"/>
                  <a:gd name="T101" fmla="*/ 57 h 91"/>
                  <a:gd name="T102" fmla="*/ 6 w 107"/>
                  <a:gd name="T103" fmla="*/ 61 h 91"/>
                  <a:gd name="T104" fmla="*/ 6 w 107"/>
                  <a:gd name="T105" fmla="*/ 68 h 91"/>
                  <a:gd name="T106" fmla="*/ 17 w 107"/>
                  <a:gd name="T107" fmla="*/ 76 h 91"/>
                  <a:gd name="T108" fmla="*/ 27 w 107"/>
                  <a:gd name="T109" fmla="*/ 78 h 91"/>
                  <a:gd name="T110" fmla="*/ 34 w 107"/>
                  <a:gd name="T111" fmla="*/ 7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91">
                    <a:moveTo>
                      <a:pt x="0" y="19"/>
                    </a:moveTo>
                    <a:lnTo>
                      <a:pt x="0" y="17"/>
                    </a:lnTo>
                    <a:lnTo>
                      <a:pt x="8" y="13"/>
                    </a:lnTo>
                    <a:lnTo>
                      <a:pt x="19" y="19"/>
                    </a:lnTo>
                    <a:lnTo>
                      <a:pt x="27" y="19"/>
                    </a:lnTo>
                    <a:lnTo>
                      <a:pt x="34" y="24"/>
                    </a:lnTo>
                    <a:lnTo>
                      <a:pt x="36" y="17"/>
                    </a:lnTo>
                    <a:lnTo>
                      <a:pt x="31" y="13"/>
                    </a:lnTo>
                    <a:lnTo>
                      <a:pt x="27" y="9"/>
                    </a:lnTo>
                    <a:lnTo>
                      <a:pt x="29" y="2"/>
                    </a:lnTo>
                    <a:lnTo>
                      <a:pt x="34" y="2"/>
                    </a:lnTo>
                    <a:lnTo>
                      <a:pt x="44" y="11"/>
                    </a:lnTo>
                    <a:lnTo>
                      <a:pt x="46" y="15"/>
                    </a:lnTo>
                    <a:lnTo>
                      <a:pt x="55" y="15"/>
                    </a:lnTo>
                    <a:lnTo>
                      <a:pt x="57" y="13"/>
                    </a:lnTo>
                    <a:lnTo>
                      <a:pt x="63" y="9"/>
                    </a:lnTo>
                    <a:lnTo>
                      <a:pt x="69" y="0"/>
                    </a:lnTo>
                    <a:lnTo>
                      <a:pt x="74" y="5"/>
                    </a:lnTo>
                    <a:lnTo>
                      <a:pt x="80" y="13"/>
                    </a:lnTo>
                    <a:lnTo>
                      <a:pt x="80" y="15"/>
                    </a:lnTo>
                    <a:lnTo>
                      <a:pt x="84" y="21"/>
                    </a:lnTo>
                    <a:lnTo>
                      <a:pt x="90" y="26"/>
                    </a:lnTo>
                    <a:lnTo>
                      <a:pt x="90" y="30"/>
                    </a:lnTo>
                    <a:lnTo>
                      <a:pt x="95" y="32"/>
                    </a:lnTo>
                    <a:lnTo>
                      <a:pt x="101" y="32"/>
                    </a:lnTo>
                    <a:lnTo>
                      <a:pt x="105" y="34"/>
                    </a:lnTo>
                    <a:lnTo>
                      <a:pt x="107" y="38"/>
                    </a:lnTo>
                    <a:lnTo>
                      <a:pt x="105" y="38"/>
                    </a:lnTo>
                    <a:lnTo>
                      <a:pt x="103" y="40"/>
                    </a:lnTo>
                    <a:lnTo>
                      <a:pt x="97" y="40"/>
                    </a:lnTo>
                    <a:lnTo>
                      <a:pt x="90" y="47"/>
                    </a:lnTo>
                    <a:lnTo>
                      <a:pt x="93" y="51"/>
                    </a:lnTo>
                    <a:lnTo>
                      <a:pt x="93" y="55"/>
                    </a:lnTo>
                    <a:lnTo>
                      <a:pt x="90" y="57"/>
                    </a:lnTo>
                    <a:lnTo>
                      <a:pt x="90" y="61"/>
                    </a:lnTo>
                    <a:lnTo>
                      <a:pt x="90" y="64"/>
                    </a:lnTo>
                    <a:lnTo>
                      <a:pt x="90" y="66"/>
                    </a:lnTo>
                    <a:lnTo>
                      <a:pt x="90" y="68"/>
                    </a:lnTo>
                    <a:lnTo>
                      <a:pt x="90" y="74"/>
                    </a:lnTo>
                    <a:lnTo>
                      <a:pt x="88" y="78"/>
                    </a:lnTo>
                    <a:lnTo>
                      <a:pt x="86" y="76"/>
                    </a:lnTo>
                    <a:lnTo>
                      <a:pt x="88" y="70"/>
                    </a:lnTo>
                    <a:lnTo>
                      <a:pt x="86" y="68"/>
                    </a:lnTo>
                    <a:lnTo>
                      <a:pt x="84" y="70"/>
                    </a:lnTo>
                    <a:lnTo>
                      <a:pt x="82" y="72"/>
                    </a:lnTo>
                    <a:lnTo>
                      <a:pt x="84" y="78"/>
                    </a:lnTo>
                    <a:lnTo>
                      <a:pt x="84" y="80"/>
                    </a:lnTo>
                    <a:lnTo>
                      <a:pt x="84" y="83"/>
                    </a:lnTo>
                    <a:lnTo>
                      <a:pt x="84" y="91"/>
                    </a:lnTo>
                    <a:lnTo>
                      <a:pt x="82" y="91"/>
                    </a:lnTo>
                    <a:lnTo>
                      <a:pt x="80" y="91"/>
                    </a:lnTo>
                    <a:lnTo>
                      <a:pt x="78" y="89"/>
                    </a:lnTo>
                    <a:lnTo>
                      <a:pt x="76" y="87"/>
                    </a:lnTo>
                    <a:lnTo>
                      <a:pt x="69" y="80"/>
                    </a:lnTo>
                    <a:lnTo>
                      <a:pt x="76" y="74"/>
                    </a:lnTo>
                    <a:lnTo>
                      <a:pt x="69" y="72"/>
                    </a:lnTo>
                    <a:lnTo>
                      <a:pt x="69" y="70"/>
                    </a:lnTo>
                    <a:lnTo>
                      <a:pt x="71" y="68"/>
                    </a:lnTo>
                    <a:lnTo>
                      <a:pt x="69" y="66"/>
                    </a:lnTo>
                    <a:lnTo>
                      <a:pt x="67" y="61"/>
                    </a:lnTo>
                    <a:lnTo>
                      <a:pt x="65" y="61"/>
                    </a:lnTo>
                    <a:lnTo>
                      <a:pt x="65" y="61"/>
                    </a:lnTo>
                    <a:lnTo>
                      <a:pt x="63" y="61"/>
                    </a:lnTo>
                    <a:lnTo>
                      <a:pt x="59" y="64"/>
                    </a:lnTo>
                    <a:lnTo>
                      <a:pt x="57" y="64"/>
                    </a:lnTo>
                    <a:lnTo>
                      <a:pt x="55" y="68"/>
                    </a:lnTo>
                    <a:lnTo>
                      <a:pt x="53" y="68"/>
                    </a:lnTo>
                    <a:lnTo>
                      <a:pt x="48" y="74"/>
                    </a:lnTo>
                    <a:lnTo>
                      <a:pt x="46" y="74"/>
                    </a:lnTo>
                    <a:lnTo>
                      <a:pt x="44" y="76"/>
                    </a:lnTo>
                    <a:lnTo>
                      <a:pt x="44" y="78"/>
                    </a:lnTo>
                    <a:lnTo>
                      <a:pt x="40" y="78"/>
                    </a:lnTo>
                    <a:lnTo>
                      <a:pt x="38" y="78"/>
                    </a:lnTo>
                    <a:lnTo>
                      <a:pt x="38" y="78"/>
                    </a:lnTo>
                    <a:lnTo>
                      <a:pt x="38" y="74"/>
                    </a:lnTo>
                    <a:lnTo>
                      <a:pt x="40" y="72"/>
                    </a:lnTo>
                    <a:lnTo>
                      <a:pt x="36" y="68"/>
                    </a:lnTo>
                    <a:lnTo>
                      <a:pt x="42" y="66"/>
                    </a:lnTo>
                    <a:lnTo>
                      <a:pt x="38" y="61"/>
                    </a:lnTo>
                    <a:lnTo>
                      <a:pt x="31" y="61"/>
                    </a:lnTo>
                    <a:lnTo>
                      <a:pt x="23" y="57"/>
                    </a:lnTo>
                    <a:lnTo>
                      <a:pt x="19" y="51"/>
                    </a:lnTo>
                    <a:lnTo>
                      <a:pt x="23" y="47"/>
                    </a:lnTo>
                    <a:lnTo>
                      <a:pt x="21" y="43"/>
                    </a:lnTo>
                    <a:lnTo>
                      <a:pt x="15" y="36"/>
                    </a:lnTo>
                    <a:lnTo>
                      <a:pt x="12" y="32"/>
                    </a:lnTo>
                    <a:lnTo>
                      <a:pt x="15" y="28"/>
                    </a:lnTo>
                    <a:lnTo>
                      <a:pt x="10" y="24"/>
                    </a:lnTo>
                    <a:lnTo>
                      <a:pt x="4" y="24"/>
                    </a:lnTo>
                    <a:lnTo>
                      <a:pt x="0" y="19"/>
                    </a:lnTo>
                    <a:lnTo>
                      <a:pt x="0" y="19"/>
                    </a:lnTo>
                    <a:close/>
                    <a:moveTo>
                      <a:pt x="34" y="78"/>
                    </a:moveTo>
                    <a:lnTo>
                      <a:pt x="25" y="66"/>
                    </a:lnTo>
                    <a:lnTo>
                      <a:pt x="19" y="64"/>
                    </a:lnTo>
                    <a:lnTo>
                      <a:pt x="17" y="57"/>
                    </a:lnTo>
                    <a:lnTo>
                      <a:pt x="12" y="57"/>
                    </a:lnTo>
                    <a:lnTo>
                      <a:pt x="10" y="59"/>
                    </a:lnTo>
                    <a:lnTo>
                      <a:pt x="6" y="55"/>
                    </a:lnTo>
                    <a:lnTo>
                      <a:pt x="2" y="57"/>
                    </a:lnTo>
                    <a:lnTo>
                      <a:pt x="0" y="57"/>
                    </a:lnTo>
                    <a:lnTo>
                      <a:pt x="0" y="57"/>
                    </a:lnTo>
                    <a:lnTo>
                      <a:pt x="0" y="57"/>
                    </a:lnTo>
                    <a:lnTo>
                      <a:pt x="4" y="61"/>
                    </a:lnTo>
                    <a:lnTo>
                      <a:pt x="6" y="61"/>
                    </a:lnTo>
                    <a:lnTo>
                      <a:pt x="6" y="66"/>
                    </a:lnTo>
                    <a:lnTo>
                      <a:pt x="6" y="68"/>
                    </a:lnTo>
                    <a:lnTo>
                      <a:pt x="15" y="72"/>
                    </a:lnTo>
                    <a:lnTo>
                      <a:pt x="17" y="76"/>
                    </a:lnTo>
                    <a:lnTo>
                      <a:pt x="21" y="78"/>
                    </a:lnTo>
                    <a:lnTo>
                      <a:pt x="27" y="78"/>
                    </a:lnTo>
                    <a:lnTo>
                      <a:pt x="31" y="83"/>
                    </a:lnTo>
                    <a:lnTo>
                      <a:pt x="34" y="7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79" name="Freeform 84">
                <a:extLst>
                  <a:ext uri="{FF2B5EF4-FFF2-40B4-BE49-F238E27FC236}">
                    <a16:creationId xmlns:a16="http://schemas.microsoft.com/office/drawing/2014/main" id="{7CEB9163-1FB6-4BD3-B3DC-6A584E19D869}"/>
                  </a:ext>
                </a:extLst>
              </p:cNvPr>
              <p:cNvSpPr>
                <a:spLocks/>
              </p:cNvSpPr>
              <p:nvPr/>
            </p:nvSpPr>
            <p:spPr bwMode="auto">
              <a:xfrm>
                <a:off x="9701039" y="3195773"/>
                <a:ext cx="329702" cy="249079"/>
              </a:xfrm>
              <a:custGeom>
                <a:avLst/>
                <a:gdLst>
                  <a:gd name="T0" fmla="*/ 17 w 409"/>
                  <a:gd name="T1" fmla="*/ 9 h 329"/>
                  <a:gd name="T2" fmla="*/ 38 w 409"/>
                  <a:gd name="T3" fmla="*/ 21 h 329"/>
                  <a:gd name="T4" fmla="*/ 51 w 409"/>
                  <a:gd name="T5" fmla="*/ 21 h 329"/>
                  <a:gd name="T6" fmla="*/ 64 w 409"/>
                  <a:gd name="T7" fmla="*/ 11 h 329"/>
                  <a:gd name="T8" fmla="*/ 76 w 409"/>
                  <a:gd name="T9" fmla="*/ 4 h 329"/>
                  <a:gd name="T10" fmla="*/ 80 w 409"/>
                  <a:gd name="T11" fmla="*/ 13 h 329"/>
                  <a:gd name="T12" fmla="*/ 89 w 409"/>
                  <a:gd name="T13" fmla="*/ 32 h 329"/>
                  <a:gd name="T14" fmla="*/ 99 w 409"/>
                  <a:gd name="T15" fmla="*/ 38 h 329"/>
                  <a:gd name="T16" fmla="*/ 106 w 409"/>
                  <a:gd name="T17" fmla="*/ 55 h 329"/>
                  <a:gd name="T18" fmla="*/ 127 w 409"/>
                  <a:gd name="T19" fmla="*/ 57 h 329"/>
                  <a:gd name="T20" fmla="*/ 158 w 409"/>
                  <a:gd name="T21" fmla="*/ 72 h 329"/>
                  <a:gd name="T22" fmla="*/ 203 w 409"/>
                  <a:gd name="T23" fmla="*/ 70 h 329"/>
                  <a:gd name="T24" fmla="*/ 213 w 409"/>
                  <a:gd name="T25" fmla="*/ 53 h 329"/>
                  <a:gd name="T26" fmla="*/ 236 w 409"/>
                  <a:gd name="T27" fmla="*/ 34 h 329"/>
                  <a:gd name="T28" fmla="*/ 260 w 409"/>
                  <a:gd name="T29" fmla="*/ 32 h 329"/>
                  <a:gd name="T30" fmla="*/ 289 w 409"/>
                  <a:gd name="T31" fmla="*/ 45 h 329"/>
                  <a:gd name="T32" fmla="*/ 310 w 409"/>
                  <a:gd name="T33" fmla="*/ 55 h 329"/>
                  <a:gd name="T34" fmla="*/ 342 w 409"/>
                  <a:gd name="T35" fmla="*/ 76 h 329"/>
                  <a:gd name="T36" fmla="*/ 344 w 409"/>
                  <a:gd name="T37" fmla="*/ 95 h 329"/>
                  <a:gd name="T38" fmla="*/ 344 w 409"/>
                  <a:gd name="T39" fmla="*/ 110 h 329"/>
                  <a:gd name="T40" fmla="*/ 335 w 409"/>
                  <a:gd name="T41" fmla="*/ 125 h 329"/>
                  <a:gd name="T42" fmla="*/ 346 w 409"/>
                  <a:gd name="T43" fmla="*/ 137 h 329"/>
                  <a:gd name="T44" fmla="*/ 346 w 409"/>
                  <a:gd name="T45" fmla="*/ 173 h 329"/>
                  <a:gd name="T46" fmla="*/ 369 w 409"/>
                  <a:gd name="T47" fmla="*/ 196 h 329"/>
                  <a:gd name="T48" fmla="*/ 367 w 409"/>
                  <a:gd name="T49" fmla="*/ 245 h 329"/>
                  <a:gd name="T50" fmla="*/ 390 w 409"/>
                  <a:gd name="T51" fmla="*/ 257 h 329"/>
                  <a:gd name="T52" fmla="*/ 397 w 409"/>
                  <a:gd name="T53" fmla="*/ 276 h 329"/>
                  <a:gd name="T54" fmla="*/ 407 w 409"/>
                  <a:gd name="T55" fmla="*/ 293 h 329"/>
                  <a:gd name="T56" fmla="*/ 382 w 409"/>
                  <a:gd name="T57" fmla="*/ 304 h 329"/>
                  <a:gd name="T58" fmla="*/ 380 w 409"/>
                  <a:gd name="T59" fmla="*/ 327 h 329"/>
                  <a:gd name="T60" fmla="*/ 363 w 409"/>
                  <a:gd name="T61" fmla="*/ 325 h 329"/>
                  <a:gd name="T62" fmla="*/ 354 w 409"/>
                  <a:gd name="T63" fmla="*/ 323 h 329"/>
                  <a:gd name="T64" fmla="*/ 323 w 409"/>
                  <a:gd name="T65" fmla="*/ 321 h 329"/>
                  <a:gd name="T66" fmla="*/ 304 w 409"/>
                  <a:gd name="T67" fmla="*/ 316 h 329"/>
                  <a:gd name="T68" fmla="*/ 285 w 409"/>
                  <a:gd name="T69" fmla="*/ 300 h 329"/>
                  <a:gd name="T70" fmla="*/ 278 w 409"/>
                  <a:gd name="T71" fmla="*/ 285 h 329"/>
                  <a:gd name="T72" fmla="*/ 257 w 409"/>
                  <a:gd name="T73" fmla="*/ 287 h 329"/>
                  <a:gd name="T74" fmla="*/ 228 w 409"/>
                  <a:gd name="T75" fmla="*/ 293 h 329"/>
                  <a:gd name="T76" fmla="*/ 207 w 409"/>
                  <a:gd name="T77" fmla="*/ 287 h 329"/>
                  <a:gd name="T78" fmla="*/ 194 w 409"/>
                  <a:gd name="T79" fmla="*/ 274 h 329"/>
                  <a:gd name="T80" fmla="*/ 173 w 409"/>
                  <a:gd name="T81" fmla="*/ 270 h 329"/>
                  <a:gd name="T82" fmla="*/ 156 w 409"/>
                  <a:gd name="T83" fmla="*/ 249 h 329"/>
                  <a:gd name="T84" fmla="*/ 154 w 409"/>
                  <a:gd name="T85" fmla="*/ 245 h 329"/>
                  <a:gd name="T86" fmla="*/ 139 w 409"/>
                  <a:gd name="T87" fmla="*/ 219 h 329"/>
                  <a:gd name="T88" fmla="*/ 127 w 409"/>
                  <a:gd name="T89" fmla="*/ 222 h 329"/>
                  <a:gd name="T90" fmla="*/ 120 w 409"/>
                  <a:gd name="T91" fmla="*/ 215 h 329"/>
                  <a:gd name="T92" fmla="*/ 116 w 409"/>
                  <a:gd name="T93" fmla="*/ 224 h 329"/>
                  <a:gd name="T94" fmla="*/ 106 w 409"/>
                  <a:gd name="T95" fmla="*/ 217 h 329"/>
                  <a:gd name="T96" fmla="*/ 93 w 409"/>
                  <a:gd name="T97" fmla="*/ 190 h 329"/>
                  <a:gd name="T98" fmla="*/ 82 w 409"/>
                  <a:gd name="T99" fmla="*/ 167 h 329"/>
                  <a:gd name="T100" fmla="*/ 55 w 409"/>
                  <a:gd name="T101" fmla="*/ 156 h 329"/>
                  <a:gd name="T102" fmla="*/ 53 w 409"/>
                  <a:gd name="T103" fmla="*/ 141 h 329"/>
                  <a:gd name="T104" fmla="*/ 45 w 409"/>
                  <a:gd name="T105" fmla="*/ 133 h 329"/>
                  <a:gd name="T106" fmla="*/ 47 w 409"/>
                  <a:gd name="T107" fmla="*/ 114 h 329"/>
                  <a:gd name="T108" fmla="*/ 51 w 409"/>
                  <a:gd name="T109" fmla="*/ 99 h 329"/>
                  <a:gd name="T110" fmla="*/ 53 w 409"/>
                  <a:gd name="T111" fmla="*/ 93 h 329"/>
                  <a:gd name="T112" fmla="*/ 32 w 409"/>
                  <a:gd name="T113" fmla="*/ 87 h 329"/>
                  <a:gd name="T114" fmla="*/ 23 w 409"/>
                  <a:gd name="T115" fmla="*/ 72 h 329"/>
                  <a:gd name="T116" fmla="*/ 17 w 409"/>
                  <a:gd name="T117" fmla="*/ 57 h 329"/>
                  <a:gd name="T118" fmla="*/ 11 w 409"/>
                  <a:gd name="T119" fmla="*/ 34 h 329"/>
                  <a:gd name="T120" fmla="*/ 2 w 409"/>
                  <a:gd name="T121" fmla="*/ 15 h 329"/>
                  <a:gd name="T122" fmla="*/ 11 w 409"/>
                  <a:gd name="T12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9" h="329">
                    <a:moveTo>
                      <a:pt x="11" y="0"/>
                    </a:moveTo>
                    <a:lnTo>
                      <a:pt x="11" y="0"/>
                    </a:lnTo>
                    <a:lnTo>
                      <a:pt x="15" y="4"/>
                    </a:lnTo>
                    <a:lnTo>
                      <a:pt x="17" y="4"/>
                    </a:lnTo>
                    <a:lnTo>
                      <a:pt x="17" y="9"/>
                    </a:lnTo>
                    <a:lnTo>
                      <a:pt x="17" y="11"/>
                    </a:lnTo>
                    <a:lnTo>
                      <a:pt x="26" y="15"/>
                    </a:lnTo>
                    <a:lnTo>
                      <a:pt x="28" y="19"/>
                    </a:lnTo>
                    <a:lnTo>
                      <a:pt x="32" y="21"/>
                    </a:lnTo>
                    <a:lnTo>
                      <a:pt x="38" y="21"/>
                    </a:lnTo>
                    <a:lnTo>
                      <a:pt x="42" y="26"/>
                    </a:lnTo>
                    <a:lnTo>
                      <a:pt x="45" y="21"/>
                    </a:lnTo>
                    <a:lnTo>
                      <a:pt x="45" y="21"/>
                    </a:lnTo>
                    <a:lnTo>
                      <a:pt x="49" y="21"/>
                    </a:lnTo>
                    <a:lnTo>
                      <a:pt x="51" y="21"/>
                    </a:lnTo>
                    <a:lnTo>
                      <a:pt x="55" y="21"/>
                    </a:lnTo>
                    <a:lnTo>
                      <a:pt x="55" y="19"/>
                    </a:lnTo>
                    <a:lnTo>
                      <a:pt x="57" y="17"/>
                    </a:lnTo>
                    <a:lnTo>
                      <a:pt x="59" y="17"/>
                    </a:lnTo>
                    <a:lnTo>
                      <a:pt x="64" y="11"/>
                    </a:lnTo>
                    <a:lnTo>
                      <a:pt x="66" y="11"/>
                    </a:lnTo>
                    <a:lnTo>
                      <a:pt x="68" y="7"/>
                    </a:lnTo>
                    <a:lnTo>
                      <a:pt x="70" y="7"/>
                    </a:lnTo>
                    <a:lnTo>
                      <a:pt x="74" y="4"/>
                    </a:lnTo>
                    <a:lnTo>
                      <a:pt x="76" y="4"/>
                    </a:lnTo>
                    <a:lnTo>
                      <a:pt x="76" y="4"/>
                    </a:lnTo>
                    <a:lnTo>
                      <a:pt x="78" y="4"/>
                    </a:lnTo>
                    <a:lnTo>
                      <a:pt x="80" y="9"/>
                    </a:lnTo>
                    <a:lnTo>
                      <a:pt x="82" y="11"/>
                    </a:lnTo>
                    <a:lnTo>
                      <a:pt x="80" y="13"/>
                    </a:lnTo>
                    <a:lnTo>
                      <a:pt x="80" y="15"/>
                    </a:lnTo>
                    <a:lnTo>
                      <a:pt x="87" y="17"/>
                    </a:lnTo>
                    <a:lnTo>
                      <a:pt x="80" y="23"/>
                    </a:lnTo>
                    <a:lnTo>
                      <a:pt x="87" y="30"/>
                    </a:lnTo>
                    <a:lnTo>
                      <a:pt x="89" y="32"/>
                    </a:lnTo>
                    <a:lnTo>
                      <a:pt x="91" y="34"/>
                    </a:lnTo>
                    <a:lnTo>
                      <a:pt x="93" y="34"/>
                    </a:lnTo>
                    <a:lnTo>
                      <a:pt x="95" y="34"/>
                    </a:lnTo>
                    <a:lnTo>
                      <a:pt x="95" y="34"/>
                    </a:lnTo>
                    <a:lnTo>
                      <a:pt x="99" y="38"/>
                    </a:lnTo>
                    <a:lnTo>
                      <a:pt x="99" y="42"/>
                    </a:lnTo>
                    <a:lnTo>
                      <a:pt x="99" y="49"/>
                    </a:lnTo>
                    <a:lnTo>
                      <a:pt x="99" y="49"/>
                    </a:lnTo>
                    <a:lnTo>
                      <a:pt x="104" y="51"/>
                    </a:lnTo>
                    <a:lnTo>
                      <a:pt x="106" y="55"/>
                    </a:lnTo>
                    <a:lnTo>
                      <a:pt x="112" y="55"/>
                    </a:lnTo>
                    <a:lnTo>
                      <a:pt x="114" y="55"/>
                    </a:lnTo>
                    <a:lnTo>
                      <a:pt x="118" y="53"/>
                    </a:lnTo>
                    <a:lnTo>
                      <a:pt x="125" y="57"/>
                    </a:lnTo>
                    <a:lnTo>
                      <a:pt x="127" y="57"/>
                    </a:lnTo>
                    <a:lnTo>
                      <a:pt x="129" y="61"/>
                    </a:lnTo>
                    <a:lnTo>
                      <a:pt x="131" y="66"/>
                    </a:lnTo>
                    <a:lnTo>
                      <a:pt x="141" y="70"/>
                    </a:lnTo>
                    <a:lnTo>
                      <a:pt x="146" y="70"/>
                    </a:lnTo>
                    <a:lnTo>
                      <a:pt x="158" y="72"/>
                    </a:lnTo>
                    <a:lnTo>
                      <a:pt x="163" y="72"/>
                    </a:lnTo>
                    <a:lnTo>
                      <a:pt x="177" y="70"/>
                    </a:lnTo>
                    <a:lnTo>
                      <a:pt x="186" y="68"/>
                    </a:lnTo>
                    <a:lnTo>
                      <a:pt x="198" y="70"/>
                    </a:lnTo>
                    <a:lnTo>
                      <a:pt x="203" y="70"/>
                    </a:lnTo>
                    <a:lnTo>
                      <a:pt x="205" y="66"/>
                    </a:lnTo>
                    <a:lnTo>
                      <a:pt x="201" y="59"/>
                    </a:lnTo>
                    <a:lnTo>
                      <a:pt x="198" y="55"/>
                    </a:lnTo>
                    <a:lnTo>
                      <a:pt x="203" y="53"/>
                    </a:lnTo>
                    <a:lnTo>
                      <a:pt x="213" y="53"/>
                    </a:lnTo>
                    <a:lnTo>
                      <a:pt x="215" y="47"/>
                    </a:lnTo>
                    <a:lnTo>
                      <a:pt x="217" y="42"/>
                    </a:lnTo>
                    <a:lnTo>
                      <a:pt x="219" y="42"/>
                    </a:lnTo>
                    <a:lnTo>
                      <a:pt x="228" y="36"/>
                    </a:lnTo>
                    <a:lnTo>
                      <a:pt x="236" y="34"/>
                    </a:lnTo>
                    <a:lnTo>
                      <a:pt x="245" y="36"/>
                    </a:lnTo>
                    <a:lnTo>
                      <a:pt x="247" y="32"/>
                    </a:lnTo>
                    <a:lnTo>
                      <a:pt x="251" y="30"/>
                    </a:lnTo>
                    <a:lnTo>
                      <a:pt x="253" y="32"/>
                    </a:lnTo>
                    <a:lnTo>
                      <a:pt x="260" y="32"/>
                    </a:lnTo>
                    <a:lnTo>
                      <a:pt x="266" y="38"/>
                    </a:lnTo>
                    <a:lnTo>
                      <a:pt x="272" y="38"/>
                    </a:lnTo>
                    <a:lnTo>
                      <a:pt x="283" y="47"/>
                    </a:lnTo>
                    <a:lnTo>
                      <a:pt x="287" y="47"/>
                    </a:lnTo>
                    <a:lnTo>
                      <a:pt x="289" y="45"/>
                    </a:lnTo>
                    <a:lnTo>
                      <a:pt x="297" y="47"/>
                    </a:lnTo>
                    <a:lnTo>
                      <a:pt x="302" y="49"/>
                    </a:lnTo>
                    <a:lnTo>
                      <a:pt x="304" y="55"/>
                    </a:lnTo>
                    <a:lnTo>
                      <a:pt x="306" y="55"/>
                    </a:lnTo>
                    <a:lnTo>
                      <a:pt x="310" y="55"/>
                    </a:lnTo>
                    <a:lnTo>
                      <a:pt x="316" y="57"/>
                    </a:lnTo>
                    <a:lnTo>
                      <a:pt x="325" y="68"/>
                    </a:lnTo>
                    <a:lnTo>
                      <a:pt x="333" y="68"/>
                    </a:lnTo>
                    <a:lnTo>
                      <a:pt x="338" y="70"/>
                    </a:lnTo>
                    <a:lnTo>
                      <a:pt x="342" y="76"/>
                    </a:lnTo>
                    <a:lnTo>
                      <a:pt x="340" y="78"/>
                    </a:lnTo>
                    <a:lnTo>
                      <a:pt x="342" y="85"/>
                    </a:lnTo>
                    <a:lnTo>
                      <a:pt x="342" y="87"/>
                    </a:lnTo>
                    <a:lnTo>
                      <a:pt x="344" y="91"/>
                    </a:lnTo>
                    <a:lnTo>
                      <a:pt x="344" y="95"/>
                    </a:lnTo>
                    <a:lnTo>
                      <a:pt x="344" y="99"/>
                    </a:lnTo>
                    <a:lnTo>
                      <a:pt x="342" y="101"/>
                    </a:lnTo>
                    <a:lnTo>
                      <a:pt x="346" y="106"/>
                    </a:lnTo>
                    <a:lnTo>
                      <a:pt x="344" y="106"/>
                    </a:lnTo>
                    <a:lnTo>
                      <a:pt x="344" y="110"/>
                    </a:lnTo>
                    <a:lnTo>
                      <a:pt x="340" y="112"/>
                    </a:lnTo>
                    <a:lnTo>
                      <a:pt x="335" y="114"/>
                    </a:lnTo>
                    <a:lnTo>
                      <a:pt x="335" y="116"/>
                    </a:lnTo>
                    <a:lnTo>
                      <a:pt x="340" y="118"/>
                    </a:lnTo>
                    <a:lnTo>
                      <a:pt x="335" y="125"/>
                    </a:lnTo>
                    <a:lnTo>
                      <a:pt x="338" y="125"/>
                    </a:lnTo>
                    <a:lnTo>
                      <a:pt x="338" y="133"/>
                    </a:lnTo>
                    <a:lnTo>
                      <a:pt x="338" y="135"/>
                    </a:lnTo>
                    <a:lnTo>
                      <a:pt x="346" y="137"/>
                    </a:lnTo>
                    <a:lnTo>
                      <a:pt x="346" y="137"/>
                    </a:lnTo>
                    <a:lnTo>
                      <a:pt x="340" y="146"/>
                    </a:lnTo>
                    <a:lnTo>
                      <a:pt x="340" y="150"/>
                    </a:lnTo>
                    <a:lnTo>
                      <a:pt x="346" y="160"/>
                    </a:lnTo>
                    <a:lnTo>
                      <a:pt x="348" y="171"/>
                    </a:lnTo>
                    <a:lnTo>
                      <a:pt x="346" y="173"/>
                    </a:lnTo>
                    <a:lnTo>
                      <a:pt x="348" y="177"/>
                    </a:lnTo>
                    <a:lnTo>
                      <a:pt x="348" y="184"/>
                    </a:lnTo>
                    <a:lnTo>
                      <a:pt x="367" y="184"/>
                    </a:lnTo>
                    <a:lnTo>
                      <a:pt x="369" y="190"/>
                    </a:lnTo>
                    <a:lnTo>
                      <a:pt x="369" y="196"/>
                    </a:lnTo>
                    <a:lnTo>
                      <a:pt x="371" y="205"/>
                    </a:lnTo>
                    <a:lnTo>
                      <a:pt x="369" y="207"/>
                    </a:lnTo>
                    <a:lnTo>
                      <a:pt x="354" y="228"/>
                    </a:lnTo>
                    <a:lnTo>
                      <a:pt x="365" y="241"/>
                    </a:lnTo>
                    <a:lnTo>
                      <a:pt x="367" y="245"/>
                    </a:lnTo>
                    <a:lnTo>
                      <a:pt x="373" y="251"/>
                    </a:lnTo>
                    <a:lnTo>
                      <a:pt x="378" y="253"/>
                    </a:lnTo>
                    <a:lnTo>
                      <a:pt x="380" y="255"/>
                    </a:lnTo>
                    <a:lnTo>
                      <a:pt x="386" y="255"/>
                    </a:lnTo>
                    <a:lnTo>
                      <a:pt x="390" y="257"/>
                    </a:lnTo>
                    <a:lnTo>
                      <a:pt x="390" y="260"/>
                    </a:lnTo>
                    <a:lnTo>
                      <a:pt x="394" y="260"/>
                    </a:lnTo>
                    <a:lnTo>
                      <a:pt x="397" y="268"/>
                    </a:lnTo>
                    <a:lnTo>
                      <a:pt x="397" y="272"/>
                    </a:lnTo>
                    <a:lnTo>
                      <a:pt x="397" y="276"/>
                    </a:lnTo>
                    <a:lnTo>
                      <a:pt x="399" y="281"/>
                    </a:lnTo>
                    <a:lnTo>
                      <a:pt x="403" y="281"/>
                    </a:lnTo>
                    <a:lnTo>
                      <a:pt x="409" y="285"/>
                    </a:lnTo>
                    <a:lnTo>
                      <a:pt x="409" y="291"/>
                    </a:lnTo>
                    <a:lnTo>
                      <a:pt x="407" y="293"/>
                    </a:lnTo>
                    <a:lnTo>
                      <a:pt x="401" y="293"/>
                    </a:lnTo>
                    <a:lnTo>
                      <a:pt x="392" y="295"/>
                    </a:lnTo>
                    <a:lnTo>
                      <a:pt x="390" y="297"/>
                    </a:lnTo>
                    <a:lnTo>
                      <a:pt x="384" y="300"/>
                    </a:lnTo>
                    <a:lnTo>
                      <a:pt x="382" y="304"/>
                    </a:lnTo>
                    <a:lnTo>
                      <a:pt x="382" y="308"/>
                    </a:lnTo>
                    <a:lnTo>
                      <a:pt x="380" y="312"/>
                    </a:lnTo>
                    <a:lnTo>
                      <a:pt x="382" y="316"/>
                    </a:lnTo>
                    <a:lnTo>
                      <a:pt x="380" y="323"/>
                    </a:lnTo>
                    <a:lnTo>
                      <a:pt x="380" y="327"/>
                    </a:lnTo>
                    <a:lnTo>
                      <a:pt x="380" y="327"/>
                    </a:lnTo>
                    <a:lnTo>
                      <a:pt x="378" y="329"/>
                    </a:lnTo>
                    <a:lnTo>
                      <a:pt x="375" y="329"/>
                    </a:lnTo>
                    <a:lnTo>
                      <a:pt x="369" y="327"/>
                    </a:lnTo>
                    <a:lnTo>
                      <a:pt x="363" y="325"/>
                    </a:lnTo>
                    <a:lnTo>
                      <a:pt x="361" y="323"/>
                    </a:lnTo>
                    <a:lnTo>
                      <a:pt x="359" y="323"/>
                    </a:lnTo>
                    <a:lnTo>
                      <a:pt x="359" y="327"/>
                    </a:lnTo>
                    <a:lnTo>
                      <a:pt x="356" y="327"/>
                    </a:lnTo>
                    <a:lnTo>
                      <a:pt x="354" y="323"/>
                    </a:lnTo>
                    <a:lnTo>
                      <a:pt x="352" y="325"/>
                    </a:lnTo>
                    <a:lnTo>
                      <a:pt x="348" y="323"/>
                    </a:lnTo>
                    <a:lnTo>
                      <a:pt x="340" y="323"/>
                    </a:lnTo>
                    <a:lnTo>
                      <a:pt x="333" y="321"/>
                    </a:lnTo>
                    <a:lnTo>
                      <a:pt x="323" y="321"/>
                    </a:lnTo>
                    <a:lnTo>
                      <a:pt x="319" y="316"/>
                    </a:lnTo>
                    <a:lnTo>
                      <a:pt x="316" y="316"/>
                    </a:lnTo>
                    <a:lnTo>
                      <a:pt x="312" y="319"/>
                    </a:lnTo>
                    <a:lnTo>
                      <a:pt x="308" y="316"/>
                    </a:lnTo>
                    <a:lnTo>
                      <a:pt x="304" y="316"/>
                    </a:lnTo>
                    <a:lnTo>
                      <a:pt x="293" y="316"/>
                    </a:lnTo>
                    <a:lnTo>
                      <a:pt x="291" y="314"/>
                    </a:lnTo>
                    <a:lnTo>
                      <a:pt x="289" y="314"/>
                    </a:lnTo>
                    <a:lnTo>
                      <a:pt x="289" y="308"/>
                    </a:lnTo>
                    <a:lnTo>
                      <a:pt x="285" y="300"/>
                    </a:lnTo>
                    <a:lnTo>
                      <a:pt x="283" y="293"/>
                    </a:lnTo>
                    <a:lnTo>
                      <a:pt x="281" y="289"/>
                    </a:lnTo>
                    <a:lnTo>
                      <a:pt x="278" y="287"/>
                    </a:lnTo>
                    <a:lnTo>
                      <a:pt x="278" y="287"/>
                    </a:lnTo>
                    <a:lnTo>
                      <a:pt x="278" y="285"/>
                    </a:lnTo>
                    <a:lnTo>
                      <a:pt x="270" y="285"/>
                    </a:lnTo>
                    <a:lnTo>
                      <a:pt x="266" y="285"/>
                    </a:lnTo>
                    <a:lnTo>
                      <a:pt x="262" y="289"/>
                    </a:lnTo>
                    <a:lnTo>
                      <a:pt x="257" y="289"/>
                    </a:lnTo>
                    <a:lnTo>
                      <a:pt x="257" y="287"/>
                    </a:lnTo>
                    <a:lnTo>
                      <a:pt x="257" y="289"/>
                    </a:lnTo>
                    <a:lnTo>
                      <a:pt x="249" y="295"/>
                    </a:lnTo>
                    <a:lnTo>
                      <a:pt x="241" y="300"/>
                    </a:lnTo>
                    <a:lnTo>
                      <a:pt x="234" y="295"/>
                    </a:lnTo>
                    <a:lnTo>
                      <a:pt x="228" y="293"/>
                    </a:lnTo>
                    <a:lnTo>
                      <a:pt x="222" y="295"/>
                    </a:lnTo>
                    <a:lnTo>
                      <a:pt x="219" y="295"/>
                    </a:lnTo>
                    <a:lnTo>
                      <a:pt x="213" y="289"/>
                    </a:lnTo>
                    <a:lnTo>
                      <a:pt x="209" y="289"/>
                    </a:lnTo>
                    <a:lnTo>
                      <a:pt x="207" y="287"/>
                    </a:lnTo>
                    <a:lnTo>
                      <a:pt x="203" y="285"/>
                    </a:lnTo>
                    <a:lnTo>
                      <a:pt x="196" y="278"/>
                    </a:lnTo>
                    <a:lnTo>
                      <a:pt x="198" y="276"/>
                    </a:lnTo>
                    <a:lnTo>
                      <a:pt x="198" y="276"/>
                    </a:lnTo>
                    <a:lnTo>
                      <a:pt x="194" y="274"/>
                    </a:lnTo>
                    <a:lnTo>
                      <a:pt x="194" y="274"/>
                    </a:lnTo>
                    <a:lnTo>
                      <a:pt x="188" y="274"/>
                    </a:lnTo>
                    <a:lnTo>
                      <a:pt x="186" y="272"/>
                    </a:lnTo>
                    <a:lnTo>
                      <a:pt x="179" y="270"/>
                    </a:lnTo>
                    <a:lnTo>
                      <a:pt x="173" y="270"/>
                    </a:lnTo>
                    <a:lnTo>
                      <a:pt x="169" y="268"/>
                    </a:lnTo>
                    <a:lnTo>
                      <a:pt x="163" y="255"/>
                    </a:lnTo>
                    <a:lnTo>
                      <a:pt x="163" y="251"/>
                    </a:lnTo>
                    <a:lnTo>
                      <a:pt x="160" y="251"/>
                    </a:lnTo>
                    <a:lnTo>
                      <a:pt x="156" y="249"/>
                    </a:lnTo>
                    <a:lnTo>
                      <a:pt x="156" y="249"/>
                    </a:lnTo>
                    <a:lnTo>
                      <a:pt x="158" y="249"/>
                    </a:lnTo>
                    <a:lnTo>
                      <a:pt x="160" y="249"/>
                    </a:lnTo>
                    <a:lnTo>
                      <a:pt x="158" y="245"/>
                    </a:lnTo>
                    <a:lnTo>
                      <a:pt x="154" y="245"/>
                    </a:lnTo>
                    <a:lnTo>
                      <a:pt x="152" y="245"/>
                    </a:lnTo>
                    <a:lnTo>
                      <a:pt x="152" y="238"/>
                    </a:lnTo>
                    <a:lnTo>
                      <a:pt x="146" y="230"/>
                    </a:lnTo>
                    <a:lnTo>
                      <a:pt x="144" y="226"/>
                    </a:lnTo>
                    <a:lnTo>
                      <a:pt x="139" y="219"/>
                    </a:lnTo>
                    <a:lnTo>
                      <a:pt x="137" y="219"/>
                    </a:lnTo>
                    <a:lnTo>
                      <a:pt x="133" y="224"/>
                    </a:lnTo>
                    <a:lnTo>
                      <a:pt x="131" y="224"/>
                    </a:lnTo>
                    <a:lnTo>
                      <a:pt x="129" y="219"/>
                    </a:lnTo>
                    <a:lnTo>
                      <a:pt x="127" y="222"/>
                    </a:lnTo>
                    <a:lnTo>
                      <a:pt x="123" y="219"/>
                    </a:lnTo>
                    <a:lnTo>
                      <a:pt x="123" y="217"/>
                    </a:lnTo>
                    <a:lnTo>
                      <a:pt x="123" y="215"/>
                    </a:lnTo>
                    <a:lnTo>
                      <a:pt x="123" y="215"/>
                    </a:lnTo>
                    <a:lnTo>
                      <a:pt x="120" y="215"/>
                    </a:lnTo>
                    <a:lnTo>
                      <a:pt x="116" y="215"/>
                    </a:lnTo>
                    <a:lnTo>
                      <a:pt x="120" y="217"/>
                    </a:lnTo>
                    <a:lnTo>
                      <a:pt x="120" y="222"/>
                    </a:lnTo>
                    <a:lnTo>
                      <a:pt x="118" y="224"/>
                    </a:lnTo>
                    <a:lnTo>
                      <a:pt x="116" y="224"/>
                    </a:lnTo>
                    <a:lnTo>
                      <a:pt x="112" y="219"/>
                    </a:lnTo>
                    <a:lnTo>
                      <a:pt x="112" y="219"/>
                    </a:lnTo>
                    <a:lnTo>
                      <a:pt x="110" y="219"/>
                    </a:lnTo>
                    <a:lnTo>
                      <a:pt x="110" y="217"/>
                    </a:lnTo>
                    <a:lnTo>
                      <a:pt x="106" y="217"/>
                    </a:lnTo>
                    <a:lnTo>
                      <a:pt x="101" y="213"/>
                    </a:lnTo>
                    <a:lnTo>
                      <a:pt x="99" y="203"/>
                    </a:lnTo>
                    <a:lnTo>
                      <a:pt x="93" y="203"/>
                    </a:lnTo>
                    <a:lnTo>
                      <a:pt x="93" y="196"/>
                    </a:lnTo>
                    <a:lnTo>
                      <a:pt x="93" y="190"/>
                    </a:lnTo>
                    <a:lnTo>
                      <a:pt x="97" y="188"/>
                    </a:lnTo>
                    <a:lnTo>
                      <a:pt x="93" y="177"/>
                    </a:lnTo>
                    <a:lnTo>
                      <a:pt x="89" y="175"/>
                    </a:lnTo>
                    <a:lnTo>
                      <a:pt x="85" y="169"/>
                    </a:lnTo>
                    <a:lnTo>
                      <a:pt x="82" y="167"/>
                    </a:lnTo>
                    <a:lnTo>
                      <a:pt x="80" y="169"/>
                    </a:lnTo>
                    <a:lnTo>
                      <a:pt x="66" y="158"/>
                    </a:lnTo>
                    <a:lnTo>
                      <a:pt x="61" y="158"/>
                    </a:lnTo>
                    <a:lnTo>
                      <a:pt x="59" y="160"/>
                    </a:lnTo>
                    <a:lnTo>
                      <a:pt x="55" y="156"/>
                    </a:lnTo>
                    <a:lnTo>
                      <a:pt x="57" y="154"/>
                    </a:lnTo>
                    <a:lnTo>
                      <a:pt x="55" y="152"/>
                    </a:lnTo>
                    <a:lnTo>
                      <a:pt x="57" y="150"/>
                    </a:lnTo>
                    <a:lnTo>
                      <a:pt x="53" y="146"/>
                    </a:lnTo>
                    <a:lnTo>
                      <a:pt x="53" y="141"/>
                    </a:lnTo>
                    <a:lnTo>
                      <a:pt x="49" y="141"/>
                    </a:lnTo>
                    <a:lnTo>
                      <a:pt x="47" y="139"/>
                    </a:lnTo>
                    <a:lnTo>
                      <a:pt x="42" y="139"/>
                    </a:lnTo>
                    <a:lnTo>
                      <a:pt x="42" y="135"/>
                    </a:lnTo>
                    <a:lnTo>
                      <a:pt x="45" y="133"/>
                    </a:lnTo>
                    <a:lnTo>
                      <a:pt x="42" y="131"/>
                    </a:lnTo>
                    <a:lnTo>
                      <a:pt x="45" y="129"/>
                    </a:lnTo>
                    <a:lnTo>
                      <a:pt x="45" y="120"/>
                    </a:lnTo>
                    <a:lnTo>
                      <a:pt x="47" y="120"/>
                    </a:lnTo>
                    <a:lnTo>
                      <a:pt x="47" y="114"/>
                    </a:lnTo>
                    <a:lnTo>
                      <a:pt x="51" y="114"/>
                    </a:lnTo>
                    <a:lnTo>
                      <a:pt x="53" y="112"/>
                    </a:lnTo>
                    <a:lnTo>
                      <a:pt x="53" y="106"/>
                    </a:lnTo>
                    <a:lnTo>
                      <a:pt x="51" y="104"/>
                    </a:lnTo>
                    <a:lnTo>
                      <a:pt x="51" y="99"/>
                    </a:lnTo>
                    <a:lnTo>
                      <a:pt x="53" y="99"/>
                    </a:lnTo>
                    <a:lnTo>
                      <a:pt x="57" y="97"/>
                    </a:lnTo>
                    <a:lnTo>
                      <a:pt x="57" y="97"/>
                    </a:lnTo>
                    <a:lnTo>
                      <a:pt x="55" y="95"/>
                    </a:lnTo>
                    <a:lnTo>
                      <a:pt x="53" y="93"/>
                    </a:lnTo>
                    <a:lnTo>
                      <a:pt x="49" y="95"/>
                    </a:lnTo>
                    <a:lnTo>
                      <a:pt x="47" y="93"/>
                    </a:lnTo>
                    <a:lnTo>
                      <a:pt x="40" y="91"/>
                    </a:lnTo>
                    <a:lnTo>
                      <a:pt x="36" y="89"/>
                    </a:lnTo>
                    <a:lnTo>
                      <a:pt x="32" y="87"/>
                    </a:lnTo>
                    <a:lnTo>
                      <a:pt x="32" y="82"/>
                    </a:lnTo>
                    <a:lnTo>
                      <a:pt x="30" y="80"/>
                    </a:lnTo>
                    <a:lnTo>
                      <a:pt x="26" y="78"/>
                    </a:lnTo>
                    <a:lnTo>
                      <a:pt x="23" y="74"/>
                    </a:lnTo>
                    <a:lnTo>
                      <a:pt x="23" y="72"/>
                    </a:lnTo>
                    <a:lnTo>
                      <a:pt x="21" y="66"/>
                    </a:lnTo>
                    <a:lnTo>
                      <a:pt x="19" y="66"/>
                    </a:lnTo>
                    <a:lnTo>
                      <a:pt x="19" y="66"/>
                    </a:lnTo>
                    <a:lnTo>
                      <a:pt x="19" y="64"/>
                    </a:lnTo>
                    <a:lnTo>
                      <a:pt x="17" y="57"/>
                    </a:lnTo>
                    <a:lnTo>
                      <a:pt x="13" y="51"/>
                    </a:lnTo>
                    <a:lnTo>
                      <a:pt x="9" y="49"/>
                    </a:lnTo>
                    <a:lnTo>
                      <a:pt x="9" y="47"/>
                    </a:lnTo>
                    <a:lnTo>
                      <a:pt x="9" y="40"/>
                    </a:lnTo>
                    <a:lnTo>
                      <a:pt x="11" y="34"/>
                    </a:lnTo>
                    <a:lnTo>
                      <a:pt x="9" y="32"/>
                    </a:lnTo>
                    <a:lnTo>
                      <a:pt x="4" y="32"/>
                    </a:lnTo>
                    <a:lnTo>
                      <a:pt x="4" y="26"/>
                    </a:lnTo>
                    <a:lnTo>
                      <a:pt x="4" y="21"/>
                    </a:lnTo>
                    <a:lnTo>
                      <a:pt x="2" y="15"/>
                    </a:lnTo>
                    <a:lnTo>
                      <a:pt x="0" y="11"/>
                    </a:lnTo>
                    <a:lnTo>
                      <a:pt x="0" y="9"/>
                    </a:lnTo>
                    <a:lnTo>
                      <a:pt x="7" y="9"/>
                    </a:lnTo>
                    <a:lnTo>
                      <a:pt x="9" y="2"/>
                    </a:lnTo>
                    <a:lnTo>
                      <a:pt x="11" y="0"/>
                    </a:lnTo>
                    <a:lnTo>
                      <a:pt x="11"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80" name="Freeform 85">
                <a:extLst>
                  <a:ext uri="{FF2B5EF4-FFF2-40B4-BE49-F238E27FC236}">
                    <a16:creationId xmlns:a16="http://schemas.microsoft.com/office/drawing/2014/main" id="{8E57EC54-9E78-4D43-94F9-059ABB5FB1D1}"/>
                  </a:ext>
                </a:extLst>
              </p:cNvPr>
              <p:cNvSpPr>
                <a:spLocks/>
              </p:cNvSpPr>
              <p:nvPr/>
            </p:nvSpPr>
            <p:spPr bwMode="auto">
              <a:xfrm>
                <a:off x="9685722" y="3167004"/>
                <a:ext cx="58040" cy="44667"/>
              </a:xfrm>
              <a:custGeom>
                <a:avLst/>
                <a:gdLst>
                  <a:gd name="T0" fmla="*/ 0 w 72"/>
                  <a:gd name="T1" fmla="*/ 5 h 59"/>
                  <a:gd name="T2" fmla="*/ 7 w 72"/>
                  <a:gd name="T3" fmla="*/ 2 h 59"/>
                  <a:gd name="T4" fmla="*/ 15 w 72"/>
                  <a:gd name="T5" fmla="*/ 0 h 59"/>
                  <a:gd name="T6" fmla="*/ 17 w 72"/>
                  <a:gd name="T7" fmla="*/ 0 h 59"/>
                  <a:gd name="T8" fmla="*/ 30 w 72"/>
                  <a:gd name="T9" fmla="*/ 0 h 59"/>
                  <a:gd name="T10" fmla="*/ 34 w 72"/>
                  <a:gd name="T11" fmla="*/ 5 h 59"/>
                  <a:gd name="T12" fmla="*/ 40 w 72"/>
                  <a:gd name="T13" fmla="*/ 5 h 59"/>
                  <a:gd name="T14" fmla="*/ 45 w 72"/>
                  <a:gd name="T15" fmla="*/ 9 h 59"/>
                  <a:gd name="T16" fmla="*/ 42 w 72"/>
                  <a:gd name="T17" fmla="*/ 13 h 59"/>
                  <a:gd name="T18" fmla="*/ 45 w 72"/>
                  <a:gd name="T19" fmla="*/ 17 h 59"/>
                  <a:gd name="T20" fmla="*/ 51 w 72"/>
                  <a:gd name="T21" fmla="*/ 24 h 59"/>
                  <a:gd name="T22" fmla="*/ 53 w 72"/>
                  <a:gd name="T23" fmla="*/ 28 h 59"/>
                  <a:gd name="T24" fmla="*/ 49 w 72"/>
                  <a:gd name="T25" fmla="*/ 32 h 59"/>
                  <a:gd name="T26" fmla="*/ 53 w 72"/>
                  <a:gd name="T27" fmla="*/ 38 h 59"/>
                  <a:gd name="T28" fmla="*/ 61 w 72"/>
                  <a:gd name="T29" fmla="*/ 42 h 59"/>
                  <a:gd name="T30" fmla="*/ 68 w 72"/>
                  <a:gd name="T31" fmla="*/ 42 h 59"/>
                  <a:gd name="T32" fmla="*/ 72 w 72"/>
                  <a:gd name="T33" fmla="*/ 47 h 59"/>
                  <a:gd name="T34" fmla="*/ 66 w 72"/>
                  <a:gd name="T35" fmla="*/ 49 h 59"/>
                  <a:gd name="T36" fmla="*/ 70 w 72"/>
                  <a:gd name="T37" fmla="*/ 53 h 59"/>
                  <a:gd name="T38" fmla="*/ 68 w 72"/>
                  <a:gd name="T39" fmla="*/ 55 h 59"/>
                  <a:gd name="T40" fmla="*/ 68 w 72"/>
                  <a:gd name="T41" fmla="*/ 59 h 59"/>
                  <a:gd name="T42" fmla="*/ 64 w 72"/>
                  <a:gd name="T43" fmla="*/ 59 h 59"/>
                  <a:gd name="T44" fmla="*/ 55 w 72"/>
                  <a:gd name="T45" fmla="*/ 47 h 59"/>
                  <a:gd name="T46" fmla="*/ 49 w 72"/>
                  <a:gd name="T47" fmla="*/ 45 h 59"/>
                  <a:gd name="T48" fmla="*/ 47 w 72"/>
                  <a:gd name="T49" fmla="*/ 38 h 59"/>
                  <a:gd name="T50" fmla="*/ 42 w 72"/>
                  <a:gd name="T51" fmla="*/ 38 h 59"/>
                  <a:gd name="T52" fmla="*/ 40 w 72"/>
                  <a:gd name="T53" fmla="*/ 40 h 59"/>
                  <a:gd name="T54" fmla="*/ 36 w 72"/>
                  <a:gd name="T55" fmla="*/ 36 h 59"/>
                  <a:gd name="T56" fmla="*/ 32 w 72"/>
                  <a:gd name="T57" fmla="*/ 38 h 59"/>
                  <a:gd name="T58" fmla="*/ 30 w 72"/>
                  <a:gd name="T59" fmla="*/ 38 h 59"/>
                  <a:gd name="T60" fmla="*/ 28 w 72"/>
                  <a:gd name="T61" fmla="*/ 36 h 59"/>
                  <a:gd name="T62" fmla="*/ 23 w 72"/>
                  <a:gd name="T63" fmla="*/ 32 h 59"/>
                  <a:gd name="T64" fmla="*/ 19 w 72"/>
                  <a:gd name="T65" fmla="*/ 32 h 59"/>
                  <a:gd name="T66" fmla="*/ 13 w 72"/>
                  <a:gd name="T67" fmla="*/ 32 h 59"/>
                  <a:gd name="T68" fmla="*/ 9 w 72"/>
                  <a:gd name="T69" fmla="*/ 28 h 59"/>
                  <a:gd name="T70" fmla="*/ 9 w 72"/>
                  <a:gd name="T71" fmla="*/ 21 h 59"/>
                  <a:gd name="T72" fmla="*/ 9 w 72"/>
                  <a:gd name="T73" fmla="*/ 15 h 59"/>
                  <a:gd name="T74" fmla="*/ 7 w 72"/>
                  <a:gd name="T75" fmla="*/ 11 h 59"/>
                  <a:gd name="T76" fmla="*/ 2 w 72"/>
                  <a:gd name="T77" fmla="*/ 9 h 59"/>
                  <a:gd name="T78" fmla="*/ 2 w 72"/>
                  <a:gd name="T79" fmla="*/ 7 h 59"/>
                  <a:gd name="T80" fmla="*/ 0 w 72"/>
                  <a:gd name="T81"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2" h="59">
                    <a:moveTo>
                      <a:pt x="0" y="5"/>
                    </a:moveTo>
                    <a:lnTo>
                      <a:pt x="7" y="2"/>
                    </a:lnTo>
                    <a:lnTo>
                      <a:pt x="15" y="0"/>
                    </a:lnTo>
                    <a:lnTo>
                      <a:pt x="17" y="0"/>
                    </a:lnTo>
                    <a:lnTo>
                      <a:pt x="30" y="0"/>
                    </a:lnTo>
                    <a:lnTo>
                      <a:pt x="34" y="5"/>
                    </a:lnTo>
                    <a:lnTo>
                      <a:pt x="40" y="5"/>
                    </a:lnTo>
                    <a:lnTo>
                      <a:pt x="45" y="9"/>
                    </a:lnTo>
                    <a:lnTo>
                      <a:pt x="42" y="13"/>
                    </a:lnTo>
                    <a:lnTo>
                      <a:pt x="45" y="17"/>
                    </a:lnTo>
                    <a:lnTo>
                      <a:pt x="51" y="24"/>
                    </a:lnTo>
                    <a:lnTo>
                      <a:pt x="53" y="28"/>
                    </a:lnTo>
                    <a:lnTo>
                      <a:pt x="49" y="32"/>
                    </a:lnTo>
                    <a:lnTo>
                      <a:pt x="53" y="38"/>
                    </a:lnTo>
                    <a:lnTo>
                      <a:pt x="61" y="42"/>
                    </a:lnTo>
                    <a:lnTo>
                      <a:pt x="68" y="42"/>
                    </a:lnTo>
                    <a:lnTo>
                      <a:pt x="72" y="47"/>
                    </a:lnTo>
                    <a:lnTo>
                      <a:pt x="66" y="49"/>
                    </a:lnTo>
                    <a:lnTo>
                      <a:pt x="70" y="53"/>
                    </a:lnTo>
                    <a:lnTo>
                      <a:pt x="68" y="55"/>
                    </a:lnTo>
                    <a:lnTo>
                      <a:pt x="68" y="59"/>
                    </a:lnTo>
                    <a:lnTo>
                      <a:pt x="64" y="59"/>
                    </a:lnTo>
                    <a:lnTo>
                      <a:pt x="55" y="47"/>
                    </a:lnTo>
                    <a:lnTo>
                      <a:pt x="49" y="45"/>
                    </a:lnTo>
                    <a:lnTo>
                      <a:pt x="47" y="38"/>
                    </a:lnTo>
                    <a:lnTo>
                      <a:pt x="42" y="38"/>
                    </a:lnTo>
                    <a:lnTo>
                      <a:pt x="40" y="40"/>
                    </a:lnTo>
                    <a:lnTo>
                      <a:pt x="36" y="36"/>
                    </a:lnTo>
                    <a:lnTo>
                      <a:pt x="32" y="38"/>
                    </a:lnTo>
                    <a:lnTo>
                      <a:pt x="30" y="38"/>
                    </a:lnTo>
                    <a:lnTo>
                      <a:pt x="28" y="36"/>
                    </a:lnTo>
                    <a:lnTo>
                      <a:pt x="23" y="32"/>
                    </a:lnTo>
                    <a:lnTo>
                      <a:pt x="19" y="32"/>
                    </a:lnTo>
                    <a:lnTo>
                      <a:pt x="13" y="32"/>
                    </a:lnTo>
                    <a:lnTo>
                      <a:pt x="9" y="28"/>
                    </a:lnTo>
                    <a:lnTo>
                      <a:pt x="9" y="21"/>
                    </a:lnTo>
                    <a:lnTo>
                      <a:pt x="9" y="15"/>
                    </a:lnTo>
                    <a:lnTo>
                      <a:pt x="7" y="11"/>
                    </a:lnTo>
                    <a:lnTo>
                      <a:pt x="2" y="9"/>
                    </a:lnTo>
                    <a:lnTo>
                      <a:pt x="2" y="7"/>
                    </a:lnTo>
                    <a:lnTo>
                      <a:pt x="0" y="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81" name="Freeform 86">
                <a:extLst>
                  <a:ext uri="{FF2B5EF4-FFF2-40B4-BE49-F238E27FC236}">
                    <a16:creationId xmlns:a16="http://schemas.microsoft.com/office/drawing/2014/main" id="{C1FCF736-209D-4093-98FB-E001FCF73D02}"/>
                  </a:ext>
                </a:extLst>
              </p:cNvPr>
              <p:cNvSpPr>
                <a:spLocks noEditPoints="1"/>
              </p:cNvSpPr>
              <p:nvPr/>
            </p:nvSpPr>
            <p:spPr bwMode="auto">
              <a:xfrm>
                <a:off x="9418898" y="3156406"/>
                <a:ext cx="297456" cy="111291"/>
              </a:xfrm>
              <a:custGeom>
                <a:avLst/>
                <a:gdLst>
                  <a:gd name="T0" fmla="*/ 17 w 369"/>
                  <a:gd name="T1" fmla="*/ 14 h 147"/>
                  <a:gd name="T2" fmla="*/ 28 w 369"/>
                  <a:gd name="T3" fmla="*/ 0 h 147"/>
                  <a:gd name="T4" fmla="*/ 51 w 369"/>
                  <a:gd name="T5" fmla="*/ 16 h 147"/>
                  <a:gd name="T6" fmla="*/ 49 w 369"/>
                  <a:gd name="T7" fmla="*/ 27 h 147"/>
                  <a:gd name="T8" fmla="*/ 19 w 369"/>
                  <a:gd name="T9" fmla="*/ 42 h 147"/>
                  <a:gd name="T10" fmla="*/ 15 w 369"/>
                  <a:gd name="T11" fmla="*/ 38 h 147"/>
                  <a:gd name="T12" fmla="*/ 5 w 369"/>
                  <a:gd name="T13" fmla="*/ 31 h 147"/>
                  <a:gd name="T14" fmla="*/ 281 w 369"/>
                  <a:gd name="T15" fmla="*/ 23 h 147"/>
                  <a:gd name="T16" fmla="*/ 258 w 369"/>
                  <a:gd name="T17" fmla="*/ 21 h 147"/>
                  <a:gd name="T18" fmla="*/ 224 w 369"/>
                  <a:gd name="T19" fmla="*/ 23 h 147"/>
                  <a:gd name="T20" fmla="*/ 199 w 369"/>
                  <a:gd name="T21" fmla="*/ 16 h 147"/>
                  <a:gd name="T22" fmla="*/ 184 w 369"/>
                  <a:gd name="T23" fmla="*/ 8 h 147"/>
                  <a:gd name="T24" fmla="*/ 161 w 369"/>
                  <a:gd name="T25" fmla="*/ 2 h 147"/>
                  <a:gd name="T26" fmla="*/ 125 w 369"/>
                  <a:gd name="T27" fmla="*/ 6 h 147"/>
                  <a:gd name="T28" fmla="*/ 106 w 369"/>
                  <a:gd name="T29" fmla="*/ 21 h 147"/>
                  <a:gd name="T30" fmla="*/ 80 w 369"/>
                  <a:gd name="T31" fmla="*/ 23 h 147"/>
                  <a:gd name="T32" fmla="*/ 66 w 369"/>
                  <a:gd name="T33" fmla="*/ 31 h 147"/>
                  <a:gd name="T34" fmla="*/ 57 w 369"/>
                  <a:gd name="T35" fmla="*/ 42 h 147"/>
                  <a:gd name="T36" fmla="*/ 47 w 369"/>
                  <a:gd name="T37" fmla="*/ 44 h 147"/>
                  <a:gd name="T38" fmla="*/ 26 w 369"/>
                  <a:gd name="T39" fmla="*/ 42 h 147"/>
                  <a:gd name="T40" fmla="*/ 11 w 369"/>
                  <a:gd name="T41" fmla="*/ 63 h 147"/>
                  <a:gd name="T42" fmla="*/ 26 w 369"/>
                  <a:gd name="T43" fmla="*/ 65 h 147"/>
                  <a:gd name="T44" fmla="*/ 26 w 369"/>
                  <a:gd name="T45" fmla="*/ 80 h 147"/>
                  <a:gd name="T46" fmla="*/ 26 w 369"/>
                  <a:gd name="T47" fmla="*/ 86 h 147"/>
                  <a:gd name="T48" fmla="*/ 15 w 369"/>
                  <a:gd name="T49" fmla="*/ 90 h 147"/>
                  <a:gd name="T50" fmla="*/ 24 w 369"/>
                  <a:gd name="T51" fmla="*/ 101 h 147"/>
                  <a:gd name="T52" fmla="*/ 32 w 369"/>
                  <a:gd name="T53" fmla="*/ 116 h 147"/>
                  <a:gd name="T54" fmla="*/ 36 w 369"/>
                  <a:gd name="T55" fmla="*/ 128 h 147"/>
                  <a:gd name="T56" fmla="*/ 38 w 369"/>
                  <a:gd name="T57" fmla="*/ 130 h 147"/>
                  <a:gd name="T58" fmla="*/ 49 w 369"/>
                  <a:gd name="T59" fmla="*/ 134 h 147"/>
                  <a:gd name="T60" fmla="*/ 62 w 369"/>
                  <a:gd name="T61" fmla="*/ 132 h 147"/>
                  <a:gd name="T62" fmla="*/ 70 w 369"/>
                  <a:gd name="T63" fmla="*/ 137 h 147"/>
                  <a:gd name="T64" fmla="*/ 89 w 369"/>
                  <a:gd name="T65" fmla="*/ 143 h 147"/>
                  <a:gd name="T66" fmla="*/ 99 w 369"/>
                  <a:gd name="T67" fmla="*/ 134 h 147"/>
                  <a:gd name="T68" fmla="*/ 135 w 369"/>
                  <a:gd name="T69" fmla="*/ 143 h 147"/>
                  <a:gd name="T70" fmla="*/ 169 w 369"/>
                  <a:gd name="T71" fmla="*/ 141 h 147"/>
                  <a:gd name="T72" fmla="*/ 201 w 369"/>
                  <a:gd name="T73" fmla="*/ 130 h 147"/>
                  <a:gd name="T74" fmla="*/ 201 w 369"/>
                  <a:gd name="T75" fmla="*/ 139 h 147"/>
                  <a:gd name="T76" fmla="*/ 215 w 369"/>
                  <a:gd name="T77" fmla="*/ 145 h 147"/>
                  <a:gd name="T78" fmla="*/ 228 w 369"/>
                  <a:gd name="T79" fmla="*/ 130 h 147"/>
                  <a:gd name="T80" fmla="*/ 260 w 369"/>
                  <a:gd name="T81" fmla="*/ 126 h 147"/>
                  <a:gd name="T82" fmla="*/ 291 w 369"/>
                  <a:gd name="T83" fmla="*/ 120 h 147"/>
                  <a:gd name="T84" fmla="*/ 325 w 369"/>
                  <a:gd name="T85" fmla="*/ 118 h 147"/>
                  <a:gd name="T86" fmla="*/ 359 w 369"/>
                  <a:gd name="T87" fmla="*/ 111 h 147"/>
                  <a:gd name="T88" fmla="*/ 367 w 369"/>
                  <a:gd name="T89" fmla="*/ 109 h 147"/>
                  <a:gd name="T90" fmla="*/ 359 w 369"/>
                  <a:gd name="T91" fmla="*/ 84 h 147"/>
                  <a:gd name="T92" fmla="*/ 350 w 369"/>
                  <a:gd name="T93" fmla="*/ 61 h 147"/>
                  <a:gd name="T94" fmla="*/ 350 w 369"/>
                  <a:gd name="T95" fmla="*/ 46 h 147"/>
                  <a:gd name="T96" fmla="*/ 333 w 369"/>
                  <a:gd name="T97" fmla="*/ 23 h 147"/>
                  <a:gd name="T98" fmla="*/ 312 w 369"/>
                  <a:gd name="T99" fmla="*/ 10 h 147"/>
                  <a:gd name="T100" fmla="*/ 298 w 369"/>
                  <a:gd name="T101" fmla="*/ 8 h 147"/>
                  <a:gd name="T102" fmla="*/ 45 w 369"/>
                  <a:gd name="T103" fmla="*/ 137 h 147"/>
                  <a:gd name="T104" fmla="*/ 7 w 369"/>
                  <a:gd name="T105" fmla="*/ 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9" h="147">
                    <a:moveTo>
                      <a:pt x="5" y="31"/>
                    </a:moveTo>
                    <a:lnTo>
                      <a:pt x="9" y="31"/>
                    </a:lnTo>
                    <a:lnTo>
                      <a:pt x="11" y="25"/>
                    </a:lnTo>
                    <a:lnTo>
                      <a:pt x="11" y="21"/>
                    </a:lnTo>
                    <a:lnTo>
                      <a:pt x="17" y="19"/>
                    </a:lnTo>
                    <a:lnTo>
                      <a:pt x="17" y="14"/>
                    </a:lnTo>
                    <a:lnTo>
                      <a:pt x="13" y="12"/>
                    </a:lnTo>
                    <a:lnTo>
                      <a:pt x="13" y="6"/>
                    </a:lnTo>
                    <a:lnTo>
                      <a:pt x="17" y="4"/>
                    </a:lnTo>
                    <a:lnTo>
                      <a:pt x="19" y="2"/>
                    </a:lnTo>
                    <a:lnTo>
                      <a:pt x="21" y="0"/>
                    </a:lnTo>
                    <a:lnTo>
                      <a:pt x="28" y="0"/>
                    </a:lnTo>
                    <a:lnTo>
                      <a:pt x="34" y="4"/>
                    </a:lnTo>
                    <a:lnTo>
                      <a:pt x="36" y="2"/>
                    </a:lnTo>
                    <a:lnTo>
                      <a:pt x="40" y="4"/>
                    </a:lnTo>
                    <a:lnTo>
                      <a:pt x="40" y="10"/>
                    </a:lnTo>
                    <a:lnTo>
                      <a:pt x="47" y="16"/>
                    </a:lnTo>
                    <a:lnTo>
                      <a:pt x="51" y="16"/>
                    </a:lnTo>
                    <a:lnTo>
                      <a:pt x="55" y="21"/>
                    </a:lnTo>
                    <a:lnTo>
                      <a:pt x="59" y="23"/>
                    </a:lnTo>
                    <a:lnTo>
                      <a:pt x="59" y="25"/>
                    </a:lnTo>
                    <a:lnTo>
                      <a:pt x="57" y="29"/>
                    </a:lnTo>
                    <a:lnTo>
                      <a:pt x="51" y="29"/>
                    </a:lnTo>
                    <a:lnTo>
                      <a:pt x="49" y="27"/>
                    </a:lnTo>
                    <a:lnTo>
                      <a:pt x="45" y="27"/>
                    </a:lnTo>
                    <a:lnTo>
                      <a:pt x="43" y="29"/>
                    </a:lnTo>
                    <a:lnTo>
                      <a:pt x="36" y="29"/>
                    </a:lnTo>
                    <a:lnTo>
                      <a:pt x="32" y="31"/>
                    </a:lnTo>
                    <a:lnTo>
                      <a:pt x="30" y="35"/>
                    </a:lnTo>
                    <a:lnTo>
                      <a:pt x="19" y="42"/>
                    </a:lnTo>
                    <a:lnTo>
                      <a:pt x="11" y="48"/>
                    </a:lnTo>
                    <a:lnTo>
                      <a:pt x="11" y="46"/>
                    </a:lnTo>
                    <a:lnTo>
                      <a:pt x="13" y="40"/>
                    </a:lnTo>
                    <a:lnTo>
                      <a:pt x="15" y="40"/>
                    </a:lnTo>
                    <a:lnTo>
                      <a:pt x="19" y="38"/>
                    </a:lnTo>
                    <a:lnTo>
                      <a:pt x="15" y="38"/>
                    </a:lnTo>
                    <a:lnTo>
                      <a:pt x="13" y="35"/>
                    </a:lnTo>
                    <a:lnTo>
                      <a:pt x="11" y="38"/>
                    </a:lnTo>
                    <a:lnTo>
                      <a:pt x="7" y="35"/>
                    </a:lnTo>
                    <a:lnTo>
                      <a:pt x="5" y="31"/>
                    </a:lnTo>
                    <a:lnTo>
                      <a:pt x="5" y="31"/>
                    </a:lnTo>
                    <a:lnTo>
                      <a:pt x="5" y="31"/>
                    </a:lnTo>
                    <a:close/>
                    <a:moveTo>
                      <a:pt x="298" y="8"/>
                    </a:moveTo>
                    <a:lnTo>
                      <a:pt x="295" y="8"/>
                    </a:lnTo>
                    <a:lnTo>
                      <a:pt x="293" y="14"/>
                    </a:lnTo>
                    <a:lnTo>
                      <a:pt x="289" y="16"/>
                    </a:lnTo>
                    <a:lnTo>
                      <a:pt x="283" y="21"/>
                    </a:lnTo>
                    <a:lnTo>
                      <a:pt x="281" y="23"/>
                    </a:lnTo>
                    <a:lnTo>
                      <a:pt x="274" y="23"/>
                    </a:lnTo>
                    <a:lnTo>
                      <a:pt x="272" y="25"/>
                    </a:lnTo>
                    <a:lnTo>
                      <a:pt x="264" y="23"/>
                    </a:lnTo>
                    <a:lnTo>
                      <a:pt x="262" y="23"/>
                    </a:lnTo>
                    <a:lnTo>
                      <a:pt x="260" y="23"/>
                    </a:lnTo>
                    <a:lnTo>
                      <a:pt x="258" y="21"/>
                    </a:lnTo>
                    <a:lnTo>
                      <a:pt x="253" y="23"/>
                    </a:lnTo>
                    <a:lnTo>
                      <a:pt x="247" y="23"/>
                    </a:lnTo>
                    <a:lnTo>
                      <a:pt x="239" y="27"/>
                    </a:lnTo>
                    <a:lnTo>
                      <a:pt x="232" y="25"/>
                    </a:lnTo>
                    <a:lnTo>
                      <a:pt x="228" y="23"/>
                    </a:lnTo>
                    <a:lnTo>
                      <a:pt x="224" y="23"/>
                    </a:lnTo>
                    <a:lnTo>
                      <a:pt x="217" y="21"/>
                    </a:lnTo>
                    <a:lnTo>
                      <a:pt x="213" y="19"/>
                    </a:lnTo>
                    <a:lnTo>
                      <a:pt x="207" y="14"/>
                    </a:lnTo>
                    <a:lnTo>
                      <a:pt x="205" y="14"/>
                    </a:lnTo>
                    <a:lnTo>
                      <a:pt x="203" y="16"/>
                    </a:lnTo>
                    <a:lnTo>
                      <a:pt x="199" y="16"/>
                    </a:lnTo>
                    <a:lnTo>
                      <a:pt x="196" y="12"/>
                    </a:lnTo>
                    <a:lnTo>
                      <a:pt x="194" y="6"/>
                    </a:lnTo>
                    <a:lnTo>
                      <a:pt x="192" y="4"/>
                    </a:lnTo>
                    <a:lnTo>
                      <a:pt x="190" y="4"/>
                    </a:lnTo>
                    <a:lnTo>
                      <a:pt x="184" y="10"/>
                    </a:lnTo>
                    <a:lnTo>
                      <a:pt x="184" y="8"/>
                    </a:lnTo>
                    <a:lnTo>
                      <a:pt x="182" y="10"/>
                    </a:lnTo>
                    <a:lnTo>
                      <a:pt x="173" y="4"/>
                    </a:lnTo>
                    <a:lnTo>
                      <a:pt x="173" y="0"/>
                    </a:lnTo>
                    <a:lnTo>
                      <a:pt x="171" y="0"/>
                    </a:lnTo>
                    <a:lnTo>
                      <a:pt x="167" y="2"/>
                    </a:lnTo>
                    <a:lnTo>
                      <a:pt x="161" y="2"/>
                    </a:lnTo>
                    <a:lnTo>
                      <a:pt x="158" y="0"/>
                    </a:lnTo>
                    <a:lnTo>
                      <a:pt x="154" y="2"/>
                    </a:lnTo>
                    <a:lnTo>
                      <a:pt x="144" y="2"/>
                    </a:lnTo>
                    <a:lnTo>
                      <a:pt x="140" y="2"/>
                    </a:lnTo>
                    <a:lnTo>
                      <a:pt x="129" y="6"/>
                    </a:lnTo>
                    <a:lnTo>
                      <a:pt x="125" y="6"/>
                    </a:lnTo>
                    <a:lnTo>
                      <a:pt x="118" y="8"/>
                    </a:lnTo>
                    <a:lnTo>
                      <a:pt x="116" y="10"/>
                    </a:lnTo>
                    <a:lnTo>
                      <a:pt x="112" y="12"/>
                    </a:lnTo>
                    <a:lnTo>
                      <a:pt x="110" y="14"/>
                    </a:lnTo>
                    <a:lnTo>
                      <a:pt x="108" y="16"/>
                    </a:lnTo>
                    <a:lnTo>
                      <a:pt x="106" y="21"/>
                    </a:lnTo>
                    <a:lnTo>
                      <a:pt x="104" y="23"/>
                    </a:lnTo>
                    <a:lnTo>
                      <a:pt x="104" y="25"/>
                    </a:lnTo>
                    <a:lnTo>
                      <a:pt x="97" y="25"/>
                    </a:lnTo>
                    <a:lnTo>
                      <a:pt x="87" y="21"/>
                    </a:lnTo>
                    <a:lnTo>
                      <a:pt x="83" y="21"/>
                    </a:lnTo>
                    <a:lnTo>
                      <a:pt x="80" y="23"/>
                    </a:lnTo>
                    <a:lnTo>
                      <a:pt x="76" y="21"/>
                    </a:lnTo>
                    <a:lnTo>
                      <a:pt x="70" y="23"/>
                    </a:lnTo>
                    <a:lnTo>
                      <a:pt x="68" y="23"/>
                    </a:lnTo>
                    <a:lnTo>
                      <a:pt x="62" y="23"/>
                    </a:lnTo>
                    <a:lnTo>
                      <a:pt x="62" y="27"/>
                    </a:lnTo>
                    <a:lnTo>
                      <a:pt x="66" y="31"/>
                    </a:lnTo>
                    <a:lnTo>
                      <a:pt x="70" y="33"/>
                    </a:lnTo>
                    <a:lnTo>
                      <a:pt x="76" y="33"/>
                    </a:lnTo>
                    <a:lnTo>
                      <a:pt x="74" y="35"/>
                    </a:lnTo>
                    <a:lnTo>
                      <a:pt x="66" y="35"/>
                    </a:lnTo>
                    <a:lnTo>
                      <a:pt x="59" y="38"/>
                    </a:lnTo>
                    <a:lnTo>
                      <a:pt x="57" y="42"/>
                    </a:lnTo>
                    <a:lnTo>
                      <a:pt x="57" y="42"/>
                    </a:lnTo>
                    <a:lnTo>
                      <a:pt x="62" y="42"/>
                    </a:lnTo>
                    <a:lnTo>
                      <a:pt x="64" y="44"/>
                    </a:lnTo>
                    <a:lnTo>
                      <a:pt x="62" y="44"/>
                    </a:lnTo>
                    <a:lnTo>
                      <a:pt x="51" y="46"/>
                    </a:lnTo>
                    <a:lnTo>
                      <a:pt x="47" y="44"/>
                    </a:lnTo>
                    <a:lnTo>
                      <a:pt x="43" y="46"/>
                    </a:lnTo>
                    <a:lnTo>
                      <a:pt x="40" y="42"/>
                    </a:lnTo>
                    <a:lnTo>
                      <a:pt x="38" y="42"/>
                    </a:lnTo>
                    <a:lnTo>
                      <a:pt x="34" y="46"/>
                    </a:lnTo>
                    <a:lnTo>
                      <a:pt x="32" y="46"/>
                    </a:lnTo>
                    <a:lnTo>
                      <a:pt x="26" y="42"/>
                    </a:lnTo>
                    <a:lnTo>
                      <a:pt x="21" y="42"/>
                    </a:lnTo>
                    <a:lnTo>
                      <a:pt x="13" y="48"/>
                    </a:lnTo>
                    <a:lnTo>
                      <a:pt x="11" y="52"/>
                    </a:lnTo>
                    <a:lnTo>
                      <a:pt x="9" y="56"/>
                    </a:lnTo>
                    <a:lnTo>
                      <a:pt x="11" y="59"/>
                    </a:lnTo>
                    <a:lnTo>
                      <a:pt x="11" y="63"/>
                    </a:lnTo>
                    <a:lnTo>
                      <a:pt x="9" y="65"/>
                    </a:lnTo>
                    <a:lnTo>
                      <a:pt x="11" y="67"/>
                    </a:lnTo>
                    <a:lnTo>
                      <a:pt x="17" y="65"/>
                    </a:lnTo>
                    <a:lnTo>
                      <a:pt x="17" y="65"/>
                    </a:lnTo>
                    <a:lnTo>
                      <a:pt x="21" y="65"/>
                    </a:lnTo>
                    <a:lnTo>
                      <a:pt x="26" y="65"/>
                    </a:lnTo>
                    <a:lnTo>
                      <a:pt x="21" y="69"/>
                    </a:lnTo>
                    <a:lnTo>
                      <a:pt x="24" y="71"/>
                    </a:lnTo>
                    <a:lnTo>
                      <a:pt x="24" y="75"/>
                    </a:lnTo>
                    <a:lnTo>
                      <a:pt x="24" y="78"/>
                    </a:lnTo>
                    <a:lnTo>
                      <a:pt x="24" y="80"/>
                    </a:lnTo>
                    <a:lnTo>
                      <a:pt x="26" y="80"/>
                    </a:lnTo>
                    <a:lnTo>
                      <a:pt x="30" y="78"/>
                    </a:lnTo>
                    <a:lnTo>
                      <a:pt x="30" y="80"/>
                    </a:lnTo>
                    <a:lnTo>
                      <a:pt x="28" y="82"/>
                    </a:lnTo>
                    <a:lnTo>
                      <a:pt x="21" y="86"/>
                    </a:lnTo>
                    <a:lnTo>
                      <a:pt x="24" y="86"/>
                    </a:lnTo>
                    <a:lnTo>
                      <a:pt x="26" y="86"/>
                    </a:lnTo>
                    <a:lnTo>
                      <a:pt x="24" y="88"/>
                    </a:lnTo>
                    <a:lnTo>
                      <a:pt x="21" y="92"/>
                    </a:lnTo>
                    <a:lnTo>
                      <a:pt x="19" y="92"/>
                    </a:lnTo>
                    <a:lnTo>
                      <a:pt x="17" y="86"/>
                    </a:lnTo>
                    <a:lnTo>
                      <a:pt x="15" y="86"/>
                    </a:lnTo>
                    <a:lnTo>
                      <a:pt x="15" y="90"/>
                    </a:lnTo>
                    <a:lnTo>
                      <a:pt x="17" y="92"/>
                    </a:lnTo>
                    <a:lnTo>
                      <a:pt x="15" y="94"/>
                    </a:lnTo>
                    <a:lnTo>
                      <a:pt x="15" y="99"/>
                    </a:lnTo>
                    <a:lnTo>
                      <a:pt x="19" y="101"/>
                    </a:lnTo>
                    <a:lnTo>
                      <a:pt x="19" y="99"/>
                    </a:lnTo>
                    <a:lnTo>
                      <a:pt x="24" y="101"/>
                    </a:lnTo>
                    <a:lnTo>
                      <a:pt x="26" y="101"/>
                    </a:lnTo>
                    <a:lnTo>
                      <a:pt x="32" y="103"/>
                    </a:lnTo>
                    <a:lnTo>
                      <a:pt x="32" y="109"/>
                    </a:lnTo>
                    <a:lnTo>
                      <a:pt x="30" y="111"/>
                    </a:lnTo>
                    <a:lnTo>
                      <a:pt x="32" y="113"/>
                    </a:lnTo>
                    <a:lnTo>
                      <a:pt x="32" y="116"/>
                    </a:lnTo>
                    <a:lnTo>
                      <a:pt x="34" y="118"/>
                    </a:lnTo>
                    <a:lnTo>
                      <a:pt x="40" y="122"/>
                    </a:lnTo>
                    <a:lnTo>
                      <a:pt x="38" y="124"/>
                    </a:lnTo>
                    <a:lnTo>
                      <a:pt x="34" y="124"/>
                    </a:lnTo>
                    <a:lnTo>
                      <a:pt x="34" y="126"/>
                    </a:lnTo>
                    <a:lnTo>
                      <a:pt x="36" y="128"/>
                    </a:lnTo>
                    <a:lnTo>
                      <a:pt x="43" y="126"/>
                    </a:lnTo>
                    <a:lnTo>
                      <a:pt x="51" y="126"/>
                    </a:lnTo>
                    <a:lnTo>
                      <a:pt x="51" y="128"/>
                    </a:lnTo>
                    <a:lnTo>
                      <a:pt x="49" y="130"/>
                    </a:lnTo>
                    <a:lnTo>
                      <a:pt x="45" y="130"/>
                    </a:lnTo>
                    <a:lnTo>
                      <a:pt x="38" y="130"/>
                    </a:lnTo>
                    <a:lnTo>
                      <a:pt x="36" y="132"/>
                    </a:lnTo>
                    <a:lnTo>
                      <a:pt x="38" y="134"/>
                    </a:lnTo>
                    <a:lnTo>
                      <a:pt x="43" y="132"/>
                    </a:lnTo>
                    <a:lnTo>
                      <a:pt x="47" y="132"/>
                    </a:lnTo>
                    <a:lnTo>
                      <a:pt x="49" y="132"/>
                    </a:lnTo>
                    <a:lnTo>
                      <a:pt x="49" y="134"/>
                    </a:lnTo>
                    <a:lnTo>
                      <a:pt x="49" y="137"/>
                    </a:lnTo>
                    <a:lnTo>
                      <a:pt x="51" y="132"/>
                    </a:lnTo>
                    <a:lnTo>
                      <a:pt x="55" y="130"/>
                    </a:lnTo>
                    <a:lnTo>
                      <a:pt x="57" y="130"/>
                    </a:lnTo>
                    <a:lnTo>
                      <a:pt x="59" y="132"/>
                    </a:lnTo>
                    <a:lnTo>
                      <a:pt x="62" y="132"/>
                    </a:lnTo>
                    <a:lnTo>
                      <a:pt x="66" y="134"/>
                    </a:lnTo>
                    <a:lnTo>
                      <a:pt x="68" y="132"/>
                    </a:lnTo>
                    <a:lnTo>
                      <a:pt x="70" y="132"/>
                    </a:lnTo>
                    <a:lnTo>
                      <a:pt x="70" y="134"/>
                    </a:lnTo>
                    <a:lnTo>
                      <a:pt x="68" y="134"/>
                    </a:lnTo>
                    <a:lnTo>
                      <a:pt x="70" y="137"/>
                    </a:lnTo>
                    <a:lnTo>
                      <a:pt x="70" y="141"/>
                    </a:lnTo>
                    <a:lnTo>
                      <a:pt x="74" y="143"/>
                    </a:lnTo>
                    <a:lnTo>
                      <a:pt x="76" y="143"/>
                    </a:lnTo>
                    <a:lnTo>
                      <a:pt x="80" y="145"/>
                    </a:lnTo>
                    <a:lnTo>
                      <a:pt x="85" y="143"/>
                    </a:lnTo>
                    <a:lnTo>
                      <a:pt x="89" y="143"/>
                    </a:lnTo>
                    <a:lnTo>
                      <a:pt x="91" y="143"/>
                    </a:lnTo>
                    <a:lnTo>
                      <a:pt x="93" y="141"/>
                    </a:lnTo>
                    <a:lnTo>
                      <a:pt x="97" y="143"/>
                    </a:lnTo>
                    <a:lnTo>
                      <a:pt x="99" y="141"/>
                    </a:lnTo>
                    <a:lnTo>
                      <a:pt x="99" y="137"/>
                    </a:lnTo>
                    <a:lnTo>
                      <a:pt x="99" y="134"/>
                    </a:lnTo>
                    <a:lnTo>
                      <a:pt x="99" y="128"/>
                    </a:lnTo>
                    <a:lnTo>
                      <a:pt x="108" y="128"/>
                    </a:lnTo>
                    <a:lnTo>
                      <a:pt x="114" y="128"/>
                    </a:lnTo>
                    <a:lnTo>
                      <a:pt x="125" y="134"/>
                    </a:lnTo>
                    <a:lnTo>
                      <a:pt x="129" y="134"/>
                    </a:lnTo>
                    <a:lnTo>
                      <a:pt x="135" y="143"/>
                    </a:lnTo>
                    <a:lnTo>
                      <a:pt x="140" y="145"/>
                    </a:lnTo>
                    <a:lnTo>
                      <a:pt x="158" y="143"/>
                    </a:lnTo>
                    <a:lnTo>
                      <a:pt x="163" y="141"/>
                    </a:lnTo>
                    <a:lnTo>
                      <a:pt x="165" y="141"/>
                    </a:lnTo>
                    <a:lnTo>
                      <a:pt x="167" y="143"/>
                    </a:lnTo>
                    <a:lnTo>
                      <a:pt x="169" y="141"/>
                    </a:lnTo>
                    <a:lnTo>
                      <a:pt x="169" y="137"/>
                    </a:lnTo>
                    <a:lnTo>
                      <a:pt x="177" y="128"/>
                    </a:lnTo>
                    <a:lnTo>
                      <a:pt x="180" y="126"/>
                    </a:lnTo>
                    <a:lnTo>
                      <a:pt x="188" y="130"/>
                    </a:lnTo>
                    <a:lnTo>
                      <a:pt x="194" y="132"/>
                    </a:lnTo>
                    <a:lnTo>
                      <a:pt x="201" y="130"/>
                    </a:lnTo>
                    <a:lnTo>
                      <a:pt x="201" y="128"/>
                    </a:lnTo>
                    <a:lnTo>
                      <a:pt x="205" y="126"/>
                    </a:lnTo>
                    <a:lnTo>
                      <a:pt x="207" y="126"/>
                    </a:lnTo>
                    <a:lnTo>
                      <a:pt x="209" y="130"/>
                    </a:lnTo>
                    <a:lnTo>
                      <a:pt x="205" y="134"/>
                    </a:lnTo>
                    <a:lnTo>
                      <a:pt x="201" y="139"/>
                    </a:lnTo>
                    <a:lnTo>
                      <a:pt x="201" y="139"/>
                    </a:lnTo>
                    <a:lnTo>
                      <a:pt x="205" y="143"/>
                    </a:lnTo>
                    <a:lnTo>
                      <a:pt x="205" y="147"/>
                    </a:lnTo>
                    <a:lnTo>
                      <a:pt x="209" y="147"/>
                    </a:lnTo>
                    <a:lnTo>
                      <a:pt x="213" y="147"/>
                    </a:lnTo>
                    <a:lnTo>
                      <a:pt x="215" y="145"/>
                    </a:lnTo>
                    <a:lnTo>
                      <a:pt x="215" y="141"/>
                    </a:lnTo>
                    <a:lnTo>
                      <a:pt x="217" y="139"/>
                    </a:lnTo>
                    <a:lnTo>
                      <a:pt x="220" y="132"/>
                    </a:lnTo>
                    <a:lnTo>
                      <a:pt x="220" y="128"/>
                    </a:lnTo>
                    <a:lnTo>
                      <a:pt x="226" y="130"/>
                    </a:lnTo>
                    <a:lnTo>
                      <a:pt x="228" y="130"/>
                    </a:lnTo>
                    <a:lnTo>
                      <a:pt x="239" y="126"/>
                    </a:lnTo>
                    <a:lnTo>
                      <a:pt x="241" y="126"/>
                    </a:lnTo>
                    <a:lnTo>
                      <a:pt x="243" y="126"/>
                    </a:lnTo>
                    <a:lnTo>
                      <a:pt x="253" y="124"/>
                    </a:lnTo>
                    <a:lnTo>
                      <a:pt x="258" y="126"/>
                    </a:lnTo>
                    <a:lnTo>
                      <a:pt x="260" y="126"/>
                    </a:lnTo>
                    <a:lnTo>
                      <a:pt x="266" y="128"/>
                    </a:lnTo>
                    <a:lnTo>
                      <a:pt x="274" y="128"/>
                    </a:lnTo>
                    <a:lnTo>
                      <a:pt x="277" y="126"/>
                    </a:lnTo>
                    <a:lnTo>
                      <a:pt x="281" y="126"/>
                    </a:lnTo>
                    <a:lnTo>
                      <a:pt x="285" y="122"/>
                    </a:lnTo>
                    <a:lnTo>
                      <a:pt x="291" y="120"/>
                    </a:lnTo>
                    <a:lnTo>
                      <a:pt x="295" y="120"/>
                    </a:lnTo>
                    <a:lnTo>
                      <a:pt x="300" y="120"/>
                    </a:lnTo>
                    <a:lnTo>
                      <a:pt x="310" y="120"/>
                    </a:lnTo>
                    <a:lnTo>
                      <a:pt x="319" y="118"/>
                    </a:lnTo>
                    <a:lnTo>
                      <a:pt x="323" y="118"/>
                    </a:lnTo>
                    <a:lnTo>
                      <a:pt x="325" y="118"/>
                    </a:lnTo>
                    <a:lnTo>
                      <a:pt x="331" y="113"/>
                    </a:lnTo>
                    <a:lnTo>
                      <a:pt x="336" y="113"/>
                    </a:lnTo>
                    <a:lnTo>
                      <a:pt x="338" y="111"/>
                    </a:lnTo>
                    <a:lnTo>
                      <a:pt x="346" y="111"/>
                    </a:lnTo>
                    <a:lnTo>
                      <a:pt x="352" y="113"/>
                    </a:lnTo>
                    <a:lnTo>
                      <a:pt x="359" y="111"/>
                    </a:lnTo>
                    <a:lnTo>
                      <a:pt x="361" y="113"/>
                    </a:lnTo>
                    <a:lnTo>
                      <a:pt x="361" y="118"/>
                    </a:lnTo>
                    <a:lnTo>
                      <a:pt x="363" y="120"/>
                    </a:lnTo>
                    <a:lnTo>
                      <a:pt x="369" y="118"/>
                    </a:lnTo>
                    <a:lnTo>
                      <a:pt x="369" y="116"/>
                    </a:lnTo>
                    <a:lnTo>
                      <a:pt x="367" y="109"/>
                    </a:lnTo>
                    <a:lnTo>
                      <a:pt x="363" y="103"/>
                    </a:lnTo>
                    <a:lnTo>
                      <a:pt x="359" y="101"/>
                    </a:lnTo>
                    <a:lnTo>
                      <a:pt x="359" y="99"/>
                    </a:lnTo>
                    <a:lnTo>
                      <a:pt x="359" y="92"/>
                    </a:lnTo>
                    <a:lnTo>
                      <a:pt x="361" y="86"/>
                    </a:lnTo>
                    <a:lnTo>
                      <a:pt x="359" y="84"/>
                    </a:lnTo>
                    <a:lnTo>
                      <a:pt x="354" y="84"/>
                    </a:lnTo>
                    <a:lnTo>
                      <a:pt x="354" y="78"/>
                    </a:lnTo>
                    <a:lnTo>
                      <a:pt x="354" y="73"/>
                    </a:lnTo>
                    <a:lnTo>
                      <a:pt x="352" y="67"/>
                    </a:lnTo>
                    <a:lnTo>
                      <a:pt x="350" y="63"/>
                    </a:lnTo>
                    <a:lnTo>
                      <a:pt x="350" y="61"/>
                    </a:lnTo>
                    <a:lnTo>
                      <a:pt x="357" y="61"/>
                    </a:lnTo>
                    <a:lnTo>
                      <a:pt x="359" y="54"/>
                    </a:lnTo>
                    <a:lnTo>
                      <a:pt x="361" y="52"/>
                    </a:lnTo>
                    <a:lnTo>
                      <a:pt x="359" y="50"/>
                    </a:lnTo>
                    <a:lnTo>
                      <a:pt x="354" y="46"/>
                    </a:lnTo>
                    <a:lnTo>
                      <a:pt x="350" y="46"/>
                    </a:lnTo>
                    <a:lnTo>
                      <a:pt x="344" y="46"/>
                    </a:lnTo>
                    <a:lnTo>
                      <a:pt x="340" y="42"/>
                    </a:lnTo>
                    <a:lnTo>
                      <a:pt x="340" y="35"/>
                    </a:lnTo>
                    <a:lnTo>
                      <a:pt x="340" y="29"/>
                    </a:lnTo>
                    <a:lnTo>
                      <a:pt x="338" y="25"/>
                    </a:lnTo>
                    <a:lnTo>
                      <a:pt x="333" y="23"/>
                    </a:lnTo>
                    <a:lnTo>
                      <a:pt x="333" y="21"/>
                    </a:lnTo>
                    <a:lnTo>
                      <a:pt x="331" y="16"/>
                    </a:lnTo>
                    <a:lnTo>
                      <a:pt x="327" y="16"/>
                    </a:lnTo>
                    <a:lnTo>
                      <a:pt x="319" y="10"/>
                    </a:lnTo>
                    <a:lnTo>
                      <a:pt x="314" y="8"/>
                    </a:lnTo>
                    <a:lnTo>
                      <a:pt x="312" y="10"/>
                    </a:lnTo>
                    <a:lnTo>
                      <a:pt x="310" y="12"/>
                    </a:lnTo>
                    <a:lnTo>
                      <a:pt x="304" y="10"/>
                    </a:lnTo>
                    <a:lnTo>
                      <a:pt x="304" y="12"/>
                    </a:lnTo>
                    <a:lnTo>
                      <a:pt x="302" y="10"/>
                    </a:lnTo>
                    <a:lnTo>
                      <a:pt x="300" y="8"/>
                    </a:lnTo>
                    <a:lnTo>
                      <a:pt x="298" y="8"/>
                    </a:lnTo>
                    <a:lnTo>
                      <a:pt x="298" y="8"/>
                    </a:lnTo>
                    <a:close/>
                    <a:moveTo>
                      <a:pt x="43" y="137"/>
                    </a:moveTo>
                    <a:lnTo>
                      <a:pt x="45" y="134"/>
                    </a:lnTo>
                    <a:lnTo>
                      <a:pt x="47" y="134"/>
                    </a:lnTo>
                    <a:lnTo>
                      <a:pt x="47" y="137"/>
                    </a:lnTo>
                    <a:lnTo>
                      <a:pt x="45" y="137"/>
                    </a:lnTo>
                    <a:lnTo>
                      <a:pt x="43" y="137"/>
                    </a:lnTo>
                    <a:lnTo>
                      <a:pt x="43" y="137"/>
                    </a:lnTo>
                    <a:close/>
                    <a:moveTo>
                      <a:pt x="0" y="48"/>
                    </a:moveTo>
                    <a:lnTo>
                      <a:pt x="3" y="48"/>
                    </a:lnTo>
                    <a:lnTo>
                      <a:pt x="7" y="48"/>
                    </a:lnTo>
                    <a:lnTo>
                      <a:pt x="7" y="46"/>
                    </a:lnTo>
                    <a:lnTo>
                      <a:pt x="5" y="44"/>
                    </a:lnTo>
                    <a:lnTo>
                      <a:pt x="3" y="46"/>
                    </a:lnTo>
                    <a:lnTo>
                      <a:pt x="0" y="46"/>
                    </a:lnTo>
                    <a:lnTo>
                      <a:pt x="0" y="4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82" name="Freeform 87">
                <a:extLst>
                  <a:ext uri="{FF2B5EF4-FFF2-40B4-BE49-F238E27FC236}">
                    <a16:creationId xmlns:a16="http://schemas.microsoft.com/office/drawing/2014/main" id="{7C556513-5901-4AC0-B644-BE0F8CD0EBAE}"/>
                  </a:ext>
                </a:extLst>
              </p:cNvPr>
              <p:cNvSpPr>
                <a:spLocks/>
              </p:cNvSpPr>
              <p:nvPr/>
            </p:nvSpPr>
            <p:spPr bwMode="auto">
              <a:xfrm>
                <a:off x="9633325" y="3240442"/>
                <a:ext cx="156386" cy="140816"/>
              </a:xfrm>
              <a:custGeom>
                <a:avLst/>
                <a:gdLst>
                  <a:gd name="T0" fmla="*/ 194 w 194"/>
                  <a:gd name="T1" fmla="*/ 158 h 186"/>
                  <a:gd name="T2" fmla="*/ 185 w 194"/>
                  <a:gd name="T3" fmla="*/ 154 h 186"/>
                  <a:gd name="T4" fmla="*/ 177 w 194"/>
                  <a:gd name="T5" fmla="*/ 144 h 186"/>
                  <a:gd name="T6" fmla="*/ 177 w 194"/>
                  <a:gd name="T7" fmla="*/ 131 h 186"/>
                  <a:gd name="T8" fmla="*/ 177 w 194"/>
                  <a:gd name="T9" fmla="*/ 118 h 186"/>
                  <a:gd name="T10" fmla="*/ 169 w 194"/>
                  <a:gd name="T11" fmla="*/ 110 h 186"/>
                  <a:gd name="T12" fmla="*/ 164 w 194"/>
                  <a:gd name="T13" fmla="*/ 110 h 186"/>
                  <a:gd name="T14" fmla="*/ 145 w 194"/>
                  <a:gd name="T15" fmla="*/ 99 h 186"/>
                  <a:gd name="T16" fmla="*/ 139 w 194"/>
                  <a:gd name="T17" fmla="*/ 97 h 186"/>
                  <a:gd name="T18" fmla="*/ 139 w 194"/>
                  <a:gd name="T19" fmla="*/ 93 h 186"/>
                  <a:gd name="T20" fmla="*/ 137 w 194"/>
                  <a:gd name="T21" fmla="*/ 87 h 186"/>
                  <a:gd name="T22" fmla="*/ 133 w 194"/>
                  <a:gd name="T23" fmla="*/ 82 h 186"/>
                  <a:gd name="T24" fmla="*/ 126 w 194"/>
                  <a:gd name="T25" fmla="*/ 80 h 186"/>
                  <a:gd name="T26" fmla="*/ 129 w 194"/>
                  <a:gd name="T27" fmla="*/ 74 h 186"/>
                  <a:gd name="T28" fmla="*/ 129 w 194"/>
                  <a:gd name="T29" fmla="*/ 70 h 186"/>
                  <a:gd name="T30" fmla="*/ 131 w 194"/>
                  <a:gd name="T31" fmla="*/ 61 h 186"/>
                  <a:gd name="T32" fmla="*/ 135 w 194"/>
                  <a:gd name="T33" fmla="*/ 55 h 186"/>
                  <a:gd name="T34" fmla="*/ 137 w 194"/>
                  <a:gd name="T35" fmla="*/ 47 h 186"/>
                  <a:gd name="T36" fmla="*/ 135 w 194"/>
                  <a:gd name="T37" fmla="*/ 40 h 186"/>
                  <a:gd name="T38" fmla="*/ 141 w 194"/>
                  <a:gd name="T39" fmla="*/ 38 h 186"/>
                  <a:gd name="T40" fmla="*/ 139 w 194"/>
                  <a:gd name="T41" fmla="*/ 36 h 186"/>
                  <a:gd name="T42" fmla="*/ 133 w 194"/>
                  <a:gd name="T43" fmla="*/ 36 h 186"/>
                  <a:gd name="T44" fmla="*/ 124 w 194"/>
                  <a:gd name="T45" fmla="*/ 32 h 186"/>
                  <a:gd name="T46" fmla="*/ 116 w 194"/>
                  <a:gd name="T47" fmla="*/ 28 h 186"/>
                  <a:gd name="T48" fmla="*/ 114 w 194"/>
                  <a:gd name="T49" fmla="*/ 21 h 186"/>
                  <a:gd name="T50" fmla="*/ 107 w 194"/>
                  <a:gd name="T51" fmla="*/ 15 h 186"/>
                  <a:gd name="T52" fmla="*/ 105 w 194"/>
                  <a:gd name="T53" fmla="*/ 7 h 186"/>
                  <a:gd name="T54" fmla="*/ 97 w 194"/>
                  <a:gd name="T55" fmla="*/ 9 h 186"/>
                  <a:gd name="T56" fmla="*/ 95 w 194"/>
                  <a:gd name="T57" fmla="*/ 2 h 186"/>
                  <a:gd name="T58" fmla="*/ 86 w 194"/>
                  <a:gd name="T59" fmla="*/ 2 h 186"/>
                  <a:gd name="T60" fmla="*/ 72 w 194"/>
                  <a:gd name="T61" fmla="*/ 0 h 186"/>
                  <a:gd name="T62" fmla="*/ 65 w 194"/>
                  <a:gd name="T63" fmla="*/ 2 h 186"/>
                  <a:gd name="T64" fmla="*/ 61 w 194"/>
                  <a:gd name="T65" fmla="*/ 9 h 186"/>
                  <a:gd name="T66" fmla="*/ 57 w 194"/>
                  <a:gd name="T67" fmla="*/ 13 h 186"/>
                  <a:gd name="T68" fmla="*/ 44 w 194"/>
                  <a:gd name="T69" fmla="*/ 17 h 186"/>
                  <a:gd name="T70" fmla="*/ 40 w 194"/>
                  <a:gd name="T71" fmla="*/ 30 h 186"/>
                  <a:gd name="T72" fmla="*/ 44 w 194"/>
                  <a:gd name="T73" fmla="*/ 45 h 186"/>
                  <a:gd name="T74" fmla="*/ 42 w 194"/>
                  <a:gd name="T75" fmla="*/ 55 h 186"/>
                  <a:gd name="T76" fmla="*/ 38 w 194"/>
                  <a:gd name="T77" fmla="*/ 64 h 186"/>
                  <a:gd name="T78" fmla="*/ 0 w 194"/>
                  <a:gd name="T79" fmla="*/ 93 h 186"/>
                  <a:gd name="T80" fmla="*/ 0 w 194"/>
                  <a:gd name="T81" fmla="*/ 93 h 186"/>
                  <a:gd name="T82" fmla="*/ 29 w 194"/>
                  <a:gd name="T83" fmla="*/ 120 h 186"/>
                  <a:gd name="T84" fmla="*/ 160 w 194"/>
                  <a:gd name="T85" fmla="*/ 186 h 186"/>
                  <a:gd name="T86" fmla="*/ 169 w 194"/>
                  <a:gd name="T87" fmla="*/ 169 h 186"/>
                  <a:gd name="T88" fmla="*/ 183 w 194"/>
                  <a:gd name="T89" fmla="*/ 167 h 186"/>
                  <a:gd name="T90" fmla="*/ 190 w 194"/>
                  <a:gd name="T91" fmla="*/ 167 h 186"/>
                  <a:gd name="T92" fmla="*/ 194 w 194"/>
                  <a:gd name="T93" fmla="*/ 16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4" h="186">
                    <a:moveTo>
                      <a:pt x="194" y="160"/>
                    </a:moveTo>
                    <a:lnTo>
                      <a:pt x="194" y="158"/>
                    </a:lnTo>
                    <a:lnTo>
                      <a:pt x="190" y="158"/>
                    </a:lnTo>
                    <a:lnTo>
                      <a:pt x="185" y="154"/>
                    </a:lnTo>
                    <a:lnTo>
                      <a:pt x="183" y="144"/>
                    </a:lnTo>
                    <a:lnTo>
                      <a:pt x="177" y="144"/>
                    </a:lnTo>
                    <a:lnTo>
                      <a:pt x="177" y="137"/>
                    </a:lnTo>
                    <a:lnTo>
                      <a:pt x="177" y="131"/>
                    </a:lnTo>
                    <a:lnTo>
                      <a:pt x="181" y="129"/>
                    </a:lnTo>
                    <a:lnTo>
                      <a:pt x="177" y="118"/>
                    </a:lnTo>
                    <a:lnTo>
                      <a:pt x="173" y="116"/>
                    </a:lnTo>
                    <a:lnTo>
                      <a:pt x="169" y="110"/>
                    </a:lnTo>
                    <a:lnTo>
                      <a:pt x="166" y="108"/>
                    </a:lnTo>
                    <a:lnTo>
                      <a:pt x="164" y="110"/>
                    </a:lnTo>
                    <a:lnTo>
                      <a:pt x="150" y="99"/>
                    </a:lnTo>
                    <a:lnTo>
                      <a:pt x="145" y="99"/>
                    </a:lnTo>
                    <a:lnTo>
                      <a:pt x="143" y="101"/>
                    </a:lnTo>
                    <a:lnTo>
                      <a:pt x="139" y="97"/>
                    </a:lnTo>
                    <a:lnTo>
                      <a:pt x="141" y="95"/>
                    </a:lnTo>
                    <a:lnTo>
                      <a:pt x="139" y="93"/>
                    </a:lnTo>
                    <a:lnTo>
                      <a:pt x="141" y="91"/>
                    </a:lnTo>
                    <a:lnTo>
                      <a:pt x="137" y="87"/>
                    </a:lnTo>
                    <a:lnTo>
                      <a:pt x="137" y="82"/>
                    </a:lnTo>
                    <a:lnTo>
                      <a:pt x="133" y="82"/>
                    </a:lnTo>
                    <a:lnTo>
                      <a:pt x="131" y="80"/>
                    </a:lnTo>
                    <a:lnTo>
                      <a:pt x="126" y="80"/>
                    </a:lnTo>
                    <a:lnTo>
                      <a:pt x="126" y="76"/>
                    </a:lnTo>
                    <a:lnTo>
                      <a:pt x="129" y="74"/>
                    </a:lnTo>
                    <a:lnTo>
                      <a:pt x="126" y="72"/>
                    </a:lnTo>
                    <a:lnTo>
                      <a:pt x="129" y="70"/>
                    </a:lnTo>
                    <a:lnTo>
                      <a:pt x="129" y="61"/>
                    </a:lnTo>
                    <a:lnTo>
                      <a:pt x="131" y="61"/>
                    </a:lnTo>
                    <a:lnTo>
                      <a:pt x="131" y="55"/>
                    </a:lnTo>
                    <a:lnTo>
                      <a:pt x="135" y="55"/>
                    </a:lnTo>
                    <a:lnTo>
                      <a:pt x="137" y="53"/>
                    </a:lnTo>
                    <a:lnTo>
                      <a:pt x="137" y="47"/>
                    </a:lnTo>
                    <a:lnTo>
                      <a:pt x="135" y="45"/>
                    </a:lnTo>
                    <a:lnTo>
                      <a:pt x="135" y="40"/>
                    </a:lnTo>
                    <a:lnTo>
                      <a:pt x="137" y="40"/>
                    </a:lnTo>
                    <a:lnTo>
                      <a:pt x="141" y="38"/>
                    </a:lnTo>
                    <a:lnTo>
                      <a:pt x="141" y="38"/>
                    </a:lnTo>
                    <a:lnTo>
                      <a:pt x="139" y="36"/>
                    </a:lnTo>
                    <a:lnTo>
                      <a:pt x="137" y="34"/>
                    </a:lnTo>
                    <a:lnTo>
                      <a:pt x="133" y="36"/>
                    </a:lnTo>
                    <a:lnTo>
                      <a:pt x="131" y="34"/>
                    </a:lnTo>
                    <a:lnTo>
                      <a:pt x="124" y="32"/>
                    </a:lnTo>
                    <a:lnTo>
                      <a:pt x="120" y="30"/>
                    </a:lnTo>
                    <a:lnTo>
                      <a:pt x="116" y="28"/>
                    </a:lnTo>
                    <a:lnTo>
                      <a:pt x="116" y="23"/>
                    </a:lnTo>
                    <a:lnTo>
                      <a:pt x="114" y="21"/>
                    </a:lnTo>
                    <a:lnTo>
                      <a:pt x="110" y="19"/>
                    </a:lnTo>
                    <a:lnTo>
                      <a:pt x="107" y="15"/>
                    </a:lnTo>
                    <a:lnTo>
                      <a:pt x="107" y="13"/>
                    </a:lnTo>
                    <a:lnTo>
                      <a:pt x="105" y="7"/>
                    </a:lnTo>
                    <a:lnTo>
                      <a:pt x="103" y="7"/>
                    </a:lnTo>
                    <a:lnTo>
                      <a:pt x="97" y="9"/>
                    </a:lnTo>
                    <a:lnTo>
                      <a:pt x="95" y="7"/>
                    </a:lnTo>
                    <a:lnTo>
                      <a:pt x="95" y="2"/>
                    </a:lnTo>
                    <a:lnTo>
                      <a:pt x="93" y="0"/>
                    </a:lnTo>
                    <a:lnTo>
                      <a:pt x="86" y="2"/>
                    </a:lnTo>
                    <a:lnTo>
                      <a:pt x="80" y="0"/>
                    </a:lnTo>
                    <a:lnTo>
                      <a:pt x="72" y="0"/>
                    </a:lnTo>
                    <a:lnTo>
                      <a:pt x="70" y="2"/>
                    </a:lnTo>
                    <a:lnTo>
                      <a:pt x="65" y="2"/>
                    </a:lnTo>
                    <a:lnTo>
                      <a:pt x="59" y="7"/>
                    </a:lnTo>
                    <a:lnTo>
                      <a:pt x="61" y="9"/>
                    </a:lnTo>
                    <a:lnTo>
                      <a:pt x="57" y="13"/>
                    </a:lnTo>
                    <a:lnTo>
                      <a:pt x="57" y="13"/>
                    </a:lnTo>
                    <a:lnTo>
                      <a:pt x="53" y="15"/>
                    </a:lnTo>
                    <a:lnTo>
                      <a:pt x="44" y="17"/>
                    </a:lnTo>
                    <a:lnTo>
                      <a:pt x="40" y="23"/>
                    </a:lnTo>
                    <a:lnTo>
                      <a:pt x="40" y="30"/>
                    </a:lnTo>
                    <a:lnTo>
                      <a:pt x="44" y="38"/>
                    </a:lnTo>
                    <a:lnTo>
                      <a:pt x="44" y="45"/>
                    </a:lnTo>
                    <a:lnTo>
                      <a:pt x="40" y="51"/>
                    </a:lnTo>
                    <a:lnTo>
                      <a:pt x="42" y="55"/>
                    </a:lnTo>
                    <a:lnTo>
                      <a:pt x="42" y="59"/>
                    </a:lnTo>
                    <a:lnTo>
                      <a:pt x="38" y="64"/>
                    </a:lnTo>
                    <a:lnTo>
                      <a:pt x="36" y="68"/>
                    </a:lnTo>
                    <a:lnTo>
                      <a:pt x="0" y="93"/>
                    </a:lnTo>
                    <a:lnTo>
                      <a:pt x="0" y="93"/>
                    </a:lnTo>
                    <a:lnTo>
                      <a:pt x="0" y="93"/>
                    </a:lnTo>
                    <a:lnTo>
                      <a:pt x="11" y="118"/>
                    </a:lnTo>
                    <a:lnTo>
                      <a:pt x="29" y="120"/>
                    </a:lnTo>
                    <a:lnTo>
                      <a:pt x="122" y="186"/>
                    </a:lnTo>
                    <a:lnTo>
                      <a:pt x="160" y="186"/>
                    </a:lnTo>
                    <a:lnTo>
                      <a:pt x="164" y="177"/>
                    </a:lnTo>
                    <a:lnTo>
                      <a:pt x="169" y="169"/>
                    </a:lnTo>
                    <a:lnTo>
                      <a:pt x="177" y="165"/>
                    </a:lnTo>
                    <a:lnTo>
                      <a:pt x="183" y="167"/>
                    </a:lnTo>
                    <a:lnTo>
                      <a:pt x="188" y="165"/>
                    </a:lnTo>
                    <a:lnTo>
                      <a:pt x="190" y="167"/>
                    </a:lnTo>
                    <a:lnTo>
                      <a:pt x="192" y="160"/>
                    </a:lnTo>
                    <a:lnTo>
                      <a:pt x="194" y="16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83" name="Freeform 88">
                <a:extLst>
                  <a:ext uri="{FF2B5EF4-FFF2-40B4-BE49-F238E27FC236}">
                    <a16:creationId xmlns:a16="http://schemas.microsoft.com/office/drawing/2014/main" id="{41854228-200D-4CB6-9D45-4E6D24EC54BC}"/>
                  </a:ext>
                </a:extLst>
              </p:cNvPr>
              <p:cNvSpPr>
                <a:spLocks/>
              </p:cNvSpPr>
              <p:nvPr/>
            </p:nvSpPr>
            <p:spPr bwMode="auto">
              <a:xfrm>
                <a:off x="9762303" y="3365359"/>
                <a:ext cx="27409" cy="24984"/>
              </a:xfrm>
              <a:custGeom>
                <a:avLst/>
                <a:gdLst>
                  <a:gd name="T0" fmla="*/ 0 w 34"/>
                  <a:gd name="T1" fmla="*/ 21 h 33"/>
                  <a:gd name="T2" fmla="*/ 4 w 34"/>
                  <a:gd name="T3" fmla="*/ 12 h 33"/>
                  <a:gd name="T4" fmla="*/ 9 w 34"/>
                  <a:gd name="T5" fmla="*/ 4 h 33"/>
                  <a:gd name="T6" fmla="*/ 17 w 34"/>
                  <a:gd name="T7" fmla="*/ 0 h 33"/>
                  <a:gd name="T8" fmla="*/ 23 w 34"/>
                  <a:gd name="T9" fmla="*/ 2 h 33"/>
                  <a:gd name="T10" fmla="*/ 28 w 34"/>
                  <a:gd name="T11" fmla="*/ 0 h 33"/>
                  <a:gd name="T12" fmla="*/ 30 w 34"/>
                  <a:gd name="T13" fmla="*/ 2 h 33"/>
                  <a:gd name="T14" fmla="*/ 30 w 34"/>
                  <a:gd name="T15" fmla="*/ 2 h 33"/>
                  <a:gd name="T16" fmla="*/ 32 w 34"/>
                  <a:gd name="T17" fmla="*/ 10 h 33"/>
                  <a:gd name="T18" fmla="*/ 21 w 34"/>
                  <a:gd name="T19" fmla="*/ 12 h 33"/>
                  <a:gd name="T20" fmla="*/ 28 w 34"/>
                  <a:gd name="T21" fmla="*/ 19 h 33"/>
                  <a:gd name="T22" fmla="*/ 30 w 34"/>
                  <a:gd name="T23" fmla="*/ 17 h 33"/>
                  <a:gd name="T24" fmla="*/ 30 w 34"/>
                  <a:gd name="T25" fmla="*/ 19 h 33"/>
                  <a:gd name="T26" fmla="*/ 30 w 34"/>
                  <a:gd name="T27" fmla="*/ 23 h 33"/>
                  <a:gd name="T28" fmla="*/ 34 w 34"/>
                  <a:gd name="T29" fmla="*/ 25 h 33"/>
                  <a:gd name="T30" fmla="*/ 32 w 34"/>
                  <a:gd name="T31" fmla="*/ 25 h 33"/>
                  <a:gd name="T32" fmla="*/ 32 w 34"/>
                  <a:gd name="T33" fmla="*/ 25 h 33"/>
                  <a:gd name="T34" fmla="*/ 34 w 34"/>
                  <a:gd name="T35" fmla="*/ 29 h 33"/>
                  <a:gd name="T36" fmla="*/ 21 w 34"/>
                  <a:gd name="T37" fmla="*/ 33 h 33"/>
                  <a:gd name="T38" fmla="*/ 19 w 34"/>
                  <a:gd name="T39" fmla="*/ 27 h 33"/>
                  <a:gd name="T40" fmla="*/ 2 w 34"/>
                  <a:gd name="T41" fmla="*/ 21 h 33"/>
                  <a:gd name="T42" fmla="*/ 0 w 34"/>
                  <a:gd name="T43"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0" y="21"/>
                    </a:moveTo>
                    <a:lnTo>
                      <a:pt x="4" y="12"/>
                    </a:lnTo>
                    <a:lnTo>
                      <a:pt x="9" y="4"/>
                    </a:lnTo>
                    <a:lnTo>
                      <a:pt x="17" y="0"/>
                    </a:lnTo>
                    <a:lnTo>
                      <a:pt x="23" y="2"/>
                    </a:lnTo>
                    <a:lnTo>
                      <a:pt x="28" y="0"/>
                    </a:lnTo>
                    <a:lnTo>
                      <a:pt x="30" y="2"/>
                    </a:lnTo>
                    <a:lnTo>
                      <a:pt x="30" y="2"/>
                    </a:lnTo>
                    <a:lnTo>
                      <a:pt x="32" y="10"/>
                    </a:lnTo>
                    <a:lnTo>
                      <a:pt x="21" y="12"/>
                    </a:lnTo>
                    <a:lnTo>
                      <a:pt x="28" y="19"/>
                    </a:lnTo>
                    <a:lnTo>
                      <a:pt x="30" y="17"/>
                    </a:lnTo>
                    <a:lnTo>
                      <a:pt x="30" y="19"/>
                    </a:lnTo>
                    <a:lnTo>
                      <a:pt x="30" y="23"/>
                    </a:lnTo>
                    <a:lnTo>
                      <a:pt x="34" y="25"/>
                    </a:lnTo>
                    <a:lnTo>
                      <a:pt x="32" y="25"/>
                    </a:lnTo>
                    <a:lnTo>
                      <a:pt x="32" y="25"/>
                    </a:lnTo>
                    <a:lnTo>
                      <a:pt x="34" y="29"/>
                    </a:lnTo>
                    <a:lnTo>
                      <a:pt x="21" y="33"/>
                    </a:lnTo>
                    <a:lnTo>
                      <a:pt x="19" y="27"/>
                    </a:lnTo>
                    <a:lnTo>
                      <a:pt x="2" y="21"/>
                    </a:lnTo>
                    <a:lnTo>
                      <a:pt x="0" y="2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84" name="Freeform 89">
                <a:extLst>
                  <a:ext uri="{FF2B5EF4-FFF2-40B4-BE49-F238E27FC236}">
                    <a16:creationId xmlns:a16="http://schemas.microsoft.com/office/drawing/2014/main" id="{7DEFC508-9998-4483-8B1B-4F2808D579B5}"/>
                  </a:ext>
                </a:extLst>
              </p:cNvPr>
              <p:cNvSpPr>
                <a:spLocks/>
              </p:cNvSpPr>
              <p:nvPr/>
            </p:nvSpPr>
            <p:spPr bwMode="auto">
              <a:xfrm>
                <a:off x="9580927" y="3245741"/>
                <a:ext cx="101571" cy="84036"/>
              </a:xfrm>
              <a:custGeom>
                <a:avLst/>
                <a:gdLst>
                  <a:gd name="T0" fmla="*/ 101 w 126"/>
                  <a:gd name="T1" fmla="*/ 61 h 111"/>
                  <a:gd name="T2" fmla="*/ 107 w 126"/>
                  <a:gd name="T3" fmla="*/ 52 h 111"/>
                  <a:gd name="T4" fmla="*/ 105 w 126"/>
                  <a:gd name="T5" fmla="*/ 44 h 111"/>
                  <a:gd name="T6" fmla="*/ 109 w 126"/>
                  <a:gd name="T7" fmla="*/ 31 h 111"/>
                  <a:gd name="T8" fmla="*/ 105 w 126"/>
                  <a:gd name="T9" fmla="*/ 16 h 111"/>
                  <a:gd name="T10" fmla="*/ 118 w 126"/>
                  <a:gd name="T11" fmla="*/ 8 h 111"/>
                  <a:gd name="T12" fmla="*/ 122 w 126"/>
                  <a:gd name="T13" fmla="*/ 6 h 111"/>
                  <a:gd name="T14" fmla="*/ 122 w 126"/>
                  <a:gd name="T15" fmla="*/ 0 h 111"/>
                  <a:gd name="T16" fmla="*/ 109 w 126"/>
                  <a:gd name="T17" fmla="*/ 2 h 111"/>
                  <a:gd name="T18" fmla="*/ 94 w 126"/>
                  <a:gd name="T19" fmla="*/ 2 h 111"/>
                  <a:gd name="T20" fmla="*/ 84 w 126"/>
                  <a:gd name="T21" fmla="*/ 4 h 111"/>
                  <a:gd name="T22" fmla="*/ 76 w 126"/>
                  <a:gd name="T23" fmla="*/ 8 h 111"/>
                  <a:gd name="T24" fmla="*/ 65 w 126"/>
                  <a:gd name="T25" fmla="*/ 10 h 111"/>
                  <a:gd name="T26" fmla="*/ 57 w 126"/>
                  <a:gd name="T27" fmla="*/ 8 h 111"/>
                  <a:gd name="T28" fmla="*/ 42 w 126"/>
                  <a:gd name="T29" fmla="*/ 8 h 111"/>
                  <a:gd name="T30" fmla="*/ 38 w 126"/>
                  <a:gd name="T31" fmla="*/ 8 h 111"/>
                  <a:gd name="T32" fmla="*/ 25 w 126"/>
                  <a:gd name="T33" fmla="*/ 12 h 111"/>
                  <a:gd name="T34" fmla="*/ 19 w 126"/>
                  <a:gd name="T35" fmla="*/ 14 h 111"/>
                  <a:gd name="T36" fmla="*/ 14 w 126"/>
                  <a:gd name="T37" fmla="*/ 23 h 111"/>
                  <a:gd name="T38" fmla="*/ 12 w 126"/>
                  <a:gd name="T39" fmla="*/ 29 h 111"/>
                  <a:gd name="T40" fmla="*/ 4 w 126"/>
                  <a:gd name="T41" fmla="*/ 29 h 111"/>
                  <a:gd name="T42" fmla="*/ 0 w 126"/>
                  <a:gd name="T43" fmla="*/ 29 h 111"/>
                  <a:gd name="T44" fmla="*/ 4 w 126"/>
                  <a:gd name="T45" fmla="*/ 42 h 111"/>
                  <a:gd name="T46" fmla="*/ 6 w 126"/>
                  <a:gd name="T47" fmla="*/ 52 h 111"/>
                  <a:gd name="T48" fmla="*/ 12 w 126"/>
                  <a:gd name="T49" fmla="*/ 61 h 111"/>
                  <a:gd name="T50" fmla="*/ 19 w 126"/>
                  <a:gd name="T51" fmla="*/ 67 h 111"/>
                  <a:gd name="T52" fmla="*/ 19 w 126"/>
                  <a:gd name="T53" fmla="*/ 75 h 111"/>
                  <a:gd name="T54" fmla="*/ 14 w 126"/>
                  <a:gd name="T55" fmla="*/ 75 h 111"/>
                  <a:gd name="T56" fmla="*/ 10 w 126"/>
                  <a:gd name="T57" fmla="*/ 84 h 111"/>
                  <a:gd name="T58" fmla="*/ 6 w 126"/>
                  <a:gd name="T59" fmla="*/ 88 h 111"/>
                  <a:gd name="T60" fmla="*/ 10 w 126"/>
                  <a:gd name="T61" fmla="*/ 92 h 111"/>
                  <a:gd name="T62" fmla="*/ 10 w 126"/>
                  <a:gd name="T63" fmla="*/ 103 h 111"/>
                  <a:gd name="T64" fmla="*/ 19 w 126"/>
                  <a:gd name="T65" fmla="*/ 105 h 111"/>
                  <a:gd name="T66" fmla="*/ 23 w 126"/>
                  <a:gd name="T67" fmla="*/ 109 h 111"/>
                  <a:gd name="T68" fmla="*/ 65 w 126"/>
                  <a:gd name="T69"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11">
                    <a:moveTo>
                      <a:pt x="65" y="86"/>
                    </a:moveTo>
                    <a:lnTo>
                      <a:pt x="101" y="61"/>
                    </a:lnTo>
                    <a:lnTo>
                      <a:pt x="103" y="57"/>
                    </a:lnTo>
                    <a:lnTo>
                      <a:pt x="107" y="52"/>
                    </a:lnTo>
                    <a:lnTo>
                      <a:pt x="107" y="48"/>
                    </a:lnTo>
                    <a:lnTo>
                      <a:pt x="105" y="44"/>
                    </a:lnTo>
                    <a:lnTo>
                      <a:pt x="109" y="38"/>
                    </a:lnTo>
                    <a:lnTo>
                      <a:pt x="109" y="31"/>
                    </a:lnTo>
                    <a:lnTo>
                      <a:pt x="105" y="23"/>
                    </a:lnTo>
                    <a:lnTo>
                      <a:pt x="105" y="16"/>
                    </a:lnTo>
                    <a:lnTo>
                      <a:pt x="109" y="10"/>
                    </a:lnTo>
                    <a:lnTo>
                      <a:pt x="118" y="8"/>
                    </a:lnTo>
                    <a:lnTo>
                      <a:pt x="122" y="6"/>
                    </a:lnTo>
                    <a:lnTo>
                      <a:pt x="122" y="6"/>
                    </a:lnTo>
                    <a:lnTo>
                      <a:pt x="126" y="2"/>
                    </a:lnTo>
                    <a:lnTo>
                      <a:pt x="122" y="0"/>
                    </a:lnTo>
                    <a:lnTo>
                      <a:pt x="118" y="0"/>
                    </a:lnTo>
                    <a:lnTo>
                      <a:pt x="109" y="2"/>
                    </a:lnTo>
                    <a:lnTo>
                      <a:pt x="99" y="2"/>
                    </a:lnTo>
                    <a:lnTo>
                      <a:pt x="94" y="2"/>
                    </a:lnTo>
                    <a:lnTo>
                      <a:pt x="90" y="2"/>
                    </a:lnTo>
                    <a:lnTo>
                      <a:pt x="84" y="4"/>
                    </a:lnTo>
                    <a:lnTo>
                      <a:pt x="80" y="8"/>
                    </a:lnTo>
                    <a:lnTo>
                      <a:pt x="76" y="8"/>
                    </a:lnTo>
                    <a:lnTo>
                      <a:pt x="73" y="10"/>
                    </a:lnTo>
                    <a:lnTo>
                      <a:pt x="65" y="10"/>
                    </a:lnTo>
                    <a:lnTo>
                      <a:pt x="59" y="8"/>
                    </a:lnTo>
                    <a:lnTo>
                      <a:pt x="57" y="8"/>
                    </a:lnTo>
                    <a:lnTo>
                      <a:pt x="52" y="6"/>
                    </a:lnTo>
                    <a:lnTo>
                      <a:pt x="42" y="8"/>
                    </a:lnTo>
                    <a:lnTo>
                      <a:pt x="40" y="8"/>
                    </a:lnTo>
                    <a:lnTo>
                      <a:pt x="38" y="8"/>
                    </a:lnTo>
                    <a:lnTo>
                      <a:pt x="27" y="12"/>
                    </a:lnTo>
                    <a:lnTo>
                      <a:pt x="25" y="12"/>
                    </a:lnTo>
                    <a:lnTo>
                      <a:pt x="19" y="10"/>
                    </a:lnTo>
                    <a:lnTo>
                      <a:pt x="19" y="14"/>
                    </a:lnTo>
                    <a:lnTo>
                      <a:pt x="16" y="21"/>
                    </a:lnTo>
                    <a:lnTo>
                      <a:pt x="14" y="23"/>
                    </a:lnTo>
                    <a:lnTo>
                      <a:pt x="14" y="27"/>
                    </a:lnTo>
                    <a:lnTo>
                      <a:pt x="12" y="29"/>
                    </a:lnTo>
                    <a:lnTo>
                      <a:pt x="8" y="29"/>
                    </a:lnTo>
                    <a:lnTo>
                      <a:pt x="4" y="29"/>
                    </a:lnTo>
                    <a:lnTo>
                      <a:pt x="4" y="29"/>
                    </a:lnTo>
                    <a:lnTo>
                      <a:pt x="0" y="29"/>
                    </a:lnTo>
                    <a:lnTo>
                      <a:pt x="2" y="35"/>
                    </a:lnTo>
                    <a:lnTo>
                      <a:pt x="4" y="42"/>
                    </a:lnTo>
                    <a:lnTo>
                      <a:pt x="6" y="48"/>
                    </a:lnTo>
                    <a:lnTo>
                      <a:pt x="6" y="52"/>
                    </a:lnTo>
                    <a:lnTo>
                      <a:pt x="4" y="61"/>
                    </a:lnTo>
                    <a:lnTo>
                      <a:pt x="12" y="61"/>
                    </a:lnTo>
                    <a:lnTo>
                      <a:pt x="14" y="65"/>
                    </a:lnTo>
                    <a:lnTo>
                      <a:pt x="19" y="67"/>
                    </a:lnTo>
                    <a:lnTo>
                      <a:pt x="19" y="71"/>
                    </a:lnTo>
                    <a:lnTo>
                      <a:pt x="19" y="75"/>
                    </a:lnTo>
                    <a:lnTo>
                      <a:pt x="16" y="75"/>
                    </a:lnTo>
                    <a:lnTo>
                      <a:pt x="14" y="75"/>
                    </a:lnTo>
                    <a:lnTo>
                      <a:pt x="12" y="78"/>
                    </a:lnTo>
                    <a:lnTo>
                      <a:pt x="10" y="84"/>
                    </a:lnTo>
                    <a:lnTo>
                      <a:pt x="8" y="88"/>
                    </a:lnTo>
                    <a:lnTo>
                      <a:pt x="6" y="88"/>
                    </a:lnTo>
                    <a:lnTo>
                      <a:pt x="8" y="90"/>
                    </a:lnTo>
                    <a:lnTo>
                      <a:pt x="10" y="92"/>
                    </a:lnTo>
                    <a:lnTo>
                      <a:pt x="10" y="99"/>
                    </a:lnTo>
                    <a:lnTo>
                      <a:pt x="10" y="103"/>
                    </a:lnTo>
                    <a:lnTo>
                      <a:pt x="12" y="103"/>
                    </a:lnTo>
                    <a:lnTo>
                      <a:pt x="19" y="105"/>
                    </a:lnTo>
                    <a:lnTo>
                      <a:pt x="23" y="109"/>
                    </a:lnTo>
                    <a:lnTo>
                      <a:pt x="23" y="109"/>
                    </a:lnTo>
                    <a:lnTo>
                      <a:pt x="27" y="111"/>
                    </a:lnTo>
                    <a:lnTo>
                      <a:pt x="65" y="86"/>
                    </a:lnTo>
                    <a:lnTo>
                      <a:pt x="65" y="8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85" name="Freeform 90">
                <a:extLst>
                  <a:ext uri="{FF2B5EF4-FFF2-40B4-BE49-F238E27FC236}">
                    <a16:creationId xmlns:a16="http://schemas.microsoft.com/office/drawing/2014/main" id="{2BF2E9D5-5593-4910-A307-72FA784724FA}"/>
                  </a:ext>
                </a:extLst>
              </p:cNvPr>
              <p:cNvSpPr>
                <a:spLocks/>
              </p:cNvSpPr>
              <p:nvPr/>
            </p:nvSpPr>
            <p:spPr bwMode="auto">
              <a:xfrm>
                <a:off x="9561581" y="3312363"/>
                <a:ext cx="24183" cy="67380"/>
              </a:xfrm>
              <a:custGeom>
                <a:avLst/>
                <a:gdLst>
                  <a:gd name="T0" fmla="*/ 19 w 30"/>
                  <a:gd name="T1" fmla="*/ 89 h 89"/>
                  <a:gd name="T2" fmla="*/ 22 w 30"/>
                  <a:gd name="T3" fmla="*/ 84 h 89"/>
                  <a:gd name="T4" fmla="*/ 22 w 30"/>
                  <a:gd name="T5" fmla="*/ 84 h 89"/>
                  <a:gd name="T6" fmla="*/ 22 w 30"/>
                  <a:gd name="T7" fmla="*/ 80 h 89"/>
                  <a:gd name="T8" fmla="*/ 24 w 30"/>
                  <a:gd name="T9" fmla="*/ 78 h 89"/>
                  <a:gd name="T10" fmla="*/ 24 w 30"/>
                  <a:gd name="T11" fmla="*/ 74 h 89"/>
                  <a:gd name="T12" fmla="*/ 24 w 30"/>
                  <a:gd name="T13" fmla="*/ 70 h 89"/>
                  <a:gd name="T14" fmla="*/ 24 w 30"/>
                  <a:gd name="T15" fmla="*/ 63 h 89"/>
                  <a:gd name="T16" fmla="*/ 26 w 30"/>
                  <a:gd name="T17" fmla="*/ 63 h 89"/>
                  <a:gd name="T18" fmla="*/ 26 w 30"/>
                  <a:gd name="T19" fmla="*/ 59 h 89"/>
                  <a:gd name="T20" fmla="*/ 26 w 30"/>
                  <a:gd name="T21" fmla="*/ 53 h 89"/>
                  <a:gd name="T22" fmla="*/ 26 w 30"/>
                  <a:gd name="T23" fmla="*/ 51 h 89"/>
                  <a:gd name="T24" fmla="*/ 28 w 30"/>
                  <a:gd name="T25" fmla="*/ 42 h 89"/>
                  <a:gd name="T26" fmla="*/ 26 w 30"/>
                  <a:gd name="T27" fmla="*/ 42 h 89"/>
                  <a:gd name="T28" fmla="*/ 24 w 30"/>
                  <a:gd name="T29" fmla="*/ 42 h 89"/>
                  <a:gd name="T30" fmla="*/ 19 w 30"/>
                  <a:gd name="T31" fmla="*/ 44 h 89"/>
                  <a:gd name="T32" fmla="*/ 17 w 30"/>
                  <a:gd name="T33" fmla="*/ 42 h 89"/>
                  <a:gd name="T34" fmla="*/ 19 w 30"/>
                  <a:gd name="T35" fmla="*/ 36 h 89"/>
                  <a:gd name="T36" fmla="*/ 19 w 30"/>
                  <a:gd name="T37" fmla="*/ 28 h 89"/>
                  <a:gd name="T38" fmla="*/ 17 w 30"/>
                  <a:gd name="T39" fmla="*/ 25 h 89"/>
                  <a:gd name="T40" fmla="*/ 19 w 30"/>
                  <a:gd name="T41" fmla="*/ 19 h 89"/>
                  <a:gd name="T42" fmla="*/ 24 w 30"/>
                  <a:gd name="T43" fmla="*/ 19 h 89"/>
                  <a:gd name="T44" fmla="*/ 24 w 30"/>
                  <a:gd name="T45" fmla="*/ 23 h 89"/>
                  <a:gd name="T46" fmla="*/ 26 w 30"/>
                  <a:gd name="T47" fmla="*/ 23 h 89"/>
                  <a:gd name="T48" fmla="*/ 28 w 30"/>
                  <a:gd name="T49" fmla="*/ 21 h 89"/>
                  <a:gd name="T50" fmla="*/ 28 w 30"/>
                  <a:gd name="T51" fmla="*/ 19 h 89"/>
                  <a:gd name="T52" fmla="*/ 28 w 30"/>
                  <a:gd name="T53" fmla="*/ 19 h 89"/>
                  <a:gd name="T54" fmla="*/ 28 w 30"/>
                  <a:gd name="T55" fmla="*/ 17 h 89"/>
                  <a:gd name="T56" fmla="*/ 28 w 30"/>
                  <a:gd name="T57" fmla="*/ 13 h 89"/>
                  <a:gd name="T58" fmla="*/ 28 w 30"/>
                  <a:gd name="T59" fmla="*/ 6 h 89"/>
                  <a:gd name="T60" fmla="*/ 30 w 30"/>
                  <a:gd name="T61" fmla="*/ 2 h 89"/>
                  <a:gd name="T62" fmla="*/ 30 w 30"/>
                  <a:gd name="T63" fmla="*/ 0 h 89"/>
                  <a:gd name="T64" fmla="*/ 28 w 30"/>
                  <a:gd name="T65" fmla="*/ 0 h 89"/>
                  <a:gd name="T66" fmla="*/ 26 w 30"/>
                  <a:gd name="T67" fmla="*/ 4 h 89"/>
                  <a:gd name="T68" fmla="*/ 19 w 30"/>
                  <a:gd name="T69" fmla="*/ 4 h 89"/>
                  <a:gd name="T70" fmla="*/ 17 w 30"/>
                  <a:gd name="T71" fmla="*/ 4 h 89"/>
                  <a:gd name="T72" fmla="*/ 13 w 30"/>
                  <a:gd name="T73" fmla="*/ 9 h 89"/>
                  <a:gd name="T74" fmla="*/ 11 w 30"/>
                  <a:gd name="T75" fmla="*/ 23 h 89"/>
                  <a:gd name="T76" fmla="*/ 7 w 30"/>
                  <a:gd name="T77" fmla="*/ 34 h 89"/>
                  <a:gd name="T78" fmla="*/ 0 w 30"/>
                  <a:gd name="T79" fmla="*/ 42 h 89"/>
                  <a:gd name="T80" fmla="*/ 3 w 30"/>
                  <a:gd name="T81" fmla="*/ 44 h 89"/>
                  <a:gd name="T82" fmla="*/ 7 w 30"/>
                  <a:gd name="T83" fmla="*/ 51 h 89"/>
                  <a:gd name="T84" fmla="*/ 9 w 30"/>
                  <a:gd name="T85" fmla="*/ 57 h 89"/>
                  <a:gd name="T86" fmla="*/ 13 w 30"/>
                  <a:gd name="T87" fmla="*/ 65 h 89"/>
                  <a:gd name="T88" fmla="*/ 17 w 30"/>
                  <a:gd name="T89" fmla="*/ 76 h 89"/>
                  <a:gd name="T90" fmla="*/ 15 w 30"/>
                  <a:gd name="T91" fmla="*/ 80 h 89"/>
                  <a:gd name="T92" fmla="*/ 19 w 30"/>
                  <a:gd name="T93"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89">
                    <a:moveTo>
                      <a:pt x="19" y="89"/>
                    </a:moveTo>
                    <a:lnTo>
                      <a:pt x="22" y="84"/>
                    </a:lnTo>
                    <a:lnTo>
                      <a:pt x="22" y="84"/>
                    </a:lnTo>
                    <a:lnTo>
                      <a:pt x="22" y="80"/>
                    </a:lnTo>
                    <a:lnTo>
                      <a:pt x="24" y="78"/>
                    </a:lnTo>
                    <a:lnTo>
                      <a:pt x="24" y="74"/>
                    </a:lnTo>
                    <a:lnTo>
                      <a:pt x="24" y="70"/>
                    </a:lnTo>
                    <a:lnTo>
                      <a:pt x="24" y="63"/>
                    </a:lnTo>
                    <a:lnTo>
                      <a:pt x="26" y="63"/>
                    </a:lnTo>
                    <a:lnTo>
                      <a:pt x="26" y="59"/>
                    </a:lnTo>
                    <a:lnTo>
                      <a:pt x="26" y="53"/>
                    </a:lnTo>
                    <a:lnTo>
                      <a:pt x="26" y="51"/>
                    </a:lnTo>
                    <a:lnTo>
                      <a:pt x="28" y="42"/>
                    </a:lnTo>
                    <a:lnTo>
                      <a:pt x="26" y="42"/>
                    </a:lnTo>
                    <a:lnTo>
                      <a:pt x="24" y="42"/>
                    </a:lnTo>
                    <a:lnTo>
                      <a:pt x="19" y="44"/>
                    </a:lnTo>
                    <a:lnTo>
                      <a:pt x="17" y="42"/>
                    </a:lnTo>
                    <a:lnTo>
                      <a:pt x="19" y="36"/>
                    </a:lnTo>
                    <a:lnTo>
                      <a:pt x="19" y="28"/>
                    </a:lnTo>
                    <a:lnTo>
                      <a:pt x="17" y="25"/>
                    </a:lnTo>
                    <a:lnTo>
                      <a:pt x="19" y="19"/>
                    </a:lnTo>
                    <a:lnTo>
                      <a:pt x="24" y="19"/>
                    </a:lnTo>
                    <a:lnTo>
                      <a:pt x="24" y="23"/>
                    </a:lnTo>
                    <a:lnTo>
                      <a:pt x="26" y="23"/>
                    </a:lnTo>
                    <a:lnTo>
                      <a:pt x="28" y="21"/>
                    </a:lnTo>
                    <a:lnTo>
                      <a:pt x="28" y="19"/>
                    </a:lnTo>
                    <a:lnTo>
                      <a:pt x="28" y="19"/>
                    </a:lnTo>
                    <a:lnTo>
                      <a:pt x="28" y="17"/>
                    </a:lnTo>
                    <a:lnTo>
                      <a:pt x="28" y="13"/>
                    </a:lnTo>
                    <a:lnTo>
                      <a:pt x="28" y="6"/>
                    </a:lnTo>
                    <a:lnTo>
                      <a:pt x="30" y="2"/>
                    </a:lnTo>
                    <a:lnTo>
                      <a:pt x="30" y="0"/>
                    </a:lnTo>
                    <a:lnTo>
                      <a:pt x="28" y="0"/>
                    </a:lnTo>
                    <a:lnTo>
                      <a:pt x="26" y="4"/>
                    </a:lnTo>
                    <a:lnTo>
                      <a:pt x="19" y="4"/>
                    </a:lnTo>
                    <a:lnTo>
                      <a:pt x="17" y="4"/>
                    </a:lnTo>
                    <a:lnTo>
                      <a:pt x="13" y="9"/>
                    </a:lnTo>
                    <a:lnTo>
                      <a:pt x="11" y="23"/>
                    </a:lnTo>
                    <a:lnTo>
                      <a:pt x="7" y="34"/>
                    </a:lnTo>
                    <a:lnTo>
                      <a:pt x="0" y="42"/>
                    </a:lnTo>
                    <a:lnTo>
                      <a:pt x="3" y="44"/>
                    </a:lnTo>
                    <a:lnTo>
                      <a:pt x="7" y="51"/>
                    </a:lnTo>
                    <a:lnTo>
                      <a:pt x="9" y="57"/>
                    </a:lnTo>
                    <a:lnTo>
                      <a:pt x="13" y="65"/>
                    </a:lnTo>
                    <a:lnTo>
                      <a:pt x="17" y="76"/>
                    </a:lnTo>
                    <a:lnTo>
                      <a:pt x="15" y="80"/>
                    </a:lnTo>
                    <a:lnTo>
                      <a:pt x="19" y="8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86" name="Freeform 91">
                <a:extLst>
                  <a:ext uri="{FF2B5EF4-FFF2-40B4-BE49-F238E27FC236}">
                    <a16:creationId xmlns:a16="http://schemas.microsoft.com/office/drawing/2014/main" id="{EC9823A7-6BD1-48B5-A1BA-5F2A067D9933}"/>
                  </a:ext>
                </a:extLst>
              </p:cNvPr>
              <p:cNvSpPr>
                <a:spLocks/>
              </p:cNvSpPr>
              <p:nvPr/>
            </p:nvSpPr>
            <p:spPr bwMode="auto">
              <a:xfrm>
                <a:off x="9584151" y="3312363"/>
                <a:ext cx="4836" cy="14384"/>
              </a:xfrm>
              <a:custGeom>
                <a:avLst/>
                <a:gdLst>
                  <a:gd name="T0" fmla="*/ 0 w 6"/>
                  <a:gd name="T1" fmla="*/ 19 h 19"/>
                  <a:gd name="T2" fmla="*/ 0 w 6"/>
                  <a:gd name="T3" fmla="*/ 17 h 19"/>
                  <a:gd name="T4" fmla="*/ 0 w 6"/>
                  <a:gd name="T5" fmla="*/ 13 h 19"/>
                  <a:gd name="T6" fmla="*/ 0 w 6"/>
                  <a:gd name="T7" fmla="*/ 6 h 19"/>
                  <a:gd name="T8" fmla="*/ 2 w 6"/>
                  <a:gd name="T9" fmla="*/ 2 h 19"/>
                  <a:gd name="T10" fmla="*/ 2 w 6"/>
                  <a:gd name="T11" fmla="*/ 0 h 19"/>
                  <a:gd name="T12" fmla="*/ 2 w 6"/>
                  <a:gd name="T13" fmla="*/ 0 h 19"/>
                  <a:gd name="T14" fmla="*/ 4 w 6"/>
                  <a:gd name="T15" fmla="*/ 2 h 19"/>
                  <a:gd name="T16" fmla="*/ 6 w 6"/>
                  <a:gd name="T17" fmla="*/ 4 h 19"/>
                  <a:gd name="T18" fmla="*/ 6 w 6"/>
                  <a:gd name="T19" fmla="*/ 11 h 19"/>
                  <a:gd name="T20" fmla="*/ 6 w 6"/>
                  <a:gd name="T21" fmla="*/ 15 h 19"/>
                  <a:gd name="T22" fmla="*/ 6 w 6"/>
                  <a:gd name="T23" fmla="*/ 15 h 19"/>
                  <a:gd name="T24" fmla="*/ 4 w 6"/>
                  <a:gd name="T25" fmla="*/ 17 h 19"/>
                  <a:gd name="T26" fmla="*/ 2 w 6"/>
                  <a:gd name="T27" fmla="*/ 19 h 19"/>
                  <a:gd name="T28" fmla="*/ 0 w 6"/>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9">
                    <a:moveTo>
                      <a:pt x="0" y="19"/>
                    </a:moveTo>
                    <a:lnTo>
                      <a:pt x="0" y="17"/>
                    </a:lnTo>
                    <a:lnTo>
                      <a:pt x="0" y="13"/>
                    </a:lnTo>
                    <a:lnTo>
                      <a:pt x="0" y="6"/>
                    </a:lnTo>
                    <a:lnTo>
                      <a:pt x="2" y="2"/>
                    </a:lnTo>
                    <a:lnTo>
                      <a:pt x="2" y="0"/>
                    </a:lnTo>
                    <a:lnTo>
                      <a:pt x="2" y="0"/>
                    </a:lnTo>
                    <a:lnTo>
                      <a:pt x="4" y="2"/>
                    </a:lnTo>
                    <a:lnTo>
                      <a:pt x="6" y="4"/>
                    </a:lnTo>
                    <a:lnTo>
                      <a:pt x="6" y="11"/>
                    </a:lnTo>
                    <a:lnTo>
                      <a:pt x="6" y="15"/>
                    </a:lnTo>
                    <a:lnTo>
                      <a:pt x="6" y="15"/>
                    </a:lnTo>
                    <a:lnTo>
                      <a:pt x="4" y="17"/>
                    </a:lnTo>
                    <a:lnTo>
                      <a:pt x="2" y="19"/>
                    </a:lnTo>
                    <a:lnTo>
                      <a:pt x="0" y="1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87" name="Freeform 92">
                <a:extLst>
                  <a:ext uri="{FF2B5EF4-FFF2-40B4-BE49-F238E27FC236}">
                    <a16:creationId xmlns:a16="http://schemas.microsoft.com/office/drawing/2014/main" id="{2D4B7452-514D-4331-8B19-B2C3F6AE3C37}"/>
                  </a:ext>
                </a:extLst>
              </p:cNvPr>
              <p:cNvSpPr>
                <a:spLocks/>
              </p:cNvSpPr>
              <p:nvPr/>
            </p:nvSpPr>
            <p:spPr bwMode="auto">
              <a:xfrm>
                <a:off x="9575284" y="3326749"/>
                <a:ext cx="8867" cy="18927"/>
              </a:xfrm>
              <a:custGeom>
                <a:avLst/>
                <a:gdLst>
                  <a:gd name="T0" fmla="*/ 9 w 11"/>
                  <a:gd name="T1" fmla="*/ 23 h 25"/>
                  <a:gd name="T2" fmla="*/ 7 w 11"/>
                  <a:gd name="T3" fmla="*/ 23 h 25"/>
                  <a:gd name="T4" fmla="*/ 2 w 11"/>
                  <a:gd name="T5" fmla="*/ 25 h 25"/>
                  <a:gd name="T6" fmla="*/ 0 w 11"/>
                  <a:gd name="T7" fmla="*/ 23 h 25"/>
                  <a:gd name="T8" fmla="*/ 2 w 11"/>
                  <a:gd name="T9" fmla="*/ 17 h 25"/>
                  <a:gd name="T10" fmla="*/ 2 w 11"/>
                  <a:gd name="T11" fmla="*/ 9 h 25"/>
                  <a:gd name="T12" fmla="*/ 0 w 11"/>
                  <a:gd name="T13" fmla="*/ 6 h 25"/>
                  <a:gd name="T14" fmla="*/ 2 w 11"/>
                  <a:gd name="T15" fmla="*/ 0 h 25"/>
                  <a:gd name="T16" fmla="*/ 7 w 11"/>
                  <a:gd name="T17" fmla="*/ 0 h 25"/>
                  <a:gd name="T18" fmla="*/ 7 w 11"/>
                  <a:gd name="T19" fmla="*/ 4 h 25"/>
                  <a:gd name="T20" fmla="*/ 9 w 11"/>
                  <a:gd name="T21" fmla="*/ 4 h 25"/>
                  <a:gd name="T22" fmla="*/ 11 w 11"/>
                  <a:gd name="T23" fmla="*/ 2 h 25"/>
                  <a:gd name="T24" fmla="*/ 11 w 11"/>
                  <a:gd name="T25" fmla="*/ 2 h 25"/>
                  <a:gd name="T26" fmla="*/ 11 w 11"/>
                  <a:gd name="T27" fmla="*/ 6 h 25"/>
                  <a:gd name="T28" fmla="*/ 11 w 11"/>
                  <a:gd name="T29" fmla="*/ 6 h 25"/>
                  <a:gd name="T30" fmla="*/ 11 w 11"/>
                  <a:gd name="T31" fmla="*/ 13 h 25"/>
                  <a:gd name="T32" fmla="*/ 11 w 11"/>
                  <a:gd name="T33" fmla="*/ 15 h 25"/>
                  <a:gd name="T34" fmla="*/ 11 w 11"/>
                  <a:gd name="T35" fmla="*/ 23 h 25"/>
                  <a:gd name="T36" fmla="*/ 9 w 11"/>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25">
                    <a:moveTo>
                      <a:pt x="9" y="23"/>
                    </a:moveTo>
                    <a:lnTo>
                      <a:pt x="7" y="23"/>
                    </a:lnTo>
                    <a:lnTo>
                      <a:pt x="2" y="25"/>
                    </a:lnTo>
                    <a:lnTo>
                      <a:pt x="0" y="23"/>
                    </a:lnTo>
                    <a:lnTo>
                      <a:pt x="2" y="17"/>
                    </a:lnTo>
                    <a:lnTo>
                      <a:pt x="2" y="9"/>
                    </a:lnTo>
                    <a:lnTo>
                      <a:pt x="0" y="6"/>
                    </a:lnTo>
                    <a:lnTo>
                      <a:pt x="2" y="0"/>
                    </a:lnTo>
                    <a:lnTo>
                      <a:pt x="7" y="0"/>
                    </a:lnTo>
                    <a:lnTo>
                      <a:pt x="7" y="4"/>
                    </a:lnTo>
                    <a:lnTo>
                      <a:pt x="9" y="4"/>
                    </a:lnTo>
                    <a:lnTo>
                      <a:pt x="11" y="2"/>
                    </a:lnTo>
                    <a:lnTo>
                      <a:pt x="11" y="2"/>
                    </a:lnTo>
                    <a:lnTo>
                      <a:pt x="11" y="6"/>
                    </a:lnTo>
                    <a:lnTo>
                      <a:pt x="11" y="6"/>
                    </a:lnTo>
                    <a:lnTo>
                      <a:pt x="11" y="13"/>
                    </a:lnTo>
                    <a:lnTo>
                      <a:pt x="11" y="15"/>
                    </a:lnTo>
                    <a:lnTo>
                      <a:pt x="11" y="23"/>
                    </a:lnTo>
                    <a:lnTo>
                      <a:pt x="9" y="2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88" name="Freeform 93">
                <a:extLst>
                  <a:ext uri="{FF2B5EF4-FFF2-40B4-BE49-F238E27FC236}">
                    <a16:creationId xmlns:a16="http://schemas.microsoft.com/office/drawing/2014/main" id="{37E37DAD-5D13-433D-88FA-C5D9FFA51102}"/>
                  </a:ext>
                </a:extLst>
              </p:cNvPr>
              <p:cNvSpPr>
                <a:spLocks/>
              </p:cNvSpPr>
              <p:nvPr/>
            </p:nvSpPr>
            <p:spPr bwMode="auto">
              <a:xfrm>
                <a:off x="9575284" y="3291923"/>
                <a:ext cx="20960" cy="23469"/>
              </a:xfrm>
              <a:custGeom>
                <a:avLst/>
                <a:gdLst>
                  <a:gd name="T0" fmla="*/ 0 w 26"/>
                  <a:gd name="T1" fmla="*/ 31 h 31"/>
                  <a:gd name="T2" fmla="*/ 2 w 26"/>
                  <a:gd name="T3" fmla="*/ 31 h 31"/>
                  <a:gd name="T4" fmla="*/ 9 w 26"/>
                  <a:gd name="T5" fmla="*/ 31 h 31"/>
                  <a:gd name="T6" fmla="*/ 11 w 26"/>
                  <a:gd name="T7" fmla="*/ 27 h 31"/>
                  <a:gd name="T8" fmla="*/ 15 w 26"/>
                  <a:gd name="T9" fmla="*/ 27 h 31"/>
                  <a:gd name="T10" fmla="*/ 17 w 26"/>
                  <a:gd name="T11" fmla="*/ 23 h 31"/>
                  <a:gd name="T12" fmla="*/ 19 w 26"/>
                  <a:gd name="T13" fmla="*/ 17 h 31"/>
                  <a:gd name="T14" fmla="*/ 21 w 26"/>
                  <a:gd name="T15" fmla="*/ 14 h 31"/>
                  <a:gd name="T16" fmla="*/ 23 w 26"/>
                  <a:gd name="T17" fmla="*/ 14 h 31"/>
                  <a:gd name="T18" fmla="*/ 26 w 26"/>
                  <a:gd name="T19" fmla="*/ 14 h 31"/>
                  <a:gd name="T20" fmla="*/ 26 w 26"/>
                  <a:gd name="T21" fmla="*/ 10 h 31"/>
                  <a:gd name="T22" fmla="*/ 26 w 26"/>
                  <a:gd name="T23" fmla="*/ 6 h 31"/>
                  <a:gd name="T24" fmla="*/ 21 w 26"/>
                  <a:gd name="T25" fmla="*/ 4 h 31"/>
                  <a:gd name="T26" fmla="*/ 19 w 26"/>
                  <a:gd name="T27" fmla="*/ 0 h 31"/>
                  <a:gd name="T28" fmla="*/ 11 w 26"/>
                  <a:gd name="T29" fmla="*/ 0 h 31"/>
                  <a:gd name="T30" fmla="*/ 11 w 26"/>
                  <a:gd name="T31" fmla="*/ 0 h 31"/>
                  <a:gd name="T32" fmla="*/ 9 w 26"/>
                  <a:gd name="T33" fmla="*/ 0 h 31"/>
                  <a:gd name="T34" fmla="*/ 9 w 26"/>
                  <a:gd name="T35" fmla="*/ 14 h 31"/>
                  <a:gd name="T36" fmla="*/ 5 w 26"/>
                  <a:gd name="T37" fmla="*/ 21 h 31"/>
                  <a:gd name="T38" fmla="*/ 0 w 26"/>
                  <a:gd name="T39" fmla="*/ 25 h 31"/>
                  <a:gd name="T40" fmla="*/ 0 w 26"/>
                  <a:gd name="T41" fmla="*/ 31 h 31"/>
                  <a:gd name="T42" fmla="*/ 0 w 26"/>
                  <a:gd name="T4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1">
                    <a:moveTo>
                      <a:pt x="0" y="31"/>
                    </a:moveTo>
                    <a:lnTo>
                      <a:pt x="2" y="31"/>
                    </a:lnTo>
                    <a:lnTo>
                      <a:pt x="9" y="31"/>
                    </a:lnTo>
                    <a:lnTo>
                      <a:pt x="11" y="27"/>
                    </a:lnTo>
                    <a:lnTo>
                      <a:pt x="15" y="27"/>
                    </a:lnTo>
                    <a:lnTo>
                      <a:pt x="17" y="23"/>
                    </a:lnTo>
                    <a:lnTo>
                      <a:pt x="19" y="17"/>
                    </a:lnTo>
                    <a:lnTo>
                      <a:pt x="21" y="14"/>
                    </a:lnTo>
                    <a:lnTo>
                      <a:pt x="23" y="14"/>
                    </a:lnTo>
                    <a:lnTo>
                      <a:pt x="26" y="14"/>
                    </a:lnTo>
                    <a:lnTo>
                      <a:pt x="26" y="10"/>
                    </a:lnTo>
                    <a:lnTo>
                      <a:pt x="26" y="6"/>
                    </a:lnTo>
                    <a:lnTo>
                      <a:pt x="21" y="4"/>
                    </a:lnTo>
                    <a:lnTo>
                      <a:pt x="19" y="0"/>
                    </a:lnTo>
                    <a:lnTo>
                      <a:pt x="11" y="0"/>
                    </a:lnTo>
                    <a:lnTo>
                      <a:pt x="11" y="0"/>
                    </a:lnTo>
                    <a:lnTo>
                      <a:pt x="9" y="0"/>
                    </a:lnTo>
                    <a:lnTo>
                      <a:pt x="9" y="14"/>
                    </a:lnTo>
                    <a:lnTo>
                      <a:pt x="5" y="21"/>
                    </a:lnTo>
                    <a:lnTo>
                      <a:pt x="0" y="25"/>
                    </a:lnTo>
                    <a:lnTo>
                      <a:pt x="0" y="31"/>
                    </a:lnTo>
                    <a:lnTo>
                      <a:pt x="0" y="3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89" name="Freeform 94">
                <a:extLst>
                  <a:ext uri="{FF2B5EF4-FFF2-40B4-BE49-F238E27FC236}">
                    <a16:creationId xmlns:a16="http://schemas.microsoft.com/office/drawing/2014/main" id="{7DE6E587-ED81-496C-BD5A-673D627997D1}"/>
                  </a:ext>
                </a:extLst>
              </p:cNvPr>
              <p:cNvSpPr>
                <a:spLocks/>
              </p:cNvSpPr>
              <p:nvPr/>
            </p:nvSpPr>
            <p:spPr bwMode="auto">
              <a:xfrm>
                <a:off x="9576897" y="3310850"/>
                <a:ext cx="65296" cy="74951"/>
              </a:xfrm>
              <a:custGeom>
                <a:avLst/>
                <a:gdLst>
                  <a:gd name="T0" fmla="*/ 3 w 81"/>
                  <a:gd name="T1" fmla="*/ 86 h 99"/>
                  <a:gd name="T2" fmla="*/ 3 w 81"/>
                  <a:gd name="T3" fmla="*/ 86 h 99"/>
                  <a:gd name="T4" fmla="*/ 3 w 81"/>
                  <a:gd name="T5" fmla="*/ 82 h 99"/>
                  <a:gd name="T6" fmla="*/ 5 w 81"/>
                  <a:gd name="T7" fmla="*/ 80 h 99"/>
                  <a:gd name="T8" fmla="*/ 5 w 81"/>
                  <a:gd name="T9" fmla="*/ 76 h 99"/>
                  <a:gd name="T10" fmla="*/ 5 w 81"/>
                  <a:gd name="T11" fmla="*/ 72 h 99"/>
                  <a:gd name="T12" fmla="*/ 5 w 81"/>
                  <a:gd name="T13" fmla="*/ 65 h 99"/>
                  <a:gd name="T14" fmla="*/ 7 w 81"/>
                  <a:gd name="T15" fmla="*/ 65 h 99"/>
                  <a:gd name="T16" fmla="*/ 7 w 81"/>
                  <a:gd name="T17" fmla="*/ 61 h 99"/>
                  <a:gd name="T18" fmla="*/ 7 w 81"/>
                  <a:gd name="T19" fmla="*/ 55 h 99"/>
                  <a:gd name="T20" fmla="*/ 7 w 81"/>
                  <a:gd name="T21" fmla="*/ 53 h 99"/>
                  <a:gd name="T22" fmla="*/ 9 w 81"/>
                  <a:gd name="T23" fmla="*/ 36 h 99"/>
                  <a:gd name="T24" fmla="*/ 9 w 81"/>
                  <a:gd name="T25" fmla="*/ 34 h 99"/>
                  <a:gd name="T26" fmla="*/ 9 w 81"/>
                  <a:gd name="T27" fmla="*/ 27 h 99"/>
                  <a:gd name="T28" fmla="*/ 9 w 81"/>
                  <a:gd name="T29" fmla="*/ 27 h 99"/>
                  <a:gd name="T30" fmla="*/ 9 w 81"/>
                  <a:gd name="T31" fmla="*/ 23 h 99"/>
                  <a:gd name="T32" fmla="*/ 9 w 81"/>
                  <a:gd name="T33" fmla="*/ 21 h 99"/>
                  <a:gd name="T34" fmla="*/ 11 w 81"/>
                  <a:gd name="T35" fmla="*/ 21 h 99"/>
                  <a:gd name="T36" fmla="*/ 13 w 81"/>
                  <a:gd name="T37" fmla="*/ 19 h 99"/>
                  <a:gd name="T38" fmla="*/ 15 w 81"/>
                  <a:gd name="T39" fmla="*/ 17 h 99"/>
                  <a:gd name="T40" fmla="*/ 17 w 81"/>
                  <a:gd name="T41" fmla="*/ 17 h 99"/>
                  <a:gd name="T42" fmla="*/ 24 w 81"/>
                  <a:gd name="T43" fmla="*/ 19 h 99"/>
                  <a:gd name="T44" fmla="*/ 28 w 81"/>
                  <a:gd name="T45" fmla="*/ 23 h 99"/>
                  <a:gd name="T46" fmla="*/ 28 w 81"/>
                  <a:gd name="T47" fmla="*/ 23 h 99"/>
                  <a:gd name="T48" fmla="*/ 32 w 81"/>
                  <a:gd name="T49" fmla="*/ 25 h 99"/>
                  <a:gd name="T50" fmla="*/ 70 w 81"/>
                  <a:gd name="T51" fmla="*/ 0 h 99"/>
                  <a:gd name="T52" fmla="*/ 81 w 81"/>
                  <a:gd name="T53" fmla="*/ 25 h 99"/>
                  <a:gd name="T54" fmla="*/ 81 w 81"/>
                  <a:gd name="T55" fmla="*/ 25 h 99"/>
                  <a:gd name="T56" fmla="*/ 72 w 81"/>
                  <a:gd name="T57" fmla="*/ 34 h 99"/>
                  <a:gd name="T58" fmla="*/ 43 w 81"/>
                  <a:gd name="T59" fmla="*/ 42 h 99"/>
                  <a:gd name="T60" fmla="*/ 66 w 81"/>
                  <a:gd name="T61" fmla="*/ 67 h 99"/>
                  <a:gd name="T62" fmla="*/ 57 w 81"/>
                  <a:gd name="T63" fmla="*/ 76 h 99"/>
                  <a:gd name="T64" fmla="*/ 57 w 81"/>
                  <a:gd name="T65" fmla="*/ 82 h 99"/>
                  <a:gd name="T66" fmla="*/ 40 w 81"/>
                  <a:gd name="T67" fmla="*/ 84 h 99"/>
                  <a:gd name="T68" fmla="*/ 28 w 81"/>
                  <a:gd name="T69" fmla="*/ 99 h 99"/>
                  <a:gd name="T70" fmla="*/ 7 w 81"/>
                  <a:gd name="T71" fmla="*/ 93 h 99"/>
                  <a:gd name="T72" fmla="*/ 0 w 81"/>
                  <a:gd name="T73" fmla="*/ 93 h 99"/>
                  <a:gd name="T74" fmla="*/ 0 w 81"/>
                  <a:gd name="T75" fmla="*/ 93 h 99"/>
                  <a:gd name="T76" fmla="*/ 3 w 81"/>
                  <a:gd name="T77" fmla="*/ 89 h 99"/>
                  <a:gd name="T78" fmla="*/ 3 w 81"/>
                  <a:gd name="T79" fmla="*/ 86 h 99"/>
                  <a:gd name="T80" fmla="*/ 3 w 81"/>
                  <a:gd name="T81" fmla="*/ 8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99">
                    <a:moveTo>
                      <a:pt x="3" y="86"/>
                    </a:moveTo>
                    <a:lnTo>
                      <a:pt x="3" y="86"/>
                    </a:lnTo>
                    <a:lnTo>
                      <a:pt x="3" y="82"/>
                    </a:lnTo>
                    <a:lnTo>
                      <a:pt x="5" y="80"/>
                    </a:lnTo>
                    <a:lnTo>
                      <a:pt x="5" y="76"/>
                    </a:lnTo>
                    <a:lnTo>
                      <a:pt x="5" y="72"/>
                    </a:lnTo>
                    <a:lnTo>
                      <a:pt x="5" y="65"/>
                    </a:lnTo>
                    <a:lnTo>
                      <a:pt x="7" y="65"/>
                    </a:lnTo>
                    <a:lnTo>
                      <a:pt x="7" y="61"/>
                    </a:lnTo>
                    <a:lnTo>
                      <a:pt x="7" y="55"/>
                    </a:lnTo>
                    <a:lnTo>
                      <a:pt x="7" y="53"/>
                    </a:lnTo>
                    <a:lnTo>
                      <a:pt x="9" y="36"/>
                    </a:lnTo>
                    <a:lnTo>
                      <a:pt x="9" y="34"/>
                    </a:lnTo>
                    <a:lnTo>
                      <a:pt x="9" y="27"/>
                    </a:lnTo>
                    <a:lnTo>
                      <a:pt x="9" y="27"/>
                    </a:lnTo>
                    <a:lnTo>
                      <a:pt x="9" y="23"/>
                    </a:lnTo>
                    <a:lnTo>
                      <a:pt x="9" y="21"/>
                    </a:lnTo>
                    <a:lnTo>
                      <a:pt x="11" y="21"/>
                    </a:lnTo>
                    <a:lnTo>
                      <a:pt x="13" y="19"/>
                    </a:lnTo>
                    <a:lnTo>
                      <a:pt x="15" y="17"/>
                    </a:lnTo>
                    <a:lnTo>
                      <a:pt x="17" y="17"/>
                    </a:lnTo>
                    <a:lnTo>
                      <a:pt x="24" y="19"/>
                    </a:lnTo>
                    <a:lnTo>
                      <a:pt x="28" y="23"/>
                    </a:lnTo>
                    <a:lnTo>
                      <a:pt x="28" y="23"/>
                    </a:lnTo>
                    <a:lnTo>
                      <a:pt x="32" y="25"/>
                    </a:lnTo>
                    <a:lnTo>
                      <a:pt x="70" y="0"/>
                    </a:lnTo>
                    <a:lnTo>
                      <a:pt x="81" y="25"/>
                    </a:lnTo>
                    <a:lnTo>
                      <a:pt x="81" y="25"/>
                    </a:lnTo>
                    <a:lnTo>
                      <a:pt x="72" y="34"/>
                    </a:lnTo>
                    <a:lnTo>
                      <a:pt x="43" y="42"/>
                    </a:lnTo>
                    <a:lnTo>
                      <a:pt x="66" y="67"/>
                    </a:lnTo>
                    <a:lnTo>
                      <a:pt x="57" y="76"/>
                    </a:lnTo>
                    <a:lnTo>
                      <a:pt x="57" y="82"/>
                    </a:lnTo>
                    <a:lnTo>
                      <a:pt x="40" y="84"/>
                    </a:lnTo>
                    <a:lnTo>
                      <a:pt x="28" y="99"/>
                    </a:lnTo>
                    <a:lnTo>
                      <a:pt x="7" y="93"/>
                    </a:lnTo>
                    <a:lnTo>
                      <a:pt x="0" y="93"/>
                    </a:lnTo>
                    <a:lnTo>
                      <a:pt x="0" y="93"/>
                    </a:lnTo>
                    <a:lnTo>
                      <a:pt x="3" y="89"/>
                    </a:lnTo>
                    <a:lnTo>
                      <a:pt x="3" y="86"/>
                    </a:lnTo>
                    <a:lnTo>
                      <a:pt x="3" y="8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90" name="Freeform 95">
                <a:extLst>
                  <a:ext uri="{FF2B5EF4-FFF2-40B4-BE49-F238E27FC236}">
                    <a16:creationId xmlns:a16="http://schemas.microsoft.com/office/drawing/2014/main" id="{5C4AD8A9-C763-4997-81E9-AB0CC80FF053}"/>
                  </a:ext>
                </a:extLst>
              </p:cNvPr>
              <p:cNvSpPr>
                <a:spLocks/>
              </p:cNvSpPr>
              <p:nvPr/>
            </p:nvSpPr>
            <p:spPr bwMode="auto">
              <a:xfrm>
                <a:off x="9575284" y="3329777"/>
                <a:ext cx="335344" cy="264977"/>
              </a:xfrm>
              <a:custGeom>
                <a:avLst/>
                <a:gdLst>
                  <a:gd name="T0" fmla="*/ 251 w 416"/>
                  <a:gd name="T1" fmla="*/ 74 h 350"/>
                  <a:gd name="T2" fmla="*/ 101 w 416"/>
                  <a:gd name="T3" fmla="*/ 2 h 350"/>
                  <a:gd name="T4" fmla="*/ 45 w 416"/>
                  <a:gd name="T5" fmla="*/ 17 h 350"/>
                  <a:gd name="T6" fmla="*/ 59 w 416"/>
                  <a:gd name="T7" fmla="*/ 57 h 350"/>
                  <a:gd name="T8" fmla="*/ 9 w 416"/>
                  <a:gd name="T9" fmla="*/ 68 h 350"/>
                  <a:gd name="T10" fmla="*/ 2 w 416"/>
                  <a:gd name="T11" fmla="*/ 85 h 350"/>
                  <a:gd name="T12" fmla="*/ 5 w 416"/>
                  <a:gd name="T13" fmla="*/ 91 h 350"/>
                  <a:gd name="T14" fmla="*/ 11 w 416"/>
                  <a:gd name="T15" fmla="*/ 93 h 350"/>
                  <a:gd name="T16" fmla="*/ 19 w 416"/>
                  <a:gd name="T17" fmla="*/ 108 h 350"/>
                  <a:gd name="T18" fmla="*/ 28 w 416"/>
                  <a:gd name="T19" fmla="*/ 116 h 350"/>
                  <a:gd name="T20" fmla="*/ 36 w 416"/>
                  <a:gd name="T21" fmla="*/ 131 h 350"/>
                  <a:gd name="T22" fmla="*/ 40 w 416"/>
                  <a:gd name="T23" fmla="*/ 139 h 350"/>
                  <a:gd name="T24" fmla="*/ 51 w 416"/>
                  <a:gd name="T25" fmla="*/ 154 h 350"/>
                  <a:gd name="T26" fmla="*/ 53 w 416"/>
                  <a:gd name="T27" fmla="*/ 165 h 350"/>
                  <a:gd name="T28" fmla="*/ 57 w 416"/>
                  <a:gd name="T29" fmla="*/ 173 h 350"/>
                  <a:gd name="T30" fmla="*/ 68 w 416"/>
                  <a:gd name="T31" fmla="*/ 175 h 350"/>
                  <a:gd name="T32" fmla="*/ 80 w 416"/>
                  <a:gd name="T33" fmla="*/ 188 h 350"/>
                  <a:gd name="T34" fmla="*/ 85 w 416"/>
                  <a:gd name="T35" fmla="*/ 194 h 350"/>
                  <a:gd name="T36" fmla="*/ 91 w 416"/>
                  <a:gd name="T37" fmla="*/ 211 h 350"/>
                  <a:gd name="T38" fmla="*/ 89 w 416"/>
                  <a:gd name="T39" fmla="*/ 222 h 350"/>
                  <a:gd name="T40" fmla="*/ 95 w 416"/>
                  <a:gd name="T41" fmla="*/ 241 h 350"/>
                  <a:gd name="T42" fmla="*/ 108 w 416"/>
                  <a:gd name="T43" fmla="*/ 255 h 350"/>
                  <a:gd name="T44" fmla="*/ 118 w 416"/>
                  <a:gd name="T45" fmla="*/ 262 h 350"/>
                  <a:gd name="T46" fmla="*/ 127 w 416"/>
                  <a:gd name="T47" fmla="*/ 270 h 350"/>
                  <a:gd name="T48" fmla="*/ 133 w 416"/>
                  <a:gd name="T49" fmla="*/ 274 h 350"/>
                  <a:gd name="T50" fmla="*/ 144 w 416"/>
                  <a:gd name="T51" fmla="*/ 300 h 350"/>
                  <a:gd name="T52" fmla="*/ 160 w 416"/>
                  <a:gd name="T53" fmla="*/ 323 h 350"/>
                  <a:gd name="T54" fmla="*/ 175 w 416"/>
                  <a:gd name="T55" fmla="*/ 335 h 350"/>
                  <a:gd name="T56" fmla="*/ 186 w 416"/>
                  <a:gd name="T57" fmla="*/ 329 h 350"/>
                  <a:gd name="T58" fmla="*/ 190 w 416"/>
                  <a:gd name="T59" fmla="*/ 312 h 350"/>
                  <a:gd name="T60" fmla="*/ 226 w 416"/>
                  <a:gd name="T61" fmla="*/ 323 h 350"/>
                  <a:gd name="T62" fmla="*/ 281 w 416"/>
                  <a:gd name="T63" fmla="*/ 302 h 350"/>
                  <a:gd name="T64" fmla="*/ 409 w 416"/>
                  <a:gd name="T65" fmla="*/ 203 h 350"/>
                  <a:gd name="T66" fmla="*/ 346 w 416"/>
                  <a:gd name="T67" fmla="*/ 198 h 350"/>
                  <a:gd name="T68" fmla="*/ 335 w 416"/>
                  <a:gd name="T69" fmla="*/ 171 h 350"/>
                  <a:gd name="T70" fmla="*/ 333 w 416"/>
                  <a:gd name="T71" fmla="*/ 169 h 350"/>
                  <a:gd name="T72" fmla="*/ 331 w 416"/>
                  <a:gd name="T73" fmla="*/ 165 h 350"/>
                  <a:gd name="T74" fmla="*/ 321 w 416"/>
                  <a:gd name="T75" fmla="*/ 161 h 350"/>
                  <a:gd name="T76" fmla="*/ 316 w 416"/>
                  <a:gd name="T77" fmla="*/ 154 h 350"/>
                  <a:gd name="T78" fmla="*/ 304 w 416"/>
                  <a:gd name="T79" fmla="*/ 131 h 350"/>
                  <a:gd name="T80" fmla="*/ 302 w 416"/>
                  <a:gd name="T81" fmla="*/ 120 h 350"/>
                  <a:gd name="T82" fmla="*/ 297 w 416"/>
                  <a:gd name="T83" fmla="*/ 114 h 350"/>
                  <a:gd name="T84" fmla="*/ 285 w 416"/>
                  <a:gd name="T85" fmla="*/ 101 h 350"/>
                  <a:gd name="T86" fmla="*/ 289 w 416"/>
                  <a:gd name="T87" fmla="*/ 101 h 350"/>
                  <a:gd name="T88" fmla="*/ 276 w 416"/>
                  <a:gd name="T89" fmla="*/ 97 h 350"/>
                  <a:gd name="T90" fmla="*/ 268 w 416"/>
                  <a:gd name="T91" fmla="*/ 80 h 350"/>
                  <a:gd name="T92" fmla="*/ 266 w 416"/>
                  <a:gd name="T93" fmla="*/ 7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50">
                    <a:moveTo>
                      <a:pt x="266" y="76"/>
                    </a:moveTo>
                    <a:lnTo>
                      <a:pt x="253" y="80"/>
                    </a:lnTo>
                    <a:lnTo>
                      <a:pt x="251" y="74"/>
                    </a:lnTo>
                    <a:lnTo>
                      <a:pt x="234" y="68"/>
                    </a:lnTo>
                    <a:lnTo>
                      <a:pt x="194" y="68"/>
                    </a:lnTo>
                    <a:lnTo>
                      <a:pt x="101" y="2"/>
                    </a:lnTo>
                    <a:lnTo>
                      <a:pt x="83" y="0"/>
                    </a:lnTo>
                    <a:lnTo>
                      <a:pt x="74" y="9"/>
                    </a:lnTo>
                    <a:lnTo>
                      <a:pt x="45" y="17"/>
                    </a:lnTo>
                    <a:lnTo>
                      <a:pt x="68" y="42"/>
                    </a:lnTo>
                    <a:lnTo>
                      <a:pt x="59" y="51"/>
                    </a:lnTo>
                    <a:lnTo>
                      <a:pt x="59" y="57"/>
                    </a:lnTo>
                    <a:lnTo>
                      <a:pt x="42" y="59"/>
                    </a:lnTo>
                    <a:lnTo>
                      <a:pt x="30" y="74"/>
                    </a:lnTo>
                    <a:lnTo>
                      <a:pt x="9" y="68"/>
                    </a:lnTo>
                    <a:lnTo>
                      <a:pt x="2" y="68"/>
                    </a:lnTo>
                    <a:lnTo>
                      <a:pt x="2" y="76"/>
                    </a:lnTo>
                    <a:lnTo>
                      <a:pt x="2" y="85"/>
                    </a:lnTo>
                    <a:lnTo>
                      <a:pt x="0" y="91"/>
                    </a:lnTo>
                    <a:lnTo>
                      <a:pt x="0" y="93"/>
                    </a:lnTo>
                    <a:lnTo>
                      <a:pt x="5" y="91"/>
                    </a:lnTo>
                    <a:lnTo>
                      <a:pt x="5" y="93"/>
                    </a:lnTo>
                    <a:lnTo>
                      <a:pt x="7" y="91"/>
                    </a:lnTo>
                    <a:lnTo>
                      <a:pt x="11" y="93"/>
                    </a:lnTo>
                    <a:lnTo>
                      <a:pt x="11" y="93"/>
                    </a:lnTo>
                    <a:lnTo>
                      <a:pt x="19" y="104"/>
                    </a:lnTo>
                    <a:lnTo>
                      <a:pt x="19" y="108"/>
                    </a:lnTo>
                    <a:lnTo>
                      <a:pt x="21" y="110"/>
                    </a:lnTo>
                    <a:lnTo>
                      <a:pt x="23" y="112"/>
                    </a:lnTo>
                    <a:lnTo>
                      <a:pt x="28" y="116"/>
                    </a:lnTo>
                    <a:lnTo>
                      <a:pt x="30" y="116"/>
                    </a:lnTo>
                    <a:lnTo>
                      <a:pt x="34" y="127"/>
                    </a:lnTo>
                    <a:lnTo>
                      <a:pt x="36" y="131"/>
                    </a:lnTo>
                    <a:lnTo>
                      <a:pt x="36" y="133"/>
                    </a:lnTo>
                    <a:lnTo>
                      <a:pt x="40" y="133"/>
                    </a:lnTo>
                    <a:lnTo>
                      <a:pt x="40" y="139"/>
                    </a:lnTo>
                    <a:lnTo>
                      <a:pt x="42" y="142"/>
                    </a:lnTo>
                    <a:lnTo>
                      <a:pt x="47" y="144"/>
                    </a:lnTo>
                    <a:lnTo>
                      <a:pt x="51" y="154"/>
                    </a:lnTo>
                    <a:lnTo>
                      <a:pt x="53" y="156"/>
                    </a:lnTo>
                    <a:lnTo>
                      <a:pt x="55" y="161"/>
                    </a:lnTo>
                    <a:lnTo>
                      <a:pt x="53" y="165"/>
                    </a:lnTo>
                    <a:lnTo>
                      <a:pt x="53" y="167"/>
                    </a:lnTo>
                    <a:lnTo>
                      <a:pt x="57" y="169"/>
                    </a:lnTo>
                    <a:lnTo>
                      <a:pt x="57" y="173"/>
                    </a:lnTo>
                    <a:lnTo>
                      <a:pt x="61" y="175"/>
                    </a:lnTo>
                    <a:lnTo>
                      <a:pt x="64" y="171"/>
                    </a:lnTo>
                    <a:lnTo>
                      <a:pt x="68" y="175"/>
                    </a:lnTo>
                    <a:lnTo>
                      <a:pt x="74" y="177"/>
                    </a:lnTo>
                    <a:lnTo>
                      <a:pt x="78" y="184"/>
                    </a:lnTo>
                    <a:lnTo>
                      <a:pt x="80" y="188"/>
                    </a:lnTo>
                    <a:lnTo>
                      <a:pt x="83" y="188"/>
                    </a:lnTo>
                    <a:lnTo>
                      <a:pt x="83" y="192"/>
                    </a:lnTo>
                    <a:lnTo>
                      <a:pt x="85" y="194"/>
                    </a:lnTo>
                    <a:lnTo>
                      <a:pt x="87" y="201"/>
                    </a:lnTo>
                    <a:lnTo>
                      <a:pt x="91" y="205"/>
                    </a:lnTo>
                    <a:lnTo>
                      <a:pt x="91" y="211"/>
                    </a:lnTo>
                    <a:lnTo>
                      <a:pt x="93" y="213"/>
                    </a:lnTo>
                    <a:lnTo>
                      <a:pt x="91" y="220"/>
                    </a:lnTo>
                    <a:lnTo>
                      <a:pt x="89" y="222"/>
                    </a:lnTo>
                    <a:lnTo>
                      <a:pt x="91" y="226"/>
                    </a:lnTo>
                    <a:lnTo>
                      <a:pt x="93" y="232"/>
                    </a:lnTo>
                    <a:lnTo>
                      <a:pt x="95" y="241"/>
                    </a:lnTo>
                    <a:lnTo>
                      <a:pt x="97" y="243"/>
                    </a:lnTo>
                    <a:lnTo>
                      <a:pt x="99" y="245"/>
                    </a:lnTo>
                    <a:lnTo>
                      <a:pt x="108" y="255"/>
                    </a:lnTo>
                    <a:lnTo>
                      <a:pt x="112" y="257"/>
                    </a:lnTo>
                    <a:lnTo>
                      <a:pt x="116" y="257"/>
                    </a:lnTo>
                    <a:lnTo>
                      <a:pt x="118" y="262"/>
                    </a:lnTo>
                    <a:lnTo>
                      <a:pt x="120" y="262"/>
                    </a:lnTo>
                    <a:lnTo>
                      <a:pt x="127" y="268"/>
                    </a:lnTo>
                    <a:lnTo>
                      <a:pt x="127" y="270"/>
                    </a:lnTo>
                    <a:lnTo>
                      <a:pt x="131" y="270"/>
                    </a:lnTo>
                    <a:lnTo>
                      <a:pt x="131" y="274"/>
                    </a:lnTo>
                    <a:lnTo>
                      <a:pt x="133" y="274"/>
                    </a:lnTo>
                    <a:lnTo>
                      <a:pt x="137" y="291"/>
                    </a:lnTo>
                    <a:lnTo>
                      <a:pt x="142" y="295"/>
                    </a:lnTo>
                    <a:lnTo>
                      <a:pt x="144" y="300"/>
                    </a:lnTo>
                    <a:lnTo>
                      <a:pt x="158" y="314"/>
                    </a:lnTo>
                    <a:lnTo>
                      <a:pt x="160" y="314"/>
                    </a:lnTo>
                    <a:lnTo>
                      <a:pt x="160" y="323"/>
                    </a:lnTo>
                    <a:lnTo>
                      <a:pt x="167" y="325"/>
                    </a:lnTo>
                    <a:lnTo>
                      <a:pt x="171" y="335"/>
                    </a:lnTo>
                    <a:lnTo>
                      <a:pt x="175" y="335"/>
                    </a:lnTo>
                    <a:lnTo>
                      <a:pt x="177" y="338"/>
                    </a:lnTo>
                    <a:lnTo>
                      <a:pt x="179" y="333"/>
                    </a:lnTo>
                    <a:lnTo>
                      <a:pt x="186" y="329"/>
                    </a:lnTo>
                    <a:lnTo>
                      <a:pt x="182" y="323"/>
                    </a:lnTo>
                    <a:lnTo>
                      <a:pt x="184" y="314"/>
                    </a:lnTo>
                    <a:lnTo>
                      <a:pt x="190" y="312"/>
                    </a:lnTo>
                    <a:lnTo>
                      <a:pt x="196" y="316"/>
                    </a:lnTo>
                    <a:lnTo>
                      <a:pt x="209" y="316"/>
                    </a:lnTo>
                    <a:lnTo>
                      <a:pt x="226" y="323"/>
                    </a:lnTo>
                    <a:lnTo>
                      <a:pt x="243" y="331"/>
                    </a:lnTo>
                    <a:lnTo>
                      <a:pt x="245" y="350"/>
                    </a:lnTo>
                    <a:lnTo>
                      <a:pt x="281" y="302"/>
                    </a:lnTo>
                    <a:lnTo>
                      <a:pt x="411" y="262"/>
                    </a:lnTo>
                    <a:lnTo>
                      <a:pt x="416" y="217"/>
                    </a:lnTo>
                    <a:lnTo>
                      <a:pt x="409" y="203"/>
                    </a:lnTo>
                    <a:lnTo>
                      <a:pt x="411" y="203"/>
                    </a:lnTo>
                    <a:lnTo>
                      <a:pt x="403" y="209"/>
                    </a:lnTo>
                    <a:lnTo>
                      <a:pt x="346" y="198"/>
                    </a:lnTo>
                    <a:lnTo>
                      <a:pt x="342" y="184"/>
                    </a:lnTo>
                    <a:lnTo>
                      <a:pt x="335" y="177"/>
                    </a:lnTo>
                    <a:lnTo>
                      <a:pt x="335" y="171"/>
                    </a:lnTo>
                    <a:lnTo>
                      <a:pt x="335" y="171"/>
                    </a:lnTo>
                    <a:lnTo>
                      <a:pt x="335" y="171"/>
                    </a:lnTo>
                    <a:lnTo>
                      <a:pt x="333" y="169"/>
                    </a:lnTo>
                    <a:lnTo>
                      <a:pt x="333" y="167"/>
                    </a:lnTo>
                    <a:lnTo>
                      <a:pt x="335" y="165"/>
                    </a:lnTo>
                    <a:lnTo>
                      <a:pt x="331" y="165"/>
                    </a:lnTo>
                    <a:lnTo>
                      <a:pt x="331" y="163"/>
                    </a:lnTo>
                    <a:lnTo>
                      <a:pt x="329" y="163"/>
                    </a:lnTo>
                    <a:lnTo>
                      <a:pt x="321" y="161"/>
                    </a:lnTo>
                    <a:lnTo>
                      <a:pt x="321" y="158"/>
                    </a:lnTo>
                    <a:lnTo>
                      <a:pt x="321" y="158"/>
                    </a:lnTo>
                    <a:lnTo>
                      <a:pt x="316" y="154"/>
                    </a:lnTo>
                    <a:lnTo>
                      <a:pt x="316" y="150"/>
                    </a:lnTo>
                    <a:lnTo>
                      <a:pt x="306" y="137"/>
                    </a:lnTo>
                    <a:lnTo>
                      <a:pt x="304" y="131"/>
                    </a:lnTo>
                    <a:lnTo>
                      <a:pt x="306" y="133"/>
                    </a:lnTo>
                    <a:lnTo>
                      <a:pt x="306" y="131"/>
                    </a:lnTo>
                    <a:lnTo>
                      <a:pt x="302" y="120"/>
                    </a:lnTo>
                    <a:lnTo>
                      <a:pt x="302" y="118"/>
                    </a:lnTo>
                    <a:lnTo>
                      <a:pt x="300" y="114"/>
                    </a:lnTo>
                    <a:lnTo>
                      <a:pt x="297" y="114"/>
                    </a:lnTo>
                    <a:lnTo>
                      <a:pt x="291" y="106"/>
                    </a:lnTo>
                    <a:lnTo>
                      <a:pt x="289" y="106"/>
                    </a:lnTo>
                    <a:lnTo>
                      <a:pt x="285" y="101"/>
                    </a:lnTo>
                    <a:lnTo>
                      <a:pt x="285" y="99"/>
                    </a:lnTo>
                    <a:lnTo>
                      <a:pt x="287" y="99"/>
                    </a:lnTo>
                    <a:lnTo>
                      <a:pt x="289" y="101"/>
                    </a:lnTo>
                    <a:lnTo>
                      <a:pt x="287" y="99"/>
                    </a:lnTo>
                    <a:lnTo>
                      <a:pt x="283" y="97"/>
                    </a:lnTo>
                    <a:lnTo>
                      <a:pt x="276" y="97"/>
                    </a:lnTo>
                    <a:lnTo>
                      <a:pt x="272" y="87"/>
                    </a:lnTo>
                    <a:lnTo>
                      <a:pt x="270" y="80"/>
                    </a:lnTo>
                    <a:lnTo>
                      <a:pt x="268" y="80"/>
                    </a:lnTo>
                    <a:lnTo>
                      <a:pt x="268" y="76"/>
                    </a:lnTo>
                    <a:lnTo>
                      <a:pt x="268" y="78"/>
                    </a:lnTo>
                    <a:lnTo>
                      <a:pt x="266" y="7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91" name="Freeform 96">
                <a:extLst>
                  <a:ext uri="{FF2B5EF4-FFF2-40B4-BE49-F238E27FC236}">
                    <a16:creationId xmlns:a16="http://schemas.microsoft.com/office/drawing/2014/main" id="{2938E151-FD56-48CA-B398-561AE555A681}"/>
                  </a:ext>
                </a:extLst>
              </p:cNvPr>
              <p:cNvSpPr>
                <a:spLocks/>
              </p:cNvSpPr>
              <p:nvPr/>
            </p:nvSpPr>
            <p:spPr bwMode="auto">
              <a:xfrm>
                <a:off x="9832434" y="3427439"/>
                <a:ext cx="12897" cy="25741"/>
              </a:xfrm>
              <a:custGeom>
                <a:avLst/>
                <a:gdLst>
                  <a:gd name="T0" fmla="*/ 12 w 16"/>
                  <a:gd name="T1" fmla="*/ 34 h 34"/>
                  <a:gd name="T2" fmla="*/ 10 w 16"/>
                  <a:gd name="T3" fmla="*/ 34 h 34"/>
                  <a:gd name="T4" fmla="*/ 2 w 16"/>
                  <a:gd name="T5" fmla="*/ 32 h 34"/>
                  <a:gd name="T6" fmla="*/ 2 w 16"/>
                  <a:gd name="T7" fmla="*/ 29 h 34"/>
                  <a:gd name="T8" fmla="*/ 4 w 16"/>
                  <a:gd name="T9" fmla="*/ 29 h 34"/>
                  <a:gd name="T10" fmla="*/ 4 w 16"/>
                  <a:gd name="T11" fmla="*/ 25 h 34"/>
                  <a:gd name="T12" fmla="*/ 2 w 16"/>
                  <a:gd name="T13" fmla="*/ 23 h 34"/>
                  <a:gd name="T14" fmla="*/ 0 w 16"/>
                  <a:gd name="T15" fmla="*/ 21 h 34"/>
                  <a:gd name="T16" fmla="*/ 2 w 16"/>
                  <a:gd name="T17" fmla="*/ 15 h 34"/>
                  <a:gd name="T18" fmla="*/ 4 w 16"/>
                  <a:gd name="T19" fmla="*/ 15 h 34"/>
                  <a:gd name="T20" fmla="*/ 4 w 16"/>
                  <a:gd name="T21" fmla="*/ 15 h 34"/>
                  <a:gd name="T22" fmla="*/ 4 w 16"/>
                  <a:gd name="T23" fmla="*/ 8 h 34"/>
                  <a:gd name="T24" fmla="*/ 4 w 16"/>
                  <a:gd name="T25" fmla="*/ 8 h 34"/>
                  <a:gd name="T26" fmla="*/ 4 w 16"/>
                  <a:gd name="T27" fmla="*/ 6 h 34"/>
                  <a:gd name="T28" fmla="*/ 4 w 16"/>
                  <a:gd name="T29" fmla="*/ 4 h 34"/>
                  <a:gd name="T30" fmla="*/ 4 w 16"/>
                  <a:gd name="T31" fmla="*/ 2 h 34"/>
                  <a:gd name="T32" fmla="*/ 6 w 16"/>
                  <a:gd name="T33" fmla="*/ 2 h 34"/>
                  <a:gd name="T34" fmla="*/ 6 w 16"/>
                  <a:gd name="T35" fmla="*/ 0 h 34"/>
                  <a:gd name="T36" fmla="*/ 8 w 16"/>
                  <a:gd name="T37" fmla="*/ 0 h 34"/>
                  <a:gd name="T38" fmla="*/ 12 w 16"/>
                  <a:gd name="T39" fmla="*/ 4 h 34"/>
                  <a:gd name="T40" fmla="*/ 12 w 16"/>
                  <a:gd name="T41" fmla="*/ 6 h 34"/>
                  <a:gd name="T42" fmla="*/ 14 w 16"/>
                  <a:gd name="T43" fmla="*/ 6 h 34"/>
                  <a:gd name="T44" fmla="*/ 14 w 16"/>
                  <a:gd name="T45" fmla="*/ 6 h 34"/>
                  <a:gd name="T46" fmla="*/ 12 w 16"/>
                  <a:gd name="T47" fmla="*/ 13 h 34"/>
                  <a:gd name="T48" fmla="*/ 12 w 16"/>
                  <a:gd name="T49" fmla="*/ 13 h 34"/>
                  <a:gd name="T50" fmla="*/ 12 w 16"/>
                  <a:gd name="T51" fmla="*/ 21 h 34"/>
                  <a:gd name="T52" fmla="*/ 14 w 16"/>
                  <a:gd name="T53" fmla="*/ 21 h 34"/>
                  <a:gd name="T54" fmla="*/ 16 w 16"/>
                  <a:gd name="T55" fmla="*/ 25 h 34"/>
                  <a:gd name="T56" fmla="*/ 14 w 16"/>
                  <a:gd name="T57" fmla="*/ 34 h 34"/>
                  <a:gd name="T58" fmla="*/ 12 w 16"/>
                  <a:gd name="T59" fmla="*/ 34 h 34"/>
                  <a:gd name="T60" fmla="*/ 12 w 16"/>
                  <a:gd name="T6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34">
                    <a:moveTo>
                      <a:pt x="12" y="34"/>
                    </a:moveTo>
                    <a:lnTo>
                      <a:pt x="10" y="34"/>
                    </a:lnTo>
                    <a:lnTo>
                      <a:pt x="2" y="32"/>
                    </a:lnTo>
                    <a:lnTo>
                      <a:pt x="2" y="29"/>
                    </a:lnTo>
                    <a:lnTo>
                      <a:pt x="4" y="29"/>
                    </a:lnTo>
                    <a:lnTo>
                      <a:pt x="4" y="25"/>
                    </a:lnTo>
                    <a:lnTo>
                      <a:pt x="2" y="23"/>
                    </a:lnTo>
                    <a:lnTo>
                      <a:pt x="0" y="21"/>
                    </a:lnTo>
                    <a:lnTo>
                      <a:pt x="2" y="15"/>
                    </a:lnTo>
                    <a:lnTo>
                      <a:pt x="4" y="15"/>
                    </a:lnTo>
                    <a:lnTo>
                      <a:pt x="4" y="15"/>
                    </a:lnTo>
                    <a:lnTo>
                      <a:pt x="4" y="8"/>
                    </a:lnTo>
                    <a:lnTo>
                      <a:pt x="4" y="8"/>
                    </a:lnTo>
                    <a:lnTo>
                      <a:pt x="4" y="6"/>
                    </a:lnTo>
                    <a:lnTo>
                      <a:pt x="4" y="4"/>
                    </a:lnTo>
                    <a:lnTo>
                      <a:pt x="4" y="2"/>
                    </a:lnTo>
                    <a:lnTo>
                      <a:pt x="6" y="2"/>
                    </a:lnTo>
                    <a:lnTo>
                      <a:pt x="6" y="0"/>
                    </a:lnTo>
                    <a:lnTo>
                      <a:pt x="8" y="0"/>
                    </a:lnTo>
                    <a:lnTo>
                      <a:pt x="12" y="4"/>
                    </a:lnTo>
                    <a:lnTo>
                      <a:pt x="12" y="6"/>
                    </a:lnTo>
                    <a:lnTo>
                      <a:pt x="14" y="6"/>
                    </a:lnTo>
                    <a:lnTo>
                      <a:pt x="14" y="6"/>
                    </a:lnTo>
                    <a:lnTo>
                      <a:pt x="12" y="13"/>
                    </a:lnTo>
                    <a:lnTo>
                      <a:pt x="12" y="13"/>
                    </a:lnTo>
                    <a:lnTo>
                      <a:pt x="12" y="21"/>
                    </a:lnTo>
                    <a:lnTo>
                      <a:pt x="14" y="21"/>
                    </a:lnTo>
                    <a:lnTo>
                      <a:pt x="16" y="25"/>
                    </a:lnTo>
                    <a:lnTo>
                      <a:pt x="14" y="34"/>
                    </a:lnTo>
                    <a:lnTo>
                      <a:pt x="12" y="34"/>
                    </a:lnTo>
                    <a:lnTo>
                      <a:pt x="12" y="3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92" name="Freeform 97">
                <a:extLst>
                  <a:ext uri="{FF2B5EF4-FFF2-40B4-BE49-F238E27FC236}">
                    <a16:creationId xmlns:a16="http://schemas.microsoft.com/office/drawing/2014/main" id="{8D161243-CC7E-4EFB-B40E-D615EEEA240D}"/>
                  </a:ext>
                </a:extLst>
              </p:cNvPr>
              <p:cNvSpPr>
                <a:spLocks/>
              </p:cNvSpPr>
              <p:nvPr/>
            </p:nvSpPr>
            <p:spPr bwMode="auto">
              <a:xfrm>
                <a:off x="9845333" y="3430468"/>
                <a:ext cx="76581" cy="57537"/>
              </a:xfrm>
              <a:custGeom>
                <a:avLst/>
                <a:gdLst>
                  <a:gd name="T0" fmla="*/ 0 w 95"/>
                  <a:gd name="T1" fmla="*/ 38 h 76"/>
                  <a:gd name="T2" fmla="*/ 0 w 95"/>
                  <a:gd name="T3" fmla="*/ 44 h 76"/>
                  <a:gd name="T4" fmla="*/ 7 w 95"/>
                  <a:gd name="T5" fmla="*/ 51 h 76"/>
                  <a:gd name="T6" fmla="*/ 11 w 95"/>
                  <a:gd name="T7" fmla="*/ 65 h 76"/>
                  <a:gd name="T8" fmla="*/ 68 w 95"/>
                  <a:gd name="T9" fmla="*/ 76 h 76"/>
                  <a:gd name="T10" fmla="*/ 76 w 95"/>
                  <a:gd name="T11" fmla="*/ 70 h 76"/>
                  <a:gd name="T12" fmla="*/ 93 w 95"/>
                  <a:gd name="T13" fmla="*/ 17 h 76"/>
                  <a:gd name="T14" fmla="*/ 95 w 95"/>
                  <a:gd name="T15" fmla="*/ 17 h 76"/>
                  <a:gd name="T16" fmla="*/ 95 w 95"/>
                  <a:gd name="T17" fmla="*/ 11 h 76"/>
                  <a:gd name="T18" fmla="*/ 95 w 95"/>
                  <a:gd name="T19" fmla="*/ 9 h 76"/>
                  <a:gd name="T20" fmla="*/ 93 w 95"/>
                  <a:gd name="T21" fmla="*/ 9 h 76"/>
                  <a:gd name="T22" fmla="*/ 93 w 95"/>
                  <a:gd name="T23" fmla="*/ 9 h 76"/>
                  <a:gd name="T24" fmla="*/ 93 w 95"/>
                  <a:gd name="T25" fmla="*/ 9 h 76"/>
                  <a:gd name="T26" fmla="*/ 91 w 95"/>
                  <a:gd name="T27" fmla="*/ 6 h 76"/>
                  <a:gd name="T28" fmla="*/ 89 w 95"/>
                  <a:gd name="T29" fmla="*/ 0 h 76"/>
                  <a:gd name="T30" fmla="*/ 87 w 95"/>
                  <a:gd name="T31" fmla="*/ 0 h 76"/>
                  <a:gd name="T32" fmla="*/ 87 w 95"/>
                  <a:gd name="T33" fmla="*/ 2 h 76"/>
                  <a:gd name="T34" fmla="*/ 87 w 95"/>
                  <a:gd name="T35" fmla="*/ 4 h 76"/>
                  <a:gd name="T36" fmla="*/ 74 w 95"/>
                  <a:gd name="T37" fmla="*/ 13 h 76"/>
                  <a:gd name="T38" fmla="*/ 74 w 95"/>
                  <a:gd name="T39" fmla="*/ 17 h 76"/>
                  <a:gd name="T40" fmla="*/ 62 w 95"/>
                  <a:gd name="T41" fmla="*/ 28 h 76"/>
                  <a:gd name="T42" fmla="*/ 62 w 95"/>
                  <a:gd name="T43" fmla="*/ 30 h 76"/>
                  <a:gd name="T44" fmla="*/ 62 w 95"/>
                  <a:gd name="T45" fmla="*/ 30 h 76"/>
                  <a:gd name="T46" fmla="*/ 64 w 95"/>
                  <a:gd name="T47" fmla="*/ 34 h 76"/>
                  <a:gd name="T48" fmla="*/ 57 w 95"/>
                  <a:gd name="T49" fmla="*/ 38 h 76"/>
                  <a:gd name="T50" fmla="*/ 57 w 95"/>
                  <a:gd name="T51" fmla="*/ 36 h 76"/>
                  <a:gd name="T52" fmla="*/ 55 w 95"/>
                  <a:gd name="T53" fmla="*/ 38 h 76"/>
                  <a:gd name="T54" fmla="*/ 53 w 95"/>
                  <a:gd name="T55" fmla="*/ 38 h 76"/>
                  <a:gd name="T56" fmla="*/ 53 w 95"/>
                  <a:gd name="T57" fmla="*/ 40 h 76"/>
                  <a:gd name="T58" fmla="*/ 51 w 95"/>
                  <a:gd name="T59" fmla="*/ 40 h 76"/>
                  <a:gd name="T60" fmla="*/ 51 w 95"/>
                  <a:gd name="T61" fmla="*/ 42 h 76"/>
                  <a:gd name="T62" fmla="*/ 45 w 95"/>
                  <a:gd name="T63" fmla="*/ 44 h 76"/>
                  <a:gd name="T64" fmla="*/ 40 w 95"/>
                  <a:gd name="T65" fmla="*/ 44 h 76"/>
                  <a:gd name="T66" fmla="*/ 38 w 95"/>
                  <a:gd name="T67" fmla="*/ 42 h 76"/>
                  <a:gd name="T68" fmla="*/ 34 w 95"/>
                  <a:gd name="T69" fmla="*/ 42 h 76"/>
                  <a:gd name="T70" fmla="*/ 32 w 95"/>
                  <a:gd name="T71" fmla="*/ 40 h 76"/>
                  <a:gd name="T72" fmla="*/ 30 w 95"/>
                  <a:gd name="T73" fmla="*/ 42 h 76"/>
                  <a:gd name="T74" fmla="*/ 24 w 95"/>
                  <a:gd name="T75" fmla="*/ 40 h 76"/>
                  <a:gd name="T76" fmla="*/ 15 w 95"/>
                  <a:gd name="T77" fmla="*/ 46 h 76"/>
                  <a:gd name="T78" fmla="*/ 11 w 95"/>
                  <a:gd name="T79" fmla="*/ 46 h 76"/>
                  <a:gd name="T80" fmla="*/ 9 w 95"/>
                  <a:gd name="T81" fmla="*/ 44 h 76"/>
                  <a:gd name="T82" fmla="*/ 5 w 95"/>
                  <a:gd name="T83" fmla="*/ 46 h 76"/>
                  <a:gd name="T84" fmla="*/ 5 w 95"/>
                  <a:gd name="T85" fmla="*/ 38 h 76"/>
                  <a:gd name="T86" fmla="*/ 3 w 95"/>
                  <a:gd name="T87" fmla="*/ 40 h 76"/>
                  <a:gd name="T88" fmla="*/ 0 w 95"/>
                  <a:gd name="T8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5" h="76">
                    <a:moveTo>
                      <a:pt x="0" y="38"/>
                    </a:moveTo>
                    <a:lnTo>
                      <a:pt x="0" y="44"/>
                    </a:lnTo>
                    <a:lnTo>
                      <a:pt x="7" y="51"/>
                    </a:lnTo>
                    <a:lnTo>
                      <a:pt x="11" y="65"/>
                    </a:lnTo>
                    <a:lnTo>
                      <a:pt x="68" y="76"/>
                    </a:lnTo>
                    <a:lnTo>
                      <a:pt x="76" y="70"/>
                    </a:lnTo>
                    <a:lnTo>
                      <a:pt x="93" y="17"/>
                    </a:lnTo>
                    <a:lnTo>
                      <a:pt x="95" y="17"/>
                    </a:lnTo>
                    <a:lnTo>
                      <a:pt x="95" y="11"/>
                    </a:lnTo>
                    <a:lnTo>
                      <a:pt x="95" y="9"/>
                    </a:lnTo>
                    <a:lnTo>
                      <a:pt x="93" y="9"/>
                    </a:lnTo>
                    <a:lnTo>
                      <a:pt x="93" y="9"/>
                    </a:lnTo>
                    <a:lnTo>
                      <a:pt x="93" y="9"/>
                    </a:lnTo>
                    <a:lnTo>
                      <a:pt x="91" y="6"/>
                    </a:lnTo>
                    <a:lnTo>
                      <a:pt x="89" y="0"/>
                    </a:lnTo>
                    <a:lnTo>
                      <a:pt x="87" y="0"/>
                    </a:lnTo>
                    <a:lnTo>
                      <a:pt x="87" y="2"/>
                    </a:lnTo>
                    <a:lnTo>
                      <a:pt x="87" y="4"/>
                    </a:lnTo>
                    <a:lnTo>
                      <a:pt x="74" y="13"/>
                    </a:lnTo>
                    <a:lnTo>
                      <a:pt x="74" y="17"/>
                    </a:lnTo>
                    <a:lnTo>
                      <a:pt x="62" y="28"/>
                    </a:lnTo>
                    <a:lnTo>
                      <a:pt x="62" y="30"/>
                    </a:lnTo>
                    <a:lnTo>
                      <a:pt x="62" y="30"/>
                    </a:lnTo>
                    <a:lnTo>
                      <a:pt x="64" y="34"/>
                    </a:lnTo>
                    <a:lnTo>
                      <a:pt x="57" y="38"/>
                    </a:lnTo>
                    <a:lnTo>
                      <a:pt x="57" y="36"/>
                    </a:lnTo>
                    <a:lnTo>
                      <a:pt x="55" y="38"/>
                    </a:lnTo>
                    <a:lnTo>
                      <a:pt x="53" y="38"/>
                    </a:lnTo>
                    <a:lnTo>
                      <a:pt x="53" y="40"/>
                    </a:lnTo>
                    <a:lnTo>
                      <a:pt x="51" y="40"/>
                    </a:lnTo>
                    <a:lnTo>
                      <a:pt x="51" y="42"/>
                    </a:lnTo>
                    <a:lnTo>
                      <a:pt x="45" y="44"/>
                    </a:lnTo>
                    <a:lnTo>
                      <a:pt x="40" y="44"/>
                    </a:lnTo>
                    <a:lnTo>
                      <a:pt x="38" y="42"/>
                    </a:lnTo>
                    <a:lnTo>
                      <a:pt x="34" y="42"/>
                    </a:lnTo>
                    <a:lnTo>
                      <a:pt x="32" y="40"/>
                    </a:lnTo>
                    <a:lnTo>
                      <a:pt x="30" y="42"/>
                    </a:lnTo>
                    <a:lnTo>
                      <a:pt x="24" y="40"/>
                    </a:lnTo>
                    <a:lnTo>
                      <a:pt x="15" y="46"/>
                    </a:lnTo>
                    <a:lnTo>
                      <a:pt x="11" y="46"/>
                    </a:lnTo>
                    <a:lnTo>
                      <a:pt x="9" y="44"/>
                    </a:lnTo>
                    <a:lnTo>
                      <a:pt x="5" y="46"/>
                    </a:lnTo>
                    <a:lnTo>
                      <a:pt x="5" y="38"/>
                    </a:lnTo>
                    <a:lnTo>
                      <a:pt x="3" y="40"/>
                    </a:lnTo>
                    <a:lnTo>
                      <a:pt x="0" y="3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93" name="Freeform 98">
                <a:extLst>
                  <a:ext uri="{FF2B5EF4-FFF2-40B4-BE49-F238E27FC236}">
                    <a16:creationId xmlns:a16="http://schemas.microsoft.com/office/drawing/2014/main" id="{F362BAAB-93D8-4808-AF23-E091A7B9AD1E}"/>
                  </a:ext>
                </a:extLst>
              </p:cNvPr>
              <p:cNvSpPr>
                <a:spLocks noEditPoints="1"/>
              </p:cNvSpPr>
              <p:nvPr/>
            </p:nvSpPr>
            <p:spPr bwMode="auto">
              <a:xfrm>
                <a:off x="8595049" y="3216971"/>
                <a:ext cx="45949" cy="18927"/>
              </a:xfrm>
              <a:custGeom>
                <a:avLst/>
                <a:gdLst>
                  <a:gd name="T0" fmla="*/ 23 w 57"/>
                  <a:gd name="T1" fmla="*/ 0 h 25"/>
                  <a:gd name="T2" fmla="*/ 25 w 57"/>
                  <a:gd name="T3" fmla="*/ 2 h 25"/>
                  <a:gd name="T4" fmla="*/ 28 w 57"/>
                  <a:gd name="T5" fmla="*/ 2 h 25"/>
                  <a:gd name="T6" fmla="*/ 25 w 57"/>
                  <a:gd name="T7" fmla="*/ 0 h 25"/>
                  <a:gd name="T8" fmla="*/ 23 w 57"/>
                  <a:gd name="T9" fmla="*/ 0 h 25"/>
                  <a:gd name="T10" fmla="*/ 23 w 57"/>
                  <a:gd name="T11" fmla="*/ 0 h 25"/>
                  <a:gd name="T12" fmla="*/ 7 w 57"/>
                  <a:gd name="T13" fmla="*/ 0 h 25"/>
                  <a:gd name="T14" fmla="*/ 11 w 57"/>
                  <a:gd name="T15" fmla="*/ 4 h 25"/>
                  <a:gd name="T16" fmla="*/ 9 w 57"/>
                  <a:gd name="T17" fmla="*/ 2 h 25"/>
                  <a:gd name="T18" fmla="*/ 7 w 57"/>
                  <a:gd name="T19" fmla="*/ 0 h 25"/>
                  <a:gd name="T20" fmla="*/ 7 w 57"/>
                  <a:gd name="T21" fmla="*/ 0 h 25"/>
                  <a:gd name="T22" fmla="*/ 0 w 57"/>
                  <a:gd name="T23" fmla="*/ 4 h 25"/>
                  <a:gd name="T24" fmla="*/ 0 w 57"/>
                  <a:gd name="T25" fmla="*/ 8 h 25"/>
                  <a:gd name="T26" fmla="*/ 4 w 57"/>
                  <a:gd name="T27" fmla="*/ 8 h 25"/>
                  <a:gd name="T28" fmla="*/ 7 w 57"/>
                  <a:gd name="T29" fmla="*/ 8 h 25"/>
                  <a:gd name="T30" fmla="*/ 2 w 57"/>
                  <a:gd name="T31" fmla="*/ 4 h 25"/>
                  <a:gd name="T32" fmla="*/ 0 w 57"/>
                  <a:gd name="T33" fmla="*/ 4 h 25"/>
                  <a:gd name="T34" fmla="*/ 0 w 57"/>
                  <a:gd name="T35" fmla="*/ 4 h 25"/>
                  <a:gd name="T36" fmla="*/ 55 w 57"/>
                  <a:gd name="T37" fmla="*/ 23 h 25"/>
                  <a:gd name="T38" fmla="*/ 51 w 57"/>
                  <a:gd name="T39" fmla="*/ 23 h 25"/>
                  <a:gd name="T40" fmla="*/ 51 w 57"/>
                  <a:gd name="T41" fmla="*/ 25 h 25"/>
                  <a:gd name="T42" fmla="*/ 57 w 57"/>
                  <a:gd name="T43" fmla="*/ 25 h 25"/>
                  <a:gd name="T44" fmla="*/ 57 w 57"/>
                  <a:gd name="T45" fmla="*/ 25 h 25"/>
                  <a:gd name="T46" fmla="*/ 57 w 57"/>
                  <a:gd name="T47" fmla="*/ 23 h 25"/>
                  <a:gd name="T48" fmla="*/ 55 w 57"/>
                  <a:gd name="T49"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25">
                    <a:moveTo>
                      <a:pt x="23" y="0"/>
                    </a:moveTo>
                    <a:lnTo>
                      <a:pt x="25" y="2"/>
                    </a:lnTo>
                    <a:lnTo>
                      <a:pt x="28" y="2"/>
                    </a:lnTo>
                    <a:lnTo>
                      <a:pt x="25" y="0"/>
                    </a:lnTo>
                    <a:lnTo>
                      <a:pt x="23" y="0"/>
                    </a:lnTo>
                    <a:lnTo>
                      <a:pt x="23" y="0"/>
                    </a:lnTo>
                    <a:close/>
                    <a:moveTo>
                      <a:pt x="7" y="0"/>
                    </a:moveTo>
                    <a:lnTo>
                      <a:pt x="11" y="4"/>
                    </a:lnTo>
                    <a:lnTo>
                      <a:pt x="9" y="2"/>
                    </a:lnTo>
                    <a:lnTo>
                      <a:pt x="7" y="0"/>
                    </a:lnTo>
                    <a:lnTo>
                      <a:pt x="7" y="0"/>
                    </a:lnTo>
                    <a:close/>
                    <a:moveTo>
                      <a:pt x="0" y="4"/>
                    </a:moveTo>
                    <a:lnTo>
                      <a:pt x="0" y="8"/>
                    </a:lnTo>
                    <a:lnTo>
                      <a:pt x="4" y="8"/>
                    </a:lnTo>
                    <a:lnTo>
                      <a:pt x="7" y="8"/>
                    </a:lnTo>
                    <a:lnTo>
                      <a:pt x="2" y="4"/>
                    </a:lnTo>
                    <a:lnTo>
                      <a:pt x="0" y="4"/>
                    </a:lnTo>
                    <a:lnTo>
                      <a:pt x="0" y="4"/>
                    </a:lnTo>
                    <a:close/>
                    <a:moveTo>
                      <a:pt x="55" y="23"/>
                    </a:moveTo>
                    <a:lnTo>
                      <a:pt x="51" y="23"/>
                    </a:lnTo>
                    <a:lnTo>
                      <a:pt x="51" y="25"/>
                    </a:lnTo>
                    <a:lnTo>
                      <a:pt x="57" y="25"/>
                    </a:lnTo>
                    <a:lnTo>
                      <a:pt x="57" y="25"/>
                    </a:lnTo>
                    <a:lnTo>
                      <a:pt x="57" y="23"/>
                    </a:lnTo>
                    <a:lnTo>
                      <a:pt x="55" y="23"/>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94" name="Freeform 99">
                <a:extLst>
                  <a:ext uri="{FF2B5EF4-FFF2-40B4-BE49-F238E27FC236}">
                    <a16:creationId xmlns:a16="http://schemas.microsoft.com/office/drawing/2014/main" id="{F09D9810-70C2-486F-B9F8-40BAFE6F1D1F}"/>
                  </a:ext>
                </a:extLst>
              </p:cNvPr>
              <p:cNvSpPr>
                <a:spLocks/>
              </p:cNvSpPr>
              <p:nvPr/>
            </p:nvSpPr>
            <p:spPr bwMode="auto">
              <a:xfrm>
                <a:off x="8766752" y="3322206"/>
                <a:ext cx="4836" cy="3028"/>
              </a:xfrm>
              <a:custGeom>
                <a:avLst/>
                <a:gdLst>
                  <a:gd name="T0" fmla="*/ 4 w 6"/>
                  <a:gd name="T1" fmla="*/ 4 h 4"/>
                  <a:gd name="T2" fmla="*/ 0 w 6"/>
                  <a:gd name="T3" fmla="*/ 4 h 4"/>
                  <a:gd name="T4" fmla="*/ 0 w 6"/>
                  <a:gd name="T5" fmla="*/ 2 h 4"/>
                  <a:gd name="T6" fmla="*/ 4 w 6"/>
                  <a:gd name="T7" fmla="*/ 0 h 4"/>
                  <a:gd name="T8" fmla="*/ 6 w 6"/>
                  <a:gd name="T9" fmla="*/ 4 h 4"/>
                  <a:gd name="T10" fmla="*/ 6 w 6"/>
                  <a:gd name="T11" fmla="*/ 4 h 4"/>
                  <a:gd name="T12" fmla="*/ 4 w 6"/>
                  <a:gd name="T13" fmla="*/ 4 h 4"/>
                  <a:gd name="T14" fmla="*/ 4 w 6"/>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4" y="4"/>
                    </a:moveTo>
                    <a:lnTo>
                      <a:pt x="0" y="4"/>
                    </a:lnTo>
                    <a:lnTo>
                      <a:pt x="0" y="2"/>
                    </a:lnTo>
                    <a:lnTo>
                      <a:pt x="4" y="0"/>
                    </a:lnTo>
                    <a:lnTo>
                      <a:pt x="6" y="4"/>
                    </a:lnTo>
                    <a:lnTo>
                      <a:pt x="6" y="4"/>
                    </a:lnTo>
                    <a:lnTo>
                      <a:pt x="4" y="4"/>
                    </a:lnTo>
                    <a:lnTo>
                      <a:pt x="4" y="4"/>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95" name="Freeform 100">
                <a:extLst>
                  <a:ext uri="{FF2B5EF4-FFF2-40B4-BE49-F238E27FC236}">
                    <a16:creationId xmlns:a16="http://schemas.microsoft.com/office/drawing/2014/main" id="{D6BE584B-DD70-4672-8545-C9807EF0C190}"/>
                  </a:ext>
                </a:extLst>
              </p:cNvPr>
              <p:cNvSpPr>
                <a:spLocks noEditPoints="1"/>
              </p:cNvSpPr>
              <p:nvPr/>
            </p:nvSpPr>
            <p:spPr bwMode="auto">
              <a:xfrm>
                <a:off x="8751435" y="3385800"/>
                <a:ext cx="71745" cy="24227"/>
              </a:xfrm>
              <a:custGeom>
                <a:avLst/>
                <a:gdLst>
                  <a:gd name="T0" fmla="*/ 15 w 89"/>
                  <a:gd name="T1" fmla="*/ 23 h 32"/>
                  <a:gd name="T2" fmla="*/ 13 w 89"/>
                  <a:gd name="T3" fmla="*/ 21 h 32"/>
                  <a:gd name="T4" fmla="*/ 13 w 89"/>
                  <a:gd name="T5" fmla="*/ 19 h 32"/>
                  <a:gd name="T6" fmla="*/ 15 w 89"/>
                  <a:gd name="T7" fmla="*/ 21 h 32"/>
                  <a:gd name="T8" fmla="*/ 15 w 89"/>
                  <a:gd name="T9" fmla="*/ 21 h 32"/>
                  <a:gd name="T10" fmla="*/ 15 w 89"/>
                  <a:gd name="T11" fmla="*/ 21 h 32"/>
                  <a:gd name="T12" fmla="*/ 15 w 89"/>
                  <a:gd name="T13" fmla="*/ 23 h 32"/>
                  <a:gd name="T14" fmla="*/ 15 w 89"/>
                  <a:gd name="T15" fmla="*/ 23 h 32"/>
                  <a:gd name="T16" fmla="*/ 0 w 89"/>
                  <a:gd name="T17" fmla="*/ 32 h 32"/>
                  <a:gd name="T18" fmla="*/ 0 w 89"/>
                  <a:gd name="T19" fmla="*/ 30 h 32"/>
                  <a:gd name="T20" fmla="*/ 2 w 89"/>
                  <a:gd name="T21" fmla="*/ 27 h 32"/>
                  <a:gd name="T22" fmla="*/ 2 w 89"/>
                  <a:gd name="T23" fmla="*/ 27 h 32"/>
                  <a:gd name="T24" fmla="*/ 2 w 89"/>
                  <a:gd name="T25" fmla="*/ 30 h 32"/>
                  <a:gd name="T26" fmla="*/ 0 w 89"/>
                  <a:gd name="T27" fmla="*/ 32 h 32"/>
                  <a:gd name="T28" fmla="*/ 0 w 89"/>
                  <a:gd name="T29" fmla="*/ 32 h 32"/>
                  <a:gd name="T30" fmla="*/ 0 w 89"/>
                  <a:gd name="T31" fmla="*/ 32 h 32"/>
                  <a:gd name="T32" fmla="*/ 4 w 89"/>
                  <a:gd name="T33" fmla="*/ 13 h 32"/>
                  <a:gd name="T34" fmla="*/ 4 w 89"/>
                  <a:gd name="T35" fmla="*/ 9 h 32"/>
                  <a:gd name="T36" fmla="*/ 2 w 89"/>
                  <a:gd name="T37" fmla="*/ 6 h 32"/>
                  <a:gd name="T38" fmla="*/ 2 w 89"/>
                  <a:gd name="T39" fmla="*/ 6 h 32"/>
                  <a:gd name="T40" fmla="*/ 4 w 89"/>
                  <a:gd name="T41" fmla="*/ 4 h 32"/>
                  <a:gd name="T42" fmla="*/ 4 w 89"/>
                  <a:gd name="T43" fmla="*/ 4 h 32"/>
                  <a:gd name="T44" fmla="*/ 6 w 89"/>
                  <a:gd name="T45" fmla="*/ 6 h 32"/>
                  <a:gd name="T46" fmla="*/ 6 w 89"/>
                  <a:gd name="T47" fmla="*/ 13 h 32"/>
                  <a:gd name="T48" fmla="*/ 6 w 89"/>
                  <a:gd name="T49" fmla="*/ 13 h 32"/>
                  <a:gd name="T50" fmla="*/ 4 w 89"/>
                  <a:gd name="T51" fmla="*/ 13 h 32"/>
                  <a:gd name="T52" fmla="*/ 4 w 89"/>
                  <a:gd name="T53" fmla="*/ 13 h 32"/>
                  <a:gd name="T54" fmla="*/ 36 w 89"/>
                  <a:gd name="T55" fmla="*/ 19 h 32"/>
                  <a:gd name="T56" fmla="*/ 32 w 89"/>
                  <a:gd name="T57" fmla="*/ 19 h 32"/>
                  <a:gd name="T58" fmla="*/ 25 w 89"/>
                  <a:gd name="T59" fmla="*/ 23 h 32"/>
                  <a:gd name="T60" fmla="*/ 21 w 89"/>
                  <a:gd name="T61" fmla="*/ 21 h 32"/>
                  <a:gd name="T62" fmla="*/ 19 w 89"/>
                  <a:gd name="T63" fmla="*/ 19 h 32"/>
                  <a:gd name="T64" fmla="*/ 23 w 89"/>
                  <a:gd name="T65" fmla="*/ 17 h 32"/>
                  <a:gd name="T66" fmla="*/ 25 w 89"/>
                  <a:gd name="T67" fmla="*/ 17 h 32"/>
                  <a:gd name="T68" fmla="*/ 30 w 89"/>
                  <a:gd name="T69" fmla="*/ 15 h 32"/>
                  <a:gd name="T70" fmla="*/ 32 w 89"/>
                  <a:gd name="T71" fmla="*/ 13 h 32"/>
                  <a:gd name="T72" fmla="*/ 36 w 89"/>
                  <a:gd name="T73" fmla="*/ 15 h 32"/>
                  <a:gd name="T74" fmla="*/ 36 w 89"/>
                  <a:gd name="T75" fmla="*/ 19 h 32"/>
                  <a:gd name="T76" fmla="*/ 36 w 89"/>
                  <a:gd name="T77" fmla="*/ 19 h 32"/>
                  <a:gd name="T78" fmla="*/ 42 w 89"/>
                  <a:gd name="T79" fmla="*/ 21 h 32"/>
                  <a:gd name="T80" fmla="*/ 42 w 89"/>
                  <a:gd name="T81" fmla="*/ 25 h 32"/>
                  <a:gd name="T82" fmla="*/ 44 w 89"/>
                  <a:gd name="T83" fmla="*/ 30 h 32"/>
                  <a:gd name="T84" fmla="*/ 49 w 89"/>
                  <a:gd name="T85" fmla="*/ 27 h 32"/>
                  <a:gd name="T86" fmla="*/ 51 w 89"/>
                  <a:gd name="T87" fmla="*/ 25 h 32"/>
                  <a:gd name="T88" fmla="*/ 51 w 89"/>
                  <a:gd name="T89" fmla="*/ 21 h 32"/>
                  <a:gd name="T90" fmla="*/ 46 w 89"/>
                  <a:gd name="T91" fmla="*/ 21 h 32"/>
                  <a:gd name="T92" fmla="*/ 42 w 89"/>
                  <a:gd name="T93" fmla="*/ 21 h 32"/>
                  <a:gd name="T94" fmla="*/ 42 w 89"/>
                  <a:gd name="T95" fmla="*/ 21 h 32"/>
                  <a:gd name="T96" fmla="*/ 80 w 89"/>
                  <a:gd name="T97" fmla="*/ 4 h 32"/>
                  <a:gd name="T98" fmla="*/ 82 w 89"/>
                  <a:gd name="T99" fmla="*/ 0 h 32"/>
                  <a:gd name="T100" fmla="*/ 87 w 89"/>
                  <a:gd name="T101" fmla="*/ 0 h 32"/>
                  <a:gd name="T102" fmla="*/ 89 w 89"/>
                  <a:gd name="T103" fmla="*/ 2 h 32"/>
                  <a:gd name="T104" fmla="*/ 84 w 89"/>
                  <a:gd name="T105" fmla="*/ 2 h 32"/>
                  <a:gd name="T106" fmla="*/ 80 w 89"/>
                  <a:gd name="T107" fmla="*/ 4 h 32"/>
                  <a:gd name="T108" fmla="*/ 80 w 89"/>
                  <a:gd name="T109" fmla="*/ 4 h 32"/>
                  <a:gd name="T110" fmla="*/ 68 w 89"/>
                  <a:gd name="T111" fmla="*/ 21 h 32"/>
                  <a:gd name="T112" fmla="*/ 74 w 89"/>
                  <a:gd name="T113" fmla="*/ 17 h 32"/>
                  <a:gd name="T114" fmla="*/ 74 w 89"/>
                  <a:gd name="T115" fmla="*/ 13 h 32"/>
                  <a:gd name="T116" fmla="*/ 80 w 89"/>
                  <a:gd name="T117" fmla="*/ 11 h 32"/>
                  <a:gd name="T118" fmla="*/ 80 w 89"/>
                  <a:gd name="T119" fmla="*/ 15 h 32"/>
                  <a:gd name="T120" fmla="*/ 76 w 89"/>
                  <a:gd name="T121" fmla="*/ 21 h 32"/>
                  <a:gd name="T122" fmla="*/ 72 w 89"/>
                  <a:gd name="T123" fmla="*/ 23 h 32"/>
                  <a:gd name="T124" fmla="*/ 68 w 89"/>
                  <a:gd name="T125"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 h="32">
                    <a:moveTo>
                      <a:pt x="15" y="23"/>
                    </a:moveTo>
                    <a:lnTo>
                      <a:pt x="13" y="21"/>
                    </a:lnTo>
                    <a:lnTo>
                      <a:pt x="13" y="19"/>
                    </a:lnTo>
                    <a:lnTo>
                      <a:pt x="15" y="21"/>
                    </a:lnTo>
                    <a:lnTo>
                      <a:pt x="15" y="21"/>
                    </a:lnTo>
                    <a:lnTo>
                      <a:pt x="15" y="21"/>
                    </a:lnTo>
                    <a:lnTo>
                      <a:pt x="15" y="23"/>
                    </a:lnTo>
                    <a:lnTo>
                      <a:pt x="15" y="23"/>
                    </a:lnTo>
                    <a:close/>
                    <a:moveTo>
                      <a:pt x="0" y="32"/>
                    </a:moveTo>
                    <a:lnTo>
                      <a:pt x="0" y="30"/>
                    </a:lnTo>
                    <a:lnTo>
                      <a:pt x="2" y="27"/>
                    </a:lnTo>
                    <a:lnTo>
                      <a:pt x="2" y="27"/>
                    </a:lnTo>
                    <a:lnTo>
                      <a:pt x="2" y="30"/>
                    </a:lnTo>
                    <a:lnTo>
                      <a:pt x="0" y="32"/>
                    </a:lnTo>
                    <a:lnTo>
                      <a:pt x="0" y="32"/>
                    </a:lnTo>
                    <a:lnTo>
                      <a:pt x="0" y="32"/>
                    </a:lnTo>
                    <a:close/>
                    <a:moveTo>
                      <a:pt x="4" y="13"/>
                    </a:moveTo>
                    <a:lnTo>
                      <a:pt x="4" y="9"/>
                    </a:lnTo>
                    <a:lnTo>
                      <a:pt x="2" y="6"/>
                    </a:lnTo>
                    <a:lnTo>
                      <a:pt x="2" y="6"/>
                    </a:lnTo>
                    <a:lnTo>
                      <a:pt x="4" y="4"/>
                    </a:lnTo>
                    <a:lnTo>
                      <a:pt x="4" y="4"/>
                    </a:lnTo>
                    <a:lnTo>
                      <a:pt x="6" y="6"/>
                    </a:lnTo>
                    <a:lnTo>
                      <a:pt x="6" y="13"/>
                    </a:lnTo>
                    <a:lnTo>
                      <a:pt x="6" y="13"/>
                    </a:lnTo>
                    <a:lnTo>
                      <a:pt x="4" y="13"/>
                    </a:lnTo>
                    <a:lnTo>
                      <a:pt x="4" y="13"/>
                    </a:lnTo>
                    <a:close/>
                    <a:moveTo>
                      <a:pt x="36" y="19"/>
                    </a:moveTo>
                    <a:lnTo>
                      <a:pt x="32" y="19"/>
                    </a:lnTo>
                    <a:lnTo>
                      <a:pt x="25" y="23"/>
                    </a:lnTo>
                    <a:lnTo>
                      <a:pt x="21" y="21"/>
                    </a:lnTo>
                    <a:lnTo>
                      <a:pt x="19" y="19"/>
                    </a:lnTo>
                    <a:lnTo>
                      <a:pt x="23" y="17"/>
                    </a:lnTo>
                    <a:lnTo>
                      <a:pt x="25" y="17"/>
                    </a:lnTo>
                    <a:lnTo>
                      <a:pt x="30" y="15"/>
                    </a:lnTo>
                    <a:lnTo>
                      <a:pt x="32" y="13"/>
                    </a:lnTo>
                    <a:lnTo>
                      <a:pt x="36" y="15"/>
                    </a:lnTo>
                    <a:lnTo>
                      <a:pt x="36" y="19"/>
                    </a:lnTo>
                    <a:lnTo>
                      <a:pt x="36" y="19"/>
                    </a:lnTo>
                    <a:close/>
                    <a:moveTo>
                      <a:pt x="42" y="21"/>
                    </a:moveTo>
                    <a:lnTo>
                      <a:pt x="42" y="25"/>
                    </a:lnTo>
                    <a:lnTo>
                      <a:pt x="44" y="30"/>
                    </a:lnTo>
                    <a:lnTo>
                      <a:pt x="49" y="27"/>
                    </a:lnTo>
                    <a:lnTo>
                      <a:pt x="51" y="25"/>
                    </a:lnTo>
                    <a:lnTo>
                      <a:pt x="51" y="21"/>
                    </a:lnTo>
                    <a:lnTo>
                      <a:pt x="46" y="21"/>
                    </a:lnTo>
                    <a:lnTo>
                      <a:pt x="42" y="21"/>
                    </a:lnTo>
                    <a:lnTo>
                      <a:pt x="42" y="21"/>
                    </a:lnTo>
                    <a:close/>
                    <a:moveTo>
                      <a:pt x="80" y="4"/>
                    </a:moveTo>
                    <a:lnTo>
                      <a:pt x="82" y="0"/>
                    </a:lnTo>
                    <a:lnTo>
                      <a:pt x="87" y="0"/>
                    </a:lnTo>
                    <a:lnTo>
                      <a:pt x="89" y="2"/>
                    </a:lnTo>
                    <a:lnTo>
                      <a:pt x="84" y="2"/>
                    </a:lnTo>
                    <a:lnTo>
                      <a:pt x="80" y="4"/>
                    </a:lnTo>
                    <a:lnTo>
                      <a:pt x="80" y="4"/>
                    </a:lnTo>
                    <a:close/>
                    <a:moveTo>
                      <a:pt x="68" y="21"/>
                    </a:moveTo>
                    <a:lnTo>
                      <a:pt x="74" y="17"/>
                    </a:lnTo>
                    <a:lnTo>
                      <a:pt x="74" y="13"/>
                    </a:lnTo>
                    <a:lnTo>
                      <a:pt x="80" y="11"/>
                    </a:lnTo>
                    <a:lnTo>
                      <a:pt x="80" y="15"/>
                    </a:lnTo>
                    <a:lnTo>
                      <a:pt x="76" y="21"/>
                    </a:lnTo>
                    <a:lnTo>
                      <a:pt x="72" y="23"/>
                    </a:lnTo>
                    <a:lnTo>
                      <a:pt x="68" y="21"/>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96" name="Freeform 101">
                <a:extLst>
                  <a:ext uri="{FF2B5EF4-FFF2-40B4-BE49-F238E27FC236}">
                    <a16:creationId xmlns:a16="http://schemas.microsoft.com/office/drawing/2014/main" id="{75AE1398-B63B-4690-9C2D-6560CDFEBCA5}"/>
                  </a:ext>
                </a:extLst>
              </p:cNvPr>
              <p:cNvSpPr>
                <a:spLocks noEditPoints="1"/>
              </p:cNvSpPr>
              <p:nvPr/>
            </p:nvSpPr>
            <p:spPr bwMode="auto">
              <a:xfrm>
                <a:off x="8630518" y="3572797"/>
                <a:ext cx="41113" cy="36339"/>
              </a:xfrm>
              <a:custGeom>
                <a:avLst/>
                <a:gdLst>
                  <a:gd name="T0" fmla="*/ 5 w 51"/>
                  <a:gd name="T1" fmla="*/ 4 h 48"/>
                  <a:gd name="T2" fmla="*/ 9 w 51"/>
                  <a:gd name="T3" fmla="*/ 2 h 48"/>
                  <a:gd name="T4" fmla="*/ 7 w 51"/>
                  <a:gd name="T5" fmla="*/ 0 h 48"/>
                  <a:gd name="T6" fmla="*/ 5 w 51"/>
                  <a:gd name="T7" fmla="*/ 0 h 48"/>
                  <a:gd name="T8" fmla="*/ 3 w 51"/>
                  <a:gd name="T9" fmla="*/ 2 h 48"/>
                  <a:gd name="T10" fmla="*/ 0 w 51"/>
                  <a:gd name="T11" fmla="*/ 2 h 48"/>
                  <a:gd name="T12" fmla="*/ 0 w 51"/>
                  <a:gd name="T13" fmla="*/ 4 h 48"/>
                  <a:gd name="T14" fmla="*/ 0 w 51"/>
                  <a:gd name="T15" fmla="*/ 4 h 48"/>
                  <a:gd name="T16" fmla="*/ 5 w 51"/>
                  <a:gd name="T17" fmla="*/ 4 h 48"/>
                  <a:gd name="T18" fmla="*/ 5 w 51"/>
                  <a:gd name="T19" fmla="*/ 4 h 48"/>
                  <a:gd name="T20" fmla="*/ 9 w 51"/>
                  <a:gd name="T21" fmla="*/ 8 h 48"/>
                  <a:gd name="T22" fmla="*/ 9 w 51"/>
                  <a:gd name="T23" fmla="*/ 6 h 48"/>
                  <a:gd name="T24" fmla="*/ 9 w 51"/>
                  <a:gd name="T25" fmla="*/ 4 h 48"/>
                  <a:gd name="T26" fmla="*/ 11 w 51"/>
                  <a:gd name="T27" fmla="*/ 4 h 48"/>
                  <a:gd name="T28" fmla="*/ 11 w 51"/>
                  <a:gd name="T29" fmla="*/ 6 h 48"/>
                  <a:gd name="T30" fmla="*/ 11 w 51"/>
                  <a:gd name="T31" fmla="*/ 6 h 48"/>
                  <a:gd name="T32" fmla="*/ 9 w 51"/>
                  <a:gd name="T33" fmla="*/ 8 h 48"/>
                  <a:gd name="T34" fmla="*/ 9 w 51"/>
                  <a:gd name="T35" fmla="*/ 8 h 48"/>
                  <a:gd name="T36" fmla="*/ 24 w 51"/>
                  <a:gd name="T37" fmla="*/ 12 h 48"/>
                  <a:gd name="T38" fmla="*/ 24 w 51"/>
                  <a:gd name="T39" fmla="*/ 12 h 48"/>
                  <a:gd name="T40" fmla="*/ 22 w 51"/>
                  <a:gd name="T41" fmla="*/ 12 h 48"/>
                  <a:gd name="T42" fmla="*/ 19 w 51"/>
                  <a:gd name="T43" fmla="*/ 12 h 48"/>
                  <a:gd name="T44" fmla="*/ 22 w 51"/>
                  <a:gd name="T45" fmla="*/ 10 h 48"/>
                  <a:gd name="T46" fmla="*/ 24 w 51"/>
                  <a:gd name="T47" fmla="*/ 10 h 48"/>
                  <a:gd name="T48" fmla="*/ 26 w 51"/>
                  <a:gd name="T49" fmla="*/ 10 h 48"/>
                  <a:gd name="T50" fmla="*/ 26 w 51"/>
                  <a:gd name="T51" fmla="*/ 12 h 48"/>
                  <a:gd name="T52" fmla="*/ 26 w 51"/>
                  <a:gd name="T53" fmla="*/ 12 h 48"/>
                  <a:gd name="T54" fmla="*/ 24 w 51"/>
                  <a:gd name="T55" fmla="*/ 12 h 48"/>
                  <a:gd name="T56" fmla="*/ 24 w 51"/>
                  <a:gd name="T57" fmla="*/ 12 h 48"/>
                  <a:gd name="T58" fmla="*/ 32 w 51"/>
                  <a:gd name="T59" fmla="*/ 12 h 48"/>
                  <a:gd name="T60" fmla="*/ 28 w 51"/>
                  <a:gd name="T61" fmla="*/ 14 h 48"/>
                  <a:gd name="T62" fmla="*/ 28 w 51"/>
                  <a:gd name="T63" fmla="*/ 12 h 48"/>
                  <a:gd name="T64" fmla="*/ 28 w 51"/>
                  <a:gd name="T65" fmla="*/ 10 h 48"/>
                  <a:gd name="T66" fmla="*/ 32 w 51"/>
                  <a:gd name="T67" fmla="*/ 12 h 48"/>
                  <a:gd name="T68" fmla="*/ 32 w 51"/>
                  <a:gd name="T69" fmla="*/ 12 h 48"/>
                  <a:gd name="T70" fmla="*/ 49 w 51"/>
                  <a:gd name="T71" fmla="*/ 10 h 48"/>
                  <a:gd name="T72" fmla="*/ 47 w 51"/>
                  <a:gd name="T73" fmla="*/ 8 h 48"/>
                  <a:gd name="T74" fmla="*/ 49 w 51"/>
                  <a:gd name="T75" fmla="*/ 6 h 48"/>
                  <a:gd name="T76" fmla="*/ 49 w 51"/>
                  <a:gd name="T77" fmla="*/ 8 h 48"/>
                  <a:gd name="T78" fmla="*/ 49 w 51"/>
                  <a:gd name="T79" fmla="*/ 10 h 48"/>
                  <a:gd name="T80" fmla="*/ 49 w 51"/>
                  <a:gd name="T81" fmla="*/ 10 h 48"/>
                  <a:gd name="T82" fmla="*/ 47 w 51"/>
                  <a:gd name="T83" fmla="*/ 25 h 48"/>
                  <a:gd name="T84" fmla="*/ 45 w 51"/>
                  <a:gd name="T85" fmla="*/ 21 h 48"/>
                  <a:gd name="T86" fmla="*/ 47 w 51"/>
                  <a:gd name="T87" fmla="*/ 19 h 48"/>
                  <a:gd name="T88" fmla="*/ 51 w 51"/>
                  <a:gd name="T89" fmla="*/ 21 h 48"/>
                  <a:gd name="T90" fmla="*/ 51 w 51"/>
                  <a:gd name="T91" fmla="*/ 23 h 48"/>
                  <a:gd name="T92" fmla="*/ 49 w 51"/>
                  <a:gd name="T93" fmla="*/ 25 h 48"/>
                  <a:gd name="T94" fmla="*/ 47 w 51"/>
                  <a:gd name="T95" fmla="*/ 25 h 48"/>
                  <a:gd name="T96" fmla="*/ 47 w 51"/>
                  <a:gd name="T97" fmla="*/ 25 h 48"/>
                  <a:gd name="T98" fmla="*/ 43 w 51"/>
                  <a:gd name="T99" fmla="*/ 42 h 48"/>
                  <a:gd name="T100" fmla="*/ 40 w 51"/>
                  <a:gd name="T101" fmla="*/ 40 h 48"/>
                  <a:gd name="T102" fmla="*/ 43 w 51"/>
                  <a:gd name="T103" fmla="*/ 40 h 48"/>
                  <a:gd name="T104" fmla="*/ 45 w 51"/>
                  <a:gd name="T105" fmla="*/ 42 h 48"/>
                  <a:gd name="T106" fmla="*/ 43 w 51"/>
                  <a:gd name="T107" fmla="*/ 42 h 48"/>
                  <a:gd name="T108" fmla="*/ 43 w 51"/>
                  <a:gd name="T109" fmla="*/ 42 h 48"/>
                  <a:gd name="T110" fmla="*/ 32 w 51"/>
                  <a:gd name="T111" fmla="*/ 46 h 48"/>
                  <a:gd name="T112" fmla="*/ 32 w 51"/>
                  <a:gd name="T113" fmla="*/ 42 h 48"/>
                  <a:gd name="T114" fmla="*/ 30 w 51"/>
                  <a:gd name="T115" fmla="*/ 40 h 48"/>
                  <a:gd name="T116" fmla="*/ 34 w 51"/>
                  <a:gd name="T117" fmla="*/ 40 h 48"/>
                  <a:gd name="T118" fmla="*/ 38 w 51"/>
                  <a:gd name="T119" fmla="*/ 44 h 48"/>
                  <a:gd name="T120" fmla="*/ 36 w 51"/>
                  <a:gd name="T121" fmla="*/ 48 h 48"/>
                  <a:gd name="T122" fmla="*/ 32 w 51"/>
                  <a:gd name="T123"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 h="48">
                    <a:moveTo>
                      <a:pt x="5" y="4"/>
                    </a:moveTo>
                    <a:lnTo>
                      <a:pt x="9" y="2"/>
                    </a:lnTo>
                    <a:lnTo>
                      <a:pt x="7" y="0"/>
                    </a:lnTo>
                    <a:lnTo>
                      <a:pt x="5" y="0"/>
                    </a:lnTo>
                    <a:lnTo>
                      <a:pt x="3" y="2"/>
                    </a:lnTo>
                    <a:lnTo>
                      <a:pt x="0" y="2"/>
                    </a:lnTo>
                    <a:lnTo>
                      <a:pt x="0" y="4"/>
                    </a:lnTo>
                    <a:lnTo>
                      <a:pt x="0" y="4"/>
                    </a:lnTo>
                    <a:lnTo>
                      <a:pt x="5" y="4"/>
                    </a:lnTo>
                    <a:lnTo>
                      <a:pt x="5" y="4"/>
                    </a:lnTo>
                    <a:close/>
                    <a:moveTo>
                      <a:pt x="9" y="8"/>
                    </a:moveTo>
                    <a:lnTo>
                      <a:pt x="9" y="6"/>
                    </a:lnTo>
                    <a:lnTo>
                      <a:pt x="9" y="4"/>
                    </a:lnTo>
                    <a:lnTo>
                      <a:pt x="11" y="4"/>
                    </a:lnTo>
                    <a:lnTo>
                      <a:pt x="11" y="6"/>
                    </a:lnTo>
                    <a:lnTo>
                      <a:pt x="11" y="6"/>
                    </a:lnTo>
                    <a:lnTo>
                      <a:pt x="9" y="8"/>
                    </a:lnTo>
                    <a:lnTo>
                      <a:pt x="9" y="8"/>
                    </a:lnTo>
                    <a:close/>
                    <a:moveTo>
                      <a:pt x="24" y="12"/>
                    </a:moveTo>
                    <a:lnTo>
                      <a:pt x="24" y="12"/>
                    </a:lnTo>
                    <a:lnTo>
                      <a:pt x="22" y="12"/>
                    </a:lnTo>
                    <a:lnTo>
                      <a:pt x="19" y="12"/>
                    </a:lnTo>
                    <a:lnTo>
                      <a:pt x="22" y="10"/>
                    </a:lnTo>
                    <a:lnTo>
                      <a:pt x="24" y="10"/>
                    </a:lnTo>
                    <a:lnTo>
                      <a:pt x="26" y="10"/>
                    </a:lnTo>
                    <a:lnTo>
                      <a:pt x="26" y="12"/>
                    </a:lnTo>
                    <a:lnTo>
                      <a:pt x="26" y="12"/>
                    </a:lnTo>
                    <a:lnTo>
                      <a:pt x="24" y="12"/>
                    </a:lnTo>
                    <a:lnTo>
                      <a:pt x="24" y="12"/>
                    </a:lnTo>
                    <a:close/>
                    <a:moveTo>
                      <a:pt x="32" y="12"/>
                    </a:moveTo>
                    <a:lnTo>
                      <a:pt x="28" y="14"/>
                    </a:lnTo>
                    <a:lnTo>
                      <a:pt x="28" y="12"/>
                    </a:lnTo>
                    <a:lnTo>
                      <a:pt x="28" y="10"/>
                    </a:lnTo>
                    <a:lnTo>
                      <a:pt x="32" y="12"/>
                    </a:lnTo>
                    <a:lnTo>
                      <a:pt x="32" y="12"/>
                    </a:lnTo>
                    <a:close/>
                    <a:moveTo>
                      <a:pt x="49" y="10"/>
                    </a:moveTo>
                    <a:lnTo>
                      <a:pt x="47" y="8"/>
                    </a:lnTo>
                    <a:lnTo>
                      <a:pt x="49" y="6"/>
                    </a:lnTo>
                    <a:lnTo>
                      <a:pt x="49" y="8"/>
                    </a:lnTo>
                    <a:lnTo>
                      <a:pt x="49" y="10"/>
                    </a:lnTo>
                    <a:lnTo>
                      <a:pt x="49" y="10"/>
                    </a:lnTo>
                    <a:close/>
                    <a:moveTo>
                      <a:pt x="47" y="25"/>
                    </a:moveTo>
                    <a:lnTo>
                      <a:pt x="45" y="21"/>
                    </a:lnTo>
                    <a:lnTo>
                      <a:pt x="47" y="19"/>
                    </a:lnTo>
                    <a:lnTo>
                      <a:pt x="51" y="21"/>
                    </a:lnTo>
                    <a:lnTo>
                      <a:pt x="51" y="23"/>
                    </a:lnTo>
                    <a:lnTo>
                      <a:pt x="49" y="25"/>
                    </a:lnTo>
                    <a:lnTo>
                      <a:pt x="47" y="25"/>
                    </a:lnTo>
                    <a:lnTo>
                      <a:pt x="47" y="25"/>
                    </a:lnTo>
                    <a:close/>
                    <a:moveTo>
                      <a:pt x="43" y="42"/>
                    </a:moveTo>
                    <a:lnTo>
                      <a:pt x="40" y="40"/>
                    </a:lnTo>
                    <a:lnTo>
                      <a:pt x="43" y="40"/>
                    </a:lnTo>
                    <a:lnTo>
                      <a:pt x="45" y="42"/>
                    </a:lnTo>
                    <a:lnTo>
                      <a:pt x="43" y="42"/>
                    </a:lnTo>
                    <a:lnTo>
                      <a:pt x="43" y="42"/>
                    </a:lnTo>
                    <a:close/>
                    <a:moveTo>
                      <a:pt x="32" y="46"/>
                    </a:moveTo>
                    <a:lnTo>
                      <a:pt x="32" y="42"/>
                    </a:lnTo>
                    <a:lnTo>
                      <a:pt x="30" y="40"/>
                    </a:lnTo>
                    <a:lnTo>
                      <a:pt x="34" y="40"/>
                    </a:lnTo>
                    <a:lnTo>
                      <a:pt x="38" y="44"/>
                    </a:lnTo>
                    <a:lnTo>
                      <a:pt x="36" y="48"/>
                    </a:lnTo>
                    <a:lnTo>
                      <a:pt x="32" y="46"/>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97" name="Freeform 102">
                <a:extLst>
                  <a:ext uri="{FF2B5EF4-FFF2-40B4-BE49-F238E27FC236}">
                    <a16:creationId xmlns:a16="http://schemas.microsoft.com/office/drawing/2014/main" id="{667D7319-9D2B-4F46-8824-082E91EB42E6}"/>
                  </a:ext>
                </a:extLst>
              </p:cNvPr>
              <p:cNvSpPr>
                <a:spLocks noEditPoints="1"/>
              </p:cNvSpPr>
              <p:nvPr/>
            </p:nvSpPr>
            <p:spPr bwMode="auto">
              <a:xfrm>
                <a:off x="9860648" y="3422896"/>
                <a:ext cx="120916" cy="158985"/>
              </a:xfrm>
              <a:custGeom>
                <a:avLst/>
                <a:gdLst>
                  <a:gd name="T0" fmla="*/ 57 w 150"/>
                  <a:gd name="T1" fmla="*/ 139 h 210"/>
                  <a:gd name="T2" fmla="*/ 55 w 150"/>
                  <a:gd name="T3" fmla="*/ 80 h 210"/>
                  <a:gd name="T4" fmla="*/ 76 w 150"/>
                  <a:gd name="T5" fmla="*/ 27 h 210"/>
                  <a:gd name="T6" fmla="*/ 85 w 150"/>
                  <a:gd name="T7" fmla="*/ 46 h 210"/>
                  <a:gd name="T8" fmla="*/ 97 w 150"/>
                  <a:gd name="T9" fmla="*/ 59 h 210"/>
                  <a:gd name="T10" fmla="*/ 104 w 150"/>
                  <a:gd name="T11" fmla="*/ 59 h 210"/>
                  <a:gd name="T12" fmla="*/ 116 w 150"/>
                  <a:gd name="T13" fmla="*/ 61 h 210"/>
                  <a:gd name="T14" fmla="*/ 125 w 150"/>
                  <a:gd name="T15" fmla="*/ 59 h 210"/>
                  <a:gd name="T16" fmla="*/ 131 w 150"/>
                  <a:gd name="T17" fmla="*/ 71 h 210"/>
                  <a:gd name="T18" fmla="*/ 137 w 150"/>
                  <a:gd name="T19" fmla="*/ 78 h 210"/>
                  <a:gd name="T20" fmla="*/ 148 w 150"/>
                  <a:gd name="T21" fmla="*/ 84 h 210"/>
                  <a:gd name="T22" fmla="*/ 148 w 150"/>
                  <a:gd name="T23" fmla="*/ 90 h 210"/>
                  <a:gd name="T24" fmla="*/ 146 w 150"/>
                  <a:gd name="T25" fmla="*/ 97 h 210"/>
                  <a:gd name="T26" fmla="*/ 140 w 150"/>
                  <a:gd name="T27" fmla="*/ 111 h 210"/>
                  <a:gd name="T28" fmla="*/ 131 w 150"/>
                  <a:gd name="T29" fmla="*/ 122 h 210"/>
                  <a:gd name="T30" fmla="*/ 127 w 150"/>
                  <a:gd name="T31" fmla="*/ 130 h 210"/>
                  <a:gd name="T32" fmla="*/ 123 w 150"/>
                  <a:gd name="T33" fmla="*/ 128 h 210"/>
                  <a:gd name="T34" fmla="*/ 125 w 150"/>
                  <a:gd name="T35" fmla="*/ 124 h 210"/>
                  <a:gd name="T36" fmla="*/ 121 w 150"/>
                  <a:gd name="T37" fmla="*/ 126 h 210"/>
                  <a:gd name="T38" fmla="*/ 116 w 150"/>
                  <a:gd name="T39" fmla="*/ 130 h 210"/>
                  <a:gd name="T40" fmla="*/ 116 w 150"/>
                  <a:gd name="T41" fmla="*/ 134 h 210"/>
                  <a:gd name="T42" fmla="*/ 112 w 150"/>
                  <a:gd name="T43" fmla="*/ 143 h 210"/>
                  <a:gd name="T44" fmla="*/ 112 w 150"/>
                  <a:gd name="T45" fmla="*/ 147 h 210"/>
                  <a:gd name="T46" fmla="*/ 112 w 150"/>
                  <a:gd name="T47" fmla="*/ 151 h 210"/>
                  <a:gd name="T48" fmla="*/ 116 w 150"/>
                  <a:gd name="T49" fmla="*/ 160 h 210"/>
                  <a:gd name="T50" fmla="*/ 106 w 150"/>
                  <a:gd name="T51" fmla="*/ 162 h 210"/>
                  <a:gd name="T52" fmla="*/ 102 w 150"/>
                  <a:gd name="T53" fmla="*/ 162 h 210"/>
                  <a:gd name="T54" fmla="*/ 89 w 150"/>
                  <a:gd name="T55" fmla="*/ 172 h 210"/>
                  <a:gd name="T56" fmla="*/ 89 w 150"/>
                  <a:gd name="T57" fmla="*/ 181 h 210"/>
                  <a:gd name="T58" fmla="*/ 83 w 150"/>
                  <a:gd name="T59" fmla="*/ 183 h 210"/>
                  <a:gd name="T60" fmla="*/ 70 w 150"/>
                  <a:gd name="T61" fmla="*/ 183 h 210"/>
                  <a:gd name="T62" fmla="*/ 66 w 150"/>
                  <a:gd name="T63" fmla="*/ 189 h 210"/>
                  <a:gd name="T64" fmla="*/ 66 w 150"/>
                  <a:gd name="T65" fmla="*/ 193 h 210"/>
                  <a:gd name="T66" fmla="*/ 68 w 150"/>
                  <a:gd name="T67" fmla="*/ 196 h 210"/>
                  <a:gd name="T68" fmla="*/ 66 w 150"/>
                  <a:gd name="T69" fmla="*/ 198 h 210"/>
                  <a:gd name="T70" fmla="*/ 59 w 150"/>
                  <a:gd name="T71" fmla="*/ 204 h 210"/>
                  <a:gd name="T72" fmla="*/ 53 w 150"/>
                  <a:gd name="T73" fmla="*/ 204 h 210"/>
                  <a:gd name="T74" fmla="*/ 43 w 150"/>
                  <a:gd name="T75" fmla="*/ 206 h 210"/>
                  <a:gd name="T76" fmla="*/ 34 w 150"/>
                  <a:gd name="T77" fmla="*/ 210 h 210"/>
                  <a:gd name="T78" fmla="*/ 30 w 150"/>
                  <a:gd name="T79" fmla="*/ 210 h 210"/>
                  <a:gd name="T80" fmla="*/ 15 w 150"/>
                  <a:gd name="T81" fmla="*/ 198 h 210"/>
                  <a:gd name="T82" fmla="*/ 0 w 150"/>
                  <a:gd name="T83" fmla="*/ 166 h 210"/>
                  <a:gd name="T84" fmla="*/ 0 w 150"/>
                  <a:gd name="T85" fmla="*/ 156 h 210"/>
                  <a:gd name="T86" fmla="*/ 74 w 150"/>
                  <a:gd name="T87" fmla="*/ 14 h 210"/>
                  <a:gd name="T88" fmla="*/ 76 w 150"/>
                  <a:gd name="T89" fmla="*/ 6 h 210"/>
                  <a:gd name="T90" fmla="*/ 76 w 150"/>
                  <a:gd name="T91" fmla="*/ 4 h 210"/>
                  <a:gd name="T92" fmla="*/ 74 w 150"/>
                  <a:gd name="T93" fmla="*/ 2 h 210"/>
                  <a:gd name="T94" fmla="*/ 74 w 150"/>
                  <a:gd name="T95" fmla="*/ 0 h 210"/>
                  <a:gd name="T96" fmla="*/ 72 w 150"/>
                  <a:gd name="T97" fmla="*/ 0 h 210"/>
                  <a:gd name="T98" fmla="*/ 70 w 150"/>
                  <a:gd name="T99" fmla="*/ 8 h 210"/>
                  <a:gd name="T100" fmla="*/ 68 w 150"/>
                  <a:gd name="T101" fmla="*/ 8 h 210"/>
                  <a:gd name="T102" fmla="*/ 70 w 150"/>
                  <a:gd name="T103" fmla="*/ 10 h 210"/>
                  <a:gd name="T104" fmla="*/ 74 w 150"/>
                  <a:gd name="T105" fmla="*/ 1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 h="210">
                    <a:moveTo>
                      <a:pt x="0" y="156"/>
                    </a:moveTo>
                    <a:lnTo>
                      <a:pt x="57" y="139"/>
                    </a:lnTo>
                    <a:lnTo>
                      <a:pt x="62" y="94"/>
                    </a:lnTo>
                    <a:lnTo>
                      <a:pt x="55" y="80"/>
                    </a:lnTo>
                    <a:lnTo>
                      <a:pt x="74" y="27"/>
                    </a:lnTo>
                    <a:lnTo>
                      <a:pt x="76" y="27"/>
                    </a:lnTo>
                    <a:lnTo>
                      <a:pt x="78" y="38"/>
                    </a:lnTo>
                    <a:lnTo>
                      <a:pt x="85" y="46"/>
                    </a:lnTo>
                    <a:lnTo>
                      <a:pt x="85" y="48"/>
                    </a:lnTo>
                    <a:lnTo>
                      <a:pt x="97" y="59"/>
                    </a:lnTo>
                    <a:lnTo>
                      <a:pt x="102" y="59"/>
                    </a:lnTo>
                    <a:lnTo>
                      <a:pt x="104" y="59"/>
                    </a:lnTo>
                    <a:lnTo>
                      <a:pt x="108" y="59"/>
                    </a:lnTo>
                    <a:lnTo>
                      <a:pt x="116" y="61"/>
                    </a:lnTo>
                    <a:lnTo>
                      <a:pt x="123" y="59"/>
                    </a:lnTo>
                    <a:lnTo>
                      <a:pt x="125" y="59"/>
                    </a:lnTo>
                    <a:lnTo>
                      <a:pt x="129" y="67"/>
                    </a:lnTo>
                    <a:lnTo>
                      <a:pt x="131" y="71"/>
                    </a:lnTo>
                    <a:lnTo>
                      <a:pt x="135" y="75"/>
                    </a:lnTo>
                    <a:lnTo>
                      <a:pt x="137" y="78"/>
                    </a:lnTo>
                    <a:lnTo>
                      <a:pt x="144" y="84"/>
                    </a:lnTo>
                    <a:lnTo>
                      <a:pt x="148" y="84"/>
                    </a:lnTo>
                    <a:lnTo>
                      <a:pt x="150" y="86"/>
                    </a:lnTo>
                    <a:lnTo>
                      <a:pt x="148" y="90"/>
                    </a:lnTo>
                    <a:lnTo>
                      <a:pt x="146" y="94"/>
                    </a:lnTo>
                    <a:lnTo>
                      <a:pt x="146" y="97"/>
                    </a:lnTo>
                    <a:lnTo>
                      <a:pt x="146" y="101"/>
                    </a:lnTo>
                    <a:lnTo>
                      <a:pt x="140" y="111"/>
                    </a:lnTo>
                    <a:lnTo>
                      <a:pt x="133" y="115"/>
                    </a:lnTo>
                    <a:lnTo>
                      <a:pt x="131" y="122"/>
                    </a:lnTo>
                    <a:lnTo>
                      <a:pt x="129" y="122"/>
                    </a:lnTo>
                    <a:lnTo>
                      <a:pt x="127" y="130"/>
                    </a:lnTo>
                    <a:lnTo>
                      <a:pt x="125" y="130"/>
                    </a:lnTo>
                    <a:lnTo>
                      <a:pt x="123" y="128"/>
                    </a:lnTo>
                    <a:lnTo>
                      <a:pt x="123" y="126"/>
                    </a:lnTo>
                    <a:lnTo>
                      <a:pt x="125" y="124"/>
                    </a:lnTo>
                    <a:lnTo>
                      <a:pt x="123" y="124"/>
                    </a:lnTo>
                    <a:lnTo>
                      <a:pt x="121" y="126"/>
                    </a:lnTo>
                    <a:lnTo>
                      <a:pt x="118" y="130"/>
                    </a:lnTo>
                    <a:lnTo>
                      <a:pt x="116" y="130"/>
                    </a:lnTo>
                    <a:lnTo>
                      <a:pt x="118" y="132"/>
                    </a:lnTo>
                    <a:lnTo>
                      <a:pt x="116" y="134"/>
                    </a:lnTo>
                    <a:lnTo>
                      <a:pt x="112" y="141"/>
                    </a:lnTo>
                    <a:lnTo>
                      <a:pt x="112" y="143"/>
                    </a:lnTo>
                    <a:lnTo>
                      <a:pt x="112" y="147"/>
                    </a:lnTo>
                    <a:lnTo>
                      <a:pt x="112" y="147"/>
                    </a:lnTo>
                    <a:lnTo>
                      <a:pt x="114" y="151"/>
                    </a:lnTo>
                    <a:lnTo>
                      <a:pt x="112" y="151"/>
                    </a:lnTo>
                    <a:lnTo>
                      <a:pt x="116" y="158"/>
                    </a:lnTo>
                    <a:lnTo>
                      <a:pt x="116" y="160"/>
                    </a:lnTo>
                    <a:lnTo>
                      <a:pt x="116" y="162"/>
                    </a:lnTo>
                    <a:lnTo>
                      <a:pt x="106" y="162"/>
                    </a:lnTo>
                    <a:lnTo>
                      <a:pt x="104" y="164"/>
                    </a:lnTo>
                    <a:lnTo>
                      <a:pt x="102" y="162"/>
                    </a:lnTo>
                    <a:lnTo>
                      <a:pt x="97" y="164"/>
                    </a:lnTo>
                    <a:lnTo>
                      <a:pt x="89" y="172"/>
                    </a:lnTo>
                    <a:lnTo>
                      <a:pt x="89" y="179"/>
                    </a:lnTo>
                    <a:lnTo>
                      <a:pt x="89" y="181"/>
                    </a:lnTo>
                    <a:lnTo>
                      <a:pt x="85" y="183"/>
                    </a:lnTo>
                    <a:lnTo>
                      <a:pt x="83" y="183"/>
                    </a:lnTo>
                    <a:lnTo>
                      <a:pt x="76" y="183"/>
                    </a:lnTo>
                    <a:lnTo>
                      <a:pt x="70" y="183"/>
                    </a:lnTo>
                    <a:lnTo>
                      <a:pt x="68" y="185"/>
                    </a:lnTo>
                    <a:lnTo>
                      <a:pt x="66" y="189"/>
                    </a:lnTo>
                    <a:lnTo>
                      <a:pt x="66" y="189"/>
                    </a:lnTo>
                    <a:lnTo>
                      <a:pt x="66" y="193"/>
                    </a:lnTo>
                    <a:lnTo>
                      <a:pt x="68" y="193"/>
                    </a:lnTo>
                    <a:lnTo>
                      <a:pt x="68" y="196"/>
                    </a:lnTo>
                    <a:lnTo>
                      <a:pt x="66" y="196"/>
                    </a:lnTo>
                    <a:lnTo>
                      <a:pt x="66" y="198"/>
                    </a:lnTo>
                    <a:lnTo>
                      <a:pt x="62" y="204"/>
                    </a:lnTo>
                    <a:lnTo>
                      <a:pt x="59" y="204"/>
                    </a:lnTo>
                    <a:lnTo>
                      <a:pt x="55" y="202"/>
                    </a:lnTo>
                    <a:lnTo>
                      <a:pt x="53" y="204"/>
                    </a:lnTo>
                    <a:lnTo>
                      <a:pt x="49" y="202"/>
                    </a:lnTo>
                    <a:lnTo>
                      <a:pt x="43" y="206"/>
                    </a:lnTo>
                    <a:lnTo>
                      <a:pt x="38" y="206"/>
                    </a:lnTo>
                    <a:lnTo>
                      <a:pt x="34" y="210"/>
                    </a:lnTo>
                    <a:lnTo>
                      <a:pt x="30" y="210"/>
                    </a:lnTo>
                    <a:lnTo>
                      <a:pt x="30" y="210"/>
                    </a:lnTo>
                    <a:lnTo>
                      <a:pt x="28" y="210"/>
                    </a:lnTo>
                    <a:lnTo>
                      <a:pt x="15" y="198"/>
                    </a:lnTo>
                    <a:lnTo>
                      <a:pt x="17" y="189"/>
                    </a:lnTo>
                    <a:lnTo>
                      <a:pt x="0" y="166"/>
                    </a:lnTo>
                    <a:lnTo>
                      <a:pt x="0" y="156"/>
                    </a:lnTo>
                    <a:lnTo>
                      <a:pt x="0" y="156"/>
                    </a:lnTo>
                    <a:close/>
                    <a:moveTo>
                      <a:pt x="74" y="19"/>
                    </a:moveTo>
                    <a:lnTo>
                      <a:pt x="74" y="14"/>
                    </a:lnTo>
                    <a:lnTo>
                      <a:pt x="74" y="12"/>
                    </a:lnTo>
                    <a:lnTo>
                      <a:pt x="76" y="6"/>
                    </a:lnTo>
                    <a:lnTo>
                      <a:pt x="74" y="6"/>
                    </a:lnTo>
                    <a:lnTo>
                      <a:pt x="76" y="4"/>
                    </a:lnTo>
                    <a:lnTo>
                      <a:pt x="74" y="2"/>
                    </a:lnTo>
                    <a:lnTo>
                      <a:pt x="74" y="2"/>
                    </a:lnTo>
                    <a:lnTo>
                      <a:pt x="76" y="2"/>
                    </a:lnTo>
                    <a:lnTo>
                      <a:pt x="74" y="0"/>
                    </a:lnTo>
                    <a:lnTo>
                      <a:pt x="74" y="2"/>
                    </a:lnTo>
                    <a:lnTo>
                      <a:pt x="72" y="0"/>
                    </a:lnTo>
                    <a:lnTo>
                      <a:pt x="72" y="6"/>
                    </a:lnTo>
                    <a:lnTo>
                      <a:pt x="70" y="8"/>
                    </a:lnTo>
                    <a:lnTo>
                      <a:pt x="70" y="6"/>
                    </a:lnTo>
                    <a:lnTo>
                      <a:pt x="68" y="8"/>
                    </a:lnTo>
                    <a:lnTo>
                      <a:pt x="68" y="10"/>
                    </a:lnTo>
                    <a:lnTo>
                      <a:pt x="70" y="10"/>
                    </a:lnTo>
                    <a:lnTo>
                      <a:pt x="72" y="16"/>
                    </a:lnTo>
                    <a:lnTo>
                      <a:pt x="74" y="1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98" name="Freeform 103">
                <a:extLst>
                  <a:ext uri="{FF2B5EF4-FFF2-40B4-BE49-F238E27FC236}">
                    <a16:creationId xmlns:a16="http://schemas.microsoft.com/office/drawing/2014/main" id="{D968FC80-B724-4E37-B546-C7CAE346DA24}"/>
                  </a:ext>
                </a:extLst>
              </p:cNvPr>
              <p:cNvSpPr>
                <a:spLocks noEditPoints="1"/>
              </p:cNvSpPr>
              <p:nvPr/>
            </p:nvSpPr>
            <p:spPr bwMode="auto">
              <a:xfrm>
                <a:off x="9711518" y="3541001"/>
                <a:ext cx="195079" cy="112804"/>
              </a:xfrm>
              <a:custGeom>
                <a:avLst/>
                <a:gdLst>
                  <a:gd name="T0" fmla="*/ 6 w 242"/>
                  <a:gd name="T1" fmla="*/ 56 h 149"/>
                  <a:gd name="T2" fmla="*/ 10 w 242"/>
                  <a:gd name="T3" fmla="*/ 54 h 149"/>
                  <a:gd name="T4" fmla="*/ 13 w 242"/>
                  <a:gd name="T5" fmla="*/ 44 h 149"/>
                  <a:gd name="T6" fmla="*/ 21 w 242"/>
                  <a:gd name="T7" fmla="*/ 33 h 149"/>
                  <a:gd name="T8" fmla="*/ 40 w 242"/>
                  <a:gd name="T9" fmla="*/ 37 h 149"/>
                  <a:gd name="T10" fmla="*/ 74 w 242"/>
                  <a:gd name="T11" fmla="*/ 52 h 149"/>
                  <a:gd name="T12" fmla="*/ 112 w 242"/>
                  <a:gd name="T13" fmla="*/ 23 h 149"/>
                  <a:gd name="T14" fmla="*/ 185 w 242"/>
                  <a:gd name="T15" fmla="*/ 10 h 149"/>
                  <a:gd name="T16" fmla="*/ 200 w 242"/>
                  <a:gd name="T17" fmla="*/ 42 h 149"/>
                  <a:gd name="T18" fmla="*/ 209 w 242"/>
                  <a:gd name="T19" fmla="*/ 56 h 149"/>
                  <a:gd name="T20" fmla="*/ 194 w 242"/>
                  <a:gd name="T21" fmla="*/ 65 h 149"/>
                  <a:gd name="T22" fmla="*/ 194 w 242"/>
                  <a:gd name="T23" fmla="*/ 73 h 149"/>
                  <a:gd name="T24" fmla="*/ 194 w 242"/>
                  <a:gd name="T25" fmla="*/ 75 h 149"/>
                  <a:gd name="T26" fmla="*/ 181 w 242"/>
                  <a:gd name="T27" fmla="*/ 82 h 149"/>
                  <a:gd name="T28" fmla="*/ 162 w 242"/>
                  <a:gd name="T29" fmla="*/ 88 h 149"/>
                  <a:gd name="T30" fmla="*/ 137 w 242"/>
                  <a:gd name="T31" fmla="*/ 96 h 149"/>
                  <a:gd name="T32" fmla="*/ 133 w 242"/>
                  <a:gd name="T33" fmla="*/ 99 h 149"/>
                  <a:gd name="T34" fmla="*/ 122 w 242"/>
                  <a:gd name="T35" fmla="*/ 109 h 149"/>
                  <a:gd name="T36" fmla="*/ 118 w 242"/>
                  <a:gd name="T37" fmla="*/ 109 h 149"/>
                  <a:gd name="T38" fmla="*/ 114 w 242"/>
                  <a:gd name="T39" fmla="*/ 111 h 149"/>
                  <a:gd name="T40" fmla="*/ 107 w 242"/>
                  <a:gd name="T41" fmla="*/ 109 h 149"/>
                  <a:gd name="T42" fmla="*/ 101 w 242"/>
                  <a:gd name="T43" fmla="*/ 115 h 149"/>
                  <a:gd name="T44" fmla="*/ 91 w 242"/>
                  <a:gd name="T45" fmla="*/ 120 h 149"/>
                  <a:gd name="T46" fmla="*/ 78 w 242"/>
                  <a:gd name="T47" fmla="*/ 122 h 149"/>
                  <a:gd name="T48" fmla="*/ 69 w 242"/>
                  <a:gd name="T49" fmla="*/ 122 h 149"/>
                  <a:gd name="T50" fmla="*/ 65 w 242"/>
                  <a:gd name="T51" fmla="*/ 120 h 149"/>
                  <a:gd name="T52" fmla="*/ 59 w 242"/>
                  <a:gd name="T53" fmla="*/ 124 h 149"/>
                  <a:gd name="T54" fmla="*/ 55 w 242"/>
                  <a:gd name="T55" fmla="*/ 128 h 149"/>
                  <a:gd name="T56" fmla="*/ 46 w 242"/>
                  <a:gd name="T57" fmla="*/ 137 h 149"/>
                  <a:gd name="T58" fmla="*/ 40 w 242"/>
                  <a:gd name="T59" fmla="*/ 134 h 149"/>
                  <a:gd name="T60" fmla="*/ 34 w 242"/>
                  <a:gd name="T61" fmla="*/ 139 h 149"/>
                  <a:gd name="T62" fmla="*/ 27 w 242"/>
                  <a:gd name="T63" fmla="*/ 137 h 149"/>
                  <a:gd name="T64" fmla="*/ 21 w 242"/>
                  <a:gd name="T65" fmla="*/ 134 h 149"/>
                  <a:gd name="T66" fmla="*/ 17 w 242"/>
                  <a:gd name="T67" fmla="*/ 126 h 149"/>
                  <a:gd name="T68" fmla="*/ 17 w 242"/>
                  <a:gd name="T69" fmla="*/ 118 h 149"/>
                  <a:gd name="T70" fmla="*/ 10 w 242"/>
                  <a:gd name="T71" fmla="*/ 109 h 149"/>
                  <a:gd name="T72" fmla="*/ 4 w 242"/>
                  <a:gd name="T73" fmla="*/ 84 h 149"/>
                  <a:gd name="T74" fmla="*/ 0 w 242"/>
                  <a:gd name="T75" fmla="*/ 80 h 149"/>
                  <a:gd name="T76" fmla="*/ 2 w 242"/>
                  <a:gd name="T77" fmla="*/ 78 h 149"/>
                  <a:gd name="T78" fmla="*/ 4 w 242"/>
                  <a:gd name="T79" fmla="*/ 75 h 149"/>
                  <a:gd name="T80" fmla="*/ 4 w 242"/>
                  <a:gd name="T81" fmla="*/ 61 h 149"/>
                  <a:gd name="T82" fmla="*/ 2 w 242"/>
                  <a:gd name="T83" fmla="*/ 56 h 149"/>
                  <a:gd name="T84" fmla="*/ 198 w 242"/>
                  <a:gd name="T85" fmla="*/ 147 h 149"/>
                  <a:gd name="T86" fmla="*/ 198 w 242"/>
                  <a:gd name="T87" fmla="*/ 149 h 149"/>
                  <a:gd name="T88" fmla="*/ 194 w 242"/>
                  <a:gd name="T89" fmla="*/ 147 h 149"/>
                  <a:gd name="T90" fmla="*/ 221 w 242"/>
                  <a:gd name="T91" fmla="*/ 141 h 149"/>
                  <a:gd name="T92" fmla="*/ 223 w 242"/>
                  <a:gd name="T93" fmla="*/ 134 h 149"/>
                  <a:gd name="T94" fmla="*/ 228 w 242"/>
                  <a:gd name="T95" fmla="*/ 139 h 149"/>
                  <a:gd name="T96" fmla="*/ 232 w 242"/>
                  <a:gd name="T97" fmla="*/ 137 h 149"/>
                  <a:gd name="T98" fmla="*/ 238 w 242"/>
                  <a:gd name="T99" fmla="*/ 139 h 149"/>
                  <a:gd name="T100" fmla="*/ 242 w 242"/>
                  <a:gd name="T101" fmla="*/ 141 h 149"/>
                  <a:gd name="T102" fmla="*/ 238 w 242"/>
                  <a:gd name="T103" fmla="*/ 143 h 149"/>
                  <a:gd name="T104" fmla="*/ 228 w 242"/>
                  <a:gd name="T105" fmla="*/ 145 h 149"/>
                  <a:gd name="T106" fmla="*/ 221 w 242"/>
                  <a:gd name="T107" fmla="*/ 14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2" h="149">
                    <a:moveTo>
                      <a:pt x="2" y="56"/>
                    </a:moveTo>
                    <a:lnTo>
                      <a:pt x="6" y="56"/>
                    </a:lnTo>
                    <a:lnTo>
                      <a:pt x="8" y="59"/>
                    </a:lnTo>
                    <a:lnTo>
                      <a:pt x="10" y="54"/>
                    </a:lnTo>
                    <a:lnTo>
                      <a:pt x="17" y="50"/>
                    </a:lnTo>
                    <a:lnTo>
                      <a:pt x="13" y="44"/>
                    </a:lnTo>
                    <a:lnTo>
                      <a:pt x="15" y="35"/>
                    </a:lnTo>
                    <a:lnTo>
                      <a:pt x="21" y="33"/>
                    </a:lnTo>
                    <a:lnTo>
                      <a:pt x="27" y="37"/>
                    </a:lnTo>
                    <a:lnTo>
                      <a:pt x="40" y="37"/>
                    </a:lnTo>
                    <a:lnTo>
                      <a:pt x="57" y="44"/>
                    </a:lnTo>
                    <a:lnTo>
                      <a:pt x="74" y="52"/>
                    </a:lnTo>
                    <a:lnTo>
                      <a:pt x="76" y="71"/>
                    </a:lnTo>
                    <a:lnTo>
                      <a:pt x="112" y="23"/>
                    </a:lnTo>
                    <a:lnTo>
                      <a:pt x="185" y="0"/>
                    </a:lnTo>
                    <a:lnTo>
                      <a:pt x="185" y="10"/>
                    </a:lnTo>
                    <a:lnTo>
                      <a:pt x="202" y="33"/>
                    </a:lnTo>
                    <a:lnTo>
                      <a:pt x="200" y="42"/>
                    </a:lnTo>
                    <a:lnTo>
                      <a:pt x="213" y="54"/>
                    </a:lnTo>
                    <a:lnTo>
                      <a:pt x="209" y="56"/>
                    </a:lnTo>
                    <a:lnTo>
                      <a:pt x="200" y="59"/>
                    </a:lnTo>
                    <a:lnTo>
                      <a:pt x="194" y="65"/>
                    </a:lnTo>
                    <a:lnTo>
                      <a:pt x="192" y="71"/>
                    </a:lnTo>
                    <a:lnTo>
                      <a:pt x="194" y="73"/>
                    </a:lnTo>
                    <a:lnTo>
                      <a:pt x="194" y="73"/>
                    </a:lnTo>
                    <a:lnTo>
                      <a:pt x="194" y="75"/>
                    </a:lnTo>
                    <a:lnTo>
                      <a:pt x="185" y="78"/>
                    </a:lnTo>
                    <a:lnTo>
                      <a:pt x="181" y="82"/>
                    </a:lnTo>
                    <a:lnTo>
                      <a:pt x="175" y="86"/>
                    </a:lnTo>
                    <a:lnTo>
                      <a:pt x="162" y="88"/>
                    </a:lnTo>
                    <a:lnTo>
                      <a:pt x="160" y="90"/>
                    </a:lnTo>
                    <a:lnTo>
                      <a:pt x="137" y="96"/>
                    </a:lnTo>
                    <a:lnTo>
                      <a:pt x="135" y="96"/>
                    </a:lnTo>
                    <a:lnTo>
                      <a:pt x="133" y="99"/>
                    </a:lnTo>
                    <a:lnTo>
                      <a:pt x="128" y="105"/>
                    </a:lnTo>
                    <a:lnTo>
                      <a:pt x="122" y="109"/>
                    </a:lnTo>
                    <a:lnTo>
                      <a:pt x="120" y="109"/>
                    </a:lnTo>
                    <a:lnTo>
                      <a:pt x="118" y="109"/>
                    </a:lnTo>
                    <a:lnTo>
                      <a:pt x="116" y="109"/>
                    </a:lnTo>
                    <a:lnTo>
                      <a:pt x="114" y="111"/>
                    </a:lnTo>
                    <a:lnTo>
                      <a:pt x="112" y="109"/>
                    </a:lnTo>
                    <a:lnTo>
                      <a:pt x="107" y="109"/>
                    </a:lnTo>
                    <a:lnTo>
                      <a:pt x="101" y="113"/>
                    </a:lnTo>
                    <a:lnTo>
                      <a:pt x="101" y="115"/>
                    </a:lnTo>
                    <a:lnTo>
                      <a:pt x="97" y="118"/>
                    </a:lnTo>
                    <a:lnTo>
                      <a:pt x="91" y="120"/>
                    </a:lnTo>
                    <a:lnTo>
                      <a:pt x="80" y="124"/>
                    </a:lnTo>
                    <a:lnTo>
                      <a:pt x="78" y="122"/>
                    </a:lnTo>
                    <a:lnTo>
                      <a:pt x="76" y="120"/>
                    </a:lnTo>
                    <a:lnTo>
                      <a:pt x="69" y="122"/>
                    </a:lnTo>
                    <a:lnTo>
                      <a:pt x="69" y="120"/>
                    </a:lnTo>
                    <a:lnTo>
                      <a:pt x="65" y="120"/>
                    </a:lnTo>
                    <a:lnTo>
                      <a:pt x="63" y="120"/>
                    </a:lnTo>
                    <a:lnTo>
                      <a:pt x="59" y="124"/>
                    </a:lnTo>
                    <a:lnTo>
                      <a:pt x="57" y="128"/>
                    </a:lnTo>
                    <a:lnTo>
                      <a:pt x="55" y="128"/>
                    </a:lnTo>
                    <a:lnTo>
                      <a:pt x="51" y="134"/>
                    </a:lnTo>
                    <a:lnTo>
                      <a:pt x="46" y="137"/>
                    </a:lnTo>
                    <a:lnTo>
                      <a:pt x="44" y="134"/>
                    </a:lnTo>
                    <a:lnTo>
                      <a:pt x="40" y="134"/>
                    </a:lnTo>
                    <a:lnTo>
                      <a:pt x="36" y="137"/>
                    </a:lnTo>
                    <a:lnTo>
                      <a:pt x="34" y="139"/>
                    </a:lnTo>
                    <a:lnTo>
                      <a:pt x="27" y="137"/>
                    </a:lnTo>
                    <a:lnTo>
                      <a:pt x="27" y="137"/>
                    </a:lnTo>
                    <a:lnTo>
                      <a:pt x="23" y="139"/>
                    </a:lnTo>
                    <a:lnTo>
                      <a:pt x="21" y="134"/>
                    </a:lnTo>
                    <a:lnTo>
                      <a:pt x="21" y="130"/>
                    </a:lnTo>
                    <a:lnTo>
                      <a:pt x="17" y="126"/>
                    </a:lnTo>
                    <a:lnTo>
                      <a:pt x="15" y="120"/>
                    </a:lnTo>
                    <a:lnTo>
                      <a:pt x="17" y="118"/>
                    </a:lnTo>
                    <a:lnTo>
                      <a:pt x="15" y="113"/>
                    </a:lnTo>
                    <a:lnTo>
                      <a:pt x="10" y="109"/>
                    </a:lnTo>
                    <a:lnTo>
                      <a:pt x="8" y="90"/>
                    </a:lnTo>
                    <a:lnTo>
                      <a:pt x="4" y="84"/>
                    </a:lnTo>
                    <a:lnTo>
                      <a:pt x="2" y="80"/>
                    </a:lnTo>
                    <a:lnTo>
                      <a:pt x="0" y="80"/>
                    </a:lnTo>
                    <a:lnTo>
                      <a:pt x="0" y="78"/>
                    </a:lnTo>
                    <a:lnTo>
                      <a:pt x="2" y="78"/>
                    </a:lnTo>
                    <a:lnTo>
                      <a:pt x="2" y="75"/>
                    </a:lnTo>
                    <a:lnTo>
                      <a:pt x="4" y="75"/>
                    </a:lnTo>
                    <a:lnTo>
                      <a:pt x="6" y="71"/>
                    </a:lnTo>
                    <a:lnTo>
                      <a:pt x="4" y="61"/>
                    </a:lnTo>
                    <a:lnTo>
                      <a:pt x="2" y="56"/>
                    </a:lnTo>
                    <a:lnTo>
                      <a:pt x="2" y="56"/>
                    </a:lnTo>
                    <a:close/>
                    <a:moveTo>
                      <a:pt x="194" y="147"/>
                    </a:moveTo>
                    <a:lnTo>
                      <a:pt x="198" y="147"/>
                    </a:lnTo>
                    <a:lnTo>
                      <a:pt x="202" y="147"/>
                    </a:lnTo>
                    <a:lnTo>
                      <a:pt x="198" y="149"/>
                    </a:lnTo>
                    <a:lnTo>
                      <a:pt x="194" y="147"/>
                    </a:lnTo>
                    <a:lnTo>
                      <a:pt x="194" y="147"/>
                    </a:lnTo>
                    <a:close/>
                    <a:moveTo>
                      <a:pt x="217" y="141"/>
                    </a:moveTo>
                    <a:lnTo>
                      <a:pt x="221" y="141"/>
                    </a:lnTo>
                    <a:lnTo>
                      <a:pt x="221" y="137"/>
                    </a:lnTo>
                    <a:lnTo>
                      <a:pt x="223" y="134"/>
                    </a:lnTo>
                    <a:lnTo>
                      <a:pt x="225" y="137"/>
                    </a:lnTo>
                    <a:lnTo>
                      <a:pt x="228" y="139"/>
                    </a:lnTo>
                    <a:lnTo>
                      <a:pt x="230" y="139"/>
                    </a:lnTo>
                    <a:lnTo>
                      <a:pt x="232" y="137"/>
                    </a:lnTo>
                    <a:lnTo>
                      <a:pt x="236" y="137"/>
                    </a:lnTo>
                    <a:lnTo>
                      <a:pt x="238" y="139"/>
                    </a:lnTo>
                    <a:lnTo>
                      <a:pt x="242" y="139"/>
                    </a:lnTo>
                    <a:lnTo>
                      <a:pt x="242" y="141"/>
                    </a:lnTo>
                    <a:lnTo>
                      <a:pt x="240" y="143"/>
                    </a:lnTo>
                    <a:lnTo>
                      <a:pt x="238" y="143"/>
                    </a:lnTo>
                    <a:lnTo>
                      <a:pt x="234" y="145"/>
                    </a:lnTo>
                    <a:lnTo>
                      <a:pt x="228" y="145"/>
                    </a:lnTo>
                    <a:lnTo>
                      <a:pt x="223" y="145"/>
                    </a:lnTo>
                    <a:lnTo>
                      <a:pt x="221" y="143"/>
                    </a:lnTo>
                    <a:lnTo>
                      <a:pt x="217" y="14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399" name="Freeform 104">
                <a:extLst>
                  <a:ext uri="{FF2B5EF4-FFF2-40B4-BE49-F238E27FC236}">
                    <a16:creationId xmlns:a16="http://schemas.microsoft.com/office/drawing/2014/main" id="{CD7408EA-3D02-4226-B1F3-F00BDD446425}"/>
                  </a:ext>
                </a:extLst>
              </p:cNvPr>
              <p:cNvSpPr>
                <a:spLocks/>
              </p:cNvSpPr>
              <p:nvPr/>
            </p:nvSpPr>
            <p:spPr bwMode="auto">
              <a:xfrm>
                <a:off x="9415673" y="3341132"/>
                <a:ext cx="202335" cy="158230"/>
              </a:xfrm>
              <a:custGeom>
                <a:avLst/>
                <a:gdLst>
                  <a:gd name="T0" fmla="*/ 198 w 251"/>
                  <a:gd name="T1" fmla="*/ 38 h 209"/>
                  <a:gd name="T2" fmla="*/ 188 w 251"/>
                  <a:gd name="T3" fmla="*/ 13 h 209"/>
                  <a:gd name="T4" fmla="*/ 177 w 251"/>
                  <a:gd name="T5" fmla="*/ 9 h 209"/>
                  <a:gd name="T6" fmla="*/ 150 w 251"/>
                  <a:gd name="T7" fmla="*/ 11 h 209"/>
                  <a:gd name="T8" fmla="*/ 146 w 251"/>
                  <a:gd name="T9" fmla="*/ 13 h 209"/>
                  <a:gd name="T10" fmla="*/ 137 w 251"/>
                  <a:gd name="T11" fmla="*/ 11 h 209"/>
                  <a:gd name="T12" fmla="*/ 137 w 251"/>
                  <a:gd name="T13" fmla="*/ 4 h 209"/>
                  <a:gd name="T14" fmla="*/ 122 w 251"/>
                  <a:gd name="T15" fmla="*/ 0 h 209"/>
                  <a:gd name="T16" fmla="*/ 125 w 251"/>
                  <a:gd name="T17" fmla="*/ 4 h 209"/>
                  <a:gd name="T18" fmla="*/ 114 w 251"/>
                  <a:gd name="T19" fmla="*/ 6 h 209"/>
                  <a:gd name="T20" fmla="*/ 116 w 251"/>
                  <a:gd name="T21" fmla="*/ 4 h 209"/>
                  <a:gd name="T22" fmla="*/ 110 w 251"/>
                  <a:gd name="T23" fmla="*/ 2 h 209"/>
                  <a:gd name="T24" fmla="*/ 99 w 251"/>
                  <a:gd name="T25" fmla="*/ 9 h 209"/>
                  <a:gd name="T26" fmla="*/ 89 w 251"/>
                  <a:gd name="T27" fmla="*/ 17 h 209"/>
                  <a:gd name="T28" fmla="*/ 70 w 251"/>
                  <a:gd name="T29" fmla="*/ 11 h 209"/>
                  <a:gd name="T30" fmla="*/ 55 w 251"/>
                  <a:gd name="T31" fmla="*/ 9 h 209"/>
                  <a:gd name="T32" fmla="*/ 42 w 251"/>
                  <a:gd name="T33" fmla="*/ 4 h 209"/>
                  <a:gd name="T34" fmla="*/ 9 w 251"/>
                  <a:gd name="T35" fmla="*/ 0 h 209"/>
                  <a:gd name="T36" fmla="*/ 4 w 251"/>
                  <a:gd name="T37" fmla="*/ 4 h 209"/>
                  <a:gd name="T38" fmla="*/ 7 w 251"/>
                  <a:gd name="T39" fmla="*/ 23 h 209"/>
                  <a:gd name="T40" fmla="*/ 2 w 251"/>
                  <a:gd name="T41" fmla="*/ 42 h 209"/>
                  <a:gd name="T42" fmla="*/ 251 w 251"/>
                  <a:gd name="T43" fmla="*/ 209 h 209"/>
                  <a:gd name="T44" fmla="*/ 243 w 251"/>
                  <a:gd name="T45" fmla="*/ 202 h 209"/>
                  <a:gd name="T46" fmla="*/ 234 w 251"/>
                  <a:gd name="T47" fmla="*/ 192 h 209"/>
                  <a:gd name="T48" fmla="*/ 221 w 251"/>
                  <a:gd name="T49" fmla="*/ 190 h 209"/>
                  <a:gd name="T50" fmla="*/ 219 w 251"/>
                  <a:gd name="T51" fmla="*/ 171 h 209"/>
                  <a:gd name="T52" fmla="*/ 219 w 251"/>
                  <a:gd name="T53" fmla="*/ 169 h 209"/>
                  <a:gd name="T54" fmla="*/ 221 w 251"/>
                  <a:gd name="T55" fmla="*/ 167 h 209"/>
                  <a:gd name="T56" fmla="*/ 217 w 251"/>
                  <a:gd name="T57" fmla="*/ 160 h 209"/>
                  <a:gd name="T58" fmla="*/ 205 w 251"/>
                  <a:gd name="T59" fmla="*/ 141 h 209"/>
                  <a:gd name="T60" fmla="*/ 188 w 251"/>
                  <a:gd name="T61" fmla="*/ 116 h 209"/>
                  <a:gd name="T62" fmla="*/ 186 w 251"/>
                  <a:gd name="T63" fmla="*/ 99 h 209"/>
                  <a:gd name="T64" fmla="*/ 177 w 251"/>
                  <a:gd name="T65" fmla="*/ 89 h 209"/>
                  <a:gd name="T66" fmla="*/ 175 w 251"/>
                  <a:gd name="T67" fmla="*/ 78 h 209"/>
                  <a:gd name="T68" fmla="*/ 156 w 251"/>
                  <a:gd name="T69" fmla="*/ 57 h 209"/>
                  <a:gd name="T70" fmla="*/ 152 w 251"/>
                  <a:gd name="T71" fmla="*/ 44 h 209"/>
                  <a:gd name="T72" fmla="*/ 152 w 251"/>
                  <a:gd name="T73" fmla="*/ 42 h 209"/>
                  <a:gd name="T74" fmla="*/ 158 w 251"/>
                  <a:gd name="T75" fmla="*/ 49 h 209"/>
                  <a:gd name="T76" fmla="*/ 167 w 251"/>
                  <a:gd name="T77" fmla="*/ 61 h 209"/>
                  <a:gd name="T78" fmla="*/ 175 w 251"/>
                  <a:gd name="T79" fmla="*/ 72 h 209"/>
                  <a:gd name="T80" fmla="*/ 190 w 251"/>
                  <a:gd name="T81" fmla="*/ 86 h 209"/>
                  <a:gd name="T82" fmla="*/ 194 w 251"/>
                  <a:gd name="T83" fmla="*/ 74 h 209"/>
                  <a:gd name="T84" fmla="*/ 196 w 251"/>
                  <a:gd name="T85" fmla="*/ 6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 h="209">
                    <a:moveTo>
                      <a:pt x="200" y="51"/>
                    </a:moveTo>
                    <a:lnTo>
                      <a:pt x="196" y="42"/>
                    </a:lnTo>
                    <a:lnTo>
                      <a:pt x="198" y="38"/>
                    </a:lnTo>
                    <a:lnTo>
                      <a:pt x="194" y="27"/>
                    </a:lnTo>
                    <a:lnTo>
                      <a:pt x="190" y="19"/>
                    </a:lnTo>
                    <a:lnTo>
                      <a:pt x="188" y="13"/>
                    </a:lnTo>
                    <a:lnTo>
                      <a:pt x="184" y="6"/>
                    </a:lnTo>
                    <a:lnTo>
                      <a:pt x="181" y="4"/>
                    </a:lnTo>
                    <a:lnTo>
                      <a:pt x="177" y="9"/>
                    </a:lnTo>
                    <a:lnTo>
                      <a:pt x="173" y="11"/>
                    </a:lnTo>
                    <a:lnTo>
                      <a:pt x="160" y="9"/>
                    </a:lnTo>
                    <a:lnTo>
                      <a:pt x="150" y="11"/>
                    </a:lnTo>
                    <a:lnTo>
                      <a:pt x="144" y="6"/>
                    </a:lnTo>
                    <a:lnTo>
                      <a:pt x="141" y="9"/>
                    </a:lnTo>
                    <a:lnTo>
                      <a:pt x="146" y="13"/>
                    </a:lnTo>
                    <a:lnTo>
                      <a:pt x="144" y="17"/>
                    </a:lnTo>
                    <a:lnTo>
                      <a:pt x="141" y="13"/>
                    </a:lnTo>
                    <a:lnTo>
                      <a:pt x="137" y="11"/>
                    </a:lnTo>
                    <a:lnTo>
                      <a:pt x="137" y="6"/>
                    </a:lnTo>
                    <a:lnTo>
                      <a:pt x="139" y="6"/>
                    </a:lnTo>
                    <a:lnTo>
                      <a:pt x="137" y="4"/>
                    </a:lnTo>
                    <a:lnTo>
                      <a:pt x="133" y="4"/>
                    </a:lnTo>
                    <a:lnTo>
                      <a:pt x="129" y="2"/>
                    </a:lnTo>
                    <a:lnTo>
                      <a:pt x="122" y="0"/>
                    </a:lnTo>
                    <a:lnTo>
                      <a:pt x="122" y="2"/>
                    </a:lnTo>
                    <a:lnTo>
                      <a:pt x="125" y="2"/>
                    </a:lnTo>
                    <a:lnTo>
                      <a:pt x="125" y="4"/>
                    </a:lnTo>
                    <a:lnTo>
                      <a:pt x="122" y="4"/>
                    </a:lnTo>
                    <a:lnTo>
                      <a:pt x="118" y="4"/>
                    </a:lnTo>
                    <a:lnTo>
                      <a:pt x="114" y="6"/>
                    </a:lnTo>
                    <a:lnTo>
                      <a:pt x="112" y="4"/>
                    </a:lnTo>
                    <a:lnTo>
                      <a:pt x="112" y="4"/>
                    </a:lnTo>
                    <a:lnTo>
                      <a:pt x="116" y="4"/>
                    </a:lnTo>
                    <a:lnTo>
                      <a:pt x="118" y="2"/>
                    </a:lnTo>
                    <a:lnTo>
                      <a:pt x="116" y="2"/>
                    </a:lnTo>
                    <a:lnTo>
                      <a:pt x="110" y="2"/>
                    </a:lnTo>
                    <a:lnTo>
                      <a:pt x="108" y="4"/>
                    </a:lnTo>
                    <a:lnTo>
                      <a:pt x="101" y="6"/>
                    </a:lnTo>
                    <a:lnTo>
                      <a:pt x="99" y="9"/>
                    </a:lnTo>
                    <a:lnTo>
                      <a:pt x="95" y="11"/>
                    </a:lnTo>
                    <a:lnTo>
                      <a:pt x="91" y="15"/>
                    </a:lnTo>
                    <a:lnTo>
                      <a:pt x="89" y="17"/>
                    </a:lnTo>
                    <a:lnTo>
                      <a:pt x="82" y="17"/>
                    </a:lnTo>
                    <a:lnTo>
                      <a:pt x="76" y="11"/>
                    </a:lnTo>
                    <a:lnTo>
                      <a:pt x="70" y="11"/>
                    </a:lnTo>
                    <a:lnTo>
                      <a:pt x="63" y="11"/>
                    </a:lnTo>
                    <a:lnTo>
                      <a:pt x="59" y="9"/>
                    </a:lnTo>
                    <a:lnTo>
                      <a:pt x="55" y="9"/>
                    </a:lnTo>
                    <a:lnTo>
                      <a:pt x="53" y="9"/>
                    </a:lnTo>
                    <a:lnTo>
                      <a:pt x="49" y="6"/>
                    </a:lnTo>
                    <a:lnTo>
                      <a:pt x="42" y="4"/>
                    </a:lnTo>
                    <a:lnTo>
                      <a:pt x="25" y="2"/>
                    </a:lnTo>
                    <a:lnTo>
                      <a:pt x="19" y="0"/>
                    </a:lnTo>
                    <a:lnTo>
                      <a:pt x="9" y="0"/>
                    </a:lnTo>
                    <a:lnTo>
                      <a:pt x="7" y="2"/>
                    </a:lnTo>
                    <a:lnTo>
                      <a:pt x="7" y="2"/>
                    </a:lnTo>
                    <a:lnTo>
                      <a:pt x="4" y="4"/>
                    </a:lnTo>
                    <a:lnTo>
                      <a:pt x="4" y="13"/>
                    </a:lnTo>
                    <a:lnTo>
                      <a:pt x="7" y="19"/>
                    </a:lnTo>
                    <a:lnTo>
                      <a:pt x="7" y="23"/>
                    </a:lnTo>
                    <a:lnTo>
                      <a:pt x="2" y="30"/>
                    </a:lnTo>
                    <a:lnTo>
                      <a:pt x="0" y="36"/>
                    </a:lnTo>
                    <a:lnTo>
                      <a:pt x="2" y="42"/>
                    </a:lnTo>
                    <a:lnTo>
                      <a:pt x="4" y="51"/>
                    </a:lnTo>
                    <a:lnTo>
                      <a:pt x="13" y="209"/>
                    </a:lnTo>
                    <a:lnTo>
                      <a:pt x="251" y="209"/>
                    </a:lnTo>
                    <a:lnTo>
                      <a:pt x="251" y="207"/>
                    </a:lnTo>
                    <a:lnTo>
                      <a:pt x="247" y="207"/>
                    </a:lnTo>
                    <a:lnTo>
                      <a:pt x="243" y="202"/>
                    </a:lnTo>
                    <a:lnTo>
                      <a:pt x="240" y="198"/>
                    </a:lnTo>
                    <a:lnTo>
                      <a:pt x="236" y="198"/>
                    </a:lnTo>
                    <a:lnTo>
                      <a:pt x="234" y="192"/>
                    </a:lnTo>
                    <a:lnTo>
                      <a:pt x="232" y="194"/>
                    </a:lnTo>
                    <a:lnTo>
                      <a:pt x="228" y="194"/>
                    </a:lnTo>
                    <a:lnTo>
                      <a:pt x="221" y="190"/>
                    </a:lnTo>
                    <a:lnTo>
                      <a:pt x="219" y="179"/>
                    </a:lnTo>
                    <a:lnTo>
                      <a:pt x="219" y="177"/>
                    </a:lnTo>
                    <a:lnTo>
                      <a:pt x="219" y="171"/>
                    </a:lnTo>
                    <a:lnTo>
                      <a:pt x="217" y="169"/>
                    </a:lnTo>
                    <a:lnTo>
                      <a:pt x="217" y="167"/>
                    </a:lnTo>
                    <a:lnTo>
                      <a:pt x="219" y="169"/>
                    </a:lnTo>
                    <a:lnTo>
                      <a:pt x="226" y="169"/>
                    </a:lnTo>
                    <a:lnTo>
                      <a:pt x="224" y="167"/>
                    </a:lnTo>
                    <a:lnTo>
                      <a:pt x="221" y="167"/>
                    </a:lnTo>
                    <a:lnTo>
                      <a:pt x="217" y="160"/>
                    </a:lnTo>
                    <a:lnTo>
                      <a:pt x="217" y="160"/>
                    </a:lnTo>
                    <a:lnTo>
                      <a:pt x="217" y="160"/>
                    </a:lnTo>
                    <a:lnTo>
                      <a:pt x="215" y="158"/>
                    </a:lnTo>
                    <a:lnTo>
                      <a:pt x="213" y="154"/>
                    </a:lnTo>
                    <a:lnTo>
                      <a:pt x="205" y="141"/>
                    </a:lnTo>
                    <a:lnTo>
                      <a:pt x="203" y="139"/>
                    </a:lnTo>
                    <a:lnTo>
                      <a:pt x="200" y="133"/>
                    </a:lnTo>
                    <a:lnTo>
                      <a:pt x="188" y="116"/>
                    </a:lnTo>
                    <a:lnTo>
                      <a:pt x="188" y="112"/>
                    </a:lnTo>
                    <a:lnTo>
                      <a:pt x="186" y="108"/>
                    </a:lnTo>
                    <a:lnTo>
                      <a:pt x="186" y="99"/>
                    </a:lnTo>
                    <a:lnTo>
                      <a:pt x="184" y="97"/>
                    </a:lnTo>
                    <a:lnTo>
                      <a:pt x="184" y="95"/>
                    </a:lnTo>
                    <a:lnTo>
                      <a:pt x="177" y="89"/>
                    </a:lnTo>
                    <a:lnTo>
                      <a:pt x="175" y="84"/>
                    </a:lnTo>
                    <a:lnTo>
                      <a:pt x="177" y="82"/>
                    </a:lnTo>
                    <a:lnTo>
                      <a:pt x="175" y="78"/>
                    </a:lnTo>
                    <a:lnTo>
                      <a:pt x="165" y="70"/>
                    </a:lnTo>
                    <a:lnTo>
                      <a:pt x="162" y="65"/>
                    </a:lnTo>
                    <a:lnTo>
                      <a:pt x="156" y="57"/>
                    </a:lnTo>
                    <a:lnTo>
                      <a:pt x="156" y="53"/>
                    </a:lnTo>
                    <a:lnTo>
                      <a:pt x="152" y="46"/>
                    </a:lnTo>
                    <a:lnTo>
                      <a:pt x="152" y="44"/>
                    </a:lnTo>
                    <a:lnTo>
                      <a:pt x="152" y="42"/>
                    </a:lnTo>
                    <a:lnTo>
                      <a:pt x="152" y="40"/>
                    </a:lnTo>
                    <a:lnTo>
                      <a:pt x="152" y="42"/>
                    </a:lnTo>
                    <a:lnTo>
                      <a:pt x="154" y="42"/>
                    </a:lnTo>
                    <a:lnTo>
                      <a:pt x="156" y="46"/>
                    </a:lnTo>
                    <a:lnTo>
                      <a:pt x="158" y="49"/>
                    </a:lnTo>
                    <a:lnTo>
                      <a:pt x="158" y="51"/>
                    </a:lnTo>
                    <a:lnTo>
                      <a:pt x="167" y="57"/>
                    </a:lnTo>
                    <a:lnTo>
                      <a:pt x="167" y="61"/>
                    </a:lnTo>
                    <a:lnTo>
                      <a:pt x="169" y="65"/>
                    </a:lnTo>
                    <a:lnTo>
                      <a:pt x="173" y="68"/>
                    </a:lnTo>
                    <a:lnTo>
                      <a:pt x="175" y="72"/>
                    </a:lnTo>
                    <a:lnTo>
                      <a:pt x="184" y="82"/>
                    </a:lnTo>
                    <a:lnTo>
                      <a:pt x="190" y="84"/>
                    </a:lnTo>
                    <a:lnTo>
                      <a:pt x="190" y="86"/>
                    </a:lnTo>
                    <a:lnTo>
                      <a:pt x="190" y="84"/>
                    </a:lnTo>
                    <a:lnTo>
                      <a:pt x="194" y="80"/>
                    </a:lnTo>
                    <a:lnTo>
                      <a:pt x="194" y="74"/>
                    </a:lnTo>
                    <a:lnTo>
                      <a:pt x="194" y="72"/>
                    </a:lnTo>
                    <a:lnTo>
                      <a:pt x="196" y="65"/>
                    </a:lnTo>
                    <a:lnTo>
                      <a:pt x="196" y="61"/>
                    </a:lnTo>
                    <a:lnTo>
                      <a:pt x="198" y="51"/>
                    </a:lnTo>
                    <a:lnTo>
                      <a:pt x="200" y="5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00" name="Freeform 105">
                <a:extLst>
                  <a:ext uri="{FF2B5EF4-FFF2-40B4-BE49-F238E27FC236}">
                    <a16:creationId xmlns:a16="http://schemas.microsoft.com/office/drawing/2014/main" id="{EC2646E6-1A6D-4902-B4B8-A89F162DE69A}"/>
                  </a:ext>
                </a:extLst>
              </p:cNvPr>
              <p:cNvSpPr>
                <a:spLocks/>
              </p:cNvSpPr>
              <p:nvPr/>
            </p:nvSpPr>
            <p:spPr bwMode="auto">
              <a:xfrm>
                <a:off x="9380205" y="3499361"/>
                <a:ext cx="266824" cy="285418"/>
              </a:xfrm>
              <a:custGeom>
                <a:avLst/>
                <a:gdLst>
                  <a:gd name="T0" fmla="*/ 295 w 331"/>
                  <a:gd name="T1" fmla="*/ 4 h 377"/>
                  <a:gd name="T2" fmla="*/ 297 w 331"/>
                  <a:gd name="T3" fmla="*/ 12 h 377"/>
                  <a:gd name="T4" fmla="*/ 297 w 331"/>
                  <a:gd name="T5" fmla="*/ 17 h 377"/>
                  <a:gd name="T6" fmla="*/ 301 w 331"/>
                  <a:gd name="T7" fmla="*/ 50 h 377"/>
                  <a:gd name="T8" fmla="*/ 320 w 331"/>
                  <a:gd name="T9" fmla="*/ 76 h 377"/>
                  <a:gd name="T10" fmla="*/ 327 w 331"/>
                  <a:gd name="T11" fmla="*/ 86 h 377"/>
                  <a:gd name="T12" fmla="*/ 312 w 331"/>
                  <a:gd name="T13" fmla="*/ 92 h 377"/>
                  <a:gd name="T14" fmla="*/ 303 w 331"/>
                  <a:gd name="T15" fmla="*/ 99 h 377"/>
                  <a:gd name="T16" fmla="*/ 301 w 331"/>
                  <a:gd name="T17" fmla="*/ 111 h 377"/>
                  <a:gd name="T18" fmla="*/ 293 w 331"/>
                  <a:gd name="T19" fmla="*/ 139 h 377"/>
                  <a:gd name="T20" fmla="*/ 295 w 331"/>
                  <a:gd name="T21" fmla="*/ 158 h 377"/>
                  <a:gd name="T22" fmla="*/ 284 w 331"/>
                  <a:gd name="T23" fmla="*/ 187 h 377"/>
                  <a:gd name="T24" fmla="*/ 274 w 331"/>
                  <a:gd name="T25" fmla="*/ 204 h 377"/>
                  <a:gd name="T26" fmla="*/ 257 w 331"/>
                  <a:gd name="T27" fmla="*/ 227 h 377"/>
                  <a:gd name="T28" fmla="*/ 253 w 331"/>
                  <a:gd name="T29" fmla="*/ 246 h 377"/>
                  <a:gd name="T30" fmla="*/ 244 w 331"/>
                  <a:gd name="T31" fmla="*/ 276 h 377"/>
                  <a:gd name="T32" fmla="*/ 232 w 331"/>
                  <a:gd name="T33" fmla="*/ 276 h 377"/>
                  <a:gd name="T34" fmla="*/ 230 w 331"/>
                  <a:gd name="T35" fmla="*/ 291 h 377"/>
                  <a:gd name="T36" fmla="*/ 247 w 331"/>
                  <a:gd name="T37" fmla="*/ 299 h 377"/>
                  <a:gd name="T38" fmla="*/ 259 w 331"/>
                  <a:gd name="T39" fmla="*/ 312 h 377"/>
                  <a:gd name="T40" fmla="*/ 270 w 331"/>
                  <a:gd name="T41" fmla="*/ 331 h 377"/>
                  <a:gd name="T42" fmla="*/ 253 w 331"/>
                  <a:gd name="T43" fmla="*/ 356 h 377"/>
                  <a:gd name="T44" fmla="*/ 242 w 331"/>
                  <a:gd name="T45" fmla="*/ 364 h 377"/>
                  <a:gd name="T46" fmla="*/ 219 w 331"/>
                  <a:gd name="T47" fmla="*/ 371 h 377"/>
                  <a:gd name="T48" fmla="*/ 211 w 331"/>
                  <a:gd name="T49" fmla="*/ 377 h 377"/>
                  <a:gd name="T50" fmla="*/ 196 w 331"/>
                  <a:gd name="T51" fmla="*/ 373 h 377"/>
                  <a:gd name="T52" fmla="*/ 185 w 331"/>
                  <a:gd name="T53" fmla="*/ 377 h 377"/>
                  <a:gd name="T54" fmla="*/ 177 w 331"/>
                  <a:gd name="T55" fmla="*/ 375 h 377"/>
                  <a:gd name="T56" fmla="*/ 166 w 331"/>
                  <a:gd name="T57" fmla="*/ 362 h 377"/>
                  <a:gd name="T58" fmla="*/ 154 w 331"/>
                  <a:gd name="T59" fmla="*/ 352 h 377"/>
                  <a:gd name="T60" fmla="*/ 145 w 331"/>
                  <a:gd name="T61" fmla="*/ 356 h 377"/>
                  <a:gd name="T62" fmla="*/ 131 w 331"/>
                  <a:gd name="T63" fmla="*/ 360 h 377"/>
                  <a:gd name="T64" fmla="*/ 116 w 331"/>
                  <a:gd name="T65" fmla="*/ 350 h 377"/>
                  <a:gd name="T66" fmla="*/ 110 w 331"/>
                  <a:gd name="T67" fmla="*/ 341 h 377"/>
                  <a:gd name="T68" fmla="*/ 97 w 331"/>
                  <a:gd name="T69" fmla="*/ 329 h 377"/>
                  <a:gd name="T70" fmla="*/ 88 w 331"/>
                  <a:gd name="T71" fmla="*/ 318 h 377"/>
                  <a:gd name="T72" fmla="*/ 76 w 331"/>
                  <a:gd name="T73" fmla="*/ 303 h 377"/>
                  <a:gd name="T74" fmla="*/ 69 w 331"/>
                  <a:gd name="T75" fmla="*/ 297 h 377"/>
                  <a:gd name="T76" fmla="*/ 63 w 331"/>
                  <a:gd name="T77" fmla="*/ 286 h 377"/>
                  <a:gd name="T78" fmla="*/ 48 w 331"/>
                  <a:gd name="T79" fmla="*/ 278 h 377"/>
                  <a:gd name="T80" fmla="*/ 40 w 331"/>
                  <a:gd name="T81" fmla="*/ 272 h 377"/>
                  <a:gd name="T82" fmla="*/ 34 w 331"/>
                  <a:gd name="T83" fmla="*/ 257 h 377"/>
                  <a:gd name="T84" fmla="*/ 23 w 331"/>
                  <a:gd name="T85" fmla="*/ 234 h 377"/>
                  <a:gd name="T86" fmla="*/ 19 w 331"/>
                  <a:gd name="T87" fmla="*/ 223 h 377"/>
                  <a:gd name="T88" fmla="*/ 10 w 331"/>
                  <a:gd name="T89" fmla="*/ 208 h 377"/>
                  <a:gd name="T90" fmla="*/ 10 w 331"/>
                  <a:gd name="T91" fmla="*/ 194 h 377"/>
                  <a:gd name="T92" fmla="*/ 0 w 331"/>
                  <a:gd name="T93" fmla="*/ 187 h 377"/>
                  <a:gd name="T94" fmla="*/ 6 w 331"/>
                  <a:gd name="T95" fmla="*/ 168 h 377"/>
                  <a:gd name="T96" fmla="*/ 13 w 331"/>
                  <a:gd name="T97" fmla="*/ 154 h 377"/>
                  <a:gd name="T98" fmla="*/ 21 w 331"/>
                  <a:gd name="T99" fmla="*/ 133 h 377"/>
                  <a:gd name="T100" fmla="*/ 40 w 331"/>
                  <a:gd name="T101" fmla="*/ 128 h 377"/>
                  <a:gd name="T102" fmla="*/ 57 w 331"/>
                  <a:gd name="T103"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1" h="377">
                    <a:moveTo>
                      <a:pt x="57" y="0"/>
                    </a:moveTo>
                    <a:lnTo>
                      <a:pt x="295" y="0"/>
                    </a:lnTo>
                    <a:lnTo>
                      <a:pt x="293" y="0"/>
                    </a:lnTo>
                    <a:lnTo>
                      <a:pt x="293" y="2"/>
                    </a:lnTo>
                    <a:lnTo>
                      <a:pt x="295" y="4"/>
                    </a:lnTo>
                    <a:lnTo>
                      <a:pt x="293" y="4"/>
                    </a:lnTo>
                    <a:lnTo>
                      <a:pt x="295" y="6"/>
                    </a:lnTo>
                    <a:lnTo>
                      <a:pt x="295" y="6"/>
                    </a:lnTo>
                    <a:lnTo>
                      <a:pt x="295" y="8"/>
                    </a:lnTo>
                    <a:lnTo>
                      <a:pt x="297" y="12"/>
                    </a:lnTo>
                    <a:lnTo>
                      <a:pt x="301" y="19"/>
                    </a:lnTo>
                    <a:lnTo>
                      <a:pt x="301" y="21"/>
                    </a:lnTo>
                    <a:lnTo>
                      <a:pt x="299" y="21"/>
                    </a:lnTo>
                    <a:lnTo>
                      <a:pt x="299" y="19"/>
                    </a:lnTo>
                    <a:lnTo>
                      <a:pt x="297" y="17"/>
                    </a:lnTo>
                    <a:lnTo>
                      <a:pt x="297" y="17"/>
                    </a:lnTo>
                    <a:lnTo>
                      <a:pt x="297" y="21"/>
                    </a:lnTo>
                    <a:lnTo>
                      <a:pt x="301" y="36"/>
                    </a:lnTo>
                    <a:lnTo>
                      <a:pt x="303" y="44"/>
                    </a:lnTo>
                    <a:lnTo>
                      <a:pt x="301" y="50"/>
                    </a:lnTo>
                    <a:lnTo>
                      <a:pt x="306" y="59"/>
                    </a:lnTo>
                    <a:lnTo>
                      <a:pt x="308" y="65"/>
                    </a:lnTo>
                    <a:lnTo>
                      <a:pt x="312" y="67"/>
                    </a:lnTo>
                    <a:lnTo>
                      <a:pt x="320" y="71"/>
                    </a:lnTo>
                    <a:lnTo>
                      <a:pt x="320" y="76"/>
                    </a:lnTo>
                    <a:lnTo>
                      <a:pt x="325" y="76"/>
                    </a:lnTo>
                    <a:lnTo>
                      <a:pt x="329" y="78"/>
                    </a:lnTo>
                    <a:lnTo>
                      <a:pt x="329" y="82"/>
                    </a:lnTo>
                    <a:lnTo>
                      <a:pt x="331" y="82"/>
                    </a:lnTo>
                    <a:lnTo>
                      <a:pt x="327" y="86"/>
                    </a:lnTo>
                    <a:lnTo>
                      <a:pt x="325" y="86"/>
                    </a:lnTo>
                    <a:lnTo>
                      <a:pt x="320" y="88"/>
                    </a:lnTo>
                    <a:lnTo>
                      <a:pt x="320" y="90"/>
                    </a:lnTo>
                    <a:lnTo>
                      <a:pt x="314" y="90"/>
                    </a:lnTo>
                    <a:lnTo>
                      <a:pt x="312" y="92"/>
                    </a:lnTo>
                    <a:lnTo>
                      <a:pt x="308" y="92"/>
                    </a:lnTo>
                    <a:lnTo>
                      <a:pt x="308" y="95"/>
                    </a:lnTo>
                    <a:lnTo>
                      <a:pt x="310" y="97"/>
                    </a:lnTo>
                    <a:lnTo>
                      <a:pt x="308" y="99"/>
                    </a:lnTo>
                    <a:lnTo>
                      <a:pt x="303" y="99"/>
                    </a:lnTo>
                    <a:lnTo>
                      <a:pt x="301" y="101"/>
                    </a:lnTo>
                    <a:lnTo>
                      <a:pt x="301" y="105"/>
                    </a:lnTo>
                    <a:lnTo>
                      <a:pt x="299" y="109"/>
                    </a:lnTo>
                    <a:lnTo>
                      <a:pt x="301" y="111"/>
                    </a:lnTo>
                    <a:lnTo>
                      <a:pt x="301" y="111"/>
                    </a:lnTo>
                    <a:lnTo>
                      <a:pt x="301" y="114"/>
                    </a:lnTo>
                    <a:lnTo>
                      <a:pt x="299" y="120"/>
                    </a:lnTo>
                    <a:lnTo>
                      <a:pt x="297" y="130"/>
                    </a:lnTo>
                    <a:lnTo>
                      <a:pt x="293" y="135"/>
                    </a:lnTo>
                    <a:lnTo>
                      <a:pt x="293" y="139"/>
                    </a:lnTo>
                    <a:lnTo>
                      <a:pt x="291" y="141"/>
                    </a:lnTo>
                    <a:lnTo>
                      <a:pt x="291" y="145"/>
                    </a:lnTo>
                    <a:lnTo>
                      <a:pt x="293" y="154"/>
                    </a:lnTo>
                    <a:lnTo>
                      <a:pt x="295" y="158"/>
                    </a:lnTo>
                    <a:lnTo>
                      <a:pt x="295" y="158"/>
                    </a:lnTo>
                    <a:lnTo>
                      <a:pt x="295" y="160"/>
                    </a:lnTo>
                    <a:lnTo>
                      <a:pt x="293" y="166"/>
                    </a:lnTo>
                    <a:lnTo>
                      <a:pt x="293" y="173"/>
                    </a:lnTo>
                    <a:lnTo>
                      <a:pt x="287" y="181"/>
                    </a:lnTo>
                    <a:lnTo>
                      <a:pt x="284" y="187"/>
                    </a:lnTo>
                    <a:lnTo>
                      <a:pt x="282" y="187"/>
                    </a:lnTo>
                    <a:lnTo>
                      <a:pt x="278" y="189"/>
                    </a:lnTo>
                    <a:lnTo>
                      <a:pt x="278" y="192"/>
                    </a:lnTo>
                    <a:lnTo>
                      <a:pt x="274" y="200"/>
                    </a:lnTo>
                    <a:lnTo>
                      <a:pt x="274" y="204"/>
                    </a:lnTo>
                    <a:lnTo>
                      <a:pt x="268" y="208"/>
                    </a:lnTo>
                    <a:lnTo>
                      <a:pt x="265" y="213"/>
                    </a:lnTo>
                    <a:lnTo>
                      <a:pt x="261" y="229"/>
                    </a:lnTo>
                    <a:lnTo>
                      <a:pt x="259" y="227"/>
                    </a:lnTo>
                    <a:lnTo>
                      <a:pt x="257" y="227"/>
                    </a:lnTo>
                    <a:lnTo>
                      <a:pt x="257" y="232"/>
                    </a:lnTo>
                    <a:lnTo>
                      <a:pt x="253" y="236"/>
                    </a:lnTo>
                    <a:lnTo>
                      <a:pt x="251" y="240"/>
                    </a:lnTo>
                    <a:lnTo>
                      <a:pt x="253" y="242"/>
                    </a:lnTo>
                    <a:lnTo>
                      <a:pt x="253" y="246"/>
                    </a:lnTo>
                    <a:lnTo>
                      <a:pt x="249" y="253"/>
                    </a:lnTo>
                    <a:lnTo>
                      <a:pt x="249" y="257"/>
                    </a:lnTo>
                    <a:lnTo>
                      <a:pt x="249" y="265"/>
                    </a:lnTo>
                    <a:lnTo>
                      <a:pt x="247" y="274"/>
                    </a:lnTo>
                    <a:lnTo>
                      <a:pt x="244" y="276"/>
                    </a:lnTo>
                    <a:lnTo>
                      <a:pt x="244" y="278"/>
                    </a:lnTo>
                    <a:lnTo>
                      <a:pt x="240" y="278"/>
                    </a:lnTo>
                    <a:lnTo>
                      <a:pt x="238" y="276"/>
                    </a:lnTo>
                    <a:lnTo>
                      <a:pt x="236" y="278"/>
                    </a:lnTo>
                    <a:lnTo>
                      <a:pt x="232" y="276"/>
                    </a:lnTo>
                    <a:lnTo>
                      <a:pt x="230" y="280"/>
                    </a:lnTo>
                    <a:lnTo>
                      <a:pt x="230" y="282"/>
                    </a:lnTo>
                    <a:lnTo>
                      <a:pt x="225" y="286"/>
                    </a:lnTo>
                    <a:lnTo>
                      <a:pt x="228" y="288"/>
                    </a:lnTo>
                    <a:lnTo>
                      <a:pt x="230" y="291"/>
                    </a:lnTo>
                    <a:lnTo>
                      <a:pt x="238" y="291"/>
                    </a:lnTo>
                    <a:lnTo>
                      <a:pt x="240" y="293"/>
                    </a:lnTo>
                    <a:lnTo>
                      <a:pt x="244" y="297"/>
                    </a:lnTo>
                    <a:lnTo>
                      <a:pt x="244" y="299"/>
                    </a:lnTo>
                    <a:lnTo>
                      <a:pt x="247" y="299"/>
                    </a:lnTo>
                    <a:lnTo>
                      <a:pt x="251" y="307"/>
                    </a:lnTo>
                    <a:lnTo>
                      <a:pt x="253" y="310"/>
                    </a:lnTo>
                    <a:lnTo>
                      <a:pt x="253" y="310"/>
                    </a:lnTo>
                    <a:lnTo>
                      <a:pt x="255" y="312"/>
                    </a:lnTo>
                    <a:lnTo>
                      <a:pt x="259" y="312"/>
                    </a:lnTo>
                    <a:lnTo>
                      <a:pt x="261" y="314"/>
                    </a:lnTo>
                    <a:lnTo>
                      <a:pt x="263" y="318"/>
                    </a:lnTo>
                    <a:lnTo>
                      <a:pt x="265" y="322"/>
                    </a:lnTo>
                    <a:lnTo>
                      <a:pt x="268" y="329"/>
                    </a:lnTo>
                    <a:lnTo>
                      <a:pt x="270" y="331"/>
                    </a:lnTo>
                    <a:lnTo>
                      <a:pt x="270" y="339"/>
                    </a:lnTo>
                    <a:lnTo>
                      <a:pt x="263" y="345"/>
                    </a:lnTo>
                    <a:lnTo>
                      <a:pt x="259" y="354"/>
                    </a:lnTo>
                    <a:lnTo>
                      <a:pt x="257" y="352"/>
                    </a:lnTo>
                    <a:lnTo>
                      <a:pt x="253" y="356"/>
                    </a:lnTo>
                    <a:lnTo>
                      <a:pt x="251" y="358"/>
                    </a:lnTo>
                    <a:lnTo>
                      <a:pt x="251" y="360"/>
                    </a:lnTo>
                    <a:lnTo>
                      <a:pt x="247" y="362"/>
                    </a:lnTo>
                    <a:lnTo>
                      <a:pt x="247" y="362"/>
                    </a:lnTo>
                    <a:lnTo>
                      <a:pt x="242" y="364"/>
                    </a:lnTo>
                    <a:lnTo>
                      <a:pt x="240" y="369"/>
                    </a:lnTo>
                    <a:lnTo>
                      <a:pt x="236" y="371"/>
                    </a:lnTo>
                    <a:lnTo>
                      <a:pt x="232" y="369"/>
                    </a:lnTo>
                    <a:lnTo>
                      <a:pt x="225" y="371"/>
                    </a:lnTo>
                    <a:lnTo>
                      <a:pt x="219" y="371"/>
                    </a:lnTo>
                    <a:lnTo>
                      <a:pt x="217" y="371"/>
                    </a:lnTo>
                    <a:lnTo>
                      <a:pt x="215" y="373"/>
                    </a:lnTo>
                    <a:lnTo>
                      <a:pt x="213" y="373"/>
                    </a:lnTo>
                    <a:lnTo>
                      <a:pt x="211" y="375"/>
                    </a:lnTo>
                    <a:lnTo>
                      <a:pt x="211" y="377"/>
                    </a:lnTo>
                    <a:lnTo>
                      <a:pt x="209" y="377"/>
                    </a:lnTo>
                    <a:lnTo>
                      <a:pt x="204" y="375"/>
                    </a:lnTo>
                    <a:lnTo>
                      <a:pt x="202" y="373"/>
                    </a:lnTo>
                    <a:lnTo>
                      <a:pt x="200" y="373"/>
                    </a:lnTo>
                    <a:lnTo>
                      <a:pt x="196" y="373"/>
                    </a:lnTo>
                    <a:lnTo>
                      <a:pt x="192" y="371"/>
                    </a:lnTo>
                    <a:lnTo>
                      <a:pt x="188" y="369"/>
                    </a:lnTo>
                    <a:lnTo>
                      <a:pt x="185" y="371"/>
                    </a:lnTo>
                    <a:lnTo>
                      <a:pt x="185" y="375"/>
                    </a:lnTo>
                    <a:lnTo>
                      <a:pt x="185" y="377"/>
                    </a:lnTo>
                    <a:lnTo>
                      <a:pt x="185" y="377"/>
                    </a:lnTo>
                    <a:lnTo>
                      <a:pt x="183" y="377"/>
                    </a:lnTo>
                    <a:lnTo>
                      <a:pt x="179" y="377"/>
                    </a:lnTo>
                    <a:lnTo>
                      <a:pt x="177" y="377"/>
                    </a:lnTo>
                    <a:lnTo>
                      <a:pt x="177" y="375"/>
                    </a:lnTo>
                    <a:lnTo>
                      <a:pt x="177" y="371"/>
                    </a:lnTo>
                    <a:lnTo>
                      <a:pt x="175" y="369"/>
                    </a:lnTo>
                    <a:lnTo>
                      <a:pt x="173" y="366"/>
                    </a:lnTo>
                    <a:lnTo>
                      <a:pt x="171" y="364"/>
                    </a:lnTo>
                    <a:lnTo>
                      <a:pt x="166" y="362"/>
                    </a:lnTo>
                    <a:lnTo>
                      <a:pt x="164" y="360"/>
                    </a:lnTo>
                    <a:lnTo>
                      <a:pt x="162" y="358"/>
                    </a:lnTo>
                    <a:lnTo>
                      <a:pt x="160" y="354"/>
                    </a:lnTo>
                    <a:lnTo>
                      <a:pt x="158" y="352"/>
                    </a:lnTo>
                    <a:lnTo>
                      <a:pt x="154" y="352"/>
                    </a:lnTo>
                    <a:lnTo>
                      <a:pt x="152" y="354"/>
                    </a:lnTo>
                    <a:lnTo>
                      <a:pt x="152" y="356"/>
                    </a:lnTo>
                    <a:lnTo>
                      <a:pt x="147" y="358"/>
                    </a:lnTo>
                    <a:lnTo>
                      <a:pt x="145" y="358"/>
                    </a:lnTo>
                    <a:lnTo>
                      <a:pt x="145" y="356"/>
                    </a:lnTo>
                    <a:lnTo>
                      <a:pt x="141" y="356"/>
                    </a:lnTo>
                    <a:lnTo>
                      <a:pt x="137" y="356"/>
                    </a:lnTo>
                    <a:lnTo>
                      <a:pt x="135" y="358"/>
                    </a:lnTo>
                    <a:lnTo>
                      <a:pt x="133" y="360"/>
                    </a:lnTo>
                    <a:lnTo>
                      <a:pt x="131" y="360"/>
                    </a:lnTo>
                    <a:lnTo>
                      <a:pt x="126" y="360"/>
                    </a:lnTo>
                    <a:lnTo>
                      <a:pt x="122" y="356"/>
                    </a:lnTo>
                    <a:lnTo>
                      <a:pt x="120" y="354"/>
                    </a:lnTo>
                    <a:lnTo>
                      <a:pt x="118" y="354"/>
                    </a:lnTo>
                    <a:lnTo>
                      <a:pt x="116" y="350"/>
                    </a:lnTo>
                    <a:lnTo>
                      <a:pt x="116" y="348"/>
                    </a:lnTo>
                    <a:lnTo>
                      <a:pt x="116" y="348"/>
                    </a:lnTo>
                    <a:lnTo>
                      <a:pt x="116" y="345"/>
                    </a:lnTo>
                    <a:lnTo>
                      <a:pt x="114" y="343"/>
                    </a:lnTo>
                    <a:lnTo>
                      <a:pt x="110" y="341"/>
                    </a:lnTo>
                    <a:lnTo>
                      <a:pt x="107" y="339"/>
                    </a:lnTo>
                    <a:lnTo>
                      <a:pt x="107" y="335"/>
                    </a:lnTo>
                    <a:lnTo>
                      <a:pt x="107" y="333"/>
                    </a:lnTo>
                    <a:lnTo>
                      <a:pt x="103" y="329"/>
                    </a:lnTo>
                    <a:lnTo>
                      <a:pt x="97" y="329"/>
                    </a:lnTo>
                    <a:lnTo>
                      <a:pt x="95" y="326"/>
                    </a:lnTo>
                    <a:lnTo>
                      <a:pt x="97" y="322"/>
                    </a:lnTo>
                    <a:lnTo>
                      <a:pt x="95" y="320"/>
                    </a:lnTo>
                    <a:lnTo>
                      <a:pt x="91" y="320"/>
                    </a:lnTo>
                    <a:lnTo>
                      <a:pt x="88" y="318"/>
                    </a:lnTo>
                    <a:lnTo>
                      <a:pt x="88" y="312"/>
                    </a:lnTo>
                    <a:lnTo>
                      <a:pt x="86" y="310"/>
                    </a:lnTo>
                    <a:lnTo>
                      <a:pt x="80" y="305"/>
                    </a:lnTo>
                    <a:lnTo>
                      <a:pt x="80" y="305"/>
                    </a:lnTo>
                    <a:lnTo>
                      <a:pt x="76" y="303"/>
                    </a:lnTo>
                    <a:lnTo>
                      <a:pt x="74" y="305"/>
                    </a:lnTo>
                    <a:lnTo>
                      <a:pt x="72" y="303"/>
                    </a:lnTo>
                    <a:lnTo>
                      <a:pt x="67" y="301"/>
                    </a:lnTo>
                    <a:lnTo>
                      <a:pt x="67" y="299"/>
                    </a:lnTo>
                    <a:lnTo>
                      <a:pt x="69" y="297"/>
                    </a:lnTo>
                    <a:lnTo>
                      <a:pt x="72" y="295"/>
                    </a:lnTo>
                    <a:lnTo>
                      <a:pt x="72" y="293"/>
                    </a:lnTo>
                    <a:lnTo>
                      <a:pt x="72" y="291"/>
                    </a:lnTo>
                    <a:lnTo>
                      <a:pt x="67" y="288"/>
                    </a:lnTo>
                    <a:lnTo>
                      <a:pt x="63" y="286"/>
                    </a:lnTo>
                    <a:lnTo>
                      <a:pt x="63" y="284"/>
                    </a:lnTo>
                    <a:lnTo>
                      <a:pt x="59" y="282"/>
                    </a:lnTo>
                    <a:lnTo>
                      <a:pt x="57" y="282"/>
                    </a:lnTo>
                    <a:lnTo>
                      <a:pt x="51" y="280"/>
                    </a:lnTo>
                    <a:lnTo>
                      <a:pt x="48" y="278"/>
                    </a:lnTo>
                    <a:lnTo>
                      <a:pt x="48" y="274"/>
                    </a:lnTo>
                    <a:lnTo>
                      <a:pt x="48" y="272"/>
                    </a:lnTo>
                    <a:lnTo>
                      <a:pt x="46" y="270"/>
                    </a:lnTo>
                    <a:lnTo>
                      <a:pt x="40" y="270"/>
                    </a:lnTo>
                    <a:lnTo>
                      <a:pt x="40" y="272"/>
                    </a:lnTo>
                    <a:lnTo>
                      <a:pt x="34" y="272"/>
                    </a:lnTo>
                    <a:lnTo>
                      <a:pt x="32" y="270"/>
                    </a:lnTo>
                    <a:lnTo>
                      <a:pt x="32" y="263"/>
                    </a:lnTo>
                    <a:lnTo>
                      <a:pt x="34" y="259"/>
                    </a:lnTo>
                    <a:lnTo>
                      <a:pt x="34" y="257"/>
                    </a:lnTo>
                    <a:lnTo>
                      <a:pt x="36" y="253"/>
                    </a:lnTo>
                    <a:lnTo>
                      <a:pt x="34" y="251"/>
                    </a:lnTo>
                    <a:lnTo>
                      <a:pt x="29" y="242"/>
                    </a:lnTo>
                    <a:lnTo>
                      <a:pt x="25" y="236"/>
                    </a:lnTo>
                    <a:lnTo>
                      <a:pt x="23" y="234"/>
                    </a:lnTo>
                    <a:lnTo>
                      <a:pt x="19" y="229"/>
                    </a:lnTo>
                    <a:lnTo>
                      <a:pt x="21" y="229"/>
                    </a:lnTo>
                    <a:lnTo>
                      <a:pt x="21" y="225"/>
                    </a:lnTo>
                    <a:lnTo>
                      <a:pt x="19" y="223"/>
                    </a:lnTo>
                    <a:lnTo>
                      <a:pt x="19" y="223"/>
                    </a:lnTo>
                    <a:lnTo>
                      <a:pt x="19" y="219"/>
                    </a:lnTo>
                    <a:lnTo>
                      <a:pt x="21" y="217"/>
                    </a:lnTo>
                    <a:lnTo>
                      <a:pt x="19" y="215"/>
                    </a:lnTo>
                    <a:lnTo>
                      <a:pt x="13" y="213"/>
                    </a:lnTo>
                    <a:lnTo>
                      <a:pt x="10" y="208"/>
                    </a:lnTo>
                    <a:lnTo>
                      <a:pt x="10" y="202"/>
                    </a:lnTo>
                    <a:lnTo>
                      <a:pt x="8" y="200"/>
                    </a:lnTo>
                    <a:lnTo>
                      <a:pt x="10" y="198"/>
                    </a:lnTo>
                    <a:lnTo>
                      <a:pt x="8" y="196"/>
                    </a:lnTo>
                    <a:lnTo>
                      <a:pt x="10" y="194"/>
                    </a:lnTo>
                    <a:lnTo>
                      <a:pt x="10" y="192"/>
                    </a:lnTo>
                    <a:lnTo>
                      <a:pt x="8" y="189"/>
                    </a:lnTo>
                    <a:lnTo>
                      <a:pt x="2" y="194"/>
                    </a:lnTo>
                    <a:lnTo>
                      <a:pt x="0" y="192"/>
                    </a:lnTo>
                    <a:lnTo>
                      <a:pt x="0" y="187"/>
                    </a:lnTo>
                    <a:lnTo>
                      <a:pt x="6" y="181"/>
                    </a:lnTo>
                    <a:lnTo>
                      <a:pt x="8" y="177"/>
                    </a:lnTo>
                    <a:lnTo>
                      <a:pt x="8" y="173"/>
                    </a:lnTo>
                    <a:lnTo>
                      <a:pt x="4" y="170"/>
                    </a:lnTo>
                    <a:lnTo>
                      <a:pt x="6" y="168"/>
                    </a:lnTo>
                    <a:lnTo>
                      <a:pt x="8" y="166"/>
                    </a:lnTo>
                    <a:lnTo>
                      <a:pt x="10" y="162"/>
                    </a:lnTo>
                    <a:lnTo>
                      <a:pt x="8" y="160"/>
                    </a:lnTo>
                    <a:lnTo>
                      <a:pt x="8" y="156"/>
                    </a:lnTo>
                    <a:lnTo>
                      <a:pt x="13" y="154"/>
                    </a:lnTo>
                    <a:lnTo>
                      <a:pt x="15" y="154"/>
                    </a:lnTo>
                    <a:lnTo>
                      <a:pt x="21" y="145"/>
                    </a:lnTo>
                    <a:lnTo>
                      <a:pt x="23" y="139"/>
                    </a:lnTo>
                    <a:lnTo>
                      <a:pt x="21" y="137"/>
                    </a:lnTo>
                    <a:lnTo>
                      <a:pt x="21" y="133"/>
                    </a:lnTo>
                    <a:lnTo>
                      <a:pt x="25" y="128"/>
                    </a:lnTo>
                    <a:lnTo>
                      <a:pt x="29" y="128"/>
                    </a:lnTo>
                    <a:lnTo>
                      <a:pt x="34" y="130"/>
                    </a:lnTo>
                    <a:lnTo>
                      <a:pt x="38" y="128"/>
                    </a:lnTo>
                    <a:lnTo>
                      <a:pt x="40" y="128"/>
                    </a:lnTo>
                    <a:lnTo>
                      <a:pt x="38" y="48"/>
                    </a:lnTo>
                    <a:lnTo>
                      <a:pt x="38" y="48"/>
                    </a:lnTo>
                    <a:lnTo>
                      <a:pt x="38" y="42"/>
                    </a:lnTo>
                    <a:lnTo>
                      <a:pt x="57" y="40"/>
                    </a:lnTo>
                    <a:lnTo>
                      <a:pt x="57"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01" name="Freeform 106">
                <a:extLst>
                  <a:ext uri="{FF2B5EF4-FFF2-40B4-BE49-F238E27FC236}">
                    <a16:creationId xmlns:a16="http://schemas.microsoft.com/office/drawing/2014/main" id="{9DF75CAF-7423-4674-A470-3B2E3EFAE62F}"/>
                  </a:ext>
                </a:extLst>
              </p:cNvPr>
              <p:cNvSpPr>
                <a:spLocks/>
              </p:cNvSpPr>
              <p:nvPr/>
            </p:nvSpPr>
            <p:spPr bwMode="auto">
              <a:xfrm>
                <a:off x="9561581" y="3609138"/>
                <a:ext cx="245058" cy="175642"/>
              </a:xfrm>
              <a:custGeom>
                <a:avLst/>
                <a:gdLst>
                  <a:gd name="T0" fmla="*/ 43 w 304"/>
                  <a:gd name="T1" fmla="*/ 184 h 232"/>
                  <a:gd name="T2" fmla="*/ 36 w 304"/>
                  <a:gd name="T3" fmla="*/ 169 h 232"/>
                  <a:gd name="T4" fmla="*/ 28 w 304"/>
                  <a:gd name="T5" fmla="*/ 165 h 232"/>
                  <a:gd name="T6" fmla="*/ 22 w 304"/>
                  <a:gd name="T7" fmla="*/ 154 h 232"/>
                  <a:gd name="T8" fmla="*/ 15 w 304"/>
                  <a:gd name="T9" fmla="*/ 148 h 232"/>
                  <a:gd name="T10" fmla="*/ 3 w 304"/>
                  <a:gd name="T11" fmla="*/ 143 h 232"/>
                  <a:gd name="T12" fmla="*/ 5 w 304"/>
                  <a:gd name="T13" fmla="*/ 135 h 232"/>
                  <a:gd name="T14" fmla="*/ 13 w 304"/>
                  <a:gd name="T15" fmla="*/ 131 h 232"/>
                  <a:gd name="T16" fmla="*/ 19 w 304"/>
                  <a:gd name="T17" fmla="*/ 131 h 232"/>
                  <a:gd name="T18" fmla="*/ 24 w 304"/>
                  <a:gd name="T19" fmla="*/ 112 h 232"/>
                  <a:gd name="T20" fmla="*/ 28 w 304"/>
                  <a:gd name="T21" fmla="*/ 97 h 232"/>
                  <a:gd name="T22" fmla="*/ 32 w 304"/>
                  <a:gd name="T23" fmla="*/ 87 h 232"/>
                  <a:gd name="T24" fmla="*/ 36 w 304"/>
                  <a:gd name="T25" fmla="*/ 84 h 232"/>
                  <a:gd name="T26" fmla="*/ 49 w 304"/>
                  <a:gd name="T27" fmla="*/ 59 h 232"/>
                  <a:gd name="T28" fmla="*/ 53 w 304"/>
                  <a:gd name="T29" fmla="*/ 44 h 232"/>
                  <a:gd name="T30" fmla="*/ 62 w 304"/>
                  <a:gd name="T31" fmla="*/ 36 h 232"/>
                  <a:gd name="T32" fmla="*/ 70 w 304"/>
                  <a:gd name="T33" fmla="*/ 15 h 232"/>
                  <a:gd name="T34" fmla="*/ 76 w 304"/>
                  <a:gd name="T35" fmla="*/ 15 h 232"/>
                  <a:gd name="T36" fmla="*/ 87 w 304"/>
                  <a:gd name="T37" fmla="*/ 0 h 232"/>
                  <a:gd name="T38" fmla="*/ 97 w 304"/>
                  <a:gd name="T39" fmla="*/ 6 h 232"/>
                  <a:gd name="T40" fmla="*/ 110 w 304"/>
                  <a:gd name="T41" fmla="*/ 4 h 232"/>
                  <a:gd name="T42" fmla="*/ 116 w 304"/>
                  <a:gd name="T43" fmla="*/ 4 h 232"/>
                  <a:gd name="T44" fmla="*/ 127 w 304"/>
                  <a:gd name="T45" fmla="*/ 9 h 232"/>
                  <a:gd name="T46" fmla="*/ 137 w 304"/>
                  <a:gd name="T47" fmla="*/ 13 h 232"/>
                  <a:gd name="T48" fmla="*/ 152 w 304"/>
                  <a:gd name="T49" fmla="*/ 23 h 232"/>
                  <a:gd name="T50" fmla="*/ 159 w 304"/>
                  <a:gd name="T51" fmla="*/ 25 h 232"/>
                  <a:gd name="T52" fmla="*/ 171 w 304"/>
                  <a:gd name="T53" fmla="*/ 36 h 232"/>
                  <a:gd name="T54" fmla="*/ 177 w 304"/>
                  <a:gd name="T55" fmla="*/ 47 h 232"/>
                  <a:gd name="T56" fmla="*/ 182 w 304"/>
                  <a:gd name="T57" fmla="*/ 55 h 232"/>
                  <a:gd name="T58" fmla="*/ 180 w 304"/>
                  <a:gd name="T59" fmla="*/ 70 h 232"/>
                  <a:gd name="T60" fmla="*/ 175 w 304"/>
                  <a:gd name="T61" fmla="*/ 80 h 232"/>
                  <a:gd name="T62" fmla="*/ 188 w 304"/>
                  <a:gd name="T63" fmla="*/ 80 h 232"/>
                  <a:gd name="T64" fmla="*/ 196 w 304"/>
                  <a:gd name="T65" fmla="*/ 82 h 232"/>
                  <a:gd name="T66" fmla="*/ 207 w 304"/>
                  <a:gd name="T67" fmla="*/ 103 h 232"/>
                  <a:gd name="T68" fmla="*/ 215 w 304"/>
                  <a:gd name="T69" fmla="*/ 118 h 232"/>
                  <a:gd name="T70" fmla="*/ 304 w 304"/>
                  <a:gd name="T71" fmla="*/ 139 h 232"/>
                  <a:gd name="T72" fmla="*/ 218 w 304"/>
                  <a:gd name="T73" fmla="*/ 200 h 232"/>
                  <a:gd name="T74" fmla="*/ 205 w 304"/>
                  <a:gd name="T75" fmla="*/ 207 h 232"/>
                  <a:gd name="T76" fmla="*/ 194 w 304"/>
                  <a:gd name="T77" fmla="*/ 215 h 232"/>
                  <a:gd name="T78" fmla="*/ 182 w 304"/>
                  <a:gd name="T79" fmla="*/ 224 h 232"/>
                  <a:gd name="T80" fmla="*/ 167 w 304"/>
                  <a:gd name="T81" fmla="*/ 224 h 232"/>
                  <a:gd name="T82" fmla="*/ 159 w 304"/>
                  <a:gd name="T83" fmla="*/ 217 h 232"/>
                  <a:gd name="T84" fmla="*/ 144 w 304"/>
                  <a:gd name="T85" fmla="*/ 219 h 232"/>
                  <a:gd name="T86" fmla="*/ 133 w 304"/>
                  <a:gd name="T87" fmla="*/ 232 h 232"/>
                  <a:gd name="T88" fmla="*/ 123 w 304"/>
                  <a:gd name="T89" fmla="*/ 230 h 232"/>
                  <a:gd name="T90" fmla="*/ 106 w 304"/>
                  <a:gd name="T91" fmla="*/ 230 h 232"/>
                  <a:gd name="T92" fmla="*/ 95 w 304"/>
                  <a:gd name="T93" fmla="*/ 221 h 232"/>
                  <a:gd name="T94" fmla="*/ 72 w 304"/>
                  <a:gd name="T95" fmla="*/ 211 h 232"/>
                  <a:gd name="T96" fmla="*/ 59 w 304"/>
                  <a:gd name="T97" fmla="*/ 211 h 232"/>
                  <a:gd name="T98" fmla="*/ 53 w 304"/>
                  <a:gd name="T99" fmla="*/ 194 h 232"/>
                  <a:gd name="T100" fmla="*/ 45 w 304"/>
                  <a:gd name="T101" fmla="*/ 19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4" h="232">
                    <a:moveTo>
                      <a:pt x="45" y="194"/>
                    </a:moveTo>
                    <a:lnTo>
                      <a:pt x="45" y="186"/>
                    </a:lnTo>
                    <a:lnTo>
                      <a:pt x="43" y="184"/>
                    </a:lnTo>
                    <a:lnTo>
                      <a:pt x="40" y="177"/>
                    </a:lnTo>
                    <a:lnTo>
                      <a:pt x="38" y="173"/>
                    </a:lnTo>
                    <a:lnTo>
                      <a:pt x="36" y="169"/>
                    </a:lnTo>
                    <a:lnTo>
                      <a:pt x="34" y="167"/>
                    </a:lnTo>
                    <a:lnTo>
                      <a:pt x="30" y="167"/>
                    </a:lnTo>
                    <a:lnTo>
                      <a:pt x="28" y="165"/>
                    </a:lnTo>
                    <a:lnTo>
                      <a:pt x="28" y="165"/>
                    </a:lnTo>
                    <a:lnTo>
                      <a:pt x="26" y="162"/>
                    </a:lnTo>
                    <a:lnTo>
                      <a:pt x="22" y="154"/>
                    </a:lnTo>
                    <a:lnTo>
                      <a:pt x="19" y="154"/>
                    </a:lnTo>
                    <a:lnTo>
                      <a:pt x="19" y="152"/>
                    </a:lnTo>
                    <a:lnTo>
                      <a:pt x="15" y="148"/>
                    </a:lnTo>
                    <a:lnTo>
                      <a:pt x="13" y="146"/>
                    </a:lnTo>
                    <a:lnTo>
                      <a:pt x="5" y="146"/>
                    </a:lnTo>
                    <a:lnTo>
                      <a:pt x="3" y="143"/>
                    </a:lnTo>
                    <a:lnTo>
                      <a:pt x="0" y="141"/>
                    </a:lnTo>
                    <a:lnTo>
                      <a:pt x="5" y="137"/>
                    </a:lnTo>
                    <a:lnTo>
                      <a:pt x="5" y="135"/>
                    </a:lnTo>
                    <a:lnTo>
                      <a:pt x="7" y="131"/>
                    </a:lnTo>
                    <a:lnTo>
                      <a:pt x="11" y="133"/>
                    </a:lnTo>
                    <a:lnTo>
                      <a:pt x="13" y="131"/>
                    </a:lnTo>
                    <a:lnTo>
                      <a:pt x="15" y="133"/>
                    </a:lnTo>
                    <a:lnTo>
                      <a:pt x="19" y="133"/>
                    </a:lnTo>
                    <a:lnTo>
                      <a:pt x="19" y="131"/>
                    </a:lnTo>
                    <a:lnTo>
                      <a:pt x="22" y="129"/>
                    </a:lnTo>
                    <a:lnTo>
                      <a:pt x="24" y="120"/>
                    </a:lnTo>
                    <a:lnTo>
                      <a:pt x="24" y="112"/>
                    </a:lnTo>
                    <a:lnTo>
                      <a:pt x="24" y="108"/>
                    </a:lnTo>
                    <a:lnTo>
                      <a:pt x="28" y="101"/>
                    </a:lnTo>
                    <a:lnTo>
                      <a:pt x="28" y="97"/>
                    </a:lnTo>
                    <a:lnTo>
                      <a:pt x="26" y="95"/>
                    </a:lnTo>
                    <a:lnTo>
                      <a:pt x="28" y="91"/>
                    </a:lnTo>
                    <a:lnTo>
                      <a:pt x="32" y="87"/>
                    </a:lnTo>
                    <a:lnTo>
                      <a:pt x="32" y="82"/>
                    </a:lnTo>
                    <a:lnTo>
                      <a:pt x="34" y="82"/>
                    </a:lnTo>
                    <a:lnTo>
                      <a:pt x="36" y="84"/>
                    </a:lnTo>
                    <a:lnTo>
                      <a:pt x="40" y="68"/>
                    </a:lnTo>
                    <a:lnTo>
                      <a:pt x="43" y="63"/>
                    </a:lnTo>
                    <a:lnTo>
                      <a:pt x="49" y="59"/>
                    </a:lnTo>
                    <a:lnTo>
                      <a:pt x="49" y="55"/>
                    </a:lnTo>
                    <a:lnTo>
                      <a:pt x="53" y="47"/>
                    </a:lnTo>
                    <a:lnTo>
                      <a:pt x="53" y="44"/>
                    </a:lnTo>
                    <a:lnTo>
                      <a:pt x="57" y="42"/>
                    </a:lnTo>
                    <a:lnTo>
                      <a:pt x="59" y="42"/>
                    </a:lnTo>
                    <a:lnTo>
                      <a:pt x="62" y="36"/>
                    </a:lnTo>
                    <a:lnTo>
                      <a:pt x="68" y="28"/>
                    </a:lnTo>
                    <a:lnTo>
                      <a:pt x="68" y="21"/>
                    </a:lnTo>
                    <a:lnTo>
                      <a:pt x="70" y="15"/>
                    </a:lnTo>
                    <a:lnTo>
                      <a:pt x="70" y="13"/>
                    </a:lnTo>
                    <a:lnTo>
                      <a:pt x="72" y="15"/>
                    </a:lnTo>
                    <a:lnTo>
                      <a:pt x="76" y="15"/>
                    </a:lnTo>
                    <a:lnTo>
                      <a:pt x="78" y="13"/>
                    </a:lnTo>
                    <a:lnTo>
                      <a:pt x="81" y="13"/>
                    </a:lnTo>
                    <a:lnTo>
                      <a:pt x="87" y="0"/>
                    </a:lnTo>
                    <a:lnTo>
                      <a:pt x="89" y="2"/>
                    </a:lnTo>
                    <a:lnTo>
                      <a:pt x="91" y="4"/>
                    </a:lnTo>
                    <a:lnTo>
                      <a:pt x="97" y="6"/>
                    </a:lnTo>
                    <a:lnTo>
                      <a:pt x="102" y="6"/>
                    </a:lnTo>
                    <a:lnTo>
                      <a:pt x="106" y="4"/>
                    </a:lnTo>
                    <a:lnTo>
                      <a:pt x="110" y="4"/>
                    </a:lnTo>
                    <a:lnTo>
                      <a:pt x="112" y="6"/>
                    </a:lnTo>
                    <a:lnTo>
                      <a:pt x="114" y="4"/>
                    </a:lnTo>
                    <a:lnTo>
                      <a:pt x="116" y="4"/>
                    </a:lnTo>
                    <a:lnTo>
                      <a:pt x="123" y="9"/>
                    </a:lnTo>
                    <a:lnTo>
                      <a:pt x="125" y="9"/>
                    </a:lnTo>
                    <a:lnTo>
                      <a:pt x="127" y="9"/>
                    </a:lnTo>
                    <a:lnTo>
                      <a:pt x="131" y="9"/>
                    </a:lnTo>
                    <a:lnTo>
                      <a:pt x="135" y="13"/>
                    </a:lnTo>
                    <a:lnTo>
                      <a:pt x="137" y="13"/>
                    </a:lnTo>
                    <a:lnTo>
                      <a:pt x="146" y="19"/>
                    </a:lnTo>
                    <a:lnTo>
                      <a:pt x="146" y="21"/>
                    </a:lnTo>
                    <a:lnTo>
                      <a:pt x="152" y="23"/>
                    </a:lnTo>
                    <a:lnTo>
                      <a:pt x="152" y="23"/>
                    </a:lnTo>
                    <a:lnTo>
                      <a:pt x="156" y="25"/>
                    </a:lnTo>
                    <a:lnTo>
                      <a:pt x="159" y="25"/>
                    </a:lnTo>
                    <a:lnTo>
                      <a:pt x="163" y="30"/>
                    </a:lnTo>
                    <a:lnTo>
                      <a:pt x="169" y="36"/>
                    </a:lnTo>
                    <a:lnTo>
                      <a:pt x="171" y="36"/>
                    </a:lnTo>
                    <a:lnTo>
                      <a:pt x="175" y="40"/>
                    </a:lnTo>
                    <a:lnTo>
                      <a:pt x="175" y="44"/>
                    </a:lnTo>
                    <a:lnTo>
                      <a:pt x="177" y="47"/>
                    </a:lnTo>
                    <a:lnTo>
                      <a:pt x="180" y="47"/>
                    </a:lnTo>
                    <a:lnTo>
                      <a:pt x="186" y="55"/>
                    </a:lnTo>
                    <a:lnTo>
                      <a:pt x="182" y="55"/>
                    </a:lnTo>
                    <a:lnTo>
                      <a:pt x="182" y="61"/>
                    </a:lnTo>
                    <a:lnTo>
                      <a:pt x="180" y="63"/>
                    </a:lnTo>
                    <a:lnTo>
                      <a:pt x="180" y="70"/>
                    </a:lnTo>
                    <a:lnTo>
                      <a:pt x="177" y="74"/>
                    </a:lnTo>
                    <a:lnTo>
                      <a:pt x="177" y="76"/>
                    </a:lnTo>
                    <a:lnTo>
                      <a:pt x="175" y="80"/>
                    </a:lnTo>
                    <a:lnTo>
                      <a:pt x="175" y="82"/>
                    </a:lnTo>
                    <a:lnTo>
                      <a:pt x="184" y="82"/>
                    </a:lnTo>
                    <a:lnTo>
                      <a:pt x="188" y="80"/>
                    </a:lnTo>
                    <a:lnTo>
                      <a:pt x="194" y="78"/>
                    </a:lnTo>
                    <a:lnTo>
                      <a:pt x="196" y="80"/>
                    </a:lnTo>
                    <a:lnTo>
                      <a:pt x="196" y="82"/>
                    </a:lnTo>
                    <a:lnTo>
                      <a:pt x="196" y="91"/>
                    </a:lnTo>
                    <a:lnTo>
                      <a:pt x="201" y="101"/>
                    </a:lnTo>
                    <a:lnTo>
                      <a:pt x="207" y="103"/>
                    </a:lnTo>
                    <a:lnTo>
                      <a:pt x="205" y="110"/>
                    </a:lnTo>
                    <a:lnTo>
                      <a:pt x="209" y="116"/>
                    </a:lnTo>
                    <a:lnTo>
                      <a:pt x="215" y="118"/>
                    </a:lnTo>
                    <a:lnTo>
                      <a:pt x="220" y="122"/>
                    </a:lnTo>
                    <a:lnTo>
                      <a:pt x="279" y="139"/>
                    </a:lnTo>
                    <a:lnTo>
                      <a:pt x="304" y="139"/>
                    </a:lnTo>
                    <a:lnTo>
                      <a:pt x="243" y="200"/>
                    </a:lnTo>
                    <a:lnTo>
                      <a:pt x="230" y="200"/>
                    </a:lnTo>
                    <a:lnTo>
                      <a:pt x="218" y="200"/>
                    </a:lnTo>
                    <a:lnTo>
                      <a:pt x="213" y="205"/>
                    </a:lnTo>
                    <a:lnTo>
                      <a:pt x="211" y="205"/>
                    </a:lnTo>
                    <a:lnTo>
                      <a:pt x="205" y="207"/>
                    </a:lnTo>
                    <a:lnTo>
                      <a:pt x="205" y="211"/>
                    </a:lnTo>
                    <a:lnTo>
                      <a:pt x="201" y="213"/>
                    </a:lnTo>
                    <a:lnTo>
                      <a:pt x="194" y="215"/>
                    </a:lnTo>
                    <a:lnTo>
                      <a:pt x="188" y="217"/>
                    </a:lnTo>
                    <a:lnTo>
                      <a:pt x="182" y="219"/>
                    </a:lnTo>
                    <a:lnTo>
                      <a:pt x="182" y="224"/>
                    </a:lnTo>
                    <a:lnTo>
                      <a:pt x="180" y="224"/>
                    </a:lnTo>
                    <a:lnTo>
                      <a:pt x="175" y="224"/>
                    </a:lnTo>
                    <a:lnTo>
                      <a:pt x="167" y="224"/>
                    </a:lnTo>
                    <a:lnTo>
                      <a:pt x="165" y="221"/>
                    </a:lnTo>
                    <a:lnTo>
                      <a:pt x="163" y="217"/>
                    </a:lnTo>
                    <a:lnTo>
                      <a:pt x="159" y="217"/>
                    </a:lnTo>
                    <a:lnTo>
                      <a:pt x="150" y="217"/>
                    </a:lnTo>
                    <a:lnTo>
                      <a:pt x="148" y="219"/>
                    </a:lnTo>
                    <a:lnTo>
                      <a:pt x="144" y="219"/>
                    </a:lnTo>
                    <a:lnTo>
                      <a:pt x="140" y="219"/>
                    </a:lnTo>
                    <a:lnTo>
                      <a:pt x="137" y="224"/>
                    </a:lnTo>
                    <a:lnTo>
                      <a:pt x="133" y="232"/>
                    </a:lnTo>
                    <a:lnTo>
                      <a:pt x="129" y="232"/>
                    </a:lnTo>
                    <a:lnTo>
                      <a:pt x="127" y="232"/>
                    </a:lnTo>
                    <a:lnTo>
                      <a:pt x="123" y="230"/>
                    </a:lnTo>
                    <a:lnTo>
                      <a:pt x="118" y="232"/>
                    </a:lnTo>
                    <a:lnTo>
                      <a:pt x="112" y="230"/>
                    </a:lnTo>
                    <a:lnTo>
                      <a:pt x="106" y="230"/>
                    </a:lnTo>
                    <a:lnTo>
                      <a:pt x="104" y="228"/>
                    </a:lnTo>
                    <a:lnTo>
                      <a:pt x="100" y="224"/>
                    </a:lnTo>
                    <a:lnTo>
                      <a:pt x="95" y="221"/>
                    </a:lnTo>
                    <a:lnTo>
                      <a:pt x="87" y="213"/>
                    </a:lnTo>
                    <a:lnTo>
                      <a:pt x="83" y="211"/>
                    </a:lnTo>
                    <a:lnTo>
                      <a:pt x="72" y="211"/>
                    </a:lnTo>
                    <a:lnTo>
                      <a:pt x="68" y="211"/>
                    </a:lnTo>
                    <a:lnTo>
                      <a:pt x="64" y="211"/>
                    </a:lnTo>
                    <a:lnTo>
                      <a:pt x="59" y="211"/>
                    </a:lnTo>
                    <a:lnTo>
                      <a:pt x="55" y="207"/>
                    </a:lnTo>
                    <a:lnTo>
                      <a:pt x="55" y="194"/>
                    </a:lnTo>
                    <a:lnTo>
                      <a:pt x="53" y="194"/>
                    </a:lnTo>
                    <a:lnTo>
                      <a:pt x="49" y="196"/>
                    </a:lnTo>
                    <a:lnTo>
                      <a:pt x="47" y="192"/>
                    </a:lnTo>
                    <a:lnTo>
                      <a:pt x="45" y="19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02" name="Freeform 107">
                <a:extLst>
                  <a:ext uri="{FF2B5EF4-FFF2-40B4-BE49-F238E27FC236}">
                    <a16:creationId xmlns:a16="http://schemas.microsoft.com/office/drawing/2014/main" id="{5717A485-2A50-47E6-981F-E592559B8A50}"/>
                  </a:ext>
                </a:extLst>
              </p:cNvPr>
              <p:cNvSpPr>
                <a:spLocks/>
              </p:cNvSpPr>
              <p:nvPr/>
            </p:nvSpPr>
            <p:spPr bwMode="auto">
              <a:xfrm>
                <a:off x="9614785" y="3561442"/>
                <a:ext cx="107214" cy="89336"/>
              </a:xfrm>
              <a:custGeom>
                <a:avLst/>
                <a:gdLst>
                  <a:gd name="T0" fmla="*/ 114 w 133"/>
                  <a:gd name="T1" fmla="*/ 110 h 118"/>
                  <a:gd name="T2" fmla="*/ 109 w 133"/>
                  <a:gd name="T3" fmla="*/ 107 h 118"/>
                  <a:gd name="T4" fmla="*/ 105 w 133"/>
                  <a:gd name="T5" fmla="*/ 99 h 118"/>
                  <a:gd name="T6" fmla="*/ 97 w 133"/>
                  <a:gd name="T7" fmla="*/ 93 h 118"/>
                  <a:gd name="T8" fmla="*/ 90 w 133"/>
                  <a:gd name="T9" fmla="*/ 88 h 118"/>
                  <a:gd name="T10" fmla="*/ 86 w 133"/>
                  <a:gd name="T11" fmla="*/ 86 h 118"/>
                  <a:gd name="T12" fmla="*/ 80 w 133"/>
                  <a:gd name="T13" fmla="*/ 82 h 118"/>
                  <a:gd name="T14" fmla="*/ 69 w 133"/>
                  <a:gd name="T15" fmla="*/ 76 h 118"/>
                  <a:gd name="T16" fmla="*/ 61 w 133"/>
                  <a:gd name="T17" fmla="*/ 72 h 118"/>
                  <a:gd name="T18" fmla="*/ 57 w 133"/>
                  <a:gd name="T19" fmla="*/ 72 h 118"/>
                  <a:gd name="T20" fmla="*/ 48 w 133"/>
                  <a:gd name="T21" fmla="*/ 67 h 118"/>
                  <a:gd name="T22" fmla="*/ 44 w 133"/>
                  <a:gd name="T23" fmla="*/ 67 h 118"/>
                  <a:gd name="T24" fmla="*/ 36 w 133"/>
                  <a:gd name="T25" fmla="*/ 69 h 118"/>
                  <a:gd name="T26" fmla="*/ 25 w 133"/>
                  <a:gd name="T27" fmla="*/ 67 h 118"/>
                  <a:gd name="T28" fmla="*/ 21 w 133"/>
                  <a:gd name="T29" fmla="*/ 63 h 118"/>
                  <a:gd name="T30" fmla="*/ 12 w 133"/>
                  <a:gd name="T31" fmla="*/ 76 h 118"/>
                  <a:gd name="T32" fmla="*/ 6 w 133"/>
                  <a:gd name="T33" fmla="*/ 78 h 118"/>
                  <a:gd name="T34" fmla="*/ 2 w 133"/>
                  <a:gd name="T35" fmla="*/ 72 h 118"/>
                  <a:gd name="T36" fmla="*/ 0 w 133"/>
                  <a:gd name="T37" fmla="*/ 59 h 118"/>
                  <a:gd name="T38" fmla="*/ 2 w 133"/>
                  <a:gd name="T39" fmla="*/ 53 h 118"/>
                  <a:gd name="T40" fmla="*/ 8 w 133"/>
                  <a:gd name="T41" fmla="*/ 38 h 118"/>
                  <a:gd name="T42" fmla="*/ 10 w 133"/>
                  <a:gd name="T43" fmla="*/ 29 h 118"/>
                  <a:gd name="T44" fmla="*/ 8 w 133"/>
                  <a:gd name="T45" fmla="*/ 27 h 118"/>
                  <a:gd name="T46" fmla="*/ 10 w 133"/>
                  <a:gd name="T47" fmla="*/ 19 h 118"/>
                  <a:gd name="T48" fmla="*/ 17 w 133"/>
                  <a:gd name="T49" fmla="*/ 17 h 118"/>
                  <a:gd name="T50" fmla="*/ 17 w 133"/>
                  <a:gd name="T51" fmla="*/ 13 h 118"/>
                  <a:gd name="T52" fmla="*/ 21 w 133"/>
                  <a:gd name="T53" fmla="*/ 10 h 118"/>
                  <a:gd name="T54" fmla="*/ 29 w 133"/>
                  <a:gd name="T55" fmla="*/ 8 h 118"/>
                  <a:gd name="T56" fmla="*/ 34 w 133"/>
                  <a:gd name="T57" fmla="*/ 4 h 118"/>
                  <a:gd name="T58" fmla="*/ 40 w 133"/>
                  <a:gd name="T59" fmla="*/ 0 h 118"/>
                  <a:gd name="T60" fmla="*/ 44 w 133"/>
                  <a:gd name="T61" fmla="*/ 4 h 118"/>
                  <a:gd name="T62" fmla="*/ 55 w 133"/>
                  <a:gd name="T63" fmla="*/ 40 h 118"/>
                  <a:gd name="T64" fmla="*/ 57 w 133"/>
                  <a:gd name="T65" fmla="*/ 46 h 118"/>
                  <a:gd name="T66" fmla="*/ 61 w 133"/>
                  <a:gd name="T67" fmla="*/ 48 h 118"/>
                  <a:gd name="T68" fmla="*/ 63 w 133"/>
                  <a:gd name="T69" fmla="*/ 59 h 118"/>
                  <a:gd name="T70" fmla="*/ 65 w 133"/>
                  <a:gd name="T71" fmla="*/ 55 h 118"/>
                  <a:gd name="T72" fmla="*/ 65 w 133"/>
                  <a:gd name="T73" fmla="*/ 51 h 118"/>
                  <a:gd name="T74" fmla="*/ 71 w 133"/>
                  <a:gd name="T75" fmla="*/ 55 h 118"/>
                  <a:gd name="T76" fmla="*/ 74 w 133"/>
                  <a:gd name="T77" fmla="*/ 61 h 118"/>
                  <a:gd name="T78" fmla="*/ 78 w 133"/>
                  <a:gd name="T79" fmla="*/ 63 h 118"/>
                  <a:gd name="T80" fmla="*/ 82 w 133"/>
                  <a:gd name="T81" fmla="*/ 63 h 118"/>
                  <a:gd name="T82" fmla="*/ 88 w 133"/>
                  <a:gd name="T83" fmla="*/ 65 h 118"/>
                  <a:gd name="T84" fmla="*/ 95 w 133"/>
                  <a:gd name="T85" fmla="*/ 69 h 118"/>
                  <a:gd name="T86" fmla="*/ 103 w 133"/>
                  <a:gd name="T87" fmla="*/ 80 h 118"/>
                  <a:gd name="T88" fmla="*/ 109 w 133"/>
                  <a:gd name="T89" fmla="*/ 86 h 118"/>
                  <a:gd name="T90" fmla="*/ 114 w 133"/>
                  <a:gd name="T91" fmla="*/ 91 h 118"/>
                  <a:gd name="T92" fmla="*/ 116 w 133"/>
                  <a:gd name="T93" fmla="*/ 91 h 118"/>
                  <a:gd name="T94" fmla="*/ 122 w 133"/>
                  <a:gd name="T95" fmla="*/ 99 h 118"/>
                  <a:gd name="T96" fmla="*/ 124 w 133"/>
                  <a:gd name="T97" fmla="*/ 105 h 118"/>
                  <a:gd name="T98" fmla="*/ 128 w 133"/>
                  <a:gd name="T99" fmla="*/ 107 h 118"/>
                  <a:gd name="T100" fmla="*/ 130 w 133"/>
                  <a:gd name="T101" fmla="*/ 107 h 118"/>
                  <a:gd name="T102" fmla="*/ 133 w 133"/>
                  <a:gd name="T103" fmla="*/ 110 h 118"/>
                  <a:gd name="T104" fmla="*/ 126 w 133"/>
                  <a:gd name="T105" fmla="*/ 114 h 118"/>
                  <a:gd name="T106" fmla="*/ 120 w 133"/>
                  <a:gd name="T10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118">
                    <a:moveTo>
                      <a:pt x="120" y="118"/>
                    </a:moveTo>
                    <a:lnTo>
                      <a:pt x="114" y="110"/>
                    </a:lnTo>
                    <a:lnTo>
                      <a:pt x="111" y="110"/>
                    </a:lnTo>
                    <a:lnTo>
                      <a:pt x="109" y="107"/>
                    </a:lnTo>
                    <a:lnTo>
                      <a:pt x="109" y="103"/>
                    </a:lnTo>
                    <a:lnTo>
                      <a:pt x="105" y="99"/>
                    </a:lnTo>
                    <a:lnTo>
                      <a:pt x="103" y="99"/>
                    </a:lnTo>
                    <a:lnTo>
                      <a:pt x="97" y="93"/>
                    </a:lnTo>
                    <a:lnTo>
                      <a:pt x="93" y="88"/>
                    </a:lnTo>
                    <a:lnTo>
                      <a:pt x="90" y="88"/>
                    </a:lnTo>
                    <a:lnTo>
                      <a:pt x="86" y="86"/>
                    </a:lnTo>
                    <a:lnTo>
                      <a:pt x="86" y="86"/>
                    </a:lnTo>
                    <a:lnTo>
                      <a:pt x="80" y="84"/>
                    </a:lnTo>
                    <a:lnTo>
                      <a:pt x="80" y="82"/>
                    </a:lnTo>
                    <a:lnTo>
                      <a:pt x="71" y="76"/>
                    </a:lnTo>
                    <a:lnTo>
                      <a:pt x="69" y="76"/>
                    </a:lnTo>
                    <a:lnTo>
                      <a:pt x="65" y="72"/>
                    </a:lnTo>
                    <a:lnTo>
                      <a:pt x="61" y="72"/>
                    </a:lnTo>
                    <a:lnTo>
                      <a:pt x="59" y="72"/>
                    </a:lnTo>
                    <a:lnTo>
                      <a:pt x="57" y="72"/>
                    </a:lnTo>
                    <a:lnTo>
                      <a:pt x="50" y="67"/>
                    </a:lnTo>
                    <a:lnTo>
                      <a:pt x="48" y="67"/>
                    </a:lnTo>
                    <a:lnTo>
                      <a:pt x="46" y="69"/>
                    </a:lnTo>
                    <a:lnTo>
                      <a:pt x="44" y="67"/>
                    </a:lnTo>
                    <a:lnTo>
                      <a:pt x="40" y="67"/>
                    </a:lnTo>
                    <a:lnTo>
                      <a:pt x="36" y="69"/>
                    </a:lnTo>
                    <a:lnTo>
                      <a:pt x="31" y="69"/>
                    </a:lnTo>
                    <a:lnTo>
                      <a:pt x="25" y="67"/>
                    </a:lnTo>
                    <a:lnTo>
                      <a:pt x="23" y="65"/>
                    </a:lnTo>
                    <a:lnTo>
                      <a:pt x="21" y="63"/>
                    </a:lnTo>
                    <a:lnTo>
                      <a:pt x="15" y="76"/>
                    </a:lnTo>
                    <a:lnTo>
                      <a:pt x="12" y="76"/>
                    </a:lnTo>
                    <a:lnTo>
                      <a:pt x="10" y="78"/>
                    </a:lnTo>
                    <a:lnTo>
                      <a:pt x="6" y="78"/>
                    </a:lnTo>
                    <a:lnTo>
                      <a:pt x="4" y="76"/>
                    </a:lnTo>
                    <a:lnTo>
                      <a:pt x="2" y="72"/>
                    </a:lnTo>
                    <a:lnTo>
                      <a:pt x="0" y="63"/>
                    </a:lnTo>
                    <a:lnTo>
                      <a:pt x="0" y="59"/>
                    </a:lnTo>
                    <a:lnTo>
                      <a:pt x="2" y="57"/>
                    </a:lnTo>
                    <a:lnTo>
                      <a:pt x="2" y="53"/>
                    </a:lnTo>
                    <a:lnTo>
                      <a:pt x="6" y="48"/>
                    </a:lnTo>
                    <a:lnTo>
                      <a:pt x="8" y="38"/>
                    </a:lnTo>
                    <a:lnTo>
                      <a:pt x="10" y="32"/>
                    </a:lnTo>
                    <a:lnTo>
                      <a:pt x="10" y="29"/>
                    </a:lnTo>
                    <a:lnTo>
                      <a:pt x="10" y="29"/>
                    </a:lnTo>
                    <a:lnTo>
                      <a:pt x="8" y="27"/>
                    </a:lnTo>
                    <a:lnTo>
                      <a:pt x="10" y="23"/>
                    </a:lnTo>
                    <a:lnTo>
                      <a:pt x="10" y="19"/>
                    </a:lnTo>
                    <a:lnTo>
                      <a:pt x="12" y="17"/>
                    </a:lnTo>
                    <a:lnTo>
                      <a:pt x="17" y="17"/>
                    </a:lnTo>
                    <a:lnTo>
                      <a:pt x="19" y="15"/>
                    </a:lnTo>
                    <a:lnTo>
                      <a:pt x="17" y="13"/>
                    </a:lnTo>
                    <a:lnTo>
                      <a:pt x="17" y="10"/>
                    </a:lnTo>
                    <a:lnTo>
                      <a:pt x="21" y="10"/>
                    </a:lnTo>
                    <a:lnTo>
                      <a:pt x="23" y="8"/>
                    </a:lnTo>
                    <a:lnTo>
                      <a:pt x="29" y="8"/>
                    </a:lnTo>
                    <a:lnTo>
                      <a:pt x="29" y="6"/>
                    </a:lnTo>
                    <a:lnTo>
                      <a:pt x="34" y="4"/>
                    </a:lnTo>
                    <a:lnTo>
                      <a:pt x="36" y="4"/>
                    </a:lnTo>
                    <a:lnTo>
                      <a:pt x="40" y="0"/>
                    </a:lnTo>
                    <a:lnTo>
                      <a:pt x="40" y="0"/>
                    </a:lnTo>
                    <a:lnTo>
                      <a:pt x="44" y="4"/>
                    </a:lnTo>
                    <a:lnTo>
                      <a:pt x="52" y="25"/>
                    </a:lnTo>
                    <a:lnTo>
                      <a:pt x="55" y="40"/>
                    </a:lnTo>
                    <a:lnTo>
                      <a:pt x="57" y="40"/>
                    </a:lnTo>
                    <a:lnTo>
                      <a:pt x="57" y="46"/>
                    </a:lnTo>
                    <a:lnTo>
                      <a:pt x="57" y="48"/>
                    </a:lnTo>
                    <a:lnTo>
                      <a:pt x="61" y="48"/>
                    </a:lnTo>
                    <a:lnTo>
                      <a:pt x="61" y="53"/>
                    </a:lnTo>
                    <a:lnTo>
                      <a:pt x="63" y="59"/>
                    </a:lnTo>
                    <a:lnTo>
                      <a:pt x="67" y="61"/>
                    </a:lnTo>
                    <a:lnTo>
                      <a:pt x="65" y="55"/>
                    </a:lnTo>
                    <a:lnTo>
                      <a:pt x="65" y="55"/>
                    </a:lnTo>
                    <a:lnTo>
                      <a:pt x="65" y="51"/>
                    </a:lnTo>
                    <a:lnTo>
                      <a:pt x="67" y="51"/>
                    </a:lnTo>
                    <a:lnTo>
                      <a:pt x="71" y="55"/>
                    </a:lnTo>
                    <a:lnTo>
                      <a:pt x="69" y="57"/>
                    </a:lnTo>
                    <a:lnTo>
                      <a:pt x="74" y="61"/>
                    </a:lnTo>
                    <a:lnTo>
                      <a:pt x="76" y="63"/>
                    </a:lnTo>
                    <a:lnTo>
                      <a:pt x="78" y="63"/>
                    </a:lnTo>
                    <a:lnTo>
                      <a:pt x="80" y="63"/>
                    </a:lnTo>
                    <a:lnTo>
                      <a:pt x="82" y="63"/>
                    </a:lnTo>
                    <a:lnTo>
                      <a:pt x="84" y="63"/>
                    </a:lnTo>
                    <a:lnTo>
                      <a:pt x="88" y="65"/>
                    </a:lnTo>
                    <a:lnTo>
                      <a:pt x="88" y="69"/>
                    </a:lnTo>
                    <a:lnTo>
                      <a:pt x="95" y="69"/>
                    </a:lnTo>
                    <a:lnTo>
                      <a:pt x="97" y="72"/>
                    </a:lnTo>
                    <a:lnTo>
                      <a:pt x="103" y="80"/>
                    </a:lnTo>
                    <a:lnTo>
                      <a:pt x="105" y="84"/>
                    </a:lnTo>
                    <a:lnTo>
                      <a:pt x="109" y="86"/>
                    </a:lnTo>
                    <a:lnTo>
                      <a:pt x="114" y="91"/>
                    </a:lnTo>
                    <a:lnTo>
                      <a:pt x="114" y="91"/>
                    </a:lnTo>
                    <a:lnTo>
                      <a:pt x="114" y="88"/>
                    </a:lnTo>
                    <a:lnTo>
                      <a:pt x="116" y="91"/>
                    </a:lnTo>
                    <a:lnTo>
                      <a:pt x="120" y="99"/>
                    </a:lnTo>
                    <a:lnTo>
                      <a:pt x="122" y="99"/>
                    </a:lnTo>
                    <a:lnTo>
                      <a:pt x="124" y="103"/>
                    </a:lnTo>
                    <a:lnTo>
                      <a:pt x="124" y="105"/>
                    </a:lnTo>
                    <a:lnTo>
                      <a:pt x="126" y="107"/>
                    </a:lnTo>
                    <a:lnTo>
                      <a:pt x="128" y="107"/>
                    </a:lnTo>
                    <a:lnTo>
                      <a:pt x="130" y="110"/>
                    </a:lnTo>
                    <a:lnTo>
                      <a:pt x="130" y="107"/>
                    </a:lnTo>
                    <a:lnTo>
                      <a:pt x="133" y="110"/>
                    </a:lnTo>
                    <a:lnTo>
                      <a:pt x="133" y="110"/>
                    </a:lnTo>
                    <a:lnTo>
                      <a:pt x="128" y="114"/>
                    </a:lnTo>
                    <a:lnTo>
                      <a:pt x="126" y="114"/>
                    </a:lnTo>
                    <a:lnTo>
                      <a:pt x="124" y="116"/>
                    </a:lnTo>
                    <a:lnTo>
                      <a:pt x="120" y="11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03" name="Freeform 108">
                <a:extLst>
                  <a:ext uri="{FF2B5EF4-FFF2-40B4-BE49-F238E27FC236}">
                    <a16:creationId xmlns:a16="http://schemas.microsoft.com/office/drawing/2014/main" id="{F6696F29-E7EC-4C49-BE8F-5CB16E64B186}"/>
                  </a:ext>
                </a:extLst>
              </p:cNvPr>
              <p:cNvSpPr>
                <a:spLocks/>
              </p:cNvSpPr>
              <p:nvPr/>
            </p:nvSpPr>
            <p:spPr bwMode="auto">
              <a:xfrm>
                <a:off x="9702650" y="3644720"/>
                <a:ext cx="24183" cy="26499"/>
              </a:xfrm>
              <a:custGeom>
                <a:avLst/>
                <a:gdLst>
                  <a:gd name="T0" fmla="*/ 21 w 30"/>
                  <a:gd name="T1" fmla="*/ 33 h 35"/>
                  <a:gd name="T2" fmla="*/ 19 w 30"/>
                  <a:gd name="T3" fmla="*/ 31 h 35"/>
                  <a:gd name="T4" fmla="*/ 13 w 30"/>
                  <a:gd name="T5" fmla="*/ 33 h 35"/>
                  <a:gd name="T6" fmla="*/ 9 w 30"/>
                  <a:gd name="T7" fmla="*/ 35 h 35"/>
                  <a:gd name="T8" fmla="*/ 0 w 30"/>
                  <a:gd name="T9" fmla="*/ 35 h 35"/>
                  <a:gd name="T10" fmla="*/ 0 w 30"/>
                  <a:gd name="T11" fmla="*/ 33 h 35"/>
                  <a:gd name="T12" fmla="*/ 2 w 30"/>
                  <a:gd name="T13" fmla="*/ 29 h 35"/>
                  <a:gd name="T14" fmla="*/ 2 w 30"/>
                  <a:gd name="T15" fmla="*/ 27 h 35"/>
                  <a:gd name="T16" fmla="*/ 5 w 30"/>
                  <a:gd name="T17" fmla="*/ 23 h 35"/>
                  <a:gd name="T18" fmla="*/ 5 w 30"/>
                  <a:gd name="T19" fmla="*/ 16 h 35"/>
                  <a:gd name="T20" fmla="*/ 7 w 30"/>
                  <a:gd name="T21" fmla="*/ 14 h 35"/>
                  <a:gd name="T22" fmla="*/ 7 w 30"/>
                  <a:gd name="T23" fmla="*/ 8 h 35"/>
                  <a:gd name="T24" fmla="*/ 15 w 30"/>
                  <a:gd name="T25" fmla="*/ 6 h 35"/>
                  <a:gd name="T26" fmla="*/ 17 w 30"/>
                  <a:gd name="T27" fmla="*/ 4 h 35"/>
                  <a:gd name="T28" fmla="*/ 19 w 30"/>
                  <a:gd name="T29" fmla="*/ 4 h 35"/>
                  <a:gd name="T30" fmla="*/ 24 w 30"/>
                  <a:gd name="T31" fmla="*/ 0 h 35"/>
                  <a:gd name="T32" fmla="*/ 24 w 30"/>
                  <a:gd name="T33" fmla="*/ 0 h 35"/>
                  <a:gd name="T34" fmla="*/ 24 w 30"/>
                  <a:gd name="T35" fmla="*/ 2 h 35"/>
                  <a:gd name="T36" fmla="*/ 28 w 30"/>
                  <a:gd name="T37" fmla="*/ 6 h 35"/>
                  <a:gd name="T38" fmla="*/ 30 w 30"/>
                  <a:gd name="T39" fmla="*/ 6 h 35"/>
                  <a:gd name="T40" fmla="*/ 30 w 30"/>
                  <a:gd name="T41" fmla="*/ 8 h 35"/>
                  <a:gd name="T42" fmla="*/ 30 w 30"/>
                  <a:gd name="T43" fmla="*/ 14 h 35"/>
                  <a:gd name="T44" fmla="*/ 28 w 30"/>
                  <a:gd name="T45" fmla="*/ 14 h 35"/>
                  <a:gd name="T46" fmla="*/ 24 w 30"/>
                  <a:gd name="T47" fmla="*/ 19 h 35"/>
                  <a:gd name="T48" fmla="*/ 21 w 30"/>
                  <a:gd name="T49" fmla="*/ 19 h 35"/>
                  <a:gd name="T50" fmla="*/ 19 w 30"/>
                  <a:gd name="T51" fmla="*/ 23 h 35"/>
                  <a:gd name="T52" fmla="*/ 15 w 30"/>
                  <a:gd name="T53" fmla="*/ 23 h 35"/>
                  <a:gd name="T54" fmla="*/ 17 w 30"/>
                  <a:gd name="T55" fmla="*/ 25 h 35"/>
                  <a:gd name="T56" fmla="*/ 19 w 30"/>
                  <a:gd name="T57" fmla="*/ 25 h 35"/>
                  <a:gd name="T58" fmla="*/ 21 w 30"/>
                  <a:gd name="T59" fmla="*/ 23 h 35"/>
                  <a:gd name="T60" fmla="*/ 28 w 30"/>
                  <a:gd name="T61" fmla="*/ 23 h 35"/>
                  <a:gd name="T62" fmla="*/ 28 w 30"/>
                  <a:gd name="T63" fmla="*/ 25 h 35"/>
                  <a:gd name="T64" fmla="*/ 24 w 30"/>
                  <a:gd name="T65" fmla="*/ 33 h 35"/>
                  <a:gd name="T66" fmla="*/ 21 w 30"/>
                  <a:gd name="T6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5">
                    <a:moveTo>
                      <a:pt x="21" y="33"/>
                    </a:moveTo>
                    <a:lnTo>
                      <a:pt x="19" y="31"/>
                    </a:lnTo>
                    <a:lnTo>
                      <a:pt x="13" y="33"/>
                    </a:lnTo>
                    <a:lnTo>
                      <a:pt x="9" y="35"/>
                    </a:lnTo>
                    <a:lnTo>
                      <a:pt x="0" y="35"/>
                    </a:lnTo>
                    <a:lnTo>
                      <a:pt x="0" y="33"/>
                    </a:lnTo>
                    <a:lnTo>
                      <a:pt x="2" y="29"/>
                    </a:lnTo>
                    <a:lnTo>
                      <a:pt x="2" y="27"/>
                    </a:lnTo>
                    <a:lnTo>
                      <a:pt x="5" y="23"/>
                    </a:lnTo>
                    <a:lnTo>
                      <a:pt x="5" y="16"/>
                    </a:lnTo>
                    <a:lnTo>
                      <a:pt x="7" y="14"/>
                    </a:lnTo>
                    <a:lnTo>
                      <a:pt x="7" y="8"/>
                    </a:lnTo>
                    <a:lnTo>
                      <a:pt x="15" y="6"/>
                    </a:lnTo>
                    <a:lnTo>
                      <a:pt x="17" y="4"/>
                    </a:lnTo>
                    <a:lnTo>
                      <a:pt x="19" y="4"/>
                    </a:lnTo>
                    <a:lnTo>
                      <a:pt x="24" y="0"/>
                    </a:lnTo>
                    <a:lnTo>
                      <a:pt x="24" y="0"/>
                    </a:lnTo>
                    <a:lnTo>
                      <a:pt x="24" y="2"/>
                    </a:lnTo>
                    <a:lnTo>
                      <a:pt x="28" y="6"/>
                    </a:lnTo>
                    <a:lnTo>
                      <a:pt x="30" y="6"/>
                    </a:lnTo>
                    <a:lnTo>
                      <a:pt x="30" y="8"/>
                    </a:lnTo>
                    <a:lnTo>
                      <a:pt x="30" y="14"/>
                    </a:lnTo>
                    <a:lnTo>
                      <a:pt x="28" y="14"/>
                    </a:lnTo>
                    <a:lnTo>
                      <a:pt x="24" y="19"/>
                    </a:lnTo>
                    <a:lnTo>
                      <a:pt x="21" y="19"/>
                    </a:lnTo>
                    <a:lnTo>
                      <a:pt x="19" y="23"/>
                    </a:lnTo>
                    <a:lnTo>
                      <a:pt x="15" y="23"/>
                    </a:lnTo>
                    <a:lnTo>
                      <a:pt x="17" y="25"/>
                    </a:lnTo>
                    <a:lnTo>
                      <a:pt x="19" y="25"/>
                    </a:lnTo>
                    <a:lnTo>
                      <a:pt x="21" y="23"/>
                    </a:lnTo>
                    <a:lnTo>
                      <a:pt x="28" y="23"/>
                    </a:lnTo>
                    <a:lnTo>
                      <a:pt x="28" y="25"/>
                    </a:lnTo>
                    <a:lnTo>
                      <a:pt x="24" y="33"/>
                    </a:lnTo>
                    <a:lnTo>
                      <a:pt x="21" y="3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04" name="Freeform 109">
                <a:extLst>
                  <a:ext uri="{FF2B5EF4-FFF2-40B4-BE49-F238E27FC236}">
                    <a16:creationId xmlns:a16="http://schemas.microsoft.com/office/drawing/2014/main" id="{4D63D58F-8444-486D-ADAA-BEAD3D7D0E0D}"/>
                  </a:ext>
                </a:extLst>
              </p:cNvPr>
              <p:cNvSpPr>
                <a:spLocks/>
              </p:cNvSpPr>
              <p:nvPr/>
            </p:nvSpPr>
            <p:spPr bwMode="auto">
              <a:xfrm>
                <a:off x="9691365" y="3655320"/>
                <a:ext cx="164447" cy="204411"/>
              </a:xfrm>
              <a:custGeom>
                <a:avLst/>
                <a:gdLst>
                  <a:gd name="T0" fmla="*/ 21 w 204"/>
                  <a:gd name="T1" fmla="*/ 158 h 270"/>
                  <a:gd name="T2" fmla="*/ 40 w 204"/>
                  <a:gd name="T3" fmla="*/ 152 h 270"/>
                  <a:gd name="T4" fmla="*/ 50 w 204"/>
                  <a:gd name="T5" fmla="*/ 144 h 270"/>
                  <a:gd name="T6" fmla="*/ 69 w 204"/>
                  <a:gd name="T7" fmla="*/ 139 h 270"/>
                  <a:gd name="T8" fmla="*/ 118 w 204"/>
                  <a:gd name="T9" fmla="*/ 78 h 270"/>
                  <a:gd name="T10" fmla="*/ 48 w 204"/>
                  <a:gd name="T11" fmla="*/ 55 h 270"/>
                  <a:gd name="T12" fmla="*/ 40 w 204"/>
                  <a:gd name="T13" fmla="*/ 40 h 270"/>
                  <a:gd name="T14" fmla="*/ 38 w 204"/>
                  <a:gd name="T15" fmla="*/ 19 h 270"/>
                  <a:gd name="T16" fmla="*/ 44 w 204"/>
                  <a:gd name="T17" fmla="*/ 13 h 270"/>
                  <a:gd name="T18" fmla="*/ 59 w 204"/>
                  <a:gd name="T19" fmla="*/ 30 h 270"/>
                  <a:gd name="T20" fmla="*/ 76 w 204"/>
                  <a:gd name="T21" fmla="*/ 36 h 270"/>
                  <a:gd name="T22" fmla="*/ 86 w 204"/>
                  <a:gd name="T23" fmla="*/ 30 h 270"/>
                  <a:gd name="T24" fmla="*/ 94 w 204"/>
                  <a:gd name="T25" fmla="*/ 26 h 270"/>
                  <a:gd name="T26" fmla="*/ 107 w 204"/>
                  <a:gd name="T27" fmla="*/ 26 h 270"/>
                  <a:gd name="T28" fmla="*/ 128 w 204"/>
                  <a:gd name="T29" fmla="*/ 17 h 270"/>
                  <a:gd name="T30" fmla="*/ 141 w 204"/>
                  <a:gd name="T31" fmla="*/ 19 h 270"/>
                  <a:gd name="T32" fmla="*/ 153 w 204"/>
                  <a:gd name="T33" fmla="*/ 17 h 270"/>
                  <a:gd name="T34" fmla="*/ 170 w 204"/>
                  <a:gd name="T35" fmla="*/ 11 h 270"/>
                  <a:gd name="T36" fmla="*/ 179 w 204"/>
                  <a:gd name="T37" fmla="*/ 11 h 270"/>
                  <a:gd name="T38" fmla="*/ 187 w 204"/>
                  <a:gd name="T39" fmla="*/ 7 h 270"/>
                  <a:gd name="T40" fmla="*/ 191 w 204"/>
                  <a:gd name="T41" fmla="*/ 0 h 270"/>
                  <a:gd name="T42" fmla="*/ 196 w 204"/>
                  <a:gd name="T43" fmla="*/ 2 h 270"/>
                  <a:gd name="T44" fmla="*/ 204 w 204"/>
                  <a:gd name="T45" fmla="*/ 5 h 270"/>
                  <a:gd name="T46" fmla="*/ 200 w 204"/>
                  <a:gd name="T47" fmla="*/ 13 h 270"/>
                  <a:gd name="T48" fmla="*/ 202 w 204"/>
                  <a:gd name="T49" fmla="*/ 17 h 270"/>
                  <a:gd name="T50" fmla="*/ 200 w 204"/>
                  <a:gd name="T51" fmla="*/ 26 h 270"/>
                  <a:gd name="T52" fmla="*/ 200 w 204"/>
                  <a:gd name="T53" fmla="*/ 34 h 270"/>
                  <a:gd name="T54" fmla="*/ 204 w 204"/>
                  <a:gd name="T55" fmla="*/ 32 h 270"/>
                  <a:gd name="T56" fmla="*/ 204 w 204"/>
                  <a:gd name="T57" fmla="*/ 34 h 270"/>
                  <a:gd name="T58" fmla="*/ 196 w 204"/>
                  <a:gd name="T59" fmla="*/ 40 h 270"/>
                  <a:gd name="T60" fmla="*/ 196 w 204"/>
                  <a:gd name="T61" fmla="*/ 51 h 270"/>
                  <a:gd name="T62" fmla="*/ 185 w 204"/>
                  <a:gd name="T63" fmla="*/ 74 h 270"/>
                  <a:gd name="T64" fmla="*/ 175 w 204"/>
                  <a:gd name="T65" fmla="*/ 82 h 270"/>
                  <a:gd name="T66" fmla="*/ 175 w 204"/>
                  <a:gd name="T67" fmla="*/ 91 h 270"/>
                  <a:gd name="T68" fmla="*/ 156 w 204"/>
                  <a:gd name="T69" fmla="*/ 129 h 270"/>
                  <a:gd name="T70" fmla="*/ 141 w 204"/>
                  <a:gd name="T71" fmla="*/ 154 h 270"/>
                  <a:gd name="T72" fmla="*/ 101 w 204"/>
                  <a:gd name="T73" fmla="*/ 192 h 270"/>
                  <a:gd name="T74" fmla="*/ 80 w 204"/>
                  <a:gd name="T75" fmla="*/ 205 h 270"/>
                  <a:gd name="T76" fmla="*/ 57 w 204"/>
                  <a:gd name="T77" fmla="*/ 226 h 270"/>
                  <a:gd name="T78" fmla="*/ 42 w 204"/>
                  <a:gd name="T79" fmla="*/ 243 h 270"/>
                  <a:gd name="T80" fmla="*/ 31 w 204"/>
                  <a:gd name="T81" fmla="*/ 251 h 270"/>
                  <a:gd name="T82" fmla="*/ 0 w 204"/>
                  <a:gd name="T83" fmla="*/ 257 h 270"/>
                  <a:gd name="T84" fmla="*/ 19 w 204"/>
                  <a:gd name="T85" fmla="*/ 16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4" h="270">
                    <a:moveTo>
                      <a:pt x="19" y="163"/>
                    </a:moveTo>
                    <a:lnTo>
                      <a:pt x="21" y="163"/>
                    </a:lnTo>
                    <a:lnTo>
                      <a:pt x="21" y="158"/>
                    </a:lnTo>
                    <a:lnTo>
                      <a:pt x="27" y="156"/>
                    </a:lnTo>
                    <a:lnTo>
                      <a:pt x="33" y="154"/>
                    </a:lnTo>
                    <a:lnTo>
                      <a:pt x="40" y="152"/>
                    </a:lnTo>
                    <a:lnTo>
                      <a:pt x="44" y="150"/>
                    </a:lnTo>
                    <a:lnTo>
                      <a:pt x="44" y="146"/>
                    </a:lnTo>
                    <a:lnTo>
                      <a:pt x="50" y="144"/>
                    </a:lnTo>
                    <a:lnTo>
                      <a:pt x="52" y="144"/>
                    </a:lnTo>
                    <a:lnTo>
                      <a:pt x="57" y="139"/>
                    </a:lnTo>
                    <a:lnTo>
                      <a:pt x="69" y="139"/>
                    </a:lnTo>
                    <a:lnTo>
                      <a:pt x="82" y="139"/>
                    </a:lnTo>
                    <a:lnTo>
                      <a:pt x="143" y="78"/>
                    </a:lnTo>
                    <a:lnTo>
                      <a:pt x="118" y="78"/>
                    </a:lnTo>
                    <a:lnTo>
                      <a:pt x="59" y="61"/>
                    </a:lnTo>
                    <a:lnTo>
                      <a:pt x="54" y="57"/>
                    </a:lnTo>
                    <a:lnTo>
                      <a:pt x="48" y="55"/>
                    </a:lnTo>
                    <a:lnTo>
                      <a:pt x="44" y="49"/>
                    </a:lnTo>
                    <a:lnTo>
                      <a:pt x="46" y="42"/>
                    </a:lnTo>
                    <a:lnTo>
                      <a:pt x="40" y="40"/>
                    </a:lnTo>
                    <a:lnTo>
                      <a:pt x="35" y="30"/>
                    </a:lnTo>
                    <a:lnTo>
                      <a:pt x="35" y="21"/>
                    </a:lnTo>
                    <a:lnTo>
                      <a:pt x="38" y="19"/>
                    </a:lnTo>
                    <a:lnTo>
                      <a:pt x="42" y="11"/>
                    </a:lnTo>
                    <a:lnTo>
                      <a:pt x="42" y="13"/>
                    </a:lnTo>
                    <a:lnTo>
                      <a:pt x="44" y="13"/>
                    </a:lnTo>
                    <a:lnTo>
                      <a:pt x="57" y="28"/>
                    </a:lnTo>
                    <a:lnTo>
                      <a:pt x="59" y="30"/>
                    </a:lnTo>
                    <a:lnTo>
                      <a:pt x="59" y="30"/>
                    </a:lnTo>
                    <a:lnTo>
                      <a:pt x="65" y="34"/>
                    </a:lnTo>
                    <a:lnTo>
                      <a:pt x="69" y="36"/>
                    </a:lnTo>
                    <a:lnTo>
                      <a:pt x="76" y="36"/>
                    </a:lnTo>
                    <a:lnTo>
                      <a:pt x="78" y="34"/>
                    </a:lnTo>
                    <a:lnTo>
                      <a:pt x="82" y="30"/>
                    </a:lnTo>
                    <a:lnTo>
                      <a:pt x="86" y="30"/>
                    </a:lnTo>
                    <a:lnTo>
                      <a:pt x="92" y="23"/>
                    </a:lnTo>
                    <a:lnTo>
                      <a:pt x="94" y="23"/>
                    </a:lnTo>
                    <a:lnTo>
                      <a:pt x="94" y="26"/>
                    </a:lnTo>
                    <a:lnTo>
                      <a:pt x="101" y="26"/>
                    </a:lnTo>
                    <a:lnTo>
                      <a:pt x="103" y="26"/>
                    </a:lnTo>
                    <a:lnTo>
                      <a:pt x="107" y="26"/>
                    </a:lnTo>
                    <a:lnTo>
                      <a:pt x="111" y="26"/>
                    </a:lnTo>
                    <a:lnTo>
                      <a:pt x="124" y="19"/>
                    </a:lnTo>
                    <a:lnTo>
                      <a:pt x="128" y="17"/>
                    </a:lnTo>
                    <a:lnTo>
                      <a:pt x="132" y="19"/>
                    </a:lnTo>
                    <a:lnTo>
                      <a:pt x="135" y="19"/>
                    </a:lnTo>
                    <a:lnTo>
                      <a:pt x="141" y="19"/>
                    </a:lnTo>
                    <a:lnTo>
                      <a:pt x="147" y="15"/>
                    </a:lnTo>
                    <a:lnTo>
                      <a:pt x="153" y="15"/>
                    </a:lnTo>
                    <a:lnTo>
                      <a:pt x="153" y="17"/>
                    </a:lnTo>
                    <a:lnTo>
                      <a:pt x="156" y="17"/>
                    </a:lnTo>
                    <a:lnTo>
                      <a:pt x="166" y="15"/>
                    </a:lnTo>
                    <a:lnTo>
                      <a:pt x="170" y="11"/>
                    </a:lnTo>
                    <a:lnTo>
                      <a:pt x="177" y="11"/>
                    </a:lnTo>
                    <a:lnTo>
                      <a:pt x="177" y="13"/>
                    </a:lnTo>
                    <a:lnTo>
                      <a:pt x="179" y="11"/>
                    </a:lnTo>
                    <a:lnTo>
                      <a:pt x="183" y="11"/>
                    </a:lnTo>
                    <a:lnTo>
                      <a:pt x="187" y="7"/>
                    </a:lnTo>
                    <a:lnTo>
                      <a:pt x="187" y="7"/>
                    </a:lnTo>
                    <a:lnTo>
                      <a:pt x="189" y="5"/>
                    </a:lnTo>
                    <a:lnTo>
                      <a:pt x="189" y="5"/>
                    </a:lnTo>
                    <a:lnTo>
                      <a:pt x="191" y="0"/>
                    </a:lnTo>
                    <a:lnTo>
                      <a:pt x="194" y="2"/>
                    </a:lnTo>
                    <a:lnTo>
                      <a:pt x="194" y="0"/>
                    </a:lnTo>
                    <a:lnTo>
                      <a:pt x="196" y="2"/>
                    </a:lnTo>
                    <a:lnTo>
                      <a:pt x="200" y="5"/>
                    </a:lnTo>
                    <a:lnTo>
                      <a:pt x="202" y="5"/>
                    </a:lnTo>
                    <a:lnTo>
                      <a:pt x="204" y="5"/>
                    </a:lnTo>
                    <a:lnTo>
                      <a:pt x="202" y="7"/>
                    </a:lnTo>
                    <a:lnTo>
                      <a:pt x="200" y="11"/>
                    </a:lnTo>
                    <a:lnTo>
                      <a:pt x="200" y="13"/>
                    </a:lnTo>
                    <a:lnTo>
                      <a:pt x="200" y="15"/>
                    </a:lnTo>
                    <a:lnTo>
                      <a:pt x="200" y="17"/>
                    </a:lnTo>
                    <a:lnTo>
                      <a:pt x="202" y="17"/>
                    </a:lnTo>
                    <a:lnTo>
                      <a:pt x="202" y="19"/>
                    </a:lnTo>
                    <a:lnTo>
                      <a:pt x="200" y="21"/>
                    </a:lnTo>
                    <a:lnTo>
                      <a:pt x="200" y="26"/>
                    </a:lnTo>
                    <a:lnTo>
                      <a:pt x="200" y="28"/>
                    </a:lnTo>
                    <a:lnTo>
                      <a:pt x="202" y="30"/>
                    </a:lnTo>
                    <a:lnTo>
                      <a:pt x="200" y="34"/>
                    </a:lnTo>
                    <a:lnTo>
                      <a:pt x="202" y="34"/>
                    </a:lnTo>
                    <a:lnTo>
                      <a:pt x="202" y="32"/>
                    </a:lnTo>
                    <a:lnTo>
                      <a:pt x="204" y="32"/>
                    </a:lnTo>
                    <a:lnTo>
                      <a:pt x="204" y="36"/>
                    </a:lnTo>
                    <a:lnTo>
                      <a:pt x="204" y="36"/>
                    </a:lnTo>
                    <a:lnTo>
                      <a:pt x="204" y="34"/>
                    </a:lnTo>
                    <a:lnTo>
                      <a:pt x="200" y="34"/>
                    </a:lnTo>
                    <a:lnTo>
                      <a:pt x="198" y="36"/>
                    </a:lnTo>
                    <a:lnTo>
                      <a:pt x="196" y="40"/>
                    </a:lnTo>
                    <a:lnTo>
                      <a:pt x="198" y="42"/>
                    </a:lnTo>
                    <a:lnTo>
                      <a:pt x="196" y="49"/>
                    </a:lnTo>
                    <a:lnTo>
                      <a:pt x="196" y="51"/>
                    </a:lnTo>
                    <a:lnTo>
                      <a:pt x="196" y="55"/>
                    </a:lnTo>
                    <a:lnTo>
                      <a:pt x="189" y="66"/>
                    </a:lnTo>
                    <a:lnTo>
                      <a:pt x="185" y="74"/>
                    </a:lnTo>
                    <a:lnTo>
                      <a:pt x="181" y="78"/>
                    </a:lnTo>
                    <a:lnTo>
                      <a:pt x="179" y="78"/>
                    </a:lnTo>
                    <a:lnTo>
                      <a:pt x="175" y="82"/>
                    </a:lnTo>
                    <a:lnTo>
                      <a:pt x="175" y="85"/>
                    </a:lnTo>
                    <a:lnTo>
                      <a:pt x="177" y="89"/>
                    </a:lnTo>
                    <a:lnTo>
                      <a:pt x="175" y="91"/>
                    </a:lnTo>
                    <a:lnTo>
                      <a:pt x="164" y="112"/>
                    </a:lnTo>
                    <a:lnTo>
                      <a:pt x="162" y="118"/>
                    </a:lnTo>
                    <a:lnTo>
                      <a:pt x="156" y="129"/>
                    </a:lnTo>
                    <a:lnTo>
                      <a:pt x="156" y="131"/>
                    </a:lnTo>
                    <a:lnTo>
                      <a:pt x="141" y="150"/>
                    </a:lnTo>
                    <a:lnTo>
                      <a:pt x="141" y="154"/>
                    </a:lnTo>
                    <a:lnTo>
                      <a:pt x="135" y="160"/>
                    </a:lnTo>
                    <a:lnTo>
                      <a:pt x="124" y="173"/>
                    </a:lnTo>
                    <a:lnTo>
                      <a:pt x="101" y="192"/>
                    </a:lnTo>
                    <a:lnTo>
                      <a:pt x="92" y="201"/>
                    </a:lnTo>
                    <a:lnTo>
                      <a:pt x="86" y="203"/>
                    </a:lnTo>
                    <a:lnTo>
                      <a:pt x="80" y="205"/>
                    </a:lnTo>
                    <a:lnTo>
                      <a:pt x="73" y="211"/>
                    </a:lnTo>
                    <a:lnTo>
                      <a:pt x="59" y="226"/>
                    </a:lnTo>
                    <a:lnTo>
                      <a:pt x="57" y="226"/>
                    </a:lnTo>
                    <a:lnTo>
                      <a:pt x="46" y="238"/>
                    </a:lnTo>
                    <a:lnTo>
                      <a:pt x="44" y="238"/>
                    </a:lnTo>
                    <a:lnTo>
                      <a:pt x="42" y="243"/>
                    </a:lnTo>
                    <a:lnTo>
                      <a:pt x="38" y="243"/>
                    </a:lnTo>
                    <a:lnTo>
                      <a:pt x="33" y="247"/>
                    </a:lnTo>
                    <a:lnTo>
                      <a:pt x="31" y="251"/>
                    </a:lnTo>
                    <a:lnTo>
                      <a:pt x="14" y="270"/>
                    </a:lnTo>
                    <a:lnTo>
                      <a:pt x="14" y="270"/>
                    </a:lnTo>
                    <a:lnTo>
                      <a:pt x="0" y="257"/>
                    </a:lnTo>
                    <a:lnTo>
                      <a:pt x="2" y="179"/>
                    </a:lnTo>
                    <a:lnTo>
                      <a:pt x="19" y="163"/>
                    </a:lnTo>
                    <a:lnTo>
                      <a:pt x="19" y="16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05" name="Freeform 110">
                <a:extLst>
                  <a:ext uri="{FF2B5EF4-FFF2-40B4-BE49-F238E27FC236}">
                    <a16:creationId xmlns:a16="http://schemas.microsoft.com/office/drawing/2014/main" id="{751AFAD7-7CE8-489E-A023-5E6526644183}"/>
                  </a:ext>
                </a:extLst>
              </p:cNvPr>
              <p:cNvSpPr>
                <a:spLocks noEditPoints="1"/>
              </p:cNvSpPr>
              <p:nvPr/>
            </p:nvSpPr>
            <p:spPr bwMode="auto">
              <a:xfrm>
                <a:off x="9538202" y="3754495"/>
                <a:ext cx="168478" cy="152929"/>
              </a:xfrm>
              <a:custGeom>
                <a:avLst/>
                <a:gdLst>
                  <a:gd name="T0" fmla="*/ 55 w 209"/>
                  <a:gd name="T1" fmla="*/ 23 h 202"/>
                  <a:gd name="T2" fmla="*/ 57 w 209"/>
                  <a:gd name="T3" fmla="*/ 19 h 202"/>
                  <a:gd name="T4" fmla="*/ 63 w 209"/>
                  <a:gd name="T5" fmla="*/ 17 h 202"/>
                  <a:gd name="T6" fmla="*/ 76 w 209"/>
                  <a:gd name="T7" fmla="*/ 0 h 202"/>
                  <a:gd name="T8" fmla="*/ 82 w 209"/>
                  <a:gd name="T9" fmla="*/ 2 h 202"/>
                  <a:gd name="T10" fmla="*/ 84 w 209"/>
                  <a:gd name="T11" fmla="*/ 15 h 202"/>
                  <a:gd name="T12" fmla="*/ 93 w 209"/>
                  <a:gd name="T13" fmla="*/ 19 h 202"/>
                  <a:gd name="T14" fmla="*/ 101 w 209"/>
                  <a:gd name="T15" fmla="*/ 19 h 202"/>
                  <a:gd name="T16" fmla="*/ 116 w 209"/>
                  <a:gd name="T17" fmla="*/ 21 h 202"/>
                  <a:gd name="T18" fmla="*/ 129 w 209"/>
                  <a:gd name="T19" fmla="*/ 32 h 202"/>
                  <a:gd name="T20" fmla="*/ 135 w 209"/>
                  <a:gd name="T21" fmla="*/ 38 h 202"/>
                  <a:gd name="T22" fmla="*/ 147 w 209"/>
                  <a:gd name="T23" fmla="*/ 40 h 202"/>
                  <a:gd name="T24" fmla="*/ 156 w 209"/>
                  <a:gd name="T25" fmla="*/ 40 h 202"/>
                  <a:gd name="T26" fmla="*/ 162 w 209"/>
                  <a:gd name="T27" fmla="*/ 40 h 202"/>
                  <a:gd name="T28" fmla="*/ 169 w 209"/>
                  <a:gd name="T29" fmla="*/ 27 h 202"/>
                  <a:gd name="T30" fmla="*/ 177 w 209"/>
                  <a:gd name="T31" fmla="*/ 27 h 202"/>
                  <a:gd name="T32" fmla="*/ 188 w 209"/>
                  <a:gd name="T33" fmla="*/ 25 h 202"/>
                  <a:gd name="T34" fmla="*/ 194 w 209"/>
                  <a:gd name="T35" fmla="*/ 29 h 202"/>
                  <a:gd name="T36" fmla="*/ 204 w 209"/>
                  <a:gd name="T37" fmla="*/ 32 h 202"/>
                  <a:gd name="T38" fmla="*/ 192 w 209"/>
                  <a:gd name="T39" fmla="*/ 48 h 202"/>
                  <a:gd name="T40" fmla="*/ 204 w 209"/>
                  <a:gd name="T41" fmla="*/ 139 h 202"/>
                  <a:gd name="T42" fmla="*/ 198 w 209"/>
                  <a:gd name="T43" fmla="*/ 150 h 202"/>
                  <a:gd name="T44" fmla="*/ 194 w 209"/>
                  <a:gd name="T45" fmla="*/ 152 h 202"/>
                  <a:gd name="T46" fmla="*/ 188 w 209"/>
                  <a:gd name="T47" fmla="*/ 156 h 202"/>
                  <a:gd name="T48" fmla="*/ 179 w 209"/>
                  <a:gd name="T49" fmla="*/ 162 h 202"/>
                  <a:gd name="T50" fmla="*/ 175 w 209"/>
                  <a:gd name="T51" fmla="*/ 164 h 202"/>
                  <a:gd name="T52" fmla="*/ 173 w 209"/>
                  <a:gd name="T53" fmla="*/ 171 h 202"/>
                  <a:gd name="T54" fmla="*/ 171 w 209"/>
                  <a:gd name="T55" fmla="*/ 175 h 202"/>
                  <a:gd name="T56" fmla="*/ 169 w 209"/>
                  <a:gd name="T57" fmla="*/ 183 h 202"/>
                  <a:gd name="T58" fmla="*/ 158 w 209"/>
                  <a:gd name="T59" fmla="*/ 200 h 202"/>
                  <a:gd name="T60" fmla="*/ 152 w 209"/>
                  <a:gd name="T61" fmla="*/ 202 h 202"/>
                  <a:gd name="T62" fmla="*/ 124 w 209"/>
                  <a:gd name="T63" fmla="*/ 183 h 202"/>
                  <a:gd name="T64" fmla="*/ 124 w 209"/>
                  <a:gd name="T65" fmla="*/ 179 h 202"/>
                  <a:gd name="T66" fmla="*/ 48 w 209"/>
                  <a:gd name="T67" fmla="*/ 129 h 202"/>
                  <a:gd name="T68" fmla="*/ 48 w 209"/>
                  <a:gd name="T69" fmla="*/ 110 h 202"/>
                  <a:gd name="T70" fmla="*/ 53 w 209"/>
                  <a:gd name="T71" fmla="*/ 101 h 202"/>
                  <a:gd name="T72" fmla="*/ 57 w 209"/>
                  <a:gd name="T73" fmla="*/ 93 h 202"/>
                  <a:gd name="T74" fmla="*/ 61 w 209"/>
                  <a:gd name="T75" fmla="*/ 88 h 202"/>
                  <a:gd name="T76" fmla="*/ 67 w 209"/>
                  <a:gd name="T77" fmla="*/ 86 h 202"/>
                  <a:gd name="T78" fmla="*/ 69 w 209"/>
                  <a:gd name="T79" fmla="*/ 78 h 202"/>
                  <a:gd name="T80" fmla="*/ 76 w 209"/>
                  <a:gd name="T81" fmla="*/ 70 h 202"/>
                  <a:gd name="T82" fmla="*/ 72 w 209"/>
                  <a:gd name="T83" fmla="*/ 61 h 202"/>
                  <a:gd name="T84" fmla="*/ 69 w 209"/>
                  <a:gd name="T85" fmla="*/ 57 h 202"/>
                  <a:gd name="T86" fmla="*/ 65 w 209"/>
                  <a:gd name="T87" fmla="*/ 51 h 202"/>
                  <a:gd name="T88" fmla="*/ 61 w 209"/>
                  <a:gd name="T89" fmla="*/ 42 h 202"/>
                  <a:gd name="T90" fmla="*/ 57 w 209"/>
                  <a:gd name="T91" fmla="*/ 38 h 202"/>
                  <a:gd name="T92" fmla="*/ 55 w 209"/>
                  <a:gd name="T93" fmla="*/ 32 h 202"/>
                  <a:gd name="T94" fmla="*/ 53 w 209"/>
                  <a:gd name="T95" fmla="*/ 25 h 202"/>
                  <a:gd name="T96" fmla="*/ 51 w 209"/>
                  <a:gd name="T97" fmla="*/ 25 h 202"/>
                  <a:gd name="T98" fmla="*/ 0 w 209"/>
                  <a:gd name="T99" fmla="*/ 131 h 202"/>
                  <a:gd name="T100" fmla="*/ 15 w 209"/>
                  <a:gd name="T101" fmla="*/ 131 h 202"/>
                  <a:gd name="T102" fmla="*/ 0 w 209"/>
                  <a:gd name="T103" fmla="*/ 13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 h="202">
                    <a:moveTo>
                      <a:pt x="51" y="25"/>
                    </a:moveTo>
                    <a:lnTo>
                      <a:pt x="55" y="23"/>
                    </a:lnTo>
                    <a:lnTo>
                      <a:pt x="55" y="21"/>
                    </a:lnTo>
                    <a:lnTo>
                      <a:pt x="57" y="19"/>
                    </a:lnTo>
                    <a:lnTo>
                      <a:pt x="61" y="15"/>
                    </a:lnTo>
                    <a:lnTo>
                      <a:pt x="63" y="17"/>
                    </a:lnTo>
                    <a:lnTo>
                      <a:pt x="67" y="8"/>
                    </a:lnTo>
                    <a:lnTo>
                      <a:pt x="76" y="0"/>
                    </a:lnTo>
                    <a:lnTo>
                      <a:pt x="78" y="4"/>
                    </a:lnTo>
                    <a:lnTo>
                      <a:pt x="82" y="2"/>
                    </a:lnTo>
                    <a:lnTo>
                      <a:pt x="84" y="2"/>
                    </a:lnTo>
                    <a:lnTo>
                      <a:pt x="84" y="15"/>
                    </a:lnTo>
                    <a:lnTo>
                      <a:pt x="88" y="19"/>
                    </a:lnTo>
                    <a:lnTo>
                      <a:pt x="93" y="19"/>
                    </a:lnTo>
                    <a:lnTo>
                      <a:pt x="97" y="19"/>
                    </a:lnTo>
                    <a:lnTo>
                      <a:pt x="101" y="19"/>
                    </a:lnTo>
                    <a:lnTo>
                      <a:pt x="112" y="19"/>
                    </a:lnTo>
                    <a:lnTo>
                      <a:pt x="116" y="21"/>
                    </a:lnTo>
                    <a:lnTo>
                      <a:pt x="124" y="29"/>
                    </a:lnTo>
                    <a:lnTo>
                      <a:pt x="129" y="32"/>
                    </a:lnTo>
                    <a:lnTo>
                      <a:pt x="133" y="36"/>
                    </a:lnTo>
                    <a:lnTo>
                      <a:pt x="135" y="38"/>
                    </a:lnTo>
                    <a:lnTo>
                      <a:pt x="141" y="38"/>
                    </a:lnTo>
                    <a:lnTo>
                      <a:pt x="147" y="40"/>
                    </a:lnTo>
                    <a:lnTo>
                      <a:pt x="152" y="38"/>
                    </a:lnTo>
                    <a:lnTo>
                      <a:pt x="156" y="40"/>
                    </a:lnTo>
                    <a:lnTo>
                      <a:pt x="158" y="40"/>
                    </a:lnTo>
                    <a:lnTo>
                      <a:pt x="162" y="40"/>
                    </a:lnTo>
                    <a:lnTo>
                      <a:pt x="166" y="32"/>
                    </a:lnTo>
                    <a:lnTo>
                      <a:pt x="169" y="27"/>
                    </a:lnTo>
                    <a:lnTo>
                      <a:pt x="173" y="27"/>
                    </a:lnTo>
                    <a:lnTo>
                      <a:pt x="177" y="27"/>
                    </a:lnTo>
                    <a:lnTo>
                      <a:pt x="179" y="25"/>
                    </a:lnTo>
                    <a:lnTo>
                      <a:pt x="188" y="25"/>
                    </a:lnTo>
                    <a:lnTo>
                      <a:pt x="192" y="25"/>
                    </a:lnTo>
                    <a:lnTo>
                      <a:pt x="194" y="29"/>
                    </a:lnTo>
                    <a:lnTo>
                      <a:pt x="196" y="32"/>
                    </a:lnTo>
                    <a:lnTo>
                      <a:pt x="204" y="32"/>
                    </a:lnTo>
                    <a:lnTo>
                      <a:pt x="209" y="32"/>
                    </a:lnTo>
                    <a:lnTo>
                      <a:pt x="192" y="48"/>
                    </a:lnTo>
                    <a:lnTo>
                      <a:pt x="190" y="126"/>
                    </a:lnTo>
                    <a:lnTo>
                      <a:pt x="204" y="139"/>
                    </a:lnTo>
                    <a:lnTo>
                      <a:pt x="204" y="141"/>
                    </a:lnTo>
                    <a:lnTo>
                      <a:pt x="198" y="150"/>
                    </a:lnTo>
                    <a:lnTo>
                      <a:pt x="196" y="150"/>
                    </a:lnTo>
                    <a:lnTo>
                      <a:pt x="194" y="152"/>
                    </a:lnTo>
                    <a:lnTo>
                      <a:pt x="196" y="154"/>
                    </a:lnTo>
                    <a:lnTo>
                      <a:pt x="188" y="156"/>
                    </a:lnTo>
                    <a:lnTo>
                      <a:pt x="185" y="162"/>
                    </a:lnTo>
                    <a:lnTo>
                      <a:pt x="179" y="162"/>
                    </a:lnTo>
                    <a:lnTo>
                      <a:pt x="177" y="162"/>
                    </a:lnTo>
                    <a:lnTo>
                      <a:pt x="175" y="164"/>
                    </a:lnTo>
                    <a:lnTo>
                      <a:pt x="173" y="166"/>
                    </a:lnTo>
                    <a:lnTo>
                      <a:pt x="173" y="171"/>
                    </a:lnTo>
                    <a:lnTo>
                      <a:pt x="175" y="171"/>
                    </a:lnTo>
                    <a:lnTo>
                      <a:pt x="171" y="175"/>
                    </a:lnTo>
                    <a:lnTo>
                      <a:pt x="169" y="179"/>
                    </a:lnTo>
                    <a:lnTo>
                      <a:pt x="169" y="183"/>
                    </a:lnTo>
                    <a:lnTo>
                      <a:pt x="164" y="190"/>
                    </a:lnTo>
                    <a:lnTo>
                      <a:pt x="158" y="200"/>
                    </a:lnTo>
                    <a:lnTo>
                      <a:pt x="154" y="202"/>
                    </a:lnTo>
                    <a:lnTo>
                      <a:pt x="152" y="202"/>
                    </a:lnTo>
                    <a:lnTo>
                      <a:pt x="126" y="185"/>
                    </a:lnTo>
                    <a:lnTo>
                      <a:pt x="124" y="183"/>
                    </a:lnTo>
                    <a:lnTo>
                      <a:pt x="124" y="181"/>
                    </a:lnTo>
                    <a:lnTo>
                      <a:pt x="124" y="179"/>
                    </a:lnTo>
                    <a:lnTo>
                      <a:pt x="122" y="173"/>
                    </a:lnTo>
                    <a:lnTo>
                      <a:pt x="48" y="129"/>
                    </a:lnTo>
                    <a:lnTo>
                      <a:pt x="42" y="131"/>
                    </a:lnTo>
                    <a:lnTo>
                      <a:pt x="48" y="110"/>
                    </a:lnTo>
                    <a:lnTo>
                      <a:pt x="48" y="105"/>
                    </a:lnTo>
                    <a:lnTo>
                      <a:pt x="53" y="101"/>
                    </a:lnTo>
                    <a:lnTo>
                      <a:pt x="55" y="97"/>
                    </a:lnTo>
                    <a:lnTo>
                      <a:pt x="57" y="93"/>
                    </a:lnTo>
                    <a:lnTo>
                      <a:pt x="59" y="91"/>
                    </a:lnTo>
                    <a:lnTo>
                      <a:pt x="61" y="88"/>
                    </a:lnTo>
                    <a:lnTo>
                      <a:pt x="61" y="86"/>
                    </a:lnTo>
                    <a:lnTo>
                      <a:pt x="67" y="86"/>
                    </a:lnTo>
                    <a:lnTo>
                      <a:pt x="69" y="82"/>
                    </a:lnTo>
                    <a:lnTo>
                      <a:pt x="69" y="78"/>
                    </a:lnTo>
                    <a:lnTo>
                      <a:pt x="74" y="74"/>
                    </a:lnTo>
                    <a:lnTo>
                      <a:pt x="76" y="70"/>
                    </a:lnTo>
                    <a:lnTo>
                      <a:pt x="74" y="65"/>
                    </a:lnTo>
                    <a:lnTo>
                      <a:pt x="72" y="61"/>
                    </a:lnTo>
                    <a:lnTo>
                      <a:pt x="72" y="59"/>
                    </a:lnTo>
                    <a:lnTo>
                      <a:pt x="69" y="57"/>
                    </a:lnTo>
                    <a:lnTo>
                      <a:pt x="67" y="57"/>
                    </a:lnTo>
                    <a:lnTo>
                      <a:pt x="65" y="51"/>
                    </a:lnTo>
                    <a:lnTo>
                      <a:pt x="61" y="46"/>
                    </a:lnTo>
                    <a:lnTo>
                      <a:pt x="61" y="42"/>
                    </a:lnTo>
                    <a:lnTo>
                      <a:pt x="59" y="38"/>
                    </a:lnTo>
                    <a:lnTo>
                      <a:pt x="57" y="38"/>
                    </a:lnTo>
                    <a:lnTo>
                      <a:pt x="57" y="34"/>
                    </a:lnTo>
                    <a:lnTo>
                      <a:pt x="55" y="32"/>
                    </a:lnTo>
                    <a:lnTo>
                      <a:pt x="53" y="27"/>
                    </a:lnTo>
                    <a:lnTo>
                      <a:pt x="53" y="25"/>
                    </a:lnTo>
                    <a:lnTo>
                      <a:pt x="51" y="25"/>
                    </a:lnTo>
                    <a:lnTo>
                      <a:pt x="51" y="25"/>
                    </a:lnTo>
                    <a:lnTo>
                      <a:pt x="51" y="25"/>
                    </a:lnTo>
                    <a:close/>
                    <a:moveTo>
                      <a:pt x="0" y="131"/>
                    </a:moveTo>
                    <a:lnTo>
                      <a:pt x="6" y="131"/>
                    </a:lnTo>
                    <a:lnTo>
                      <a:pt x="15" y="131"/>
                    </a:lnTo>
                    <a:lnTo>
                      <a:pt x="0" y="131"/>
                    </a:lnTo>
                    <a:lnTo>
                      <a:pt x="0" y="13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06" name="Freeform 111">
                <a:extLst>
                  <a:ext uri="{FF2B5EF4-FFF2-40B4-BE49-F238E27FC236}">
                    <a16:creationId xmlns:a16="http://schemas.microsoft.com/office/drawing/2014/main" id="{C1B72B1F-233E-4D8C-870F-11F1F4BA3078}"/>
                  </a:ext>
                </a:extLst>
              </p:cNvPr>
              <p:cNvSpPr>
                <a:spLocks/>
              </p:cNvSpPr>
              <p:nvPr/>
            </p:nvSpPr>
            <p:spPr bwMode="auto">
              <a:xfrm>
                <a:off x="9504345" y="3773423"/>
                <a:ext cx="95121" cy="86307"/>
              </a:xfrm>
              <a:custGeom>
                <a:avLst/>
                <a:gdLst>
                  <a:gd name="T0" fmla="*/ 90 w 118"/>
                  <a:gd name="T1" fmla="*/ 80 h 114"/>
                  <a:gd name="T2" fmla="*/ 97 w 118"/>
                  <a:gd name="T3" fmla="*/ 72 h 114"/>
                  <a:gd name="T4" fmla="*/ 101 w 118"/>
                  <a:gd name="T5" fmla="*/ 66 h 114"/>
                  <a:gd name="T6" fmla="*/ 103 w 118"/>
                  <a:gd name="T7" fmla="*/ 61 h 114"/>
                  <a:gd name="T8" fmla="*/ 111 w 118"/>
                  <a:gd name="T9" fmla="*/ 57 h 114"/>
                  <a:gd name="T10" fmla="*/ 116 w 118"/>
                  <a:gd name="T11" fmla="*/ 49 h 114"/>
                  <a:gd name="T12" fmla="*/ 116 w 118"/>
                  <a:gd name="T13" fmla="*/ 40 h 114"/>
                  <a:gd name="T14" fmla="*/ 114 w 118"/>
                  <a:gd name="T15" fmla="*/ 34 h 114"/>
                  <a:gd name="T16" fmla="*/ 109 w 118"/>
                  <a:gd name="T17" fmla="*/ 32 h 114"/>
                  <a:gd name="T18" fmla="*/ 103 w 118"/>
                  <a:gd name="T19" fmla="*/ 21 h 114"/>
                  <a:gd name="T20" fmla="*/ 101 w 118"/>
                  <a:gd name="T21" fmla="*/ 13 h 114"/>
                  <a:gd name="T22" fmla="*/ 99 w 118"/>
                  <a:gd name="T23" fmla="*/ 9 h 114"/>
                  <a:gd name="T24" fmla="*/ 95 w 118"/>
                  <a:gd name="T25" fmla="*/ 2 h 114"/>
                  <a:gd name="T26" fmla="*/ 88 w 118"/>
                  <a:gd name="T27" fmla="*/ 2 h 114"/>
                  <a:gd name="T28" fmla="*/ 82 w 118"/>
                  <a:gd name="T29" fmla="*/ 9 h 114"/>
                  <a:gd name="T30" fmla="*/ 71 w 118"/>
                  <a:gd name="T31" fmla="*/ 9 h 114"/>
                  <a:gd name="T32" fmla="*/ 63 w 118"/>
                  <a:gd name="T33" fmla="*/ 9 h 114"/>
                  <a:gd name="T34" fmla="*/ 59 w 118"/>
                  <a:gd name="T35" fmla="*/ 11 h 114"/>
                  <a:gd name="T36" fmla="*/ 57 w 118"/>
                  <a:gd name="T37" fmla="*/ 15 h 114"/>
                  <a:gd name="T38" fmla="*/ 50 w 118"/>
                  <a:gd name="T39" fmla="*/ 13 h 114"/>
                  <a:gd name="T40" fmla="*/ 46 w 118"/>
                  <a:gd name="T41" fmla="*/ 11 h 114"/>
                  <a:gd name="T42" fmla="*/ 38 w 118"/>
                  <a:gd name="T43" fmla="*/ 9 h 114"/>
                  <a:gd name="T44" fmla="*/ 31 w 118"/>
                  <a:gd name="T45" fmla="*/ 9 h 114"/>
                  <a:gd name="T46" fmla="*/ 31 w 118"/>
                  <a:gd name="T47" fmla="*/ 15 h 114"/>
                  <a:gd name="T48" fmla="*/ 31 w 118"/>
                  <a:gd name="T49" fmla="*/ 15 h 114"/>
                  <a:gd name="T50" fmla="*/ 27 w 118"/>
                  <a:gd name="T51" fmla="*/ 21 h 114"/>
                  <a:gd name="T52" fmla="*/ 27 w 118"/>
                  <a:gd name="T53" fmla="*/ 34 h 114"/>
                  <a:gd name="T54" fmla="*/ 29 w 118"/>
                  <a:gd name="T55" fmla="*/ 40 h 114"/>
                  <a:gd name="T56" fmla="*/ 31 w 118"/>
                  <a:gd name="T57" fmla="*/ 47 h 114"/>
                  <a:gd name="T58" fmla="*/ 21 w 118"/>
                  <a:gd name="T59" fmla="*/ 61 h 114"/>
                  <a:gd name="T60" fmla="*/ 15 w 118"/>
                  <a:gd name="T61" fmla="*/ 72 h 114"/>
                  <a:gd name="T62" fmla="*/ 4 w 118"/>
                  <a:gd name="T63" fmla="*/ 89 h 114"/>
                  <a:gd name="T64" fmla="*/ 4 w 118"/>
                  <a:gd name="T65" fmla="*/ 101 h 114"/>
                  <a:gd name="T66" fmla="*/ 2 w 118"/>
                  <a:gd name="T67" fmla="*/ 112 h 114"/>
                  <a:gd name="T68" fmla="*/ 2 w 118"/>
                  <a:gd name="T69" fmla="*/ 114 h 114"/>
                  <a:gd name="T70" fmla="*/ 8 w 118"/>
                  <a:gd name="T71" fmla="*/ 110 h 114"/>
                  <a:gd name="T72" fmla="*/ 12 w 118"/>
                  <a:gd name="T73" fmla="*/ 114 h 114"/>
                  <a:gd name="T74" fmla="*/ 17 w 118"/>
                  <a:gd name="T75" fmla="*/ 112 h 114"/>
                  <a:gd name="T76" fmla="*/ 19 w 118"/>
                  <a:gd name="T77" fmla="*/ 108 h 114"/>
                  <a:gd name="T78" fmla="*/ 21 w 118"/>
                  <a:gd name="T79" fmla="*/ 108 h 114"/>
                  <a:gd name="T80" fmla="*/ 25 w 118"/>
                  <a:gd name="T81" fmla="*/ 108 h 114"/>
                  <a:gd name="T82" fmla="*/ 42 w 118"/>
                  <a:gd name="T83" fmla="*/ 106 h 114"/>
                  <a:gd name="T84" fmla="*/ 84 w 118"/>
                  <a:gd name="T85" fmla="*/ 10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114">
                    <a:moveTo>
                      <a:pt x="90" y="85"/>
                    </a:moveTo>
                    <a:lnTo>
                      <a:pt x="90" y="80"/>
                    </a:lnTo>
                    <a:lnTo>
                      <a:pt x="95" y="76"/>
                    </a:lnTo>
                    <a:lnTo>
                      <a:pt x="97" y="72"/>
                    </a:lnTo>
                    <a:lnTo>
                      <a:pt x="99" y="68"/>
                    </a:lnTo>
                    <a:lnTo>
                      <a:pt x="101" y="66"/>
                    </a:lnTo>
                    <a:lnTo>
                      <a:pt x="103" y="63"/>
                    </a:lnTo>
                    <a:lnTo>
                      <a:pt x="103" y="61"/>
                    </a:lnTo>
                    <a:lnTo>
                      <a:pt x="109" y="61"/>
                    </a:lnTo>
                    <a:lnTo>
                      <a:pt x="111" y="57"/>
                    </a:lnTo>
                    <a:lnTo>
                      <a:pt x="111" y="53"/>
                    </a:lnTo>
                    <a:lnTo>
                      <a:pt x="116" y="49"/>
                    </a:lnTo>
                    <a:lnTo>
                      <a:pt x="118" y="45"/>
                    </a:lnTo>
                    <a:lnTo>
                      <a:pt x="116" y="40"/>
                    </a:lnTo>
                    <a:lnTo>
                      <a:pt x="114" y="36"/>
                    </a:lnTo>
                    <a:lnTo>
                      <a:pt x="114" y="34"/>
                    </a:lnTo>
                    <a:lnTo>
                      <a:pt x="111" y="32"/>
                    </a:lnTo>
                    <a:lnTo>
                      <a:pt x="109" y="32"/>
                    </a:lnTo>
                    <a:lnTo>
                      <a:pt x="107" y="26"/>
                    </a:lnTo>
                    <a:lnTo>
                      <a:pt x="103" y="21"/>
                    </a:lnTo>
                    <a:lnTo>
                      <a:pt x="103" y="17"/>
                    </a:lnTo>
                    <a:lnTo>
                      <a:pt x="101" y="13"/>
                    </a:lnTo>
                    <a:lnTo>
                      <a:pt x="99" y="13"/>
                    </a:lnTo>
                    <a:lnTo>
                      <a:pt x="99" y="9"/>
                    </a:lnTo>
                    <a:lnTo>
                      <a:pt x="97" y="7"/>
                    </a:lnTo>
                    <a:lnTo>
                      <a:pt x="95" y="2"/>
                    </a:lnTo>
                    <a:lnTo>
                      <a:pt x="95" y="0"/>
                    </a:lnTo>
                    <a:lnTo>
                      <a:pt x="88" y="2"/>
                    </a:lnTo>
                    <a:lnTo>
                      <a:pt x="86" y="7"/>
                    </a:lnTo>
                    <a:lnTo>
                      <a:pt x="82" y="9"/>
                    </a:lnTo>
                    <a:lnTo>
                      <a:pt x="78" y="7"/>
                    </a:lnTo>
                    <a:lnTo>
                      <a:pt x="71" y="9"/>
                    </a:lnTo>
                    <a:lnTo>
                      <a:pt x="65" y="9"/>
                    </a:lnTo>
                    <a:lnTo>
                      <a:pt x="63" y="9"/>
                    </a:lnTo>
                    <a:lnTo>
                      <a:pt x="61" y="11"/>
                    </a:lnTo>
                    <a:lnTo>
                      <a:pt x="59" y="11"/>
                    </a:lnTo>
                    <a:lnTo>
                      <a:pt x="57" y="13"/>
                    </a:lnTo>
                    <a:lnTo>
                      <a:pt x="57" y="15"/>
                    </a:lnTo>
                    <a:lnTo>
                      <a:pt x="55" y="15"/>
                    </a:lnTo>
                    <a:lnTo>
                      <a:pt x="50" y="13"/>
                    </a:lnTo>
                    <a:lnTo>
                      <a:pt x="48" y="11"/>
                    </a:lnTo>
                    <a:lnTo>
                      <a:pt x="46" y="11"/>
                    </a:lnTo>
                    <a:lnTo>
                      <a:pt x="42" y="11"/>
                    </a:lnTo>
                    <a:lnTo>
                      <a:pt x="38" y="9"/>
                    </a:lnTo>
                    <a:lnTo>
                      <a:pt x="34" y="7"/>
                    </a:lnTo>
                    <a:lnTo>
                      <a:pt x="31" y="9"/>
                    </a:lnTo>
                    <a:lnTo>
                      <a:pt x="31" y="13"/>
                    </a:lnTo>
                    <a:lnTo>
                      <a:pt x="31" y="15"/>
                    </a:lnTo>
                    <a:lnTo>
                      <a:pt x="31" y="15"/>
                    </a:lnTo>
                    <a:lnTo>
                      <a:pt x="31" y="15"/>
                    </a:lnTo>
                    <a:lnTo>
                      <a:pt x="29" y="19"/>
                    </a:lnTo>
                    <a:lnTo>
                      <a:pt x="27" y="21"/>
                    </a:lnTo>
                    <a:lnTo>
                      <a:pt x="27" y="28"/>
                    </a:lnTo>
                    <a:lnTo>
                      <a:pt x="27" y="34"/>
                    </a:lnTo>
                    <a:lnTo>
                      <a:pt x="27" y="38"/>
                    </a:lnTo>
                    <a:lnTo>
                      <a:pt x="29" y="40"/>
                    </a:lnTo>
                    <a:lnTo>
                      <a:pt x="31" y="42"/>
                    </a:lnTo>
                    <a:lnTo>
                      <a:pt x="31" y="47"/>
                    </a:lnTo>
                    <a:lnTo>
                      <a:pt x="31" y="49"/>
                    </a:lnTo>
                    <a:lnTo>
                      <a:pt x="21" y="61"/>
                    </a:lnTo>
                    <a:lnTo>
                      <a:pt x="15" y="70"/>
                    </a:lnTo>
                    <a:lnTo>
                      <a:pt x="15" y="72"/>
                    </a:lnTo>
                    <a:lnTo>
                      <a:pt x="6" y="87"/>
                    </a:lnTo>
                    <a:lnTo>
                      <a:pt x="4" y="89"/>
                    </a:lnTo>
                    <a:lnTo>
                      <a:pt x="4" y="93"/>
                    </a:lnTo>
                    <a:lnTo>
                      <a:pt x="4" y="101"/>
                    </a:lnTo>
                    <a:lnTo>
                      <a:pt x="2" y="108"/>
                    </a:lnTo>
                    <a:lnTo>
                      <a:pt x="2" y="112"/>
                    </a:lnTo>
                    <a:lnTo>
                      <a:pt x="0" y="114"/>
                    </a:lnTo>
                    <a:lnTo>
                      <a:pt x="2" y="114"/>
                    </a:lnTo>
                    <a:lnTo>
                      <a:pt x="4" y="114"/>
                    </a:lnTo>
                    <a:lnTo>
                      <a:pt x="8" y="110"/>
                    </a:lnTo>
                    <a:lnTo>
                      <a:pt x="10" y="112"/>
                    </a:lnTo>
                    <a:lnTo>
                      <a:pt x="12" y="114"/>
                    </a:lnTo>
                    <a:lnTo>
                      <a:pt x="15" y="114"/>
                    </a:lnTo>
                    <a:lnTo>
                      <a:pt x="17" y="112"/>
                    </a:lnTo>
                    <a:lnTo>
                      <a:pt x="17" y="110"/>
                    </a:lnTo>
                    <a:lnTo>
                      <a:pt x="19" y="108"/>
                    </a:lnTo>
                    <a:lnTo>
                      <a:pt x="21" y="110"/>
                    </a:lnTo>
                    <a:lnTo>
                      <a:pt x="21" y="108"/>
                    </a:lnTo>
                    <a:lnTo>
                      <a:pt x="23" y="108"/>
                    </a:lnTo>
                    <a:lnTo>
                      <a:pt x="25" y="108"/>
                    </a:lnTo>
                    <a:lnTo>
                      <a:pt x="42" y="106"/>
                    </a:lnTo>
                    <a:lnTo>
                      <a:pt x="42" y="106"/>
                    </a:lnTo>
                    <a:lnTo>
                      <a:pt x="57" y="106"/>
                    </a:lnTo>
                    <a:lnTo>
                      <a:pt x="84" y="106"/>
                    </a:lnTo>
                    <a:lnTo>
                      <a:pt x="90" y="8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07" name="Freeform 112">
                <a:extLst>
                  <a:ext uri="{FF2B5EF4-FFF2-40B4-BE49-F238E27FC236}">
                    <a16:creationId xmlns:a16="http://schemas.microsoft.com/office/drawing/2014/main" id="{AC8C1E9A-7AF2-43D6-80FF-927B344D78E2}"/>
                  </a:ext>
                </a:extLst>
              </p:cNvPr>
              <p:cNvSpPr>
                <a:spLocks/>
              </p:cNvSpPr>
              <p:nvPr/>
            </p:nvSpPr>
            <p:spPr bwMode="auto">
              <a:xfrm>
                <a:off x="9262512" y="3668189"/>
                <a:ext cx="211201" cy="132489"/>
              </a:xfrm>
              <a:custGeom>
                <a:avLst/>
                <a:gdLst>
                  <a:gd name="T0" fmla="*/ 165 w 262"/>
                  <a:gd name="T1" fmla="*/ 6 h 175"/>
                  <a:gd name="T2" fmla="*/ 180 w 262"/>
                  <a:gd name="T3" fmla="*/ 28 h 175"/>
                  <a:gd name="T4" fmla="*/ 178 w 262"/>
                  <a:gd name="T5" fmla="*/ 40 h 175"/>
                  <a:gd name="T6" fmla="*/ 186 w 262"/>
                  <a:gd name="T7" fmla="*/ 47 h 175"/>
                  <a:gd name="T8" fmla="*/ 194 w 262"/>
                  <a:gd name="T9" fmla="*/ 55 h 175"/>
                  <a:gd name="T10" fmla="*/ 209 w 262"/>
                  <a:gd name="T11" fmla="*/ 61 h 175"/>
                  <a:gd name="T12" fmla="*/ 218 w 262"/>
                  <a:gd name="T13" fmla="*/ 70 h 175"/>
                  <a:gd name="T14" fmla="*/ 213 w 262"/>
                  <a:gd name="T15" fmla="*/ 78 h 175"/>
                  <a:gd name="T16" fmla="*/ 226 w 262"/>
                  <a:gd name="T17" fmla="*/ 82 h 175"/>
                  <a:gd name="T18" fmla="*/ 234 w 262"/>
                  <a:gd name="T19" fmla="*/ 95 h 175"/>
                  <a:gd name="T20" fmla="*/ 241 w 262"/>
                  <a:gd name="T21" fmla="*/ 103 h 175"/>
                  <a:gd name="T22" fmla="*/ 253 w 262"/>
                  <a:gd name="T23" fmla="*/ 112 h 175"/>
                  <a:gd name="T24" fmla="*/ 262 w 262"/>
                  <a:gd name="T25" fmla="*/ 122 h 175"/>
                  <a:gd name="T26" fmla="*/ 251 w 262"/>
                  <a:gd name="T27" fmla="*/ 120 h 175"/>
                  <a:gd name="T28" fmla="*/ 234 w 262"/>
                  <a:gd name="T29" fmla="*/ 122 h 175"/>
                  <a:gd name="T30" fmla="*/ 222 w 262"/>
                  <a:gd name="T31" fmla="*/ 120 h 175"/>
                  <a:gd name="T32" fmla="*/ 218 w 262"/>
                  <a:gd name="T33" fmla="*/ 120 h 175"/>
                  <a:gd name="T34" fmla="*/ 207 w 262"/>
                  <a:gd name="T35" fmla="*/ 125 h 175"/>
                  <a:gd name="T36" fmla="*/ 201 w 262"/>
                  <a:gd name="T37" fmla="*/ 125 h 175"/>
                  <a:gd name="T38" fmla="*/ 186 w 262"/>
                  <a:gd name="T39" fmla="*/ 127 h 175"/>
                  <a:gd name="T40" fmla="*/ 171 w 262"/>
                  <a:gd name="T41" fmla="*/ 129 h 175"/>
                  <a:gd name="T42" fmla="*/ 156 w 262"/>
                  <a:gd name="T43" fmla="*/ 135 h 175"/>
                  <a:gd name="T44" fmla="*/ 154 w 262"/>
                  <a:gd name="T45" fmla="*/ 141 h 175"/>
                  <a:gd name="T46" fmla="*/ 142 w 262"/>
                  <a:gd name="T47" fmla="*/ 137 h 175"/>
                  <a:gd name="T48" fmla="*/ 127 w 262"/>
                  <a:gd name="T49" fmla="*/ 137 h 175"/>
                  <a:gd name="T50" fmla="*/ 112 w 262"/>
                  <a:gd name="T51" fmla="*/ 131 h 175"/>
                  <a:gd name="T52" fmla="*/ 100 w 262"/>
                  <a:gd name="T53" fmla="*/ 122 h 175"/>
                  <a:gd name="T54" fmla="*/ 91 w 262"/>
                  <a:gd name="T55" fmla="*/ 127 h 175"/>
                  <a:gd name="T56" fmla="*/ 87 w 262"/>
                  <a:gd name="T57" fmla="*/ 135 h 175"/>
                  <a:gd name="T58" fmla="*/ 85 w 262"/>
                  <a:gd name="T59" fmla="*/ 143 h 175"/>
                  <a:gd name="T60" fmla="*/ 81 w 262"/>
                  <a:gd name="T61" fmla="*/ 152 h 175"/>
                  <a:gd name="T62" fmla="*/ 70 w 262"/>
                  <a:gd name="T63" fmla="*/ 148 h 175"/>
                  <a:gd name="T64" fmla="*/ 53 w 262"/>
                  <a:gd name="T65" fmla="*/ 154 h 175"/>
                  <a:gd name="T66" fmla="*/ 34 w 262"/>
                  <a:gd name="T67" fmla="*/ 175 h 175"/>
                  <a:gd name="T68" fmla="*/ 34 w 262"/>
                  <a:gd name="T69" fmla="*/ 167 h 175"/>
                  <a:gd name="T70" fmla="*/ 17 w 262"/>
                  <a:gd name="T71" fmla="*/ 146 h 175"/>
                  <a:gd name="T72" fmla="*/ 5 w 262"/>
                  <a:gd name="T73" fmla="*/ 135 h 175"/>
                  <a:gd name="T74" fmla="*/ 3 w 262"/>
                  <a:gd name="T75" fmla="*/ 112 h 175"/>
                  <a:gd name="T76" fmla="*/ 5 w 262"/>
                  <a:gd name="T77" fmla="*/ 99 h 175"/>
                  <a:gd name="T78" fmla="*/ 17 w 262"/>
                  <a:gd name="T79" fmla="*/ 78 h 175"/>
                  <a:gd name="T80" fmla="*/ 26 w 262"/>
                  <a:gd name="T81" fmla="*/ 72 h 175"/>
                  <a:gd name="T82" fmla="*/ 38 w 262"/>
                  <a:gd name="T83" fmla="*/ 76 h 175"/>
                  <a:gd name="T84" fmla="*/ 45 w 262"/>
                  <a:gd name="T85" fmla="*/ 65 h 175"/>
                  <a:gd name="T86" fmla="*/ 57 w 262"/>
                  <a:gd name="T87" fmla="*/ 68 h 175"/>
                  <a:gd name="T88" fmla="*/ 85 w 262"/>
                  <a:gd name="T89" fmla="*/ 59 h 175"/>
                  <a:gd name="T90" fmla="*/ 91 w 262"/>
                  <a:gd name="T91" fmla="*/ 51 h 175"/>
                  <a:gd name="T92" fmla="*/ 93 w 262"/>
                  <a:gd name="T93" fmla="*/ 42 h 175"/>
                  <a:gd name="T94" fmla="*/ 112 w 262"/>
                  <a:gd name="T95" fmla="*/ 42 h 175"/>
                  <a:gd name="T96" fmla="*/ 127 w 262"/>
                  <a:gd name="T97" fmla="*/ 34 h 175"/>
                  <a:gd name="T98" fmla="*/ 129 w 262"/>
                  <a:gd name="T99" fmla="*/ 23 h 175"/>
                  <a:gd name="T100" fmla="*/ 140 w 262"/>
                  <a:gd name="T101" fmla="*/ 15 h 175"/>
                  <a:gd name="T102" fmla="*/ 148 w 262"/>
                  <a:gd name="T103" fmla="*/ 6 h 175"/>
                  <a:gd name="T104" fmla="*/ 165 w 262"/>
                  <a:gd name="T105" fmla="*/ 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2" h="175">
                    <a:moveTo>
                      <a:pt x="165" y="0"/>
                    </a:moveTo>
                    <a:lnTo>
                      <a:pt x="167" y="2"/>
                    </a:lnTo>
                    <a:lnTo>
                      <a:pt x="167" y="6"/>
                    </a:lnTo>
                    <a:lnTo>
                      <a:pt x="165" y="6"/>
                    </a:lnTo>
                    <a:lnTo>
                      <a:pt x="169" y="11"/>
                    </a:lnTo>
                    <a:lnTo>
                      <a:pt x="171" y="13"/>
                    </a:lnTo>
                    <a:lnTo>
                      <a:pt x="175" y="19"/>
                    </a:lnTo>
                    <a:lnTo>
                      <a:pt x="180" y="28"/>
                    </a:lnTo>
                    <a:lnTo>
                      <a:pt x="182" y="30"/>
                    </a:lnTo>
                    <a:lnTo>
                      <a:pt x="180" y="34"/>
                    </a:lnTo>
                    <a:lnTo>
                      <a:pt x="180" y="36"/>
                    </a:lnTo>
                    <a:lnTo>
                      <a:pt x="178" y="40"/>
                    </a:lnTo>
                    <a:lnTo>
                      <a:pt x="178" y="47"/>
                    </a:lnTo>
                    <a:lnTo>
                      <a:pt x="180" y="49"/>
                    </a:lnTo>
                    <a:lnTo>
                      <a:pt x="186" y="49"/>
                    </a:lnTo>
                    <a:lnTo>
                      <a:pt x="186" y="47"/>
                    </a:lnTo>
                    <a:lnTo>
                      <a:pt x="192" y="47"/>
                    </a:lnTo>
                    <a:lnTo>
                      <a:pt x="194" y="49"/>
                    </a:lnTo>
                    <a:lnTo>
                      <a:pt x="194" y="51"/>
                    </a:lnTo>
                    <a:lnTo>
                      <a:pt x="194" y="55"/>
                    </a:lnTo>
                    <a:lnTo>
                      <a:pt x="197" y="57"/>
                    </a:lnTo>
                    <a:lnTo>
                      <a:pt x="203" y="59"/>
                    </a:lnTo>
                    <a:lnTo>
                      <a:pt x="205" y="59"/>
                    </a:lnTo>
                    <a:lnTo>
                      <a:pt x="209" y="61"/>
                    </a:lnTo>
                    <a:lnTo>
                      <a:pt x="209" y="63"/>
                    </a:lnTo>
                    <a:lnTo>
                      <a:pt x="213" y="65"/>
                    </a:lnTo>
                    <a:lnTo>
                      <a:pt x="218" y="68"/>
                    </a:lnTo>
                    <a:lnTo>
                      <a:pt x="218" y="70"/>
                    </a:lnTo>
                    <a:lnTo>
                      <a:pt x="218" y="72"/>
                    </a:lnTo>
                    <a:lnTo>
                      <a:pt x="215" y="74"/>
                    </a:lnTo>
                    <a:lnTo>
                      <a:pt x="213" y="76"/>
                    </a:lnTo>
                    <a:lnTo>
                      <a:pt x="213" y="78"/>
                    </a:lnTo>
                    <a:lnTo>
                      <a:pt x="218" y="80"/>
                    </a:lnTo>
                    <a:lnTo>
                      <a:pt x="220" y="82"/>
                    </a:lnTo>
                    <a:lnTo>
                      <a:pt x="222" y="80"/>
                    </a:lnTo>
                    <a:lnTo>
                      <a:pt x="226" y="82"/>
                    </a:lnTo>
                    <a:lnTo>
                      <a:pt x="226" y="82"/>
                    </a:lnTo>
                    <a:lnTo>
                      <a:pt x="232" y="87"/>
                    </a:lnTo>
                    <a:lnTo>
                      <a:pt x="234" y="89"/>
                    </a:lnTo>
                    <a:lnTo>
                      <a:pt x="234" y="95"/>
                    </a:lnTo>
                    <a:lnTo>
                      <a:pt x="237" y="97"/>
                    </a:lnTo>
                    <a:lnTo>
                      <a:pt x="241" y="97"/>
                    </a:lnTo>
                    <a:lnTo>
                      <a:pt x="243" y="99"/>
                    </a:lnTo>
                    <a:lnTo>
                      <a:pt x="241" y="103"/>
                    </a:lnTo>
                    <a:lnTo>
                      <a:pt x="243" y="106"/>
                    </a:lnTo>
                    <a:lnTo>
                      <a:pt x="249" y="106"/>
                    </a:lnTo>
                    <a:lnTo>
                      <a:pt x="253" y="110"/>
                    </a:lnTo>
                    <a:lnTo>
                      <a:pt x="253" y="112"/>
                    </a:lnTo>
                    <a:lnTo>
                      <a:pt x="253" y="116"/>
                    </a:lnTo>
                    <a:lnTo>
                      <a:pt x="256" y="118"/>
                    </a:lnTo>
                    <a:lnTo>
                      <a:pt x="260" y="120"/>
                    </a:lnTo>
                    <a:lnTo>
                      <a:pt x="262" y="122"/>
                    </a:lnTo>
                    <a:lnTo>
                      <a:pt x="262" y="125"/>
                    </a:lnTo>
                    <a:lnTo>
                      <a:pt x="260" y="125"/>
                    </a:lnTo>
                    <a:lnTo>
                      <a:pt x="256" y="122"/>
                    </a:lnTo>
                    <a:lnTo>
                      <a:pt x="251" y="120"/>
                    </a:lnTo>
                    <a:lnTo>
                      <a:pt x="245" y="125"/>
                    </a:lnTo>
                    <a:lnTo>
                      <a:pt x="245" y="122"/>
                    </a:lnTo>
                    <a:lnTo>
                      <a:pt x="237" y="122"/>
                    </a:lnTo>
                    <a:lnTo>
                      <a:pt x="234" y="122"/>
                    </a:lnTo>
                    <a:lnTo>
                      <a:pt x="232" y="120"/>
                    </a:lnTo>
                    <a:lnTo>
                      <a:pt x="230" y="120"/>
                    </a:lnTo>
                    <a:lnTo>
                      <a:pt x="228" y="120"/>
                    </a:lnTo>
                    <a:lnTo>
                      <a:pt x="222" y="120"/>
                    </a:lnTo>
                    <a:lnTo>
                      <a:pt x="222" y="118"/>
                    </a:lnTo>
                    <a:lnTo>
                      <a:pt x="218" y="118"/>
                    </a:lnTo>
                    <a:lnTo>
                      <a:pt x="218" y="120"/>
                    </a:lnTo>
                    <a:lnTo>
                      <a:pt x="218" y="120"/>
                    </a:lnTo>
                    <a:lnTo>
                      <a:pt x="215" y="125"/>
                    </a:lnTo>
                    <a:lnTo>
                      <a:pt x="213" y="125"/>
                    </a:lnTo>
                    <a:lnTo>
                      <a:pt x="211" y="125"/>
                    </a:lnTo>
                    <a:lnTo>
                      <a:pt x="207" y="125"/>
                    </a:lnTo>
                    <a:lnTo>
                      <a:pt x="203" y="127"/>
                    </a:lnTo>
                    <a:lnTo>
                      <a:pt x="203" y="127"/>
                    </a:lnTo>
                    <a:lnTo>
                      <a:pt x="201" y="125"/>
                    </a:lnTo>
                    <a:lnTo>
                      <a:pt x="201" y="125"/>
                    </a:lnTo>
                    <a:lnTo>
                      <a:pt x="199" y="122"/>
                    </a:lnTo>
                    <a:lnTo>
                      <a:pt x="197" y="122"/>
                    </a:lnTo>
                    <a:lnTo>
                      <a:pt x="188" y="127"/>
                    </a:lnTo>
                    <a:lnTo>
                      <a:pt x="186" y="127"/>
                    </a:lnTo>
                    <a:lnTo>
                      <a:pt x="184" y="129"/>
                    </a:lnTo>
                    <a:lnTo>
                      <a:pt x="175" y="131"/>
                    </a:lnTo>
                    <a:lnTo>
                      <a:pt x="173" y="131"/>
                    </a:lnTo>
                    <a:lnTo>
                      <a:pt x="171" y="129"/>
                    </a:lnTo>
                    <a:lnTo>
                      <a:pt x="167" y="129"/>
                    </a:lnTo>
                    <a:lnTo>
                      <a:pt x="163" y="129"/>
                    </a:lnTo>
                    <a:lnTo>
                      <a:pt x="161" y="131"/>
                    </a:lnTo>
                    <a:lnTo>
                      <a:pt x="156" y="135"/>
                    </a:lnTo>
                    <a:lnTo>
                      <a:pt x="156" y="137"/>
                    </a:lnTo>
                    <a:lnTo>
                      <a:pt x="159" y="139"/>
                    </a:lnTo>
                    <a:lnTo>
                      <a:pt x="159" y="141"/>
                    </a:lnTo>
                    <a:lnTo>
                      <a:pt x="154" y="141"/>
                    </a:lnTo>
                    <a:lnTo>
                      <a:pt x="152" y="141"/>
                    </a:lnTo>
                    <a:lnTo>
                      <a:pt x="148" y="139"/>
                    </a:lnTo>
                    <a:lnTo>
                      <a:pt x="144" y="139"/>
                    </a:lnTo>
                    <a:lnTo>
                      <a:pt x="142" y="137"/>
                    </a:lnTo>
                    <a:lnTo>
                      <a:pt x="137" y="139"/>
                    </a:lnTo>
                    <a:lnTo>
                      <a:pt x="135" y="139"/>
                    </a:lnTo>
                    <a:lnTo>
                      <a:pt x="131" y="139"/>
                    </a:lnTo>
                    <a:lnTo>
                      <a:pt x="127" y="137"/>
                    </a:lnTo>
                    <a:lnTo>
                      <a:pt x="123" y="137"/>
                    </a:lnTo>
                    <a:lnTo>
                      <a:pt x="121" y="135"/>
                    </a:lnTo>
                    <a:lnTo>
                      <a:pt x="116" y="131"/>
                    </a:lnTo>
                    <a:lnTo>
                      <a:pt x="112" y="131"/>
                    </a:lnTo>
                    <a:lnTo>
                      <a:pt x="108" y="125"/>
                    </a:lnTo>
                    <a:lnTo>
                      <a:pt x="104" y="125"/>
                    </a:lnTo>
                    <a:lnTo>
                      <a:pt x="102" y="122"/>
                    </a:lnTo>
                    <a:lnTo>
                      <a:pt x="100" y="122"/>
                    </a:lnTo>
                    <a:lnTo>
                      <a:pt x="100" y="125"/>
                    </a:lnTo>
                    <a:lnTo>
                      <a:pt x="95" y="125"/>
                    </a:lnTo>
                    <a:lnTo>
                      <a:pt x="93" y="127"/>
                    </a:lnTo>
                    <a:lnTo>
                      <a:pt x="91" y="127"/>
                    </a:lnTo>
                    <a:lnTo>
                      <a:pt x="89" y="129"/>
                    </a:lnTo>
                    <a:lnTo>
                      <a:pt x="89" y="131"/>
                    </a:lnTo>
                    <a:lnTo>
                      <a:pt x="87" y="133"/>
                    </a:lnTo>
                    <a:lnTo>
                      <a:pt x="87" y="135"/>
                    </a:lnTo>
                    <a:lnTo>
                      <a:pt x="85" y="137"/>
                    </a:lnTo>
                    <a:lnTo>
                      <a:pt x="83" y="137"/>
                    </a:lnTo>
                    <a:lnTo>
                      <a:pt x="83" y="139"/>
                    </a:lnTo>
                    <a:lnTo>
                      <a:pt x="85" y="143"/>
                    </a:lnTo>
                    <a:lnTo>
                      <a:pt x="85" y="146"/>
                    </a:lnTo>
                    <a:lnTo>
                      <a:pt x="83" y="148"/>
                    </a:lnTo>
                    <a:lnTo>
                      <a:pt x="83" y="152"/>
                    </a:lnTo>
                    <a:lnTo>
                      <a:pt x="81" y="152"/>
                    </a:lnTo>
                    <a:lnTo>
                      <a:pt x="78" y="152"/>
                    </a:lnTo>
                    <a:lnTo>
                      <a:pt x="74" y="150"/>
                    </a:lnTo>
                    <a:lnTo>
                      <a:pt x="74" y="148"/>
                    </a:lnTo>
                    <a:lnTo>
                      <a:pt x="70" y="148"/>
                    </a:lnTo>
                    <a:lnTo>
                      <a:pt x="68" y="148"/>
                    </a:lnTo>
                    <a:lnTo>
                      <a:pt x="66" y="150"/>
                    </a:lnTo>
                    <a:lnTo>
                      <a:pt x="62" y="150"/>
                    </a:lnTo>
                    <a:lnTo>
                      <a:pt x="53" y="154"/>
                    </a:lnTo>
                    <a:lnTo>
                      <a:pt x="53" y="156"/>
                    </a:lnTo>
                    <a:lnTo>
                      <a:pt x="49" y="156"/>
                    </a:lnTo>
                    <a:lnTo>
                      <a:pt x="45" y="160"/>
                    </a:lnTo>
                    <a:lnTo>
                      <a:pt x="34" y="175"/>
                    </a:lnTo>
                    <a:lnTo>
                      <a:pt x="34" y="175"/>
                    </a:lnTo>
                    <a:lnTo>
                      <a:pt x="34" y="173"/>
                    </a:lnTo>
                    <a:lnTo>
                      <a:pt x="34" y="171"/>
                    </a:lnTo>
                    <a:lnTo>
                      <a:pt x="34" y="167"/>
                    </a:lnTo>
                    <a:lnTo>
                      <a:pt x="26" y="162"/>
                    </a:lnTo>
                    <a:lnTo>
                      <a:pt x="24" y="160"/>
                    </a:lnTo>
                    <a:lnTo>
                      <a:pt x="22" y="154"/>
                    </a:lnTo>
                    <a:lnTo>
                      <a:pt x="17" y="146"/>
                    </a:lnTo>
                    <a:lnTo>
                      <a:pt x="15" y="141"/>
                    </a:lnTo>
                    <a:lnTo>
                      <a:pt x="13" y="139"/>
                    </a:lnTo>
                    <a:lnTo>
                      <a:pt x="7" y="135"/>
                    </a:lnTo>
                    <a:lnTo>
                      <a:pt x="5" y="135"/>
                    </a:lnTo>
                    <a:lnTo>
                      <a:pt x="5" y="127"/>
                    </a:lnTo>
                    <a:lnTo>
                      <a:pt x="5" y="122"/>
                    </a:lnTo>
                    <a:lnTo>
                      <a:pt x="3" y="116"/>
                    </a:lnTo>
                    <a:lnTo>
                      <a:pt x="3" y="112"/>
                    </a:lnTo>
                    <a:lnTo>
                      <a:pt x="3" y="106"/>
                    </a:lnTo>
                    <a:lnTo>
                      <a:pt x="0" y="101"/>
                    </a:lnTo>
                    <a:lnTo>
                      <a:pt x="3" y="99"/>
                    </a:lnTo>
                    <a:lnTo>
                      <a:pt x="5" y="99"/>
                    </a:lnTo>
                    <a:lnTo>
                      <a:pt x="9" y="93"/>
                    </a:lnTo>
                    <a:lnTo>
                      <a:pt x="11" y="89"/>
                    </a:lnTo>
                    <a:lnTo>
                      <a:pt x="15" y="82"/>
                    </a:lnTo>
                    <a:lnTo>
                      <a:pt x="17" y="78"/>
                    </a:lnTo>
                    <a:lnTo>
                      <a:pt x="19" y="76"/>
                    </a:lnTo>
                    <a:lnTo>
                      <a:pt x="24" y="72"/>
                    </a:lnTo>
                    <a:lnTo>
                      <a:pt x="24" y="70"/>
                    </a:lnTo>
                    <a:lnTo>
                      <a:pt x="26" y="72"/>
                    </a:lnTo>
                    <a:lnTo>
                      <a:pt x="26" y="76"/>
                    </a:lnTo>
                    <a:lnTo>
                      <a:pt x="30" y="76"/>
                    </a:lnTo>
                    <a:lnTo>
                      <a:pt x="32" y="76"/>
                    </a:lnTo>
                    <a:lnTo>
                      <a:pt x="38" y="76"/>
                    </a:lnTo>
                    <a:lnTo>
                      <a:pt x="41" y="70"/>
                    </a:lnTo>
                    <a:lnTo>
                      <a:pt x="41" y="68"/>
                    </a:lnTo>
                    <a:lnTo>
                      <a:pt x="43" y="65"/>
                    </a:lnTo>
                    <a:lnTo>
                      <a:pt x="45" y="65"/>
                    </a:lnTo>
                    <a:lnTo>
                      <a:pt x="47" y="72"/>
                    </a:lnTo>
                    <a:lnTo>
                      <a:pt x="49" y="72"/>
                    </a:lnTo>
                    <a:lnTo>
                      <a:pt x="51" y="72"/>
                    </a:lnTo>
                    <a:lnTo>
                      <a:pt x="57" y="68"/>
                    </a:lnTo>
                    <a:lnTo>
                      <a:pt x="64" y="65"/>
                    </a:lnTo>
                    <a:lnTo>
                      <a:pt x="68" y="63"/>
                    </a:lnTo>
                    <a:lnTo>
                      <a:pt x="81" y="59"/>
                    </a:lnTo>
                    <a:lnTo>
                      <a:pt x="85" y="59"/>
                    </a:lnTo>
                    <a:lnTo>
                      <a:pt x="87" y="57"/>
                    </a:lnTo>
                    <a:lnTo>
                      <a:pt x="93" y="53"/>
                    </a:lnTo>
                    <a:lnTo>
                      <a:pt x="93" y="51"/>
                    </a:lnTo>
                    <a:lnTo>
                      <a:pt x="91" y="51"/>
                    </a:lnTo>
                    <a:lnTo>
                      <a:pt x="87" y="47"/>
                    </a:lnTo>
                    <a:lnTo>
                      <a:pt x="87" y="42"/>
                    </a:lnTo>
                    <a:lnTo>
                      <a:pt x="89" y="40"/>
                    </a:lnTo>
                    <a:lnTo>
                      <a:pt x="93" y="42"/>
                    </a:lnTo>
                    <a:lnTo>
                      <a:pt x="97" y="42"/>
                    </a:lnTo>
                    <a:lnTo>
                      <a:pt x="102" y="42"/>
                    </a:lnTo>
                    <a:lnTo>
                      <a:pt x="106" y="44"/>
                    </a:lnTo>
                    <a:lnTo>
                      <a:pt x="112" y="42"/>
                    </a:lnTo>
                    <a:lnTo>
                      <a:pt x="119" y="42"/>
                    </a:lnTo>
                    <a:lnTo>
                      <a:pt x="123" y="38"/>
                    </a:lnTo>
                    <a:lnTo>
                      <a:pt x="127" y="38"/>
                    </a:lnTo>
                    <a:lnTo>
                      <a:pt x="127" y="34"/>
                    </a:lnTo>
                    <a:lnTo>
                      <a:pt x="127" y="32"/>
                    </a:lnTo>
                    <a:lnTo>
                      <a:pt x="127" y="28"/>
                    </a:lnTo>
                    <a:lnTo>
                      <a:pt x="131" y="25"/>
                    </a:lnTo>
                    <a:lnTo>
                      <a:pt x="129" y="23"/>
                    </a:lnTo>
                    <a:lnTo>
                      <a:pt x="133" y="19"/>
                    </a:lnTo>
                    <a:lnTo>
                      <a:pt x="135" y="21"/>
                    </a:lnTo>
                    <a:lnTo>
                      <a:pt x="137" y="21"/>
                    </a:lnTo>
                    <a:lnTo>
                      <a:pt x="140" y="15"/>
                    </a:lnTo>
                    <a:lnTo>
                      <a:pt x="142" y="13"/>
                    </a:lnTo>
                    <a:lnTo>
                      <a:pt x="142" y="11"/>
                    </a:lnTo>
                    <a:lnTo>
                      <a:pt x="144" y="9"/>
                    </a:lnTo>
                    <a:lnTo>
                      <a:pt x="148" y="6"/>
                    </a:lnTo>
                    <a:lnTo>
                      <a:pt x="152" y="2"/>
                    </a:lnTo>
                    <a:lnTo>
                      <a:pt x="156" y="2"/>
                    </a:lnTo>
                    <a:lnTo>
                      <a:pt x="159" y="4"/>
                    </a:lnTo>
                    <a:lnTo>
                      <a:pt x="165" y="2"/>
                    </a:lnTo>
                    <a:lnTo>
                      <a:pt x="165"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08" name="Freeform 113">
                <a:extLst>
                  <a:ext uri="{FF2B5EF4-FFF2-40B4-BE49-F238E27FC236}">
                    <a16:creationId xmlns:a16="http://schemas.microsoft.com/office/drawing/2014/main" id="{0FC33721-A46B-4AC6-8429-C701A4318740}"/>
                  </a:ext>
                </a:extLst>
              </p:cNvPr>
              <p:cNvSpPr>
                <a:spLocks/>
              </p:cNvSpPr>
              <p:nvPr/>
            </p:nvSpPr>
            <p:spPr bwMode="auto">
              <a:xfrm>
                <a:off x="9176258" y="3319177"/>
                <a:ext cx="249896" cy="216525"/>
              </a:xfrm>
              <a:custGeom>
                <a:avLst/>
                <a:gdLst>
                  <a:gd name="T0" fmla="*/ 291 w 310"/>
                  <a:gd name="T1" fmla="*/ 280 h 286"/>
                  <a:gd name="T2" fmla="*/ 301 w 310"/>
                  <a:gd name="T3" fmla="*/ 80 h 286"/>
                  <a:gd name="T4" fmla="*/ 297 w 310"/>
                  <a:gd name="T5" fmla="*/ 65 h 286"/>
                  <a:gd name="T6" fmla="*/ 304 w 310"/>
                  <a:gd name="T7" fmla="*/ 52 h 286"/>
                  <a:gd name="T8" fmla="*/ 301 w 310"/>
                  <a:gd name="T9" fmla="*/ 42 h 286"/>
                  <a:gd name="T10" fmla="*/ 304 w 310"/>
                  <a:gd name="T11" fmla="*/ 31 h 286"/>
                  <a:gd name="T12" fmla="*/ 299 w 310"/>
                  <a:gd name="T13" fmla="*/ 23 h 286"/>
                  <a:gd name="T14" fmla="*/ 291 w 310"/>
                  <a:gd name="T15" fmla="*/ 23 h 286"/>
                  <a:gd name="T16" fmla="*/ 276 w 310"/>
                  <a:gd name="T17" fmla="*/ 19 h 286"/>
                  <a:gd name="T18" fmla="*/ 263 w 310"/>
                  <a:gd name="T19" fmla="*/ 14 h 286"/>
                  <a:gd name="T20" fmla="*/ 263 w 310"/>
                  <a:gd name="T21" fmla="*/ 12 h 286"/>
                  <a:gd name="T22" fmla="*/ 255 w 310"/>
                  <a:gd name="T23" fmla="*/ 6 h 286"/>
                  <a:gd name="T24" fmla="*/ 242 w 310"/>
                  <a:gd name="T25" fmla="*/ 4 h 286"/>
                  <a:gd name="T26" fmla="*/ 240 w 310"/>
                  <a:gd name="T27" fmla="*/ 4 h 286"/>
                  <a:gd name="T28" fmla="*/ 234 w 310"/>
                  <a:gd name="T29" fmla="*/ 2 h 286"/>
                  <a:gd name="T30" fmla="*/ 217 w 310"/>
                  <a:gd name="T31" fmla="*/ 6 h 286"/>
                  <a:gd name="T32" fmla="*/ 204 w 310"/>
                  <a:gd name="T33" fmla="*/ 14 h 286"/>
                  <a:gd name="T34" fmla="*/ 200 w 310"/>
                  <a:gd name="T35" fmla="*/ 23 h 286"/>
                  <a:gd name="T36" fmla="*/ 204 w 310"/>
                  <a:gd name="T37" fmla="*/ 38 h 286"/>
                  <a:gd name="T38" fmla="*/ 204 w 310"/>
                  <a:gd name="T39" fmla="*/ 50 h 286"/>
                  <a:gd name="T40" fmla="*/ 198 w 310"/>
                  <a:gd name="T41" fmla="*/ 59 h 286"/>
                  <a:gd name="T42" fmla="*/ 188 w 310"/>
                  <a:gd name="T43" fmla="*/ 65 h 286"/>
                  <a:gd name="T44" fmla="*/ 171 w 310"/>
                  <a:gd name="T45" fmla="*/ 56 h 286"/>
                  <a:gd name="T46" fmla="*/ 156 w 310"/>
                  <a:gd name="T47" fmla="*/ 46 h 286"/>
                  <a:gd name="T48" fmla="*/ 135 w 310"/>
                  <a:gd name="T49" fmla="*/ 40 h 286"/>
                  <a:gd name="T50" fmla="*/ 124 w 310"/>
                  <a:gd name="T51" fmla="*/ 40 h 286"/>
                  <a:gd name="T52" fmla="*/ 112 w 310"/>
                  <a:gd name="T53" fmla="*/ 25 h 286"/>
                  <a:gd name="T54" fmla="*/ 107 w 310"/>
                  <a:gd name="T55" fmla="*/ 12 h 286"/>
                  <a:gd name="T56" fmla="*/ 89 w 310"/>
                  <a:gd name="T57" fmla="*/ 6 h 286"/>
                  <a:gd name="T58" fmla="*/ 70 w 310"/>
                  <a:gd name="T59" fmla="*/ 4 h 286"/>
                  <a:gd name="T60" fmla="*/ 46 w 310"/>
                  <a:gd name="T61" fmla="*/ 4 h 286"/>
                  <a:gd name="T62" fmla="*/ 38 w 310"/>
                  <a:gd name="T63" fmla="*/ 0 h 286"/>
                  <a:gd name="T64" fmla="*/ 40 w 310"/>
                  <a:gd name="T65" fmla="*/ 8 h 286"/>
                  <a:gd name="T66" fmla="*/ 36 w 310"/>
                  <a:gd name="T67" fmla="*/ 16 h 286"/>
                  <a:gd name="T68" fmla="*/ 25 w 310"/>
                  <a:gd name="T69" fmla="*/ 27 h 286"/>
                  <a:gd name="T70" fmla="*/ 17 w 310"/>
                  <a:gd name="T71" fmla="*/ 31 h 286"/>
                  <a:gd name="T72" fmla="*/ 13 w 310"/>
                  <a:gd name="T73" fmla="*/ 35 h 286"/>
                  <a:gd name="T74" fmla="*/ 15 w 310"/>
                  <a:gd name="T75" fmla="*/ 44 h 286"/>
                  <a:gd name="T76" fmla="*/ 15 w 310"/>
                  <a:gd name="T77" fmla="*/ 50 h 286"/>
                  <a:gd name="T78" fmla="*/ 13 w 310"/>
                  <a:gd name="T79" fmla="*/ 54 h 286"/>
                  <a:gd name="T80" fmla="*/ 8 w 310"/>
                  <a:gd name="T81" fmla="*/ 59 h 286"/>
                  <a:gd name="T82" fmla="*/ 4 w 310"/>
                  <a:gd name="T83" fmla="*/ 61 h 286"/>
                  <a:gd name="T84" fmla="*/ 2 w 310"/>
                  <a:gd name="T85" fmla="*/ 63 h 286"/>
                  <a:gd name="T86" fmla="*/ 4 w 310"/>
                  <a:gd name="T87" fmla="*/ 69 h 286"/>
                  <a:gd name="T88" fmla="*/ 6 w 310"/>
                  <a:gd name="T89" fmla="*/ 88 h 286"/>
                  <a:gd name="T90" fmla="*/ 6 w 310"/>
                  <a:gd name="T91" fmla="*/ 97 h 286"/>
                  <a:gd name="T92" fmla="*/ 11 w 310"/>
                  <a:gd name="T93" fmla="*/ 113 h 286"/>
                  <a:gd name="T94" fmla="*/ 8 w 310"/>
                  <a:gd name="T95" fmla="*/ 126 h 286"/>
                  <a:gd name="T96" fmla="*/ 11 w 310"/>
                  <a:gd name="T97" fmla="*/ 139 h 286"/>
                  <a:gd name="T98" fmla="*/ 4 w 310"/>
                  <a:gd name="T99" fmla="*/ 143 h 286"/>
                  <a:gd name="T100" fmla="*/ 0 w 310"/>
                  <a:gd name="T101" fmla="*/ 147 h 286"/>
                  <a:gd name="T102" fmla="*/ 8 w 310"/>
                  <a:gd name="T103" fmla="*/ 158 h 286"/>
                  <a:gd name="T104" fmla="*/ 13 w 310"/>
                  <a:gd name="T105" fmla="*/ 166 h 286"/>
                  <a:gd name="T106" fmla="*/ 15 w 310"/>
                  <a:gd name="T107" fmla="*/ 172 h 286"/>
                  <a:gd name="T108" fmla="*/ 17 w 310"/>
                  <a:gd name="T109" fmla="*/ 181 h 286"/>
                  <a:gd name="T110" fmla="*/ 19 w 310"/>
                  <a:gd name="T111" fmla="*/ 187 h 286"/>
                  <a:gd name="T112" fmla="*/ 36 w 310"/>
                  <a:gd name="T113" fmla="*/ 187 h 286"/>
                  <a:gd name="T114" fmla="*/ 42 w 310"/>
                  <a:gd name="T115" fmla="*/ 193 h 286"/>
                  <a:gd name="T116" fmla="*/ 48 w 310"/>
                  <a:gd name="T117" fmla="*/ 204 h 286"/>
                  <a:gd name="T118" fmla="*/ 53 w 310"/>
                  <a:gd name="T119" fmla="*/ 210 h 286"/>
                  <a:gd name="T120" fmla="*/ 91 w 310"/>
                  <a:gd name="T121" fmla="*/ 223 h 286"/>
                  <a:gd name="T122" fmla="*/ 291 w 310"/>
                  <a:gd name="T123" fmla="*/ 286 h 286"/>
                  <a:gd name="T124" fmla="*/ 291 w 310"/>
                  <a:gd name="T125"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0" h="286">
                    <a:moveTo>
                      <a:pt x="291" y="286"/>
                    </a:moveTo>
                    <a:lnTo>
                      <a:pt x="291" y="280"/>
                    </a:lnTo>
                    <a:lnTo>
                      <a:pt x="310" y="278"/>
                    </a:lnTo>
                    <a:lnTo>
                      <a:pt x="301" y="80"/>
                    </a:lnTo>
                    <a:lnTo>
                      <a:pt x="299" y="71"/>
                    </a:lnTo>
                    <a:lnTo>
                      <a:pt x="297" y="65"/>
                    </a:lnTo>
                    <a:lnTo>
                      <a:pt x="299" y="59"/>
                    </a:lnTo>
                    <a:lnTo>
                      <a:pt x="304" y="52"/>
                    </a:lnTo>
                    <a:lnTo>
                      <a:pt x="304" y="48"/>
                    </a:lnTo>
                    <a:lnTo>
                      <a:pt x="301" y="42"/>
                    </a:lnTo>
                    <a:lnTo>
                      <a:pt x="301" y="33"/>
                    </a:lnTo>
                    <a:lnTo>
                      <a:pt x="304" y="31"/>
                    </a:lnTo>
                    <a:lnTo>
                      <a:pt x="301" y="25"/>
                    </a:lnTo>
                    <a:lnTo>
                      <a:pt x="299" y="23"/>
                    </a:lnTo>
                    <a:lnTo>
                      <a:pt x="295" y="21"/>
                    </a:lnTo>
                    <a:lnTo>
                      <a:pt x="291" y="23"/>
                    </a:lnTo>
                    <a:lnTo>
                      <a:pt x="278" y="21"/>
                    </a:lnTo>
                    <a:lnTo>
                      <a:pt x="276" y="19"/>
                    </a:lnTo>
                    <a:lnTo>
                      <a:pt x="270" y="16"/>
                    </a:lnTo>
                    <a:lnTo>
                      <a:pt x="263" y="14"/>
                    </a:lnTo>
                    <a:lnTo>
                      <a:pt x="261" y="12"/>
                    </a:lnTo>
                    <a:lnTo>
                      <a:pt x="263" y="12"/>
                    </a:lnTo>
                    <a:lnTo>
                      <a:pt x="263" y="10"/>
                    </a:lnTo>
                    <a:lnTo>
                      <a:pt x="255" y="6"/>
                    </a:lnTo>
                    <a:lnTo>
                      <a:pt x="251" y="6"/>
                    </a:lnTo>
                    <a:lnTo>
                      <a:pt x="242" y="4"/>
                    </a:lnTo>
                    <a:lnTo>
                      <a:pt x="242" y="2"/>
                    </a:lnTo>
                    <a:lnTo>
                      <a:pt x="240" y="4"/>
                    </a:lnTo>
                    <a:lnTo>
                      <a:pt x="236" y="2"/>
                    </a:lnTo>
                    <a:lnTo>
                      <a:pt x="234" y="2"/>
                    </a:lnTo>
                    <a:lnTo>
                      <a:pt x="228" y="6"/>
                    </a:lnTo>
                    <a:lnTo>
                      <a:pt x="217" y="6"/>
                    </a:lnTo>
                    <a:lnTo>
                      <a:pt x="209" y="10"/>
                    </a:lnTo>
                    <a:lnTo>
                      <a:pt x="204" y="14"/>
                    </a:lnTo>
                    <a:lnTo>
                      <a:pt x="202" y="21"/>
                    </a:lnTo>
                    <a:lnTo>
                      <a:pt x="200" y="23"/>
                    </a:lnTo>
                    <a:lnTo>
                      <a:pt x="200" y="33"/>
                    </a:lnTo>
                    <a:lnTo>
                      <a:pt x="204" y="38"/>
                    </a:lnTo>
                    <a:lnTo>
                      <a:pt x="207" y="46"/>
                    </a:lnTo>
                    <a:lnTo>
                      <a:pt x="204" y="50"/>
                    </a:lnTo>
                    <a:lnTo>
                      <a:pt x="200" y="56"/>
                    </a:lnTo>
                    <a:lnTo>
                      <a:pt x="198" y="59"/>
                    </a:lnTo>
                    <a:lnTo>
                      <a:pt x="192" y="63"/>
                    </a:lnTo>
                    <a:lnTo>
                      <a:pt x="188" y="65"/>
                    </a:lnTo>
                    <a:lnTo>
                      <a:pt x="179" y="63"/>
                    </a:lnTo>
                    <a:lnTo>
                      <a:pt x="171" y="56"/>
                    </a:lnTo>
                    <a:lnTo>
                      <a:pt x="164" y="50"/>
                    </a:lnTo>
                    <a:lnTo>
                      <a:pt x="156" y="46"/>
                    </a:lnTo>
                    <a:lnTo>
                      <a:pt x="141" y="40"/>
                    </a:lnTo>
                    <a:lnTo>
                      <a:pt x="135" y="40"/>
                    </a:lnTo>
                    <a:lnTo>
                      <a:pt x="133" y="40"/>
                    </a:lnTo>
                    <a:lnTo>
                      <a:pt x="124" y="40"/>
                    </a:lnTo>
                    <a:lnTo>
                      <a:pt x="118" y="38"/>
                    </a:lnTo>
                    <a:lnTo>
                      <a:pt x="112" y="25"/>
                    </a:lnTo>
                    <a:lnTo>
                      <a:pt x="112" y="19"/>
                    </a:lnTo>
                    <a:lnTo>
                      <a:pt x="107" y="12"/>
                    </a:lnTo>
                    <a:lnTo>
                      <a:pt x="95" y="10"/>
                    </a:lnTo>
                    <a:lnTo>
                      <a:pt x="89" y="6"/>
                    </a:lnTo>
                    <a:lnTo>
                      <a:pt x="76" y="6"/>
                    </a:lnTo>
                    <a:lnTo>
                      <a:pt x="70" y="4"/>
                    </a:lnTo>
                    <a:lnTo>
                      <a:pt x="57" y="6"/>
                    </a:lnTo>
                    <a:lnTo>
                      <a:pt x="46" y="4"/>
                    </a:lnTo>
                    <a:lnTo>
                      <a:pt x="42" y="0"/>
                    </a:lnTo>
                    <a:lnTo>
                      <a:pt x="38" y="0"/>
                    </a:lnTo>
                    <a:lnTo>
                      <a:pt x="38" y="2"/>
                    </a:lnTo>
                    <a:lnTo>
                      <a:pt x="40" y="8"/>
                    </a:lnTo>
                    <a:lnTo>
                      <a:pt x="40" y="10"/>
                    </a:lnTo>
                    <a:lnTo>
                      <a:pt x="36" y="16"/>
                    </a:lnTo>
                    <a:lnTo>
                      <a:pt x="25" y="25"/>
                    </a:lnTo>
                    <a:lnTo>
                      <a:pt x="25" y="27"/>
                    </a:lnTo>
                    <a:lnTo>
                      <a:pt x="21" y="31"/>
                    </a:lnTo>
                    <a:lnTo>
                      <a:pt x="17" y="31"/>
                    </a:lnTo>
                    <a:lnTo>
                      <a:pt x="13" y="33"/>
                    </a:lnTo>
                    <a:lnTo>
                      <a:pt x="13" y="35"/>
                    </a:lnTo>
                    <a:lnTo>
                      <a:pt x="13" y="38"/>
                    </a:lnTo>
                    <a:lnTo>
                      <a:pt x="15" y="44"/>
                    </a:lnTo>
                    <a:lnTo>
                      <a:pt x="15" y="50"/>
                    </a:lnTo>
                    <a:lnTo>
                      <a:pt x="15" y="50"/>
                    </a:lnTo>
                    <a:lnTo>
                      <a:pt x="15" y="52"/>
                    </a:lnTo>
                    <a:lnTo>
                      <a:pt x="13" y="54"/>
                    </a:lnTo>
                    <a:lnTo>
                      <a:pt x="11" y="56"/>
                    </a:lnTo>
                    <a:lnTo>
                      <a:pt x="8" y="59"/>
                    </a:lnTo>
                    <a:lnTo>
                      <a:pt x="6" y="61"/>
                    </a:lnTo>
                    <a:lnTo>
                      <a:pt x="4" y="61"/>
                    </a:lnTo>
                    <a:lnTo>
                      <a:pt x="4" y="61"/>
                    </a:lnTo>
                    <a:lnTo>
                      <a:pt x="2" y="63"/>
                    </a:lnTo>
                    <a:lnTo>
                      <a:pt x="2" y="69"/>
                    </a:lnTo>
                    <a:lnTo>
                      <a:pt x="4" y="69"/>
                    </a:lnTo>
                    <a:lnTo>
                      <a:pt x="6" y="75"/>
                    </a:lnTo>
                    <a:lnTo>
                      <a:pt x="6" y="88"/>
                    </a:lnTo>
                    <a:lnTo>
                      <a:pt x="6" y="94"/>
                    </a:lnTo>
                    <a:lnTo>
                      <a:pt x="6" y="97"/>
                    </a:lnTo>
                    <a:lnTo>
                      <a:pt x="8" y="107"/>
                    </a:lnTo>
                    <a:lnTo>
                      <a:pt x="11" y="113"/>
                    </a:lnTo>
                    <a:lnTo>
                      <a:pt x="8" y="124"/>
                    </a:lnTo>
                    <a:lnTo>
                      <a:pt x="8" y="126"/>
                    </a:lnTo>
                    <a:lnTo>
                      <a:pt x="11" y="130"/>
                    </a:lnTo>
                    <a:lnTo>
                      <a:pt x="11" y="139"/>
                    </a:lnTo>
                    <a:lnTo>
                      <a:pt x="8" y="141"/>
                    </a:lnTo>
                    <a:lnTo>
                      <a:pt x="4" y="143"/>
                    </a:lnTo>
                    <a:lnTo>
                      <a:pt x="2" y="147"/>
                    </a:lnTo>
                    <a:lnTo>
                      <a:pt x="0" y="147"/>
                    </a:lnTo>
                    <a:lnTo>
                      <a:pt x="4" y="151"/>
                    </a:lnTo>
                    <a:lnTo>
                      <a:pt x="8" y="158"/>
                    </a:lnTo>
                    <a:lnTo>
                      <a:pt x="13" y="164"/>
                    </a:lnTo>
                    <a:lnTo>
                      <a:pt x="13" y="166"/>
                    </a:lnTo>
                    <a:lnTo>
                      <a:pt x="15" y="170"/>
                    </a:lnTo>
                    <a:lnTo>
                      <a:pt x="15" y="172"/>
                    </a:lnTo>
                    <a:lnTo>
                      <a:pt x="15" y="179"/>
                    </a:lnTo>
                    <a:lnTo>
                      <a:pt x="17" y="181"/>
                    </a:lnTo>
                    <a:lnTo>
                      <a:pt x="17" y="185"/>
                    </a:lnTo>
                    <a:lnTo>
                      <a:pt x="19" y="187"/>
                    </a:lnTo>
                    <a:lnTo>
                      <a:pt x="27" y="187"/>
                    </a:lnTo>
                    <a:lnTo>
                      <a:pt x="36" y="187"/>
                    </a:lnTo>
                    <a:lnTo>
                      <a:pt x="38" y="189"/>
                    </a:lnTo>
                    <a:lnTo>
                      <a:pt x="42" y="193"/>
                    </a:lnTo>
                    <a:lnTo>
                      <a:pt x="46" y="202"/>
                    </a:lnTo>
                    <a:lnTo>
                      <a:pt x="48" y="204"/>
                    </a:lnTo>
                    <a:lnTo>
                      <a:pt x="51" y="208"/>
                    </a:lnTo>
                    <a:lnTo>
                      <a:pt x="53" y="210"/>
                    </a:lnTo>
                    <a:lnTo>
                      <a:pt x="86" y="219"/>
                    </a:lnTo>
                    <a:lnTo>
                      <a:pt x="91" y="223"/>
                    </a:lnTo>
                    <a:lnTo>
                      <a:pt x="131" y="206"/>
                    </a:lnTo>
                    <a:lnTo>
                      <a:pt x="291" y="286"/>
                    </a:lnTo>
                    <a:lnTo>
                      <a:pt x="291" y="286"/>
                    </a:lnTo>
                    <a:lnTo>
                      <a:pt x="291" y="28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09" name="Freeform 114">
                <a:extLst>
                  <a:ext uri="{FF2B5EF4-FFF2-40B4-BE49-F238E27FC236}">
                    <a16:creationId xmlns:a16="http://schemas.microsoft.com/office/drawing/2014/main" id="{A7733807-7F98-4285-A0C9-D5EF6430F0F8}"/>
                  </a:ext>
                </a:extLst>
              </p:cNvPr>
              <p:cNvSpPr>
                <a:spLocks noEditPoints="1"/>
              </p:cNvSpPr>
              <p:nvPr/>
            </p:nvSpPr>
            <p:spPr bwMode="auto">
              <a:xfrm>
                <a:off x="9145626" y="3247255"/>
                <a:ext cx="62876" cy="118104"/>
              </a:xfrm>
              <a:custGeom>
                <a:avLst/>
                <a:gdLst>
                  <a:gd name="T0" fmla="*/ 44 w 78"/>
                  <a:gd name="T1" fmla="*/ 156 h 156"/>
                  <a:gd name="T2" fmla="*/ 49 w 78"/>
                  <a:gd name="T3" fmla="*/ 151 h 156"/>
                  <a:gd name="T4" fmla="*/ 53 w 78"/>
                  <a:gd name="T5" fmla="*/ 147 h 156"/>
                  <a:gd name="T6" fmla="*/ 53 w 78"/>
                  <a:gd name="T7" fmla="*/ 145 h 156"/>
                  <a:gd name="T8" fmla="*/ 51 w 78"/>
                  <a:gd name="T9" fmla="*/ 133 h 156"/>
                  <a:gd name="T10" fmla="*/ 51 w 78"/>
                  <a:gd name="T11" fmla="*/ 128 h 156"/>
                  <a:gd name="T12" fmla="*/ 59 w 78"/>
                  <a:gd name="T13" fmla="*/ 126 h 156"/>
                  <a:gd name="T14" fmla="*/ 63 w 78"/>
                  <a:gd name="T15" fmla="*/ 120 h 156"/>
                  <a:gd name="T16" fmla="*/ 78 w 78"/>
                  <a:gd name="T17" fmla="*/ 105 h 156"/>
                  <a:gd name="T18" fmla="*/ 76 w 78"/>
                  <a:gd name="T19" fmla="*/ 97 h 156"/>
                  <a:gd name="T20" fmla="*/ 74 w 78"/>
                  <a:gd name="T21" fmla="*/ 95 h 156"/>
                  <a:gd name="T22" fmla="*/ 68 w 78"/>
                  <a:gd name="T23" fmla="*/ 88 h 156"/>
                  <a:gd name="T24" fmla="*/ 65 w 78"/>
                  <a:gd name="T25" fmla="*/ 84 h 156"/>
                  <a:gd name="T26" fmla="*/ 63 w 78"/>
                  <a:gd name="T27" fmla="*/ 86 h 156"/>
                  <a:gd name="T28" fmla="*/ 59 w 78"/>
                  <a:gd name="T29" fmla="*/ 86 h 156"/>
                  <a:gd name="T30" fmla="*/ 55 w 78"/>
                  <a:gd name="T31" fmla="*/ 84 h 156"/>
                  <a:gd name="T32" fmla="*/ 46 w 78"/>
                  <a:gd name="T33" fmla="*/ 73 h 156"/>
                  <a:gd name="T34" fmla="*/ 57 w 78"/>
                  <a:gd name="T35" fmla="*/ 61 h 156"/>
                  <a:gd name="T36" fmla="*/ 65 w 78"/>
                  <a:gd name="T37" fmla="*/ 52 h 156"/>
                  <a:gd name="T38" fmla="*/ 65 w 78"/>
                  <a:gd name="T39" fmla="*/ 48 h 156"/>
                  <a:gd name="T40" fmla="*/ 63 w 78"/>
                  <a:gd name="T41" fmla="*/ 44 h 156"/>
                  <a:gd name="T42" fmla="*/ 57 w 78"/>
                  <a:gd name="T43" fmla="*/ 36 h 156"/>
                  <a:gd name="T44" fmla="*/ 53 w 78"/>
                  <a:gd name="T45" fmla="*/ 25 h 156"/>
                  <a:gd name="T46" fmla="*/ 59 w 78"/>
                  <a:gd name="T47" fmla="*/ 17 h 156"/>
                  <a:gd name="T48" fmla="*/ 63 w 78"/>
                  <a:gd name="T49" fmla="*/ 8 h 156"/>
                  <a:gd name="T50" fmla="*/ 55 w 78"/>
                  <a:gd name="T51" fmla="*/ 12 h 156"/>
                  <a:gd name="T52" fmla="*/ 49 w 78"/>
                  <a:gd name="T53" fmla="*/ 14 h 156"/>
                  <a:gd name="T54" fmla="*/ 44 w 78"/>
                  <a:gd name="T55" fmla="*/ 6 h 156"/>
                  <a:gd name="T56" fmla="*/ 42 w 78"/>
                  <a:gd name="T57" fmla="*/ 0 h 156"/>
                  <a:gd name="T58" fmla="*/ 38 w 78"/>
                  <a:gd name="T59" fmla="*/ 4 h 156"/>
                  <a:gd name="T60" fmla="*/ 30 w 78"/>
                  <a:gd name="T61" fmla="*/ 2 h 156"/>
                  <a:gd name="T62" fmla="*/ 19 w 78"/>
                  <a:gd name="T63" fmla="*/ 10 h 156"/>
                  <a:gd name="T64" fmla="*/ 17 w 78"/>
                  <a:gd name="T65" fmla="*/ 12 h 156"/>
                  <a:gd name="T66" fmla="*/ 17 w 78"/>
                  <a:gd name="T67" fmla="*/ 21 h 156"/>
                  <a:gd name="T68" fmla="*/ 15 w 78"/>
                  <a:gd name="T69" fmla="*/ 38 h 156"/>
                  <a:gd name="T70" fmla="*/ 17 w 78"/>
                  <a:gd name="T71" fmla="*/ 46 h 156"/>
                  <a:gd name="T72" fmla="*/ 17 w 78"/>
                  <a:gd name="T73" fmla="*/ 48 h 156"/>
                  <a:gd name="T74" fmla="*/ 17 w 78"/>
                  <a:gd name="T75" fmla="*/ 55 h 156"/>
                  <a:gd name="T76" fmla="*/ 15 w 78"/>
                  <a:gd name="T77" fmla="*/ 63 h 156"/>
                  <a:gd name="T78" fmla="*/ 11 w 78"/>
                  <a:gd name="T79" fmla="*/ 67 h 156"/>
                  <a:gd name="T80" fmla="*/ 2 w 78"/>
                  <a:gd name="T81" fmla="*/ 73 h 156"/>
                  <a:gd name="T82" fmla="*/ 2 w 78"/>
                  <a:gd name="T83" fmla="*/ 84 h 156"/>
                  <a:gd name="T84" fmla="*/ 4 w 78"/>
                  <a:gd name="T85" fmla="*/ 90 h 156"/>
                  <a:gd name="T86" fmla="*/ 9 w 78"/>
                  <a:gd name="T87" fmla="*/ 95 h 156"/>
                  <a:gd name="T88" fmla="*/ 15 w 78"/>
                  <a:gd name="T89" fmla="*/ 105 h 156"/>
                  <a:gd name="T90" fmla="*/ 21 w 78"/>
                  <a:gd name="T91" fmla="*/ 109 h 156"/>
                  <a:gd name="T92" fmla="*/ 30 w 78"/>
                  <a:gd name="T93" fmla="*/ 116 h 156"/>
                  <a:gd name="T94" fmla="*/ 42 w 78"/>
                  <a:gd name="T95" fmla="*/ 156 h 156"/>
                  <a:gd name="T96" fmla="*/ 61 w 78"/>
                  <a:gd name="T97" fmla="*/ 78 h 156"/>
                  <a:gd name="T98" fmla="*/ 65 w 78"/>
                  <a:gd name="T99" fmla="*/ 80 h 156"/>
                  <a:gd name="T100" fmla="*/ 59 w 78"/>
                  <a:gd name="T101" fmla="*/ 8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 h="156">
                    <a:moveTo>
                      <a:pt x="42" y="156"/>
                    </a:moveTo>
                    <a:lnTo>
                      <a:pt x="44" y="156"/>
                    </a:lnTo>
                    <a:lnTo>
                      <a:pt x="46" y="154"/>
                    </a:lnTo>
                    <a:lnTo>
                      <a:pt x="49" y="151"/>
                    </a:lnTo>
                    <a:lnTo>
                      <a:pt x="51" y="149"/>
                    </a:lnTo>
                    <a:lnTo>
                      <a:pt x="53" y="147"/>
                    </a:lnTo>
                    <a:lnTo>
                      <a:pt x="53" y="145"/>
                    </a:lnTo>
                    <a:lnTo>
                      <a:pt x="53" y="145"/>
                    </a:lnTo>
                    <a:lnTo>
                      <a:pt x="53" y="139"/>
                    </a:lnTo>
                    <a:lnTo>
                      <a:pt x="51" y="133"/>
                    </a:lnTo>
                    <a:lnTo>
                      <a:pt x="51" y="130"/>
                    </a:lnTo>
                    <a:lnTo>
                      <a:pt x="51" y="128"/>
                    </a:lnTo>
                    <a:lnTo>
                      <a:pt x="55" y="126"/>
                    </a:lnTo>
                    <a:lnTo>
                      <a:pt x="59" y="126"/>
                    </a:lnTo>
                    <a:lnTo>
                      <a:pt x="63" y="122"/>
                    </a:lnTo>
                    <a:lnTo>
                      <a:pt x="63" y="120"/>
                    </a:lnTo>
                    <a:lnTo>
                      <a:pt x="74" y="111"/>
                    </a:lnTo>
                    <a:lnTo>
                      <a:pt x="78" y="105"/>
                    </a:lnTo>
                    <a:lnTo>
                      <a:pt x="78" y="103"/>
                    </a:lnTo>
                    <a:lnTo>
                      <a:pt x="76" y="97"/>
                    </a:lnTo>
                    <a:lnTo>
                      <a:pt x="76" y="95"/>
                    </a:lnTo>
                    <a:lnTo>
                      <a:pt x="74" y="95"/>
                    </a:lnTo>
                    <a:lnTo>
                      <a:pt x="68" y="90"/>
                    </a:lnTo>
                    <a:lnTo>
                      <a:pt x="68" y="88"/>
                    </a:lnTo>
                    <a:lnTo>
                      <a:pt x="68" y="86"/>
                    </a:lnTo>
                    <a:lnTo>
                      <a:pt x="65" y="84"/>
                    </a:lnTo>
                    <a:lnTo>
                      <a:pt x="63" y="84"/>
                    </a:lnTo>
                    <a:lnTo>
                      <a:pt x="63" y="86"/>
                    </a:lnTo>
                    <a:lnTo>
                      <a:pt x="61" y="86"/>
                    </a:lnTo>
                    <a:lnTo>
                      <a:pt x="59" y="86"/>
                    </a:lnTo>
                    <a:lnTo>
                      <a:pt x="59" y="82"/>
                    </a:lnTo>
                    <a:lnTo>
                      <a:pt x="55" y="84"/>
                    </a:lnTo>
                    <a:lnTo>
                      <a:pt x="49" y="80"/>
                    </a:lnTo>
                    <a:lnTo>
                      <a:pt x="46" y="73"/>
                    </a:lnTo>
                    <a:lnTo>
                      <a:pt x="49" y="67"/>
                    </a:lnTo>
                    <a:lnTo>
                      <a:pt x="57" y="61"/>
                    </a:lnTo>
                    <a:lnTo>
                      <a:pt x="63" y="55"/>
                    </a:lnTo>
                    <a:lnTo>
                      <a:pt x="65" y="52"/>
                    </a:lnTo>
                    <a:lnTo>
                      <a:pt x="63" y="50"/>
                    </a:lnTo>
                    <a:lnTo>
                      <a:pt x="65" y="48"/>
                    </a:lnTo>
                    <a:lnTo>
                      <a:pt x="65" y="46"/>
                    </a:lnTo>
                    <a:lnTo>
                      <a:pt x="63" y="44"/>
                    </a:lnTo>
                    <a:lnTo>
                      <a:pt x="63" y="38"/>
                    </a:lnTo>
                    <a:lnTo>
                      <a:pt x="57" y="36"/>
                    </a:lnTo>
                    <a:lnTo>
                      <a:pt x="53" y="29"/>
                    </a:lnTo>
                    <a:lnTo>
                      <a:pt x="53" y="25"/>
                    </a:lnTo>
                    <a:lnTo>
                      <a:pt x="59" y="21"/>
                    </a:lnTo>
                    <a:lnTo>
                      <a:pt x="59" y="17"/>
                    </a:lnTo>
                    <a:lnTo>
                      <a:pt x="63" y="12"/>
                    </a:lnTo>
                    <a:lnTo>
                      <a:pt x="63" y="8"/>
                    </a:lnTo>
                    <a:lnTo>
                      <a:pt x="61" y="6"/>
                    </a:lnTo>
                    <a:lnTo>
                      <a:pt x="55" y="12"/>
                    </a:lnTo>
                    <a:lnTo>
                      <a:pt x="51" y="14"/>
                    </a:lnTo>
                    <a:lnTo>
                      <a:pt x="49" y="14"/>
                    </a:lnTo>
                    <a:lnTo>
                      <a:pt x="46" y="8"/>
                    </a:lnTo>
                    <a:lnTo>
                      <a:pt x="44" y="6"/>
                    </a:lnTo>
                    <a:lnTo>
                      <a:pt x="44" y="2"/>
                    </a:lnTo>
                    <a:lnTo>
                      <a:pt x="42" y="0"/>
                    </a:lnTo>
                    <a:lnTo>
                      <a:pt x="38" y="2"/>
                    </a:lnTo>
                    <a:lnTo>
                      <a:pt x="38" y="4"/>
                    </a:lnTo>
                    <a:lnTo>
                      <a:pt x="36" y="2"/>
                    </a:lnTo>
                    <a:lnTo>
                      <a:pt x="30" y="2"/>
                    </a:lnTo>
                    <a:lnTo>
                      <a:pt x="23" y="6"/>
                    </a:lnTo>
                    <a:lnTo>
                      <a:pt x="19" y="10"/>
                    </a:lnTo>
                    <a:lnTo>
                      <a:pt x="19" y="10"/>
                    </a:lnTo>
                    <a:lnTo>
                      <a:pt x="17" y="12"/>
                    </a:lnTo>
                    <a:lnTo>
                      <a:pt x="19" y="14"/>
                    </a:lnTo>
                    <a:lnTo>
                      <a:pt x="17" y="21"/>
                    </a:lnTo>
                    <a:lnTo>
                      <a:pt x="17" y="27"/>
                    </a:lnTo>
                    <a:lnTo>
                      <a:pt x="15" y="38"/>
                    </a:lnTo>
                    <a:lnTo>
                      <a:pt x="15" y="42"/>
                    </a:lnTo>
                    <a:lnTo>
                      <a:pt x="17" y="46"/>
                    </a:lnTo>
                    <a:lnTo>
                      <a:pt x="19" y="46"/>
                    </a:lnTo>
                    <a:lnTo>
                      <a:pt x="17" y="48"/>
                    </a:lnTo>
                    <a:lnTo>
                      <a:pt x="15" y="50"/>
                    </a:lnTo>
                    <a:lnTo>
                      <a:pt x="17" y="55"/>
                    </a:lnTo>
                    <a:lnTo>
                      <a:pt x="15" y="57"/>
                    </a:lnTo>
                    <a:lnTo>
                      <a:pt x="15" y="63"/>
                    </a:lnTo>
                    <a:lnTo>
                      <a:pt x="13" y="65"/>
                    </a:lnTo>
                    <a:lnTo>
                      <a:pt x="11" y="67"/>
                    </a:lnTo>
                    <a:lnTo>
                      <a:pt x="6" y="67"/>
                    </a:lnTo>
                    <a:lnTo>
                      <a:pt x="2" y="73"/>
                    </a:lnTo>
                    <a:lnTo>
                      <a:pt x="0" y="82"/>
                    </a:lnTo>
                    <a:lnTo>
                      <a:pt x="2" y="84"/>
                    </a:lnTo>
                    <a:lnTo>
                      <a:pt x="4" y="88"/>
                    </a:lnTo>
                    <a:lnTo>
                      <a:pt x="4" y="90"/>
                    </a:lnTo>
                    <a:lnTo>
                      <a:pt x="6" y="95"/>
                    </a:lnTo>
                    <a:lnTo>
                      <a:pt x="9" y="95"/>
                    </a:lnTo>
                    <a:lnTo>
                      <a:pt x="13" y="101"/>
                    </a:lnTo>
                    <a:lnTo>
                      <a:pt x="15" y="105"/>
                    </a:lnTo>
                    <a:lnTo>
                      <a:pt x="19" y="107"/>
                    </a:lnTo>
                    <a:lnTo>
                      <a:pt x="21" y="109"/>
                    </a:lnTo>
                    <a:lnTo>
                      <a:pt x="25" y="109"/>
                    </a:lnTo>
                    <a:lnTo>
                      <a:pt x="30" y="116"/>
                    </a:lnTo>
                    <a:lnTo>
                      <a:pt x="42" y="156"/>
                    </a:lnTo>
                    <a:lnTo>
                      <a:pt x="42" y="156"/>
                    </a:lnTo>
                    <a:close/>
                    <a:moveTo>
                      <a:pt x="59" y="80"/>
                    </a:moveTo>
                    <a:lnTo>
                      <a:pt x="61" y="78"/>
                    </a:lnTo>
                    <a:lnTo>
                      <a:pt x="63" y="78"/>
                    </a:lnTo>
                    <a:lnTo>
                      <a:pt x="65" y="80"/>
                    </a:lnTo>
                    <a:lnTo>
                      <a:pt x="63" y="82"/>
                    </a:lnTo>
                    <a:lnTo>
                      <a:pt x="59" y="8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10" name="Freeform 115">
                <a:extLst>
                  <a:ext uri="{FF2B5EF4-FFF2-40B4-BE49-F238E27FC236}">
                    <a16:creationId xmlns:a16="http://schemas.microsoft.com/office/drawing/2014/main" id="{757C145F-246B-4F64-984F-CA8C89D2AEB0}"/>
                  </a:ext>
                </a:extLst>
              </p:cNvPr>
              <p:cNvSpPr>
                <a:spLocks/>
              </p:cNvSpPr>
              <p:nvPr/>
            </p:nvSpPr>
            <p:spPr bwMode="auto">
              <a:xfrm>
                <a:off x="8895730" y="3251798"/>
                <a:ext cx="323252" cy="293745"/>
              </a:xfrm>
              <a:custGeom>
                <a:avLst/>
                <a:gdLst>
                  <a:gd name="T0" fmla="*/ 396 w 401"/>
                  <a:gd name="T1" fmla="*/ 293 h 388"/>
                  <a:gd name="T2" fmla="*/ 386 w 401"/>
                  <a:gd name="T3" fmla="*/ 278 h 388"/>
                  <a:gd name="T4" fmla="*/ 367 w 401"/>
                  <a:gd name="T5" fmla="*/ 276 h 388"/>
                  <a:gd name="T6" fmla="*/ 363 w 401"/>
                  <a:gd name="T7" fmla="*/ 268 h 388"/>
                  <a:gd name="T8" fmla="*/ 361 w 401"/>
                  <a:gd name="T9" fmla="*/ 255 h 388"/>
                  <a:gd name="T10" fmla="*/ 352 w 401"/>
                  <a:gd name="T11" fmla="*/ 240 h 388"/>
                  <a:gd name="T12" fmla="*/ 352 w 401"/>
                  <a:gd name="T13" fmla="*/ 232 h 388"/>
                  <a:gd name="T14" fmla="*/ 359 w 401"/>
                  <a:gd name="T15" fmla="*/ 219 h 388"/>
                  <a:gd name="T16" fmla="*/ 359 w 401"/>
                  <a:gd name="T17" fmla="*/ 202 h 388"/>
                  <a:gd name="T18" fmla="*/ 354 w 401"/>
                  <a:gd name="T19" fmla="*/ 183 h 388"/>
                  <a:gd name="T20" fmla="*/ 352 w 401"/>
                  <a:gd name="T21" fmla="*/ 158 h 388"/>
                  <a:gd name="T22" fmla="*/ 352 w 401"/>
                  <a:gd name="T23" fmla="*/ 150 h 388"/>
                  <a:gd name="T24" fmla="*/ 331 w 401"/>
                  <a:gd name="T25" fmla="*/ 103 h 388"/>
                  <a:gd name="T26" fmla="*/ 323 w 401"/>
                  <a:gd name="T27" fmla="*/ 95 h 388"/>
                  <a:gd name="T28" fmla="*/ 314 w 401"/>
                  <a:gd name="T29" fmla="*/ 84 h 388"/>
                  <a:gd name="T30" fmla="*/ 310 w 401"/>
                  <a:gd name="T31" fmla="*/ 76 h 388"/>
                  <a:gd name="T32" fmla="*/ 321 w 401"/>
                  <a:gd name="T33" fmla="*/ 61 h 388"/>
                  <a:gd name="T34" fmla="*/ 325 w 401"/>
                  <a:gd name="T35" fmla="*/ 51 h 388"/>
                  <a:gd name="T36" fmla="*/ 327 w 401"/>
                  <a:gd name="T37" fmla="*/ 42 h 388"/>
                  <a:gd name="T38" fmla="*/ 325 w 401"/>
                  <a:gd name="T39" fmla="*/ 36 h 388"/>
                  <a:gd name="T40" fmla="*/ 327 w 401"/>
                  <a:gd name="T41" fmla="*/ 15 h 388"/>
                  <a:gd name="T42" fmla="*/ 329 w 401"/>
                  <a:gd name="T43" fmla="*/ 4 h 388"/>
                  <a:gd name="T44" fmla="*/ 319 w 401"/>
                  <a:gd name="T45" fmla="*/ 4 h 388"/>
                  <a:gd name="T46" fmla="*/ 300 w 401"/>
                  <a:gd name="T47" fmla="*/ 0 h 388"/>
                  <a:gd name="T48" fmla="*/ 289 w 401"/>
                  <a:gd name="T49" fmla="*/ 4 h 388"/>
                  <a:gd name="T50" fmla="*/ 283 w 401"/>
                  <a:gd name="T51" fmla="*/ 0 h 388"/>
                  <a:gd name="T52" fmla="*/ 276 w 401"/>
                  <a:gd name="T53" fmla="*/ 6 h 388"/>
                  <a:gd name="T54" fmla="*/ 266 w 401"/>
                  <a:gd name="T55" fmla="*/ 8 h 388"/>
                  <a:gd name="T56" fmla="*/ 253 w 401"/>
                  <a:gd name="T57" fmla="*/ 4 h 388"/>
                  <a:gd name="T58" fmla="*/ 241 w 401"/>
                  <a:gd name="T59" fmla="*/ 4 h 388"/>
                  <a:gd name="T60" fmla="*/ 234 w 401"/>
                  <a:gd name="T61" fmla="*/ 4 h 388"/>
                  <a:gd name="T62" fmla="*/ 224 w 401"/>
                  <a:gd name="T63" fmla="*/ 6 h 388"/>
                  <a:gd name="T64" fmla="*/ 211 w 401"/>
                  <a:gd name="T65" fmla="*/ 8 h 388"/>
                  <a:gd name="T66" fmla="*/ 194 w 401"/>
                  <a:gd name="T67" fmla="*/ 11 h 388"/>
                  <a:gd name="T68" fmla="*/ 177 w 401"/>
                  <a:gd name="T69" fmla="*/ 19 h 388"/>
                  <a:gd name="T70" fmla="*/ 169 w 401"/>
                  <a:gd name="T71" fmla="*/ 27 h 388"/>
                  <a:gd name="T72" fmla="*/ 163 w 401"/>
                  <a:gd name="T73" fmla="*/ 27 h 388"/>
                  <a:gd name="T74" fmla="*/ 154 w 401"/>
                  <a:gd name="T75" fmla="*/ 30 h 388"/>
                  <a:gd name="T76" fmla="*/ 146 w 401"/>
                  <a:gd name="T77" fmla="*/ 38 h 388"/>
                  <a:gd name="T78" fmla="*/ 131 w 401"/>
                  <a:gd name="T79" fmla="*/ 44 h 388"/>
                  <a:gd name="T80" fmla="*/ 135 w 401"/>
                  <a:gd name="T81" fmla="*/ 51 h 388"/>
                  <a:gd name="T82" fmla="*/ 137 w 401"/>
                  <a:gd name="T83" fmla="*/ 63 h 388"/>
                  <a:gd name="T84" fmla="*/ 139 w 401"/>
                  <a:gd name="T85" fmla="*/ 89 h 388"/>
                  <a:gd name="T86" fmla="*/ 146 w 401"/>
                  <a:gd name="T87" fmla="*/ 99 h 388"/>
                  <a:gd name="T88" fmla="*/ 152 w 401"/>
                  <a:gd name="T89" fmla="*/ 101 h 388"/>
                  <a:gd name="T90" fmla="*/ 148 w 401"/>
                  <a:gd name="T91" fmla="*/ 112 h 388"/>
                  <a:gd name="T92" fmla="*/ 114 w 401"/>
                  <a:gd name="T93" fmla="*/ 122 h 388"/>
                  <a:gd name="T94" fmla="*/ 108 w 401"/>
                  <a:gd name="T95" fmla="*/ 135 h 388"/>
                  <a:gd name="T96" fmla="*/ 72 w 401"/>
                  <a:gd name="T97" fmla="*/ 162 h 388"/>
                  <a:gd name="T98" fmla="*/ 40 w 401"/>
                  <a:gd name="T99" fmla="*/ 173 h 388"/>
                  <a:gd name="T100" fmla="*/ 19 w 401"/>
                  <a:gd name="T101" fmla="*/ 175 h 388"/>
                  <a:gd name="T102" fmla="*/ 0 w 401"/>
                  <a:gd name="T103" fmla="*/ 192 h 388"/>
                  <a:gd name="T104" fmla="*/ 0 w 401"/>
                  <a:gd name="T105" fmla="*/ 215 h 388"/>
                  <a:gd name="T106" fmla="*/ 72 w 401"/>
                  <a:gd name="T107" fmla="*/ 264 h 388"/>
                  <a:gd name="T108" fmla="*/ 205 w 401"/>
                  <a:gd name="T109" fmla="*/ 358 h 388"/>
                  <a:gd name="T110" fmla="*/ 224 w 401"/>
                  <a:gd name="T111" fmla="*/ 365 h 388"/>
                  <a:gd name="T112" fmla="*/ 234 w 401"/>
                  <a:gd name="T113" fmla="*/ 373 h 388"/>
                  <a:gd name="T114" fmla="*/ 234 w 401"/>
                  <a:gd name="T115" fmla="*/ 386 h 388"/>
                  <a:gd name="T116" fmla="*/ 255 w 401"/>
                  <a:gd name="T117" fmla="*/ 384 h 388"/>
                  <a:gd name="T118" fmla="*/ 287 w 401"/>
                  <a:gd name="T119" fmla="*/ 377 h 388"/>
                  <a:gd name="T120" fmla="*/ 401 w 401"/>
                  <a:gd name="T121" fmla="*/ 29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1" h="388">
                    <a:moveTo>
                      <a:pt x="401" y="299"/>
                    </a:moveTo>
                    <a:lnTo>
                      <a:pt x="399" y="297"/>
                    </a:lnTo>
                    <a:lnTo>
                      <a:pt x="396" y="293"/>
                    </a:lnTo>
                    <a:lnTo>
                      <a:pt x="394" y="291"/>
                    </a:lnTo>
                    <a:lnTo>
                      <a:pt x="390" y="282"/>
                    </a:lnTo>
                    <a:lnTo>
                      <a:pt x="386" y="278"/>
                    </a:lnTo>
                    <a:lnTo>
                      <a:pt x="384" y="276"/>
                    </a:lnTo>
                    <a:lnTo>
                      <a:pt x="375" y="276"/>
                    </a:lnTo>
                    <a:lnTo>
                      <a:pt x="367" y="276"/>
                    </a:lnTo>
                    <a:lnTo>
                      <a:pt x="365" y="274"/>
                    </a:lnTo>
                    <a:lnTo>
                      <a:pt x="365" y="270"/>
                    </a:lnTo>
                    <a:lnTo>
                      <a:pt x="363" y="268"/>
                    </a:lnTo>
                    <a:lnTo>
                      <a:pt x="363" y="261"/>
                    </a:lnTo>
                    <a:lnTo>
                      <a:pt x="363" y="259"/>
                    </a:lnTo>
                    <a:lnTo>
                      <a:pt x="361" y="255"/>
                    </a:lnTo>
                    <a:lnTo>
                      <a:pt x="361" y="253"/>
                    </a:lnTo>
                    <a:lnTo>
                      <a:pt x="356" y="247"/>
                    </a:lnTo>
                    <a:lnTo>
                      <a:pt x="352" y="240"/>
                    </a:lnTo>
                    <a:lnTo>
                      <a:pt x="348" y="236"/>
                    </a:lnTo>
                    <a:lnTo>
                      <a:pt x="350" y="236"/>
                    </a:lnTo>
                    <a:lnTo>
                      <a:pt x="352" y="232"/>
                    </a:lnTo>
                    <a:lnTo>
                      <a:pt x="356" y="230"/>
                    </a:lnTo>
                    <a:lnTo>
                      <a:pt x="359" y="228"/>
                    </a:lnTo>
                    <a:lnTo>
                      <a:pt x="359" y="219"/>
                    </a:lnTo>
                    <a:lnTo>
                      <a:pt x="356" y="215"/>
                    </a:lnTo>
                    <a:lnTo>
                      <a:pt x="356" y="213"/>
                    </a:lnTo>
                    <a:lnTo>
                      <a:pt x="359" y="202"/>
                    </a:lnTo>
                    <a:lnTo>
                      <a:pt x="356" y="196"/>
                    </a:lnTo>
                    <a:lnTo>
                      <a:pt x="354" y="186"/>
                    </a:lnTo>
                    <a:lnTo>
                      <a:pt x="354" y="183"/>
                    </a:lnTo>
                    <a:lnTo>
                      <a:pt x="354" y="177"/>
                    </a:lnTo>
                    <a:lnTo>
                      <a:pt x="354" y="164"/>
                    </a:lnTo>
                    <a:lnTo>
                      <a:pt x="352" y="158"/>
                    </a:lnTo>
                    <a:lnTo>
                      <a:pt x="350" y="158"/>
                    </a:lnTo>
                    <a:lnTo>
                      <a:pt x="350" y="152"/>
                    </a:lnTo>
                    <a:lnTo>
                      <a:pt x="352" y="150"/>
                    </a:lnTo>
                    <a:lnTo>
                      <a:pt x="340" y="110"/>
                    </a:lnTo>
                    <a:lnTo>
                      <a:pt x="335" y="103"/>
                    </a:lnTo>
                    <a:lnTo>
                      <a:pt x="331" y="103"/>
                    </a:lnTo>
                    <a:lnTo>
                      <a:pt x="329" y="101"/>
                    </a:lnTo>
                    <a:lnTo>
                      <a:pt x="325" y="99"/>
                    </a:lnTo>
                    <a:lnTo>
                      <a:pt x="323" y="95"/>
                    </a:lnTo>
                    <a:lnTo>
                      <a:pt x="319" y="89"/>
                    </a:lnTo>
                    <a:lnTo>
                      <a:pt x="316" y="89"/>
                    </a:lnTo>
                    <a:lnTo>
                      <a:pt x="314" y="84"/>
                    </a:lnTo>
                    <a:lnTo>
                      <a:pt x="314" y="82"/>
                    </a:lnTo>
                    <a:lnTo>
                      <a:pt x="312" y="78"/>
                    </a:lnTo>
                    <a:lnTo>
                      <a:pt x="310" y="76"/>
                    </a:lnTo>
                    <a:lnTo>
                      <a:pt x="312" y="67"/>
                    </a:lnTo>
                    <a:lnTo>
                      <a:pt x="316" y="61"/>
                    </a:lnTo>
                    <a:lnTo>
                      <a:pt x="321" y="61"/>
                    </a:lnTo>
                    <a:lnTo>
                      <a:pt x="323" y="59"/>
                    </a:lnTo>
                    <a:lnTo>
                      <a:pt x="325" y="57"/>
                    </a:lnTo>
                    <a:lnTo>
                      <a:pt x="325" y="51"/>
                    </a:lnTo>
                    <a:lnTo>
                      <a:pt x="327" y="49"/>
                    </a:lnTo>
                    <a:lnTo>
                      <a:pt x="325" y="44"/>
                    </a:lnTo>
                    <a:lnTo>
                      <a:pt x="327" y="42"/>
                    </a:lnTo>
                    <a:lnTo>
                      <a:pt x="329" y="40"/>
                    </a:lnTo>
                    <a:lnTo>
                      <a:pt x="327" y="40"/>
                    </a:lnTo>
                    <a:lnTo>
                      <a:pt x="325" y="36"/>
                    </a:lnTo>
                    <a:lnTo>
                      <a:pt x="325" y="32"/>
                    </a:lnTo>
                    <a:lnTo>
                      <a:pt x="327" y="21"/>
                    </a:lnTo>
                    <a:lnTo>
                      <a:pt x="327" y="15"/>
                    </a:lnTo>
                    <a:lnTo>
                      <a:pt x="329" y="8"/>
                    </a:lnTo>
                    <a:lnTo>
                      <a:pt x="327" y="6"/>
                    </a:lnTo>
                    <a:lnTo>
                      <a:pt x="329" y="4"/>
                    </a:lnTo>
                    <a:lnTo>
                      <a:pt x="327" y="4"/>
                    </a:lnTo>
                    <a:lnTo>
                      <a:pt x="321" y="4"/>
                    </a:lnTo>
                    <a:lnTo>
                      <a:pt x="319" y="4"/>
                    </a:lnTo>
                    <a:lnTo>
                      <a:pt x="310" y="6"/>
                    </a:lnTo>
                    <a:lnTo>
                      <a:pt x="306" y="2"/>
                    </a:lnTo>
                    <a:lnTo>
                      <a:pt x="300" y="0"/>
                    </a:lnTo>
                    <a:lnTo>
                      <a:pt x="300" y="2"/>
                    </a:lnTo>
                    <a:lnTo>
                      <a:pt x="297" y="6"/>
                    </a:lnTo>
                    <a:lnTo>
                      <a:pt x="289" y="4"/>
                    </a:lnTo>
                    <a:lnTo>
                      <a:pt x="289" y="2"/>
                    </a:lnTo>
                    <a:lnTo>
                      <a:pt x="287" y="0"/>
                    </a:lnTo>
                    <a:lnTo>
                      <a:pt x="283" y="0"/>
                    </a:lnTo>
                    <a:lnTo>
                      <a:pt x="283" y="4"/>
                    </a:lnTo>
                    <a:lnTo>
                      <a:pt x="278" y="4"/>
                    </a:lnTo>
                    <a:lnTo>
                      <a:pt x="276" y="6"/>
                    </a:lnTo>
                    <a:lnTo>
                      <a:pt x="274" y="6"/>
                    </a:lnTo>
                    <a:lnTo>
                      <a:pt x="270" y="6"/>
                    </a:lnTo>
                    <a:lnTo>
                      <a:pt x="266" y="8"/>
                    </a:lnTo>
                    <a:lnTo>
                      <a:pt x="262" y="8"/>
                    </a:lnTo>
                    <a:lnTo>
                      <a:pt x="259" y="6"/>
                    </a:lnTo>
                    <a:lnTo>
                      <a:pt x="253" y="4"/>
                    </a:lnTo>
                    <a:lnTo>
                      <a:pt x="251" y="4"/>
                    </a:lnTo>
                    <a:lnTo>
                      <a:pt x="245" y="4"/>
                    </a:lnTo>
                    <a:lnTo>
                      <a:pt x="241" y="4"/>
                    </a:lnTo>
                    <a:lnTo>
                      <a:pt x="241" y="4"/>
                    </a:lnTo>
                    <a:lnTo>
                      <a:pt x="236" y="4"/>
                    </a:lnTo>
                    <a:lnTo>
                      <a:pt x="234" y="4"/>
                    </a:lnTo>
                    <a:lnTo>
                      <a:pt x="232" y="8"/>
                    </a:lnTo>
                    <a:lnTo>
                      <a:pt x="228" y="8"/>
                    </a:lnTo>
                    <a:lnTo>
                      <a:pt x="224" y="6"/>
                    </a:lnTo>
                    <a:lnTo>
                      <a:pt x="217" y="13"/>
                    </a:lnTo>
                    <a:lnTo>
                      <a:pt x="215" y="13"/>
                    </a:lnTo>
                    <a:lnTo>
                      <a:pt x="211" y="8"/>
                    </a:lnTo>
                    <a:lnTo>
                      <a:pt x="207" y="11"/>
                    </a:lnTo>
                    <a:lnTo>
                      <a:pt x="198" y="11"/>
                    </a:lnTo>
                    <a:lnTo>
                      <a:pt x="194" y="11"/>
                    </a:lnTo>
                    <a:lnTo>
                      <a:pt x="186" y="17"/>
                    </a:lnTo>
                    <a:lnTo>
                      <a:pt x="179" y="19"/>
                    </a:lnTo>
                    <a:lnTo>
                      <a:pt x="177" y="19"/>
                    </a:lnTo>
                    <a:lnTo>
                      <a:pt x="171" y="21"/>
                    </a:lnTo>
                    <a:lnTo>
                      <a:pt x="171" y="25"/>
                    </a:lnTo>
                    <a:lnTo>
                      <a:pt x="169" y="27"/>
                    </a:lnTo>
                    <a:lnTo>
                      <a:pt x="167" y="27"/>
                    </a:lnTo>
                    <a:lnTo>
                      <a:pt x="165" y="27"/>
                    </a:lnTo>
                    <a:lnTo>
                      <a:pt x="163" y="27"/>
                    </a:lnTo>
                    <a:lnTo>
                      <a:pt x="160" y="27"/>
                    </a:lnTo>
                    <a:lnTo>
                      <a:pt x="160" y="30"/>
                    </a:lnTo>
                    <a:lnTo>
                      <a:pt x="154" y="30"/>
                    </a:lnTo>
                    <a:lnTo>
                      <a:pt x="150" y="32"/>
                    </a:lnTo>
                    <a:lnTo>
                      <a:pt x="146" y="36"/>
                    </a:lnTo>
                    <a:lnTo>
                      <a:pt x="146" y="38"/>
                    </a:lnTo>
                    <a:lnTo>
                      <a:pt x="141" y="42"/>
                    </a:lnTo>
                    <a:lnTo>
                      <a:pt x="135" y="44"/>
                    </a:lnTo>
                    <a:lnTo>
                      <a:pt x="131" y="44"/>
                    </a:lnTo>
                    <a:lnTo>
                      <a:pt x="131" y="46"/>
                    </a:lnTo>
                    <a:lnTo>
                      <a:pt x="133" y="49"/>
                    </a:lnTo>
                    <a:lnTo>
                      <a:pt x="135" y="51"/>
                    </a:lnTo>
                    <a:lnTo>
                      <a:pt x="135" y="55"/>
                    </a:lnTo>
                    <a:lnTo>
                      <a:pt x="137" y="57"/>
                    </a:lnTo>
                    <a:lnTo>
                      <a:pt x="137" y="63"/>
                    </a:lnTo>
                    <a:lnTo>
                      <a:pt x="137" y="70"/>
                    </a:lnTo>
                    <a:lnTo>
                      <a:pt x="137" y="74"/>
                    </a:lnTo>
                    <a:lnTo>
                      <a:pt x="139" y="89"/>
                    </a:lnTo>
                    <a:lnTo>
                      <a:pt x="141" y="95"/>
                    </a:lnTo>
                    <a:lnTo>
                      <a:pt x="144" y="97"/>
                    </a:lnTo>
                    <a:lnTo>
                      <a:pt x="146" y="99"/>
                    </a:lnTo>
                    <a:lnTo>
                      <a:pt x="148" y="101"/>
                    </a:lnTo>
                    <a:lnTo>
                      <a:pt x="150" y="101"/>
                    </a:lnTo>
                    <a:lnTo>
                      <a:pt x="152" y="101"/>
                    </a:lnTo>
                    <a:lnTo>
                      <a:pt x="150" y="108"/>
                    </a:lnTo>
                    <a:lnTo>
                      <a:pt x="150" y="110"/>
                    </a:lnTo>
                    <a:lnTo>
                      <a:pt x="148" y="112"/>
                    </a:lnTo>
                    <a:lnTo>
                      <a:pt x="125" y="112"/>
                    </a:lnTo>
                    <a:lnTo>
                      <a:pt x="118" y="114"/>
                    </a:lnTo>
                    <a:lnTo>
                      <a:pt x="114" y="122"/>
                    </a:lnTo>
                    <a:lnTo>
                      <a:pt x="110" y="124"/>
                    </a:lnTo>
                    <a:lnTo>
                      <a:pt x="108" y="129"/>
                    </a:lnTo>
                    <a:lnTo>
                      <a:pt x="108" y="135"/>
                    </a:lnTo>
                    <a:lnTo>
                      <a:pt x="108" y="139"/>
                    </a:lnTo>
                    <a:lnTo>
                      <a:pt x="93" y="150"/>
                    </a:lnTo>
                    <a:lnTo>
                      <a:pt x="72" y="162"/>
                    </a:lnTo>
                    <a:lnTo>
                      <a:pt x="55" y="171"/>
                    </a:lnTo>
                    <a:lnTo>
                      <a:pt x="47" y="173"/>
                    </a:lnTo>
                    <a:lnTo>
                      <a:pt x="40" y="173"/>
                    </a:lnTo>
                    <a:lnTo>
                      <a:pt x="36" y="173"/>
                    </a:lnTo>
                    <a:lnTo>
                      <a:pt x="30" y="173"/>
                    </a:lnTo>
                    <a:lnTo>
                      <a:pt x="19" y="175"/>
                    </a:lnTo>
                    <a:lnTo>
                      <a:pt x="15" y="179"/>
                    </a:lnTo>
                    <a:lnTo>
                      <a:pt x="11" y="186"/>
                    </a:lnTo>
                    <a:lnTo>
                      <a:pt x="0" y="192"/>
                    </a:lnTo>
                    <a:lnTo>
                      <a:pt x="0" y="209"/>
                    </a:lnTo>
                    <a:lnTo>
                      <a:pt x="0" y="209"/>
                    </a:lnTo>
                    <a:lnTo>
                      <a:pt x="0" y="215"/>
                    </a:lnTo>
                    <a:lnTo>
                      <a:pt x="0" y="215"/>
                    </a:lnTo>
                    <a:lnTo>
                      <a:pt x="0" y="215"/>
                    </a:lnTo>
                    <a:lnTo>
                      <a:pt x="72" y="264"/>
                    </a:lnTo>
                    <a:lnTo>
                      <a:pt x="72" y="264"/>
                    </a:lnTo>
                    <a:lnTo>
                      <a:pt x="203" y="350"/>
                    </a:lnTo>
                    <a:lnTo>
                      <a:pt x="205" y="358"/>
                    </a:lnTo>
                    <a:lnTo>
                      <a:pt x="209" y="363"/>
                    </a:lnTo>
                    <a:lnTo>
                      <a:pt x="217" y="363"/>
                    </a:lnTo>
                    <a:lnTo>
                      <a:pt x="224" y="365"/>
                    </a:lnTo>
                    <a:lnTo>
                      <a:pt x="226" y="369"/>
                    </a:lnTo>
                    <a:lnTo>
                      <a:pt x="232" y="371"/>
                    </a:lnTo>
                    <a:lnTo>
                      <a:pt x="234" y="373"/>
                    </a:lnTo>
                    <a:lnTo>
                      <a:pt x="234" y="377"/>
                    </a:lnTo>
                    <a:lnTo>
                      <a:pt x="232" y="384"/>
                    </a:lnTo>
                    <a:lnTo>
                      <a:pt x="234" y="386"/>
                    </a:lnTo>
                    <a:lnTo>
                      <a:pt x="238" y="388"/>
                    </a:lnTo>
                    <a:lnTo>
                      <a:pt x="249" y="386"/>
                    </a:lnTo>
                    <a:lnTo>
                      <a:pt x="255" y="384"/>
                    </a:lnTo>
                    <a:lnTo>
                      <a:pt x="255" y="384"/>
                    </a:lnTo>
                    <a:lnTo>
                      <a:pt x="255" y="384"/>
                    </a:lnTo>
                    <a:lnTo>
                      <a:pt x="287" y="377"/>
                    </a:lnTo>
                    <a:lnTo>
                      <a:pt x="310" y="354"/>
                    </a:lnTo>
                    <a:lnTo>
                      <a:pt x="401" y="299"/>
                    </a:lnTo>
                    <a:lnTo>
                      <a:pt x="401" y="29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11" name="Freeform 116">
                <a:extLst>
                  <a:ext uri="{FF2B5EF4-FFF2-40B4-BE49-F238E27FC236}">
                    <a16:creationId xmlns:a16="http://schemas.microsoft.com/office/drawing/2014/main" id="{4D743915-6ED6-46A6-A731-B6D6DC32C7CC}"/>
                  </a:ext>
                </a:extLst>
              </p:cNvPr>
              <p:cNvSpPr>
                <a:spLocks/>
              </p:cNvSpPr>
              <p:nvPr/>
            </p:nvSpPr>
            <p:spPr bwMode="auto">
              <a:xfrm>
                <a:off x="8831241" y="3270725"/>
                <a:ext cx="187019" cy="139302"/>
              </a:xfrm>
              <a:custGeom>
                <a:avLst/>
                <a:gdLst>
                  <a:gd name="T0" fmla="*/ 80 w 232"/>
                  <a:gd name="T1" fmla="*/ 167 h 184"/>
                  <a:gd name="T2" fmla="*/ 95 w 232"/>
                  <a:gd name="T3" fmla="*/ 154 h 184"/>
                  <a:gd name="T4" fmla="*/ 110 w 232"/>
                  <a:gd name="T5" fmla="*/ 148 h 184"/>
                  <a:gd name="T6" fmla="*/ 120 w 232"/>
                  <a:gd name="T7" fmla="*/ 148 h 184"/>
                  <a:gd name="T8" fmla="*/ 135 w 232"/>
                  <a:gd name="T9" fmla="*/ 146 h 184"/>
                  <a:gd name="T10" fmla="*/ 173 w 232"/>
                  <a:gd name="T11" fmla="*/ 125 h 184"/>
                  <a:gd name="T12" fmla="*/ 188 w 232"/>
                  <a:gd name="T13" fmla="*/ 110 h 184"/>
                  <a:gd name="T14" fmla="*/ 190 w 232"/>
                  <a:gd name="T15" fmla="*/ 99 h 184"/>
                  <a:gd name="T16" fmla="*/ 198 w 232"/>
                  <a:gd name="T17" fmla="*/ 89 h 184"/>
                  <a:gd name="T18" fmla="*/ 228 w 232"/>
                  <a:gd name="T19" fmla="*/ 87 h 184"/>
                  <a:gd name="T20" fmla="*/ 230 w 232"/>
                  <a:gd name="T21" fmla="*/ 83 h 184"/>
                  <a:gd name="T22" fmla="*/ 230 w 232"/>
                  <a:gd name="T23" fmla="*/ 76 h 184"/>
                  <a:gd name="T24" fmla="*/ 226 w 232"/>
                  <a:gd name="T25" fmla="*/ 74 h 184"/>
                  <a:gd name="T26" fmla="*/ 221 w 232"/>
                  <a:gd name="T27" fmla="*/ 70 h 184"/>
                  <a:gd name="T28" fmla="*/ 217 w 232"/>
                  <a:gd name="T29" fmla="*/ 49 h 184"/>
                  <a:gd name="T30" fmla="*/ 217 w 232"/>
                  <a:gd name="T31" fmla="*/ 38 h 184"/>
                  <a:gd name="T32" fmla="*/ 215 w 232"/>
                  <a:gd name="T33" fmla="*/ 30 h 184"/>
                  <a:gd name="T34" fmla="*/ 213 w 232"/>
                  <a:gd name="T35" fmla="*/ 24 h 184"/>
                  <a:gd name="T36" fmla="*/ 211 w 232"/>
                  <a:gd name="T37" fmla="*/ 19 h 184"/>
                  <a:gd name="T38" fmla="*/ 196 w 232"/>
                  <a:gd name="T39" fmla="*/ 17 h 184"/>
                  <a:gd name="T40" fmla="*/ 192 w 232"/>
                  <a:gd name="T41" fmla="*/ 11 h 184"/>
                  <a:gd name="T42" fmla="*/ 192 w 232"/>
                  <a:gd name="T43" fmla="*/ 11 h 184"/>
                  <a:gd name="T44" fmla="*/ 181 w 232"/>
                  <a:gd name="T45" fmla="*/ 17 h 184"/>
                  <a:gd name="T46" fmla="*/ 171 w 232"/>
                  <a:gd name="T47" fmla="*/ 15 h 184"/>
                  <a:gd name="T48" fmla="*/ 162 w 232"/>
                  <a:gd name="T49" fmla="*/ 17 h 184"/>
                  <a:gd name="T50" fmla="*/ 152 w 232"/>
                  <a:gd name="T51" fmla="*/ 11 h 184"/>
                  <a:gd name="T52" fmla="*/ 148 w 232"/>
                  <a:gd name="T53" fmla="*/ 7 h 184"/>
                  <a:gd name="T54" fmla="*/ 150 w 232"/>
                  <a:gd name="T55" fmla="*/ 2 h 184"/>
                  <a:gd name="T56" fmla="*/ 143 w 232"/>
                  <a:gd name="T57" fmla="*/ 2 h 184"/>
                  <a:gd name="T58" fmla="*/ 139 w 232"/>
                  <a:gd name="T59" fmla="*/ 2 h 184"/>
                  <a:gd name="T60" fmla="*/ 135 w 232"/>
                  <a:gd name="T61" fmla="*/ 19 h 184"/>
                  <a:gd name="T62" fmla="*/ 129 w 232"/>
                  <a:gd name="T63" fmla="*/ 32 h 184"/>
                  <a:gd name="T64" fmla="*/ 118 w 232"/>
                  <a:gd name="T65" fmla="*/ 47 h 184"/>
                  <a:gd name="T66" fmla="*/ 112 w 232"/>
                  <a:gd name="T67" fmla="*/ 49 h 184"/>
                  <a:gd name="T68" fmla="*/ 99 w 232"/>
                  <a:gd name="T69" fmla="*/ 57 h 184"/>
                  <a:gd name="T70" fmla="*/ 89 w 232"/>
                  <a:gd name="T71" fmla="*/ 64 h 184"/>
                  <a:gd name="T72" fmla="*/ 80 w 232"/>
                  <a:gd name="T73" fmla="*/ 68 h 184"/>
                  <a:gd name="T74" fmla="*/ 76 w 232"/>
                  <a:gd name="T75" fmla="*/ 83 h 184"/>
                  <a:gd name="T76" fmla="*/ 68 w 232"/>
                  <a:gd name="T77" fmla="*/ 95 h 184"/>
                  <a:gd name="T78" fmla="*/ 61 w 232"/>
                  <a:gd name="T79" fmla="*/ 110 h 184"/>
                  <a:gd name="T80" fmla="*/ 61 w 232"/>
                  <a:gd name="T81" fmla="*/ 123 h 184"/>
                  <a:gd name="T82" fmla="*/ 65 w 232"/>
                  <a:gd name="T83" fmla="*/ 127 h 184"/>
                  <a:gd name="T84" fmla="*/ 53 w 232"/>
                  <a:gd name="T85" fmla="*/ 148 h 184"/>
                  <a:gd name="T86" fmla="*/ 44 w 232"/>
                  <a:gd name="T87" fmla="*/ 158 h 184"/>
                  <a:gd name="T88" fmla="*/ 25 w 232"/>
                  <a:gd name="T89" fmla="*/ 173 h 184"/>
                  <a:gd name="T90" fmla="*/ 0 w 232"/>
                  <a:gd name="T91" fmla="*/ 184 h 184"/>
                  <a:gd name="T92" fmla="*/ 80 w 232"/>
                  <a:gd name="T9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2" h="184">
                    <a:moveTo>
                      <a:pt x="80" y="184"/>
                    </a:moveTo>
                    <a:lnTo>
                      <a:pt x="80" y="167"/>
                    </a:lnTo>
                    <a:lnTo>
                      <a:pt x="91" y="161"/>
                    </a:lnTo>
                    <a:lnTo>
                      <a:pt x="95" y="154"/>
                    </a:lnTo>
                    <a:lnTo>
                      <a:pt x="99" y="150"/>
                    </a:lnTo>
                    <a:lnTo>
                      <a:pt x="110" y="148"/>
                    </a:lnTo>
                    <a:lnTo>
                      <a:pt x="116" y="148"/>
                    </a:lnTo>
                    <a:lnTo>
                      <a:pt x="120" y="148"/>
                    </a:lnTo>
                    <a:lnTo>
                      <a:pt x="127" y="148"/>
                    </a:lnTo>
                    <a:lnTo>
                      <a:pt x="135" y="146"/>
                    </a:lnTo>
                    <a:lnTo>
                      <a:pt x="152" y="137"/>
                    </a:lnTo>
                    <a:lnTo>
                      <a:pt x="173" y="125"/>
                    </a:lnTo>
                    <a:lnTo>
                      <a:pt x="188" y="114"/>
                    </a:lnTo>
                    <a:lnTo>
                      <a:pt x="188" y="110"/>
                    </a:lnTo>
                    <a:lnTo>
                      <a:pt x="188" y="104"/>
                    </a:lnTo>
                    <a:lnTo>
                      <a:pt x="190" y="99"/>
                    </a:lnTo>
                    <a:lnTo>
                      <a:pt x="194" y="97"/>
                    </a:lnTo>
                    <a:lnTo>
                      <a:pt x="198" y="89"/>
                    </a:lnTo>
                    <a:lnTo>
                      <a:pt x="205" y="87"/>
                    </a:lnTo>
                    <a:lnTo>
                      <a:pt x="228" y="87"/>
                    </a:lnTo>
                    <a:lnTo>
                      <a:pt x="230" y="85"/>
                    </a:lnTo>
                    <a:lnTo>
                      <a:pt x="230" y="83"/>
                    </a:lnTo>
                    <a:lnTo>
                      <a:pt x="232" y="76"/>
                    </a:lnTo>
                    <a:lnTo>
                      <a:pt x="230" y="76"/>
                    </a:lnTo>
                    <a:lnTo>
                      <a:pt x="228" y="76"/>
                    </a:lnTo>
                    <a:lnTo>
                      <a:pt x="226" y="74"/>
                    </a:lnTo>
                    <a:lnTo>
                      <a:pt x="224" y="72"/>
                    </a:lnTo>
                    <a:lnTo>
                      <a:pt x="221" y="70"/>
                    </a:lnTo>
                    <a:lnTo>
                      <a:pt x="219" y="64"/>
                    </a:lnTo>
                    <a:lnTo>
                      <a:pt x="217" y="49"/>
                    </a:lnTo>
                    <a:lnTo>
                      <a:pt x="217" y="45"/>
                    </a:lnTo>
                    <a:lnTo>
                      <a:pt x="217" y="38"/>
                    </a:lnTo>
                    <a:lnTo>
                      <a:pt x="217" y="32"/>
                    </a:lnTo>
                    <a:lnTo>
                      <a:pt x="215" y="30"/>
                    </a:lnTo>
                    <a:lnTo>
                      <a:pt x="215" y="26"/>
                    </a:lnTo>
                    <a:lnTo>
                      <a:pt x="213" y="24"/>
                    </a:lnTo>
                    <a:lnTo>
                      <a:pt x="211" y="21"/>
                    </a:lnTo>
                    <a:lnTo>
                      <a:pt x="211" y="19"/>
                    </a:lnTo>
                    <a:lnTo>
                      <a:pt x="209" y="19"/>
                    </a:lnTo>
                    <a:lnTo>
                      <a:pt x="196" y="17"/>
                    </a:lnTo>
                    <a:lnTo>
                      <a:pt x="194" y="15"/>
                    </a:lnTo>
                    <a:lnTo>
                      <a:pt x="192" y="11"/>
                    </a:lnTo>
                    <a:lnTo>
                      <a:pt x="192" y="11"/>
                    </a:lnTo>
                    <a:lnTo>
                      <a:pt x="192" y="11"/>
                    </a:lnTo>
                    <a:lnTo>
                      <a:pt x="188" y="15"/>
                    </a:lnTo>
                    <a:lnTo>
                      <a:pt x="181" y="17"/>
                    </a:lnTo>
                    <a:lnTo>
                      <a:pt x="175" y="15"/>
                    </a:lnTo>
                    <a:lnTo>
                      <a:pt x="171" y="15"/>
                    </a:lnTo>
                    <a:lnTo>
                      <a:pt x="167" y="17"/>
                    </a:lnTo>
                    <a:lnTo>
                      <a:pt x="162" y="17"/>
                    </a:lnTo>
                    <a:lnTo>
                      <a:pt x="158" y="17"/>
                    </a:lnTo>
                    <a:lnTo>
                      <a:pt x="152" y="11"/>
                    </a:lnTo>
                    <a:lnTo>
                      <a:pt x="150" y="9"/>
                    </a:lnTo>
                    <a:lnTo>
                      <a:pt x="148" y="7"/>
                    </a:lnTo>
                    <a:lnTo>
                      <a:pt x="148" y="5"/>
                    </a:lnTo>
                    <a:lnTo>
                      <a:pt x="150" y="2"/>
                    </a:lnTo>
                    <a:lnTo>
                      <a:pt x="148" y="0"/>
                    </a:lnTo>
                    <a:lnTo>
                      <a:pt x="143" y="2"/>
                    </a:lnTo>
                    <a:lnTo>
                      <a:pt x="143" y="5"/>
                    </a:lnTo>
                    <a:lnTo>
                      <a:pt x="139" y="2"/>
                    </a:lnTo>
                    <a:lnTo>
                      <a:pt x="135" y="7"/>
                    </a:lnTo>
                    <a:lnTo>
                      <a:pt x="135" y="19"/>
                    </a:lnTo>
                    <a:lnTo>
                      <a:pt x="131" y="24"/>
                    </a:lnTo>
                    <a:lnTo>
                      <a:pt x="129" y="32"/>
                    </a:lnTo>
                    <a:lnTo>
                      <a:pt x="127" y="38"/>
                    </a:lnTo>
                    <a:lnTo>
                      <a:pt x="118" y="47"/>
                    </a:lnTo>
                    <a:lnTo>
                      <a:pt x="116" y="47"/>
                    </a:lnTo>
                    <a:lnTo>
                      <a:pt x="112" y="49"/>
                    </a:lnTo>
                    <a:lnTo>
                      <a:pt x="103" y="51"/>
                    </a:lnTo>
                    <a:lnTo>
                      <a:pt x="99" y="57"/>
                    </a:lnTo>
                    <a:lnTo>
                      <a:pt x="97" y="57"/>
                    </a:lnTo>
                    <a:lnTo>
                      <a:pt x="89" y="64"/>
                    </a:lnTo>
                    <a:lnTo>
                      <a:pt x="84" y="64"/>
                    </a:lnTo>
                    <a:lnTo>
                      <a:pt x="80" y="68"/>
                    </a:lnTo>
                    <a:lnTo>
                      <a:pt x="72" y="76"/>
                    </a:lnTo>
                    <a:lnTo>
                      <a:pt x="76" y="83"/>
                    </a:lnTo>
                    <a:lnTo>
                      <a:pt x="74" y="87"/>
                    </a:lnTo>
                    <a:lnTo>
                      <a:pt x="68" y="95"/>
                    </a:lnTo>
                    <a:lnTo>
                      <a:pt x="61" y="106"/>
                    </a:lnTo>
                    <a:lnTo>
                      <a:pt x="61" y="110"/>
                    </a:lnTo>
                    <a:lnTo>
                      <a:pt x="65" y="116"/>
                    </a:lnTo>
                    <a:lnTo>
                      <a:pt x="61" y="123"/>
                    </a:lnTo>
                    <a:lnTo>
                      <a:pt x="63" y="125"/>
                    </a:lnTo>
                    <a:lnTo>
                      <a:pt x="65" y="127"/>
                    </a:lnTo>
                    <a:lnTo>
                      <a:pt x="65" y="133"/>
                    </a:lnTo>
                    <a:lnTo>
                      <a:pt x="53" y="148"/>
                    </a:lnTo>
                    <a:lnTo>
                      <a:pt x="51" y="152"/>
                    </a:lnTo>
                    <a:lnTo>
                      <a:pt x="44" y="158"/>
                    </a:lnTo>
                    <a:lnTo>
                      <a:pt x="38" y="161"/>
                    </a:lnTo>
                    <a:lnTo>
                      <a:pt x="25" y="173"/>
                    </a:lnTo>
                    <a:lnTo>
                      <a:pt x="4" y="175"/>
                    </a:lnTo>
                    <a:lnTo>
                      <a:pt x="0" y="184"/>
                    </a:lnTo>
                    <a:lnTo>
                      <a:pt x="80" y="184"/>
                    </a:lnTo>
                    <a:lnTo>
                      <a:pt x="80" y="184"/>
                    </a:lnTo>
                    <a:lnTo>
                      <a:pt x="80" y="18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12" name="Freeform 117">
                <a:extLst>
                  <a:ext uri="{FF2B5EF4-FFF2-40B4-BE49-F238E27FC236}">
                    <a16:creationId xmlns:a16="http://schemas.microsoft.com/office/drawing/2014/main" id="{6ACCD9DD-00B4-4144-97A7-D5073EF696D1}"/>
                  </a:ext>
                </a:extLst>
              </p:cNvPr>
              <p:cNvSpPr>
                <a:spLocks/>
              </p:cNvSpPr>
              <p:nvPr/>
            </p:nvSpPr>
            <p:spPr bwMode="auto">
              <a:xfrm>
                <a:off x="8765139" y="3410026"/>
                <a:ext cx="130591" cy="98420"/>
              </a:xfrm>
              <a:custGeom>
                <a:avLst/>
                <a:gdLst>
                  <a:gd name="T0" fmla="*/ 162 w 162"/>
                  <a:gd name="T1" fmla="*/ 6 h 130"/>
                  <a:gd name="T2" fmla="*/ 162 w 162"/>
                  <a:gd name="T3" fmla="*/ 0 h 130"/>
                  <a:gd name="T4" fmla="*/ 82 w 162"/>
                  <a:gd name="T5" fmla="*/ 0 h 130"/>
                  <a:gd name="T6" fmla="*/ 74 w 162"/>
                  <a:gd name="T7" fmla="*/ 10 h 130"/>
                  <a:gd name="T8" fmla="*/ 74 w 162"/>
                  <a:gd name="T9" fmla="*/ 17 h 130"/>
                  <a:gd name="T10" fmla="*/ 72 w 162"/>
                  <a:gd name="T11" fmla="*/ 17 h 130"/>
                  <a:gd name="T12" fmla="*/ 57 w 162"/>
                  <a:gd name="T13" fmla="*/ 25 h 130"/>
                  <a:gd name="T14" fmla="*/ 57 w 162"/>
                  <a:gd name="T15" fmla="*/ 29 h 130"/>
                  <a:gd name="T16" fmla="*/ 51 w 162"/>
                  <a:gd name="T17" fmla="*/ 31 h 130"/>
                  <a:gd name="T18" fmla="*/ 53 w 162"/>
                  <a:gd name="T19" fmla="*/ 38 h 130"/>
                  <a:gd name="T20" fmla="*/ 40 w 162"/>
                  <a:gd name="T21" fmla="*/ 55 h 130"/>
                  <a:gd name="T22" fmla="*/ 40 w 162"/>
                  <a:gd name="T23" fmla="*/ 61 h 130"/>
                  <a:gd name="T24" fmla="*/ 29 w 162"/>
                  <a:gd name="T25" fmla="*/ 69 h 130"/>
                  <a:gd name="T26" fmla="*/ 27 w 162"/>
                  <a:gd name="T27" fmla="*/ 71 h 130"/>
                  <a:gd name="T28" fmla="*/ 21 w 162"/>
                  <a:gd name="T29" fmla="*/ 82 h 130"/>
                  <a:gd name="T30" fmla="*/ 23 w 162"/>
                  <a:gd name="T31" fmla="*/ 84 h 130"/>
                  <a:gd name="T32" fmla="*/ 15 w 162"/>
                  <a:gd name="T33" fmla="*/ 95 h 130"/>
                  <a:gd name="T34" fmla="*/ 15 w 162"/>
                  <a:gd name="T35" fmla="*/ 97 h 130"/>
                  <a:gd name="T36" fmla="*/ 17 w 162"/>
                  <a:gd name="T37" fmla="*/ 99 h 130"/>
                  <a:gd name="T38" fmla="*/ 13 w 162"/>
                  <a:gd name="T39" fmla="*/ 101 h 130"/>
                  <a:gd name="T40" fmla="*/ 6 w 162"/>
                  <a:gd name="T41" fmla="*/ 111 h 130"/>
                  <a:gd name="T42" fmla="*/ 4 w 162"/>
                  <a:gd name="T43" fmla="*/ 111 h 130"/>
                  <a:gd name="T44" fmla="*/ 2 w 162"/>
                  <a:gd name="T45" fmla="*/ 116 h 130"/>
                  <a:gd name="T46" fmla="*/ 2 w 162"/>
                  <a:gd name="T47" fmla="*/ 120 h 130"/>
                  <a:gd name="T48" fmla="*/ 0 w 162"/>
                  <a:gd name="T49" fmla="*/ 124 h 130"/>
                  <a:gd name="T50" fmla="*/ 0 w 162"/>
                  <a:gd name="T51" fmla="*/ 130 h 130"/>
                  <a:gd name="T52" fmla="*/ 80 w 162"/>
                  <a:gd name="T53" fmla="*/ 130 h 130"/>
                  <a:gd name="T54" fmla="*/ 80 w 162"/>
                  <a:gd name="T55" fmla="*/ 95 h 130"/>
                  <a:gd name="T56" fmla="*/ 82 w 162"/>
                  <a:gd name="T57" fmla="*/ 88 h 130"/>
                  <a:gd name="T58" fmla="*/ 86 w 162"/>
                  <a:gd name="T59" fmla="*/ 86 h 130"/>
                  <a:gd name="T60" fmla="*/ 91 w 162"/>
                  <a:gd name="T61" fmla="*/ 84 h 130"/>
                  <a:gd name="T62" fmla="*/ 97 w 162"/>
                  <a:gd name="T63" fmla="*/ 84 h 130"/>
                  <a:gd name="T64" fmla="*/ 99 w 162"/>
                  <a:gd name="T65" fmla="*/ 31 h 130"/>
                  <a:gd name="T66" fmla="*/ 162 w 162"/>
                  <a:gd name="T67" fmla="*/ 33 h 130"/>
                  <a:gd name="T68" fmla="*/ 162 w 162"/>
                  <a:gd name="T69" fmla="*/ 6 h 130"/>
                  <a:gd name="T70" fmla="*/ 162 w 162"/>
                  <a:gd name="T71" fmla="*/ 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2" h="130">
                    <a:moveTo>
                      <a:pt x="162" y="6"/>
                    </a:moveTo>
                    <a:lnTo>
                      <a:pt x="162" y="0"/>
                    </a:lnTo>
                    <a:lnTo>
                      <a:pt x="82" y="0"/>
                    </a:lnTo>
                    <a:lnTo>
                      <a:pt x="74" y="10"/>
                    </a:lnTo>
                    <a:lnTo>
                      <a:pt x="74" y="17"/>
                    </a:lnTo>
                    <a:lnTo>
                      <a:pt x="72" y="17"/>
                    </a:lnTo>
                    <a:lnTo>
                      <a:pt x="57" y="25"/>
                    </a:lnTo>
                    <a:lnTo>
                      <a:pt x="57" y="29"/>
                    </a:lnTo>
                    <a:lnTo>
                      <a:pt x="51" y="31"/>
                    </a:lnTo>
                    <a:lnTo>
                      <a:pt x="53" y="38"/>
                    </a:lnTo>
                    <a:lnTo>
                      <a:pt x="40" y="55"/>
                    </a:lnTo>
                    <a:lnTo>
                      <a:pt x="40" y="61"/>
                    </a:lnTo>
                    <a:lnTo>
                      <a:pt x="29" y="69"/>
                    </a:lnTo>
                    <a:lnTo>
                      <a:pt x="27" y="71"/>
                    </a:lnTo>
                    <a:lnTo>
                      <a:pt x="21" y="82"/>
                    </a:lnTo>
                    <a:lnTo>
                      <a:pt x="23" y="84"/>
                    </a:lnTo>
                    <a:lnTo>
                      <a:pt x="15" y="95"/>
                    </a:lnTo>
                    <a:lnTo>
                      <a:pt x="15" y="97"/>
                    </a:lnTo>
                    <a:lnTo>
                      <a:pt x="17" y="99"/>
                    </a:lnTo>
                    <a:lnTo>
                      <a:pt x="13" y="101"/>
                    </a:lnTo>
                    <a:lnTo>
                      <a:pt x="6" y="111"/>
                    </a:lnTo>
                    <a:lnTo>
                      <a:pt x="4" y="111"/>
                    </a:lnTo>
                    <a:lnTo>
                      <a:pt x="2" y="116"/>
                    </a:lnTo>
                    <a:lnTo>
                      <a:pt x="2" y="120"/>
                    </a:lnTo>
                    <a:lnTo>
                      <a:pt x="0" y="124"/>
                    </a:lnTo>
                    <a:lnTo>
                      <a:pt x="0" y="130"/>
                    </a:lnTo>
                    <a:lnTo>
                      <a:pt x="80" y="130"/>
                    </a:lnTo>
                    <a:lnTo>
                      <a:pt x="80" y="95"/>
                    </a:lnTo>
                    <a:lnTo>
                      <a:pt x="82" y="88"/>
                    </a:lnTo>
                    <a:lnTo>
                      <a:pt x="86" y="86"/>
                    </a:lnTo>
                    <a:lnTo>
                      <a:pt x="91" y="84"/>
                    </a:lnTo>
                    <a:lnTo>
                      <a:pt x="97" y="84"/>
                    </a:lnTo>
                    <a:lnTo>
                      <a:pt x="99" y="31"/>
                    </a:lnTo>
                    <a:lnTo>
                      <a:pt x="162" y="33"/>
                    </a:lnTo>
                    <a:lnTo>
                      <a:pt x="162" y="6"/>
                    </a:lnTo>
                    <a:lnTo>
                      <a:pt x="162"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13" name="Freeform 118">
                <a:extLst>
                  <a:ext uri="{FF2B5EF4-FFF2-40B4-BE49-F238E27FC236}">
                    <a16:creationId xmlns:a16="http://schemas.microsoft.com/office/drawing/2014/main" id="{61C46DD6-5556-4FB3-A126-D4DFDEC747A8}"/>
                  </a:ext>
                </a:extLst>
              </p:cNvPr>
              <p:cNvSpPr>
                <a:spLocks/>
              </p:cNvSpPr>
              <p:nvPr/>
            </p:nvSpPr>
            <p:spPr bwMode="auto">
              <a:xfrm>
                <a:off x="8763527" y="3414570"/>
                <a:ext cx="190243" cy="196083"/>
              </a:xfrm>
              <a:custGeom>
                <a:avLst/>
                <a:gdLst>
                  <a:gd name="T0" fmla="*/ 82 w 236"/>
                  <a:gd name="T1" fmla="*/ 124 h 259"/>
                  <a:gd name="T2" fmla="*/ 84 w 236"/>
                  <a:gd name="T3" fmla="*/ 82 h 259"/>
                  <a:gd name="T4" fmla="*/ 93 w 236"/>
                  <a:gd name="T5" fmla="*/ 78 h 259"/>
                  <a:gd name="T6" fmla="*/ 101 w 236"/>
                  <a:gd name="T7" fmla="*/ 25 h 259"/>
                  <a:gd name="T8" fmla="*/ 164 w 236"/>
                  <a:gd name="T9" fmla="*/ 0 h 259"/>
                  <a:gd name="T10" fmla="*/ 236 w 236"/>
                  <a:gd name="T11" fmla="*/ 49 h 259"/>
                  <a:gd name="T12" fmla="*/ 213 w 236"/>
                  <a:gd name="T13" fmla="*/ 49 h 259"/>
                  <a:gd name="T14" fmla="*/ 234 w 236"/>
                  <a:gd name="T15" fmla="*/ 228 h 259"/>
                  <a:gd name="T16" fmla="*/ 156 w 236"/>
                  <a:gd name="T17" fmla="*/ 247 h 259"/>
                  <a:gd name="T18" fmla="*/ 152 w 236"/>
                  <a:gd name="T19" fmla="*/ 242 h 259"/>
                  <a:gd name="T20" fmla="*/ 145 w 236"/>
                  <a:gd name="T21" fmla="*/ 247 h 259"/>
                  <a:gd name="T22" fmla="*/ 143 w 236"/>
                  <a:gd name="T23" fmla="*/ 238 h 259"/>
                  <a:gd name="T24" fmla="*/ 128 w 236"/>
                  <a:gd name="T25" fmla="*/ 240 h 259"/>
                  <a:gd name="T26" fmla="*/ 122 w 236"/>
                  <a:gd name="T27" fmla="*/ 249 h 259"/>
                  <a:gd name="T28" fmla="*/ 118 w 236"/>
                  <a:gd name="T29" fmla="*/ 238 h 259"/>
                  <a:gd name="T30" fmla="*/ 107 w 236"/>
                  <a:gd name="T31" fmla="*/ 238 h 259"/>
                  <a:gd name="T32" fmla="*/ 107 w 236"/>
                  <a:gd name="T33" fmla="*/ 249 h 259"/>
                  <a:gd name="T34" fmla="*/ 99 w 236"/>
                  <a:gd name="T35" fmla="*/ 255 h 259"/>
                  <a:gd name="T36" fmla="*/ 95 w 236"/>
                  <a:gd name="T37" fmla="*/ 259 h 259"/>
                  <a:gd name="T38" fmla="*/ 88 w 236"/>
                  <a:gd name="T39" fmla="*/ 253 h 259"/>
                  <a:gd name="T40" fmla="*/ 84 w 236"/>
                  <a:gd name="T41" fmla="*/ 247 h 259"/>
                  <a:gd name="T42" fmla="*/ 80 w 236"/>
                  <a:gd name="T43" fmla="*/ 242 h 259"/>
                  <a:gd name="T44" fmla="*/ 74 w 236"/>
                  <a:gd name="T45" fmla="*/ 234 h 259"/>
                  <a:gd name="T46" fmla="*/ 69 w 236"/>
                  <a:gd name="T47" fmla="*/ 232 h 259"/>
                  <a:gd name="T48" fmla="*/ 65 w 236"/>
                  <a:gd name="T49" fmla="*/ 232 h 259"/>
                  <a:gd name="T50" fmla="*/ 61 w 236"/>
                  <a:gd name="T51" fmla="*/ 230 h 259"/>
                  <a:gd name="T52" fmla="*/ 53 w 236"/>
                  <a:gd name="T53" fmla="*/ 223 h 259"/>
                  <a:gd name="T54" fmla="*/ 40 w 236"/>
                  <a:gd name="T55" fmla="*/ 219 h 259"/>
                  <a:gd name="T56" fmla="*/ 19 w 236"/>
                  <a:gd name="T57" fmla="*/ 226 h 259"/>
                  <a:gd name="T58" fmla="*/ 12 w 236"/>
                  <a:gd name="T59" fmla="*/ 230 h 259"/>
                  <a:gd name="T60" fmla="*/ 8 w 236"/>
                  <a:gd name="T61" fmla="*/ 223 h 259"/>
                  <a:gd name="T62" fmla="*/ 17 w 236"/>
                  <a:gd name="T63" fmla="*/ 204 h 259"/>
                  <a:gd name="T64" fmla="*/ 15 w 236"/>
                  <a:gd name="T65" fmla="*/ 169 h 259"/>
                  <a:gd name="T66" fmla="*/ 10 w 236"/>
                  <a:gd name="T67" fmla="*/ 158 h 259"/>
                  <a:gd name="T68" fmla="*/ 15 w 236"/>
                  <a:gd name="T69" fmla="*/ 152 h 259"/>
                  <a:gd name="T70" fmla="*/ 17 w 236"/>
                  <a:gd name="T71" fmla="*/ 145 h 259"/>
                  <a:gd name="T72" fmla="*/ 8 w 236"/>
                  <a:gd name="T73" fmla="*/ 139 h 259"/>
                  <a:gd name="T74" fmla="*/ 4 w 236"/>
                  <a:gd name="T75" fmla="*/ 133 h 259"/>
                  <a:gd name="T76" fmla="*/ 0 w 236"/>
                  <a:gd name="T77" fmla="*/ 131 h 259"/>
                  <a:gd name="T78" fmla="*/ 2 w 236"/>
                  <a:gd name="T79" fmla="*/ 12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6" h="259">
                    <a:moveTo>
                      <a:pt x="2" y="124"/>
                    </a:moveTo>
                    <a:lnTo>
                      <a:pt x="82" y="124"/>
                    </a:lnTo>
                    <a:lnTo>
                      <a:pt x="82" y="89"/>
                    </a:lnTo>
                    <a:lnTo>
                      <a:pt x="84" y="82"/>
                    </a:lnTo>
                    <a:lnTo>
                      <a:pt x="88" y="80"/>
                    </a:lnTo>
                    <a:lnTo>
                      <a:pt x="93" y="78"/>
                    </a:lnTo>
                    <a:lnTo>
                      <a:pt x="99" y="78"/>
                    </a:lnTo>
                    <a:lnTo>
                      <a:pt x="101" y="25"/>
                    </a:lnTo>
                    <a:lnTo>
                      <a:pt x="164" y="27"/>
                    </a:lnTo>
                    <a:lnTo>
                      <a:pt x="164" y="0"/>
                    </a:lnTo>
                    <a:lnTo>
                      <a:pt x="236" y="49"/>
                    </a:lnTo>
                    <a:lnTo>
                      <a:pt x="236" y="49"/>
                    </a:lnTo>
                    <a:lnTo>
                      <a:pt x="236" y="49"/>
                    </a:lnTo>
                    <a:lnTo>
                      <a:pt x="213" y="49"/>
                    </a:lnTo>
                    <a:lnTo>
                      <a:pt x="227" y="223"/>
                    </a:lnTo>
                    <a:lnTo>
                      <a:pt x="234" y="228"/>
                    </a:lnTo>
                    <a:lnTo>
                      <a:pt x="227" y="247"/>
                    </a:lnTo>
                    <a:lnTo>
                      <a:pt x="156" y="247"/>
                    </a:lnTo>
                    <a:lnTo>
                      <a:pt x="154" y="245"/>
                    </a:lnTo>
                    <a:lnTo>
                      <a:pt x="152" y="242"/>
                    </a:lnTo>
                    <a:lnTo>
                      <a:pt x="149" y="242"/>
                    </a:lnTo>
                    <a:lnTo>
                      <a:pt x="145" y="247"/>
                    </a:lnTo>
                    <a:lnTo>
                      <a:pt x="143" y="245"/>
                    </a:lnTo>
                    <a:lnTo>
                      <a:pt x="143" y="238"/>
                    </a:lnTo>
                    <a:lnTo>
                      <a:pt x="139" y="236"/>
                    </a:lnTo>
                    <a:lnTo>
                      <a:pt x="128" y="240"/>
                    </a:lnTo>
                    <a:lnTo>
                      <a:pt x="124" y="251"/>
                    </a:lnTo>
                    <a:lnTo>
                      <a:pt x="122" y="249"/>
                    </a:lnTo>
                    <a:lnTo>
                      <a:pt x="118" y="242"/>
                    </a:lnTo>
                    <a:lnTo>
                      <a:pt x="118" y="238"/>
                    </a:lnTo>
                    <a:lnTo>
                      <a:pt x="114" y="236"/>
                    </a:lnTo>
                    <a:lnTo>
                      <a:pt x="107" y="238"/>
                    </a:lnTo>
                    <a:lnTo>
                      <a:pt x="107" y="247"/>
                    </a:lnTo>
                    <a:lnTo>
                      <a:pt x="107" y="249"/>
                    </a:lnTo>
                    <a:lnTo>
                      <a:pt x="105" y="255"/>
                    </a:lnTo>
                    <a:lnTo>
                      <a:pt x="99" y="255"/>
                    </a:lnTo>
                    <a:lnTo>
                      <a:pt x="95" y="259"/>
                    </a:lnTo>
                    <a:lnTo>
                      <a:pt x="95" y="259"/>
                    </a:lnTo>
                    <a:lnTo>
                      <a:pt x="93" y="255"/>
                    </a:lnTo>
                    <a:lnTo>
                      <a:pt x="88" y="253"/>
                    </a:lnTo>
                    <a:lnTo>
                      <a:pt x="84" y="251"/>
                    </a:lnTo>
                    <a:lnTo>
                      <a:pt x="84" y="247"/>
                    </a:lnTo>
                    <a:lnTo>
                      <a:pt x="80" y="247"/>
                    </a:lnTo>
                    <a:lnTo>
                      <a:pt x="80" y="242"/>
                    </a:lnTo>
                    <a:lnTo>
                      <a:pt x="76" y="238"/>
                    </a:lnTo>
                    <a:lnTo>
                      <a:pt x="74" y="234"/>
                    </a:lnTo>
                    <a:lnTo>
                      <a:pt x="72" y="232"/>
                    </a:lnTo>
                    <a:lnTo>
                      <a:pt x="69" y="232"/>
                    </a:lnTo>
                    <a:lnTo>
                      <a:pt x="67" y="232"/>
                    </a:lnTo>
                    <a:lnTo>
                      <a:pt x="65" y="232"/>
                    </a:lnTo>
                    <a:lnTo>
                      <a:pt x="61" y="232"/>
                    </a:lnTo>
                    <a:lnTo>
                      <a:pt x="61" y="230"/>
                    </a:lnTo>
                    <a:lnTo>
                      <a:pt x="57" y="223"/>
                    </a:lnTo>
                    <a:lnTo>
                      <a:pt x="53" y="223"/>
                    </a:lnTo>
                    <a:lnTo>
                      <a:pt x="42" y="219"/>
                    </a:lnTo>
                    <a:lnTo>
                      <a:pt x="40" y="219"/>
                    </a:lnTo>
                    <a:lnTo>
                      <a:pt x="29" y="223"/>
                    </a:lnTo>
                    <a:lnTo>
                      <a:pt x="19" y="226"/>
                    </a:lnTo>
                    <a:lnTo>
                      <a:pt x="15" y="230"/>
                    </a:lnTo>
                    <a:lnTo>
                      <a:pt x="12" y="230"/>
                    </a:lnTo>
                    <a:lnTo>
                      <a:pt x="8" y="232"/>
                    </a:lnTo>
                    <a:lnTo>
                      <a:pt x="8" y="223"/>
                    </a:lnTo>
                    <a:lnTo>
                      <a:pt x="12" y="211"/>
                    </a:lnTo>
                    <a:lnTo>
                      <a:pt x="17" y="204"/>
                    </a:lnTo>
                    <a:lnTo>
                      <a:pt x="19" y="190"/>
                    </a:lnTo>
                    <a:lnTo>
                      <a:pt x="15" y="169"/>
                    </a:lnTo>
                    <a:lnTo>
                      <a:pt x="8" y="160"/>
                    </a:lnTo>
                    <a:lnTo>
                      <a:pt x="10" y="158"/>
                    </a:lnTo>
                    <a:lnTo>
                      <a:pt x="15" y="158"/>
                    </a:lnTo>
                    <a:lnTo>
                      <a:pt x="15" y="152"/>
                    </a:lnTo>
                    <a:lnTo>
                      <a:pt x="15" y="148"/>
                    </a:lnTo>
                    <a:lnTo>
                      <a:pt x="17" y="145"/>
                    </a:lnTo>
                    <a:lnTo>
                      <a:pt x="10" y="137"/>
                    </a:lnTo>
                    <a:lnTo>
                      <a:pt x="8" y="139"/>
                    </a:lnTo>
                    <a:lnTo>
                      <a:pt x="6" y="137"/>
                    </a:lnTo>
                    <a:lnTo>
                      <a:pt x="4" y="133"/>
                    </a:lnTo>
                    <a:lnTo>
                      <a:pt x="0" y="137"/>
                    </a:lnTo>
                    <a:lnTo>
                      <a:pt x="0" y="131"/>
                    </a:lnTo>
                    <a:lnTo>
                      <a:pt x="2" y="126"/>
                    </a:lnTo>
                    <a:lnTo>
                      <a:pt x="2" y="12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14" name="Freeform 119">
                <a:extLst>
                  <a:ext uri="{FF2B5EF4-FFF2-40B4-BE49-F238E27FC236}">
                    <a16:creationId xmlns:a16="http://schemas.microsoft.com/office/drawing/2014/main" id="{A01DFC92-C6A9-4151-9C7C-311598AB664A}"/>
                  </a:ext>
                </a:extLst>
              </p:cNvPr>
              <p:cNvSpPr>
                <a:spLocks/>
              </p:cNvSpPr>
              <p:nvPr/>
            </p:nvSpPr>
            <p:spPr bwMode="auto">
              <a:xfrm>
                <a:off x="8840107" y="3451666"/>
                <a:ext cx="261181" cy="227880"/>
              </a:xfrm>
              <a:custGeom>
                <a:avLst/>
                <a:gdLst>
                  <a:gd name="T0" fmla="*/ 10 w 324"/>
                  <a:gd name="T1" fmla="*/ 206 h 301"/>
                  <a:gd name="T2" fmla="*/ 12 w 324"/>
                  <a:gd name="T3" fmla="*/ 189 h 301"/>
                  <a:gd name="T4" fmla="*/ 23 w 324"/>
                  <a:gd name="T5" fmla="*/ 193 h 301"/>
                  <a:gd name="T6" fmla="*/ 33 w 324"/>
                  <a:gd name="T7" fmla="*/ 191 h 301"/>
                  <a:gd name="T8" fmla="*/ 48 w 324"/>
                  <a:gd name="T9" fmla="*/ 196 h 301"/>
                  <a:gd name="T10" fmla="*/ 57 w 324"/>
                  <a:gd name="T11" fmla="*/ 193 h 301"/>
                  <a:gd name="T12" fmla="*/ 132 w 324"/>
                  <a:gd name="T13" fmla="*/ 198 h 301"/>
                  <a:gd name="T14" fmla="*/ 118 w 324"/>
                  <a:gd name="T15" fmla="*/ 0 h 301"/>
                  <a:gd name="T16" fmla="*/ 274 w 324"/>
                  <a:gd name="T17" fmla="*/ 94 h 301"/>
                  <a:gd name="T18" fmla="*/ 293 w 324"/>
                  <a:gd name="T19" fmla="*/ 101 h 301"/>
                  <a:gd name="T20" fmla="*/ 303 w 324"/>
                  <a:gd name="T21" fmla="*/ 109 h 301"/>
                  <a:gd name="T22" fmla="*/ 303 w 324"/>
                  <a:gd name="T23" fmla="*/ 122 h 301"/>
                  <a:gd name="T24" fmla="*/ 324 w 324"/>
                  <a:gd name="T25" fmla="*/ 120 h 301"/>
                  <a:gd name="T26" fmla="*/ 322 w 324"/>
                  <a:gd name="T27" fmla="*/ 177 h 301"/>
                  <a:gd name="T28" fmla="*/ 318 w 324"/>
                  <a:gd name="T29" fmla="*/ 189 h 301"/>
                  <a:gd name="T30" fmla="*/ 295 w 324"/>
                  <a:gd name="T31" fmla="*/ 200 h 301"/>
                  <a:gd name="T32" fmla="*/ 278 w 324"/>
                  <a:gd name="T33" fmla="*/ 202 h 301"/>
                  <a:gd name="T34" fmla="*/ 253 w 324"/>
                  <a:gd name="T35" fmla="*/ 206 h 301"/>
                  <a:gd name="T36" fmla="*/ 246 w 324"/>
                  <a:gd name="T37" fmla="*/ 204 h 301"/>
                  <a:gd name="T38" fmla="*/ 234 w 324"/>
                  <a:gd name="T39" fmla="*/ 204 h 301"/>
                  <a:gd name="T40" fmla="*/ 213 w 324"/>
                  <a:gd name="T41" fmla="*/ 212 h 301"/>
                  <a:gd name="T42" fmla="*/ 185 w 324"/>
                  <a:gd name="T43" fmla="*/ 231 h 301"/>
                  <a:gd name="T44" fmla="*/ 166 w 324"/>
                  <a:gd name="T45" fmla="*/ 236 h 301"/>
                  <a:gd name="T46" fmla="*/ 158 w 324"/>
                  <a:gd name="T47" fmla="*/ 246 h 301"/>
                  <a:gd name="T48" fmla="*/ 147 w 324"/>
                  <a:gd name="T49" fmla="*/ 265 h 301"/>
                  <a:gd name="T50" fmla="*/ 141 w 324"/>
                  <a:gd name="T51" fmla="*/ 276 h 301"/>
                  <a:gd name="T52" fmla="*/ 137 w 324"/>
                  <a:gd name="T53" fmla="*/ 286 h 301"/>
                  <a:gd name="T54" fmla="*/ 135 w 324"/>
                  <a:gd name="T55" fmla="*/ 295 h 301"/>
                  <a:gd name="T56" fmla="*/ 124 w 324"/>
                  <a:gd name="T57" fmla="*/ 297 h 301"/>
                  <a:gd name="T58" fmla="*/ 114 w 324"/>
                  <a:gd name="T59" fmla="*/ 297 h 301"/>
                  <a:gd name="T60" fmla="*/ 103 w 324"/>
                  <a:gd name="T61" fmla="*/ 299 h 301"/>
                  <a:gd name="T62" fmla="*/ 90 w 324"/>
                  <a:gd name="T63" fmla="*/ 301 h 301"/>
                  <a:gd name="T64" fmla="*/ 82 w 324"/>
                  <a:gd name="T65" fmla="*/ 295 h 301"/>
                  <a:gd name="T66" fmla="*/ 80 w 324"/>
                  <a:gd name="T67" fmla="*/ 286 h 301"/>
                  <a:gd name="T68" fmla="*/ 73 w 324"/>
                  <a:gd name="T69" fmla="*/ 290 h 301"/>
                  <a:gd name="T70" fmla="*/ 78 w 324"/>
                  <a:gd name="T71" fmla="*/ 278 h 301"/>
                  <a:gd name="T72" fmla="*/ 73 w 324"/>
                  <a:gd name="T73" fmla="*/ 269 h 301"/>
                  <a:gd name="T74" fmla="*/ 65 w 324"/>
                  <a:gd name="T75" fmla="*/ 259 h 301"/>
                  <a:gd name="T76" fmla="*/ 54 w 324"/>
                  <a:gd name="T77" fmla="*/ 259 h 301"/>
                  <a:gd name="T78" fmla="*/ 44 w 324"/>
                  <a:gd name="T79" fmla="*/ 265 h 301"/>
                  <a:gd name="T80" fmla="*/ 31 w 324"/>
                  <a:gd name="T81" fmla="*/ 265 h 301"/>
                  <a:gd name="T82" fmla="*/ 23 w 324"/>
                  <a:gd name="T83" fmla="*/ 265 h 301"/>
                  <a:gd name="T84" fmla="*/ 23 w 324"/>
                  <a:gd name="T85" fmla="*/ 259 h 301"/>
                  <a:gd name="T86" fmla="*/ 19 w 324"/>
                  <a:gd name="T87" fmla="*/ 250 h 301"/>
                  <a:gd name="T88" fmla="*/ 17 w 324"/>
                  <a:gd name="T89" fmla="*/ 242 h 301"/>
                  <a:gd name="T90" fmla="*/ 8 w 324"/>
                  <a:gd name="T91" fmla="*/ 240 h 301"/>
                  <a:gd name="T92" fmla="*/ 2 w 324"/>
                  <a:gd name="T93" fmla="*/ 227 h 301"/>
                  <a:gd name="T94" fmla="*/ 2 w 324"/>
                  <a:gd name="T95" fmla="*/ 21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4" h="301">
                    <a:moveTo>
                      <a:pt x="0" y="210"/>
                    </a:moveTo>
                    <a:lnTo>
                      <a:pt x="4" y="206"/>
                    </a:lnTo>
                    <a:lnTo>
                      <a:pt x="10" y="206"/>
                    </a:lnTo>
                    <a:lnTo>
                      <a:pt x="12" y="200"/>
                    </a:lnTo>
                    <a:lnTo>
                      <a:pt x="12" y="198"/>
                    </a:lnTo>
                    <a:lnTo>
                      <a:pt x="12" y="189"/>
                    </a:lnTo>
                    <a:lnTo>
                      <a:pt x="19" y="187"/>
                    </a:lnTo>
                    <a:lnTo>
                      <a:pt x="23" y="189"/>
                    </a:lnTo>
                    <a:lnTo>
                      <a:pt x="23" y="193"/>
                    </a:lnTo>
                    <a:lnTo>
                      <a:pt x="27" y="200"/>
                    </a:lnTo>
                    <a:lnTo>
                      <a:pt x="29" y="202"/>
                    </a:lnTo>
                    <a:lnTo>
                      <a:pt x="33" y="191"/>
                    </a:lnTo>
                    <a:lnTo>
                      <a:pt x="44" y="187"/>
                    </a:lnTo>
                    <a:lnTo>
                      <a:pt x="48" y="189"/>
                    </a:lnTo>
                    <a:lnTo>
                      <a:pt x="48" y="196"/>
                    </a:lnTo>
                    <a:lnTo>
                      <a:pt x="50" y="198"/>
                    </a:lnTo>
                    <a:lnTo>
                      <a:pt x="54" y="193"/>
                    </a:lnTo>
                    <a:lnTo>
                      <a:pt x="57" y="193"/>
                    </a:lnTo>
                    <a:lnTo>
                      <a:pt x="59" y="196"/>
                    </a:lnTo>
                    <a:lnTo>
                      <a:pt x="61" y="198"/>
                    </a:lnTo>
                    <a:lnTo>
                      <a:pt x="132" y="198"/>
                    </a:lnTo>
                    <a:lnTo>
                      <a:pt x="139" y="179"/>
                    </a:lnTo>
                    <a:lnTo>
                      <a:pt x="132" y="174"/>
                    </a:lnTo>
                    <a:lnTo>
                      <a:pt x="118" y="0"/>
                    </a:lnTo>
                    <a:lnTo>
                      <a:pt x="141" y="0"/>
                    </a:lnTo>
                    <a:lnTo>
                      <a:pt x="272" y="86"/>
                    </a:lnTo>
                    <a:lnTo>
                      <a:pt x="274" y="94"/>
                    </a:lnTo>
                    <a:lnTo>
                      <a:pt x="278" y="99"/>
                    </a:lnTo>
                    <a:lnTo>
                      <a:pt x="286" y="99"/>
                    </a:lnTo>
                    <a:lnTo>
                      <a:pt x="293" y="101"/>
                    </a:lnTo>
                    <a:lnTo>
                      <a:pt x="295" y="105"/>
                    </a:lnTo>
                    <a:lnTo>
                      <a:pt x="301" y="107"/>
                    </a:lnTo>
                    <a:lnTo>
                      <a:pt x="303" y="109"/>
                    </a:lnTo>
                    <a:lnTo>
                      <a:pt x="303" y="113"/>
                    </a:lnTo>
                    <a:lnTo>
                      <a:pt x="301" y="120"/>
                    </a:lnTo>
                    <a:lnTo>
                      <a:pt x="303" y="122"/>
                    </a:lnTo>
                    <a:lnTo>
                      <a:pt x="307" y="124"/>
                    </a:lnTo>
                    <a:lnTo>
                      <a:pt x="318" y="122"/>
                    </a:lnTo>
                    <a:lnTo>
                      <a:pt x="324" y="120"/>
                    </a:lnTo>
                    <a:lnTo>
                      <a:pt x="324" y="120"/>
                    </a:lnTo>
                    <a:lnTo>
                      <a:pt x="324" y="158"/>
                    </a:lnTo>
                    <a:lnTo>
                      <a:pt x="322" y="177"/>
                    </a:lnTo>
                    <a:lnTo>
                      <a:pt x="320" y="179"/>
                    </a:lnTo>
                    <a:lnTo>
                      <a:pt x="318" y="185"/>
                    </a:lnTo>
                    <a:lnTo>
                      <a:pt x="318" y="189"/>
                    </a:lnTo>
                    <a:lnTo>
                      <a:pt x="307" y="196"/>
                    </a:lnTo>
                    <a:lnTo>
                      <a:pt x="301" y="198"/>
                    </a:lnTo>
                    <a:lnTo>
                      <a:pt x="295" y="200"/>
                    </a:lnTo>
                    <a:lnTo>
                      <a:pt x="291" y="202"/>
                    </a:lnTo>
                    <a:lnTo>
                      <a:pt x="286" y="202"/>
                    </a:lnTo>
                    <a:lnTo>
                      <a:pt x="278" y="202"/>
                    </a:lnTo>
                    <a:lnTo>
                      <a:pt x="272" y="206"/>
                    </a:lnTo>
                    <a:lnTo>
                      <a:pt x="267" y="204"/>
                    </a:lnTo>
                    <a:lnTo>
                      <a:pt x="253" y="206"/>
                    </a:lnTo>
                    <a:lnTo>
                      <a:pt x="248" y="204"/>
                    </a:lnTo>
                    <a:lnTo>
                      <a:pt x="248" y="206"/>
                    </a:lnTo>
                    <a:lnTo>
                      <a:pt x="246" y="204"/>
                    </a:lnTo>
                    <a:lnTo>
                      <a:pt x="244" y="204"/>
                    </a:lnTo>
                    <a:lnTo>
                      <a:pt x="238" y="202"/>
                    </a:lnTo>
                    <a:lnTo>
                      <a:pt x="234" y="204"/>
                    </a:lnTo>
                    <a:lnTo>
                      <a:pt x="223" y="204"/>
                    </a:lnTo>
                    <a:lnTo>
                      <a:pt x="217" y="208"/>
                    </a:lnTo>
                    <a:lnTo>
                      <a:pt x="213" y="212"/>
                    </a:lnTo>
                    <a:lnTo>
                      <a:pt x="198" y="221"/>
                    </a:lnTo>
                    <a:lnTo>
                      <a:pt x="185" y="227"/>
                    </a:lnTo>
                    <a:lnTo>
                      <a:pt x="185" y="231"/>
                    </a:lnTo>
                    <a:lnTo>
                      <a:pt x="175" y="236"/>
                    </a:lnTo>
                    <a:lnTo>
                      <a:pt x="173" y="233"/>
                    </a:lnTo>
                    <a:lnTo>
                      <a:pt x="166" y="236"/>
                    </a:lnTo>
                    <a:lnTo>
                      <a:pt x="164" y="238"/>
                    </a:lnTo>
                    <a:lnTo>
                      <a:pt x="162" y="238"/>
                    </a:lnTo>
                    <a:lnTo>
                      <a:pt x="158" y="246"/>
                    </a:lnTo>
                    <a:lnTo>
                      <a:pt x="158" y="248"/>
                    </a:lnTo>
                    <a:lnTo>
                      <a:pt x="154" y="255"/>
                    </a:lnTo>
                    <a:lnTo>
                      <a:pt x="147" y="265"/>
                    </a:lnTo>
                    <a:lnTo>
                      <a:pt x="143" y="269"/>
                    </a:lnTo>
                    <a:lnTo>
                      <a:pt x="139" y="271"/>
                    </a:lnTo>
                    <a:lnTo>
                      <a:pt x="141" y="276"/>
                    </a:lnTo>
                    <a:lnTo>
                      <a:pt x="141" y="282"/>
                    </a:lnTo>
                    <a:lnTo>
                      <a:pt x="137" y="282"/>
                    </a:lnTo>
                    <a:lnTo>
                      <a:pt x="137" y="286"/>
                    </a:lnTo>
                    <a:lnTo>
                      <a:pt x="139" y="288"/>
                    </a:lnTo>
                    <a:lnTo>
                      <a:pt x="137" y="295"/>
                    </a:lnTo>
                    <a:lnTo>
                      <a:pt x="135" y="295"/>
                    </a:lnTo>
                    <a:lnTo>
                      <a:pt x="130" y="301"/>
                    </a:lnTo>
                    <a:lnTo>
                      <a:pt x="124" y="299"/>
                    </a:lnTo>
                    <a:lnTo>
                      <a:pt x="124" y="297"/>
                    </a:lnTo>
                    <a:lnTo>
                      <a:pt x="124" y="295"/>
                    </a:lnTo>
                    <a:lnTo>
                      <a:pt x="120" y="295"/>
                    </a:lnTo>
                    <a:lnTo>
                      <a:pt x="114" y="297"/>
                    </a:lnTo>
                    <a:lnTo>
                      <a:pt x="111" y="299"/>
                    </a:lnTo>
                    <a:lnTo>
                      <a:pt x="111" y="299"/>
                    </a:lnTo>
                    <a:lnTo>
                      <a:pt x="103" y="299"/>
                    </a:lnTo>
                    <a:lnTo>
                      <a:pt x="99" y="297"/>
                    </a:lnTo>
                    <a:lnTo>
                      <a:pt x="95" y="297"/>
                    </a:lnTo>
                    <a:lnTo>
                      <a:pt x="90" y="301"/>
                    </a:lnTo>
                    <a:lnTo>
                      <a:pt x="90" y="297"/>
                    </a:lnTo>
                    <a:lnTo>
                      <a:pt x="88" y="295"/>
                    </a:lnTo>
                    <a:lnTo>
                      <a:pt x="82" y="295"/>
                    </a:lnTo>
                    <a:lnTo>
                      <a:pt x="82" y="292"/>
                    </a:lnTo>
                    <a:lnTo>
                      <a:pt x="80" y="290"/>
                    </a:lnTo>
                    <a:lnTo>
                      <a:pt x="80" y="286"/>
                    </a:lnTo>
                    <a:lnTo>
                      <a:pt x="78" y="286"/>
                    </a:lnTo>
                    <a:lnTo>
                      <a:pt x="76" y="288"/>
                    </a:lnTo>
                    <a:lnTo>
                      <a:pt x="73" y="290"/>
                    </a:lnTo>
                    <a:lnTo>
                      <a:pt x="76" y="284"/>
                    </a:lnTo>
                    <a:lnTo>
                      <a:pt x="78" y="280"/>
                    </a:lnTo>
                    <a:lnTo>
                      <a:pt x="78" y="278"/>
                    </a:lnTo>
                    <a:lnTo>
                      <a:pt x="73" y="276"/>
                    </a:lnTo>
                    <a:lnTo>
                      <a:pt x="71" y="274"/>
                    </a:lnTo>
                    <a:lnTo>
                      <a:pt x="73" y="269"/>
                    </a:lnTo>
                    <a:lnTo>
                      <a:pt x="71" y="265"/>
                    </a:lnTo>
                    <a:lnTo>
                      <a:pt x="67" y="261"/>
                    </a:lnTo>
                    <a:lnTo>
                      <a:pt x="65" y="259"/>
                    </a:lnTo>
                    <a:lnTo>
                      <a:pt x="63" y="261"/>
                    </a:lnTo>
                    <a:lnTo>
                      <a:pt x="61" y="261"/>
                    </a:lnTo>
                    <a:lnTo>
                      <a:pt x="54" y="259"/>
                    </a:lnTo>
                    <a:lnTo>
                      <a:pt x="52" y="259"/>
                    </a:lnTo>
                    <a:lnTo>
                      <a:pt x="48" y="265"/>
                    </a:lnTo>
                    <a:lnTo>
                      <a:pt x="44" y="265"/>
                    </a:lnTo>
                    <a:lnTo>
                      <a:pt x="42" y="267"/>
                    </a:lnTo>
                    <a:lnTo>
                      <a:pt x="36" y="267"/>
                    </a:lnTo>
                    <a:lnTo>
                      <a:pt x="31" y="265"/>
                    </a:lnTo>
                    <a:lnTo>
                      <a:pt x="29" y="263"/>
                    </a:lnTo>
                    <a:lnTo>
                      <a:pt x="25" y="265"/>
                    </a:lnTo>
                    <a:lnTo>
                      <a:pt x="23" y="265"/>
                    </a:lnTo>
                    <a:lnTo>
                      <a:pt x="23" y="265"/>
                    </a:lnTo>
                    <a:lnTo>
                      <a:pt x="23" y="263"/>
                    </a:lnTo>
                    <a:lnTo>
                      <a:pt x="23" y="259"/>
                    </a:lnTo>
                    <a:lnTo>
                      <a:pt x="19" y="257"/>
                    </a:lnTo>
                    <a:lnTo>
                      <a:pt x="19" y="252"/>
                    </a:lnTo>
                    <a:lnTo>
                      <a:pt x="19" y="250"/>
                    </a:lnTo>
                    <a:lnTo>
                      <a:pt x="19" y="248"/>
                    </a:lnTo>
                    <a:lnTo>
                      <a:pt x="17" y="244"/>
                    </a:lnTo>
                    <a:lnTo>
                      <a:pt x="17" y="242"/>
                    </a:lnTo>
                    <a:lnTo>
                      <a:pt x="14" y="240"/>
                    </a:lnTo>
                    <a:lnTo>
                      <a:pt x="12" y="242"/>
                    </a:lnTo>
                    <a:lnTo>
                      <a:pt x="8" y="240"/>
                    </a:lnTo>
                    <a:lnTo>
                      <a:pt x="6" y="233"/>
                    </a:lnTo>
                    <a:lnTo>
                      <a:pt x="2" y="229"/>
                    </a:lnTo>
                    <a:lnTo>
                      <a:pt x="2" y="227"/>
                    </a:lnTo>
                    <a:lnTo>
                      <a:pt x="4" y="219"/>
                    </a:lnTo>
                    <a:lnTo>
                      <a:pt x="2" y="217"/>
                    </a:lnTo>
                    <a:lnTo>
                      <a:pt x="2" y="212"/>
                    </a:lnTo>
                    <a:lnTo>
                      <a:pt x="0" y="21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15" name="Freeform 120">
                <a:extLst>
                  <a:ext uri="{FF2B5EF4-FFF2-40B4-BE49-F238E27FC236}">
                    <a16:creationId xmlns:a16="http://schemas.microsoft.com/office/drawing/2014/main" id="{D241CD07-B789-47C3-ACDF-5106CE0AB920}"/>
                  </a:ext>
                </a:extLst>
              </p:cNvPr>
              <p:cNvSpPr>
                <a:spLocks/>
              </p:cNvSpPr>
              <p:nvPr/>
            </p:nvSpPr>
            <p:spPr bwMode="auto">
              <a:xfrm>
                <a:off x="8950547" y="3604595"/>
                <a:ext cx="120111" cy="82521"/>
              </a:xfrm>
              <a:custGeom>
                <a:avLst/>
                <a:gdLst>
                  <a:gd name="T0" fmla="*/ 2 w 149"/>
                  <a:gd name="T1" fmla="*/ 86 h 109"/>
                  <a:gd name="T2" fmla="*/ 0 w 149"/>
                  <a:gd name="T3" fmla="*/ 80 h 109"/>
                  <a:gd name="T4" fmla="*/ 4 w 149"/>
                  <a:gd name="T5" fmla="*/ 74 h 109"/>
                  <a:gd name="T6" fmla="*/ 6 w 149"/>
                  <a:gd name="T7" fmla="*/ 67 h 109"/>
                  <a:gd name="T8" fmla="*/ 17 w 149"/>
                  <a:gd name="T9" fmla="*/ 53 h 109"/>
                  <a:gd name="T10" fmla="*/ 21 w 149"/>
                  <a:gd name="T11" fmla="*/ 44 h 109"/>
                  <a:gd name="T12" fmla="*/ 27 w 149"/>
                  <a:gd name="T13" fmla="*/ 36 h 109"/>
                  <a:gd name="T14" fmla="*/ 36 w 149"/>
                  <a:gd name="T15" fmla="*/ 31 h 109"/>
                  <a:gd name="T16" fmla="*/ 48 w 149"/>
                  <a:gd name="T17" fmla="*/ 29 h 109"/>
                  <a:gd name="T18" fmla="*/ 61 w 149"/>
                  <a:gd name="T19" fmla="*/ 19 h 109"/>
                  <a:gd name="T20" fmla="*/ 80 w 149"/>
                  <a:gd name="T21" fmla="*/ 6 h 109"/>
                  <a:gd name="T22" fmla="*/ 97 w 149"/>
                  <a:gd name="T23" fmla="*/ 2 h 109"/>
                  <a:gd name="T24" fmla="*/ 107 w 149"/>
                  <a:gd name="T25" fmla="*/ 2 h 109"/>
                  <a:gd name="T26" fmla="*/ 111 w 149"/>
                  <a:gd name="T27" fmla="*/ 4 h 109"/>
                  <a:gd name="T28" fmla="*/ 109 w 149"/>
                  <a:gd name="T29" fmla="*/ 10 h 109"/>
                  <a:gd name="T30" fmla="*/ 107 w 149"/>
                  <a:gd name="T31" fmla="*/ 21 h 109"/>
                  <a:gd name="T32" fmla="*/ 126 w 149"/>
                  <a:gd name="T33" fmla="*/ 42 h 109"/>
                  <a:gd name="T34" fmla="*/ 143 w 149"/>
                  <a:gd name="T35" fmla="*/ 42 h 109"/>
                  <a:gd name="T36" fmla="*/ 145 w 149"/>
                  <a:gd name="T37" fmla="*/ 46 h 109"/>
                  <a:gd name="T38" fmla="*/ 147 w 149"/>
                  <a:gd name="T39" fmla="*/ 50 h 109"/>
                  <a:gd name="T40" fmla="*/ 149 w 149"/>
                  <a:gd name="T41" fmla="*/ 61 h 109"/>
                  <a:gd name="T42" fmla="*/ 149 w 149"/>
                  <a:gd name="T43" fmla="*/ 63 h 109"/>
                  <a:gd name="T44" fmla="*/ 143 w 149"/>
                  <a:gd name="T45" fmla="*/ 69 h 109"/>
                  <a:gd name="T46" fmla="*/ 135 w 149"/>
                  <a:gd name="T47" fmla="*/ 72 h 109"/>
                  <a:gd name="T48" fmla="*/ 130 w 149"/>
                  <a:gd name="T49" fmla="*/ 76 h 109"/>
                  <a:gd name="T50" fmla="*/ 128 w 149"/>
                  <a:gd name="T51" fmla="*/ 82 h 109"/>
                  <a:gd name="T52" fmla="*/ 122 w 149"/>
                  <a:gd name="T53" fmla="*/ 86 h 109"/>
                  <a:gd name="T54" fmla="*/ 99 w 149"/>
                  <a:gd name="T55" fmla="*/ 80 h 109"/>
                  <a:gd name="T56" fmla="*/ 99 w 149"/>
                  <a:gd name="T57" fmla="*/ 80 h 109"/>
                  <a:gd name="T58" fmla="*/ 88 w 149"/>
                  <a:gd name="T59" fmla="*/ 82 h 109"/>
                  <a:gd name="T60" fmla="*/ 71 w 149"/>
                  <a:gd name="T61" fmla="*/ 84 h 109"/>
                  <a:gd name="T62" fmla="*/ 54 w 149"/>
                  <a:gd name="T63" fmla="*/ 84 h 109"/>
                  <a:gd name="T64" fmla="*/ 48 w 149"/>
                  <a:gd name="T65" fmla="*/ 90 h 109"/>
                  <a:gd name="T66" fmla="*/ 50 w 149"/>
                  <a:gd name="T67" fmla="*/ 97 h 109"/>
                  <a:gd name="T68" fmla="*/ 52 w 149"/>
                  <a:gd name="T69" fmla="*/ 109 h 109"/>
                  <a:gd name="T70" fmla="*/ 46 w 149"/>
                  <a:gd name="T71" fmla="*/ 107 h 109"/>
                  <a:gd name="T72" fmla="*/ 40 w 149"/>
                  <a:gd name="T73" fmla="*/ 109 h 109"/>
                  <a:gd name="T74" fmla="*/ 29 w 149"/>
                  <a:gd name="T75" fmla="*/ 107 h 109"/>
                  <a:gd name="T76" fmla="*/ 23 w 149"/>
                  <a:gd name="T77" fmla="*/ 101 h 109"/>
                  <a:gd name="T78" fmla="*/ 17 w 149"/>
                  <a:gd name="T79" fmla="*/ 101 h 109"/>
                  <a:gd name="T80" fmla="*/ 6 w 149"/>
                  <a:gd name="T81" fmla="*/ 97 h 109"/>
                  <a:gd name="T82" fmla="*/ 0 w 149"/>
                  <a:gd name="T83" fmla="*/ 9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109">
                    <a:moveTo>
                      <a:pt x="0" y="93"/>
                    </a:moveTo>
                    <a:lnTo>
                      <a:pt x="2" y="86"/>
                    </a:lnTo>
                    <a:lnTo>
                      <a:pt x="0" y="84"/>
                    </a:lnTo>
                    <a:lnTo>
                      <a:pt x="0" y="80"/>
                    </a:lnTo>
                    <a:lnTo>
                      <a:pt x="4" y="80"/>
                    </a:lnTo>
                    <a:lnTo>
                      <a:pt x="4" y="74"/>
                    </a:lnTo>
                    <a:lnTo>
                      <a:pt x="2" y="69"/>
                    </a:lnTo>
                    <a:lnTo>
                      <a:pt x="6" y="67"/>
                    </a:lnTo>
                    <a:lnTo>
                      <a:pt x="10" y="63"/>
                    </a:lnTo>
                    <a:lnTo>
                      <a:pt x="17" y="53"/>
                    </a:lnTo>
                    <a:lnTo>
                      <a:pt x="21" y="46"/>
                    </a:lnTo>
                    <a:lnTo>
                      <a:pt x="21" y="44"/>
                    </a:lnTo>
                    <a:lnTo>
                      <a:pt x="25" y="36"/>
                    </a:lnTo>
                    <a:lnTo>
                      <a:pt x="27" y="36"/>
                    </a:lnTo>
                    <a:lnTo>
                      <a:pt x="29" y="34"/>
                    </a:lnTo>
                    <a:lnTo>
                      <a:pt x="36" y="31"/>
                    </a:lnTo>
                    <a:lnTo>
                      <a:pt x="38" y="34"/>
                    </a:lnTo>
                    <a:lnTo>
                      <a:pt x="48" y="29"/>
                    </a:lnTo>
                    <a:lnTo>
                      <a:pt x="48" y="25"/>
                    </a:lnTo>
                    <a:lnTo>
                      <a:pt x="61" y="19"/>
                    </a:lnTo>
                    <a:lnTo>
                      <a:pt x="76" y="10"/>
                    </a:lnTo>
                    <a:lnTo>
                      <a:pt x="80" y="6"/>
                    </a:lnTo>
                    <a:lnTo>
                      <a:pt x="86" y="2"/>
                    </a:lnTo>
                    <a:lnTo>
                      <a:pt x="97" y="2"/>
                    </a:lnTo>
                    <a:lnTo>
                      <a:pt x="101" y="0"/>
                    </a:lnTo>
                    <a:lnTo>
                      <a:pt x="107" y="2"/>
                    </a:lnTo>
                    <a:lnTo>
                      <a:pt x="109" y="2"/>
                    </a:lnTo>
                    <a:lnTo>
                      <a:pt x="111" y="4"/>
                    </a:lnTo>
                    <a:lnTo>
                      <a:pt x="111" y="6"/>
                    </a:lnTo>
                    <a:lnTo>
                      <a:pt x="109" y="10"/>
                    </a:lnTo>
                    <a:lnTo>
                      <a:pt x="107" y="15"/>
                    </a:lnTo>
                    <a:lnTo>
                      <a:pt x="107" y="21"/>
                    </a:lnTo>
                    <a:lnTo>
                      <a:pt x="126" y="34"/>
                    </a:lnTo>
                    <a:lnTo>
                      <a:pt x="126" y="42"/>
                    </a:lnTo>
                    <a:lnTo>
                      <a:pt x="135" y="46"/>
                    </a:lnTo>
                    <a:lnTo>
                      <a:pt x="143" y="42"/>
                    </a:lnTo>
                    <a:lnTo>
                      <a:pt x="145" y="44"/>
                    </a:lnTo>
                    <a:lnTo>
                      <a:pt x="145" y="46"/>
                    </a:lnTo>
                    <a:lnTo>
                      <a:pt x="147" y="48"/>
                    </a:lnTo>
                    <a:lnTo>
                      <a:pt x="147" y="50"/>
                    </a:lnTo>
                    <a:lnTo>
                      <a:pt x="145" y="55"/>
                    </a:lnTo>
                    <a:lnTo>
                      <a:pt x="149" y="61"/>
                    </a:lnTo>
                    <a:lnTo>
                      <a:pt x="149" y="61"/>
                    </a:lnTo>
                    <a:lnTo>
                      <a:pt x="149" y="63"/>
                    </a:lnTo>
                    <a:lnTo>
                      <a:pt x="145" y="67"/>
                    </a:lnTo>
                    <a:lnTo>
                      <a:pt x="143" y="69"/>
                    </a:lnTo>
                    <a:lnTo>
                      <a:pt x="137" y="72"/>
                    </a:lnTo>
                    <a:lnTo>
                      <a:pt x="135" y="72"/>
                    </a:lnTo>
                    <a:lnTo>
                      <a:pt x="130" y="74"/>
                    </a:lnTo>
                    <a:lnTo>
                      <a:pt x="130" y="76"/>
                    </a:lnTo>
                    <a:lnTo>
                      <a:pt x="126" y="78"/>
                    </a:lnTo>
                    <a:lnTo>
                      <a:pt x="128" y="82"/>
                    </a:lnTo>
                    <a:lnTo>
                      <a:pt x="122" y="84"/>
                    </a:lnTo>
                    <a:lnTo>
                      <a:pt x="122" y="86"/>
                    </a:lnTo>
                    <a:lnTo>
                      <a:pt x="101" y="80"/>
                    </a:lnTo>
                    <a:lnTo>
                      <a:pt x="99" y="80"/>
                    </a:lnTo>
                    <a:lnTo>
                      <a:pt x="99" y="80"/>
                    </a:lnTo>
                    <a:lnTo>
                      <a:pt x="99" y="80"/>
                    </a:lnTo>
                    <a:lnTo>
                      <a:pt x="95" y="82"/>
                    </a:lnTo>
                    <a:lnTo>
                      <a:pt x="88" y="82"/>
                    </a:lnTo>
                    <a:lnTo>
                      <a:pt x="82" y="84"/>
                    </a:lnTo>
                    <a:lnTo>
                      <a:pt x="71" y="84"/>
                    </a:lnTo>
                    <a:lnTo>
                      <a:pt x="69" y="84"/>
                    </a:lnTo>
                    <a:lnTo>
                      <a:pt x="54" y="84"/>
                    </a:lnTo>
                    <a:lnTo>
                      <a:pt x="48" y="84"/>
                    </a:lnTo>
                    <a:lnTo>
                      <a:pt x="48" y="90"/>
                    </a:lnTo>
                    <a:lnTo>
                      <a:pt x="48" y="97"/>
                    </a:lnTo>
                    <a:lnTo>
                      <a:pt x="50" y="97"/>
                    </a:lnTo>
                    <a:lnTo>
                      <a:pt x="52" y="103"/>
                    </a:lnTo>
                    <a:lnTo>
                      <a:pt x="52" y="109"/>
                    </a:lnTo>
                    <a:lnTo>
                      <a:pt x="48" y="109"/>
                    </a:lnTo>
                    <a:lnTo>
                      <a:pt x="46" y="107"/>
                    </a:lnTo>
                    <a:lnTo>
                      <a:pt x="44" y="107"/>
                    </a:lnTo>
                    <a:lnTo>
                      <a:pt x="40" y="109"/>
                    </a:lnTo>
                    <a:lnTo>
                      <a:pt x="36" y="109"/>
                    </a:lnTo>
                    <a:lnTo>
                      <a:pt x="29" y="107"/>
                    </a:lnTo>
                    <a:lnTo>
                      <a:pt x="27" y="103"/>
                    </a:lnTo>
                    <a:lnTo>
                      <a:pt x="23" y="101"/>
                    </a:lnTo>
                    <a:lnTo>
                      <a:pt x="19" y="101"/>
                    </a:lnTo>
                    <a:lnTo>
                      <a:pt x="17" y="101"/>
                    </a:lnTo>
                    <a:lnTo>
                      <a:pt x="14" y="101"/>
                    </a:lnTo>
                    <a:lnTo>
                      <a:pt x="6" y="97"/>
                    </a:lnTo>
                    <a:lnTo>
                      <a:pt x="2" y="90"/>
                    </a:lnTo>
                    <a:lnTo>
                      <a:pt x="0" y="9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16" name="Freeform 121">
                <a:extLst>
                  <a:ext uri="{FF2B5EF4-FFF2-40B4-BE49-F238E27FC236}">
                    <a16:creationId xmlns:a16="http://schemas.microsoft.com/office/drawing/2014/main" id="{A3B15EBB-7875-40D1-A032-54D12B86829E}"/>
                  </a:ext>
                </a:extLst>
              </p:cNvPr>
              <p:cNvSpPr>
                <a:spLocks/>
              </p:cNvSpPr>
              <p:nvPr/>
            </p:nvSpPr>
            <p:spPr bwMode="auto">
              <a:xfrm>
                <a:off x="8754660" y="3580369"/>
                <a:ext cx="103989" cy="71923"/>
              </a:xfrm>
              <a:custGeom>
                <a:avLst/>
                <a:gdLst>
                  <a:gd name="T0" fmla="*/ 23 w 129"/>
                  <a:gd name="T1" fmla="*/ 11 h 95"/>
                  <a:gd name="T2" fmla="*/ 30 w 129"/>
                  <a:gd name="T3" fmla="*/ 7 h 95"/>
                  <a:gd name="T4" fmla="*/ 51 w 129"/>
                  <a:gd name="T5" fmla="*/ 0 h 95"/>
                  <a:gd name="T6" fmla="*/ 64 w 129"/>
                  <a:gd name="T7" fmla="*/ 4 h 95"/>
                  <a:gd name="T8" fmla="*/ 72 w 129"/>
                  <a:gd name="T9" fmla="*/ 11 h 95"/>
                  <a:gd name="T10" fmla="*/ 76 w 129"/>
                  <a:gd name="T11" fmla="*/ 13 h 95"/>
                  <a:gd name="T12" fmla="*/ 80 w 129"/>
                  <a:gd name="T13" fmla="*/ 13 h 95"/>
                  <a:gd name="T14" fmla="*/ 85 w 129"/>
                  <a:gd name="T15" fmla="*/ 15 h 95"/>
                  <a:gd name="T16" fmla="*/ 91 w 129"/>
                  <a:gd name="T17" fmla="*/ 23 h 95"/>
                  <a:gd name="T18" fmla="*/ 95 w 129"/>
                  <a:gd name="T19" fmla="*/ 28 h 95"/>
                  <a:gd name="T20" fmla="*/ 99 w 129"/>
                  <a:gd name="T21" fmla="*/ 34 h 95"/>
                  <a:gd name="T22" fmla="*/ 106 w 129"/>
                  <a:gd name="T23" fmla="*/ 40 h 95"/>
                  <a:gd name="T24" fmla="*/ 108 w 129"/>
                  <a:gd name="T25" fmla="*/ 47 h 95"/>
                  <a:gd name="T26" fmla="*/ 108 w 129"/>
                  <a:gd name="T27" fmla="*/ 57 h 95"/>
                  <a:gd name="T28" fmla="*/ 112 w 129"/>
                  <a:gd name="T29" fmla="*/ 63 h 95"/>
                  <a:gd name="T30" fmla="*/ 118 w 129"/>
                  <a:gd name="T31" fmla="*/ 72 h 95"/>
                  <a:gd name="T32" fmla="*/ 123 w 129"/>
                  <a:gd name="T33" fmla="*/ 72 h 95"/>
                  <a:gd name="T34" fmla="*/ 125 w 129"/>
                  <a:gd name="T35" fmla="*/ 78 h 95"/>
                  <a:gd name="T36" fmla="*/ 125 w 129"/>
                  <a:gd name="T37" fmla="*/ 82 h 95"/>
                  <a:gd name="T38" fmla="*/ 129 w 129"/>
                  <a:gd name="T39" fmla="*/ 89 h 95"/>
                  <a:gd name="T40" fmla="*/ 129 w 129"/>
                  <a:gd name="T41" fmla="*/ 95 h 95"/>
                  <a:gd name="T42" fmla="*/ 125 w 129"/>
                  <a:gd name="T43" fmla="*/ 91 h 95"/>
                  <a:gd name="T44" fmla="*/ 118 w 129"/>
                  <a:gd name="T45" fmla="*/ 89 h 95"/>
                  <a:gd name="T46" fmla="*/ 108 w 129"/>
                  <a:gd name="T47" fmla="*/ 89 h 95"/>
                  <a:gd name="T48" fmla="*/ 99 w 129"/>
                  <a:gd name="T49" fmla="*/ 87 h 95"/>
                  <a:gd name="T50" fmla="*/ 78 w 129"/>
                  <a:gd name="T51" fmla="*/ 82 h 95"/>
                  <a:gd name="T52" fmla="*/ 74 w 129"/>
                  <a:gd name="T53" fmla="*/ 82 h 95"/>
                  <a:gd name="T54" fmla="*/ 51 w 129"/>
                  <a:gd name="T55" fmla="*/ 80 h 95"/>
                  <a:gd name="T56" fmla="*/ 40 w 129"/>
                  <a:gd name="T57" fmla="*/ 89 h 95"/>
                  <a:gd name="T58" fmla="*/ 21 w 129"/>
                  <a:gd name="T59" fmla="*/ 91 h 95"/>
                  <a:gd name="T60" fmla="*/ 15 w 129"/>
                  <a:gd name="T61" fmla="*/ 85 h 95"/>
                  <a:gd name="T62" fmla="*/ 17 w 129"/>
                  <a:gd name="T63" fmla="*/ 85 h 95"/>
                  <a:gd name="T64" fmla="*/ 23 w 129"/>
                  <a:gd name="T65" fmla="*/ 82 h 95"/>
                  <a:gd name="T66" fmla="*/ 13 w 129"/>
                  <a:gd name="T67" fmla="*/ 82 h 95"/>
                  <a:gd name="T68" fmla="*/ 13 w 129"/>
                  <a:gd name="T69" fmla="*/ 80 h 95"/>
                  <a:gd name="T70" fmla="*/ 15 w 129"/>
                  <a:gd name="T71" fmla="*/ 72 h 95"/>
                  <a:gd name="T72" fmla="*/ 32 w 129"/>
                  <a:gd name="T73" fmla="*/ 70 h 95"/>
                  <a:gd name="T74" fmla="*/ 40 w 129"/>
                  <a:gd name="T75" fmla="*/ 66 h 95"/>
                  <a:gd name="T76" fmla="*/ 42 w 129"/>
                  <a:gd name="T77" fmla="*/ 66 h 95"/>
                  <a:gd name="T78" fmla="*/ 49 w 129"/>
                  <a:gd name="T79" fmla="*/ 63 h 95"/>
                  <a:gd name="T80" fmla="*/ 57 w 129"/>
                  <a:gd name="T81" fmla="*/ 66 h 95"/>
                  <a:gd name="T82" fmla="*/ 68 w 129"/>
                  <a:gd name="T83" fmla="*/ 72 h 95"/>
                  <a:gd name="T84" fmla="*/ 74 w 129"/>
                  <a:gd name="T85" fmla="*/ 68 h 95"/>
                  <a:gd name="T86" fmla="*/ 72 w 129"/>
                  <a:gd name="T87" fmla="*/ 66 h 95"/>
                  <a:gd name="T88" fmla="*/ 59 w 129"/>
                  <a:gd name="T89" fmla="*/ 61 h 95"/>
                  <a:gd name="T90" fmla="*/ 47 w 129"/>
                  <a:gd name="T91" fmla="*/ 57 h 95"/>
                  <a:gd name="T92" fmla="*/ 38 w 129"/>
                  <a:gd name="T93" fmla="*/ 57 h 95"/>
                  <a:gd name="T94" fmla="*/ 28 w 129"/>
                  <a:gd name="T95" fmla="*/ 63 h 95"/>
                  <a:gd name="T96" fmla="*/ 17 w 129"/>
                  <a:gd name="T97" fmla="*/ 66 h 95"/>
                  <a:gd name="T98" fmla="*/ 19 w 129"/>
                  <a:gd name="T99" fmla="*/ 61 h 95"/>
                  <a:gd name="T100" fmla="*/ 15 w 129"/>
                  <a:gd name="T101" fmla="*/ 57 h 95"/>
                  <a:gd name="T102" fmla="*/ 11 w 129"/>
                  <a:gd name="T103" fmla="*/ 53 h 95"/>
                  <a:gd name="T104" fmla="*/ 0 w 129"/>
                  <a:gd name="T105" fmla="*/ 40 h 95"/>
                  <a:gd name="T106" fmla="*/ 19 w 129"/>
                  <a:gd name="T107" fmla="*/ 1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9" h="95">
                    <a:moveTo>
                      <a:pt x="19" y="13"/>
                    </a:moveTo>
                    <a:lnTo>
                      <a:pt x="23" y="11"/>
                    </a:lnTo>
                    <a:lnTo>
                      <a:pt x="26" y="11"/>
                    </a:lnTo>
                    <a:lnTo>
                      <a:pt x="30" y="7"/>
                    </a:lnTo>
                    <a:lnTo>
                      <a:pt x="40" y="4"/>
                    </a:lnTo>
                    <a:lnTo>
                      <a:pt x="51" y="0"/>
                    </a:lnTo>
                    <a:lnTo>
                      <a:pt x="53" y="0"/>
                    </a:lnTo>
                    <a:lnTo>
                      <a:pt x="64" y="4"/>
                    </a:lnTo>
                    <a:lnTo>
                      <a:pt x="68" y="4"/>
                    </a:lnTo>
                    <a:lnTo>
                      <a:pt x="72" y="11"/>
                    </a:lnTo>
                    <a:lnTo>
                      <a:pt x="72" y="13"/>
                    </a:lnTo>
                    <a:lnTo>
                      <a:pt x="76" y="13"/>
                    </a:lnTo>
                    <a:lnTo>
                      <a:pt x="78" y="13"/>
                    </a:lnTo>
                    <a:lnTo>
                      <a:pt x="80" y="13"/>
                    </a:lnTo>
                    <a:lnTo>
                      <a:pt x="83" y="13"/>
                    </a:lnTo>
                    <a:lnTo>
                      <a:pt x="85" y="15"/>
                    </a:lnTo>
                    <a:lnTo>
                      <a:pt x="87" y="19"/>
                    </a:lnTo>
                    <a:lnTo>
                      <a:pt x="91" y="23"/>
                    </a:lnTo>
                    <a:lnTo>
                      <a:pt x="91" y="28"/>
                    </a:lnTo>
                    <a:lnTo>
                      <a:pt x="95" y="28"/>
                    </a:lnTo>
                    <a:lnTo>
                      <a:pt x="95" y="32"/>
                    </a:lnTo>
                    <a:lnTo>
                      <a:pt x="99" y="34"/>
                    </a:lnTo>
                    <a:lnTo>
                      <a:pt x="104" y="36"/>
                    </a:lnTo>
                    <a:lnTo>
                      <a:pt x="106" y="40"/>
                    </a:lnTo>
                    <a:lnTo>
                      <a:pt x="108" y="42"/>
                    </a:lnTo>
                    <a:lnTo>
                      <a:pt x="108" y="47"/>
                    </a:lnTo>
                    <a:lnTo>
                      <a:pt x="110" y="49"/>
                    </a:lnTo>
                    <a:lnTo>
                      <a:pt x="108" y="57"/>
                    </a:lnTo>
                    <a:lnTo>
                      <a:pt x="108" y="59"/>
                    </a:lnTo>
                    <a:lnTo>
                      <a:pt x="112" y="63"/>
                    </a:lnTo>
                    <a:lnTo>
                      <a:pt x="114" y="70"/>
                    </a:lnTo>
                    <a:lnTo>
                      <a:pt x="118" y="72"/>
                    </a:lnTo>
                    <a:lnTo>
                      <a:pt x="120" y="70"/>
                    </a:lnTo>
                    <a:lnTo>
                      <a:pt x="123" y="72"/>
                    </a:lnTo>
                    <a:lnTo>
                      <a:pt x="123" y="74"/>
                    </a:lnTo>
                    <a:lnTo>
                      <a:pt x="125" y="78"/>
                    </a:lnTo>
                    <a:lnTo>
                      <a:pt x="125" y="80"/>
                    </a:lnTo>
                    <a:lnTo>
                      <a:pt x="125" y="82"/>
                    </a:lnTo>
                    <a:lnTo>
                      <a:pt x="125" y="87"/>
                    </a:lnTo>
                    <a:lnTo>
                      <a:pt x="129" y="89"/>
                    </a:lnTo>
                    <a:lnTo>
                      <a:pt x="129" y="93"/>
                    </a:lnTo>
                    <a:lnTo>
                      <a:pt x="129" y="95"/>
                    </a:lnTo>
                    <a:lnTo>
                      <a:pt x="129" y="91"/>
                    </a:lnTo>
                    <a:lnTo>
                      <a:pt x="125" y="91"/>
                    </a:lnTo>
                    <a:lnTo>
                      <a:pt x="123" y="89"/>
                    </a:lnTo>
                    <a:lnTo>
                      <a:pt x="118" y="89"/>
                    </a:lnTo>
                    <a:lnTo>
                      <a:pt x="114" y="91"/>
                    </a:lnTo>
                    <a:lnTo>
                      <a:pt x="108" y="89"/>
                    </a:lnTo>
                    <a:lnTo>
                      <a:pt x="101" y="89"/>
                    </a:lnTo>
                    <a:lnTo>
                      <a:pt x="99" y="87"/>
                    </a:lnTo>
                    <a:lnTo>
                      <a:pt x="91" y="82"/>
                    </a:lnTo>
                    <a:lnTo>
                      <a:pt x="78" y="82"/>
                    </a:lnTo>
                    <a:lnTo>
                      <a:pt x="74" y="82"/>
                    </a:lnTo>
                    <a:lnTo>
                      <a:pt x="74" y="82"/>
                    </a:lnTo>
                    <a:lnTo>
                      <a:pt x="70" y="80"/>
                    </a:lnTo>
                    <a:lnTo>
                      <a:pt x="51" y="80"/>
                    </a:lnTo>
                    <a:lnTo>
                      <a:pt x="45" y="85"/>
                    </a:lnTo>
                    <a:lnTo>
                      <a:pt x="40" y="89"/>
                    </a:lnTo>
                    <a:lnTo>
                      <a:pt x="28" y="87"/>
                    </a:lnTo>
                    <a:lnTo>
                      <a:pt x="21" y="91"/>
                    </a:lnTo>
                    <a:lnTo>
                      <a:pt x="15" y="89"/>
                    </a:lnTo>
                    <a:lnTo>
                      <a:pt x="15" y="85"/>
                    </a:lnTo>
                    <a:lnTo>
                      <a:pt x="15" y="85"/>
                    </a:lnTo>
                    <a:lnTo>
                      <a:pt x="17" y="85"/>
                    </a:lnTo>
                    <a:lnTo>
                      <a:pt x="19" y="87"/>
                    </a:lnTo>
                    <a:lnTo>
                      <a:pt x="23" y="82"/>
                    </a:lnTo>
                    <a:lnTo>
                      <a:pt x="17" y="80"/>
                    </a:lnTo>
                    <a:lnTo>
                      <a:pt x="13" y="82"/>
                    </a:lnTo>
                    <a:lnTo>
                      <a:pt x="11" y="82"/>
                    </a:lnTo>
                    <a:lnTo>
                      <a:pt x="13" y="80"/>
                    </a:lnTo>
                    <a:lnTo>
                      <a:pt x="13" y="74"/>
                    </a:lnTo>
                    <a:lnTo>
                      <a:pt x="15" y="72"/>
                    </a:lnTo>
                    <a:lnTo>
                      <a:pt x="28" y="72"/>
                    </a:lnTo>
                    <a:lnTo>
                      <a:pt x="32" y="70"/>
                    </a:lnTo>
                    <a:lnTo>
                      <a:pt x="34" y="68"/>
                    </a:lnTo>
                    <a:lnTo>
                      <a:pt x="40" y="66"/>
                    </a:lnTo>
                    <a:lnTo>
                      <a:pt x="42" y="66"/>
                    </a:lnTo>
                    <a:lnTo>
                      <a:pt x="42" y="66"/>
                    </a:lnTo>
                    <a:lnTo>
                      <a:pt x="47" y="63"/>
                    </a:lnTo>
                    <a:lnTo>
                      <a:pt x="49" y="63"/>
                    </a:lnTo>
                    <a:lnTo>
                      <a:pt x="53" y="66"/>
                    </a:lnTo>
                    <a:lnTo>
                      <a:pt x="57" y="66"/>
                    </a:lnTo>
                    <a:lnTo>
                      <a:pt x="61" y="68"/>
                    </a:lnTo>
                    <a:lnTo>
                      <a:pt x="68" y="72"/>
                    </a:lnTo>
                    <a:lnTo>
                      <a:pt x="74" y="72"/>
                    </a:lnTo>
                    <a:lnTo>
                      <a:pt x="74" y="68"/>
                    </a:lnTo>
                    <a:lnTo>
                      <a:pt x="72" y="66"/>
                    </a:lnTo>
                    <a:lnTo>
                      <a:pt x="72" y="66"/>
                    </a:lnTo>
                    <a:lnTo>
                      <a:pt x="64" y="61"/>
                    </a:lnTo>
                    <a:lnTo>
                      <a:pt x="59" y="61"/>
                    </a:lnTo>
                    <a:lnTo>
                      <a:pt x="53" y="57"/>
                    </a:lnTo>
                    <a:lnTo>
                      <a:pt x="47" y="57"/>
                    </a:lnTo>
                    <a:lnTo>
                      <a:pt x="45" y="55"/>
                    </a:lnTo>
                    <a:lnTo>
                      <a:pt x="38" y="57"/>
                    </a:lnTo>
                    <a:lnTo>
                      <a:pt x="32" y="63"/>
                    </a:lnTo>
                    <a:lnTo>
                      <a:pt x="28" y="63"/>
                    </a:lnTo>
                    <a:lnTo>
                      <a:pt x="26" y="66"/>
                    </a:lnTo>
                    <a:lnTo>
                      <a:pt x="17" y="66"/>
                    </a:lnTo>
                    <a:lnTo>
                      <a:pt x="17" y="63"/>
                    </a:lnTo>
                    <a:lnTo>
                      <a:pt x="19" y="61"/>
                    </a:lnTo>
                    <a:lnTo>
                      <a:pt x="13" y="57"/>
                    </a:lnTo>
                    <a:lnTo>
                      <a:pt x="15" y="57"/>
                    </a:lnTo>
                    <a:lnTo>
                      <a:pt x="15" y="53"/>
                    </a:lnTo>
                    <a:lnTo>
                      <a:pt x="11" y="53"/>
                    </a:lnTo>
                    <a:lnTo>
                      <a:pt x="7" y="44"/>
                    </a:lnTo>
                    <a:lnTo>
                      <a:pt x="0" y="40"/>
                    </a:lnTo>
                    <a:lnTo>
                      <a:pt x="13" y="28"/>
                    </a:lnTo>
                    <a:lnTo>
                      <a:pt x="19" y="19"/>
                    </a:lnTo>
                    <a:lnTo>
                      <a:pt x="19" y="1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17" name="Freeform 122">
                <a:extLst>
                  <a:ext uri="{FF2B5EF4-FFF2-40B4-BE49-F238E27FC236}">
                    <a16:creationId xmlns:a16="http://schemas.microsoft.com/office/drawing/2014/main" id="{C45713D5-9400-4AC3-A12C-BBC7DC7C28B8}"/>
                  </a:ext>
                </a:extLst>
              </p:cNvPr>
              <p:cNvSpPr>
                <a:spLocks/>
              </p:cNvSpPr>
              <p:nvPr/>
            </p:nvSpPr>
            <p:spPr bwMode="auto">
              <a:xfrm>
                <a:off x="8763527" y="3622009"/>
                <a:ext cx="50785" cy="14384"/>
              </a:xfrm>
              <a:custGeom>
                <a:avLst/>
                <a:gdLst>
                  <a:gd name="T0" fmla="*/ 2 w 63"/>
                  <a:gd name="T1" fmla="*/ 19 h 19"/>
                  <a:gd name="T2" fmla="*/ 4 w 63"/>
                  <a:gd name="T3" fmla="*/ 17 h 19"/>
                  <a:gd name="T4" fmla="*/ 17 w 63"/>
                  <a:gd name="T5" fmla="*/ 17 h 19"/>
                  <a:gd name="T6" fmla="*/ 21 w 63"/>
                  <a:gd name="T7" fmla="*/ 15 h 19"/>
                  <a:gd name="T8" fmla="*/ 23 w 63"/>
                  <a:gd name="T9" fmla="*/ 13 h 19"/>
                  <a:gd name="T10" fmla="*/ 29 w 63"/>
                  <a:gd name="T11" fmla="*/ 11 h 19"/>
                  <a:gd name="T12" fmla="*/ 31 w 63"/>
                  <a:gd name="T13" fmla="*/ 11 h 19"/>
                  <a:gd name="T14" fmla="*/ 31 w 63"/>
                  <a:gd name="T15" fmla="*/ 11 h 19"/>
                  <a:gd name="T16" fmla="*/ 36 w 63"/>
                  <a:gd name="T17" fmla="*/ 8 h 19"/>
                  <a:gd name="T18" fmla="*/ 38 w 63"/>
                  <a:gd name="T19" fmla="*/ 8 h 19"/>
                  <a:gd name="T20" fmla="*/ 42 w 63"/>
                  <a:gd name="T21" fmla="*/ 11 h 19"/>
                  <a:gd name="T22" fmla="*/ 46 w 63"/>
                  <a:gd name="T23" fmla="*/ 11 h 19"/>
                  <a:gd name="T24" fmla="*/ 50 w 63"/>
                  <a:gd name="T25" fmla="*/ 13 h 19"/>
                  <a:gd name="T26" fmla="*/ 57 w 63"/>
                  <a:gd name="T27" fmla="*/ 17 h 19"/>
                  <a:gd name="T28" fmla="*/ 63 w 63"/>
                  <a:gd name="T29" fmla="*/ 17 h 19"/>
                  <a:gd name="T30" fmla="*/ 63 w 63"/>
                  <a:gd name="T31" fmla="*/ 13 h 19"/>
                  <a:gd name="T32" fmla="*/ 61 w 63"/>
                  <a:gd name="T33" fmla="*/ 11 h 19"/>
                  <a:gd name="T34" fmla="*/ 61 w 63"/>
                  <a:gd name="T35" fmla="*/ 11 h 19"/>
                  <a:gd name="T36" fmla="*/ 53 w 63"/>
                  <a:gd name="T37" fmla="*/ 6 h 19"/>
                  <a:gd name="T38" fmla="*/ 48 w 63"/>
                  <a:gd name="T39" fmla="*/ 6 h 19"/>
                  <a:gd name="T40" fmla="*/ 42 w 63"/>
                  <a:gd name="T41" fmla="*/ 2 h 19"/>
                  <a:gd name="T42" fmla="*/ 36 w 63"/>
                  <a:gd name="T43" fmla="*/ 2 h 19"/>
                  <a:gd name="T44" fmla="*/ 34 w 63"/>
                  <a:gd name="T45" fmla="*/ 0 h 19"/>
                  <a:gd name="T46" fmla="*/ 27 w 63"/>
                  <a:gd name="T47" fmla="*/ 2 h 19"/>
                  <a:gd name="T48" fmla="*/ 21 w 63"/>
                  <a:gd name="T49" fmla="*/ 8 h 19"/>
                  <a:gd name="T50" fmla="*/ 17 w 63"/>
                  <a:gd name="T51" fmla="*/ 8 h 19"/>
                  <a:gd name="T52" fmla="*/ 15 w 63"/>
                  <a:gd name="T53" fmla="*/ 11 h 19"/>
                  <a:gd name="T54" fmla="*/ 6 w 63"/>
                  <a:gd name="T55" fmla="*/ 11 h 19"/>
                  <a:gd name="T56" fmla="*/ 6 w 63"/>
                  <a:gd name="T57" fmla="*/ 13 h 19"/>
                  <a:gd name="T58" fmla="*/ 12 w 63"/>
                  <a:gd name="T59" fmla="*/ 15 h 19"/>
                  <a:gd name="T60" fmla="*/ 17 w 63"/>
                  <a:gd name="T61" fmla="*/ 15 h 19"/>
                  <a:gd name="T62" fmla="*/ 12 w 63"/>
                  <a:gd name="T63" fmla="*/ 17 h 19"/>
                  <a:gd name="T64" fmla="*/ 8 w 63"/>
                  <a:gd name="T65" fmla="*/ 17 h 19"/>
                  <a:gd name="T66" fmla="*/ 4 w 63"/>
                  <a:gd name="T67" fmla="*/ 13 h 19"/>
                  <a:gd name="T68" fmla="*/ 0 w 63"/>
                  <a:gd name="T69" fmla="*/ 15 h 19"/>
                  <a:gd name="T70" fmla="*/ 2 w 63"/>
                  <a:gd name="T71" fmla="*/ 19 h 19"/>
                  <a:gd name="T72" fmla="*/ 2 w 63"/>
                  <a:gd name="T7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19">
                    <a:moveTo>
                      <a:pt x="2" y="19"/>
                    </a:moveTo>
                    <a:lnTo>
                      <a:pt x="4" y="17"/>
                    </a:lnTo>
                    <a:lnTo>
                      <a:pt x="17" y="17"/>
                    </a:lnTo>
                    <a:lnTo>
                      <a:pt x="21" y="15"/>
                    </a:lnTo>
                    <a:lnTo>
                      <a:pt x="23" y="13"/>
                    </a:lnTo>
                    <a:lnTo>
                      <a:pt x="29" y="11"/>
                    </a:lnTo>
                    <a:lnTo>
                      <a:pt x="31" y="11"/>
                    </a:lnTo>
                    <a:lnTo>
                      <a:pt x="31" y="11"/>
                    </a:lnTo>
                    <a:lnTo>
                      <a:pt x="36" y="8"/>
                    </a:lnTo>
                    <a:lnTo>
                      <a:pt x="38" y="8"/>
                    </a:lnTo>
                    <a:lnTo>
                      <a:pt x="42" y="11"/>
                    </a:lnTo>
                    <a:lnTo>
                      <a:pt x="46" y="11"/>
                    </a:lnTo>
                    <a:lnTo>
                      <a:pt x="50" y="13"/>
                    </a:lnTo>
                    <a:lnTo>
                      <a:pt x="57" y="17"/>
                    </a:lnTo>
                    <a:lnTo>
                      <a:pt x="63" y="17"/>
                    </a:lnTo>
                    <a:lnTo>
                      <a:pt x="63" y="13"/>
                    </a:lnTo>
                    <a:lnTo>
                      <a:pt x="61" y="11"/>
                    </a:lnTo>
                    <a:lnTo>
                      <a:pt x="61" y="11"/>
                    </a:lnTo>
                    <a:lnTo>
                      <a:pt x="53" y="6"/>
                    </a:lnTo>
                    <a:lnTo>
                      <a:pt x="48" y="6"/>
                    </a:lnTo>
                    <a:lnTo>
                      <a:pt x="42" y="2"/>
                    </a:lnTo>
                    <a:lnTo>
                      <a:pt x="36" y="2"/>
                    </a:lnTo>
                    <a:lnTo>
                      <a:pt x="34" y="0"/>
                    </a:lnTo>
                    <a:lnTo>
                      <a:pt x="27" y="2"/>
                    </a:lnTo>
                    <a:lnTo>
                      <a:pt x="21" y="8"/>
                    </a:lnTo>
                    <a:lnTo>
                      <a:pt x="17" y="8"/>
                    </a:lnTo>
                    <a:lnTo>
                      <a:pt x="15" y="11"/>
                    </a:lnTo>
                    <a:lnTo>
                      <a:pt x="6" y="11"/>
                    </a:lnTo>
                    <a:lnTo>
                      <a:pt x="6" y="13"/>
                    </a:lnTo>
                    <a:lnTo>
                      <a:pt x="12" y="15"/>
                    </a:lnTo>
                    <a:lnTo>
                      <a:pt x="17" y="15"/>
                    </a:lnTo>
                    <a:lnTo>
                      <a:pt x="12" y="17"/>
                    </a:lnTo>
                    <a:lnTo>
                      <a:pt x="8" y="17"/>
                    </a:lnTo>
                    <a:lnTo>
                      <a:pt x="4" y="13"/>
                    </a:lnTo>
                    <a:lnTo>
                      <a:pt x="0" y="15"/>
                    </a:lnTo>
                    <a:lnTo>
                      <a:pt x="2" y="19"/>
                    </a:lnTo>
                    <a:lnTo>
                      <a:pt x="2" y="1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18" name="Freeform 123">
                <a:extLst>
                  <a:ext uri="{FF2B5EF4-FFF2-40B4-BE49-F238E27FC236}">
                    <a16:creationId xmlns:a16="http://schemas.microsoft.com/office/drawing/2014/main" id="{8DEA4A98-9DFD-4F85-9766-DBCBF3519AAD}"/>
                  </a:ext>
                </a:extLst>
              </p:cNvPr>
              <p:cNvSpPr>
                <a:spLocks/>
              </p:cNvSpPr>
              <p:nvPr/>
            </p:nvSpPr>
            <p:spPr bwMode="auto">
              <a:xfrm>
                <a:off x="8766752" y="3640935"/>
                <a:ext cx="49172" cy="28770"/>
              </a:xfrm>
              <a:custGeom>
                <a:avLst/>
                <a:gdLst>
                  <a:gd name="T0" fmla="*/ 0 w 61"/>
                  <a:gd name="T1" fmla="*/ 9 h 38"/>
                  <a:gd name="T2" fmla="*/ 6 w 61"/>
                  <a:gd name="T3" fmla="*/ 11 h 38"/>
                  <a:gd name="T4" fmla="*/ 13 w 61"/>
                  <a:gd name="T5" fmla="*/ 7 h 38"/>
                  <a:gd name="T6" fmla="*/ 25 w 61"/>
                  <a:gd name="T7" fmla="*/ 9 h 38"/>
                  <a:gd name="T8" fmla="*/ 30 w 61"/>
                  <a:gd name="T9" fmla="*/ 5 h 38"/>
                  <a:gd name="T10" fmla="*/ 36 w 61"/>
                  <a:gd name="T11" fmla="*/ 0 h 38"/>
                  <a:gd name="T12" fmla="*/ 55 w 61"/>
                  <a:gd name="T13" fmla="*/ 0 h 38"/>
                  <a:gd name="T14" fmla="*/ 59 w 61"/>
                  <a:gd name="T15" fmla="*/ 2 h 38"/>
                  <a:gd name="T16" fmla="*/ 59 w 61"/>
                  <a:gd name="T17" fmla="*/ 9 h 38"/>
                  <a:gd name="T18" fmla="*/ 59 w 61"/>
                  <a:gd name="T19" fmla="*/ 11 h 38"/>
                  <a:gd name="T20" fmla="*/ 59 w 61"/>
                  <a:gd name="T21" fmla="*/ 19 h 38"/>
                  <a:gd name="T22" fmla="*/ 61 w 61"/>
                  <a:gd name="T23" fmla="*/ 21 h 38"/>
                  <a:gd name="T24" fmla="*/ 61 w 61"/>
                  <a:gd name="T25" fmla="*/ 24 h 38"/>
                  <a:gd name="T26" fmla="*/ 57 w 61"/>
                  <a:gd name="T27" fmla="*/ 28 h 38"/>
                  <a:gd name="T28" fmla="*/ 51 w 61"/>
                  <a:gd name="T29" fmla="*/ 28 h 38"/>
                  <a:gd name="T30" fmla="*/ 46 w 61"/>
                  <a:gd name="T31" fmla="*/ 32 h 38"/>
                  <a:gd name="T32" fmla="*/ 42 w 61"/>
                  <a:gd name="T33" fmla="*/ 32 h 38"/>
                  <a:gd name="T34" fmla="*/ 40 w 61"/>
                  <a:gd name="T35" fmla="*/ 36 h 38"/>
                  <a:gd name="T36" fmla="*/ 34 w 61"/>
                  <a:gd name="T37" fmla="*/ 38 h 38"/>
                  <a:gd name="T38" fmla="*/ 34 w 61"/>
                  <a:gd name="T39" fmla="*/ 36 h 38"/>
                  <a:gd name="T40" fmla="*/ 34 w 61"/>
                  <a:gd name="T41" fmla="*/ 34 h 38"/>
                  <a:gd name="T42" fmla="*/ 25 w 61"/>
                  <a:gd name="T43" fmla="*/ 34 h 38"/>
                  <a:gd name="T44" fmla="*/ 30 w 61"/>
                  <a:gd name="T45" fmla="*/ 30 h 38"/>
                  <a:gd name="T46" fmla="*/ 27 w 61"/>
                  <a:gd name="T47" fmla="*/ 30 h 38"/>
                  <a:gd name="T48" fmla="*/ 30 w 61"/>
                  <a:gd name="T49" fmla="*/ 28 h 38"/>
                  <a:gd name="T50" fmla="*/ 27 w 61"/>
                  <a:gd name="T51" fmla="*/ 26 h 38"/>
                  <a:gd name="T52" fmla="*/ 23 w 61"/>
                  <a:gd name="T53" fmla="*/ 26 h 38"/>
                  <a:gd name="T54" fmla="*/ 23 w 61"/>
                  <a:gd name="T55" fmla="*/ 24 h 38"/>
                  <a:gd name="T56" fmla="*/ 32 w 61"/>
                  <a:gd name="T57" fmla="*/ 24 h 38"/>
                  <a:gd name="T58" fmla="*/ 34 w 61"/>
                  <a:gd name="T59" fmla="*/ 21 h 38"/>
                  <a:gd name="T60" fmla="*/ 30 w 61"/>
                  <a:gd name="T61" fmla="*/ 19 h 38"/>
                  <a:gd name="T62" fmla="*/ 23 w 61"/>
                  <a:gd name="T63" fmla="*/ 19 h 38"/>
                  <a:gd name="T64" fmla="*/ 19 w 61"/>
                  <a:gd name="T65" fmla="*/ 21 h 38"/>
                  <a:gd name="T66" fmla="*/ 17 w 61"/>
                  <a:gd name="T67" fmla="*/ 21 h 38"/>
                  <a:gd name="T68" fmla="*/ 15 w 61"/>
                  <a:gd name="T69" fmla="*/ 19 h 38"/>
                  <a:gd name="T70" fmla="*/ 11 w 61"/>
                  <a:gd name="T71" fmla="*/ 19 h 38"/>
                  <a:gd name="T72" fmla="*/ 8 w 61"/>
                  <a:gd name="T73" fmla="*/ 15 h 38"/>
                  <a:gd name="T74" fmla="*/ 11 w 61"/>
                  <a:gd name="T75" fmla="*/ 13 h 38"/>
                  <a:gd name="T76" fmla="*/ 8 w 61"/>
                  <a:gd name="T77" fmla="*/ 13 h 38"/>
                  <a:gd name="T78" fmla="*/ 2 w 61"/>
                  <a:gd name="T79" fmla="*/ 13 h 38"/>
                  <a:gd name="T80" fmla="*/ 0 w 61"/>
                  <a:gd name="T81" fmla="*/ 9 h 38"/>
                  <a:gd name="T82" fmla="*/ 0 w 61"/>
                  <a:gd name="T83"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 h="38">
                    <a:moveTo>
                      <a:pt x="0" y="9"/>
                    </a:moveTo>
                    <a:lnTo>
                      <a:pt x="6" y="11"/>
                    </a:lnTo>
                    <a:lnTo>
                      <a:pt x="13" y="7"/>
                    </a:lnTo>
                    <a:lnTo>
                      <a:pt x="25" y="9"/>
                    </a:lnTo>
                    <a:lnTo>
                      <a:pt x="30" y="5"/>
                    </a:lnTo>
                    <a:lnTo>
                      <a:pt x="36" y="0"/>
                    </a:lnTo>
                    <a:lnTo>
                      <a:pt x="55" y="0"/>
                    </a:lnTo>
                    <a:lnTo>
                      <a:pt x="59" y="2"/>
                    </a:lnTo>
                    <a:lnTo>
                      <a:pt x="59" y="9"/>
                    </a:lnTo>
                    <a:lnTo>
                      <a:pt x="59" y="11"/>
                    </a:lnTo>
                    <a:lnTo>
                      <a:pt x="59" y="19"/>
                    </a:lnTo>
                    <a:lnTo>
                      <a:pt x="61" y="21"/>
                    </a:lnTo>
                    <a:lnTo>
                      <a:pt x="61" y="24"/>
                    </a:lnTo>
                    <a:lnTo>
                      <a:pt x="57" y="28"/>
                    </a:lnTo>
                    <a:lnTo>
                      <a:pt x="51" y="28"/>
                    </a:lnTo>
                    <a:lnTo>
                      <a:pt x="46" y="32"/>
                    </a:lnTo>
                    <a:lnTo>
                      <a:pt x="42" y="32"/>
                    </a:lnTo>
                    <a:lnTo>
                      <a:pt x="40" y="36"/>
                    </a:lnTo>
                    <a:lnTo>
                      <a:pt x="34" y="38"/>
                    </a:lnTo>
                    <a:lnTo>
                      <a:pt x="34" y="36"/>
                    </a:lnTo>
                    <a:lnTo>
                      <a:pt x="34" y="34"/>
                    </a:lnTo>
                    <a:lnTo>
                      <a:pt x="25" y="34"/>
                    </a:lnTo>
                    <a:lnTo>
                      <a:pt x="30" y="30"/>
                    </a:lnTo>
                    <a:lnTo>
                      <a:pt x="27" y="30"/>
                    </a:lnTo>
                    <a:lnTo>
                      <a:pt x="30" y="28"/>
                    </a:lnTo>
                    <a:lnTo>
                      <a:pt x="27" y="26"/>
                    </a:lnTo>
                    <a:lnTo>
                      <a:pt x="23" y="26"/>
                    </a:lnTo>
                    <a:lnTo>
                      <a:pt x="23" y="24"/>
                    </a:lnTo>
                    <a:lnTo>
                      <a:pt x="32" y="24"/>
                    </a:lnTo>
                    <a:lnTo>
                      <a:pt x="34" y="21"/>
                    </a:lnTo>
                    <a:lnTo>
                      <a:pt x="30" y="19"/>
                    </a:lnTo>
                    <a:lnTo>
                      <a:pt x="23" y="19"/>
                    </a:lnTo>
                    <a:lnTo>
                      <a:pt x="19" y="21"/>
                    </a:lnTo>
                    <a:lnTo>
                      <a:pt x="17" y="21"/>
                    </a:lnTo>
                    <a:lnTo>
                      <a:pt x="15" y="19"/>
                    </a:lnTo>
                    <a:lnTo>
                      <a:pt x="11" y="19"/>
                    </a:lnTo>
                    <a:lnTo>
                      <a:pt x="8" y="15"/>
                    </a:lnTo>
                    <a:lnTo>
                      <a:pt x="11" y="13"/>
                    </a:lnTo>
                    <a:lnTo>
                      <a:pt x="8" y="13"/>
                    </a:lnTo>
                    <a:lnTo>
                      <a:pt x="2" y="13"/>
                    </a:lnTo>
                    <a:lnTo>
                      <a:pt x="0" y="9"/>
                    </a:lnTo>
                    <a:lnTo>
                      <a:pt x="0" y="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19" name="Freeform 124">
                <a:extLst>
                  <a:ext uri="{FF2B5EF4-FFF2-40B4-BE49-F238E27FC236}">
                    <a16:creationId xmlns:a16="http://schemas.microsoft.com/office/drawing/2014/main" id="{8FC850F8-F923-425F-A29A-00CBA571F0E2}"/>
                  </a:ext>
                </a:extLst>
              </p:cNvPr>
              <p:cNvSpPr>
                <a:spLocks/>
              </p:cNvSpPr>
              <p:nvPr/>
            </p:nvSpPr>
            <p:spPr bwMode="auto">
              <a:xfrm>
                <a:off x="8798996" y="3642449"/>
                <a:ext cx="113662" cy="105990"/>
              </a:xfrm>
              <a:custGeom>
                <a:avLst/>
                <a:gdLst>
                  <a:gd name="T0" fmla="*/ 2 w 141"/>
                  <a:gd name="T1" fmla="*/ 30 h 140"/>
                  <a:gd name="T2" fmla="*/ 11 w 141"/>
                  <a:gd name="T3" fmla="*/ 26 h 140"/>
                  <a:gd name="T4" fmla="*/ 21 w 141"/>
                  <a:gd name="T5" fmla="*/ 22 h 140"/>
                  <a:gd name="T6" fmla="*/ 19 w 141"/>
                  <a:gd name="T7" fmla="*/ 17 h 140"/>
                  <a:gd name="T8" fmla="*/ 19 w 141"/>
                  <a:gd name="T9" fmla="*/ 7 h 140"/>
                  <a:gd name="T10" fmla="*/ 23 w 141"/>
                  <a:gd name="T11" fmla="*/ 0 h 140"/>
                  <a:gd name="T12" fmla="*/ 44 w 141"/>
                  <a:gd name="T13" fmla="*/ 5 h 140"/>
                  <a:gd name="T14" fmla="*/ 53 w 141"/>
                  <a:gd name="T15" fmla="*/ 7 h 140"/>
                  <a:gd name="T16" fmla="*/ 63 w 141"/>
                  <a:gd name="T17" fmla="*/ 7 h 140"/>
                  <a:gd name="T18" fmla="*/ 70 w 141"/>
                  <a:gd name="T19" fmla="*/ 9 h 140"/>
                  <a:gd name="T20" fmla="*/ 74 w 141"/>
                  <a:gd name="T21" fmla="*/ 13 h 140"/>
                  <a:gd name="T22" fmla="*/ 80 w 141"/>
                  <a:gd name="T23" fmla="*/ 11 h 140"/>
                  <a:gd name="T24" fmla="*/ 87 w 141"/>
                  <a:gd name="T25" fmla="*/ 15 h 140"/>
                  <a:gd name="T26" fmla="*/ 95 w 141"/>
                  <a:gd name="T27" fmla="*/ 13 h 140"/>
                  <a:gd name="T28" fmla="*/ 103 w 141"/>
                  <a:gd name="T29" fmla="*/ 7 h 140"/>
                  <a:gd name="T30" fmla="*/ 112 w 141"/>
                  <a:gd name="T31" fmla="*/ 9 h 140"/>
                  <a:gd name="T32" fmla="*/ 116 w 141"/>
                  <a:gd name="T33" fmla="*/ 7 h 140"/>
                  <a:gd name="T34" fmla="*/ 122 w 141"/>
                  <a:gd name="T35" fmla="*/ 13 h 140"/>
                  <a:gd name="T36" fmla="*/ 122 w 141"/>
                  <a:gd name="T37" fmla="*/ 22 h 140"/>
                  <a:gd name="T38" fmla="*/ 129 w 141"/>
                  <a:gd name="T39" fmla="*/ 26 h 140"/>
                  <a:gd name="T40" fmla="*/ 127 w 141"/>
                  <a:gd name="T41" fmla="*/ 32 h 140"/>
                  <a:gd name="T42" fmla="*/ 127 w 141"/>
                  <a:gd name="T43" fmla="*/ 36 h 140"/>
                  <a:gd name="T44" fmla="*/ 131 w 141"/>
                  <a:gd name="T45" fmla="*/ 34 h 140"/>
                  <a:gd name="T46" fmla="*/ 133 w 141"/>
                  <a:gd name="T47" fmla="*/ 40 h 140"/>
                  <a:gd name="T48" fmla="*/ 139 w 141"/>
                  <a:gd name="T49" fmla="*/ 43 h 140"/>
                  <a:gd name="T50" fmla="*/ 141 w 141"/>
                  <a:gd name="T51" fmla="*/ 49 h 140"/>
                  <a:gd name="T52" fmla="*/ 131 w 141"/>
                  <a:gd name="T53" fmla="*/ 51 h 140"/>
                  <a:gd name="T54" fmla="*/ 133 w 141"/>
                  <a:gd name="T55" fmla="*/ 57 h 140"/>
                  <a:gd name="T56" fmla="*/ 133 w 141"/>
                  <a:gd name="T57" fmla="*/ 68 h 140"/>
                  <a:gd name="T58" fmla="*/ 135 w 141"/>
                  <a:gd name="T59" fmla="*/ 76 h 140"/>
                  <a:gd name="T60" fmla="*/ 137 w 141"/>
                  <a:gd name="T61" fmla="*/ 85 h 140"/>
                  <a:gd name="T62" fmla="*/ 131 w 141"/>
                  <a:gd name="T63" fmla="*/ 85 h 140"/>
                  <a:gd name="T64" fmla="*/ 135 w 141"/>
                  <a:gd name="T65" fmla="*/ 91 h 140"/>
                  <a:gd name="T66" fmla="*/ 137 w 141"/>
                  <a:gd name="T67" fmla="*/ 97 h 140"/>
                  <a:gd name="T68" fmla="*/ 127 w 141"/>
                  <a:gd name="T69" fmla="*/ 110 h 140"/>
                  <a:gd name="T70" fmla="*/ 129 w 141"/>
                  <a:gd name="T71" fmla="*/ 116 h 140"/>
                  <a:gd name="T72" fmla="*/ 122 w 141"/>
                  <a:gd name="T73" fmla="*/ 127 h 140"/>
                  <a:gd name="T74" fmla="*/ 93 w 141"/>
                  <a:gd name="T75" fmla="*/ 140 h 140"/>
                  <a:gd name="T76" fmla="*/ 82 w 141"/>
                  <a:gd name="T77" fmla="*/ 133 h 140"/>
                  <a:gd name="T78" fmla="*/ 74 w 141"/>
                  <a:gd name="T79" fmla="*/ 125 h 140"/>
                  <a:gd name="T80" fmla="*/ 74 w 141"/>
                  <a:gd name="T81" fmla="*/ 123 h 140"/>
                  <a:gd name="T82" fmla="*/ 84 w 141"/>
                  <a:gd name="T83" fmla="*/ 89 h 140"/>
                  <a:gd name="T84" fmla="*/ 82 w 141"/>
                  <a:gd name="T85" fmla="*/ 85 h 140"/>
                  <a:gd name="T86" fmla="*/ 84 w 141"/>
                  <a:gd name="T87" fmla="*/ 81 h 140"/>
                  <a:gd name="T88" fmla="*/ 82 w 141"/>
                  <a:gd name="T89" fmla="*/ 74 h 140"/>
                  <a:gd name="T90" fmla="*/ 78 w 141"/>
                  <a:gd name="T91" fmla="*/ 62 h 140"/>
                  <a:gd name="T92" fmla="*/ 72 w 141"/>
                  <a:gd name="T93" fmla="*/ 53 h 140"/>
                  <a:gd name="T94" fmla="*/ 51 w 141"/>
                  <a:gd name="T95" fmla="*/ 55 h 140"/>
                  <a:gd name="T96" fmla="*/ 42 w 141"/>
                  <a:gd name="T97" fmla="*/ 64 h 140"/>
                  <a:gd name="T98" fmla="*/ 36 w 141"/>
                  <a:gd name="T99" fmla="*/ 70 h 140"/>
                  <a:gd name="T100" fmla="*/ 30 w 141"/>
                  <a:gd name="T101" fmla="*/ 68 h 140"/>
                  <a:gd name="T102" fmla="*/ 23 w 141"/>
                  <a:gd name="T103" fmla="*/ 59 h 140"/>
                  <a:gd name="T104" fmla="*/ 17 w 141"/>
                  <a:gd name="T105" fmla="*/ 57 h 140"/>
                  <a:gd name="T106" fmla="*/ 19 w 141"/>
                  <a:gd name="T107" fmla="*/ 53 h 140"/>
                  <a:gd name="T108" fmla="*/ 13 w 141"/>
                  <a:gd name="T109" fmla="*/ 53 h 140"/>
                  <a:gd name="T110" fmla="*/ 6 w 141"/>
                  <a:gd name="T111" fmla="*/ 51 h 140"/>
                  <a:gd name="T112" fmla="*/ 2 w 141"/>
                  <a:gd name="T113" fmla="*/ 38 h 140"/>
                  <a:gd name="T114" fmla="*/ 0 w 141"/>
                  <a:gd name="T115" fmla="*/ 3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1" h="140">
                    <a:moveTo>
                      <a:pt x="0" y="34"/>
                    </a:moveTo>
                    <a:lnTo>
                      <a:pt x="2" y="30"/>
                    </a:lnTo>
                    <a:lnTo>
                      <a:pt x="6" y="30"/>
                    </a:lnTo>
                    <a:lnTo>
                      <a:pt x="11" y="26"/>
                    </a:lnTo>
                    <a:lnTo>
                      <a:pt x="17" y="26"/>
                    </a:lnTo>
                    <a:lnTo>
                      <a:pt x="21" y="22"/>
                    </a:lnTo>
                    <a:lnTo>
                      <a:pt x="21" y="19"/>
                    </a:lnTo>
                    <a:lnTo>
                      <a:pt x="19" y="17"/>
                    </a:lnTo>
                    <a:lnTo>
                      <a:pt x="19" y="9"/>
                    </a:lnTo>
                    <a:lnTo>
                      <a:pt x="19" y="7"/>
                    </a:lnTo>
                    <a:lnTo>
                      <a:pt x="19" y="0"/>
                    </a:lnTo>
                    <a:lnTo>
                      <a:pt x="23" y="0"/>
                    </a:lnTo>
                    <a:lnTo>
                      <a:pt x="36" y="0"/>
                    </a:lnTo>
                    <a:lnTo>
                      <a:pt x="44" y="5"/>
                    </a:lnTo>
                    <a:lnTo>
                      <a:pt x="46" y="7"/>
                    </a:lnTo>
                    <a:lnTo>
                      <a:pt x="53" y="7"/>
                    </a:lnTo>
                    <a:lnTo>
                      <a:pt x="59" y="9"/>
                    </a:lnTo>
                    <a:lnTo>
                      <a:pt x="63" y="7"/>
                    </a:lnTo>
                    <a:lnTo>
                      <a:pt x="68" y="7"/>
                    </a:lnTo>
                    <a:lnTo>
                      <a:pt x="70" y="9"/>
                    </a:lnTo>
                    <a:lnTo>
                      <a:pt x="74" y="9"/>
                    </a:lnTo>
                    <a:lnTo>
                      <a:pt x="74" y="13"/>
                    </a:lnTo>
                    <a:lnTo>
                      <a:pt x="76" y="13"/>
                    </a:lnTo>
                    <a:lnTo>
                      <a:pt x="80" y="11"/>
                    </a:lnTo>
                    <a:lnTo>
                      <a:pt x="82" y="13"/>
                    </a:lnTo>
                    <a:lnTo>
                      <a:pt x="87" y="15"/>
                    </a:lnTo>
                    <a:lnTo>
                      <a:pt x="93" y="15"/>
                    </a:lnTo>
                    <a:lnTo>
                      <a:pt x="95" y="13"/>
                    </a:lnTo>
                    <a:lnTo>
                      <a:pt x="99" y="13"/>
                    </a:lnTo>
                    <a:lnTo>
                      <a:pt x="103" y="7"/>
                    </a:lnTo>
                    <a:lnTo>
                      <a:pt x="105" y="7"/>
                    </a:lnTo>
                    <a:lnTo>
                      <a:pt x="112" y="9"/>
                    </a:lnTo>
                    <a:lnTo>
                      <a:pt x="114" y="9"/>
                    </a:lnTo>
                    <a:lnTo>
                      <a:pt x="116" y="7"/>
                    </a:lnTo>
                    <a:lnTo>
                      <a:pt x="118" y="9"/>
                    </a:lnTo>
                    <a:lnTo>
                      <a:pt x="122" y="13"/>
                    </a:lnTo>
                    <a:lnTo>
                      <a:pt x="124" y="17"/>
                    </a:lnTo>
                    <a:lnTo>
                      <a:pt x="122" y="22"/>
                    </a:lnTo>
                    <a:lnTo>
                      <a:pt x="124" y="24"/>
                    </a:lnTo>
                    <a:lnTo>
                      <a:pt x="129" y="26"/>
                    </a:lnTo>
                    <a:lnTo>
                      <a:pt x="129" y="28"/>
                    </a:lnTo>
                    <a:lnTo>
                      <a:pt x="127" y="32"/>
                    </a:lnTo>
                    <a:lnTo>
                      <a:pt x="124" y="38"/>
                    </a:lnTo>
                    <a:lnTo>
                      <a:pt x="127" y="36"/>
                    </a:lnTo>
                    <a:lnTo>
                      <a:pt x="129" y="34"/>
                    </a:lnTo>
                    <a:lnTo>
                      <a:pt x="131" y="34"/>
                    </a:lnTo>
                    <a:lnTo>
                      <a:pt x="131" y="38"/>
                    </a:lnTo>
                    <a:lnTo>
                      <a:pt x="133" y="40"/>
                    </a:lnTo>
                    <a:lnTo>
                      <a:pt x="133" y="43"/>
                    </a:lnTo>
                    <a:lnTo>
                      <a:pt x="139" y="43"/>
                    </a:lnTo>
                    <a:lnTo>
                      <a:pt x="141" y="45"/>
                    </a:lnTo>
                    <a:lnTo>
                      <a:pt x="141" y="49"/>
                    </a:lnTo>
                    <a:lnTo>
                      <a:pt x="139" y="49"/>
                    </a:lnTo>
                    <a:lnTo>
                      <a:pt x="131" y="51"/>
                    </a:lnTo>
                    <a:lnTo>
                      <a:pt x="131" y="55"/>
                    </a:lnTo>
                    <a:lnTo>
                      <a:pt x="133" y="57"/>
                    </a:lnTo>
                    <a:lnTo>
                      <a:pt x="133" y="66"/>
                    </a:lnTo>
                    <a:lnTo>
                      <a:pt x="133" y="68"/>
                    </a:lnTo>
                    <a:lnTo>
                      <a:pt x="133" y="76"/>
                    </a:lnTo>
                    <a:lnTo>
                      <a:pt x="135" y="76"/>
                    </a:lnTo>
                    <a:lnTo>
                      <a:pt x="137" y="81"/>
                    </a:lnTo>
                    <a:lnTo>
                      <a:pt x="137" y="85"/>
                    </a:lnTo>
                    <a:lnTo>
                      <a:pt x="135" y="83"/>
                    </a:lnTo>
                    <a:lnTo>
                      <a:pt x="131" y="85"/>
                    </a:lnTo>
                    <a:lnTo>
                      <a:pt x="131" y="87"/>
                    </a:lnTo>
                    <a:lnTo>
                      <a:pt x="135" y="91"/>
                    </a:lnTo>
                    <a:lnTo>
                      <a:pt x="137" y="93"/>
                    </a:lnTo>
                    <a:lnTo>
                      <a:pt x="137" y="97"/>
                    </a:lnTo>
                    <a:lnTo>
                      <a:pt x="131" y="110"/>
                    </a:lnTo>
                    <a:lnTo>
                      <a:pt x="127" y="110"/>
                    </a:lnTo>
                    <a:lnTo>
                      <a:pt x="127" y="112"/>
                    </a:lnTo>
                    <a:lnTo>
                      <a:pt x="129" y="116"/>
                    </a:lnTo>
                    <a:lnTo>
                      <a:pt x="124" y="125"/>
                    </a:lnTo>
                    <a:lnTo>
                      <a:pt x="122" y="127"/>
                    </a:lnTo>
                    <a:lnTo>
                      <a:pt x="122" y="129"/>
                    </a:lnTo>
                    <a:lnTo>
                      <a:pt x="93" y="140"/>
                    </a:lnTo>
                    <a:lnTo>
                      <a:pt x="84" y="133"/>
                    </a:lnTo>
                    <a:lnTo>
                      <a:pt x="82" y="133"/>
                    </a:lnTo>
                    <a:lnTo>
                      <a:pt x="76" y="127"/>
                    </a:lnTo>
                    <a:lnTo>
                      <a:pt x="74" y="125"/>
                    </a:lnTo>
                    <a:lnTo>
                      <a:pt x="74" y="123"/>
                    </a:lnTo>
                    <a:lnTo>
                      <a:pt x="74" y="123"/>
                    </a:lnTo>
                    <a:lnTo>
                      <a:pt x="82" y="116"/>
                    </a:lnTo>
                    <a:lnTo>
                      <a:pt x="84" y="89"/>
                    </a:lnTo>
                    <a:lnTo>
                      <a:pt x="84" y="87"/>
                    </a:lnTo>
                    <a:lnTo>
                      <a:pt x="82" y="85"/>
                    </a:lnTo>
                    <a:lnTo>
                      <a:pt x="82" y="83"/>
                    </a:lnTo>
                    <a:lnTo>
                      <a:pt x="84" y="81"/>
                    </a:lnTo>
                    <a:lnTo>
                      <a:pt x="84" y="78"/>
                    </a:lnTo>
                    <a:lnTo>
                      <a:pt x="82" y="74"/>
                    </a:lnTo>
                    <a:lnTo>
                      <a:pt x="82" y="72"/>
                    </a:lnTo>
                    <a:lnTo>
                      <a:pt x="78" y="62"/>
                    </a:lnTo>
                    <a:lnTo>
                      <a:pt x="76" y="59"/>
                    </a:lnTo>
                    <a:lnTo>
                      <a:pt x="72" y="53"/>
                    </a:lnTo>
                    <a:lnTo>
                      <a:pt x="55" y="53"/>
                    </a:lnTo>
                    <a:lnTo>
                      <a:pt x="51" y="55"/>
                    </a:lnTo>
                    <a:lnTo>
                      <a:pt x="46" y="59"/>
                    </a:lnTo>
                    <a:lnTo>
                      <a:pt x="42" y="64"/>
                    </a:lnTo>
                    <a:lnTo>
                      <a:pt x="42" y="66"/>
                    </a:lnTo>
                    <a:lnTo>
                      <a:pt x="36" y="70"/>
                    </a:lnTo>
                    <a:lnTo>
                      <a:pt x="32" y="70"/>
                    </a:lnTo>
                    <a:lnTo>
                      <a:pt x="30" y="68"/>
                    </a:lnTo>
                    <a:lnTo>
                      <a:pt x="23" y="66"/>
                    </a:lnTo>
                    <a:lnTo>
                      <a:pt x="23" y="59"/>
                    </a:lnTo>
                    <a:lnTo>
                      <a:pt x="19" y="59"/>
                    </a:lnTo>
                    <a:lnTo>
                      <a:pt x="17" y="57"/>
                    </a:lnTo>
                    <a:lnTo>
                      <a:pt x="17" y="53"/>
                    </a:lnTo>
                    <a:lnTo>
                      <a:pt x="19" y="53"/>
                    </a:lnTo>
                    <a:lnTo>
                      <a:pt x="15" y="51"/>
                    </a:lnTo>
                    <a:lnTo>
                      <a:pt x="13" y="53"/>
                    </a:lnTo>
                    <a:lnTo>
                      <a:pt x="11" y="53"/>
                    </a:lnTo>
                    <a:lnTo>
                      <a:pt x="6" y="51"/>
                    </a:lnTo>
                    <a:lnTo>
                      <a:pt x="0" y="45"/>
                    </a:lnTo>
                    <a:lnTo>
                      <a:pt x="2" y="38"/>
                    </a:lnTo>
                    <a:lnTo>
                      <a:pt x="0" y="34"/>
                    </a:lnTo>
                    <a:lnTo>
                      <a:pt x="0" y="3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20" name="Freeform 125">
                <a:extLst>
                  <a:ext uri="{FF2B5EF4-FFF2-40B4-BE49-F238E27FC236}">
                    <a16:creationId xmlns:a16="http://schemas.microsoft.com/office/drawing/2014/main" id="{E8AA5CAF-8E0A-4DC1-B666-E08FD5CAA438}"/>
                  </a:ext>
                </a:extLst>
              </p:cNvPr>
              <p:cNvSpPr>
                <a:spLocks noEditPoints="1"/>
              </p:cNvSpPr>
              <p:nvPr/>
            </p:nvSpPr>
            <p:spPr bwMode="auto">
              <a:xfrm>
                <a:off x="8823180" y="3682574"/>
                <a:ext cx="43531" cy="52996"/>
              </a:xfrm>
              <a:custGeom>
                <a:avLst/>
                <a:gdLst>
                  <a:gd name="T0" fmla="*/ 14 w 54"/>
                  <a:gd name="T1" fmla="*/ 59 h 70"/>
                  <a:gd name="T2" fmla="*/ 14 w 54"/>
                  <a:gd name="T3" fmla="*/ 57 h 70"/>
                  <a:gd name="T4" fmla="*/ 12 w 54"/>
                  <a:gd name="T5" fmla="*/ 55 h 70"/>
                  <a:gd name="T6" fmla="*/ 10 w 54"/>
                  <a:gd name="T7" fmla="*/ 53 h 70"/>
                  <a:gd name="T8" fmla="*/ 10 w 54"/>
                  <a:gd name="T9" fmla="*/ 55 h 70"/>
                  <a:gd name="T10" fmla="*/ 10 w 54"/>
                  <a:gd name="T11" fmla="*/ 57 h 70"/>
                  <a:gd name="T12" fmla="*/ 14 w 54"/>
                  <a:gd name="T13" fmla="*/ 59 h 70"/>
                  <a:gd name="T14" fmla="*/ 14 w 54"/>
                  <a:gd name="T15" fmla="*/ 59 h 70"/>
                  <a:gd name="T16" fmla="*/ 14 w 54"/>
                  <a:gd name="T17" fmla="*/ 59 h 70"/>
                  <a:gd name="T18" fmla="*/ 2 w 54"/>
                  <a:gd name="T19" fmla="*/ 17 h 70"/>
                  <a:gd name="T20" fmla="*/ 6 w 54"/>
                  <a:gd name="T21" fmla="*/ 17 h 70"/>
                  <a:gd name="T22" fmla="*/ 12 w 54"/>
                  <a:gd name="T23" fmla="*/ 13 h 70"/>
                  <a:gd name="T24" fmla="*/ 12 w 54"/>
                  <a:gd name="T25" fmla="*/ 11 h 70"/>
                  <a:gd name="T26" fmla="*/ 16 w 54"/>
                  <a:gd name="T27" fmla="*/ 6 h 70"/>
                  <a:gd name="T28" fmla="*/ 21 w 54"/>
                  <a:gd name="T29" fmla="*/ 2 h 70"/>
                  <a:gd name="T30" fmla="*/ 25 w 54"/>
                  <a:gd name="T31" fmla="*/ 0 h 70"/>
                  <a:gd name="T32" fmla="*/ 42 w 54"/>
                  <a:gd name="T33" fmla="*/ 0 h 70"/>
                  <a:gd name="T34" fmla="*/ 46 w 54"/>
                  <a:gd name="T35" fmla="*/ 6 h 70"/>
                  <a:gd name="T36" fmla="*/ 48 w 54"/>
                  <a:gd name="T37" fmla="*/ 9 h 70"/>
                  <a:gd name="T38" fmla="*/ 52 w 54"/>
                  <a:gd name="T39" fmla="*/ 19 h 70"/>
                  <a:gd name="T40" fmla="*/ 52 w 54"/>
                  <a:gd name="T41" fmla="*/ 21 h 70"/>
                  <a:gd name="T42" fmla="*/ 54 w 54"/>
                  <a:gd name="T43" fmla="*/ 25 h 70"/>
                  <a:gd name="T44" fmla="*/ 54 w 54"/>
                  <a:gd name="T45" fmla="*/ 28 h 70"/>
                  <a:gd name="T46" fmla="*/ 52 w 54"/>
                  <a:gd name="T47" fmla="*/ 30 h 70"/>
                  <a:gd name="T48" fmla="*/ 52 w 54"/>
                  <a:gd name="T49" fmla="*/ 32 h 70"/>
                  <a:gd name="T50" fmla="*/ 54 w 54"/>
                  <a:gd name="T51" fmla="*/ 34 h 70"/>
                  <a:gd name="T52" fmla="*/ 54 w 54"/>
                  <a:gd name="T53" fmla="*/ 36 h 70"/>
                  <a:gd name="T54" fmla="*/ 52 w 54"/>
                  <a:gd name="T55" fmla="*/ 63 h 70"/>
                  <a:gd name="T56" fmla="*/ 44 w 54"/>
                  <a:gd name="T57" fmla="*/ 70 h 70"/>
                  <a:gd name="T58" fmla="*/ 42 w 54"/>
                  <a:gd name="T59" fmla="*/ 68 h 70"/>
                  <a:gd name="T60" fmla="*/ 33 w 54"/>
                  <a:gd name="T61" fmla="*/ 68 h 70"/>
                  <a:gd name="T62" fmla="*/ 23 w 54"/>
                  <a:gd name="T63" fmla="*/ 61 h 70"/>
                  <a:gd name="T64" fmla="*/ 19 w 54"/>
                  <a:gd name="T65" fmla="*/ 61 h 70"/>
                  <a:gd name="T66" fmla="*/ 21 w 54"/>
                  <a:gd name="T67" fmla="*/ 59 h 70"/>
                  <a:gd name="T68" fmla="*/ 16 w 54"/>
                  <a:gd name="T69" fmla="*/ 55 h 70"/>
                  <a:gd name="T70" fmla="*/ 14 w 54"/>
                  <a:gd name="T71" fmla="*/ 53 h 70"/>
                  <a:gd name="T72" fmla="*/ 16 w 54"/>
                  <a:gd name="T73" fmla="*/ 49 h 70"/>
                  <a:gd name="T74" fmla="*/ 16 w 54"/>
                  <a:gd name="T75" fmla="*/ 49 h 70"/>
                  <a:gd name="T76" fmla="*/ 12 w 54"/>
                  <a:gd name="T77" fmla="*/ 51 h 70"/>
                  <a:gd name="T78" fmla="*/ 8 w 54"/>
                  <a:gd name="T79" fmla="*/ 44 h 70"/>
                  <a:gd name="T80" fmla="*/ 8 w 54"/>
                  <a:gd name="T81" fmla="*/ 40 h 70"/>
                  <a:gd name="T82" fmla="*/ 6 w 54"/>
                  <a:gd name="T83" fmla="*/ 34 h 70"/>
                  <a:gd name="T84" fmla="*/ 2 w 54"/>
                  <a:gd name="T85" fmla="*/ 34 h 70"/>
                  <a:gd name="T86" fmla="*/ 0 w 54"/>
                  <a:gd name="T87" fmla="*/ 32 h 70"/>
                  <a:gd name="T88" fmla="*/ 4 w 54"/>
                  <a:gd name="T89" fmla="*/ 25 h 70"/>
                  <a:gd name="T90" fmla="*/ 0 w 54"/>
                  <a:gd name="T91" fmla="*/ 23 h 70"/>
                  <a:gd name="T92" fmla="*/ 0 w 54"/>
                  <a:gd name="T93" fmla="*/ 21 h 70"/>
                  <a:gd name="T94" fmla="*/ 2 w 54"/>
                  <a:gd name="T95" fmla="*/ 17 h 70"/>
                  <a:gd name="T96" fmla="*/ 2 w 54"/>
                  <a:gd name="T97" fmla="*/ 1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0">
                    <a:moveTo>
                      <a:pt x="14" y="59"/>
                    </a:moveTo>
                    <a:lnTo>
                      <a:pt x="14" y="57"/>
                    </a:lnTo>
                    <a:lnTo>
                      <a:pt x="12" y="55"/>
                    </a:lnTo>
                    <a:lnTo>
                      <a:pt x="10" y="53"/>
                    </a:lnTo>
                    <a:lnTo>
                      <a:pt x="10" y="55"/>
                    </a:lnTo>
                    <a:lnTo>
                      <a:pt x="10" y="57"/>
                    </a:lnTo>
                    <a:lnTo>
                      <a:pt x="14" y="59"/>
                    </a:lnTo>
                    <a:lnTo>
                      <a:pt x="14" y="59"/>
                    </a:lnTo>
                    <a:lnTo>
                      <a:pt x="14" y="59"/>
                    </a:lnTo>
                    <a:close/>
                    <a:moveTo>
                      <a:pt x="2" y="17"/>
                    </a:moveTo>
                    <a:lnTo>
                      <a:pt x="6" y="17"/>
                    </a:lnTo>
                    <a:lnTo>
                      <a:pt x="12" y="13"/>
                    </a:lnTo>
                    <a:lnTo>
                      <a:pt x="12" y="11"/>
                    </a:lnTo>
                    <a:lnTo>
                      <a:pt x="16" y="6"/>
                    </a:lnTo>
                    <a:lnTo>
                      <a:pt x="21" y="2"/>
                    </a:lnTo>
                    <a:lnTo>
                      <a:pt x="25" y="0"/>
                    </a:lnTo>
                    <a:lnTo>
                      <a:pt x="42" y="0"/>
                    </a:lnTo>
                    <a:lnTo>
                      <a:pt x="46" y="6"/>
                    </a:lnTo>
                    <a:lnTo>
                      <a:pt x="48" y="9"/>
                    </a:lnTo>
                    <a:lnTo>
                      <a:pt x="52" y="19"/>
                    </a:lnTo>
                    <a:lnTo>
                      <a:pt x="52" y="21"/>
                    </a:lnTo>
                    <a:lnTo>
                      <a:pt x="54" y="25"/>
                    </a:lnTo>
                    <a:lnTo>
                      <a:pt x="54" y="28"/>
                    </a:lnTo>
                    <a:lnTo>
                      <a:pt x="52" y="30"/>
                    </a:lnTo>
                    <a:lnTo>
                      <a:pt x="52" y="32"/>
                    </a:lnTo>
                    <a:lnTo>
                      <a:pt x="54" y="34"/>
                    </a:lnTo>
                    <a:lnTo>
                      <a:pt x="54" y="36"/>
                    </a:lnTo>
                    <a:lnTo>
                      <a:pt x="52" y="63"/>
                    </a:lnTo>
                    <a:lnTo>
                      <a:pt x="44" y="70"/>
                    </a:lnTo>
                    <a:lnTo>
                      <a:pt x="42" y="68"/>
                    </a:lnTo>
                    <a:lnTo>
                      <a:pt x="33" y="68"/>
                    </a:lnTo>
                    <a:lnTo>
                      <a:pt x="23" y="61"/>
                    </a:lnTo>
                    <a:lnTo>
                      <a:pt x="19" y="61"/>
                    </a:lnTo>
                    <a:lnTo>
                      <a:pt x="21" y="59"/>
                    </a:lnTo>
                    <a:lnTo>
                      <a:pt x="16" y="55"/>
                    </a:lnTo>
                    <a:lnTo>
                      <a:pt x="14" y="53"/>
                    </a:lnTo>
                    <a:lnTo>
                      <a:pt x="16" y="49"/>
                    </a:lnTo>
                    <a:lnTo>
                      <a:pt x="16" y="49"/>
                    </a:lnTo>
                    <a:lnTo>
                      <a:pt x="12" y="51"/>
                    </a:lnTo>
                    <a:lnTo>
                      <a:pt x="8" y="44"/>
                    </a:lnTo>
                    <a:lnTo>
                      <a:pt x="8" y="40"/>
                    </a:lnTo>
                    <a:lnTo>
                      <a:pt x="6" y="34"/>
                    </a:lnTo>
                    <a:lnTo>
                      <a:pt x="2" y="34"/>
                    </a:lnTo>
                    <a:lnTo>
                      <a:pt x="0" y="32"/>
                    </a:lnTo>
                    <a:lnTo>
                      <a:pt x="4" y="25"/>
                    </a:lnTo>
                    <a:lnTo>
                      <a:pt x="0" y="23"/>
                    </a:lnTo>
                    <a:lnTo>
                      <a:pt x="0" y="21"/>
                    </a:lnTo>
                    <a:lnTo>
                      <a:pt x="2" y="17"/>
                    </a:lnTo>
                    <a:lnTo>
                      <a:pt x="2" y="1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21" name="Freeform 126">
                <a:extLst>
                  <a:ext uri="{FF2B5EF4-FFF2-40B4-BE49-F238E27FC236}">
                    <a16:creationId xmlns:a16="http://schemas.microsoft.com/office/drawing/2014/main" id="{BD081CAA-D373-4511-A9EE-9BEACBA1C102}"/>
                  </a:ext>
                </a:extLst>
              </p:cNvPr>
              <p:cNvSpPr>
                <a:spLocks/>
              </p:cNvSpPr>
              <p:nvPr/>
            </p:nvSpPr>
            <p:spPr bwMode="auto">
              <a:xfrm>
                <a:off x="8851393" y="3706801"/>
                <a:ext cx="65296" cy="65109"/>
              </a:xfrm>
              <a:custGeom>
                <a:avLst/>
                <a:gdLst>
                  <a:gd name="T0" fmla="*/ 0 w 81"/>
                  <a:gd name="T1" fmla="*/ 36 h 86"/>
                  <a:gd name="T2" fmla="*/ 3 w 81"/>
                  <a:gd name="T3" fmla="*/ 33 h 86"/>
                  <a:gd name="T4" fmla="*/ 5 w 81"/>
                  <a:gd name="T5" fmla="*/ 27 h 86"/>
                  <a:gd name="T6" fmla="*/ 9 w 81"/>
                  <a:gd name="T7" fmla="*/ 25 h 86"/>
                  <a:gd name="T8" fmla="*/ 13 w 81"/>
                  <a:gd name="T9" fmla="*/ 21 h 86"/>
                  <a:gd name="T10" fmla="*/ 13 w 81"/>
                  <a:gd name="T11" fmla="*/ 17 h 86"/>
                  <a:gd name="T12" fmla="*/ 15 w 81"/>
                  <a:gd name="T13" fmla="*/ 12 h 86"/>
                  <a:gd name="T14" fmla="*/ 17 w 81"/>
                  <a:gd name="T15" fmla="*/ 10 h 86"/>
                  <a:gd name="T16" fmla="*/ 17 w 81"/>
                  <a:gd name="T17" fmla="*/ 8 h 86"/>
                  <a:gd name="T18" fmla="*/ 19 w 81"/>
                  <a:gd name="T19" fmla="*/ 4 h 86"/>
                  <a:gd name="T20" fmla="*/ 24 w 81"/>
                  <a:gd name="T21" fmla="*/ 2 h 86"/>
                  <a:gd name="T22" fmla="*/ 26 w 81"/>
                  <a:gd name="T23" fmla="*/ 2 h 86"/>
                  <a:gd name="T24" fmla="*/ 34 w 81"/>
                  <a:gd name="T25" fmla="*/ 0 h 86"/>
                  <a:gd name="T26" fmla="*/ 38 w 81"/>
                  <a:gd name="T27" fmla="*/ 2 h 86"/>
                  <a:gd name="T28" fmla="*/ 40 w 81"/>
                  <a:gd name="T29" fmla="*/ 6 h 86"/>
                  <a:gd name="T30" fmla="*/ 45 w 81"/>
                  <a:gd name="T31" fmla="*/ 8 h 86"/>
                  <a:gd name="T32" fmla="*/ 43 w 81"/>
                  <a:gd name="T33" fmla="*/ 17 h 86"/>
                  <a:gd name="T34" fmla="*/ 43 w 81"/>
                  <a:gd name="T35" fmla="*/ 21 h 86"/>
                  <a:gd name="T36" fmla="*/ 49 w 81"/>
                  <a:gd name="T37" fmla="*/ 25 h 86"/>
                  <a:gd name="T38" fmla="*/ 51 w 81"/>
                  <a:gd name="T39" fmla="*/ 25 h 86"/>
                  <a:gd name="T40" fmla="*/ 55 w 81"/>
                  <a:gd name="T41" fmla="*/ 21 h 86"/>
                  <a:gd name="T42" fmla="*/ 57 w 81"/>
                  <a:gd name="T43" fmla="*/ 21 h 86"/>
                  <a:gd name="T44" fmla="*/ 62 w 81"/>
                  <a:gd name="T45" fmla="*/ 25 h 86"/>
                  <a:gd name="T46" fmla="*/ 62 w 81"/>
                  <a:gd name="T47" fmla="*/ 27 h 86"/>
                  <a:gd name="T48" fmla="*/ 62 w 81"/>
                  <a:gd name="T49" fmla="*/ 27 h 86"/>
                  <a:gd name="T50" fmla="*/ 64 w 81"/>
                  <a:gd name="T51" fmla="*/ 31 h 86"/>
                  <a:gd name="T52" fmla="*/ 59 w 81"/>
                  <a:gd name="T53" fmla="*/ 40 h 86"/>
                  <a:gd name="T54" fmla="*/ 57 w 81"/>
                  <a:gd name="T55" fmla="*/ 42 h 86"/>
                  <a:gd name="T56" fmla="*/ 57 w 81"/>
                  <a:gd name="T57" fmla="*/ 46 h 86"/>
                  <a:gd name="T58" fmla="*/ 62 w 81"/>
                  <a:gd name="T59" fmla="*/ 48 h 86"/>
                  <a:gd name="T60" fmla="*/ 64 w 81"/>
                  <a:gd name="T61" fmla="*/ 46 h 86"/>
                  <a:gd name="T62" fmla="*/ 66 w 81"/>
                  <a:gd name="T63" fmla="*/ 46 h 86"/>
                  <a:gd name="T64" fmla="*/ 68 w 81"/>
                  <a:gd name="T65" fmla="*/ 48 h 86"/>
                  <a:gd name="T66" fmla="*/ 70 w 81"/>
                  <a:gd name="T67" fmla="*/ 48 h 86"/>
                  <a:gd name="T68" fmla="*/ 74 w 81"/>
                  <a:gd name="T69" fmla="*/ 50 h 86"/>
                  <a:gd name="T70" fmla="*/ 74 w 81"/>
                  <a:gd name="T71" fmla="*/ 55 h 86"/>
                  <a:gd name="T72" fmla="*/ 78 w 81"/>
                  <a:gd name="T73" fmla="*/ 57 h 86"/>
                  <a:gd name="T74" fmla="*/ 81 w 81"/>
                  <a:gd name="T75" fmla="*/ 57 h 86"/>
                  <a:gd name="T76" fmla="*/ 81 w 81"/>
                  <a:gd name="T77" fmla="*/ 61 h 86"/>
                  <a:gd name="T78" fmla="*/ 78 w 81"/>
                  <a:gd name="T79" fmla="*/ 63 h 86"/>
                  <a:gd name="T80" fmla="*/ 81 w 81"/>
                  <a:gd name="T81" fmla="*/ 65 h 86"/>
                  <a:gd name="T82" fmla="*/ 78 w 81"/>
                  <a:gd name="T83" fmla="*/ 67 h 86"/>
                  <a:gd name="T84" fmla="*/ 78 w 81"/>
                  <a:gd name="T85" fmla="*/ 71 h 86"/>
                  <a:gd name="T86" fmla="*/ 78 w 81"/>
                  <a:gd name="T87" fmla="*/ 74 h 86"/>
                  <a:gd name="T88" fmla="*/ 76 w 81"/>
                  <a:gd name="T89" fmla="*/ 78 h 86"/>
                  <a:gd name="T90" fmla="*/ 78 w 81"/>
                  <a:gd name="T91" fmla="*/ 82 h 86"/>
                  <a:gd name="T92" fmla="*/ 78 w 81"/>
                  <a:gd name="T93" fmla="*/ 86 h 86"/>
                  <a:gd name="T94" fmla="*/ 59 w 81"/>
                  <a:gd name="T95" fmla="*/ 80 h 86"/>
                  <a:gd name="T96" fmla="*/ 45 w 81"/>
                  <a:gd name="T97" fmla="*/ 67 h 86"/>
                  <a:gd name="T98" fmla="*/ 40 w 81"/>
                  <a:gd name="T99" fmla="*/ 67 h 86"/>
                  <a:gd name="T100" fmla="*/ 28 w 81"/>
                  <a:gd name="T101" fmla="*/ 55 h 86"/>
                  <a:gd name="T102" fmla="*/ 19 w 81"/>
                  <a:gd name="T103" fmla="*/ 48 h 86"/>
                  <a:gd name="T104" fmla="*/ 17 w 81"/>
                  <a:gd name="T105" fmla="*/ 48 h 86"/>
                  <a:gd name="T106" fmla="*/ 11 w 81"/>
                  <a:gd name="T107" fmla="*/ 42 h 86"/>
                  <a:gd name="T108" fmla="*/ 9 w 81"/>
                  <a:gd name="T109" fmla="*/ 40 h 86"/>
                  <a:gd name="T110" fmla="*/ 9 w 81"/>
                  <a:gd name="T111" fmla="*/ 38 h 86"/>
                  <a:gd name="T112" fmla="*/ 7 w 81"/>
                  <a:gd name="T113" fmla="*/ 36 h 86"/>
                  <a:gd name="T114" fmla="*/ 0 w 81"/>
                  <a:gd name="T115"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 h="86">
                    <a:moveTo>
                      <a:pt x="0" y="36"/>
                    </a:moveTo>
                    <a:lnTo>
                      <a:pt x="3" y="33"/>
                    </a:lnTo>
                    <a:lnTo>
                      <a:pt x="5" y="27"/>
                    </a:lnTo>
                    <a:lnTo>
                      <a:pt x="9" y="25"/>
                    </a:lnTo>
                    <a:lnTo>
                      <a:pt x="13" y="21"/>
                    </a:lnTo>
                    <a:lnTo>
                      <a:pt x="13" y="17"/>
                    </a:lnTo>
                    <a:lnTo>
                      <a:pt x="15" y="12"/>
                    </a:lnTo>
                    <a:lnTo>
                      <a:pt x="17" y="10"/>
                    </a:lnTo>
                    <a:lnTo>
                      <a:pt x="17" y="8"/>
                    </a:lnTo>
                    <a:lnTo>
                      <a:pt x="19" y="4"/>
                    </a:lnTo>
                    <a:lnTo>
                      <a:pt x="24" y="2"/>
                    </a:lnTo>
                    <a:lnTo>
                      <a:pt x="26" y="2"/>
                    </a:lnTo>
                    <a:lnTo>
                      <a:pt x="34" y="0"/>
                    </a:lnTo>
                    <a:lnTo>
                      <a:pt x="38" y="2"/>
                    </a:lnTo>
                    <a:lnTo>
                      <a:pt x="40" y="6"/>
                    </a:lnTo>
                    <a:lnTo>
                      <a:pt x="45" y="8"/>
                    </a:lnTo>
                    <a:lnTo>
                      <a:pt x="43" y="17"/>
                    </a:lnTo>
                    <a:lnTo>
                      <a:pt x="43" y="21"/>
                    </a:lnTo>
                    <a:lnTo>
                      <a:pt x="49" y="25"/>
                    </a:lnTo>
                    <a:lnTo>
                      <a:pt x="51" y="25"/>
                    </a:lnTo>
                    <a:lnTo>
                      <a:pt x="55" y="21"/>
                    </a:lnTo>
                    <a:lnTo>
                      <a:pt x="57" y="21"/>
                    </a:lnTo>
                    <a:lnTo>
                      <a:pt x="62" y="25"/>
                    </a:lnTo>
                    <a:lnTo>
                      <a:pt x="62" y="27"/>
                    </a:lnTo>
                    <a:lnTo>
                      <a:pt x="62" y="27"/>
                    </a:lnTo>
                    <a:lnTo>
                      <a:pt x="64" y="31"/>
                    </a:lnTo>
                    <a:lnTo>
                      <a:pt x="59" y="40"/>
                    </a:lnTo>
                    <a:lnTo>
                      <a:pt x="57" y="42"/>
                    </a:lnTo>
                    <a:lnTo>
                      <a:pt x="57" y="46"/>
                    </a:lnTo>
                    <a:lnTo>
                      <a:pt x="62" y="48"/>
                    </a:lnTo>
                    <a:lnTo>
                      <a:pt x="64" y="46"/>
                    </a:lnTo>
                    <a:lnTo>
                      <a:pt x="66" y="46"/>
                    </a:lnTo>
                    <a:lnTo>
                      <a:pt x="68" y="48"/>
                    </a:lnTo>
                    <a:lnTo>
                      <a:pt x="70" y="48"/>
                    </a:lnTo>
                    <a:lnTo>
                      <a:pt x="74" y="50"/>
                    </a:lnTo>
                    <a:lnTo>
                      <a:pt x="74" y="55"/>
                    </a:lnTo>
                    <a:lnTo>
                      <a:pt x="78" y="57"/>
                    </a:lnTo>
                    <a:lnTo>
                      <a:pt x="81" y="57"/>
                    </a:lnTo>
                    <a:lnTo>
                      <a:pt x="81" y="61"/>
                    </a:lnTo>
                    <a:lnTo>
                      <a:pt x="78" y="63"/>
                    </a:lnTo>
                    <a:lnTo>
                      <a:pt x="81" y="65"/>
                    </a:lnTo>
                    <a:lnTo>
                      <a:pt x="78" y="67"/>
                    </a:lnTo>
                    <a:lnTo>
                      <a:pt x="78" y="71"/>
                    </a:lnTo>
                    <a:lnTo>
                      <a:pt x="78" y="74"/>
                    </a:lnTo>
                    <a:lnTo>
                      <a:pt x="76" y="78"/>
                    </a:lnTo>
                    <a:lnTo>
                      <a:pt x="78" y="82"/>
                    </a:lnTo>
                    <a:lnTo>
                      <a:pt x="78" y="86"/>
                    </a:lnTo>
                    <a:lnTo>
                      <a:pt x="59" y="80"/>
                    </a:lnTo>
                    <a:lnTo>
                      <a:pt x="45" y="67"/>
                    </a:lnTo>
                    <a:lnTo>
                      <a:pt x="40" y="67"/>
                    </a:lnTo>
                    <a:lnTo>
                      <a:pt x="28" y="55"/>
                    </a:lnTo>
                    <a:lnTo>
                      <a:pt x="19" y="48"/>
                    </a:lnTo>
                    <a:lnTo>
                      <a:pt x="17" y="48"/>
                    </a:lnTo>
                    <a:lnTo>
                      <a:pt x="11" y="42"/>
                    </a:lnTo>
                    <a:lnTo>
                      <a:pt x="9" y="40"/>
                    </a:lnTo>
                    <a:lnTo>
                      <a:pt x="9" y="38"/>
                    </a:lnTo>
                    <a:lnTo>
                      <a:pt x="7" y="36"/>
                    </a:lnTo>
                    <a:lnTo>
                      <a:pt x="0" y="3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22" name="Freeform 127">
                <a:extLst>
                  <a:ext uri="{FF2B5EF4-FFF2-40B4-BE49-F238E27FC236}">
                    <a16:creationId xmlns:a16="http://schemas.microsoft.com/office/drawing/2014/main" id="{2C0C7844-0771-408E-8B8C-C7B9B6D40833}"/>
                  </a:ext>
                </a:extLst>
              </p:cNvPr>
              <p:cNvSpPr>
                <a:spLocks/>
              </p:cNvSpPr>
              <p:nvPr/>
            </p:nvSpPr>
            <p:spPr bwMode="auto">
              <a:xfrm>
                <a:off x="8897343" y="3672732"/>
                <a:ext cx="100764" cy="99178"/>
              </a:xfrm>
              <a:custGeom>
                <a:avLst/>
                <a:gdLst>
                  <a:gd name="T0" fmla="*/ 21 w 125"/>
                  <a:gd name="T1" fmla="*/ 127 h 131"/>
                  <a:gd name="T2" fmla="*/ 21 w 125"/>
                  <a:gd name="T3" fmla="*/ 119 h 131"/>
                  <a:gd name="T4" fmla="*/ 21 w 125"/>
                  <a:gd name="T5" fmla="*/ 112 h 131"/>
                  <a:gd name="T6" fmla="*/ 21 w 125"/>
                  <a:gd name="T7" fmla="*/ 108 h 131"/>
                  <a:gd name="T8" fmla="*/ 24 w 125"/>
                  <a:gd name="T9" fmla="*/ 102 h 131"/>
                  <a:gd name="T10" fmla="*/ 17 w 125"/>
                  <a:gd name="T11" fmla="*/ 100 h 131"/>
                  <a:gd name="T12" fmla="*/ 13 w 125"/>
                  <a:gd name="T13" fmla="*/ 93 h 131"/>
                  <a:gd name="T14" fmla="*/ 9 w 125"/>
                  <a:gd name="T15" fmla="*/ 91 h 131"/>
                  <a:gd name="T16" fmla="*/ 5 w 125"/>
                  <a:gd name="T17" fmla="*/ 93 h 131"/>
                  <a:gd name="T18" fmla="*/ 0 w 125"/>
                  <a:gd name="T19" fmla="*/ 87 h 131"/>
                  <a:gd name="T20" fmla="*/ 7 w 125"/>
                  <a:gd name="T21" fmla="*/ 76 h 131"/>
                  <a:gd name="T22" fmla="*/ 5 w 125"/>
                  <a:gd name="T23" fmla="*/ 70 h 131"/>
                  <a:gd name="T24" fmla="*/ 15 w 125"/>
                  <a:gd name="T25" fmla="*/ 57 h 131"/>
                  <a:gd name="T26" fmla="*/ 13 w 125"/>
                  <a:gd name="T27" fmla="*/ 51 h 131"/>
                  <a:gd name="T28" fmla="*/ 9 w 125"/>
                  <a:gd name="T29" fmla="*/ 45 h 131"/>
                  <a:gd name="T30" fmla="*/ 15 w 125"/>
                  <a:gd name="T31" fmla="*/ 45 h 131"/>
                  <a:gd name="T32" fmla="*/ 13 w 125"/>
                  <a:gd name="T33" fmla="*/ 36 h 131"/>
                  <a:gd name="T34" fmla="*/ 11 w 125"/>
                  <a:gd name="T35" fmla="*/ 28 h 131"/>
                  <a:gd name="T36" fmla="*/ 11 w 125"/>
                  <a:gd name="T37" fmla="*/ 17 h 131"/>
                  <a:gd name="T38" fmla="*/ 9 w 125"/>
                  <a:gd name="T39" fmla="*/ 11 h 131"/>
                  <a:gd name="T40" fmla="*/ 24 w 125"/>
                  <a:gd name="T41" fmla="*/ 5 h 131"/>
                  <a:gd name="T42" fmla="*/ 32 w 125"/>
                  <a:gd name="T43" fmla="*/ 7 h 131"/>
                  <a:gd name="T44" fmla="*/ 40 w 125"/>
                  <a:gd name="T45" fmla="*/ 7 h 131"/>
                  <a:gd name="T46" fmla="*/ 49 w 125"/>
                  <a:gd name="T47" fmla="*/ 3 h 131"/>
                  <a:gd name="T48" fmla="*/ 53 w 125"/>
                  <a:gd name="T49" fmla="*/ 5 h 131"/>
                  <a:gd name="T50" fmla="*/ 59 w 125"/>
                  <a:gd name="T51" fmla="*/ 9 h 131"/>
                  <a:gd name="T52" fmla="*/ 68 w 125"/>
                  <a:gd name="T53" fmla="*/ 0 h 131"/>
                  <a:gd name="T54" fmla="*/ 80 w 125"/>
                  <a:gd name="T55" fmla="*/ 11 h 131"/>
                  <a:gd name="T56" fmla="*/ 85 w 125"/>
                  <a:gd name="T57" fmla="*/ 11 h 131"/>
                  <a:gd name="T58" fmla="*/ 93 w 125"/>
                  <a:gd name="T59" fmla="*/ 13 h 131"/>
                  <a:gd name="T60" fmla="*/ 102 w 125"/>
                  <a:gd name="T61" fmla="*/ 19 h 131"/>
                  <a:gd name="T62" fmla="*/ 110 w 125"/>
                  <a:gd name="T63" fmla="*/ 17 h 131"/>
                  <a:gd name="T64" fmla="*/ 114 w 125"/>
                  <a:gd name="T65" fmla="*/ 19 h 131"/>
                  <a:gd name="T66" fmla="*/ 118 w 125"/>
                  <a:gd name="T67" fmla="*/ 22 h 131"/>
                  <a:gd name="T68" fmla="*/ 120 w 125"/>
                  <a:gd name="T69" fmla="*/ 32 h 131"/>
                  <a:gd name="T70" fmla="*/ 123 w 125"/>
                  <a:gd name="T71" fmla="*/ 36 h 131"/>
                  <a:gd name="T72" fmla="*/ 123 w 125"/>
                  <a:gd name="T73" fmla="*/ 47 h 131"/>
                  <a:gd name="T74" fmla="*/ 118 w 125"/>
                  <a:gd name="T75" fmla="*/ 53 h 131"/>
                  <a:gd name="T76" fmla="*/ 112 w 125"/>
                  <a:gd name="T77" fmla="*/ 66 h 131"/>
                  <a:gd name="T78" fmla="*/ 110 w 125"/>
                  <a:gd name="T79" fmla="*/ 74 h 131"/>
                  <a:gd name="T80" fmla="*/ 110 w 125"/>
                  <a:gd name="T81" fmla="*/ 85 h 131"/>
                  <a:gd name="T82" fmla="*/ 108 w 125"/>
                  <a:gd name="T83" fmla="*/ 89 h 131"/>
                  <a:gd name="T84" fmla="*/ 112 w 125"/>
                  <a:gd name="T85" fmla="*/ 100 h 131"/>
                  <a:gd name="T86" fmla="*/ 118 w 125"/>
                  <a:gd name="T87" fmla="*/ 106 h 131"/>
                  <a:gd name="T88" fmla="*/ 118 w 125"/>
                  <a:gd name="T89" fmla="*/ 114 h 131"/>
                  <a:gd name="T90" fmla="*/ 112 w 125"/>
                  <a:gd name="T91" fmla="*/ 114 h 131"/>
                  <a:gd name="T92" fmla="*/ 108 w 125"/>
                  <a:gd name="T93" fmla="*/ 110 h 131"/>
                  <a:gd name="T94" fmla="*/ 104 w 125"/>
                  <a:gd name="T95" fmla="*/ 116 h 131"/>
                  <a:gd name="T96" fmla="*/ 85 w 125"/>
                  <a:gd name="T97" fmla="*/ 116 h 131"/>
                  <a:gd name="T98" fmla="*/ 51 w 125"/>
                  <a:gd name="T99" fmla="*/ 116 h 131"/>
                  <a:gd name="T100" fmla="*/ 36 w 125"/>
                  <a:gd name="T101" fmla="*/ 123 h 131"/>
                  <a:gd name="T102" fmla="*/ 32 w 125"/>
                  <a:gd name="T103" fmla="*/ 125 h 131"/>
                  <a:gd name="T104" fmla="*/ 21 w 125"/>
                  <a:gd name="T105"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5" h="131">
                    <a:moveTo>
                      <a:pt x="21" y="131"/>
                    </a:moveTo>
                    <a:lnTo>
                      <a:pt x="21" y="127"/>
                    </a:lnTo>
                    <a:lnTo>
                      <a:pt x="19" y="123"/>
                    </a:lnTo>
                    <a:lnTo>
                      <a:pt x="21" y="119"/>
                    </a:lnTo>
                    <a:lnTo>
                      <a:pt x="21" y="116"/>
                    </a:lnTo>
                    <a:lnTo>
                      <a:pt x="21" y="112"/>
                    </a:lnTo>
                    <a:lnTo>
                      <a:pt x="24" y="110"/>
                    </a:lnTo>
                    <a:lnTo>
                      <a:pt x="21" y="108"/>
                    </a:lnTo>
                    <a:lnTo>
                      <a:pt x="24" y="106"/>
                    </a:lnTo>
                    <a:lnTo>
                      <a:pt x="24" y="102"/>
                    </a:lnTo>
                    <a:lnTo>
                      <a:pt x="21" y="102"/>
                    </a:lnTo>
                    <a:lnTo>
                      <a:pt x="17" y="100"/>
                    </a:lnTo>
                    <a:lnTo>
                      <a:pt x="17" y="95"/>
                    </a:lnTo>
                    <a:lnTo>
                      <a:pt x="13" y="93"/>
                    </a:lnTo>
                    <a:lnTo>
                      <a:pt x="11" y="93"/>
                    </a:lnTo>
                    <a:lnTo>
                      <a:pt x="9" y="91"/>
                    </a:lnTo>
                    <a:lnTo>
                      <a:pt x="7" y="91"/>
                    </a:lnTo>
                    <a:lnTo>
                      <a:pt x="5" y="93"/>
                    </a:lnTo>
                    <a:lnTo>
                      <a:pt x="0" y="91"/>
                    </a:lnTo>
                    <a:lnTo>
                      <a:pt x="0" y="87"/>
                    </a:lnTo>
                    <a:lnTo>
                      <a:pt x="2" y="85"/>
                    </a:lnTo>
                    <a:lnTo>
                      <a:pt x="7" y="76"/>
                    </a:lnTo>
                    <a:lnTo>
                      <a:pt x="5" y="72"/>
                    </a:lnTo>
                    <a:lnTo>
                      <a:pt x="5" y="70"/>
                    </a:lnTo>
                    <a:lnTo>
                      <a:pt x="9" y="70"/>
                    </a:lnTo>
                    <a:lnTo>
                      <a:pt x="15" y="57"/>
                    </a:lnTo>
                    <a:lnTo>
                      <a:pt x="15" y="53"/>
                    </a:lnTo>
                    <a:lnTo>
                      <a:pt x="13" y="51"/>
                    </a:lnTo>
                    <a:lnTo>
                      <a:pt x="9" y="47"/>
                    </a:lnTo>
                    <a:lnTo>
                      <a:pt x="9" y="45"/>
                    </a:lnTo>
                    <a:lnTo>
                      <a:pt x="13" y="43"/>
                    </a:lnTo>
                    <a:lnTo>
                      <a:pt x="15" y="45"/>
                    </a:lnTo>
                    <a:lnTo>
                      <a:pt x="15" y="41"/>
                    </a:lnTo>
                    <a:lnTo>
                      <a:pt x="13" y="36"/>
                    </a:lnTo>
                    <a:lnTo>
                      <a:pt x="11" y="36"/>
                    </a:lnTo>
                    <a:lnTo>
                      <a:pt x="11" y="28"/>
                    </a:lnTo>
                    <a:lnTo>
                      <a:pt x="11" y="26"/>
                    </a:lnTo>
                    <a:lnTo>
                      <a:pt x="11" y="17"/>
                    </a:lnTo>
                    <a:lnTo>
                      <a:pt x="9" y="15"/>
                    </a:lnTo>
                    <a:lnTo>
                      <a:pt x="9" y="11"/>
                    </a:lnTo>
                    <a:lnTo>
                      <a:pt x="17" y="9"/>
                    </a:lnTo>
                    <a:lnTo>
                      <a:pt x="24" y="5"/>
                    </a:lnTo>
                    <a:lnTo>
                      <a:pt x="28" y="5"/>
                    </a:lnTo>
                    <a:lnTo>
                      <a:pt x="32" y="7"/>
                    </a:lnTo>
                    <a:lnTo>
                      <a:pt x="40" y="7"/>
                    </a:lnTo>
                    <a:lnTo>
                      <a:pt x="40" y="7"/>
                    </a:lnTo>
                    <a:lnTo>
                      <a:pt x="43" y="5"/>
                    </a:lnTo>
                    <a:lnTo>
                      <a:pt x="49" y="3"/>
                    </a:lnTo>
                    <a:lnTo>
                      <a:pt x="53" y="3"/>
                    </a:lnTo>
                    <a:lnTo>
                      <a:pt x="53" y="5"/>
                    </a:lnTo>
                    <a:lnTo>
                      <a:pt x="53" y="7"/>
                    </a:lnTo>
                    <a:lnTo>
                      <a:pt x="59" y="9"/>
                    </a:lnTo>
                    <a:lnTo>
                      <a:pt x="64" y="3"/>
                    </a:lnTo>
                    <a:lnTo>
                      <a:pt x="68" y="0"/>
                    </a:lnTo>
                    <a:lnTo>
                      <a:pt x="72" y="7"/>
                    </a:lnTo>
                    <a:lnTo>
                      <a:pt x="80" y="11"/>
                    </a:lnTo>
                    <a:lnTo>
                      <a:pt x="83" y="11"/>
                    </a:lnTo>
                    <a:lnTo>
                      <a:pt x="85" y="11"/>
                    </a:lnTo>
                    <a:lnTo>
                      <a:pt x="89" y="11"/>
                    </a:lnTo>
                    <a:lnTo>
                      <a:pt x="93" y="13"/>
                    </a:lnTo>
                    <a:lnTo>
                      <a:pt x="95" y="17"/>
                    </a:lnTo>
                    <a:lnTo>
                      <a:pt x="102" y="19"/>
                    </a:lnTo>
                    <a:lnTo>
                      <a:pt x="106" y="19"/>
                    </a:lnTo>
                    <a:lnTo>
                      <a:pt x="110" y="17"/>
                    </a:lnTo>
                    <a:lnTo>
                      <a:pt x="112" y="17"/>
                    </a:lnTo>
                    <a:lnTo>
                      <a:pt x="114" y="19"/>
                    </a:lnTo>
                    <a:lnTo>
                      <a:pt x="118" y="19"/>
                    </a:lnTo>
                    <a:lnTo>
                      <a:pt x="118" y="22"/>
                    </a:lnTo>
                    <a:lnTo>
                      <a:pt x="118" y="28"/>
                    </a:lnTo>
                    <a:lnTo>
                      <a:pt x="120" y="32"/>
                    </a:lnTo>
                    <a:lnTo>
                      <a:pt x="120" y="34"/>
                    </a:lnTo>
                    <a:lnTo>
                      <a:pt x="123" y="36"/>
                    </a:lnTo>
                    <a:lnTo>
                      <a:pt x="125" y="43"/>
                    </a:lnTo>
                    <a:lnTo>
                      <a:pt x="123" y="47"/>
                    </a:lnTo>
                    <a:lnTo>
                      <a:pt x="123" y="51"/>
                    </a:lnTo>
                    <a:lnTo>
                      <a:pt x="118" y="53"/>
                    </a:lnTo>
                    <a:lnTo>
                      <a:pt x="112" y="62"/>
                    </a:lnTo>
                    <a:lnTo>
                      <a:pt x="112" y="66"/>
                    </a:lnTo>
                    <a:lnTo>
                      <a:pt x="110" y="70"/>
                    </a:lnTo>
                    <a:lnTo>
                      <a:pt x="110" y="74"/>
                    </a:lnTo>
                    <a:lnTo>
                      <a:pt x="108" y="76"/>
                    </a:lnTo>
                    <a:lnTo>
                      <a:pt x="110" y="85"/>
                    </a:lnTo>
                    <a:lnTo>
                      <a:pt x="108" y="87"/>
                    </a:lnTo>
                    <a:lnTo>
                      <a:pt x="108" y="89"/>
                    </a:lnTo>
                    <a:lnTo>
                      <a:pt x="110" y="91"/>
                    </a:lnTo>
                    <a:lnTo>
                      <a:pt x="112" y="100"/>
                    </a:lnTo>
                    <a:lnTo>
                      <a:pt x="112" y="104"/>
                    </a:lnTo>
                    <a:lnTo>
                      <a:pt x="118" y="106"/>
                    </a:lnTo>
                    <a:lnTo>
                      <a:pt x="118" y="108"/>
                    </a:lnTo>
                    <a:lnTo>
                      <a:pt x="118" y="114"/>
                    </a:lnTo>
                    <a:lnTo>
                      <a:pt x="116" y="114"/>
                    </a:lnTo>
                    <a:lnTo>
                      <a:pt x="112" y="114"/>
                    </a:lnTo>
                    <a:lnTo>
                      <a:pt x="112" y="116"/>
                    </a:lnTo>
                    <a:lnTo>
                      <a:pt x="108" y="110"/>
                    </a:lnTo>
                    <a:lnTo>
                      <a:pt x="104" y="112"/>
                    </a:lnTo>
                    <a:lnTo>
                      <a:pt x="104" y="116"/>
                    </a:lnTo>
                    <a:lnTo>
                      <a:pt x="95" y="112"/>
                    </a:lnTo>
                    <a:lnTo>
                      <a:pt x="85" y="116"/>
                    </a:lnTo>
                    <a:lnTo>
                      <a:pt x="57" y="116"/>
                    </a:lnTo>
                    <a:lnTo>
                      <a:pt x="51" y="116"/>
                    </a:lnTo>
                    <a:lnTo>
                      <a:pt x="51" y="119"/>
                    </a:lnTo>
                    <a:lnTo>
                      <a:pt x="36" y="123"/>
                    </a:lnTo>
                    <a:lnTo>
                      <a:pt x="36" y="125"/>
                    </a:lnTo>
                    <a:lnTo>
                      <a:pt x="32" y="125"/>
                    </a:lnTo>
                    <a:lnTo>
                      <a:pt x="24" y="131"/>
                    </a:lnTo>
                    <a:lnTo>
                      <a:pt x="21" y="13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23" name="Freeform 128">
                <a:extLst>
                  <a:ext uri="{FF2B5EF4-FFF2-40B4-BE49-F238E27FC236}">
                    <a16:creationId xmlns:a16="http://schemas.microsoft.com/office/drawing/2014/main" id="{E0E7010A-E3F2-4F73-ADF8-C20EBAFD0532}"/>
                  </a:ext>
                </a:extLst>
              </p:cNvPr>
              <p:cNvSpPr>
                <a:spLocks/>
              </p:cNvSpPr>
              <p:nvPr/>
            </p:nvSpPr>
            <p:spPr bwMode="auto">
              <a:xfrm>
                <a:off x="8984402" y="3665161"/>
                <a:ext cx="66102" cy="100691"/>
              </a:xfrm>
              <a:custGeom>
                <a:avLst/>
                <a:gdLst>
                  <a:gd name="T0" fmla="*/ 4 w 82"/>
                  <a:gd name="T1" fmla="*/ 124 h 133"/>
                  <a:gd name="T2" fmla="*/ 10 w 82"/>
                  <a:gd name="T3" fmla="*/ 124 h 133"/>
                  <a:gd name="T4" fmla="*/ 10 w 82"/>
                  <a:gd name="T5" fmla="*/ 116 h 133"/>
                  <a:gd name="T6" fmla="*/ 4 w 82"/>
                  <a:gd name="T7" fmla="*/ 110 h 133"/>
                  <a:gd name="T8" fmla="*/ 0 w 82"/>
                  <a:gd name="T9" fmla="*/ 99 h 133"/>
                  <a:gd name="T10" fmla="*/ 2 w 82"/>
                  <a:gd name="T11" fmla="*/ 95 h 133"/>
                  <a:gd name="T12" fmla="*/ 2 w 82"/>
                  <a:gd name="T13" fmla="*/ 84 h 133"/>
                  <a:gd name="T14" fmla="*/ 4 w 82"/>
                  <a:gd name="T15" fmla="*/ 76 h 133"/>
                  <a:gd name="T16" fmla="*/ 10 w 82"/>
                  <a:gd name="T17" fmla="*/ 63 h 133"/>
                  <a:gd name="T18" fmla="*/ 15 w 82"/>
                  <a:gd name="T19" fmla="*/ 57 h 133"/>
                  <a:gd name="T20" fmla="*/ 15 w 82"/>
                  <a:gd name="T21" fmla="*/ 46 h 133"/>
                  <a:gd name="T22" fmla="*/ 12 w 82"/>
                  <a:gd name="T23" fmla="*/ 42 h 133"/>
                  <a:gd name="T24" fmla="*/ 10 w 82"/>
                  <a:gd name="T25" fmla="*/ 32 h 133"/>
                  <a:gd name="T26" fmla="*/ 8 w 82"/>
                  <a:gd name="T27" fmla="*/ 17 h 133"/>
                  <a:gd name="T28" fmla="*/ 6 w 82"/>
                  <a:gd name="T29" fmla="*/ 10 h 133"/>
                  <a:gd name="T30" fmla="*/ 12 w 82"/>
                  <a:gd name="T31" fmla="*/ 4 h 133"/>
                  <a:gd name="T32" fmla="*/ 29 w 82"/>
                  <a:gd name="T33" fmla="*/ 4 h 133"/>
                  <a:gd name="T34" fmla="*/ 46 w 82"/>
                  <a:gd name="T35" fmla="*/ 2 h 133"/>
                  <a:gd name="T36" fmla="*/ 57 w 82"/>
                  <a:gd name="T37" fmla="*/ 0 h 133"/>
                  <a:gd name="T38" fmla="*/ 59 w 82"/>
                  <a:gd name="T39" fmla="*/ 6 h 133"/>
                  <a:gd name="T40" fmla="*/ 61 w 82"/>
                  <a:gd name="T41" fmla="*/ 10 h 133"/>
                  <a:gd name="T42" fmla="*/ 67 w 82"/>
                  <a:gd name="T43" fmla="*/ 17 h 133"/>
                  <a:gd name="T44" fmla="*/ 72 w 82"/>
                  <a:gd name="T45" fmla="*/ 25 h 133"/>
                  <a:gd name="T46" fmla="*/ 74 w 82"/>
                  <a:gd name="T47" fmla="*/ 36 h 133"/>
                  <a:gd name="T48" fmla="*/ 76 w 82"/>
                  <a:gd name="T49" fmla="*/ 42 h 133"/>
                  <a:gd name="T50" fmla="*/ 74 w 82"/>
                  <a:gd name="T51" fmla="*/ 48 h 133"/>
                  <a:gd name="T52" fmla="*/ 76 w 82"/>
                  <a:gd name="T53" fmla="*/ 53 h 133"/>
                  <a:gd name="T54" fmla="*/ 76 w 82"/>
                  <a:gd name="T55" fmla="*/ 59 h 133"/>
                  <a:gd name="T56" fmla="*/ 76 w 82"/>
                  <a:gd name="T57" fmla="*/ 69 h 133"/>
                  <a:gd name="T58" fmla="*/ 76 w 82"/>
                  <a:gd name="T59" fmla="*/ 84 h 133"/>
                  <a:gd name="T60" fmla="*/ 74 w 82"/>
                  <a:gd name="T61" fmla="*/ 93 h 133"/>
                  <a:gd name="T62" fmla="*/ 76 w 82"/>
                  <a:gd name="T63" fmla="*/ 103 h 133"/>
                  <a:gd name="T64" fmla="*/ 80 w 82"/>
                  <a:gd name="T65" fmla="*/ 105 h 133"/>
                  <a:gd name="T66" fmla="*/ 72 w 82"/>
                  <a:gd name="T67" fmla="*/ 110 h 133"/>
                  <a:gd name="T68" fmla="*/ 53 w 82"/>
                  <a:gd name="T69" fmla="*/ 124 h 133"/>
                  <a:gd name="T70" fmla="*/ 23 w 82"/>
                  <a:gd name="T71" fmla="*/ 133 h 133"/>
                  <a:gd name="T72" fmla="*/ 4 w 82"/>
                  <a:gd name="T73" fmla="*/ 12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2" h="133">
                    <a:moveTo>
                      <a:pt x="4" y="126"/>
                    </a:moveTo>
                    <a:lnTo>
                      <a:pt x="4" y="124"/>
                    </a:lnTo>
                    <a:lnTo>
                      <a:pt x="8" y="124"/>
                    </a:lnTo>
                    <a:lnTo>
                      <a:pt x="10" y="124"/>
                    </a:lnTo>
                    <a:lnTo>
                      <a:pt x="10" y="118"/>
                    </a:lnTo>
                    <a:lnTo>
                      <a:pt x="10" y="116"/>
                    </a:lnTo>
                    <a:lnTo>
                      <a:pt x="4" y="114"/>
                    </a:lnTo>
                    <a:lnTo>
                      <a:pt x="4" y="110"/>
                    </a:lnTo>
                    <a:lnTo>
                      <a:pt x="2" y="101"/>
                    </a:lnTo>
                    <a:lnTo>
                      <a:pt x="0" y="99"/>
                    </a:lnTo>
                    <a:lnTo>
                      <a:pt x="0" y="97"/>
                    </a:lnTo>
                    <a:lnTo>
                      <a:pt x="2" y="95"/>
                    </a:lnTo>
                    <a:lnTo>
                      <a:pt x="0" y="86"/>
                    </a:lnTo>
                    <a:lnTo>
                      <a:pt x="2" y="84"/>
                    </a:lnTo>
                    <a:lnTo>
                      <a:pt x="2" y="80"/>
                    </a:lnTo>
                    <a:lnTo>
                      <a:pt x="4" y="76"/>
                    </a:lnTo>
                    <a:lnTo>
                      <a:pt x="4" y="72"/>
                    </a:lnTo>
                    <a:lnTo>
                      <a:pt x="10" y="63"/>
                    </a:lnTo>
                    <a:lnTo>
                      <a:pt x="15" y="61"/>
                    </a:lnTo>
                    <a:lnTo>
                      <a:pt x="15" y="57"/>
                    </a:lnTo>
                    <a:lnTo>
                      <a:pt x="17" y="53"/>
                    </a:lnTo>
                    <a:lnTo>
                      <a:pt x="15" y="46"/>
                    </a:lnTo>
                    <a:lnTo>
                      <a:pt x="12" y="44"/>
                    </a:lnTo>
                    <a:lnTo>
                      <a:pt x="12" y="42"/>
                    </a:lnTo>
                    <a:lnTo>
                      <a:pt x="10" y="38"/>
                    </a:lnTo>
                    <a:lnTo>
                      <a:pt x="10" y="32"/>
                    </a:lnTo>
                    <a:lnTo>
                      <a:pt x="10" y="23"/>
                    </a:lnTo>
                    <a:lnTo>
                      <a:pt x="8" y="17"/>
                    </a:lnTo>
                    <a:lnTo>
                      <a:pt x="6" y="17"/>
                    </a:lnTo>
                    <a:lnTo>
                      <a:pt x="6" y="10"/>
                    </a:lnTo>
                    <a:lnTo>
                      <a:pt x="6" y="4"/>
                    </a:lnTo>
                    <a:lnTo>
                      <a:pt x="12" y="4"/>
                    </a:lnTo>
                    <a:lnTo>
                      <a:pt x="27" y="4"/>
                    </a:lnTo>
                    <a:lnTo>
                      <a:pt x="29" y="4"/>
                    </a:lnTo>
                    <a:lnTo>
                      <a:pt x="40" y="4"/>
                    </a:lnTo>
                    <a:lnTo>
                      <a:pt x="46" y="2"/>
                    </a:lnTo>
                    <a:lnTo>
                      <a:pt x="53" y="2"/>
                    </a:lnTo>
                    <a:lnTo>
                      <a:pt x="57" y="0"/>
                    </a:lnTo>
                    <a:lnTo>
                      <a:pt x="57" y="0"/>
                    </a:lnTo>
                    <a:lnTo>
                      <a:pt x="59" y="6"/>
                    </a:lnTo>
                    <a:lnTo>
                      <a:pt x="61" y="8"/>
                    </a:lnTo>
                    <a:lnTo>
                      <a:pt x="61" y="10"/>
                    </a:lnTo>
                    <a:lnTo>
                      <a:pt x="65" y="15"/>
                    </a:lnTo>
                    <a:lnTo>
                      <a:pt x="67" y="17"/>
                    </a:lnTo>
                    <a:lnTo>
                      <a:pt x="72" y="21"/>
                    </a:lnTo>
                    <a:lnTo>
                      <a:pt x="72" y="25"/>
                    </a:lnTo>
                    <a:lnTo>
                      <a:pt x="72" y="34"/>
                    </a:lnTo>
                    <a:lnTo>
                      <a:pt x="74" y="36"/>
                    </a:lnTo>
                    <a:lnTo>
                      <a:pt x="74" y="36"/>
                    </a:lnTo>
                    <a:lnTo>
                      <a:pt x="76" y="42"/>
                    </a:lnTo>
                    <a:lnTo>
                      <a:pt x="74" y="44"/>
                    </a:lnTo>
                    <a:lnTo>
                      <a:pt x="74" y="48"/>
                    </a:lnTo>
                    <a:lnTo>
                      <a:pt x="76" y="51"/>
                    </a:lnTo>
                    <a:lnTo>
                      <a:pt x="76" y="53"/>
                    </a:lnTo>
                    <a:lnTo>
                      <a:pt x="74" y="57"/>
                    </a:lnTo>
                    <a:lnTo>
                      <a:pt x="76" y="59"/>
                    </a:lnTo>
                    <a:lnTo>
                      <a:pt x="76" y="65"/>
                    </a:lnTo>
                    <a:lnTo>
                      <a:pt x="76" y="69"/>
                    </a:lnTo>
                    <a:lnTo>
                      <a:pt x="78" y="80"/>
                    </a:lnTo>
                    <a:lnTo>
                      <a:pt x="76" y="84"/>
                    </a:lnTo>
                    <a:lnTo>
                      <a:pt x="74" y="86"/>
                    </a:lnTo>
                    <a:lnTo>
                      <a:pt x="74" y="93"/>
                    </a:lnTo>
                    <a:lnTo>
                      <a:pt x="76" y="97"/>
                    </a:lnTo>
                    <a:lnTo>
                      <a:pt x="76" y="103"/>
                    </a:lnTo>
                    <a:lnTo>
                      <a:pt x="78" y="103"/>
                    </a:lnTo>
                    <a:lnTo>
                      <a:pt x="80" y="105"/>
                    </a:lnTo>
                    <a:lnTo>
                      <a:pt x="82" y="110"/>
                    </a:lnTo>
                    <a:lnTo>
                      <a:pt x="72" y="110"/>
                    </a:lnTo>
                    <a:lnTo>
                      <a:pt x="63" y="114"/>
                    </a:lnTo>
                    <a:lnTo>
                      <a:pt x="53" y="124"/>
                    </a:lnTo>
                    <a:lnTo>
                      <a:pt x="40" y="124"/>
                    </a:lnTo>
                    <a:lnTo>
                      <a:pt x="23" y="133"/>
                    </a:lnTo>
                    <a:lnTo>
                      <a:pt x="15" y="129"/>
                    </a:lnTo>
                    <a:lnTo>
                      <a:pt x="4" y="129"/>
                    </a:lnTo>
                    <a:lnTo>
                      <a:pt x="4" y="12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24" name="Freeform 129">
                <a:extLst>
                  <a:ext uri="{FF2B5EF4-FFF2-40B4-BE49-F238E27FC236}">
                    <a16:creationId xmlns:a16="http://schemas.microsoft.com/office/drawing/2014/main" id="{729AE37E-78A1-4B77-B1F5-90723B6EFCCE}"/>
                  </a:ext>
                </a:extLst>
              </p:cNvPr>
              <p:cNvSpPr>
                <a:spLocks/>
              </p:cNvSpPr>
              <p:nvPr/>
            </p:nvSpPr>
            <p:spPr bwMode="auto">
              <a:xfrm>
                <a:off x="9030351" y="3665161"/>
                <a:ext cx="33857" cy="83279"/>
              </a:xfrm>
              <a:custGeom>
                <a:avLst/>
                <a:gdLst>
                  <a:gd name="T0" fmla="*/ 23 w 42"/>
                  <a:gd name="T1" fmla="*/ 6 h 110"/>
                  <a:gd name="T2" fmla="*/ 2 w 42"/>
                  <a:gd name="T3" fmla="*/ 0 h 110"/>
                  <a:gd name="T4" fmla="*/ 0 w 42"/>
                  <a:gd name="T5" fmla="*/ 0 h 110"/>
                  <a:gd name="T6" fmla="*/ 2 w 42"/>
                  <a:gd name="T7" fmla="*/ 6 h 110"/>
                  <a:gd name="T8" fmla="*/ 4 w 42"/>
                  <a:gd name="T9" fmla="*/ 8 h 110"/>
                  <a:gd name="T10" fmla="*/ 4 w 42"/>
                  <a:gd name="T11" fmla="*/ 10 h 110"/>
                  <a:gd name="T12" fmla="*/ 8 w 42"/>
                  <a:gd name="T13" fmla="*/ 15 h 110"/>
                  <a:gd name="T14" fmla="*/ 10 w 42"/>
                  <a:gd name="T15" fmla="*/ 17 h 110"/>
                  <a:gd name="T16" fmla="*/ 15 w 42"/>
                  <a:gd name="T17" fmla="*/ 21 h 110"/>
                  <a:gd name="T18" fmla="*/ 15 w 42"/>
                  <a:gd name="T19" fmla="*/ 25 h 110"/>
                  <a:gd name="T20" fmla="*/ 15 w 42"/>
                  <a:gd name="T21" fmla="*/ 34 h 110"/>
                  <a:gd name="T22" fmla="*/ 17 w 42"/>
                  <a:gd name="T23" fmla="*/ 36 h 110"/>
                  <a:gd name="T24" fmla="*/ 17 w 42"/>
                  <a:gd name="T25" fmla="*/ 36 h 110"/>
                  <a:gd name="T26" fmla="*/ 19 w 42"/>
                  <a:gd name="T27" fmla="*/ 42 h 110"/>
                  <a:gd name="T28" fmla="*/ 17 w 42"/>
                  <a:gd name="T29" fmla="*/ 44 h 110"/>
                  <a:gd name="T30" fmla="*/ 17 w 42"/>
                  <a:gd name="T31" fmla="*/ 48 h 110"/>
                  <a:gd name="T32" fmla="*/ 19 w 42"/>
                  <a:gd name="T33" fmla="*/ 51 h 110"/>
                  <a:gd name="T34" fmla="*/ 19 w 42"/>
                  <a:gd name="T35" fmla="*/ 53 h 110"/>
                  <a:gd name="T36" fmla="*/ 17 w 42"/>
                  <a:gd name="T37" fmla="*/ 57 h 110"/>
                  <a:gd name="T38" fmla="*/ 19 w 42"/>
                  <a:gd name="T39" fmla="*/ 59 h 110"/>
                  <a:gd name="T40" fmla="*/ 19 w 42"/>
                  <a:gd name="T41" fmla="*/ 65 h 110"/>
                  <a:gd name="T42" fmla="*/ 19 w 42"/>
                  <a:gd name="T43" fmla="*/ 69 h 110"/>
                  <a:gd name="T44" fmla="*/ 21 w 42"/>
                  <a:gd name="T45" fmla="*/ 80 h 110"/>
                  <a:gd name="T46" fmla="*/ 19 w 42"/>
                  <a:gd name="T47" fmla="*/ 84 h 110"/>
                  <a:gd name="T48" fmla="*/ 17 w 42"/>
                  <a:gd name="T49" fmla="*/ 86 h 110"/>
                  <a:gd name="T50" fmla="*/ 17 w 42"/>
                  <a:gd name="T51" fmla="*/ 93 h 110"/>
                  <a:gd name="T52" fmla="*/ 19 w 42"/>
                  <a:gd name="T53" fmla="*/ 97 h 110"/>
                  <a:gd name="T54" fmla="*/ 19 w 42"/>
                  <a:gd name="T55" fmla="*/ 103 h 110"/>
                  <a:gd name="T56" fmla="*/ 21 w 42"/>
                  <a:gd name="T57" fmla="*/ 103 h 110"/>
                  <a:gd name="T58" fmla="*/ 23 w 42"/>
                  <a:gd name="T59" fmla="*/ 105 h 110"/>
                  <a:gd name="T60" fmla="*/ 25 w 42"/>
                  <a:gd name="T61" fmla="*/ 110 h 110"/>
                  <a:gd name="T62" fmla="*/ 27 w 42"/>
                  <a:gd name="T63" fmla="*/ 110 h 110"/>
                  <a:gd name="T64" fmla="*/ 38 w 42"/>
                  <a:gd name="T65" fmla="*/ 101 h 110"/>
                  <a:gd name="T66" fmla="*/ 40 w 42"/>
                  <a:gd name="T67" fmla="*/ 101 h 110"/>
                  <a:gd name="T68" fmla="*/ 42 w 42"/>
                  <a:gd name="T69" fmla="*/ 99 h 110"/>
                  <a:gd name="T70" fmla="*/ 38 w 42"/>
                  <a:gd name="T71" fmla="*/ 95 h 110"/>
                  <a:gd name="T72" fmla="*/ 38 w 42"/>
                  <a:gd name="T73" fmla="*/ 88 h 110"/>
                  <a:gd name="T74" fmla="*/ 38 w 42"/>
                  <a:gd name="T75" fmla="*/ 84 h 110"/>
                  <a:gd name="T76" fmla="*/ 38 w 42"/>
                  <a:gd name="T77" fmla="*/ 59 h 110"/>
                  <a:gd name="T78" fmla="*/ 38 w 42"/>
                  <a:gd name="T79" fmla="*/ 57 h 110"/>
                  <a:gd name="T80" fmla="*/ 40 w 42"/>
                  <a:gd name="T81" fmla="*/ 53 h 110"/>
                  <a:gd name="T82" fmla="*/ 40 w 42"/>
                  <a:gd name="T83" fmla="*/ 48 h 110"/>
                  <a:gd name="T84" fmla="*/ 38 w 42"/>
                  <a:gd name="T85" fmla="*/ 46 h 110"/>
                  <a:gd name="T86" fmla="*/ 38 w 42"/>
                  <a:gd name="T87" fmla="*/ 40 h 110"/>
                  <a:gd name="T88" fmla="*/ 36 w 42"/>
                  <a:gd name="T89" fmla="*/ 32 h 110"/>
                  <a:gd name="T90" fmla="*/ 33 w 42"/>
                  <a:gd name="T91" fmla="*/ 21 h 110"/>
                  <a:gd name="T92" fmla="*/ 31 w 42"/>
                  <a:gd name="T93" fmla="*/ 19 h 110"/>
                  <a:gd name="T94" fmla="*/ 27 w 42"/>
                  <a:gd name="T95" fmla="*/ 17 h 110"/>
                  <a:gd name="T96" fmla="*/ 23 w 42"/>
                  <a:gd name="T97" fmla="*/ 15 h 110"/>
                  <a:gd name="T98" fmla="*/ 21 w 42"/>
                  <a:gd name="T99" fmla="*/ 8 h 110"/>
                  <a:gd name="T100" fmla="*/ 23 w 42"/>
                  <a:gd name="T101" fmla="*/ 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110">
                    <a:moveTo>
                      <a:pt x="23" y="6"/>
                    </a:moveTo>
                    <a:lnTo>
                      <a:pt x="2" y="0"/>
                    </a:lnTo>
                    <a:lnTo>
                      <a:pt x="0" y="0"/>
                    </a:lnTo>
                    <a:lnTo>
                      <a:pt x="2" y="6"/>
                    </a:lnTo>
                    <a:lnTo>
                      <a:pt x="4" y="8"/>
                    </a:lnTo>
                    <a:lnTo>
                      <a:pt x="4" y="10"/>
                    </a:lnTo>
                    <a:lnTo>
                      <a:pt x="8" y="15"/>
                    </a:lnTo>
                    <a:lnTo>
                      <a:pt x="10" y="17"/>
                    </a:lnTo>
                    <a:lnTo>
                      <a:pt x="15" y="21"/>
                    </a:lnTo>
                    <a:lnTo>
                      <a:pt x="15" y="25"/>
                    </a:lnTo>
                    <a:lnTo>
                      <a:pt x="15" y="34"/>
                    </a:lnTo>
                    <a:lnTo>
                      <a:pt x="17" y="36"/>
                    </a:lnTo>
                    <a:lnTo>
                      <a:pt x="17" y="36"/>
                    </a:lnTo>
                    <a:lnTo>
                      <a:pt x="19" y="42"/>
                    </a:lnTo>
                    <a:lnTo>
                      <a:pt x="17" y="44"/>
                    </a:lnTo>
                    <a:lnTo>
                      <a:pt x="17" y="48"/>
                    </a:lnTo>
                    <a:lnTo>
                      <a:pt x="19" y="51"/>
                    </a:lnTo>
                    <a:lnTo>
                      <a:pt x="19" y="53"/>
                    </a:lnTo>
                    <a:lnTo>
                      <a:pt x="17" y="57"/>
                    </a:lnTo>
                    <a:lnTo>
                      <a:pt x="19" y="59"/>
                    </a:lnTo>
                    <a:lnTo>
                      <a:pt x="19" y="65"/>
                    </a:lnTo>
                    <a:lnTo>
                      <a:pt x="19" y="69"/>
                    </a:lnTo>
                    <a:lnTo>
                      <a:pt x="21" y="80"/>
                    </a:lnTo>
                    <a:lnTo>
                      <a:pt x="19" y="84"/>
                    </a:lnTo>
                    <a:lnTo>
                      <a:pt x="17" y="86"/>
                    </a:lnTo>
                    <a:lnTo>
                      <a:pt x="17" y="93"/>
                    </a:lnTo>
                    <a:lnTo>
                      <a:pt x="19" y="97"/>
                    </a:lnTo>
                    <a:lnTo>
                      <a:pt x="19" y="103"/>
                    </a:lnTo>
                    <a:lnTo>
                      <a:pt x="21" y="103"/>
                    </a:lnTo>
                    <a:lnTo>
                      <a:pt x="23" y="105"/>
                    </a:lnTo>
                    <a:lnTo>
                      <a:pt x="25" y="110"/>
                    </a:lnTo>
                    <a:lnTo>
                      <a:pt x="27" y="110"/>
                    </a:lnTo>
                    <a:lnTo>
                      <a:pt x="38" y="101"/>
                    </a:lnTo>
                    <a:lnTo>
                      <a:pt x="40" y="101"/>
                    </a:lnTo>
                    <a:lnTo>
                      <a:pt x="42" y="99"/>
                    </a:lnTo>
                    <a:lnTo>
                      <a:pt x="38" y="95"/>
                    </a:lnTo>
                    <a:lnTo>
                      <a:pt x="38" y="88"/>
                    </a:lnTo>
                    <a:lnTo>
                      <a:pt x="38" y="84"/>
                    </a:lnTo>
                    <a:lnTo>
                      <a:pt x="38" y="59"/>
                    </a:lnTo>
                    <a:lnTo>
                      <a:pt x="38" y="57"/>
                    </a:lnTo>
                    <a:lnTo>
                      <a:pt x="40" y="53"/>
                    </a:lnTo>
                    <a:lnTo>
                      <a:pt x="40" y="48"/>
                    </a:lnTo>
                    <a:lnTo>
                      <a:pt x="38" y="46"/>
                    </a:lnTo>
                    <a:lnTo>
                      <a:pt x="38" y="40"/>
                    </a:lnTo>
                    <a:lnTo>
                      <a:pt x="36" y="32"/>
                    </a:lnTo>
                    <a:lnTo>
                      <a:pt x="33" y="21"/>
                    </a:lnTo>
                    <a:lnTo>
                      <a:pt x="31" y="19"/>
                    </a:lnTo>
                    <a:lnTo>
                      <a:pt x="27" y="17"/>
                    </a:lnTo>
                    <a:lnTo>
                      <a:pt x="23" y="15"/>
                    </a:lnTo>
                    <a:lnTo>
                      <a:pt x="21" y="8"/>
                    </a:lnTo>
                    <a:lnTo>
                      <a:pt x="23"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25" name="Freeform 130">
                <a:extLst>
                  <a:ext uri="{FF2B5EF4-FFF2-40B4-BE49-F238E27FC236}">
                    <a16:creationId xmlns:a16="http://schemas.microsoft.com/office/drawing/2014/main" id="{5996421E-DD0E-4F24-9BF5-0D5A89AE020E}"/>
                  </a:ext>
                </a:extLst>
              </p:cNvPr>
              <p:cNvSpPr>
                <a:spLocks/>
              </p:cNvSpPr>
              <p:nvPr/>
            </p:nvSpPr>
            <p:spPr bwMode="auto">
              <a:xfrm>
                <a:off x="9047280" y="3644720"/>
                <a:ext cx="50785" cy="98420"/>
              </a:xfrm>
              <a:custGeom>
                <a:avLst/>
                <a:gdLst>
                  <a:gd name="T0" fmla="*/ 29 w 63"/>
                  <a:gd name="T1" fmla="*/ 10 h 130"/>
                  <a:gd name="T2" fmla="*/ 23 w 63"/>
                  <a:gd name="T3" fmla="*/ 16 h 130"/>
                  <a:gd name="T4" fmla="*/ 15 w 63"/>
                  <a:gd name="T5" fmla="*/ 19 h 130"/>
                  <a:gd name="T6" fmla="*/ 10 w 63"/>
                  <a:gd name="T7" fmla="*/ 23 h 130"/>
                  <a:gd name="T8" fmla="*/ 8 w 63"/>
                  <a:gd name="T9" fmla="*/ 29 h 130"/>
                  <a:gd name="T10" fmla="*/ 0 w 63"/>
                  <a:gd name="T11" fmla="*/ 35 h 130"/>
                  <a:gd name="T12" fmla="*/ 6 w 63"/>
                  <a:gd name="T13" fmla="*/ 44 h 130"/>
                  <a:gd name="T14" fmla="*/ 12 w 63"/>
                  <a:gd name="T15" fmla="*/ 48 h 130"/>
                  <a:gd name="T16" fmla="*/ 17 w 63"/>
                  <a:gd name="T17" fmla="*/ 67 h 130"/>
                  <a:gd name="T18" fmla="*/ 19 w 63"/>
                  <a:gd name="T19" fmla="*/ 75 h 130"/>
                  <a:gd name="T20" fmla="*/ 17 w 63"/>
                  <a:gd name="T21" fmla="*/ 84 h 130"/>
                  <a:gd name="T22" fmla="*/ 17 w 63"/>
                  <a:gd name="T23" fmla="*/ 111 h 130"/>
                  <a:gd name="T24" fmla="*/ 17 w 63"/>
                  <a:gd name="T25" fmla="*/ 122 h 130"/>
                  <a:gd name="T26" fmla="*/ 19 w 63"/>
                  <a:gd name="T27" fmla="*/ 128 h 130"/>
                  <a:gd name="T28" fmla="*/ 40 w 63"/>
                  <a:gd name="T29" fmla="*/ 126 h 130"/>
                  <a:gd name="T30" fmla="*/ 40 w 63"/>
                  <a:gd name="T31" fmla="*/ 122 h 130"/>
                  <a:gd name="T32" fmla="*/ 40 w 63"/>
                  <a:gd name="T33" fmla="*/ 109 h 130"/>
                  <a:gd name="T34" fmla="*/ 40 w 63"/>
                  <a:gd name="T35" fmla="*/ 96 h 130"/>
                  <a:gd name="T36" fmla="*/ 40 w 63"/>
                  <a:gd name="T37" fmla="*/ 92 h 130"/>
                  <a:gd name="T38" fmla="*/ 40 w 63"/>
                  <a:gd name="T39" fmla="*/ 88 h 130"/>
                  <a:gd name="T40" fmla="*/ 40 w 63"/>
                  <a:gd name="T41" fmla="*/ 84 h 130"/>
                  <a:gd name="T42" fmla="*/ 40 w 63"/>
                  <a:gd name="T43" fmla="*/ 78 h 130"/>
                  <a:gd name="T44" fmla="*/ 42 w 63"/>
                  <a:gd name="T45" fmla="*/ 71 h 130"/>
                  <a:gd name="T46" fmla="*/ 46 w 63"/>
                  <a:gd name="T47" fmla="*/ 69 h 130"/>
                  <a:gd name="T48" fmla="*/ 50 w 63"/>
                  <a:gd name="T49" fmla="*/ 65 h 130"/>
                  <a:gd name="T50" fmla="*/ 55 w 63"/>
                  <a:gd name="T51" fmla="*/ 56 h 130"/>
                  <a:gd name="T52" fmla="*/ 59 w 63"/>
                  <a:gd name="T53" fmla="*/ 54 h 130"/>
                  <a:gd name="T54" fmla="*/ 57 w 63"/>
                  <a:gd name="T55" fmla="*/ 48 h 130"/>
                  <a:gd name="T56" fmla="*/ 59 w 63"/>
                  <a:gd name="T57" fmla="*/ 44 h 130"/>
                  <a:gd name="T58" fmla="*/ 63 w 63"/>
                  <a:gd name="T59" fmla="*/ 40 h 130"/>
                  <a:gd name="T60" fmla="*/ 61 w 63"/>
                  <a:gd name="T61" fmla="*/ 29 h 130"/>
                  <a:gd name="T62" fmla="*/ 55 w 63"/>
                  <a:gd name="T63" fmla="*/ 21 h 130"/>
                  <a:gd name="T64" fmla="*/ 57 w 63"/>
                  <a:gd name="T65" fmla="*/ 16 h 130"/>
                  <a:gd name="T66" fmla="*/ 48 w 63"/>
                  <a:gd name="T67" fmla="*/ 10 h 130"/>
                  <a:gd name="T68" fmla="*/ 38 w 63"/>
                  <a:gd name="T69" fmla="*/ 0 h 130"/>
                  <a:gd name="T70" fmla="*/ 36 w 63"/>
                  <a:gd name="T71" fmla="*/ 6 h 130"/>
                  <a:gd name="T72" fmla="*/ 29 w 63"/>
                  <a:gd name="T73"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130">
                    <a:moveTo>
                      <a:pt x="29" y="8"/>
                    </a:moveTo>
                    <a:lnTo>
                      <a:pt x="29" y="10"/>
                    </a:lnTo>
                    <a:lnTo>
                      <a:pt x="25" y="14"/>
                    </a:lnTo>
                    <a:lnTo>
                      <a:pt x="23" y="16"/>
                    </a:lnTo>
                    <a:lnTo>
                      <a:pt x="17" y="19"/>
                    </a:lnTo>
                    <a:lnTo>
                      <a:pt x="15" y="19"/>
                    </a:lnTo>
                    <a:lnTo>
                      <a:pt x="10" y="21"/>
                    </a:lnTo>
                    <a:lnTo>
                      <a:pt x="10" y="23"/>
                    </a:lnTo>
                    <a:lnTo>
                      <a:pt x="6" y="25"/>
                    </a:lnTo>
                    <a:lnTo>
                      <a:pt x="8" y="29"/>
                    </a:lnTo>
                    <a:lnTo>
                      <a:pt x="2" y="31"/>
                    </a:lnTo>
                    <a:lnTo>
                      <a:pt x="0" y="35"/>
                    </a:lnTo>
                    <a:lnTo>
                      <a:pt x="2" y="42"/>
                    </a:lnTo>
                    <a:lnTo>
                      <a:pt x="6" y="44"/>
                    </a:lnTo>
                    <a:lnTo>
                      <a:pt x="10" y="46"/>
                    </a:lnTo>
                    <a:lnTo>
                      <a:pt x="12" y="48"/>
                    </a:lnTo>
                    <a:lnTo>
                      <a:pt x="15" y="59"/>
                    </a:lnTo>
                    <a:lnTo>
                      <a:pt x="17" y="67"/>
                    </a:lnTo>
                    <a:lnTo>
                      <a:pt x="17" y="73"/>
                    </a:lnTo>
                    <a:lnTo>
                      <a:pt x="19" y="75"/>
                    </a:lnTo>
                    <a:lnTo>
                      <a:pt x="19" y="80"/>
                    </a:lnTo>
                    <a:lnTo>
                      <a:pt x="17" y="84"/>
                    </a:lnTo>
                    <a:lnTo>
                      <a:pt x="17" y="86"/>
                    </a:lnTo>
                    <a:lnTo>
                      <a:pt x="17" y="111"/>
                    </a:lnTo>
                    <a:lnTo>
                      <a:pt x="17" y="115"/>
                    </a:lnTo>
                    <a:lnTo>
                      <a:pt x="17" y="122"/>
                    </a:lnTo>
                    <a:lnTo>
                      <a:pt x="21" y="126"/>
                    </a:lnTo>
                    <a:lnTo>
                      <a:pt x="19" y="128"/>
                    </a:lnTo>
                    <a:lnTo>
                      <a:pt x="27" y="130"/>
                    </a:lnTo>
                    <a:lnTo>
                      <a:pt x="40" y="126"/>
                    </a:lnTo>
                    <a:lnTo>
                      <a:pt x="42" y="126"/>
                    </a:lnTo>
                    <a:lnTo>
                      <a:pt x="40" y="122"/>
                    </a:lnTo>
                    <a:lnTo>
                      <a:pt x="42" y="111"/>
                    </a:lnTo>
                    <a:lnTo>
                      <a:pt x="40" y="109"/>
                    </a:lnTo>
                    <a:lnTo>
                      <a:pt x="40" y="105"/>
                    </a:lnTo>
                    <a:lnTo>
                      <a:pt x="40" y="96"/>
                    </a:lnTo>
                    <a:lnTo>
                      <a:pt x="40" y="94"/>
                    </a:lnTo>
                    <a:lnTo>
                      <a:pt x="40" y="92"/>
                    </a:lnTo>
                    <a:lnTo>
                      <a:pt x="40" y="90"/>
                    </a:lnTo>
                    <a:lnTo>
                      <a:pt x="40" y="88"/>
                    </a:lnTo>
                    <a:lnTo>
                      <a:pt x="40" y="86"/>
                    </a:lnTo>
                    <a:lnTo>
                      <a:pt x="40" y="84"/>
                    </a:lnTo>
                    <a:lnTo>
                      <a:pt x="40" y="80"/>
                    </a:lnTo>
                    <a:lnTo>
                      <a:pt x="40" y="78"/>
                    </a:lnTo>
                    <a:lnTo>
                      <a:pt x="40" y="73"/>
                    </a:lnTo>
                    <a:lnTo>
                      <a:pt x="42" y="71"/>
                    </a:lnTo>
                    <a:lnTo>
                      <a:pt x="44" y="69"/>
                    </a:lnTo>
                    <a:lnTo>
                      <a:pt x="46" y="69"/>
                    </a:lnTo>
                    <a:lnTo>
                      <a:pt x="48" y="67"/>
                    </a:lnTo>
                    <a:lnTo>
                      <a:pt x="50" y="65"/>
                    </a:lnTo>
                    <a:lnTo>
                      <a:pt x="53" y="59"/>
                    </a:lnTo>
                    <a:lnTo>
                      <a:pt x="55" y="56"/>
                    </a:lnTo>
                    <a:lnTo>
                      <a:pt x="57" y="54"/>
                    </a:lnTo>
                    <a:lnTo>
                      <a:pt x="59" y="54"/>
                    </a:lnTo>
                    <a:lnTo>
                      <a:pt x="61" y="52"/>
                    </a:lnTo>
                    <a:lnTo>
                      <a:pt x="57" y="48"/>
                    </a:lnTo>
                    <a:lnTo>
                      <a:pt x="57" y="46"/>
                    </a:lnTo>
                    <a:lnTo>
                      <a:pt x="59" y="44"/>
                    </a:lnTo>
                    <a:lnTo>
                      <a:pt x="63" y="44"/>
                    </a:lnTo>
                    <a:lnTo>
                      <a:pt x="63" y="40"/>
                    </a:lnTo>
                    <a:lnTo>
                      <a:pt x="61" y="33"/>
                    </a:lnTo>
                    <a:lnTo>
                      <a:pt x="61" y="29"/>
                    </a:lnTo>
                    <a:lnTo>
                      <a:pt x="57" y="25"/>
                    </a:lnTo>
                    <a:lnTo>
                      <a:pt x="55" y="21"/>
                    </a:lnTo>
                    <a:lnTo>
                      <a:pt x="57" y="16"/>
                    </a:lnTo>
                    <a:lnTo>
                      <a:pt x="57" y="16"/>
                    </a:lnTo>
                    <a:lnTo>
                      <a:pt x="53" y="10"/>
                    </a:lnTo>
                    <a:lnTo>
                      <a:pt x="48" y="10"/>
                    </a:lnTo>
                    <a:lnTo>
                      <a:pt x="44" y="6"/>
                    </a:lnTo>
                    <a:lnTo>
                      <a:pt x="38" y="0"/>
                    </a:lnTo>
                    <a:lnTo>
                      <a:pt x="36" y="4"/>
                    </a:lnTo>
                    <a:lnTo>
                      <a:pt x="36" y="6"/>
                    </a:lnTo>
                    <a:lnTo>
                      <a:pt x="31" y="6"/>
                    </a:lnTo>
                    <a:lnTo>
                      <a:pt x="29" y="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26" name="Freeform 131">
                <a:extLst>
                  <a:ext uri="{FF2B5EF4-FFF2-40B4-BE49-F238E27FC236}">
                    <a16:creationId xmlns:a16="http://schemas.microsoft.com/office/drawing/2014/main" id="{96225BDE-0E9F-4DAA-8394-D62D819F530C}"/>
                  </a:ext>
                </a:extLst>
              </p:cNvPr>
              <p:cNvSpPr>
                <a:spLocks noEditPoints="1"/>
              </p:cNvSpPr>
              <p:nvPr/>
            </p:nvSpPr>
            <p:spPr bwMode="auto">
              <a:xfrm>
                <a:off x="9225430" y="3475135"/>
                <a:ext cx="187019" cy="250593"/>
              </a:xfrm>
              <a:custGeom>
                <a:avLst/>
                <a:gdLst>
                  <a:gd name="T0" fmla="*/ 230 w 232"/>
                  <a:gd name="T1" fmla="*/ 80 h 331"/>
                  <a:gd name="T2" fmla="*/ 226 w 232"/>
                  <a:gd name="T3" fmla="*/ 162 h 331"/>
                  <a:gd name="T4" fmla="*/ 213 w 232"/>
                  <a:gd name="T5" fmla="*/ 165 h 331"/>
                  <a:gd name="T6" fmla="*/ 213 w 232"/>
                  <a:gd name="T7" fmla="*/ 177 h 331"/>
                  <a:gd name="T8" fmla="*/ 200 w 232"/>
                  <a:gd name="T9" fmla="*/ 188 h 331"/>
                  <a:gd name="T10" fmla="*/ 200 w 232"/>
                  <a:gd name="T11" fmla="*/ 198 h 331"/>
                  <a:gd name="T12" fmla="*/ 200 w 232"/>
                  <a:gd name="T13" fmla="*/ 205 h 331"/>
                  <a:gd name="T14" fmla="*/ 192 w 232"/>
                  <a:gd name="T15" fmla="*/ 219 h 331"/>
                  <a:gd name="T16" fmla="*/ 200 w 232"/>
                  <a:gd name="T17" fmla="*/ 221 h 331"/>
                  <a:gd name="T18" fmla="*/ 200 w 232"/>
                  <a:gd name="T19" fmla="*/ 228 h 331"/>
                  <a:gd name="T20" fmla="*/ 202 w 232"/>
                  <a:gd name="T21" fmla="*/ 234 h 331"/>
                  <a:gd name="T22" fmla="*/ 211 w 232"/>
                  <a:gd name="T23" fmla="*/ 247 h 331"/>
                  <a:gd name="T24" fmla="*/ 211 w 232"/>
                  <a:gd name="T25" fmla="*/ 255 h 331"/>
                  <a:gd name="T26" fmla="*/ 202 w 232"/>
                  <a:gd name="T27" fmla="*/ 257 h 331"/>
                  <a:gd name="T28" fmla="*/ 190 w 232"/>
                  <a:gd name="T29" fmla="*/ 264 h 331"/>
                  <a:gd name="T30" fmla="*/ 186 w 232"/>
                  <a:gd name="T31" fmla="*/ 270 h 331"/>
                  <a:gd name="T32" fmla="*/ 179 w 232"/>
                  <a:gd name="T33" fmla="*/ 274 h 331"/>
                  <a:gd name="T34" fmla="*/ 173 w 232"/>
                  <a:gd name="T35" fmla="*/ 283 h 331"/>
                  <a:gd name="T36" fmla="*/ 173 w 232"/>
                  <a:gd name="T37" fmla="*/ 293 h 331"/>
                  <a:gd name="T38" fmla="*/ 158 w 232"/>
                  <a:gd name="T39" fmla="*/ 297 h 331"/>
                  <a:gd name="T40" fmla="*/ 143 w 232"/>
                  <a:gd name="T41" fmla="*/ 297 h 331"/>
                  <a:gd name="T42" fmla="*/ 133 w 232"/>
                  <a:gd name="T43" fmla="*/ 297 h 331"/>
                  <a:gd name="T44" fmla="*/ 139 w 232"/>
                  <a:gd name="T45" fmla="*/ 306 h 331"/>
                  <a:gd name="T46" fmla="*/ 131 w 232"/>
                  <a:gd name="T47" fmla="*/ 314 h 331"/>
                  <a:gd name="T48" fmla="*/ 110 w 232"/>
                  <a:gd name="T49" fmla="*/ 320 h 331"/>
                  <a:gd name="T50" fmla="*/ 95 w 232"/>
                  <a:gd name="T51" fmla="*/ 327 h 331"/>
                  <a:gd name="T52" fmla="*/ 89 w 232"/>
                  <a:gd name="T53" fmla="*/ 320 h 331"/>
                  <a:gd name="T54" fmla="*/ 84 w 232"/>
                  <a:gd name="T55" fmla="*/ 331 h 331"/>
                  <a:gd name="T56" fmla="*/ 72 w 232"/>
                  <a:gd name="T57" fmla="*/ 331 h 331"/>
                  <a:gd name="T58" fmla="*/ 70 w 232"/>
                  <a:gd name="T59" fmla="*/ 320 h 331"/>
                  <a:gd name="T60" fmla="*/ 59 w 232"/>
                  <a:gd name="T61" fmla="*/ 308 h 331"/>
                  <a:gd name="T62" fmla="*/ 42 w 232"/>
                  <a:gd name="T63" fmla="*/ 293 h 331"/>
                  <a:gd name="T64" fmla="*/ 38 w 232"/>
                  <a:gd name="T65" fmla="*/ 287 h 331"/>
                  <a:gd name="T66" fmla="*/ 40 w 232"/>
                  <a:gd name="T67" fmla="*/ 278 h 331"/>
                  <a:gd name="T68" fmla="*/ 49 w 232"/>
                  <a:gd name="T69" fmla="*/ 278 h 331"/>
                  <a:gd name="T70" fmla="*/ 57 w 232"/>
                  <a:gd name="T71" fmla="*/ 278 h 331"/>
                  <a:gd name="T72" fmla="*/ 65 w 232"/>
                  <a:gd name="T73" fmla="*/ 280 h 331"/>
                  <a:gd name="T74" fmla="*/ 61 w 232"/>
                  <a:gd name="T75" fmla="*/ 274 h 331"/>
                  <a:gd name="T76" fmla="*/ 53 w 232"/>
                  <a:gd name="T77" fmla="*/ 264 h 331"/>
                  <a:gd name="T78" fmla="*/ 57 w 232"/>
                  <a:gd name="T79" fmla="*/ 251 h 331"/>
                  <a:gd name="T80" fmla="*/ 57 w 232"/>
                  <a:gd name="T81" fmla="*/ 245 h 331"/>
                  <a:gd name="T82" fmla="*/ 53 w 232"/>
                  <a:gd name="T83" fmla="*/ 234 h 331"/>
                  <a:gd name="T84" fmla="*/ 46 w 232"/>
                  <a:gd name="T85" fmla="*/ 221 h 331"/>
                  <a:gd name="T86" fmla="*/ 34 w 232"/>
                  <a:gd name="T87" fmla="*/ 211 h 331"/>
                  <a:gd name="T88" fmla="*/ 23 w 232"/>
                  <a:gd name="T89" fmla="*/ 179 h 331"/>
                  <a:gd name="T90" fmla="*/ 30 w 232"/>
                  <a:gd name="T91" fmla="*/ 175 h 331"/>
                  <a:gd name="T92" fmla="*/ 61 w 232"/>
                  <a:gd name="T93" fmla="*/ 110 h 331"/>
                  <a:gd name="T94" fmla="*/ 72 w 232"/>
                  <a:gd name="T95" fmla="*/ 63 h 331"/>
                  <a:gd name="T96" fmla="*/ 59 w 232"/>
                  <a:gd name="T97" fmla="*/ 38 h 331"/>
                  <a:gd name="T98" fmla="*/ 46 w 232"/>
                  <a:gd name="T99" fmla="*/ 9 h 331"/>
                  <a:gd name="T100" fmla="*/ 0 w 232"/>
                  <a:gd name="T101" fmla="*/ 21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2" h="331">
                    <a:moveTo>
                      <a:pt x="46" y="9"/>
                    </a:moveTo>
                    <a:lnTo>
                      <a:pt x="70" y="0"/>
                    </a:lnTo>
                    <a:lnTo>
                      <a:pt x="230" y="80"/>
                    </a:lnTo>
                    <a:lnTo>
                      <a:pt x="232" y="160"/>
                    </a:lnTo>
                    <a:lnTo>
                      <a:pt x="230" y="160"/>
                    </a:lnTo>
                    <a:lnTo>
                      <a:pt x="226" y="162"/>
                    </a:lnTo>
                    <a:lnTo>
                      <a:pt x="221" y="160"/>
                    </a:lnTo>
                    <a:lnTo>
                      <a:pt x="217" y="160"/>
                    </a:lnTo>
                    <a:lnTo>
                      <a:pt x="213" y="165"/>
                    </a:lnTo>
                    <a:lnTo>
                      <a:pt x="213" y="169"/>
                    </a:lnTo>
                    <a:lnTo>
                      <a:pt x="215" y="171"/>
                    </a:lnTo>
                    <a:lnTo>
                      <a:pt x="213" y="177"/>
                    </a:lnTo>
                    <a:lnTo>
                      <a:pt x="207" y="186"/>
                    </a:lnTo>
                    <a:lnTo>
                      <a:pt x="205" y="186"/>
                    </a:lnTo>
                    <a:lnTo>
                      <a:pt x="200" y="188"/>
                    </a:lnTo>
                    <a:lnTo>
                      <a:pt x="200" y="192"/>
                    </a:lnTo>
                    <a:lnTo>
                      <a:pt x="202" y="194"/>
                    </a:lnTo>
                    <a:lnTo>
                      <a:pt x="200" y="198"/>
                    </a:lnTo>
                    <a:lnTo>
                      <a:pt x="198" y="200"/>
                    </a:lnTo>
                    <a:lnTo>
                      <a:pt x="196" y="202"/>
                    </a:lnTo>
                    <a:lnTo>
                      <a:pt x="200" y="205"/>
                    </a:lnTo>
                    <a:lnTo>
                      <a:pt x="200" y="209"/>
                    </a:lnTo>
                    <a:lnTo>
                      <a:pt x="198" y="213"/>
                    </a:lnTo>
                    <a:lnTo>
                      <a:pt x="192" y="219"/>
                    </a:lnTo>
                    <a:lnTo>
                      <a:pt x="192" y="224"/>
                    </a:lnTo>
                    <a:lnTo>
                      <a:pt x="194" y="226"/>
                    </a:lnTo>
                    <a:lnTo>
                      <a:pt x="200" y="221"/>
                    </a:lnTo>
                    <a:lnTo>
                      <a:pt x="202" y="224"/>
                    </a:lnTo>
                    <a:lnTo>
                      <a:pt x="202" y="226"/>
                    </a:lnTo>
                    <a:lnTo>
                      <a:pt x="200" y="228"/>
                    </a:lnTo>
                    <a:lnTo>
                      <a:pt x="202" y="230"/>
                    </a:lnTo>
                    <a:lnTo>
                      <a:pt x="200" y="232"/>
                    </a:lnTo>
                    <a:lnTo>
                      <a:pt x="202" y="234"/>
                    </a:lnTo>
                    <a:lnTo>
                      <a:pt x="202" y="240"/>
                    </a:lnTo>
                    <a:lnTo>
                      <a:pt x="205" y="245"/>
                    </a:lnTo>
                    <a:lnTo>
                      <a:pt x="211" y="247"/>
                    </a:lnTo>
                    <a:lnTo>
                      <a:pt x="213" y="249"/>
                    </a:lnTo>
                    <a:lnTo>
                      <a:pt x="211" y="251"/>
                    </a:lnTo>
                    <a:lnTo>
                      <a:pt x="211" y="255"/>
                    </a:lnTo>
                    <a:lnTo>
                      <a:pt x="211" y="257"/>
                    </a:lnTo>
                    <a:lnTo>
                      <a:pt x="205" y="259"/>
                    </a:lnTo>
                    <a:lnTo>
                      <a:pt x="202" y="257"/>
                    </a:lnTo>
                    <a:lnTo>
                      <a:pt x="198" y="257"/>
                    </a:lnTo>
                    <a:lnTo>
                      <a:pt x="194" y="261"/>
                    </a:lnTo>
                    <a:lnTo>
                      <a:pt x="190" y="264"/>
                    </a:lnTo>
                    <a:lnTo>
                      <a:pt x="188" y="266"/>
                    </a:lnTo>
                    <a:lnTo>
                      <a:pt x="188" y="268"/>
                    </a:lnTo>
                    <a:lnTo>
                      <a:pt x="186" y="270"/>
                    </a:lnTo>
                    <a:lnTo>
                      <a:pt x="183" y="276"/>
                    </a:lnTo>
                    <a:lnTo>
                      <a:pt x="181" y="276"/>
                    </a:lnTo>
                    <a:lnTo>
                      <a:pt x="179" y="274"/>
                    </a:lnTo>
                    <a:lnTo>
                      <a:pt x="175" y="278"/>
                    </a:lnTo>
                    <a:lnTo>
                      <a:pt x="177" y="280"/>
                    </a:lnTo>
                    <a:lnTo>
                      <a:pt x="173" y="283"/>
                    </a:lnTo>
                    <a:lnTo>
                      <a:pt x="173" y="287"/>
                    </a:lnTo>
                    <a:lnTo>
                      <a:pt x="173" y="289"/>
                    </a:lnTo>
                    <a:lnTo>
                      <a:pt x="173" y="293"/>
                    </a:lnTo>
                    <a:lnTo>
                      <a:pt x="169" y="293"/>
                    </a:lnTo>
                    <a:lnTo>
                      <a:pt x="165" y="297"/>
                    </a:lnTo>
                    <a:lnTo>
                      <a:pt x="158" y="297"/>
                    </a:lnTo>
                    <a:lnTo>
                      <a:pt x="152" y="299"/>
                    </a:lnTo>
                    <a:lnTo>
                      <a:pt x="148" y="297"/>
                    </a:lnTo>
                    <a:lnTo>
                      <a:pt x="143" y="297"/>
                    </a:lnTo>
                    <a:lnTo>
                      <a:pt x="139" y="297"/>
                    </a:lnTo>
                    <a:lnTo>
                      <a:pt x="135" y="295"/>
                    </a:lnTo>
                    <a:lnTo>
                      <a:pt x="133" y="297"/>
                    </a:lnTo>
                    <a:lnTo>
                      <a:pt x="133" y="302"/>
                    </a:lnTo>
                    <a:lnTo>
                      <a:pt x="137" y="306"/>
                    </a:lnTo>
                    <a:lnTo>
                      <a:pt x="139" y="306"/>
                    </a:lnTo>
                    <a:lnTo>
                      <a:pt x="139" y="308"/>
                    </a:lnTo>
                    <a:lnTo>
                      <a:pt x="133" y="312"/>
                    </a:lnTo>
                    <a:lnTo>
                      <a:pt x="131" y="314"/>
                    </a:lnTo>
                    <a:lnTo>
                      <a:pt x="127" y="314"/>
                    </a:lnTo>
                    <a:lnTo>
                      <a:pt x="114" y="318"/>
                    </a:lnTo>
                    <a:lnTo>
                      <a:pt x="110" y="320"/>
                    </a:lnTo>
                    <a:lnTo>
                      <a:pt x="103" y="323"/>
                    </a:lnTo>
                    <a:lnTo>
                      <a:pt x="97" y="327"/>
                    </a:lnTo>
                    <a:lnTo>
                      <a:pt x="95" y="327"/>
                    </a:lnTo>
                    <a:lnTo>
                      <a:pt x="93" y="327"/>
                    </a:lnTo>
                    <a:lnTo>
                      <a:pt x="91" y="320"/>
                    </a:lnTo>
                    <a:lnTo>
                      <a:pt x="89" y="320"/>
                    </a:lnTo>
                    <a:lnTo>
                      <a:pt x="87" y="323"/>
                    </a:lnTo>
                    <a:lnTo>
                      <a:pt x="87" y="325"/>
                    </a:lnTo>
                    <a:lnTo>
                      <a:pt x="84" y="331"/>
                    </a:lnTo>
                    <a:lnTo>
                      <a:pt x="78" y="331"/>
                    </a:lnTo>
                    <a:lnTo>
                      <a:pt x="76" y="331"/>
                    </a:lnTo>
                    <a:lnTo>
                      <a:pt x="72" y="331"/>
                    </a:lnTo>
                    <a:lnTo>
                      <a:pt x="72" y="327"/>
                    </a:lnTo>
                    <a:lnTo>
                      <a:pt x="70" y="325"/>
                    </a:lnTo>
                    <a:lnTo>
                      <a:pt x="70" y="320"/>
                    </a:lnTo>
                    <a:lnTo>
                      <a:pt x="65" y="316"/>
                    </a:lnTo>
                    <a:lnTo>
                      <a:pt x="63" y="310"/>
                    </a:lnTo>
                    <a:lnTo>
                      <a:pt x="59" y="308"/>
                    </a:lnTo>
                    <a:lnTo>
                      <a:pt x="53" y="302"/>
                    </a:lnTo>
                    <a:lnTo>
                      <a:pt x="44" y="295"/>
                    </a:lnTo>
                    <a:lnTo>
                      <a:pt x="42" y="293"/>
                    </a:lnTo>
                    <a:lnTo>
                      <a:pt x="40" y="291"/>
                    </a:lnTo>
                    <a:lnTo>
                      <a:pt x="38" y="289"/>
                    </a:lnTo>
                    <a:lnTo>
                      <a:pt x="38" y="287"/>
                    </a:lnTo>
                    <a:lnTo>
                      <a:pt x="38" y="285"/>
                    </a:lnTo>
                    <a:lnTo>
                      <a:pt x="40" y="283"/>
                    </a:lnTo>
                    <a:lnTo>
                      <a:pt x="40" y="278"/>
                    </a:lnTo>
                    <a:lnTo>
                      <a:pt x="42" y="278"/>
                    </a:lnTo>
                    <a:lnTo>
                      <a:pt x="46" y="278"/>
                    </a:lnTo>
                    <a:lnTo>
                      <a:pt x="49" y="278"/>
                    </a:lnTo>
                    <a:lnTo>
                      <a:pt x="51" y="278"/>
                    </a:lnTo>
                    <a:lnTo>
                      <a:pt x="55" y="278"/>
                    </a:lnTo>
                    <a:lnTo>
                      <a:pt x="57" y="278"/>
                    </a:lnTo>
                    <a:lnTo>
                      <a:pt x="61" y="278"/>
                    </a:lnTo>
                    <a:lnTo>
                      <a:pt x="63" y="280"/>
                    </a:lnTo>
                    <a:lnTo>
                      <a:pt x="65" y="280"/>
                    </a:lnTo>
                    <a:lnTo>
                      <a:pt x="70" y="278"/>
                    </a:lnTo>
                    <a:lnTo>
                      <a:pt x="68" y="278"/>
                    </a:lnTo>
                    <a:lnTo>
                      <a:pt x="61" y="274"/>
                    </a:lnTo>
                    <a:lnTo>
                      <a:pt x="61" y="270"/>
                    </a:lnTo>
                    <a:lnTo>
                      <a:pt x="57" y="268"/>
                    </a:lnTo>
                    <a:lnTo>
                      <a:pt x="53" y="264"/>
                    </a:lnTo>
                    <a:lnTo>
                      <a:pt x="53" y="259"/>
                    </a:lnTo>
                    <a:lnTo>
                      <a:pt x="57" y="257"/>
                    </a:lnTo>
                    <a:lnTo>
                      <a:pt x="57" y="251"/>
                    </a:lnTo>
                    <a:lnTo>
                      <a:pt x="55" y="249"/>
                    </a:lnTo>
                    <a:lnTo>
                      <a:pt x="55" y="247"/>
                    </a:lnTo>
                    <a:lnTo>
                      <a:pt x="57" y="245"/>
                    </a:lnTo>
                    <a:lnTo>
                      <a:pt x="57" y="243"/>
                    </a:lnTo>
                    <a:lnTo>
                      <a:pt x="55" y="236"/>
                    </a:lnTo>
                    <a:lnTo>
                      <a:pt x="53" y="234"/>
                    </a:lnTo>
                    <a:lnTo>
                      <a:pt x="53" y="232"/>
                    </a:lnTo>
                    <a:lnTo>
                      <a:pt x="51" y="226"/>
                    </a:lnTo>
                    <a:lnTo>
                      <a:pt x="46" y="221"/>
                    </a:lnTo>
                    <a:lnTo>
                      <a:pt x="36" y="217"/>
                    </a:lnTo>
                    <a:lnTo>
                      <a:pt x="36" y="217"/>
                    </a:lnTo>
                    <a:lnTo>
                      <a:pt x="34" y="211"/>
                    </a:lnTo>
                    <a:lnTo>
                      <a:pt x="28" y="205"/>
                    </a:lnTo>
                    <a:lnTo>
                      <a:pt x="25" y="205"/>
                    </a:lnTo>
                    <a:lnTo>
                      <a:pt x="23" y="179"/>
                    </a:lnTo>
                    <a:lnTo>
                      <a:pt x="25" y="177"/>
                    </a:lnTo>
                    <a:lnTo>
                      <a:pt x="28" y="177"/>
                    </a:lnTo>
                    <a:lnTo>
                      <a:pt x="30" y="175"/>
                    </a:lnTo>
                    <a:lnTo>
                      <a:pt x="30" y="173"/>
                    </a:lnTo>
                    <a:lnTo>
                      <a:pt x="63" y="139"/>
                    </a:lnTo>
                    <a:lnTo>
                      <a:pt x="61" y="110"/>
                    </a:lnTo>
                    <a:lnTo>
                      <a:pt x="68" y="72"/>
                    </a:lnTo>
                    <a:lnTo>
                      <a:pt x="70" y="70"/>
                    </a:lnTo>
                    <a:lnTo>
                      <a:pt x="72" y="63"/>
                    </a:lnTo>
                    <a:lnTo>
                      <a:pt x="57" y="46"/>
                    </a:lnTo>
                    <a:lnTo>
                      <a:pt x="59" y="44"/>
                    </a:lnTo>
                    <a:lnTo>
                      <a:pt x="59" y="38"/>
                    </a:lnTo>
                    <a:lnTo>
                      <a:pt x="49" y="11"/>
                    </a:lnTo>
                    <a:lnTo>
                      <a:pt x="46" y="9"/>
                    </a:lnTo>
                    <a:lnTo>
                      <a:pt x="46" y="9"/>
                    </a:lnTo>
                    <a:close/>
                    <a:moveTo>
                      <a:pt x="6" y="213"/>
                    </a:moveTo>
                    <a:lnTo>
                      <a:pt x="4" y="217"/>
                    </a:lnTo>
                    <a:lnTo>
                      <a:pt x="0" y="217"/>
                    </a:lnTo>
                    <a:lnTo>
                      <a:pt x="0" y="215"/>
                    </a:lnTo>
                    <a:lnTo>
                      <a:pt x="6" y="21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27" name="Freeform 132">
                <a:extLst>
                  <a:ext uri="{FF2B5EF4-FFF2-40B4-BE49-F238E27FC236}">
                    <a16:creationId xmlns:a16="http://schemas.microsoft.com/office/drawing/2014/main" id="{7BA5B710-AE27-4A8A-ADFC-2A83E3A37DD4}"/>
                  </a:ext>
                </a:extLst>
              </p:cNvPr>
              <p:cNvSpPr>
                <a:spLocks/>
              </p:cNvSpPr>
              <p:nvPr/>
            </p:nvSpPr>
            <p:spPr bwMode="auto">
              <a:xfrm>
                <a:off x="9036800" y="3478163"/>
                <a:ext cx="246671" cy="178670"/>
              </a:xfrm>
              <a:custGeom>
                <a:avLst/>
                <a:gdLst>
                  <a:gd name="T0" fmla="*/ 66 w 306"/>
                  <a:gd name="T1" fmla="*/ 230 h 236"/>
                  <a:gd name="T2" fmla="*/ 57 w 306"/>
                  <a:gd name="T3" fmla="*/ 226 h 236"/>
                  <a:gd name="T4" fmla="*/ 49 w 306"/>
                  <a:gd name="T5" fmla="*/ 224 h 236"/>
                  <a:gd name="T6" fmla="*/ 44 w 306"/>
                  <a:gd name="T7" fmla="*/ 226 h 236"/>
                  <a:gd name="T8" fmla="*/ 38 w 306"/>
                  <a:gd name="T9" fmla="*/ 222 h 236"/>
                  <a:gd name="T10" fmla="*/ 40 w 306"/>
                  <a:gd name="T11" fmla="*/ 215 h 236"/>
                  <a:gd name="T12" fmla="*/ 38 w 306"/>
                  <a:gd name="T13" fmla="*/ 211 h 236"/>
                  <a:gd name="T14" fmla="*/ 28 w 306"/>
                  <a:gd name="T15" fmla="*/ 213 h 236"/>
                  <a:gd name="T16" fmla="*/ 19 w 306"/>
                  <a:gd name="T17" fmla="*/ 201 h 236"/>
                  <a:gd name="T18" fmla="*/ 0 w 306"/>
                  <a:gd name="T19" fmla="*/ 182 h 236"/>
                  <a:gd name="T20" fmla="*/ 4 w 306"/>
                  <a:gd name="T21" fmla="*/ 173 h 236"/>
                  <a:gd name="T22" fmla="*/ 9 w 306"/>
                  <a:gd name="T23" fmla="*/ 171 h 236"/>
                  <a:gd name="T24" fmla="*/ 28 w 306"/>
                  <a:gd name="T25" fmla="*/ 171 h 236"/>
                  <a:gd name="T26" fmla="*/ 42 w 306"/>
                  <a:gd name="T27" fmla="*/ 167 h 236"/>
                  <a:gd name="T28" fmla="*/ 51 w 306"/>
                  <a:gd name="T29" fmla="*/ 165 h 236"/>
                  <a:gd name="T30" fmla="*/ 63 w 306"/>
                  <a:gd name="T31" fmla="*/ 161 h 236"/>
                  <a:gd name="T32" fmla="*/ 74 w 306"/>
                  <a:gd name="T33" fmla="*/ 150 h 236"/>
                  <a:gd name="T34" fmla="*/ 78 w 306"/>
                  <a:gd name="T35" fmla="*/ 142 h 236"/>
                  <a:gd name="T36" fmla="*/ 80 w 306"/>
                  <a:gd name="T37" fmla="*/ 85 h 236"/>
                  <a:gd name="T38" fmla="*/ 135 w 306"/>
                  <a:gd name="T39" fmla="*/ 55 h 236"/>
                  <a:gd name="T40" fmla="*/ 259 w 306"/>
                  <a:gd name="T41" fmla="*/ 9 h 236"/>
                  <a:gd name="T42" fmla="*/ 280 w 306"/>
                  <a:gd name="T43" fmla="*/ 5 h 236"/>
                  <a:gd name="T44" fmla="*/ 293 w 306"/>
                  <a:gd name="T45" fmla="*/ 34 h 236"/>
                  <a:gd name="T46" fmla="*/ 291 w 306"/>
                  <a:gd name="T47" fmla="*/ 42 h 236"/>
                  <a:gd name="T48" fmla="*/ 304 w 306"/>
                  <a:gd name="T49" fmla="*/ 66 h 236"/>
                  <a:gd name="T50" fmla="*/ 295 w 306"/>
                  <a:gd name="T51" fmla="*/ 106 h 236"/>
                  <a:gd name="T52" fmla="*/ 264 w 306"/>
                  <a:gd name="T53" fmla="*/ 169 h 236"/>
                  <a:gd name="T54" fmla="*/ 262 w 306"/>
                  <a:gd name="T55" fmla="*/ 173 h 236"/>
                  <a:gd name="T56" fmla="*/ 257 w 306"/>
                  <a:gd name="T57" fmla="*/ 175 h 236"/>
                  <a:gd name="T58" fmla="*/ 255 w 306"/>
                  <a:gd name="T59" fmla="*/ 198 h 236"/>
                  <a:gd name="T60" fmla="*/ 253 w 306"/>
                  <a:gd name="T61" fmla="*/ 205 h 236"/>
                  <a:gd name="T62" fmla="*/ 249 w 306"/>
                  <a:gd name="T63" fmla="*/ 205 h 236"/>
                  <a:gd name="T64" fmla="*/ 245 w 306"/>
                  <a:gd name="T65" fmla="*/ 207 h 236"/>
                  <a:gd name="T66" fmla="*/ 240 w 306"/>
                  <a:gd name="T67" fmla="*/ 209 h 236"/>
                  <a:gd name="T68" fmla="*/ 232 w 306"/>
                  <a:gd name="T69" fmla="*/ 211 h 236"/>
                  <a:gd name="T70" fmla="*/ 219 w 306"/>
                  <a:gd name="T71" fmla="*/ 207 h 236"/>
                  <a:gd name="T72" fmla="*/ 207 w 306"/>
                  <a:gd name="T73" fmla="*/ 209 h 236"/>
                  <a:gd name="T74" fmla="*/ 192 w 306"/>
                  <a:gd name="T75" fmla="*/ 209 h 236"/>
                  <a:gd name="T76" fmla="*/ 181 w 306"/>
                  <a:gd name="T77" fmla="*/ 220 h 236"/>
                  <a:gd name="T78" fmla="*/ 169 w 306"/>
                  <a:gd name="T79" fmla="*/ 215 h 236"/>
                  <a:gd name="T80" fmla="*/ 158 w 306"/>
                  <a:gd name="T81" fmla="*/ 211 h 236"/>
                  <a:gd name="T82" fmla="*/ 154 w 306"/>
                  <a:gd name="T83" fmla="*/ 209 h 236"/>
                  <a:gd name="T84" fmla="*/ 148 w 306"/>
                  <a:gd name="T85" fmla="*/ 205 h 236"/>
                  <a:gd name="T86" fmla="*/ 141 w 306"/>
                  <a:gd name="T87" fmla="*/ 207 h 236"/>
                  <a:gd name="T88" fmla="*/ 135 w 306"/>
                  <a:gd name="T89" fmla="*/ 209 h 236"/>
                  <a:gd name="T90" fmla="*/ 131 w 306"/>
                  <a:gd name="T91" fmla="*/ 213 h 236"/>
                  <a:gd name="T92" fmla="*/ 122 w 306"/>
                  <a:gd name="T93" fmla="*/ 203 h 236"/>
                  <a:gd name="T94" fmla="*/ 116 w 306"/>
                  <a:gd name="T95" fmla="*/ 198 h 236"/>
                  <a:gd name="T96" fmla="*/ 110 w 306"/>
                  <a:gd name="T97" fmla="*/ 196 h 236"/>
                  <a:gd name="T98" fmla="*/ 101 w 306"/>
                  <a:gd name="T99" fmla="*/ 196 h 236"/>
                  <a:gd name="T100" fmla="*/ 97 w 306"/>
                  <a:gd name="T101" fmla="*/ 196 h 236"/>
                  <a:gd name="T102" fmla="*/ 89 w 306"/>
                  <a:gd name="T103" fmla="*/ 196 h 236"/>
                  <a:gd name="T104" fmla="*/ 82 w 306"/>
                  <a:gd name="T105" fmla="*/ 198 h 236"/>
                  <a:gd name="T106" fmla="*/ 78 w 306"/>
                  <a:gd name="T107" fmla="*/ 201 h 236"/>
                  <a:gd name="T108" fmla="*/ 74 w 306"/>
                  <a:gd name="T109" fmla="*/ 205 h 236"/>
                  <a:gd name="T110" fmla="*/ 74 w 306"/>
                  <a:gd name="T111" fmla="*/ 209 h 236"/>
                  <a:gd name="T112" fmla="*/ 74 w 306"/>
                  <a:gd name="T113" fmla="*/ 213 h 236"/>
                  <a:gd name="T114" fmla="*/ 76 w 306"/>
                  <a:gd name="T115" fmla="*/ 217 h 236"/>
                  <a:gd name="T116" fmla="*/ 68 w 306"/>
                  <a:gd name="T117" fmla="*/ 222 h 236"/>
                  <a:gd name="T118" fmla="*/ 68 w 306"/>
                  <a:gd name="T119" fmla="*/ 226 h 236"/>
                  <a:gd name="T120" fmla="*/ 72 w 306"/>
                  <a:gd name="T121" fmla="*/ 232 h 236"/>
                  <a:gd name="T122" fmla="*/ 70 w 306"/>
                  <a:gd name="T123" fmla="*/ 2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6" h="236">
                    <a:moveTo>
                      <a:pt x="70" y="236"/>
                    </a:moveTo>
                    <a:lnTo>
                      <a:pt x="66" y="230"/>
                    </a:lnTo>
                    <a:lnTo>
                      <a:pt x="61" y="230"/>
                    </a:lnTo>
                    <a:lnTo>
                      <a:pt x="57" y="226"/>
                    </a:lnTo>
                    <a:lnTo>
                      <a:pt x="51" y="220"/>
                    </a:lnTo>
                    <a:lnTo>
                      <a:pt x="49" y="224"/>
                    </a:lnTo>
                    <a:lnTo>
                      <a:pt x="49" y="226"/>
                    </a:lnTo>
                    <a:lnTo>
                      <a:pt x="44" y="226"/>
                    </a:lnTo>
                    <a:lnTo>
                      <a:pt x="42" y="228"/>
                    </a:lnTo>
                    <a:lnTo>
                      <a:pt x="38" y="222"/>
                    </a:lnTo>
                    <a:lnTo>
                      <a:pt x="40" y="217"/>
                    </a:lnTo>
                    <a:lnTo>
                      <a:pt x="40" y="215"/>
                    </a:lnTo>
                    <a:lnTo>
                      <a:pt x="38" y="213"/>
                    </a:lnTo>
                    <a:lnTo>
                      <a:pt x="38" y="211"/>
                    </a:lnTo>
                    <a:lnTo>
                      <a:pt x="36" y="209"/>
                    </a:lnTo>
                    <a:lnTo>
                      <a:pt x="28" y="213"/>
                    </a:lnTo>
                    <a:lnTo>
                      <a:pt x="19" y="209"/>
                    </a:lnTo>
                    <a:lnTo>
                      <a:pt x="19" y="201"/>
                    </a:lnTo>
                    <a:lnTo>
                      <a:pt x="0" y="188"/>
                    </a:lnTo>
                    <a:lnTo>
                      <a:pt x="0" y="182"/>
                    </a:lnTo>
                    <a:lnTo>
                      <a:pt x="2" y="177"/>
                    </a:lnTo>
                    <a:lnTo>
                      <a:pt x="4" y="173"/>
                    </a:lnTo>
                    <a:lnTo>
                      <a:pt x="4" y="169"/>
                    </a:lnTo>
                    <a:lnTo>
                      <a:pt x="9" y="171"/>
                    </a:lnTo>
                    <a:lnTo>
                      <a:pt x="23" y="169"/>
                    </a:lnTo>
                    <a:lnTo>
                      <a:pt x="28" y="171"/>
                    </a:lnTo>
                    <a:lnTo>
                      <a:pt x="34" y="167"/>
                    </a:lnTo>
                    <a:lnTo>
                      <a:pt x="42" y="167"/>
                    </a:lnTo>
                    <a:lnTo>
                      <a:pt x="47" y="167"/>
                    </a:lnTo>
                    <a:lnTo>
                      <a:pt x="51" y="165"/>
                    </a:lnTo>
                    <a:lnTo>
                      <a:pt x="57" y="163"/>
                    </a:lnTo>
                    <a:lnTo>
                      <a:pt x="63" y="161"/>
                    </a:lnTo>
                    <a:lnTo>
                      <a:pt x="74" y="154"/>
                    </a:lnTo>
                    <a:lnTo>
                      <a:pt x="74" y="150"/>
                    </a:lnTo>
                    <a:lnTo>
                      <a:pt x="76" y="144"/>
                    </a:lnTo>
                    <a:lnTo>
                      <a:pt x="78" y="142"/>
                    </a:lnTo>
                    <a:lnTo>
                      <a:pt x="80" y="123"/>
                    </a:lnTo>
                    <a:lnTo>
                      <a:pt x="80" y="85"/>
                    </a:lnTo>
                    <a:lnTo>
                      <a:pt x="112" y="78"/>
                    </a:lnTo>
                    <a:lnTo>
                      <a:pt x="135" y="55"/>
                    </a:lnTo>
                    <a:lnTo>
                      <a:pt x="226" y="0"/>
                    </a:lnTo>
                    <a:lnTo>
                      <a:pt x="259" y="9"/>
                    </a:lnTo>
                    <a:lnTo>
                      <a:pt x="264" y="13"/>
                    </a:lnTo>
                    <a:lnTo>
                      <a:pt x="280" y="5"/>
                    </a:lnTo>
                    <a:lnTo>
                      <a:pt x="283" y="7"/>
                    </a:lnTo>
                    <a:lnTo>
                      <a:pt x="293" y="34"/>
                    </a:lnTo>
                    <a:lnTo>
                      <a:pt x="293" y="40"/>
                    </a:lnTo>
                    <a:lnTo>
                      <a:pt x="291" y="42"/>
                    </a:lnTo>
                    <a:lnTo>
                      <a:pt x="306" y="59"/>
                    </a:lnTo>
                    <a:lnTo>
                      <a:pt x="304" y="66"/>
                    </a:lnTo>
                    <a:lnTo>
                      <a:pt x="302" y="68"/>
                    </a:lnTo>
                    <a:lnTo>
                      <a:pt x="295" y="106"/>
                    </a:lnTo>
                    <a:lnTo>
                      <a:pt x="297" y="135"/>
                    </a:lnTo>
                    <a:lnTo>
                      <a:pt x="264" y="169"/>
                    </a:lnTo>
                    <a:lnTo>
                      <a:pt x="264" y="171"/>
                    </a:lnTo>
                    <a:lnTo>
                      <a:pt x="262" y="173"/>
                    </a:lnTo>
                    <a:lnTo>
                      <a:pt x="259" y="173"/>
                    </a:lnTo>
                    <a:lnTo>
                      <a:pt x="257" y="175"/>
                    </a:lnTo>
                    <a:lnTo>
                      <a:pt x="259" y="201"/>
                    </a:lnTo>
                    <a:lnTo>
                      <a:pt x="255" y="198"/>
                    </a:lnTo>
                    <a:lnTo>
                      <a:pt x="253" y="203"/>
                    </a:lnTo>
                    <a:lnTo>
                      <a:pt x="253" y="205"/>
                    </a:lnTo>
                    <a:lnTo>
                      <a:pt x="251" y="205"/>
                    </a:lnTo>
                    <a:lnTo>
                      <a:pt x="249" y="205"/>
                    </a:lnTo>
                    <a:lnTo>
                      <a:pt x="245" y="205"/>
                    </a:lnTo>
                    <a:lnTo>
                      <a:pt x="245" y="207"/>
                    </a:lnTo>
                    <a:lnTo>
                      <a:pt x="240" y="209"/>
                    </a:lnTo>
                    <a:lnTo>
                      <a:pt x="240" y="209"/>
                    </a:lnTo>
                    <a:lnTo>
                      <a:pt x="234" y="211"/>
                    </a:lnTo>
                    <a:lnTo>
                      <a:pt x="232" y="211"/>
                    </a:lnTo>
                    <a:lnTo>
                      <a:pt x="226" y="211"/>
                    </a:lnTo>
                    <a:lnTo>
                      <a:pt x="219" y="207"/>
                    </a:lnTo>
                    <a:lnTo>
                      <a:pt x="211" y="207"/>
                    </a:lnTo>
                    <a:lnTo>
                      <a:pt x="207" y="209"/>
                    </a:lnTo>
                    <a:lnTo>
                      <a:pt x="196" y="207"/>
                    </a:lnTo>
                    <a:lnTo>
                      <a:pt x="192" y="209"/>
                    </a:lnTo>
                    <a:lnTo>
                      <a:pt x="186" y="215"/>
                    </a:lnTo>
                    <a:lnTo>
                      <a:pt x="181" y="220"/>
                    </a:lnTo>
                    <a:lnTo>
                      <a:pt x="177" y="217"/>
                    </a:lnTo>
                    <a:lnTo>
                      <a:pt x="169" y="215"/>
                    </a:lnTo>
                    <a:lnTo>
                      <a:pt x="165" y="215"/>
                    </a:lnTo>
                    <a:lnTo>
                      <a:pt x="158" y="211"/>
                    </a:lnTo>
                    <a:lnTo>
                      <a:pt x="154" y="209"/>
                    </a:lnTo>
                    <a:lnTo>
                      <a:pt x="154" y="209"/>
                    </a:lnTo>
                    <a:lnTo>
                      <a:pt x="152" y="205"/>
                    </a:lnTo>
                    <a:lnTo>
                      <a:pt x="148" y="205"/>
                    </a:lnTo>
                    <a:lnTo>
                      <a:pt x="148" y="207"/>
                    </a:lnTo>
                    <a:lnTo>
                      <a:pt x="141" y="207"/>
                    </a:lnTo>
                    <a:lnTo>
                      <a:pt x="139" y="209"/>
                    </a:lnTo>
                    <a:lnTo>
                      <a:pt x="135" y="209"/>
                    </a:lnTo>
                    <a:lnTo>
                      <a:pt x="133" y="211"/>
                    </a:lnTo>
                    <a:lnTo>
                      <a:pt x="131" y="213"/>
                    </a:lnTo>
                    <a:lnTo>
                      <a:pt x="129" y="209"/>
                    </a:lnTo>
                    <a:lnTo>
                      <a:pt x="122" y="203"/>
                    </a:lnTo>
                    <a:lnTo>
                      <a:pt x="122" y="201"/>
                    </a:lnTo>
                    <a:lnTo>
                      <a:pt x="116" y="198"/>
                    </a:lnTo>
                    <a:lnTo>
                      <a:pt x="112" y="198"/>
                    </a:lnTo>
                    <a:lnTo>
                      <a:pt x="110" y="196"/>
                    </a:lnTo>
                    <a:lnTo>
                      <a:pt x="106" y="196"/>
                    </a:lnTo>
                    <a:lnTo>
                      <a:pt x="101" y="196"/>
                    </a:lnTo>
                    <a:lnTo>
                      <a:pt x="99" y="196"/>
                    </a:lnTo>
                    <a:lnTo>
                      <a:pt x="97" y="196"/>
                    </a:lnTo>
                    <a:lnTo>
                      <a:pt x="91" y="196"/>
                    </a:lnTo>
                    <a:lnTo>
                      <a:pt x="89" y="196"/>
                    </a:lnTo>
                    <a:lnTo>
                      <a:pt x="87" y="196"/>
                    </a:lnTo>
                    <a:lnTo>
                      <a:pt x="82" y="198"/>
                    </a:lnTo>
                    <a:lnTo>
                      <a:pt x="80" y="198"/>
                    </a:lnTo>
                    <a:lnTo>
                      <a:pt x="78" y="201"/>
                    </a:lnTo>
                    <a:lnTo>
                      <a:pt x="74" y="203"/>
                    </a:lnTo>
                    <a:lnTo>
                      <a:pt x="74" y="205"/>
                    </a:lnTo>
                    <a:lnTo>
                      <a:pt x="74" y="207"/>
                    </a:lnTo>
                    <a:lnTo>
                      <a:pt x="74" y="209"/>
                    </a:lnTo>
                    <a:lnTo>
                      <a:pt x="74" y="209"/>
                    </a:lnTo>
                    <a:lnTo>
                      <a:pt x="74" y="213"/>
                    </a:lnTo>
                    <a:lnTo>
                      <a:pt x="76" y="215"/>
                    </a:lnTo>
                    <a:lnTo>
                      <a:pt x="76" y="217"/>
                    </a:lnTo>
                    <a:lnTo>
                      <a:pt x="72" y="217"/>
                    </a:lnTo>
                    <a:lnTo>
                      <a:pt x="68" y="222"/>
                    </a:lnTo>
                    <a:lnTo>
                      <a:pt x="70" y="224"/>
                    </a:lnTo>
                    <a:lnTo>
                      <a:pt x="68" y="226"/>
                    </a:lnTo>
                    <a:lnTo>
                      <a:pt x="70" y="232"/>
                    </a:lnTo>
                    <a:lnTo>
                      <a:pt x="72" y="232"/>
                    </a:lnTo>
                    <a:lnTo>
                      <a:pt x="72" y="234"/>
                    </a:lnTo>
                    <a:lnTo>
                      <a:pt x="70" y="23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28" name="Freeform 133">
                <a:extLst>
                  <a:ext uri="{FF2B5EF4-FFF2-40B4-BE49-F238E27FC236}">
                    <a16:creationId xmlns:a16="http://schemas.microsoft.com/office/drawing/2014/main" id="{2CB05B9F-63C9-4415-A408-07E472FE1566}"/>
                  </a:ext>
                </a:extLst>
              </p:cNvPr>
              <p:cNvSpPr>
                <a:spLocks/>
              </p:cNvSpPr>
              <p:nvPr/>
            </p:nvSpPr>
            <p:spPr bwMode="auto">
              <a:xfrm>
                <a:off x="9079525" y="3626550"/>
                <a:ext cx="182988" cy="146873"/>
              </a:xfrm>
              <a:custGeom>
                <a:avLst/>
                <a:gdLst>
                  <a:gd name="T0" fmla="*/ 215 w 227"/>
                  <a:gd name="T1" fmla="*/ 11 h 194"/>
                  <a:gd name="T2" fmla="*/ 200 w 227"/>
                  <a:gd name="T3" fmla="*/ 7 h 194"/>
                  <a:gd name="T4" fmla="*/ 196 w 227"/>
                  <a:gd name="T5" fmla="*/ 9 h 194"/>
                  <a:gd name="T6" fmla="*/ 187 w 227"/>
                  <a:gd name="T7" fmla="*/ 13 h 194"/>
                  <a:gd name="T8" fmla="*/ 179 w 227"/>
                  <a:gd name="T9" fmla="*/ 15 h 194"/>
                  <a:gd name="T10" fmla="*/ 158 w 227"/>
                  <a:gd name="T11" fmla="*/ 11 h 194"/>
                  <a:gd name="T12" fmla="*/ 139 w 227"/>
                  <a:gd name="T13" fmla="*/ 13 h 194"/>
                  <a:gd name="T14" fmla="*/ 124 w 227"/>
                  <a:gd name="T15" fmla="*/ 21 h 194"/>
                  <a:gd name="T16" fmla="*/ 105 w 227"/>
                  <a:gd name="T17" fmla="*/ 15 h 194"/>
                  <a:gd name="T18" fmla="*/ 99 w 227"/>
                  <a:gd name="T19" fmla="*/ 9 h 194"/>
                  <a:gd name="T20" fmla="*/ 88 w 227"/>
                  <a:gd name="T21" fmla="*/ 11 h 194"/>
                  <a:gd name="T22" fmla="*/ 80 w 227"/>
                  <a:gd name="T23" fmla="*/ 15 h 194"/>
                  <a:gd name="T24" fmla="*/ 69 w 227"/>
                  <a:gd name="T25" fmla="*/ 7 h 194"/>
                  <a:gd name="T26" fmla="*/ 59 w 227"/>
                  <a:gd name="T27" fmla="*/ 2 h 194"/>
                  <a:gd name="T28" fmla="*/ 48 w 227"/>
                  <a:gd name="T29" fmla="*/ 0 h 194"/>
                  <a:gd name="T30" fmla="*/ 38 w 227"/>
                  <a:gd name="T31" fmla="*/ 0 h 194"/>
                  <a:gd name="T32" fmla="*/ 29 w 227"/>
                  <a:gd name="T33" fmla="*/ 2 h 194"/>
                  <a:gd name="T34" fmla="*/ 21 w 227"/>
                  <a:gd name="T35" fmla="*/ 7 h 194"/>
                  <a:gd name="T36" fmla="*/ 21 w 227"/>
                  <a:gd name="T37" fmla="*/ 13 h 194"/>
                  <a:gd name="T38" fmla="*/ 23 w 227"/>
                  <a:gd name="T39" fmla="*/ 19 h 194"/>
                  <a:gd name="T40" fmla="*/ 15 w 227"/>
                  <a:gd name="T41" fmla="*/ 26 h 194"/>
                  <a:gd name="T42" fmla="*/ 17 w 227"/>
                  <a:gd name="T43" fmla="*/ 36 h 194"/>
                  <a:gd name="T44" fmla="*/ 17 w 227"/>
                  <a:gd name="T45" fmla="*/ 40 h 194"/>
                  <a:gd name="T46" fmla="*/ 21 w 227"/>
                  <a:gd name="T47" fmla="*/ 53 h 194"/>
                  <a:gd name="T48" fmla="*/ 23 w 227"/>
                  <a:gd name="T49" fmla="*/ 68 h 194"/>
                  <a:gd name="T50" fmla="*/ 17 w 227"/>
                  <a:gd name="T51" fmla="*/ 72 h 194"/>
                  <a:gd name="T52" fmla="*/ 17 w 227"/>
                  <a:gd name="T53" fmla="*/ 78 h 194"/>
                  <a:gd name="T54" fmla="*/ 10 w 227"/>
                  <a:gd name="T55" fmla="*/ 89 h 194"/>
                  <a:gd name="T56" fmla="*/ 4 w 227"/>
                  <a:gd name="T57" fmla="*/ 93 h 194"/>
                  <a:gd name="T58" fmla="*/ 0 w 227"/>
                  <a:gd name="T59" fmla="*/ 102 h 194"/>
                  <a:gd name="T60" fmla="*/ 0 w 227"/>
                  <a:gd name="T61" fmla="*/ 110 h 194"/>
                  <a:gd name="T62" fmla="*/ 0 w 227"/>
                  <a:gd name="T63" fmla="*/ 116 h 194"/>
                  <a:gd name="T64" fmla="*/ 0 w 227"/>
                  <a:gd name="T65" fmla="*/ 129 h 194"/>
                  <a:gd name="T66" fmla="*/ 0 w 227"/>
                  <a:gd name="T67" fmla="*/ 146 h 194"/>
                  <a:gd name="T68" fmla="*/ 15 w 227"/>
                  <a:gd name="T69" fmla="*/ 148 h 194"/>
                  <a:gd name="T70" fmla="*/ 42 w 227"/>
                  <a:gd name="T71" fmla="*/ 173 h 194"/>
                  <a:gd name="T72" fmla="*/ 48 w 227"/>
                  <a:gd name="T73" fmla="*/ 188 h 194"/>
                  <a:gd name="T74" fmla="*/ 80 w 227"/>
                  <a:gd name="T75" fmla="*/ 194 h 194"/>
                  <a:gd name="T76" fmla="*/ 95 w 227"/>
                  <a:gd name="T77" fmla="*/ 190 h 194"/>
                  <a:gd name="T78" fmla="*/ 105 w 227"/>
                  <a:gd name="T79" fmla="*/ 184 h 194"/>
                  <a:gd name="T80" fmla="*/ 112 w 227"/>
                  <a:gd name="T81" fmla="*/ 188 h 194"/>
                  <a:gd name="T82" fmla="*/ 118 w 227"/>
                  <a:gd name="T83" fmla="*/ 173 h 194"/>
                  <a:gd name="T84" fmla="*/ 120 w 227"/>
                  <a:gd name="T85" fmla="*/ 163 h 194"/>
                  <a:gd name="T86" fmla="*/ 126 w 227"/>
                  <a:gd name="T87" fmla="*/ 154 h 194"/>
                  <a:gd name="T88" fmla="*/ 133 w 227"/>
                  <a:gd name="T89" fmla="*/ 144 h 194"/>
                  <a:gd name="T90" fmla="*/ 141 w 227"/>
                  <a:gd name="T91" fmla="*/ 139 h 194"/>
                  <a:gd name="T92" fmla="*/ 150 w 227"/>
                  <a:gd name="T93" fmla="*/ 142 h 194"/>
                  <a:gd name="T94" fmla="*/ 158 w 227"/>
                  <a:gd name="T95" fmla="*/ 150 h 194"/>
                  <a:gd name="T96" fmla="*/ 168 w 227"/>
                  <a:gd name="T97" fmla="*/ 146 h 194"/>
                  <a:gd name="T98" fmla="*/ 173 w 227"/>
                  <a:gd name="T99" fmla="*/ 139 h 194"/>
                  <a:gd name="T100" fmla="*/ 175 w 227"/>
                  <a:gd name="T101" fmla="*/ 129 h 194"/>
                  <a:gd name="T102" fmla="*/ 181 w 227"/>
                  <a:gd name="T103" fmla="*/ 116 h 194"/>
                  <a:gd name="T104" fmla="*/ 194 w 227"/>
                  <a:gd name="T105" fmla="*/ 106 h 194"/>
                  <a:gd name="T106" fmla="*/ 194 w 227"/>
                  <a:gd name="T107" fmla="*/ 91 h 194"/>
                  <a:gd name="T108" fmla="*/ 206 w 227"/>
                  <a:gd name="T109" fmla="*/ 83 h 194"/>
                  <a:gd name="T110" fmla="*/ 206 w 227"/>
                  <a:gd name="T111" fmla="*/ 70 h 194"/>
                  <a:gd name="T112" fmla="*/ 213 w 227"/>
                  <a:gd name="T113" fmla="*/ 57 h 194"/>
                  <a:gd name="T114" fmla="*/ 221 w 227"/>
                  <a:gd name="T115" fmla="*/ 53 h 194"/>
                  <a:gd name="T116" fmla="*/ 227 w 227"/>
                  <a:gd name="T117" fmla="*/ 47 h 194"/>
                  <a:gd name="T118" fmla="*/ 225 w 227"/>
                  <a:gd name="T119" fmla="*/ 34 h 194"/>
                  <a:gd name="T120" fmla="*/ 219 w 227"/>
                  <a:gd name="T121" fmla="*/ 24 h 194"/>
                  <a:gd name="T122" fmla="*/ 217 w 227"/>
                  <a:gd name="T123" fmla="*/ 1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7" h="194">
                    <a:moveTo>
                      <a:pt x="217" y="17"/>
                    </a:moveTo>
                    <a:lnTo>
                      <a:pt x="217" y="17"/>
                    </a:lnTo>
                    <a:lnTo>
                      <a:pt x="215" y="11"/>
                    </a:lnTo>
                    <a:lnTo>
                      <a:pt x="209" y="5"/>
                    </a:lnTo>
                    <a:lnTo>
                      <a:pt x="202" y="2"/>
                    </a:lnTo>
                    <a:lnTo>
                      <a:pt x="200" y="7"/>
                    </a:lnTo>
                    <a:lnTo>
                      <a:pt x="200" y="9"/>
                    </a:lnTo>
                    <a:lnTo>
                      <a:pt x="198" y="9"/>
                    </a:lnTo>
                    <a:lnTo>
                      <a:pt x="196" y="9"/>
                    </a:lnTo>
                    <a:lnTo>
                      <a:pt x="192" y="9"/>
                    </a:lnTo>
                    <a:lnTo>
                      <a:pt x="192" y="11"/>
                    </a:lnTo>
                    <a:lnTo>
                      <a:pt x="187" y="13"/>
                    </a:lnTo>
                    <a:lnTo>
                      <a:pt x="185" y="17"/>
                    </a:lnTo>
                    <a:lnTo>
                      <a:pt x="181" y="17"/>
                    </a:lnTo>
                    <a:lnTo>
                      <a:pt x="179" y="15"/>
                    </a:lnTo>
                    <a:lnTo>
                      <a:pt x="173" y="15"/>
                    </a:lnTo>
                    <a:lnTo>
                      <a:pt x="166" y="11"/>
                    </a:lnTo>
                    <a:lnTo>
                      <a:pt x="158" y="11"/>
                    </a:lnTo>
                    <a:lnTo>
                      <a:pt x="154" y="13"/>
                    </a:lnTo>
                    <a:lnTo>
                      <a:pt x="143" y="11"/>
                    </a:lnTo>
                    <a:lnTo>
                      <a:pt x="139" y="13"/>
                    </a:lnTo>
                    <a:lnTo>
                      <a:pt x="133" y="19"/>
                    </a:lnTo>
                    <a:lnTo>
                      <a:pt x="128" y="24"/>
                    </a:lnTo>
                    <a:lnTo>
                      <a:pt x="124" y="21"/>
                    </a:lnTo>
                    <a:lnTo>
                      <a:pt x="116" y="19"/>
                    </a:lnTo>
                    <a:lnTo>
                      <a:pt x="112" y="19"/>
                    </a:lnTo>
                    <a:lnTo>
                      <a:pt x="105" y="15"/>
                    </a:lnTo>
                    <a:lnTo>
                      <a:pt x="101" y="13"/>
                    </a:lnTo>
                    <a:lnTo>
                      <a:pt x="101" y="13"/>
                    </a:lnTo>
                    <a:lnTo>
                      <a:pt x="99" y="9"/>
                    </a:lnTo>
                    <a:lnTo>
                      <a:pt x="95" y="9"/>
                    </a:lnTo>
                    <a:lnTo>
                      <a:pt x="95" y="11"/>
                    </a:lnTo>
                    <a:lnTo>
                      <a:pt x="88" y="11"/>
                    </a:lnTo>
                    <a:lnTo>
                      <a:pt x="86" y="13"/>
                    </a:lnTo>
                    <a:lnTo>
                      <a:pt x="82" y="13"/>
                    </a:lnTo>
                    <a:lnTo>
                      <a:pt x="80" y="15"/>
                    </a:lnTo>
                    <a:lnTo>
                      <a:pt x="78" y="17"/>
                    </a:lnTo>
                    <a:lnTo>
                      <a:pt x="76" y="13"/>
                    </a:lnTo>
                    <a:lnTo>
                      <a:pt x="69" y="7"/>
                    </a:lnTo>
                    <a:lnTo>
                      <a:pt x="69" y="5"/>
                    </a:lnTo>
                    <a:lnTo>
                      <a:pt x="63" y="2"/>
                    </a:lnTo>
                    <a:lnTo>
                      <a:pt x="59" y="2"/>
                    </a:lnTo>
                    <a:lnTo>
                      <a:pt x="57" y="0"/>
                    </a:lnTo>
                    <a:lnTo>
                      <a:pt x="53" y="0"/>
                    </a:lnTo>
                    <a:lnTo>
                      <a:pt x="48" y="0"/>
                    </a:lnTo>
                    <a:lnTo>
                      <a:pt x="46" y="0"/>
                    </a:lnTo>
                    <a:lnTo>
                      <a:pt x="44" y="0"/>
                    </a:lnTo>
                    <a:lnTo>
                      <a:pt x="38" y="0"/>
                    </a:lnTo>
                    <a:lnTo>
                      <a:pt x="36" y="0"/>
                    </a:lnTo>
                    <a:lnTo>
                      <a:pt x="34" y="0"/>
                    </a:lnTo>
                    <a:lnTo>
                      <a:pt x="29" y="2"/>
                    </a:lnTo>
                    <a:lnTo>
                      <a:pt x="27" y="2"/>
                    </a:lnTo>
                    <a:lnTo>
                      <a:pt x="25" y="5"/>
                    </a:lnTo>
                    <a:lnTo>
                      <a:pt x="21" y="7"/>
                    </a:lnTo>
                    <a:lnTo>
                      <a:pt x="21" y="9"/>
                    </a:lnTo>
                    <a:lnTo>
                      <a:pt x="21" y="11"/>
                    </a:lnTo>
                    <a:lnTo>
                      <a:pt x="21" y="13"/>
                    </a:lnTo>
                    <a:lnTo>
                      <a:pt x="21" y="13"/>
                    </a:lnTo>
                    <a:lnTo>
                      <a:pt x="21" y="17"/>
                    </a:lnTo>
                    <a:lnTo>
                      <a:pt x="23" y="19"/>
                    </a:lnTo>
                    <a:lnTo>
                      <a:pt x="23" y="21"/>
                    </a:lnTo>
                    <a:lnTo>
                      <a:pt x="19" y="21"/>
                    </a:lnTo>
                    <a:lnTo>
                      <a:pt x="15" y="26"/>
                    </a:lnTo>
                    <a:lnTo>
                      <a:pt x="17" y="28"/>
                    </a:lnTo>
                    <a:lnTo>
                      <a:pt x="15" y="30"/>
                    </a:lnTo>
                    <a:lnTo>
                      <a:pt x="17" y="36"/>
                    </a:lnTo>
                    <a:lnTo>
                      <a:pt x="19" y="36"/>
                    </a:lnTo>
                    <a:lnTo>
                      <a:pt x="19" y="38"/>
                    </a:lnTo>
                    <a:lnTo>
                      <a:pt x="17" y="40"/>
                    </a:lnTo>
                    <a:lnTo>
                      <a:pt x="15" y="45"/>
                    </a:lnTo>
                    <a:lnTo>
                      <a:pt x="17" y="49"/>
                    </a:lnTo>
                    <a:lnTo>
                      <a:pt x="21" y="53"/>
                    </a:lnTo>
                    <a:lnTo>
                      <a:pt x="21" y="57"/>
                    </a:lnTo>
                    <a:lnTo>
                      <a:pt x="23" y="64"/>
                    </a:lnTo>
                    <a:lnTo>
                      <a:pt x="23" y="68"/>
                    </a:lnTo>
                    <a:lnTo>
                      <a:pt x="19" y="68"/>
                    </a:lnTo>
                    <a:lnTo>
                      <a:pt x="17" y="70"/>
                    </a:lnTo>
                    <a:lnTo>
                      <a:pt x="17" y="72"/>
                    </a:lnTo>
                    <a:lnTo>
                      <a:pt x="21" y="76"/>
                    </a:lnTo>
                    <a:lnTo>
                      <a:pt x="19" y="78"/>
                    </a:lnTo>
                    <a:lnTo>
                      <a:pt x="17" y="78"/>
                    </a:lnTo>
                    <a:lnTo>
                      <a:pt x="15" y="80"/>
                    </a:lnTo>
                    <a:lnTo>
                      <a:pt x="13" y="83"/>
                    </a:lnTo>
                    <a:lnTo>
                      <a:pt x="10" y="89"/>
                    </a:lnTo>
                    <a:lnTo>
                      <a:pt x="8" y="91"/>
                    </a:lnTo>
                    <a:lnTo>
                      <a:pt x="6" y="93"/>
                    </a:lnTo>
                    <a:lnTo>
                      <a:pt x="4" y="93"/>
                    </a:lnTo>
                    <a:lnTo>
                      <a:pt x="2" y="95"/>
                    </a:lnTo>
                    <a:lnTo>
                      <a:pt x="0" y="97"/>
                    </a:lnTo>
                    <a:lnTo>
                      <a:pt x="0" y="102"/>
                    </a:lnTo>
                    <a:lnTo>
                      <a:pt x="0" y="104"/>
                    </a:lnTo>
                    <a:lnTo>
                      <a:pt x="0" y="108"/>
                    </a:lnTo>
                    <a:lnTo>
                      <a:pt x="0" y="110"/>
                    </a:lnTo>
                    <a:lnTo>
                      <a:pt x="0" y="112"/>
                    </a:lnTo>
                    <a:lnTo>
                      <a:pt x="0" y="114"/>
                    </a:lnTo>
                    <a:lnTo>
                      <a:pt x="0" y="116"/>
                    </a:lnTo>
                    <a:lnTo>
                      <a:pt x="0" y="118"/>
                    </a:lnTo>
                    <a:lnTo>
                      <a:pt x="0" y="120"/>
                    </a:lnTo>
                    <a:lnTo>
                      <a:pt x="0" y="129"/>
                    </a:lnTo>
                    <a:lnTo>
                      <a:pt x="0" y="133"/>
                    </a:lnTo>
                    <a:lnTo>
                      <a:pt x="2" y="135"/>
                    </a:lnTo>
                    <a:lnTo>
                      <a:pt x="0" y="146"/>
                    </a:lnTo>
                    <a:lnTo>
                      <a:pt x="2" y="150"/>
                    </a:lnTo>
                    <a:lnTo>
                      <a:pt x="8" y="152"/>
                    </a:lnTo>
                    <a:lnTo>
                      <a:pt x="15" y="148"/>
                    </a:lnTo>
                    <a:lnTo>
                      <a:pt x="29" y="156"/>
                    </a:lnTo>
                    <a:lnTo>
                      <a:pt x="38" y="165"/>
                    </a:lnTo>
                    <a:lnTo>
                      <a:pt x="42" y="173"/>
                    </a:lnTo>
                    <a:lnTo>
                      <a:pt x="42" y="180"/>
                    </a:lnTo>
                    <a:lnTo>
                      <a:pt x="46" y="182"/>
                    </a:lnTo>
                    <a:lnTo>
                      <a:pt x="48" y="188"/>
                    </a:lnTo>
                    <a:lnTo>
                      <a:pt x="53" y="194"/>
                    </a:lnTo>
                    <a:lnTo>
                      <a:pt x="59" y="194"/>
                    </a:lnTo>
                    <a:lnTo>
                      <a:pt x="80" y="194"/>
                    </a:lnTo>
                    <a:lnTo>
                      <a:pt x="84" y="192"/>
                    </a:lnTo>
                    <a:lnTo>
                      <a:pt x="86" y="192"/>
                    </a:lnTo>
                    <a:lnTo>
                      <a:pt x="95" y="190"/>
                    </a:lnTo>
                    <a:lnTo>
                      <a:pt x="99" y="190"/>
                    </a:lnTo>
                    <a:lnTo>
                      <a:pt x="103" y="190"/>
                    </a:lnTo>
                    <a:lnTo>
                      <a:pt x="105" y="184"/>
                    </a:lnTo>
                    <a:lnTo>
                      <a:pt x="109" y="188"/>
                    </a:lnTo>
                    <a:lnTo>
                      <a:pt x="109" y="188"/>
                    </a:lnTo>
                    <a:lnTo>
                      <a:pt x="112" y="188"/>
                    </a:lnTo>
                    <a:lnTo>
                      <a:pt x="112" y="186"/>
                    </a:lnTo>
                    <a:lnTo>
                      <a:pt x="116" y="180"/>
                    </a:lnTo>
                    <a:lnTo>
                      <a:pt x="118" y="173"/>
                    </a:lnTo>
                    <a:lnTo>
                      <a:pt x="118" y="169"/>
                    </a:lnTo>
                    <a:lnTo>
                      <a:pt x="118" y="165"/>
                    </a:lnTo>
                    <a:lnTo>
                      <a:pt x="120" y="163"/>
                    </a:lnTo>
                    <a:lnTo>
                      <a:pt x="120" y="161"/>
                    </a:lnTo>
                    <a:lnTo>
                      <a:pt x="122" y="158"/>
                    </a:lnTo>
                    <a:lnTo>
                      <a:pt x="126" y="154"/>
                    </a:lnTo>
                    <a:lnTo>
                      <a:pt x="128" y="152"/>
                    </a:lnTo>
                    <a:lnTo>
                      <a:pt x="133" y="148"/>
                    </a:lnTo>
                    <a:lnTo>
                      <a:pt x="133" y="144"/>
                    </a:lnTo>
                    <a:lnTo>
                      <a:pt x="135" y="142"/>
                    </a:lnTo>
                    <a:lnTo>
                      <a:pt x="139" y="142"/>
                    </a:lnTo>
                    <a:lnTo>
                      <a:pt x="141" y="139"/>
                    </a:lnTo>
                    <a:lnTo>
                      <a:pt x="141" y="142"/>
                    </a:lnTo>
                    <a:lnTo>
                      <a:pt x="147" y="142"/>
                    </a:lnTo>
                    <a:lnTo>
                      <a:pt x="150" y="142"/>
                    </a:lnTo>
                    <a:lnTo>
                      <a:pt x="154" y="144"/>
                    </a:lnTo>
                    <a:lnTo>
                      <a:pt x="156" y="148"/>
                    </a:lnTo>
                    <a:lnTo>
                      <a:pt x="158" y="150"/>
                    </a:lnTo>
                    <a:lnTo>
                      <a:pt x="160" y="152"/>
                    </a:lnTo>
                    <a:lnTo>
                      <a:pt x="164" y="150"/>
                    </a:lnTo>
                    <a:lnTo>
                      <a:pt x="168" y="146"/>
                    </a:lnTo>
                    <a:lnTo>
                      <a:pt x="168" y="144"/>
                    </a:lnTo>
                    <a:lnTo>
                      <a:pt x="168" y="142"/>
                    </a:lnTo>
                    <a:lnTo>
                      <a:pt x="173" y="139"/>
                    </a:lnTo>
                    <a:lnTo>
                      <a:pt x="175" y="135"/>
                    </a:lnTo>
                    <a:lnTo>
                      <a:pt x="175" y="133"/>
                    </a:lnTo>
                    <a:lnTo>
                      <a:pt x="175" y="129"/>
                    </a:lnTo>
                    <a:lnTo>
                      <a:pt x="181" y="123"/>
                    </a:lnTo>
                    <a:lnTo>
                      <a:pt x="183" y="118"/>
                    </a:lnTo>
                    <a:lnTo>
                      <a:pt x="181" y="116"/>
                    </a:lnTo>
                    <a:lnTo>
                      <a:pt x="183" y="114"/>
                    </a:lnTo>
                    <a:lnTo>
                      <a:pt x="190" y="108"/>
                    </a:lnTo>
                    <a:lnTo>
                      <a:pt x="194" y="106"/>
                    </a:lnTo>
                    <a:lnTo>
                      <a:pt x="194" y="102"/>
                    </a:lnTo>
                    <a:lnTo>
                      <a:pt x="194" y="97"/>
                    </a:lnTo>
                    <a:lnTo>
                      <a:pt x="194" y="91"/>
                    </a:lnTo>
                    <a:lnTo>
                      <a:pt x="196" y="89"/>
                    </a:lnTo>
                    <a:lnTo>
                      <a:pt x="202" y="87"/>
                    </a:lnTo>
                    <a:lnTo>
                      <a:pt x="206" y="83"/>
                    </a:lnTo>
                    <a:lnTo>
                      <a:pt x="206" y="78"/>
                    </a:lnTo>
                    <a:lnTo>
                      <a:pt x="206" y="74"/>
                    </a:lnTo>
                    <a:lnTo>
                      <a:pt x="206" y="70"/>
                    </a:lnTo>
                    <a:lnTo>
                      <a:pt x="209" y="66"/>
                    </a:lnTo>
                    <a:lnTo>
                      <a:pt x="211" y="59"/>
                    </a:lnTo>
                    <a:lnTo>
                      <a:pt x="213" y="57"/>
                    </a:lnTo>
                    <a:lnTo>
                      <a:pt x="215" y="57"/>
                    </a:lnTo>
                    <a:lnTo>
                      <a:pt x="217" y="53"/>
                    </a:lnTo>
                    <a:lnTo>
                      <a:pt x="221" y="53"/>
                    </a:lnTo>
                    <a:lnTo>
                      <a:pt x="223" y="51"/>
                    </a:lnTo>
                    <a:lnTo>
                      <a:pt x="227" y="49"/>
                    </a:lnTo>
                    <a:lnTo>
                      <a:pt x="227" y="47"/>
                    </a:lnTo>
                    <a:lnTo>
                      <a:pt x="225" y="40"/>
                    </a:lnTo>
                    <a:lnTo>
                      <a:pt x="225" y="38"/>
                    </a:lnTo>
                    <a:lnTo>
                      <a:pt x="225" y="34"/>
                    </a:lnTo>
                    <a:lnTo>
                      <a:pt x="221" y="34"/>
                    </a:lnTo>
                    <a:lnTo>
                      <a:pt x="219" y="30"/>
                    </a:lnTo>
                    <a:lnTo>
                      <a:pt x="219" y="24"/>
                    </a:lnTo>
                    <a:lnTo>
                      <a:pt x="219" y="21"/>
                    </a:lnTo>
                    <a:lnTo>
                      <a:pt x="217" y="17"/>
                    </a:lnTo>
                    <a:lnTo>
                      <a:pt x="217" y="1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29" name="Freeform 134">
                <a:extLst>
                  <a:ext uri="{FF2B5EF4-FFF2-40B4-BE49-F238E27FC236}">
                    <a16:creationId xmlns:a16="http://schemas.microsoft.com/office/drawing/2014/main" id="{3A7EB98E-8036-4571-A395-F22FF90C0AC5}"/>
                  </a:ext>
                </a:extLst>
              </p:cNvPr>
              <p:cNvSpPr>
                <a:spLocks/>
              </p:cNvSpPr>
              <p:nvPr/>
            </p:nvSpPr>
            <p:spPr bwMode="auto">
              <a:xfrm>
                <a:off x="9133534" y="3832475"/>
                <a:ext cx="5643" cy="5300"/>
              </a:xfrm>
              <a:custGeom>
                <a:avLst/>
                <a:gdLst>
                  <a:gd name="T0" fmla="*/ 0 w 7"/>
                  <a:gd name="T1" fmla="*/ 7 h 7"/>
                  <a:gd name="T2" fmla="*/ 0 w 7"/>
                  <a:gd name="T3" fmla="*/ 4 h 7"/>
                  <a:gd name="T4" fmla="*/ 2 w 7"/>
                  <a:gd name="T5" fmla="*/ 0 h 7"/>
                  <a:gd name="T6" fmla="*/ 7 w 7"/>
                  <a:gd name="T7" fmla="*/ 2 h 7"/>
                  <a:gd name="T8" fmla="*/ 5 w 7"/>
                  <a:gd name="T9" fmla="*/ 7 h 7"/>
                  <a:gd name="T10" fmla="*/ 2 w 7"/>
                  <a:gd name="T11" fmla="*/ 7 h 7"/>
                  <a:gd name="T12" fmla="*/ 0 w 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0" y="7"/>
                    </a:moveTo>
                    <a:lnTo>
                      <a:pt x="0" y="4"/>
                    </a:lnTo>
                    <a:lnTo>
                      <a:pt x="2" y="0"/>
                    </a:lnTo>
                    <a:lnTo>
                      <a:pt x="7" y="2"/>
                    </a:lnTo>
                    <a:lnTo>
                      <a:pt x="5" y="7"/>
                    </a:lnTo>
                    <a:lnTo>
                      <a:pt x="2" y="7"/>
                    </a:lnTo>
                    <a:lnTo>
                      <a:pt x="0" y="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30" name="Freeform 135">
                <a:extLst>
                  <a:ext uri="{FF2B5EF4-FFF2-40B4-BE49-F238E27FC236}">
                    <a16:creationId xmlns:a16="http://schemas.microsoft.com/office/drawing/2014/main" id="{46A455F8-1E36-4309-99E1-4BFCAD56AAFC}"/>
                  </a:ext>
                </a:extLst>
              </p:cNvPr>
              <p:cNvSpPr>
                <a:spLocks/>
              </p:cNvSpPr>
              <p:nvPr/>
            </p:nvSpPr>
            <p:spPr bwMode="auto">
              <a:xfrm>
                <a:off x="9164165" y="3780237"/>
                <a:ext cx="8867" cy="10600"/>
              </a:xfrm>
              <a:custGeom>
                <a:avLst/>
                <a:gdLst>
                  <a:gd name="T0" fmla="*/ 0 w 11"/>
                  <a:gd name="T1" fmla="*/ 12 h 14"/>
                  <a:gd name="T2" fmla="*/ 0 w 11"/>
                  <a:gd name="T3" fmla="*/ 8 h 14"/>
                  <a:gd name="T4" fmla="*/ 2 w 11"/>
                  <a:gd name="T5" fmla="*/ 8 h 14"/>
                  <a:gd name="T6" fmla="*/ 4 w 11"/>
                  <a:gd name="T7" fmla="*/ 4 h 14"/>
                  <a:gd name="T8" fmla="*/ 9 w 11"/>
                  <a:gd name="T9" fmla="*/ 0 h 14"/>
                  <a:gd name="T10" fmla="*/ 11 w 11"/>
                  <a:gd name="T11" fmla="*/ 2 h 14"/>
                  <a:gd name="T12" fmla="*/ 11 w 11"/>
                  <a:gd name="T13" fmla="*/ 6 h 14"/>
                  <a:gd name="T14" fmla="*/ 7 w 11"/>
                  <a:gd name="T15" fmla="*/ 14 h 14"/>
                  <a:gd name="T16" fmla="*/ 4 w 11"/>
                  <a:gd name="T17" fmla="*/ 14 h 14"/>
                  <a:gd name="T18" fmla="*/ 0 w 11"/>
                  <a:gd name="T1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0" y="12"/>
                    </a:moveTo>
                    <a:lnTo>
                      <a:pt x="0" y="8"/>
                    </a:lnTo>
                    <a:lnTo>
                      <a:pt x="2" y="8"/>
                    </a:lnTo>
                    <a:lnTo>
                      <a:pt x="4" y="4"/>
                    </a:lnTo>
                    <a:lnTo>
                      <a:pt x="9" y="0"/>
                    </a:lnTo>
                    <a:lnTo>
                      <a:pt x="11" y="2"/>
                    </a:lnTo>
                    <a:lnTo>
                      <a:pt x="11" y="6"/>
                    </a:lnTo>
                    <a:lnTo>
                      <a:pt x="7" y="14"/>
                    </a:lnTo>
                    <a:lnTo>
                      <a:pt x="4" y="14"/>
                    </a:lnTo>
                    <a:lnTo>
                      <a:pt x="0" y="1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31" name="Freeform 136">
                <a:extLst>
                  <a:ext uri="{FF2B5EF4-FFF2-40B4-BE49-F238E27FC236}">
                    <a16:creationId xmlns:a16="http://schemas.microsoft.com/office/drawing/2014/main" id="{D4F280EF-F970-415F-A8AF-32963D2E8598}"/>
                  </a:ext>
                </a:extLst>
              </p:cNvPr>
              <p:cNvSpPr>
                <a:spLocks/>
              </p:cNvSpPr>
              <p:nvPr/>
            </p:nvSpPr>
            <p:spPr bwMode="auto">
              <a:xfrm>
                <a:off x="9169809" y="3639421"/>
                <a:ext cx="120111" cy="172614"/>
              </a:xfrm>
              <a:custGeom>
                <a:avLst/>
                <a:gdLst>
                  <a:gd name="T0" fmla="*/ 4 w 149"/>
                  <a:gd name="T1" fmla="*/ 163 h 228"/>
                  <a:gd name="T2" fmla="*/ 6 w 149"/>
                  <a:gd name="T3" fmla="*/ 148 h 228"/>
                  <a:gd name="T4" fmla="*/ 10 w 149"/>
                  <a:gd name="T5" fmla="*/ 141 h 228"/>
                  <a:gd name="T6" fmla="*/ 21 w 149"/>
                  <a:gd name="T7" fmla="*/ 131 h 228"/>
                  <a:gd name="T8" fmla="*/ 27 w 149"/>
                  <a:gd name="T9" fmla="*/ 125 h 228"/>
                  <a:gd name="T10" fmla="*/ 35 w 149"/>
                  <a:gd name="T11" fmla="*/ 125 h 228"/>
                  <a:gd name="T12" fmla="*/ 44 w 149"/>
                  <a:gd name="T13" fmla="*/ 131 h 228"/>
                  <a:gd name="T14" fmla="*/ 52 w 149"/>
                  <a:gd name="T15" fmla="*/ 133 h 228"/>
                  <a:gd name="T16" fmla="*/ 56 w 149"/>
                  <a:gd name="T17" fmla="*/ 125 h 228"/>
                  <a:gd name="T18" fmla="*/ 63 w 149"/>
                  <a:gd name="T19" fmla="*/ 116 h 228"/>
                  <a:gd name="T20" fmla="*/ 71 w 149"/>
                  <a:gd name="T21" fmla="*/ 101 h 228"/>
                  <a:gd name="T22" fmla="*/ 78 w 149"/>
                  <a:gd name="T23" fmla="*/ 91 h 228"/>
                  <a:gd name="T24" fmla="*/ 82 w 149"/>
                  <a:gd name="T25" fmla="*/ 80 h 228"/>
                  <a:gd name="T26" fmla="*/ 90 w 149"/>
                  <a:gd name="T27" fmla="*/ 70 h 228"/>
                  <a:gd name="T28" fmla="*/ 94 w 149"/>
                  <a:gd name="T29" fmla="*/ 57 h 228"/>
                  <a:gd name="T30" fmla="*/ 99 w 149"/>
                  <a:gd name="T31" fmla="*/ 42 h 228"/>
                  <a:gd name="T32" fmla="*/ 105 w 149"/>
                  <a:gd name="T33" fmla="*/ 36 h 228"/>
                  <a:gd name="T34" fmla="*/ 115 w 149"/>
                  <a:gd name="T35" fmla="*/ 32 h 228"/>
                  <a:gd name="T36" fmla="*/ 113 w 149"/>
                  <a:gd name="T37" fmla="*/ 21 h 228"/>
                  <a:gd name="T38" fmla="*/ 107 w 149"/>
                  <a:gd name="T39" fmla="*/ 13 h 228"/>
                  <a:gd name="T40" fmla="*/ 105 w 149"/>
                  <a:gd name="T41" fmla="*/ 0 h 228"/>
                  <a:gd name="T42" fmla="*/ 122 w 149"/>
                  <a:gd name="T43" fmla="*/ 15 h 228"/>
                  <a:gd name="T44" fmla="*/ 126 w 149"/>
                  <a:gd name="T45" fmla="*/ 26 h 228"/>
                  <a:gd name="T46" fmla="*/ 124 w 149"/>
                  <a:gd name="T47" fmla="*/ 32 h 228"/>
                  <a:gd name="T48" fmla="*/ 122 w 149"/>
                  <a:gd name="T49" fmla="*/ 42 h 228"/>
                  <a:gd name="T50" fmla="*/ 130 w 149"/>
                  <a:gd name="T51" fmla="*/ 53 h 228"/>
                  <a:gd name="T52" fmla="*/ 139 w 149"/>
                  <a:gd name="T53" fmla="*/ 61 h 228"/>
                  <a:gd name="T54" fmla="*/ 130 w 149"/>
                  <a:gd name="T55" fmla="*/ 61 h 228"/>
                  <a:gd name="T56" fmla="*/ 120 w 149"/>
                  <a:gd name="T57" fmla="*/ 61 h 228"/>
                  <a:gd name="T58" fmla="*/ 111 w 149"/>
                  <a:gd name="T59" fmla="*/ 61 h 228"/>
                  <a:gd name="T60" fmla="*/ 107 w 149"/>
                  <a:gd name="T61" fmla="*/ 68 h 228"/>
                  <a:gd name="T62" fmla="*/ 109 w 149"/>
                  <a:gd name="T63" fmla="*/ 74 h 228"/>
                  <a:gd name="T64" fmla="*/ 122 w 149"/>
                  <a:gd name="T65" fmla="*/ 85 h 228"/>
                  <a:gd name="T66" fmla="*/ 134 w 149"/>
                  <a:gd name="T67" fmla="*/ 99 h 228"/>
                  <a:gd name="T68" fmla="*/ 134 w 149"/>
                  <a:gd name="T69" fmla="*/ 114 h 228"/>
                  <a:gd name="T70" fmla="*/ 126 w 149"/>
                  <a:gd name="T71" fmla="*/ 127 h 228"/>
                  <a:gd name="T72" fmla="*/ 118 w 149"/>
                  <a:gd name="T73" fmla="*/ 137 h 228"/>
                  <a:gd name="T74" fmla="*/ 118 w 149"/>
                  <a:gd name="T75" fmla="*/ 150 h 228"/>
                  <a:gd name="T76" fmla="*/ 120 w 149"/>
                  <a:gd name="T77" fmla="*/ 165 h 228"/>
                  <a:gd name="T78" fmla="*/ 128 w 149"/>
                  <a:gd name="T79" fmla="*/ 177 h 228"/>
                  <a:gd name="T80" fmla="*/ 137 w 149"/>
                  <a:gd name="T81" fmla="*/ 192 h 228"/>
                  <a:gd name="T82" fmla="*/ 149 w 149"/>
                  <a:gd name="T83" fmla="*/ 205 h 228"/>
                  <a:gd name="T84" fmla="*/ 149 w 149"/>
                  <a:gd name="T85" fmla="*/ 213 h 228"/>
                  <a:gd name="T86" fmla="*/ 149 w 149"/>
                  <a:gd name="T87" fmla="*/ 217 h 228"/>
                  <a:gd name="T88" fmla="*/ 147 w 149"/>
                  <a:gd name="T89" fmla="*/ 226 h 228"/>
                  <a:gd name="T90" fmla="*/ 143 w 149"/>
                  <a:gd name="T91" fmla="*/ 226 h 228"/>
                  <a:gd name="T92" fmla="*/ 139 w 149"/>
                  <a:gd name="T93" fmla="*/ 226 h 228"/>
                  <a:gd name="T94" fmla="*/ 130 w 149"/>
                  <a:gd name="T95" fmla="*/ 224 h 228"/>
                  <a:gd name="T96" fmla="*/ 126 w 149"/>
                  <a:gd name="T97" fmla="*/ 226 h 228"/>
                  <a:gd name="T98" fmla="*/ 120 w 149"/>
                  <a:gd name="T99" fmla="*/ 224 h 228"/>
                  <a:gd name="T100" fmla="*/ 115 w 149"/>
                  <a:gd name="T101" fmla="*/ 222 h 228"/>
                  <a:gd name="T102" fmla="*/ 86 w 149"/>
                  <a:gd name="T103" fmla="*/ 219 h 228"/>
                  <a:gd name="T104" fmla="*/ 80 w 149"/>
                  <a:gd name="T105" fmla="*/ 219 h 228"/>
                  <a:gd name="T106" fmla="*/ 73 w 149"/>
                  <a:gd name="T107" fmla="*/ 219 h 228"/>
                  <a:gd name="T108" fmla="*/ 63 w 149"/>
                  <a:gd name="T109" fmla="*/ 219 h 228"/>
                  <a:gd name="T110" fmla="*/ 52 w 149"/>
                  <a:gd name="T111" fmla="*/ 219 h 228"/>
                  <a:gd name="T112" fmla="*/ 50 w 149"/>
                  <a:gd name="T113" fmla="*/ 222 h 228"/>
                  <a:gd name="T114" fmla="*/ 23 w 149"/>
                  <a:gd name="T115" fmla="*/ 222 h 228"/>
                  <a:gd name="T116" fmla="*/ 21 w 149"/>
                  <a:gd name="T117" fmla="*/ 215 h 228"/>
                  <a:gd name="T118" fmla="*/ 21 w 149"/>
                  <a:gd name="T119" fmla="*/ 194 h 228"/>
                  <a:gd name="T120" fmla="*/ 19 w 149"/>
                  <a:gd name="T121" fmla="*/ 181 h 228"/>
                  <a:gd name="T122" fmla="*/ 6 w 149"/>
                  <a:gd name="T123" fmla="*/ 181 h 228"/>
                  <a:gd name="T124" fmla="*/ 0 w 149"/>
                  <a:gd name="T125" fmla="*/ 17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9" h="228">
                    <a:moveTo>
                      <a:pt x="0" y="171"/>
                    </a:moveTo>
                    <a:lnTo>
                      <a:pt x="0" y="169"/>
                    </a:lnTo>
                    <a:lnTo>
                      <a:pt x="4" y="163"/>
                    </a:lnTo>
                    <a:lnTo>
                      <a:pt x="6" y="156"/>
                    </a:lnTo>
                    <a:lnTo>
                      <a:pt x="6" y="152"/>
                    </a:lnTo>
                    <a:lnTo>
                      <a:pt x="6" y="148"/>
                    </a:lnTo>
                    <a:lnTo>
                      <a:pt x="8" y="146"/>
                    </a:lnTo>
                    <a:lnTo>
                      <a:pt x="8" y="144"/>
                    </a:lnTo>
                    <a:lnTo>
                      <a:pt x="10" y="141"/>
                    </a:lnTo>
                    <a:lnTo>
                      <a:pt x="14" y="137"/>
                    </a:lnTo>
                    <a:lnTo>
                      <a:pt x="16" y="135"/>
                    </a:lnTo>
                    <a:lnTo>
                      <a:pt x="21" y="131"/>
                    </a:lnTo>
                    <a:lnTo>
                      <a:pt x="21" y="127"/>
                    </a:lnTo>
                    <a:lnTo>
                      <a:pt x="23" y="125"/>
                    </a:lnTo>
                    <a:lnTo>
                      <a:pt x="27" y="125"/>
                    </a:lnTo>
                    <a:lnTo>
                      <a:pt x="29" y="122"/>
                    </a:lnTo>
                    <a:lnTo>
                      <a:pt x="29" y="125"/>
                    </a:lnTo>
                    <a:lnTo>
                      <a:pt x="35" y="125"/>
                    </a:lnTo>
                    <a:lnTo>
                      <a:pt x="38" y="125"/>
                    </a:lnTo>
                    <a:lnTo>
                      <a:pt x="42" y="127"/>
                    </a:lnTo>
                    <a:lnTo>
                      <a:pt x="44" y="131"/>
                    </a:lnTo>
                    <a:lnTo>
                      <a:pt x="46" y="133"/>
                    </a:lnTo>
                    <a:lnTo>
                      <a:pt x="48" y="135"/>
                    </a:lnTo>
                    <a:lnTo>
                      <a:pt x="52" y="133"/>
                    </a:lnTo>
                    <a:lnTo>
                      <a:pt x="56" y="129"/>
                    </a:lnTo>
                    <a:lnTo>
                      <a:pt x="56" y="127"/>
                    </a:lnTo>
                    <a:lnTo>
                      <a:pt x="56" y="125"/>
                    </a:lnTo>
                    <a:lnTo>
                      <a:pt x="61" y="122"/>
                    </a:lnTo>
                    <a:lnTo>
                      <a:pt x="63" y="118"/>
                    </a:lnTo>
                    <a:lnTo>
                      <a:pt x="63" y="116"/>
                    </a:lnTo>
                    <a:lnTo>
                      <a:pt x="63" y="112"/>
                    </a:lnTo>
                    <a:lnTo>
                      <a:pt x="69" y="106"/>
                    </a:lnTo>
                    <a:lnTo>
                      <a:pt x="71" y="101"/>
                    </a:lnTo>
                    <a:lnTo>
                      <a:pt x="69" y="99"/>
                    </a:lnTo>
                    <a:lnTo>
                      <a:pt x="71" y="97"/>
                    </a:lnTo>
                    <a:lnTo>
                      <a:pt x="78" y="91"/>
                    </a:lnTo>
                    <a:lnTo>
                      <a:pt x="82" y="89"/>
                    </a:lnTo>
                    <a:lnTo>
                      <a:pt x="82" y="85"/>
                    </a:lnTo>
                    <a:lnTo>
                      <a:pt x="82" y="80"/>
                    </a:lnTo>
                    <a:lnTo>
                      <a:pt x="82" y="74"/>
                    </a:lnTo>
                    <a:lnTo>
                      <a:pt x="84" y="72"/>
                    </a:lnTo>
                    <a:lnTo>
                      <a:pt x="90" y="70"/>
                    </a:lnTo>
                    <a:lnTo>
                      <a:pt x="94" y="66"/>
                    </a:lnTo>
                    <a:lnTo>
                      <a:pt x="94" y="61"/>
                    </a:lnTo>
                    <a:lnTo>
                      <a:pt x="94" y="57"/>
                    </a:lnTo>
                    <a:lnTo>
                      <a:pt x="94" y="53"/>
                    </a:lnTo>
                    <a:lnTo>
                      <a:pt x="97" y="49"/>
                    </a:lnTo>
                    <a:lnTo>
                      <a:pt x="99" y="42"/>
                    </a:lnTo>
                    <a:lnTo>
                      <a:pt x="101" y="40"/>
                    </a:lnTo>
                    <a:lnTo>
                      <a:pt x="103" y="40"/>
                    </a:lnTo>
                    <a:lnTo>
                      <a:pt x="105" y="36"/>
                    </a:lnTo>
                    <a:lnTo>
                      <a:pt x="109" y="36"/>
                    </a:lnTo>
                    <a:lnTo>
                      <a:pt x="111" y="34"/>
                    </a:lnTo>
                    <a:lnTo>
                      <a:pt x="115" y="32"/>
                    </a:lnTo>
                    <a:lnTo>
                      <a:pt x="115" y="30"/>
                    </a:lnTo>
                    <a:lnTo>
                      <a:pt x="113" y="23"/>
                    </a:lnTo>
                    <a:lnTo>
                      <a:pt x="113" y="21"/>
                    </a:lnTo>
                    <a:lnTo>
                      <a:pt x="113" y="17"/>
                    </a:lnTo>
                    <a:lnTo>
                      <a:pt x="109" y="17"/>
                    </a:lnTo>
                    <a:lnTo>
                      <a:pt x="107" y="13"/>
                    </a:lnTo>
                    <a:lnTo>
                      <a:pt x="107" y="7"/>
                    </a:lnTo>
                    <a:lnTo>
                      <a:pt x="107" y="4"/>
                    </a:lnTo>
                    <a:lnTo>
                      <a:pt x="105" y="0"/>
                    </a:lnTo>
                    <a:lnTo>
                      <a:pt x="115" y="4"/>
                    </a:lnTo>
                    <a:lnTo>
                      <a:pt x="120" y="9"/>
                    </a:lnTo>
                    <a:lnTo>
                      <a:pt x="122" y="15"/>
                    </a:lnTo>
                    <a:lnTo>
                      <a:pt x="122" y="17"/>
                    </a:lnTo>
                    <a:lnTo>
                      <a:pt x="124" y="19"/>
                    </a:lnTo>
                    <a:lnTo>
                      <a:pt x="126" y="26"/>
                    </a:lnTo>
                    <a:lnTo>
                      <a:pt x="126" y="28"/>
                    </a:lnTo>
                    <a:lnTo>
                      <a:pt x="124" y="30"/>
                    </a:lnTo>
                    <a:lnTo>
                      <a:pt x="124" y="32"/>
                    </a:lnTo>
                    <a:lnTo>
                      <a:pt x="126" y="34"/>
                    </a:lnTo>
                    <a:lnTo>
                      <a:pt x="126" y="40"/>
                    </a:lnTo>
                    <a:lnTo>
                      <a:pt x="122" y="42"/>
                    </a:lnTo>
                    <a:lnTo>
                      <a:pt x="122" y="47"/>
                    </a:lnTo>
                    <a:lnTo>
                      <a:pt x="126" y="51"/>
                    </a:lnTo>
                    <a:lnTo>
                      <a:pt x="130" y="53"/>
                    </a:lnTo>
                    <a:lnTo>
                      <a:pt x="130" y="57"/>
                    </a:lnTo>
                    <a:lnTo>
                      <a:pt x="137" y="61"/>
                    </a:lnTo>
                    <a:lnTo>
                      <a:pt x="139" y="61"/>
                    </a:lnTo>
                    <a:lnTo>
                      <a:pt x="134" y="63"/>
                    </a:lnTo>
                    <a:lnTo>
                      <a:pt x="132" y="63"/>
                    </a:lnTo>
                    <a:lnTo>
                      <a:pt x="130" y="61"/>
                    </a:lnTo>
                    <a:lnTo>
                      <a:pt x="126" y="61"/>
                    </a:lnTo>
                    <a:lnTo>
                      <a:pt x="124" y="61"/>
                    </a:lnTo>
                    <a:lnTo>
                      <a:pt x="120" y="61"/>
                    </a:lnTo>
                    <a:lnTo>
                      <a:pt x="118" y="61"/>
                    </a:lnTo>
                    <a:lnTo>
                      <a:pt x="115" y="61"/>
                    </a:lnTo>
                    <a:lnTo>
                      <a:pt x="111" y="61"/>
                    </a:lnTo>
                    <a:lnTo>
                      <a:pt x="109" y="61"/>
                    </a:lnTo>
                    <a:lnTo>
                      <a:pt x="109" y="66"/>
                    </a:lnTo>
                    <a:lnTo>
                      <a:pt x="107" y="68"/>
                    </a:lnTo>
                    <a:lnTo>
                      <a:pt x="107" y="70"/>
                    </a:lnTo>
                    <a:lnTo>
                      <a:pt x="107" y="72"/>
                    </a:lnTo>
                    <a:lnTo>
                      <a:pt x="109" y="74"/>
                    </a:lnTo>
                    <a:lnTo>
                      <a:pt x="111" y="76"/>
                    </a:lnTo>
                    <a:lnTo>
                      <a:pt x="113" y="78"/>
                    </a:lnTo>
                    <a:lnTo>
                      <a:pt x="122" y="85"/>
                    </a:lnTo>
                    <a:lnTo>
                      <a:pt x="128" y="91"/>
                    </a:lnTo>
                    <a:lnTo>
                      <a:pt x="132" y="93"/>
                    </a:lnTo>
                    <a:lnTo>
                      <a:pt x="134" y="99"/>
                    </a:lnTo>
                    <a:lnTo>
                      <a:pt x="139" y="103"/>
                    </a:lnTo>
                    <a:lnTo>
                      <a:pt x="139" y="110"/>
                    </a:lnTo>
                    <a:lnTo>
                      <a:pt x="134" y="114"/>
                    </a:lnTo>
                    <a:lnTo>
                      <a:pt x="132" y="116"/>
                    </a:lnTo>
                    <a:lnTo>
                      <a:pt x="130" y="120"/>
                    </a:lnTo>
                    <a:lnTo>
                      <a:pt x="126" y="127"/>
                    </a:lnTo>
                    <a:lnTo>
                      <a:pt x="124" y="131"/>
                    </a:lnTo>
                    <a:lnTo>
                      <a:pt x="120" y="137"/>
                    </a:lnTo>
                    <a:lnTo>
                      <a:pt x="118" y="137"/>
                    </a:lnTo>
                    <a:lnTo>
                      <a:pt x="115" y="139"/>
                    </a:lnTo>
                    <a:lnTo>
                      <a:pt x="118" y="144"/>
                    </a:lnTo>
                    <a:lnTo>
                      <a:pt x="118" y="150"/>
                    </a:lnTo>
                    <a:lnTo>
                      <a:pt x="118" y="154"/>
                    </a:lnTo>
                    <a:lnTo>
                      <a:pt x="120" y="160"/>
                    </a:lnTo>
                    <a:lnTo>
                      <a:pt x="120" y="165"/>
                    </a:lnTo>
                    <a:lnTo>
                      <a:pt x="120" y="173"/>
                    </a:lnTo>
                    <a:lnTo>
                      <a:pt x="122" y="173"/>
                    </a:lnTo>
                    <a:lnTo>
                      <a:pt x="128" y="177"/>
                    </a:lnTo>
                    <a:lnTo>
                      <a:pt x="130" y="179"/>
                    </a:lnTo>
                    <a:lnTo>
                      <a:pt x="132" y="184"/>
                    </a:lnTo>
                    <a:lnTo>
                      <a:pt x="137" y="192"/>
                    </a:lnTo>
                    <a:lnTo>
                      <a:pt x="139" y="198"/>
                    </a:lnTo>
                    <a:lnTo>
                      <a:pt x="141" y="200"/>
                    </a:lnTo>
                    <a:lnTo>
                      <a:pt x="149" y="205"/>
                    </a:lnTo>
                    <a:lnTo>
                      <a:pt x="149" y="209"/>
                    </a:lnTo>
                    <a:lnTo>
                      <a:pt x="149" y="211"/>
                    </a:lnTo>
                    <a:lnTo>
                      <a:pt x="149" y="213"/>
                    </a:lnTo>
                    <a:lnTo>
                      <a:pt x="149" y="213"/>
                    </a:lnTo>
                    <a:lnTo>
                      <a:pt x="149" y="215"/>
                    </a:lnTo>
                    <a:lnTo>
                      <a:pt x="149" y="217"/>
                    </a:lnTo>
                    <a:lnTo>
                      <a:pt x="147" y="222"/>
                    </a:lnTo>
                    <a:lnTo>
                      <a:pt x="145" y="222"/>
                    </a:lnTo>
                    <a:lnTo>
                      <a:pt x="147" y="226"/>
                    </a:lnTo>
                    <a:lnTo>
                      <a:pt x="147" y="228"/>
                    </a:lnTo>
                    <a:lnTo>
                      <a:pt x="145" y="228"/>
                    </a:lnTo>
                    <a:lnTo>
                      <a:pt x="143" y="226"/>
                    </a:lnTo>
                    <a:lnTo>
                      <a:pt x="143" y="228"/>
                    </a:lnTo>
                    <a:lnTo>
                      <a:pt x="141" y="226"/>
                    </a:lnTo>
                    <a:lnTo>
                      <a:pt x="139" y="226"/>
                    </a:lnTo>
                    <a:lnTo>
                      <a:pt x="134" y="226"/>
                    </a:lnTo>
                    <a:lnTo>
                      <a:pt x="132" y="226"/>
                    </a:lnTo>
                    <a:lnTo>
                      <a:pt x="130" y="224"/>
                    </a:lnTo>
                    <a:lnTo>
                      <a:pt x="128" y="224"/>
                    </a:lnTo>
                    <a:lnTo>
                      <a:pt x="128" y="226"/>
                    </a:lnTo>
                    <a:lnTo>
                      <a:pt x="126" y="226"/>
                    </a:lnTo>
                    <a:lnTo>
                      <a:pt x="124" y="224"/>
                    </a:lnTo>
                    <a:lnTo>
                      <a:pt x="122" y="224"/>
                    </a:lnTo>
                    <a:lnTo>
                      <a:pt x="120" y="224"/>
                    </a:lnTo>
                    <a:lnTo>
                      <a:pt x="118" y="222"/>
                    </a:lnTo>
                    <a:lnTo>
                      <a:pt x="115" y="222"/>
                    </a:lnTo>
                    <a:lnTo>
                      <a:pt x="115" y="222"/>
                    </a:lnTo>
                    <a:lnTo>
                      <a:pt x="113" y="222"/>
                    </a:lnTo>
                    <a:lnTo>
                      <a:pt x="88" y="222"/>
                    </a:lnTo>
                    <a:lnTo>
                      <a:pt x="86" y="219"/>
                    </a:lnTo>
                    <a:lnTo>
                      <a:pt x="86" y="219"/>
                    </a:lnTo>
                    <a:lnTo>
                      <a:pt x="84" y="219"/>
                    </a:lnTo>
                    <a:lnTo>
                      <a:pt x="80" y="219"/>
                    </a:lnTo>
                    <a:lnTo>
                      <a:pt x="78" y="219"/>
                    </a:lnTo>
                    <a:lnTo>
                      <a:pt x="75" y="219"/>
                    </a:lnTo>
                    <a:lnTo>
                      <a:pt x="73" y="219"/>
                    </a:lnTo>
                    <a:lnTo>
                      <a:pt x="71" y="219"/>
                    </a:lnTo>
                    <a:lnTo>
                      <a:pt x="65" y="219"/>
                    </a:lnTo>
                    <a:lnTo>
                      <a:pt x="63" y="219"/>
                    </a:lnTo>
                    <a:lnTo>
                      <a:pt x="56" y="219"/>
                    </a:lnTo>
                    <a:lnTo>
                      <a:pt x="54" y="219"/>
                    </a:lnTo>
                    <a:lnTo>
                      <a:pt x="52" y="219"/>
                    </a:lnTo>
                    <a:lnTo>
                      <a:pt x="52" y="219"/>
                    </a:lnTo>
                    <a:lnTo>
                      <a:pt x="50" y="222"/>
                    </a:lnTo>
                    <a:lnTo>
                      <a:pt x="50" y="222"/>
                    </a:lnTo>
                    <a:lnTo>
                      <a:pt x="27" y="222"/>
                    </a:lnTo>
                    <a:lnTo>
                      <a:pt x="27" y="222"/>
                    </a:lnTo>
                    <a:lnTo>
                      <a:pt x="23" y="222"/>
                    </a:lnTo>
                    <a:lnTo>
                      <a:pt x="21" y="222"/>
                    </a:lnTo>
                    <a:lnTo>
                      <a:pt x="25" y="217"/>
                    </a:lnTo>
                    <a:lnTo>
                      <a:pt x="21" y="215"/>
                    </a:lnTo>
                    <a:lnTo>
                      <a:pt x="25" y="209"/>
                    </a:lnTo>
                    <a:lnTo>
                      <a:pt x="23" y="200"/>
                    </a:lnTo>
                    <a:lnTo>
                      <a:pt x="21" y="194"/>
                    </a:lnTo>
                    <a:lnTo>
                      <a:pt x="21" y="190"/>
                    </a:lnTo>
                    <a:lnTo>
                      <a:pt x="21" y="188"/>
                    </a:lnTo>
                    <a:lnTo>
                      <a:pt x="19" y="181"/>
                    </a:lnTo>
                    <a:lnTo>
                      <a:pt x="12" y="186"/>
                    </a:lnTo>
                    <a:lnTo>
                      <a:pt x="10" y="184"/>
                    </a:lnTo>
                    <a:lnTo>
                      <a:pt x="6" y="181"/>
                    </a:lnTo>
                    <a:lnTo>
                      <a:pt x="4" y="171"/>
                    </a:lnTo>
                    <a:lnTo>
                      <a:pt x="2" y="171"/>
                    </a:lnTo>
                    <a:lnTo>
                      <a:pt x="0" y="17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32" name="Freeform 137">
                <a:extLst>
                  <a:ext uri="{FF2B5EF4-FFF2-40B4-BE49-F238E27FC236}">
                    <a16:creationId xmlns:a16="http://schemas.microsoft.com/office/drawing/2014/main" id="{B1BE5901-3C13-4587-AD9D-D0C5B374EA41}"/>
                  </a:ext>
                </a:extLst>
              </p:cNvPr>
              <p:cNvSpPr>
                <a:spLocks/>
              </p:cNvSpPr>
              <p:nvPr/>
            </p:nvSpPr>
            <p:spPr bwMode="auto">
              <a:xfrm>
                <a:off x="9169809" y="3805221"/>
                <a:ext cx="91090" cy="93121"/>
              </a:xfrm>
              <a:custGeom>
                <a:avLst/>
                <a:gdLst>
                  <a:gd name="T0" fmla="*/ 52 w 113"/>
                  <a:gd name="T1" fmla="*/ 0 h 123"/>
                  <a:gd name="T2" fmla="*/ 54 w 113"/>
                  <a:gd name="T3" fmla="*/ 0 h 123"/>
                  <a:gd name="T4" fmla="*/ 63 w 113"/>
                  <a:gd name="T5" fmla="*/ 0 h 123"/>
                  <a:gd name="T6" fmla="*/ 71 w 113"/>
                  <a:gd name="T7" fmla="*/ 0 h 123"/>
                  <a:gd name="T8" fmla="*/ 75 w 113"/>
                  <a:gd name="T9" fmla="*/ 0 h 123"/>
                  <a:gd name="T10" fmla="*/ 80 w 113"/>
                  <a:gd name="T11" fmla="*/ 0 h 123"/>
                  <a:gd name="T12" fmla="*/ 86 w 113"/>
                  <a:gd name="T13" fmla="*/ 0 h 123"/>
                  <a:gd name="T14" fmla="*/ 88 w 113"/>
                  <a:gd name="T15" fmla="*/ 3 h 123"/>
                  <a:gd name="T16" fmla="*/ 86 w 113"/>
                  <a:gd name="T17" fmla="*/ 7 h 123"/>
                  <a:gd name="T18" fmla="*/ 88 w 113"/>
                  <a:gd name="T19" fmla="*/ 15 h 123"/>
                  <a:gd name="T20" fmla="*/ 88 w 113"/>
                  <a:gd name="T21" fmla="*/ 21 h 123"/>
                  <a:gd name="T22" fmla="*/ 92 w 113"/>
                  <a:gd name="T23" fmla="*/ 19 h 123"/>
                  <a:gd name="T24" fmla="*/ 101 w 113"/>
                  <a:gd name="T25" fmla="*/ 19 h 123"/>
                  <a:gd name="T26" fmla="*/ 111 w 113"/>
                  <a:gd name="T27" fmla="*/ 17 h 123"/>
                  <a:gd name="T28" fmla="*/ 113 w 113"/>
                  <a:gd name="T29" fmla="*/ 26 h 123"/>
                  <a:gd name="T30" fmla="*/ 113 w 113"/>
                  <a:gd name="T31" fmla="*/ 30 h 123"/>
                  <a:gd name="T32" fmla="*/ 109 w 113"/>
                  <a:gd name="T33" fmla="*/ 34 h 123"/>
                  <a:gd name="T34" fmla="*/ 105 w 113"/>
                  <a:gd name="T35" fmla="*/ 40 h 123"/>
                  <a:gd name="T36" fmla="*/ 107 w 113"/>
                  <a:gd name="T37" fmla="*/ 43 h 123"/>
                  <a:gd name="T38" fmla="*/ 105 w 113"/>
                  <a:gd name="T39" fmla="*/ 45 h 123"/>
                  <a:gd name="T40" fmla="*/ 103 w 113"/>
                  <a:gd name="T41" fmla="*/ 47 h 123"/>
                  <a:gd name="T42" fmla="*/ 105 w 113"/>
                  <a:gd name="T43" fmla="*/ 51 h 123"/>
                  <a:gd name="T44" fmla="*/ 107 w 113"/>
                  <a:gd name="T45" fmla="*/ 53 h 123"/>
                  <a:gd name="T46" fmla="*/ 111 w 113"/>
                  <a:gd name="T47" fmla="*/ 57 h 123"/>
                  <a:gd name="T48" fmla="*/ 113 w 113"/>
                  <a:gd name="T49" fmla="*/ 64 h 123"/>
                  <a:gd name="T50" fmla="*/ 107 w 113"/>
                  <a:gd name="T51" fmla="*/ 87 h 123"/>
                  <a:gd name="T52" fmla="*/ 107 w 113"/>
                  <a:gd name="T53" fmla="*/ 95 h 123"/>
                  <a:gd name="T54" fmla="*/ 105 w 113"/>
                  <a:gd name="T55" fmla="*/ 91 h 123"/>
                  <a:gd name="T56" fmla="*/ 97 w 113"/>
                  <a:gd name="T57" fmla="*/ 91 h 123"/>
                  <a:gd name="T58" fmla="*/ 90 w 113"/>
                  <a:gd name="T59" fmla="*/ 91 h 123"/>
                  <a:gd name="T60" fmla="*/ 84 w 113"/>
                  <a:gd name="T61" fmla="*/ 89 h 123"/>
                  <a:gd name="T62" fmla="*/ 75 w 113"/>
                  <a:gd name="T63" fmla="*/ 81 h 123"/>
                  <a:gd name="T64" fmla="*/ 75 w 113"/>
                  <a:gd name="T65" fmla="*/ 87 h 123"/>
                  <a:gd name="T66" fmla="*/ 67 w 113"/>
                  <a:gd name="T67" fmla="*/ 91 h 123"/>
                  <a:gd name="T68" fmla="*/ 63 w 113"/>
                  <a:gd name="T69" fmla="*/ 93 h 123"/>
                  <a:gd name="T70" fmla="*/ 56 w 113"/>
                  <a:gd name="T71" fmla="*/ 93 h 123"/>
                  <a:gd name="T72" fmla="*/ 52 w 113"/>
                  <a:gd name="T73" fmla="*/ 95 h 123"/>
                  <a:gd name="T74" fmla="*/ 52 w 113"/>
                  <a:gd name="T75" fmla="*/ 102 h 123"/>
                  <a:gd name="T76" fmla="*/ 59 w 113"/>
                  <a:gd name="T77" fmla="*/ 99 h 123"/>
                  <a:gd name="T78" fmla="*/ 63 w 113"/>
                  <a:gd name="T79" fmla="*/ 104 h 123"/>
                  <a:gd name="T80" fmla="*/ 65 w 113"/>
                  <a:gd name="T81" fmla="*/ 118 h 123"/>
                  <a:gd name="T82" fmla="*/ 56 w 113"/>
                  <a:gd name="T83" fmla="*/ 114 h 123"/>
                  <a:gd name="T84" fmla="*/ 52 w 113"/>
                  <a:gd name="T85" fmla="*/ 116 h 123"/>
                  <a:gd name="T86" fmla="*/ 50 w 113"/>
                  <a:gd name="T87" fmla="*/ 118 h 123"/>
                  <a:gd name="T88" fmla="*/ 46 w 113"/>
                  <a:gd name="T89" fmla="*/ 123 h 123"/>
                  <a:gd name="T90" fmla="*/ 42 w 113"/>
                  <a:gd name="T91" fmla="*/ 118 h 123"/>
                  <a:gd name="T92" fmla="*/ 33 w 113"/>
                  <a:gd name="T93" fmla="*/ 110 h 123"/>
                  <a:gd name="T94" fmla="*/ 19 w 113"/>
                  <a:gd name="T95" fmla="*/ 97 h 123"/>
                  <a:gd name="T96" fmla="*/ 14 w 113"/>
                  <a:gd name="T97" fmla="*/ 91 h 123"/>
                  <a:gd name="T98" fmla="*/ 10 w 113"/>
                  <a:gd name="T99" fmla="*/ 85 h 123"/>
                  <a:gd name="T100" fmla="*/ 6 w 113"/>
                  <a:gd name="T101" fmla="*/ 74 h 123"/>
                  <a:gd name="T102" fmla="*/ 4 w 113"/>
                  <a:gd name="T103" fmla="*/ 68 h 123"/>
                  <a:gd name="T104" fmla="*/ 0 w 113"/>
                  <a:gd name="T105" fmla="*/ 57 h 123"/>
                  <a:gd name="T106" fmla="*/ 8 w 113"/>
                  <a:gd name="T107" fmla="*/ 55 h 123"/>
                  <a:gd name="T108" fmla="*/ 10 w 113"/>
                  <a:gd name="T109" fmla="*/ 40 h 123"/>
                  <a:gd name="T110" fmla="*/ 21 w 113"/>
                  <a:gd name="T111" fmla="*/ 40 h 123"/>
                  <a:gd name="T112" fmla="*/ 10 w 113"/>
                  <a:gd name="T113" fmla="*/ 32 h 123"/>
                  <a:gd name="T114" fmla="*/ 14 w 113"/>
                  <a:gd name="T115" fmla="*/ 26 h 123"/>
                  <a:gd name="T116" fmla="*/ 21 w 113"/>
                  <a:gd name="T117" fmla="*/ 26 h 123"/>
                  <a:gd name="T118" fmla="*/ 23 w 113"/>
                  <a:gd name="T119" fmla="*/ 26 h 123"/>
                  <a:gd name="T120" fmla="*/ 50 w 113"/>
                  <a:gd name="T121" fmla="*/ 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 h="123">
                    <a:moveTo>
                      <a:pt x="50" y="3"/>
                    </a:moveTo>
                    <a:lnTo>
                      <a:pt x="52" y="0"/>
                    </a:lnTo>
                    <a:lnTo>
                      <a:pt x="52" y="0"/>
                    </a:lnTo>
                    <a:lnTo>
                      <a:pt x="54" y="0"/>
                    </a:lnTo>
                    <a:lnTo>
                      <a:pt x="56" y="0"/>
                    </a:lnTo>
                    <a:lnTo>
                      <a:pt x="63" y="0"/>
                    </a:lnTo>
                    <a:lnTo>
                      <a:pt x="65" y="0"/>
                    </a:lnTo>
                    <a:lnTo>
                      <a:pt x="71" y="0"/>
                    </a:lnTo>
                    <a:lnTo>
                      <a:pt x="73" y="0"/>
                    </a:lnTo>
                    <a:lnTo>
                      <a:pt x="75" y="0"/>
                    </a:lnTo>
                    <a:lnTo>
                      <a:pt x="78" y="0"/>
                    </a:lnTo>
                    <a:lnTo>
                      <a:pt x="80" y="0"/>
                    </a:lnTo>
                    <a:lnTo>
                      <a:pt x="84" y="0"/>
                    </a:lnTo>
                    <a:lnTo>
                      <a:pt x="86" y="0"/>
                    </a:lnTo>
                    <a:lnTo>
                      <a:pt x="86" y="0"/>
                    </a:lnTo>
                    <a:lnTo>
                      <a:pt x="88" y="3"/>
                    </a:lnTo>
                    <a:lnTo>
                      <a:pt x="88" y="3"/>
                    </a:lnTo>
                    <a:lnTo>
                      <a:pt x="86" y="7"/>
                    </a:lnTo>
                    <a:lnTo>
                      <a:pt x="88" y="9"/>
                    </a:lnTo>
                    <a:lnTo>
                      <a:pt x="88" y="15"/>
                    </a:lnTo>
                    <a:lnTo>
                      <a:pt x="88" y="17"/>
                    </a:lnTo>
                    <a:lnTo>
                      <a:pt x="88" y="21"/>
                    </a:lnTo>
                    <a:lnTo>
                      <a:pt x="90" y="21"/>
                    </a:lnTo>
                    <a:lnTo>
                      <a:pt x="92" y="19"/>
                    </a:lnTo>
                    <a:lnTo>
                      <a:pt x="97" y="21"/>
                    </a:lnTo>
                    <a:lnTo>
                      <a:pt x="101" y="19"/>
                    </a:lnTo>
                    <a:lnTo>
                      <a:pt x="105" y="17"/>
                    </a:lnTo>
                    <a:lnTo>
                      <a:pt x="111" y="17"/>
                    </a:lnTo>
                    <a:lnTo>
                      <a:pt x="113" y="19"/>
                    </a:lnTo>
                    <a:lnTo>
                      <a:pt x="113" y="26"/>
                    </a:lnTo>
                    <a:lnTo>
                      <a:pt x="111" y="28"/>
                    </a:lnTo>
                    <a:lnTo>
                      <a:pt x="113" y="30"/>
                    </a:lnTo>
                    <a:lnTo>
                      <a:pt x="113" y="34"/>
                    </a:lnTo>
                    <a:lnTo>
                      <a:pt x="109" y="34"/>
                    </a:lnTo>
                    <a:lnTo>
                      <a:pt x="105" y="36"/>
                    </a:lnTo>
                    <a:lnTo>
                      <a:pt x="105" y="40"/>
                    </a:lnTo>
                    <a:lnTo>
                      <a:pt x="105" y="40"/>
                    </a:lnTo>
                    <a:lnTo>
                      <a:pt x="107" y="43"/>
                    </a:lnTo>
                    <a:lnTo>
                      <a:pt x="105" y="45"/>
                    </a:lnTo>
                    <a:lnTo>
                      <a:pt x="105" y="45"/>
                    </a:lnTo>
                    <a:lnTo>
                      <a:pt x="103" y="47"/>
                    </a:lnTo>
                    <a:lnTo>
                      <a:pt x="103" y="47"/>
                    </a:lnTo>
                    <a:lnTo>
                      <a:pt x="103" y="49"/>
                    </a:lnTo>
                    <a:lnTo>
                      <a:pt x="105" y="51"/>
                    </a:lnTo>
                    <a:lnTo>
                      <a:pt x="107" y="51"/>
                    </a:lnTo>
                    <a:lnTo>
                      <a:pt x="107" y="53"/>
                    </a:lnTo>
                    <a:lnTo>
                      <a:pt x="111" y="55"/>
                    </a:lnTo>
                    <a:lnTo>
                      <a:pt x="111" y="57"/>
                    </a:lnTo>
                    <a:lnTo>
                      <a:pt x="113" y="59"/>
                    </a:lnTo>
                    <a:lnTo>
                      <a:pt x="113" y="64"/>
                    </a:lnTo>
                    <a:lnTo>
                      <a:pt x="111" y="72"/>
                    </a:lnTo>
                    <a:lnTo>
                      <a:pt x="107" y="87"/>
                    </a:lnTo>
                    <a:lnTo>
                      <a:pt x="107" y="91"/>
                    </a:lnTo>
                    <a:lnTo>
                      <a:pt x="107" y="95"/>
                    </a:lnTo>
                    <a:lnTo>
                      <a:pt x="105" y="95"/>
                    </a:lnTo>
                    <a:lnTo>
                      <a:pt x="105" y="91"/>
                    </a:lnTo>
                    <a:lnTo>
                      <a:pt x="101" y="89"/>
                    </a:lnTo>
                    <a:lnTo>
                      <a:pt x="97" y="91"/>
                    </a:lnTo>
                    <a:lnTo>
                      <a:pt x="94" y="91"/>
                    </a:lnTo>
                    <a:lnTo>
                      <a:pt x="90" y="91"/>
                    </a:lnTo>
                    <a:lnTo>
                      <a:pt x="86" y="93"/>
                    </a:lnTo>
                    <a:lnTo>
                      <a:pt x="84" y="89"/>
                    </a:lnTo>
                    <a:lnTo>
                      <a:pt x="80" y="81"/>
                    </a:lnTo>
                    <a:lnTo>
                      <a:pt x="75" y="81"/>
                    </a:lnTo>
                    <a:lnTo>
                      <a:pt x="75" y="83"/>
                    </a:lnTo>
                    <a:lnTo>
                      <a:pt x="75" y="87"/>
                    </a:lnTo>
                    <a:lnTo>
                      <a:pt x="73" y="91"/>
                    </a:lnTo>
                    <a:lnTo>
                      <a:pt x="67" y="91"/>
                    </a:lnTo>
                    <a:lnTo>
                      <a:pt x="65" y="91"/>
                    </a:lnTo>
                    <a:lnTo>
                      <a:pt x="63" y="93"/>
                    </a:lnTo>
                    <a:lnTo>
                      <a:pt x="61" y="95"/>
                    </a:lnTo>
                    <a:lnTo>
                      <a:pt x="56" y="93"/>
                    </a:lnTo>
                    <a:lnTo>
                      <a:pt x="52" y="93"/>
                    </a:lnTo>
                    <a:lnTo>
                      <a:pt x="52" y="95"/>
                    </a:lnTo>
                    <a:lnTo>
                      <a:pt x="52" y="97"/>
                    </a:lnTo>
                    <a:lnTo>
                      <a:pt x="52" y="102"/>
                    </a:lnTo>
                    <a:lnTo>
                      <a:pt x="54" y="102"/>
                    </a:lnTo>
                    <a:lnTo>
                      <a:pt x="59" y="99"/>
                    </a:lnTo>
                    <a:lnTo>
                      <a:pt x="61" y="102"/>
                    </a:lnTo>
                    <a:lnTo>
                      <a:pt x="63" y="104"/>
                    </a:lnTo>
                    <a:lnTo>
                      <a:pt x="65" y="114"/>
                    </a:lnTo>
                    <a:lnTo>
                      <a:pt x="65" y="118"/>
                    </a:lnTo>
                    <a:lnTo>
                      <a:pt x="59" y="114"/>
                    </a:lnTo>
                    <a:lnTo>
                      <a:pt x="56" y="114"/>
                    </a:lnTo>
                    <a:lnTo>
                      <a:pt x="56" y="116"/>
                    </a:lnTo>
                    <a:lnTo>
                      <a:pt x="52" y="116"/>
                    </a:lnTo>
                    <a:lnTo>
                      <a:pt x="50" y="116"/>
                    </a:lnTo>
                    <a:lnTo>
                      <a:pt x="50" y="118"/>
                    </a:lnTo>
                    <a:lnTo>
                      <a:pt x="46" y="123"/>
                    </a:lnTo>
                    <a:lnTo>
                      <a:pt x="46" y="123"/>
                    </a:lnTo>
                    <a:lnTo>
                      <a:pt x="42" y="121"/>
                    </a:lnTo>
                    <a:lnTo>
                      <a:pt x="42" y="118"/>
                    </a:lnTo>
                    <a:lnTo>
                      <a:pt x="35" y="114"/>
                    </a:lnTo>
                    <a:lnTo>
                      <a:pt x="33" y="110"/>
                    </a:lnTo>
                    <a:lnTo>
                      <a:pt x="25" y="104"/>
                    </a:lnTo>
                    <a:lnTo>
                      <a:pt x="19" y="97"/>
                    </a:lnTo>
                    <a:lnTo>
                      <a:pt x="21" y="95"/>
                    </a:lnTo>
                    <a:lnTo>
                      <a:pt x="14" y="91"/>
                    </a:lnTo>
                    <a:lnTo>
                      <a:pt x="12" y="87"/>
                    </a:lnTo>
                    <a:lnTo>
                      <a:pt x="10" y="85"/>
                    </a:lnTo>
                    <a:lnTo>
                      <a:pt x="10" y="78"/>
                    </a:lnTo>
                    <a:lnTo>
                      <a:pt x="6" y="74"/>
                    </a:lnTo>
                    <a:lnTo>
                      <a:pt x="6" y="70"/>
                    </a:lnTo>
                    <a:lnTo>
                      <a:pt x="4" y="68"/>
                    </a:lnTo>
                    <a:lnTo>
                      <a:pt x="0" y="59"/>
                    </a:lnTo>
                    <a:lnTo>
                      <a:pt x="0" y="57"/>
                    </a:lnTo>
                    <a:lnTo>
                      <a:pt x="4" y="59"/>
                    </a:lnTo>
                    <a:lnTo>
                      <a:pt x="8" y="55"/>
                    </a:lnTo>
                    <a:lnTo>
                      <a:pt x="10" y="45"/>
                    </a:lnTo>
                    <a:lnTo>
                      <a:pt x="10" y="40"/>
                    </a:lnTo>
                    <a:lnTo>
                      <a:pt x="12" y="43"/>
                    </a:lnTo>
                    <a:lnTo>
                      <a:pt x="21" y="40"/>
                    </a:lnTo>
                    <a:lnTo>
                      <a:pt x="14" y="38"/>
                    </a:lnTo>
                    <a:lnTo>
                      <a:pt x="10" y="32"/>
                    </a:lnTo>
                    <a:lnTo>
                      <a:pt x="14" y="32"/>
                    </a:lnTo>
                    <a:lnTo>
                      <a:pt x="14" y="26"/>
                    </a:lnTo>
                    <a:lnTo>
                      <a:pt x="19" y="28"/>
                    </a:lnTo>
                    <a:lnTo>
                      <a:pt x="21" y="26"/>
                    </a:lnTo>
                    <a:lnTo>
                      <a:pt x="23" y="26"/>
                    </a:lnTo>
                    <a:lnTo>
                      <a:pt x="23" y="26"/>
                    </a:lnTo>
                    <a:lnTo>
                      <a:pt x="50" y="26"/>
                    </a:lnTo>
                    <a:lnTo>
                      <a:pt x="50" y="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33" name="Freeform 138">
                <a:extLst>
                  <a:ext uri="{FF2B5EF4-FFF2-40B4-BE49-F238E27FC236}">
                    <a16:creationId xmlns:a16="http://schemas.microsoft.com/office/drawing/2014/main" id="{A4FC1A8F-F671-45C1-A701-05A793A912D2}"/>
                  </a:ext>
                </a:extLst>
              </p:cNvPr>
              <p:cNvSpPr>
                <a:spLocks/>
              </p:cNvSpPr>
              <p:nvPr/>
            </p:nvSpPr>
            <p:spPr bwMode="auto">
              <a:xfrm>
                <a:off x="9177870" y="3807491"/>
                <a:ext cx="32245" cy="18927"/>
              </a:xfrm>
              <a:custGeom>
                <a:avLst/>
                <a:gdLst>
                  <a:gd name="T0" fmla="*/ 4 w 40"/>
                  <a:gd name="T1" fmla="*/ 23 h 25"/>
                  <a:gd name="T2" fmla="*/ 9 w 40"/>
                  <a:gd name="T3" fmla="*/ 25 h 25"/>
                  <a:gd name="T4" fmla="*/ 11 w 40"/>
                  <a:gd name="T5" fmla="*/ 23 h 25"/>
                  <a:gd name="T6" fmla="*/ 13 w 40"/>
                  <a:gd name="T7" fmla="*/ 23 h 25"/>
                  <a:gd name="T8" fmla="*/ 13 w 40"/>
                  <a:gd name="T9" fmla="*/ 23 h 25"/>
                  <a:gd name="T10" fmla="*/ 40 w 40"/>
                  <a:gd name="T11" fmla="*/ 23 h 25"/>
                  <a:gd name="T12" fmla="*/ 40 w 40"/>
                  <a:gd name="T13" fmla="*/ 0 h 25"/>
                  <a:gd name="T14" fmla="*/ 17 w 40"/>
                  <a:gd name="T15" fmla="*/ 0 h 25"/>
                  <a:gd name="T16" fmla="*/ 17 w 40"/>
                  <a:gd name="T17" fmla="*/ 0 h 25"/>
                  <a:gd name="T18" fmla="*/ 13 w 40"/>
                  <a:gd name="T19" fmla="*/ 0 h 25"/>
                  <a:gd name="T20" fmla="*/ 11 w 40"/>
                  <a:gd name="T21" fmla="*/ 0 h 25"/>
                  <a:gd name="T22" fmla="*/ 11 w 40"/>
                  <a:gd name="T23" fmla="*/ 0 h 25"/>
                  <a:gd name="T24" fmla="*/ 13 w 40"/>
                  <a:gd name="T25" fmla="*/ 4 h 25"/>
                  <a:gd name="T26" fmla="*/ 6 w 40"/>
                  <a:gd name="T27" fmla="*/ 10 h 25"/>
                  <a:gd name="T28" fmla="*/ 0 w 40"/>
                  <a:gd name="T29" fmla="*/ 21 h 25"/>
                  <a:gd name="T30" fmla="*/ 6 w 40"/>
                  <a:gd name="T31" fmla="*/ 23 h 25"/>
                  <a:gd name="T32" fmla="*/ 4 w 40"/>
                  <a:gd name="T3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4" y="23"/>
                    </a:moveTo>
                    <a:lnTo>
                      <a:pt x="9" y="25"/>
                    </a:lnTo>
                    <a:lnTo>
                      <a:pt x="11" y="23"/>
                    </a:lnTo>
                    <a:lnTo>
                      <a:pt x="13" y="23"/>
                    </a:lnTo>
                    <a:lnTo>
                      <a:pt x="13" y="23"/>
                    </a:lnTo>
                    <a:lnTo>
                      <a:pt x="40" y="23"/>
                    </a:lnTo>
                    <a:lnTo>
                      <a:pt x="40" y="0"/>
                    </a:lnTo>
                    <a:lnTo>
                      <a:pt x="17" y="0"/>
                    </a:lnTo>
                    <a:lnTo>
                      <a:pt x="17" y="0"/>
                    </a:lnTo>
                    <a:lnTo>
                      <a:pt x="13" y="0"/>
                    </a:lnTo>
                    <a:lnTo>
                      <a:pt x="11" y="0"/>
                    </a:lnTo>
                    <a:lnTo>
                      <a:pt x="11" y="0"/>
                    </a:lnTo>
                    <a:lnTo>
                      <a:pt x="13" y="4"/>
                    </a:lnTo>
                    <a:lnTo>
                      <a:pt x="6" y="10"/>
                    </a:lnTo>
                    <a:lnTo>
                      <a:pt x="0" y="21"/>
                    </a:lnTo>
                    <a:lnTo>
                      <a:pt x="6" y="23"/>
                    </a:lnTo>
                    <a:lnTo>
                      <a:pt x="4" y="2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34" name="Freeform 139">
                <a:extLst>
                  <a:ext uri="{FF2B5EF4-FFF2-40B4-BE49-F238E27FC236}">
                    <a16:creationId xmlns:a16="http://schemas.microsoft.com/office/drawing/2014/main" id="{630D48C9-338A-413F-B90A-8CA7BEEB4C47}"/>
                  </a:ext>
                </a:extLst>
              </p:cNvPr>
              <p:cNvSpPr>
                <a:spLocks/>
              </p:cNvSpPr>
              <p:nvPr/>
            </p:nvSpPr>
            <p:spPr bwMode="auto">
              <a:xfrm>
                <a:off x="9206890" y="3780237"/>
                <a:ext cx="124142" cy="137030"/>
              </a:xfrm>
              <a:custGeom>
                <a:avLst/>
                <a:gdLst>
                  <a:gd name="T0" fmla="*/ 4 w 154"/>
                  <a:gd name="T1" fmla="*/ 149 h 181"/>
                  <a:gd name="T2" fmla="*/ 10 w 154"/>
                  <a:gd name="T3" fmla="*/ 147 h 181"/>
                  <a:gd name="T4" fmla="*/ 19 w 154"/>
                  <a:gd name="T5" fmla="*/ 147 h 181"/>
                  <a:gd name="T6" fmla="*/ 13 w 154"/>
                  <a:gd name="T7" fmla="*/ 132 h 181"/>
                  <a:gd name="T8" fmla="*/ 6 w 154"/>
                  <a:gd name="T9" fmla="*/ 130 h 181"/>
                  <a:gd name="T10" fmla="*/ 10 w 154"/>
                  <a:gd name="T11" fmla="*/ 126 h 181"/>
                  <a:gd name="T12" fmla="*/ 19 w 154"/>
                  <a:gd name="T13" fmla="*/ 124 h 181"/>
                  <a:gd name="T14" fmla="*/ 29 w 154"/>
                  <a:gd name="T15" fmla="*/ 120 h 181"/>
                  <a:gd name="T16" fmla="*/ 34 w 154"/>
                  <a:gd name="T17" fmla="*/ 114 h 181"/>
                  <a:gd name="T18" fmla="*/ 44 w 154"/>
                  <a:gd name="T19" fmla="*/ 124 h 181"/>
                  <a:gd name="T20" fmla="*/ 55 w 154"/>
                  <a:gd name="T21" fmla="*/ 122 h 181"/>
                  <a:gd name="T22" fmla="*/ 61 w 154"/>
                  <a:gd name="T23" fmla="*/ 128 h 181"/>
                  <a:gd name="T24" fmla="*/ 65 w 154"/>
                  <a:gd name="T25" fmla="*/ 105 h 181"/>
                  <a:gd name="T26" fmla="*/ 65 w 154"/>
                  <a:gd name="T27" fmla="*/ 90 h 181"/>
                  <a:gd name="T28" fmla="*/ 61 w 154"/>
                  <a:gd name="T29" fmla="*/ 84 h 181"/>
                  <a:gd name="T30" fmla="*/ 57 w 154"/>
                  <a:gd name="T31" fmla="*/ 80 h 181"/>
                  <a:gd name="T32" fmla="*/ 59 w 154"/>
                  <a:gd name="T33" fmla="*/ 78 h 181"/>
                  <a:gd name="T34" fmla="*/ 59 w 154"/>
                  <a:gd name="T35" fmla="*/ 73 h 181"/>
                  <a:gd name="T36" fmla="*/ 67 w 154"/>
                  <a:gd name="T37" fmla="*/ 67 h 181"/>
                  <a:gd name="T38" fmla="*/ 67 w 154"/>
                  <a:gd name="T39" fmla="*/ 59 h 181"/>
                  <a:gd name="T40" fmla="*/ 59 w 154"/>
                  <a:gd name="T41" fmla="*/ 50 h 181"/>
                  <a:gd name="T42" fmla="*/ 46 w 154"/>
                  <a:gd name="T43" fmla="*/ 52 h 181"/>
                  <a:gd name="T44" fmla="*/ 42 w 154"/>
                  <a:gd name="T45" fmla="*/ 50 h 181"/>
                  <a:gd name="T46" fmla="*/ 40 w 154"/>
                  <a:gd name="T47" fmla="*/ 40 h 181"/>
                  <a:gd name="T48" fmla="*/ 69 w 154"/>
                  <a:gd name="T49" fmla="*/ 36 h 181"/>
                  <a:gd name="T50" fmla="*/ 74 w 154"/>
                  <a:gd name="T51" fmla="*/ 38 h 181"/>
                  <a:gd name="T52" fmla="*/ 80 w 154"/>
                  <a:gd name="T53" fmla="*/ 40 h 181"/>
                  <a:gd name="T54" fmla="*/ 84 w 154"/>
                  <a:gd name="T55" fmla="*/ 38 h 181"/>
                  <a:gd name="T56" fmla="*/ 93 w 154"/>
                  <a:gd name="T57" fmla="*/ 40 h 181"/>
                  <a:gd name="T58" fmla="*/ 97 w 154"/>
                  <a:gd name="T59" fmla="*/ 40 h 181"/>
                  <a:gd name="T60" fmla="*/ 101 w 154"/>
                  <a:gd name="T61" fmla="*/ 40 h 181"/>
                  <a:gd name="T62" fmla="*/ 103 w 154"/>
                  <a:gd name="T63" fmla="*/ 31 h 181"/>
                  <a:gd name="T64" fmla="*/ 118 w 154"/>
                  <a:gd name="T65" fmla="*/ 8 h 181"/>
                  <a:gd name="T66" fmla="*/ 131 w 154"/>
                  <a:gd name="T67" fmla="*/ 2 h 181"/>
                  <a:gd name="T68" fmla="*/ 139 w 154"/>
                  <a:gd name="T69" fmla="*/ 0 h 181"/>
                  <a:gd name="T70" fmla="*/ 147 w 154"/>
                  <a:gd name="T71" fmla="*/ 4 h 181"/>
                  <a:gd name="T72" fmla="*/ 152 w 154"/>
                  <a:gd name="T73" fmla="*/ 4 h 181"/>
                  <a:gd name="T74" fmla="*/ 150 w 154"/>
                  <a:gd name="T75" fmla="*/ 19 h 181"/>
                  <a:gd name="T76" fmla="*/ 143 w 154"/>
                  <a:gd name="T77" fmla="*/ 40 h 181"/>
                  <a:gd name="T78" fmla="*/ 139 w 154"/>
                  <a:gd name="T79" fmla="*/ 52 h 181"/>
                  <a:gd name="T80" fmla="*/ 137 w 154"/>
                  <a:gd name="T81" fmla="*/ 67 h 181"/>
                  <a:gd name="T82" fmla="*/ 135 w 154"/>
                  <a:gd name="T83" fmla="*/ 73 h 181"/>
                  <a:gd name="T84" fmla="*/ 126 w 154"/>
                  <a:gd name="T85" fmla="*/ 99 h 181"/>
                  <a:gd name="T86" fmla="*/ 116 w 154"/>
                  <a:gd name="T87" fmla="*/ 101 h 181"/>
                  <a:gd name="T88" fmla="*/ 107 w 154"/>
                  <a:gd name="T89" fmla="*/ 114 h 181"/>
                  <a:gd name="T90" fmla="*/ 101 w 154"/>
                  <a:gd name="T91" fmla="*/ 130 h 181"/>
                  <a:gd name="T92" fmla="*/ 99 w 154"/>
                  <a:gd name="T93" fmla="*/ 147 h 181"/>
                  <a:gd name="T94" fmla="*/ 93 w 154"/>
                  <a:gd name="T95" fmla="*/ 158 h 181"/>
                  <a:gd name="T96" fmla="*/ 80 w 154"/>
                  <a:gd name="T97" fmla="*/ 170 h 181"/>
                  <a:gd name="T98" fmla="*/ 67 w 154"/>
                  <a:gd name="T99" fmla="*/ 175 h 181"/>
                  <a:gd name="T100" fmla="*/ 67 w 154"/>
                  <a:gd name="T101" fmla="*/ 166 h 181"/>
                  <a:gd name="T102" fmla="*/ 57 w 154"/>
                  <a:gd name="T103" fmla="*/ 168 h 181"/>
                  <a:gd name="T104" fmla="*/ 53 w 154"/>
                  <a:gd name="T105" fmla="*/ 173 h 181"/>
                  <a:gd name="T106" fmla="*/ 46 w 154"/>
                  <a:gd name="T107" fmla="*/ 173 h 181"/>
                  <a:gd name="T108" fmla="*/ 40 w 154"/>
                  <a:gd name="T109" fmla="*/ 173 h 181"/>
                  <a:gd name="T110" fmla="*/ 38 w 154"/>
                  <a:gd name="T111" fmla="*/ 168 h 181"/>
                  <a:gd name="T112" fmla="*/ 29 w 154"/>
                  <a:gd name="T113" fmla="*/ 168 h 181"/>
                  <a:gd name="T114" fmla="*/ 23 w 154"/>
                  <a:gd name="T115" fmla="*/ 175 h 181"/>
                  <a:gd name="T116" fmla="*/ 17 w 154"/>
                  <a:gd name="T117" fmla="*/ 181 h 181"/>
                  <a:gd name="T118" fmla="*/ 13 w 154"/>
                  <a:gd name="T119" fmla="*/ 170 h 181"/>
                  <a:gd name="T120" fmla="*/ 4 w 154"/>
                  <a:gd name="T121" fmla="*/ 16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 h="181">
                    <a:moveTo>
                      <a:pt x="0" y="156"/>
                    </a:moveTo>
                    <a:lnTo>
                      <a:pt x="4" y="151"/>
                    </a:lnTo>
                    <a:lnTo>
                      <a:pt x="4" y="149"/>
                    </a:lnTo>
                    <a:lnTo>
                      <a:pt x="6" y="149"/>
                    </a:lnTo>
                    <a:lnTo>
                      <a:pt x="10" y="149"/>
                    </a:lnTo>
                    <a:lnTo>
                      <a:pt x="10" y="147"/>
                    </a:lnTo>
                    <a:lnTo>
                      <a:pt x="13" y="147"/>
                    </a:lnTo>
                    <a:lnTo>
                      <a:pt x="19" y="151"/>
                    </a:lnTo>
                    <a:lnTo>
                      <a:pt x="19" y="147"/>
                    </a:lnTo>
                    <a:lnTo>
                      <a:pt x="17" y="137"/>
                    </a:lnTo>
                    <a:lnTo>
                      <a:pt x="15" y="135"/>
                    </a:lnTo>
                    <a:lnTo>
                      <a:pt x="13" y="132"/>
                    </a:lnTo>
                    <a:lnTo>
                      <a:pt x="8" y="135"/>
                    </a:lnTo>
                    <a:lnTo>
                      <a:pt x="6" y="135"/>
                    </a:lnTo>
                    <a:lnTo>
                      <a:pt x="6" y="130"/>
                    </a:lnTo>
                    <a:lnTo>
                      <a:pt x="6" y="128"/>
                    </a:lnTo>
                    <a:lnTo>
                      <a:pt x="6" y="126"/>
                    </a:lnTo>
                    <a:lnTo>
                      <a:pt x="10" y="126"/>
                    </a:lnTo>
                    <a:lnTo>
                      <a:pt x="15" y="128"/>
                    </a:lnTo>
                    <a:lnTo>
                      <a:pt x="17" y="126"/>
                    </a:lnTo>
                    <a:lnTo>
                      <a:pt x="19" y="124"/>
                    </a:lnTo>
                    <a:lnTo>
                      <a:pt x="21" y="124"/>
                    </a:lnTo>
                    <a:lnTo>
                      <a:pt x="27" y="124"/>
                    </a:lnTo>
                    <a:lnTo>
                      <a:pt x="29" y="120"/>
                    </a:lnTo>
                    <a:lnTo>
                      <a:pt x="29" y="116"/>
                    </a:lnTo>
                    <a:lnTo>
                      <a:pt x="29" y="114"/>
                    </a:lnTo>
                    <a:lnTo>
                      <a:pt x="34" y="114"/>
                    </a:lnTo>
                    <a:lnTo>
                      <a:pt x="38" y="122"/>
                    </a:lnTo>
                    <a:lnTo>
                      <a:pt x="40" y="126"/>
                    </a:lnTo>
                    <a:lnTo>
                      <a:pt x="44" y="124"/>
                    </a:lnTo>
                    <a:lnTo>
                      <a:pt x="48" y="124"/>
                    </a:lnTo>
                    <a:lnTo>
                      <a:pt x="51" y="124"/>
                    </a:lnTo>
                    <a:lnTo>
                      <a:pt x="55" y="122"/>
                    </a:lnTo>
                    <a:lnTo>
                      <a:pt x="59" y="124"/>
                    </a:lnTo>
                    <a:lnTo>
                      <a:pt x="59" y="128"/>
                    </a:lnTo>
                    <a:lnTo>
                      <a:pt x="61" y="128"/>
                    </a:lnTo>
                    <a:lnTo>
                      <a:pt x="61" y="124"/>
                    </a:lnTo>
                    <a:lnTo>
                      <a:pt x="61" y="120"/>
                    </a:lnTo>
                    <a:lnTo>
                      <a:pt x="65" y="105"/>
                    </a:lnTo>
                    <a:lnTo>
                      <a:pt x="67" y="97"/>
                    </a:lnTo>
                    <a:lnTo>
                      <a:pt x="67" y="92"/>
                    </a:lnTo>
                    <a:lnTo>
                      <a:pt x="65" y="90"/>
                    </a:lnTo>
                    <a:lnTo>
                      <a:pt x="65" y="88"/>
                    </a:lnTo>
                    <a:lnTo>
                      <a:pt x="61" y="86"/>
                    </a:lnTo>
                    <a:lnTo>
                      <a:pt x="61" y="84"/>
                    </a:lnTo>
                    <a:lnTo>
                      <a:pt x="59" y="84"/>
                    </a:lnTo>
                    <a:lnTo>
                      <a:pt x="57" y="82"/>
                    </a:lnTo>
                    <a:lnTo>
                      <a:pt x="57" y="80"/>
                    </a:lnTo>
                    <a:lnTo>
                      <a:pt x="57" y="80"/>
                    </a:lnTo>
                    <a:lnTo>
                      <a:pt x="59" y="78"/>
                    </a:lnTo>
                    <a:lnTo>
                      <a:pt x="59" y="78"/>
                    </a:lnTo>
                    <a:lnTo>
                      <a:pt x="61" y="76"/>
                    </a:lnTo>
                    <a:lnTo>
                      <a:pt x="59" y="73"/>
                    </a:lnTo>
                    <a:lnTo>
                      <a:pt x="59" y="73"/>
                    </a:lnTo>
                    <a:lnTo>
                      <a:pt x="59" y="69"/>
                    </a:lnTo>
                    <a:lnTo>
                      <a:pt x="63" y="67"/>
                    </a:lnTo>
                    <a:lnTo>
                      <a:pt x="67" y="67"/>
                    </a:lnTo>
                    <a:lnTo>
                      <a:pt x="67" y="63"/>
                    </a:lnTo>
                    <a:lnTo>
                      <a:pt x="65" y="61"/>
                    </a:lnTo>
                    <a:lnTo>
                      <a:pt x="67" y="59"/>
                    </a:lnTo>
                    <a:lnTo>
                      <a:pt x="67" y="52"/>
                    </a:lnTo>
                    <a:lnTo>
                      <a:pt x="65" y="50"/>
                    </a:lnTo>
                    <a:lnTo>
                      <a:pt x="59" y="50"/>
                    </a:lnTo>
                    <a:lnTo>
                      <a:pt x="55" y="52"/>
                    </a:lnTo>
                    <a:lnTo>
                      <a:pt x="51" y="54"/>
                    </a:lnTo>
                    <a:lnTo>
                      <a:pt x="46" y="52"/>
                    </a:lnTo>
                    <a:lnTo>
                      <a:pt x="44" y="54"/>
                    </a:lnTo>
                    <a:lnTo>
                      <a:pt x="42" y="54"/>
                    </a:lnTo>
                    <a:lnTo>
                      <a:pt x="42" y="50"/>
                    </a:lnTo>
                    <a:lnTo>
                      <a:pt x="42" y="48"/>
                    </a:lnTo>
                    <a:lnTo>
                      <a:pt x="42" y="42"/>
                    </a:lnTo>
                    <a:lnTo>
                      <a:pt x="40" y="40"/>
                    </a:lnTo>
                    <a:lnTo>
                      <a:pt x="42" y="36"/>
                    </a:lnTo>
                    <a:lnTo>
                      <a:pt x="67" y="36"/>
                    </a:lnTo>
                    <a:lnTo>
                      <a:pt x="69" y="36"/>
                    </a:lnTo>
                    <a:lnTo>
                      <a:pt x="69" y="36"/>
                    </a:lnTo>
                    <a:lnTo>
                      <a:pt x="72" y="36"/>
                    </a:lnTo>
                    <a:lnTo>
                      <a:pt x="74" y="38"/>
                    </a:lnTo>
                    <a:lnTo>
                      <a:pt x="76" y="38"/>
                    </a:lnTo>
                    <a:lnTo>
                      <a:pt x="78" y="38"/>
                    </a:lnTo>
                    <a:lnTo>
                      <a:pt x="80" y="40"/>
                    </a:lnTo>
                    <a:lnTo>
                      <a:pt x="82" y="40"/>
                    </a:lnTo>
                    <a:lnTo>
                      <a:pt x="82" y="38"/>
                    </a:lnTo>
                    <a:lnTo>
                      <a:pt x="84" y="38"/>
                    </a:lnTo>
                    <a:lnTo>
                      <a:pt x="86" y="40"/>
                    </a:lnTo>
                    <a:lnTo>
                      <a:pt x="88" y="40"/>
                    </a:lnTo>
                    <a:lnTo>
                      <a:pt x="93" y="40"/>
                    </a:lnTo>
                    <a:lnTo>
                      <a:pt x="95" y="40"/>
                    </a:lnTo>
                    <a:lnTo>
                      <a:pt x="97" y="42"/>
                    </a:lnTo>
                    <a:lnTo>
                      <a:pt x="97" y="40"/>
                    </a:lnTo>
                    <a:lnTo>
                      <a:pt x="99" y="42"/>
                    </a:lnTo>
                    <a:lnTo>
                      <a:pt x="101" y="42"/>
                    </a:lnTo>
                    <a:lnTo>
                      <a:pt x="101" y="40"/>
                    </a:lnTo>
                    <a:lnTo>
                      <a:pt x="99" y="36"/>
                    </a:lnTo>
                    <a:lnTo>
                      <a:pt x="101" y="36"/>
                    </a:lnTo>
                    <a:lnTo>
                      <a:pt x="103" y="31"/>
                    </a:lnTo>
                    <a:lnTo>
                      <a:pt x="103" y="29"/>
                    </a:lnTo>
                    <a:lnTo>
                      <a:pt x="114" y="12"/>
                    </a:lnTo>
                    <a:lnTo>
                      <a:pt x="118" y="8"/>
                    </a:lnTo>
                    <a:lnTo>
                      <a:pt x="122" y="8"/>
                    </a:lnTo>
                    <a:lnTo>
                      <a:pt x="122" y="6"/>
                    </a:lnTo>
                    <a:lnTo>
                      <a:pt x="131" y="2"/>
                    </a:lnTo>
                    <a:lnTo>
                      <a:pt x="135" y="2"/>
                    </a:lnTo>
                    <a:lnTo>
                      <a:pt x="137" y="0"/>
                    </a:lnTo>
                    <a:lnTo>
                      <a:pt x="139" y="0"/>
                    </a:lnTo>
                    <a:lnTo>
                      <a:pt x="143" y="0"/>
                    </a:lnTo>
                    <a:lnTo>
                      <a:pt x="143" y="2"/>
                    </a:lnTo>
                    <a:lnTo>
                      <a:pt x="147" y="4"/>
                    </a:lnTo>
                    <a:lnTo>
                      <a:pt x="150" y="4"/>
                    </a:lnTo>
                    <a:lnTo>
                      <a:pt x="152" y="4"/>
                    </a:lnTo>
                    <a:lnTo>
                      <a:pt x="152" y="4"/>
                    </a:lnTo>
                    <a:lnTo>
                      <a:pt x="154" y="8"/>
                    </a:lnTo>
                    <a:lnTo>
                      <a:pt x="154" y="17"/>
                    </a:lnTo>
                    <a:lnTo>
                      <a:pt x="150" y="19"/>
                    </a:lnTo>
                    <a:lnTo>
                      <a:pt x="150" y="21"/>
                    </a:lnTo>
                    <a:lnTo>
                      <a:pt x="141" y="33"/>
                    </a:lnTo>
                    <a:lnTo>
                      <a:pt x="143" y="40"/>
                    </a:lnTo>
                    <a:lnTo>
                      <a:pt x="141" y="44"/>
                    </a:lnTo>
                    <a:lnTo>
                      <a:pt x="141" y="48"/>
                    </a:lnTo>
                    <a:lnTo>
                      <a:pt x="139" y="52"/>
                    </a:lnTo>
                    <a:lnTo>
                      <a:pt x="137" y="59"/>
                    </a:lnTo>
                    <a:lnTo>
                      <a:pt x="139" y="61"/>
                    </a:lnTo>
                    <a:lnTo>
                      <a:pt x="137" y="67"/>
                    </a:lnTo>
                    <a:lnTo>
                      <a:pt x="137" y="67"/>
                    </a:lnTo>
                    <a:lnTo>
                      <a:pt x="137" y="73"/>
                    </a:lnTo>
                    <a:lnTo>
                      <a:pt x="135" y="73"/>
                    </a:lnTo>
                    <a:lnTo>
                      <a:pt x="133" y="82"/>
                    </a:lnTo>
                    <a:lnTo>
                      <a:pt x="133" y="88"/>
                    </a:lnTo>
                    <a:lnTo>
                      <a:pt x="126" y="99"/>
                    </a:lnTo>
                    <a:lnTo>
                      <a:pt x="122" y="99"/>
                    </a:lnTo>
                    <a:lnTo>
                      <a:pt x="118" y="103"/>
                    </a:lnTo>
                    <a:lnTo>
                      <a:pt x="116" y="101"/>
                    </a:lnTo>
                    <a:lnTo>
                      <a:pt x="112" y="105"/>
                    </a:lnTo>
                    <a:lnTo>
                      <a:pt x="107" y="109"/>
                    </a:lnTo>
                    <a:lnTo>
                      <a:pt x="107" y="114"/>
                    </a:lnTo>
                    <a:lnTo>
                      <a:pt x="101" y="120"/>
                    </a:lnTo>
                    <a:lnTo>
                      <a:pt x="99" y="124"/>
                    </a:lnTo>
                    <a:lnTo>
                      <a:pt x="101" y="130"/>
                    </a:lnTo>
                    <a:lnTo>
                      <a:pt x="101" y="130"/>
                    </a:lnTo>
                    <a:lnTo>
                      <a:pt x="101" y="143"/>
                    </a:lnTo>
                    <a:lnTo>
                      <a:pt x="99" y="147"/>
                    </a:lnTo>
                    <a:lnTo>
                      <a:pt x="99" y="151"/>
                    </a:lnTo>
                    <a:lnTo>
                      <a:pt x="97" y="156"/>
                    </a:lnTo>
                    <a:lnTo>
                      <a:pt x="93" y="158"/>
                    </a:lnTo>
                    <a:lnTo>
                      <a:pt x="88" y="160"/>
                    </a:lnTo>
                    <a:lnTo>
                      <a:pt x="88" y="162"/>
                    </a:lnTo>
                    <a:lnTo>
                      <a:pt x="80" y="170"/>
                    </a:lnTo>
                    <a:lnTo>
                      <a:pt x="78" y="175"/>
                    </a:lnTo>
                    <a:lnTo>
                      <a:pt x="72" y="177"/>
                    </a:lnTo>
                    <a:lnTo>
                      <a:pt x="67" y="175"/>
                    </a:lnTo>
                    <a:lnTo>
                      <a:pt x="67" y="170"/>
                    </a:lnTo>
                    <a:lnTo>
                      <a:pt x="65" y="170"/>
                    </a:lnTo>
                    <a:lnTo>
                      <a:pt x="67" y="166"/>
                    </a:lnTo>
                    <a:lnTo>
                      <a:pt x="67" y="164"/>
                    </a:lnTo>
                    <a:lnTo>
                      <a:pt x="61" y="166"/>
                    </a:lnTo>
                    <a:lnTo>
                      <a:pt x="57" y="168"/>
                    </a:lnTo>
                    <a:lnTo>
                      <a:pt x="55" y="168"/>
                    </a:lnTo>
                    <a:lnTo>
                      <a:pt x="53" y="168"/>
                    </a:lnTo>
                    <a:lnTo>
                      <a:pt x="53" y="173"/>
                    </a:lnTo>
                    <a:lnTo>
                      <a:pt x="51" y="175"/>
                    </a:lnTo>
                    <a:lnTo>
                      <a:pt x="46" y="175"/>
                    </a:lnTo>
                    <a:lnTo>
                      <a:pt x="46" y="173"/>
                    </a:lnTo>
                    <a:lnTo>
                      <a:pt x="44" y="170"/>
                    </a:lnTo>
                    <a:lnTo>
                      <a:pt x="42" y="173"/>
                    </a:lnTo>
                    <a:lnTo>
                      <a:pt x="40" y="173"/>
                    </a:lnTo>
                    <a:lnTo>
                      <a:pt x="40" y="173"/>
                    </a:lnTo>
                    <a:lnTo>
                      <a:pt x="40" y="170"/>
                    </a:lnTo>
                    <a:lnTo>
                      <a:pt x="38" y="168"/>
                    </a:lnTo>
                    <a:lnTo>
                      <a:pt x="36" y="166"/>
                    </a:lnTo>
                    <a:lnTo>
                      <a:pt x="34" y="166"/>
                    </a:lnTo>
                    <a:lnTo>
                      <a:pt x="29" y="168"/>
                    </a:lnTo>
                    <a:lnTo>
                      <a:pt x="27" y="168"/>
                    </a:lnTo>
                    <a:lnTo>
                      <a:pt x="25" y="173"/>
                    </a:lnTo>
                    <a:lnTo>
                      <a:pt x="23" y="175"/>
                    </a:lnTo>
                    <a:lnTo>
                      <a:pt x="21" y="175"/>
                    </a:lnTo>
                    <a:lnTo>
                      <a:pt x="19" y="179"/>
                    </a:lnTo>
                    <a:lnTo>
                      <a:pt x="17" y="181"/>
                    </a:lnTo>
                    <a:lnTo>
                      <a:pt x="15" y="177"/>
                    </a:lnTo>
                    <a:lnTo>
                      <a:pt x="15" y="175"/>
                    </a:lnTo>
                    <a:lnTo>
                      <a:pt x="13" y="170"/>
                    </a:lnTo>
                    <a:lnTo>
                      <a:pt x="13" y="166"/>
                    </a:lnTo>
                    <a:lnTo>
                      <a:pt x="6" y="162"/>
                    </a:lnTo>
                    <a:lnTo>
                      <a:pt x="4" y="160"/>
                    </a:lnTo>
                    <a:lnTo>
                      <a:pt x="0" y="15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35" name="Freeform 140">
                <a:extLst>
                  <a:ext uri="{FF2B5EF4-FFF2-40B4-BE49-F238E27FC236}">
                    <a16:creationId xmlns:a16="http://schemas.microsoft.com/office/drawing/2014/main" id="{756774E6-2D0D-46E0-AB08-8A7CF7B00DEE}"/>
                  </a:ext>
                </a:extLst>
              </p:cNvPr>
              <p:cNvSpPr>
                <a:spLocks/>
              </p:cNvSpPr>
              <p:nvPr/>
            </p:nvSpPr>
            <p:spPr bwMode="auto">
              <a:xfrm>
                <a:off x="9220594" y="3905912"/>
                <a:ext cx="18541" cy="22711"/>
              </a:xfrm>
              <a:custGeom>
                <a:avLst/>
                <a:gdLst>
                  <a:gd name="T0" fmla="*/ 23 w 23"/>
                  <a:gd name="T1" fmla="*/ 7 h 30"/>
                  <a:gd name="T2" fmla="*/ 23 w 23"/>
                  <a:gd name="T3" fmla="*/ 4 h 30"/>
                  <a:gd name="T4" fmla="*/ 21 w 23"/>
                  <a:gd name="T5" fmla="*/ 2 h 30"/>
                  <a:gd name="T6" fmla="*/ 19 w 23"/>
                  <a:gd name="T7" fmla="*/ 0 h 30"/>
                  <a:gd name="T8" fmla="*/ 17 w 23"/>
                  <a:gd name="T9" fmla="*/ 0 h 30"/>
                  <a:gd name="T10" fmla="*/ 12 w 23"/>
                  <a:gd name="T11" fmla="*/ 2 h 30"/>
                  <a:gd name="T12" fmla="*/ 10 w 23"/>
                  <a:gd name="T13" fmla="*/ 2 h 30"/>
                  <a:gd name="T14" fmla="*/ 8 w 23"/>
                  <a:gd name="T15" fmla="*/ 7 h 30"/>
                  <a:gd name="T16" fmla="*/ 6 w 23"/>
                  <a:gd name="T17" fmla="*/ 9 h 30"/>
                  <a:gd name="T18" fmla="*/ 4 w 23"/>
                  <a:gd name="T19" fmla="*/ 9 h 30"/>
                  <a:gd name="T20" fmla="*/ 2 w 23"/>
                  <a:gd name="T21" fmla="*/ 13 h 30"/>
                  <a:gd name="T22" fmla="*/ 0 w 23"/>
                  <a:gd name="T23" fmla="*/ 15 h 30"/>
                  <a:gd name="T24" fmla="*/ 4 w 23"/>
                  <a:gd name="T25" fmla="*/ 17 h 30"/>
                  <a:gd name="T26" fmla="*/ 4 w 23"/>
                  <a:gd name="T27" fmla="*/ 23 h 30"/>
                  <a:gd name="T28" fmla="*/ 2 w 23"/>
                  <a:gd name="T29" fmla="*/ 28 h 30"/>
                  <a:gd name="T30" fmla="*/ 4 w 23"/>
                  <a:gd name="T31" fmla="*/ 30 h 30"/>
                  <a:gd name="T32" fmla="*/ 6 w 23"/>
                  <a:gd name="T33" fmla="*/ 25 h 30"/>
                  <a:gd name="T34" fmla="*/ 10 w 23"/>
                  <a:gd name="T35" fmla="*/ 25 h 30"/>
                  <a:gd name="T36" fmla="*/ 12 w 23"/>
                  <a:gd name="T37" fmla="*/ 23 h 30"/>
                  <a:gd name="T38" fmla="*/ 12 w 23"/>
                  <a:gd name="T39" fmla="*/ 17 h 30"/>
                  <a:gd name="T40" fmla="*/ 15 w 23"/>
                  <a:gd name="T41" fmla="*/ 15 h 30"/>
                  <a:gd name="T42" fmla="*/ 19 w 23"/>
                  <a:gd name="T43" fmla="*/ 11 h 30"/>
                  <a:gd name="T44" fmla="*/ 23 w 23"/>
                  <a:gd name="T45"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30">
                    <a:moveTo>
                      <a:pt x="23" y="7"/>
                    </a:moveTo>
                    <a:lnTo>
                      <a:pt x="23" y="4"/>
                    </a:lnTo>
                    <a:lnTo>
                      <a:pt x="21" y="2"/>
                    </a:lnTo>
                    <a:lnTo>
                      <a:pt x="19" y="0"/>
                    </a:lnTo>
                    <a:lnTo>
                      <a:pt x="17" y="0"/>
                    </a:lnTo>
                    <a:lnTo>
                      <a:pt x="12" y="2"/>
                    </a:lnTo>
                    <a:lnTo>
                      <a:pt x="10" y="2"/>
                    </a:lnTo>
                    <a:lnTo>
                      <a:pt x="8" y="7"/>
                    </a:lnTo>
                    <a:lnTo>
                      <a:pt x="6" y="9"/>
                    </a:lnTo>
                    <a:lnTo>
                      <a:pt x="4" y="9"/>
                    </a:lnTo>
                    <a:lnTo>
                      <a:pt x="2" y="13"/>
                    </a:lnTo>
                    <a:lnTo>
                      <a:pt x="0" y="15"/>
                    </a:lnTo>
                    <a:lnTo>
                      <a:pt x="4" y="17"/>
                    </a:lnTo>
                    <a:lnTo>
                      <a:pt x="4" y="23"/>
                    </a:lnTo>
                    <a:lnTo>
                      <a:pt x="2" y="28"/>
                    </a:lnTo>
                    <a:lnTo>
                      <a:pt x="4" y="30"/>
                    </a:lnTo>
                    <a:lnTo>
                      <a:pt x="6" y="25"/>
                    </a:lnTo>
                    <a:lnTo>
                      <a:pt x="10" y="25"/>
                    </a:lnTo>
                    <a:lnTo>
                      <a:pt x="12" y="23"/>
                    </a:lnTo>
                    <a:lnTo>
                      <a:pt x="12" y="17"/>
                    </a:lnTo>
                    <a:lnTo>
                      <a:pt x="15" y="15"/>
                    </a:lnTo>
                    <a:lnTo>
                      <a:pt x="19" y="11"/>
                    </a:lnTo>
                    <a:lnTo>
                      <a:pt x="23" y="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36" name="Freeform 141">
                <a:extLst>
                  <a:ext uri="{FF2B5EF4-FFF2-40B4-BE49-F238E27FC236}">
                    <a16:creationId xmlns:a16="http://schemas.microsoft.com/office/drawing/2014/main" id="{92EE5FBA-47D4-427C-8DF4-4A26701A6075}"/>
                  </a:ext>
                </a:extLst>
              </p:cNvPr>
              <p:cNvSpPr>
                <a:spLocks/>
              </p:cNvSpPr>
              <p:nvPr/>
            </p:nvSpPr>
            <p:spPr bwMode="auto">
              <a:xfrm>
                <a:off x="9501122" y="3852160"/>
                <a:ext cx="179764" cy="173371"/>
              </a:xfrm>
              <a:custGeom>
                <a:avLst/>
                <a:gdLst>
                  <a:gd name="T0" fmla="*/ 27 w 223"/>
                  <a:gd name="T1" fmla="*/ 4 h 229"/>
                  <a:gd name="T2" fmla="*/ 94 w 223"/>
                  <a:gd name="T3" fmla="*/ 0 h 229"/>
                  <a:gd name="T4" fmla="*/ 170 w 223"/>
                  <a:gd name="T5" fmla="*/ 52 h 229"/>
                  <a:gd name="T6" fmla="*/ 198 w 223"/>
                  <a:gd name="T7" fmla="*/ 73 h 229"/>
                  <a:gd name="T8" fmla="*/ 198 w 223"/>
                  <a:gd name="T9" fmla="*/ 78 h 229"/>
                  <a:gd name="T10" fmla="*/ 189 w 223"/>
                  <a:gd name="T11" fmla="*/ 101 h 229"/>
                  <a:gd name="T12" fmla="*/ 200 w 223"/>
                  <a:gd name="T13" fmla="*/ 115 h 229"/>
                  <a:gd name="T14" fmla="*/ 204 w 223"/>
                  <a:gd name="T15" fmla="*/ 126 h 229"/>
                  <a:gd name="T16" fmla="*/ 198 w 223"/>
                  <a:gd name="T17" fmla="*/ 130 h 229"/>
                  <a:gd name="T18" fmla="*/ 202 w 223"/>
                  <a:gd name="T19" fmla="*/ 145 h 229"/>
                  <a:gd name="T20" fmla="*/ 202 w 223"/>
                  <a:gd name="T21" fmla="*/ 158 h 229"/>
                  <a:gd name="T22" fmla="*/ 202 w 223"/>
                  <a:gd name="T23" fmla="*/ 164 h 229"/>
                  <a:gd name="T24" fmla="*/ 204 w 223"/>
                  <a:gd name="T25" fmla="*/ 172 h 229"/>
                  <a:gd name="T26" fmla="*/ 212 w 223"/>
                  <a:gd name="T27" fmla="*/ 187 h 229"/>
                  <a:gd name="T28" fmla="*/ 223 w 223"/>
                  <a:gd name="T29" fmla="*/ 193 h 229"/>
                  <a:gd name="T30" fmla="*/ 221 w 223"/>
                  <a:gd name="T31" fmla="*/ 198 h 229"/>
                  <a:gd name="T32" fmla="*/ 210 w 223"/>
                  <a:gd name="T33" fmla="*/ 202 h 229"/>
                  <a:gd name="T34" fmla="*/ 200 w 223"/>
                  <a:gd name="T35" fmla="*/ 206 h 229"/>
                  <a:gd name="T36" fmla="*/ 191 w 223"/>
                  <a:gd name="T37" fmla="*/ 206 h 229"/>
                  <a:gd name="T38" fmla="*/ 179 w 223"/>
                  <a:gd name="T39" fmla="*/ 210 h 229"/>
                  <a:gd name="T40" fmla="*/ 170 w 223"/>
                  <a:gd name="T41" fmla="*/ 208 h 229"/>
                  <a:gd name="T42" fmla="*/ 168 w 223"/>
                  <a:gd name="T43" fmla="*/ 215 h 229"/>
                  <a:gd name="T44" fmla="*/ 156 w 223"/>
                  <a:gd name="T45" fmla="*/ 217 h 229"/>
                  <a:gd name="T46" fmla="*/ 151 w 223"/>
                  <a:gd name="T47" fmla="*/ 212 h 229"/>
                  <a:gd name="T48" fmla="*/ 143 w 223"/>
                  <a:gd name="T49" fmla="*/ 219 h 229"/>
                  <a:gd name="T50" fmla="*/ 137 w 223"/>
                  <a:gd name="T51" fmla="*/ 217 h 229"/>
                  <a:gd name="T52" fmla="*/ 128 w 223"/>
                  <a:gd name="T53" fmla="*/ 212 h 229"/>
                  <a:gd name="T54" fmla="*/ 124 w 223"/>
                  <a:gd name="T55" fmla="*/ 215 h 229"/>
                  <a:gd name="T56" fmla="*/ 99 w 223"/>
                  <a:gd name="T57" fmla="*/ 229 h 229"/>
                  <a:gd name="T58" fmla="*/ 90 w 223"/>
                  <a:gd name="T59" fmla="*/ 181 h 229"/>
                  <a:gd name="T60" fmla="*/ 86 w 223"/>
                  <a:gd name="T61" fmla="*/ 174 h 229"/>
                  <a:gd name="T62" fmla="*/ 80 w 223"/>
                  <a:gd name="T63" fmla="*/ 174 h 229"/>
                  <a:gd name="T64" fmla="*/ 75 w 223"/>
                  <a:gd name="T65" fmla="*/ 172 h 229"/>
                  <a:gd name="T66" fmla="*/ 71 w 223"/>
                  <a:gd name="T67" fmla="*/ 170 h 229"/>
                  <a:gd name="T68" fmla="*/ 67 w 223"/>
                  <a:gd name="T69" fmla="*/ 166 h 229"/>
                  <a:gd name="T70" fmla="*/ 61 w 223"/>
                  <a:gd name="T71" fmla="*/ 162 h 229"/>
                  <a:gd name="T72" fmla="*/ 46 w 223"/>
                  <a:gd name="T73" fmla="*/ 158 h 229"/>
                  <a:gd name="T74" fmla="*/ 40 w 223"/>
                  <a:gd name="T75" fmla="*/ 153 h 229"/>
                  <a:gd name="T76" fmla="*/ 33 w 223"/>
                  <a:gd name="T77" fmla="*/ 151 h 229"/>
                  <a:gd name="T78" fmla="*/ 6 w 223"/>
                  <a:gd name="T79" fmla="*/ 113 h 229"/>
                  <a:gd name="T80" fmla="*/ 10 w 223"/>
                  <a:gd name="T81" fmla="*/ 73 h 229"/>
                  <a:gd name="T82" fmla="*/ 25 w 223"/>
                  <a:gd name="T83" fmla="*/ 61 h 229"/>
                  <a:gd name="T84" fmla="*/ 33 w 223"/>
                  <a:gd name="T85" fmla="*/ 52 h 229"/>
                  <a:gd name="T86" fmla="*/ 29 w 223"/>
                  <a:gd name="T87" fmla="*/ 44 h 229"/>
                  <a:gd name="T88" fmla="*/ 27 w 223"/>
                  <a:gd name="T89" fmla="*/ 37 h 229"/>
                  <a:gd name="T90" fmla="*/ 25 w 223"/>
                  <a:gd name="T91" fmla="*/ 33 h 229"/>
                  <a:gd name="T92" fmla="*/ 31 w 223"/>
                  <a:gd name="T93" fmla="*/ 31 h 229"/>
                  <a:gd name="T94" fmla="*/ 33 w 223"/>
                  <a:gd name="T95" fmla="*/ 23 h 229"/>
                  <a:gd name="T96" fmla="*/ 29 w 223"/>
                  <a:gd name="T97" fmla="*/ 1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3" h="229">
                    <a:moveTo>
                      <a:pt x="25" y="6"/>
                    </a:moveTo>
                    <a:lnTo>
                      <a:pt x="25" y="4"/>
                    </a:lnTo>
                    <a:lnTo>
                      <a:pt x="27" y="4"/>
                    </a:lnTo>
                    <a:lnTo>
                      <a:pt x="29" y="4"/>
                    </a:lnTo>
                    <a:lnTo>
                      <a:pt x="52" y="2"/>
                    </a:lnTo>
                    <a:lnTo>
                      <a:pt x="94" y="0"/>
                    </a:lnTo>
                    <a:lnTo>
                      <a:pt x="168" y="44"/>
                    </a:lnTo>
                    <a:lnTo>
                      <a:pt x="170" y="50"/>
                    </a:lnTo>
                    <a:lnTo>
                      <a:pt x="170" y="52"/>
                    </a:lnTo>
                    <a:lnTo>
                      <a:pt x="170" y="54"/>
                    </a:lnTo>
                    <a:lnTo>
                      <a:pt x="172" y="56"/>
                    </a:lnTo>
                    <a:lnTo>
                      <a:pt x="198" y="73"/>
                    </a:lnTo>
                    <a:lnTo>
                      <a:pt x="198" y="73"/>
                    </a:lnTo>
                    <a:lnTo>
                      <a:pt x="198" y="75"/>
                    </a:lnTo>
                    <a:lnTo>
                      <a:pt x="198" y="78"/>
                    </a:lnTo>
                    <a:lnTo>
                      <a:pt x="198" y="80"/>
                    </a:lnTo>
                    <a:lnTo>
                      <a:pt x="193" y="92"/>
                    </a:lnTo>
                    <a:lnTo>
                      <a:pt x="189" y="101"/>
                    </a:lnTo>
                    <a:lnTo>
                      <a:pt x="189" y="107"/>
                    </a:lnTo>
                    <a:lnTo>
                      <a:pt x="196" y="111"/>
                    </a:lnTo>
                    <a:lnTo>
                      <a:pt x="200" y="115"/>
                    </a:lnTo>
                    <a:lnTo>
                      <a:pt x="202" y="115"/>
                    </a:lnTo>
                    <a:lnTo>
                      <a:pt x="204" y="122"/>
                    </a:lnTo>
                    <a:lnTo>
                      <a:pt x="204" y="126"/>
                    </a:lnTo>
                    <a:lnTo>
                      <a:pt x="202" y="124"/>
                    </a:lnTo>
                    <a:lnTo>
                      <a:pt x="200" y="126"/>
                    </a:lnTo>
                    <a:lnTo>
                      <a:pt x="198" y="130"/>
                    </a:lnTo>
                    <a:lnTo>
                      <a:pt x="198" y="139"/>
                    </a:lnTo>
                    <a:lnTo>
                      <a:pt x="202" y="141"/>
                    </a:lnTo>
                    <a:lnTo>
                      <a:pt x="202" y="145"/>
                    </a:lnTo>
                    <a:lnTo>
                      <a:pt x="198" y="147"/>
                    </a:lnTo>
                    <a:lnTo>
                      <a:pt x="200" y="153"/>
                    </a:lnTo>
                    <a:lnTo>
                      <a:pt x="202" y="158"/>
                    </a:lnTo>
                    <a:lnTo>
                      <a:pt x="200" y="158"/>
                    </a:lnTo>
                    <a:lnTo>
                      <a:pt x="202" y="160"/>
                    </a:lnTo>
                    <a:lnTo>
                      <a:pt x="202" y="164"/>
                    </a:lnTo>
                    <a:lnTo>
                      <a:pt x="204" y="166"/>
                    </a:lnTo>
                    <a:lnTo>
                      <a:pt x="202" y="170"/>
                    </a:lnTo>
                    <a:lnTo>
                      <a:pt x="204" y="172"/>
                    </a:lnTo>
                    <a:lnTo>
                      <a:pt x="206" y="179"/>
                    </a:lnTo>
                    <a:lnTo>
                      <a:pt x="206" y="181"/>
                    </a:lnTo>
                    <a:lnTo>
                      <a:pt x="212" y="187"/>
                    </a:lnTo>
                    <a:lnTo>
                      <a:pt x="219" y="189"/>
                    </a:lnTo>
                    <a:lnTo>
                      <a:pt x="223" y="191"/>
                    </a:lnTo>
                    <a:lnTo>
                      <a:pt x="223" y="193"/>
                    </a:lnTo>
                    <a:lnTo>
                      <a:pt x="223" y="193"/>
                    </a:lnTo>
                    <a:lnTo>
                      <a:pt x="223" y="196"/>
                    </a:lnTo>
                    <a:lnTo>
                      <a:pt x="221" y="198"/>
                    </a:lnTo>
                    <a:lnTo>
                      <a:pt x="217" y="196"/>
                    </a:lnTo>
                    <a:lnTo>
                      <a:pt x="215" y="200"/>
                    </a:lnTo>
                    <a:lnTo>
                      <a:pt x="210" y="202"/>
                    </a:lnTo>
                    <a:lnTo>
                      <a:pt x="206" y="202"/>
                    </a:lnTo>
                    <a:lnTo>
                      <a:pt x="204" y="204"/>
                    </a:lnTo>
                    <a:lnTo>
                      <a:pt x="200" y="206"/>
                    </a:lnTo>
                    <a:lnTo>
                      <a:pt x="198" y="206"/>
                    </a:lnTo>
                    <a:lnTo>
                      <a:pt x="196" y="208"/>
                    </a:lnTo>
                    <a:lnTo>
                      <a:pt x="191" y="206"/>
                    </a:lnTo>
                    <a:lnTo>
                      <a:pt x="185" y="208"/>
                    </a:lnTo>
                    <a:lnTo>
                      <a:pt x="183" y="210"/>
                    </a:lnTo>
                    <a:lnTo>
                      <a:pt x="179" y="210"/>
                    </a:lnTo>
                    <a:lnTo>
                      <a:pt x="177" y="208"/>
                    </a:lnTo>
                    <a:lnTo>
                      <a:pt x="175" y="210"/>
                    </a:lnTo>
                    <a:lnTo>
                      <a:pt x="170" y="208"/>
                    </a:lnTo>
                    <a:lnTo>
                      <a:pt x="168" y="210"/>
                    </a:lnTo>
                    <a:lnTo>
                      <a:pt x="170" y="212"/>
                    </a:lnTo>
                    <a:lnTo>
                      <a:pt x="168" y="215"/>
                    </a:lnTo>
                    <a:lnTo>
                      <a:pt x="162" y="217"/>
                    </a:lnTo>
                    <a:lnTo>
                      <a:pt x="160" y="217"/>
                    </a:lnTo>
                    <a:lnTo>
                      <a:pt x="156" y="217"/>
                    </a:lnTo>
                    <a:lnTo>
                      <a:pt x="153" y="215"/>
                    </a:lnTo>
                    <a:lnTo>
                      <a:pt x="153" y="215"/>
                    </a:lnTo>
                    <a:lnTo>
                      <a:pt x="151" y="212"/>
                    </a:lnTo>
                    <a:lnTo>
                      <a:pt x="149" y="215"/>
                    </a:lnTo>
                    <a:lnTo>
                      <a:pt x="147" y="215"/>
                    </a:lnTo>
                    <a:lnTo>
                      <a:pt x="143" y="219"/>
                    </a:lnTo>
                    <a:lnTo>
                      <a:pt x="137" y="221"/>
                    </a:lnTo>
                    <a:lnTo>
                      <a:pt x="139" y="219"/>
                    </a:lnTo>
                    <a:lnTo>
                      <a:pt x="137" y="217"/>
                    </a:lnTo>
                    <a:lnTo>
                      <a:pt x="132" y="217"/>
                    </a:lnTo>
                    <a:lnTo>
                      <a:pt x="130" y="215"/>
                    </a:lnTo>
                    <a:lnTo>
                      <a:pt x="128" y="212"/>
                    </a:lnTo>
                    <a:lnTo>
                      <a:pt x="128" y="212"/>
                    </a:lnTo>
                    <a:lnTo>
                      <a:pt x="126" y="212"/>
                    </a:lnTo>
                    <a:lnTo>
                      <a:pt x="124" y="215"/>
                    </a:lnTo>
                    <a:lnTo>
                      <a:pt x="122" y="215"/>
                    </a:lnTo>
                    <a:lnTo>
                      <a:pt x="103" y="215"/>
                    </a:lnTo>
                    <a:lnTo>
                      <a:pt x="99" y="229"/>
                    </a:lnTo>
                    <a:lnTo>
                      <a:pt x="99" y="196"/>
                    </a:lnTo>
                    <a:lnTo>
                      <a:pt x="97" y="187"/>
                    </a:lnTo>
                    <a:lnTo>
                      <a:pt x="90" y="181"/>
                    </a:lnTo>
                    <a:lnTo>
                      <a:pt x="88" y="179"/>
                    </a:lnTo>
                    <a:lnTo>
                      <a:pt x="86" y="177"/>
                    </a:lnTo>
                    <a:lnTo>
                      <a:pt x="86" y="174"/>
                    </a:lnTo>
                    <a:lnTo>
                      <a:pt x="84" y="174"/>
                    </a:lnTo>
                    <a:lnTo>
                      <a:pt x="82" y="174"/>
                    </a:lnTo>
                    <a:lnTo>
                      <a:pt x="80" y="174"/>
                    </a:lnTo>
                    <a:lnTo>
                      <a:pt x="80" y="174"/>
                    </a:lnTo>
                    <a:lnTo>
                      <a:pt x="78" y="172"/>
                    </a:lnTo>
                    <a:lnTo>
                      <a:pt x="75" y="172"/>
                    </a:lnTo>
                    <a:lnTo>
                      <a:pt x="75" y="170"/>
                    </a:lnTo>
                    <a:lnTo>
                      <a:pt x="73" y="170"/>
                    </a:lnTo>
                    <a:lnTo>
                      <a:pt x="71" y="170"/>
                    </a:lnTo>
                    <a:lnTo>
                      <a:pt x="71" y="170"/>
                    </a:lnTo>
                    <a:lnTo>
                      <a:pt x="69" y="170"/>
                    </a:lnTo>
                    <a:lnTo>
                      <a:pt x="67" y="166"/>
                    </a:lnTo>
                    <a:lnTo>
                      <a:pt x="65" y="164"/>
                    </a:lnTo>
                    <a:lnTo>
                      <a:pt x="63" y="164"/>
                    </a:lnTo>
                    <a:lnTo>
                      <a:pt x="61" y="162"/>
                    </a:lnTo>
                    <a:lnTo>
                      <a:pt x="59" y="162"/>
                    </a:lnTo>
                    <a:lnTo>
                      <a:pt x="50" y="158"/>
                    </a:lnTo>
                    <a:lnTo>
                      <a:pt x="46" y="158"/>
                    </a:lnTo>
                    <a:lnTo>
                      <a:pt x="44" y="156"/>
                    </a:lnTo>
                    <a:lnTo>
                      <a:pt x="44" y="156"/>
                    </a:lnTo>
                    <a:lnTo>
                      <a:pt x="40" y="153"/>
                    </a:lnTo>
                    <a:lnTo>
                      <a:pt x="38" y="153"/>
                    </a:lnTo>
                    <a:lnTo>
                      <a:pt x="35" y="151"/>
                    </a:lnTo>
                    <a:lnTo>
                      <a:pt x="33" y="151"/>
                    </a:lnTo>
                    <a:lnTo>
                      <a:pt x="25" y="147"/>
                    </a:lnTo>
                    <a:lnTo>
                      <a:pt x="21" y="132"/>
                    </a:lnTo>
                    <a:lnTo>
                      <a:pt x="6" y="113"/>
                    </a:lnTo>
                    <a:lnTo>
                      <a:pt x="2" y="90"/>
                    </a:lnTo>
                    <a:lnTo>
                      <a:pt x="0" y="73"/>
                    </a:lnTo>
                    <a:lnTo>
                      <a:pt x="10" y="73"/>
                    </a:lnTo>
                    <a:lnTo>
                      <a:pt x="16" y="71"/>
                    </a:lnTo>
                    <a:lnTo>
                      <a:pt x="21" y="67"/>
                    </a:lnTo>
                    <a:lnTo>
                      <a:pt x="25" y="61"/>
                    </a:lnTo>
                    <a:lnTo>
                      <a:pt x="27" y="59"/>
                    </a:lnTo>
                    <a:lnTo>
                      <a:pt x="29" y="56"/>
                    </a:lnTo>
                    <a:lnTo>
                      <a:pt x="33" y="52"/>
                    </a:lnTo>
                    <a:lnTo>
                      <a:pt x="33" y="50"/>
                    </a:lnTo>
                    <a:lnTo>
                      <a:pt x="33" y="44"/>
                    </a:lnTo>
                    <a:lnTo>
                      <a:pt x="29" y="44"/>
                    </a:lnTo>
                    <a:lnTo>
                      <a:pt x="29" y="42"/>
                    </a:lnTo>
                    <a:lnTo>
                      <a:pt x="27" y="40"/>
                    </a:lnTo>
                    <a:lnTo>
                      <a:pt x="27" y="37"/>
                    </a:lnTo>
                    <a:lnTo>
                      <a:pt x="25" y="35"/>
                    </a:lnTo>
                    <a:lnTo>
                      <a:pt x="25" y="33"/>
                    </a:lnTo>
                    <a:lnTo>
                      <a:pt x="25" y="33"/>
                    </a:lnTo>
                    <a:lnTo>
                      <a:pt x="27" y="33"/>
                    </a:lnTo>
                    <a:lnTo>
                      <a:pt x="29" y="33"/>
                    </a:lnTo>
                    <a:lnTo>
                      <a:pt x="31" y="31"/>
                    </a:lnTo>
                    <a:lnTo>
                      <a:pt x="33" y="29"/>
                    </a:lnTo>
                    <a:lnTo>
                      <a:pt x="33" y="27"/>
                    </a:lnTo>
                    <a:lnTo>
                      <a:pt x="33" y="23"/>
                    </a:lnTo>
                    <a:lnTo>
                      <a:pt x="31" y="16"/>
                    </a:lnTo>
                    <a:lnTo>
                      <a:pt x="29" y="14"/>
                    </a:lnTo>
                    <a:lnTo>
                      <a:pt x="29" y="10"/>
                    </a:lnTo>
                    <a:lnTo>
                      <a:pt x="27" y="10"/>
                    </a:lnTo>
                    <a:lnTo>
                      <a:pt x="25"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37" name="Freeform 142">
                <a:extLst>
                  <a:ext uri="{FF2B5EF4-FFF2-40B4-BE49-F238E27FC236}">
                    <a16:creationId xmlns:a16="http://schemas.microsoft.com/office/drawing/2014/main" id="{C4FB7F12-7217-4EEF-89CA-9341ECA6ABB4}"/>
                  </a:ext>
                </a:extLst>
              </p:cNvPr>
              <p:cNvSpPr>
                <a:spLocks/>
              </p:cNvSpPr>
              <p:nvPr/>
            </p:nvSpPr>
            <p:spPr bwMode="auto">
              <a:xfrm>
                <a:off x="9495479" y="3855188"/>
                <a:ext cx="32245" cy="24984"/>
              </a:xfrm>
              <a:custGeom>
                <a:avLst/>
                <a:gdLst>
                  <a:gd name="T0" fmla="*/ 11 w 40"/>
                  <a:gd name="T1" fmla="*/ 6 h 33"/>
                  <a:gd name="T2" fmla="*/ 13 w 40"/>
                  <a:gd name="T3" fmla="*/ 6 h 33"/>
                  <a:gd name="T4" fmla="*/ 15 w 40"/>
                  <a:gd name="T5" fmla="*/ 6 h 33"/>
                  <a:gd name="T6" fmla="*/ 19 w 40"/>
                  <a:gd name="T7" fmla="*/ 2 h 33"/>
                  <a:gd name="T8" fmla="*/ 21 w 40"/>
                  <a:gd name="T9" fmla="*/ 4 h 33"/>
                  <a:gd name="T10" fmla="*/ 23 w 40"/>
                  <a:gd name="T11" fmla="*/ 6 h 33"/>
                  <a:gd name="T12" fmla="*/ 26 w 40"/>
                  <a:gd name="T13" fmla="*/ 6 h 33"/>
                  <a:gd name="T14" fmla="*/ 28 w 40"/>
                  <a:gd name="T15" fmla="*/ 4 h 33"/>
                  <a:gd name="T16" fmla="*/ 28 w 40"/>
                  <a:gd name="T17" fmla="*/ 2 h 33"/>
                  <a:gd name="T18" fmla="*/ 30 w 40"/>
                  <a:gd name="T19" fmla="*/ 0 h 33"/>
                  <a:gd name="T20" fmla="*/ 34 w 40"/>
                  <a:gd name="T21" fmla="*/ 6 h 33"/>
                  <a:gd name="T22" fmla="*/ 36 w 40"/>
                  <a:gd name="T23" fmla="*/ 6 h 33"/>
                  <a:gd name="T24" fmla="*/ 36 w 40"/>
                  <a:gd name="T25" fmla="*/ 10 h 33"/>
                  <a:gd name="T26" fmla="*/ 38 w 40"/>
                  <a:gd name="T27" fmla="*/ 12 h 33"/>
                  <a:gd name="T28" fmla="*/ 40 w 40"/>
                  <a:gd name="T29" fmla="*/ 19 h 33"/>
                  <a:gd name="T30" fmla="*/ 40 w 40"/>
                  <a:gd name="T31" fmla="*/ 23 h 33"/>
                  <a:gd name="T32" fmla="*/ 40 w 40"/>
                  <a:gd name="T33" fmla="*/ 25 h 33"/>
                  <a:gd name="T34" fmla="*/ 38 w 40"/>
                  <a:gd name="T35" fmla="*/ 27 h 33"/>
                  <a:gd name="T36" fmla="*/ 36 w 40"/>
                  <a:gd name="T37" fmla="*/ 29 h 33"/>
                  <a:gd name="T38" fmla="*/ 34 w 40"/>
                  <a:gd name="T39" fmla="*/ 29 h 33"/>
                  <a:gd name="T40" fmla="*/ 32 w 40"/>
                  <a:gd name="T41" fmla="*/ 29 h 33"/>
                  <a:gd name="T42" fmla="*/ 32 w 40"/>
                  <a:gd name="T43" fmla="*/ 29 h 33"/>
                  <a:gd name="T44" fmla="*/ 32 w 40"/>
                  <a:gd name="T45" fmla="*/ 27 h 33"/>
                  <a:gd name="T46" fmla="*/ 30 w 40"/>
                  <a:gd name="T47" fmla="*/ 27 h 33"/>
                  <a:gd name="T48" fmla="*/ 30 w 40"/>
                  <a:gd name="T49" fmla="*/ 23 h 33"/>
                  <a:gd name="T50" fmla="*/ 26 w 40"/>
                  <a:gd name="T51" fmla="*/ 23 h 33"/>
                  <a:gd name="T52" fmla="*/ 26 w 40"/>
                  <a:gd name="T53" fmla="*/ 21 h 33"/>
                  <a:gd name="T54" fmla="*/ 23 w 40"/>
                  <a:gd name="T55" fmla="*/ 21 h 33"/>
                  <a:gd name="T56" fmla="*/ 23 w 40"/>
                  <a:gd name="T57" fmla="*/ 25 h 33"/>
                  <a:gd name="T58" fmla="*/ 21 w 40"/>
                  <a:gd name="T59" fmla="*/ 31 h 33"/>
                  <a:gd name="T60" fmla="*/ 21 w 40"/>
                  <a:gd name="T61" fmla="*/ 33 h 33"/>
                  <a:gd name="T62" fmla="*/ 17 w 40"/>
                  <a:gd name="T63" fmla="*/ 33 h 33"/>
                  <a:gd name="T64" fmla="*/ 15 w 40"/>
                  <a:gd name="T65" fmla="*/ 33 h 33"/>
                  <a:gd name="T66" fmla="*/ 13 w 40"/>
                  <a:gd name="T67" fmla="*/ 33 h 33"/>
                  <a:gd name="T68" fmla="*/ 13 w 40"/>
                  <a:gd name="T69" fmla="*/ 33 h 33"/>
                  <a:gd name="T70" fmla="*/ 9 w 40"/>
                  <a:gd name="T71" fmla="*/ 33 h 33"/>
                  <a:gd name="T72" fmla="*/ 7 w 40"/>
                  <a:gd name="T73" fmla="*/ 29 h 33"/>
                  <a:gd name="T74" fmla="*/ 4 w 40"/>
                  <a:gd name="T75" fmla="*/ 29 h 33"/>
                  <a:gd name="T76" fmla="*/ 2 w 40"/>
                  <a:gd name="T77" fmla="*/ 29 h 33"/>
                  <a:gd name="T78" fmla="*/ 0 w 40"/>
                  <a:gd name="T79" fmla="*/ 29 h 33"/>
                  <a:gd name="T80" fmla="*/ 0 w 40"/>
                  <a:gd name="T81" fmla="*/ 27 h 33"/>
                  <a:gd name="T82" fmla="*/ 4 w 40"/>
                  <a:gd name="T83" fmla="*/ 15 h 33"/>
                  <a:gd name="T84" fmla="*/ 7 w 40"/>
                  <a:gd name="T85" fmla="*/ 10 h 33"/>
                  <a:gd name="T86" fmla="*/ 11 w 40"/>
                  <a:gd name="T87"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33">
                    <a:moveTo>
                      <a:pt x="11" y="6"/>
                    </a:moveTo>
                    <a:lnTo>
                      <a:pt x="13" y="6"/>
                    </a:lnTo>
                    <a:lnTo>
                      <a:pt x="15" y="6"/>
                    </a:lnTo>
                    <a:lnTo>
                      <a:pt x="19" y="2"/>
                    </a:lnTo>
                    <a:lnTo>
                      <a:pt x="21" y="4"/>
                    </a:lnTo>
                    <a:lnTo>
                      <a:pt x="23" y="6"/>
                    </a:lnTo>
                    <a:lnTo>
                      <a:pt x="26" y="6"/>
                    </a:lnTo>
                    <a:lnTo>
                      <a:pt x="28" y="4"/>
                    </a:lnTo>
                    <a:lnTo>
                      <a:pt x="28" y="2"/>
                    </a:lnTo>
                    <a:lnTo>
                      <a:pt x="30" y="0"/>
                    </a:lnTo>
                    <a:lnTo>
                      <a:pt x="34" y="6"/>
                    </a:lnTo>
                    <a:lnTo>
                      <a:pt x="36" y="6"/>
                    </a:lnTo>
                    <a:lnTo>
                      <a:pt x="36" y="10"/>
                    </a:lnTo>
                    <a:lnTo>
                      <a:pt x="38" y="12"/>
                    </a:lnTo>
                    <a:lnTo>
                      <a:pt x="40" y="19"/>
                    </a:lnTo>
                    <a:lnTo>
                      <a:pt x="40" y="23"/>
                    </a:lnTo>
                    <a:lnTo>
                      <a:pt x="40" y="25"/>
                    </a:lnTo>
                    <a:lnTo>
                      <a:pt x="38" y="27"/>
                    </a:lnTo>
                    <a:lnTo>
                      <a:pt x="36" y="29"/>
                    </a:lnTo>
                    <a:lnTo>
                      <a:pt x="34" y="29"/>
                    </a:lnTo>
                    <a:lnTo>
                      <a:pt x="32" y="29"/>
                    </a:lnTo>
                    <a:lnTo>
                      <a:pt x="32" y="29"/>
                    </a:lnTo>
                    <a:lnTo>
                      <a:pt x="32" y="27"/>
                    </a:lnTo>
                    <a:lnTo>
                      <a:pt x="30" y="27"/>
                    </a:lnTo>
                    <a:lnTo>
                      <a:pt x="30" y="23"/>
                    </a:lnTo>
                    <a:lnTo>
                      <a:pt x="26" y="23"/>
                    </a:lnTo>
                    <a:lnTo>
                      <a:pt x="26" y="21"/>
                    </a:lnTo>
                    <a:lnTo>
                      <a:pt x="23" y="21"/>
                    </a:lnTo>
                    <a:lnTo>
                      <a:pt x="23" y="25"/>
                    </a:lnTo>
                    <a:lnTo>
                      <a:pt x="21" y="31"/>
                    </a:lnTo>
                    <a:lnTo>
                      <a:pt x="21" y="33"/>
                    </a:lnTo>
                    <a:lnTo>
                      <a:pt x="17" y="33"/>
                    </a:lnTo>
                    <a:lnTo>
                      <a:pt x="15" y="33"/>
                    </a:lnTo>
                    <a:lnTo>
                      <a:pt x="13" y="33"/>
                    </a:lnTo>
                    <a:lnTo>
                      <a:pt x="13" y="33"/>
                    </a:lnTo>
                    <a:lnTo>
                      <a:pt x="9" y="33"/>
                    </a:lnTo>
                    <a:lnTo>
                      <a:pt x="7" y="29"/>
                    </a:lnTo>
                    <a:lnTo>
                      <a:pt x="4" y="29"/>
                    </a:lnTo>
                    <a:lnTo>
                      <a:pt x="2" y="29"/>
                    </a:lnTo>
                    <a:lnTo>
                      <a:pt x="0" y="29"/>
                    </a:lnTo>
                    <a:lnTo>
                      <a:pt x="0" y="27"/>
                    </a:lnTo>
                    <a:lnTo>
                      <a:pt x="4" y="15"/>
                    </a:lnTo>
                    <a:lnTo>
                      <a:pt x="7" y="10"/>
                    </a:lnTo>
                    <a:lnTo>
                      <a:pt x="11"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38" name="Freeform 143">
                <a:extLst>
                  <a:ext uri="{FF2B5EF4-FFF2-40B4-BE49-F238E27FC236}">
                    <a16:creationId xmlns:a16="http://schemas.microsoft.com/office/drawing/2014/main" id="{2F33B21C-32A7-4A54-998E-39D005520793}"/>
                  </a:ext>
                </a:extLst>
              </p:cNvPr>
              <p:cNvSpPr>
                <a:spLocks/>
              </p:cNvSpPr>
              <p:nvPr/>
            </p:nvSpPr>
            <p:spPr bwMode="auto">
              <a:xfrm>
                <a:off x="9495479" y="3871087"/>
                <a:ext cx="32245" cy="36339"/>
              </a:xfrm>
              <a:custGeom>
                <a:avLst/>
                <a:gdLst>
                  <a:gd name="T0" fmla="*/ 7 w 40"/>
                  <a:gd name="T1" fmla="*/ 48 h 48"/>
                  <a:gd name="T2" fmla="*/ 17 w 40"/>
                  <a:gd name="T3" fmla="*/ 48 h 48"/>
                  <a:gd name="T4" fmla="*/ 23 w 40"/>
                  <a:gd name="T5" fmla="*/ 46 h 48"/>
                  <a:gd name="T6" fmla="*/ 28 w 40"/>
                  <a:gd name="T7" fmla="*/ 42 h 48"/>
                  <a:gd name="T8" fmla="*/ 32 w 40"/>
                  <a:gd name="T9" fmla="*/ 36 h 48"/>
                  <a:gd name="T10" fmla="*/ 34 w 40"/>
                  <a:gd name="T11" fmla="*/ 34 h 48"/>
                  <a:gd name="T12" fmla="*/ 36 w 40"/>
                  <a:gd name="T13" fmla="*/ 31 h 48"/>
                  <a:gd name="T14" fmla="*/ 40 w 40"/>
                  <a:gd name="T15" fmla="*/ 27 h 48"/>
                  <a:gd name="T16" fmla="*/ 40 w 40"/>
                  <a:gd name="T17" fmla="*/ 25 h 48"/>
                  <a:gd name="T18" fmla="*/ 40 w 40"/>
                  <a:gd name="T19" fmla="*/ 19 h 48"/>
                  <a:gd name="T20" fmla="*/ 36 w 40"/>
                  <a:gd name="T21" fmla="*/ 19 h 48"/>
                  <a:gd name="T22" fmla="*/ 36 w 40"/>
                  <a:gd name="T23" fmla="*/ 17 h 48"/>
                  <a:gd name="T24" fmla="*/ 34 w 40"/>
                  <a:gd name="T25" fmla="*/ 15 h 48"/>
                  <a:gd name="T26" fmla="*/ 34 w 40"/>
                  <a:gd name="T27" fmla="*/ 12 h 48"/>
                  <a:gd name="T28" fmla="*/ 32 w 40"/>
                  <a:gd name="T29" fmla="*/ 10 h 48"/>
                  <a:gd name="T30" fmla="*/ 32 w 40"/>
                  <a:gd name="T31" fmla="*/ 6 h 48"/>
                  <a:gd name="T32" fmla="*/ 30 w 40"/>
                  <a:gd name="T33" fmla="*/ 6 h 48"/>
                  <a:gd name="T34" fmla="*/ 30 w 40"/>
                  <a:gd name="T35" fmla="*/ 2 h 48"/>
                  <a:gd name="T36" fmla="*/ 26 w 40"/>
                  <a:gd name="T37" fmla="*/ 2 h 48"/>
                  <a:gd name="T38" fmla="*/ 26 w 40"/>
                  <a:gd name="T39" fmla="*/ 0 h 48"/>
                  <a:gd name="T40" fmla="*/ 23 w 40"/>
                  <a:gd name="T41" fmla="*/ 0 h 48"/>
                  <a:gd name="T42" fmla="*/ 23 w 40"/>
                  <a:gd name="T43" fmla="*/ 4 h 48"/>
                  <a:gd name="T44" fmla="*/ 21 w 40"/>
                  <a:gd name="T45" fmla="*/ 10 h 48"/>
                  <a:gd name="T46" fmla="*/ 21 w 40"/>
                  <a:gd name="T47" fmla="*/ 12 h 48"/>
                  <a:gd name="T48" fmla="*/ 17 w 40"/>
                  <a:gd name="T49" fmla="*/ 12 h 48"/>
                  <a:gd name="T50" fmla="*/ 15 w 40"/>
                  <a:gd name="T51" fmla="*/ 12 h 48"/>
                  <a:gd name="T52" fmla="*/ 13 w 40"/>
                  <a:gd name="T53" fmla="*/ 12 h 48"/>
                  <a:gd name="T54" fmla="*/ 13 w 40"/>
                  <a:gd name="T55" fmla="*/ 12 h 48"/>
                  <a:gd name="T56" fmla="*/ 9 w 40"/>
                  <a:gd name="T57" fmla="*/ 12 h 48"/>
                  <a:gd name="T58" fmla="*/ 7 w 40"/>
                  <a:gd name="T59" fmla="*/ 8 h 48"/>
                  <a:gd name="T60" fmla="*/ 4 w 40"/>
                  <a:gd name="T61" fmla="*/ 8 h 48"/>
                  <a:gd name="T62" fmla="*/ 2 w 40"/>
                  <a:gd name="T63" fmla="*/ 8 h 48"/>
                  <a:gd name="T64" fmla="*/ 0 w 40"/>
                  <a:gd name="T65" fmla="*/ 8 h 48"/>
                  <a:gd name="T66" fmla="*/ 0 w 40"/>
                  <a:gd name="T67" fmla="*/ 10 h 48"/>
                  <a:gd name="T68" fmla="*/ 2 w 40"/>
                  <a:gd name="T69" fmla="*/ 15 h 48"/>
                  <a:gd name="T70" fmla="*/ 2 w 40"/>
                  <a:gd name="T71" fmla="*/ 19 h 48"/>
                  <a:gd name="T72" fmla="*/ 2 w 40"/>
                  <a:gd name="T73" fmla="*/ 25 h 48"/>
                  <a:gd name="T74" fmla="*/ 7 w 40"/>
                  <a:gd name="T7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8">
                    <a:moveTo>
                      <a:pt x="7" y="48"/>
                    </a:moveTo>
                    <a:lnTo>
                      <a:pt x="17" y="48"/>
                    </a:lnTo>
                    <a:lnTo>
                      <a:pt x="23" y="46"/>
                    </a:lnTo>
                    <a:lnTo>
                      <a:pt x="28" y="42"/>
                    </a:lnTo>
                    <a:lnTo>
                      <a:pt x="32" y="36"/>
                    </a:lnTo>
                    <a:lnTo>
                      <a:pt x="34" y="34"/>
                    </a:lnTo>
                    <a:lnTo>
                      <a:pt x="36" y="31"/>
                    </a:lnTo>
                    <a:lnTo>
                      <a:pt x="40" y="27"/>
                    </a:lnTo>
                    <a:lnTo>
                      <a:pt x="40" y="25"/>
                    </a:lnTo>
                    <a:lnTo>
                      <a:pt x="40" y="19"/>
                    </a:lnTo>
                    <a:lnTo>
                      <a:pt x="36" y="19"/>
                    </a:lnTo>
                    <a:lnTo>
                      <a:pt x="36" y="17"/>
                    </a:lnTo>
                    <a:lnTo>
                      <a:pt x="34" y="15"/>
                    </a:lnTo>
                    <a:lnTo>
                      <a:pt x="34" y="12"/>
                    </a:lnTo>
                    <a:lnTo>
                      <a:pt x="32" y="10"/>
                    </a:lnTo>
                    <a:lnTo>
                      <a:pt x="32" y="6"/>
                    </a:lnTo>
                    <a:lnTo>
                      <a:pt x="30" y="6"/>
                    </a:lnTo>
                    <a:lnTo>
                      <a:pt x="30" y="2"/>
                    </a:lnTo>
                    <a:lnTo>
                      <a:pt x="26" y="2"/>
                    </a:lnTo>
                    <a:lnTo>
                      <a:pt x="26" y="0"/>
                    </a:lnTo>
                    <a:lnTo>
                      <a:pt x="23" y="0"/>
                    </a:lnTo>
                    <a:lnTo>
                      <a:pt x="23" y="4"/>
                    </a:lnTo>
                    <a:lnTo>
                      <a:pt x="21" y="10"/>
                    </a:lnTo>
                    <a:lnTo>
                      <a:pt x="21" y="12"/>
                    </a:lnTo>
                    <a:lnTo>
                      <a:pt x="17" y="12"/>
                    </a:lnTo>
                    <a:lnTo>
                      <a:pt x="15" y="12"/>
                    </a:lnTo>
                    <a:lnTo>
                      <a:pt x="13" y="12"/>
                    </a:lnTo>
                    <a:lnTo>
                      <a:pt x="13" y="12"/>
                    </a:lnTo>
                    <a:lnTo>
                      <a:pt x="9" y="12"/>
                    </a:lnTo>
                    <a:lnTo>
                      <a:pt x="7" y="8"/>
                    </a:lnTo>
                    <a:lnTo>
                      <a:pt x="4" y="8"/>
                    </a:lnTo>
                    <a:lnTo>
                      <a:pt x="2" y="8"/>
                    </a:lnTo>
                    <a:lnTo>
                      <a:pt x="0" y="8"/>
                    </a:lnTo>
                    <a:lnTo>
                      <a:pt x="0" y="10"/>
                    </a:lnTo>
                    <a:lnTo>
                      <a:pt x="2" y="15"/>
                    </a:lnTo>
                    <a:lnTo>
                      <a:pt x="2" y="19"/>
                    </a:lnTo>
                    <a:lnTo>
                      <a:pt x="2" y="25"/>
                    </a:lnTo>
                    <a:lnTo>
                      <a:pt x="7" y="4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39" name="Freeform 144">
                <a:extLst>
                  <a:ext uri="{FF2B5EF4-FFF2-40B4-BE49-F238E27FC236}">
                    <a16:creationId xmlns:a16="http://schemas.microsoft.com/office/drawing/2014/main" id="{F17E8C4B-3748-4620-B572-EBDD4B728306}"/>
                  </a:ext>
                </a:extLst>
              </p:cNvPr>
              <p:cNvSpPr>
                <a:spLocks/>
              </p:cNvSpPr>
              <p:nvPr/>
            </p:nvSpPr>
            <p:spPr bwMode="auto">
              <a:xfrm>
                <a:off x="9223819" y="3757524"/>
                <a:ext cx="305517" cy="285418"/>
              </a:xfrm>
              <a:custGeom>
                <a:avLst/>
                <a:gdLst>
                  <a:gd name="T0" fmla="*/ 11 w 379"/>
                  <a:gd name="T1" fmla="*/ 211 h 377"/>
                  <a:gd name="T2" fmla="*/ 25 w 379"/>
                  <a:gd name="T3" fmla="*/ 205 h 377"/>
                  <a:gd name="T4" fmla="*/ 40 w 379"/>
                  <a:gd name="T5" fmla="*/ 196 h 377"/>
                  <a:gd name="T6" fmla="*/ 51 w 379"/>
                  <a:gd name="T7" fmla="*/ 207 h 377"/>
                  <a:gd name="T8" fmla="*/ 76 w 379"/>
                  <a:gd name="T9" fmla="*/ 186 h 377"/>
                  <a:gd name="T10" fmla="*/ 78 w 379"/>
                  <a:gd name="T11" fmla="*/ 154 h 377"/>
                  <a:gd name="T12" fmla="*/ 97 w 379"/>
                  <a:gd name="T13" fmla="*/ 133 h 377"/>
                  <a:gd name="T14" fmla="*/ 116 w 379"/>
                  <a:gd name="T15" fmla="*/ 103 h 377"/>
                  <a:gd name="T16" fmla="*/ 120 w 379"/>
                  <a:gd name="T17" fmla="*/ 78 h 377"/>
                  <a:gd name="T18" fmla="*/ 133 w 379"/>
                  <a:gd name="T19" fmla="*/ 47 h 377"/>
                  <a:gd name="T20" fmla="*/ 131 w 379"/>
                  <a:gd name="T21" fmla="*/ 21 h 377"/>
                  <a:gd name="T22" fmla="*/ 137 w 379"/>
                  <a:gd name="T23" fmla="*/ 11 h 377"/>
                  <a:gd name="T24" fmla="*/ 150 w 379"/>
                  <a:gd name="T25" fmla="*/ 4 h 377"/>
                  <a:gd name="T26" fmla="*/ 171 w 379"/>
                  <a:gd name="T27" fmla="*/ 19 h 377"/>
                  <a:gd name="T28" fmla="*/ 192 w 379"/>
                  <a:gd name="T29" fmla="*/ 21 h 377"/>
                  <a:gd name="T30" fmla="*/ 204 w 379"/>
                  <a:gd name="T31" fmla="*/ 19 h 377"/>
                  <a:gd name="T32" fmla="*/ 221 w 379"/>
                  <a:gd name="T33" fmla="*/ 13 h 377"/>
                  <a:gd name="T34" fmla="*/ 247 w 379"/>
                  <a:gd name="T35" fmla="*/ 4 h 377"/>
                  <a:gd name="T36" fmla="*/ 259 w 379"/>
                  <a:gd name="T37" fmla="*/ 7 h 377"/>
                  <a:gd name="T38" fmla="*/ 270 w 379"/>
                  <a:gd name="T39" fmla="*/ 0 h 377"/>
                  <a:gd name="T40" fmla="*/ 285 w 379"/>
                  <a:gd name="T41" fmla="*/ 4 h 377"/>
                  <a:gd name="T42" fmla="*/ 310 w 379"/>
                  <a:gd name="T43" fmla="*/ 7 h 377"/>
                  <a:gd name="T44" fmla="*/ 325 w 379"/>
                  <a:gd name="T45" fmla="*/ 19 h 377"/>
                  <a:gd name="T46" fmla="*/ 339 w 379"/>
                  <a:gd name="T47" fmla="*/ 17 h 377"/>
                  <a:gd name="T48" fmla="*/ 354 w 379"/>
                  <a:gd name="T49" fmla="*/ 13 h 377"/>
                  <a:gd name="T50" fmla="*/ 369 w 379"/>
                  <a:gd name="T51" fmla="*/ 28 h 377"/>
                  <a:gd name="T52" fmla="*/ 379 w 379"/>
                  <a:gd name="T53" fmla="*/ 36 h 377"/>
                  <a:gd name="T54" fmla="*/ 377 w 379"/>
                  <a:gd name="T55" fmla="*/ 61 h 377"/>
                  <a:gd name="T56" fmla="*/ 363 w 379"/>
                  <a:gd name="T57" fmla="*/ 93 h 377"/>
                  <a:gd name="T58" fmla="*/ 350 w 379"/>
                  <a:gd name="T59" fmla="*/ 133 h 377"/>
                  <a:gd name="T60" fmla="*/ 339 w 379"/>
                  <a:gd name="T61" fmla="*/ 169 h 377"/>
                  <a:gd name="T62" fmla="*/ 367 w 379"/>
                  <a:gd name="T63" fmla="*/ 272 h 377"/>
                  <a:gd name="T64" fmla="*/ 331 w 379"/>
                  <a:gd name="T65" fmla="*/ 306 h 377"/>
                  <a:gd name="T66" fmla="*/ 329 w 379"/>
                  <a:gd name="T67" fmla="*/ 321 h 377"/>
                  <a:gd name="T68" fmla="*/ 325 w 379"/>
                  <a:gd name="T69" fmla="*/ 346 h 377"/>
                  <a:gd name="T70" fmla="*/ 344 w 379"/>
                  <a:gd name="T71" fmla="*/ 358 h 377"/>
                  <a:gd name="T72" fmla="*/ 350 w 379"/>
                  <a:gd name="T73" fmla="*/ 377 h 377"/>
                  <a:gd name="T74" fmla="*/ 335 w 379"/>
                  <a:gd name="T75" fmla="*/ 377 h 377"/>
                  <a:gd name="T76" fmla="*/ 308 w 379"/>
                  <a:gd name="T77" fmla="*/ 354 h 377"/>
                  <a:gd name="T78" fmla="*/ 297 w 379"/>
                  <a:gd name="T79" fmla="*/ 342 h 377"/>
                  <a:gd name="T80" fmla="*/ 282 w 379"/>
                  <a:gd name="T81" fmla="*/ 350 h 377"/>
                  <a:gd name="T82" fmla="*/ 261 w 379"/>
                  <a:gd name="T83" fmla="*/ 344 h 377"/>
                  <a:gd name="T84" fmla="*/ 253 w 379"/>
                  <a:gd name="T85" fmla="*/ 335 h 377"/>
                  <a:gd name="T86" fmla="*/ 242 w 379"/>
                  <a:gd name="T87" fmla="*/ 337 h 377"/>
                  <a:gd name="T88" fmla="*/ 234 w 379"/>
                  <a:gd name="T89" fmla="*/ 329 h 377"/>
                  <a:gd name="T90" fmla="*/ 217 w 379"/>
                  <a:gd name="T91" fmla="*/ 333 h 377"/>
                  <a:gd name="T92" fmla="*/ 202 w 379"/>
                  <a:gd name="T93" fmla="*/ 333 h 377"/>
                  <a:gd name="T94" fmla="*/ 200 w 379"/>
                  <a:gd name="T95" fmla="*/ 327 h 377"/>
                  <a:gd name="T96" fmla="*/ 196 w 379"/>
                  <a:gd name="T97" fmla="*/ 312 h 377"/>
                  <a:gd name="T98" fmla="*/ 194 w 379"/>
                  <a:gd name="T99" fmla="*/ 302 h 377"/>
                  <a:gd name="T100" fmla="*/ 192 w 379"/>
                  <a:gd name="T101" fmla="*/ 281 h 377"/>
                  <a:gd name="T102" fmla="*/ 190 w 379"/>
                  <a:gd name="T103" fmla="*/ 266 h 377"/>
                  <a:gd name="T104" fmla="*/ 169 w 379"/>
                  <a:gd name="T105" fmla="*/ 251 h 377"/>
                  <a:gd name="T106" fmla="*/ 143 w 379"/>
                  <a:gd name="T107" fmla="*/ 253 h 377"/>
                  <a:gd name="T108" fmla="*/ 124 w 379"/>
                  <a:gd name="T109" fmla="*/ 270 h 377"/>
                  <a:gd name="T110" fmla="*/ 101 w 379"/>
                  <a:gd name="T111" fmla="*/ 262 h 377"/>
                  <a:gd name="T112" fmla="*/ 95 w 379"/>
                  <a:gd name="T113" fmla="*/ 245 h 377"/>
                  <a:gd name="T114" fmla="*/ 91 w 379"/>
                  <a:gd name="T115" fmla="*/ 230 h 377"/>
                  <a:gd name="T116" fmla="*/ 42 w 379"/>
                  <a:gd name="T117" fmla="*/ 226 h 377"/>
                  <a:gd name="T118" fmla="*/ 19 w 379"/>
                  <a:gd name="T119" fmla="*/ 226 h 377"/>
                  <a:gd name="T120" fmla="*/ 8 w 379"/>
                  <a:gd name="T121" fmla="*/ 23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9" h="377">
                    <a:moveTo>
                      <a:pt x="0" y="226"/>
                    </a:moveTo>
                    <a:lnTo>
                      <a:pt x="2" y="221"/>
                    </a:lnTo>
                    <a:lnTo>
                      <a:pt x="6" y="221"/>
                    </a:lnTo>
                    <a:lnTo>
                      <a:pt x="8" y="219"/>
                    </a:lnTo>
                    <a:lnTo>
                      <a:pt x="8" y="213"/>
                    </a:lnTo>
                    <a:lnTo>
                      <a:pt x="11" y="211"/>
                    </a:lnTo>
                    <a:lnTo>
                      <a:pt x="15" y="207"/>
                    </a:lnTo>
                    <a:lnTo>
                      <a:pt x="19" y="203"/>
                    </a:lnTo>
                    <a:lnTo>
                      <a:pt x="21" y="203"/>
                    </a:lnTo>
                    <a:lnTo>
                      <a:pt x="23" y="200"/>
                    </a:lnTo>
                    <a:lnTo>
                      <a:pt x="25" y="203"/>
                    </a:lnTo>
                    <a:lnTo>
                      <a:pt x="25" y="205"/>
                    </a:lnTo>
                    <a:lnTo>
                      <a:pt x="30" y="205"/>
                    </a:lnTo>
                    <a:lnTo>
                      <a:pt x="32" y="203"/>
                    </a:lnTo>
                    <a:lnTo>
                      <a:pt x="32" y="198"/>
                    </a:lnTo>
                    <a:lnTo>
                      <a:pt x="34" y="198"/>
                    </a:lnTo>
                    <a:lnTo>
                      <a:pt x="36" y="198"/>
                    </a:lnTo>
                    <a:lnTo>
                      <a:pt x="40" y="196"/>
                    </a:lnTo>
                    <a:lnTo>
                      <a:pt x="46" y="194"/>
                    </a:lnTo>
                    <a:lnTo>
                      <a:pt x="46" y="196"/>
                    </a:lnTo>
                    <a:lnTo>
                      <a:pt x="44" y="200"/>
                    </a:lnTo>
                    <a:lnTo>
                      <a:pt x="46" y="200"/>
                    </a:lnTo>
                    <a:lnTo>
                      <a:pt x="46" y="205"/>
                    </a:lnTo>
                    <a:lnTo>
                      <a:pt x="51" y="207"/>
                    </a:lnTo>
                    <a:lnTo>
                      <a:pt x="57" y="205"/>
                    </a:lnTo>
                    <a:lnTo>
                      <a:pt x="59" y="200"/>
                    </a:lnTo>
                    <a:lnTo>
                      <a:pt x="67" y="192"/>
                    </a:lnTo>
                    <a:lnTo>
                      <a:pt x="67" y="190"/>
                    </a:lnTo>
                    <a:lnTo>
                      <a:pt x="72" y="188"/>
                    </a:lnTo>
                    <a:lnTo>
                      <a:pt x="76" y="186"/>
                    </a:lnTo>
                    <a:lnTo>
                      <a:pt x="78" y="181"/>
                    </a:lnTo>
                    <a:lnTo>
                      <a:pt x="78" y="177"/>
                    </a:lnTo>
                    <a:lnTo>
                      <a:pt x="80" y="173"/>
                    </a:lnTo>
                    <a:lnTo>
                      <a:pt x="80" y="160"/>
                    </a:lnTo>
                    <a:lnTo>
                      <a:pt x="80" y="160"/>
                    </a:lnTo>
                    <a:lnTo>
                      <a:pt x="78" y="154"/>
                    </a:lnTo>
                    <a:lnTo>
                      <a:pt x="80" y="150"/>
                    </a:lnTo>
                    <a:lnTo>
                      <a:pt x="86" y="144"/>
                    </a:lnTo>
                    <a:lnTo>
                      <a:pt x="86" y="139"/>
                    </a:lnTo>
                    <a:lnTo>
                      <a:pt x="91" y="135"/>
                    </a:lnTo>
                    <a:lnTo>
                      <a:pt x="95" y="131"/>
                    </a:lnTo>
                    <a:lnTo>
                      <a:pt x="97" y="133"/>
                    </a:lnTo>
                    <a:lnTo>
                      <a:pt x="101" y="129"/>
                    </a:lnTo>
                    <a:lnTo>
                      <a:pt x="105" y="129"/>
                    </a:lnTo>
                    <a:lnTo>
                      <a:pt x="112" y="118"/>
                    </a:lnTo>
                    <a:lnTo>
                      <a:pt x="112" y="112"/>
                    </a:lnTo>
                    <a:lnTo>
                      <a:pt x="114" y="103"/>
                    </a:lnTo>
                    <a:lnTo>
                      <a:pt x="116" y="103"/>
                    </a:lnTo>
                    <a:lnTo>
                      <a:pt x="116" y="97"/>
                    </a:lnTo>
                    <a:lnTo>
                      <a:pt x="116" y="97"/>
                    </a:lnTo>
                    <a:lnTo>
                      <a:pt x="118" y="91"/>
                    </a:lnTo>
                    <a:lnTo>
                      <a:pt x="116" y="89"/>
                    </a:lnTo>
                    <a:lnTo>
                      <a:pt x="118" y="82"/>
                    </a:lnTo>
                    <a:lnTo>
                      <a:pt x="120" y="78"/>
                    </a:lnTo>
                    <a:lnTo>
                      <a:pt x="120" y="74"/>
                    </a:lnTo>
                    <a:lnTo>
                      <a:pt x="122" y="70"/>
                    </a:lnTo>
                    <a:lnTo>
                      <a:pt x="120" y="63"/>
                    </a:lnTo>
                    <a:lnTo>
                      <a:pt x="129" y="51"/>
                    </a:lnTo>
                    <a:lnTo>
                      <a:pt x="129" y="49"/>
                    </a:lnTo>
                    <a:lnTo>
                      <a:pt x="133" y="47"/>
                    </a:lnTo>
                    <a:lnTo>
                      <a:pt x="133" y="38"/>
                    </a:lnTo>
                    <a:lnTo>
                      <a:pt x="131" y="34"/>
                    </a:lnTo>
                    <a:lnTo>
                      <a:pt x="131" y="30"/>
                    </a:lnTo>
                    <a:lnTo>
                      <a:pt x="133" y="28"/>
                    </a:lnTo>
                    <a:lnTo>
                      <a:pt x="133" y="25"/>
                    </a:lnTo>
                    <a:lnTo>
                      <a:pt x="131" y="21"/>
                    </a:lnTo>
                    <a:lnTo>
                      <a:pt x="131" y="19"/>
                    </a:lnTo>
                    <a:lnTo>
                      <a:pt x="133" y="19"/>
                    </a:lnTo>
                    <a:lnTo>
                      <a:pt x="135" y="17"/>
                    </a:lnTo>
                    <a:lnTo>
                      <a:pt x="135" y="15"/>
                    </a:lnTo>
                    <a:lnTo>
                      <a:pt x="137" y="13"/>
                    </a:lnTo>
                    <a:lnTo>
                      <a:pt x="137" y="11"/>
                    </a:lnTo>
                    <a:lnTo>
                      <a:pt x="139" y="9"/>
                    </a:lnTo>
                    <a:lnTo>
                      <a:pt x="141" y="9"/>
                    </a:lnTo>
                    <a:lnTo>
                      <a:pt x="143" y="7"/>
                    </a:lnTo>
                    <a:lnTo>
                      <a:pt x="148" y="7"/>
                    </a:lnTo>
                    <a:lnTo>
                      <a:pt x="148" y="4"/>
                    </a:lnTo>
                    <a:lnTo>
                      <a:pt x="150" y="4"/>
                    </a:lnTo>
                    <a:lnTo>
                      <a:pt x="152" y="7"/>
                    </a:lnTo>
                    <a:lnTo>
                      <a:pt x="156" y="7"/>
                    </a:lnTo>
                    <a:lnTo>
                      <a:pt x="160" y="13"/>
                    </a:lnTo>
                    <a:lnTo>
                      <a:pt x="164" y="13"/>
                    </a:lnTo>
                    <a:lnTo>
                      <a:pt x="169" y="17"/>
                    </a:lnTo>
                    <a:lnTo>
                      <a:pt x="171" y="19"/>
                    </a:lnTo>
                    <a:lnTo>
                      <a:pt x="175" y="19"/>
                    </a:lnTo>
                    <a:lnTo>
                      <a:pt x="179" y="21"/>
                    </a:lnTo>
                    <a:lnTo>
                      <a:pt x="183" y="21"/>
                    </a:lnTo>
                    <a:lnTo>
                      <a:pt x="185" y="21"/>
                    </a:lnTo>
                    <a:lnTo>
                      <a:pt x="190" y="19"/>
                    </a:lnTo>
                    <a:lnTo>
                      <a:pt x="192" y="21"/>
                    </a:lnTo>
                    <a:lnTo>
                      <a:pt x="196" y="21"/>
                    </a:lnTo>
                    <a:lnTo>
                      <a:pt x="200" y="23"/>
                    </a:lnTo>
                    <a:lnTo>
                      <a:pt x="202" y="23"/>
                    </a:lnTo>
                    <a:lnTo>
                      <a:pt x="207" y="23"/>
                    </a:lnTo>
                    <a:lnTo>
                      <a:pt x="207" y="21"/>
                    </a:lnTo>
                    <a:lnTo>
                      <a:pt x="204" y="19"/>
                    </a:lnTo>
                    <a:lnTo>
                      <a:pt x="204" y="17"/>
                    </a:lnTo>
                    <a:lnTo>
                      <a:pt x="209" y="13"/>
                    </a:lnTo>
                    <a:lnTo>
                      <a:pt x="211" y="11"/>
                    </a:lnTo>
                    <a:lnTo>
                      <a:pt x="215" y="11"/>
                    </a:lnTo>
                    <a:lnTo>
                      <a:pt x="219" y="11"/>
                    </a:lnTo>
                    <a:lnTo>
                      <a:pt x="221" y="13"/>
                    </a:lnTo>
                    <a:lnTo>
                      <a:pt x="223" y="13"/>
                    </a:lnTo>
                    <a:lnTo>
                      <a:pt x="232" y="11"/>
                    </a:lnTo>
                    <a:lnTo>
                      <a:pt x="234" y="9"/>
                    </a:lnTo>
                    <a:lnTo>
                      <a:pt x="236" y="9"/>
                    </a:lnTo>
                    <a:lnTo>
                      <a:pt x="245" y="4"/>
                    </a:lnTo>
                    <a:lnTo>
                      <a:pt x="247" y="4"/>
                    </a:lnTo>
                    <a:lnTo>
                      <a:pt x="249" y="7"/>
                    </a:lnTo>
                    <a:lnTo>
                      <a:pt x="249" y="7"/>
                    </a:lnTo>
                    <a:lnTo>
                      <a:pt x="251" y="9"/>
                    </a:lnTo>
                    <a:lnTo>
                      <a:pt x="251" y="9"/>
                    </a:lnTo>
                    <a:lnTo>
                      <a:pt x="255" y="7"/>
                    </a:lnTo>
                    <a:lnTo>
                      <a:pt x="259" y="7"/>
                    </a:lnTo>
                    <a:lnTo>
                      <a:pt x="261" y="7"/>
                    </a:lnTo>
                    <a:lnTo>
                      <a:pt x="263" y="7"/>
                    </a:lnTo>
                    <a:lnTo>
                      <a:pt x="266" y="2"/>
                    </a:lnTo>
                    <a:lnTo>
                      <a:pt x="266" y="2"/>
                    </a:lnTo>
                    <a:lnTo>
                      <a:pt x="266" y="0"/>
                    </a:lnTo>
                    <a:lnTo>
                      <a:pt x="270" y="0"/>
                    </a:lnTo>
                    <a:lnTo>
                      <a:pt x="270" y="2"/>
                    </a:lnTo>
                    <a:lnTo>
                      <a:pt x="276" y="2"/>
                    </a:lnTo>
                    <a:lnTo>
                      <a:pt x="278" y="2"/>
                    </a:lnTo>
                    <a:lnTo>
                      <a:pt x="280" y="2"/>
                    </a:lnTo>
                    <a:lnTo>
                      <a:pt x="282" y="4"/>
                    </a:lnTo>
                    <a:lnTo>
                      <a:pt x="285" y="4"/>
                    </a:lnTo>
                    <a:lnTo>
                      <a:pt x="293" y="4"/>
                    </a:lnTo>
                    <a:lnTo>
                      <a:pt x="293" y="7"/>
                    </a:lnTo>
                    <a:lnTo>
                      <a:pt x="299" y="2"/>
                    </a:lnTo>
                    <a:lnTo>
                      <a:pt x="304" y="4"/>
                    </a:lnTo>
                    <a:lnTo>
                      <a:pt x="308" y="7"/>
                    </a:lnTo>
                    <a:lnTo>
                      <a:pt x="310" y="7"/>
                    </a:lnTo>
                    <a:lnTo>
                      <a:pt x="310" y="9"/>
                    </a:lnTo>
                    <a:lnTo>
                      <a:pt x="312" y="13"/>
                    </a:lnTo>
                    <a:lnTo>
                      <a:pt x="314" y="13"/>
                    </a:lnTo>
                    <a:lnTo>
                      <a:pt x="316" y="15"/>
                    </a:lnTo>
                    <a:lnTo>
                      <a:pt x="320" y="19"/>
                    </a:lnTo>
                    <a:lnTo>
                      <a:pt x="325" y="19"/>
                    </a:lnTo>
                    <a:lnTo>
                      <a:pt x="327" y="19"/>
                    </a:lnTo>
                    <a:lnTo>
                      <a:pt x="329" y="17"/>
                    </a:lnTo>
                    <a:lnTo>
                      <a:pt x="331" y="15"/>
                    </a:lnTo>
                    <a:lnTo>
                      <a:pt x="335" y="15"/>
                    </a:lnTo>
                    <a:lnTo>
                      <a:pt x="339" y="15"/>
                    </a:lnTo>
                    <a:lnTo>
                      <a:pt x="339" y="17"/>
                    </a:lnTo>
                    <a:lnTo>
                      <a:pt x="341" y="17"/>
                    </a:lnTo>
                    <a:lnTo>
                      <a:pt x="346" y="15"/>
                    </a:lnTo>
                    <a:lnTo>
                      <a:pt x="346" y="13"/>
                    </a:lnTo>
                    <a:lnTo>
                      <a:pt x="348" y="11"/>
                    </a:lnTo>
                    <a:lnTo>
                      <a:pt x="352" y="11"/>
                    </a:lnTo>
                    <a:lnTo>
                      <a:pt x="354" y="13"/>
                    </a:lnTo>
                    <a:lnTo>
                      <a:pt x="356" y="17"/>
                    </a:lnTo>
                    <a:lnTo>
                      <a:pt x="358" y="19"/>
                    </a:lnTo>
                    <a:lnTo>
                      <a:pt x="360" y="21"/>
                    </a:lnTo>
                    <a:lnTo>
                      <a:pt x="365" y="23"/>
                    </a:lnTo>
                    <a:lnTo>
                      <a:pt x="367" y="25"/>
                    </a:lnTo>
                    <a:lnTo>
                      <a:pt x="369" y="28"/>
                    </a:lnTo>
                    <a:lnTo>
                      <a:pt x="371" y="30"/>
                    </a:lnTo>
                    <a:lnTo>
                      <a:pt x="371" y="34"/>
                    </a:lnTo>
                    <a:lnTo>
                      <a:pt x="371" y="36"/>
                    </a:lnTo>
                    <a:lnTo>
                      <a:pt x="373" y="36"/>
                    </a:lnTo>
                    <a:lnTo>
                      <a:pt x="377" y="36"/>
                    </a:lnTo>
                    <a:lnTo>
                      <a:pt x="379" y="36"/>
                    </a:lnTo>
                    <a:lnTo>
                      <a:pt x="377" y="40"/>
                    </a:lnTo>
                    <a:lnTo>
                      <a:pt x="375" y="42"/>
                    </a:lnTo>
                    <a:lnTo>
                      <a:pt x="375" y="49"/>
                    </a:lnTo>
                    <a:lnTo>
                      <a:pt x="375" y="55"/>
                    </a:lnTo>
                    <a:lnTo>
                      <a:pt x="375" y="59"/>
                    </a:lnTo>
                    <a:lnTo>
                      <a:pt x="377" y="61"/>
                    </a:lnTo>
                    <a:lnTo>
                      <a:pt x="379" y="63"/>
                    </a:lnTo>
                    <a:lnTo>
                      <a:pt x="379" y="68"/>
                    </a:lnTo>
                    <a:lnTo>
                      <a:pt x="379" y="70"/>
                    </a:lnTo>
                    <a:lnTo>
                      <a:pt x="369" y="82"/>
                    </a:lnTo>
                    <a:lnTo>
                      <a:pt x="363" y="91"/>
                    </a:lnTo>
                    <a:lnTo>
                      <a:pt x="363" y="93"/>
                    </a:lnTo>
                    <a:lnTo>
                      <a:pt x="354" y="108"/>
                    </a:lnTo>
                    <a:lnTo>
                      <a:pt x="352" y="110"/>
                    </a:lnTo>
                    <a:lnTo>
                      <a:pt x="352" y="114"/>
                    </a:lnTo>
                    <a:lnTo>
                      <a:pt x="352" y="122"/>
                    </a:lnTo>
                    <a:lnTo>
                      <a:pt x="350" y="129"/>
                    </a:lnTo>
                    <a:lnTo>
                      <a:pt x="350" y="133"/>
                    </a:lnTo>
                    <a:lnTo>
                      <a:pt x="344" y="139"/>
                    </a:lnTo>
                    <a:lnTo>
                      <a:pt x="341" y="144"/>
                    </a:lnTo>
                    <a:lnTo>
                      <a:pt x="337" y="156"/>
                    </a:lnTo>
                    <a:lnTo>
                      <a:pt x="337" y="160"/>
                    </a:lnTo>
                    <a:lnTo>
                      <a:pt x="339" y="165"/>
                    </a:lnTo>
                    <a:lnTo>
                      <a:pt x="339" y="169"/>
                    </a:lnTo>
                    <a:lnTo>
                      <a:pt x="339" y="175"/>
                    </a:lnTo>
                    <a:lnTo>
                      <a:pt x="346" y="215"/>
                    </a:lnTo>
                    <a:lnTo>
                      <a:pt x="350" y="238"/>
                    </a:lnTo>
                    <a:lnTo>
                      <a:pt x="365" y="257"/>
                    </a:lnTo>
                    <a:lnTo>
                      <a:pt x="369" y="272"/>
                    </a:lnTo>
                    <a:lnTo>
                      <a:pt x="367" y="272"/>
                    </a:lnTo>
                    <a:lnTo>
                      <a:pt x="335" y="281"/>
                    </a:lnTo>
                    <a:lnTo>
                      <a:pt x="327" y="295"/>
                    </a:lnTo>
                    <a:lnTo>
                      <a:pt x="327" y="299"/>
                    </a:lnTo>
                    <a:lnTo>
                      <a:pt x="329" y="302"/>
                    </a:lnTo>
                    <a:lnTo>
                      <a:pt x="331" y="304"/>
                    </a:lnTo>
                    <a:lnTo>
                      <a:pt x="331" y="306"/>
                    </a:lnTo>
                    <a:lnTo>
                      <a:pt x="331" y="306"/>
                    </a:lnTo>
                    <a:lnTo>
                      <a:pt x="331" y="310"/>
                    </a:lnTo>
                    <a:lnTo>
                      <a:pt x="331" y="312"/>
                    </a:lnTo>
                    <a:lnTo>
                      <a:pt x="331" y="314"/>
                    </a:lnTo>
                    <a:lnTo>
                      <a:pt x="331" y="318"/>
                    </a:lnTo>
                    <a:lnTo>
                      <a:pt x="329" y="321"/>
                    </a:lnTo>
                    <a:lnTo>
                      <a:pt x="329" y="321"/>
                    </a:lnTo>
                    <a:lnTo>
                      <a:pt x="327" y="323"/>
                    </a:lnTo>
                    <a:lnTo>
                      <a:pt x="325" y="327"/>
                    </a:lnTo>
                    <a:lnTo>
                      <a:pt x="322" y="329"/>
                    </a:lnTo>
                    <a:lnTo>
                      <a:pt x="325" y="340"/>
                    </a:lnTo>
                    <a:lnTo>
                      <a:pt x="325" y="346"/>
                    </a:lnTo>
                    <a:lnTo>
                      <a:pt x="327" y="348"/>
                    </a:lnTo>
                    <a:lnTo>
                      <a:pt x="331" y="354"/>
                    </a:lnTo>
                    <a:lnTo>
                      <a:pt x="333" y="356"/>
                    </a:lnTo>
                    <a:lnTo>
                      <a:pt x="335" y="358"/>
                    </a:lnTo>
                    <a:lnTo>
                      <a:pt x="344" y="358"/>
                    </a:lnTo>
                    <a:lnTo>
                      <a:pt x="344" y="358"/>
                    </a:lnTo>
                    <a:lnTo>
                      <a:pt x="344" y="356"/>
                    </a:lnTo>
                    <a:lnTo>
                      <a:pt x="341" y="354"/>
                    </a:lnTo>
                    <a:lnTo>
                      <a:pt x="348" y="354"/>
                    </a:lnTo>
                    <a:lnTo>
                      <a:pt x="350" y="354"/>
                    </a:lnTo>
                    <a:lnTo>
                      <a:pt x="350" y="375"/>
                    </a:lnTo>
                    <a:lnTo>
                      <a:pt x="350" y="377"/>
                    </a:lnTo>
                    <a:lnTo>
                      <a:pt x="346" y="377"/>
                    </a:lnTo>
                    <a:lnTo>
                      <a:pt x="346" y="375"/>
                    </a:lnTo>
                    <a:lnTo>
                      <a:pt x="344" y="375"/>
                    </a:lnTo>
                    <a:lnTo>
                      <a:pt x="341" y="377"/>
                    </a:lnTo>
                    <a:lnTo>
                      <a:pt x="337" y="377"/>
                    </a:lnTo>
                    <a:lnTo>
                      <a:pt x="335" y="377"/>
                    </a:lnTo>
                    <a:lnTo>
                      <a:pt x="331" y="373"/>
                    </a:lnTo>
                    <a:lnTo>
                      <a:pt x="327" y="369"/>
                    </a:lnTo>
                    <a:lnTo>
                      <a:pt x="325" y="367"/>
                    </a:lnTo>
                    <a:lnTo>
                      <a:pt x="320" y="361"/>
                    </a:lnTo>
                    <a:lnTo>
                      <a:pt x="316" y="356"/>
                    </a:lnTo>
                    <a:lnTo>
                      <a:pt x="308" y="354"/>
                    </a:lnTo>
                    <a:lnTo>
                      <a:pt x="304" y="352"/>
                    </a:lnTo>
                    <a:lnTo>
                      <a:pt x="304" y="350"/>
                    </a:lnTo>
                    <a:lnTo>
                      <a:pt x="299" y="346"/>
                    </a:lnTo>
                    <a:lnTo>
                      <a:pt x="299" y="342"/>
                    </a:lnTo>
                    <a:lnTo>
                      <a:pt x="297" y="340"/>
                    </a:lnTo>
                    <a:lnTo>
                      <a:pt x="297" y="342"/>
                    </a:lnTo>
                    <a:lnTo>
                      <a:pt x="293" y="342"/>
                    </a:lnTo>
                    <a:lnTo>
                      <a:pt x="291" y="348"/>
                    </a:lnTo>
                    <a:lnTo>
                      <a:pt x="291" y="348"/>
                    </a:lnTo>
                    <a:lnTo>
                      <a:pt x="285" y="350"/>
                    </a:lnTo>
                    <a:lnTo>
                      <a:pt x="282" y="350"/>
                    </a:lnTo>
                    <a:lnTo>
                      <a:pt x="282" y="350"/>
                    </a:lnTo>
                    <a:lnTo>
                      <a:pt x="278" y="348"/>
                    </a:lnTo>
                    <a:lnTo>
                      <a:pt x="274" y="348"/>
                    </a:lnTo>
                    <a:lnTo>
                      <a:pt x="268" y="346"/>
                    </a:lnTo>
                    <a:lnTo>
                      <a:pt x="268" y="346"/>
                    </a:lnTo>
                    <a:lnTo>
                      <a:pt x="263" y="344"/>
                    </a:lnTo>
                    <a:lnTo>
                      <a:pt x="261" y="344"/>
                    </a:lnTo>
                    <a:lnTo>
                      <a:pt x="261" y="342"/>
                    </a:lnTo>
                    <a:lnTo>
                      <a:pt x="261" y="340"/>
                    </a:lnTo>
                    <a:lnTo>
                      <a:pt x="259" y="337"/>
                    </a:lnTo>
                    <a:lnTo>
                      <a:pt x="259" y="333"/>
                    </a:lnTo>
                    <a:lnTo>
                      <a:pt x="259" y="333"/>
                    </a:lnTo>
                    <a:lnTo>
                      <a:pt x="253" y="335"/>
                    </a:lnTo>
                    <a:lnTo>
                      <a:pt x="253" y="335"/>
                    </a:lnTo>
                    <a:lnTo>
                      <a:pt x="249" y="335"/>
                    </a:lnTo>
                    <a:lnTo>
                      <a:pt x="247" y="337"/>
                    </a:lnTo>
                    <a:lnTo>
                      <a:pt x="245" y="340"/>
                    </a:lnTo>
                    <a:lnTo>
                      <a:pt x="242" y="337"/>
                    </a:lnTo>
                    <a:lnTo>
                      <a:pt x="242" y="337"/>
                    </a:lnTo>
                    <a:lnTo>
                      <a:pt x="242" y="333"/>
                    </a:lnTo>
                    <a:lnTo>
                      <a:pt x="240" y="333"/>
                    </a:lnTo>
                    <a:lnTo>
                      <a:pt x="238" y="331"/>
                    </a:lnTo>
                    <a:lnTo>
                      <a:pt x="236" y="331"/>
                    </a:lnTo>
                    <a:lnTo>
                      <a:pt x="234" y="329"/>
                    </a:lnTo>
                    <a:lnTo>
                      <a:pt x="234" y="329"/>
                    </a:lnTo>
                    <a:lnTo>
                      <a:pt x="230" y="329"/>
                    </a:lnTo>
                    <a:lnTo>
                      <a:pt x="228" y="331"/>
                    </a:lnTo>
                    <a:lnTo>
                      <a:pt x="223" y="333"/>
                    </a:lnTo>
                    <a:lnTo>
                      <a:pt x="221" y="333"/>
                    </a:lnTo>
                    <a:lnTo>
                      <a:pt x="219" y="333"/>
                    </a:lnTo>
                    <a:lnTo>
                      <a:pt x="217" y="333"/>
                    </a:lnTo>
                    <a:lnTo>
                      <a:pt x="213" y="333"/>
                    </a:lnTo>
                    <a:lnTo>
                      <a:pt x="211" y="333"/>
                    </a:lnTo>
                    <a:lnTo>
                      <a:pt x="209" y="331"/>
                    </a:lnTo>
                    <a:lnTo>
                      <a:pt x="207" y="331"/>
                    </a:lnTo>
                    <a:lnTo>
                      <a:pt x="204" y="331"/>
                    </a:lnTo>
                    <a:lnTo>
                      <a:pt x="202" y="333"/>
                    </a:lnTo>
                    <a:lnTo>
                      <a:pt x="202" y="333"/>
                    </a:lnTo>
                    <a:lnTo>
                      <a:pt x="200" y="333"/>
                    </a:lnTo>
                    <a:lnTo>
                      <a:pt x="198" y="333"/>
                    </a:lnTo>
                    <a:lnTo>
                      <a:pt x="200" y="329"/>
                    </a:lnTo>
                    <a:lnTo>
                      <a:pt x="200" y="327"/>
                    </a:lnTo>
                    <a:lnTo>
                      <a:pt x="200" y="327"/>
                    </a:lnTo>
                    <a:lnTo>
                      <a:pt x="202" y="323"/>
                    </a:lnTo>
                    <a:lnTo>
                      <a:pt x="200" y="321"/>
                    </a:lnTo>
                    <a:lnTo>
                      <a:pt x="198" y="318"/>
                    </a:lnTo>
                    <a:lnTo>
                      <a:pt x="200" y="316"/>
                    </a:lnTo>
                    <a:lnTo>
                      <a:pt x="200" y="314"/>
                    </a:lnTo>
                    <a:lnTo>
                      <a:pt x="196" y="312"/>
                    </a:lnTo>
                    <a:lnTo>
                      <a:pt x="196" y="310"/>
                    </a:lnTo>
                    <a:lnTo>
                      <a:pt x="198" y="306"/>
                    </a:lnTo>
                    <a:lnTo>
                      <a:pt x="198" y="304"/>
                    </a:lnTo>
                    <a:lnTo>
                      <a:pt x="196" y="304"/>
                    </a:lnTo>
                    <a:lnTo>
                      <a:pt x="194" y="302"/>
                    </a:lnTo>
                    <a:lnTo>
                      <a:pt x="194" y="302"/>
                    </a:lnTo>
                    <a:lnTo>
                      <a:pt x="194" y="299"/>
                    </a:lnTo>
                    <a:lnTo>
                      <a:pt x="192" y="295"/>
                    </a:lnTo>
                    <a:lnTo>
                      <a:pt x="192" y="293"/>
                    </a:lnTo>
                    <a:lnTo>
                      <a:pt x="190" y="293"/>
                    </a:lnTo>
                    <a:lnTo>
                      <a:pt x="192" y="289"/>
                    </a:lnTo>
                    <a:lnTo>
                      <a:pt x="192" y="281"/>
                    </a:lnTo>
                    <a:lnTo>
                      <a:pt x="190" y="278"/>
                    </a:lnTo>
                    <a:lnTo>
                      <a:pt x="192" y="276"/>
                    </a:lnTo>
                    <a:lnTo>
                      <a:pt x="192" y="276"/>
                    </a:lnTo>
                    <a:lnTo>
                      <a:pt x="192" y="272"/>
                    </a:lnTo>
                    <a:lnTo>
                      <a:pt x="190" y="270"/>
                    </a:lnTo>
                    <a:lnTo>
                      <a:pt x="190" y="266"/>
                    </a:lnTo>
                    <a:lnTo>
                      <a:pt x="192" y="264"/>
                    </a:lnTo>
                    <a:lnTo>
                      <a:pt x="192" y="259"/>
                    </a:lnTo>
                    <a:lnTo>
                      <a:pt x="192" y="257"/>
                    </a:lnTo>
                    <a:lnTo>
                      <a:pt x="192" y="255"/>
                    </a:lnTo>
                    <a:lnTo>
                      <a:pt x="169" y="253"/>
                    </a:lnTo>
                    <a:lnTo>
                      <a:pt x="169" y="251"/>
                    </a:lnTo>
                    <a:lnTo>
                      <a:pt x="169" y="249"/>
                    </a:lnTo>
                    <a:lnTo>
                      <a:pt x="169" y="247"/>
                    </a:lnTo>
                    <a:lnTo>
                      <a:pt x="164" y="247"/>
                    </a:lnTo>
                    <a:lnTo>
                      <a:pt x="164" y="249"/>
                    </a:lnTo>
                    <a:lnTo>
                      <a:pt x="143" y="249"/>
                    </a:lnTo>
                    <a:lnTo>
                      <a:pt x="143" y="253"/>
                    </a:lnTo>
                    <a:lnTo>
                      <a:pt x="141" y="257"/>
                    </a:lnTo>
                    <a:lnTo>
                      <a:pt x="141" y="257"/>
                    </a:lnTo>
                    <a:lnTo>
                      <a:pt x="141" y="262"/>
                    </a:lnTo>
                    <a:lnTo>
                      <a:pt x="141" y="268"/>
                    </a:lnTo>
                    <a:lnTo>
                      <a:pt x="126" y="268"/>
                    </a:lnTo>
                    <a:lnTo>
                      <a:pt x="124" y="270"/>
                    </a:lnTo>
                    <a:lnTo>
                      <a:pt x="116" y="270"/>
                    </a:lnTo>
                    <a:lnTo>
                      <a:pt x="114" y="268"/>
                    </a:lnTo>
                    <a:lnTo>
                      <a:pt x="112" y="270"/>
                    </a:lnTo>
                    <a:lnTo>
                      <a:pt x="105" y="270"/>
                    </a:lnTo>
                    <a:lnTo>
                      <a:pt x="103" y="268"/>
                    </a:lnTo>
                    <a:lnTo>
                      <a:pt x="101" y="262"/>
                    </a:lnTo>
                    <a:lnTo>
                      <a:pt x="99" y="257"/>
                    </a:lnTo>
                    <a:lnTo>
                      <a:pt x="97" y="255"/>
                    </a:lnTo>
                    <a:lnTo>
                      <a:pt x="97" y="253"/>
                    </a:lnTo>
                    <a:lnTo>
                      <a:pt x="95" y="251"/>
                    </a:lnTo>
                    <a:lnTo>
                      <a:pt x="95" y="249"/>
                    </a:lnTo>
                    <a:lnTo>
                      <a:pt x="95" y="245"/>
                    </a:lnTo>
                    <a:lnTo>
                      <a:pt x="93" y="240"/>
                    </a:lnTo>
                    <a:lnTo>
                      <a:pt x="93" y="238"/>
                    </a:lnTo>
                    <a:lnTo>
                      <a:pt x="93" y="236"/>
                    </a:lnTo>
                    <a:lnTo>
                      <a:pt x="93" y="234"/>
                    </a:lnTo>
                    <a:lnTo>
                      <a:pt x="91" y="232"/>
                    </a:lnTo>
                    <a:lnTo>
                      <a:pt x="91" y="230"/>
                    </a:lnTo>
                    <a:lnTo>
                      <a:pt x="91" y="230"/>
                    </a:lnTo>
                    <a:lnTo>
                      <a:pt x="91" y="226"/>
                    </a:lnTo>
                    <a:lnTo>
                      <a:pt x="70" y="226"/>
                    </a:lnTo>
                    <a:lnTo>
                      <a:pt x="55" y="226"/>
                    </a:lnTo>
                    <a:lnTo>
                      <a:pt x="48" y="226"/>
                    </a:lnTo>
                    <a:lnTo>
                      <a:pt x="42" y="226"/>
                    </a:lnTo>
                    <a:lnTo>
                      <a:pt x="40" y="226"/>
                    </a:lnTo>
                    <a:lnTo>
                      <a:pt x="34" y="226"/>
                    </a:lnTo>
                    <a:lnTo>
                      <a:pt x="30" y="226"/>
                    </a:lnTo>
                    <a:lnTo>
                      <a:pt x="25" y="226"/>
                    </a:lnTo>
                    <a:lnTo>
                      <a:pt x="23" y="226"/>
                    </a:lnTo>
                    <a:lnTo>
                      <a:pt x="19" y="226"/>
                    </a:lnTo>
                    <a:lnTo>
                      <a:pt x="17" y="226"/>
                    </a:lnTo>
                    <a:lnTo>
                      <a:pt x="13" y="228"/>
                    </a:lnTo>
                    <a:lnTo>
                      <a:pt x="11" y="228"/>
                    </a:lnTo>
                    <a:lnTo>
                      <a:pt x="11" y="228"/>
                    </a:lnTo>
                    <a:lnTo>
                      <a:pt x="8" y="230"/>
                    </a:lnTo>
                    <a:lnTo>
                      <a:pt x="8" y="230"/>
                    </a:lnTo>
                    <a:lnTo>
                      <a:pt x="8" y="230"/>
                    </a:lnTo>
                    <a:lnTo>
                      <a:pt x="8" y="230"/>
                    </a:lnTo>
                    <a:lnTo>
                      <a:pt x="6" y="228"/>
                    </a:lnTo>
                    <a:lnTo>
                      <a:pt x="0" y="228"/>
                    </a:lnTo>
                    <a:lnTo>
                      <a:pt x="0" y="22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40" name="Freeform 145">
                <a:extLst>
                  <a:ext uri="{FF2B5EF4-FFF2-40B4-BE49-F238E27FC236}">
                    <a16:creationId xmlns:a16="http://schemas.microsoft.com/office/drawing/2014/main" id="{C945765E-EF7E-485B-9EF5-DD43910222C1}"/>
                  </a:ext>
                </a:extLst>
              </p:cNvPr>
              <p:cNvSpPr>
                <a:spLocks/>
              </p:cNvSpPr>
              <p:nvPr/>
            </p:nvSpPr>
            <p:spPr bwMode="auto">
              <a:xfrm>
                <a:off x="9553519" y="3980863"/>
                <a:ext cx="50785" cy="121133"/>
              </a:xfrm>
              <a:custGeom>
                <a:avLst/>
                <a:gdLst>
                  <a:gd name="T0" fmla="*/ 8 w 63"/>
                  <a:gd name="T1" fmla="*/ 0 h 160"/>
                  <a:gd name="T2" fmla="*/ 10 w 63"/>
                  <a:gd name="T3" fmla="*/ 2 h 160"/>
                  <a:gd name="T4" fmla="*/ 15 w 63"/>
                  <a:gd name="T5" fmla="*/ 4 h 160"/>
                  <a:gd name="T6" fmla="*/ 17 w 63"/>
                  <a:gd name="T7" fmla="*/ 4 h 160"/>
                  <a:gd name="T8" fmla="*/ 21 w 63"/>
                  <a:gd name="T9" fmla="*/ 4 h 160"/>
                  <a:gd name="T10" fmla="*/ 23 w 63"/>
                  <a:gd name="T11" fmla="*/ 9 h 160"/>
                  <a:gd name="T12" fmla="*/ 32 w 63"/>
                  <a:gd name="T13" fmla="*/ 17 h 160"/>
                  <a:gd name="T14" fmla="*/ 34 w 63"/>
                  <a:gd name="T15" fmla="*/ 59 h 160"/>
                  <a:gd name="T16" fmla="*/ 36 w 63"/>
                  <a:gd name="T17" fmla="*/ 80 h 160"/>
                  <a:gd name="T18" fmla="*/ 44 w 63"/>
                  <a:gd name="T19" fmla="*/ 87 h 160"/>
                  <a:gd name="T20" fmla="*/ 48 w 63"/>
                  <a:gd name="T21" fmla="*/ 89 h 160"/>
                  <a:gd name="T22" fmla="*/ 57 w 63"/>
                  <a:gd name="T23" fmla="*/ 99 h 160"/>
                  <a:gd name="T24" fmla="*/ 63 w 63"/>
                  <a:gd name="T25" fmla="*/ 110 h 160"/>
                  <a:gd name="T26" fmla="*/ 63 w 63"/>
                  <a:gd name="T27" fmla="*/ 114 h 160"/>
                  <a:gd name="T28" fmla="*/ 61 w 63"/>
                  <a:gd name="T29" fmla="*/ 118 h 160"/>
                  <a:gd name="T30" fmla="*/ 57 w 63"/>
                  <a:gd name="T31" fmla="*/ 120 h 160"/>
                  <a:gd name="T32" fmla="*/ 59 w 63"/>
                  <a:gd name="T33" fmla="*/ 123 h 160"/>
                  <a:gd name="T34" fmla="*/ 59 w 63"/>
                  <a:gd name="T35" fmla="*/ 133 h 160"/>
                  <a:gd name="T36" fmla="*/ 57 w 63"/>
                  <a:gd name="T37" fmla="*/ 137 h 160"/>
                  <a:gd name="T38" fmla="*/ 50 w 63"/>
                  <a:gd name="T39" fmla="*/ 144 h 160"/>
                  <a:gd name="T40" fmla="*/ 46 w 63"/>
                  <a:gd name="T41" fmla="*/ 152 h 160"/>
                  <a:gd name="T42" fmla="*/ 48 w 63"/>
                  <a:gd name="T43" fmla="*/ 160 h 160"/>
                  <a:gd name="T44" fmla="*/ 42 w 63"/>
                  <a:gd name="T45" fmla="*/ 158 h 160"/>
                  <a:gd name="T46" fmla="*/ 42 w 63"/>
                  <a:gd name="T47" fmla="*/ 152 h 160"/>
                  <a:gd name="T48" fmla="*/ 36 w 63"/>
                  <a:gd name="T49" fmla="*/ 150 h 160"/>
                  <a:gd name="T50" fmla="*/ 29 w 63"/>
                  <a:gd name="T51" fmla="*/ 141 h 160"/>
                  <a:gd name="T52" fmla="*/ 27 w 63"/>
                  <a:gd name="T53" fmla="*/ 133 h 160"/>
                  <a:gd name="T54" fmla="*/ 29 w 63"/>
                  <a:gd name="T55" fmla="*/ 127 h 160"/>
                  <a:gd name="T56" fmla="*/ 36 w 63"/>
                  <a:gd name="T57" fmla="*/ 118 h 160"/>
                  <a:gd name="T58" fmla="*/ 36 w 63"/>
                  <a:gd name="T59" fmla="*/ 108 h 160"/>
                  <a:gd name="T60" fmla="*/ 29 w 63"/>
                  <a:gd name="T61" fmla="*/ 104 h 160"/>
                  <a:gd name="T62" fmla="*/ 23 w 63"/>
                  <a:gd name="T63" fmla="*/ 106 h 160"/>
                  <a:gd name="T64" fmla="*/ 19 w 63"/>
                  <a:gd name="T65" fmla="*/ 106 h 160"/>
                  <a:gd name="T66" fmla="*/ 15 w 63"/>
                  <a:gd name="T67" fmla="*/ 101 h 160"/>
                  <a:gd name="T68" fmla="*/ 13 w 63"/>
                  <a:gd name="T69" fmla="*/ 97 h 160"/>
                  <a:gd name="T70" fmla="*/ 6 w 63"/>
                  <a:gd name="T71" fmla="*/ 97 h 160"/>
                  <a:gd name="T72" fmla="*/ 4 w 63"/>
                  <a:gd name="T73" fmla="*/ 91 h 160"/>
                  <a:gd name="T74" fmla="*/ 0 w 63"/>
                  <a:gd name="T75" fmla="*/ 87 h 160"/>
                  <a:gd name="T76" fmla="*/ 6 w 63"/>
                  <a:gd name="T77" fmla="*/ 82 h 160"/>
                  <a:gd name="T78" fmla="*/ 6 w 63"/>
                  <a:gd name="T79" fmla="*/ 76 h 160"/>
                  <a:gd name="T80" fmla="*/ 6 w 63"/>
                  <a:gd name="T81" fmla="*/ 72 h 160"/>
                  <a:gd name="T82" fmla="*/ 10 w 63"/>
                  <a:gd name="T83" fmla="*/ 68 h 160"/>
                  <a:gd name="T84" fmla="*/ 15 w 63"/>
                  <a:gd name="T85" fmla="*/ 63 h 160"/>
                  <a:gd name="T86" fmla="*/ 17 w 63"/>
                  <a:gd name="T87" fmla="*/ 61 h 160"/>
                  <a:gd name="T88" fmla="*/ 15 w 63"/>
                  <a:gd name="T89" fmla="*/ 59 h 160"/>
                  <a:gd name="T90" fmla="*/ 15 w 63"/>
                  <a:gd name="T91" fmla="*/ 55 h 160"/>
                  <a:gd name="T92" fmla="*/ 13 w 63"/>
                  <a:gd name="T93" fmla="*/ 51 h 160"/>
                  <a:gd name="T94" fmla="*/ 15 w 63"/>
                  <a:gd name="T95" fmla="*/ 45 h 160"/>
                  <a:gd name="T96" fmla="*/ 13 w 63"/>
                  <a:gd name="T97" fmla="*/ 38 h 160"/>
                  <a:gd name="T98" fmla="*/ 17 w 63"/>
                  <a:gd name="T99" fmla="*/ 32 h 160"/>
                  <a:gd name="T100" fmla="*/ 19 w 63"/>
                  <a:gd name="T101" fmla="*/ 28 h 160"/>
                  <a:gd name="T102" fmla="*/ 17 w 63"/>
                  <a:gd name="T103" fmla="*/ 21 h 160"/>
                  <a:gd name="T104" fmla="*/ 13 w 63"/>
                  <a:gd name="T105" fmla="*/ 17 h 160"/>
                  <a:gd name="T106" fmla="*/ 15 w 63"/>
                  <a:gd name="T107" fmla="*/ 11 h 160"/>
                  <a:gd name="T108" fmla="*/ 10 w 63"/>
                  <a:gd name="T109" fmla="*/ 9 h 160"/>
                  <a:gd name="T110" fmla="*/ 8 w 63"/>
                  <a:gd name="T111"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 h="160">
                    <a:moveTo>
                      <a:pt x="6" y="0"/>
                    </a:moveTo>
                    <a:lnTo>
                      <a:pt x="8" y="0"/>
                    </a:lnTo>
                    <a:lnTo>
                      <a:pt x="10" y="0"/>
                    </a:lnTo>
                    <a:lnTo>
                      <a:pt x="10" y="2"/>
                    </a:lnTo>
                    <a:lnTo>
                      <a:pt x="13" y="2"/>
                    </a:lnTo>
                    <a:lnTo>
                      <a:pt x="15" y="4"/>
                    </a:lnTo>
                    <a:lnTo>
                      <a:pt x="15" y="4"/>
                    </a:lnTo>
                    <a:lnTo>
                      <a:pt x="17" y="4"/>
                    </a:lnTo>
                    <a:lnTo>
                      <a:pt x="19" y="4"/>
                    </a:lnTo>
                    <a:lnTo>
                      <a:pt x="21" y="4"/>
                    </a:lnTo>
                    <a:lnTo>
                      <a:pt x="21" y="7"/>
                    </a:lnTo>
                    <a:lnTo>
                      <a:pt x="23" y="9"/>
                    </a:lnTo>
                    <a:lnTo>
                      <a:pt x="25" y="11"/>
                    </a:lnTo>
                    <a:lnTo>
                      <a:pt x="32" y="17"/>
                    </a:lnTo>
                    <a:lnTo>
                      <a:pt x="34" y="26"/>
                    </a:lnTo>
                    <a:lnTo>
                      <a:pt x="34" y="59"/>
                    </a:lnTo>
                    <a:lnTo>
                      <a:pt x="32" y="61"/>
                    </a:lnTo>
                    <a:lnTo>
                      <a:pt x="36" y="80"/>
                    </a:lnTo>
                    <a:lnTo>
                      <a:pt x="42" y="85"/>
                    </a:lnTo>
                    <a:lnTo>
                      <a:pt x="44" y="87"/>
                    </a:lnTo>
                    <a:lnTo>
                      <a:pt x="46" y="89"/>
                    </a:lnTo>
                    <a:lnTo>
                      <a:pt x="48" y="89"/>
                    </a:lnTo>
                    <a:lnTo>
                      <a:pt x="55" y="95"/>
                    </a:lnTo>
                    <a:lnTo>
                      <a:pt x="57" y="99"/>
                    </a:lnTo>
                    <a:lnTo>
                      <a:pt x="61" y="106"/>
                    </a:lnTo>
                    <a:lnTo>
                      <a:pt x="63" y="110"/>
                    </a:lnTo>
                    <a:lnTo>
                      <a:pt x="63" y="112"/>
                    </a:lnTo>
                    <a:lnTo>
                      <a:pt x="63" y="114"/>
                    </a:lnTo>
                    <a:lnTo>
                      <a:pt x="61" y="116"/>
                    </a:lnTo>
                    <a:lnTo>
                      <a:pt x="61" y="118"/>
                    </a:lnTo>
                    <a:lnTo>
                      <a:pt x="59" y="118"/>
                    </a:lnTo>
                    <a:lnTo>
                      <a:pt x="57" y="120"/>
                    </a:lnTo>
                    <a:lnTo>
                      <a:pt x="59" y="120"/>
                    </a:lnTo>
                    <a:lnTo>
                      <a:pt x="59" y="123"/>
                    </a:lnTo>
                    <a:lnTo>
                      <a:pt x="59" y="125"/>
                    </a:lnTo>
                    <a:lnTo>
                      <a:pt x="59" y="133"/>
                    </a:lnTo>
                    <a:lnTo>
                      <a:pt x="59" y="135"/>
                    </a:lnTo>
                    <a:lnTo>
                      <a:pt x="57" y="137"/>
                    </a:lnTo>
                    <a:lnTo>
                      <a:pt x="53" y="139"/>
                    </a:lnTo>
                    <a:lnTo>
                      <a:pt x="50" y="144"/>
                    </a:lnTo>
                    <a:lnTo>
                      <a:pt x="48" y="148"/>
                    </a:lnTo>
                    <a:lnTo>
                      <a:pt x="46" y="152"/>
                    </a:lnTo>
                    <a:lnTo>
                      <a:pt x="48" y="156"/>
                    </a:lnTo>
                    <a:lnTo>
                      <a:pt x="48" y="160"/>
                    </a:lnTo>
                    <a:lnTo>
                      <a:pt x="44" y="160"/>
                    </a:lnTo>
                    <a:lnTo>
                      <a:pt x="42" y="158"/>
                    </a:lnTo>
                    <a:lnTo>
                      <a:pt x="44" y="156"/>
                    </a:lnTo>
                    <a:lnTo>
                      <a:pt x="42" y="152"/>
                    </a:lnTo>
                    <a:lnTo>
                      <a:pt x="40" y="150"/>
                    </a:lnTo>
                    <a:lnTo>
                      <a:pt x="36" y="150"/>
                    </a:lnTo>
                    <a:lnTo>
                      <a:pt x="34" y="146"/>
                    </a:lnTo>
                    <a:lnTo>
                      <a:pt x="29" y="141"/>
                    </a:lnTo>
                    <a:lnTo>
                      <a:pt x="29" y="139"/>
                    </a:lnTo>
                    <a:lnTo>
                      <a:pt x="27" y="133"/>
                    </a:lnTo>
                    <a:lnTo>
                      <a:pt x="27" y="131"/>
                    </a:lnTo>
                    <a:lnTo>
                      <a:pt x="29" y="127"/>
                    </a:lnTo>
                    <a:lnTo>
                      <a:pt x="32" y="123"/>
                    </a:lnTo>
                    <a:lnTo>
                      <a:pt x="36" y="118"/>
                    </a:lnTo>
                    <a:lnTo>
                      <a:pt x="36" y="114"/>
                    </a:lnTo>
                    <a:lnTo>
                      <a:pt x="36" y="108"/>
                    </a:lnTo>
                    <a:lnTo>
                      <a:pt x="34" y="106"/>
                    </a:lnTo>
                    <a:lnTo>
                      <a:pt x="29" y="104"/>
                    </a:lnTo>
                    <a:lnTo>
                      <a:pt x="25" y="104"/>
                    </a:lnTo>
                    <a:lnTo>
                      <a:pt x="23" y="106"/>
                    </a:lnTo>
                    <a:lnTo>
                      <a:pt x="21" y="106"/>
                    </a:lnTo>
                    <a:lnTo>
                      <a:pt x="19" y="106"/>
                    </a:lnTo>
                    <a:lnTo>
                      <a:pt x="15" y="104"/>
                    </a:lnTo>
                    <a:lnTo>
                      <a:pt x="15" y="101"/>
                    </a:lnTo>
                    <a:lnTo>
                      <a:pt x="13" y="99"/>
                    </a:lnTo>
                    <a:lnTo>
                      <a:pt x="13" y="97"/>
                    </a:lnTo>
                    <a:lnTo>
                      <a:pt x="10" y="95"/>
                    </a:lnTo>
                    <a:lnTo>
                      <a:pt x="6" y="97"/>
                    </a:lnTo>
                    <a:lnTo>
                      <a:pt x="6" y="95"/>
                    </a:lnTo>
                    <a:lnTo>
                      <a:pt x="4" y="91"/>
                    </a:lnTo>
                    <a:lnTo>
                      <a:pt x="2" y="89"/>
                    </a:lnTo>
                    <a:lnTo>
                      <a:pt x="0" y="87"/>
                    </a:lnTo>
                    <a:lnTo>
                      <a:pt x="2" y="85"/>
                    </a:lnTo>
                    <a:lnTo>
                      <a:pt x="6" y="82"/>
                    </a:lnTo>
                    <a:lnTo>
                      <a:pt x="6" y="78"/>
                    </a:lnTo>
                    <a:lnTo>
                      <a:pt x="6" y="76"/>
                    </a:lnTo>
                    <a:lnTo>
                      <a:pt x="6" y="76"/>
                    </a:lnTo>
                    <a:lnTo>
                      <a:pt x="6" y="72"/>
                    </a:lnTo>
                    <a:lnTo>
                      <a:pt x="6" y="70"/>
                    </a:lnTo>
                    <a:lnTo>
                      <a:pt x="10" y="68"/>
                    </a:lnTo>
                    <a:lnTo>
                      <a:pt x="13" y="66"/>
                    </a:lnTo>
                    <a:lnTo>
                      <a:pt x="15" y="63"/>
                    </a:lnTo>
                    <a:lnTo>
                      <a:pt x="17" y="63"/>
                    </a:lnTo>
                    <a:lnTo>
                      <a:pt x="17" y="61"/>
                    </a:lnTo>
                    <a:lnTo>
                      <a:pt x="15" y="61"/>
                    </a:lnTo>
                    <a:lnTo>
                      <a:pt x="15" y="59"/>
                    </a:lnTo>
                    <a:lnTo>
                      <a:pt x="13" y="57"/>
                    </a:lnTo>
                    <a:lnTo>
                      <a:pt x="15" y="55"/>
                    </a:lnTo>
                    <a:lnTo>
                      <a:pt x="15" y="53"/>
                    </a:lnTo>
                    <a:lnTo>
                      <a:pt x="13" y="51"/>
                    </a:lnTo>
                    <a:lnTo>
                      <a:pt x="15" y="47"/>
                    </a:lnTo>
                    <a:lnTo>
                      <a:pt x="15" y="45"/>
                    </a:lnTo>
                    <a:lnTo>
                      <a:pt x="13" y="42"/>
                    </a:lnTo>
                    <a:lnTo>
                      <a:pt x="13" y="38"/>
                    </a:lnTo>
                    <a:lnTo>
                      <a:pt x="13" y="36"/>
                    </a:lnTo>
                    <a:lnTo>
                      <a:pt x="17" y="32"/>
                    </a:lnTo>
                    <a:lnTo>
                      <a:pt x="17" y="30"/>
                    </a:lnTo>
                    <a:lnTo>
                      <a:pt x="19" y="28"/>
                    </a:lnTo>
                    <a:lnTo>
                      <a:pt x="19" y="23"/>
                    </a:lnTo>
                    <a:lnTo>
                      <a:pt x="17" y="21"/>
                    </a:lnTo>
                    <a:lnTo>
                      <a:pt x="13" y="19"/>
                    </a:lnTo>
                    <a:lnTo>
                      <a:pt x="13" y="17"/>
                    </a:lnTo>
                    <a:lnTo>
                      <a:pt x="15" y="11"/>
                    </a:lnTo>
                    <a:lnTo>
                      <a:pt x="15" y="11"/>
                    </a:lnTo>
                    <a:lnTo>
                      <a:pt x="13" y="9"/>
                    </a:lnTo>
                    <a:lnTo>
                      <a:pt x="10" y="9"/>
                    </a:lnTo>
                    <a:lnTo>
                      <a:pt x="8" y="4"/>
                    </a:lnTo>
                    <a:lnTo>
                      <a:pt x="8" y="4"/>
                    </a:lnTo>
                    <a:lnTo>
                      <a:pt x="6"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41" name="Freeform 146">
                <a:extLst>
                  <a:ext uri="{FF2B5EF4-FFF2-40B4-BE49-F238E27FC236}">
                    <a16:creationId xmlns:a16="http://schemas.microsoft.com/office/drawing/2014/main" id="{C1DDBA36-42BA-448B-B83B-9CC18CABDA03}"/>
                  </a:ext>
                </a:extLst>
              </p:cNvPr>
              <p:cNvSpPr>
                <a:spLocks/>
              </p:cNvSpPr>
              <p:nvPr/>
            </p:nvSpPr>
            <p:spPr bwMode="auto">
              <a:xfrm>
                <a:off x="9378593" y="3963449"/>
                <a:ext cx="190243" cy="151416"/>
              </a:xfrm>
              <a:custGeom>
                <a:avLst/>
                <a:gdLst>
                  <a:gd name="T0" fmla="*/ 48 w 236"/>
                  <a:gd name="T1" fmla="*/ 61 h 200"/>
                  <a:gd name="T2" fmla="*/ 53 w 236"/>
                  <a:gd name="T3" fmla="*/ 68 h 200"/>
                  <a:gd name="T4" fmla="*/ 61 w 236"/>
                  <a:gd name="T5" fmla="*/ 63 h 200"/>
                  <a:gd name="T6" fmla="*/ 69 w 236"/>
                  <a:gd name="T7" fmla="*/ 68 h 200"/>
                  <a:gd name="T8" fmla="*/ 76 w 236"/>
                  <a:gd name="T9" fmla="*/ 74 h 200"/>
                  <a:gd name="T10" fmla="*/ 90 w 236"/>
                  <a:gd name="T11" fmla="*/ 78 h 200"/>
                  <a:gd name="T12" fmla="*/ 99 w 236"/>
                  <a:gd name="T13" fmla="*/ 76 h 200"/>
                  <a:gd name="T14" fmla="*/ 107 w 236"/>
                  <a:gd name="T15" fmla="*/ 70 h 200"/>
                  <a:gd name="T16" fmla="*/ 116 w 236"/>
                  <a:gd name="T17" fmla="*/ 82 h 200"/>
                  <a:gd name="T18" fmla="*/ 135 w 236"/>
                  <a:gd name="T19" fmla="*/ 97 h 200"/>
                  <a:gd name="T20" fmla="*/ 149 w 236"/>
                  <a:gd name="T21" fmla="*/ 105 h 200"/>
                  <a:gd name="T22" fmla="*/ 158 w 236"/>
                  <a:gd name="T23" fmla="*/ 105 h 200"/>
                  <a:gd name="T24" fmla="*/ 149 w 236"/>
                  <a:gd name="T25" fmla="*/ 82 h 200"/>
                  <a:gd name="T26" fmla="*/ 143 w 236"/>
                  <a:gd name="T27" fmla="*/ 86 h 200"/>
                  <a:gd name="T28" fmla="*/ 133 w 236"/>
                  <a:gd name="T29" fmla="*/ 74 h 200"/>
                  <a:gd name="T30" fmla="*/ 135 w 236"/>
                  <a:gd name="T31" fmla="*/ 51 h 200"/>
                  <a:gd name="T32" fmla="*/ 139 w 236"/>
                  <a:gd name="T33" fmla="*/ 42 h 200"/>
                  <a:gd name="T34" fmla="*/ 139 w 236"/>
                  <a:gd name="T35" fmla="*/ 34 h 200"/>
                  <a:gd name="T36" fmla="*/ 135 w 236"/>
                  <a:gd name="T37" fmla="*/ 23 h 200"/>
                  <a:gd name="T38" fmla="*/ 187 w 236"/>
                  <a:gd name="T39" fmla="*/ 4 h 200"/>
                  <a:gd name="T40" fmla="*/ 196 w 236"/>
                  <a:gd name="T41" fmla="*/ 9 h 200"/>
                  <a:gd name="T42" fmla="*/ 213 w 236"/>
                  <a:gd name="T43" fmla="*/ 15 h 200"/>
                  <a:gd name="T44" fmla="*/ 221 w 236"/>
                  <a:gd name="T45" fmla="*/ 23 h 200"/>
                  <a:gd name="T46" fmla="*/ 227 w 236"/>
                  <a:gd name="T47" fmla="*/ 32 h 200"/>
                  <a:gd name="T48" fmla="*/ 230 w 236"/>
                  <a:gd name="T49" fmla="*/ 40 h 200"/>
                  <a:gd name="T50" fmla="*/ 236 w 236"/>
                  <a:gd name="T51" fmla="*/ 51 h 200"/>
                  <a:gd name="T52" fmla="*/ 230 w 236"/>
                  <a:gd name="T53" fmla="*/ 61 h 200"/>
                  <a:gd name="T54" fmla="*/ 230 w 236"/>
                  <a:gd name="T55" fmla="*/ 74 h 200"/>
                  <a:gd name="T56" fmla="*/ 232 w 236"/>
                  <a:gd name="T57" fmla="*/ 82 h 200"/>
                  <a:gd name="T58" fmla="*/ 232 w 236"/>
                  <a:gd name="T59" fmla="*/ 86 h 200"/>
                  <a:gd name="T60" fmla="*/ 223 w 236"/>
                  <a:gd name="T61" fmla="*/ 95 h 200"/>
                  <a:gd name="T62" fmla="*/ 223 w 236"/>
                  <a:gd name="T63" fmla="*/ 105 h 200"/>
                  <a:gd name="T64" fmla="*/ 221 w 236"/>
                  <a:gd name="T65" fmla="*/ 114 h 200"/>
                  <a:gd name="T66" fmla="*/ 217 w 236"/>
                  <a:gd name="T67" fmla="*/ 122 h 200"/>
                  <a:gd name="T68" fmla="*/ 177 w 236"/>
                  <a:gd name="T69" fmla="*/ 137 h 200"/>
                  <a:gd name="T70" fmla="*/ 168 w 236"/>
                  <a:gd name="T71" fmla="*/ 152 h 200"/>
                  <a:gd name="T72" fmla="*/ 160 w 236"/>
                  <a:gd name="T73" fmla="*/ 152 h 200"/>
                  <a:gd name="T74" fmla="*/ 147 w 236"/>
                  <a:gd name="T75" fmla="*/ 154 h 200"/>
                  <a:gd name="T76" fmla="*/ 137 w 236"/>
                  <a:gd name="T77" fmla="*/ 162 h 200"/>
                  <a:gd name="T78" fmla="*/ 135 w 236"/>
                  <a:gd name="T79" fmla="*/ 169 h 200"/>
                  <a:gd name="T80" fmla="*/ 101 w 236"/>
                  <a:gd name="T81" fmla="*/ 198 h 200"/>
                  <a:gd name="T82" fmla="*/ 88 w 236"/>
                  <a:gd name="T83" fmla="*/ 196 h 200"/>
                  <a:gd name="T84" fmla="*/ 80 w 236"/>
                  <a:gd name="T85" fmla="*/ 196 h 200"/>
                  <a:gd name="T86" fmla="*/ 69 w 236"/>
                  <a:gd name="T87" fmla="*/ 196 h 200"/>
                  <a:gd name="T88" fmla="*/ 59 w 236"/>
                  <a:gd name="T89" fmla="*/ 190 h 200"/>
                  <a:gd name="T90" fmla="*/ 53 w 236"/>
                  <a:gd name="T91" fmla="*/ 190 h 200"/>
                  <a:gd name="T92" fmla="*/ 27 w 236"/>
                  <a:gd name="T93" fmla="*/ 194 h 200"/>
                  <a:gd name="T94" fmla="*/ 19 w 236"/>
                  <a:gd name="T95" fmla="*/ 183 h 200"/>
                  <a:gd name="T96" fmla="*/ 6 w 236"/>
                  <a:gd name="T97" fmla="*/ 175 h 200"/>
                  <a:gd name="T98" fmla="*/ 0 w 236"/>
                  <a:gd name="T99" fmla="*/ 164 h 200"/>
                  <a:gd name="T100" fmla="*/ 42 w 236"/>
                  <a:gd name="T101" fmla="*/ 91 h 200"/>
                  <a:gd name="T102" fmla="*/ 42 w 236"/>
                  <a:gd name="T103" fmla="*/ 78 h 200"/>
                  <a:gd name="T104" fmla="*/ 42 w 236"/>
                  <a:gd name="T105" fmla="*/ 5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6" h="200">
                    <a:moveTo>
                      <a:pt x="42" y="57"/>
                    </a:moveTo>
                    <a:lnTo>
                      <a:pt x="44" y="59"/>
                    </a:lnTo>
                    <a:lnTo>
                      <a:pt x="46" y="59"/>
                    </a:lnTo>
                    <a:lnTo>
                      <a:pt x="48" y="61"/>
                    </a:lnTo>
                    <a:lnTo>
                      <a:pt x="50" y="61"/>
                    </a:lnTo>
                    <a:lnTo>
                      <a:pt x="50" y="65"/>
                    </a:lnTo>
                    <a:lnTo>
                      <a:pt x="50" y="65"/>
                    </a:lnTo>
                    <a:lnTo>
                      <a:pt x="53" y="68"/>
                    </a:lnTo>
                    <a:lnTo>
                      <a:pt x="55" y="65"/>
                    </a:lnTo>
                    <a:lnTo>
                      <a:pt x="57" y="63"/>
                    </a:lnTo>
                    <a:lnTo>
                      <a:pt x="61" y="63"/>
                    </a:lnTo>
                    <a:lnTo>
                      <a:pt x="61" y="63"/>
                    </a:lnTo>
                    <a:lnTo>
                      <a:pt x="67" y="61"/>
                    </a:lnTo>
                    <a:lnTo>
                      <a:pt x="67" y="61"/>
                    </a:lnTo>
                    <a:lnTo>
                      <a:pt x="67" y="65"/>
                    </a:lnTo>
                    <a:lnTo>
                      <a:pt x="69" y="68"/>
                    </a:lnTo>
                    <a:lnTo>
                      <a:pt x="69" y="70"/>
                    </a:lnTo>
                    <a:lnTo>
                      <a:pt x="69" y="72"/>
                    </a:lnTo>
                    <a:lnTo>
                      <a:pt x="71" y="72"/>
                    </a:lnTo>
                    <a:lnTo>
                      <a:pt x="76" y="74"/>
                    </a:lnTo>
                    <a:lnTo>
                      <a:pt x="76" y="74"/>
                    </a:lnTo>
                    <a:lnTo>
                      <a:pt x="82" y="76"/>
                    </a:lnTo>
                    <a:lnTo>
                      <a:pt x="86" y="76"/>
                    </a:lnTo>
                    <a:lnTo>
                      <a:pt x="90" y="78"/>
                    </a:lnTo>
                    <a:lnTo>
                      <a:pt x="90" y="78"/>
                    </a:lnTo>
                    <a:lnTo>
                      <a:pt x="93" y="78"/>
                    </a:lnTo>
                    <a:lnTo>
                      <a:pt x="99" y="76"/>
                    </a:lnTo>
                    <a:lnTo>
                      <a:pt x="99" y="76"/>
                    </a:lnTo>
                    <a:lnTo>
                      <a:pt x="101" y="70"/>
                    </a:lnTo>
                    <a:lnTo>
                      <a:pt x="105" y="70"/>
                    </a:lnTo>
                    <a:lnTo>
                      <a:pt x="105" y="68"/>
                    </a:lnTo>
                    <a:lnTo>
                      <a:pt x="107" y="70"/>
                    </a:lnTo>
                    <a:lnTo>
                      <a:pt x="107" y="74"/>
                    </a:lnTo>
                    <a:lnTo>
                      <a:pt x="112" y="78"/>
                    </a:lnTo>
                    <a:lnTo>
                      <a:pt x="112" y="80"/>
                    </a:lnTo>
                    <a:lnTo>
                      <a:pt x="116" y="82"/>
                    </a:lnTo>
                    <a:lnTo>
                      <a:pt x="124" y="84"/>
                    </a:lnTo>
                    <a:lnTo>
                      <a:pt x="128" y="89"/>
                    </a:lnTo>
                    <a:lnTo>
                      <a:pt x="133" y="95"/>
                    </a:lnTo>
                    <a:lnTo>
                      <a:pt x="135" y="97"/>
                    </a:lnTo>
                    <a:lnTo>
                      <a:pt x="139" y="101"/>
                    </a:lnTo>
                    <a:lnTo>
                      <a:pt x="143" y="105"/>
                    </a:lnTo>
                    <a:lnTo>
                      <a:pt x="145" y="105"/>
                    </a:lnTo>
                    <a:lnTo>
                      <a:pt x="149" y="105"/>
                    </a:lnTo>
                    <a:lnTo>
                      <a:pt x="152" y="103"/>
                    </a:lnTo>
                    <a:lnTo>
                      <a:pt x="154" y="103"/>
                    </a:lnTo>
                    <a:lnTo>
                      <a:pt x="154" y="105"/>
                    </a:lnTo>
                    <a:lnTo>
                      <a:pt x="158" y="105"/>
                    </a:lnTo>
                    <a:lnTo>
                      <a:pt x="158" y="103"/>
                    </a:lnTo>
                    <a:lnTo>
                      <a:pt x="158" y="82"/>
                    </a:lnTo>
                    <a:lnTo>
                      <a:pt x="156" y="82"/>
                    </a:lnTo>
                    <a:lnTo>
                      <a:pt x="149" y="82"/>
                    </a:lnTo>
                    <a:lnTo>
                      <a:pt x="152" y="84"/>
                    </a:lnTo>
                    <a:lnTo>
                      <a:pt x="152" y="86"/>
                    </a:lnTo>
                    <a:lnTo>
                      <a:pt x="152" y="86"/>
                    </a:lnTo>
                    <a:lnTo>
                      <a:pt x="143" y="86"/>
                    </a:lnTo>
                    <a:lnTo>
                      <a:pt x="141" y="84"/>
                    </a:lnTo>
                    <a:lnTo>
                      <a:pt x="139" y="82"/>
                    </a:lnTo>
                    <a:lnTo>
                      <a:pt x="135" y="76"/>
                    </a:lnTo>
                    <a:lnTo>
                      <a:pt x="133" y="74"/>
                    </a:lnTo>
                    <a:lnTo>
                      <a:pt x="133" y="68"/>
                    </a:lnTo>
                    <a:lnTo>
                      <a:pt x="130" y="57"/>
                    </a:lnTo>
                    <a:lnTo>
                      <a:pt x="133" y="55"/>
                    </a:lnTo>
                    <a:lnTo>
                      <a:pt x="135" y="51"/>
                    </a:lnTo>
                    <a:lnTo>
                      <a:pt x="137" y="49"/>
                    </a:lnTo>
                    <a:lnTo>
                      <a:pt x="137" y="49"/>
                    </a:lnTo>
                    <a:lnTo>
                      <a:pt x="139" y="46"/>
                    </a:lnTo>
                    <a:lnTo>
                      <a:pt x="139" y="42"/>
                    </a:lnTo>
                    <a:lnTo>
                      <a:pt x="139" y="40"/>
                    </a:lnTo>
                    <a:lnTo>
                      <a:pt x="139" y="38"/>
                    </a:lnTo>
                    <a:lnTo>
                      <a:pt x="139" y="34"/>
                    </a:lnTo>
                    <a:lnTo>
                      <a:pt x="139" y="34"/>
                    </a:lnTo>
                    <a:lnTo>
                      <a:pt x="139" y="32"/>
                    </a:lnTo>
                    <a:lnTo>
                      <a:pt x="137" y="30"/>
                    </a:lnTo>
                    <a:lnTo>
                      <a:pt x="135" y="27"/>
                    </a:lnTo>
                    <a:lnTo>
                      <a:pt x="135" y="23"/>
                    </a:lnTo>
                    <a:lnTo>
                      <a:pt x="143" y="9"/>
                    </a:lnTo>
                    <a:lnTo>
                      <a:pt x="175" y="0"/>
                    </a:lnTo>
                    <a:lnTo>
                      <a:pt x="185" y="4"/>
                    </a:lnTo>
                    <a:lnTo>
                      <a:pt x="187" y="4"/>
                    </a:lnTo>
                    <a:lnTo>
                      <a:pt x="190" y="6"/>
                    </a:lnTo>
                    <a:lnTo>
                      <a:pt x="192" y="6"/>
                    </a:lnTo>
                    <a:lnTo>
                      <a:pt x="196" y="9"/>
                    </a:lnTo>
                    <a:lnTo>
                      <a:pt x="196" y="9"/>
                    </a:lnTo>
                    <a:lnTo>
                      <a:pt x="198" y="11"/>
                    </a:lnTo>
                    <a:lnTo>
                      <a:pt x="202" y="11"/>
                    </a:lnTo>
                    <a:lnTo>
                      <a:pt x="211" y="15"/>
                    </a:lnTo>
                    <a:lnTo>
                      <a:pt x="213" y="15"/>
                    </a:lnTo>
                    <a:lnTo>
                      <a:pt x="215" y="17"/>
                    </a:lnTo>
                    <a:lnTo>
                      <a:pt x="217" y="17"/>
                    </a:lnTo>
                    <a:lnTo>
                      <a:pt x="219" y="19"/>
                    </a:lnTo>
                    <a:lnTo>
                      <a:pt x="221" y="23"/>
                    </a:lnTo>
                    <a:lnTo>
                      <a:pt x="223" y="23"/>
                    </a:lnTo>
                    <a:lnTo>
                      <a:pt x="225" y="27"/>
                    </a:lnTo>
                    <a:lnTo>
                      <a:pt x="225" y="27"/>
                    </a:lnTo>
                    <a:lnTo>
                      <a:pt x="227" y="32"/>
                    </a:lnTo>
                    <a:lnTo>
                      <a:pt x="230" y="32"/>
                    </a:lnTo>
                    <a:lnTo>
                      <a:pt x="232" y="34"/>
                    </a:lnTo>
                    <a:lnTo>
                      <a:pt x="232" y="34"/>
                    </a:lnTo>
                    <a:lnTo>
                      <a:pt x="230" y="40"/>
                    </a:lnTo>
                    <a:lnTo>
                      <a:pt x="230" y="42"/>
                    </a:lnTo>
                    <a:lnTo>
                      <a:pt x="234" y="44"/>
                    </a:lnTo>
                    <a:lnTo>
                      <a:pt x="236" y="46"/>
                    </a:lnTo>
                    <a:lnTo>
                      <a:pt x="236" y="51"/>
                    </a:lnTo>
                    <a:lnTo>
                      <a:pt x="234" y="53"/>
                    </a:lnTo>
                    <a:lnTo>
                      <a:pt x="234" y="55"/>
                    </a:lnTo>
                    <a:lnTo>
                      <a:pt x="230" y="59"/>
                    </a:lnTo>
                    <a:lnTo>
                      <a:pt x="230" y="61"/>
                    </a:lnTo>
                    <a:lnTo>
                      <a:pt x="230" y="65"/>
                    </a:lnTo>
                    <a:lnTo>
                      <a:pt x="232" y="68"/>
                    </a:lnTo>
                    <a:lnTo>
                      <a:pt x="232" y="70"/>
                    </a:lnTo>
                    <a:lnTo>
                      <a:pt x="230" y="74"/>
                    </a:lnTo>
                    <a:lnTo>
                      <a:pt x="232" y="76"/>
                    </a:lnTo>
                    <a:lnTo>
                      <a:pt x="232" y="78"/>
                    </a:lnTo>
                    <a:lnTo>
                      <a:pt x="230" y="80"/>
                    </a:lnTo>
                    <a:lnTo>
                      <a:pt x="232" y="82"/>
                    </a:lnTo>
                    <a:lnTo>
                      <a:pt x="232" y="84"/>
                    </a:lnTo>
                    <a:lnTo>
                      <a:pt x="234" y="84"/>
                    </a:lnTo>
                    <a:lnTo>
                      <a:pt x="234" y="86"/>
                    </a:lnTo>
                    <a:lnTo>
                      <a:pt x="232" y="86"/>
                    </a:lnTo>
                    <a:lnTo>
                      <a:pt x="230" y="89"/>
                    </a:lnTo>
                    <a:lnTo>
                      <a:pt x="227" y="91"/>
                    </a:lnTo>
                    <a:lnTo>
                      <a:pt x="223" y="93"/>
                    </a:lnTo>
                    <a:lnTo>
                      <a:pt x="223" y="95"/>
                    </a:lnTo>
                    <a:lnTo>
                      <a:pt x="223" y="99"/>
                    </a:lnTo>
                    <a:lnTo>
                      <a:pt x="223" y="99"/>
                    </a:lnTo>
                    <a:lnTo>
                      <a:pt x="223" y="101"/>
                    </a:lnTo>
                    <a:lnTo>
                      <a:pt x="223" y="105"/>
                    </a:lnTo>
                    <a:lnTo>
                      <a:pt x="219" y="108"/>
                    </a:lnTo>
                    <a:lnTo>
                      <a:pt x="217" y="110"/>
                    </a:lnTo>
                    <a:lnTo>
                      <a:pt x="219" y="112"/>
                    </a:lnTo>
                    <a:lnTo>
                      <a:pt x="221" y="114"/>
                    </a:lnTo>
                    <a:lnTo>
                      <a:pt x="223" y="118"/>
                    </a:lnTo>
                    <a:lnTo>
                      <a:pt x="223" y="120"/>
                    </a:lnTo>
                    <a:lnTo>
                      <a:pt x="223" y="120"/>
                    </a:lnTo>
                    <a:lnTo>
                      <a:pt x="217" y="122"/>
                    </a:lnTo>
                    <a:lnTo>
                      <a:pt x="204" y="127"/>
                    </a:lnTo>
                    <a:lnTo>
                      <a:pt x="202" y="129"/>
                    </a:lnTo>
                    <a:lnTo>
                      <a:pt x="181" y="137"/>
                    </a:lnTo>
                    <a:lnTo>
                      <a:pt x="177" y="137"/>
                    </a:lnTo>
                    <a:lnTo>
                      <a:pt x="168" y="141"/>
                    </a:lnTo>
                    <a:lnTo>
                      <a:pt x="168" y="143"/>
                    </a:lnTo>
                    <a:lnTo>
                      <a:pt x="168" y="150"/>
                    </a:lnTo>
                    <a:lnTo>
                      <a:pt x="168" y="152"/>
                    </a:lnTo>
                    <a:lnTo>
                      <a:pt x="168" y="152"/>
                    </a:lnTo>
                    <a:lnTo>
                      <a:pt x="166" y="152"/>
                    </a:lnTo>
                    <a:lnTo>
                      <a:pt x="162" y="152"/>
                    </a:lnTo>
                    <a:lnTo>
                      <a:pt x="160" y="152"/>
                    </a:lnTo>
                    <a:lnTo>
                      <a:pt x="160" y="150"/>
                    </a:lnTo>
                    <a:lnTo>
                      <a:pt x="154" y="150"/>
                    </a:lnTo>
                    <a:lnTo>
                      <a:pt x="149" y="152"/>
                    </a:lnTo>
                    <a:lnTo>
                      <a:pt x="147" y="154"/>
                    </a:lnTo>
                    <a:lnTo>
                      <a:pt x="145" y="154"/>
                    </a:lnTo>
                    <a:lnTo>
                      <a:pt x="139" y="156"/>
                    </a:lnTo>
                    <a:lnTo>
                      <a:pt x="137" y="160"/>
                    </a:lnTo>
                    <a:lnTo>
                      <a:pt x="137" y="162"/>
                    </a:lnTo>
                    <a:lnTo>
                      <a:pt x="137" y="164"/>
                    </a:lnTo>
                    <a:lnTo>
                      <a:pt x="137" y="164"/>
                    </a:lnTo>
                    <a:lnTo>
                      <a:pt x="137" y="167"/>
                    </a:lnTo>
                    <a:lnTo>
                      <a:pt x="135" y="169"/>
                    </a:lnTo>
                    <a:lnTo>
                      <a:pt x="128" y="171"/>
                    </a:lnTo>
                    <a:lnTo>
                      <a:pt x="116" y="179"/>
                    </a:lnTo>
                    <a:lnTo>
                      <a:pt x="107" y="190"/>
                    </a:lnTo>
                    <a:lnTo>
                      <a:pt x="101" y="198"/>
                    </a:lnTo>
                    <a:lnTo>
                      <a:pt x="97" y="200"/>
                    </a:lnTo>
                    <a:lnTo>
                      <a:pt x="93" y="200"/>
                    </a:lnTo>
                    <a:lnTo>
                      <a:pt x="88" y="198"/>
                    </a:lnTo>
                    <a:lnTo>
                      <a:pt x="88" y="196"/>
                    </a:lnTo>
                    <a:lnTo>
                      <a:pt x="88" y="196"/>
                    </a:lnTo>
                    <a:lnTo>
                      <a:pt x="86" y="196"/>
                    </a:lnTo>
                    <a:lnTo>
                      <a:pt x="84" y="196"/>
                    </a:lnTo>
                    <a:lnTo>
                      <a:pt x="80" y="196"/>
                    </a:lnTo>
                    <a:lnTo>
                      <a:pt x="76" y="198"/>
                    </a:lnTo>
                    <a:lnTo>
                      <a:pt x="74" y="198"/>
                    </a:lnTo>
                    <a:lnTo>
                      <a:pt x="74" y="196"/>
                    </a:lnTo>
                    <a:lnTo>
                      <a:pt x="69" y="196"/>
                    </a:lnTo>
                    <a:lnTo>
                      <a:pt x="65" y="194"/>
                    </a:lnTo>
                    <a:lnTo>
                      <a:pt x="63" y="194"/>
                    </a:lnTo>
                    <a:lnTo>
                      <a:pt x="59" y="192"/>
                    </a:lnTo>
                    <a:lnTo>
                      <a:pt x="59" y="190"/>
                    </a:lnTo>
                    <a:lnTo>
                      <a:pt x="57" y="190"/>
                    </a:lnTo>
                    <a:lnTo>
                      <a:pt x="55" y="190"/>
                    </a:lnTo>
                    <a:lnTo>
                      <a:pt x="55" y="190"/>
                    </a:lnTo>
                    <a:lnTo>
                      <a:pt x="53" y="190"/>
                    </a:lnTo>
                    <a:lnTo>
                      <a:pt x="53" y="188"/>
                    </a:lnTo>
                    <a:lnTo>
                      <a:pt x="46" y="190"/>
                    </a:lnTo>
                    <a:lnTo>
                      <a:pt x="44" y="190"/>
                    </a:lnTo>
                    <a:lnTo>
                      <a:pt x="27" y="194"/>
                    </a:lnTo>
                    <a:lnTo>
                      <a:pt x="25" y="190"/>
                    </a:lnTo>
                    <a:lnTo>
                      <a:pt x="23" y="190"/>
                    </a:lnTo>
                    <a:lnTo>
                      <a:pt x="21" y="186"/>
                    </a:lnTo>
                    <a:lnTo>
                      <a:pt x="19" y="183"/>
                    </a:lnTo>
                    <a:lnTo>
                      <a:pt x="17" y="183"/>
                    </a:lnTo>
                    <a:lnTo>
                      <a:pt x="12" y="181"/>
                    </a:lnTo>
                    <a:lnTo>
                      <a:pt x="8" y="175"/>
                    </a:lnTo>
                    <a:lnTo>
                      <a:pt x="6" y="175"/>
                    </a:lnTo>
                    <a:lnTo>
                      <a:pt x="4" y="173"/>
                    </a:lnTo>
                    <a:lnTo>
                      <a:pt x="2" y="171"/>
                    </a:lnTo>
                    <a:lnTo>
                      <a:pt x="0" y="167"/>
                    </a:lnTo>
                    <a:lnTo>
                      <a:pt x="0" y="164"/>
                    </a:lnTo>
                    <a:lnTo>
                      <a:pt x="0" y="97"/>
                    </a:lnTo>
                    <a:lnTo>
                      <a:pt x="44" y="97"/>
                    </a:lnTo>
                    <a:lnTo>
                      <a:pt x="42" y="95"/>
                    </a:lnTo>
                    <a:lnTo>
                      <a:pt x="42" y="91"/>
                    </a:lnTo>
                    <a:lnTo>
                      <a:pt x="44" y="89"/>
                    </a:lnTo>
                    <a:lnTo>
                      <a:pt x="44" y="84"/>
                    </a:lnTo>
                    <a:lnTo>
                      <a:pt x="42" y="82"/>
                    </a:lnTo>
                    <a:lnTo>
                      <a:pt x="42" y="78"/>
                    </a:lnTo>
                    <a:lnTo>
                      <a:pt x="42" y="70"/>
                    </a:lnTo>
                    <a:lnTo>
                      <a:pt x="42" y="61"/>
                    </a:lnTo>
                    <a:lnTo>
                      <a:pt x="42" y="61"/>
                    </a:lnTo>
                    <a:lnTo>
                      <a:pt x="42" y="59"/>
                    </a:lnTo>
                    <a:lnTo>
                      <a:pt x="42" y="5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42" name="Freeform 147">
                <a:extLst>
                  <a:ext uri="{FF2B5EF4-FFF2-40B4-BE49-F238E27FC236}">
                    <a16:creationId xmlns:a16="http://schemas.microsoft.com/office/drawing/2014/main" id="{39A1AFAE-943D-4254-AAF3-6559F65D7250}"/>
                  </a:ext>
                </a:extLst>
              </p:cNvPr>
              <p:cNvSpPr>
                <a:spLocks/>
              </p:cNvSpPr>
              <p:nvPr/>
            </p:nvSpPr>
            <p:spPr bwMode="auto">
              <a:xfrm>
                <a:off x="9211727" y="3928624"/>
                <a:ext cx="202335" cy="186242"/>
              </a:xfrm>
              <a:custGeom>
                <a:avLst/>
                <a:gdLst>
                  <a:gd name="T0" fmla="*/ 228 w 251"/>
                  <a:gd name="T1" fmla="*/ 232 h 246"/>
                  <a:gd name="T2" fmla="*/ 215 w 251"/>
                  <a:gd name="T3" fmla="*/ 221 h 246"/>
                  <a:gd name="T4" fmla="*/ 207 w 251"/>
                  <a:gd name="T5" fmla="*/ 213 h 246"/>
                  <a:gd name="T6" fmla="*/ 249 w 251"/>
                  <a:gd name="T7" fmla="*/ 141 h 246"/>
                  <a:gd name="T8" fmla="*/ 249 w 251"/>
                  <a:gd name="T9" fmla="*/ 128 h 246"/>
                  <a:gd name="T10" fmla="*/ 249 w 251"/>
                  <a:gd name="T11" fmla="*/ 107 h 246"/>
                  <a:gd name="T12" fmla="*/ 243 w 251"/>
                  <a:gd name="T13" fmla="*/ 105 h 246"/>
                  <a:gd name="T14" fmla="*/ 232 w 251"/>
                  <a:gd name="T15" fmla="*/ 107 h 246"/>
                  <a:gd name="T16" fmla="*/ 222 w 251"/>
                  <a:gd name="T17" fmla="*/ 105 h 246"/>
                  <a:gd name="T18" fmla="*/ 215 w 251"/>
                  <a:gd name="T19" fmla="*/ 107 h 246"/>
                  <a:gd name="T20" fmla="*/ 215 w 251"/>
                  <a:gd name="T21" fmla="*/ 101 h 246"/>
                  <a:gd name="T22" fmla="*/ 215 w 251"/>
                  <a:gd name="T23" fmla="*/ 90 h 246"/>
                  <a:gd name="T24" fmla="*/ 213 w 251"/>
                  <a:gd name="T25" fmla="*/ 80 h 246"/>
                  <a:gd name="T26" fmla="*/ 209 w 251"/>
                  <a:gd name="T27" fmla="*/ 76 h 246"/>
                  <a:gd name="T28" fmla="*/ 205 w 251"/>
                  <a:gd name="T29" fmla="*/ 67 h 246"/>
                  <a:gd name="T30" fmla="*/ 207 w 251"/>
                  <a:gd name="T31" fmla="*/ 50 h 246"/>
                  <a:gd name="T32" fmla="*/ 205 w 251"/>
                  <a:gd name="T33" fmla="*/ 40 h 246"/>
                  <a:gd name="T34" fmla="*/ 207 w 251"/>
                  <a:gd name="T35" fmla="*/ 29 h 246"/>
                  <a:gd name="T36" fmla="*/ 184 w 251"/>
                  <a:gd name="T37" fmla="*/ 21 h 246"/>
                  <a:gd name="T38" fmla="*/ 158 w 251"/>
                  <a:gd name="T39" fmla="*/ 27 h 246"/>
                  <a:gd name="T40" fmla="*/ 156 w 251"/>
                  <a:gd name="T41" fmla="*/ 42 h 246"/>
                  <a:gd name="T42" fmla="*/ 129 w 251"/>
                  <a:gd name="T43" fmla="*/ 42 h 246"/>
                  <a:gd name="T44" fmla="*/ 116 w 251"/>
                  <a:gd name="T45" fmla="*/ 36 h 246"/>
                  <a:gd name="T46" fmla="*/ 110 w 251"/>
                  <a:gd name="T47" fmla="*/ 25 h 246"/>
                  <a:gd name="T48" fmla="*/ 108 w 251"/>
                  <a:gd name="T49" fmla="*/ 12 h 246"/>
                  <a:gd name="T50" fmla="*/ 106 w 251"/>
                  <a:gd name="T51" fmla="*/ 4 h 246"/>
                  <a:gd name="T52" fmla="*/ 70 w 251"/>
                  <a:gd name="T53" fmla="*/ 0 h 246"/>
                  <a:gd name="T54" fmla="*/ 49 w 251"/>
                  <a:gd name="T55" fmla="*/ 0 h 246"/>
                  <a:gd name="T56" fmla="*/ 34 w 251"/>
                  <a:gd name="T57" fmla="*/ 0 h 246"/>
                  <a:gd name="T58" fmla="*/ 26 w 251"/>
                  <a:gd name="T59" fmla="*/ 2 h 246"/>
                  <a:gd name="T60" fmla="*/ 17 w 251"/>
                  <a:gd name="T61" fmla="*/ 6 h 246"/>
                  <a:gd name="T62" fmla="*/ 32 w 251"/>
                  <a:gd name="T63" fmla="*/ 40 h 246"/>
                  <a:gd name="T64" fmla="*/ 34 w 251"/>
                  <a:gd name="T65" fmla="*/ 65 h 246"/>
                  <a:gd name="T66" fmla="*/ 45 w 251"/>
                  <a:gd name="T67" fmla="*/ 95 h 246"/>
                  <a:gd name="T68" fmla="*/ 38 w 251"/>
                  <a:gd name="T69" fmla="*/ 135 h 246"/>
                  <a:gd name="T70" fmla="*/ 17 w 251"/>
                  <a:gd name="T71" fmla="*/ 156 h 246"/>
                  <a:gd name="T72" fmla="*/ 9 w 251"/>
                  <a:gd name="T73" fmla="*/ 185 h 246"/>
                  <a:gd name="T74" fmla="*/ 2 w 251"/>
                  <a:gd name="T75" fmla="*/ 213 h 246"/>
                  <a:gd name="T76" fmla="*/ 0 w 251"/>
                  <a:gd name="T77" fmla="*/ 232 h 246"/>
                  <a:gd name="T78" fmla="*/ 9 w 251"/>
                  <a:gd name="T79" fmla="*/ 229 h 246"/>
                  <a:gd name="T80" fmla="*/ 19 w 251"/>
                  <a:gd name="T81" fmla="*/ 229 h 246"/>
                  <a:gd name="T82" fmla="*/ 30 w 251"/>
                  <a:gd name="T83" fmla="*/ 225 h 246"/>
                  <a:gd name="T84" fmla="*/ 36 w 251"/>
                  <a:gd name="T85" fmla="*/ 225 h 246"/>
                  <a:gd name="T86" fmla="*/ 40 w 251"/>
                  <a:gd name="T87" fmla="*/ 229 h 246"/>
                  <a:gd name="T88" fmla="*/ 53 w 251"/>
                  <a:gd name="T89" fmla="*/ 234 h 246"/>
                  <a:gd name="T90" fmla="*/ 133 w 251"/>
                  <a:gd name="T91" fmla="*/ 232 h 246"/>
                  <a:gd name="T92" fmla="*/ 141 w 251"/>
                  <a:gd name="T93" fmla="*/ 240 h 246"/>
                  <a:gd name="T94" fmla="*/ 152 w 251"/>
                  <a:gd name="T95" fmla="*/ 242 h 246"/>
                  <a:gd name="T96" fmla="*/ 167 w 251"/>
                  <a:gd name="T97" fmla="*/ 242 h 246"/>
                  <a:gd name="T98" fmla="*/ 173 w 251"/>
                  <a:gd name="T99" fmla="*/ 240 h 246"/>
                  <a:gd name="T100" fmla="*/ 186 w 251"/>
                  <a:gd name="T101" fmla="*/ 246 h 246"/>
                  <a:gd name="T102" fmla="*/ 192 w 251"/>
                  <a:gd name="T103" fmla="*/ 244 h 246"/>
                  <a:gd name="T104" fmla="*/ 196 w 251"/>
                  <a:gd name="T105" fmla="*/ 246 h 246"/>
                  <a:gd name="T106" fmla="*/ 234 w 251"/>
                  <a:gd name="T107" fmla="*/ 24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 h="246">
                    <a:moveTo>
                      <a:pt x="234" y="240"/>
                    </a:moveTo>
                    <a:lnTo>
                      <a:pt x="232" y="236"/>
                    </a:lnTo>
                    <a:lnTo>
                      <a:pt x="230" y="236"/>
                    </a:lnTo>
                    <a:lnTo>
                      <a:pt x="228" y="232"/>
                    </a:lnTo>
                    <a:lnTo>
                      <a:pt x="226" y="229"/>
                    </a:lnTo>
                    <a:lnTo>
                      <a:pt x="224" y="229"/>
                    </a:lnTo>
                    <a:lnTo>
                      <a:pt x="219" y="227"/>
                    </a:lnTo>
                    <a:lnTo>
                      <a:pt x="215" y="221"/>
                    </a:lnTo>
                    <a:lnTo>
                      <a:pt x="213" y="221"/>
                    </a:lnTo>
                    <a:lnTo>
                      <a:pt x="211" y="219"/>
                    </a:lnTo>
                    <a:lnTo>
                      <a:pt x="209" y="217"/>
                    </a:lnTo>
                    <a:lnTo>
                      <a:pt x="207" y="213"/>
                    </a:lnTo>
                    <a:lnTo>
                      <a:pt x="207" y="210"/>
                    </a:lnTo>
                    <a:lnTo>
                      <a:pt x="207" y="143"/>
                    </a:lnTo>
                    <a:lnTo>
                      <a:pt x="251" y="143"/>
                    </a:lnTo>
                    <a:lnTo>
                      <a:pt x="249" y="141"/>
                    </a:lnTo>
                    <a:lnTo>
                      <a:pt x="249" y="137"/>
                    </a:lnTo>
                    <a:lnTo>
                      <a:pt x="251" y="135"/>
                    </a:lnTo>
                    <a:lnTo>
                      <a:pt x="251" y="130"/>
                    </a:lnTo>
                    <a:lnTo>
                      <a:pt x="249" y="128"/>
                    </a:lnTo>
                    <a:lnTo>
                      <a:pt x="249" y="124"/>
                    </a:lnTo>
                    <a:lnTo>
                      <a:pt x="249" y="116"/>
                    </a:lnTo>
                    <a:lnTo>
                      <a:pt x="249" y="107"/>
                    </a:lnTo>
                    <a:lnTo>
                      <a:pt x="249" y="107"/>
                    </a:lnTo>
                    <a:lnTo>
                      <a:pt x="249" y="105"/>
                    </a:lnTo>
                    <a:lnTo>
                      <a:pt x="249" y="103"/>
                    </a:lnTo>
                    <a:lnTo>
                      <a:pt x="245" y="103"/>
                    </a:lnTo>
                    <a:lnTo>
                      <a:pt x="243" y="105"/>
                    </a:lnTo>
                    <a:lnTo>
                      <a:pt x="238" y="107"/>
                    </a:lnTo>
                    <a:lnTo>
                      <a:pt x="236" y="107"/>
                    </a:lnTo>
                    <a:lnTo>
                      <a:pt x="234" y="107"/>
                    </a:lnTo>
                    <a:lnTo>
                      <a:pt x="232" y="107"/>
                    </a:lnTo>
                    <a:lnTo>
                      <a:pt x="228" y="107"/>
                    </a:lnTo>
                    <a:lnTo>
                      <a:pt x="226" y="107"/>
                    </a:lnTo>
                    <a:lnTo>
                      <a:pt x="224" y="105"/>
                    </a:lnTo>
                    <a:lnTo>
                      <a:pt x="222" y="105"/>
                    </a:lnTo>
                    <a:lnTo>
                      <a:pt x="219" y="105"/>
                    </a:lnTo>
                    <a:lnTo>
                      <a:pt x="217" y="107"/>
                    </a:lnTo>
                    <a:lnTo>
                      <a:pt x="217" y="107"/>
                    </a:lnTo>
                    <a:lnTo>
                      <a:pt x="215" y="107"/>
                    </a:lnTo>
                    <a:lnTo>
                      <a:pt x="213" y="107"/>
                    </a:lnTo>
                    <a:lnTo>
                      <a:pt x="215" y="103"/>
                    </a:lnTo>
                    <a:lnTo>
                      <a:pt x="215" y="101"/>
                    </a:lnTo>
                    <a:lnTo>
                      <a:pt x="215" y="101"/>
                    </a:lnTo>
                    <a:lnTo>
                      <a:pt x="217" y="97"/>
                    </a:lnTo>
                    <a:lnTo>
                      <a:pt x="215" y="95"/>
                    </a:lnTo>
                    <a:lnTo>
                      <a:pt x="213" y="92"/>
                    </a:lnTo>
                    <a:lnTo>
                      <a:pt x="215" y="90"/>
                    </a:lnTo>
                    <a:lnTo>
                      <a:pt x="215" y="88"/>
                    </a:lnTo>
                    <a:lnTo>
                      <a:pt x="211" y="86"/>
                    </a:lnTo>
                    <a:lnTo>
                      <a:pt x="211" y="84"/>
                    </a:lnTo>
                    <a:lnTo>
                      <a:pt x="213" y="80"/>
                    </a:lnTo>
                    <a:lnTo>
                      <a:pt x="213" y="78"/>
                    </a:lnTo>
                    <a:lnTo>
                      <a:pt x="211" y="78"/>
                    </a:lnTo>
                    <a:lnTo>
                      <a:pt x="209" y="76"/>
                    </a:lnTo>
                    <a:lnTo>
                      <a:pt x="209" y="76"/>
                    </a:lnTo>
                    <a:lnTo>
                      <a:pt x="209" y="73"/>
                    </a:lnTo>
                    <a:lnTo>
                      <a:pt x="207" y="69"/>
                    </a:lnTo>
                    <a:lnTo>
                      <a:pt x="207" y="67"/>
                    </a:lnTo>
                    <a:lnTo>
                      <a:pt x="205" y="67"/>
                    </a:lnTo>
                    <a:lnTo>
                      <a:pt x="207" y="63"/>
                    </a:lnTo>
                    <a:lnTo>
                      <a:pt x="207" y="55"/>
                    </a:lnTo>
                    <a:lnTo>
                      <a:pt x="205" y="52"/>
                    </a:lnTo>
                    <a:lnTo>
                      <a:pt x="207" y="50"/>
                    </a:lnTo>
                    <a:lnTo>
                      <a:pt x="207" y="50"/>
                    </a:lnTo>
                    <a:lnTo>
                      <a:pt x="207" y="46"/>
                    </a:lnTo>
                    <a:lnTo>
                      <a:pt x="205" y="44"/>
                    </a:lnTo>
                    <a:lnTo>
                      <a:pt x="205" y="40"/>
                    </a:lnTo>
                    <a:lnTo>
                      <a:pt x="207" y="38"/>
                    </a:lnTo>
                    <a:lnTo>
                      <a:pt x="207" y="33"/>
                    </a:lnTo>
                    <a:lnTo>
                      <a:pt x="207" y="31"/>
                    </a:lnTo>
                    <a:lnTo>
                      <a:pt x="207" y="29"/>
                    </a:lnTo>
                    <a:lnTo>
                      <a:pt x="184" y="27"/>
                    </a:lnTo>
                    <a:lnTo>
                      <a:pt x="184" y="25"/>
                    </a:lnTo>
                    <a:lnTo>
                      <a:pt x="184" y="23"/>
                    </a:lnTo>
                    <a:lnTo>
                      <a:pt x="184" y="21"/>
                    </a:lnTo>
                    <a:lnTo>
                      <a:pt x="179" y="21"/>
                    </a:lnTo>
                    <a:lnTo>
                      <a:pt x="179" y="23"/>
                    </a:lnTo>
                    <a:lnTo>
                      <a:pt x="158" y="23"/>
                    </a:lnTo>
                    <a:lnTo>
                      <a:pt x="158" y="27"/>
                    </a:lnTo>
                    <a:lnTo>
                      <a:pt x="156" y="31"/>
                    </a:lnTo>
                    <a:lnTo>
                      <a:pt x="156" y="31"/>
                    </a:lnTo>
                    <a:lnTo>
                      <a:pt x="156" y="36"/>
                    </a:lnTo>
                    <a:lnTo>
                      <a:pt x="156" y="42"/>
                    </a:lnTo>
                    <a:lnTo>
                      <a:pt x="141" y="42"/>
                    </a:lnTo>
                    <a:lnTo>
                      <a:pt x="139" y="44"/>
                    </a:lnTo>
                    <a:lnTo>
                      <a:pt x="131" y="44"/>
                    </a:lnTo>
                    <a:lnTo>
                      <a:pt x="129" y="42"/>
                    </a:lnTo>
                    <a:lnTo>
                      <a:pt x="127" y="44"/>
                    </a:lnTo>
                    <a:lnTo>
                      <a:pt x="120" y="44"/>
                    </a:lnTo>
                    <a:lnTo>
                      <a:pt x="118" y="42"/>
                    </a:lnTo>
                    <a:lnTo>
                      <a:pt x="116" y="36"/>
                    </a:lnTo>
                    <a:lnTo>
                      <a:pt x="114" y="31"/>
                    </a:lnTo>
                    <a:lnTo>
                      <a:pt x="112" y="29"/>
                    </a:lnTo>
                    <a:lnTo>
                      <a:pt x="112" y="27"/>
                    </a:lnTo>
                    <a:lnTo>
                      <a:pt x="110" y="25"/>
                    </a:lnTo>
                    <a:lnTo>
                      <a:pt x="110" y="23"/>
                    </a:lnTo>
                    <a:lnTo>
                      <a:pt x="110" y="19"/>
                    </a:lnTo>
                    <a:lnTo>
                      <a:pt x="108" y="14"/>
                    </a:lnTo>
                    <a:lnTo>
                      <a:pt x="108" y="12"/>
                    </a:lnTo>
                    <a:lnTo>
                      <a:pt x="108" y="10"/>
                    </a:lnTo>
                    <a:lnTo>
                      <a:pt x="108" y="8"/>
                    </a:lnTo>
                    <a:lnTo>
                      <a:pt x="106" y="6"/>
                    </a:lnTo>
                    <a:lnTo>
                      <a:pt x="106" y="4"/>
                    </a:lnTo>
                    <a:lnTo>
                      <a:pt x="106" y="4"/>
                    </a:lnTo>
                    <a:lnTo>
                      <a:pt x="106" y="0"/>
                    </a:lnTo>
                    <a:lnTo>
                      <a:pt x="85" y="0"/>
                    </a:lnTo>
                    <a:lnTo>
                      <a:pt x="70" y="0"/>
                    </a:lnTo>
                    <a:lnTo>
                      <a:pt x="63" y="0"/>
                    </a:lnTo>
                    <a:lnTo>
                      <a:pt x="57" y="0"/>
                    </a:lnTo>
                    <a:lnTo>
                      <a:pt x="55" y="0"/>
                    </a:lnTo>
                    <a:lnTo>
                      <a:pt x="49" y="0"/>
                    </a:lnTo>
                    <a:lnTo>
                      <a:pt x="45" y="0"/>
                    </a:lnTo>
                    <a:lnTo>
                      <a:pt x="40" y="0"/>
                    </a:lnTo>
                    <a:lnTo>
                      <a:pt x="38" y="0"/>
                    </a:lnTo>
                    <a:lnTo>
                      <a:pt x="34" y="0"/>
                    </a:lnTo>
                    <a:lnTo>
                      <a:pt x="32" y="0"/>
                    </a:lnTo>
                    <a:lnTo>
                      <a:pt x="28" y="2"/>
                    </a:lnTo>
                    <a:lnTo>
                      <a:pt x="26" y="2"/>
                    </a:lnTo>
                    <a:lnTo>
                      <a:pt x="26" y="2"/>
                    </a:lnTo>
                    <a:lnTo>
                      <a:pt x="23" y="4"/>
                    </a:lnTo>
                    <a:lnTo>
                      <a:pt x="23" y="4"/>
                    </a:lnTo>
                    <a:lnTo>
                      <a:pt x="23" y="4"/>
                    </a:lnTo>
                    <a:lnTo>
                      <a:pt x="17" y="6"/>
                    </a:lnTo>
                    <a:lnTo>
                      <a:pt x="19" y="8"/>
                    </a:lnTo>
                    <a:lnTo>
                      <a:pt x="19" y="12"/>
                    </a:lnTo>
                    <a:lnTo>
                      <a:pt x="30" y="25"/>
                    </a:lnTo>
                    <a:lnTo>
                      <a:pt x="32" y="40"/>
                    </a:lnTo>
                    <a:lnTo>
                      <a:pt x="38" y="48"/>
                    </a:lnTo>
                    <a:lnTo>
                      <a:pt x="36" y="57"/>
                    </a:lnTo>
                    <a:lnTo>
                      <a:pt x="30" y="65"/>
                    </a:lnTo>
                    <a:lnTo>
                      <a:pt x="34" y="65"/>
                    </a:lnTo>
                    <a:lnTo>
                      <a:pt x="34" y="73"/>
                    </a:lnTo>
                    <a:lnTo>
                      <a:pt x="36" y="78"/>
                    </a:lnTo>
                    <a:lnTo>
                      <a:pt x="36" y="84"/>
                    </a:lnTo>
                    <a:lnTo>
                      <a:pt x="45" y="95"/>
                    </a:lnTo>
                    <a:lnTo>
                      <a:pt x="45" y="99"/>
                    </a:lnTo>
                    <a:lnTo>
                      <a:pt x="47" y="101"/>
                    </a:lnTo>
                    <a:lnTo>
                      <a:pt x="47" y="120"/>
                    </a:lnTo>
                    <a:lnTo>
                      <a:pt x="38" y="135"/>
                    </a:lnTo>
                    <a:lnTo>
                      <a:pt x="36" y="135"/>
                    </a:lnTo>
                    <a:lnTo>
                      <a:pt x="28" y="141"/>
                    </a:lnTo>
                    <a:lnTo>
                      <a:pt x="28" y="145"/>
                    </a:lnTo>
                    <a:lnTo>
                      <a:pt x="17" y="156"/>
                    </a:lnTo>
                    <a:lnTo>
                      <a:pt x="15" y="162"/>
                    </a:lnTo>
                    <a:lnTo>
                      <a:pt x="15" y="164"/>
                    </a:lnTo>
                    <a:lnTo>
                      <a:pt x="15" y="179"/>
                    </a:lnTo>
                    <a:lnTo>
                      <a:pt x="9" y="185"/>
                    </a:lnTo>
                    <a:lnTo>
                      <a:pt x="9" y="194"/>
                    </a:lnTo>
                    <a:lnTo>
                      <a:pt x="2" y="200"/>
                    </a:lnTo>
                    <a:lnTo>
                      <a:pt x="2" y="206"/>
                    </a:lnTo>
                    <a:lnTo>
                      <a:pt x="2" y="213"/>
                    </a:lnTo>
                    <a:lnTo>
                      <a:pt x="2" y="223"/>
                    </a:lnTo>
                    <a:lnTo>
                      <a:pt x="0" y="229"/>
                    </a:lnTo>
                    <a:lnTo>
                      <a:pt x="0" y="232"/>
                    </a:lnTo>
                    <a:lnTo>
                      <a:pt x="0" y="232"/>
                    </a:lnTo>
                    <a:lnTo>
                      <a:pt x="4" y="232"/>
                    </a:lnTo>
                    <a:lnTo>
                      <a:pt x="4" y="234"/>
                    </a:lnTo>
                    <a:lnTo>
                      <a:pt x="7" y="232"/>
                    </a:lnTo>
                    <a:lnTo>
                      <a:pt x="9" y="229"/>
                    </a:lnTo>
                    <a:lnTo>
                      <a:pt x="9" y="229"/>
                    </a:lnTo>
                    <a:lnTo>
                      <a:pt x="13" y="229"/>
                    </a:lnTo>
                    <a:lnTo>
                      <a:pt x="17" y="232"/>
                    </a:lnTo>
                    <a:lnTo>
                      <a:pt x="19" y="229"/>
                    </a:lnTo>
                    <a:lnTo>
                      <a:pt x="19" y="227"/>
                    </a:lnTo>
                    <a:lnTo>
                      <a:pt x="26" y="223"/>
                    </a:lnTo>
                    <a:lnTo>
                      <a:pt x="28" y="223"/>
                    </a:lnTo>
                    <a:lnTo>
                      <a:pt x="30" y="225"/>
                    </a:lnTo>
                    <a:lnTo>
                      <a:pt x="32" y="225"/>
                    </a:lnTo>
                    <a:lnTo>
                      <a:pt x="32" y="225"/>
                    </a:lnTo>
                    <a:lnTo>
                      <a:pt x="34" y="223"/>
                    </a:lnTo>
                    <a:lnTo>
                      <a:pt x="36" y="225"/>
                    </a:lnTo>
                    <a:lnTo>
                      <a:pt x="36" y="227"/>
                    </a:lnTo>
                    <a:lnTo>
                      <a:pt x="38" y="227"/>
                    </a:lnTo>
                    <a:lnTo>
                      <a:pt x="38" y="229"/>
                    </a:lnTo>
                    <a:lnTo>
                      <a:pt x="40" y="229"/>
                    </a:lnTo>
                    <a:lnTo>
                      <a:pt x="45" y="234"/>
                    </a:lnTo>
                    <a:lnTo>
                      <a:pt x="49" y="236"/>
                    </a:lnTo>
                    <a:lnTo>
                      <a:pt x="53" y="234"/>
                    </a:lnTo>
                    <a:lnTo>
                      <a:pt x="53" y="234"/>
                    </a:lnTo>
                    <a:lnTo>
                      <a:pt x="55" y="232"/>
                    </a:lnTo>
                    <a:lnTo>
                      <a:pt x="57" y="232"/>
                    </a:lnTo>
                    <a:lnTo>
                      <a:pt x="59" y="232"/>
                    </a:lnTo>
                    <a:lnTo>
                      <a:pt x="133" y="232"/>
                    </a:lnTo>
                    <a:lnTo>
                      <a:pt x="135" y="234"/>
                    </a:lnTo>
                    <a:lnTo>
                      <a:pt x="137" y="238"/>
                    </a:lnTo>
                    <a:lnTo>
                      <a:pt x="137" y="238"/>
                    </a:lnTo>
                    <a:lnTo>
                      <a:pt x="141" y="240"/>
                    </a:lnTo>
                    <a:lnTo>
                      <a:pt x="146" y="242"/>
                    </a:lnTo>
                    <a:lnTo>
                      <a:pt x="150" y="240"/>
                    </a:lnTo>
                    <a:lnTo>
                      <a:pt x="152" y="242"/>
                    </a:lnTo>
                    <a:lnTo>
                      <a:pt x="152" y="242"/>
                    </a:lnTo>
                    <a:lnTo>
                      <a:pt x="154" y="244"/>
                    </a:lnTo>
                    <a:lnTo>
                      <a:pt x="158" y="242"/>
                    </a:lnTo>
                    <a:lnTo>
                      <a:pt x="160" y="242"/>
                    </a:lnTo>
                    <a:lnTo>
                      <a:pt x="167" y="242"/>
                    </a:lnTo>
                    <a:lnTo>
                      <a:pt x="169" y="242"/>
                    </a:lnTo>
                    <a:lnTo>
                      <a:pt x="169" y="240"/>
                    </a:lnTo>
                    <a:lnTo>
                      <a:pt x="171" y="240"/>
                    </a:lnTo>
                    <a:lnTo>
                      <a:pt x="173" y="240"/>
                    </a:lnTo>
                    <a:lnTo>
                      <a:pt x="177" y="244"/>
                    </a:lnTo>
                    <a:lnTo>
                      <a:pt x="182" y="246"/>
                    </a:lnTo>
                    <a:lnTo>
                      <a:pt x="184" y="246"/>
                    </a:lnTo>
                    <a:lnTo>
                      <a:pt x="186" y="246"/>
                    </a:lnTo>
                    <a:lnTo>
                      <a:pt x="186" y="244"/>
                    </a:lnTo>
                    <a:lnTo>
                      <a:pt x="188" y="244"/>
                    </a:lnTo>
                    <a:lnTo>
                      <a:pt x="190" y="244"/>
                    </a:lnTo>
                    <a:lnTo>
                      <a:pt x="192" y="244"/>
                    </a:lnTo>
                    <a:lnTo>
                      <a:pt x="194" y="244"/>
                    </a:lnTo>
                    <a:lnTo>
                      <a:pt x="194" y="246"/>
                    </a:lnTo>
                    <a:lnTo>
                      <a:pt x="196" y="246"/>
                    </a:lnTo>
                    <a:lnTo>
                      <a:pt x="196" y="246"/>
                    </a:lnTo>
                    <a:lnTo>
                      <a:pt x="198" y="246"/>
                    </a:lnTo>
                    <a:lnTo>
                      <a:pt x="200" y="246"/>
                    </a:lnTo>
                    <a:lnTo>
                      <a:pt x="203" y="246"/>
                    </a:lnTo>
                    <a:lnTo>
                      <a:pt x="234" y="24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43" name="Freeform 148">
                <a:extLst>
                  <a:ext uri="{FF2B5EF4-FFF2-40B4-BE49-F238E27FC236}">
                    <a16:creationId xmlns:a16="http://schemas.microsoft.com/office/drawing/2014/main" id="{C146C0B6-2113-442D-BC6E-CA11D60A00F9}"/>
                  </a:ext>
                </a:extLst>
              </p:cNvPr>
              <p:cNvSpPr>
                <a:spLocks/>
              </p:cNvSpPr>
              <p:nvPr/>
            </p:nvSpPr>
            <p:spPr bwMode="auto">
              <a:xfrm>
                <a:off x="9429377" y="4077012"/>
                <a:ext cx="125754" cy="108263"/>
              </a:xfrm>
              <a:custGeom>
                <a:avLst/>
                <a:gdLst>
                  <a:gd name="T0" fmla="*/ 6 w 156"/>
                  <a:gd name="T1" fmla="*/ 46 h 143"/>
                  <a:gd name="T2" fmla="*/ 13 w 156"/>
                  <a:gd name="T3" fmla="*/ 48 h 143"/>
                  <a:gd name="T4" fmla="*/ 23 w 156"/>
                  <a:gd name="T5" fmla="*/ 46 h 143"/>
                  <a:gd name="T6" fmla="*/ 25 w 156"/>
                  <a:gd name="T7" fmla="*/ 48 h 143"/>
                  <a:gd name="T8" fmla="*/ 38 w 156"/>
                  <a:gd name="T9" fmla="*/ 48 h 143"/>
                  <a:gd name="T10" fmla="*/ 65 w 156"/>
                  <a:gd name="T11" fmla="*/ 21 h 143"/>
                  <a:gd name="T12" fmla="*/ 74 w 156"/>
                  <a:gd name="T13" fmla="*/ 14 h 143"/>
                  <a:gd name="T14" fmla="*/ 74 w 156"/>
                  <a:gd name="T15" fmla="*/ 10 h 143"/>
                  <a:gd name="T16" fmla="*/ 84 w 156"/>
                  <a:gd name="T17" fmla="*/ 4 h 143"/>
                  <a:gd name="T18" fmla="*/ 97 w 156"/>
                  <a:gd name="T19" fmla="*/ 0 h 143"/>
                  <a:gd name="T20" fmla="*/ 103 w 156"/>
                  <a:gd name="T21" fmla="*/ 2 h 143"/>
                  <a:gd name="T22" fmla="*/ 108 w 156"/>
                  <a:gd name="T23" fmla="*/ 8 h 143"/>
                  <a:gd name="T24" fmla="*/ 118 w 156"/>
                  <a:gd name="T25" fmla="*/ 12 h 143"/>
                  <a:gd name="T26" fmla="*/ 127 w 156"/>
                  <a:gd name="T27" fmla="*/ 10 h 143"/>
                  <a:gd name="T28" fmla="*/ 139 w 156"/>
                  <a:gd name="T29" fmla="*/ 19 h 143"/>
                  <a:gd name="T30" fmla="*/ 152 w 156"/>
                  <a:gd name="T31" fmla="*/ 25 h 143"/>
                  <a:gd name="T32" fmla="*/ 154 w 156"/>
                  <a:gd name="T33" fmla="*/ 31 h 143"/>
                  <a:gd name="T34" fmla="*/ 154 w 156"/>
                  <a:gd name="T35" fmla="*/ 40 h 143"/>
                  <a:gd name="T36" fmla="*/ 152 w 156"/>
                  <a:gd name="T37" fmla="*/ 50 h 143"/>
                  <a:gd name="T38" fmla="*/ 156 w 156"/>
                  <a:gd name="T39" fmla="*/ 57 h 143"/>
                  <a:gd name="T40" fmla="*/ 150 w 156"/>
                  <a:gd name="T41" fmla="*/ 65 h 143"/>
                  <a:gd name="T42" fmla="*/ 148 w 156"/>
                  <a:gd name="T43" fmla="*/ 71 h 143"/>
                  <a:gd name="T44" fmla="*/ 150 w 156"/>
                  <a:gd name="T45" fmla="*/ 80 h 143"/>
                  <a:gd name="T46" fmla="*/ 154 w 156"/>
                  <a:gd name="T47" fmla="*/ 88 h 143"/>
                  <a:gd name="T48" fmla="*/ 145 w 156"/>
                  <a:gd name="T49" fmla="*/ 97 h 143"/>
                  <a:gd name="T50" fmla="*/ 143 w 156"/>
                  <a:gd name="T51" fmla="*/ 103 h 143"/>
                  <a:gd name="T52" fmla="*/ 141 w 156"/>
                  <a:gd name="T53" fmla="*/ 114 h 143"/>
                  <a:gd name="T54" fmla="*/ 116 w 156"/>
                  <a:gd name="T55" fmla="*/ 141 h 143"/>
                  <a:gd name="T56" fmla="*/ 99 w 156"/>
                  <a:gd name="T57" fmla="*/ 141 h 143"/>
                  <a:gd name="T58" fmla="*/ 91 w 156"/>
                  <a:gd name="T59" fmla="*/ 137 h 143"/>
                  <a:gd name="T60" fmla="*/ 78 w 156"/>
                  <a:gd name="T61" fmla="*/ 135 h 143"/>
                  <a:gd name="T62" fmla="*/ 76 w 156"/>
                  <a:gd name="T63" fmla="*/ 128 h 143"/>
                  <a:gd name="T64" fmla="*/ 67 w 156"/>
                  <a:gd name="T65" fmla="*/ 124 h 143"/>
                  <a:gd name="T66" fmla="*/ 57 w 156"/>
                  <a:gd name="T67" fmla="*/ 124 h 143"/>
                  <a:gd name="T68" fmla="*/ 46 w 156"/>
                  <a:gd name="T69" fmla="*/ 118 h 143"/>
                  <a:gd name="T70" fmla="*/ 44 w 156"/>
                  <a:gd name="T71" fmla="*/ 105 h 143"/>
                  <a:gd name="T72" fmla="*/ 38 w 156"/>
                  <a:gd name="T73" fmla="*/ 99 h 143"/>
                  <a:gd name="T74" fmla="*/ 38 w 156"/>
                  <a:gd name="T75" fmla="*/ 95 h 143"/>
                  <a:gd name="T76" fmla="*/ 30 w 156"/>
                  <a:gd name="T77" fmla="*/ 88 h 143"/>
                  <a:gd name="T78" fmla="*/ 19 w 156"/>
                  <a:gd name="T79" fmla="*/ 76 h 143"/>
                  <a:gd name="T80" fmla="*/ 15 w 156"/>
                  <a:gd name="T81" fmla="*/ 71 h 143"/>
                  <a:gd name="T82" fmla="*/ 11 w 156"/>
                  <a:gd name="T83" fmla="*/ 63 h 143"/>
                  <a:gd name="T84" fmla="*/ 6 w 156"/>
                  <a:gd name="T85" fmla="*/ 57 h 143"/>
                  <a:gd name="T86" fmla="*/ 0 w 156"/>
                  <a:gd name="T87" fmla="*/ 52 h 143"/>
                  <a:gd name="T88" fmla="*/ 0 w 156"/>
                  <a:gd name="T89" fmla="*/ 46 h 143"/>
                  <a:gd name="T90" fmla="*/ 0 w 156"/>
                  <a:gd name="T91" fmla="*/ 4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 h="143">
                    <a:moveTo>
                      <a:pt x="0" y="44"/>
                    </a:moveTo>
                    <a:lnTo>
                      <a:pt x="2" y="44"/>
                    </a:lnTo>
                    <a:lnTo>
                      <a:pt x="6" y="46"/>
                    </a:lnTo>
                    <a:lnTo>
                      <a:pt x="11" y="46"/>
                    </a:lnTo>
                    <a:lnTo>
                      <a:pt x="11" y="48"/>
                    </a:lnTo>
                    <a:lnTo>
                      <a:pt x="13" y="48"/>
                    </a:lnTo>
                    <a:lnTo>
                      <a:pt x="17" y="46"/>
                    </a:lnTo>
                    <a:lnTo>
                      <a:pt x="21" y="46"/>
                    </a:lnTo>
                    <a:lnTo>
                      <a:pt x="23" y="46"/>
                    </a:lnTo>
                    <a:lnTo>
                      <a:pt x="25" y="46"/>
                    </a:lnTo>
                    <a:lnTo>
                      <a:pt x="25" y="46"/>
                    </a:lnTo>
                    <a:lnTo>
                      <a:pt x="25" y="48"/>
                    </a:lnTo>
                    <a:lnTo>
                      <a:pt x="30" y="50"/>
                    </a:lnTo>
                    <a:lnTo>
                      <a:pt x="34" y="50"/>
                    </a:lnTo>
                    <a:lnTo>
                      <a:pt x="38" y="48"/>
                    </a:lnTo>
                    <a:lnTo>
                      <a:pt x="44" y="40"/>
                    </a:lnTo>
                    <a:lnTo>
                      <a:pt x="53" y="29"/>
                    </a:lnTo>
                    <a:lnTo>
                      <a:pt x="65" y="21"/>
                    </a:lnTo>
                    <a:lnTo>
                      <a:pt x="72" y="19"/>
                    </a:lnTo>
                    <a:lnTo>
                      <a:pt x="74" y="17"/>
                    </a:lnTo>
                    <a:lnTo>
                      <a:pt x="74" y="14"/>
                    </a:lnTo>
                    <a:lnTo>
                      <a:pt x="74" y="14"/>
                    </a:lnTo>
                    <a:lnTo>
                      <a:pt x="74" y="12"/>
                    </a:lnTo>
                    <a:lnTo>
                      <a:pt x="74" y="10"/>
                    </a:lnTo>
                    <a:lnTo>
                      <a:pt x="76" y="6"/>
                    </a:lnTo>
                    <a:lnTo>
                      <a:pt x="82" y="4"/>
                    </a:lnTo>
                    <a:lnTo>
                      <a:pt x="84" y="4"/>
                    </a:lnTo>
                    <a:lnTo>
                      <a:pt x="86" y="2"/>
                    </a:lnTo>
                    <a:lnTo>
                      <a:pt x="91" y="0"/>
                    </a:lnTo>
                    <a:lnTo>
                      <a:pt x="97" y="0"/>
                    </a:lnTo>
                    <a:lnTo>
                      <a:pt x="97" y="2"/>
                    </a:lnTo>
                    <a:lnTo>
                      <a:pt x="99" y="2"/>
                    </a:lnTo>
                    <a:lnTo>
                      <a:pt x="103" y="2"/>
                    </a:lnTo>
                    <a:lnTo>
                      <a:pt x="105" y="2"/>
                    </a:lnTo>
                    <a:lnTo>
                      <a:pt x="105" y="2"/>
                    </a:lnTo>
                    <a:lnTo>
                      <a:pt x="108" y="8"/>
                    </a:lnTo>
                    <a:lnTo>
                      <a:pt x="114" y="8"/>
                    </a:lnTo>
                    <a:lnTo>
                      <a:pt x="116" y="10"/>
                    </a:lnTo>
                    <a:lnTo>
                      <a:pt x="118" y="12"/>
                    </a:lnTo>
                    <a:lnTo>
                      <a:pt x="120" y="10"/>
                    </a:lnTo>
                    <a:lnTo>
                      <a:pt x="120" y="8"/>
                    </a:lnTo>
                    <a:lnTo>
                      <a:pt x="127" y="10"/>
                    </a:lnTo>
                    <a:lnTo>
                      <a:pt x="133" y="14"/>
                    </a:lnTo>
                    <a:lnTo>
                      <a:pt x="135" y="19"/>
                    </a:lnTo>
                    <a:lnTo>
                      <a:pt x="139" y="19"/>
                    </a:lnTo>
                    <a:lnTo>
                      <a:pt x="145" y="19"/>
                    </a:lnTo>
                    <a:lnTo>
                      <a:pt x="150" y="23"/>
                    </a:lnTo>
                    <a:lnTo>
                      <a:pt x="152" y="25"/>
                    </a:lnTo>
                    <a:lnTo>
                      <a:pt x="156" y="25"/>
                    </a:lnTo>
                    <a:lnTo>
                      <a:pt x="156" y="29"/>
                    </a:lnTo>
                    <a:lnTo>
                      <a:pt x="154" y="31"/>
                    </a:lnTo>
                    <a:lnTo>
                      <a:pt x="154" y="33"/>
                    </a:lnTo>
                    <a:lnTo>
                      <a:pt x="154" y="38"/>
                    </a:lnTo>
                    <a:lnTo>
                      <a:pt x="154" y="40"/>
                    </a:lnTo>
                    <a:lnTo>
                      <a:pt x="154" y="42"/>
                    </a:lnTo>
                    <a:lnTo>
                      <a:pt x="152" y="46"/>
                    </a:lnTo>
                    <a:lnTo>
                      <a:pt x="152" y="50"/>
                    </a:lnTo>
                    <a:lnTo>
                      <a:pt x="150" y="55"/>
                    </a:lnTo>
                    <a:lnTo>
                      <a:pt x="152" y="57"/>
                    </a:lnTo>
                    <a:lnTo>
                      <a:pt x="156" y="57"/>
                    </a:lnTo>
                    <a:lnTo>
                      <a:pt x="154" y="59"/>
                    </a:lnTo>
                    <a:lnTo>
                      <a:pt x="150" y="61"/>
                    </a:lnTo>
                    <a:lnTo>
                      <a:pt x="150" y="65"/>
                    </a:lnTo>
                    <a:lnTo>
                      <a:pt x="150" y="69"/>
                    </a:lnTo>
                    <a:lnTo>
                      <a:pt x="148" y="69"/>
                    </a:lnTo>
                    <a:lnTo>
                      <a:pt x="148" y="71"/>
                    </a:lnTo>
                    <a:lnTo>
                      <a:pt x="152" y="76"/>
                    </a:lnTo>
                    <a:lnTo>
                      <a:pt x="152" y="78"/>
                    </a:lnTo>
                    <a:lnTo>
                      <a:pt x="150" y="80"/>
                    </a:lnTo>
                    <a:lnTo>
                      <a:pt x="150" y="84"/>
                    </a:lnTo>
                    <a:lnTo>
                      <a:pt x="152" y="86"/>
                    </a:lnTo>
                    <a:lnTo>
                      <a:pt x="154" y="88"/>
                    </a:lnTo>
                    <a:lnTo>
                      <a:pt x="150" y="92"/>
                    </a:lnTo>
                    <a:lnTo>
                      <a:pt x="145" y="95"/>
                    </a:lnTo>
                    <a:lnTo>
                      <a:pt x="145" y="97"/>
                    </a:lnTo>
                    <a:lnTo>
                      <a:pt x="143" y="97"/>
                    </a:lnTo>
                    <a:lnTo>
                      <a:pt x="141" y="101"/>
                    </a:lnTo>
                    <a:lnTo>
                      <a:pt x="143" y="103"/>
                    </a:lnTo>
                    <a:lnTo>
                      <a:pt x="141" y="105"/>
                    </a:lnTo>
                    <a:lnTo>
                      <a:pt x="141" y="111"/>
                    </a:lnTo>
                    <a:lnTo>
                      <a:pt x="141" y="114"/>
                    </a:lnTo>
                    <a:lnTo>
                      <a:pt x="139" y="120"/>
                    </a:lnTo>
                    <a:lnTo>
                      <a:pt x="118" y="143"/>
                    </a:lnTo>
                    <a:lnTo>
                      <a:pt x="116" y="141"/>
                    </a:lnTo>
                    <a:lnTo>
                      <a:pt x="108" y="139"/>
                    </a:lnTo>
                    <a:lnTo>
                      <a:pt x="103" y="139"/>
                    </a:lnTo>
                    <a:lnTo>
                      <a:pt x="99" y="141"/>
                    </a:lnTo>
                    <a:lnTo>
                      <a:pt x="99" y="139"/>
                    </a:lnTo>
                    <a:lnTo>
                      <a:pt x="95" y="137"/>
                    </a:lnTo>
                    <a:lnTo>
                      <a:pt x="91" y="137"/>
                    </a:lnTo>
                    <a:lnTo>
                      <a:pt x="91" y="135"/>
                    </a:lnTo>
                    <a:lnTo>
                      <a:pt x="84" y="135"/>
                    </a:lnTo>
                    <a:lnTo>
                      <a:pt x="78" y="135"/>
                    </a:lnTo>
                    <a:lnTo>
                      <a:pt x="76" y="133"/>
                    </a:lnTo>
                    <a:lnTo>
                      <a:pt x="76" y="130"/>
                    </a:lnTo>
                    <a:lnTo>
                      <a:pt x="76" y="128"/>
                    </a:lnTo>
                    <a:lnTo>
                      <a:pt x="74" y="128"/>
                    </a:lnTo>
                    <a:lnTo>
                      <a:pt x="72" y="128"/>
                    </a:lnTo>
                    <a:lnTo>
                      <a:pt x="67" y="124"/>
                    </a:lnTo>
                    <a:lnTo>
                      <a:pt x="65" y="124"/>
                    </a:lnTo>
                    <a:lnTo>
                      <a:pt x="59" y="124"/>
                    </a:lnTo>
                    <a:lnTo>
                      <a:pt x="57" y="124"/>
                    </a:lnTo>
                    <a:lnTo>
                      <a:pt x="53" y="124"/>
                    </a:lnTo>
                    <a:lnTo>
                      <a:pt x="51" y="120"/>
                    </a:lnTo>
                    <a:lnTo>
                      <a:pt x="46" y="118"/>
                    </a:lnTo>
                    <a:lnTo>
                      <a:pt x="46" y="114"/>
                    </a:lnTo>
                    <a:lnTo>
                      <a:pt x="44" y="111"/>
                    </a:lnTo>
                    <a:lnTo>
                      <a:pt x="44" y="105"/>
                    </a:lnTo>
                    <a:lnTo>
                      <a:pt x="46" y="103"/>
                    </a:lnTo>
                    <a:lnTo>
                      <a:pt x="42" y="101"/>
                    </a:lnTo>
                    <a:lnTo>
                      <a:pt x="38" y="99"/>
                    </a:lnTo>
                    <a:lnTo>
                      <a:pt x="38" y="97"/>
                    </a:lnTo>
                    <a:lnTo>
                      <a:pt x="38" y="97"/>
                    </a:lnTo>
                    <a:lnTo>
                      <a:pt x="38" y="95"/>
                    </a:lnTo>
                    <a:lnTo>
                      <a:pt x="36" y="95"/>
                    </a:lnTo>
                    <a:lnTo>
                      <a:pt x="34" y="92"/>
                    </a:lnTo>
                    <a:lnTo>
                      <a:pt x="30" y="88"/>
                    </a:lnTo>
                    <a:lnTo>
                      <a:pt x="25" y="86"/>
                    </a:lnTo>
                    <a:lnTo>
                      <a:pt x="21" y="78"/>
                    </a:lnTo>
                    <a:lnTo>
                      <a:pt x="19" y="76"/>
                    </a:lnTo>
                    <a:lnTo>
                      <a:pt x="19" y="76"/>
                    </a:lnTo>
                    <a:lnTo>
                      <a:pt x="15" y="73"/>
                    </a:lnTo>
                    <a:lnTo>
                      <a:pt x="15" y="71"/>
                    </a:lnTo>
                    <a:lnTo>
                      <a:pt x="13" y="69"/>
                    </a:lnTo>
                    <a:lnTo>
                      <a:pt x="13" y="65"/>
                    </a:lnTo>
                    <a:lnTo>
                      <a:pt x="11" y="63"/>
                    </a:lnTo>
                    <a:lnTo>
                      <a:pt x="8" y="61"/>
                    </a:lnTo>
                    <a:lnTo>
                      <a:pt x="8" y="59"/>
                    </a:lnTo>
                    <a:lnTo>
                      <a:pt x="6" y="57"/>
                    </a:lnTo>
                    <a:lnTo>
                      <a:pt x="4" y="55"/>
                    </a:lnTo>
                    <a:lnTo>
                      <a:pt x="2" y="55"/>
                    </a:lnTo>
                    <a:lnTo>
                      <a:pt x="0" y="52"/>
                    </a:lnTo>
                    <a:lnTo>
                      <a:pt x="0" y="50"/>
                    </a:lnTo>
                    <a:lnTo>
                      <a:pt x="0" y="48"/>
                    </a:lnTo>
                    <a:lnTo>
                      <a:pt x="0" y="46"/>
                    </a:lnTo>
                    <a:lnTo>
                      <a:pt x="0" y="44"/>
                    </a:lnTo>
                    <a:lnTo>
                      <a:pt x="0" y="44"/>
                    </a:lnTo>
                    <a:lnTo>
                      <a:pt x="0" y="4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44" name="Freeform 149">
                <a:extLst>
                  <a:ext uri="{FF2B5EF4-FFF2-40B4-BE49-F238E27FC236}">
                    <a16:creationId xmlns:a16="http://schemas.microsoft.com/office/drawing/2014/main" id="{6F86F263-115F-4A7D-8D30-2D5B6F37F8D3}"/>
                  </a:ext>
                </a:extLst>
              </p:cNvPr>
              <p:cNvSpPr>
                <a:spLocks/>
              </p:cNvSpPr>
              <p:nvPr/>
            </p:nvSpPr>
            <p:spPr bwMode="auto">
              <a:xfrm>
                <a:off x="9343123" y="4110323"/>
                <a:ext cx="149131" cy="142331"/>
              </a:xfrm>
              <a:custGeom>
                <a:avLst/>
                <a:gdLst>
                  <a:gd name="T0" fmla="*/ 107 w 185"/>
                  <a:gd name="T1" fmla="*/ 4 h 188"/>
                  <a:gd name="T2" fmla="*/ 109 w 185"/>
                  <a:gd name="T3" fmla="*/ 11 h 188"/>
                  <a:gd name="T4" fmla="*/ 115 w 185"/>
                  <a:gd name="T5" fmla="*/ 15 h 188"/>
                  <a:gd name="T6" fmla="*/ 120 w 185"/>
                  <a:gd name="T7" fmla="*/ 21 h 188"/>
                  <a:gd name="T8" fmla="*/ 122 w 185"/>
                  <a:gd name="T9" fmla="*/ 29 h 188"/>
                  <a:gd name="T10" fmla="*/ 128 w 185"/>
                  <a:gd name="T11" fmla="*/ 34 h 188"/>
                  <a:gd name="T12" fmla="*/ 141 w 185"/>
                  <a:gd name="T13" fmla="*/ 48 h 188"/>
                  <a:gd name="T14" fmla="*/ 145 w 185"/>
                  <a:gd name="T15" fmla="*/ 53 h 188"/>
                  <a:gd name="T16" fmla="*/ 149 w 185"/>
                  <a:gd name="T17" fmla="*/ 57 h 188"/>
                  <a:gd name="T18" fmla="*/ 151 w 185"/>
                  <a:gd name="T19" fmla="*/ 67 h 188"/>
                  <a:gd name="T20" fmla="*/ 158 w 185"/>
                  <a:gd name="T21" fmla="*/ 76 h 188"/>
                  <a:gd name="T22" fmla="*/ 166 w 185"/>
                  <a:gd name="T23" fmla="*/ 80 h 188"/>
                  <a:gd name="T24" fmla="*/ 179 w 185"/>
                  <a:gd name="T25" fmla="*/ 84 h 188"/>
                  <a:gd name="T26" fmla="*/ 183 w 185"/>
                  <a:gd name="T27" fmla="*/ 86 h 188"/>
                  <a:gd name="T28" fmla="*/ 183 w 185"/>
                  <a:gd name="T29" fmla="*/ 91 h 188"/>
                  <a:gd name="T30" fmla="*/ 177 w 185"/>
                  <a:gd name="T31" fmla="*/ 95 h 188"/>
                  <a:gd name="T32" fmla="*/ 172 w 185"/>
                  <a:gd name="T33" fmla="*/ 101 h 188"/>
                  <a:gd name="T34" fmla="*/ 164 w 185"/>
                  <a:gd name="T35" fmla="*/ 103 h 188"/>
                  <a:gd name="T36" fmla="*/ 156 w 185"/>
                  <a:gd name="T37" fmla="*/ 107 h 188"/>
                  <a:gd name="T38" fmla="*/ 149 w 185"/>
                  <a:gd name="T39" fmla="*/ 112 h 188"/>
                  <a:gd name="T40" fmla="*/ 143 w 185"/>
                  <a:gd name="T41" fmla="*/ 116 h 188"/>
                  <a:gd name="T42" fmla="*/ 134 w 185"/>
                  <a:gd name="T43" fmla="*/ 129 h 188"/>
                  <a:gd name="T44" fmla="*/ 132 w 185"/>
                  <a:gd name="T45" fmla="*/ 135 h 188"/>
                  <a:gd name="T46" fmla="*/ 126 w 185"/>
                  <a:gd name="T47" fmla="*/ 139 h 188"/>
                  <a:gd name="T48" fmla="*/ 122 w 185"/>
                  <a:gd name="T49" fmla="*/ 143 h 188"/>
                  <a:gd name="T50" fmla="*/ 113 w 185"/>
                  <a:gd name="T51" fmla="*/ 148 h 188"/>
                  <a:gd name="T52" fmla="*/ 109 w 185"/>
                  <a:gd name="T53" fmla="*/ 158 h 188"/>
                  <a:gd name="T54" fmla="*/ 109 w 185"/>
                  <a:gd name="T55" fmla="*/ 164 h 188"/>
                  <a:gd name="T56" fmla="*/ 101 w 185"/>
                  <a:gd name="T57" fmla="*/ 164 h 188"/>
                  <a:gd name="T58" fmla="*/ 90 w 185"/>
                  <a:gd name="T59" fmla="*/ 167 h 188"/>
                  <a:gd name="T60" fmla="*/ 75 w 185"/>
                  <a:gd name="T61" fmla="*/ 162 h 188"/>
                  <a:gd name="T62" fmla="*/ 65 w 185"/>
                  <a:gd name="T63" fmla="*/ 158 h 188"/>
                  <a:gd name="T64" fmla="*/ 50 w 185"/>
                  <a:gd name="T65" fmla="*/ 171 h 188"/>
                  <a:gd name="T66" fmla="*/ 40 w 185"/>
                  <a:gd name="T67" fmla="*/ 181 h 188"/>
                  <a:gd name="T68" fmla="*/ 27 w 185"/>
                  <a:gd name="T69" fmla="*/ 185 h 188"/>
                  <a:gd name="T70" fmla="*/ 14 w 185"/>
                  <a:gd name="T71" fmla="*/ 185 h 188"/>
                  <a:gd name="T72" fmla="*/ 12 w 185"/>
                  <a:gd name="T73" fmla="*/ 177 h 188"/>
                  <a:gd name="T74" fmla="*/ 6 w 185"/>
                  <a:gd name="T75" fmla="*/ 154 h 188"/>
                  <a:gd name="T76" fmla="*/ 0 w 185"/>
                  <a:gd name="T77" fmla="*/ 150 h 188"/>
                  <a:gd name="T78" fmla="*/ 21 w 185"/>
                  <a:gd name="T79" fmla="*/ 86 h 188"/>
                  <a:gd name="T80" fmla="*/ 59 w 185"/>
                  <a:gd name="T81" fmla="*/ 11 h 188"/>
                  <a:gd name="T82" fmla="*/ 67 w 185"/>
                  <a:gd name="T83" fmla="*/ 8 h 188"/>
                  <a:gd name="T84" fmla="*/ 71 w 185"/>
                  <a:gd name="T85" fmla="*/ 13 h 188"/>
                  <a:gd name="T86" fmla="*/ 71 w 185"/>
                  <a:gd name="T87" fmla="*/ 17 h 188"/>
                  <a:gd name="T88" fmla="*/ 86 w 185"/>
                  <a:gd name="T89" fmla="*/ 4 h 188"/>
                  <a:gd name="T90" fmla="*/ 92 w 185"/>
                  <a:gd name="T91" fmla="*/ 6 h 188"/>
                  <a:gd name="T92" fmla="*/ 107 w 185"/>
                  <a:gd name="T93"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5" h="188">
                    <a:moveTo>
                      <a:pt x="107" y="0"/>
                    </a:moveTo>
                    <a:lnTo>
                      <a:pt x="107" y="2"/>
                    </a:lnTo>
                    <a:lnTo>
                      <a:pt x="107" y="4"/>
                    </a:lnTo>
                    <a:lnTo>
                      <a:pt x="107" y="6"/>
                    </a:lnTo>
                    <a:lnTo>
                      <a:pt x="107" y="8"/>
                    </a:lnTo>
                    <a:lnTo>
                      <a:pt x="109" y="11"/>
                    </a:lnTo>
                    <a:lnTo>
                      <a:pt x="111" y="11"/>
                    </a:lnTo>
                    <a:lnTo>
                      <a:pt x="113" y="13"/>
                    </a:lnTo>
                    <a:lnTo>
                      <a:pt x="115" y="15"/>
                    </a:lnTo>
                    <a:lnTo>
                      <a:pt x="115" y="17"/>
                    </a:lnTo>
                    <a:lnTo>
                      <a:pt x="118" y="19"/>
                    </a:lnTo>
                    <a:lnTo>
                      <a:pt x="120" y="21"/>
                    </a:lnTo>
                    <a:lnTo>
                      <a:pt x="120" y="25"/>
                    </a:lnTo>
                    <a:lnTo>
                      <a:pt x="122" y="27"/>
                    </a:lnTo>
                    <a:lnTo>
                      <a:pt x="122" y="29"/>
                    </a:lnTo>
                    <a:lnTo>
                      <a:pt x="126" y="32"/>
                    </a:lnTo>
                    <a:lnTo>
                      <a:pt x="126" y="32"/>
                    </a:lnTo>
                    <a:lnTo>
                      <a:pt x="128" y="34"/>
                    </a:lnTo>
                    <a:lnTo>
                      <a:pt x="132" y="42"/>
                    </a:lnTo>
                    <a:lnTo>
                      <a:pt x="137" y="44"/>
                    </a:lnTo>
                    <a:lnTo>
                      <a:pt x="141" y="48"/>
                    </a:lnTo>
                    <a:lnTo>
                      <a:pt x="143" y="51"/>
                    </a:lnTo>
                    <a:lnTo>
                      <a:pt x="145" y="51"/>
                    </a:lnTo>
                    <a:lnTo>
                      <a:pt x="145" y="53"/>
                    </a:lnTo>
                    <a:lnTo>
                      <a:pt x="145" y="53"/>
                    </a:lnTo>
                    <a:lnTo>
                      <a:pt x="145" y="55"/>
                    </a:lnTo>
                    <a:lnTo>
                      <a:pt x="149" y="57"/>
                    </a:lnTo>
                    <a:lnTo>
                      <a:pt x="153" y="59"/>
                    </a:lnTo>
                    <a:lnTo>
                      <a:pt x="151" y="61"/>
                    </a:lnTo>
                    <a:lnTo>
                      <a:pt x="151" y="67"/>
                    </a:lnTo>
                    <a:lnTo>
                      <a:pt x="153" y="70"/>
                    </a:lnTo>
                    <a:lnTo>
                      <a:pt x="153" y="74"/>
                    </a:lnTo>
                    <a:lnTo>
                      <a:pt x="158" y="76"/>
                    </a:lnTo>
                    <a:lnTo>
                      <a:pt x="160" y="80"/>
                    </a:lnTo>
                    <a:lnTo>
                      <a:pt x="164" y="80"/>
                    </a:lnTo>
                    <a:lnTo>
                      <a:pt x="166" y="80"/>
                    </a:lnTo>
                    <a:lnTo>
                      <a:pt x="172" y="80"/>
                    </a:lnTo>
                    <a:lnTo>
                      <a:pt x="174" y="80"/>
                    </a:lnTo>
                    <a:lnTo>
                      <a:pt x="179" y="84"/>
                    </a:lnTo>
                    <a:lnTo>
                      <a:pt x="181" y="84"/>
                    </a:lnTo>
                    <a:lnTo>
                      <a:pt x="183" y="84"/>
                    </a:lnTo>
                    <a:lnTo>
                      <a:pt x="183" y="86"/>
                    </a:lnTo>
                    <a:lnTo>
                      <a:pt x="183" y="89"/>
                    </a:lnTo>
                    <a:lnTo>
                      <a:pt x="185" y="91"/>
                    </a:lnTo>
                    <a:lnTo>
                      <a:pt x="183" y="91"/>
                    </a:lnTo>
                    <a:lnTo>
                      <a:pt x="181" y="93"/>
                    </a:lnTo>
                    <a:lnTo>
                      <a:pt x="179" y="93"/>
                    </a:lnTo>
                    <a:lnTo>
                      <a:pt x="177" y="95"/>
                    </a:lnTo>
                    <a:lnTo>
                      <a:pt x="177" y="97"/>
                    </a:lnTo>
                    <a:lnTo>
                      <a:pt x="174" y="99"/>
                    </a:lnTo>
                    <a:lnTo>
                      <a:pt x="172" y="101"/>
                    </a:lnTo>
                    <a:lnTo>
                      <a:pt x="170" y="103"/>
                    </a:lnTo>
                    <a:lnTo>
                      <a:pt x="166" y="103"/>
                    </a:lnTo>
                    <a:lnTo>
                      <a:pt x="164" y="103"/>
                    </a:lnTo>
                    <a:lnTo>
                      <a:pt x="164" y="103"/>
                    </a:lnTo>
                    <a:lnTo>
                      <a:pt x="160" y="103"/>
                    </a:lnTo>
                    <a:lnTo>
                      <a:pt x="156" y="107"/>
                    </a:lnTo>
                    <a:lnTo>
                      <a:pt x="153" y="110"/>
                    </a:lnTo>
                    <a:lnTo>
                      <a:pt x="149" y="110"/>
                    </a:lnTo>
                    <a:lnTo>
                      <a:pt x="149" y="112"/>
                    </a:lnTo>
                    <a:lnTo>
                      <a:pt x="147" y="114"/>
                    </a:lnTo>
                    <a:lnTo>
                      <a:pt x="145" y="116"/>
                    </a:lnTo>
                    <a:lnTo>
                      <a:pt x="143" y="116"/>
                    </a:lnTo>
                    <a:lnTo>
                      <a:pt x="141" y="116"/>
                    </a:lnTo>
                    <a:lnTo>
                      <a:pt x="134" y="124"/>
                    </a:lnTo>
                    <a:lnTo>
                      <a:pt x="134" y="129"/>
                    </a:lnTo>
                    <a:lnTo>
                      <a:pt x="134" y="131"/>
                    </a:lnTo>
                    <a:lnTo>
                      <a:pt x="134" y="133"/>
                    </a:lnTo>
                    <a:lnTo>
                      <a:pt x="132" y="135"/>
                    </a:lnTo>
                    <a:lnTo>
                      <a:pt x="130" y="137"/>
                    </a:lnTo>
                    <a:lnTo>
                      <a:pt x="128" y="137"/>
                    </a:lnTo>
                    <a:lnTo>
                      <a:pt x="126" y="139"/>
                    </a:lnTo>
                    <a:lnTo>
                      <a:pt x="126" y="141"/>
                    </a:lnTo>
                    <a:lnTo>
                      <a:pt x="124" y="143"/>
                    </a:lnTo>
                    <a:lnTo>
                      <a:pt x="122" y="143"/>
                    </a:lnTo>
                    <a:lnTo>
                      <a:pt x="120" y="145"/>
                    </a:lnTo>
                    <a:lnTo>
                      <a:pt x="118" y="145"/>
                    </a:lnTo>
                    <a:lnTo>
                      <a:pt x="113" y="148"/>
                    </a:lnTo>
                    <a:lnTo>
                      <a:pt x="111" y="150"/>
                    </a:lnTo>
                    <a:lnTo>
                      <a:pt x="111" y="156"/>
                    </a:lnTo>
                    <a:lnTo>
                      <a:pt x="109" y="158"/>
                    </a:lnTo>
                    <a:lnTo>
                      <a:pt x="109" y="160"/>
                    </a:lnTo>
                    <a:lnTo>
                      <a:pt x="109" y="164"/>
                    </a:lnTo>
                    <a:lnTo>
                      <a:pt x="109" y="164"/>
                    </a:lnTo>
                    <a:lnTo>
                      <a:pt x="105" y="169"/>
                    </a:lnTo>
                    <a:lnTo>
                      <a:pt x="103" y="167"/>
                    </a:lnTo>
                    <a:lnTo>
                      <a:pt x="101" y="164"/>
                    </a:lnTo>
                    <a:lnTo>
                      <a:pt x="99" y="167"/>
                    </a:lnTo>
                    <a:lnTo>
                      <a:pt x="92" y="167"/>
                    </a:lnTo>
                    <a:lnTo>
                      <a:pt x="90" y="167"/>
                    </a:lnTo>
                    <a:lnTo>
                      <a:pt x="86" y="167"/>
                    </a:lnTo>
                    <a:lnTo>
                      <a:pt x="82" y="167"/>
                    </a:lnTo>
                    <a:lnTo>
                      <a:pt x="75" y="162"/>
                    </a:lnTo>
                    <a:lnTo>
                      <a:pt x="73" y="162"/>
                    </a:lnTo>
                    <a:lnTo>
                      <a:pt x="71" y="160"/>
                    </a:lnTo>
                    <a:lnTo>
                      <a:pt x="65" y="158"/>
                    </a:lnTo>
                    <a:lnTo>
                      <a:pt x="59" y="158"/>
                    </a:lnTo>
                    <a:lnTo>
                      <a:pt x="54" y="164"/>
                    </a:lnTo>
                    <a:lnTo>
                      <a:pt x="50" y="171"/>
                    </a:lnTo>
                    <a:lnTo>
                      <a:pt x="48" y="175"/>
                    </a:lnTo>
                    <a:lnTo>
                      <a:pt x="40" y="177"/>
                    </a:lnTo>
                    <a:lnTo>
                      <a:pt x="40" y="181"/>
                    </a:lnTo>
                    <a:lnTo>
                      <a:pt x="35" y="183"/>
                    </a:lnTo>
                    <a:lnTo>
                      <a:pt x="31" y="183"/>
                    </a:lnTo>
                    <a:lnTo>
                      <a:pt x="27" y="185"/>
                    </a:lnTo>
                    <a:lnTo>
                      <a:pt x="23" y="185"/>
                    </a:lnTo>
                    <a:lnTo>
                      <a:pt x="21" y="188"/>
                    </a:lnTo>
                    <a:lnTo>
                      <a:pt x="14" y="185"/>
                    </a:lnTo>
                    <a:lnTo>
                      <a:pt x="10" y="188"/>
                    </a:lnTo>
                    <a:lnTo>
                      <a:pt x="10" y="183"/>
                    </a:lnTo>
                    <a:lnTo>
                      <a:pt x="12" y="177"/>
                    </a:lnTo>
                    <a:lnTo>
                      <a:pt x="12" y="171"/>
                    </a:lnTo>
                    <a:lnTo>
                      <a:pt x="8" y="160"/>
                    </a:lnTo>
                    <a:lnTo>
                      <a:pt x="6" y="154"/>
                    </a:lnTo>
                    <a:lnTo>
                      <a:pt x="0" y="150"/>
                    </a:lnTo>
                    <a:lnTo>
                      <a:pt x="0" y="150"/>
                    </a:lnTo>
                    <a:lnTo>
                      <a:pt x="0" y="150"/>
                    </a:lnTo>
                    <a:lnTo>
                      <a:pt x="0" y="150"/>
                    </a:lnTo>
                    <a:lnTo>
                      <a:pt x="2" y="86"/>
                    </a:lnTo>
                    <a:lnTo>
                      <a:pt x="21" y="86"/>
                    </a:lnTo>
                    <a:lnTo>
                      <a:pt x="23" y="15"/>
                    </a:lnTo>
                    <a:lnTo>
                      <a:pt x="37" y="15"/>
                    </a:lnTo>
                    <a:lnTo>
                      <a:pt x="59" y="11"/>
                    </a:lnTo>
                    <a:lnTo>
                      <a:pt x="63" y="8"/>
                    </a:lnTo>
                    <a:lnTo>
                      <a:pt x="67" y="8"/>
                    </a:lnTo>
                    <a:lnTo>
                      <a:pt x="67" y="8"/>
                    </a:lnTo>
                    <a:lnTo>
                      <a:pt x="69" y="8"/>
                    </a:lnTo>
                    <a:lnTo>
                      <a:pt x="69" y="13"/>
                    </a:lnTo>
                    <a:lnTo>
                      <a:pt x="71" y="13"/>
                    </a:lnTo>
                    <a:lnTo>
                      <a:pt x="69" y="15"/>
                    </a:lnTo>
                    <a:lnTo>
                      <a:pt x="69" y="17"/>
                    </a:lnTo>
                    <a:lnTo>
                      <a:pt x="71" y="17"/>
                    </a:lnTo>
                    <a:lnTo>
                      <a:pt x="78" y="13"/>
                    </a:lnTo>
                    <a:lnTo>
                      <a:pt x="82" y="8"/>
                    </a:lnTo>
                    <a:lnTo>
                      <a:pt x="86" y="4"/>
                    </a:lnTo>
                    <a:lnTo>
                      <a:pt x="90" y="4"/>
                    </a:lnTo>
                    <a:lnTo>
                      <a:pt x="90" y="6"/>
                    </a:lnTo>
                    <a:lnTo>
                      <a:pt x="92" y="6"/>
                    </a:lnTo>
                    <a:lnTo>
                      <a:pt x="97" y="4"/>
                    </a:lnTo>
                    <a:lnTo>
                      <a:pt x="103" y="2"/>
                    </a:lnTo>
                    <a:lnTo>
                      <a:pt x="107" y="0"/>
                    </a:lnTo>
                    <a:lnTo>
                      <a:pt x="107" y="0"/>
                    </a:lnTo>
                    <a:lnTo>
                      <a:pt x="107"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45" name="Freeform 150">
                <a:extLst>
                  <a:ext uri="{FF2B5EF4-FFF2-40B4-BE49-F238E27FC236}">
                    <a16:creationId xmlns:a16="http://schemas.microsoft.com/office/drawing/2014/main" id="{DF8B9846-3D81-40D9-8BA9-89F05A6356BB}"/>
                  </a:ext>
                </a:extLst>
              </p:cNvPr>
              <p:cNvSpPr>
                <a:spLocks/>
              </p:cNvSpPr>
              <p:nvPr/>
            </p:nvSpPr>
            <p:spPr bwMode="auto">
              <a:xfrm>
                <a:off x="9211727" y="4097453"/>
                <a:ext cx="217650" cy="190026"/>
              </a:xfrm>
              <a:custGeom>
                <a:avLst/>
                <a:gdLst>
                  <a:gd name="T0" fmla="*/ 165 w 270"/>
                  <a:gd name="T1" fmla="*/ 103 h 251"/>
                  <a:gd name="T2" fmla="*/ 200 w 270"/>
                  <a:gd name="T3" fmla="*/ 32 h 251"/>
                  <a:gd name="T4" fmla="*/ 230 w 270"/>
                  <a:gd name="T5" fmla="*/ 25 h 251"/>
                  <a:gd name="T6" fmla="*/ 232 w 270"/>
                  <a:gd name="T7" fmla="*/ 30 h 251"/>
                  <a:gd name="T8" fmla="*/ 232 w 270"/>
                  <a:gd name="T9" fmla="*/ 34 h 251"/>
                  <a:gd name="T10" fmla="*/ 245 w 270"/>
                  <a:gd name="T11" fmla="*/ 25 h 251"/>
                  <a:gd name="T12" fmla="*/ 253 w 270"/>
                  <a:gd name="T13" fmla="*/ 23 h 251"/>
                  <a:gd name="T14" fmla="*/ 266 w 270"/>
                  <a:gd name="T15" fmla="*/ 19 h 251"/>
                  <a:gd name="T16" fmla="*/ 266 w 270"/>
                  <a:gd name="T17" fmla="*/ 13 h 251"/>
                  <a:gd name="T18" fmla="*/ 262 w 270"/>
                  <a:gd name="T19" fmla="*/ 13 h 251"/>
                  <a:gd name="T20" fmla="*/ 253 w 270"/>
                  <a:gd name="T21" fmla="*/ 13 h 251"/>
                  <a:gd name="T22" fmla="*/ 200 w 270"/>
                  <a:gd name="T23" fmla="*/ 23 h 251"/>
                  <a:gd name="T24" fmla="*/ 196 w 270"/>
                  <a:gd name="T25" fmla="*/ 23 h 251"/>
                  <a:gd name="T26" fmla="*/ 192 w 270"/>
                  <a:gd name="T27" fmla="*/ 21 h 251"/>
                  <a:gd name="T28" fmla="*/ 186 w 270"/>
                  <a:gd name="T29" fmla="*/ 21 h 251"/>
                  <a:gd name="T30" fmla="*/ 182 w 270"/>
                  <a:gd name="T31" fmla="*/ 23 h 251"/>
                  <a:gd name="T32" fmla="*/ 171 w 270"/>
                  <a:gd name="T33" fmla="*/ 17 h 251"/>
                  <a:gd name="T34" fmla="*/ 167 w 270"/>
                  <a:gd name="T35" fmla="*/ 19 h 251"/>
                  <a:gd name="T36" fmla="*/ 154 w 270"/>
                  <a:gd name="T37" fmla="*/ 21 h 251"/>
                  <a:gd name="T38" fmla="*/ 150 w 270"/>
                  <a:gd name="T39" fmla="*/ 17 h 251"/>
                  <a:gd name="T40" fmla="*/ 137 w 270"/>
                  <a:gd name="T41" fmla="*/ 15 h 251"/>
                  <a:gd name="T42" fmla="*/ 133 w 270"/>
                  <a:gd name="T43" fmla="*/ 9 h 251"/>
                  <a:gd name="T44" fmla="*/ 55 w 270"/>
                  <a:gd name="T45" fmla="*/ 9 h 251"/>
                  <a:gd name="T46" fmla="*/ 49 w 270"/>
                  <a:gd name="T47" fmla="*/ 13 h 251"/>
                  <a:gd name="T48" fmla="*/ 38 w 270"/>
                  <a:gd name="T49" fmla="*/ 6 h 251"/>
                  <a:gd name="T50" fmla="*/ 36 w 270"/>
                  <a:gd name="T51" fmla="*/ 2 h 251"/>
                  <a:gd name="T52" fmla="*/ 32 w 270"/>
                  <a:gd name="T53" fmla="*/ 2 h 251"/>
                  <a:gd name="T54" fmla="*/ 26 w 270"/>
                  <a:gd name="T55" fmla="*/ 0 h 251"/>
                  <a:gd name="T56" fmla="*/ 17 w 270"/>
                  <a:gd name="T57" fmla="*/ 9 h 251"/>
                  <a:gd name="T58" fmla="*/ 9 w 270"/>
                  <a:gd name="T59" fmla="*/ 6 h 251"/>
                  <a:gd name="T60" fmla="*/ 4 w 270"/>
                  <a:gd name="T61" fmla="*/ 9 h 251"/>
                  <a:gd name="T62" fmla="*/ 2 w 270"/>
                  <a:gd name="T63" fmla="*/ 25 h 251"/>
                  <a:gd name="T64" fmla="*/ 30 w 270"/>
                  <a:gd name="T65" fmla="*/ 70 h 251"/>
                  <a:gd name="T66" fmla="*/ 42 w 270"/>
                  <a:gd name="T67" fmla="*/ 99 h 251"/>
                  <a:gd name="T68" fmla="*/ 49 w 270"/>
                  <a:gd name="T69" fmla="*/ 124 h 251"/>
                  <a:gd name="T70" fmla="*/ 59 w 270"/>
                  <a:gd name="T71" fmla="*/ 165 h 251"/>
                  <a:gd name="T72" fmla="*/ 57 w 270"/>
                  <a:gd name="T73" fmla="*/ 181 h 251"/>
                  <a:gd name="T74" fmla="*/ 63 w 270"/>
                  <a:gd name="T75" fmla="*/ 196 h 251"/>
                  <a:gd name="T76" fmla="*/ 63 w 270"/>
                  <a:gd name="T77" fmla="*/ 205 h 251"/>
                  <a:gd name="T78" fmla="*/ 70 w 270"/>
                  <a:gd name="T79" fmla="*/ 221 h 251"/>
                  <a:gd name="T80" fmla="*/ 80 w 270"/>
                  <a:gd name="T81" fmla="*/ 238 h 251"/>
                  <a:gd name="T82" fmla="*/ 95 w 270"/>
                  <a:gd name="T83" fmla="*/ 240 h 251"/>
                  <a:gd name="T84" fmla="*/ 95 w 270"/>
                  <a:gd name="T85" fmla="*/ 234 h 251"/>
                  <a:gd name="T86" fmla="*/ 108 w 270"/>
                  <a:gd name="T87" fmla="*/ 236 h 251"/>
                  <a:gd name="T88" fmla="*/ 114 w 270"/>
                  <a:gd name="T89" fmla="*/ 247 h 251"/>
                  <a:gd name="T90" fmla="*/ 125 w 270"/>
                  <a:gd name="T91" fmla="*/ 251 h 251"/>
                  <a:gd name="T92" fmla="*/ 133 w 270"/>
                  <a:gd name="T93" fmla="*/ 249 h 251"/>
                  <a:gd name="T94" fmla="*/ 139 w 270"/>
                  <a:gd name="T95" fmla="*/ 251 h 251"/>
                  <a:gd name="T96" fmla="*/ 144 w 270"/>
                  <a:gd name="T97" fmla="*/ 245 h 251"/>
                  <a:gd name="T98" fmla="*/ 156 w 270"/>
                  <a:gd name="T99" fmla="*/ 238 h 251"/>
                  <a:gd name="T100" fmla="*/ 163 w 270"/>
                  <a:gd name="T101" fmla="*/ 16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0" h="251">
                    <a:moveTo>
                      <a:pt x="163" y="167"/>
                    </a:moveTo>
                    <a:lnTo>
                      <a:pt x="163" y="167"/>
                    </a:lnTo>
                    <a:lnTo>
                      <a:pt x="165" y="103"/>
                    </a:lnTo>
                    <a:lnTo>
                      <a:pt x="184" y="103"/>
                    </a:lnTo>
                    <a:lnTo>
                      <a:pt x="186" y="32"/>
                    </a:lnTo>
                    <a:lnTo>
                      <a:pt x="200" y="32"/>
                    </a:lnTo>
                    <a:lnTo>
                      <a:pt x="222" y="28"/>
                    </a:lnTo>
                    <a:lnTo>
                      <a:pt x="226" y="25"/>
                    </a:lnTo>
                    <a:lnTo>
                      <a:pt x="230" y="25"/>
                    </a:lnTo>
                    <a:lnTo>
                      <a:pt x="230" y="25"/>
                    </a:lnTo>
                    <a:lnTo>
                      <a:pt x="232" y="25"/>
                    </a:lnTo>
                    <a:lnTo>
                      <a:pt x="232" y="30"/>
                    </a:lnTo>
                    <a:lnTo>
                      <a:pt x="234" y="30"/>
                    </a:lnTo>
                    <a:lnTo>
                      <a:pt x="232" y="32"/>
                    </a:lnTo>
                    <a:lnTo>
                      <a:pt x="232" y="34"/>
                    </a:lnTo>
                    <a:lnTo>
                      <a:pt x="234" y="34"/>
                    </a:lnTo>
                    <a:lnTo>
                      <a:pt x="241" y="30"/>
                    </a:lnTo>
                    <a:lnTo>
                      <a:pt x="245" y="25"/>
                    </a:lnTo>
                    <a:lnTo>
                      <a:pt x="249" y="21"/>
                    </a:lnTo>
                    <a:lnTo>
                      <a:pt x="253" y="21"/>
                    </a:lnTo>
                    <a:lnTo>
                      <a:pt x="253" y="23"/>
                    </a:lnTo>
                    <a:lnTo>
                      <a:pt x="255" y="23"/>
                    </a:lnTo>
                    <a:lnTo>
                      <a:pt x="260" y="21"/>
                    </a:lnTo>
                    <a:lnTo>
                      <a:pt x="266" y="19"/>
                    </a:lnTo>
                    <a:lnTo>
                      <a:pt x="270" y="17"/>
                    </a:lnTo>
                    <a:lnTo>
                      <a:pt x="266" y="15"/>
                    </a:lnTo>
                    <a:lnTo>
                      <a:pt x="266" y="13"/>
                    </a:lnTo>
                    <a:lnTo>
                      <a:pt x="264" y="13"/>
                    </a:lnTo>
                    <a:lnTo>
                      <a:pt x="262" y="13"/>
                    </a:lnTo>
                    <a:lnTo>
                      <a:pt x="262" y="13"/>
                    </a:lnTo>
                    <a:lnTo>
                      <a:pt x="260" y="13"/>
                    </a:lnTo>
                    <a:lnTo>
                      <a:pt x="260" y="11"/>
                    </a:lnTo>
                    <a:lnTo>
                      <a:pt x="253" y="13"/>
                    </a:lnTo>
                    <a:lnTo>
                      <a:pt x="251" y="13"/>
                    </a:lnTo>
                    <a:lnTo>
                      <a:pt x="203" y="23"/>
                    </a:lnTo>
                    <a:lnTo>
                      <a:pt x="200" y="23"/>
                    </a:lnTo>
                    <a:lnTo>
                      <a:pt x="198" y="23"/>
                    </a:lnTo>
                    <a:lnTo>
                      <a:pt x="196" y="23"/>
                    </a:lnTo>
                    <a:lnTo>
                      <a:pt x="196" y="23"/>
                    </a:lnTo>
                    <a:lnTo>
                      <a:pt x="194" y="23"/>
                    </a:lnTo>
                    <a:lnTo>
                      <a:pt x="194" y="21"/>
                    </a:lnTo>
                    <a:lnTo>
                      <a:pt x="192" y="21"/>
                    </a:lnTo>
                    <a:lnTo>
                      <a:pt x="190" y="21"/>
                    </a:lnTo>
                    <a:lnTo>
                      <a:pt x="188" y="21"/>
                    </a:lnTo>
                    <a:lnTo>
                      <a:pt x="186" y="21"/>
                    </a:lnTo>
                    <a:lnTo>
                      <a:pt x="186" y="23"/>
                    </a:lnTo>
                    <a:lnTo>
                      <a:pt x="184" y="23"/>
                    </a:lnTo>
                    <a:lnTo>
                      <a:pt x="182" y="23"/>
                    </a:lnTo>
                    <a:lnTo>
                      <a:pt x="177" y="21"/>
                    </a:lnTo>
                    <a:lnTo>
                      <a:pt x="173" y="17"/>
                    </a:lnTo>
                    <a:lnTo>
                      <a:pt x="171" y="17"/>
                    </a:lnTo>
                    <a:lnTo>
                      <a:pt x="169" y="17"/>
                    </a:lnTo>
                    <a:lnTo>
                      <a:pt x="169" y="19"/>
                    </a:lnTo>
                    <a:lnTo>
                      <a:pt x="167" y="19"/>
                    </a:lnTo>
                    <a:lnTo>
                      <a:pt x="160" y="19"/>
                    </a:lnTo>
                    <a:lnTo>
                      <a:pt x="158" y="19"/>
                    </a:lnTo>
                    <a:lnTo>
                      <a:pt x="154" y="21"/>
                    </a:lnTo>
                    <a:lnTo>
                      <a:pt x="152" y="19"/>
                    </a:lnTo>
                    <a:lnTo>
                      <a:pt x="152" y="19"/>
                    </a:lnTo>
                    <a:lnTo>
                      <a:pt x="150" y="17"/>
                    </a:lnTo>
                    <a:lnTo>
                      <a:pt x="146" y="19"/>
                    </a:lnTo>
                    <a:lnTo>
                      <a:pt x="141" y="17"/>
                    </a:lnTo>
                    <a:lnTo>
                      <a:pt x="137" y="15"/>
                    </a:lnTo>
                    <a:lnTo>
                      <a:pt x="137" y="15"/>
                    </a:lnTo>
                    <a:lnTo>
                      <a:pt x="135" y="11"/>
                    </a:lnTo>
                    <a:lnTo>
                      <a:pt x="133" y="9"/>
                    </a:lnTo>
                    <a:lnTo>
                      <a:pt x="59" y="9"/>
                    </a:lnTo>
                    <a:lnTo>
                      <a:pt x="57" y="9"/>
                    </a:lnTo>
                    <a:lnTo>
                      <a:pt x="55" y="9"/>
                    </a:lnTo>
                    <a:lnTo>
                      <a:pt x="53" y="11"/>
                    </a:lnTo>
                    <a:lnTo>
                      <a:pt x="53" y="11"/>
                    </a:lnTo>
                    <a:lnTo>
                      <a:pt x="49" y="13"/>
                    </a:lnTo>
                    <a:lnTo>
                      <a:pt x="45" y="11"/>
                    </a:lnTo>
                    <a:lnTo>
                      <a:pt x="40" y="6"/>
                    </a:lnTo>
                    <a:lnTo>
                      <a:pt x="38" y="6"/>
                    </a:lnTo>
                    <a:lnTo>
                      <a:pt x="38" y="4"/>
                    </a:lnTo>
                    <a:lnTo>
                      <a:pt x="36" y="4"/>
                    </a:lnTo>
                    <a:lnTo>
                      <a:pt x="36" y="2"/>
                    </a:lnTo>
                    <a:lnTo>
                      <a:pt x="34" y="0"/>
                    </a:lnTo>
                    <a:lnTo>
                      <a:pt x="32" y="2"/>
                    </a:lnTo>
                    <a:lnTo>
                      <a:pt x="32" y="2"/>
                    </a:lnTo>
                    <a:lnTo>
                      <a:pt x="30" y="2"/>
                    </a:lnTo>
                    <a:lnTo>
                      <a:pt x="28" y="0"/>
                    </a:lnTo>
                    <a:lnTo>
                      <a:pt x="26" y="0"/>
                    </a:lnTo>
                    <a:lnTo>
                      <a:pt x="19" y="4"/>
                    </a:lnTo>
                    <a:lnTo>
                      <a:pt x="19" y="6"/>
                    </a:lnTo>
                    <a:lnTo>
                      <a:pt x="17" y="9"/>
                    </a:lnTo>
                    <a:lnTo>
                      <a:pt x="13" y="6"/>
                    </a:lnTo>
                    <a:lnTo>
                      <a:pt x="9" y="6"/>
                    </a:lnTo>
                    <a:lnTo>
                      <a:pt x="9" y="6"/>
                    </a:lnTo>
                    <a:lnTo>
                      <a:pt x="7" y="9"/>
                    </a:lnTo>
                    <a:lnTo>
                      <a:pt x="4" y="11"/>
                    </a:lnTo>
                    <a:lnTo>
                      <a:pt x="4" y="9"/>
                    </a:lnTo>
                    <a:lnTo>
                      <a:pt x="0" y="9"/>
                    </a:lnTo>
                    <a:lnTo>
                      <a:pt x="0" y="9"/>
                    </a:lnTo>
                    <a:lnTo>
                      <a:pt x="2" y="25"/>
                    </a:lnTo>
                    <a:lnTo>
                      <a:pt x="15" y="38"/>
                    </a:lnTo>
                    <a:lnTo>
                      <a:pt x="21" y="49"/>
                    </a:lnTo>
                    <a:lnTo>
                      <a:pt x="30" y="70"/>
                    </a:lnTo>
                    <a:lnTo>
                      <a:pt x="32" y="80"/>
                    </a:lnTo>
                    <a:lnTo>
                      <a:pt x="42" y="93"/>
                    </a:lnTo>
                    <a:lnTo>
                      <a:pt x="42" y="99"/>
                    </a:lnTo>
                    <a:lnTo>
                      <a:pt x="53" y="114"/>
                    </a:lnTo>
                    <a:lnTo>
                      <a:pt x="53" y="122"/>
                    </a:lnTo>
                    <a:lnTo>
                      <a:pt x="49" y="124"/>
                    </a:lnTo>
                    <a:lnTo>
                      <a:pt x="53" y="135"/>
                    </a:lnTo>
                    <a:lnTo>
                      <a:pt x="53" y="150"/>
                    </a:lnTo>
                    <a:lnTo>
                      <a:pt x="59" y="165"/>
                    </a:lnTo>
                    <a:lnTo>
                      <a:pt x="59" y="173"/>
                    </a:lnTo>
                    <a:lnTo>
                      <a:pt x="59" y="179"/>
                    </a:lnTo>
                    <a:lnTo>
                      <a:pt x="57" y="181"/>
                    </a:lnTo>
                    <a:lnTo>
                      <a:pt x="59" y="184"/>
                    </a:lnTo>
                    <a:lnTo>
                      <a:pt x="61" y="194"/>
                    </a:lnTo>
                    <a:lnTo>
                      <a:pt x="63" y="196"/>
                    </a:lnTo>
                    <a:lnTo>
                      <a:pt x="66" y="200"/>
                    </a:lnTo>
                    <a:lnTo>
                      <a:pt x="63" y="200"/>
                    </a:lnTo>
                    <a:lnTo>
                      <a:pt x="63" y="205"/>
                    </a:lnTo>
                    <a:lnTo>
                      <a:pt x="68" y="209"/>
                    </a:lnTo>
                    <a:lnTo>
                      <a:pt x="68" y="217"/>
                    </a:lnTo>
                    <a:lnTo>
                      <a:pt x="70" y="221"/>
                    </a:lnTo>
                    <a:lnTo>
                      <a:pt x="76" y="230"/>
                    </a:lnTo>
                    <a:lnTo>
                      <a:pt x="80" y="236"/>
                    </a:lnTo>
                    <a:lnTo>
                      <a:pt x="80" y="238"/>
                    </a:lnTo>
                    <a:lnTo>
                      <a:pt x="89" y="243"/>
                    </a:lnTo>
                    <a:lnTo>
                      <a:pt x="91" y="243"/>
                    </a:lnTo>
                    <a:lnTo>
                      <a:pt x="95" y="240"/>
                    </a:lnTo>
                    <a:lnTo>
                      <a:pt x="95" y="238"/>
                    </a:lnTo>
                    <a:lnTo>
                      <a:pt x="93" y="236"/>
                    </a:lnTo>
                    <a:lnTo>
                      <a:pt x="95" y="234"/>
                    </a:lnTo>
                    <a:lnTo>
                      <a:pt x="101" y="232"/>
                    </a:lnTo>
                    <a:lnTo>
                      <a:pt x="104" y="236"/>
                    </a:lnTo>
                    <a:lnTo>
                      <a:pt x="108" y="236"/>
                    </a:lnTo>
                    <a:lnTo>
                      <a:pt x="106" y="240"/>
                    </a:lnTo>
                    <a:lnTo>
                      <a:pt x="108" y="247"/>
                    </a:lnTo>
                    <a:lnTo>
                      <a:pt x="114" y="247"/>
                    </a:lnTo>
                    <a:lnTo>
                      <a:pt x="118" y="249"/>
                    </a:lnTo>
                    <a:lnTo>
                      <a:pt x="123" y="249"/>
                    </a:lnTo>
                    <a:lnTo>
                      <a:pt x="125" y="251"/>
                    </a:lnTo>
                    <a:lnTo>
                      <a:pt x="129" y="251"/>
                    </a:lnTo>
                    <a:lnTo>
                      <a:pt x="129" y="249"/>
                    </a:lnTo>
                    <a:lnTo>
                      <a:pt x="133" y="249"/>
                    </a:lnTo>
                    <a:lnTo>
                      <a:pt x="133" y="251"/>
                    </a:lnTo>
                    <a:lnTo>
                      <a:pt x="137" y="251"/>
                    </a:lnTo>
                    <a:lnTo>
                      <a:pt x="139" y="251"/>
                    </a:lnTo>
                    <a:lnTo>
                      <a:pt x="139" y="247"/>
                    </a:lnTo>
                    <a:lnTo>
                      <a:pt x="141" y="247"/>
                    </a:lnTo>
                    <a:lnTo>
                      <a:pt x="144" y="245"/>
                    </a:lnTo>
                    <a:lnTo>
                      <a:pt x="146" y="240"/>
                    </a:lnTo>
                    <a:lnTo>
                      <a:pt x="150" y="238"/>
                    </a:lnTo>
                    <a:lnTo>
                      <a:pt x="156" y="238"/>
                    </a:lnTo>
                    <a:lnTo>
                      <a:pt x="158" y="238"/>
                    </a:lnTo>
                    <a:lnTo>
                      <a:pt x="163" y="167"/>
                    </a:lnTo>
                    <a:lnTo>
                      <a:pt x="163" y="16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46" name="Freeform 151">
                <a:extLst>
                  <a:ext uri="{FF2B5EF4-FFF2-40B4-BE49-F238E27FC236}">
                    <a16:creationId xmlns:a16="http://schemas.microsoft.com/office/drawing/2014/main" id="{538317A7-B76C-4F16-9615-F35122FB21F5}"/>
                  </a:ext>
                </a:extLst>
              </p:cNvPr>
              <p:cNvSpPr>
                <a:spLocks noEditPoints="1"/>
              </p:cNvSpPr>
              <p:nvPr/>
            </p:nvSpPr>
            <p:spPr bwMode="auto">
              <a:xfrm>
                <a:off x="11656671" y="4175430"/>
                <a:ext cx="64489" cy="43154"/>
              </a:xfrm>
              <a:custGeom>
                <a:avLst/>
                <a:gdLst>
                  <a:gd name="T0" fmla="*/ 7 w 80"/>
                  <a:gd name="T1" fmla="*/ 7 h 57"/>
                  <a:gd name="T2" fmla="*/ 11 w 80"/>
                  <a:gd name="T3" fmla="*/ 7 h 57"/>
                  <a:gd name="T4" fmla="*/ 17 w 80"/>
                  <a:gd name="T5" fmla="*/ 13 h 57"/>
                  <a:gd name="T6" fmla="*/ 21 w 80"/>
                  <a:gd name="T7" fmla="*/ 17 h 57"/>
                  <a:gd name="T8" fmla="*/ 32 w 80"/>
                  <a:gd name="T9" fmla="*/ 36 h 57"/>
                  <a:gd name="T10" fmla="*/ 38 w 80"/>
                  <a:gd name="T11" fmla="*/ 38 h 57"/>
                  <a:gd name="T12" fmla="*/ 51 w 80"/>
                  <a:gd name="T13" fmla="*/ 51 h 57"/>
                  <a:gd name="T14" fmla="*/ 53 w 80"/>
                  <a:gd name="T15" fmla="*/ 57 h 57"/>
                  <a:gd name="T16" fmla="*/ 49 w 80"/>
                  <a:gd name="T17" fmla="*/ 57 h 57"/>
                  <a:gd name="T18" fmla="*/ 40 w 80"/>
                  <a:gd name="T19" fmla="*/ 55 h 57"/>
                  <a:gd name="T20" fmla="*/ 36 w 80"/>
                  <a:gd name="T21" fmla="*/ 49 h 57"/>
                  <a:gd name="T22" fmla="*/ 30 w 80"/>
                  <a:gd name="T23" fmla="*/ 43 h 57"/>
                  <a:gd name="T24" fmla="*/ 25 w 80"/>
                  <a:gd name="T25" fmla="*/ 43 h 57"/>
                  <a:gd name="T26" fmla="*/ 19 w 80"/>
                  <a:gd name="T27" fmla="*/ 34 h 57"/>
                  <a:gd name="T28" fmla="*/ 15 w 80"/>
                  <a:gd name="T29" fmla="*/ 30 h 57"/>
                  <a:gd name="T30" fmla="*/ 13 w 80"/>
                  <a:gd name="T31" fmla="*/ 24 h 57"/>
                  <a:gd name="T32" fmla="*/ 2 w 80"/>
                  <a:gd name="T33" fmla="*/ 11 h 57"/>
                  <a:gd name="T34" fmla="*/ 0 w 80"/>
                  <a:gd name="T35" fmla="*/ 5 h 57"/>
                  <a:gd name="T36" fmla="*/ 2 w 80"/>
                  <a:gd name="T37" fmla="*/ 0 h 57"/>
                  <a:gd name="T38" fmla="*/ 76 w 80"/>
                  <a:gd name="T39" fmla="*/ 34 h 57"/>
                  <a:gd name="T40" fmla="*/ 80 w 80"/>
                  <a:gd name="T41" fmla="*/ 40 h 57"/>
                  <a:gd name="T42" fmla="*/ 76 w 80"/>
                  <a:gd name="T43" fmla="*/ 43 h 57"/>
                  <a:gd name="T44" fmla="*/ 72 w 80"/>
                  <a:gd name="T45" fmla="*/ 34 h 57"/>
                  <a:gd name="T46" fmla="*/ 63 w 80"/>
                  <a:gd name="T47" fmla="*/ 15 h 57"/>
                  <a:gd name="T48" fmla="*/ 59 w 80"/>
                  <a:gd name="T49" fmla="*/ 19 h 57"/>
                  <a:gd name="T50" fmla="*/ 61 w 80"/>
                  <a:gd name="T51" fmla="*/ 26 h 57"/>
                  <a:gd name="T52" fmla="*/ 68 w 80"/>
                  <a:gd name="T53" fmla="*/ 26 h 57"/>
                  <a:gd name="T54" fmla="*/ 66 w 80"/>
                  <a:gd name="T55" fmla="*/ 19 h 57"/>
                  <a:gd name="T56" fmla="*/ 63 w 80"/>
                  <a:gd name="T57" fmla="*/ 15 h 57"/>
                  <a:gd name="T58" fmla="*/ 51 w 80"/>
                  <a:gd name="T59" fmla="*/ 11 h 57"/>
                  <a:gd name="T60" fmla="*/ 47 w 80"/>
                  <a:gd name="T61" fmla="*/ 15 h 57"/>
                  <a:gd name="T62" fmla="*/ 53 w 80"/>
                  <a:gd name="T63" fmla="*/ 13 h 57"/>
                  <a:gd name="T64" fmla="*/ 51 w 80"/>
                  <a:gd name="T65" fmla="*/ 1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57">
                    <a:moveTo>
                      <a:pt x="2" y="0"/>
                    </a:moveTo>
                    <a:lnTo>
                      <a:pt x="7" y="7"/>
                    </a:lnTo>
                    <a:lnTo>
                      <a:pt x="9" y="5"/>
                    </a:lnTo>
                    <a:lnTo>
                      <a:pt x="11" y="7"/>
                    </a:lnTo>
                    <a:lnTo>
                      <a:pt x="11" y="11"/>
                    </a:lnTo>
                    <a:lnTo>
                      <a:pt x="17" y="13"/>
                    </a:lnTo>
                    <a:lnTo>
                      <a:pt x="19" y="17"/>
                    </a:lnTo>
                    <a:lnTo>
                      <a:pt x="21" y="17"/>
                    </a:lnTo>
                    <a:lnTo>
                      <a:pt x="30" y="28"/>
                    </a:lnTo>
                    <a:lnTo>
                      <a:pt x="32" y="36"/>
                    </a:lnTo>
                    <a:lnTo>
                      <a:pt x="34" y="34"/>
                    </a:lnTo>
                    <a:lnTo>
                      <a:pt x="38" y="38"/>
                    </a:lnTo>
                    <a:lnTo>
                      <a:pt x="42" y="47"/>
                    </a:lnTo>
                    <a:lnTo>
                      <a:pt x="51" y="51"/>
                    </a:lnTo>
                    <a:lnTo>
                      <a:pt x="53" y="51"/>
                    </a:lnTo>
                    <a:lnTo>
                      <a:pt x="53" y="57"/>
                    </a:lnTo>
                    <a:lnTo>
                      <a:pt x="51" y="55"/>
                    </a:lnTo>
                    <a:lnTo>
                      <a:pt x="49" y="57"/>
                    </a:lnTo>
                    <a:lnTo>
                      <a:pt x="44" y="53"/>
                    </a:lnTo>
                    <a:lnTo>
                      <a:pt x="40" y="55"/>
                    </a:lnTo>
                    <a:lnTo>
                      <a:pt x="36" y="53"/>
                    </a:lnTo>
                    <a:lnTo>
                      <a:pt x="36" y="49"/>
                    </a:lnTo>
                    <a:lnTo>
                      <a:pt x="32" y="47"/>
                    </a:lnTo>
                    <a:lnTo>
                      <a:pt x="30" y="43"/>
                    </a:lnTo>
                    <a:lnTo>
                      <a:pt x="28" y="43"/>
                    </a:lnTo>
                    <a:lnTo>
                      <a:pt x="25" y="43"/>
                    </a:lnTo>
                    <a:lnTo>
                      <a:pt x="23" y="38"/>
                    </a:lnTo>
                    <a:lnTo>
                      <a:pt x="19" y="34"/>
                    </a:lnTo>
                    <a:lnTo>
                      <a:pt x="17" y="30"/>
                    </a:lnTo>
                    <a:lnTo>
                      <a:pt x="15" y="30"/>
                    </a:lnTo>
                    <a:lnTo>
                      <a:pt x="13" y="28"/>
                    </a:lnTo>
                    <a:lnTo>
                      <a:pt x="13" y="24"/>
                    </a:lnTo>
                    <a:lnTo>
                      <a:pt x="9" y="21"/>
                    </a:lnTo>
                    <a:lnTo>
                      <a:pt x="2" y="11"/>
                    </a:lnTo>
                    <a:lnTo>
                      <a:pt x="2" y="7"/>
                    </a:lnTo>
                    <a:lnTo>
                      <a:pt x="0" y="5"/>
                    </a:lnTo>
                    <a:lnTo>
                      <a:pt x="2" y="0"/>
                    </a:lnTo>
                    <a:lnTo>
                      <a:pt x="2" y="0"/>
                    </a:lnTo>
                    <a:close/>
                    <a:moveTo>
                      <a:pt x="72" y="34"/>
                    </a:moveTo>
                    <a:lnTo>
                      <a:pt x="76" y="34"/>
                    </a:lnTo>
                    <a:lnTo>
                      <a:pt x="80" y="36"/>
                    </a:lnTo>
                    <a:lnTo>
                      <a:pt x="80" y="40"/>
                    </a:lnTo>
                    <a:lnTo>
                      <a:pt x="78" y="40"/>
                    </a:lnTo>
                    <a:lnTo>
                      <a:pt x="76" y="43"/>
                    </a:lnTo>
                    <a:lnTo>
                      <a:pt x="72" y="38"/>
                    </a:lnTo>
                    <a:lnTo>
                      <a:pt x="72" y="34"/>
                    </a:lnTo>
                    <a:lnTo>
                      <a:pt x="72" y="34"/>
                    </a:lnTo>
                    <a:close/>
                    <a:moveTo>
                      <a:pt x="63" y="15"/>
                    </a:moveTo>
                    <a:lnTo>
                      <a:pt x="59" y="17"/>
                    </a:lnTo>
                    <a:lnTo>
                      <a:pt x="59" y="19"/>
                    </a:lnTo>
                    <a:lnTo>
                      <a:pt x="59" y="21"/>
                    </a:lnTo>
                    <a:lnTo>
                      <a:pt x="61" y="26"/>
                    </a:lnTo>
                    <a:lnTo>
                      <a:pt x="66" y="28"/>
                    </a:lnTo>
                    <a:lnTo>
                      <a:pt x="68" y="26"/>
                    </a:lnTo>
                    <a:lnTo>
                      <a:pt x="63" y="24"/>
                    </a:lnTo>
                    <a:lnTo>
                      <a:pt x="66" y="19"/>
                    </a:lnTo>
                    <a:lnTo>
                      <a:pt x="66" y="15"/>
                    </a:lnTo>
                    <a:lnTo>
                      <a:pt x="63" y="15"/>
                    </a:lnTo>
                    <a:lnTo>
                      <a:pt x="63" y="15"/>
                    </a:lnTo>
                    <a:close/>
                    <a:moveTo>
                      <a:pt x="51" y="11"/>
                    </a:moveTo>
                    <a:lnTo>
                      <a:pt x="51" y="13"/>
                    </a:lnTo>
                    <a:lnTo>
                      <a:pt x="47" y="15"/>
                    </a:lnTo>
                    <a:lnTo>
                      <a:pt x="51" y="17"/>
                    </a:lnTo>
                    <a:lnTo>
                      <a:pt x="53" y="13"/>
                    </a:lnTo>
                    <a:lnTo>
                      <a:pt x="53" y="11"/>
                    </a:lnTo>
                    <a:lnTo>
                      <a:pt x="51" y="11"/>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47" name="Freeform 152">
                <a:extLst>
                  <a:ext uri="{FF2B5EF4-FFF2-40B4-BE49-F238E27FC236}">
                    <a16:creationId xmlns:a16="http://schemas.microsoft.com/office/drawing/2014/main" id="{D0BFFC5D-664F-4819-AA47-20B59DF8E055}"/>
                  </a:ext>
                </a:extLst>
              </p:cNvPr>
              <p:cNvSpPr>
                <a:spLocks/>
              </p:cNvSpPr>
              <p:nvPr/>
            </p:nvSpPr>
            <p:spPr bwMode="auto">
              <a:xfrm>
                <a:off x="10083943" y="4764437"/>
                <a:ext cx="6448" cy="6815"/>
              </a:xfrm>
              <a:custGeom>
                <a:avLst/>
                <a:gdLst>
                  <a:gd name="T0" fmla="*/ 0 w 8"/>
                  <a:gd name="T1" fmla="*/ 2 h 9"/>
                  <a:gd name="T2" fmla="*/ 2 w 8"/>
                  <a:gd name="T3" fmla="*/ 4 h 9"/>
                  <a:gd name="T4" fmla="*/ 2 w 8"/>
                  <a:gd name="T5" fmla="*/ 6 h 9"/>
                  <a:gd name="T6" fmla="*/ 4 w 8"/>
                  <a:gd name="T7" fmla="*/ 6 h 9"/>
                  <a:gd name="T8" fmla="*/ 6 w 8"/>
                  <a:gd name="T9" fmla="*/ 9 h 9"/>
                  <a:gd name="T10" fmla="*/ 8 w 8"/>
                  <a:gd name="T11" fmla="*/ 9 h 9"/>
                  <a:gd name="T12" fmla="*/ 4 w 8"/>
                  <a:gd name="T13" fmla="*/ 2 h 9"/>
                  <a:gd name="T14" fmla="*/ 2 w 8"/>
                  <a:gd name="T15" fmla="*/ 0 h 9"/>
                  <a:gd name="T16" fmla="*/ 0 w 8"/>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0" y="2"/>
                    </a:moveTo>
                    <a:lnTo>
                      <a:pt x="2" y="4"/>
                    </a:lnTo>
                    <a:lnTo>
                      <a:pt x="2" y="6"/>
                    </a:lnTo>
                    <a:lnTo>
                      <a:pt x="4" y="6"/>
                    </a:lnTo>
                    <a:lnTo>
                      <a:pt x="6" y="9"/>
                    </a:lnTo>
                    <a:lnTo>
                      <a:pt x="8" y="9"/>
                    </a:lnTo>
                    <a:lnTo>
                      <a:pt x="4" y="2"/>
                    </a:lnTo>
                    <a:lnTo>
                      <a:pt x="2" y="0"/>
                    </a:lnTo>
                    <a:lnTo>
                      <a:pt x="0" y="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48" name="Freeform 153">
                <a:extLst>
                  <a:ext uri="{FF2B5EF4-FFF2-40B4-BE49-F238E27FC236}">
                    <a16:creationId xmlns:a16="http://schemas.microsoft.com/office/drawing/2014/main" id="{F72B4667-00C2-44FB-8B89-18EF18DB9E4C}"/>
                  </a:ext>
                </a:extLst>
              </p:cNvPr>
              <p:cNvSpPr>
                <a:spLocks noEditPoints="1"/>
              </p:cNvSpPr>
              <p:nvPr/>
            </p:nvSpPr>
            <p:spPr bwMode="auto">
              <a:xfrm>
                <a:off x="10037994" y="4670558"/>
                <a:ext cx="24991" cy="18927"/>
              </a:xfrm>
              <a:custGeom>
                <a:avLst/>
                <a:gdLst>
                  <a:gd name="T0" fmla="*/ 10 w 31"/>
                  <a:gd name="T1" fmla="*/ 8 h 25"/>
                  <a:gd name="T2" fmla="*/ 10 w 31"/>
                  <a:gd name="T3" fmla="*/ 6 h 25"/>
                  <a:gd name="T4" fmla="*/ 14 w 31"/>
                  <a:gd name="T5" fmla="*/ 4 h 25"/>
                  <a:gd name="T6" fmla="*/ 14 w 31"/>
                  <a:gd name="T7" fmla="*/ 6 h 25"/>
                  <a:gd name="T8" fmla="*/ 12 w 31"/>
                  <a:gd name="T9" fmla="*/ 8 h 25"/>
                  <a:gd name="T10" fmla="*/ 10 w 31"/>
                  <a:gd name="T11" fmla="*/ 8 h 25"/>
                  <a:gd name="T12" fmla="*/ 10 w 31"/>
                  <a:gd name="T13" fmla="*/ 8 h 25"/>
                  <a:gd name="T14" fmla="*/ 10 w 31"/>
                  <a:gd name="T15" fmla="*/ 8 h 25"/>
                  <a:gd name="T16" fmla="*/ 0 w 31"/>
                  <a:gd name="T17" fmla="*/ 23 h 25"/>
                  <a:gd name="T18" fmla="*/ 2 w 31"/>
                  <a:gd name="T19" fmla="*/ 23 h 25"/>
                  <a:gd name="T20" fmla="*/ 6 w 31"/>
                  <a:gd name="T21" fmla="*/ 21 h 25"/>
                  <a:gd name="T22" fmla="*/ 10 w 31"/>
                  <a:gd name="T23" fmla="*/ 21 h 25"/>
                  <a:gd name="T24" fmla="*/ 10 w 31"/>
                  <a:gd name="T25" fmla="*/ 21 h 25"/>
                  <a:gd name="T26" fmla="*/ 12 w 31"/>
                  <a:gd name="T27" fmla="*/ 25 h 25"/>
                  <a:gd name="T28" fmla="*/ 16 w 31"/>
                  <a:gd name="T29" fmla="*/ 23 h 25"/>
                  <a:gd name="T30" fmla="*/ 16 w 31"/>
                  <a:gd name="T31" fmla="*/ 21 h 25"/>
                  <a:gd name="T32" fmla="*/ 19 w 31"/>
                  <a:gd name="T33" fmla="*/ 21 h 25"/>
                  <a:gd name="T34" fmla="*/ 19 w 31"/>
                  <a:gd name="T35" fmla="*/ 25 h 25"/>
                  <a:gd name="T36" fmla="*/ 21 w 31"/>
                  <a:gd name="T37" fmla="*/ 25 h 25"/>
                  <a:gd name="T38" fmla="*/ 25 w 31"/>
                  <a:gd name="T39" fmla="*/ 25 h 25"/>
                  <a:gd name="T40" fmla="*/ 29 w 31"/>
                  <a:gd name="T41" fmla="*/ 23 h 25"/>
                  <a:gd name="T42" fmla="*/ 27 w 31"/>
                  <a:gd name="T43" fmla="*/ 23 h 25"/>
                  <a:gd name="T44" fmla="*/ 23 w 31"/>
                  <a:gd name="T45" fmla="*/ 23 h 25"/>
                  <a:gd name="T46" fmla="*/ 21 w 31"/>
                  <a:gd name="T47" fmla="*/ 21 h 25"/>
                  <a:gd name="T48" fmla="*/ 23 w 31"/>
                  <a:gd name="T49" fmla="*/ 17 h 25"/>
                  <a:gd name="T50" fmla="*/ 25 w 31"/>
                  <a:gd name="T51" fmla="*/ 17 h 25"/>
                  <a:gd name="T52" fmla="*/ 29 w 31"/>
                  <a:gd name="T53" fmla="*/ 17 h 25"/>
                  <a:gd name="T54" fmla="*/ 31 w 31"/>
                  <a:gd name="T55" fmla="*/ 15 h 25"/>
                  <a:gd name="T56" fmla="*/ 29 w 31"/>
                  <a:gd name="T57" fmla="*/ 12 h 25"/>
                  <a:gd name="T58" fmla="*/ 27 w 31"/>
                  <a:gd name="T59" fmla="*/ 12 h 25"/>
                  <a:gd name="T60" fmla="*/ 25 w 31"/>
                  <a:gd name="T61" fmla="*/ 12 h 25"/>
                  <a:gd name="T62" fmla="*/ 21 w 31"/>
                  <a:gd name="T63" fmla="*/ 15 h 25"/>
                  <a:gd name="T64" fmla="*/ 19 w 31"/>
                  <a:gd name="T65" fmla="*/ 17 h 25"/>
                  <a:gd name="T66" fmla="*/ 16 w 31"/>
                  <a:gd name="T67" fmla="*/ 10 h 25"/>
                  <a:gd name="T68" fmla="*/ 19 w 31"/>
                  <a:gd name="T69" fmla="*/ 10 h 25"/>
                  <a:gd name="T70" fmla="*/ 19 w 31"/>
                  <a:gd name="T71" fmla="*/ 6 h 25"/>
                  <a:gd name="T72" fmla="*/ 16 w 31"/>
                  <a:gd name="T73" fmla="*/ 8 h 25"/>
                  <a:gd name="T74" fmla="*/ 16 w 31"/>
                  <a:gd name="T75" fmla="*/ 10 h 25"/>
                  <a:gd name="T76" fmla="*/ 14 w 31"/>
                  <a:gd name="T77" fmla="*/ 12 h 25"/>
                  <a:gd name="T78" fmla="*/ 10 w 31"/>
                  <a:gd name="T79" fmla="*/ 10 h 25"/>
                  <a:gd name="T80" fmla="*/ 8 w 31"/>
                  <a:gd name="T81" fmla="*/ 10 h 25"/>
                  <a:gd name="T82" fmla="*/ 6 w 31"/>
                  <a:gd name="T83" fmla="*/ 8 h 25"/>
                  <a:gd name="T84" fmla="*/ 6 w 31"/>
                  <a:gd name="T85" fmla="*/ 4 h 25"/>
                  <a:gd name="T86" fmla="*/ 6 w 31"/>
                  <a:gd name="T87" fmla="*/ 2 h 25"/>
                  <a:gd name="T88" fmla="*/ 6 w 31"/>
                  <a:gd name="T89" fmla="*/ 2 h 25"/>
                  <a:gd name="T90" fmla="*/ 6 w 31"/>
                  <a:gd name="T91" fmla="*/ 0 h 25"/>
                  <a:gd name="T92" fmla="*/ 4 w 31"/>
                  <a:gd name="T93" fmla="*/ 2 h 25"/>
                  <a:gd name="T94" fmla="*/ 4 w 31"/>
                  <a:gd name="T95" fmla="*/ 4 h 25"/>
                  <a:gd name="T96" fmla="*/ 4 w 31"/>
                  <a:gd name="T97" fmla="*/ 6 h 25"/>
                  <a:gd name="T98" fmla="*/ 4 w 31"/>
                  <a:gd name="T99" fmla="*/ 10 h 25"/>
                  <a:gd name="T100" fmla="*/ 4 w 31"/>
                  <a:gd name="T101" fmla="*/ 12 h 25"/>
                  <a:gd name="T102" fmla="*/ 6 w 31"/>
                  <a:gd name="T103" fmla="*/ 12 h 25"/>
                  <a:gd name="T104" fmla="*/ 2 w 31"/>
                  <a:gd name="T105" fmla="*/ 17 h 25"/>
                  <a:gd name="T106" fmla="*/ 0 w 31"/>
                  <a:gd name="T107" fmla="*/ 21 h 25"/>
                  <a:gd name="T108" fmla="*/ 0 w 31"/>
                  <a:gd name="T109"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25">
                    <a:moveTo>
                      <a:pt x="10" y="8"/>
                    </a:moveTo>
                    <a:lnTo>
                      <a:pt x="10" y="6"/>
                    </a:lnTo>
                    <a:lnTo>
                      <a:pt x="14" y="4"/>
                    </a:lnTo>
                    <a:lnTo>
                      <a:pt x="14" y="6"/>
                    </a:lnTo>
                    <a:lnTo>
                      <a:pt x="12" y="8"/>
                    </a:lnTo>
                    <a:lnTo>
                      <a:pt x="10" y="8"/>
                    </a:lnTo>
                    <a:lnTo>
                      <a:pt x="10" y="8"/>
                    </a:lnTo>
                    <a:lnTo>
                      <a:pt x="10" y="8"/>
                    </a:lnTo>
                    <a:close/>
                    <a:moveTo>
                      <a:pt x="0" y="23"/>
                    </a:moveTo>
                    <a:lnTo>
                      <a:pt x="2" y="23"/>
                    </a:lnTo>
                    <a:lnTo>
                      <a:pt x="6" y="21"/>
                    </a:lnTo>
                    <a:lnTo>
                      <a:pt x="10" y="21"/>
                    </a:lnTo>
                    <a:lnTo>
                      <a:pt x="10" y="21"/>
                    </a:lnTo>
                    <a:lnTo>
                      <a:pt x="12" y="25"/>
                    </a:lnTo>
                    <a:lnTo>
                      <a:pt x="16" y="23"/>
                    </a:lnTo>
                    <a:lnTo>
                      <a:pt x="16" y="21"/>
                    </a:lnTo>
                    <a:lnTo>
                      <a:pt x="19" y="21"/>
                    </a:lnTo>
                    <a:lnTo>
                      <a:pt x="19" y="25"/>
                    </a:lnTo>
                    <a:lnTo>
                      <a:pt x="21" y="25"/>
                    </a:lnTo>
                    <a:lnTo>
                      <a:pt x="25" y="25"/>
                    </a:lnTo>
                    <a:lnTo>
                      <a:pt x="29" y="23"/>
                    </a:lnTo>
                    <a:lnTo>
                      <a:pt x="27" y="23"/>
                    </a:lnTo>
                    <a:lnTo>
                      <a:pt x="23" y="23"/>
                    </a:lnTo>
                    <a:lnTo>
                      <a:pt x="21" y="21"/>
                    </a:lnTo>
                    <a:lnTo>
                      <a:pt x="23" y="17"/>
                    </a:lnTo>
                    <a:lnTo>
                      <a:pt x="25" y="17"/>
                    </a:lnTo>
                    <a:lnTo>
                      <a:pt x="29" y="17"/>
                    </a:lnTo>
                    <a:lnTo>
                      <a:pt x="31" y="15"/>
                    </a:lnTo>
                    <a:lnTo>
                      <a:pt x="29" y="12"/>
                    </a:lnTo>
                    <a:lnTo>
                      <a:pt x="27" y="12"/>
                    </a:lnTo>
                    <a:lnTo>
                      <a:pt x="25" y="12"/>
                    </a:lnTo>
                    <a:lnTo>
                      <a:pt x="21" y="15"/>
                    </a:lnTo>
                    <a:lnTo>
                      <a:pt x="19" y="17"/>
                    </a:lnTo>
                    <a:lnTo>
                      <a:pt x="16" y="10"/>
                    </a:lnTo>
                    <a:lnTo>
                      <a:pt x="19" y="10"/>
                    </a:lnTo>
                    <a:lnTo>
                      <a:pt x="19" y="6"/>
                    </a:lnTo>
                    <a:lnTo>
                      <a:pt x="16" y="8"/>
                    </a:lnTo>
                    <a:lnTo>
                      <a:pt x="16" y="10"/>
                    </a:lnTo>
                    <a:lnTo>
                      <a:pt x="14" y="12"/>
                    </a:lnTo>
                    <a:lnTo>
                      <a:pt x="10" y="10"/>
                    </a:lnTo>
                    <a:lnTo>
                      <a:pt x="8" y="10"/>
                    </a:lnTo>
                    <a:lnTo>
                      <a:pt x="6" y="8"/>
                    </a:lnTo>
                    <a:lnTo>
                      <a:pt x="6" y="4"/>
                    </a:lnTo>
                    <a:lnTo>
                      <a:pt x="6" y="2"/>
                    </a:lnTo>
                    <a:lnTo>
                      <a:pt x="6" y="2"/>
                    </a:lnTo>
                    <a:lnTo>
                      <a:pt x="6" y="0"/>
                    </a:lnTo>
                    <a:lnTo>
                      <a:pt x="4" y="2"/>
                    </a:lnTo>
                    <a:lnTo>
                      <a:pt x="4" y="4"/>
                    </a:lnTo>
                    <a:lnTo>
                      <a:pt x="4" y="6"/>
                    </a:lnTo>
                    <a:lnTo>
                      <a:pt x="4" y="10"/>
                    </a:lnTo>
                    <a:lnTo>
                      <a:pt x="4" y="12"/>
                    </a:lnTo>
                    <a:lnTo>
                      <a:pt x="6" y="12"/>
                    </a:lnTo>
                    <a:lnTo>
                      <a:pt x="2" y="17"/>
                    </a:lnTo>
                    <a:lnTo>
                      <a:pt x="0" y="21"/>
                    </a:lnTo>
                    <a:lnTo>
                      <a:pt x="0" y="2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49" name="Freeform 154">
                <a:extLst>
                  <a:ext uri="{FF2B5EF4-FFF2-40B4-BE49-F238E27FC236}">
                    <a16:creationId xmlns:a16="http://schemas.microsoft.com/office/drawing/2014/main" id="{76E3C731-688C-41E4-B980-CA993380E791}"/>
                  </a:ext>
                </a:extLst>
              </p:cNvPr>
              <p:cNvSpPr>
                <a:spLocks/>
              </p:cNvSpPr>
              <p:nvPr/>
            </p:nvSpPr>
            <p:spPr bwMode="auto">
              <a:xfrm>
                <a:off x="9942872" y="4148933"/>
                <a:ext cx="8061" cy="9085"/>
              </a:xfrm>
              <a:custGeom>
                <a:avLst/>
                <a:gdLst>
                  <a:gd name="T0" fmla="*/ 4 w 10"/>
                  <a:gd name="T1" fmla="*/ 0 h 12"/>
                  <a:gd name="T2" fmla="*/ 2 w 10"/>
                  <a:gd name="T3" fmla="*/ 4 h 12"/>
                  <a:gd name="T4" fmla="*/ 0 w 10"/>
                  <a:gd name="T5" fmla="*/ 6 h 12"/>
                  <a:gd name="T6" fmla="*/ 6 w 10"/>
                  <a:gd name="T7" fmla="*/ 12 h 12"/>
                  <a:gd name="T8" fmla="*/ 10 w 10"/>
                  <a:gd name="T9" fmla="*/ 8 h 12"/>
                  <a:gd name="T10" fmla="*/ 8 w 10"/>
                  <a:gd name="T11" fmla="*/ 6 h 12"/>
                  <a:gd name="T12" fmla="*/ 10 w 10"/>
                  <a:gd name="T13" fmla="*/ 4 h 12"/>
                  <a:gd name="T14" fmla="*/ 10 w 10"/>
                  <a:gd name="T15" fmla="*/ 0 h 12"/>
                  <a:gd name="T16" fmla="*/ 8 w 10"/>
                  <a:gd name="T17" fmla="*/ 0 h 12"/>
                  <a:gd name="T18" fmla="*/ 6 w 10"/>
                  <a:gd name="T19" fmla="*/ 0 h 12"/>
                  <a:gd name="T20" fmla="*/ 4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4" y="0"/>
                    </a:moveTo>
                    <a:lnTo>
                      <a:pt x="2" y="4"/>
                    </a:lnTo>
                    <a:lnTo>
                      <a:pt x="0" y="6"/>
                    </a:lnTo>
                    <a:lnTo>
                      <a:pt x="6" y="12"/>
                    </a:lnTo>
                    <a:lnTo>
                      <a:pt x="10" y="8"/>
                    </a:lnTo>
                    <a:lnTo>
                      <a:pt x="8" y="6"/>
                    </a:lnTo>
                    <a:lnTo>
                      <a:pt x="10" y="4"/>
                    </a:lnTo>
                    <a:lnTo>
                      <a:pt x="10" y="0"/>
                    </a:lnTo>
                    <a:lnTo>
                      <a:pt x="8" y="0"/>
                    </a:lnTo>
                    <a:lnTo>
                      <a:pt x="6" y="0"/>
                    </a:lnTo>
                    <a:lnTo>
                      <a:pt x="4"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50" name="Freeform 155">
                <a:extLst>
                  <a:ext uri="{FF2B5EF4-FFF2-40B4-BE49-F238E27FC236}">
                    <a16:creationId xmlns:a16="http://schemas.microsoft.com/office/drawing/2014/main" id="{BB442302-8CEC-4ABA-9E4C-A5932BDD8431}"/>
                  </a:ext>
                </a:extLst>
              </p:cNvPr>
              <p:cNvSpPr>
                <a:spLocks/>
              </p:cNvSpPr>
              <p:nvPr/>
            </p:nvSpPr>
            <p:spPr bwMode="auto">
              <a:xfrm>
                <a:off x="9910628" y="4159533"/>
                <a:ext cx="8061" cy="9842"/>
              </a:xfrm>
              <a:custGeom>
                <a:avLst/>
                <a:gdLst>
                  <a:gd name="T0" fmla="*/ 0 w 10"/>
                  <a:gd name="T1" fmla="*/ 0 h 13"/>
                  <a:gd name="T2" fmla="*/ 0 w 10"/>
                  <a:gd name="T3" fmla="*/ 7 h 13"/>
                  <a:gd name="T4" fmla="*/ 4 w 10"/>
                  <a:gd name="T5" fmla="*/ 13 h 13"/>
                  <a:gd name="T6" fmla="*/ 6 w 10"/>
                  <a:gd name="T7" fmla="*/ 13 h 13"/>
                  <a:gd name="T8" fmla="*/ 10 w 10"/>
                  <a:gd name="T9" fmla="*/ 9 h 13"/>
                  <a:gd name="T10" fmla="*/ 8 w 10"/>
                  <a:gd name="T11" fmla="*/ 9 h 13"/>
                  <a:gd name="T12" fmla="*/ 6 w 10"/>
                  <a:gd name="T13" fmla="*/ 2 h 13"/>
                  <a:gd name="T14" fmla="*/ 2 w 10"/>
                  <a:gd name="T15" fmla="*/ 0 h 13"/>
                  <a:gd name="T16" fmla="*/ 0 w 10"/>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0" y="0"/>
                    </a:moveTo>
                    <a:lnTo>
                      <a:pt x="0" y="7"/>
                    </a:lnTo>
                    <a:lnTo>
                      <a:pt x="4" y="13"/>
                    </a:lnTo>
                    <a:lnTo>
                      <a:pt x="6" y="13"/>
                    </a:lnTo>
                    <a:lnTo>
                      <a:pt x="10" y="9"/>
                    </a:lnTo>
                    <a:lnTo>
                      <a:pt x="8" y="9"/>
                    </a:lnTo>
                    <a:lnTo>
                      <a:pt x="6" y="2"/>
                    </a:lnTo>
                    <a:lnTo>
                      <a:pt x="2" y="0"/>
                    </a:lnTo>
                    <a:lnTo>
                      <a:pt x="0"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51" name="Freeform 156">
                <a:extLst>
                  <a:ext uri="{FF2B5EF4-FFF2-40B4-BE49-F238E27FC236}">
                    <a16:creationId xmlns:a16="http://schemas.microsoft.com/office/drawing/2014/main" id="{81BB1B05-E6D8-4E61-B603-016DF79A3D74}"/>
                  </a:ext>
                </a:extLst>
              </p:cNvPr>
              <p:cNvSpPr>
                <a:spLocks noEditPoints="1"/>
              </p:cNvSpPr>
              <p:nvPr/>
            </p:nvSpPr>
            <p:spPr bwMode="auto">
              <a:xfrm>
                <a:off x="9711518" y="4022501"/>
                <a:ext cx="122529" cy="214253"/>
              </a:xfrm>
              <a:custGeom>
                <a:avLst/>
                <a:gdLst>
                  <a:gd name="T0" fmla="*/ 44 w 152"/>
                  <a:gd name="T1" fmla="*/ 278 h 283"/>
                  <a:gd name="T2" fmla="*/ 72 w 152"/>
                  <a:gd name="T3" fmla="*/ 272 h 283"/>
                  <a:gd name="T4" fmla="*/ 82 w 152"/>
                  <a:gd name="T5" fmla="*/ 255 h 283"/>
                  <a:gd name="T6" fmla="*/ 84 w 152"/>
                  <a:gd name="T7" fmla="*/ 242 h 283"/>
                  <a:gd name="T8" fmla="*/ 88 w 152"/>
                  <a:gd name="T9" fmla="*/ 234 h 283"/>
                  <a:gd name="T10" fmla="*/ 101 w 152"/>
                  <a:gd name="T11" fmla="*/ 202 h 283"/>
                  <a:gd name="T12" fmla="*/ 118 w 152"/>
                  <a:gd name="T13" fmla="*/ 164 h 283"/>
                  <a:gd name="T14" fmla="*/ 126 w 152"/>
                  <a:gd name="T15" fmla="*/ 139 h 283"/>
                  <a:gd name="T16" fmla="*/ 133 w 152"/>
                  <a:gd name="T17" fmla="*/ 112 h 283"/>
                  <a:gd name="T18" fmla="*/ 137 w 152"/>
                  <a:gd name="T19" fmla="*/ 95 h 283"/>
                  <a:gd name="T20" fmla="*/ 139 w 152"/>
                  <a:gd name="T21" fmla="*/ 82 h 283"/>
                  <a:gd name="T22" fmla="*/ 139 w 152"/>
                  <a:gd name="T23" fmla="*/ 72 h 283"/>
                  <a:gd name="T24" fmla="*/ 147 w 152"/>
                  <a:gd name="T25" fmla="*/ 82 h 283"/>
                  <a:gd name="T26" fmla="*/ 152 w 152"/>
                  <a:gd name="T27" fmla="*/ 70 h 283"/>
                  <a:gd name="T28" fmla="*/ 147 w 152"/>
                  <a:gd name="T29" fmla="*/ 57 h 283"/>
                  <a:gd name="T30" fmla="*/ 147 w 152"/>
                  <a:gd name="T31" fmla="*/ 42 h 283"/>
                  <a:gd name="T32" fmla="*/ 143 w 152"/>
                  <a:gd name="T33" fmla="*/ 17 h 283"/>
                  <a:gd name="T34" fmla="*/ 135 w 152"/>
                  <a:gd name="T35" fmla="*/ 6 h 283"/>
                  <a:gd name="T36" fmla="*/ 131 w 152"/>
                  <a:gd name="T37" fmla="*/ 6 h 283"/>
                  <a:gd name="T38" fmla="*/ 126 w 152"/>
                  <a:gd name="T39" fmla="*/ 11 h 283"/>
                  <a:gd name="T40" fmla="*/ 124 w 152"/>
                  <a:gd name="T41" fmla="*/ 21 h 283"/>
                  <a:gd name="T42" fmla="*/ 116 w 152"/>
                  <a:gd name="T43" fmla="*/ 34 h 283"/>
                  <a:gd name="T44" fmla="*/ 110 w 152"/>
                  <a:gd name="T45" fmla="*/ 34 h 283"/>
                  <a:gd name="T46" fmla="*/ 110 w 152"/>
                  <a:gd name="T47" fmla="*/ 44 h 283"/>
                  <a:gd name="T48" fmla="*/ 103 w 152"/>
                  <a:gd name="T49" fmla="*/ 46 h 283"/>
                  <a:gd name="T50" fmla="*/ 105 w 152"/>
                  <a:gd name="T51" fmla="*/ 57 h 283"/>
                  <a:gd name="T52" fmla="*/ 95 w 152"/>
                  <a:gd name="T53" fmla="*/ 63 h 283"/>
                  <a:gd name="T54" fmla="*/ 91 w 152"/>
                  <a:gd name="T55" fmla="*/ 57 h 283"/>
                  <a:gd name="T56" fmla="*/ 88 w 152"/>
                  <a:gd name="T57" fmla="*/ 68 h 283"/>
                  <a:gd name="T58" fmla="*/ 86 w 152"/>
                  <a:gd name="T59" fmla="*/ 74 h 283"/>
                  <a:gd name="T60" fmla="*/ 84 w 152"/>
                  <a:gd name="T61" fmla="*/ 65 h 283"/>
                  <a:gd name="T62" fmla="*/ 76 w 152"/>
                  <a:gd name="T63" fmla="*/ 82 h 283"/>
                  <a:gd name="T64" fmla="*/ 69 w 152"/>
                  <a:gd name="T65" fmla="*/ 74 h 283"/>
                  <a:gd name="T66" fmla="*/ 57 w 152"/>
                  <a:gd name="T67" fmla="*/ 78 h 283"/>
                  <a:gd name="T68" fmla="*/ 55 w 152"/>
                  <a:gd name="T69" fmla="*/ 80 h 283"/>
                  <a:gd name="T70" fmla="*/ 40 w 152"/>
                  <a:gd name="T71" fmla="*/ 86 h 283"/>
                  <a:gd name="T72" fmla="*/ 32 w 152"/>
                  <a:gd name="T73" fmla="*/ 89 h 283"/>
                  <a:gd name="T74" fmla="*/ 21 w 152"/>
                  <a:gd name="T75" fmla="*/ 112 h 283"/>
                  <a:gd name="T76" fmla="*/ 23 w 152"/>
                  <a:gd name="T77" fmla="*/ 127 h 283"/>
                  <a:gd name="T78" fmla="*/ 32 w 152"/>
                  <a:gd name="T79" fmla="*/ 148 h 283"/>
                  <a:gd name="T80" fmla="*/ 27 w 152"/>
                  <a:gd name="T81" fmla="*/ 164 h 283"/>
                  <a:gd name="T82" fmla="*/ 19 w 152"/>
                  <a:gd name="T83" fmla="*/ 177 h 283"/>
                  <a:gd name="T84" fmla="*/ 6 w 152"/>
                  <a:gd name="T85" fmla="*/ 190 h 283"/>
                  <a:gd name="T86" fmla="*/ 2 w 152"/>
                  <a:gd name="T87" fmla="*/ 209 h 283"/>
                  <a:gd name="T88" fmla="*/ 6 w 152"/>
                  <a:gd name="T89" fmla="*/ 228 h 283"/>
                  <a:gd name="T90" fmla="*/ 10 w 152"/>
                  <a:gd name="T91" fmla="*/ 236 h 283"/>
                  <a:gd name="T92" fmla="*/ 6 w 152"/>
                  <a:gd name="T93" fmla="*/ 249 h 283"/>
                  <a:gd name="T94" fmla="*/ 10 w 152"/>
                  <a:gd name="T95" fmla="*/ 264 h 283"/>
                  <a:gd name="T96" fmla="*/ 19 w 152"/>
                  <a:gd name="T97" fmla="*/ 274 h 283"/>
                  <a:gd name="T98" fmla="*/ 29 w 152"/>
                  <a:gd name="T99" fmla="*/ 278 h 283"/>
                  <a:gd name="T100" fmla="*/ 34 w 152"/>
                  <a:gd name="T101" fmla="*/ 283 h 283"/>
                  <a:gd name="T102" fmla="*/ 122 w 152"/>
                  <a:gd name="T103" fmla="*/ 17 h 283"/>
                  <a:gd name="T104" fmla="*/ 118 w 152"/>
                  <a:gd name="T105" fmla="*/ 25 h 283"/>
                  <a:gd name="T106" fmla="*/ 118 w 152"/>
                  <a:gd name="T107" fmla="*/ 25 h 283"/>
                  <a:gd name="T108" fmla="*/ 116 w 152"/>
                  <a:gd name="T109" fmla="*/ 25 h 283"/>
                  <a:gd name="T110" fmla="*/ 112 w 152"/>
                  <a:gd name="T111" fmla="*/ 25 h 283"/>
                  <a:gd name="T112" fmla="*/ 139 w 152"/>
                  <a:gd name="T113" fmla="*/ 99 h 283"/>
                  <a:gd name="T114" fmla="*/ 141 w 152"/>
                  <a:gd name="T115" fmla="*/ 99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283">
                    <a:moveTo>
                      <a:pt x="34" y="283"/>
                    </a:moveTo>
                    <a:lnTo>
                      <a:pt x="36" y="280"/>
                    </a:lnTo>
                    <a:lnTo>
                      <a:pt x="40" y="280"/>
                    </a:lnTo>
                    <a:lnTo>
                      <a:pt x="44" y="278"/>
                    </a:lnTo>
                    <a:lnTo>
                      <a:pt x="48" y="274"/>
                    </a:lnTo>
                    <a:lnTo>
                      <a:pt x="61" y="272"/>
                    </a:lnTo>
                    <a:lnTo>
                      <a:pt x="65" y="274"/>
                    </a:lnTo>
                    <a:lnTo>
                      <a:pt x="72" y="272"/>
                    </a:lnTo>
                    <a:lnTo>
                      <a:pt x="74" y="268"/>
                    </a:lnTo>
                    <a:lnTo>
                      <a:pt x="76" y="268"/>
                    </a:lnTo>
                    <a:lnTo>
                      <a:pt x="78" y="261"/>
                    </a:lnTo>
                    <a:lnTo>
                      <a:pt x="82" y="255"/>
                    </a:lnTo>
                    <a:lnTo>
                      <a:pt x="82" y="253"/>
                    </a:lnTo>
                    <a:lnTo>
                      <a:pt x="84" y="249"/>
                    </a:lnTo>
                    <a:lnTo>
                      <a:pt x="84" y="245"/>
                    </a:lnTo>
                    <a:lnTo>
                      <a:pt x="84" y="242"/>
                    </a:lnTo>
                    <a:lnTo>
                      <a:pt x="86" y="240"/>
                    </a:lnTo>
                    <a:lnTo>
                      <a:pt x="88" y="234"/>
                    </a:lnTo>
                    <a:lnTo>
                      <a:pt x="88" y="234"/>
                    </a:lnTo>
                    <a:lnTo>
                      <a:pt x="88" y="234"/>
                    </a:lnTo>
                    <a:lnTo>
                      <a:pt x="93" y="228"/>
                    </a:lnTo>
                    <a:lnTo>
                      <a:pt x="97" y="213"/>
                    </a:lnTo>
                    <a:lnTo>
                      <a:pt x="99" y="207"/>
                    </a:lnTo>
                    <a:lnTo>
                      <a:pt x="101" y="202"/>
                    </a:lnTo>
                    <a:lnTo>
                      <a:pt x="103" y="196"/>
                    </a:lnTo>
                    <a:lnTo>
                      <a:pt x="107" y="186"/>
                    </a:lnTo>
                    <a:lnTo>
                      <a:pt x="114" y="169"/>
                    </a:lnTo>
                    <a:lnTo>
                      <a:pt x="118" y="164"/>
                    </a:lnTo>
                    <a:lnTo>
                      <a:pt x="118" y="156"/>
                    </a:lnTo>
                    <a:lnTo>
                      <a:pt x="120" y="150"/>
                    </a:lnTo>
                    <a:lnTo>
                      <a:pt x="122" y="148"/>
                    </a:lnTo>
                    <a:lnTo>
                      <a:pt x="126" y="139"/>
                    </a:lnTo>
                    <a:lnTo>
                      <a:pt x="128" y="129"/>
                    </a:lnTo>
                    <a:lnTo>
                      <a:pt x="131" y="120"/>
                    </a:lnTo>
                    <a:lnTo>
                      <a:pt x="133" y="118"/>
                    </a:lnTo>
                    <a:lnTo>
                      <a:pt x="133" y="112"/>
                    </a:lnTo>
                    <a:lnTo>
                      <a:pt x="131" y="110"/>
                    </a:lnTo>
                    <a:lnTo>
                      <a:pt x="133" y="103"/>
                    </a:lnTo>
                    <a:lnTo>
                      <a:pt x="137" y="99"/>
                    </a:lnTo>
                    <a:lnTo>
                      <a:pt x="137" y="95"/>
                    </a:lnTo>
                    <a:lnTo>
                      <a:pt x="139" y="93"/>
                    </a:lnTo>
                    <a:lnTo>
                      <a:pt x="139" y="89"/>
                    </a:lnTo>
                    <a:lnTo>
                      <a:pt x="137" y="86"/>
                    </a:lnTo>
                    <a:lnTo>
                      <a:pt x="139" y="82"/>
                    </a:lnTo>
                    <a:lnTo>
                      <a:pt x="139" y="78"/>
                    </a:lnTo>
                    <a:lnTo>
                      <a:pt x="137" y="76"/>
                    </a:lnTo>
                    <a:lnTo>
                      <a:pt x="137" y="72"/>
                    </a:lnTo>
                    <a:lnTo>
                      <a:pt x="139" y="72"/>
                    </a:lnTo>
                    <a:lnTo>
                      <a:pt x="141" y="72"/>
                    </a:lnTo>
                    <a:lnTo>
                      <a:pt x="141" y="76"/>
                    </a:lnTo>
                    <a:lnTo>
                      <a:pt x="145" y="80"/>
                    </a:lnTo>
                    <a:lnTo>
                      <a:pt x="147" y="82"/>
                    </a:lnTo>
                    <a:lnTo>
                      <a:pt x="150" y="78"/>
                    </a:lnTo>
                    <a:lnTo>
                      <a:pt x="150" y="76"/>
                    </a:lnTo>
                    <a:lnTo>
                      <a:pt x="150" y="74"/>
                    </a:lnTo>
                    <a:lnTo>
                      <a:pt x="152" y="70"/>
                    </a:lnTo>
                    <a:lnTo>
                      <a:pt x="152" y="70"/>
                    </a:lnTo>
                    <a:lnTo>
                      <a:pt x="152" y="65"/>
                    </a:lnTo>
                    <a:lnTo>
                      <a:pt x="147" y="59"/>
                    </a:lnTo>
                    <a:lnTo>
                      <a:pt x="147" y="57"/>
                    </a:lnTo>
                    <a:lnTo>
                      <a:pt x="147" y="55"/>
                    </a:lnTo>
                    <a:lnTo>
                      <a:pt x="147" y="51"/>
                    </a:lnTo>
                    <a:lnTo>
                      <a:pt x="147" y="44"/>
                    </a:lnTo>
                    <a:lnTo>
                      <a:pt x="147" y="42"/>
                    </a:lnTo>
                    <a:lnTo>
                      <a:pt x="150" y="32"/>
                    </a:lnTo>
                    <a:lnTo>
                      <a:pt x="145" y="30"/>
                    </a:lnTo>
                    <a:lnTo>
                      <a:pt x="145" y="19"/>
                    </a:lnTo>
                    <a:lnTo>
                      <a:pt x="143" y="17"/>
                    </a:lnTo>
                    <a:lnTo>
                      <a:pt x="141" y="17"/>
                    </a:lnTo>
                    <a:lnTo>
                      <a:pt x="139" y="13"/>
                    </a:lnTo>
                    <a:lnTo>
                      <a:pt x="139" y="8"/>
                    </a:lnTo>
                    <a:lnTo>
                      <a:pt x="135" y="6"/>
                    </a:lnTo>
                    <a:lnTo>
                      <a:pt x="137" y="4"/>
                    </a:lnTo>
                    <a:lnTo>
                      <a:pt x="135" y="0"/>
                    </a:lnTo>
                    <a:lnTo>
                      <a:pt x="131" y="4"/>
                    </a:lnTo>
                    <a:lnTo>
                      <a:pt x="131" y="6"/>
                    </a:lnTo>
                    <a:lnTo>
                      <a:pt x="128" y="8"/>
                    </a:lnTo>
                    <a:lnTo>
                      <a:pt x="124" y="6"/>
                    </a:lnTo>
                    <a:lnTo>
                      <a:pt x="122" y="6"/>
                    </a:lnTo>
                    <a:lnTo>
                      <a:pt x="126" y="11"/>
                    </a:lnTo>
                    <a:lnTo>
                      <a:pt x="126" y="13"/>
                    </a:lnTo>
                    <a:lnTo>
                      <a:pt x="128" y="17"/>
                    </a:lnTo>
                    <a:lnTo>
                      <a:pt x="128" y="17"/>
                    </a:lnTo>
                    <a:lnTo>
                      <a:pt x="124" y="21"/>
                    </a:lnTo>
                    <a:lnTo>
                      <a:pt x="124" y="27"/>
                    </a:lnTo>
                    <a:lnTo>
                      <a:pt x="122" y="32"/>
                    </a:lnTo>
                    <a:lnTo>
                      <a:pt x="120" y="30"/>
                    </a:lnTo>
                    <a:lnTo>
                      <a:pt x="116" y="34"/>
                    </a:lnTo>
                    <a:lnTo>
                      <a:pt x="116" y="38"/>
                    </a:lnTo>
                    <a:lnTo>
                      <a:pt x="114" y="38"/>
                    </a:lnTo>
                    <a:lnTo>
                      <a:pt x="112" y="38"/>
                    </a:lnTo>
                    <a:lnTo>
                      <a:pt x="110" y="34"/>
                    </a:lnTo>
                    <a:lnTo>
                      <a:pt x="107" y="32"/>
                    </a:lnTo>
                    <a:lnTo>
                      <a:pt x="105" y="36"/>
                    </a:lnTo>
                    <a:lnTo>
                      <a:pt x="105" y="40"/>
                    </a:lnTo>
                    <a:lnTo>
                      <a:pt x="110" y="44"/>
                    </a:lnTo>
                    <a:lnTo>
                      <a:pt x="110" y="44"/>
                    </a:lnTo>
                    <a:lnTo>
                      <a:pt x="110" y="46"/>
                    </a:lnTo>
                    <a:lnTo>
                      <a:pt x="107" y="46"/>
                    </a:lnTo>
                    <a:lnTo>
                      <a:pt x="103" y="46"/>
                    </a:lnTo>
                    <a:lnTo>
                      <a:pt x="103" y="51"/>
                    </a:lnTo>
                    <a:lnTo>
                      <a:pt x="107" y="53"/>
                    </a:lnTo>
                    <a:lnTo>
                      <a:pt x="107" y="55"/>
                    </a:lnTo>
                    <a:lnTo>
                      <a:pt x="105" y="57"/>
                    </a:lnTo>
                    <a:lnTo>
                      <a:pt x="105" y="55"/>
                    </a:lnTo>
                    <a:lnTo>
                      <a:pt x="101" y="55"/>
                    </a:lnTo>
                    <a:lnTo>
                      <a:pt x="101" y="57"/>
                    </a:lnTo>
                    <a:lnTo>
                      <a:pt x="95" y="63"/>
                    </a:lnTo>
                    <a:lnTo>
                      <a:pt x="95" y="59"/>
                    </a:lnTo>
                    <a:lnTo>
                      <a:pt x="97" y="57"/>
                    </a:lnTo>
                    <a:lnTo>
                      <a:pt x="95" y="55"/>
                    </a:lnTo>
                    <a:lnTo>
                      <a:pt x="91" y="57"/>
                    </a:lnTo>
                    <a:lnTo>
                      <a:pt x="93" y="59"/>
                    </a:lnTo>
                    <a:lnTo>
                      <a:pt x="93" y="61"/>
                    </a:lnTo>
                    <a:lnTo>
                      <a:pt x="88" y="63"/>
                    </a:lnTo>
                    <a:lnTo>
                      <a:pt x="88" y="68"/>
                    </a:lnTo>
                    <a:lnTo>
                      <a:pt x="93" y="68"/>
                    </a:lnTo>
                    <a:lnTo>
                      <a:pt x="93" y="70"/>
                    </a:lnTo>
                    <a:lnTo>
                      <a:pt x="88" y="72"/>
                    </a:lnTo>
                    <a:lnTo>
                      <a:pt x="86" y="74"/>
                    </a:lnTo>
                    <a:lnTo>
                      <a:pt x="86" y="70"/>
                    </a:lnTo>
                    <a:lnTo>
                      <a:pt x="84" y="70"/>
                    </a:lnTo>
                    <a:lnTo>
                      <a:pt x="86" y="68"/>
                    </a:lnTo>
                    <a:lnTo>
                      <a:pt x="84" y="65"/>
                    </a:lnTo>
                    <a:lnTo>
                      <a:pt x="76" y="72"/>
                    </a:lnTo>
                    <a:lnTo>
                      <a:pt x="76" y="78"/>
                    </a:lnTo>
                    <a:lnTo>
                      <a:pt x="76" y="80"/>
                    </a:lnTo>
                    <a:lnTo>
                      <a:pt x="76" y="82"/>
                    </a:lnTo>
                    <a:lnTo>
                      <a:pt x="74" y="82"/>
                    </a:lnTo>
                    <a:lnTo>
                      <a:pt x="72" y="80"/>
                    </a:lnTo>
                    <a:lnTo>
                      <a:pt x="72" y="76"/>
                    </a:lnTo>
                    <a:lnTo>
                      <a:pt x="69" y="74"/>
                    </a:lnTo>
                    <a:lnTo>
                      <a:pt x="65" y="80"/>
                    </a:lnTo>
                    <a:lnTo>
                      <a:pt x="59" y="76"/>
                    </a:lnTo>
                    <a:lnTo>
                      <a:pt x="59" y="78"/>
                    </a:lnTo>
                    <a:lnTo>
                      <a:pt x="57" y="78"/>
                    </a:lnTo>
                    <a:lnTo>
                      <a:pt x="57" y="84"/>
                    </a:lnTo>
                    <a:lnTo>
                      <a:pt x="57" y="82"/>
                    </a:lnTo>
                    <a:lnTo>
                      <a:pt x="55" y="84"/>
                    </a:lnTo>
                    <a:lnTo>
                      <a:pt x="55" y="80"/>
                    </a:lnTo>
                    <a:lnTo>
                      <a:pt x="53" y="80"/>
                    </a:lnTo>
                    <a:lnTo>
                      <a:pt x="51" y="82"/>
                    </a:lnTo>
                    <a:lnTo>
                      <a:pt x="48" y="80"/>
                    </a:lnTo>
                    <a:lnTo>
                      <a:pt x="40" y="86"/>
                    </a:lnTo>
                    <a:lnTo>
                      <a:pt x="38" y="86"/>
                    </a:lnTo>
                    <a:lnTo>
                      <a:pt x="36" y="86"/>
                    </a:lnTo>
                    <a:lnTo>
                      <a:pt x="34" y="84"/>
                    </a:lnTo>
                    <a:lnTo>
                      <a:pt x="32" y="89"/>
                    </a:lnTo>
                    <a:lnTo>
                      <a:pt x="32" y="95"/>
                    </a:lnTo>
                    <a:lnTo>
                      <a:pt x="25" y="103"/>
                    </a:lnTo>
                    <a:lnTo>
                      <a:pt x="25" y="105"/>
                    </a:lnTo>
                    <a:lnTo>
                      <a:pt x="21" y="112"/>
                    </a:lnTo>
                    <a:lnTo>
                      <a:pt x="21" y="114"/>
                    </a:lnTo>
                    <a:lnTo>
                      <a:pt x="23" y="116"/>
                    </a:lnTo>
                    <a:lnTo>
                      <a:pt x="21" y="120"/>
                    </a:lnTo>
                    <a:lnTo>
                      <a:pt x="23" y="127"/>
                    </a:lnTo>
                    <a:lnTo>
                      <a:pt x="23" y="131"/>
                    </a:lnTo>
                    <a:lnTo>
                      <a:pt x="27" y="141"/>
                    </a:lnTo>
                    <a:lnTo>
                      <a:pt x="27" y="145"/>
                    </a:lnTo>
                    <a:lnTo>
                      <a:pt x="32" y="148"/>
                    </a:lnTo>
                    <a:lnTo>
                      <a:pt x="32" y="150"/>
                    </a:lnTo>
                    <a:lnTo>
                      <a:pt x="27" y="154"/>
                    </a:lnTo>
                    <a:lnTo>
                      <a:pt x="29" y="156"/>
                    </a:lnTo>
                    <a:lnTo>
                      <a:pt x="27" y="164"/>
                    </a:lnTo>
                    <a:lnTo>
                      <a:pt x="23" y="167"/>
                    </a:lnTo>
                    <a:lnTo>
                      <a:pt x="23" y="173"/>
                    </a:lnTo>
                    <a:lnTo>
                      <a:pt x="21" y="173"/>
                    </a:lnTo>
                    <a:lnTo>
                      <a:pt x="19" y="177"/>
                    </a:lnTo>
                    <a:lnTo>
                      <a:pt x="15" y="179"/>
                    </a:lnTo>
                    <a:lnTo>
                      <a:pt x="15" y="188"/>
                    </a:lnTo>
                    <a:lnTo>
                      <a:pt x="13" y="190"/>
                    </a:lnTo>
                    <a:lnTo>
                      <a:pt x="6" y="190"/>
                    </a:lnTo>
                    <a:lnTo>
                      <a:pt x="6" y="192"/>
                    </a:lnTo>
                    <a:lnTo>
                      <a:pt x="6" y="198"/>
                    </a:lnTo>
                    <a:lnTo>
                      <a:pt x="2" y="205"/>
                    </a:lnTo>
                    <a:lnTo>
                      <a:pt x="2" y="209"/>
                    </a:lnTo>
                    <a:lnTo>
                      <a:pt x="0" y="213"/>
                    </a:lnTo>
                    <a:lnTo>
                      <a:pt x="2" y="215"/>
                    </a:lnTo>
                    <a:lnTo>
                      <a:pt x="2" y="221"/>
                    </a:lnTo>
                    <a:lnTo>
                      <a:pt x="6" y="228"/>
                    </a:lnTo>
                    <a:lnTo>
                      <a:pt x="6" y="232"/>
                    </a:lnTo>
                    <a:lnTo>
                      <a:pt x="6" y="234"/>
                    </a:lnTo>
                    <a:lnTo>
                      <a:pt x="8" y="236"/>
                    </a:lnTo>
                    <a:lnTo>
                      <a:pt x="10" y="236"/>
                    </a:lnTo>
                    <a:lnTo>
                      <a:pt x="10" y="236"/>
                    </a:lnTo>
                    <a:lnTo>
                      <a:pt x="6" y="238"/>
                    </a:lnTo>
                    <a:lnTo>
                      <a:pt x="6" y="242"/>
                    </a:lnTo>
                    <a:lnTo>
                      <a:pt x="6" y="249"/>
                    </a:lnTo>
                    <a:lnTo>
                      <a:pt x="6" y="257"/>
                    </a:lnTo>
                    <a:lnTo>
                      <a:pt x="6" y="259"/>
                    </a:lnTo>
                    <a:lnTo>
                      <a:pt x="8" y="261"/>
                    </a:lnTo>
                    <a:lnTo>
                      <a:pt x="10" y="264"/>
                    </a:lnTo>
                    <a:lnTo>
                      <a:pt x="13" y="266"/>
                    </a:lnTo>
                    <a:lnTo>
                      <a:pt x="15" y="268"/>
                    </a:lnTo>
                    <a:lnTo>
                      <a:pt x="17" y="270"/>
                    </a:lnTo>
                    <a:lnTo>
                      <a:pt x="19" y="274"/>
                    </a:lnTo>
                    <a:lnTo>
                      <a:pt x="21" y="272"/>
                    </a:lnTo>
                    <a:lnTo>
                      <a:pt x="23" y="274"/>
                    </a:lnTo>
                    <a:lnTo>
                      <a:pt x="25" y="274"/>
                    </a:lnTo>
                    <a:lnTo>
                      <a:pt x="29" y="278"/>
                    </a:lnTo>
                    <a:lnTo>
                      <a:pt x="32" y="280"/>
                    </a:lnTo>
                    <a:lnTo>
                      <a:pt x="32" y="280"/>
                    </a:lnTo>
                    <a:lnTo>
                      <a:pt x="34" y="283"/>
                    </a:lnTo>
                    <a:lnTo>
                      <a:pt x="34" y="283"/>
                    </a:lnTo>
                    <a:close/>
                    <a:moveTo>
                      <a:pt x="120" y="19"/>
                    </a:moveTo>
                    <a:lnTo>
                      <a:pt x="118" y="19"/>
                    </a:lnTo>
                    <a:lnTo>
                      <a:pt x="122" y="15"/>
                    </a:lnTo>
                    <a:lnTo>
                      <a:pt x="122" y="17"/>
                    </a:lnTo>
                    <a:lnTo>
                      <a:pt x="120" y="19"/>
                    </a:lnTo>
                    <a:lnTo>
                      <a:pt x="120" y="19"/>
                    </a:lnTo>
                    <a:close/>
                    <a:moveTo>
                      <a:pt x="118" y="25"/>
                    </a:moveTo>
                    <a:lnTo>
                      <a:pt x="118" y="25"/>
                    </a:lnTo>
                    <a:lnTo>
                      <a:pt x="120" y="27"/>
                    </a:lnTo>
                    <a:lnTo>
                      <a:pt x="118" y="27"/>
                    </a:lnTo>
                    <a:lnTo>
                      <a:pt x="118" y="25"/>
                    </a:lnTo>
                    <a:lnTo>
                      <a:pt x="118" y="25"/>
                    </a:lnTo>
                    <a:close/>
                    <a:moveTo>
                      <a:pt x="112" y="25"/>
                    </a:moveTo>
                    <a:lnTo>
                      <a:pt x="112" y="23"/>
                    </a:lnTo>
                    <a:lnTo>
                      <a:pt x="114" y="25"/>
                    </a:lnTo>
                    <a:lnTo>
                      <a:pt x="116" y="25"/>
                    </a:lnTo>
                    <a:lnTo>
                      <a:pt x="114" y="30"/>
                    </a:lnTo>
                    <a:lnTo>
                      <a:pt x="112" y="27"/>
                    </a:lnTo>
                    <a:lnTo>
                      <a:pt x="110" y="27"/>
                    </a:lnTo>
                    <a:lnTo>
                      <a:pt x="112" y="25"/>
                    </a:lnTo>
                    <a:lnTo>
                      <a:pt x="112" y="25"/>
                    </a:lnTo>
                    <a:close/>
                    <a:moveTo>
                      <a:pt x="139" y="105"/>
                    </a:moveTo>
                    <a:lnTo>
                      <a:pt x="139" y="101"/>
                    </a:lnTo>
                    <a:lnTo>
                      <a:pt x="139" y="99"/>
                    </a:lnTo>
                    <a:lnTo>
                      <a:pt x="141" y="97"/>
                    </a:lnTo>
                    <a:lnTo>
                      <a:pt x="141" y="97"/>
                    </a:lnTo>
                    <a:lnTo>
                      <a:pt x="143" y="95"/>
                    </a:lnTo>
                    <a:lnTo>
                      <a:pt x="141" y="99"/>
                    </a:lnTo>
                    <a:lnTo>
                      <a:pt x="141" y="101"/>
                    </a:lnTo>
                    <a:lnTo>
                      <a:pt x="139" y="10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52" name="Freeform 157">
                <a:extLst>
                  <a:ext uri="{FF2B5EF4-FFF2-40B4-BE49-F238E27FC236}">
                    <a16:creationId xmlns:a16="http://schemas.microsoft.com/office/drawing/2014/main" id="{1911C386-A339-4E53-9572-2478B8859D9A}"/>
                  </a:ext>
                </a:extLst>
              </p:cNvPr>
              <p:cNvSpPr>
                <a:spLocks/>
              </p:cNvSpPr>
              <p:nvPr/>
            </p:nvSpPr>
            <p:spPr bwMode="auto">
              <a:xfrm>
                <a:off x="9514019" y="3998275"/>
                <a:ext cx="168478" cy="254378"/>
              </a:xfrm>
              <a:custGeom>
                <a:avLst/>
                <a:gdLst>
                  <a:gd name="T0" fmla="*/ 36 w 209"/>
                  <a:gd name="T1" fmla="*/ 209 h 336"/>
                  <a:gd name="T2" fmla="*/ 40 w 209"/>
                  <a:gd name="T3" fmla="*/ 199 h 336"/>
                  <a:gd name="T4" fmla="*/ 45 w 209"/>
                  <a:gd name="T5" fmla="*/ 184 h 336"/>
                  <a:gd name="T6" fmla="*/ 45 w 209"/>
                  <a:gd name="T7" fmla="*/ 173 h 336"/>
                  <a:gd name="T8" fmla="*/ 47 w 209"/>
                  <a:gd name="T9" fmla="*/ 161 h 336"/>
                  <a:gd name="T10" fmla="*/ 49 w 209"/>
                  <a:gd name="T11" fmla="*/ 144 h 336"/>
                  <a:gd name="T12" fmla="*/ 51 w 209"/>
                  <a:gd name="T13" fmla="*/ 129 h 336"/>
                  <a:gd name="T14" fmla="*/ 30 w 209"/>
                  <a:gd name="T15" fmla="*/ 123 h 336"/>
                  <a:gd name="T16" fmla="*/ 13 w 209"/>
                  <a:gd name="T17" fmla="*/ 116 h 336"/>
                  <a:gd name="T18" fmla="*/ 0 w 209"/>
                  <a:gd name="T19" fmla="*/ 97 h 336"/>
                  <a:gd name="T20" fmla="*/ 36 w 209"/>
                  <a:gd name="T21" fmla="*/ 81 h 336"/>
                  <a:gd name="T22" fmla="*/ 62 w 209"/>
                  <a:gd name="T23" fmla="*/ 76 h 336"/>
                  <a:gd name="T24" fmla="*/ 72 w 209"/>
                  <a:gd name="T25" fmla="*/ 83 h 336"/>
                  <a:gd name="T26" fmla="*/ 85 w 209"/>
                  <a:gd name="T27" fmla="*/ 91 h 336"/>
                  <a:gd name="T28" fmla="*/ 76 w 209"/>
                  <a:gd name="T29" fmla="*/ 110 h 336"/>
                  <a:gd name="T30" fmla="*/ 89 w 209"/>
                  <a:gd name="T31" fmla="*/ 127 h 336"/>
                  <a:gd name="T32" fmla="*/ 97 w 209"/>
                  <a:gd name="T33" fmla="*/ 137 h 336"/>
                  <a:gd name="T34" fmla="*/ 102 w 209"/>
                  <a:gd name="T35" fmla="*/ 116 h 336"/>
                  <a:gd name="T36" fmla="*/ 108 w 209"/>
                  <a:gd name="T37" fmla="*/ 100 h 336"/>
                  <a:gd name="T38" fmla="*/ 110 w 209"/>
                  <a:gd name="T39" fmla="*/ 93 h 336"/>
                  <a:gd name="T40" fmla="*/ 106 w 209"/>
                  <a:gd name="T41" fmla="*/ 76 h 336"/>
                  <a:gd name="T42" fmla="*/ 91 w 209"/>
                  <a:gd name="T43" fmla="*/ 62 h 336"/>
                  <a:gd name="T44" fmla="*/ 108 w 209"/>
                  <a:gd name="T45" fmla="*/ 22 h 336"/>
                  <a:gd name="T46" fmla="*/ 116 w 209"/>
                  <a:gd name="T47" fmla="*/ 24 h 336"/>
                  <a:gd name="T48" fmla="*/ 131 w 209"/>
                  <a:gd name="T49" fmla="*/ 22 h 336"/>
                  <a:gd name="T50" fmla="*/ 140 w 209"/>
                  <a:gd name="T51" fmla="*/ 24 h 336"/>
                  <a:gd name="T52" fmla="*/ 152 w 209"/>
                  <a:gd name="T53" fmla="*/ 17 h 336"/>
                  <a:gd name="T54" fmla="*/ 167 w 209"/>
                  <a:gd name="T55" fmla="*/ 17 h 336"/>
                  <a:gd name="T56" fmla="*/ 184 w 209"/>
                  <a:gd name="T57" fmla="*/ 13 h 336"/>
                  <a:gd name="T58" fmla="*/ 201 w 209"/>
                  <a:gd name="T59" fmla="*/ 3 h 336"/>
                  <a:gd name="T60" fmla="*/ 207 w 209"/>
                  <a:gd name="T61" fmla="*/ 7 h 336"/>
                  <a:gd name="T62" fmla="*/ 203 w 209"/>
                  <a:gd name="T63" fmla="*/ 19 h 336"/>
                  <a:gd name="T64" fmla="*/ 205 w 209"/>
                  <a:gd name="T65" fmla="*/ 34 h 336"/>
                  <a:gd name="T66" fmla="*/ 205 w 209"/>
                  <a:gd name="T67" fmla="*/ 53 h 336"/>
                  <a:gd name="T68" fmla="*/ 201 w 209"/>
                  <a:gd name="T69" fmla="*/ 74 h 336"/>
                  <a:gd name="T70" fmla="*/ 207 w 209"/>
                  <a:gd name="T71" fmla="*/ 87 h 336"/>
                  <a:gd name="T72" fmla="*/ 201 w 209"/>
                  <a:gd name="T73" fmla="*/ 93 h 336"/>
                  <a:gd name="T74" fmla="*/ 201 w 209"/>
                  <a:gd name="T75" fmla="*/ 100 h 336"/>
                  <a:gd name="T76" fmla="*/ 190 w 209"/>
                  <a:gd name="T77" fmla="*/ 118 h 336"/>
                  <a:gd name="T78" fmla="*/ 169 w 209"/>
                  <a:gd name="T79" fmla="*/ 131 h 336"/>
                  <a:gd name="T80" fmla="*/ 137 w 209"/>
                  <a:gd name="T81" fmla="*/ 148 h 336"/>
                  <a:gd name="T82" fmla="*/ 127 w 209"/>
                  <a:gd name="T83" fmla="*/ 152 h 336"/>
                  <a:gd name="T84" fmla="*/ 116 w 209"/>
                  <a:gd name="T85" fmla="*/ 167 h 336"/>
                  <a:gd name="T86" fmla="*/ 97 w 209"/>
                  <a:gd name="T87" fmla="*/ 180 h 336"/>
                  <a:gd name="T88" fmla="*/ 83 w 209"/>
                  <a:gd name="T89" fmla="*/ 188 h 336"/>
                  <a:gd name="T90" fmla="*/ 81 w 209"/>
                  <a:gd name="T91" fmla="*/ 196 h 336"/>
                  <a:gd name="T92" fmla="*/ 83 w 209"/>
                  <a:gd name="T93" fmla="*/ 215 h 336"/>
                  <a:gd name="T94" fmla="*/ 89 w 209"/>
                  <a:gd name="T95" fmla="*/ 241 h 336"/>
                  <a:gd name="T96" fmla="*/ 93 w 209"/>
                  <a:gd name="T97" fmla="*/ 241 h 336"/>
                  <a:gd name="T98" fmla="*/ 93 w 209"/>
                  <a:gd name="T99" fmla="*/ 255 h 336"/>
                  <a:gd name="T100" fmla="*/ 87 w 209"/>
                  <a:gd name="T101" fmla="*/ 270 h 336"/>
                  <a:gd name="T102" fmla="*/ 89 w 209"/>
                  <a:gd name="T103" fmla="*/ 283 h 336"/>
                  <a:gd name="T104" fmla="*/ 38 w 209"/>
                  <a:gd name="T105" fmla="*/ 308 h 336"/>
                  <a:gd name="T106" fmla="*/ 30 w 209"/>
                  <a:gd name="T107" fmla="*/ 319 h 336"/>
                  <a:gd name="T108" fmla="*/ 36 w 209"/>
                  <a:gd name="T109" fmla="*/ 325 h 336"/>
                  <a:gd name="T110" fmla="*/ 36 w 209"/>
                  <a:gd name="T111" fmla="*/ 333 h 336"/>
                  <a:gd name="T112" fmla="*/ 24 w 209"/>
                  <a:gd name="T113" fmla="*/ 333 h 336"/>
                  <a:gd name="T114" fmla="*/ 22 w 209"/>
                  <a:gd name="T115" fmla="*/ 321 h 336"/>
                  <a:gd name="T116" fmla="*/ 22 w 209"/>
                  <a:gd name="T117" fmla="*/ 302 h 336"/>
                  <a:gd name="T118" fmla="*/ 19 w 209"/>
                  <a:gd name="T119" fmla="*/ 272 h 336"/>
                  <a:gd name="T120" fmla="*/ 13 w 209"/>
                  <a:gd name="T121" fmla="*/ 24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 h="336">
                    <a:moveTo>
                      <a:pt x="13" y="247"/>
                    </a:moveTo>
                    <a:lnTo>
                      <a:pt x="34" y="224"/>
                    </a:lnTo>
                    <a:lnTo>
                      <a:pt x="36" y="218"/>
                    </a:lnTo>
                    <a:lnTo>
                      <a:pt x="36" y="215"/>
                    </a:lnTo>
                    <a:lnTo>
                      <a:pt x="36" y="209"/>
                    </a:lnTo>
                    <a:lnTo>
                      <a:pt x="38" y="207"/>
                    </a:lnTo>
                    <a:lnTo>
                      <a:pt x="36" y="205"/>
                    </a:lnTo>
                    <a:lnTo>
                      <a:pt x="38" y="201"/>
                    </a:lnTo>
                    <a:lnTo>
                      <a:pt x="40" y="201"/>
                    </a:lnTo>
                    <a:lnTo>
                      <a:pt x="40" y="199"/>
                    </a:lnTo>
                    <a:lnTo>
                      <a:pt x="45" y="196"/>
                    </a:lnTo>
                    <a:lnTo>
                      <a:pt x="49" y="192"/>
                    </a:lnTo>
                    <a:lnTo>
                      <a:pt x="47" y="190"/>
                    </a:lnTo>
                    <a:lnTo>
                      <a:pt x="45" y="188"/>
                    </a:lnTo>
                    <a:lnTo>
                      <a:pt x="45" y="184"/>
                    </a:lnTo>
                    <a:lnTo>
                      <a:pt x="47" y="182"/>
                    </a:lnTo>
                    <a:lnTo>
                      <a:pt x="47" y="180"/>
                    </a:lnTo>
                    <a:lnTo>
                      <a:pt x="43" y="175"/>
                    </a:lnTo>
                    <a:lnTo>
                      <a:pt x="43" y="173"/>
                    </a:lnTo>
                    <a:lnTo>
                      <a:pt x="45" y="173"/>
                    </a:lnTo>
                    <a:lnTo>
                      <a:pt x="45" y="169"/>
                    </a:lnTo>
                    <a:lnTo>
                      <a:pt x="45" y="165"/>
                    </a:lnTo>
                    <a:lnTo>
                      <a:pt x="49" y="163"/>
                    </a:lnTo>
                    <a:lnTo>
                      <a:pt x="51" y="161"/>
                    </a:lnTo>
                    <a:lnTo>
                      <a:pt x="47" y="161"/>
                    </a:lnTo>
                    <a:lnTo>
                      <a:pt x="45" y="159"/>
                    </a:lnTo>
                    <a:lnTo>
                      <a:pt x="47" y="154"/>
                    </a:lnTo>
                    <a:lnTo>
                      <a:pt x="47" y="150"/>
                    </a:lnTo>
                    <a:lnTo>
                      <a:pt x="49" y="146"/>
                    </a:lnTo>
                    <a:lnTo>
                      <a:pt x="49" y="144"/>
                    </a:lnTo>
                    <a:lnTo>
                      <a:pt x="49" y="142"/>
                    </a:lnTo>
                    <a:lnTo>
                      <a:pt x="49" y="137"/>
                    </a:lnTo>
                    <a:lnTo>
                      <a:pt x="49" y="135"/>
                    </a:lnTo>
                    <a:lnTo>
                      <a:pt x="51" y="133"/>
                    </a:lnTo>
                    <a:lnTo>
                      <a:pt x="51" y="129"/>
                    </a:lnTo>
                    <a:lnTo>
                      <a:pt x="47" y="129"/>
                    </a:lnTo>
                    <a:lnTo>
                      <a:pt x="45" y="127"/>
                    </a:lnTo>
                    <a:lnTo>
                      <a:pt x="40" y="123"/>
                    </a:lnTo>
                    <a:lnTo>
                      <a:pt x="34" y="123"/>
                    </a:lnTo>
                    <a:lnTo>
                      <a:pt x="30" y="123"/>
                    </a:lnTo>
                    <a:lnTo>
                      <a:pt x="28" y="118"/>
                    </a:lnTo>
                    <a:lnTo>
                      <a:pt x="22" y="114"/>
                    </a:lnTo>
                    <a:lnTo>
                      <a:pt x="15" y="112"/>
                    </a:lnTo>
                    <a:lnTo>
                      <a:pt x="15" y="114"/>
                    </a:lnTo>
                    <a:lnTo>
                      <a:pt x="13" y="116"/>
                    </a:lnTo>
                    <a:lnTo>
                      <a:pt x="11" y="114"/>
                    </a:lnTo>
                    <a:lnTo>
                      <a:pt x="9" y="112"/>
                    </a:lnTo>
                    <a:lnTo>
                      <a:pt x="3" y="112"/>
                    </a:lnTo>
                    <a:lnTo>
                      <a:pt x="0" y="104"/>
                    </a:lnTo>
                    <a:lnTo>
                      <a:pt x="0" y="97"/>
                    </a:lnTo>
                    <a:lnTo>
                      <a:pt x="0" y="95"/>
                    </a:lnTo>
                    <a:lnTo>
                      <a:pt x="9" y="91"/>
                    </a:lnTo>
                    <a:lnTo>
                      <a:pt x="13" y="91"/>
                    </a:lnTo>
                    <a:lnTo>
                      <a:pt x="34" y="83"/>
                    </a:lnTo>
                    <a:lnTo>
                      <a:pt x="36" y="81"/>
                    </a:lnTo>
                    <a:lnTo>
                      <a:pt x="49" y="76"/>
                    </a:lnTo>
                    <a:lnTo>
                      <a:pt x="55" y="74"/>
                    </a:lnTo>
                    <a:lnTo>
                      <a:pt x="59" y="72"/>
                    </a:lnTo>
                    <a:lnTo>
                      <a:pt x="62" y="74"/>
                    </a:lnTo>
                    <a:lnTo>
                      <a:pt x="62" y="76"/>
                    </a:lnTo>
                    <a:lnTo>
                      <a:pt x="64" y="78"/>
                    </a:lnTo>
                    <a:lnTo>
                      <a:pt x="64" y="81"/>
                    </a:lnTo>
                    <a:lnTo>
                      <a:pt x="68" y="83"/>
                    </a:lnTo>
                    <a:lnTo>
                      <a:pt x="70" y="83"/>
                    </a:lnTo>
                    <a:lnTo>
                      <a:pt x="72" y="83"/>
                    </a:lnTo>
                    <a:lnTo>
                      <a:pt x="74" y="81"/>
                    </a:lnTo>
                    <a:lnTo>
                      <a:pt x="78" y="81"/>
                    </a:lnTo>
                    <a:lnTo>
                      <a:pt x="83" y="83"/>
                    </a:lnTo>
                    <a:lnTo>
                      <a:pt x="85" y="85"/>
                    </a:lnTo>
                    <a:lnTo>
                      <a:pt x="85" y="91"/>
                    </a:lnTo>
                    <a:lnTo>
                      <a:pt x="85" y="95"/>
                    </a:lnTo>
                    <a:lnTo>
                      <a:pt x="81" y="100"/>
                    </a:lnTo>
                    <a:lnTo>
                      <a:pt x="78" y="104"/>
                    </a:lnTo>
                    <a:lnTo>
                      <a:pt x="76" y="108"/>
                    </a:lnTo>
                    <a:lnTo>
                      <a:pt x="76" y="110"/>
                    </a:lnTo>
                    <a:lnTo>
                      <a:pt x="78" y="116"/>
                    </a:lnTo>
                    <a:lnTo>
                      <a:pt x="78" y="118"/>
                    </a:lnTo>
                    <a:lnTo>
                      <a:pt x="83" y="123"/>
                    </a:lnTo>
                    <a:lnTo>
                      <a:pt x="85" y="127"/>
                    </a:lnTo>
                    <a:lnTo>
                      <a:pt x="89" y="127"/>
                    </a:lnTo>
                    <a:lnTo>
                      <a:pt x="91" y="129"/>
                    </a:lnTo>
                    <a:lnTo>
                      <a:pt x="93" y="133"/>
                    </a:lnTo>
                    <a:lnTo>
                      <a:pt x="91" y="135"/>
                    </a:lnTo>
                    <a:lnTo>
                      <a:pt x="93" y="137"/>
                    </a:lnTo>
                    <a:lnTo>
                      <a:pt x="97" y="137"/>
                    </a:lnTo>
                    <a:lnTo>
                      <a:pt x="97" y="133"/>
                    </a:lnTo>
                    <a:lnTo>
                      <a:pt x="95" y="129"/>
                    </a:lnTo>
                    <a:lnTo>
                      <a:pt x="97" y="125"/>
                    </a:lnTo>
                    <a:lnTo>
                      <a:pt x="99" y="121"/>
                    </a:lnTo>
                    <a:lnTo>
                      <a:pt x="102" y="116"/>
                    </a:lnTo>
                    <a:lnTo>
                      <a:pt x="106" y="114"/>
                    </a:lnTo>
                    <a:lnTo>
                      <a:pt x="108" y="112"/>
                    </a:lnTo>
                    <a:lnTo>
                      <a:pt x="108" y="110"/>
                    </a:lnTo>
                    <a:lnTo>
                      <a:pt x="108" y="102"/>
                    </a:lnTo>
                    <a:lnTo>
                      <a:pt x="108" y="100"/>
                    </a:lnTo>
                    <a:lnTo>
                      <a:pt x="108" y="97"/>
                    </a:lnTo>
                    <a:lnTo>
                      <a:pt x="106" y="97"/>
                    </a:lnTo>
                    <a:lnTo>
                      <a:pt x="108" y="95"/>
                    </a:lnTo>
                    <a:lnTo>
                      <a:pt x="110" y="95"/>
                    </a:lnTo>
                    <a:lnTo>
                      <a:pt x="110" y="93"/>
                    </a:lnTo>
                    <a:lnTo>
                      <a:pt x="112" y="91"/>
                    </a:lnTo>
                    <a:lnTo>
                      <a:pt x="112" y="89"/>
                    </a:lnTo>
                    <a:lnTo>
                      <a:pt x="112" y="87"/>
                    </a:lnTo>
                    <a:lnTo>
                      <a:pt x="110" y="83"/>
                    </a:lnTo>
                    <a:lnTo>
                      <a:pt x="106" y="76"/>
                    </a:lnTo>
                    <a:lnTo>
                      <a:pt x="104" y="72"/>
                    </a:lnTo>
                    <a:lnTo>
                      <a:pt x="97" y="66"/>
                    </a:lnTo>
                    <a:lnTo>
                      <a:pt x="95" y="66"/>
                    </a:lnTo>
                    <a:lnTo>
                      <a:pt x="93" y="64"/>
                    </a:lnTo>
                    <a:lnTo>
                      <a:pt x="91" y="62"/>
                    </a:lnTo>
                    <a:lnTo>
                      <a:pt x="85" y="57"/>
                    </a:lnTo>
                    <a:lnTo>
                      <a:pt x="81" y="38"/>
                    </a:lnTo>
                    <a:lnTo>
                      <a:pt x="87" y="22"/>
                    </a:lnTo>
                    <a:lnTo>
                      <a:pt x="106" y="22"/>
                    </a:lnTo>
                    <a:lnTo>
                      <a:pt x="108" y="22"/>
                    </a:lnTo>
                    <a:lnTo>
                      <a:pt x="110" y="19"/>
                    </a:lnTo>
                    <a:lnTo>
                      <a:pt x="112" y="19"/>
                    </a:lnTo>
                    <a:lnTo>
                      <a:pt x="112" y="19"/>
                    </a:lnTo>
                    <a:lnTo>
                      <a:pt x="114" y="22"/>
                    </a:lnTo>
                    <a:lnTo>
                      <a:pt x="116" y="24"/>
                    </a:lnTo>
                    <a:lnTo>
                      <a:pt x="121" y="24"/>
                    </a:lnTo>
                    <a:lnTo>
                      <a:pt x="123" y="26"/>
                    </a:lnTo>
                    <a:lnTo>
                      <a:pt x="121" y="28"/>
                    </a:lnTo>
                    <a:lnTo>
                      <a:pt x="127" y="26"/>
                    </a:lnTo>
                    <a:lnTo>
                      <a:pt x="131" y="22"/>
                    </a:lnTo>
                    <a:lnTo>
                      <a:pt x="133" y="22"/>
                    </a:lnTo>
                    <a:lnTo>
                      <a:pt x="135" y="19"/>
                    </a:lnTo>
                    <a:lnTo>
                      <a:pt x="137" y="22"/>
                    </a:lnTo>
                    <a:lnTo>
                      <a:pt x="137" y="22"/>
                    </a:lnTo>
                    <a:lnTo>
                      <a:pt x="140" y="24"/>
                    </a:lnTo>
                    <a:lnTo>
                      <a:pt x="144" y="24"/>
                    </a:lnTo>
                    <a:lnTo>
                      <a:pt x="146" y="24"/>
                    </a:lnTo>
                    <a:lnTo>
                      <a:pt x="152" y="22"/>
                    </a:lnTo>
                    <a:lnTo>
                      <a:pt x="154" y="19"/>
                    </a:lnTo>
                    <a:lnTo>
                      <a:pt x="152" y="17"/>
                    </a:lnTo>
                    <a:lnTo>
                      <a:pt x="154" y="15"/>
                    </a:lnTo>
                    <a:lnTo>
                      <a:pt x="159" y="17"/>
                    </a:lnTo>
                    <a:lnTo>
                      <a:pt x="161" y="15"/>
                    </a:lnTo>
                    <a:lnTo>
                      <a:pt x="163" y="17"/>
                    </a:lnTo>
                    <a:lnTo>
                      <a:pt x="167" y="17"/>
                    </a:lnTo>
                    <a:lnTo>
                      <a:pt x="169" y="15"/>
                    </a:lnTo>
                    <a:lnTo>
                      <a:pt x="175" y="13"/>
                    </a:lnTo>
                    <a:lnTo>
                      <a:pt x="180" y="15"/>
                    </a:lnTo>
                    <a:lnTo>
                      <a:pt x="182" y="13"/>
                    </a:lnTo>
                    <a:lnTo>
                      <a:pt x="184" y="13"/>
                    </a:lnTo>
                    <a:lnTo>
                      <a:pt x="188" y="11"/>
                    </a:lnTo>
                    <a:lnTo>
                      <a:pt x="190" y="9"/>
                    </a:lnTo>
                    <a:lnTo>
                      <a:pt x="194" y="9"/>
                    </a:lnTo>
                    <a:lnTo>
                      <a:pt x="199" y="7"/>
                    </a:lnTo>
                    <a:lnTo>
                      <a:pt x="201" y="3"/>
                    </a:lnTo>
                    <a:lnTo>
                      <a:pt x="205" y="5"/>
                    </a:lnTo>
                    <a:lnTo>
                      <a:pt x="207" y="3"/>
                    </a:lnTo>
                    <a:lnTo>
                      <a:pt x="207" y="0"/>
                    </a:lnTo>
                    <a:lnTo>
                      <a:pt x="209" y="3"/>
                    </a:lnTo>
                    <a:lnTo>
                      <a:pt x="207" y="7"/>
                    </a:lnTo>
                    <a:lnTo>
                      <a:pt x="207" y="9"/>
                    </a:lnTo>
                    <a:lnTo>
                      <a:pt x="207" y="11"/>
                    </a:lnTo>
                    <a:lnTo>
                      <a:pt x="203" y="15"/>
                    </a:lnTo>
                    <a:lnTo>
                      <a:pt x="203" y="17"/>
                    </a:lnTo>
                    <a:lnTo>
                      <a:pt x="203" y="19"/>
                    </a:lnTo>
                    <a:lnTo>
                      <a:pt x="205" y="22"/>
                    </a:lnTo>
                    <a:lnTo>
                      <a:pt x="203" y="22"/>
                    </a:lnTo>
                    <a:lnTo>
                      <a:pt x="203" y="30"/>
                    </a:lnTo>
                    <a:lnTo>
                      <a:pt x="205" y="34"/>
                    </a:lnTo>
                    <a:lnTo>
                      <a:pt x="205" y="34"/>
                    </a:lnTo>
                    <a:lnTo>
                      <a:pt x="205" y="40"/>
                    </a:lnTo>
                    <a:lnTo>
                      <a:pt x="205" y="40"/>
                    </a:lnTo>
                    <a:lnTo>
                      <a:pt x="205" y="47"/>
                    </a:lnTo>
                    <a:lnTo>
                      <a:pt x="203" y="49"/>
                    </a:lnTo>
                    <a:lnTo>
                      <a:pt x="205" y="53"/>
                    </a:lnTo>
                    <a:lnTo>
                      <a:pt x="203" y="64"/>
                    </a:lnTo>
                    <a:lnTo>
                      <a:pt x="203" y="64"/>
                    </a:lnTo>
                    <a:lnTo>
                      <a:pt x="203" y="66"/>
                    </a:lnTo>
                    <a:lnTo>
                      <a:pt x="203" y="74"/>
                    </a:lnTo>
                    <a:lnTo>
                      <a:pt x="201" y="74"/>
                    </a:lnTo>
                    <a:lnTo>
                      <a:pt x="201" y="76"/>
                    </a:lnTo>
                    <a:lnTo>
                      <a:pt x="201" y="76"/>
                    </a:lnTo>
                    <a:lnTo>
                      <a:pt x="205" y="76"/>
                    </a:lnTo>
                    <a:lnTo>
                      <a:pt x="207" y="78"/>
                    </a:lnTo>
                    <a:lnTo>
                      <a:pt x="207" y="87"/>
                    </a:lnTo>
                    <a:lnTo>
                      <a:pt x="205" y="89"/>
                    </a:lnTo>
                    <a:lnTo>
                      <a:pt x="203" y="89"/>
                    </a:lnTo>
                    <a:lnTo>
                      <a:pt x="205" y="91"/>
                    </a:lnTo>
                    <a:lnTo>
                      <a:pt x="203" y="93"/>
                    </a:lnTo>
                    <a:lnTo>
                      <a:pt x="201" y="93"/>
                    </a:lnTo>
                    <a:lnTo>
                      <a:pt x="199" y="97"/>
                    </a:lnTo>
                    <a:lnTo>
                      <a:pt x="199" y="97"/>
                    </a:lnTo>
                    <a:lnTo>
                      <a:pt x="201" y="97"/>
                    </a:lnTo>
                    <a:lnTo>
                      <a:pt x="203" y="97"/>
                    </a:lnTo>
                    <a:lnTo>
                      <a:pt x="201" y="100"/>
                    </a:lnTo>
                    <a:lnTo>
                      <a:pt x="201" y="104"/>
                    </a:lnTo>
                    <a:lnTo>
                      <a:pt x="199" y="104"/>
                    </a:lnTo>
                    <a:lnTo>
                      <a:pt x="192" y="110"/>
                    </a:lnTo>
                    <a:lnTo>
                      <a:pt x="192" y="112"/>
                    </a:lnTo>
                    <a:lnTo>
                      <a:pt x="190" y="118"/>
                    </a:lnTo>
                    <a:lnTo>
                      <a:pt x="186" y="118"/>
                    </a:lnTo>
                    <a:lnTo>
                      <a:pt x="186" y="123"/>
                    </a:lnTo>
                    <a:lnTo>
                      <a:pt x="173" y="129"/>
                    </a:lnTo>
                    <a:lnTo>
                      <a:pt x="171" y="129"/>
                    </a:lnTo>
                    <a:lnTo>
                      <a:pt x="169" y="131"/>
                    </a:lnTo>
                    <a:lnTo>
                      <a:pt x="156" y="140"/>
                    </a:lnTo>
                    <a:lnTo>
                      <a:pt x="152" y="137"/>
                    </a:lnTo>
                    <a:lnTo>
                      <a:pt x="152" y="140"/>
                    </a:lnTo>
                    <a:lnTo>
                      <a:pt x="146" y="142"/>
                    </a:lnTo>
                    <a:lnTo>
                      <a:pt x="137" y="148"/>
                    </a:lnTo>
                    <a:lnTo>
                      <a:pt x="137" y="146"/>
                    </a:lnTo>
                    <a:lnTo>
                      <a:pt x="137" y="148"/>
                    </a:lnTo>
                    <a:lnTo>
                      <a:pt x="131" y="154"/>
                    </a:lnTo>
                    <a:lnTo>
                      <a:pt x="129" y="154"/>
                    </a:lnTo>
                    <a:lnTo>
                      <a:pt x="127" y="152"/>
                    </a:lnTo>
                    <a:lnTo>
                      <a:pt x="127" y="156"/>
                    </a:lnTo>
                    <a:lnTo>
                      <a:pt x="125" y="159"/>
                    </a:lnTo>
                    <a:lnTo>
                      <a:pt x="125" y="161"/>
                    </a:lnTo>
                    <a:lnTo>
                      <a:pt x="116" y="165"/>
                    </a:lnTo>
                    <a:lnTo>
                      <a:pt x="116" y="167"/>
                    </a:lnTo>
                    <a:lnTo>
                      <a:pt x="114" y="169"/>
                    </a:lnTo>
                    <a:lnTo>
                      <a:pt x="112" y="171"/>
                    </a:lnTo>
                    <a:lnTo>
                      <a:pt x="112" y="173"/>
                    </a:lnTo>
                    <a:lnTo>
                      <a:pt x="108" y="173"/>
                    </a:lnTo>
                    <a:lnTo>
                      <a:pt x="97" y="180"/>
                    </a:lnTo>
                    <a:lnTo>
                      <a:pt x="97" y="184"/>
                    </a:lnTo>
                    <a:lnTo>
                      <a:pt x="93" y="188"/>
                    </a:lnTo>
                    <a:lnTo>
                      <a:pt x="89" y="188"/>
                    </a:lnTo>
                    <a:lnTo>
                      <a:pt x="87" y="190"/>
                    </a:lnTo>
                    <a:lnTo>
                      <a:pt x="83" y="188"/>
                    </a:lnTo>
                    <a:lnTo>
                      <a:pt x="81" y="188"/>
                    </a:lnTo>
                    <a:lnTo>
                      <a:pt x="81" y="190"/>
                    </a:lnTo>
                    <a:lnTo>
                      <a:pt x="83" y="192"/>
                    </a:lnTo>
                    <a:lnTo>
                      <a:pt x="83" y="194"/>
                    </a:lnTo>
                    <a:lnTo>
                      <a:pt x="81" y="196"/>
                    </a:lnTo>
                    <a:lnTo>
                      <a:pt x="83" y="201"/>
                    </a:lnTo>
                    <a:lnTo>
                      <a:pt x="81" y="203"/>
                    </a:lnTo>
                    <a:lnTo>
                      <a:pt x="85" y="211"/>
                    </a:lnTo>
                    <a:lnTo>
                      <a:pt x="85" y="213"/>
                    </a:lnTo>
                    <a:lnTo>
                      <a:pt x="83" y="215"/>
                    </a:lnTo>
                    <a:lnTo>
                      <a:pt x="85" y="215"/>
                    </a:lnTo>
                    <a:lnTo>
                      <a:pt x="87" y="220"/>
                    </a:lnTo>
                    <a:lnTo>
                      <a:pt x="87" y="224"/>
                    </a:lnTo>
                    <a:lnTo>
                      <a:pt x="89" y="228"/>
                    </a:lnTo>
                    <a:lnTo>
                      <a:pt x="89" y="241"/>
                    </a:lnTo>
                    <a:lnTo>
                      <a:pt x="89" y="245"/>
                    </a:lnTo>
                    <a:lnTo>
                      <a:pt x="91" y="245"/>
                    </a:lnTo>
                    <a:lnTo>
                      <a:pt x="91" y="243"/>
                    </a:lnTo>
                    <a:lnTo>
                      <a:pt x="93" y="237"/>
                    </a:lnTo>
                    <a:lnTo>
                      <a:pt x="93" y="241"/>
                    </a:lnTo>
                    <a:lnTo>
                      <a:pt x="95" y="241"/>
                    </a:lnTo>
                    <a:lnTo>
                      <a:pt x="95" y="247"/>
                    </a:lnTo>
                    <a:lnTo>
                      <a:pt x="93" y="249"/>
                    </a:lnTo>
                    <a:lnTo>
                      <a:pt x="93" y="253"/>
                    </a:lnTo>
                    <a:lnTo>
                      <a:pt x="93" y="255"/>
                    </a:lnTo>
                    <a:lnTo>
                      <a:pt x="91" y="262"/>
                    </a:lnTo>
                    <a:lnTo>
                      <a:pt x="91" y="264"/>
                    </a:lnTo>
                    <a:lnTo>
                      <a:pt x="89" y="266"/>
                    </a:lnTo>
                    <a:lnTo>
                      <a:pt x="89" y="270"/>
                    </a:lnTo>
                    <a:lnTo>
                      <a:pt x="87" y="270"/>
                    </a:lnTo>
                    <a:lnTo>
                      <a:pt x="89" y="274"/>
                    </a:lnTo>
                    <a:lnTo>
                      <a:pt x="91" y="272"/>
                    </a:lnTo>
                    <a:lnTo>
                      <a:pt x="93" y="274"/>
                    </a:lnTo>
                    <a:lnTo>
                      <a:pt x="89" y="279"/>
                    </a:lnTo>
                    <a:lnTo>
                      <a:pt x="89" y="283"/>
                    </a:lnTo>
                    <a:lnTo>
                      <a:pt x="81" y="291"/>
                    </a:lnTo>
                    <a:lnTo>
                      <a:pt x="68" y="298"/>
                    </a:lnTo>
                    <a:lnTo>
                      <a:pt x="51" y="300"/>
                    </a:lnTo>
                    <a:lnTo>
                      <a:pt x="45" y="308"/>
                    </a:lnTo>
                    <a:lnTo>
                      <a:pt x="38" y="308"/>
                    </a:lnTo>
                    <a:lnTo>
                      <a:pt x="38" y="310"/>
                    </a:lnTo>
                    <a:lnTo>
                      <a:pt x="34" y="312"/>
                    </a:lnTo>
                    <a:lnTo>
                      <a:pt x="34" y="319"/>
                    </a:lnTo>
                    <a:lnTo>
                      <a:pt x="32" y="319"/>
                    </a:lnTo>
                    <a:lnTo>
                      <a:pt x="30" y="319"/>
                    </a:lnTo>
                    <a:lnTo>
                      <a:pt x="30" y="321"/>
                    </a:lnTo>
                    <a:lnTo>
                      <a:pt x="32" y="323"/>
                    </a:lnTo>
                    <a:lnTo>
                      <a:pt x="32" y="327"/>
                    </a:lnTo>
                    <a:lnTo>
                      <a:pt x="34" y="325"/>
                    </a:lnTo>
                    <a:lnTo>
                      <a:pt x="36" y="325"/>
                    </a:lnTo>
                    <a:lnTo>
                      <a:pt x="38" y="323"/>
                    </a:lnTo>
                    <a:lnTo>
                      <a:pt x="38" y="323"/>
                    </a:lnTo>
                    <a:lnTo>
                      <a:pt x="38" y="325"/>
                    </a:lnTo>
                    <a:lnTo>
                      <a:pt x="38" y="329"/>
                    </a:lnTo>
                    <a:lnTo>
                      <a:pt x="36" y="333"/>
                    </a:lnTo>
                    <a:lnTo>
                      <a:pt x="36" y="336"/>
                    </a:lnTo>
                    <a:lnTo>
                      <a:pt x="32" y="336"/>
                    </a:lnTo>
                    <a:lnTo>
                      <a:pt x="26" y="333"/>
                    </a:lnTo>
                    <a:lnTo>
                      <a:pt x="24" y="336"/>
                    </a:lnTo>
                    <a:lnTo>
                      <a:pt x="24" y="333"/>
                    </a:lnTo>
                    <a:lnTo>
                      <a:pt x="24" y="329"/>
                    </a:lnTo>
                    <a:lnTo>
                      <a:pt x="24" y="327"/>
                    </a:lnTo>
                    <a:lnTo>
                      <a:pt x="26" y="325"/>
                    </a:lnTo>
                    <a:lnTo>
                      <a:pt x="24" y="323"/>
                    </a:lnTo>
                    <a:lnTo>
                      <a:pt x="22" y="321"/>
                    </a:lnTo>
                    <a:lnTo>
                      <a:pt x="19" y="321"/>
                    </a:lnTo>
                    <a:lnTo>
                      <a:pt x="19" y="319"/>
                    </a:lnTo>
                    <a:lnTo>
                      <a:pt x="19" y="312"/>
                    </a:lnTo>
                    <a:lnTo>
                      <a:pt x="19" y="306"/>
                    </a:lnTo>
                    <a:lnTo>
                      <a:pt x="22" y="302"/>
                    </a:lnTo>
                    <a:lnTo>
                      <a:pt x="22" y="285"/>
                    </a:lnTo>
                    <a:lnTo>
                      <a:pt x="19" y="281"/>
                    </a:lnTo>
                    <a:lnTo>
                      <a:pt x="19" y="277"/>
                    </a:lnTo>
                    <a:lnTo>
                      <a:pt x="17" y="272"/>
                    </a:lnTo>
                    <a:lnTo>
                      <a:pt x="19" y="272"/>
                    </a:lnTo>
                    <a:lnTo>
                      <a:pt x="19" y="262"/>
                    </a:lnTo>
                    <a:lnTo>
                      <a:pt x="15" y="258"/>
                    </a:lnTo>
                    <a:lnTo>
                      <a:pt x="15" y="253"/>
                    </a:lnTo>
                    <a:lnTo>
                      <a:pt x="13" y="247"/>
                    </a:lnTo>
                    <a:lnTo>
                      <a:pt x="13" y="24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53" name="Freeform 158">
                <a:extLst>
                  <a:ext uri="{FF2B5EF4-FFF2-40B4-BE49-F238E27FC236}">
                    <a16:creationId xmlns:a16="http://schemas.microsoft.com/office/drawing/2014/main" id="{9B5E54D8-22E1-424F-B9E8-0A351D4B8C88}"/>
                  </a:ext>
                </a:extLst>
              </p:cNvPr>
              <p:cNvSpPr>
                <a:spLocks/>
              </p:cNvSpPr>
              <p:nvPr/>
            </p:nvSpPr>
            <p:spPr bwMode="auto">
              <a:xfrm>
                <a:off x="9510795" y="4234482"/>
                <a:ext cx="24183" cy="24227"/>
              </a:xfrm>
              <a:custGeom>
                <a:avLst/>
                <a:gdLst>
                  <a:gd name="T0" fmla="*/ 23 w 30"/>
                  <a:gd name="T1" fmla="*/ 7 h 32"/>
                  <a:gd name="T2" fmla="*/ 23 w 30"/>
                  <a:gd name="T3" fmla="*/ 9 h 32"/>
                  <a:gd name="T4" fmla="*/ 26 w 30"/>
                  <a:gd name="T5" fmla="*/ 9 h 32"/>
                  <a:gd name="T6" fmla="*/ 28 w 30"/>
                  <a:gd name="T7" fmla="*/ 11 h 32"/>
                  <a:gd name="T8" fmla="*/ 30 w 30"/>
                  <a:gd name="T9" fmla="*/ 13 h 32"/>
                  <a:gd name="T10" fmla="*/ 28 w 30"/>
                  <a:gd name="T11" fmla="*/ 15 h 32"/>
                  <a:gd name="T12" fmla="*/ 28 w 30"/>
                  <a:gd name="T13" fmla="*/ 17 h 32"/>
                  <a:gd name="T14" fmla="*/ 28 w 30"/>
                  <a:gd name="T15" fmla="*/ 21 h 32"/>
                  <a:gd name="T16" fmla="*/ 28 w 30"/>
                  <a:gd name="T17" fmla="*/ 24 h 32"/>
                  <a:gd name="T18" fmla="*/ 26 w 30"/>
                  <a:gd name="T19" fmla="*/ 24 h 32"/>
                  <a:gd name="T20" fmla="*/ 23 w 30"/>
                  <a:gd name="T21" fmla="*/ 26 h 32"/>
                  <a:gd name="T22" fmla="*/ 23 w 30"/>
                  <a:gd name="T23" fmla="*/ 28 h 32"/>
                  <a:gd name="T24" fmla="*/ 23 w 30"/>
                  <a:gd name="T25" fmla="*/ 32 h 32"/>
                  <a:gd name="T26" fmla="*/ 19 w 30"/>
                  <a:gd name="T27" fmla="*/ 32 h 32"/>
                  <a:gd name="T28" fmla="*/ 13 w 30"/>
                  <a:gd name="T29" fmla="*/ 32 h 32"/>
                  <a:gd name="T30" fmla="*/ 7 w 30"/>
                  <a:gd name="T31" fmla="*/ 28 h 32"/>
                  <a:gd name="T32" fmla="*/ 4 w 30"/>
                  <a:gd name="T33" fmla="*/ 24 h 32"/>
                  <a:gd name="T34" fmla="*/ 2 w 30"/>
                  <a:gd name="T35" fmla="*/ 21 h 32"/>
                  <a:gd name="T36" fmla="*/ 0 w 30"/>
                  <a:gd name="T37" fmla="*/ 19 h 32"/>
                  <a:gd name="T38" fmla="*/ 2 w 30"/>
                  <a:gd name="T39" fmla="*/ 15 h 32"/>
                  <a:gd name="T40" fmla="*/ 7 w 30"/>
                  <a:gd name="T41" fmla="*/ 7 h 32"/>
                  <a:gd name="T42" fmla="*/ 9 w 30"/>
                  <a:gd name="T43" fmla="*/ 3 h 32"/>
                  <a:gd name="T44" fmla="*/ 11 w 30"/>
                  <a:gd name="T45" fmla="*/ 0 h 32"/>
                  <a:gd name="T46" fmla="*/ 17 w 30"/>
                  <a:gd name="T47" fmla="*/ 3 h 32"/>
                  <a:gd name="T48" fmla="*/ 19 w 30"/>
                  <a:gd name="T49" fmla="*/ 7 h 32"/>
                  <a:gd name="T50" fmla="*/ 23 w 30"/>
                  <a:gd name="T51" fmla="*/ 7 h 32"/>
                  <a:gd name="T52" fmla="*/ 23 w 30"/>
                  <a:gd name="T53"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32">
                    <a:moveTo>
                      <a:pt x="23" y="7"/>
                    </a:moveTo>
                    <a:lnTo>
                      <a:pt x="23" y="9"/>
                    </a:lnTo>
                    <a:lnTo>
                      <a:pt x="26" y="9"/>
                    </a:lnTo>
                    <a:lnTo>
                      <a:pt x="28" y="11"/>
                    </a:lnTo>
                    <a:lnTo>
                      <a:pt x="30" y="13"/>
                    </a:lnTo>
                    <a:lnTo>
                      <a:pt x="28" y="15"/>
                    </a:lnTo>
                    <a:lnTo>
                      <a:pt x="28" y="17"/>
                    </a:lnTo>
                    <a:lnTo>
                      <a:pt x="28" y="21"/>
                    </a:lnTo>
                    <a:lnTo>
                      <a:pt x="28" y="24"/>
                    </a:lnTo>
                    <a:lnTo>
                      <a:pt x="26" y="24"/>
                    </a:lnTo>
                    <a:lnTo>
                      <a:pt x="23" y="26"/>
                    </a:lnTo>
                    <a:lnTo>
                      <a:pt x="23" y="28"/>
                    </a:lnTo>
                    <a:lnTo>
                      <a:pt x="23" y="32"/>
                    </a:lnTo>
                    <a:lnTo>
                      <a:pt x="19" y="32"/>
                    </a:lnTo>
                    <a:lnTo>
                      <a:pt x="13" y="32"/>
                    </a:lnTo>
                    <a:lnTo>
                      <a:pt x="7" y="28"/>
                    </a:lnTo>
                    <a:lnTo>
                      <a:pt x="4" y="24"/>
                    </a:lnTo>
                    <a:lnTo>
                      <a:pt x="2" y="21"/>
                    </a:lnTo>
                    <a:lnTo>
                      <a:pt x="0" y="19"/>
                    </a:lnTo>
                    <a:lnTo>
                      <a:pt x="2" y="15"/>
                    </a:lnTo>
                    <a:lnTo>
                      <a:pt x="7" y="7"/>
                    </a:lnTo>
                    <a:lnTo>
                      <a:pt x="9" y="3"/>
                    </a:lnTo>
                    <a:lnTo>
                      <a:pt x="11" y="0"/>
                    </a:lnTo>
                    <a:lnTo>
                      <a:pt x="17" y="3"/>
                    </a:lnTo>
                    <a:lnTo>
                      <a:pt x="19" y="7"/>
                    </a:lnTo>
                    <a:lnTo>
                      <a:pt x="23" y="7"/>
                    </a:lnTo>
                    <a:lnTo>
                      <a:pt x="23" y="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54" name="Freeform 159">
                <a:extLst>
                  <a:ext uri="{FF2B5EF4-FFF2-40B4-BE49-F238E27FC236}">
                    <a16:creationId xmlns:a16="http://schemas.microsoft.com/office/drawing/2014/main" id="{9B0B3C4D-25CE-48CE-AC02-C71B71CDB27E}"/>
                  </a:ext>
                </a:extLst>
              </p:cNvPr>
              <p:cNvSpPr>
                <a:spLocks noEditPoints="1"/>
              </p:cNvSpPr>
              <p:nvPr/>
            </p:nvSpPr>
            <p:spPr bwMode="auto">
              <a:xfrm>
                <a:off x="9283470" y="4179217"/>
                <a:ext cx="259570" cy="207438"/>
              </a:xfrm>
              <a:custGeom>
                <a:avLst/>
                <a:gdLst>
                  <a:gd name="T0" fmla="*/ 4 w 322"/>
                  <a:gd name="T1" fmla="*/ 128 h 274"/>
                  <a:gd name="T2" fmla="*/ 17 w 322"/>
                  <a:gd name="T3" fmla="*/ 132 h 274"/>
                  <a:gd name="T4" fmla="*/ 36 w 322"/>
                  <a:gd name="T5" fmla="*/ 143 h 274"/>
                  <a:gd name="T6" fmla="*/ 48 w 322"/>
                  <a:gd name="T7" fmla="*/ 143 h 274"/>
                  <a:gd name="T8" fmla="*/ 57 w 322"/>
                  <a:gd name="T9" fmla="*/ 132 h 274"/>
                  <a:gd name="T10" fmla="*/ 80 w 322"/>
                  <a:gd name="T11" fmla="*/ 63 h 274"/>
                  <a:gd name="T12" fmla="*/ 84 w 322"/>
                  <a:gd name="T13" fmla="*/ 97 h 274"/>
                  <a:gd name="T14" fmla="*/ 105 w 322"/>
                  <a:gd name="T15" fmla="*/ 92 h 274"/>
                  <a:gd name="T16" fmla="*/ 124 w 322"/>
                  <a:gd name="T17" fmla="*/ 80 h 274"/>
                  <a:gd name="T18" fmla="*/ 147 w 322"/>
                  <a:gd name="T19" fmla="*/ 71 h 274"/>
                  <a:gd name="T20" fmla="*/ 166 w 322"/>
                  <a:gd name="T21" fmla="*/ 76 h 274"/>
                  <a:gd name="T22" fmla="*/ 183 w 322"/>
                  <a:gd name="T23" fmla="*/ 73 h 274"/>
                  <a:gd name="T24" fmla="*/ 185 w 322"/>
                  <a:gd name="T25" fmla="*/ 59 h 274"/>
                  <a:gd name="T26" fmla="*/ 198 w 322"/>
                  <a:gd name="T27" fmla="*/ 52 h 274"/>
                  <a:gd name="T28" fmla="*/ 206 w 322"/>
                  <a:gd name="T29" fmla="*/ 44 h 274"/>
                  <a:gd name="T30" fmla="*/ 215 w 322"/>
                  <a:gd name="T31" fmla="*/ 25 h 274"/>
                  <a:gd name="T32" fmla="*/ 223 w 322"/>
                  <a:gd name="T33" fmla="*/ 19 h 274"/>
                  <a:gd name="T34" fmla="*/ 238 w 322"/>
                  <a:gd name="T35" fmla="*/ 12 h 274"/>
                  <a:gd name="T36" fmla="*/ 251 w 322"/>
                  <a:gd name="T37" fmla="*/ 6 h 274"/>
                  <a:gd name="T38" fmla="*/ 265 w 322"/>
                  <a:gd name="T39" fmla="*/ 0 h 274"/>
                  <a:gd name="T40" fmla="*/ 280 w 322"/>
                  <a:gd name="T41" fmla="*/ 6 h 274"/>
                  <a:gd name="T42" fmla="*/ 301 w 322"/>
                  <a:gd name="T43" fmla="*/ 14 h 274"/>
                  <a:gd name="T44" fmla="*/ 305 w 322"/>
                  <a:gd name="T45" fmla="*/ 38 h 274"/>
                  <a:gd name="T46" fmla="*/ 305 w 322"/>
                  <a:gd name="T47" fmla="*/ 73 h 274"/>
                  <a:gd name="T48" fmla="*/ 291 w 322"/>
                  <a:gd name="T49" fmla="*/ 76 h 274"/>
                  <a:gd name="T50" fmla="*/ 286 w 322"/>
                  <a:gd name="T51" fmla="*/ 97 h 274"/>
                  <a:gd name="T52" fmla="*/ 305 w 322"/>
                  <a:gd name="T53" fmla="*/ 101 h 274"/>
                  <a:gd name="T54" fmla="*/ 322 w 322"/>
                  <a:gd name="T55" fmla="*/ 97 h 274"/>
                  <a:gd name="T56" fmla="*/ 318 w 322"/>
                  <a:gd name="T57" fmla="*/ 116 h 274"/>
                  <a:gd name="T58" fmla="*/ 303 w 322"/>
                  <a:gd name="T59" fmla="*/ 143 h 274"/>
                  <a:gd name="T60" fmla="*/ 291 w 322"/>
                  <a:gd name="T61" fmla="*/ 151 h 274"/>
                  <a:gd name="T62" fmla="*/ 278 w 322"/>
                  <a:gd name="T63" fmla="*/ 166 h 274"/>
                  <a:gd name="T64" fmla="*/ 255 w 322"/>
                  <a:gd name="T65" fmla="*/ 200 h 274"/>
                  <a:gd name="T66" fmla="*/ 225 w 322"/>
                  <a:gd name="T67" fmla="*/ 227 h 274"/>
                  <a:gd name="T68" fmla="*/ 200 w 322"/>
                  <a:gd name="T69" fmla="*/ 244 h 274"/>
                  <a:gd name="T70" fmla="*/ 183 w 322"/>
                  <a:gd name="T71" fmla="*/ 250 h 274"/>
                  <a:gd name="T72" fmla="*/ 173 w 322"/>
                  <a:gd name="T73" fmla="*/ 259 h 274"/>
                  <a:gd name="T74" fmla="*/ 156 w 322"/>
                  <a:gd name="T75" fmla="*/ 261 h 274"/>
                  <a:gd name="T76" fmla="*/ 126 w 322"/>
                  <a:gd name="T77" fmla="*/ 257 h 274"/>
                  <a:gd name="T78" fmla="*/ 105 w 322"/>
                  <a:gd name="T79" fmla="*/ 259 h 274"/>
                  <a:gd name="T80" fmla="*/ 97 w 322"/>
                  <a:gd name="T81" fmla="*/ 265 h 274"/>
                  <a:gd name="T82" fmla="*/ 78 w 322"/>
                  <a:gd name="T83" fmla="*/ 267 h 274"/>
                  <a:gd name="T84" fmla="*/ 61 w 322"/>
                  <a:gd name="T85" fmla="*/ 274 h 274"/>
                  <a:gd name="T86" fmla="*/ 44 w 322"/>
                  <a:gd name="T87" fmla="*/ 263 h 274"/>
                  <a:gd name="T88" fmla="*/ 34 w 322"/>
                  <a:gd name="T89" fmla="*/ 259 h 274"/>
                  <a:gd name="T90" fmla="*/ 29 w 322"/>
                  <a:gd name="T91" fmla="*/ 255 h 274"/>
                  <a:gd name="T92" fmla="*/ 21 w 322"/>
                  <a:gd name="T93" fmla="*/ 231 h 274"/>
                  <a:gd name="T94" fmla="*/ 29 w 322"/>
                  <a:gd name="T95" fmla="*/ 223 h 274"/>
                  <a:gd name="T96" fmla="*/ 23 w 322"/>
                  <a:gd name="T97" fmla="*/ 194 h 274"/>
                  <a:gd name="T98" fmla="*/ 6 w 322"/>
                  <a:gd name="T99" fmla="*/ 147 h 274"/>
                  <a:gd name="T100" fmla="*/ 213 w 322"/>
                  <a:gd name="T101" fmla="*/ 175 h 274"/>
                  <a:gd name="T102" fmla="*/ 225 w 322"/>
                  <a:gd name="T103" fmla="*/ 179 h 274"/>
                  <a:gd name="T104" fmla="*/ 238 w 322"/>
                  <a:gd name="T105" fmla="*/ 168 h 274"/>
                  <a:gd name="T106" fmla="*/ 244 w 322"/>
                  <a:gd name="T107" fmla="*/ 160 h 274"/>
                  <a:gd name="T108" fmla="*/ 244 w 322"/>
                  <a:gd name="T109" fmla="*/ 139 h 274"/>
                  <a:gd name="T110" fmla="*/ 232 w 322"/>
                  <a:gd name="T111" fmla="*/ 137 h 274"/>
                  <a:gd name="T112" fmla="*/ 215 w 322"/>
                  <a:gd name="T113" fmla="*/ 147 h 274"/>
                  <a:gd name="T114" fmla="*/ 208 w 322"/>
                  <a:gd name="T115" fmla="*/ 16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 h="274">
                    <a:moveTo>
                      <a:pt x="0" y="135"/>
                    </a:moveTo>
                    <a:lnTo>
                      <a:pt x="2" y="135"/>
                    </a:lnTo>
                    <a:lnTo>
                      <a:pt x="6" y="132"/>
                    </a:lnTo>
                    <a:lnTo>
                      <a:pt x="6" y="130"/>
                    </a:lnTo>
                    <a:lnTo>
                      <a:pt x="4" y="128"/>
                    </a:lnTo>
                    <a:lnTo>
                      <a:pt x="6" y="126"/>
                    </a:lnTo>
                    <a:lnTo>
                      <a:pt x="12" y="124"/>
                    </a:lnTo>
                    <a:lnTo>
                      <a:pt x="15" y="128"/>
                    </a:lnTo>
                    <a:lnTo>
                      <a:pt x="19" y="128"/>
                    </a:lnTo>
                    <a:lnTo>
                      <a:pt x="17" y="132"/>
                    </a:lnTo>
                    <a:lnTo>
                      <a:pt x="19" y="139"/>
                    </a:lnTo>
                    <a:lnTo>
                      <a:pt x="25" y="139"/>
                    </a:lnTo>
                    <a:lnTo>
                      <a:pt x="29" y="141"/>
                    </a:lnTo>
                    <a:lnTo>
                      <a:pt x="34" y="141"/>
                    </a:lnTo>
                    <a:lnTo>
                      <a:pt x="36" y="143"/>
                    </a:lnTo>
                    <a:lnTo>
                      <a:pt x="40" y="143"/>
                    </a:lnTo>
                    <a:lnTo>
                      <a:pt x="40" y="141"/>
                    </a:lnTo>
                    <a:lnTo>
                      <a:pt x="44" y="141"/>
                    </a:lnTo>
                    <a:lnTo>
                      <a:pt x="44" y="143"/>
                    </a:lnTo>
                    <a:lnTo>
                      <a:pt x="48" y="143"/>
                    </a:lnTo>
                    <a:lnTo>
                      <a:pt x="50" y="143"/>
                    </a:lnTo>
                    <a:lnTo>
                      <a:pt x="50" y="139"/>
                    </a:lnTo>
                    <a:lnTo>
                      <a:pt x="52" y="139"/>
                    </a:lnTo>
                    <a:lnTo>
                      <a:pt x="55" y="137"/>
                    </a:lnTo>
                    <a:lnTo>
                      <a:pt x="57" y="132"/>
                    </a:lnTo>
                    <a:lnTo>
                      <a:pt x="61" y="130"/>
                    </a:lnTo>
                    <a:lnTo>
                      <a:pt x="67" y="130"/>
                    </a:lnTo>
                    <a:lnTo>
                      <a:pt x="69" y="130"/>
                    </a:lnTo>
                    <a:lnTo>
                      <a:pt x="74" y="59"/>
                    </a:lnTo>
                    <a:lnTo>
                      <a:pt x="80" y="63"/>
                    </a:lnTo>
                    <a:lnTo>
                      <a:pt x="82" y="69"/>
                    </a:lnTo>
                    <a:lnTo>
                      <a:pt x="86" y="80"/>
                    </a:lnTo>
                    <a:lnTo>
                      <a:pt x="86" y="86"/>
                    </a:lnTo>
                    <a:lnTo>
                      <a:pt x="84" y="92"/>
                    </a:lnTo>
                    <a:lnTo>
                      <a:pt x="84" y="97"/>
                    </a:lnTo>
                    <a:lnTo>
                      <a:pt x="88" y="94"/>
                    </a:lnTo>
                    <a:lnTo>
                      <a:pt x="95" y="97"/>
                    </a:lnTo>
                    <a:lnTo>
                      <a:pt x="97" y="94"/>
                    </a:lnTo>
                    <a:lnTo>
                      <a:pt x="101" y="94"/>
                    </a:lnTo>
                    <a:lnTo>
                      <a:pt x="105" y="92"/>
                    </a:lnTo>
                    <a:lnTo>
                      <a:pt x="109" y="92"/>
                    </a:lnTo>
                    <a:lnTo>
                      <a:pt x="114" y="90"/>
                    </a:lnTo>
                    <a:lnTo>
                      <a:pt x="114" y="86"/>
                    </a:lnTo>
                    <a:lnTo>
                      <a:pt x="122" y="84"/>
                    </a:lnTo>
                    <a:lnTo>
                      <a:pt x="124" y="80"/>
                    </a:lnTo>
                    <a:lnTo>
                      <a:pt x="128" y="73"/>
                    </a:lnTo>
                    <a:lnTo>
                      <a:pt x="133" y="67"/>
                    </a:lnTo>
                    <a:lnTo>
                      <a:pt x="139" y="67"/>
                    </a:lnTo>
                    <a:lnTo>
                      <a:pt x="145" y="69"/>
                    </a:lnTo>
                    <a:lnTo>
                      <a:pt x="147" y="71"/>
                    </a:lnTo>
                    <a:lnTo>
                      <a:pt x="149" y="71"/>
                    </a:lnTo>
                    <a:lnTo>
                      <a:pt x="156" y="76"/>
                    </a:lnTo>
                    <a:lnTo>
                      <a:pt x="160" y="76"/>
                    </a:lnTo>
                    <a:lnTo>
                      <a:pt x="164" y="76"/>
                    </a:lnTo>
                    <a:lnTo>
                      <a:pt x="166" y="76"/>
                    </a:lnTo>
                    <a:lnTo>
                      <a:pt x="173" y="76"/>
                    </a:lnTo>
                    <a:lnTo>
                      <a:pt x="175" y="73"/>
                    </a:lnTo>
                    <a:lnTo>
                      <a:pt x="177" y="76"/>
                    </a:lnTo>
                    <a:lnTo>
                      <a:pt x="179" y="78"/>
                    </a:lnTo>
                    <a:lnTo>
                      <a:pt x="183" y="73"/>
                    </a:lnTo>
                    <a:lnTo>
                      <a:pt x="183" y="73"/>
                    </a:lnTo>
                    <a:lnTo>
                      <a:pt x="183" y="69"/>
                    </a:lnTo>
                    <a:lnTo>
                      <a:pt x="183" y="67"/>
                    </a:lnTo>
                    <a:lnTo>
                      <a:pt x="185" y="65"/>
                    </a:lnTo>
                    <a:lnTo>
                      <a:pt x="185" y="59"/>
                    </a:lnTo>
                    <a:lnTo>
                      <a:pt x="187" y="57"/>
                    </a:lnTo>
                    <a:lnTo>
                      <a:pt x="192" y="54"/>
                    </a:lnTo>
                    <a:lnTo>
                      <a:pt x="194" y="54"/>
                    </a:lnTo>
                    <a:lnTo>
                      <a:pt x="196" y="52"/>
                    </a:lnTo>
                    <a:lnTo>
                      <a:pt x="198" y="52"/>
                    </a:lnTo>
                    <a:lnTo>
                      <a:pt x="200" y="50"/>
                    </a:lnTo>
                    <a:lnTo>
                      <a:pt x="200" y="48"/>
                    </a:lnTo>
                    <a:lnTo>
                      <a:pt x="202" y="46"/>
                    </a:lnTo>
                    <a:lnTo>
                      <a:pt x="204" y="46"/>
                    </a:lnTo>
                    <a:lnTo>
                      <a:pt x="206" y="44"/>
                    </a:lnTo>
                    <a:lnTo>
                      <a:pt x="208" y="42"/>
                    </a:lnTo>
                    <a:lnTo>
                      <a:pt x="208" y="40"/>
                    </a:lnTo>
                    <a:lnTo>
                      <a:pt x="208" y="38"/>
                    </a:lnTo>
                    <a:lnTo>
                      <a:pt x="208" y="33"/>
                    </a:lnTo>
                    <a:lnTo>
                      <a:pt x="215" y="25"/>
                    </a:lnTo>
                    <a:lnTo>
                      <a:pt x="217" y="25"/>
                    </a:lnTo>
                    <a:lnTo>
                      <a:pt x="219" y="25"/>
                    </a:lnTo>
                    <a:lnTo>
                      <a:pt x="221" y="23"/>
                    </a:lnTo>
                    <a:lnTo>
                      <a:pt x="223" y="21"/>
                    </a:lnTo>
                    <a:lnTo>
                      <a:pt x="223" y="19"/>
                    </a:lnTo>
                    <a:lnTo>
                      <a:pt x="227" y="19"/>
                    </a:lnTo>
                    <a:lnTo>
                      <a:pt x="230" y="16"/>
                    </a:lnTo>
                    <a:lnTo>
                      <a:pt x="234" y="12"/>
                    </a:lnTo>
                    <a:lnTo>
                      <a:pt x="238" y="12"/>
                    </a:lnTo>
                    <a:lnTo>
                      <a:pt x="238" y="12"/>
                    </a:lnTo>
                    <a:lnTo>
                      <a:pt x="240" y="12"/>
                    </a:lnTo>
                    <a:lnTo>
                      <a:pt x="244" y="12"/>
                    </a:lnTo>
                    <a:lnTo>
                      <a:pt x="246" y="10"/>
                    </a:lnTo>
                    <a:lnTo>
                      <a:pt x="248" y="8"/>
                    </a:lnTo>
                    <a:lnTo>
                      <a:pt x="251" y="6"/>
                    </a:lnTo>
                    <a:lnTo>
                      <a:pt x="251" y="4"/>
                    </a:lnTo>
                    <a:lnTo>
                      <a:pt x="253" y="2"/>
                    </a:lnTo>
                    <a:lnTo>
                      <a:pt x="255" y="2"/>
                    </a:lnTo>
                    <a:lnTo>
                      <a:pt x="257" y="0"/>
                    </a:lnTo>
                    <a:lnTo>
                      <a:pt x="265" y="0"/>
                    </a:lnTo>
                    <a:lnTo>
                      <a:pt x="272" y="0"/>
                    </a:lnTo>
                    <a:lnTo>
                      <a:pt x="272" y="2"/>
                    </a:lnTo>
                    <a:lnTo>
                      <a:pt x="276" y="2"/>
                    </a:lnTo>
                    <a:lnTo>
                      <a:pt x="280" y="4"/>
                    </a:lnTo>
                    <a:lnTo>
                      <a:pt x="280" y="6"/>
                    </a:lnTo>
                    <a:lnTo>
                      <a:pt x="284" y="4"/>
                    </a:lnTo>
                    <a:lnTo>
                      <a:pt x="289" y="4"/>
                    </a:lnTo>
                    <a:lnTo>
                      <a:pt x="297" y="6"/>
                    </a:lnTo>
                    <a:lnTo>
                      <a:pt x="299" y="8"/>
                    </a:lnTo>
                    <a:lnTo>
                      <a:pt x="301" y="14"/>
                    </a:lnTo>
                    <a:lnTo>
                      <a:pt x="301" y="19"/>
                    </a:lnTo>
                    <a:lnTo>
                      <a:pt x="305" y="23"/>
                    </a:lnTo>
                    <a:lnTo>
                      <a:pt x="305" y="33"/>
                    </a:lnTo>
                    <a:lnTo>
                      <a:pt x="303" y="33"/>
                    </a:lnTo>
                    <a:lnTo>
                      <a:pt x="305" y="38"/>
                    </a:lnTo>
                    <a:lnTo>
                      <a:pt x="305" y="42"/>
                    </a:lnTo>
                    <a:lnTo>
                      <a:pt x="308" y="46"/>
                    </a:lnTo>
                    <a:lnTo>
                      <a:pt x="308" y="63"/>
                    </a:lnTo>
                    <a:lnTo>
                      <a:pt x="305" y="67"/>
                    </a:lnTo>
                    <a:lnTo>
                      <a:pt x="305" y="73"/>
                    </a:lnTo>
                    <a:lnTo>
                      <a:pt x="305" y="80"/>
                    </a:lnTo>
                    <a:lnTo>
                      <a:pt x="301" y="80"/>
                    </a:lnTo>
                    <a:lnTo>
                      <a:pt x="299" y="76"/>
                    </a:lnTo>
                    <a:lnTo>
                      <a:pt x="293" y="73"/>
                    </a:lnTo>
                    <a:lnTo>
                      <a:pt x="291" y="76"/>
                    </a:lnTo>
                    <a:lnTo>
                      <a:pt x="289" y="80"/>
                    </a:lnTo>
                    <a:lnTo>
                      <a:pt x="284" y="88"/>
                    </a:lnTo>
                    <a:lnTo>
                      <a:pt x="282" y="92"/>
                    </a:lnTo>
                    <a:lnTo>
                      <a:pt x="284" y="94"/>
                    </a:lnTo>
                    <a:lnTo>
                      <a:pt x="286" y="97"/>
                    </a:lnTo>
                    <a:lnTo>
                      <a:pt x="289" y="101"/>
                    </a:lnTo>
                    <a:lnTo>
                      <a:pt x="295" y="105"/>
                    </a:lnTo>
                    <a:lnTo>
                      <a:pt x="301" y="105"/>
                    </a:lnTo>
                    <a:lnTo>
                      <a:pt x="305" y="105"/>
                    </a:lnTo>
                    <a:lnTo>
                      <a:pt x="305" y="101"/>
                    </a:lnTo>
                    <a:lnTo>
                      <a:pt x="305" y="99"/>
                    </a:lnTo>
                    <a:lnTo>
                      <a:pt x="308" y="97"/>
                    </a:lnTo>
                    <a:lnTo>
                      <a:pt x="312" y="94"/>
                    </a:lnTo>
                    <a:lnTo>
                      <a:pt x="318" y="97"/>
                    </a:lnTo>
                    <a:lnTo>
                      <a:pt x="322" y="97"/>
                    </a:lnTo>
                    <a:lnTo>
                      <a:pt x="322" y="99"/>
                    </a:lnTo>
                    <a:lnTo>
                      <a:pt x="320" y="101"/>
                    </a:lnTo>
                    <a:lnTo>
                      <a:pt x="320" y="101"/>
                    </a:lnTo>
                    <a:lnTo>
                      <a:pt x="318" y="109"/>
                    </a:lnTo>
                    <a:lnTo>
                      <a:pt x="318" y="116"/>
                    </a:lnTo>
                    <a:lnTo>
                      <a:pt x="316" y="122"/>
                    </a:lnTo>
                    <a:lnTo>
                      <a:pt x="314" y="128"/>
                    </a:lnTo>
                    <a:lnTo>
                      <a:pt x="310" y="132"/>
                    </a:lnTo>
                    <a:lnTo>
                      <a:pt x="310" y="137"/>
                    </a:lnTo>
                    <a:lnTo>
                      <a:pt x="303" y="143"/>
                    </a:lnTo>
                    <a:lnTo>
                      <a:pt x="303" y="143"/>
                    </a:lnTo>
                    <a:lnTo>
                      <a:pt x="301" y="143"/>
                    </a:lnTo>
                    <a:lnTo>
                      <a:pt x="297" y="145"/>
                    </a:lnTo>
                    <a:lnTo>
                      <a:pt x="295" y="147"/>
                    </a:lnTo>
                    <a:lnTo>
                      <a:pt x="291" y="151"/>
                    </a:lnTo>
                    <a:lnTo>
                      <a:pt x="289" y="156"/>
                    </a:lnTo>
                    <a:lnTo>
                      <a:pt x="284" y="160"/>
                    </a:lnTo>
                    <a:lnTo>
                      <a:pt x="284" y="162"/>
                    </a:lnTo>
                    <a:lnTo>
                      <a:pt x="282" y="166"/>
                    </a:lnTo>
                    <a:lnTo>
                      <a:pt x="278" y="166"/>
                    </a:lnTo>
                    <a:lnTo>
                      <a:pt x="276" y="172"/>
                    </a:lnTo>
                    <a:lnTo>
                      <a:pt x="267" y="187"/>
                    </a:lnTo>
                    <a:lnTo>
                      <a:pt x="261" y="194"/>
                    </a:lnTo>
                    <a:lnTo>
                      <a:pt x="259" y="198"/>
                    </a:lnTo>
                    <a:lnTo>
                      <a:pt x="255" y="200"/>
                    </a:lnTo>
                    <a:lnTo>
                      <a:pt x="253" y="204"/>
                    </a:lnTo>
                    <a:lnTo>
                      <a:pt x="251" y="204"/>
                    </a:lnTo>
                    <a:lnTo>
                      <a:pt x="248" y="206"/>
                    </a:lnTo>
                    <a:lnTo>
                      <a:pt x="227" y="225"/>
                    </a:lnTo>
                    <a:lnTo>
                      <a:pt x="225" y="227"/>
                    </a:lnTo>
                    <a:lnTo>
                      <a:pt x="225" y="227"/>
                    </a:lnTo>
                    <a:lnTo>
                      <a:pt x="223" y="231"/>
                    </a:lnTo>
                    <a:lnTo>
                      <a:pt x="208" y="240"/>
                    </a:lnTo>
                    <a:lnTo>
                      <a:pt x="206" y="244"/>
                    </a:lnTo>
                    <a:lnTo>
                      <a:pt x="200" y="244"/>
                    </a:lnTo>
                    <a:lnTo>
                      <a:pt x="200" y="246"/>
                    </a:lnTo>
                    <a:lnTo>
                      <a:pt x="194" y="248"/>
                    </a:lnTo>
                    <a:lnTo>
                      <a:pt x="189" y="250"/>
                    </a:lnTo>
                    <a:lnTo>
                      <a:pt x="185" y="250"/>
                    </a:lnTo>
                    <a:lnTo>
                      <a:pt x="183" y="250"/>
                    </a:lnTo>
                    <a:lnTo>
                      <a:pt x="177" y="250"/>
                    </a:lnTo>
                    <a:lnTo>
                      <a:pt x="171" y="250"/>
                    </a:lnTo>
                    <a:lnTo>
                      <a:pt x="168" y="255"/>
                    </a:lnTo>
                    <a:lnTo>
                      <a:pt x="173" y="257"/>
                    </a:lnTo>
                    <a:lnTo>
                      <a:pt x="173" y="259"/>
                    </a:lnTo>
                    <a:lnTo>
                      <a:pt x="164" y="259"/>
                    </a:lnTo>
                    <a:lnTo>
                      <a:pt x="160" y="257"/>
                    </a:lnTo>
                    <a:lnTo>
                      <a:pt x="158" y="257"/>
                    </a:lnTo>
                    <a:lnTo>
                      <a:pt x="156" y="259"/>
                    </a:lnTo>
                    <a:lnTo>
                      <a:pt x="156" y="261"/>
                    </a:lnTo>
                    <a:lnTo>
                      <a:pt x="154" y="263"/>
                    </a:lnTo>
                    <a:lnTo>
                      <a:pt x="145" y="261"/>
                    </a:lnTo>
                    <a:lnTo>
                      <a:pt x="143" y="259"/>
                    </a:lnTo>
                    <a:lnTo>
                      <a:pt x="133" y="257"/>
                    </a:lnTo>
                    <a:lnTo>
                      <a:pt x="126" y="257"/>
                    </a:lnTo>
                    <a:lnTo>
                      <a:pt x="126" y="259"/>
                    </a:lnTo>
                    <a:lnTo>
                      <a:pt x="124" y="261"/>
                    </a:lnTo>
                    <a:lnTo>
                      <a:pt x="120" y="257"/>
                    </a:lnTo>
                    <a:lnTo>
                      <a:pt x="109" y="257"/>
                    </a:lnTo>
                    <a:lnTo>
                      <a:pt x="105" y="259"/>
                    </a:lnTo>
                    <a:lnTo>
                      <a:pt x="105" y="263"/>
                    </a:lnTo>
                    <a:lnTo>
                      <a:pt x="103" y="261"/>
                    </a:lnTo>
                    <a:lnTo>
                      <a:pt x="101" y="261"/>
                    </a:lnTo>
                    <a:lnTo>
                      <a:pt x="97" y="263"/>
                    </a:lnTo>
                    <a:lnTo>
                      <a:pt x="97" y="265"/>
                    </a:lnTo>
                    <a:lnTo>
                      <a:pt x="93" y="265"/>
                    </a:lnTo>
                    <a:lnTo>
                      <a:pt x="88" y="267"/>
                    </a:lnTo>
                    <a:lnTo>
                      <a:pt x="82" y="265"/>
                    </a:lnTo>
                    <a:lnTo>
                      <a:pt x="78" y="265"/>
                    </a:lnTo>
                    <a:lnTo>
                      <a:pt x="78" y="267"/>
                    </a:lnTo>
                    <a:lnTo>
                      <a:pt x="71" y="265"/>
                    </a:lnTo>
                    <a:lnTo>
                      <a:pt x="67" y="272"/>
                    </a:lnTo>
                    <a:lnTo>
                      <a:pt x="65" y="272"/>
                    </a:lnTo>
                    <a:lnTo>
                      <a:pt x="63" y="274"/>
                    </a:lnTo>
                    <a:lnTo>
                      <a:pt x="61" y="274"/>
                    </a:lnTo>
                    <a:lnTo>
                      <a:pt x="59" y="274"/>
                    </a:lnTo>
                    <a:lnTo>
                      <a:pt x="48" y="269"/>
                    </a:lnTo>
                    <a:lnTo>
                      <a:pt x="46" y="272"/>
                    </a:lnTo>
                    <a:lnTo>
                      <a:pt x="46" y="265"/>
                    </a:lnTo>
                    <a:lnTo>
                      <a:pt x="44" y="263"/>
                    </a:lnTo>
                    <a:lnTo>
                      <a:pt x="40" y="265"/>
                    </a:lnTo>
                    <a:lnTo>
                      <a:pt x="38" y="265"/>
                    </a:lnTo>
                    <a:lnTo>
                      <a:pt x="40" y="263"/>
                    </a:lnTo>
                    <a:lnTo>
                      <a:pt x="40" y="259"/>
                    </a:lnTo>
                    <a:lnTo>
                      <a:pt x="34" y="259"/>
                    </a:lnTo>
                    <a:lnTo>
                      <a:pt x="31" y="261"/>
                    </a:lnTo>
                    <a:lnTo>
                      <a:pt x="31" y="265"/>
                    </a:lnTo>
                    <a:lnTo>
                      <a:pt x="29" y="263"/>
                    </a:lnTo>
                    <a:lnTo>
                      <a:pt x="29" y="259"/>
                    </a:lnTo>
                    <a:lnTo>
                      <a:pt x="29" y="255"/>
                    </a:lnTo>
                    <a:lnTo>
                      <a:pt x="29" y="250"/>
                    </a:lnTo>
                    <a:lnTo>
                      <a:pt x="31" y="246"/>
                    </a:lnTo>
                    <a:lnTo>
                      <a:pt x="27" y="240"/>
                    </a:lnTo>
                    <a:lnTo>
                      <a:pt x="25" y="236"/>
                    </a:lnTo>
                    <a:lnTo>
                      <a:pt x="21" y="231"/>
                    </a:lnTo>
                    <a:lnTo>
                      <a:pt x="21" y="227"/>
                    </a:lnTo>
                    <a:lnTo>
                      <a:pt x="23" y="225"/>
                    </a:lnTo>
                    <a:lnTo>
                      <a:pt x="25" y="227"/>
                    </a:lnTo>
                    <a:lnTo>
                      <a:pt x="27" y="227"/>
                    </a:lnTo>
                    <a:lnTo>
                      <a:pt x="29" y="223"/>
                    </a:lnTo>
                    <a:lnTo>
                      <a:pt x="31" y="217"/>
                    </a:lnTo>
                    <a:lnTo>
                      <a:pt x="29" y="210"/>
                    </a:lnTo>
                    <a:lnTo>
                      <a:pt x="29" y="208"/>
                    </a:lnTo>
                    <a:lnTo>
                      <a:pt x="23" y="198"/>
                    </a:lnTo>
                    <a:lnTo>
                      <a:pt x="23" y="194"/>
                    </a:lnTo>
                    <a:lnTo>
                      <a:pt x="19" y="187"/>
                    </a:lnTo>
                    <a:lnTo>
                      <a:pt x="15" y="175"/>
                    </a:lnTo>
                    <a:lnTo>
                      <a:pt x="10" y="164"/>
                    </a:lnTo>
                    <a:lnTo>
                      <a:pt x="10" y="158"/>
                    </a:lnTo>
                    <a:lnTo>
                      <a:pt x="6" y="147"/>
                    </a:lnTo>
                    <a:lnTo>
                      <a:pt x="0" y="141"/>
                    </a:lnTo>
                    <a:lnTo>
                      <a:pt x="0" y="135"/>
                    </a:lnTo>
                    <a:lnTo>
                      <a:pt x="0" y="135"/>
                    </a:lnTo>
                    <a:lnTo>
                      <a:pt x="0" y="135"/>
                    </a:lnTo>
                    <a:close/>
                    <a:moveTo>
                      <a:pt x="213" y="175"/>
                    </a:moveTo>
                    <a:lnTo>
                      <a:pt x="215" y="177"/>
                    </a:lnTo>
                    <a:lnTo>
                      <a:pt x="217" y="179"/>
                    </a:lnTo>
                    <a:lnTo>
                      <a:pt x="221" y="181"/>
                    </a:lnTo>
                    <a:lnTo>
                      <a:pt x="225" y="181"/>
                    </a:lnTo>
                    <a:lnTo>
                      <a:pt x="225" y="179"/>
                    </a:lnTo>
                    <a:lnTo>
                      <a:pt x="227" y="177"/>
                    </a:lnTo>
                    <a:lnTo>
                      <a:pt x="230" y="172"/>
                    </a:lnTo>
                    <a:lnTo>
                      <a:pt x="234" y="170"/>
                    </a:lnTo>
                    <a:lnTo>
                      <a:pt x="236" y="170"/>
                    </a:lnTo>
                    <a:lnTo>
                      <a:pt x="238" y="168"/>
                    </a:lnTo>
                    <a:lnTo>
                      <a:pt x="242" y="170"/>
                    </a:lnTo>
                    <a:lnTo>
                      <a:pt x="244" y="168"/>
                    </a:lnTo>
                    <a:lnTo>
                      <a:pt x="246" y="164"/>
                    </a:lnTo>
                    <a:lnTo>
                      <a:pt x="244" y="162"/>
                    </a:lnTo>
                    <a:lnTo>
                      <a:pt x="244" y="160"/>
                    </a:lnTo>
                    <a:lnTo>
                      <a:pt x="246" y="158"/>
                    </a:lnTo>
                    <a:lnTo>
                      <a:pt x="251" y="156"/>
                    </a:lnTo>
                    <a:lnTo>
                      <a:pt x="251" y="151"/>
                    </a:lnTo>
                    <a:lnTo>
                      <a:pt x="248" y="143"/>
                    </a:lnTo>
                    <a:lnTo>
                      <a:pt x="244" y="139"/>
                    </a:lnTo>
                    <a:lnTo>
                      <a:pt x="240" y="141"/>
                    </a:lnTo>
                    <a:lnTo>
                      <a:pt x="238" y="139"/>
                    </a:lnTo>
                    <a:lnTo>
                      <a:pt x="236" y="139"/>
                    </a:lnTo>
                    <a:lnTo>
                      <a:pt x="234" y="139"/>
                    </a:lnTo>
                    <a:lnTo>
                      <a:pt x="232" y="137"/>
                    </a:lnTo>
                    <a:lnTo>
                      <a:pt x="232" y="139"/>
                    </a:lnTo>
                    <a:lnTo>
                      <a:pt x="227" y="141"/>
                    </a:lnTo>
                    <a:lnTo>
                      <a:pt x="227" y="143"/>
                    </a:lnTo>
                    <a:lnTo>
                      <a:pt x="219" y="143"/>
                    </a:lnTo>
                    <a:lnTo>
                      <a:pt x="215" y="147"/>
                    </a:lnTo>
                    <a:lnTo>
                      <a:pt x="213" y="153"/>
                    </a:lnTo>
                    <a:lnTo>
                      <a:pt x="208" y="158"/>
                    </a:lnTo>
                    <a:lnTo>
                      <a:pt x="204" y="160"/>
                    </a:lnTo>
                    <a:lnTo>
                      <a:pt x="206" y="162"/>
                    </a:lnTo>
                    <a:lnTo>
                      <a:pt x="208" y="166"/>
                    </a:lnTo>
                    <a:lnTo>
                      <a:pt x="208" y="166"/>
                    </a:lnTo>
                    <a:lnTo>
                      <a:pt x="213" y="170"/>
                    </a:lnTo>
                    <a:lnTo>
                      <a:pt x="213" y="17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55" name="Freeform 160">
                <a:extLst>
                  <a:ext uri="{FF2B5EF4-FFF2-40B4-BE49-F238E27FC236}">
                    <a16:creationId xmlns:a16="http://schemas.microsoft.com/office/drawing/2014/main" id="{138BA957-A3BF-42D6-A1B1-C930D127F212}"/>
                  </a:ext>
                </a:extLst>
              </p:cNvPr>
              <p:cNvSpPr>
                <a:spLocks/>
              </p:cNvSpPr>
              <p:nvPr/>
            </p:nvSpPr>
            <p:spPr bwMode="auto">
              <a:xfrm>
                <a:off x="9447917" y="4282936"/>
                <a:ext cx="37887" cy="33311"/>
              </a:xfrm>
              <a:custGeom>
                <a:avLst/>
                <a:gdLst>
                  <a:gd name="T0" fmla="*/ 9 w 47"/>
                  <a:gd name="T1" fmla="*/ 38 h 44"/>
                  <a:gd name="T2" fmla="*/ 9 w 47"/>
                  <a:gd name="T3" fmla="*/ 33 h 44"/>
                  <a:gd name="T4" fmla="*/ 4 w 47"/>
                  <a:gd name="T5" fmla="*/ 29 h 44"/>
                  <a:gd name="T6" fmla="*/ 4 w 47"/>
                  <a:gd name="T7" fmla="*/ 29 h 44"/>
                  <a:gd name="T8" fmla="*/ 2 w 47"/>
                  <a:gd name="T9" fmla="*/ 25 h 44"/>
                  <a:gd name="T10" fmla="*/ 0 w 47"/>
                  <a:gd name="T11" fmla="*/ 23 h 44"/>
                  <a:gd name="T12" fmla="*/ 4 w 47"/>
                  <a:gd name="T13" fmla="*/ 21 h 44"/>
                  <a:gd name="T14" fmla="*/ 9 w 47"/>
                  <a:gd name="T15" fmla="*/ 16 h 44"/>
                  <a:gd name="T16" fmla="*/ 11 w 47"/>
                  <a:gd name="T17" fmla="*/ 10 h 44"/>
                  <a:gd name="T18" fmla="*/ 15 w 47"/>
                  <a:gd name="T19" fmla="*/ 6 h 44"/>
                  <a:gd name="T20" fmla="*/ 23 w 47"/>
                  <a:gd name="T21" fmla="*/ 6 h 44"/>
                  <a:gd name="T22" fmla="*/ 23 w 47"/>
                  <a:gd name="T23" fmla="*/ 4 h 44"/>
                  <a:gd name="T24" fmla="*/ 28 w 47"/>
                  <a:gd name="T25" fmla="*/ 2 h 44"/>
                  <a:gd name="T26" fmla="*/ 28 w 47"/>
                  <a:gd name="T27" fmla="*/ 0 h 44"/>
                  <a:gd name="T28" fmla="*/ 30 w 47"/>
                  <a:gd name="T29" fmla="*/ 2 h 44"/>
                  <a:gd name="T30" fmla="*/ 32 w 47"/>
                  <a:gd name="T31" fmla="*/ 2 h 44"/>
                  <a:gd name="T32" fmla="*/ 34 w 47"/>
                  <a:gd name="T33" fmla="*/ 2 h 44"/>
                  <a:gd name="T34" fmla="*/ 36 w 47"/>
                  <a:gd name="T35" fmla="*/ 4 h 44"/>
                  <a:gd name="T36" fmla="*/ 40 w 47"/>
                  <a:gd name="T37" fmla="*/ 2 h 44"/>
                  <a:gd name="T38" fmla="*/ 44 w 47"/>
                  <a:gd name="T39" fmla="*/ 6 h 44"/>
                  <a:gd name="T40" fmla="*/ 47 w 47"/>
                  <a:gd name="T41" fmla="*/ 14 h 44"/>
                  <a:gd name="T42" fmla="*/ 47 w 47"/>
                  <a:gd name="T43" fmla="*/ 19 h 44"/>
                  <a:gd name="T44" fmla="*/ 42 w 47"/>
                  <a:gd name="T45" fmla="*/ 21 h 44"/>
                  <a:gd name="T46" fmla="*/ 40 w 47"/>
                  <a:gd name="T47" fmla="*/ 23 h 44"/>
                  <a:gd name="T48" fmla="*/ 40 w 47"/>
                  <a:gd name="T49" fmla="*/ 25 h 44"/>
                  <a:gd name="T50" fmla="*/ 42 w 47"/>
                  <a:gd name="T51" fmla="*/ 27 h 44"/>
                  <a:gd name="T52" fmla="*/ 40 w 47"/>
                  <a:gd name="T53" fmla="*/ 31 h 44"/>
                  <a:gd name="T54" fmla="*/ 38 w 47"/>
                  <a:gd name="T55" fmla="*/ 33 h 44"/>
                  <a:gd name="T56" fmla="*/ 34 w 47"/>
                  <a:gd name="T57" fmla="*/ 31 h 44"/>
                  <a:gd name="T58" fmla="*/ 32 w 47"/>
                  <a:gd name="T59" fmla="*/ 33 h 44"/>
                  <a:gd name="T60" fmla="*/ 30 w 47"/>
                  <a:gd name="T61" fmla="*/ 33 h 44"/>
                  <a:gd name="T62" fmla="*/ 26 w 47"/>
                  <a:gd name="T63" fmla="*/ 35 h 44"/>
                  <a:gd name="T64" fmla="*/ 23 w 47"/>
                  <a:gd name="T65" fmla="*/ 40 h 44"/>
                  <a:gd name="T66" fmla="*/ 21 w 47"/>
                  <a:gd name="T67" fmla="*/ 42 h 44"/>
                  <a:gd name="T68" fmla="*/ 21 w 47"/>
                  <a:gd name="T69" fmla="*/ 44 h 44"/>
                  <a:gd name="T70" fmla="*/ 17 w 47"/>
                  <a:gd name="T71" fmla="*/ 44 h 44"/>
                  <a:gd name="T72" fmla="*/ 13 w 47"/>
                  <a:gd name="T73" fmla="*/ 42 h 44"/>
                  <a:gd name="T74" fmla="*/ 11 w 47"/>
                  <a:gd name="T75" fmla="*/ 40 h 44"/>
                  <a:gd name="T76" fmla="*/ 9 w 47"/>
                  <a:gd name="T7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 h="44">
                    <a:moveTo>
                      <a:pt x="9" y="38"/>
                    </a:moveTo>
                    <a:lnTo>
                      <a:pt x="9" y="33"/>
                    </a:lnTo>
                    <a:lnTo>
                      <a:pt x="4" y="29"/>
                    </a:lnTo>
                    <a:lnTo>
                      <a:pt x="4" y="29"/>
                    </a:lnTo>
                    <a:lnTo>
                      <a:pt x="2" y="25"/>
                    </a:lnTo>
                    <a:lnTo>
                      <a:pt x="0" y="23"/>
                    </a:lnTo>
                    <a:lnTo>
                      <a:pt x="4" y="21"/>
                    </a:lnTo>
                    <a:lnTo>
                      <a:pt x="9" y="16"/>
                    </a:lnTo>
                    <a:lnTo>
                      <a:pt x="11" y="10"/>
                    </a:lnTo>
                    <a:lnTo>
                      <a:pt x="15" y="6"/>
                    </a:lnTo>
                    <a:lnTo>
                      <a:pt x="23" y="6"/>
                    </a:lnTo>
                    <a:lnTo>
                      <a:pt x="23" y="4"/>
                    </a:lnTo>
                    <a:lnTo>
                      <a:pt x="28" y="2"/>
                    </a:lnTo>
                    <a:lnTo>
                      <a:pt x="28" y="0"/>
                    </a:lnTo>
                    <a:lnTo>
                      <a:pt x="30" y="2"/>
                    </a:lnTo>
                    <a:lnTo>
                      <a:pt x="32" y="2"/>
                    </a:lnTo>
                    <a:lnTo>
                      <a:pt x="34" y="2"/>
                    </a:lnTo>
                    <a:lnTo>
                      <a:pt x="36" y="4"/>
                    </a:lnTo>
                    <a:lnTo>
                      <a:pt x="40" y="2"/>
                    </a:lnTo>
                    <a:lnTo>
                      <a:pt x="44" y="6"/>
                    </a:lnTo>
                    <a:lnTo>
                      <a:pt x="47" y="14"/>
                    </a:lnTo>
                    <a:lnTo>
                      <a:pt x="47" y="19"/>
                    </a:lnTo>
                    <a:lnTo>
                      <a:pt x="42" y="21"/>
                    </a:lnTo>
                    <a:lnTo>
                      <a:pt x="40" y="23"/>
                    </a:lnTo>
                    <a:lnTo>
                      <a:pt x="40" y="25"/>
                    </a:lnTo>
                    <a:lnTo>
                      <a:pt x="42" y="27"/>
                    </a:lnTo>
                    <a:lnTo>
                      <a:pt x="40" y="31"/>
                    </a:lnTo>
                    <a:lnTo>
                      <a:pt x="38" y="33"/>
                    </a:lnTo>
                    <a:lnTo>
                      <a:pt x="34" y="31"/>
                    </a:lnTo>
                    <a:lnTo>
                      <a:pt x="32" y="33"/>
                    </a:lnTo>
                    <a:lnTo>
                      <a:pt x="30" y="33"/>
                    </a:lnTo>
                    <a:lnTo>
                      <a:pt x="26" y="35"/>
                    </a:lnTo>
                    <a:lnTo>
                      <a:pt x="23" y="40"/>
                    </a:lnTo>
                    <a:lnTo>
                      <a:pt x="21" y="42"/>
                    </a:lnTo>
                    <a:lnTo>
                      <a:pt x="21" y="44"/>
                    </a:lnTo>
                    <a:lnTo>
                      <a:pt x="17" y="44"/>
                    </a:lnTo>
                    <a:lnTo>
                      <a:pt x="13" y="42"/>
                    </a:lnTo>
                    <a:lnTo>
                      <a:pt x="11" y="40"/>
                    </a:lnTo>
                    <a:lnTo>
                      <a:pt x="9" y="3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56" name="Freeform 161">
                <a:extLst>
                  <a:ext uri="{FF2B5EF4-FFF2-40B4-BE49-F238E27FC236}">
                    <a16:creationId xmlns:a16="http://schemas.microsoft.com/office/drawing/2014/main" id="{E3A26CF6-398C-49B4-BA44-C2550B2757FD}"/>
                  </a:ext>
                </a:extLst>
              </p:cNvPr>
              <p:cNvSpPr>
                <a:spLocks noEditPoints="1"/>
              </p:cNvSpPr>
              <p:nvPr/>
            </p:nvSpPr>
            <p:spPr bwMode="auto">
              <a:xfrm>
                <a:off x="10820731" y="4002060"/>
                <a:ext cx="652953" cy="657142"/>
              </a:xfrm>
              <a:custGeom>
                <a:avLst/>
                <a:gdLst>
                  <a:gd name="T0" fmla="*/ 801 w 810"/>
                  <a:gd name="T1" fmla="*/ 364 h 868"/>
                  <a:gd name="T2" fmla="*/ 689 w 810"/>
                  <a:gd name="T3" fmla="*/ 181 h 868"/>
                  <a:gd name="T4" fmla="*/ 559 w 810"/>
                  <a:gd name="T5" fmla="*/ 154 h 868"/>
                  <a:gd name="T6" fmla="*/ 510 w 810"/>
                  <a:gd name="T7" fmla="*/ 126 h 868"/>
                  <a:gd name="T8" fmla="*/ 506 w 810"/>
                  <a:gd name="T9" fmla="*/ 82 h 868"/>
                  <a:gd name="T10" fmla="*/ 500 w 810"/>
                  <a:gd name="T11" fmla="*/ 29 h 868"/>
                  <a:gd name="T12" fmla="*/ 479 w 810"/>
                  <a:gd name="T13" fmla="*/ 42 h 868"/>
                  <a:gd name="T14" fmla="*/ 405 w 810"/>
                  <a:gd name="T15" fmla="*/ 29 h 868"/>
                  <a:gd name="T16" fmla="*/ 382 w 810"/>
                  <a:gd name="T17" fmla="*/ 33 h 868"/>
                  <a:gd name="T18" fmla="*/ 253 w 810"/>
                  <a:gd name="T19" fmla="*/ 118 h 868"/>
                  <a:gd name="T20" fmla="*/ 2 w 810"/>
                  <a:gd name="T21" fmla="*/ 335 h 868"/>
                  <a:gd name="T22" fmla="*/ 441 w 810"/>
                  <a:gd name="T23" fmla="*/ 621 h 868"/>
                  <a:gd name="T24" fmla="*/ 595 w 810"/>
                  <a:gd name="T25" fmla="*/ 716 h 868"/>
                  <a:gd name="T26" fmla="*/ 544 w 810"/>
                  <a:gd name="T27" fmla="*/ 763 h 868"/>
                  <a:gd name="T28" fmla="*/ 611 w 810"/>
                  <a:gd name="T29" fmla="*/ 763 h 868"/>
                  <a:gd name="T30" fmla="*/ 609 w 810"/>
                  <a:gd name="T31" fmla="*/ 775 h 868"/>
                  <a:gd name="T32" fmla="*/ 544 w 810"/>
                  <a:gd name="T33" fmla="*/ 855 h 868"/>
                  <a:gd name="T34" fmla="*/ 538 w 810"/>
                  <a:gd name="T35" fmla="*/ 777 h 868"/>
                  <a:gd name="T36" fmla="*/ 599 w 810"/>
                  <a:gd name="T37" fmla="*/ 784 h 868"/>
                  <a:gd name="T38" fmla="*/ 590 w 810"/>
                  <a:gd name="T39" fmla="*/ 836 h 868"/>
                  <a:gd name="T40" fmla="*/ 563 w 810"/>
                  <a:gd name="T41" fmla="*/ 851 h 868"/>
                  <a:gd name="T42" fmla="*/ 32 w 810"/>
                  <a:gd name="T43" fmla="*/ 569 h 868"/>
                  <a:gd name="T44" fmla="*/ 93 w 810"/>
                  <a:gd name="T45" fmla="*/ 558 h 868"/>
                  <a:gd name="T46" fmla="*/ 167 w 810"/>
                  <a:gd name="T47" fmla="*/ 550 h 868"/>
                  <a:gd name="T48" fmla="*/ 262 w 810"/>
                  <a:gd name="T49" fmla="*/ 508 h 868"/>
                  <a:gd name="T50" fmla="*/ 375 w 810"/>
                  <a:gd name="T51" fmla="*/ 512 h 868"/>
                  <a:gd name="T52" fmla="*/ 403 w 810"/>
                  <a:gd name="T53" fmla="*/ 577 h 868"/>
                  <a:gd name="T54" fmla="*/ 451 w 810"/>
                  <a:gd name="T55" fmla="*/ 548 h 868"/>
                  <a:gd name="T56" fmla="*/ 430 w 810"/>
                  <a:gd name="T57" fmla="*/ 598 h 868"/>
                  <a:gd name="T58" fmla="*/ 474 w 810"/>
                  <a:gd name="T59" fmla="*/ 605 h 868"/>
                  <a:gd name="T60" fmla="*/ 498 w 810"/>
                  <a:gd name="T61" fmla="*/ 689 h 868"/>
                  <a:gd name="T62" fmla="*/ 563 w 810"/>
                  <a:gd name="T63" fmla="*/ 695 h 868"/>
                  <a:gd name="T64" fmla="*/ 590 w 810"/>
                  <a:gd name="T65" fmla="*/ 729 h 868"/>
                  <a:gd name="T66" fmla="*/ 660 w 810"/>
                  <a:gd name="T67" fmla="*/ 693 h 868"/>
                  <a:gd name="T68" fmla="*/ 719 w 810"/>
                  <a:gd name="T69" fmla="*/ 581 h 868"/>
                  <a:gd name="T70" fmla="*/ 774 w 810"/>
                  <a:gd name="T71" fmla="*/ 510 h 868"/>
                  <a:gd name="T72" fmla="*/ 797 w 810"/>
                  <a:gd name="T73" fmla="*/ 394 h 868"/>
                  <a:gd name="T74" fmla="*/ 774 w 810"/>
                  <a:gd name="T75" fmla="*/ 316 h 868"/>
                  <a:gd name="T76" fmla="*/ 751 w 810"/>
                  <a:gd name="T77" fmla="*/ 284 h 868"/>
                  <a:gd name="T78" fmla="*/ 723 w 810"/>
                  <a:gd name="T79" fmla="*/ 219 h 868"/>
                  <a:gd name="T80" fmla="*/ 685 w 810"/>
                  <a:gd name="T81" fmla="*/ 177 h 868"/>
                  <a:gd name="T82" fmla="*/ 662 w 810"/>
                  <a:gd name="T83" fmla="*/ 88 h 868"/>
                  <a:gd name="T84" fmla="*/ 633 w 810"/>
                  <a:gd name="T85" fmla="*/ 38 h 868"/>
                  <a:gd name="T86" fmla="*/ 607 w 810"/>
                  <a:gd name="T87" fmla="*/ 65 h 868"/>
                  <a:gd name="T88" fmla="*/ 569 w 810"/>
                  <a:gd name="T89" fmla="*/ 170 h 868"/>
                  <a:gd name="T90" fmla="*/ 500 w 810"/>
                  <a:gd name="T91" fmla="*/ 126 h 868"/>
                  <a:gd name="T92" fmla="*/ 500 w 810"/>
                  <a:gd name="T93" fmla="*/ 69 h 868"/>
                  <a:gd name="T94" fmla="*/ 493 w 810"/>
                  <a:gd name="T95" fmla="*/ 46 h 868"/>
                  <a:gd name="T96" fmla="*/ 458 w 810"/>
                  <a:gd name="T97" fmla="*/ 38 h 868"/>
                  <a:gd name="T98" fmla="*/ 422 w 810"/>
                  <a:gd name="T99" fmla="*/ 27 h 868"/>
                  <a:gd name="T100" fmla="*/ 386 w 810"/>
                  <a:gd name="T101" fmla="*/ 57 h 868"/>
                  <a:gd name="T102" fmla="*/ 361 w 810"/>
                  <a:gd name="T103" fmla="*/ 99 h 868"/>
                  <a:gd name="T104" fmla="*/ 333 w 810"/>
                  <a:gd name="T105" fmla="*/ 103 h 868"/>
                  <a:gd name="T106" fmla="*/ 308 w 810"/>
                  <a:gd name="T107" fmla="*/ 82 h 868"/>
                  <a:gd name="T108" fmla="*/ 278 w 810"/>
                  <a:gd name="T109" fmla="*/ 92 h 868"/>
                  <a:gd name="T110" fmla="*/ 259 w 810"/>
                  <a:gd name="T111" fmla="*/ 130 h 868"/>
                  <a:gd name="T112" fmla="*/ 241 w 810"/>
                  <a:gd name="T113" fmla="*/ 149 h 868"/>
                  <a:gd name="T114" fmla="*/ 209 w 810"/>
                  <a:gd name="T115" fmla="*/ 172 h 868"/>
                  <a:gd name="T116" fmla="*/ 114 w 810"/>
                  <a:gd name="T117" fmla="*/ 225 h 868"/>
                  <a:gd name="T118" fmla="*/ 38 w 810"/>
                  <a:gd name="T119" fmla="*/ 253 h 868"/>
                  <a:gd name="T120" fmla="*/ 17 w 810"/>
                  <a:gd name="T121" fmla="*/ 354 h 868"/>
                  <a:gd name="T122" fmla="*/ 28 w 810"/>
                  <a:gd name="T123" fmla="*/ 43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0" h="868">
                    <a:moveTo>
                      <a:pt x="801" y="413"/>
                    </a:moveTo>
                    <a:lnTo>
                      <a:pt x="801" y="406"/>
                    </a:lnTo>
                    <a:lnTo>
                      <a:pt x="803" y="411"/>
                    </a:lnTo>
                    <a:lnTo>
                      <a:pt x="801" y="413"/>
                    </a:lnTo>
                    <a:lnTo>
                      <a:pt x="801" y="413"/>
                    </a:lnTo>
                    <a:close/>
                    <a:moveTo>
                      <a:pt x="801" y="364"/>
                    </a:moveTo>
                    <a:lnTo>
                      <a:pt x="799" y="358"/>
                    </a:lnTo>
                    <a:lnTo>
                      <a:pt x="801" y="354"/>
                    </a:lnTo>
                    <a:lnTo>
                      <a:pt x="801" y="350"/>
                    </a:lnTo>
                    <a:lnTo>
                      <a:pt x="805" y="347"/>
                    </a:lnTo>
                    <a:lnTo>
                      <a:pt x="807" y="341"/>
                    </a:lnTo>
                    <a:lnTo>
                      <a:pt x="805" y="339"/>
                    </a:lnTo>
                    <a:lnTo>
                      <a:pt x="807" y="337"/>
                    </a:lnTo>
                    <a:lnTo>
                      <a:pt x="810" y="337"/>
                    </a:lnTo>
                    <a:lnTo>
                      <a:pt x="810" y="341"/>
                    </a:lnTo>
                    <a:lnTo>
                      <a:pt x="810" y="347"/>
                    </a:lnTo>
                    <a:lnTo>
                      <a:pt x="803" y="354"/>
                    </a:lnTo>
                    <a:lnTo>
                      <a:pt x="803" y="360"/>
                    </a:lnTo>
                    <a:lnTo>
                      <a:pt x="803" y="364"/>
                    </a:lnTo>
                    <a:lnTo>
                      <a:pt x="801" y="364"/>
                    </a:lnTo>
                    <a:lnTo>
                      <a:pt x="801" y="364"/>
                    </a:lnTo>
                    <a:close/>
                    <a:moveTo>
                      <a:pt x="770" y="305"/>
                    </a:moveTo>
                    <a:lnTo>
                      <a:pt x="772" y="310"/>
                    </a:lnTo>
                    <a:lnTo>
                      <a:pt x="774" y="314"/>
                    </a:lnTo>
                    <a:lnTo>
                      <a:pt x="776" y="310"/>
                    </a:lnTo>
                    <a:lnTo>
                      <a:pt x="774" y="307"/>
                    </a:lnTo>
                    <a:lnTo>
                      <a:pt x="774" y="305"/>
                    </a:lnTo>
                    <a:lnTo>
                      <a:pt x="772" y="305"/>
                    </a:lnTo>
                    <a:lnTo>
                      <a:pt x="770" y="303"/>
                    </a:lnTo>
                    <a:lnTo>
                      <a:pt x="770" y="305"/>
                    </a:lnTo>
                    <a:lnTo>
                      <a:pt x="770" y="305"/>
                    </a:lnTo>
                    <a:close/>
                    <a:moveTo>
                      <a:pt x="763" y="276"/>
                    </a:moveTo>
                    <a:lnTo>
                      <a:pt x="763" y="274"/>
                    </a:lnTo>
                    <a:lnTo>
                      <a:pt x="761" y="276"/>
                    </a:lnTo>
                    <a:lnTo>
                      <a:pt x="763" y="276"/>
                    </a:lnTo>
                    <a:lnTo>
                      <a:pt x="763" y="276"/>
                    </a:lnTo>
                    <a:close/>
                    <a:moveTo>
                      <a:pt x="687" y="189"/>
                    </a:moveTo>
                    <a:lnTo>
                      <a:pt x="689" y="185"/>
                    </a:lnTo>
                    <a:lnTo>
                      <a:pt x="685" y="183"/>
                    </a:lnTo>
                    <a:lnTo>
                      <a:pt x="689" y="181"/>
                    </a:lnTo>
                    <a:lnTo>
                      <a:pt x="692" y="181"/>
                    </a:lnTo>
                    <a:lnTo>
                      <a:pt x="692" y="187"/>
                    </a:lnTo>
                    <a:lnTo>
                      <a:pt x="689" y="191"/>
                    </a:lnTo>
                    <a:lnTo>
                      <a:pt x="687" y="189"/>
                    </a:lnTo>
                    <a:lnTo>
                      <a:pt x="687" y="189"/>
                    </a:lnTo>
                    <a:close/>
                    <a:moveTo>
                      <a:pt x="622" y="0"/>
                    </a:moveTo>
                    <a:lnTo>
                      <a:pt x="624" y="2"/>
                    </a:lnTo>
                    <a:lnTo>
                      <a:pt x="624" y="0"/>
                    </a:lnTo>
                    <a:lnTo>
                      <a:pt x="622" y="0"/>
                    </a:lnTo>
                    <a:lnTo>
                      <a:pt x="622" y="0"/>
                    </a:lnTo>
                    <a:close/>
                    <a:moveTo>
                      <a:pt x="620" y="10"/>
                    </a:moveTo>
                    <a:lnTo>
                      <a:pt x="620" y="14"/>
                    </a:lnTo>
                    <a:lnTo>
                      <a:pt x="622" y="14"/>
                    </a:lnTo>
                    <a:lnTo>
                      <a:pt x="624" y="12"/>
                    </a:lnTo>
                    <a:lnTo>
                      <a:pt x="622" y="10"/>
                    </a:lnTo>
                    <a:lnTo>
                      <a:pt x="620" y="10"/>
                    </a:lnTo>
                    <a:lnTo>
                      <a:pt x="620" y="10"/>
                    </a:lnTo>
                    <a:close/>
                    <a:moveTo>
                      <a:pt x="555" y="154"/>
                    </a:moveTo>
                    <a:lnTo>
                      <a:pt x="557" y="156"/>
                    </a:lnTo>
                    <a:lnTo>
                      <a:pt x="559" y="154"/>
                    </a:lnTo>
                    <a:lnTo>
                      <a:pt x="559" y="151"/>
                    </a:lnTo>
                    <a:lnTo>
                      <a:pt x="555" y="154"/>
                    </a:lnTo>
                    <a:lnTo>
                      <a:pt x="555" y="154"/>
                    </a:lnTo>
                    <a:close/>
                    <a:moveTo>
                      <a:pt x="550" y="145"/>
                    </a:moveTo>
                    <a:lnTo>
                      <a:pt x="552" y="147"/>
                    </a:lnTo>
                    <a:lnTo>
                      <a:pt x="555" y="145"/>
                    </a:lnTo>
                    <a:lnTo>
                      <a:pt x="557" y="143"/>
                    </a:lnTo>
                    <a:lnTo>
                      <a:pt x="561" y="141"/>
                    </a:lnTo>
                    <a:lnTo>
                      <a:pt x="561" y="141"/>
                    </a:lnTo>
                    <a:lnTo>
                      <a:pt x="557" y="139"/>
                    </a:lnTo>
                    <a:lnTo>
                      <a:pt x="552" y="141"/>
                    </a:lnTo>
                    <a:lnTo>
                      <a:pt x="552" y="141"/>
                    </a:lnTo>
                    <a:lnTo>
                      <a:pt x="550" y="145"/>
                    </a:lnTo>
                    <a:lnTo>
                      <a:pt x="550" y="145"/>
                    </a:lnTo>
                    <a:close/>
                    <a:moveTo>
                      <a:pt x="510" y="126"/>
                    </a:moveTo>
                    <a:lnTo>
                      <a:pt x="508" y="122"/>
                    </a:lnTo>
                    <a:lnTo>
                      <a:pt x="510" y="120"/>
                    </a:lnTo>
                    <a:lnTo>
                      <a:pt x="512" y="122"/>
                    </a:lnTo>
                    <a:lnTo>
                      <a:pt x="510" y="126"/>
                    </a:lnTo>
                    <a:lnTo>
                      <a:pt x="510" y="126"/>
                    </a:lnTo>
                    <a:close/>
                    <a:moveTo>
                      <a:pt x="498" y="82"/>
                    </a:moveTo>
                    <a:lnTo>
                      <a:pt x="496" y="80"/>
                    </a:lnTo>
                    <a:lnTo>
                      <a:pt x="496" y="82"/>
                    </a:lnTo>
                    <a:lnTo>
                      <a:pt x="496" y="80"/>
                    </a:lnTo>
                    <a:lnTo>
                      <a:pt x="498" y="78"/>
                    </a:lnTo>
                    <a:lnTo>
                      <a:pt x="500" y="80"/>
                    </a:lnTo>
                    <a:lnTo>
                      <a:pt x="498" y="82"/>
                    </a:lnTo>
                    <a:lnTo>
                      <a:pt x="498" y="82"/>
                    </a:lnTo>
                    <a:close/>
                    <a:moveTo>
                      <a:pt x="502" y="88"/>
                    </a:moveTo>
                    <a:lnTo>
                      <a:pt x="500" y="88"/>
                    </a:lnTo>
                    <a:lnTo>
                      <a:pt x="502" y="90"/>
                    </a:lnTo>
                    <a:lnTo>
                      <a:pt x="504" y="88"/>
                    </a:lnTo>
                    <a:lnTo>
                      <a:pt x="510" y="88"/>
                    </a:lnTo>
                    <a:lnTo>
                      <a:pt x="510" y="86"/>
                    </a:lnTo>
                    <a:lnTo>
                      <a:pt x="510" y="86"/>
                    </a:lnTo>
                    <a:lnTo>
                      <a:pt x="508" y="86"/>
                    </a:lnTo>
                    <a:lnTo>
                      <a:pt x="508" y="84"/>
                    </a:lnTo>
                    <a:lnTo>
                      <a:pt x="510" y="82"/>
                    </a:lnTo>
                    <a:lnTo>
                      <a:pt x="510" y="80"/>
                    </a:lnTo>
                    <a:lnTo>
                      <a:pt x="506" y="82"/>
                    </a:lnTo>
                    <a:lnTo>
                      <a:pt x="506" y="78"/>
                    </a:lnTo>
                    <a:lnTo>
                      <a:pt x="504" y="80"/>
                    </a:lnTo>
                    <a:lnTo>
                      <a:pt x="504" y="82"/>
                    </a:lnTo>
                    <a:lnTo>
                      <a:pt x="500" y="82"/>
                    </a:lnTo>
                    <a:lnTo>
                      <a:pt x="502" y="82"/>
                    </a:lnTo>
                    <a:lnTo>
                      <a:pt x="502" y="82"/>
                    </a:lnTo>
                    <a:lnTo>
                      <a:pt x="502" y="88"/>
                    </a:lnTo>
                    <a:lnTo>
                      <a:pt x="502" y="88"/>
                    </a:lnTo>
                    <a:close/>
                    <a:moveTo>
                      <a:pt x="504" y="27"/>
                    </a:moveTo>
                    <a:lnTo>
                      <a:pt x="508" y="27"/>
                    </a:lnTo>
                    <a:lnTo>
                      <a:pt x="508" y="25"/>
                    </a:lnTo>
                    <a:lnTo>
                      <a:pt x="512" y="21"/>
                    </a:lnTo>
                    <a:lnTo>
                      <a:pt x="510" y="19"/>
                    </a:lnTo>
                    <a:lnTo>
                      <a:pt x="506" y="23"/>
                    </a:lnTo>
                    <a:lnTo>
                      <a:pt x="504" y="27"/>
                    </a:lnTo>
                    <a:lnTo>
                      <a:pt x="504" y="27"/>
                    </a:lnTo>
                    <a:close/>
                    <a:moveTo>
                      <a:pt x="500" y="29"/>
                    </a:moveTo>
                    <a:lnTo>
                      <a:pt x="502" y="31"/>
                    </a:lnTo>
                    <a:lnTo>
                      <a:pt x="502" y="29"/>
                    </a:lnTo>
                    <a:lnTo>
                      <a:pt x="500" y="29"/>
                    </a:lnTo>
                    <a:lnTo>
                      <a:pt x="500" y="29"/>
                    </a:lnTo>
                    <a:close/>
                    <a:moveTo>
                      <a:pt x="498" y="31"/>
                    </a:moveTo>
                    <a:lnTo>
                      <a:pt x="500" y="33"/>
                    </a:lnTo>
                    <a:lnTo>
                      <a:pt x="500" y="31"/>
                    </a:lnTo>
                    <a:lnTo>
                      <a:pt x="498" y="31"/>
                    </a:lnTo>
                    <a:lnTo>
                      <a:pt x="498" y="31"/>
                    </a:lnTo>
                    <a:close/>
                    <a:moveTo>
                      <a:pt x="491" y="35"/>
                    </a:moveTo>
                    <a:lnTo>
                      <a:pt x="493" y="35"/>
                    </a:lnTo>
                    <a:lnTo>
                      <a:pt x="493" y="33"/>
                    </a:lnTo>
                    <a:lnTo>
                      <a:pt x="491" y="35"/>
                    </a:lnTo>
                    <a:lnTo>
                      <a:pt x="491" y="35"/>
                    </a:lnTo>
                    <a:close/>
                    <a:moveTo>
                      <a:pt x="485" y="40"/>
                    </a:moveTo>
                    <a:lnTo>
                      <a:pt x="485" y="38"/>
                    </a:lnTo>
                    <a:lnTo>
                      <a:pt x="489" y="35"/>
                    </a:lnTo>
                    <a:lnTo>
                      <a:pt x="491" y="35"/>
                    </a:lnTo>
                    <a:lnTo>
                      <a:pt x="491" y="38"/>
                    </a:lnTo>
                    <a:lnTo>
                      <a:pt x="487" y="38"/>
                    </a:lnTo>
                    <a:lnTo>
                      <a:pt x="485" y="40"/>
                    </a:lnTo>
                    <a:lnTo>
                      <a:pt x="485" y="40"/>
                    </a:lnTo>
                    <a:close/>
                    <a:moveTo>
                      <a:pt x="479" y="42"/>
                    </a:moveTo>
                    <a:lnTo>
                      <a:pt x="481" y="44"/>
                    </a:lnTo>
                    <a:lnTo>
                      <a:pt x="485" y="42"/>
                    </a:lnTo>
                    <a:lnTo>
                      <a:pt x="483" y="40"/>
                    </a:lnTo>
                    <a:lnTo>
                      <a:pt x="479" y="42"/>
                    </a:lnTo>
                    <a:lnTo>
                      <a:pt x="479" y="42"/>
                    </a:lnTo>
                    <a:close/>
                    <a:moveTo>
                      <a:pt x="428" y="25"/>
                    </a:moveTo>
                    <a:lnTo>
                      <a:pt x="426" y="23"/>
                    </a:lnTo>
                    <a:lnTo>
                      <a:pt x="426" y="19"/>
                    </a:lnTo>
                    <a:lnTo>
                      <a:pt x="430" y="19"/>
                    </a:lnTo>
                    <a:lnTo>
                      <a:pt x="428" y="23"/>
                    </a:lnTo>
                    <a:lnTo>
                      <a:pt x="428" y="25"/>
                    </a:lnTo>
                    <a:lnTo>
                      <a:pt x="428" y="25"/>
                    </a:lnTo>
                    <a:close/>
                    <a:moveTo>
                      <a:pt x="384" y="23"/>
                    </a:moveTo>
                    <a:lnTo>
                      <a:pt x="384" y="29"/>
                    </a:lnTo>
                    <a:lnTo>
                      <a:pt x="388" y="33"/>
                    </a:lnTo>
                    <a:lnTo>
                      <a:pt x="390" y="35"/>
                    </a:lnTo>
                    <a:lnTo>
                      <a:pt x="396" y="38"/>
                    </a:lnTo>
                    <a:lnTo>
                      <a:pt x="403" y="31"/>
                    </a:lnTo>
                    <a:lnTo>
                      <a:pt x="405" y="31"/>
                    </a:lnTo>
                    <a:lnTo>
                      <a:pt x="405" y="29"/>
                    </a:lnTo>
                    <a:lnTo>
                      <a:pt x="407" y="27"/>
                    </a:lnTo>
                    <a:lnTo>
                      <a:pt x="405" y="27"/>
                    </a:lnTo>
                    <a:lnTo>
                      <a:pt x="405" y="23"/>
                    </a:lnTo>
                    <a:lnTo>
                      <a:pt x="403" y="23"/>
                    </a:lnTo>
                    <a:lnTo>
                      <a:pt x="401" y="25"/>
                    </a:lnTo>
                    <a:lnTo>
                      <a:pt x="394" y="25"/>
                    </a:lnTo>
                    <a:lnTo>
                      <a:pt x="392" y="27"/>
                    </a:lnTo>
                    <a:lnTo>
                      <a:pt x="390" y="27"/>
                    </a:lnTo>
                    <a:lnTo>
                      <a:pt x="390" y="25"/>
                    </a:lnTo>
                    <a:lnTo>
                      <a:pt x="388" y="25"/>
                    </a:lnTo>
                    <a:lnTo>
                      <a:pt x="384" y="23"/>
                    </a:lnTo>
                    <a:lnTo>
                      <a:pt x="384" y="23"/>
                    </a:lnTo>
                    <a:lnTo>
                      <a:pt x="384" y="23"/>
                    </a:lnTo>
                    <a:lnTo>
                      <a:pt x="384" y="23"/>
                    </a:lnTo>
                    <a:close/>
                    <a:moveTo>
                      <a:pt x="384" y="25"/>
                    </a:moveTo>
                    <a:lnTo>
                      <a:pt x="384" y="31"/>
                    </a:lnTo>
                    <a:lnTo>
                      <a:pt x="388" y="33"/>
                    </a:lnTo>
                    <a:lnTo>
                      <a:pt x="388" y="33"/>
                    </a:lnTo>
                    <a:lnTo>
                      <a:pt x="384" y="33"/>
                    </a:lnTo>
                    <a:lnTo>
                      <a:pt x="382" y="33"/>
                    </a:lnTo>
                    <a:lnTo>
                      <a:pt x="378" y="33"/>
                    </a:lnTo>
                    <a:lnTo>
                      <a:pt x="378" y="29"/>
                    </a:lnTo>
                    <a:lnTo>
                      <a:pt x="380" y="29"/>
                    </a:lnTo>
                    <a:lnTo>
                      <a:pt x="382" y="31"/>
                    </a:lnTo>
                    <a:lnTo>
                      <a:pt x="382" y="29"/>
                    </a:lnTo>
                    <a:lnTo>
                      <a:pt x="380" y="29"/>
                    </a:lnTo>
                    <a:lnTo>
                      <a:pt x="380" y="27"/>
                    </a:lnTo>
                    <a:lnTo>
                      <a:pt x="380" y="27"/>
                    </a:lnTo>
                    <a:lnTo>
                      <a:pt x="384" y="25"/>
                    </a:lnTo>
                    <a:lnTo>
                      <a:pt x="384" y="25"/>
                    </a:lnTo>
                    <a:close/>
                    <a:moveTo>
                      <a:pt x="255" y="111"/>
                    </a:moveTo>
                    <a:lnTo>
                      <a:pt x="257" y="113"/>
                    </a:lnTo>
                    <a:lnTo>
                      <a:pt x="259" y="111"/>
                    </a:lnTo>
                    <a:lnTo>
                      <a:pt x="257" y="109"/>
                    </a:lnTo>
                    <a:lnTo>
                      <a:pt x="257" y="109"/>
                    </a:lnTo>
                    <a:lnTo>
                      <a:pt x="255" y="111"/>
                    </a:lnTo>
                    <a:lnTo>
                      <a:pt x="255" y="111"/>
                    </a:lnTo>
                    <a:close/>
                    <a:moveTo>
                      <a:pt x="257" y="124"/>
                    </a:moveTo>
                    <a:lnTo>
                      <a:pt x="255" y="120"/>
                    </a:lnTo>
                    <a:lnTo>
                      <a:pt x="253" y="118"/>
                    </a:lnTo>
                    <a:lnTo>
                      <a:pt x="255" y="124"/>
                    </a:lnTo>
                    <a:lnTo>
                      <a:pt x="257" y="124"/>
                    </a:lnTo>
                    <a:lnTo>
                      <a:pt x="257" y="124"/>
                    </a:lnTo>
                    <a:close/>
                    <a:moveTo>
                      <a:pt x="272" y="95"/>
                    </a:moveTo>
                    <a:lnTo>
                      <a:pt x="270" y="95"/>
                    </a:lnTo>
                    <a:lnTo>
                      <a:pt x="272" y="92"/>
                    </a:lnTo>
                    <a:lnTo>
                      <a:pt x="274" y="92"/>
                    </a:lnTo>
                    <a:lnTo>
                      <a:pt x="272" y="95"/>
                    </a:lnTo>
                    <a:lnTo>
                      <a:pt x="272" y="95"/>
                    </a:lnTo>
                    <a:close/>
                    <a:moveTo>
                      <a:pt x="61" y="232"/>
                    </a:moveTo>
                    <a:lnTo>
                      <a:pt x="61" y="229"/>
                    </a:lnTo>
                    <a:lnTo>
                      <a:pt x="66" y="225"/>
                    </a:lnTo>
                    <a:lnTo>
                      <a:pt x="63" y="229"/>
                    </a:lnTo>
                    <a:lnTo>
                      <a:pt x="61" y="232"/>
                    </a:lnTo>
                    <a:lnTo>
                      <a:pt x="61" y="232"/>
                    </a:lnTo>
                    <a:close/>
                    <a:moveTo>
                      <a:pt x="2" y="335"/>
                    </a:moveTo>
                    <a:lnTo>
                      <a:pt x="4" y="326"/>
                    </a:lnTo>
                    <a:lnTo>
                      <a:pt x="4" y="333"/>
                    </a:lnTo>
                    <a:lnTo>
                      <a:pt x="4" y="333"/>
                    </a:lnTo>
                    <a:lnTo>
                      <a:pt x="2" y="335"/>
                    </a:lnTo>
                    <a:lnTo>
                      <a:pt x="2" y="335"/>
                    </a:lnTo>
                    <a:close/>
                    <a:moveTo>
                      <a:pt x="2" y="352"/>
                    </a:moveTo>
                    <a:lnTo>
                      <a:pt x="0" y="343"/>
                    </a:lnTo>
                    <a:lnTo>
                      <a:pt x="2" y="339"/>
                    </a:lnTo>
                    <a:lnTo>
                      <a:pt x="4" y="345"/>
                    </a:lnTo>
                    <a:lnTo>
                      <a:pt x="2" y="352"/>
                    </a:lnTo>
                    <a:lnTo>
                      <a:pt x="2" y="352"/>
                    </a:lnTo>
                    <a:close/>
                    <a:moveTo>
                      <a:pt x="443" y="609"/>
                    </a:moveTo>
                    <a:lnTo>
                      <a:pt x="443" y="613"/>
                    </a:lnTo>
                    <a:lnTo>
                      <a:pt x="445" y="615"/>
                    </a:lnTo>
                    <a:lnTo>
                      <a:pt x="447" y="615"/>
                    </a:lnTo>
                    <a:lnTo>
                      <a:pt x="445" y="615"/>
                    </a:lnTo>
                    <a:lnTo>
                      <a:pt x="449" y="615"/>
                    </a:lnTo>
                    <a:lnTo>
                      <a:pt x="451" y="615"/>
                    </a:lnTo>
                    <a:lnTo>
                      <a:pt x="453" y="617"/>
                    </a:lnTo>
                    <a:lnTo>
                      <a:pt x="451" y="619"/>
                    </a:lnTo>
                    <a:lnTo>
                      <a:pt x="443" y="617"/>
                    </a:lnTo>
                    <a:lnTo>
                      <a:pt x="443" y="619"/>
                    </a:lnTo>
                    <a:lnTo>
                      <a:pt x="441" y="619"/>
                    </a:lnTo>
                    <a:lnTo>
                      <a:pt x="441" y="621"/>
                    </a:lnTo>
                    <a:lnTo>
                      <a:pt x="439" y="621"/>
                    </a:lnTo>
                    <a:lnTo>
                      <a:pt x="437" y="619"/>
                    </a:lnTo>
                    <a:lnTo>
                      <a:pt x="434" y="619"/>
                    </a:lnTo>
                    <a:lnTo>
                      <a:pt x="430" y="619"/>
                    </a:lnTo>
                    <a:lnTo>
                      <a:pt x="428" y="619"/>
                    </a:lnTo>
                    <a:lnTo>
                      <a:pt x="424" y="619"/>
                    </a:lnTo>
                    <a:lnTo>
                      <a:pt x="422" y="617"/>
                    </a:lnTo>
                    <a:lnTo>
                      <a:pt x="422" y="615"/>
                    </a:lnTo>
                    <a:lnTo>
                      <a:pt x="426" y="613"/>
                    </a:lnTo>
                    <a:lnTo>
                      <a:pt x="437" y="609"/>
                    </a:lnTo>
                    <a:lnTo>
                      <a:pt x="441" y="611"/>
                    </a:lnTo>
                    <a:lnTo>
                      <a:pt x="443" y="609"/>
                    </a:lnTo>
                    <a:lnTo>
                      <a:pt x="443" y="609"/>
                    </a:lnTo>
                    <a:close/>
                    <a:moveTo>
                      <a:pt x="574" y="704"/>
                    </a:moveTo>
                    <a:lnTo>
                      <a:pt x="576" y="704"/>
                    </a:lnTo>
                    <a:lnTo>
                      <a:pt x="578" y="704"/>
                    </a:lnTo>
                    <a:lnTo>
                      <a:pt x="576" y="706"/>
                    </a:lnTo>
                    <a:lnTo>
                      <a:pt x="574" y="704"/>
                    </a:lnTo>
                    <a:lnTo>
                      <a:pt x="574" y="704"/>
                    </a:lnTo>
                    <a:close/>
                    <a:moveTo>
                      <a:pt x="595" y="716"/>
                    </a:moveTo>
                    <a:lnTo>
                      <a:pt x="597" y="718"/>
                    </a:lnTo>
                    <a:lnTo>
                      <a:pt x="597" y="716"/>
                    </a:lnTo>
                    <a:lnTo>
                      <a:pt x="595" y="716"/>
                    </a:lnTo>
                    <a:lnTo>
                      <a:pt x="595" y="716"/>
                    </a:lnTo>
                    <a:close/>
                    <a:moveTo>
                      <a:pt x="546" y="771"/>
                    </a:moveTo>
                    <a:lnTo>
                      <a:pt x="546" y="773"/>
                    </a:lnTo>
                    <a:lnTo>
                      <a:pt x="550" y="773"/>
                    </a:lnTo>
                    <a:lnTo>
                      <a:pt x="552" y="771"/>
                    </a:lnTo>
                    <a:lnTo>
                      <a:pt x="548" y="769"/>
                    </a:lnTo>
                    <a:lnTo>
                      <a:pt x="546" y="771"/>
                    </a:lnTo>
                    <a:lnTo>
                      <a:pt x="546" y="771"/>
                    </a:lnTo>
                    <a:close/>
                    <a:moveTo>
                      <a:pt x="548" y="763"/>
                    </a:moveTo>
                    <a:lnTo>
                      <a:pt x="548" y="765"/>
                    </a:lnTo>
                    <a:lnTo>
                      <a:pt x="550" y="765"/>
                    </a:lnTo>
                    <a:lnTo>
                      <a:pt x="550" y="763"/>
                    </a:lnTo>
                    <a:lnTo>
                      <a:pt x="548" y="763"/>
                    </a:lnTo>
                    <a:lnTo>
                      <a:pt x="548" y="763"/>
                    </a:lnTo>
                    <a:close/>
                    <a:moveTo>
                      <a:pt x="546" y="767"/>
                    </a:moveTo>
                    <a:lnTo>
                      <a:pt x="542" y="767"/>
                    </a:lnTo>
                    <a:lnTo>
                      <a:pt x="544" y="763"/>
                    </a:lnTo>
                    <a:lnTo>
                      <a:pt x="546" y="761"/>
                    </a:lnTo>
                    <a:lnTo>
                      <a:pt x="546" y="765"/>
                    </a:lnTo>
                    <a:lnTo>
                      <a:pt x="546" y="767"/>
                    </a:lnTo>
                    <a:lnTo>
                      <a:pt x="546" y="767"/>
                    </a:lnTo>
                    <a:close/>
                    <a:moveTo>
                      <a:pt x="531" y="752"/>
                    </a:moveTo>
                    <a:lnTo>
                      <a:pt x="533" y="750"/>
                    </a:lnTo>
                    <a:lnTo>
                      <a:pt x="531" y="748"/>
                    </a:lnTo>
                    <a:lnTo>
                      <a:pt x="533" y="744"/>
                    </a:lnTo>
                    <a:lnTo>
                      <a:pt x="533" y="739"/>
                    </a:lnTo>
                    <a:lnTo>
                      <a:pt x="536" y="737"/>
                    </a:lnTo>
                    <a:lnTo>
                      <a:pt x="540" y="735"/>
                    </a:lnTo>
                    <a:lnTo>
                      <a:pt x="542" y="737"/>
                    </a:lnTo>
                    <a:lnTo>
                      <a:pt x="540" y="744"/>
                    </a:lnTo>
                    <a:lnTo>
                      <a:pt x="542" y="746"/>
                    </a:lnTo>
                    <a:lnTo>
                      <a:pt x="540" y="750"/>
                    </a:lnTo>
                    <a:lnTo>
                      <a:pt x="538" y="752"/>
                    </a:lnTo>
                    <a:lnTo>
                      <a:pt x="536" y="754"/>
                    </a:lnTo>
                    <a:lnTo>
                      <a:pt x="531" y="752"/>
                    </a:lnTo>
                    <a:lnTo>
                      <a:pt x="531" y="752"/>
                    </a:lnTo>
                    <a:close/>
                    <a:moveTo>
                      <a:pt x="611" y="763"/>
                    </a:moveTo>
                    <a:lnTo>
                      <a:pt x="618" y="761"/>
                    </a:lnTo>
                    <a:lnTo>
                      <a:pt x="618" y="756"/>
                    </a:lnTo>
                    <a:lnTo>
                      <a:pt x="611" y="750"/>
                    </a:lnTo>
                    <a:lnTo>
                      <a:pt x="609" y="750"/>
                    </a:lnTo>
                    <a:lnTo>
                      <a:pt x="609" y="754"/>
                    </a:lnTo>
                    <a:lnTo>
                      <a:pt x="609" y="758"/>
                    </a:lnTo>
                    <a:lnTo>
                      <a:pt x="609" y="761"/>
                    </a:lnTo>
                    <a:lnTo>
                      <a:pt x="611" y="763"/>
                    </a:lnTo>
                    <a:lnTo>
                      <a:pt x="611" y="763"/>
                    </a:lnTo>
                    <a:close/>
                    <a:moveTo>
                      <a:pt x="607" y="767"/>
                    </a:moveTo>
                    <a:lnTo>
                      <a:pt x="609" y="769"/>
                    </a:lnTo>
                    <a:lnTo>
                      <a:pt x="616" y="771"/>
                    </a:lnTo>
                    <a:lnTo>
                      <a:pt x="618" y="771"/>
                    </a:lnTo>
                    <a:lnTo>
                      <a:pt x="618" y="769"/>
                    </a:lnTo>
                    <a:lnTo>
                      <a:pt x="614" y="765"/>
                    </a:lnTo>
                    <a:lnTo>
                      <a:pt x="609" y="767"/>
                    </a:lnTo>
                    <a:lnTo>
                      <a:pt x="607" y="767"/>
                    </a:lnTo>
                    <a:lnTo>
                      <a:pt x="607" y="767"/>
                    </a:lnTo>
                    <a:close/>
                    <a:moveTo>
                      <a:pt x="611" y="777"/>
                    </a:moveTo>
                    <a:lnTo>
                      <a:pt x="609" y="775"/>
                    </a:lnTo>
                    <a:lnTo>
                      <a:pt x="611" y="773"/>
                    </a:lnTo>
                    <a:lnTo>
                      <a:pt x="611" y="777"/>
                    </a:lnTo>
                    <a:lnTo>
                      <a:pt x="611" y="777"/>
                    </a:lnTo>
                    <a:close/>
                    <a:moveTo>
                      <a:pt x="590" y="841"/>
                    </a:moveTo>
                    <a:lnTo>
                      <a:pt x="590" y="839"/>
                    </a:lnTo>
                    <a:lnTo>
                      <a:pt x="592" y="841"/>
                    </a:lnTo>
                    <a:lnTo>
                      <a:pt x="590" y="841"/>
                    </a:lnTo>
                    <a:lnTo>
                      <a:pt x="590" y="841"/>
                    </a:lnTo>
                    <a:close/>
                    <a:moveTo>
                      <a:pt x="567" y="864"/>
                    </a:moveTo>
                    <a:lnTo>
                      <a:pt x="565" y="864"/>
                    </a:lnTo>
                    <a:lnTo>
                      <a:pt x="567" y="860"/>
                    </a:lnTo>
                    <a:lnTo>
                      <a:pt x="567" y="855"/>
                    </a:lnTo>
                    <a:lnTo>
                      <a:pt x="569" y="853"/>
                    </a:lnTo>
                    <a:lnTo>
                      <a:pt x="569" y="855"/>
                    </a:lnTo>
                    <a:lnTo>
                      <a:pt x="569" y="860"/>
                    </a:lnTo>
                    <a:lnTo>
                      <a:pt x="567" y="864"/>
                    </a:lnTo>
                    <a:lnTo>
                      <a:pt x="567" y="864"/>
                    </a:lnTo>
                    <a:close/>
                    <a:moveTo>
                      <a:pt x="542" y="862"/>
                    </a:moveTo>
                    <a:lnTo>
                      <a:pt x="542" y="858"/>
                    </a:lnTo>
                    <a:lnTo>
                      <a:pt x="544" y="855"/>
                    </a:lnTo>
                    <a:lnTo>
                      <a:pt x="540" y="855"/>
                    </a:lnTo>
                    <a:lnTo>
                      <a:pt x="538" y="849"/>
                    </a:lnTo>
                    <a:lnTo>
                      <a:pt x="540" y="847"/>
                    </a:lnTo>
                    <a:lnTo>
                      <a:pt x="538" y="847"/>
                    </a:lnTo>
                    <a:lnTo>
                      <a:pt x="538" y="834"/>
                    </a:lnTo>
                    <a:lnTo>
                      <a:pt x="538" y="832"/>
                    </a:lnTo>
                    <a:lnTo>
                      <a:pt x="536" y="830"/>
                    </a:lnTo>
                    <a:lnTo>
                      <a:pt x="536" y="824"/>
                    </a:lnTo>
                    <a:lnTo>
                      <a:pt x="538" y="820"/>
                    </a:lnTo>
                    <a:lnTo>
                      <a:pt x="540" y="824"/>
                    </a:lnTo>
                    <a:lnTo>
                      <a:pt x="544" y="824"/>
                    </a:lnTo>
                    <a:lnTo>
                      <a:pt x="540" y="820"/>
                    </a:lnTo>
                    <a:lnTo>
                      <a:pt x="540" y="817"/>
                    </a:lnTo>
                    <a:lnTo>
                      <a:pt x="538" y="815"/>
                    </a:lnTo>
                    <a:lnTo>
                      <a:pt x="540" y="811"/>
                    </a:lnTo>
                    <a:lnTo>
                      <a:pt x="540" y="803"/>
                    </a:lnTo>
                    <a:lnTo>
                      <a:pt x="538" y="794"/>
                    </a:lnTo>
                    <a:lnTo>
                      <a:pt x="540" y="790"/>
                    </a:lnTo>
                    <a:lnTo>
                      <a:pt x="538" y="782"/>
                    </a:lnTo>
                    <a:lnTo>
                      <a:pt x="538" y="777"/>
                    </a:lnTo>
                    <a:lnTo>
                      <a:pt x="540" y="777"/>
                    </a:lnTo>
                    <a:lnTo>
                      <a:pt x="540" y="773"/>
                    </a:lnTo>
                    <a:lnTo>
                      <a:pt x="542" y="771"/>
                    </a:lnTo>
                    <a:lnTo>
                      <a:pt x="546" y="773"/>
                    </a:lnTo>
                    <a:lnTo>
                      <a:pt x="548" y="775"/>
                    </a:lnTo>
                    <a:lnTo>
                      <a:pt x="552" y="777"/>
                    </a:lnTo>
                    <a:lnTo>
                      <a:pt x="552" y="775"/>
                    </a:lnTo>
                    <a:lnTo>
                      <a:pt x="555" y="773"/>
                    </a:lnTo>
                    <a:lnTo>
                      <a:pt x="555" y="780"/>
                    </a:lnTo>
                    <a:lnTo>
                      <a:pt x="561" y="784"/>
                    </a:lnTo>
                    <a:lnTo>
                      <a:pt x="567" y="788"/>
                    </a:lnTo>
                    <a:lnTo>
                      <a:pt x="569" y="790"/>
                    </a:lnTo>
                    <a:lnTo>
                      <a:pt x="574" y="788"/>
                    </a:lnTo>
                    <a:lnTo>
                      <a:pt x="576" y="788"/>
                    </a:lnTo>
                    <a:lnTo>
                      <a:pt x="580" y="792"/>
                    </a:lnTo>
                    <a:lnTo>
                      <a:pt x="580" y="788"/>
                    </a:lnTo>
                    <a:lnTo>
                      <a:pt x="582" y="786"/>
                    </a:lnTo>
                    <a:lnTo>
                      <a:pt x="595" y="788"/>
                    </a:lnTo>
                    <a:lnTo>
                      <a:pt x="597" y="786"/>
                    </a:lnTo>
                    <a:lnTo>
                      <a:pt x="599" y="784"/>
                    </a:lnTo>
                    <a:lnTo>
                      <a:pt x="601" y="784"/>
                    </a:lnTo>
                    <a:lnTo>
                      <a:pt x="601" y="784"/>
                    </a:lnTo>
                    <a:lnTo>
                      <a:pt x="605" y="782"/>
                    </a:lnTo>
                    <a:lnTo>
                      <a:pt x="605" y="782"/>
                    </a:lnTo>
                    <a:lnTo>
                      <a:pt x="611" y="784"/>
                    </a:lnTo>
                    <a:lnTo>
                      <a:pt x="609" y="788"/>
                    </a:lnTo>
                    <a:lnTo>
                      <a:pt x="607" y="798"/>
                    </a:lnTo>
                    <a:lnTo>
                      <a:pt x="603" y="803"/>
                    </a:lnTo>
                    <a:lnTo>
                      <a:pt x="603" y="809"/>
                    </a:lnTo>
                    <a:lnTo>
                      <a:pt x="601" y="813"/>
                    </a:lnTo>
                    <a:lnTo>
                      <a:pt x="601" y="820"/>
                    </a:lnTo>
                    <a:lnTo>
                      <a:pt x="601" y="820"/>
                    </a:lnTo>
                    <a:lnTo>
                      <a:pt x="601" y="824"/>
                    </a:lnTo>
                    <a:lnTo>
                      <a:pt x="599" y="828"/>
                    </a:lnTo>
                    <a:lnTo>
                      <a:pt x="599" y="826"/>
                    </a:lnTo>
                    <a:lnTo>
                      <a:pt x="597" y="820"/>
                    </a:lnTo>
                    <a:lnTo>
                      <a:pt x="595" y="824"/>
                    </a:lnTo>
                    <a:lnTo>
                      <a:pt x="592" y="826"/>
                    </a:lnTo>
                    <a:lnTo>
                      <a:pt x="592" y="834"/>
                    </a:lnTo>
                    <a:lnTo>
                      <a:pt x="590" y="836"/>
                    </a:lnTo>
                    <a:lnTo>
                      <a:pt x="586" y="836"/>
                    </a:lnTo>
                    <a:lnTo>
                      <a:pt x="588" y="841"/>
                    </a:lnTo>
                    <a:lnTo>
                      <a:pt x="584" y="845"/>
                    </a:lnTo>
                    <a:lnTo>
                      <a:pt x="588" y="847"/>
                    </a:lnTo>
                    <a:lnTo>
                      <a:pt x="588" y="849"/>
                    </a:lnTo>
                    <a:lnTo>
                      <a:pt x="584" y="855"/>
                    </a:lnTo>
                    <a:lnTo>
                      <a:pt x="582" y="855"/>
                    </a:lnTo>
                    <a:lnTo>
                      <a:pt x="578" y="855"/>
                    </a:lnTo>
                    <a:lnTo>
                      <a:pt x="578" y="851"/>
                    </a:lnTo>
                    <a:lnTo>
                      <a:pt x="582" y="851"/>
                    </a:lnTo>
                    <a:lnTo>
                      <a:pt x="582" y="849"/>
                    </a:lnTo>
                    <a:lnTo>
                      <a:pt x="580" y="847"/>
                    </a:lnTo>
                    <a:lnTo>
                      <a:pt x="578" y="847"/>
                    </a:lnTo>
                    <a:lnTo>
                      <a:pt x="576" y="851"/>
                    </a:lnTo>
                    <a:lnTo>
                      <a:pt x="571" y="849"/>
                    </a:lnTo>
                    <a:lnTo>
                      <a:pt x="571" y="845"/>
                    </a:lnTo>
                    <a:lnTo>
                      <a:pt x="571" y="849"/>
                    </a:lnTo>
                    <a:lnTo>
                      <a:pt x="567" y="853"/>
                    </a:lnTo>
                    <a:lnTo>
                      <a:pt x="565" y="855"/>
                    </a:lnTo>
                    <a:lnTo>
                      <a:pt x="563" y="851"/>
                    </a:lnTo>
                    <a:lnTo>
                      <a:pt x="561" y="860"/>
                    </a:lnTo>
                    <a:lnTo>
                      <a:pt x="561" y="862"/>
                    </a:lnTo>
                    <a:lnTo>
                      <a:pt x="557" y="868"/>
                    </a:lnTo>
                    <a:lnTo>
                      <a:pt x="555" y="868"/>
                    </a:lnTo>
                    <a:lnTo>
                      <a:pt x="552" y="864"/>
                    </a:lnTo>
                    <a:lnTo>
                      <a:pt x="552" y="862"/>
                    </a:lnTo>
                    <a:lnTo>
                      <a:pt x="548" y="866"/>
                    </a:lnTo>
                    <a:lnTo>
                      <a:pt x="546" y="862"/>
                    </a:lnTo>
                    <a:lnTo>
                      <a:pt x="542" y="864"/>
                    </a:lnTo>
                    <a:lnTo>
                      <a:pt x="542" y="864"/>
                    </a:lnTo>
                    <a:lnTo>
                      <a:pt x="542" y="862"/>
                    </a:lnTo>
                    <a:lnTo>
                      <a:pt x="542" y="862"/>
                    </a:lnTo>
                    <a:close/>
                    <a:moveTo>
                      <a:pt x="9" y="550"/>
                    </a:moveTo>
                    <a:lnTo>
                      <a:pt x="11" y="552"/>
                    </a:lnTo>
                    <a:lnTo>
                      <a:pt x="15" y="552"/>
                    </a:lnTo>
                    <a:lnTo>
                      <a:pt x="23" y="562"/>
                    </a:lnTo>
                    <a:lnTo>
                      <a:pt x="23" y="565"/>
                    </a:lnTo>
                    <a:lnTo>
                      <a:pt x="26" y="567"/>
                    </a:lnTo>
                    <a:lnTo>
                      <a:pt x="30" y="567"/>
                    </a:lnTo>
                    <a:lnTo>
                      <a:pt x="32" y="569"/>
                    </a:lnTo>
                    <a:lnTo>
                      <a:pt x="36" y="571"/>
                    </a:lnTo>
                    <a:lnTo>
                      <a:pt x="38" y="571"/>
                    </a:lnTo>
                    <a:lnTo>
                      <a:pt x="40" y="571"/>
                    </a:lnTo>
                    <a:lnTo>
                      <a:pt x="44" y="573"/>
                    </a:lnTo>
                    <a:lnTo>
                      <a:pt x="49" y="571"/>
                    </a:lnTo>
                    <a:lnTo>
                      <a:pt x="51" y="575"/>
                    </a:lnTo>
                    <a:lnTo>
                      <a:pt x="53" y="573"/>
                    </a:lnTo>
                    <a:lnTo>
                      <a:pt x="55" y="573"/>
                    </a:lnTo>
                    <a:lnTo>
                      <a:pt x="59" y="573"/>
                    </a:lnTo>
                    <a:lnTo>
                      <a:pt x="66" y="571"/>
                    </a:lnTo>
                    <a:lnTo>
                      <a:pt x="66" y="569"/>
                    </a:lnTo>
                    <a:lnTo>
                      <a:pt x="68" y="569"/>
                    </a:lnTo>
                    <a:lnTo>
                      <a:pt x="72" y="565"/>
                    </a:lnTo>
                    <a:lnTo>
                      <a:pt x="78" y="565"/>
                    </a:lnTo>
                    <a:lnTo>
                      <a:pt x="78" y="560"/>
                    </a:lnTo>
                    <a:lnTo>
                      <a:pt x="82" y="558"/>
                    </a:lnTo>
                    <a:lnTo>
                      <a:pt x="85" y="558"/>
                    </a:lnTo>
                    <a:lnTo>
                      <a:pt x="87" y="562"/>
                    </a:lnTo>
                    <a:lnTo>
                      <a:pt x="91" y="558"/>
                    </a:lnTo>
                    <a:lnTo>
                      <a:pt x="93" y="558"/>
                    </a:lnTo>
                    <a:lnTo>
                      <a:pt x="95" y="558"/>
                    </a:lnTo>
                    <a:lnTo>
                      <a:pt x="95" y="552"/>
                    </a:lnTo>
                    <a:lnTo>
                      <a:pt x="106" y="546"/>
                    </a:lnTo>
                    <a:lnTo>
                      <a:pt x="110" y="546"/>
                    </a:lnTo>
                    <a:lnTo>
                      <a:pt x="114" y="548"/>
                    </a:lnTo>
                    <a:lnTo>
                      <a:pt x="116" y="546"/>
                    </a:lnTo>
                    <a:lnTo>
                      <a:pt x="127" y="543"/>
                    </a:lnTo>
                    <a:lnTo>
                      <a:pt x="129" y="546"/>
                    </a:lnTo>
                    <a:lnTo>
                      <a:pt x="135" y="543"/>
                    </a:lnTo>
                    <a:lnTo>
                      <a:pt x="137" y="546"/>
                    </a:lnTo>
                    <a:lnTo>
                      <a:pt x="141" y="546"/>
                    </a:lnTo>
                    <a:lnTo>
                      <a:pt x="146" y="543"/>
                    </a:lnTo>
                    <a:lnTo>
                      <a:pt x="146" y="548"/>
                    </a:lnTo>
                    <a:lnTo>
                      <a:pt x="150" y="548"/>
                    </a:lnTo>
                    <a:lnTo>
                      <a:pt x="152" y="548"/>
                    </a:lnTo>
                    <a:lnTo>
                      <a:pt x="154" y="550"/>
                    </a:lnTo>
                    <a:lnTo>
                      <a:pt x="156" y="548"/>
                    </a:lnTo>
                    <a:lnTo>
                      <a:pt x="165" y="548"/>
                    </a:lnTo>
                    <a:lnTo>
                      <a:pt x="165" y="550"/>
                    </a:lnTo>
                    <a:lnTo>
                      <a:pt x="167" y="550"/>
                    </a:lnTo>
                    <a:lnTo>
                      <a:pt x="171" y="546"/>
                    </a:lnTo>
                    <a:lnTo>
                      <a:pt x="175" y="548"/>
                    </a:lnTo>
                    <a:lnTo>
                      <a:pt x="179" y="543"/>
                    </a:lnTo>
                    <a:lnTo>
                      <a:pt x="181" y="539"/>
                    </a:lnTo>
                    <a:lnTo>
                      <a:pt x="184" y="539"/>
                    </a:lnTo>
                    <a:lnTo>
                      <a:pt x="188" y="535"/>
                    </a:lnTo>
                    <a:lnTo>
                      <a:pt x="190" y="527"/>
                    </a:lnTo>
                    <a:lnTo>
                      <a:pt x="194" y="524"/>
                    </a:lnTo>
                    <a:lnTo>
                      <a:pt x="200" y="522"/>
                    </a:lnTo>
                    <a:lnTo>
                      <a:pt x="203" y="522"/>
                    </a:lnTo>
                    <a:lnTo>
                      <a:pt x="211" y="520"/>
                    </a:lnTo>
                    <a:lnTo>
                      <a:pt x="222" y="514"/>
                    </a:lnTo>
                    <a:lnTo>
                      <a:pt x="228" y="508"/>
                    </a:lnTo>
                    <a:lnTo>
                      <a:pt x="232" y="508"/>
                    </a:lnTo>
                    <a:lnTo>
                      <a:pt x="234" y="508"/>
                    </a:lnTo>
                    <a:lnTo>
                      <a:pt x="238" y="508"/>
                    </a:lnTo>
                    <a:lnTo>
                      <a:pt x="243" y="510"/>
                    </a:lnTo>
                    <a:lnTo>
                      <a:pt x="249" y="510"/>
                    </a:lnTo>
                    <a:lnTo>
                      <a:pt x="253" y="508"/>
                    </a:lnTo>
                    <a:lnTo>
                      <a:pt x="262" y="508"/>
                    </a:lnTo>
                    <a:lnTo>
                      <a:pt x="272" y="506"/>
                    </a:lnTo>
                    <a:lnTo>
                      <a:pt x="278" y="503"/>
                    </a:lnTo>
                    <a:lnTo>
                      <a:pt x="283" y="499"/>
                    </a:lnTo>
                    <a:lnTo>
                      <a:pt x="287" y="499"/>
                    </a:lnTo>
                    <a:lnTo>
                      <a:pt x="291" y="495"/>
                    </a:lnTo>
                    <a:lnTo>
                      <a:pt x="300" y="495"/>
                    </a:lnTo>
                    <a:lnTo>
                      <a:pt x="323" y="493"/>
                    </a:lnTo>
                    <a:lnTo>
                      <a:pt x="329" y="495"/>
                    </a:lnTo>
                    <a:lnTo>
                      <a:pt x="333" y="495"/>
                    </a:lnTo>
                    <a:lnTo>
                      <a:pt x="340" y="493"/>
                    </a:lnTo>
                    <a:lnTo>
                      <a:pt x="344" y="495"/>
                    </a:lnTo>
                    <a:lnTo>
                      <a:pt x="350" y="499"/>
                    </a:lnTo>
                    <a:lnTo>
                      <a:pt x="354" y="508"/>
                    </a:lnTo>
                    <a:lnTo>
                      <a:pt x="359" y="510"/>
                    </a:lnTo>
                    <a:lnTo>
                      <a:pt x="361" y="508"/>
                    </a:lnTo>
                    <a:lnTo>
                      <a:pt x="363" y="506"/>
                    </a:lnTo>
                    <a:lnTo>
                      <a:pt x="365" y="508"/>
                    </a:lnTo>
                    <a:lnTo>
                      <a:pt x="367" y="508"/>
                    </a:lnTo>
                    <a:lnTo>
                      <a:pt x="371" y="508"/>
                    </a:lnTo>
                    <a:lnTo>
                      <a:pt x="375" y="512"/>
                    </a:lnTo>
                    <a:lnTo>
                      <a:pt x="382" y="514"/>
                    </a:lnTo>
                    <a:lnTo>
                      <a:pt x="384" y="512"/>
                    </a:lnTo>
                    <a:lnTo>
                      <a:pt x="392" y="518"/>
                    </a:lnTo>
                    <a:lnTo>
                      <a:pt x="390" y="522"/>
                    </a:lnTo>
                    <a:lnTo>
                      <a:pt x="394" y="522"/>
                    </a:lnTo>
                    <a:lnTo>
                      <a:pt x="396" y="527"/>
                    </a:lnTo>
                    <a:lnTo>
                      <a:pt x="396" y="529"/>
                    </a:lnTo>
                    <a:lnTo>
                      <a:pt x="392" y="529"/>
                    </a:lnTo>
                    <a:lnTo>
                      <a:pt x="392" y="531"/>
                    </a:lnTo>
                    <a:lnTo>
                      <a:pt x="394" y="539"/>
                    </a:lnTo>
                    <a:lnTo>
                      <a:pt x="399" y="539"/>
                    </a:lnTo>
                    <a:lnTo>
                      <a:pt x="403" y="543"/>
                    </a:lnTo>
                    <a:lnTo>
                      <a:pt x="405" y="550"/>
                    </a:lnTo>
                    <a:lnTo>
                      <a:pt x="403" y="554"/>
                    </a:lnTo>
                    <a:lnTo>
                      <a:pt x="407" y="562"/>
                    </a:lnTo>
                    <a:lnTo>
                      <a:pt x="407" y="567"/>
                    </a:lnTo>
                    <a:lnTo>
                      <a:pt x="407" y="569"/>
                    </a:lnTo>
                    <a:lnTo>
                      <a:pt x="407" y="575"/>
                    </a:lnTo>
                    <a:lnTo>
                      <a:pt x="405" y="577"/>
                    </a:lnTo>
                    <a:lnTo>
                      <a:pt x="403" y="577"/>
                    </a:lnTo>
                    <a:lnTo>
                      <a:pt x="403" y="577"/>
                    </a:lnTo>
                    <a:lnTo>
                      <a:pt x="405" y="581"/>
                    </a:lnTo>
                    <a:lnTo>
                      <a:pt x="407" y="584"/>
                    </a:lnTo>
                    <a:lnTo>
                      <a:pt x="409" y="588"/>
                    </a:lnTo>
                    <a:lnTo>
                      <a:pt x="413" y="586"/>
                    </a:lnTo>
                    <a:lnTo>
                      <a:pt x="415" y="590"/>
                    </a:lnTo>
                    <a:lnTo>
                      <a:pt x="415" y="586"/>
                    </a:lnTo>
                    <a:lnTo>
                      <a:pt x="415" y="581"/>
                    </a:lnTo>
                    <a:lnTo>
                      <a:pt x="418" y="579"/>
                    </a:lnTo>
                    <a:lnTo>
                      <a:pt x="420" y="575"/>
                    </a:lnTo>
                    <a:lnTo>
                      <a:pt x="422" y="575"/>
                    </a:lnTo>
                    <a:lnTo>
                      <a:pt x="424" y="573"/>
                    </a:lnTo>
                    <a:lnTo>
                      <a:pt x="428" y="571"/>
                    </a:lnTo>
                    <a:lnTo>
                      <a:pt x="428" y="567"/>
                    </a:lnTo>
                    <a:lnTo>
                      <a:pt x="432" y="562"/>
                    </a:lnTo>
                    <a:lnTo>
                      <a:pt x="441" y="558"/>
                    </a:lnTo>
                    <a:lnTo>
                      <a:pt x="441" y="556"/>
                    </a:lnTo>
                    <a:lnTo>
                      <a:pt x="443" y="556"/>
                    </a:lnTo>
                    <a:lnTo>
                      <a:pt x="449" y="552"/>
                    </a:lnTo>
                    <a:lnTo>
                      <a:pt x="451" y="548"/>
                    </a:lnTo>
                    <a:lnTo>
                      <a:pt x="455" y="539"/>
                    </a:lnTo>
                    <a:lnTo>
                      <a:pt x="462" y="537"/>
                    </a:lnTo>
                    <a:lnTo>
                      <a:pt x="464" y="535"/>
                    </a:lnTo>
                    <a:lnTo>
                      <a:pt x="462" y="531"/>
                    </a:lnTo>
                    <a:lnTo>
                      <a:pt x="464" y="524"/>
                    </a:lnTo>
                    <a:lnTo>
                      <a:pt x="466" y="531"/>
                    </a:lnTo>
                    <a:lnTo>
                      <a:pt x="466" y="535"/>
                    </a:lnTo>
                    <a:lnTo>
                      <a:pt x="466" y="541"/>
                    </a:lnTo>
                    <a:lnTo>
                      <a:pt x="464" y="543"/>
                    </a:lnTo>
                    <a:lnTo>
                      <a:pt x="462" y="554"/>
                    </a:lnTo>
                    <a:lnTo>
                      <a:pt x="453" y="560"/>
                    </a:lnTo>
                    <a:lnTo>
                      <a:pt x="453" y="565"/>
                    </a:lnTo>
                    <a:lnTo>
                      <a:pt x="451" y="567"/>
                    </a:lnTo>
                    <a:lnTo>
                      <a:pt x="451" y="571"/>
                    </a:lnTo>
                    <a:lnTo>
                      <a:pt x="447" y="579"/>
                    </a:lnTo>
                    <a:lnTo>
                      <a:pt x="447" y="579"/>
                    </a:lnTo>
                    <a:lnTo>
                      <a:pt x="445" y="590"/>
                    </a:lnTo>
                    <a:lnTo>
                      <a:pt x="434" y="590"/>
                    </a:lnTo>
                    <a:lnTo>
                      <a:pt x="432" y="594"/>
                    </a:lnTo>
                    <a:lnTo>
                      <a:pt x="430" y="598"/>
                    </a:lnTo>
                    <a:lnTo>
                      <a:pt x="430" y="600"/>
                    </a:lnTo>
                    <a:lnTo>
                      <a:pt x="437" y="598"/>
                    </a:lnTo>
                    <a:lnTo>
                      <a:pt x="443" y="596"/>
                    </a:lnTo>
                    <a:lnTo>
                      <a:pt x="449" y="598"/>
                    </a:lnTo>
                    <a:lnTo>
                      <a:pt x="455" y="588"/>
                    </a:lnTo>
                    <a:lnTo>
                      <a:pt x="458" y="577"/>
                    </a:lnTo>
                    <a:lnTo>
                      <a:pt x="462" y="571"/>
                    </a:lnTo>
                    <a:lnTo>
                      <a:pt x="464" y="573"/>
                    </a:lnTo>
                    <a:lnTo>
                      <a:pt x="464" y="581"/>
                    </a:lnTo>
                    <a:lnTo>
                      <a:pt x="466" y="588"/>
                    </a:lnTo>
                    <a:lnTo>
                      <a:pt x="464" y="588"/>
                    </a:lnTo>
                    <a:lnTo>
                      <a:pt x="466" y="598"/>
                    </a:lnTo>
                    <a:lnTo>
                      <a:pt x="462" y="607"/>
                    </a:lnTo>
                    <a:lnTo>
                      <a:pt x="453" y="609"/>
                    </a:lnTo>
                    <a:lnTo>
                      <a:pt x="455" y="611"/>
                    </a:lnTo>
                    <a:lnTo>
                      <a:pt x="460" y="611"/>
                    </a:lnTo>
                    <a:lnTo>
                      <a:pt x="464" y="611"/>
                    </a:lnTo>
                    <a:lnTo>
                      <a:pt x="466" y="609"/>
                    </a:lnTo>
                    <a:lnTo>
                      <a:pt x="470" y="609"/>
                    </a:lnTo>
                    <a:lnTo>
                      <a:pt x="474" y="605"/>
                    </a:lnTo>
                    <a:lnTo>
                      <a:pt x="479" y="607"/>
                    </a:lnTo>
                    <a:lnTo>
                      <a:pt x="481" y="605"/>
                    </a:lnTo>
                    <a:lnTo>
                      <a:pt x="479" y="609"/>
                    </a:lnTo>
                    <a:lnTo>
                      <a:pt x="477" y="613"/>
                    </a:lnTo>
                    <a:lnTo>
                      <a:pt x="472" y="611"/>
                    </a:lnTo>
                    <a:lnTo>
                      <a:pt x="472" y="613"/>
                    </a:lnTo>
                    <a:lnTo>
                      <a:pt x="477" y="619"/>
                    </a:lnTo>
                    <a:lnTo>
                      <a:pt x="477" y="624"/>
                    </a:lnTo>
                    <a:lnTo>
                      <a:pt x="479" y="630"/>
                    </a:lnTo>
                    <a:lnTo>
                      <a:pt x="481" y="636"/>
                    </a:lnTo>
                    <a:lnTo>
                      <a:pt x="479" y="647"/>
                    </a:lnTo>
                    <a:lnTo>
                      <a:pt x="474" y="651"/>
                    </a:lnTo>
                    <a:lnTo>
                      <a:pt x="474" y="655"/>
                    </a:lnTo>
                    <a:lnTo>
                      <a:pt x="474" y="661"/>
                    </a:lnTo>
                    <a:lnTo>
                      <a:pt x="479" y="664"/>
                    </a:lnTo>
                    <a:lnTo>
                      <a:pt x="481" y="670"/>
                    </a:lnTo>
                    <a:lnTo>
                      <a:pt x="481" y="676"/>
                    </a:lnTo>
                    <a:lnTo>
                      <a:pt x="489" y="685"/>
                    </a:lnTo>
                    <a:lnTo>
                      <a:pt x="493" y="687"/>
                    </a:lnTo>
                    <a:lnTo>
                      <a:pt x="498" y="689"/>
                    </a:lnTo>
                    <a:lnTo>
                      <a:pt x="500" y="695"/>
                    </a:lnTo>
                    <a:lnTo>
                      <a:pt x="504" y="695"/>
                    </a:lnTo>
                    <a:lnTo>
                      <a:pt x="504" y="693"/>
                    </a:lnTo>
                    <a:lnTo>
                      <a:pt x="508" y="691"/>
                    </a:lnTo>
                    <a:lnTo>
                      <a:pt x="512" y="693"/>
                    </a:lnTo>
                    <a:lnTo>
                      <a:pt x="517" y="699"/>
                    </a:lnTo>
                    <a:lnTo>
                      <a:pt x="521" y="699"/>
                    </a:lnTo>
                    <a:lnTo>
                      <a:pt x="527" y="704"/>
                    </a:lnTo>
                    <a:lnTo>
                      <a:pt x="527" y="708"/>
                    </a:lnTo>
                    <a:lnTo>
                      <a:pt x="531" y="710"/>
                    </a:lnTo>
                    <a:lnTo>
                      <a:pt x="536" y="714"/>
                    </a:lnTo>
                    <a:lnTo>
                      <a:pt x="538" y="714"/>
                    </a:lnTo>
                    <a:lnTo>
                      <a:pt x="540" y="712"/>
                    </a:lnTo>
                    <a:lnTo>
                      <a:pt x="546" y="708"/>
                    </a:lnTo>
                    <a:lnTo>
                      <a:pt x="548" y="704"/>
                    </a:lnTo>
                    <a:lnTo>
                      <a:pt x="555" y="704"/>
                    </a:lnTo>
                    <a:lnTo>
                      <a:pt x="559" y="699"/>
                    </a:lnTo>
                    <a:lnTo>
                      <a:pt x="563" y="699"/>
                    </a:lnTo>
                    <a:lnTo>
                      <a:pt x="565" y="697"/>
                    </a:lnTo>
                    <a:lnTo>
                      <a:pt x="563" y="695"/>
                    </a:lnTo>
                    <a:lnTo>
                      <a:pt x="559" y="695"/>
                    </a:lnTo>
                    <a:lnTo>
                      <a:pt x="561" y="691"/>
                    </a:lnTo>
                    <a:lnTo>
                      <a:pt x="569" y="687"/>
                    </a:lnTo>
                    <a:lnTo>
                      <a:pt x="576" y="691"/>
                    </a:lnTo>
                    <a:lnTo>
                      <a:pt x="576" y="695"/>
                    </a:lnTo>
                    <a:lnTo>
                      <a:pt x="567" y="699"/>
                    </a:lnTo>
                    <a:lnTo>
                      <a:pt x="569" y="704"/>
                    </a:lnTo>
                    <a:lnTo>
                      <a:pt x="571" y="704"/>
                    </a:lnTo>
                    <a:lnTo>
                      <a:pt x="574" y="702"/>
                    </a:lnTo>
                    <a:lnTo>
                      <a:pt x="578" y="699"/>
                    </a:lnTo>
                    <a:lnTo>
                      <a:pt x="582" y="702"/>
                    </a:lnTo>
                    <a:lnTo>
                      <a:pt x="580" y="706"/>
                    </a:lnTo>
                    <a:lnTo>
                      <a:pt x="578" y="706"/>
                    </a:lnTo>
                    <a:lnTo>
                      <a:pt x="576" y="708"/>
                    </a:lnTo>
                    <a:lnTo>
                      <a:pt x="580" y="714"/>
                    </a:lnTo>
                    <a:lnTo>
                      <a:pt x="582" y="721"/>
                    </a:lnTo>
                    <a:lnTo>
                      <a:pt x="584" y="721"/>
                    </a:lnTo>
                    <a:lnTo>
                      <a:pt x="586" y="721"/>
                    </a:lnTo>
                    <a:lnTo>
                      <a:pt x="586" y="725"/>
                    </a:lnTo>
                    <a:lnTo>
                      <a:pt x="590" y="729"/>
                    </a:lnTo>
                    <a:lnTo>
                      <a:pt x="592" y="723"/>
                    </a:lnTo>
                    <a:lnTo>
                      <a:pt x="592" y="718"/>
                    </a:lnTo>
                    <a:lnTo>
                      <a:pt x="588" y="721"/>
                    </a:lnTo>
                    <a:lnTo>
                      <a:pt x="588" y="718"/>
                    </a:lnTo>
                    <a:lnTo>
                      <a:pt x="590" y="716"/>
                    </a:lnTo>
                    <a:lnTo>
                      <a:pt x="601" y="716"/>
                    </a:lnTo>
                    <a:lnTo>
                      <a:pt x="601" y="718"/>
                    </a:lnTo>
                    <a:lnTo>
                      <a:pt x="603" y="716"/>
                    </a:lnTo>
                    <a:lnTo>
                      <a:pt x="607" y="708"/>
                    </a:lnTo>
                    <a:lnTo>
                      <a:pt x="618" y="702"/>
                    </a:lnTo>
                    <a:lnTo>
                      <a:pt x="624" y="697"/>
                    </a:lnTo>
                    <a:lnTo>
                      <a:pt x="620" y="697"/>
                    </a:lnTo>
                    <a:lnTo>
                      <a:pt x="618" y="699"/>
                    </a:lnTo>
                    <a:lnTo>
                      <a:pt x="620" y="697"/>
                    </a:lnTo>
                    <a:lnTo>
                      <a:pt x="616" y="697"/>
                    </a:lnTo>
                    <a:lnTo>
                      <a:pt x="620" y="695"/>
                    </a:lnTo>
                    <a:lnTo>
                      <a:pt x="624" y="695"/>
                    </a:lnTo>
                    <a:lnTo>
                      <a:pt x="633" y="693"/>
                    </a:lnTo>
                    <a:lnTo>
                      <a:pt x="647" y="691"/>
                    </a:lnTo>
                    <a:lnTo>
                      <a:pt x="660" y="693"/>
                    </a:lnTo>
                    <a:lnTo>
                      <a:pt x="664" y="691"/>
                    </a:lnTo>
                    <a:lnTo>
                      <a:pt x="664" y="687"/>
                    </a:lnTo>
                    <a:lnTo>
                      <a:pt x="668" y="687"/>
                    </a:lnTo>
                    <a:lnTo>
                      <a:pt x="673" y="685"/>
                    </a:lnTo>
                    <a:lnTo>
                      <a:pt x="677" y="676"/>
                    </a:lnTo>
                    <a:lnTo>
                      <a:pt x="675" y="670"/>
                    </a:lnTo>
                    <a:lnTo>
                      <a:pt x="675" y="666"/>
                    </a:lnTo>
                    <a:lnTo>
                      <a:pt x="681" y="657"/>
                    </a:lnTo>
                    <a:lnTo>
                      <a:pt x="681" y="647"/>
                    </a:lnTo>
                    <a:lnTo>
                      <a:pt x="685" y="643"/>
                    </a:lnTo>
                    <a:lnTo>
                      <a:pt x="685" y="634"/>
                    </a:lnTo>
                    <a:lnTo>
                      <a:pt x="689" y="632"/>
                    </a:lnTo>
                    <a:lnTo>
                      <a:pt x="689" y="628"/>
                    </a:lnTo>
                    <a:lnTo>
                      <a:pt x="702" y="613"/>
                    </a:lnTo>
                    <a:lnTo>
                      <a:pt x="704" y="613"/>
                    </a:lnTo>
                    <a:lnTo>
                      <a:pt x="706" y="605"/>
                    </a:lnTo>
                    <a:lnTo>
                      <a:pt x="713" y="598"/>
                    </a:lnTo>
                    <a:lnTo>
                      <a:pt x="715" y="590"/>
                    </a:lnTo>
                    <a:lnTo>
                      <a:pt x="719" y="586"/>
                    </a:lnTo>
                    <a:lnTo>
                      <a:pt x="719" y="581"/>
                    </a:lnTo>
                    <a:lnTo>
                      <a:pt x="723" y="579"/>
                    </a:lnTo>
                    <a:lnTo>
                      <a:pt x="725" y="571"/>
                    </a:lnTo>
                    <a:lnTo>
                      <a:pt x="723" y="569"/>
                    </a:lnTo>
                    <a:lnTo>
                      <a:pt x="729" y="567"/>
                    </a:lnTo>
                    <a:lnTo>
                      <a:pt x="734" y="560"/>
                    </a:lnTo>
                    <a:lnTo>
                      <a:pt x="736" y="556"/>
                    </a:lnTo>
                    <a:lnTo>
                      <a:pt x="740" y="550"/>
                    </a:lnTo>
                    <a:lnTo>
                      <a:pt x="744" y="548"/>
                    </a:lnTo>
                    <a:lnTo>
                      <a:pt x="748" y="548"/>
                    </a:lnTo>
                    <a:lnTo>
                      <a:pt x="742" y="548"/>
                    </a:lnTo>
                    <a:lnTo>
                      <a:pt x="744" y="546"/>
                    </a:lnTo>
                    <a:lnTo>
                      <a:pt x="751" y="543"/>
                    </a:lnTo>
                    <a:lnTo>
                      <a:pt x="757" y="539"/>
                    </a:lnTo>
                    <a:lnTo>
                      <a:pt x="759" y="535"/>
                    </a:lnTo>
                    <a:lnTo>
                      <a:pt x="757" y="533"/>
                    </a:lnTo>
                    <a:lnTo>
                      <a:pt x="759" y="529"/>
                    </a:lnTo>
                    <a:lnTo>
                      <a:pt x="765" y="524"/>
                    </a:lnTo>
                    <a:lnTo>
                      <a:pt x="765" y="520"/>
                    </a:lnTo>
                    <a:lnTo>
                      <a:pt x="770" y="518"/>
                    </a:lnTo>
                    <a:lnTo>
                      <a:pt x="774" y="510"/>
                    </a:lnTo>
                    <a:lnTo>
                      <a:pt x="774" y="508"/>
                    </a:lnTo>
                    <a:lnTo>
                      <a:pt x="776" y="501"/>
                    </a:lnTo>
                    <a:lnTo>
                      <a:pt x="774" y="499"/>
                    </a:lnTo>
                    <a:lnTo>
                      <a:pt x="776" y="495"/>
                    </a:lnTo>
                    <a:lnTo>
                      <a:pt x="780" y="482"/>
                    </a:lnTo>
                    <a:lnTo>
                      <a:pt x="782" y="476"/>
                    </a:lnTo>
                    <a:lnTo>
                      <a:pt x="788" y="463"/>
                    </a:lnTo>
                    <a:lnTo>
                      <a:pt x="788" y="457"/>
                    </a:lnTo>
                    <a:lnTo>
                      <a:pt x="793" y="449"/>
                    </a:lnTo>
                    <a:lnTo>
                      <a:pt x="797" y="444"/>
                    </a:lnTo>
                    <a:lnTo>
                      <a:pt x="799" y="438"/>
                    </a:lnTo>
                    <a:lnTo>
                      <a:pt x="799" y="432"/>
                    </a:lnTo>
                    <a:lnTo>
                      <a:pt x="801" y="428"/>
                    </a:lnTo>
                    <a:lnTo>
                      <a:pt x="799" y="419"/>
                    </a:lnTo>
                    <a:lnTo>
                      <a:pt x="799" y="415"/>
                    </a:lnTo>
                    <a:lnTo>
                      <a:pt x="797" y="406"/>
                    </a:lnTo>
                    <a:lnTo>
                      <a:pt x="795" y="404"/>
                    </a:lnTo>
                    <a:lnTo>
                      <a:pt x="795" y="400"/>
                    </a:lnTo>
                    <a:lnTo>
                      <a:pt x="797" y="398"/>
                    </a:lnTo>
                    <a:lnTo>
                      <a:pt x="797" y="394"/>
                    </a:lnTo>
                    <a:lnTo>
                      <a:pt x="799" y="387"/>
                    </a:lnTo>
                    <a:lnTo>
                      <a:pt x="799" y="385"/>
                    </a:lnTo>
                    <a:lnTo>
                      <a:pt x="799" y="375"/>
                    </a:lnTo>
                    <a:lnTo>
                      <a:pt x="801" y="371"/>
                    </a:lnTo>
                    <a:lnTo>
                      <a:pt x="799" y="369"/>
                    </a:lnTo>
                    <a:lnTo>
                      <a:pt x="799" y="364"/>
                    </a:lnTo>
                    <a:lnTo>
                      <a:pt x="799" y="356"/>
                    </a:lnTo>
                    <a:lnTo>
                      <a:pt x="797" y="356"/>
                    </a:lnTo>
                    <a:lnTo>
                      <a:pt x="799" y="352"/>
                    </a:lnTo>
                    <a:lnTo>
                      <a:pt x="795" y="350"/>
                    </a:lnTo>
                    <a:lnTo>
                      <a:pt x="793" y="345"/>
                    </a:lnTo>
                    <a:lnTo>
                      <a:pt x="793" y="341"/>
                    </a:lnTo>
                    <a:lnTo>
                      <a:pt x="788" y="337"/>
                    </a:lnTo>
                    <a:lnTo>
                      <a:pt x="786" y="333"/>
                    </a:lnTo>
                    <a:lnTo>
                      <a:pt x="784" y="326"/>
                    </a:lnTo>
                    <a:lnTo>
                      <a:pt x="782" y="322"/>
                    </a:lnTo>
                    <a:lnTo>
                      <a:pt x="780" y="322"/>
                    </a:lnTo>
                    <a:lnTo>
                      <a:pt x="778" y="322"/>
                    </a:lnTo>
                    <a:lnTo>
                      <a:pt x="774" y="320"/>
                    </a:lnTo>
                    <a:lnTo>
                      <a:pt x="774" y="316"/>
                    </a:lnTo>
                    <a:lnTo>
                      <a:pt x="772" y="314"/>
                    </a:lnTo>
                    <a:lnTo>
                      <a:pt x="772" y="312"/>
                    </a:lnTo>
                    <a:lnTo>
                      <a:pt x="767" y="307"/>
                    </a:lnTo>
                    <a:lnTo>
                      <a:pt x="763" y="305"/>
                    </a:lnTo>
                    <a:lnTo>
                      <a:pt x="765" y="301"/>
                    </a:lnTo>
                    <a:lnTo>
                      <a:pt x="763" y="297"/>
                    </a:lnTo>
                    <a:lnTo>
                      <a:pt x="765" y="293"/>
                    </a:lnTo>
                    <a:lnTo>
                      <a:pt x="767" y="286"/>
                    </a:lnTo>
                    <a:lnTo>
                      <a:pt x="765" y="284"/>
                    </a:lnTo>
                    <a:lnTo>
                      <a:pt x="767" y="280"/>
                    </a:lnTo>
                    <a:lnTo>
                      <a:pt x="763" y="278"/>
                    </a:lnTo>
                    <a:lnTo>
                      <a:pt x="763" y="280"/>
                    </a:lnTo>
                    <a:lnTo>
                      <a:pt x="765" y="282"/>
                    </a:lnTo>
                    <a:lnTo>
                      <a:pt x="763" y="284"/>
                    </a:lnTo>
                    <a:lnTo>
                      <a:pt x="755" y="276"/>
                    </a:lnTo>
                    <a:lnTo>
                      <a:pt x="753" y="272"/>
                    </a:lnTo>
                    <a:lnTo>
                      <a:pt x="751" y="272"/>
                    </a:lnTo>
                    <a:lnTo>
                      <a:pt x="751" y="276"/>
                    </a:lnTo>
                    <a:lnTo>
                      <a:pt x="748" y="278"/>
                    </a:lnTo>
                    <a:lnTo>
                      <a:pt x="751" y="284"/>
                    </a:lnTo>
                    <a:lnTo>
                      <a:pt x="746" y="278"/>
                    </a:lnTo>
                    <a:lnTo>
                      <a:pt x="744" y="282"/>
                    </a:lnTo>
                    <a:lnTo>
                      <a:pt x="744" y="278"/>
                    </a:lnTo>
                    <a:lnTo>
                      <a:pt x="744" y="274"/>
                    </a:lnTo>
                    <a:lnTo>
                      <a:pt x="742" y="263"/>
                    </a:lnTo>
                    <a:lnTo>
                      <a:pt x="744" y="261"/>
                    </a:lnTo>
                    <a:lnTo>
                      <a:pt x="744" y="259"/>
                    </a:lnTo>
                    <a:lnTo>
                      <a:pt x="740" y="257"/>
                    </a:lnTo>
                    <a:lnTo>
                      <a:pt x="742" y="253"/>
                    </a:lnTo>
                    <a:lnTo>
                      <a:pt x="738" y="250"/>
                    </a:lnTo>
                    <a:lnTo>
                      <a:pt x="740" y="248"/>
                    </a:lnTo>
                    <a:lnTo>
                      <a:pt x="734" y="242"/>
                    </a:lnTo>
                    <a:lnTo>
                      <a:pt x="732" y="238"/>
                    </a:lnTo>
                    <a:lnTo>
                      <a:pt x="732" y="234"/>
                    </a:lnTo>
                    <a:lnTo>
                      <a:pt x="734" y="234"/>
                    </a:lnTo>
                    <a:lnTo>
                      <a:pt x="734" y="232"/>
                    </a:lnTo>
                    <a:lnTo>
                      <a:pt x="732" y="225"/>
                    </a:lnTo>
                    <a:lnTo>
                      <a:pt x="729" y="225"/>
                    </a:lnTo>
                    <a:lnTo>
                      <a:pt x="725" y="225"/>
                    </a:lnTo>
                    <a:lnTo>
                      <a:pt x="723" y="219"/>
                    </a:lnTo>
                    <a:lnTo>
                      <a:pt x="719" y="219"/>
                    </a:lnTo>
                    <a:lnTo>
                      <a:pt x="715" y="217"/>
                    </a:lnTo>
                    <a:lnTo>
                      <a:pt x="713" y="219"/>
                    </a:lnTo>
                    <a:lnTo>
                      <a:pt x="713" y="217"/>
                    </a:lnTo>
                    <a:lnTo>
                      <a:pt x="708" y="215"/>
                    </a:lnTo>
                    <a:lnTo>
                      <a:pt x="704" y="217"/>
                    </a:lnTo>
                    <a:lnTo>
                      <a:pt x="706" y="215"/>
                    </a:lnTo>
                    <a:lnTo>
                      <a:pt x="711" y="213"/>
                    </a:lnTo>
                    <a:lnTo>
                      <a:pt x="711" y="210"/>
                    </a:lnTo>
                    <a:lnTo>
                      <a:pt x="711" y="208"/>
                    </a:lnTo>
                    <a:lnTo>
                      <a:pt x="706" y="208"/>
                    </a:lnTo>
                    <a:lnTo>
                      <a:pt x="702" y="208"/>
                    </a:lnTo>
                    <a:lnTo>
                      <a:pt x="702" y="206"/>
                    </a:lnTo>
                    <a:lnTo>
                      <a:pt x="700" y="206"/>
                    </a:lnTo>
                    <a:lnTo>
                      <a:pt x="692" y="200"/>
                    </a:lnTo>
                    <a:lnTo>
                      <a:pt x="687" y="194"/>
                    </a:lnTo>
                    <a:lnTo>
                      <a:pt x="687" y="187"/>
                    </a:lnTo>
                    <a:lnTo>
                      <a:pt x="683" y="181"/>
                    </a:lnTo>
                    <a:lnTo>
                      <a:pt x="685" y="179"/>
                    </a:lnTo>
                    <a:lnTo>
                      <a:pt x="685" y="177"/>
                    </a:lnTo>
                    <a:lnTo>
                      <a:pt x="687" y="168"/>
                    </a:lnTo>
                    <a:lnTo>
                      <a:pt x="685" y="158"/>
                    </a:lnTo>
                    <a:lnTo>
                      <a:pt x="683" y="154"/>
                    </a:lnTo>
                    <a:lnTo>
                      <a:pt x="685" y="154"/>
                    </a:lnTo>
                    <a:lnTo>
                      <a:pt x="683" y="149"/>
                    </a:lnTo>
                    <a:lnTo>
                      <a:pt x="679" y="149"/>
                    </a:lnTo>
                    <a:lnTo>
                      <a:pt x="677" y="143"/>
                    </a:lnTo>
                    <a:lnTo>
                      <a:pt x="677" y="132"/>
                    </a:lnTo>
                    <a:lnTo>
                      <a:pt x="677" y="132"/>
                    </a:lnTo>
                    <a:lnTo>
                      <a:pt x="677" y="130"/>
                    </a:lnTo>
                    <a:lnTo>
                      <a:pt x="675" y="126"/>
                    </a:lnTo>
                    <a:lnTo>
                      <a:pt x="675" y="116"/>
                    </a:lnTo>
                    <a:lnTo>
                      <a:pt x="677" y="111"/>
                    </a:lnTo>
                    <a:lnTo>
                      <a:pt x="675" y="107"/>
                    </a:lnTo>
                    <a:lnTo>
                      <a:pt x="677" y="107"/>
                    </a:lnTo>
                    <a:lnTo>
                      <a:pt x="677" y="103"/>
                    </a:lnTo>
                    <a:lnTo>
                      <a:pt x="670" y="97"/>
                    </a:lnTo>
                    <a:lnTo>
                      <a:pt x="666" y="95"/>
                    </a:lnTo>
                    <a:lnTo>
                      <a:pt x="666" y="92"/>
                    </a:lnTo>
                    <a:lnTo>
                      <a:pt x="662" y="88"/>
                    </a:lnTo>
                    <a:lnTo>
                      <a:pt x="658" y="90"/>
                    </a:lnTo>
                    <a:lnTo>
                      <a:pt x="656" y="88"/>
                    </a:lnTo>
                    <a:lnTo>
                      <a:pt x="654" y="95"/>
                    </a:lnTo>
                    <a:lnTo>
                      <a:pt x="649" y="95"/>
                    </a:lnTo>
                    <a:lnTo>
                      <a:pt x="647" y="88"/>
                    </a:lnTo>
                    <a:lnTo>
                      <a:pt x="647" y="84"/>
                    </a:lnTo>
                    <a:lnTo>
                      <a:pt x="645" y="78"/>
                    </a:lnTo>
                    <a:lnTo>
                      <a:pt x="645" y="71"/>
                    </a:lnTo>
                    <a:lnTo>
                      <a:pt x="645" y="63"/>
                    </a:lnTo>
                    <a:lnTo>
                      <a:pt x="643" y="63"/>
                    </a:lnTo>
                    <a:lnTo>
                      <a:pt x="641" y="59"/>
                    </a:lnTo>
                    <a:lnTo>
                      <a:pt x="643" y="57"/>
                    </a:lnTo>
                    <a:lnTo>
                      <a:pt x="641" y="52"/>
                    </a:lnTo>
                    <a:lnTo>
                      <a:pt x="641" y="48"/>
                    </a:lnTo>
                    <a:lnTo>
                      <a:pt x="639" y="48"/>
                    </a:lnTo>
                    <a:lnTo>
                      <a:pt x="639" y="42"/>
                    </a:lnTo>
                    <a:lnTo>
                      <a:pt x="641" y="40"/>
                    </a:lnTo>
                    <a:lnTo>
                      <a:pt x="639" y="38"/>
                    </a:lnTo>
                    <a:lnTo>
                      <a:pt x="635" y="40"/>
                    </a:lnTo>
                    <a:lnTo>
                      <a:pt x="633" y="38"/>
                    </a:lnTo>
                    <a:lnTo>
                      <a:pt x="635" y="27"/>
                    </a:lnTo>
                    <a:lnTo>
                      <a:pt x="633" y="25"/>
                    </a:lnTo>
                    <a:lnTo>
                      <a:pt x="630" y="19"/>
                    </a:lnTo>
                    <a:lnTo>
                      <a:pt x="626" y="19"/>
                    </a:lnTo>
                    <a:lnTo>
                      <a:pt x="626" y="17"/>
                    </a:lnTo>
                    <a:lnTo>
                      <a:pt x="622" y="19"/>
                    </a:lnTo>
                    <a:lnTo>
                      <a:pt x="620" y="21"/>
                    </a:lnTo>
                    <a:lnTo>
                      <a:pt x="620" y="27"/>
                    </a:lnTo>
                    <a:lnTo>
                      <a:pt x="618" y="33"/>
                    </a:lnTo>
                    <a:lnTo>
                      <a:pt x="618" y="35"/>
                    </a:lnTo>
                    <a:lnTo>
                      <a:pt x="618" y="40"/>
                    </a:lnTo>
                    <a:lnTo>
                      <a:pt x="616" y="40"/>
                    </a:lnTo>
                    <a:lnTo>
                      <a:pt x="611" y="46"/>
                    </a:lnTo>
                    <a:lnTo>
                      <a:pt x="609" y="50"/>
                    </a:lnTo>
                    <a:lnTo>
                      <a:pt x="611" y="54"/>
                    </a:lnTo>
                    <a:lnTo>
                      <a:pt x="616" y="57"/>
                    </a:lnTo>
                    <a:lnTo>
                      <a:pt x="614" y="59"/>
                    </a:lnTo>
                    <a:lnTo>
                      <a:pt x="611" y="59"/>
                    </a:lnTo>
                    <a:lnTo>
                      <a:pt x="609" y="61"/>
                    </a:lnTo>
                    <a:lnTo>
                      <a:pt x="607" y="65"/>
                    </a:lnTo>
                    <a:lnTo>
                      <a:pt x="609" y="71"/>
                    </a:lnTo>
                    <a:lnTo>
                      <a:pt x="609" y="73"/>
                    </a:lnTo>
                    <a:lnTo>
                      <a:pt x="607" y="73"/>
                    </a:lnTo>
                    <a:lnTo>
                      <a:pt x="605" y="73"/>
                    </a:lnTo>
                    <a:lnTo>
                      <a:pt x="603" y="84"/>
                    </a:lnTo>
                    <a:lnTo>
                      <a:pt x="605" y="90"/>
                    </a:lnTo>
                    <a:lnTo>
                      <a:pt x="603" y="99"/>
                    </a:lnTo>
                    <a:lnTo>
                      <a:pt x="605" y="103"/>
                    </a:lnTo>
                    <a:lnTo>
                      <a:pt x="605" y="109"/>
                    </a:lnTo>
                    <a:lnTo>
                      <a:pt x="601" y="111"/>
                    </a:lnTo>
                    <a:lnTo>
                      <a:pt x="601" y="116"/>
                    </a:lnTo>
                    <a:lnTo>
                      <a:pt x="597" y="124"/>
                    </a:lnTo>
                    <a:lnTo>
                      <a:pt x="597" y="135"/>
                    </a:lnTo>
                    <a:lnTo>
                      <a:pt x="592" y="139"/>
                    </a:lnTo>
                    <a:lnTo>
                      <a:pt x="595" y="143"/>
                    </a:lnTo>
                    <a:lnTo>
                      <a:pt x="592" y="149"/>
                    </a:lnTo>
                    <a:lnTo>
                      <a:pt x="588" y="151"/>
                    </a:lnTo>
                    <a:lnTo>
                      <a:pt x="588" y="160"/>
                    </a:lnTo>
                    <a:lnTo>
                      <a:pt x="582" y="164"/>
                    </a:lnTo>
                    <a:lnTo>
                      <a:pt x="569" y="170"/>
                    </a:lnTo>
                    <a:lnTo>
                      <a:pt x="565" y="166"/>
                    </a:lnTo>
                    <a:lnTo>
                      <a:pt x="559" y="166"/>
                    </a:lnTo>
                    <a:lnTo>
                      <a:pt x="557" y="162"/>
                    </a:lnTo>
                    <a:lnTo>
                      <a:pt x="550" y="158"/>
                    </a:lnTo>
                    <a:lnTo>
                      <a:pt x="550" y="156"/>
                    </a:lnTo>
                    <a:lnTo>
                      <a:pt x="550" y="154"/>
                    </a:lnTo>
                    <a:lnTo>
                      <a:pt x="548" y="149"/>
                    </a:lnTo>
                    <a:lnTo>
                      <a:pt x="544" y="149"/>
                    </a:lnTo>
                    <a:lnTo>
                      <a:pt x="540" y="147"/>
                    </a:lnTo>
                    <a:lnTo>
                      <a:pt x="533" y="147"/>
                    </a:lnTo>
                    <a:lnTo>
                      <a:pt x="527" y="143"/>
                    </a:lnTo>
                    <a:lnTo>
                      <a:pt x="527" y="139"/>
                    </a:lnTo>
                    <a:lnTo>
                      <a:pt x="523" y="135"/>
                    </a:lnTo>
                    <a:lnTo>
                      <a:pt x="517" y="135"/>
                    </a:lnTo>
                    <a:lnTo>
                      <a:pt x="512" y="130"/>
                    </a:lnTo>
                    <a:lnTo>
                      <a:pt x="512" y="128"/>
                    </a:lnTo>
                    <a:lnTo>
                      <a:pt x="510" y="128"/>
                    </a:lnTo>
                    <a:lnTo>
                      <a:pt x="508" y="126"/>
                    </a:lnTo>
                    <a:lnTo>
                      <a:pt x="504" y="126"/>
                    </a:lnTo>
                    <a:lnTo>
                      <a:pt x="500" y="126"/>
                    </a:lnTo>
                    <a:lnTo>
                      <a:pt x="500" y="124"/>
                    </a:lnTo>
                    <a:lnTo>
                      <a:pt x="496" y="120"/>
                    </a:lnTo>
                    <a:lnTo>
                      <a:pt x="496" y="116"/>
                    </a:lnTo>
                    <a:lnTo>
                      <a:pt x="489" y="109"/>
                    </a:lnTo>
                    <a:lnTo>
                      <a:pt x="487" y="109"/>
                    </a:lnTo>
                    <a:lnTo>
                      <a:pt x="483" y="105"/>
                    </a:lnTo>
                    <a:lnTo>
                      <a:pt x="481" y="99"/>
                    </a:lnTo>
                    <a:lnTo>
                      <a:pt x="485" y="95"/>
                    </a:lnTo>
                    <a:lnTo>
                      <a:pt x="487" y="88"/>
                    </a:lnTo>
                    <a:lnTo>
                      <a:pt x="491" y="86"/>
                    </a:lnTo>
                    <a:lnTo>
                      <a:pt x="491" y="80"/>
                    </a:lnTo>
                    <a:lnTo>
                      <a:pt x="493" y="78"/>
                    </a:lnTo>
                    <a:lnTo>
                      <a:pt x="489" y="80"/>
                    </a:lnTo>
                    <a:lnTo>
                      <a:pt x="487" y="73"/>
                    </a:lnTo>
                    <a:lnTo>
                      <a:pt x="491" y="71"/>
                    </a:lnTo>
                    <a:lnTo>
                      <a:pt x="491" y="67"/>
                    </a:lnTo>
                    <a:lnTo>
                      <a:pt x="493" y="67"/>
                    </a:lnTo>
                    <a:lnTo>
                      <a:pt x="496" y="67"/>
                    </a:lnTo>
                    <a:lnTo>
                      <a:pt x="496" y="67"/>
                    </a:lnTo>
                    <a:lnTo>
                      <a:pt x="500" y="69"/>
                    </a:lnTo>
                    <a:lnTo>
                      <a:pt x="504" y="67"/>
                    </a:lnTo>
                    <a:lnTo>
                      <a:pt x="506" y="61"/>
                    </a:lnTo>
                    <a:lnTo>
                      <a:pt x="502" y="59"/>
                    </a:lnTo>
                    <a:lnTo>
                      <a:pt x="506" y="57"/>
                    </a:lnTo>
                    <a:lnTo>
                      <a:pt x="508" y="57"/>
                    </a:lnTo>
                    <a:lnTo>
                      <a:pt x="510" y="50"/>
                    </a:lnTo>
                    <a:lnTo>
                      <a:pt x="512" y="50"/>
                    </a:lnTo>
                    <a:lnTo>
                      <a:pt x="515" y="46"/>
                    </a:lnTo>
                    <a:lnTo>
                      <a:pt x="517" y="44"/>
                    </a:lnTo>
                    <a:lnTo>
                      <a:pt x="512" y="42"/>
                    </a:lnTo>
                    <a:lnTo>
                      <a:pt x="508" y="44"/>
                    </a:lnTo>
                    <a:lnTo>
                      <a:pt x="506" y="44"/>
                    </a:lnTo>
                    <a:lnTo>
                      <a:pt x="506" y="38"/>
                    </a:lnTo>
                    <a:lnTo>
                      <a:pt x="502" y="38"/>
                    </a:lnTo>
                    <a:lnTo>
                      <a:pt x="498" y="44"/>
                    </a:lnTo>
                    <a:lnTo>
                      <a:pt x="500" y="46"/>
                    </a:lnTo>
                    <a:lnTo>
                      <a:pt x="500" y="48"/>
                    </a:lnTo>
                    <a:lnTo>
                      <a:pt x="498" y="50"/>
                    </a:lnTo>
                    <a:lnTo>
                      <a:pt x="493" y="48"/>
                    </a:lnTo>
                    <a:lnTo>
                      <a:pt x="493" y="46"/>
                    </a:lnTo>
                    <a:lnTo>
                      <a:pt x="491" y="44"/>
                    </a:lnTo>
                    <a:lnTo>
                      <a:pt x="489" y="46"/>
                    </a:lnTo>
                    <a:lnTo>
                      <a:pt x="487" y="46"/>
                    </a:lnTo>
                    <a:lnTo>
                      <a:pt x="487" y="44"/>
                    </a:lnTo>
                    <a:lnTo>
                      <a:pt x="489" y="42"/>
                    </a:lnTo>
                    <a:lnTo>
                      <a:pt x="491" y="40"/>
                    </a:lnTo>
                    <a:lnTo>
                      <a:pt x="487" y="40"/>
                    </a:lnTo>
                    <a:lnTo>
                      <a:pt x="485" y="44"/>
                    </a:lnTo>
                    <a:lnTo>
                      <a:pt x="481" y="44"/>
                    </a:lnTo>
                    <a:lnTo>
                      <a:pt x="481" y="46"/>
                    </a:lnTo>
                    <a:lnTo>
                      <a:pt x="479" y="46"/>
                    </a:lnTo>
                    <a:lnTo>
                      <a:pt x="477" y="44"/>
                    </a:lnTo>
                    <a:lnTo>
                      <a:pt x="472" y="44"/>
                    </a:lnTo>
                    <a:lnTo>
                      <a:pt x="472" y="42"/>
                    </a:lnTo>
                    <a:lnTo>
                      <a:pt x="470" y="38"/>
                    </a:lnTo>
                    <a:lnTo>
                      <a:pt x="468" y="38"/>
                    </a:lnTo>
                    <a:lnTo>
                      <a:pt x="464" y="40"/>
                    </a:lnTo>
                    <a:lnTo>
                      <a:pt x="460" y="40"/>
                    </a:lnTo>
                    <a:lnTo>
                      <a:pt x="458" y="40"/>
                    </a:lnTo>
                    <a:lnTo>
                      <a:pt x="458" y="38"/>
                    </a:lnTo>
                    <a:lnTo>
                      <a:pt x="455" y="38"/>
                    </a:lnTo>
                    <a:lnTo>
                      <a:pt x="453" y="33"/>
                    </a:lnTo>
                    <a:lnTo>
                      <a:pt x="449" y="35"/>
                    </a:lnTo>
                    <a:lnTo>
                      <a:pt x="443" y="33"/>
                    </a:lnTo>
                    <a:lnTo>
                      <a:pt x="439" y="33"/>
                    </a:lnTo>
                    <a:lnTo>
                      <a:pt x="439" y="29"/>
                    </a:lnTo>
                    <a:lnTo>
                      <a:pt x="437" y="25"/>
                    </a:lnTo>
                    <a:lnTo>
                      <a:pt x="434" y="27"/>
                    </a:lnTo>
                    <a:lnTo>
                      <a:pt x="434" y="27"/>
                    </a:lnTo>
                    <a:lnTo>
                      <a:pt x="428" y="29"/>
                    </a:lnTo>
                    <a:lnTo>
                      <a:pt x="428" y="27"/>
                    </a:lnTo>
                    <a:lnTo>
                      <a:pt x="424" y="25"/>
                    </a:lnTo>
                    <a:lnTo>
                      <a:pt x="420" y="23"/>
                    </a:lnTo>
                    <a:lnTo>
                      <a:pt x="418" y="23"/>
                    </a:lnTo>
                    <a:lnTo>
                      <a:pt x="415" y="21"/>
                    </a:lnTo>
                    <a:lnTo>
                      <a:pt x="411" y="25"/>
                    </a:lnTo>
                    <a:lnTo>
                      <a:pt x="415" y="27"/>
                    </a:lnTo>
                    <a:lnTo>
                      <a:pt x="415" y="27"/>
                    </a:lnTo>
                    <a:lnTo>
                      <a:pt x="418" y="29"/>
                    </a:lnTo>
                    <a:lnTo>
                      <a:pt x="422" y="27"/>
                    </a:lnTo>
                    <a:lnTo>
                      <a:pt x="428" y="31"/>
                    </a:lnTo>
                    <a:lnTo>
                      <a:pt x="428" y="35"/>
                    </a:lnTo>
                    <a:lnTo>
                      <a:pt x="428" y="42"/>
                    </a:lnTo>
                    <a:lnTo>
                      <a:pt x="424" y="42"/>
                    </a:lnTo>
                    <a:lnTo>
                      <a:pt x="422" y="46"/>
                    </a:lnTo>
                    <a:lnTo>
                      <a:pt x="422" y="44"/>
                    </a:lnTo>
                    <a:lnTo>
                      <a:pt x="418" y="42"/>
                    </a:lnTo>
                    <a:lnTo>
                      <a:pt x="415" y="44"/>
                    </a:lnTo>
                    <a:lnTo>
                      <a:pt x="403" y="46"/>
                    </a:lnTo>
                    <a:lnTo>
                      <a:pt x="399" y="42"/>
                    </a:lnTo>
                    <a:lnTo>
                      <a:pt x="399" y="44"/>
                    </a:lnTo>
                    <a:lnTo>
                      <a:pt x="394" y="44"/>
                    </a:lnTo>
                    <a:lnTo>
                      <a:pt x="394" y="48"/>
                    </a:lnTo>
                    <a:lnTo>
                      <a:pt x="390" y="48"/>
                    </a:lnTo>
                    <a:lnTo>
                      <a:pt x="392" y="52"/>
                    </a:lnTo>
                    <a:lnTo>
                      <a:pt x="390" y="50"/>
                    </a:lnTo>
                    <a:lnTo>
                      <a:pt x="386" y="50"/>
                    </a:lnTo>
                    <a:lnTo>
                      <a:pt x="384" y="52"/>
                    </a:lnTo>
                    <a:lnTo>
                      <a:pt x="386" y="54"/>
                    </a:lnTo>
                    <a:lnTo>
                      <a:pt x="386" y="57"/>
                    </a:lnTo>
                    <a:lnTo>
                      <a:pt x="382" y="54"/>
                    </a:lnTo>
                    <a:lnTo>
                      <a:pt x="378" y="57"/>
                    </a:lnTo>
                    <a:lnTo>
                      <a:pt x="380" y="59"/>
                    </a:lnTo>
                    <a:lnTo>
                      <a:pt x="378" y="61"/>
                    </a:lnTo>
                    <a:lnTo>
                      <a:pt x="375" y="63"/>
                    </a:lnTo>
                    <a:lnTo>
                      <a:pt x="375" y="65"/>
                    </a:lnTo>
                    <a:lnTo>
                      <a:pt x="378" y="69"/>
                    </a:lnTo>
                    <a:lnTo>
                      <a:pt x="380" y="71"/>
                    </a:lnTo>
                    <a:lnTo>
                      <a:pt x="375" y="69"/>
                    </a:lnTo>
                    <a:lnTo>
                      <a:pt x="373" y="71"/>
                    </a:lnTo>
                    <a:lnTo>
                      <a:pt x="369" y="71"/>
                    </a:lnTo>
                    <a:lnTo>
                      <a:pt x="365" y="76"/>
                    </a:lnTo>
                    <a:lnTo>
                      <a:pt x="363" y="82"/>
                    </a:lnTo>
                    <a:lnTo>
                      <a:pt x="361" y="84"/>
                    </a:lnTo>
                    <a:lnTo>
                      <a:pt x="359" y="88"/>
                    </a:lnTo>
                    <a:lnTo>
                      <a:pt x="356" y="90"/>
                    </a:lnTo>
                    <a:lnTo>
                      <a:pt x="359" y="95"/>
                    </a:lnTo>
                    <a:lnTo>
                      <a:pt x="365" y="95"/>
                    </a:lnTo>
                    <a:lnTo>
                      <a:pt x="363" y="95"/>
                    </a:lnTo>
                    <a:lnTo>
                      <a:pt x="361" y="99"/>
                    </a:lnTo>
                    <a:lnTo>
                      <a:pt x="369" y="101"/>
                    </a:lnTo>
                    <a:lnTo>
                      <a:pt x="367" y="103"/>
                    </a:lnTo>
                    <a:lnTo>
                      <a:pt x="361" y="101"/>
                    </a:lnTo>
                    <a:lnTo>
                      <a:pt x="359" y="99"/>
                    </a:lnTo>
                    <a:lnTo>
                      <a:pt x="359" y="101"/>
                    </a:lnTo>
                    <a:lnTo>
                      <a:pt x="363" y="105"/>
                    </a:lnTo>
                    <a:lnTo>
                      <a:pt x="363" y="109"/>
                    </a:lnTo>
                    <a:lnTo>
                      <a:pt x="367" y="113"/>
                    </a:lnTo>
                    <a:lnTo>
                      <a:pt x="361" y="109"/>
                    </a:lnTo>
                    <a:lnTo>
                      <a:pt x="359" y="103"/>
                    </a:lnTo>
                    <a:lnTo>
                      <a:pt x="354" y="103"/>
                    </a:lnTo>
                    <a:lnTo>
                      <a:pt x="354" y="105"/>
                    </a:lnTo>
                    <a:lnTo>
                      <a:pt x="352" y="107"/>
                    </a:lnTo>
                    <a:lnTo>
                      <a:pt x="352" y="105"/>
                    </a:lnTo>
                    <a:lnTo>
                      <a:pt x="344" y="99"/>
                    </a:lnTo>
                    <a:lnTo>
                      <a:pt x="337" y="101"/>
                    </a:lnTo>
                    <a:lnTo>
                      <a:pt x="340" y="103"/>
                    </a:lnTo>
                    <a:lnTo>
                      <a:pt x="337" y="105"/>
                    </a:lnTo>
                    <a:lnTo>
                      <a:pt x="335" y="103"/>
                    </a:lnTo>
                    <a:lnTo>
                      <a:pt x="333" y="103"/>
                    </a:lnTo>
                    <a:lnTo>
                      <a:pt x="331" y="105"/>
                    </a:lnTo>
                    <a:lnTo>
                      <a:pt x="335" y="109"/>
                    </a:lnTo>
                    <a:lnTo>
                      <a:pt x="333" y="111"/>
                    </a:lnTo>
                    <a:lnTo>
                      <a:pt x="333" y="109"/>
                    </a:lnTo>
                    <a:lnTo>
                      <a:pt x="331" y="111"/>
                    </a:lnTo>
                    <a:lnTo>
                      <a:pt x="331" y="113"/>
                    </a:lnTo>
                    <a:lnTo>
                      <a:pt x="327" y="116"/>
                    </a:lnTo>
                    <a:lnTo>
                      <a:pt x="321" y="116"/>
                    </a:lnTo>
                    <a:lnTo>
                      <a:pt x="327" y="113"/>
                    </a:lnTo>
                    <a:lnTo>
                      <a:pt x="329" y="109"/>
                    </a:lnTo>
                    <a:lnTo>
                      <a:pt x="329" y="103"/>
                    </a:lnTo>
                    <a:lnTo>
                      <a:pt x="331" y="99"/>
                    </a:lnTo>
                    <a:lnTo>
                      <a:pt x="329" y="97"/>
                    </a:lnTo>
                    <a:lnTo>
                      <a:pt x="327" y="97"/>
                    </a:lnTo>
                    <a:lnTo>
                      <a:pt x="321" y="86"/>
                    </a:lnTo>
                    <a:lnTo>
                      <a:pt x="318" y="82"/>
                    </a:lnTo>
                    <a:lnTo>
                      <a:pt x="312" y="80"/>
                    </a:lnTo>
                    <a:lnTo>
                      <a:pt x="308" y="78"/>
                    </a:lnTo>
                    <a:lnTo>
                      <a:pt x="306" y="80"/>
                    </a:lnTo>
                    <a:lnTo>
                      <a:pt x="308" y="82"/>
                    </a:lnTo>
                    <a:lnTo>
                      <a:pt x="306" y="82"/>
                    </a:lnTo>
                    <a:lnTo>
                      <a:pt x="304" y="86"/>
                    </a:lnTo>
                    <a:lnTo>
                      <a:pt x="300" y="86"/>
                    </a:lnTo>
                    <a:lnTo>
                      <a:pt x="302" y="84"/>
                    </a:lnTo>
                    <a:lnTo>
                      <a:pt x="297" y="84"/>
                    </a:lnTo>
                    <a:lnTo>
                      <a:pt x="297" y="86"/>
                    </a:lnTo>
                    <a:lnTo>
                      <a:pt x="293" y="82"/>
                    </a:lnTo>
                    <a:lnTo>
                      <a:pt x="291" y="80"/>
                    </a:lnTo>
                    <a:lnTo>
                      <a:pt x="291" y="84"/>
                    </a:lnTo>
                    <a:lnTo>
                      <a:pt x="293" y="86"/>
                    </a:lnTo>
                    <a:lnTo>
                      <a:pt x="289" y="88"/>
                    </a:lnTo>
                    <a:lnTo>
                      <a:pt x="289" y="92"/>
                    </a:lnTo>
                    <a:lnTo>
                      <a:pt x="289" y="95"/>
                    </a:lnTo>
                    <a:lnTo>
                      <a:pt x="287" y="97"/>
                    </a:lnTo>
                    <a:lnTo>
                      <a:pt x="285" y="95"/>
                    </a:lnTo>
                    <a:lnTo>
                      <a:pt x="283" y="95"/>
                    </a:lnTo>
                    <a:lnTo>
                      <a:pt x="281" y="92"/>
                    </a:lnTo>
                    <a:lnTo>
                      <a:pt x="285" y="88"/>
                    </a:lnTo>
                    <a:lnTo>
                      <a:pt x="281" y="88"/>
                    </a:lnTo>
                    <a:lnTo>
                      <a:pt x="278" y="92"/>
                    </a:lnTo>
                    <a:lnTo>
                      <a:pt x="274" y="95"/>
                    </a:lnTo>
                    <a:lnTo>
                      <a:pt x="274" y="97"/>
                    </a:lnTo>
                    <a:lnTo>
                      <a:pt x="272" y="101"/>
                    </a:lnTo>
                    <a:lnTo>
                      <a:pt x="278" y="103"/>
                    </a:lnTo>
                    <a:lnTo>
                      <a:pt x="274" y="107"/>
                    </a:lnTo>
                    <a:lnTo>
                      <a:pt x="270" y="105"/>
                    </a:lnTo>
                    <a:lnTo>
                      <a:pt x="266" y="107"/>
                    </a:lnTo>
                    <a:lnTo>
                      <a:pt x="266" y="111"/>
                    </a:lnTo>
                    <a:lnTo>
                      <a:pt x="272" y="111"/>
                    </a:lnTo>
                    <a:lnTo>
                      <a:pt x="270" y="116"/>
                    </a:lnTo>
                    <a:lnTo>
                      <a:pt x="268" y="116"/>
                    </a:lnTo>
                    <a:lnTo>
                      <a:pt x="264" y="111"/>
                    </a:lnTo>
                    <a:lnTo>
                      <a:pt x="259" y="116"/>
                    </a:lnTo>
                    <a:lnTo>
                      <a:pt x="255" y="116"/>
                    </a:lnTo>
                    <a:lnTo>
                      <a:pt x="257" y="118"/>
                    </a:lnTo>
                    <a:lnTo>
                      <a:pt x="257" y="122"/>
                    </a:lnTo>
                    <a:lnTo>
                      <a:pt x="257" y="124"/>
                    </a:lnTo>
                    <a:lnTo>
                      <a:pt x="259" y="122"/>
                    </a:lnTo>
                    <a:lnTo>
                      <a:pt x="257" y="126"/>
                    </a:lnTo>
                    <a:lnTo>
                      <a:pt x="259" y="130"/>
                    </a:lnTo>
                    <a:lnTo>
                      <a:pt x="255" y="130"/>
                    </a:lnTo>
                    <a:lnTo>
                      <a:pt x="253" y="135"/>
                    </a:lnTo>
                    <a:lnTo>
                      <a:pt x="262" y="135"/>
                    </a:lnTo>
                    <a:lnTo>
                      <a:pt x="255" y="137"/>
                    </a:lnTo>
                    <a:lnTo>
                      <a:pt x="255" y="139"/>
                    </a:lnTo>
                    <a:lnTo>
                      <a:pt x="251" y="139"/>
                    </a:lnTo>
                    <a:lnTo>
                      <a:pt x="249" y="135"/>
                    </a:lnTo>
                    <a:lnTo>
                      <a:pt x="247" y="132"/>
                    </a:lnTo>
                    <a:lnTo>
                      <a:pt x="243" y="137"/>
                    </a:lnTo>
                    <a:lnTo>
                      <a:pt x="243" y="132"/>
                    </a:lnTo>
                    <a:lnTo>
                      <a:pt x="238" y="130"/>
                    </a:lnTo>
                    <a:lnTo>
                      <a:pt x="236" y="132"/>
                    </a:lnTo>
                    <a:lnTo>
                      <a:pt x="241" y="137"/>
                    </a:lnTo>
                    <a:lnTo>
                      <a:pt x="238" y="137"/>
                    </a:lnTo>
                    <a:lnTo>
                      <a:pt x="236" y="141"/>
                    </a:lnTo>
                    <a:lnTo>
                      <a:pt x="241" y="145"/>
                    </a:lnTo>
                    <a:lnTo>
                      <a:pt x="245" y="145"/>
                    </a:lnTo>
                    <a:lnTo>
                      <a:pt x="243" y="147"/>
                    </a:lnTo>
                    <a:lnTo>
                      <a:pt x="243" y="151"/>
                    </a:lnTo>
                    <a:lnTo>
                      <a:pt x="241" y="149"/>
                    </a:lnTo>
                    <a:lnTo>
                      <a:pt x="238" y="149"/>
                    </a:lnTo>
                    <a:lnTo>
                      <a:pt x="241" y="154"/>
                    </a:lnTo>
                    <a:lnTo>
                      <a:pt x="238" y="158"/>
                    </a:lnTo>
                    <a:lnTo>
                      <a:pt x="238" y="164"/>
                    </a:lnTo>
                    <a:lnTo>
                      <a:pt x="232" y="149"/>
                    </a:lnTo>
                    <a:lnTo>
                      <a:pt x="228" y="141"/>
                    </a:lnTo>
                    <a:lnTo>
                      <a:pt x="224" y="139"/>
                    </a:lnTo>
                    <a:lnTo>
                      <a:pt x="226" y="135"/>
                    </a:lnTo>
                    <a:lnTo>
                      <a:pt x="224" y="137"/>
                    </a:lnTo>
                    <a:lnTo>
                      <a:pt x="219" y="139"/>
                    </a:lnTo>
                    <a:lnTo>
                      <a:pt x="219" y="145"/>
                    </a:lnTo>
                    <a:lnTo>
                      <a:pt x="215" y="145"/>
                    </a:lnTo>
                    <a:lnTo>
                      <a:pt x="215" y="147"/>
                    </a:lnTo>
                    <a:lnTo>
                      <a:pt x="211" y="147"/>
                    </a:lnTo>
                    <a:lnTo>
                      <a:pt x="209" y="149"/>
                    </a:lnTo>
                    <a:lnTo>
                      <a:pt x="207" y="154"/>
                    </a:lnTo>
                    <a:lnTo>
                      <a:pt x="207" y="158"/>
                    </a:lnTo>
                    <a:lnTo>
                      <a:pt x="207" y="168"/>
                    </a:lnTo>
                    <a:lnTo>
                      <a:pt x="209" y="170"/>
                    </a:lnTo>
                    <a:lnTo>
                      <a:pt x="209" y="172"/>
                    </a:lnTo>
                    <a:lnTo>
                      <a:pt x="205" y="175"/>
                    </a:lnTo>
                    <a:lnTo>
                      <a:pt x="203" y="179"/>
                    </a:lnTo>
                    <a:lnTo>
                      <a:pt x="198" y="181"/>
                    </a:lnTo>
                    <a:lnTo>
                      <a:pt x="198" y="183"/>
                    </a:lnTo>
                    <a:lnTo>
                      <a:pt x="194" y="185"/>
                    </a:lnTo>
                    <a:lnTo>
                      <a:pt x="194" y="191"/>
                    </a:lnTo>
                    <a:lnTo>
                      <a:pt x="190" y="194"/>
                    </a:lnTo>
                    <a:lnTo>
                      <a:pt x="184" y="202"/>
                    </a:lnTo>
                    <a:lnTo>
                      <a:pt x="173" y="208"/>
                    </a:lnTo>
                    <a:lnTo>
                      <a:pt x="163" y="210"/>
                    </a:lnTo>
                    <a:lnTo>
                      <a:pt x="158" y="213"/>
                    </a:lnTo>
                    <a:lnTo>
                      <a:pt x="152" y="213"/>
                    </a:lnTo>
                    <a:lnTo>
                      <a:pt x="148" y="213"/>
                    </a:lnTo>
                    <a:lnTo>
                      <a:pt x="144" y="213"/>
                    </a:lnTo>
                    <a:lnTo>
                      <a:pt x="137" y="215"/>
                    </a:lnTo>
                    <a:lnTo>
                      <a:pt x="135" y="219"/>
                    </a:lnTo>
                    <a:lnTo>
                      <a:pt x="131" y="221"/>
                    </a:lnTo>
                    <a:lnTo>
                      <a:pt x="118" y="219"/>
                    </a:lnTo>
                    <a:lnTo>
                      <a:pt x="116" y="221"/>
                    </a:lnTo>
                    <a:lnTo>
                      <a:pt x="114" y="225"/>
                    </a:lnTo>
                    <a:lnTo>
                      <a:pt x="106" y="227"/>
                    </a:lnTo>
                    <a:lnTo>
                      <a:pt x="99" y="227"/>
                    </a:lnTo>
                    <a:lnTo>
                      <a:pt x="97" y="227"/>
                    </a:lnTo>
                    <a:lnTo>
                      <a:pt x="93" y="227"/>
                    </a:lnTo>
                    <a:lnTo>
                      <a:pt x="93" y="225"/>
                    </a:lnTo>
                    <a:lnTo>
                      <a:pt x="89" y="227"/>
                    </a:lnTo>
                    <a:lnTo>
                      <a:pt x="87" y="232"/>
                    </a:lnTo>
                    <a:lnTo>
                      <a:pt x="78" y="234"/>
                    </a:lnTo>
                    <a:lnTo>
                      <a:pt x="76" y="236"/>
                    </a:lnTo>
                    <a:lnTo>
                      <a:pt x="74" y="236"/>
                    </a:lnTo>
                    <a:lnTo>
                      <a:pt x="68" y="240"/>
                    </a:lnTo>
                    <a:lnTo>
                      <a:pt x="59" y="244"/>
                    </a:lnTo>
                    <a:lnTo>
                      <a:pt x="49" y="248"/>
                    </a:lnTo>
                    <a:lnTo>
                      <a:pt x="42" y="255"/>
                    </a:lnTo>
                    <a:lnTo>
                      <a:pt x="42" y="261"/>
                    </a:lnTo>
                    <a:lnTo>
                      <a:pt x="38" y="265"/>
                    </a:lnTo>
                    <a:lnTo>
                      <a:pt x="34" y="263"/>
                    </a:lnTo>
                    <a:lnTo>
                      <a:pt x="36" y="261"/>
                    </a:lnTo>
                    <a:lnTo>
                      <a:pt x="36" y="257"/>
                    </a:lnTo>
                    <a:lnTo>
                      <a:pt x="38" y="253"/>
                    </a:lnTo>
                    <a:lnTo>
                      <a:pt x="38" y="248"/>
                    </a:lnTo>
                    <a:lnTo>
                      <a:pt x="32" y="255"/>
                    </a:lnTo>
                    <a:lnTo>
                      <a:pt x="30" y="259"/>
                    </a:lnTo>
                    <a:lnTo>
                      <a:pt x="26" y="269"/>
                    </a:lnTo>
                    <a:lnTo>
                      <a:pt x="28" y="274"/>
                    </a:lnTo>
                    <a:lnTo>
                      <a:pt x="26" y="280"/>
                    </a:lnTo>
                    <a:lnTo>
                      <a:pt x="28" y="288"/>
                    </a:lnTo>
                    <a:lnTo>
                      <a:pt x="19" y="299"/>
                    </a:lnTo>
                    <a:lnTo>
                      <a:pt x="15" y="312"/>
                    </a:lnTo>
                    <a:lnTo>
                      <a:pt x="17" y="318"/>
                    </a:lnTo>
                    <a:lnTo>
                      <a:pt x="17" y="328"/>
                    </a:lnTo>
                    <a:lnTo>
                      <a:pt x="23" y="339"/>
                    </a:lnTo>
                    <a:lnTo>
                      <a:pt x="23" y="343"/>
                    </a:lnTo>
                    <a:lnTo>
                      <a:pt x="28" y="347"/>
                    </a:lnTo>
                    <a:lnTo>
                      <a:pt x="26" y="354"/>
                    </a:lnTo>
                    <a:lnTo>
                      <a:pt x="26" y="358"/>
                    </a:lnTo>
                    <a:lnTo>
                      <a:pt x="21" y="360"/>
                    </a:lnTo>
                    <a:lnTo>
                      <a:pt x="19" y="358"/>
                    </a:lnTo>
                    <a:lnTo>
                      <a:pt x="19" y="350"/>
                    </a:lnTo>
                    <a:lnTo>
                      <a:pt x="17" y="354"/>
                    </a:lnTo>
                    <a:lnTo>
                      <a:pt x="15" y="352"/>
                    </a:lnTo>
                    <a:lnTo>
                      <a:pt x="17" y="345"/>
                    </a:lnTo>
                    <a:lnTo>
                      <a:pt x="13" y="337"/>
                    </a:lnTo>
                    <a:lnTo>
                      <a:pt x="9" y="341"/>
                    </a:lnTo>
                    <a:lnTo>
                      <a:pt x="11" y="350"/>
                    </a:lnTo>
                    <a:lnTo>
                      <a:pt x="15" y="356"/>
                    </a:lnTo>
                    <a:lnTo>
                      <a:pt x="19" y="364"/>
                    </a:lnTo>
                    <a:lnTo>
                      <a:pt x="15" y="364"/>
                    </a:lnTo>
                    <a:lnTo>
                      <a:pt x="9" y="358"/>
                    </a:lnTo>
                    <a:lnTo>
                      <a:pt x="9" y="352"/>
                    </a:lnTo>
                    <a:lnTo>
                      <a:pt x="7" y="354"/>
                    </a:lnTo>
                    <a:lnTo>
                      <a:pt x="4" y="356"/>
                    </a:lnTo>
                    <a:lnTo>
                      <a:pt x="9" y="362"/>
                    </a:lnTo>
                    <a:lnTo>
                      <a:pt x="15" y="371"/>
                    </a:lnTo>
                    <a:lnTo>
                      <a:pt x="19" y="381"/>
                    </a:lnTo>
                    <a:lnTo>
                      <a:pt x="19" y="402"/>
                    </a:lnTo>
                    <a:lnTo>
                      <a:pt x="21" y="406"/>
                    </a:lnTo>
                    <a:lnTo>
                      <a:pt x="23" y="417"/>
                    </a:lnTo>
                    <a:lnTo>
                      <a:pt x="30" y="432"/>
                    </a:lnTo>
                    <a:lnTo>
                      <a:pt x="28" y="438"/>
                    </a:lnTo>
                    <a:lnTo>
                      <a:pt x="28" y="459"/>
                    </a:lnTo>
                    <a:lnTo>
                      <a:pt x="28" y="463"/>
                    </a:lnTo>
                    <a:lnTo>
                      <a:pt x="30" y="470"/>
                    </a:lnTo>
                    <a:lnTo>
                      <a:pt x="30" y="476"/>
                    </a:lnTo>
                    <a:lnTo>
                      <a:pt x="34" y="487"/>
                    </a:lnTo>
                    <a:lnTo>
                      <a:pt x="34" y="491"/>
                    </a:lnTo>
                    <a:lnTo>
                      <a:pt x="30" y="493"/>
                    </a:lnTo>
                    <a:lnTo>
                      <a:pt x="32" y="495"/>
                    </a:lnTo>
                    <a:lnTo>
                      <a:pt x="30" y="501"/>
                    </a:lnTo>
                    <a:lnTo>
                      <a:pt x="30" y="510"/>
                    </a:lnTo>
                    <a:lnTo>
                      <a:pt x="26" y="512"/>
                    </a:lnTo>
                    <a:lnTo>
                      <a:pt x="28" y="516"/>
                    </a:lnTo>
                    <a:lnTo>
                      <a:pt x="26" y="520"/>
                    </a:lnTo>
                    <a:lnTo>
                      <a:pt x="21" y="522"/>
                    </a:lnTo>
                    <a:lnTo>
                      <a:pt x="23" y="529"/>
                    </a:lnTo>
                    <a:lnTo>
                      <a:pt x="17" y="533"/>
                    </a:lnTo>
                    <a:lnTo>
                      <a:pt x="13" y="531"/>
                    </a:lnTo>
                    <a:lnTo>
                      <a:pt x="9" y="537"/>
                    </a:lnTo>
                    <a:lnTo>
                      <a:pt x="9" y="550"/>
                    </a:lnTo>
                    <a:close/>
                  </a:path>
                </a:pathLst>
              </a:custGeom>
              <a:solidFill>
                <a:srgbClr val="00B0AD"/>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58" name="Freeform 163">
                <a:extLst>
                  <a:ext uri="{FF2B5EF4-FFF2-40B4-BE49-F238E27FC236}">
                    <a16:creationId xmlns:a16="http://schemas.microsoft.com/office/drawing/2014/main" id="{5108A692-8155-4EA3-8FB5-A79EB94D09F5}"/>
                  </a:ext>
                </a:extLst>
              </p:cNvPr>
              <p:cNvSpPr>
                <a:spLocks noEditPoints="1"/>
              </p:cNvSpPr>
              <p:nvPr/>
            </p:nvSpPr>
            <p:spPr bwMode="auto">
              <a:xfrm>
                <a:off x="8707099" y="2629480"/>
                <a:ext cx="142682" cy="84792"/>
              </a:xfrm>
              <a:custGeom>
                <a:avLst/>
                <a:gdLst>
                  <a:gd name="T0" fmla="*/ 66 w 177"/>
                  <a:gd name="T1" fmla="*/ 110 h 112"/>
                  <a:gd name="T2" fmla="*/ 57 w 177"/>
                  <a:gd name="T3" fmla="*/ 97 h 112"/>
                  <a:gd name="T4" fmla="*/ 78 w 177"/>
                  <a:gd name="T5" fmla="*/ 105 h 112"/>
                  <a:gd name="T6" fmla="*/ 95 w 177"/>
                  <a:gd name="T7" fmla="*/ 99 h 112"/>
                  <a:gd name="T8" fmla="*/ 110 w 177"/>
                  <a:gd name="T9" fmla="*/ 93 h 112"/>
                  <a:gd name="T10" fmla="*/ 118 w 177"/>
                  <a:gd name="T11" fmla="*/ 91 h 112"/>
                  <a:gd name="T12" fmla="*/ 127 w 177"/>
                  <a:gd name="T13" fmla="*/ 91 h 112"/>
                  <a:gd name="T14" fmla="*/ 148 w 177"/>
                  <a:gd name="T15" fmla="*/ 74 h 112"/>
                  <a:gd name="T16" fmla="*/ 160 w 177"/>
                  <a:gd name="T17" fmla="*/ 72 h 112"/>
                  <a:gd name="T18" fmla="*/ 160 w 177"/>
                  <a:gd name="T19" fmla="*/ 61 h 112"/>
                  <a:gd name="T20" fmla="*/ 171 w 177"/>
                  <a:gd name="T21" fmla="*/ 59 h 112"/>
                  <a:gd name="T22" fmla="*/ 169 w 177"/>
                  <a:gd name="T23" fmla="*/ 42 h 112"/>
                  <a:gd name="T24" fmla="*/ 165 w 177"/>
                  <a:gd name="T25" fmla="*/ 34 h 112"/>
                  <a:gd name="T26" fmla="*/ 158 w 177"/>
                  <a:gd name="T27" fmla="*/ 30 h 112"/>
                  <a:gd name="T28" fmla="*/ 160 w 177"/>
                  <a:gd name="T29" fmla="*/ 15 h 112"/>
                  <a:gd name="T30" fmla="*/ 156 w 177"/>
                  <a:gd name="T31" fmla="*/ 8 h 112"/>
                  <a:gd name="T32" fmla="*/ 150 w 177"/>
                  <a:gd name="T33" fmla="*/ 11 h 112"/>
                  <a:gd name="T34" fmla="*/ 144 w 177"/>
                  <a:gd name="T35" fmla="*/ 6 h 112"/>
                  <a:gd name="T36" fmla="*/ 131 w 177"/>
                  <a:gd name="T37" fmla="*/ 6 h 112"/>
                  <a:gd name="T38" fmla="*/ 123 w 177"/>
                  <a:gd name="T39" fmla="*/ 11 h 112"/>
                  <a:gd name="T40" fmla="*/ 110 w 177"/>
                  <a:gd name="T41" fmla="*/ 11 h 112"/>
                  <a:gd name="T42" fmla="*/ 104 w 177"/>
                  <a:gd name="T43" fmla="*/ 25 h 112"/>
                  <a:gd name="T44" fmla="*/ 97 w 177"/>
                  <a:gd name="T45" fmla="*/ 17 h 112"/>
                  <a:gd name="T46" fmla="*/ 85 w 177"/>
                  <a:gd name="T47" fmla="*/ 21 h 112"/>
                  <a:gd name="T48" fmla="*/ 74 w 177"/>
                  <a:gd name="T49" fmla="*/ 13 h 112"/>
                  <a:gd name="T50" fmla="*/ 70 w 177"/>
                  <a:gd name="T51" fmla="*/ 32 h 112"/>
                  <a:gd name="T52" fmla="*/ 57 w 177"/>
                  <a:gd name="T53" fmla="*/ 38 h 112"/>
                  <a:gd name="T54" fmla="*/ 51 w 177"/>
                  <a:gd name="T55" fmla="*/ 36 h 112"/>
                  <a:gd name="T56" fmla="*/ 49 w 177"/>
                  <a:gd name="T57" fmla="*/ 21 h 112"/>
                  <a:gd name="T58" fmla="*/ 53 w 177"/>
                  <a:gd name="T59" fmla="*/ 15 h 112"/>
                  <a:gd name="T60" fmla="*/ 40 w 177"/>
                  <a:gd name="T61" fmla="*/ 4 h 112"/>
                  <a:gd name="T62" fmla="*/ 26 w 177"/>
                  <a:gd name="T63" fmla="*/ 2 h 112"/>
                  <a:gd name="T64" fmla="*/ 34 w 177"/>
                  <a:gd name="T65" fmla="*/ 4 h 112"/>
                  <a:gd name="T66" fmla="*/ 30 w 177"/>
                  <a:gd name="T67" fmla="*/ 6 h 112"/>
                  <a:gd name="T68" fmla="*/ 36 w 177"/>
                  <a:gd name="T69" fmla="*/ 15 h 112"/>
                  <a:gd name="T70" fmla="*/ 26 w 177"/>
                  <a:gd name="T71" fmla="*/ 8 h 112"/>
                  <a:gd name="T72" fmla="*/ 17 w 177"/>
                  <a:gd name="T73" fmla="*/ 11 h 112"/>
                  <a:gd name="T74" fmla="*/ 19 w 177"/>
                  <a:gd name="T75" fmla="*/ 19 h 112"/>
                  <a:gd name="T76" fmla="*/ 17 w 177"/>
                  <a:gd name="T77" fmla="*/ 23 h 112"/>
                  <a:gd name="T78" fmla="*/ 9 w 177"/>
                  <a:gd name="T79" fmla="*/ 21 h 112"/>
                  <a:gd name="T80" fmla="*/ 7 w 177"/>
                  <a:gd name="T81" fmla="*/ 27 h 112"/>
                  <a:gd name="T82" fmla="*/ 13 w 177"/>
                  <a:gd name="T83" fmla="*/ 36 h 112"/>
                  <a:gd name="T84" fmla="*/ 23 w 177"/>
                  <a:gd name="T85" fmla="*/ 32 h 112"/>
                  <a:gd name="T86" fmla="*/ 34 w 177"/>
                  <a:gd name="T87" fmla="*/ 32 h 112"/>
                  <a:gd name="T88" fmla="*/ 40 w 177"/>
                  <a:gd name="T89" fmla="*/ 32 h 112"/>
                  <a:gd name="T90" fmla="*/ 45 w 177"/>
                  <a:gd name="T91" fmla="*/ 36 h 112"/>
                  <a:gd name="T92" fmla="*/ 30 w 177"/>
                  <a:gd name="T93" fmla="*/ 42 h 112"/>
                  <a:gd name="T94" fmla="*/ 45 w 177"/>
                  <a:gd name="T95" fmla="*/ 44 h 112"/>
                  <a:gd name="T96" fmla="*/ 28 w 177"/>
                  <a:gd name="T97" fmla="*/ 49 h 112"/>
                  <a:gd name="T98" fmla="*/ 26 w 177"/>
                  <a:gd name="T99" fmla="*/ 46 h 112"/>
                  <a:gd name="T100" fmla="*/ 9 w 177"/>
                  <a:gd name="T101" fmla="*/ 49 h 112"/>
                  <a:gd name="T102" fmla="*/ 13 w 177"/>
                  <a:gd name="T103" fmla="*/ 57 h 112"/>
                  <a:gd name="T104" fmla="*/ 32 w 177"/>
                  <a:gd name="T105" fmla="*/ 59 h 112"/>
                  <a:gd name="T106" fmla="*/ 36 w 177"/>
                  <a:gd name="T107" fmla="*/ 67 h 112"/>
                  <a:gd name="T108" fmla="*/ 38 w 177"/>
                  <a:gd name="T109" fmla="*/ 76 h 112"/>
                  <a:gd name="T110" fmla="*/ 40 w 177"/>
                  <a:gd name="T111" fmla="*/ 74 h 112"/>
                  <a:gd name="T112" fmla="*/ 30 w 177"/>
                  <a:gd name="T113" fmla="*/ 82 h 112"/>
                  <a:gd name="T114" fmla="*/ 21 w 177"/>
                  <a:gd name="T115" fmla="*/ 80 h 112"/>
                  <a:gd name="T116" fmla="*/ 28 w 177"/>
                  <a:gd name="T117" fmla="*/ 93 h 112"/>
                  <a:gd name="T118" fmla="*/ 47 w 177"/>
                  <a:gd name="T119" fmla="*/ 9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7" h="112">
                    <a:moveTo>
                      <a:pt x="61" y="112"/>
                    </a:moveTo>
                    <a:lnTo>
                      <a:pt x="61" y="108"/>
                    </a:lnTo>
                    <a:lnTo>
                      <a:pt x="61" y="105"/>
                    </a:lnTo>
                    <a:lnTo>
                      <a:pt x="64" y="105"/>
                    </a:lnTo>
                    <a:lnTo>
                      <a:pt x="66" y="110"/>
                    </a:lnTo>
                    <a:lnTo>
                      <a:pt x="61" y="112"/>
                    </a:lnTo>
                    <a:lnTo>
                      <a:pt x="61" y="112"/>
                    </a:lnTo>
                    <a:close/>
                    <a:moveTo>
                      <a:pt x="53" y="93"/>
                    </a:moveTo>
                    <a:lnTo>
                      <a:pt x="57" y="93"/>
                    </a:lnTo>
                    <a:lnTo>
                      <a:pt x="57" y="97"/>
                    </a:lnTo>
                    <a:lnTo>
                      <a:pt x="61" y="101"/>
                    </a:lnTo>
                    <a:lnTo>
                      <a:pt x="64" y="101"/>
                    </a:lnTo>
                    <a:lnTo>
                      <a:pt x="68" y="99"/>
                    </a:lnTo>
                    <a:lnTo>
                      <a:pt x="72" y="99"/>
                    </a:lnTo>
                    <a:lnTo>
                      <a:pt x="78" y="105"/>
                    </a:lnTo>
                    <a:lnTo>
                      <a:pt x="87" y="105"/>
                    </a:lnTo>
                    <a:lnTo>
                      <a:pt x="89" y="108"/>
                    </a:lnTo>
                    <a:lnTo>
                      <a:pt x="95" y="105"/>
                    </a:lnTo>
                    <a:lnTo>
                      <a:pt x="93" y="101"/>
                    </a:lnTo>
                    <a:lnTo>
                      <a:pt x="95" y="99"/>
                    </a:lnTo>
                    <a:lnTo>
                      <a:pt x="97" y="101"/>
                    </a:lnTo>
                    <a:lnTo>
                      <a:pt x="101" y="103"/>
                    </a:lnTo>
                    <a:lnTo>
                      <a:pt x="106" y="99"/>
                    </a:lnTo>
                    <a:lnTo>
                      <a:pt x="106" y="93"/>
                    </a:lnTo>
                    <a:lnTo>
                      <a:pt x="110" y="93"/>
                    </a:lnTo>
                    <a:lnTo>
                      <a:pt x="108" y="95"/>
                    </a:lnTo>
                    <a:lnTo>
                      <a:pt x="110" y="97"/>
                    </a:lnTo>
                    <a:lnTo>
                      <a:pt x="112" y="95"/>
                    </a:lnTo>
                    <a:lnTo>
                      <a:pt x="114" y="95"/>
                    </a:lnTo>
                    <a:lnTo>
                      <a:pt x="118" y="91"/>
                    </a:lnTo>
                    <a:lnTo>
                      <a:pt x="120" y="91"/>
                    </a:lnTo>
                    <a:lnTo>
                      <a:pt x="120" y="91"/>
                    </a:lnTo>
                    <a:lnTo>
                      <a:pt x="125" y="91"/>
                    </a:lnTo>
                    <a:lnTo>
                      <a:pt x="125" y="93"/>
                    </a:lnTo>
                    <a:lnTo>
                      <a:pt x="127" y="91"/>
                    </a:lnTo>
                    <a:lnTo>
                      <a:pt x="135" y="84"/>
                    </a:lnTo>
                    <a:lnTo>
                      <a:pt x="137" y="80"/>
                    </a:lnTo>
                    <a:lnTo>
                      <a:pt x="148" y="78"/>
                    </a:lnTo>
                    <a:lnTo>
                      <a:pt x="150" y="76"/>
                    </a:lnTo>
                    <a:lnTo>
                      <a:pt x="148" y="74"/>
                    </a:lnTo>
                    <a:lnTo>
                      <a:pt x="150" y="70"/>
                    </a:lnTo>
                    <a:lnTo>
                      <a:pt x="152" y="72"/>
                    </a:lnTo>
                    <a:lnTo>
                      <a:pt x="152" y="74"/>
                    </a:lnTo>
                    <a:lnTo>
                      <a:pt x="156" y="76"/>
                    </a:lnTo>
                    <a:lnTo>
                      <a:pt x="160" y="72"/>
                    </a:lnTo>
                    <a:lnTo>
                      <a:pt x="160" y="70"/>
                    </a:lnTo>
                    <a:lnTo>
                      <a:pt x="158" y="67"/>
                    </a:lnTo>
                    <a:lnTo>
                      <a:pt x="160" y="65"/>
                    </a:lnTo>
                    <a:lnTo>
                      <a:pt x="163" y="65"/>
                    </a:lnTo>
                    <a:lnTo>
                      <a:pt x="160" y="61"/>
                    </a:lnTo>
                    <a:lnTo>
                      <a:pt x="163" y="59"/>
                    </a:lnTo>
                    <a:lnTo>
                      <a:pt x="165" y="61"/>
                    </a:lnTo>
                    <a:lnTo>
                      <a:pt x="167" y="63"/>
                    </a:lnTo>
                    <a:lnTo>
                      <a:pt x="169" y="63"/>
                    </a:lnTo>
                    <a:lnTo>
                      <a:pt x="171" y="59"/>
                    </a:lnTo>
                    <a:lnTo>
                      <a:pt x="171" y="55"/>
                    </a:lnTo>
                    <a:lnTo>
                      <a:pt x="167" y="53"/>
                    </a:lnTo>
                    <a:lnTo>
                      <a:pt x="167" y="49"/>
                    </a:lnTo>
                    <a:lnTo>
                      <a:pt x="169" y="46"/>
                    </a:lnTo>
                    <a:lnTo>
                      <a:pt x="169" y="42"/>
                    </a:lnTo>
                    <a:lnTo>
                      <a:pt x="171" y="40"/>
                    </a:lnTo>
                    <a:lnTo>
                      <a:pt x="175" y="40"/>
                    </a:lnTo>
                    <a:lnTo>
                      <a:pt x="177" y="38"/>
                    </a:lnTo>
                    <a:lnTo>
                      <a:pt x="173" y="34"/>
                    </a:lnTo>
                    <a:lnTo>
                      <a:pt x="165" y="34"/>
                    </a:lnTo>
                    <a:lnTo>
                      <a:pt x="163" y="36"/>
                    </a:lnTo>
                    <a:lnTo>
                      <a:pt x="165" y="32"/>
                    </a:lnTo>
                    <a:lnTo>
                      <a:pt x="165" y="30"/>
                    </a:lnTo>
                    <a:lnTo>
                      <a:pt x="160" y="30"/>
                    </a:lnTo>
                    <a:lnTo>
                      <a:pt x="158" y="30"/>
                    </a:lnTo>
                    <a:lnTo>
                      <a:pt x="158" y="25"/>
                    </a:lnTo>
                    <a:lnTo>
                      <a:pt x="160" y="23"/>
                    </a:lnTo>
                    <a:lnTo>
                      <a:pt x="163" y="21"/>
                    </a:lnTo>
                    <a:lnTo>
                      <a:pt x="163" y="17"/>
                    </a:lnTo>
                    <a:lnTo>
                      <a:pt x="160" y="15"/>
                    </a:lnTo>
                    <a:lnTo>
                      <a:pt x="158" y="17"/>
                    </a:lnTo>
                    <a:lnTo>
                      <a:pt x="154" y="17"/>
                    </a:lnTo>
                    <a:lnTo>
                      <a:pt x="154" y="13"/>
                    </a:lnTo>
                    <a:lnTo>
                      <a:pt x="156" y="11"/>
                    </a:lnTo>
                    <a:lnTo>
                      <a:pt x="156" y="8"/>
                    </a:lnTo>
                    <a:lnTo>
                      <a:pt x="158" y="6"/>
                    </a:lnTo>
                    <a:lnTo>
                      <a:pt x="163" y="6"/>
                    </a:lnTo>
                    <a:lnTo>
                      <a:pt x="158" y="4"/>
                    </a:lnTo>
                    <a:lnTo>
                      <a:pt x="156" y="4"/>
                    </a:lnTo>
                    <a:lnTo>
                      <a:pt x="150" y="11"/>
                    </a:lnTo>
                    <a:lnTo>
                      <a:pt x="148" y="15"/>
                    </a:lnTo>
                    <a:lnTo>
                      <a:pt x="146" y="15"/>
                    </a:lnTo>
                    <a:lnTo>
                      <a:pt x="144" y="11"/>
                    </a:lnTo>
                    <a:lnTo>
                      <a:pt x="146" y="8"/>
                    </a:lnTo>
                    <a:lnTo>
                      <a:pt x="144" y="6"/>
                    </a:lnTo>
                    <a:lnTo>
                      <a:pt x="142" y="2"/>
                    </a:lnTo>
                    <a:lnTo>
                      <a:pt x="139" y="2"/>
                    </a:lnTo>
                    <a:lnTo>
                      <a:pt x="135" y="4"/>
                    </a:lnTo>
                    <a:lnTo>
                      <a:pt x="133" y="2"/>
                    </a:lnTo>
                    <a:lnTo>
                      <a:pt x="131" y="6"/>
                    </a:lnTo>
                    <a:lnTo>
                      <a:pt x="133" y="11"/>
                    </a:lnTo>
                    <a:lnTo>
                      <a:pt x="131" y="13"/>
                    </a:lnTo>
                    <a:lnTo>
                      <a:pt x="127" y="13"/>
                    </a:lnTo>
                    <a:lnTo>
                      <a:pt x="123" y="15"/>
                    </a:lnTo>
                    <a:lnTo>
                      <a:pt x="123" y="11"/>
                    </a:lnTo>
                    <a:lnTo>
                      <a:pt x="120" y="11"/>
                    </a:lnTo>
                    <a:lnTo>
                      <a:pt x="118" y="13"/>
                    </a:lnTo>
                    <a:lnTo>
                      <a:pt x="116" y="19"/>
                    </a:lnTo>
                    <a:lnTo>
                      <a:pt x="112" y="17"/>
                    </a:lnTo>
                    <a:lnTo>
                      <a:pt x="110" y="11"/>
                    </a:lnTo>
                    <a:lnTo>
                      <a:pt x="106" y="13"/>
                    </a:lnTo>
                    <a:lnTo>
                      <a:pt x="106" y="11"/>
                    </a:lnTo>
                    <a:lnTo>
                      <a:pt x="101" y="11"/>
                    </a:lnTo>
                    <a:lnTo>
                      <a:pt x="101" y="19"/>
                    </a:lnTo>
                    <a:lnTo>
                      <a:pt x="104" y="25"/>
                    </a:lnTo>
                    <a:lnTo>
                      <a:pt x="99" y="36"/>
                    </a:lnTo>
                    <a:lnTo>
                      <a:pt x="101" y="27"/>
                    </a:lnTo>
                    <a:lnTo>
                      <a:pt x="97" y="21"/>
                    </a:lnTo>
                    <a:lnTo>
                      <a:pt x="97" y="17"/>
                    </a:lnTo>
                    <a:lnTo>
                      <a:pt x="97" y="17"/>
                    </a:lnTo>
                    <a:lnTo>
                      <a:pt x="97" y="13"/>
                    </a:lnTo>
                    <a:lnTo>
                      <a:pt x="93" y="8"/>
                    </a:lnTo>
                    <a:lnTo>
                      <a:pt x="85" y="15"/>
                    </a:lnTo>
                    <a:lnTo>
                      <a:pt x="85" y="19"/>
                    </a:lnTo>
                    <a:lnTo>
                      <a:pt x="85" y="21"/>
                    </a:lnTo>
                    <a:lnTo>
                      <a:pt x="82" y="27"/>
                    </a:lnTo>
                    <a:lnTo>
                      <a:pt x="78" y="27"/>
                    </a:lnTo>
                    <a:lnTo>
                      <a:pt x="78" y="21"/>
                    </a:lnTo>
                    <a:lnTo>
                      <a:pt x="76" y="21"/>
                    </a:lnTo>
                    <a:lnTo>
                      <a:pt x="74" y="13"/>
                    </a:lnTo>
                    <a:lnTo>
                      <a:pt x="72" y="11"/>
                    </a:lnTo>
                    <a:lnTo>
                      <a:pt x="68" y="15"/>
                    </a:lnTo>
                    <a:lnTo>
                      <a:pt x="68" y="23"/>
                    </a:lnTo>
                    <a:lnTo>
                      <a:pt x="70" y="25"/>
                    </a:lnTo>
                    <a:lnTo>
                      <a:pt x="70" y="32"/>
                    </a:lnTo>
                    <a:lnTo>
                      <a:pt x="68" y="36"/>
                    </a:lnTo>
                    <a:lnTo>
                      <a:pt x="64" y="36"/>
                    </a:lnTo>
                    <a:lnTo>
                      <a:pt x="64" y="32"/>
                    </a:lnTo>
                    <a:lnTo>
                      <a:pt x="59" y="34"/>
                    </a:lnTo>
                    <a:lnTo>
                      <a:pt x="57" y="38"/>
                    </a:lnTo>
                    <a:lnTo>
                      <a:pt x="55" y="40"/>
                    </a:lnTo>
                    <a:lnTo>
                      <a:pt x="55" y="46"/>
                    </a:lnTo>
                    <a:lnTo>
                      <a:pt x="53" y="40"/>
                    </a:lnTo>
                    <a:lnTo>
                      <a:pt x="51" y="38"/>
                    </a:lnTo>
                    <a:lnTo>
                      <a:pt x="51" y="36"/>
                    </a:lnTo>
                    <a:lnTo>
                      <a:pt x="53" y="32"/>
                    </a:lnTo>
                    <a:lnTo>
                      <a:pt x="53" y="30"/>
                    </a:lnTo>
                    <a:lnTo>
                      <a:pt x="49" y="30"/>
                    </a:lnTo>
                    <a:lnTo>
                      <a:pt x="51" y="27"/>
                    </a:lnTo>
                    <a:lnTo>
                      <a:pt x="49" y="21"/>
                    </a:lnTo>
                    <a:lnTo>
                      <a:pt x="51" y="23"/>
                    </a:lnTo>
                    <a:lnTo>
                      <a:pt x="55" y="21"/>
                    </a:lnTo>
                    <a:lnTo>
                      <a:pt x="53" y="19"/>
                    </a:lnTo>
                    <a:lnTo>
                      <a:pt x="51" y="17"/>
                    </a:lnTo>
                    <a:lnTo>
                      <a:pt x="53" y="15"/>
                    </a:lnTo>
                    <a:lnTo>
                      <a:pt x="51" y="11"/>
                    </a:lnTo>
                    <a:lnTo>
                      <a:pt x="49" y="13"/>
                    </a:lnTo>
                    <a:lnTo>
                      <a:pt x="47" y="11"/>
                    </a:lnTo>
                    <a:lnTo>
                      <a:pt x="40" y="6"/>
                    </a:lnTo>
                    <a:lnTo>
                      <a:pt x="40" y="4"/>
                    </a:lnTo>
                    <a:lnTo>
                      <a:pt x="40" y="0"/>
                    </a:lnTo>
                    <a:lnTo>
                      <a:pt x="36" y="0"/>
                    </a:lnTo>
                    <a:lnTo>
                      <a:pt x="32" y="0"/>
                    </a:lnTo>
                    <a:lnTo>
                      <a:pt x="26" y="0"/>
                    </a:lnTo>
                    <a:lnTo>
                      <a:pt x="26" y="2"/>
                    </a:lnTo>
                    <a:lnTo>
                      <a:pt x="28" y="4"/>
                    </a:lnTo>
                    <a:lnTo>
                      <a:pt x="30" y="4"/>
                    </a:lnTo>
                    <a:lnTo>
                      <a:pt x="30" y="2"/>
                    </a:lnTo>
                    <a:lnTo>
                      <a:pt x="32" y="2"/>
                    </a:lnTo>
                    <a:lnTo>
                      <a:pt x="34" y="4"/>
                    </a:lnTo>
                    <a:lnTo>
                      <a:pt x="38" y="4"/>
                    </a:lnTo>
                    <a:lnTo>
                      <a:pt x="36" y="6"/>
                    </a:lnTo>
                    <a:lnTo>
                      <a:pt x="32" y="6"/>
                    </a:lnTo>
                    <a:lnTo>
                      <a:pt x="30" y="6"/>
                    </a:lnTo>
                    <a:lnTo>
                      <a:pt x="30" y="6"/>
                    </a:lnTo>
                    <a:lnTo>
                      <a:pt x="36" y="11"/>
                    </a:lnTo>
                    <a:lnTo>
                      <a:pt x="38" y="15"/>
                    </a:lnTo>
                    <a:lnTo>
                      <a:pt x="38" y="17"/>
                    </a:lnTo>
                    <a:lnTo>
                      <a:pt x="36" y="17"/>
                    </a:lnTo>
                    <a:lnTo>
                      <a:pt x="36" y="15"/>
                    </a:lnTo>
                    <a:lnTo>
                      <a:pt x="32" y="13"/>
                    </a:lnTo>
                    <a:lnTo>
                      <a:pt x="30" y="15"/>
                    </a:lnTo>
                    <a:lnTo>
                      <a:pt x="28" y="15"/>
                    </a:lnTo>
                    <a:lnTo>
                      <a:pt x="28" y="13"/>
                    </a:lnTo>
                    <a:lnTo>
                      <a:pt x="26" y="8"/>
                    </a:lnTo>
                    <a:lnTo>
                      <a:pt x="21" y="6"/>
                    </a:lnTo>
                    <a:lnTo>
                      <a:pt x="19" y="8"/>
                    </a:lnTo>
                    <a:lnTo>
                      <a:pt x="21" y="13"/>
                    </a:lnTo>
                    <a:lnTo>
                      <a:pt x="19" y="15"/>
                    </a:lnTo>
                    <a:lnTo>
                      <a:pt x="17" y="11"/>
                    </a:lnTo>
                    <a:lnTo>
                      <a:pt x="15" y="8"/>
                    </a:lnTo>
                    <a:lnTo>
                      <a:pt x="13" y="13"/>
                    </a:lnTo>
                    <a:lnTo>
                      <a:pt x="15" y="15"/>
                    </a:lnTo>
                    <a:lnTo>
                      <a:pt x="19" y="17"/>
                    </a:lnTo>
                    <a:lnTo>
                      <a:pt x="19" y="19"/>
                    </a:lnTo>
                    <a:lnTo>
                      <a:pt x="15" y="17"/>
                    </a:lnTo>
                    <a:lnTo>
                      <a:pt x="13" y="19"/>
                    </a:lnTo>
                    <a:lnTo>
                      <a:pt x="15" y="21"/>
                    </a:lnTo>
                    <a:lnTo>
                      <a:pt x="19" y="23"/>
                    </a:lnTo>
                    <a:lnTo>
                      <a:pt x="17" y="23"/>
                    </a:lnTo>
                    <a:lnTo>
                      <a:pt x="17" y="23"/>
                    </a:lnTo>
                    <a:lnTo>
                      <a:pt x="17" y="25"/>
                    </a:lnTo>
                    <a:lnTo>
                      <a:pt x="15" y="27"/>
                    </a:lnTo>
                    <a:lnTo>
                      <a:pt x="11" y="21"/>
                    </a:lnTo>
                    <a:lnTo>
                      <a:pt x="9" y="21"/>
                    </a:lnTo>
                    <a:lnTo>
                      <a:pt x="7" y="23"/>
                    </a:lnTo>
                    <a:lnTo>
                      <a:pt x="9" y="27"/>
                    </a:lnTo>
                    <a:lnTo>
                      <a:pt x="11" y="30"/>
                    </a:lnTo>
                    <a:lnTo>
                      <a:pt x="9" y="32"/>
                    </a:lnTo>
                    <a:lnTo>
                      <a:pt x="7" y="27"/>
                    </a:lnTo>
                    <a:lnTo>
                      <a:pt x="2" y="25"/>
                    </a:lnTo>
                    <a:lnTo>
                      <a:pt x="0" y="30"/>
                    </a:lnTo>
                    <a:lnTo>
                      <a:pt x="5" y="32"/>
                    </a:lnTo>
                    <a:lnTo>
                      <a:pt x="9" y="34"/>
                    </a:lnTo>
                    <a:lnTo>
                      <a:pt x="13" y="36"/>
                    </a:lnTo>
                    <a:lnTo>
                      <a:pt x="15" y="32"/>
                    </a:lnTo>
                    <a:lnTo>
                      <a:pt x="19" y="30"/>
                    </a:lnTo>
                    <a:lnTo>
                      <a:pt x="21" y="27"/>
                    </a:lnTo>
                    <a:lnTo>
                      <a:pt x="23" y="30"/>
                    </a:lnTo>
                    <a:lnTo>
                      <a:pt x="23" y="32"/>
                    </a:lnTo>
                    <a:lnTo>
                      <a:pt x="26" y="32"/>
                    </a:lnTo>
                    <a:lnTo>
                      <a:pt x="28" y="30"/>
                    </a:lnTo>
                    <a:lnTo>
                      <a:pt x="28" y="34"/>
                    </a:lnTo>
                    <a:lnTo>
                      <a:pt x="30" y="34"/>
                    </a:lnTo>
                    <a:lnTo>
                      <a:pt x="34" y="32"/>
                    </a:lnTo>
                    <a:lnTo>
                      <a:pt x="34" y="30"/>
                    </a:lnTo>
                    <a:lnTo>
                      <a:pt x="34" y="32"/>
                    </a:lnTo>
                    <a:lnTo>
                      <a:pt x="36" y="32"/>
                    </a:lnTo>
                    <a:lnTo>
                      <a:pt x="40" y="30"/>
                    </a:lnTo>
                    <a:lnTo>
                      <a:pt x="40" y="32"/>
                    </a:lnTo>
                    <a:lnTo>
                      <a:pt x="38" y="34"/>
                    </a:lnTo>
                    <a:lnTo>
                      <a:pt x="40" y="36"/>
                    </a:lnTo>
                    <a:lnTo>
                      <a:pt x="42" y="34"/>
                    </a:lnTo>
                    <a:lnTo>
                      <a:pt x="47" y="36"/>
                    </a:lnTo>
                    <a:lnTo>
                      <a:pt x="45" y="36"/>
                    </a:lnTo>
                    <a:lnTo>
                      <a:pt x="42" y="36"/>
                    </a:lnTo>
                    <a:lnTo>
                      <a:pt x="40" y="38"/>
                    </a:lnTo>
                    <a:lnTo>
                      <a:pt x="36" y="40"/>
                    </a:lnTo>
                    <a:lnTo>
                      <a:pt x="32" y="42"/>
                    </a:lnTo>
                    <a:lnTo>
                      <a:pt x="30" y="42"/>
                    </a:lnTo>
                    <a:lnTo>
                      <a:pt x="36" y="44"/>
                    </a:lnTo>
                    <a:lnTo>
                      <a:pt x="40" y="44"/>
                    </a:lnTo>
                    <a:lnTo>
                      <a:pt x="42" y="42"/>
                    </a:lnTo>
                    <a:lnTo>
                      <a:pt x="45" y="40"/>
                    </a:lnTo>
                    <a:lnTo>
                      <a:pt x="45" y="44"/>
                    </a:lnTo>
                    <a:lnTo>
                      <a:pt x="42" y="46"/>
                    </a:lnTo>
                    <a:lnTo>
                      <a:pt x="36" y="49"/>
                    </a:lnTo>
                    <a:lnTo>
                      <a:pt x="32" y="46"/>
                    </a:lnTo>
                    <a:lnTo>
                      <a:pt x="30" y="51"/>
                    </a:lnTo>
                    <a:lnTo>
                      <a:pt x="28" y="49"/>
                    </a:lnTo>
                    <a:lnTo>
                      <a:pt x="28" y="46"/>
                    </a:lnTo>
                    <a:lnTo>
                      <a:pt x="28" y="46"/>
                    </a:lnTo>
                    <a:lnTo>
                      <a:pt x="26" y="44"/>
                    </a:lnTo>
                    <a:lnTo>
                      <a:pt x="23" y="46"/>
                    </a:lnTo>
                    <a:lnTo>
                      <a:pt x="26" y="46"/>
                    </a:lnTo>
                    <a:lnTo>
                      <a:pt x="21" y="51"/>
                    </a:lnTo>
                    <a:lnTo>
                      <a:pt x="19" y="49"/>
                    </a:lnTo>
                    <a:lnTo>
                      <a:pt x="17" y="49"/>
                    </a:lnTo>
                    <a:lnTo>
                      <a:pt x="13" y="51"/>
                    </a:lnTo>
                    <a:lnTo>
                      <a:pt x="9" y="49"/>
                    </a:lnTo>
                    <a:lnTo>
                      <a:pt x="7" y="51"/>
                    </a:lnTo>
                    <a:lnTo>
                      <a:pt x="5" y="51"/>
                    </a:lnTo>
                    <a:lnTo>
                      <a:pt x="7" y="55"/>
                    </a:lnTo>
                    <a:lnTo>
                      <a:pt x="9" y="57"/>
                    </a:lnTo>
                    <a:lnTo>
                      <a:pt x="13" y="57"/>
                    </a:lnTo>
                    <a:lnTo>
                      <a:pt x="13" y="57"/>
                    </a:lnTo>
                    <a:lnTo>
                      <a:pt x="19" y="59"/>
                    </a:lnTo>
                    <a:lnTo>
                      <a:pt x="28" y="57"/>
                    </a:lnTo>
                    <a:lnTo>
                      <a:pt x="32" y="59"/>
                    </a:lnTo>
                    <a:lnTo>
                      <a:pt x="32" y="59"/>
                    </a:lnTo>
                    <a:lnTo>
                      <a:pt x="30" y="61"/>
                    </a:lnTo>
                    <a:lnTo>
                      <a:pt x="28" y="63"/>
                    </a:lnTo>
                    <a:lnTo>
                      <a:pt x="32" y="65"/>
                    </a:lnTo>
                    <a:lnTo>
                      <a:pt x="34" y="70"/>
                    </a:lnTo>
                    <a:lnTo>
                      <a:pt x="36" y="67"/>
                    </a:lnTo>
                    <a:lnTo>
                      <a:pt x="40" y="65"/>
                    </a:lnTo>
                    <a:lnTo>
                      <a:pt x="40" y="67"/>
                    </a:lnTo>
                    <a:lnTo>
                      <a:pt x="36" y="70"/>
                    </a:lnTo>
                    <a:lnTo>
                      <a:pt x="34" y="74"/>
                    </a:lnTo>
                    <a:lnTo>
                      <a:pt x="38" y="76"/>
                    </a:lnTo>
                    <a:lnTo>
                      <a:pt x="42" y="72"/>
                    </a:lnTo>
                    <a:lnTo>
                      <a:pt x="47" y="72"/>
                    </a:lnTo>
                    <a:lnTo>
                      <a:pt x="49" y="74"/>
                    </a:lnTo>
                    <a:lnTo>
                      <a:pt x="45" y="74"/>
                    </a:lnTo>
                    <a:lnTo>
                      <a:pt x="40" y="74"/>
                    </a:lnTo>
                    <a:lnTo>
                      <a:pt x="38" y="76"/>
                    </a:lnTo>
                    <a:lnTo>
                      <a:pt x="34" y="76"/>
                    </a:lnTo>
                    <a:lnTo>
                      <a:pt x="34" y="80"/>
                    </a:lnTo>
                    <a:lnTo>
                      <a:pt x="32" y="82"/>
                    </a:lnTo>
                    <a:lnTo>
                      <a:pt x="30" y="82"/>
                    </a:lnTo>
                    <a:lnTo>
                      <a:pt x="28" y="82"/>
                    </a:lnTo>
                    <a:lnTo>
                      <a:pt x="28" y="80"/>
                    </a:lnTo>
                    <a:lnTo>
                      <a:pt x="23" y="78"/>
                    </a:lnTo>
                    <a:lnTo>
                      <a:pt x="23" y="80"/>
                    </a:lnTo>
                    <a:lnTo>
                      <a:pt x="21" y="80"/>
                    </a:lnTo>
                    <a:lnTo>
                      <a:pt x="23" y="84"/>
                    </a:lnTo>
                    <a:lnTo>
                      <a:pt x="26" y="84"/>
                    </a:lnTo>
                    <a:lnTo>
                      <a:pt x="23" y="86"/>
                    </a:lnTo>
                    <a:lnTo>
                      <a:pt x="23" y="93"/>
                    </a:lnTo>
                    <a:lnTo>
                      <a:pt x="28" y="93"/>
                    </a:lnTo>
                    <a:lnTo>
                      <a:pt x="30" y="91"/>
                    </a:lnTo>
                    <a:lnTo>
                      <a:pt x="32" y="93"/>
                    </a:lnTo>
                    <a:lnTo>
                      <a:pt x="38" y="93"/>
                    </a:lnTo>
                    <a:lnTo>
                      <a:pt x="42" y="91"/>
                    </a:lnTo>
                    <a:lnTo>
                      <a:pt x="47" y="93"/>
                    </a:lnTo>
                    <a:lnTo>
                      <a:pt x="51" y="91"/>
                    </a:lnTo>
                    <a:lnTo>
                      <a:pt x="51" y="93"/>
                    </a:lnTo>
                    <a:lnTo>
                      <a:pt x="53" y="93"/>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59" name="Freeform 165">
                <a:extLst>
                  <a:ext uri="{FF2B5EF4-FFF2-40B4-BE49-F238E27FC236}">
                    <a16:creationId xmlns:a16="http://schemas.microsoft.com/office/drawing/2014/main" id="{DD0030D8-BCA9-4078-B14F-B1D36DBD3B91}"/>
                  </a:ext>
                </a:extLst>
              </p:cNvPr>
              <p:cNvSpPr>
                <a:spLocks noEditPoints="1"/>
              </p:cNvSpPr>
              <p:nvPr/>
            </p:nvSpPr>
            <p:spPr bwMode="auto">
              <a:xfrm>
                <a:off x="7570478" y="3840802"/>
                <a:ext cx="33857" cy="20441"/>
              </a:xfrm>
              <a:custGeom>
                <a:avLst/>
                <a:gdLst>
                  <a:gd name="T0" fmla="*/ 40 w 42"/>
                  <a:gd name="T1" fmla="*/ 21 h 27"/>
                  <a:gd name="T2" fmla="*/ 36 w 42"/>
                  <a:gd name="T3" fmla="*/ 23 h 27"/>
                  <a:gd name="T4" fmla="*/ 36 w 42"/>
                  <a:gd name="T5" fmla="*/ 27 h 27"/>
                  <a:gd name="T6" fmla="*/ 42 w 42"/>
                  <a:gd name="T7" fmla="*/ 23 h 27"/>
                  <a:gd name="T8" fmla="*/ 40 w 42"/>
                  <a:gd name="T9" fmla="*/ 21 h 27"/>
                  <a:gd name="T10" fmla="*/ 40 w 42"/>
                  <a:gd name="T11" fmla="*/ 21 h 27"/>
                  <a:gd name="T12" fmla="*/ 40 w 42"/>
                  <a:gd name="T13" fmla="*/ 21 h 27"/>
                  <a:gd name="T14" fmla="*/ 21 w 42"/>
                  <a:gd name="T15" fmla="*/ 17 h 27"/>
                  <a:gd name="T16" fmla="*/ 26 w 42"/>
                  <a:gd name="T17" fmla="*/ 15 h 27"/>
                  <a:gd name="T18" fmla="*/ 28 w 42"/>
                  <a:gd name="T19" fmla="*/ 17 h 27"/>
                  <a:gd name="T20" fmla="*/ 26 w 42"/>
                  <a:gd name="T21" fmla="*/ 19 h 27"/>
                  <a:gd name="T22" fmla="*/ 21 w 42"/>
                  <a:gd name="T23" fmla="*/ 17 h 27"/>
                  <a:gd name="T24" fmla="*/ 21 w 42"/>
                  <a:gd name="T25" fmla="*/ 17 h 27"/>
                  <a:gd name="T26" fmla="*/ 17 w 42"/>
                  <a:gd name="T27" fmla="*/ 6 h 27"/>
                  <a:gd name="T28" fmla="*/ 15 w 42"/>
                  <a:gd name="T29" fmla="*/ 10 h 27"/>
                  <a:gd name="T30" fmla="*/ 19 w 42"/>
                  <a:gd name="T31" fmla="*/ 10 h 27"/>
                  <a:gd name="T32" fmla="*/ 17 w 42"/>
                  <a:gd name="T33" fmla="*/ 6 h 27"/>
                  <a:gd name="T34" fmla="*/ 17 w 42"/>
                  <a:gd name="T35" fmla="*/ 6 h 27"/>
                  <a:gd name="T36" fmla="*/ 0 w 42"/>
                  <a:gd name="T37" fmla="*/ 10 h 27"/>
                  <a:gd name="T38" fmla="*/ 4 w 42"/>
                  <a:gd name="T39" fmla="*/ 12 h 27"/>
                  <a:gd name="T40" fmla="*/ 4 w 42"/>
                  <a:gd name="T41" fmla="*/ 17 h 27"/>
                  <a:gd name="T42" fmla="*/ 0 w 42"/>
                  <a:gd name="T43" fmla="*/ 15 h 27"/>
                  <a:gd name="T44" fmla="*/ 0 w 42"/>
                  <a:gd name="T45" fmla="*/ 12 h 27"/>
                  <a:gd name="T46" fmla="*/ 0 w 42"/>
                  <a:gd name="T47" fmla="*/ 10 h 27"/>
                  <a:gd name="T48" fmla="*/ 0 w 42"/>
                  <a:gd name="T49" fmla="*/ 10 h 27"/>
                  <a:gd name="T50" fmla="*/ 2 w 42"/>
                  <a:gd name="T51" fmla="*/ 4 h 27"/>
                  <a:gd name="T52" fmla="*/ 7 w 42"/>
                  <a:gd name="T53" fmla="*/ 6 h 27"/>
                  <a:gd name="T54" fmla="*/ 7 w 42"/>
                  <a:gd name="T55" fmla="*/ 10 h 27"/>
                  <a:gd name="T56" fmla="*/ 11 w 42"/>
                  <a:gd name="T57" fmla="*/ 17 h 27"/>
                  <a:gd name="T58" fmla="*/ 7 w 42"/>
                  <a:gd name="T59" fmla="*/ 19 h 27"/>
                  <a:gd name="T60" fmla="*/ 4 w 42"/>
                  <a:gd name="T61" fmla="*/ 23 h 27"/>
                  <a:gd name="T62" fmla="*/ 7 w 42"/>
                  <a:gd name="T63" fmla="*/ 25 h 27"/>
                  <a:gd name="T64" fmla="*/ 13 w 42"/>
                  <a:gd name="T65" fmla="*/ 23 h 27"/>
                  <a:gd name="T66" fmla="*/ 15 w 42"/>
                  <a:gd name="T67" fmla="*/ 19 h 27"/>
                  <a:gd name="T68" fmla="*/ 11 w 42"/>
                  <a:gd name="T69" fmla="*/ 15 h 27"/>
                  <a:gd name="T70" fmla="*/ 11 w 42"/>
                  <a:gd name="T71" fmla="*/ 12 h 27"/>
                  <a:gd name="T72" fmla="*/ 9 w 42"/>
                  <a:gd name="T73" fmla="*/ 8 h 27"/>
                  <a:gd name="T74" fmla="*/ 9 w 42"/>
                  <a:gd name="T75" fmla="*/ 2 h 27"/>
                  <a:gd name="T76" fmla="*/ 7 w 42"/>
                  <a:gd name="T77" fmla="*/ 0 h 27"/>
                  <a:gd name="T78" fmla="*/ 2 w 42"/>
                  <a:gd name="T79" fmla="*/ 2 h 27"/>
                  <a:gd name="T80" fmla="*/ 2 w 42"/>
                  <a:gd name="T81"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 h="27">
                    <a:moveTo>
                      <a:pt x="40" y="21"/>
                    </a:moveTo>
                    <a:lnTo>
                      <a:pt x="36" y="23"/>
                    </a:lnTo>
                    <a:lnTo>
                      <a:pt x="36" y="27"/>
                    </a:lnTo>
                    <a:lnTo>
                      <a:pt x="42" y="23"/>
                    </a:lnTo>
                    <a:lnTo>
                      <a:pt x="40" y="21"/>
                    </a:lnTo>
                    <a:lnTo>
                      <a:pt x="40" y="21"/>
                    </a:lnTo>
                    <a:lnTo>
                      <a:pt x="40" y="21"/>
                    </a:lnTo>
                    <a:close/>
                    <a:moveTo>
                      <a:pt x="21" y="17"/>
                    </a:moveTo>
                    <a:lnTo>
                      <a:pt x="26" y="15"/>
                    </a:lnTo>
                    <a:lnTo>
                      <a:pt x="28" y="17"/>
                    </a:lnTo>
                    <a:lnTo>
                      <a:pt x="26" y="19"/>
                    </a:lnTo>
                    <a:lnTo>
                      <a:pt x="21" y="17"/>
                    </a:lnTo>
                    <a:lnTo>
                      <a:pt x="21" y="17"/>
                    </a:lnTo>
                    <a:close/>
                    <a:moveTo>
                      <a:pt x="17" y="6"/>
                    </a:moveTo>
                    <a:lnTo>
                      <a:pt x="15" y="10"/>
                    </a:lnTo>
                    <a:lnTo>
                      <a:pt x="19" y="10"/>
                    </a:lnTo>
                    <a:lnTo>
                      <a:pt x="17" y="6"/>
                    </a:lnTo>
                    <a:lnTo>
                      <a:pt x="17" y="6"/>
                    </a:lnTo>
                    <a:close/>
                    <a:moveTo>
                      <a:pt x="0" y="10"/>
                    </a:moveTo>
                    <a:lnTo>
                      <a:pt x="4" y="12"/>
                    </a:lnTo>
                    <a:lnTo>
                      <a:pt x="4" y="17"/>
                    </a:lnTo>
                    <a:lnTo>
                      <a:pt x="0" y="15"/>
                    </a:lnTo>
                    <a:lnTo>
                      <a:pt x="0" y="12"/>
                    </a:lnTo>
                    <a:lnTo>
                      <a:pt x="0" y="10"/>
                    </a:lnTo>
                    <a:lnTo>
                      <a:pt x="0" y="10"/>
                    </a:lnTo>
                    <a:close/>
                    <a:moveTo>
                      <a:pt x="2" y="4"/>
                    </a:moveTo>
                    <a:lnTo>
                      <a:pt x="7" y="6"/>
                    </a:lnTo>
                    <a:lnTo>
                      <a:pt x="7" y="10"/>
                    </a:lnTo>
                    <a:lnTo>
                      <a:pt x="11" y="17"/>
                    </a:lnTo>
                    <a:lnTo>
                      <a:pt x="7" y="19"/>
                    </a:lnTo>
                    <a:lnTo>
                      <a:pt x="4" y="23"/>
                    </a:lnTo>
                    <a:lnTo>
                      <a:pt x="7" y="25"/>
                    </a:lnTo>
                    <a:lnTo>
                      <a:pt x="13" y="23"/>
                    </a:lnTo>
                    <a:lnTo>
                      <a:pt x="15" y="19"/>
                    </a:lnTo>
                    <a:lnTo>
                      <a:pt x="11" y="15"/>
                    </a:lnTo>
                    <a:lnTo>
                      <a:pt x="11" y="12"/>
                    </a:lnTo>
                    <a:lnTo>
                      <a:pt x="9" y="8"/>
                    </a:lnTo>
                    <a:lnTo>
                      <a:pt x="9" y="2"/>
                    </a:lnTo>
                    <a:lnTo>
                      <a:pt x="7" y="0"/>
                    </a:lnTo>
                    <a:lnTo>
                      <a:pt x="2" y="2"/>
                    </a:lnTo>
                    <a:lnTo>
                      <a:pt x="2" y="4"/>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60" name="Freeform 166">
                <a:extLst>
                  <a:ext uri="{FF2B5EF4-FFF2-40B4-BE49-F238E27FC236}">
                    <a16:creationId xmlns:a16="http://schemas.microsoft.com/office/drawing/2014/main" id="{4A86A544-9897-4E4F-B2E6-BDE0D1FC0D07}"/>
                  </a:ext>
                </a:extLst>
              </p:cNvPr>
              <p:cNvSpPr>
                <a:spLocks noEditPoints="1"/>
              </p:cNvSpPr>
              <p:nvPr/>
            </p:nvSpPr>
            <p:spPr bwMode="auto">
              <a:xfrm>
                <a:off x="8007392" y="3555385"/>
                <a:ext cx="49172" cy="18927"/>
              </a:xfrm>
              <a:custGeom>
                <a:avLst/>
                <a:gdLst>
                  <a:gd name="T0" fmla="*/ 55 w 61"/>
                  <a:gd name="T1" fmla="*/ 21 h 25"/>
                  <a:gd name="T2" fmla="*/ 61 w 61"/>
                  <a:gd name="T3" fmla="*/ 25 h 25"/>
                  <a:gd name="T4" fmla="*/ 57 w 61"/>
                  <a:gd name="T5" fmla="*/ 25 h 25"/>
                  <a:gd name="T6" fmla="*/ 55 w 61"/>
                  <a:gd name="T7" fmla="*/ 23 h 25"/>
                  <a:gd name="T8" fmla="*/ 55 w 61"/>
                  <a:gd name="T9" fmla="*/ 21 h 25"/>
                  <a:gd name="T10" fmla="*/ 55 w 61"/>
                  <a:gd name="T11" fmla="*/ 21 h 25"/>
                  <a:gd name="T12" fmla="*/ 59 w 61"/>
                  <a:gd name="T13" fmla="*/ 8 h 25"/>
                  <a:gd name="T14" fmla="*/ 55 w 61"/>
                  <a:gd name="T15" fmla="*/ 12 h 25"/>
                  <a:gd name="T16" fmla="*/ 59 w 61"/>
                  <a:gd name="T17" fmla="*/ 16 h 25"/>
                  <a:gd name="T18" fmla="*/ 61 w 61"/>
                  <a:gd name="T19" fmla="*/ 12 h 25"/>
                  <a:gd name="T20" fmla="*/ 59 w 61"/>
                  <a:gd name="T21" fmla="*/ 8 h 25"/>
                  <a:gd name="T22" fmla="*/ 59 w 61"/>
                  <a:gd name="T23" fmla="*/ 8 h 25"/>
                  <a:gd name="T24" fmla="*/ 40 w 61"/>
                  <a:gd name="T25" fmla="*/ 16 h 25"/>
                  <a:gd name="T26" fmla="*/ 36 w 61"/>
                  <a:gd name="T27" fmla="*/ 16 h 25"/>
                  <a:gd name="T28" fmla="*/ 38 w 61"/>
                  <a:gd name="T29" fmla="*/ 21 h 25"/>
                  <a:gd name="T30" fmla="*/ 42 w 61"/>
                  <a:gd name="T31" fmla="*/ 21 h 25"/>
                  <a:gd name="T32" fmla="*/ 40 w 61"/>
                  <a:gd name="T33" fmla="*/ 16 h 25"/>
                  <a:gd name="T34" fmla="*/ 40 w 61"/>
                  <a:gd name="T35" fmla="*/ 16 h 25"/>
                  <a:gd name="T36" fmla="*/ 29 w 61"/>
                  <a:gd name="T37" fmla="*/ 2 h 25"/>
                  <a:gd name="T38" fmla="*/ 34 w 61"/>
                  <a:gd name="T39" fmla="*/ 0 h 25"/>
                  <a:gd name="T40" fmla="*/ 38 w 61"/>
                  <a:gd name="T41" fmla="*/ 0 h 25"/>
                  <a:gd name="T42" fmla="*/ 36 w 61"/>
                  <a:gd name="T43" fmla="*/ 4 h 25"/>
                  <a:gd name="T44" fmla="*/ 36 w 61"/>
                  <a:gd name="T45" fmla="*/ 8 h 25"/>
                  <a:gd name="T46" fmla="*/ 29 w 61"/>
                  <a:gd name="T47" fmla="*/ 4 h 25"/>
                  <a:gd name="T48" fmla="*/ 29 w 61"/>
                  <a:gd name="T49" fmla="*/ 2 h 25"/>
                  <a:gd name="T50" fmla="*/ 29 w 61"/>
                  <a:gd name="T51" fmla="*/ 2 h 25"/>
                  <a:gd name="T52" fmla="*/ 4 w 61"/>
                  <a:gd name="T53" fmla="*/ 8 h 25"/>
                  <a:gd name="T54" fmla="*/ 6 w 61"/>
                  <a:gd name="T55" fmla="*/ 10 h 25"/>
                  <a:gd name="T56" fmla="*/ 0 w 61"/>
                  <a:gd name="T57" fmla="*/ 12 h 25"/>
                  <a:gd name="T58" fmla="*/ 4 w 61"/>
                  <a:gd name="T59"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25">
                    <a:moveTo>
                      <a:pt x="55" y="21"/>
                    </a:moveTo>
                    <a:lnTo>
                      <a:pt x="61" y="25"/>
                    </a:lnTo>
                    <a:lnTo>
                      <a:pt x="57" y="25"/>
                    </a:lnTo>
                    <a:lnTo>
                      <a:pt x="55" y="23"/>
                    </a:lnTo>
                    <a:lnTo>
                      <a:pt x="55" y="21"/>
                    </a:lnTo>
                    <a:lnTo>
                      <a:pt x="55" y="21"/>
                    </a:lnTo>
                    <a:close/>
                    <a:moveTo>
                      <a:pt x="59" y="8"/>
                    </a:moveTo>
                    <a:lnTo>
                      <a:pt x="55" y="12"/>
                    </a:lnTo>
                    <a:lnTo>
                      <a:pt x="59" y="16"/>
                    </a:lnTo>
                    <a:lnTo>
                      <a:pt x="61" y="12"/>
                    </a:lnTo>
                    <a:lnTo>
                      <a:pt x="59" y="8"/>
                    </a:lnTo>
                    <a:lnTo>
                      <a:pt x="59" y="8"/>
                    </a:lnTo>
                    <a:close/>
                    <a:moveTo>
                      <a:pt x="40" y="16"/>
                    </a:moveTo>
                    <a:lnTo>
                      <a:pt x="36" y="16"/>
                    </a:lnTo>
                    <a:lnTo>
                      <a:pt x="38" y="21"/>
                    </a:lnTo>
                    <a:lnTo>
                      <a:pt x="42" y="21"/>
                    </a:lnTo>
                    <a:lnTo>
                      <a:pt x="40" y="16"/>
                    </a:lnTo>
                    <a:lnTo>
                      <a:pt x="40" y="16"/>
                    </a:lnTo>
                    <a:close/>
                    <a:moveTo>
                      <a:pt x="29" y="2"/>
                    </a:moveTo>
                    <a:lnTo>
                      <a:pt x="34" y="0"/>
                    </a:lnTo>
                    <a:lnTo>
                      <a:pt x="38" y="0"/>
                    </a:lnTo>
                    <a:lnTo>
                      <a:pt x="36" y="4"/>
                    </a:lnTo>
                    <a:lnTo>
                      <a:pt x="36" y="8"/>
                    </a:lnTo>
                    <a:lnTo>
                      <a:pt x="29" y="4"/>
                    </a:lnTo>
                    <a:lnTo>
                      <a:pt x="29" y="2"/>
                    </a:lnTo>
                    <a:lnTo>
                      <a:pt x="29" y="2"/>
                    </a:lnTo>
                    <a:close/>
                    <a:moveTo>
                      <a:pt x="4" y="8"/>
                    </a:moveTo>
                    <a:lnTo>
                      <a:pt x="6" y="10"/>
                    </a:lnTo>
                    <a:lnTo>
                      <a:pt x="0" y="12"/>
                    </a:lnTo>
                    <a:lnTo>
                      <a:pt x="4" y="8"/>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61" name="Freeform 167">
                <a:extLst>
                  <a:ext uri="{FF2B5EF4-FFF2-40B4-BE49-F238E27FC236}">
                    <a16:creationId xmlns:a16="http://schemas.microsoft.com/office/drawing/2014/main" id="{2FA83A32-F422-46A9-A9ED-247566E3151F}"/>
                  </a:ext>
                </a:extLst>
              </p:cNvPr>
              <p:cNvSpPr>
                <a:spLocks noEditPoints="1"/>
              </p:cNvSpPr>
              <p:nvPr/>
            </p:nvSpPr>
            <p:spPr bwMode="auto">
              <a:xfrm>
                <a:off x="7967892" y="3551599"/>
                <a:ext cx="36275" cy="11356"/>
              </a:xfrm>
              <a:custGeom>
                <a:avLst/>
                <a:gdLst>
                  <a:gd name="T0" fmla="*/ 34 w 45"/>
                  <a:gd name="T1" fmla="*/ 11 h 15"/>
                  <a:gd name="T2" fmla="*/ 38 w 45"/>
                  <a:gd name="T3" fmla="*/ 9 h 15"/>
                  <a:gd name="T4" fmla="*/ 45 w 45"/>
                  <a:gd name="T5" fmla="*/ 11 h 15"/>
                  <a:gd name="T6" fmla="*/ 43 w 45"/>
                  <a:gd name="T7" fmla="*/ 11 h 15"/>
                  <a:gd name="T8" fmla="*/ 34 w 45"/>
                  <a:gd name="T9" fmla="*/ 11 h 15"/>
                  <a:gd name="T10" fmla="*/ 34 w 45"/>
                  <a:gd name="T11" fmla="*/ 11 h 15"/>
                  <a:gd name="T12" fmla="*/ 30 w 45"/>
                  <a:gd name="T13" fmla="*/ 2 h 15"/>
                  <a:gd name="T14" fmla="*/ 28 w 45"/>
                  <a:gd name="T15" fmla="*/ 0 h 15"/>
                  <a:gd name="T16" fmla="*/ 19 w 45"/>
                  <a:gd name="T17" fmla="*/ 2 h 15"/>
                  <a:gd name="T18" fmla="*/ 7 w 45"/>
                  <a:gd name="T19" fmla="*/ 0 h 15"/>
                  <a:gd name="T20" fmla="*/ 5 w 45"/>
                  <a:gd name="T21" fmla="*/ 2 h 15"/>
                  <a:gd name="T22" fmla="*/ 0 w 45"/>
                  <a:gd name="T23" fmla="*/ 5 h 15"/>
                  <a:gd name="T24" fmla="*/ 0 w 45"/>
                  <a:gd name="T25" fmla="*/ 7 h 15"/>
                  <a:gd name="T26" fmla="*/ 0 w 45"/>
                  <a:gd name="T27" fmla="*/ 9 h 15"/>
                  <a:gd name="T28" fmla="*/ 3 w 45"/>
                  <a:gd name="T29" fmla="*/ 13 h 15"/>
                  <a:gd name="T30" fmla="*/ 11 w 45"/>
                  <a:gd name="T31" fmla="*/ 13 h 15"/>
                  <a:gd name="T32" fmla="*/ 15 w 45"/>
                  <a:gd name="T33" fmla="*/ 15 h 15"/>
                  <a:gd name="T34" fmla="*/ 22 w 45"/>
                  <a:gd name="T35" fmla="*/ 13 h 15"/>
                  <a:gd name="T36" fmla="*/ 24 w 45"/>
                  <a:gd name="T37" fmla="*/ 13 h 15"/>
                  <a:gd name="T38" fmla="*/ 30 w 45"/>
                  <a:gd name="T39" fmla="*/ 11 h 15"/>
                  <a:gd name="T40" fmla="*/ 36 w 45"/>
                  <a:gd name="T41" fmla="*/ 5 h 15"/>
                  <a:gd name="T42" fmla="*/ 32 w 45"/>
                  <a:gd name="T43" fmla="*/ 5 h 15"/>
                  <a:gd name="T44" fmla="*/ 30 w 45"/>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15">
                    <a:moveTo>
                      <a:pt x="34" y="11"/>
                    </a:moveTo>
                    <a:lnTo>
                      <a:pt x="38" y="9"/>
                    </a:lnTo>
                    <a:lnTo>
                      <a:pt x="45" y="11"/>
                    </a:lnTo>
                    <a:lnTo>
                      <a:pt x="43" y="11"/>
                    </a:lnTo>
                    <a:lnTo>
                      <a:pt x="34" y="11"/>
                    </a:lnTo>
                    <a:lnTo>
                      <a:pt x="34" y="11"/>
                    </a:lnTo>
                    <a:close/>
                    <a:moveTo>
                      <a:pt x="30" y="2"/>
                    </a:moveTo>
                    <a:lnTo>
                      <a:pt x="28" y="0"/>
                    </a:lnTo>
                    <a:lnTo>
                      <a:pt x="19" y="2"/>
                    </a:lnTo>
                    <a:lnTo>
                      <a:pt x="7" y="0"/>
                    </a:lnTo>
                    <a:lnTo>
                      <a:pt x="5" y="2"/>
                    </a:lnTo>
                    <a:lnTo>
                      <a:pt x="0" y="5"/>
                    </a:lnTo>
                    <a:lnTo>
                      <a:pt x="0" y="7"/>
                    </a:lnTo>
                    <a:lnTo>
                      <a:pt x="0" y="9"/>
                    </a:lnTo>
                    <a:lnTo>
                      <a:pt x="3" y="13"/>
                    </a:lnTo>
                    <a:lnTo>
                      <a:pt x="11" y="13"/>
                    </a:lnTo>
                    <a:lnTo>
                      <a:pt x="15" y="15"/>
                    </a:lnTo>
                    <a:lnTo>
                      <a:pt x="22" y="13"/>
                    </a:lnTo>
                    <a:lnTo>
                      <a:pt x="24" y="13"/>
                    </a:lnTo>
                    <a:lnTo>
                      <a:pt x="30" y="11"/>
                    </a:lnTo>
                    <a:lnTo>
                      <a:pt x="36" y="5"/>
                    </a:lnTo>
                    <a:lnTo>
                      <a:pt x="32" y="5"/>
                    </a:lnTo>
                    <a:lnTo>
                      <a:pt x="30" y="2"/>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62" name="Freeform 168">
                <a:extLst>
                  <a:ext uri="{FF2B5EF4-FFF2-40B4-BE49-F238E27FC236}">
                    <a16:creationId xmlns:a16="http://schemas.microsoft.com/office/drawing/2014/main" id="{BDB9DD53-328C-4386-9905-449D9037C1FD}"/>
                  </a:ext>
                </a:extLst>
              </p:cNvPr>
              <p:cNvSpPr>
                <a:spLocks noEditPoints="1"/>
              </p:cNvSpPr>
              <p:nvPr/>
            </p:nvSpPr>
            <p:spPr bwMode="auto">
              <a:xfrm>
                <a:off x="7892118" y="3529644"/>
                <a:ext cx="62876" cy="37854"/>
              </a:xfrm>
              <a:custGeom>
                <a:avLst/>
                <a:gdLst>
                  <a:gd name="T0" fmla="*/ 71 w 78"/>
                  <a:gd name="T1" fmla="*/ 38 h 50"/>
                  <a:gd name="T2" fmla="*/ 71 w 78"/>
                  <a:gd name="T3" fmla="*/ 40 h 50"/>
                  <a:gd name="T4" fmla="*/ 67 w 78"/>
                  <a:gd name="T5" fmla="*/ 36 h 50"/>
                  <a:gd name="T6" fmla="*/ 69 w 78"/>
                  <a:gd name="T7" fmla="*/ 36 h 50"/>
                  <a:gd name="T8" fmla="*/ 8 w 78"/>
                  <a:gd name="T9" fmla="*/ 6 h 50"/>
                  <a:gd name="T10" fmla="*/ 8 w 78"/>
                  <a:gd name="T11" fmla="*/ 12 h 50"/>
                  <a:gd name="T12" fmla="*/ 4 w 78"/>
                  <a:gd name="T13" fmla="*/ 19 h 50"/>
                  <a:gd name="T14" fmla="*/ 6 w 78"/>
                  <a:gd name="T15" fmla="*/ 25 h 50"/>
                  <a:gd name="T16" fmla="*/ 4 w 78"/>
                  <a:gd name="T17" fmla="*/ 29 h 50"/>
                  <a:gd name="T18" fmla="*/ 0 w 78"/>
                  <a:gd name="T19" fmla="*/ 38 h 50"/>
                  <a:gd name="T20" fmla="*/ 4 w 78"/>
                  <a:gd name="T21" fmla="*/ 42 h 50"/>
                  <a:gd name="T22" fmla="*/ 8 w 78"/>
                  <a:gd name="T23" fmla="*/ 46 h 50"/>
                  <a:gd name="T24" fmla="*/ 10 w 78"/>
                  <a:gd name="T25" fmla="*/ 50 h 50"/>
                  <a:gd name="T26" fmla="*/ 19 w 78"/>
                  <a:gd name="T27" fmla="*/ 38 h 50"/>
                  <a:gd name="T28" fmla="*/ 19 w 78"/>
                  <a:gd name="T29" fmla="*/ 34 h 50"/>
                  <a:gd name="T30" fmla="*/ 25 w 78"/>
                  <a:gd name="T31" fmla="*/ 36 h 50"/>
                  <a:gd name="T32" fmla="*/ 29 w 78"/>
                  <a:gd name="T33" fmla="*/ 31 h 50"/>
                  <a:gd name="T34" fmla="*/ 31 w 78"/>
                  <a:gd name="T35" fmla="*/ 38 h 50"/>
                  <a:gd name="T36" fmla="*/ 42 w 78"/>
                  <a:gd name="T37" fmla="*/ 31 h 50"/>
                  <a:gd name="T38" fmla="*/ 54 w 78"/>
                  <a:gd name="T39" fmla="*/ 31 h 50"/>
                  <a:gd name="T40" fmla="*/ 61 w 78"/>
                  <a:gd name="T41" fmla="*/ 31 h 50"/>
                  <a:gd name="T42" fmla="*/ 71 w 78"/>
                  <a:gd name="T43" fmla="*/ 34 h 50"/>
                  <a:gd name="T44" fmla="*/ 75 w 78"/>
                  <a:gd name="T45" fmla="*/ 31 h 50"/>
                  <a:gd name="T46" fmla="*/ 75 w 78"/>
                  <a:gd name="T47" fmla="*/ 25 h 50"/>
                  <a:gd name="T48" fmla="*/ 65 w 78"/>
                  <a:gd name="T49" fmla="*/ 19 h 50"/>
                  <a:gd name="T50" fmla="*/ 57 w 78"/>
                  <a:gd name="T51" fmla="*/ 19 h 50"/>
                  <a:gd name="T52" fmla="*/ 46 w 78"/>
                  <a:gd name="T53" fmla="*/ 12 h 50"/>
                  <a:gd name="T54" fmla="*/ 44 w 78"/>
                  <a:gd name="T55" fmla="*/ 12 h 50"/>
                  <a:gd name="T56" fmla="*/ 59 w 78"/>
                  <a:gd name="T57" fmla="*/ 15 h 50"/>
                  <a:gd name="T58" fmla="*/ 59 w 78"/>
                  <a:gd name="T59" fmla="*/ 10 h 50"/>
                  <a:gd name="T60" fmla="*/ 50 w 78"/>
                  <a:gd name="T61" fmla="*/ 10 h 50"/>
                  <a:gd name="T62" fmla="*/ 44 w 78"/>
                  <a:gd name="T63" fmla="*/ 4 h 50"/>
                  <a:gd name="T64" fmla="*/ 40 w 78"/>
                  <a:gd name="T65" fmla="*/ 2 h 50"/>
                  <a:gd name="T66" fmla="*/ 21 w 78"/>
                  <a:gd name="T67" fmla="*/ 0 h 50"/>
                  <a:gd name="T68" fmla="*/ 10 w 78"/>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50">
                    <a:moveTo>
                      <a:pt x="69" y="36"/>
                    </a:moveTo>
                    <a:lnTo>
                      <a:pt x="71" y="38"/>
                    </a:lnTo>
                    <a:lnTo>
                      <a:pt x="73" y="38"/>
                    </a:lnTo>
                    <a:lnTo>
                      <a:pt x="71" y="40"/>
                    </a:lnTo>
                    <a:lnTo>
                      <a:pt x="69" y="38"/>
                    </a:lnTo>
                    <a:lnTo>
                      <a:pt x="67" y="36"/>
                    </a:lnTo>
                    <a:lnTo>
                      <a:pt x="69" y="36"/>
                    </a:lnTo>
                    <a:lnTo>
                      <a:pt x="69" y="36"/>
                    </a:lnTo>
                    <a:close/>
                    <a:moveTo>
                      <a:pt x="8" y="4"/>
                    </a:moveTo>
                    <a:lnTo>
                      <a:pt x="8" y="6"/>
                    </a:lnTo>
                    <a:lnTo>
                      <a:pt x="6" y="10"/>
                    </a:lnTo>
                    <a:lnTo>
                      <a:pt x="8" y="12"/>
                    </a:lnTo>
                    <a:lnTo>
                      <a:pt x="8" y="17"/>
                    </a:lnTo>
                    <a:lnTo>
                      <a:pt x="4" y="19"/>
                    </a:lnTo>
                    <a:lnTo>
                      <a:pt x="4" y="21"/>
                    </a:lnTo>
                    <a:lnTo>
                      <a:pt x="6" y="25"/>
                    </a:lnTo>
                    <a:lnTo>
                      <a:pt x="6" y="27"/>
                    </a:lnTo>
                    <a:lnTo>
                      <a:pt x="4" y="29"/>
                    </a:lnTo>
                    <a:lnTo>
                      <a:pt x="0" y="36"/>
                    </a:lnTo>
                    <a:lnTo>
                      <a:pt x="0" y="38"/>
                    </a:lnTo>
                    <a:lnTo>
                      <a:pt x="2" y="38"/>
                    </a:lnTo>
                    <a:lnTo>
                      <a:pt x="4" y="42"/>
                    </a:lnTo>
                    <a:lnTo>
                      <a:pt x="4" y="46"/>
                    </a:lnTo>
                    <a:lnTo>
                      <a:pt x="8" y="46"/>
                    </a:lnTo>
                    <a:lnTo>
                      <a:pt x="8" y="48"/>
                    </a:lnTo>
                    <a:lnTo>
                      <a:pt x="10" y="50"/>
                    </a:lnTo>
                    <a:lnTo>
                      <a:pt x="12" y="44"/>
                    </a:lnTo>
                    <a:lnTo>
                      <a:pt x="19" y="38"/>
                    </a:lnTo>
                    <a:lnTo>
                      <a:pt x="16" y="36"/>
                    </a:lnTo>
                    <a:lnTo>
                      <a:pt x="19" y="34"/>
                    </a:lnTo>
                    <a:lnTo>
                      <a:pt x="21" y="36"/>
                    </a:lnTo>
                    <a:lnTo>
                      <a:pt x="25" y="36"/>
                    </a:lnTo>
                    <a:lnTo>
                      <a:pt x="27" y="31"/>
                    </a:lnTo>
                    <a:lnTo>
                      <a:pt x="29" y="31"/>
                    </a:lnTo>
                    <a:lnTo>
                      <a:pt x="29" y="36"/>
                    </a:lnTo>
                    <a:lnTo>
                      <a:pt x="31" y="38"/>
                    </a:lnTo>
                    <a:lnTo>
                      <a:pt x="38" y="36"/>
                    </a:lnTo>
                    <a:lnTo>
                      <a:pt x="42" y="31"/>
                    </a:lnTo>
                    <a:lnTo>
                      <a:pt x="48" y="29"/>
                    </a:lnTo>
                    <a:lnTo>
                      <a:pt x="54" y="31"/>
                    </a:lnTo>
                    <a:lnTo>
                      <a:pt x="59" y="29"/>
                    </a:lnTo>
                    <a:lnTo>
                      <a:pt x="61" y="31"/>
                    </a:lnTo>
                    <a:lnTo>
                      <a:pt x="65" y="31"/>
                    </a:lnTo>
                    <a:lnTo>
                      <a:pt x="71" y="34"/>
                    </a:lnTo>
                    <a:lnTo>
                      <a:pt x="73" y="31"/>
                    </a:lnTo>
                    <a:lnTo>
                      <a:pt x="75" y="31"/>
                    </a:lnTo>
                    <a:lnTo>
                      <a:pt x="78" y="27"/>
                    </a:lnTo>
                    <a:lnTo>
                      <a:pt x="75" y="25"/>
                    </a:lnTo>
                    <a:lnTo>
                      <a:pt x="67" y="19"/>
                    </a:lnTo>
                    <a:lnTo>
                      <a:pt x="65" y="19"/>
                    </a:lnTo>
                    <a:lnTo>
                      <a:pt x="59" y="19"/>
                    </a:lnTo>
                    <a:lnTo>
                      <a:pt x="57" y="19"/>
                    </a:lnTo>
                    <a:lnTo>
                      <a:pt x="50" y="17"/>
                    </a:lnTo>
                    <a:lnTo>
                      <a:pt x="46" y="12"/>
                    </a:lnTo>
                    <a:lnTo>
                      <a:pt x="42" y="12"/>
                    </a:lnTo>
                    <a:lnTo>
                      <a:pt x="44" y="12"/>
                    </a:lnTo>
                    <a:lnTo>
                      <a:pt x="50" y="12"/>
                    </a:lnTo>
                    <a:lnTo>
                      <a:pt x="59" y="15"/>
                    </a:lnTo>
                    <a:lnTo>
                      <a:pt x="61" y="12"/>
                    </a:lnTo>
                    <a:lnTo>
                      <a:pt x="59" y="10"/>
                    </a:lnTo>
                    <a:lnTo>
                      <a:pt x="57" y="10"/>
                    </a:lnTo>
                    <a:lnTo>
                      <a:pt x="50" y="10"/>
                    </a:lnTo>
                    <a:lnTo>
                      <a:pt x="48" y="4"/>
                    </a:lnTo>
                    <a:lnTo>
                      <a:pt x="44" y="4"/>
                    </a:lnTo>
                    <a:lnTo>
                      <a:pt x="42" y="4"/>
                    </a:lnTo>
                    <a:lnTo>
                      <a:pt x="40" y="2"/>
                    </a:lnTo>
                    <a:lnTo>
                      <a:pt x="23" y="0"/>
                    </a:lnTo>
                    <a:lnTo>
                      <a:pt x="21" y="0"/>
                    </a:lnTo>
                    <a:lnTo>
                      <a:pt x="16" y="0"/>
                    </a:lnTo>
                    <a:lnTo>
                      <a:pt x="10" y="0"/>
                    </a:lnTo>
                    <a:lnTo>
                      <a:pt x="8" y="4"/>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63" name="Freeform 169">
                <a:extLst>
                  <a:ext uri="{FF2B5EF4-FFF2-40B4-BE49-F238E27FC236}">
                    <a16:creationId xmlns:a16="http://schemas.microsoft.com/office/drawing/2014/main" id="{9276954A-2276-4FA9-94F1-DA7B72570C85}"/>
                  </a:ext>
                </a:extLst>
              </p:cNvPr>
              <p:cNvSpPr>
                <a:spLocks noEditPoints="1"/>
              </p:cNvSpPr>
              <p:nvPr/>
            </p:nvSpPr>
            <p:spPr bwMode="auto">
              <a:xfrm>
                <a:off x="8231492" y="1964009"/>
                <a:ext cx="679555" cy="818400"/>
              </a:xfrm>
              <a:custGeom>
                <a:avLst/>
                <a:gdLst>
                  <a:gd name="T0" fmla="*/ 215 w 843"/>
                  <a:gd name="T1" fmla="*/ 1031 h 1081"/>
                  <a:gd name="T2" fmla="*/ 154 w 843"/>
                  <a:gd name="T3" fmla="*/ 1001 h 1081"/>
                  <a:gd name="T4" fmla="*/ 141 w 843"/>
                  <a:gd name="T5" fmla="*/ 938 h 1081"/>
                  <a:gd name="T6" fmla="*/ 143 w 843"/>
                  <a:gd name="T7" fmla="*/ 902 h 1081"/>
                  <a:gd name="T8" fmla="*/ 124 w 843"/>
                  <a:gd name="T9" fmla="*/ 860 h 1081"/>
                  <a:gd name="T10" fmla="*/ 124 w 843"/>
                  <a:gd name="T11" fmla="*/ 818 h 1081"/>
                  <a:gd name="T12" fmla="*/ 167 w 843"/>
                  <a:gd name="T13" fmla="*/ 799 h 1081"/>
                  <a:gd name="T14" fmla="*/ 167 w 843"/>
                  <a:gd name="T15" fmla="*/ 776 h 1081"/>
                  <a:gd name="T16" fmla="*/ 202 w 843"/>
                  <a:gd name="T17" fmla="*/ 721 h 1081"/>
                  <a:gd name="T18" fmla="*/ 200 w 843"/>
                  <a:gd name="T19" fmla="*/ 681 h 1081"/>
                  <a:gd name="T20" fmla="*/ 184 w 843"/>
                  <a:gd name="T21" fmla="*/ 632 h 1081"/>
                  <a:gd name="T22" fmla="*/ 167 w 843"/>
                  <a:gd name="T23" fmla="*/ 603 h 1081"/>
                  <a:gd name="T24" fmla="*/ 169 w 843"/>
                  <a:gd name="T25" fmla="*/ 493 h 1081"/>
                  <a:gd name="T26" fmla="*/ 72 w 843"/>
                  <a:gd name="T27" fmla="*/ 398 h 1081"/>
                  <a:gd name="T28" fmla="*/ 11 w 843"/>
                  <a:gd name="T29" fmla="*/ 339 h 1081"/>
                  <a:gd name="T30" fmla="*/ 34 w 843"/>
                  <a:gd name="T31" fmla="*/ 299 h 1081"/>
                  <a:gd name="T32" fmla="*/ 127 w 843"/>
                  <a:gd name="T33" fmla="*/ 236 h 1081"/>
                  <a:gd name="T34" fmla="*/ 173 w 843"/>
                  <a:gd name="T35" fmla="*/ 143 h 1081"/>
                  <a:gd name="T36" fmla="*/ 276 w 843"/>
                  <a:gd name="T37" fmla="*/ 114 h 1081"/>
                  <a:gd name="T38" fmla="*/ 344 w 843"/>
                  <a:gd name="T39" fmla="*/ 118 h 1081"/>
                  <a:gd name="T40" fmla="*/ 439 w 843"/>
                  <a:gd name="T41" fmla="*/ 139 h 1081"/>
                  <a:gd name="T42" fmla="*/ 508 w 843"/>
                  <a:gd name="T43" fmla="*/ 95 h 1081"/>
                  <a:gd name="T44" fmla="*/ 544 w 843"/>
                  <a:gd name="T45" fmla="*/ 44 h 1081"/>
                  <a:gd name="T46" fmla="*/ 696 w 843"/>
                  <a:gd name="T47" fmla="*/ 38 h 1081"/>
                  <a:gd name="T48" fmla="*/ 599 w 843"/>
                  <a:gd name="T49" fmla="*/ 53 h 1081"/>
                  <a:gd name="T50" fmla="*/ 723 w 843"/>
                  <a:gd name="T51" fmla="*/ 78 h 1081"/>
                  <a:gd name="T52" fmla="*/ 611 w 843"/>
                  <a:gd name="T53" fmla="*/ 118 h 1081"/>
                  <a:gd name="T54" fmla="*/ 660 w 843"/>
                  <a:gd name="T55" fmla="*/ 165 h 1081"/>
                  <a:gd name="T56" fmla="*/ 681 w 843"/>
                  <a:gd name="T57" fmla="*/ 217 h 1081"/>
                  <a:gd name="T58" fmla="*/ 841 w 843"/>
                  <a:gd name="T59" fmla="*/ 183 h 1081"/>
                  <a:gd name="T60" fmla="*/ 782 w 843"/>
                  <a:gd name="T61" fmla="*/ 253 h 1081"/>
                  <a:gd name="T62" fmla="*/ 715 w 843"/>
                  <a:gd name="T63" fmla="*/ 375 h 1081"/>
                  <a:gd name="T64" fmla="*/ 715 w 843"/>
                  <a:gd name="T65" fmla="*/ 445 h 1081"/>
                  <a:gd name="T66" fmla="*/ 685 w 843"/>
                  <a:gd name="T67" fmla="*/ 485 h 1081"/>
                  <a:gd name="T68" fmla="*/ 672 w 843"/>
                  <a:gd name="T69" fmla="*/ 529 h 1081"/>
                  <a:gd name="T70" fmla="*/ 677 w 843"/>
                  <a:gd name="T71" fmla="*/ 580 h 1081"/>
                  <a:gd name="T72" fmla="*/ 622 w 843"/>
                  <a:gd name="T73" fmla="*/ 590 h 1081"/>
                  <a:gd name="T74" fmla="*/ 595 w 843"/>
                  <a:gd name="T75" fmla="*/ 622 h 1081"/>
                  <a:gd name="T76" fmla="*/ 656 w 843"/>
                  <a:gd name="T77" fmla="*/ 679 h 1081"/>
                  <a:gd name="T78" fmla="*/ 613 w 843"/>
                  <a:gd name="T79" fmla="*/ 694 h 1081"/>
                  <a:gd name="T80" fmla="*/ 559 w 843"/>
                  <a:gd name="T81" fmla="*/ 704 h 1081"/>
                  <a:gd name="T82" fmla="*/ 626 w 843"/>
                  <a:gd name="T83" fmla="*/ 742 h 1081"/>
                  <a:gd name="T84" fmla="*/ 554 w 843"/>
                  <a:gd name="T85" fmla="*/ 795 h 1081"/>
                  <a:gd name="T86" fmla="*/ 470 w 843"/>
                  <a:gd name="T87" fmla="*/ 820 h 1081"/>
                  <a:gd name="T88" fmla="*/ 386 w 843"/>
                  <a:gd name="T89" fmla="*/ 879 h 1081"/>
                  <a:gd name="T90" fmla="*/ 316 w 843"/>
                  <a:gd name="T91" fmla="*/ 904 h 1081"/>
                  <a:gd name="T92" fmla="*/ 297 w 843"/>
                  <a:gd name="T93" fmla="*/ 972 h 1081"/>
                  <a:gd name="T94" fmla="*/ 264 w 843"/>
                  <a:gd name="T95" fmla="*/ 1022 h 1081"/>
                  <a:gd name="T96" fmla="*/ 240 w 843"/>
                  <a:gd name="T97" fmla="*/ 1069 h 1081"/>
                  <a:gd name="T98" fmla="*/ 297 w 843"/>
                  <a:gd name="T99" fmla="*/ 984 h 1081"/>
                  <a:gd name="T100" fmla="*/ 584 w 843"/>
                  <a:gd name="T101" fmla="*/ 725 h 1081"/>
                  <a:gd name="T102" fmla="*/ 651 w 843"/>
                  <a:gd name="T103" fmla="*/ 628 h 1081"/>
                  <a:gd name="T104" fmla="*/ 710 w 843"/>
                  <a:gd name="T105" fmla="*/ 552 h 1081"/>
                  <a:gd name="T106" fmla="*/ 694 w 843"/>
                  <a:gd name="T107" fmla="*/ 464 h 1081"/>
                  <a:gd name="T108" fmla="*/ 738 w 843"/>
                  <a:gd name="T109" fmla="*/ 257 h 1081"/>
                  <a:gd name="T110" fmla="*/ 523 w 843"/>
                  <a:gd name="T111" fmla="*/ 25 h 1081"/>
                  <a:gd name="T112" fmla="*/ 434 w 843"/>
                  <a:gd name="T113" fmla="*/ 120 h 1081"/>
                  <a:gd name="T114" fmla="*/ 156 w 843"/>
                  <a:gd name="T115" fmla="*/ 481 h 1081"/>
                  <a:gd name="T116" fmla="*/ 158 w 843"/>
                  <a:gd name="T117" fmla="*/ 563 h 1081"/>
                  <a:gd name="T118" fmla="*/ 146 w 843"/>
                  <a:gd name="T119" fmla="*/ 622 h 1081"/>
                  <a:gd name="T120" fmla="*/ 127 w 843"/>
                  <a:gd name="T121" fmla="*/ 877 h 1081"/>
                  <a:gd name="T122" fmla="*/ 192 w 843"/>
                  <a:gd name="T123" fmla="*/ 681 h 1081"/>
                  <a:gd name="T124" fmla="*/ 167 w 843"/>
                  <a:gd name="T125" fmla="*/ 731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3" h="1081">
                    <a:moveTo>
                      <a:pt x="251" y="1071"/>
                    </a:moveTo>
                    <a:lnTo>
                      <a:pt x="243" y="1067"/>
                    </a:lnTo>
                    <a:lnTo>
                      <a:pt x="236" y="1067"/>
                    </a:lnTo>
                    <a:lnTo>
                      <a:pt x="236" y="1065"/>
                    </a:lnTo>
                    <a:lnTo>
                      <a:pt x="236" y="1062"/>
                    </a:lnTo>
                    <a:lnTo>
                      <a:pt x="238" y="1062"/>
                    </a:lnTo>
                    <a:lnTo>
                      <a:pt x="238" y="1060"/>
                    </a:lnTo>
                    <a:lnTo>
                      <a:pt x="236" y="1060"/>
                    </a:lnTo>
                    <a:lnTo>
                      <a:pt x="234" y="1062"/>
                    </a:lnTo>
                    <a:lnTo>
                      <a:pt x="232" y="1062"/>
                    </a:lnTo>
                    <a:lnTo>
                      <a:pt x="232" y="1067"/>
                    </a:lnTo>
                    <a:lnTo>
                      <a:pt x="230" y="1067"/>
                    </a:lnTo>
                    <a:lnTo>
                      <a:pt x="228" y="1067"/>
                    </a:lnTo>
                    <a:lnTo>
                      <a:pt x="228" y="1069"/>
                    </a:lnTo>
                    <a:lnTo>
                      <a:pt x="228" y="1071"/>
                    </a:lnTo>
                    <a:lnTo>
                      <a:pt x="226" y="1073"/>
                    </a:lnTo>
                    <a:lnTo>
                      <a:pt x="224" y="1071"/>
                    </a:lnTo>
                    <a:lnTo>
                      <a:pt x="226" y="1069"/>
                    </a:lnTo>
                    <a:lnTo>
                      <a:pt x="228" y="1067"/>
                    </a:lnTo>
                    <a:lnTo>
                      <a:pt x="226" y="1062"/>
                    </a:lnTo>
                    <a:lnTo>
                      <a:pt x="230" y="1058"/>
                    </a:lnTo>
                    <a:lnTo>
                      <a:pt x="230" y="1056"/>
                    </a:lnTo>
                    <a:lnTo>
                      <a:pt x="228" y="1058"/>
                    </a:lnTo>
                    <a:lnTo>
                      <a:pt x="224" y="1065"/>
                    </a:lnTo>
                    <a:lnTo>
                      <a:pt x="221" y="1069"/>
                    </a:lnTo>
                    <a:lnTo>
                      <a:pt x="219" y="1067"/>
                    </a:lnTo>
                    <a:lnTo>
                      <a:pt x="219" y="1065"/>
                    </a:lnTo>
                    <a:lnTo>
                      <a:pt x="224" y="1062"/>
                    </a:lnTo>
                    <a:lnTo>
                      <a:pt x="224" y="1058"/>
                    </a:lnTo>
                    <a:lnTo>
                      <a:pt x="226" y="1054"/>
                    </a:lnTo>
                    <a:lnTo>
                      <a:pt x="224" y="1054"/>
                    </a:lnTo>
                    <a:lnTo>
                      <a:pt x="224" y="1054"/>
                    </a:lnTo>
                    <a:lnTo>
                      <a:pt x="221" y="1058"/>
                    </a:lnTo>
                    <a:lnTo>
                      <a:pt x="219" y="1058"/>
                    </a:lnTo>
                    <a:lnTo>
                      <a:pt x="217" y="1058"/>
                    </a:lnTo>
                    <a:lnTo>
                      <a:pt x="219" y="1054"/>
                    </a:lnTo>
                    <a:lnTo>
                      <a:pt x="221" y="1052"/>
                    </a:lnTo>
                    <a:lnTo>
                      <a:pt x="221" y="1052"/>
                    </a:lnTo>
                    <a:lnTo>
                      <a:pt x="219" y="1052"/>
                    </a:lnTo>
                    <a:lnTo>
                      <a:pt x="217" y="1054"/>
                    </a:lnTo>
                    <a:lnTo>
                      <a:pt x="215" y="1056"/>
                    </a:lnTo>
                    <a:lnTo>
                      <a:pt x="215" y="1058"/>
                    </a:lnTo>
                    <a:lnTo>
                      <a:pt x="213" y="1054"/>
                    </a:lnTo>
                    <a:lnTo>
                      <a:pt x="213" y="1054"/>
                    </a:lnTo>
                    <a:lnTo>
                      <a:pt x="211" y="1054"/>
                    </a:lnTo>
                    <a:lnTo>
                      <a:pt x="209" y="1054"/>
                    </a:lnTo>
                    <a:lnTo>
                      <a:pt x="207" y="1054"/>
                    </a:lnTo>
                    <a:lnTo>
                      <a:pt x="209" y="1054"/>
                    </a:lnTo>
                    <a:lnTo>
                      <a:pt x="213" y="1050"/>
                    </a:lnTo>
                    <a:lnTo>
                      <a:pt x="215" y="1046"/>
                    </a:lnTo>
                    <a:lnTo>
                      <a:pt x="217" y="1046"/>
                    </a:lnTo>
                    <a:lnTo>
                      <a:pt x="221" y="1041"/>
                    </a:lnTo>
                    <a:lnTo>
                      <a:pt x="219" y="1041"/>
                    </a:lnTo>
                    <a:lnTo>
                      <a:pt x="215" y="1043"/>
                    </a:lnTo>
                    <a:lnTo>
                      <a:pt x="213" y="1046"/>
                    </a:lnTo>
                    <a:lnTo>
                      <a:pt x="211" y="1043"/>
                    </a:lnTo>
                    <a:lnTo>
                      <a:pt x="213" y="1043"/>
                    </a:lnTo>
                    <a:lnTo>
                      <a:pt x="215" y="1041"/>
                    </a:lnTo>
                    <a:lnTo>
                      <a:pt x="219" y="1039"/>
                    </a:lnTo>
                    <a:lnTo>
                      <a:pt x="221" y="1037"/>
                    </a:lnTo>
                    <a:lnTo>
                      <a:pt x="226" y="1037"/>
                    </a:lnTo>
                    <a:lnTo>
                      <a:pt x="226" y="1033"/>
                    </a:lnTo>
                    <a:lnTo>
                      <a:pt x="224" y="1031"/>
                    </a:lnTo>
                    <a:lnTo>
                      <a:pt x="221" y="1031"/>
                    </a:lnTo>
                    <a:lnTo>
                      <a:pt x="217" y="1037"/>
                    </a:lnTo>
                    <a:lnTo>
                      <a:pt x="213" y="1039"/>
                    </a:lnTo>
                    <a:lnTo>
                      <a:pt x="209" y="1041"/>
                    </a:lnTo>
                    <a:lnTo>
                      <a:pt x="207" y="1039"/>
                    </a:lnTo>
                    <a:lnTo>
                      <a:pt x="209" y="1039"/>
                    </a:lnTo>
                    <a:lnTo>
                      <a:pt x="211" y="1037"/>
                    </a:lnTo>
                    <a:lnTo>
                      <a:pt x="215" y="1035"/>
                    </a:lnTo>
                    <a:lnTo>
                      <a:pt x="215" y="1031"/>
                    </a:lnTo>
                    <a:lnTo>
                      <a:pt x="213" y="1029"/>
                    </a:lnTo>
                    <a:lnTo>
                      <a:pt x="211" y="1027"/>
                    </a:lnTo>
                    <a:lnTo>
                      <a:pt x="209" y="1029"/>
                    </a:lnTo>
                    <a:lnTo>
                      <a:pt x="209" y="1031"/>
                    </a:lnTo>
                    <a:lnTo>
                      <a:pt x="211" y="1033"/>
                    </a:lnTo>
                    <a:lnTo>
                      <a:pt x="211" y="1035"/>
                    </a:lnTo>
                    <a:lnTo>
                      <a:pt x="209" y="1035"/>
                    </a:lnTo>
                    <a:lnTo>
                      <a:pt x="207" y="1035"/>
                    </a:lnTo>
                    <a:lnTo>
                      <a:pt x="202" y="1035"/>
                    </a:lnTo>
                    <a:lnTo>
                      <a:pt x="200" y="1035"/>
                    </a:lnTo>
                    <a:lnTo>
                      <a:pt x="198" y="1037"/>
                    </a:lnTo>
                    <a:lnTo>
                      <a:pt x="198" y="1039"/>
                    </a:lnTo>
                    <a:lnTo>
                      <a:pt x="196" y="1041"/>
                    </a:lnTo>
                    <a:lnTo>
                      <a:pt x="194" y="1039"/>
                    </a:lnTo>
                    <a:lnTo>
                      <a:pt x="192" y="1037"/>
                    </a:lnTo>
                    <a:lnTo>
                      <a:pt x="188" y="1039"/>
                    </a:lnTo>
                    <a:lnTo>
                      <a:pt x="186" y="1041"/>
                    </a:lnTo>
                    <a:lnTo>
                      <a:pt x="184" y="1039"/>
                    </a:lnTo>
                    <a:lnTo>
                      <a:pt x="181" y="1041"/>
                    </a:lnTo>
                    <a:lnTo>
                      <a:pt x="181" y="1041"/>
                    </a:lnTo>
                    <a:lnTo>
                      <a:pt x="184" y="1043"/>
                    </a:lnTo>
                    <a:lnTo>
                      <a:pt x="181" y="1046"/>
                    </a:lnTo>
                    <a:lnTo>
                      <a:pt x="175" y="1043"/>
                    </a:lnTo>
                    <a:lnTo>
                      <a:pt x="175" y="1041"/>
                    </a:lnTo>
                    <a:lnTo>
                      <a:pt x="177" y="1039"/>
                    </a:lnTo>
                    <a:lnTo>
                      <a:pt x="179" y="1039"/>
                    </a:lnTo>
                    <a:lnTo>
                      <a:pt x="181" y="1037"/>
                    </a:lnTo>
                    <a:lnTo>
                      <a:pt x="181" y="1035"/>
                    </a:lnTo>
                    <a:lnTo>
                      <a:pt x="179" y="1033"/>
                    </a:lnTo>
                    <a:lnTo>
                      <a:pt x="177" y="1031"/>
                    </a:lnTo>
                    <a:lnTo>
                      <a:pt x="175" y="1027"/>
                    </a:lnTo>
                    <a:lnTo>
                      <a:pt x="175" y="1027"/>
                    </a:lnTo>
                    <a:lnTo>
                      <a:pt x="173" y="1027"/>
                    </a:lnTo>
                    <a:lnTo>
                      <a:pt x="167" y="1031"/>
                    </a:lnTo>
                    <a:lnTo>
                      <a:pt x="165" y="1029"/>
                    </a:lnTo>
                    <a:lnTo>
                      <a:pt x="165" y="1027"/>
                    </a:lnTo>
                    <a:lnTo>
                      <a:pt x="167" y="1024"/>
                    </a:lnTo>
                    <a:lnTo>
                      <a:pt x="167" y="1022"/>
                    </a:lnTo>
                    <a:lnTo>
                      <a:pt x="162" y="1022"/>
                    </a:lnTo>
                    <a:lnTo>
                      <a:pt x="162" y="1020"/>
                    </a:lnTo>
                    <a:lnTo>
                      <a:pt x="167" y="1018"/>
                    </a:lnTo>
                    <a:lnTo>
                      <a:pt x="171" y="1018"/>
                    </a:lnTo>
                    <a:lnTo>
                      <a:pt x="171" y="1018"/>
                    </a:lnTo>
                    <a:lnTo>
                      <a:pt x="171" y="1016"/>
                    </a:lnTo>
                    <a:lnTo>
                      <a:pt x="169" y="1016"/>
                    </a:lnTo>
                    <a:lnTo>
                      <a:pt x="165" y="1016"/>
                    </a:lnTo>
                    <a:lnTo>
                      <a:pt x="162" y="1018"/>
                    </a:lnTo>
                    <a:lnTo>
                      <a:pt x="158" y="1020"/>
                    </a:lnTo>
                    <a:lnTo>
                      <a:pt x="154" y="1018"/>
                    </a:lnTo>
                    <a:lnTo>
                      <a:pt x="154" y="1016"/>
                    </a:lnTo>
                    <a:lnTo>
                      <a:pt x="158" y="1016"/>
                    </a:lnTo>
                    <a:lnTo>
                      <a:pt x="160" y="1014"/>
                    </a:lnTo>
                    <a:lnTo>
                      <a:pt x="160" y="1010"/>
                    </a:lnTo>
                    <a:lnTo>
                      <a:pt x="165" y="1008"/>
                    </a:lnTo>
                    <a:lnTo>
                      <a:pt x="165" y="1008"/>
                    </a:lnTo>
                    <a:lnTo>
                      <a:pt x="165" y="1006"/>
                    </a:lnTo>
                    <a:lnTo>
                      <a:pt x="160" y="1006"/>
                    </a:lnTo>
                    <a:lnTo>
                      <a:pt x="158" y="1008"/>
                    </a:lnTo>
                    <a:lnTo>
                      <a:pt x="156" y="1008"/>
                    </a:lnTo>
                    <a:lnTo>
                      <a:pt x="154" y="1006"/>
                    </a:lnTo>
                    <a:lnTo>
                      <a:pt x="156" y="1003"/>
                    </a:lnTo>
                    <a:lnTo>
                      <a:pt x="158" y="1003"/>
                    </a:lnTo>
                    <a:lnTo>
                      <a:pt x="160" y="1003"/>
                    </a:lnTo>
                    <a:lnTo>
                      <a:pt x="162" y="1001"/>
                    </a:lnTo>
                    <a:lnTo>
                      <a:pt x="165" y="999"/>
                    </a:lnTo>
                    <a:lnTo>
                      <a:pt x="165" y="999"/>
                    </a:lnTo>
                    <a:lnTo>
                      <a:pt x="167" y="997"/>
                    </a:lnTo>
                    <a:lnTo>
                      <a:pt x="165" y="995"/>
                    </a:lnTo>
                    <a:lnTo>
                      <a:pt x="160" y="997"/>
                    </a:lnTo>
                    <a:lnTo>
                      <a:pt x="158" y="999"/>
                    </a:lnTo>
                    <a:lnTo>
                      <a:pt x="156" y="1001"/>
                    </a:lnTo>
                    <a:lnTo>
                      <a:pt x="154" y="1001"/>
                    </a:lnTo>
                    <a:lnTo>
                      <a:pt x="154" y="999"/>
                    </a:lnTo>
                    <a:lnTo>
                      <a:pt x="158" y="997"/>
                    </a:lnTo>
                    <a:lnTo>
                      <a:pt x="158" y="995"/>
                    </a:lnTo>
                    <a:lnTo>
                      <a:pt x="156" y="993"/>
                    </a:lnTo>
                    <a:lnTo>
                      <a:pt x="158" y="993"/>
                    </a:lnTo>
                    <a:lnTo>
                      <a:pt x="158" y="991"/>
                    </a:lnTo>
                    <a:lnTo>
                      <a:pt x="156" y="989"/>
                    </a:lnTo>
                    <a:lnTo>
                      <a:pt x="154" y="989"/>
                    </a:lnTo>
                    <a:lnTo>
                      <a:pt x="154" y="989"/>
                    </a:lnTo>
                    <a:lnTo>
                      <a:pt x="154" y="987"/>
                    </a:lnTo>
                    <a:lnTo>
                      <a:pt x="154" y="984"/>
                    </a:lnTo>
                    <a:lnTo>
                      <a:pt x="152" y="984"/>
                    </a:lnTo>
                    <a:lnTo>
                      <a:pt x="150" y="984"/>
                    </a:lnTo>
                    <a:lnTo>
                      <a:pt x="148" y="984"/>
                    </a:lnTo>
                    <a:lnTo>
                      <a:pt x="148" y="984"/>
                    </a:lnTo>
                    <a:lnTo>
                      <a:pt x="150" y="980"/>
                    </a:lnTo>
                    <a:lnTo>
                      <a:pt x="152" y="978"/>
                    </a:lnTo>
                    <a:lnTo>
                      <a:pt x="152" y="978"/>
                    </a:lnTo>
                    <a:lnTo>
                      <a:pt x="156" y="974"/>
                    </a:lnTo>
                    <a:lnTo>
                      <a:pt x="154" y="972"/>
                    </a:lnTo>
                    <a:lnTo>
                      <a:pt x="154" y="970"/>
                    </a:lnTo>
                    <a:lnTo>
                      <a:pt x="156" y="968"/>
                    </a:lnTo>
                    <a:lnTo>
                      <a:pt x="154" y="968"/>
                    </a:lnTo>
                    <a:lnTo>
                      <a:pt x="154" y="968"/>
                    </a:lnTo>
                    <a:lnTo>
                      <a:pt x="152" y="970"/>
                    </a:lnTo>
                    <a:lnTo>
                      <a:pt x="152" y="968"/>
                    </a:lnTo>
                    <a:lnTo>
                      <a:pt x="148" y="968"/>
                    </a:lnTo>
                    <a:lnTo>
                      <a:pt x="148" y="968"/>
                    </a:lnTo>
                    <a:lnTo>
                      <a:pt x="146" y="968"/>
                    </a:lnTo>
                    <a:lnTo>
                      <a:pt x="143" y="965"/>
                    </a:lnTo>
                    <a:lnTo>
                      <a:pt x="146" y="963"/>
                    </a:lnTo>
                    <a:lnTo>
                      <a:pt x="150" y="961"/>
                    </a:lnTo>
                    <a:lnTo>
                      <a:pt x="150" y="959"/>
                    </a:lnTo>
                    <a:lnTo>
                      <a:pt x="148" y="957"/>
                    </a:lnTo>
                    <a:lnTo>
                      <a:pt x="146" y="957"/>
                    </a:lnTo>
                    <a:lnTo>
                      <a:pt x="141" y="959"/>
                    </a:lnTo>
                    <a:lnTo>
                      <a:pt x="139" y="959"/>
                    </a:lnTo>
                    <a:lnTo>
                      <a:pt x="139" y="957"/>
                    </a:lnTo>
                    <a:lnTo>
                      <a:pt x="139" y="955"/>
                    </a:lnTo>
                    <a:lnTo>
                      <a:pt x="141" y="955"/>
                    </a:lnTo>
                    <a:lnTo>
                      <a:pt x="146" y="955"/>
                    </a:lnTo>
                    <a:lnTo>
                      <a:pt x="150" y="955"/>
                    </a:lnTo>
                    <a:lnTo>
                      <a:pt x="152" y="953"/>
                    </a:lnTo>
                    <a:lnTo>
                      <a:pt x="150" y="953"/>
                    </a:lnTo>
                    <a:lnTo>
                      <a:pt x="148" y="951"/>
                    </a:lnTo>
                    <a:lnTo>
                      <a:pt x="143" y="953"/>
                    </a:lnTo>
                    <a:lnTo>
                      <a:pt x="141" y="953"/>
                    </a:lnTo>
                    <a:lnTo>
                      <a:pt x="139" y="953"/>
                    </a:lnTo>
                    <a:lnTo>
                      <a:pt x="137" y="951"/>
                    </a:lnTo>
                    <a:lnTo>
                      <a:pt x="141" y="949"/>
                    </a:lnTo>
                    <a:lnTo>
                      <a:pt x="146" y="949"/>
                    </a:lnTo>
                    <a:lnTo>
                      <a:pt x="148" y="946"/>
                    </a:lnTo>
                    <a:lnTo>
                      <a:pt x="148" y="946"/>
                    </a:lnTo>
                    <a:lnTo>
                      <a:pt x="143" y="946"/>
                    </a:lnTo>
                    <a:lnTo>
                      <a:pt x="141" y="944"/>
                    </a:lnTo>
                    <a:lnTo>
                      <a:pt x="143" y="944"/>
                    </a:lnTo>
                    <a:lnTo>
                      <a:pt x="146" y="944"/>
                    </a:lnTo>
                    <a:lnTo>
                      <a:pt x="148" y="944"/>
                    </a:lnTo>
                    <a:lnTo>
                      <a:pt x="152" y="944"/>
                    </a:lnTo>
                    <a:lnTo>
                      <a:pt x="154" y="942"/>
                    </a:lnTo>
                    <a:lnTo>
                      <a:pt x="154" y="940"/>
                    </a:lnTo>
                    <a:lnTo>
                      <a:pt x="152" y="942"/>
                    </a:lnTo>
                    <a:lnTo>
                      <a:pt x="150" y="942"/>
                    </a:lnTo>
                    <a:lnTo>
                      <a:pt x="146" y="942"/>
                    </a:lnTo>
                    <a:lnTo>
                      <a:pt x="146" y="942"/>
                    </a:lnTo>
                    <a:lnTo>
                      <a:pt x="141" y="942"/>
                    </a:lnTo>
                    <a:lnTo>
                      <a:pt x="141" y="944"/>
                    </a:lnTo>
                    <a:lnTo>
                      <a:pt x="139" y="944"/>
                    </a:lnTo>
                    <a:lnTo>
                      <a:pt x="135" y="942"/>
                    </a:lnTo>
                    <a:lnTo>
                      <a:pt x="135" y="940"/>
                    </a:lnTo>
                    <a:lnTo>
                      <a:pt x="137" y="938"/>
                    </a:lnTo>
                    <a:lnTo>
                      <a:pt x="141" y="938"/>
                    </a:lnTo>
                    <a:lnTo>
                      <a:pt x="143" y="936"/>
                    </a:lnTo>
                    <a:lnTo>
                      <a:pt x="143" y="934"/>
                    </a:lnTo>
                    <a:lnTo>
                      <a:pt x="139" y="936"/>
                    </a:lnTo>
                    <a:lnTo>
                      <a:pt x="137" y="936"/>
                    </a:lnTo>
                    <a:lnTo>
                      <a:pt x="135" y="932"/>
                    </a:lnTo>
                    <a:lnTo>
                      <a:pt x="137" y="930"/>
                    </a:lnTo>
                    <a:lnTo>
                      <a:pt x="139" y="930"/>
                    </a:lnTo>
                    <a:lnTo>
                      <a:pt x="148" y="930"/>
                    </a:lnTo>
                    <a:lnTo>
                      <a:pt x="152" y="928"/>
                    </a:lnTo>
                    <a:lnTo>
                      <a:pt x="156" y="928"/>
                    </a:lnTo>
                    <a:lnTo>
                      <a:pt x="160" y="925"/>
                    </a:lnTo>
                    <a:lnTo>
                      <a:pt x="160" y="923"/>
                    </a:lnTo>
                    <a:lnTo>
                      <a:pt x="156" y="925"/>
                    </a:lnTo>
                    <a:lnTo>
                      <a:pt x="154" y="923"/>
                    </a:lnTo>
                    <a:lnTo>
                      <a:pt x="150" y="925"/>
                    </a:lnTo>
                    <a:lnTo>
                      <a:pt x="146" y="928"/>
                    </a:lnTo>
                    <a:lnTo>
                      <a:pt x="141" y="928"/>
                    </a:lnTo>
                    <a:lnTo>
                      <a:pt x="139" y="928"/>
                    </a:lnTo>
                    <a:lnTo>
                      <a:pt x="137" y="925"/>
                    </a:lnTo>
                    <a:lnTo>
                      <a:pt x="137" y="925"/>
                    </a:lnTo>
                    <a:lnTo>
                      <a:pt x="143" y="925"/>
                    </a:lnTo>
                    <a:lnTo>
                      <a:pt x="148" y="923"/>
                    </a:lnTo>
                    <a:lnTo>
                      <a:pt x="150" y="919"/>
                    </a:lnTo>
                    <a:lnTo>
                      <a:pt x="154" y="919"/>
                    </a:lnTo>
                    <a:lnTo>
                      <a:pt x="154" y="919"/>
                    </a:lnTo>
                    <a:lnTo>
                      <a:pt x="158" y="921"/>
                    </a:lnTo>
                    <a:lnTo>
                      <a:pt x="160" y="921"/>
                    </a:lnTo>
                    <a:lnTo>
                      <a:pt x="160" y="921"/>
                    </a:lnTo>
                    <a:lnTo>
                      <a:pt x="158" y="919"/>
                    </a:lnTo>
                    <a:lnTo>
                      <a:pt x="156" y="917"/>
                    </a:lnTo>
                    <a:lnTo>
                      <a:pt x="154" y="917"/>
                    </a:lnTo>
                    <a:lnTo>
                      <a:pt x="152" y="915"/>
                    </a:lnTo>
                    <a:lnTo>
                      <a:pt x="154" y="913"/>
                    </a:lnTo>
                    <a:lnTo>
                      <a:pt x="156" y="913"/>
                    </a:lnTo>
                    <a:lnTo>
                      <a:pt x="156" y="913"/>
                    </a:lnTo>
                    <a:lnTo>
                      <a:pt x="158" y="913"/>
                    </a:lnTo>
                    <a:lnTo>
                      <a:pt x="160" y="915"/>
                    </a:lnTo>
                    <a:lnTo>
                      <a:pt x="162" y="919"/>
                    </a:lnTo>
                    <a:lnTo>
                      <a:pt x="165" y="919"/>
                    </a:lnTo>
                    <a:lnTo>
                      <a:pt x="167" y="919"/>
                    </a:lnTo>
                    <a:lnTo>
                      <a:pt x="165" y="917"/>
                    </a:lnTo>
                    <a:lnTo>
                      <a:pt x="162" y="915"/>
                    </a:lnTo>
                    <a:lnTo>
                      <a:pt x="162" y="909"/>
                    </a:lnTo>
                    <a:lnTo>
                      <a:pt x="165" y="906"/>
                    </a:lnTo>
                    <a:lnTo>
                      <a:pt x="165" y="904"/>
                    </a:lnTo>
                    <a:lnTo>
                      <a:pt x="162" y="904"/>
                    </a:lnTo>
                    <a:lnTo>
                      <a:pt x="160" y="906"/>
                    </a:lnTo>
                    <a:lnTo>
                      <a:pt x="158" y="906"/>
                    </a:lnTo>
                    <a:lnTo>
                      <a:pt x="158" y="904"/>
                    </a:lnTo>
                    <a:lnTo>
                      <a:pt x="156" y="906"/>
                    </a:lnTo>
                    <a:lnTo>
                      <a:pt x="152" y="911"/>
                    </a:lnTo>
                    <a:lnTo>
                      <a:pt x="150" y="913"/>
                    </a:lnTo>
                    <a:lnTo>
                      <a:pt x="148" y="911"/>
                    </a:lnTo>
                    <a:lnTo>
                      <a:pt x="148" y="909"/>
                    </a:lnTo>
                    <a:lnTo>
                      <a:pt x="150" y="909"/>
                    </a:lnTo>
                    <a:lnTo>
                      <a:pt x="150" y="906"/>
                    </a:lnTo>
                    <a:lnTo>
                      <a:pt x="148" y="909"/>
                    </a:lnTo>
                    <a:lnTo>
                      <a:pt x="146" y="911"/>
                    </a:lnTo>
                    <a:lnTo>
                      <a:pt x="143" y="911"/>
                    </a:lnTo>
                    <a:lnTo>
                      <a:pt x="139" y="915"/>
                    </a:lnTo>
                    <a:lnTo>
                      <a:pt x="137" y="917"/>
                    </a:lnTo>
                    <a:lnTo>
                      <a:pt x="135" y="921"/>
                    </a:lnTo>
                    <a:lnTo>
                      <a:pt x="133" y="921"/>
                    </a:lnTo>
                    <a:lnTo>
                      <a:pt x="131" y="917"/>
                    </a:lnTo>
                    <a:lnTo>
                      <a:pt x="133" y="913"/>
                    </a:lnTo>
                    <a:lnTo>
                      <a:pt x="135" y="911"/>
                    </a:lnTo>
                    <a:lnTo>
                      <a:pt x="131" y="909"/>
                    </a:lnTo>
                    <a:lnTo>
                      <a:pt x="133" y="906"/>
                    </a:lnTo>
                    <a:lnTo>
                      <a:pt x="133" y="904"/>
                    </a:lnTo>
                    <a:lnTo>
                      <a:pt x="135" y="902"/>
                    </a:lnTo>
                    <a:lnTo>
                      <a:pt x="141" y="900"/>
                    </a:lnTo>
                    <a:lnTo>
                      <a:pt x="143" y="902"/>
                    </a:lnTo>
                    <a:lnTo>
                      <a:pt x="146" y="898"/>
                    </a:lnTo>
                    <a:lnTo>
                      <a:pt x="148" y="898"/>
                    </a:lnTo>
                    <a:lnTo>
                      <a:pt x="146" y="896"/>
                    </a:lnTo>
                    <a:lnTo>
                      <a:pt x="143" y="896"/>
                    </a:lnTo>
                    <a:lnTo>
                      <a:pt x="141" y="898"/>
                    </a:lnTo>
                    <a:lnTo>
                      <a:pt x="139" y="898"/>
                    </a:lnTo>
                    <a:lnTo>
                      <a:pt x="139" y="900"/>
                    </a:lnTo>
                    <a:lnTo>
                      <a:pt x="137" y="902"/>
                    </a:lnTo>
                    <a:lnTo>
                      <a:pt x="133" y="900"/>
                    </a:lnTo>
                    <a:lnTo>
                      <a:pt x="133" y="898"/>
                    </a:lnTo>
                    <a:lnTo>
                      <a:pt x="133" y="894"/>
                    </a:lnTo>
                    <a:lnTo>
                      <a:pt x="135" y="892"/>
                    </a:lnTo>
                    <a:lnTo>
                      <a:pt x="135" y="890"/>
                    </a:lnTo>
                    <a:lnTo>
                      <a:pt x="133" y="885"/>
                    </a:lnTo>
                    <a:lnTo>
                      <a:pt x="133" y="885"/>
                    </a:lnTo>
                    <a:lnTo>
                      <a:pt x="131" y="887"/>
                    </a:lnTo>
                    <a:lnTo>
                      <a:pt x="129" y="887"/>
                    </a:lnTo>
                    <a:lnTo>
                      <a:pt x="129" y="885"/>
                    </a:lnTo>
                    <a:lnTo>
                      <a:pt x="131" y="883"/>
                    </a:lnTo>
                    <a:lnTo>
                      <a:pt x="135" y="881"/>
                    </a:lnTo>
                    <a:lnTo>
                      <a:pt x="137" y="879"/>
                    </a:lnTo>
                    <a:lnTo>
                      <a:pt x="141" y="879"/>
                    </a:lnTo>
                    <a:lnTo>
                      <a:pt x="143" y="877"/>
                    </a:lnTo>
                    <a:lnTo>
                      <a:pt x="146" y="877"/>
                    </a:lnTo>
                    <a:lnTo>
                      <a:pt x="146" y="873"/>
                    </a:lnTo>
                    <a:lnTo>
                      <a:pt x="148" y="873"/>
                    </a:lnTo>
                    <a:lnTo>
                      <a:pt x="150" y="873"/>
                    </a:lnTo>
                    <a:lnTo>
                      <a:pt x="150" y="873"/>
                    </a:lnTo>
                    <a:lnTo>
                      <a:pt x="156" y="871"/>
                    </a:lnTo>
                    <a:lnTo>
                      <a:pt x="158" y="873"/>
                    </a:lnTo>
                    <a:lnTo>
                      <a:pt x="162" y="873"/>
                    </a:lnTo>
                    <a:lnTo>
                      <a:pt x="160" y="871"/>
                    </a:lnTo>
                    <a:lnTo>
                      <a:pt x="158" y="871"/>
                    </a:lnTo>
                    <a:lnTo>
                      <a:pt x="156" y="866"/>
                    </a:lnTo>
                    <a:lnTo>
                      <a:pt x="154" y="866"/>
                    </a:lnTo>
                    <a:lnTo>
                      <a:pt x="146" y="871"/>
                    </a:lnTo>
                    <a:lnTo>
                      <a:pt x="143" y="871"/>
                    </a:lnTo>
                    <a:lnTo>
                      <a:pt x="143" y="873"/>
                    </a:lnTo>
                    <a:lnTo>
                      <a:pt x="141" y="875"/>
                    </a:lnTo>
                    <a:lnTo>
                      <a:pt x="139" y="877"/>
                    </a:lnTo>
                    <a:lnTo>
                      <a:pt x="137" y="877"/>
                    </a:lnTo>
                    <a:lnTo>
                      <a:pt x="133" y="881"/>
                    </a:lnTo>
                    <a:lnTo>
                      <a:pt x="133" y="881"/>
                    </a:lnTo>
                    <a:lnTo>
                      <a:pt x="131" y="879"/>
                    </a:lnTo>
                    <a:lnTo>
                      <a:pt x="133" y="877"/>
                    </a:lnTo>
                    <a:lnTo>
                      <a:pt x="129" y="877"/>
                    </a:lnTo>
                    <a:lnTo>
                      <a:pt x="131" y="875"/>
                    </a:lnTo>
                    <a:lnTo>
                      <a:pt x="133" y="873"/>
                    </a:lnTo>
                    <a:lnTo>
                      <a:pt x="129" y="871"/>
                    </a:lnTo>
                    <a:lnTo>
                      <a:pt x="127" y="871"/>
                    </a:lnTo>
                    <a:lnTo>
                      <a:pt x="124" y="868"/>
                    </a:lnTo>
                    <a:lnTo>
                      <a:pt x="124" y="866"/>
                    </a:lnTo>
                    <a:lnTo>
                      <a:pt x="129" y="864"/>
                    </a:lnTo>
                    <a:lnTo>
                      <a:pt x="131" y="862"/>
                    </a:lnTo>
                    <a:lnTo>
                      <a:pt x="133" y="862"/>
                    </a:lnTo>
                    <a:lnTo>
                      <a:pt x="135" y="864"/>
                    </a:lnTo>
                    <a:lnTo>
                      <a:pt x="139" y="864"/>
                    </a:lnTo>
                    <a:lnTo>
                      <a:pt x="141" y="862"/>
                    </a:lnTo>
                    <a:lnTo>
                      <a:pt x="143" y="860"/>
                    </a:lnTo>
                    <a:lnTo>
                      <a:pt x="148" y="860"/>
                    </a:lnTo>
                    <a:lnTo>
                      <a:pt x="148" y="858"/>
                    </a:lnTo>
                    <a:lnTo>
                      <a:pt x="148" y="858"/>
                    </a:lnTo>
                    <a:lnTo>
                      <a:pt x="143" y="856"/>
                    </a:lnTo>
                    <a:lnTo>
                      <a:pt x="141" y="860"/>
                    </a:lnTo>
                    <a:lnTo>
                      <a:pt x="137" y="860"/>
                    </a:lnTo>
                    <a:lnTo>
                      <a:pt x="137" y="860"/>
                    </a:lnTo>
                    <a:lnTo>
                      <a:pt x="133" y="858"/>
                    </a:lnTo>
                    <a:lnTo>
                      <a:pt x="133" y="858"/>
                    </a:lnTo>
                    <a:lnTo>
                      <a:pt x="131" y="860"/>
                    </a:lnTo>
                    <a:lnTo>
                      <a:pt x="127" y="862"/>
                    </a:lnTo>
                    <a:lnTo>
                      <a:pt x="127" y="860"/>
                    </a:lnTo>
                    <a:lnTo>
                      <a:pt x="124" y="860"/>
                    </a:lnTo>
                    <a:lnTo>
                      <a:pt x="122" y="860"/>
                    </a:lnTo>
                    <a:lnTo>
                      <a:pt x="120" y="860"/>
                    </a:lnTo>
                    <a:lnTo>
                      <a:pt x="122" y="858"/>
                    </a:lnTo>
                    <a:lnTo>
                      <a:pt x="124" y="858"/>
                    </a:lnTo>
                    <a:lnTo>
                      <a:pt x="129" y="856"/>
                    </a:lnTo>
                    <a:lnTo>
                      <a:pt x="135" y="854"/>
                    </a:lnTo>
                    <a:lnTo>
                      <a:pt x="137" y="852"/>
                    </a:lnTo>
                    <a:lnTo>
                      <a:pt x="143" y="852"/>
                    </a:lnTo>
                    <a:lnTo>
                      <a:pt x="146" y="847"/>
                    </a:lnTo>
                    <a:lnTo>
                      <a:pt x="152" y="841"/>
                    </a:lnTo>
                    <a:lnTo>
                      <a:pt x="158" y="837"/>
                    </a:lnTo>
                    <a:lnTo>
                      <a:pt x="165" y="835"/>
                    </a:lnTo>
                    <a:lnTo>
                      <a:pt x="167" y="835"/>
                    </a:lnTo>
                    <a:lnTo>
                      <a:pt x="169" y="835"/>
                    </a:lnTo>
                    <a:lnTo>
                      <a:pt x="169" y="833"/>
                    </a:lnTo>
                    <a:lnTo>
                      <a:pt x="165" y="833"/>
                    </a:lnTo>
                    <a:lnTo>
                      <a:pt x="160" y="833"/>
                    </a:lnTo>
                    <a:lnTo>
                      <a:pt x="150" y="837"/>
                    </a:lnTo>
                    <a:lnTo>
                      <a:pt x="146" y="843"/>
                    </a:lnTo>
                    <a:lnTo>
                      <a:pt x="143" y="847"/>
                    </a:lnTo>
                    <a:lnTo>
                      <a:pt x="139" y="850"/>
                    </a:lnTo>
                    <a:lnTo>
                      <a:pt x="133" y="850"/>
                    </a:lnTo>
                    <a:lnTo>
                      <a:pt x="131" y="852"/>
                    </a:lnTo>
                    <a:lnTo>
                      <a:pt x="122" y="856"/>
                    </a:lnTo>
                    <a:lnTo>
                      <a:pt x="120" y="856"/>
                    </a:lnTo>
                    <a:lnTo>
                      <a:pt x="120" y="854"/>
                    </a:lnTo>
                    <a:lnTo>
                      <a:pt x="120" y="852"/>
                    </a:lnTo>
                    <a:lnTo>
                      <a:pt x="120" y="845"/>
                    </a:lnTo>
                    <a:lnTo>
                      <a:pt x="122" y="841"/>
                    </a:lnTo>
                    <a:lnTo>
                      <a:pt x="124" y="841"/>
                    </a:lnTo>
                    <a:lnTo>
                      <a:pt x="129" y="843"/>
                    </a:lnTo>
                    <a:lnTo>
                      <a:pt x="131" y="843"/>
                    </a:lnTo>
                    <a:lnTo>
                      <a:pt x="135" y="843"/>
                    </a:lnTo>
                    <a:lnTo>
                      <a:pt x="137" y="843"/>
                    </a:lnTo>
                    <a:lnTo>
                      <a:pt x="137" y="841"/>
                    </a:lnTo>
                    <a:lnTo>
                      <a:pt x="135" y="839"/>
                    </a:lnTo>
                    <a:lnTo>
                      <a:pt x="131" y="839"/>
                    </a:lnTo>
                    <a:lnTo>
                      <a:pt x="129" y="841"/>
                    </a:lnTo>
                    <a:lnTo>
                      <a:pt x="127" y="841"/>
                    </a:lnTo>
                    <a:lnTo>
                      <a:pt x="127" y="839"/>
                    </a:lnTo>
                    <a:lnTo>
                      <a:pt x="127" y="837"/>
                    </a:lnTo>
                    <a:lnTo>
                      <a:pt x="129" y="835"/>
                    </a:lnTo>
                    <a:lnTo>
                      <a:pt x="133" y="837"/>
                    </a:lnTo>
                    <a:lnTo>
                      <a:pt x="135" y="839"/>
                    </a:lnTo>
                    <a:lnTo>
                      <a:pt x="139" y="837"/>
                    </a:lnTo>
                    <a:lnTo>
                      <a:pt x="139" y="835"/>
                    </a:lnTo>
                    <a:lnTo>
                      <a:pt x="137" y="835"/>
                    </a:lnTo>
                    <a:lnTo>
                      <a:pt x="135" y="835"/>
                    </a:lnTo>
                    <a:lnTo>
                      <a:pt x="135" y="835"/>
                    </a:lnTo>
                    <a:lnTo>
                      <a:pt x="135" y="833"/>
                    </a:lnTo>
                    <a:lnTo>
                      <a:pt x="137" y="831"/>
                    </a:lnTo>
                    <a:lnTo>
                      <a:pt x="139" y="833"/>
                    </a:lnTo>
                    <a:lnTo>
                      <a:pt x="139" y="831"/>
                    </a:lnTo>
                    <a:lnTo>
                      <a:pt x="143" y="833"/>
                    </a:lnTo>
                    <a:lnTo>
                      <a:pt x="143" y="831"/>
                    </a:lnTo>
                    <a:lnTo>
                      <a:pt x="143" y="828"/>
                    </a:lnTo>
                    <a:lnTo>
                      <a:pt x="143" y="826"/>
                    </a:lnTo>
                    <a:lnTo>
                      <a:pt x="143" y="826"/>
                    </a:lnTo>
                    <a:lnTo>
                      <a:pt x="141" y="826"/>
                    </a:lnTo>
                    <a:lnTo>
                      <a:pt x="139" y="826"/>
                    </a:lnTo>
                    <a:lnTo>
                      <a:pt x="137" y="826"/>
                    </a:lnTo>
                    <a:lnTo>
                      <a:pt x="129" y="824"/>
                    </a:lnTo>
                    <a:lnTo>
                      <a:pt x="124" y="824"/>
                    </a:lnTo>
                    <a:lnTo>
                      <a:pt x="122" y="822"/>
                    </a:lnTo>
                    <a:lnTo>
                      <a:pt x="122" y="822"/>
                    </a:lnTo>
                    <a:lnTo>
                      <a:pt x="127" y="822"/>
                    </a:lnTo>
                    <a:lnTo>
                      <a:pt x="129" y="822"/>
                    </a:lnTo>
                    <a:lnTo>
                      <a:pt x="131" y="822"/>
                    </a:lnTo>
                    <a:lnTo>
                      <a:pt x="129" y="820"/>
                    </a:lnTo>
                    <a:lnTo>
                      <a:pt x="127" y="820"/>
                    </a:lnTo>
                    <a:lnTo>
                      <a:pt x="124" y="818"/>
                    </a:lnTo>
                    <a:lnTo>
                      <a:pt x="124" y="818"/>
                    </a:lnTo>
                    <a:lnTo>
                      <a:pt x="131" y="816"/>
                    </a:lnTo>
                    <a:lnTo>
                      <a:pt x="131" y="816"/>
                    </a:lnTo>
                    <a:lnTo>
                      <a:pt x="135" y="816"/>
                    </a:lnTo>
                    <a:lnTo>
                      <a:pt x="148" y="816"/>
                    </a:lnTo>
                    <a:lnTo>
                      <a:pt x="152" y="816"/>
                    </a:lnTo>
                    <a:lnTo>
                      <a:pt x="156" y="816"/>
                    </a:lnTo>
                    <a:lnTo>
                      <a:pt x="158" y="816"/>
                    </a:lnTo>
                    <a:lnTo>
                      <a:pt x="158" y="814"/>
                    </a:lnTo>
                    <a:lnTo>
                      <a:pt x="152" y="812"/>
                    </a:lnTo>
                    <a:lnTo>
                      <a:pt x="146" y="812"/>
                    </a:lnTo>
                    <a:lnTo>
                      <a:pt x="139" y="814"/>
                    </a:lnTo>
                    <a:lnTo>
                      <a:pt x="135" y="814"/>
                    </a:lnTo>
                    <a:lnTo>
                      <a:pt x="135" y="812"/>
                    </a:lnTo>
                    <a:lnTo>
                      <a:pt x="133" y="812"/>
                    </a:lnTo>
                    <a:lnTo>
                      <a:pt x="129" y="814"/>
                    </a:lnTo>
                    <a:lnTo>
                      <a:pt x="127" y="816"/>
                    </a:lnTo>
                    <a:lnTo>
                      <a:pt x="127" y="814"/>
                    </a:lnTo>
                    <a:lnTo>
                      <a:pt x="127" y="812"/>
                    </a:lnTo>
                    <a:lnTo>
                      <a:pt x="129" y="807"/>
                    </a:lnTo>
                    <a:lnTo>
                      <a:pt x="131" y="807"/>
                    </a:lnTo>
                    <a:lnTo>
                      <a:pt x="135" y="805"/>
                    </a:lnTo>
                    <a:lnTo>
                      <a:pt x="137" y="803"/>
                    </a:lnTo>
                    <a:lnTo>
                      <a:pt x="139" y="799"/>
                    </a:lnTo>
                    <a:lnTo>
                      <a:pt x="143" y="797"/>
                    </a:lnTo>
                    <a:lnTo>
                      <a:pt x="146" y="797"/>
                    </a:lnTo>
                    <a:lnTo>
                      <a:pt x="146" y="799"/>
                    </a:lnTo>
                    <a:lnTo>
                      <a:pt x="150" y="799"/>
                    </a:lnTo>
                    <a:lnTo>
                      <a:pt x="152" y="797"/>
                    </a:lnTo>
                    <a:lnTo>
                      <a:pt x="154" y="797"/>
                    </a:lnTo>
                    <a:lnTo>
                      <a:pt x="154" y="799"/>
                    </a:lnTo>
                    <a:lnTo>
                      <a:pt x="158" y="799"/>
                    </a:lnTo>
                    <a:lnTo>
                      <a:pt x="162" y="803"/>
                    </a:lnTo>
                    <a:lnTo>
                      <a:pt x="167" y="803"/>
                    </a:lnTo>
                    <a:lnTo>
                      <a:pt x="171" y="805"/>
                    </a:lnTo>
                    <a:lnTo>
                      <a:pt x="175" y="809"/>
                    </a:lnTo>
                    <a:lnTo>
                      <a:pt x="179" y="812"/>
                    </a:lnTo>
                    <a:lnTo>
                      <a:pt x="184" y="812"/>
                    </a:lnTo>
                    <a:lnTo>
                      <a:pt x="186" y="812"/>
                    </a:lnTo>
                    <a:lnTo>
                      <a:pt x="188" y="812"/>
                    </a:lnTo>
                    <a:lnTo>
                      <a:pt x="188" y="809"/>
                    </a:lnTo>
                    <a:lnTo>
                      <a:pt x="188" y="807"/>
                    </a:lnTo>
                    <a:lnTo>
                      <a:pt x="186" y="809"/>
                    </a:lnTo>
                    <a:lnTo>
                      <a:pt x="184" y="809"/>
                    </a:lnTo>
                    <a:lnTo>
                      <a:pt x="181" y="809"/>
                    </a:lnTo>
                    <a:lnTo>
                      <a:pt x="177" y="807"/>
                    </a:lnTo>
                    <a:lnTo>
                      <a:pt x="173" y="801"/>
                    </a:lnTo>
                    <a:lnTo>
                      <a:pt x="173" y="801"/>
                    </a:lnTo>
                    <a:lnTo>
                      <a:pt x="175" y="801"/>
                    </a:lnTo>
                    <a:lnTo>
                      <a:pt x="181" y="801"/>
                    </a:lnTo>
                    <a:lnTo>
                      <a:pt x="186" y="799"/>
                    </a:lnTo>
                    <a:lnTo>
                      <a:pt x="188" y="797"/>
                    </a:lnTo>
                    <a:lnTo>
                      <a:pt x="186" y="795"/>
                    </a:lnTo>
                    <a:lnTo>
                      <a:pt x="181" y="793"/>
                    </a:lnTo>
                    <a:lnTo>
                      <a:pt x="179" y="795"/>
                    </a:lnTo>
                    <a:lnTo>
                      <a:pt x="179" y="795"/>
                    </a:lnTo>
                    <a:lnTo>
                      <a:pt x="181" y="797"/>
                    </a:lnTo>
                    <a:lnTo>
                      <a:pt x="179" y="797"/>
                    </a:lnTo>
                    <a:lnTo>
                      <a:pt x="175" y="797"/>
                    </a:lnTo>
                    <a:lnTo>
                      <a:pt x="173" y="797"/>
                    </a:lnTo>
                    <a:lnTo>
                      <a:pt x="171" y="795"/>
                    </a:lnTo>
                    <a:lnTo>
                      <a:pt x="173" y="793"/>
                    </a:lnTo>
                    <a:lnTo>
                      <a:pt x="175" y="793"/>
                    </a:lnTo>
                    <a:lnTo>
                      <a:pt x="177" y="793"/>
                    </a:lnTo>
                    <a:lnTo>
                      <a:pt x="175" y="791"/>
                    </a:lnTo>
                    <a:lnTo>
                      <a:pt x="173" y="791"/>
                    </a:lnTo>
                    <a:lnTo>
                      <a:pt x="173" y="791"/>
                    </a:lnTo>
                    <a:lnTo>
                      <a:pt x="171" y="791"/>
                    </a:lnTo>
                    <a:lnTo>
                      <a:pt x="169" y="791"/>
                    </a:lnTo>
                    <a:lnTo>
                      <a:pt x="169" y="793"/>
                    </a:lnTo>
                    <a:lnTo>
                      <a:pt x="169" y="795"/>
                    </a:lnTo>
                    <a:lnTo>
                      <a:pt x="169" y="797"/>
                    </a:lnTo>
                    <a:lnTo>
                      <a:pt x="167" y="799"/>
                    </a:lnTo>
                    <a:lnTo>
                      <a:pt x="165" y="801"/>
                    </a:lnTo>
                    <a:lnTo>
                      <a:pt x="162" y="799"/>
                    </a:lnTo>
                    <a:lnTo>
                      <a:pt x="158" y="795"/>
                    </a:lnTo>
                    <a:lnTo>
                      <a:pt x="156" y="795"/>
                    </a:lnTo>
                    <a:lnTo>
                      <a:pt x="154" y="793"/>
                    </a:lnTo>
                    <a:lnTo>
                      <a:pt x="152" y="793"/>
                    </a:lnTo>
                    <a:lnTo>
                      <a:pt x="152" y="793"/>
                    </a:lnTo>
                    <a:lnTo>
                      <a:pt x="150" y="795"/>
                    </a:lnTo>
                    <a:lnTo>
                      <a:pt x="146" y="795"/>
                    </a:lnTo>
                    <a:lnTo>
                      <a:pt x="141" y="795"/>
                    </a:lnTo>
                    <a:lnTo>
                      <a:pt x="139" y="797"/>
                    </a:lnTo>
                    <a:lnTo>
                      <a:pt x="135" y="801"/>
                    </a:lnTo>
                    <a:lnTo>
                      <a:pt x="133" y="801"/>
                    </a:lnTo>
                    <a:lnTo>
                      <a:pt x="131" y="801"/>
                    </a:lnTo>
                    <a:lnTo>
                      <a:pt x="131" y="799"/>
                    </a:lnTo>
                    <a:lnTo>
                      <a:pt x="135" y="795"/>
                    </a:lnTo>
                    <a:lnTo>
                      <a:pt x="137" y="793"/>
                    </a:lnTo>
                    <a:lnTo>
                      <a:pt x="139" y="793"/>
                    </a:lnTo>
                    <a:lnTo>
                      <a:pt x="139" y="791"/>
                    </a:lnTo>
                    <a:lnTo>
                      <a:pt x="139" y="791"/>
                    </a:lnTo>
                    <a:lnTo>
                      <a:pt x="143" y="788"/>
                    </a:lnTo>
                    <a:lnTo>
                      <a:pt x="143" y="786"/>
                    </a:lnTo>
                    <a:lnTo>
                      <a:pt x="143" y="784"/>
                    </a:lnTo>
                    <a:lnTo>
                      <a:pt x="146" y="784"/>
                    </a:lnTo>
                    <a:lnTo>
                      <a:pt x="148" y="786"/>
                    </a:lnTo>
                    <a:lnTo>
                      <a:pt x="152" y="788"/>
                    </a:lnTo>
                    <a:lnTo>
                      <a:pt x="158" y="788"/>
                    </a:lnTo>
                    <a:lnTo>
                      <a:pt x="156" y="786"/>
                    </a:lnTo>
                    <a:lnTo>
                      <a:pt x="154" y="786"/>
                    </a:lnTo>
                    <a:lnTo>
                      <a:pt x="152" y="786"/>
                    </a:lnTo>
                    <a:lnTo>
                      <a:pt x="150" y="784"/>
                    </a:lnTo>
                    <a:lnTo>
                      <a:pt x="146" y="780"/>
                    </a:lnTo>
                    <a:lnTo>
                      <a:pt x="146" y="778"/>
                    </a:lnTo>
                    <a:lnTo>
                      <a:pt x="143" y="776"/>
                    </a:lnTo>
                    <a:lnTo>
                      <a:pt x="141" y="776"/>
                    </a:lnTo>
                    <a:lnTo>
                      <a:pt x="143" y="774"/>
                    </a:lnTo>
                    <a:lnTo>
                      <a:pt x="148" y="776"/>
                    </a:lnTo>
                    <a:lnTo>
                      <a:pt x="152" y="780"/>
                    </a:lnTo>
                    <a:lnTo>
                      <a:pt x="156" y="784"/>
                    </a:lnTo>
                    <a:lnTo>
                      <a:pt x="156" y="782"/>
                    </a:lnTo>
                    <a:lnTo>
                      <a:pt x="154" y="780"/>
                    </a:lnTo>
                    <a:lnTo>
                      <a:pt x="154" y="776"/>
                    </a:lnTo>
                    <a:lnTo>
                      <a:pt x="154" y="778"/>
                    </a:lnTo>
                    <a:lnTo>
                      <a:pt x="156" y="780"/>
                    </a:lnTo>
                    <a:lnTo>
                      <a:pt x="158" y="782"/>
                    </a:lnTo>
                    <a:lnTo>
                      <a:pt x="165" y="786"/>
                    </a:lnTo>
                    <a:lnTo>
                      <a:pt x="167" y="786"/>
                    </a:lnTo>
                    <a:lnTo>
                      <a:pt x="169" y="784"/>
                    </a:lnTo>
                    <a:lnTo>
                      <a:pt x="173" y="784"/>
                    </a:lnTo>
                    <a:lnTo>
                      <a:pt x="175" y="786"/>
                    </a:lnTo>
                    <a:lnTo>
                      <a:pt x="179" y="788"/>
                    </a:lnTo>
                    <a:lnTo>
                      <a:pt x="181" y="791"/>
                    </a:lnTo>
                    <a:lnTo>
                      <a:pt x="184" y="791"/>
                    </a:lnTo>
                    <a:lnTo>
                      <a:pt x="186" y="791"/>
                    </a:lnTo>
                    <a:lnTo>
                      <a:pt x="186" y="791"/>
                    </a:lnTo>
                    <a:lnTo>
                      <a:pt x="181" y="786"/>
                    </a:lnTo>
                    <a:lnTo>
                      <a:pt x="175" y="780"/>
                    </a:lnTo>
                    <a:lnTo>
                      <a:pt x="173" y="778"/>
                    </a:lnTo>
                    <a:lnTo>
                      <a:pt x="173" y="778"/>
                    </a:lnTo>
                    <a:lnTo>
                      <a:pt x="179" y="776"/>
                    </a:lnTo>
                    <a:lnTo>
                      <a:pt x="179" y="774"/>
                    </a:lnTo>
                    <a:lnTo>
                      <a:pt x="179" y="772"/>
                    </a:lnTo>
                    <a:lnTo>
                      <a:pt x="181" y="769"/>
                    </a:lnTo>
                    <a:lnTo>
                      <a:pt x="181" y="769"/>
                    </a:lnTo>
                    <a:lnTo>
                      <a:pt x="179" y="769"/>
                    </a:lnTo>
                    <a:lnTo>
                      <a:pt x="177" y="769"/>
                    </a:lnTo>
                    <a:lnTo>
                      <a:pt x="171" y="769"/>
                    </a:lnTo>
                    <a:lnTo>
                      <a:pt x="169" y="772"/>
                    </a:lnTo>
                    <a:lnTo>
                      <a:pt x="171" y="772"/>
                    </a:lnTo>
                    <a:lnTo>
                      <a:pt x="173" y="774"/>
                    </a:lnTo>
                    <a:lnTo>
                      <a:pt x="173" y="776"/>
                    </a:lnTo>
                    <a:lnTo>
                      <a:pt x="167" y="776"/>
                    </a:lnTo>
                    <a:lnTo>
                      <a:pt x="167" y="776"/>
                    </a:lnTo>
                    <a:lnTo>
                      <a:pt x="162" y="776"/>
                    </a:lnTo>
                    <a:lnTo>
                      <a:pt x="160" y="776"/>
                    </a:lnTo>
                    <a:lnTo>
                      <a:pt x="158" y="774"/>
                    </a:lnTo>
                    <a:lnTo>
                      <a:pt x="154" y="774"/>
                    </a:lnTo>
                    <a:lnTo>
                      <a:pt x="154" y="772"/>
                    </a:lnTo>
                    <a:lnTo>
                      <a:pt x="156" y="769"/>
                    </a:lnTo>
                    <a:lnTo>
                      <a:pt x="158" y="767"/>
                    </a:lnTo>
                    <a:lnTo>
                      <a:pt x="156" y="769"/>
                    </a:lnTo>
                    <a:lnTo>
                      <a:pt x="152" y="769"/>
                    </a:lnTo>
                    <a:lnTo>
                      <a:pt x="152" y="769"/>
                    </a:lnTo>
                    <a:lnTo>
                      <a:pt x="156" y="767"/>
                    </a:lnTo>
                    <a:lnTo>
                      <a:pt x="160" y="765"/>
                    </a:lnTo>
                    <a:lnTo>
                      <a:pt x="162" y="763"/>
                    </a:lnTo>
                    <a:lnTo>
                      <a:pt x="169" y="763"/>
                    </a:lnTo>
                    <a:lnTo>
                      <a:pt x="169" y="765"/>
                    </a:lnTo>
                    <a:lnTo>
                      <a:pt x="173" y="765"/>
                    </a:lnTo>
                    <a:lnTo>
                      <a:pt x="175" y="765"/>
                    </a:lnTo>
                    <a:lnTo>
                      <a:pt x="179" y="765"/>
                    </a:lnTo>
                    <a:lnTo>
                      <a:pt x="179" y="763"/>
                    </a:lnTo>
                    <a:lnTo>
                      <a:pt x="181" y="761"/>
                    </a:lnTo>
                    <a:lnTo>
                      <a:pt x="184" y="761"/>
                    </a:lnTo>
                    <a:lnTo>
                      <a:pt x="186" y="759"/>
                    </a:lnTo>
                    <a:lnTo>
                      <a:pt x="188" y="757"/>
                    </a:lnTo>
                    <a:lnTo>
                      <a:pt x="186" y="757"/>
                    </a:lnTo>
                    <a:lnTo>
                      <a:pt x="184" y="759"/>
                    </a:lnTo>
                    <a:lnTo>
                      <a:pt x="181" y="759"/>
                    </a:lnTo>
                    <a:lnTo>
                      <a:pt x="181" y="757"/>
                    </a:lnTo>
                    <a:lnTo>
                      <a:pt x="184" y="753"/>
                    </a:lnTo>
                    <a:lnTo>
                      <a:pt x="186" y="746"/>
                    </a:lnTo>
                    <a:lnTo>
                      <a:pt x="186" y="742"/>
                    </a:lnTo>
                    <a:lnTo>
                      <a:pt x="186" y="742"/>
                    </a:lnTo>
                    <a:lnTo>
                      <a:pt x="188" y="742"/>
                    </a:lnTo>
                    <a:lnTo>
                      <a:pt x="190" y="746"/>
                    </a:lnTo>
                    <a:lnTo>
                      <a:pt x="188" y="748"/>
                    </a:lnTo>
                    <a:lnTo>
                      <a:pt x="188" y="748"/>
                    </a:lnTo>
                    <a:lnTo>
                      <a:pt x="192" y="750"/>
                    </a:lnTo>
                    <a:lnTo>
                      <a:pt x="194" y="750"/>
                    </a:lnTo>
                    <a:lnTo>
                      <a:pt x="196" y="750"/>
                    </a:lnTo>
                    <a:lnTo>
                      <a:pt x="198" y="750"/>
                    </a:lnTo>
                    <a:lnTo>
                      <a:pt x="198" y="750"/>
                    </a:lnTo>
                    <a:lnTo>
                      <a:pt x="200" y="750"/>
                    </a:lnTo>
                    <a:lnTo>
                      <a:pt x="202" y="750"/>
                    </a:lnTo>
                    <a:lnTo>
                      <a:pt x="202" y="748"/>
                    </a:lnTo>
                    <a:lnTo>
                      <a:pt x="200" y="748"/>
                    </a:lnTo>
                    <a:lnTo>
                      <a:pt x="194" y="746"/>
                    </a:lnTo>
                    <a:lnTo>
                      <a:pt x="194" y="746"/>
                    </a:lnTo>
                    <a:lnTo>
                      <a:pt x="198" y="746"/>
                    </a:lnTo>
                    <a:lnTo>
                      <a:pt x="202" y="744"/>
                    </a:lnTo>
                    <a:lnTo>
                      <a:pt x="200" y="744"/>
                    </a:lnTo>
                    <a:lnTo>
                      <a:pt x="200" y="742"/>
                    </a:lnTo>
                    <a:lnTo>
                      <a:pt x="198" y="742"/>
                    </a:lnTo>
                    <a:lnTo>
                      <a:pt x="196" y="740"/>
                    </a:lnTo>
                    <a:lnTo>
                      <a:pt x="196" y="740"/>
                    </a:lnTo>
                    <a:lnTo>
                      <a:pt x="194" y="740"/>
                    </a:lnTo>
                    <a:lnTo>
                      <a:pt x="192" y="740"/>
                    </a:lnTo>
                    <a:lnTo>
                      <a:pt x="190" y="740"/>
                    </a:lnTo>
                    <a:lnTo>
                      <a:pt x="190" y="738"/>
                    </a:lnTo>
                    <a:lnTo>
                      <a:pt x="190" y="736"/>
                    </a:lnTo>
                    <a:lnTo>
                      <a:pt x="192" y="736"/>
                    </a:lnTo>
                    <a:lnTo>
                      <a:pt x="196" y="731"/>
                    </a:lnTo>
                    <a:lnTo>
                      <a:pt x="198" y="729"/>
                    </a:lnTo>
                    <a:lnTo>
                      <a:pt x="198" y="731"/>
                    </a:lnTo>
                    <a:lnTo>
                      <a:pt x="200" y="729"/>
                    </a:lnTo>
                    <a:lnTo>
                      <a:pt x="202" y="729"/>
                    </a:lnTo>
                    <a:lnTo>
                      <a:pt x="202" y="729"/>
                    </a:lnTo>
                    <a:lnTo>
                      <a:pt x="200" y="727"/>
                    </a:lnTo>
                    <a:lnTo>
                      <a:pt x="196" y="727"/>
                    </a:lnTo>
                    <a:lnTo>
                      <a:pt x="196" y="727"/>
                    </a:lnTo>
                    <a:lnTo>
                      <a:pt x="196" y="725"/>
                    </a:lnTo>
                    <a:lnTo>
                      <a:pt x="200" y="723"/>
                    </a:lnTo>
                    <a:lnTo>
                      <a:pt x="202" y="721"/>
                    </a:lnTo>
                    <a:lnTo>
                      <a:pt x="205" y="721"/>
                    </a:lnTo>
                    <a:lnTo>
                      <a:pt x="205" y="719"/>
                    </a:lnTo>
                    <a:lnTo>
                      <a:pt x="209" y="717"/>
                    </a:lnTo>
                    <a:lnTo>
                      <a:pt x="207" y="715"/>
                    </a:lnTo>
                    <a:lnTo>
                      <a:pt x="205" y="715"/>
                    </a:lnTo>
                    <a:lnTo>
                      <a:pt x="205" y="713"/>
                    </a:lnTo>
                    <a:lnTo>
                      <a:pt x="207" y="713"/>
                    </a:lnTo>
                    <a:lnTo>
                      <a:pt x="209" y="713"/>
                    </a:lnTo>
                    <a:lnTo>
                      <a:pt x="209" y="710"/>
                    </a:lnTo>
                    <a:lnTo>
                      <a:pt x="207" y="708"/>
                    </a:lnTo>
                    <a:lnTo>
                      <a:pt x="202" y="708"/>
                    </a:lnTo>
                    <a:lnTo>
                      <a:pt x="200" y="713"/>
                    </a:lnTo>
                    <a:lnTo>
                      <a:pt x="196" y="713"/>
                    </a:lnTo>
                    <a:lnTo>
                      <a:pt x="194" y="708"/>
                    </a:lnTo>
                    <a:lnTo>
                      <a:pt x="192" y="710"/>
                    </a:lnTo>
                    <a:lnTo>
                      <a:pt x="190" y="710"/>
                    </a:lnTo>
                    <a:lnTo>
                      <a:pt x="188" y="708"/>
                    </a:lnTo>
                    <a:lnTo>
                      <a:pt x="186" y="708"/>
                    </a:lnTo>
                    <a:lnTo>
                      <a:pt x="181" y="708"/>
                    </a:lnTo>
                    <a:lnTo>
                      <a:pt x="179" y="706"/>
                    </a:lnTo>
                    <a:lnTo>
                      <a:pt x="177" y="706"/>
                    </a:lnTo>
                    <a:lnTo>
                      <a:pt x="175" y="704"/>
                    </a:lnTo>
                    <a:lnTo>
                      <a:pt x="175" y="702"/>
                    </a:lnTo>
                    <a:lnTo>
                      <a:pt x="173" y="700"/>
                    </a:lnTo>
                    <a:lnTo>
                      <a:pt x="169" y="696"/>
                    </a:lnTo>
                    <a:lnTo>
                      <a:pt x="162" y="694"/>
                    </a:lnTo>
                    <a:lnTo>
                      <a:pt x="156" y="691"/>
                    </a:lnTo>
                    <a:lnTo>
                      <a:pt x="152" y="687"/>
                    </a:lnTo>
                    <a:lnTo>
                      <a:pt x="152" y="685"/>
                    </a:lnTo>
                    <a:lnTo>
                      <a:pt x="152" y="681"/>
                    </a:lnTo>
                    <a:lnTo>
                      <a:pt x="150" y="677"/>
                    </a:lnTo>
                    <a:lnTo>
                      <a:pt x="148" y="677"/>
                    </a:lnTo>
                    <a:lnTo>
                      <a:pt x="148" y="675"/>
                    </a:lnTo>
                    <a:lnTo>
                      <a:pt x="152" y="670"/>
                    </a:lnTo>
                    <a:lnTo>
                      <a:pt x="154" y="670"/>
                    </a:lnTo>
                    <a:lnTo>
                      <a:pt x="156" y="668"/>
                    </a:lnTo>
                    <a:lnTo>
                      <a:pt x="158" y="670"/>
                    </a:lnTo>
                    <a:lnTo>
                      <a:pt x="162" y="670"/>
                    </a:lnTo>
                    <a:lnTo>
                      <a:pt x="167" y="675"/>
                    </a:lnTo>
                    <a:lnTo>
                      <a:pt x="171" y="675"/>
                    </a:lnTo>
                    <a:lnTo>
                      <a:pt x="173" y="675"/>
                    </a:lnTo>
                    <a:lnTo>
                      <a:pt x="175" y="677"/>
                    </a:lnTo>
                    <a:lnTo>
                      <a:pt x="177" y="677"/>
                    </a:lnTo>
                    <a:lnTo>
                      <a:pt x="181" y="677"/>
                    </a:lnTo>
                    <a:lnTo>
                      <a:pt x="184" y="679"/>
                    </a:lnTo>
                    <a:lnTo>
                      <a:pt x="186" y="679"/>
                    </a:lnTo>
                    <a:lnTo>
                      <a:pt x="188" y="681"/>
                    </a:lnTo>
                    <a:lnTo>
                      <a:pt x="190" y="689"/>
                    </a:lnTo>
                    <a:lnTo>
                      <a:pt x="192" y="691"/>
                    </a:lnTo>
                    <a:lnTo>
                      <a:pt x="196" y="696"/>
                    </a:lnTo>
                    <a:lnTo>
                      <a:pt x="200" y="698"/>
                    </a:lnTo>
                    <a:lnTo>
                      <a:pt x="202" y="698"/>
                    </a:lnTo>
                    <a:lnTo>
                      <a:pt x="205" y="698"/>
                    </a:lnTo>
                    <a:lnTo>
                      <a:pt x="207" y="696"/>
                    </a:lnTo>
                    <a:lnTo>
                      <a:pt x="207" y="694"/>
                    </a:lnTo>
                    <a:lnTo>
                      <a:pt x="205" y="696"/>
                    </a:lnTo>
                    <a:lnTo>
                      <a:pt x="202" y="696"/>
                    </a:lnTo>
                    <a:lnTo>
                      <a:pt x="200" y="694"/>
                    </a:lnTo>
                    <a:lnTo>
                      <a:pt x="196" y="689"/>
                    </a:lnTo>
                    <a:lnTo>
                      <a:pt x="196" y="687"/>
                    </a:lnTo>
                    <a:lnTo>
                      <a:pt x="196" y="687"/>
                    </a:lnTo>
                    <a:lnTo>
                      <a:pt x="200" y="691"/>
                    </a:lnTo>
                    <a:lnTo>
                      <a:pt x="202" y="691"/>
                    </a:lnTo>
                    <a:lnTo>
                      <a:pt x="202" y="689"/>
                    </a:lnTo>
                    <a:lnTo>
                      <a:pt x="205" y="689"/>
                    </a:lnTo>
                    <a:lnTo>
                      <a:pt x="205" y="687"/>
                    </a:lnTo>
                    <a:lnTo>
                      <a:pt x="200" y="685"/>
                    </a:lnTo>
                    <a:lnTo>
                      <a:pt x="196" y="681"/>
                    </a:lnTo>
                    <a:lnTo>
                      <a:pt x="194" y="679"/>
                    </a:lnTo>
                    <a:lnTo>
                      <a:pt x="196" y="677"/>
                    </a:lnTo>
                    <a:lnTo>
                      <a:pt x="196" y="677"/>
                    </a:lnTo>
                    <a:lnTo>
                      <a:pt x="200" y="681"/>
                    </a:lnTo>
                    <a:lnTo>
                      <a:pt x="202" y="681"/>
                    </a:lnTo>
                    <a:lnTo>
                      <a:pt x="200" y="677"/>
                    </a:lnTo>
                    <a:lnTo>
                      <a:pt x="196" y="672"/>
                    </a:lnTo>
                    <a:lnTo>
                      <a:pt x="192" y="670"/>
                    </a:lnTo>
                    <a:lnTo>
                      <a:pt x="192" y="668"/>
                    </a:lnTo>
                    <a:lnTo>
                      <a:pt x="192" y="666"/>
                    </a:lnTo>
                    <a:lnTo>
                      <a:pt x="196" y="668"/>
                    </a:lnTo>
                    <a:lnTo>
                      <a:pt x="205" y="670"/>
                    </a:lnTo>
                    <a:lnTo>
                      <a:pt x="207" y="670"/>
                    </a:lnTo>
                    <a:lnTo>
                      <a:pt x="207" y="668"/>
                    </a:lnTo>
                    <a:lnTo>
                      <a:pt x="202" y="664"/>
                    </a:lnTo>
                    <a:lnTo>
                      <a:pt x="202" y="664"/>
                    </a:lnTo>
                    <a:lnTo>
                      <a:pt x="198" y="664"/>
                    </a:lnTo>
                    <a:lnTo>
                      <a:pt x="196" y="666"/>
                    </a:lnTo>
                    <a:lnTo>
                      <a:pt x="192" y="664"/>
                    </a:lnTo>
                    <a:lnTo>
                      <a:pt x="192" y="664"/>
                    </a:lnTo>
                    <a:lnTo>
                      <a:pt x="194" y="662"/>
                    </a:lnTo>
                    <a:lnTo>
                      <a:pt x="198" y="660"/>
                    </a:lnTo>
                    <a:lnTo>
                      <a:pt x="198" y="660"/>
                    </a:lnTo>
                    <a:lnTo>
                      <a:pt x="202" y="662"/>
                    </a:lnTo>
                    <a:lnTo>
                      <a:pt x="202" y="660"/>
                    </a:lnTo>
                    <a:lnTo>
                      <a:pt x="202" y="658"/>
                    </a:lnTo>
                    <a:lnTo>
                      <a:pt x="200" y="656"/>
                    </a:lnTo>
                    <a:lnTo>
                      <a:pt x="198" y="656"/>
                    </a:lnTo>
                    <a:lnTo>
                      <a:pt x="198" y="656"/>
                    </a:lnTo>
                    <a:lnTo>
                      <a:pt x="194" y="656"/>
                    </a:lnTo>
                    <a:lnTo>
                      <a:pt x="194" y="658"/>
                    </a:lnTo>
                    <a:lnTo>
                      <a:pt x="188" y="662"/>
                    </a:lnTo>
                    <a:lnTo>
                      <a:pt x="186" y="662"/>
                    </a:lnTo>
                    <a:lnTo>
                      <a:pt x="186" y="660"/>
                    </a:lnTo>
                    <a:lnTo>
                      <a:pt x="188" y="658"/>
                    </a:lnTo>
                    <a:lnTo>
                      <a:pt x="190" y="656"/>
                    </a:lnTo>
                    <a:lnTo>
                      <a:pt x="192" y="654"/>
                    </a:lnTo>
                    <a:lnTo>
                      <a:pt x="194" y="654"/>
                    </a:lnTo>
                    <a:lnTo>
                      <a:pt x="196" y="654"/>
                    </a:lnTo>
                    <a:lnTo>
                      <a:pt x="198" y="651"/>
                    </a:lnTo>
                    <a:lnTo>
                      <a:pt x="200" y="649"/>
                    </a:lnTo>
                    <a:lnTo>
                      <a:pt x="202" y="649"/>
                    </a:lnTo>
                    <a:lnTo>
                      <a:pt x="200" y="647"/>
                    </a:lnTo>
                    <a:lnTo>
                      <a:pt x="196" y="647"/>
                    </a:lnTo>
                    <a:lnTo>
                      <a:pt x="194" y="649"/>
                    </a:lnTo>
                    <a:lnTo>
                      <a:pt x="192" y="649"/>
                    </a:lnTo>
                    <a:lnTo>
                      <a:pt x="190" y="649"/>
                    </a:lnTo>
                    <a:lnTo>
                      <a:pt x="186" y="649"/>
                    </a:lnTo>
                    <a:lnTo>
                      <a:pt x="184" y="649"/>
                    </a:lnTo>
                    <a:lnTo>
                      <a:pt x="184" y="647"/>
                    </a:lnTo>
                    <a:lnTo>
                      <a:pt x="186" y="645"/>
                    </a:lnTo>
                    <a:lnTo>
                      <a:pt x="188" y="643"/>
                    </a:lnTo>
                    <a:lnTo>
                      <a:pt x="194" y="643"/>
                    </a:lnTo>
                    <a:lnTo>
                      <a:pt x="200" y="641"/>
                    </a:lnTo>
                    <a:lnTo>
                      <a:pt x="205" y="639"/>
                    </a:lnTo>
                    <a:lnTo>
                      <a:pt x="205" y="637"/>
                    </a:lnTo>
                    <a:lnTo>
                      <a:pt x="205" y="637"/>
                    </a:lnTo>
                    <a:lnTo>
                      <a:pt x="202" y="637"/>
                    </a:lnTo>
                    <a:lnTo>
                      <a:pt x="198" y="639"/>
                    </a:lnTo>
                    <a:lnTo>
                      <a:pt x="196" y="639"/>
                    </a:lnTo>
                    <a:lnTo>
                      <a:pt x="194" y="639"/>
                    </a:lnTo>
                    <a:lnTo>
                      <a:pt x="192" y="637"/>
                    </a:lnTo>
                    <a:lnTo>
                      <a:pt x="190" y="635"/>
                    </a:lnTo>
                    <a:lnTo>
                      <a:pt x="188" y="637"/>
                    </a:lnTo>
                    <a:lnTo>
                      <a:pt x="186" y="635"/>
                    </a:lnTo>
                    <a:lnTo>
                      <a:pt x="186" y="632"/>
                    </a:lnTo>
                    <a:lnTo>
                      <a:pt x="188" y="630"/>
                    </a:lnTo>
                    <a:lnTo>
                      <a:pt x="190" y="626"/>
                    </a:lnTo>
                    <a:lnTo>
                      <a:pt x="192" y="624"/>
                    </a:lnTo>
                    <a:lnTo>
                      <a:pt x="194" y="624"/>
                    </a:lnTo>
                    <a:lnTo>
                      <a:pt x="194" y="622"/>
                    </a:lnTo>
                    <a:lnTo>
                      <a:pt x="192" y="622"/>
                    </a:lnTo>
                    <a:lnTo>
                      <a:pt x="190" y="624"/>
                    </a:lnTo>
                    <a:lnTo>
                      <a:pt x="186" y="628"/>
                    </a:lnTo>
                    <a:lnTo>
                      <a:pt x="186" y="630"/>
                    </a:lnTo>
                    <a:lnTo>
                      <a:pt x="184" y="632"/>
                    </a:lnTo>
                    <a:lnTo>
                      <a:pt x="181" y="632"/>
                    </a:lnTo>
                    <a:lnTo>
                      <a:pt x="179" y="632"/>
                    </a:lnTo>
                    <a:lnTo>
                      <a:pt x="181" y="630"/>
                    </a:lnTo>
                    <a:lnTo>
                      <a:pt x="181" y="626"/>
                    </a:lnTo>
                    <a:lnTo>
                      <a:pt x="181" y="620"/>
                    </a:lnTo>
                    <a:lnTo>
                      <a:pt x="179" y="618"/>
                    </a:lnTo>
                    <a:lnTo>
                      <a:pt x="179" y="613"/>
                    </a:lnTo>
                    <a:lnTo>
                      <a:pt x="181" y="609"/>
                    </a:lnTo>
                    <a:lnTo>
                      <a:pt x="181" y="607"/>
                    </a:lnTo>
                    <a:lnTo>
                      <a:pt x="179" y="607"/>
                    </a:lnTo>
                    <a:lnTo>
                      <a:pt x="179" y="609"/>
                    </a:lnTo>
                    <a:lnTo>
                      <a:pt x="177" y="616"/>
                    </a:lnTo>
                    <a:lnTo>
                      <a:pt x="179" y="618"/>
                    </a:lnTo>
                    <a:lnTo>
                      <a:pt x="179" y="622"/>
                    </a:lnTo>
                    <a:lnTo>
                      <a:pt x="179" y="626"/>
                    </a:lnTo>
                    <a:lnTo>
                      <a:pt x="179" y="630"/>
                    </a:lnTo>
                    <a:lnTo>
                      <a:pt x="177" y="635"/>
                    </a:lnTo>
                    <a:lnTo>
                      <a:pt x="177" y="635"/>
                    </a:lnTo>
                    <a:lnTo>
                      <a:pt x="175" y="632"/>
                    </a:lnTo>
                    <a:lnTo>
                      <a:pt x="173" y="630"/>
                    </a:lnTo>
                    <a:lnTo>
                      <a:pt x="171" y="635"/>
                    </a:lnTo>
                    <a:lnTo>
                      <a:pt x="171" y="637"/>
                    </a:lnTo>
                    <a:lnTo>
                      <a:pt x="169" y="637"/>
                    </a:lnTo>
                    <a:lnTo>
                      <a:pt x="169" y="637"/>
                    </a:lnTo>
                    <a:lnTo>
                      <a:pt x="169" y="637"/>
                    </a:lnTo>
                    <a:lnTo>
                      <a:pt x="171" y="641"/>
                    </a:lnTo>
                    <a:lnTo>
                      <a:pt x="169" y="643"/>
                    </a:lnTo>
                    <a:lnTo>
                      <a:pt x="167" y="645"/>
                    </a:lnTo>
                    <a:lnTo>
                      <a:pt x="165" y="645"/>
                    </a:lnTo>
                    <a:lnTo>
                      <a:pt x="162" y="645"/>
                    </a:lnTo>
                    <a:lnTo>
                      <a:pt x="162" y="647"/>
                    </a:lnTo>
                    <a:lnTo>
                      <a:pt x="158" y="649"/>
                    </a:lnTo>
                    <a:lnTo>
                      <a:pt x="154" y="649"/>
                    </a:lnTo>
                    <a:lnTo>
                      <a:pt x="152" y="647"/>
                    </a:lnTo>
                    <a:lnTo>
                      <a:pt x="152" y="643"/>
                    </a:lnTo>
                    <a:lnTo>
                      <a:pt x="152" y="641"/>
                    </a:lnTo>
                    <a:lnTo>
                      <a:pt x="150" y="641"/>
                    </a:lnTo>
                    <a:lnTo>
                      <a:pt x="148" y="641"/>
                    </a:lnTo>
                    <a:lnTo>
                      <a:pt x="148" y="643"/>
                    </a:lnTo>
                    <a:lnTo>
                      <a:pt x="146" y="643"/>
                    </a:lnTo>
                    <a:lnTo>
                      <a:pt x="146" y="639"/>
                    </a:lnTo>
                    <a:lnTo>
                      <a:pt x="146" y="635"/>
                    </a:lnTo>
                    <a:lnTo>
                      <a:pt x="146" y="632"/>
                    </a:lnTo>
                    <a:lnTo>
                      <a:pt x="143" y="632"/>
                    </a:lnTo>
                    <a:lnTo>
                      <a:pt x="143" y="630"/>
                    </a:lnTo>
                    <a:lnTo>
                      <a:pt x="148" y="628"/>
                    </a:lnTo>
                    <a:lnTo>
                      <a:pt x="150" y="628"/>
                    </a:lnTo>
                    <a:lnTo>
                      <a:pt x="152" y="628"/>
                    </a:lnTo>
                    <a:lnTo>
                      <a:pt x="154" y="626"/>
                    </a:lnTo>
                    <a:lnTo>
                      <a:pt x="156" y="624"/>
                    </a:lnTo>
                    <a:lnTo>
                      <a:pt x="162" y="624"/>
                    </a:lnTo>
                    <a:lnTo>
                      <a:pt x="162" y="624"/>
                    </a:lnTo>
                    <a:lnTo>
                      <a:pt x="169" y="620"/>
                    </a:lnTo>
                    <a:lnTo>
                      <a:pt x="171" y="613"/>
                    </a:lnTo>
                    <a:lnTo>
                      <a:pt x="171" y="613"/>
                    </a:lnTo>
                    <a:lnTo>
                      <a:pt x="171" y="611"/>
                    </a:lnTo>
                    <a:lnTo>
                      <a:pt x="169" y="613"/>
                    </a:lnTo>
                    <a:lnTo>
                      <a:pt x="167" y="618"/>
                    </a:lnTo>
                    <a:lnTo>
                      <a:pt x="162" y="622"/>
                    </a:lnTo>
                    <a:lnTo>
                      <a:pt x="158" y="622"/>
                    </a:lnTo>
                    <a:lnTo>
                      <a:pt x="154" y="622"/>
                    </a:lnTo>
                    <a:lnTo>
                      <a:pt x="152" y="618"/>
                    </a:lnTo>
                    <a:lnTo>
                      <a:pt x="152" y="616"/>
                    </a:lnTo>
                    <a:lnTo>
                      <a:pt x="154" y="613"/>
                    </a:lnTo>
                    <a:lnTo>
                      <a:pt x="158" y="611"/>
                    </a:lnTo>
                    <a:lnTo>
                      <a:pt x="162" y="609"/>
                    </a:lnTo>
                    <a:lnTo>
                      <a:pt x="162" y="609"/>
                    </a:lnTo>
                    <a:lnTo>
                      <a:pt x="162" y="607"/>
                    </a:lnTo>
                    <a:lnTo>
                      <a:pt x="162" y="605"/>
                    </a:lnTo>
                    <a:lnTo>
                      <a:pt x="165" y="605"/>
                    </a:lnTo>
                    <a:lnTo>
                      <a:pt x="167" y="603"/>
                    </a:lnTo>
                    <a:lnTo>
                      <a:pt x="167" y="603"/>
                    </a:lnTo>
                    <a:lnTo>
                      <a:pt x="165" y="601"/>
                    </a:lnTo>
                    <a:lnTo>
                      <a:pt x="165" y="601"/>
                    </a:lnTo>
                    <a:lnTo>
                      <a:pt x="162" y="601"/>
                    </a:lnTo>
                    <a:lnTo>
                      <a:pt x="162" y="603"/>
                    </a:lnTo>
                    <a:lnTo>
                      <a:pt x="156" y="601"/>
                    </a:lnTo>
                    <a:lnTo>
                      <a:pt x="154" y="601"/>
                    </a:lnTo>
                    <a:lnTo>
                      <a:pt x="154" y="601"/>
                    </a:lnTo>
                    <a:lnTo>
                      <a:pt x="154" y="599"/>
                    </a:lnTo>
                    <a:lnTo>
                      <a:pt x="158" y="597"/>
                    </a:lnTo>
                    <a:lnTo>
                      <a:pt x="160" y="597"/>
                    </a:lnTo>
                    <a:lnTo>
                      <a:pt x="162" y="597"/>
                    </a:lnTo>
                    <a:lnTo>
                      <a:pt x="167" y="597"/>
                    </a:lnTo>
                    <a:lnTo>
                      <a:pt x="169" y="594"/>
                    </a:lnTo>
                    <a:lnTo>
                      <a:pt x="171" y="590"/>
                    </a:lnTo>
                    <a:lnTo>
                      <a:pt x="171" y="588"/>
                    </a:lnTo>
                    <a:lnTo>
                      <a:pt x="171" y="586"/>
                    </a:lnTo>
                    <a:lnTo>
                      <a:pt x="175" y="582"/>
                    </a:lnTo>
                    <a:lnTo>
                      <a:pt x="173" y="578"/>
                    </a:lnTo>
                    <a:lnTo>
                      <a:pt x="175" y="573"/>
                    </a:lnTo>
                    <a:lnTo>
                      <a:pt x="173" y="571"/>
                    </a:lnTo>
                    <a:lnTo>
                      <a:pt x="171" y="571"/>
                    </a:lnTo>
                    <a:lnTo>
                      <a:pt x="169" y="571"/>
                    </a:lnTo>
                    <a:lnTo>
                      <a:pt x="167" y="569"/>
                    </a:lnTo>
                    <a:lnTo>
                      <a:pt x="165" y="569"/>
                    </a:lnTo>
                    <a:lnTo>
                      <a:pt x="162" y="567"/>
                    </a:lnTo>
                    <a:lnTo>
                      <a:pt x="162" y="567"/>
                    </a:lnTo>
                    <a:lnTo>
                      <a:pt x="165" y="565"/>
                    </a:lnTo>
                    <a:lnTo>
                      <a:pt x="167" y="565"/>
                    </a:lnTo>
                    <a:lnTo>
                      <a:pt x="169" y="565"/>
                    </a:lnTo>
                    <a:lnTo>
                      <a:pt x="171" y="563"/>
                    </a:lnTo>
                    <a:lnTo>
                      <a:pt x="171" y="559"/>
                    </a:lnTo>
                    <a:lnTo>
                      <a:pt x="173" y="557"/>
                    </a:lnTo>
                    <a:lnTo>
                      <a:pt x="173" y="554"/>
                    </a:lnTo>
                    <a:lnTo>
                      <a:pt x="171" y="552"/>
                    </a:lnTo>
                    <a:lnTo>
                      <a:pt x="169" y="552"/>
                    </a:lnTo>
                    <a:lnTo>
                      <a:pt x="169" y="552"/>
                    </a:lnTo>
                    <a:lnTo>
                      <a:pt x="167" y="548"/>
                    </a:lnTo>
                    <a:lnTo>
                      <a:pt x="169" y="548"/>
                    </a:lnTo>
                    <a:lnTo>
                      <a:pt x="171" y="548"/>
                    </a:lnTo>
                    <a:lnTo>
                      <a:pt x="171" y="546"/>
                    </a:lnTo>
                    <a:lnTo>
                      <a:pt x="169" y="542"/>
                    </a:lnTo>
                    <a:lnTo>
                      <a:pt x="167" y="538"/>
                    </a:lnTo>
                    <a:lnTo>
                      <a:pt x="169" y="538"/>
                    </a:lnTo>
                    <a:lnTo>
                      <a:pt x="171" y="540"/>
                    </a:lnTo>
                    <a:lnTo>
                      <a:pt x="171" y="540"/>
                    </a:lnTo>
                    <a:lnTo>
                      <a:pt x="169" y="535"/>
                    </a:lnTo>
                    <a:lnTo>
                      <a:pt x="169" y="535"/>
                    </a:lnTo>
                    <a:lnTo>
                      <a:pt x="171" y="531"/>
                    </a:lnTo>
                    <a:lnTo>
                      <a:pt x="171" y="527"/>
                    </a:lnTo>
                    <a:lnTo>
                      <a:pt x="169" y="525"/>
                    </a:lnTo>
                    <a:lnTo>
                      <a:pt x="169" y="523"/>
                    </a:lnTo>
                    <a:lnTo>
                      <a:pt x="169" y="519"/>
                    </a:lnTo>
                    <a:lnTo>
                      <a:pt x="169" y="517"/>
                    </a:lnTo>
                    <a:lnTo>
                      <a:pt x="171" y="512"/>
                    </a:lnTo>
                    <a:lnTo>
                      <a:pt x="169" y="512"/>
                    </a:lnTo>
                    <a:lnTo>
                      <a:pt x="167" y="512"/>
                    </a:lnTo>
                    <a:lnTo>
                      <a:pt x="165" y="517"/>
                    </a:lnTo>
                    <a:lnTo>
                      <a:pt x="162" y="517"/>
                    </a:lnTo>
                    <a:lnTo>
                      <a:pt x="160" y="519"/>
                    </a:lnTo>
                    <a:lnTo>
                      <a:pt x="158" y="519"/>
                    </a:lnTo>
                    <a:lnTo>
                      <a:pt x="156" y="519"/>
                    </a:lnTo>
                    <a:lnTo>
                      <a:pt x="158" y="517"/>
                    </a:lnTo>
                    <a:lnTo>
                      <a:pt x="160" y="514"/>
                    </a:lnTo>
                    <a:lnTo>
                      <a:pt x="162" y="514"/>
                    </a:lnTo>
                    <a:lnTo>
                      <a:pt x="165" y="512"/>
                    </a:lnTo>
                    <a:lnTo>
                      <a:pt x="167" y="508"/>
                    </a:lnTo>
                    <a:lnTo>
                      <a:pt x="169" y="506"/>
                    </a:lnTo>
                    <a:lnTo>
                      <a:pt x="173" y="504"/>
                    </a:lnTo>
                    <a:lnTo>
                      <a:pt x="173" y="502"/>
                    </a:lnTo>
                    <a:lnTo>
                      <a:pt x="173" y="500"/>
                    </a:lnTo>
                    <a:lnTo>
                      <a:pt x="171" y="498"/>
                    </a:lnTo>
                    <a:lnTo>
                      <a:pt x="169" y="493"/>
                    </a:lnTo>
                    <a:lnTo>
                      <a:pt x="167" y="491"/>
                    </a:lnTo>
                    <a:lnTo>
                      <a:pt x="167" y="489"/>
                    </a:lnTo>
                    <a:lnTo>
                      <a:pt x="165" y="489"/>
                    </a:lnTo>
                    <a:lnTo>
                      <a:pt x="162" y="487"/>
                    </a:lnTo>
                    <a:lnTo>
                      <a:pt x="162" y="485"/>
                    </a:lnTo>
                    <a:lnTo>
                      <a:pt x="165" y="483"/>
                    </a:lnTo>
                    <a:lnTo>
                      <a:pt x="165" y="481"/>
                    </a:lnTo>
                    <a:lnTo>
                      <a:pt x="165" y="476"/>
                    </a:lnTo>
                    <a:lnTo>
                      <a:pt x="162" y="474"/>
                    </a:lnTo>
                    <a:lnTo>
                      <a:pt x="156" y="468"/>
                    </a:lnTo>
                    <a:lnTo>
                      <a:pt x="156" y="468"/>
                    </a:lnTo>
                    <a:lnTo>
                      <a:pt x="154" y="464"/>
                    </a:lnTo>
                    <a:lnTo>
                      <a:pt x="152" y="464"/>
                    </a:lnTo>
                    <a:lnTo>
                      <a:pt x="152" y="462"/>
                    </a:lnTo>
                    <a:lnTo>
                      <a:pt x="154" y="462"/>
                    </a:lnTo>
                    <a:lnTo>
                      <a:pt x="158" y="457"/>
                    </a:lnTo>
                    <a:lnTo>
                      <a:pt x="160" y="455"/>
                    </a:lnTo>
                    <a:lnTo>
                      <a:pt x="160" y="453"/>
                    </a:lnTo>
                    <a:lnTo>
                      <a:pt x="160" y="453"/>
                    </a:lnTo>
                    <a:lnTo>
                      <a:pt x="156" y="453"/>
                    </a:lnTo>
                    <a:lnTo>
                      <a:pt x="156" y="451"/>
                    </a:lnTo>
                    <a:lnTo>
                      <a:pt x="158" y="449"/>
                    </a:lnTo>
                    <a:lnTo>
                      <a:pt x="160" y="447"/>
                    </a:lnTo>
                    <a:lnTo>
                      <a:pt x="162" y="445"/>
                    </a:lnTo>
                    <a:lnTo>
                      <a:pt x="162" y="443"/>
                    </a:lnTo>
                    <a:lnTo>
                      <a:pt x="162" y="441"/>
                    </a:lnTo>
                    <a:lnTo>
                      <a:pt x="162" y="439"/>
                    </a:lnTo>
                    <a:lnTo>
                      <a:pt x="162" y="436"/>
                    </a:lnTo>
                    <a:lnTo>
                      <a:pt x="160" y="436"/>
                    </a:lnTo>
                    <a:lnTo>
                      <a:pt x="156" y="432"/>
                    </a:lnTo>
                    <a:lnTo>
                      <a:pt x="152" y="430"/>
                    </a:lnTo>
                    <a:lnTo>
                      <a:pt x="152" y="426"/>
                    </a:lnTo>
                    <a:lnTo>
                      <a:pt x="150" y="426"/>
                    </a:lnTo>
                    <a:lnTo>
                      <a:pt x="148" y="426"/>
                    </a:lnTo>
                    <a:lnTo>
                      <a:pt x="148" y="428"/>
                    </a:lnTo>
                    <a:lnTo>
                      <a:pt x="146" y="428"/>
                    </a:lnTo>
                    <a:lnTo>
                      <a:pt x="146" y="426"/>
                    </a:lnTo>
                    <a:lnTo>
                      <a:pt x="143" y="424"/>
                    </a:lnTo>
                    <a:lnTo>
                      <a:pt x="141" y="422"/>
                    </a:lnTo>
                    <a:lnTo>
                      <a:pt x="139" y="420"/>
                    </a:lnTo>
                    <a:lnTo>
                      <a:pt x="137" y="417"/>
                    </a:lnTo>
                    <a:lnTo>
                      <a:pt x="135" y="417"/>
                    </a:lnTo>
                    <a:lnTo>
                      <a:pt x="135" y="417"/>
                    </a:lnTo>
                    <a:lnTo>
                      <a:pt x="133" y="417"/>
                    </a:lnTo>
                    <a:lnTo>
                      <a:pt x="133" y="417"/>
                    </a:lnTo>
                    <a:lnTo>
                      <a:pt x="133" y="413"/>
                    </a:lnTo>
                    <a:lnTo>
                      <a:pt x="129" y="409"/>
                    </a:lnTo>
                    <a:lnTo>
                      <a:pt x="124" y="407"/>
                    </a:lnTo>
                    <a:lnTo>
                      <a:pt x="124" y="407"/>
                    </a:lnTo>
                    <a:lnTo>
                      <a:pt x="122" y="409"/>
                    </a:lnTo>
                    <a:lnTo>
                      <a:pt x="118" y="407"/>
                    </a:lnTo>
                    <a:lnTo>
                      <a:pt x="114" y="403"/>
                    </a:lnTo>
                    <a:lnTo>
                      <a:pt x="110" y="401"/>
                    </a:lnTo>
                    <a:lnTo>
                      <a:pt x="106" y="398"/>
                    </a:lnTo>
                    <a:lnTo>
                      <a:pt x="103" y="396"/>
                    </a:lnTo>
                    <a:lnTo>
                      <a:pt x="99" y="396"/>
                    </a:lnTo>
                    <a:lnTo>
                      <a:pt x="95" y="401"/>
                    </a:lnTo>
                    <a:lnTo>
                      <a:pt x="93" y="405"/>
                    </a:lnTo>
                    <a:lnTo>
                      <a:pt x="91" y="407"/>
                    </a:lnTo>
                    <a:lnTo>
                      <a:pt x="89" y="409"/>
                    </a:lnTo>
                    <a:lnTo>
                      <a:pt x="89" y="405"/>
                    </a:lnTo>
                    <a:lnTo>
                      <a:pt x="91" y="401"/>
                    </a:lnTo>
                    <a:lnTo>
                      <a:pt x="91" y="398"/>
                    </a:lnTo>
                    <a:lnTo>
                      <a:pt x="89" y="396"/>
                    </a:lnTo>
                    <a:lnTo>
                      <a:pt x="84" y="396"/>
                    </a:lnTo>
                    <a:lnTo>
                      <a:pt x="82" y="398"/>
                    </a:lnTo>
                    <a:lnTo>
                      <a:pt x="82" y="401"/>
                    </a:lnTo>
                    <a:lnTo>
                      <a:pt x="80" y="403"/>
                    </a:lnTo>
                    <a:lnTo>
                      <a:pt x="78" y="403"/>
                    </a:lnTo>
                    <a:lnTo>
                      <a:pt x="76" y="396"/>
                    </a:lnTo>
                    <a:lnTo>
                      <a:pt x="74" y="396"/>
                    </a:lnTo>
                    <a:lnTo>
                      <a:pt x="72" y="398"/>
                    </a:lnTo>
                    <a:lnTo>
                      <a:pt x="72" y="405"/>
                    </a:lnTo>
                    <a:lnTo>
                      <a:pt x="70" y="407"/>
                    </a:lnTo>
                    <a:lnTo>
                      <a:pt x="68" y="405"/>
                    </a:lnTo>
                    <a:lnTo>
                      <a:pt x="65" y="401"/>
                    </a:lnTo>
                    <a:lnTo>
                      <a:pt x="68" y="398"/>
                    </a:lnTo>
                    <a:lnTo>
                      <a:pt x="72" y="396"/>
                    </a:lnTo>
                    <a:lnTo>
                      <a:pt x="70" y="394"/>
                    </a:lnTo>
                    <a:lnTo>
                      <a:pt x="68" y="394"/>
                    </a:lnTo>
                    <a:lnTo>
                      <a:pt x="68" y="394"/>
                    </a:lnTo>
                    <a:lnTo>
                      <a:pt x="63" y="396"/>
                    </a:lnTo>
                    <a:lnTo>
                      <a:pt x="59" y="396"/>
                    </a:lnTo>
                    <a:lnTo>
                      <a:pt x="59" y="398"/>
                    </a:lnTo>
                    <a:lnTo>
                      <a:pt x="57" y="398"/>
                    </a:lnTo>
                    <a:lnTo>
                      <a:pt x="57" y="396"/>
                    </a:lnTo>
                    <a:lnTo>
                      <a:pt x="57" y="394"/>
                    </a:lnTo>
                    <a:lnTo>
                      <a:pt x="55" y="390"/>
                    </a:lnTo>
                    <a:lnTo>
                      <a:pt x="55" y="388"/>
                    </a:lnTo>
                    <a:lnTo>
                      <a:pt x="53" y="388"/>
                    </a:lnTo>
                    <a:lnTo>
                      <a:pt x="53" y="388"/>
                    </a:lnTo>
                    <a:lnTo>
                      <a:pt x="51" y="390"/>
                    </a:lnTo>
                    <a:lnTo>
                      <a:pt x="51" y="394"/>
                    </a:lnTo>
                    <a:lnTo>
                      <a:pt x="49" y="396"/>
                    </a:lnTo>
                    <a:lnTo>
                      <a:pt x="49" y="398"/>
                    </a:lnTo>
                    <a:lnTo>
                      <a:pt x="49" y="405"/>
                    </a:lnTo>
                    <a:lnTo>
                      <a:pt x="49" y="407"/>
                    </a:lnTo>
                    <a:lnTo>
                      <a:pt x="49" y="409"/>
                    </a:lnTo>
                    <a:lnTo>
                      <a:pt x="44" y="407"/>
                    </a:lnTo>
                    <a:lnTo>
                      <a:pt x="42" y="403"/>
                    </a:lnTo>
                    <a:lnTo>
                      <a:pt x="38" y="401"/>
                    </a:lnTo>
                    <a:lnTo>
                      <a:pt x="34" y="398"/>
                    </a:lnTo>
                    <a:lnTo>
                      <a:pt x="32" y="394"/>
                    </a:lnTo>
                    <a:lnTo>
                      <a:pt x="30" y="394"/>
                    </a:lnTo>
                    <a:lnTo>
                      <a:pt x="30" y="392"/>
                    </a:lnTo>
                    <a:lnTo>
                      <a:pt x="30" y="392"/>
                    </a:lnTo>
                    <a:lnTo>
                      <a:pt x="25" y="390"/>
                    </a:lnTo>
                    <a:lnTo>
                      <a:pt x="23" y="384"/>
                    </a:lnTo>
                    <a:lnTo>
                      <a:pt x="21" y="382"/>
                    </a:lnTo>
                    <a:lnTo>
                      <a:pt x="19" y="377"/>
                    </a:lnTo>
                    <a:lnTo>
                      <a:pt x="19" y="373"/>
                    </a:lnTo>
                    <a:lnTo>
                      <a:pt x="19" y="371"/>
                    </a:lnTo>
                    <a:lnTo>
                      <a:pt x="25" y="371"/>
                    </a:lnTo>
                    <a:lnTo>
                      <a:pt x="28" y="369"/>
                    </a:lnTo>
                    <a:lnTo>
                      <a:pt x="32" y="367"/>
                    </a:lnTo>
                    <a:lnTo>
                      <a:pt x="36" y="367"/>
                    </a:lnTo>
                    <a:lnTo>
                      <a:pt x="38" y="369"/>
                    </a:lnTo>
                    <a:lnTo>
                      <a:pt x="40" y="367"/>
                    </a:lnTo>
                    <a:lnTo>
                      <a:pt x="42" y="365"/>
                    </a:lnTo>
                    <a:lnTo>
                      <a:pt x="42" y="363"/>
                    </a:lnTo>
                    <a:lnTo>
                      <a:pt x="38" y="363"/>
                    </a:lnTo>
                    <a:lnTo>
                      <a:pt x="32" y="361"/>
                    </a:lnTo>
                    <a:lnTo>
                      <a:pt x="30" y="361"/>
                    </a:lnTo>
                    <a:lnTo>
                      <a:pt x="30" y="363"/>
                    </a:lnTo>
                    <a:lnTo>
                      <a:pt x="23" y="356"/>
                    </a:lnTo>
                    <a:lnTo>
                      <a:pt x="23" y="352"/>
                    </a:lnTo>
                    <a:lnTo>
                      <a:pt x="25" y="350"/>
                    </a:lnTo>
                    <a:lnTo>
                      <a:pt x="28" y="348"/>
                    </a:lnTo>
                    <a:lnTo>
                      <a:pt x="30" y="344"/>
                    </a:lnTo>
                    <a:lnTo>
                      <a:pt x="30" y="342"/>
                    </a:lnTo>
                    <a:lnTo>
                      <a:pt x="28" y="342"/>
                    </a:lnTo>
                    <a:lnTo>
                      <a:pt x="25" y="344"/>
                    </a:lnTo>
                    <a:lnTo>
                      <a:pt x="23" y="348"/>
                    </a:lnTo>
                    <a:lnTo>
                      <a:pt x="21" y="348"/>
                    </a:lnTo>
                    <a:lnTo>
                      <a:pt x="19" y="348"/>
                    </a:lnTo>
                    <a:lnTo>
                      <a:pt x="17" y="352"/>
                    </a:lnTo>
                    <a:lnTo>
                      <a:pt x="13" y="350"/>
                    </a:lnTo>
                    <a:lnTo>
                      <a:pt x="13" y="346"/>
                    </a:lnTo>
                    <a:lnTo>
                      <a:pt x="13" y="344"/>
                    </a:lnTo>
                    <a:lnTo>
                      <a:pt x="15" y="342"/>
                    </a:lnTo>
                    <a:lnTo>
                      <a:pt x="15" y="339"/>
                    </a:lnTo>
                    <a:lnTo>
                      <a:pt x="13" y="339"/>
                    </a:lnTo>
                    <a:lnTo>
                      <a:pt x="11" y="342"/>
                    </a:lnTo>
                    <a:lnTo>
                      <a:pt x="11" y="339"/>
                    </a:lnTo>
                    <a:lnTo>
                      <a:pt x="11" y="335"/>
                    </a:lnTo>
                    <a:lnTo>
                      <a:pt x="13" y="333"/>
                    </a:lnTo>
                    <a:lnTo>
                      <a:pt x="15" y="333"/>
                    </a:lnTo>
                    <a:lnTo>
                      <a:pt x="15" y="331"/>
                    </a:lnTo>
                    <a:lnTo>
                      <a:pt x="19" y="331"/>
                    </a:lnTo>
                    <a:lnTo>
                      <a:pt x="21" y="333"/>
                    </a:lnTo>
                    <a:lnTo>
                      <a:pt x="19" y="329"/>
                    </a:lnTo>
                    <a:lnTo>
                      <a:pt x="28" y="327"/>
                    </a:lnTo>
                    <a:lnTo>
                      <a:pt x="34" y="327"/>
                    </a:lnTo>
                    <a:lnTo>
                      <a:pt x="38" y="331"/>
                    </a:lnTo>
                    <a:lnTo>
                      <a:pt x="44" y="331"/>
                    </a:lnTo>
                    <a:lnTo>
                      <a:pt x="51" y="335"/>
                    </a:lnTo>
                    <a:lnTo>
                      <a:pt x="57" y="335"/>
                    </a:lnTo>
                    <a:lnTo>
                      <a:pt x="59" y="337"/>
                    </a:lnTo>
                    <a:lnTo>
                      <a:pt x="68" y="342"/>
                    </a:lnTo>
                    <a:lnTo>
                      <a:pt x="70" y="342"/>
                    </a:lnTo>
                    <a:lnTo>
                      <a:pt x="72" y="342"/>
                    </a:lnTo>
                    <a:lnTo>
                      <a:pt x="76" y="339"/>
                    </a:lnTo>
                    <a:lnTo>
                      <a:pt x="74" y="339"/>
                    </a:lnTo>
                    <a:lnTo>
                      <a:pt x="70" y="339"/>
                    </a:lnTo>
                    <a:lnTo>
                      <a:pt x="63" y="335"/>
                    </a:lnTo>
                    <a:lnTo>
                      <a:pt x="59" y="331"/>
                    </a:lnTo>
                    <a:lnTo>
                      <a:pt x="55" y="331"/>
                    </a:lnTo>
                    <a:lnTo>
                      <a:pt x="49" y="331"/>
                    </a:lnTo>
                    <a:lnTo>
                      <a:pt x="44" y="327"/>
                    </a:lnTo>
                    <a:lnTo>
                      <a:pt x="47" y="325"/>
                    </a:lnTo>
                    <a:lnTo>
                      <a:pt x="53" y="325"/>
                    </a:lnTo>
                    <a:lnTo>
                      <a:pt x="57" y="325"/>
                    </a:lnTo>
                    <a:lnTo>
                      <a:pt x="65" y="325"/>
                    </a:lnTo>
                    <a:lnTo>
                      <a:pt x="72" y="327"/>
                    </a:lnTo>
                    <a:lnTo>
                      <a:pt x="76" y="331"/>
                    </a:lnTo>
                    <a:lnTo>
                      <a:pt x="78" y="331"/>
                    </a:lnTo>
                    <a:lnTo>
                      <a:pt x="78" y="333"/>
                    </a:lnTo>
                    <a:lnTo>
                      <a:pt x="82" y="333"/>
                    </a:lnTo>
                    <a:lnTo>
                      <a:pt x="82" y="331"/>
                    </a:lnTo>
                    <a:lnTo>
                      <a:pt x="80" y="331"/>
                    </a:lnTo>
                    <a:lnTo>
                      <a:pt x="80" y="327"/>
                    </a:lnTo>
                    <a:lnTo>
                      <a:pt x="84" y="325"/>
                    </a:lnTo>
                    <a:lnTo>
                      <a:pt x="87" y="325"/>
                    </a:lnTo>
                    <a:lnTo>
                      <a:pt x="87" y="318"/>
                    </a:lnTo>
                    <a:lnTo>
                      <a:pt x="84" y="318"/>
                    </a:lnTo>
                    <a:lnTo>
                      <a:pt x="82" y="318"/>
                    </a:lnTo>
                    <a:lnTo>
                      <a:pt x="80" y="316"/>
                    </a:lnTo>
                    <a:lnTo>
                      <a:pt x="80" y="314"/>
                    </a:lnTo>
                    <a:lnTo>
                      <a:pt x="78" y="312"/>
                    </a:lnTo>
                    <a:lnTo>
                      <a:pt x="76" y="314"/>
                    </a:lnTo>
                    <a:lnTo>
                      <a:pt x="72" y="316"/>
                    </a:lnTo>
                    <a:lnTo>
                      <a:pt x="68" y="316"/>
                    </a:lnTo>
                    <a:lnTo>
                      <a:pt x="61" y="316"/>
                    </a:lnTo>
                    <a:lnTo>
                      <a:pt x="59" y="314"/>
                    </a:lnTo>
                    <a:lnTo>
                      <a:pt x="59" y="312"/>
                    </a:lnTo>
                    <a:lnTo>
                      <a:pt x="57" y="310"/>
                    </a:lnTo>
                    <a:lnTo>
                      <a:pt x="55" y="308"/>
                    </a:lnTo>
                    <a:lnTo>
                      <a:pt x="53" y="308"/>
                    </a:lnTo>
                    <a:lnTo>
                      <a:pt x="53" y="308"/>
                    </a:lnTo>
                    <a:lnTo>
                      <a:pt x="53" y="310"/>
                    </a:lnTo>
                    <a:lnTo>
                      <a:pt x="55" y="312"/>
                    </a:lnTo>
                    <a:lnTo>
                      <a:pt x="53" y="316"/>
                    </a:lnTo>
                    <a:lnTo>
                      <a:pt x="53" y="318"/>
                    </a:lnTo>
                    <a:lnTo>
                      <a:pt x="47" y="318"/>
                    </a:lnTo>
                    <a:lnTo>
                      <a:pt x="42" y="316"/>
                    </a:lnTo>
                    <a:lnTo>
                      <a:pt x="36" y="310"/>
                    </a:lnTo>
                    <a:lnTo>
                      <a:pt x="36" y="308"/>
                    </a:lnTo>
                    <a:lnTo>
                      <a:pt x="40" y="308"/>
                    </a:lnTo>
                    <a:lnTo>
                      <a:pt x="47" y="304"/>
                    </a:lnTo>
                    <a:lnTo>
                      <a:pt x="47" y="304"/>
                    </a:lnTo>
                    <a:lnTo>
                      <a:pt x="44" y="302"/>
                    </a:lnTo>
                    <a:lnTo>
                      <a:pt x="40" y="304"/>
                    </a:lnTo>
                    <a:lnTo>
                      <a:pt x="38" y="306"/>
                    </a:lnTo>
                    <a:lnTo>
                      <a:pt x="34" y="304"/>
                    </a:lnTo>
                    <a:lnTo>
                      <a:pt x="34" y="302"/>
                    </a:lnTo>
                    <a:lnTo>
                      <a:pt x="34" y="299"/>
                    </a:lnTo>
                    <a:lnTo>
                      <a:pt x="38" y="299"/>
                    </a:lnTo>
                    <a:lnTo>
                      <a:pt x="42" y="297"/>
                    </a:lnTo>
                    <a:lnTo>
                      <a:pt x="44" y="293"/>
                    </a:lnTo>
                    <a:lnTo>
                      <a:pt x="44" y="291"/>
                    </a:lnTo>
                    <a:lnTo>
                      <a:pt x="42" y="289"/>
                    </a:lnTo>
                    <a:lnTo>
                      <a:pt x="40" y="291"/>
                    </a:lnTo>
                    <a:lnTo>
                      <a:pt x="38" y="293"/>
                    </a:lnTo>
                    <a:lnTo>
                      <a:pt x="36" y="295"/>
                    </a:lnTo>
                    <a:lnTo>
                      <a:pt x="30" y="295"/>
                    </a:lnTo>
                    <a:lnTo>
                      <a:pt x="28" y="295"/>
                    </a:lnTo>
                    <a:lnTo>
                      <a:pt x="25" y="293"/>
                    </a:lnTo>
                    <a:lnTo>
                      <a:pt x="28" y="291"/>
                    </a:lnTo>
                    <a:lnTo>
                      <a:pt x="28" y="289"/>
                    </a:lnTo>
                    <a:lnTo>
                      <a:pt x="30" y="287"/>
                    </a:lnTo>
                    <a:lnTo>
                      <a:pt x="30" y="287"/>
                    </a:lnTo>
                    <a:lnTo>
                      <a:pt x="28" y="285"/>
                    </a:lnTo>
                    <a:lnTo>
                      <a:pt x="25" y="285"/>
                    </a:lnTo>
                    <a:lnTo>
                      <a:pt x="23" y="283"/>
                    </a:lnTo>
                    <a:lnTo>
                      <a:pt x="19" y="276"/>
                    </a:lnTo>
                    <a:lnTo>
                      <a:pt x="17" y="272"/>
                    </a:lnTo>
                    <a:lnTo>
                      <a:pt x="13" y="272"/>
                    </a:lnTo>
                    <a:lnTo>
                      <a:pt x="13" y="270"/>
                    </a:lnTo>
                    <a:lnTo>
                      <a:pt x="15" y="268"/>
                    </a:lnTo>
                    <a:lnTo>
                      <a:pt x="17" y="266"/>
                    </a:lnTo>
                    <a:lnTo>
                      <a:pt x="19" y="264"/>
                    </a:lnTo>
                    <a:lnTo>
                      <a:pt x="21" y="261"/>
                    </a:lnTo>
                    <a:lnTo>
                      <a:pt x="21" y="264"/>
                    </a:lnTo>
                    <a:lnTo>
                      <a:pt x="23" y="264"/>
                    </a:lnTo>
                    <a:lnTo>
                      <a:pt x="23" y="261"/>
                    </a:lnTo>
                    <a:lnTo>
                      <a:pt x="21" y="261"/>
                    </a:lnTo>
                    <a:lnTo>
                      <a:pt x="19" y="259"/>
                    </a:lnTo>
                    <a:lnTo>
                      <a:pt x="17" y="257"/>
                    </a:lnTo>
                    <a:lnTo>
                      <a:pt x="19" y="257"/>
                    </a:lnTo>
                    <a:lnTo>
                      <a:pt x="21" y="257"/>
                    </a:lnTo>
                    <a:lnTo>
                      <a:pt x="28" y="253"/>
                    </a:lnTo>
                    <a:lnTo>
                      <a:pt x="28" y="253"/>
                    </a:lnTo>
                    <a:lnTo>
                      <a:pt x="28" y="249"/>
                    </a:lnTo>
                    <a:lnTo>
                      <a:pt x="32" y="249"/>
                    </a:lnTo>
                    <a:lnTo>
                      <a:pt x="34" y="247"/>
                    </a:lnTo>
                    <a:lnTo>
                      <a:pt x="36" y="247"/>
                    </a:lnTo>
                    <a:lnTo>
                      <a:pt x="38" y="249"/>
                    </a:lnTo>
                    <a:lnTo>
                      <a:pt x="40" y="247"/>
                    </a:lnTo>
                    <a:lnTo>
                      <a:pt x="42" y="247"/>
                    </a:lnTo>
                    <a:lnTo>
                      <a:pt x="44" y="247"/>
                    </a:lnTo>
                    <a:lnTo>
                      <a:pt x="49" y="247"/>
                    </a:lnTo>
                    <a:lnTo>
                      <a:pt x="49" y="249"/>
                    </a:lnTo>
                    <a:lnTo>
                      <a:pt x="49" y="249"/>
                    </a:lnTo>
                    <a:lnTo>
                      <a:pt x="53" y="249"/>
                    </a:lnTo>
                    <a:lnTo>
                      <a:pt x="53" y="247"/>
                    </a:lnTo>
                    <a:lnTo>
                      <a:pt x="55" y="245"/>
                    </a:lnTo>
                    <a:lnTo>
                      <a:pt x="59" y="245"/>
                    </a:lnTo>
                    <a:lnTo>
                      <a:pt x="59" y="245"/>
                    </a:lnTo>
                    <a:lnTo>
                      <a:pt x="61" y="243"/>
                    </a:lnTo>
                    <a:lnTo>
                      <a:pt x="63" y="243"/>
                    </a:lnTo>
                    <a:lnTo>
                      <a:pt x="65" y="243"/>
                    </a:lnTo>
                    <a:lnTo>
                      <a:pt x="80" y="240"/>
                    </a:lnTo>
                    <a:lnTo>
                      <a:pt x="84" y="238"/>
                    </a:lnTo>
                    <a:lnTo>
                      <a:pt x="84" y="240"/>
                    </a:lnTo>
                    <a:lnTo>
                      <a:pt x="87" y="238"/>
                    </a:lnTo>
                    <a:lnTo>
                      <a:pt x="84" y="236"/>
                    </a:lnTo>
                    <a:lnTo>
                      <a:pt x="87" y="234"/>
                    </a:lnTo>
                    <a:lnTo>
                      <a:pt x="91" y="232"/>
                    </a:lnTo>
                    <a:lnTo>
                      <a:pt x="97" y="232"/>
                    </a:lnTo>
                    <a:lnTo>
                      <a:pt x="101" y="232"/>
                    </a:lnTo>
                    <a:lnTo>
                      <a:pt x="103" y="232"/>
                    </a:lnTo>
                    <a:lnTo>
                      <a:pt x="108" y="234"/>
                    </a:lnTo>
                    <a:lnTo>
                      <a:pt x="110" y="232"/>
                    </a:lnTo>
                    <a:lnTo>
                      <a:pt x="114" y="230"/>
                    </a:lnTo>
                    <a:lnTo>
                      <a:pt x="120" y="232"/>
                    </a:lnTo>
                    <a:lnTo>
                      <a:pt x="120" y="234"/>
                    </a:lnTo>
                    <a:lnTo>
                      <a:pt x="124" y="234"/>
                    </a:lnTo>
                    <a:lnTo>
                      <a:pt x="127" y="236"/>
                    </a:lnTo>
                    <a:lnTo>
                      <a:pt x="131" y="238"/>
                    </a:lnTo>
                    <a:lnTo>
                      <a:pt x="133" y="238"/>
                    </a:lnTo>
                    <a:lnTo>
                      <a:pt x="135" y="238"/>
                    </a:lnTo>
                    <a:lnTo>
                      <a:pt x="135" y="236"/>
                    </a:lnTo>
                    <a:lnTo>
                      <a:pt x="139" y="232"/>
                    </a:lnTo>
                    <a:lnTo>
                      <a:pt x="141" y="228"/>
                    </a:lnTo>
                    <a:lnTo>
                      <a:pt x="146" y="224"/>
                    </a:lnTo>
                    <a:lnTo>
                      <a:pt x="150" y="221"/>
                    </a:lnTo>
                    <a:lnTo>
                      <a:pt x="150" y="219"/>
                    </a:lnTo>
                    <a:lnTo>
                      <a:pt x="154" y="215"/>
                    </a:lnTo>
                    <a:lnTo>
                      <a:pt x="158" y="213"/>
                    </a:lnTo>
                    <a:lnTo>
                      <a:pt x="158" y="209"/>
                    </a:lnTo>
                    <a:lnTo>
                      <a:pt x="156" y="209"/>
                    </a:lnTo>
                    <a:lnTo>
                      <a:pt x="156" y="205"/>
                    </a:lnTo>
                    <a:lnTo>
                      <a:pt x="158" y="200"/>
                    </a:lnTo>
                    <a:lnTo>
                      <a:pt x="162" y="200"/>
                    </a:lnTo>
                    <a:lnTo>
                      <a:pt x="167" y="200"/>
                    </a:lnTo>
                    <a:lnTo>
                      <a:pt x="171" y="198"/>
                    </a:lnTo>
                    <a:lnTo>
                      <a:pt x="173" y="196"/>
                    </a:lnTo>
                    <a:lnTo>
                      <a:pt x="171" y="194"/>
                    </a:lnTo>
                    <a:lnTo>
                      <a:pt x="167" y="194"/>
                    </a:lnTo>
                    <a:lnTo>
                      <a:pt x="165" y="192"/>
                    </a:lnTo>
                    <a:lnTo>
                      <a:pt x="162" y="190"/>
                    </a:lnTo>
                    <a:lnTo>
                      <a:pt x="165" y="188"/>
                    </a:lnTo>
                    <a:lnTo>
                      <a:pt x="167" y="188"/>
                    </a:lnTo>
                    <a:lnTo>
                      <a:pt x="173" y="188"/>
                    </a:lnTo>
                    <a:lnTo>
                      <a:pt x="177" y="186"/>
                    </a:lnTo>
                    <a:lnTo>
                      <a:pt x="181" y="183"/>
                    </a:lnTo>
                    <a:lnTo>
                      <a:pt x="181" y="181"/>
                    </a:lnTo>
                    <a:lnTo>
                      <a:pt x="181" y="181"/>
                    </a:lnTo>
                    <a:lnTo>
                      <a:pt x="181" y="177"/>
                    </a:lnTo>
                    <a:lnTo>
                      <a:pt x="179" y="177"/>
                    </a:lnTo>
                    <a:lnTo>
                      <a:pt x="177" y="179"/>
                    </a:lnTo>
                    <a:lnTo>
                      <a:pt x="177" y="183"/>
                    </a:lnTo>
                    <a:lnTo>
                      <a:pt x="175" y="183"/>
                    </a:lnTo>
                    <a:lnTo>
                      <a:pt x="169" y="183"/>
                    </a:lnTo>
                    <a:lnTo>
                      <a:pt x="165" y="183"/>
                    </a:lnTo>
                    <a:lnTo>
                      <a:pt x="165" y="183"/>
                    </a:lnTo>
                    <a:lnTo>
                      <a:pt x="160" y="186"/>
                    </a:lnTo>
                    <a:lnTo>
                      <a:pt x="156" y="186"/>
                    </a:lnTo>
                    <a:lnTo>
                      <a:pt x="156" y="183"/>
                    </a:lnTo>
                    <a:lnTo>
                      <a:pt x="152" y="181"/>
                    </a:lnTo>
                    <a:lnTo>
                      <a:pt x="150" y="181"/>
                    </a:lnTo>
                    <a:lnTo>
                      <a:pt x="148" y="183"/>
                    </a:lnTo>
                    <a:lnTo>
                      <a:pt x="146" y="183"/>
                    </a:lnTo>
                    <a:lnTo>
                      <a:pt x="143" y="181"/>
                    </a:lnTo>
                    <a:lnTo>
                      <a:pt x="141" y="181"/>
                    </a:lnTo>
                    <a:lnTo>
                      <a:pt x="139" y="181"/>
                    </a:lnTo>
                    <a:lnTo>
                      <a:pt x="139" y="179"/>
                    </a:lnTo>
                    <a:lnTo>
                      <a:pt x="139" y="177"/>
                    </a:lnTo>
                    <a:lnTo>
                      <a:pt x="139" y="177"/>
                    </a:lnTo>
                    <a:lnTo>
                      <a:pt x="139" y="175"/>
                    </a:lnTo>
                    <a:lnTo>
                      <a:pt x="139" y="171"/>
                    </a:lnTo>
                    <a:lnTo>
                      <a:pt x="141" y="171"/>
                    </a:lnTo>
                    <a:lnTo>
                      <a:pt x="143" y="169"/>
                    </a:lnTo>
                    <a:lnTo>
                      <a:pt x="146" y="167"/>
                    </a:lnTo>
                    <a:lnTo>
                      <a:pt x="148" y="165"/>
                    </a:lnTo>
                    <a:lnTo>
                      <a:pt x="148" y="162"/>
                    </a:lnTo>
                    <a:lnTo>
                      <a:pt x="148" y="160"/>
                    </a:lnTo>
                    <a:lnTo>
                      <a:pt x="146" y="158"/>
                    </a:lnTo>
                    <a:lnTo>
                      <a:pt x="148" y="158"/>
                    </a:lnTo>
                    <a:lnTo>
                      <a:pt x="150" y="156"/>
                    </a:lnTo>
                    <a:lnTo>
                      <a:pt x="154" y="156"/>
                    </a:lnTo>
                    <a:lnTo>
                      <a:pt x="156" y="154"/>
                    </a:lnTo>
                    <a:lnTo>
                      <a:pt x="156" y="152"/>
                    </a:lnTo>
                    <a:lnTo>
                      <a:pt x="162" y="150"/>
                    </a:lnTo>
                    <a:lnTo>
                      <a:pt x="165" y="146"/>
                    </a:lnTo>
                    <a:lnTo>
                      <a:pt x="167" y="146"/>
                    </a:lnTo>
                    <a:lnTo>
                      <a:pt x="173" y="146"/>
                    </a:lnTo>
                    <a:lnTo>
                      <a:pt x="175" y="146"/>
                    </a:lnTo>
                    <a:lnTo>
                      <a:pt x="175" y="143"/>
                    </a:lnTo>
                    <a:lnTo>
                      <a:pt x="173" y="143"/>
                    </a:lnTo>
                    <a:lnTo>
                      <a:pt x="173" y="141"/>
                    </a:lnTo>
                    <a:lnTo>
                      <a:pt x="175" y="139"/>
                    </a:lnTo>
                    <a:lnTo>
                      <a:pt x="179" y="139"/>
                    </a:lnTo>
                    <a:lnTo>
                      <a:pt x="179" y="141"/>
                    </a:lnTo>
                    <a:lnTo>
                      <a:pt x="181" y="141"/>
                    </a:lnTo>
                    <a:lnTo>
                      <a:pt x="186" y="137"/>
                    </a:lnTo>
                    <a:lnTo>
                      <a:pt x="186" y="133"/>
                    </a:lnTo>
                    <a:lnTo>
                      <a:pt x="186" y="131"/>
                    </a:lnTo>
                    <a:lnTo>
                      <a:pt x="190" y="129"/>
                    </a:lnTo>
                    <a:lnTo>
                      <a:pt x="194" y="127"/>
                    </a:lnTo>
                    <a:lnTo>
                      <a:pt x="196" y="124"/>
                    </a:lnTo>
                    <a:lnTo>
                      <a:pt x="198" y="124"/>
                    </a:lnTo>
                    <a:lnTo>
                      <a:pt x="200" y="122"/>
                    </a:lnTo>
                    <a:lnTo>
                      <a:pt x="202" y="124"/>
                    </a:lnTo>
                    <a:lnTo>
                      <a:pt x="202" y="129"/>
                    </a:lnTo>
                    <a:lnTo>
                      <a:pt x="202" y="135"/>
                    </a:lnTo>
                    <a:lnTo>
                      <a:pt x="202" y="137"/>
                    </a:lnTo>
                    <a:lnTo>
                      <a:pt x="205" y="143"/>
                    </a:lnTo>
                    <a:lnTo>
                      <a:pt x="202" y="150"/>
                    </a:lnTo>
                    <a:lnTo>
                      <a:pt x="205" y="150"/>
                    </a:lnTo>
                    <a:lnTo>
                      <a:pt x="207" y="148"/>
                    </a:lnTo>
                    <a:lnTo>
                      <a:pt x="207" y="141"/>
                    </a:lnTo>
                    <a:lnTo>
                      <a:pt x="205" y="135"/>
                    </a:lnTo>
                    <a:lnTo>
                      <a:pt x="205" y="133"/>
                    </a:lnTo>
                    <a:lnTo>
                      <a:pt x="205" y="129"/>
                    </a:lnTo>
                    <a:lnTo>
                      <a:pt x="205" y="124"/>
                    </a:lnTo>
                    <a:lnTo>
                      <a:pt x="207" y="122"/>
                    </a:lnTo>
                    <a:lnTo>
                      <a:pt x="209" y="122"/>
                    </a:lnTo>
                    <a:lnTo>
                      <a:pt x="211" y="122"/>
                    </a:lnTo>
                    <a:lnTo>
                      <a:pt x="213" y="120"/>
                    </a:lnTo>
                    <a:lnTo>
                      <a:pt x="213" y="120"/>
                    </a:lnTo>
                    <a:lnTo>
                      <a:pt x="215" y="122"/>
                    </a:lnTo>
                    <a:lnTo>
                      <a:pt x="215" y="124"/>
                    </a:lnTo>
                    <a:lnTo>
                      <a:pt x="217" y="124"/>
                    </a:lnTo>
                    <a:lnTo>
                      <a:pt x="219" y="124"/>
                    </a:lnTo>
                    <a:lnTo>
                      <a:pt x="219" y="129"/>
                    </a:lnTo>
                    <a:lnTo>
                      <a:pt x="219" y="131"/>
                    </a:lnTo>
                    <a:lnTo>
                      <a:pt x="224" y="131"/>
                    </a:lnTo>
                    <a:lnTo>
                      <a:pt x="228" y="131"/>
                    </a:lnTo>
                    <a:lnTo>
                      <a:pt x="230" y="131"/>
                    </a:lnTo>
                    <a:lnTo>
                      <a:pt x="232" y="131"/>
                    </a:lnTo>
                    <a:lnTo>
                      <a:pt x="232" y="129"/>
                    </a:lnTo>
                    <a:lnTo>
                      <a:pt x="232" y="127"/>
                    </a:lnTo>
                    <a:lnTo>
                      <a:pt x="232" y="124"/>
                    </a:lnTo>
                    <a:lnTo>
                      <a:pt x="234" y="122"/>
                    </a:lnTo>
                    <a:lnTo>
                      <a:pt x="236" y="118"/>
                    </a:lnTo>
                    <a:lnTo>
                      <a:pt x="236" y="116"/>
                    </a:lnTo>
                    <a:lnTo>
                      <a:pt x="240" y="116"/>
                    </a:lnTo>
                    <a:lnTo>
                      <a:pt x="245" y="114"/>
                    </a:lnTo>
                    <a:lnTo>
                      <a:pt x="247" y="110"/>
                    </a:lnTo>
                    <a:lnTo>
                      <a:pt x="247" y="106"/>
                    </a:lnTo>
                    <a:lnTo>
                      <a:pt x="245" y="106"/>
                    </a:lnTo>
                    <a:lnTo>
                      <a:pt x="245" y="106"/>
                    </a:lnTo>
                    <a:lnTo>
                      <a:pt x="243" y="103"/>
                    </a:lnTo>
                    <a:lnTo>
                      <a:pt x="245" y="101"/>
                    </a:lnTo>
                    <a:lnTo>
                      <a:pt x="247" y="97"/>
                    </a:lnTo>
                    <a:lnTo>
                      <a:pt x="247" y="93"/>
                    </a:lnTo>
                    <a:lnTo>
                      <a:pt x="247" y="91"/>
                    </a:lnTo>
                    <a:lnTo>
                      <a:pt x="249" y="84"/>
                    </a:lnTo>
                    <a:lnTo>
                      <a:pt x="251" y="82"/>
                    </a:lnTo>
                    <a:lnTo>
                      <a:pt x="255" y="82"/>
                    </a:lnTo>
                    <a:lnTo>
                      <a:pt x="261" y="80"/>
                    </a:lnTo>
                    <a:lnTo>
                      <a:pt x="266" y="78"/>
                    </a:lnTo>
                    <a:lnTo>
                      <a:pt x="266" y="78"/>
                    </a:lnTo>
                    <a:lnTo>
                      <a:pt x="268" y="80"/>
                    </a:lnTo>
                    <a:lnTo>
                      <a:pt x="268" y="84"/>
                    </a:lnTo>
                    <a:lnTo>
                      <a:pt x="272" y="91"/>
                    </a:lnTo>
                    <a:lnTo>
                      <a:pt x="272" y="93"/>
                    </a:lnTo>
                    <a:lnTo>
                      <a:pt x="270" y="101"/>
                    </a:lnTo>
                    <a:lnTo>
                      <a:pt x="270" y="108"/>
                    </a:lnTo>
                    <a:lnTo>
                      <a:pt x="272" y="110"/>
                    </a:lnTo>
                    <a:lnTo>
                      <a:pt x="276" y="114"/>
                    </a:lnTo>
                    <a:lnTo>
                      <a:pt x="278" y="118"/>
                    </a:lnTo>
                    <a:lnTo>
                      <a:pt x="280" y="118"/>
                    </a:lnTo>
                    <a:lnTo>
                      <a:pt x="283" y="118"/>
                    </a:lnTo>
                    <a:lnTo>
                      <a:pt x="280" y="112"/>
                    </a:lnTo>
                    <a:lnTo>
                      <a:pt x="280" y="108"/>
                    </a:lnTo>
                    <a:lnTo>
                      <a:pt x="276" y="101"/>
                    </a:lnTo>
                    <a:lnTo>
                      <a:pt x="276" y="95"/>
                    </a:lnTo>
                    <a:lnTo>
                      <a:pt x="278" y="91"/>
                    </a:lnTo>
                    <a:lnTo>
                      <a:pt x="278" y="87"/>
                    </a:lnTo>
                    <a:lnTo>
                      <a:pt x="276" y="84"/>
                    </a:lnTo>
                    <a:lnTo>
                      <a:pt x="276" y="82"/>
                    </a:lnTo>
                    <a:lnTo>
                      <a:pt x="276" y="78"/>
                    </a:lnTo>
                    <a:lnTo>
                      <a:pt x="274" y="76"/>
                    </a:lnTo>
                    <a:lnTo>
                      <a:pt x="274" y="74"/>
                    </a:lnTo>
                    <a:lnTo>
                      <a:pt x="278" y="72"/>
                    </a:lnTo>
                    <a:lnTo>
                      <a:pt x="283" y="72"/>
                    </a:lnTo>
                    <a:lnTo>
                      <a:pt x="285" y="72"/>
                    </a:lnTo>
                    <a:lnTo>
                      <a:pt x="287" y="70"/>
                    </a:lnTo>
                    <a:lnTo>
                      <a:pt x="291" y="70"/>
                    </a:lnTo>
                    <a:lnTo>
                      <a:pt x="295" y="72"/>
                    </a:lnTo>
                    <a:lnTo>
                      <a:pt x="304" y="72"/>
                    </a:lnTo>
                    <a:lnTo>
                      <a:pt x="312" y="68"/>
                    </a:lnTo>
                    <a:lnTo>
                      <a:pt x="318" y="68"/>
                    </a:lnTo>
                    <a:lnTo>
                      <a:pt x="321" y="70"/>
                    </a:lnTo>
                    <a:lnTo>
                      <a:pt x="323" y="74"/>
                    </a:lnTo>
                    <a:lnTo>
                      <a:pt x="323" y="78"/>
                    </a:lnTo>
                    <a:lnTo>
                      <a:pt x="323" y="78"/>
                    </a:lnTo>
                    <a:lnTo>
                      <a:pt x="325" y="78"/>
                    </a:lnTo>
                    <a:lnTo>
                      <a:pt x="327" y="76"/>
                    </a:lnTo>
                    <a:lnTo>
                      <a:pt x="325" y="74"/>
                    </a:lnTo>
                    <a:lnTo>
                      <a:pt x="325" y="70"/>
                    </a:lnTo>
                    <a:lnTo>
                      <a:pt x="331" y="65"/>
                    </a:lnTo>
                    <a:lnTo>
                      <a:pt x="333" y="65"/>
                    </a:lnTo>
                    <a:lnTo>
                      <a:pt x="335" y="68"/>
                    </a:lnTo>
                    <a:lnTo>
                      <a:pt x="337" y="74"/>
                    </a:lnTo>
                    <a:lnTo>
                      <a:pt x="339" y="76"/>
                    </a:lnTo>
                    <a:lnTo>
                      <a:pt x="339" y="72"/>
                    </a:lnTo>
                    <a:lnTo>
                      <a:pt x="339" y="68"/>
                    </a:lnTo>
                    <a:lnTo>
                      <a:pt x="337" y="63"/>
                    </a:lnTo>
                    <a:lnTo>
                      <a:pt x="335" y="61"/>
                    </a:lnTo>
                    <a:lnTo>
                      <a:pt x="337" y="61"/>
                    </a:lnTo>
                    <a:lnTo>
                      <a:pt x="339" y="61"/>
                    </a:lnTo>
                    <a:lnTo>
                      <a:pt x="344" y="63"/>
                    </a:lnTo>
                    <a:lnTo>
                      <a:pt x="348" y="59"/>
                    </a:lnTo>
                    <a:lnTo>
                      <a:pt x="350" y="59"/>
                    </a:lnTo>
                    <a:lnTo>
                      <a:pt x="356" y="59"/>
                    </a:lnTo>
                    <a:lnTo>
                      <a:pt x="358" y="63"/>
                    </a:lnTo>
                    <a:lnTo>
                      <a:pt x="356" y="72"/>
                    </a:lnTo>
                    <a:lnTo>
                      <a:pt x="354" y="78"/>
                    </a:lnTo>
                    <a:lnTo>
                      <a:pt x="354" y="80"/>
                    </a:lnTo>
                    <a:lnTo>
                      <a:pt x="352" y="87"/>
                    </a:lnTo>
                    <a:lnTo>
                      <a:pt x="350" y="91"/>
                    </a:lnTo>
                    <a:lnTo>
                      <a:pt x="350" y="93"/>
                    </a:lnTo>
                    <a:lnTo>
                      <a:pt x="350" y="95"/>
                    </a:lnTo>
                    <a:lnTo>
                      <a:pt x="348" y="97"/>
                    </a:lnTo>
                    <a:lnTo>
                      <a:pt x="346" y="99"/>
                    </a:lnTo>
                    <a:lnTo>
                      <a:pt x="348" y="101"/>
                    </a:lnTo>
                    <a:lnTo>
                      <a:pt x="348" y="103"/>
                    </a:lnTo>
                    <a:lnTo>
                      <a:pt x="348" y="106"/>
                    </a:lnTo>
                    <a:lnTo>
                      <a:pt x="344" y="110"/>
                    </a:lnTo>
                    <a:lnTo>
                      <a:pt x="342" y="114"/>
                    </a:lnTo>
                    <a:lnTo>
                      <a:pt x="339" y="116"/>
                    </a:lnTo>
                    <a:lnTo>
                      <a:pt x="337" y="118"/>
                    </a:lnTo>
                    <a:lnTo>
                      <a:pt x="337" y="122"/>
                    </a:lnTo>
                    <a:lnTo>
                      <a:pt x="335" y="124"/>
                    </a:lnTo>
                    <a:lnTo>
                      <a:pt x="333" y="129"/>
                    </a:lnTo>
                    <a:lnTo>
                      <a:pt x="333" y="131"/>
                    </a:lnTo>
                    <a:lnTo>
                      <a:pt x="337" y="131"/>
                    </a:lnTo>
                    <a:lnTo>
                      <a:pt x="339" y="127"/>
                    </a:lnTo>
                    <a:lnTo>
                      <a:pt x="342" y="124"/>
                    </a:lnTo>
                    <a:lnTo>
                      <a:pt x="342" y="122"/>
                    </a:lnTo>
                    <a:lnTo>
                      <a:pt x="344" y="118"/>
                    </a:lnTo>
                    <a:lnTo>
                      <a:pt x="348" y="114"/>
                    </a:lnTo>
                    <a:lnTo>
                      <a:pt x="350" y="110"/>
                    </a:lnTo>
                    <a:lnTo>
                      <a:pt x="352" y="110"/>
                    </a:lnTo>
                    <a:lnTo>
                      <a:pt x="354" y="108"/>
                    </a:lnTo>
                    <a:lnTo>
                      <a:pt x="354" y="106"/>
                    </a:lnTo>
                    <a:lnTo>
                      <a:pt x="354" y="101"/>
                    </a:lnTo>
                    <a:lnTo>
                      <a:pt x="356" y="101"/>
                    </a:lnTo>
                    <a:lnTo>
                      <a:pt x="358" y="97"/>
                    </a:lnTo>
                    <a:lnTo>
                      <a:pt x="361" y="95"/>
                    </a:lnTo>
                    <a:lnTo>
                      <a:pt x="363" y="97"/>
                    </a:lnTo>
                    <a:lnTo>
                      <a:pt x="363" y="99"/>
                    </a:lnTo>
                    <a:lnTo>
                      <a:pt x="365" y="103"/>
                    </a:lnTo>
                    <a:lnTo>
                      <a:pt x="365" y="106"/>
                    </a:lnTo>
                    <a:lnTo>
                      <a:pt x="367" y="110"/>
                    </a:lnTo>
                    <a:lnTo>
                      <a:pt x="369" y="114"/>
                    </a:lnTo>
                    <a:lnTo>
                      <a:pt x="369" y="120"/>
                    </a:lnTo>
                    <a:lnTo>
                      <a:pt x="371" y="120"/>
                    </a:lnTo>
                    <a:lnTo>
                      <a:pt x="375" y="122"/>
                    </a:lnTo>
                    <a:lnTo>
                      <a:pt x="375" y="122"/>
                    </a:lnTo>
                    <a:lnTo>
                      <a:pt x="377" y="122"/>
                    </a:lnTo>
                    <a:lnTo>
                      <a:pt x="377" y="120"/>
                    </a:lnTo>
                    <a:lnTo>
                      <a:pt x="380" y="120"/>
                    </a:lnTo>
                    <a:lnTo>
                      <a:pt x="380" y="118"/>
                    </a:lnTo>
                    <a:lnTo>
                      <a:pt x="375" y="116"/>
                    </a:lnTo>
                    <a:lnTo>
                      <a:pt x="375" y="112"/>
                    </a:lnTo>
                    <a:lnTo>
                      <a:pt x="375" y="112"/>
                    </a:lnTo>
                    <a:lnTo>
                      <a:pt x="377" y="112"/>
                    </a:lnTo>
                    <a:lnTo>
                      <a:pt x="380" y="114"/>
                    </a:lnTo>
                    <a:lnTo>
                      <a:pt x="384" y="114"/>
                    </a:lnTo>
                    <a:lnTo>
                      <a:pt x="388" y="116"/>
                    </a:lnTo>
                    <a:lnTo>
                      <a:pt x="388" y="116"/>
                    </a:lnTo>
                    <a:lnTo>
                      <a:pt x="390" y="118"/>
                    </a:lnTo>
                    <a:lnTo>
                      <a:pt x="392" y="116"/>
                    </a:lnTo>
                    <a:lnTo>
                      <a:pt x="394" y="116"/>
                    </a:lnTo>
                    <a:lnTo>
                      <a:pt x="394" y="118"/>
                    </a:lnTo>
                    <a:lnTo>
                      <a:pt x="396" y="116"/>
                    </a:lnTo>
                    <a:lnTo>
                      <a:pt x="396" y="110"/>
                    </a:lnTo>
                    <a:lnTo>
                      <a:pt x="396" y="108"/>
                    </a:lnTo>
                    <a:lnTo>
                      <a:pt x="396" y="101"/>
                    </a:lnTo>
                    <a:lnTo>
                      <a:pt x="398" y="95"/>
                    </a:lnTo>
                    <a:lnTo>
                      <a:pt x="396" y="93"/>
                    </a:lnTo>
                    <a:lnTo>
                      <a:pt x="394" y="89"/>
                    </a:lnTo>
                    <a:lnTo>
                      <a:pt x="394" y="84"/>
                    </a:lnTo>
                    <a:lnTo>
                      <a:pt x="398" y="76"/>
                    </a:lnTo>
                    <a:lnTo>
                      <a:pt x="398" y="74"/>
                    </a:lnTo>
                    <a:lnTo>
                      <a:pt x="398" y="72"/>
                    </a:lnTo>
                    <a:lnTo>
                      <a:pt x="398" y="70"/>
                    </a:lnTo>
                    <a:lnTo>
                      <a:pt x="398" y="65"/>
                    </a:lnTo>
                    <a:lnTo>
                      <a:pt x="401" y="63"/>
                    </a:lnTo>
                    <a:lnTo>
                      <a:pt x="405" y="63"/>
                    </a:lnTo>
                    <a:lnTo>
                      <a:pt x="407" y="65"/>
                    </a:lnTo>
                    <a:lnTo>
                      <a:pt x="409" y="65"/>
                    </a:lnTo>
                    <a:lnTo>
                      <a:pt x="411" y="65"/>
                    </a:lnTo>
                    <a:lnTo>
                      <a:pt x="413" y="68"/>
                    </a:lnTo>
                    <a:lnTo>
                      <a:pt x="415" y="70"/>
                    </a:lnTo>
                    <a:lnTo>
                      <a:pt x="417" y="74"/>
                    </a:lnTo>
                    <a:lnTo>
                      <a:pt x="422" y="82"/>
                    </a:lnTo>
                    <a:lnTo>
                      <a:pt x="422" y="84"/>
                    </a:lnTo>
                    <a:lnTo>
                      <a:pt x="424" y="91"/>
                    </a:lnTo>
                    <a:lnTo>
                      <a:pt x="428" y="95"/>
                    </a:lnTo>
                    <a:lnTo>
                      <a:pt x="428" y="106"/>
                    </a:lnTo>
                    <a:lnTo>
                      <a:pt x="428" y="106"/>
                    </a:lnTo>
                    <a:lnTo>
                      <a:pt x="426" y="110"/>
                    </a:lnTo>
                    <a:lnTo>
                      <a:pt x="426" y="112"/>
                    </a:lnTo>
                    <a:lnTo>
                      <a:pt x="426" y="116"/>
                    </a:lnTo>
                    <a:lnTo>
                      <a:pt x="428" y="118"/>
                    </a:lnTo>
                    <a:lnTo>
                      <a:pt x="430" y="124"/>
                    </a:lnTo>
                    <a:lnTo>
                      <a:pt x="430" y="129"/>
                    </a:lnTo>
                    <a:lnTo>
                      <a:pt x="430" y="133"/>
                    </a:lnTo>
                    <a:lnTo>
                      <a:pt x="432" y="135"/>
                    </a:lnTo>
                    <a:lnTo>
                      <a:pt x="434" y="135"/>
                    </a:lnTo>
                    <a:lnTo>
                      <a:pt x="439" y="139"/>
                    </a:lnTo>
                    <a:lnTo>
                      <a:pt x="443" y="139"/>
                    </a:lnTo>
                    <a:lnTo>
                      <a:pt x="447" y="137"/>
                    </a:lnTo>
                    <a:lnTo>
                      <a:pt x="449" y="131"/>
                    </a:lnTo>
                    <a:lnTo>
                      <a:pt x="451" y="129"/>
                    </a:lnTo>
                    <a:lnTo>
                      <a:pt x="451" y="131"/>
                    </a:lnTo>
                    <a:lnTo>
                      <a:pt x="451" y="133"/>
                    </a:lnTo>
                    <a:lnTo>
                      <a:pt x="453" y="135"/>
                    </a:lnTo>
                    <a:lnTo>
                      <a:pt x="453" y="135"/>
                    </a:lnTo>
                    <a:lnTo>
                      <a:pt x="455" y="135"/>
                    </a:lnTo>
                    <a:lnTo>
                      <a:pt x="460" y="135"/>
                    </a:lnTo>
                    <a:lnTo>
                      <a:pt x="460" y="137"/>
                    </a:lnTo>
                    <a:lnTo>
                      <a:pt x="460" y="141"/>
                    </a:lnTo>
                    <a:lnTo>
                      <a:pt x="462" y="143"/>
                    </a:lnTo>
                    <a:lnTo>
                      <a:pt x="464" y="143"/>
                    </a:lnTo>
                    <a:lnTo>
                      <a:pt x="466" y="143"/>
                    </a:lnTo>
                    <a:lnTo>
                      <a:pt x="470" y="143"/>
                    </a:lnTo>
                    <a:lnTo>
                      <a:pt x="472" y="141"/>
                    </a:lnTo>
                    <a:lnTo>
                      <a:pt x="470" y="141"/>
                    </a:lnTo>
                    <a:lnTo>
                      <a:pt x="466" y="139"/>
                    </a:lnTo>
                    <a:lnTo>
                      <a:pt x="466" y="137"/>
                    </a:lnTo>
                    <a:lnTo>
                      <a:pt x="466" y="135"/>
                    </a:lnTo>
                    <a:lnTo>
                      <a:pt x="462" y="135"/>
                    </a:lnTo>
                    <a:lnTo>
                      <a:pt x="462" y="133"/>
                    </a:lnTo>
                    <a:lnTo>
                      <a:pt x="462" y="129"/>
                    </a:lnTo>
                    <a:lnTo>
                      <a:pt x="460" y="127"/>
                    </a:lnTo>
                    <a:lnTo>
                      <a:pt x="455" y="122"/>
                    </a:lnTo>
                    <a:lnTo>
                      <a:pt x="455" y="120"/>
                    </a:lnTo>
                    <a:lnTo>
                      <a:pt x="453" y="116"/>
                    </a:lnTo>
                    <a:lnTo>
                      <a:pt x="451" y="112"/>
                    </a:lnTo>
                    <a:lnTo>
                      <a:pt x="451" y="110"/>
                    </a:lnTo>
                    <a:lnTo>
                      <a:pt x="453" y="106"/>
                    </a:lnTo>
                    <a:lnTo>
                      <a:pt x="451" y="101"/>
                    </a:lnTo>
                    <a:lnTo>
                      <a:pt x="449" y="95"/>
                    </a:lnTo>
                    <a:lnTo>
                      <a:pt x="449" y="93"/>
                    </a:lnTo>
                    <a:lnTo>
                      <a:pt x="449" y="91"/>
                    </a:lnTo>
                    <a:lnTo>
                      <a:pt x="449" y="87"/>
                    </a:lnTo>
                    <a:lnTo>
                      <a:pt x="447" y="84"/>
                    </a:lnTo>
                    <a:lnTo>
                      <a:pt x="449" y="80"/>
                    </a:lnTo>
                    <a:lnTo>
                      <a:pt x="445" y="74"/>
                    </a:lnTo>
                    <a:lnTo>
                      <a:pt x="445" y="70"/>
                    </a:lnTo>
                    <a:lnTo>
                      <a:pt x="445" y="68"/>
                    </a:lnTo>
                    <a:lnTo>
                      <a:pt x="443" y="63"/>
                    </a:lnTo>
                    <a:lnTo>
                      <a:pt x="443" y="59"/>
                    </a:lnTo>
                    <a:lnTo>
                      <a:pt x="445" y="57"/>
                    </a:lnTo>
                    <a:lnTo>
                      <a:pt x="451" y="59"/>
                    </a:lnTo>
                    <a:lnTo>
                      <a:pt x="453" y="61"/>
                    </a:lnTo>
                    <a:lnTo>
                      <a:pt x="455" y="61"/>
                    </a:lnTo>
                    <a:lnTo>
                      <a:pt x="455" y="59"/>
                    </a:lnTo>
                    <a:lnTo>
                      <a:pt x="458" y="59"/>
                    </a:lnTo>
                    <a:lnTo>
                      <a:pt x="464" y="68"/>
                    </a:lnTo>
                    <a:lnTo>
                      <a:pt x="470" y="70"/>
                    </a:lnTo>
                    <a:lnTo>
                      <a:pt x="472" y="68"/>
                    </a:lnTo>
                    <a:lnTo>
                      <a:pt x="472" y="63"/>
                    </a:lnTo>
                    <a:lnTo>
                      <a:pt x="470" y="61"/>
                    </a:lnTo>
                    <a:lnTo>
                      <a:pt x="472" y="57"/>
                    </a:lnTo>
                    <a:lnTo>
                      <a:pt x="474" y="57"/>
                    </a:lnTo>
                    <a:lnTo>
                      <a:pt x="476" y="57"/>
                    </a:lnTo>
                    <a:lnTo>
                      <a:pt x="483" y="57"/>
                    </a:lnTo>
                    <a:lnTo>
                      <a:pt x="485" y="55"/>
                    </a:lnTo>
                    <a:lnTo>
                      <a:pt x="489" y="55"/>
                    </a:lnTo>
                    <a:lnTo>
                      <a:pt x="491" y="57"/>
                    </a:lnTo>
                    <a:lnTo>
                      <a:pt x="495" y="57"/>
                    </a:lnTo>
                    <a:lnTo>
                      <a:pt x="498" y="59"/>
                    </a:lnTo>
                    <a:lnTo>
                      <a:pt x="498" y="65"/>
                    </a:lnTo>
                    <a:lnTo>
                      <a:pt x="500" y="68"/>
                    </a:lnTo>
                    <a:lnTo>
                      <a:pt x="502" y="72"/>
                    </a:lnTo>
                    <a:lnTo>
                      <a:pt x="502" y="76"/>
                    </a:lnTo>
                    <a:lnTo>
                      <a:pt x="502" y="78"/>
                    </a:lnTo>
                    <a:lnTo>
                      <a:pt x="504" y="87"/>
                    </a:lnTo>
                    <a:lnTo>
                      <a:pt x="504" y="91"/>
                    </a:lnTo>
                    <a:lnTo>
                      <a:pt x="504" y="93"/>
                    </a:lnTo>
                    <a:lnTo>
                      <a:pt x="508" y="95"/>
                    </a:lnTo>
                    <a:lnTo>
                      <a:pt x="512" y="95"/>
                    </a:lnTo>
                    <a:lnTo>
                      <a:pt x="517" y="97"/>
                    </a:lnTo>
                    <a:lnTo>
                      <a:pt x="523" y="101"/>
                    </a:lnTo>
                    <a:lnTo>
                      <a:pt x="521" y="99"/>
                    </a:lnTo>
                    <a:lnTo>
                      <a:pt x="521" y="97"/>
                    </a:lnTo>
                    <a:lnTo>
                      <a:pt x="517" y="95"/>
                    </a:lnTo>
                    <a:lnTo>
                      <a:pt x="514" y="91"/>
                    </a:lnTo>
                    <a:lnTo>
                      <a:pt x="512" y="91"/>
                    </a:lnTo>
                    <a:lnTo>
                      <a:pt x="508" y="89"/>
                    </a:lnTo>
                    <a:lnTo>
                      <a:pt x="506" y="87"/>
                    </a:lnTo>
                    <a:lnTo>
                      <a:pt x="506" y="82"/>
                    </a:lnTo>
                    <a:lnTo>
                      <a:pt x="504" y="78"/>
                    </a:lnTo>
                    <a:lnTo>
                      <a:pt x="504" y="76"/>
                    </a:lnTo>
                    <a:lnTo>
                      <a:pt x="506" y="70"/>
                    </a:lnTo>
                    <a:lnTo>
                      <a:pt x="506" y="65"/>
                    </a:lnTo>
                    <a:lnTo>
                      <a:pt x="506" y="63"/>
                    </a:lnTo>
                    <a:lnTo>
                      <a:pt x="506" y="61"/>
                    </a:lnTo>
                    <a:lnTo>
                      <a:pt x="506" y="59"/>
                    </a:lnTo>
                    <a:lnTo>
                      <a:pt x="502" y="57"/>
                    </a:lnTo>
                    <a:lnTo>
                      <a:pt x="498" y="51"/>
                    </a:lnTo>
                    <a:lnTo>
                      <a:pt x="495" y="51"/>
                    </a:lnTo>
                    <a:lnTo>
                      <a:pt x="491" y="51"/>
                    </a:lnTo>
                    <a:lnTo>
                      <a:pt x="489" y="53"/>
                    </a:lnTo>
                    <a:lnTo>
                      <a:pt x="485" y="53"/>
                    </a:lnTo>
                    <a:lnTo>
                      <a:pt x="481" y="51"/>
                    </a:lnTo>
                    <a:lnTo>
                      <a:pt x="481" y="46"/>
                    </a:lnTo>
                    <a:lnTo>
                      <a:pt x="483" y="42"/>
                    </a:lnTo>
                    <a:lnTo>
                      <a:pt x="487" y="42"/>
                    </a:lnTo>
                    <a:lnTo>
                      <a:pt x="487" y="40"/>
                    </a:lnTo>
                    <a:lnTo>
                      <a:pt x="481" y="36"/>
                    </a:lnTo>
                    <a:lnTo>
                      <a:pt x="481" y="32"/>
                    </a:lnTo>
                    <a:lnTo>
                      <a:pt x="481" y="28"/>
                    </a:lnTo>
                    <a:lnTo>
                      <a:pt x="483" y="25"/>
                    </a:lnTo>
                    <a:lnTo>
                      <a:pt x="485" y="25"/>
                    </a:lnTo>
                    <a:lnTo>
                      <a:pt x="487" y="28"/>
                    </a:lnTo>
                    <a:lnTo>
                      <a:pt x="489" y="32"/>
                    </a:lnTo>
                    <a:lnTo>
                      <a:pt x="491" y="32"/>
                    </a:lnTo>
                    <a:lnTo>
                      <a:pt x="493" y="25"/>
                    </a:lnTo>
                    <a:lnTo>
                      <a:pt x="498" y="25"/>
                    </a:lnTo>
                    <a:lnTo>
                      <a:pt x="502" y="23"/>
                    </a:lnTo>
                    <a:lnTo>
                      <a:pt x="502" y="21"/>
                    </a:lnTo>
                    <a:lnTo>
                      <a:pt x="506" y="17"/>
                    </a:lnTo>
                    <a:lnTo>
                      <a:pt x="508" y="17"/>
                    </a:lnTo>
                    <a:lnTo>
                      <a:pt x="506" y="19"/>
                    </a:lnTo>
                    <a:lnTo>
                      <a:pt x="506" y="21"/>
                    </a:lnTo>
                    <a:lnTo>
                      <a:pt x="506" y="23"/>
                    </a:lnTo>
                    <a:lnTo>
                      <a:pt x="508" y="21"/>
                    </a:lnTo>
                    <a:lnTo>
                      <a:pt x="512" y="21"/>
                    </a:lnTo>
                    <a:lnTo>
                      <a:pt x="514" y="23"/>
                    </a:lnTo>
                    <a:lnTo>
                      <a:pt x="514" y="25"/>
                    </a:lnTo>
                    <a:lnTo>
                      <a:pt x="517" y="28"/>
                    </a:lnTo>
                    <a:lnTo>
                      <a:pt x="517" y="30"/>
                    </a:lnTo>
                    <a:lnTo>
                      <a:pt x="514" y="32"/>
                    </a:lnTo>
                    <a:lnTo>
                      <a:pt x="517" y="34"/>
                    </a:lnTo>
                    <a:lnTo>
                      <a:pt x="519" y="32"/>
                    </a:lnTo>
                    <a:lnTo>
                      <a:pt x="521" y="28"/>
                    </a:lnTo>
                    <a:lnTo>
                      <a:pt x="525" y="30"/>
                    </a:lnTo>
                    <a:lnTo>
                      <a:pt x="527" y="32"/>
                    </a:lnTo>
                    <a:lnTo>
                      <a:pt x="527" y="36"/>
                    </a:lnTo>
                    <a:lnTo>
                      <a:pt x="529" y="40"/>
                    </a:lnTo>
                    <a:lnTo>
                      <a:pt x="531" y="46"/>
                    </a:lnTo>
                    <a:lnTo>
                      <a:pt x="531" y="51"/>
                    </a:lnTo>
                    <a:lnTo>
                      <a:pt x="533" y="49"/>
                    </a:lnTo>
                    <a:lnTo>
                      <a:pt x="533" y="42"/>
                    </a:lnTo>
                    <a:lnTo>
                      <a:pt x="533" y="40"/>
                    </a:lnTo>
                    <a:lnTo>
                      <a:pt x="531" y="38"/>
                    </a:lnTo>
                    <a:lnTo>
                      <a:pt x="531" y="34"/>
                    </a:lnTo>
                    <a:lnTo>
                      <a:pt x="531" y="32"/>
                    </a:lnTo>
                    <a:lnTo>
                      <a:pt x="531" y="32"/>
                    </a:lnTo>
                    <a:lnTo>
                      <a:pt x="533" y="34"/>
                    </a:lnTo>
                    <a:lnTo>
                      <a:pt x="540" y="38"/>
                    </a:lnTo>
                    <a:lnTo>
                      <a:pt x="544" y="44"/>
                    </a:lnTo>
                    <a:lnTo>
                      <a:pt x="548" y="46"/>
                    </a:lnTo>
                    <a:lnTo>
                      <a:pt x="552" y="46"/>
                    </a:lnTo>
                    <a:lnTo>
                      <a:pt x="552" y="46"/>
                    </a:lnTo>
                    <a:lnTo>
                      <a:pt x="550" y="44"/>
                    </a:lnTo>
                    <a:lnTo>
                      <a:pt x="546" y="42"/>
                    </a:lnTo>
                    <a:lnTo>
                      <a:pt x="542" y="36"/>
                    </a:lnTo>
                    <a:lnTo>
                      <a:pt x="542" y="32"/>
                    </a:lnTo>
                    <a:lnTo>
                      <a:pt x="544" y="25"/>
                    </a:lnTo>
                    <a:lnTo>
                      <a:pt x="546" y="25"/>
                    </a:lnTo>
                    <a:lnTo>
                      <a:pt x="550" y="25"/>
                    </a:lnTo>
                    <a:lnTo>
                      <a:pt x="557" y="30"/>
                    </a:lnTo>
                    <a:lnTo>
                      <a:pt x="559" y="30"/>
                    </a:lnTo>
                    <a:lnTo>
                      <a:pt x="561" y="28"/>
                    </a:lnTo>
                    <a:lnTo>
                      <a:pt x="559" y="25"/>
                    </a:lnTo>
                    <a:lnTo>
                      <a:pt x="557" y="23"/>
                    </a:lnTo>
                    <a:lnTo>
                      <a:pt x="557" y="21"/>
                    </a:lnTo>
                    <a:lnTo>
                      <a:pt x="561" y="17"/>
                    </a:lnTo>
                    <a:lnTo>
                      <a:pt x="563" y="15"/>
                    </a:lnTo>
                    <a:lnTo>
                      <a:pt x="563" y="13"/>
                    </a:lnTo>
                    <a:lnTo>
                      <a:pt x="561" y="11"/>
                    </a:lnTo>
                    <a:lnTo>
                      <a:pt x="561" y="9"/>
                    </a:lnTo>
                    <a:lnTo>
                      <a:pt x="565" y="6"/>
                    </a:lnTo>
                    <a:lnTo>
                      <a:pt x="567" y="9"/>
                    </a:lnTo>
                    <a:lnTo>
                      <a:pt x="569" y="6"/>
                    </a:lnTo>
                    <a:lnTo>
                      <a:pt x="569" y="2"/>
                    </a:lnTo>
                    <a:lnTo>
                      <a:pt x="571" y="0"/>
                    </a:lnTo>
                    <a:lnTo>
                      <a:pt x="573" y="0"/>
                    </a:lnTo>
                    <a:lnTo>
                      <a:pt x="573" y="2"/>
                    </a:lnTo>
                    <a:lnTo>
                      <a:pt x="576" y="2"/>
                    </a:lnTo>
                    <a:lnTo>
                      <a:pt x="578" y="6"/>
                    </a:lnTo>
                    <a:lnTo>
                      <a:pt x="580" y="11"/>
                    </a:lnTo>
                    <a:lnTo>
                      <a:pt x="580" y="11"/>
                    </a:lnTo>
                    <a:lnTo>
                      <a:pt x="582" y="11"/>
                    </a:lnTo>
                    <a:lnTo>
                      <a:pt x="582" y="9"/>
                    </a:lnTo>
                    <a:lnTo>
                      <a:pt x="582" y="4"/>
                    </a:lnTo>
                    <a:lnTo>
                      <a:pt x="582" y="2"/>
                    </a:lnTo>
                    <a:lnTo>
                      <a:pt x="584" y="0"/>
                    </a:lnTo>
                    <a:lnTo>
                      <a:pt x="586" y="0"/>
                    </a:lnTo>
                    <a:lnTo>
                      <a:pt x="590" y="0"/>
                    </a:lnTo>
                    <a:lnTo>
                      <a:pt x="597" y="0"/>
                    </a:lnTo>
                    <a:lnTo>
                      <a:pt x="599" y="2"/>
                    </a:lnTo>
                    <a:lnTo>
                      <a:pt x="601" y="2"/>
                    </a:lnTo>
                    <a:lnTo>
                      <a:pt x="601" y="2"/>
                    </a:lnTo>
                    <a:lnTo>
                      <a:pt x="605" y="0"/>
                    </a:lnTo>
                    <a:lnTo>
                      <a:pt x="607" y="2"/>
                    </a:lnTo>
                    <a:lnTo>
                      <a:pt x="616" y="2"/>
                    </a:lnTo>
                    <a:lnTo>
                      <a:pt x="618" y="4"/>
                    </a:lnTo>
                    <a:lnTo>
                      <a:pt x="620" y="4"/>
                    </a:lnTo>
                    <a:lnTo>
                      <a:pt x="622" y="2"/>
                    </a:lnTo>
                    <a:lnTo>
                      <a:pt x="624" y="4"/>
                    </a:lnTo>
                    <a:lnTo>
                      <a:pt x="626" y="6"/>
                    </a:lnTo>
                    <a:lnTo>
                      <a:pt x="630" y="11"/>
                    </a:lnTo>
                    <a:lnTo>
                      <a:pt x="632" y="9"/>
                    </a:lnTo>
                    <a:lnTo>
                      <a:pt x="632" y="9"/>
                    </a:lnTo>
                    <a:lnTo>
                      <a:pt x="635" y="9"/>
                    </a:lnTo>
                    <a:lnTo>
                      <a:pt x="641" y="13"/>
                    </a:lnTo>
                    <a:lnTo>
                      <a:pt x="643" y="13"/>
                    </a:lnTo>
                    <a:lnTo>
                      <a:pt x="647" y="17"/>
                    </a:lnTo>
                    <a:lnTo>
                      <a:pt x="656" y="17"/>
                    </a:lnTo>
                    <a:lnTo>
                      <a:pt x="658" y="17"/>
                    </a:lnTo>
                    <a:lnTo>
                      <a:pt x="662" y="17"/>
                    </a:lnTo>
                    <a:lnTo>
                      <a:pt x="664" y="19"/>
                    </a:lnTo>
                    <a:lnTo>
                      <a:pt x="664" y="21"/>
                    </a:lnTo>
                    <a:lnTo>
                      <a:pt x="668" y="19"/>
                    </a:lnTo>
                    <a:lnTo>
                      <a:pt x="672" y="19"/>
                    </a:lnTo>
                    <a:lnTo>
                      <a:pt x="675" y="23"/>
                    </a:lnTo>
                    <a:lnTo>
                      <a:pt x="681" y="25"/>
                    </a:lnTo>
                    <a:lnTo>
                      <a:pt x="685" y="28"/>
                    </a:lnTo>
                    <a:lnTo>
                      <a:pt x="687" y="32"/>
                    </a:lnTo>
                    <a:lnTo>
                      <a:pt x="689" y="34"/>
                    </a:lnTo>
                    <a:lnTo>
                      <a:pt x="696" y="36"/>
                    </a:lnTo>
                    <a:lnTo>
                      <a:pt x="696" y="38"/>
                    </a:lnTo>
                    <a:lnTo>
                      <a:pt x="694" y="42"/>
                    </a:lnTo>
                    <a:lnTo>
                      <a:pt x="689" y="42"/>
                    </a:lnTo>
                    <a:lnTo>
                      <a:pt x="687" y="40"/>
                    </a:lnTo>
                    <a:lnTo>
                      <a:pt x="683" y="42"/>
                    </a:lnTo>
                    <a:lnTo>
                      <a:pt x="681" y="44"/>
                    </a:lnTo>
                    <a:lnTo>
                      <a:pt x="679" y="44"/>
                    </a:lnTo>
                    <a:lnTo>
                      <a:pt x="677" y="44"/>
                    </a:lnTo>
                    <a:lnTo>
                      <a:pt x="672" y="44"/>
                    </a:lnTo>
                    <a:lnTo>
                      <a:pt x="668" y="44"/>
                    </a:lnTo>
                    <a:lnTo>
                      <a:pt x="662" y="42"/>
                    </a:lnTo>
                    <a:lnTo>
                      <a:pt x="658" y="40"/>
                    </a:lnTo>
                    <a:lnTo>
                      <a:pt x="656" y="40"/>
                    </a:lnTo>
                    <a:lnTo>
                      <a:pt x="651" y="38"/>
                    </a:lnTo>
                    <a:lnTo>
                      <a:pt x="647" y="38"/>
                    </a:lnTo>
                    <a:lnTo>
                      <a:pt x="645" y="40"/>
                    </a:lnTo>
                    <a:lnTo>
                      <a:pt x="643" y="40"/>
                    </a:lnTo>
                    <a:lnTo>
                      <a:pt x="643" y="40"/>
                    </a:lnTo>
                    <a:lnTo>
                      <a:pt x="639" y="40"/>
                    </a:lnTo>
                    <a:lnTo>
                      <a:pt x="632" y="42"/>
                    </a:lnTo>
                    <a:lnTo>
                      <a:pt x="630" y="42"/>
                    </a:lnTo>
                    <a:lnTo>
                      <a:pt x="626" y="42"/>
                    </a:lnTo>
                    <a:lnTo>
                      <a:pt x="624" y="42"/>
                    </a:lnTo>
                    <a:lnTo>
                      <a:pt x="618" y="44"/>
                    </a:lnTo>
                    <a:lnTo>
                      <a:pt x="613" y="44"/>
                    </a:lnTo>
                    <a:lnTo>
                      <a:pt x="611" y="40"/>
                    </a:lnTo>
                    <a:lnTo>
                      <a:pt x="611" y="38"/>
                    </a:lnTo>
                    <a:lnTo>
                      <a:pt x="613" y="36"/>
                    </a:lnTo>
                    <a:lnTo>
                      <a:pt x="613" y="36"/>
                    </a:lnTo>
                    <a:lnTo>
                      <a:pt x="616" y="34"/>
                    </a:lnTo>
                    <a:lnTo>
                      <a:pt x="613" y="32"/>
                    </a:lnTo>
                    <a:lnTo>
                      <a:pt x="611" y="32"/>
                    </a:lnTo>
                    <a:lnTo>
                      <a:pt x="607" y="32"/>
                    </a:lnTo>
                    <a:lnTo>
                      <a:pt x="605" y="36"/>
                    </a:lnTo>
                    <a:lnTo>
                      <a:pt x="605" y="38"/>
                    </a:lnTo>
                    <a:lnTo>
                      <a:pt x="607" y="42"/>
                    </a:lnTo>
                    <a:lnTo>
                      <a:pt x="609" y="42"/>
                    </a:lnTo>
                    <a:lnTo>
                      <a:pt x="609" y="44"/>
                    </a:lnTo>
                    <a:lnTo>
                      <a:pt x="605" y="46"/>
                    </a:lnTo>
                    <a:lnTo>
                      <a:pt x="603" y="46"/>
                    </a:lnTo>
                    <a:lnTo>
                      <a:pt x="601" y="46"/>
                    </a:lnTo>
                    <a:lnTo>
                      <a:pt x="597" y="46"/>
                    </a:lnTo>
                    <a:lnTo>
                      <a:pt x="595" y="49"/>
                    </a:lnTo>
                    <a:lnTo>
                      <a:pt x="592" y="49"/>
                    </a:lnTo>
                    <a:lnTo>
                      <a:pt x="588" y="46"/>
                    </a:lnTo>
                    <a:lnTo>
                      <a:pt x="582" y="46"/>
                    </a:lnTo>
                    <a:lnTo>
                      <a:pt x="578" y="49"/>
                    </a:lnTo>
                    <a:lnTo>
                      <a:pt x="569" y="53"/>
                    </a:lnTo>
                    <a:lnTo>
                      <a:pt x="569" y="57"/>
                    </a:lnTo>
                    <a:lnTo>
                      <a:pt x="569" y="61"/>
                    </a:lnTo>
                    <a:lnTo>
                      <a:pt x="567" y="65"/>
                    </a:lnTo>
                    <a:lnTo>
                      <a:pt x="567" y="68"/>
                    </a:lnTo>
                    <a:lnTo>
                      <a:pt x="569" y="68"/>
                    </a:lnTo>
                    <a:lnTo>
                      <a:pt x="571" y="68"/>
                    </a:lnTo>
                    <a:lnTo>
                      <a:pt x="571" y="63"/>
                    </a:lnTo>
                    <a:lnTo>
                      <a:pt x="573" y="61"/>
                    </a:lnTo>
                    <a:lnTo>
                      <a:pt x="573" y="59"/>
                    </a:lnTo>
                    <a:lnTo>
                      <a:pt x="576" y="59"/>
                    </a:lnTo>
                    <a:lnTo>
                      <a:pt x="580" y="57"/>
                    </a:lnTo>
                    <a:lnTo>
                      <a:pt x="582" y="57"/>
                    </a:lnTo>
                    <a:lnTo>
                      <a:pt x="582" y="59"/>
                    </a:lnTo>
                    <a:lnTo>
                      <a:pt x="582" y="61"/>
                    </a:lnTo>
                    <a:lnTo>
                      <a:pt x="580" y="65"/>
                    </a:lnTo>
                    <a:lnTo>
                      <a:pt x="580" y="65"/>
                    </a:lnTo>
                    <a:lnTo>
                      <a:pt x="582" y="65"/>
                    </a:lnTo>
                    <a:lnTo>
                      <a:pt x="584" y="63"/>
                    </a:lnTo>
                    <a:lnTo>
                      <a:pt x="584" y="57"/>
                    </a:lnTo>
                    <a:lnTo>
                      <a:pt x="584" y="57"/>
                    </a:lnTo>
                    <a:lnTo>
                      <a:pt x="586" y="55"/>
                    </a:lnTo>
                    <a:lnTo>
                      <a:pt x="586" y="55"/>
                    </a:lnTo>
                    <a:lnTo>
                      <a:pt x="590" y="53"/>
                    </a:lnTo>
                    <a:lnTo>
                      <a:pt x="595" y="53"/>
                    </a:lnTo>
                    <a:lnTo>
                      <a:pt x="599" y="53"/>
                    </a:lnTo>
                    <a:lnTo>
                      <a:pt x="603" y="53"/>
                    </a:lnTo>
                    <a:lnTo>
                      <a:pt x="605" y="51"/>
                    </a:lnTo>
                    <a:lnTo>
                      <a:pt x="607" y="51"/>
                    </a:lnTo>
                    <a:lnTo>
                      <a:pt x="607" y="53"/>
                    </a:lnTo>
                    <a:lnTo>
                      <a:pt x="609" y="59"/>
                    </a:lnTo>
                    <a:lnTo>
                      <a:pt x="611" y="59"/>
                    </a:lnTo>
                    <a:lnTo>
                      <a:pt x="613" y="59"/>
                    </a:lnTo>
                    <a:lnTo>
                      <a:pt x="613" y="57"/>
                    </a:lnTo>
                    <a:lnTo>
                      <a:pt x="611" y="53"/>
                    </a:lnTo>
                    <a:lnTo>
                      <a:pt x="613" y="51"/>
                    </a:lnTo>
                    <a:lnTo>
                      <a:pt x="618" y="51"/>
                    </a:lnTo>
                    <a:lnTo>
                      <a:pt x="620" y="51"/>
                    </a:lnTo>
                    <a:lnTo>
                      <a:pt x="626" y="51"/>
                    </a:lnTo>
                    <a:lnTo>
                      <a:pt x="630" y="51"/>
                    </a:lnTo>
                    <a:lnTo>
                      <a:pt x="637" y="49"/>
                    </a:lnTo>
                    <a:lnTo>
                      <a:pt x="639" y="46"/>
                    </a:lnTo>
                    <a:lnTo>
                      <a:pt x="647" y="46"/>
                    </a:lnTo>
                    <a:lnTo>
                      <a:pt x="651" y="46"/>
                    </a:lnTo>
                    <a:lnTo>
                      <a:pt x="656" y="49"/>
                    </a:lnTo>
                    <a:lnTo>
                      <a:pt x="660" y="51"/>
                    </a:lnTo>
                    <a:lnTo>
                      <a:pt x="662" y="53"/>
                    </a:lnTo>
                    <a:lnTo>
                      <a:pt x="666" y="53"/>
                    </a:lnTo>
                    <a:lnTo>
                      <a:pt x="668" y="55"/>
                    </a:lnTo>
                    <a:lnTo>
                      <a:pt x="670" y="57"/>
                    </a:lnTo>
                    <a:lnTo>
                      <a:pt x="672" y="55"/>
                    </a:lnTo>
                    <a:lnTo>
                      <a:pt x="677" y="55"/>
                    </a:lnTo>
                    <a:lnTo>
                      <a:pt x="679" y="55"/>
                    </a:lnTo>
                    <a:lnTo>
                      <a:pt x="679" y="57"/>
                    </a:lnTo>
                    <a:lnTo>
                      <a:pt x="681" y="57"/>
                    </a:lnTo>
                    <a:lnTo>
                      <a:pt x="685" y="55"/>
                    </a:lnTo>
                    <a:lnTo>
                      <a:pt x="687" y="55"/>
                    </a:lnTo>
                    <a:lnTo>
                      <a:pt x="691" y="55"/>
                    </a:lnTo>
                    <a:lnTo>
                      <a:pt x="696" y="51"/>
                    </a:lnTo>
                    <a:lnTo>
                      <a:pt x="700" y="49"/>
                    </a:lnTo>
                    <a:lnTo>
                      <a:pt x="702" y="49"/>
                    </a:lnTo>
                    <a:lnTo>
                      <a:pt x="702" y="49"/>
                    </a:lnTo>
                    <a:lnTo>
                      <a:pt x="706" y="53"/>
                    </a:lnTo>
                    <a:lnTo>
                      <a:pt x="708" y="55"/>
                    </a:lnTo>
                    <a:lnTo>
                      <a:pt x="708" y="55"/>
                    </a:lnTo>
                    <a:lnTo>
                      <a:pt x="706" y="57"/>
                    </a:lnTo>
                    <a:lnTo>
                      <a:pt x="706" y="59"/>
                    </a:lnTo>
                    <a:lnTo>
                      <a:pt x="708" y="61"/>
                    </a:lnTo>
                    <a:lnTo>
                      <a:pt x="710" y="63"/>
                    </a:lnTo>
                    <a:lnTo>
                      <a:pt x="710" y="65"/>
                    </a:lnTo>
                    <a:lnTo>
                      <a:pt x="704" y="70"/>
                    </a:lnTo>
                    <a:lnTo>
                      <a:pt x="698" y="72"/>
                    </a:lnTo>
                    <a:lnTo>
                      <a:pt x="696" y="70"/>
                    </a:lnTo>
                    <a:lnTo>
                      <a:pt x="691" y="68"/>
                    </a:lnTo>
                    <a:lnTo>
                      <a:pt x="689" y="65"/>
                    </a:lnTo>
                    <a:lnTo>
                      <a:pt x="689" y="68"/>
                    </a:lnTo>
                    <a:lnTo>
                      <a:pt x="689" y="70"/>
                    </a:lnTo>
                    <a:lnTo>
                      <a:pt x="691" y="72"/>
                    </a:lnTo>
                    <a:lnTo>
                      <a:pt x="694" y="74"/>
                    </a:lnTo>
                    <a:lnTo>
                      <a:pt x="691" y="76"/>
                    </a:lnTo>
                    <a:lnTo>
                      <a:pt x="687" y="74"/>
                    </a:lnTo>
                    <a:lnTo>
                      <a:pt x="687" y="72"/>
                    </a:lnTo>
                    <a:lnTo>
                      <a:pt x="685" y="72"/>
                    </a:lnTo>
                    <a:lnTo>
                      <a:pt x="683" y="74"/>
                    </a:lnTo>
                    <a:lnTo>
                      <a:pt x="685" y="76"/>
                    </a:lnTo>
                    <a:lnTo>
                      <a:pt x="689" y="78"/>
                    </a:lnTo>
                    <a:lnTo>
                      <a:pt x="691" y="78"/>
                    </a:lnTo>
                    <a:lnTo>
                      <a:pt x="696" y="80"/>
                    </a:lnTo>
                    <a:lnTo>
                      <a:pt x="700" y="80"/>
                    </a:lnTo>
                    <a:lnTo>
                      <a:pt x="706" y="76"/>
                    </a:lnTo>
                    <a:lnTo>
                      <a:pt x="708" y="76"/>
                    </a:lnTo>
                    <a:lnTo>
                      <a:pt x="708" y="78"/>
                    </a:lnTo>
                    <a:lnTo>
                      <a:pt x="708" y="76"/>
                    </a:lnTo>
                    <a:lnTo>
                      <a:pt x="708" y="74"/>
                    </a:lnTo>
                    <a:lnTo>
                      <a:pt x="713" y="74"/>
                    </a:lnTo>
                    <a:lnTo>
                      <a:pt x="721" y="74"/>
                    </a:lnTo>
                    <a:lnTo>
                      <a:pt x="723" y="76"/>
                    </a:lnTo>
                    <a:lnTo>
                      <a:pt x="723" y="78"/>
                    </a:lnTo>
                    <a:lnTo>
                      <a:pt x="725" y="78"/>
                    </a:lnTo>
                    <a:lnTo>
                      <a:pt x="727" y="78"/>
                    </a:lnTo>
                    <a:lnTo>
                      <a:pt x="727" y="76"/>
                    </a:lnTo>
                    <a:lnTo>
                      <a:pt x="729" y="78"/>
                    </a:lnTo>
                    <a:lnTo>
                      <a:pt x="732" y="80"/>
                    </a:lnTo>
                    <a:lnTo>
                      <a:pt x="734" y="82"/>
                    </a:lnTo>
                    <a:lnTo>
                      <a:pt x="738" y="84"/>
                    </a:lnTo>
                    <a:lnTo>
                      <a:pt x="740" y="84"/>
                    </a:lnTo>
                    <a:lnTo>
                      <a:pt x="742" y="89"/>
                    </a:lnTo>
                    <a:lnTo>
                      <a:pt x="746" y="91"/>
                    </a:lnTo>
                    <a:lnTo>
                      <a:pt x="750" y="93"/>
                    </a:lnTo>
                    <a:lnTo>
                      <a:pt x="755" y="95"/>
                    </a:lnTo>
                    <a:lnTo>
                      <a:pt x="755" y="97"/>
                    </a:lnTo>
                    <a:lnTo>
                      <a:pt x="755" y="101"/>
                    </a:lnTo>
                    <a:lnTo>
                      <a:pt x="753" y="103"/>
                    </a:lnTo>
                    <a:lnTo>
                      <a:pt x="753" y="106"/>
                    </a:lnTo>
                    <a:lnTo>
                      <a:pt x="753" y="108"/>
                    </a:lnTo>
                    <a:lnTo>
                      <a:pt x="750" y="108"/>
                    </a:lnTo>
                    <a:lnTo>
                      <a:pt x="746" y="112"/>
                    </a:lnTo>
                    <a:lnTo>
                      <a:pt x="744" y="112"/>
                    </a:lnTo>
                    <a:lnTo>
                      <a:pt x="742" y="112"/>
                    </a:lnTo>
                    <a:lnTo>
                      <a:pt x="740" y="112"/>
                    </a:lnTo>
                    <a:lnTo>
                      <a:pt x="740" y="114"/>
                    </a:lnTo>
                    <a:lnTo>
                      <a:pt x="740" y="116"/>
                    </a:lnTo>
                    <a:lnTo>
                      <a:pt x="736" y="118"/>
                    </a:lnTo>
                    <a:lnTo>
                      <a:pt x="729" y="120"/>
                    </a:lnTo>
                    <a:lnTo>
                      <a:pt x="723" y="120"/>
                    </a:lnTo>
                    <a:lnTo>
                      <a:pt x="723" y="122"/>
                    </a:lnTo>
                    <a:lnTo>
                      <a:pt x="719" y="122"/>
                    </a:lnTo>
                    <a:lnTo>
                      <a:pt x="717" y="118"/>
                    </a:lnTo>
                    <a:lnTo>
                      <a:pt x="717" y="118"/>
                    </a:lnTo>
                    <a:lnTo>
                      <a:pt x="715" y="118"/>
                    </a:lnTo>
                    <a:lnTo>
                      <a:pt x="715" y="120"/>
                    </a:lnTo>
                    <a:lnTo>
                      <a:pt x="717" y="122"/>
                    </a:lnTo>
                    <a:lnTo>
                      <a:pt x="717" y="122"/>
                    </a:lnTo>
                    <a:lnTo>
                      <a:pt x="713" y="122"/>
                    </a:lnTo>
                    <a:lnTo>
                      <a:pt x="708" y="122"/>
                    </a:lnTo>
                    <a:lnTo>
                      <a:pt x="706" y="124"/>
                    </a:lnTo>
                    <a:lnTo>
                      <a:pt x="704" y="124"/>
                    </a:lnTo>
                    <a:lnTo>
                      <a:pt x="702" y="122"/>
                    </a:lnTo>
                    <a:lnTo>
                      <a:pt x="698" y="122"/>
                    </a:lnTo>
                    <a:lnTo>
                      <a:pt x="696" y="124"/>
                    </a:lnTo>
                    <a:lnTo>
                      <a:pt x="689" y="127"/>
                    </a:lnTo>
                    <a:lnTo>
                      <a:pt x="687" y="127"/>
                    </a:lnTo>
                    <a:lnTo>
                      <a:pt x="685" y="124"/>
                    </a:lnTo>
                    <a:lnTo>
                      <a:pt x="683" y="124"/>
                    </a:lnTo>
                    <a:lnTo>
                      <a:pt x="679" y="124"/>
                    </a:lnTo>
                    <a:lnTo>
                      <a:pt x="677" y="122"/>
                    </a:lnTo>
                    <a:lnTo>
                      <a:pt x="675" y="124"/>
                    </a:lnTo>
                    <a:lnTo>
                      <a:pt x="670" y="124"/>
                    </a:lnTo>
                    <a:lnTo>
                      <a:pt x="668" y="124"/>
                    </a:lnTo>
                    <a:lnTo>
                      <a:pt x="664" y="120"/>
                    </a:lnTo>
                    <a:lnTo>
                      <a:pt x="662" y="120"/>
                    </a:lnTo>
                    <a:lnTo>
                      <a:pt x="660" y="120"/>
                    </a:lnTo>
                    <a:lnTo>
                      <a:pt x="656" y="120"/>
                    </a:lnTo>
                    <a:lnTo>
                      <a:pt x="651" y="118"/>
                    </a:lnTo>
                    <a:lnTo>
                      <a:pt x="649" y="118"/>
                    </a:lnTo>
                    <a:lnTo>
                      <a:pt x="647" y="120"/>
                    </a:lnTo>
                    <a:lnTo>
                      <a:pt x="643" y="118"/>
                    </a:lnTo>
                    <a:lnTo>
                      <a:pt x="639" y="118"/>
                    </a:lnTo>
                    <a:lnTo>
                      <a:pt x="637" y="118"/>
                    </a:lnTo>
                    <a:lnTo>
                      <a:pt x="635" y="120"/>
                    </a:lnTo>
                    <a:lnTo>
                      <a:pt x="632" y="122"/>
                    </a:lnTo>
                    <a:lnTo>
                      <a:pt x="626" y="120"/>
                    </a:lnTo>
                    <a:lnTo>
                      <a:pt x="624" y="122"/>
                    </a:lnTo>
                    <a:lnTo>
                      <a:pt x="624" y="124"/>
                    </a:lnTo>
                    <a:lnTo>
                      <a:pt x="622" y="124"/>
                    </a:lnTo>
                    <a:lnTo>
                      <a:pt x="622" y="120"/>
                    </a:lnTo>
                    <a:lnTo>
                      <a:pt x="620" y="120"/>
                    </a:lnTo>
                    <a:lnTo>
                      <a:pt x="616" y="120"/>
                    </a:lnTo>
                    <a:lnTo>
                      <a:pt x="616" y="118"/>
                    </a:lnTo>
                    <a:lnTo>
                      <a:pt x="611" y="118"/>
                    </a:lnTo>
                    <a:lnTo>
                      <a:pt x="611" y="120"/>
                    </a:lnTo>
                    <a:lnTo>
                      <a:pt x="613" y="120"/>
                    </a:lnTo>
                    <a:lnTo>
                      <a:pt x="618" y="120"/>
                    </a:lnTo>
                    <a:lnTo>
                      <a:pt x="620" y="122"/>
                    </a:lnTo>
                    <a:lnTo>
                      <a:pt x="620" y="124"/>
                    </a:lnTo>
                    <a:lnTo>
                      <a:pt x="620" y="127"/>
                    </a:lnTo>
                    <a:lnTo>
                      <a:pt x="616" y="129"/>
                    </a:lnTo>
                    <a:lnTo>
                      <a:pt x="613" y="129"/>
                    </a:lnTo>
                    <a:lnTo>
                      <a:pt x="611" y="129"/>
                    </a:lnTo>
                    <a:lnTo>
                      <a:pt x="609" y="129"/>
                    </a:lnTo>
                    <a:lnTo>
                      <a:pt x="605" y="131"/>
                    </a:lnTo>
                    <a:lnTo>
                      <a:pt x="599" y="133"/>
                    </a:lnTo>
                    <a:lnTo>
                      <a:pt x="597" y="133"/>
                    </a:lnTo>
                    <a:lnTo>
                      <a:pt x="595" y="135"/>
                    </a:lnTo>
                    <a:lnTo>
                      <a:pt x="592" y="135"/>
                    </a:lnTo>
                    <a:lnTo>
                      <a:pt x="588" y="135"/>
                    </a:lnTo>
                    <a:lnTo>
                      <a:pt x="584" y="137"/>
                    </a:lnTo>
                    <a:lnTo>
                      <a:pt x="582" y="139"/>
                    </a:lnTo>
                    <a:lnTo>
                      <a:pt x="580" y="141"/>
                    </a:lnTo>
                    <a:lnTo>
                      <a:pt x="580" y="143"/>
                    </a:lnTo>
                    <a:lnTo>
                      <a:pt x="582" y="146"/>
                    </a:lnTo>
                    <a:lnTo>
                      <a:pt x="582" y="148"/>
                    </a:lnTo>
                    <a:lnTo>
                      <a:pt x="582" y="152"/>
                    </a:lnTo>
                    <a:lnTo>
                      <a:pt x="584" y="154"/>
                    </a:lnTo>
                    <a:lnTo>
                      <a:pt x="586" y="154"/>
                    </a:lnTo>
                    <a:lnTo>
                      <a:pt x="588" y="152"/>
                    </a:lnTo>
                    <a:lnTo>
                      <a:pt x="588" y="148"/>
                    </a:lnTo>
                    <a:lnTo>
                      <a:pt x="590" y="146"/>
                    </a:lnTo>
                    <a:lnTo>
                      <a:pt x="595" y="146"/>
                    </a:lnTo>
                    <a:lnTo>
                      <a:pt x="597" y="143"/>
                    </a:lnTo>
                    <a:lnTo>
                      <a:pt x="601" y="143"/>
                    </a:lnTo>
                    <a:lnTo>
                      <a:pt x="603" y="143"/>
                    </a:lnTo>
                    <a:lnTo>
                      <a:pt x="605" y="141"/>
                    </a:lnTo>
                    <a:lnTo>
                      <a:pt x="607" y="139"/>
                    </a:lnTo>
                    <a:lnTo>
                      <a:pt x="611" y="137"/>
                    </a:lnTo>
                    <a:lnTo>
                      <a:pt x="620" y="135"/>
                    </a:lnTo>
                    <a:lnTo>
                      <a:pt x="622" y="135"/>
                    </a:lnTo>
                    <a:lnTo>
                      <a:pt x="622" y="137"/>
                    </a:lnTo>
                    <a:lnTo>
                      <a:pt x="622" y="139"/>
                    </a:lnTo>
                    <a:lnTo>
                      <a:pt x="624" y="139"/>
                    </a:lnTo>
                    <a:lnTo>
                      <a:pt x="626" y="137"/>
                    </a:lnTo>
                    <a:lnTo>
                      <a:pt x="626" y="133"/>
                    </a:lnTo>
                    <a:lnTo>
                      <a:pt x="628" y="131"/>
                    </a:lnTo>
                    <a:lnTo>
                      <a:pt x="630" y="131"/>
                    </a:lnTo>
                    <a:lnTo>
                      <a:pt x="635" y="131"/>
                    </a:lnTo>
                    <a:lnTo>
                      <a:pt x="637" y="131"/>
                    </a:lnTo>
                    <a:lnTo>
                      <a:pt x="641" y="131"/>
                    </a:lnTo>
                    <a:lnTo>
                      <a:pt x="647" y="131"/>
                    </a:lnTo>
                    <a:lnTo>
                      <a:pt x="649" y="133"/>
                    </a:lnTo>
                    <a:lnTo>
                      <a:pt x="654" y="133"/>
                    </a:lnTo>
                    <a:lnTo>
                      <a:pt x="664" y="133"/>
                    </a:lnTo>
                    <a:lnTo>
                      <a:pt x="666" y="133"/>
                    </a:lnTo>
                    <a:lnTo>
                      <a:pt x="670" y="135"/>
                    </a:lnTo>
                    <a:lnTo>
                      <a:pt x="677" y="135"/>
                    </a:lnTo>
                    <a:lnTo>
                      <a:pt x="683" y="137"/>
                    </a:lnTo>
                    <a:lnTo>
                      <a:pt x="687" y="137"/>
                    </a:lnTo>
                    <a:lnTo>
                      <a:pt x="687" y="139"/>
                    </a:lnTo>
                    <a:lnTo>
                      <a:pt x="689" y="139"/>
                    </a:lnTo>
                    <a:lnTo>
                      <a:pt x="687" y="141"/>
                    </a:lnTo>
                    <a:lnTo>
                      <a:pt x="685" y="143"/>
                    </a:lnTo>
                    <a:lnTo>
                      <a:pt x="685" y="148"/>
                    </a:lnTo>
                    <a:lnTo>
                      <a:pt x="683" y="150"/>
                    </a:lnTo>
                    <a:lnTo>
                      <a:pt x="681" y="152"/>
                    </a:lnTo>
                    <a:lnTo>
                      <a:pt x="670" y="152"/>
                    </a:lnTo>
                    <a:lnTo>
                      <a:pt x="666" y="154"/>
                    </a:lnTo>
                    <a:lnTo>
                      <a:pt x="664" y="154"/>
                    </a:lnTo>
                    <a:lnTo>
                      <a:pt x="664" y="154"/>
                    </a:lnTo>
                    <a:lnTo>
                      <a:pt x="662" y="154"/>
                    </a:lnTo>
                    <a:lnTo>
                      <a:pt x="662" y="158"/>
                    </a:lnTo>
                    <a:lnTo>
                      <a:pt x="662" y="160"/>
                    </a:lnTo>
                    <a:lnTo>
                      <a:pt x="660" y="162"/>
                    </a:lnTo>
                    <a:lnTo>
                      <a:pt x="660" y="165"/>
                    </a:lnTo>
                    <a:lnTo>
                      <a:pt x="662" y="165"/>
                    </a:lnTo>
                    <a:lnTo>
                      <a:pt x="666" y="165"/>
                    </a:lnTo>
                    <a:lnTo>
                      <a:pt x="672" y="162"/>
                    </a:lnTo>
                    <a:lnTo>
                      <a:pt x="677" y="160"/>
                    </a:lnTo>
                    <a:lnTo>
                      <a:pt x="677" y="160"/>
                    </a:lnTo>
                    <a:lnTo>
                      <a:pt x="683" y="160"/>
                    </a:lnTo>
                    <a:lnTo>
                      <a:pt x="683" y="160"/>
                    </a:lnTo>
                    <a:lnTo>
                      <a:pt x="689" y="162"/>
                    </a:lnTo>
                    <a:lnTo>
                      <a:pt x="691" y="162"/>
                    </a:lnTo>
                    <a:lnTo>
                      <a:pt x="696" y="165"/>
                    </a:lnTo>
                    <a:lnTo>
                      <a:pt x="696" y="165"/>
                    </a:lnTo>
                    <a:lnTo>
                      <a:pt x="698" y="162"/>
                    </a:lnTo>
                    <a:lnTo>
                      <a:pt x="700" y="162"/>
                    </a:lnTo>
                    <a:lnTo>
                      <a:pt x="702" y="162"/>
                    </a:lnTo>
                    <a:lnTo>
                      <a:pt x="704" y="165"/>
                    </a:lnTo>
                    <a:lnTo>
                      <a:pt x="706" y="160"/>
                    </a:lnTo>
                    <a:lnTo>
                      <a:pt x="708" y="154"/>
                    </a:lnTo>
                    <a:lnTo>
                      <a:pt x="708" y="148"/>
                    </a:lnTo>
                    <a:lnTo>
                      <a:pt x="710" y="146"/>
                    </a:lnTo>
                    <a:lnTo>
                      <a:pt x="708" y="146"/>
                    </a:lnTo>
                    <a:lnTo>
                      <a:pt x="708" y="141"/>
                    </a:lnTo>
                    <a:lnTo>
                      <a:pt x="713" y="139"/>
                    </a:lnTo>
                    <a:lnTo>
                      <a:pt x="717" y="139"/>
                    </a:lnTo>
                    <a:lnTo>
                      <a:pt x="721" y="141"/>
                    </a:lnTo>
                    <a:lnTo>
                      <a:pt x="725" y="141"/>
                    </a:lnTo>
                    <a:lnTo>
                      <a:pt x="729" y="139"/>
                    </a:lnTo>
                    <a:lnTo>
                      <a:pt x="734" y="141"/>
                    </a:lnTo>
                    <a:lnTo>
                      <a:pt x="734" y="146"/>
                    </a:lnTo>
                    <a:lnTo>
                      <a:pt x="734" y="152"/>
                    </a:lnTo>
                    <a:lnTo>
                      <a:pt x="734" y="156"/>
                    </a:lnTo>
                    <a:lnTo>
                      <a:pt x="729" y="160"/>
                    </a:lnTo>
                    <a:lnTo>
                      <a:pt x="727" y="167"/>
                    </a:lnTo>
                    <a:lnTo>
                      <a:pt x="727" y="171"/>
                    </a:lnTo>
                    <a:lnTo>
                      <a:pt x="725" y="175"/>
                    </a:lnTo>
                    <a:lnTo>
                      <a:pt x="713" y="186"/>
                    </a:lnTo>
                    <a:lnTo>
                      <a:pt x="710" y="186"/>
                    </a:lnTo>
                    <a:lnTo>
                      <a:pt x="710" y="183"/>
                    </a:lnTo>
                    <a:lnTo>
                      <a:pt x="706" y="186"/>
                    </a:lnTo>
                    <a:lnTo>
                      <a:pt x="704" y="188"/>
                    </a:lnTo>
                    <a:lnTo>
                      <a:pt x="702" y="188"/>
                    </a:lnTo>
                    <a:lnTo>
                      <a:pt x="700" y="188"/>
                    </a:lnTo>
                    <a:lnTo>
                      <a:pt x="698" y="192"/>
                    </a:lnTo>
                    <a:lnTo>
                      <a:pt x="698" y="194"/>
                    </a:lnTo>
                    <a:lnTo>
                      <a:pt x="694" y="196"/>
                    </a:lnTo>
                    <a:lnTo>
                      <a:pt x="691" y="198"/>
                    </a:lnTo>
                    <a:lnTo>
                      <a:pt x="689" y="198"/>
                    </a:lnTo>
                    <a:lnTo>
                      <a:pt x="689" y="196"/>
                    </a:lnTo>
                    <a:lnTo>
                      <a:pt x="687" y="198"/>
                    </a:lnTo>
                    <a:lnTo>
                      <a:pt x="689" y="200"/>
                    </a:lnTo>
                    <a:lnTo>
                      <a:pt x="687" y="205"/>
                    </a:lnTo>
                    <a:lnTo>
                      <a:pt x="683" y="209"/>
                    </a:lnTo>
                    <a:lnTo>
                      <a:pt x="681" y="211"/>
                    </a:lnTo>
                    <a:lnTo>
                      <a:pt x="679" y="213"/>
                    </a:lnTo>
                    <a:lnTo>
                      <a:pt x="672" y="219"/>
                    </a:lnTo>
                    <a:lnTo>
                      <a:pt x="670" y="221"/>
                    </a:lnTo>
                    <a:lnTo>
                      <a:pt x="666" y="224"/>
                    </a:lnTo>
                    <a:lnTo>
                      <a:pt x="662" y="226"/>
                    </a:lnTo>
                    <a:lnTo>
                      <a:pt x="662" y="228"/>
                    </a:lnTo>
                    <a:lnTo>
                      <a:pt x="658" y="228"/>
                    </a:lnTo>
                    <a:lnTo>
                      <a:pt x="658" y="232"/>
                    </a:lnTo>
                    <a:lnTo>
                      <a:pt x="658" y="236"/>
                    </a:lnTo>
                    <a:lnTo>
                      <a:pt x="656" y="240"/>
                    </a:lnTo>
                    <a:lnTo>
                      <a:pt x="658" y="240"/>
                    </a:lnTo>
                    <a:lnTo>
                      <a:pt x="658" y="240"/>
                    </a:lnTo>
                    <a:lnTo>
                      <a:pt x="660" y="236"/>
                    </a:lnTo>
                    <a:lnTo>
                      <a:pt x="662" y="232"/>
                    </a:lnTo>
                    <a:lnTo>
                      <a:pt x="666" y="228"/>
                    </a:lnTo>
                    <a:lnTo>
                      <a:pt x="670" y="226"/>
                    </a:lnTo>
                    <a:lnTo>
                      <a:pt x="670" y="226"/>
                    </a:lnTo>
                    <a:lnTo>
                      <a:pt x="672" y="228"/>
                    </a:lnTo>
                    <a:lnTo>
                      <a:pt x="675" y="224"/>
                    </a:lnTo>
                    <a:lnTo>
                      <a:pt x="681" y="217"/>
                    </a:lnTo>
                    <a:lnTo>
                      <a:pt x="683" y="217"/>
                    </a:lnTo>
                    <a:lnTo>
                      <a:pt x="685" y="215"/>
                    </a:lnTo>
                    <a:lnTo>
                      <a:pt x="691" y="209"/>
                    </a:lnTo>
                    <a:lnTo>
                      <a:pt x="696" y="205"/>
                    </a:lnTo>
                    <a:lnTo>
                      <a:pt x="698" y="202"/>
                    </a:lnTo>
                    <a:lnTo>
                      <a:pt x="700" y="202"/>
                    </a:lnTo>
                    <a:lnTo>
                      <a:pt x="704" y="202"/>
                    </a:lnTo>
                    <a:lnTo>
                      <a:pt x="706" y="200"/>
                    </a:lnTo>
                    <a:lnTo>
                      <a:pt x="708" y="198"/>
                    </a:lnTo>
                    <a:lnTo>
                      <a:pt x="710" y="198"/>
                    </a:lnTo>
                    <a:lnTo>
                      <a:pt x="717" y="198"/>
                    </a:lnTo>
                    <a:lnTo>
                      <a:pt x="723" y="196"/>
                    </a:lnTo>
                    <a:lnTo>
                      <a:pt x="725" y="192"/>
                    </a:lnTo>
                    <a:lnTo>
                      <a:pt x="729" y="192"/>
                    </a:lnTo>
                    <a:lnTo>
                      <a:pt x="732" y="190"/>
                    </a:lnTo>
                    <a:lnTo>
                      <a:pt x="734" y="188"/>
                    </a:lnTo>
                    <a:lnTo>
                      <a:pt x="738" y="188"/>
                    </a:lnTo>
                    <a:lnTo>
                      <a:pt x="740" y="186"/>
                    </a:lnTo>
                    <a:lnTo>
                      <a:pt x="744" y="179"/>
                    </a:lnTo>
                    <a:lnTo>
                      <a:pt x="746" y="175"/>
                    </a:lnTo>
                    <a:lnTo>
                      <a:pt x="746" y="173"/>
                    </a:lnTo>
                    <a:lnTo>
                      <a:pt x="748" y="171"/>
                    </a:lnTo>
                    <a:lnTo>
                      <a:pt x="750" y="169"/>
                    </a:lnTo>
                    <a:lnTo>
                      <a:pt x="753" y="167"/>
                    </a:lnTo>
                    <a:lnTo>
                      <a:pt x="753" y="169"/>
                    </a:lnTo>
                    <a:lnTo>
                      <a:pt x="753" y="173"/>
                    </a:lnTo>
                    <a:lnTo>
                      <a:pt x="753" y="175"/>
                    </a:lnTo>
                    <a:lnTo>
                      <a:pt x="753" y="177"/>
                    </a:lnTo>
                    <a:lnTo>
                      <a:pt x="755" y="179"/>
                    </a:lnTo>
                    <a:lnTo>
                      <a:pt x="755" y="186"/>
                    </a:lnTo>
                    <a:lnTo>
                      <a:pt x="755" y="186"/>
                    </a:lnTo>
                    <a:lnTo>
                      <a:pt x="755" y="188"/>
                    </a:lnTo>
                    <a:lnTo>
                      <a:pt x="755" y="188"/>
                    </a:lnTo>
                    <a:lnTo>
                      <a:pt x="757" y="183"/>
                    </a:lnTo>
                    <a:lnTo>
                      <a:pt x="759" y="181"/>
                    </a:lnTo>
                    <a:lnTo>
                      <a:pt x="757" y="179"/>
                    </a:lnTo>
                    <a:lnTo>
                      <a:pt x="757" y="175"/>
                    </a:lnTo>
                    <a:lnTo>
                      <a:pt x="759" y="175"/>
                    </a:lnTo>
                    <a:lnTo>
                      <a:pt x="761" y="175"/>
                    </a:lnTo>
                    <a:lnTo>
                      <a:pt x="761" y="177"/>
                    </a:lnTo>
                    <a:lnTo>
                      <a:pt x="763" y="179"/>
                    </a:lnTo>
                    <a:lnTo>
                      <a:pt x="765" y="179"/>
                    </a:lnTo>
                    <a:lnTo>
                      <a:pt x="769" y="179"/>
                    </a:lnTo>
                    <a:lnTo>
                      <a:pt x="772" y="177"/>
                    </a:lnTo>
                    <a:lnTo>
                      <a:pt x="769" y="175"/>
                    </a:lnTo>
                    <a:lnTo>
                      <a:pt x="769" y="173"/>
                    </a:lnTo>
                    <a:lnTo>
                      <a:pt x="772" y="173"/>
                    </a:lnTo>
                    <a:lnTo>
                      <a:pt x="774" y="171"/>
                    </a:lnTo>
                    <a:lnTo>
                      <a:pt x="774" y="167"/>
                    </a:lnTo>
                    <a:lnTo>
                      <a:pt x="774" y="162"/>
                    </a:lnTo>
                    <a:lnTo>
                      <a:pt x="774" y="160"/>
                    </a:lnTo>
                    <a:lnTo>
                      <a:pt x="776" y="160"/>
                    </a:lnTo>
                    <a:lnTo>
                      <a:pt x="778" y="162"/>
                    </a:lnTo>
                    <a:lnTo>
                      <a:pt x="782" y="165"/>
                    </a:lnTo>
                    <a:lnTo>
                      <a:pt x="784" y="162"/>
                    </a:lnTo>
                    <a:lnTo>
                      <a:pt x="786" y="160"/>
                    </a:lnTo>
                    <a:lnTo>
                      <a:pt x="793" y="158"/>
                    </a:lnTo>
                    <a:lnTo>
                      <a:pt x="797" y="158"/>
                    </a:lnTo>
                    <a:lnTo>
                      <a:pt x="799" y="156"/>
                    </a:lnTo>
                    <a:lnTo>
                      <a:pt x="803" y="158"/>
                    </a:lnTo>
                    <a:lnTo>
                      <a:pt x="809" y="160"/>
                    </a:lnTo>
                    <a:lnTo>
                      <a:pt x="814" y="162"/>
                    </a:lnTo>
                    <a:lnTo>
                      <a:pt x="818" y="162"/>
                    </a:lnTo>
                    <a:lnTo>
                      <a:pt x="822" y="165"/>
                    </a:lnTo>
                    <a:lnTo>
                      <a:pt x="824" y="167"/>
                    </a:lnTo>
                    <a:lnTo>
                      <a:pt x="826" y="167"/>
                    </a:lnTo>
                    <a:lnTo>
                      <a:pt x="831" y="169"/>
                    </a:lnTo>
                    <a:lnTo>
                      <a:pt x="833" y="173"/>
                    </a:lnTo>
                    <a:lnTo>
                      <a:pt x="833" y="175"/>
                    </a:lnTo>
                    <a:lnTo>
                      <a:pt x="839" y="179"/>
                    </a:lnTo>
                    <a:lnTo>
                      <a:pt x="839" y="181"/>
                    </a:lnTo>
                    <a:lnTo>
                      <a:pt x="841" y="183"/>
                    </a:lnTo>
                    <a:lnTo>
                      <a:pt x="843" y="190"/>
                    </a:lnTo>
                    <a:lnTo>
                      <a:pt x="843" y="194"/>
                    </a:lnTo>
                    <a:lnTo>
                      <a:pt x="841" y="196"/>
                    </a:lnTo>
                    <a:lnTo>
                      <a:pt x="837" y="198"/>
                    </a:lnTo>
                    <a:lnTo>
                      <a:pt x="835" y="200"/>
                    </a:lnTo>
                    <a:lnTo>
                      <a:pt x="833" y="202"/>
                    </a:lnTo>
                    <a:lnTo>
                      <a:pt x="831" y="202"/>
                    </a:lnTo>
                    <a:lnTo>
                      <a:pt x="828" y="207"/>
                    </a:lnTo>
                    <a:lnTo>
                      <a:pt x="824" y="211"/>
                    </a:lnTo>
                    <a:lnTo>
                      <a:pt x="822" y="215"/>
                    </a:lnTo>
                    <a:lnTo>
                      <a:pt x="820" y="215"/>
                    </a:lnTo>
                    <a:lnTo>
                      <a:pt x="818" y="213"/>
                    </a:lnTo>
                    <a:lnTo>
                      <a:pt x="812" y="211"/>
                    </a:lnTo>
                    <a:lnTo>
                      <a:pt x="809" y="211"/>
                    </a:lnTo>
                    <a:lnTo>
                      <a:pt x="807" y="213"/>
                    </a:lnTo>
                    <a:lnTo>
                      <a:pt x="805" y="217"/>
                    </a:lnTo>
                    <a:lnTo>
                      <a:pt x="805" y="217"/>
                    </a:lnTo>
                    <a:lnTo>
                      <a:pt x="807" y="219"/>
                    </a:lnTo>
                    <a:lnTo>
                      <a:pt x="807" y="221"/>
                    </a:lnTo>
                    <a:lnTo>
                      <a:pt x="809" y="224"/>
                    </a:lnTo>
                    <a:lnTo>
                      <a:pt x="809" y="226"/>
                    </a:lnTo>
                    <a:lnTo>
                      <a:pt x="809" y="228"/>
                    </a:lnTo>
                    <a:lnTo>
                      <a:pt x="809" y="230"/>
                    </a:lnTo>
                    <a:lnTo>
                      <a:pt x="805" y="230"/>
                    </a:lnTo>
                    <a:lnTo>
                      <a:pt x="803" y="230"/>
                    </a:lnTo>
                    <a:lnTo>
                      <a:pt x="797" y="232"/>
                    </a:lnTo>
                    <a:lnTo>
                      <a:pt x="795" y="236"/>
                    </a:lnTo>
                    <a:lnTo>
                      <a:pt x="791" y="236"/>
                    </a:lnTo>
                    <a:lnTo>
                      <a:pt x="788" y="236"/>
                    </a:lnTo>
                    <a:lnTo>
                      <a:pt x="786" y="234"/>
                    </a:lnTo>
                    <a:lnTo>
                      <a:pt x="782" y="234"/>
                    </a:lnTo>
                    <a:lnTo>
                      <a:pt x="780" y="232"/>
                    </a:lnTo>
                    <a:lnTo>
                      <a:pt x="778" y="232"/>
                    </a:lnTo>
                    <a:lnTo>
                      <a:pt x="776" y="232"/>
                    </a:lnTo>
                    <a:lnTo>
                      <a:pt x="776" y="230"/>
                    </a:lnTo>
                    <a:lnTo>
                      <a:pt x="774" y="230"/>
                    </a:lnTo>
                    <a:lnTo>
                      <a:pt x="772" y="230"/>
                    </a:lnTo>
                    <a:lnTo>
                      <a:pt x="772" y="232"/>
                    </a:lnTo>
                    <a:lnTo>
                      <a:pt x="769" y="232"/>
                    </a:lnTo>
                    <a:lnTo>
                      <a:pt x="767" y="232"/>
                    </a:lnTo>
                    <a:lnTo>
                      <a:pt x="765" y="232"/>
                    </a:lnTo>
                    <a:lnTo>
                      <a:pt x="763" y="234"/>
                    </a:lnTo>
                    <a:lnTo>
                      <a:pt x="761" y="234"/>
                    </a:lnTo>
                    <a:lnTo>
                      <a:pt x="761" y="234"/>
                    </a:lnTo>
                    <a:lnTo>
                      <a:pt x="759" y="236"/>
                    </a:lnTo>
                    <a:lnTo>
                      <a:pt x="757" y="236"/>
                    </a:lnTo>
                    <a:lnTo>
                      <a:pt x="753" y="236"/>
                    </a:lnTo>
                    <a:lnTo>
                      <a:pt x="748" y="234"/>
                    </a:lnTo>
                    <a:lnTo>
                      <a:pt x="744" y="236"/>
                    </a:lnTo>
                    <a:lnTo>
                      <a:pt x="742" y="238"/>
                    </a:lnTo>
                    <a:lnTo>
                      <a:pt x="738" y="236"/>
                    </a:lnTo>
                    <a:lnTo>
                      <a:pt x="736" y="238"/>
                    </a:lnTo>
                    <a:lnTo>
                      <a:pt x="738" y="238"/>
                    </a:lnTo>
                    <a:lnTo>
                      <a:pt x="742" y="238"/>
                    </a:lnTo>
                    <a:lnTo>
                      <a:pt x="748" y="238"/>
                    </a:lnTo>
                    <a:lnTo>
                      <a:pt x="753" y="238"/>
                    </a:lnTo>
                    <a:lnTo>
                      <a:pt x="755" y="238"/>
                    </a:lnTo>
                    <a:lnTo>
                      <a:pt x="759" y="240"/>
                    </a:lnTo>
                    <a:lnTo>
                      <a:pt x="763" y="240"/>
                    </a:lnTo>
                    <a:lnTo>
                      <a:pt x="769" y="240"/>
                    </a:lnTo>
                    <a:lnTo>
                      <a:pt x="774" y="243"/>
                    </a:lnTo>
                    <a:lnTo>
                      <a:pt x="776" y="243"/>
                    </a:lnTo>
                    <a:lnTo>
                      <a:pt x="778" y="240"/>
                    </a:lnTo>
                    <a:lnTo>
                      <a:pt x="780" y="240"/>
                    </a:lnTo>
                    <a:lnTo>
                      <a:pt x="782" y="240"/>
                    </a:lnTo>
                    <a:lnTo>
                      <a:pt x="784" y="243"/>
                    </a:lnTo>
                    <a:lnTo>
                      <a:pt x="786" y="245"/>
                    </a:lnTo>
                    <a:lnTo>
                      <a:pt x="788" y="247"/>
                    </a:lnTo>
                    <a:lnTo>
                      <a:pt x="788" y="249"/>
                    </a:lnTo>
                    <a:lnTo>
                      <a:pt x="786" y="253"/>
                    </a:lnTo>
                    <a:lnTo>
                      <a:pt x="784" y="253"/>
                    </a:lnTo>
                    <a:lnTo>
                      <a:pt x="782" y="253"/>
                    </a:lnTo>
                    <a:lnTo>
                      <a:pt x="782" y="255"/>
                    </a:lnTo>
                    <a:lnTo>
                      <a:pt x="782" y="257"/>
                    </a:lnTo>
                    <a:lnTo>
                      <a:pt x="780" y="259"/>
                    </a:lnTo>
                    <a:lnTo>
                      <a:pt x="772" y="261"/>
                    </a:lnTo>
                    <a:lnTo>
                      <a:pt x="767" y="261"/>
                    </a:lnTo>
                    <a:lnTo>
                      <a:pt x="765" y="261"/>
                    </a:lnTo>
                    <a:lnTo>
                      <a:pt x="757" y="261"/>
                    </a:lnTo>
                    <a:lnTo>
                      <a:pt x="755" y="259"/>
                    </a:lnTo>
                    <a:lnTo>
                      <a:pt x="748" y="253"/>
                    </a:lnTo>
                    <a:lnTo>
                      <a:pt x="742" y="253"/>
                    </a:lnTo>
                    <a:lnTo>
                      <a:pt x="740" y="253"/>
                    </a:lnTo>
                    <a:lnTo>
                      <a:pt x="736" y="255"/>
                    </a:lnTo>
                    <a:lnTo>
                      <a:pt x="734" y="259"/>
                    </a:lnTo>
                    <a:lnTo>
                      <a:pt x="729" y="261"/>
                    </a:lnTo>
                    <a:lnTo>
                      <a:pt x="727" y="264"/>
                    </a:lnTo>
                    <a:lnTo>
                      <a:pt x="725" y="266"/>
                    </a:lnTo>
                    <a:lnTo>
                      <a:pt x="727" y="266"/>
                    </a:lnTo>
                    <a:lnTo>
                      <a:pt x="729" y="266"/>
                    </a:lnTo>
                    <a:lnTo>
                      <a:pt x="732" y="268"/>
                    </a:lnTo>
                    <a:lnTo>
                      <a:pt x="732" y="272"/>
                    </a:lnTo>
                    <a:lnTo>
                      <a:pt x="729" y="272"/>
                    </a:lnTo>
                    <a:lnTo>
                      <a:pt x="727" y="272"/>
                    </a:lnTo>
                    <a:lnTo>
                      <a:pt x="727" y="274"/>
                    </a:lnTo>
                    <a:lnTo>
                      <a:pt x="729" y="276"/>
                    </a:lnTo>
                    <a:lnTo>
                      <a:pt x="732" y="278"/>
                    </a:lnTo>
                    <a:lnTo>
                      <a:pt x="734" y="278"/>
                    </a:lnTo>
                    <a:lnTo>
                      <a:pt x="736" y="276"/>
                    </a:lnTo>
                    <a:lnTo>
                      <a:pt x="740" y="274"/>
                    </a:lnTo>
                    <a:lnTo>
                      <a:pt x="742" y="270"/>
                    </a:lnTo>
                    <a:lnTo>
                      <a:pt x="746" y="268"/>
                    </a:lnTo>
                    <a:lnTo>
                      <a:pt x="753" y="266"/>
                    </a:lnTo>
                    <a:lnTo>
                      <a:pt x="757" y="266"/>
                    </a:lnTo>
                    <a:lnTo>
                      <a:pt x="761" y="264"/>
                    </a:lnTo>
                    <a:lnTo>
                      <a:pt x="761" y="266"/>
                    </a:lnTo>
                    <a:lnTo>
                      <a:pt x="763" y="268"/>
                    </a:lnTo>
                    <a:lnTo>
                      <a:pt x="767" y="268"/>
                    </a:lnTo>
                    <a:lnTo>
                      <a:pt x="769" y="270"/>
                    </a:lnTo>
                    <a:lnTo>
                      <a:pt x="769" y="272"/>
                    </a:lnTo>
                    <a:lnTo>
                      <a:pt x="769" y="272"/>
                    </a:lnTo>
                    <a:lnTo>
                      <a:pt x="765" y="276"/>
                    </a:lnTo>
                    <a:lnTo>
                      <a:pt x="763" y="283"/>
                    </a:lnTo>
                    <a:lnTo>
                      <a:pt x="759" y="285"/>
                    </a:lnTo>
                    <a:lnTo>
                      <a:pt x="759" y="289"/>
                    </a:lnTo>
                    <a:lnTo>
                      <a:pt x="753" y="293"/>
                    </a:lnTo>
                    <a:lnTo>
                      <a:pt x="750" y="297"/>
                    </a:lnTo>
                    <a:lnTo>
                      <a:pt x="744" y="306"/>
                    </a:lnTo>
                    <a:lnTo>
                      <a:pt x="740" y="310"/>
                    </a:lnTo>
                    <a:lnTo>
                      <a:pt x="738" y="312"/>
                    </a:lnTo>
                    <a:lnTo>
                      <a:pt x="738" y="318"/>
                    </a:lnTo>
                    <a:lnTo>
                      <a:pt x="738" y="323"/>
                    </a:lnTo>
                    <a:lnTo>
                      <a:pt x="736" y="325"/>
                    </a:lnTo>
                    <a:lnTo>
                      <a:pt x="734" y="327"/>
                    </a:lnTo>
                    <a:lnTo>
                      <a:pt x="734" y="333"/>
                    </a:lnTo>
                    <a:lnTo>
                      <a:pt x="732" y="339"/>
                    </a:lnTo>
                    <a:lnTo>
                      <a:pt x="729" y="346"/>
                    </a:lnTo>
                    <a:lnTo>
                      <a:pt x="732" y="348"/>
                    </a:lnTo>
                    <a:lnTo>
                      <a:pt x="734" y="352"/>
                    </a:lnTo>
                    <a:lnTo>
                      <a:pt x="732" y="358"/>
                    </a:lnTo>
                    <a:lnTo>
                      <a:pt x="729" y="361"/>
                    </a:lnTo>
                    <a:lnTo>
                      <a:pt x="727" y="363"/>
                    </a:lnTo>
                    <a:lnTo>
                      <a:pt x="727" y="367"/>
                    </a:lnTo>
                    <a:lnTo>
                      <a:pt x="727" y="369"/>
                    </a:lnTo>
                    <a:lnTo>
                      <a:pt x="725" y="371"/>
                    </a:lnTo>
                    <a:lnTo>
                      <a:pt x="725" y="375"/>
                    </a:lnTo>
                    <a:lnTo>
                      <a:pt x="723" y="382"/>
                    </a:lnTo>
                    <a:lnTo>
                      <a:pt x="719" y="384"/>
                    </a:lnTo>
                    <a:lnTo>
                      <a:pt x="717" y="384"/>
                    </a:lnTo>
                    <a:lnTo>
                      <a:pt x="717" y="382"/>
                    </a:lnTo>
                    <a:lnTo>
                      <a:pt x="717" y="377"/>
                    </a:lnTo>
                    <a:lnTo>
                      <a:pt x="713" y="377"/>
                    </a:lnTo>
                    <a:lnTo>
                      <a:pt x="713" y="375"/>
                    </a:lnTo>
                    <a:lnTo>
                      <a:pt x="715" y="375"/>
                    </a:lnTo>
                    <a:lnTo>
                      <a:pt x="713" y="373"/>
                    </a:lnTo>
                    <a:lnTo>
                      <a:pt x="710" y="371"/>
                    </a:lnTo>
                    <a:lnTo>
                      <a:pt x="708" y="373"/>
                    </a:lnTo>
                    <a:lnTo>
                      <a:pt x="706" y="373"/>
                    </a:lnTo>
                    <a:lnTo>
                      <a:pt x="706" y="375"/>
                    </a:lnTo>
                    <a:lnTo>
                      <a:pt x="706" y="375"/>
                    </a:lnTo>
                    <a:lnTo>
                      <a:pt x="706" y="377"/>
                    </a:lnTo>
                    <a:lnTo>
                      <a:pt x="706" y="380"/>
                    </a:lnTo>
                    <a:lnTo>
                      <a:pt x="704" y="382"/>
                    </a:lnTo>
                    <a:lnTo>
                      <a:pt x="704" y="384"/>
                    </a:lnTo>
                    <a:lnTo>
                      <a:pt x="708" y="386"/>
                    </a:lnTo>
                    <a:lnTo>
                      <a:pt x="710" y="386"/>
                    </a:lnTo>
                    <a:lnTo>
                      <a:pt x="713" y="388"/>
                    </a:lnTo>
                    <a:lnTo>
                      <a:pt x="715" y="392"/>
                    </a:lnTo>
                    <a:lnTo>
                      <a:pt x="715" y="396"/>
                    </a:lnTo>
                    <a:lnTo>
                      <a:pt x="719" y="396"/>
                    </a:lnTo>
                    <a:lnTo>
                      <a:pt x="721" y="398"/>
                    </a:lnTo>
                    <a:lnTo>
                      <a:pt x="725" y="403"/>
                    </a:lnTo>
                    <a:lnTo>
                      <a:pt x="727" y="407"/>
                    </a:lnTo>
                    <a:lnTo>
                      <a:pt x="727" y="409"/>
                    </a:lnTo>
                    <a:lnTo>
                      <a:pt x="723" y="409"/>
                    </a:lnTo>
                    <a:lnTo>
                      <a:pt x="721" y="407"/>
                    </a:lnTo>
                    <a:lnTo>
                      <a:pt x="717" y="403"/>
                    </a:lnTo>
                    <a:lnTo>
                      <a:pt x="717" y="401"/>
                    </a:lnTo>
                    <a:lnTo>
                      <a:pt x="715" y="401"/>
                    </a:lnTo>
                    <a:lnTo>
                      <a:pt x="713" y="401"/>
                    </a:lnTo>
                    <a:lnTo>
                      <a:pt x="710" y="401"/>
                    </a:lnTo>
                    <a:lnTo>
                      <a:pt x="710" y="403"/>
                    </a:lnTo>
                    <a:lnTo>
                      <a:pt x="713" y="405"/>
                    </a:lnTo>
                    <a:lnTo>
                      <a:pt x="713" y="407"/>
                    </a:lnTo>
                    <a:lnTo>
                      <a:pt x="713" y="409"/>
                    </a:lnTo>
                    <a:lnTo>
                      <a:pt x="710" y="409"/>
                    </a:lnTo>
                    <a:lnTo>
                      <a:pt x="710" y="409"/>
                    </a:lnTo>
                    <a:lnTo>
                      <a:pt x="708" y="409"/>
                    </a:lnTo>
                    <a:lnTo>
                      <a:pt x="710" y="411"/>
                    </a:lnTo>
                    <a:lnTo>
                      <a:pt x="713" y="413"/>
                    </a:lnTo>
                    <a:lnTo>
                      <a:pt x="713" y="413"/>
                    </a:lnTo>
                    <a:lnTo>
                      <a:pt x="710" y="415"/>
                    </a:lnTo>
                    <a:lnTo>
                      <a:pt x="713" y="415"/>
                    </a:lnTo>
                    <a:lnTo>
                      <a:pt x="715" y="415"/>
                    </a:lnTo>
                    <a:lnTo>
                      <a:pt x="719" y="417"/>
                    </a:lnTo>
                    <a:lnTo>
                      <a:pt x="719" y="420"/>
                    </a:lnTo>
                    <a:lnTo>
                      <a:pt x="719" y="422"/>
                    </a:lnTo>
                    <a:lnTo>
                      <a:pt x="719" y="424"/>
                    </a:lnTo>
                    <a:lnTo>
                      <a:pt x="721" y="424"/>
                    </a:lnTo>
                    <a:lnTo>
                      <a:pt x="723" y="424"/>
                    </a:lnTo>
                    <a:lnTo>
                      <a:pt x="725" y="420"/>
                    </a:lnTo>
                    <a:lnTo>
                      <a:pt x="727" y="417"/>
                    </a:lnTo>
                    <a:lnTo>
                      <a:pt x="729" y="417"/>
                    </a:lnTo>
                    <a:lnTo>
                      <a:pt x="729" y="417"/>
                    </a:lnTo>
                    <a:lnTo>
                      <a:pt x="729" y="420"/>
                    </a:lnTo>
                    <a:lnTo>
                      <a:pt x="732" y="420"/>
                    </a:lnTo>
                    <a:lnTo>
                      <a:pt x="734" y="422"/>
                    </a:lnTo>
                    <a:lnTo>
                      <a:pt x="738" y="424"/>
                    </a:lnTo>
                    <a:lnTo>
                      <a:pt x="738" y="426"/>
                    </a:lnTo>
                    <a:lnTo>
                      <a:pt x="738" y="428"/>
                    </a:lnTo>
                    <a:lnTo>
                      <a:pt x="738" y="430"/>
                    </a:lnTo>
                    <a:lnTo>
                      <a:pt x="736" y="436"/>
                    </a:lnTo>
                    <a:lnTo>
                      <a:pt x="736" y="441"/>
                    </a:lnTo>
                    <a:lnTo>
                      <a:pt x="736" y="443"/>
                    </a:lnTo>
                    <a:lnTo>
                      <a:pt x="734" y="447"/>
                    </a:lnTo>
                    <a:lnTo>
                      <a:pt x="732" y="449"/>
                    </a:lnTo>
                    <a:lnTo>
                      <a:pt x="732" y="453"/>
                    </a:lnTo>
                    <a:lnTo>
                      <a:pt x="732" y="455"/>
                    </a:lnTo>
                    <a:lnTo>
                      <a:pt x="729" y="453"/>
                    </a:lnTo>
                    <a:lnTo>
                      <a:pt x="727" y="451"/>
                    </a:lnTo>
                    <a:lnTo>
                      <a:pt x="723" y="449"/>
                    </a:lnTo>
                    <a:lnTo>
                      <a:pt x="721" y="447"/>
                    </a:lnTo>
                    <a:lnTo>
                      <a:pt x="721" y="447"/>
                    </a:lnTo>
                    <a:lnTo>
                      <a:pt x="719" y="447"/>
                    </a:lnTo>
                    <a:lnTo>
                      <a:pt x="717" y="447"/>
                    </a:lnTo>
                    <a:lnTo>
                      <a:pt x="715" y="445"/>
                    </a:lnTo>
                    <a:lnTo>
                      <a:pt x="717" y="443"/>
                    </a:lnTo>
                    <a:lnTo>
                      <a:pt x="715" y="439"/>
                    </a:lnTo>
                    <a:lnTo>
                      <a:pt x="713" y="439"/>
                    </a:lnTo>
                    <a:lnTo>
                      <a:pt x="710" y="441"/>
                    </a:lnTo>
                    <a:lnTo>
                      <a:pt x="708" y="439"/>
                    </a:lnTo>
                    <a:lnTo>
                      <a:pt x="706" y="436"/>
                    </a:lnTo>
                    <a:lnTo>
                      <a:pt x="702" y="436"/>
                    </a:lnTo>
                    <a:lnTo>
                      <a:pt x="700" y="436"/>
                    </a:lnTo>
                    <a:lnTo>
                      <a:pt x="700" y="439"/>
                    </a:lnTo>
                    <a:lnTo>
                      <a:pt x="700" y="441"/>
                    </a:lnTo>
                    <a:lnTo>
                      <a:pt x="700" y="441"/>
                    </a:lnTo>
                    <a:lnTo>
                      <a:pt x="698" y="439"/>
                    </a:lnTo>
                    <a:lnTo>
                      <a:pt x="694" y="439"/>
                    </a:lnTo>
                    <a:lnTo>
                      <a:pt x="691" y="441"/>
                    </a:lnTo>
                    <a:lnTo>
                      <a:pt x="691" y="441"/>
                    </a:lnTo>
                    <a:lnTo>
                      <a:pt x="696" y="441"/>
                    </a:lnTo>
                    <a:lnTo>
                      <a:pt x="698" y="443"/>
                    </a:lnTo>
                    <a:lnTo>
                      <a:pt x="700" y="443"/>
                    </a:lnTo>
                    <a:lnTo>
                      <a:pt x="700" y="445"/>
                    </a:lnTo>
                    <a:lnTo>
                      <a:pt x="696" y="445"/>
                    </a:lnTo>
                    <a:lnTo>
                      <a:pt x="691" y="449"/>
                    </a:lnTo>
                    <a:lnTo>
                      <a:pt x="689" y="451"/>
                    </a:lnTo>
                    <a:lnTo>
                      <a:pt x="687" y="451"/>
                    </a:lnTo>
                    <a:lnTo>
                      <a:pt x="685" y="449"/>
                    </a:lnTo>
                    <a:lnTo>
                      <a:pt x="685" y="447"/>
                    </a:lnTo>
                    <a:lnTo>
                      <a:pt x="685" y="447"/>
                    </a:lnTo>
                    <a:lnTo>
                      <a:pt x="683" y="447"/>
                    </a:lnTo>
                    <a:lnTo>
                      <a:pt x="683" y="449"/>
                    </a:lnTo>
                    <a:lnTo>
                      <a:pt x="683" y="451"/>
                    </a:lnTo>
                    <a:lnTo>
                      <a:pt x="681" y="453"/>
                    </a:lnTo>
                    <a:lnTo>
                      <a:pt x="683" y="455"/>
                    </a:lnTo>
                    <a:lnTo>
                      <a:pt x="683" y="457"/>
                    </a:lnTo>
                    <a:lnTo>
                      <a:pt x="683" y="460"/>
                    </a:lnTo>
                    <a:lnTo>
                      <a:pt x="683" y="462"/>
                    </a:lnTo>
                    <a:lnTo>
                      <a:pt x="683" y="464"/>
                    </a:lnTo>
                    <a:lnTo>
                      <a:pt x="681" y="464"/>
                    </a:lnTo>
                    <a:lnTo>
                      <a:pt x="679" y="462"/>
                    </a:lnTo>
                    <a:lnTo>
                      <a:pt x="677" y="462"/>
                    </a:lnTo>
                    <a:lnTo>
                      <a:pt x="675" y="464"/>
                    </a:lnTo>
                    <a:lnTo>
                      <a:pt x="677" y="466"/>
                    </a:lnTo>
                    <a:lnTo>
                      <a:pt x="679" y="466"/>
                    </a:lnTo>
                    <a:lnTo>
                      <a:pt x="685" y="466"/>
                    </a:lnTo>
                    <a:lnTo>
                      <a:pt x="685" y="468"/>
                    </a:lnTo>
                    <a:lnTo>
                      <a:pt x="685" y="470"/>
                    </a:lnTo>
                    <a:lnTo>
                      <a:pt x="685" y="472"/>
                    </a:lnTo>
                    <a:lnTo>
                      <a:pt x="685" y="474"/>
                    </a:lnTo>
                    <a:lnTo>
                      <a:pt x="687" y="472"/>
                    </a:lnTo>
                    <a:lnTo>
                      <a:pt x="691" y="470"/>
                    </a:lnTo>
                    <a:lnTo>
                      <a:pt x="696" y="472"/>
                    </a:lnTo>
                    <a:lnTo>
                      <a:pt x="696" y="474"/>
                    </a:lnTo>
                    <a:lnTo>
                      <a:pt x="700" y="474"/>
                    </a:lnTo>
                    <a:lnTo>
                      <a:pt x="704" y="474"/>
                    </a:lnTo>
                    <a:lnTo>
                      <a:pt x="706" y="474"/>
                    </a:lnTo>
                    <a:lnTo>
                      <a:pt x="708" y="472"/>
                    </a:lnTo>
                    <a:lnTo>
                      <a:pt x="708" y="472"/>
                    </a:lnTo>
                    <a:lnTo>
                      <a:pt x="708" y="474"/>
                    </a:lnTo>
                    <a:lnTo>
                      <a:pt x="708" y="479"/>
                    </a:lnTo>
                    <a:lnTo>
                      <a:pt x="710" y="481"/>
                    </a:lnTo>
                    <a:lnTo>
                      <a:pt x="708" y="483"/>
                    </a:lnTo>
                    <a:lnTo>
                      <a:pt x="706" y="483"/>
                    </a:lnTo>
                    <a:lnTo>
                      <a:pt x="704" y="483"/>
                    </a:lnTo>
                    <a:lnTo>
                      <a:pt x="702" y="481"/>
                    </a:lnTo>
                    <a:lnTo>
                      <a:pt x="700" y="483"/>
                    </a:lnTo>
                    <a:lnTo>
                      <a:pt x="698" y="483"/>
                    </a:lnTo>
                    <a:lnTo>
                      <a:pt x="696" y="483"/>
                    </a:lnTo>
                    <a:lnTo>
                      <a:pt x="691" y="483"/>
                    </a:lnTo>
                    <a:lnTo>
                      <a:pt x="687" y="483"/>
                    </a:lnTo>
                    <a:lnTo>
                      <a:pt x="685" y="483"/>
                    </a:lnTo>
                    <a:lnTo>
                      <a:pt x="683" y="481"/>
                    </a:lnTo>
                    <a:lnTo>
                      <a:pt x="683" y="483"/>
                    </a:lnTo>
                    <a:lnTo>
                      <a:pt x="683" y="485"/>
                    </a:lnTo>
                    <a:lnTo>
                      <a:pt x="685" y="485"/>
                    </a:lnTo>
                    <a:lnTo>
                      <a:pt x="687" y="485"/>
                    </a:lnTo>
                    <a:lnTo>
                      <a:pt x="689" y="485"/>
                    </a:lnTo>
                    <a:lnTo>
                      <a:pt x="696" y="485"/>
                    </a:lnTo>
                    <a:lnTo>
                      <a:pt x="698" y="487"/>
                    </a:lnTo>
                    <a:lnTo>
                      <a:pt x="700" y="489"/>
                    </a:lnTo>
                    <a:lnTo>
                      <a:pt x="704" y="489"/>
                    </a:lnTo>
                    <a:lnTo>
                      <a:pt x="706" y="489"/>
                    </a:lnTo>
                    <a:lnTo>
                      <a:pt x="708" y="491"/>
                    </a:lnTo>
                    <a:lnTo>
                      <a:pt x="710" y="495"/>
                    </a:lnTo>
                    <a:lnTo>
                      <a:pt x="713" y="498"/>
                    </a:lnTo>
                    <a:lnTo>
                      <a:pt x="713" y="500"/>
                    </a:lnTo>
                    <a:lnTo>
                      <a:pt x="713" y="500"/>
                    </a:lnTo>
                    <a:lnTo>
                      <a:pt x="710" y="500"/>
                    </a:lnTo>
                    <a:lnTo>
                      <a:pt x="708" y="500"/>
                    </a:lnTo>
                    <a:lnTo>
                      <a:pt x="708" y="500"/>
                    </a:lnTo>
                    <a:lnTo>
                      <a:pt x="708" y="502"/>
                    </a:lnTo>
                    <a:lnTo>
                      <a:pt x="710" y="506"/>
                    </a:lnTo>
                    <a:lnTo>
                      <a:pt x="710" y="510"/>
                    </a:lnTo>
                    <a:lnTo>
                      <a:pt x="710" y="512"/>
                    </a:lnTo>
                    <a:lnTo>
                      <a:pt x="710" y="514"/>
                    </a:lnTo>
                    <a:lnTo>
                      <a:pt x="710" y="517"/>
                    </a:lnTo>
                    <a:lnTo>
                      <a:pt x="708" y="519"/>
                    </a:lnTo>
                    <a:lnTo>
                      <a:pt x="706" y="525"/>
                    </a:lnTo>
                    <a:lnTo>
                      <a:pt x="704" y="527"/>
                    </a:lnTo>
                    <a:lnTo>
                      <a:pt x="702" y="529"/>
                    </a:lnTo>
                    <a:lnTo>
                      <a:pt x="700" y="527"/>
                    </a:lnTo>
                    <a:lnTo>
                      <a:pt x="698" y="523"/>
                    </a:lnTo>
                    <a:lnTo>
                      <a:pt x="702" y="521"/>
                    </a:lnTo>
                    <a:lnTo>
                      <a:pt x="700" y="519"/>
                    </a:lnTo>
                    <a:lnTo>
                      <a:pt x="698" y="519"/>
                    </a:lnTo>
                    <a:lnTo>
                      <a:pt x="696" y="521"/>
                    </a:lnTo>
                    <a:lnTo>
                      <a:pt x="694" y="519"/>
                    </a:lnTo>
                    <a:lnTo>
                      <a:pt x="689" y="514"/>
                    </a:lnTo>
                    <a:lnTo>
                      <a:pt x="687" y="512"/>
                    </a:lnTo>
                    <a:lnTo>
                      <a:pt x="683" y="508"/>
                    </a:lnTo>
                    <a:lnTo>
                      <a:pt x="683" y="506"/>
                    </a:lnTo>
                    <a:lnTo>
                      <a:pt x="681" y="504"/>
                    </a:lnTo>
                    <a:lnTo>
                      <a:pt x="677" y="498"/>
                    </a:lnTo>
                    <a:lnTo>
                      <a:pt x="675" y="498"/>
                    </a:lnTo>
                    <a:lnTo>
                      <a:pt x="675" y="498"/>
                    </a:lnTo>
                    <a:lnTo>
                      <a:pt x="675" y="498"/>
                    </a:lnTo>
                    <a:lnTo>
                      <a:pt x="675" y="500"/>
                    </a:lnTo>
                    <a:lnTo>
                      <a:pt x="679" y="504"/>
                    </a:lnTo>
                    <a:lnTo>
                      <a:pt x="679" y="506"/>
                    </a:lnTo>
                    <a:lnTo>
                      <a:pt x="677" y="506"/>
                    </a:lnTo>
                    <a:lnTo>
                      <a:pt x="672" y="506"/>
                    </a:lnTo>
                    <a:lnTo>
                      <a:pt x="670" y="504"/>
                    </a:lnTo>
                    <a:lnTo>
                      <a:pt x="668" y="502"/>
                    </a:lnTo>
                    <a:lnTo>
                      <a:pt x="666" y="500"/>
                    </a:lnTo>
                    <a:lnTo>
                      <a:pt x="666" y="502"/>
                    </a:lnTo>
                    <a:lnTo>
                      <a:pt x="666" y="504"/>
                    </a:lnTo>
                    <a:lnTo>
                      <a:pt x="670" y="508"/>
                    </a:lnTo>
                    <a:lnTo>
                      <a:pt x="677" y="510"/>
                    </a:lnTo>
                    <a:lnTo>
                      <a:pt x="681" y="510"/>
                    </a:lnTo>
                    <a:lnTo>
                      <a:pt x="687" y="514"/>
                    </a:lnTo>
                    <a:lnTo>
                      <a:pt x="694" y="521"/>
                    </a:lnTo>
                    <a:lnTo>
                      <a:pt x="694" y="523"/>
                    </a:lnTo>
                    <a:lnTo>
                      <a:pt x="694" y="525"/>
                    </a:lnTo>
                    <a:lnTo>
                      <a:pt x="691" y="525"/>
                    </a:lnTo>
                    <a:lnTo>
                      <a:pt x="689" y="523"/>
                    </a:lnTo>
                    <a:lnTo>
                      <a:pt x="685" y="523"/>
                    </a:lnTo>
                    <a:lnTo>
                      <a:pt x="683" y="525"/>
                    </a:lnTo>
                    <a:lnTo>
                      <a:pt x="679" y="529"/>
                    </a:lnTo>
                    <a:lnTo>
                      <a:pt x="677" y="529"/>
                    </a:lnTo>
                    <a:lnTo>
                      <a:pt x="675" y="527"/>
                    </a:lnTo>
                    <a:lnTo>
                      <a:pt x="672" y="525"/>
                    </a:lnTo>
                    <a:lnTo>
                      <a:pt x="675" y="523"/>
                    </a:lnTo>
                    <a:lnTo>
                      <a:pt x="672" y="523"/>
                    </a:lnTo>
                    <a:lnTo>
                      <a:pt x="670" y="521"/>
                    </a:lnTo>
                    <a:lnTo>
                      <a:pt x="670" y="523"/>
                    </a:lnTo>
                    <a:lnTo>
                      <a:pt x="672" y="525"/>
                    </a:lnTo>
                    <a:lnTo>
                      <a:pt x="672" y="529"/>
                    </a:lnTo>
                    <a:lnTo>
                      <a:pt x="675" y="531"/>
                    </a:lnTo>
                    <a:lnTo>
                      <a:pt x="677" y="531"/>
                    </a:lnTo>
                    <a:lnTo>
                      <a:pt x="681" y="531"/>
                    </a:lnTo>
                    <a:lnTo>
                      <a:pt x="685" y="527"/>
                    </a:lnTo>
                    <a:lnTo>
                      <a:pt x="687" y="527"/>
                    </a:lnTo>
                    <a:lnTo>
                      <a:pt x="691" y="529"/>
                    </a:lnTo>
                    <a:lnTo>
                      <a:pt x="691" y="531"/>
                    </a:lnTo>
                    <a:lnTo>
                      <a:pt x="689" y="531"/>
                    </a:lnTo>
                    <a:lnTo>
                      <a:pt x="689" y="540"/>
                    </a:lnTo>
                    <a:lnTo>
                      <a:pt x="687" y="542"/>
                    </a:lnTo>
                    <a:lnTo>
                      <a:pt x="685" y="542"/>
                    </a:lnTo>
                    <a:lnTo>
                      <a:pt x="685" y="544"/>
                    </a:lnTo>
                    <a:lnTo>
                      <a:pt x="687" y="544"/>
                    </a:lnTo>
                    <a:lnTo>
                      <a:pt x="689" y="544"/>
                    </a:lnTo>
                    <a:lnTo>
                      <a:pt x="694" y="544"/>
                    </a:lnTo>
                    <a:lnTo>
                      <a:pt x="698" y="548"/>
                    </a:lnTo>
                    <a:lnTo>
                      <a:pt x="702" y="550"/>
                    </a:lnTo>
                    <a:lnTo>
                      <a:pt x="702" y="548"/>
                    </a:lnTo>
                    <a:lnTo>
                      <a:pt x="706" y="546"/>
                    </a:lnTo>
                    <a:lnTo>
                      <a:pt x="708" y="548"/>
                    </a:lnTo>
                    <a:lnTo>
                      <a:pt x="708" y="548"/>
                    </a:lnTo>
                    <a:lnTo>
                      <a:pt x="708" y="550"/>
                    </a:lnTo>
                    <a:lnTo>
                      <a:pt x="708" y="554"/>
                    </a:lnTo>
                    <a:lnTo>
                      <a:pt x="710" y="557"/>
                    </a:lnTo>
                    <a:lnTo>
                      <a:pt x="708" y="561"/>
                    </a:lnTo>
                    <a:lnTo>
                      <a:pt x="704" y="565"/>
                    </a:lnTo>
                    <a:lnTo>
                      <a:pt x="700" y="567"/>
                    </a:lnTo>
                    <a:lnTo>
                      <a:pt x="698" y="567"/>
                    </a:lnTo>
                    <a:lnTo>
                      <a:pt x="698" y="565"/>
                    </a:lnTo>
                    <a:lnTo>
                      <a:pt x="696" y="563"/>
                    </a:lnTo>
                    <a:lnTo>
                      <a:pt x="694" y="561"/>
                    </a:lnTo>
                    <a:lnTo>
                      <a:pt x="696" y="557"/>
                    </a:lnTo>
                    <a:lnTo>
                      <a:pt x="691" y="554"/>
                    </a:lnTo>
                    <a:lnTo>
                      <a:pt x="687" y="552"/>
                    </a:lnTo>
                    <a:lnTo>
                      <a:pt x="685" y="550"/>
                    </a:lnTo>
                    <a:lnTo>
                      <a:pt x="681" y="550"/>
                    </a:lnTo>
                    <a:lnTo>
                      <a:pt x="679" y="552"/>
                    </a:lnTo>
                    <a:lnTo>
                      <a:pt x="677" y="552"/>
                    </a:lnTo>
                    <a:lnTo>
                      <a:pt x="675" y="552"/>
                    </a:lnTo>
                    <a:lnTo>
                      <a:pt x="672" y="548"/>
                    </a:lnTo>
                    <a:lnTo>
                      <a:pt x="670" y="546"/>
                    </a:lnTo>
                    <a:lnTo>
                      <a:pt x="670" y="546"/>
                    </a:lnTo>
                    <a:lnTo>
                      <a:pt x="670" y="548"/>
                    </a:lnTo>
                    <a:lnTo>
                      <a:pt x="670" y="550"/>
                    </a:lnTo>
                    <a:lnTo>
                      <a:pt x="672" y="554"/>
                    </a:lnTo>
                    <a:lnTo>
                      <a:pt x="670" y="557"/>
                    </a:lnTo>
                    <a:lnTo>
                      <a:pt x="668" y="559"/>
                    </a:lnTo>
                    <a:lnTo>
                      <a:pt x="664" y="559"/>
                    </a:lnTo>
                    <a:lnTo>
                      <a:pt x="664" y="559"/>
                    </a:lnTo>
                    <a:lnTo>
                      <a:pt x="666" y="561"/>
                    </a:lnTo>
                    <a:lnTo>
                      <a:pt x="666" y="561"/>
                    </a:lnTo>
                    <a:lnTo>
                      <a:pt x="666" y="565"/>
                    </a:lnTo>
                    <a:lnTo>
                      <a:pt x="664" y="567"/>
                    </a:lnTo>
                    <a:lnTo>
                      <a:pt x="662" y="569"/>
                    </a:lnTo>
                    <a:lnTo>
                      <a:pt x="662" y="571"/>
                    </a:lnTo>
                    <a:lnTo>
                      <a:pt x="662" y="571"/>
                    </a:lnTo>
                    <a:lnTo>
                      <a:pt x="664" y="573"/>
                    </a:lnTo>
                    <a:lnTo>
                      <a:pt x="666" y="578"/>
                    </a:lnTo>
                    <a:lnTo>
                      <a:pt x="668" y="578"/>
                    </a:lnTo>
                    <a:lnTo>
                      <a:pt x="668" y="582"/>
                    </a:lnTo>
                    <a:lnTo>
                      <a:pt x="668" y="586"/>
                    </a:lnTo>
                    <a:lnTo>
                      <a:pt x="668" y="588"/>
                    </a:lnTo>
                    <a:lnTo>
                      <a:pt x="668" y="586"/>
                    </a:lnTo>
                    <a:lnTo>
                      <a:pt x="670" y="582"/>
                    </a:lnTo>
                    <a:lnTo>
                      <a:pt x="670" y="580"/>
                    </a:lnTo>
                    <a:lnTo>
                      <a:pt x="668" y="580"/>
                    </a:lnTo>
                    <a:lnTo>
                      <a:pt x="668" y="576"/>
                    </a:lnTo>
                    <a:lnTo>
                      <a:pt x="670" y="573"/>
                    </a:lnTo>
                    <a:lnTo>
                      <a:pt x="672" y="573"/>
                    </a:lnTo>
                    <a:lnTo>
                      <a:pt x="672" y="576"/>
                    </a:lnTo>
                    <a:lnTo>
                      <a:pt x="675" y="576"/>
                    </a:lnTo>
                    <a:lnTo>
                      <a:pt x="677" y="580"/>
                    </a:lnTo>
                    <a:lnTo>
                      <a:pt x="679" y="582"/>
                    </a:lnTo>
                    <a:lnTo>
                      <a:pt x="681" y="580"/>
                    </a:lnTo>
                    <a:lnTo>
                      <a:pt x="681" y="580"/>
                    </a:lnTo>
                    <a:lnTo>
                      <a:pt x="683" y="582"/>
                    </a:lnTo>
                    <a:lnTo>
                      <a:pt x="683" y="580"/>
                    </a:lnTo>
                    <a:lnTo>
                      <a:pt x="687" y="580"/>
                    </a:lnTo>
                    <a:lnTo>
                      <a:pt x="689" y="580"/>
                    </a:lnTo>
                    <a:lnTo>
                      <a:pt x="691" y="582"/>
                    </a:lnTo>
                    <a:lnTo>
                      <a:pt x="691" y="584"/>
                    </a:lnTo>
                    <a:lnTo>
                      <a:pt x="687" y="588"/>
                    </a:lnTo>
                    <a:lnTo>
                      <a:pt x="687" y="590"/>
                    </a:lnTo>
                    <a:lnTo>
                      <a:pt x="687" y="594"/>
                    </a:lnTo>
                    <a:lnTo>
                      <a:pt x="687" y="599"/>
                    </a:lnTo>
                    <a:lnTo>
                      <a:pt x="685" y="601"/>
                    </a:lnTo>
                    <a:lnTo>
                      <a:pt x="681" y="601"/>
                    </a:lnTo>
                    <a:lnTo>
                      <a:pt x="679" y="601"/>
                    </a:lnTo>
                    <a:lnTo>
                      <a:pt x="675" y="601"/>
                    </a:lnTo>
                    <a:lnTo>
                      <a:pt x="672" y="599"/>
                    </a:lnTo>
                    <a:lnTo>
                      <a:pt x="670" y="599"/>
                    </a:lnTo>
                    <a:lnTo>
                      <a:pt x="668" y="601"/>
                    </a:lnTo>
                    <a:lnTo>
                      <a:pt x="668" y="603"/>
                    </a:lnTo>
                    <a:lnTo>
                      <a:pt x="666" y="605"/>
                    </a:lnTo>
                    <a:lnTo>
                      <a:pt x="664" y="605"/>
                    </a:lnTo>
                    <a:lnTo>
                      <a:pt x="662" y="605"/>
                    </a:lnTo>
                    <a:lnTo>
                      <a:pt x="660" y="609"/>
                    </a:lnTo>
                    <a:lnTo>
                      <a:pt x="660" y="609"/>
                    </a:lnTo>
                    <a:lnTo>
                      <a:pt x="658" y="611"/>
                    </a:lnTo>
                    <a:lnTo>
                      <a:pt x="656" y="609"/>
                    </a:lnTo>
                    <a:lnTo>
                      <a:pt x="651" y="607"/>
                    </a:lnTo>
                    <a:lnTo>
                      <a:pt x="647" y="605"/>
                    </a:lnTo>
                    <a:lnTo>
                      <a:pt x="643" y="601"/>
                    </a:lnTo>
                    <a:lnTo>
                      <a:pt x="637" y="594"/>
                    </a:lnTo>
                    <a:lnTo>
                      <a:pt x="635" y="590"/>
                    </a:lnTo>
                    <a:lnTo>
                      <a:pt x="635" y="588"/>
                    </a:lnTo>
                    <a:lnTo>
                      <a:pt x="635" y="586"/>
                    </a:lnTo>
                    <a:lnTo>
                      <a:pt x="637" y="586"/>
                    </a:lnTo>
                    <a:lnTo>
                      <a:pt x="639" y="588"/>
                    </a:lnTo>
                    <a:lnTo>
                      <a:pt x="641" y="588"/>
                    </a:lnTo>
                    <a:lnTo>
                      <a:pt x="647" y="592"/>
                    </a:lnTo>
                    <a:lnTo>
                      <a:pt x="651" y="597"/>
                    </a:lnTo>
                    <a:lnTo>
                      <a:pt x="651" y="594"/>
                    </a:lnTo>
                    <a:lnTo>
                      <a:pt x="658" y="594"/>
                    </a:lnTo>
                    <a:lnTo>
                      <a:pt x="658" y="592"/>
                    </a:lnTo>
                    <a:lnTo>
                      <a:pt x="656" y="590"/>
                    </a:lnTo>
                    <a:lnTo>
                      <a:pt x="656" y="592"/>
                    </a:lnTo>
                    <a:lnTo>
                      <a:pt x="654" y="592"/>
                    </a:lnTo>
                    <a:lnTo>
                      <a:pt x="649" y="590"/>
                    </a:lnTo>
                    <a:lnTo>
                      <a:pt x="643" y="588"/>
                    </a:lnTo>
                    <a:lnTo>
                      <a:pt x="637" y="584"/>
                    </a:lnTo>
                    <a:lnTo>
                      <a:pt x="635" y="584"/>
                    </a:lnTo>
                    <a:lnTo>
                      <a:pt x="635" y="582"/>
                    </a:lnTo>
                    <a:lnTo>
                      <a:pt x="635" y="580"/>
                    </a:lnTo>
                    <a:lnTo>
                      <a:pt x="632" y="580"/>
                    </a:lnTo>
                    <a:lnTo>
                      <a:pt x="630" y="580"/>
                    </a:lnTo>
                    <a:lnTo>
                      <a:pt x="630" y="582"/>
                    </a:lnTo>
                    <a:lnTo>
                      <a:pt x="630" y="586"/>
                    </a:lnTo>
                    <a:lnTo>
                      <a:pt x="628" y="590"/>
                    </a:lnTo>
                    <a:lnTo>
                      <a:pt x="628" y="594"/>
                    </a:lnTo>
                    <a:lnTo>
                      <a:pt x="628" y="594"/>
                    </a:lnTo>
                    <a:lnTo>
                      <a:pt x="626" y="594"/>
                    </a:lnTo>
                    <a:lnTo>
                      <a:pt x="620" y="588"/>
                    </a:lnTo>
                    <a:lnTo>
                      <a:pt x="618" y="580"/>
                    </a:lnTo>
                    <a:lnTo>
                      <a:pt x="616" y="578"/>
                    </a:lnTo>
                    <a:lnTo>
                      <a:pt x="616" y="576"/>
                    </a:lnTo>
                    <a:lnTo>
                      <a:pt x="613" y="576"/>
                    </a:lnTo>
                    <a:lnTo>
                      <a:pt x="611" y="576"/>
                    </a:lnTo>
                    <a:lnTo>
                      <a:pt x="611" y="576"/>
                    </a:lnTo>
                    <a:lnTo>
                      <a:pt x="611" y="578"/>
                    </a:lnTo>
                    <a:lnTo>
                      <a:pt x="616" y="580"/>
                    </a:lnTo>
                    <a:lnTo>
                      <a:pt x="620" y="586"/>
                    </a:lnTo>
                    <a:lnTo>
                      <a:pt x="620" y="588"/>
                    </a:lnTo>
                    <a:lnTo>
                      <a:pt x="622" y="590"/>
                    </a:lnTo>
                    <a:lnTo>
                      <a:pt x="622" y="592"/>
                    </a:lnTo>
                    <a:lnTo>
                      <a:pt x="622" y="594"/>
                    </a:lnTo>
                    <a:lnTo>
                      <a:pt x="620" y="594"/>
                    </a:lnTo>
                    <a:lnTo>
                      <a:pt x="618" y="597"/>
                    </a:lnTo>
                    <a:lnTo>
                      <a:pt x="616" y="599"/>
                    </a:lnTo>
                    <a:lnTo>
                      <a:pt x="613" y="601"/>
                    </a:lnTo>
                    <a:lnTo>
                      <a:pt x="611" y="601"/>
                    </a:lnTo>
                    <a:lnTo>
                      <a:pt x="607" y="603"/>
                    </a:lnTo>
                    <a:lnTo>
                      <a:pt x="605" y="605"/>
                    </a:lnTo>
                    <a:lnTo>
                      <a:pt x="601" y="603"/>
                    </a:lnTo>
                    <a:lnTo>
                      <a:pt x="599" y="601"/>
                    </a:lnTo>
                    <a:lnTo>
                      <a:pt x="597" y="601"/>
                    </a:lnTo>
                    <a:lnTo>
                      <a:pt x="595" y="601"/>
                    </a:lnTo>
                    <a:lnTo>
                      <a:pt x="595" y="599"/>
                    </a:lnTo>
                    <a:lnTo>
                      <a:pt x="590" y="594"/>
                    </a:lnTo>
                    <a:lnTo>
                      <a:pt x="588" y="594"/>
                    </a:lnTo>
                    <a:lnTo>
                      <a:pt x="588" y="592"/>
                    </a:lnTo>
                    <a:lnTo>
                      <a:pt x="588" y="590"/>
                    </a:lnTo>
                    <a:lnTo>
                      <a:pt x="586" y="588"/>
                    </a:lnTo>
                    <a:lnTo>
                      <a:pt x="586" y="590"/>
                    </a:lnTo>
                    <a:lnTo>
                      <a:pt x="584" y="592"/>
                    </a:lnTo>
                    <a:lnTo>
                      <a:pt x="586" y="597"/>
                    </a:lnTo>
                    <a:lnTo>
                      <a:pt x="590" y="597"/>
                    </a:lnTo>
                    <a:lnTo>
                      <a:pt x="592" y="601"/>
                    </a:lnTo>
                    <a:lnTo>
                      <a:pt x="595" y="603"/>
                    </a:lnTo>
                    <a:lnTo>
                      <a:pt x="595" y="605"/>
                    </a:lnTo>
                    <a:lnTo>
                      <a:pt x="592" y="607"/>
                    </a:lnTo>
                    <a:lnTo>
                      <a:pt x="588" y="607"/>
                    </a:lnTo>
                    <a:lnTo>
                      <a:pt x="584" y="605"/>
                    </a:lnTo>
                    <a:lnTo>
                      <a:pt x="580" y="607"/>
                    </a:lnTo>
                    <a:lnTo>
                      <a:pt x="578" y="609"/>
                    </a:lnTo>
                    <a:lnTo>
                      <a:pt x="578" y="609"/>
                    </a:lnTo>
                    <a:lnTo>
                      <a:pt x="580" y="611"/>
                    </a:lnTo>
                    <a:lnTo>
                      <a:pt x="582" y="613"/>
                    </a:lnTo>
                    <a:lnTo>
                      <a:pt x="582" y="613"/>
                    </a:lnTo>
                    <a:lnTo>
                      <a:pt x="584" y="611"/>
                    </a:lnTo>
                    <a:lnTo>
                      <a:pt x="584" y="609"/>
                    </a:lnTo>
                    <a:lnTo>
                      <a:pt x="588" y="609"/>
                    </a:lnTo>
                    <a:lnTo>
                      <a:pt x="588" y="609"/>
                    </a:lnTo>
                    <a:lnTo>
                      <a:pt x="590" y="609"/>
                    </a:lnTo>
                    <a:lnTo>
                      <a:pt x="590" y="609"/>
                    </a:lnTo>
                    <a:lnTo>
                      <a:pt x="595" y="611"/>
                    </a:lnTo>
                    <a:lnTo>
                      <a:pt x="597" y="609"/>
                    </a:lnTo>
                    <a:lnTo>
                      <a:pt x="597" y="607"/>
                    </a:lnTo>
                    <a:lnTo>
                      <a:pt x="599" y="607"/>
                    </a:lnTo>
                    <a:lnTo>
                      <a:pt x="603" y="607"/>
                    </a:lnTo>
                    <a:lnTo>
                      <a:pt x="607" y="607"/>
                    </a:lnTo>
                    <a:lnTo>
                      <a:pt x="607" y="609"/>
                    </a:lnTo>
                    <a:lnTo>
                      <a:pt x="609" y="609"/>
                    </a:lnTo>
                    <a:lnTo>
                      <a:pt x="613" y="611"/>
                    </a:lnTo>
                    <a:lnTo>
                      <a:pt x="618" y="613"/>
                    </a:lnTo>
                    <a:lnTo>
                      <a:pt x="618" y="616"/>
                    </a:lnTo>
                    <a:lnTo>
                      <a:pt x="618" y="618"/>
                    </a:lnTo>
                    <a:lnTo>
                      <a:pt x="616" y="618"/>
                    </a:lnTo>
                    <a:lnTo>
                      <a:pt x="613" y="620"/>
                    </a:lnTo>
                    <a:lnTo>
                      <a:pt x="609" y="620"/>
                    </a:lnTo>
                    <a:lnTo>
                      <a:pt x="607" y="620"/>
                    </a:lnTo>
                    <a:lnTo>
                      <a:pt x="605" y="624"/>
                    </a:lnTo>
                    <a:lnTo>
                      <a:pt x="601" y="624"/>
                    </a:lnTo>
                    <a:lnTo>
                      <a:pt x="599" y="624"/>
                    </a:lnTo>
                    <a:lnTo>
                      <a:pt x="595" y="620"/>
                    </a:lnTo>
                    <a:lnTo>
                      <a:pt x="592" y="620"/>
                    </a:lnTo>
                    <a:lnTo>
                      <a:pt x="590" y="620"/>
                    </a:lnTo>
                    <a:lnTo>
                      <a:pt x="590" y="622"/>
                    </a:lnTo>
                    <a:lnTo>
                      <a:pt x="588" y="622"/>
                    </a:lnTo>
                    <a:lnTo>
                      <a:pt x="586" y="620"/>
                    </a:lnTo>
                    <a:lnTo>
                      <a:pt x="584" y="622"/>
                    </a:lnTo>
                    <a:lnTo>
                      <a:pt x="584" y="622"/>
                    </a:lnTo>
                    <a:lnTo>
                      <a:pt x="586" y="622"/>
                    </a:lnTo>
                    <a:lnTo>
                      <a:pt x="590" y="622"/>
                    </a:lnTo>
                    <a:lnTo>
                      <a:pt x="592" y="622"/>
                    </a:lnTo>
                    <a:lnTo>
                      <a:pt x="595" y="622"/>
                    </a:lnTo>
                    <a:lnTo>
                      <a:pt x="595" y="624"/>
                    </a:lnTo>
                    <a:lnTo>
                      <a:pt x="595" y="626"/>
                    </a:lnTo>
                    <a:lnTo>
                      <a:pt x="590" y="626"/>
                    </a:lnTo>
                    <a:lnTo>
                      <a:pt x="586" y="628"/>
                    </a:lnTo>
                    <a:lnTo>
                      <a:pt x="586" y="628"/>
                    </a:lnTo>
                    <a:lnTo>
                      <a:pt x="588" y="628"/>
                    </a:lnTo>
                    <a:lnTo>
                      <a:pt x="590" y="628"/>
                    </a:lnTo>
                    <a:lnTo>
                      <a:pt x="595" y="626"/>
                    </a:lnTo>
                    <a:lnTo>
                      <a:pt x="595" y="626"/>
                    </a:lnTo>
                    <a:lnTo>
                      <a:pt x="597" y="628"/>
                    </a:lnTo>
                    <a:lnTo>
                      <a:pt x="597" y="630"/>
                    </a:lnTo>
                    <a:lnTo>
                      <a:pt x="597" y="630"/>
                    </a:lnTo>
                    <a:lnTo>
                      <a:pt x="599" y="628"/>
                    </a:lnTo>
                    <a:lnTo>
                      <a:pt x="603" y="628"/>
                    </a:lnTo>
                    <a:lnTo>
                      <a:pt x="603" y="628"/>
                    </a:lnTo>
                    <a:lnTo>
                      <a:pt x="607" y="624"/>
                    </a:lnTo>
                    <a:lnTo>
                      <a:pt x="609" y="624"/>
                    </a:lnTo>
                    <a:lnTo>
                      <a:pt x="611" y="626"/>
                    </a:lnTo>
                    <a:lnTo>
                      <a:pt x="616" y="628"/>
                    </a:lnTo>
                    <a:lnTo>
                      <a:pt x="618" y="628"/>
                    </a:lnTo>
                    <a:lnTo>
                      <a:pt x="618" y="630"/>
                    </a:lnTo>
                    <a:lnTo>
                      <a:pt x="618" y="632"/>
                    </a:lnTo>
                    <a:lnTo>
                      <a:pt x="618" y="639"/>
                    </a:lnTo>
                    <a:lnTo>
                      <a:pt x="616" y="641"/>
                    </a:lnTo>
                    <a:lnTo>
                      <a:pt x="611" y="641"/>
                    </a:lnTo>
                    <a:lnTo>
                      <a:pt x="609" y="641"/>
                    </a:lnTo>
                    <a:lnTo>
                      <a:pt x="605" y="639"/>
                    </a:lnTo>
                    <a:lnTo>
                      <a:pt x="599" y="639"/>
                    </a:lnTo>
                    <a:lnTo>
                      <a:pt x="599" y="639"/>
                    </a:lnTo>
                    <a:lnTo>
                      <a:pt x="595" y="641"/>
                    </a:lnTo>
                    <a:lnTo>
                      <a:pt x="597" y="643"/>
                    </a:lnTo>
                    <a:lnTo>
                      <a:pt x="601" y="641"/>
                    </a:lnTo>
                    <a:lnTo>
                      <a:pt x="603" y="641"/>
                    </a:lnTo>
                    <a:lnTo>
                      <a:pt x="609" y="643"/>
                    </a:lnTo>
                    <a:lnTo>
                      <a:pt x="609" y="645"/>
                    </a:lnTo>
                    <a:lnTo>
                      <a:pt x="609" y="647"/>
                    </a:lnTo>
                    <a:lnTo>
                      <a:pt x="613" y="645"/>
                    </a:lnTo>
                    <a:lnTo>
                      <a:pt x="616" y="643"/>
                    </a:lnTo>
                    <a:lnTo>
                      <a:pt x="620" y="643"/>
                    </a:lnTo>
                    <a:lnTo>
                      <a:pt x="624" y="645"/>
                    </a:lnTo>
                    <a:lnTo>
                      <a:pt x="624" y="647"/>
                    </a:lnTo>
                    <a:lnTo>
                      <a:pt x="630" y="651"/>
                    </a:lnTo>
                    <a:lnTo>
                      <a:pt x="630" y="654"/>
                    </a:lnTo>
                    <a:lnTo>
                      <a:pt x="632" y="656"/>
                    </a:lnTo>
                    <a:lnTo>
                      <a:pt x="635" y="656"/>
                    </a:lnTo>
                    <a:lnTo>
                      <a:pt x="635" y="656"/>
                    </a:lnTo>
                    <a:lnTo>
                      <a:pt x="637" y="656"/>
                    </a:lnTo>
                    <a:lnTo>
                      <a:pt x="639" y="658"/>
                    </a:lnTo>
                    <a:lnTo>
                      <a:pt x="641" y="660"/>
                    </a:lnTo>
                    <a:lnTo>
                      <a:pt x="643" y="662"/>
                    </a:lnTo>
                    <a:lnTo>
                      <a:pt x="643" y="664"/>
                    </a:lnTo>
                    <a:lnTo>
                      <a:pt x="645" y="664"/>
                    </a:lnTo>
                    <a:lnTo>
                      <a:pt x="647" y="666"/>
                    </a:lnTo>
                    <a:lnTo>
                      <a:pt x="649" y="668"/>
                    </a:lnTo>
                    <a:lnTo>
                      <a:pt x="647" y="668"/>
                    </a:lnTo>
                    <a:lnTo>
                      <a:pt x="647" y="672"/>
                    </a:lnTo>
                    <a:lnTo>
                      <a:pt x="645" y="675"/>
                    </a:lnTo>
                    <a:lnTo>
                      <a:pt x="643" y="677"/>
                    </a:lnTo>
                    <a:lnTo>
                      <a:pt x="641" y="679"/>
                    </a:lnTo>
                    <a:lnTo>
                      <a:pt x="643" y="679"/>
                    </a:lnTo>
                    <a:lnTo>
                      <a:pt x="645" y="677"/>
                    </a:lnTo>
                    <a:lnTo>
                      <a:pt x="647" y="675"/>
                    </a:lnTo>
                    <a:lnTo>
                      <a:pt x="649" y="672"/>
                    </a:lnTo>
                    <a:lnTo>
                      <a:pt x="651" y="675"/>
                    </a:lnTo>
                    <a:lnTo>
                      <a:pt x="649" y="677"/>
                    </a:lnTo>
                    <a:lnTo>
                      <a:pt x="649" y="679"/>
                    </a:lnTo>
                    <a:lnTo>
                      <a:pt x="649" y="679"/>
                    </a:lnTo>
                    <a:lnTo>
                      <a:pt x="651" y="677"/>
                    </a:lnTo>
                    <a:lnTo>
                      <a:pt x="651" y="675"/>
                    </a:lnTo>
                    <a:lnTo>
                      <a:pt x="654" y="675"/>
                    </a:lnTo>
                    <a:lnTo>
                      <a:pt x="656" y="677"/>
                    </a:lnTo>
                    <a:lnTo>
                      <a:pt x="656" y="679"/>
                    </a:lnTo>
                    <a:lnTo>
                      <a:pt x="651" y="681"/>
                    </a:lnTo>
                    <a:lnTo>
                      <a:pt x="649" y="683"/>
                    </a:lnTo>
                    <a:lnTo>
                      <a:pt x="649" y="685"/>
                    </a:lnTo>
                    <a:lnTo>
                      <a:pt x="649" y="689"/>
                    </a:lnTo>
                    <a:lnTo>
                      <a:pt x="649" y="689"/>
                    </a:lnTo>
                    <a:lnTo>
                      <a:pt x="649" y="691"/>
                    </a:lnTo>
                    <a:lnTo>
                      <a:pt x="649" y="696"/>
                    </a:lnTo>
                    <a:lnTo>
                      <a:pt x="649" y="698"/>
                    </a:lnTo>
                    <a:lnTo>
                      <a:pt x="651" y="696"/>
                    </a:lnTo>
                    <a:lnTo>
                      <a:pt x="651" y="691"/>
                    </a:lnTo>
                    <a:lnTo>
                      <a:pt x="654" y="687"/>
                    </a:lnTo>
                    <a:lnTo>
                      <a:pt x="658" y="685"/>
                    </a:lnTo>
                    <a:lnTo>
                      <a:pt x="658" y="685"/>
                    </a:lnTo>
                    <a:lnTo>
                      <a:pt x="658" y="687"/>
                    </a:lnTo>
                    <a:lnTo>
                      <a:pt x="656" y="691"/>
                    </a:lnTo>
                    <a:lnTo>
                      <a:pt x="656" y="694"/>
                    </a:lnTo>
                    <a:lnTo>
                      <a:pt x="656" y="696"/>
                    </a:lnTo>
                    <a:lnTo>
                      <a:pt x="658" y="696"/>
                    </a:lnTo>
                    <a:lnTo>
                      <a:pt x="658" y="696"/>
                    </a:lnTo>
                    <a:lnTo>
                      <a:pt x="658" y="700"/>
                    </a:lnTo>
                    <a:lnTo>
                      <a:pt x="656" y="702"/>
                    </a:lnTo>
                    <a:lnTo>
                      <a:pt x="654" y="702"/>
                    </a:lnTo>
                    <a:lnTo>
                      <a:pt x="651" y="704"/>
                    </a:lnTo>
                    <a:lnTo>
                      <a:pt x="651" y="706"/>
                    </a:lnTo>
                    <a:lnTo>
                      <a:pt x="656" y="704"/>
                    </a:lnTo>
                    <a:lnTo>
                      <a:pt x="658" y="704"/>
                    </a:lnTo>
                    <a:lnTo>
                      <a:pt x="656" y="706"/>
                    </a:lnTo>
                    <a:lnTo>
                      <a:pt x="656" y="708"/>
                    </a:lnTo>
                    <a:lnTo>
                      <a:pt x="658" y="710"/>
                    </a:lnTo>
                    <a:lnTo>
                      <a:pt x="658" y="713"/>
                    </a:lnTo>
                    <a:lnTo>
                      <a:pt x="658" y="713"/>
                    </a:lnTo>
                    <a:lnTo>
                      <a:pt x="658" y="717"/>
                    </a:lnTo>
                    <a:lnTo>
                      <a:pt x="656" y="719"/>
                    </a:lnTo>
                    <a:lnTo>
                      <a:pt x="656" y="725"/>
                    </a:lnTo>
                    <a:lnTo>
                      <a:pt x="658" y="727"/>
                    </a:lnTo>
                    <a:lnTo>
                      <a:pt x="658" y="731"/>
                    </a:lnTo>
                    <a:lnTo>
                      <a:pt x="656" y="731"/>
                    </a:lnTo>
                    <a:lnTo>
                      <a:pt x="654" y="731"/>
                    </a:lnTo>
                    <a:lnTo>
                      <a:pt x="651" y="731"/>
                    </a:lnTo>
                    <a:lnTo>
                      <a:pt x="651" y="731"/>
                    </a:lnTo>
                    <a:lnTo>
                      <a:pt x="651" y="729"/>
                    </a:lnTo>
                    <a:lnTo>
                      <a:pt x="651" y="727"/>
                    </a:lnTo>
                    <a:lnTo>
                      <a:pt x="649" y="725"/>
                    </a:lnTo>
                    <a:lnTo>
                      <a:pt x="647" y="727"/>
                    </a:lnTo>
                    <a:lnTo>
                      <a:pt x="645" y="727"/>
                    </a:lnTo>
                    <a:lnTo>
                      <a:pt x="643" y="727"/>
                    </a:lnTo>
                    <a:lnTo>
                      <a:pt x="643" y="725"/>
                    </a:lnTo>
                    <a:lnTo>
                      <a:pt x="645" y="721"/>
                    </a:lnTo>
                    <a:lnTo>
                      <a:pt x="643" y="719"/>
                    </a:lnTo>
                    <a:lnTo>
                      <a:pt x="643" y="715"/>
                    </a:lnTo>
                    <a:lnTo>
                      <a:pt x="645" y="713"/>
                    </a:lnTo>
                    <a:lnTo>
                      <a:pt x="643" y="710"/>
                    </a:lnTo>
                    <a:lnTo>
                      <a:pt x="643" y="710"/>
                    </a:lnTo>
                    <a:lnTo>
                      <a:pt x="641" y="713"/>
                    </a:lnTo>
                    <a:lnTo>
                      <a:pt x="641" y="717"/>
                    </a:lnTo>
                    <a:lnTo>
                      <a:pt x="641" y="721"/>
                    </a:lnTo>
                    <a:lnTo>
                      <a:pt x="641" y="725"/>
                    </a:lnTo>
                    <a:lnTo>
                      <a:pt x="641" y="729"/>
                    </a:lnTo>
                    <a:lnTo>
                      <a:pt x="639" y="729"/>
                    </a:lnTo>
                    <a:lnTo>
                      <a:pt x="637" y="729"/>
                    </a:lnTo>
                    <a:lnTo>
                      <a:pt x="635" y="729"/>
                    </a:lnTo>
                    <a:lnTo>
                      <a:pt x="632" y="731"/>
                    </a:lnTo>
                    <a:lnTo>
                      <a:pt x="630" y="729"/>
                    </a:lnTo>
                    <a:lnTo>
                      <a:pt x="624" y="725"/>
                    </a:lnTo>
                    <a:lnTo>
                      <a:pt x="622" y="719"/>
                    </a:lnTo>
                    <a:lnTo>
                      <a:pt x="620" y="717"/>
                    </a:lnTo>
                    <a:lnTo>
                      <a:pt x="618" y="715"/>
                    </a:lnTo>
                    <a:lnTo>
                      <a:pt x="616" y="708"/>
                    </a:lnTo>
                    <a:lnTo>
                      <a:pt x="616" y="704"/>
                    </a:lnTo>
                    <a:lnTo>
                      <a:pt x="613" y="702"/>
                    </a:lnTo>
                    <a:lnTo>
                      <a:pt x="611" y="698"/>
                    </a:lnTo>
                    <a:lnTo>
                      <a:pt x="613" y="694"/>
                    </a:lnTo>
                    <a:lnTo>
                      <a:pt x="613" y="691"/>
                    </a:lnTo>
                    <a:lnTo>
                      <a:pt x="613" y="689"/>
                    </a:lnTo>
                    <a:lnTo>
                      <a:pt x="611" y="689"/>
                    </a:lnTo>
                    <a:lnTo>
                      <a:pt x="607" y="689"/>
                    </a:lnTo>
                    <a:lnTo>
                      <a:pt x="607" y="691"/>
                    </a:lnTo>
                    <a:lnTo>
                      <a:pt x="603" y="689"/>
                    </a:lnTo>
                    <a:lnTo>
                      <a:pt x="597" y="681"/>
                    </a:lnTo>
                    <a:lnTo>
                      <a:pt x="597" y="679"/>
                    </a:lnTo>
                    <a:lnTo>
                      <a:pt x="597" y="677"/>
                    </a:lnTo>
                    <a:lnTo>
                      <a:pt x="592" y="679"/>
                    </a:lnTo>
                    <a:lnTo>
                      <a:pt x="590" y="679"/>
                    </a:lnTo>
                    <a:lnTo>
                      <a:pt x="586" y="677"/>
                    </a:lnTo>
                    <a:lnTo>
                      <a:pt x="584" y="679"/>
                    </a:lnTo>
                    <a:lnTo>
                      <a:pt x="582" y="679"/>
                    </a:lnTo>
                    <a:lnTo>
                      <a:pt x="580" y="679"/>
                    </a:lnTo>
                    <a:lnTo>
                      <a:pt x="578" y="675"/>
                    </a:lnTo>
                    <a:lnTo>
                      <a:pt x="578" y="672"/>
                    </a:lnTo>
                    <a:lnTo>
                      <a:pt x="573" y="668"/>
                    </a:lnTo>
                    <a:lnTo>
                      <a:pt x="573" y="666"/>
                    </a:lnTo>
                    <a:lnTo>
                      <a:pt x="571" y="664"/>
                    </a:lnTo>
                    <a:lnTo>
                      <a:pt x="571" y="660"/>
                    </a:lnTo>
                    <a:lnTo>
                      <a:pt x="569" y="658"/>
                    </a:lnTo>
                    <a:lnTo>
                      <a:pt x="567" y="660"/>
                    </a:lnTo>
                    <a:lnTo>
                      <a:pt x="567" y="664"/>
                    </a:lnTo>
                    <a:lnTo>
                      <a:pt x="567" y="664"/>
                    </a:lnTo>
                    <a:lnTo>
                      <a:pt x="565" y="666"/>
                    </a:lnTo>
                    <a:lnTo>
                      <a:pt x="563" y="668"/>
                    </a:lnTo>
                    <a:lnTo>
                      <a:pt x="567" y="668"/>
                    </a:lnTo>
                    <a:lnTo>
                      <a:pt x="569" y="670"/>
                    </a:lnTo>
                    <a:lnTo>
                      <a:pt x="571" y="672"/>
                    </a:lnTo>
                    <a:lnTo>
                      <a:pt x="573" y="677"/>
                    </a:lnTo>
                    <a:lnTo>
                      <a:pt x="571" y="679"/>
                    </a:lnTo>
                    <a:lnTo>
                      <a:pt x="567" y="677"/>
                    </a:lnTo>
                    <a:lnTo>
                      <a:pt x="565" y="679"/>
                    </a:lnTo>
                    <a:lnTo>
                      <a:pt x="563" y="681"/>
                    </a:lnTo>
                    <a:lnTo>
                      <a:pt x="561" y="679"/>
                    </a:lnTo>
                    <a:lnTo>
                      <a:pt x="561" y="681"/>
                    </a:lnTo>
                    <a:lnTo>
                      <a:pt x="563" y="683"/>
                    </a:lnTo>
                    <a:lnTo>
                      <a:pt x="565" y="683"/>
                    </a:lnTo>
                    <a:lnTo>
                      <a:pt x="569" y="679"/>
                    </a:lnTo>
                    <a:lnTo>
                      <a:pt x="571" y="679"/>
                    </a:lnTo>
                    <a:lnTo>
                      <a:pt x="576" y="679"/>
                    </a:lnTo>
                    <a:lnTo>
                      <a:pt x="578" y="679"/>
                    </a:lnTo>
                    <a:lnTo>
                      <a:pt x="578" y="681"/>
                    </a:lnTo>
                    <a:lnTo>
                      <a:pt x="578" y="683"/>
                    </a:lnTo>
                    <a:lnTo>
                      <a:pt x="582" y="681"/>
                    </a:lnTo>
                    <a:lnTo>
                      <a:pt x="584" y="681"/>
                    </a:lnTo>
                    <a:lnTo>
                      <a:pt x="592" y="685"/>
                    </a:lnTo>
                    <a:lnTo>
                      <a:pt x="597" y="687"/>
                    </a:lnTo>
                    <a:lnTo>
                      <a:pt x="599" y="685"/>
                    </a:lnTo>
                    <a:lnTo>
                      <a:pt x="599" y="689"/>
                    </a:lnTo>
                    <a:lnTo>
                      <a:pt x="601" y="694"/>
                    </a:lnTo>
                    <a:lnTo>
                      <a:pt x="599" y="696"/>
                    </a:lnTo>
                    <a:lnTo>
                      <a:pt x="597" y="698"/>
                    </a:lnTo>
                    <a:lnTo>
                      <a:pt x="595" y="700"/>
                    </a:lnTo>
                    <a:lnTo>
                      <a:pt x="592" y="700"/>
                    </a:lnTo>
                    <a:lnTo>
                      <a:pt x="590" y="700"/>
                    </a:lnTo>
                    <a:lnTo>
                      <a:pt x="580" y="706"/>
                    </a:lnTo>
                    <a:lnTo>
                      <a:pt x="576" y="706"/>
                    </a:lnTo>
                    <a:lnTo>
                      <a:pt x="571" y="706"/>
                    </a:lnTo>
                    <a:lnTo>
                      <a:pt x="569" y="706"/>
                    </a:lnTo>
                    <a:lnTo>
                      <a:pt x="567" y="702"/>
                    </a:lnTo>
                    <a:lnTo>
                      <a:pt x="567" y="700"/>
                    </a:lnTo>
                    <a:lnTo>
                      <a:pt x="565" y="698"/>
                    </a:lnTo>
                    <a:lnTo>
                      <a:pt x="563" y="698"/>
                    </a:lnTo>
                    <a:lnTo>
                      <a:pt x="563" y="700"/>
                    </a:lnTo>
                    <a:lnTo>
                      <a:pt x="565" y="702"/>
                    </a:lnTo>
                    <a:lnTo>
                      <a:pt x="565" y="704"/>
                    </a:lnTo>
                    <a:lnTo>
                      <a:pt x="565" y="704"/>
                    </a:lnTo>
                    <a:lnTo>
                      <a:pt x="561" y="704"/>
                    </a:lnTo>
                    <a:lnTo>
                      <a:pt x="561" y="704"/>
                    </a:lnTo>
                    <a:lnTo>
                      <a:pt x="559" y="704"/>
                    </a:lnTo>
                    <a:lnTo>
                      <a:pt x="557" y="704"/>
                    </a:lnTo>
                    <a:lnTo>
                      <a:pt x="557" y="706"/>
                    </a:lnTo>
                    <a:lnTo>
                      <a:pt x="561" y="706"/>
                    </a:lnTo>
                    <a:lnTo>
                      <a:pt x="563" y="708"/>
                    </a:lnTo>
                    <a:lnTo>
                      <a:pt x="563" y="710"/>
                    </a:lnTo>
                    <a:lnTo>
                      <a:pt x="561" y="713"/>
                    </a:lnTo>
                    <a:lnTo>
                      <a:pt x="559" y="715"/>
                    </a:lnTo>
                    <a:lnTo>
                      <a:pt x="557" y="715"/>
                    </a:lnTo>
                    <a:lnTo>
                      <a:pt x="557" y="717"/>
                    </a:lnTo>
                    <a:lnTo>
                      <a:pt x="557" y="719"/>
                    </a:lnTo>
                    <a:lnTo>
                      <a:pt x="554" y="721"/>
                    </a:lnTo>
                    <a:lnTo>
                      <a:pt x="546" y="723"/>
                    </a:lnTo>
                    <a:lnTo>
                      <a:pt x="544" y="723"/>
                    </a:lnTo>
                    <a:lnTo>
                      <a:pt x="542" y="723"/>
                    </a:lnTo>
                    <a:lnTo>
                      <a:pt x="538" y="725"/>
                    </a:lnTo>
                    <a:lnTo>
                      <a:pt x="538" y="727"/>
                    </a:lnTo>
                    <a:lnTo>
                      <a:pt x="538" y="729"/>
                    </a:lnTo>
                    <a:lnTo>
                      <a:pt x="544" y="725"/>
                    </a:lnTo>
                    <a:lnTo>
                      <a:pt x="548" y="725"/>
                    </a:lnTo>
                    <a:lnTo>
                      <a:pt x="552" y="725"/>
                    </a:lnTo>
                    <a:lnTo>
                      <a:pt x="554" y="725"/>
                    </a:lnTo>
                    <a:lnTo>
                      <a:pt x="554" y="727"/>
                    </a:lnTo>
                    <a:lnTo>
                      <a:pt x="559" y="727"/>
                    </a:lnTo>
                    <a:lnTo>
                      <a:pt x="563" y="727"/>
                    </a:lnTo>
                    <a:lnTo>
                      <a:pt x="567" y="727"/>
                    </a:lnTo>
                    <a:lnTo>
                      <a:pt x="571" y="727"/>
                    </a:lnTo>
                    <a:lnTo>
                      <a:pt x="576" y="729"/>
                    </a:lnTo>
                    <a:lnTo>
                      <a:pt x="578" y="727"/>
                    </a:lnTo>
                    <a:lnTo>
                      <a:pt x="580" y="727"/>
                    </a:lnTo>
                    <a:lnTo>
                      <a:pt x="582" y="729"/>
                    </a:lnTo>
                    <a:lnTo>
                      <a:pt x="584" y="729"/>
                    </a:lnTo>
                    <a:lnTo>
                      <a:pt x="584" y="731"/>
                    </a:lnTo>
                    <a:lnTo>
                      <a:pt x="582" y="734"/>
                    </a:lnTo>
                    <a:lnTo>
                      <a:pt x="580" y="734"/>
                    </a:lnTo>
                    <a:lnTo>
                      <a:pt x="576" y="734"/>
                    </a:lnTo>
                    <a:lnTo>
                      <a:pt x="573" y="734"/>
                    </a:lnTo>
                    <a:lnTo>
                      <a:pt x="569" y="736"/>
                    </a:lnTo>
                    <a:lnTo>
                      <a:pt x="565" y="736"/>
                    </a:lnTo>
                    <a:lnTo>
                      <a:pt x="563" y="738"/>
                    </a:lnTo>
                    <a:lnTo>
                      <a:pt x="559" y="738"/>
                    </a:lnTo>
                    <a:lnTo>
                      <a:pt x="557" y="736"/>
                    </a:lnTo>
                    <a:lnTo>
                      <a:pt x="554" y="736"/>
                    </a:lnTo>
                    <a:lnTo>
                      <a:pt x="552" y="738"/>
                    </a:lnTo>
                    <a:lnTo>
                      <a:pt x="552" y="740"/>
                    </a:lnTo>
                    <a:lnTo>
                      <a:pt x="554" y="738"/>
                    </a:lnTo>
                    <a:lnTo>
                      <a:pt x="557" y="740"/>
                    </a:lnTo>
                    <a:lnTo>
                      <a:pt x="565" y="740"/>
                    </a:lnTo>
                    <a:lnTo>
                      <a:pt x="565" y="742"/>
                    </a:lnTo>
                    <a:lnTo>
                      <a:pt x="567" y="744"/>
                    </a:lnTo>
                    <a:lnTo>
                      <a:pt x="569" y="742"/>
                    </a:lnTo>
                    <a:lnTo>
                      <a:pt x="573" y="736"/>
                    </a:lnTo>
                    <a:lnTo>
                      <a:pt x="573" y="736"/>
                    </a:lnTo>
                    <a:lnTo>
                      <a:pt x="578" y="738"/>
                    </a:lnTo>
                    <a:lnTo>
                      <a:pt x="578" y="738"/>
                    </a:lnTo>
                    <a:lnTo>
                      <a:pt x="580" y="736"/>
                    </a:lnTo>
                    <a:lnTo>
                      <a:pt x="582" y="736"/>
                    </a:lnTo>
                    <a:lnTo>
                      <a:pt x="584" y="738"/>
                    </a:lnTo>
                    <a:lnTo>
                      <a:pt x="586" y="738"/>
                    </a:lnTo>
                    <a:lnTo>
                      <a:pt x="590" y="738"/>
                    </a:lnTo>
                    <a:lnTo>
                      <a:pt x="592" y="736"/>
                    </a:lnTo>
                    <a:lnTo>
                      <a:pt x="599" y="731"/>
                    </a:lnTo>
                    <a:lnTo>
                      <a:pt x="601" y="729"/>
                    </a:lnTo>
                    <a:lnTo>
                      <a:pt x="601" y="731"/>
                    </a:lnTo>
                    <a:lnTo>
                      <a:pt x="601" y="734"/>
                    </a:lnTo>
                    <a:lnTo>
                      <a:pt x="601" y="734"/>
                    </a:lnTo>
                    <a:lnTo>
                      <a:pt x="603" y="731"/>
                    </a:lnTo>
                    <a:lnTo>
                      <a:pt x="605" y="731"/>
                    </a:lnTo>
                    <a:lnTo>
                      <a:pt x="607" y="734"/>
                    </a:lnTo>
                    <a:lnTo>
                      <a:pt x="611" y="738"/>
                    </a:lnTo>
                    <a:lnTo>
                      <a:pt x="618" y="738"/>
                    </a:lnTo>
                    <a:lnTo>
                      <a:pt x="622" y="740"/>
                    </a:lnTo>
                    <a:lnTo>
                      <a:pt x="626" y="742"/>
                    </a:lnTo>
                    <a:lnTo>
                      <a:pt x="630" y="742"/>
                    </a:lnTo>
                    <a:lnTo>
                      <a:pt x="635" y="742"/>
                    </a:lnTo>
                    <a:lnTo>
                      <a:pt x="637" y="742"/>
                    </a:lnTo>
                    <a:lnTo>
                      <a:pt x="641" y="742"/>
                    </a:lnTo>
                    <a:lnTo>
                      <a:pt x="645" y="740"/>
                    </a:lnTo>
                    <a:lnTo>
                      <a:pt x="645" y="742"/>
                    </a:lnTo>
                    <a:lnTo>
                      <a:pt x="643" y="746"/>
                    </a:lnTo>
                    <a:lnTo>
                      <a:pt x="641" y="748"/>
                    </a:lnTo>
                    <a:lnTo>
                      <a:pt x="637" y="748"/>
                    </a:lnTo>
                    <a:lnTo>
                      <a:pt x="635" y="748"/>
                    </a:lnTo>
                    <a:lnTo>
                      <a:pt x="630" y="750"/>
                    </a:lnTo>
                    <a:lnTo>
                      <a:pt x="630" y="753"/>
                    </a:lnTo>
                    <a:lnTo>
                      <a:pt x="632" y="753"/>
                    </a:lnTo>
                    <a:lnTo>
                      <a:pt x="635" y="755"/>
                    </a:lnTo>
                    <a:lnTo>
                      <a:pt x="632" y="757"/>
                    </a:lnTo>
                    <a:lnTo>
                      <a:pt x="630" y="755"/>
                    </a:lnTo>
                    <a:lnTo>
                      <a:pt x="628" y="755"/>
                    </a:lnTo>
                    <a:lnTo>
                      <a:pt x="628" y="753"/>
                    </a:lnTo>
                    <a:lnTo>
                      <a:pt x="626" y="755"/>
                    </a:lnTo>
                    <a:lnTo>
                      <a:pt x="626" y="757"/>
                    </a:lnTo>
                    <a:lnTo>
                      <a:pt x="624" y="757"/>
                    </a:lnTo>
                    <a:lnTo>
                      <a:pt x="620" y="757"/>
                    </a:lnTo>
                    <a:lnTo>
                      <a:pt x="620" y="757"/>
                    </a:lnTo>
                    <a:lnTo>
                      <a:pt x="620" y="759"/>
                    </a:lnTo>
                    <a:lnTo>
                      <a:pt x="622" y="759"/>
                    </a:lnTo>
                    <a:lnTo>
                      <a:pt x="622" y="761"/>
                    </a:lnTo>
                    <a:lnTo>
                      <a:pt x="620" y="763"/>
                    </a:lnTo>
                    <a:lnTo>
                      <a:pt x="618" y="763"/>
                    </a:lnTo>
                    <a:lnTo>
                      <a:pt x="616" y="763"/>
                    </a:lnTo>
                    <a:lnTo>
                      <a:pt x="613" y="761"/>
                    </a:lnTo>
                    <a:lnTo>
                      <a:pt x="613" y="763"/>
                    </a:lnTo>
                    <a:lnTo>
                      <a:pt x="613" y="765"/>
                    </a:lnTo>
                    <a:lnTo>
                      <a:pt x="613" y="767"/>
                    </a:lnTo>
                    <a:lnTo>
                      <a:pt x="611" y="767"/>
                    </a:lnTo>
                    <a:lnTo>
                      <a:pt x="609" y="767"/>
                    </a:lnTo>
                    <a:lnTo>
                      <a:pt x="607" y="769"/>
                    </a:lnTo>
                    <a:lnTo>
                      <a:pt x="605" y="769"/>
                    </a:lnTo>
                    <a:lnTo>
                      <a:pt x="605" y="767"/>
                    </a:lnTo>
                    <a:lnTo>
                      <a:pt x="603" y="767"/>
                    </a:lnTo>
                    <a:lnTo>
                      <a:pt x="603" y="769"/>
                    </a:lnTo>
                    <a:lnTo>
                      <a:pt x="603" y="774"/>
                    </a:lnTo>
                    <a:lnTo>
                      <a:pt x="603" y="776"/>
                    </a:lnTo>
                    <a:lnTo>
                      <a:pt x="599" y="774"/>
                    </a:lnTo>
                    <a:lnTo>
                      <a:pt x="599" y="772"/>
                    </a:lnTo>
                    <a:lnTo>
                      <a:pt x="597" y="774"/>
                    </a:lnTo>
                    <a:lnTo>
                      <a:pt x="597" y="776"/>
                    </a:lnTo>
                    <a:lnTo>
                      <a:pt x="597" y="776"/>
                    </a:lnTo>
                    <a:lnTo>
                      <a:pt x="597" y="780"/>
                    </a:lnTo>
                    <a:lnTo>
                      <a:pt x="595" y="782"/>
                    </a:lnTo>
                    <a:lnTo>
                      <a:pt x="592" y="782"/>
                    </a:lnTo>
                    <a:lnTo>
                      <a:pt x="590" y="780"/>
                    </a:lnTo>
                    <a:lnTo>
                      <a:pt x="588" y="778"/>
                    </a:lnTo>
                    <a:lnTo>
                      <a:pt x="586" y="778"/>
                    </a:lnTo>
                    <a:lnTo>
                      <a:pt x="586" y="780"/>
                    </a:lnTo>
                    <a:lnTo>
                      <a:pt x="588" y="782"/>
                    </a:lnTo>
                    <a:lnTo>
                      <a:pt x="588" y="784"/>
                    </a:lnTo>
                    <a:lnTo>
                      <a:pt x="586" y="786"/>
                    </a:lnTo>
                    <a:lnTo>
                      <a:pt x="582" y="786"/>
                    </a:lnTo>
                    <a:lnTo>
                      <a:pt x="582" y="788"/>
                    </a:lnTo>
                    <a:lnTo>
                      <a:pt x="578" y="788"/>
                    </a:lnTo>
                    <a:lnTo>
                      <a:pt x="576" y="791"/>
                    </a:lnTo>
                    <a:lnTo>
                      <a:pt x="576" y="793"/>
                    </a:lnTo>
                    <a:lnTo>
                      <a:pt x="573" y="793"/>
                    </a:lnTo>
                    <a:lnTo>
                      <a:pt x="571" y="791"/>
                    </a:lnTo>
                    <a:lnTo>
                      <a:pt x="569" y="791"/>
                    </a:lnTo>
                    <a:lnTo>
                      <a:pt x="567" y="793"/>
                    </a:lnTo>
                    <a:lnTo>
                      <a:pt x="563" y="793"/>
                    </a:lnTo>
                    <a:lnTo>
                      <a:pt x="563" y="795"/>
                    </a:lnTo>
                    <a:lnTo>
                      <a:pt x="561" y="797"/>
                    </a:lnTo>
                    <a:lnTo>
                      <a:pt x="559" y="797"/>
                    </a:lnTo>
                    <a:lnTo>
                      <a:pt x="557" y="797"/>
                    </a:lnTo>
                    <a:lnTo>
                      <a:pt x="554" y="795"/>
                    </a:lnTo>
                    <a:lnTo>
                      <a:pt x="554" y="795"/>
                    </a:lnTo>
                    <a:lnTo>
                      <a:pt x="552" y="799"/>
                    </a:lnTo>
                    <a:lnTo>
                      <a:pt x="550" y="797"/>
                    </a:lnTo>
                    <a:lnTo>
                      <a:pt x="548" y="795"/>
                    </a:lnTo>
                    <a:lnTo>
                      <a:pt x="548" y="795"/>
                    </a:lnTo>
                    <a:lnTo>
                      <a:pt x="546" y="797"/>
                    </a:lnTo>
                    <a:lnTo>
                      <a:pt x="546" y="799"/>
                    </a:lnTo>
                    <a:lnTo>
                      <a:pt x="544" y="799"/>
                    </a:lnTo>
                    <a:lnTo>
                      <a:pt x="542" y="797"/>
                    </a:lnTo>
                    <a:lnTo>
                      <a:pt x="542" y="797"/>
                    </a:lnTo>
                    <a:lnTo>
                      <a:pt x="542" y="799"/>
                    </a:lnTo>
                    <a:lnTo>
                      <a:pt x="540" y="799"/>
                    </a:lnTo>
                    <a:lnTo>
                      <a:pt x="538" y="799"/>
                    </a:lnTo>
                    <a:lnTo>
                      <a:pt x="535" y="799"/>
                    </a:lnTo>
                    <a:lnTo>
                      <a:pt x="535" y="801"/>
                    </a:lnTo>
                    <a:lnTo>
                      <a:pt x="535" y="803"/>
                    </a:lnTo>
                    <a:lnTo>
                      <a:pt x="533" y="803"/>
                    </a:lnTo>
                    <a:lnTo>
                      <a:pt x="531" y="803"/>
                    </a:lnTo>
                    <a:lnTo>
                      <a:pt x="529" y="803"/>
                    </a:lnTo>
                    <a:lnTo>
                      <a:pt x="529" y="805"/>
                    </a:lnTo>
                    <a:lnTo>
                      <a:pt x="527" y="805"/>
                    </a:lnTo>
                    <a:lnTo>
                      <a:pt x="527" y="803"/>
                    </a:lnTo>
                    <a:lnTo>
                      <a:pt x="525" y="803"/>
                    </a:lnTo>
                    <a:lnTo>
                      <a:pt x="525" y="807"/>
                    </a:lnTo>
                    <a:lnTo>
                      <a:pt x="523" y="807"/>
                    </a:lnTo>
                    <a:lnTo>
                      <a:pt x="523" y="809"/>
                    </a:lnTo>
                    <a:lnTo>
                      <a:pt x="521" y="809"/>
                    </a:lnTo>
                    <a:lnTo>
                      <a:pt x="519" y="807"/>
                    </a:lnTo>
                    <a:lnTo>
                      <a:pt x="514" y="803"/>
                    </a:lnTo>
                    <a:lnTo>
                      <a:pt x="514" y="803"/>
                    </a:lnTo>
                    <a:lnTo>
                      <a:pt x="512" y="803"/>
                    </a:lnTo>
                    <a:lnTo>
                      <a:pt x="512" y="805"/>
                    </a:lnTo>
                    <a:lnTo>
                      <a:pt x="510" y="805"/>
                    </a:lnTo>
                    <a:lnTo>
                      <a:pt x="510" y="807"/>
                    </a:lnTo>
                    <a:lnTo>
                      <a:pt x="506" y="809"/>
                    </a:lnTo>
                    <a:lnTo>
                      <a:pt x="504" y="809"/>
                    </a:lnTo>
                    <a:lnTo>
                      <a:pt x="504" y="809"/>
                    </a:lnTo>
                    <a:lnTo>
                      <a:pt x="502" y="812"/>
                    </a:lnTo>
                    <a:lnTo>
                      <a:pt x="500" y="812"/>
                    </a:lnTo>
                    <a:lnTo>
                      <a:pt x="495" y="809"/>
                    </a:lnTo>
                    <a:lnTo>
                      <a:pt x="493" y="807"/>
                    </a:lnTo>
                    <a:lnTo>
                      <a:pt x="491" y="807"/>
                    </a:lnTo>
                    <a:lnTo>
                      <a:pt x="491" y="809"/>
                    </a:lnTo>
                    <a:lnTo>
                      <a:pt x="491" y="812"/>
                    </a:lnTo>
                    <a:lnTo>
                      <a:pt x="489" y="812"/>
                    </a:lnTo>
                    <a:lnTo>
                      <a:pt x="485" y="809"/>
                    </a:lnTo>
                    <a:lnTo>
                      <a:pt x="485" y="805"/>
                    </a:lnTo>
                    <a:lnTo>
                      <a:pt x="485" y="803"/>
                    </a:lnTo>
                    <a:lnTo>
                      <a:pt x="483" y="801"/>
                    </a:lnTo>
                    <a:lnTo>
                      <a:pt x="481" y="801"/>
                    </a:lnTo>
                    <a:lnTo>
                      <a:pt x="481" y="797"/>
                    </a:lnTo>
                    <a:lnTo>
                      <a:pt x="481" y="795"/>
                    </a:lnTo>
                    <a:lnTo>
                      <a:pt x="479" y="793"/>
                    </a:lnTo>
                    <a:lnTo>
                      <a:pt x="476" y="788"/>
                    </a:lnTo>
                    <a:lnTo>
                      <a:pt x="476" y="786"/>
                    </a:lnTo>
                    <a:lnTo>
                      <a:pt x="474" y="788"/>
                    </a:lnTo>
                    <a:lnTo>
                      <a:pt x="474" y="791"/>
                    </a:lnTo>
                    <a:lnTo>
                      <a:pt x="474" y="793"/>
                    </a:lnTo>
                    <a:lnTo>
                      <a:pt x="476" y="795"/>
                    </a:lnTo>
                    <a:lnTo>
                      <a:pt x="479" y="797"/>
                    </a:lnTo>
                    <a:lnTo>
                      <a:pt x="479" y="799"/>
                    </a:lnTo>
                    <a:lnTo>
                      <a:pt x="479" y="803"/>
                    </a:lnTo>
                    <a:lnTo>
                      <a:pt x="476" y="805"/>
                    </a:lnTo>
                    <a:lnTo>
                      <a:pt x="479" y="807"/>
                    </a:lnTo>
                    <a:lnTo>
                      <a:pt x="481" y="807"/>
                    </a:lnTo>
                    <a:lnTo>
                      <a:pt x="481" y="812"/>
                    </a:lnTo>
                    <a:lnTo>
                      <a:pt x="481" y="816"/>
                    </a:lnTo>
                    <a:lnTo>
                      <a:pt x="479" y="818"/>
                    </a:lnTo>
                    <a:lnTo>
                      <a:pt x="476" y="820"/>
                    </a:lnTo>
                    <a:lnTo>
                      <a:pt x="474" y="818"/>
                    </a:lnTo>
                    <a:lnTo>
                      <a:pt x="472" y="818"/>
                    </a:lnTo>
                    <a:lnTo>
                      <a:pt x="470" y="820"/>
                    </a:lnTo>
                    <a:lnTo>
                      <a:pt x="468" y="824"/>
                    </a:lnTo>
                    <a:lnTo>
                      <a:pt x="466" y="824"/>
                    </a:lnTo>
                    <a:lnTo>
                      <a:pt x="464" y="824"/>
                    </a:lnTo>
                    <a:lnTo>
                      <a:pt x="462" y="824"/>
                    </a:lnTo>
                    <a:lnTo>
                      <a:pt x="464" y="826"/>
                    </a:lnTo>
                    <a:lnTo>
                      <a:pt x="464" y="828"/>
                    </a:lnTo>
                    <a:lnTo>
                      <a:pt x="460" y="831"/>
                    </a:lnTo>
                    <a:lnTo>
                      <a:pt x="458" y="831"/>
                    </a:lnTo>
                    <a:lnTo>
                      <a:pt x="458" y="833"/>
                    </a:lnTo>
                    <a:lnTo>
                      <a:pt x="458" y="835"/>
                    </a:lnTo>
                    <a:lnTo>
                      <a:pt x="458" y="837"/>
                    </a:lnTo>
                    <a:lnTo>
                      <a:pt x="455" y="835"/>
                    </a:lnTo>
                    <a:lnTo>
                      <a:pt x="453" y="835"/>
                    </a:lnTo>
                    <a:lnTo>
                      <a:pt x="455" y="837"/>
                    </a:lnTo>
                    <a:lnTo>
                      <a:pt x="455" y="837"/>
                    </a:lnTo>
                    <a:lnTo>
                      <a:pt x="455" y="839"/>
                    </a:lnTo>
                    <a:lnTo>
                      <a:pt x="453" y="841"/>
                    </a:lnTo>
                    <a:lnTo>
                      <a:pt x="451" y="839"/>
                    </a:lnTo>
                    <a:lnTo>
                      <a:pt x="449" y="839"/>
                    </a:lnTo>
                    <a:lnTo>
                      <a:pt x="449" y="839"/>
                    </a:lnTo>
                    <a:lnTo>
                      <a:pt x="449" y="841"/>
                    </a:lnTo>
                    <a:lnTo>
                      <a:pt x="451" y="843"/>
                    </a:lnTo>
                    <a:lnTo>
                      <a:pt x="449" y="845"/>
                    </a:lnTo>
                    <a:lnTo>
                      <a:pt x="445" y="845"/>
                    </a:lnTo>
                    <a:lnTo>
                      <a:pt x="441" y="852"/>
                    </a:lnTo>
                    <a:lnTo>
                      <a:pt x="441" y="854"/>
                    </a:lnTo>
                    <a:lnTo>
                      <a:pt x="441" y="856"/>
                    </a:lnTo>
                    <a:lnTo>
                      <a:pt x="441" y="858"/>
                    </a:lnTo>
                    <a:lnTo>
                      <a:pt x="439" y="862"/>
                    </a:lnTo>
                    <a:lnTo>
                      <a:pt x="436" y="864"/>
                    </a:lnTo>
                    <a:lnTo>
                      <a:pt x="434" y="862"/>
                    </a:lnTo>
                    <a:lnTo>
                      <a:pt x="434" y="860"/>
                    </a:lnTo>
                    <a:lnTo>
                      <a:pt x="434" y="860"/>
                    </a:lnTo>
                    <a:lnTo>
                      <a:pt x="432" y="860"/>
                    </a:lnTo>
                    <a:lnTo>
                      <a:pt x="432" y="862"/>
                    </a:lnTo>
                    <a:lnTo>
                      <a:pt x="430" y="864"/>
                    </a:lnTo>
                    <a:lnTo>
                      <a:pt x="432" y="866"/>
                    </a:lnTo>
                    <a:lnTo>
                      <a:pt x="430" y="866"/>
                    </a:lnTo>
                    <a:lnTo>
                      <a:pt x="426" y="871"/>
                    </a:lnTo>
                    <a:lnTo>
                      <a:pt x="424" y="873"/>
                    </a:lnTo>
                    <a:lnTo>
                      <a:pt x="422" y="873"/>
                    </a:lnTo>
                    <a:lnTo>
                      <a:pt x="422" y="868"/>
                    </a:lnTo>
                    <a:lnTo>
                      <a:pt x="422" y="868"/>
                    </a:lnTo>
                    <a:lnTo>
                      <a:pt x="420" y="868"/>
                    </a:lnTo>
                    <a:lnTo>
                      <a:pt x="420" y="871"/>
                    </a:lnTo>
                    <a:lnTo>
                      <a:pt x="417" y="871"/>
                    </a:lnTo>
                    <a:lnTo>
                      <a:pt x="413" y="868"/>
                    </a:lnTo>
                    <a:lnTo>
                      <a:pt x="413" y="866"/>
                    </a:lnTo>
                    <a:lnTo>
                      <a:pt x="411" y="866"/>
                    </a:lnTo>
                    <a:lnTo>
                      <a:pt x="411" y="866"/>
                    </a:lnTo>
                    <a:lnTo>
                      <a:pt x="411" y="868"/>
                    </a:lnTo>
                    <a:lnTo>
                      <a:pt x="413" y="871"/>
                    </a:lnTo>
                    <a:lnTo>
                      <a:pt x="415" y="873"/>
                    </a:lnTo>
                    <a:lnTo>
                      <a:pt x="415" y="875"/>
                    </a:lnTo>
                    <a:lnTo>
                      <a:pt x="413" y="877"/>
                    </a:lnTo>
                    <a:lnTo>
                      <a:pt x="411" y="877"/>
                    </a:lnTo>
                    <a:lnTo>
                      <a:pt x="407" y="881"/>
                    </a:lnTo>
                    <a:lnTo>
                      <a:pt x="403" y="883"/>
                    </a:lnTo>
                    <a:lnTo>
                      <a:pt x="401" y="883"/>
                    </a:lnTo>
                    <a:lnTo>
                      <a:pt x="398" y="883"/>
                    </a:lnTo>
                    <a:lnTo>
                      <a:pt x="398" y="881"/>
                    </a:lnTo>
                    <a:lnTo>
                      <a:pt x="401" y="879"/>
                    </a:lnTo>
                    <a:lnTo>
                      <a:pt x="398" y="877"/>
                    </a:lnTo>
                    <a:lnTo>
                      <a:pt x="398" y="877"/>
                    </a:lnTo>
                    <a:lnTo>
                      <a:pt x="396" y="879"/>
                    </a:lnTo>
                    <a:lnTo>
                      <a:pt x="396" y="881"/>
                    </a:lnTo>
                    <a:lnTo>
                      <a:pt x="396" y="883"/>
                    </a:lnTo>
                    <a:lnTo>
                      <a:pt x="394" y="883"/>
                    </a:lnTo>
                    <a:lnTo>
                      <a:pt x="390" y="885"/>
                    </a:lnTo>
                    <a:lnTo>
                      <a:pt x="388" y="883"/>
                    </a:lnTo>
                    <a:lnTo>
                      <a:pt x="386" y="881"/>
                    </a:lnTo>
                    <a:lnTo>
                      <a:pt x="386" y="879"/>
                    </a:lnTo>
                    <a:lnTo>
                      <a:pt x="388" y="877"/>
                    </a:lnTo>
                    <a:lnTo>
                      <a:pt x="386" y="875"/>
                    </a:lnTo>
                    <a:lnTo>
                      <a:pt x="386" y="875"/>
                    </a:lnTo>
                    <a:lnTo>
                      <a:pt x="386" y="879"/>
                    </a:lnTo>
                    <a:lnTo>
                      <a:pt x="384" y="881"/>
                    </a:lnTo>
                    <a:lnTo>
                      <a:pt x="384" y="883"/>
                    </a:lnTo>
                    <a:lnTo>
                      <a:pt x="384" y="885"/>
                    </a:lnTo>
                    <a:lnTo>
                      <a:pt x="382" y="885"/>
                    </a:lnTo>
                    <a:lnTo>
                      <a:pt x="377" y="879"/>
                    </a:lnTo>
                    <a:lnTo>
                      <a:pt x="377" y="877"/>
                    </a:lnTo>
                    <a:lnTo>
                      <a:pt x="380" y="873"/>
                    </a:lnTo>
                    <a:lnTo>
                      <a:pt x="382" y="871"/>
                    </a:lnTo>
                    <a:lnTo>
                      <a:pt x="384" y="868"/>
                    </a:lnTo>
                    <a:lnTo>
                      <a:pt x="382" y="868"/>
                    </a:lnTo>
                    <a:lnTo>
                      <a:pt x="380" y="866"/>
                    </a:lnTo>
                    <a:lnTo>
                      <a:pt x="377" y="864"/>
                    </a:lnTo>
                    <a:lnTo>
                      <a:pt x="377" y="862"/>
                    </a:lnTo>
                    <a:lnTo>
                      <a:pt x="375" y="862"/>
                    </a:lnTo>
                    <a:lnTo>
                      <a:pt x="373" y="864"/>
                    </a:lnTo>
                    <a:lnTo>
                      <a:pt x="373" y="866"/>
                    </a:lnTo>
                    <a:lnTo>
                      <a:pt x="373" y="866"/>
                    </a:lnTo>
                    <a:lnTo>
                      <a:pt x="375" y="871"/>
                    </a:lnTo>
                    <a:lnTo>
                      <a:pt x="375" y="873"/>
                    </a:lnTo>
                    <a:lnTo>
                      <a:pt x="373" y="875"/>
                    </a:lnTo>
                    <a:lnTo>
                      <a:pt x="373" y="877"/>
                    </a:lnTo>
                    <a:lnTo>
                      <a:pt x="369" y="879"/>
                    </a:lnTo>
                    <a:lnTo>
                      <a:pt x="369" y="879"/>
                    </a:lnTo>
                    <a:lnTo>
                      <a:pt x="367" y="877"/>
                    </a:lnTo>
                    <a:lnTo>
                      <a:pt x="367" y="877"/>
                    </a:lnTo>
                    <a:lnTo>
                      <a:pt x="365" y="879"/>
                    </a:lnTo>
                    <a:lnTo>
                      <a:pt x="365" y="881"/>
                    </a:lnTo>
                    <a:lnTo>
                      <a:pt x="367" y="885"/>
                    </a:lnTo>
                    <a:lnTo>
                      <a:pt x="369" y="887"/>
                    </a:lnTo>
                    <a:lnTo>
                      <a:pt x="369" y="887"/>
                    </a:lnTo>
                    <a:lnTo>
                      <a:pt x="367" y="890"/>
                    </a:lnTo>
                    <a:lnTo>
                      <a:pt x="367" y="892"/>
                    </a:lnTo>
                    <a:lnTo>
                      <a:pt x="365" y="894"/>
                    </a:lnTo>
                    <a:lnTo>
                      <a:pt x="361" y="894"/>
                    </a:lnTo>
                    <a:lnTo>
                      <a:pt x="361" y="892"/>
                    </a:lnTo>
                    <a:lnTo>
                      <a:pt x="358" y="892"/>
                    </a:lnTo>
                    <a:lnTo>
                      <a:pt x="356" y="894"/>
                    </a:lnTo>
                    <a:lnTo>
                      <a:pt x="354" y="896"/>
                    </a:lnTo>
                    <a:lnTo>
                      <a:pt x="352" y="894"/>
                    </a:lnTo>
                    <a:lnTo>
                      <a:pt x="350" y="892"/>
                    </a:lnTo>
                    <a:lnTo>
                      <a:pt x="350" y="890"/>
                    </a:lnTo>
                    <a:lnTo>
                      <a:pt x="348" y="890"/>
                    </a:lnTo>
                    <a:lnTo>
                      <a:pt x="348" y="890"/>
                    </a:lnTo>
                    <a:lnTo>
                      <a:pt x="348" y="892"/>
                    </a:lnTo>
                    <a:lnTo>
                      <a:pt x="346" y="894"/>
                    </a:lnTo>
                    <a:lnTo>
                      <a:pt x="344" y="894"/>
                    </a:lnTo>
                    <a:lnTo>
                      <a:pt x="342" y="892"/>
                    </a:lnTo>
                    <a:lnTo>
                      <a:pt x="342" y="890"/>
                    </a:lnTo>
                    <a:lnTo>
                      <a:pt x="339" y="890"/>
                    </a:lnTo>
                    <a:lnTo>
                      <a:pt x="339" y="892"/>
                    </a:lnTo>
                    <a:lnTo>
                      <a:pt x="337" y="892"/>
                    </a:lnTo>
                    <a:lnTo>
                      <a:pt x="335" y="892"/>
                    </a:lnTo>
                    <a:lnTo>
                      <a:pt x="335" y="894"/>
                    </a:lnTo>
                    <a:lnTo>
                      <a:pt x="337" y="896"/>
                    </a:lnTo>
                    <a:lnTo>
                      <a:pt x="337" y="900"/>
                    </a:lnTo>
                    <a:lnTo>
                      <a:pt x="335" y="906"/>
                    </a:lnTo>
                    <a:lnTo>
                      <a:pt x="331" y="911"/>
                    </a:lnTo>
                    <a:lnTo>
                      <a:pt x="329" y="911"/>
                    </a:lnTo>
                    <a:lnTo>
                      <a:pt x="327" y="909"/>
                    </a:lnTo>
                    <a:lnTo>
                      <a:pt x="327" y="904"/>
                    </a:lnTo>
                    <a:lnTo>
                      <a:pt x="325" y="904"/>
                    </a:lnTo>
                    <a:lnTo>
                      <a:pt x="323" y="904"/>
                    </a:lnTo>
                    <a:lnTo>
                      <a:pt x="323" y="906"/>
                    </a:lnTo>
                    <a:lnTo>
                      <a:pt x="318" y="904"/>
                    </a:lnTo>
                    <a:lnTo>
                      <a:pt x="318" y="902"/>
                    </a:lnTo>
                    <a:lnTo>
                      <a:pt x="316" y="902"/>
                    </a:lnTo>
                    <a:lnTo>
                      <a:pt x="316" y="904"/>
                    </a:lnTo>
                    <a:lnTo>
                      <a:pt x="316" y="904"/>
                    </a:lnTo>
                    <a:lnTo>
                      <a:pt x="318" y="909"/>
                    </a:lnTo>
                    <a:lnTo>
                      <a:pt x="316" y="911"/>
                    </a:lnTo>
                    <a:lnTo>
                      <a:pt x="316" y="913"/>
                    </a:lnTo>
                    <a:lnTo>
                      <a:pt x="316" y="915"/>
                    </a:lnTo>
                    <a:lnTo>
                      <a:pt x="318" y="917"/>
                    </a:lnTo>
                    <a:lnTo>
                      <a:pt x="321" y="921"/>
                    </a:lnTo>
                    <a:lnTo>
                      <a:pt x="321" y="925"/>
                    </a:lnTo>
                    <a:lnTo>
                      <a:pt x="321" y="930"/>
                    </a:lnTo>
                    <a:lnTo>
                      <a:pt x="318" y="928"/>
                    </a:lnTo>
                    <a:lnTo>
                      <a:pt x="316" y="928"/>
                    </a:lnTo>
                    <a:lnTo>
                      <a:pt x="314" y="930"/>
                    </a:lnTo>
                    <a:lnTo>
                      <a:pt x="312" y="930"/>
                    </a:lnTo>
                    <a:lnTo>
                      <a:pt x="308" y="930"/>
                    </a:lnTo>
                    <a:lnTo>
                      <a:pt x="304" y="930"/>
                    </a:lnTo>
                    <a:lnTo>
                      <a:pt x="304" y="932"/>
                    </a:lnTo>
                    <a:lnTo>
                      <a:pt x="304" y="932"/>
                    </a:lnTo>
                    <a:lnTo>
                      <a:pt x="308" y="936"/>
                    </a:lnTo>
                    <a:lnTo>
                      <a:pt x="312" y="936"/>
                    </a:lnTo>
                    <a:lnTo>
                      <a:pt x="314" y="938"/>
                    </a:lnTo>
                    <a:lnTo>
                      <a:pt x="314" y="938"/>
                    </a:lnTo>
                    <a:lnTo>
                      <a:pt x="316" y="938"/>
                    </a:lnTo>
                    <a:lnTo>
                      <a:pt x="318" y="938"/>
                    </a:lnTo>
                    <a:lnTo>
                      <a:pt x="318" y="940"/>
                    </a:lnTo>
                    <a:lnTo>
                      <a:pt x="318" y="942"/>
                    </a:lnTo>
                    <a:lnTo>
                      <a:pt x="316" y="942"/>
                    </a:lnTo>
                    <a:lnTo>
                      <a:pt x="314" y="942"/>
                    </a:lnTo>
                    <a:lnTo>
                      <a:pt x="314" y="944"/>
                    </a:lnTo>
                    <a:lnTo>
                      <a:pt x="314" y="944"/>
                    </a:lnTo>
                    <a:lnTo>
                      <a:pt x="316" y="946"/>
                    </a:lnTo>
                    <a:lnTo>
                      <a:pt x="316" y="951"/>
                    </a:lnTo>
                    <a:lnTo>
                      <a:pt x="316" y="953"/>
                    </a:lnTo>
                    <a:lnTo>
                      <a:pt x="314" y="953"/>
                    </a:lnTo>
                    <a:lnTo>
                      <a:pt x="314" y="955"/>
                    </a:lnTo>
                    <a:lnTo>
                      <a:pt x="310" y="953"/>
                    </a:lnTo>
                    <a:lnTo>
                      <a:pt x="308" y="951"/>
                    </a:lnTo>
                    <a:lnTo>
                      <a:pt x="306" y="951"/>
                    </a:lnTo>
                    <a:lnTo>
                      <a:pt x="306" y="949"/>
                    </a:lnTo>
                    <a:lnTo>
                      <a:pt x="302" y="946"/>
                    </a:lnTo>
                    <a:lnTo>
                      <a:pt x="299" y="946"/>
                    </a:lnTo>
                    <a:lnTo>
                      <a:pt x="299" y="949"/>
                    </a:lnTo>
                    <a:lnTo>
                      <a:pt x="299" y="951"/>
                    </a:lnTo>
                    <a:lnTo>
                      <a:pt x="302" y="951"/>
                    </a:lnTo>
                    <a:lnTo>
                      <a:pt x="304" y="951"/>
                    </a:lnTo>
                    <a:lnTo>
                      <a:pt x="308" y="953"/>
                    </a:lnTo>
                    <a:lnTo>
                      <a:pt x="310" y="955"/>
                    </a:lnTo>
                    <a:lnTo>
                      <a:pt x="312" y="955"/>
                    </a:lnTo>
                    <a:lnTo>
                      <a:pt x="314" y="957"/>
                    </a:lnTo>
                    <a:lnTo>
                      <a:pt x="312" y="959"/>
                    </a:lnTo>
                    <a:lnTo>
                      <a:pt x="310" y="961"/>
                    </a:lnTo>
                    <a:lnTo>
                      <a:pt x="308" y="961"/>
                    </a:lnTo>
                    <a:lnTo>
                      <a:pt x="306" y="961"/>
                    </a:lnTo>
                    <a:lnTo>
                      <a:pt x="304" y="961"/>
                    </a:lnTo>
                    <a:lnTo>
                      <a:pt x="299" y="957"/>
                    </a:lnTo>
                    <a:lnTo>
                      <a:pt x="297" y="955"/>
                    </a:lnTo>
                    <a:lnTo>
                      <a:pt x="295" y="955"/>
                    </a:lnTo>
                    <a:lnTo>
                      <a:pt x="295" y="957"/>
                    </a:lnTo>
                    <a:lnTo>
                      <a:pt x="293" y="959"/>
                    </a:lnTo>
                    <a:lnTo>
                      <a:pt x="293" y="961"/>
                    </a:lnTo>
                    <a:lnTo>
                      <a:pt x="295" y="963"/>
                    </a:lnTo>
                    <a:lnTo>
                      <a:pt x="299" y="965"/>
                    </a:lnTo>
                    <a:lnTo>
                      <a:pt x="299" y="968"/>
                    </a:lnTo>
                    <a:lnTo>
                      <a:pt x="299" y="970"/>
                    </a:lnTo>
                    <a:lnTo>
                      <a:pt x="299" y="970"/>
                    </a:lnTo>
                    <a:lnTo>
                      <a:pt x="297" y="968"/>
                    </a:lnTo>
                    <a:lnTo>
                      <a:pt x="295" y="968"/>
                    </a:lnTo>
                    <a:lnTo>
                      <a:pt x="291" y="965"/>
                    </a:lnTo>
                    <a:lnTo>
                      <a:pt x="289" y="963"/>
                    </a:lnTo>
                    <a:lnTo>
                      <a:pt x="289" y="963"/>
                    </a:lnTo>
                    <a:lnTo>
                      <a:pt x="289" y="968"/>
                    </a:lnTo>
                    <a:lnTo>
                      <a:pt x="291" y="970"/>
                    </a:lnTo>
                    <a:lnTo>
                      <a:pt x="295" y="970"/>
                    </a:lnTo>
                    <a:lnTo>
                      <a:pt x="297" y="972"/>
                    </a:lnTo>
                    <a:lnTo>
                      <a:pt x="297" y="974"/>
                    </a:lnTo>
                    <a:lnTo>
                      <a:pt x="295" y="974"/>
                    </a:lnTo>
                    <a:lnTo>
                      <a:pt x="291" y="974"/>
                    </a:lnTo>
                    <a:lnTo>
                      <a:pt x="289" y="972"/>
                    </a:lnTo>
                    <a:lnTo>
                      <a:pt x="289" y="970"/>
                    </a:lnTo>
                    <a:lnTo>
                      <a:pt x="287" y="968"/>
                    </a:lnTo>
                    <a:lnTo>
                      <a:pt x="285" y="968"/>
                    </a:lnTo>
                    <a:lnTo>
                      <a:pt x="285" y="970"/>
                    </a:lnTo>
                    <a:lnTo>
                      <a:pt x="285" y="972"/>
                    </a:lnTo>
                    <a:lnTo>
                      <a:pt x="285" y="974"/>
                    </a:lnTo>
                    <a:lnTo>
                      <a:pt x="287" y="976"/>
                    </a:lnTo>
                    <a:lnTo>
                      <a:pt x="287" y="976"/>
                    </a:lnTo>
                    <a:lnTo>
                      <a:pt x="287" y="978"/>
                    </a:lnTo>
                    <a:lnTo>
                      <a:pt x="293" y="978"/>
                    </a:lnTo>
                    <a:lnTo>
                      <a:pt x="295" y="978"/>
                    </a:lnTo>
                    <a:lnTo>
                      <a:pt x="295" y="980"/>
                    </a:lnTo>
                    <a:lnTo>
                      <a:pt x="295" y="982"/>
                    </a:lnTo>
                    <a:lnTo>
                      <a:pt x="293" y="984"/>
                    </a:lnTo>
                    <a:lnTo>
                      <a:pt x="291" y="984"/>
                    </a:lnTo>
                    <a:lnTo>
                      <a:pt x="289" y="984"/>
                    </a:lnTo>
                    <a:lnTo>
                      <a:pt x="287" y="984"/>
                    </a:lnTo>
                    <a:lnTo>
                      <a:pt x="285" y="984"/>
                    </a:lnTo>
                    <a:lnTo>
                      <a:pt x="283" y="982"/>
                    </a:lnTo>
                    <a:lnTo>
                      <a:pt x="283" y="980"/>
                    </a:lnTo>
                    <a:lnTo>
                      <a:pt x="283" y="980"/>
                    </a:lnTo>
                    <a:lnTo>
                      <a:pt x="280" y="978"/>
                    </a:lnTo>
                    <a:lnTo>
                      <a:pt x="278" y="978"/>
                    </a:lnTo>
                    <a:lnTo>
                      <a:pt x="278" y="982"/>
                    </a:lnTo>
                    <a:lnTo>
                      <a:pt x="278" y="984"/>
                    </a:lnTo>
                    <a:lnTo>
                      <a:pt x="276" y="987"/>
                    </a:lnTo>
                    <a:lnTo>
                      <a:pt x="274" y="987"/>
                    </a:lnTo>
                    <a:lnTo>
                      <a:pt x="272" y="984"/>
                    </a:lnTo>
                    <a:lnTo>
                      <a:pt x="270" y="982"/>
                    </a:lnTo>
                    <a:lnTo>
                      <a:pt x="268" y="984"/>
                    </a:lnTo>
                    <a:lnTo>
                      <a:pt x="268" y="987"/>
                    </a:lnTo>
                    <a:lnTo>
                      <a:pt x="270" y="987"/>
                    </a:lnTo>
                    <a:lnTo>
                      <a:pt x="274" y="989"/>
                    </a:lnTo>
                    <a:lnTo>
                      <a:pt x="278" y="991"/>
                    </a:lnTo>
                    <a:lnTo>
                      <a:pt x="280" y="993"/>
                    </a:lnTo>
                    <a:lnTo>
                      <a:pt x="283" y="999"/>
                    </a:lnTo>
                    <a:lnTo>
                      <a:pt x="280" y="999"/>
                    </a:lnTo>
                    <a:lnTo>
                      <a:pt x="278" y="999"/>
                    </a:lnTo>
                    <a:lnTo>
                      <a:pt x="276" y="997"/>
                    </a:lnTo>
                    <a:lnTo>
                      <a:pt x="272" y="993"/>
                    </a:lnTo>
                    <a:lnTo>
                      <a:pt x="270" y="991"/>
                    </a:lnTo>
                    <a:lnTo>
                      <a:pt x="268" y="993"/>
                    </a:lnTo>
                    <a:lnTo>
                      <a:pt x="268" y="993"/>
                    </a:lnTo>
                    <a:lnTo>
                      <a:pt x="270" y="995"/>
                    </a:lnTo>
                    <a:lnTo>
                      <a:pt x="272" y="995"/>
                    </a:lnTo>
                    <a:lnTo>
                      <a:pt x="276" y="999"/>
                    </a:lnTo>
                    <a:lnTo>
                      <a:pt x="278" y="1003"/>
                    </a:lnTo>
                    <a:lnTo>
                      <a:pt x="278" y="1006"/>
                    </a:lnTo>
                    <a:lnTo>
                      <a:pt x="278" y="1008"/>
                    </a:lnTo>
                    <a:lnTo>
                      <a:pt x="278" y="1010"/>
                    </a:lnTo>
                    <a:lnTo>
                      <a:pt x="278" y="1012"/>
                    </a:lnTo>
                    <a:lnTo>
                      <a:pt x="276" y="1012"/>
                    </a:lnTo>
                    <a:lnTo>
                      <a:pt x="276" y="1014"/>
                    </a:lnTo>
                    <a:lnTo>
                      <a:pt x="276" y="1018"/>
                    </a:lnTo>
                    <a:lnTo>
                      <a:pt x="274" y="1018"/>
                    </a:lnTo>
                    <a:lnTo>
                      <a:pt x="272" y="1016"/>
                    </a:lnTo>
                    <a:lnTo>
                      <a:pt x="268" y="1016"/>
                    </a:lnTo>
                    <a:lnTo>
                      <a:pt x="266" y="1014"/>
                    </a:lnTo>
                    <a:lnTo>
                      <a:pt x="264" y="1014"/>
                    </a:lnTo>
                    <a:lnTo>
                      <a:pt x="266" y="1016"/>
                    </a:lnTo>
                    <a:lnTo>
                      <a:pt x="268" y="1018"/>
                    </a:lnTo>
                    <a:lnTo>
                      <a:pt x="272" y="1018"/>
                    </a:lnTo>
                    <a:lnTo>
                      <a:pt x="272" y="1020"/>
                    </a:lnTo>
                    <a:lnTo>
                      <a:pt x="270" y="1022"/>
                    </a:lnTo>
                    <a:lnTo>
                      <a:pt x="268" y="1022"/>
                    </a:lnTo>
                    <a:lnTo>
                      <a:pt x="266" y="1020"/>
                    </a:lnTo>
                    <a:lnTo>
                      <a:pt x="264" y="1020"/>
                    </a:lnTo>
                    <a:lnTo>
                      <a:pt x="264" y="1022"/>
                    </a:lnTo>
                    <a:lnTo>
                      <a:pt x="268" y="1024"/>
                    </a:lnTo>
                    <a:lnTo>
                      <a:pt x="268" y="1024"/>
                    </a:lnTo>
                    <a:lnTo>
                      <a:pt x="268" y="1027"/>
                    </a:lnTo>
                    <a:lnTo>
                      <a:pt x="266" y="1029"/>
                    </a:lnTo>
                    <a:lnTo>
                      <a:pt x="264" y="1029"/>
                    </a:lnTo>
                    <a:lnTo>
                      <a:pt x="264" y="1029"/>
                    </a:lnTo>
                    <a:lnTo>
                      <a:pt x="261" y="1027"/>
                    </a:lnTo>
                    <a:lnTo>
                      <a:pt x="259" y="1027"/>
                    </a:lnTo>
                    <a:lnTo>
                      <a:pt x="259" y="1029"/>
                    </a:lnTo>
                    <a:lnTo>
                      <a:pt x="261" y="1029"/>
                    </a:lnTo>
                    <a:lnTo>
                      <a:pt x="264" y="1031"/>
                    </a:lnTo>
                    <a:lnTo>
                      <a:pt x="264" y="1035"/>
                    </a:lnTo>
                    <a:lnTo>
                      <a:pt x="261" y="1035"/>
                    </a:lnTo>
                    <a:lnTo>
                      <a:pt x="257" y="1035"/>
                    </a:lnTo>
                    <a:lnTo>
                      <a:pt x="255" y="1035"/>
                    </a:lnTo>
                    <a:lnTo>
                      <a:pt x="253" y="1035"/>
                    </a:lnTo>
                    <a:lnTo>
                      <a:pt x="253" y="1035"/>
                    </a:lnTo>
                    <a:lnTo>
                      <a:pt x="255" y="1037"/>
                    </a:lnTo>
                    <a:lnTo>
                      <a:pt x="264" y="1037"/>
                    </a:lnTo>
                    <a:lnTo>
                      <a:pt x="266" y="1039"/>
                    </a:lnTo>
                    <a:lnTo>
                      <a:pt x="266" y="1039"/>
                    </a:lnTo>
                    <a:lnTo>
                      <a:pt x="266" y="1041"/>
                    </a:lnTo>
                    <a:lnTo>
                      <a:pt x="264" y="1043"/>
                    </a:lnTo>
                    <a:lnTo>
                      <a:pt x="257" y="1043"/>
                    </a:lnTo>
                    <a:lnTo>
                      <a:pt x="255" y="1043"/>
                    </a:lnTo>
                    <a:lnTo>
                      <a:pt x="251" y="1041"/>
                    </a:lnTo>
                    <a:lnTo>
                      <a:pt x="251" y="1041"/>
                    </a:lnTo>
                    <a:lnTo>
                      <a:pt x="251" y="1046"/>
                    </a:lnTo>
                    <a:lnTo>
                      <a:pt x="255" y="1046"/>
                    </a:lnTo>
                    <a:lnTo>
                      <a:pt x="257" y="1046"/>
                    </a:lnTo>
                    <a:lnTo>
                      <a:pt x="255" y="1048"/>
                    </a:lnTo>
                    <a:lnTo>
                      <a:pt x="255" y="1048"/>
                    </a:lnTo>
                    <a:lnTo>
                      <a:pt x="253" y="1048"/>
                    </a:lnTo>
                    <a:lnTo>
                      <a:pt x="257" y="1050"/>
                    </a:lnTo>
                    <a:lnTo>
                      <a:pt x="259" y="1050"/>
                    </a:lnTo>
                    <a:lnTo>
                      <a:pt x="259" y="1052"/>
                    </a:lnTo>
                    <a:lnTo>
                      <a:pt x="257" y="1054"/>
                    </a:lnTo>
                    <a:lnTo>
                      <a:pt x="255" y="1054"/>
                    </a:lnTo>
                    <a:lnTo>
                      <a:pt x="253" y="1052"/>
                    </a:lnTo>
                    <a:lnTo>
                      <a:pt x="253" y="1054"/>
                    </a:lnTo>
                    <a:lnTo>
                      <a:pt x="255" y="1056"/>
                    </a:lnTo>
                    <a:lnTo>
                      <a:pt x="259" y="1054"/>
                    </a:lnTo>
                    <a:lnTo>
                      <a:pt x="261" y="1056"/>
                    </a:lnTo>
                    <a:lnTo>
                      <a:pt x="261" y="1056"/>
                    </a:lnTo>
                    <a:lnTo>
                      <a:pt x="259" y="1058"/>
                    </a:lnTo>
                    <a:lnTo>
                      <a:pt x="255" y="1060"/>
                    </a:lnTo>
                    <a:lnTo>
                      <a:pt x="253" y="1060"/>
                    </a:lnTo>
                    <a:lnTo>
                      <a:pt x="251" y="1058"/>
                    </a:lnTo>
                    <a:lnTo>
                      <a:pt x="247" y="1056"/>
                    </a:lnTo>
                    <a:lnTo>
                      <a:pt x="247" y="1054"/>
                    </a:lnTo>
                    <a:lnTo>
                      <a:pt x="245" y="1054"/>
                    </a:lnTo>
                    <a:lnTo>
                      <a:pt x="245" y="1054"/>
                    </a:lnTo>
                    <a:lnTo>
                      <a:pt x="240" y="1054"/>
                    </a:lnTo>
                    <a:lnTo>
                      <a:pt x="240" y="1054"/>
                    </a:lnTo>
                    <a:lnTo>
                      <a:pt x="240" y="1056"/>
                    </a:lnTo>
                    <a:lnTo>
                      <a:pt x="247" y="1058"/>
                    </a:lnTo>
                    <a:lnTo>
                      <a:pt x="251" y="1060"/>
                    </a:lnTo>
                    <a:lnTo>
                      <a:pt x="251" y="1062"/>
                    </a:lnTo>
                    <a:lnTo>
                      <a:pt x="249" y="1065"/>
                    </a:lnTo>
                    <a:lnTo>
                      <a:pt x="249" y="1067"/>
                    </a:lnTo>
                    <a:lnTo>
                      <a:pt x="251" y="1065"/>
                    </a:lnTo>
                    <a:lnTo>
                      <a:pt x="253" y="1065"/>
                    </a:lnTo>
                    <a:lnTo>
                      <a:pt x="255" y="1067"/>
                    </a:lnTo>
                    <a:lnTo>
                      <a:pt x="255" y="1067"/>
                    </a:lnTo>
                    <a:lnTo>
                      <a:pt x="255" y="1069"/>
                    </a:lnTo>
                    <a:lnTo>
                      <a:pt x="253" y="1069"/>
                    </a:lnTo>
                    <a:lnTo>
                      <a:pt x="251" y="1071"/>
                    </a:lnTo>
                    <a:lnTo>
                      <a:pt x="251" y="1071"/>
                    </a:lnTo>
                    <a:lnTo>
                      <a:pt x="251" y="1071"/>
                    </a:lnTo>
                    <a:lnTo>
                      <a:pt x="251" y="1071"/>
                    </a:lnTo>
                    <a:close/>
                    <a:moveTo>
                      <a:pt x="247" y="1073"/>
                    </a:moveTo>
                    <a:lnTo>
                      <a:pt x="240" y="1069"/>
                    </a:lnTo>
                    <a:lnTo>
                      <a:pt x="236" y="1069"/>
                    </a:lnTo>
                    <a:lnTo>
                      <a:pt x="236" y="1071"/>
                    </a:lnTo>
                    <a:lnTo>
                      <a:pt x="240" y="1075"/>
                    </a:lnTo>
                    <a:lnTo>
                      <a:pt x="243" y="1075"/>
                    </a:lnTo>
                    <a:lnTo>
                      <a:pt x="247" y="1073"/>
                    </a:lnTo>
                    <a:lnTo>
                      <a:pt x="247" y="1073"/>
                    </a:lnTo>
                    <a:close/>
                    <a:moveTo>
                      <a:pt x="559" y="723"/>
                    </a:moveTo>
                    <a:lnTo>
                      <a:pt x="559" y="725"/>
                    </a:lnTo>
                    <a:lnTo>
                      <a:pt x="563" y="725"/>
                    </a:lnTo>
                    <a:lnTo>
                      <a:pt x="571" y="723"/>
                    </a:lnTo>
                    <a:lnTo>
                      <a:pt x="580" y="725"/>
                    </a:lnTo>
                    <a:lnTo>
                      <a:pt x="584" y="723"/>
                    </a:lnTo>
                    <a:lnTo>
                      <a:pt x="586" y="721"/>
                    </a:lnTo>
                    <a:lnTo>
                      <a:pt x="590" y="725"/>
                    </a:lnTo>
                    <a:lnTo>
                      <a:pt x="597" y="723"/>
                    </a:lnTo>
                    <a:lnTo>
                      <a:pt x="599" y="723"/>
                    </a:lnTo>
                    <a:lnTo>
                      <a:pt x="603" y="719"/>
                    </a:lnTo>
                    <a:lnTo>
                      <a:pt x="603" y="708"/>
                    </a:lnTo>
                    <a:lnTo>
                      <a:pt x="601" y="706"/>
                    </a:lnTo>
                    <a:lnTo>
                      <a:pt x="599" y="702"/>
                    </a:lnTo>
                    <a:lnTo>
                      <a:pt x="595" y="702"/>
                    </a:lnTo>
                    <a:lnTo>
                      <a:pt x="584" y="708"/>
                    </a:lnTo>
                    <a:lnTo>
                      <a:pt x="573" y="708"/>
                    </a:lnTo>
                    <a:lnTo>
                      <a:pt x="569" y="713"/>
                    </a:lnTo>
                    <a:lnTo>
                      <a:pt x="567" y="715"/>
                    </a:lnTo>
                    <a:lnTo>
                      <a:pt x="565" y="719"/>
                    </a:lnTo>
                    <a:lnTo>
                      <a:pt x="559" y="719"/>
                    </a:lnTo>
                    <a:lnTo>
                      <a:pt x="559" y="721"/>
                    </a:lnTo>
                    <a:lnTo>
                      <a:pt x="559" y="723"/>
                    </a:lnTo>
                    <a:lnTo>
                      <a:pt x="559" y="723"/>
                    </a:lnTo>
                    <a:close/>
                    <a:moveTo>
                      <a:pt x="259" y="1046"/>
                    </a:moveTo>
                    <a:lnTo>
                      <a:pt x="264" y="1048"/>
                    </a:lnTo>
                    <a:lnTo>
                      <a:pt x="264" y="1048"/>
                    </a:lnTo>
                    <a:lnTo>
                      <a:pt x="264" y="1046"/>
                    </a:lnTo>
                    <a:lnTo>
                      <a:pt x="261" y="1046"/>
                    </a:lnTo>
                    <a:lnTo>
                      <a:pt x="259" y="1046"/>
                    </a:lnTo>
                    <a:lnTo>
                      <a:pt x="259" y="1046"/>
                    </a:lnTo>
                    <a:close/>
                    <a:moveTo>
                      <a:pt x="280" y="1006"/>
                    </a:moveTo>
                    <a:lnTo>
                      <a:pt x="280" y="1008"/>
                    </a:lnTo>
                    <a:lnTo>
                      <a:pt x="280" y="1006"/>
                    </a:lnTo>
                    <a:lnTo>
                      <a:pt x="280" y="1006"/>
                    </a:lnTo>
                    <a:lnTo>
                      <a:pt x="280" y="1006"/>
                    </a:lnTo>
                    <a:close/>
                    <a:moveTo>
                      <a:pt x="283" y="1001"/>
                    </a:moveTo>
                    <a:lnTo>
                      <a:pt x="283" y="1003"/>
                    </a:lnTo>
                    <a:lnTo>
                      <a:pt x="283" y="1003"/>
                    </a:lnTo>
                    <a:lnTo>
                      <a:pt x="283" y="1001"/>
                    </a:lnTo>
                    <a:lnTo>
                      <a:pt x="283" y="1001"/>
                    </a:lnTo>
                    <a:lnTo>
                      <a:pt x="283" y="1001"/>
                    </a:lnTo>
                    <a:close/>
                    <a:moveTo>
                      <a:pt x="285" y="995"/>
                    </a:moveTo>
                    <a:lnTo>
                      <a:pt x="285" y="995"/>
                    </a:lnTo>
                    <a:lnTo>
                      <a:pt x="285" y="995"/>
                    </a:lnTo>
                    <a:lnTo>
                      <a:pt x="285" y="995"/>
                    </a:lnTo>
                    <a:lnTo>
                      <a:pt x="285" y="995"/>
                    </a:lnTo>
                    <a:lnTo>
                      <a:pt x="285" y="995"/>
                    </a:lnTo>
                    <a:lnTo>
                      <a:pt x="285" y="995"/>
                    </a:lnTo>
                    <a:close/>
                    <a:moveTo>
                      <a:pt x="280" y="987"/>
                    </a:moveTo>
                    <a:lnTo>
                      <a:pt x="280" y="989"/>
                    </a:lnTo>
                    <a:lnTo>
                      <a:pt x="285" y="989"/>
                    </a:lnTo>
                    <a:lnTo>
                      <a:pt x="285" y="991"/>
                    </a:lnTo>
                    <a:lnTo>
                      <a:pt x="289" y="991"/>
                    </a:lnTo>
                    <a:lnTo>
                      <a:pt x="289" y="989"/>
                    </a:lnTo>
                    <a:lnTo>
                      <a:pt x="287" y="987"/>
                    </a:lnTo>
                    <a:lnTo>
                      <a:pt x="285" y="987"/>
                    </a:lnTo>
                    <a:lnTo>
                      <a:pt x="283" y="984"/>
                    </a:lnTo>
                    <a:lnTo>
                      <a:pt x="280" y="987"/>
                    </a:lnTo>
                    <a:lnTo>
                      <a:pt x="280" y="987"/>
                    </a:lnTo>
                    <a:close/>
                    <a:moveTo>
                      <a:pt x="297" y="984"/>
                    </a:moveTo>
                    <a:lnTo>
                      <a:pt x="299" y="982"/>
                    </a:lnTo>
                    <a:lnTo>
                      <a:pt x="297" y="980"/>
                    </a:lnTo>
                    <a:lnTo>
                      <a:pt x="297" y="980"/>
                    </a:lnTo>
                    <a:lnTo>
                      <a:pt x="297" y="984"/>
                    </a:lnTo>
                    <a:lnTo>
                      <a:pt x="297" y="984"/>
                    </a:lnTo>
                    <a:close/>
                    <a:moveTo>
                      <a:pt x="295" y="959"/>
                    </a:moveTo>
                    <a:lnTo>
                      <a:pt x="295" y="961"/>
                    </a:lnTo>
                    <a:lnTo>
                      <a:pt x="299" y="963"/>
                    </a:lnTo>
                    <a:lnTo>
                      <a:pt x="302" y="965"/>
                    </a:lnTo>
                    <a:lnTo>
                      <a:pt x="304" y="968"/>
                    </a:lnTo>
                    <a:lnTo>
                      <a:pt x="304" y="965"/>
                    </a:lnTo>
                    <a:lnTo>
                      <a:pt x="304" y="963"/>
                    </a:lnTo>
                    <a:lnTo>
                      <a:pt x="299" y="961"/>
                    </a:lnTo>
                    <a:lnTo>
                      <a:pt x="297" y="959"/>
                    </a:lnTo>
                    <a:lnTo>
                      <a:pt x="295" y="959"/>
                    </a:lnTo>
                    <a:lnTo>
                      <a:pt x="295" y="959"/>
                    </a:lnTo>
                    <a:close/>
                    <a:moveTo>
                      <a:pt x="321" y="913"/>
                    </a:moveTo>
                    <a:lnTo>
                      <a:pt x="321" y="917"/>
                    </a:lnTo>
                    <a:lnTo>
                      <a:pt x="323" y="919"/>
                    </a:lnTo>
                    <a:lnTo>
                      <a:pt x="323" y="923"/>
                    </a:lnTo>
                    <a:lnTo>
                      <a:pt x="325" y="928"/>
                    </a:lnTo>
                    <a:lnTo>
                      <a:pt x="327" y="928"/>
                    </a:lnTo>
                    <a:lnTo>
                      <a:pt x="325" y="923"/>
                    </a:lnTo>
                    <a:lnTo>
                      <a:pt x="327" y="919"/>
                    </a:lnTo>
                    <a:lnTo>
                      <a:pt x="325" y="917"/>
                    </a:lnTo>
                    <a:lnTo>
                      <a:pt x="323" y="915"/>
                    </a:lnTo>
                    <a:lnTo>
                      <a:pt x="321" y="913"/>
                    </a:lnTo>
                    <a:lnTo>
                      <a:pt x="321" y="913"/>
                    </a:lnTo>
                    <a:lnTo>
                      <a:pt x="321" y="913"/>
                    </a:lnTo>
                    <a:close/>
                    <a:moveTo>
                      <a:pt x="339" y="902"/>
                    </a:moveTo>
                    <a:lnTo>
                      <a:pt x="339" y="904"/>
                    </a:lnTo>
                    <a:lnTo>
                      <a:pt x="342" y="904"/>
                    </a:lnTo>
                    <a:lnTo>
                      <a:pt x="342" y="902"/>
                    </a:lnTo>
                    <a:lnTo>
                      <a:pt x="342" y="902"/>
                    </a:lnTo>
                    <a:lnTo>
                      <a:pt x="339" y="902"/>
                    </a:lnTo>
                    <a:lnTo>
                      <a:pt x="339" y="902"/>
                    </a:lnTo>
                    <a:close/>
                    <a:moveTo>
                      <a:pt x="346" y="898"/>
                    </a:moveTo>
                    <a:lnTo>
                      <a:pt x="346" y="898"/>
                    </a:lnTo>
                    <a:lnTo>
                      <a:pt x="346" y="898"/>
                    </a:lnTo>
                    <a:lnTo>
                      <a:pt x="346" y="896"/>
                    </a:lnTo>
                    <a:lnTo>
                      <a:pt x="346" y="898"/>
                    </a:lnTo>
                    <a:lnTo>
                      <a:pt x="346" y="898"/>
                    </a:lnTo>
                    <a:close/>
                    <a:moveTo>
                      <a:pt x="377" y="894"/>
                    </a:moveTo>
                    <a:lnTo>
                      <a:pt x="380" y="892"/>
                    </a:lnTo>
                    <a:lnTo>
                      <a:pt x="382" y="892"/>
                    </a:lnTo>
                    <a:lnTo>
                      <a:pt x="382" y="890"/>
                    </a:lnTo>
                    <a:lnTo>
                      <a:pt x="380" y="885"/>
                    </a:lnTo>
                    <a:lnTo>
                      <a:pt x="380" y="885"/>
                    </a:lnTo>
                    <a:lnTo>
                      <a:pt x="377" y="883"/>
                    </a:lnTo>
                    <a:lnTo>
                      <a:pt x="375" y="883"/>
                    </a:lnTo>
                    <a:lnTo>
                      <a:pt x="373" y="885"/>
                    </a:lnTo>
                    <a:lnTo>
                      <a:pt x="373" y="887"/>
                    </a:lnTo>
                    <a:lnTo>
                      <a:pt x="371" y="890"/>
                    </a:lnTo>
                    <a:lnTo>
                      <a:pt x="373" y="892"/>
                    </a:lnTo>
                    <a:lnTo>
                      <a:pt x="375" y="894"/>
                    </a:lnTo>
                    <a:lnTo>
                      <a:pt x="377" y="894"/>
                    </a:lnTo>
                    <a:lnTo>
                      <a:pt x="377" y="894"/>
                    </a:lnTo>
                    <a:close/>
                    <a:moveTo>
                      <a:pt x="390" y="892"/>
                    </a:moveTo>
                    <a:lnTo>
                      <a:pt x="388" y="890"/>
                    </a:lnTo>
                    <a:lnTo>
                      <a:pt x="390" y="887"/>
                    </a:lnTo>
                    <a:lnTo>
                      <a:pt x="388" y="890"/>
                    </a:lnTo>
                    <a:lnTo>
                      <a:pt x="388" y="892"/>
                    </a:lnTo>
                    <a:lnTo>
                      <a:pt x="388" y="894"/>
                    </a:lnTo>
                    <a:lnTo>
                      <a:pt x="390" y="892"/>
                    </a:lnTo>
                    <a:lnTo>
                      <a:pt x="390" y="892"/>
                    </a:lnTo>
                    <a:close/>
                    <a:moveTo>
                      <a:pt x="624" y="761"/>
                    </a:moveTo>
                    <a:lnTo>
                      <a:pt x="626" y="761"/>
                    </a:lnTo>
                    <a:lnTo>
                      <a:pt x="628" y="759"/>
                    </a:lnTo>
                    <a:lnTo>
                      <a:pt x="628" y="759"/>
                    </a:lnTo>
                    <a:lnTo>
                      <a:pt x="624" y="759"/>
                    </a:lnTo>
                    <a:lnTo>
                      <a:pt x="624" y="761"/>
                    </a:lnTo>
                    <a:lnTo>
                      <a:pt x="624" y="761"/>
                    </a:lnTo>
                    <a:close/>
                    <a:moveTo>
                      <a:pt x="584" y="727"/>
                    </a:moveTo>
                    <a:lnTo>
                      <a:pt x="584" y="727"/>
                    </a:lnTo>
                    <a:lnTo>
                      <a:pt x="588" y="727"/>
                    </a:lnTo>
                    <a:lnTo>
                      <a:pt x="588" y="725"/>
                    </a:lnTo>
                    <a:lnTo>
                      <a:pt x="584" y="725"/>
                    </a:lnTo>
                    <a:lnTo>
                      <a:pt x="584" y="725"/>
                    </a:lnTo>
                    <a:lnTo>
                      <a:pt x="584" y="727"/>
                    </a:lnTo>
                    <a:lnTo>
                      <a:pt x="584" y="727"/>
                    </a:lnTo>
                    <a:close/>
                    <a:moveTo>
                      <a:pt x="565" y="710"/>
                    </a:moveTo>
                    <a:lnTo>
                      <a:pt x="567" y="710"/>
                    </a:lnTo>
                    <a:lnTo>
                      <a:pt x="569" y="710"/>
                    </a:lnTo>
                    <a:lnTo>
                      <a:pt x="569" y="708"/>
                    </a:lnTo>
                    <a:lnTo>
                      <a:pt x="567" y="708"/>
                    </a:lnTo>
                    <a:lnTo>
                      <a:pt x="565" y="710"/>
                    </a:lnTo>
                    <a:lnTo>
                      <a:pt x="565" y="710"/>
                    </a:lnTo>
                    <a:close/>
                    <a:moveTo>
                      <a:pt x="601" y="700"/>
                    </a:moveTo>
                    <a:lnTo>
                      <a:pt x="601" y="702"/>
                    </a:lnTo>
                    <a:lnTo>
                      <a:pt x="603" y="704"/>
                    </a:lnTo>
                    <a:lnTo>
                      <a:pt x="603" y="702"/>
                    </a:lnTo>
                    <a:lnTo>
                      <a:pt x="603" y="700"/>
                    </a:lnTo>
                    <a:lnTo>
                      <a:pt x="601" y="700"/>
                    </a:lnTo>
                    <a:lnTo>
                      <a:pt x="601" y="700"/>
                    </a:lnTo>
                    <a:lnTo>
                      <a:pt x="601" y="700"/>
                    </a:lnTo>
                    <a:close/>
                    <a:moveTo>
                      <a:pt x="626" y="624"/>
                    </a:moveTo>
                    <a:lnTo>
                      <a:pt x="626" y="628"/>
                    </a:lnTo>
                    <a:lnTo>
                      <a:pt x="626" y="628"/>
                    </a:lnTo>
                    <a:lnTo>
                      <a:pt x="626" y="632"/>
                    </a:lnTo>
                    <a:lnTo>
                      <a:pt x="628" y="637"/>
                    </a:lnTo>
                    <a:lnTo>
                      <a:pt x="630" y="641"/>
                    </a:lnTo>
                    <a:lnTo>
                      <a:pt x="635" y="643"/>
                    </a:lnTo>
                    <a:lnTo>
                      <a:pt x="641" y="645"/>
                    </a:lnTo>
                    <a:lnTo>
                      <a:pt x="643" y="649"/>
                    </a:lnTo>
                    <a:lnTo>
                      <a:pt x="647" y="651"/>
                    </a:lnTo>
                    <a:lnTo>
                      <a:pt x="649" y="651"/>
                    </a:lnTo>
                    <a:lnTo>
                      <a:pt x="649" y="654"/>
                    </a:lnTo>
                    <a:lnTo>
                      <a:pt x="654" y="656"/>
                    </a:lnTo>
                    <a:lnTo>
                      <a:pt x="656" y="654"/>
                    </a:lnTo>
                    <a:lnTo>
                      <a:pt x="656" y="651"/>
                    </a:lnTo>
                    <a:lnTo>
                      <a:pt x="658" y="651"/>
                    </a:lnTo>
                    <a:lnTo>
                      <a:pt x="654" y="647"/>
                    </a:lnTo>
                    <a:lnTo>
                      <a:pt x="649" y="645"/>
                    </a:lnTo>
                    <a:lnTo>
                      <a:pt x="649" y="645"/>
                    </a:lnTo>
                    <a:lnTo>
                      <a:pt x="647" y="643"/>
                    </a:lnTo>
                    <a:lnTo>
                      <a:pt x="647" y="641"/>
                    </a:lnTo>
                    <a:lnTo>
                      <a:pt x="649" y="639"/>
                    </a:lnTo>
                    <a:lnTo>
                      <a:pt x="651" y="641"/>
                    </a:lnTo>
                    <a:lnTo>
                      <a:pt x="654" y="643"/>
                    </a:lnTo>
                    <a:lnTo>
                      <a:pt x="658" y="643"/>
                    </a:lnTo>
                    <a:lnTo>
                      <a:pt x="660" y="645"/>
                    </a:lnTo>
                    <a:lnTo>
                      <a:pt x="660" y="643"/>
                    </a:lnTo>
                    <a:lnTo>
                      <a:pt x="660" y="639"/>
                    </a:lnTo>
                    <a:lnTo>
                      <a:pt x="649" y="635"/>
                    </a:lnTo>
                    <a:lnTo>
                      <a:pt x="647" y="628"/>
                    </a:lnTo>
                    <a:lnTo>
                      <a:pt x="645" y="628"/>
                    </a:lnTo>
                    <a:lnTo>
                      <a:pt x="641" y="628"/>
                    </a:lnTo>
                    <a:lnTo>
                      <a:pt x="637" y="624"/>
                    </a:lnTo>
                    <a:lnTo>
                      <a:pt x="632" y="624"/>
                    </a:lnTo>
                    <a:lnTo>
                      <a:pt x="630" y="624"/>
                    </a:lnTo>
                    <a:lnTo>
                      <a:pt x="626" y="624"/>
                    </a:lnTo>
                    <a:lnTo>
                      <a:pt x="626" y="624"/>
                    </a:lnTo>
                    <a:lnTo>
                      <a:pt x="626" y="624"/>
                    </a:lnTo>
                    <a:close/>
                    <a:moveTo>
                      <a:pt x="616" y="626"/>
                    </a:moveTo>
                    <a:lnTo>
                      <a:pt x="618" y="626"/>
                    </a:lnTo>
                    <a:lnTo>
                      <a:pt x="618" y="624"/>
                    </a:lnTo>
                    <a:lnTo>
                      <a:pt x="620" y="620"/>
                    </a:lnTo>
                    <a:lnTo>
                      <a:pt x="616" y="624"/>
                    </a:lnTo>
                    <a:lnTo>
                      <a:pt x="613" y="626"/>
                    </a:lnTo>
                    <a:lnTo>
                      <a:pt x="616" y="626"/>
                    </a:lnTo>
                    <a:lnTo>
                      <a:pt x="616" y="626"/>
                    </a:lnTo>
                    <a:close/>
                    <a:moveTo>
                      <a:pt x="624" y="620"/>
                    </a:moveTo>
                    <a:lnTo>
                      <a:pt x="628" y="622"/>
                    </a:lnTo>
                    <a:lnTo>
                      <a:pt x="635" y="622"/>
                    </a:lnTo>
                    <a:lnTo>
                      <a:pt x="637" y="624"/>
                    </a:lnTo>
                    <a:lnTo>
                      <a:pt x="643" y="624"/>
                    </a:lnTo>
                    <a:lnTo>
                      <a:pt x="647" y="626"/>
                    </a:lnTo>
                    <a:lnTo>
                      <a:pt x="649" y="626"/>
                    </a:lnTo>
                    <a:lnTo>
                      <a:pt x="651" y="628"/>
                    </a:lnTo>
                    <a:lnTo>
                      <a:pt x="651" y="630"/>
                    </a:lnTo>
                    <a:lnTo>
                      <a:pt x="654" y="632"/>
                    </a:lnTo>
                    <a:lnTo>
                      <a:pt x="658" y="630"/>
                    </a:lnTo>
                    <a:lnTo>
                      <a:pt x="660" y="632"/>
                    </a:lnTo>
                    <a:lnTo>
                      <a:pt x="662" y="632"/>
                    </a:lnTo>
                    <a:lnTo>
                      <a:pt x="662" y="630"/>
                    </a:lnTo>
                    <a:lnTo>
                      <a:pt x="662" y="628"/>
                    </a:lnTo>
                    <a:lnTo>
                      <a:pt x="662" y="624"/>
                    </a:lnTo>
                    <a:lnTo>
                      <a:pt x="664" y="624"/>
                    </a:lnTo>
                    <a:lnTo>
                      <a:pt x="660" y="620"/>
                    </a:lnTo>
                    <a:lnTo>
                      <a:pt x="656" y="620"/>
                    </a:lnTo>
                    <a:lnTo>
                      <a:pt x="651" y="618"/>
                    </a:lnTo>
                    <a:lnTo>
                      <a:pt x="647" y="618"/>
                    </a:lnTo>
                    <a:lnTo>
                      <a:pt x="639" y="618"/>
                    </a:lnTo>
                    <a:lnTo>
                      <a:pt x="637" y="618"/>
                    </a:lnTo>
                    <a:lnTo>
                      <a:pt x="630" y="618"/>
                    </a:lnTo>
                    <a:lnTo>
                      <a:pt x="626" y="618"/>
                    </a:lnTo>
                    <a:lnTo>
                      <a:pt x="626" y="618"/>
                    </a:lnTo>
                    <a:lnTo>
                      <a:pt x="624" y="620"/>
                    </a:lnTo>
                    <a:lnTo>
                      <a:pt x="624" y="620"/>
                    </a:lnTo>
                    <a:close/>
                    <a:moveTo>
                      <a:pt x="609" y="605"/>
                    </a:moveTo>
                    <a:lnTo>
                      <a:pt x="611" y="609"/>
                    </a:lnTo>
                    <a:lnTo>
                      <a:pt x="618" y="609"/>
                    </a:lnTo>
                    <a:lnTo>
                      <a:pt x="622" y="613"/>
                    </a:lnTo>
                    <a:lnTo>
                      <a:pt x="626" y="616"/>
                    </a:lnTo>
                    <a:lnTo>
                      <a:pt x="635" y="616"/>
                    </a:lnTo>
                    <a:lnTo>
                      <a:pt x="647" y="616"/>
                    </a:lnTo>
                    <a:lnTo>
                      <a:pt x="651" y="616"/>
                    </a:lnTo>
                    <a:lnTo>
                      <a:pt x="651" y="613"/>
                    </a:lnTo>
                    <a:lnTo>
                      <a:pt x="647" y="611"/>
                    </a:lnTo>
                    <a:lnTo>
                      <a:pt x="637" y="613"/>
                    </a:lnTo>
                    <a:lnTo>
                      <a:pt x="632" y="611"/>
                    </a:lnTo>
                    <a:lnTo>
                      <a:pt x="628" y="607"/>
                    </a:lnTo>
                    <a:lnTo>
                      <a:pt x="624" y="607"/>
                    </a:lnTo>
                    <a:lnTo>
                      <a:pt x="622" y="605"/>
                    </a:lnTo>
                    <a:lnTo>
                      <a:pt x="624" y="603"/>
                    </a:lnTo>
                    <a:lnTo>
                      <a:pt x="626" y="603"/>
                    </a:lnTo>
                    <a:lnTo>
                      <a:pt x="632" y="609"/>
                    </a:lnTo>
                    <a:lnTo>
                      <a:pt x="639" y="609"/>
                    </a:lnTo>
                    <a:lnTo>
                      <a:pt x="643" y="609"/>
                    </a:lnTo>
                    <a:lnTo>
                      <a:pt x="641" y="607"/>
                    </a:lnTo>
                    <a:lnTo>
                      <a:pt x="632" y="601"/>
                    </a:lnTo>
                    <a:lnTo>
                      <a:pt x="620" y="599"/>
                    </a:lnTo>
                    <a:lnTo>
                      <a:pt x="618" y="599"/>
                    </a:lnTo>
                    <a:lnTo>
                      <a:pt x="618" y="603"/>
                    </a:lnTo>
                    <a:lnTo>
                      <a:pt x="611" y="603"/>
                    </a:lnTo>
                    <a:lnTo>
                      <a:pt x="609" y="605"/>
                    </a:lnTo>
                    <a:lnTo>
                      <a:pt x="609" y="605"/>
                    </a:lnTo>
                    <a:close/>
                    <a:moveTo>
                      <a:pt x="670" y="616"/>
                    </a:moveTo>
                    <a:lnTo>
                      <a:pt x="672" y="618"/>
                    </a:lnTo>
                    <a:lnTo>
                      <a:pt x="675" y="616"/>
                    </a:lnTo>
                    <a:lnTo>
                      <a:pt x="675" y="613"/>
                    </a:lnTo>
                    <a:lnTo>
                      <a:pt x="670" y="613"/>
                    </a:lnTo>
                    <a:lnTo>
                      <a:pt x="670" y="616"/>
                    </a:lnTo>
                    <a:lnTo>
                      <a:pt x="670" y="616"/>
                    </a:lnTo>
                    <a:close/>
                    <a:moveTo>
                      <a:pt x="675" y="557"/>
                    </a:moveTo>
                    <a:lnTo>
                      <a:pt x="670" y="561"/>
                    </a:lnTo>
                    <a:lnTo>
                      <a:pt x="670" y="565"/>
                    </a:lnTo>
                    <a:lnTo>
                      <a:pt x="672" y="567"/>
                    </a:lnTo>
                    <a:lnTo>
                      <a:pt x="677" y="567"/>
                    </a:lnTo>
                    <a:lnTo>
                      <a:pt x="681" y="571"/>
                    </a:lnTo>
                    <a:lnTo>
                      <a:pt x="683" y="571"/>
                    </a:lnTo>
                    <a:lnTo>
                      <a:pt x="687" y="571"/>
                    </a:lnTo>
                    <a:lnTo>
                      <a:pt x="691" y="569"/>
                    </a:lnTo>
                    <a:lnTo>
                      <a:pt x="691" y="567"/>
                    </a:lnTo>
                    <a:lnTo>
                      <a:pt x="694" y="565"/>
                    </a:lnTo>
                    <a:lnTo>
                      <a:pt x="691" y="559"/>
                    </a:lnTo>
                    <a:lnTo>
                      <a:pt x="685" y="554"/>
                    </a:lnTo>
                    <a:lnTo>
                      <a:pt x="679" y="554"/>
                    </a:lnTo>
                    <a:lnTo>
                      <a:pt x="675" y="557"/>
                    </a:lnTo>
                    <a:lnTo>
                      <a:pt x="675" y="557"/>
                    </a:lnTo>
                    <a:close/>
                    <a:moveTo>
                      <a:pt x="710" y="552"/>
                    </a:moveTo>
                    <a:lnTo>
                      <a:pt x="713" y="552"/>
                    </a:lnTo>
                    <a:lnTo>
                      <a:pt x="717" y="550"/>
                    </a:lnTo>
                    <a:lnTo>
                      <a:pt x="717" y="548"/>
                    </a:lnTo>
                    <a:lnTo>
                      <a:pt x="715" y="548"/>
                    </a:lnTo>
                    <a:lnTo>
                      <a:pt x="710" y="550"/>
                    </a:lnTo>
                    <a:lnTo>
                      <a:pt x="710" y="552"/>
                    </a:lnTo>
                    <a:lnTo>
                      <a:pt x="710" y="552"/>
                    </a:lnTo>
                    <a:close/>
                    <a:moveTo>
                      <a:pt x="694" y="531"/>
                    </a:moveTo>
                    <a:lnTo>
                      <a:pt x="694" y="533"/>
                    </a:lnTo>
                    <a:lnTo>
                      <a:pt x="694" y="538"/>
                    </a:lnTo>
                    <a:lnTo>
                      <a:pt x="694" y="542"/>
                    </a:lnTo>
                    <a:lnTo>
                      <a:pt x="698" y="544"/>
                    </a:lnTo>
                    <a:lnTo>
                      <a:pt x="700" y="542"/>
                    </a:lnTo>
                    <a:lnTo>
                      <a:pt x="700" y="540"/>
                    </a:lnTo>
                    <a:lnTo>
                      <a:pt x="702" y="538"/>
                    </a:lnTo>
                    <a:lnTo>
                      <a:pt x="700" y="533"/>
                    </a:lnTo>
                    <a:lnTo>
                      <a:pt x="698" y="531"/>
                    </a:lnTo>
                    <a:lnTo>
                      <a:pt x="694" y="531"/>
                    </a:lnTo>
                    <a:lnTo>
                      <a:pt x="694" y="531"/>
                    </a:lnTo>
                    <a:close/>
                    <a:moveTo>
                      <a:pt x="719" y="514"/>
                    </a:moveTo>
                    <a:lnTo>
                      <a:pt x="719" y="523"/>
                    </a:lnTo>
                    <a:lnTo>
                      <a:pt x="717" y="527"/>
                    </a:lnTo>
                    <a:lnTo>
                      <a:pt x="719" y="531"/>
                    </a:lnTo>
                    <a:lnTo>
                      <a:pt x="723" y="533"/>
                    </a:lnTo>
                    <a:lnTo>
                      <a:pt x="727" y="533"/>
                    </a:lnTo>
                    <a:lnTo>
                      <a:pt x="732" y="533"/>
                    </a:lnTo>
                    <a:lnTo>
                      <a:pt x="732" y="531"/>
                    </a:lnTo>
                    <a:lnTo>
                      <a:pt x="734" y="535"/>
                    </a:lnTo>
                    <a:lnTo>
                      <a:pt x="736" y="535"/>
                    </a:lnTo>
                    <a:lnTo>
                      <a:pt x="738" y="531"/>
                    </a:lnTo>
                    <a:lnTo>
                      <a:pt x="740" y="531"/>
                    </a:lnTo>
                    <a:lnTo>
                      <a:pt x="740" y="525"/>
                    </a:lnTo>
                    <a:lnTo>
                      <a:pt x="736" y="523"/>
                    </a:lnTo>
                    <a:lnTo>
                      <a:pt x="736" y="527"/>
                    </a:lnTo>
                    <a:lnTo>
                      <a:pt x="736" y="529"/>
                    </a:lnTo>
                    <a:lnTo>
                      <a:pt x="734" y="527"/>
                    </a:lnTo>
                    <a:lnTo>
                      <a:pt x="732" y="523"/>
                    </a:lnTo>
                    <a:lnTo>
                      <a:pt x="732" y="521"/>
                    </a:lnTo>
                    <a:lnTo>
                      <a:pt x="729" y="519"/>
                    </a:lnTo>
                    <a:lnTo>
                      <a:pt x="729" y="517"/>
                    </a:lnTo>
                    <a:lnTo>
                      <a:pt x="732" y="517"/>
                    </a:lnTo>
                    <a:lnTo>
                      <a:pt x="732" y="512"/>
                    </a:lnTo>
                    <a:lnTo>
                      <a:pt x="729" y="512"/>
                    </a:lnTo>
                    <a:lnTo>
                      <a:pt x="727" y="514"/>
                    </a:lnTo>
                    <a:lnTo>
                      <a:pt x="723" y="514"/>
                    </a:lnTo>
                    <a:lnTo>
                      <a:pt x="723" y="514"/>
                    </a:lnTo>
                    <a:lnTo>
                      <a:pt x="719" y="514"/>
                    </a:lnTo>
                    <a:lnTo>
                      <a:pt x="719" y="514"/>
                    </a:lnTo>
                    <a:close/>
                    <a:moveTo>
                      <a:pt x="723" y="451"/>
                    </a:moveTo>
                    <a:lnTo>
                      <a:pt x="721" y="455"/>
                    </a:lnTo>
                    <a:lnTo>
                      <a:pt x="721" y="455"/>
                    </a:lnTo>
                    <a:lnTo>
                      <a:pt x="723" y="457"/>
                    </a:lnTo>
                    <a:lnTo>
                      <a:pt x="723" y="460"/>
                    </a:lnTo>
                    <a:lnTo>
                      <a:pt x="723" y="462"/>
                    </a:lnTo>
                    <a:lnTo>
                      <a:pt x="723" y="468"/>
                    </a:lnTo>
                    <a:lnTo>
                      <a:pt x="725" y="472"/>
                    </a:lnTo>
                    <a:lnTo>
                      <a:pt x="725" y="479"/>
                    </a:lnTo>
                    <a:lnTo>
                      <a:pt x="723" y="483"/>
                    </a:lnTo>
                    <a:lnTo>
                      <a:pt x="723" y="487"/>
                    </a:lnTo>
                    <a:lnTo>
                      <a:pt x="725" y="489"/>
                    </a:lnTo>
                    <a:lnTo>
                      <a:pt x="727" y="487"/>
                    </a:lnTo>
                    <a:lnTo>
                      <a:pt x="727" y="481"/>
                    </a:lnTo>
                    <a:lnTo>
                      <a:pt x="729" y="479"/>
                    </a:lnTo>
                    <a:lnTo>
                      <a:pt x="729" y="474"/>
                    </a:lnTo>
                    <a:lnTo>
                      <a:pt x="725" y="470"/>
                    </a:lnTo>
                    <a:lnTo>
                      <a:pt x="725" y="462"/>
                    </a:lnTo>
                    <a:lnTo>
                      <a:pt x="727" y="457"/>
                    </a:lnTo>
                    <a:lnTo>
                      <a:pt x="725" y="453"/>
                    </a:lnTo>
                    <a:lnTo>
                      <a:pt x="723" y="451"/>
                    </a:lnTo>
                    <a:lnTo>
                      <a:pt x="723" y="451"/>
                    </a:lnTo>
                    <a:close/>
                    <a:moveTo>
                      <a:pt x="694" y="462"/>
                    </a:moveTo>
                    <a:lnTo>
                      <a:pt x="694" y="464"/>
                    </a:lnTo>
                    <a:lnTo>
                      <a:pt x="694" y="466"/>
                    </a:lnTo>
                    <a:lnTo>
                      <a:pt x="698" y="466"/>
                    </a:lnTo>
                    <a:lnTo>
                      <a:pt x="700" y="464"/>
                    </a:lnTo>
                    <a:lnTo>
                      <a:pt x="700" y="462"/>
                    </a:lnTo>
                    <a:lnTo>
                      <a:pt x="696" y="460"/>
                    </a:lnTo>
                    <a:lnTo>
                      <a:pt x="694" y="462"/>
                    </a:lnTo>
                    <a:lnTo>
                      <a:pt x="694" y="462"/>
                    </a:lnTo>
                    <a:close/>
                    <a:moveTo>
                      <a:pt x="689" y="455"/>
                    </a:moveTo>
                    <a:lnTo>
                      <a:pt x="691" y="457"/>
                    </a:lnTo>
                    <a:lnTo>
                      <a:pt x="694" y="457"/>
                    </a:lnTo>
                    <a:lnTo>
                      <a:pt x="691" y="453"/>
                    </a:lnTo>
                    <a:lnTo>
                      <a:pt x="689" y="453"/>
                    </a:lnTo>
                    <a:lnTo>
                      <a:pt x="689" y="455"/>
                    </a:lnTo>
                    <a:lnTo>
                      <a:pt x="689" y="455"/>
                    </a:lnTo>
                    <a:close/>
                    <a:moveTo>
                      <a:pt x="715" y="390"/>
                    </a:moveTo>
                    <a:lnTo>
                      <a:pt x="719" y="394"/>
                    </a:lnTo>
                    <a:lnTo>
                      <a:pt x="721" y="396"/>
                    </a:lnTo>
                    <a:lnTo>
                      <a:pt x="723" y="396"/>
                    </a:lnTo>
                    <a:lnTo>
                      <a:pt x="723" y="394"/>
                    </a:lnTo>
                    <a:lnTo>
                      <a:pt x="721" y="392"/>
                    </a:lnTo>
                    <a:lnTo>
                      <a:pt x="717" y="388"/>
                    </a:lnTo>
                    <a:lnTo>
                      <a:pt x="717" y="388"/>
                    </a:lnTo>
                    <a:lnTo>
                      <a:pt x="715" y="390"/>
                    </a:lnTo>
                    <a:lnTo>
                      <a:pt x="715" y="390"/>
                    </a:lnTo>
                    <a:close/>
                    <a:moveTo>
                      <a:pt x="740" y="405"/>
                    </a:moveTo>
                    <a:lnTo>
                      <a:pt x="740" y="405"/>
                    </a:lnTo>
                    <a:lnTo>
                      <a:pt x="742" y="407"/>
                    </a:lnTo>
                    <a:lnTo>
                      <a:pt x="744" y="407"/>
                    </a:lnTo>
                    <a:lnTo>
                      <a:pt x="746" y="405"/>
                    </a:lnTo>
                    <a:lnTo>
                      <a:pt x="744" y="403"/>
                    </a:lnTo>
                    <a:lnTo>
                      <a:pt x="746" y="398"/>
                    </a:lnTo>
                    <a:lnTo>
                      <a:pt x="746" y="396"/>
                    </a:lnTo>
                    <a:lnTo>
                      <a:pt x="746" y="392"/>
                    </a:lnTo>
                    <a:lnTo>
                      <a:pt x="742" y="398"/>
                    </a:lnTo>
                    <a:lnTo>
                      <a:pt x="742" y="401"/>
                    </a:lnTo>
                    <a:lnTo>
                      <a:pt x="740" y="405"/>
                    </a:lnTo>
                    <a:lnTo>
                      <a:pt x="740" y="405"/>
                    </a:lnTo>
                    <a:close/>
                    <a:moveTo>
                      <a:pt x="729" y="382"/>
                    </a:moveTo>
                    <a:lnTo>
                      <a:pt x="729" y="384"/>
                    </a:lnTo>
                    <a:lnTo>
                      <a:pt x="732" y="382"/>
                    </a:lnTo>
                    <a:lnTo>
                      <a:pt x="734" y="377"/>
                    </a:lnTo>
                    <a:lnTo>
                      <a:pt x="732" y="375"/>
                    </a:lnTo>
                    <a:lnTo>
                      <a:pt x="732" y="377"/>
                    </a:lnTo>
                    <a:lnTo>
                      <a:pt x="729" y="382"/>
                    </a:lnTo>
                    <a:lnTo>
                      <a:pt x="729" y="382"/>
                    </a:lnTo>
                    <a:close/>
                    <a:moveTo>
                      <a:pt x="732" y="367"/>
                    </a:moveTo>
                    <a:lnTo>
                      <a:pt x="732" y="369"/>
                    </a:lnTo>
                    <a:lnTo>
                      <a:pt x="732" y="371"/>
                    </a:lnTo>
                    <a:lnTo>
                      <a:pt x="734" y="369"/>
                    </a:lnTo>
                    <a:lnTo>
                      <a:pt x="734" y="367"/>
                    </a:lnTo>
                    <a:lnTo>
                      <a:pt x="732" y="367"/>
                    </a:lnTo>
                    <a:lnTo>
                      <a:pt x="732" y="367"/>
                    </a:lnTo>
                    <a:close/>
                    <a:moveTo>
                      <a:pt x="748" y="325"/>
                    </a:moveTo>
                    <a:lnTo>
                      <a:pt x="750" y="329"/>
                    </a:lnTo>
                    <a:lnTo>
                      <a:pt x="750" y="331"/>
                    </a:lnTo>
                    <a:lnTo>
                      <a:pt x="755" y="327"/>
                    </a:lnTo>
                    <a:lnTo>
                      <a:pt x="757" y="323"/>
                    </a:lnTo>
                    <a:lnTo>
                      <a:pt x="755" y="318"/>
                    </a:lnTo>
                    <a:lnTo>
                      <a:pt x="757" y="316"/>
                    </a:lnTo>
                    <a:lnTo>
                      <a:pt x="755" y="314"/>
                    </a:lnTo>
                    <a:lnTo>
                      <a:pt x="753" y="316"/>
                    </a:lnTo>
                    <a:lnTo>
                      <a:pt x="750" y="318"/>
                    </a:lnTo>
                    <a:lnTo>
                      <a:pt x="748" y="325"/>
                    </a:lnTo>
                    <a:lnTo>
                      <a:pt x="748" y="325"/>
                    </a:lnTo>
                    <a:close/>
                    <a:moveTo>
                      <a:pt x="738" y="268"/>
                    </a:moveTo>
                    <a:lnTo>
                      <a:pt x="738" y="268"/>
                    </a:lnTo>
                    <a:lnTo>
                      <a:pt x="740" y="266"/>
                    </a:lnTo>
                    <a:lnTo>
                      <a:pt x="744" y="266"/>
                    </a:lnTo>
                    <a:lnTo>
                      <a:pt x="748" y="261"/>
                    </a:lnTo>
                    <a:lnTo>
                      <a:pt x="748" y="257"/>
                    </a:lnTo>
                    <a:lnTo>
                      <a:pt x="744" y="255"/>
                    </a:lnTo>
                    <a:lnTo>
                      <a:pt x="738" y="257"/>
                    </a:lnTo>
                    <a:lnTo>
                      <a:pt x="738" y="264"/>
                    </a:lnTo>
                    <a:lnTo>
                      <a:pt x="738" y="268"/>
                    </a:lnTo>
                    <a:lnTo>
                      <a:pt x="738" y="268"/>
                    </a:lnTo>
                    <a:close/>
                    <a:moveTo>
                      <a:pt x="778" y="156"/>
                    </a:moveTo>
                    <a:lnTo>
                      <a:pt x="780" y="156"/>
                    </a:lnTo>
                    <a:lnTo>
                      <a:pt x="780" y="152"/>
                    </a:lnTo>
                    <a:lnTo>
                      <a:pt x="780" y="146"/>
                    </a:lnTo>
                    <a:lnTo>
                      <a:pt x="780" y="143"/>
                    </a:lnTo>
                    <a:lnTo>
                      <a:pt x="780" y="139"/>
                    </a:lnTo>
                    <a:lnTo>
                      <a:pt x="776" y="139"/>
                    </a:lnTo>
                    <a:lnTo>
                      <a:pt x="776" y="143"/>
                    </a:lnTo>
                    <a:lnTo>
                      <a:pt x="778" y="143"/>
                    </a:lnTo>
                    <a:lnTo>
                      <a:pt x="778" y="148"/>
                    </a:lnTo>
                    <a:lnTo>
                      <a:pt x="776" y="152"/>
                    </a:lnTo>
                    <a:lnTo>
                      <a:pt x="778" y="156"/>
                    </a:lnTo>
                    <a:lnTo>
                      <a:pt x="778" y="156"/>
                    </a:lnTo>
                    <a:close/>
                    <a:moveTo>
                      <a:pt x="765" y="169"/>
                    </a:moveTo>
                    <a:lnTo>
                      <a:pt x="765" y="169"/>
                    </a:lnTo>
                    <a:lnTo>
                      <a:pt x="767" y="171"/>
                    </a:lnTo>
                    <a:lnTo>
                      <a:pt x="769" y="167"/>
                    </a:lnTo>
                    <a:lnTo>
                      <a:pt x="769" y="160"/>
                    </a:lnTo>
                    <a:lnTo>
                      <a:pt x="767" y="158"/>
                    </a:lnTo>
                    <a:lnTo>
                      <a:pt x="765" y="160"/>
                    </a:lnTo>
                    <a:lnTo>
                      <a:pt x="763" y="165"/>
                    </a:lnTo>
                    <a:lnTo>
                      <a:pt x="765" y="169"/>
                    </a:lnTo>
                    <a:lnTo>
                      <a:pt x="765" y="169"/>
                    </a:lnTo>
                    <a:close/>
                    <a:moveTo>
                      <a:pt x="759" y="158"/>
                    </a:moveTo>
                    <a:lnTo>
                      <a:pt x="761" y="160"/>
                    </a:lnTo>
                    <a:lnTo>
                      <a:pt x="763" y="156"/>
                    </a:lnTo>
                    <a:lnTo>
                      <a:pt x="763" y="152"/>
                    </a:lnTo>
                    <a:lnTo>
                      <a:pt x="765" y="152"/>
                    </a:lnTo>
                    <a:lnTo>
                      <a:pt x="765" y="148"/>
                    </a:lnTo>
                    <a:lnTo>
                      <a:pt x="763" y="146"/>
                    </a:lnTo>
                    <a:lnTo>
                      <a:pt x="761" y="146"/>
                    </a:lnTo>
                    <a:lnTo>
                      <a:pt x="759" y="150"/>
                    </a:lnTo>
                    <a:lnTo>
                      <a:pt x="759" y="154"/>
                    </a:lnTo>
                    <a:lnTo>
                      <a:pt x="759" y="158"/>
                    </a:lnTo>
                    <a:lnTo>
                      <a:pt x="759" y="158"/>
                    </a:lnTo>
                    <a:close/>
                    <a:moveTo>
                      <a:pt x="550" y="11"/>
                    </a:moveTo>
                    <a:lnTo>
                      <a:pt x="550" y="13"/>
                    </a:lnTo>
                    <a:lnTo>
                      <a:pt x="552" y="11"/>
                    </a:lnTo>
                    <a:lnTo>
                      <a:pt x="552" y="6"/>
                    </a:lnTo>
                    <a:lnTo>
                      <a:pt x="552" y="4"/>
                    </a:lnTo>
                    <a:lnTo>
                      <a:pt x="550" y="4"/>
                    </a:lnTo>
                    <a:lnTo>
                      <a:pt x="548" y="9"/>
                    </a:lnTo>
                    <a:lnTo>
                      <a:pt x="550" y="11"/>
                    </a:lnTo>
                    <a:lnTo>
                      <a:pt x="550" y="11"/>
                    </a:lnTo>
                    <a:close/>
                    <a:moveTo>
                      <a:pt x="550" y="19"/>
                    </a:moveTo>
                    <a:lnTo>
                      <a:pt x="550" y="19"/>
                    </a:lnTo>
                    <a:lnTo>
                      <a:pt x="554" y="19"/>
                    </a:lnTo>
                    <a:lnTo>
                      <a:pt x="557" y="17"/>
                    </a:lnTo>
                    <a:lnTo>
                      <a:pt x="557" y="15"/>
                    </a:lnTo>
                    <a:lnTo>
                      <a:pt x="554" y="15"/>
                    </a:lnTo>
                    <a:lnTo>
                      <a:pt x="550" y="17"/>
                    </a:lnTo>
                    <a:lnTo>
                      <a:pt x="550" y="19"/>
                    </a:lnTo>
                    <a:lnTo>
                      <a:pt x="550" y="19"/>
                    </a:lnTo>
                    <a:close/>
                    <a:moveTo>
                      <a:pt x="533" y="19"/>
                    </a:moveTo>
                    <a:lnTo>
                      <a:pt x="535" y="23"/>
                    </a:lnTo>
                    <a:lnTo>
                      <a:pt x="538" y="25"/>
                    </a:lnTo>
                    <a:lnTo>
                      <a:pt x="540" y="25"/>
                    </a:lnTo>
                    <a:lnTo>
                      <a:pt x="542" y="23"/>
                    </a:lnTo>
                    <a:lnTo>
                      <a:pt x="544" y="21"/>
                    </a:lnTo>
                    <a:lnTo>
                      <a:pt x="538" y="17"/>
                    </a:lnTo>
                    <a:lnTo>
                      <a:pt x="538" y="15"/>
                    </a:lnTo>
                    <a:lnTo>
                      <a:pt x="535" y="13"/>
                    </a:lnTo>
                    <a:lnTo>
                      <a:pt x="535" y="13"/>
                    </a:lnTo>
                    <a:lnTo>
                      <a:pt x="533" y="17"/>
                    </a:lnTo>
                    <a:lnTo>
                      <a:pt x="533" y="17"/>
                    </a:lnTo>
                    <a:lnTo>
                      <a:pt x="533" y="19"/>
                    </a:lnTo>
                    <a:lnTo>
                      <a:pt x="533" y="19"/>
                    </a:lnTo>
                    <a:close/>
                    <a:moveTo>
                      <a:pt x="523" y="23"/>
                    </a:moveTo>
                    <a:lnTo>
                      <a:pt x="523" y="25"/>
                    </a:lnTo>
                    <a:lnTo>
                      <a:pt x="525" y="28"/>
                    </a:lnTo>
                    <a:lnTo>
                      <a:pt x="527" y="25"/>
                    </a:lnTo>
                    <a:lnTo>
                      <a:pt x="527" y="23"/>
                    </a:lnTo>
                    <a:lnTo>
                      <a:pt x="525" y="21"/>
                    </a:lnTo>
                    <a:lnTo>
                      <a:pt x="523" y="23"/>
                    </a:lnTo>
                    <a:lnTo>
                      <a:pt x="523" y="23"/>
                    </a:lnTo>
                    <a:close/>
                    <a:moveTo>
                      <a:pt x="464" y="38"/>
                    </a:moveTo>
                    <a:lnTo>
                      <a:pt x="466" y="42"/>
                    </a:lnTo>
                    <a:lnTo>
                      <a:pt x="468" y="44"/>
                    </a:lnTo>
                    <a:lnTo>
                      <a:pt x="472" y="49"/>
                    </a:lnTo>
                    <a:lnTo>
                      <a:pt x="476" y="51"/>
                    </a:lnTo>
                    <a:lnTo>
                      <a:pt x="476" y="44"/>
                    </a:lnTo>
                    <a:lnTo>
                      <a:pt x="479" y="40"/>
                    </a:lnTo>
                    <a:lnTo>
                      <a:pt x="479" y="40"/>
                    </a:lnTo>
                    <a:lnTo>
                      <a:pt x="479" y="38"/>
                    </a:lnTo>
                    <a:lnTo>
                      <a:pt x="476" y="36"/>
                    </a:lnTo>
                    <a:lnTo>
                      <a:pt x="472" y="32"/>
                    </a:lnTo>
                    <a:lnTo>
                      <a:pt x="470" y="32"/>
                    </a:lnTo>
                    <a:lnTo>
                      <a:pt x="468" y="34"/>
                    </a:lnTo>
                    <a:lnTo>
                      <a:pt x="468" y="36"/>
                    </a:lnTo>
                    <a:lnTo>
                      <a:pt x="470" y="38"/>
                    </a:lnTo>
                    <a:lnTo>
                      <a:pt x="468" y="40"/>
                    </a:lnTo>
                    <a:lnTo>
                      <a:pt x="466" y="38"/>
                    </a:lnTo>
                    <a:lnTo>
                      <a:pt x="464" y="38"/>
                    </a:lnTo>
                    <a:lnTo>
                      <a:pt x="464" y="38"/>
                    </a:lnTo>
                    <a:close/>
                    <a:moveTo>
                      <a:pt x="460" y="42"/>
                    </a:moveTo>
                    <a:lnTo>
                      <a:pt x="462" y="49"/>
                    </a:lnTo>
                    <a:lnTo>
                      <a:pt x="464" y="49"/>
                    </a:lnTo>
                    <a:lnTo>
                      <a:pt x="464" y="44"/>
                    </a:lnTo>
                    <a:lnTo>
                      <a:pt x="462" y="40"/>
                    </a:lnTo>
                    <a:lnTo>
                      <a:pt x="460" y="42"/>
                    </a:lnTo>
                    <a:lnTo>
                      <a:pt x="460" y="42"/>
                    </a:lnTo>
                    <a:close/>
                    <a:moveTo>
                      <a:pt x="441" y="42"/>
                    </a:moveTo>
                    <a:lnTo>
                      <a:pt x="441" y="44"/>
                    </a:lnTo>
                    <a:lnTo>
                      <a:pt x="447" y="44"/>
                    </a:lnTo>
                    <a:lnTo>
                      <a:pt x="447" y="46"/>
                    </a:lnTo>
                    <a:lnTo>
                      <a:pt x="451" y="46"/>
                    </a:lnTo>
                    <a:lnTo>
                      <a:pt x="451" y="44"/>
                    </a:lnTo>
                    <a:lnTo>
                      <a:pt x="449" y="42"/>
                    </a:lnTo>
                    <a:lnTo>
                      <a:pt x="447" y="42"/>
                    </a:lnTo>
                    <a:lnTo>
                      <a:pt x="447" y="38"/>
                    </a:lnTo>
                    <a:lnTo>
                      <a:pt x="443" y="36"/>
                    </a:lnTo>
                    <a:lnTo>
                      <a:pt x="441" y="40"/>
                    </a:lnTo>
                    <a:lnTo>
                      <a:pt x="441" y="42"/>
                    </a:lnTo>
                    <a:lnTo>
                      <a:pt x="441" y="42"/>
                    </a:lnTo>
                    <a:close/>
                    <a:moveTo>
                      <a:pt x="428" y="78"/>
                    </a:moveTo>
                    <a:lnTo>
                      <a:pt x="430" y="78"/>
                    </a:lnTo>
                    <a:lnTo>
                      <a:pt x="432" y="78"/>
                    </a:lnTo>
                    <a:lnTo>
                      <a:pt x="434" y="76"/>
                    </a:lnTo>
                    <a:lnTo>
                      <a:pt x="432" y="72"/>
                    </a:lnTo>
                    <a:lnTo>
                      <a:pt x="430" y="68"/>
                    </a:lnTo>
                    <a:lnTo>
                      <a:pt x="428" y="65"/>
                    </a:lnTo>
                    <a:lnTo>
                      <a:pt x="426" y="65"/>
                    </a:lnTo>
                    <a:lnTo>
                      <a:pt x="426" y="68"/>
                    </a:lnTo>
                    <a:lnTo>
                      <a:pt x="426" y="72"/>
                    </a:lnTo>
                    <a:lnTo>
                      <a:pt x="426" y="76"/>
                    </a:lnTo>
                    <a:lnTo>
                      <a:pt x="428" y="78"/>
                    </a:lnTo>
                    <a:lnTo>
                      <a:pt x="428" y="78"/>
                    </a:lnTo>
                    <a:close/>
                    <a:moveTo>
                      <a:pt x="434" y="116"/>
                    </a:moveTo>
                    <a:lnTo>
                      <a:pt x="441" y="116"/>
                    </a:lnTo>
                    <a:lnTo>
                      <a:pt x="441" y="114"/>
                    </a:lnTo>
                    <a:lnTo>
                      <a:pt x="441" y="110"/>
                    </a:lnTo>
                    <a:lnTo>
                      <a:pt x="439" y="110"/>
                    </a:lnTo>
                    <a:lnTo>
                      <a:pt x="439" y="106"/>
                    </a:lnTo>
                    <a:lnTo>
                      <a:pt x="436" y="106"/>
                    </a:lnTo>
                    <a:lnTo>
                      <a:pt x="432" y="106"/>
                    </a:lnTo>
                    <a:lnTo>
                      <a:pt x="430" y="110"/>
                    </a:lnTo>
                    <a:lnTo>
                      <a:pt x="430" y="112"/>
                    </a:lnTo>
                    <a:lnTo>
                      <a:pt x="432" y="116"/>
                    </a:lnTo>
                    <a:lnTo>
                      <a:pt x="434" y="116"/>
                    </a:lnTo>
                    <a:lnTo>
                      <a:pt x="434" y="116"/>
                    </a:lnTo>
                    <a:close/>
                    <a:moveTo>
                      <a:pt x="434" y="120"/>
                    </a:moveTo>
                    <a:lnTo>
                      <a:pt x="434" y="124"/>
                    </a:lnTo>
                    <a:lnTo>
                      <a:pt x="434" y="127"/>
                    </a:lnTo>
                    <a:lnTo>
                      <a:pt x="434" y="131"/>
                    </a:lnTo>
                    <a:lnTo>
                      <a:pt x="441" y="135"/>
                    </a:lnTo>
                    <a:lnTo>
                      <a:pt x="443" y="133"/>
                    </a:lnTo>
                    <a:lnTo>
                      <a:pt x="441" y="124"/>
                    </a:lnTo>
                    <a:lnTo>
                      <a:pt x="439" y="120"/>
                    </a:lnTo>
                    <a:lnTo>
                      <a:pt x="436" y="120"/>
                    </a:lnTo>
                    <a:lnTo>
                      <a:pt x="434" y="120"/>
                    </a:lnTo>
                    <a:lnTo>
                      <a:pt x="434" y="120"/>
                    </a:lnTo>
                    <a:close/>
                    <a:moveTo>
                      <a:pt x="380" y="82"/>
                    </a:moveTo>
                    <a:lnTo>
                      <a:pt x="380" y="82"/>
                    </a:lnTo>
                    <a:lnTo>
                      <a:pt x="380" y="80"/>
                    </a:lnTo>
                    <a:lnTo>
                      <a:pt x="380" y="78"/>
                    </a:lnTo>
                    <a:lnTo>
                      <a:pt x="377" y="76"/>
                    </a:lnTo>
                    <a:lnTo>
                      <a:pt x="375" y="76"/>
                    </a:lnTo>
                    <a:lnTo>
                      <a:pt x="375" y="80"/>
                    </a:lnTo>
                    <a:lnTo>
                      <a:pt x="380" y="82"/>
                    </a:lnTo>
                    <a:lnTo>
                      <a:pt x="380" y="82"/>
                    </a:lnTo>
                    <a:close/>
                    <a:moveTo>
                      <a:pt x="371" y="108"/>
                    </a:moveTo>
                    <a:lnTo>
                      <a:pt x="373" y="110"/>
                    </a:lnTo>
                    <a:lnTo>
                      <a:pt x="373" y="106"/>
                    </a:lnTo>
                    <a:lnTo>
                      <a:pt x="373" y="99"/>
                    </a:lnTo>
                    <a:lnTo>
                      <a:pt x="369" y="95"/>
                    </a:lnTo>
                    <a:lnTo>
                      <a:pt x="369" y="89"/>
                    </a:lnTo>
                    <a:lnTo>
                      <a:pt x="371" y="82"/>
                    </a:lnTo>
                    <a:lnTo>
                      <a:pt x="371" y="78"/>
                    </a:lnTo>
                    <a:lnTo>
                      <a:pt x="369" y="74"/>
                    </a:lnTo>
                    <a:lnTo>
                      <a:pt x="369" y="68"/>
                    </a:lnTo>
                    <a:lnTo>
                      <a:pt x="367" y="63"/>
                    </a:lnTo>
                    <a:lnTo>
                      <a:pt x="363" y="68"/>
                    </a:lnTo>
                    <a:lnTo>
                      <a:pt x="365" y="78"/>
                    </a:lnTo>
                    <a:lnTo>
                      <a:pt x="363" y="82"/>
                    </a:lnTo>
                    <a:lnTo>
                      <a:pt x="363" y="87"/>
                    </a:lnTo>
                    <a:lnTo>
                      <a:pt x="367" y="95"/>
                    </a:lnTo>
                    <a:lnTo>
                      <a:pt x="367" y="101"/>
                    </a:lnTo>
                    <a:lnTo>
                      <a:pt x="371" y="108"/>
                    </a:lnTo>
                    <a:lnTo>
                      <a:pt x="371" y="108"/>
                    </a:lnTo>
                    <a:close/>
                    <a:moveTo>
                      <a:pt x="156" y="139"/>
                    </a:moveTo>
                    <a:lnTo>
                      <a:pt x="158" y="141"/>
                    </a:lnTo>
                    <a:lnTo>
                      <a:pt x="158" y="146"/>
                    </a:lnTo>
                    <a:lnTo>
                      <a:pt x="160" y="146"/>
                    </a:lnTo>
                    <a:lnTo>
                      <a:pt x="162" y="141"/>
                    </a:lnTo>
                    <a:lnTo>
                      <a:pt x="158" y="139"/>
                    </a:lnTo>
                    <a:lnTo>
                      <a:pt x="156" y="139"/>
                    </a:lnTo>
                    <a:lnTo>
                      <a:pt x="156" y="139"/>
                    </a:lnTo>
                    <a:close/>
                    <a:moveTo>
                      <a:pt x="19" y="314"/>
                    </a:moveTo>
                    <a:lnTo>
                      <a:pt x="21" y="316"/>
                    </a:lnTo>
                    <a:lnTo>
                      <a:pt x="28" y="318"/>
                    </a:lnTo>
                    <a:lnTo>
                      <a:pt x="30" y="318"/>
                    </a:lnTo>
                    <a:lnTo>
                      <a:pt x="34" y="318"/>
                    </a:lnTo>
                    <a:lnTo>
                      <a:pt x="32" y="316"/>
                    </a:lnTo>
                    <a:lnTo>
                      <a:pt x="30" y="316"/>
                    </a:lnTo>
                    <a:lnTo>
                      <a:pt x="25" y="312"/>
                    </a:lnTo>
                    <a:lnTo>
                      <a:pt x="23" y="312"/>
                    </a:lnTo>
                    <a:lnTo>
                      <a:pt x="19" y="312"/>
                    </a:lnTo>
                    <a:lnTo>
                      <a:pt x="19" y="314"/>
                    </a:lnTo>
                    <a:lnTo>
                      <a:pt x="19" y="314"/>
                    </a:lnTo>
                    <a:close/>
                    <a:moveTo>
                      <a:pt x="0" y="314"/>
                    </a:moveTo>
                    <a:lnTo>
                      <a:pt x="4" y="318"/>
                    </a:lnTo>
                    <a:lnTo>
                      <a:pt x="9" y="318"/>
                    </a:lnTo>
                    <a:lnTo>
                      <a:pt x="13" y="320"/>
                    </a:lnTo>
                    <a:lnTo>
                      <a:pt x="17" y="318"/>
                    </a:lnTo>
                    <a:lnTo>
                      <a:pt x="13" y="314"/>
                    </a:lnTo>
                    <a:lnTo>
                      <a:pt x="6" y="312"/>
                    </a:lnTo>
                    <a:lnTo>
                      <a:pt x="2" y="312"/>
                    </a:lnTo>
                    <a:lnTo>
                      <a:pt x="0" y="314"/>
                    </a:lnTo>
                    <a:lnTo>
                      <a:pt x="0" y="314"/>
                    </a:lnTo>
                    <a:close/>
                    <a:moveTo>
                      <a:pt x="152" y="479"/>
                    </a:moveTo>
                    <a:lnTo>
                      <a:pt x="152" y="483"/>
                    </a:lnTo>
                    <a:lnTo>
                      <a:pt x="154" y="483"/>
                    </a:lnTo>
                    <a:lnTo>
                      <a:pt x="156" y="481"/>
                    </a:lnTo>
                    <a:lnTo>
                      <a:pt x="154" y="479"/>
                    </a:lnTo>
                    <a:lnTo>
                      <a:pt x="152" y="479"/>
                    </a:lnTo>
                    <a:lnTo>
                      <a:pt x="152" y="479"/>
                    </a:lnTo>
                    <a:close/>
                    <a:moveTo>
                      <a:pt x="154" y="498"/>
                    </a:moveTo>
                    <a:lnTo>
                      <a:pt x="156" y="498"/>
                    </a:lnTo>
                    <a:lnTo>
                      <a:pt x="158" y="498"/>
                    </a:lnTo>
                    <a:lnTo>
                      <a:pt x="165" y="498"/>
                    </a:lnTo>
                    <a:lnTo>
                      <a:pt x="167" y="500"/>
                    </a:lnTo>
                    <a:lnTo>
                      <a:pt x="169" y="502"/>
                    </a:lnTo>
                    <a:lnTo>
                      <a:pt x="169" y="498"/>
                    </a:lnTo>
                    <a:lnTo>
                      <a:pt x="167" y="495"/>
                    </a:lnTo>
                    <a:lnTo>
                      <a:pt x="162" y="495"/>
                    </a:lnTo>
                    <a:lnTo>
                      <a:pt x="160" y="495"/>
                    </a:lnTo>
                    <a:lnTo>
                      <a:pt x="156" y="493"/>
                    </a:lnTo>
                    <a:lnTo>
                      <a:pt x="154" y="493"/>
                    </a:lnTo>
                    <a:lnTo>
                      <a:pt x="152" y="495"/>
                    </a:lnTo>
                    <a:lnTo>
                      <a:pt x="154" y="498"/>
                    </a:lnTo>
                    <a:lnTo>
                      <a:pt x="154" y="498"/>
                    </a:lnTo>
                    <a:close/>
                    <a:moveTo>
                      <a:pt x="158" y="502"/>
                    </a:moveTo>
                    <a:lnTo>
                      <a:pt x="160" y="504"/>
                    </a:lnTo>
                    <a:lnTo>
                      <a:pt x="160" y="504"/>
                    </a:lnTo>
                    <a:lnTo>
                      <a:pt x="160" y="502"/>
                    </a:lnTo>
                    <a:lnTo>
                      <a:pt x="158" y="502"/>
                    </a:lnTo>
                    <a:lnTo>
                      <a:pt x="158" y="502"/>
                    </a:lnTo>
                    <a:close/>
                    <a:moveTo>
                      <a:pt x="160" y="529"/>
                    </a:moveTo>
                    <a:lnTo>
                      <a:pt x="160" y="531"/>
                    </a:lnTo>
                    <a:lnTo>
                      <a:pt x="162" y="531"/>
                    </a:lnTo>
                    <a:lnTo>
                      <a:pt x="165" y="533"/>
                    </a:lnTo>
                    <a:lnTo>
                      <a:pt x="167" y="531"/>
                    </a:lnTo>
                    <a:lnTo>
                      <a:pt x="167" y="529"/>
                    </a:lnTo>
                    <a:lnTo>
                      <a:pt x="162" y="527"/>
                    </a:lnTo>
                    <a:lnTo>
                      <a:pt x="160" y="527"/>
                    </a:lnTo>
                    <a:lnTo>
                      <a:pt x="160" y="529"/>
                    </a:lnTo>
                    <a:lnTo>
                      <a:pt x="160" y="529"/>
                    </a:lnTo>
                    <a:close/>
                    <a:moveTo>
                      <a:pt x="156" y="538"/>
                    </a:moveTo>
                    <a:lnTo>
                      <a:pt x="156" y="540"/>
                    </a:lnTo>
                    <a:lnTo>
                      <a:pt x="160" y="540"/>
                    </a:lnTo>
                    <a:lnTo>
                      <a:pt x="162" y="538"/>
                    </a:lnTo>
                    <a:lnTo>
                      <a:pt x="158" y="538"/>
                    </a:lnTo>
                    <a:lnTo>
                      <a:pt x="156" y="535"/>
                    </a:lnTo>
                    <a:lnTo>
                      <a:pt x="156" y="538"/>
                    </a:lnTo>
                    <a:lnTo>
                      <a:pt x="156" y="538"/>
                    </a:lnTo>
                    <a:close/>
                    <a:moveTo>
                      <a:pt x="160" y="554"/>
                    </a:moveTo>
                    <a:lnTo>
                      <a:pt x="162" y="554"/>
                    </a:lnTo>
                    <a:lnTo>
                      <a:pt x="162" y="552"/>
                    </a:lnTo>
                    <a:lnTo>
                      <a:pt x="162" y="550"/>
                    </a:lnTo>
                    <a:lnTo>
                      <a:pt x="160" y="548"/>
                    </a:lnTo>
                    <a:lnTo>
                      <a:pt x="160" y="550"/>
                    </a:lnTo>
                    <a:lnTo>
                      <a:pt x="160" y="554"/>
                    </a:lnTo>
                    <a:lnTo>
                      <a:pt x="160" y="554"/>
                    </a:lnTo>
                    <a:close/>
                    <a:moveTo>
                      <a:pt x="167" y="559"/>
                    </a:moveTo>
                    <a:lnTo>
                      <a:pt x="167" y="559"/>
                    </a:lnTo>
                    <a:lnTo>
                      <a:pt x="167" y="559"/>
                    </a:lnTo>
                    <a:lnTo>
                      <a:pt x="167" y="559"/>
                    </a:lnTo>
                    <a:lnTo>
                      <a:pt x="167" y="559"/>
                    </a:lnTo>
                    <a:lnTo>
                      <a:pt x="167" y="559"/>
                    </a:lnTo>
                    <a:close/>
                    <a:moveTo>
                      <a:pt x="154" y="561"/>
                    </a:moveTo>
                    <a:lnTo>
                      <a:pt x="156" y="559"/>
                    </a:lnTo>
                    <a:lnTo>
                      <a:pt x="156" y="557"/>
                    </a:lnTo>
                    <a:lnTo>
                      <a:pt x="154" y="559"/>
                    </a:lnTo>
                    <a:lnTo>
                      <a:pt x="154" y="561"/>
                    </a:lnTo>
                    <a:lnTo>
                      <a:pt x="154" y="561"/>
                    </a:lnTo>
                    <a:close/>
                    <a:moveTo>
                      <a:pt x="160" y="559"/>
                    </a:moveTo>
                    <a:lnTo>
                      <a:pt x="160" y="561"/>
                    </a:lnTo>
                    <a:lnTo>
                      <a:pt x="162" y="559"/>
                    </a:lnTo>
                    <a:lnTo>
                      <a:pt x="160" y="559"/>
                    </a:lnTo>
                    <a:lnTo>
                      <a:pt x="160" y="559"/>
                    </a:lnTo>
                    <a:lnTo>
                      <a:pt x="160" y="559"/>
                    </a:lnTo>
                    <a:close/>
                    <a:moveTo>
                      <a:pt x="158" y="565"/>
                    </a:moveTo>
                    <a:lnTo>
                      <a:pt x="160" y="563"/>
                    </a:lnTo>
                    <a:lnTo>
                      <a:pt x="160" y="563"/>
                    </a:lnTo>
                    <a:lnTo>
                      <a:pt x="158" y="563"/>
                    </a:lnTo>
                    <a:lnTo>
                      <a:pt x="158" y="565"/>
                    </a:lnTo>
                    <a:lnTo>
                      <a:pt x="158" y="565"/>
                    </a:lnTo>
                    <a:close/>
                    <a:moveTo>
                      <a:pt x="160" y="571"/>
                    </a:moveTo>
                    <a:lnTo>
                      <a:pt x="162" y="569"/>
                    </a:lnTo>
                    <a:lnTo>
                      <a:pt x="160" y="569"/>
                    </a:lnTo>
                    <a:lnTo>
                      <a:pt x="158" y="569"/>
                    </a:lnTo>
                    <a:lnTo>
                      <a:pt x="158" y="571"/>
                    </a:lnTo>
                    <a:lnTo>
                      <a:pt x="160" y="571"/>
                    </a:lnTo>
                    <a:lnTo>
                      <a:pt x="160" y="571"/>
                    </a:lnTo>
                    <a:close/>
                    <a:moveTo>
                      <a:pt x="165" y="573"/>
                    </a:moveTo>
                    <a:lnTo>
                      <a:pt x="167" y="573"/>
                    </a:lnTo>
                    <a:lnTo>
                      <a:pt x="167" y="573"/>
                    </a:lnTo>
                    <a:lnTo>
                      <a:pt x="165" y="571"/>
                    </a:lnTo>
                    <a:lnTo>
                      <a:pt x="162" y="573"/>
                    </a:lnTo>
                    <a:lnTo>
                      <a:pt x="162" y="573"/>
                    </a:lnTo>
                    <a:lnTo>
                      <a:pt x="165" y="573"/>
                    </a:lnTo>
                    <a:lnTo>
                      <a:pt x="165" y="573"/>
                    </a:lnTo>
                    <a:close/>
                    <a:moveTo>
                      <a:pt x="152" y="584"/>
                    </a:moveTo>
                    <a:lnTo>
                      <a:pt x="154" y="584"/>
                    </a:lnTo>
                    <a:lnTo>
                      <a:pt x="156" y="584"/>
                    </a:lnTo>
                    <a:lnTo>
                      <a:pt x="156" y="582"/>
                    </a:lnTo>
                    <a:lnTo>
                      <a:pt x="152" y="582"/>
                    </a:lnTo>
                    <a:lnTo>
                      <a:pt x="150" y="584"/>
                    </a:lnTo>
                    <a:lnTo>
                      <a:pt x="152" y="584"/>
                    </a:lnTo>
                    <a:lnTo>
                      <a:pt x="152" y="584"/>
                    </a:lnTo>
                    <a:close/>
                    <a:moveTo>
                      <a:pt x="158" y="590"/>
                    </a:moveTo>
                    <a:lnTo>
                      <a:pt x="165" y="586"/>
                    </a:lnTo>
                    <a:lnTo>
                      <a:pt x="169" y="582"/>
                    </a:lnTo>
                    <a:lnTo>
                      <a:pt x="167" y="580"/>
                    </a:lnTo>
                    <a:lnTo>
                      <a:pt x="165" y="580"/>
                    </a:lnTo>
                    <a:lnTo>
                      <a:pt x="160" y="584"/>
                    </a:lnTo>
                    <a:lnTo>
                      <a:pt x="158" y="584"/>
                    </a:lnTo>
                    <a:lnTo>
                      <a:pt x="156" y="586"/>
                    </a:lnTo>
                    <a:lnTo>
                      <a:pt x="156" y="588"/>
                    </a:lnTo>
                    <a:lnTo>
                      <a:pt x="156" y="590"/>
                    </a:lnTo>
                    <a:lnTo>
                      <a:pt x="156" y="592"/>
                    </a:lnTo>
                    <a:lnTo>
                      <a:pt x="156" y="592"/>
                    </a:lnTo>
                    <a:lnTo>
                      <a:pt x="158" y="590"/>
                    </a:lnTo>
                    <a:lnTo>
                      <a:pt x="158" y="590"/>
                    </a:lnTo>
                    <a:close/>
                    <a:moveTo>
                      <a:pt x="165" y="590"/>
                    </a:moveTo>
                    <a:lnTo>
                      <a:pt x="165" y="590"/>
                    </a:lnTo>
                    <a:lnTo>
                      <a:pt x="167" y="588"/>
                    </a:lnTo>
                    <a:lnTo>
                      <a:pt x="167" y="588"/>
                    </a:lnTo>
                    <a:lnTo>
                      <a:pt x="165" y="590"/>
                    </a:lnTo>
                    <a:lnTo>
                      <a:pt x="165" y="590"/>
                    </a:lnTo>
                    <a:close/>
                    <a:moveTo>
                      <a:pt x="162" y="594"/>
                    </a:moveTo>
                    <a:lnTo>
                      <a:pt x="165" y="592"/>
                    </a:lnTo>
                    <a:lnTo>
                      <a:pt x="162" y="592"/>
                    </a:lnTo>
                    <a:lnTo>
                      <a:pt x="160" y="592"/>
                    </a:lnTo>
                    <a:lnTo>
                      <a:pt x="162" y="594"/>
                    </a:lnTo>
                    <a:lnTo>
                      <a:pt x="162" y="594"/>
                    </a:lnTo>
                    <a:close/>
                    <a:moveTo>
                      <a:pt x="156" y="597"/>
                    </a:moveTo>
                    <a:lnTo>
                      <a:pt x="158" y="594"/>
                    </a:lnTo>
                    <a:lnTo>
                      <a:pt x="156" y="592"/>
                    </a:lnTo>
                    <a:lnTo>
                      <a:pt x="154" y="594"/>
                    </a:lnTo>
                    <a:lnTo>
                      <a:pt x="154" y="594"/>
                    </a:lnTo>
                    <a:lnTo>
                      <a:pt x="156" y="597"/>
                    </a:lnTo>
                    <a:lnTo>
                      <a:pt x="156" y="597"/>
                    </a:lnTo>
                    <a:close/>
                    <a:moveTo>
                      <a:pt x="150" y="609"/>
                    </a:moveTo>
                    <a:lnTo>
                      <a:pt x="150" y="611"/>
                    </a:lnTo>
                    <a:lnTo>
                      <a:pt x="152" y="611"/>
                    </a:lnTo>
                    <a:lnTo>
                      <a:pt x="154" y="609"/>
                    </a:lnTo>
                    <a:lnTo>
                      <a:pt x="158" y="607"/>
                    </a:lnTo>
                    <a:lnTo>
                      <a:pt x="160" y="605"/>
                    </a:lnTo>
                    <a:lnTo>
                      <a:pt x="158" y="605"/>
                    </a:lnTo>
                    <a:lnTo>
                      <a:pt x="156" y="605"/>
                    </a:lnTo>
                    <a:lnTo>
                      <a:pt x="152" y="605"/>
                    </a:lnTo>
                    <a:lnTo>
                      <a:pt x="152" y="607"/>
                    </a:lnTo>
                    <a:lnTo>
                      <a:pt x="152" y="607"/>
                    </a:lnTo>
                    <a:lnTo>
                      <a:pt x="150" y="609"/>
                    </a:lnTo>
                    <a:lnTo>
                      <a:pt x="150" y="609"/>
                    </a:lnTo>
                    <a:close/>
                    <a:moveTo>
                      <a:pt x="146" y="622"/>
                    </a:moveTo>
                    <a:lnTo>
                      <a:pt x="148" y="624"/>
                    </a:lnTo>
                    <a:lnTo>
                      <a:pt x="150" y="624"/>
                    </a:lnTo>
                    <a:lnTo>
                      <a:pt x="152" y="624"/>
                    </a:lnTo>
                    <a:lnTo>
                      <a:pt x="148" y="620"/>
                    </a:lnTo>
                    <a:lnTo>
                      <a:pt x="146" y="622"/>
                    </a:lnTo>
                    <a:lnTo>
                      <a:pt x="146" y="622"/>
                    </a:lnTo>
                    <a:close/>
                    <a:moveTo>
                      <a:pt x="234" y="1081"/>
                    </a:moveTo>
                    <a:lnTo>
                      <a:pt x="236" y="1077"/>
                    </a:lnTo>
                    <a:lnTo>
                      <a:pt x="240" y="1077"/>
                    </a:lnTo>
                    <a:lnTo>
                      <a:pt x="240" y="1079"/>
                    </a:lnTo>
                    <a:lnTo>
                      <a:pt x="240" y="1081"/>
                    </a:lnTo>
                    <a:lnTo>
                      <a:pt x="236" y="1081"/>
                    </a:lnTo>
                    <a:lnTo>
                      <a:pt x="236" y="1081"/>
                    </a:lnTo>
                    <a:lnTo>
                      <a:pt x="234" y="1081"/>
                    </a:lnTo>
                    <a:lnTo>
                      <a:pt x="234" y="1081"/>
                    </a:lnTo>
                    <a:close/>
                    <a:moveTo>
                      <a:pt x="213" y="1069"/>
                    </a:moveTo>
                    <a:lnTo>
                      <a:pt x="215" y="1069"/>
                    </a:lnTo>
                    <a:lnTo>
                      <a:pt x="215" y="1067"/>
                    </a:lnTo>
                    <a:lnTo>
                      <a:pt x="217" y="1065"/>
                    </a:lnTo>
                    <a:lnTo>
                      <a:pt x="217" y="1062"/>
                    </a:lnTo>
                    <a:lnTo>
                      <a:pt x="215" y="1062"/>
                    </a:lnTo>
                    <a:lnTo>
                      <a:pt x="213" y="1065"/>
                    </a:lnTo>
                    <a:lnTo>
                      <a:pt x="213" y="1065"/>
                    </a:lnTo>
                    <a:lnTo>
                      <a:pt x="213" y="1069"/>
                    </a:lnTo>
                    <a:lnTo>
                      <a:pt x="213" y="1069"/>
                    </a:lnTo>
                    <a:close/>
                    <a:moveTo>
                      <a:pt x="198" y="1043"/>
                    </a:moveTo>
                    <a:lnTo>
                      <a:pt x="198" y="1043"/>
                    </a:lnTo>
                    <a:lnTo>
                      <a:pt x="200" y="1043"/>
                    </a:lnTo>
                    <a:lnTo>
                      <a:pt x="205" y="1041"/>
                    </a:lnTo>
                    <a:lnTo>
                      <a:pt x="202" y="1041"/>
                    </a:lnTo>
                    <a:lnTo>
                      <a:pt x="200" y="1041"/>
                    </a:lnTo>
                    <a:lnTo>
                      <a:pt x="198" y="1043"/>
                    </a:lnTo>
                    <a:lnTo>
                      <a:pt x="198" y="1043"/>
                    </a:lnTo>
                    <a:close/>
                    <a:moveTo>
                      <a:pt x="190" y="1041"/>
                    </a:moveTo>
                    <a:lnTo>
                      <a:pt x="192" y="1043"/>
                    </a:lnTo>
                    <a:lnTo>
                      <a:pt x="194" y="1043"/>
                    </a:lnTo>
                    <a:lnTo>
                      <a:pt x="194" y="1041"/>
                    </a:lnTo>
                    <a:lnTo>
                      <a:pt x="192" y="1041"/>
                    </a:lnTo>
                    <a:lnTo>
                      <a:pt x="190" y="1041"/>
                    </a:lnTo>
                    <a:lnTo>
                      <a:pt x="190" y="1041"/>
                    </a:lnTo>
                    <a:close/>
                    <a:moveTo>
                      <a:pt x="169" y="1043"/>
                    </a:moveTo>
                    <a:lnTo>
                      <a:pt x="169" y="1046"/>
                    </a:lnTo>
                    <a:lnTo>
                      <a:pt x="171" y="1046"/>
                    </a:lnTo>
                    <a:lnTo>
                      <a:pt x="173" y="1048"/>
                    </a:lnTo>
                    <a:lnTo>
                      <a:pt x="175" y="1048"/>
                    </a:lnTo>
                    <a:lnTo>
                      <a:pt x="173" y="1043"/>
                    </a:lnTo>
                    <a:lnTo>
                      <a:pt x="171" y="1043"/>
                    </a:lnTo>
                    <a:lnTo>
                      <a:pt x="169" y="1043"/>
                    </a:lnTo>
                    <a:lnTo>
                      <a:pt x="169" y="1043"/>
                    </a:lnTo>
                    <a:close/>
                    <a:moveTo>
                      <a:pt x="141" y="923"/>
                    </a:moveTo>
                    <a:lnTo>
                      <a:pt x="143" y="921"/>
                    </a:lnTo>
                    <a:lnTo>
                      <a:pt x="146" y="919"/>
                    </a:lnTo>
                    <a:lnTo>
                      <a:pt x="150" y="915"/>
                    </a:lnTo>
                    <a:lnTo>
                      <a:pt x="148" y="917"/>
                    </a:lnTo>
                    <a:lnTo>
                      <a:pt x="146" y="919"/>
                    </a:lnTo>
                    <a:lnTo>
                      <a:pt x="141" y="923"/>
                    </a:lnTo>
                    <a:lnTo>
                      <a:pt x="141" y="923"/>
                    </a:lnTo>
                    <a:close/>
                    <a:moveTo>
                      <a:pt x="141" y="919"/>
                    </a:moveTo>
                    <a:lnTo>
                      <a:pt x="141" y="919"/>
                    </a:lnTo>
                    <a:lnTo>
                      <a:pt x="141" y="919"/>
                    </a:lnTo>
                    <a:lnTo>
                      <a:pt x="143" y="919"/>
                    </a:lnTo>
                    <a:lnTo>
                      <a:pt x="146" y="917"/>
                    </a:lnTo>
                    <a:lnTo>
                      <a:pt x="146" y="915"/>
                    </a:lnTo>
                    <a:lnTo>
                      <a:pt x="146" y="915"/>
                    </a:lnTo>
                    <a:lnTo>
                      <a:pt x="141" y="919"/>
                    </a:lnTo>
                    <a:lnTo>
                      <a:pt x="141" y="919"/>
                    </a:lnTo>
                    <a:close/>
                    <a:moveTo>
                      <a:pt x="124" y="877"/>
                    </a:moveTo>
                    <a:lnTo>
                      <a:pt x="122" y="879"/>
                    </a:lnTo>
                    <a:lnTo>
                      <a:pt x="124" y="879"/>
                    </a:lnTo>
                    <a:lnTo>
                      <a:pt x="127" y="879"/>
                    </a:lnTo>
                    <a:lnTo>
                      <a:pt x="127" y="877"/>
                    </a:lnTo>
                    <a:lnTo>
                      <a:pt x="127" y="877"/>
                    </a:lnTo>
                    <a:lnTo>
                      <a:pt x="124" y="877"/>
                    </a:lnTo>
                    <a:lnTo>
                      <a:pt x="124" y="877"/>
                    </a:lnTo>
                    <a:close/>
                    <a:moveTo>
                      <a:pt x="122" y="873"/>
                    </a:moveTo>
                    <a:lnTo>
                      <a:pt x="124" y="875"/>
                    </a:lnTo>
                    <a:lnTo>
                      <a:pt x="127" y="875"/>
                    </a:lnTo>
                    <a:lnTo>
                      <a:pt x="127" y="873"/>
                    </a:lnTo>
                    <a:lnTo>
                      <a:pt x="124" y="871"/>
                    </a:lnTo>
                    <a:lnTo>
                      <a:pt x="122" y="873"/>
                    </a:lnTo>
                    <a:lnTo>
                      <a:pt x="122" y="873"/>
                    </a:lnTo>
                    <a:close/>
                    <a:moveTo>
                      <a:pt x="124" y="833"/>
                    </a:moveTo>
                    <a:lnTo>
                      <a:pt x="129" y="835"/>
                    </a:lnTo>
                    <a:lnTo>
                      <a:pt x="131" y="833"/>
                    </a:lnTo>
                    <a:lnTo>
                      <a:pt x="129" y="833"/>
                    </a:lnTo>
                    <a:lnTo>
                      <a:pt x="124" y="833"/>
                    </a:lnTo>
                    <a:lnTo>
                      <a:pt x="124" y="833"/>
                    </a:lnTo>
                    <a:close/>
                    <a:moveTo>
                      <a:pt x="127" y="828"/>
                    </a:moveTo>
                    <a:lnTo>
                      <a:pt x="129" y="831"/>
                    </a:lnTo>
                    <a:lnTo>
                      <a:pt x="131" y="831"/>
                    </a:lnTo>
                    <a:lnTo>
                      <a:pt x="133" y="828"/>
                    </a:lnTo>
                    <a:lnTo>
                      <a:pt x="131" y="828"/>
                    </a:lnTo>
                    <a:lnTo>
                      <a:pt x="127" y="828"/>
                    </a:lnTo>
                    <a:lnTo>
                      <a:pt x="127" y="828"/>
                    </a:lnTo>
                    <a:lnTo>
                      <a:pt x="127" y="828"/>
                    </a:lnTo>
                    <a:close/>
                    <a:moveTo>
                      <a:pt x="120" y="828"/>
                    </a:moveTo>
                    <a:lnTo>
                      <a:pt x="120" y="831"/>
                    </a:lnTo>
                    <a:lnTo>
                      <a:pt x="122" y="828"/>
                    </a:lnTo>
                    <a:lnTo>
                      <a:pt x="122" y="828"/>
                    </a:lnTo>
                    <a:lnTo>
                      <a:pt x="120" y="828"/>
                    </a:lnTo>
                    <a:lnTo>
                      <a:pt x="120" y="828"/>
                    </a:lnTo>
                    <a:lnTo>
                      <a:pt x="120" y="828"/>
                    </a:lnTo>
                    <a:close/>
                    <a:moveTo>
                      <a:pt x="131" y="795"/>
                    </a:moveTo>
                    <a:lnTo>
                      <a:pt x="129" y="795"/>
                    </a:lnTo>
                    <a:lnTo>
                      <a:pt x="131" y="797"/>
                    </a:lnTo>
                    <a:lnTo>
                      <a:pt x="131" y="795"/>
                    </a:lnTo>
                    <a:lnTo>
                      <a:pt x="135" y="793"/>
                    </a:lnTo>
                    <a:lnTo>
                      <a:pt x="135" y="791"/>
                    </a:lnTo>
                    <a:lnTo>
                      <a:pt x="133" y="791"/>
                    </a:lnTo>
                    <a:lnTo>
                      <a:pt x="131" y="795"/>
                    </a:lnTo>
                    <a:lnTo>
                      <a:pt x="131" y="795"/>
                    </a:lnTo>
                    <a:close/>
                    <a:moveTo>
                      <a:pt x="162" y="780"/>
                    </a:moveTo>
                    <a:lnTo>
                      <a:pt x="165" y="782"/>
                    </a:lnTo>
                    <a:lnTo>
                      <a:pt x="171" y="780"/>
                    </a:lnTo>
                    <a:lnTo>
                      <a:pt x="169" y="778"/>
                    </a:lnTo>
                    <a:lnTo>
                      <a:pt x="165" y="778"/>
                    </a:lnTo>
                    <a:lnTo>
                      <a:pt x="162" y="778"/>
                    </a:lnTo>
                    <a:lnTo>
                      <a:pt x="162" y="780"/>
                    </a:lnTo>
                    <a:lnTo>
                      <a:pt x="162" y="780"/>
                    </a:lnTo>
                    <a:close/>
                    <a:moveTo>
                      <a:pt x="150" y="761"/>
                    </a:moveTo>
                    <a:lnTo>
                      <a:pt x="150" y="763"/>
                    </a:lnTo>
                    <a:lnTo>
                      <a:pt x="150" y="765"/>
                    </a:lnTo>
                    <a:lnTo>
                      <a:pt x="156" y="763"/>
                    </a:lnTo>
                    <a:lnTo>
                      <a:pt x="156" y="761"/>
                    </a:lnTo>
                    <a:lnTo>
                      <a:pt x="152" y="761"/>
                    </a:lnTo>
                    <a:lnTo>
                      <a:pt x="150" y="761"/>
                    </a:lnTo>
                    <a:lnTo>
                      <a:pt x="150" y="761"/>
                    </a:lnTo>
                    <a:close/>
                    <a:moveTo>
                      <a:pt x="165" y="761"/>
                    </a:moveTo>
                    <a:lnTo>
                      <a:pt x="167" y="763"/>
                    </a:lnTo>
                    <a:lnTo>
                      <a:pt x="169" y="763"/>
                    </a:lnTo>
                    <a:lnTo>
                      <a:pt x="171" y="761"/>
                    </a:lnTo>
                    <a:lnTo>
                      <a:pt x="169" y="759"/>
                    </a:lnTo>
                    <a:lnTo>
                      <a:pt x="165" y="761"/>
                    </a:lnTo>
                    <a:lnTo>
                      <a:pt x="165" y="761"/>
                    </a:lnTo>
                    <a:close/>
                    <a:moveTo>
                      <a:pt x="156" y="759"/>
                    </a:moveTo>
                    <a:lnTo>
                      <a:pt x="160" y="761"/>
                    </a:lnTo>
                    <a:lnTo>
                      <a:pt x="162" y="759"/>
                    </a:lnTo>
                    <a:lnTo>
                      <a:pt x="167" y="757"/>
                    </a:lnTo>
                    <a:lnTo>
                      <a:pt x="165" y="757"/>
                    </a:lnTo>
                    <a:lnTo>
                      <a:pt x="160" y="755"/>
                    </a:lnTo>
                    <a:lnTo>
                      <a:pt x="156" y="757"/>
                    </a:lnTo>
                    <a:lnTo>
                      <a:pt x="156" y="759"/>
                    </a:lnTo>
                    <a:lnTo>
                      <a:pt x="156" y="759"/>
                    </a:lnTo>
                    <a:close/>
                    <a:moveTo>
                      <a:pt x="192" y="681"/>
                    </a:moveTo>
                    <a:lnTo>
                      <a:pt x="192" y="683"/>
                    </a:lnTo>
                    <a:lnTo>
                      <a:pt x="194" y="685"/>
                    </a:lnTo>
                    <a:lnTo>
                      <a:pt x="194" y="683"/>
                    </a:lnTo>
                    <a:lnTo>
                      <a:pt x="192" y="681"/>
                    </a:lnTo>
                    <a:lnTo>
                      <a:pt x="192" y="681"/>
                    </a:lnTo>
                    <a:lnTo>
                      <a:pt x="192" y="681"/>
                    </a:lnTo>
                    <a:close/>
                    <a:moveTo>
                      <a:pt x="188" y="670"/>
                    </a:moveTo>
                    <a:lnTo>
                      <a:pt x="188" y="672"/>
                    </a:lnTo>
                    <a:lnTo>
                      <a:pt x="192" y="677"/>
                    </a:lnTo>
                    <a:lnTo>
                      <a:pt x="194" y="675"/>
                    </a:lnTo>
                    <a:lnTo>
                      <a:pt x="192" y="672"/>
                    </a:lnTo>
                    <a:lnTo>
                      <a:pt x="192" y="672"/>
                    </a:lnTo>
                    <a:lnTo>
                      <a:pt x="188" y="670"/>
                    </a:lnTo>
                    <a:lnTo>
                      <a:pt x="188" y="670"/>
                    </a:lnTo>
                    <a:close/>
                    <a:moveTo>
                      <a:pt x="177" y="645"/>
                    </a:moveTo>
                    <a:lnTo>
                      <a:pt x="179" y="645"/>
                    </a:lnTo>
                    <a:lnTo>
                      <a:pt x="184" y="641"/>
                    </a:lnTo>
                    <a:lnTo>
                      <a:pt x="186" y="641"/>
                    </a:lnTo>
                    <a:lnTo>
                      <a:pt x="186" y="639"/>
                    </a:lnTo>
                    <a:lnTo>
                      <a:pt x="184" y="639"/>
                    </a:lnTo>
                    <a:lnTo>
                      <a:pt x="181" y="637"/>
                    </a:lnTo>
                    <a:lnTo>
                      <a:pt x="177" y="639"/>
                    </a:lnTo>
                    <a:lnTo>
                      <a:pt x="177" y="641"/>
                    </a:lnTo>
                    <a:lnTo>
                      <a:pt x="177" y="645"/>
                    </a:lnTo>
                    <a:lnTo>
                      <a:pt x="177" y="645"/>
                    </a:lnTo>
                    <a:close/>
                    <a:moveTo>
                      <a:pt x="177" y="660"/>
                    </a:moveTo>
                    <a:lnTo>
                      <a:pt x="179" y="660"/>
                    </a:lnTo>
                    <a:lnTo>
                      <a:pt x="184" y="660"/>
                    </a:lnTo>
                    <a:lnTo>
                      <a:pt x="186" y="658"/>
                    </a:lnTo>
                    <a:lnTo>
                      <a:pt x="186" y="654"/>
                    </a:lnTo>
                    <a:lnTo>
                      <a:pt x="181" y="651"/>
                    </a:lnTo>
                    <a:lnTo>
                      <a:pt x="179" y="654"/>
                    </a:lnTo>
                    <a:lnTo>
                      <a:pt x="177" y="660"/>
                    </a:lnTo>
                    <a:lnTo>
                      <a:pt x="177" y="660"/>
                    </a:lnTo>
                    <a:close/>
                    <a:moveTo>
                      <a:pt x="165" y="660"/>
                    </a:moveTo>
                    <a:lnTo>
                      <a:pt x="169" y="662"/>
                    </a:lnTo>
                    <a:lnTo>
                      <a:pt x="171" y="660"/>
                    </a:lnTo>
                    <a:lnTo>
                      <a:pt x="171" y="656"/>
                    </a:lnTo>
                    <a:lnTo>
                      <a:pt x="173" y="651"/>
                    </a:lnTo>
                    <a:lnTo>
                      <a:pt x="167" y="654"/>
                    </a:lnTo>
                    <a:lnTo>
                      <a:pt x="165" y="656"/>
                    </a:lnTo>
                    <a:lnTo>
                      <a:pt x="165" y="660"/>
                    </a:lnTo>
                    <a:lnTo>
                      <a:pt x="165" y="660"/>
                    </a:lnTo>
                    <a:close/>
                    <a:moveTo>
                      <a:pt x="141" y="679"/>
                    </a:moveTo>
                    <a:lnTo>
                      <a:pt x="141" y="681"/>
                    </a:lnTo>
                    <a:lnTo>
                      <a:pt x="141" y="685"/>
                    </a:lnTo>
                    <a:lnTo>
                      <a:pt x="146" y="685"/>
                    </a:lnTo>
                    <a:lnTo>
                      <a:pt x="146" y="683"/>
                    </a:lnTo>
                    <a:lnTo>
                      <a:pt x="143" y="679"/>
                    </a:lnTo>
                    <a:lnTo>
                      <a:pt x="141" y="679"/>
                    </a:lnTo>
                    <a:lnTo>
                      <a:pt x="141" y="679"/>
                    </a:lnTo>
                    <a:close/>
                    <a:moveTo>
                      <a:pt x="188" y="717"/>
                    </a:moveTo>
                    <a:lnTo>
                      <a:pt x="188" y="719"/>
                    </a:lnTo>
                    <a:lnTo>
                      <a:pt x="190" y="719"/>
                    </a:lnTo>
                    <a:lnTo>
                      <a:pt x="190" y="721"/>
                    </a:lnTo>
                    <a:lnTo>
                      <a:pt x="190" y="725"/>
                    </a:lnTo>
                    <a:lnTo>
                      <a:pt x="190" y="725"/>
                    </a:lnTo>
                    <a:lnTo>
                      <a:pt x="194" y="723"/>
                    </a:lnTo>
                    <a:lnTo>
                      <a:pt x="194" y="719"/>
                    </a:lnTo>
                    <a:lnTo>
                      <a:pt x="198" y="715"/>
                    </a:lnTo>
                    <a:lnTo>
                      <a:pt x="196" y="715"/>
                    </a:lnTo>
                    <a:lnTo>
                      <a:pt x="194" y="715"/>
                    </a:lnTo>
                    <a:lnTo>
                      <a:pt x="192" y="715"/>
                    </a:lnTo>
                    <a:lnTo>
                      <a:pt x="188" y="717"/>
                    </a:lnTo>
                    <a:lnTo>
                      <a:pt x="188" y="717"/>
                    </a:lnTo>
                    <a:close/>
                    <a:moveTo>
                      <a:pt x="141" y="729"/>
                    </a:moveTo>
                    <a:lnTo>
                      <a:pt x="143" y="731"/>
                    </a:lnTo>
                    <a:lnTo>
                      <a:pt x="150" y="731"/>
                    </a:lnTo>
                    <a:lnTo>
                      <a:pt x="150" y="736"/>
                    </a:lnTo>
                    <a:lnTo>
                      <a:pt x="154" y="736"/>
                    </a:lnTo>
                    <a:lnTo>
                      <a:pt x="156" y="734"/>
                    </a:lnTo>
                    <a:lnTo>
                      <a:pt x="167" y="731"/>
                    </a:lnTo>
                    <a:lnTo>
                      <a:pt x="173" y="731"/>
                    </a:lnTo>
                    <a:lnTo>
                      <a:pt x="179" y="725"/>
                    </a:lnTo>
                    <a:lnTo>
                      <a:pt x="179" y="721"/>
                    </a:lnTo>
                    <a:lnTo>
                      <a:pt x="177" y="715"/>
                    </a:lnTo>
                    <a:lnTo>
                      <a:pt x="173" y="715"/>
                    </a:lnTo>
                    <a:lnTo>
                      <a:pt x="169" y="713"/>
                    </a:lnTo>
                    <a:lnTo>
                      <a:pt x="167" y="704"/>
                    </a:lnTo>
                    <a:lnTo>
                      <a:pt x="162" y="698"/>
                    </a:lnTo>
                    <a:lnTo>
                      <a:pt x="156" y="696"/>
                    </a:lnTo>
                    <a:lnTo>
                      <a:pt x="152" y="691"/>
                    </a:lnTo>
                    <a:lnTo>
                      <a:pt x="146" y="691"/>
                    </a:lnTo>
                    <a:lnTo>
                      <a:pt x="141" y="689"/>
                    </a:lnTo>
                    <a:lnTo>
                      <a:pt x="141" y="691"/>
                    </a:lnTo>
                    <a:lnTo>
                      <a:pt x="137" y="696"/>
                    </a:lnTo>
                    <a:lnTo>
                      <a:pt x="137" y="702"/>
                    </a:lnTo>
                    <a:lnTo>
                      <a:pt x="141" y="704"/>
                    </a:lnTo>
                    <a:lnTo>
                      <a:pt x="143" y="706"/>
                    </a:lnTo>
                    <a:lnTo>
                      <a:pt x="139" y="704"/>
                    </a:lnTo>
                    <a:lnTo>
                      <a:pt x="137" y="706"/>
                    </a:lnTo>
                    <a:lnTo>
                      <a:pt x="137" y="708"/>
                    </a:lnTo>
                    <a:lnTo>
                      <a:pt x="135" y="713"/>
                    </a:lnTo>
                    <a:lnTo>
                      <a:pt x="139" y="715"/>
                    </a:lnTo>
                    <a:lnTo>
                      <a:pt x="137" y="717"/>
                    </a:lnTo>
                    <a:lnTo>
                      <a:pt x="135" y="719"/>
                    </a:lnTo>
                    <a:lnTo>
                      <a:pt x="137" y="721"/>
                    </a:lnTo>
                    <a:lnTo>
                      <a:pt x="148" y="723"/>
                    </a:lnTo>
                    <a:lnTo>
                      <a:pt x="148" y="725"/>
                    </a:lnTo>
                    <a:lnTo>
                      <a:pt x="150" y="725"/>
                    </a:lnTo>
                    <a:lnTo>
                      <a:pt x="156" y="723"/>
                    </a:lnTo>
                    <a:lnTo>
                      <a:pt x="152" y="727"/>
                    </a:lnTo>
                    <a:lnTo>
                      <a:pt x="150" y="727"/>
                    </a:lnTo>
                    <a:lnTo>
                      <a:pt x="143" y="725"/>
                    </a:lnTo>
                    <a:lnTo>
                      <a:pt x="141" y="727"/>
                    </a:lnTo>
                    <a:lnTo>
                      <a:pt x="141" y="729"/>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64" name="Freeform 170">
                <a:extLst>
                  <a:ext uri="{FF2B5EF4-FFF2-40B4-BE49-F238E27FC236}">
                    <a16:creationId xmlns:a16="http://schemas.microsoft.com/office/drawing/2014/main" id="{9747759E-A57F-4837-AE31-2807E7A0CAB9}"/>
                  </a:ext>
                </a:extLst>
              </p:cNvPr>
              <p:cNvSpPr>
                <a:spLocks noEditPoints="1"/>
              </p:cNvSpPr>
              <p:nvPr/>
            </p:nvSpPr>
            <p:spPr bwMode="auto">
              <a:xfrm>
                <a:off x="7062627" y="1919342"/>
                <a:ext cx="1394577" cy="1215865"/>
              </a:xfrm>
              <a:custGeom>
                <a:avLst/>
                <a:gdLst>
                  <a:gd name="T0" fmla="*/ 1258 w 1730"/>
                  <a:gd name="T1" fmla="*/ 116 h 1606"/>
                  <a:gd name="T2" fmla="*/ 1269 w 1730"/>
                  <a:gd name="T3" fmla="*/ 276 h 1606"/>
                  <a:gd name="T4" fmla="*/ 1265 w 1730"/>
                  <a:gd name="T5" fmla="*/ 299 h 1606"/>
                  <a:gd name="T6" fmla="*/ 1353 w 1730"/>
                  <a:gd name="T7" fmla="*/ 188 h 1606"/>
                  <a:gd name="T8" fmla="*/ 1387 w 1730"/>
                  <a:gd name="T9" fmla="*/ 110 h 1606"/>
                  <a:gd name="T10" fmla="*/ 1482 w 1730"/>
                  <a:gd name="T11" fmla="*/ 38 h 1606"/>
                  <a:gd name="T12" fmla="*/ 1720 w 1730"/>
                  <a:gd name="T13" fmla="*/ 59 h 1606"/>
                  <a:gd name="T14" fmla="*/ 1469 w 1730"/>
                  <a:gd name="T15" fmla="*/ 249 h 1606"/>
                  <a:gd name="T16" fmla="*/ 1332 w 1730"/>
                  <a:gd name="T17" fmla="*/ 354 h 1606"/>
                  <a:gd name="T18" fmla="*/ 1383 w 1730"/>
                  <a:gd name="T19" fmla="*/ 812 h 1606"/>
                  <a:gd name="T20" fmla="*/ 1208 w 1730"/>
                  <a:gd name="T21" fmla="*/ 306 h 1606"/>
                  <a:gd name="T22" fmla="*/ 1081 w 1730"/>
                  <a:gd name="T23" fmla="*/ 215 h 1606"/>
                  <a:gd name="T24" fmla="*/ 900 w 1730"/>
                  <a:gd name="T25" fmla="*/ 181 h 1606"/>
                  <a:gd name="T26" fmla="*/ 1180 w 1730"/>
                  <a:gd name="T27" fmla="*/ 363 h 1606"/>
                  <a:gd name="T28" fmla="*/ 1231 w 1730"/>
                  <a:gd name="T29" fmla="*/ 485 h 1606"/>
                  <a:gd name="T30" fmla="*/ 717 w 1730"/>
                  <a:gd name="T31" fmla="*/ 245 h 1606"/>
                  <a:gd name="T32" fmla="*/ 1121 w 1730"/>
                  <a:gd name="T33" fmla="*/ 487 h 1606"/>
                  <a:gd name="T34" fmla="*/ 1039 w 1730"/>
                  <a:gd name="T35" fmla="*/ 373 h 1606"/>
                  <a:gd name="T36" fmla="*/ 788 w 1730"/>
                  <a:gd name="T37" fmla="*/ 278 h 1606"/>
                  <a:gd name="T38" fmla="*/ 871 w 1730"/>
                  <a:gd name="T39" fmla="*/ 333 h 1606"/>
                  <a:gd name="T40" fmla="*/ 594 w 1730"/>
                  <a:gd name="T41" fmla="*/ 401 h 1606"/>
                  <a:gd name="T42" fmla="*/ 904 w 1730"/>
                  <a:gd name="T43" fmla="*/ 531 h 1606"/>
                  <a:gd name="T44" fmla="*/ 1005 w 1730"/>
                  <a:gd name="T45" fmla="*/ 502 h 1606"/>
                  <a:gd name="T46" fmla="*/ 1031 w 1730"/>
                  <a:gd name="T47" fmla="*/ 557 h 1606"/>
                  <a:gd name="T48" fmla="*/ 1191 w 1730"/>
                  <a:gd name="T49" fmla="*/ 778 h 1606"/>
                  <a:gd name="T50" fmla="*/ 1064 w 1730"/>
                  <a:gd name="T51" fmla="*/ 854 h 1606"/>
                  <a:gd name="T52" fmla="*/ 843 w 1730"/>
                  <a:gd name="T53" fmla="*/ 645 h 1606"/>
                  <a:gd name="T54" fmla="*/ 765 w 1730"/>
                  <a:gd name="T55" fmla="*/ 487 h 1606"/>
                  <a:gd name="T56" fmla="*/ 687 w 1730"/>
                  <a:gd name="T57" fmla="*/ 588 h 1606"/>
                  <a:gd name="T58" fmla="*/ 1210 w 1730"/>
                  <a:gd name="T59" fmla="*/ 797 h 1606"/>
                  <a:gd name="T60" fmla="*/ 1338 w 1730"/>
                  <a:gd name="T61" fmla="*/ 681 h 1606"/>
                  <a:gd name="T62" fmla="*/ 1260 w 1730"/>
                  <a:gd name="T63" fmla="*/ 856 h 1606"/>
                  <a:gd name="T64" fmla="*/ 1149 w 1730"/>
                  <a:gd name="T65" fmla="*/ 685 h 1606"/>
                  <a:gd name="T66" fmla="*/ 1136 w 1730"/>
                  <a:gd name="T67" fmla="*/ 624 h 1606"/>
                  <a:gd name="T68" fmla="*/ 1239 w 1730"/>
                  <a:gd name="T69" fmla="*/ 605 h 1606"/>
                  <a:gd name="T70" fmla="*/ 1343 w 1730"/>
                  <a:gd name="T71" fmla="*/ 679 h 1606"/>
                  <a:gd name="T72" fmla="*/ 1391 w 1730"/>
                  <a:gd name="T73" fmla="*/ 772 h 1606"/>
                  <a:gd name="T74" fmla="*/ 1419 w 1730"/>
                  <a:gd name="T75" fmla="*/ 866 h 1606"/>
                  <a:gd name="T76" fmla="*/ 1374 w 1730"/>
                  <a:gd name="T77" fmla="*/ 911 h 1606"/>
                  <a:gd name="T78" fmla="*/ 1366 w 1730"/>
                  <a:gd name="T79" fmla="*/ 980 h 1606"/>
                  <a:gd name="T80" fmla="*/ 1088 w 1730"/>
                  <a:gd name="T81" fmla="*/ 957 h 1606"/>
                  <a:gd name="T82" fmla="*/ 1338 w 1730"/>
                  <a:gd name="T83" fmla="*/ 1062 h 1606"/>
                  <a:gd name="T84" fmla="*/ 1050 w 1730"/>
                  <a:gd name="T85" fmla="*/ 1210 h 1606"/>
                  <a:gd name="T86" fmla="*/ 1400 w 1730"/>
                  <a:gd name="T87" fmla="*/ 1408 h 1606"/>
                  <a:gd name="T88" fmla="*/ 1452 w 1730"/>
                  <a:gd name="T89" fmla="*/ 1494 h 1606"/>
                  <a:gd name="T90" fmla="*/ 1421 w 1730"/>
                  <a:gd name="T91" fmla="*/ 1423 h 1606"/>
                  <a:gd name="T92" fmla="*/ 1334 w 1730"/>
                  <a:gd name="T93" fmla="*/ 1511 h 1606"/>
                  <a:gd name="T94" fmla="*/ 108 w 1730"/>
                  <a:gd name="T95" fmla="*/ 1244 h 1606"/>
                  <a:gd name="T96" fmla="*/ 462 w 1730"/>
                  <a:gd name="T97" fmla="*/ 502 h 1606"/>
                  <a:gd name="T98" fmla="*/ 120 w 1730"/>
                  <a:gd name="T99" fmla="*/ 1275 h 1606"/>
                  <a:gd name="T100" fmla="*/ 103 w 1730"/>
                  <a:gd name="T101" fmla="*/ 1052 h 1606"/>
                  <a:gd name="T102" fmla="*/ 382 w 1730"/>
                  <a:gd name="T103" fmla="*/ 548 h 1606"/>
                  <a:gd name="T104" fmla="*/ 683 w 1730"/>
                  <a:gd name="T105" fmla="*/ 721 h 1606"/>
                  <a:gd name="T106" fmla="*/ 875 w 1730"/>
                  <a:gd name="T107" fmla="*/ 750 h 1606"/>
                  <a:gd name="T108" fmla="*/ 938 w 1730"/>
                  <a:gd name="T109" fmla="*/ 643 h 1606"/>
                  <a:gd name="T110" fmla="*/ 1058 w 1730"/>
                  <a:gd name="T111" fmla="*/ 778 h 1606"/>
                  <a:gd name="T112" fmla="*/ 1037 w 1730"/>
                  <a:gd name="T113" fmla="*/ 831 h 1606"/>
                  <a:gd name="T114" fmla="*/ 852 w 1730"/>
                  <a:gd name="T115" fmla="*/ 995 h 1606"/>
                  <a:gd name="T116" fmla="*/ 1027 w 1730"/>
                  <a:gd name="T117" fmla="*/ 1271 h 1606"/>
                  <a:gd name="T118" fmla="*/ 1246 w 1730"/>
                  <a:gd name="T119" fmla="*/ 1140 h 1606"/>
                  <a:gd name="T120" fmla="*/ 1362 w 1730"/>
                  <a:gd name="T121" fmla="*/ 1246 h 1606"/>
                  <a:gd name="T122" fmla="*/ 1383 w 1730"/>
                  <a:gd name="T123" fmla="*/ 1379 h 1606"/>
                  <a:gd name="T124" fmla="*/ 1277 w 1730"/>
                  <a:gd name="T125" fmla="*/ 1545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0" h="1606">
                    <a:moveTo>
                      <a:pt x="1252" y="283"/>
                    </a:moveTo>
                    <a:lnTo>
                      <a:pt x="1254" y="280"/>
                    </a:lnTo>
                    <a:lnTo>
                      <a:pt x="1256" y="276"/>
                    </a:lnTo>
                    <a:lnTo>
                      <a:pt x="1263" y="268"/>
                    </a:lnTo>
                    <a:lnTo>
                      <a:pt x="1265" y="259"/>
                    </a:lnTo>
                    <a:lnTo>
                      <a:pt x="1267" y="257"/>
                    </a:lnTo>
                    <a:lnTo>
                      <a:pt x="1269" y="261"/>
                    </a:lnTo>
                    <a:lnTo>
                      <a:pt x="1267" y="266"/>
                    </a:lnTo>
                    <a:lnTo>
                      <a:pt x="1267" y="268"/>
                    </a:lnTo>
                    <a:lnTo>
                      <a:pt x="1269" y="268"/>
                    </a:lnTo>
                    <a:lnTo>
                      <a:pt x="1273" y="266"/>
                    </a:lnTo>
                    <a:lnTo>
                      <a:pt x="1277" y="261"/>
                    </a:lnTo>
                    <a:lnTo>
                      <a:pt x="1277" y="257"/>
                    </a:lnTo>
                    <a:lnTo>
                      <a:pt x="1273" y="257"/>
                    </a:lnTo>
                    <a:lnTo>
                      <a:pt x="1273" y="257"/>
                    </a:lnTo>
                    <a:lnTo>
                      <a:pt x="1277" y="255"/>
                    </a:lnTo>
                    <a:lnTo>
                      <a:pt x="1277" y="249"/>
                    </a:lnTo>
                    <a:lnTo>
                      <a:pt x="1275" y="247"/>
                    </a:lnTo>
                    <a:lnTo>
                      <a:pt x="1275" y="242"/>
                    </a:lnTo>
                    <a:lnTo>
                      <a:pt x="1282" y="238"/>
                    </a:lnTo>
                    <a:lnTo>
                      <a:pt x="1284" y="232"/>
                    </a:lnTo>
                    <a:lnTo>
                      <a:pt x="1288" y="232"/>
                    </a:lnTo>
                    <a:lnTo>
                      <a:pt x="1288" y="228"/>
                    </a:lnTo>
                    <a:lnTo>
                      <a:pt x="1288" y="232"/>
                    </a:lnTo>
                    <a:lnTo>
                      <a:pt x="1290" y="234"/>
                    </a:lnTo>
                    <a:lnTo>
                      <a:pt x="1286" y="234"/>
                    </a:lnTo>
                    <a:lnTo>
                      <a:pt x="1284" y="240"/>
                    </a:lnTo>
                    <a:lnTo>
                      <a:pt x="1279" y="245"/>
                    </a:lnTo>
                    <a:lnTo>
                      <a:pt x="1279" y="251"/>
                    </a:lnTo>
                    <a:lnTo>
                      <a:pt x="1282" y="255"/>
                    </a:lnTo>
                    <a:lnTo>
                      <a:pt x="1282" y="259"/>
                    </a:lnTo>
                    <a:lnTo>
                      <a:pt x="1286" y="257"/>
                    </a:lnTo>
                    <a:lnTo>
                      <a:pt x="1288" y="251"/>
                    </a:lnTo>
                    <a:lnTo>
                      <a:pt x="1296" y="245"/>
                    </a:lnTo>
                    <a:lnTo>
                      <a:pt x="1298" y="240"/>
                    </a:lnTo>
                    <a:lnTo>
                      <a:pt x="1298" y="234"/>
                    </a:lnTo>
                    <a:lnTo>
                      <a:pt x="1300" y="230"/>
                    </a:lnTo>
                    <a:lnTo>
                      <a:pt x="1303" y="230"/>
                    </a:lnTo>
                    <a:lnTo>
                      <a:pt x="1303" y="232"/>
                    </a:lnTo>
                    <a:lnTo>
                      <a:pt x="1303" y="234"/>
                    </a:lnTo>
                    <a:lnTo>
                      <a:pt x="1303" y="238"/>
                    </a:lnTo>
                    <a:lnTo>
                      <a:pt x="1305" y="236"/>
                    </a:lnTo>
                    <a:lnTo>
                      <a:pt x="1309" y="232"/>
                    </a:lnTo>
                    <a:lnTo>
                      <a:pt x="1313" y="232"/>
                    </a:lnTo>
                    <a:lnTo>
                      <a:pt x="1319" y="232"/>
                    </a:lnTo>
                    <a:lnTo>
                      <a:pt x="1326" y="230"/>
                    </a:lnTo>
                    <a:lnTo>
                      <a:pt x="1328" y="230"/>
                    </a:lnTo>
                    <a:lnTo>
                      <a:pt x="1332" y="228"/>
                    </a:lnTo>
                    <a:lnTo>
                      <a:pt x="1336" y="226"/>
                    </a:lnTo>
                    <a:lnTo>
                      <a:pt x="1336" y="221"/>
                    </a:lnTo>
                    <a:lnTo>
                      <a:pt x="1336" y="219"/>
                    </a:lnTo>
                    <a:lnTo>
                      <a:pt x="1338" y="217"/>
                    </a:lnTo>
                    <a:lnTo>
                      <a:pt x="1334" y="213"/>
                    </a:lnTo>
                    <a:lnTo>
                      <a:pt x="1336" y="209"/>
                    </a:lnTo>
                    <a:lnTo>
                      <a:pt x="1336" y="198"/>
                    </a:lnTo>
                    <a:lnTo>
                      <a:pt x="1334" y="200"/>
                    </a:lnTo>
                    <a:lnTo>
                      <a:pt x="1332" y="205"/>
                    </a:lnTo>
                    <a:lnTo>
                      <a:pt x="1328" y="211"/>
                    </a:lnTo>
                    <a:lnTo>
                      <a:pt x="1326" y="211"/>
                    </a:lnTo>
                    <a:lnTo>
                      <a:pt x="1326" y="209"/>
                    </a:lnTo>
                    <a:lnTo>
                      <a:pt x="1328" y="205"/>
                    </a:lnTo>
                    <a:lnTo>
                      <a:pt x="1332" y="202"/>
                    </a:lnTo>
                    <a:lnTo>
                      <a:pt x="1332" y="198"/>
                    </a:lnTo>
                    <a:lnTo>
                      <a:pt x="1328" y="194"/>
                    </a:lnTo>
                    <a:lnTo>
                      <a:pt x="1328" y="192"/>
                    </a:lnTo>
                    <a:lnTo>
                      <a:pt x="1326" y="192"/>
                    </a:lnTo>
                    <a:lnTo>
                      <a:pt x="1324" y="192"/>
                    </a:lnTo>
                    <a:lnTo>
                      <a:pt x="1324" y="196"/>
                    </a:lnTo>
                    <a:lnTo>
                      <a:pt x="1322" y="194"/>
                    </a:lnTo>
                    <a:lnTo>
                      <a:pt x="1317" y="194"/>
                    </a:lnTo>
                    <a:lnTo>
                      <a:pt x="1313" y="196"/>
                    </a:lnTo>
                    <a:lnTo>
                      <a:pt x="1311" y="196"/>
                    </a:lnTo>
                    <a:lnTo>
                      <a:pt x="1311" y="194"/>
                    </a:lnTo>
                    <a:lnTo>
                      <a:pt x="1322" y="190"/>
                    </a:lnTo>
                    <a:lnTo>
                      <a:pt x="1326" y="188"/>
                    </a:lnTo>
                    <a:lnTo>
                      <a:pt x="1332" y="181"/>
                    </a:lnTo>
                    <a:lnTo>
                      <a:pt x="1334" y="179"/>
                    </a:lnTo>
                    <a:lnTo>
                      <a:pt x="1338" y="171"/>
                    </a:lnTo>
                    <a:lnTo>
                      <a:pt x="1341" y="165"/>
                    </a:lnTo>
                    <a:lnTo>
                      <a:pt x="1338" y="165"/>
                    </a:lnTo>
                    <a:lnTo>
                      <a:pt x="1336" y="165"/>
                    </a:lnTo>
                    <a:lnTo>
                      <a:pt x="1334" y="167"/>
                    </a:lnTo>
                    <a:lnTo>
                      <a:pt x="1332" y="165"/>
                    </a:lnTo>
                    <a:lnTo>
                      <a:pt x="1334" y="162"/>
                    </a:lnTo>
                    <a:lnTo>
                      <a:pt x="1336" y="160"/>
                    </a:lnTo>
                    <a:lnTo>
                      <a:pt x="1338" y="160"/>
                    </a:lnTo>
                    <a:lnTo>
                      <a:pt x="1341" y="158"/>
                    </a:lnTo>
                    <a:lnTo>
                      <a:pt x="1341" y="154"/>
                    </a:lnTo>
                    <a:lnTo>
                      <a:pt x="1345" y="150"/>
                    </a:lnTo>
                    <a:lnTo>
                      <a:pt x="1345" y="146"/>
                    </a:lnTo>
                    <a:lnTo>
                      <a:pt x="1343" y="146"/>
                    </a:lnTo>
                    <a:lnTo>
                      <a:pt x="1343" y="141"/>
                    </a:lnTo>
                    <a:lnTo>
                      <a:pt x="1341" y="141"/>
                    </a:lnTo>
                    <a:lnTo>
                      <a:pt x="1336" y="141"/>
                    </a:lnTo>
                    <a:lnTo>
                      <a:pt x="1332" y="150"/>
                    </a:lnTo>
                    <a:lnTo>
                      <a:pt x="1330" y="154"/>
                    </a:lnTo>
                    <a:lnTo>
                      <a:pt x="1332" y="158"/>
                    </a:lnTo>
                    <a:lnTo>
                      <a:pt x="1330" y="160"/>
                    </a:lnTo>
                    <a:lnTo>
                      <a:pt x="1328" y="162"/>
                    </a:lnTo>
                    <a:lnTo>
                      <a:pt x="1328" y="162"/>
                    </a:lnTo>
                    <a:lnTo>
                      <a:pt x="1328" y="160"/>
                    </a:lnTo>
                    <a:lnTo>
                      <a:pt x="1326" y="158"/>
                    </a:lnTo>
                    <a:lnTo>
                      <a:pt x="1326" y="154"/>
                    </a:lnTo>
                    <a:lnTo>
                      <a:pt x="1330" y="148"/>
                    </a:lnTo>
                    <a:lnTo>
                      <a:pt x="1328" y="143"/>
                    </a:lnTo>
                    <a:lnTo>
                      <a:pt x="1330" y="141"/>
                    </a:lnTo>
                    <a:lnTo>
                      <a:pt x="1330" y="143"/>
                    </a:lnTo>
                    <a:lnTo>
                      <a:pt x="1334" y="141"/>
                    </a:lnTo>
                    <a:lnTo>
                      <a:pt x="1332" y="137"/>
                    </a:lnTo>
                    <a:lnTo>
                      <a:pt x="1330" y="133"/>
                    </a:lnTo>
                    <a:lnTo>
                      <a:pt x="1326" y="133"/>
                    </a:lnTo>
                    <a:lnTo>
                      <a:pt x="1322" y="133"/>
                    </a:lnTo>
                    <a:lnTo>
                      <a:pt x="1319" y="137"/>
                    </a:lnTo>
                    <a:lnTo>
                      <a:pt x="1319" y="135"/>
                    </a:lnTo>
                    <a:lnTo>
                      <a:pt x="1317" y="133"/>
                    </a:lnTo>
                    <a:lnTo>
                      <a:pt x="1317" y="129"/>
                    </a:lnTo>
                    <a:lnTo>
                      <a:pt x="1315" y="122"/>
                    </a:lnTo>
                    <a:lnTo>
                      <a:pt x="1317" y="114"/>
                    </a:lnTo>
                    <a:lnTo>
                      <a:pt x="1317" y="108"/>
                    </a:lnTo>
                    <a:lnTo>
                      <a:pt x="1319" y="103"/>
                    </a:lnTo>
                    <a:lnTo>
                      <a:pt x="1319" y="97"/>
                    </a:lnTo>
                    <a:lnTo>
                      <a:pt x="1319" y="93"/>
                    </a:lnTo>
                    <a:lnTo>
                      <a:pt x="1322" y="87"/>
                    </a:lnTo>
                    <a:lnTo>
                      <a:pt x="1322" y="80"/>
                    </a:lnTo>
                    <a:lnTo>
                      <a:pt x="1319" y="76"/>
                    </a:lnTo>
                    <a:lnTo>
                      <a:pt x="1317" y="72"/>
                    </a:lnTo>
                    <a:lnTo>
                      <a:pt x="1313" y="68"/>
                    </a:lnTo>
                    <a:lnTo>
                      <a:pt x="1311" y="65"/>
                    </a:lnTo>
                    <a:lnTo>
                      <a:pt x="1305" y="61"/>
                    </a:lnTo>
                    <a:lnTo>
                      <a:pt x="1303" y="63"/>
                    </a:lnTo>
                    <a:lnTo>
                      <a:pt x="1303" y="65"/>
                    </a:lnTo>
                    <a:lnTo>
                      <a:pt x="1303" y="65"/>
                    </a:lnTo>
                    <a:lnTo>
                      <a:pt x="1296" y="61"/>
                    </a:lnTo>
                    <a:lnTo>
                      <a:pt x="1292" y="63"/>
                    </a:lnTo>
                    <a:lnTo>
                      <a:pt x="1292" y="68"/>
                    </a:lnTo>
                    <a:lnTo>
                      <a:pt x="1290" y="72"/>
                    </a:lnTo>
                    <a:lnTo>
                      <a:pt x="1292" y="74"/>
                    </a:lnTo>
                    <a:lnTo>
                      <a:pt x="1296" y="74"/>
                    </a:lnTo>
                    <a:lnTo>
                      <a:pt x="1300" y="74"/>
                    </a:lnTo>
                    <a:lnTo>
                      <a:pt x="1305" y="76"/>
                    </a:lnTo>
                    <a:lnTo>
                      <a:pt x="1307" y="78"/>
                    </a:lnTo>
                    <a:lnTo>
                      <a:pt x="1309" y="80"/>
                    </a:lnTo>
                    <a:lnTo>
                      <a:pt x="1309" y="82"/>
                    </a:lnTo>
                    <a:lnTo>
                      <a:pt x="1303" y="89"/>
                    </a:lnTo>
                    <a:lnTo>
                      <a:pt x="1300" y="89"/>
                    </a:lnTo>
                    <a:lnTo>
                      <a:pt x="1296" y="84"/>
                    </a:lnTo>
                    <a:lnTo>
                      <a:pt x="1292" y="84"/>
                    </a:lnTo>
                    <a:lnTo>
                      <a:pt x="1288" y="84"/>
                    </a:lnTo>
                    <a:lnTo>
                      <a:pt x="1290" y="87"/>
                    </a:lnTo>
                    <a:lnTo>
                      <a:pt x="1294" y="89"/>
                    </a:lnTo>
                    <a:lnTo>
                      <a:pt x="1290" y="91"/>
                    </a:lnTo>
                    <a:lnTo>
                      <a:pt x="1288" y="93"/>
                    </a:lnTo>
                    <a:lnTo>
                      <a:pt x="1282" y="87"/>
                    </a:lnTo>
                    <a:lnTo>
                      <a:pt x="1275" y="89"/>
                    </a:lnTo>
                    <a:lnTo>
                      <a:pt x="1273" y="95"/>
                    </a:lnTo>
                    <a:lnTo>
                      <a:pt x="1271" y="97"/>
                    </a:lnTo>
                    <a:lnTo>
                      <a:pt x="1271" y="99"/>
                    </a:lnTo>
                    <a:lnTo>
                      <a:pt x="1275" y="101"/>
                    </a:lnTo>
                    <a:lnTo>
                      <a:pt x="1275" y="105"/>
                    </a:lnTo>
                    <a:lnTo>
                      <a:pt x="1279" y="108"/>
                    </a:lnTo>
                    <a:lnTo>
                      <a:pt x="1279" y="110"/>
                    </a:lnTo>
                    <a:lnTo>
                      <a:pt x="1277" y="110"/>
                    </a:lnTo>
                    <a:lnTo>
                      <a:pt x="1277" y="112"/>
                    </a:lnTo>
                    <a:lnTo>
                      <a:pt x="1279" y="114"/>
                    </a:lnTo>
                    <a:lnTo>
                      <a:pt x="1279" y="118"/>
                    </a:lnTo>
                    <a:lnTo>
                      <a:pt x="1275" y="118"/>
                    </a:lnTo>
                    <a:lnTo>
                      <a:pt x="1273" y="116"/>
                    </a:lnTo>
                    <a:lnTo>
                      <a:pt x="1269" y="114"/>
                    </a:lnTo>
                    <a:lnTo>
                      <a:pt x="1265" y="112"/>
                    </a:lnTo>
                    <a:lnTo>
                      <a:pt x="1263" y="112"/>
                    </a:lnTo>
                    <a:lnTo>
                      <a:pt x="1258" y="114"/>
                    </a:lnTo>
                    <a:lnTo>
                      <a:pt x="1258" y="116"/>
                    </a:lnTo>
                    <a:lnTo>
                      <a:pt x="1260" y="120"/>
                    </a:lnTo>
                    <a:lnTo>
                      <a:pt x="1258" y="124"/>
                    </a:lnTo>
                    <a:lnTo>
                      <a:pt x="1256" y="122"/>
                    </a:lnTo>
                    <a:lnTo>
                      <a:pt x="1256" y="120"/>
                    </a:lnTo>
                    <a:lnTo>
                      <a:pt x="1254" y="118"/>
                    </a:lnTo>
                    <a:lnTo>
                      <a:pt x="1250" y="116"/>
                    </a:lnTo>
                    <a:lnTo>
                      <a:pt x="1248" y="116"/>
                    </a:lnTo>
                    <a:lnTo>
                      <a:pt x="1246" y="114"/>
                    </a:lnTo>
                    <a:lnTo>
                      <a:pt x="1244" y="114"/>
                    </a:lnTo>
                    <a:lnTo>
                      <a:pt x="1241" y="116"/>
                    </a:lnTo>
                    <a:lnTo>
                      <a:pt x="1244" y="120"/>
                    </a:lnTo>
                    <a:lnTo>
                      <a:pt x="1244" y="124"/>
                    </a:lnTo>
                    <a:lnTo>
                      <a:pt x="1246" y="129"/>
                    </a:lnTo>
                    <a:lnTo>
                      <a:pt x="1248" y="131"/>
                    </a:lnTo>
                    <a:lnTo>
                      <a:pt x="1252" y="133"/>
                    </a:lnTo>
                    <a:lnTo>
                      <a:pt x="1254" y="135"/>
                    </a:lnTo>
                    <a:lnTo>
                      <a:pt x="1254" y="135"/>
                    </a:lnTo>
                    <a:lnTo>
                      <a:pt x="1248" y="135"/>
                    </a:lnTo>
                    <a:lnTo>
                      <a:pt x="1254" y="137"/>
                    </a:lnTo>
                    <a:lnTo>
                      <a:pt x="1254" y="141"/>
                    </a:lnTo>
                    <a:lnTo>
                      <a:pt x="1258" y="143"/>
                    </a:lnTo>
                    <a:lnTo>
                      <a:pt x="1265" y="143"/>
                    </a:lnTo>
                    <a:lnTo>
                      <a:pt x="1267" y="141"/>
                    </a:lnTo>
                    <a:lnTo>
                      <a:pt x="1269" y="141"/>
                    </a:lnTo>
                    <a:lnTo>
                      <a:pt x="1269" y="143"/>
                    </a:lnTo>
                    <a:lnTo>
                      <a:pt x="1265" y="146"/>
                    </a:lnTo>
                    <a:lnTo>
                      <a:pt x="1265" y="152"/>
                    </a:lnTo>
                    <a:lnTo>
                      <a:pt x="1260" y="152"/>
                    </a:lnTo>
                    <a:lnTo>
                      <a:pt x="1256" y="148"/>
                    </a:lnTo>
                    <a:lnTo>
                      <a:pt x="1246" y="146"/>
                    </a:lnTo>
                    <a:lnTo>
                      <a:pt x="1241" y="141"/>
                    </a:lnTo>
                    <a:lnTo>
                      <a:pt x="1239" y="139"/>
                    </a:lnTo>
                    <a:lnTo>
                      <a:pt x="1237" y="137"/>
                    </a:lnTo>
                    <a:lnTo>
                      <a:pt x="1235" y="137"/>
                    </a:lnTo>
                    <a:lnTo>
                      <a:pt x="1235" y="141"/>
                    </a:lnTo>
                    <a:lnTo>
                      <a:pt x="1235" y="143"/>
                    </a:lnTo>
                    <a:lnTo>
                      <a:pt x="1233" y="146"/>
                    </a:lnTo>
                    <a:lnTo>
                      <a:pt x="1235" y="152"/>
                    </a:lnTo>
                    <a:lnTo>
                      <a:pt x="1231" y="154"/>
                    </a:lnTo>
                    <a:lnTo>
                      <a:pt x="1229" y="152"/>
                    </a:lnTo>
                    <a:lnTo>
                      <a:pt x="1229" y="158"/>
                    </a:lnTo>
                    <a:lnTo>
                      <a:pt x="1227" y="158"/>
                    </a:lnTo>
                    <a:lnTo>
                      <a:pt x="1227" y="167"/>
                    </a:lnTo>
                    <a:lnTo>
                      <a:pt x="1229" y="169"/>
                    </a:lnTo>
                    <a:lnTo>
                      <a:pt x="1235" y="171"/>
                    </a:lnTo>
                    <a:lnTo>
                      <a:pt x="1239" y="171"/>
                    </a:lnTo>
                    <a:lnTo>
                      <a:pt x="1244" y="171"/>
                    </a:lnTo>
                    <a:lnTo>
                      <a:pt x="1244" y="173"/>
                    </a:lnTo>
                    <a:lnTo>
                      <a:pt x="1239" y="173"/>
                    </a:lnTo>
                    <a:lnTo>
                      <a:pt x="1235" y="173"/>
                    </a:lnTo>
                    <a:lnTo>
                      <a:pt x="1231" y="173"/>
                    </a:lnTo>
                    <a:lnTo>
                      <a:pt x="1229" y="171"/>
                    </a:lnTo>
                    <a:lnTo>
                      <a:pt x="1225" y="173"/>
                    </a:lnTo>
                    <a:lnTo>
                      <a:pt x="1218" y="179"/>
                    </a:lnTo>
                    <a:lnTo>
                      <a:pt x="1218" y="181"/>
                    </a:lnTo>
                    <a:lnTo>
                      <a:pt x="1220" y="186"/>
                    </a:lnTo>
                    <a:lnTo>
                      <a:pt x="1220" y="188"/>
                    </a:lnTo>
                    <a:lnTo>
                      <a:pt x="1218" y="188"/>
                    </a:lnTo>
                    <a:lnTo>
                      <a:pt x="1218" y="192"/>
                    </a:lnTo>
                    <a:lnTo>
                      <a:pt x="1220" y="192"/>
                    </a:lnTo>
                    <a:lnTo>
                      <a:pt x="1223" y="192"/>
                    </a:lnTo>
                    <a:lnTo>
                      <a:pt x="1227" y="192"/>
                    </a:lnTo>
                    <a:lnTo>
                      <a:pt x="1231" y="188"/>
                    </a:lnTo>
                    <a:lnTo>
                      <a:pt x="1233" y="190"/>
                    </a:lnTo>
                    <a:lnTo>
                      <a:pt x="1231" y="194"/>
                    </a:lnTo>
                    <a:lnTo>
                      <a:pt x="1229" y="194"/>
                    </a:lnTo>
                    <a:lnTo>
                      <a:pt x="1227" y="198"/>
                    </a:lnTo>
                    <a:lnTo>
                      <a:pt x="1227" y="200"/>
                    </a:lnTo>
                    <a:lnTo>
                      <a:pt x="1231" y="200"/>
                    </a:lnTo>
                    <a:lnTo>
                      <a:pt x="1233" y="196"/>
                    </a:lnTo>
                    <a:lnTo>
                      <a:pt x="1235" y="196"/>
                    </a:lnTo>
                    <a:lnTo>
                      <a:pt x="1239" y="194"/>
                    </a:lnTo>
                    <a:lnTo>
                      <a:pt x="1239" y="196"/>
                    </a:lnTo>
                    <a:lnTo>
                      <a:pt x="1237" y="198"/>
                    </a:lnTo>
                    <a:lnTo>
                      <a:pt x="1239" y="200"/>
                    </a:lnTo>
                    <a:lnTo>
                      <a:pt x="1246" y="198"/>
                    </a:lnTo>
                    <a:lnTo>
                      <a:pt x="1248" y="202"/>
                    </a:lnTo>
                    <a:lnTo>
                      <a:pt x="1244" y="202"/>
                    </a:lnTo>
                    <a:lnTo>
                      <a:pt x="1244" y="205"/>
                    </a:lnTo>
                    <a:lnTo>
                      <a:pt x="1248" y="205"/>
                    </a:lnTo>
                    <a:lnTo>
                      <a:pt x="1252" y="205"/>
                    </a:lnTo>
                    <a:lnTo>
                      <a:pt x="1256" y="209"/>
                    </a:lnTo>
                    <a:lnTo>
                      <a:pt x="1265" y="211"/>
                    </a:lnTo>
                    <a:lnTo>
                      <a:pt x="1267" y="211"/>
                    </a:lnTo>
                    <a:lnTo>
                      <a:pt x="1258" y="211"/>
                    </a:lnTo>
                    <a:lnTo>
                      <a:pt x="1254" y="213"/>
                    </a:lnTo>
                    <a:lnTo>
                      <a:pt x="1248" y="209"/>
                    </a:lnTo>
                    <a:lnTo>
                      <a:pt x="1244" y="211"/>
                    </a:lnTo>
                    <a:lnTo>
                      <a:pt x="1244" y="213"/>
                    </a:lnTo>
                    <a:lnTo>
                      <a:pt x="1248" y="215"/>
                    </a:lnTo>
                    <a:lnTo>
                      <a:pt x="1256" y="215"/>
                    </a:lnTo>
                    <a:lnTo>
                      <a:pt x="1265" y="215"/>
                    </a:lnTo>
                    <a:lnTo>
                      <a:pt x="1267" y="217"/>
                    </a:lnTo>
                    <a:lnTo>
                      <a:pt x="1258" y="219"/>
                    </a:lnTo>
                    <a:lnTo>
                      <a:pt x="1256" y="217"/>
                    </a:lnTo>
                    <a:lnTo>
                      <a:pt x="1248" y="217"/>
                    </a:lnTo>
                    <a:lnTo>
                      <a:pt x="1244" y="217"/>
                    </a:lnTo>
                    <a:lnTo>
                      <a:pt x="1241" y="213"/>
                    </a:lnTo>
                    <a:lnTo>
                      <a:pt x="1237" y="213"/>
                    </a:lnTo>
                    <a:lnTo>
                      <a:pt x="1231" y="209"/>
                    </a:lnTo>
                    <a:lnTo>
                      <a:pt x="1229" y="209"/>
                    </a:lnTo>
                    <a:lnTo>
                      <a:pt x="1227" y="213"/>
                    </a:lnTo>
                    <a:lnTo>
                      <a:pt x="1220" y="213"/>
                    </a:lnTo>
                    <a:lnTo>
                      <a:pt x="1218" y="215"/>
                    </a:lnTo>
                    <a:lnTo>
                      <a:pt x="1216" y="221"/>
                    </a:lnTo>
                    <a:lnTo>
                      <a:pt x="1220" y="226"/>
                    </a:lnTo>
                    <a:lnTo>
                      <a:pt x="1220" y="230"/>
                    </a:lnTo>
                    <a:lnTo>
                      <a:pt x="1218" y="232"/>
                    </a:lnTo>
                    <a:lnTo>
                      <a:pt x="1216" y="226"/>
                    </a:lnTo>
                    <a:lnTo>
                      <a:pt x="1214" y="226"/>
                    </a:lnTo>
                    <a:lnTo>
                      <a:pt x="1212" y="234"/>
                    </a:lnTo>
                    <a:lnTo>
                      <a:pt x="1212" y="240"/>
                    </a:lnTo>
                    <a:lnTo>
                      <a:pt x="1216" y="240"/>
                    </a:lnTo>
                    <a:lnTo>
                      <a:pt x="1216" y="238"/>
                    </a:lnTo>
                    <a:lnTo>
                      <a:pt x="1218" y="238"/>
                    </a:lnTo>
                    <a:lnTo>
                      <a:pt x="1223" y="245"/>
                    </a:lnTo>
                    <a:lnTo>
                      <a:pt x="1225" y="245"/>
                    </a:lnTo>
                    <a:lnTo>
                      <a:pt x="1223" y="245"/>
                    </a:lnTo>
                    <a:lnTo>
                      <a:pt x="1220" y="247"/>
                    </a:lnTo>
                    <a:lnTo>
                      <a:pt x="1216" y="242"/>
                    </a:lnTo>
                    <a:lnTo>
                      <a:pt x="1212" y="245"/>
                    </a:lnTo>
                    <a:lnTo>
                      <a:pt x="1210" y="251"/>
                    </a:lnTo>
                    <a:lnTo>
                      <a:pt x="1212" y="253"/>
                    </a:lnTo>
                    <a:lnTo>
                      <a:pt x="1214" y="251"/>
                    </a:lnTo>
                    <a:lnTo>
                      <a:pt x="1212" y="255"/>
                    </a:lnTo>
                    <a:lnTo>
                      <a:pt x="1214" y="264"/>
                    </a:lnTo>
                    <a:lnTo>
                      <a:pt x="1216" y="261"/>
                    </a:lnTo>
                    <a:lnTo>
                      <a:pt x="1218" y="261"/>
                    </a:lnTo>
                    <a:lnTo>
                      <a:pt x="1218" y="268"/>
                    </a:lnTo>
                    <a:lnTo>
                      <a:pt x="1225" y="270"/>
                    </a:lnTo>
                    <a:lnTo>
                      <a:pt x="1233" y="276"/>
                    </a:lnTo>
                    <a:lnTo>
                      <a:pt x="1235" y="274"/>
                    </a:lnTo>
                    <a:lnTo>
                      <a:pt x="1237" y="270"/>
                    </a:lnTo>
                    <a:lnTo>
                      <a:pt x="1237" y="268"/>
                    </a:lnTo>
                    <a:lnTo>
                      <a:pt x="1241" y="268"/>
                    </a:lnTo>
                    <a:lnTo>
                      <a:pt x="1244" y="270"/>
                    </a:lnTo>
                    <a:lnTo>
                      <a:pt x="1241" y="274"/>
                    </a:lnTo>
                    <a:lnTo>
                      <a:pt x="1244" y="278"/>
                    </a:lnTo>
                    <a:lnTo>
                      <a:pt x="1244" y="278"/>
                    </a:lnTo>
                    <a:lnTo>
                      <a:pt x="1248" y="268"/>
                    </a:lnTo>
                    <a:lnTo>
                      <a:pt x="1248" y="259"/>
                    </a:lnTo>
                    <a:lnTo>
                      <a:pt x="1248" y="255"/>
                    </a:lnTo>
                    <a:lnTo>
                      <a:pt x="1254" y="249"/>
                    </a:lnTo>
                    <a:lnTo>
                      <a:pt x="1254" y="245"/>
                    </a:lnTo>
                    <a:lnTo>
                      <a:pt x="1254" y="251"/>
                    </a:lnTo>
                    <a:lnTo>
                      <a:pt x="1250" y="257"/>
                    </a:lnTo>
                    <a:lnTo>
                      <a:pt x="1250" y="264"/>
                    </a:lnTo>
                    <a:lnTo>
                      <a:pt x="1250" y="268"/>
                    </a:lnTo>
                    <a:lnTo>
                      <a:pt x="1250" y="274"/>
                    </a:lnTo>
                    <a:lnTo>
                      <a:pt x="1252" y="278"/>
                    </a:lnTo>
                    <a:lnTo>
                      <a:pt x="1250" y="280"/>
                    </a:lnTo>
                    <a:lnTo>
                      <a:pt x="1252" y="283"/>
                    </a:lnTo>
                    <a:lnTo>
                      <a:pt x="1252" y="283"/>
                    </a:lnTo>
                    <a:close/>
                    <a:moveTo>
                      <a:pt x="1260" y="105"/>
                    </a:moveTo>
                    <a:lnTo>
                      <a:pt x="1263" y="105"/>
                    </a:lnTo>
                    <a:lnTo>
                      <a:pt x="1265" y="105"/>
                    </a:lnTo>
                    <a:lnTo>
                      <a:pt x="1267" y="105"/>
                    </a:lnTo>
                    <a:lnTo>
                      <a:pt x="1269" y="105"/>
                    </a:lnTo>
                    <a:lnTo>
                      <a:pt x="1269" y="110"/>
                    </a:lnTo>
                    <a:lnTo>
                      <a:pt x="1269" y="110"/>
                    </a:lnTo>
                    <a:lnTo>
                      <a:pt x="1267" y="110"/>
                    </a:lnTo>
                    <a:lnTo>
                      <a:pt x="1263" y="108"/>
                    </a:lnTo>
                    <a:lnTo>
                      <a:pt x="1260" y="105"/>
                    </a:lnTo>
                    <a:lnTo>
                      <a:pt x="1260" y="105"/>
                    </a:lnTo>
                    <a:close/>
                    <a:moveTo>
                      <a:pt x="1265" y="280"/>
                    </a:moveTo>
                    <a:lnTo>
                      <a:pt x="1265" y="276"/>
                    </a:lnTo>
                    <a:lnTo>
                      <a:pt x="1267" y="274"/>
                    </a:lnTo>
                    <a:lnTo>
                      <a:pt x="1267" y="272"/>
                    </a:lnTo>
                    <a:lnTo>
                      <a:pt x="1271" y="270"/>
                    </a:lnTo>
                    <a:lnTo>
                      <a:pt x="1271" y="272"/>
                    </a:lnTo>
                    <a:lnTo>
                      <a:pt x="1271" y="274"/>
                    </a:lnTo>
                    <a:lnTo>
                      <a:pt x="1269" y="276"/>
                    </a:lnTo>
                    <a:lnTo>
                      <a:pt x="1265" y="280"/>
                    </a:lnTo>
                    <a:lnTo>
                      <a:pt x="1265" y="280"/>
                    </a:lnTo>
                    <a:lnTo>
                      <a:pt x="1265" y="280"/>
                    </a:lnTo>
                    <a:close/>
                    <a:moveTo>
                      <a:pt x="1305" y="242"/>
                    </a:moveTo>
                    <a:lnTo>
                      <a:pt x="1309" y="236"/>
                    </a:lnTo>
                    <a:lnTo>
                      <a:pt x="1313" y="236"/>
                    </a:lnTo>
                    <a:lnTo>
                      <a:pt x="1317" y="234"/>
                    </a:lnTo>
                    <a:lnTo>
                      <a:pt x="1319" y="236"/>
                    </a:lnTo>
                    <a:lnTo>
                      <a:pt x="1324" y="238"/>
                    </a:lnTo>
                    <a:lnTo>
                      <a:pt x="1322" y="242"/>
                    </a:lnTo>
                    <a:lnTo>
                      <a:pt x="1317" y="240"/>
                    </a:lnTo>
                    <a:lnTo>
                      <a:pt x="1315" y="245"/>
                    </a:lnTo>
                    <a:lnTo>
                      <a:pt x="1309" y="245"/>
                    </a:lnTo>
                    <a:lnTo>
                      <a:pt x="1307" y="245"/>
                    </a:lnTo>
                    <a:lnTo>
                      <a:pt x="1305" y="242"/>
                    </a:lnTo>
                    <a:lnTo>
                      <a:pt x="1305" y="242"/>
                    </a:lnTo>
                    <a:close/>
                    <a:moveTo>
                      <a:pt x="1606" y="9"/>
                    </a:moveTo>
                    <a:lnTo>
                      <a:pt x="1606" y="4"/>
                    </a:lnTo>
                    <a:lnTo>
                      <a:pt x="1608" y="4"/>
                    </a:lnTo>
                    <a:lnTo>
                      <a:pt x="1610" y="6"/>
                    </a:lnTo>
                    <a:lnTo>
                      <a:pt x="1608" y="9"/>
                    </a:lnTo>
                    <a:lnTo>
                      <a:pt x="1606" y="9"/>
                    </a:lnTo>
                    <a:lnTo>
                      <a:pt x="1606" y="9"/>
                    </a:lnTo>
                    <a:close/>
                    <a:moveTo>
                      <a:pt x="1461" y="289"/>
                    </a:moveTo>
                    <a:lnTo>
                      <a:pt x="1459" y="291"/>
                    </a:lnTo>
                    <a:lnTo>
                      <a:pt x="1461" y="293"/>
                    </a:lnTo>
                    <a:lnTo>
                      <a:pt x="1465" y="293"/>
                    </a:lnTo>
                    <a:lnTo>
                      <a:pt x="1465" y="291"/>
                    </a:lnTo>
                    <a:lnTo>
                      <a:pt x="1463" y="289"/>
                    </a:lnTo>
                    <a:lnTo>
                      <a:pt x="1463" y="289"/>
                    </a:lnTo>
                    <a:lnTo>
                      <a:pt x="1461" y="289"/>
                    </a:lnTo>
                    <a:lnTo>
                      <a:pt x="1461" y="289"/>
                    </a:lnTo>
                    <a:close/>
                    <a:moveTo>
                      <a:pt x="1389" y="333"/>
                    </a:moveTo>
                    <a:lnTo>
                      <a:pt x="1391" y="335"/>
                    </a:lnTo>
                    <a:lnTo>
                      <a:pt x="1395" y="335"/>
                    </a:lnTo>
                    <a:lnTo>
                      <a:pt x="1393" y="331"/>
                    </a:lnTo>
                    <a:lnTo>
                      <a:pt x="1389" y="333"/>
                    </a:lnTo>
                    <a:lnTo>
                      <a:pt x="1389" y="333"/>
                    </a:lnTo>
                    <a:close/>
                    <a:moveTo>
                      <a:pt x="1288" y="331"/>
                    </a:moveTo>
                    <a:lnTo>
                      <a:pt x="1286" y="327"/>
                    </a:lnTo>
                    <a:lnTo>
                      <a:pt x="1286" y="325"/>
                    </a:lnTo>
                    <a:lnTo>
                      <a:pt x="1288" y="325"/>
                    </a:lnTo>
                    <a:lnTo>
                      <a:pt x="1290" y="327"/>
                    </a:lnTo>
                    <a:lnTo>
                      <a:pt x="1290" y="329"/>
                    </a:lnTo>
                    <a:lnTo>
                      <a:pt x="1290" y="331"/>
                    </a:lnTo>
                    <a:lnTo>
                      <a:pt x="1288" y="331"/>
                    </a:lnTo>
                    <a:lnTo>
                      <a:pt x="1288" y="331"/>
                    </a:lnTo>
                    <a:close/>
                    <a:moveTo>
                      <a:pt x="1260" y="392"/>
                    </a:moveTo>
                    <a:lnTo>
                      <a:pt x="1258" y="390"/>
                    </a:lnTo>
                    <a:lnTo>
                      <a:pt x="1258" y="386"/>
                    </a:lnTo>
                    <a:lnTo>
                      <a:pt x="1258" y="382"/>
                    </a:lnTo>
                    <a:lnTo>
                      <a:pt x="1256" y="379"/>
                    </a:lnTo>
                    <a:lnTo>
                      <a:pt x="1256" y="382"/>
                    </a:lnTo>
                    <a:lnTo>
                      <a:pt x="1254" y="386"/>
                    </a:lnTo>
                    <a:lnTo>
                      <a:pt x="1254" y="392"/>
                    </a:lnTo>
                    <a:lnTo>
                      <a:pt x="1258" y="396"/>
                    </a:lnTo>
                    <a:lnTo>
                      <a:pt x="1256" y="398"/>
                    </a:lnTo>
                    <a:lnTo>
                      <a:pt x="1254" y="401"/>
                    </a:lnTo>
                    <a:lnTo>
                      <a:pt x="1252" y="398"/>
                    </a:lnTo>
                    <a:lnTo>
                      <a:pt x="1244" y="398"/>
                    </a:lnTo>
                    <a:lnTo>
                      <a:pt x="1244" y="394"/>
                    </a:lnTo>
                    <a:lnTo>
                      <a:pt x="1241" y="394"/>
                    </a:lnTo>
                    <a:lnTo>
                      <a:pt x="1237" y="390"/>
                    </a:lnTo>
                    <a:lnTo>
                      <a:pt x="1235" y="390"/>
                    </a:lnTo>
                    <a:lnTo>
                      <a:pt x="1233" y="390"/>
                    </a:lnTo>
                    <a:lnTo>
                      <a:pt x="1231" y="388"/>
                    </a:lnTo>
                    <a:lnTo>
                      <a:pt x="1229" y="388"/>
                    </a:lnTo>
                    <a:lnTo>
                      <a:pt x="1229" y="386"/>
                    </a:lnTo>
                    <a:lnTo>
                      <a:pt x="1231" y="384"/>
                    </a:lnTo>
                    <a:lnTo>
                      <a:pt x="1233" y="384"/>
                    </a:lnTo>
                    <a:lnTo>
                      <a:pt x="1235" y="379"/>
                    </a:lnTo>
                    <a:lnTo>
                      <a:pt x="1235" y="377"/>
                    </a:lnTo>
                    <a:lnTo>
                      <a:pt x="1231" y="371"/>
                    </a:lnTo>
                    <a:lnTo>
                      <a:pt x="1231" y="371"/>
                    </a:lnTo>
                    <a:lnTo>
                      <a:pt x="1231" y="373"/>
                    </a:lnTo>
                    <a:lnTo>
                      <a:pt x="1233" y="375"/>
                    </a:lnTo>
                    <a:lnTo>
                      <a:pt x="1233" y="377"/>
                    </a:lnTo>
                    <a:lnTo>
                      <a:pt x="1231" y="379"/>
                    </a:lnTo>
                    <a:lnTo>
                      <a:pt x="1229" y="379"/>
                    </a:lnTo>
                    <a:lnTo>
                      <a:pt x="1227" y="382"/>
                    </a:lnTo>
                    <a:lnTo>
                      <a:pt x="1227" y="382"/>
                    </a:lnTo>
                    <a:lnTo>
                      <a:pt x="1229" y="384"/>
                    </a:lnTo>
                    <a:lnTo>
                      <a:pt x="1227" y="388"/>
                    </a:lnTo>
                    <a:lnTo>
                      <a:pt x="1225" y="386"/>
                    </a:lnTo>
                    <a:lnTo>
                      <a:pt x="1220" y="382"/>
                    </a:lnTo>
                    <a:lnTo>
                      <a:pt x="1220" y="379"/>
                    </a:lnTo>
                    <a:lnTo>
                      <a:pt x="1220" y="377"/>
                    </a:lnTo>
                    <a:lnTo>
                      <a:pt x="1223" y="373"/>
                    </a:lnTo>
                    <a:lnTo>
                      <a:pt x="1223" y="371"/>
                    </a:lnTo>
                    <a:lnTo>
                      <a:pt x="1223" y="369"/>
                    </a:lnTo>
                    <a:lnTo>
                      <a:pt x="1220" y="371"/>
                    </a:lnTo>
                    <a:lnTo>
                      <a:pt x="1220" y="373"/>
                    </a:lnTo>
                    <a:lnTo>
                      <a:pt x="1218" y="377"/>
                    </a:lnTo>
                    <a:lnTo>
                      <a:pt x="1218" y="379"/>
                    </a:lnTo>
                    <a:lnTo>
                      <a:pt x="1218" y="382"/>
                    </a:lnTo>
                    <a:lnTo>
                      <a:pt x="1214" y="382"/>
                    </a:lnTo>
                    <a:lnTo>
                      <a:pt x="1212" y="379"/>
                    </a:lnTo>
                    <a:lnTo>
                      <a:pt x="1210" y="379"/>
                    </a:lnTo>
                    <a:lnTo>
                      <a:pt x="1208" y="377"/>
                    </a:lnTo>
                    <a:lnTo>
                      <a:pt x="1210" y="375"/>
                    </a:lnTo>
                    <a:lnTo>
                      <a:pt x="1210" y="369"/>
                    </a:lnTo>
                    <a:lnTo>
                      <a:pt x="1212" y="369"/>
                    </a:lnTo>
                    <a:lnTo>
                      <a:pt x="1212" y="365"/>
                    </a:lnTo>
                    <a:lnTo>
                      <a:pt x="1216" y="356"/>
                    </a:lnTo>
                    <a:lnTo>
                      <a:pt x="1212" y="358"/>
                    </a:lnTo>
                    <a:lnTo>
                      <a:pt x="1210" y="361"/>
                    </a:lnTo>
                    <a:lnTo>
                      <a:pt x="1208" y="367"/>
                    </a:lnTo>
                    <a:lnTo>
                      <a:pt x="1208" y="373"/>
                    </a:lnTo>
                    <a:lnTo>
                      <a:pt x="1206" y="375"/>
                    </a:lnTo>
                    <a:lnTo>
                      <a:pt x="1204" y="375"/>
                    </a:lnTo>
                    <a:lnTo>
                      <a:pt x="1206" y="371"/>
                    </a:lnTo>
                    <a:lnTo>
                      <a:pt x="1206" y="371"/>
                    </a:lnTo>
                    <a:lnTo>
                      <a:pt x="1206" y="369"/>
                    </a:lnTo>
                    <a:lnTo>
                      <a:pt x="1204" y="375"/>
                    </a:lnTo>
                    <a:lnTo>
                      <a:pt x="1197" y="375"/>
                    </a:lnTo>
                    <a:lnTo>
                      <a:pt x="1197" y="373"/>
                    </a:lnTo>
                    <a:lnTo>
                      <a:pt x="1197" y="367"/>
                    </a:lnTo>
                    <a:lnTo>
                      <a:pt x="1197" y="365"/>
                    </a:lnTo>
                    <a:lnTo>
                      <a:pt x="1197" y="363"/>
                    </a:lnTo>
                    <a:lnTo>
                      <a:pt x="1201" y="361"/>
                    </a:lnTo>
                    <a:lnTo>
                      <a:pt x="1201" y="356"/>
                    </a:lnTo>
                    <a:lnTo>
                      <a:pt x="1201" y="356"/>
                    </a:lnTo>
                    <a:lnTo>
                      <a:pt x="1204" y="352"/>
                    </a:lnTo>
                    <a:lnTo>
                      <a:pt x="1206" y="350"/>
                    </a:lnTo>
                    <a:lnTo>
                      <a:pt x="1210" y="348"/>
                    </a:lnTo>
                    <a:lnTo>
                      <a:pt x="1210" y="348"/>
                    </a:lnTo>
                    <a:lnTo>
                      <a:pt x="1216" y="348"/>
                    </a:lnTo>
                    <a:lnTo>
                      <a:pt x="1218" y="344"/>
                    </a:lnTo>
                    <a:lnTo>
                      <a:pt x="1223" y="344"/>
                    </a:lnTo>
                    <a:lnTo>
                      <a:pt x="1225" y="342"/>
                    </a:lnTo>
                    <a:lnTo>
                      <a:pt x="1225" y="339"/>
                    </a:lnTo>
                    <a:lnTo>
                      <a:pt x="1227" y="337"/>
                    </a:lnTo>
                    <a:lnTo>
                      <a:pt x="1229" y="337"/>
                    </a:lnTo>
                    <a:lnTo>
                      <a:pt x="1235" y="339"/>
                    </a:lnTo>
                    <a:lnTo>
                      <a:pt x="1241" y="339"/>
                    </a:lnTo>
                    <a:lnTo>
                      <a:pt x="1244" y="339"/>
                    </a:lnTo>
                    <a:lnTo>
                      <a:pt x="1248" y="339"/>
                    </a:lnTo>
                    <a:lnTo>
                      <a:pt x="1248" y="344"/>
                    </a:lnTo>
                    <a:lnTo>
                      <a:pt x="1252" y="344"/>
                    </a:lnTo>
                    <a:lnTo>
                      <a:pt x="1252" y="342"/>
                    </a:lnTo>
                    <a:lnTo>
                      <a:pt x="1254" y="342"/>
                    </a:lnTo>
                    <a:lnTo>
                      <a:pt x="1258" y="344"/>
                    </a:lnTo>
                    <a:lnTo>
                      <a:pt x="1260" y="344"/>
                    </a:lnTo>
                    <a:lnTo>
                      <a:pt x="1263" y="344"/>
                    </a:lnTo>
                    <a:lnTo>
                      <a:pt x="1265" y="342"/>
                    </a:lnTo>
                    <a:lnTo>
                      <a:pt x="1263" y="339"/>
                    </a:lnTo>
                    <a:lnTo>
                      <a:pt x="1260" y="342"/>
                    </a:lnTo>
                    <a:lnTo>
                      <a:pt x="1258" y="337"/>
                    </a:lnTo>
                    <a:lnTo>
                      <a:pt x="1256" y="337"/>
                    </a:lnTo>
                    <a:lnTo>
                      <a:pt x="1256" y="337"/>
                    </a:lnTo>
                    <a:lnTo>
                      <a:pt x="1258" y="335"/>
                    </a:lnTo>
                    <a:lnTo>
                      <a:pt x="1258" y="333"/>
                    </a:lnTo>
                    <a:lnTo>
                      <a:pt x="1256" y="331"/>
                    </a:lnTo>
                    <a:lnTo>
                      <a:pt x="1256" y="331"/>
                    </a:lnTo>
                    <a:lnTo>
                      <a:pt x="1260" y="331"/>
                    </a:lnTo>
                    <a:lnTo>
                      <a:pt x="1260" y="329"/>
                    </a:lnTo>
                    <a:lnTo>
                      <a:pt x="1256" y="329"/>
                    </a:lnTo>
                    <a:lnTo>
                      <a:pt x="1256" y="329"/>
                    </a:lnTo>
                    <a:lnTo>
                      <a:pt x="1254" y="329"/>
                    </a:lnTo>
                    <a:lnTo>
                      <a:pt x="1252" y="327"/>
                    </a:lnTo>
                    <a:lnTo>
                      <a:pt x="1252" y="325"/>
                    </a:lnTo>
                    <a:lnTo>
                      <a:pt x="1254" y="320"/>
                    </a:lnTo>
                    <a:lnTo>
                      <a:pt x="1256" y="318"/>
                    </a:lnTo>
                    <a:lnTo>
                      <a:pt x="1254" y="318"/>
                    </a:lnTo>
                    <a:lnTo>
                      <a:pt x="1252" y="316"/>
                    </a:lnTo>
                    <a:lnTo>
                      <a:pt x="1252" y="310"/>
                    </a:lnTo>
                    <a:lnTo>
                      <a:pt x="1254" y="308"/>
                    </a:lnTo>
                    <a:lnTo>
                      <a:pt x="1252" y="304"/>
                    </a:lnTo>
                    <a:lnTo>
                      <a:pt x="1252" y="302"/>
                    </a:lnTo>
                    <a:lnTo>
                      <a:pt x="1256" y="302"/>
                    </a:lnTo>
                    <a:lnTo>
                      <a:pt x="1260" y="299"/>
                    </a:lnTo>
                    <a:lnTo>
                      <a:pt x="1265" y="299"/>
                    </a:lnTo>
                    <a:lnTo>
                      <a:pt x="1267" y="299"/>
                    </a:lnTo>
                    <a:lnTo>
                      <a:pt x="1271" y="302"/>
                    </a:lnTo>
                    <a:lnTo>
                      <a:pt x="1273" y="302"/>
                    </a:lnTo>
                    <a:lnTo>
                      <a:pt x="1277" y="306"/>
                    </a:lnTo>
                    <a:lnTo>
                      <a:pt x="1279" y="314"/>
                    </a:lnTo>
                    <a:lnTo>
                      <a:pt x="1279" y="325"/>
                    </a:lnTo>
                    <a:lnTo>
                      <a:pt x="1277" y="331"/>
                    </a:lnTo>
                    <a:lnTo>
                      <a:pt x="1279" y="331"/>
                    </a:lnTo>
                    <a:lnTo>
                      <a:pt x="1282" y="331"/>
                    </a:lnTo>
                    <a:lnTo>
                      <a:pt x="1290" y="335"/>
                    </a:lnTo>
                    <a:lnTo>
                      <a:pt x="1292" y="339"/>
                    </a:lnTo>
                    <a:lnTo>
                      <a:pt x="1294" y="339"/>
                    </a:lnTo>
                    <a:lnTo>
                      <a:pt x="1294" y="337"/>
                    </a:lnTo>
                    <a:lnTo>
                      <a:pt x="1303" y="337"/>
                    </a:lnTo>
                    <a:lnTo>
                      <a:pt x="1307" y="342"/>
                    </a:lnTo>
                    <a:lnTo>
                      <a:pt x="1309" y="339"/>
                    </a:lnTo>
                    <a:lnTo>
                      <a:pt x="1307" y="337"/>
                    </a:lnTo>
                    <a:lnTo>
                      <a:pt x="1311" y="335"/>
                    </a:lnTo>
                    <a:lnTo>
                      <a:pt x="1315" y="333"/>
                    </a:lnTo>
                    <a:lnTo>
                      <a:pt x="1319" y="327"/>
                    </a:lnTo>
                    <a:lnTo>
                      <a:pt x="1328" y="323"/>
                    </a:lnTo>
                    <a:lnTo>
                      <a:pt x="1334" y="314"/>
                    </a:lnTo>
                    <a:lnTo>
                      <a:pt x="1334" y="312"/>
                    </a:lnTo>
                    <a:lnTo>
                      <a:pt x="1338" y="310"/>
                    </a:lnTo>
                    <a:lnTo>
                      <a:pt x="1334" y="310"/>
                    </a:lnTo>
                    <a:lnTo>
                      <a:pt x="1332" y="312"/>
                    </a:lnTo>
                    <a:lnTo>
                      <a:pt x="1332" y="314"/>
                    </a:lnTo>
                    <a:lnTo>
                      <a:pt x="1326" y="320"/>
                    </a:lnTo>
                    <a:lnTo>
                      <a:pt x="1322" y="325"/>
                    </a:lnTo>
                    <a:lnTo>
                      <a:pt x="1322" y="325"/>
                    </a:lnTo>
                    <a:lnTo>
                      <a:pt x="1315" y="331"/>
                    </a:lnTo>
                    <a:lnTo>
                      <a:pt x="1309" y="333"/>
                    </a:lnTo>
                    <a:lnTo>
                      <a:pt x="1307" y="331"/>
                    </a:lnTo>
                    <a:lnTo>
                      <a:pt x="1305" y="331"/>
                    </a:lnTo>
                    <a:lnTo>
                      <a:pt x="1303" y="333"/>
                    </a:lnTo>
                    <a:lnTo>
                      <a:pt x="1298" y="333"/>
                    </a:lnTo>
                    <a:lnTo>
                      <a:pt x="1294" y="329"/>
                    </a:lnTo>
                    <a:lnTo>
                      <a:pt x="1294" y="327"/>
                    </a:lnTo>
                    <a:lnTo>
                      <a:pt x="1296" y="325"/>
                    </a:lnTo>
                    <a:lnTo>
                      <a:pt x="1300" y="323"/>
                    </a:lnTo>
                    <a:lnTo>
                      <a:pt x="1300" y="318"/>
                    </a:lnTo>
                    <a:lnTo>
                      <a:pt x="1296" y="320"/>
                    </a:lnTo>
                    <a:lnTo>
                      <a:pt x="1294" y="325"/>
                    </a:lnTo>
                    <a:lnTo>
                      <a:pt x="1292" y="325"/>
                    </a:lnTo>
                    <a:lnTo>
                      <a:pt x="1290" y="318"/>
                    </a:lnTo>
                    <a:lnTo>
                      <a:pt x="1290" y="316"/>
                    </a:lnTo>
                    <a:lnTo>
                      <a:pt x="1292" y="316"/>
                    </a:lnTo>
                    <a:lnTo>
                      <a:pt x="1296" y="316"/>
                    </a:lnTo>
                    <a:lnTo>
                      <a:pt x="1296" y="314"/>
                    </a:lnTo>
                    <a:lnTo>
                      <a:pt x="1292" y="314"/>
                    </a:lnTo>
                    <a:lnTo>
                      <a:pt x="1292" y="312"/>
                    </a:lnTo>
                    <a:lnTo>
                      <a:pt x="1294" y="310"/>
                    </a:lnTo>
                    <a:lnTo>
                      <a:pt x="1298" y="312"/>
                    </a:lnTo>
                    <a:lnTo>
                      <a:pt x="1300" y="312"/>
                    </a:lnTo>
                    <a:lnTo>
                      <a:pt x="1300" y="310"/>
                    </a:lnTo>
                    <a:lnTo>
                      <a:pt x="1296" y="310"/>
                    </a:lnTo>
                    <a:lnTo>
                      <a:pt x="1294" y="308"/>
                    </a:lnTo>
                    <a:lnTo>
                      <a:pt x="1294" y="310"/>
                    </a:lnTo>
                    <a:lnTo>
                      <a:pt x="1290" y="310"/>
                    </a:lnTo>
                    <a:lnTo>
                      <a:pt x="1290" y="306"/>
                    </a:lnTo>
                    <a:lnTo>
                      <a:pt x="1290" y="304"/>
                    </a:lnTo>
                    <a:lnTo>
                      <a:pt x="1294" y="304"/>
                    </a:lnTo>
                    <a:lnTo>
                      <a:pt x="1296" y="302"/>
                    </a:lnTo>
                    <a:lnTo>
                      <a:pt x="1300" y="302"/>
                    </a:lnTo>
                    <a:lnTo>
                      <a:pt x="1305" y="304"/>
                    </a:lnTo>
                    <a:lnTo>
                      <a:pt x="1307" y="302"/>
                    </a:lnTo>
                    <a:lnTo>
                      <a:pt x="1303" y="302"/>
                    </a:lnTo>
                    <a:lnTo>
                      <a:pt x="1303" y="299"/>
                    </a:lnTo>
                    <a:lnTo>
                      <a:pt x="1305" y="295"/>
                    </a:lnTo>
                    <a:lnTo>
                      <a:pt x="1309" y="295"/>
                    </a:lnTo>
                    <a:lnTo>
                      <a:pt x="1309" y="293"/>
                    </a:lnTo>
                    <a:lnTo>
                      <a:pt x="1307" y="293"/>
                    </a:lnTo>
                    <a:lnTo>
                      <a:pt x="1307" y="293"/>
                    </a:lnTo>
                    <a:lnTo>
                      <a:pt x="1309" y="289"/>
                    </a:lnTo>
                    <a:lnTo>
                      <a:pt x="1313" y="287"/>
                    </a:lnTo>
                    <a:lnTo>
                      <a:pt x="1311" y="285"/>
                    </a:lnTo>
                    <a:lnTo>
                      <a:pt x="1315" y="278"/>
                    </a:lnTo>
                    <a:lnTo>
                      <a:pt x="1319" y="276"/>
                    </a:lnTo>
                    <a:lnTo>
                      <a:pt x="1319" y="272"/>
                    </a:lnTo>
                    <a:lnTo>
                      <a:pt x="1315" y="274"/>
                    </a:lnTo>
                    <a:lnTo>
                      <a:pt x="1311" y="280"/>
                    </a:lnTo>
                    <a:lnTo>
                      <a:pt x="1307" y="289"/>
                    </a:lnTo>
                    <a:lnTo>
                      <a:pt x="1300" y="293"/>
                    </a:lnTo>
                    <a:lnTo>
                      <a:pt x="1296" y="297"/>
                    </a:lnTo>
                    <a:lnTo>
                      <a:pt x="1292" y="297"/>
                    </a:lnTo>
                    <a:lnTo>
                      <a:pt x="1288" y="297"/>
                    </a:lnTo>
                    <a:lnTo>
                      <a:pt x="1286" y="295"/>
                    </a:lnTo>
                    <a:lnTo>
                      <a:pt x="1290" y="291"/>
                    </a:lnTo>
                    <a:lnTo>
                      <a:pt x="1294" y="289"/>
                    </a:lnTo>
                    <a:lnTo>
                      <a:pt x="1294" y="285"/>
                    </a:lnTo>
                    <a:lnTo>
                      <a:pt x="1288" y="289"/>
                    </a:lnTo>
                    <a:lnTo>
                      <a:pt x="1284" y="289"/>
                    </a:lnTo>
                    <a:lnTo>
                      <a:pt x="1284" y="291"/>
                    </a:lnTo>
                    <a:lnTo>
                      <a:pt x="1279" y="293"/>
                    </a:lnTo>
                    <a:lnTo>
                      <a:pt x="1275" y="293"/>
                    </a:lnTo>
                    <a:lnTo>
                      <a:pt x="1269" y="289"/>
                    </a:lnTo>
                    <a:lnTo>
                      <a:pt x="1271" y="287"/>
                    </a:lnTo>
                    <a:lnTo>
                      <a:pt x="1275" y="287"/>
                    </a:lnTo>
                    <a:lnTo>
                      <a:pt x="1275" y="285"/>
                    </a:lnTo>
                    <a:lnTo>
                      <a:pt x="1271" y="285"/>
                    </a:lnTo>
                    <a:lnTo>
                      <a:pt x="1273" y="278"/>
                    </a:lnTo>
                    <a:lnTo>
                      <a:pt x="1277" y="276"/>
                    </a:lnTo>
                    <a:lnTo>
                      <a:pt x="1277" y="272"/>
                    </a:lnTo>
                    <a:lnTo>
                      <a:pt x="1282" y="270"/>
                    </a:lnTo>
                    <a:lnTo>
                      <a:pt x="1286" y="268"/>
                    </a:lnTo>
                    <a:lnTo>
                      <a:pt x="1290" y="268"/>
                    </a:lnTo>
                    <a:lnTo>
                      <a:pt x="1290" y="264"/>
                    </a:lnTo>
                    <a:lnTo>
                      <a:pt x="1292" y="257"/>
                    </a:lnTo>
                    <a:lnTo>
                      <a:pt x="1298" y="251"/>
                    </a:lnTo>
                    <a:lnTo>
                      <a:pt x="1300" y="253"/>
                    </a:lnTo>
                    <a:lnTo>
                      <a:pt x="1309" y="251"/>
                    </a:lnTo>
                    <a:lnTo>
                      <a:pt x="1315" y="251"/>
                    </a:lnTo>
                    <a:lnTo>
                      <a:pt x="1317" y="251"/>
                    </a:lnTo>
                    <a:lnTo>
                      <a:pt x="1322" y="251"/>
                    </a:lnTo>
                    <a:lnTo>
                      <a:pt x="1326" y="247"/>
                    </a:lnTo>
                    <a:lnTo>
                      <a:pt x="1328" y="247"/>
                    </a:lnTo>
                    <a:lnTo>
                      <a:pt x="1328" y="249"/>
                    </a:lnTo>
                    <a:lnTo>
                      <a:pt x="1334" y="253"/>
                    </a:lnTo>
                    <a:lnTo>
                      <a:pt x="1336" y="253"/>
                    </a:lnTo>
                    <a:lnTo>
                      <a:pt x="1345" y="259"/>
                    </a:lnTo>
                    <a:lnTo>
                      <a:pt x="1347" y="264"/>
                    </a:lnTo>
                    <a:lnTo>
                      <a:pt x="1349" y="266"/>
                    </a:lnTo>
                    <a:lnTo>
                      <a:pt x="1351" y="266"/>
                    </a:lnTo>
                    <a:lnTo>
                      <a:pt x="1355" y="274"/>
                    </a:lnTo>
                    <a:lnTo>
                      <a:pt x="1355" y="268"/>
                    </a:lnTo>
                    <a:lnTo>
                      <a:pt x="1360" y="268"/>
                    </a:lnTo>
                    <a:lnTo>
                      <a:pt x="1360" y="266"/>
                    </a:lnTo>
                    <a:lnTo>
                      <a:pt x="1355" y="266"/>
                    </a:lnTo>
                    <a:lnTo>
                      <a:pt x="1353" y="264"/>
                    </a:lnTo>
                    <a:lnTo>
                      <a:pt x="1353" y="261"/>
                    </a:lnTo>
                    <a:lnTo>
                      <a:pt x="1355" y="259"/>
                    </a:lnTo>
                    <a:lnTo>
                      <a:pt x="1364" y="259"/>
                    </a:lnTo>
                    <a:lnTo>
                      <a:pt x="1368" y="261"/>
                    </a:lnTo>
                    <a:lnTo>
                      <a:pt x="1370" y="259"/>
                    </a:lnTo>
                    <a:lnTo>
                      <a:pt x="1370" y="255"/>
                    </a:lnTo>
                    <a:lnTo>
                      <a:pt x="1372" y="251"/>
                    </a:lnTo>
                    <a:lnTo>
                      <a:pt x="1372" y="249"/>
                    </a:lnTo>
                    <a:lnTo>
                      <a:pt x="1370" y="251"/>
                    </a:lnTo>
                    <a:lnTo>
                      <a:pt x="1368" y="253"/>
                    </a:lnTo>
                    <a:lnTo>
                      <a:pt x="1366" y="255"/>
                    </a:lnTo>
                    <a:lnTo>
                      <a:pt x="1362" y="259"/>
                    </a:lnTo>
                    <a:lnTo>
                      <a:pt x="1355" y="255"/>
                    </a:lnTo>
                    <a:lnTo>
                      <a:pt x="1349" y="255"/>
                    </a:lnTo>
                    <a:lnTo>
                      <a:pt x="1347" y="253"/>
                    </a:lnTo>
                    <a:lnTo>
                      <a:pt x="1343" y="251"/>
                    </a:lnTo>
                    <a:lnTo>
                      <a:pt x="1338" y="251"/>
                    </a:lnTo>
                    <a:lnTo>
                      <a:pt x="1332" y="242"/>
                    </a:lnTo>
                    <a:lnTo>
                      <a:pt x="1332" y="236"/>
                    </a:lnTo>
                    <a:lnTo>
                      <a:pt x="1334" y="234"/>
                    </a:lnTo>
                    <a:lnTo>
                      <a:pt x="1338" y="236"/>
                    </a:lnTo>
                    <a:lnTo>
                      <a:pt x="1341" y="240"/>
                    </a:lnTo>
                    <a:lnTo>
                      <a:pt x="1341" y="242"/>
                    </a:lnTo>
                    <a:lnTo>
                      <a:pt x="1345" y="238"/>
                    </a:lnTo>
                    <a:lnTo>
                      <a:pt x="1345" y="232"/>
                    </a:lnTo>
                    <a:lnTo>
                      <a:pt x="1343" y="234"/>
                    </a:lnTo>
                    <a:lnTo>
                      <a:pt x="1341" y="232"/>
                    </a:lnTo>
                    <a:lnTo>
                      <a:pt x="1341" y="228"/>
                    </a:lnTo>
                    <a:lnTo>
                      <a:pt x="1345" y="221"/>
                    </a:lnTo>
                    <a:lnTo>
                      <a:pt x="1345" y="217"/>
                    </a:lnTo>
                    <a:lnTo>
                      <a:pt x="1347" y="211"/>
                    </a:lnTo>
                    <a:lnTo>
                      <a:pt x="1345" y="200"/>
                    </a:lnTo>
                    <a:lnTo>
                      <a:pt x="1343" y="194"/>
                    </a:lnTo>
                    <a:lnTo>
                      <a:pt x="1341" y="192"/>
                    </a:lnTo>
                    <a:lnTo>
                      <a:pt x="1341" y="188"/>
                    </a:lnTo>
                    <a:lnTo>
                      <a:pt x="1341" y="186"/>
                    </a:lnTo>
                    <a:lnTo>
                      <a:pt x="1343" y="186"/>
                    </a:lnTo>
                    <a:lnTo>
                      <a:pt x="1345" y="183"/>
                    </a:lnTo>
                    <a:lnTo>
                      <a:pt x="1347" y="186"/>
                    </a:lnTo>
                    <a:lnTo>
                      <a:pt x="1351" y="188"/>
                    </a:lnTo>
                    <a:lnTo>
                      <a:pt x="1353" y="192"/>
                    </a:lnTo>
                    <a:lnTo>
                      <a:pt x="1353" y="190"/>
                    </a:lnTo>
                    <a:lnTo>
                      <a:pt x="1353" y="188"/>
                    </a:lnTo>
                    <a:lnTo>
                      <a:pt x="1351" y="183"/>
                    </a:lnTo>
                    <a:lnTo>
                      <a:pt x="1347" y="181"/>
                    </a:lnTo>
                    <a:lnTo>
                      <a:pt x="1345" y="179"/>
                    </a:lnTo>
                    <a:lnTo>
                      <a:pt x="1345" y="175"/>
                    </a:lnTo>
                    <a:lnTo>
                      <a:pt x="1347" y="171"/>
                    </a:lnTo>
                    <a:lnTo>
                      <a:pt x="1360" y="158"/>
                    </a:lnTo>
                    <a:lnTo>
                      <a:pt x="1364" y="156"/>
                    </a:lnTo>
                    <a:lnTo>
                      <a:pt x="1368" y="158"/>
                    </a:lnTo>
                    <a:lnTo>
                      <a:pt x="1370" y="162"/>
                    </a:lnTo>
                    <a:lnTo>
                      <a:pt x="1374" y="165"/>
                    </a:lnTo>
                    <a:lnTo>
                      <a:pt x="1378" y="165"/>
                    </a:lnTo>
                    <a:lnTo>
                      <a:pt x="1387" y="171"/>
                    </a:lnTo>
                    <a:lnTo>
                      <a:pt x="1387" y="175"/>
                    </a:lnTo>
                    <a:lnTo>
                      <a:pt x="1391" y="181"/>
                    </a:lnTo>
                    <a:lnTo>
                      <a:pt x="1393" y="190"/>
                    </a:lnTo>
                    <a:lnTo>
                      <a:pt x="1393" y="198"/>
                    </a:lnTo>
                    <a:lnTo>
                      <a:pt x="1393" y="205"/>
                    </a:lnTo>
                    <a:lnTo>
                      <a:pt x="1395" y="209"/>
                    </a:lnTo>
                    <a:lnTo>
                      <a:pt x="1397" y="207"/>
                    </a:lnTo>
                    <a:lnTo>
                      <a:pt x="1400" y="207"/>
                    </a:lnTo>
                    <a:lnTo>
                      <a:pt x="1404" y="209"/>
                    </a:lnTo>
                    <a:lnTo>
                      <a:pt x="1404" y="213"/>
                    </a:lnTo>
                    <a:lnTo>
                      <a:pt x="1404" y="211"/>
                    </a:lnTo>
                    <a:lnTo>
                      <a:pt x="1408" y="209"/>
                    </a:lnTo>
                    <a:lnTo>
                      <a:pt x="1412" y="209"/>
                    </a:lnTo>
                    <a:lnTo>
                      <a:pt x="1408" y="207"/>
                    </a:lnTo>
                    <a:lnTo>
                      <a:pt x="1404" y="207"/>
                    </a:lnTo>
                    <a:lnTo>
                      <a:pt x="1402" y="202"/>
                    </a:lnTo>
                    <a:lnTo>
                      <a:pt x="1397" y="200"/>
                    </a:lnTo>
                    <a:lnTo>
                      <a:pt x="1397" y="198"/>
                    </a:lnTo>
                    <a:lnTo>
                      <a:pt x="1402" y="194"/>
                    </a:lnTo>
                    <a:lnTo>
                      <a:pt x="1402" y="192"/>
                    </a:lnTo>
                    <a:lnTo>
                      <a:pt x="1402" y="177"/>
                    </a:lnTo>
                    <a:lnTo>
                      <a:pt x="1400" y="173"/>
                    </a:lnTo>
                    <a:lnTo>
                      <a:pt x="1402" y="169"/>
                    </a:lnTo>
                    <a:lnTo>
                      <a:pt x="1408" y="169"/>
                    </a:lnTo>
                    <a:lnTo>
                      <a:pt x="1410" y="171"/>
                    </a:lnTo>
                    <a:lnTo>
                      <a:pt x="1416" y="173"/>
                    </a:lnTo>
                    <a:lnTo>
                      <a:pt x="1423" y="173"/>
                    </a:lnTo>
                    <a:lnTo>
                      <a:pt x="1429" y="175"/>
                    </a:lnTo>
                    <a:lnTo>
                      <a:pt x="1435" y="175"/>
                    </a:lnTo>
                    <a:lnTo>
                      <a:pt x="1442" y="171"/>
                    </a:lnTo>
                    <a:lnTo>
                      <a:pt x="1446" y="173"/>
                    </a:lnTo>
                    <a:lnTo>
                      <a:pt x="1450" y="175"/>
                    </a:lnTo>
                    <a:lnTo>
                      <a:pt x="1456" y="177"/>
                    </a:lnTo>
                    <a:lnTo>
                      <a:pt x="1461" y="179"/>
                    </a:lnTo>
                    <a:lnTo>
                      <a:pt x="1465" y="177"/>
                    </a:lnTo>
                    <a:lnTo>
                      <a:pt x="1465" y="175"/>
                    </a:lnTo>
                    <a:lnTo>
                      <a:pt x="1461" y="173"/>
                    </a:lnTo>
                    <a:lnTo>
                      <a:pt x="1456" y="173"/>
                    </a:lnTo>
                    <a:lnTo>
                      <a:pt x="1450" y="171"/>
                    </a:lnTo>
                    <a:lnTo>
                      <a:pt x="1448" y="169"/>
                    </a:lnTo>
                    <a:lnTo>
                      <a:pt x="1450" y="169"/>
                    </a:lnTo>
                    <a:lnTo>
                      <a:pt x="1452" y="169"/>
                    </a:lnTo>
                    <a:lnTo>
                      <a:pt x="1459" y="167"/>
                    </a:lnTo>
                    <a:lnTo>
                      <a:pt x="1471" y="165"/>
                    </a:lnTo>
                    <a:lnTo>
                      <a:pt x="1482" y="165"/>
                    </a:lnTo>
                    <a:lnTo>
                      <a:pt x="1488" y="167"/>
                    </a:lnTo>
                    <a:lnTo>
                      <a:pt x="1492" y="171"/>
                    </a:lnTo>
                    <a:lnTo>
                      <a:pt x="1497" y="169"/>
                    </a:lnTo>
                    <a:lnTo>
                      <a:pt x="1501" y="167"/>
                    </a:lnTo>
                    <a:lnTo>
                      <a:pt x="1499" y="165"/>
                    </a:lnTo>
                    <a:lnTo>
                      <a:pt x="1497" y="165"/>
                    </a:lnTo>
                    <a:lnTo>
                      <a:pt x="1492" y="162"/>
                    </a:lnTo>
                    <a:lnTo>
                      <a:pt x="1492" y="160"/>
                    </a:lnTo>
                    <a:lnTo>
                      <a:pt x="1488" y="158"/>
                    </a:lnTo>
                    <a:lnTo>
                      <a:pt x="1484" y="158"/>
                    </a:lnTo>
                    <a:lnTo>
                      <a:pt x="1482" y="156"/>
                    </a:lnTo>
                    <a:lnTo>
                      <a:pt x="1471" y="158"/>
                    </a:lnTo>
                    <a:lnTo>
                      <a:pt x="1471" y="156"/>
                    </a:lnTo>
                    <a:lnTo>
                      <a:pt x="1473" y="154"/>
                    </a:lnTo>
                    <a:lnTo>
                      <a:pt x="1475" y="150"/>
                    </a:lnTo>
                    <a:lnTo>
                      <a:pt x="1480" y="148"/>
                    </a:lnTo>
                    <a:lnTo>
                      <a:pt x="1484" y="146"/>
                    </a:lnTo>
                    <a:lnTo>
                      <a:pt x="1486" y="139"/>
                    </a:lnTo>
                    <a:lnTo>
                      <a:pt x="1497" y="133"/>
                    </a:lnTo>
                    <a:lnTo>
                      <a:pt x="1503" y="133"/>
                    </a:lnTo>
                    <a:lnTo>
                      <a:pt x="1511" y="129"/>
                    </a:lnTo>
                    <a:lnTo>
                      <a:pt x="1511" y="127"/>
                    </a:lnTo>
                    <a:lnTo>
                      <a:pt x="1501" y="131"/>
                    </a:lnTo>
                    <a:lnTo>
                      <a:pt x="1492" y="131"/>
                    </a:lnTo>
                    <a:lnTo>
                      <a:pt x="1482" y="139"/>
                    </a:lnTo>
                    <a:lnTo>
                      <a:pt x="1482" y="143"/>
                    </a:lnTo>
                    <a:lnTo>
                      <a:pt x="1480" y="143"/>
                    </a:lnTo>
                    <a:lnTo>
                      <a:pt x="1480" y="139"/>
                    </a:lnTo>
                    <a:lnTo>
                      <a:pt x="1478" y="139"/>
                    </a:lnTo>
                    <a:lnTo>
                      <a:pt x="1475" y="143"/>
                    </a:lnTo>
                    <a:lnTo>
                      <a:pt x="1471" y="143"/>
                    </a:lnTo>
                    <a:lnTo>
                      <a:pt x="1467" y="150"/>
                    </a:lnTo>
                    <a:lnTo>
                      <a:pt x="1469" y="150"/>
                    </a:lnTo>
                    <a:lnTo>
                      <a:pt x="1469" y="152"/>
                    </a:lnTo>
                    <a:lnTo>
                      <a:pt x="1463" y="158"/>
                    </a:lnTo>
                    <a:lnTo>
                      <a:pt x="1459" y="158"/>
                    </a:lnTo>
                    <a:lnTo>
                      <a:pt x="1444" y="165"/>
                    </a:lnTo>
                    <a:lnTo>
                      <a:pt x="1440" y="165"/>
                    </a:lnTo>
                    <a:lnTo>
                      <a:pt x="1435" y="165"/>
                    </a:lnTo>
                    <a:lnTo>
                      <a:pt x="1425" y="165"/>
                    </a:lnTo>
                    <a:lnTo>
                      <a:pt x="1419" y="158"/>
                    </a:lnTo>
                    <a:lnTo>
                      <a:pt x="1412" y="160"/>
                    </a:lnTo>
                    <a:lnTo>
                      <a:pt x="1410" y="158"/>
                    </a:lnTo>
                    <a:lnTo>
                      <a:pt x="1410" y="156"/>
                    </a:lnTo>
                    <a:lnTo>
                      <a:pt x="1414" y="152"/>
                    </a:lnTo>
                    <a:lnTo>
                      <a:pt x="1421" y="150"/>
                    </a:lnTo>
                    <a:lnTo>
                      <a:pt x="1423" y="150"/>
                    </a:lnTo>
                    <a:lnTo>
                      <a:pt x="1431" y="148"/>
                    </a:lnTo>
                    <a:lnTo>
                      <a:pt x="1433" y="146"/>
                    </a:lnTo>
                    <a:lnTo>
                      <a:pt x="1431" y="146"/>
                    </a:lnTo>
                    <a:lnTo>
                      <a:pt x="1427" y="146"/>
                    </a:lnTo>
                    <a:lnTo>
                      <a:pt x="1423" y="146"/>
                    </a:lnTo>
                    <a:lnTo>
                      <a:pt x="1416" y="148"/>
                    </a:lnTo>
                    <a:lnTo>
                      <a:pt x="1412" y="148"/>
                    </a:lnTo>
                    <a:lnTo>
                      <a:pt x="1412" y="143"/>
                    </a:lnTo>
                    <a:lnTo>
                      <a:pt x="1419" y="141"/>
                    </a:lnTo>
                    <a:lnTo>
                      <a:pt x="1414" y="141"/>
                    </a:lnTo>
                    <a:lnTo>
                      <a:pt x="1408" y="143"/>
                    </a:lnTo>
                    <a:lnTo>
                      <a:pt x="1408" y="148"/>
                    </a:lnTo>
                    <a:lnTo>
                      <a:pt x="1402" y="154"/>
                    </a:lnTo>
                    <a:lnTo>
                      <a:pt x="1395" y="154"/>
                    </a:lnTo>
                    <a:lnTo>
                      <a:pt x="1387" y="152"/>
                    </a:lnTo>
                    <a:lnTo>
                      <a:pt x="1378" y="152"/>
                    </a:lnTo>
                    <a:lnTo>
                      <a:pt x="1376" y="148"/>
                    </a:lnTo>
                    <a:lnTo>
                      <a:pt x="1376" y="146"/>
                    </a:lnTo>
                    <a:lnTo>
                      <a:pt x="1370" y="146"/>
                    </a:lnTo>
                    <a:lnTo>
                      <a:pt x="1366" y="141"/>
                    </a:lnTo>
                    <a:lnTo>
                      <a:pt x="1368" y="139"/>
                    </a:lnTo>
                    <a:lnTo>
                      <a:pt x="1370" y="137"/>
                    </a:lnTo>
                    <a:lnTo>
                      <a:pt x="1372" y="131"/>
                    </a:lnTo>
                    <a:lnTo>
                      <a:pt x="1378" y="129"/>
                    </a:lnTo>
                    <a:lnTo>
                      <a:pt x="1383" y="124"/>
                    </a:lnTo>
                    <a:lnTo>
                      <a:pt x="1389" y="120"/>
                    </a:lnTo>
                    <a:lnTo>
                      <a:pt x="1391" y="118"/>
                    </a:lnTo>
                    <a:lnTo>
                      <a:pt x="1395" y="120"/>
                    </a:lnTo>
                    <a:lnTo>
                      <a:pt x="1402" y="120"/>
                    </a:lnTo>
                    <a:lnTo>
                      <a:pt x="1406" y="118"/>
                    </a:lnTo>
                    <a:lnTo>
                      <a:pt x="1408" y="118"/>
                    </a:lnTo>
                    <a:lnTo>
                      <a:pt x="1416" y="122"/>
                    </a:lnTo>
                    <a:lnTo>
                      <a:pt x="1423" y="122"/>
                    </a:lnTo>
                    <a:lnTo>
                      <a:pt x="1427" y="124"/>
                    </a:lnTo>
                    <a:lnTo>
                      <a:pt x="1433" y="124"/>
                    </a:lnTo>
                    <a:lnTo>
                      <a:pt x="1433" y="122"/>
                    </a:lnTo>
                    <a:lnTo>
                      <a:pt x="1431" y="120"/>
                    </a:lnTo>
                    <a:lnTo>
                      <a:pt x="1423" y="120"/>
                    </a:lnTo>
                    <a:lnTo>
                      <a:pt x="1414" y="120"/>
                    </a:lnTo>
                    <a:lnTo>
                      <a:pt x="1410" y="116"/>
                    </a:lnTo>
                    <a:lnTo>
                      <a:pt x="1404" y="116"/>
                    </a:lnTo>
                    <a:lnTo>
                      <a:pt x="1397" y="116"/>
                    </a:lnTo>
                    <a:lnTo>
                      <a:pt x="1389" y="116"/>
                    </a:lnTo>
                    <a:lnTo>
                      <a:pt x="1387" y="116"/>
                    </a:lnTo>
                    <a:lnTo>
                      <a:pt x="1385" y="118"/>
                    </a:lnTo>
                    <a:lnTo>
                      <a:pt x="1381" y="122"/>
                    </a:lnTo>
                    <a:lnTo>
                      <a:pt x="1374" y="127"/>
                    </a:lnTo>
                    <a:lnTo>
                      <a:pt x="1366" y="131"/>
                    </a:lnTo>
                    <a:lnTo>
                      <a:pt x="1362" y="135"/>
                    </a:lnTo>
                    <a:lnTo>
                      <a:pt x="1360" y="137"/>
                    </a:lnTo>
                    <a:lnTo>
                      <a:pt x="1357" y="135"/>
                    </a:lnTo>
                    <a:lnTo>
                      <a:pt x="1351" y="129"/>
                    </a:lnTo>
                    <a:lnTo>
                      <a:pt x="1349" y="127"/>
                    </a:lnTo>
                    <a:lnTo>
                      <a:pt x="1347" y="124"/>
                    </a:lnTo>
                    <a:lnTo>
                      <a:pt x="1345" y="120"/>
                    </a:lnTo>
                    <a:lnTo>
                      <a:pt x="1345" y="114"/>
                    </a:lnTo>
                    <a:lnTo>
                      <a:pt x="1343" y="112"/>
                    </a:lnTo>
                    <a:lnTo>
                      <a:pt x="1343" y="108"/>
                    </a:lnTo>
                    <a:lnTo>
                      <a:pt x="1345" y="105"/>
                    </a:lnTo>
                    <a:lnTo>
                      <a:pt x="1347" y="105"/>
                    </a:lnTo>
                    <a:lnTo>
                      <a:pt x="1351" y="105"/>
                    </a:lnTo>
                    <a:lnTo>
                      <a:pt x="1353" y="108"/>
                    </a:lnTo>
                    <a:lnTo>
                      <a:pt x="1366" y="108"/>
                    </a:lnTo>
                    <a:lnTo>
                      <a:pt x="1372" y="112"/>
                    </a:lnTo>
                    <a:lnTo>
                      <a:pt x="1376" y="112"/>
                    </a:lnTo>
                    <a:lnTo>
                      <a:pt x="1378" y="112"/>
                    </a:lnTo>
                    <a:lnTo>
                      <a:pt x="1381" y="114"/>
                    </a:lnTo>
                    <a:lnTo>
                      <a:pt x="1387" y="110"/>
                    </a:lnTo>
                    <a:lnTo>
                      <a:pt x="1391" y="112"/>
                    </a:lnTo>
                    <a:lnTo>
                      <a:pt x="1391" y="112"/>
                    </a:lnTo>
                    <a:lnTo>
                      <a:pt x="1395" y="110"/>
                    </a:lnTo>
                    <a:lnTo>
                      <a:pt x="1397" y="108"/>
                    </a:lnTo>
                    <a:lnTo>
                      <a:pt x="1406" y="105"/>
                    </a:lnTo>
                    <a:lnTo>
                      <a:pt x="1414" y="105"/>
                    </a:lnTo>
                    <a:lnTo>
                      <a:pt x="1414" y="103"/>
                    </a:lnTo>
                    <a:lnTo>
                      <a:pt x="1414" y="101"/>
                    </a:lnTo>
                    <a:lnTo>
                      <a:pt x="1412" y="101"/>
                    </a:lnTo>
                    <a:lnTo>
                      <a:pt x="1410" y="101"/>
                    </a:lnTo>
                    <a:lnTo>
                      <a:pt x="1408" y="103"/>
                    </a:lnTo>
                    <a:lnTo>
                      <a:pt x="1402" y="105"/>
                    </a:lnTo>
                    <a:lnTo>
                      <a:pt x="1393" y="103"/>
                    </a:lnTo>
                    <a:lnTo>
                      <a:pt x="1389" y="108"/>
                    </a:lnTo>
                    <a:lnTo>
                      <a:pt x="1385" y="108"/>
                    </a:lnTo>
                    <a:lnTo>
                      <a:pt x="1381" y="108"/>
                    </a:lnTo>
                    <a:lnTo>
                      <a:pt x="1378" y="108"/>
                    </a:lnTo>
                    <a:lnTo>
                      <a:pt x="1374" y="108"/>
                    </a:lnTo>
                    <a:lnTo>
                      <a:pt x="1370" y="103"/>
                    </a:lnTo>
                    <a:lnTo>
                      <a:pt x="1368" y="103"/>
                    </a:lnTo>
                    <a:lnTo>
                      <a:pt x="1366" y="103"/>
                    </a:lnTo>
                    <a:lnTo>
                      <a:pt x="1362" y="103"/>
                    </a:lnTo>
                    <a:lnTo>
                      <a:pt x="1355" y="99"/>
                    </a:lnTo>
                    <a:lnTo>
                      <a:pt x="1349" y="101"/>
                    </a:lnTo>
                    <a:lnTo>
                      <a:pt x="1345" y="99"/>
                    </a:lnTo>
                    <a:lnTo>
                      <a:pt x="1345" y="97"/>
                    </a:lnTo>
                    <a:lnTo>
                      <a:pt x="1347" y="95"/>
                    </a:lnTo>
                    <a:lnTo>
                      <a:pt x="1347" y="91"/>
                    </a:lnTo>
                    <a:lnTo>
                      <a:pt x="1349" y="89"/>
                    </a:lnTo>
                    <a:lnTo>
                      <a:pt x="1351" y="89"/>
                    </a:lnTo>
                    <a:lnTo>
                      <a:pt x="1353" y="91"/>
                    </a:lnTo>
                    <a:lnTo>
                      <a:pt x="1360" y="91"/>
                    </a:lnTo>
                    <a:lnTo>
                      <a:pt x="1362" y="91"/>
                    </a:lnTo>
                    <a:lnTo>
                      <a:pt x="1360" y="87"/>
                    </a:lnTo>
                    <a:lnTo>
                      <a:pt x="1355" y="87"/>
                    </a:lnTo>
                    <a:lnTo>
                      <a:pt x="1353" y="84"/>
                    </a:lnTo>
                    <a:lnTo>
                      <a:pt x="1353" y="82"/>
                    </a:lnTo>
                    <a:lnTo>
                      <a:pt x="1360" y="82"/>
                    </a:lnTo>
                    <a:lnTo>
                      <a:pt x="1364" y="78"/>
                    </a:lnTo>
                    <a:lnTo>
                      <a:pt x="1372" y="78"/>
                    </a:lnTo>
                    <a:lnTo>
                      <a:pt x="1374" y="76"/>
                    </a:lnTo>
                    <a:lnTo>
                      <a:pt x="1378" y="76"/>
                    </a:lnTo>
                    <a:lnTo>
                      <a:pt x="1381" y="76"/>
                    </a:lnTo>
                    <a:lnTo>
                      <a:pt x="1385" y="76"/>
                    </a:lnTo>
                    <a:lnTo>
                      <a:pt x="1385" y="74"/>
                    </a:lnTo>
                    <a:lnTo>
                      <a:pt x="1383" y="72"/>
                    </a:lnTo>
                    <a:lnTo>
                      <a:pt x="1374" y="72"/>
                    </a:lnTo>
                    <a:lnTo>
                      <a:pt x="1366" y="74"/>
                    </a:lnTo>
                    <a:lnTo>
                      <a:pt x="1362" y="76"/>
                    </a:lnTo>
                    <a:lnTo>
                      <a:pt x="1357" y="76"/>
                    </a:lnTo>
                    <a:lnTo>
                      <a:pt x="1355" y="78"/>
                    </a:lnTo>
                    <a:lnTo>
                      <a:pt x="1351" y="78"/>
                    </a:lnTo>
                    <a:lnTo>
                      <a:pt x="1351" y="76"/>
                    </a:lnTo>
                    <a:lnTo>
                      <a:pt x="1351" y="72"/>
                    </a:lnTo>
                    <a:lnTo>
                      <a:pt x="1355" y="70"/>
                    </a:lnTo>
                    <a:lnTo>
                      <a:pt x="1362" y="65"/>
                    </a:lnTo>
                    <a:lnTo>
                      <a:pt x="1368" y="65"/>
                    </a:lnTo>
                    <a:lnTo>
                      <a:pt x="1370" y="63"/>
                    </a:lnTo>
                    <a:lnTo>
                      <a:pt x="1366" y="63"/>
                    </a:lnTo>
                    <a:lnTo>
                      <a:pt x="1364" y="61"/>
                    </a:lnTo>
                    <a:lnTo>
                      <a:pt x="1366" y="55"/>
                    </a:lnTo>
                    <a:lnTo>
                      <a:pt x="1364" y="57"/>
                    </a:lnTo>
                    <a:lnTo>
                      <a:pt x="1364" y="61"/>
                    </a:lnTo>
                    <a:lnTo>
                      <a:pt x="1362" y="61"/>
                    </a:lnTo>
                    <a:lnTo>
                      <a:pt x="1360" y="57"/>
                    </a:lnTo>
                    <a:lnTo>
                      <a:pt x="1357" y="59"/>
                    </a:lnTo>
                    <a:lnTo>
                      <a:pt x="1355" y="61"/>
                    </a:lnTo>
                    <a:lnTo>
                      <a:pt x="1351" y="61"/>
                    </a:lnTo>
                    <a:lnTo>
                      <a:pt x="1351" y="63"/>
                    </a:lnTo>
                    <a:lnTo>
                      <a:pt x="1349" y="65"/>
                    </a:lnTo>
                    <a:lnTo>
                      <a:pt x="1345" y="68"/>
                    </a:lnTo>
                    <a:lnTo>
                      <a:pt x="1345" y="63"/>
                    </a:lnTo>
                    <a:lnTo>
                      <a:pt x="1345" y="59"/>
                    </a:lnTo>
                    <a:lnTo>
                      <a:pt x="1343" y="59"/>
                    </a:lnTo>
                    <a:lnTo>
                      <a:pt x="1343" y="57"/>
                    </a:lnTo>
                    <a:lnTo>
                      <a:pt x="1343" y="55"/>
                    </a:lnTo>
                    <a:lnTo>
                      <a:pt x="1347" y="57"/>
                    </a:lnTo>
                    <a:lnTo>
                      <a:pt x="1347" y="51"/>
                    </a:lnTo>
                    <a:lnTo>
                      <a:pt x="1349" y="51"/>
                    </a:lnTo>
                    <a:lnTo>
                      <a:pt x="1355" y="51"/>
                    </a:lnTo>
                    <a:lnTo>
                      <a:pt x="1357" y="46"/>
                    </a:lnTo>
                    <a:lnTo>
                      <a:pt x="1362" y="44"/>
                    </a:lnTo>
                    <a:lnTo>
                      <a:pt x="1364" y="44"/>
                    </a:lnTo>
                    <a:lnTo>
                      <a:pt x="1370" y="42"/>
                    </a:lnTo>
                    <a:lnTo>
                      <a:pt x="1378" y="40"/>
                    </a:lnTo>
                    <a:lnTo>
                      <a:pt x="1381" y="40"/>
                    </a:lnTo>
                    <a:lnTo>
                      <a:pt x="1383" y="40"/>
                    </a:lnTo>
                    <a:lnTo>
                      <a:pt x="1385" y="44"/>
                    </a:lnTo>
                    <a:lnTo>
                      <a:pt x="1383" y="46"/>
                    </a:lnTo>
                    <a:lnTo>
                      <a:pt x="1383" y="55"/>
                    </a:lnTo>
                    <a:lnTo>
                      <a:pt x="1385" y="55"/>
                    </a:lnTo>
                    <a:lnTo>
                      <a:pt x="1387" y="49"/>
                    </a:lnTo>
                    <a:lnTo>
                      <a:pt x="1389" y="46"/>
                    </a:lnTo>
                    <a:lnTo>
                      <a:pt x="1391" y="49"/>
                    </a:lnTo>
                    <a:lnTo>
                      <a:pt x="1389" y="49"/>
                    </a:lnTo>
                    <a:lnTo>
                      <a:pt x="1391" y="53"/>
                    </a:lnTo>
                    <a:lnTo>
                      <a:pt x="1393" y="51"/>
                    </a:lnTo>
                    <a:lnTo>
                      <a:pt x="1393" y="46"/>
                    </a:lnTo>
                    <a:lnTo>
                      <a:pt x="1393" y="46"/>
                    </a:lnTo>
                    <a:lnTo>
                      <a:pt x="1393" y="42"/>
                    </a:lnTo>
                    <a:lnTo>
                      <a:pt x="1393" y="38"/>
                    </a:lnTo>
                    <a:lnTo>
                      <a:pt x="1397" y="38"/>
                    </a:lnTo>
                    <a:lnTo>
                      <a:pt x="1402" y="34"/>
                    </a:lnTo>
                    <a:lnTo>
                      <a:pt x="1404" y="34"/>
                    </a:lnTo>
                    <a:lnTo>
                      <a:pt x="1404" y="36"/>
                    </a:lnTo>
                    <a:lnTo>
                      <a:pt x="1404" y="42"/>
                    </a:lnTo>
                    <a:lnTo>
                      <a:pt x="1408" y="44"/>
                    </a:lnTo>
                    <a:lnTo>
                      <a:pt x="1408" y="49"/>
                    </a:lnTo>
                    <a:lnTo>
                      <a:pt x="1408" y="51"/>
                    </a:lnTo>
                    <a:lnTo>
                      <a:pt x="1408" y="55"/>
                    </a:lnTo>
                    <a:lnTo>
                      <a:pt x="1408" y="57"/>
                    </a:lnTo>
                    <a:lnTo>
                      <a:pt x="1410" y="59"/>
                    </a:lnTo>
                    <a:lnTo>
                      <a:pt x="1412" y="59"/>
                    </a:lnTo>
                    <a:lnTo>
                      <a:pt x="1410" y="55"/>
                    </a:lnTo>
                    <a:lnTo>
                      <a:pt x="1410" y="51"/>
                    </a:lnTo>
                    <a:lnTo>
                      <a:pt x="1412" y="51"/>
                    </a:lnTo>
                    <a:lnTo>
                      <a:pt x="1416" y="44"/>
                    </a:lnTo>
                    <a:lnTo>
                      <a:pt x="1419" y="44"/>
                    </a:lnTo>
                    <a:lnTo>
                      <a:pt x="1423" y="49"/>
                    </a:lnTo>
                    <a:lnTo>
                      <a:pt x="1423" y="53"/>
                    </a:lnTo>
                    <a:lnTo>
                      <a:pt x="1423" y="57"/>
                    </a:lnTo>
                    <a:lnTo>
                      <a:pt x="1425" y="59"/>
                    </a:lnTo>
                    <a:lnTo>
                      <a:pt x="1425" y="63"/>
                    </a:lnTo>
                    <a:lnTo>
                      <a:pt x="1427" y="61"/>
                    </a:lnTo>
                    <a:lnTo>
                      <a:pt x="1427" y="55"/>
                    </a:lnTo>
                    <a:lnTo>
                      <a:pt x="1429" y="55"/>
                    </a:lnTo>
                    <a:lnTo>
                      <a:pt x="1431" y="53"/>
                    </a:lnTo>
                    <a:lnTo>
                      <a:pt x="1431" y="55"/>
                    </a:lnTo>
                    <a:lnTo>
                      <a:pt x="1431" y="57"/>
                    </a:lnTo>
                    <a:lnTo>
                      <a:pt x="1431" y="61"/>
                    </a:lnTo>
                    <a:lnTo>
                      <a:pt x="1433" y="63"/>
                    </a:lnTo>
                    <a:lnTo>
                      <a:pt x="1435" y="59"/>
                    </a:lnTo>
                    <a:lnTo>
                      <a:pt x="1437" y="59"/>
                    </a:lnTo>
                    <a:lnTo>
                      <a:pt x="1437" y="63"/>
                    </a:lnTo>
                    <a:lnTo>
                      <a:pt x="1440" y="61"/>
                    </a:lnTo>
                    <a:lnTo>
                      <a:pt x="1440" y="57"/>
                    </a:lnTo>
                    <a:lnTo>
                      <a:pt x="1435" y="51"/>
                    </a:lnTo>
                    <a:lnTo>
                      <a:pt x="1433" y="51"/>
                    </a:lnTo>
                    <a:lnTo>
                      <a:pt x="1431" y="49"/>
                    </a:lnTo>
                    <a:lnTo>
                      <a:pt x="1431" y="44"/>
                    </a:lnTo>
                    <a:lnTo>
                      <a:pt x="1429" y="40"/>
                    </a:lnTo>
                    <a:lnTo>
                      <a:pt x="1427" y="36"/>
                    </a:lnTo>
                    <a:lnTo>
                      <a:pt x="1425" y="36"/>
                    </a:lnTo>
                    <a:lnTo>
                      <a:pt x="1427" y="30"/>
                    </a:lnTo>
                    <a:lnTo>
                      <a:pt x="1431" y="32"/>
                    </a:lnTo>
                    <a:lnTo>
                      <a:pt x="1433" y="34"/>
                    </a:lnTo>
                    <a:lnTo>
                      <a:pt x="1437" y="32"/>
                    </a:lnTo>
                    <a:lnTo>
                      <a:pt x="1442" y="34"/>
                    </a:lnTo>
                    <a:lnTo>
                      <a:pt x="1442" y="32"/>
                    </a:lnTo>
                    <a:lnTo>
                      <a:pt x="1442" y="23"/>
                    </a:lnTo>
                    <a:lnTo>
                      <a:pt x="1440" y="21"/>
                    </a:lnTo>
                    <a:lnTo>
                      <a:pt x="1442" y="17"/>
                    </a:lnTo>
                    <a:lnTo>
                      <a:pt x="1446" y="17"/>
                    </a:lnTo>
                    <a:lnTo>
                      <a:pt x="1448" y="17"/>
                    </a:lnTo>
                    <a:lnTo>
                      <a:pt x="1454" y="19"/>
                    </a:lnTo>
                    <a:lnTo>
                      <a:pt x="1459" y="21"/>
                    </a:lnTo>
                    <a:lnTo>
                      <a:pt x="1456" y="23"/>
                    </a:lnTo>
                    <a:lnTo>
                      <a:pt x="1454" y="25"/>
                    </a:lnTo>
                    <a:lnTo>
                      <a:pt x="1454" y="28"/>
                    </a:lnTo>
                    <a:lnTo>
                      <a:pt x="1463" y="32"/>
                    </a:lnTo>
                    <a:lnTo>
                      <a:pt x="1463" y="34"/>
                    </a:lnTo>
                    <a:lnTo>
                      <a:pt x="1461" y="38"/>
                    </a:lnTo>
                    <a:lnTo>
                      <a:pt x="1463" y="46"/>
                    </a:lnTo>
                    <a:lnTo>
                      <a:pt x="1465" y="46"/>
                    </a:lnTo>
                    <a:lnTo>
                      <a:pt x="1467" y="42"/>
                    </a:lnTo>
                    <a:lnTo>
                      <a:pt x="1469" y="42"/>
                    </a:lnTo>
                    <a:lnTo>
                      <a:pt x="1469" y="44"/>
                    </a:lnTo>
                    <a:lnTo>
                      <a:pt x="1471" y="46"/>
                    </a:lnTo>
                    <a:lnTo>
                      <a:pt x="1473" y="46"/>
                    </a:lnTo>
                    <a:lnTo>
                      <a:pt x="1475" y="42"/>
                    </a:lnTo>
                    <a:lnTo>
                      <a:pt x="1480" y="40"/>
                    </a:lnTo>
                    <a:lnTo>
                      <a:pt x="1482" y="38"/>
                    </a:lnTo>
                    <a:lnTo>
                      <a:pt x="1480" y="32"/>
                    </a:lnTo>
                    <a:lnTo>
                      <a:pt x="1482" y="28"/>
                    </a:lnTo>
                    <a:lnTo>
                      <a:pt x="1484" y="28"/>
                    </a:lnTo>
                    <a:lnTo>
                      <a:pt x="1486" y="30"/>
                    </a:lnTo>
                    <a:lnTo>
                      <a:pt x="1492" y="30"/>
                    </a:lnTo>
                    <a:lnTo>
                      <a:pt x="1492" y="28"/>
                    </a:lnTo>
                    <a:lnTo>
                      <a:pt x="1486" y="23"/>
                    </a:lnTo>
                    <a:lnTo>
                      <a:pt x="1484" y="17"/>
                    </a:lnTo>
                    <a:lnTo>
                      <a:pt x="1486" y="15"/>
                    </a:lnTo>
                    <a:lnTo>
                      <a:pt x="1488" y="13"/>
                    </a:lnTo>
                    <a:lnTo>
                      <a:pt x="1490" y="11"/>
                    </a:lnTo>
                    <a:lnTo>
                      <a:pt x="1497" y="15"/>
                    </a:lnTo>
                    <a:lnTo>
                      <a:pt x="1499" y="21"/>
                    </a:lnTo>
                    <a:lnTo>
                      <a:pt x="1499" y="25"/>
                    </a:lnTo>
                    <a:lnTo>
                      <a:pt x="1499" y="30"/>
                    </a:lnTo>
                    <a:lnTo>
                      <a:pt x="1501" y="34"/>
                    </a:lnTo>
                    <a:lnTo>
                      <a:pt x="1501" y="38"/>
                    </a:lnTo>
                    <a:lnTo>
                      <a:pt x="1503" y="42"/>
                    </a:lnTo>
                    <a:lnTo>
                      <a:pt x="1505" y="40"/>
                    </a:lnTo>
                    <a:lnTo>
                      <a:pt x="1505" y="36"/>
                    </a:lnTo>
                    <a:lnTo>
                      <a:pt x="1505" y="32"/>
                    </a:lnTo>
                    <a:lnTo>
                      <a:pt x="1505" y="28"/>
                    </a:lnTo>
                    <a:lnTo>
                      <a:pt x="1503" y="21"/>
                    </a:lnTo>
                    <a:lnTo>
                      <a:pt x="1503" y="15"/>
                    </a:lnTo>
                    <a:lnTo>
                      <a:pt x="1503" y="9"/>
                    </a:lnTo>
                    <a:lnTo>
                      <a:pt x="1503" y="4"/>
                    </a:lnTo>
                    <a:lnTo>
                      <a:pt x="1507" y="4"/>
                    </a:lnTo>
                    <a:lnTo>
                      <a:pt x="1509" y="6"/>
                    </a:lnTo>
                    <a:lnTo>
                      <a:pt x="1513" y="6"/>
                    </a:lnTo>
                    <a:lnTo>
                      <a:pt x="1513" y="9"/>
                    </a:lnTo>
                    <a:lnTo>
                      <a:pt x="1513" y="15"/>
                    </a:lnTo>
                    <a:lnTo>
                      <a:pt x="1515" y="19"/>
                    </a:lnTo>
                    <a:lnTo>
                      <a:pt x="1515" y="23"/>
                    </a:lnTo>
                    <a:lnTo>
                      <a:pt x="1515" y="30"/>
                    </a:lnTo>
                    <a:lnTo>
                      <a:pt x="1518" y="30"/>
                    </a:lnTo>
                    <a:lnTo>
                      <a:pt x="1518" y="28"/>
                    </a:lnTo>
                    <a:lnTo>
                      <a:pt x="1520" y="23"/>
                    </a:lnTo>
                    <a:lnTo>
                      <a:pt x="1522" y="23"/>
                    </a:lnTo>
                    <a:lnTo>
                      <a:pt x="1528" y="32"/>
                    </a:lnTo>
                    <a:lnTo>
                      <a:pt x="1528" y="30"/>
                    </a:lnTo>
                    <a:lnTo>
                      <a:pt x="1532" y="30"/>
                    </a:lnTo>
                    <a:lnTo>
                      <a:pt x="1532" y="28"/>
                    </a:lnTo>
                    <a:lnTo>
                      <a:pt x="1530" y="28"/>
                    </a:lnTo>
                    <a:lnTo>
                      <a:pt x="1526" y="23"/>
                    </a:lnTo>
                    <a:lnTo>
                      <a:pt x="1526" y="21"/>
                    </a:lnTo>
                    <a:lnTo>
                      <a:pt x="1528" y="19"/>
                    </a:lnTo>
                    <a:lnTo>
                      <a:pt x="1524" y="15"/>
                    </a:lnTo>
                    <a:lnTo>
                      <a:pt x="1522" y="13"/>
                    </a:lnTo>
                    <a:lnTo>
                      <a:pt x="1522" y="11"/>
                    </a:lnTo>
                    <a:lnTo>
                      <a:pt x="1528" y="11"/>
                    </a:lnTo>
                    <a:lnTo>
                      <a:pt x="1526" y="9"/>
                    </a:lnTo>
                    <a:lnTo>
                      <a:pt x="1522" y="9"/>
                    </a:lnTo>
                    <a:lnTo>
                      <a:pt x="1520" y="4"/>
                    </a:lnTo>
                    <a:lnTo>
                      <a:pt x="1522" y="4"/>
                    </a:lnTo>
                    <a:lnTo>
                      <a:pt x="1526" y="4"/>
                    </a:lnTo>
                    <a:lnTo>
                      <a:pt x="1530" y="0"/>
                    </a:lnTo>
                    <a:lnTo>
                      <a:pt x="1539" y="2"/>
                    </a:lnTo>
                    <a:lnTo>
                      <a:pt x="1539" y="4"/>
                    </a:lnTo>
                    <a:lnTo>
                      <a:pt x="1539" y="9"/>
                    </a:lnTo>
                    <a:lnTo>
                      <a:pt x="1537" y="11"/>
                    </a:lnTo>
                    <a:lnTo>
                      <a:pt x="1539" y="13"/>
                    </a:lnTo>
                    <a:lnTo>
                      <a:pt x="1541" y="13"/>
                    </a:lnTo>
                    <a:lnTo>
                      <a:pt x="1543" y="9"/>
                    </a:lnTo>
                    <a:lnTo>
                      <a:pt x="1545" y="6"/>
                    </a:lnTo>
                    <a:lnTo>
                      <a:pt x="1547" y="9"/>
                    </a:lnTo>
                    <a:lnTo>
                      <a:pt x="1545" y="15"/>
                    </a:lnTo>
                    <a:lnTo>
                      <a:pt x="1547" y="15"/>
                    </a:lnTo>
                    <a:lnTo>
                      <a:pt x="1549" y="15"/>
                    </a:lnTo>
                    <a:lnTo>
                      <a:pt x="1551" y="13"/>
                    </a:lnTo>
                    <a:lnTo>
                      <a:pt x="1556" y="9"/>
                    </a:lnTo>
                    <a:lnTo>
                      <a:pt x="1558" y="11"/>
                    </a:lnTo>
                    <a:lnTo>
                      <a:pt x="1556" y="15"/>
                    </a:lnTo>
                    <a:lnTo>
                      <a:pt x="1556" y="19"/>
                    </a:lnTo>
                    <a:lnTo>
                      <a:pt x="1556" y="25"/>
                    </a:lnTo>
                    <a:lnTo>
                      <a:pt x="1553" y="28"/>
                    </a:lnTo>
                    <a:lnTo>
                      <a:pt x="1556" y="30"/>
                    </a:lnTo>
                    <a:lnTo>
                      <a:pt x="1560" y="30"/>
                    </a:lnTo>
                    <a:lnTo>
                      <a:pt x="1562" y="30"/>
                    </a:lnTo>
                    <a:lnTo>
                      <a:pt x="1564" y="28"/>
                    </a:lnTo>
                    <a:lnTo>
                      <a:pt x="1564" y="21"/>
                    </a:lnTo>
                    <a:lnTo>
                      <a:pt x="1566" y="15"/>
                    </a:lnTo>
                    <a:lnTo>
                      <a:pt x="1564" y="6"/>
                    </a:lnTo>
                    <a:lnTo>
                      <a:pt x="1564" y="2"/>
                    </a:lnTo>
                    <a:lnTo>
                      <a:pt x="1568" y="0"/>
                    </a:lnTo>
                    <a:lnTo>
                      <a:pt x="1570" y="2"/>
                    </a:lnTo>
                    <a:lnTo>
                      <a:pt x="1572" y="2"/>
                    </a:lnTo>
                    <a:lnTo>
                      <a:pt x="1577" y="2"/>
                    </a:lnTo>
                    <a:lnTo>
                      <a:pt x="1581" y="2"/>
                    </a:lnTo>
                    <a:lnTo>
                      <a:pt x="1587" y="2"/>
                    </a:lnTo>
                    <a:lnTo>
                      <a:pt x="1587" y="6"/>
                    </a:lnTo>
                    <a:lnTo>
                      <a:pt x="1593" y="6"/>
                    </a:lnTo>
                    <a:lnTo>
                      <a:pt x="1598" y="6"/>
                    </a:lnTo>
                    <a:lnTo>
                      <a:pt x="1602" y="9"/>
                    </a:lnTo>
                    <a:lnTo>
                      <a:pt x="1604" y="13"/>
                    </a:lnTo>
                    <a:lnTo>
                      <a:pt x="1604" y="15"/>
                    </a:lnTo>
                    <a:lnTo>
                      <a:pt x="1606" y="19"/>
                    </a:lnTo>
                    <a:lnTo>
                      <a:pt x="1604" y="23"/>
                    </a:lnTo>
                    <a:lnTo>
                      <a:pt x="1604" y="25"/>
                    </a:lnTo>
                    <a:lnTo>
                      <a:pt x="1608" y="25"/>
                    </a:lnTo>
                    <a:lnTo>
                      <a:pt x="1612" y="21"/>
                    </a:lnTo>
                    <a:lnTo>
                      <a:pt x="1619" y="15"/>
                    </a:lnTo>
                    <a:lnTo>
                      <a:pt x="1621" y="13"/>
                    </a:lnTo>
                    <a:lnTo>
                      <a:pt x="1625" y="13"/>
                    </a:lnTo>
                    <a:lnTo>
                      <a:pt x="1629" y="15"/>
                    </a:lnTo>
                    <a:lnTo>
                      <a:pt x="1634" y="15"/>
                    </a:lnTo>
                    <a:lnTo>
                      <a:pt x="1634" y="17"/>
                    </a:lnTo>
                    <a:lnTo>
                      <a:pt x="1629" y="21"/>
                    </a:lnTo>
                    <a:lnTo>
                      <a:pt x="1631" y="25"/>
                    </a:lnTo>
                    <a:lnTo>
                      <a:pt x="1634" y="25"/>
                    </a:lnTo>
                    <a:lnTo>
                      <a:pt x="1634" y="21"/>
                    </a:lnTo>
                    <a:lnTo>
                      <a:pt x="1638" y="17"/>
                    </a:lnTo>
                    <a:lnTo>
                      <a:pt x="1642" y="17"/>
                    </a:lnTo>
                    <a:lnTo>
                      <a:pt x="1648" y="19"/>
                    </a:lnTo>
                    <a:lnTo>
                      <a:pt x="1657" y="21"/>
                    </a:lnTo>
                    <a:lnTo>
                      <a:pt x="1659" y="23"/>
                    </a:lnTo>
                    <a:lnTo>
                      <a:pt x="1657" y="25"/>
                    </a:lnTo>
                    <a:lnTo>
                      <a:pt x="1655" y="25"/>
                    </a:lnTo>
                    <a:lnTo>
                      <a:pt x="1655" y="30"/>
                    </a:lnTo>
                    <a:lnTo>
                      <a:pt x="1652" y="32"/>
                    </a:lnTo>
                    <a:lnTo>
                      <a:pt x="1655" y="34"/>
                    </a:lnTo>
                    <a:lnTo>
                      <a:pt x="1657" y="32"/>
                    </a:lnTo>
                    <a:lnTo>
                      <a:pt x="1661" y="30"/>
                    </a:lnTo>
                    <a:lnTo>
                      <a:pt x="1661" y="34"/>
                    </a:lnTo>
                    <a:lnTo>
                      <a:pt x="1663" y="36"/>
                    </a:lnTo>
                    <a:lnTo>
                      <a:pt x="1667" y="32"/>
                    </a:lnTo>
                    <a:lnTo>
                      <a:pt x="1671" y="32"/>
                    </a:lnTo>
                    <a:lnTo>
                      <a:pt x="1674" y="34"/>
                    </a:lnTo>
                    <a:lnTo>
                      <a:pt x="1671" y="36"/>
                    </a:lnTo>
                    <a:lnTo>
                      <a:pt x="1671" y="40"/>
                    </a:lnTo>
                    <a:lnTo>
                      <a:pt x="1674" y="40"/>
                    </a:lnTo>
                    <a:lnTo>
                      <a:pt x="1676" y="38"/>
                    </a:lnTo>
                    <a:lnTo>
                      <a:pt x="1680" y="36"/>
                    </a:lnTo>
                    <a:lnTo>
                      <a:pt x="1680" y="36"/>
                    </a:lnTo>
                    <a:lnTo>
                      <a:pt x="1682" y="40"/>
                    </a:lnTo>
                    <a:lnTo>
                      <a:pt x="1688" y="44"/>
                    </a:lnTo>
                    <a:lnTo>
                      <a:pt x="1693" y="44"/>
                    </a:lnTo>
                    <a:lnTo>
                      <a:pt x="1695" y="44"/>
                    </a:lnTo>
                    <a:lnTo>
                      <a:pt x="1693" y="49"/>
                    </a:lnTo>
                    <a:lnTo>
                      <a:pt x="1684" y="51"/>
                    </a:lnTo>
                    <a:lnTo>
                      <a:pt x="1682" y="55"/>
                    </a:lnTo>
                    <a:lnTo>
                      <a:pt x="1676" y="57"/>
                    </a:lnTo>
                    <a:lnTo>
                      <a:pt x="1671" y="59"/>
                    </a:lnTo>
                    <a:lnTo>
                      <a:pt x="1667" y="59"/>
                    </a:lnTo>
                    <a:lnTo>
                      <a:pt x="1665" y="59"/>
                    </a:lnTo>
                    <a:lnTo>
                      <a:pt x="1663" y="61"/>
                    </a:lnTo>
                    <a:lnTo>
                      <a:pt x="1657" y="61"/>
                    </a:lnTo>
                    <a:lnTo>
                      <a:pt x="1665" y="61"/>
                    </a:lnTo>
                    <a:lnTo>
                      <a:pt x="1674" y="63"/>
                    </a:lnTo>
                    <a:lnTo>
                      <a:pt x="1676" y="65"/>
                    </a:lnTo>
                    <a:lnTo>
                      <a:pt x="1680" y="65"/>
                    </a:lnTo>
                    <a:lnTo>
                      <a:pt x="1682" y="61"/>
                    </a:lnTo>
                    <a:lnTo>
                      <a:pt x="1684" y="59"/>
                    </a:lnTo>
                    <a:lnTo>
                      <a:pt x="1688" y="59"/>
                    </a:lnTo>
                    <a:lnTo>
                      <a:pt x="1690" y="55"/>
                    </a:lnTo>
                    <a:lnTo>
                      <a:pt x="1695" y="53"/>
                    </a:lnTo>
                    <a:lnTo>
                      <a:pt x="1699" y="53"/>
                    </a:lnTo>
                    <a:lnTo>
                      <a:pt x="1701" y="55"/>
                    </a:lnTo>
                    <a:lnTo>
                      <a:pt x="1699" y="59"/>
                    </a:lnTo>
                    <a:lnTo>
                      <a:pt x="1701" y="61"/>
                    </a:lnTo>
                    <a:lnTo>
                      <a:pt x="1703" y="61"/>
                    </a:lnTo>
                    <a:lnTo>
                      <a:pt x="1703" y="57"/>
                    </a:lnTo>
                    <a:lnTo>
                      <a:pt x="1707" y="53"/>
                    </a:lnTo>
                    <a:lnTo>
                      <a:pt x="1709" y="55"/>
                    </a:lnTo>
                    <a:lnTo>
                      <a:pt x="1707" y="59"/>
                    </a:lnTo>
                    <a:lnTo>
                      <a:pt x="1707" y="61"/>
                    </a:lnTo>
                    <a:lnTo>
                      <a:pt x="1705" y="63"/>
                    </a:lnTo>
                    <a:lnTo>
                      <a:pt x="1707" y="65"/>
                    </a:lnTo>
                    <a:lnTo>
                      <a:pt x="1709" y="65"/>
                    </a:lnTo>
                    <a:lnTo>
                      <a:pt x="1711" y="63"/>
                    </a:lnTo>
                    <a:lnTo>
                      <a:pt x="1714" y="59"/>
                    </a:lnTo>
                    <a:lnTo>
                      <a:pt x="1718" y="57"/>
                    </a:lnTo>
                    <a:lnTo>
                      <a:pt x="1720" y="59"/>
                    </a:lnTo>
                    <a:lnTo>
                      <a:pt x="1718" y="68"/>
                    </a:lnTo>
                    <a:lnTo>
                      <a:pt x="1716" y="70"/>
                    </a:lnTo>
                    <a:lnTo>
                      <a:pt x="1718" y="70"/>
                    </a:lnTo>
                    <a:lnTo>
                      <a:pt x="1718" y="74"/>
                    </a:lnTo>
                    <a:lnTo>
                      <a:pt x="1718" y="80"/>
                    </a:lnTo>
                    <a:lnTo>
                      <a:pt x="1716" y="82"/>
                    </a:lnTo>
                    <a:lnTo>
                      <a:pt x="1714" y="84"/>
                    </a:lnTo>
                    <a:lnTo>
                      <a:pt x="1709" y="91"/>
                    </a:lnTo>
                    <a:lnTo>
                      <a:pt x="1711" y="93"/>
                    </a:lnTo>
                    <a:lnTo>
                      <a:pt x="1714" y="91"/>
                    </a:lnTo>
                    <a:lnTo>
                      <a:pt x="1716" y="87"/>
                    </a:lnTo>
                    <a:lnTo>
                      <a:pt x="1720" y="87"/>
                    </a:lnTo>
                    <a:lnTo>
                      <a:pt x="1720" y="87"/>
                    </a:lnTo>
                    <a:lnTo>
                      <a:pt x="1722" y="87"/>
                    </a:lnTo>
                    <a:lnTo>
                      <a:pt x="1728" y="89"/>
                    </a:lnTo>
                    <a:lnTo>
                      <a:pt x="1730" y="93"/>
                    </a:lnTo>
                    <a:lnTo>
                      <a:pt x="1730" y="99"/>
                    </a:lnTo>
                    <a:lnTo>
                      <a:pt x="1728" y="110"/>
                    </a:lnTo>
                    <a:lnTo>
                      <a:pt x="1724" y="118"/>
                    </a:lnTo>
                    <a:lnTo>
                      <a:pt x="1716" y="122"/>
                    </a:lnTo>
                    <a:lnTo>
                      <a:pt x="1716" y="124"/>
                    </a:lnTo>
                    <a:lnTo>
                      <a:pt x="1711" y="122"/>
                    </a:lnTo>
                    <a:lnTo>
                      <a:pt x="1707" y="124"/>
                    </a:lnTo>
                    <a:lnTo>
                      <a:pt x="1707" y="127"/>
                    </a:lnTo>
                    <a:lnTo>
                      <a:pt x="1705" y="129"/>
                    </a:lnTo>
                    <a:lnTo>
                      <a:pt x="1693" y="135"/>
                    </a:lnTo>
                    <a:lnTo>
                      <a:pt x="1688" y="137"/>
                    </a:lnTo>
                    <a:lnTo>
                      <a:pt x="1684" y="139"/>
                    </a:lnTo>
                    <a:lnTo>
                      <a:pt x="1680" y="141"/>
                    </a:lnTo>
                    <a:lnTo>
                      <a:pt x="1674" y="141"/>
                    </a:lnTo>
                    <a:lnTo>
                      <a:pt x="1671" y="139"/>
                    </a:lnTo>
                    <a:lnTo>
                      <a:pt x="1669" y="141"/>
                    </a:lnTo>
                    <a:lnTo>
                      <a:pt x="1667" y="143"/>
                    </a:lnTo>
                    <a:lnTo>
                      <a:pt x="1663" y="139"/>
                    </a:lnTo>
                    <a:lnTo>
                      <a:pt x="1659" y="137"/>
                    </a:lnTo>
                    <a:lnTo>
                      <a:pt x="1652" y="137"/>
                    </a:lnTo>
                    <a:lnTo>
                      <a:pt x="1652" y="139"/>
                    </a:lnTo>
                    <a:lnTo>
                      <a:pt x="1657" y="141"/>
                    </a:lnTo>
                    <a:lnTo>
                      <a:pt x="1659" y="141"/>
                    </a:lnTo>
                    <a:lnTo>
                      <a:pt x="1657" y="143"/>
                    </a:lnTo>
                    <a:lnTo>
                      <a:pt x="1650" y="143"/>
                    </a:lnTo>
                    <a:lnTo>
                      <a:pt x="1648" y="143"/>
                    </a:lnTo>
                    <a:lnTo>
                      <a:pt x="1646" y="141"/>
                    </a:lnTo>
                    <a:lnTo>
                      <a:pt x="1638" y="141"/>
                    </a:lnTo>
                    <a:lnTo>
                      <a:pt x="1636" y="137"/>
                    </a:lnTo>
                    <a:lnTo>
                      <a:pt x="1634" y="139"/>
                    </a:lnTo>
                    <a:lnTo>
                      <a:pt x="1631" y="139"/>
                    </a:lnTo>
                    <a:lnTo>
                      <a:pt x="1625" y="133"/>
                    </a:lnTo>
                    <a:lnTo>
                      <a:pt x="1621" y="129"/>
                    </a:lnTo>
                    <a:lnTo>
                      <a:pt x="1623" y="133"/>
                    </a:lnTo>
                    <a:lnTo>
                      <a:pt x="1627" y="137"/>
                    </a:lnTo>
                    <a:lnTo>
                      <a:pt x="1627" y="139"/>
                    </a:lnTo>
                    <a:lnTo>
                      <a:pt x="1623" y="139"/>
                    </a:lnTo>
                    <a:lnTo>
                      <a:pt x="1619" y="137"/>
                    </a:lnTo>
                    <a:lnTo>
                      <a:pt x="1621" y="141"/>
                    </a:lnTo>
                    <a:lnTo>
                      <a:pt x="1634" y="143"/>
                    </a:lnTo>
                    <a:lnTo>
                      <a:pt x="1642" y="143"/>
                    </a:lnTo>
                    <a:lnTo>
                      <a:pt x="1644" y="148"/>
                    </a:lnTo>
                    <a:lnTo>
                      <a:pt x="1640" y="150"/>
                    </a:lnTo>
                    <a:lnTo>
                      <a:pt x="1623" y="156"/>
                    </a:lnTo>
                    <a:lnTo>
                      <a:pt x="1612" y="158"/>
                    </a:lnTo>
                    <a:lnTo>
                      <a:pt x="1608" y="158"/>
                    </a:lnTo>
                    <a:lnTo>
                      <a:pt x="1602" y="158"/>
                    </a:lnTo>
                    <a:lnTo>
                      <a:pt x="1596" y="158"/>
                    </a:lnTo>
                    <a:lnTo>
                      <a:pt x="1596" y="156"/>
                    </a:lnTo>
                    <a:lnTo>
                      <a:pt x="1591" y="158"/>
                    </a:lnTo>
                    <a:lnTo>
                      <a:pt x="1589" y="156"/>
                    </a:lnTo>
                    <a:lnTo>
                      <a:pt x="1585" y="158"/>
                    </a:lnTo>
                    <a:lnTo>
                      <a:pt x="1583" y="160"/>
                    </a:lnTo>
                    <a:lnTo>
                      <a:pt x="1587" y="160"/>
                    </a:lnTo>
                    <a:lnTo>
                      <a:pt x="1587" y="165"/>
                    </a:lnTo>
                    <a:lnTo>
                      <a:pt x="1593" y="160"/>
                    </a:lnTo>
                    <a:lnTo>
                      <a:pt x="1604" y="160"/>
                    </a:lnTo>
                    <a:lnTo>
                      <a:pt x="1608" y="162"/>
                    </a:lnTo>
                    <a:lnTo>
                      <a:pt x="1625" y="160"/>
                    </a:lnTo>
                    <a:lnTo>
                      <a:pt x="1634" y="160"/>
                    </a:lnTo>
                    <a:lnTo>
                      <a:pt x="1640" y="154"/>
                    </a:lnTo>
                    <a:lnTo>
                      <a:pt x="1644" y="152"/>
                    </a:lnTo>
                    <a:lnTo>
                      <a:pt x="1648" y="154"/>
                    </a:lnTo>
                    <a:lnTo>
                      <a:pt x="1652" y="154"/>
                    </a:lnTo>
                    <a:lnTo>
                      <a:pt x="1659" y="154"/>
                    </a:lnTo>
                    <a:lnTo>
                      <a:pt x="1657" y="158"/>
                    </a:lnTo>
                    <a:lnTo>
                      <a:pt x="1652" y="165"/>
                    </a:lnTo>
                    <a:lnTo>
                      <a:pt x="1646" y="169"/>
                    </a:lnTo>
                    <a:lnTo>
                      <a:pt x="1644" y="169"/>
                    </a:lnTo>
                    <a:lnTo>
                      <a:pt x="1638" y="171"/>
                    </a:lnTo>
                    <a:lnTo>
                      <a:pt x="1634" y="175"/>
                    </a:lnTo>
                    <a:lnTo>
                      <a:pt x="1631" y="175"/>
                    </a:lnTo>
                    <a:lnTo>
                      <a:pt x="1627" y="179"/>
                    </a:lnTo>
                    <a:lnTo>
                      <a:pt x="1621" y="183"/>
                    </a:lnTo>
                    <a:lnTo>
                      <a:pt x="1617" y="183"/>
                    </a:lnTo>
                    <a:lnTo>
                      <a:pt x="1612" y="183"/>
                    </a:lnTo>
                    <a:lnTo>
                      <a:pt x="1608" y="183"/>
                    </a:lnTo>
                    <a:lnTo>
                      <a:pt x="1606" y="188"/>
                    </a:lnTo>
                    <a:lnTo>
                      <a:pt x="1598" y="188"/>
                    </a:lnTo>
                    <a:lnTo>
                      <a:pt x="1596" y="192"/>
                    </a:lnTo>
                    <a:lnTo>
                      <a:pt x="1587" y="194"/>
                    </a:lnTo>
                    <a:lnTo>
                      <a:pt x="1585" y="196"/>
                    </a:lnTo>
                    <a:lnTo>
                      <a:pt x="1581" y="196"/>
                    </a:lnTo>
                    <a:lnTo>
                      <a:pt x="1579" y="198"/>
                    </a:lnTo>
                    <a:lnTo>
                      <a:pt x="1574" y="198"/>
                    </a:lnTo>
                    <a:lnTo>
                      <a:pt x="1572" y="200"/>
                    </a:lnTo>
                    <a:lnTo>
                      <a:pt x="1572" y="205"/>
                    </a:lnTo>
                    <a:lnTo>
                      <a:pt x="1570" y="207"/>
                    </a:lnTo>
                    <a:lnTo>
                      <a:pt x="1566" y="211"/>
                    </a:lnTo>
                    <a:lnTo>
                      <a:pt x="1558" y="211"/>
                    </a:lnTo>
                    <a:lnTo>
                      <a:pt x="1556" y="213"/>
                    </a:lnTo>
                    <a:lnTo>
                      <a:pt x="1551" y="211"/>
                    </a:lnTo>
                    <a:lnTo>
                      <a:pt x="1551" y="209"/>
                    </a:lnTo>
                    <a:lnTo>
                      <a:pt x="1553" y="207"/>
                    </a:lnTo>
                    <a:lnTo>
                      <a:pt x="1553" y="202"/>
                    </a:lnTo>
                    <a:lnTo>
                      <a:pt x="1551" y="200"/>
                    </a:lnTo>
                    <a:lnTo>
                      <a:pt x="1551" y="207"/>
                    </a:lnTo>
                    <a:lnTo>
                      <a:pt x="1549" y="209"/>
                    </a:lnTo>
                    <a:lnTo>
                      <a:pt x="1547" y="211"/>
                    </a:lnTo>
                    <a:lnTo>
                      <a:pt x="1551" y="215"/>
                    </a:lnTo>
                    <a:lnTo>
                      <a:pt x="1553" y="217"/>
                    </a:lnTo>
                    <a:lnTo>
                      <a:pt x="1549" y="221"/>
                    </a:lnTo>
                    <a:lnTo>
                      <a:pt x="1547" y="221"/>
                    </a:lnTo>
                    <a:lnTo>
                      <a:pt x="1543" y="219"/>
                    </a:lnTo>
                    <a:lnTo>
                      <a:pt x="1541" y="221"/>
                    </a:lnTo>
                    <a:lnTo>
                      <a:pt x="1534" y="219"/>
                    </a:lnTo>
                    <a:lnTo>
                      <a:pt x="1532" y="219"/>
                    </a:lnTo>
                    <a:lnTo>
                      <a:pt x="1528" y="219"/>
                    </a:lnTo>
                    <a:lnTo>
                      <a:pt x="1528" y="217"/>
                    </a:lnTo>
                    <a:lnTo>
                      <a:pt x="1526" y="215"/>
                    </a:lnTo>
                    <a:lnTo>
                      <a:pt x="1526" y="219"/>
                    </a:lnTo>
                    <a:lnTo>
                      <a:pt x="1522" y="219"/>
                    </a:lnTo>
                    <a:lnTo>
                      <a:pt x="1522" y="221"/>
                    </a:lnTo>
                    <a:lnTo>
                      <a:pt x="1528" y="224"/>
                    </a:lnTo>
                    <a:lnTo>
                      <a:pt x="1539" y="224"/>
                    </a:lnTo>
                    <a:lnTo>
                      <a:pt x="1541" y="226"/>
                    </a:lnTo>
                    <a:lnTo>
                      <a:pt x="1541" y="230"/>
                    </a:lnTo>
                    <a:lnTo>
                      <a:pt x="1537" y="232"/>
                    </a:lnTo>
                    <a:lnTo>
                      <a:pt x="1532" y="232"/>
                    </a:lnTo>
                    <a:lnTo>
                      <a:pt x="1526" y="232"/>
                    </a:lnTo>
                    <a:lnTo>
                      <a:pt x="1526" y="234"/>
                    </a:lnTo>
                    <a:lnTo>
                      <a:pt x="1526" y="236"/>
                    </a:lnTo>
                    <a:lnTo>
                      <a:pt x="1528" y="234"/>
                    </a:lnTo>
                    <a:lnTo>
                      <a:pt x="1532" y="236"/>
                    </a:lnTo>
                    <a:lnTo>
                      <a:pt x="1530" y="240"/>
                    </a:lnTo>
                    <a:lnTo>
                      <a:pt x="1524" y="245"/>
                    </a:lnTo>
                    <a:lnTo>
                      <a:pt x="1520" y="245"/>
                    </a:lnTo>
                    <a:lnTo>
                      <a:pt x="1509" y="245"/>
                    </a:lnTo>
                    <a:lnTo>
                      <a:pt x="1507" y="242"/>
                    </a:lnTo>
                    <a:lnTo>
                      <a:pt x="1505" y="242"/>
                    </a:lnTo>
                    <a:lnTo>
                      <a:pt x="1503" y="240"/>
                    </a:lnTo>
                    <a:lnTo>
                      <a:pt x="1503" y="234"/>
                    </a:lnTo>
                    <a:lnTo>
                      <a:pt x="1497" y="232"/>
                    </a:lnTo>
                    <a:lnTo>
                      <a:pt x="1494" y="232"/>
                    </a:lnTo>
                    <a:lnTo>
                      <a:pt x="1494" y="228"/>
                    </a:lnTo>
                    <a:lnTo>
                      <a:pt x="1492" y="226"/>
                    </a:lnTo>
                    <a:lnTo>
                      <a:pt x="1490" y="226"/>
                    </a:lnTo>
                    <a:lnTo>
                      <a:pt x="1488" y="226"/>
                    </a:lnTo>
                    <a:lnTo>
                      <a:pt x="1482" y="226"/>
                    </a:lnTo>
                    <a:lnTo>
                      <a:pt x="1482" y="228"/>
                    </a:lnTo>
                    <a:lnTo>
                      <a:pt x="1484" y="230"/>
                    </a:lnTo>
                    <a:lnTo>
                      <a:pt x="1484" y="228"/>
                    </a:lnTo>
                    <a:lnTo>
                      <a:pt x="1488" y="228"/>
                    </a:lnTo>
                    <a:lnTo>
                      <a:pt x="1497" y="238"/>
                    </a:lnTo>
                    <a:lnTo>
                      <a:pt x="1497" y="249"/>
                    </a:lnTo>
                    <a:lnTo>
                      <a:pt x="1494" y="251"/>
                    </a:lnTo>
                    <a:lnTo>
                      <a:pt x="1490" y="249"/>
                    </a:lnTo>
                    <a:lnTo>
                      <a:pt x="1488" y="247"/>
                    </a:lnTo>
                    <a:lnTo>
                      <a:pt x="1486" y="247"/>
                    </a:lnTo>
                    <a:lnTo>
                      <a:pt x="1484" y="251"/>
                    </a:lnTo>
                    <a:lnTo>
                      <a:pt x="1484" y="251"/>
                    </a:lnTo>
                    <a:lnTo>
                      <a:pt x="1480" y="247"/>
                    </a:lnTo>
                    <a:lnTo>
                      <a:pt x="1475" y="247"/>
                    </a:lnTo>
                    <a:lnTo>
                      <a:pt x="1473" y="251"/>
                    </a:lnTo>
                    <a:lnTo>
                      <a:pt x="1471" y="251"/>
                    </a:lnTo>
                    <a:lnTo>
                      <a:pt x="1469" y="249"/>
                    </a:lnTo>
                    <a:lnTo>
                      <a:pt x="1465" y="247"/>
                    </a:lnTo>
                    <a:lnTo>
                      <a:pt x="1463" y="242"/>
                    </a:lnTo>
                    <a:lnTo>
                      <a:pt x="1461" y="245"/>
                    </a:lnTo>
                    <a:lnTo>
                      <a:pt x="1461" y="240"/>
                    </a:lnTo>
                    <a:lnTo>
                      <a:pt x="1459" y="238"/>
                    </a:lnTo>
                    <a:lnTo>
                      <a:pt x="1452" y="238"/>
                    </a:lnTo>
                    <a:lnTo>
                      <a:pt x="1450" y="234"/>
                    </a:lnTo>
                    <a:lnTo>
                      <a:pt x="1448" y="236"/>
                    </a:lnTo>
                    <a:lnTo>
                      <a:pt x="1448" y="238"/>
                    </a:lnTo>
                    <a:lnTo>
                      <a:pt x="1452" y="240"/>
                    </a:lnTo>
                    <a:lnTo>
                      <a:pt x="1459" y="242"/>
                    </a:lnTo>
                    <a:lnTo>
                      <a:pt x="1463" y="251"/>
                    </a:lnTo>
                    <a:lnTo>
                      <a:pt x="1461" y="251"/>
                    </a:lnTo>
                    <a:lnTo>
                      <a:pt x="1450" y="249"/>
                    </a:lnTo>
                    <a:lnTo>
                      <a:pt x="1446" y="247"/>
                    </a:lnTo>
                    <a:lnTo>
                      <a:pt x="1446" y="242"/>
                    </a:lnTo>
                    <a:lnTo>
                      <a:pt x="1444" y="240"/>
                    </a:lnTo>
                    <a:lnTo>
                      <a:pt x="1442" y="242"/>
                    </a:lnTo>
                    <a:lnTo>
                      <a:pt x="1444" y="245"/>
                    </a:lnTo>
                    <a:lnTo>
                      <a:pt x="1442" y="247"/>
                    </a:lnTo>
                    <a:lnTo>
                      <a:pt x="1437" y="247"/>
                    </a:lnTo>
                    <a:lnTo>
                      <a:pt x="1435" y="242"/>
                    </a:lnTo>
                    <a:lnTo>
                      <a:pt x="1433" y="245"/>
                    </a:lnTo>
                    <a:lnTo>
                      <a:pt x="1433" y="247"/>
                    </a:lnTo>
                    <a:lnTo>
                      <a:pt x="1437" y="249"/>
                    </a:lnTo>
                    <a:lnTo>
                      <a:pt x="1437" y="253"/>
                    </a:lnTo>
                    <a:lnTo>
                      <a:pt x="1440" y="253"/>
                    </a:lnTo>
                    <a:lnTo>
                      <a:pt x="1442" y="251"/>
                    </a:lnTo>
                    <a:lnTo>
                      <a:pt x="1446" y="251"/>
                    </a:lnTo>
                    <a:lnTo>
                      <a:pt x="1448" y="255"/>
                    </a:lnTo>
                    <a:lnTo>
                      <a:pt x="1452" y="255"/>
                    </a:lnTo>
                    <a:lnTo>
                      <a:pt x="1456" y="259"/>
                    </a:lnTo>
                    <a:lnTo>
                      <a:pt x="1459" y="259"/>
                    </a:lnTo>
                    <a:lnTo>
                      <a:pt x="1461" y="257"/>
                    </a:lnTo>
                    <a:lnTo>
                      <a:pt x="1473" y="261"/>
                    </a:lnTo>
                    <a:lnTo>
                      <a:pt x="1475" y="264"/>
                    </a:lnTo>
                    <a:lnTo>
                      <a:pt x="1471" y="266"/>
                    </a:lnTo>
                    <a:lnTo>
                      <a:pt x="1471" y="268"/>
                    </a:lnTo>
                    <a:lnTo>
                      <a:pt x="1471" y="272"/>
                    </a:lnTo>
                    <a:lnTo>
                      <a:pt x="1473" y="274"/>
                    </a:lnTo>
                    <a:lnTo>
                      <a:pt x="1469" y="278"/>
                    </a:lnTo>
                    <a:lnTo>
                      <a:pt x="1469" y="276"/>
                    </a:lnTo>
                    <a:lnTo>
                      <a:pt x="1465" y="274"/>
                    </a:lnTo>
                    <a:lnTo>
                      <a:pt x="1461" y="274"/>
                    </a:lnTo>
                    <a:lnTo>
                      <a:pt x="1454" y="270"/>
                    </a:lnTo>
                    <a:lnTo>
                      <a:pt x="1454" y="266"/>
                    </a:lnTo>
                    <a:lnTo>
                      <a:pt x="1454" y="261"/>
                    </a:lnTo>
                    <a:lnTo>
                      <a:pt x="1452" y="257"/>
                    </a:lnTo>
                    <a:lnTo>
                      <a:pt x="1446" y="257"/>
                    </a:lnTo>
                    <a:lnTo>
                      <a:pt x="1437" y="257"/>
                    </a:lnTo>
                    <a:lnTo>
                      <a:pt x="1435" y="253"/>
                    </a:lnTo>
                    <a:lnTo>
                      <a:pt x="1431" y="255"/>
                    </a:lnTo>
                    <a:lnTo>
                      <a:pt x="1429" y="257"/>
                    </a:lnTo>
                    <a:lnTo>
                      <a:pt x="1435" y="259"/>
                    </a:lnTo>
                    <a:lnTo>
                      <a:pt x="1444" y="259"/>
                    </a:lnTo>
                    <a:lnTo>
                      <a:pt x="1450" y="261"/>
                    </a:lnTo>
                    <a:lnTo>
                      <a:pt x="1450" y="266"/>
                    </a:lnTo>
                    <a:lnTo>
                      <a:pt x="1450" y="268"/>
                    </a:lnTo>
                    <a:lnTo>
                      <a:pt x="1446" y="264"/>
                    </a:lnTo>
                    <a:lnTo>
                      <a:pt x="1437" y="264"/>
                    </a:lnTo>
                    <a:lnTo>
                      <a:pt x="1431" y="266"/>
                    </a:lnTo>
                    <a:lnTo>
                      <a:pt x="1431" y="264"/>
                    </a:lnTo>
                    <a:lnTo>
                      <a:pt x="1429" y="261"/>
                    </a:lnTo>
                    <a:lnTo>
                      <a:pt x="1423" y="259"/>
                    </a:lnTo>
                    <a:lnTo>
                      <a:pt x="1421" y="257"/>
                    </a:lnTo>
                    <a:lnTo>
                      <a:pt x="1421" y="259"/>
                    </a:lnTo>
                    <a:lnTo>
                      <a:pt x="1429" y="264"/>
                    </a:lnTo>
                    <a:lnTo>
                      <a:pt x="1427" y="266"/>
                    </a:lnTo>
                    <a:lnTo>
                      <a:pt x="1427" y="268"/>
                    </a:lnTo>
                    <a:lnTo>
                      <a:pt x="1431" y="268"/>
                    </a:lnTo>
                    <a:lnTo>
                      <a:pt x="1431" y="268"/>
                    </a:lnTo>
                    <a:lnTo>
                      <a:pt x="1433" y="268"/>
                    </a:lnTo>
                    <a:lnTo>
                      <a:pt x="1435" y="268"/>
                    </a:lnTo>
                    <a:lnTo>
                      <a:pt x="1437" y="266"/>
                    </a:lnTo>
                    <a:lnTo>
                      <a:pt x="1440" y="268"/>
                    </a:lnTo>
                    <a:lnTo>
                      <a:pt x="1442" y="268"/>
                    </a:lnTo>
                    <a:lnTo>
                      <a:pt x="1446" y="268"/>
                    </a:lnTo>
                    <a:lnTo>
                      <a:pt x="1450" y="274"/>
                    </a:lnTo>
                    <a:lnTo>
                      <a:pt x="1450" y="276"/>
                    </a:lnTo>
                    <a:lnTo>
                      <a:pt x="1446" y="276"/>
                    </a:lnTo>
                    <a:lnTo>
                      <a:pt x="1442" y="278"/>
                    </a:lnTo>
                    <a:lnTo>
                      <a:pt x="1442" y="280"/>
                    </a:lnTo>
                    <a:lnTo>
                      <a:pt x="1446" y="278"/>
                    </a:lnTo>
                    <a:lnTo>
                      <a:pt x="1448" y="278"/>
                    </a:lnTo>
                    <a:lnTo>
                      <a:pt x="1452" y="278"/>
                    </a:lnTo>
                    <a:lnTo>
                      <a:pt x="1456" y="280"/>
                    </a:lnTo>
                    <a:lnTo>
                      <a:pt x="1459" y="283"/>
                    </a:lnTo>
                    <a:lnTo>
                      <a:pt x="1459" y="287"/>
                    </a:lnTo>
                    <a:lnTo>
                      <a:pt x="1454" y="295"/>
                    </a:lnTo>
                    <a:lnTo>
                      <a:pt x="1452" y="299"/>
                    </a:lnTo>
                    <a:lnTo>
                      <a:pt x="1450" y="302"/>
                    </a:lnTo>
                    <a:lnTo>
                      <a:pt x="1446" y="306"/>
                    </a:lnTo>
                    <a:lnTo>
                      <a:pt x="1444" y="304"/>
                    </a:lnTo>
                    <a:lnTo>
                      <a:pt x="1440" y="304"/>
                    </a:lnTo>
                    <a:lnTo>
                      <a:pt x="1437" y="302"/>
                    </a:lnTo>
                    <a:lnTo>
                      <a:pt x="1435" y="299"/>
                    </a:lnTo>
                    <a:lnTo>
                      <a:pt x="1433" y="299"/>
                    </a:lnTo>
                    <a:lnTo>
                      <a:pt x="1429" y="297"/>
                    </a:lnTo>
                    <a:lnTo>
                      <a:pt x="1429" y="299"/>
                    </a:lnTo>
                    <a:lnTo>
                      <a:pt x="1433" y="302"/>
                    </a:lnTo>
                    <a:lnTo>
                      <a:pt x="1433" y="304"/>
                    </a:lnTo>
                    <a:lnTo>
                      <a:pt x="1437" y="306"/>
                    </a:lnTo>
                    <a:lnTo>
                      <a:pt x="1442" y="308"/>
                    </a:lnTo>
                    <a:lnTo>
                      <a:pt x="1442" y="312"/>
                    </a:lnTo>
                    <a:lnTo>
                      <a:pt x="1442" y="314"/>
                    </a:lnTo>
                    <a:lnTo>
                      <a:pt x="1437" y="316"/>
                    </a:lnTo>
                    <a:lnTo>
                      <a:pt x="1433" y="320"/>
                    </a:lnTo>
                    <a:lnTo>
                      <a:pt x="1431" y="320"/>
                    </a:lnTo>
                    <a:lnTo>
                      <a:pt x="1425" y="314"/>
                    </a:lnTo>
                    <a:lnTo>
                      <a:pt x="1421" y="316"/>
                    </a:lnTo>
                    <a:lnTo>
                      <a:pt x="1419" y="314"/>
                    </a:lnTo>
                    <a:lnTo>
                      <a:pt x="1416" y="314"/>
                    </a:lnTo>
                    <a:lnTo>
                      <a:pt x="1412" y="314"/>
                    </a:lnTo>
                    <a:lnTo>
                      <a:pt x="1414" y="318"/>
                    </a:lnTo>
                    <a:lnTo>
                      <a:pt x="1425" y="325"/>
                    </a:lnTo>
                    <a:lnTo>
                      <a:pt x="1429" y="325"/>
                    </a:lnTo>
                    <a:lnTo>
                      <a:pt x="1429" y="327"/>
                    </a:lnTo>
                    <a:lnTo>
                      <a:pt x="1427" y="329"/>
                    </a:lnTo>
                    <a:lnTo>
                      <a:pt x="1423" y="333"/>
                    </a:lnTo>
                    <a:lnTo>
                      <a:pt x="1421" y="333"/>
                    </a:lnTo>
                    <a:lnTo>
                      <a:pt x="1416" y="329"/>
                    </a:lnTo>
                    <a:lnTo>
                      <a:pt x="1414" y="329"/>
                    </a:lnTo>
                    <a:lnTo>
                      <a:pt x="1410" y="333"/>
                    </a:lnTo>
                    <a:lnTo>
                      <a:pt x="1404" y="333"/>
                    </a:lnTo>
                    <a:lnTo>
                      <a:pt x="1402" y="329"/>
                    </a:lnTo>
                    <a:lnTo>
                      <a:pt x="1393" y="327"/>
                    </a:lnTo>
                    <a:lnTo>
                      <a:pt x="1389" y="329"/>
                    </a:lnTo>
                    <a:lnTo>
                      <a:pt x="1387" y="335"/>
                    </a:lnTo>
                    <a:lnTo>
                      <a:pt x="1383" y="339"/>
                    </a:lnTo>
                    <a:lnTo>
                      <a:pt x="1387" y="339"/>
                    </a:lnTo>
                    <a:lnTo>
                      <a:pt x="1389" y="339"/>
                    </a:lnTo>
                    <a:lnTo>
                      <a:pt x="1389" y="344"/>
                    </a:lnTo>
                    <a:lnTo>
                      <a:pt x="1383" y="348"/>
                    </a:lnTo>
                    <a:lnTo>
                      <a:pt x="1383" y="352"/>
                    </a:lnTo>
                    <a:lnTo>
                      <a:pt x="1378" y="354"/>
                    </a:lnTo>
                    <a:lnTo>
                      <a:pt x="1376" y="352"/>
                    </a:lnTo>
                    <a:lnTo>
                      <a:pt x="1376" y="354"/>
                    </a:lnTo>
                    <a:lnTo>
                      <a:pt x="1374" y="356"/>
                    </a:lnTo>
                    <a:lnTo>
                      <a:pt x="1370" y="358"/>
                    </a:lnTo>
                    <a:lnTo>
                      <a:pt x="1368" y="358"/>
                    </a:lnTo>
                    <a:lnTo>
                      <a:pt x="1370" y="354"/>
                    </a:lnTo>
                    <a:lnTo>
                      <a:pt x="1368" y="354"/>
                    </a:lnTo>
                    <a:lnTo>
                      <a:pt x="1366" y="358"/>
                    </a:lnTo>
                    <a:lnTo>
                      <a:pt x="1364" y="363"/>
                    </a:lnTo>
                    <a:lnTo>
                      <a:pt x="1362" y="365"/>
                    </a:lnTo>
                    <a:lnTo>
                      <a:pt x="1351" y="358"/>
                    </a:lnTo>
                    <a:lnTo>
                      <a:pt x="1347" y="358"/>
                    </a:lnTo>
                    <a:lnTo>
                      <a:pt x="1345" y="361"/>
                    </a:lnTo>
                    <a:lnTo>
                      <a:pt x="1341" y="361"/>
                    </a:lnTo>
                    <a:lnTo>
                      <a:pt x="1332" y="350"/>
                    </a:lnTo>
                    <a:lnTo>
                      <a:pt x="1330" y="342"/>
                    </a:lnTo>
                    <a:lnTo>
                      <a:pt x="1332" y="339"/>
                    </a:lnTo>
                    <a:lnTo>
                      <a:pt x="1334" y="335"/>
                    </a:lnTo>
                    <a:lnTo>
                      <a:pt x="1332" y="333"/>
                    </a:lnTo>
                    <a:lnTo>
                      <a:pt x="1332" y="331"/>
                    </a:lnTo>
                    <a:lnTo>
                      <a:pt x="1328" y="335"/>
                    </a:lnTo>
                    <a:lnTo>
                      <a:pt x="1328" y="337"/>
                    </a:lnTo>
                    <a:lnTo>
                      <a:pt x="1328" y="344"/>
                    </a:lnTo>
                    <a:lnTo>
                      <a:pt x="1326" y="348"/>
                    </a:lnTo>
                    <a:lnTo>
                      <a:pt x="1328" y="352"/>
                    </a:lnTo>
                    <a:lnTo>
                      <a:pt x="1328" y="354"/>
                    </a:lnTo>
                    <a:lnTo>
                      <a:pt x="1326" y="352"/>
                    </a:lnTo>
                    <a:lnTo>
                      <a:pt x="1319" y="354"/>
                    </a:lnTo>
                    <a:lnTo>
                      <a:pt x="1319" y="352"/>
                    </a:lnTo>
                    <a:lnTo>
                      <a:pt x="1315" y="354"/>
                    </a:lnTo>
                    <a:lnTo>
                      <a:pt x="1319" y="356"/>
                    </a:lnTo>
                    <a:lnTo>
                      <a:pt x="1317" y="363"/>
                    </a:lnTo>
                    <a:lnTo>
                      <a:pt x="1319" y="363"/>
                    </a:lnTo>
                    <a:lnTo>
                      <a:pt x="1324" y="356"/>
                    </a:lnTo>
                    <a:lnTo>
                      <a:pt x="1326" y="358"/>
                    </a:lnTo>
                    <a:lnTo>
                      <a:pt x="1328" y="356"/>
                    </a:lnTo>
                    <a:lnTo>
                      <a:pt x="1332" y="354"/>
                    </a:lnTo>
                    <a:lnTo>
                      <a:pt x="1336" y="358"/>
                    </a:lnTo>
                    <a:lnTo>
                      <a:pt x="1338" y="363"/>
                    </a:lnTo>
                    <a:lnTo>
                      <a:pt x="1336" y="367"/>
                    </a:lnTo>
                    <a:lnTo>
                      <a:pt x="1341" y="363"/>
                    </a:lnTo>
                    <a:lnTo>
                      <a:pt x="1349" y="361"/>
                    </a:lnTo>
                    <a:lnTo>
                      <a:pt x="1353" y="363"/>
                    </a:lnTo>
                    <a:lnTo>
                      <a:pt x="1355" y="367"/>
                    </a:lnTo>
                    <a:lnTo>
                      <a:pt x="1353" y="369"/>
                    </a:lnTo>
                    <a:lnTo>
                      <a:pt x="1349" y="377"/>
                    </a:lnTo>
                    <a:lnTo>
                      <a:pt x="1347" y="377"/>
                    </a:lnTo>
                    <a:lnTo>
                      <a:pt x="1347" y="379"/>
                    </a:lnTo>
                    <a:lnTo>
                      <a:pt x="1347" y="382"/>
                    </a:lnTo>
                    <a:lnTo>
                      <a:pt x="1351" y="379"/>
                    </a:lnTo>
                    <a:lnTo>
                      <a:pt x="1351" y="384"/>
                    </a:lnTo>
                    <a:lnTo>
                      <a:pt x="1347" y="386"/>
                    </a:lnTo>
                    <a:lnTo>
                      <a:pt x="1351" y="386"/>
                    </a:lnTo>
                    <a:lnTo>
                      <a:pt x="1353" y="384"/>
                    </a:lnTo>
                    <a:lnTo>
                      <a:pt x="1357" y="382"/>
                    </a:lnTo>
                    <a:lnTo>
                      <a:pt x="1360" y="382"/>
                    </a:lnTo>
                    <a:lnTo>
                      <a:pt x="1362" y="379"/>
                    </a:lnTo>
                    <a:lnTo>
                      <a:pt x="1364" y="382"/>
                    </a:lnTo>
                    <a:lnTo>
                      <a:pt x="1364" y="386"/>
                    </a:lnTo>
                    <a:lnTo>
                      <a:pt x="1364" y="388"/>
                    </a:lnTo>
                    <a:lnTo>
                      <a:pt x="1364" y="394"/>
                    </a:lnTo>
                    <a:lnTo>
                      <a:pt x="1360" y="403"/>
                    </a:lnTo>
                    <a:lnTo>
                      <a:pt x="1355" y="403"/>
                    </a:lnTo>
                    <a:lnTo>
                      <a:pt x="1351" y="405"/>
                    </a:lnTo>
                    <a:lnTo>
                      <a:pt x="1349" y="409"/>
                    </a:lnTo>
                    <a:lnTo>
                      <a:pt x="1345" y="411"/>
                    </a:lnTo>
                    <a:lnTo>
                      <a:pt x="1343" y="411"/>
                    </a:lnTo>
                    <a:lnTo>
                      <a:pt x="1345" y="407"/>
                    </a:lnTo>
                    <a:lnTo>
                      <a:pt x="1345" y="401"/>
                    </a:lnTo>
                    <a:lnTo>
                      <a:pt x="1345" y="401"/>
                    </a:lnTo>
                    <a:lnTo>
                      <a:pt x="1343" y="403"/>
                    </a:lnTo>
                    <a:lnTo>
                      <a:pt x="1338" y="407"/>
                    </a:lnTo>
                    <a:lnTo>
                      <a:pt x="1336" y="409"/>
                    </a:lnTo>
                    <a:lnTo>
                      <a:pt x="1330" y="413"/>
                    </a:lnTo>
                    <a:lnTo>
                      <a:pt x="1328" y="413"/>
                    </a:lnTo>
                    <a:lnTo>
                      <a:pt x="1326" y="413"/>
                    </a:lnTo>
                    <a:lnTo>
                      <a:pt x="1319" y="417"/>
                    </a:lnTo>
                    <a:lnTo>
                      <a:pt x="1317" y="415"/>
                    </a:lnTo>
                    <a:lnTo>
                      <a:pt x="1313" y="417"/>
                    </a:lnTo>
                    <a:lnTo>
                      <a:pt x="1309" y="417"/>
                    </a:lnTo>
                    <a:lnTo>
                      <a:pt x="1309" y="415"/>
                    </a:lnTo>
                    <a:lnTo>
                      <a:pt x="1307" y="413"/>
                    </a:lnTo>
                    <a:lnTo>
                      <a:pt x="1309" y="411"/>
                    </a:lnTo>
                    <a:lnTo>
                      <a:pt x="1313" y="407"/>
                    </a:lnTo>
                    <a:lnTo>
                      <a:pt x="1313" y="405"/>
                    </a:lnTo>
                    <a:lnTo>
                      <a:pt x="1309" y="398"/>
                    </a:lnTo>
                    <a:lnTo>
                      <a:pt x="1305" y="401"/>
                    </a:lnTo>
                    <a:lnTo>
                      <a:pt x="1300" y="398"/>
                    </a:lnTo>
                    <a:lnTo>
                      <a:pt x="1300" y="396"/>
                    </a:lnTo>
                    <a:lnTo>
                      <a:pt x="1300" y="392"/>
                    </a:lnTo>
                    <a:lnTo>
                      <a:pt x="1305" y="390"/>
                    </a:lnTo>
                    <a:lnTo>
                      <a:pt x="1303" y="390"/>
                    </a:lnTo>
                    <a:lnTo>
                      <a:pt x="1298" y="388"/>
                    </a:lnTo>
                    <a:lnTo>
                      <a:pt x="1296" y="384"/>
                    </a:lnTo>
                    <a:lnTo>
                      <a:pt x="1298" y="379"/>
                    </a:lnTo>
                    <a:lnTo>
                      <a:pt x="1298" y="377"/>
                    </a:lnTo>
                    <a:lnTo>
                      <a:pt x="1296" y="373"/>
                    </a:lnTo>
                    <a:lnTo>
                      <a:pt x="1296" y="377"/>
                    </a:lnTo>
                    <a:lnTo>
                      <a:pt x="1294" y="384"/>
                    </a:lnTo>
                    <a:lnTo>
                      <a:pt x="1296" y="390"/>
                    </a:lnTo>
                    <a:lnTo>
                      <a:pt x="1298" y="392"/>
                    </a:lnTo>
                    <a:lnTo>
                      <a:pt x="1296" y="394"/>
                    </a:lnTo>
                    <a:lnTo>
                      <a:pt x="1296" y="398"/>
                    </a:lnTo>
                    <a:lnTo>
                      <a:pt x="1292" y="401"/>
                    </a:lnTo>
                    <a:lnTo>
                      <a:pt x="1290" y="398"/>
                    </a:lnTo>
                    <a:lnTo>
                      <a:pt x="1286" y="401"/>
                    </a:lnTo>
                    <a:lnTo>
                      <a:pt x="1284" y="396"/>
                    </a:lnTo>
                    <a:lnTo>
                      <a:pt x="1284" y="394"/>
                    </a:lnTo>
                    <a:lnTo>
                      <a:pt x="1286" y="388"/>
                    </a:lnTo>
                    <a:lnTo>
                      <a:pt x="1284" y="384"/>
                    </a:lnTo>
                    <a:lnTo>
                      <a:pt x="1286" y="379"/>
                    </a:lnTo>
                    <a:lnTo>
                      <a:pt x="1288" y="377"/>
                    </a:lnTo>
                    <a:lnTo>
                      <a:pt x="1286" y="377"/>
                    </a:lnTo>
                    <a:lnTo>
                      <a:pt x="1282" y="379"/>
                    </a:lnTo>
                    <a:lnTo>
                      <a:pt x="1282" y="386"/>
                    </a:lnTo>
                    <a:lnTo>
                      <a:pt x="1284" y="390"/>
                    </a:lnTo>
                    <a:lnTo>
                      <a:pt x="1279" y="394"/>
                    </a:lnTo>
                    <a:lnTo>
                      <a:pt x="1275" y="396"/>
                    </a:lnTo>
                    <a:lnTo>
                      <a:pt x="1273" y="394"/>
                    </a:lnTo>
                    <a:lnTo>
                      <a:pt x="1273" y="390"/>
                    </a:lnTo>
                    <a:lnTo>
                      <a:pt x="1271" y="390"/>
                    </a:lnTo>
                    <a:lnTo>
                      <a:pt x="1271" y="386"/>
                    </a:lnTo>
                    <a:lnTo>
                      <a:pt x="1273" y="384"/>
                    </a:lnTo>
                    <a:lnTo>
                      <a:pt x="1273" y="382"/>
                    </a:lnTo>
                    <a:lnTo>
                      <a:pt x="1273" y="377"/>
                    </a:lnTo>
                    <a:lnTo>
                      <a:pt x="1271" y="377"/>
                    </a:lnTo>
                    <a:lnTo>
                      <a:pt x="1271" y="379"/>
                    </a:lnTo>
                    <a:lnTo>
                      <a:pt x="1271" y="384"/>
                    </a:lnTo>
                    <a:lnTo>
                      <a:pt x="1267" y="386"/>
                    </a:lnTo>
                    <a:lnTo>
                      <a:pt x="1267" y="388"/>
                    </a:lnTo>
                    <a:lnTo>
                      <a:pt x="1267" y="390"/>
                    </a:lnTo>
                    <a:lnTo>
                      <a:pt x="1263" y="390"/>
                    </a:lnTo>
                    <a:lnTo>
                      <a:pt x="1263" y="390"/>
                    </a:lnTo>
                    <a:lnTo>
                      <a:pt x="1260" y="392"/>
                    </a:lnTo>
                    <a:lnTo>
                      <a:pt x="1260" y="392"/>
                    </a:lnTo>
                    <a:close/>
                    <a:moveTo>
                      <a:pt x="1368" y="982"/>
                    </a:moveTo>
                    <a:lnTo>
                      <a:pt x="1366" y="989"/>
                    </a:lnTo>
                    <a:lnTo>
                      <a:pt x="1366" y="993"/>
                    </a:lnTo>
                    <a:lnTo>
                      <a:pt x="1368" y="997"/>
                    </a:lnTo>
                    <a:lnTo>
                      <a:pt x="1368" y="995"/>
                    </a:lnTo>
                    <a:lnTo>
                      <a:pt x="1368" y="993"/>
                    </a:lnTo>
                    <a:lnTo>
                      <a:pt x="1370" y="987"/>
                    </a:lnTo>
                    <a:lnTo>
                      <a:pt x="1368" y="984"/>
                    </a:lnTo>
                    <a:lnTo>
                      <a:pt x="1368" y="982"/>
                    </a:lnTo>
                    <a:lnTo>
                      <a:pt x="1368" y="982"/>
                    </a:lnTo>
                    <a:close/>
                    <a:moveTo>
                      <a:pt x="1364" y="961"/>
                    </a:moveTo>
                    <a:lnTo>
                      <a:pt x="1362" y="959"/>
                    </a:lnTo>
                    <a:lnTo>
                      <a:pt x="1364" y="957"/>
                    </a:lnTo>
                    <a:lnTo>
                      <a:pt x="1366" y="959"/>
                    </a:lnTo>
                    <a:lnTo>
                      <a:pt x="1366" y="961"/>
                    </a:lnTo>
                    <a:lnTo>
                      <a:pt x="1364" y="961"/>
                    </a:lnTo>
                    <a:lnTo>
                      <a:pt x="1364" y="961"/>
                    </a:lnTo>
                    <a:close/>
                    <a:moveTo>
                      <a:pt x="1357" y="949"/>
                    </a:moveTo>
                    <a:lnTo>
                      <a:pt x="1360" y="944"/>
                    </a:lnTo>
                    <a:lnTo>
                      <a:pt x="1364" y="942"/>
                    </a:lnTo>
                    <a:lnTo>
                      <a:pt x="1364" y="944"/>
                    </a:lnTo>
                    <a:lnTo>
                      <a:pt x="1362" y="946"/>
                    </a:lnTo>
                    <a:lnTo>
                      <a:pt x="1360" y="949"/>
                    </a:lnTo>
                    <a:lnTo>
                      <a:pt x="1357" y="949"/>
                    </a:lnTo>
                    <a:lnTo>
                      <a:pt x="1357" y="949"/>
                    </a:lnTo>
                    <a:close/>
                    <a:moveTo>
                      <a:pt x="1326" y="651"/>
                    </a:moveTo>
                    <a:lnTo>
                      <a:pt x="1326" y="647"/>
                    </a:lnTo>
                    <a:lnTo>
                      <a:pt x="1328" y="647"/>
                    </a:lnTo>
                    <a:lnTo>
                      <a:pt x="1328" y="651"/>
                    </a:lnTo>
                    <a:lnTo>
                      <a:pt x="1326" y="651"/>
                    </a:lnTo>
                    <a:lnTo>
                      <a:pt x="1326" y="651"/>
                    </a:lnTo>
                    <a:close/>
                    <a:moveTo>
                      <a:pt x="1332" y="653"/>
                    </a:moveTo>
                    <a:lnTo>
                      <a:pt x="1330" y="651"/>
                    </a:lnTo>
                    <a:lnTo>
                      <a:pt x="1330" y="649"/>
                    </a:lnTo>
                    <a:lnTo>
                      <a:pt x="1332" y="649"/>
                    </a:lnTo>
                    <a:lnTo>
                      <a:pt x="1334" y="651"/>
                    </a:lnTo>
                    <a:lnTo>
                      <a:pt x="1334" y="653"/>
                    </a:lnTo>
                    <a:lnTo>
                      <a:pt x="1332" y="653"/>
                    </a:lnTo>
                    <a:lnTo>
                      <a:pt x="1332" y="653"/>
                    </a:lnTo>
                    <a:close/>
                    <a:moveTo>
                      <a:pt x="1326" y="664"/>
                    </a:moveTo>
                    <a:lnTo>
                      <a:pt x="1324" y="662"/>
                    </a:lnTo>
                    <a:lnTo>
                      <a:pt x="1324" y="660"/>
                    </a:lnTo>
                    <a:lnTo>
                      <a:pt x="1324" y="656"/>
                    </a:lnTo>
                    <a:lnTo>
                      <a:pt x="1326" y="653"/>
                    </a:lnTo>
                    <a:lnTo>
                      <a:pt x="1328" y="658"/>
                    </a:lnTo>
                    <a:lnTo>
                      <a:pt x="1328" y="658"/>
                    </a:lnTo>
                    <a:lnTo>
                      <a:pt x="1330" y="658"/>
                    </a:lnTo>
                    <a:lnTo>
                      <a:pt x="1328" y="660"/>
                    </a:lnTo>
                    <a:lnTo>
                      <a:pt x="1326" y="664"/>
                    </a:lnTo>
                    <a:lnTo>
                      <a:pt x="1326" y="664"/>
                    </a:lnTo>
                    <a:lnTo>
                      <a:pt x="1326" y="664"/>
                    </a:lnTo>
                    <a:close/>
                    <a:moveTo>
                      <a:pt x="1385" y="753"/>
                    </a:moveTo>
                    <a:lnTo>
                      <a:pt x="1387" y="750"/>
                    </a:lnTo>
                    <a:lnTo>
                      <a:pt x="1391" y="753"/>
                    </a:lnTo>
                    <a:lnTo>
                      <a:pt x="1389" y="755"/>
                    </a:lnTo>
                    <a:lnTo>
                      <a:pt x="1387" y="755"/>
                    </a:lnTo>
                    <a:lnTo>
                      <a:pt x="1385" y="753"/>
                    </a:lnTo>
                    <a:lnTo>
                      <a:pt x="1385" y="753"/>
                    </a:lnTo>
                    <a:close/>
                    <a:moveTo>
                      <a:pt x="1378" y="753"/>
                    </a:moveTo>
                    <a:lnTo>
                      <a:pt x="1378" y="750"/>
                    </a:lnTo>
                    <a:lnTo>
                      <a:pt x="1383" y="748"/>
                    </a:lnTo>
                    <a:lnTo>
                      <a:pt x="1383" y="748"/>
                    </a:lnTo>
                    <a:lnTo>
                      <a:pt x="1385" y="750"/>
                    </a:lnTo>
                    <a:lnTo>
                      <a:pt x="1381" y="753"/>
                    </a:lnTo>
                    <a:lnTo>
                      <a:pt x="1378" y="753"/>
                    </a:lnTo>
                    <a:lnTo>
                      <a:pt x="1378" y="753"/>
                    </a:lnTo>
                    <a:lnTo>
                      <a:pt x="1378" y="753"/>
                    </a:lnTo>
                    <a:close/>
                    <a:moveTo>
                      <a:pt x="1366" y="793"/>
                    </a:moveTo>
                    <a:lnTo>
                      <a:pt x="1368" y="795"/>
                    </a:lnTo>
                    <a:lnTo>
                      <a:pt x="1370" y="795"/>
                    </a:lnTo>
                    <a:lnTo>
                      <a:pt x="1370" y="793"/>
                    </a:lnTo>
                    <a:lnTo>
                      <a:pt x="1366" y="793"/>
                    </a:lnTo>
                    <a:lnTo>
                      <a:pt x="1366" y="793"/>
                    </a:lnTo>
                    <a:close/>
                    <a:moveTo>
                      <a:pt x="1383" y="812"/>
                    </a:moveTo>
                    <a:lnTo>
                      <a:pt x="1387" y="814"/>
                    </a:lnTo>
                    <a:lnTo>
                      <a:pt x="1387" y="812"/>
                    </a:lnTo>
                    <a:lnTo>
                      <a:pt x="1387" y="809"/>
                    </a:lnTo>
                    <a:lnTo>
                      <a:pt x="1385" y="809"/>
                    </a:lnTo>
                    <a:lnTo>
                      <a:pt x="1385" y="809"/>
                    </a:lnTo>
                    <a:lnTo>
                      <a:pt x="1383" y="812"/>
                    </a:lnTo>
                    <a:lnTo>
                      <a:pt x="1383" y="812"/>
                    </a:lnTo>
                    <a:close/>
                    <a:moveTo>
                      <a:pt x="1414" y="841"/>
                    </a:moveTo>
                    <a:lnTo>
                      <a:pt x="1412" y="837"/>
                    </a:lnTo>
                    <a:lnTo>
                      <a:pt x="1414" y="835"/>
                    </a:lnTo>
                    <a:lnTo>
                      <a:pt x="1416" y="837"/>
                    </a:lnTo>
                    <a:lnTo>
                      <a:pt x="1419" y="841"/>
                    </a:lnTo>
                    <a:lnTo>
                      <a:pt x="1416" y="841"/>
                    </a:lnTo>
                    <a:lnTo>
                      <a:pt x="1414" y="841"/>
                    </a:lnTo>
                    <a:lnTo>
                      <a:pt x="1414" y="841"/>
                    </a:lnTo>
                    <a:close/>
                    <a:moveTo>
                      <a:pt x="1429" y="860"/>
                    </a:moveTo>
                    <a:lnTo>
                      <a:pt x="1429" y="856"/>
                    </a:lnTo>
                    <a:lnTo>
                      <a:pt x="1431" y="856"/>
                    </a:lnTo>
                    <a:lnTo>
                      <a:pt x="1433" y="854"/>
                    </a:lnTo>
                    <a:lnTo>
                      <a:pt x="1435" y="856"/>
                    </a:lnTo>
                    <a:lnTo>
                      <a:pt x="1433" y="858"/>
                    </a:lnTo>
                    <a:lnTo>
                      <a:pt x="1431" y="860"/>
                    </a:lnTo>
                    <a:lnTo>
                      <a:pt x="1431" y="860"/>
                    </a:lnTo>
                    <a:lnTo>
                      <a:pt x="1429" y="860"/>
                    </a:lnTo>
                    <a:lnTo>
                      <a:pt x="1429" y="860"/>
                    </a:lnTo>
                    <a:close/>
                    <a:moveTo>
                      <a:pt x="1319" y="434"/>
                    </a:moveTo>
                    <a:lnTo>
                      <a:pt x="1319" y="430"/>
                    </a:lnTo>
                    <a:lnTo>
                      <a:pt x="1319" y="430"/>
                    </a:lnTo>
                    <a:lnTo>
                      <a:pt x="1324" y="426"/>
                    </a:lnTo>
                    <a:lnTo>
                      <a:pt x="1332" y="420"/>
                    </a:lnTo>
                    <a:lnTo>
                      <a:pt x="1336" y="420"/>
                    </a:lnTo>
                    <a:lnTo>
                      <a:pt x="1332" y="424"/>
                    </a:lnTo>
                    <a:lnTo>
                      <a:pt x="1328" y="428"/>
                    </a:lnTo>
                    <a:lnTo>
                      <a:pt x="1326" y="430"/>
                    </a:lnTo>
                    <a:lnTo>
                      <a:pt x="1328" y="434"/>
                    </a:lnTo>
                    <a:lnTo>
                      <a:pt x="1328" y="434"/>
                    </a:lnTo>
                    <a:lnTo>
                      <a:pt x="1326" y="434"/>
                    </a:lnTo>
                    <a:lnTo>
                      <a:pt x="1324" y="432"/>
                    </a:lnTo>
                    <a:lnTo>
                      <a:pt x="1322" y="434"/>
                    </a:lnTo>
                    <a:lnTo>
                      <a:pt x="1322" y="436"/>
                    </a:lnTo>
                    <a:lnTo>
                      <a:pt x="1319" y="434"/>
                    </a:lnTo>
                    <a:lnTo>
                      <a:pt x="1319" y="434"/>
                    </a:lnTo>
                    <a:close/>
                    <a:moveTo>
                      <a:pt x="1298" y="417"/>
                    </a:moveTo>
                    <a:lnTo>
                      <a:pt x="1298" y="417"/>
                    </a:lnTo>
                    <a:lnTo>
                      <a:pt x="1300" y="417"/>
                    </a:lnTo>
                    <a:lnTo>
                      <a:pt x="1303" y="420"/>
                    </a:lnTo>
                    <a:lnTo>
                      <a:pt x="1305" y="415"/>
                    </a:lnTo>
                    <a:lnTo>
                      <a:pt x="1303" y="415"/>
                    </a:lnTo>
                    <a:lnTo>
                      <a:pt x="1298" y="417"/>
                    </a:lnTo>
                    <a:lnTo>
                      <a:pt x="1298" y="417"/>
                    </a:lnTo>
                    <a:close/>
                    <a:moveTo>
                      <a:pt x="1191" y="369"/>
                    </a:moveTo>
                    <a:lnTo>
                      <a:pt x="1187" y="367"/>
                    </a:lnTo>
                    <a:lnTo>
                      <a:pt x="1187" y="363"/>
                    </a:lnTo>
                    <a:lnTo>
                      <a:pt x="1187" y="356"/>
                    </a:lnTo>
                    <a:lnTo>
                      <a:pt x="1187" y="354"/>
                    </a:lnTo>
                    <a:lnTo>
                      <a:pt x="1187" y="350"/>
                    </a:lnTo>
                    <a:lnTo>
                      <a:pt x="1185" y="348"/>
                    </a:lnTo>
                    <a:lnTo>
                      <a:pt x="1189" y="346"/>
                    </a:lnTo>
                    <a:lnTo>
                      <a:pt x="1195" y="350"/>
                    </a:lnTo>
                    <a:lnTo>
                      <a:pt x="1195" y="354"/>
                    </a:lnTo>
                    <a:lnTo>
                      <a:pt x="1193" y="363"/>
                    </a:lnTo>
                    <a:lnTo>
                      <a:pt x="1191" y="365"/>
                    </a:lnTo>
                    <a:lnTo>
                      <a:pt x="1193" y="365"/>
                    </a:lnTo>
                    <a:lnTo>
                      <a:pt x="1193" y="369"/>
                    </a:lnTo>
                    <a:lnTo>
                      <a:pt x="1191" y="369"/>
                    </a:lnTo>
                    <a:lnTo>
                      <a:pt x="1191" y="369"/>
                    </a:lnTo>
                    <a:close/>
                    <a:moveTo>
                      <a:pt x="1191" y="148"/>
                    </a:moveTo>
                    <a:lnTo>
                      <a:pt x="1195" y="143"/>
                    </a:lnTo>
                    <a:lnTo>
                      <a:pt x="1197" y="139"/>
                    </a:lnTo>
                    <a:lnTo>
                      <a:pt x="1197" y="135"/>
                    </a:lnTo>
                    <a:lnTo>
                      <a:pt x="1204" y="133"/>
                    </a:lnTo>
                    <a:lnTo>
                      <a:pt x="1206" y="127"/>
                    </a:lnTo>
                    <a:lnTo>
                      <a:pt x="1204" y="124"/>
                    </a:lnTo>
                    <a:lnTo>
                      <a:pt x="1199" y="124"/>
                    </a:lnTo>
                    <a:lnTo>
                      <a:pt x="1197" y="122"/>
                    </a:lnTo>
                    <a:lnTo>
                      <a:pt x="1197" y="118"/>
                    </a:lnTo>
                    <a:lnTo>
                      <a:pt x="1197" y="118"/>
                    </a:lnTo>
                    <a:lnTo>
                      <a:pt x="1191" y="122"/>
                    </a:lnTo>
                    <a:lnTo>
                      <a:pt x="1187" y="124"/>
                    </a:lnTo>
                    <a:lnTo>
                      <a:pt x="1185" y="129"/>
                    </a:lnTo>
                    <a:lnTo>
                      <a:pt x="1182" y="131"/>
                    </a:lnTo>
                    <a:lnTo>
                      <a:pt x="1182" y="133"/>
                    </a:lnTo>
                    <a:lnTo>
                      <a:pt x="1187" y="135"/>
                    </a:lnTo>
                    <a:lnTo>
                      <a:pt x="1191" y="133"/>
                    </a:lnTo>
                    <a:lnTo>
                      <a:pt x="1191" y="137"/>
                    </a:lnTo>
                    <a:lnTo>
                      <a:pt x="1187" y="141"/>
                    </a:lnTo>
                    <a:lnTo>
                      <a:pt x="1187" y="143"/>
                    </a:lnTo>
                    <a:lnTo>
                      <a:pt x="1189" y="146"/>
                    </a:lnTo>
                    <a:lnTo>
                      <a:pt x="1191" y="148"/>
                    </a:lnTo>
                    <a:lnTo>
                      <a:pt x="1191" y="148"/>
                    </a:lnTo>
                    <a:close/>
                    <a:moveTo>
                      <a:pt x="1138" y="268"/>
                    </a:moveTo>
                    <a:lnTo>
                      <a:pt x="1138" y="264"/>
                    </a:lnTo>
                    <a:lnTo>
                      <a:pt x="1140" y="259"/>
                    </a:lnTo>
                    <a:lnTo>
                      <a:pt x="1140" y="257"/>
                    </a:lnTo>
                    <a:lnTo>
                      <a:pt x="1138" y="253"/>
                    </a:lnTo>
                    <a:lnTo>
                      <a:pt x="1136" y="251"/>
                    </a:lnTo>
                    <a:lnTo>
                      <a:pt x="1136" y="249"/>
                    </a:lnTo>
                    <a:lnTo>
                      <a:pt x="1138" y="247"/>
                    </a:lnTo>
                    <a:lnTo>
                      <a:pt x="1142" y="247"/>
                    </a:lnTo>
                    <a:lnTo>
                      <a:pt x="1147" y="251"/>
                    </a:lnTo>
                    <a:lnTo>
                      <a:pt x="1149" y="251"/>
                    </a:lnTo>
                    <a:lnTo>
                      <a:pt x="1149" y="247"/>
                    </a:lnTo>
                    <a:lnTo>
                      <a:pt x="1145" y="240"/>
                    </a:lnTo>
                    <a:lnTo>
                      <a:pt x="1140" y="238"/>
                    </a:lnTo>
                    <a:lnTo>
                      <a:pt x="1140" y="236"/>
                    </a:lnTo>
                    <a:lnTo>
                      <a:pt x="1145" y="236"/>
                    </a:lnTo>
                    <a:lnTo>
                      <a:pt x="1142" y="232"/>
                    </a:lnTo>
                    <a:lnTo>
                      <a:pt x="1145" y="228"/>
                    </a:lnTo>
                    <a:lnTo>
                      <a:pt x="1145" y="221"/>
                    </a:lnTo>
                    <a:lnTo>
                      <a:pt x="1147" y="217"/>
                    </a:lnTo>
                    <a:lnTo>
                      <a:pt x="1149" y="217"/>
                    </a:lnTo>
                    <a:lnTo>
                      <a:pt x="1153" y="215"/>
                    </a:lnTo>
                    <a:lnTo>
                      <a:pt x="1153" y="209"/>
                    </a:lnTo>
                    <a:lnTo>
                      <a:pt x="1155" y="207"/>
                    </a:lnTo>
                    <a:lnTo>
                      <a:pt x="1159" y="202"/>
                    </a:lnTo>
                    <a:lnTo>
                      <a:pt x="1164" y="202"/>
                    </a:lnTo>
                    <a:lnTo>
                      <a:pt x="1168" y="209"/>
                    </a:lnTo>
                    <a:lnTo>
                      <a:pt x="1170" y="213"/>
                    </a:lnTo>
                    <a:lnTo>
                      <a:pt x="1170" y="217"/>
                    </a:lnTo>
                    <a:lnTo>
                      <a:pt x="1172" y="219"/>
                    </a:lnTo>
                    <a:lnTo>
                      <a:pt x="1174" y="219"/>
                    </a:lnTo>
                    <a:lnTo>
                      <a:pt x="1174" y="224"/>
                    </a:lnTo>
                    <a:lnTo>
                      <a:pt x="1176" y="226"/>
                    </a:lnTo>
                    <a:lnTo>
                      <a:pt x="1176" y="228"/>
                    </a:lnTo>
                    <a:lnTo>
                      <a:pt x="1178" y="232"/>
                    </a:lnTo>
                    <a:lnTo>
                      <a:pt x="1182" y="232"/>
                    </a:lnTo>
                    <a:lnTo>
                      <a:pt x="1182" y="234"/>
                    </a:lnTo>
                    <a:lnTo>
                      <a:pt x="1185" y="238"/>
                    </a:lnTo>
                    <a:lnTo>
                      <a:pt x="1185" y="245"/>
                    </a:lnTo>
                    <a:lnTo>
                      <a:pt x="1180" y="249"/>
                    </a:lnTo>
                    <a:lnTo>
                      <a:pt x="1178" y="251"/>
                    </a:lnTo>
                    <a:lnTo>
                      <a:pt x="1176" y="251"/>
                    </a:lnTo>
                    <a:lnTo>
                      <a:pt x="1174" y="251"/>
                    </a:lnTo>
                    <a:lnTo>
                      <a:pt x="1174" y="253"/>
                    </a:lnTo>
                    <a:lnTo>
                      <a:pt x="1176" y="253"/>
                    </a:lnTo>
                    <a:lnTo>
                      <a:pt x="1178" y="259"/>
                    </a:lnTo>
                    <a:lnTo>
                      <a:pt x="1178" y="264"/>
                    </a:lnTo>
                    <a:lnTo>
                      <a:pt x="1170" y="268"/>
                    </a:lnTo>
                    <a:lnTo>
                      <a:pt x="1168" y="270"/>
                    </a:lnTo>
                    <a:lnTo>
                      <a:pt x="1166" y="270"/>
                    </a:lnTo>
                    <a:lnTo>
                      <a:pt x="1166" y="266"/>
                    </a:lnTo>
                    <a:lnTo>
                      <a:pt x="1164" y="266"/>
                    </a:lnTo>
                    <a:lnTo>
                      <a:pt x="1159" y="268"/>
                    </a:lnTo>
                    <a:lnTo>
                      <a:pt x="1155" y="268"/>
                    </a:lnTo>
                    <a:lnTo>
                      <a:pt x="1151" y="268"/>
                    </a:lnTo>
                    <a:lnTo>
                      <a:pt x="1147" y="268"/>
                    </a:lnTo>
                    <a:lnTo>
                      <a:pt x="1147" y="264"/>
                    </a:lnTo>
                    <a:lnTo>
                      <a:pt x="1145" y="264"/>
                    </a:lnTo>
                    <a:lnTo>
                      <a:pt x="1142" y="266"/>
                    </a:lnTo>
                    <a:lnTo>
                      <a:pt x="1138" y="268"/>
                    </a:lnTo>
                    <a:lnTo>
                      <a:pt x="1138" y="268"/>
                    </a:lnTo>
                    <a:close/>
                    <a:moveTo>
                      <a:pt x="1185" y="261"/>
                    </a:moveTo>
                    <a:lnTo>
                      <a:pt x="1187" y="261"/>
                    </a:lnTo>
                    <a:lnTo>
                      <a:pt x="1187" y="259"/>
                    </a:lnTo>
                    <a:lnTo>
                      <a:pt x="1187" y="251"/>
                    </a:lnTo>
                    <a:lnTo>
                      <a:pt x="1185" y="251"/>
                    </a:lnTo>
                    <a:lnTo>
                      <a:pt x="1182" y="253"/>
                    </a:lnTo>
                    <a:lnTo>
                      <a:pt x="1185" y="259"/>
                    </a:lnTo>
                    <a:lnTo>
                      <a:pt x="1185" y="261"/>
                    </a:lnTo>
                    <a:lnTo>
                      <a:pt x="1185" y="261"/>
                    </a:lnTo>
                    <a:close/>
                    <a:moveTo>
                      <a:pt x="1199" y="323"/>
                    </a:moveTo>
                    <a:lnTo>
                      <a:pt x="1199" y="325"/>
                    </a:lnTo>
                    <a:lnTo>
                      <a:pt x="1204" y="329"/>
                    </a:lnTo>
                    <a:lnTo>
                      <a:pt x="1208" y="329"/>
                    </a:lnTo>
                    <a:lnTo>
                      <a:pt x="1212" y="327"/>
                    </a:lnTo>
                    <a:lnTo>
                      <a:pt x="1216" y="320"/>
                    </a:lnTo>
                    <a:lnTo>
                      <a:pt x="1216" y="316"/>
                    </a:lnTo>
                    <a:lnTo>
                      <a:pt x="1214" y="316"/>
                    </a:lnTo>
                    <a:lnTo>
                      <a:pt x="1214" y="314"/>
                    </a:lnTo>
                    <a:lnTo>
                      <a:pt x="1212" y="312"/>
                    </a:lnTo>
                    <a:lnTo>
                      <a:pt x="1210" y="310"/>
                    </a:lnTo>
                    <a:lnTo>
                      <a:pt x="1208" y="306"/>
                    </a:lnTo>
                    <a:lnTo>
                      <a:pt x="1206" y="306"/>
                    </a:lnTo>
                    <a:lnTo>
                      <a:pt x="1201" y="310"/>
                    </a:lnTo>
                    <a:lnTo>
                      <a:pt x="1199" y="314"/>
                    </a:lnTo>
                    <a:lnTo>
                      <a:pt x="1199" y="318"/>
                    </a:lnTo>
                    <a:lnTo>
                      <a:pt x="1199" y="323"/>
                    </a:lnTo>
                    <a:lnTo>
                      <a:pt x="1199" y="323"/>
                    </a:lnTo>
                    <a:close/>
                    <a:moveTo>
                      <a:pt x="1195" y="323"/>
                    </a:moveTo>
                    <a:lnTo>
                      <a:pt x="1193" y="327"/>
                    </a:lnTo>
                    <a:lnTo>
                      <a:pt x="1195" y="329"/>
                    </a:lnTo>
                    <a:lnTo>
                      <a:pt x="1197" y="331"/>
                    </a:lnTo>
                    <a:lnTo>
                      <a:pt x="1197" y="329"/>
                    </a:lnTo>
                    <a:lnTo>
                      <a:pt x="1197" y="327"/>
                    </a:lnTo>
                    <a:lnTo>
                      <a:pt x="1195" y="327"/>
                    </a:lnTo>
                    <a:lnTo>
                      <a:pt x="1195" y="323"/>
                    </a:lnTo>
                    <a:lnTo>
                      <a:pt x="1195" y="323"/>
                    </a:lnTo>
                    <a:lnTo>
                      <a:pt x="1195" y="323"/>
                    </a:lnTo>
                    <a:close/>
                    <a:moveTo>
                      <a:pt x="1136" y="293"/>
                    </a:moveTo>
                    <a:lnTo>
                      <a:pt x="1136" y="287"/>
                    </a:lnTo>
                    <a:lnTo>
                      <a:pt x="1138" y="280"/>
                    </a:lnTo>
                    <a:lnTo>
                      <a:pt x="1140" y="278"/>
                    </a:lnTo>
                    <a:lnTo>
                      <a:pt x="1145" y="278"/>
                    </a:lnTo>
                    <a:lnTo>
                      <a:pt x="1147" y="276"/>
                    </a:lnTo>
                    <a:lnTo>
                      <a:pt x="1151" y="278"/>
                    </a:lnTo>
                    <a:lnTo>
                      <a:pt x="1153" y="278"/>
                    </a:lnTo>
                    <a:lnTo>
                      <a:pt x="1155" y="278"/>
                    </a:lnTo>
                    <a:lnTo>
                      <a:pt x="1155" y="280"/>
                    </a:lnTo>
                    <a:lnTo>
                      <a:pt x="1159" y="280"/>
                    </a:lnTo>
                    <a:lnTo>
                      <a:pt x="1161" y="278"/>
                    </a:lnTo>
                    <a:lnTo>
                      <a:pt x="1164" y="280"/>
                    </a:lnTo>
                    <a:lnTo>
                      <a:pt x="1168" y="280"/>
                    </a:lnTo>
                    <a:lnTo>
                      <a:pt x="1170" y="287"/>
                    </a:lnTo>
                    <a:lnTo>
                      <a:pt x="1174" y="289"/>
                    </a:lnTo>
                    <a:lnTo>
                      <a:pt x="1172" y="289"/>
                    </a:lnTo>
                    <a:lnTo>
                      <a:pt x="1174" y="291"/>
                    </a:lnTo>
                    <a:lnTo>
                      <a:pt x="1176" y="291"/>
                    </a:lnTo>
                    <a:lnTo>
                      <a:pt x="1178" y="289"/>
                    </a:lnTo>
                    <a:lnTo>
                      <a:pt x="1180" y="293"/>
                    </a:lnTo>
                    <a:lnTo>
                      <a:pt x="1185" y="295"/>
                    </a:lnTo>
                    <a:lnTo>
                      <a:pt x="1182" y="297"/>
                    </a:lnTo>
                    <a:lnTo>
                      <a:pt x="1185" y="299"/>
                    </a:lnTo>
                    <a:lnTo>
                      <a:pt x="1182" y="302"/>
                    </a:lnTo>
                    <a:lnTo>
                      <a:pt x="1178" y="299"/>
                    </a:lnTo>
                    <a:lnTo>
                      <a:pt x="1174" y="304"/>
                    </a:lnTo>
                    <a:lnTo>
                      <a:pt x="1170" y="306"/>
                    </a:lnTo>
                    <a:lnTo>
                      <a:pt x="1166" y="302"/>
                    </a:lnTo>
                    <a:lnTo>
                      <a:pt x="1159" y="302"/>
                    </a:lnTo>
                    <a:lnTo>
                      <a:pt x="1153" y="297"/>
                    </a:lnTo>
                    <a:lnTo>
                      <a:pt x="1149" y="297"/>
                    </a:lnTo>
                    <a:lnTo>
                      <a:pt x="1145" y="295"/>
                    </a:lnTo>
                    <a:lnTo>
                      <a:pt x="1142" y="293"/>
                    </a:lnTo>
                    <a:lnTo>
                      <a:pt x="1138" y="293"/>
                    </a:lnTo>
                    <a:lnTo>
                      <a:pt x="1136" y="293"/>
                    </a:lnTo>
                    <a:lnTo>
                      <a:pt x="1136" y="293"/>
                    </a:lnTo>
                    <a:close/>
                    <a:moveTo>
                      <a:pt x="1088" y="226"/>
                    </a:moveTo>
                    <a:lnTo>
                      <a:pt x="1088" y="226"/>
                    </a:lnTo>
                    <a:lnTo>
                      <a:pt x="1090" y="224"/>
                    </a:lnTo>
                    <a:lnTo>
                      <a:pt x="1092" y="226"/>
                    </a:lnTo>
                    <a:lnTo>
                      <a:pt x="1090" y="228"/>
                    </a:lnTo>
                    <a:lnTo>
                      <a:pt x="1088" y="228"/>
                    </a:lnTo>
                    <a:lnTo>
                      <a:pt x="1088" y="226"/>
                    </a:lnTo>
                    <a:lnTo>
                      <a:pt x="1088" y="226"/>
                    </a:lnTo>
                    <a:close/>
                    <a:moveTo>
                      <a:pt x="1090" y="249"/>
                    </a:moveTo>
                    <a:lnTo>
                      <a:pt x="1092" y="255"/>
                    </a:lnTo>
                    <a:lnTo>
                      <a:pt x="1094" y="259"/>
                    </a:lnTo>
                    <a:lnTo>
                      <a:pt x="1096" y="259"/>
                    </a:lnTo>
                    <a:lnTo>
                      <a:pt x="1100" y="259"/>
                    </a:lnTo>
                    <a:lnTo>
                      <a:pt x="1102" y="259"/>
                    </a:lnTo>
                    <a:lnTo>
                      <a:pt x="1104" y="259"/>
                    </a:lnTo>
                    <a:lnTo>
                      <a:pt x="1111" y="255"/>
                    </a:lnTo>
                    <a:lnTo>
                      <a:pt x="1111" y="253"/>
                    </a:lnTo>
                    <a:lnTo>
                      <a:pt x="1115" y="251"/>
                    </a:lnTo>
                    <a:lnTo>
                      <a:pt x="1117" y="247"/>
                    </a:lnTo>
                    <a:lnTo>
                      <a:pt x="1117" y="242"/>
                    </a:lnTo>
                    <a:lnTo>
                      <a:pt x="1119" y="236"/>
                    </a:lnTo>
                    <a:lnTo>
                      <a:pt x="1121" y="232"/>
                    </a:lnTo>
                    <a:lnTo>
                      <a:pt x="1119" y="230"/>
                    </a:lnTo>
                    <a:lnTo>
                      <a:pt x="1119" y="228"/>
                    </a:lnTo>
                    <a:lnTo>
                      <a:pt x="1121" y="226"/>
                    </a:lnTo>
                    <a:lnTo>
                      <a:pt x="1126" y="221"/>
                    </a:lnTo>
                    <a:lnTo>
                      <a:pt x="1128" y="219"/>
                    </a:lnTo>
                    <a:lnTo>
                      <a:pt x="1130" y="217"/>
                    </a:lnTo>
                    <a:lnTo>
                      <a:pt x="1136" y="213"/>
                    </a:lnTo>
                    <a:lnTo>
                      <a:pt x="1136" y="209"/>
                    </a:lnTo>
                    <a:lnTo>
                      <a:pt x="1136" y="205"/>
                    </a:lnTo>
                    <a:lnTo>
                      <a:pt x="1140" y="202"/>
                    </a:lnTo>
                    <a:lnTo>
                      <a:pt x="1140" y="200"/>
                    </a:lnTo>
                    <a:lnTo>
                      <a:pt x="1138" y="196"/>
                    </a:lnTo>
                    <a:lnTo>
                      <a:pt x="1136" y="192"/>
                    </a:lnTo>
                    <a:lnTo>
                      <a:pt x="1134" y="192"/>
                    </a:lnTo>
                    <a:lnTo>
                      <a:pt x="1132" y="190"/>
                    </a:lnTo>
                    <a:lnTo>
                      <a:pt x="1128" y="190"/>
                    </a:lnTo>
                    <a:lnTo>
                      <a:pt x="1126" y="188"/>
                    </a:lnTo>
                    <a:lnTo>
                      <a:pt x="1128" y="186"/>
                    </a:lnTo>
                    <a:lnTo>
                      <a:pt x="1134" y="181"/>
                    </a:lnTo>
                    <a:lnTo>
                      <a:pt x="1134" y="179"/>
                    </a:lnTo>
                    <a:lnTo>
                      <a:pt x="1132" y="177"/>
                    </a:lnTo>
                    <a:lnTo>
                      <a:pt x="1132" y="173"/>
                    </a:lnTo>
                    <a:lnTo>
                      <a:pt x="1132" y="169"/>
                    </a:lnTo>
                    <a:lnTo>
                      <a:pt x="1128" y="165"/>
                    </a:lnTo>
                    <a:lnTo>
                      <a:pt x="1126" y="165"/>
                    </a:lnTo>
                    <a:lnTo>
                      <a:pt x="1121" y="169"/>
                    </a:lnTo>
                    <a:lnTo>
                      <a:pt x="1115" y="169"/>
                    </a:lnTo>
                    <a:lnTo>
                      <a:pt x="1115" y="173"/>
                    </a:lnTo>
                    <a:lnTo>
                      <a:pt x="1111" y="175"/>
                    </a:lnTo>
                    <a:lnTo>
                      <a:pt x="1109" y="175"/>
                    </a:lnTo>
                    <a:lnTo>
                      <a:pt x="1109" y="171"/>
                    </a:lnTo>
                    <a:lnTo>
                      <a:pt x="1113" y="169"/>
                    </a:lnTo>
                    <a:lnTo>
                      <a:pt x="1115" y="167"/>
                    </a:lnTo>
                    <a:lnTo>
                      <a:pt x="1115" y="160"/>
                    </a:lnTo>
                    <a:lnTo>
                      <a:pt x="1115" y="154"/>
                    </a:lnTo>
                    <a:lnTo>
                      <a:pt x="1115" y="150"/>
                    </a:lnTo>
                    <a:lnTo>
                      <a:pt x="1113" y="148"/>
                    </a:lnTo>
                    <a:lnTo>
                      <a:pt x="1111" y="146"/>
                    </a:lnTo>
                    <a:lnTo>
                      <a:pt x="1107" y="141"/>
                    </a:lnTo>
                    <a:lnTo>
                      <a:pt x="1102" y="143"/>
                    </a:lnTo>
                    <a:lnTo>
                      <a:pt x="1098" y="141"/>
                    </a:lnTo>
                    <a:lnTo>
                      <a:pt x="1094" y="146"/>
                    </a:lnTo>
                    <a:lnTo>
                      <a:pt x="1090" y="146"/>
                    </a:lnTo>
                    <a:lnTo>
                      <a:pt x="1090" y="139"/>
                    </a:lnTo>
                    <a:lnTo>
                      <a:pt x="1090" y="137"/>
                    </a:lnTo>
                    <a:lnTo>
                      <a:pt x="1086" y="141"/>
                    </a:lnTo>
                    <a:lnTo>
                      <a:pt x="1086" y="143"/>
                    </a:lnTo>
                    <a:lnTo>
                      <a:pt x="1081" y="146"/>
                    </a:lnTo>
                    <a:lnTo>
                      <a:pt x="1079" y="150"/>
                    </a:lnTo>
                    <a:lnTo>
                      <a:pt x="1075" y="156"/>
                    </a:lnTo>
                    <a:lnTo>
                      <a:pt x="1075" y="158"/>
                    </a:lnTo>
                    <a:lnTo>
                      <a:pt x="1079" y="160"/>
                    </a:lnTo>
                    <a:lnTo>
                      <a:pt x="1079" y="158"/>
                    </a:lnTo>
                    <a:lnTo>
                      <a:pt x="1086" y="158"/>
                    </a:lnTo>
                    <a:lnTo>
                      <a:pt x="1086" y="160"/>
                    </a:lnTo>
                    <a:lnTo>
                      <a:pt x="1081" y="165"/>
                    </a:lnTo>
                    <a:lnTo>
                      <a:pt x="1075" y="167"/>
                    </a:lnTo>
                    <a:lnTo>
                      <a:pt x="1073" y="173"/>
                    </a:lnTo>
                    <a:lnTo>
                      <a:pt x="1073" y="173"/>
                    </a:lnTo>
                    <a:lnTo>
                      <a:pt x="1079" y="171"/>
                    </a:lnTo>
                    <a:lnTo>
                      <a:pt x="1083" y="167"/>
                    </a:lnTo>
                    <a:lnTo>
                      <a:pt x="1086" y="167"/>
                    </a:lnTo>
                    <a:lnTo>
                      <a:pt x="1090" y="165"/>
                    </a:lnTo>
                    <a:lnTo>
                      <a:pt x="1092" y="169"/>
                    </a:lnTo>
                    <a:lnTo>
                      <a:pt x="1090" y="173"/>
                    </a:lnTo>
                    <a:lnTo>
                      <a:pt x="1088" y="173"/>
                    </a:lnTo>
                    <a:lnTo>
                      <a:pt x="1083" y="177"/>
                    </a:lnTo>
                    <a:lnTo>
                      <a:pt x="1081" y="179"/>
                    </a:lnTo>
                    <a:lnTo>
                      <a:pt x="1083" y="183"/>
                    </a:lnTo>
                    <a:lnTo>
                      <a:pt x="1088" y="181"/>
                    </a:lnTo>
                    <a:lnTo>
                      <a:pt x="1092" y="183"/>
                    </a:lnTo>
                    <a:lnTo>
                      <a:pt x="1088" y="186"/>
                    </a:lnTo>
                    <a:lnTo>
                      <a:pt x="1081" y="188"/>
                    </a:lnTo>
                    <a:lnTo>
                      <a:pt x="1079" y="188"/>
                    </a:lnTo>
                    <a:lnTo>
                      <a:pt x="1079" y="190"/>
                    </a:lnTo>
                    <a:lnTo>
                      <a:pt x="1081" y="192"/>
                    </a:lnTo>
                    <a:lnTo>
                      <a:pt x="1081" y="194"/>
                    </a:lnTo>
                    <a:lnTo>
                      <a:pt x="1077" y="198"/>
                    </a:lnTo>
                    <a:lnTo>
                      <a:pt x="1075" y="198"/>
                    </a:lnTo>
                    <a:lnTo>
                      <a:pt x="1073" y="194"/>
                    </a:lnTo>
                    <a:lnTo>
                      <a:pt x="1069" y="192"/>
                    </a:lnTo>
                    <a:lnTo>
                      <a:pt x="1067" y="188"/>
                    </a:lnTo>
                    <a:lnTo>
                      <a:pt x="1058" y="192"/>
                    </a:lnTo>
                    <a:lnTo>
                      <a:pt x="1058" y="194"/>
                    </a:lnTo>
                    <a:lnTo>
                      <a:pt x="1054" y="200"/>
                    </a:lnTo>
                    <a:lnTo>
                      <a:pt x="1058" y="205"/>
                    </a:lnTo>
                    <a:lnTo>
                      <a:pt x="1058" y="209"/>
                    </a:lnTo>
                    <a:lnTo>
                      <a:pt x="1060" y="211"/>
                    </a:lnTo>
                    <a:lnTo>
                      <a:pt x="1064" y="207"/>
                    </a:lnTo>
                    <a:lnTo>
                      <a:pt x="1067" y="207"/>
                    </a:lnTo>
                    <a:lnTo>
                      <a:pt x="1073" y="209"/>
                    </a:lnTo>
                    <a:lnTo>
                      <a:pt x="1079" y="209"/>
                    </a:lnTo>
                    <a:lnTo>
                      <a:pt x="1079" y="211"/>
                    </a:lnTo>
                    <a:lnTo>
                      <a:pt x="1086" y="209"/>
                    </a:lnTo>
                    <a:lnTo>
                      <a:pt x="1086" y="213"/>
                    </a:lnTo>
                    <a:lnTo>
                      <a:pt x="1083" y="213"/>
                    </a:lnTo>
                    <a:lnTo>
                      <a:pt x="1081" y="215"/>
                    </a:lnTo>
                    <a:lnTo>
                      <a:pt x="1081" y="219"/>
                    </a:lnTo>
                    <a:lnTo>
                      <a:pt x="1088" y="219"/>
                    </a:lnTo>
                    <a:lnTo>
                      <a:pt x="1092" y="221"/>
                    </a:lnTo>
                    <a:lnTo>
                      <a:pt x="1094" y="228"/>
                    </a:lnTo>
                    <a:lnTo>
                      <a:pt x="1096" y="228"/>
                    </a:lnTo>
                    <a:lnTo>
                      <a:pt x="1098" y="230"/>
                    </a:lnTo>
                    <a:lnTo>
                      <a:pt x="1098" y="232"/>
                    </a:lnTo>
                    <a:lnTo>
                      <a:pt x="1098" y="236"/>
                    </a:lnTo>
                    <a:lnTo>
                      <a:pt x="1090" y="249"/>
                    </a:lnTo>
                    <a:lnTo>
                      <a:pt x="1090" y="249"/>
                    </a:lnTo>
                    <a:close/>
                    <a:moveTo>
                      <a:pt x="1069" y="219"/>
                    </a:moveTo>
                    <a:lnTo>
                      <a:pt x="1071" y="217"/>
                    </a:lnTo>
                    <a:lnTo>
                      <a:pt x="1075" y="213"/>
                    </a:lnTo>
                    <a:lnTo>
                      <a:pt x="1079" y="213"/>
                    </a:lnTo>
                    <a:lnTo>
                      <a:pt x="1077" y="215"/>
                    </a:lnTo>
                    <a:lnTo>
                      <a:pt x="1075" y="217"/>
                    </a:lnTo>
                    <a:lnTo>
                      <a:pt x="1071" y="221"/>
                    </a:lnTo>
                    <a:lnTo>
                      <a:pt x="1069" y="219"/>
                    </a:lnTo>
                    <a:lnTo>
                      <a:pt x="1069" y="219"/>
                    </a:lnTo>
                    <a:close/>
                    <a:moveTo>
                      <a:pt x="1062" y="242"/>
                    </a:moveTo>
                    <a:lnTo>
                      <a:pt x="1062" y="238"/>
                    </a:lnTo>
                    <a:lnTo>
                      <a:pt x="1071" y="238"/>
                    </a:lnTo>
                    <a:lnTo>
                      <a:pt x="1075" y="238"/>
                    </a:lnTo>
                    <a:lnTo>
                      <a:pt x="1081" y="247"/>
                    </a:lnTo>
                    <a:lnTo>
                      <a:pt x="1081" y="251"/>
                    </a:lnTo>
                    <a:lnTo>
                      <a:pt x="1081" y="257"/>
                    </a:lnTo>
                    <a:lnTo>
                      <a:pt x="1079" y="257"/>
                    </a:lnTo>
                    <a:lnTo>
                      <a:pt x="1075" y="255"/>
                    </a:lnTo>
                    <a:lnTo>
                      <a:pt x="1071" y="255"/>
                    </a:lnTo>
                    <a:lnTo>
                      <a:pt x="1069" y="255"/>
                    </a:lnTo>
                    <a:lnTo>
                      <a:pt x="1064" y="251"/>
                    </a:lnTo>
                    <a:lnTo>
                      <a:pt x="1060" y="247"/>
                    </a:lnTo>
                    <a:lnTo>
                      <a:pt x="1062" y="242"/>
                    </a:lnTo>
                    <a:lnTo>
                      <a:pt x="1062" y="242"/>
                    </a:lnTo>
                    <a:close/>
                    <a:moveTo>
                      <a:pt x="1012" y="276"/>
                    </a:moveTo>
                    <a:lnTo>
                      <a:pt x="1014" y="274"/>
                    </a:lnTo>
                    <a:lnTo>
                      <a:pt x="1020" y="274"/>
                    </a:lnTo>
                    <a:lnTo>
                      <a:pt x="1018" y="276"/>
                    </a:lnTo>
                    <a:lnTo>
                      <a:pt x="1014" y="278"/>
                    </a:lnTo>
                    <a:lnTo>
                      <a:pt x="1012" y="276"/>
                    </a:lnTo>
                    <a:lnTo>
                      <a:pt x="1012" y="276"/>
                    </a:lnTo>
                    <a:close/>
                    <a:moveTo>
                      <a:pt x="1008" y="270"/>
                    </a:moveTo>
                    <a:lnTo>
                      <a:pt x="1005" y="266"/>
                    </a:lnTo>
                    <a:lnTo>
                      <a:pt x="1008" y="261"/>
                    </a:lnTo>
                    <a:lnTo>
                      <a:pt x="1010" y="257"/>
                    </a:lnTo>
                    <a:lnTo>
                      <a:pt x="1010" y="253"/>
                    </a:lnTo>
                    <a:lnTo>
                      <a:pt x="1014" y="249"/>
                    </a:lnTo>
                    <a:lnTo>
                      <a:pt x="1014" y="247"/>
                    </a:lnTo>
                    <a:lnTo>
                      <a:pt x="1014" y="245"/>
                    </a:lnTo>
                    <a:lnTo>
                      <a:pt x="1014" y="242"/>
                    </a:lnTo>
                    <a:lnTo>
                      <a:pt x="1018" y="236"/>
                    </a:lnTo>
                    <a:lnTo>
                      <a:pt x="1018" y="234"/>
                    </a:lnTo>
                    <a:lnTo>
                      <a:pt x="1020" y="232"/>
                    </a:lnTo>
                    <a:lnTo>
                      <a:pt x="1022" y="234"/>
                    </a:lnTo>
                    <a:lnTo>
                      <a:pt x="1022" y="238"/>
                    </a:lnTo>
                    <a:lnTo>
                      <a:pt x="1024" y="240"/>
                    </a:lnTo>
                    <a:lnTo>
                      <a:pt x="1020" y="249"/>
                    </a:lnTo>
                    <a:lnTo>
                      <a:pt x="1022" y="253"/>
                    </a:lnTo>
                    <a:lnTo>
                      <a:pt x="1018" y="257"/>
                    </a:lnTo>
                    <a:lnTo>
                      <a:pt x="1020" y="259"/>
                    </a:lnTo>
                    <a:lnTo>
                      <a:pt x="1018" y="268"/>
                    </a:lnTo>
                    <a:lnTo>
                      <a:pt x="1014" y="272"/>
                    </a:lnTo>
                    <a:lnTo>
                      <a:pt x="1008" y="270"/>
                    </a:lnTo>
                    <a:lnTo>
                      <a:pt x="1008" y="270"/>
                    </a:lnTo>
                    <a:close/>
                    <a:moveTo>
                      <a:pt x="963" y="179"/>
                    </a:moveTo>
                    <a:lnTo>
                      <a:pt x="961" y="175"/>
                    </a:lnTo>
                    <a:lnTo>
                      <a:pt x="959" y="171"/>
                    </a:lnTo>
                    <a:lnTo>
                      <a:pt x="961" y="169"/>
                    </a:lnTo>
                    <a:lnTo>
                      <a:pt x="959" y="167"/>
                    </a:lnTo>
                    <a:lnTo>
                      <a:pt x="955" y="167"/>
                    </a:lnTo>
                    <a:lnTo>
                      <a:pt x="953" y="167"/>
                    </a:lnTo>
                    <a:lnTo>
                      <a:pt x="951" y="167"/>
                    </a:lnTo>
                    <a:lnTo>
                      <a:pt x="946" y="167"/>
                    </a:lnTo>
                    <a:lnTo>
                      <a:pt x="942" y="169"/>
                    </a:lnTo>
                    <a:lnTo>
                      <a:pt x="942" y="165"/>
                    </a:lnTo>
                    <a:lnTo>
                      <a:pt x="944" y="160"/>
                    </a:lnTo>
                    <a:lnTo>
                      <a:pt x="946" y="158"/>
                    </a:lnTo>
                    <a:lnTo>
                      <a:pt x="951" y="158"/>
                    </a:lnTo>
                    <a:lnTo>
                      <a:pt x="955" y="158"/>
                    </a:lnTo>
                    <a:lnTo>
                      <a:pt x="965" y="154"/>
                    </a:lnTo>
                    <a:lnTo>
                      <a:pt x="970" y="156"/>
                    </a:lnTo>
                    <a:lnTo>
                      <a:pt x="974" y="158"/>
                    </a:lnTo>
                    <a:lnTo>
                      <a:pt x="976" y="158"/>
                    </a:lnTo>
                    <a:lnTo>
                      <a:pt x="980" y="156"/>
                    </a:lnTo>
                    <a:lnTo>
                      <a:pt x="984" y="154"/>
                    </a:lnTo>
                    <a:lnTo>
                      <a:pt x="991" y="154"/>
                    </a:lnTo>
                    <a:lnTo>
                      <a:pt x="993" y="154"/>
                    </a:lnTo>
                    <a:lnTo>
                      <a:pt x="995" y="152"/>
                    </a:lnTo>
                    <a:lnTo>
                      <a:pt x="999" y="154"/>
                    </a:lnTo>
                    <a:lnTo>
                      <a:pt x="999" y="156"/>
                    </a:lnTo>
                    <a:lnTo>
                      <a:pt x="1001" y="160"/>
                    </a:lnTo>
                    <a:lnTo>
                      <a:pt x="1001" y="162"/>
                    </a:lnTo>
                    <a:lnTo>
                      <a:pt x="997" y="169"/>
                    </a:lnTo>
                    <a:lnTo>
                      <a:pt x="999" y="173"/>
                    </a:lnTo>
                    <a:lnTo>
                      <a:pt x="997" y="181"/>
                    </a:lnTo>
                    <a:lnTo>
                      <a:pt x="993" y="183"/>
                    </a:lnTo>
                    <a:lnTo>
                      <a:pt x="989" y="188"/>
                    </a:lnTo>
                    <a:lnTo>
                      <a:pt x="984" y="188"/>
                    </a:lnTo>
                    <a:lnTo>
                      <a:pt x="982" y="188"/>
                    </a:lnTo>
                    <a:lnTo>
                      <a:pt x="980" y="186"/>
                    </a:lnTo>
                    <a:lnTo>
                      <a:pt x="976" y="186"/>
                    </a:lnTo>
                    <a:lnTo>
                      <a:pt x="972" y="181"/>
                    </a:lnTo>
                    <a:lnTo>
                      <a:pt x="972" y="175"/>
                    </a:lnTo>
                    <a:lnTo>
                      <a:pt x="967" y="171"/>
                    </a:lnTo>
                    <a:lnTo>
                      <a:pt x="965" y="173"/>
                    </a:lnTo>
                    <a:lnTo>
                      <a:pt x="967" y="177"/>
                    </a:lnTo>
                    <a:lnTo>
                      <a:pt x="963" y="179"/>
                    </a:lnTo>
                    <a:lnTo>
                      <a:pt x="963" y="179"/>
                    </a:lnTo>
                    <a:close/>
                    <a:moveTo>
                      <a:pt x="908" y="211"/>
                    </a:moveTo>
                    <a:lnTo>
                      <a:pt x="911" y="207"/>
                    </a:lnTo>
                    <a:lnTo>
                      <a:pt x="911" y="202"/>
                    </a:lnTo>
                    <a:lnTo>
                      <a:pt x="915" y="198"/>
                    </a:lnTo>
                    <a:lnTo>
                      <a:pt x="917" y="194"/>
                    </a:lnTo>
                    <a:lnTo>
                      <a:pt x="921" y="194"/>
                    </a:lnTo>
                    <a:lnTo>
                      <a:pt x="923" y="190"/>
                    </a:lnTo>
                    <a:lnTo>
                      <a:pt x="927" y="190"/>
                    </a:lnTo>
                    <a:lnTo>
                      <a:pt x="936" y="188"/>
                    </a:lnTo>
                    <a:lnTo>
                      <a:pt x="938" y="190"/>
                    </a:lnTo>
                    <a:lnTo>
                      <a:pt x="942" y="190"/>
                    </a:lnTo>
                    <a:lnTo>
                      <a:pt x="944" y="192"/>
                    </a:lnTo>
                    <a:lnTo>
                      <a:pt x="949" y="192"/>
                    </a:lnTo>
                    <a:lnTo>
                      <a:pt x="951" y="190"/>
                    </a:lnTo>
                    <a:lnTo>
                      <a:pt x="957" y="192"/>
                    </a:lnTo>
                    <a:lnTo>
                      <a:pt x="957" y="194"/>
                    </a:lnTo>
                    <a:lnTo>
                      <a:pt x="963" y="194"/>
                    </a:lnTo>
                    <a:lnTo>
                      <a:pt x="967" y="194"/>
                    </a:lnTo>
                    <a:lnTo>
                      <a:pt x="970" y="196"/>
                    </a:lnTo>
                    <a:lnTo>
                      <a:pt x="974" y="196"/>
                    </a:lnTo>
                    <a:lnTo>
                      <a:pt x="976" y="198"/>
                    </a:lnTo>
                    <a:lnTo>
                      <a:pt x="972" y="205"/>
                    </a:lnTo>
                    <a:lnTo>
                      <a:pt x="967" y="205"/>
                    </a:lnTo>
                    <a:lnTo>
                      <a:pt x="959" y="207"/>
                    </a:lnTo>
                    <a:lnTo>
                      <a:pt x="955" y="207"/>
                    </a:lnTo>
                    <a:lnTo>
                      <a:pt x="951" y="213"/>
                    </a:lnTo>
                    <a:lnTo>
                      <a:pt x="951" y="215"/>
                    </a:lnTo>
                    <a:lnTo>
                      <a:pt x="955" y="215"/>
                    </a:lnTo>
                    <a:lnTo>
                      <a:pt x="957" y="213"/>
                    </a:lnTo>
                    <a:lnTo>
                      <a:pt x="957" y="217"/>
                    </a:lnTo>
                    <a:lnTo>
                      <a:pt x="953" y="224"/>
                    </a:lnTo>
                    <a:lnTo>
                      <a:pt x="951" y="226"/>
                    </a:lnTo>
                    <a:lnTo>
                      <a:pt x="946" y="226"/>
                    </a:lnTo>
                    <a:lnTo>
                      <a:pt x="946" y="228"/>
                    </a:lnTo>
                    <a:lnTo>
                      <a:pt x="944" y="232"/>
                    </a:lnTo>
                    <a:lnTo>
                      <a:pt x="940" y="232"/>
                    </a:lnTo>
                    <a:lnTo>
                      <a:pt x="936" y="234"/>
                    </a:lnTo>
                    <a:lnTo>
                      <a:pt x="932" y="234"/>
                    </a:lnTo>
                    <a:lnTo>
                      <a:pt x="927" y="230"/>
                    </a:lnTo>
                    <a:lnTo>
                      <a:pt x="925" y="232"/>
                    </a:lnTo>
                    <a:lnTo>
                      <a:pt x="921" y="232"/>
                    </a:lnTo>
                    <a:lnTo>
                      <a:pt x="917" y="232"/>
                    </a:lnTo>
                    <a:lnTo>
                      <a:pt x="917" y="230"/>
                    </a:lnTo>
                    <a:lnTo>
                      <a:pt x="919" y="228"/>
                    </a:lnTo>
                    <a:lnTo>
                      <a:pt x="917" y="221"/>
                    </a:lnTo>
                    <a:lnTo>
                      <a:pt x="913" y="219"/>
                    </a:lnTo>
                    <a:lnTo>
                      <a:pt x="908" y="219"/>
                    </a:lnTo>
                    <a:lnTo>
                      <a:pt x="908" y="215"/>
                    </a:lnTo>
                    <a:lnTo>
                      <a:pt x="908" y="211"/>
                    </a:lnTo>
                    <a:lnTo>
                      <a:pt x="908" y="211"/>
                    </a:lnTo>
                    <a:close/>
                    <a:moveTo>
                      <a:pt x="902" y="196"/>
                    </a:moveTo>
                    <a:lnTo>
                      <a:pt x="906" y="198"/>
                    </a:lnTo>
                    <a:lnTo>
                      <a:pt x="911" y="196"/>
                    </a:lnTo>
                    <a:lnTo>
                      <a:pt x="915" y="192"/>
                    </a:lnTo>
                    <a:lnTo>
                      <a:pt x="915" y="188"/>
                    </a:lnTo>
                    <a:lnTo>
                      <a:pt x="915" y="183"/>
                    </a:lnTo>
                    <a:lnTo>
                      <a:pt x="915" y="181"/>
                    </a:lnTo>
                    <a:lnTo>
                      <a:pt x="915" y="175"/>
                    </a:lnTo>
                    <a:lnTo>
                      <a:pt x="913" y="177"/>
                    </a:lnTo>
                    <a:lnTo>
                      <a:pt x="911" y="177"/>
                    </a:lnTo>
                    <a:lnTo>
                      <a:pt x="906" y="175"/>
                    </a:lnTo>
                    <a:lnTo>
                      <a:pt x="904" y="177"/>
                    </a:lnTo>
                    <a:lnTo>
                      <a:pt x="902" y="177"/>
                    </a:lnTo>
                    <a:lnTo>
                      <a:pt x="900" y="181"/>
                    </a:lnTo>
                    <a:lnTo>
                      <a:pt x="900" y="186"/>
                    </a:lnTo>
                    <a:lnTo>
                      <a:pt x="900" y="190"/>
                    </a:lnTo>
                    <a:lnTo>
                      <a:pt x="902" y="196"/>
                    </a:lnTo>
                    <a:lnTo>
                      <a:pt x="902" y="196"/>
                    </a:lnTo>
                    <a:close/>
                    <a:moveTo>
                      <a:pt x="1239" y="489"/>
                    </a:moveTo>
                    <a:lnTo>
                      <a:pt x="1239" y="489"/>
                    </a:lnTo>
                    <a:lnTo>
                      <a:pt x="1244" y="491"/>
                    </a:lnTo>
                    <a:lnTo>
                      <a:pt x="1248" y="489"/>
                    </a:lnTo>
                    <a:lnTo>
                      <a:pt x="1248" y="493"/>
                    </a:lnTo>
                    <a:lnTo>
                      <a:pt x="1252" y="493"/>
                    </a:lnTo>
                    <a:lnTo>
                      <a:pt x="1252" y="495"/>
                    </a:lnTo>
                    <a:lnTo>
                      <a:pt x="1256" y="495"/>
                    </a:lnTo>
                    <a:lnTo>
                      <a:pt x="1263" y="491"/>
                    </a:lnTo>
                    <a:lnTo>
                      <a:pt x="1267" y="489"/>
                    </a:lnTo>
                    <a:lnTo>
                      <a:pt x="1273" y="493"/>
                    </a:lnTo>
                    <a:lnTo>
                      <a:pt x="1275" y="493"/>
                    </a:lnTo>
                    <a:lnTo>
                      <a:pt x="1277" y="493"/>
                    </a:lnTo>
                    <a:lnTo>
                      <a:pt x="1279" y="491"/>
                    </a:lnTo>
                    <a:lnTo>
                      <a:pt x="1279" y="489"/>
                    </a:lnTo>
                    <a:lnTo>
                      <a:pt x="1282" y="485"/>
                    </a:lnTo>
                    <a:lnTo>
                      <a:pt x="1286" y="485"/>
                    </a:lnTo>
                    <a:lnTo>
                      <a:pt x="1286" y="483"/>
                    </a:lnTo>
                    <a:lnTo>
                      <a:pt x="1284" y="479"/>
                    </a:lnTo>
                    <a:lnTo>
                      <a:pt x="1284" y="474"/>
                    </a:lnTo>
                    <a:lnTo>
                      <a:pt x="1286" y="476"/>
                    </a:lnTo>
                    <a:lnTo>
                      <a:pt x="1286" y="479"/>
                    </a:lnTo>
                    <a:lnTo>
                      <a:pt x="1288" y="483"/>
                    </a:lnTo>
                    <a:lnTo>
                      <a:pt x="1290" y="481"/>
                    </a:lnTo>
                    <a:lnTo>
                      <a:pt x="1292" y="481"/>
                    </a:lnTo>
                    <a:lnTo>
                      <a:pt x="1296" y="481"/>
                    </a:lnTo>
                    <a:lnTo>
                      <a:pt x="1296" y="481"/>
                    </a:lnTo>
                    <a:lnTo>
                      <a:pt x="1298" y="479"/>
                    </a:lnTo>
                    <a:lnTo>
                      <a:pt x="1296" y="474"/>
                    </a:lnTo>
                    <a:lnTo>
                      <a:pt x="1296" y="472"/>
                    </a:lnTo>
                    <a:lnTo>
                      <a:pt x="1294" y="470"/>
                    </a:lnTo>
                    <a:lnTo>
                      <a:pt x="1290" y="472"/>
                    </a:lnTo>
                    <a:lnTo>
                      <a:pt x="1286" y="472"/>
                    </a:lnTo>
                    <a:lnTo>
                      <a:pt x="1286" y="468"/>
                    </a:lnTo>
                    <a:lnTo>
                      <a:pt x="1286" y="468"/>
                    </a:lnTo>
                    <a:lnTo>
                      <a:pt x="1290" y="468"/>
                    </a:lnTo>
                    <a:lnTo>
                      <a:pt x="1294" y="468"/>
                    </a:lnTo>
                    <a:lnTo>
                      <a:pt x="1296" y="464"/>
                    </a:lnTo>
                    <a:lnTo>
                      <a:pt x="1298" y="466"/>
                    </a:lnTo>
                    <a:lnTo>
                      <a:pt x="1300" y="466"/>
                    </a:lnTo>
                    <a:lnTo>
                      <a:pt x="1303" y="462"/>
                    </a:lnTo>
                    <a:lnTo>
                      <a:pt x="1303" y="460"/>
                    </a:lnTo>
                    <a:lnTo>
                      <a:pt x="1305" y="455"/>
                    </a:lnTo>
                    <a:lnTo>
                      <a:pt x="1303" y="453"/>
                    </a:lnTo>
                    <a:lnTo>
                      <a:pt x="1305" y="453"/>
                    </a:lnTo>
                    <a:lnTo>
                      <a:pt x="1307" y="451"/>
                    </a:lnTo>
                    <a:lnTo>
                      <a:pt x="1300" y="449"/>
                    </a:lnTo>
                    <a:lnTo>
                      <a:pt x="1298" y="451"/>
                    </a:lnTo>
                    <a:lnTo>
                      <a:pt x="1298" y="447"/>
                    </a:lnTo>
                    <a:lnTo>
                      <a:pt x="1300" y="447"/>
                    </a:lnTo>
                    <a:lnTo>
                      <a:pt x="1300" y="443"/>
                    </a:lnTo>
                    <a:lnTo>
                      <a:pt x="1298" y="441"/>
                    </a:lnTo>
                    <a:lnTo>
                      <a:pt x="1290" y="441"/>
                    </a:lnTo>
                    <a:lnTo>
                      <a:pt x="1288" y="439"/>
                    </a:lnTo>
                    <a:lnTo>
                      <a:pt x="1290" y="436"/>
                    </a:lnTo>
                    <a:lnTo>
                      <a:pt x="1292" y="434"/>
                    </a:lnTo>
                    <a:lnTo>
                      <a:pt x="1290" y="430"/>
                    </a:lnTo>
                    <a:lnTo>
                      <a:pt x="1284" y="426"/>
                    </a:lnTo>
                    <a:lnTo>
                      <a:pt x="1279" y="426"/>
                    </a:lnTo>
                    <a:lnTo>
                      <a:pt x="1277" y="428"/>
                    </a:lnTo>
                    <a:lnTo>
                      <a:pt x="1273" y="428"/>
                    </a:lnTo>
                    <a:lnTo>
                      <a:pt x="1267" y="430"/>
                    </a:lnTo>
                    <a:lnTo>
                      <a:pt x="1258" y="424"/>
                    </a:lnTo>
                    <a:lnTo>
                      <a:pt x="1258" y="422"/>
                    </a:lnTo>
                    <a:lnTo>
                      <a:pt x="1256" y="420"/>
                    </a:lnTo>
                    <a:lnTo>
                      <a:pt x="1252" y="424"/>
                    </a:lnTo>
                    <a:lnTo>
                      <a:pt x="1250" y="422"/>
                    </a:lnTo>
                    <a:lnTo>
                      <a:pt x="1248" y="424"/>
                    </a:lnTo>
                    <a:lnTo>
                      <a:pt x="1244" y="424"/>
                    </a:lnTo>
                    <a:lnTo>
                      <a:pt x="1241" y="428"/>
                    </a:lnTo>
                    <a:lnTo>
                      <a:pt x="1239" y="426"/>
                    </a:lnTo>
                    <a:lnTo>
                      <a:pt x="1237" y="424"/>
                    </a:lnTo>
                    <a:lnTo>
                      <a:pt x="1233" y="424"/>
                    </a:lnTo>
                    <a:lnTo>
                      <a:pt x="1229" y="426"/>
                    </a:lnTo>
                    <a:lnTo>
                      <a:pt x="1229" y="428"/>
                    </a:lnTo>
                    <a:lnTo>
                      <a:pt x="1227" y="428"/>
                    </a:lnTo>
                    <a:lnTo>
                      <a:pt x="1227" y="426"/>
                    </a:lnTo>
                    <a:lnTo>
                      <a:pt x="1225" y="424"/>
                    </a:lnTo>
                    <a:lnTo>
                      <a:pt x="1220" y="426"/>
                    </a:lnTo>
                    <a:lnTo>
                      <a:pt x="1212" y="424"/>
                    </a:lnTo>
                    <a:lnTo>
                      <a:pt x="1212" y="426"/>
                    </a:lnTo>
                    <a:lnTo>
                      <a:pt x="1214" y="428"/>
                    </a:lnTo>
                    <a:lnTo>
                      <a:pt x="1214" y="432"/>
                    </a:lnTo>
                    <a:lnTo>
                      <a:pt x="1216" y="434"/>
                    </a:lnTo>
                    <a:lnTo>
                      <a:pt x="1214" y="434"/>
                    </a:lnTo>
                    <a:lnTo>
                      <a:pt x="1212" y="430"/>
                    </a:lnTo>
                    <a:lnTo>
                      <a:pt x="1208" y="430"/>
                    </a:lnTo>
                    <a:lnTo>
                      <a:pt x="1204" y="432"/>
                    </a:lnTo>
                    <a:lnTo>
                      <a:pt x="1201" y="430"/>
                    </a:lnTo>
                    <a:lnTo>
                      <a:pt x="1206" y="428"/>
                    </a:lnTo>
                    <a:lnTo>
                      <a:pt x="1206" y="426"/>
                    </a:lnTo>
                    <a:lnTo>
                      <a:pt x="1201" y="422"/>
                    </a:lnTo>
                    <a:lnTo>
                      <a:pt x="1201" y="417"/>
                    </a:lnTo>
                    <a:lnTo>
                      <a:pt x="1201" y="415"/>
                    </a:lnTo>
                    <a:lnTo>
                      <a:pt x="1195" y="420"/>
                    </a:lnTo>
                    <a:lnTo>
                      <a:pt x="1197" y="422"/>
                    </a:lnTo>
                    <a:lnTo>
                      <a:pt x="1195" y="424"/>
                    </a:lnTo>
                    <a:lnTo>
                      <a:pt x="1193" y="424"/>
                    </a:lnTo>
                    <a:lnTo>
                      <a:pt x="1193" y="420"/>
                    </a:lnTo>
                    <a:lnTo>
                      <a:pt x="1193" y="417"/>
                    </a:lnTo>
                    <a:lnTo>
                      <a:pt x="1189" y="417"/>
                    </a:lnTo>
                    <a:lnTo>
                      <a:pt x="1187" y="420"/>
                    </a:lnTo>
                    <a:lnTo>
                      <a:pt x="1185" y="420"/>
                    </a:lnTo>
                    <a:lnTo>
                      <a:pt x="1187" y="415"/>
                    </a:lnTo>
                    <a:lnTo>
                      <a:pt x="1185" y="413"/>
                    </a:lnTo>
                    <a:lnTo>
                      <a:pt x="1185" y="409"/>
                    </a:lnTo>
                    <a:lnTo>
                      <a:pt x="1180" y="409"/>
                    </a:lnTo>
                    <a:lnTo>
                      <a:pt x="1176" y="415"/>
                    </a:lnTo>
                    <a:lnTo>
                      <a:pt x="1178" y="420"/>
                    </a:lnTo>
                    <a:lnTo>
                      <a:pt x="1174" y="420"/>
                    </a:lnTo>
                    <a:lnTo>
                      <a:pt x="1174" y="415"/>
                    </a:lnTo>
                    <a:lnTo>
                      <a:pt x="1174" y="413"/>
                    </a:lnTo>
                    <a:lnTo>
                      <a:pt x="1174" y="411"/>
                    </a:lnTo>
                    <a:lnTo>
                      <a:pt x="1176" y="405"/>
                    </a:lnTo>
                    <a:lnTo>
                      <a:pt x="1174" y="401"/>
                    </a:lnTo>
                    <a:lnTo>
                      <a:pt x="1170" y="403"/>
                    </a:lnTo>
                    <a:lnTo>
                      <a:pt x="1170" y="401"/>
                    </a:lnTo>
                    <a:lnTo>
                      <a:pt x="1172" y="401"/>
                    </a:lnTo>
                    <a:lnTo>
                      <a:pt x="1174" y="394"/>
                    </a:lnTo>
                    <a:lnTo>
                      <a:pt x="1174" y="392"/>
                    </a:lnTo>
                    <a:lnTo>
                      <a:pt x="1172" y="394"/>
                    </a:lnTo>
                    <a:lnTo>
                      <a:pt x="1168" y="392"/>
                    </a:lnTo>
                    <a:lnTo>
                      <a:pt x="1168" y="394"/>
                    </a:lnTo>
                    <a:lnTo>
                      <a:pt x="1164" y="394"/>
                    </a:lnTo>
                    <a:lnTo>
                      <a:pt x="1166" y="392"/>
                    </a:lnTo>
                    <a:lnTo>
                      <a:pt x="1166" y="390"/>
                    </a:lnTo>
                    <a:lnTo>
                      <a:pt x="1161" y="390"/>
                    </a:lnTo>
                    <a:lnTo>
                      <a:pt x="1159" y="392"/>
                    </a:lnTo>
                    <a:lnTo>
                      <a:pt x="1155" y="394"/>
                    </a:lnTo>
                    <a:lnTo>
                      <a:pt x="1155" y="392"/>
                    </a:lnTo>
                    <a:lnTo>
                      <a:pt x="1157" y="390"/>
                    </a:lnTo>
                    <a:lnTo>
                      <a:pt x="1159" y="388"/>
                    </a:lnTo>
                    <a:lnTo>
                      <a:pt x="1159" y="384"/>
                    </a:lnTo>
                    <a:lnTo>
                      <a:pt x="1161" y="384"/>
                    </a:lnTo>
                    <a:lnTo>
                      <a:pt x="1166" y="388"/>
                    </a:lnTo>
                    <a:lnTo>
                      <a:pt x="1172" y="388"/>
                    </a:lnTo>
                    <a:lnTo>
                      <a:pt x="1170" y="386"/>
                    </a:lnTo>
                    <a:lnTo>
                      <a:pt x="1168" y="382"/>
                    </a:lnTo>
                    <a:lnTo>
                      <a:pt x="1164" y="382"/>
                    </a:lnTo>
                    <a:lnTo>
                      <a:pt x="1166" y="379"/>
                    </a:lnTo>
                    <a:lnTo>
                      <a:pt x="1161" y="375"/>
                    </a:lnTo>
                    <a:lnTo>
                      <a:pt x="1157" y="373"/>
                    </a:lnTo>
                    <a:lnTo>
                      <a:pt x="1159" y="371"/>
                    </a:lnTo>
                    <a:lnTo>
                      <a:pt x="1159" y="369"/>
                    </a:lnTo>
                    <a:lnTo>
                      <a:pt x="1161" y="369"/>
                    </a:lnTo>
                    <a:lnTo>
                      <a:pt x="1164" y="373"/>
                    </a:lnTo>
                    <a:lnTo>
                      <a:pt x="1168" y="377"/>
                    </a:lnTo>
                    <a:lnTo>
                      <a:pt x="1172" y="379"/>
                    </a:lnTo>
                    <a:lnTo>
                      <a:pt x="1176" y="382"/>
                    </a:lnTo>
                    <a:lnTo>
                      <a:pt x="1178" y="379"/>
                    </a:lnTo>
                    <a:lnTo>
                      <a:pt x="1180" y="382"/>
                    </a:lnTo>
                    <a:lnTo>
                      <a:pt x="1187" y="384"/>
                    </a:lnTo>
                    <a:lnTo>
                      <a:pt x="1189" y="384"/>
                    </a:lnTo>
                    <a:lnTo>
                      <a:pt x="1191" y="379"/>
                    </a:lnTo>
                    <a:lnTo>
                      <a:pt x="1191" y="375"/>
                    </a:lnTo>
                    <a:lnTo>
                      <a:pt x="1182" y="371"/>
                    </a:lnTo>
                    <a:lnTo>
                      <a:pt x="1178" y="367"/>
                    </a:lnTo>
                    <a:lnTo>
                      <a:pt x="1176" y="367"/>
                    </a:lnTo>
                    <a:lnTo>
                      <a:pt x="1176" y="363"/>
                    </a:lnTo>
                    <a:lnTo>
                      <a:pt x="1172" y="361"/>
                    </a:lnTo>
                    <a:lnTo>
                      <a:pt x="1170" y="361"/>
                    </a:lnTo>
                    <a:lnTo>
                      <a:pt x="1168" y="358"/>
                    </a:lnTo>
                    <a:lnTo>
                      <a:pt x="1170" y="354"/>
                    </a:lnTo>
                    <a:lnTo>
                      <a:pt x="1172" y="356"/>
                    </a:lnTo>
                    <a:lnTo>
                      <a:pt x="1174" y="361"/>
                    </a:lnTo>
                    <a:lnTo>
                      <a:pt x="1178" y="361"/>
                    </a:lnTo>
                    <a:lnTo>
                      <a:pt x="1178" y="363"/>
                    </a:lnTo>
                    <a:lnTo>
                      <a:pt x="1180" y="363"/>
                    </a:lnTo>
                    <a:lnTo>
                      <a:pt x="1182" y="361"/>
                    </a:lnTo>
                    <a:lnTo>
                      <a:pt x="1180" y="354"/>
                    </a:lnTo>
                    <a:lnTo>
                      <a:pt x="1176" y="348"/>
                    </a:lnTo>
                    <a:lnTo>
                      <a:pt x="1172" y="348"/>
                    </a:lnTo>
                    <a:lnTo>
                      <a:pt x="1172" y="348"/>
                    </a:lnTo>
                    <a:lnTo>
                      <a:pt x="1168" y="348"/>
                    </a:lnTo>
                    <a:lnTo>
                      <a:pt x="1164" y="350"/>
                    </a:lnTo>
                    <a:lnTo>
                      <a:pt x="1159" y="350"/>
                    </a:lnTo>
                    <a:lnTo>
                      <a:pt x="1157" y="348"/>
                    </a:lnTo>
                    <a:lnTo>
                      <a:pt x="1153" y="348"/>
                    </a:lnTo>
                    <a:lnTo>
                      <a:pt x="1151" y="346"/>
                    </a:lnTo>
                    <a:lnTo>
                      <a:pt x="1147" y="352"/>
                    </a:lnTo>
                    <a:lnTo>
                      <a:pt x="1142" y="354"/>
                    </a:lnTo>
                    <a:lnTo>
                      <a:pt x="1140" y="356"/>
                    </a:lnTo>
                    <a:lnTo>
                      <a:pt x="1138" y="358"/>
                    </a:lnTo>
                    <a:lnTo>
                      <a:pt x="1138" y="356"/>
                    </a:lnTo>
                    <a:lnTo>
                      <a:pt x="1140" y="352"/>
                    </a:lnTo>
                    <a:lnTo>
                      <a:pt x="1142" y="352"/>
                    </a:lnTo>
                    <a:lnTo>
                      <a:pt x="1151" y="344"/>
                    </a:lnTo>
                    <a:lnTo>
                      <a:pt x="1151" y="342"/>
                    </a:lnTo>
                    <a:lnTo>
                      <a:pt x="1149" y="337"/>
                    </a:lnTo>
                    <a:lnTo>
                      <a:pt x="1149" y="329"/>
                    </a:lnTo>
                    <a:lnTo>
                      <a:pt x="1151" y="327"/>
                    </a:lnTo>
                    <a:lnTo>
                      <a:pt x="1149" y="325"/>
                    </a:lnTo>
                    <a:lnTo>
                      <a:pt x="1147" y="327"/>
                    </a:lnTo>
                    <a:lnTo>
                      <a:pt x="1142" y="327"/>
                    </a:lnTo>
                    <a:lnTo>
                      <a:pt x="1140" y="325"/>
                    </a:lnTo>
                    <a:lnTo>
                      <a:pt x="1140" y="320"/>
                    </a:lnTo>
                    <a:lnTo>
                      <a:pt x="1140" y="318"/>
                    </a:lnTo>
                    <a:lnTo>
                      <a:pt x="1132" y="316"/>
                    </a:lnTo>
                    <a:lnTo>
                      <a:pt x="1130" y="312"/>
                    </a:lnTo>
                    <a:lnTo>
                      <a:pt x="1126" y="312"/>
                    </a:lnTo>
                    <a:lnTo>
                      <a:pt x="1121" y="310"/>
                    </a:lnTo>
                    <a:lnTo>
                      <a:pt x="1119" y="312"/>
                    </a:lnTo>
                    <a:lnTo>
                      <a:pt x="1113" y="312"/>
                    </a:lnTo>
                    <a:lnTo>
                      <a:pt x="1111" y="314"/>
                    </a:lnTo>
                    <a:lnTo>
                      <a:pt x="1109" y="314"/>
                    </a:lnTo>
                    <a:lnTo>
                      <a:pt x="1109" y="318"/>
                    </a:lnTo>
                    <a:lnTo>
                      <a:pt x="1111" y="323"/>
                    </a:lnTo>
                    <a:lnTo>
                      <a:pt x="1113" y="325"/>
                    </a:lnTo>
                    <a:lnTo>
                      <a:pt x="1109" y="325"/>
                    </a:lnTo>
                    <a:lnTo>
                      <a:pt x="1104" y="318"/>
                    </a:lnTo>
                    <a:lnTo>
                      <a:pt x="1104" y="323"/>
                    </a:lnTo>
                    <a:lnTo>
                      <a:pt x="1107" y="327"/>
                    </a:lnTo>
                    <a:lnTo>
                      <a:pt x="1109" y="329"/>
                    </a:lnTo>
                    <a:lnTo>
                      <a:pt x="1113" y="335"/>
                    </a:lnTo>
                    <a:lnTo>
                      <a:pt x="1117" y="335"/>
                    </a:lnTo>
                    <a:lnTo>
                      <a:pt x="1115" y="337"/>
                    </a:lnTo>
                    <a:lnTo>
                      <a:pt x="1111" y="337"/>
                    </a:lnTo>
                    <a:lnTo>
                      <a:pt x="1111" y="342"/>
                    </a:lnTo>
                    <a:lnTo>
                      <a:pt x="1115" y="348"/>
                    </a:lnTo>
                    <a:lnTo>
                      <a:pt x="1119" y="350"/>
                    </a:lnTo>
                    <a:lnTo>
                      <a:pt x="1119" y="352"/>
                    </a:lnTo>
                    <a:lnTo>
                      <a:pt x="1117" y="350"/>
                    </a:lnTo>
                    <a:lnTo>
                      <a:pt x="1111" y="350"/>
                    </a:lnTo>
                    <a:lnTo>
                      <a:pt x="1111" y="352"/>
                    </a:lnTo>
                    <a:lnTo>
                      <a:pt x="1109" y="354"/>
                    </a:lnTo>
                    <a:lnTo>
                      <a:pt x="1109" y="356"/>
                    </a:lnTo>
                    <a:lnTo>
                      <a:pt x="1113" y="354"/>
                    </a:lnTo>
                    <a:lnTo>
                      <a:pt x="1117" y="356"/>
                    </a:lnTo>
                    <a:lnTo>
                      <a:pt x="1123" y="354"/>
                    </a:lnTo>
                    <a:lnTo>
                      <a:pt x="1123" y="356"/>
                    </a:lnTo>
                    <a:lnTo>
                      <a:pt x="1128" y="358"/>
                    </a:lnTo>
                    <a:lnTo>
                      <a:pt x="1128" y="361"/>
                    </a:lnTo>
                    <a:lnTo>
                      <a:pt x="1134" y="365"/>
                    </a:lnTo>
                    <a:lnTo>
                      <a:pt x="1136" y="365"/>
                    </a:lnTo>
                    <a:lnTo>
                      <a:pt x="1136" y="363"/>
                    </a:lnTo>
                    <a:lnTo>
                      <a:pt x="1136" y="363"/>
                    </a:lnTo>
                    <a:lnTo>
                      <a:pt x="1140" y="361"/>
                    </a:lnTo>
                    <a:lnTo>
                      <a:pt x="1145" y="363"/>
                    </a:lnTo>
                    <a:lnTo>
                      <a:pt x="1145" y="365"/>
                    </a:lnTo>
                    <a:lnTo>
                      <a:pt x="1142" y="369"/>
                    </a:lnTo>
                    <a:lnTo>
                      <a:pt x="1142" y="375"/>
                    </a:lnTo>
                    <a:lnTo>
                      <a:pt x="1140" y="379"/>
                    </a:lnTo>
                    <a:lnTo>
                      <a:pt x="1140" y="384"/>
                    </a:lnTo>
                    <a:lnTo>
                      <a:pt x="1145" y="388"/>
                    </a:lnTo>
                    <a:lnTo>
                      <a:pt x="1142" y="392"/>
                    </a:lnTo>
                    <a:lnTo>
                      <a:pt x="1142" y="394"/>
                    </a:lnTo>
                    <a:lnTo>
                      <a:pt x="1140" y="398"/>
                    </a:lnTo>
                    <a:lnTo>
                      <a:pt x="1136" y="403"/>
                    </a:lnTo>
                    <a:lnTo>
                      <a:pt x="1130" y="405"/>
                    </a:lnTo>
                    <a:lnTo>
                      <a:pt x="1130" y="407"/>
                    </a:lnTo>
                    <a:lnTo>
                      <a:pt x="1126" y="413"/>
                    </a:lnTo>
                    <a:lnTo>
                      <a:pt x="1126" y="415"/>
                    </a:lnTo>
                    <a:lnTo>
                      <a:pt x="1123" y="417"/>
                    </a:lnTo>
                    <a:lnTo>
                      <a:pt x="1121" y="422"/>
                    </a:lnTo>
                    <a:lnTo>
                      <a:pt x="1121" y="426"/>
                    </a:lnTo>
                    <a:lnTo>
                      <a:pt x="1123" y="426"/>
                    </a:lnTo>
                    <a:lnTo>
                      <a:pt x="1123" y="428"/>
                    </a:lnTo>
                    <a:lnTo>
                      <a:pt x="1119" y="430"/>
                    </a:lnTo>
                    <a:lnTo>
                      <a:pt x="1119" y="432"/>
                    </a:lnTo>
                    <a:lnTo>
                      <a:pt x="1121" y="434"/>
                    </a:lnTo>
                    <a:lnTo>
                      <a:pt x="1117" y="439"/>
                    </a:lnTo>
                    <a:lnTo>
                      <a:pt x="1117" y="443"/>
                    </a:lnTo>
                    <a:lnTo>
                      <a:pt x="1119" y="447"/>
                    </a:lnTo>
                    <a:lnTo>
                      <a:pt x="1121" y="447"/>
                    </a:lnTo>
                    <a:lnTo>
                      <a:pt x="1121" y="449"/>
                    </a:lnTo>
                    <a:lnTo>
                      <a:pt x="1123" y="453"/>
                    </a:lnTo>
                    <a:lnTo>
                      <a:pt x="1126" y="453"/>
                    </a:lnTo>
                    <a:lnTo>
                      <a:pt x="1128" y="449"/>
                    </a:lnTo>
                    <a:lnTo>
                      <a:pt x="1128" y="447"/>
                    </a:lnTo>
                    <a:lnTo>
                      <a:pt x="1130" y="449"/>
                    </a:lnTo>
                    <a:lnTo>
                      <a:pt x="1132" y="447"/>
                    </a:lnTo>
                    <a:lnTo>
                      <a:pt x="1136" y="443"/>
                    </a:lnTo>
                    <a:lnTo>
                      <a:pt x="1136" y="445"/>
                    </a:lnTo>
                    <a:lnTo>
                      <a:pt x="1134" y="449"/>
                    </a:lnTo>
                    <a:lnTo>
                      <a:pt x="1132" y="451"/>
                    </a:lnTo>
                    <a:lnTo>
                      <a:pt x="1130" y="453"/>
                    </a:lnTo>
                    <a:lnTo>
                      <a:pt x="1132" y="455"/>
                    </a:lnTo>
                    <a:lnTo>
                      <a:pt x="1132" y="457"/>
                    </a:lnTo>
                    <a:lnTo>
                      <a:pt x="1136" y="462"/>
                    </a:lnTo>
                    <a:lnTo>
                      <a:pt x="1140" y="460"/>
                    </a:lnTo>
                    <a:lnTo>
                      <a:pt x="1140" y="462"/>
                    </a:lnTo>
                    <a:lnTo>
                      <a:pt x="1147" y="462"/>
                    </a:lnTo>
                    <a:lnTo>
                      <a:pt x="1149" y="460"/>
                    </a:lnTo>
                    <a:lnTo>
                      <a:pt x="1153" y="457"/>
                    </a:lnTo>
                    <a:lnTo>
                      <a:pt x="1153" y="453"/>
                    </a:lnTo>
                    <a:lnTo>
                      <a:pt x="1155" y="453"/>
                    </a:lnTo>
                    <a:lnTo>
                      <a:pt x="1157" y="451"/>
                    </a:lnTo>
                    <a:lnTo>
                      <a:pt x="1157" y="453"/>
                    </a:lnTo>
                    <a:lnTo>
                      <a:pt x="1157" y="455"/>
                    </a:lnTo>
                    <a:lnTo>
                      <a:pt x="1157" y="460"/>
                    </a:lnTo>
                    <a:lnTo>
                      <a:pt x="1159" y="457"/>
                    </a:lnTo>
                    <a:lnTo>
                      <a:pt x="1161" y="451"/>
                    </a:lnTo>
                    <a:lnTo>
                      <a:pt x="1164" y="451"/>
                    </a:lnTo>
                    <a:lnTo>
                      <a:pt x="1164" y="453"/>
                    </a:lnTo>
                    <a:lnTo>
                      <a:pt x="1164" y="457"/>
                    </a:lnTo>
                    <a:lnTo>
                      <a:pt x="1159" y="464"/>
                    </a:lnTo>
                    <a:lnTo>
                      <a:pt x="1155" y="466"/>
                    </a:lnTo>
                    <a:lnTo>
                      <a:pt x="1155" y="470"/>
                    </a:lnTo>
                    <a:lnTo>
                      <a:pt x="1159" y="470"/>
                    </a:lnTo>
                    <a:lnTo>
                      <a:pt x="1164" y="474"/>
                    </a:lnTo>
                    <a:lnTo>
                      <a:pt x="1168" y="474"/>
                    </a:lnTo>
                    <a:lnTo>
                      <a:pt x="1168" y="474"/>
                    </a:lnTo>
                    <a:lnTo>
                      <a:pt x="1172" y="474"/>
                    </a:lnTo>
                    <a:lnTo>
                      <a:pt x="1174" y="472"/>
                    </a:lnTo>
                    <a:lnTo>
                      <a:pt x="1178" y="472"/>
                    </a:lnTo>
                    <a:lnTo>
                      <a:pt x="1176" y="474"/>
                    </a:lnTo>
                    <a:lnTo>
                      <a:pt x="1176" y="476"/>
                    </a:lnTo>
                    <a:lnTo>
                      <a:pt x="1180" y="476"/>
                    </a:lnTo>
                    <a:lnTo>
                      <a:pt x="1182" y="479"/>
                    </a:lnTo>
                    <a:lnTo>
                      <a:pt x="1185" y="479"/>
                    </a:lnTo>
                    <a:lnTo>
                      <a:pt x="1185" y="476"/>
                    </a:lnTo>
                    <a:lnTo>
                      <a:pt x="1182" y="472"/>
                    </a:lnTo>
                    <a:lnTo>
                      <a:pt x="1187" y="468"/>
                    </a:lnTo>
                    <a:lnTo>
                      <a:pt x="1187" y="472"/>
                    </a:lnTo>
                    <a:lnTo>
                      <a:pt x="1187" y="474"/>
                    </a:lnTo>
                    <a:lnTo>
                      <a:pt x="1187" y="479"/>
                    </a:lnTo>
                    <a:lnTo>
                      <a:pt x="1189" y="479"/>
                    </a:lnTo>
                    <a:lnTo>
                      <a:pt x="1191" y="474"/>
                    </a:lnTo>
                    <a:lnTo>
                      <a:pt x="1191" y="472"/>
                    </a:lnTo>
                    <a:lnTo>
                      <a:pt x="1195" y="472"/>
                    </a:lnTo>
                    <a:lnTo>
                      <a:pt x="1195" y="474"/>
                    </a:lnTo>
                    <a:lnTo>
                      <a:pt x="1193" y="476"/>
                    </a:lnTo>
                    <a:lnTo>
                      <a:pt x="1193" y="481"/>
                    </a:lnTo>
                    <a:lnTo>
                      <a:pt x="1197" y="481"/>
                    </a:lnTo>
                    <a:lnTo>
                      <a:pt x="1201" y="479"/>
                    </a:lnTo>
                    <a:lnTo>
                      <a:pt x="1204" y="472"/>
                    </a:lnTo>
                    <a:lnTo>
                      <a:pt x="1204" y="474"/>
                    </a:lnTo>
                    <a:lnTo>
                      <a:pt x="1204" y="476"/>
                    </a:lnTo>
                    <a:lnTo>
                      <a:pt x="1204" y="481"/>
                    </a:lnTo>
                    <a:lnTo>
                      <a:pt x="1208" y="479"/>
                    </a:lnTo>
                    <a:lnTo>
                      <a:pt x="1208" y="474"/>
                    </a:lnTo>
                    <a:lnTo>
                      <a:pt x="1210" y="472"/>
                    </a:lnTo>
                    <a:lnTo>
                      <a:pt x="1210" y="481"/>
                    </a:lnTo>
                    <a:lnTo>
                      <a:pt x="1210" y="483"/>
                    </a:lnTo>
                    <a:lnTo>
                      <a:pt x="1214" y="483"/>
                    </a:lnTo>
                    <a:lnTo>
                      <a:pt x="1218" y="485"/>
                    </a:lnTo>
                    <a:lnTo>
                      <a:pt x="1223" y="485"/>
                    </a:lnTo>
                    <a:lnTo>
                      <a:pt x="1225" y="483"/>
                    </a:lnTo>
                    <a:lnTo>
                      <a:pt x="1227" y="487"/>
                    </a:lnTo>
                    <a:lnTo>
                      <a:pt x="1231" y="485"/>
                    </a:lnTo>
                    <a:lnTo>
                      <a:pt x="1233" y="483"/>
                    </a:lnTo>
                    <a:lnTo>
                      <a:pt x="1233" y="479"/>
                    </a:lnTo>
                    <a:lnTo>
                      <a:pt x="1237" y="476"/>
                    </a:lnTo>
                    <a:lnTo>
                      <a:pt x="1239" y="472"/>
                    </a:lnTo>
                    <a:lnTo>
                      <a:pt x="1237" y="468"/>
                    </a:lnTo>
                    <a:lnTo>
                      <a:pt x="1239" y="466"/>
                    </a:lnTo>
                    <a:lnTo>
                      <a:pt x="1239" y="466"/>
                    </a:lnTo>
                    <a:lnTo>
                      <a:pt x="1241" y="470"/>
                    </a:lnTo>
                    <a:lnTo>
                      <a:pt x="1244" y="472"/>
                    </a:lnTo>
                    <a:lnTo>
                      <a:pt x="1244" y="474"/>
                    </a:lnTo>
                    <a:lnTo>
                      <a:pt x="1239" y="476"/>
                    </a:lnTo>
                    <a:lnTo>
                      <a:pt x="1237" y="481"/>
                    </a:lnTo>
                    <a:lnTo>
                      <a:pt x="1239" y="489"/>
                    </a:lnTo>
                    <a:lnTo>
                      <a:pt x="1239" y="489"/>
                    </a:lnTo>
                    <a:close/>
                    <a:moveTo>
                      <a:pt x="1102" y="310"/>
                    </a:moveTo>
                    <a:lnTo>
                      <a:pt x="1104" y="308"/>
                    </a:lnTo>
                    <a:lnTo>
                      <a:pt x="1104" y="308"/>
                    </a:lnTo>
                    <a:lnTo>
                      <a:pt x="1102" y="306"/>
                    </a:lnTo>
                    <a:lnTo>
                      <a:pt x="1100" y="308"/>
                    </a:lnTo>
                    <a:lnTo>
                      <a:pt x="1102" y="310"/>
                    </a:lnTo>
                    <a:lnTo>
                      <a:pt x="1102" y="310"/>
                    </a:lnTo>
                    <a:close/>
                    <a:moveTo>
                      <a:pt x="1096" y="333"/>
                    </a:moveTo>
                    <a:lnTo>
                      <a:pt x="1098" y="331"/>
                    </a:lnTo>
                    <a:lnTo>
                      <a:pt x="1098" y="329"/>
                    </a:lnTo>
                    <a:lnTo>
                      <a:pt x="1098" y="331"/>
                    </a:lnTo>
                    <a:lnTo>
                      <a:pt x="1096" y="333"/>
                    </a:lnTo>
                    <a:lnTo>
                      <a:pt x="1096" y="333"/>
                    </a:lnTo>
                    <a:lnTo>
                      <a:pt x="1096" y="333"/>
                    </a:lnTo>
                    <a:close/>
                    <a:moveTo>
                      <a:pt x="999" y="369"/>
                    </a:moveTo>
                    <a:lnTo>
                      <a:pt x="999" y="369"/>
                    </a:lnTo>
                    <a:lnTo>
                      <a:pt x="1001" y="371"/>
                    </a:lnTo>
                    <a:lnTo>
                      <a:pt x="1001" y="369"/>
                    </a:lnTo>
                    <a:lnTo>
                      <a:pt x="999" y="369"/>
                    </a:lnTo>
                    <a:lnTo>
                      <a:pt x="999" y="369"/>
                    </a:lnTo>
                    <a:close/>
                    <a:moveTo>
                      <a:pt x="1062" y="308"/>
                    </a:moveTo>
                    <a:lnTo>
                      <a:pt x="1062" y="310"/>
                    </a:lnTo>
                    <a:lnTo>
                      <a:pt x="1064" y="312"/>
                    </a:lnTo>
                    <a:lnTo>
                      <a:pt x="1064" y="314"/>
                    </a:lnTo>
                    <a:lnTo>
                      <a:pt x="1067" y="314"/>
                    </a:lnTo>
                    <a:lnTo>
                      <a:pt x="1067" y="310"/>
                    </a:lnTo>
                    <a:lnTo>
                      <a:pt x="1064" y="308"/>
                    </a:lnTo>
                    <a:lnTo>
                      <a:pt x="1062" y="308"/>
                    </a:lnTo>
                    <a:lnTo>
                      <a:pt x="1062" y="308"/>
                    </a:lnTo>
                    <a:close/>
                    <a:moveTo>
                      <a:pt x="1033" y="310"/>
                    </a:moveTo>
                    <a:lnTo>
                      <a:pt x="1033" y="312"/>
                    </a:lnTo>
                    <a:lnTo>
                      <a:pt x="1033" y="314"/>
                    </a:lnTo>
                    <a:lnTo>
                      <a:pt x="1037" y="312"/>
                    </a:lnTo>
                    <a:lnTo>
                      <a:pt x="1041" y="310"/>
                    </a:lnTo>
                    <a:lnTo>
                      <a:pt x="1043" y="312"/>
                    </a:lnTo>
                    <a:lnTo>
                      <a:pt x="1050" y="308"/>
                    </a:lnTo>
                    <a:lnTo>
                      <a:pt x="1052" y="308"/>
                    </a:lnTo>
                    <a:lnTo>
                      <a:pt x="1056" y="306"/>
                    </a:lnTo>
                    <a:lnTo>
                      <a:pt x="1054" y="306"/>
                    </a:lnTo>
                    <a:lnTo>
                      <a:pt x="1048" y="304"/>
                    </a:lnTo>
                    <a:lnTo>
                      <a:pt x="1043" y="306"/>
                    </a:lnTo>
                    <a:lnTo>
                      <a:pt x="1043" y="306"/>
                    </a:lnTo>
                    <a:lnTo>
                      <a:pt x="1041" y="308"/>
                    </a:lnTo>
                    <a:lnTo>
                      <a:pt x="1041" y="308"/>
                    </a:lnTo>
                    <a:lnTo>
                      <a:pt x="1037" y="306"/>
                    </a:lnTo>
                    <a:lnTo>
                      <a:pt x="1035" y="308"/>
                    </a:lnTo>
                    <a:lnTo>
                      <a:pt x="1033" y="310"/>
                    </a:lnTo>
                    <a:lnTo>
                      <a:pt x="1033" y="310"/>
                    </a:lnTo>
                    <a:close/>
                    <a:moveTo>
                      <a:pt x="1001" y="320"/>
                    </a:moveTo>
                    <a:lnTo>
                      <a:pt x="999" y="318"/>
                    </a:lnTo>
                    <a:lnTo>
                      <a:pt x="993" y="316"/>
                    </a:lnTo>
                    <a:lnTo>
                      <a:pt x="989" y="316"/>
                    </a:lnTo>
                    <a:lnTo>
                      <a:pt x="989" y="310"/>
                    </a:lnTo>
                    <a:lnTo>
                      <a:pt x="991" y="308"/>
                    </a:lnTo>
                    <a:lnTo>
                      <a:pt x="993" y="306"/>
                    </a:lnTo>
                    <a:lnTo>
                      <a:pt x="991" y="304"/>
                    </a:lnTo>
                    <a:lnTo>
                      <a:pt x="993" y="299"/>
                    </a:lnTo>
                    <a:lnTo>
                      <a:pt x="995" y="297"/>
                    </a:lnTo>
                    <a:lnTo>
                      <a:pt x="999" y="297"/>
                    </a:lnTo>
                    <a:lnTo>
                      <a:pt x="1001" y="297"/>
                    </a:lnTo>
                    <a:lnTo>
                      <a:pt x="1003" y="299"/>
                    </a:lnTo>
                    <a:lnTo>
                      <a:pt x="1003" y="302"/>
                    </a:lnTo>
                    <a:lnTo>
                      <a:pt x="1001" y="302"/>
                    </a:lnTo>
                    <a:lnTo>
                      <a:pt x="999" y="304"/>
                    </a:lnTo>
                    <a:lnTo>
                      <a:pt x="1001" y="306"/>
                    </a:lnTo>
                    <a:lnTo>
                      <a:pt x="1005" y="306"/>
                    </a:lnTo>
                    <a:lnTo>
                      <a:pt x="1005" y="306"/>
                    </a:lnTo>
                    <a:lnTo>
                      <a:pt x="1003" y="308"/>
                    </a:lnTo>
                    <a:lnTo>
                      <a:pt x="1005" y="312"/>
                    </a:lnTo>
                    <a:lnTo>
                      <a:pt x="1005" y="316"/>
                    </a:lnTo>
                    <a:lnTo>
                      <a:pt x="1003" y="318"/>
                    </a:lnTo>
                    <a:lnTo>
                      <a:pt x="1001" y="320"/>
                    </a:lnTo>
                    <a:lnTo>
                      <a:pt x="1001" y="320"/>
                    </a:lnTo>
                    <a:close/>
                    <a:moveTo>
                      <a:pt x="995" y="335"/>
                    </a:moveTo>
                    <a:lnTo>
                      <a:pt x="1003" y="335"/>
                    </a:lnTo>
                    <a:lnTo>
                      <a:pt x="1005" y="333"/>
                    </a:lnTo>
                    <a:lnTo>
                      <a:pt x="1010" y="327"/>
                    </a:lnTo>
                    <a:lnTo>
                      <a:pt x="1005" y="323"/>
                    </a:lnTo>
                    <a:lnTo>
                      <a:pt x="1003" y="325"/>
                    </a:lnTo>
                    <a:lnTo>
                      <a:pt x="999" y="323"/>
                    </a:lnTo>
                    <a:lnTo>
                      <a:pt x="993" y="323"/>
                    </a:lnTo>
                    <a:lnTo>
                      <a:pt x="991" y="320"/>
                    </a:lnTo>
                    <a:lnTo>
                      <a:pt x="986" y="320"/>
                    </a:lnTo>
                    <a:lnTo>
                      <a:pt x="984" y="323"/>
                    </a:lnTo>
                    <a:lnTo>
                      <a:pt x="982" y="325"/>
                    </a:lnTo>
                    <a:lnTo>
                      <a:pt x="982" y="327"/>
                    </a:lnTo>
                    <a:lnTo>
                      <a:pt x="982" y="329"/>
                    </a:lnTo>
                    <a:lnTo>
                      <a:pt x="984" y="329"/>
                    </a:lnTo>
                    <a:lnTo>
                      <a:pt x="984" y="331"/>
                    </a:lnTo>
                    <a:lnTo>
                      <a:pt x="989" y="331"/>
                    </a:lnTo>
                    <a:lnTo>
                      <a:pt x="991" y="333"/>
                    </a:lnTo>
                    <a:lnTo>
                      <a:pt x="995" y="335"/>
                    </a:lnTo>
                    <a:lnTo>
                      <a:pt x="995" y="335"/>
                    </a:lnTo>
                    <a:close/>
                    <a:moveTo>
                      <a:pt x="982" y="339"/>
                    </a:moveTo>
                    <a:lnTo>
                      <a:pt x="991" y="342"/>
                    </a:lnTo>
                    <a:lnTo>
                      <a:pt x="995" y="342"/>
                    </a:lnTo>
                    <a:lnTo>
                      <a:pt x="997" y="342"/>
                    </a:lnTo>
                    <a:lnTo>
                      <a:pt x="999" y="342"/>
                    </a:lnTo>
                    <a:lnTo>
                      <a:pt x="1001" y="342"/>
                    </a:lnTo>
                    <a:lnTo>
                      <a:pt x="1005" y="339"/>
                    </a:lnTo>
                    <a:lnTo>
                      <a:pt x="1005" y="337"/>
                    </a:lnTo>
                    <a:lnTo>
                      <a:pt x="1003" y="337"/>
                    </a:lnTo>
                    <a:lnTo>
                      <a:pt x="993" y="337"/>
                    </a:lnTo>
                    <a:lnTo>
                      <a:pt x="991" y="339"/>
                    </a:lnTo>
                    <a:lnTo>
                      <a:pt x="989" y="337"/>
                    </a:lnTo>
                    <a:lnTo>
                      <a:pt x="984" y="337"/>
                    </a:lnTo>
                    <a:lnTo>
                      <a:pt x="980" y="337"/>
                    </a:lnTo>
                    <a:lnTo>
                      <a:pt x="982" y="339"/>
                    </a:lnTo>
                    <a:lnTo>
                      <a:pt x="982" y="339"/>
                    </a:lnTo>
                    <a:close/>
                    <a:moveTo>
                      <a:pt x="980" y="350"/>
                    </a:moveTo>
                    <a:lnTo>
                      <a:pt x="982" y="350"/>
                    </a:lnTo>
                    <a:lnTo>
                      <a:pt x="986" y="348"/>
                    </a:lnTo>
                    <a:lnTo>
                      <a:pt x="991" y="346"/>
                    </a:lnTo>
                    <a:lnTo>
                      <a:pt x="999" y="344"/>
                    </a:lnTo>
                    <a:lnTo>
                      <a:pt x="1001" y="346"/>
                    </a:lnTo>
                    <a:lnTo>
                      <a:pt x="1003" y="344"/>
                    </a:lnTo>
                    <a:lnTo>
                      <a:pt x="1005" y="344"/>
                    </a:lnTo>
                    <a:lnTo>
                      <a:pt x="1005" y="346"/>
                    </a:lnTo>
                    <a:lnTo>
                      <a:pt x="1003" y="348"/>
                    </a:lnTo>
                    <a:lnTo>
                      <a:pt x="999" y="348"/>
                    </a:lnTo>
                    <a:lnTo>
                      <a:pt x="995" y="350"/>
                    </a:lnTo>
                    <a:lnTo>
                      <a:pt x="995" y="352"/>
                    </a:lnTo>
                    <a:lnTo>
                      <a:pt x="991" y="354"/>
                    </a:lnTo>
                    <a:lnTo>
                      <a:pt x="986" y="352"/>
                    </a:lnTo>
                    <a:lnTo>
                      <a:pt x="982" y="352"/>
                    </a:lnTo>
                    <a:lnTo>
                      <a:pt x="980" y="352"/>
                    </a:lnTo>
                    <a:lnTo>
                      <a:pt x="980" y="352"/>
                    </a:lnTo>
                    <a:lnTo>
                      <a:pt x="980" y="350"/>
                    </a:lnTo>
                    <a:lnTo>
                      <a:pt x="980" y="350"/>
                    </a:lnTo>
                    <a:close/>
                    <a:moveTo>
                      <a:pt x="887" y="230"/>
                    </a:moveTo>
                    <a:lnTo>
                      <a:pt x="885" y="230"/>
                    </a:lnTo>
                    <a:lnTo>
                      <a:pt x="885" y="228"/>
                    </a:lnTo>
                    <a:lnTo>
                      <a:pt x="892" y="226"/>
                    </a:lnTo>
                    <a:lnTo>
                      <a:pt x="890" y="230"/>
                    </a:lnTo>
                    <a:lnTo>
                      <a:pt x="887" y="230"/>
                    </a:lnTo>
                    <a:lnTo>
                      <a:pt x="887" y="230"/>
                    </a:lnTo>
                    <a:close/>
                    <a:moveTo>
                      <a:pt x="860" y="242"/>
                    </a:moveTo>
                    <a:lnTo>
                      <a:pt x="862" y="242"/>
                    </a:lnTo>
                    <a:lnTo>
                      <a:pt x="864" y="240"/>
                    </a:lnTo>
                    <a:lnTo>
                      <a:pt x="871" y="242"/>
                    </a:lnTo>
                    <a:lnTo>
                      <a:pt x="873" y="242"/>
                    </a:lnTo>
                    <a:lnTo>
                      <a:pt x="877" y="242"/>
                    </a:lnTo>
                    <a:lnTo>
                      <a:pt x="877" y="247"/>
                    </a:lnTo>
                    <a:lnTo>
                      <a:pt x="879" y="249"/>
                    </a:lnTo>
                    <a:lnTo>
                      <a:pt x="877" y="251"/>
                    </a:lnTo>
                    <a:lnTo>
                      <a:pt x="873" y="253"/>
                    </a:lnTo>
                    <a:lnTo>
                      <a:pt x="868" y="251"/>
                    </a:lnTo>
                    <a:lnTo>
                      <a:pt x="866" y="251"/>
                    </a:lnTo>
                    <a:lnTo>
                      <a:pt x="864" y="247"/>
                    </a:lnTo>
                    <a:lnTo>
                      <a:pt x="862" y="245"/>
                    </a:lnTo>
                    <a:lnTo>
                      <a:pt x="860" y="242"/>
                    </a:lnTo>
                    <a:lnTo>
                      <a:pt x="860" y="242"/>
                    </a:lnTo>
                    <a:lnTo>
                      <a:pt x="860" y="242"/>
                    </a:lnTo>
                    <a:lnTo>
                      <a:pt x="860" y="242"/>
                    </a:lnTo>
                    <a:close/>
                    <a:moveTo>
                      <a:pt x="719" y="249"/>
                    </a:moveTo>
                    <a:lnTo>
                      <a:pt x="717" y="249"/>
                    </a:lnTo>
                    <a:lnTo>
                      <a:pt x="715" y="247"/>
                    </a:lnTo>
                    <a:lnTo>
                      <a:pt x="717" y="245"/>
                    </a:lnTo>
                    <a:lnTo>
                      <a:pt x="721" y="247"/>
                    </a:lnTo>
                    <a:lnTo>
                      <a:pt x="721" y="249"/>
                    </a:lnTo>
                    <a:lnTo>
                      <a:pt x="719" y="249"/>
                    </a:lnTo>
                    <a:lnTo>
                      <a:pt x="719" y="249"/>
                    </a:lnTo>
                    <a:close/>
                    <a:moveTo>
                      <a:pt x="734" y="270"/>
                    </a:moveTo>
                    <a:lnTo>
                      <a:pt x="738" y="266"/>
                    </a:lnTo>
                    <a:lnTo>
                      <a:pt x="738" y="268"/>
                    </a:lnTo>
                    <a:lnTo>
                      <a:pt x="734" y="270"/>
                    </a:lnTo>
                    <a:lnTo>
                      <a:pt x="734" y="270"/>
                    </a:lnTo>
                    <a:lnTo>
                      <a:pt x="734" y="270"/>
                    </a:lnTo>
                    <a:lnTo>
                      <a:pt x="734" y="270"/>
                    </a:lnTo>
                    <a:close/>
                    <a:moveTo>
                      <a:pt x="742" y="264"/>
                    </a:moveTo>
                    <a:lnTo>
                      <a:pt x="744" y="261"/>
                    </a:lnTo>
                    <a:lnTo>
                      <a:pt x="744" y="257"/>
                    </a:lnTo>
                    <a:lnTo>
                      <a:pt x="744" y="257"/>
                    </a:lnTo>
                    <a:lnTo>
                      <a:pt x="746" y="253"/>
                    </a:lnTo>
                    <a:lnTo>
                      <a:pt x="748" y="251"/>
                    </a:lnTo>
                    <a:lnTo>
                      <a:pt x="753" y="249"/>
                    </a:lnTo>
                    <a:lnTo>
                      <a:pt x="755" y="251"/>
                    </a:lnTo>
                    <a:lnTo>
                      <a:pt x="755" y="253"/>
                    </a:lnTo>
                    <a:lnTo>
                      <a:pt x="750" y="255"/>
                    </a:lnTo>
                    <a:lnTo>
                      <a:pt x="748" y="261"/>
                    </a:lnTo>
                    <a:lnTo>
                      <a:pt x="750" y="264"/>
                    </a:lnTo>
                    <a:lnTo>
                      <a:pt x="748" y="266"/>
                    </a:lnTo>
                    <a:lnTo>
                      <a:pt x="746" y="270"/>
                    </a:lnTo>
                    <a:lnTo>
                      <a:pt x="748" y="272"/>
                    </a:lnTo>
                    <a:lnTo>
                      <a:pt x="750" y="270"/>
                    </a:lnTo>
                    <a:lnTo>
                      <a:pt x="753" y="270"/>
                    </a:lnTo>
                    <a:lnTo>
                      <a:pt x="753" y="272"/>
                    </a:lnTo>
                    <a:lnTo>
                      <a:pt x="755" y="272"/>
                    </a:lnTo>
                    <a:lnTo>
                      <a:pt x="761" y="270"/>
                    </a:lnTo>
                    <a:lnTo>
                      <a:pt x="763" y="266"/>
                    </a:lnTo>
                    <a:lnTo>
                      <a:pt x="765" y="266"/>
                    </a:lnTo>
                    <a:lnTo>
                      <a:pt x="769" y="261"/>
                    </a:lnTo>
                    <a:lnTo>
                      <a:pt x="767" y="257"/>
                    </a:lnTo>
                    <a:lnTo>
                      <a:pt x="771" y="257"/>
                    </a:lnTo>
                    <a:lnTo>
                      <a:pt x="774" y="255"/>
                    </a:lnTo>
                    <a:lnTo>
                      <a:pt x="774" y="251"/>
                    </a:lnTo>
                    <a:lnTo>
                      <a:pt x="776" y="249"/>
                    </a:lnTo>
                    <a:lnTo>
                      <a:pt x="776" y="249"/>
                    </a:lnTo>
                    <a:lnTo>
                      <a:pt x="776" y="253"/>
                    </a:lnTo>
                    <a:lnTo>
                      <a:pt x="776" y="255"/>
                    </a:lnTo>
                    <a:lnTo>
                      <a:pt x="776" y="259"/>
                    </a:lnTo>
                    <a:lnTo>
                      <a:pt x="776" y="264"/>
                    </a:lnTo>
                    <a:lnTo>
                      <a:pt x="778" y="264"/>
                    </a:lnTo>
                    <a:lnTo>
                      <a:pt x="782" y="259"/>
                    </a:lnTo>
                    <a:lnTo>
                      <a:pt x="782" y="255"/>
                    </a:lnTo>
                    <a:lnTo>
                      <a:pt x="784" y="253"/>
                    </a:lnTo>
                    <a:lnTo>
                      <a:pt x="786" y="253"/>
                    </a:lnTo>
                    <a:lnTo>
                      <a:pt x="790" y="247"/>
                    </a:lnTo>
                    <a:lnTo>
                      <a:pt x="790" y="242"/>
                    </a:lnTo>
                    <a:lnTo>
                      <a:pt x="790" y="240"/>
                    </a:lnTo>
                    <a:lnTo>
                      <a:pt x="793" y="236"/>
                    </a:lnTo>
                    <a:lnTo>
                      <a:pt x="795" y="240"/>
                    </a:lnTo>
                    <a:lnTo>
                      <a:pt x="801" y="236"/>
                    </a:lnTo>
                    <a:lnTo>
                      <a:pt x="803" y="230"/>
                    </a:lnTo>
                    <a:lnTo>
                      <a:pt x="803" y="226"/>
                    </a:lnTo>
                    <a:lnTo>
                      <a:pt x="807" y="226"/>
                    </a:lnTo>
                    <a:lnTo>
                      <a:pt x="809" y="224"/>
                    </a:lnTo>
                    <a:lnTo>
                      <a:pt x="812" y="226"/>
                    </a:lnTo>
                    <a:lnTo>
                      <a:pt x="816" y="224"/>
                    </a:lnTo>
                    <a:lnTo>
                      <a:pt x="818" y="226"/>
                    </a:lnTo>
                    <a:lnTo>
                      <a:pt x="816" y="232"/>
                    </a:lnTo>
                    <a:lnTo>
                      <a:pt x="812" y="236"/>
                    </a:lnTo>
                    <a:lnTo>
                      <a:pt x="809" y="242"/>
                    </a:lnTo>
                    <a:lnTo>
                      <a:pt x="807" y="245"/>
                    </a:lnTo>
                    <a:lnTo>
                      <a:pt x="807" y="247"/>
                    </a:lnTo>
                    <a:lnTo>
                      <a:pt x="803" y="247"/>
                    </a:lnTo>
                    <a:lnTo>
                      <a:pt x="799" y="255"/>
                    </a:lnTo>
                    <a:lnTo>
                      <a:pt x="799" y="257"/>
                    </a:lnTo>
                    <a:lnTo>
                      <a:pt x="801" y="261"/>
                    </a:lnTo>
                    <a:lnTo>
                      <a:pt x="799" y="264"/>
                    </a:lnTo>
                    <a:lnTo>
                      <a:pt x="803" y="266"/>
                    </a:lnTo>
                    <a:lnTo>
                      <a:pt x="807" y="268"/>
                    </a:lnTo>
                    <a:lnTo>
                      <a:pt x="809" y="264"/>
                    </a:lnTo>
                    <a:lnTo>
                      <a:pt x="812" y="261"/>
                    </a:lnTo>
                    <a:lnTo>
                      <a:pt x="814" y="259"/>
                    </a:lnTo>
                    <a:lnTo>
                      <a:pt x="814" y="255"/>
                    </a:lnTo>
                    <a:lnTo>
                      <a:pt x="816" y="253"/>
                    </a:lnTo>
                    <a:lnTo>
                      <a:pt x="818" y="249"/>
                    </a:lnTo>
                    <a:lnTo>
                      <a:pt x="820" y="249"/>
                    </a:lnTo>
                    <a:lnTo>
                      <a:pt x="822" y="249"/>
                    </a:lnTo>
                    <a:lnTo>
                      <a:pt x="824" y="251"/>
                    </a:lnTo>
                    <a:lnTo>
                      <a:pt x="828" y="251"/>
                    </a:lnTo>
                    <a:lnTo>
                      <a:pt x="830" y="249"/>
                    </a:lnTo>
                    <a:lnTo>
                      <a:pt x="837" y="249"/>
                    </a:lnTo>
                    <a:lnTo>
                      <a:pt x="839" y="245"/>
                    </a:lnTo>
                    <a:lnTo>
                      <a:pt x="841" y="238"/>
                    </a:lnTo>
                    <a:lnTo>
                      <a:pt x="845" y="232"/>
                    </a:lnTo>
                    <a:lnTo>
                      <a:pt x="845" y="228"/>
                    </a:lnTo>
                    <a:lnTo>
                      <a:pt x="845" y="226"/>
                    </a:lnTo>
                    <a:lnTo>
                      <a:pt x="849" y="232"/>
                    </a:lnTo>
                    <a:lnTo>
                      <a:pt x="852" y="232"/>
                    </a:lnTo>
                    <a:lnTo>
                      <a:pt x="854" y="230"/>
                    </a:lnTo>
                    <a:lnTo>
                      <a:pt x="854" y="228"/>
                    </a:lnTo>
                    <a:lnTo>
                      <a:pt x="849" y="221"/>
                    </a:lnTo>
                    <a:lnTo>
                      <a:pt x="849" y="219"/>
                    </a:lnTo>
                    <a:lnTo>
                      <a:pt x="854" y="215"/>
                    </a:lnTo>
                    <a:lnTo>
                      <a:pt x="858" y="215"/>
                    </a:lnTo>
                    <a:lnTo>
                      <a:pt x="862" y="213"/>
                    </a:lnTo>
                    <a:lnTo>
                      <a:pt x="864" y="215"/>
                    </a:lnTo>
                    <a:lnTo>
                      <a:pt x="866" y="213"/>
                    </a:lnTo>
                    <a:lnTo>
                      <a:pt x="871" y="209"/>
                    </a:lnTo>
                    <a:lnTo>
                      <a:pt x="868" y="207"/>
                    </a:lnTo>
                    <a:lnTo>
                      <a:pt x="868" y="198"/>
                    </a:lnTo>
                    <a:lnTo>
                      <a:pt x="871" y="196"/>
                    </a:lnTo>
                    <a:lnTo>
                      <a:pt x="868" y="194"/>
                    </a:lnTo>
                    <a:lnTo>
                      <a:pt x="868" y="190"/>
                    </a:lnTo>
                    <a:lnTo>
                      <a:pt x="866" y="188"/>
                    </a:lnTo>
                    <a:lnTo>
                      <a:pt x="862" y="190"/>
                    </a:lnTo>
                    <a:lnTo>
                      <a:pt x="858" y="192"/>
                    </a:lnTo>
                    <a:lnTo>
                      <a:pt x="858" y="198"/>
                    </a:lnTo>
                    <a:lnTo>
                      <a:pt x="858" y="200"/>
                    </a:lnTo>
                    <a:lnTo>
                      <a:pt x="858" y="202"/>
                    </a:lnTo>
                    <a:lnTo>
                      <a:pt x="856" y="202"/>
                    </a:lnTo>
                    <a:lnTo>
                      <a:pt x="854" y="200"/>
                    </a:lnTo>
                    <a:lnTo>
                      <a:pt x="854" y="200"/>
                    </a:lnTo>
                    <a:lnTo>
                      <a:pt x="852" y="202"/>
                    </a:lnTo>
                    <a:lnTo>
                      <a:pt x="852" y="205"/>
                    </a:lnTo>
                    <a:lnTo>
                      <a:pt x="849" y="200"/>
                    </a:lnTo>
                    <a:lnTo>
                      <a:pt x="847" y="196"/>
                    </a:lnTo>
                    <a:lnTo>
                      <a:pt x="845" y="192"/>
                    </a:lnTo>
                    <a:lnTo>
                      <a:pt x="843" y="192"/>
                    </a:lnTo>
                    <a:lnTo>
                      <a:pt x="841" y="192"/>
                    </a:lnTo>
                    <a:lnTo>
                      <a:pt x="837" y="192"/>
                    </a:lnTo>
                    <a:lnTo>
                      <a:pt x="833" y="192"/>
                    </a:lnTo>
                    <a:lnTo>
                      <a:pt x="830" y="192"/>
                    </a:lnTo>
                    <a:lnTo>
                      <a:pt x="822" y="190"/>
                    </a:lnTo>
                    <a:lnTo>
                      <a:pt x="816" y="192"/>
                    </a:lnTo>
                    <a:lnTo>
                      <a:pt x="816" y="196"/>
                    </a:lnTo>
                    <a:lnTo>
                      <a:pt x="814" y="198"/>
                    </a:lnTo>
                    <a:lnTo>
                      <a:pt x="812" y="198"/>
                    </a:lnTo>
                    <a:lnTo>
                      <a:pt x="809" y="198"/>
                    </a:lnTo>
                    <a:lnTo>
                      <a:pt x="801" y="207"/>
                    </a:lnTo>
                    <a:lnTo>
                      <a:pt x="797" y="209"/>
                    </a:lnTo>
                    <a:lnTo>
                      <a:pt x="795" y="209"/>
                    </a:lnTo>
                    <a:lnTo>
                      <a:pt x="788" y="213"/>
                    </a:lnTo>
                    <a:lnTo>
                      <a:pt x="786" y="213"/>
                    </a:lnTo>
                    <a:lnTo>
                      <a:pt x="782" y="215"/>
                    </a:lnTo>
                    <a:lnTo>
                      <a:pt x="782" y="217"/>
                    </a:lnTo>
                    <a:lnTo>
                      <a:pt x="776" y="217"/>
                    </a:lnTo>
                    <a:lnTo>
                      <a:pt x="774" y="219"/>
                    </a:lnTo>
                    <a:lnTo>
                      <a:pt x="769" y="219"/>
                    </a:lnTo>
                    <a:lnTo>
                      <a:pt x="767" y="221"/>
                    </a:lnTo>
                    <a:lnTo>
                      <a:pt x="765" y="221"/>
                    </a:lnTo>
                    <a:lnTo>
                      <a:pt x="759" y="226"/>
                    </a:lnTo>
                    <a:lnTo>
                      <a:pt x="755" y="228"/>
                    </a:lnTo>
                    <a:lnTo>
                      <a:pt x="748" y="226"/>
                    </a:lnTo>
                    <a:lnTo>
                      <a:pt x="746" y="228"/>
                    </a:lnTo>
                    <a:lnTo>
                      <a:pt x="736" y="230"/>
                    </a:lnTo>
                    <a:lnTo>
                      <a:pt x="731" y="236"/>
                    </a:lnTo>
                    <a:lnTo>
                      <a:pt x="729" y="236"/>
                    </a:lnTo>
                    <a:lnTo>
                      <a:pt x="723" y="238"/>
                    </a:lnTo>
                    <a:lnTo>
                      <a:pt x="721" y="242"/>
                    </a:lnTo>
                    <a:lnTo>
                      <a:pt x="725" y="242"/>
                    </a:lnTo>
                    <a:lnTo>
                      <a:pt x="727" y="242"/>
                    </a:lnTo>
                    <a:lnTo>
                      <a:pt x="723" y="245"/>
                    </a:lnTo>
                    <a:lnTo>
                      <a:pt x="723" y="245"/>
                    </a:lnTo>
                    <a:lnTo>
                      <a:pt x="725" y="249"/>
                    </a:lnTo>
                    <a:lnTo>
                      <a:pt x="725" y="251"/>
                    </a:lnTo>
                    <a:lnTo>
                      <a:pt x="719" y="253"/>
                    </a:lnTo>
                    <a:lnTo>
                      <a:pt x="719" y="255"/>
                    </a:lnTo>
                    <a:lnTo>
                      <a:pt x="723" y="255"/>
                    </a:lnTo>
                    <a:lnTo>
                      <a:pt x="727" y="255"/>
                    </a:lnTo>
                    <a:lnTo>
                      <a:pt x="729" y="251"/>
                    </a:lnTo>
                    <a:lnTo>
                      <a:pt x="731" y="251"/>
                    </a:lnTo>
                    <a:lnTo>
                      <a:pt x="736" y="253"/>
                    </a:lnTo>
                    <a:lnTo>
                      <a:pt x="738" y="257"/>
                    </a:lnTo>
                    <a:lnTo>
                      <a:pt x="738" y="261"/>
                    </a:lnTo>
                    <a:lnTo>
                      <a:pt x="742" y="264"/>
                    </a:lnTo>
                    <a:lnTo>
                      <a:pt x="742" y="264"/>
                    </a:lnTo>
                    <a:close/>
                    <a:moveTo>
                      <a:pt x="1121" y="487"/>
                    </a:moveTo>
                    <a:lnTo>
                      <a:pt x="1123" y="485"/>
                    </a:lnTo>
                    <a:lnTo>
                      <a:pt x="1128" y="487"/>
                    </a:lnTo>
                    <a:lnTo>
                      <a:pt x="1128" y="489"/>
                    </a:lnTo>
                    <a:lnTo>
                      <a:pt x="1126" y="489"/>
                    </a:lnTo>
                    <a:lnTo>
                      <a:pt x="1123" y="489"/>
                    </a:lnTo>
                    <a:lnTo>
                      <a:pt x="1121" y="487"/>
                    </a:lnTo>
                    <a:lnTo>
                      <a:pt x="1121" y="487"/>
                    </a:lnTo>
                    <a:close/>
                    <a:moveTo>
                      <a:pt x="1077" y="401"/>
                    </a:moveTo>
                    <a:lnTo>
                      <a:pt x="1075" y="396"/>
                    </a:lnTo>
                    <a:lnTo>
                      <a:pt x="1071" y="396"/>
                    </a:lnTo>
                    <a:lnTo>
                      <a:pt x="1071" y="398"/>
                    </a:lnTo>
                    <a:lnTo>
                      <a:pt x="1073" y="398"/>
                    </a:lnTo>
                    <a:lnTo>
                      <a:pt x="1075" y="401"/>
                    </a:lnTo>
                    <a:lnTo>
                      <a:pt x="1075" y="403"/>
                    </a:lnTo>
                    <a:lnTo>
                      <a:pt x="1069" y="403"/>
                    </a:lnTo>
                    <a:lnTo>
                      <a:pt x="1067" y="405"/>
                    </a:lnTo>
                    <a:lnTo>
                      <a:pt x="1069" y="407"/>
                    </a:lnTo>
                    <a:lnTo>
                      <a:pt x="1071" y="409"/>
                    </a:lnTo>
                    <a:lnTo>
                      <a:pt x="1071" y="409"/>
                    </a:lnTo>
                    <a:lnTo>
                      <a:pt x="1067" y="409"/>
                    </a:lnTo>
                    <a:lnTo>
                      <a:pt x="1060" y="409"/>
                    </a:lnTo>
                    <a:lnTo>
                      <a:pt x="1058" y="411"/>
                    </a:lnTo>
                    <a:lnTo>
                      <a:pt x="1056" y="415"/>
                    </a:lnTo>
                    <a:lnTo>
                      <a:pt x="1056" y="417"/>
                    </a:lnTo>
                    <a:lnTo>
                      <a:pt x="1056" y="417"/>
                    </a:lnTo>
                    <a:lnTo>
                      <a:pt x="1058" y="420"/>
                    </a:lnTo>
                    <a:lnTo>
                      <a:pt x="1056" y="422"/>
                    </a:lnTo>
                    <a:lnTo>
                      <a:pt x="1056" y="424"/>
                    </a:lnTo>
                    <a:lnTo>
                      <a:pt x="1058" y="424"/>
                    </a:lnTo>
                    <a:lnTo>
                      <a:pt x="1060" y="420"/>
                    </a:lnTo>
                    <a:lnTo>
                      <a:pt x="1060" y="422"/>
                    </a:lnTo>
                    <a:lnTo>
                      <a:pt x="1060" y="426"/>
                    </a:lnTo>
                    <a:lnTo>
                      <a:pt x="1060" y="426"/>
                    </a:lnTo>
                    <a:lnTo>
                      <a:pt x="1062" y="428"/>
                    </a:lnTo>
                    <a:lnTo>
                      <a:pt x="1064" y="428"/>
                    </a:lnTo>
                    <a:lnTo>
                      <a:pt x="1067" y="428"/>
                    </a:lnTo>
                    <a:lnTo>
                      <a:pt x="1067" y="432"/>
                    </a:lnTo>
                    <a:lnTo>
                      <a:pt x="1067" y="432"/>
                    </a:lnTo>
                    <a:lnTo>
                      <a:pt x="1069" y="430"/>
                    </a:lnTo>
                    <a:lnTo>
                      <a:pt x="1071" y="430"/>
                    </a:lnTo>
                    <a:lnTo>
                      <a:pt x="1071" y="436"/>
                    </a:lnTo>
                    <a:lnTo>
                      <a:pt x="1071" y="439"/>
                    </a:lnTo>
                    <a:lnTo>
                      <a:pt x="1075" y="436"/>
                    </a:lnTo>
                    <a:lnTo>
                      <a:pt x="1077" y="441"/>
                    </a:lnTo>
                    <a:lnTo>
                      <a:pt x="1079" y="441"/>
                    </a:lnTo>
                    <a:lnTo>
                      <a:pt x="1086" y="443"/>
                    </a:lnTo>
                    <a:lnTo>
                      <a:pt x="1088" y="443"/>
                    </a:lnTo>
                    <a:lnTo>
                      <a:pt x="1090" y="445"/>
                    </a:lnTo>
                    <a:lnTo>
                      <a:pt x="1092" y="443"/>
                    </a:lnTo>
                    <a:lnTo>
                      <a:pt x="1090" y="441"/>
                    </a:lnTo>
                    <a:lnTo>
                      <a:pt x="1094" y="439"/>
                    </a:lnTo>
                    <a:lnTo>
                      <a:pt x="1096" y="434"/>
                    </a:lnTo>
                    <a:lnTo>
                      <a:pt x="1094" y="430"/>
                    </a:lnTo>
                    <a:lnTo>
                      <a:pt x="1096" y="424"/>
                    </a:lnTo>
                    <a:lnTo>
                      <a:pt x="1098" y="424"/>
                    </a:lnTo>
                    <a:lnTo>
                      <a:pt x="1100" y="417"/>
                    </a:lnTo>
                    <a:lnTo>
                      <a:pt x="1100" y="411"/>
                    </a:lnTo>
                    <a:lnTo>
                      <a:pt x="1102" y="411"/>
                    </a:lnTo>
                    <a:lnTo>
                      <a:pt x="1100" y="407"/>
                    </a:lnTo>
                    <a:lnTo>
                      <a:pt x="1098" y="403"/>
                    </a:lnTo>
                    <a:lnTo>
                      <a:pt x="1098" y="398"/>
                    </a:lnTo>
                    <a:lnTo>
                      <a:pt x="1096" y="398"/>
                    </a:lnTo>
                    <a:lnTo>
                      <a:pt x="1096" y="394"/>
                    </a:lnTo>
                    <a:lnTo>
                      <a:pt x="1090" y="392"/>
                    </a:lnTo>
                    <a:lnTo>
                      <a:pt x="1086" y="394"/>
                    </a:lnTo>
                    <a:lnTo>
                      <a:pt x="1083" y="392"/>
                    </a:lnTo>
                    <a:lnTo>
                      <a:pt x="1077" y="392"/>
                    </a:lnTo>
                    <a:lnTo>
                      <a:pt x="1077" y="394"/>
                    </a:lnTo>
                    <a:lnTo>
                      <a:pt x="1079" y="398"/>
                    </a:lnTo>
                    <a:lnTo>
                      <a:pt x="1079" y="401"/>
                    </a:lnTo>
                    <a:lnTo>
                      <a:pt x="1077" y="401"/>
                    </a:lnTo>
                    <a:lnTo>
                      <a:pt x="1077" y="401"/>
                    </a:lnTo>
                    <a:close/>
                    <a:moveTo>
                      <a:pt x="1102" y="369"/>
                    </a:moveTo>
                    <a:lnTo>
                      <a:pt x="1100" y="367"/>
                    </a:lnTo>
                    <a:lnTo>
                      <a:pt x="1102" y="365"/>
                    </a:lnTo>
                    <a:lnTo>
                      <a:pt x="1104" y="365"/>
                    </a:lnTo>
                    <a:lnTo>
                      <a:pt x="1104" y="365"/>
                    </a:lnTo>
                    <a:lnTo>
                      <a:pt x="1102" y="369"/>
                    </a:lnTo>
                    <a:lnTo>
                      <a:pt x="1102" y="369"/>
                    </a:lnTo>
                    <a:close/>
                    <a:moveTo>
                      <a:pt x="1098" y="388"/>
                    </a:moveTo>
                    <a:lnTo>
                      <a:pt x="1098" y="386"/>
                    </a:lnTo>
                    <a:lnTo>
                      <a:pt x="1096" y="384"/>
                    </a:lnTo>
                    <a:lnTo>
                      <a:pt x="1096" y="382"/>
                    </a:lnTo>
                    <a:lnTo>
                      <a:pt x="1098" y="382"/>
                    </a:lnTo>
                    <a:lnTo>
                      <a:pt x="1098" y="377"/>
                    </a:lnTo>
                    <a:lnTo>
                      <a:pt x="1098" y="375"/>
                    </a:lnTo>
                    <a:lnTo>
                      <a:pt x="1104" y="375"/>
                    </a:lnTo>
                    <a:lnTo>
                      <a:pt x="1102" y="384"/>
                    </a:lnTo>
                    <a:lnTo>
                      <a:pt x="1100" y="388"/>
                    </a:lnTo>
                    <a:lnTo>
                      <a:pt x="1100" y="388"/>
                    </a:lnTo>
                    <a:lnTo>
                      <a:pt x="1098" y="388"/>
                    </a:lnTo>
                    <a:lnTo>
                      <a:pt x="1098" y="388"/>
                    </a:lnTo>
                    <a:close/>
                    <a:moveTo>
                      <a:pt x="1071" y="379"/>
                    </a:moveTo>
                    <a:lnTo>
                      <a:pt x="1069" y="377"/>
                    </a:lnTo>
                    <a:lnTo>
                      <a:pt x="1071" y="375"/>
                    </a:lnTo>
                    <a:lnTo>
                      <a:pt x="1075" y="375"/>
                    </a:lnTo>
                    <a:lnTo>
                      <a:pt x="1075" y="375"/>
                    </a:lnTo>
                    <a:lnTo>
                      <a:pt x="1073" y="377"/>
                    </a:lnTo>
                    <a:lnTo>
                      <a:pt x="1073" y="379"/>
                    </a:lnTo>
                    <a:lnTo>
                      <a:pt x="1071" y="379"/>
                    </a:lnTo>
                    <a:lnTo>
                      <a:pt x="1071" y="379"/>
                    </a:lnTo>
                    <a:close/>
                    <a:moveTo>
                      <a:pt x="1064" y="384"/>
                    </a:moveTo>
                    <a:lnTo>
                      <a:pt x="1062" y="384"/>
                    </a:lnTo>
                    <a:lnTo>
                      <a:pt x="1064" y="382"/>
                    </a:lnTo>
                    <a:lnTo>
                      <a:pt x="1067" y="382"/>
                    </a:lnTo>
                    <a:lnTo>
                      <a:pt x="1064" y="384"/>
                    </a:lnTo>
                    <a:lnTo>
                      <a:pt x="1064" y="384"/>
                    </a:lnTo>
                    <a:lnTo>
                      <a:pt x="1064" y="384"/>
                    </a:lnTo>
                    <a:close/>
                    <a:moveTo>
                      <a:pt x="1069" y="394"/>
                    </a:moveTo>
                    <a:lnTo>
                      <a:pt x="1071" y="390"/>
                    </a:lnTo>
                    <a:lnTo>
                      <a:pt x="1069" y="390"/>
                    </a:lnTo>
                    <a:lnTo>
                      <a:pt x="1069" y="386"/>
                    </a:lnTo>
                    <a:lnTo>
                      <a:pt x="1071" y="386"/>
                    </a:lnTo>
                    <a:lnTo>
                      <a:pt x="1073" y="388"/>
                    </a:lnTo>
                    <a:lnTo>
                      <a:pt x="1075" y="390"/>
                    </a:lnTo>
                    <a:lnTo>
                      <a:pt x="1071" y="394"/>
                    </a:lnTo>
                    <a:lnTo>
                      <a:pt x="1069" y="394"/>
                    </a:lnTo>
                    <a:lnTo>
                      <a:pt x="1069" y="394"/>
                    </a:lnTo>
                    <a:close/>
                    <a:moveTo>
                      <a:pt x="1062" y="396"/>
                    </a:moveTo>
                    <a:lnTo>
                      <a:pt x="1058" y="396"/>
                    </a:lnTo>
                    <a:lnTo>
                      <a:pt x="1058" y="390"/>
                    </a:lnTo>
                    <a:lnTo>
                      <a:pt x="1060" y="390"/>
                    </a:lnTo>
                    <a:lnTo>
                      <a:pt x="1062" y="388"/>
                    </a:lnTo>
                    <a:lnTo>
                      <a:pt x="1064" y="388"/>
                    </a:lnTo>
                    <a:lnTo>
                      <a:pt x="1067" y="388"/>
                    </a:lnTo>
                    <a:lnTo>
                      <a:pt x="1067" y="390"/>
                    </a:lnTo>
                    <a:lnTo>
                      <a:pt x="1067" y="392"/>
                    </a:lnTo>
                    <a:lnTo>
                      <a:pt x="1067" y="394"/>
                    </a:lnTo>
                    <a:lnTo>
                      <a:pt x="1064" y="394"/>
                    </a:lnTo>
                    <a:lnTo>
                      <a:pt x="1062" y="396"/>
                    </a:lnTo>
                    <a:lnTo>
                      <a:pt x="1062" y="396"/>
                    </a:lnTo>
                    <a:lnTo>
                      <a:pt x="1062" y="396"/>
                    </a:lnTo>
                    <a:close/>
                    <a:moveTo>
                      <a:pt x="1052" y="398"/>
                    </a:moveTo>
                    <a:lnTo>
                      <a:pt x="1050" y="396"/>
                    </a:lnTo>
                    <a:lnTo>
                      <a:pt x="1052" y="396"/>
                    </a:lnTo>
                    <a:lnTo>
                      <a:pt x="1054" y="396"/>
                    </a:lnTo>
                    <a:lnTo>
                      <a:pt x="1052" y="398"/>
                    </a:lnTo>
                    <a:lnTo>
                      <a:pt x="1052" y="398"/>
                    </a:lnTo>
                    <a:lnTo>
                      <a:pt x="1052" y="398"/>
                    </a:lnTo>
                    <a:close/>
                    <a:moveTo>
                      <a:pt x="1010" y="405"/>
                    </a:moveTo>
                    <a:lnTo>
                      <a:pt x="1008" y="403"/>
                    </a:lnTo>
                    <a:lnTo>
                      <a:pt x="1005" y="403"/>
                    </a:lnTo>
                    <a:lnTo>
                      <a:pt x="1001" y="401"/>
                    </a:lnTo>
                    <a:lnTo>
                      <a:pt x="1001" y="396"/>
                    </a:lnTo>
                    <a:lnTo>
                      <a:pt x="1003" y="394"/>
                    </a:lnTo>
                    <a:lnTo>
                      <a:pt x="1003" y="392"/>
                    </a:lnTo>
                    <a:lnTo>
                      <a:pt x="1005" y="390"/>
                    </a:lnTo>
                    <a:lnTo>
                      <a:pt x="1005" y="390"/>
                    </a:lnTo>
                    <a:lnTo>
                      <a:pt x="1008" y="392"/>
                    </a:lnTo>
                    <a:lnTo>
                      <a:pt x="1010" y="392"/>
                    </a:lnTo>
                    <a:lnTo>
                      <a:pt x="1008" y="390"/>
                    </a:lnTo>
                    <a:lnTo>
                      <a:pt x="1008" y="386"/>
                    </a:lnTo>
                    <a:lnTo>
                      <a:pt x="1005" y="386"/>
                    </a:lnTo>
                    <a:lnTo>
                      <a:pt x="1003" y="384"/>
                    </a:lnTo>
                    <a:lnTo>
                      <a:pt x="1003" y="382"/>
                    </a:lnTo>
                    <a:lnTo>
                      <a:pt x="1003" y="379"/>
                    </a:lnTo>
                    <a:lnTo>
                      <a:pt x="1003" y="379"/>
                    </a:lnTo>
                    <a:lnTo>
                      <a:pt x="1005" y="382"/>
                    </a:lnTo>
                    <a:lnTo>
                      <a:pt x="1008" y="382"/>
                    </a:lnTo>
                    <a:lnTo>
                      <a:pt x="1008" y="379"/>
                    </a:lnTo>
                    <a:lnTo>
                      <a:pt x="1010" y="377"/>
                    </a:lnTo>
                    <a:lnTo>
                      <a:pt x="1012" y="379"/>
                    </a:lnTo>
                    <a:lnTo>
                      <a:pt x="1018" y="379"/>
                    </a:lnTo>
                    <a:lnTo>
                      <a:pt x="1020" y="379"/>
                    </a:lnTo>
                    <a:lnTo>
                      <a:pt x="1018" y="377"/>
                    </a:lnTo>
                    <a:lnTo>
                      <a:pt x="1014" y="377"/>
                    </a:lnTo>
                    <a:lnTo>
                      <a:pt x="1016" y="377"/>
                    </a:lnTo>
                    <a:lnTo>
                      <a:pt x="1022" y="375"/>
                    </a:lnTo>
                    <a:lnTo>
                      <a:pt x="1027" y="373"/>
                    </a:lnTo>
                    <a:lnTo>
                      <a:pt x="1031" y="373"/>
                    </a:lnTo>
                    <a:lnTo>
                      <a:pt x="1035" y="373"/>
                    </a:lnTo>
                    <a:lnTo>
                      <a:pt x="1039" y="373"/>
                    </a:lnTo>
                    <a:lnTo>
                      <a:pt x="1037" y="371"/>
                    </a:lnTo>
                    <a:lnTo>
                      <a:pt x="1020" y="367"/>
                    </a:lnTo>
                    <a:lnTo>
                      <a:pt x="1016" y="367"/>
                    </a:lnTo>
                    <a:lnTo>
                      <a:pt x="1014" y="367"/>
                    </a:lnTo>
                    <a:lnTo>
                      <a:pt x="1008" y="367"/>
                    </a:lnTo>
                    <a:lnTo>
                      <a:pt x="1003" y="365"/>
                    </a:lnTo>
                    <a:lnTo>
                      <a:pt x="1001" y="365"/>
                    </a:lnTo>
                    <a:lnTo>
                      <a:pt x="999" y="365"/>
                    </a:lnTo>
                    <a:lnTo>
                      <a:pt x="995" y="365"/>
                    </a:lnTo>
                    <a:lnTo>
                      <a:pt x="993" y="365"/>
                    </a:lnTo>
                    <a:lnTo>
                      <a:pt x="993" y="365"/>
                    </a:lnTo>
                    <a:lnTo>
                      <a:pt x="989" y="365"/>
                    </a:lnTo>
                    <a:lnTo>
                      <a:pt x="989" y="363"/>
                    </a:lnTo>
                    <a:lnTo>
                      <a:pt x="989" y="358"/>
                    </a:lnTo>
                    <a:lnTo>
                      <a:pt x="991" y="361"/>
                    </a:lnTo>
                    <a:lnTo>
                      <a:pt x="993" y="358"/>
                    </a:lnTo>
                    <a:lnTo>
                      <a:pt x="995" y="358"/>
                    </a:lnTo>
                    <a:lnTo>
                      <a:pt x="997" y="358"/>
                    </a:lnTo>
                    <a:lnTo>
                      <a:pt x="997" y="356"/>
                    </a:lnTo>
                    <a:lnTo>
                      <a:pt x="997" y="354"/>
                    </a:lnTo>
                    <a:lnTo>
                      <a:pt x="999" y="352"/>
                    </a:lnTo>
                    <a:lnTo>
                      <a:pt x="1003" y="352"/>
                    </a:lnTo>
                    <a:lnTo>
                      <a:pt x="1005" y="350"/>
                    </a:lnTo>
                    <a:lnTo>
                      <a:pt x="1005" y="354"/>
                    </a:lnTo>
                    <a:lnTo>
                      <a:pt x="1008" y="354"/>
                    </a:lnTo>
                    <a:lnTo>
                      <a:pt x="1008" y="361"/>
                    </a:lnTo>
                    <a:lnTo>
                      <a:pt x="1010" y="361"/>
                    </a:lnTo>
                    <a:lnTo>
                      <a:pt x="1012" y="358"/>
                    </a:lnTo>
                    <a:lnTo>
                      <a:pt x="1010" y="356"/>
                    </a:lnTo>
                    <a:lnTo>
                      <a:pt x="1008" y="352"/>
                    </a:lnTo>
                    <a:lnTo>
                      <a:pt x="1010" y="350"/>
                    </a:lnTo>
                    <a:lnTo>
                      <a:pt x="1014" y="348"/>
                    </a:lnTo>
                    <a:lnTo>
                      <a:pt x="1014" y="346"/>
                    </a:lnTo>
                    <a:lnTo>
                      <a:pt x="1012" y="344"/>
                    </a:lnTo>
                    <a:lnTo>
                      <a:pt x="1012" y="339"/>
                    </a:lnTo>
                    <a:lnTo>
                      <a:pt x="1016" y="337"/>
                    </a:lnTo>
                    <a:lnTo>
                      <a:pt x="1016" y="335"/>
                    </a:lnTo>
                    <a:lnTo>
                      <a:pt x="1020" y="333"/>
                    </a:lnTo>
                    <a:lnTo>
                      <a:pt x="1018" y="331"/>
                    </a:lnTo>
                    <a:lnTo>
                      <a:pt x="1016" y="331"/>
                    </a:lnTo>
                    <a:lnTo>
                      <a:pt x="1014" y="331"/>
                    </a:lnTo>
                    <a:lnTo>
                      <a:pt x="1016" y="329"/>
                    </a:lnTo>
                    <a:lnTo>
                      <a:pt x="1018" y="325"/>
                    </a:lnTo>
                    <a:lnTo>
                      <a:pt x="1020" y="325"/>
                    </a:lnTo>
                    <a:lnTo>
                      <a:pt x="1024" y="323"/>
                    </a:lnTo>
                    <a:lnTo>
                      <a:pt x="1027" y="323"/>
                    </a:lnTo>
                    <a:lnTo>
                      <a:pt x="1027" y="327"/>
                    </a:lnTo>
                    <a:lnTo>
                      <a:pt x="1029" y="329"/>
                    </a:lnTo>
                    <a:lnTo>
                      <a:pt x="1029" y="331"/>
                    </a:lnTo>
                    <a:lnTo>
                      <a:pt x="1027" y="333"/>
                    </a:lnTo>
                    <a:lnTo>
                      <a:pt x="1029" y="337"/>
                    </a:lnTo>
                    <a:lnTo>
                      <a:pt x="1031" y="339"/>
                    </a:lnTo>
                    <a:lnTo>
                      <a:pt x="1033" y="350"/>
                    </a:lnTo>
                    <a:lnTo>
                      <a:pt x="1031" y="354"/>
                    </a:lnTo>
                    <a:lnTo>
                      <a:pt x="1031" y="356"/>
                    </a:lnTo>
                    <a:lnTo>
                      <a:pt x="1035" y="358"/>
                    </a:lnTo>
                    <a:lnTo>
                      <a:pt x="1039" y="354"/>
                    </a:lnTo>
                    <a:lnTo>
                      <a:pt x="1037" y="352"/>
                    </a:lnTo>
                    <a:lnTo>
                      <a:pt x="1037" y="346"/>
                    </a:lnTo>
                    <a:lnTo>
                      <a:pt x="1041" y="346"/>
                    </a:lnTo>
                    <a:lnTo>
                      <a:pt x="1041" y="342"/>
                    </a:lnTo>
                    <a:lnTo>
                      <a:pt x="1035" y="337"/>
                    </a:lnTo>
                    <a:lnTo>
                      <a:pt x="1035" y="335"/>
                    </a:lnTo>
                    <a:lnTo>
                      <a:pt x="1039" y="337"/>
                    </a:lnTo>
                    <a:lnTo>
                      <a:pt x="1043" y="339"/>
                    </a:lnTo>
                    <a:lnTo>
                      <a:pt x="1041" y="335"/>
                    </a:lnTo>
                    <a:lnTo>
                      <a:pt x="1037" y="331"/>
                    </a:lnTo>
                    <a:lnTo>
                      <a:pt x="1037" y="327"/>
                    </a:lnTo>
                    <a:lnTo>
                      <a:pt x="1037" y="325"/>
                    </a:lnTo>
                    <a:lnTo>
                      <a:pt x="1039" y="318"/>
                    </a:lnTo>
                    <a:lnTo>
                      <a:pt x="1041" y="318"/>
                    </a:lnTo>
                    <a:lnTo>
                      <a:pt x="1043" y="316"/>
                    </a:lnTo>
                    <a:lnTo>
                      <a:pt x="1045" y="314"/>
                    </a:lnTo>
                    <a:lnTo>
                      <a:pt x="1050" y="316"/>
                    </a:lnTo>
                    <a:lnTo>
                      <a:pt x="1050" y="316"/>
                    </a:lnTo>
                    <a:lnTo>
                      <a:pt x="1054" y="312"/>
                    </a:lnTo>
                    <a:lnTo>
                      <a:pt x="1054" y="312"/>
                    </a:lnTo>
                    <a:lnTo>
                      <a:pt x="1056" y="314"/>
                    </a:lnTo>
                    <a:lnTo>
                      <a:pt x="1056" y="316"/>
                    </a:lnTo>
                    <a:lnTo>
                      <a:pt x="1060" y="318"/>
                    </a:lnTo>
                    <a:lnTo>
                      <a:pt x="1062" y="316"/>
                    </a:lnTo>
                    <a:lnTo>
                      <a:pt x="1064" y="318"/>
                    </a:lnTo>
                    <a:lnTo>
                      <a:pt x="1062" y="327"/>
                    </a:lnTo>
                    <a:lnTo>
                      <a:pt x="1060" y="329"/>
                    </a:lnTo>
                    <a:lnTo>
                      <a:pt x="1060" y="333"/>
                    </a:lnTo>
                    <a:lnTo>
                      <a:pt x="1062" y="333"/>
                    </a:lnTo>
                    <a:lnTo>
                      <a:pt x="1064" y="331"/>
                    </a:lnTo>
                    <a:lnTo>
                      <a:pt x="1067" y="331"/>
                    </a:lnTo>
                    <a:lnTo>
                      <a:pt x="1069" y="329"/>
                    </a:lnTo>
                    <a:lnTo>
                      <a:pt x="1069" y="323"/>
                    </a:lnTo>
                    <a:lnTo>
                      <a:pt x="1071" y="320"/>
                    </a:lnTo>
                    <a:lnTo>
                      <a:pt x="1075" y="323"/>
                    </a:lnTo>
                    <a:lnTo>
                      <a:pt x="1077" y="323"/>
                    </a:lnTo>
                    <a:lnTo>
                      <a:pt x="1077" y="318"/>
                    </a:lnTo>
                    <a:lnTo>
                      <a:pt x="1077" y="316"/>
                    </a:lnTo>
                    <a:lnTo>
                      <a:pt x="1079" y="316"/>
                    </a:lnTo>
                    <a:lnTo>
                      <a:pt x="1081" y="320"/>
                    </a:lnTo>
                    <a:lnTo>
                      <a:pt x="1079" y="323"/>
                    </a:lnTo>
                    <a:lnTo>
                      <a:pt x="1081" y="325"/>
                    </a:lnTo>
                    <a:lnTo>
                      <a:pt x="1079" y="327"/>
                    </a:lnTo>
                    <a:lnTo>
                      <a:pt x="1077" y="327"/>
                    </a:lnTo>
                    <a:lnTo>
                      <a:pt x="1079" y="329"/>
                    </a:lnTo>
                    <a:lnTo>
                      <a:pt x="1083" y="331"/>
                    </a:lnTo>
                    <a:lnTo>
                      <a:pt x="1086" y="335"/>
                    </a:lnTo>
                    <a:lnTo>
                      <a:pt x="1083" y="337"/>
                    </a:lnTo>
                    <a:lnTo>
                      <a:pt x="1079" y="342"/>
                    </a:lnTo>
                    <a:lnTo>
                      <a:pt x="1077" y="346"/>
                    </a:lnTo>
                    <a:lnTo>
                      <a:pt x="1077" y="352"/>
                    </a:lnTo>
                    <a:lnTo>
                      <a:pt x="1075" y="354"/>
                    </a:lnTo>
                    <a:lnTo>
                      <a:pt x="1073" y="356"/>
                    </a:lnTo>
                    <a:lnTo>
                      <a:pt x="1069" y="361"/>
                    </a:lnTo>
                    <a:lnTo>
                      <a:pt x="1067" y="363"/>
                    </a:lnTo>
                    <a:lnTo>
                      <a:pt x="1062" y="367"/>
                    </a:lnTo>
                    <a:lnTo>
                      <a:pt x="1062" y="369"/>
                    </a:lnTo>
                    <a:lnTo>
                      <a:pt x="1062" y="373"/>
                    </a:lnTo>
                    <a:lnTo>
                      <a:pt x="1058" y="373"/>
                    </a:lnTo>
                    <a:lnTo>
                      <a:pt x="1056" y="371"/>
                    </a:lnTo>
                    <a:lnTo>
                      <a:pt x="1054" y="373"/>
                    </a:lnTo>
                    <a:lnTo>
                      <a:pt x="1056" y="375"/>
                    </a:lnTo>
                    <a:lnTo>
                      <a:pt x="1060" y="377"/>
                    </a:lnTo>
                    <a:lnTo>
                      <a:pt x="1060" y="379"/>
                    </a:lnTo>
                    <a:lnTo>
                      <a:pt x="1054" y="386"/>
                    </a:lnTo>
                    <a:lnTo>
                      <a:pt x="1054" y="388"/>
                    </a:lnTo>
                    <a:lnTo>
                      <a:pt x="1054" y="386"/>
                    </a:lnTo>
                    <a:lnTo>
                      <a:pt x="1054" y="384"/>
                    </a:lnTo>
                    <a:lnTo>
                      <a:pt x="1050" y="384"/>
                    </a:lnTo>
                    <a:lnTo>
                      <a:pt x="1048" y="384"/>
                    </a:lnTo>
                    <a:lnTo>
                      <a:pt x="1048" y="386"/>
                    </a:lnTo>
                    <a:lnTo>
                      <a:pt x="1045" y="388"/>
                    </a:lnTo>
                    <a:lnTo>
                      <a:pt x="1043" y="390"/>
                    </a:lnTo>
                    <a:lnTo>
                      <a:pt x="1039" y="392"/>
                    </a:lnTo>
                    <a:lnTo>
                      <a:pt x="1039" y="394"/>
                    </a:lnTo>
                    <a:lnTo>
                      <a:pt x="1041" y="396"/>
                    </a:lnTo>
                    <a:lnTo>
                      <a:pt x="1043" y="394"/>
                    </a:lnTo>
                    <a:lnTo>
                      <a:pt x="1043" y="396"/>
                    </a:lnTo>
                    <a:lnTo>
                      <a:pt x="1041" y="401"/>
                    </a:lnTo>
                    <a:lnTo>
                      <a:pt x="1041" y="401"/>
                    </a:lnTo>
                    <a:lnTo>
                      <a:pt x="1041" y="405"/>
                    </a:lnTo>
                    <a:lnTo>
                      <a:pt x="1041" y="407"/>
                    </a:lnTo>
                    <a:lnTo>
                      <a:pt x="1039" y="403"/>
                    </a:lnTo>
                    <a:lnTo>
                      <a:pt x="1037" y="398"/>
                    </a:lnTo>
                    <a:lnTo>
                      <a:pt x="1037" y="396"/>
                    </a:lnTo>
                    <a:lnTo>
                      <a:pt x="1035" y="398"/>
                    </a:lnTo>
                    <a:lnTo>
                      <a:pt x="1035" y="403"/>
                    </a:lnTo>
                    <a:lnTo>
                      <a:pt x="1037" y="405"/>
                    </a:lnTo>
                    <a:lnTo>
                      <a:pt x="1033" y="409"/>
                    </a:lnTo>
                    <a:lnTo>
                      <a:pt x="1022" y="407"/>
                    </a:lnTo>
                    <a:lnTo>
                      <a:pt x="1022" y="405"/>
                    </a:lnTo>
                    <a:lnTo>
                      <a:pt x="1020" y="403"/>
                    </a:lnTo>
                    <a:lnTo>
                      <a:pt x="1018" y="405"/>
                    </a:lnTo>
                    <a:lnTo>
                      <a:pt x="1016" y="405"/>
                    </a:lnTo>
                    <a:lnTo>
                      <a:pt x="1016" y="403"/>
                    </a:lnTo>
                    <a:lnTo>
                      <a:pt x="1018" y="398"/>
                    </a:lnTo>
                    <a:lnTo>
                      <a:pt x="1014" y="401"/>
                    </a:lnTo>
                    <a:lnTo>
                      <a:pt x="1012" y="405"/>
                    </a:lnTo>
                    <a:lnTo>
                      <a:pt x="1010" y="405"/>
                    </a:lnTo>
                    <a:lnTo>
                      <a:pt x="1010" y="405"/>
                    </a:lnTo>
                    <a:close/>
                    <a:moveTo>
                      <a:pt x="750" y="295"/>
                    </a:moveTo>
                    <a:lnTo>
                      <a:pt x="748" y="293"/>
                    </a:lnTo>
                    <a:lnTo>
                      <a:pt x="750" y="289"/>
                    </a:lnTo>
                    <a:lnTo>
                      <a:pt x="759" y="283"/>
                    </a:lnTo>
                    <a:lnTo>
                      <a:pt x="765" y="280"/>
                    </a:lnTo>
                    <a:lnTo>
                      <a:pt x="767" y="278"/>
                    </a:lnTo>
                    <a:lnTo>
                      <a:pt x="771" y="278"/>
                    </a:lnTo>
                    <a:lnTo>
                      <a:pt x="776" y="274"/>
                    </a:lnTo>
                    <a:lnTo>
                      <a:pt x="782" y="274"/>
                    </a:lnTo>
                    <a:lnTo>
                      <a:pt x="784" y="272"/>
                    </a:lnTo>
                    <a:lnTo>
                      <a:pt x="786" y="272"/>
                    </a:lnTo>
                    <a:lnTo>
                      <a:pt x="793" y="270"/>
                    </a:lnTo>
                    <a:lnTo>
                      <a:pt x="795" y="272"/>
                    </a:lnTo>
                    <a:lnTo>
                      <a:pt x="795" y="274"/>
                    </a:lnTo>
                    <a:lnTo>
                      <a:pt x="788" y="278"/>
                    </a:lnTo>
                    <a:lnTo>
                      <a:pt x="782" y="283"/>
                    </a:lnTo>
                    <a:lnTo>
                      <a:pt x="769" y="291"/>
                    </a:lnTo>
                    <a:lnTo>
                      <a:pt x="767" y="295"/>
                    </a:lnTo>
                    <a:lnTo>
                      <a:pt x="763" y="297"/>
                    </a:lnTo>
                    <a:lnTo>
                      <a:pt x="761" y="297"/>
                    </a:lnTo>
                    <a:lnTo>
                      <a:pt x="759" y="299"/>
                    </a:lnTo>
                    <a:lnTo>
                      <a:pt x="757" y="299"/>
                    </a:lnTo>
                    <a:lnTo>
                      <a:pt x="755" y="295"/>
                    </a:lnTo>
                    <a:lnTo>
                      <a:pt x="753" y="295"/>
                    </a:lnTo>
                    <a:lnTo>
                      <a:pt x="750" y="295"/>
                    </a:lnTo>
                    <a:lnTo>
                      <a:pt x="750" y="295"/>
                    </a:lnTo>
                    <a:close/>
                    <a:moveTo>
                      <a:pt x="942" y="377"/>
                    </a:moveTo>
                    <a:lnTo>
                      <a:pt x="942" y="375"/>
                    </a:lnTo>
                    <a:lnTo>
                      <a:pt x="942" y="373"/>
                    </a:lnTo>
                    <a:lnTo>
                      <a:pt x="946" y="373"/>
                    </a:lnTo>
                    <a:lnTo>
                      <a:pt x="949" y="369"/>
                    </a:lnTo>
                    <a:lnTo>
                      <a:pt x="949" y="367"/>
                    </a:lnTo>
                    <a:lnTo>
                      <a:pt x="955" y="365"/>
                    </a:lnTo>
                    <a:lnTo>
                      <a:pt x="955" y="363"/>
                    </a:lnTo>
                    <a:lnTo>
                      <a:pt x="959" y="363"/>
                    </a:lnTo>
                    <a:lnTo>
                      <a:pt x="959" y="367"/>
                    </a:lnTo>
                    <a:lnTo>
                      <a:pt x="959" y="369"/>
                    </a:lnTo>
                    <a:lnTo>
                      <a:pt x="959" y="373"/>
                    </a:lnTo>
                    <a:lnTo>
                      <a:pt x="959" y="377"/>
                    </a:lnTo>
                    <a:lnTo>
                      <a:pt x="955" y="382"/>
                    </a:lnTo>
                    <a:lnTo>
                      <a:pt x="953" y="379"/>
                    </a:lnTo>
                    <a:lnTo>
                      <a:pt x="951" y="382"/>
                    </a:lnTo>
                    <a:lnTo>
                      <a:pt x="946" y="382"/>
                    </a:lnTo>
                    <a:lnTo>
                      <a:pt x="946" y="379"/>
                    </a:lnTo>
                    <a:lnTo>
                      <a:pt x="942" y="377"/>
                    </a:lnTo>
                    <a:lnTo>
                      <a:pt x="942" y="377"/>
                    </a:lnTo>
                    <a:close/>
                    <a:moveTo>
                      <a:pt x="788" y="371"/>
                    </a:moveTo>
                    <a:lnTo>
                      <a:pt x="790" y="367"/>
                    </a:lnTo>
                    <a:lnTo>
                      <a:pt x="790" y="365"/>
                    </a:lnTo>
                    <a:lnTo>
                      <a:pt x="790" y="358"/>
                    </a:lnTo>
                    <a:lnTo>
                      <a:pt x="797" y="356"/>
                    </a:lnTo>
                    <a:lnTo>
                      <a:pt x="803" y="358"/>
                    </a:lnTo>
                    <a:lnTo>
                      <a:pt x="805" y="356"/>
                    </a:lnTo>
                    <a:lnTo>
                      <a:pt x="809" y="356"/>
                    </a:lnTo>
                    <a:lnTo>
                      <a:pt x="814" y="356"/>
                    </a:lnTo>
                    <a:lnTo>
                      <a:pt x="818" y="354"/>
                    </a:lnTo>
                    <a:lnTo>
                      <a:pt x="824" y="354"/>
                    </a:lnTo>
                    <a:lnTo>
                      <a:pt x="830" y="356"/>
                    </a:lnTo>
                    <a:lnTo>
                      <a:pt x="837" y="356"/>
                    </a:lnTo>
                    <a:lnTo>
                      <a:pt x="839" y="356"/>
                    </a:lnTo>
                    <a:lnTo>
                      <a:pt x="841" y="354"/>
                    </a:lnTo>
                    <a:lnTo>
                      <a:pt x="852" y="354"/>
                    </a:lnTo>
                    <a:lnTo>
                      <a:pt x="852" y="352"/>
                    </a:lnTo>
                    <a:lnTo>
                      <a:pt x="856" y="350"/>
                    </a:lnTo>
                    <a:lnTo>
                      <a:pt x="854" y="348"/>
                    </a:lnTo>
                    <a:lnTo>
                      <a:pt x="852" y="350"/>
                    </a:lnTo>
                    <a:lnTo>
                      <a:pt x="845" y="350"/>
                    </a:lnTo>
                    <a:lnTo>
                      <a:pt x="845" y="348"/>
                    </a:lnTo>
                    <a:lnTo>
                      <a:pt x="839" y="350"/>
                    </a:lnTo>
                    <a:lnTo>
                      <a:pt x="835" y="350"/>
                    </a:lnTo>
                    <a:lnTo>
                      <a:pt x="835" y="348"/>
                    </a:lnTo>
                    <a:lnTo>
                      <a:pt x="833" y="346"/>
                    </a:lnTo>
                    <a:lnTo>
                      <a:pt x="828" y="348"/>
                    </a:lnTo>
                    <a:lnTo>
                      <a:pt x="824" y="348"/>
                    </a:lnTo>
                    <a:lnTo>
                      <a:pt x="822" y="350"/>
                    </a:lnTo>
                    <a:lnTo>
                      <a:pt x="820" y="348"/>
                    </a:lnTo>
                    <a:lnTo>
                      <a:pt x="816" y="348"/>
                    </a:lnTo>
                    <a:lnTo>
                      <a:pt x="812" y="348"/>
                    </a:lnTo>
                    <a:lnTo>
                      <a:pt x="812" y="344"/>
                    </a:lnTo>
                    <a:lnTo>
                      <a:pt x="816" y="339"/>
                    </a:lnTo>
                    <a:lnTo>
                      <a:pt x="820" y="337"/>
                    </a:lnTo>
                    <a:lnTo>
                      <a:pt x="818" y="337"/>
                    </a:lnTo>
                    <a:lnTo>
                      <a:pt x="814" y="337"/>
                    </a:lnTo>
                    <a:lnTo>
                      <a:pt x="809" y="342"/>
                    </a:lnTo>
                    <a:lnTo>
                      <a:pt x="807" y="337"/>
                    </a:lnTo>
                    <a:lnTo>
                      <a:pt x="807" y="337"/>
                    </a:lnTo>
                    <a:lnTo>
                      <a:pt x="805" y="342"/>
                    </a:lnTo>
                    <a:lnTo>
                      <a:pt x="799" y="346"/>
                    </a:lnTo>
                    <a:lnTo>
                      <a:pt x="799" y="348"/>
                    </a:lnTo>
                    <a:lnTo>
                      <a:pt x="795" y="348"/>
                    </a:lnTo>
                    <a:lnTo>
                      <a:pt x="790" y="346"/>
                    </a:lnTo>
                    <a:lnTo>
                      <a:pt x="790" y="342"/>
                    </a:lnTo>
                    <a:lnTo>
                      <a:pt x="793" y="339"/>
                    </a:lnTo>
                    <a:lnTo>
                      <a:pt x="788" y="339"/>
                    </a:lnTo>
                    <a:lnTo>
                      <a:pt x="788" y="339"/>
                    </a:lnTo>
                    <a:lnTo>
                      <a:pt x="786" y="344"/>
                    </a:lnTo>
                    <a:lnTo>
                      <a:pt x="784" y="346"/>
                    </a:lnTo>
                    <a:lnTo>
                      <a:pt x="780" y="344"/>
                    </a:lnTo>
                    <a:lnTo>
                      <a:pt x="780" y="339"/>
                    </a:lnTo>
                    <a:lnTo>
                      <a:pt x="776" y="335"/>
                    </a:lnTo>
                    <a:lnTo>
                      <a:pt x="778" y="333"/>
                    </a:lnTo>
                    <a:lnTo>
                      <a:pt x="776" y="333"/>
                    </a:lnTo>
                    <a:lnTo>
                      <a:pt x="776" y="335"/>
                    </a:lnTo>
                    <a:lnTo>
                      <a:pt x="774" y="335"/>
                    </a:lnTo>
                    <a:lnTo>
                      <a:pt x="769" y="331"/>
                    </a:lnTo>
                    <a:lnTo>
                      <a:pt x="761" y="327"/>
                    </a:lnTo>
                    <a:lnTo>
                      <a:pt x="761" y="325"/>
                    </a:lnTo>
                    <a:lnTo>
                      <a:pt x="767" y="325"/>
                    </a:lnTo>
                    <a:lnTo>
                      <a:pt x="767" y="320"/>
                    </a:lnTo>
                    <a:lnTo>
                      <a:pt x="765" y="318"/>
                    </a:lnTo>
                    <a:lnTo>
                      <a:pt x="771" y="312"/>
                    </a:lnTo>
                    <a:lnTo>
                      <a:pt x="776" y="312"/>
                    </a:lnTo>
                    <a:lnTo>
                      <a:pt x="778" y="312"/>
                    </a:lnTo>
                    <a:lnTo>
                      <a:pt x="786" y="312"/>
                    </a:lnTo>
                    <a:lnTo>
                      <a:pt x="790" y="314"/>
                    </a:lnTo>
                    <a:lnTo>
                      <a:pt x="795" y="316"/>
                    </a:lnTo>
                    <a:lnTo>
                      <a:pt x="799" y="314"/>
                    </a:lnTo>
                    <a:lnTo>
                      <a:pt x="803" y="314"/>
                    </a:lnTo>
                    <a:lnTo>
                      <a:pt x="807" y="310"/>
                    </a:lnTo>
                    <a:lnTo>
                      <a:pt x="805" y="308"/>
                    </a:lnTo>
                    <a:lnTo>
                      <a:pt x="803" y="306"/>
                    </a:lnTo>
                    <a:lnTo>
                      <a:pt x="799" y="306"/>
                    </a:lnTo>
                    <a:lnTo>
                      <a:pt x="795" y="308"/>
                    </a:lnTo>
                    <a:lnTo>
                      <a:pt x="788" y="306"/>
                    </a:lnTo>
                    <a:lnTo>
                      <a:pt x="784" y="306"/>
                    </a:lnTo>
                    <a:lnTo>
                      <a:pt x="782" y="304"/>
                    </a:lnTo>
                    <a:lnTo>
                      <a:pt x="788" y="297"/>
                    </a:lnTo>
                    <a:lnTo>
                      <a:pt x="793" y="293"/>
                    </a:lnTo>
                    <a:lnTo>
                      <a:pt x="797" y="291"/>
                    </a:lnTo>
                    <a:lnTo>
                      <a:pt x="799" y="293"/>
                    </a:lnTo>
                    <a:lnTo>
                      <a:pt x="807" y="291"/>
                    </a:lnTo>
                    <a:lnTo>
                      <a:pt x="816" y="293"/>
                    </a:lnTo>
                    <a:lnTo>
                      <a:pt x="820" y="293"/>
                    </a:lnTo>
                    <a:lnTo>
                      <a:pt x="822" y="293"/>
                    </a:lnTo>
                    <a:lnTo>
                      <a:pt x="822" y="291"/>
                    </a:lnTo>
                    <a:lnTo>
                      <a:pt x="820" y="291"/>
                    </a:lnTo>
                    <a:lnTo>
                      <a:pt x="816" y="289"/>
                    </a:lnTo>
                    <a:lnTo>
                      <a:pt x="812" y="289"/>
                    </a:lnTo>
                    <a:lnTo>
                      <a:pt x="803" y="287"/>
                    </a:lnTo>
                    <a:lnTo>
                      <a:pt x="801" y="283"/>
                    </a:lnTo>
                    <a:lnTo>
                      <a:pt x="805" y="278"/>
                    </a:lnTo>
                    <a:lnTo>
                      <a:pt x="807" y="276"/>
                    </a:lnTo>
                    <a:lnTo>
                      <a:pt x="809" y="274"/>
                    </a:lnTo>
                    <a:lnTo>
                      <a:pt x="812" y="274"/>
                    </a:lnTo>
                    <a:lnTo>
                      <a:pt x="818" y="272"/>
                    </a:lnTo>
                    <a:lnTo>
                      <a:pt x="820" y="272"/>
                    </a:lnTo>
                    <a:lnTo>
                      <a:pt x="822" y="274"/>
                    </a:lnTo>
                    <a:lnTo>
                      <a:pt x="826" y="274"/>
                    </a:lnTo>
                    <a:lnTo>
                      <a:pt x="830" y="276"/>
                    </a:lnTo>
                    <a:lnTo>
                      <a:pt x="833" y="278"/>
                    </a:lnTo>
                    <a:lnTo>
                      <a:pt x="830" y="274"/>
                    </a:lnTo>
                    <a:lnTo>
                      <a:pt x="826" y="272"/>
                    </a:lnTo>
                    <a:lnTo>
                      <a:pt x="826" y="268"/>
                    </a:lnTo>
                    <a:lnTo>
                      <a:pt x="824" y="266"/>
                    </a:lnTo>
                    <a:lnTo>
                      <a:pt x="826" y="264"/>
                    </a:lnTo>
                    <a:lnTo>
                      <a:pt x="837" y="261"/>
                    </a:lnTo>
                    <a:lnTo>
                      <a:pt x="841" y="264"/>
                    </a:lnTo>
                    <a:lnTo>
                      <a:pt x="847" y="264"/>
                    </a:lnTo>
                    <a:lnTo>
                      <a:pt x="852" y="266"/>
                    </a:lnTo>
                    <a:lnTo>
                      <a:pt x="852" y="272"/>
                    </a:lnTo>
                    <a:lnTo>
                      <a:pt x="849" y="274"/>
                    </a:lnTo>
                    <a:lnTo>
                      <a:pt x="845" y="278"/>
                    </a:lnTo>
                    <a:lnTo>
                      <a:pt x="847" y="283"/>
                    </a:lnTo>
                    <a:lnTo>
                      <a:pt x="856" y="283"/>
                    </a:lnTo>
                    <a:lnTo>
                      <a:pt x="858" y="280"/>
                    </a:lnTo>
                    <a:lnTo>
                      <a:pt x="860" y="283"/>
                    </a:lnTo>
                    <a:lnTo>
                      <a:pt x="862" y="283"/>
                    </a:lnTo>
                    <a:lnTo>
                      <a:pt x="864" y="285"/>
                    </a:lnTo>
                    <a:lnTo>
                      <a:pt x="864" y="287"/>
                    </a:lnTo>
                    <a:lnTo>
                      <a:pt x="866" y="289"/>
                    </a:lnTo>
                    <a:lnTo>
                      <a:pt x="866" y="291"/>
                    </a:lnTo>
                    <a:lnTo>
                      <a:pt x="864" y="293"/>
                    </a:lnTo>
                    <a:lnTo>
                      <a:pt x="862" y="295"/>
                    </a:lnTo>
                    <a:lnTo>
                      <a:pt x="866" y="299"/>
                    </a:lnTo>
                    <a:lnTo>
                      <a:pt x="866" y="308"/>
                    </a:lnTo>
                    <a:lnTo>
                      <a:pt x="864" y="310"/>
                    </a:lnTo>
                    <a:lnTo>
                      <a:pt x="860" y="310"/>
                    </a:lnTo>
                    <a:lnTo>
                      <a:pt x="858" y="312"/>
                    </a:lnTo>
                    <a:lnTo>
                      <a:pt x="858" y="314"/>
                    </a:lnTo>
                    <a:lnTo>
                      <a:pt x="862" y="312"/>
                    </a:lnTo>
                    <a:lnTo>
                      <a:pt x="866" y="314"/>
                    </a:lnTo>
                    <a:lnTo>
                      <a:pt x="868" y="314"/>
                    </a:lnTo>
                    <a:lnTo>
                      <a:pt x="866" y="323"/>
                    </a:lnTo>
                    <a:lnTo>
                      <a:pt x="864" y="325"/>
                    </a:lnTo>
                    <a:lnTo>
                      <a:pt x="862" y="333"/>
                    </a:lnTo>
                    <a:lnTo>
                      <a:pt x="864" y="333"/>
                    </a:lnTo>
                    <a:lnTo>
                      <a:pt x="871" y="333"/>
                    </a:lnTo>
                    <a:lnTo>
                      <a:pt x="873" y="329"/>
                    </a:lnTo>
                    <a:lnTo>
                      <a:pt x="873" y="331"/>
                    </a:lnTo>
                    <a:lnTo>
                      <a:pt x="875" y="335"/>
                    </a:lnTo>
                    <a:lnTo>
                      <a:pt x="879" y="335"/>
                    </a:lnTo>
                    <a:lnTo>
                      <a:pt x="881" y="335"/>
                    </a:lnTo>
                    <a:lnTo>
                      <a:pt x="887" y="337"/>
                    </a:lnTo>
                    <a:lnTo>
                      <a:pt x="892" y="342"/>
                    </a:lnTo>
                    <a:lnTo>
                      <a:pt x="894" y="339"/>
                    </a:lnTo>
                    <a:lnTo>
                      <a:pt x="894" y="337"/>
                    </a:lnTo>
                    <a:lnTo>
                      <a:pt x="892" y="335"/>
                    </a:lnTo>
                    <a:lnTo>
                      <a:pt x="898" y="333"/>
                    </a:lnTo>
                    <a:lnTo>
                      <a:pt x="896" y="327"/>
                    </a:lnTo>
                    <a:lnTo>
                      <a:pt x="894" y="323"/>
                    </a:lnTo>
                    <a:lnTo>
                      <a:pt x="894" y="320"/>
                    </a:lnTo>
                    <a:lnTo>
                      <a:pt x="892" y="316"/>
                    </a:lnTo>
                    <a:lnTo>
                      <a:pt x="894" y="314"/>
                    </a:lnTo>
                    <a:lnTo>
                      <a:pt x="896" y="314"/>
                    </a:lnTo>
                    <a:lnTo>
                      <a:pt x="900" y="312"/>
                    </a:lnTo>
                    <a:lnTo>
                      <a:pt x="904" y="312"/>
                    </a:lnTo>
                    <a:lnTo>
                      <a:pt x="906" y="308"/>
                    </a:lnTo>
                    <a:lnTo>
                      <a:pt x="904" y="302"/>
                    </a:lnTo>
                    <a:lnTo>
                      <a:pt x="902" y="299"/>
                    </a:lnTo>
                    <a:lnTo>
                      <a:pt x="902" y="295"/>
                    </a:lnTo>
                    <a:lnTo>
                      <a:pt x="900" y="289"/>
                    </a:lnTo>
                    <a:lnTo>
                      <a:pt x="904" y="285"/>
                    </a:lnTo>
                    <a:lnTo>
                      <a:pt x="908" y="283"/>
                    </a:lnTo>
                    <a:lnTo>
                      <a:pt x="911" y="283"/>
                    </a:lnTo>
                    <a:lnTo>
                      <a:pt x="915" y="285"/>
                    </a:lnTo>
                    <a:lnTo>
                      <a:pt x="913" y="280"/>
                    </a:lnTo>
                    <a:lnTo>
                      <a:pt x="915" y="278"/>
                    </a:lnTo>
                    <a:lnTo>
                      <a:pt x="919" y="276"/>
                    </a:lnTo>
                    <a:lnTo>
                      <a:pt x="927" y="268"/>
                    </a:lnTo>
                    <a:lnTo>
                      <a:pt x="930" y="268"/>
                    </a:lnTo>
                    <a:lnTo>
                      <a:pt x="936" y="272"/>
                    </a:lnTo>
                    <a:lnTo>
                      <a:pt x="936" y="274"/>
                    </a:lnTo>
                    <a:lnTo>
                      <a:pt x="936" y="276"/>
                    </a:lnTo>
                    <a:lnTo>
                      <a:pt x="936" y="278"/>
                    </a:lnTo>
                    <a:lnTo>
                      <a:pt x="932" y="278"/>
                    </a:lnTo>
                    <a:lnTo>
                      <a:pt x="930" y="280"/>
                    </a:lnTo>
                    <a:lnTo>
                      <a:pt x="930" y="285"/>
                    </a:lnTo>
                    <a:lnTo>
                      <a:pt x="930" y="289"/>
                    </a:lnTo>
                    <a:lnTo>
                      <a:pt x="930" y="293"/>
                    </a:lnTo>
                    <a:lnTo>
                      <a:pt x="930" y="295"/>
                    </a:lnTo>
                    <a:lnTo>
                      <a:pt x="930" y="304"/>
                    </a:lnTo>
                    <a:lnTo>
                      <a:pt x="927" y="306"/>
                    </a:lnTo>
                    <a:lnTo>
                      <a:pt x="925" y="306"/>
                    </a:lnTo>
                    <a:lnTo>
                      <a:pt x="921" y="312"/>
                    </a:lnTo>
                    <a:lnTo>
                      <a:pt x="917" y="314"/>
                    </a:lnTo>
                    <a:lnTo>
                      <a:pt x="917" y="314"/>
                    </a:lnTo>
                    <a:lnTo>
                      <a:pt x="919" y="314"/>
                    </a:lnTo>
                    <a:lnTo>
                      <a:pt x="923" y="314"/>
                    </a:lnTo>
                    <a:lnTo>
                      <a:pt x="927" y="314"/>
                    </a:lnTo>
                    <a:lnTo>
                      <a:pt x="930" y="316"/>
                    </a:lnTo>
                    <a:lnTo>
                      <a:pt x="927" y="320"/>
                    </a:lnTo>
                    <a:lnTo>
                      <a:pt x="921" y="325"/>
                    </a:lnTo>
                    <a:lnTo>
                      <a:pt x="915" y="329"/>
                    </a:lnTo>
                    <a:lnTo>
                      <a:pt x="913" y="333"/>
                    </a:lnTo>
                    <a:lnTo>
                      <a:pt x="915" y="335"/>
                    </a:lnTo>
                    <a:lnTo>
                      <a:pt x="917" y="331"/>
                    </a:lnTo>
                    <a:lnTo>
                      <a:pt x="923" y="327"/>
                    </a:lnTo>
                    <a:lnTo>
                      <a:pt x="927" y="325"/>
                    </a:lnTo>
                    <a:lnTo>
                      <a:pt x="930" y="325"/>
                    </a:lnTo>
                    <a:lnTo>
                      <a:pt x="934" y="327"/>
                    </a:lnTo>
                    <a:lnTo>
                      <a:pt x="934" y="331"/>
                    </a:lnTo>
                    <a:lnTo>
                      <a:pt x="930" y="337"/>
                    </a:lnTo>
                    <a:lnTo>
                      <a:pt x="932" y="339"/>
                    </a:lnTo>
                    <a:lnTo>
                      <a:pt x="936" y="335"/>
                    </a:lnTo>
                    <a:lnTo>
                      <a:pt x="938" y="335"/>
                    </a:lnTo>
                    <a:lnTo>
                      <a:pt x="940" y="333"/>
                    </a:lnTo>
                    <a:lnTo>
                      <a:pt x="938" y="333"/>
                    </a:lnTo>
                    <a:lnTo>
                      <a:pt x="940" y="329"/>
                    </a:lnTo>
                    <a:lnTo>
                      <a:pt x="940" y="325"/>
                    </a:lnTo>
                    <a:lnTo>
                      <a:pt x="946" y="320"/>
                    </a:lnTo>
                    <a:lnTo>
                      <a:pt x="951" y="320"/>
                    </a:lnTo>
                    <a:lnTo>
                      <a:pt x="955" y="325"/>
                    </a:lnTo>
                    <a:lnTo>
                      <a:pt x="957" y="331"/>
                    </a:lnTo>
                    <a:lnTo>
                      <a:pt x="959" y="333"/>
                    </a:lnTo>
                    <a:lnTo>
                      <a:pt x="957" y="339"/>
                    </a:lnTo>
                    <a:lnTo>
                      <a:pt x="953" y="348"/>
                    </a:lnTo>
                    <a:lnTo>
                      <a:pt x="949" y="352"/>
                    </a:lnTo>
                    <a:lnTo>
                      <a:pt x="944" y="354"/>
                    </a:lnTo>
                    <a:lnTo>
                      <a:pt x="942" y="354"/>
                    </a:lnTo>
                    <a:lnTo>
                      <a:pt x="940" y="356"/>
                    </a:lnTo>
                    <a:lnTo>
                      <a:pt x="940" y="358"/>
                    </a:lnTo>
                    <a:lnTo>
                      <a:pt x="936" y="365"/>
                    </a:lnTo>
                    <a:lnTo>
                      <a:pt x="934" y="365"/>
                    </a:lnTo>
                    <a:lnTo>
                      <a:pt x="930" y="367"/>
                    </a:lnTo>
                    <a:lnTo>
                      <a:pt x="930" y="371"/>
                    </a:lnTo>
                    <a:lnTo>
                      <a:pt x="930" y="373"/>
                    </a:lnTo>
                    <a:lnTo>
                      <a:pt x="925" y="373"/>
                    </a:lnTo>
                    <a:lnTo>
                      <a:pt x="925" y="373"/>
                    </a:lnTo>
                    <a:lnTo>
                      <a:pt x="925" y="375"/>
                    </a:lnTo>
                    <a:lnTo>
                      <a:pt x="923" y="377"/>
                    </a:lnTo>
                    <a:lnTo>
                      <a:pt x="919" y="375"/>
                    </a:lnTo>
                    <a:lnTo>
                      <a:pt x="917" y="375"/>
                    </a:lnTo>
                    <a:lnTo>
                      <a:pt x="913" y="375"/>
                    </a:lnTo>
                    <a:lnTo>
                      <a:pt x="906" y="379"/>
                    </a:lnTo>
                    <a:lnTo>
                      <a:pt x="902" y="379"/>
                    </a:lnTo>
                    <a:lnTo>
                      <a:pt x="896" y="377"/>
                    </a:lnTo>
                    <a:lnTo>
                      <a:pt x="896" y="375"/>
                    </a:lnTo>
                    <a:lnTo>
                      <a:pt x="898" y="371"/>
                    </a:lnTo>
                    <a:lnTo>
                      <a:pt x="898" y="369"/>
                    </a:lnTo>
                    <a:lnTo>
                      <a:pt x="896" y="369"/>
                    </a:lnTo>
                    <a:lnTo>
                      <a:pt x="892" y="371"/>
                    </a:lnTo>
                    <a:lnTo>
                      <a:pt x="892" y="373"/>
                    </a:lnTo>
                    <a:lnTo>
                      <a:pt x="887" y="375"/>
                    </a:lnTo>
                    <a:lnTo>
                      <a:pt x="883" y="373"/>
                    </a:lnTo>
                    <a:lnTo>
                      <a:pt x="883" y="371"/>
                    </a:lnTo>
                    <a:lnTo>
                      <a:pt x="885" y="369"/>
                    </a:lnTo>
                    <a:lnTo>
                      <a:pt x="883" y="365"/>
                    </a:lnTo>
                    <a:lnTo>
                      <a:pt x="881" y="365"/>
                    </a:lnTo>
                    <a:lnTo>
                      <a:pt x="881" y="367"/>
                    </a:lnTo>
                    <a:lnTo>
                      <a:pt x="879" y="369"/>
                    </a:lnTo>
                    <a:lnTo>
                      <a:pt x="875" y="369"/>
                    </a:lnTo>
                    <a:lnTo>
                      <a:pt x="868" y="371"/>
                    </a:lnTo>
                    <a:lnTo>
                      <a:pt x="866" y="373"/>
                    </a:lnTo>
                    <a:lnTo>
                      <a:pt x="862" y="373"/>
                    </a:lnTo>
                    <a:lnTo>
                      <a:pt x="862" y="371"/>
                    </a:lnTo>
                    <a:lnTo>
                      <a:pt x="856" y="373"/>
                    </a:lnTo>
                    <a:lnTo>
                      <a:pt x="854" y="371"/>
                    </a:lnTo>
                    <a:lnTo>
                      <a:pt x="852" y="373"/>
                    </a:lnTo>
                    <a:lnTo>
                      <a:pt x="849" y="373"/>
                    </a:lnTo>
                    <a:lnTo>
                      <a:pt x="847" y="373"/>
                    </a:lnTo>
                    <a:lnTo>
                      <a:pt x="845" y="377"/>
                    </a:lnTo>
                    <a:lnTo>
                      <a:pt x="845" y="379"/>
                    </a:lnTo>
                    <a:lnTo>
                      <a:pt x="839" y="379"/>
                    </a:lnTo>
                    <a:lnTo>
                      <a:pt x="839" y="382"/>
                    </a:lnTo>
                    <a:lnTo>
                      <a:pt x="835" y="382"/>
                    </a:lnTo>
                    <a:lnTo>
                      <a:pt x="833" y="382"/>
                    </a:lnTo>
                    <a:lnTo>
                      <a:pt x="828" y="384"/>
                    </a:lnTo>
                    <a:lnTo>
                      <a:pt x="824" y="384"/>
                    </a:lnTo>
                    <a:lnTo>
                      <a:pt x="824" y="382"/>
                    </a:lnTo>
                    <a:lnTo>
                      <a:pt x="818" y="382"/>
                    </a:lnTo>
                    <a:lnTo>
                      <a:pt x="814" y="384"/>
                    </a:lnTo>
                    <a:lnTo>
                      <a:pt x="807" y="384"/>
                    </a:lnTo>
                    <a:lnTo>
                      <a:pt x="801" y="379"/>
                    </a:lnTo>
                    <a:lnTo>
                      <a:pt x="795" y="379"/>
                    </a:lnTo>
                    <a:lnTo>
                      <a:pt x="793" y="375"/>
                    </a:lnTo>
                    <a:lnTo>
                      <a:pt x="788" y="371"/>
                    </a:lnTo>
                    <a:lnTo>
                      <a:pt x="788" y="371"/>
                    </a:lnTo>
                    <a:close/>
                    <a:moveTo>
                      <a:pt x="552" y="495"/>
                    </a:moveTo>
                    <a:lnTo>
                      <a:pt x="552" y="489"/>
                    </a:lnTo>
                    <a:lnTo>
                      <a:pt x="556" y="483"/>
                    </a:lnTo>
                    <a:lnTo>
                      <a:pt x="554" y="476"/>
                    </a:lnTo>
                    <a:lnTo>
                      <a:pt x="554" y="472"/>
                    </a:lnTo>
                    <a:lnTo>
                      <a:pt x="556" y="466"/>
                    </a:lnTo>
                    <a:lnTo>
                      <a:pt x="552" y="464"/>
                    </a:lnTo>
                    <a:lnTo>
                      <a:pt x="550" y="453"/>
                    </a:lnTo>
                    <a:lnTo>
                      <a:pt x="554" y="455"/>
                    </a:lnTo>
                    <a:lnTo>
                      <a:pt x="554" y="451"/>
                    </a:lnTo>
                    <a:lnTo>
                      <a:pt x="548" y="451"/>
                    </a:lnTo>
                    <a:lnTo>
                      <a:pt x="542" y="449"/>
                    </a:lnTo>
                    <a:lnTo>
                      <a:pt x="542" y="447"/>
                    </a:lnTo>
                    <a:lnTo>
                      <a:pt x="544" y="447"/>
                    </a:lnTo>
                    <a:lnTo>
                      <a:pt x="548" y="445"/>
                    </a:lnTo>
                    <a:lnTo>
                      <a:pt x="552" y="441"/>
                    </a:lnTo>
                    <a:lnTo>
                      <a:pt x="554" y="439"/>
                    </a:lnTo>
                    <a:lnTo>
                      <a:pt x="556" y="439"/>
                    </a:lnTo>
                    <a:lnTo>
                      <a:pt x="559" y="434"/>
                    </a:lnTo>
                    <a:lnTo>
                      <a:pt x="563" y="434"/>
                    </a:lnTo>
                    <a:lnTo>
                      <a:pt x="565" y="428"/>
                    </a:lnTo>
                    <a:lnTo>
                      <a:pt x="571" y="426"/>
                    </a:lnTo>
                    <a:lnTo>
                      <a:pt x="573" y="426"/>
                    </a:lnTo>
                    <a:lnTo>
                      <a:pt x="575" y="424"/>
                    </a:lnTo>
                    <a:lnTo>
                      <a:pt x="580" y="420"/>
                    </a:lnTo>
                    <a:lnTo>
                      <a:pt x="580" y="411"/>
                    </a:lnTo>
                    <a:lnTo>
                      <a:pt x="580" y="415"/>
                    </a:lnTo>
                    <a:lnTo>
                      <a:pt x="592" y="415"/>
                    </a:lnTo>
                    <a:lnTo>
                      <a:pt x="592" y="411"/>
                    </a:lnTo>
                    <a:lnTo>
                      <a:pt x="590" y="405"/>
                    </a:lnTo>
                    <a:lnTo>
                      <a:pt x="590" y="403"/>
                    </a:lnTo>
                    <a:lnTo>
                      <a:pt x="594" y="401"/>
                    </a:lnTo>
                    <a:lnTo>
                      <a:pt x="603" y="394"/>
                    </a:lnTo>
                    <a:lnTo>
                      <a:pt x="607" y="388"/>
                    </a:lnTo>
                    <a:lnTo>
                      <a:pt x="616" y="386"/>
                    </a:lnTo>
                    <a:lnTo>
                      <a:pt x="616" y="382"/>
                    </a:lnTo>
                    <a:lnTo>
                      <a:pt x="622" y="377"/>
                    </a:lnTo>
                    <a:lnTo>
                      <a:pt x="626" y="377"/>
                    </a:lnTo>
                    <a:lnTo>
                      <a:pt x="628" y="373"/>
                    </a:lnTo>
                    <a:lnTo>
                      <a:pt x="626" y="369"/>
                    </a:lnTo>
                    <a:lnTo>
                      <a:pt x="626" y="361"/>
                    </a:lnTo>
                    <a:lnTo>
                      <a:pt x="626" y="356"/>
                    </a:lnTo>
                    <a:lnTo>
                      <a:pt x="628" y="352"/>
                    </a:lnTo>
                    <a:lnTo>
                      <a:pt x="626" y="350"/>
                    </a:lnTo>
                    <a:lnTo>
                      <a:pt x="628" y="348"/>
                    </a:lnTo>
                    <a:lnTo>
                      <a:pt x="634" y="346"/>
                    </a:lnTo>
                    <a:lnTo>
                      <a:pt x="639" y="346"/>
                    </a:lnTo>
                    <a:lnTo>
                      <a:pt x="649" y="346"/>
                    </a:lnTo>
                    <a:lnTo>
                      <a:pt x="653" y="346"/>
                    </a:lnTo>
                    <a:lnTo>
                      <a:pt x="666" y="346"/>
                    </a:lnTo>
                    <a:lnTo>
                      <a:pt x="675" y="344"/>
                    </a:lnTo>
                    <a:lnTo>
                      <a:pt x="685" y="346"/>
                    </a:lnTo>
                    <a:lnTo>
                      <a:pt x="685" y="350"/>
                    </a:lnTo>
                    <a:lnTo>
                      <a:pt x="687" y="352"/>
                    </a:lnTo>
                    <a:lnTo>
                      <a:pt x="689" y="356"/>
                    </a:lnTo>
                    <a:lnTo>
                      <a:pt x="700" y="363"/>
                    </a:lnTo>
                    <a:lnTo>
                      <a:pt x="702" y="365"/>
                    </a:lnTo>
                    <a:lnTo>
                      <a:pt x="698" y="369"/>
                    </a:lnTo>
                    <a:lnTo>
                      <a:pt x="702" y="367"/>
                    </a:lnTo>
                    <a:lnTo>
                      <a:pt x="704" y="367"/>
                    </a:lnTo>
                    <a:lnTo>
                      <a:pt x="708" y="369"/>
                    </a:lnTo>
                    <a:lnTo>
                      <a:pt x="708" y="373"/>
                    </a:lnTo>
                    <a:lnTo>
                      <a:pt x="702" y="379"/>
                    </a:lnTo>
                    <a:lnTo>
                      <a:pt x="702" y="382"/>
                    </a:lnTo>
                    <a:lnTo>
                      <a:pt x="710" y="377"/>
                    </a:lnTo>
                    <a:lnTo>
                      <a:pt x="710" y="371"/>
                    </a:lnTo>
                    <a:lnTo>
                      <a:pt x="712" y="369"/>
                    </a:lnTo>
                    <a:lnTo>
                      <a:pt x="719" y="369"/>
                    </a:lnTo>
                    <a:lnTo>
                      <a:pt x="723" y="369"/>
                    </a:lnTo>
                    <a:lnTo>
                      <a:pt x="725" y="369"/>
                    </a:lnTo>
                    <a:lnTo>
                      <a:pt x="727" y="373"/>
                    </a:lnTo>
                    <a:lnTo>
                      <a:pt x="736" y="379"/>
                    </a:lnTo>
                    <a:lnTo>
                      <a:pt x="736" y="390"/>
                    </a:lnTo>
                    <a:lnTo>
                      <a:pt x="734" y="394"/>
                    </a:lnTo>
                    <a:lnTo>
                      <a:pt x="736" y="401"/>
                    </a:lnTo>
                    <a:lnTo>
                      <a:pt x="736" y="407"/>
                    </a:lnTo>
                    <a:lnTo>
                      <a:pt x="736" y="409"/>
                    </a:lnTo>
                    <a:lnTo>
                      <a:pt x="738" y="411"/>
                    </a:lnTo>
                    <a:lnTo>
                      <a:pt x="738" y="415"/>
                    </a:lnTo>
                    <a:lnTo>
                      <a:pt x="738" y="420"/>
                    </a:lnTo>
                    <a:lnTo>
                      <a:pt x="734" y="424"/>
                    </a:lnTo>
                    <a:lnTo>
                      <a:pt x="727" y="426"/>
                    </a:lnTo>
                    <a:lnTo>
                      <a:pt x="723" y="428"/>
                    </a:lnTo>
                    <a:lnTo>
                      <a:pt x="715" y="428"/>
                    </a:lnTo>
                    <a:lnTo>
                      <a:pt x="710" y="428"/>
                    </a:lnTo>
                    <a:lnTo>
                      <a:pt x="698" y="432"/>
                    </a:lnTo>
                    <a:lnTo>
                      <a:pt x="691" y="432"/>
                    </a:lnTo>
                    <a:lnTo>
                      <a:pt x="683" y="436"/>
                    </a:lnTo>
                    <a:lnTo>
                      <a:pt x="679" y="436"/>
                    </a:lnTo>
                    <a:lnTo>
                      <a:pt x="675" y="441"/>
                    </a:lnTo>
                    <a:lnTo>
                      <a:pt x="668" y="441"/>
                    </a:lnTo>
                    <a:lnTo>
                      <a:pt x="666" y="443"/>
                    </a:lnTo>
                    <a:lnTo>
                      <a:pt x="664" y="441"/>
                    </a:lnTo>
                    <a:lnTo>
                      <a:pt x="662" y="441"/>
                    </a:lnTo>
                    <a:lnTo>
                      <a:pt x="653" y="443"/>
                    </a:lnTo>
                    <a:lnTo>
                      <a:pt x="653" y="447"/>
                    </a:lnTo>
                    <a:lnTo>
                      <a:pt x="649" y="451"/>
                    </a:lnTo>
                    <a:lnTo>
                      <a:pt x="647" y="451"/>
                    </a:lnTo>
                    <a:lnTo>
                      <a:pt x="645" y="457"/>
                    </a:lnTo>
                    <a:lnTo>
                      <a:pt x="641" y="457"/>
                    </a:lnTo>
                    <a:lnTo>
                      <a:pt x="637" y="462"/>
                    </a:lnTo>
                    <a:lnTo>
                      <a:pt x="630" y="462"/>
                    </a:lnTo>
                    <a:lnTo>
                      <a:pt x="626" y="457"/>
                    </a:lnTo>
                    <a:lnTo>
                      <a:pt x="624" y="462"/>
                    </a:lnTo>
                    <a:lnTo>
                      <a:pt x="624" y="466"/>
                    </a:lnTo>
                    <a:lnTo>
                      <a:pt x="620" y="468"/>
                    </a:lnTo>
                    <a:lnTo>
                      <a:pt x="613" y="472"/>
                    </a:lnTo>
                    <a:lnTo>
                      <a:pt x="613" y="476"/>
                    </a:lnTo>
                    <a:lnTo>
                      <a:pt x="609" y="481"/>
                    </a:lnTo>
                    <a:lnTo>
                      <a:pt x="609" y="483"/>
                    </a:lnTo>
                    <a:lnTo>
                      <a:pt x="603" y="489"/>
                    </a:lnTo>
                    <a:lnTo>
                      <a:pt x="601" y="493"/>
                    </a:lnTo>
                    <a:lnTo>
                      <a:pt x="594" y="493"/>
                    </a:lnTo>
                    <a:lnTo>
                      <a:pt x="588" y="495"/>
                    </a:lnTo>
                    <a:lnTo>
                      <a:pt x="586" y="495"/>
                    </a:lnTo>
                    <a:lnTo>
                      <a:pt x="584" y="491"/>
                    </a:lnTo>
                    <a:lnTo>
                      <a:pt x="586" y="489"/>
                    </a:lnTo>
                    <a:lnTo>
                      <a:pt x="586" y="485"/>
                    </a:lnTo>
                    <a:lnTo>
                      <a:pt x="584" y="483"/>
                    </a:lnTo>
                    <a:lnTo>
                      <a:pt x="582" y="485"/>
                    </a:lnTo>
                    <a:lnTo>
                      <a:pt x="582" y="487"/>
                    </a:lnTo>
                    <a:lnTo>
                      <a:pt x="578" y="489"/>
                    </a:lnTo>
                    <a:lnTo>
                      <a:pt x="573" y="493"/>
                    </a:lnTo>
                    <a:lnTo>
                      <a:pt x="567" y="495"/>
                    </a:lnTo>
                    <a:lnTo>
                      <a:pt x="565" y="493"/>
                    </a:lnTo>
                    <a:lnTo>
                      <a:pt x="561" y="495"/>
                    </a:lnTo>
                    <a:lnTo>
                      <a:pt x="556" y="498"/>
                    </a:lnTo>
                    <a:lnTo>
                      <a:pt x="554" y="498"/>
                    </a:lnTo>
                    <a:lnTo>
                      <a:pt x="552" y="498"/>
                    </a:lnTo>
                    <a:lnTo>
                      <a:pt x="552" y="495"/>
                    </a:lnTo>
                    <a:lnTo>
                      <a:pt x="552" y="495"/>
                    </a:lnTo>
                    <a:close/>
                    <a:moveTo>
                      <a:pt x="1058" y="436"/>
                    </a:moveTo>
                    <a:lnTo>
                      <a:pt x="1060" y="436"/>
                    </a:lnTo>
                    <a:lnTo>
                      <a:pt x="1062" y="441"/>
                    </a:lnTo>
                    <a:lnTo>
                      <a:pt x="1060" y="443"/>
                    </a:lnTo>
                    <a:lnTo>
                      <a:pt x="1060" y="445"/>
                    </a:lnTo>
                    <a:lnTo>
                      <a:pt x="1058" y="443"/>
                    </a:lnTo>
                    <a:lnTo>
                      <a:pt x="1058" y="439"/>
                    </a:lnTo>
                    <a:lnTo>
                      <a:pt x="1058" y="436"/>
                    </a:lnTo>
                    <a:lnTo>
                      <a:pt x="1058" y="436"/>
                    </a:lnTo>
                    <a:close/>
                    <a:moveTo>
                      <a:pt x="1020" y="436"/>
                    </a:moveTo>
                    <a:lnTo>
                      <a:pt x="1022" y="432"/>
                    </a:lnTo>
                    <a:lnTo>
                      <a:pt x="1027" y="430"/>
                    </a:lnTo>
                    <a:lnTo>
                      <a:pt x="1031" y="432"/>
                    </a:lnTo>
                    <a:lnTo>
                      <a:pt x="1029" y="434"/>
                    </a:lnTo>
                    <a:lnTo>
                      <a:pt x="1027" y="434"/>
                    </a:lnTo>
                    <a:lnTo>
                      <a:pt x="1022" y="436"/>
                    </a:lnTo>
                    <a:lnTo>
                      <a:pt x="1020" y="436"/>
                    </a:lnTo>
                    <a:lnTo>
                      <a:pt x="1020" y="436"/>
                    </a:lnTo>
                    <a:close/>
                    <a:moveTo>
                      <a:pt x="982" y="457"/>
                    </a:moveTo>
                    <a:lnTo>
                      <a:pt x="984" y="462"/>
                    </a:lnTo>
                    <a:lnTo>
                      <a:pt x="989" y="462"/>
                    </a:lnTo>
                    <a:lnTo>
                      <a:pt x="993" y="466"/>
                    </a:lnTo>
                    <a:lnTo>
                      <a:pt x="995" y="464"/>
                    </a:lnTo>
                    <a:lnTo>
                      <a:pt x="999" y="466"/>
                    </a:lnTo>
                    <a:lnTo>
                      <a:pt x="1003" y="464"/>
                    </a:lnTo>
                    <a:lnTo>
                      <a:pt x="1008" y="464"/>
                    </a:lnTo>
                    <a:lnTo>
                      <a:pt x="1010" y="464"/>
                    </a:lnTo>
                    <a:lnTo>
                      <a:pt x="1012" y="460"/>
                    </a:lnTo>
                    <a:lnTo>
                      <a:pt x="1018" y="462"/>
                    </a:lnTo>
                    <a:lnTo>
                      <a:pt x="1016" y="457"/>
                    </a:lnTo>
                    <a:lnTo>
                      <a:pt x="1012" y="455"/>
                    </a:lnTo>
                    <a:lnTo>
                      <a:pt x="1008" y="455"/>
                    </a:lnTo>
                    <a:lnTo>
                      <a:pt x="1003" y="457"/>
                    </a:lnTo>
                    <a:lnTo>
                      <a:pt x="1001" y="455"/>
                    </a:lnTo>
                    <a:lnTo>
                      <a:pt x="997" y="457"/>
                    </a:lnTo>
                    <a:lnTo>
                      <a:pt x="993" y="455"/>
                    </a:lnTo>
                    <a:lnTo>
                      <a:pt x="989" y="457"/>
                    </a:lnTo>
                    <a:lnTo>
                      <a:pt x="984" y="457"/>
                    </a:lnTo>
                    <a:lnTo>
                      <a:pt x="982" y="457"/>
                    </a:lnTo>
                    <a:lnTo>
                      <a:pt x="982" y="457"/>
                    </a:lnTo>
                    <a:close/>
                    <a:moveTo>
                      <a:pt x="959" y="597"/>
                    </a:moveTo>
                    <a:lnTo>
                      <a:pt x="959" y="597"/>
                    </a:lnTo>
                    <a:lnTo>
                      <a:pt x="959" y="594"/>
                    </a:lnTo>
                    <a:lnTo>
                      <a:pt x="961" y="592"/>
                    </a:lnTo>
                    <a:lnTo>
                      <a:pt x="961" y="597"/>
                    </a:lnTo>
                    <a:lnTo>
                      <a:pt x="959" y="597"/>
                    </a:lnTo>
                    <a:lnTo>
                      <a:pt x="959" y="597"/>
                    </a:lnTo>
                    <a:close/>
                    <a:moveTo>
                      <a:pt x="936" y="594"/>
                    </a:moveTo>
                    <a:lnTo>
                      <a:pt x="934" y="592"/>
                    </a:lnTo>
                    <a:lnTo>
                      <a:pt x="934" y="586"/>
                    </a:lnTo>
                    <a:lnTo>
                      <a:pt x="932" y="586"/>
                    </a:lnTo>
                    <a:lnTo>
                      <a:pt x="930" y="588"/>
                    </a:lnTo>
                    <a:lnTo>
                      <a:pt x="927" y="586"/>
                    </a:lnTo>
                    <a:lnTo>
                      <a:pt x="930" y="582"/>
                    </a:lnTo>
                    <a:lnTo>
                      <a:pt x="930" y="578"/>
                    </a:lnTo>
                    <a:lnTo>
                      <a:pt x="925" y="573"/>
                    </a:lnTo>
                    <a:lnTo>
                      <a:pt x="927" y="569"/>
                    </a:lnTo>
                    <a:lnTo>
                      <a:pt x="927" y="565"/>
                    </a:lnTo>
                    <a:lnTo>
                      <a:pt x="930" y="561"/>
                    </a:lnTo>
                    <a:lnTo>
                      <a:pt x="925" y="561"/>
                    </a:lnTo>
                    <a:lnTo>
                      <a:pt x="923" y="557"/>
                    </a:lnTo>
                    <a:lnTo>
                      <a:pt x="923" y="554"/>
                    </a:lnTo>
                    <a:lnTo>
                      <a:pt x="921" y="550"/>
                    </a:lnTo>
                    <a:lnTo>
                      <a:pt x="921" y="544"/>
                    </a:lnTo>
                    <a:lnTo>
                      <a:pt x="919" y="540"/>
                    </a:lnTo>
                    <a:lnTo>
                      <a:pt x="917" y="540"/>
                    </a:lnTo>
                    <a:lnTo>
                      <a:pt x="915" y="538"/>
                    </a:lnTo>
                    <a:lnTo>
                      <a:pt x="915" y="533"/>
                    </a:lnTo>
                    <a:lnTo>
                      <a:pt x="913" y="531"/>
                    </a:lnTo>
                    <a:lnTo>
                      <a:pt x="911" y="533"/>
                    </a:lnTo>
                    <a:lnTo>
                      <a:pt x="908" y="531"/>
                    </a:lnTo>
                    <a:lnTo>
                      <a:pt x="906" y="531"/>
                    </a:lnTo>
                    <a:lnTo>
                      <a:pt x="904" y="531"/>
                    </a:lnTo>
                    <a:lnTo>
                      <a:pt x="904" y="525"/>
                    </a:lnTo>
                    <a:lnTo>
                      <a:pt x="908" y="523"/>
                    </a:lnTo>
                    <a:lnTo>
                      <a:pt x="908" y="519"/>
                    </a:lnTo>
                    <a:lnTo>
                      <a:pt x="906" y="514"/>
                    </a:lnTo>
                    <a:lnTo>
                      <a:pt x="908" y="512"/>
                    </a:lnTo>
                    <a:lnTo>
                      <a:pt x="908" y="506"/>
                    </a:lnTo>
                    <a:lnTo>
                      <a:pt x="906" y="504"/>
                    </a:lnTo>
                    <a:lnTo>
                      <a:pt x="911" y="498"/>
                    </a:lnTo>
                    <a:lnTo>
                      <a:pt x="915" y="495"/>
                    </a:lnTo>
                    <a:lnTo>
                      <a:pt x="917" y="493"/>
                    </a:lnTo>
                    <a:lnTo>
                      <a:pt x="919" y="493"/>
                    </a:lnTo>
                    <a:lnTo>
                      <a:pt x="919" y="495"/>
                    </a:lnTo>
                    <a:lnTo>
                      <a:pt x="925" y="493"/>
                    </a:lnTo>
                    <a:lnTo>
                      <a:pt x="930" y="493"/>
                    </a:lnTo>
                    <a:lnTo>
                      <a:pt x="930" y="498"/>
                    </a:lnTo>
                    <a:lnTo>
                      <a:pt x="930" y="498"/>
                    </a:lnTo>
                    <a:lnTo>
                      <a:pt x="927" y="500"/>
                    </a:lnTo>
                    <a:lnTo>
                      <a:pt x="927" y="502"/>
                    </a:lnTo>
                    <a:lnTo>
                      <a:pt x="930" y="502"/>
                    </a:lnTo>
                    <a:lnTo>
                      <a:pt x="932" y="504"/>
                    </a:lnTo>
                    <a:lnTo>
                      <a:pt x="932" y="508"/>
                    </a:lnTo>
                    <a:lnTo>
                      <a:pt x="936" y="512"/>
                    </a:lnTo>
                    <a:lnTo>
                      <a:pt x="936" y="516"/>
                    </a:lnTo>
                    <a:lnTo>
                      <a:pt x="938" y="519"/>
                    </a:lnTo>
                    <a:lnTo>
                      <a:pt x="942" y="521"/>
                    </a:lnTo>
                    <a:lnTo>
                      <a:pt x="944" y="519"/>
                    </a:lnTo>
                    <a:lnTo>
                      <a:pt x="942" y="514"/>
                    </a:lnTo>
                    <a:lnTo>
                      <a:pt x="944" y="514"/>
                    </a:lnTo>
                    <a:lnTo>
                      <a:pt x="949" y="510"/>
                    </a:lnTo>
                    <a:lnTo>
                      <a:pt x="946" y="506"/>
                    </a:lnTo>
                    <a:lnTo>
                      <a:pt x="949" y="504"/>
                    </a:lnTo>
                    <a:lnTo>
                      <a:pt x="951" y="502"/>
                    </a:lnTo>
                    <a:lnTo>
                      <a:pt x="949" y="498"/>
                    </a:lnTo>
                    <a:lnTo>
                      <a:pt x="951" y="495"/>
                    </a:lnTo>
                    <a:lnTo>
                      <a:pt x="953" y="495"/>
                    </a:lnTo>
                    <a:lnTo>
                      <a:pt x="957" y="495"/>
                    </a:lnTo>
                    <a:lnTo>
                      <a:pt x="959" y="500"/>
                    </a:lnTo>
                    <a:lnTo>
                      <a:pt x="961" y="500"/>
                    </a:lnTo>
                    <a:lnTo>
                      <a:pt x="961" y="498"/>
                    </a:lnTo>
                    <a:lnTo>
                      <a:pt x="957" y="493"/>
                    </a:lnTo>
                    <a:lnTo>
                      <a:pt x="957" y="489"/>
                    </a:lnTo>
                    <a:lnTo>
                      <a:pt x="955" y="489"/>
                    </a:lnTo>
                    <a:lnTo>
                      <a:pt x="953" y="493"/>
                    </a:lnTo>
                    <a:lnTo>
                      <a:pt x="949" y="493"/>
                    </a:lnTo>
                    <a:lnTo>
                      <a:pt x="946" y="489"/>
                    </a:lnTo>
                    <a:lnTo>
                      <a:pt x="946" y="485"/>
                    </a:lnTo>
                    <a:lnTo>
                      <a:pt x="942" y="483"/>
                    </a:lnTo>
                    <a:lnTo>
                      <a:pt x="942" y="476"/>
                    </a:lnTo>
                    <a:lnTo>
                      <a:pt x="944" y="474"/>
                    </a:lnTo>
                    <a:lnTo>
                      <a:pt x="949" y="474"/>
                    </a:lnTo>
                    <a:lnTo>
                      <a:pt x="949" y="472"/>
                    </a:lnTo>
                    <a:lnTo>
                      <a:pt x="953" y="474"/>
                    </a:lnTo>
                    <a:lnTo>
                      <a:pt x="955" y="476"/>
                    </a:lnTo>
                    <a:lnTo>
                      <a:pt x="955" y="485"/>
                    </a:lnTo>
                    <a:lnTo>
                      <a:pt x="957" y="485"/>
                    </a:lnTo>
                    <a:lnTo>
                      <a:pt x="957" y="481"/>
                    </a:lnTo>
                    <a:lnTo>
                      <a:pt x="959" y="479"/>
                    </a:lnTo>
                    <a:lnTo>
                      <a:pt x="959" y="474"/>
                    </a:lnTo>
                    <a:lnTo>
                      <a:pt x="955" y="474"/>
                    </a:lnTo>
                    <a:lnTo>
                      <a:pt x="955" y="470"/>
                    </a:lnTo>
                    <a:lnTo>
                      <a:pt x="955" y="466"/>
                    </a:lnTo>
                    <a:lnTo>
                      <a:pt x="955" y="464"/>
                    </a:lnTo>
                    <a:lnTo>
                      <a:pt x="957" y="462"/>
                    </a:lnTo>
                    <a:lnTo>
                      <a:pt x="961" y="460"/>
                    </a:lnTo>
                    <a:lnTo>
                      <a:pt x="963" y="460"/>
                    </a:lnTo>
                    <a:lnTo>
                      <a:pt x="963" y="460"/>
                    </a:lnTo>
                    <a:lnTo>
                      <a:pt x="967" y="464"/>
                    </a:lnTo>
                    <a:lnTo>
                      <a:pt x="972" y="466"/>
                    </a:lnTo>
                    <a:lnTo>
                      <a:pt x="974" y="462"/>
                    </a:lnTo>
                    <a:lnTo>
                      <a:pt x="970" y="462"/>
                    </a:lnTo>
                    <a:lnTo>
                      <a:pt x="967" y="460"/>
                    </a:lnTo>
                    <a:lnTo>
                      <a:pt x="970" y="457"/>
                    </a:lnTo>
                    <a:lnTo>
                      <a:pt x="974" y="457"/>
                    </a:lnTo>
                    <a:lnTo>
                      <a:pt x="978" y="457"/>
                    </a:lnTo>
                    <a:lnTo>
                      <a:pt x="980" y="460"/>
                    </a:lnTo>
                    <a:lnTo>
                      <a:pt x="978" y="460"/>
                    </a:lnTo>
                    <a:lnTo>
                      <a:pt x="978" y="464"/>
                    </a:lnTo>
                    <a:lnTo>
                      <a:pt x="980" y="466"/>
                    </a:lnTo>
                    <a:lnTo>
                      <a:pt x="984" y="468"/>
                    </a:lnTo>
                    <a:lnTo>
                      <a:pt x="986" y="468"/>
                    </a:lnTo>
                    <a:lnTo>
                      <a:pt x="991" y="470"/>
                    </a:lnTo>
                    <a:lnTo>
                      <a:pt x="995" y="470"/>
                    </a:lnTo>
                    <a:lnTo>
                      <a:pt x="997" y="468"/>
                    </a:lnTo>
                    <a:lnTo>
                      <a:pt x="1001" y="468"/>
                    </a:lnTo>
                    <a:lnTo>
                      <a:pt x="1010" y="468"/>
                    </a:lnTo>
                    <a:lnTo>
                      <a:pt x="1012" y="472"/>
                    </a:lnTo>
                    <a:lnTo>
                      <a:pt x="1016" y="472"/>
                    </a:lnTo>
                    <a:lnTo>
                      <a:pt x="1016" y="474"/>
                    </a:lnTo>
                    <a:lnTo>
                      <a:pt x="1016" y="476"/>
                    </a:lnTo>
                    <a:lnTo>
                      <a:pt x="1016" y="479"/>
                    </a:lnTo>
                    <a:lnTo>
                      <a:pt x="1014" y="483"/>
                    </a:lnTo>
                    <a:lnTo>
                      <a:pt x="1010" y="485"/>
                    </a:lnTo>
                    <a:lnTo>
                      <a:pt x="1005" y="483"/>
                    </a:lnTo>
                    <a:lnTo>
                      <a:pt x="1005" y="481"/>
                    </a:lnTo>
                    <a:lnTo>
                      <a:pt x="1003" y="483"/>
                    </a:lnTo>
                    <a:lnTo>
                      <a:pt x="1001" y="485"/>
                    </a:lnTo>
                    <a:lnTo>
                      <a:pt x="1001" y="487"/>
                    </a:lnTo>
                    <a:lnTo>
                      <a:pt x="1005" y="489"/>
                    </a:lnTo>
                    <a:lnTo>
                      <a:pt x="1005" y="491"/>
                    </a:lnTo>
                    <a:lnTo>
                      <a:pt x="1003" y="498"/>
                    </a:lnTo>
                    <a:lnTo>
                      <a:pt x="1001" y="498"/>
                    </a:lnTo>
                    <a:lnTo>
                      <a:pt x="1001" y="498"/>
                    </a:lnTo>
                    <a:lnTo>
                      <a:pt x="997" y="498"/>
                    </a:lnTo>
                    <a:lnTo>
                      <a:pt x="993" y="498"/>
                    </a:lnTo>
                    <a:lnTo>
                      <a:pt x="993" y="500"/>
                    </a:lnTo>
                    <a:lnTo>
                      <a:pt x="984" y="502"/>
                    </a:lnTo>
                    <a:lnTo>
                      <a:pt x="980" y="506"/>
                    </a:lnTo>
                    <a:lnTo>
                      <a:pt x="978" y="506"/>
                    </a:lnTo>
                    <a:lnTo>
                      <a:pt x="974" y="510"/>
                    </a:lnTo>
                    <a:lnTo>
                      <a:pt x="974" y="512"/>
                    </a:lnTo>
                    <a:lnTo>
                      <a:pt x="978" y="512"/>
                    </a:lnTo>
                    <a:lnTo>
                      <a:pt x="978" y="510"/>
                    </a:lnTo>
                    <a:lnTo>
                      <a:pt x="984" y="510"/>
                    </a:lnTo>
                    <a:lnTo>
                      <a:pt x="986" y="508"/>
                    </a:lnTo>
                    <a:lnTo>
                      <a:pt x="993" y="512"/>
                    </a:lnTo>
                    <a:lnTo>
                      <a:pt x="993" y="516"/>
                    </a:lnTo>
                    <a:lnTo>
                      <a:pt x="993" y="519"/>
                    </a:lnTo>
                    <a:lnTo>
                      <a:pt x="989" y="519"/>
                    </a:lnTo>
                    <a:lnTo>
                      <a:pt x="993" y="519"/>
                    </a:lnTo>
                    <a:lnTo>
                      <a:pt x="993" y="523"/>
                    </a:lnTo>
                    <a:lnTo>
                      <a:pt x="993" y="527"/>
                    </a:lnTo>
                    <a:lnTo>
                      <a:pt x="989" y="529"/>
                    </a:lnTo>
                    <a:lnTo>
                      <a:pt x="989" y="531"/>
                    </a:lnTo>
                    <a:lnTo>
                      <a:pt x="991" y="533"/>
                    </a:lnTo>
                    <a:lnTo>
                      <a:pt x="993" y="529"/>
                    </a:lnTo>
                    <a:lnTo>
                      <a:pt x="997" y="527"/>
                    </a:lnTo>
                    <a:lnTo>
                      <a:pt x="999" y="527"/>
                    </a:lnTo>
                    <a:lnTo>
                      <a:pt x="1001" y="527"/>
                    </a:lnTo>
                    <a:lnTo>
                      <a:pt x="999" y="529"/>
                    </a:lnTo>
                    <a:lnTo>
                      <a:pt x="999" y="535"/>
                    </a:lnTo>
                    <a:lnTo>
                      <a:pt x="997" y="540"/>
                    </a:lnTo>
                    <a:lnTo>
                      <a:pt x="997" y="544"/>
                    </a:lnTo>
                    <a:lnTo>
                      <a:pt x="991" y="548"/>
                    </a:lnTo>
                    <a:lnTo>
                      <a:pt x="986" y="548"/>
                    </a:lnTo>
                    <a:lnTo>
                      <a:pt x="986" y="550"/>
                    </a:lnTo>
                    <a:lnTo>
                      <a:pt x="986" y="552"/>
                    </a:lnTo>
                    <a:lnTo>
                      <a:pt x="986" y="559"/>
                    </a:lnTo>
                    <a:lnTo>
                      <a:pt x="984" y="559"/>
                    </a:lnTo>
                    <a:lnTo>
                      <a:pt x="982" y="557"/>
                    </a:lnTo>
                    <a:lnTo>
                      <a:pt x="980" y="559"/>
                    </a:lnTo>
                    <a:lnTo>
                      <a:pt x="980" y="559"/>
                    </a:lnTo>
                    <a:lnTo>
                      <a:pt x="984" y="563"/>
                    </a:lnTo>
                    <a:lnTo>
                      <a:pt x="984" y="565"/>
                    </a:lnTo>
                    <a:lnTo>
                      <a:pt x="980" y="565"/>
                    </a:lnTo>
                    <a:lnTo>
                      <a:pt x="982" y="569"/>
                    </a:lnTo>
                    <a:lnTo>
                      <a:pt x="978" y="571"/>
                    </a:lnTo>
                    <a:lnTo>
                      <a:pt x="976" y="571"/>
                    </a:lnTo>
                    <a:lnTo>
                      <a:pt x="974" y="573"/>
                    </a:lnTo>
                    <a:lnTo>
                      <a:pt x="970" y="571"/>
                    </a:lnTo>
                    <a:lnTo>
                      <a:pt x="965" y="573"/>
                    </a:lnTo>
                    <a:lnTo>
                      <a:pt x="965" y="578"/>
                    </a:lnTo>
                    <a:lnTo>
                      <a:pt x="959" y="580"/>
                    </a:lnTo>
                    <a:lnTo>
                      <a:pt x="955" y="576"/>
                    </a:lnTo>
                    <a:lnTo>
                      <a:pt x="951" y="578"/>
                    </a:lnTo>
                    <a:lnTo>
                      <a:pt x="949" y="578"/>
                    </a:lnTo>
                    <a:lnTo>
                      <a:pt x="946" y="569"/>
                    </a:lnTo>
                    <a:lnTo>
                      <a:pt x="951" y="565"/>
                    </a:lnTo>
                    <a:lnTo>
                      <a:pt x="951" y="561"/>
                    </a:lnTo>
                    <a:lnTo>
                      <a:pt x="944" y="567"/>
                    </a:lnTo>
                    <a:lnTo>
                      <a:pt x="944" y="571"/>
                    </a:lnTo>
                    <a:lnTo>
                      <a:pt x="946" y="580"/>
                    </a:lnTo>
                    <a:lnTo>
                      <a:pt x="949" y="582"/>
                    </a:lnTo>
                    <a:lnTo>
                      <a:pt x="949" y="584"/>
                    </a:lnTo>
                    <a:lnTo>
                      <a:pt x="942" y="588"/>
                    </a:lnTo>
                    <a:lnTo>
                      <a:pt x="942" y="592"/>
                    </a:lnTo>
                    <a:lnTo>
                      <a:pt x="942" y="592"/>
                    </a:lnTo>
                    <a:lnTo>
                      <a:pt x="936" y="594"/>
                    </a:lnTo>
                    <a:lnTo>
                      <a:pt x="936" y="594"/>
                    </a:lnTo>
                    <a:close/>
                    <a:moveTo>
                      <a:pt x="1003" y="502"/>
                    </a:moveTo>
                    <a:lnTo>
                      <a:pt x="1003" y="502"/>
                    </a:lnTo>
                    <a:lnTo>
                      <a:pt x="1005" y="504"/>
                    </a:lnTo>
                    <a:lnTo>
                      <a:pt x="1005" y="502"/>
                    </a:lnTo>
                    <a:lnTo>
                      <a:pt x="1003" y="502"/>
                    </a:lnTo>
                    <a:lnTo>
                      <a:pt x="1003" y="502"/>
                    </a:lnTo>
                    <a:close/>
                    <a:moveTo>
                      <a:pt x="999" y="516"/>
                    </a:moveTo>
                    <a:lnTo>
                      <a:pt x="1001" y="516"/>
                    </a:lnTo>
                    <a:lnTo>
                      <a:pt x="1005" y="512"/>
                    </a:lnTo>
                    <a:lnTo>
                      <a:pt x="1005" y="510"/>
                    </a:lnTo>
                    <a:lnTo>
                      <a:pt x="1003" y="508"/>
                    </a:lnTo>
                    <a:lnTo>
                      <a:pt x="1003" y="504"/>
                    </a:lnTo>
                    <a:lnTo>
                      <a:pt x="1001" y="506"/>
                    </a:lnTo>
                    <a:lnTo>
                      <a:pt x="999" y="508"/>
                    </a:lnTo>
                    <a:lnTo>
                      <a:pt x="997" y="510"/>
                    </a:lnTo>
                    <a:lnTo>
                      <a:pt x="997" y="514"/>
                    </a:lnTo>
                    <a:lnTo>
                      <a:pt x="999" y="516"/>
                    </a:lnTo>
                    <a:lnTo>
                      <a:pt x="999" y="516"/>
                    </a:lnTo>
                    <a:close/>
                    <a:moveTo>
                      <a:pt x="997" y="525"/>
                    </a:moveTo>
                    <a:lnTo>
                      <a:pt x="999" y="525"/>
                    </a:lnTo>
                    <a:lnTo>
                      <a:pt x="1001" y="519"/>
                    </a:lnTo>
                    <a:lnTo>
                      <a:pt x="999" y="519"/>
                    </a:lnTo>
                    <a:lnTo>
                      <a:pt x="995" y="523"/>
                    </a:lnTo>
                    <a:lnTo>
                      <a:pt x="995" y="525"/>
                    </a:lnTo>
                    <a:lnTo>
                      <a:pt x="997" y="525"/>
                    </a:lnTo>
                    <a:lnTo>
                      <a:pt x="997" y="525"/>
                    </a:lnTo>
                    <a:close/>
                    <a:moveTo>
                      <a:pt x="845" y="441"/>
                    </a:moveTo>
                    <a:lnTo>
                      <a:pt x="845" y="443"/>
                    </a:lnTo>
                    <a:lnTo>
                      <a:pt x="847" y="445"/>
                    </a:lnTo>
                    <a:lnTo>
                      <a:pt x="849" y="443"/>
                    </a:lnTo>
                    <a:lnTo>
                      <a:pt x="852" y="445"/>
                    </a:lnTo>
                    <a:lnTo>
                      <a:pt x="854" y="443"/>
                    </a:lnTo>
                    <a:lnTo>
                      <a:pt x="852" y="441"/>
                    </a:lnTo>
                    <a:lnTo>
                      <a:pt x="847" y="441"/>
                    </a:lnTo>
                    <a:lnTo>
                      <a:pt x="845" y="441"/>
                    </a:lnTo>
                    <a:lnTo>
                      <a:pt x="845" y="441"/>
                    </a:lnTo>
                    <a:close/>
                    <a:moveTo>
                      <a:pt x="871" y="491"/>
                    </a:moveTo>
                    <a:lnTo>
                      <a:pt x="868" y="487"/>
                    </a:lnTo>
                    <a:lnTo>
                      <a:pt x="868" y="479"/>
                    </a:lnTo>
                    <a:lnTo>
                      <a:pt x="866" y="474"/>
                    </a:lnTo>
                    <a:lnTo>
                      <a:pt x="866" y="472"/>
                    </a:lnTo>
                    <a:lnTo>
                      <a:pt x="866" y="468"/>
                    </a:lnTo>
                    <a:lnTo>
                      <a:pt x="864" y="464"/>
                    </a:lnTo>
                    <a:lnTo>
                      <a:pt x="864" y="460"/>
                    </a:lnTo>
                    <a:lnTo>
                      <a:pt x="862" y="455"/>
                    </a:lnTo>
                    <a:lnTo>
                      <a:pt x="858" y="453"/>
                    </a:lnTo>
                    <a:lnTo>
                      <a:pt x="858" y="451"/>
                    </a:lnTo>
                    <a:lnTo>
                      <a:pt x="864" y="445"/>
                    </a:lnTo>
                    <a:lnTo>
                      <a:pt x="868" y="445"/>
                    </a:lnTo>
                    <a:lnTo>
                      <a:pt x="871" y="441"/>
                    </a:lnTo>
                    <a:lnTo>
                      <a:pt x="877" y="441"/>
                    </a:lnTo>
                    <a:lnTo>
                      <a:pt x="879" y="443"/>
                    </a:lnTo>
                    <a:lnTo>
                      <a:pt x="883" y="443"/>
                    </a:lnTo>
                    <a:lnTo>
                      <a:pt x="885" y="445"/>
                    </a:lnTo>
                    <a:lnTo>
                      <a:pt x="887" y="445"/>
                    </a:lnTo>
                    <a:lnTo>
                      <a:pt x="892" y="445"/>
                    </a:lnTo>
                    <a:lnTo>
                      <a:pt x="894" y="445"/>
                    </a:lnTo>
                    <a:lnTo>
                      <a:pt x="898" y="445"/>
                    </a:lnTo>
                    <a:lnTo>
                      <a:pt x="900" y="451"/>
                    </a:lnTo>
                    <a:lnTo>
                      <a:pt x="900" y="453"/>
                    </a:lnTo>
                    <a:lnTo>
                      <a:pt x="900" y="455"/>
                    </a:lnTo>
                    <a:lnTo>
                      <a:pt x="902" y="460"/>
                    </a:lnTo>
                    <a:lnTo>
                      <a:pt x="902" y="462"/>
                    </a:lnTo>
                    <a:lnTo>
                      <a:pt x="900" y="464"/>
                    </a:lnTo>
                    <a:lnTo>
                      <a:pt x="900" y="466"/>
                    </a:lnTo>
                    <a:lnTo>
                      <a:pt x="896" y="470"/>
                    </a:lnTo>
                    <a:lnTo>
                      <a:pt x="894" y="470"/>
                    </a:lnTo>
                    <a:lnTo>
                      <a:pt x="887" y="476"/>
                    </a:lnTo>
                    <a:lnTo>
                      <a:pt x="883" y="479"/>
                    </a:lnTo>
                    <a:lnTo>
                      <a:pt x="879" y="485"/>
                    </a:lnTo>
                    <a:lnTo>
                      <a:pt x="875" y="485"/>
                    </a:lnTo>
                    <a:lnTo>
                      <a:pt x="873" y="487"/>
                    </a:lnTo>
                    <a:lnTo>
                      <a:pt x="873" y="489"/>
                    </a:lnTo>
                    <a:lnTo>
                      <a:pt x="871" y="491"/>
                    </a:lnTo>
                    <a:lnTo>
                      <a:pt x="871" y="491"/>
                    </a:lnTo>
                    <a:close/>
                    <a:moveTo>
                      <a:pt x="1014" y="571"/>
                    </a:moveTo>
                    <a:lnTo>
                      <a:pt x="1008" y="567"/>
                    </a:lnTo>
                    <a:lnTo>
                      <a:pt x="1005" y="567"/>
                    </a:lnTo>
                    <a:lnTo>
                      <a:pt x="999" y="567"/>
                    </a:lnTo>
                    <a:lnTo>
                      <a:pt x="1001" y="563"/>
                    </a:lnTo>
                    <a:lnTo>
                      <a:pt x="1003" y="561"/>
                    </a:lnTo>
                    <a:lnTo>
                      <a:pt x="1005" y="563"/>
                    </a:lnTo>
                    <a:lnTo>
                      <a:pt x="1008" y="561"/>
                    </a:lnTo>
                    <a:lnTo>
                      <a:pt x="1008" y="559"/>
                    </a:lnTo>
                    <a:lnTo>
                      <a:pt x="1003" y="559"/>
                    </a:lnTo>
                    <a:lnTo>
                      <a:pt x="1003" y="559"/>
                    </a:lnTo>
                    <a:lnTo>
                      <a:pt x="1008" y="552"/>
                    </a:lnTo>
                    <a:lnTo>
                      <a:pt x="1010" y="544"/>
                    </a:lnTo>
                    <a:lnTo>
                      <a:pt x="1010" y="542"/>
                    </a:lnTo>
                    <a:lnTo>
                      <a:pt x="1012" y="540"/>
                    </a:lnTo>
                    <a:lnTo>
                      <a:pt x="1012" y="538"/>
                    </a:lnTo>
                    <a:lnTo>
                      <a:pt x="1008" y="535"/>
                    </a:lnTo>
                    <a:lnTo>
                      <a:pt x="1010" y="533"/>
                    </a:lnTo>
                    <a:lnTo>
                      <a:pt x="1010" y="527"/>
                    </a:lnTo>
                    <a:lnTo>
                      <a:pt x="1014" y="521"/>
                    </a:lnTo>
                    <a:lnTo>
                      <a:pt x="1016" y="519"/>
                    </a:lnTo>
                    <a:lnTo>
                      <a:pt x="1016" y="514"/>
                    </a:lnTo>
                    <a:lnTo>
                      <a:pt x="1020" y="512"/>
                    </a:lnTo>
                    <a:lnTo>
                      <a:pt x="1022" y="508"/>
                    </a:lnTo>
                    <a:lnTo>
                      <a:pt x="1022" y="506"/>
                    </a:lnTo>
                    <a:lnTo>
                      <a:pt x="1024" y="502"/>
                    </a:lnTo>
                    <a:lnTo>
                      <a:pt x="1029" y="495"/>
                    </a:lnTo>
                    <a:lnTo>
                      <a:pt x="1031" y="491"/>
                    </a:lnTo>
                    <a:lnTo>
                      <a:pt x="1033" y="489"/>
                    </a:lnTo>
                    <a:lnTo>
                      <a:pt x="1033" y="487"/>
                    </a:lnTo>
                    <a:lnTo>
                      <a:pt x="1033" y="485"/>
                    </a:lnTo>
                    <a:lnTo>
                      <a:pt x="1035" y="481"/>
                    </a:lnTo>
                    <a:lnTo>
                      <a:pt x="1039" y="481"/>
                    </a:lnTo>
                    <a:lnTo>
                      <a:pt x="1041" y="487"/>
                    </a:lnTo>
                    <a:lnTo>
                      <a:pt x="1041" y="489"/>
                    </a:lnTo>
                    <a:lnTo>
                      <a:pt x="1045" y="491"/>
                    </a:lnTo>
                    <a:lnTo>
                      <a:pt x="1045" y="487"/>
                    </a:lnTo>
                    <a:lnTo>
                      <a:pt x="1043" y="483"/>
                    </a:lnTo>
                    <a:lnTo>
                      <a:pt x="1043" y="481"/>
                    </a:lnTo>
                    <a:lnTo>
                      <a:pt x="1045" y="481"/>
                    </a:lnTo>
                    <a:lnTo>
                      <a:pt x="1043" y="476"/>
                    </a:lnTo>
                    <a:lnTo>
                      <a:pt x="1045" y="470"/>
                    </a:lnTo>
                    <a:lnTo>
                      <a:pt x="1056" y="468"/>
                    </a:lnTo>
                    <a:lnTo>
                      <a:pt x="1060" y="468"/>
                    </a:lnTo>
                    <a:lnTo>
                      <a:pt x="1064" y="468"/>
                    </a:lnTo>
                    <a:lnTo>
                      <a:pt x="1067" y="468"/>
                    </a:lnTo>
                    <a:lnTo>
                      <a:pt x="1071" y="468"/>
                    </a:lnTo>
                    <a:lnTo>
                      <a:pt x="1071" y="472"/>
                    </a:lnTo>
                    <a:lnTo>
                      <a:pt x="1073" y="468"/>
                    </a:lnTo>
                    <a:lnTo>
                      <a:pt x="1079" y="470"/>
                    </a:lnTo>
                    <a:lnTo>
                      <a:pt x="1081" y="474"/>
                    </a:lnTo>
                    <a:lnTo>
                      <a:pt x="1086" y="474"/>
                    </a:lnTo>
                    <a:lnTo>
                      <a:pt x="1086" y="476"/>
                    </a:lnTo>
                    <a:lnTo>
                      <a:pt x="1088" y="476"/>
                    </a:lnTo>
                    <a:lnTo>
                      <a:pt x="1090" y="479"/>
                    </a:lnTo>
                    <a:lnTo>
                      <a:pt x="1090" y="483"/>
                    </a:lnTo>
                    <a:lnTo>
                      <a:pt x="1092" y="485"/>
                    </a:lnTo>
                    <a:lnTo>
                      <a:pt x="1094" y="483"/>
                    </a:lnTo>
                    <a:lnTo>
                      <a:pt x="1100" y="483"/>
                    </a:lnTo>
                    <a:lnTo>
                      <a:pt x="1109" y="485"/>
                    </a:lnTo>
                    <a:lnTo>
                      <a:pt x="1113" y="487"/>
                    </a:lnTo>
                    <a:lnTo>
                      <a:pt x="1113" y="491"/>
                    </a:lnTo>
                    <a:lnTo>
                      <a:pt x="1117" y="493"/>
                    </a:lnTo>
                    <a:lnTo>
                      <a:pt x="1117" y="495"/>
                    </a:lnTo>
                    <a:lnTo>
                      <a:pt x="1115" y="495"/>
                    </a:lnTo>
                    <a:lnTo>
                      <a:pt x="1115" y="495"/>
                    </a:lnTo>
                    <a:lnTo>
                      <a:pt x="1113" y="500"/>
                    </a:lnTo>
                    <a:lnTo>
                      <a:pt x="1107" y="504"/>
                    </a:lnTo>
                    <a:lnTo>
                      <a:pt x="1102" y="508"/>
                    </a:lnTo>
                    <a:lnTo>
                      <a:pt x="1100" y="510"/>
                    </a:lnTo>
                    <a:lnTo>
                      <a:pt x="1100" y="512"/>
                    </a:lnTo>
                    <a:lnTo>
                      <a:pt x="1092" y="519"/>
                    </a:lnTo>
                    <a:lnTo>
                      <a:pt x="1088" y="523"/>
                    </a:lnTo>
                    <a:lnTo>
                      <a:pt x="1083" y="523"/>
                    </a:lnTo>
                    <a:lnTo>
                      <a:pt x="1083" y="525"/>
                    </a:lnTo>
                    <a:lnTo>
                      <a:pt x="1083" y="527"/>
                    </a:lnTo>
                    <a:lnTo>
                      <a:pt x="1081" y="529"/>
                    </a:lnTo>
                    <a:lnTo>
                      <a:pt x="1075" y="533"/>
                    </a:lnTo>
                    <a:lnTo>
                      <a:pt x="1071" y="540"/>
                    </a:lnTo>
                    <a:lnTo>
                      <a:pt x="1064" y="544"/>
                    </a:lnTo>
                    <a:lnTo>
                      <a:pt x="1060" y="546"/>
                    </a:lnTo>
                    <a:lnTo>
                      <a:pt x="1056" y="546"/>
                    </a:lnTo>
                    <a:lnTo>
                      <a:pt x="1056" y="544"/>
                    </a:lnTo>
                    <a:lnTo>
                      <a:pt x="1054" y="544"/>
                    </a:lnTo>
                    <a:lnTo>
                      <a:pt x="1048" y="540"/>
                    </a:lnTo>
                    <a:lnTo>
                      <a:pt x="1048" y="535"/>
                    </a:lnTo>
                    <a:lnTo>
                      <a:pt x="1045" y="535"/>
                    </a:lnTo>
                    <a:lnTo>
                      <a:pt x="1041" y="535"/>
                    </a:lnTo>
                    <a:lnTo>
                      <a:pt x="1039" y="535"/>
                    </a:lnTo>
                    <a:lnTo>
                      <a:pt x="1035" y="535"/>
                    </a:lnTo>
                    <a:lnTo>
                      <a:pt x="1033" y="533"/>
                    </a:lnTo>
                    <a:lnTo>
                      <a:pt x="1029" y="533"/>
                    </a:lnTo>
                    <a:lnTo>
                      <a:pt x="1029" y="535"/>
                    </a:lnTo>
                    <a:lnTo>
                      <a:pt x="1031" y="538"/>
                    </a:lnTo>
                    <a:lnTo>
                      <a:pt x="1037" y="538"/>
                    </a:lnTo>
                    <a:lnTo>
                      <a:pt x="1037" y="542"/>
                    </a:lnTo>
                    <a:lnTo>
                      <a:pt x="1035" y="544"/>
                    </a:lnTo>
                    <a:lnTo>
                      <a:pt x="1037" y="546"/>
                    </a:lnTo>
                    <a:lnTo>
                      <a:pt x="1037" y="550"/>
                    </a:lnTo>
                    <a:lnTo>
                      <a:pt x="1035" y="554"/>
                    </a:lnTo>
                    <a:lnTo>
                      <a:pt x="1031" y="557"/>
                    </a:lnTo>
                    <a:lnTo>
                      <a:pt x="1029" y="559"/>
                    </a:lnTo>
                    <a:lnTo>
                      <a:pt x="1027" y="559"/>
                    </a:lnTo>
                    <a:lnTo>
                      <a:pt x="1022" y="561"/>
                    </a:lnTo>
                    <a:lnTo>
                      <a:pt x="1022" y="565"/>
                    </a:lnTo>
                    <a:lnTo>
                      <a:pt x="1018" y="567"/>
                    </a:lnTo>
                    <a:lnTo>
                      <a:pt x="1016" y="567"/>
                    </a:lnTo>
                    <a:lnTo>
                      <a:pt x="1016" y="571"/>
                    </a:lnTo>
                    <a:lnTo>
                      <a:pt x="1016" y="571"/>
                    </a:lnTo>
                    <a:lnTo>
                      <a:pt x="1014" y="571"/>
                    </a:lnTo>
                    <a:lnTo>
                      <a:pt x="1014" y="571"/>
                    </a:lnTo>
                    <a:close/>
                    <a:moveTo>
                      <a:pt x="1258" y="588"/>
                    </a:moveTo>
                    <a:lnTo>
                      <a:pt x="1254" y="586"/>
                    </a:lnTo>
                    <a:lnTo>
                      <a:pt x="1250" y="584"/>
                    </a:lnTo>
                    <a:lnTo>
                      <a:pt x="1248" y="580"/>
                    </a:lnTo>
                    <a:lnTo>
                      <a:pt x="1246" y="578"/>
                    </a:lnTo>
                    <a:lnTo>
                      <a:pt x="1244" y="576"/>
                    </a:lnTo>
                    <a:lnTo>
                      <a:pt x="1246" y="569"/>
                    </a:lnTo>
                    <a:lnTo>
                      <a:pt x="1250" y="567"/>
                    </a:lnTo>
                    <a:lnTo>
                      <a:pt x="1248" y="565"/>
                    </a:lnTo>
                    <a:lnTo>
                      <a:pt x="1250" y="561"/>
                    </a:lnTo>
                    <a:lnTo>
                      <a:pt x="1250" y="559"/>
                    </a:lnTo>
                    <a:lnTo>
                      <a:pt x="1246" y="559"/>
                    </a:lnTo>
                    <a:lnTo>
                      <a:pt x="1244" y="554"/>
                    </a:lnTo>
                    <a:lnTo>
                      <a:pt x="1246" y="546"/>
                    </a:lnTo>
                    <a:lnTo>
                      <a:pt x="1250" y="548"/>
                    </a:lnTo>
                    <a:lnTo>
                      <a:pt x="1250" y="544"/>
                    </a:lnTo>
                    <a:lnTo>
                      <a:pt x="1250" y="542"/>
                    </a:lnTo>
                    <a:lnTo>
                      <a:pt x="1252" y="538"/>
                    </a:lnTo>
                    <a:lnTo>
                      <a:pt x="1254" y="533"/>
                    </a:lnTo>
                    <a:lnTo>
                      <a:pt x="1256" y="531"/>
                    </a:lnTo>
                    <a:lnTo>
                      <a:pt x="1258" y="533"/>
                    </a:lnTo>
                    <a:lnTo>
                      <a:pt x="1260" y="538"/>
                    </a:lnTo>
                    <a:lnTo>
                      <a:pt x="1267" y="540"/>
                    </a:lnTo>
                    <a:lnTo>
                      <a:pt x="1271" y="542"/>
                    </a:lnTo>
                    <a:lnTo>
                      <a:pt x="1275" y="544"/>
                    </a:lnTo>
                    <a:lnTo>
                      <a:pt x="1277" y="542"/>
                    </a:lnTo>
                    <a:lnTo>
                      <a:pt x="1284" y="544"/>
                    </a:lnTo>
                    <a:lnTo>
                      <a:pt x="1290" y="544"/>
                    </a:lnTo>
                    <a:lnTo>
                      <a:pt x="1292" y="546"/>
                    </a:lnTo>
                    <a:lnTo>
                      <a:pt x="1292" y="550"/>
                    </a:lnTo>
                    <a:lnTo>
                      <a:pt x="1298" y="554"/>
                    </a:lnTo>
                    <a:lnTo>
                      <a:pt x="1300" y="557"/>
                    </a:lnTo>
                    <a:lnTo>
                      <a:pt x="1298" y="561"/>
                    </a:lnTo>
                    <a:lnTo>
                      <a:pt x="1298" y="565"/>
                    </a:lnTo>
                    <a:lnTo>
                      <a:pt x="1303" y="567"/>
                    </a:lnTo>
                    <a:lnTo>
                      <a:pt x="1303" y="569"/>
                    </a:lnTo>
                    <a:lnTo>
                      <a:pt x="1303" y="571"/>
                    </a:lnTo>
                    <a:lnTo>
                      <a:pt x="1303" y="576"/>
                    </a:lnTo>
                    <a:lnTo>
                      <a:pt x="1305" y="580"/>
                    </a:lnTo>
                    <a:lnTo>
                      <a:pt x="1303" y="582"/>
                    </a:lnTo>
                    <a:lnTo>
                      <a:pt x="1303" y="584"/>
                    </a:lnTo>
                    <a:lnTo>
                      <a:pt x="1307" y="586"/>
                    </a:lnTo>
                    <a:lnTo>
                      <a:pt x="1307" y="588"/>
                    </a:lnTo>
                    <a:lnTo>
                      <a:pt x="1305" y="590"/>
                    </a:lnTo>
                    <a:lnTo>
                      <a:pt x="1303" y="592"/>
                    </a:lnTo>
                    <a:lnTo>
                      <a:pt x="1296" y="590"/>
                    </a:lnTo>
                    <a:lnTo>
                      <a:pt x="1294" y="588"/>
                    </a:lnTo>
                    <a:lnTo>
                      <a:pt x="1288" y="588"/>
                    </a:lnTo>
                    <a:lnTo>
                      <a:pt x="1284" y="586"/>
                    </a:lnTo>
                    <a:lnTo>
                      <a:pt x="1279" y="584"/>
                    </a:lnTo>
                    <a:lnTo>
                      <a:pt x="1277" y="584"/>
                    </a:lnTo>
                    <a:lnTo>
                      <a:pt x="1275" y="582"/>
                    </a:lnTo>
                    <a:lnTo>
                      <a:pt x="1269" y="584"/>
                    </a:lnTo>
                    <a:lnTo>
                      <a:pt x="1265" y="584"/>
                    </a:lnTo>
                    <a:lnTo>
                      <a:pt x="1260" y="588"/>
                    </a:lnTo>
                    <a:lnTo>
                      <a:pt x="1258" y="588"/>
                    </a:lnTo>
                    <a:lnTo>
                      <a:pt x="1258" y="588"/>
                    </a:lnTo>
                    <a:close/>
                    <a:moveTo>
                      <a:pt x="1237" y="594"/>
                    </a:moveTo>
                    <a:lnTo>
                      <a:pt x="1235" y="590"/>
                    </a:lnTo>
                    <a:lnTo>
                      <a:pt x="1237" y="588"/>
                    </a:lnTo>
                    <a:lnTo>
                      <a:pt x="1239" y="590"/>
                    </a:lnTo>
                    <a:lnTo>
                      <a:pt x="1239" y="592"/>
                    </a:lnTo>
                    <a:lnTo>
                      <a:pt x="1237" y="594"/>
                    </a:lnTo>
                    <a:lnTo>
                      <a:pt x="1237" y="594"/>
                    </a:lnTo>
                    <a:close/>
                    <a:moveTo>
                      <a:pt x="1241" y="599"/>
                    </a:moveTo>
                    <a:lnTo>
                      <a:pt x="1241" y="597"/>
                    </a:lnTo>
                    <a:lnTo>
                      <a:pt x="1241" y="594"/>
                    </a:lnTo>
                    <a:lnTo>
                      <a:pt x="1244" y="594"/>
                    </a:lnTo>
                    <a:lnTo>
                      <a:pt x="1244" y="597"/>
                    </a:lnTo>
                    <a:lnTo>
                      <a:pt x="1241" y="599"/>
                    </a:lnTo>
                    <a:lnTo>
                      <a:pt x="1241" y="599"/>
                    </a:lnTo>
                    <a:close/>
                    <a:moveTo>
                      <a:pt x="1252" y="599"/>
                    </a:moveTo>
                    <a:lnTo>
                      <a:pt x="1250" y="597"/>
                    </a:lnTo>
                    <a:lnTo>
                      <a:pt x="1250" y="594"/>
                    </a:lnTo>
                    <a:lnTo>
                      <a:pt x="1252" y="594"/>
                    </a:lnTo>
                    <a:lnTo>
                      <a:pt x="1254" y="597"/>
                    </a:lnTo>
                    <a:lnTo>
                      <a:pt x="1252" y="599"/>
                    </a:lnTo>
                    <a:lnTo>
                      <a:pt x="1252" y="599"/>
                    </a:lnTo>
                    <a:close/>
                    <a:moveTo>
                      <a:pt x="1005" y="683"/>
                    </a:moveTo>
                    <a:lnTo>
                      <a:pt x="1005" y="681"/>
                    </a:lnTo>
                    <a:lnTo>
                      <a:pt x="1005" y="679"/>
                    </a:lnTo>
                    <a:lnTo>
                      <a:pt x="1010" y="679"/>
                    </a:lnTo>
                    <a:lnTo>
                      <a:pt x="1010" y="681"/>
                    </a:lnTo>
                    <a:lnTo>
                      <a:pt x="1010" y="683"/>
                    </a:lnTo>
                    <a:lnTo>
                      <a:pt x="1008" y="683"/>
                    </a:lnTo>
                    <a:lnTo>
                      <a:pt x="1005" y="683"/>
                    </a:lnTo>
                    <a:lnTo>
                      <a:pt x="1005" y="683"/>
                    </a:lnTo>
                    <a:close/>
                    <a:moveTo>
                      <a:pt x="1018" y="702"/>
                    </a:moveTo>
                    <a:lnTo>
                      <a:pt x="1018" y="708"/>
                    </a:lnTo>
                    <a:lnTo>
                      <a:pt x="1020" y="706"/>
                    </a:lnTo>
                    <a:lnTo>
                      <a:pt x="1020" y="706"/>
                    </a:lnTo>
                    <a:lnTo>
                      <a:pt x="1020" y="702"/>
                    </a:lnTo>
                    <a:lnTo>
                      <a:pt x="1020" y="702"/>
                    </a:lnTo>
                    <a:lnTo>
                      <a:pt x="1018" y="702"/>
                    </a:lnTo>
                    <a:lnTo>
                      <a:pt x="1018" y="702"/>
                    </a:lnTo>
                    <a:close/>
                    <a:moveTo>
                      <a:pt x="1014" y="702"/>
                    </a:moveTo>
                    <a:lnTo>
                      <a:pt x="1012" y="706"/>
                    </a:lnTo>
                    <a:lnTo>
                      <a:pt x="1014" y="708"/>
                    </a:lnTo>
                    <a:lnTo>
                      <a:pt x="1014" y="710"/>
                    </a:lnTo>
                    <a:lnTo>
                      <a:pt x="1016" y="710"/>
                    </a:lnTo>
                    <a:lnTo>
                      <a:pt x="1016" y="708"/>
                    </a:lnTo>
                    <a:lnTo>
                      <a:pt x="1016" y="704"/>
                    </a:lnTo>
                    <a:lnTo>
                      <a:pt x="1014" y="702"/>
                    </a:lnTo>
                    <a:lnTo>
                      <a:pt x="1014" y="702"/>
                    </a:lnTo>
                    <a:lnTo>
                      <a:pt x="1014" y="702"/>
                    </a:lnTo>
                    <a:close/>
                    <a:moveTo>
                      <a:pt x="1090" y="689"/>
                    </a:moveTo>
                    <a:lnTo>
                      <a:pt x="1090" y="687"/>
                    </a:lnTo>
                    <a:lnTo>
                      <a:pt x="1086" y="687"/>
                    </a:lnTo>
                    <a:lnTo>
                      <a:pt x="1083" y="685"/>
                    </a:lnTo>
                    <a:lnTo>
                      <a:pt x="1083" y="687"/>
                    </a:lnTo>
                    <a:lnTo>
                      <a:pt x="1081" y="687"/>
                    </a:lnTo>
                    <a:lnTo>
                      <a:pt x="1081" y="683"/>
                    </a:lnTo>
                    <a:lnTo>
                      <a:pt x="1079" y="681"/>
                    </a:lnTo>
                    <a:lnTo>
                      <a:pt x="1083" y="681"/>
                    </a:lnTo>
                    <a:lnTo>
                      <a:pt x="1083" y="679"/>
                    </a:lnTo>
                    <a:lnTo>
                      <a:pt x="1088" y="679"/>
                    </a:lnTo>
                    <a:lnTo>
                      <a:pt x="1090" y="683"/>
                    </a:lnTo>
                    <a:lnTo>
                      <a:pt x="1094" y="683"/>
                    </a:lnTo>
                    <a:lnTo>
                      <a:pt x="1094" y="687"/>
                    </a:lnTo>
                    <a:lnTo>
                      <a:pt x="1092" y="689"/>
                    </a:lnTo>
                    <a:lnTo>
                      <a:pt x="1092" y="689"/>
                    </a:lnTo>
                    <a:lnTo>
                      <a:pt x="1090" y="689"/>
                    </a:lnTo>
                    <a:lnTo>
                      <a:pt x="1090" y="689"/>
                    </a:lnTo>
                    <a:close/>
                    <a:moveTo>
                      <a:pt x="1134" y="706"/>
                    </a:moveTo>
                    <a:lnTo>
                      <a:pt x="1132" y="706"/>
                    </a:lnTo>
                    <a:lnTo>
                      <a:pt x="1130" y="702"/>
                    </a:lnTo>
                    <a:lnTo>
                      <a:pt x="1132" y="704"/>
                    </a:lnTo>
                    <a:lnTo>
                      <a:pt x="1134" y="704"/>
                    </a:lnTo>
                    <a:lnTo>
                      <a:pt x="1134" y="706"/>
                    </a:lnTo>
                    <a:lnTo>
                      <a:pt x="1134" y="706"/>
                    </a:lnTo>
                    <a:lnTo>
                      <a:pt x="1134" y="706"/>
                    </a:lnTo>
                    <a:close/>
                    <a:moveTo>
                      <a:pt x="1138" y="706"/>
                    </a:moveTo>
                    <a:lnTo>
                      <a:pt x="1142" y="708"/>
                    </a:lnTo>
                    <a:lnTo>
                      <a:pt x="1140" y="706"/>
                    </a:lnTo>
                    <a:lnTo>
                      <a:pt x="1138" y="706"/>
                    </a:lnTo>
                    <a:lnTo>
                      <a:pt x="1138" y="706"/>
                    </a:lnTo>
                    <a:close/>
                    <a:moveTo>
                      <a:pt x="1145" y="708"/>
                    </a:moveTo>
                    <a:lnTo>
                      <a:pt x="1147" y="710"/>
                    </a:lnTo>
                    <a:lnTo>
                      <a:pt x="1149" y="710"/>
                    </a:lnTo>
                    <a:lnTo>
                      <a:pt x="1151" y="710"/>
                    </a:lnTo>
                    <a:lnTo>
                      <a:pt x="1151" y="708"/>
                    </a:lnTo>
                    <a:lnTo>
                      <a:pt x="1149" y="708"/>
                    </a:lnTo>
                    <a:lnTo>
                      <a:pt x="1147" y="706"/>
                    </a:lnTo>
                    <a:lnTo>
                      <a:pt x="1145" y="706"/>
                    </a:lnTo>
                    <a:lnTo>
                      <a:pt x="1145" y="708"/>
                    </a:lnTo>
                    <a:lnTo>
                      <a:pt x="1145" y="708"/>
                    </a:lnTo>
                    <a:lnTo>
                      <a:pt x="1145" y="708"/>
                    </a:lnTo>
                    <a:close/>
                    <a:moveTo>
                      <a:pt x="1191" y="772"/>
                    </a:moveTo>
                    <a:lnTo>
                      <a:pt x="1191" y="769"/>
                    </a:lnTo>
                    <a:lnTo>
                      <a:pt x="1193" y="767"/>
                    </a:lnTo>
                    <a:lnTo>
                      <a:pt x="1191" y="763"/>
                    </a:lnTo>
                    <a:lnTo>
                      <a:pt x="1193" y="765"/>
                    </a:lnTo>
                    <a:lnTo>
                      <a:pt x="1195" y="765"/>
                    </a:lnTo>
                    <a:lnTo>
                      <a:pt x="1195" y="769"/>
                    </a:lnTo>
                    <a:lnTo>
                      <a:pt x="1193" y="772"/>
                    </a:lnTo>
                    <a:lnTo>
                      <a:pt x="1191" y="772"/>
                    </a:lnTo>
                    <a:lnTo>
                      <a:pt x="1191" y="772"/>
                    </a:lnTo>
                    <a:close/>
                    <a:moveTo>
                      <a:pt x="1187" y="784"/>
                    </a:moveTo>
                    <a:lnTo>
                      <a:pt x="1187" y="778"/>
                    </a:lnTo>
                    <a:lnTo>
                      <a:pt x="1187" y="776"/>
                    </a:lnTo>
                    <a:lnTo>
                      <a:pt x="1189" y="776"/>
                    </a:lnTo>
                    <a:lnTo>
                      <a:pt x="1191" y="778"/>
                    </a:lnTo>
                    <a:lnTo>
                      <a:pt x="1191" y="780"/>
                    </a:lnTo>
                    <a:lnTo>
                      <a:pt x="1189" y="780"/>
                    </a:lnTo>
                    <a:lnTo>
                      <a:pt x="1189" y="782"/>
                    </a:lnTo>
                    <a:lnTo>
                      <a:pt x="1187" y="784"/>
                    </a:lnTo>
                    <a:lnTo>
                      <a:pt x="1187" y="784"/>
                    </a:lnTo>
                    <a:close/>
                    <a:moveTo>
                      <a:pt x="1159" y="723"/>
                    </a:moveTo>
                    <a:lnTo>
                      <a:pt x="1157" y="721"/>
                    </a:lnTo>
                    <a:lnTo>
                      <a:pt x="1159" y="721"/>
                    </a:lnTo>
                    <a:lnTo>
                      <a:pt x="1159" y="723"/>
                    </a:lnTo>
                    <a:lnTo>
                      <a:pt x="1159" y="723"/>
                    </a:lnTo>
                    <a:close/>
                    <a:moveTo>
                      <a:pt x="1153" y="723"/>
                    </a:moveTo>
                    <a:lnTo>
                      <a:pt x="1153" y="721"/>
                    </a:lnTo>
                    <a:lnTo>
                      <a:pt x="1155" y="721"/>
                    </a:lnTo>
                    <a:lnTo>
                      <a:pt x="1155" y="723"/>
                    </a:lnTo>
                    <a:lnTo>
                      <a:pt x="1153" y="723"/>
                    </a:lnTo>
                    <a:lnTo>
                      <a:pt x="1153" y="723"/>
                    </a:lnTo>
                    <a:close/>
                    <a:moveTo>
                      <a:pt x="1155" y="727"/>
                    </a:moveTo>
                    <a:lnTo>
                      <a:pt x="1157" y="729"/>
                    </a:lnTo>
                    <a:lnTo>
                      <a:pt x="1159" y="727"/>
                    </a:lnTo>
                    <a:lnTo>
                      <a:pt x="1161" y="729"/>
                    </a:lnTo>
                    <a:lnTo>
                      <a:pt x="1161" y="727"/>
                    </a:lnTo>
                    <a:lnTo>
                      <a:pt x="1159" y="725"/>
                    </a:lnTo>
                    <a:lnTo>
                      <a:pt x="1155" y="725"/>
                    </a:lnTo>
                    <a:lnTo>
                      <a:pt x="1155" y="727"/>
                    </a:lnTo>
                    <a:lnTo>
                      <a:pt x="1155" y="727"/>
                    </a:lnTo>
                    <a:close/>
                    <a:moveTo>
                      <a:pt x="1180" y="717"/>
                    </a:moveTo>
                    <a:lnTo>
                      <a:pt x="1185" y="717"/>
                    </a:lnTo>
                    <a:lnTo>
                      <a:pt x="1185" y="719"/>
                    </a:lnTo>
                    <a:lnTo>
                      <a:pt x="1185" y="721"/>
                    </a:lnTo>
                    <a:lnTo>
                      <a:pt x="1185" y="721"/>
                    </a:lnTo>
                    <a:lnTo>
                      <a:pt x="1187" y="723"/>
                    </a:lnTo>
                    <a:lnTo>
                      <a:pt x="1189" y="723"/>
                    </a:lnTo>
                    <a:lnTo>
                      <a:pt x="1189" y="721"/>
                    </a:lnTo>
                    <a:lnTo>
                      <a:pt x="1191" y="721"/>
                    </a:lnTo>
                    <a:lnTo>
                      <a:pt x="1193" y="721"/>
                    </a:lnTo>
                    <a:lnTo>
                      <a:pt x="1195" y="721"/>
                    </a:lnTo>
                    <a:lnTo>
                      <a:pt x="1197" y="719"/>
                    </a:lnTo>
                    <a:lnTo>
                      <a:pt x="1195" y="717"/>
                    </a:lnTo>
                    <a:lnTo>
                      <a:pt x="1191" y="715"/>
                    </a:lnTo>
                    <a:lnTo>
                      <a:pt x="1189" y="713"/>
                    </a:lnTo>
                    <a:lnTo>
                      <a:pt x="1185" y="713"/>
                    </a:lnTo>
                    <a:lnTo>
                      <a:pt x="1185" y="715"/>
                    </a:lnTo>
                    <a:lnTo>
                      <a:pt x="1185" y="715"/>
                    </a:lnTo>
                    <a:lnTo>
                      <a:pt x="1180" y="717"/>
                    </a:lnTo>
                    <a:lnTo>
                      <a:pt x="1180" y="717"/>
                    </a:lnTo>
                    <a:close/>
                    <a:moveTo>
                      <a:pt x="1227" y="713"/>
                    </a:moveTo>
                    <a:lnTo>
                      <a:pt x="1227" y="710"/>
                    </a:lnTo>
                    <a:lnTo>
                      <a:pt x="1229" y="710"/>
                    </a:lnTo>
                    <a:lnTo>
                      <a:pt x="1227" y="713"/>
                    </a:lnTo>
                    <a:lnTo>
                      <a:pt x="1227" y="713"/>
                    </a:lnTo>
                    <a:lnTo>
                      <a:pt x="1227" y="713"/>
                    </a:lnTo>
                    <a:close/>
                    <a:moveTo>
                      <a:pt x="1210" y="731"/>
                    </a:moveTo>
                    <a:lnTo>
                      <a:pt x="1212" y="729"/>
                    </a:lnTo>
                    <a:lnTo>
                      <a:pt x="1214" y="725"/>
                    </a:lnTo>
                    <a:lnTo>
                      <a:pt x="1218" y="725"/>
                    </a:lnTo>
                    <a:lnTo>
                      <a:pt x="1218" y="723"/>
                    </a:lnTo>
                    <a:lnTo>
                      <a:pt x="1220" y="723"/>
                    </a:lnTo>
                    <a:lnTo>
                      <a:pt x="1223" y="725"/>
                    </a:lnTo>
                    <a:lnTo>
                      <a:pt x="1223" y="727"/>
                    </a:lnTo>
                    <a:lnTo>
                      <a:pt x="1218" y="729"/>
                    </a:lnTo>
                    <a:lnTo>
                      <a:pt x="1214" y="731"/>
                    </a:lnTo>
                    <a:lnTo>
                      <a:pt x="1212" y="731"/>
                    </a:lnTo>
                    <a:lnTo>
                      <a:pt x="1210" y="731"/>
                    </a:lnTo>
                    <a:lnTo>
                      <a:pt x="1210" y="731"/>
                    </a:lnTo>
                    <a:close/>
                    <a:moveTo>
                      <a:pt x="1195" y="757"/>
                    </a:moveTo>
                    <a:lnTo>
                      <a:pt x="1204" y="750"/>
                    </a:lnTo>
                    <a:lnTo>
                      <a:pt x="1204" y="746"/>
                    </a:lnTo>
                    <a:lnTo>
                      <a:pt x="1206" y="746"/>
                    </a:lnTo>
                    <a:lnTo>
                      <a:pt x="1210" y="744"/>
                    </a:lnTo>
                    <a:lnTo>
                      <a:pt x="1214" y="740"/>
                    </a:lnTo>
                    <a:lnTo>
                      <a:pt x="1212" y="738"/>
                    </a:lnTo>
                    <a:lnTo>
                      <a:pt x="1212" y="736"/>
                    </a:lnTo>
                    <a:lnTo>
                      <a:pt x="1208" y="738"/>
                    </a:lnTo>
                    <a:lnTo>
                      <a:pt x="1208" y="740"/>
                    </a:lnTo>
                    <a:lnTo>
                      <a:pt x="1206" y="740"/>
                    </a:lnTo>
                    <a:lnTo>
                      <a:pt x="1201" y="744"/>
                    </a:lnTo>
                    <a:lnTo>
                      <a:pt x="1199" y="744"/>
                    </a:lnTo>
                    <a:lnTo>
                      <a:pt x="1193" y="744"/>
                    </a:lnTo>
                    <a:lnTo>
                      <a:pt x="1191" y="746"/>
                    </a:lnTo>
                    <a:lnTo>
                      <a:pt x="1189" y="750"/>
                    </a:lnTo>
                    <a:lnTo>
                      <a:pt x="1187" y="753"/>
                    </a:lnTo>
                    <a:lnTo>
                      <a:pt x="1187" y="757"/>
                    </a:lnTo>
                    <a:lnTo>
                      <a:pt x="1189" y="755"/>
                    </a:lnTo>
                    <a:lnTo>
                      <a:pt x="1193" y="757"/>
                    </a:lnTo>
                    <a:lnTo>
                      <a:pt x="1195" y="757"/>
                    </a:lnTo>
                    <a:lnTo>
                      <a:pt x="1195" y="757"/>
                    </a:lnTo>
                    <a:close/>
                    <a:moveTo>
                      <a:pt x="1227" y="753"/>
                    </a:moveTo>
                    <a:lnTo>
                      <a:pt x="1227" y="746"/>
                    </a:lnTo>
                    <a:lnTo>
                      <a:pt x="1229" y="744"/>
                    </a:lnTo>
                    <a:lnTo>
                      <a:pt x="1229" y="740"/>
                    </a:lnTo>
                    <a:lnTo>
                      <a:pt x="1233" y="740"/>
                    </a:lnTo>
                    <a:lnTo>
                      <a:pt x="1237" y="742"/>
                    </a:lnTo>
                    <a:lnTo>
                      <a:pt x="1237" y="746"/>
                    </a:lnTo>
                    <a:lnTo>
                      <a:pt x="1235" y="748"/>
                    </a:lnTo>
                    <a:lnTo>
                      <a:pt x="1233" y="750"/>
                    </a:lnTo>
                    <a:lnTo>
                      <a:pt x="1231" y="753"/>
                    </a:lnTo>
                    <a:lnTo>
                      <a:pt x="1227" y="753"/>
                    </a:lnTo>
                    <a:lnTo>
                      <a:pt x="1227" y="753"/>
                    </a:lnTo>
                    <a:close/>
                    <a:moveTo>
                      <a:pt x="1254" y="784"/>
                    </a:moveTo>
                    <a:lnTo>
                      <a:pt x="1252" y="778"/>
                    </a:lnTo>
                    <a:lnTo>
                      <a:pt x="1254" y="774"/>
                    </a:lnTo>
                    <a:lnTo>
                      <a:pt x="1252" y="769"/>
                    </a:lnTo>
                    <a:lnTo>
                      <a:pt x="1250" y="772"/>
                    </a:lnTo>
                    <a:lnTo>
                      <a:pt x="1250" y="774"/>
                    </a:lnTo>
                    <a:lnTo>
                      <a:pt x="1248" y="778"/>
                    </a:lnTo>
                    <a:lnTo>
                      <a:pt x="1248" y="782"/>
                    </a:lnTo>
                    <a:lnTo>
                      <a:pt x="1250" y="784"/>
                    </a:lnTo>
                    <a:lnTo>
                      <a:pt x="1250" y="786"/>
                    </a:lnTo>
                    <a:lnTo>
                      <a:pt x="1252" y="786"/>
                    </a:lnTo>
                    <a:lnTo>
                      <a:pt x="1254" y="784"/>
                    </a:lnTo>
                    <a:lnTo>
                      <a:pt x="1254" y="784"/>
                    </a:lnTo>
                    <a:close/>
                    <a:moveTo>
                      <a:pt x="1256" y="782"/>
                    </a:moveTo>
                    <a:lnTo>
                      <a:pt x="1256" y="778"/>
                    </a:lnTo>
                    <a:lnTo>
                      <a:pt x="1256" y="774"/>
                    </a:lnTo>
                    <a:lnTo>
                      <a:pt x="1258" y="778"/>
                    </a:lnTo>
                    <a:lnTo>
                      <a:pt x="1258" y="780"/>
                    </a:lnTo>
                    <a:lnTo>
                      <a:pt x="1258" y="782"/>
                    </a:lnTo>
                    <a:lnTo>
                      <a:pt x="1256" y="782"/>
                    </a:lnTo>
                    <a:lnTo>
                      <a:pt x="1256" y="782"/>
                    </a:lnTo>
                    <a:close/>
                    <a:moveTo>
                      <a:pt x="1263" y="790"/>
                    </a:moveTo>
                    <a:lnTo>
                      <a:pt x="1260" y="788"/>
                    </a:lnTo>
                    <a:lnTo>
                      <a:pt x="1263" y="784"/>
                    </a:lnTo>
                    <a:lnTo>
                      <a:pt x="1263" y="786"/>
                    </a:lnTo>
                    <a:lnTo>
                      <a:pt x="1263" y="788"/>
                    </a:lnTo>
                    <a:lnTo>
                      <a:pt x="1263" y="790"/>
                    </a:lnTo>
                    <a:lnTo>
                      <a:pt x="1263" y="790"/>
                    </a:lnTo>
                    <a:close/>
                    <a:moveTo>
                      <a:pt x="1248" y="799"/>
                    </a:moveTo>
                    <a:lnTo>
                      <a:pt x="1248" y="799"/>
                    </a:lnTo>
                    <a:lnTo>
                      <a:pt x="1250" y="803"/>
                    </a:lnTo>
                    <a:lnTo>
                      <a:pt x="1250" y="807"/>
                    </a:lnTo>
                    <a:lnTo>
                      <a:pt x="1252" y="809"/>
                    </a:lnTo>
                    <a:lnTo>
                      <a:pt x="1254" y="807"/>
                    </a:lnTo>
                    <a:lnTo>
                      <a:pt x="1258" y="809"/>
                    </a:lnTo>
                    <a:lnTo>
                      <a:pt x="1258" y="809"/>
                    </a:lnTo>
                    <a:lnTo>
                      <a:pt x="1263" y="809"/>
                    </a:lnTo>
                    <a:lnTo>
                      <a:pt x="1267" y="812"/>
                    </a:lnTo>
                    <a:lnTo>
                      <a:pt x="1267" y="807"/>
                    </a:lnTo>
                    <a:lnTo>
                      <a:pt x="1267" y="805"/>
                    </a:lnTo>
                    <a:lnTo>
                      <a:pt x="1267" y="801"/>
                    </a:lnTo>
                    <a:lnTo>
                      <a:pt x="1263" y="801"/>
                    </a:lnTo>
                    <a:lnTo>
                      <a:pt x="1260" y="799"/>
                    </a:lnTo>
                    <a:lnTo>
                      <a:pt x="1258" y="799"/>
                    </a:lnTo>
                    <a:lnTo>
                      <a:pt x="1256" y="799"/>
                    </a:lnTo>
                    <a:lnTo>
                      <a:pt x="1256" y="797"/>
                    </a:lnTo>
                    <a:lnTo>
                      <a:pt x="1256" y="795"/>
                    </a:lnTo>
                    <a:lnTo>
                      <a:pt x="1254" y="795"/>
                    </a:lnTo>
                    <a:lnTo>
                      <a:pt x="1254" y="797"/>
                    </a:lnTo>
                    <a:lnTo>
                      <a:pt x="1252" y="799"/>
                    </a:lnTo>
                    <a:lnTo>
                      <a:pt x="1248" y="799"/>
                    </a:lnTo>
                    <a:lnTo>
                      <a:pt x="1248" y="799"/>
                    </a:lnTo>
                    <a:close/>
                    <a:moveTo>
                      <a:pt x="1145" y="944"/>
                    </a:moveTo>
                    <a:lnTo>
                      <a:pt x="1149" y="944"/>
                    </a:lnTo>
                    <a:lnTo>
                      <a:pt x="1151" y="944"/>
                    </a:lnTo>
                    <a:lnTo>
                      <a:pt x="1149" y="942"/>
                    </a:lnTo>
                    <a:lnTo>
                      <a:pt x="1147" y="942"/>
                    </a:lnTo>
                    <a:lnTo>
                      <a:pt x="1145" y="944"/>
                    </a:lnTo>
                    <a:lnTo>
                      <a:pt x="1145" y="944"/>
                    </a:lnTo>
                    <a:close/>
                    <a:moveTo>
                      <a:pt x="1086" y="847"/>
                    </a:moveTo>
                    <a:lnTo>
                      <a:pt x="1090" y="850"/>
                    </a:lnTo>
                    <a:lnTo>
                      <a:pt x="1092" y="850"/>
                    </a:lnTo>
                    <a:lnTo>
                      <a:pt x="1092" y="850"/>
                    </a:lnTo>
                    <a:lnTo>
                      <a:pt x="1090" y="847"/>
                    </a:lnTo>
                    <a:lnTo>
                      <a:pt x="1088" y="847"/>
                    </a:lnTo>
                    <a:lnTo>
                      <a:pt x="1086" y="847"/>
                    </a:lnTo>
                    <a:lnTo>
                      <a:pt x="1086" y="847"/>
                    </a:lnTo>
                    <a:close/>
                    <a:moveTo>
                      <a:pt x="1073" y="871"/>
                    </a:moveTo>
                    <a:lnTo>
                      <a:pt x="1073" y="866"/>
                    </a:lnTo>
                    <a:lnTo>
                      <a:pt x="1071" y="864"/>
                    </a:lnTo>
                    <a:lnTo>
                      <a:pt x="1067" y="862"/>
                    </a:lnTo>
                    <a:lnTo>
                      <a:pt x="1069" y="860"/>
                    </a:lnTo>
                    <a:lnTo>
                      <a:pt x="1067" y="856"/>
                    </a:lnTo>
                    <a:lnTo>
                      <a:pt x="1064" y="854"/>
                    </a:lnTo>
                    <a:lnTo>
                      <a:pt x="1064" y="850"/>
                    </a:lnTo>
                    <a:lnTo>
                      <a:pt x="1067" y="847"/>
                    </a:lnTo>
                    <a:lnTo>
                      <a:pt x="1067" y="852"/>
                    </a:lnTo>
                    <a:lnTo>
                      <a:pt x="1071" y="854"/>
                    </a:lnTo>
                    <a:lnTo>
                      <a:pt x="1071" y="856"/>
                    </a:lnTo>
                    <a:lnTo>
                      <a:pt x="1073" y="858"/>
                    </a:lnTo>
                    <a:lnTo>
                      <a:pt x="1073" y="864"/>
                    </a:lnTo>
                    <a:lnTo>
                      <a:pt x="1077" y="866"/>
                    </a:lnTo>
                    <a:lnTo>
                      <a:pt x="1081" y="866"/>
                    </a:lnTo>
                    <a:lnTo>
                      <a:pt x="1079" y="871"/>
                    </a:lnTo>
                    <a:lnTo>
                      <a:pt x="1075" y="868"/>
                    </a:lnTo>
                    <a:lnTo>
                      <a:pt x="1073" y="871"/>
                    </a:lnTo>
                    <a:lnTo>
                      <a:pt x="1073" y="871"/>
                    </a:lnTo>
                    <a:close/>
                    <a:moveTo>
                      <a:pt x="1050" y="868"/>
                    </a:moveTo>
                    <a:lnTo>
                      <a:pt x="1050" y="864"/>
                    </a:lnTo>
                    <a:lnTo>
                      <a:pt x="1050" y="862"/>
                    </a:lnTo>
                    <a:lnTo>
                      <a:pt x="1050" y="860"/>
                    </a:lnTo>
                    <a:lnTo>
                      <a:pt x="1050" y="854"/>
                    </a:lnTo>
                    <a:lnTo>
                      <a:pt x="1052" y="852"/>
                    </a:lnTo>
                    <a:lnTo>
                      <a:pt x="1054" y="852"/>
                    </a:lnTo>
                    <a:lnTo>
                      <a:pt x="1054" y="854"/>
                    </a:lnTo>
                    <a:lnTo>
                      <a:pt x="1054" y="856"/>
                    </a:lnTo>
                    <a:lnTo>
                      <a:pt x="1054" y="858"/>
                    </a:lnTo>
                    <a:lnTo>
                      <a:pt x="1056" y="860"/>
                    </a:lnTo>
                    <a:lnTo>
                      <a:pt x="1052" y="868"/>
                    </a:lnTo>
                    <a:lnTo>
                      <a:pt x="1050" y="868"/>
                    </a:lnTo>
                    <a:lnTo>
                      <a:pt x="1050" y="868"/>
                    </a:lnTo>
                    <a:close/>
                    <a:moveTo>
                      <a:pt x="1048" y="774"/>
                    </a:moveTo>
                    <a:lnTo>
                      <a:pt x="1048" y="778"/>
                    </a:lnTo>
                    <a:lnTo>
                      <a:pt x="1050" y="778"/>
                    </a:lnTo>
                    <a:lnTo>
                      <a:pt x="1054" y="778"/>
                    </a:lnTo>
                    <a:lnTo>
                      <a:pt x="1056" y="776"/>
                    </a:lnTo>
                    <a:lnTo>
                      <a:pt x="1056" y="774"/>
                    </a:lnTo>
                    <a:lnTo>
                      <a:pt x="1052" y="774"/>
                    </a:lnTo>
                    <a:lnTo>
                      <a:pt x="1048" y="774"/>
                    </a:lnTo>
                    <a:lnTo>
                      <a:pt x="1048" y="774"/>
                    </a:lnTo>
                    <a:close/>
                    <a:moveTo>
                      <a:pt x="1050" y="772"/>
                    </a:moveTo>
                    <a:lnTo>
                      <a:pt x="1052" y="769"/>
                    </a:lnTo>
                    <a:lnTo>
                      <a:pt x="1052" y="765"/>
                    </a:lnTo>
                    <a:lnTo>
                      <a:pt x="1056" y="761"/>
                    </a:lnTo>
                    <a:lnTo>
                      <a:pt x="1058" y="759"/>
                    </a:lnTo>
                    <a:lnTo>
                      <a:pt x="1058" y="759"/>
                    </a:lnTo>
                    <a:lnTo>
                      <a:pt x="1058" y="763"/>
                    </a:lnTo>
                    <a:lnTo>
                      <a:pt x="1058" y="767"/>
                    </a:lnTo>
                    <a:lnTo>
                      <a:pt x="1058" y="772"/>
                    </a:lnTo>
                    <a:lnTo>
                      <a:pt x="1054" y="774"/>
                    </a:lnTo>
                    <a:lnTo>
                      <a:pt x="1050" y="772"/>
                    </a:lnTo>
                    <a:lnTo>
                      <a:pt x="1050" y="772"/>
                    </a:lnTo>
                    <a:close/>
                    <a:moveTo>
                      <a:pt x="858" y="734"/>
                    </a:moveTo>
                    <a:lnTo>
                      <a:pt x="860" y="731"/>
                    </a:lnTo>
                    <a:lnTo>
                      <a:pt x="860" y="727"/>
                    </a:lnTo>
                    <a:lnTo>
                      <a:pt x="856" y="727"/>
                    </a:lnTo>
                    <a:lnTo>
                      <a:pt x="856" y="731"/>
                    </a:lnTo>
                    <a:lnTo>
                      <a:pt x="858" y="734"/>
                    </a:lnTo>
                    <a:lnTo>
                      <a:pt x="858" y="734"/>
                    </a:lnTo>
                    <a:close/>
                    <a:moveTo>
                      <a:pt x="696" y="687"/>
                    </a:moveTo>
                    <a:lnTo>
                      <a:pt x="698" y="685"/>
                    </a:lnTo>
                    <a:lnTo>
                      <a:pt x="700" y="685"/>
                    </a:lnTo>
                    <a:lnTo>
                      <a:pt x="698" y="687"/>
                    </a:lnTo>
                    <a:lnTo>
                      <a:pt x="698" y="687"/>
                    </a:lnTo>
                    <a:lnTo>
                      <a:pt x="696" y="687"/>
                    </a:lnTo>
                    <a:lnTo>
                      <a:pt x="696" y="687"/>
                    </a:lnTo>
                    <a:close/>
                    <a:moveTo>
                      <a:pt x="681" y="694"/>
                    </a:moveTo>
                    <a:lnTo>
                      <a:pt x="685" y="694"/>
                    </a:lnTo>
                    <a:lnTo>
                      <a:pt x="685" y="691"/>
                    </a:lnTo>
                    <a:lnTo>
                      <a:pt x="683" y="691"/>
                    </a:lnTo>
                    <a:lnTo>
                      <a:pt x="681" y="694"/>
                    </a:lnTo>
                    <a:lnTo>
                      <a:pt x="681" y="694"/>
                    </a:lnTo>
                    <a:close/>
                    <a:moveTo>
                      <a:pt x="687" y="706"/>
                    </a:moveTo>
                    <a:lnTo>
                      <a:pt x="687" y="704"/>
                    </a:lnTo>
                    <a:lnTo>
                      <a:pt x="687" y="704"/>
                    </a:lnTo>
                    <a:lnTo>
                      <a:pt x="689" y="708"/>
                    </a:lnTo>
                    <a:lnTo>
                      <a:pt x="687" y="706"/>
                    </a:lnTo>
                    <a:lnTo>
                      <a:pt x="687" y="706"/>
                    </a:lnTo>
                    <a:close/>
                    <a:moveTo>
                      <a:pt x="687" y="708"/>
                    </a:moveTo>
                    <a:lnTo>
                      <a:pt x="685" y="704"/>
                    </a:lnTo>
                    <a:lnTo>
                      <a:pt x="685" y="706"/>
                    </a:lnTo>
                    <a:lnTo>
                      <a:pt x="685" y="708"/>
                    </a:lnTo>
                    <a:lnTo>
                      <a:pt x="687" y="708"/>
                    </a:lnTo>
                    <a:lnTo>
                      <a:pt x="687" y="708"/>
                    </a:lnTo>
                    <a:close/>
                    <a:moveTo>
                      <a:pt x="693" y="719"/>
                    </a:moveTo>
                    <a:lnTo>
                      <a:pt x="696" y="723"/>
                    </a:lnTo>
                    <a:lnTo>
                      <a:pt x="698" y="723"/>
                    </a:lnTo>
                    <a:lnTo>
                      <a:pt x="700" y="721"/>
                    </a:lnTo>
                    <a:lnTo>
                      <a:pt x="700" y="719"/>
                    </a:lnTo>
                    <a:lnTo>
                      <a:pt x="700" y="717"/>
                    </a:lnTo>
                    <a:lnTo>
                      <a:pt x="698" y="717"/>
                    </a:lnTo>
                    <a:lnTo>
                      <a:pt x="698" y="719"/>
                    </a:lnTo>
                    <a:lnTo>
                      <a:pt x="696" y="717"/>
                    </a:lnTo>
                    <a:lnTo>
                      <a:pt x="693" y="719"/>
                    </a:lnTo>
                    <a:lnTo>
                      <a:pt x="693" y="719"/>
                    </a:lnTo>
                    <a:close/>
                    <a:moveTo>
                      <a:pt x="689" y="742"/>
                    </a:moveTo>
                    <a:lnTo>
                      <a:pt x="687" y="736"/>
                    </a:lnTo>
                    <a:lnTo>
                      <a:pt x="689" y="734"/>
                    </a:lnTo>
                    <a:lnTo>
                      <a:pt x="689" y="731"/>
                    </a:lnTo>
                    <a:lnTo>
                      <a:pt x="691" y="725"/>
                    </a:lnTo>
                    <a:lnTo>
                      <a:pt x="693" y="727"/>
                    </a:lnTo>
                    <a:lnTo>
                      <a:pt x="691" y="731"/>
                    </a:lnTo>
                    <a:lnTo>
                      <a:pt x="693" y="734"/>
                    </a:lnTo>
                    <a:lnTo>
                      <a:pt x="693" y="736"/>
                    </a:lnTo>
                    <a:lnTo>
                      <a:pt x="693" y="738"/>
                    </a:lnTo>
                    <a:lnTo>
                      <a:pt x="691" y="738"/>
                    </a:lnTo>
                    <a:lnTo>
                      <a:pt x="691" y="740"/>
                    </a:lnTo>
                    <a:lnTo>
                      <a:pt x="689" y="742"/>
                    </a:lnTo>
                    <a:lnTo>
                      <a:pt x="689" y="742"/>
                    </a:lnTo>
                    <a:close/>
                    <a:moveTo>
                      <a:pt x="837" y="651"/>
                    </a:moveTo>
                    <a:lnTo>
                      <a:pt x="837" y="649"/>
                    </a:lnTo>
                    <a:lnTo>
                      <a:pt x="837" y="647"/>
                    </a:lnTo>
                    <a:lnTo>
                      <a:pt x="839" y="649"/>
                    </a:lnTo>
                    <a:lnTo>
                      <a:pt x="837" y="651"/>
                    </a:lnTo>
                    <a:lnTo>
                      <a:pt x="837" y="651"/>
                    </a:lnTo>
                    <a:lnTo>
                      <a:pt x="837" y="651"/>
                    </a:lnTo>
                    <a:close/>
                    <a:moveTo>
                      <a:pt x="885" y="622"/>
                    </a:moveTo>
                    <a:lnTo>
                      <a:pt x="885" y="616"/>
                    </a:lnTo>
                    <a:lnTo>
                      <a:pt x="883" y="616"/>
                    </a:lnTo>
                    <a:lnTo>
                      <a:pt x="885" y="609"/>
                    </a:lnTo>
                    <a:lnTo>
                      <a:pt x="887" y="609"/>
                    </a:lnTo>
                    <a:lnTo>
                      <a:pt x="887" y="611"/>
                    </a:lnTo>
                    <a:lnTo>
                      <a:pt x="887" y="613"/>
                    </a:lnTo>
                    <a:lnTo>
                      <a:pt x="890" y="616"/>
                    </a:lnTo>
                    <a:lnTo>
                      <a:pt x="887" y="618"/>
                    </a:lnTo>
                    <a:lnTo>
                      <a:pt x="887" y="622"/>
                    </a:lnTo>
                    <a:lnTo>
                      <a:pt x="885" y="622"/>
                    </a:lnTo>
                    <a:lnTo>
                      <a:pt x="885" y="622"/>
                    </a:lnTo>
                    <a:close/>
                    <a:moveTo>
                      <a:pt x="830" y="681"/>
                    </a:moveTo>
                    <a:lnTo>
                      <a:pt x="830" y="679"/>
                    </a:lnTo>
                    <a:lnTo>
                      <a:pt x="830" y="677"/>
                    </a:lnTo>
                    <a:lnTo>
                      <a:pt x="833" y="675"/>
                    </a:lnTo>
                    <a:lnTo>
                      <a:pt x="833" y="672"/>
                    </a:lnTo>
                    <a:lnTo>
                      <a:pt x="835" y="670"/>
                    </a:lnTo>
                    <a:lnTo>
                      <a:pt x="835" y="668"/>
                    </a:lnTo>
                    <a:lnTo>
                      <a:pt x="830" y="668"/>
                    </a:lnTo>
                    <a:lnTo>
                      <a:pt x="830" y="666"/>
                    </a:lnTo>
                    <a:lnTo>
                      <a:pt x="833" y="662"/>
                    </a:lnTo>
                    <a:lnTo>
                      <a:pt x="835" y="662"/>
                    </a:lnTo>
                    <a:lnTo>
                      <a:pt x="835" y="658"/>
                    </a:lnTo>
                    <a:lnTo>
                      <a:pt x="830" y="656"/>
                    </a:lnTo>
                    <a:lnTo>
                      <a:pt x="828" y="656"/>
                    </a:lnTo>
                    <a:lnTo>
                      <a:pt x="828" y="660"/>
                    </a:lnTo>
                    <a:lnTo>
                      <a:pt x="826" y="660"/>
                    </a:lnTo>
                    <a:lnTo>
                      <a:pt x="824" y="660"/>
                    </a:lnTo>
                    <a:lnTo>
                      <a:pt x="820" y="660"/>
                    </a:lnTo>
                    <a:lnTo>
                      <a:pt x="816" y="664"/>
                    </a:lnTo>
                    <a:lnTo>
                      <a:pt x="812" y="666"/>
                    </a:lnTo>
                    <a:lnTo>
                      <a:pt x="812" y="664"/>
                    </a:lnTo>
                    <a:lnTo>
                      <a:pt x="816" y="662"/>
                    </a:lnTo>
                    <a:lnTo>
                      <a:pt x="818" y="660"/>
                    </a:lnTo>
                    <a:lnTo>
                      <a:pt x="818" y="656"/>
                    </a:lnTo>
                    <a:lnTo>
                      <a:pt x="816" y="658"/>
                    </a:lnTo>
                    <a:lnTo>
                      <a:pt x="814" y="656"/>
                    </a:lnTo>
                    <a:lnTo>
                      <a:pt x="814" y="653"/>
                    </a:lnTo>
                    <a:lnTo>
                      <a:pt x="818" y="651"/>
                    </a:lnTo>
                    <a:lnTo>
                      <a:pt x="816" y="645"/>
                    </a:lnTo>
                    <a:lnTo>
                      <a:pt x="818" y="643"/>
                    </a:lnTo>
                    <a:lnTo>
                      <a:pt x="820" y="643"/>
                    </a:lnTo>
                    <a:lnTo>
                      <a:pt x="820" y="645"/>
                    </a:lnTo>
                    <a:lnTo>
                      <a:pt x="820" y="651"/>
                    </a:lnTo>
                    <a:lnTo>
                      <a:pt x="824" y="653"/>
                    </a:lnTo>
                    <a:lnTo>
                      <a:pt x="826" y="651"/>
                    </a:lnTo>
                    <a:lnTo>
                      <a:pt x="828" y="651"/>
                    </a:lnTo>
                    <a:lnTo>
                      <a:pt x="830" y="647"/>
                    </a:lnTo>
                    <a:lnTo>
                      <a:pt x="828" y="645"/>
                    </a:lnTo>
                    <a:lnTo>
                      <a:pt x="828" y="645"/>
                    </a:lnTo>
                    <a:lnTo>
                      <a:pt x="833" y="645"/>
                    </a:lnTo>
                    <a:lnTo>
                      <a:pt x="833" y="645"/>
                    </a:lnTo>
                    <a:lnTo>
                      <a:pt x="835" y="645"/>
                    </a:lnTo>
                    <a:lnTo>
                      <a:pt x="839" y="643"/>
                    </a:lnTo>
                    <a:lnTo>
                      <a:pt x="839" y="639"/>
                    </a:lnTo>
                    <a:lnTo>
                      <a:pt x="841" y="641"/>
                    </a:lnTo>
                    <a:lnTo>
                      <a:pt x="841" y="641"/>
                    </a:lnTo>
                    <a:lnTo>
                      <a:pt x="845" y="639"/>
                    </a:lnTo>
                    <a:lnTo>
                      <a:pt x="843" y="645"/>
                    </a:lnTo>
                    <a:lnTo>
                      <a:pt x="843" y="649"/>
                    </a:lnTo>
                    <a:lnTo>
                      <a:pt x="845" y="649"/>
                    </a:lnTo>
                    <a:lnTo>
                      <a:pt x="845" y="649"/>
                    </a:lnTo>
                    <a:lnTo>
                      <a:pt x="845" y="653"/>
                    </a:lnTo>
                    <a:lnTo>
                      <a:pt x="847" y="653"/>
                    </a:lnTo>
                    <a:lnTo>
                      <a:pt x="847" y="649"/>
                    </a:lnTo>
                    <a:lnTo>
                      <a:pt x="849" y="647"/>
                    </a:lnTo>
                    <a:lnTo>
                      <a:pt x="854" y="641"/>
                    </a:lnTo>
                    <a:lnTo>
                      <a:pt x="856" y="641"/>
                    </a:lnTo>
                    <a:lnTo>
                      <a:pt x="856" y="645"/>
                    </a:lnTo>
                    <a:lnTo>
                      <a:pt x="852" y="649"/>
                    </a:lnTo>
                    <a:lnTo>
                      <a:pt x="854" y="653"/>
                    </a:lnTo>
                    <a:lnTo>
                      <a:pt x="856" y="656"/>
                    </a:lnTo>
                    <a:lnTo>
                      <a:pt x="858" y="656"/>
                    </a:lnTo>
                    <a:lnTo>
                      <a:pt x="860" y="653"/>
                    </a:lnTo>
                    <a:lnTo>
                      <a:pt x="864" y="649"/>
                    </a:lnTo>
                    <a:lnTo>
                      <a:pt x="866" y="643"/>
                    </a:lnTo>
                    <a:lnTo>
                      <a:pt x="868" y="639"/>
                    </a:lnTo>
                    <a:lnTo>
                      <a:pt x="866" y="635"/>
                    </a:lnTo>
                    <a:lnTo>
                      <a:pt x="868" y="635"/>
                    </a:lnTo>
                    <a:lnTo>
                      <a:pt x="866" y="632"/>
                    </a:lnTo>
                    <a:lnTo>
                      <a:pt x="864" y="632"/>
                    </a:lnTo>
                    <a:lnTo>
                      <a:pt x="862" y="630"/>
                    </a:lnTo>
                    <a:lnTo>
                      <a:pt x="860" y="632"/>
                    </a:lnTo>
                    <a:lnTo>
                      <a:pt x="860" y="628"/>
                    </a:lnTo>
                    <a:lnTo>
                      <a:pt x="862" y="628"/>
                    </a:lnTo>
                    <a:lnTo>
                      <a:pt x="862" y="626"/>
                    </a:lnTo>
                    <a:lnTo>
                      <a:pt x="858" y="626"/>
                    </a:lnTo>
                    <a:lnTo>
                      <a:pt x="856" y="624"/>
                    </a:lnTo>
                    <a:lnTo>
                      <a:pt x="854" y="622"/>
                    </a:lnTo>
                    <a:lnTo>
                      <a:pt x="854" y="618"/>
                    </a:lnTo>
                    <a:lnTo>
                      <a:pt x="849" y="611"/>
                    </a:lnTo>
                    <a:lnTo>
                      <a:pt x="849" y="607"/>
                    </a:lnTo>
                    <a:lnTo>
                      <a:pt x="852" y="603"/>
                    </a:lnTo>
                    <a:lnTo>
                      <a:pt x="849" y="597"/>
                    </a:lnTo>
                    <a:lnTo>
                      <a:pt x="847" y="601"/>
                    </a:lnTo>
                    <a:lnTo>
                      <a:pt x="847" y="605"/>
                    </a:lnTo>
                    <a:lnTo>
                      <a:pt x="845" y="601"/>
                    </a:lnTo>
                    <a:lnTo>
                      <a:pt x="841" y="599"/>
                    </a:lnTo>
                    <a:lnTo>
                      <a:pt x="839" y="590"/>
                    </a:lnTo>
                    <a:lnTo>
                      <a:pt x="837" y="590"/>
                    </a:lnTo>
                    <a:lnTo>
                      <a:pt x="837" y="584"/>
                    </a:lnTo>
                    <a:lnTo>
                      <a:pt x="835" y="580"/>
                    </a:lnTo>
                    <a:lnTo>
                      <a:pt x="833" y="576"/>
                    </a:lnTo>
                    <a:lnTo>
                      <a:pt x="833" y="573"/>
                    </a:lnTo>
                    <a:lnTo>
                      <a:pt x="833" y="571"/>
                    </a:lnTo>
                    <a:lnTo>
                      <a:pt x="837" y="569"/>
                    </a:lnTo>
                    <a:lnTo>
                      <a:pt x="837" y="565"/>
                    </a:lnTo>
                    <a:lnTo>
                      <a:pt x="841" y="565"/>
                    </a:lnTo>
                    <a:lnTo>
                      <a:pt x="841" y="567"/>
                    </a:lnTo>
                    <a:lnTo>
                      <a:pt x="843" y="565"/>
                    </a:lnTo>
                    <a:lnTo>
                      <a:pt x="843" y="561"/>
                    </a:lnTo>
                    <a:lnTo>
                      <a:pt x="847" y="554"/>
                    </a:lnTo>
                    <a:lnTo>
                      <a:pt x="847" y="548"/>
                    </a:lnTo>
                    <a:lnTo>
                      <a:pt x="847" y="546"/>
                    </a:lnTo>
                    <a:lnTo>
                      <a:pt x="845" y="540"/>
                    </a:lnTo>
                    <a:lnTo>
                      <a:pt x="847" y="535"/>
                    </a:lnTo>
                    <a:lnTo>
                      <a:pt x="849" y="535"/>
                    </a:lnTo>
                    <a:lnTo>
                      <a:pt x="849" y="529"/>
                    </a:lnTo>
                    <a:lnTo>
                      <a:pt x="854" y="525"/>
                    </a:lnTo>
                    <a:lnTo>
                      <a:pt x="854" y="521"/>
                    </a:lnTo>
                    <a:lnTo>
                      <a:pt x="856" y="519"/>
                    </a:lnTo>
                    <a:lnTo>
                      <a:pt x="856" y="510"/>
                    </a:lnTo>
                    <a:lnTo>
                      <a:pt x="858" y="510"/>
                    </a:lnTo>
                    <a:lnTo>
                      <a:pt x="858" y="506"/>
                    </a:lnTo>
                    <a:lnTo>
                      <a:pt x="862" y="502"/>
                    </a:lnTo>
                    <a:lnTo>
                      <a:pt x="862" y="498"/>
                    </a:lnTo>
                    <a:lnTo>
                      <a:pt x="862" y="493"/>
                    </a:lnTo>
                    <a:lnTo>
                      <a:pt x="864" y="493"/>
                    </a:lnTo>
                    <a:lnTo>
                      <a:pt x="866" y="489"/>
                    </a:lnTo>
                    <a:lnTo>
                      <a:pt x="864" y="485"/>
                    </a:lnTo>
                    <a:lnTo>
                      <a:pt x="864" y="483"/>
                    </a:lnTo>
                    <a:lnTo>
                      <a:pt x="864" y="479"/>
                    </a:lnTo>
                    <a:lnTo>
                      <a:pt x="860" y="479"/>
                    </a:lnTo>
                    <a:lnTo>
                      <a:pt x="858" y="472"/>
                    </a:lnTo>
                    <a:lnTo>
                      <a:pt x="860" y="470"/>
                    </a:lnTo>
                    <a:lnTo>
                      <a:pt x="858" y="464"/>
                    </a:lnTo>
                    <a:lnTo>
                      <a:pt x="854" y="462"/>
                    </a:lnTo>
                    <a:lnTo>
                      <a:pt x="852" y="462"/>
                    </a:lnTo>
                    <a:lnTo>
                      <a:pt x="852" y="462"/>
                    </a:lnTo>
                    <a:lnTo>
                      <a:pt x="849" y="466"/>
                    </a:lnTo>
                    <a:lnTo>
                      <a:pt x="847" y="466"/>
                    </a:lnTo>
                    <a:lnTo>
                      <a:pt x="843" y="460"/>
                    </a:lnTo>
                    <a:lnTo>
                      <a:pt x="841" y="457"/>
                    </a:lnTo>
                    <a:lnTo>
                      <a:pt x="839" y="455"/>
                    </a:lnTo>
                    <a:lnTo>
                      <a:pt x="837" y="457"/>
                    </a:lnTo>
                    <a:lnTo>
                      <a:pt x="837" y="462"/>
                    </a:lnTo>
                    <a:lnTo>
                      <a:pt x="835" y="462"/>
                    </a:lnTo>
                    <a:lnTo>
                      <a:pt x="833" y="462"/>
                    </a:lnTo>
                    <a:lnTo>
                      <a:pt x="830" y="466"/>
                    </a:lnTo>
                    <a:lnTo>
                      <a:pt x="830" y="468"/>
                    </a:lnTo>
                    <a:lnTo>
                      <a:pt x="828" y="470"/>
                    </a:lnTo>
                    <a:lnTo>
                      <a:pt x="824" y="481"/>
                    </a:lnTo>
                    <a:lnTo>
                      <a:pt x="824" y="485"/>
                    </a:lnTo>
                    <a:lnTo>
                      <a:pt x="822" y="487"/>
                    </a:lnTo>
                    <a:lnTo>
                      <a:pt x="822" y="491"/>
                    </a:lnTo>
                    <a:lnTo>
                      <a:pt x="822" y="493"/>
                    </a:lnTo>
                    <a:lnTo>
                      <a:pt x="820" y="495"/>
                    </a:lnTo>
                    <a:lnTo>
                      <a:pt x="818" y="498"/>
                    </a:lnTo>
                    <a:lnTo>
                      <a:pt x="818" y="506"/>
                    </a:lnTo>
                    <a:lnTo>
                      <a:pt x="814" y="508"/>
                    </a:lnTo>
                    <a:lnTo>
                      <a:pt x="814" y="508"/>
                    </a:lnTo>
                    <a:lnTo>
                      <a:pt x="809" y="514"/>
                    </a:lnTo>
                    <a:lnTo>
                      <a:pt x="812" y="516"/>
                    </a:lnTo>
                    <a:lnTo>
                      <a:pt x="809" y="521"/>
                    </a:lnTo>
                    <a:lnTo>
                      <a:pt x="809" y="525"/>
                    </a:lnTo>
                    <a:lnTo>
                      <a:pt x="807" y="527"/>
                    </a:lnTo>
                    <a:lnTo>
                      <a:pt x="809" y="531"/>
                    </a:lnTo>
                    <a:lnTo>
                      <a:pt x="809" y="533"/>
                    </a:lnTo>
                    <a:lnTo>
                      <a:pt x="805" y="533"/>
                    </a:lnTo>
                    <a:lnTo>
                      <a:pt x="805" y="535"/>
                    </a:lnTo>
                    <a:lnTo>
                      <a:pt x="809" y="538"/>
                    </a:lnTo>
                    <a:lnTo>
                      <a:pt x="809" y="540"/>
                    </a:lnTo>
                    <a:lnTo>
                      <a:pt x="807" y="540"/>
                    </a:lnTo>
                    <a:lnTo>
                      <a:pt x="805" y="540"/>
                    </a:lnTo>
                    <a:lnTo>
                      <a:pt x="801" y="542"/>
                    </a:lnTo>
                    <a:lnTo>
                      <a:pt x="799" y="542"/>
                    </a:lnTo>
                    <a:lnTo>
                      <a:pt x="797" y="544"/>
                    </a:lnTo>
                    <a:lnTo>
                      <a:pt x="797" y="546"/>
                    </a:lnTo>
                    <a:lnTo>
                      <a:pt x="795" y="548"/>
                    </a:lnTo>
                    <a:lnTo>
                      <a:pt x="793" y="548"/>
                    </a:lnTo>
                    <a:lnTo>
                      <a:pt x="793" y="544"/>
                    </a:lnTo>
                    <a:lnTo>
                      <a:pt x="793" y="540"/>
                    </a:lnTo>
                    <a:lnTo>
                      <a:pt x="790" y="538"/>
                    </a:lnTo>
                    <a:lnTo>
                      <a:pt x="790" y="531"/>
                    </a:lnTo>
                    <a:lnTo>
                      <a:pt x="795" y="525"/>
                    </a:lnTo>
                    <a:lnTo>
                      <a:pt x="795" y="521"/>
                    </a:lnTo>
                    <a:lnTo>
                      <a:pt x="797" y="519"/>
                    </a:lnTo>
                    <a:lnTo>
                      <a:pt x="799" y="514"/>
                    </a:lnTo>
                    <a:lnTo>
                      <a:pt x="799" y="512"/>
                    </a:lnTo>
                    <a:lnTo>
                      <a:pt x="801" y="504"/>
                    </a:lnTo>
                    <a:lnTo>
                      <a:pt x="805" y="502"/>
                    </a:lnTo>
                    <a:lnTo>
                      <a:pt x="805" y="498"/>
                    </a:lnTo>
                    <a:lnTo>
                      <a:pt x="803" y="498"/>
                    </a:lnTo>
                    <a:lnTo>
                      <a:pt x="801" y="498"/>
                    </a:lnTo>
                    <a:lnTo>
                      <a:pt x="803" y="493"/>
                    </a:lnTo>
                    <a:lnTo>
                      <a:pt x="805" y="491"/>
                    </a:lnTo>
                    <a:lnTo>
                      <a:pt x="805" y="483"/>
                    </a:lnTo>
                    <a:lnTo>
                      <a:pt x="803" y="481"/>
                    </a:lnTo>
                    <a:lnTo>
                      <a:pt x="801" y="476"/>
                    </a:lnTo>
                    <a:lnTo>
                      <a:pt x="803" y="474"/>
                    </a:lnTo>
                    <a:lnTo>
                      <a:pt x="803" y="470"/>
                    </a:lnTo>
                    <a:lnTo>
                      <a:pt x="801" y="470"/>
                    </a:lnTo>
                    <a:lnTo>
                      <a:pt x="797" y="466"/>
                    </a:lnTo>
                    <a:lnTo>
                      <a:pt x="790" y="468"/>
                    </a:lnTo>
                    <a:lnTo>
                      <a:pt x="790" y="472"/>
                    </a:lnTo>
                    <a:lnTo>
                      <a:pt x="793" y="474"/>
                    </a:lnTo>
                    <a:lnTo>
                      <a:pt x="793" y="479"/>
                    </a:lnTo>
                    <a:lnTo>
                      <a:pt x="795" y="481"/>
                    </a:lnTo>
                    <a:lnTo>
                      <a:pt x="795" y="483"/>
                    </a:lnTo>
                    <a:lnTo>
                      <a:pt x="793" y="483"/>
                    </a:lnTo>
                    <a:lnTo>
                      <a:pt x="793" y="479"/>
                    </a:lnTo>
                    <a:lnTo>
                      <a:pt x="788" y="479"/>
                    </a:lnTo>
                    <a:lnTo>
                      <a:pt x="788" y="483"/>
                    </a:lnTo>
                    <a:lnTo>
                      <a:pt x="788" y="485"/>
                    </a:lnTo>
                    <a:lnTo>
                      <a:pt x="790" y="489"/>
                    </a:lnTo>
                    <a:lnTo>
                      <a:pt x="793" y="493"/>
                    </a:lnTo>
                    <a:lnTo>
                      <a:pt x="790" y="493"/>
                    </a:lnTo>
                    <a:lnTo>
                      <a:pt x="788" y="493"/>
                    </a:lnTo>
                    <a:lnTo>
                      <a:pt x="786" y="491"/>
                    </a:lnTo>
                    <a:lnTo>
                      <a:pt x="786" y="495"/>
                    </a:lnTo>
                    <a:lnTo>
                      <a:pt x="782" y="493"/>
                    </a:lnTo>
                    <a:lnTo>
                      <a:pt x="782" y="489"/>
                    </a:lnTo>
                    <a:lnTo>
                      <a:pt x="780" y="491"/>
                    </a:lnTo>
                    <a:lnTo>
                      <a:pt x="778" y="493"/>
                    </a:lnTo>
                    <a:lnTo>
                      <a:pt x="778" y="493"/>
                    </a:lnTo>
                    <a:lnTo>
                      <a:pt x="778" y="489"/>
                    </a:lnTo>
                    <a:lnTo>
                      <a:pt x="780" y="487"/>
                    </a:lnTo>
                    <a:lnTo>
                      <a:pt x="778" y="485"/>
                    </a:lnTo>
                    <a:lnTo>
                      <a:pt x="774" y="487"/>
                    </a:lnTo>
                    <a:lnTo>
                      <a:pt x="769" y="491"/>
                    </a:lnTo>
                    <a:lnTo>
                      <a:pt x="765" y="487"/>
                    </a:lnTo>
                    <a:lnTo>
                      <a:pt x="763" y="487"/>
                    </a:lnTo>
                    <a:lnTo>
                      <a:pt x="761" y="491"/>
                    </a:lnTo>
                    <a:lnTo>
                      <a:pt x="757" y="491"/>
                    </a:lnTo>
                    <a:lnTo>
                      <a:pt x="755" y="489"/>
                    </a:lnTo>
                    <a:lnTo>
                      <a:pt x="750" y="489"/>
                    </a:lnTo>
                    <a:lnTo>
                      <a:pt x="748" y="487"/>
                    </a:lnTo>
                    <a:lnTo>
                      <a:pt x="753" y="485"/>
                    </a:lnTo>
                    <a:lnTo>
                      <a:pt x="757" y="483"/>
                    </a:lnTo>
                    <a:lnTo>
                      <a:pt x="759" y="485"/>
                    </a:lnTo>
                    <a:lnTo>
                      <a:pt x="765" y="483"/>
                    </a:lnTo>
                    <a:lnTo>
                      <a:pt x="765" y="481"/>
                    </a:lnTo>
                    <a:lnTo>
                      <a:pt x="767" y="481"/>
                    </a:lnTo>
                    <a:lnTo>
                      <a:pt x="769" y="481"/>
                    </a:lnTo>
                    <a:lnTo>
                      <a:pt x="774" y="479"/>
                    </a:lnTo>
                    <a:lnTo>
                      <a:pt x="774" y="474"/>
                    </a:lnTo>
                    <a:lnTo>
                      <a:pt x="774" y="472"/>
                    </a:lnTo>
                    <a:lnTo>
                      <a:pt x="771" y="470"/>
                    </a:lnTo>
                    <a:lnTo>
                      <a:pt x="769" y="464"/>
                    </a:lnTo>
                    <a:lnTo>
                      <a:pt x="765" y="462"/>
                    </a:lnTo>
                    <a:lnTo>
                      <a:pt x="763" y="460"/>
                    </a:lnTo>
                    <a:lnTo>
                      <a:pt x="757" y="453"/>
                    </a:lnTo>
                    <a:lnTo>
                      <a:pt x="757" y="451"/>
                    </a:lnTo>
                    <a:lnTo>
                      <a:pt x="753" y="451"/>
                    </a:lnTo>
                    <a:lnTo>
                      <a:pt x="748" y="453"/>
                    </a:lnTo>
                    <a:lnTo>
                      <a:pt x="746" y="455"/>
                    </a:lnTo>
                    <a:lnTo>
                      <a:pt x="740" y="462"/>
                    </a:lnTo>
                    <a:lnTo>
                      <a:pt x="742" y="462"/>
                    </a:lnTo>
                    <a:lnTo>
                      <a:pt x="742" y="466"/>
                    </a:lnTo>
                    <a:lnTo>
                      <a:pt x="740" y="466"/>
                    </a:lnTo>
                    <a:lnTo>
                      <a:pt x="736" y="468"/>
                    </a:lnTo>
                    <a:lnTo>
                      <a:pt x="736" y="466"/>
                    </a:lnTo>
                    <a:lnTo>
                      <a:pt x="734" y="466"/>
                    </a:lnTo>
                    <a:lnTo>
                      <a:pt x="731" y="464"/>
                    </a:lnTo>
                    <a:lnTo>
                      <a:pt x="727" y="464"/>
                    </a:lnTo>
                    <a:lnTo>
                      <a:pt x="725" y="466"/>
                    </a:lnTo>
                    <a:lnTo>
                      <a:pt x="721" y="466"/>
                    </a:lnTo>
                    <a:lnTo>
                      <a:pt x="719" y="464"/>
                    </a:lnTo>
                    <a:lnTo>
                      <a:pt x="721" y="464"/>
                    </a:lnTo>
                    <a:lnTo>
                      <a:pt x="727" y="462"/>
                    </a:lnTo>
                    <a:lnTo>
                      <a:pt x="727" y="457"/>
                    </a:lnTo>
                    <a:lnTo>
                      <a:pt x="731" y="457"/>
                    </a:lnTo>
                    <a:lnTo>
                      <a:pt x="734" y="457"/>
                    </a:lnTo>
                    <a:lnTo>
                      <a:pt x="736" y="453"/>
                    </a:lnTo>
                    <a:lnTo>
                      <a:pt x="736" y="449"/>
                    </a:lnTo>
                    <a:lnTo>
                      <a:pt x="738" y="447"/>
                    </a:lnTo>
                    <a:lnTo>
                      <a:pt x="742" y="447"/>
                    </a:lnTo>
                    <a:lnTo>
                      <a:pt x="744" y="441"/>
                    </a:lnTo>
                    <a:lnTo>
                      <a:pt x="744" y="434"/>
                    </a:lnTo>
                    <a:lnTo>
                      <a:pt x="744" y="432"/>
                    </a:lnTo>
                    <a:lnTo>
                      <a:pt x="744" y="428"/>
                    </a:lnTo>
                    <a:lnTo>
                      <a:pt x="740" y="428"/>
                    </a:lnTo>
                    <a:lnTo>
                      <a:pt x="734" y="430"/>
                    </a:lnTo>
                    <a:lnTo>
                      <a:pt x="727" y="432"/>
                    </a:lnTo>
                    <a:lnTo>
                      <a:pt x="719" y="434"/>
                    </a:lnTo>
                    <a:lnTo>
                      <a:pt x="704" y="436"/>
                    </a:lnTo>
                    <a:lnTo>
                      <a:pt x="687" y="445"/>
                    </a:lnTo>
                    <a:lnTo>
                      <a:pt x="683" y="449"/>
                    </a:lnTo>
                    <a:lnTo>
                      <a:pt x="672" y="451"/>
                    </a:lnTo>
                    <a:lnTo>
                      <a:pt x="658" y="457"/>
                    </a:lnTo>
                    <a:lnTo>
                      <a:pt x="651" y="462"/>
                    </a:lnTo>
                    <a:lnTo>
                      <a:pt x="651" y="466"/>
                    </a:lnTo>
                    <a:lnTo>
                      <a:pt x="656" y="466"/>
                    </a:lnTo>
                    <a:lnTo>
                      <a:pt x="658" y="466"/>
                    </a:lnTo>
                    <a:lnTo>
                      <a:pt x="653" y="470"/>
                    </a:lnTo>
                    <a:lnTo>
                      <a:pt x="649" y="470"/>
                    </a:lnTo>
                    <a:lnTo>
                      <a:pt x="643" y="476"/>
                    </a:lnTo>
                    <a:lnTo>
                      <a:pt x="639" y="476"/>
                    </a:lnTo>
                    <a:lnTo>
                      <a:pt x="634" y="479"/>
                    </a:lnTo>
                    <a:lnTo>
                      <a:pt x="634" y="481"/>
                    </a:lnTo>
                    <a:lnTo>
                      <a:pt x="628" y="485"/>
                    </a:lnTo>
                    <a:lnTo>
                      <a:pt x="626" y="489"/>
                    </a:lnTo>
                    <a:lnTo>
                      <a:pt x="626" y="493"/>
                    </a:lnTo>
                    <a:lnTo>
                      <a:pt x="628" y="491"/>
                    </a:lnTo>
                    <a:lnTo>
                      <a:pt x="632" y="495"/>
                    </a:lnTo>
                    <a:lnTo>
                      <a:pt x="630" y="498"/>
                    </a:lnTo>
                    <a:lnTo>
                      <a:pt x="630" y="498"/>
                    </a:lnTo>
                    <a:lnTo>
                      <a:pt x="634" y="498"/>
                    </a:lnTo>
                    <a:lnTo>
                      <a:pt x="637" y="495"/>
                    </a:lnTo>
                    <a:lnTo>
                      <a:pt x="641" y="495"/>
                    </a:lnTo>
                    <a:lnTo>
                      <a:pt x="643" y="498"/>
                    </a:lnTo>
                    <a:lnTo>
                      <a:pt x="643" y="502"/>
                    </a:lnTo>
                    <a:lnTo>
                      <a:pt x="639" y="502"/>
                    </a:lnTo>
                    <a:lnTo>
                      <a:pt x="634" y="500"/>
                    </a:lnTo>
                    <a:lnTo>
                      <a:pt x="630" y="502"/>
                    </a:lnTo>
                    <a:lnTo>
                      <a:pt x="632" y="506"/>
                    </a:lnTo>
                    <a:lnTo>
                      <a:pt x="639" y="508"/>
                    </a:lnTo>
                    <a:lnTo>
                      <a:pt x="641" y="508"/>
                    </a:lnTo>
                    <a:lnTo>
                      <a:pt x="641" y="504"/>
                    </a:lnTo>
                    <a:lnTo>
                      <a:pt x="643" y="504"/>
                    </a:lnTo>
                    <a:lnTo>
                      <a:pt x="645" y="506"/>
                    </a:lnTo>
                    <a:lnTo>
                      <a:pt x="643" y="510"/>
                    </a:lnTo>
                    <a:lnTo>
                      <a:pt x="647" y="508"/>
                    </a:lnTo>
                    <a:lnTo>
                      <a:pt x="653" y="510"/>
                    </a:lnTo>
                    <a:lnTo>
                      <a:pt x="660" y="508"/>
                    </a:lnTo>
                    <a:lnTo>
                      <a:pt x="664" y="508"/>
                    </a:lnTo>
                    <a:lnTo>
                      <a:pt x="668" y="510"/>
                    </a:lnTo>
                    <a:lnTo>
                      <a:pt x="672" y="510"/>
                    </a:lnTo>
                    <a:lnTo>
                      <a:pt x="677" y="512"/>
                    </a:lnTo>
                    <a:lnTo>
                      <a:pt x="679" y="514"/>
                    </a:lnTo>
                    <a:lnTo>
                      <a:pt x="683" y="514"/>
                    </a:lnTo>
                    <a:lnTo>
                      <a:pt x="681" y="516"/>
                    </a:lnTo>
                    <a:lnTo>
                      <a:pt x="679" y="516"/>
                    </a:lnTo>
                    <a:lnTo>
                      <a:pt x="672" y="514"/>
                    </a:lnTo>
                    <a:lnTo>
                      <a:pt x="664" y="514"/>
                    </a:lnTo>
                    <a:lnTo>
                      <a:pt x="664" y="514"/>
                    </a:lnTo>
                    <a:lnTo>
                      <a:pt x="668" y="516"/>
                    </a:lnTo>
                    <a:lnTo>
                      <a:pt x="670" y="519"/>
                    </a:lnTo>
                    <a:lnTo>
                      <a:pt x="664" y="519"/>
                    </a:lnTo>
                    <a:lnTo>
                      <a:pt x="660" y="516"/>
                    </a:lnTo>
                    <a:lnTo>
                      <a:pt x="651" y="519"/>
                    </a:lnTo>
                    <a:lnTo>
                      <a:pt x="649" y="521"/>
                    </a:lnTo>
                    <a:lnTo>
                      <a:pt x="647" y="519"/>
                    </a:lnTo>
                    <a:lnTo>
                      <a:pt x="645" y="519"/>
                    </a:lnTo>
                    <a:lnTo>
                      <a:pt x="641" y="519"/>
                    </a:lnTo>
                    <a:lnTo>
                      <a:pt x="639" y="519"/>
                    </a:lnTo>
                    <a:lnTo>
                      <a:pt x="628" y="519"/>
                    </a:lnTo>
                    <a:lnTo>
                      <a:pt x="628" y="521"/>
                    </a:lnTo>
                    <a:lnTo>
                      <a:pt x="620" y="523"/>
                    </a:lnTo>
                    <a:lnTo>
                      <a:pt x="618" y="527"/>
                    </a:lnTo>
                    <a:lnTo>
                      <a:pt x="620" y="538"/>
                    </a:lnTo>
                    <a:lnTo>
                      <a:pt x="620" y="540"/>
                    </a:lnTo>
                    <a:lnTo>
                      <a:pt x="620" y="544"/>
                    </a:lnTo>
                    <a:lnTo>
                      <a:pt x="620" y="544"/>
                    </a:lnTo>
                    <a:lnTo>
                      <a:pt x="620" y="548"/>
                    </a:lnTo>
                    <a:lnTo>
                      <a:pt x="622" y="548"/>
                    </a:lnTo>
                    <a:lnTo>
                      <a:pt x="624" y="548"/>
                    </a:lnTo>
                    <a:lnTo>
                      <a:pt x="626" y="548"/>
                    </a:lnTo>
                    <a:lnTo>
                      <a:pt x="628" y="550"/>
                    </a:lnTo>
                    <a:lnTo>
                      <a:pt x="632" y="550"/>
                    </a:lnTo>
                    <a:lnTo>
                      <a:pt x="634" y="548"/>
                    </a:lnTo>
                    <a:lnTo>
                      <a:pt x="634" y="548"/>
                    </a:lnTo>
                    <a:lnTo>
                      <a:pt x="637" y="550"/>
                    </a:lnTo>
                    <a:lnTo>
                      <a:pt x="639" y="550"/>
                    </a:lnTo>
                    <a:lnTo>
                      <a:pt x="641" y="550"/>
                    </a:lnTo>
                    <a:lnTo>
                      <a:pt x="643" y="552"/>
                    </a:lnTo>
                    <a:lnTo>
                      <a:pt x="643" y="554"/>
                    </a:lnTo>
                    <a:lnTo>
                      <a:pt x="645" y="554"/>
                    </a:lnTo>
                    <a:lnTo>
                      <a:pt x="649" y="554"/>
                    </a:lnTo>
                    <a:lnTo>
                      <a:pt x="651" y="554"/>
                    </a:lnTo>
                    <a:lnTo>
                      <a:pt x="653" y="557"/>
                    </a:lnTo>
                    <a:lnTo>
                      <a:pt x="658" y="557"/>
                    </a:lnTo>
                    <a:lnTo>
                      <a:pt x="660" y="557"/>
                    </a:lnTo>
                    <a:lnTo>
                      <a:pt x="664" y="557"/>
                    </a:lnTo>
                    <a:lnTo>
                      <a:pt x="666" y="557"/>
                    </a:lnTo>
                    <a:lnTo>
                      <a:pt x="668" y="557"/>
                    </a:lnTo>
                    <a:lnTo>
                      <a:pt x="675" y="557"/>
                    </a:lnTo>
                    <a:lnTo>
                      <a:pt x="677" y="557"/>
                    </a:lnTo>
                    <a:lnTo>
                      <a:pt x="681" y="557"/>
                    </a:lnTo>
                    <a:lnTo>
                      <a:pt x="683" y="561"/>
                    </a:lnTo>
                    <a:lnTo>
                      <a:pt x="685" y="559"/>
                    </a:lnTo>
                    <a:lnTo>
                      <a:pt x="685" y="563"/>
                    </a:lnTo>
                    <a:lnTo>
                      <a:pt x="689" y="565"/>
                    </a:lnTo>
                    <a:lnTo>
                      <a:pt x="689" y="567"/>
                    </a:lnTo>
                    <a:lnTo>
                      <a:pt x="689" y="567"/>
                    </a:lnTo>
                    <a:lnTo>
                      <a:pt x="693" y="567"/>
                    </a:lnTo>
                    <a:lnTo>
                      <a:pt x="696" y="569"/>
                    </a:lnTo>
                    <a:lnTo>
                      <a:pt x="698" y="571"/>
                    </a:lnTo>
                    <a:lnTo>
                      <a:pt x="700" y="571"/>
                    </a:lnTo>
                    <a:lnTo>
                      <a:pt x="702" y="576"/>
                    </a:lnTo>
                    <a:lnTo>
                      <a:pt x="700" y="576"/>
                    </a:lnTo>
                    <a:lnTo>
                      <a:pt x="700" y="580"/>
                    </a:lnTo>
                    <a:lnTo>
                      <a:pt x="704" y="584"/>
                    </a:lnTo>
                    <a:lnTo>
                      <a:pt x="708" y="586"/>
                    </a:lnTo>
                    <a:lnTo>
                      <a:pt x="708" y="588"/>
                    </a:lnTo>
                    <a:lnTo>
                      <a:pt x="708" y="590"/>
                    </a:lnTo>
                    <a:lnTo>
                      <a:pt x="708" y="592"/>
                    </a:lnTo>
                    <a:lnTo>
                      <a:pt x="706" y="590"/>
                    </a:lnTo>
                    <a:lnTo>
                      <a:pt x="700" y="588"/>
                    </a:lnTo>
                    <a:lnTo>
                      <a:pt x="693" y="588"/>
                    </a:lnTo>
                    <a:lnTo>
                      <a:pt x="691" y="588"/>
                    </a:lnTo>
                    <a:lnTo>
                      <a:pt x="689" y="588"/>
                    </a:lnTo>
                    <a:lnTo>
                      <a:pt x="687" y="588"/>
                    </a:lnTo>
                    <a:lnTo>
                      <a:pt x="685" y="588"/>
                    </a:lnTo>
                    <a:lnTo>
                      <a:pt x="683" y="584"/>
                    </a:lnTo>
                    <a:lnTo>
                      <a:pt x="679" y="584"/>
                    </a:lnTo>
                    <a:lnTo>
                      <a:pt x="677" y="582"/>
                    </a:lnTo>
                    <a:lnTo>
                      <a:pt x="675" y="580"/>
                    </a:lnTo>
                    <a:lnTo>
                      <a:pt x="670" y="582"/>
                    </a:lnTo>
                    <a:lnTo>
                      <a:pt x="668" y="580"/>
                    </a:lnTo>
                    <a:lnTo>
                      <a:pt x="666" y="580"/>
                    </a:lnTo>
                    <a:lnTo>
                      <a:pt x="662" y="578"/>
                    </a:lnTo>
                    <a:lnTo>
                      <a:pt x="662" y="573"/>
                    </a:lnTo>
                    <a:lnTo>
                      <a:pt x="660" y="573"/>
                    </a:lnTo>
                    <a:lnTo>
                      <a:pt x="658" y="573"/>
                    </a:lnTo>
                    <a:lnTo>
                      <a:pt x="653" y="573"/>
                    </a:lnTo>
                    <a:lnTo>
                      <a:pt x="651" y="573"/>
                    </a:lnTo>
                    <a:lnTo>
                      <a:pt x="643" y="573"/>
                    </a:lnTo>
                    <a:lnTo>
                      <a:pt x="639" y="573"/>
                    </a:lnTo>
                    <a:lnTo>
                      <a:pt x="634" y="571"/>
                    </a:lnTo>
                    <a:lnTo>
                      <a:pt x="620" y="571"/>
                    </a:lnTo>
                    <a:lnTo>
                      <a:pt x="616" y="571"/>
                    </a:lnTo>
                    <a:lnTo>
                      <a:pt x="611" y="573"/>
                    </a:lnTo>
                    <a:lnTo>
                      <a:pt x="609" y="576"/>
                    </a:lnTo>
                    <a:lnTo>
                      <a:pt x="609" y="582"/>
                    </a:lnTo>
                    <a:lnTo>
                      <a:pt x="605" y="588"/>
                    </a:lnTo>
                    <a:lnTo>
                      <a:pt x="607" y="594"/>
                    </a:lnTo>
                    <a:lnTo>
                      <a:pt x="605" y="597"/>
                    </a:lnTo>
                    <a:lnTo>
                      <a:pt x="607" y="599"/>
                    </a:lnTo>
                    <a:lnTo>
                      <a:pt x="609" y="599"/>
                    </a:lnTo>
                    <a:lnTo>
                      <a:pt x="609" y="601"/>
                    </a:lnTo>
                    <a:lnTo>
                      <a:pt x="607" y="603"/>
                    </a:lnTo>
                    <a:lnTo>
                      <a:pt x="609" y="611"/>
                    </a:lnTo>
                    <a:lnTo>
                      <a:pt x="613" y="613"/>
                    </a:lnTo>
                    <a:lnTo>
                      <a:pt x="613" y="616"/>
                    </a:lnTo>
                    <a:lnTo>
                      <a:pt x="620" y="618"/>
                    </a:lnTo>
                    <a:lnTo>
                      <a:pt x="620" y="620"/>
                    </a:lnTo>
                    <a:lnTo>
                      <a:pt x="624" y="620"/>
                    </a:lnTo>
                    <a:lnTo>
                      <a:pt x="626" y="622"/>
                    </a:lnTo>
                    <a:lnTo>
                      <a:pt x="628" y="622"/>
                    </a:lnTo>
                    <a:lnTo>
                      <a:pt x="632" y="620"/>
                    </a:lnTo>
                    <a:lnTo>
                      <a:pt x="634" y="622"/>
                    </a:lnTo>
                    <a:lnTo>
                      <a:pt x="639" y="624"/>
                    </a:lnTo>
                    <a:lnTo>
                      <a:pt x="643" y="624"/>
                    </a:lnTo>
                    <a:lnTo>
                      <a:pt x="645" y="628"/>
                    </a:lnTo>
                    <a:lnTo>
                      <a:pt x="647" y="628"/>
                    </a:lnTo>
                    <a:lnTo>
                      <a:pt x="647" y="630"/>
                    </a:lnTo>
                    <a:lnTo>
                      <a:pt x="643" y="632"/>
                    </a:lnTo>
                    <a:lnTo>
                      <a:pt x="645" y="635"/>
                    </a:lnTo>
                    <a:lnTo>
                      <a:pt x="643" y="637"/>
                    </a:lnTo>
                    <a:lnTo>
                      <a:pt x="643" y="639"/>
                    </a:lnTo>
                    <a:lnTo>
                      <a:pt x="641" y="641"/>
                    </a:lnTo>
                    <a:lnTo>
                      <a:pt x="637" y="643"/>
                    </a:lnTo>
                    <a:lnTo>
                      <a:pt x="637" y="645"/>
                    </a:lnTo>
                    <a:lnTo>
                      <a:pt x="634" y="649"/>
                    </a:lnTo>
                    <a:lnTo>
                      <a:pt x="639" y="651"/>
                    </a:lnTo>
                    <a:lnTo>
                      <a:pt x="639" y="656"/>
                    </a:lnTo>
                    <a:lnTo>
                      <a:pt x="641" y="660"/>
                    </a:lnTo>
                    <a:lnTo>
                      <a:pt x="639" y="662"/>
                    </a:lnTo>
                    <a:lnTo>
                      <a:pt x="634" y="664"/>
                    </a:lnTo>
                    <a:lnTo>
                      <a:pt x="637" y="664"/>
                    </a:lnTo>
                    <a:lnTo>
                      <a:pt x="643" y="666"/>
                    </a:lnTo>
                    <a:lnTo>
                      <a:pt x="645" y="666"/>
                    </a:lnTo>
                    <a:lnTo>
                      <a:pt x="647" y="666"/>
                    </a:lnTo>
                    <a:lnTo>
                      <a:pt x="649" y="666"/>
                    </a:lnTo>
                    <a:lnTo>
                      <a:pt x="651" y="664"/>
                    </a:lnTo>
                    <a:lnTo>
                      <a:pt x="653" y="664"/>
                    </a:lnTo>
                    <a:lnTo>
                      <a:pt x="653" y="666"/>
                    </a:lnTo>
                    <a:lnTo>
                      <a:pt x="660" y="666"/>
                    </a:lnTo>
                    <a:lnTo>
                      <a:pt x="666" y="668"/>
                    </a:lnTo>
                    <a:lnTo>
                      <a:pt x="668" y="666"/>
                    </a:lnTo>
                    <a:lnTo>
                      <a:pt x="672" y="666"/>
                    </a:lnTo>
                    <a:lnTo>
                      <a:pt x="675" y="668"/>
                    </a:lnTo>
                    <a:lnTo>
                      <a:pt x="675" y="668"/>
                    </a:lnTo>
                    <a:lnTo>
                      <a:pt x="677" y="666"/>
                    </a:lnTo>
                    <a:lnTo>
                      <a:pt x="679" y="666"/>
                    </a:lnTo>
                    <a:lnTo>
                      <a:pt x="681" y="666"/>
                    </a:lnTo>
                    <a:lnTo>
                      <a:pt x="681" y="670"/>
                    </a:lnTo>
                    <a:lnTo>
                      <a:pt x="685" y="668"/>
                    </a:lnTo>
                    <a:lnTo>
                      <a:pt x="685" y="668"/>
                    </a:lnTo>
                    <a:lnTo>
                      <a:pt x="687" y="670"/>
                    </a:lnTo>
                    <a:lnTo>
                      <a:pt x="687" y="672"/>
                    </a:lnTo>
                    <a:lnTo>
                      <a:pt x="689" y="672"/>
                    </a:lnTo>
                    <a:lnTo>
                      <a:pt x="691" y="670"/>
                    </a:lnTo>
                    <a:lnTo>
                      <a:pt x="696" y="670"/>
                    </a:lnTo>
                    <a:lnTo>
                      <a:pt x="700" y="668"/>
                    </a:lnTo>
                    <a:lnTo>
                      <a:pt x="702" y="666"/>
                    </a:lnTo>
                    <a:lnTo>
                      <a:pt x="704" y="666"/>
                    </a:lnTo>
                    <a:lnTo>
                      <a:pt x="708" y="662"/>
                    </a:lnTo>
                    <a:lnTo>
                      <a:pt x="715" y="660"/>
                    </a:lnTo>
                    <a:lnTo>
                      <a:pt x="717" y="660"/>
                    </a:lnTo>
                    <a:lnTo>
                      <a:pt x="719" y="658"/>
                    </a:lnTo>
                    <a:lnTo>
                      <a:pt x="721" y="658"/>
                    </a:lnTo>
                    <a:lnTo>
                      <a:pt x="725" y="658"/>
                    </a:lnTo>
                    <a:lnTo>
                      <a:pt x="727" y="658"/>
                    </a:lnTo>
                    <a:lnTo>
                      <a:pt x="729" y="660"/>
                    </a:lnTo>
                    <a:lnTo>
                      <a:pt x="738" y="660"/>
                    </a:lnTo>
                    <a:lnTo>
                      <a:pt x="746" y="653"/>
                    </a:lnTo>
                    <a:lnTo>
                      <a:pt x="746" y="651"/>
                    </a:lnTo>
                    <a:lnTo>
                      <a:pt x="748" y="651"/>
                    </a:lnTo>
                    <a:lnTo>
                      <a:pt x="750" y="653"/>
                    </a:lnTo>
                    <a:lnTo>
                      <a:pt x="750" y="651"/>
                    </a:lnTo>
                    <a:lnTo>
                      <a:pt x="755" y="649"/>
                    </a:lnTo>
                    <a:lnTo>
                      <a:pt x="753" y="647"/>
                    </a:lnTo>
                    <a:lnTo>
                      <a:pt x="755" y="645"/>
                    </a:lnTo>
                    <a:lnTo>
                      <a:pt x="757" y="645"/>
                    </a:lnTo>
                    <a:lnTo>
                      <a:pt x="759" y="645"/>
                    </a:lnTo>
                    <a:lnTo>
                      <a:pt x="761" y="643"/>
                    </a:lnTo>
                    <a:lnTo>
                      <a:pt x="759" y="641"/>
                    </a:lnTo>
                    <a:lnTo>
                      <a:pt x="761" y="643"/>
                    </a:lnTo>
                    <a:lnTo>
                      <a:pt x="763" y="643"/>
                    </a:lnTo>
                    <a:lnTo>
                      <a:pt x="765" y="645"/>
                    </a:lnTo>
                    <a:lnTo>
                      <a:pt x="765" y="647"/>
                    </a:lnTo>
                    <a:lnTo>
                      <a:pt x="765" y="647"/>
                    </a:lnTo>
                    <a:lnTo>
                      <a:pt x="763" y="649"/>
                    </a:lnTo>
                    <a:lnTo>
                      <a:pt x="763" y="651"/>
                    </a:lnTo>
                    <a:lnTo>
                      <a:pt x="761" y="656"/>
                    </a:lnTo>
                    <a:lnTo>
                      <a:pt x="759" y="656"/>
                    </a:lnTo>
                    <a:lnTo>
                      <a:pt x="759" y="658"/>
                    </a:lnTo>
                    <a:lnTo>
                      <a:pt x="763" y="658"/>
                    </a:lnTo>
                    <a:lnTo>
                      <a:pt x="765" y="660"/>
                    </a:lnTo>
                    <a:lnTo>
                      <a:pt x="767" y="660"/>
                    </a:lnTo>
                    <a:lnTo>
                      <a:pt x="769" y="660"/>
                    </a:lnTo>
                    <a:lnTo>
                      <a:pt x="771" y="662"/>
                    </a:lnTo>
                    <a:lnTo>
                      <a:pt x="774" y="664"/>
                    </a:lnTo>
                    <a:lnTo>
                      <a:pt x="776" y="666"/>
                    </a:lnTo>
                    <a:lnTo>
                      <a:pt x="776" y="664"/>
                    </a:lnTo>
                    <a:lnTo>
                      <a:pt x="776" y="664"/>
                    </a:lnTo>
                    <a:lnTo>
                      <a:pt x="778" y="664"/>
                    </a:lnTo>
                    <a:lnTo>
                      <a:pt x="778" y="666"/>
                    </a:lnTo>
                    <a:lnTo>
                      <a:pt x="776" y="668"/>
                    </a:lnTo>
                    <a:lnTo>
                      <a:pt x="774" y="668"/>
                    </a:lnTo>
                    <a:lnTo>
                      <a:pt x="771" y="672"/>
                    </a:lnTo>
                    <a:lnTo>
                      <a:pt x="771" y="675"/>
                    </a:lnTo>
                    <a:lnTo>
                      <a:pt x="774" y="675"/>
                    </a:lnTo>
                    <a:lnTo>
                      <a:pt x="776" y="675"/>
                    </a:lnTo>
                    <a:lnTo>
                      <a:pt x="780" y="677"/>
                    </a:lnTo>
                    <a:lnTo>
                      <a:pt x="782" y="677"/>
                    </a:lnTo>
                    <a:lnTo>
                      <a:pt x="784" y="672"/>
                    </a:lnTo>
                    <a:lnTo>
                      <a:pt x="786" y="672"/>
                    </a:lnTo>
                    <a:lnTo>
                      <a:pt x="786" y="675"/>
                    </a:lnTo>
                    <a:lnTo>
                      <a:pt x="788" y="679"/>
                    </a:lnTo>
                    <a:lnTo>
                      <a:pt x="790" y="681"/>
                    </a:lnTo>
                    <a:lnTo>
                      <a:pt x="793" y="679"/>
                    </a:lnTo>
                    <a:lnTo>
                      <a:pt x="795" y="679"/>
                    </a:lnTo>
                    <a:lnTo>
                      <a:pt x="797" y="681"/>
                    </a:lnTo>
                    <a:lnTo>
                      <a:pt x="801" y="681"/>
                    </a:lnTo>
                    <a:lnTo>
                      <a:pt x="801" y="683"/>
                    </a:lnTo>
                    <a:lnTo>
                      <a:pt x="803" y="683"/>
                    </a:lnTo>
                    <a:lnTo>
                      <a:pt x="803" y="681"/>
                    </a:lnTo>
                    <a:lnTo>
                      <a:pt x="805" y="681"/>
                    </a:lnTo>
                    <a:lnTo>
                      <a:pt x="807" y="681"/>
                    </a:lnTo>
                    <a:lnTo>
                      <a:pt x="809" y="681"/>
                    </a:lnTo>
                    <a:lnTo>
                      <a:pt x="809" y="683"/>
                    </a:lnTo>
                    <a:lnTo>
                      <a:pt x="809" y="685"/>
                    </a:lnTo>
                    <a:lnTo>
                      <a:pt x="814" y="683"/>
                    </a:lnTo>
                    <a:lnTo>
                      <a:pt x="816" y="681"/>
                    </a:lnTo>
                    <a:lnTo>
                      <a:pt x="818" y="681"/>
                    </a:lnTo>
                    <a:lnTo>
                      <a:pt x="818" y="685"/>
                    </a:lnTo>
                    <a:lnTo>
                      <a:pt x="820" y="685"/>
                    </a:lnTo>
                    <a:lnTo>
                      <a:pt x="820" y="683"/>
                    </a:lnTo>
                    <a:lnTo>
                      <a:pt x="822" y="683"/>
                    </a:lnTo>
                    <a:lnTo>
                      <a:pt x="824" y="679"/>
                    </a:lnTo>
                    <a:lnTo>
                      <a:pt x="826" y="681"/>
                    </a:lnTo>
                    <a:lnTo>
                      <a:pt x="826" y="681"/>
                    </a:lnTo>
                    <a:lnTo>
                      <a:pt x="828" y="683"/>
                    </a:lnTo>
                    <a:lnTo>
                      <a:pt x="830" y="681"/>
                    </a:lnTo>
                    <a:lnTo>
                      <a:pt x="830" y="681"/>
                    </a:lnTo>
                    <a:close/>
                    <a:moveTo>
                      <a:pt x="1201" y="822"/>
                    </a:moveTo>
                    <a:lnTo>
                      <a:pt x="1204" y="818"/>
                    </a:lnTo>
                    <a:lnTo>
                      <a:pt x="1201" y="816"/>
                    </a:lnTo>
                    <a:lnTo>
                      <a:pt x="1204" y="812"/>
                    </a:lnTo>
                    <a:lnTo>
                      <a:pt x="1204" y="807"/>
                    </a:lnTo>
                    <a:lnTo>
                      <a:pt x="1208" y="801"/>
                    </a:lnTo>
                    <a:lnTo>
                      <a:pt x="1210" y="797"/>
                    </a:lnTo>
                    <a:lnTo>
                      <a:pt x="1214" y="795"/>
                    </a:lnTo>
                    <a:lnTo>
                      <a:pt x="1218" y="786"/>
                    </a:lnTo>
                    <a:lnTo>
                      <a:pt x="1223" y="784"/>
                    </a:lnTo>
                    <a:lnTo>
                      <a:pt x="1225" y="784"/>
                    </a:lnTo>
                    <a:lnTo>
                      <a:pt x="1227" y="782"/>
                    </a:lnTo>
                    <a:lnTo>
                      <a:pt x="1229" y="784"/>
                    </a:lnTo>
                    <a:lnTo>
                      <a:pt x="1233" y="782"/>
                    </a:lnTo>
                    <a:lnTo>
                      <a:pt x="1237" y="782"/>
                    </a:lnTo>
                    <a:lnTo>
                      <a:pt x="1239" y="786"/>
                    </a:lnTo>
                    <a:lnTo>
                      <a:pt x="1241" y="786"/>
                    </a:lnTo>
                    <a:lnTo>
                      <a:pt x="1244" y="788"/>
                    </a:lnTo>
                    <a:lnTo>
                      <a:pt x="1246" y="793"/>
                    </a:lnTo>
                    <a:lnTo>
                      <a:pt x="1246" y="795"/>
                    </a:lnTo>
                    <a:lnTo>
                      <a:pt x="1241" y="799"/>
                    </a:lnTo>
                    <a:lnTo>
                      <a:pt x="1239" y="803"/>
                    </a:lnTo>
                    <a:lnTo>
                      <a:pt x="1239" y="805"/>
                    </a:lnTo>
                    <a:lnTo>
                      <a:pt x="1235" y="814"/>
                    </a:lnTo>
                    <a:lnTo>
                      <a:pt x="1233" y="818"/>
                    </a:lnTo>
                    <a:lnTo>
                      <a:pt x="1229" y="818"/>
                    </a:lnTo>
                    <a:lnTo>
                      <a:pt x="1225" y="820"/>
                    </a:lnTo>
                    <a:lnTo>
                      <a:pt x="1223" y="822"/>
                    </a:lnTo>
                    <a:lnTo>
                      <a:pt x="1220" y="822"/>
                    </a:lnTo>
                    <a:lnTo>
                      <a:pt x="1216" y="824"/>
                    </a:lnTo>
                    <a:lnTo>
                      <a:pt x="1214" y="822"/>
                    </a:lnTo>
                    <a:lnTo>
                      <a:pt x="1208" y="824"/>
                    </a:lnTo>
                    <a:lnTo>
                      <a:pt x="1206" y="822"/>
                    </a:lnTo>
                    <a:lnTo>
                      <a:pt x="1204" y="822"/>
                    </a:lnTo>
                    <a:lnTo>
                      <a:pt x="1201" y="822"/>
                    </a:lnTo>
                    <a:lnTo>
                      <a:pt x="1201" y="822"/>
                    </a:lnTo>
                    <a:close/>
                    <a:moveTo>
                      <a:pt x="849" y="668"/>
                    </a:moveTo>
                    <a:lnTo>
                      <a:pt x="847" y="666"/>
                    </a:lnTo>
                    <a:lnTo>
                      <a:pt x="849" y="664"/>
                    </a:lnTo>
                    <a:lnTo>
                      <a:pt x="852" y="664"/>
                    </a:lnTo>
                    <a:lnTo>
                      <a:pt x="849" y="660"/>
                    </a:lnTo>
                    <a:lnTo>
                      <a:pt x="852" y="658"/>
                    </a:lnTo>
                    <a:lnTo>
                      <a:pt x="854" y="658"/>
                    </a:lnTo>
                    <a:lnTo>
                      <a:pt x="854" y="660"/>
                    </a:lnTo>
                    <a:lnTo>
                      <a:pt x="854" y="662"/>
                    </a:lnTo>
                    <a:lnTo>
                      <a:pt x="854" y="664"/>
                    </a:lnTo>
                    <a:lnTo>
                      <a:pt x="854" y="666"/>
                    </a:lnTo>
                    <a:lnTo>
                      <a:pt x="852" y="666"/>
                    </a:lnTo>
                    <a:lnTo>
                      <a:pt x="849" y="668"/>
                    </a:lnTo>
                    <a:lnTo>
                      <a:pt x="849" y="668"/>
                    </a:lnTo>
                    <a:lnTo>
                      <a:pt x="849" y="668"/>
                    </a:lnTo>
                    <a:close/>
                    <a:moveTo>
                      <a:pt x="816" y="700"/>
                    </a:moveTo>
                    <a:lnTo>
                      <a:pt x="818" y="698"/>
                    </a:lnTo>
                    <a:lnTo>
                      <a:pt x="820" y="696"/>
                    </a:lnTo>
                    <a:lnTo>
                      <a:pt x="818" y="694"/>
                    </a:lnTo>
                    <a:lnTo>
                      <a:pt x="820" y="691"/>
                    </a:lnTo>
                    <a:lnTo>
                      <a:pt x="818" y="689"/>
                    </a:lnTo>
                    <a:lnTo>
                      <a:pt x="816" y="691"/>
                    </a:lnTo>
                    <a:lnTo>
                      <a:pt x="816" y="694"/>
                    </a:lnTo>
                    <a:lnTo>
                      <a:pt x="812" y="694"/>
                    </a:lnTo>
                    <a:lnTo>
                      <a:pt x="812" y="696"/>
                    </a:lnTo>
                    <a:lnTo>
                      <a:pt x="814" y="698"/>
                    </a:lnTo>
                    <a:lnTo>
                      <a:pt x="816" y="700"/>
                    </a:lnTo>
                    <a:lnTo>
                      <a:pt x="816" y="700"/>
                    </a:lnTo>
                    <a:close/>
                    <a:moveTo>
                      <a:pt x="856" y="691"/>
                    </a:moveTo>
                    <a:lnTo>
                      <a:pt x="852" y="696"/>
                    </a:lnTo>
                    <a:lnTo>
                      <a:pt x="852" y="698"/>
                    </a:lnTo>
                    <a:lnTo>
                      <a:pt x="849" y="700"/>
                    </a:lnTo>
                    <a:lnTo>
                      <a:pt x="847" y="696"/>
                    </a:lnTo>
                    <a:lnTo>
                      <a:pt x="847" y="694"/>
                    </a:lnTo>
                    <a:lnTo>
                      <a:pt x="849" y="687"/>
                    </a:lnTo>
                    <a:lnTo>
                      <a:pt x="849" y="685"/>
                    </a:lnTo>
                    <a:lnTo>
                      <a:pt x="852" y="683"/>
                    </a:lnTo>
                    <a:lnTo>
                      <a:pt x="854" y="683"/>
                    </a:lnTo>
                    <a:lnTo>
                      <a:pt x="854" y="685"/>
                    </a:lnTo>
                    <a:lnTo>
                      <a:pt x="858" y="689"/>
                    </a:lnTo>
                    <a:lnTo>
                      <a:pt x="856" y="691"/>
                    </a:lnTo>
                    <a:lnTo>
                      <a:pt x="856" y="691"/>
                    </a:lnTo>
                    <a:close/>
                    <a:moveTo>
                      <a:pt x="860" y="687"/>
                    </a:moveTo>
                    <a:lnTo>
                      <a:pt x="860" y="685"/>
                    </a:lnTo>
                    <a:lnTo>
                      <a:pt x="858" y="683"/>
                    </a:lnTo>
                    <a:lnTo>
                      <a:pt x="860" y="679"/>
                    </a:lnTo>
                    <a:lnTo>
                      <a:pt x="862" y="677"/>
                    </a:lnTo>
                    <a:lnTo>
                      <a:pt x="864" y="681"/>
                    </a:lnTo>
                    <a:lnTo>
                      <a:pt x="862" y="683"/>
                    </a:lnTo>
                    <a:lnTo>
                      <a:pt x="862" y="687"/>
                    </a:lnTo>
                    <a:lnTo>
                      <a:pt x="862" y="687"/>
                    </a:lnTo>
                    <a:lnTo>
                      <a:pt x="860" y="687"/>
                    </a:lnTo>
                    <a:lnTo>
                      <a:pt x="860" y="687"/>
                    </a:lnTo>
                    <a:close/>
                    <a:moveTo>
                      <a:pt x="934" y="689"/>
                    </a:moveTo>
                    <a:lnTo>
                      <a:pt x="936" y="683"/>
                    </a:lnTo>
                    <a:lnTo>
                      <a:pt x="940" y="679"/>
                    </a:lnTo>
                    <a:lnTo>
                      <a:pt x="944" y="679"/>
                    </a:lnTo>
                    <a:lnTo>
                      <a:pt x="944" y="683"/>
                    </a:lnTo>
                    <a:lnTo>
                      <a:pt x="940" y="689"/>
                    </a:lnTo>
                    <a:lnTo>
                      <a:pt x="938" y="691"/>
                    </a:lnTo>
                    <a:lnTo>
                      <a:pt x="938" y="687"/>
                    </a:lnTo>
                    <a:lnTo>
                      <a:pt x="938" y="685"/>
                    </a:lnTo>
                    <a:lnTo>
                      <a:pt x="936" y="687"/>
                    </a:lnTo>
                    <a:lnTo>
                      <a:pt x="936" y="689"/>
                    </a:lnTo>
                    <a:lnTo>
                      <a:pt x="936" y="689"/>
                    </a:lnTo>
                    <a:lnTo>
                      <a:pt x="934" y="689"/>
                    </a:lnTo>
                    <a:lnTo>
                      <a:pt x="934" y="689"/>
                    </a:lnTo>
                    <a:close/>
                    <a:moveTo>
                      <a:pt x="930" y="683"/>
                    </a:moveTo>
                    <a:lnTo>
                      <a:pt x="932" y="685"/>
                    </a:lnTo>
                    <a:lnTo>
                      <a:pt x="934" y="681"/>
                    </a:lnTo>
                    <a:lnTo>
                      <a:pt x="932" y="675"/>
                    </a:lnTo>
                    <a:lnTo>
                      <a:pt x="930" y="679"/>
                    </a:lnTo>
                    <a:lnTo>
                      <a:pt x="930" y="683"/>
                    </a:lnTo>
                    <a:lnTo>
                      <a:pt x="930" y="683"/>
                    </a:lnTo>
                    <a:close/>
                    <a:moveTo>
                      <a:pt x="927" y="719"/>
                    </a:moveTo>
                    <a:lnTo>
                      <a:pt x="930" y="717"/>
                    </a:lnTo>
                    <a:lnTo>
                      <a:pt x="936" y="713"/>
                    </a:lnTo>
                    <a:lnTo>
                      <a:pt x="936" y="710"/>
                    </a:lnTo>
                    <a:lnTo>
                      <a:pt x="930" y="710"/>
                    </a:lnTo>
                    <a:lnTo>
                      <a:pt x="927" y="708"/>
                    </a:lnTo>
                    <a:lnTo>
                      <a:pt x="932" y="700"/>
                    </a:lnTo>
                    <a:lnTo>
                      <a:pt x="934" y="696"/>
                    </a:lnTo>
                    <a:lnTo>
                      <a:pt x="930" y="698"/>
                    </a:lnTo>
                    <a:lnTo>
                      <a:pt x="925" y="704"/>
                    </a:lnTo>
                    <a:lnTo>
                      <a:pt x="925" y="700"/>
                    </a:lnTo>
                    <a:lnTo>
                      <a:pt x="930" y="691"/>
                    </a:lnTo>
                    <a:lnTo>
                      <a:pt x="927" y="679"/>
                    </a:lnTo>
                    <a:lnTo>
                      <a:pt x="921" y="675"/>
                    </a:lnTo>
                    <a:lnTo>
                      <a:pt x="921" y="670"/>
                    </a:lnTo>
                    <a:lnTo>
                      <a:pt x="919" y="670"/>
                    </a:lnTo>
                    <a:lnTo>
                      <a:pt x="915" y="675"/>
                    </a:lnTo>
                    <a:lnTo>
                      <a:pt x="915" y="670"/>
                    </a:lnTo>
                    <a:lnTo>
                      <a:pt x="919" y="666"/>
                    </a:lnTo>
                    <a:lnTo>
                      <a:pt x="917" y="664"/>
                    </a:lnTo>
                    <a:lnTo>
                      <a:pt x="917" y="660"/>
                    </a:lnTo>
                    <a:lnTo>
                      <a:pt x="917" y="656"/>
                    </a:lnTo>
                    <a:lnTo>
                      <a:pt x="911" y="658"/>
                    </a:lnTo>
                    <a:lnTo>
                      <a:pt x="906" y="662"/>
                    </a:lnTo>
                    <a:lnTo>
                      <a:pt x="902" y="668"/>
                    </a:lnTo>
                    <a:lnTo>
                      <a:pt x="904" y="675"/>
                    </a:lnTo>
                    <a:lnTo>
                      <a:pt x="902" y="675"/>
                    </a:lnTo>
                    <a:lnTo>
                      <a:pt x="900" y="668"/>
                    </a:lnTo>
                    <a:lnTo>
                      <a:pt x="898" y="668"/>
                    </a:lnTo>
                    <a:lnTo>
                      <a:pt x="898" y="672"/>
                    </a:lnTo>
                    <a:lnTo>
                      <a:pt x="894" y="672"/>
                    </a:lnTo>
                    <a:lnTo>
                      <a:pt x="896" y="677"/>
                    </a:lnTo>
                    <a:lnTo>
                      <a:pt x="894" y="681"/>
                    </a:lnTo>
                    <a:lnTo>
                      <a:pt x="892" y="681"/>
                    </a:lnTo>
                    <a:lnTo>
                      <a:pt x="890" y="683"/>
                    </a:lnTo>
                    <a:lnTo>
                      <a:pt x="883" y="683"/>
                    </a:lnTo>
                    <a:lnTo>
                      <a:pt x="881" y="685"/>
                    </a:lnTo>
                    <a:lnTo>
                      <a:pt x="877" y="683"/>
                    </a:lnTo>
                    <a:lnTo>
                      <a:pt x="868" y="689"/>
                    </a:lnTo>
                    <a:lnTo>
                      <a:pt x="868" y="694"/>
                    </a:lnTo>
                    <a:lnTo>
                      <a:pt x="873" y="698"/>
                    </a:lnTo>
                    <a:lnTo>
                      <a:pt x="877" y="696"/>
                    </a:lnTo>
                    <a:lnTo>
                      <a:pt x="877" y="694"/>
                    </a:lnTo>
                    <a:lnTo>
                      <a:pt x="877" y="691"/>
                    </a:lnTo>
                    <a:lnTo>
                      <a:pt x="881" y="696"/>
                    </a:lnTo>
                    <a:lnTo>
                      <a:pt x="879" y="700"/>
                    </a:lnTo>
                    <a:lnTo>
                      <a:pt x="883" y="704"/>
                    </a:lnTo>
                    <a:lnTo>
                      <a:pt x="885" y="700"/>
                    </a:lnTo>
                    <a:lnTo>
                      <a:pt x="887" y="702"/>
                    </a:lnTo>
                    <a:lnTo>
                      <a:pt x="885" y="706"/>
                    </a:lnTo>
                    <a:lnTo>
                      <a:pt x="892" y="710"/>
                    </a:lnTo>
                    <a:lnTo>
                      <a:pt x="894" y="713"/>
                    </a:lnTo>
                    <a:lnTo>
                      <a:pt x="896" y="717"/>
                    </a:lnTo>
                    <a:lnTo>
                      <a:pt x="900" y="721"/>
                    </a:lnTo>
                    <a:lnTo>
                      <a:pt x="902" y="715"/>
                    </a:lnTo>
                    <a:lnTo>
                      <a:pt x="902" y="719"/>
                    </a:lnTo>
                    <a:lnTo>
                      <a:pt x="908" y="723"/>
                    </a:lnTo>
                    <a:lnTo>
                      <a:pt x="911" y="723"/>
                    </a:lnTo>
                    <a:lnTo>
                      <a:pt x="915" y="723"/>
                    </a:lnTo>
                    <a:lnTo>
                      <a:pt x="919" y="719"/>
                    </a:lnTo>
                    <a:lnTo>
                      <a:pt x="921" y="719"/>
                    </a:lnTo>
                    <a:lnTo>
                      <a:pt x="925" y="715"/>
                    </a:lnTo>
                    <a:lnTo>
                      <a:pt x="927" y="719"/>
                    </a:lnTo>
                    <a:lnTo>
                      <a:pt x="927" y="719"/>
                    </a:lnTo>
                    <a:close/>
                    <a:moveTo>
                      <a:pt x="1334" y="691"/>
                    </a:moveTo>
                    <a:lnTo>
                      <a:pt x="1334" y="687"/>
                    </a:lnTo>
                    <a:lnTo>
                      <a:pt x="1334" y="685"/>
                    </a:lnTo>
                    <a:lnTo>
                      <a:pt x="1334" y="683"/>
                    </a:lnTo>
                    <a:lnTo>
                      <a:pt x="1338" y="681"/>
                    </a:lnTo>
                    <a:lnTo>
                      <a:pt x="1343" y="681"/>
                    </a:lnTo>
                    <a:lnTo>
                      <a:pt x="1343" y="683"/>
                    </a:lnTo>
                    <a:lnTo>
                      <a:pt x="1345" y="683"/>
                    </a:lnTo>
                    <a:lnTo>
                      <a:pt x="1347" y="685"/>
                    </a:lnTo>
                    <a:lnTo>
                      <a:pt x="1345" y="689"/>
                    </a:lnTo>
                    <a:lnTo>
                      <a:pt x="1341" y="689"/>
                    </a:lnTo>
                    <a:lnTo>
                      <a:pt x="1341" y="689"/>
                    </a:lnTo>
                    <a:lnTo>
                      <a:pt x="1336" y="689"/>
                    </a:lnTo>
                    <a:lnTo>
                      <a:pt x="1336" y="691"/>
                    </a:lnTo>
                    <a:lnTo>
                      <a:pt x="1336" y="691"/>
                    </a:lnTo>
                    <a:lnTo>
                      <a:pt x="1334" y="691"/>
                    </a:lnTo>
                    <a:lnTo>
                      <a:pt x="1334" y="691"/>
                    </a:lnTo>
                    <a:close/>
                    <a:moveTo>
                      <a:pt x="1326" y="1039"/>
                    </a:moveTo>
                    <a:lnTo>
                      <a:pt x="1322" y="1039"/>
                    </a:lnTo>
                    <a:lnTo>
                      <a:pt x="1319" y="1037"/>
                    </a:lnTo>
                    <a:lnTo>
                      <a:pt x="1313" y="1035"/>
                    </a:lnTo>
                    <a:lnTo>
                      <a:pt x="1309" y="1033"/>
                    </a:lnTo>
                    <a:lnTo>
                      <a:pt x="1307" y="1033"/>
                    </a:lnTo>
                    <a:lnTo>
                      <a:pt x="1303" y="1029"/>
                    </a:lnTo>
                    <a:lnTo>
                      <a:pt x="1300" y="1027"/>
                    </a:lnTo>
                    <a:lnTo>
                      <a:pt x="1298" y="1024"/>
                    </a:lnTo>
                    <a:lnTo>
                      <a:pt x="1296" y="1024"/>
                    </a:lnTo>
                    <a:lnTo>
                      <a:pt x="1294" y="1024"/>
                    </a:lnTo>
                    <a:lnTo>
                      <a:pt x="1292" y="1024"/>
                    </a:lnTo>
                    <a:lnTo>
                      <a:pt x="1286" y="1022"/>
                    </a:lnTo>
                    <a:lnTo>
                      <a:pt x="1286" y="1020"/>
                    </a:lnTo>
                    <a:lnTo>
                      <a:pt x="1284" y="1018"/>
                    </a:lnTo>
                    <a:lnTo>
                      <a:pt x="1279" y="1018"/>
                    </a:lnTo>
                    <a:lnTo>
                      <a:pt x="1275" y="1014"/>
                    </a:lnTo>
                    <a:lnTo>
                      <a:pt x="1277" y="1012"/>
                    </a:lnTo>
                    <a:lnTo>
                      <a:pt x="1275" y="1012"/>
                    </a:lnTo>
                    <a:lnTo>
                      <a:pt x="1273" y="1010"/>
                    </a:lnTo>
                    <a:lnTo>
                      <a:pt x="1271" y="1005"/>
                    </a:lnTo>
                    <a:lnTo>
                      <a:pt x="1271" y="1005"/>
                    </a:lnTo>
                    <a:lnTo>
                      <a:pt x="1273" y="1003"/>
                    </a:lnTo>
                    <a:lnTo>
                      <a:pt x="1271" y="1001"/>
                    </a:lnTo>
                    <a:lnTo>
                      <a:pt x="1269" y="1003"/>
                    </a:lnTo>
                    <a:lnTo>
                      <a:pt x="1269" y="1003"/>
                    </a:lnTo>
                    <a:lnTo>
                      <a:pt x="1267" y="1003"/>
                    </a:lnTo>
                    <a:lnTo>
                      <a:pt x="1267" y="1001"/>
                    </a:lnTo>
                    <a:lnTo>
                      <a:pt x="1263" y="1001"/>
                    </a:lnTo>
                    <a:lnTo>
                      <a:pt x="1256" y="997"/>
                    </a:lnTo>
                    <a:lnTo>
                      <a:pt x="1254" y="997"/>
                    </a:lnTo>
                    <a:lnTo>
                      <a:pt x="1252" y="995"/>
                    </a:lnTo>
                    <a:lnTo>
                      <a:pt x="1248" y="993"/>
                    </a:lnTo>
                    <a:lnTo>
                      <a:pt x="1248" y="991"/>
                    </a:lnTo>
                    <a:lnTo>
                      <a:pt x="1246" y="989"/>
                    </a:lnTo>
                    <a:lnTo>
                      <a:pt x="1244" y="987"/>
                    </a:lnTo>
                    <a:lnTo>
                      <a:pt x="1241" y="984"/>
                    </a:lnTo>
                    <a:lnTo>
                      <a:pt x="1241" y="978"/>
                    </a:lnTo>
                    <a:lnTo>
                      <a:pt x="1237" y="978"/>
                    </a:lnTo>
                    <a:lnTo>
                      <a:pt x="1239" y="976"/>
                    </a:lnTo>
                    <a:lnTo>
                      <a:pt x="1244" y="976"/>
                    </a:lnTo>
                    <a:lnTo>
                      <a:pt x="1252" y="972"/>
                    </a:lnTo>
                    <a:lnTo>
                      <a:pt x="1252" y="970"/>
                    </a:lnTo>
                    <a:lnTo>
                      <a:pt x="1248" y="970"/>
                    </a:lnTo>
                    <a:lnTo>
                      <a:pt x="1244" y="965"/>
                    </a:lnTo>
                    <a:lnTo>
                      <a:pt x="1244" y="961"/>
                    </a:lnTo>
                    <a:lnTo>
                      <a:pt x="1244" y="959"/>
                    </a:lnTo>
                    <a:lnTo>
                      <a:pt x="1241" y="961"/>
                    </a:lnTo>
                    <a:lnTo>
                      <a:pt x="1239" y="963"/>
                    </a:lnTo>
                    <a:lnTo>
                      <a:pt x="1239" y="968"/>
                    </a:lnTo>
                    <a:lnTo>
                      <a:pt x="1235" y="963"/>
                    </a:lnTo>
                    <a:lnTo>
                      <a:pt x="1239" y="961"/>
                    </a:lnTo>
                    <a:lnTo>
                      <a:pt x="1239" y="955"/>
                    </a:lnTo>
                    <a:lnTo>
                      <a:pt x="1237" y="959"/>
                    </a:lnTo>
                    <a:lnTo>
                      <a:pt x="1235" y="957"/>
                    </a:lnTo>
                    <a:lnTo>
                      <a:pt x="1235" y="953"/>
                    </a:lnTo>
                    <a:lnTo>
                      <a:pt x="1231" y="953"/>
                    </a:lnTo>
                    <a:lnTo>
                      <a:pt x="1231" y="951"/>
                    </a:lnTo>
                    <a:lnTo>
                      <a:pt x="1231" y="946"/>
                    </a:lnTo>
                    <a:lnTo>
                      <a:pt x="1229" y="942"/>
                    </a:lnTo>
                    <a:lnTo>
                      <a:pt x="1227" y="940"/>
                    </a:lnTo>
                    <a:lnTo>
                      <a:pt x="1227" y="936"/>
                    </a:lnTo>
                    <a:lnTo>
                      <a:pt x="1231" y="932"/>
                    </a:lnTo>
                    <a:lnTo>
                      <a:pt x="1229" y="932"/>
                    </a:lnTo>
                    <a:lnTo>
                      <a:pt x="1223" y="936"/>
                    </a:lnTo>
                    <a:lnTo>
                      <a:pt x="1223" y="940"/>
                    </a:lnTo>
                    <a:lnTo>
                      <a:pt x="1220" y="938"/>
                    </a:lnTo>
                    <a:lnTo>
                      <a:pt x="1225" y="932"/>
                    </a:lnTo>
                    <a:lnTo>
                      <a:pt x="1220" y="932"/>
                    </a:lnTo>
                    <a:lnTo>
                      <a:pt x="1218" y="934"/>
                    </a:lnTo>
                    <a:lnTo>
                      <a:pt x="1218" y="932"/>
                    </a:lnTo>
                    <a:lnTo>
                      <a:pt x="1216" y="938"/>
                    </a:lnTo>
                    <a:lnTo>
                      <a:pt x="1212" y="940"/>
                    </a:lnTo>
                    <a:lnTo>
                      <a:pt x="1212" y="936"/>
                    </a:lnTo>
                    <a:lnTo>
                      <a:pt x="1214" y="934"/>
                    </a:lnTo>
                    <a:lnTo>
                      <a:pt x="1214" y="930"/>
                    </a:lnTo>
                    <a:lnTo>
                      <a:pt x="1216" y="927"/>
                    </a:lnTo>
                    <a:lnTo>
                      <a:pt x="1212" y="927"/>
                    </a:lnTo>
                    <a:lnTo>
                      <a:pt x="1210" y="932"/>
                    </a:lnTo>
                    <a:lnTo>
                      <a:pt x="1208" y="932"/>
                    </a:lnTo>
                    <a:lnTo>
                      <a:pt x="1206" y="934"/>
                    </a:lnTo>
                    <a:lnTo>
                      <a:pt x="1204" y="936"/>
                    </a:lnTo>
                    <a:lnTo>
                      <a:pt x="1199" y="936"/>
                    </a:lnTo>
                    <a:lnTo>
                      <a:pt x="1197" y="932"/>
                    </a:lnTo>
                    <a:lnTo>
                      <a:pt x="1193" y="932"/>
                    </a:lnTo>
                    <a:lnTo>
                      <a:pt x="1189" y="925"/>
                    </a:lnTo>
                    <a:lnTo>
                      <a:pt x="1189" y="925"/>
                    </a:lnTo>
                    <a:lnTo>
                      <a:pt x="1187" y="930"/>
                    </a:lnTo>
                    <a:lnTo>
                      <a:pt x="1187" y="932"/>
                    </a:lnTo>
                    <a:lnTo>
                      <a:pt x="1185" y="934"/>
                    </a:lnTo>
                    <a:lnTo>
                      <a:pt x="1182" y="934"/>
                    </a:lnTo>
                    <a:lnTo>
                      <a:pt x="1180" y="934"/>
                    </a:lnTo>
                    <a:lnTo>
                      <a:pt x="1176" y="934"/>
                    </a:lnTo>
                    <a:lnTo>
                      <a:pt x="1174" y="936"/>
                    </a:lnTo>
                    <a:lnTo>
                      <a:pt x="1170" y="936"/>
                    </a:lnTo>
                    <a:lnTo>
                      <a:pt x="1168" y="938"/>
                    </a:lnTo>
                    <a:lnTo>
                      <a:pt x="1166" y="936"/>
                    </a:lnTo>
                    <a:lnTo>
                      <a:pt x="1159" y="936"/>
                    </a:lnTo>
                    <a:lnTo>
                      <a:pt x="1159" y="934"/>
                    </a:lnTo>
                    <a:lnTo>
                      <a:pt x="1155" y="930"/>
                    </a:lnTo>
                    <a:lnTo>
                      <a:pt x="1153" y="932"/>
                    </a:lnTo>
                    <a:lnTo>
                      <a:pt x="1151" y="927"/>
                    </a:lnTo>
                    <a:lnTo>
                      <a:pt x="1147" y="919"/>
                    </a:lnTo>
                    <a:lnTo>
                      <a:pt x="1149" y="915"/>
                    </a:lnTo>
                    <a:lnTo>
                      <a:pt x="1153" y="913"/>
                    </a:lnTo>
                    <a:lnTo>
                      <a:pt x="1153" y="911"/>
                    </a:lnTo>
                    <a:lnTo>
                      <a:pt x="1155" y="906"/>
                    </a:lnTo>
                    <a:lnTo>
                      <a:pt x="1159" y="906"/>
                    </a:lnTo>
                    <a:lnTo>
                      <a:pt x="1161" y="904"/>
                    </a:lnTo>
                    <a:lnTo>
                      <a:pt x="1166" y="902"/>
                    </a:lnTo>
                    <a:lnTo>
                      <a:pt x="1168" y="902"/>
                    </a:lnTo>
                    <a:lnTo>
                      <a:pt x="1168" y="900"/>
                    </a:lnTo>
                    <a:lnTo>
                      <a:pt x="1166" y="898"/>
                    </a:lnTo>
                    <a:lnTo>
                      <a:pt x="1166" y="896"/>
                    </a:lnTo>
                    <a:lnTo>
                      <a:pt x="1166" y="894"/>
                    </a:lnTo>
                    <a:lnTo>
                      <a:pt x="1168" y="896"/>
                    </a:lnTo>
                    <a:lnTo>
                      <a:pt x="1170" y="894"/>
                    </a:lnTo>
                    <a:lnTo>
                      <a:pt x="1170" y="892"/>
                    </a:lnTo>
                    <a:lnTo>
                      <a:pt x="1170" y="890"/>
                    </a:lnTo>
                    <a:lnTo>
                      <a:pt x="1174" y="896"/>
                    </a:lnTo>
                    <a:lnTo>
                      <a:pt x="1178" y="896"/>
                    </a:lnTo>
                    <a:lnTo>
                      <a:pt x="1182" y="900"/>
                    </a:lnTo>
                    <a:lnTo>
                      <a:pt x="1185" y="902"/>
                    </a:lnTo>
                    <a:lnTo>
                      <a:pt x="1187" y="902"/>
                    </a:lnTo>
                    <a:lnTo>
                      <a:pt x="1191" y="904"/>
                    </a:lnTo>
                    <a:lnTo>
                      <a:pt x="1195" y="902"/>
                    </a:lnTo>
                    <a:lnTo>
                      <a:pt x="1197" y="902"/>
                    </a:lnTo>
                    <a:lnTo>
                      <a:pt x="1199" y="904"/>
                    </a:lnTo>
                    <a:lnTo>
                      <a:pt x="1201" y="904"/>
                    </a:lnTo>
                    <a:lnTo>
                      <a:pt x="1206" y="906"/>
                    </a:lnTo>
                    <a:lnTo>
                      <a:pt x="1208" y="902"/>
                    </a:lnTo>
                    <a:lnTo>
                      <a:pt x="1210" y="900"/>
                    </a:lnTo>
                    <a:lnTo>
                      <a:pt x="1216" y="900"/>
                    </a:lnTo>
                    <a:lnTo>
                      <a:pt x="1216" y="900"/>
                    </a:lnTo>
                    <a:lnTo>
                      <a:pt x="1214" y="902"/>
                    </a:lnTo>
                    <a:lnTo>
                      <a:pt x="1216" y="904"/>
                    </a:lnTo>
                    <a:lnTo>
                      <a:pt x="1220" y="900"/>
                    </a:lnTo>
                    <a:lnTo>
                      <a:pt x="1223" y="898"/>
                    </a:lnTo>
                    <a:lnTo>
                      <a:pt x="1227" y="896"/>
                    </a:lnTo>
                    <a:lnTo>
                      <a:pt x="1227" y="898"/>
                    </a:lnTo>
                    <a:lnTo>
                      <a:pt x="1229" y="902"/>
                    </a:lnTo>
                    <a:lnTo>
                      <a:pt x="1229" y="906"/>
                    </a:lnTo>
                    <a:lnTo>
                      <a:pt x="1229" y="902"/>
                    </a:lnTo>
                    <a:lnTo>
                      <a:pt x="1231" y="900"/>
                    </a:lnTo>
                    <a:lnTo>
                      <a:pt x="1233" y="902"/>
                    </a:lnTo>
                    <a:lnTo>
                      <a:pt x="1235" y="900"/>
                    </a:lnTo>
                    <a:lnTo>
                      <a:pt x="1235" y="890"/>
                    </a:lnTo>
                    <a:lnTo>
                      <a:pt x="1231" y="885"/>
                    </a:lnTo>
                    <a:lnTo>
                      <a:pt x="1231" y="881"/>
                    </a:lnTo>
                    <a:lnTo>
                      <a:pt x="1229" y="877"/>
                    </a:lnTo>
                    <a:lnTo>
                      <a:pt x="1229" y="873"/>
                    </a:lnTo>
                    <a:lnTo>
                      <a:pt x="1231" y="871"/>
                    </a:lnTo>
                    <a:lnTo>
                      <a:pt x="1233" y="871"/>
                    </a:lnTo>
                    <a:lnTo>
                      <a:pt x="1239" y="866"/>
                    </a:lnTo>
                    <a:lnTo>
                      <a:pt x="1246" y="862"/>
                    </a:lnTo>
                    <a:lnTo>
                      <a:pt x="1248" y="860"/>
                    </a:lnTo>
                    <a:lnTo>
                      <a:pt x="1254" y="856"/>
                    </a:lnTo>
                    <a:lnTo>
                      <a:pt x="1256" y="856"/>
                    </a:lnTo>
                    <a:lnTo>
                      <a:pt x="1258" y="858"/>
                    </a:lnTo>
                    <a:lnTo>
                      <a:pt x="1260" y="856"/>
                    </a:lnTo>
                    <a:lnTo>
                      <a:pt x="1263" y="856"/>
                    </a:lnTo>
                    <a:lnTo>
                      <a:pt x="1258" y="854"/>
                    </a:lnTo>
                    <a:lnTo>
                      <a:pt x="1258" y="852"/>
                    </a:lnTo>
                    <a:lnTo>
                      <a:pt x="1265" y="845"/>
                    </a:lnTo>
                    <a:lnTo>
                      <a:pt x="1265" y="841"/>
                    </a:lnTo>
                    <a:lnTo>
                      <a:pt x="1267" y="841"/>
                    </a:lnTo>
                    <a:lnTo>
                      <a:pt x="1273" y="841"/>
                    </a:lnTo>
                    <a:lnTo>
                      <a:pt x="1279" y="839"/>
                    </a:lnTo>
                    <a:lnTo>
                      <a:pt x="1279" y="837"/>
                    </a:lnTo>
                    <a:lnTo>
                      <a:pt x="1277" y="833"/>
                    </a:lnTo>
                    <a:lnTo>
                      <a:pt x="1279" y="831"/>
                    </a:lnTo>
                    <a:lnTo>
                      <a:pt x="1282" y="824"/>
                    </a:lnTo>
                    <a:lnTo>
                      <a:pt x="1282" y="822"/>
                    </a:lnTo>
                    <a:lnTo>
                      <a:pt x="1279" y="822"/>
                    </a:lnTo>
                    <a:lnTo>
                      <a:pt x="1279" y="818"/>
                    </a:lnTo>
                    <a:lnTo>
                      <a:pt x="1282" y="814"/>
                    </a:lnTo>
                    <a:lnTo>
                      <a:pt x="1282" y="812"/>
                    </a:lnTo>
                    <a:lnTo>
                      <a:pt x="1279" y="809"/>
                    </a:lnTo>
                    <a:lnTo>
                      <a:pt x="1279" y="807"/>
                    </a:lnTo>
                    <a:lnTo>
                      <a:pt x="1282" y="803"/>
                    </a:lnTo>
                    <a:lnTo>
                      <a:pt x="1284" y="803"/>
                    </a:lnTo>
                    <a:lnTo>
                      <a:pt x="1284" y="799"/>
                    </a:lnTo>
                    <a:lnTo>
                      <a:pt x="1286" y="797"/>
                    </a:lnTo>
                    <a:lnTo>
                      <a:pt x="1286" y="795"/>
                    </a:lnTo>
                    <a:lnTo>
                      <a:pt x="1284" y="795"/>
                    </a:lnTo>
                    <a:lnTo>
                      <a:pt x="1282" y="797"/>
                    </a:lnTo>
                    <a:lnTo>
                      <a:pt x="1282" y="799"/>
                    </a:lnTo>
                    <a:lnTo>
                      <a:pt x="1279" y="799"/>
                    </a:lnTo>
                    <a:lnTo>
                      <a:pt x="1279" y="797"/>
                    </a:lnTo>
                    <a:lnTo>
                      <a:pt x="1279" y="793"/>
                    </a:lnTo>
                    <a:lnTo>
                      <a:pt x="1279" y="793"/>
                    </a:lnTo>
                    <a:lnTo>
                      <a:pt x="1271" y="793"/>
                    </a:lnTo>
                    <a:lnTo>
                      <a:pt x="1269" y="790"/>
                    </a:lnTo>
                    <a:lnTo>
                      <a:pt x="1269" y="788"/>
                    </a:lnTo>
                    <a:lnTo>
                      <a:pt x="1275" y="786"/>
                    </a:lnTo>
                    <a:lnTo>
                      <a:pt x="1273" y="784"/>
                    </a:lnTo>
                    <a:lnTo>
                      <a:pt x="1271" y="782"/>
                    </a:lnTo>
                    <a:lnTo>
                      <a:pt x="1273" y="778"/>
                    </a:lnTo>
                    <a:lnTo>
                      <a:pt x="1273" y="776"/>
                    </a:lnTo>
                    <a:lnTo>
                      <a:pt x="1269" y="774"/>
                    </a:lnTo>
                    <a:lnTo>
                      <a:pt x="1267" y="774"/>
                    </a:lnTo>
                    <a:lnTo>
                      <a:pt x="1267" y="776"/>
                    </a:lnTo>
                    <a:lnTo>
                      <a:pt x="1269" y="778"/>
                    </a:lnTo>
                    <a:lnTo>
                      <a:pt x="1267" y="780"/>
                    </a:lnTo>
                    <a:lnTo>
                      <a:pt x="1263" y="782"/>
                    </a:lnTo>
                    <a:lnTo>
                      <a:pt x="1260" y="778"/>
                    </a:lnTo>
                    <a:lnTo>
                      <a:pt x="1258" y="778"/>
                    </a:lnTo>
                    <a:lnTo>
                      <a:pt x="1258" y="772"/>
                    </a:lnTo>
                    <a:lnTo>
                      <a:pt x="1263" y="769"/>
                    </a:lnTo>
                    <a:lnTo>
                      <a:pt x="1260" y="767"/>
                    </a:lnTo>
                    <a:lnTo>
                      <a:pt x="1256" y="767"/>
                    </a:lnTo>
                    <a:lnTo>
                      <a:pt x="1256" y="767"/>
                    </a:lnTo>
                    <a:lnTo>
                      <a:pt x="1260" y="765"/>
                    </a:lnTo>
                    <a:lnTo>
                      <a:pt x="1260" y="763"/>
                    </a:lnTo>
                    <a:lnTo>
                      <a:pt x="1258" y="763"/>
                    </a:lnTo>
                    <a:lnTo>
                      <a:pt x="1260" y="761"/>
                    </a:lnTo>
                    <a:lnTo>
                      <a:pt x="1263" y="759"/>
                    </a:lnTo>
                    <a:lnTo>
                      <a:pt x="1263" y="757"/>
                    </a:lnTo>
                    <a:lnTo>
                      <a:pt x="1260" y="757"/>
                    </a:lnTo>
                    <a:lnTo>
                      <a:pt x="1258" y="759"/>
                    </a:lnTo>
                    <a:lnTo>
                      <a:pt x="1254" y="763"/>
                    </a:lnTo>
                    <a:lnTo>
                      <a:pt x="1252" y="765"/>
                    </a:lnTo>
                    <a:lnTo>
                      <a:pt x="1252" y="763"/>
                    </a:lnTo>
                    <a:lnTo>
                      <a:pt x="1250" y="759"/>
                    </a:lnTo>
                    <a:lnTo>
                      <a:pt x="1248" y="761"/>
                    </a:lnTo>
                    <a:lnTo>
                      <a:pt x="1248" y="763"/>
                    </a:lnTo>
                    <a:lnTo>
                      <a:pt x="1244" y="763"/>
                    </a:lnTo>
                    <a:lnTo>
                      <a:pt x="1241" y="765"/>
                    </a:lnTo>
                    <a:lnTo>
                      <a:pt x="1237" y="765"/>
                    </a:lnTo>
                    <a:lnTo>
                      <a:pt x="1235" y="767"/>
                    </a:lnTo>
                    <a:lnTo>
                      <a:pt x="1235" y="767"/>
                    </a:lnTo>
                    <a:lnTo>
                      <a:pt x="1233" y="767"/>
                    </a:lnTo>
                    <a:lnTo>
                      <a:pt x="1233" y="765"/>
                    </a:lnTo>
                    <a:lnTo>
                      <a:pt x="1235" y="763"/>
                    </a:lnTo>
                    <a:lnTo>
                      <a:pt x="1233" y="761"/>
                    </a:lnTo>
                    <a:lnTo>
                      <a:pt x="1233" y="761"/>
                    </a:lnTo>
                    <a:lnTo>
                      <a:pt x="1235" y="757"/>
                    </a:lnTo>
                    <a:lnTo>
                      <a:pt x="1237" y="755"/>
                    </a:lnTo>
                    <a:lnTo>
                      <a:pt x="1239" y="757"/>
                    </a:lnTo>
                    <a:lnTo>
                      <a:pt x="1241" y="759"/>
                    </a:lnTo>
                    <a:lnTo>
                      <a:pt x="1244" y="757"/>
                    </a:lnTo>
                    <a:lnTo>
                      <a:pt x="1246" y="757"/>
                    </a:lnTo>
                    <a:lnTo>
                      <a:pt x="1250" y="755"/>
                    </a:lnTo>
                    <a:lnTo>
                      <a:pt x="1250" y="750"/>
                    </a:lnTo>
                    <a:lnTo>
                      <a:pt x="1248" y="748"/>
                    </a:lnTo>
                    <a:lnTo>
                      <a:pt x="1246" y="746"/>
                    </a:lnTo>
                    <a:lnTo>
                      <a:pt x="1244" y="744"/>
                    </a:lnTo>
                    <a:lnTo>
                      <a:pt x="1241" y="742"/>
                    </a:lnTo>
                    <a:lnTo>
                      <a:pt x="1241" y="740"/>
                    </a:lnTo>
                    <a:lnTo>
                      <a:pt x="1239" y="738"/>
                    </a:lnTo>
                    <a:lnTo>
                      <a:pt x="1239" y="736"/>
                    </a:lnTo>
                    <a:lnTo>
                      <a:pt x="1235" y="734"/>
                    </a:lnTo>
                    <a:lnTo>
                      <a:pt x="1235" y="734"/>
                    </a:lnTo>
                    <a:lnTo>
                      <a:pt x="1233" y="731"/>
                    </a:lnTo>
                    <a:lnTo>
                      <a:pt x="1233" y="729"/>
                    </a:lnTo>
                    <a:lnTo>
                      <a:pt x="1235" y="729"/>
                    </a:lnTo>
                    <a:lnTo>
                      <a:pt x="1237" y="729"/>
                    </a:lnTo>
                    <a:lnTo>
                      <a:pt x="1239" y="729"/>
                    </a:lnTo>
                    <a:lnTo>
                      <a:pt x="1239" y="727"/>
                    </a:lnTo>
                    <a:lnTo>
                      <a:pt x="1241" y="725"/>
                    </a:lnTo>
                    <a:lnTo>
                      <a:pt x="1237" y="725"/>
                    </a:lnTo>
                    <a:lnTo>
                      <a:pt x="1235" y="723"/>
                    </a:lnTo>
                    <a:lnTo>
                      <a:pt x="1233" y="721"/>
                    </a:lnTo>
                    <a:lnTo>
                      <a:pt x="1233" y="721"/>
                    </a:lnTo>
                    <a:lnTo>
                      <a:pt x="1229" y="721"/>
                    </a:lnTo>
                    <a:lnTo>
                      <a:pt x="1227" y="723"/>
                    </a:lnTo>
                    <a:lnTo>
                      <a:pt x="1227" y="723"/>
                    </a:lnTo>
                    <a:lnTo>
                      <a:pt x="1227" y="721"/>
                    </a:lnTo>
                    <a:lnTo>
                      <a:pt x="1229" y="715"/>
                    </a:lnTo>
                    <a:lnTo>
                      <a:pt x="1233" y="710"/>
                    </a:lnTo>
                    <a:lnTo>
                      <a:pt x="1233" y="708"/>
                    </a:lnTo>
                    <a:lnTo>
                      <a:pt x="1235" y="704"/>
                    </a:lnTo>
                    <a:lnTo>
                      <a:pt x="1235" y="700"/>
                    </a:lnTo>
                    <a:lnTo>
                      <a:pt x="1237" y="698"/>
                    </a:lnTo>
                    <a:lnTo>
                      <a:pt x="1235" y="696"/>
                    </a:lnTo>
                    <a:lnTo>
                      <a:pt x="1231" y="698"/>
                    </a:lnTo>
                    <a:lnTo>
                      <a:pt x="1229" y="696"/>
                    </a:lnTo>
                    <a:lnTo>
                      <a:pt x="1229" y="696"/>
                    </a:lnTo>
                    <a:lnTo>
                      <a:pt x="1227" y="698"/>
                    </a:lnTo>
                    <a:lnTo>
                      <a:pt x="1225" y="698"/>
                    </a:lnTo>
                    <a:lnTo>
                      <a:pt x="1220" y="694"/>
                    </a:lnTo>
                    <a:lnTo>
                      <a:pt x="1220" y="689"/>
                    </a:lnTo>
                    <a:lnTo>
                      <a:pt x="1218" y="687"/>
                    </a:lnTo>
                    <a:lnTo>
                      <a:pt x="1216" y="687"/>
                    </a:lnTo>
                    <a:lnTo>
                      <a:pt x="1218" y="683"/>
                    </a:lnTo>
                    <a:lnTo>
                      <a:pt x="1220" y="681"/>
                    </a:lnTo>
                    <a:lnTo>
                      <a:pt x="1223" y="679"/>
                    </a:lnTo>
                    <a:lnTo>
                      <a:pt x="1220" y="677"/>
                    </a:lnTo>
                    <a:lnTo>
                      <a:pt x="1220" y="672"/>
                    </a:lnTo>
                    <a:lnTo>
                      <a:pt x="1218" y="672"/>
                    </a:lnTo>
                    <a:lnTo>
                      <a:pt x="1216" y="675"/>
                    </a:lnTo>
                    <a:lnTo>
                      <a:pt x="1216" y="681"/>
                    </a:lnTo>
                    <a:lnTo>
                      <a:pt x="1214" y="685"/>
                    </a:lnTo>
                    <a:lnTo>
                      <a:pt x="1212" y="681"/>
                    </a:lnTo>
                    <a:lnTo>
                      <a:pt x="1210" y="679"/>
                    </a:lnTo>
                    <a:lnTo>
                      <a:pt x="1210" y="681"/>
                    </a:lnTo>
                    <a:lnTo>
                      <a:pt x="1210" y="683"/>
                    </a:lnTo>
                    <a:lnTo>
                      <a:pt x="1208" y="683"/>
                    </a:lnTo>
                    <a:lnTo>
                      <a:pt x="1208" y="687"/>
                    </a:lnTo>
                    <a:lnTo>
                      <a:pt x="1210" y="691"/>
                    </a:lnTo>
                    <a:lnTo>
                      <a:pt x="1212" y="691"/>
                    </a:lnTo>
                    <a:lnTo>
                      <a:pt x="1216" y="698"/>
                    </a:lnTo>
                    <a:lnTo>
                      <a:pt x="1218" y="700"/>
                    </a:lnTo>
                    <a:lnTo>
                      <a:pt x="1216" y="704"/>
                    </a:lnTo>
                    <a:lnTo>
                      <a:pt x="1216" y="708"/>
                    </a:lnTo>
                    <a:lnTo>
                      <a:pt x="1214" y="713"/>
                    </a:lnTo>
                    <a:lnTo>
                      <a:pt x="1210" y="715"/>
                    </a:lnTo>
                    <a:lnTo>
                      <a:pt x="1201" y="715"/>
                    </a:lnTo>
                    <a:lnTo>
                      <a:pt x="1201" y="713"/>
                    </a:lnTo>
                    <a:lnTo>
                      <a:pt x="1197" y="713"/>
                    </a:lnTo>
                    <a:lnTo>
                      <a:pt x="1193" y="710"/>
                    </a:lnTo>
                    <a:lnTo>
                      <a:pt x="1195" y="708"/>
                    </a:lnTo>
                    <a:lnTo>
                      <a:pt x="1195" y="706"/>
                    </a:lnTo>
                    <a:lnTo>
                      <a:pt x="1189" y="706"/>
                    </a:lnTo>
                    <a:lnTo>
                      <a:pt x="1182" y="702"/>
                    </a:lnTo>
                    <a:lnTo>
                      <a:pt x="1176" y="702"/>
                    </a:lnTo>
                    <a:lnTo>
                      <a:pt x="1178" y="708"/>
                    </a:lnTo>
                    <a:lnTo>
                      <a:pt x="1180" y="713"/>
                    </a:lnTo>
                    <a:lnTo>
                      <a:pt x="1180" y="715"/>
                    </a:lnTo>
                    <a:lnTo>
                      <a:pt x="1176" y="715"/>
                    </a:lnTo>
                    <a:lnTo>
                      <a:pt x="1174" y="710"/>
                    </a:lnTo>
                    <a:lnTo>
                      <a:pt x="1172" y="706"/>
                    </a:lnTo>
                    <a:lnTo>
                      <a:pt x="1170" y="706"/>
                    </a:lnTo>
                    <a:lnTo>
                      <a:pt x="1170" y="702"/>
                    </a:lnTo>
                    <a:lnTo>
                      <a:pt x="1166" y="698"/>
                    </a:lnTo>
                    <a:lnTo>
                      <a:pt x="1161" y="696"/>
                    </a:lnTo>
                    <a:lnTo>
                      <a:pt x="1161" y="694"/>
                    </a:lnTo>
                    <a:lnTo>
                      <a:pt x="1159" y="694"/>
                    </a:lnTo>
                    <a:lnTo>
                      <a:pt x="1155" y="689"/>
                    </a:lnTo>
                    <a:lnTo>
                      <a:pt x="1153" y="687"/>
                    </a:lnTo>
                    <a:lnTo>
                      <a:pt x="1153" y="685"/>
                    </a:lnTo>
                    <a:lnTo>
                      <a:pt x="1149" y="685"/>
                    </a:lnTo>
                    <a:lnTo>
                      <a:pt x="1149" y="687"/>
                    </a:lnTo>
                    <a:lnTo>
                      <a:pt x="1157" y="694"/>
                    </a:lnTo>
                    <a:lnTo>
                      <a:pt x="1159" y="696"/>
                    </a:lnTo>
                    <a:lnTo>
                      <a:pt x="1161" y="700"/>
                    </a:lnTo>
                    <a:lnTo>
                      <a:pt x="1166" y="702"/>
                    </a:lnTo>
                    <a:lnTo>
                      <a:pt x="1166" y="704"/>
                    </a:lnTo>
                    <a:lnTo>
                      <a:pt x="1164" y="706"/>
                    </a:lnTo>
                    <a:lnTo>
                      <a:pt x="1164" y="706"/>
                    </a:lnTo>
                    <a:lnTo>
                      <a:pt x="1161" y="708"/>
                    </a:lnTo>
                    <a:lnTo>
                      <a:pt x="1155" y="704"/>
                    </a:lnTo>
                    <a:lnTo>
                      <a:pt x="1153" y="704"/>
                    </a:lnTo>
                    <a:lnTo>
                      <a:pt x="1151" y="702"/>
                    </a:lnTo>
                    <a:lnTo>
                      <a:pt x="1147" y="700"/>
                    </a:lnTo>
                    <a:lnTo>
                      <a:pt x="1147" y="698"/>
                    </a:lnTo>
                    <a:lnTo>
                      <a:pt x="1140" y="698"/>
                    </a:lnTo>
                    <a:lnTo>
                      <a:pt x="1136" y="700"/>
                    </a:lnTo>
                    <a:lnTo>
                      <a:pt x="1134" y="698"/>
                    </a:lnTo>
                    <a:lnTo>
                      <a:pt x="1130" y="696"/>
                    </a:lnTo>
                    <a:lnTo>
                      <a:pt x="1126" y="698"/>
                    </a:lnTo>
                    <a:lnTo>
                      <a:pt x="1123" y="694"/>
                    </a:lnTo>
                    <a:lnTo>
                      <a:pt x="1119" y="691"/>
                    </a:lnTo>
                    <a:lnTo>
                      <a:pt x="1119" y="689"/>
                    </a:lnTo>
                    <a:lnTo>
                      <a:pt x="1123" y="683"/>
                    </a:lnTo>
                    <a:lnTo>
                      <a:pt x="1126" y="683"/>
                    </a:lnTo>
                    <a:lnTo>
                      <a:pt x="1126" y="681"/>
                    </a:lnTo>
                    <a:lnTo>
                      <a:pt x="1123" y="681"/>
                    </a:lnTo>
                    <a:lnTo>
                      <a:pt x="1121" y="685"/>
                    </a:lnTo>
                    <a:lnTo>
                      <a:pt x="1117" y="687"/>
                    </a:lnTo>
                    <a:lnTo>
                      <a:pt x="1115" y="689"/>
                    </a:lnTo>
                    <a:lnTo>
                      <a:pt x="1113" y="685"/>
                    </a:lnTo>
                    <a:lnTo>
                      <a:pt x="1109" y="685"/>
                    </a:lnTo>
                    <a:lnTo>
                      <a:pt x="1107" y="685"/>
                    </a:lnTo>
                    <a:lnTo>
                      <a:pt x="1111" y="687"/>
                    </a:lnTo>
                    <a:lnTo>
                      <a:pt x="1109" y="689"/>
                    </a:lnTo>
                    <a:lnTo>
                      <a:pt x="1102" y="689"/>
                    </a:lnTo>
                    <a:lnTo>
                      <a:pt x="1098" y="685"/>
                    </a:lnTo>
                    <a:lnTo>
                      <a:pt x="1098" y="679"/>
                    </a:lnTo>
                    <a:lnTo>
                      <a:pt x="1094" y="677"/>
                    </a:lnTo>
                    <a:lnTo>
                      <a:pt x="1094" y="675"/>
                    </a:lnTo>
                    <a:lnTo>
                      <a:pt x="1102" y="670"/>
                    </a:lnTo>
                    <a:lnTo>
                      <a:pt x="1102" y="668"/>
                    </a:lnTo>
                    <a:lnTo>
                      <a:pt x="1102" y="666"/>
                    </a:lnTo>
                    <a:lnTo>
                      <a:pt x="1098" y="668"/>
                    </a:lnTo>
                    <a:lnTo>
                      <a:pt x="1094" y="670"/>
                    </a:lnTo>
                    <a:lnTo>
                      <a:pt x="1092" y="675"/>
                    </a:lnTo>
                    <a:lnTo>
                      <a:pt x="1090" y="675"/>
                    </a:lnTo>
                    <a:lnTo>
                      <a:pt x="1090" y="672"/>
                    </a:lnTo>
                    <a:lnTo>
                      <a:pt x="1090" y="668"/>
                    </a:lnTo>
                    <a:lnTo>
                      <a:pt x="1090" y="666"/>
                    </a:lnTo>
                    <a:lnTo>
                      <a:pt x="1088" y="668"/>
                    </a:lnTo>
                    <a:lnTo>
                      <a:pt x="1086" y="670"/>
                    </a:lnTo>
                    <a:lnTo>
                      <a:pt x="1088" y="672"/>
                    </a:lnTo>
                    <a:lnTo>
                      <a:pt x="1086" y="675"/>
                    </a:lnTo>
                    <a:lnTo>
                      <a:pt x="1083" y="672"/>
                    </a:lnTo>
                    <a:lnTo>
                      <a:pt x="1081" y="670"/>
                    </a:lnTo>
                    <a:lnTo>
                      <a:pt x="1077" y="670"/>
                    </a:lnTo>
                    <a:lnTo>
                      <a:pt x="1075" y="670"/>
                    </a:lnTo>
                    <a:lnTo>
                      <a:pt x="1075" y="672"/>
                    </a:lnTo>
                    <a:lnTo>
                      <a:pt x="1073" y="672"/>
                    </a:lnTo>
                    <a:lnTo>
                      <a:pt x="1071" y="670"/>
                    </a:lnTo>
                    <a:lnTo>
                      <a:pt x="1069" y="666"/>
                    </a:lnTo>
                    <a:lnTo>
                      <a:pt x="1071" y="666"/>
                    </a:lnTo>
                    <a:lnTo>
                      <a:pt x="1073" y="668"/>
                    </a:lnTo>
                    <a:lnTo>
                      <a:pt x="1073" y="666"/>
                    </a:lnTo>
                    <a:lnTo>
                      <a:pt x="1069" y="664"/>
                    </a:lnTo>
                    <a:lnTo>
                      <a:pt x="1064" y="660"/>
                    </a:lnTo>
                    <a:lnTo>
                      <a:pt x="1062" y="658"/>
                    </a:lnTo>
                    <a:lnTo>
                      <a:pt x="1064" y="653"/>
                    </a:lnTo>
                    <a:lnTo>
                      <a:pt x="1062" y="649"/>
                    </a:lnTo>
                    <a:lnTo>
                      <a:pt x="1060" y="643"/>
                    </a:lnTo>
                    <a:lnTo>
                      <a:pt x="1062" y="639"/>
                    </a:lnTo>
                    <a:lnTo>
                      <a:pt x="1064" y="639"/>
                    </a:lnTo>
                    <a:lnTo>
                      <a:pt x="1064" y="637"/>
                    </a:lnTo>
                    <a:lnTo>
                      <a:pt x="1064" y="632"/>
                    </a:lnTo>
                    <a:lnTo>
                      <a:pt x="1064" y="630"/>
                    </a:lnTo>
                    <a:lnTo>
                      <a:pt x="1069" y="632"/>
                    </a:lnTo>
                    <a:lnTo>
                      <a:pt x="1069" y="635"/>
                    </a:lnTo>
                    <a:lnTo>
                      <a:pt x="1075" y="635"/>
                    </a:lnTo>
                    <a:lnTo>
                      <a:pt x="1079" y="637"/>
                    </a:lnTo>
                    <a:lnTo>
                      <a:pt x="1079" y="641"/>
                    </a:lnTo>
                    <a:lnTo>
                      <a:pt x="1088" y="643"/>
                    </a:lnTo>
                    <a:lnTo>
                      <a:pt x="1094" y="643"/>
                    </a:lnTo>
                    <a:lnTo>
                      <a:pt x="1096" y="643"/>
                    </a:lnTo>
                    <a:lnTo>
                      <a:pt x="1100" y="643"/>
                    </a:lnTo>
                    <a:lnTo>
                      <a:pt x="1098" y="641"/>
                    </a:lnTo>
                    <a:lnTo>
                      <a:pt x="1098" y="639"/>
                    </a:lnTo>
                    <a:lnTo>
                      <a:pt x="1092" y="635"/>
                    </a:lnTo>
                    <a:lnTo>
                      <a:pt x="1092" y="630"/>
                    </a:lnTo>
                    <a:lnTo>
                      <a:pt x="1088" y="630"/>
                    </a:lnTo>
                    <a:lnTo>
                      <a:pt x="1083" y="626"/>
                    </a:lnTo>
                    <a:lnTo>
                      <a:pt x="1079" y="626"/>
                    </a:lnTo>
                    <a:lnTo>
                      <a:pt x="1075" y="624"/>
                    </a:lnTo>
                    <a:lnTo>
                      <a:pt x="1071" y="624"/>
                    </a:lnTo>
                    <a:lnTo>
                      <a:pt x="1064" y="620"/>
                    </a:lnTo>
                    <a:lnTo>
                      <a:pt x="1062" y="616"/>
                    </a:lnTo>
                    <a:lnTo>
                      <a:pt x="1064" y="609"/>
                    </a:lnTo>
                    <a:lnTo>
                      <a:pt x="1067" y="607"/>
                    </a:lnTo>
                    <a:lnTo>
                      <a:pt x="1067" y="605"/>
                    </a:lnTo>
                    <a:lnTo>
                      <a:pt x="1069" y="601"/>
                    </a:lnTo>
                    <a:lnTo>
                      <a:pt x="1071" y="601"/>
                    </a:lnTo>
                    <a:lnTo>
                      <a:pt x="1073" y="597"/>
                    </a:lnTo>
                    <a:lnTo>
                      <a:pt x="1073" y="588"/>
                    </a:lnTo>
                    <a:lnTo>
                      <a:pt x="1075" y="586"/>
                    </a:lnTo>
                    <a:lnTo>
                      <a:pt x="1077" y="586"/>
                    </a:lnTo>
                    <a:lnTo>
                      <a:pt x="1079" y="582"/>
                    </a:lnTo>
                    <a:lnTo>
                      <a:pt x="1083" y="580"/>
                    </a:lnTo>
                    <a:lnTo>
                      <a:pt x="1088" y="580"/>
                    </a:lnTo>
                    <a:lnTo>
                      <a:pt x="1088" y="576"/>
                    </a:lnTo>
                    <a:lnTo>
                      <a:pt x="1086" y="576"/>
                    </a:lnTo>
                    <a:lnTo>
                      <a:pt x="1086" y="578"/>
                    </a:lnTo>
                    <a:lnTo>
                      <a:pt x="1083" y="573"/>
                    </a:lnTo>
                    <a:lnTo>
                      <a:pt x="1088" y="567"/>
                    </a:lnTo>
                    <a:lnTo>
                      <a:pt x="1092" y="563"/>
                    </a:lnTo>
                    <a:lnTo>
                      <a:pt x="1092" y="561"/>
                    </a:lnTo>
                    <a:lnTo>
                      <a:pt x="1096" y="557"/>
                    </a:lnTo>
                    <a:lnTo>
                      <a:pt x="1098" y="557"/>
                    </a:lnTo>
                    <a:lnTo>
                      <a:pt x="1100" y="557"/>
                    </a:lnTo>
                    <a:lnTo>
                      <a:pt x="1102" y="550"/>
                    </a:lnTo>
                    <a:lnTo>
                      <a:pt x="1102" y="552"/>
                    </a:lnTo>
                    <a:lnTo>
                      <a:pt x="1104" y="554"/>
                    </a:lnTo>
                    <a:lnTo>
                      <a:pt x="1107" y="552"/>
                    </a:lnTo>
                    <a:lnTo>
                      <a:pt x="1104" y="548"/>
                    </a:lnTo>
                    <a:lnTo>
                      <a:pt x="1111" y="542"/>
                    </a:lnTo>
                    <a:lnTo>
                      <a:pt x="1113" y="542"/>
                    </a:lnTo>
                    <a:lnTo>
                      <a:pt x="1113" y="538"/>
                    </a:lnTo>
                    <a:lnTo>
                      <a:pt x="1117" y="533"/>
                    </a:lnTo>
                    <a:lnTo>
                      <a:pt x="1121" y="533"/>
                    </a:lnTo>
                    <a:lnTo>
                      <a:pt x="1123" y="531"/>
                    </a:lnTo>
                    <a:lnTo>
                      <a:pt x="1126" y="531"/>
                    </a:lnTo>
                    <a:lnTo>
                      <a:pt x="1128" y="531"/>
                    </a:lnTo>
                    <a:lnTo>
                      <a:pt x="1128" y="527"/>
                    </a:lnTo>
                    <a:lnTo>
                      <a:pt x="1128" y="525"/>
                    </a:lnTo>
                    <a:lnTo>
                      <a:pt x="1134" y="521"/>
                    </a:lnTo>
                    <a:lnTo>
                      <a:pt x="1142" y="514"/>
                    </a:lnTo>
                    <a:lnTo>
                      <a:pt x="1153" y="512"/>
                    </a:lnTo>
                    <a:lnTo>
                      <a:pt x="1159" y="512"/>
                    </a:lnTo>
                    <a:lnTo>
                      <a:pt x="1164" y="510"/>
                    </a:lnTo>
                    <a:lnTo>
                      <a:pt x="1168" y="510"/>
                    </a:lnTo>
                    <a:lnTo>
                      <a:pt x="1172" y="510"/>
                    </a:lnTo>
                    <a:lnTo>
                      <a:pt x="1174" y="510"/>
                    </a:lnTo>
                    <a:lnTo>
                      <a:pt x="1180" y="510"/>
                    </a:lnTo>
                    <a:lnTo>
                      <a:pt x="1182" y="514"/>
                    </a:lnTo>
                    <a:lnTo>
                      <a:pt x="1191" y="519"/>
                    </a:lnTo>
                    <a:lnTo>
                      <a:pt x="1193" y="521"/>
                    </a:lnTo>
                    <a:lnTo>
                      <a:pt x="1191" y="523"/>
                    </a:lnTo>
                    <a:lnTo>
                      <a:pt x="1187" y="525"/>
                    </a:lnTo>
                    <a:lnTo>
                      <a:pt x="1180" y="529"/>
                    </a:lnTo>
                    <a:lnTo>
                      <a:pt x="1176" y="529"/>
                    </a:lnTo>
                    <a:lnTo>
                      <a:pt x="1174" y="531"/>
                    </a:lnTo>
                    <a:lnTo>
                      <a:pt x="1172" y="535"/>
                    </a:lnTo>
                    <a:lnTo>
                      <a:pt x="1166" y="538"/>
                    </a:lnTo>
                    <a:lnTo>
                      <a:pt x="1159" y="544"/>
                    </a:lnTo>
                    <a:lnTo>
                      <a:pt x="1153" y="552"/>
                    </a:lnTo>
                    <a:lnTo>
                      <a:pt x="1147" y="557"/>
                    </a:lnTo>
                    <a:lnTo>
                      <a:pt x="1145" y="557"/>
                    </a:lnTo>
                    <a:lnTo>
                      <a:pt x="1140" y="565"/>
                    </a:lnTo>
                    <a:lnTo>
                      <a:pt x="1140" y="569"/>
                    </a:lnTo>
                    <a:lnTo>
                      <a:pt x="1140" y="573"/>
                    </a:lnTo>
                    <a:lnTo>
                      <a:pt x="1142" y="576"/>
                    </a:lnTo>
                    <a:lnTo>
                      <a:pt x="1142" y="580"/>
                    </a:lnTo>
                    <a:lnTo>
                      <a:pt x="1140" y="582"/>
                    </a:lnTo>
                    <a:lnTo>
                      <a:pt x="1138" y="586"/>
                    </a:lnTo>
                    <a:lnTo>
                      <a:pt x="1134" y="588"/>
                    </a:lnTo>
                    <a:lnTo>
                      <a:pt x="1134" y="592"/>
                    </a:lnTo>
                    <a:lnTo>
                      <a:pt x="1132" y="599"/>
                    </a:lnTo>
                    <a:lnTo>
                      <a:pt x="1130" y="599"/>
                    </a:lnTo>
                    <a:lnTo>
                      <a:pt x="1128" y="603"/>
                    </a:lnTo>
                    <a:lnTo>
                      <a:pt x="1130" y="607"/>
                    </a:lnTo>
                    <a:lnTo>
                      <a:pt x="1132" y="611"/>
                    </a:lnTo>
                    <a:lnTo>
                      <a:pt x="1132" y="613"/>
                    </a:lnTo>
                    <a:lnTo>
                      <a:pt x="1132" y="620"/>
                    </a:lnTo>
                    <a:lnTo>
                      <a:pt x="1136" y="624"/>
                    </a:lnTo>
                    <a:lnTo>
                      <a:pt x="1136" y="626"/>
                    </a:lnTo>
                    <a:lnTo>
                      <a:pt x="1140" y="628"/>
                    </a:lnTo>
                    <a:lnTo>
                      <a:pt x="1140" y="632"/>
                    </a:lnTo>
                    <a:lnTo>
                      <a:pt x="1138" y="637"/>
                    </a:lnTo>
                    <a:lnTo>
                      <a:pt x="1138" y="632"/>
                    </a:lnTo>
                    <a:lnTo>
                      <a:pt x="1136" y="632"/>
                    </a:lnTo>
                    <a:lnTo>
                      <a:pt x="1136" y="635"/>
                    </a:lnTo>
                    <a:lnTo>
                      <a:pt x="1134" y="635"/>
                    </a:lnTo>
                    <a:lnTo>
                      <a:pt x="1130" y="637"/>
                    </a:lnTo>
                    <a:lnTo>
                      <a:pt x="1128" y="637"/>
                    </a:lnTo>
                    <a:lnTo>
                      <a:pt x="1130" y="637"/>
                    </a:lnTo>
                    <a:lnTo>
                      <a:pt x="1132" y="641"/>
                    </a:lnTo>
                    <a:lnTo>
                      <a:pt x="1136" y="641"/>
                    </a:lnTo>
                    <a:lnTo>
                      <a:pt x="1136" y="639"/>
                    </a:lnTo>
                    <a:lnTo>
                      <a:pt x="1138" y="641"/>
                    </a:lnTo>
                    <a:lnTo>
                      <a:pt x="1134" y="643"/>
                    </a:lnTo>
                    <a:lnTo>
                      <a:pt x="1132" y="649"/>
                    </a:lnTo>
                    <a:lnTo>
                      <a:pt x="1132" y="653"/>
                    </a:lnTo>
                    <a:lnTo>
                      <a:pt x="1132" y="656"/>
                    </a:lnTo>
                    <a:lnTo>
                      <a:pt x="1136" y="651"/>
                    </a:lnTo>
                    <a:lnTo>
                      <a:pt x="1136" y="647"/>
                    </a:lnTo>
                    <a:lnTo>
                      <a:pt x="1140" y="641"/>
                    </a:lnTo>
                    <a:lnTo>
                      <a:pt x="1142" y="639"/>
                    </a:lnTo>
                    <a:lnTo>
                      <a:pt x="1145" y="632"/>
                    </a:lnTo>
                    <a:lnTo>
                      <a:pt x="1145" y="628"/>
                    </a:lnTo>
                    <a:lnTo>
                      <a:pt x="1149" y="626"/>
                    </a:lnTo>
                    <a:lnTo>
                      <a:pt x="1149" y="624"/>
                    </a:lnTo>
                    <a:lnTo>
                      <a:pt x="1149" y="620"/>
                    </a:lnTo>
                    <a:lnTo>
                      <a:pt x="1149" y="618"/>
                    </a:lnTo>
                    <a:lnTo>
                      <a:pt x="1147" y="616"/>
                    </a:lnTo>
                    <a:lnTo>
                      <a:pt x="1145" y="616"/>
                    </a:lnTo>
                    <a:lnTo>
                      <a:pt x="1145" y="611"/>
                    </a:lnTo>
                    <a:lnTo>
                      <a:pt x="1142" y="609"/>
                    </a:lnTo>
                    <a:lnTo>
                      <a:pt x="1142" y="605"/>
                    </a:lnTo>
                    <a:lnTo>
                      <a:pt x="1140" y="601"/>
                    </a:lnTo>
                    <a:lnTo>
                      <a:pt x="1140" y="597"/>
                    </a:lnTo>
                    <a:lnTo>
                      <a:pt x="1142" y="597"/>
                    </a:lnTo>
                    <a:lnTo>
                      <a:pt x="1142" y="599"/>
                    </a:lnTo>
                    <a:lnTo>
                      <a:pt x="1145" y="597"/>
                    </a:lnTo>
                    <a:lnTo>
                      <a:pt x="1149" y="597"/>
                    </a:lnTo>
                    <a:lnTo>
                      <a:pt x="1151" y="592"/>
                    </a:lnTo>
                    <a:lnTo>
                      <a:pt x="1151" y="590"/>
                    </a:lnTo>
                    <a:lnTo>
                      <a:pt x="1153" y="586"/>
                    </a:lnTo>
                    <a:lnTo>
                      <a:pt x="1155" y="588"/>
                    </a:lnTo>
                    <a:lnTo>
                      <a:pt x="1157" y="592"/>
                    </a:lnTo>
                    <a:lnTo>
                      <a:pt x="1157" y="594"/>
                    </a:lnTo>
                    <a:lnTo>
                      <a:pt x="1159" y="597"/>
                    </a:lnTo>
                    <a:lnTo>
                      <a:pt x="1161" y="594"/>
                    </a:lnTo>
                    <a:lnTo>
                      <a:pt x="1161" y="590"/>
                    </a:lnTo>
                    <a:lnTo>
                      <a:pt x="1164" y="586"/>
                    </a:lnTo>
                    <a:lnTo>
                      <a:pt x="1166" y="586"/>
                    </a:lnTo>
                    <a:lnTo>
                      <a:pt x="1166" y="584"/>
                    </a:lnTo>
                    <a:lnTo>
                      <a:pt x="1168" y="584"/>
                    </a:lnTo>
                    <a:lnTo>
                      <a:pt x="1172" y="582"/>
                    </a:lnTo>
                    <a:lnTo>
                      <a:pt x="1170" y="580"/>
                    </a:lnTo>
                    <a:lnTo>
                      <a:pt x="1168" y="580"/>
                    </a:lnTo>
                    <a:lnTo>
                      <a:pt x="1161" y="584"/>
                    </a:lnTo>
                    <a:lnTo>
                      <a:pt x="1157" y="584"/>
                    </a:lnTo>
                    <a:lnTo>
                      <a:pt x="1157" y="580"/>
                    </a:lnTo>
                    <a:lnTo>
                      <a:pt x="1155" y="578"/>
                    </a:lnTo>
                    <a:lnTo>
                      <a:pt x="1155" y="576"/>
                    </a:lnTo>
                    <a:lnTo>
                      <a:pt x="1159" y="576"/>
                    </a:lnTo>
                    <a:lnTo>
                      <a:pt x="1157" y="571"/>
                    </a:lnTo>
                    <a:lnTo>
                      <a:pt x="1157" y="565"/>
                    </a:lnTo>
                    <a:lnTo>
                      <a:pt x="1161" y="561"/>
                    </a:lnTo>
                    <a:lnTo>
                      <a:pt x="1161" y="557"/>
                    </a:lnTo>
                    <a:lnTo>
                      <a:pt x="1164" y="554"/>
                    </a:lnTo>
                    <a:lnTo>
                      <a:pt x="1170" y="554"/>
                    </a:lnTo>
                    <a:lnTo>
                      <a:pt x="1172" y="559"/>
                    </a:lnTo>
                    <a:lnTo>
                      <a:pt x="1172" y="561"/>
                    </a:lnTo>
                    <a:lnTo>
                      <a:pt x="1178" y="565"/>
                    </a:lnTo>
                    <a:lnTo>
                      <a:pt x="1180" y="567"/>
                    </a:lnTo>
                    <a:lnTo>
                      <a:pt x="1185" y="567"/>
                    </a:lnTo>
                    <a:lnTo>
                      <a:pt x="1180" y="565"/>
                    </a:lnTo>
                    <a:lnTo>
                      <a:pt x="1180" y="563"/>
                    </a:lnTo>
                    <a:lnTo>
                      <a:pt x="1174" y="559"/>
                    </a:lnTo>
                    <a:lnTo>
                      <a:pt x="1174" y="554"/>
                    </a:lnTo>
                    <a:lnTo>
                      <a:pt x="1172" y="552"/>
                    </a:lnTo>
                    <a:lnTo>
                      <a:pt x="1168" y="552"/>
                    </a:lnTo>
                    <a:lnTo>
                      <a:pt x="1168" y="550"/>
                    </a:lnTo>
                    <a:lnTo>
                      <a:pt x="1168" y="550"/>
                    </a:lnTo>
                    <a:lnTo>
                      <a:pt x="1174" y="550"/>
                    </a:lnTo>
                    <a:lnTo>
                      <a:pt x="1176" y="548"/>
                    </a:lnTo>
                    <a:lnTo>
                      <a:pt x="1178" y="548"/>
                    </a:lnTo>
                    <a:lnTo>
                      <a:pt x="1185" y="554"/>
                    </a:lnTo>
                    <a:lnTo>
                      <a:pt x="1189" y="559"/>
                    </a:lnTo>
                    <a:lnTo>
                      <a:pt x="1191" y="557"/>
                    </a:lnTo>
                    <a:lnTo>
                      <a:pt x="1187" y="554"/>
                    </a:lnTo>
                    <a:lnTo>
                      <a:pt x="1182" y="548"/>
                    </a:lnTo>
                    <a:lnTo>
                      <a:pt x="1178" y="546"/>
                    </a:lnTo>
                    <a:lnTo>
                      <a:pt x="1178" y="544"/>
                    </a:lnTo>
                    <a:lnTo>
                      <a:pt x="1180" y="540"/>
                    </a:lnTo>
                    <a:lnTo>
                      <a:pt x="1185" y="538"/>
                    </a:lnTo>
                    <a:lnTo>
                      <a:pt x="1187" y="540"/>
                    </a:lnTo>
                    <a:lnTo>
                      <a:pt x="1187" y="542"/>
                    </a:lnTo>
                    <a:lnTo>
                      <a:pt x="1187" y="546"/>
                    </a:lnTo>
                    <a:lnTo>
                      <a:pt x="1189" y="544"/>
                    </a:lnTo>
                    <a:lnTo>
                      <a:pt x="1189" y="542"/>
                    </a:lnTo>
                    <a:lnTo>
                      <a:pt x="1191" y="538"/>
                    </a:lnTo>
                    <a:lnTo>
                      <a:pt x="1195" y="538"/>
                    </a:lnTo>
                    <a:lnTo>
                      <a:pt x="1197" y="542"/>
                    </a:lnTo>
                    <a:lnTo>
                      <a:pt x="1199" y="544"/>
                    </a:lnTo>
                    <a:lnTo>
                      <a:pt x="1201" y="548"/>
                    </a:lnTo>
                    <a:lnTo>
                      <a:pt x="1204" y="546"/>
                    </a:lnTo>
                    <a:lnTo>
                      <a:pt x="1204" y="544"/>
                    </a:lnTo>
                    <a:lnTo>
                      <a:pt x="1199" y="540"/>
                    </a:lnTo>
                    <a:lnTo>
                      <a:pt x="1201" y="538"/>
                    </a:lnTo>
                    <a:lnTo>
                      <a:pt x="1210" y="535"/>
                    </a:lnTo>
                    <a:lnTo>
                      <a:pt x="1216" y="531"/>
                    </a:lnTo>
                    <a:lnTo>
                      <a:pt x="1220" y="531"/>
                    </a:lnTo>
                    <a:lnTo>
                      <a:pt x="1225" y="529"/>
                    </a:lnTo>
                    <a:lnTo>
                      <a:pt x="1231" y="531"/>
                    </a:lnTo>
                    <a:lnTo>
                      <a:pt x="1237" y="531"/>
                    </a:lnTo>
                    <a:lnTo>
                      <a:pt x="1244" y="531"/>
                    </a:lnTo>
                    <a:lnTo>
                      <a:pt x="1244" y="535"/>
                    </a:lnTo>
                    <a:lnTo>
                      <a:pt x="1244" y="535"/>
                    </a:lnTo>
                    <a:lnTo>
                      <a:pt x="1241" y="544"/>
                    </a:lnTo>
                    <a:lnTo>
                      <a:pt x="1241" y="548"/>
                    </a:lnTo>
                    <a:lnTo>
                      <a:pt x="1239" y="550"/>
                    </a:lnTo>
                    <a:lnTo>
                      <a:pt x="1235" y="554"/>
                    </a:lnTo>
                    <a:lnTo>
                      <a:pt x="1237" y="557"/>
                    </a:lnTo>
                    <a:lnTo>
                      <a:pt x="1239" y="559"/>
                    </a:lnTo>
                    <a:lnTo>
                      <a:pt x="1241" y="563"/>
                    </a:lnTo>
                    <a:lnTo>
                      <a:pt x="1241" y="565"/>
                    </a:lnTo>
                    <a:lnTo>
                      <a:pt x="1235" y="569"/>
                    </a:lnTo>
                    <a:lnTo>
                      <a:pt x="1235" y="573"/>
                    </a:lnTo>
                    <a:lnTo>
                      <a:pt x="1235" y="576"/>
                    </a:lnTo>
                    <a:lnTo>
                      <a:pt x="1237" y="580"/>
                    </a:lnTo>
                    <a:lnTo>
                      <a:pt x="1237" y="582"/>
                    </a:lnTo>
                    <a:lnTo>
                      <a:pt x="1235" y="586"/>
                    </a:lnTo>
                    <a:lnTo>
                      <a:pt x="1231" y="586"/>
                    </a:lnTo>
                    <a:lnTo>
                      <a:pt x="1229" y="588"/>
                    </a:lnTo>
                    <a:lnTo>
                      <a:pt x="1225" y="590"/>
                    </a:lnTo>
                    <a:lnTo>
                      <a:pt x="1223" y="592"/>
                    </a:lnTo>
                    <a:lnTo>
                      <a:pt x="1220" y="597"/>
                    </a:lnTo>
                    <a:lnTo>
                      <a:pt x="1218" y="599"/>
                    </a:lnTo>
                    <a:lnTo>
                      <a:pt x="1220" y="599"/>
                    </a:lnTo>
                    <a:lnTo>
                      <a:pt x="1225" y="594"/>
                    </a:lnTo>
                    <a:lnTo>
                      <a:pt x="1229" y="590"/>
                    </a:lnTo>
                    <a:lnTo>
                      <a:pt x="1231" y="590"/>
                    </a:lnTo>
                    <a:lnTo>
                      <a:pt x="1233" y="590"/>
                    </a:lnTo>
                    <a:lnTo>
                      <a:pt x="1231" y="592"/>
                    </a:lnTo>
                    <a:lnTo>
                      <a:pt x="1231" y="597"/>
                    </a:lnTo>
                    <a:lnTo>
                      <a:pt x="1225" y="601"/>
                    </a:lnTo>
                    <a:lnTo>
                      <a:pt x="1220" y="603"/>
                    </a:lnTo>
                    <a:lnTo>
                      <a:pt x="1220" y="605"/>
                    </a:lnTo>
                    <a:lnTo>
                      <a:pt x="1220" y="607"/>
                    </a:lnTo>
                    <a:lnTo>
                      <a:pt x="1220" y="609"/>
                    </a:lnTo>
                    <a:lnTo>
                      <a:pt x="1218" y="607"/>
                    </a:lnTo>
                    <a:lnTo>
                      <a:pt x="1216" y="607"/>
                    </a:lnTo>
                    <a:lnTo>
                      <a:pt x="1216" y="609"/>
                    </a:lnTo>
                    <a:lnTo>
                      <a:pt x="1218" y="609"/>
                    </a:lnTo>
                    <a:lnTo>
                      <a:pt x="1218" y="611"/>
                    </a:lnTo>
                    <a:lnTo>
                      <a:pt x="1218" y="616"/>
                    </a:lnTo>
                    <a:lnTo>
                      <a:pt x="1216" y="618"/>
                    </a:lnTo>
                    <a:lnTo>
                      <a:pt x="1218" y="618"/>
                    </a:lnTo>
                    <a:lnTo>
                      <a:pt x="1220" y="616"/>
                    </a:lnTo>
                    <a:lnTo>
                      <a:pt x="1223" y="613"/>
                    </a:lnTo>
                    <a:lnTo>
                      <a:pt x="1227" y="609"/>
                    </a:lnTo>
                    <a:lnTo>
                      <a:pt x="1227" y="607"/>
                    </a:lnTo>
                    <a:lnTo>
                      <a:pt x="1229" y="605"/>
                    </a:lnTo>
                    <a:lnTo>
                      <a:pt x="1231" y="603"/>
                    </a:lnTo>
                    <a:lnTo>
                      <a:pt x="1233" y="603"/>
                    </a:lnTo>
                    <a:lnTo>
                      <a:pt x="1233" y="609"/>
                    </a:lnTo>
                    <a:lnTo>
                      <a:pt x="1235" y="609"/>
                    </a:lnTo>
                    <a:lnTo>
                      <a:pt x="1235" y="605"/>
                    </a:lnTo>
                    <a:lnTo>
                      <a:pt x="1233" y="601"/>
                    </a:lnTo>
                    <a:lnTo>
                      <a:pt x="1235" y="599"/>
                    </a:lnTo>
                    <a:lnTo>
                      <a:pt x="1235" y="597"/>
                    </a:lnTo>
                    <a:lnTo>
                      <a:pt x="1239" y="599"/>
                    </a:lnTo>
                    <a:lnTo>
                      <a:pt x="1239" y="603"/>
                    </a:lnTo>
                    <a:lnTo>
                      <a:pt x="1239" y="605"/>
                    </a:lnTo>
                    <a:lnTo>
                      <a:pt x="1241" y="603"/>
                    </a:lnTo>
                    <a:lnTo>
                      <a:pt x="1246" y="599"/>
                    </a:lnTo>
                    <a:lnTo>
                      <a:pt x="1248" y="603"/>
                    </a:lnTo>
                    <a:lnTo>
                      <a:pt x="1250" y="605"/>
                    </a:lnTo>
                    <a:lnTo>
                      <a:pt x="1250" y="607"/>
                    </a:lnTo>
                    <a:lnTo>
                      <a:pt x="1244" y="616"/>
                    </a:lnTo>
                    <a:lnTo>
                      <a:pt x="1239" y="618"/>
                    </a:lnTo>
                    <a:lnTo>
                      <a:pt x="1239" y="620"/>
                    </a:lnTo>
                    <a:lnTo>
                      <a:pt x="1241" y="622"/>
                    </a:lnTo>
                    <a:lnTo>
                      <a:pt x="1246" y="624"/>
                    </a:lnTo>
                    <a:lnTo>
                      <a:pt x="1248" y="622"/>
                    </a:lnTo>
                    <a:lnTo>
                      <a:pt x="1246" y="620"/>
                    </a:lnTo>
                    <a:lnTo>
                      <a:pt x="1248" y="616"/>
                    </a:lnTo>
                    <a:lnTo>
                      <a:pt x="1252" y="611"/>
                    </a:lnTo>
                    <a:lnTo>
                      <a:pt x="1254" y="616"/>
                    </a:lnTo>
                    <a:lnTo>
                      <a:pt x="1254" y="620"/>
                    </a:lnTo>
                    <a:lnTo>
                      <a:pt x="1254" y="618"/>
                    </a:lnTo>
                    <a:lnTo>
                      <a:pt x="1254" y="613"/>
                    </a:lnTo>
                    <a:lnTo>
                      <a:pt x="1252" y="609"/>
                    </a:lnTo>
                    <a:lnTo>
                      <a:pt x="1252" y="601"/>
                    </a:lnTo>
                    <a:lnTo>
                      <a:pt x="1254" y="601"/>
                    </a:lnTo>
                    <a:lnTo>
                      <a:pt x="1258" y="603"/>
                    </a:lnTo>
                    <a:lnTo>
                      <a:pt x="1256" y="607"/>
                    </a:lnTo>
                    <a:lnTo>
                      <a:pt x="1256" y="609"/>
                    </a:lnTo>
                    <a:lnTo>
                      <a:pt x="1258" y="607"/>
                    </a:lnTo>
                    <a:lnTo>
                      <a:pt x="1260" y="607"/>
                    </a:lnTo>
                    <a:lnTo>
                      <a:pt x="1267" y="613"/>
                    </a:lnTo>
                    <a:lnTo>
                      <a:pt x="1267" y="616"/>
                    </a:lnTo>
                    <a:lnTo>
                      <a:pt x="1271" y="616"/>
                    </a:lnTo>
                    <a:lnTo>
                      <a:pt x="1275" y="618"/>
                    </a:lnTo>
                    <a:lnTo>
                      <a:pt x="1277" y="618"/>
                    </a:lnTo>
                    <a:lnTo>
                      <a:pt x="1275" y="613"/>
                    </a:lnTo>
                    <a:lnTo>
                      <a:pt x="1273" y="613"/>
                    </a:lnTo>
                    <a:lnTo>
                      <a:pt x="1271" y="611"/>
                    </a:lnTo>
                    <a:lnTo>
                      <a:pt x="1265" y="605"/>
                    </a:lnTo>
                    <a:lnTo>
                      <a:pt x="1260" y="605"/>
                    </a:lnTo>
                    <a:lnTo>
                      <a:pt x="1260" y="603"/>
                    </a:lnTo>
                    <a:lnTo>
                      <a:pt x="1265" y="597"/>
                    </a:lnTo>
                    <a:lnTo>
                      <a:pt x="1269" y="597"/>
                    </a:lnTo>
                    <a:lnTo>
                      <a:pt x="1271" y="592"/>
                    </a:lnTo>
                    <a:lnTo>
                      <a:pt x="1277" y="592"/>
                    </a:lnTo>
                    <a:lnTo>
                      <a:pt x="1284" y="592"/>
                    </a:lnTo>
                    <a:lnTo>
                      <a:pt x="1284" y="594"/>
                    </a:lnTo>
                    <a:lnTo>
                      <a:pt x="1286" y="594"/>
                    </a:lnTo>
                    <a:lnTo>
                      <a:pt x="1292" y="597"/>
                    </a:lnTo>
                    <a:lnTo>
                      <a:pt x="1292" y="599"/>
                    </a:lnTo>
                    <a:lnTo>
                      <a:pt x="1294" y="601"/>
                    </a:lnTo>
                    <a:lnTo>
                      <a:pt x="1298" y="603"/>
                    </a:lnTo>
                    <a:lnTo>
                      <a:pt x="1298" y="605"/>
                    </a:lnTo>
                    <a:lnTo>
                      <a:pt x="1300" y="605"/>
                    </a:lnTo>
                    <a:lnTo>
                      <a:pt x="1300" y="605"/>
                    </a:lnTo>
                    <a:lnTo>
                      <a:pt x="1305" y="605"/>
                    </a:lnTo>
                    <a:lnTo>
                      <a:pt x="1305" y="607"/>
                    </a:lnTo>
                    <a:lnTo>
                      <a:pt x="1309" y="609"/>
                    </a:lnTo>
                    <a:lnTo>
                      <a:pt x="1309" y="613"/>
                    </a:lnTo>
                    <a:lnTo>
                      <a:pt x="1309" y="616"/>
                    </a:lnTo>
                    <a:lnTo>
                      <a:pt x="1311" y="618"/>
                    </a:lnTo>
                    <a:lnTo>
                      <a:pt x="1311" y="620"/>
                    </a:lnTo>
                    <a:lnTo>
                      <a:pt x="1307" y="624"/>
                    </a:lnTo>
                    <a:lnTo>
                      <a:pt x="1305" y="624"/>
                    </a:lnTo>
                    <a:lnTo>
                      <a:pt x="1300" y="622"/>
                    </a:lnTo>
                    <a:lnTo>
                      <a:pt x="1296" y="624"/>
                    </a:lnTo>
                    <a:lnTo>
                      <a:pt x="1290" y="630"/>
                    </a:lnTo>
                    <a:lnTo>
                      <a:pt x="1296" y="626"/>
                    </a:lnTo>
                    <a:lnTo>
                      <a:pt x="1303" y="624"/>
                    </a:lnTo>
                    <a:lnTo>
                      <a:pt x="1305" y="626"/>
                    </a:lnTo>
                    <a:lnTo>
                      <a:pt x="1300" y="630"/>
                    </a:lnTo>
                    <a:lnTo>
                      <a:pt x="1296" y="632"/>
                    </a:lnTo>
                    <a:lnTo>
                      <a:pt x="1292" y="639"/>
                    </a:lnTo>
                    <a:lnTo>
                      <a:pt x="1290" y="641"/>
                    </a:lnTo>
                    <a:lnTo>
                      <a:pt x="1288" y="641"/>
                    </a:lnTo>
                    <a:lnTo>
                      <a:pt x="1286" y="645"/>
                    </a:lnTo>
                    <a:lnTo>
                      <a:pt x="1288" y="645"/>
                    </a:lnTo>
                    <a:lnTo>
                      <a:pt x="1296" y="637"/>
                    </a:lnTo>
                    <a:lnTo>
                      <a:pt x="1298" y="632"/>
                    </a:lnTo>
                    <a:lnTo>
                      <a:pt x="1305" y="630"/>
                    </a:lnTo>
                    <a:lnTo>
                      <a:pt x="1309" y="626"/>
                    </a:lnTo>
                    <a:lnTo>
                      <a:pt x="1311" y="628"/>
                    </a:lnTo>
                    <a:lnTo>
                      <a:pt x="1313" y="630"/>
                    </a:lnTo>
                    <a:lnTo>
                      <a:pt x="1317" y="630"/>
                    </a:lnTo>
                    <a:lnTo>
                      <a:pt x="1317" y="632"/>
                    </a:lnTo>
                    <a:lnTo>
                      <a:pt x="1315" y="637"/>
                    </a:lnTo>
                    <a:lnTo>
                      <a:pt x="1315" y="639"/>
                    </a:lnTo>
                    <a:lnTo>
                      <a:pt x="1311" y="641"/>
                    </a:lnTo>
                    <a:lnTo>
                      <a:pt x="1309" y="645"/>
                    </a:lnTo>
                    <a:lnTo>
                      <a:pt x="1305" y="645"/>
                    </a:lnTo>
                    <a:lnTo>
                      <a:pt x="1303" y="643"/>
                    </a:lnTo>
                    <a:lnTo>
                      <a:pt x="1298" y="643"/>
                    </a:lnTo>
                    <a:lnTo>
                      <a:pt x="1296" y="645"/>
                    </a:lnTo>
                    <a:lnTo>
                      <a:pt x="1300" y="645"/>
                    </a:lnTo>
                    <a:lnTo>
                      <a:pt x="1303" y="647"/>
                    </a:lnTo>
                    <a:lnTo>
                      <a:pt x="1294" y="651"/>
                    </a:lnTo>
                    <a:lnTo>
                      <a:pt x="1298" y="651"/>
                    </a:lnTo>
                    <a:lnTo>
                      <a:pt x="1300" y="649"/>
                    </a:lnTo>
                    <a:lnTo>
                      <a:pt x="1305" y="649"/>
                    </a:lnTo>
                    <a:lnTo>
                      <a:pt x="1307" y="647"/>
                    </a:lnTo>
                    <a:lnTo>
                      <a:pt x="1307" y="649"/>
                    </a:lnTo>
                    <a:lnTo>
                      <a:pt x="1305" y="651"/>
                    </a:lnTo>
                    <a:lnTo>
                      <a:pt x="1300" y="651"/>
                    </a:lnTo>
                    <a:lnTo>
                      <a:pt x="1298" y="656"/>
                    </a:lnTo>
                    <a:lnTo>
                      <a:pt x="1300" y="656"/>
                    </a:lnTo>
                    <a:lnTo>
                      <a:pt x="1303" y="656"/>
                    </a:lnTo>
                    <a:lnTo>
                      <a:pt x="1300" y="660"/>
                    </a:lnTo>
                    <a:lnTo>
                      <a:pt x="1296" y="662"/>
                    </a:lnTo>
                    <a:lnTo>
                      <a:pt x="1292" y="666"/>
                    </a:lnTo>
                    <a:lnTo>
                      <a:pt x="1294" y="666"/>
                    </a:lnTo>
                    <a:lnTo>
                      <a:pt x="1300" y="662"/>
                    </a:lnTo>
                    <a:lnTo>
                      <a:pt x="1303" y="656"/>
                    </a:lnTo>
                    <a:lnTo>
                      <a:pt x="1305" y="653"/>
                    </a:lnTo>
                    <a:lnTo>
                      <a:pt x="1311" y="649"/>
                    </a:lnTo>
                    <a:lnTo>
                      <a:pt x="1313" y="649"/>
                    </a:lnTo>
                    <a:lnTo>
                      <a:pt x="1313" y="651"/>
                    </a:lnTo>
                    <a:lnTo>
                      <a:pt x="1315" y="651"/>
                    </a:lnTo>
                    <a:lnTo>
                      <a:pt x="1317" y="647"/>
                    </a:lnTo>
                    <a:lnTo>
                      <a:pt x="1322" y="645"/>
                    </a:lnTo>
                    <a:lnTo>
                      <a:pt x="1324" y="645"/>
                    </a:lnTo>
                    <a:lnTo>
                      <a:pt x="1324" y="647"/>
                    </a:lnTo>
                    <a:lnTo>
                      <a:pt x="1317" y="653"/>
                    </a:lnTo>
                    <a:lnTo>
                      <a:pt x="1311" y="658"/>
                    </a:lnTo>
                    <a:lnTo>
                      <a:pt x="1309" y="658"/>
                    </a:lnTo>
                    <a:lnTo>
                      <a:pt x="1309" y="660"/>
                    </a:lnTo>
                    <a:lnTo>
                      <a:pt x="1309" y="660"/>
                    </a:lnTo>
                    <a:lnTo>
                      <a:pt x="1307" y="664"/>
                    </a:lnTo>
                    <a:lnTo>
                      <a:pt x="1307" y="668"/>
                    </a:lnTo>
                    <a:lnTo>
                      <a:pt x="1309" y="668"/>
                    </a:lnTo>
                    <a:lnTo>
                      <a:pt x="1311" y="664"/>
                    </a:lnTo>
                    <a:lnTo>
                      <a:pt x="1311" y="662"/>
                    </a:lnTo>
                    <a:lnTo>
                      <a:pt x="1317" y="658"/>
                    </a:lnTo>
                    <a:lnTo>
                      <a:pt x="1322" y="653"/>
                    </a:lnTo>
                    <a:lnTo>
                      <a:pt x="1322" y="658"/>
                    </a:lnTo>
                    <a:lnTo>
                      <a:pt x="1322" y="660"/>
                    </a:lnTo>
                    <a:lnTo>
                      <a:pt x="1319" y="662"/>
                    </a:lnTo>
                    <a:lnTo>
                      <a:pt x="1315" y="666"/>
                    </a:lnTo>
                    <a:lnTo>
                      <a:pt x="1313" y="668"/>
                    </a:lnTo>
                    <a:lnTo>
                      <a:pt x="1311" y="675"/>
                    </a:lnTo>
                    <a:lnTo>
                      <a:pt x="1309" y="677"/>
                    </a:lnTo>
                    <a:lnTo>
                      <a:pt x="1309" y="677"/>
                    </a:lnTo>
                    <a:lnTo>
                      <a:pt x="1313" y="677"/>
                    </a:lnTo>
                    <a:lnTo>
                      <a:pt x="1313" y="672"/>
                    </a:lnTo>
                    <a:lnTo>
                      <a:pt x="1319" y="666"/>
                    </a:lnTo>
                    <a:lnTo>
                      <a:pt x="1322" y="664"/>
                    </a:lnTo>
                    <a:lnTo>
                      <a:pt x="1324" y="668"/>
                    </a:lnTo>
                    <a:lnTo>
                      <a:pt x="1324" y="668"/>
                    </a:lnTo>
                    <a:lnTo>
                      <a:pt x="1324" y="670"/>
                    </a:lnTo>
                    <a:lnTo>
                      <a:pt x="1322" y="670"/>
                    </a:lnTo>
                    <a:lnTo>
                      <a:pt x="1317" y="677"/>
                    </a:lnTo>
                    <a:lnTo>
                      <a:pt x="1317" y="681"/>
                    </a:lnTo>
                    <a:lnTo>
                      <a:pt x="1319" y="683"/>
                    </a:lnTo>
                    <a:lnTo>
                      <a:pt x="1319" y="679"/>
                    </a:lnTo>
                    <a:lnTo>
                      <a:pt x="1322" y="677"/>
                    </a:lnTo>
                    <a:lnTo>
                      <a:pt x="1324" y="672"/>
                    </a:lnTo>
                    <a:lnTo>
                      <a:pt x="1328" y="670"/>
                    </a:lnTo>
                    <a:lnTo>
                      <a:pt x="1328" y="666"/>
                    </a:lnTo>
                    <a:lnTo>
                      <a:pt x="1330" y="664"/>
                    </a:lnTo>
                    <a:lnTo>
                      <a:pt x="1332" y="662"/>
                    </a:lnTo>
                    <a:lnTo>
                      <a:pt x="1332" y="660"/>
                    </a:lnTo>
                    <a:lnTo>
                      <a:pt x="1334" y="658"/>
                    </a:lnTo>
                    <a:lnTo>
                      <a:pt x="1336" y="656"/>
                    </a:lnTo>
                    <a:lnTo>
                      <a:pt x="1338" y="653"/>
                    </a:lnTo>
                    <a:lnTo>
                      <a:pt x="1338" y="651"/>
                    </a:lnTo>
                    <a:lnTo>
                      <a:pt x="1338" y="649"/>
                    </a:lnTo>
                    <a:lnTo>
                      <a:pt x="1343" y="656"/>
                    </a:lnTo>
                    <a:lnTo>
                      <a:pt x="1345" y="658"/>
                    </a:lnTo>
                    <a:lnTo>
                      <a:pt x="1349" y="662"/>
                    </a:lnTo>
                    <a:lnTo>
                      <a:pt x="1349" y="664"/>
                    </a:lnTo>
                    <a:lnTo>
                      <a:pt x="1351" y="668"/>
                    </a:lnTo>
                    <a:lnTo>
                      <a:pt x="1353" y="672"/>
                    </a:lnTo>
                    <a:lnTo>
                      <a:pt x="1355" y="675"/>
                    </a:lnTo>
                    <a:lnTo>
                      <a:pt x="1351" y="677"/>
                    </a:lnTo>
                    <a:lnTo>
                      <a:pt x="1347" y="681"/>
                    </a:lnTo>
                    <a:lnTo>
                      <a:pt x="1345" y="681"/>
                    </a:lnTo>
                    <a:lnTo>
                      <a:pt x="1343" y="679"/>
                    </a:lnTo>
                    <a:lnTo>
                      <a:pt x="1341" y="677"/>
                    </a:lnTo>
                    <a:lnTo>
                      <a:pt x="1338" y="677"/>
                    </a:lnTo>
                    <a:lnTo>
                      <a:pt x="1336" y="679"/>
                    </a:lnTo>
                    <a:lnTo>
                      <a:pt x="1334" y="679"/>
                    </a:lnTo>
                    <a:lnTo>
                      <a:pt x="1332" y="683"/>
                    </a:lnTo>
                    <a:lnTo>
                      <a:pt x="1330" y="685"/>
                    </a:lnTo>
                    <a:lnTo>
                      <a:pt x="1326" y="685"/>
                    </a:lnTo>
                    <a:lnTo>
                      <a:pt x="1324" y="687"/>
                    </a:lnTo>
                    <a:lnTo>
                      <a:pt x="1328" y="687"/>
                    </a:lnTo>
                    <a:lnTo>
                      <a:pt x="1330" y="687"/>
                    </a:lnTo>
                    <a:lnTo>
                      <a:pt x="1332" y="689"/>
                    </a:lnTo>
                    <a:lnTo>
                      <a:pt x="1328" y="691"/>
                    </a:lnTo>
                    <a:lnTo>
                      <a:pt x="1326" y="694"/>
                    </a:lnTo>
                    <a:lnTo>
                      <a:pt x="1322" y="696"/>
                    </a:lnTo>
                    <a:lnTo>
                      <a:pt x="1328" y="696"/>
                    </a:lnTo>
                    <a:lnTo>
                      <a:pt x="1330" y="694"/>
                    </a:lnTo>
                    <a:lnTo>
                      <a:pt x="1334" y="694"/>
                    </a:lnTo>
                    <a:lnTo>
                      <a:pt x="1338" y="694"/>
                    </a:lnTo>
                    <a:lnTo>
                      <a:pt x="1341" y="691"/>
                    </a:lnTo>
                    <a:lnTo>
                      <a:pt x="1345" y="691"/>
                    </a:lnTo>
                    <a:lnTo>
                      <a:pt x="1347" y="694"/>
                    </a:lnTo>
                    <a:lnTo>
                      <a:pt x="1347" y="696"/>
                    </a:lnTo>
                    <a:lnTo>
                      <a:pt x="1347" y="696"/>
                    </a:lnTo>
                    <a:lnTo>
                      <a:pt x="1349" y="696"/>
                    </a:lnTo>
                    <a:lnTo>
                      <a:pt x="1349" y="691"/>
                    </a:lnTo>
                    <a:lnTo>
                      <a:pt x="1349" y="687"/>
                    </a:lnTo>
                    <a:lnTo>
                      <a:pt x="1351" y="685"/>
                    </a:lnTo>
                    <a:lnTo>
                      <a:pt x="1357" y="681"/>
                    </a:lnTo>
                    <a:lnTo>
                      <a:pt x="1357" y="683"/>
                    </a:lnTo>
                    <a:lnTo>
                      <a:pt x="1357" y="685"/>
                    </a:lnTo>
                    <a:lnTo>
                      <a:pt x="1357" y="689"/>
                    </a:lnTo>
                    <a:lnTo>
                      <a:pt x="1357" y="691"/>
                    </a:lnTo>
                    <a:lnTo>
                      <a:pt x="1353" y="696"/>
                    </a:lnTo>
                    <a:lnTo>
                      <a:pt x="1349" y="698"/>
                    </a:lnTo>
                    <a:lnTo>
                      <a:pt x="1347" y="700"/>
                    </a:lnTo>
                    <a:lnTo>
                      <a:pt x="1345" y="702"/>
                    </a:lnTo>
                    <a:lnTo>
                      <a:pt x="1343" y="702"/>
                    </a:lnTo>
                    <a:lnTo>
                      <a:pt x="1341" y="702"/>
                    </a:lnTo>
                    <a:lnTo>
                      <a:pt x="1336" y="702"/>
                    </a:lnTo>
                    <a:lnTo>
                      <a:pt x="1336" y="704"/>
                    </a:lnTo>
                    <a:lnTo>
                      <a:pt x="1334" y="706"/>
                    </a:lnTo>
                    <a:lnTo>
                      <a:pt x="1332" y="710"/>
                    </a:lnTo>
                    <a:lnTo>
                      <a:pt x="1330" y="713"/>
                    </a:lnTo>
                    <a:lnTo>
                      <a:pt x="1330" y="715"/>
                    </a:lnTo>
                    <a:lnTo>
                      <a:pt x="1332" y="715"/>
                    </a:lnTo>
                    <a:lnTo>
                      <a:pt x="1336" y="710"/>
                    </a:lnTo>
                    <a:lnTo>
                      <a:pt x="1338" y="704"/>
                    </a:lnTo>
                    <a:lnTo>
                      <a:pt x="1341" y="704"/>
                    </a:lnTo>
                    <a:lnTo>
                      <a:pt x="1343" y="704"/>
                    </a:lnTo>
                    <a:lnTo>
                      <a:pt x="1343" y="704"/>
                    </a:lnTo>
                    <a:lnTo>
                      <a:pt x="1345" y="706"/>
                    </a:lnTo>
                    <a:lnTo>
                      <a:pt x="1343" y="708"/>
                    </a:lnTo>
                    <a:lnTo>
                      <a:pt x="1341" y="713"/>
                    </a:lnTo>
                    <a:lnTo>
                      <a:pt x="1334" y="717"/>
                    </a:lnTo>
                    <a:lnTo>
                      <a:pt x="1332" y="721"/>
                    </a:lnTo>
                    <a:lnTo>
                      <a:pt x="1332" y="721"/>
                    </a:lnTo>
                    <a:lnTo>
                      <a:pt x="1338" y="719"/>
                    </a:lnTo>
                    <a:lnTo>
                      <a:pt x="1345" y="710"/>
                    </a:lnTo>
                    <a:lnTo>
                      <a:pt x="1347" y="704"/>
                    </a:lnTo>
                    <a:lnTo>
                      <a:pt x="1349" y="702"/>
                    </a:lnTo>
                    <a:lnTo>
                      <a:pt x="1349" y="700"/>
                    </a:lnTo>
                    <a:lnTo>
                      <a:pt x="1351" y="700"/>
                    </a:lnTo>
                    <a:lnTo>
                      <a:pt x="1357" y="696"/>
                    </a:lnTo>
                    <a:lnTo>
                      <a:pt x="1364" y="694"/>
                    </a:lnTo>
                    <a:lnTo>
                      <a:pt x="1366" y="694"/>
                    </a:lnTo>
                    <a:lnTo>
                      <a:pt x="1366" y="694"/>
                    </a:lnTo>
                    <a:lnTo>
                      <a:pt x="1364" y="698"/>
                    </a:lnTo>
                    <a:lnTo>
                      <a:pt x="1360" y="702"/>
                    </a:lnTo>
                    <a:lnTo>
                      <a:pt x="1355" y="702"/>
                    </a:lnTo>
                    <a:lnTo>
                      <a:pt x="1353" y="702"/>
                    </a:lnTo>
                    <a:lnTo>
                      <a:pt x="1353" y="706"/>
                    </a:lnTo>
                    <a:lnTo>
                      <a:pt x="1355" y="706"/>
                    </a:lnTo>
                    <a:lnTo>
                      <a:pt x="1357" y="704"/>
                    </a:lnTo>
                    <a:lnTo>
                      <a:pt x="1362" y="704"/>
                    </a:lnTo>
                    <a:lnTo>
                      <a:pt x="1364" y="700"/>
                    </a:lnTo>
                    <a:lnTo>
                      <a:pt x="1368" y="700"/>
                    </a:lnTo>
                    <a:lnTo>
                      <a:pt x="1370" y="698"/>
                    </a:lnTo>
                    <a:lnTo>
                      <a:pt x="1372" y="696"/>
                    </a:lnTo>
                    <a:lnTo>
                      <a:pt x="1374" y="698"/>
                    </a:lnTo>
                    <a:lnTo>
                      <a:pt x="1376" y="700"/>
                    </a:lnTo>
                    <a:lnTo>
                      <a:pt x="1381" y="706"/>
                    </a:lnTo>
                    <a:lnTo>
                      <a:pt x="1383" y="708"/>
                    </a:lnTo>
                    <a:lnTo>
                      <a:pt x="1387" y="710"/>
                    </a:lnTo>
                    <a:lnTo>
                      <a:pt x="1387" y="713"/>
                    </a:lnTo>
                    <a:lnTo>
                      <a:pt x="1387" y="715"/>
                    </a:lnTo>
                    <a:lnTo>
                      <a:pt x="1383" y="719"/>
                    </a:lnTo>
                    <a:lnTo>
                      <a:pt x="1381" y="719"/>
                    </a:lnTo>
                    <a:lnTo>
                      <a:pt x="1381" y="715"/>
                    </a:lnTo>
                    <a:lnTo>
                      <a:pt x="1378" y="715"/>
                    </a:lnTo>
                    <a:lnTo>
                      <a:pt x="1378" y="717"/>
                    </a:lnTo>
                    <a:lnTo>
                      <a:pt x="1376" y="719"/>
                    </a:lnTo>
                    <a:lnTo>
                      <a:pt x="1374" y="721"/>
                    </a:lnTo>
                    <a:lnTo>
                      <a:pt x="1368" y="723"/>
                    </a:lnTo>
                    <a:lnTo>
                      <a:pt x="1364" y="723"/>
                    </a:lnTo>
                    <a:lnTo>
                      <a:pt x="1360" y="723"/>
                    </a:lnTo>
                    <a:lnTo>
                      <a:pt x="1355" y="727"/>
                    </a:lnTo>
                    <a:lnTo>
                      <a:pt x="1351" y="727"/>
                    </a:lnTo>
                    <a:lnTo>
                      <a:pt x="1347" y="729"/>
                    </a:lnTo>
                    <a:lnTo>
                      <a:pt x="1349" y="729"/>
                    </a:lnTo>
                    <a:lnTo>
                      <a:pt x="1351" y="731"/>
                    </a:lnTo>
                    <a:lnTo>
                      <a:pt x="1351" y="734"/>
                    </a:lnTo>
                    <a:lnTo>
                      <a:pt x="1345" y="734"/>
                    </a:lnTo>
                    <a:lnTo>
                      <a:pt x="1345" y="736"/>
                    </a:lnTo>
                    <a:lnTo>
                      <a:pt x="1351" y="736"/>
                    </a:lnTo>
                    <a:lnTo>
                      <a:pt x="1355" y="731"/>
                    </a:lnTo>
                    <a:lnTo>
                      <a:pt x="1362" y="725"/>
                    </a:lnTo>
                    <a:lnTo>
                      <a:pt x="1366" y="725"/>
                    </a:lnTo>
                    <a:lnTo>
                      <a:pt x="1368" y="727"/>
                    </a:lnTo>
                    <a:lnTo>
                      <a:pt x="1370" y="725"/>
                    </a:lnTo>
                    <a:lnTo>
                      <a:pt x="1372" y="725"/>
                    </a:lnTo>
                    <a:lnTo>
                      <a:pt x="1374" y="727"/>
                    </a:lnTo>
                    <a:lnTo>
                      <a:pt x="1372" y="731"/>
                    </a:lnTo>
                    <a:lnTo>
                      <a:pt x="1370" y="734"/>
                    </a:lnTo>
                    <a:lnTo>
                      <a:pt x="1366" y="736"/>
                    </a:lnTo>
                    <a:lnTo>
                      <a:pt x="1364" y="736"/>
                    </a:lnTo>
                    <a:lnTo>
                      <a:pt x="1362" y="736"/>
                    </a:lnTo>
                    <a:lnTo>
                      <a:pt x="1360" y="740"/>
                    </a:lnTo>
                    <a:lnTo>
                      <a:pt x="1355" y="742"/>
                    </a:lnTo>
                    <a:lnTo>
                      <a:pt x="1353" y="740"/>
                    </a:lnTo>
                    <a:lnTo>
                      <a:pt x="1351" y="740"/>
                    </a:lnTo>
                    <a:lnTo>
                      <a:pt x="1347" y="744"/>
                    </a:lnTo>
                    <a:lnTo>
                      <a:pt x="1349" y="744"/>
                    </a:lnTo>
                    <a:lnTo>
                      <a:pt x="1353" y="742"/>
                    </a:lnTo>
                    <a:lnTo>
                      <a:pt x="1355" y="742"/>
                    </a:lnTo>
                    <a:lnTo>
                      <a:pt x="1357" y="744"/>
                    </a:lnTo>
                    <a:lnTo>
                      <a:pt x="1362" y="740"/>
                    </a:lnTo>
                    <a:lnTo>
                      <a:pt x="1364" y="738"/>
                    </a:lnTo>
                    <a:lnTo>
                      <a:pt x="1368" y="736"/>
                    </a:lnTo>
                    <a:lnTo>
                      <a:pt x="1370" y="738"/>
                    </a:lnTo>
                    <a:lnTo>
                      <a:pt x="1374" y="738"/>
                    </a:lnTo>
                    <a:lnTo>
                      <a:pt x="1376" y="734"/>
                    </a:lnTo>
                    <a:lnTo>
                      <a:pt x="1381" y="734"/>
                    </a:lnTo>
                    <a:lnTo>
                      <a:pt x="1381" y="731"/>
                    </a:lnTo>
                    <a:lnTo>
                      <a:pt x="1381" y="729"/>
                    </a:lnTo>
                    <a:lnTo>
                      <a:pt x="1381" y="727"/>
                    </a:lnTo>
                    <a:lnTo>
                      <a:pt x="1383" y="725"/>
                    </a:lnTo>
                    <a:lnTo>
                      <a:pt x="1383" y="723"/>
                    </a:lnTo>
                    <a:lnTo>
                      <a:pt x="1385" y="723"/>
                    </a:lnTo>
                    <a:lnTo>
                      <a:pt x="1387" y="723"/>
                    </a:lnTo>
                    <a:lnTo>
                      <a:pt x="1387" y="723"/>
                    </a:lnTo>
                    <a:lnTo>
                      <a:pt x="1389" y="727"/>
                    </a:lnTo>
                    <a:lnTo>
                      <a:pt x="1393" y="734"/>
                    </a:lnTo>
                    <a:lnTo>
                      <a:pt x="1393" y="740"/>
                    </a:lnTo>
                    <a:lnTo>
                      <a:pt x="1395" y="742"/>
                    </a:lnTo>
                    <a:lnTo>
                      <a:pt x="1395" y="746"/>
                    </a:lnTo>
                    <a:lnTo>
                      <a:pt x="1393" y="748"/>
                    </a:lnTo>
                    <a:lnTo>
                      <a:pt x="1389" y="748"/>
                    </a:lnTo>
                    <a:lnTo>
                      <a:pt x="1387" y="746"/>
                    </a:lnTo>
                    <a:lnTo>
                      <a:pt x="1381" y="746"/>
                    </a:lnTo>
                    <a:lnTo>
                      <a:pt x="1378" y="746"/>
                    </a:lnTo>
                    <a:lnTo>
                      <a:pt x="1374" y="748"/>
                    </a:lnTo>
                    <a:lnTo>
                      <a:pt x="1372" y="748"/>
                    </a:lnTo>
                    <a:lnTo>
                      <a:pt x="1370" y="748"/>
                    </a:lnTo>
                    <a:lnTo>
                      <a:pt x="1368" y="748"/>
                    </a:lnTo>
                    <a:lnTo>
                      <a:pt x="1366" y="750"/>
                    </a:lnTo>
                    <a:lnTo>
                      <a:pt x="1360" y="753"/>
                    </a:lnTo>
                    <a:lnTo>
                      <a:pt x="1362" y="753"/>
                    </a:lnTo>
                    <a:lnTo>
                      <a:pt x="1370" y="753"/>
                    </a:lnTo>
                    <a:lnTo>
                      <a:pt x="1372" y="753"/>
                    </a:lnTo>
                    <a:lnTo>
                      <a:pt x="1378" y="757"/>
                    </a:lnTo>
                    <a:lnTo>
                      <a:pt x="1381" y="759"/>
                    </a:lnTo>
                    <a:lnTo>
                      <a:pt x="1383" y="759"/>
                    </a:lnTo>
                    <a:lnTo>
                      <a:pt x="1385" y="757"/>
                    </a:lnTo>
                    <a:lnTo>
                      <a:pt x="1387" y="759"/>
                    </a:lnTo>
                    <a:lnTo>
                      <a:pt x="1389" y="761"/>
                    </a:lnTo>
                    <a:lnTo>
                      <a:pt x="1393" y="763"/>
                    </a:lnTo>
                    <a:lnTo>
                      <a:pt x="1395" y="765"/>
                    </a:lnTo>
                    <a:lnTo>
                      <a:pt x="1395" y="767"/>
                    </a:lnTo>
                    <a:lnTo>
                      <a:pt x="1397" y="772"/>
                    </a:lnTo>
                    <a:lnTo>
                      <a:pt x="1395" y="774"/>
                    </a:lnTo>
                    <a:lnTo>
                      <a:pt x="1393" y="774"/>
                    </a:lnTo>
                    <a:lnTo>
                      <a:pt x="1391" y="772"/>
                    </a:lnTo>
                    <a:lnTo>
                      <a:pt x="1389" y="772"/>
                    </a:lnTo>
                    <a:lnTo>
                      <a:pt x="1387" y="774"/>
                    </a:lnTo>
                    <a:lnTo>
                      <a:pt x="1385" y="772"/>
                    </a:lnTo>
                    <a:lnTo>
                      <a:pt x="1385" y="769"/>
                    </a:lnTo>
                    <a:lnTo>
                      <a:pt x="1383" y="772"/>
                    </a:lnTo>
                    <a:lnTo>
                      <a:pt x="1381" y="769"/>
                    </a:lnTo>
                    <a:lnTo>
                      <a:pt x="1374" y="765"/>
                    </a:lnTo>
                    <a:lnTo>
                      <a:pt x="1372" y="765"/>
                    </a:lnTo>
                    <a:lnTo>
                      <a:pt x="1370" y="765"/>
                    </a:lnTo>
                    <a:lnTo>
                      <a:pt x="1368" y="765"/>
                    </a:lnTo>
                    <a:lnTo>
                      <a:pt x="1364" y="763"/>
                    </a:lnTo>
                    <a:lnTo>
                      <a:pt x="1366" y="765"/>
                    </a:lnTo>
                    <a:lnTo>
                      <a:pt x="1370" y="767"/>
                    </a:lnTo>
                    <a:lnTo>
                      <a:pt x="1372" y="767"/>
                    </a:lnTo>
                    <a:lnTo>
                      <a:pt x="1372" y="769"/>
                    </a:lnTo>
                    <a:lnTo>
                      <a:pt x="1366" y="769"/>
                    </a:lnTo>
                    <a:lnTo>
                      <a:pt x="1364" y="769"/>
                    </a:lnTo>
                    <a:lnTo>
                      <a:pt x="1360" y="769"/>
                    </a:lnTo>
                    <a:lnTo>
                      <a:pt x="1357" y="772"/>
                    </a:lnTo>
                    <a:lnTo>
                      <a:pt x="1357" y="776"/>
                    </a:lnTo>
                    <a:lnTo>
                      <a:pt x="1360" y="774"/>
                    </a:lnTo>
                    <a:lnTo>
                      <a:pt x="1360" y="774"/>
                    </a:lnTo>
                    <a:lnTo>
                      <a:pt x="1366" y="774"/>
                    </a:lnTo>
                    <a:lnTo>
                      <a:pt x="1368" y="772"/>
                    </a:lnTo>
                    <a:lnTo>
                      <a:pt x="1372" y="772"/>
                    </a:lnTo>
                    <a:lnTo>
                      <a:pt x="1374" y="774"/>
                    </a:lnTo>
                    <a:lnTo>
                      <a:pt x="1374" y="776"/>
                    </a:lnTo>
                    <a:lnTo>
                      <a:pt x="1376" y="776"/>
                    </a:lnTo>
                    <a:lnTo>
                      <a:pt x="1376" y="778"/>
                    </a:lnTo>
                    <a:lnTo>
                      <a:pt x="1376" y="778"/>
                    </a:lnTo>
                    <a:lnTo>
                      <a:pt x="1372" y="778"/>
                    </a:lnTo>
                    <a:lnTo>
                      <a:pt x="1370" y="780"/>
                    </a:lnTo>
                    <a:lnTo>
                      <a:pt x="1368" y="778"/>
                    </a:lnTo>
                    <a:lnTo>
                      <a:pt x="1368" y="776"/>
                    </a:lnTo>
                    <a:lnTo>
                      <a:pt x="1366" y="778"/>
                    </a:lnTo>
                    <a:lnTo>
                      <a:pt x="1364" y="778"/>
                    </a:lnTo>
                    <a:lnTo>
                      <a:pt x="1368" y="780"/>
                    </a:lnTo>
                    <a:lnTo>
                      <a:pt x="1370" y="782"/>
                    </a:lnTo>
                    <a:lnTo>
                      <a:pt x="1372" y="782"/>
                    </a:lnTo>
                    <a:lnTo>
                      <a:pt x="1372" y="786"/>
                    </a:lnTo>
                    <a:lnTo>
                      <a:pt x="1372" y="786"/>
                    </a:lnTo>
                    <a:lnTo>
                      <a:pt x="1370" y="786"/>
                    </a:lnTo>
                    <a:lnTo>
                      <a:pt x="1364" y="784"/>
                    </a:lnTo>
                    <a:lnTo>
                      <a:pt x="1357" y="784"/>
                    </a:lnTo>
                    <a:lnTo>
                      <a:pt x="1351" y="782"/>
                    </a:lnTo>
                    <a:lnTo>
                      <a:pt x="1347" y="782"/>
                    </a:lnTo>
                    <a:lnTo>
                      <a:pt x="1349" y="784"/>
                    </a:lnTo>
                    <a:lnTo>
                      <a:pt x="1353" y="784"/>
                    </a:lnTo>
                    <a:lnTo>
                      <a:pt x="1364" y="790"/>
                    </a:lnTo>
                    <a:lnTo>
                      <a:pt x="1364" y="793"/>
                    </a:lnTo>
                    <a:lnTo>
                      <a:pt x="1362" y="793"/>
                    </a:lnTo>
                    <a:lnTo>
                      <a:pt x="1357" y="788"/>
                    </a:lnTo>
                    <a:lnTo>
                      <a:pt x="1355" y="790"/>
                    </a:lnTo>
                    <a:lnTo>
                      <a:pt x="1351" y="793"/>
                    </a:lnTo>
                    <a:lnTo>
                      <a:pt x="1355" y="793"/>
                    </a:lnTo>
                    <a:lnTo>
                      <a:pt x="1355" y="793"/>
                    </a:lnTo>
                    <a:lnTo>
                      <a:pt x="1360" y="795"/>
                    </a:lnTo>
                    <a:lnTo>
                      <a:pt x="1360" y="795"/>
                    </a:lnTo>
                    <a:lnTo>
                      <a:pt x="1362" y="795"/>
                    </a:lnTo>
                    <a:lnTo>
                      <a:pt x="1362" y="799"/>
                    </a:lnTo>
                    <a:lnTo>
                      <a:pt x="1364" y="801"/>
                    </a:lnTo>
                    <a:lnTo>
                      <a:pt x="1364" y="799"/>
                    </a:lnTo>
                    <a:lnTo>
                      <a:pt x="1366" y="797"/>
                    </a:lnTo>
                    <a:lnTo>
                      <a:pt x="1368" y="797"/>
                    </a:lnTo>
                    <a:lnTo>
                      <a:pt x="1368" y="799"/>
                    </a:lnTo>
                    <a:lnTo>
                      <a:pt x="1366" y="801"/>
                    </a:lnTo>
                    <a:lnTo>
                      <a:pt x="1366" y="803"/>
                    </a:lnTo>
                    <a:lnTo>
                      <a:pt x="1368" y="801"/>
                    </a:lnTo>
                    <a:lnTo>
                      <a:pt x="1368" y="799"/>
                    </a:lnTo>
                    <a:lnTo>
                      <a:pt x="1372" y="799"/>
                    </a:lnTo>
                    <a:lnTo>
                      <a:pt x="1376" y="801"/>
                    </a:lnTo>
                    <a:lnTo>
                      <a:pt x="1378" y="801"/>
                    </a:lnTo>
                    <a:lnTo>
                      <a:pt x="1383" y="801"/>
                    </a:lnTo>
                    <a:lnTo>
                      <a:pt x="1381" y="805"/>
                    </a:lnTo>
                    <a:lnTo>
                      <a:pt x="1381" y="807"/>
                    </a:lnTo>
                    <a:lnTo>
                      <a:pt x="1376" y="805"/>
                    </a:lnTo>
                    <a:lnTo>
                      <a:pt x="1374" y="803"/>
                    </a:lnTo>
                    <a:lnTo>
                      <a:pt x="1370" y="805"/>
                    </a:lnTo>
                    <a:lnTo>
                      <a:pt x="1364" y="807"/>
                    </a:lnTo>
                    <a:lnTo>
                      <a:pt x="1364" y="809"/>
                    </a:lnTo>
                    <a:lnTo>
                      <a:pt x="1366" y="807"/>
                    </a:lnTo>
                    <a:lnTo>
                      <a:pt x="1372" y="807"/>
                    </a:lnTo>
                    <a:lnTo>
                      <a:pt x="1374" y="809"/>
                    </a:lnTo>
                    <a:lnTo>
                      <a:pt x="1372" y="809"/>
                    </a:lnTo>
                    <a:lnTo>
                      <a:pt x="1370" y="812"/>
                    </a:lnTo>
                    <a:lnTo>
                      <a:pt x="1372" y="809"/>
                    </a:lnTo>
                    <a:lnTo>
                      <a:pt x="1378" y="812"/>
                    </a:lnTo>
                    <a:lnTo>
                      <a:pt x="1381" y="812"/>
                    </a:lnTo>
                    <a:lnTo>
                      <a:pt x="1378" y="814"/>
                    </a:lnTo>
                    <a:lnTo>
                      <a:pt x="1383" y="814"/>
                    </a:lnTo>
                    <a:lnTo>
                      <a:pt x="1383" y="818"/>
                    </a:lnTo>
                    <a:lnTo>
                      <a:pt x="1383" y="820"/>
                    </a:lnTo>
                    <a:lnTo>
                      <a:pt x="1381" y="824"/>
                    </a:lnTo>
                    <a:lnTo>
                      <a:pt x="1381" y="826"/>
                    </a:lnTo>
                    <a:lnTo>
                      <a:pt x="1383" y="824"/>
                    </a:lnTo>
                    <a:lnTo>
                      <a:pt x="1383" y="822"/>
                    </a:lnTo>
                    <a:lnTo>
                      <a:pt x="1385" y="820"/>
                    </a:lnTo>
                    <a:lnTo>
                      <a:pt x="1387" y="820"/>
                    </a:lnTo>
                    <a:lnTo>
                      <a:pt x="1389" y="822"/>
                    </a:lnTo>
                    <a:lnTo>
                      <a:pt x="1387" y="824"/>
                    </a:lnTo>
                    <a:lnTo>
                      <a:pt x="1383" y="831"/>
                    </a:lnTo>
                    <a:lnTo>
                      <a:pt x="1383" y="835"/>
                    </a:lnTo>
                    <a:lnTo>
                      <a:pt x="1383" y="837"/>
                    </a:lnTo>
                    <a:lnTo>
                      <a:pt x="1383" y="837"/>
                    </a:lnTo>
                    <a:lnTo>
                      <a:pt x="1387" y="831"/>
                    </a:lnTo>
                    <a:lnTo>
                      <a:pt x="1387" y="828"/>
                    </a:lnTo>
                    <a:lnTo>
                      <a:pt x="1389" y="826"/>
                    </a:lnTo>
                    <a:lnTo>
                      <a:pt x="1391" y="824"/>
                    </a:lnTo>
                    <a:lnTo>
                      <a:pt x="1391" y="824"/>
                    </a:lnTo>
                    <a:lnTo>
                      <a:pt x="1393" y="820"/>
                    </a:lnTo>
                    <a:lnTo>
                      <a:pt x="1395" y="820"/>
                    </a:lnTo>
                    <a:lnTo>
                      <a:pt x="1397" y="820"/>
                    </a:lnTo>
                    <a:lnTo>
                      <a:pt x="1395" y="822"/>
                    </a:lnTo>
                    <a:lnTo>
                      <a:pt x="1391" y="828"/>
                    </a:lnTo>
                    <a:lnTo>
                      <a:pt x="1391" y="831"/>
                    </a:lnTo>
                    <a:lnTo>
                      <a:pt x="1391" y="835"/>
                    </a:lnTo>
                    <a:lnTo>
                      <a:pt x="1391" y="837"/>
                    </a:lnTo>
                    <a:lnTo>
                      <a:pt x="1391" y="837"/>
                    </a:lnTo>
                    <a:lnTo>
                      <a:pt x="1391" y="835"/>
                    </a:lnTo>
                    <a:lnTo>
                      <a:pt x="1393" y="831"/>
                    </a:lnTo>
                    <a:lnTo>
                      <a:pt x="1395" y="828"/>
                    </a:lnTo>
                    <a:lnTo>
                      <a:pt x="1397" y="826"/>
                    </a:lnTo>
                    <a:lnTo>
                      <a:pt x="1402" y="822"/>
                    </a:lnTo>
                    <a:lnTo>
                      <a:pt x="1404" y="820"/>
                    </a:lnTo>
                    <a:lnTo>
                      <a:pt x="1406" y="820"/>
                    </a:lnTo>
                    <a:lnTo>
                      <a:pt x="1406" y="824"/>
                    </a:lnTo>
                    <a:lnTo>
                      <a:pt x="1404" y="826"/>
                    </a:lnTo>
                    <a:lnTo>
                      <a:pt x="1400" y="828"/>
                    </a:lnTo>
                    <a:lnTo>
                      <a:pt x="1400" y="831"/>
                    </a:lnTo>
                    <a:lnTo>
                      <a:pt x="1397" y="835"/>
                    </a:lnTo>
                    <a:lnTo>
                      <a:pt x="1397" y="835"/>
                    </a:lnTo>
                    <a:lnTo>
                      <a:pt x="1400" y="833"/>
                    </a:lnTo>
                    <a:lnTo>
                      <a:pt x="1402" y="835"/>
                    </a:lnTo>
                    <a:lnTo>
                      <a:pt x="1404" y="833"/>
                    </a:lnTo>
                    <a:lnTo>
                      <a:pt x="1408" y="833"/>
                    </a:lnTo>
                    <a:lnTo>
                      <a:pt x="1410" y="835"/>
                    </a:lnTo>
                    <a:lnTo>
                      <a:pt x="1410" y="839"/>
                    </a:lnTo>
                    <a:lnTo>
                      <a:pt x="1410" y="841"/>
                    </a:lnTo>
                    <a:lnTo>
                      <a:pt x="1408" y="843"/>
                    </a:lnTo>
                    <a:lnTo>
                      <a:pt x="1408" y="843"/>
                    </a:lnTo>
                    <a:lnTo>
                      <a:pt x="1410" y="843"/>
                    </a:lnTo>
                    <a:lnTo>
                      <a:pt x="1412" y="847"/>
                    </a:lnTo>
                    <a:lnTo>
                      <a:pt x="1408" y="847"/>
                    </a:lnTo>
                    <a:lnTo>
                      <a:pt x="1406" y="847"/>
                    </a:lnTo>
                    <a:lnTo>
                      <a:pt x="1408" y="850"/>
                    </a:lnTo>
                    <a:lnTo>
                      <a:pt x="1412" y="852"/>
                    </a:lnTo>
                    <a:lnTo>
                      <a:pt x="1404" y="852"/>
                    </a:lnTo>
                    <a:lnTo>
                      <a:pt x="1400" y="852"/>
                    </a:lnTo>
                    <a:lnTo>
                      <a:pt x="1402" y="854"/>
                    </a:lnTo>
                    <a:lnTo>
                      <a:pt x="1406" y="854"/>
                    </a:lnTo>
                    <a:lnTo>
                      <a:pt x="1410" y="856"/>
                    </a:lnTo>
                    <a:lnTo>
                      <a:pt x="1412" y="854"/>
                    </a:lnTo>
                    <a:lnTo>
                      <a:pt x="1416" y="852"/>
                    </a:lnTo>
                    <a:lnTo>
                      <a:pt x="1416" y="854"/>
                    </a:lnTo>
                    <a:lnTo>
                      <a:pt x="1414" y="856"/>
                    </a:lnTo>
                    <a:lnTo>
                      <a:pt x="1412" y="860"/>
                    </a:lnTo>
                    <a:lnTo>
                      <a:pt x="1416" y="858"/>
                    </a:lnTo>
                    <a:lnTo>
                      <a:pt x="1419" y="856"/>
                    </a:lnTo>
                    <a:lnTo>
                      <a:pt x="1421" y="854"/>
                    </a:lnTo>
                    <a:lnTo>
                      <a:pt x="1425" y="852"/>
                    </a:lnTo>
                    <a:lnTo>
                      <a:pt x="1427" y="852"/>
                    </a:lnTo>
                    <a:lnTo>
                      <a:pt x="1427" y="854"/>
                    </a:lnTo>
                    <a:lnTo>
                      <a:pt x="1425" y="856"/>
                    </a:lnTo>
                    <a:lnTo>
                      <a:pt x="1423" y="856"/>
                    </a:lnTo>
                    <a:lnTo>
                      <a:pt x="1421" y="860"/>
                    </a:lnTo>
                    <a:lnTo>
                      <a:pt x="1421" y="862"/>
                    </a:lnTo>
                    <a:lnTo>
                      <a:pt x="1416" y="864"/>
                    </a:lnTo>
                    <a:lnTo>
                      <a:pt x="1414" y="868"/>
                    </a:lnTo>
                    <a:lnTo>
                      <a:pt x="1414" y="871"/>
                    </a:lnTo>
                    <a:lnTo>
                      <a:pt x="1416" y="871"/>
                    </a:lnTo>
                    <a:lnTo>
                      <a:pt x="1419" y="868"/>
                    </a:lnTo>
                    <a:lnTo>
                      <a:pt x="1419" y="866"/>
                    </a:lnTo>
                    <a:lnTo>
                      <a:pt x="1423" y="862"/>
                    </a:lnTo>
                    <a:lnTo>
                      <a:pt x="1427" y="860"/>
                    </a:lnTo>
                    <a:lnTo>
                      <a:pt x="1427" y="864"/>
                    </a:lnTo>
                    <a:lnTo>
                      <a:pt x="1423" y="868"/>
                    </a:lnTo>
                    <a:lnTo>
                      <a:pt x="1423" y="873"/>
                    </a:lnTo>
                    <a:lnTo>
                      <a:pt x="1423" y="875"/>
                    </a:lnTo>
                    <a:lnTo>
                      <a:pt x="1425" y="873"/>
                    </a:lnTo>
                    <a:lnTo>
                      <a:pt x="1427" y="868"/>
                    </a:lnTo>
                    <a:lnTo>
                      <a:pt x="1427" y="866"/>
                    </a:lnTo>
                    <a:lnTo>
                      <a:pt x="1429" y="864"/>
                    </a:lnTo>
                    <a:lnTo>
                      <a:pt x="1429" y="866"/>
                    </a:lnTo>
                    <a:lnTo>
                      <a:pt x="1429" y="871"/>
                    </a:lnTo>
                    <a:lnTo>
                      <a:pt x="1431" y="873"/>
                    </a:lnTo>
                    <a:lnTo>
                      <a:pt x="1433" y="873"/>
                    </a:lnTo>
                    <a:lnTo>
                      <a:pt x="1433" y="868"/>
                    </a:lnTo>
                    <a:lnTo>
                      <a:pt x="1433" y="866"/>
                    </a:lnTo>
                    <a:lnTo>
                      <a:pt x="1440" y="864"/>
                    </a:lnTo>
                    <a:lnTo>
                      <a:pt x="1440" y="864"/>
                    </a:lnTo>
                    <a:lnTo>
                      <a:pt x="1437" y="866"/>
                    </a:lnTo>
                    <a:lnTo>
                      <a:pt x="1440" y="866"/>
                    </a:lnTo>
                    <a:lnTo>
                      <a:pt x="1442" y="866"/>
                    </a:lnTo>
                    <a:lnTo>
                      <a:pt x="1444" y="871"/>
                    </a:lnTo>
                    <a:lnTo>
                      <a:pt x="1444" y="873"/>
                    </a:lnTo>
                    <a:lnTo>
                      <a:pt x="1446" y="873"/>
                    </a:lnTo>
                    <a:lnTo>
                      <a:pt x="1448" y="875"/>
                    </a:lnTo>
                    <a:lnTo>
                      <a:pt x="1448" y="877"/>
                    </a:lnTo>
                    <a:lnTo>
                      <a:pt x="1450" y="879"/>
                    </a:lnTo>
                    <a:lnTo>
                      <a:pt x="1450" y="881"/>
                    </a:lnTo>
                    <a:lnTo>
                      <a:pt x="1450" y="883"/>
                    </a:lnTo>
                    <a:lnTo>
                      <a:pt x="1448" y="885"/>
                    </a:lnTo>
                    <a:lnTo>
                      <a:pt x="1444" y="885"/>
                    </a:lnTo>
                    <a:lnTo>
                      <a:pt x="1444" y="881"/>
                    </a:lnTo>
                    <a:lnTo>
                      <a:pt x="1442" y="879"/>
                    </a:lnTo>
                    <a:lnTo>
                      <a:pt x="1440" y="879"/>
                    </a:lnTo>
                    <a:lnTo>
                      <a:pt x="1440" y="877"/>
                    </a:lnTo>
                    <a:lnTo>
                      <a:pt x="1437" y="879"/>
                    </a:lnTo>
                    <a:lnTo>
                      <a:pt x="1435" y="881"/>
                    </a:lnTo>
                    <a:lnTo>
                      <a:pt x="1437" y="881"/>
                    </a:lnTo>
                    <a:lnTo>
                      <a:pt x="1440" y="881"/>
                    </a:lnTo>
                    <a:lnTo>
                      <a:pt x="1442" y="883"/>
                    </a:lnTo>
                    <a:lnTo>
                      <a:pt x="1440" y="883"/>
                    </a:lnTo>
                    <a:lnTo>
                      <a:pt x="1442" y="885"/>
                    </a:lnTo>
                    <a:lnTo>
                      <a:pt x="1442" y="887"/>
                    </a:lnTo>
                    <a:lnTo>
                      <a:pt x="1442" y="887"/>
                    </a:lnTo>
                    <a:lnTo>
                      <a:pt x="1437" y="887"/>
                    </a:lnTo>
                    <a:lnTo>
                      <a:pt x="1435" y="887"/>
                    </a:lnTo>
                    <a:lnTo>
                      <a:pt x="1437" y="890"/>
                    </a:lnTo>
                    <a:lnTo>
                      <a:pt x="1442" y="890"/>
                    </a:lnTo>
                    <a:lnTo>
                      <a:pt x="1444" y="890"/>
                    </a:lnTo>
                    <a:lnTo>
                      <a:pt x="1444" y="890"/>
                    </a:lnTo>
                    <a:lnTo>
                      <a:pt x="1442" y="894"/>
                    </a:lnTo>
                    <a:lnTo>
                      <a:pt x="1440" y="894"/>
                    </a:lnTo>
                    <a:lnTo>
                      <a:pt x="1435" y="894"/>
                    </a:lnTo>
                    <a:lnTo>
                      <a:pt x="1433" y="894"/>
                    </a:lnTo>
                    <a:lnTo>
                      <a:pt x="1429" y="892"/>
                    </a:lnTo>
                    <a:lnTo>
                      <a:pt x="1431" y="890"/>
                    </a:lnTo>
                    <a:lnTo>
                      <a:pt x="1429" y="887"/>
                    </a:lnTo>
                    <a:lnTo>
                      <a:pt x="1427" y="885"/>
                    </a:lnTo>
                    <a:lnTo>
                      <a:pt x="1427" y="885"/>
                    </a:lnTo>
                    <a:lnTo>
                      <a:pt x="1425" y="885"/>
                    </a:lnTo>
                    <a:lnTo>
                      <a:pt x="1425" y="887"/>
                    </a:lnTo>
                    <a:lnTo>
                      <a:pt x="1427" y="890"/>
                    </a:lnTo>
                    <a:lnTo>
                      <a:pt x="1427" y="892"/>
                    </a:lnTo>
                    <a:lnTo>
                      <a:pt x="1427" y="894"/>
                    </a:lnTo>
                    <a:lnTo>
                      <a:pt x="1425" y="894"/>
                    </a:lnTo>
                    <a:lnTo>
                      <a:pt x="1421" y="892"/>
                    </a:lnTo>
                    <a:lnTo>
                      <a:pt x="1421" y="890"/>
                    </a:lnTo>
                    <a:lnTo>
                      <a:pt x="1421" y="894"/>
                    </a:lnTo>
                    <a:lnTo>
                      <a:pt x="1423" y="896"/>
                    </a:lnTo>
                    <a:lnTo>
                      <a:pt x="1427" y="896"/>
                    </a:lnTo>
                    <a:lnTo>
                      <a:pt x="1429" y="898"/>
                    </a:lnTo>
                    <a:lnTo>
                      <a:pt x="1431" y="898"/>
                    </a:lnTo>
                    <a:lnTo>
                      <a:pt x="1431" y="900"/>
                    </a:lnTo>
                    <a:lnTo>
                      <a:pt x="1429" y="902"/>
                    </a:lnTo>
                    <a:lnTo>
                      <a:pt x="1425" y="902"/>
                    </a:lnTo>
                    <a:lnTo>
                      <a:pt x="1423" y="900"/>
                    </a:lnTo>
                    <a:lnTo>
                      <a:pt x="1419" y="898"/>
                    </a:lnTo>
                    <a:lnTo>
                      <a:pt x="1419" y="896"/>
                    </a:lnTo>
                    <a:lnTo>
                      <a:pt x="1416" y="896"/>
                    </a:lnTo>
                    <a:lnTo>
                      <a:pt x="1419" y="898"/>
                    </a:lnTo>
                    <a:lnTo>
                      <a:pt x="1421" y="900"/>
                    </a:lnTo>
                    <a:lnTo>
                      <a:pt x="1423" y="904"/>
                    </a:lnTo>
                    <a:lnTo>
                      <a:pt x="1423" y="909"/>
                    </a:lnTo>
                    <a:lnTo>
                      <a:pt x="1421" y="911"/>
                    </a:lnTo>
                    <a:lnTo>
                      <a:pt x="1421" y="911"/>
                    </a:lnTo>
                    <a:lnTo>
                      <a:pt x="1419" y="909"/>
                    </a:lnTo>
                    <a:lnTo>
                      <a:pt x="1416" y="906"/>
                    </a:lnTo>
                    <a:lnTo>
                      <a:pt x="1414" y="904"/>
                    </a:lnTo>
                    <a:lnTo>
                      <a:pt x="1414" y="906"/>
                    </a:lnTo>
                    <a:lnTo>
                      <a:pt x="1416" y="906"/>
                    </a:lnTo>
                    <a:lnTo>
                      <a:pt x="1416" y="911"/>
                    </a:lnTo>
                    <a:lnTo>
                      <a:pt x="1416" y="915"/>
                    </a:lnTo>
                    <a:lnTo>
                      <a:pt x="1414" y="917"/>
                    </a:lnTo>
                    <a:lnTo>
                      <a:pt x="1412" y="917"/>
                    </a:lnTo>
                    <a:lnTo>
                      <a:pt x="1412" y="915"/>
                    </a:lnTo>
                    <a:lnTo>
                      <a:pt x="1412" y="911"/>
                    </a:lnTo>
                    <a:lnTo>
                      <a:pt x="1410" y="913"/>
                    </a:lnTo>
                    <a:lnTo>
                      <a:pt x="1410" y="915"/>
                    </a:lnTo>
                    <a:lnTo>
                      <a:pt x="1406" y="915"/>
                    </a:lnTo>
                    <a:lnTo>
                      <a:pt x="1406" y="913"/>
                    </a:lnTo>
                    <a:lnTo>
                      <a:pt x="1406" y="911"/>
                    </a:lnTo>
                    <a:lnTo>
                      <a:pt x="1404" y="909"/>
                    </a:lnTo>
                    <a:lnTo>
                      <a:pt x="1404" y="904"/>
                    </a:lnTo>
                    <a:lnTo>
                      <a:pt x="1404" y="904"/>
                    </a:lnTo>
                    <a:lnTo>
                      <a:pt x="1402" y="906"/>
                    </a:lnTo>
                    <a:lnTo>
                      <a:pt x="1402" y="911"/>
                    </a:lnTo>
                    <a:lnTo>
                      <a:pt x="1402" y="913"/>
                    </a:lnTo>
                    <a:lnTo>
                      <a:pt x="1397" y="913"/>
                    </a:lnTo>
                    <a:lnTo>
                      <a:pt x="1400" y="915"/>
                    </a:lnTo>
                    <a:lnTo>
                      <a:pt x="1402" y="915"/>
                    </a:lnTo>
                    <a:lnTo>
                      <a:pt x="1402" y="915"/>
                    </a:lnTo>
                    <a:lnTo>
                      <a:pt x="1400" y="917"/>
                    </a:lnTo>
                    <a:lnTo>
                      <a:pt x="1397" y="917"/>
                    </a:lnTo>
                    <a:lnTo>
                      <a:pt x="1397" y="917"/>
                    </a:lnTo>
                    <a:lnTo>
                      <a:pt x="1397" y="917"/>
                    </a:lnTo>
                    <a:lnTo>
                      <a:pt x="1400" y="919"/>
                    </a:lnTo>
                    <a:lnTo>
                      <a:pt x="1400" y="919"/>
                    </a:lnTo>
                    <a:lnTo>
                      <a:pt x="1402" y="921"/>
                    </a:lnTo>
                    <a:lnTo>
                      <a:pt x="1400" y="923"/>
                    </a:lnTo>
                    <a:lnTo>
                      <a:pt x="1400" y="923"/>
                    </a:lnTo>
                    <a:lnTo>
                      <a:pt x="1400" y="925"/>
                    </a:lnTo>
                    <a:lnTo>
                      <a:pt x="1400" y="930"/>
                    </a:lnTo>
                    <a:lnTo>
                      <a:pt x="1400" y="932"/>
                    </a:lnTo>
                    <a:lnTo>
                      <a:pt x="1400" y="932"/>
                    </a:lnTo>
                    <a:lnTo>
                      <a:pt x="1397" y="930"/>
                    </a:lnTo>
                    <a:lnTo>
                      <a:pt x="1395" y="930"/>
                    </a:lnTo>
                    <a:lnTo>
                      <a:pt x="1400" y="934"/>
                    </a:lnTo>
                    <a:lnTo>
                      <a:pt x="1400" y="936"/>
                    </a:lnTo>
                    <a:lnTo>
                      <a:pt x="1400" y="938"/>
                    </a:lnTo>
                    <a:lnTo>
                      <a:pt x="1395" y="940"/>
                    </a:lnTo>
                    <a:lnTo>
                      <a:pt x="1393" y="940"/>
                    </a:lnTo>
                    <a:lnTo>
                      <a:pt x="1393" y="940"/>
                    </a:lnTo>
                    <a:lnTo>
                      <a:pt x="1391" y="938"/>
                    </a:lnTo>
                    <a:lnTo>
                      <a:pt x="1391" y="938"/>
                    </a:lnTo>
                    <a:lnTo>
                      <a:pt x="1391" y="936"/>
                    </a:lnTo>
                    <a:lnTo>
                      <a:pt x="1389" y="936"/>
                    </a:lnTo>
                    <a:lnTo>
                      <a:pt x="1389" y="934"/>
                    </a:lnTo>
                    <a:lnTo>
                      <a:pt x="1391" y="932"/>
                    </a:lnTo>
                    <a:lnTo>
                      <a:pt x="1391" y="930"/>
                    </a:lnTo>
                    <a:lnTo>
                      <a:pt x="1389" y="930"/>
                    </a:lnTo>
                    <a:lnTo>
                      <a:pt x="1387" y="932"/>
                    </a:lnTo>
                    <a:lnTo>
                      <a:pt x="1385" y="934"/>
                    </a:lnTo>
                    <a:lnTo>
                      <a:pt x="1385" y="934"/>
                    </a:lnTo>
                    <a:lnTo>
                      <a:pt x="1383" y="932"/>
                    </a:lnTo>
                    <a:lnTo>
                      <a:pt x="1383" y="930"/>
                    </a:lnTo>
                    <a:lnTo>
                      <a:pt x="1383" y="927"/>
                    </a:lnTo>
                    <a:lnTo>
                      <a:pt x="1383" y="927"/>
                    </a:lnTo>
                    <a:lnTo>
                      <a:pt x="1383" y="925"/>
                    </a:lnTo>
                    <a:lnTo>
                      <a:pt x="1383" y="923"/>
                    </a:lnTo>
                    <a:lnTo>
                      <a:pt x="1385" y="921"/>
                    </a:lnTo>
                    <a:lnTo>
                      <a:pt x="1383" y="921"/>
                    </a:lnTo>
                    <a:lnTo>
                      <a:pt x="1381" y="923"/>
                    </a:lnTo>
                    <a:lnTo>
                      <a:pt x="1381" y="927"/>
                    </a:lnTo>
                    <a:lnTo>
                      <a:pt x="1378" y="930"/>
                    </a:lnTo>
                    <a:lnTo>
                      <a:pt x="1376" y="930"/>
                    </a:lnTo>
                    <a:lnTo>
                      <a:pt x="1376" y="927"/>
                    </a:lnTo>
                    <a:lnTo>
                      <a:pt x="1376" y="925"/>
                    </a:lnTo>
                    <a:lnTo>
                      <a:pt x="1374" y="921"/>
                    </a:lnTo>
                    <a:lnTo>
                      <a:pt x="1376" y="921"/>
                    </a:lnTo>
                    <a:lnTo>
                      <a:pt x="1381" y="919"/>
                    </a:lnTo>
                    <a:lnTo>
                      <a:pt x="1381" y="919"/>
                    </a:lnTo>
                    <a:lnTo>
                      <a:pt x="1383" y="917"/>
                    </a:lnTo>
                    <a:lnTo>
                      <a:pt x="1381" y="917"/>
                    </a:lnTo>
                    <a:lnTo>
                      <a:pt x="1378" y="917"/>
                    </a:lnTo>
                    <a:lnTo>
                      <a:pt x="1376" y="917"/>
                    </a:lnTo>
                    <a:lnTo>
                      <a:pt x="1372" y="917"/>
                    </a:lnTo>
                    <a:lnTo>
                      <a:pt x="1372" y="915"/>
                    </a:lnTo>
                    <a:lnTo>
                      <a:pt x="1372" y="913"/>
                    </a:lnTo>
                    <a:lnTo>
                      <a:pt x="1376" y="913"/>
                    </a:lnTo>
                    <a:lnTo>
                      <a:pt x="1378" y="909"/>
                    </a:lnTo>
                    <a:lnTo>
                      <a:pt x="1376" y="911"/>
                    </a:lnTo>
                    <a:lnTo>
                      <a:pt x="1374" y="911"/>
                    </a:lnTo>
                    <a:lnTo>
                      <a:pt x="1372" y="911"/>
                    </a:lnTo>
                    <a:lnTo>
                      <a:pt x="1372" y="909"/>
                    </a:lnTo>
                    <a:lnTo>
                      <a:pt x="1374" y="906"/>
                    </a:lnTo>
                    <a:lnTo>
                      <a:pt x="1376" y="906"/>
                    </a:lnTo>
                    <a:lnTo>
                      <a:pt x="1381" y="904"/>
                    </a:lnTo>
                    <a:lnTo>
                      <a:pt x="1378" y="904"/>
                    </a:lnTo>
                    <a:lnTo>
                      <a:pt x="1374" y="904"/>
                    </a:lnTo>
                    <a:lnTo>
                      <a:pt x="1372" y="906"/>
                    </a:lnTo>
                    <a:lnTo>
                      <a:pt x="1372" y="904"/>
                    </a:lnTo>
                    <a:lnTo>
                      <a:pt x="1372" y="902"/>
                    </a:lnTo>
                    <a:lnTo>
                      <a:pt x="1374" y="898"/>
                    </a:lnTo>
                    <a:lnTo>
                      <a:pt x="1376" y="898"/>
                    </a:lnTo>
                    <a:lnTo>
                      <a:pt x="1381" y="898"/>
                    </a:lnTo>
                    <a:lnTo>
                      <a:pt x="1385" y="894"/>
                    </a:lnTo>
                    <a:lnTo>
                      <a:pt x="1387" y="894"/>
                    </a:lnTo>
                    <a:lnTo>
                      <a:pt x="1389" y="890"/>
                    </a:lnTo>
                    <a:lnTo>
                      <a:pt x="1391" y="887"/>
                    </a:lnTo>
                    <a:lnTo>
                      <a:pt x="1393" y="885"/>
                    </a:lnTo>
                    <a:lnTo>
                      <a:pt x="1391" y="885"/>
                    </a:lnTo>
                    <a:lnTo>
                      <a:pt x="1391" y="885"/>
                    </a:lnTo>
                    <a:lnTo>
                      <a:pt x="1387" y="887"/>
                    </a:lnTo>
                    <a:lnTo>
                      <a:pt x="1385" y="890"/>
                    </a:lnTo>
                    <a:lnTo>
                      <a:pt x="1383" y="892"/>
                    </a:lnTo>
                    <a:lnTo>
                      <a:pt x="1378" y="894"/>
                    </a:lnTo>
                    <a:lnTo>
                      <a:pt x="1376" y="894"/>
                    </a:lnTo>
                    <a:lnTo>
                      <a:pt x="1370" y="898"/>
                    </a:lnTo>
                    <a:lnTo>
                      <a:pt x="1368" y="898"/>
                    </a:lnTo>
                    <a:lnTo>
                      <a:pt x="1364" y="896"/>
                    </a:lnTo>
                    <a:lnTo>
                      <a:pt x="1366" y="896"/>
                    </a:lnTo>
                    <a:lnTo>
                      <a:pt x="1370" y="890"/>
                    </a:lnTo>
                    <a:lnTo>
                      <a:pt x="1374" y="887"/>
                    </a:lnTo>
                    <a:lnTo>
                      <a:pt x="1374" y="885"/>
                    </a:lnTo>
                    <a:lnTo>
                      <a:pt x="1376" y="883"/>
                    </a:lnTo>
                    <a:lnTo>
                      <a:pt x="1376" y="881"/>
                    </a:lnTo>
                    <a:lnTo>
                      <a:pt x="1374" y="885"/>
                    </a:lnTo>
                    <a:lnTo>
                      <a:pt x="1366" y="890"/>
                    </a:lnTo>
                    <a:lnTo>
                      <a:pt x="1364" y="892"/>
                    </a:lnTo>
                    <a:lnTo>
                      <a:pt x="1362" y="892"/>
                    </a:lnTo>
                    <a:lnTo>
                      <a:pt x="1362" y="890"/>
                    </a:lnTo>
                    <a:lnTo>
                      <a:pt x="1362" y="887"/>
                    </a:lnTo>
                    <a:lnTo>
                      <a:pt x="1360" y="885"/>
                    </a:lnTo>
                    <a:lnTo>
                      <a:pt x="1357" y="885"/>
                    </a:lnTo>
                    <a:lnTo>
                      <a:pt x="1357" y="885"/>
                    </a:lnTo>
                    <a:lnTo>
                      <a:pt x="1357" y="883"/>
                    </a:lnTo>
                    <a:lnTo>
                      <a:pt x="1360" y="883"/>
                    </a:lnTo>
                    <a:lnTo>
                      <a:pt x="1360" y="881"/>
                    </a:lnTo>
                    <a:lnTo>
                      <a:pt x="1357" y="879"/>
                    </a:lnTo>
                    <a:lnTo>
                      <a:pt x="1355" y="879"/>
                    </a:lnTo>
                    <a:lnTo>
                      <a:pt x="1355" y="879"/>
                    </a:lnTo>
                    <a:lnTo>
                      <a:pt x="1355" y="875"/>
                    </a:lnTo>
                    <a:lnTo>
                      <a:pt x="1357" y="875"/>
                    </a:lnTo>
                    <a:lnTo>
                      <a:pt x="1357" y="873"/>
                    </a:lnTo>
                    <a:lnTo>
                      <a:pt x="1355" y="871"/>
                    </a:lnTo>
                    <a:lnTo>
                      <a:pt x="1353" y="868"/>
                    </a:lnTo>
                    <a:lnTo>
                      <a:pt x="1353" y="868"/>
                    </a:lnTo>
                    <a:lnTo>
                      <a:pt x="1353" y="871"/>
                    </a:lnTo>
                    <a:lnTo>
                      <a:pt x="1353" y="873"/>
                    </a:lnTo>
                    <a:lnTo>
                      <a:pt x="1351" y="875"/>
                    </a:lnTo>
                    <a:lnTo>
                      <a:pt x="1349" y="873"/>
                    </a:lnTo>
                    <a:lnTo>
                      <a:pt x="1347" y="871"/>
                    </a:lnTo>
                    <a:lnTo>
                      <a:pt x="1343" y="871"/>
                    </a:lnTo>
                    <a:lnTo>
                      <a:pt x="1347" y="873"/>
                    </a:lnTo>
                    <a:lnTo>
                      <a:pt x="1349" y="877"/>
                    </a:lnTo>
                    <a:lnTo>
                      <a:pt x="1349" y="881"/>
                    </a:lnTo>
                    <a:lnTo>
                      <a:pt x="1347" y="879"/>
                    </a:lnTo>
                    <a:lnTo>
                      <a:pt x="1347" y="881"/>
                    </a:lnTo>
                    <a:lnTo>
                      <a:pt x="1347" y="881"/>
                    </a:lnTo>
                    <a:lnTo>
                      <a:pt x="1345" y="883"/>
                    </a:lnTo>
                    <a:lnTo>
                      <a:pt x="1343" y="881"/>
                    </a:lnTo>
                    <a:lnTo>
                      <a:pt x="1343" y="877"/>
                    </a:lnTo>
                    <a:lnTo>
                      <a:pt x="1341" y="875"/>
                    </a:lnTo>
                    <a:lnTo>
                      <a:pt x="1338" y="877"/>
                    </a:lnTo>
                    <a:lnTo>
                      <a:pt x="1341" y="879"/>
                    </a:lnTo>
                    <a:lnTo>
                      <a:pt x="1341" y="881"/>
                    </a:lnTo>
                    <a:lnTo>
                      <a:pt x="1341" y="883"/>
                    </a:lnTo>
                    <a:lnTo>
                      <a:pt x="1343" y="885"/>
                    </a:lnTo>
                    <a:lnTo>
                      <a:pt x="1345" y="887"/>
                    </a:lnTo>
                    <a:lnTo>
                      <a:pt x="1347" y="892"/>
                    </a:lnTo>
                    <a:lnTo>
                      <a:pt x="1347" y="894"/>
                    </a:lnTo>
                    <a:lnTo>
                      <a:pt x="1347" y="894"/>
                    </a:lnTo>
                    <a:lnTo>
                      <a:pt x="1347" y="896"/>
                    </a:lnTo>
                    <a:lnTo>
                      <a:pt x="1345" y="896"/>
                    </a:lnTo>
                    <a:lnTo>
                      <a:pt x="1341" y="896"/>
                    </a:lnTo>
                    <a:lnTo>
                      <a:pt x="1338" y="894"/>
                    </a:lnTo>
                    <a:lnTo>
                      <a:pt x="1338" y="898"/>
                    </a:lnTo>
                    <a:lnTo>
                      <a:pt x="1336" y="898"/>
                    </a:lnTo>
                    <a:lnTo>
                      <a:pt x="1334" y="894"/>
                    </a:lnTo>
                    <a:lnTo>
                      <a:pt x="1332" y="890"/>
                    </a:lnTo>
                    <a:lnTo>
                      <a:pt x="1334" y="887"/>
                    </a:lnTo>
                    <a:lnTo>
                      <a:pt x="1334" y="885"/>
                    </a:lnTo>
                    <a:lnTo>
                      <a:pt x="1330" y="883"/>
                    </a:lnTo>
                    <a:lnTo>
                      <a:pt x="1328" y="883"/>
                    </a:lnTo>
                    <a:lnTo>
                      <a:pt x="1326" y="881"/>
                    </a:lnTo>
                    <a:lnTo>
                      <a:pt x="1326" y="879"/>
                    </a:lnTo>
                    <a:lnTo>
                      <a:pt x="1324" y="881"/>
                    </a:lnTo>
                    <a:lnTo>
                      <a:pt x="1319" y="881"/>
                    </a:lnTo>
                    <a:lnTo>
                      <a:pt x="1315" y="881"/>
                    </a:lnTo>
                    <a:lnTo>
                      <a:pt x="1317" y="883"/>
                    </a:lnTo>
                    <a:lnTo>
                      <a:pt x="1322" y="883"/>
                    </a:lnTo>
                    <a:lnTo>
                      <a:pt x="1324" y="885"/>
                    </a:lnTo>
                    <a:lnTo>
                      <a:pt x="1328" y="885"/>
                    </a:lnTo>
                    <a:lnTo>
                      <a:pt x="1328" y="890"/>
                    </a:lnTo>
                    <a:lnTo>
                      <a:pt x="1326" y="892"/>
                    </a:lnTo>
                    <a:lnTo>
                      <a:pt x="1326" y="896"/>
                    </a:lnTo>
                    <a:lnTo>
                      <a:pt x="1328" y="894"/>
                    </a:lnTo>
                    <a:lnTo>
                      <a:pt x="1330" y="896"/>
                    </a:lnTo>
                    <a:lnTo>
                      <a:pt x="1328" y="898"/>
                    </a:lnTo>
                    <a:lnTo>
                      <a:pt x="1330" y="898"/>
                    </a:lnTo>
                    <a:lnTo>
                      <a:pt x="1334" y="898"/>
                    </a:lnTo>
                    <a:lnTo>
                      <a:pt x="1334" y="900"/>
                    </a:lnTo>
                    <a:lnTo>
                      <a:pt x="1332" y="904"/>
                    </a:lnTo>
                    <a:lnTo>
                      <a:pt x="1326" y="909"/>
                    </a:lnTo>
                    <a:lnTo>
                      <a:pt x="1324" y="911"/>
                    </a:lnTo>
                    <a:lnTo>
                      <a:pt x="1330" y="911"/>
                    </a:lnTo>
                    <a:lnTo>
                      <a:pt x="1332" y="906"/>
                    </a:lnTo>
                    <a:lnTo>
                      <a:pt x="1332" y="906"/>
                    </a:lnTo>
                    <a:lnTo>
                      <a:pt x="1338" y="906"/>
                    </a:lnTo>
                    <a:lnTo>
                      <a:pt x="1341" y="906"/>
                    </a:lnTo>
                    <a:lnTo>
                      <a:pt x="1341" y="909"/>
                    </a:lnTo>
                    <a:lnTo>
                      <a:pt x="1336" y="911"/>
                    </a:lnTo>
                    <a:lnTo>
                      <a:pt x="1334" y="913"/>
                    </a:lnTo>
                    <a:lnTo>
                      <a:pt x="1336" y="915"/>
                    </a:lnTo>
                    <a:lnTo>
                      <a:pt x="1341" y="915"/>
                    </a:lnTo>
                    <a:lnTo>
                      <a:pt x="1343" y="917"/>
                    </a:lnTo>
                    <a:lnTo>
                      <a:pt x="1341" y="917"/>
                    </a:lnTo>
                    <a:lnTo>
                      <a:pt x="1336" y="919"/>
                    </a:lnTo>
                    <a:lnTo>
                      <a:pt x="1336" y="919"/>
                    </a:lnTo>
                    <a:lnTo>
                      <a:pt x="1336" y="921"/>
                    </a:lnTo>
                    <a:lnTo>
                      <a:pt x="1338" y="923"/>
                    </a:lnTo>
                    <a:lnTo>
                      <a:pt x="1338" y="923"/>
                    </a:lnTo>
                    <a:lnTo>
                      <a:pt x="1338" y="925"/>
                    </a:lnTo>
                    <a:lnTo>
                      <a:pt x="1338" y="925"/>
                    </a:lnTo>
                    <a:lnTo>
                      <a:pt x="1338" y="927"/>
                    </a:lnTo>
                    <a:lnTo>
                      <a:pt x="1341" y="927"/>
                    </a:lnTo>
                    <a:lnTo>
                      <a:pt x="1341" y="932"/>
                    </a:lnTo>
                    <a:lnTo>
                      <a:pt x="1341" y="936"/>
                    </a:lnTo>
                    <a:lnTo>
                      <a:pt x="1343" y="936"/>
                    </a:lnTo>
                    <a:lnTo>
                      <a:pt x="1343" y="934"/>
                    </a:lnTo>
                    <a:lnTo>
                      <a:pt x="1345" y="930"/>
                    </a:lnTo>
                    <a:lnTo>
                      <a:pt x="1345" y="930"/>
                    </a:lnTo>
                    <a:lnTo>
                      <a:pt x="1347" y="932"/>
                    </a:lnTo>
                    <a:lnTo>
                      <a:pt x="1349" y="936"/>
                    </a:lnTo>
                    <a:lnTo>
                      <a:pt x="1349" y="938"/>
                    </a:lnTo>
                    <a:lnTo>
                      <a:pt x="1349" y="938"/>
                    </a:lnTo>
                    <a:lnTo>
                      <a:pt x="1347" y="940"/>
                    </a:lnTo>
                    <a:lnTo>
                      <a:pt x="1347" y="942"/>
                    </a:lnTo>
                    <a:lnTo>
                      <a:pt x="1351" y="940"/>
                    </a:lnTo>
                    <a:lnTo>
                      <a:pt x="1353" y="940"/>
                    </a:lnTo>
                    <a:lnTo>
                      <a:pt x="1353" y="942"/>
                    </a:lnTo>
                    <a:lnTo>
                      <a:pt x="1355" y="940"/>
                    </a:lnTo>
                    <a:lnTo>
                      <a:pt x="1355" y="938"/>
                    </a:lnTo>
                    <a:lnTo>
                      <a:pt x="1357" y="938"/>
                    </a:lnTo>
                    <a:lnTo>
                      <a:pt x="1360" y="942"/>
                    </a:lnTo>
                    <a:lnTo>
                      <a:pt x="1357" y="944"/>
                    </a:lnTo>
                    <a:lnTo>
                      <a:pt x="1355" y="946"/>
                    </a:lnTo>
                    <a:lnTo>
                      <a:pt x="1355" y="949"/>
                    </a:lnTo>
                    <a:lnTo>
                      <a:pt x="1353" y="951"/>
                    </a:lnTo>
                    <a:lnTo>
                      <a:pt x="1355" y="953"/>
                    </a:lnTo>
                    <a:lnTo>
                      <a:pt x="1362" y="953"/>
                    </a:lnTo>
                    <a:lnTo>
                      <a:pt x="1364" y="951"/>
                    </a:lnTo>
                    <a:lnTo>
                      <a:pt x="1364" y="953"/>
                    </a:lnTo>
                    <a:lnTo>
                      <a:pt x="1362" y="955"/>
                    </a:lnTo>
                    <a:lnTo>
                      <a:pt x="1362" y="955"/>
                    </a:lnTo>
                    <a:lnTo>
                      <a:pt x="1357" y="957"/>
                    </a:lnTo>
                    <a:lnTo>
                      <a:pt x="1360" y="959"/>
                    </a:lnTo>
                    <a:lnTo>
                      <a:pt x="1362" y="963"/>
                    </a:lnTo>
                    <a:lnTo>
                      <a:pt x="1360" y="965"/>
                    </a:lnTo>
                    <a:lnTo>
                      <a:pt x="1362" y="968"/>
                    </a:lnTo>
                    <a:lnTo>
                      <a:pt x="1364" y="972"/>
                    </a:lnTo>
                    <a:lnTo>
                      <a:pt x="1368" y="978"/>
                    </a:lnTo>
                    <a:lnTo>
                      <a:pt x="1368" y="980"/>
                    </a:lnTo>
                    <a:lnTo>
                      <a:pt x="1366" y="980"/>
                    </a:lnTo>
                    <a:lnTo>
                      <a:pt x="1366" y="987"/>
                    </a:lnTo>
                    <a:lnTo>
                      <a:pt x="1364" y="991"/>
                    </a:lnTo>
                    <a:lnTo>
                      <a:pt x="1364" y="995"/>
                    </a:lnTo>
                    <a:lnTo>
                      <a:pt x="1364" y="995"/>
                    </a:lnTo>
                    <a:lnTo>
                      <a:pt x="1357" y="991"/>
                    </a:lnTo>
                    <a:lnTo>
                      <a:pt x="1357" y="987"/>
                    </a:lnTo>
                    <a:lnTo>
                      <a:pt x="1357" y="982"/>
                    </a:lnTo>
                    <a:lnTo>
                      <a:pt x="1355" y="976"/>
                    </a:lnTo>
                    <a:lnTo>
                      <a:pt x="1355" y="980"/>
                    </a:lnTo>
                    <a:lnTo>
                      <a:pt x="1355" y="987"/>
                    </a:lnTo>
                    <a:lnTo>
                      <a:pt x="1357" y="993"/>
                    </a:lnTo>
                    <a:lnTo>
                      <a:pt x="1357" y="999"/>
                    </a:lnTo>
                    <a:lnTo>
                      <a:pt x="1355" y="1003"/>
                    </a:lnTo>
                    <a:lnTo>
                      <a:pt x="1357" y="1005"/>
                    </a:lnTo>
                    <a:lnTo>
                      <a:pt x="1357" y="1008"/>
                    </a:lnTo>
                    <a:lnTo>
                      <a:pt x="1353" y="1008"/>
                    </a:lnTo>
                    <a:lnTo>
                      <a:pt x="1351" y="1003"/>
                    </a:lnTo>
                    <a:lnTo>
                      <a:pt x="1349" y="1003"/>
                    </a:lnTo>
                    <a:lnTo>
                      <a:pt x="1351" y="1012"/>
                    </a:lnTo>
                    <a:lnTo>
                      <a:pt x="1351" y="1016"/>
                    </a:lnTo>
                    <a:lnTo>
                      <a:pt x="1351" y="1018"/>
                    </a:lnTo>
                    <a:lnTo>
                      <a:pt x="1351" y="1020"/>
                    </a:lnTo>
                    <a:lnTo>
                      <a:pt x="1349" y="1020"/>
                    </a:lnTo>
                    <a:lnTo>
                      <a:pt x="1347" y="1018"/>
                    </a:lnTo>
                    <a:lnTo>
                      <a:pt x="1345" y="1012"/>
                    </a:lnTo>
                    <a:lnTo>
                      <a:pt x="1345" y="1010"/>
                    </a:lnTo>
                    <a:lnTo>
                      <a:pt x="1345" y="1005"/>
                    </a:lnTo>
                    <a:lnTo>
                      <a:pt x="1345" y="1008"/>
                    </a:lnTo>
                    <a:lnTo>
                      <a:pt x="1341" y="1008"/>
                    </a:lnTo>
                    <a:lnTo>
                      <a:pt x="1341" y="1005"/>
                    </a:lnTo>
                    <a:lnTo>
                      <a:pt x="1341" y="999"/>
                    </a:lnTo>
                    <a:lnTo>
                      <a:pt x="1338" y="1001"/>
                    </a:lnTo>
                    <a:lnTo>
                      <a:pt x="1336" y="1003"/>
                    </a:lnTo>
                    <a:lnTo>
                      <a:pt x="1336" y="1003"/>
                    </a:lnTo>
                    <a:lnTo>
                      <a:pt x="1336" y="999"/>
                    </a:lnTo>
                    <a:lnTo>
                      <a:pt x="1334" y="997"/>
                    </a:lnTo>
                    <a:lnTo>
                      <a:pt x="1332" y="995"/>
                    </a:lnTo>
                    <a:lnTo>
                      <a:pt x="1332" y="997"/>
                    </a:lnTo>
                    <a:lnTo>
                      <a:pt x="1334" y="999"/>
                    </a:lnTo>
                    <a:lnTo>
                      <a:pt x="1332" y="1001"/>
                    </a:lnTo>
                    <a:lnTo>
                      <a:pt x="1330" y="999"/>
                    </a:lnTo>
                    <a:lnTo>
                      <a:pt x="1328" y="999"/>
                    </a:lnTo>
                    <a:lnTo>
                      <a:pt x="1328" y="997"/>
                    </a:lnTo>
                    <a:lnTo>
                      <a:pt x="1328" y="993"/>
                    </a:lnTo>
                    <a:lnTo>
                      <a:pt x="1326" y="987"/>
                    </a:lnTo>
                    <a:lnTo>
                      <a:pt x="1326" y="984"/>
                    </a:lnTo>
                    <a:lnTo>
                      <a:pt x="1326" y="989"/>
                    </a:lnTo>
                    <a:lnTo>
                      <a:pt x="1326" y="993"/>
                    </a:lnTo>
                    <a:lnTo>
                      <a:pt x="1328" y="997"/>
                    </a:lnTo>
                    <a:lnTo>
                      <a:pt x="1326" y="999"/>
                    </a:lnTo>
                    <a:lnTo>
                      <a:pt x="1322" y="993"/>
                    </a:lnTo>
                    <a:lnTo>
                      <a:pt x="1319" y="991"/>
                    </a:lnTo>
                    <a:lnTo>
                      <a:pt x="1319" y="989"/>
                    </a:lnTo>
                    <a:lnTo>
                      <a:pt x="1317" y="989"/>
                    </a:lnTo>
                    <a:lnTo>
                      <a:pt x="1315" y="982"/>
                    </a:lnTo>
                    <a:lnTo>
                      <a:pt x="1313" y="980"/>
                    </a:lnTo>
                    <a:lnTo>
                      <a:pt x="1313" y="978"/>
                    </a:lnTo>
                    <a:lnTo>
                      <a:pt x="1311" y="976"/>
                    </a:lnTo>
                    <a:lnTo>
                      <a:pt x="1309" y="976"/>
                    </a:lnTo>
                    <a:lnTo>
                      <a:pt x="1309" y="978"/>
                    </a:lnTo>
                    <a:lnTo>
                      <a:pt x="1311" y="982"/>
                    </a:lnTo>
                    <a:lnTo>
                      <a:pt x="1311" y="987"/>
                    </a:lnTo>
                    <a:lnTo>
                      <a:pt x="1309" y="984"/>
                    </a:lnTo>
                    <a:lnTo>
                      <a:pt x="1309" y="982"/>
                    </a:lnTo>
                    <a:lnTo>
                      <a:pt x="1307" y="980"/>
                    </a:lnTo>
                    <a:lnTo>
                      <a:pt x="1303" y="978"/>
                    </a:lnTo>
                    <a:lnTo>
                      <a:pt x="1300" y="974"/>
                    </a:lnTo>
                    <a:lnTo>
                      <a:pt x="1300" y="970"/>
                    </a:lnTo>
                    <a:lnTo>
                      <a:pt x="1296" y="968"/>
                    </a:lnTo>
                    <a:lnTo>
                      <a:pt x="1294" y="972"/>
                    </a:lnTo>
                    <a:lnTo>
                      <a:pt x="1292" y="970"/>
                    </a:lnTo>
                    <a:lnTo>
                      <a:pt x="1292" y="972"/>
                    </a:lnTo>
                    <a:lnTo>
                      <a:pt x="1292" y="978"/>
                    </a:lnTo>
                    <a:lnTo>
                      <a:pt x="1298" y="982"/>
                    </a:lnTo>
                    <a:lnTo>
                      <a:pt x="1298" y="984"/>
                    </a:lnTo>
                    <a:lnTo>
                      <a:pt x="1298" y="987"/>
                    </a:lnTo>
                    <a:lnTo>
                      <a:pt x="1298" y="991"/>
                    </a:lnTo>
                    <a:lnTo>
                      <a:pt x="1300" y="991"/>
                    </a:lnTo>
                    <a:lnTo>
                      <a:pt x="1305" y="993"/>
                    </a:lnTo>
                    <a:lnTo>
                      <a:pt x="1307" y="995"/>
                    </a:lnTo>
                    <a:lnTo>
                      <a:pt x="1307" y="997"/>
                    </a:lnTo>
                    <a:lnTo>
                      <a:pt x="1309" y="997"/>
                    </a:lnTo>
                    <a:lnTo>
                      <a:pt x="1311" y="997"/>
                    </a:lnTo>
                    <a:lnTo>
                      <a:pt x="1309" y="1001"/>
                    </a:lnTo>
                    <a:lnTo>
                      <a:pt x="1313" y="1001"/>
                    </a:lnTo>
                    <a:lnTo>
                      <a:pt x="1313" y="1003"/>
                    </a:lnTo>
                    <a:lnTo>
                      <a:pt x="1315" y="1008"/>
                    </a:lnTo>
                    <a:lnTo>
                      <a:pt x="1315" y="1010"/>
                    </a:lnTo>
                    <a:lnTo>
                      <a:pt x="1317" y="1010"/>
                    </a:lnTo>
                    <a:lnTo>
                      <a:pt x="1319" y="1012"/>
                    </a:lnTo>
                    <a:lnTo>
                      <a:pt x="1322" y="1016"/>
                    </a:lnTo>
                    <a:lnTo>
                      <a:pt x="1317" y="1018"/>
                    </a:lnTo>
                    <a:lnTo>
                      <a:pt x="1319" y="1018"/>
                    </a:lnTo>
                    <a:lnTo>
                      <a:pt x="1322" y="1022"/>
                    </a:lnTo>
                    <a:lnTo>
                      <a:pt x="1322" y="1022"/>
                    </a:lnTo>
                    <a:lnTo>
                      <a:pt x="1324" y="1020"/>
                    </a:lnTo>
                    <a:lnTo>
                      <a:pt x="1326" y="1020"/>
                    </a:lnTo>
                    <a:lnTo>
                      <a:pt x="1324" y="1024"/>
                    </a:lnTo>
                    <a:lnTo>
                      <a:pt x="1326" y="1027"/>
                    </a:lnTo>
                    <a:lnTo>
                      <a:pt x="1328" y="1027"/>
                    </a:lnTo>
                    <a:lnTo>
                      <a:pt x="1328" y="1029"/>
                    </a:lnTo>
                    <a:lnTo>
                      <a:pt x="1328" y="1031"/>
                    </a:lnTo>
                    <a:lnTo>
                      <a:pt x="1324" y="1029"/>
                    </a:lnTo>
                    <a:lnTo>
                      <a:pt x="1324" y="1031"/>
                    </a:lnTo>
                    <a:lnTo>
                      <a:pt x="1324" y="1033"/>
                    </a:lnTo>
                    <a:lnTo>
                      <a:pt x="1328" y="1037"/>
                    </a:lnTo>
                    <a:lnTo>
                      <a:pt x="1326" y="1039"/>
                    </a:lnTo>
                    <a:lnTo>
                      <a:pt x="1326" y="1039"/>
                    </a:lnTo>
                    <a:lnTo>
                      <a:pt x="1326" y="1039"/>
                    </a:lnTo>
                    <a:close/>
                    <a:moveTo>
                      <a:pt x="993" y="942"/>
                    </a:moveTo>
                    <a:lnTo>
                      <a:pt x="993" y="942"/>
                    </a:lnTo>
                    <a:lnTo>
                      <a:pt x="995" y="942"/>
                    </a:lnTo>
                    <a:lnTo>
                      <a:pt x="995" y="938"/>
                    </a:lnTo>
                    <a:lnTo>
                      <a:pt x="997" y="938"/>
                    </a:lnTo>
                    <a:lnTo>
                      <a:pt x="999" y="938"/>
                    </a:lnTo>
                    <a:lnTo>
                      <a:pt x="1001" y="940"/>
                    </a:lnTo>
                    <a:lnTo>
                      <a:pt x="1005" y="940"/>
                    </a:lnTo>
                    <a:lnTo>
                      <a:pt x="1005" y="938"/>
                    </a:lnTo>
                    <a:lnTo>
                      <a:pt x="1008" y="938"/>
                    </a:lnTo>
                    <a:lnTo>
                      <a:pt x="1010" y="940"/>
                    </a:lnTo>
                    <a:lnTo>
                      <a:pt x="1010" y="942"/>
                    </a:lnTo>
                    <a:lnTo>
                      <a:pt x="1008" y="946"/>
                    </a:lnTo>
                    <a:lnTo>
                      <a:pt x="1008" y="951"/>
                    </a:lnTo>
                    <a:lnTo>
                      <a:pt x="1005" y="953"/>
                    </a:lnTo>
                    <a:lnTo>
                      <a:pt x="1005" y="959"/>
                    </a:lnTo>
                    <a:lnTo>
                      <a:pt x="1008" y="959"/>
                    </a:lnTo>
                    <a:lnTo>
                      <a:pt x="1010" y="959"/>
                    </a:lnTo>
                    <a:lnTo>
                      <a:pt x="1010" y="959"/>
                    </a:lnTo>
                    <a:lnTo>
                      <a:pt x="1014" y="959"/>
                    </a:lnTo>
                    <a:lnTo>
                      <a:pt x="1016" y="959"/>
                    </a:lnTo>
                    <a:lnTo>
                      <a:pt x="1018" y="959"/>
                    </a:lnTo>
                    <a:lnTo>
                      <a:pt x="1020" y="957"/>
                    </a:lnTo>
                    <a:lnTo>
                      <a:pt x="1022" y="955"/>
                    </a:lnTo>
                    <a:lnTo>
                      <a:pt x="1024" y="955"/>
                    </a:lnTo>
                    <a:lnTo>
                      <a:pt x="1029" y="953"/>
                    </a:lnTo>
                    <a:lnTo>
                      <a:pt x="1029" y="949"/>
                    </a:lnTo>
                    <a:lnTo>
                      <a:pt x="1033" y="946"/>
                    </a:lnTo>
                    <a:lnTo>
                      <a:pt x="1035" y="942"/>
                    </a:lnTo>
                    <a:lnTo>
                      <a:pt x="1035" y="942"/>
                    </a:lnTo>
                    <a:lnTo>
                      <a:pt x="1037" y="944"/>
                    </a:lnTo>
                    <a:lnTo>
                      <a:pt x="1041" y="942"/>
                    </a:lnTo>
                    <a:lnTo>
                      <a:pt x="1043" y="940"/>
                    </a:lnTo>
                    <a:lnTo>
                      <a:pt x="1045" y="942"/>
                    </a:lnTo>
                    <a:lnTo>
                      <a:pt x="1045" y="936"/>
                    </a:lnTo>
                    <a:lnTo>
                      <a:pt x="1045" y="932"/>
                    </a:lnTo>
                    <a:lnTo>
                      <a:pt x="1050" y="930"/>
                    </a:lnTo>
                    <a:lnTo>
                      <a:pt x="1050" y="927"/>
                    </a:lnTo>
                    <a:lnTo>
                      <a:pt x="1054" y="927"/>
                    </a:lnTo>
                    <a:lnTo>
                      <a:pt x="1054" y="927"/>
                    </a:lnTo>
                    <a:lnTo>
                      <a:pt x="1056" y="925"/>
                    </a:lnTo>
                    <a:lnTo>
                      <a:pt x="1058" y="925"/>
                    </a:lnTo>
                    <a:lnTo>
                      <a:pt x="1060" y="925"/>
                    </a:lnTo>
                    <a:lnTo>
                      <a:pt x="1062" y="930"/>
                    </a:lnTo>
                    <a:lnTo>
                      <a:pt x="1058" y="932"/>
                    </a:lnTo>
                    <a:lnTo>
                      <a:pt x="1058" y="934"/>
                    </a:lnTo>
                    <a:lnTo>
                      <a:pt x="1060" y="936"/>
                    </a:lnTo>
                    <a:lnTo>
                      <a:pt x="1067" y="936"/>
                    </a:lnTo>
                    <a:lnTo>
                      <a:pt x="1069" y="936"/>
                    </a:lnTo>
                    <a:lnTo>
                      <a:pt x="1069" y="940"/>
                    </a:lnTo>
                    <a:lnTo>
                      <a:pt x="1067" y="942"/>
                    </a:lnTo>
                    <a:lnTo>
                      <a:pt x="1064" y="944"/>
                    </a:lnTo>
                    <a:lnTo>
                      <a:pt x="1064" y="949"/>
                    </a:lnTo>
                    <a:lnTo>
                      <a:pt x="1067" y="951"/>
                    </a:lnTo>
                    <a:lnTo>
                      <a:pt x="1069" y="949"/>
                    </a:lnTo>
                    <a:lnTo>
                      <a:pt x="1071" y="949"/>
                    </a:lnTo>
                    <a:lnTo>
                      <a:pt x="1073" y="951"/>
                    </a:lnTo>
                    <a:lnTo>
                      <a:pt x="1075" y="949"/>
                    </a:lnTo>
                    <a:lnTo>
                      <a:pt x="1075" y="953"/>
                    </a:lnTo>
                    <a:lnTo>
                      <a:pt x="1079" y="953"/>
                    </a:lnTo>
                    <a:lnTo>
                      <a:pt x="1081" y="955"/>
                    </a:lnTo>
                    <a:lnTo>
                      <a:pt x="1083" y="955"/>
                    </a:lnTo>
                    <a:lnTo>
                      <a:pt x="1088" y="957"/>
                    </a:lnTo>
                    <a:lnTo>
                      <a:pt x="1090" y="957"/>
                    </a:lnTo>
                    <a:lnTo>
                      <a:pt x="1092" y="951"/>
                    </a:lnTo>
                    <a:lnTo>
                      <a:pt x="1094" y="951"/>
                    </a:lnTo>
                    <a:lnTo>
                      <a:pt x="1098" y="946"/>
                    </a:lnTo>
                    <a:lnTo>
                      <a:pt x="1100" y="946"/>
                    </a:lnTo>
                    <a:lnTo>
                      <a:pt x="1102" y="944"/>
                    </a:lnTo>
                    <a:lnTo>
                      <a:pt x="1100" y="944"/>
                    </a:lnTo>
                    <a:lnTo>
                      <a:pt x="1098" y="942"/>
                    </a:lnTo>
                    <a:lnTo>
                      <a:pt x="1100" y="940"/>
                    </a:lnTo>
                    <a:lnTo>
                      <a:pt x="1100" y="938"/>
                    </a:lnTo>
                    <a:lnTo>
                      <a:pt x="1098" y="938"/>
                    </a:lnTo>
                    <a:lnTo>
                      <a:pt x="1098" y="934"/>
                    </a:lnTo>
                    <a:lnTo>
                      <a:pt x="1096" y="936"/>
                    </a:lnTo>
                    <a:lnTo>
                      <a:pt x="1096" y="938"/>
                    </a:lnTo>
                    <a:lnTo>
                      <a:pt x="1094" y="938"/>
                    </a:lnTo>
                    <a:lnTo>
                      <a:pt x="1092" y="938"/>
                    </a:lnTo>
                    <a:lnTo>
                      <a:pt x="1090" y="936"/>
                    </a:lnTo>
                    <a:lnTo>
                      <a:pt x="1090" y="934"/>
                    </a:lnTo>
                    <a:lnTo>
                      <a:pt x="1088" y="934"/>
                    </a:lnTo>
                    <a:lnTo>
                      <a:pt x="1086" y="938"/>
                    </a:lnTo>
                    <a:lnTo>
                      <a:pt x="1079" y="936"/>
                    </a:lnTo>
                    <a:lnTo>
                      <a:pt x="1077" y="934"/>
                    </a:lnTo>
                    <a:lnTo>
                      <a:pt x="1079" y="932"/>
                    </a:lnTo>
                    <a:lnTo>
                      <a:pt x="1083" y="932"/>
                    </a:lnTo>
                    <a:lnTo>
                      <a:pt x="1086" y="930"/>
                    </a:lnTo>
                    <a:lnTo>
                      <a:pt x="1086" y="927"/>
                    </a:lnTo>
                    <a:lnTo>
                      <a:pt x="1083" y="927"/>
                    </a:lnTo>
                    <a:lnTo>
                      <a:pt x="1083" y="923"/>
                    </a:lnTo>
                    <a:lnTo>
                      <a:pt x="1086" y="919"/>
                    </a:lnTo>
                    <a:lnTo>
                      <a:pt x="1086" y="917"/>
                    </a:lnTo>
                    <a:lnTo>
                      <a:pt x="1083" y="917"/>
                    </a:lnTo>
                    <a:lnTo>
                      <a:pt x="1083" y="913"/>
                    </a:lnTo>
                    <a:lnTo>
                      <a:pt x="1077" y="909"/>
                    </a:lnTo>
                    <a:lnTo>
                      <a:pt x="1073" y="906"/>
                    </a:lnTo>
                    <a:lnTo>
                      <a:pt x="1073" y="904"/>
                    </a:lnTo>
                    <a:lnTo>
                      <a:pt x="1071" y="900"/>
                    </a:lnTo>
                    <a:lnTo>
                      <a:pt x="1069" y="900"/>
                    </a:lnTo>
                    <a:lnTo>
                      <a:pt x="1067" y="896"/>
                    </a:lnTo>
                    <a:lnTo>
                      <a:pt x="1069" y="892"/>
                    </a:lnTo>
                    <a:lnTo>
                      <a:pt x="1067" y="890"/>
                    </a:lnTo>
                    <a:lnTo>
                      <a:pt x="1062" y="890"/>
                    </a:lnTo>
                    <a:lnTo>
                      <a:pt x="1056" y="887"/>
                    </a:lnTo>
                    <a:lnTo>
                      <a:pt x="1054" y="883"/>
                    </a:lnTo>
                    <a:lnTo>
                      <a:pt x="1056" y="881"/>
                    </a:lnTo>
                    <a:lnTo>
                      <a:pt x="1056" y="879"/>
                    </a:lnTo>
                    <a:lnTo>
                      <a:pt x="1052" y="877"/>
                    </a:lnTo>
                    <a:lnTo>
                      <a:pt x="1052" y="875"/>
                    </a:lnTo>
                    <a:lnTo>
                      <a:pt x="1050" y="873"/>
                    </a:lnTo>
                    <a:lnTo>
                      <a:pt x="1048" y="877"/>
                    </a:lnTo>
                    <a:lnTo>
                      <a:pt x="1045" y="881"/>
                    </a:lnTo>
                    <a:lnTo>
                      <a:pt x="1043" y="883"/>
                    </a:lnTo>
                    <a:lnTo>
                      <a:pt x="1041" y="881"/>
                    </a:lnTo>
                    <a:lnTo>
                      <a:pt x="1043" y="877"/>
                    </a:lnTo>
                    <a:lnTo>
                      <a:pt x="1041" y="873"/>
                    </a:lnTo>
                    <a:lnTo>
                      <a:pt x="1041" y="871"/>
                    </a:lnTo>
                    <a:lnTo>
                      <a:pt x="1043" y="871"/>
                    </a:lnTo>
                    <a:lnTo>
                      <a:pt x="1045" y="871"/>
                    </a:lnTo>
                    <a:lnTo>
                      <a:pt x="1045" y="868"/>
                    </a:lnTo>
                    <a:lnTo>
                      <a:pt x="1045" y="866"/>
                    </a:lnTo>
                    <a:lnTo>
                      <a:pt x="1045" y="862"/>
                    </a:lnTo>
                    <a:lnTo>
                      <a:pt x="1041" y="862"/>
                    </a:lnTo>
                    <a:lnTo>
                      <a:pt x="1041" y="860"/>
                    </a:lnTo>
                    <a:lnTo>
                      <a:pt x="1043" y="856"/>
                    </a:lnTo>
                    <a:lnTo>
                      <a:pt x="1043" y="856"/>
                    </a:lnTo>
                    <a:lnTo>
                      <a:pt x="1035" y="858"/>
                    </a:lnTo>
                    <a:lnTo>
                      <a:pt x="1031" y="862"/>
                    </a:lnTo>
                    <a:lnTo>
                      <a:pt x="1029" y="871"/>
                    </a:lnTo>
                    <a:lnTo>
                      <a:pt x="1024" y="875"/>
                    </a:lnTo>
                    <a:lnTo>
                      <a:pt x="1024" y="877"/>
                    </a:lnTo>
                    <a:lnTo>
                      <a:pt x="1022" y="881"/>
                    </a:lnTo>
                    <a:lnTo>
                      <a:pt x="1022" y="883"/>
                    </a:lnTo>
                    <a:lnTo>
                      <a:pt x="1018" y="890"/>
                    </a:lnTo>
                    <a:lnTo>
                      <a:pt x="1018" y="892"/>
                    </a:lnTo>
                    <a:lnTo>
                      <a:pt x="1016" y="894"/>
                    </a:lnTo>
                    <a:lnTo>
                      <a:pt x="1016" y="898"/>
                    </a:lnTo>
                    <a:lnTo>
                      <a:pt x="1016" y="900"/>
                    </a:lnTo>
                    <a:lnTo>
                      <a:pt x="1010" y="904"/>
                    </a:lnTo>
                    <a:lnTo>
                      <a:pt x="1010" y="909"/>
                    </a:lnTo>
                    <a:lnTo>
                      <a:pt x="1010" y="913"/>
                    </a:lnTo>
                    <a:lnTo>
                      <a:pt x="1008" y="915"/>
                    </a:lnTo>
                    <a:lnTo>
                      <a:pt x="1008" y="921"/>
                    </a:lnTo>
                    <a:lnTo>
                      <a:pt x="1005" y="923"/>
                    </a:lnTo>
                    <a:lnTo>
                      <a:pt x="1001" y="925"/>
                    </a:lnTo>
                    <a:lnTo>
                      <a:pt x="995" y="927"/>
                    </a:lnTo>
                    <a:lnTo>
                      <a:pt x="995" y="930"/>
                    </a:lnTo>
                    <a:lnTo>
                      <a:pt x="993" y="938"/>
                    </a:lnTo>
                    <a:lnTo>
                      <a:pt x="993" y="942"/>
                    </a:lnTo>
                    <a:lnTo>
                      <a:pt x="993" y="942"/>
                    </a:lnTo>
                    <a:close/>
                    <a:moveTo>
                      <a:pt x="1024" y="999"/>
                    </a:moveTo>
                    <a:lnTo>
                      <a:pt x="1024" y="999"/>
                    </a:lnTo>
                    <a:lnTo>
                      <a:pt x="1027" y="1001"/>
                    </a:lnTo>
                    <a:lnTo>
                      <a:pt x="1029" y="999"/>
                    </a:lnTo>
                    <a:lnTo>
                      <a:pt x="1031" y="995"/>
                    </a:lnTo>
                    <a:lnTo>
                      <a:pt x="1033" y="995"/>
                    </a:lnTo>
                    <a:lnTo>
                      <a:pt x="1035" y="995"/>
                    </a:lnTo>
                    <a:lnTo>
                      <a:pt x="1037" y="997"/>
                    </a:lnTo>
                    <a:lnTo>
                      <a:pt x="1039" y="997"/>
                    </a:lnTo>
                    <a:lnTo>
                      <a:pt x="1045" y="993"/>
                    </a:lnTo>
                    <a:lnTo>
                      <a:pt x="1048" y="993"/>
                    </a:lnTo>
                    <a:lnTo>
                      <a:pt x="1052" y="991"/>
                    </a:lnTo>
                    <a:lnTo>
                      <a:pt x="1054" y="987"/>
                    </a:lnTo>
                    <a:lnTo>
                      <a:pt x="1058" y="987"/>
                    </a:lnTo>
                    <a:lnTo>
                      <a:pt x="1062" y="982"/>
                    </a:lnTo>
                    <a:lnTo>
                      <a:pt x="1062" y="980"/>
                    </a:lnTo>
                    <a:lnTo>
                      <a:pt x="1064" y="976"/>
                    </a:lnTo>
                    <a:lnTo>
                      <a:pt x="1064" y="974"/>
                    </a:lnTo>
                    <a:lnTo>
                      <a:pt x="1060" y="974"/>
                    </a:lnTo>
                    <a:lnTo>
                      <a:pt x="1058" y="974"/>
                    </a:lnTo>
                    <a:lnTo>
                      <a:pt x="1056" y="974"/>
                    </a:lnTo>
                    <a:lnTo>
                      <a:pt x="1052" y="976"/>
                    </a:lnTo>
                    <a:lnTo>
                      <a:pt x="1052" y="974"/>
                    </a:lnTo>
                    <a:lnTo>
                      <a:pt x="1050" y="974"/>
                    </a:lnTo>
                    <a:lnTo>
                      <a:pt x="1048" y="978"/>
                    </a:lnTo>
                    <a:lnTo>
                      <a:pt x="1043" y="976"/>
                    </a:lnTo>
                    <a:lnTo>
                      <a:pt x="1043" y="972"/>
                    </a:lnTo>
                    <a:lnTo>
                      <a:pt x="1041" y="974"/>
                    </a:lnTo>
                    <a:lnTo>
                      <a:pt x="1037" y="974"/>
                    </a:lnTo>
                    <a:lnTo>
                      <a:pt x="1033" y="980"/>
                    </a:lnTo>
                    <a:lnTo>
                      <a:pt x="1033" y="980"/>
                    </a:lnTo>
                    <a:lnTo>
                      <a:pt x="1031" y="982"/>
                    </a:lnTo>
                    <a:lnTo>
                      <a:pt x="1024" y="984"/>
                    </a:lnTo>
                    <a:lnTo>
                      <a:pt x="1024" y="987"/>
                    </a:lnTo>
                    <a:lnTo>
                      <a:pt x="1024" y="989"/>
                    </a:lnTo>
                    <a:lnTo>
                      <a:pt x="1027" y="993"/>
                    </a:lnTo>
                    <a:lnTo>
                      <a:pt x="1024" y="995"/>
                    </a:lnTo>
                    <a:lnTo>
                      <a:pt x="1024" y="999"/>
                    </a:lnTo>
                    <a:lnTo>
                      <a:pt x="1024" y="999"/>
                    </a:lnTo>
                    <a:close/>
                    <a:moveTo>
                      <a:pt x="1347" y="1024"/>
                    </a:moveTo>
                    <a:lnTo>
                      <a:pt x="1347" y="1027"/>
                    </a:lnTo>
                    <a:lnTo>
                      <a:pt x="1351" y="1027"/>
                    </a:lnTo>
                    <a:lnTo>
                      <a:pt x="1353" y="1029"/>
                    </a:lnTo>
                    <a:lnTo>
                      <a:pt x="1355" y="1029"/>
                    </a:lnTo>
                    <a:lnTo>
                      <a:pt x="1357" y="1027"/>
                    </a:lnTo>
                    <a:lnTo>
                      <a:pt x="1357" y="1024"/>
                    </a:lnTo>
                    <a:lnTo>
                      <a:pt x="1357" y="1022"/>
                    </a:lnTo>
                    <a:lnTo>
                      <a:pt x="1355" y="1022"/>
                    </a:lnTo>
                    <a:lnTo>
                      <a:pt x="1353" y="1022"/>
                    </a:lnTo>
                    <a:lnTo>
                      <a:pt x="1349" y="1024"/>
                    </a:lnTo>
                    <a:lnTo>
                      <a:pt x="1347" y="1024"/>
                    </a:lnTo>
                    <a:lnTo>
                      <a:pt x="1347" y="1024"/>
                    </a:lnTo>
                    <a:close/>
                    <a:moveTo>
                      <a:pt x="1246" y="999"/>
                    </a:moveTo>
                    <a:lnTo>
                      <a:pt x="1248" y="999"/>
                    </a:lnTo>
                    <a:lnTo>
                      <a:pt x="1252" y="1001"/>
                    </a:lnTo>
                    <a:lnTo>
                      <a:pt x="1252" y="1003"/>
                    </a:lnTo>
                    <a:lnTo>
                      <a:pt x="1252" y="1003"/>
                    </a:lnTo>
                    <a:lnTo>
                      <a:pt x="1252" y="1008"/>
                    </a:lnTo>
                    <a:lnTo>
                      <a:pt x="1254" y="1008"/>
                    </a:lnTo>
                    <a:lnTo>
                      <a:pt x="1256" y="1010"/>
                    </a:lnTo>
                    <a:lnTo>
                      <a:pt x="1258" y="1010"/>
                    </a:lnTo>
                    <a:lnTo>
                      <a:pt x="1258" y="1008"/>
                    </a:lnTo>
                    <a:lnTo>
                      <a:pt x="1260" y="1008"/>
                    </a:lnTo>
                    <a:lnTo>
                      <a:pt x="1260" y="1005"/>
                    </a:lnTo>
                    <a:lnTo>
                      <a:pt x="1256" y="1003"/>
                    </a:lnTo>
                    <a:lnTo>
                      <a:pt x="1254" y="1001"/>
                    </a:lnTo>
                    <a:lnTo>
                      <a:pt x="1254" y="1001"/>
                    </a:lnTo>
                    <a:lnTo>
                      <a:pt x="1250" y="999"/>
                    </a:lnTo>
                    <a:lnTo>
                      <a:pt x="1248" y="999"/>
                    </a:lnTo>
                    <a:lnTo>
                      <a:pt x="1246" y="999"/>
                    </a:lnTo>
                    <a:lnTo>
                      <a:pt x="1246" y="999"/>
                    </a:lnTo>
                    <a:close/>
                    <a:moveTo>
                      <a:pt x="1343" y="1052"/>
                    </a:moveTo>
                    <a:lnTo>
                      <a:pt x="1338" y="1048"/>
                    </a:lnTo>
                    <a:lnTo>
                      <a:pt x="1338" y="1046"/>
                    </a:lnTo>
                    <a:lnTo>
                      <a:pt x="1338" y="1043"/>
                    </a:lnTo>
                    <a:lnTo>
                      <a:pt x="1338" y="1041"/>
                    </a:lnTo>
                    <a:lnTo>
                      <a:pt x="1338" y="1041"/>
                    </a:lnTo>
                    <a:lnTo>
                      <a:pt x="1341" y="1043"/>
                    </a:lnTo>
                    <a:lnTo>
                      <a:pt x="1341" y="1046"/>
                    </a:lnTo>
                    <a:lnTo>
                      <a:pt x="1343" y="1048"/>
                    </a:lnTo>
                    <a:lnTo>
                      <a:pt x="1343" y="1050"/>
                    </a:lnTo>
                    <a:lnTo>
                      <a:pt x="1343" y="1052"/>
                    </a:lnTo>
                    <a:lnTo>
                      <a:pt x="1343" y="1052"/>
                    </a:lnTo>
                    <a:close/>
                    <a:moveTo>
                      <a:pt x="1338" y="1062"/>
                    </a:moveTo>
                    <a:lnTo>
                      <a:pt x="1338" y="1062"/>
                    </a:lnTo>
                    <a:lnTo>
                      <a:pt x="1336" y="1060"/>
                    </a:lnTo>
                    <a:lnTo>
                      <a:pt x="1336" y="1058"/>
                    </a:lnTo>
                    <a:lnTo>
                      <a:pt x="1334" y="1058"/>
                    </a:lnTo>
                    <a:lnTo>
                      <a:pt x="1330" y="1054"/>
                    </a:lnTo>
                    <a:lnTo>
                      <a:pt x="1330" y="1052"/>
                    </a:lnTo>
                    <a:lnTo>
                      <a:pt x="1332" y="1052"/>
                    </a:lnTo>
                    <a:lnTo>
                      <a:pt x="1334" y="1052"/>
                    </a:lnTo>
                    <a:lnTo>
                      <a:pt x="1341" y="1052"/>
                    </a:lnTo>
                    <a:lnTo>
                      <a:pt x="1345" y="1054"/>
                    </a:lnTo>
                    <a:lnTo>
                      <a:pt x="1345" y="1056"/>
                    </a:lnTo>
                    <a:lnTo>
                      <a:pt x="1343" y="1058"/>
                    </a:lnTo>
                    <a:lnTo>
                      <a:pt x="1343" y="1060"/>
                    </a:lnTo>
                    <a:lnTo>
                      <a:pt x="1341" y="1060"/>
                    </a:lnTo>
                    <a:lnTo>
                      <a:pt x="1341" y="1062"/>
                    </a:lnTo>
                    <a:lnTo>
                      <a:pt x="1338" y="1062"/>
                    </a:lnTo>
                    <a:lnTo>
                      <a:pt x="1338" y="1062"/>
                    </a:lnTo>
                    <a:close/>
                    <a:moveTo>
                      <a:pt x="1239" y="1124"/>
                    </a:moveTo>
                    <a:lnTo>
                      <a:pt x="1239" y="1126"/>
                    </a:lnTo>
                    <a:lnTo>
                      <a:pt x="1241" y="1124"/>
                    </a:lnTo>
                    <a:lnTo>
                      <a:pt x="1239" y="1124"/>
                    </a:lnTo>
                    <a:lnTo>
                      <a:pt x="1239" y="1124"/>
                    </a:lnTo>
                    <a:close/>
                    <a:moveTo>
                      <a:pt x="1241" y="1124"/>
                    </a:moveTo>
                    <a:lnTo>
                      <a:pt x="1241" y="1126"/>
                    </a:lnTo>
                    <a:lnTo>
                      <a:pt x="1241" y="1126"/>
                    </a:lnTo>
                    <a:lnTo>
                      <a:pt x="1241" y="1124"/>
                    </a:lnTo>
                    <a:lnTo>
                      <a:pt x="1241" y="1124"/>
                    </a:lnTo>
                    <a:close/>
                    <a:moveTo>
                      <a:pt x="1244" y="1124"/>
                    </a:moveTo>
                    <a:lnTo>
                      <a:pt x="1244" y="1126"/>
                    </a:lnTo>
                    <a:lnTo>
                      <a:pt x="1244" y="1128"/>
                    </a:lnTo>
                    <a:lnTo>
                      <a:pt x="1244" y="1130"/>
                    </a:lnTo>
                    <a:lnTo>
                      <a:pt x="1246" y="1130"/>
                    </a:lnTo>
                    <a:lnTo>
                      <a:pt x="1246" y="1126"/>
                    </a:lnTo>
                    <a:lnTo>
                      <a:pt x="1244" y="1124"/>
                    </a:lnTo>
                    <a:lnTo>
                      <a:pt x="1244" y="1124"/>
                    </a:lnTo>
                    <a:close/>
                    <a:moveTo>
                      <a:pt x="1271" y="1094"/>
                    </a:moveTo>
                    <a:lnTo>
                      <a:pt x="1271" y="1092"/>
                    </a:lnTo>
                    <a:lnTo>
                      <a:pt x="1271" y="1088"/>
                    </a:lnTo>
                    <a:lnTo>
                      <a:pt x="1273" y="1086"/>
                    </a:lnTo>
                    <a:lnTo>
                      <a:pt x="1273" y="1083"/>
                    </a:lnTo>
                    <a:lnTo>
                      <a:pt x="1277" y="1081"/>
                    </a:lnTo>
                    <a:lnTo>
                      <a:pt x="1282" y="1079"/>
                    </a:lnTo>
                    <a:lnTo>
                      <a:pt x="1282" y="1081"/>
                    </a:lnTo>
                    <a:lnTo>
                      <a:pt x="1282" y="1083"/>
                    </a:lnTo>
                    <a:lnTo>
                      <a:pt x="1284" y="1083"/>
                    </a:lnTo>
                    <a:lnTo>
                      <a:pt x="1284" y="1086"/>
                    </a:lnTo>
                    <a:lnTo>
                      <a:pt x="1279" y="1088"/>
                    </a:lnTo>
                    <a:lnTo>
                      <a:pt x="1277" y="1090"/>
                    </a:lnTo>
                    <a:lnTo>
                      <a:pt x="1275" y="1090"/>
                    </a:lnTo>
                    <a:lnTo>
                      <a:pt x="1273" y="1094"/>
                    </a:lnTo>
                    <a:lnTo>
                      <a:pt x="1271" y="1094"/>
                    </a:lnTo>
                    <a:lnTo>
                      <a:pt x="1271" y="1094"/>
                    </a:lnTo>
                    <a:close/>
                    <a:moveTo>
                      <a:pt x="1185" y="995"/>
                    </a:moveTo>
                    <a:lnTo>
                      <a:pt x="1187" y="997"/>
                    </a:lnTo>
                    <a:lnTo>
                      <a:pt x="1189" y="999"/>
                    </a:lnTo>
                    <a:lnTo>
                      <a:pt x="1193" y="1001"/>
                    </a:lnTo>
                    <a:lnTo>
                      <a:pt x="1197" y="1001"/>
                    </a:lnTo>
                    <a:lnTo>
                      <a:pt x="1195" y="999"/>
                    </a:lnTo>
                    <a:lnTo>
                      <a:pt x="1193" y="999"/>
                    </a:lnTo>
                    <a:lnTo>
                      <a:pt x="1187" y="995"/>
                    </a:lnTo>
                    <a:lnTo>
                      <a:pt x="1185" y="995"/>
                    </a:lnTo>
                    <a:lnTo>
                      <a:pt x="1185" y="995"/>
                    </a:lnTo>
                    <a:lnTo>
                      <a:pt x="1185" y="995"/>
                    </a:lnTo>
                    <a:close/>
                    <a:moveTo>
                      <a:pt x="1153" y="968"/>
                    </a:moveTo>
                    <a:lnTo>
                      <a:pt x="1155" y="970"/>
                    </a:lnTo>
                    <a:lnTo>
                      <a:pt x="1157" y="970"/>
                    </a:lnTo>
                    <a:lnTo>
                      <a:pt x="1159" y="970"/>
                    </a:lnTo>
                    <a:lnTo>
                      <a:pt x="1159" y="970"/>
                    </a:lnTo>
                    <a:lnTo>
                      <a:pt x="1161" y="968"/>
                    </a:lnTo>
                    <a:lnTo>
                      <a:pt x="1161" y="968"/>
                    </a:lnTo>
                    <a:lnTo>
                      <a:pt x="1161" y="965"/>
                    </a:lnTo>
                    <a:lnTo>
                      <a:pt x="1159" y="963"/>
                    </a:lnTo>
                    <a:lnTo>
                      <a:pt x="1161" y="963"/>
                    </a:lnTo>
                    <a:lnTo>
                      <a:pt x="1161" y="961"/>
                    </a:lnTo>
                    <a:lnTo>
                      <a:pt x="1159" y="959"/>
                    </a:lnTo>
                    <a:lnTo>
                      <a:pt x="1155" y="959"/>
                    </a:lnTo>
                    <a:lnTo>
                      <a:pt x="1155" y="957"/>
                    </a:lnTo>
                    <a:lnTo>
                      <a:pt x="1155" y="957"/>
                    </a:lnTo>
                    <a:lnTo>
                      <a:pt x="1153" y="957"/>
                    </a:lnTo>
                    <a:lnTo>
                      <a:pt x="1151" y="955"/>
                    </a:lnTo>
                    <a:lnTo>
                      <a:pt x="1149" y="957"/>
                    </a:lnTo>
                    <a:lnTo>
                      <a:pt x="1147" y="957"/>
                    </a:lnTo>
                    <a:lnTo>
                      <a:pt x="1149" y="959"/>
                    </a:lnTo>
                    <a:lnTo>
                      <a:pt x="1149" y="959"/>
                    </a:lnTo>
                    <a:lnTo>
                      <a:pt x="1151" y="961"/>
                    </a:lnTo>
                    <a:lnTo>
                      <a:pt x="1153" y="963"/>
                    </a:lnTo>
                    <a:lnTo>
                      <a:pt x="1153" y="965"/>
                    </a:lnTo>
                    <a:lnTo>
                      <a:pt x="1153" y="968"/>
                    </a:lnTo>
                    <a:lnTo>
                      <a:pt x="1153" y="968"/>
                    </a:lnTo>
                    <a:close/>
                    <a:moveTo>
                      <a:pt x="1134" y="978"/>
                    </a:moveTo>
                    <a:lnTo>
                      <a:pt x="1136" y="978"/>
                    </a:lnTo>
                    <a:lnTo>
                      <a:pt x="1138" y="976"/>
                    </a:lnTo>
                    <a:lnTo>
                      <a:pt x="1140" y="976"/>
                    </a:lnTo>
                    <a:lnTo>
                      <a:pt x="1142" y="974"/>
                    </a:lnTo>
                    <a:lnTo>
                      <a:pt x="1142" y="972"/>
                    </a:lnTo>
                    <a:lnTo>
                      <a:pt x="1142" y="972"/>
                    </a:lnTo>
                    <a:lnTo>
                      <a:pt x="1142" y="965"/>
                    </a:lnTo>
                    <a:lnTo>
                      <a:pt x="1140" y="965"/>
                    </a:lnTo>
                    <a:lnTo>
                      <a:pt x="1136" y="965"/>
                    </a:lnTo>
                    <a:lnTo>
                      <a:pt x="1134" y="963"/>
                    </a:lnTo>
                    <a:lnTo>
                      <a:pt x="1132" y="959"/>
                    </a:lnTo>
                    <a:lnTo>
                      <a:pt x="1130" y="961"/>
                    </a:lnTo>
                    <a:lnTo>
                      <a:pt x="1128" y="961"/>
                    </a:lnTo>
                    <a:lnTo>
                      <a:pt x="1126" y="961"/>
                    </a:lnTo>
                    <a:lnTo>
                      <a:pt x="1126" y="963"/>
                    </a:lnTo>
                    <a:lnTo>
                      <a:pt x="1126" y="965"/>
                    </a:lnTo>
                    <a:lnTo>
                      <a:pt x="1128" y="968"/>
                    </a:lnTo>
                    <a:lnTo>
                      <a:pt x="1130" y="972"/>
                    </a:lnTo>
                    <a:lnTo>
                      <a:pt x="1132" y="974"/>
                    </a:lnTo>
                    <a:lnTo>
                      <a:pt x="1132" y="976"/>
                    </a:lnTo>
                    <a:lnTo>
                      <a:pt x="1134" y="978"/>
                    </a:lnTo>
                    <a:lnTo>
                      <a:pt x="1134" y="978"/>
                    </a:lnTo>
                    <a:close/>
                    <a:moveTo>
                      <a:pt x="1130" y="995"/>
                    </a:moveTo>
                    <a:lnTo>
                      <a:pt x="1130" y="995"/>
                    </a:lnTo>
                    <a:lnTo>
                      <a:pt x="1130" y="993"/>
                    </a:lnTo>
                    <a:lnTo>
                      <a:pt x="1126" y="993"/>
                    </a:lnTo>
                    <a:lnTo>
                      <a:pt x="1126" y="993"/>
                    </a:lnTo>
                    <a:lnTo>
                      <a:pt x="1128" y="995"/>
                    </a:lnTo>
                    <a:lnTo>
                      <a:pt x="1130" y="995"/>
                    </a:lnTo>
                    <a:lnTo>
                      <a:pt x="1130" y="995"/>
                    </a:lnTo>
                    <a:close/>
                    <a:moveTo>
                      <a:pt x="1086" y="1027"/>
                    </a:moveTo>
                    <a:lnTo>
                      <a:pt x="1088" y="1027"/>
                    </a:lnTo>
                    <a:lnTo>
                      <a:pt x="1088" y="1024"/>
                    </a:lnTo>
                    <a:lnTo>
                      <a:pt x="1088" y="1022"/>
                    </a:lnTo>
                    <a:lnTo>
                      <a:pt x="1090" y="1020"/>
                    </a:lnTo>
                    <a:lnTo>
                      <a:pt x="1090" y="1018"/>
                    </a:lnTo>
                    <a:lnTo>
                      <a:pt x="1090" y="1018"/>
                    </a:lnTo>
                    <a:lnTo>
                      <a:pt x="1090" y="1016"/>
                    </a:lnTo>
                    <a:lnTo>
                      <a:pt x="1094" y="1014"/>
                    </a:lnTo>
                    <a:lnTo>
                      <a:pt x="1096" y="1010"/>
                    </a:lnTo>
                    <a:lnTo>
                      <a:pt x="1098" y="1010"/>
                    </a:lnTo>
                    <a:lnTo>
                      <a:pt x="1098" y="1010"/>
                    </a:lnTo>
                    <a:lnTo>
                      <a:pt x="1098" y="1008"/>
                    </a:lnTo>
                    <a:lnTo>
                      <a:pt x="1098" y="1005"/>
                    </a:lnTo>
                    <a:lnTo>
                      <a:pt x="1100" y="1003"/>
                    </a:lnTo>
                    <a:lnTo>
                      <a:pt x="1100" y="1001"/>
                    </a:lnTo>
                    <a:lnTo>
                      <a:pt x="1100" y="999"/>
                    </a:lnTo>
                    <a:lnTo>
                      <a:pt x="1100" y="997"/>
                    </a:lnTo>
                    <a:lnTo>
                      <a:pt x="1100" y="995"/>
                    </a:lnTo>
                    <a:lnTo>
                      <a:pt x="1098" y="995"/>
                    </a:lnTo>
                    <a:lnTo>
                      <a:pt x="1096" y="995"/>
                    </a:lnTo>
                    <a:lnTo>
                      <a:pt x="1094" y="993"/>
                    </a:lnTo>
                    <a:lnTo>
                      <a:pt x="1092" y="993"/>
                    </a:lnTo>
                    <a:lnTo>
                      <a:pt x="1090" y="995"/>
                    </a:lnTo>
                    <a:lnTo>
                      <a:pt x="1088" y="999"/>
                    </a:lnTo>
                    <a:lnTo>
                      <a:pt x="1086" y="999"/>
                    </a:lnTo>
                    <a:lnTo>
                      <a:pt x="1083" y="1001"/>
                    </a:lnTo>
                    <a:lnTo>
                      <a:pt x="1083" y="1005"/>
                    </a:lnTo>
                    <a:lnTo>
                      <a:pt x="1083" y="1008"/>
                    </a:lnTo>
                    <a:lnTo>
                      <a:pt x="1081" y="1010"/>
                    </a:lnTo>
                    <a:lnTo>
                      <a:pt x="1079" y="1012"/>
                    </a:lnTo>
                    <a:lnTo>
                      <a:pt x="1081" y="1016"/>
                    </a:lnTo>
                    <a:lnTo>
                      <a:pt x="1079" y="1018"/>
                    </a:lnTo>
                    <a:lnTo>
                      <a:pt x="1079" y="1018"/>
                    </a:lnTo>
                    <a:lnTo>
                      <a:pt x="1083" y="1020"/>
                    </a:lnTo>
                    <a:lnTo>
                      <a:pt x="1083" y="1022"/>
                    </a:lnTo>
                    <a:lnTo>
                      <a:pt x="1086" y="1022"/>
                    </a:lnTo>
                    <a:lnTo>
                      <a:pt x="1086" y="1027"/>
                    </a:lnTo>
                    <a:lnTo>
                      <a:pt x="1086" y="1027"/>
                    </a:lnTo>
                    <a:close/>
                    <a:moveTo>
                      <a:pt x="1045" y="1193"/>
                    </a:moveTo>
                    <a:lnTo>
                      <a:pt x="1048" y="1193"/>
                    </a:lnTo>
                    <a:lnTo>
                      <a:pt x="1048" y="1193"/>
                    </a:lnTo>
                    <a:lnTo>
                      <a:pt x="1048" y="1191"/>
                    </a:lnTo>
                    <a:lnTo>
                      <a:pt x="1045" y="1193"/>
                    </a:lnTo>
                    <a:lnTo>
                      <a:pt x="1045" y="1193"/>
                    </a:lnTo>
                    <a:close/>
                    <a:moveTo>
                      <a:pt x="1048" y="1210"/>
                    </a:moveTo>
                    <a:lnTo>
                      <a:pt x="1052" y="1206"/>
                    </a:lnTo>
                    <a:lnTo>
                      <a:pt x="1052" y="1204"/>
                    </a:lnTo>
                    <a:lnTo>
                      <a:pt x="1052" y="1202"/>
                    </a:lnTo>
                    <a:lnTo>
                      <a:pt x="1052" y="1208"/>
                    </a:lnTo>
                    <a:lnTo>
                      <a:pt x="1050" y="1210"/>
                    </a:lnTo>
                    <a:lnTo>
                      <a:pt x="1050" y="1210"/>
                    </a:lnTo>
                    <a:lnTo>
                      <a:pt x="1048" y="1210"/>
                    </a:lnTo>
                    <a:lnTo>
                      <a:pt x="1048" y="1210"/>
                    </a:lnTo>
                    <a:close/>
                    <a:moveTo>
                      <a:pt x="1024" y="1204"/>
                    </a:moveTo>
                    <a:lnTo>
                      <a:pt x="1027" y="1199"/>
                    </a:lnTo>
                    <a:lnTo>
                      <a:pt x="1029" y="1199"/>
                    </a:lnTo>
                    <a:lnTo>
                      <a:pt x="1031" y="1199"/>
                    </a:lnTo>
                    <a:lnTo>
                      <a:pt x="1033" y="1199"/>
                    </a:lnTo>
                    <a:lnTo>
                      <a:pt x="1035" y="1197"/>
                    </a:lnTo>
                    <a:lnTo>
                      <a:pt x="1037" y="1195"/>
                    </a:lnTo>
                    <a:lnTo>
                      <a:pt x="1035" y="1199"/>
                    </a:lnTo>
                    <a:lnTo>
                      <a:pt x="1029" y="1204"/>
                    </a:lnTo>
                    <a:lnTo>
                      <a:pt x="1027" y="1206"/>
                    </a:lnTo>
                    <a:lnTo>
                      <a:pt x="1024" y="1204"/>
                    </a:lnTo>
                    <a:lnTo>
                      <a:pt x="1024" y="1204"/>
                    </a:lnTo>
                    <a:close/>
                    <a:moveTo>
                      <a:pt x="1041" y="1212"/>
                    </a:moveTo>
                    <a:lnTo>
                      <a:pt x="1045" y="1206"/>
                    </a:lnTo>
                    <a:lnTo>
                      <a:pt x="1045" y="1202"/>
                    </a:lnTo>
                    <a:lnTo>
                      <a:pt x="1048" y="1202"/>
                    </a:lnTo>
                    <a:lnTo>
                      <a:pt x="1048" y="1204"/>
                    </a:lnTo>
                    <a:lnTo>
                      <a:pt x="1043" y="1210"/>
                    </a:lnTo>
                    <a:lnTo>
                      <a:pt x="1041" y="1214"/>
                    </a:lnTo>
                    <a:lnTo>
                      <a:pt x="1043" y="1212"/>
                    </a:lnTo>
                    <a:lnTo>
                      <a:pt x="1048" y="1206"/>
                    </a:lnTo>
                    <a:lnTo>
                      <a:pt x="1050" y="1206"/>
                    </a:lnTo>
                    <a:lnTo>
                      <a:pt x="1050" y="1202"/>
                    </a:lnTo>
                    <a:lnTo>
                      <a:pt x="1048" y="1199"/>
                    </a:lnTo>
                    <a:lnTo>
                      <a:pt x="1048" y="1199"/>
                    </a:lnTo>
                    <a:lnTo>
                      <a:pt x="1048" y="1195"/>
                    </a:lnTo>
                    <a:lnTo>
                      <a:pt x="1045" y="1195"/>
                    </a:lnTo>
                    <a:lnTo>
                      <a:pt x="1043" y="1197"/>
                    </a:lnTo>
                    <a:lnTo>
                      <a:pt x="1041" y="1202"/>
                    </a:lnTo>
                    <a:lnTo>
                      <a:pt x="1039" y="1206"/>
                    </a:lnTo>
                    <a:lnTo>
                      <a:pt x="1035" y="1208"/>
                    </a:lnTo>
                    <a:lnTo>
                      <a:pt x="1037" y="1204"/>
                    </a:lnTo>
                    <a:lnTo>
                      <a:pt x="1039" y="1202"/>
                    </a:lnTo>
                    <a:lnTo>
                      <a:pt x="1041" y="1197"/>
                    </a:lnTo>
                    <a:lnTo>
                      <a:pt x="1039" y="1197"/>
                    </a:lnTo>
                    <a:lnTo>
                      <a:pt x="1037" y="1199"/>
                    </a:lnTo>
                    <a:lnTo>
                      <a:pt x="1035" y="1204"/>
                    </a:lnTo>
                    <a:lnTo>
                      <a:pt x="1031" y="1208"/>
                    </a:lnTo>
                    <a:lnTo>
                      <a:pt x="1031" y="1210"/>
                    </a:lnTo>
                    <a:lnTo>
                      <a:pt x="1027" y="1214"/>
                    </a:lnTo>
                    <a:lnTo>
                      <a:pt x="1029" y="1216"/>
                    </a:lnTo>
                    <a:lnTo>
                      <a:pt x="1029" y="1216"/>
                    </a:lnTo>
                    <a:lnTo>
                      <a:pt x="1033" y="1210"/>
                    </a:lnTo>
                    <a:lnTo>
                      <a:pt x="1035" y="1210"/>
                    </a:lnTo>
                    <a:lnTo>
                      <a:pt x="1035" y="1212"/>
                    </a:lnTo>
                    <a:lnTo>
                      <a:pt x="1033" y="1216"/>
                    </a:lnTo>
                    <a:lnTo>
                      <a:pt x="1033" y="1216"/>
                    </a:lnTo>
                    <a:lnTo>
                      <a:pt x="1035" y="1214"/>
                    </a:lnTo>
                    <a:lnTo>
                      <a:pt x="1037" y="1214"/>
                    </a:lnTo>
                    <a:lnTo>
                      <a:pt x="1037" y="1214"/>
                    </a:lnTo>
                    <a:lnTo>
                      <a:pt x="1041" y="1212"/>
                    </a:lnTo>
                    <a:lnTo>
                      <a:pt x="1041" y="1212"/>
                    </a:lnTo>
                    <a:close/>
                    <a:moveTo>
                      <a:pt x="1037" y="1212"/>
                    </a:moveTo>
                    <a:lnTo>
                      <a:pt x="1037" y="1208"/>
                    </a:lnTo>
                    <a:lnTo>
                      <a:pt x="1043" y="1204"/>
                    </a:lnTo>
                    <a:lnTo>
                      <a:pt x="1041" y="1208"/>
                    </a:lnTo>
                    <a:lnTo>
                      <a:pt x="1039" y="1212"/>
                    </a:lnTo>
                    <a:lnTo>
                      <a:pt x="1037" y="1212"/>
                    </a:lnTo>
                    <a:lnTo>
                      <a:pt x="1037" y="1212"/>
                    </a:lnTo>
                    <a:close/>
                    <a:moveTo>
                      <a:pt x="1305" y="1484"/>
                    </a:moveTo>
                    <a:lnTo>
                      <a:pt x="1305" y="1484"/>
                    </a:lnTo>
                    <a:lnTo>
                      <a:pt x="1303" y="1482"/>
                    </a:lnTo>
                    <a:lnTo>
                      <a:pt x="1305" y="1482"/>
                    </a:lnTo>
                    <a:lnTo>
                      <a:pt x="1305" y="1480"/>
                    </a:lnTo>
                    <a:lnTo>
                      <a:pt x="1309" y="1478"/>
                    </a:lnTo>
                    <a:lnTo>
                      <a:pt x="1309" y="1478"/>
                    </a:lnTo>
                    <a:lnTo>
                      <a:pt x="1309" y="1478"/>
                    </a:lnTo>
                    <a:lnTo>
                      <a:pt x="1309" y="1476"/>
                    </a:lnTo>
                    <a:lnTo>
                      <a:pt x="1305" y="1480"/>
                    </a:lnTo>
                    <a:lnTo>
                      <a:pt x="1303" y="1482"/>
                    </a:lnTo>
                    <a:lnTo>
                      <a:pt x="1305" y="1484"/>
                    </a:lnTo>
                    <a:lnTo>
                      <a:pt x="1305" y="1486"/>
                    </a:lnTo>
                    <a:lnTo>
                      <a:pt x="1305" y="1484"/>
                    </a:lnTo>
                    <a:lnTo>
                      <a:pt x="1305" y="1484"/>
                    </a:lnTo>
                    <a:close/>
                    <a:moveTo>
                      <a:pt x="1404" y="1503"/>
                    </a:moveTo>
                    <a:lnTo>
                      <a:pt x="1404" y="1501"/>
                    </a:lnTo>
                    <a:lnTo>
                      <a:pt x="1404" y="1497"/>
                    </a:lnTo>
                    <a:lnTo>
                      <a:pt x="1404" y="1494"/>
                    </a:lnTo>
                    <a:lnTo>
                      <a:pt x="1402" y="1492"/>
                    </a:lnTo>
                    <a:lnTo>
                      <a:pt x="1404" y="1490"/>
                    </a:lnTo>
                    <a:lnTo>
                      <a:pt x="1404" y="1488"/>
                    </a:lnTo>
                    <a:lnTo>
                      <a:pt x="1404" y="1490"/>
                    </a:lnTo>
                    <a:lnTo>
                      <a:pt x="1406" y="1492"/>
                    </a:lnTo>
                    <a:lnTo>
                      <a:pt x="1406" y="1494"/>
                    </a:lnTo>
                    <a:lnTo>
                      <a:pt x="1404" y="1494"/>
                    </a:lnTo>
                    <a:lnTo>
                      <a:pt x="1404" y="1497"/>
                    </a:lnTo>
                    <a:lnTo>
                      <a:pt x="1406" y="1499"/>
                    </a:lnTo>
                    <a:lnTo>
                      <a:pt x="1406" y="1499"/>
                    </a:lnTo>
                    <a:lnTo>
                      <a:pt x="1406" y="1503"/>
                    </a:lnTo>
                    <a:lnTo>
                      <a:pt x="1404" y="1503"/>
                    </a:lnTo>
                    <a:lnTo>
                      <a:pt x="1404" y="1503"/>
                    </a:lnTo>
                    <a:close/>
                    <a:moveTo>
                      <a:pt x="1408" y="1503"/>
                    </a:moveTo>
                    <a:lnTo>
                      <a:pt x="1408" y="1503"/>
                    </a:lnTo>
                    <a:lnTo>
                      <a:pt x="1410" y="1501"/>
                    </a:lnTo>
                    <a:lnTo>
                      <a:pt x="1410" y="1503"/>
                    </a:lnTo>
                    <a:lnTo>
                      <a:pt x="1408" y="1505"/>
                    </a:lnTo>
                    <a:lnTo>
                      <a:pt x="1408" y="1503"/>
                    </a:lnTo>
                    <a:lnTo>
                      <a:pt x="1408" y="1503"/>
                    </a:lnTo>
                    <a:close/>
                    <a:moveTo>
                      <a:pt x="1446" y="1364"/>
                    </a:moveTo>
                    <a:lnTo>
                      <a:pt x="1448" y="1360"/>
                    </a:lnTo>
                    <a:lnTo>
                      <a:pt x="1450" y="1357"/>
                    </a:lnTo>
                    <a:lnTo>
                      <a:pt x="1450" y="1362"/>
                    </a:lnTo>
                    <a:lnTo>
                      <a:pt x="1448" y="1364"/>
                    </a:lnTo>
                    <a:lnTo>
                      <a:pt x="1448" y="1364"/>
                    </a:lnTo>
                    <a:lnTo>
                      <a:pt x="1448" y="1364"/>
                    </a:lnTo>
                    <a:lnTo>
                      <a:pt x="1446" y="1364"/>
                    </a:lnTo>
                    <a:lnTo>
                      <a:pt x="1446" y="1364"/>
                    </a:lnTo>
                    <a:close/>
                    <a:moveTo>
                      <a:pt x="1435" y="1393"/>
                    </a:moveTo>
                    <a:lnTo>
                      <a:pt x="1435" y="1395"/>
                    </a:lnTo>
                    <a:lnTo>
                      <a:pt x="1435" y="1395"/>
                    </a:lnTo>
                    <a:lnTo>
                      <a:pt x="1435" y="1395"/>
                    </a:lnTo>
                    <a:lnTo>
                      <a:pt x="1437" y="1395"/>
                    </a:lnTo>
                    <a:lnTo>
                      <a:pt x="1437" y="1393"/>
                    </a:lnTo>
                    <a:lnTo>
                      <a:pt x="1435" y="1393"/>
                    </a:lnTo>
                    <a:lnTo>
                      <a:pt x="1435" y="1393"/>
                    </a:lnTo>
                    <a:lnTo>
                      <a:pt x="1435" y="1393"/>
                    </a:lnTo>
                    <a:close/>
                    <a:moveTo>
                      <a:pt x="1454" y="1427"/>
                    </a:moveTo>
                    <a:lnTo>
                      <a:pt x="1454" y="1423"/>
                    </a:lnTo>
                    <a:lnTo>
                      <a:pt x="1454" y="1421"/>
                    </a:lnTo>
                    <a:lnTo>
                      <a:pt x="1454" y="1421"/>
                    </a:lnTo>
                    <a:lnTo>
                      <a:pt x="1456" y="1423"/>
                    </a:lnTo>
                    <a:lnTo>
                      <a:pt x="1456" y="1423"/>
                    </a:lnTo>
                    <a:lnTo>
                      <a:pt x="1459" y="1423"/>
                    </a:lnTo>
                    <a:lnTo>
                      <a:pt x="1459" y="1425"/>
                    </a:lnTo>
                    <a:lnTo>
                      <a:pt x="1456" y="1427"/>
                    </a:lnTo>
                    <a:lnTo>
                      <a:pt x="1456" y="1427"/>
                    </a:lnTo>
                    <a:lnTo>
                      <a:pt x="1454" y="1427"/>
                    </a:lnTo>
                    <a:lnTo>
                      <a:pt x="1454" y="1427"/>
                    </a:lnTo>
                    <a:close/>
                    <a:moveTo>
                      <a:pt x="1446" y="1425"/>
                    </a:moveTo>
                    <a:lnTo>
                      <a:pt x="1448" y="1427"/>
                    </a:lnTo>
                    <a:lnTo>
                      <a:pt x="1448" y="1427"/>
                    </a:lnTo>
                    <a:lnTo>
                      <a:pt x="1450" y="1425"/>
                    </a:lnTo>
                    <a:lnTo>
                      <a:pt x="1450" y="1423"/>
                    </a:lnTo>
                    <a:lnTo>
                      <a:pt x="1450" y="1423"/>
                    </a:lnTo>
                    <a:lnTo>
                      <a:pt x="1450" y="1425"/>
                    </a:lnTo>
                    <a:lnTo>
                      <a:pt x="1448" y="1427"/>
                    </a:lnTo>
                    <a:lnTo>
                      <a:pt x="1446" y="1429"/>
                    </a:lnTo>
                    <a:lnTo>
                      <a:pt x="1444" y="1429"/>
                    </a:lnTo>
                    <a:lnTo>
                      <a:pt x="1444" y="1427"/>
                    </a:lnTo>
                    <a:lnTo>
                      <a:pt x="1446" y="1425"/>
                    </a:lnTo>
                    <a:lnTo>
                      <a:pt x="1446" y="1425"/>
                    </a:lnTo>
                    <a:close/>
                    <a:moveTo>
                      <a:pt x="1414" y="1478"/>
                    </a:moveTo>
                    <a:lnTo>
                      <a:pt x="1414" y="1476"/>
                    </a:lnTo>
                    <a:lnTo>
                      <a:pt x="1416" y="1476"/>
                    </a:lnTo>
                    <a:lnTo>
                      <a:pt x="1414" y="1478"/>
                    </a:lnTo>
                    <a:lnTo>
                      <a:pt x="1414" y="1478"/>
                    </a:lnTo>
                    <a:lnTo>
                      <a:pt x="1414" y="1478"/>
                    </a:lnTo>
                    <a:close/>
                    <a:moveTo>
                      <a:pt x="1454" y="1465"/>
                    </a:moveTo>
                    <a:lnTo>
                      <a:pt x="1454" y="1467"/>
                    </a:lnTo>
                    <a:lnTo>
                      <a:pt x="1456" y="1467"/>
                    </a:lnTo>
                    <a:lnTo>
                      <a:pt x="1461" y="1467"/>
                    </a:lnTo>
                    <a:lnTo>
                      <a:pt x="1461" y="1467"/>
                    </a:lnTo>
                    <a:lnTo>
                      <a:pt x="1456" y="1465"/>
                    </a:lnTo>
                    <a:lnTo>
                      <a:pt x="1454" y="1465"/>
                    </a:lnTo>
                    <a:lnTo>
                      <a:pt x="1454" y="1465"/>
                    </a:lnTo>
                    <a:close/>
                    <a:moveTo>
                      <a:pt x="1410" y="1389"/>
                    </a:moveTo>
                    <a:lnTo>
                      <a:pt x="1408" y="1391"/>
                    </a:lnTo>
                    <a:lnTo>
                      <a:pt x="1406" y="1393"/>
                    </a:lnTo>
                    <a:lnTo>
                      <a:pt x="1404" y="1395"/>
                    </a:lnTo>
                    <a:lnTo>
                      <a:pt x="1404" y="1395"/>
                    </a:lnTo>
                    <a:lnTo>
                      <a:pt x="1404" y="1398"/>
                    </a:lnTo>
                    <a:lnTo>
                      <a:pt x="1402" y="1398"/>
                    </a:lnTo>
                    <a:lnTo>
                      <a:pt x="1402" y="1400"/>
                    </a:lnTo>
                    <a:lnTo>
                      <a:pt x="1404" y="1402"/>
                    </a:lnTo>
                    <a:lnTo>
                      <a:pt x="1402" y="1402"/>
                    </a:lnTo>
                    <a:lnTo>
                      <a:pt x="1400" y="1402"/>
                    </a:lnTo>
                    <a:lnTo>
                      <a:pt x="1397" y="1406"/>
                    </a:lnTo>
                    <a:lnTo>
                      <a:pt x="1397" y="1406"/>
                    </a:lnTo>
                    <a:lnTo>
                      <a:pt x="1397" y="1406"/>
                    </a:lnTo>
                    <a:lnTo>
                      <a:pt x="1400" y="1408"/>
                    </a:lnTo>
                    <a:lnTo>
                      <a:pt x="1397" y="1408"/>
                    </a:lnTo>
                    <a:lnTo>
                      <a:pt x="1395" y="1408"/>
                    </a:lnTo>
                    <a:lnTo>
                      <a:pt x="1393" y="1412"/>
                    </a:lnTo>
                    <a:lnTo>
                      <a:pt x="1391" y="1414"/>
                    </a:lnTo>
                    <a:lnTo>
                      <a:pt x="1387" y="1421"/>
                    </a:lnTo>
                    <a:lnTo>
                      <a:pt x="1387" y="1423"/>
                    </a:lnTo>
                    <a:lnTo>
                      <a:pt x="1389" y="1425"/>
                    </a:lnTo>
                    <a:lnTo>
                      <a:pt x="1389" y="1427"/>
                    </a:lnTo>
                    <a:lnTo>
                      <a:pt x="1389" y="1427"/>
                    </a:lnTo>
                    <a:lnTo>
                      <a:pt x="1387" y="1425"/>
                    </a:lnTo>
                    <a:lnTo>
                      <a:pt x="1387" y="1425"/>
                    </a:lnTo>
                    <a:lnTo>
                      <a:pt x="1383" y="1427"/>
                    </a:lnTo>
                    <a:lnTo>
                      <a:pt x="1381" y="1429"/>
                    </a:lnTo>
                    <a:lnTo>
                      <a:pt x="1381" y="1431"/>
                    </a:lnTo>
                    <a:lnTo>
                      <a:pt x="1383" y="1431"/>
                    </a:lnTo>
                    <a:lnTo>
                      <a:pt x="1385" y="1433"/>
                    </a:lnTo>
                    <a:lnTo>
                      <a:pt x="1383" y="1433"/>
                    </a:lnTo>
                    <a:lnTo>
                      <a:pt x="1383" y="1435"/>
                    </a:lnTo>
                    <a:lnTo>
                      <a:pt x="1381" y="1438"/>
                    </a:lnTo>
                    <a:lnTo>
                      <a:pt x="1376" y="1438"/>
                    </a:lnTo>
                    <a:lnTo>
                      <a:pt x="1376" y="1438"/>
                    </a:lnTo>
                    <a:lnTo>
                      <a:pt x="1376" y="1440"/>
                    </a:lnTo>
                    <a:lnTo>
                      <a:pt x="1372" y="1442"/>
                    </a:lnTo>
                    <a:lnTo>
                      <a:pt x="1370" y="1446"/>
                    </a:lnTo>
                    <a:lnTo>
                      <a:pt x="1370" y="1448"/>
                    </a:lnTo>
                    <a:lnTo>
                      <a:pt x="1368" y="1448"/>
                    </a:lnTo>
                    <a:lnTo>
                      <a:pt x="1368" y="1446"/>
                    </a:lnTo>
                    <a:lnTo>
                      <a:pt x="1366" y="1448"/>
                    </a:lnTo>
                    <a:lnTo>
                      <a:pt x="1366" y="1446"/>
                    </a:lnTo>
                    <a:lnTo>
                      <a:pt x="1366" y="1444"/>
                    </a:lnTo>
                    <a:lnTo>
                      <a:pt x="1368" y="1444"/>
                    </a:lnTo>
                    <a:lnTo>
                      <a:pt x="1368" y="1442"/>
                    </a:lnTo>
                    <a:lnTo>
                      <a:pt x="1368" y="1442"/>
                    </a:lnTo>
                    <a:lnTo>
                      <a:pt x="1366" y="1444"/>
                    </a:lnTo>
                    <a:lnTo>
                      <a:pt x="1360" y="1446"/>
                    </a:lnTo>
                    <a:lnTo>
                      <a:pt x="1357" y="1452"/>
                    </a:lnTo>
                    <a:lnTo>
                      <a:pt x="1360" y="1452"/>
                    </a:lnTo>
                    <a:lnTo>
                      <a:pt x="1362" y="1450"/>
                    </a:lnTo>
                    <a:lnTo>
                      <a:pt x="1368" y="1450"/>
                    </a:lnTo>
                    <a:lnTo>
                      <a:pt x="1372" y="1450"/>
                    </a:lnTo>
                    <a:lnTo>
                      <a:pt x="1370" y="1452"/>
                    </a:lnTo>
                    <a:lnTo>
                      <a:pt x="1366" y="1457"/>
                    </a:lnTo>
                    <a:lnTo>
                      <a:pt x="1364" y="1461"/>
                    </a:lnTo>
                    <a:lnTo>
                      <a:pt x="1360" y="1463"/>
                    </a:lnTo>
                    <a:lnTo>
                      <a:pt x="1355" y="1467"/>
                    </a:lnTo>
                    <a:lnTo>
                      <a:pt x="1353" y="1467"/>
                    </a:lnTo>
                    <a:lnTo>
                      <a:pt x="1353" y="1469"/>
                    </a:lnTo>
                    <a:lnTo>
                      <a:pt x="1353" y="1471"/>
                    </a:lnTo>
                    <a:lnTo>
                      <a:pt x="1353" y="1473"/>
                    </a:lnTo>
                    <a:lnTo>
                      <a:pt x="1353" y="1476"/>
                    </a:lnTo>
                    <a:lnTo>
                      <a:pt x="1355" y="1476"/>
                    </a:lnTo>
                    <a:lnTo>
                      <a:pt x="1360" y="1478"/>
                    </a:lnTo>
                    <a:lnTo>
                      <a:pt x="1364" y="1476"/>
                    </a:lnTo>
                    <a:lnTo>
                      <a:pt x="1366" y="1473"/>
                    </a:lnTo>
                    <a:lnTo>
                      <a:pt x="1370" y="1473"/>
                    </a:lnTo>
                    <a:lnTo>
                      <a:pt x="1372" y="1471"/>
                    </a:lnTo>
                    <a:lnTo>
                      <a:pt x="1372" y="1469"/>
                    </a:lnTo>
                    <a:lnTo>
                      <a:pt x="1374" y="1471"/>
                    </a:lnTo>
                    <a:lnTo>
                      <a:pt x="1372" y="1473"/>
                    </a:lnTo>
                    <a:lnTo>
                      <a:pt x="1376" y="1476"/>
                    </a:lnTo>
                    <a:lnTo>
                      <a:pt x="1378" y="1473"/>
                    </a:lnTo>
                    <a:lnTo>
                      <a:pt x="1381" y="1476"/>
                    </a:lnTo>
                    <a:lnTo>
                      <a:pt x="1385" y="1476"/>
                    </a:lnTo>
                    <a:lnTo>
                      <a:pt x="1389" y="1476"/>
                    </a:lnTo>
                    <a:lnTo>
                      <a:pt x="1389" y="1476"/>
                    </a:lnTo>
                    <a:lnTo>
                      <a:pt x="1391" y="1478"/>
                    </a:lnTo>
                    <a:lnTo>
                      <a:pt x="1393" y="1478"/>
                    </a:lnTo>
                    <a:lnTo>
                      <a:pt x="1395" y="1478"/>
                    </a:lnTo>
                    <a:lnTo>
                      <a:pt x="1395" y="1478"/>
                    </a:lnTo>
                    <a:lnTo>
                      <a:pt x="1397" y="1478"/>
                    </a:lnTo>
                    <a:lnTo>
                      <a:pt x="1400" y="1478"/>
                    </a:lnTo>
                    <a:lnTo>
                      <a:pt x="1400" y="1476"/>
                    </a:lnTo>
                    <a:lnTo>
                      <a:pt x="1404" y="1476"/>
                    </a:lnTo>
                    <a:lnTo>
                      <a:pt x="1404" y="1478"/>
                    </a:lnTo>
                    <a:lnTo>
                      <a:pt x="1406" y="1478"/>
                    </a:lnTo>
                    <a:lnTo>
                      <a:pt x="1406" y="1476"/>
                    </a:lnTo>
                    <a:lnTo>
                      <a:pt x="1408" y="1476"/>
                    </a:lnTo>
                    <a:lnTo>
                      <a:pt x="1410" y="1478"/>
                    </a:lnTo>
                    <a:lnTo>
                      <a:pt x="1412" y="1476"/>
                    </a:lnTo>
                    <a:lnTo>
                      <a:pt x="1410" y="1473"/>
                    </a:lnTo>
                    <a:lnTo>
                      <a:pt x="1410" y="1471"/>
                    </a:lnTo>
                    <a:lnTo>
                      <a:pt x="1412" y="1471"/>
                    </a:lnTo>
                    <a:lnTo>
                      <a:pt x="1414" y="1469"/>
                    </a:lnTo>
                    <a:lnTo>
                      <a:pt x="1414" y="1469"/>
                    </a:lnTo>
                    <a:lnTo>
                      <a:pt x="1414" y="1469"/>
                    </a:lnTo>
                    <a:lnTo>
                      <a:pt x="1412" y="1473"/>
                    </a:lnTo>
                    <a:lnTo>
                      <a:pt x="1414" y="1473"/>
                    </a:lnTo>
                    <a:lnTo>
                      <a:pt x="1414" y="1473"/>
                    </a:lnTo>
                    <a:lnTo>
                      <a:pt x="1416" y="1469"/>
                    </a:lnTo>
                    <a:lnTo>
                      <a:pt x="1419" y="1469"/>
                    </a:lnTo>
                    <a:lnTo>
                      <a:pt x="1419" y="1471"/>
                    </a:lnTo>
                    <a:lnTo>
                      <a:pt x="1416" y="1473"/>
                    </a:lnTo>
                    <a:lnTo>
                      <a:pt x="1416" y="1476"/>
                    </a:lnTo>
                    <a:lnTo>
                      <a:pt x="1419" y="1476"/>
                    </a:lnTo>
                    <a:lnTo>
                      <a:pt x="1421" y="1476"/>
                    </a:lnTo>
                    <a:lnTo>
                      <a:pt x="1419" y="1476"/>
                    </a:lnTo>
                    <a:lnTo>
                      <a:pt x="1416" y="1478"/>
                    </a:lnTo>
                    <a:lnTo>
                      <a:pt x="1412" y="1480"/>
                    </a:lnTo>
                    <a:lnTo>
                      <a:pt x="1412" y="1480"/>
                    </a:lnTo>
                    <a:lnTo>
                      <a:pt x="1414" y="1480"/>
                    </a:lnTo>
                    <a:lnTo>
                      <a:pt x="1416" y="1480"/>
                    </a:lnTo>
                    <a:lnTo>
                      <a:pt x="1416" y="1482"/>
                    </a:lnTo>
                    <a:lnTo>
                      <a:pt x="1419" y="1482"/>
                    </a:lnTo>
                    <a:lnTo>
                      <a:pt x="1421" y="1482"/>
                    </a:lnTo>
                    <a:lnTo>
                      <a:pt x="1423" y="1482"/>
                    </a:lnTo>
                    <a:lnTo>
                      <a:pt x="1425" y="1480"/>
                    </a:lnTo>
                    <a:lnTo>
                      <a:pt x="1425" y="1478"/>
                    </a:lnTo>
                    <a:lnTo>
                      <a:pt x="1425" y="1476"/>
                    </a:lnTo>
                    <a:lnTo>
                      <a:pt x="1427" y="1478"/>
                    </a:lnTo>
                    <a:lnTo>
                      <a:pt x="1429" y="1478"/>
                    </a:lnTo>
                    <a:lnTo>
                      <a:pt x="1431" y="1480"/>
                    </a:lnTo>
                    <a:lnTo>
                      <a:pt x="1433" y="1478"/>
                    </a:lnTo>
                    <a:lnTo>
                      <a:pt x="1435" y="1478"/>
                    </a:lnTo>
                    <a:lnTo>
                      <a:pt x="1437" y="1478"/>
                    </a:lnTo>
                    <a:lnTo>
                      <a:pt x="1435" y="1480"/>
                    </a:lnTo>
                    <a:lnTo>
                      <a:pt x="1435" y="1480"/>
                    </a:lnTo>
                    <a:lnTo>
                      <a:pt x="1431" y="1482"/>
                    </a:lnTo>
                    <a:lnTo>
                      <a:pt x="1429" y="1482"/>
                    </a:lnTo>
                    <a:lnTo>
                      <a:pt x="1427" y="1484"/>
                    </a:lnTo>
                    <a:lnTo>
                      <a:pt x="1427" y="1486"/>
                    </a:lnTo>
                    <a:lnTo>
                      <a:pt x="1425" y="1486"/>
                    </a:lnTo>
                    <a:lnTo>
                      <a:pt x="1425" y="1488"/>
                    </a:lnTo>
                    <a:lnTo>
                      <a:pt x="1423" y="1488"/>
                    </a:lnTo>
                    <a:lnTo>
                      <a:pt x="1421" y="1488"/>
                    </a:lnTo>
                    <a:lnTo>
                      <a:pt x="1421" y="1490"/>
                    </a:lnTo>
                    <a:lnTo>
                      <a:pt x="1419" y="1490"/>
                    </a:lnTo>
                    <a:lnTo>
                      <a:pt x="1416" y="1492"/>
                    </a:lnTo>
                    <a:lnTo>
                      <a:pt x="1412" y="1494"/>
                    </a:lnTo>
                    <a:lnTo>
                      <a:pt x="1412" y="1497"/>
                    </a:lnTo>
                    <a:lnTo>
                      <a:pt x="1412" y="1497"/>
                    </a:lnTo>
                    <a:lnTo>
                      <a:pt x="1414" y="1499"/>
                    </a:lnTo>
                    <a:lnTo>
                      <a:pt x="1416" y="1499"/>
                    </a:lnTo>
                    <a:lnTo>
                      <a:pt x="1416" y="1497"/>
                    </a:lnTo>
                    <a:lnTo>
                      <a:pt x="1419" y="1494"/>
                    </a:lnTo>
                    <a:lnTo>
                      <a:pt x="1421" y="1497"/>
                    </a:lnTo>
                    <a:lnTo>
                      <a:pt x="1421" y="1497"/>
                    </a:lnTo>
                    <a:lnTo>
                      <a:pt x="1421" y="1499"/>
                    </a:lnTo>
                    <a:lnTo>
                      <a:pt x="1425" y="1497"/>
                    </a:lnTo>
                    <a:lnTo>
                      <a:pt x="1427" y="1497"/>
                    </a:lnTo>
                    <a:lnTo>
                      <a:pt x="1427" y="1492"/>
                    </a:lnTo>
                    <a:lnTo>
                      <a:pt x="1429" y="1492"/>
                    </a:lnTo>
                    <a:lnTo>
                      <a:pt x="1429" y="1490"/>
                    </a:lnTo>
                    <a:lnTo>
                      <a:pt x="1429" y="1488"/>
                    </a:lnTo>
                    <a:lnTo>
                      <a:pt x="1431" y="1488"/>
                    </a:lnTo>
                    <a:lnTo>
                      <a:pt x="1433" y="1484"/>
                    </a:lnTo>
                    <a:lnTo>
                      <a:pt x="1435" y="1484"/>
                    </a:lnTo>
                    <a:lnTo>
                      <a:pt x="1437" y="1484"/>
                    </a:lnTo>
                    <a:lnTo>
                      <a:pt x="1440" y="1484"/>
                    </a:lnTo>
                    <a:lnTo>
                      <a:pt x="1437" y="1486"/>
                    </a:lnTo>
                    <a:lnTo>
                      <a:pt x="1440" y="1486"/>
                    </a:lnTo>
                    <a:lnTo>
                      <a:pt x="1442" y="1484"/>
                    </a:lnTo>
                    <a:lnTo>
                      <a:pt x="1444" y="1480"/>
                    </a:lnTo>
                    <a:lnTo>
                      <a:pt x="1446" y="1476"/>
                    </a:lnTo>
                    <a:lnTo>
                      <a:pt x="1446" y="1471"/>
                    </a:lnTo>
                    <a:lnTo>
                      <a:pt x="1446" y="1471"/>
                    </a:lnTo>
                    <a:lnTo>
                      <a:pt x="1448" y="1471"/>
                    </a:lnTo>
                    <a:lnTo>
                      <a:pt x="1448" y="1473"/>
                    </a:lnTo>
                    <a:lnTo>
                      <a:pt x="1450" y="1473"/>
                    </a:lnTo>
                    <a:lnTo>
                      <a:pt x="1450" y="1473"/>
                    </a:lnTo>
                    <a:lnTo>
                      <a:pt x="1452" y="1478"/>
                    </a:lnTo>
                    <a:lnTo>
                      <a:pt x="1450" y="1480"/>
                    </a:lnTo>
                    <a:lnTo>
                      <a:pt x="1450" y="1484"/>
                    </a:lnTo>
                    <a:lnTo>
                      <a:pt x="1452" y="1484"/>
                    </a:lnTo>
                    <a:lnTo>
                      <a:pt x="1450" y="1486"/>
                    </a:lnTo>
                    <a:lnTo>
                      <a:pt x="1448" y="1490"/>
                    </a:lnTo>
                    <a:lnTo>
                      <a:pt x="1446" y="1494"/>
                    </a:lnTo>
                    <a:lnTo>
                      <a:pt x="1446" y="1499"/>
                    </a:lnTo>
                    <a:lnTo>
                      <a:pt x="1444" y="1499"/>
                    </a:lnTo>
                    <a:lnTo>
                      <a:pt x="1444" y="1501"/>
                    </a:lnTo>
                    <a:lnTo>
                      <a:pt x="1446" y="1501"/>
                    </a:lnTo>
                    <a:lnTo>
                      <a:pt x="1448" y="1501"/>
                    </a:lnTo>
                    <a:lnTo>
                      <a:pt x="1452" y="1494"/>
                    </a:lnTo>
                    <a:lnTo>
                      <a:pt x="1452" y="1494"/>
                    </a:lnTo>
                    <a:lnTo>
                      <a:pt x="1456" y="1492"/>
                    </a:lnTo>
                    <a:lnTo>
                      <a:pt x="1456" y="1490"/>
                    </a:lnTo>
                    <a:lnTo>
                      <a:pt x="1459" y="1490"/>
                    </a:lnTo>
                    <a:lnTo>
                      <a:pt x="1461" y="1490"/>
                    </a:lnTo>
                    <a:lnTo>
                      <a:pt x="1461" y="1492"/>
                    </a:lnTo>
                    <a:lnTo>
                      <a:pt x="1459" y="1492"/>
                    </a:lnTo>
                    <a:lnTo>
                      <a:pt x="1454" y="1497"/>
                    </a:lnTo>
                    <a:lnTo>
                      <a:pt x="1454" y="1499"/>
                    </a:lnTo>
                    <a:lnTo>
                      <a:pt x="1454" y="1501"/>
                    </a:lnTo>
                    <a:lnTo>
                      <a:pt x="1456" y="1503"/>
                    </a:lnTo>
                    <a:lnTo>
                      <a:pt x="1456" y="1505"/>
                    </a:lnTo>
                    <a:lnTo>
                      <a:pt x="1459" y="1507"/>
                    </a:lnTo>
                    <a:lnTo>
                      <a:pt x="1459" y="1505"/>
                    </a:lnTo>
                    <a:lnTo>
                      <a:pt x="1461" y="1503"/>
                    </a:lnTo>
                    <a:lnTo>
                      <a:pt x="1461" y="1503"/>
                    </a:lnTo>
                    <a:lnTo>
                      <a:pt x="1463" y="1503"/>
                    </a:lnTo>
                    <a:lnTo>
                      <a:pt x="1463" y="1503"/>
                    </a:lnTo>
                    <a:lnTo>
                      <a:pt x="1463" y="1505"/>
                    </a:lnTo>
                    <a:lnTo>
                      <a:pt x="1465" y="1507"/>
                    </a:lnTo>
                    <a:lnTo>
                      <a:pt x="1467" y="1505"/>
                    </a:lnTo>
                    <a:lnTo>
                      <a:pt x="1467" y="1503"/>
                    </a:lnTo>
                    <a:lnTo>
                      <a:pt x="1469" y="1503"/>
                    </a:lnTo>
                    <a:lnTo>
                      <a:pt x="1469" y="1501"/>
                    </a:lnTo>
                    <a:lnTo>
                      <a:pt x="1469" y="1499"/>
                    </a:lnTo>
                    <a:lnTo>
                      <a:pt x="1471" y="1497"/>
                    </a:lnTo>
                    <a:lnTo>
                      <a:pt x="1471" y="1497"/>
                    </a:lnTo>
                    <a:lnTo>
                      <a:pt x="1471" y="1494"/>
                    </a:lnTo>
                    <a:lnTo>
                      <a:pt x="1471" y="1490"/>
                    </a:lnTo>
                    <a:lnTo>
                      <a:pt x="1473" y="1486"/>
                    </a:lnTo>
                    <a:lnTo>
                      <a:pt x="1475" y="1484"/>
                    </a:lnTo>
                    <a:lnTo>
                      <a:pt x="1475" y="1478"/>
                    </a:lnTo>
                    <a:lnTo>
                      <a:pt x="1475" y="1476"/>
                    </a:lnTo>
                    <a:lnTo>
                      <a:pt x="1475" y="1476"/>
                    </a:lnTo>
                    <a:lnTo>
                      <a:pt x="1475" y="1476"/>
                    </a:lnTo>
                    <a:lnTo>
                      <a:pt x="1473" y="1480"/>
                    </a:lnTo>
                    <a:lnTo>
                      <a:pt x="1471" y="1482"/>
                    </a:lnTo>
                    <a:lnTo>
                      <a:pt x="1469" y="1484"/>
                    </a:lnTo>
                    <a:lnTo>
                      <a:pt x="1467" y="1484"/>
                    </a:lnTo>
                    <a:lnTo>
                      <a:pt x="1465" y="1482"/>
                    </a:lnTo>
                    <a:lnTo>
                      <a:pt x="1465" y="1480"/>
                    </a:lnTo>
                    <a:lnTo>
                      <a:pt x="1465" y="1476"/>
                    </a:lnTo>
                    <a:lnTo>
                      <a:pt x="1469" y="1473"/>
                    </a:lnTo>
                    <a:lnTo>
                      <a:pt x="1469" y="1471"/>
                    </a:lnTo>
                    <a:lnTo>
                      <a:pt x="1473" y="1469"/>
                    </a:lnTo>
                    <a:lnTo>
                      <a:pt x="1473" y="1469"/>
                    </a:lnTo>
                    <a:lnTo>
                      <a:pt x="1475" y="1469"/>
                    </a:lnTo>
                    <a:lnTo>
                      <a:pt x="1475" y="1467"/>
                    </a:lnTo>
                    <a:lnTo>
                      <a:pt x="1473" y="1469"/>
                    </a:lnTo>
                    <a:lnTo>
                      <a:pt x="1471" y="1469"/>
                    </a:lnTo>
                    <a:lnTo>
                      <a:pt x="1469" y="1469"/>
                    </a:lnTo>
                    <a:lnTo>
                      <a:pt x="1467" y="1471"/>
                    </a:lnTo>
                    <a:lnTo>
                      <a:pt x="1465" y="1473"/>
                    </a:lnTo>
                    <a:lnTo>
                      <a:pt x="1463" y="1476"/>
                    </a:lnTo>
                    <a:lnTo>
                      <a:pt x="1461" y="1478"/>
                    </a:lnTo>
                    <a:lnTo>
                      <a:pt x="1459" y="1480"/>
                    </a:lnTo>
                    <a:lnTo>
                      <a:pt x="1459" y="1480"/>
                    </a:lnTo>
                    <a:lnTo>
                      <a:pt x="1454" y="1478"/>
                    </a:lnTo>
                    <a:lnTo>
                      <a:pt x="1454" y="1476"/>
                    </a:lnTo>
                    <a:lnTo>
                      <a:pt x="1454" y="1473"/>
                    </a:lnTo>
                    <a:lnTo>
                      <a:pt x="1454" y="1471"/>
                    </a:lnTo>
                    <a:lnTo>
                      <a:pt x="1454" y="1473"/>
                    </a:lnTo>
                    <a:lnTo>
                      <a:pt x="1456" y="1473"/>
                    </a:lnTo>
                    <a:lnTo>
                      <a:pt x="1459" y="1469"/>
                    </a:lnTo>
                    <a:lnTo>
                      <a:pt x="1456" y="1469"/>
                    </a:lnTo>
                    <a:lnTo>
                      <a:pt x="1454" y="1469"/>
                    </a:lnTo>
                    <a:lnTo>
                      <a:pt x="1456" y="1469"/>
                    </a:lnTo>
                    <a:lnTo>
                      <a:pt x="1459" y="1469"/>
                    </a:lnTo>
                    <a:lnTo>
                      <a:pt x="1456" y="1469"/>
                    </a:lnTo>
                    <a:lnTo>
                      <a:pt x="1454" y="1467"/>
                    </a:lnTo>
                    <a:lnTo>
                      <a:pt x="1454" y="1465"/>
                    </a:lnTo>
                    <a:lnTo>
                      <a:pt x="1454" y="1465"/>
                    </a:lnTo>
                    <a:lnTo>
                      <a:pt x="1459" y="1465"/>
                    </a:lnTo>
                    <a:lnTo>
                      <a:pt x="1461" y="1463"/>
                    </a:lnTo>
                    <a:lnTo>
                      <a:pt x="1463" y="1461"/>
                    </a:lnTo>
                    <a:lnTo>
                      <a:pt x="1465" y="1457"/>
                    </a:lnTo>
                    <a:lnTo>
                      <a:pt x="1467" y="1457"/>
                    </a:lnTo>
                    <a:lnTo>
                      <a:pt x="1467" y="1459"/>
                    </a:lnTo>
                    <a:lnTo>
                      <a:pt x="1471" y="1457"/>
                    </a:lnTo>
                    <a:lnTo>
                      <a:pt x="1473" y="1454"/>
                    </a:lnTo>
                    <a:lnTo>
                      <a:pt x="1473" y="1450"/>
                    </a:lnTo>
                    <a:lnTo>
                      <a:pt x="1471" y="1448"/>
                    </a:lnTo>
                    <a:lnTo>
                      <a:pt x="1469" y="1452"/>
                    </a:lnTo>
                    <a:lnTo>
                      <a:pt x="1467" y="1452"/>
                    </a:lnTo>
                    <a:lnTo>
                      <a:pt x="1467" y="1452"/>
                    </a:lnTo>
                    <a:lnTo>
                      <a:pt x="1465" y="1452"/>
                    </a:lnTo>
                    <a:lnTo>
                      <a:pt x="1465" y="1452"/>
                    </a:lnTo>
                    <a:lnTo>
                      <a:pt x="1465" y="1457"/>
                    </a:lnTo>
                    <a:lnTo>
                      <a:pt x="1463" y="1457"/>
                    </a:lnTo>
                    <a:lnTo>
                      <a:pt x="1461" y="1457"/>
                    </a:lnTo>
                    <a:lnTo>
                      <a:pt x="1459" y="1459"/>
                    </a:lnTo>
                    <a:lnTo>
                      <a:pt x="1456" y="1459"/>
                    </a:lnTo>
                    <a:lnTo>
                      <a:pt x="1456" y="1461"/>
                    </a:lnTo>
                    <a:lnTo>
                      <a:pt x="1454" y="1463"/>
                    </a:lnTo>
                    <a:lnTo>
                      <a:pt x="1456" y="1461"/>
                    </a:lnTo>
                    <a:lnTo>
                      <a:pt x="1456" y="1459"/>
                    </a:lnTo>
                    <a:lnTo>
                      <a:pt x="1454" y="1459"/>
                    </a:lnTo>
                    <a:lnTo>
                      <a:pt x="1452" y="1459"/>
                    </a:lnTo>
                    <a:lnTo>
                      <a:pt x="1454" y="1459"/>
                    </a:lnTo>
                    <a:lnTo>
                      <a:pt x="1456" y="1457"/>
                    </a:lnTo>
                    <a:lnTo>
                      <a:pt x="1456" y="1454"/>
                    </a:lnTo>
                    <a:lnTo>
                      <a:pt x="1456" y="1454"/>
                    </a:lnTo>
                    <a:lnTo>
                      <a:pt x="1459" y="1452"/>
                    </a:lnTo>
                    <a:lnTo>
                      <a:pt x="1459" y="1450"/>
                    </a:lnTo>
                    <a:lnTo>
                      <a:pt x="1456" y="1448"/>
                    </a:lnTo>
                    <a:lnTo>
                      <a:pt x="1456" y="1450"/>
                    </a:lnTo>
                    <a:lnTo>
                      <a:pt x="1456" y="1448"/>
                    </a:lnTo>
                    <a:lnTo>
                      <a:pt x="1456" y="1446"/>
                    </a:lnTo>
                    <a:lnTo>
                      <a:pt x="1456" y="1446"/>
                    </a:lnTo>
                    <a:lnTo>
                      <a:pt x="1452" y="1446"/>
                    </a:lnTo>
                    <a:lnTo>
                      <a:pt x="1450" y="1446"/>
                    </a:lnTo>
                    <a:lnTo>
                      <a:pt x="1452" y="1446"/>
                    </a:lnTo>
                    <a:lnTo>
                      <a:pt x="1454" y="1446"/>
                    </a:lnTo>
                    <a:lnTo>
                      <a:pt x="1459" y="1444"/>
                    </a:lnTo>
                    <a:lnTo>
                      <a:pt x="1461" y="1444"/>
                    </a:lnTo>
                    <a:lnTo>
                      <a:pt x="1461" y="1442"/>
                    </a:lnTo>
                    <a:lnTo>
                      <a:pt x="1463" y="1442"/>
                    </a:lnTo>
                    <a:lnTo>
                      <a:pt x="1465" y="1440"/>
                    </a:lnTo>
                    <a:lnTo>
                      <a:pt x="1465" y="1438"/>
                    </a:lnTo>
                    <a:lnTo>
                      <a:pt x="1467" y="1435"/>
                    </a:lnTo>
                    <a:lnTo>
                      <a:pt x="1467" y="1435"/>
                    </a:lnTo>
                    <a:lnTo>
                      <a:pt x="1465" y="1433"/>
                    </a:lnTo>
                    <a:lnTo>
                      <a:pt x="1461" y="1429"/>
                    </a:lnTo>
                    <a:lnTo>
                      <a:pt x="1459" y="1429"/>
                    </a:lnTo>
                    <a:lnTo>
                      <a:pt x="1454" y="1431"/>
                    </a:lnTo>
                    <a:lnTo>
                      <a:pt x="1454" y="1431"/>
                    </a:lnTo>
                    <a:lnTo>
                      <a:pt x="1452" y="1431"/>
                    </a:lnTo>
                    <a:lnTo>
                      <a:pt x="1452" y="1435"/>
                    </a:lnTo>
                    <a:lnTo>
                      <a:pt x="1450" y="1438"/>
                    </a:lnTo>
                    <a:lnTo>
                      <a:pt x="1448" y="1440"/>
                    </a:lnTo>
                    <a:lnTo>
                      <a:pt x="1450" y="1438"/>
                    </a:lnTo>
                    <a:lnTo>
                      <a:pt x="1450" y="1435"/>
                    </a:lnTo>
                    <a:lnTo>
                      <a:pt x="1450" y="1433"/>
                    </a:lnTo>
                    <a:lnTo>
                      <a:pt x="1450" y="1431"/>
                    </a:lnTo>
                    <a:lnTo>
                      <a:pt x="1452" y="1429"/>
                    </a:lnTo>
                    <a:lnTo>
                      <a:pt x="1450" y="1429"/>
                    </a:lnTo>
                    <a:lnTo>
                      <a:pt x="1448" y="1431"/>
                    </a:lnTo>
                    <a:lnTo>
                      <a:pt x="1446" y="1433"/>
                    </a:lnTo>
                    <a:lnTo>
                      <a:pt x="1444" y="1433"/>
                    </a:lnTo>
                    <a:lnTo>
                      <a:pt x="1444" y="1433"/>
                    </a:lnTo>
                    <a:lnTo>
                      <a:pt x="1442" y="1433"/>
                    </a:lnTo>
                    <a:lnTo>
                      <a:pt x="1440" y="1435"/>
                    </a:lnTo>
                    <a:lnTo>
                      <a:pt x="1440" y="1433"/>
                    </a:lnTo>
                    <a:lnTo>
                      <a:pt x="1437" y="1435"/>
                    </a:lnTo>
                    <a:lnTo>
                      <a:pt x="1435" y="1440"/>
                    </a:lnTo>
                    <a:lnTo>
                      <a:pt x="1433" y="1442"/>
                    </a:lnTo>
                    <a:lnTo>
                      <a:pt x="1435" y="1440"/>
                    </a:lnTo>
                    <a:lnTo>
                      <a:pt x="1435" y="1433"/>
                    </a:lnTo>
                    <a:lnTo>
                      <a:pt x="1437" y="1431"/>
                    </a:lnTo>
                    <a:lnTo>
                      <a:pt x="1437" y="1431"/>
                    </a:lnTo>
                    <a:lnTo>
                      <a:pt x="1435" y="1431"/>
                    </a:lnTo>
                    <a:lnTo>
                      <a:pt x="1433" y="1433"/>
                    </a:lnTo>
                    <a:lnTo>
                      <a:pt x="1431" y="1435"/>
                    </a:lnTo>
                    <a:lnTo>
                      <a:pt x="1431" y="1433"/>
                    </a:lnTo>
                    <a:lnTo>
                      <a:pt x="1433" y="1433"/>
                    </a:lnTo>
                    <a:lnTo>
                      <a:pt x="1433" y="1431"/>
                    </a:lnTo>
                    <a:lnTo>
                      <a:pt x="1433" y="1429"/>
                    </a:lnTo>
                    <a:lnTo>
                      <a:pt x="1431" y="1431"/>
                    </a:lnTo>
                    <a:lnTo>
                      <a:pt x="1427" y="1433"/>
                    </a:lnTo>
                    <a:lnTo>
                      <a:pt x="1425" y="1433"/>
                    </a:lnTo>
                    <a:lnTo>
                      <a:pt x="1425" y="1429"/>
                    </a:lnTo>
                    <a:lnTo>
                      <a:pt x="1425" y="1429"/>
                    </a:lnTo>
                    <a:lnTo>
                      <a:pt x="1421" y="1431"/>
                    </a:lnTo>
                    <a:lnTo>
                      <a:pt x="1419" y="1431"/>
                    </a:lnTo>
                    <a:lnTo>
                      <a:pt x="1419" y="1431"/>
                    </a:lnTo>
                    <a:lnTo>
                      <a:pt x="1423" y="1429"/>
                    </a:lnTo>
                    <a:lnTo>
                      <a:pt x="1425" y="1425"/>
                    </a:lnTo>
                    <a:lnTo>
                      <a:pt x="1425" y="1423"/>
                    </a:lnTo>
                    <a:lnTo>
                      <a:pt x="1425" y="1423"/>
                    </a:lnTo>
                    <a:lnTo>
                      <a:pt x="1423" y="1423"/>
                    </a:lnTo>
                    <a:lnTo>
                      <a:pt x="1421" y="1425"/>
                    </a:lnTo>
                    <a:lnTo>
                      <a:pt x="1421" y="1423"/>
                    </a:lnTo>
                    <a:lnTo>
                      <a:pt x="1425" y="1421"/>
                    </a:lnTo>
                    <a:lnTo>
                      <a:pt x="1427" y="1421"/>
                    </a:lnTo>
                    <a:lnTo>
                      <a:pt x="1429" y="1419"/>
                    </a:lnTo>
                    <a:lnTo>
                      <a:pt x="1431" y="1419"/>
                    </a:lnTo>
                    <a:lnTo>
                      <a:pt x="1433" y="1416"/>
                    </a:lnTo>
                    <a:lnTo>
                      <a:pt x="1433" y="1414"/>
                    </a:lnTo>
                    <a:lnTo>
                      <a:pt x="1433" y="1414"/>
                    </a:lnTo>
                    <a:lnTo>
                      <a:pt x="1429" y="1416"/>
                    </a:lnTo>
                    <a:lnTo>
                      <a:pt x="1427" y="1416"/>
                    </a:lnTo>
                    <a:lnTo>
                      <a:pt x="1425" y="1414"/>
                    </a:lnTo>
                    <a:lnTo>
                      <a:pt x="1423" y="1414"/>
                    </a:lnTo>
                    <a:lnTo>
                      <a:pt x="1421" y="1414"/>
                    </a:lnTo>
                    <a:lnTo>
                      <a:pt x="1423" y="1412"/>
                    </a:lnTo>
                    <a:lnTo>
                      <a:pt x="1425" y="1410"/>
                    </a:lnTo>
                    <a:lnTo>
                      <a:pt x="1423" y="1410"/>
                    </a:lnTo>
                    <a:lnTo>
                      <a:pt x="1421" y="1410"/>
                    </a:lnTo>
                    <a:lnTo>
                      <a:pt x="1419" y="1412"/>
                    </a:lnTo>
                    <a:lnTo>
                      <a:pt x="1419" y="1414"/>
                    </a:lnTo>
                    <a:lnTo>
                      <a:pt x="1414" y="1416"/>
                    </a:lnTo>
                    <a:lnTo>
                      <a:pt x="1412" y="1419"/>
                    </a:lnTo>
                    <a:lnTo>
                      <a:pt x="1412" y="1421"/>
                    </a:lnTo>
                    <a:lnTo>
                      <a:pt x="1410" y="1423"/>
                    </a:lnTo>
                    <a:lnTo>
                      <a:pt x="1408" y="1425"/>
                    </a:lnTo>
                    <a:lnTo>
                      <a:pt x="1408" y="1421"/>
                    </a:lnTo>
                    <a:lnTo>
                      <a:pt x="1408" y="1419"/>
                    </a:lnTo>
                    <a:lnTo>
                      <a:pt x="1410" y="1416"/>
                    </a:lnTo>
                    <a:lnTo>
                      <a:pt x="1410" y="1414"/>
                    </a:lnTo>
                    <a:lnTo>
                      <a:pt x="1412" y="1410"/>
                    </a:lnTo>
                    <a:lnTo>
                      <a:pt x="1414" y="1408"/>
                    </a:lnTo>
                    <a:lnTo>
                      <a:pt x="1414" y="1406"/>
                    </a:lnTo>
                    <a:lnTo>
                      <a:pt x="1416" y="1406"/>
                    </a:lnTo>
                    <a:lnTo>
                      <a:pt x="1416" y="1404"/>
                    </a:lnTo>
                    <a:lnTo>
                      <a:pt x="1419" y="1400"/>
                    </a:lnTo>
                    <a:lnTo>
                      <a:pt x="1421" y="1400"/>
                    </a:lnTo>
                    <a:lnTo>
                      <a:pt x="1423" y="1398"/>
                    </a:lnTo>
                    <a:lnTo>
                      <a:pt x="1425" y="1395"/>
                    </a:lnTo>
                    <a:lnTo>
                      <a:pt x="1425" y="1395"/>
                    </a:lnTo>
                    <a:lnTo>
                      <a:pt x="1425" y="1393"/>
                    </a:lnTo>
                    <a:lnTo>
                      <a:pt x="1427" y="1391"/>
                    </a:lnTo>
                    <a:lnTo>
                      <a:pt x="1427" y="1389"/>
                    </a:lnTo>
                    <a:lnTo>
                      <a:pt x="1427" y="1391"/>
                    </a:lnTo>
                    <a:lnTo>
                      <a:pt x="1427" y="1393"/>
                    </a:lnTo>
                    <a:lnTo>
                      <a:pt x="1427" y="1393"/>
                    </a:lnTo>
                    <a:lnTo>
                      <a:pt x="1429" y="1391"/>
                    </a:lnTo>
                    <a:lnTo>
                      <a:pt x="1433" y="1387"/>
                    </a:lnTo>
                    <a:lnTo>
                      <a:pt x="1435" y="1385"/>
                    </a:lnTo>
                    <a:lnTo>
                      <a:pt x="1433" y="1383"/>
                    </a:lnTo>
                    <a:lnTo>
                      <a:pt x="1431" y="1383"/>
                    </a:lnTo>
                    <a:lnTo>
                      <a:pt x="1431" y="1385"/>
                    </a:lnTo>
                    <a:lnTo>
                      <a:pt x="1429" y="1381"/>
                    </a:lnTo>
                    <a:lnTo>
                      <a:pt x="1429" y="1381"/>
                    </a:lnTo>
                    <a:lnTo>
                      <a:pt x="1429" y="1379"/>
                    </a:lnTo>
                    <a:lnTo>
                      <a:pt x="1431" y="1379"/>
                    </a:lnTo>
                    <a:lnTo>
                      <a:pt x="1435" y="1379"/>
                    </a:lnTo>
                    <a:lnTo>
                      <a:pt x="1437" y="1381"/>
                    </a:lnTo>
                    <a:lnTo>
                      <a:pt x="1440" y="1379"/>
                    </a:lnTo>
                    <a:lnTo>
                      <a:pt x="1440" y="1376"/>
                    </a:lnTo>
                    <a:lnTo>
                      <a:pt x="1440" y="1372"/>
                    </a:lnTo>
                    <a:lnTo>
                      <a:pt x="1437" y="1372"/>
                    </a:lnTo>
                    <a:lnTo>
                      <a:pt x="1435" y="1372"/>
                    </a:lnTo>
                    <a:lnTo>
                      <a:pt x="1435" y="1374"/>
                    </a:lnTo>
                    <a:lnTo>
                      <a:pt x="1433" y="1374"/>
                    </a:lnTo>
                    <a:lnTo>
                      <a:pt x="1433" y="1372"/>
                    </a:lnTo>
                    <a:lnTo>
                      <a:pt x="1433" y="1370"/>
                    </a:lnTo>
                    <a:lnTo>
                      <a:pt x="1431" y="1372"/>
                    </a:lnTo>
                    <a:lnTo>
                      <a:pt x="1429" y="1374"/>
                    </a:lnTo>
                    <a:lnTo>
                      <a:pt x="1427" y="1374"/>
                    </a:lnTo>
                    <a:lnTo>
                      <a:pt x="1427" y="1376"/>
                    </a:lnTo>
                    <a:lnTo>
                      <a:pt x="1425" y="1379"/>
                    </a:lnTo>
                    <a:lnTo>
                      <a:pt x="1421" y="1379"/>
                    </a:lnTo>
                    <a:lnTo>
                      <a:pt x="1419" y="1381"/>
                    </a:lnTo>
                    <a:lnTo>
                      <a:pt x="1414" y="1383"/>
                    </a:lnTo>
                    <a:lnTo>
                      <a:pt x="1414" y="1385"/>
                    </a:lnTo>
                    <a:lnTo>
                      <a:pt x="1412" y="1387"/>
                    </a:lnTo>
                    <a:lnTo>
                      <a:pt x="1410" y="1385"/>
                    </a:lnTo>
                    <a:lnTo>
                      <a:pt x="1410" y="1387"/>
                    </a:lnTo>
                    <a:lnTo>
                      <a:pt x="1410" y="1387"/>
                    </a:lnTo>
                    <a:lnTo>
                      <a:pt x="1410" y="1389"/>
                    </a:lnTo>
                    <a:lnTo>
                      <a:pt x="1410" y="1389"/>
                    </a:lnTo>
                    <a:close/>
                    <a:moveTo>
                      <a:pt x="1284" y="1427"/>
                    </a:moveTo>
                    <a:lnTo>
                      <a:pt x="1286" y="1427"/>
                    </a:lnTo>
                    <a:lnTo>
                      <a:pt x="1292" y="1431"/>
                    </a:lnTo>
                    <a:lnTo>
                      <a:pt x="1298" y="1431"/>
                    </a:lnTo>
                    <a:lnTo>
                      <a:pt x="1303" y="1433"/>
                    </a:lnTo>
                    <a:lnTo>
                      <a:pt x="1305" y="1435"/>
                    </a:lnTo>
                    <a:lnTo>
                      <a:pt x="1307" y="1435"/>
                    </a:lnTo>
                    <a:lnTo>
                      <a:pt x="1311" y="1438"/>
                    </a:lnTo>
                    <a:lnTo>
                      <a:pt x="1315" y="1435"/>
                    </a:lnTo>
                    <a:lnTo>
                      <a:pt x="1317" y="1433"/>
                    </a:lnTo>
                    <a:lnTo>
                      <a:pt x="1315" y="1431"/>
                    </a:lnTo>
                    <a:lnTo>
                      <a:pt x="1313" y="1429"/>
                    </a:lnTo>
                    <a:lnTo>
                      <a:pt x="1311" y="1427"/>
                    </a:lnTo>
                    <a:lnTo>
                      <a:pt x="1309" y="1427"/>
                    </a:lnTo>
                    <a:lnTo>
                      <a:pt x="1305" y="1423"/>
                    </a:lnTo>
                    <a:lnTo>
                      <a:pt x="1300" y="1421"/>
                    </a:lnTo>
                    <a:lnTo>
                      <a:pt x="1298" y="1419"/>
                    </a:lnTo>
                    <a:lnTo>
                      <a:pt x="1296" y="1414"/>
                    </a:lnTo>
                    <a:lnTo>
                      <a:pt x="1290" y="1414"/>
                    </a:lnTo>
                    <a:lnTo>
                      <a:pt x="1286" y="1412"/>
                    </a:lnTo>
                    <a:lnTo>
                      <a:pt x="1275" y="1410"/>
                    </a:lnTo>
                    <a:lnTo>
                      <a:pt x="1273" y="1408"/>
                    </a:lnTo>
                    <a:lnTo>
                      <a:pt x="1269" y="1410"/>
                    </a:lnTo>
                    <a:lnTo>
                      <a:pt x="1271" y="1414"/>
                    </a:lnTo>
                    <a:lnTo>
                      <a:pt x="1275" y="1416"/>
                    </a:lnTo>
                    <a:lnTo>
                      <a:pt x="1282" y="1421"/>
                    </a:lnTo>
                    <a:lnTo>
                      <a:pt x="1282" y="1425"/>
                    </a:lnTo>
                    <a:lnTo>
                      <a:pt x="1284" y="1427"/>
                    </a:lnTo>
                    <a:lnTo>
                      <a:pt x="1284" y="1427"/>
                    </a:lnTo>
                    <a:close/>
                    <a:moveTo>
                      <a:pt x="1284" y="1518"/>
                    </a:moveTo>
                    <a:lnTo>
                      <a:pt x="1279" y="1516"/>
                    </a:lnTo>
                    <a:lnTo>
                      <a:pt x="1279" y="1511"/>
                    </a:lnTo>
                    <a:lnTo>
                      <a:pt x="1269" y="1509"/>
                    </a:lnTo>
                    <a:lnTo>
                      <a:pt x="1267" y="1509"/>
                    </a:lnTo>
                    <a:lnTo>
                      <a:pt x="1267" y="1507"/>
                    </a:lnTo>
                    <a:lnTo>
                      <a:pt x="1265" y="1505"/>
                    </a:lnTo>
                    <a:lnTo>
                      <a:pt x="1263" y="1505"/>
                    </a:lnTo>
                    <a:lnTo>
                      <a:pt x="1263" y="1501"/>
                    </a:lnTo>
                    <a:lnTo>
                      <a:pt x="1260" y="1501"/>
                    </a:lnTo>
                    <a:lnTo>
                      <a:pt x="1260" y="1499"/>
                    </a:lnTo>
                    <a:lnTo>
                      <a:pt x="1258" y="1497"/>
                    </a:lnTo>
                    <a:lnTo>
                      <a:pt x="1256" y="1497"/>
                    </a:lnTo>
                    <a:lnTo>
                      <a:pt x="1254" y="1494"/>
                    </a:lnTo>
                    <a:lnTo>
                      <a:pt x="1256" y="1492"/>
                    </a:lnTo>
                    <a:lnTo>
                      <a:pt x="1263" y="1486"/>
                    </a:lnTo>
                    <a:lnTo>
                      <a:pt x="1265" y="1490"/>
                    </a:lnTo>
                    <a:lnTo>
                      <a:pt x="1263" y="1492"/>
                    </a:lnTo>
                    <a:lnTo>
                      <a:pt x="1263" y="1494"/>
                    </a:lnTo>
                    <a:lnTo>
                      <a:pt x="1263" y="1497"/>
                    </a:lnTo>
                    <a:lnTo>
                      <a:pt x="1263" y="1499"/>
                    </a:lnTo>
                    <a:lnTo>
                      <a:pt x="1267" y="1501"/>
                    </a:lnTo>
                    <a:lnTo>
                      <a:pt x="1267" y="1499"/>
                    </a:lnTo>
                    <a:lnTo>
                      <a:pt x="1269" y="1499"/>
                    </a:lnTo>
                    <a:lnTo>
                      <a:pt x="1275" y="1503"/>
                    </a:lnTo>
                    <a:lnTo>
                      <a:pt x="1277" y="1503"/>
                    </a:lnTo>
                    <a:lnTo>
                      <a:pt x="1279" y="1505"/>
                    </a:lnTo>
                    <a:lnTo>
                      <a:pt x="1284" y="1505"/>
                    </a:lnTo>
                    <a:lnTo>
                      <a:pt x="1286" y="1503"/>
                    </a:lnTo>
                    <a:lnTo>
                      <a:pt x="1290" y="1503"/>
                    </a:lnTo>
                    <a:lnTo>
                      <a:pt x="1296" y="1503"/>
                    </a:lnTo>
                    <a:lnTo>
                      <a:pt x="1294" y="1505"/>
                    </a:lnTo>
                    <a:lnTo>
                      <a:pt x="1290" y="1505"/>
                    </a:lnTo>
                    <a:lnTo>
                      <a:pt x="1288" y="1509"/>
                    </a:lnTo>
                    <a:lnTo>
                      <a:pt x="1288" y="1511"/>
                    </a:lnTo>
                    <a:lnTo>
                      <a:pt x="1288" y="1516"/>
                    </a:lnTo>
                    <a:lnTo>
                      <a:pt x="1284" y="1518"/>
                    </a:lnTo>
                    <a:lnTo>
                      <a:pt x="1284" y="1518"/>
                    </a:lnTo>
                    <a:close/>
                    <a:moveTo>
                      <a:pt x="1313" y="1530"/>
                    </a:moveTo>
                    <a:lnTo>
                      <a:pt x="1311" y="1528"/>
                    </a:lnTo>
                    <a:lnTo>
                      <a:pt x="1305" y="1524"/>
                    </a:lnTo>
                    <a:lnTo>
                      <a:pt x="1305" y="1520"/>
                    </a:lnTo>
                    <a:lnTo>
                      <a:pt x="1305" y="1518"/>
                    </a:lnTo>
                    <a:lnTo>
                      <a:pt x="1305" y="1513"/>
                    </a:lnTo>
                    <a:lnTo>
                      <a:pt x="1311" y="1511"/>
                    </a:lnTo>
                    <a:lnTo>
                      <a:pt x="1315" y="1505"/>
                    </a:lnTo>
                    <a:lnTo>
                      <a:pt x="1317" y="1503"/>
                    </a:lnTo>
                    <a:lnTo>
                      <a:pt x="1319" y="1499"/>
                    </a:lnTo>
                    <a:lnTo>
                      <a:pt x="1324" y="1494"/>
                    </a:lnTo>
                    <a:lnTo>
                      <a:pt x="1326" y="1492"/>
                    </a:lnTo>
                    <a:lnTo>
                      <a:pt x="1328" y="1490"/>
                    </a:lnTo>
                    <a:lnTo>
                      <a:pt x="1328" y="1492"/>
                    </a:lnTo>
                    <a:lnTo>
                      <a:pt x="1326" y="1497"/>
                    </a:lnTo>
                    <a:lnTo>
                      <a:pt x="1330" y="1497"/>
                    </a:lnTo>
                    <a:lnTo>
                      <a:pt x="1330" y="1499"/>
                    </a:lnTo>
                    <a:lnTo>
                      <a:pt x="1326" y="1505"/>
                    </a:lnTo>
                    <a:lnTo>
                      <a:pt x="1324" y="1509"/>
                    </a:lnTo>
                    <a:lnTo>
                      <a:pt x="1328" y="1509"/>
                    </a:lnTo>
                    <a:lnTo>
                      <a:pt x="1330" y="1513"/>
                    </a:lnTo>
                    <a:lnTo>
                      <a:pt x="1328" y="1516"/>
                    </a:lnTo>
                    <a:lnTo>
                      <a:pt x="1328" y="1518"/>
                    </a:lnTo>
                    <a:lnTo>
                      <a:pt x="1330" y="1516"/>
                    </a:lnTo>
                    <a:lnTo>
                      <a:pt x="1330" y="1511"/>
                    </a:lnTo>
                    <a:lnTo>
                      <a:pt x="1334" y="1511"/>
                    </a:lnTo>
                    <a:lnTo>
                      <a:pt x="1336" y="1513"/>
                    </a:lnTo>
                    <a:lnTo>
                      <a:pt x="1338" y="1518"/>
                    </a:lnTo>
                    <a:lnTo>
                      <a:pt x="1338" y="1520"/>
                    </a:lnTo>
                    <a:lnTo>
                      <a:pt x="1334" y="1520"/>
                    </a:lnTo>
                    <a:lnTo>
                      <a:pt x="1332" y="1522"/>
                    </a:lnTo>
                    <a:lnTo>
                      <a:pt x="1328" y="1522"/>
                    </a:lnTo>
                    <a:lnTo>
                      <a:pt x="1322" y="1528"/>
                    </a:lnTo>
                    <a:lnTo>
                      <a:pt x="1317" y="1528"/>
                    </a:lnTo>
                    <a:lnTo>
                      <a:pt x="1317" y="1526"/>
                    </a:lnTo>
                    <a:lnTo>
                      <a:pt x="1315" y="1526"/>
                    </a:lnTo>
                    <a:lnTo>
                      <a:pt x="1315" y="1530"/>
                    </a:lnTo>
                    <a:lnTo>
                      <a:pt x="1313" y="1530"/>
                    </a:lnTo>
                    <a:lnTo>
                      <a:pt x="1313" y="1530"/>
                    </a:lnTo>
                    <a:close/>
                    <a:moveTo>
                      <a:pt x="1005" y="1290"/>
                    </a:moveTo>
                    <a:lnTo>
                      <a:pt x="1005" y="1294"/>
                    </a:lnTo>
                    <a:lnTo>
                      <a:pt x="1005" y="1294"/>
                    </a:lnTo>
                    <a:lnTo>
                      <a:pt x="1008" y="1294"/>
                    </a:lnTo>
                    <a:lnTo>
                      <a:pt x="1008" y="1288"/>
                    </a:lnTo>
                    <a:lnTo>
                      <a:pt x="1005" y="1290"/>
                    </a:lnTo>
                    <a:lnTo>
                      <a:pt x="1005" y="1290"/>
                    </a:lnTo>
                    <a:lnTo>
                      <a:pt x="1005" y="1290"/>
                    </a:lnTo>
                    <a:close/>
                    <a:moveTo>
                      <a:pt x="1003" y="1334"/>
                    </a:moveTo>
                    <a:lnTo>
                      <a:pt x="1005" y="1332"/>
                    </a:lnTo>
                    <a:lnTo>
                      <a:pt x="1008" y="1330"/>
                    </a:lnTo>
                    <a:lnTo>
                      <a:pt x="1010" y="1330"/>
                    </a:lnTo>
                    <a:lnTo>
                      <a:pt x="1010" y="1332"/>
                    </a:lnTo>
                    <a:lnTo>
                      <a:pt x="1005" y="1334"/>
                    </a:lnTo>
                    <a:lnTo>
                      <a:pt x="1003" y="1334"/>
                    </a:lnTo>
                    <a:lnTo>
                      <a:pt x="1003" y="1334"/>
                    </a:lnTo>
                    <a:close/>
                    <a:moveTo>
                      <a:pt x="967" y="1303"/>
                    </a:moveTo>
                    <a:lnTo>
                      <a:pt x="972" y="1298"/>
                    </a:lnTo>
                    <a:lnTo>
                      <a:pt x="974" y="1298"/>
                    </a:lnTo>
                    <a:lnTo>
                      <a:pt x="974" y="1296"/>
                    </a:lnTo>
                    <a:lnTo>
                      <a:pt x="976" y="1294"/>
                    </a:lnTo>
                    <a:lnTo>
                      <a:pt x="980" y="1294"/>
                    </a:lnTo>
                    <a:lnTo>
                      <a:pt x="982" y="1296"/>
                    </a:lnTo>
                    <a:lnTo>
                      <a:pt x="984" y="1296"/>
                    </a:lnTo>
                    <a:lnTo>
                      <a:pt x="989" y="1298"/>
                    </a:lnTo>
                    <a:lnTo>
                      <a:pt x="991" y="1303"/>
                    </a:lnTo>
                    <a:lnTo>
                      <a:pt x="991" y="1305"/>
                    </a:lnTo>
                    <a:lnTo>
                      <a:pt x="991" y="1309"/>
                    </a:lnTo>
                    <a:lnTo>
                      <a:pt x="980" y="1307"/>
                    </a:lnTo>
                    <a:lnTo>
                      <a:pt x="978" y="1305"/>
                    </a:lnTo>
                    <a:lnTo>
                      <a:pt x="974" y="1305"/>
                    </a:lnTo>
                    <a:lnTo>
                      <a:pt x="974" y="1307"/>
                    </a:lnTo>
                    <a:lnTo>
                      <a:pt x="974" y="1309"/>
                    </a:lnTo>
                    <a:lnTo>
                      <a:pt x="972" y="1307"/>
                    </a:lnTo>
                    <a:lnTo>
                      <a:pt x="972" y="1305"/>
                    </a:lnTo>
                    <a:lnTo>
                      <a:pt x="967" y="1305"/>
                    </a:lnTo>
                    <a:lnTo>
                      <a:pt x="967" y="1303"/>
                    </a:lnTo>
                    <a:lnTo>
                      <a:pt x="967" y="1303"/>
                    </a:lnTo>
                    <a:close/>
                    <a:moveTo>
                      <a:pt x="152" y="1320"/>
                    </a:moveTo>
                    <a:lnTo>
                      <a:pt x="156" y="1322"/>
                    </a:lnTo>
                    <a:lnTo>
                      <a:pt x="160" y="1328"/>
                    </a:lnTo>
                    <a:lnTo>
                      <a:pt x="158" y="1330"/>
                    </a:lnTo>
                    <a:lnTo>
                      <a:pt x="152" y="1324"/>
                    </a:lnTo>
                    <a:lnTo>
                      <a:pt x="152" y="1320"/>
                    </a:lnTo>
                    <a:lnTo>
                      <a:pt x="152" y="1320"/>
                    </a:lnTo>
                    <a:close/>
                    <a:moveTo>
                      <a:pt x="145" y="1311"/>
                    </a:moveTo>
                    <a:lnTo>
                      <a:pt x="143" y="1305"/>
                    </a:lnTo>
                    <a:lnTo>
                      <a:pt x="145" y="1303"/>
                    </a:lnTo>
                    <a:lnTo>
                      <a:pt x="145" y="1311"/>
                    </a:lnTo>
                    <a:lnTo>
                      <a:pt x="145" y="1311"/>
                    </a:lnTo>
                    <a:close/>
                    <a:moveTo>
                      <a:pt x="122" y="1290"/>
                    </a:moveTo>
                    <a:lnTo>
                      <a:pt x="129" y="1294"/>
                    </a:lnTo>
                    <a:lnTo>
                      <a:pt x="129" y="1290"/>
                    </a:lnTo>
                    <a:lnTo>
                      <a:pt x="122" y="1290"/>
                    </a:lnTo>
                    <a:lnTo>
                      <a:pt x="122" y="1290"/>
                    </a:lnTo>
                    <a:close/>
                    <a:moveTo>
                      <a:pt x="89" y="1277"/>
                    </a:moveTo>
                    <a:lnTo>
                      <a:pt x="91" y="1282"/>
                    </a:lnTo>
                    <a:lnTo>
                      <a:pt x="93" y="1282"/>
                    </a:lnTo>
                    <a:lnTo>
                      <a:pt x="95" y="1288"/>
                    </a:lnTo>
                    <a:lnTo>
                      <a:pt x="103" y="1288"/>
                    </a:lnTo>
                    <a:lnTo>
                      <a:pt x="101" y="1290"/>
                    </a:lnTo>
                    <a:lnTo>
                      <a:pt x="95" y="1290"/>
                    </a:lnTo>
                    <a:lnTo>
                      <a:pt x="93" y="1294"/>
                    </a:lnTo>
                    <a:lnTo>
                      <a:pt x="95" y="1296"/>
                    </a:lnTo>
                    <a:lnTo>
                      <a:pt x="93" y="1301"/>
                    </a:lnTo>
                    <a:lnTo>
                      <a:pt x="93" y="1303"/>
                    </a:lnTo>
                    <a:lnTo>
                      <a:pt x="99" y="1301"/>
                    </a:lnTo>
                    <a:lnTo>
                      <a:pt x="99" y="1305"/>
                    </a:lnTo>
                    <a:lnTo>
                      <a:pt x="103" y="1305"/>
                    </a:lnTo>
                    <a:lnTo>
                      <a:pt x="103" y="1307"/>
                    </a:lnTo>
                    <a:lnTo>
                      <a:pt x="108" y="1311"/>
                    </a:lnTo>
                    <a:lnTo>
                      <a:pt x="112" y="1309"/>
                    </a:lnTo>
                    <a:lnTo>
                      <a:pt x="105" y="1315"/>
                    </a:lnTo>
                    <a:lnTo>
                      <a:pt x="108" y="1320"/>
                    </a:lnTo>
                    <a:lnTo>
                      <a:pt x="112" y="1317"/>
                    </a:lnTo>
                    <a:lnTo>
                      <a:pt x="112" y="1315"/>
                    </a:lnTo>
                    <a:lnTo>
                      <a:pt x="116" y="1313"/>
                    </a:lnTo>
                    <a:lnTo>
                      <a:pt x="116" y="1317"/>
                    </a:lnTo>
                    <a:lnTo>
                      <a:pt x="112" y="1322"/>
                    </a:lnTo>
                    <a:lnTo>
                      <a:pt x="112" y="1324"/>
                    </a:lnTo>
                    <a:lnTo>
                      <a:pt x="114" y="1324"/>
                    </a:lnTo>
                    <a:lnTo>
                      <a:pt x="116" y="1328"/>
                    </a:lnTo>
                    <a:lnTo>
                      <a:pt x="122" y="1328"/>
                    </a:lnTo>
                    <a:lnTo>
                      <a:pt x="122" y="1330"/>
                    </a:lnTo>
                    <a:lnTo>
                      <a:pt x="124" y="1332"/>
                    </a:lnTo>
                    <a:lnTo>
                      <a:pt x="127" y="1334"/>
                    </a:lnTo>
                    <a:lnTo>
                      <a:pt x="124" y="1339"/>
                    </a:lnTo>
                    <a:lnTo>
                      <a:pt x="129" y="1343"/>
                    </a:lnTo>
                    <a:lnTo>
                      <a:pt x="133" y="1341"/>
                    </a:lnTo>
                    <a:lnTo>
                      <a:pt x="135" y="1343"/>
                    </a:lnTo>
                    <a:lnTo>
                      <a:pt x="137" y="1343"/>
                    </a:lnTo>
                    <a:lnTo>
                      <a:pt x="133" y="1349"/>
                    </a:lnTo>
                    <a:lnTo>
                      <a:pt x="139" y="1355"/>
                    </a:lnTo>
                    <a:lnTo>
                      <a:pt x="143" y="1355"/>
                    </a:lnTo>
                    <a:lnTo>
                      <a:pt x="143" y="1360"/>
                    </a:lnTo>
                    <a:lnTo>
                      <a:pt x="156" y="1366"/>
                    </a:lnTo>
                    <a:lnTo>
                      <a:pt x="158" y="1364"/>
                    </a:lnTo>
                    <a:lnTo>
                      <a:pt x="162" y="1366"/>
                    </a:lnTo>
                    <a:lnTo>
                      <a:pt x="158" y="1355"/>
                    </a:lnTo>
                    <a:lnTo>
                      <a:pt x="160" y="1349"/>
                    </a:lnTo>
                    <a:lnTo>
                      <a:pt x="158" y="1347"/>
                    </a:lnTo>
                    <a:lnTo>
                      <a:pt x="160" y="1339"/>
                    </a:lnTo>
                    <a:lnTo>
                      <a:pt x="156" y="1334"/>
                    </a:lnTo>
                    <a:lnTo>
                      <a:pt x="148" y="1328"/>
                    </a:lnTo>
                    <a:lnTo>
                      <a:pt x="145" y="1317"/>
                    </a:lnTo>
                    <a:lnTo>
                      <a:pt x="141" y="1309"/>
                    </a:lnTo>
                    <a:lnTo>
                      <a:pt x="141" y="1303"/>
                    </a:lnTo>
                    <a:lnTo>
                      <a:pt x="139" y="1301"/>
                    </a:lnTo>
                    <a:lnTo>
                      <a:pt x="135" y="1301"/>
                    </a:lnTo>
                    <a:lnTo>
                      <a:pt x="129" y="1296"/>
                    </a:lnTo>
                    <a:lnTo>
                      <a:pt x="124" y="1296"/>
                    </a:lnTo>
                    <a:lnTo>
                      <a:pt x="120" y="1294"/>
                    </a:lnTo>
                    <a:lnTo>
                      <a:pt x="118" y="1290"/>
                    </a:lnTo>
                    <a:lnTo>
                      <a:pt x="112" y="1288"/>
                    </a:lnTo>
                    <a:lnTo>
                      <a:pt x="108" y="1284"/>
                    </a:lnTo>
                    <a:lnTo>
                      <a:pt x="108" y="1279"/>
                    </a:lnTo>
                    <a:lnTo>
                      <a:pt x="103" y="1282"/>
                    </a:lnTo>
                    <a:lnTo>
                      <a:pt x="101" y="1275"/>
                    </a:lnTo>
                    <a:lnTo>
                      <a:pt x="97" y="1275"/>
                    </a:lnTo>
                    <a:lnTo>
                      <a:pt x="95" y="1277"/>
                    </a:lnTo>
                    <a:lnTo>
                      <a:pt x="89" y="1277"/>
                    </a:lnTo>
                    <a:lnTo>
                      <a:pt x="89" y="1277"/>
                    </a:lnTo>
                    <a:close/>
                    <a:moveTo>
                      <a:pt x="124" y="1286"/>
                    </a:moveTo>
                    <a:lnTo>
                      <a:pt x="129" y="1286"/>
                    </a:lnTo>
                    <a:lnTo>
                      <a:pt x="129" y="1284"/>
                    </a:lnTo>
                    <a:lnTo>
                      <a:pt x="131" y="1286"/>
                    </a:lnTo>
                    <a:lnTo>
                      <a:pt x="129" y="1288"/>
                    </a:lnTo>
                    <a:lnTo>
                      <a:pt x="124" y="1288"/>
                    </a:lnTo>
                    <a:lnTo>
                      <a:pt x="124" y="1286"/>
                    </a:lnTo>
                    <a:lnTo>
                      <a:pt x="124" y="1286"/>
                    </a:lnTo>
                    <a:close/>
                    <a:moveTo>
                      <a:pt x="122" y="1282"/>
                    </a:moveTo>
                    <a:lnTo>
                      <a:pt x="124" y="1279"/>
                    </a:lnTo>
                    <a:lnTo>
                      <a:pt x="127" y="1282"/>
                    </a:lnTo>
                    <a:lnTo>
                      <a:pt x="122" y="1282"/>
                    </a:lnTo>
                    <a:lnTo>
                      <a:pt x="122" y="1282"/>
                    </a:lnTo>
                    <a:close/>
                    <a:moveTo>
                      <a:pt x="99" y="1195"/>
                    </a:moveTo>
                    <a:lnTo>
                      <a:pt x="99" y="1199"/>
                    </a:lnTo>
                    <a:lnTo>
                      <a:pt x="101" y="1197"/>
                    </a:lnTo>
                    <a:lnTo>
                      <a:pt x="99" y="1195"/>
                    </a:lnTo>
                    <a:lnTo>
                      <a:pt x="99" y="1195"/>
                    </a:lnTo>
                    <a:close/>
                    <a:moveTo>
                      <a:pt x="110" y="1235"/>
                    </a:moveTo>
                    <a:lnTo>
                      <a:pt x="110" y="1231"/>
                    </a:lnTo>
                    <a:lnTo>
                      <a:pt x="112" y="1231"/>
                    </a:lnTo>
                    <a:lnTo>
                      <a:pt x="112" y="1233"/>
                    </a:lnTo>
                    <a:lnTo>
                      <a:pt x="110" y="1235"/>
                    </a:lnTo>
                    <a:lnTo>
                      <a:pt x="110" y="1235"/>
                    </a:lnTo>
                    <a:lnTo>
                      <a:pt x="110" y="1235"/>
                    </a:lnTo>
                    <a:close/>
                    <a:moveTo>
                      <a:pt x="108" y="1248"/>
                    </a:moveTo>
                    <a:lnTo>
                      <a:pt x="105" y="1250"/>
                    </a:lnTo>
                    <a:lnTo>
                      <a:pt x="105" y="1254"/>
                    </a:lnTo>
                    <a:lnTo>
                      <a:pt x="108" y="1256"/>
                    </a:lnTo>
                    <a:lnTo>
                      <a:pt x="110" y="1252"/>
                    </a:lnTo>
                    <a:lnTo>
                      <a:pt x="108" y="1248"/>
                    </a:lnTo>
                    <a:lnTo>
                      <a:pt x="108" y="1248"/>
                    </a:lnTo>
                    <a:close/>
                    <a:moveTo>
                      <a:pt x="112" y="1244"/>
                    </a:moveTo>
                    <a:lnTo>
                      <a:pt x="114" y="1237"/>
                    </a:lnTo>
                    <a:lnTo>
                      <a:pt x="112" y="1237"/>
                    </a:lnTo>
                    <a:lnTo>
                      <a:pt x="108" y="1239"/>
                    </a:lnTo>
                    <a:lnTo>
                      <a:pt x="108" y="1244"/>
                    </a:lnTo>
                    <a:lnTo>
                      <a:pt x="110" y="1244"/>
                    </a:lnTo>
                    <a:lnTo>
                      <a:pt x="110" y="1244"/>
                    </a:lnTo>
                    <a:lnTo>
                      <a:pt x="112" y="1244"/>
                    </a:lnTo>
                    <a:lnTo>
                      <a:pt x="112" y="1244"/>
                    </a:lnTo>
                    <a:close/>
                    <a:moveTo>
                      <a:pt x="116" y="1239"/>
                    </a:moveTo>
                    <a:lnTo>
                      <a:pt x="120" y="1233"/>
                    </a:lnTo>
                    <a:lnTo>
                      <a:pt x="122" y="1233"/>
                    </a:lnTo>
                    <a:lnTo>
                      <a:pt x="127" y="1229"/>
                    </a:lnTo>
                    <a:lnTo>
                      <a:pt x="131" y="1227"/>
                    </a:lnTo>
                    <a:lnTo>
                      <a:pt x="131" y="1229"/>
                    </a:lnTo>
                    <a:lnTo>
                      <a:pt x="124" y="1235"/>
                    </a:lnTo>
                    <a:lnTo>
                      <a:pt x="122" y="1235"/>
                    </a:lnTo>
                    <a:lnTo>
                      <a:pt x="118" y="1239"/>
                    </a:lnTo>
                    <a:lnTo>
                      <a:pt x="116" y="1239"/>
                    </a:lnTo>
                    <a:lnTo>
                      <a:pt x="116" y="1239"/>
                    </a:lnTo>
                    <a:close/>
                    <a:moveTo>
                      <a:pt x="112" y="1218"/>
                    </a:moveTo>
                    <a:lnTo>
                      <a:pt x="112" y="1214"/>
                    </a:lnTo>
                    <a:lnTo>
                      <a:pt x="116" y="1210"/>
                    </a:lnTo>
                    <a:lnTo>
                      <a:pt x="116" y="1214"/>
                    </a:lnTo>
                    <a:lnTo>
                      <a:pt x="114" y="1216"/>
                    </a:lnTo>
                    <a:lnTo>
                      <a:pt x="114" y="1216"/>
                    </a:lnTo>
                    <a:lnTo>
                      <a:pt x="112" y="1218"/>
                    </a:lnTo>
                    <a:lnTo>
                      <a:pt x="112" y="1218"/>
                    </a:lnTo>
                    <a:close/>
                    <a:moveTo>
                      <a:pt x="103" y="1216"/>
                    </a:moveTo>
                    <a:lnTo>
                      <a:pt x="110" y="1218"/>
                    </a:lnTo>
                    <a:lnTo>
                      <a:pt x="110" y="1216"/>
                    </a:lnTo>
                    <a:lnTo>
                      <a:pt x="110" y="1214"/>
                    </a:lnTo>
                    <a:lnTo>
                      <a:pt x="103" y="1216"/>
                    </a:lnTo>
                    <a:lnTo>
                      <a:pt x="103" y="1216"/>
                    </a:lnTo>
                    <a:close/>
                    <a:moveTo>
                      <a:pt x="99" y="1204"/>
                    </a:moveTo>
                    <a:lnTo>
                      <a:pt x="97" y="1212"/>
                    </a:lnTo>
                    <a:lnTo>
                      <a:pt x="101" y="1214"/>
                    </a:lnTo>
                    <a:lnTo>
                      <a:pt x="101" y="1216"/>
                    </a:lnTo>
                    <a:lnTo>
                      <a:pt x="103" y="1212"/>
                    </a:lnTo>
                    <a:lnTo>
                      <a:pt x="101" y="1208"/>
                    </a:lnTo>
                    <a:lnTo>
                      <a:pt x="99" y="1204"/>
                    </a:lnTo>
                    <a:lnTo>
                      <a:pt x="99" y="1204"/>
                    </a:lnTo>
                    <a:close/>
                    <a:moveTo>
                      <a:pt x="101" y="1202"/>
                    </a:moveTo>
                    <a:lnTo>
                      <a:pt x="105" y="1202"/>
                    </a:lnTo>
                    <a:lnTo>
                      <a:pt x="103" y="1204"/>
                    </a:lnTo>
                    <a:lnTo>
                      <a:pt x="103" y="1208"/>
                    </a:lnTo>
                    <a:lnTo>
                      <a:pt x="108" y="1208"/>
                    </a:lnTo>
                    <a:lnTo>
                      <a:pt x="110" y="1204"/>
                    </a:lnTo>
                    <a:lnTo>
                      <a:pt x="110" y="1208"/>
                    </a:lnTo>
                    <a:lnTo>
                      <a:pt x="110" y="1212"/>
                    </a:lnTo>
                    <a:lnTo>
                      <a:pt x="114" y="1208"/>
                    </a:lnTo>
                    <a:lnTo>
                      <a:pt x="114" y="1199"/>
                    </a:lnTo>
                    <a:lnTo>
                      <a:pt x="110" y="1197"/>
                    </a:lnTo>
                    <a:lnTo>
                      <a:pt x="105" y="1197"/>
                    </a:lnTo>
                    <a:lnTo>
                      <a:pt x="101" y="1202"/>
                    </a:lnTo>
                    <a:lnTo>
                      <a:pt x="101" y="1202"/>
                    </a:lnTo>
                    <a:close/>
                    <a:moveTo>
                      <a:pt x="101" y="1193"/>
                    </a:moveTo>
                    <a:lnTo>
                      <a:pt x="103" y="1195"/>
                    </a:lnTo>
                    <a:lnTo>
                      <a:pt x="105" y="1193"/>
                    </a:lnTo>
                    <a:lnTo>
                      <a:pt x="103" y="1191"/>
                    </a:lnTo>
                    <a:lnTo>
                      <a:pt x="101" y="1193"/>
                    </a:lnTo>
                    <a:lnTo>
                      <a:pt x="101" y="1193"/>
                    </a:lnTo>
                    <a:close/>
                    <a:moveTo>
                      <a:pt x="110" y="1187"/>
                    </a:moveTo>
                    <a:lnTo>
                      <a:pt x="110" y="1180"/>
                    </a:lnTo>
                    <a:lnTo>
                      <a:pt x="114" y="1178"/>
                    </a:lnTo>
                    <a:lnTo>
                      <a:pt x="116" y="1178"/>
                    </a:lnTo>
                    <a:lnTo>
                      <a:pt x="116" y="1183"/>
                    </a:lnTo>
                    <a:lnTo>
                      <a:pt x="112" y="1185"/>
                    </a:lnTo>
                    <a:lnTo>
                      <a:pt x="110" y="1187"/>
                    </a:lnTo>
                    <a:lnTo>
                      <a:pt x="110" y="1187"/>
                    </a:lnTo>
                    <a:close/>
                    <a:moveTo>
                      <a:pt x="84" y="1174"/>
                    </a:moveTo>
                    <a:lnTo>
                      <a:pt x="93" y="1185"/>
                    </a:lnTo>
                    <a:lnTo>
                      <a:pt x="95" y="1189"/>
                    </a:lnTo>
                    <a:lnTo>
                      <a:pt x="95" y="1193"/>
                    </a:lnTo>
                    <a:lnTo>
                      <a:pt x="91" y="1191"/>
                    </a:lnTo>
                    <a:lnTo>
                      <a:pt x="91" y="1187"/>
                    </a:lnTo>
                    <a:lnTo>
                      <a:pt x="84" y="1180"/>
                    </a:lnTo>
                    <a:lnTo>
                      <a:pt x="84" y="1176"/>
                    </a:lnTo>
                    <a:lnTo>
                      <a:pt x="84" y="1176"/>
                    </a:lnTo>
                    <a:lnTo>
                      <a:pt x="84" y="1174"/>
                    </a:lnTo>
                    <a:lnTo>
                      <a:pt x="84" y="1174"/>
                    </a:lnTo>
                    <a:close/>
                    <a:moveTo>
                      <a:pt x="93" y="1170"/>
                    </a:moveTo>
                    <a:lnTo>
                      <a:pt x="93" y="1176"/>
                    </a:lnTo>
                    <a:lnTo>
                      <a:pt x="95" y="1180"/>
                    </a:lnTo>
                    <a:lnTo>
                      <a:pt x="97" y="1187"/>
                    </a:lnTo>
                    <a:lnTo>
                      <a:pt x="101" y="1189"/>
                    </a:lnTo>
                    <a:lnTo>
                      <a:pt x="101" y="1183"/>
                    </a:lnTo>
                    <a:lnTo>
                      <a:pt x="97" y="1174"/>
                    </a:lnTo>
                    <a:lnTo>
                      <a:pt x="95" y="1170"/>
                    </a:lnTo>
                    <a:lnTo>
                      <a:pt x="93" y="1170"/>
                    </a:lnTo>
                    <a:lnTo>
                      <a:pt x="93" y="1170"/>
                    </a:lnTo>
                    <a:lnTo>
                      <a:pt x="93" y="1170"/>
                    </a:lnTo>
                    <a:close/>
                    <a:moveTo>
                      <a:pt x="84" y="1166"/>
                    </a:moveTo>
                    <a:lnTo>
                      <a:pt x="91" y="1166"/>
                    </a:lnTo>
                    <a:lnTo>
                      <a:pt x="91" y="1168"/>
                    </a:lnTo>
                    <a:lnTo>
                      <a:pt x="95" y="1168"/>
                    </a:lnTo>
                    <a:lnTo>
                      <a:pt x="97" y="1161"/>
                    </a:lnTo>
                    <a:lnTo>
                      <a:pt x="93" y="1159"/>
                    </a:lnTo>
                    <a:lnTo>
                      <a:pt x="89" y="1161"/>
                    </a:lnTo>
                    <a:lnTo>
                      <a:pt x="84" y="1166"/>
                    </a:lnTo>
                    <a:lnTo>
                      <a:pt x="84" y="1166"/>
                    </a:lnTo>
                    <a:close/>
                    <a:moveTo>
                      <a:pt x="44" y="1168"/>
                    </a:moveTo>
                    <a:lnTo>
                      <a:pt x="42" y="1159"/>
                    </a:lnTo>
                    <a:lnTo>
                      <a:pt x="49" y="1151"/>
                    </a:lnTo>
                    <a:lnTo>
                      <a:pt x="55" y="1151"/>
                    </a:lnTo>
                    <a:lnTo>
                      <a:pt x="55" y="1157"/>
                    </a:lnTo>
                    <a:lnTo>
                      <a:pt x="57" y="1155"/>
                    </a:lnTo>
                    <a:lnTo>
                      <a:pt x="59" y="1153"/>
                    </a:lnTo>
                    <a:lnTo>
                      <a:pt x="61" y="1155"/>
                    </a:lnTo>
                    <a:lnTo>
                      <a:pt x="61" y="1157"/>
                    </a:lnTo>
                    <a:lnTo>
                      <a:pt x="61" y="1161"/>
                    </a:lnTo>
                    <a:lnTo>
                      <a:pt x="57" y="1166"/>
                    </a:lnTo>
                    <a:lnTo>
                      <a:pt x="51" y="1168"/>
                    </a:lnTo>
                    <a:lnTo>
                      <a:pt x="53" y="1170"/>
                    </a:lnTo>
                    <a:lnTo>
                      <a:pt x="53" y="1172"/>
                    </a:lnTo>
                    <a:lnTo>
                      <a:pt x="57" y="1172"/>
                    </a:lnTo>
                    <a:lnTo>
                      <a:pt x="61" y="1166"/>
                    </a:lnTo>
                    <a:lnTo>
                      <a:pt x="65" y="1159"/>
                    </a:lnTo>
                    <a:lnTo>
                      <a:pt x="72" y="1155"/>
                    </a:lnTo>
                    <a:lnTo>
                      <a:pt x="74" y="1157"/>
                    </a:lnTo>
                    <a:lnTo>
                      <a:pt x="65" y="1164"/>
                    </a:lnTo>
                    <a:lnTo>
                      <a:pt x="65" y="1170"/>
                    </a:lnTo>
                    <a:lnTo>
                      <a:pt x="61" y="1174"/>
                    </a:lnTo>
                    <a:lnTo>
                      <a:pt x="61" y="1183"/>
                    </a:lnTo>
                    <a:lnTo>
                      <a:pt x="57" y="1185"/>
                    </a:lnTo>
                    <a:lnTo>
                      <a:pt x="53" y="1185"/>
                    </a:lnTo>
                    <a:lnTo>
                      <a:pt x="49" y="1189"/>
                    </a:lnTo>
                    <a:lnTo>
                      <a:pt x="53" y="1189"/>
                    </a:lnTo>
                    <a:lnTo>
                      <a:pt x="55" y="1187"/>
                    </a:lnTo>
                    <a:lnTo>
                      <a:pt x="59" y="1187"/>
                    </a:lnTo>
                    <a:lnTo>
                      <a:pt x="61" y="1193"/>
                    </a:lnTo>
                    <a:lnTo>
                      <a:pt x="55" y="1193"/>
                    </a:lnTo>
                    <a:lnTo>
                      <a:pt x="53" y="1197"/>
                    </a:lnTo>
                    <a:lnTo>
                      <a:pt x="53" y="1202"/>
                    </a:lnTo>
                    <a:lnTo>
                      <a:pt x="53" y="1208"/>
                    </a:lnTo>
                    <a:lnTo>
                      <a:pt x="55" y="1214"/>
                    </a:lnTo>
                    <a:lnTo>
                      <a:pt x="57" y="1218"/>
                    </a:lnTo>
                    <a:lnTo>
                      <a:pt x="59" y="1218"/>
                    </a:lnTo>
                    <a:lnTo>
                      <a:pt x="61" y="1220"/>
                    </a:lnTo>
                    <a:lnTo>
                      <a:pt x="59" y="1225"/>
                    </a:lnTo>
                    <a:lnTo>
                      <a:pt x="53" y="1223"/>
                    </a:lnTo>
                    <a:lnTo>
                      <a:pt x="49" y="1210"/>
                    </a:lnTo>
                    <a:lnTo>
                      <a:pt x="46" y="1204"/>
                    </a:lnTo>
                    <a:lnTo>
                      <a:pt x="49" y="1202"/>
                    </a:lnTo>
                    <a:lnTo>
                      <a:pt x="44" y="1202"/>
                    </a:lnTo>
                    <a:lnTo>
                      <a:pt x="42" y="1197"/>
                    </a:lnTo>
                    <a:lnTo>
                      <a:pt x="44" y="1195"/>
                    </a:lnTo>
                    <a:lnTo>
                      <a:pt x="49" y="1195"/>
                    </a:lnTo>
                    <a:lnTo>
                      <a:pt x="44" y="1191"/>
                    </a:lnTo>
                    <a:lnTo>
                      <a:pt x="42" y="1191"/>
                    </a:lnTo>
                    <a:lnTo>
                      <a:pt x="44" y="1187"/>
                    </a:lnTo>
                    <a:lnTo>
                      <a:pt x="42" y="1183"/>
                    </a:lnTo>
                    <a:lnTo>
                      <a:pt x="42" y="1180"/>
                    </a:lnTo>
                    <a:lnTo>
                      <a:pt x="46" y="1180"/>
                    </a:lnTo>
                    <a:lnTo>
                      <a:pt x="49" y="1183"/>
                    </a:lnTo>
                    <a:lnTo>
                      <a:pt x="46" y="1178"/>
                    </a:lnTo>
                    <a:lnTo>
                      <a:pt x="44" y="1176"/>
                    </a:lnTo>
                    <a:lnTo>
                      <a:pt x="42" y="1174"/>
                    </a:lnTo>
                    <a:lnTo>
                      <a:pt x="42" y="1172"/>
                    </a:lnTo>
                    <a:lnTo>
                      <a:pt x="44" y="1168"/>
                    </a:lnTo>
                    <a:lnTo>
                      <a:pt x="44" y="1168"/>
                    </a:lnTo>
                    <a:close/>
                    <a:moveTo>
                      <a:pt x="91" y="1147"/>
                    </a:moveTo>
                    <a:lnTo>
                      <a:pt x="91" y="1142"/>
                    </a:lnTo>
                    <a:lnTo>
                      <a:pt x="93" y="1140"/>
                    </a:lnTo>
                    <a:lnTo>
                      <a:pt x="95" y="1145"/>
                    </a:lnTo>
                    <a:lnTo>
                      <a:pt x="91" y="1147"/>
                    </a:lnTo>
                    <a:lnTo>
                      <a:pt x="91" y="1147"/>
                    </a:lnTo>
                    <a:close/>
                    <a:moveTo>
                      <a:pt x="497" y="540"/>
                    </a:moveTo>
                    <a:lnTo>
                      <a:pt x="500" y="542"/>
                    </a:lnTo>
                    <a:lnTo>
                      <a:pt x="502" y="540"/>
                    </a:lnTo>
                    <a:lnTo>
                      <a:pt x="502" y="538"/>
                    </a:lnTo>
                    <a:lnTo>
                      <a:pt x="504" y="538"/>
                    </a:lnTo>
                    <a:lnTo>
                      <a:pt x="500" y="538"/>
                    </a:lnTo>
                    <a:lnTo>
                      <a:pt x="497" y="540"/>
                    </a:lnTo>
                    <a:lnTo>
                      <a:pt x="497" y="540"/>
                    </a:lnTo>
                    <a:close/>
                    <a:moveTo>
                      <a:pt x="460" y="502"/>
                    </a:moveTo>
                    <a:lnTo>
                      <a:pt x="462" y="502"/>
                    </a:lnTo>
                    <a:lnTo>
                      <a:pt x="466" y="500"/>
                    </a:lnTo>
                    <a:lnTo>
                      <a:pt x="466" y="495"/>
                    </a:lnTo>
                    <a:lnTo>
                      <a:pt x="462" y="498"/>
                    </a:lnTo>
                    <a:lnTo>
                      <a:pt x="460" y="502"/>
                    </a:lnTo>
                    <a:lnTo>
                      <a:pt x="460" y="502"/>
                    </a:lnTo>
                    <a:close/>
                    <a:moveTo>
                      <a:pt x="318" y="512"/>
                    </a:moveTo>
                    <a:lnTo>
                      <a:pt x="320" y="514"/>
                    </a:lnTo>
                    <a:lnTo>
                      <a:pt x="323" y="510"/>
                    </a:lnTo>
                    <a:lnTo>
                      <a:pt x="320" y="510"/>
                    </a:lnTo>
                    <a:lnTo>
                      <a:pt x="320" y="510"/>
                    </a:lnTo>
                    <a:lnTo>
                      <a:pt x="318" y="512"/>
                    </a:lnTo>
                    <a:lnTo>
                      <a:pt x="318" y="512"/>
                    </a:lnTo>
                    <a:close/>
                    <a:moveTo>
                      <a:pt x="318" y="521"/>
                    </a:moveTo>
                    <a:lnTo>
                      <a:pt x="316" y="519"/>
                    </a:lnTo>
                    <a:lnTo>
                      <a:pt x="318" y="516"/>
                    </a:lnTo>
                    <a:lnTo>
                      <a:pt x="320" y="519"/>
                    </a:lnTo>
                    <a:lnTo>
                      <a:pt x="318" y="521"/>
                    </a:lnTo>
                    <a:lnTo>
                      <a:pt x="318" y="521"/>
                    </a:lnTo>
                    <a:close/>
                    <a:moveTo>
                      <a:pt x="310" y="531"/>
                    </a:moveTo>
                    <a:lnTo>
                      <a:pt x="312" y="538"/>
                    </a:lnTo>
                    <a:lnTo>
                      <a:pt x="310" y="542"/>
                    </a:lnTo>
                    <a:lnTo>
                      <a:pt x="310" y="546"/>
                    </a:lnTo>
                    <a:lnTo>
                      <a:pt x="314" y="546"/>
                    </a:lnTo>
                    <a:lnTo>
                      <a:pt x="316" y="542"/>
                    </a:lnTo>
                    <a:lnTo>
                      <a:pt x="320" y="542"/>
                    </a:lnTo>
                    <a:lnTo>
                      <a:pt x="333" y="531"/>
                    </a:lnTo>
                    <a:lnTo>
                      <a:pt x="339" y="529"/>
                    </a:lnTo>
                    <a:lnTo>
                      <a:pt x="342" y="523"/>
                    </a:lnTo>
                    <a:lnTo>
                      <a:pt x="339" y="525"/>
                    </a:lnTo>
                    <a:lnTo>
                      <a:pt x="337" y="523"/>
                    </a:lnTo>
                    <a:lnTo>
                      <a:pt x="335" y="516"/>
                    </a:lnTo>
                    <a:lnTo>
                      <a:pt x="333" y="516"/>
                    </a:lnTo>
                    <a:lnTo>
                      <a:pt x="331" y="521"/>
                    </a:lnTo>
                    <a:lnTo>
                      <a:pt x="327" y="523"/>
                    </a:lnTo>
                    <a:lnTo>
                      <a:pt x="327" y="527"/>
                    </a:lnTo>
                    <a:lnTo>
                      <a:pt x="325" y="525"/>
                    </a:lnTo>
                    <a:lnTo>
                      <a:pt x="323" y="527"/>
                    </a:lnTo>
                    <a:lnTo>
                      <a:pt x="323" y="531"/>
                    </a:lnTo>
                    <a:lnTo>
                      <a:pt x="320" y="527"/>
                    </a:lnTo>
                    <a:lnTo>
                      <a:pt x="320" y="525"/>
                    </a:lnTo>
                    <a:lnTo>
                      <a:pt x="318" y="523"/>
                    </a:lnTo>
                    <a:lnTo>
                      <a:pt x="316" y="525"/>
                    </a:lnTo>
                    <a:lnTo>
                      <a:pt x="314" y="525"/>
                    </a:lnTo>
                    <a:lnTo>
                      <a:pt x="314" y="529"/>
                    </a:lnTo>
                    <a:lnTo>
                      <a:pt x="310" y="531"/>
                    </a:lnTo>
                    <a:lnTo>
                      <a:pt x="310" y="531"/>
                    </a:lnTo>
                    <a:close/>
                    <a:moveTo>
                      <a:pt x="297" y="544"/>
                    </a:moveTo>
                    <a:lnTo>
                      <a:pt x="297" y="540"/>
                    </a:lnTo>
                    <a:lnTo>
                      <a:pt x="297" y="533"/>
                    </a:lnTo>
                    <a:lnTo>
                      <a:pt x="293" y="535"/>
                    </a:lnTo>
                    <a:lnTo>
                      <a:pt x="293" y="540"/>
                    </a:lnTo>
                    <a:lnTo>
                      <a:pt x="291" y="542"/>
                    </a:lnTo>
                    <a:lnTo>
                      <a:pt x="293" y="542"/>
                    </a:lnTo>
                    <a:lnTo>
                      <a:pt x="293" y="542"/>
                    </a:lnTo>
                    <a:lnTo>
                      <a:pt x="297" y="544"/>
                    </a:lnTo>
                    <a:lnTo>
                      <a:pt x="297" y="544"/>
                    </a:lnTo>
                    <a:close/>
                    <a:moveTo>
                      <a:pt x="297" y="546"/>
                    </a:moveTo>
                    <a:lnTo>
                      <a:pt x="299" y="546"/>
                    </a:lnTo>
                    <a:lnTo>
                      <a:pt x="301" y="542"/>
                    </a:lnTo>
                    <a:lnTo>
                      <a:pt x="299" y="538"/>
                    </a:lnTo>
                    <a:lnTo>
                      <a:pt x="299" y="531"/>
                    </a:lnTo>
                    <a:lnTo>
                      <a:pt x="301" y="529"/>
                    </a:lnTo>
                    <a:lnTo>
                      <a:pt x="304" y="529"/>
                    </a:lnTo>
                    <a:lnTo>
                      <a:pt x="304" y="527"/>
                    </a:lnTo>
                    <a:lnTo>
                      <a:pt x="308" y="527"/>
                    </a:lnTo>
                    <a:lnTo>
                      <a:pt x="308" y="531"/>
                    </a:lnTo>
                    <a:lnTo>
                      <a:pt x="308" y="540"/>
                    </a:lnTo>
                    <a:lnTo>
                      <a:pt x="306" y="544"/>
                    </a:lnTo>
                    <a:lnTo>
                      <a:pt x="308" y="546"/>
                    </a:lnTo>
                    <a:lnTo>
                      <a:pt x="301" y="550"/>
                    </a:lnTo>
                    <a:lnTo>
                      <a:pt x="297" y="546"/>
                    </a:lnTo>
                    <a:lnTo>
                      <a:pt x="297" y="546"/>
                    </a:lnTo>
                    <a:close/>
                    <a:moveTo>
                      <a:pt x="304" y="567"/>
                    </a:moveTo>
                    <a:lnTo>
                      <a:pt x="306" y="563"/>
                    </a:lnTo>
                    <a:lnTo>
                      <a:pt x="304" y="557"/>
                    </a:lnTo>
                    <a:lnTo>
                      <a:pt x="304" y="550"/>
                    </a:lnTo>
                    <a:lnTo>
                      <a:pt x="299" y="550"/>
                    </a:lnTo>
                    <a:lnTo>
                      <a:pt x="293" y="546"/>
                    </a:lnTo>
                    <a:lnTo>
                      <a:pt x="291" y="546"/>
                    </a:lnTo>
                    <a:lnTo>
                      <a:pt x="291" y="548"/>
                    </a:lnTo>
                    <a:lnTo>
                      <a:pt x="299" y="554"/>
                    </a:lnTo>
                    <a:lnTo>
                      <a:pt x="293" y="554"/>
                    </a:lnTo>
                    <a:lnTo>
                      <a:pt x="293" y="557"/>
                    </a:lnTo>
                    <a:lnTo>
                      <a:pt x="297" y="561"/>
                    </a:lnTo>
                    <a:lnTo>
                      <a:pt x="304" y="567"/>
                    </a:lnTo>
                    <a:lnTo>
                      <a:pt x="304" y="567"/>
                    </a:lnTo>
                    <a:close/>
                    <a:moveTo>
                      <a:pt x="259" y="495"/>
                    </a:moveTo>
                    <a:lnTo>
                      <a:pt x="261" y="500"/>
                    </a:lnTo>
                    <a:lnTo>
                      <a:pt x="264" y="498"/>
                    </a:lnTo>
                    <a:lnTo>
                      <a:pt x="268" y="500"/>
                    </a:lnTo>
                    <a:lnTo>
                      <a:pt x="270" y="500"/>
                    </a:lnTo>
                    <a:lnTo>
                      <a:pt x="266" y="493"/>
                    </a:lnTo>
                    <a:lnTo>
                      <a:pt x="261" y="493"/>
                    </a:lnTo>
                    <a:lnTo>
                      <a:pt x="259" y="495"/>
                    </a:lnTo>
                    <a:lnTo>
                      <a:pt x="259" y="495"/>
                    </a:lnTo>
                    <a:close/>
                    <a:moveTo>
                      <a:pt x="175" y="1345"/>
                    </a:moveTo>
                    <a:lnTo>
                      <a:pt x="175" y="1345"/>
                    </a:lnTo>
                    <a:lnTo>
                      <a:pt x="173" y="1345"/>
                    </a:lnTo>
                    <a:lnTo>
                      <a:pt x="171" y="1339"/>
                    </a:lnTo>
                    <a:lnTo>
                      <a:pt x="175" y="1330"/>
                    </a:lnTo>
                    <a:lnTo>
                      <a:pt x="177" y="1326"/>
                    </a:lnTo>
                    <a:lnTo>
                      <a:pt x="175" y="1328"/>
                    </a:lnTo>
                    <a:lnTo>
                      <a:pt x="169" y="1330"/>
                    </a:lnTo>
                    <a:lnTo>
                      <a:pt x="164" y="1332"/>
                    </a:lnTo>
                    <a:lnTo>
                      <a:pt x="160" y="1326"/>
                    </a:lnTo>
                    <a:lnTo>
                      <a:pt x="160" y="1324"/>
                    </a:lnTo>
                    <a:lnTo>
                      <a:pt x="162" y="1324"/>
                    </a:lnTo>
                    <a:lnTo>
                      <a:pt x="164" y="1326"/>
                    </a:lnTo>
                    <a:lnTo>
                      <a:pt x="167" y="1328"/>
                    </a:lnTo>
                    <a:lnTo>
                      <a:pt x="167" y="1324"/>
                    </a:lnTo>
                    <a:lnTo>
                      <a:pt x="164" y="1322"/>
                    </a:lnTo>
                    <a:lnTo>
                      <a:pt x="164" y="1317"/>
                    </a:lnTo>
                    <a:lnTo>
                      <a:pt x="160" y="1317"/>
                    </a:lnTo>
                    <a:lnTo>
                      <a:pt x="158" y="1320"/>
                    </a:lnTo>
                    <a:lnTo>
                      <a:pt x="154" y="1317"/>
                    </a:lnTo>
                    <a:lnTo>
                      <a:pt x="152" y="1313"/>
                    </a:lnTo>
                    <a:lnTo>
                      <a:pt x="152" y="1311"/>
                    </a:lnTo>
                    <a:lnTo>
                      <a:pt x="156" y="1307"/>
                    </a:lnTo>
                    <a:lnTo>
                      <a:pt x="158" y="1303"/>
                    </a:lnTo>
                    <a:lnTo>
                      <a:pt x="162" y="1301"/>
                    </a:lnTo>
                    <a:lnTo>
                      <a:pt x="160" y="1298"/>
                    </a:lnTo>
                    <a:lnTo>
                      <a:pt x="156" y="1301"/>
                    </a:lnTo>
                    <a:lnTo>
                      <a:pt x="152" y="1301"/>
                    </a:lnTo>
                    <a:lnTo>
                      <a:pt x="152" y="1298"/>
                    </a:lnTo>
                    <a:lnTo>
                      <a:pt x="154" y="1296"/>
                    </a:lnTo>
                    <a:lnTo>
                      <a:pt x="158" y="1290"/>
                    </a:lnTo>
                    <a:lnTo>
                      <a:pt x="158" y="1284"/>
                    </a:lnTo>
                    <a:lnTo>
                      <a:pt x="160" y="1282"/>
                    </a:lnTo>
                    <a:lnTo>
                      <a:pt x="160" y="1279"/>
                    </a:lnTo>
                    <a:lnTo>
                      <a:pt x="156" y="1282"/>
                    </a:lnTo>
                    <a:lnTo>
                      <a:pt x="156" y="1284"/>
                    </a:lnTo>
                    <a:lnTo>
                      <a:pt x="154" y="1290"/>
                    </a:lnTo>
                    <a:lnTo>
                      <a:pt x="150" y="1296"/>
                    </a:lnTo>
                    <a:lnTo>
                      <a:pt x="148" y="1296"/>
                    </a:lnTo>
                    <a:lnTo>
                      <a:pt x="145" y="1296"/>
                    </a:lnTo>
                    <a:lnTo>
                      <a:pt x="143" y="1294"/>
                    </a:lnTo>
                    <a:lnTo>
                      <a:pt x="143" y="1292"/>
                    </a:lnTo>
                    <a:lnTo>
                      <a:pt x="145" y="1292"/>
                    </a:lnTo>
                    <a:lnTo>
                      <a:pt x="145" y="1290"/>
                    </a:lnTo>
                    <a:lnTo>
                      <a:pt x="141" y="1292"/>
                    </a:lnTo>
                    <a:lnTo>
                      <a:pt x="139" y="1294"/>
                    </a:lnTo>
                    <a:lnTo>
                      <a:pt x="139" y="1294"/>
                    </a:lnTo>
                    <a:lnTo>
                      <a:pt x="137" y="1292"/>
                    </a:lnTo>
                    <a:lnTo>
                      <a:pt x="135" y="1292"/>
                    </a:lnTo>
                    <a:lnTo>
                      <a:pt x="133" y="1294"/>
                    </a:lnTo>
                    <a:lnTo>
                      <a:pt x="131" y="1292"/>
                    </a:lnTo>
                    <a:lnTo>
                      <a:pt x="131" y="1292"/>
                    </a:lnTo>
                    <a:lnTo>
                      <a:pt x="133" y="1288"/>
                    </a:lnTo>
                    <a:lnTo>
                      <a:pt x="137" y="1288"/>
                    </a:lnTo>
                    <a:lnTo>
                      <a:pt x="141" y="1286"/>
                    </a:lnTo>
                    <a:lnTo>
                      <a:pt x="145" y="1284"/>
                    </a:lnTo>
                    <a:lnTo>
                      <a:pt x="148" y="1279"/>
                    </a:lnTo>
                    <a:lnTo>
                      <a:pt x="148" y="1275"/>
                    </a:lnTo>
                    <a:lnTo>
                      <a:pt x="148" y="1277"/>
                    </a:lnTo>
                    <a:lnTo>
                      <a:pt x="143" y="1282"/>
                    </a:lnTo>
                    <a:lnTo>
                      <a:pt x="141" y="1286"/>
                    </a:lnTo>
                    <a:lnTo>
                      <a:pt x="139" y="1286"/>
                    </a:lnTo>
                    <a:lnTo>
                      <a:pt x="135" y="1284"/>
                    </a:lnTo>
                    <a:lnTo>
                      <a:pt x="133" y="1282"/>
                    </a:lnTo>
                    <a:lnTo>
                      <a:pt x="129" y="1282"/>
                    </a:lnTo>
                    <a:lnTo>
                      <a:pt x="129" y="1279"/>
                    </a:lnTo>
                    <a:lnTo>
                      <a:pt x="133" y="1279"/>
                    </a:lnTo>
                    <a:lnTo>
                      <a:pt x="131" y="1277"/>
                    </a:lnTo>
                    <a:lnTo>
                      <a:pt x="127" y="1277"/>
                    </a:lnTo>
                    <a:lnTo>
                      <a:pt x="122" y="1277"/>
                    </a:lnTo>
                    <a:lnTo>
                      <a:pt x="120" y="1277"/>
                    </a:lnTo>
                    <a:lnTo>
                      <a:pt x="120" y="1279"/>
                    </a:lnTo>
                    <a:lnTo>
                      <a:pt x="114" y="1277"/>
                    </a:lnTo>
                    <a:lnTo>
                      <a:pt x="112" y="1273"/>
                    </a:lnTo>
                    <a:lnTo>
                      <a:pt x="114" y="1271"/>
                    </a:lnTo>
                    <a:lnTo>
                      <a:pt x="116" y="1273"/>
                    </a:lnTo>
                    <a:lnTo>
                      <a:pt x="120" y="1275"/>
                    </a:lnTo>
                    <a:lnTo>
                      <a:pt x="127" y="1273"/>
                    </a:lnTo>
                    <a:lnTo>
                      <a:pt x="127" y="1271"/>
                    </a:lnTo>
                    <a:lnTo>
                      <a:pt x="124" y="1271"/>
                    </a:lnTo>
                    <a:lnTo>
                      <a:pt x="118" y="1271"/>
                    </a:lnTo>
                    <a:lnTo>
                      <a:pt x="118" y="1271"/>
                    </a:lnTo>
                    <a:lnTo>
                      <a:pt x="118" y="1269"/>
                    </a:lnTo>
                    <a:lnTo>
                      <a:pt x="122" y="1271"/>
                    </a:lnTo>
                    <a:lnTo>
                      <a:pt x="124" y="1269"/>
                    </a:lnTo>
                    <a:lnTo>
                      <a:pt x="127" y="1269"/>
                    </a:lnTo>
                    <a:lnTo>
                      <a:pt x="120" y="1269"/>
                    </a:lnTo>
                    <a:lnTo>
                      <a:pt x="118" y="1267"/>
                    </a:lnTo>
                    <a:lnTo>
                      <a:pt x="114" y="1267"/>
                    </a:lnTo>
                    <a:lnTo>
                      <a:pt x="112" y="1267"/>
                    </a:lnTo>
                    <a:lnTo>
                      <a:pt x="110" y="1267"/>
                    </a:lnTo>
                    <a:lnTo>
                      <a:pt x="110" y="1263"/>
                    </a:lnTo>
                    <a:lnTo>
                      <a:pt x="114" y="1263"/>
                    </a:lnTo>
                    <a:lnTo>
                      <a:pt x="116" y="1263"/>
                    </a:lnTo>
                    <a:lnTo>
                      <a:pt x="120" y="1265"/>
                    </a:lnTo>
                    <a:lnTo>
                      <a:pt x="122" y="1263"/>
                    </a:lnTo>
                    <a:lnTo>
                      <a:pt x="118" y="1263"/>
                    </a:lnTo>
                    <a:lnTo>
                      <a:pt x="116" y="1261"/>
                    </a:lnTo>
                    <a:lnTo>
                      <a:pt x="112" y="1261"/>
                    </a:lnTo>
                    <a:lnTo>
                      <a:pt x="112" y="1258"/>
                    </a:lnTo>
                    <a:lnTo>
                      <a:pt x="116" y="1256"/>
                    </a:lnTo>
                    <a:lnTo>
                      <a:pt x="120" y="1258"/>
                    </a:lnTo>
                    <a:lnTo>
                      <a:pt x="122" y="1256"/>
                    </a:lnTo>
                    <a:lnTo>
                      <a:pt x="120" y="1256"/>
                    </a:lnTo>
                    <a:lnTo>
                      <a:pt x="120" y="1254"/>
                    </a:lnTo>
                    <a:lnTo>
                      <a:pt x="122" y="1252"/>
                    </a:lnTo>
                    <a:lnTo>
                      <a:pt x="129" y="1252"/>
                    </a:lnTo>
                    <a:lnTo>
                      <a:pt x="131" y="1252"/>
                    </a:lnTo>
                    <a:lnTo>
                      <a:pt x="133" y="1250"/>
                    </a:lnTo>
                    <a:lnTo>
                      <a:pt x="127" y="1250"/>
                    </a:lnTo>
                    <a:lnTo>
                      <a:pt x="124" y="1248"/>
                    </a:lnTo>
                    <a:lnTo>
                      <a:pt x="122" y="1248"/>
                    </a:lnTo>
                    <a:lnTo>
                      <a:pt x="120" y="1250"/>
                    </a:lnTo>
                    <a:lnTo>
                      <a:pt x="118" y="1252"/>
                    </a:lnTo>
                    <a:lnTo>
                      <a:pt x="114" y="1254"/>
                    </a:lnTo>
                    <a:lnTo>
                      <a:pt x="114" y="1252"/>
                    </a:lnTo>
                    <a:lnTo>
                      <a:pt x="114" y="1250"/>
                    </a:lnTo>
                    <a:lnTo>
                      <a:pt x="114" y="1248"/>
                    </a:lnTo>
                    <a:lnTo>
                      <a:pt x="114" y="1244"/>
                    </a:lnTo>
                    <a:lnTo>
                      <a:pt x="120" y="1242"/>
                    </a:lnTo>
                    <a:lnTo>
                      <a:pt x="122" y="1239"/>
                    </a:lnTo>
                    <a:lnTo>
                      <a:pt x="131" y="1233"/>
                    </a:lnTo>
                    <a:lnTo>
                      <a:pt x="133" y="1231"/>
                    </a:lnTo>
                    <a:lnTo>
                      <a:pt x="135" y="1233"/>
                    </a:lnTo>
                    <a:lnTo>
                      <a:pt x="135" y="1239"/>
                    </a:lnTo>
                    <a:lnTo>
                      <a:pt x="137" y="1242"/>
                    </a:lnTo>
                    <a:lnTo>
                      <a:pt x="139" y="1242"/>
                    </a:lnTo>
                    <a:lnTo>
                      <a:pt x="137" y="1235"/>
                    </a:lnTo>
                    <a:lnTo>
                      <a:pt x="137" y="1231"/>
                    </a:lnTo>
                    <a:lnTo>
                      <a:pt x="141" y="1229"/>
                    </a:lnTo>
                    <a:lnTo>
                      <a:pt x="145" y="1229"/>
                    </a:lnTo>
                    <a:lnTo>
                      <a:pt x="141" y="1227"/>
                    </a:lnTo>
                    <a:lnTo>
                      <a:pt x="137" y="1227"/>
                    </a:lnTo>
                    <a:lnTo>
                      <a:pt x="135" y="1229"/>
                    </a:lnTo>
                    <a:lnTo>
                      <a:pt x="133" y="1227"/>
                    </a:lnTo>
                    <a:lnTo>
                      <a:pt x="135" y="1223"/>
                    </a:lnTo>
                    <a:lnTo>
                      <a:pt x="137" y="1223"/>
                    </a:lnTo>
                    <a:lnTo>
                      <a:pt x="141" y="1218"/>
                    </a:lnTo>
                    <a:lnTo>
                      <a:pt x="145" y="1214"/>
                    </a:lnTo>
                    <a:lnTo>
                      <a:pt x="143" y="1212"/>
                    </a:lnTo>
                    <a:lnTo>
                      <a:pt x="143" y="1212"/>
                    </a:lnTo>
                    <a:lnTo>
                      <a:pt x="141" y="1216"/>
                    </a:lnTo>
                    <a:lnTo>
                      <a:pt x="139" y="1218"/>
                    </a:lnTo>
                    <a:lnTo>
                      <a:pt x="135" y="1218"/>
                    </a:lnTo>
                    <a:lnTo>
                      <a:pt x="131" y="1223"/>
                    </a:lnTo>
                    <a:lnTo>
                      <a:pt x="124" y="1227"/>
                    </a:lnTo>
                    <a:lnTo>
                      <a:pt x="120" y="1229"/>
                    </a:lnTo>
                    <a:lnTo>
                      <a:pt x="116" y="1227"/>
                    </a:lnTo>
                    <a:lnTo>
                      <a:pt x="118" y="1225"/>
                    </a:lnTo>
                    <a:lnTo>
                      <a:pt x="120" y="1223"/>
                    </a:lnTo>
                    <a:lnTo>
                      <a:pt x="118" y="1223"/>
                    </a:lnTo>
                    <a:lnTo>
                      <a:pt x="112" y="1225"/>
                    </a:lnTo>
                    <a:lnTo>
                      <a:pt x="110" y="1223"/>
                    </a:lnTo>
                    <a:lnTo>
                      <a:pt x="112" y="1220"/>
                    </a:lnTo>
                    <a:lnTo>
                      <a:pt x="116" y="1218"/>
                    </a:lnTo>
                    <a:lnTo>
                      <a:pt x="120" y="1216"/>
                    </a:lnTo>
                    <a:lnTo>
                      <a:pt x="122" y="1216"/>
                    </a:lnTo>
                    <a:lnTo>
                      <a:pt x="124" y="1216"/>
                    </a:lnTo>
                    <a:lnTo>
                      <a:pt x="124" y="1214"/>
                    </a:lnTo>
                    <a:lnTo>
                      <a:pt x="122" y="1212"/>
                    </a:lnTo>
                    <a:lnTo>
                      <a:pt x="122" y="1210"/>
                    </a:lnTo>
                    <a:lnTo>
                      <a:pt x="124" y="1208"/>
                    </a:lnTo>
                    <a:lnTo>
                      <a:pt x="122" y="1208"/>
                    </a:lnTo>
                    <a:lnTo>
                      <a:pt x="120" y="1208"/>
                    </a:lnTo>
                    <a:lnTo>
                      <a:pt x="118" y="1208"/>
                    </a:lnTo>
                    <a:lnTo>
                      <a:pt x="116" y="1206"/>
                    </a:lnTo>
                    <a:lnTo>
                      <a:pt x="116" y="1197"/>
                    </a:lnTo>
                    <a:lnTo>
                      <a:pt x="114" y="1195"/>
                    </a:lnTo>
                    <a:lnTo>
                      <a:pt x="114" y="1191"/>
                    </a:lnTo>
                    <a:lnTo>
                      <a:pt x="116" y="1189"/>
                    </a:lnTo>
                    <a:lnTo>
                      <a:pt x="120" y="1189"/>
                    </a:lnTo>
                    <a:lnTo>
                      <a:pt x="124" y="1191"/>
                    </a:lnTo>
                    <a:lnTo>
                      <a:pt x="129" y="1191"/>
                    </a:lnTo>
                    <a:lnTo>
                      <a:pt x="133" y="1193"/>
                    </a:lnTo>
                    <a:lnTo>
                      <a:pt x="131" y="1191"/>
                    </a:lnTo>
                    <a:lnTo>
                      <a:pt x="129" y="1189"/>
                    </a:lnTo>
                    <a:lnTo>
                      <a:pt x="124" y="1189"/>
                    </a:lnTo>
                    <a:lnTo>
                      <a:pt x="122" y="1187"/>
                    </a:lnTo>
                    <a:lnTo>
                      <a:pt x="118" y="1185"/>
                    </a:lnTo>
                    <a:lnTo>
                      <a:pt x="118" y="1183"/>
                    </a:lnTo>
                    <a:lnTo>
                      <a:pt x="120" y="1178"/>
                    </a:lnTo>
                    <a:lnTo>
                      <a:pt x="122" y="1176"/>
                    </a:lnTo>
                    <a:lnTo>
                      <a:pt x="124" y="1174"/>
                    </a:lnTo>
                    <a:lnTo>
                      <a:pt x="124" y="1170"/>
                    </a:lnTo>
                    <a:lnTo>
                      <a:pt x="122" y="1170"/>
                    </a:lnTo>
                    <a:lnTo>
                      <a:pt x="120" y="1174"/>
                    </a:lnTo>
                    <a:lnTo>
                      <a:pt x="116" y="1176"/>
                    </a:lnTo>
                    <a:lnTo>
                      <a:pt x="110" y="1178"/>
                    </a:lnTo>
                    <a:lnTo>
                      <a:pt x="108" y="1180"/>
                    </a:lnTo>
                    <a:lnTo>
                      <a:pt x="105" y="1185"/>
                    </a:lnTo>
                    <a:lnTo>
                      <a:pt x="103" y="1185"/>
                    </a:lnTo>
                    <a:lnTo>
                      <a:pt x="101" y="1178"/>
                    </a:lnTo>
                    <a:lnTo>
                      <a:pt x="99" y="1172"/>
                    </a:lnTo>
                    <a:lnTo>
                      <a:pt x="101" y="1161"/>
                    </a:lnTo>
                    <a:lnTo>
                      <a:pt x="101" y="1155"/>
                    </a:lnTo>
                    <a:lnTo>
                      <a:pt x="101" y="1153"/>
                    </a:lnTo>
                    <a:lnTo>
                      <a:pt x="97" y="1153"/>
                    </a:lnTo>
                    <a:lnTo>
                      <a:pt x="97" y="1147"/>
                    </a:lnTo>
                    <a:lnTo>
                      <a:pt x="101" y="1145"/>
                    </a:lnTo>
                    <a:lnTo>
                      <a:pt x="101" y="1147"/>
                    </a:lnTo>
                    <a:lnTo>
                      <a:pt x="103" y="1147"/>
                    </a:lnTo>
                    <a:lnTo>
                      <a:pt x="103" y="1142"/>
                    </a:lnTo>
                    <a:lnTo>
                      <a:pt x="108" y="1140"/>
                    </a:lnTo>
                    <a:lnTo>
                      <a:pt x="110" y="1134"/>
                    </a:lnTo>
                    <a:lnTo>
                      <a:pt x="112" y="1134"/>
                    </a:lnTo>
                    <a:lnTo>
                      <a:pt x="116" y="1134"/>
                    </a:lnTo>
                    <a:lnTo>
                      <a:pt x="118" y="1134"/>
                    </a:lnTo>
                    <a:lnTo>
                      <a:pt x="116" y="1132"/>
                    </a:lnTo>
                    <a:lnTo>
                      <a:pt x="116" y="1132"/>
                    </a:lnTo>
                    <a:lnTo>
                      <a:pt x="122" y="1126"/>
                    </a:lnTo>
                    <a:lnTo>
                      <a:pt x="124" y="1121"/>
                    </a:lnTo>
                    <a:lnTo>
                      <a:pt x="129" y="1119"/>
                    </a:lnTo>
                    <a:lnTo>
                      <a:pt x="129" y="1117"/>
                    </a:lnTo>
                    <a:lnTo>
                      <a:pt x="127" y="1117"/>
                    </a:lnTo>
                    <a:lnTo>
                      <a:pt x="127" y="1115"/>
                    </a:lnTo>
                    <a:lnTo>
                      <a:pt x="122" y="1119"/>
                    </a:lnTo>
                    <a:lnTo>
                      <a:pt x="120" y="1124"/>
                    </a:lnTo>
                    <a:lnTo>
                      <a:pt x="114" y="1130"/>
                    </a:lnTo>
                    <a:lnTo>
                      <a:pt x="112" y="1130"/>
                    </a:lnTo>
                    <a:lnTo>
                      <a:pt x="114" y="1128"/>
                    </a:lnTo>
                    <a:lnTo>
                      <a:pt x="118" y="1121"/>
                    </a:lnTo>
                    <a:lnTo>
                      <a:pt x="118" y="1115"/>
                    </a:lnTo>
                    <a:lnTo>
                      <a:pt x="122" y="1107"/>
                    </a:lnTo>
                    <a:lnTo>
                      <a:pt x="124" y="1100"/>
                    </a:lnTo>
                    <a:lnTo>
                      <a:pt x="124" y="1100"/>
                    </a:lnTo>
                    <a:lnTo>
                      <a:pt x="124" y="1100"/>
                    </a:lnTo>
                    <a:lnTo>
                      <a:pt x="124" y="1096"/>
                    </a:lnTo>
                    <a:lnTo>
                      <a:pt x="127" y="1096"/>
                    </a:lnTo>
                    <a:lnTo>
                      <a:pt x="124" y="1094"/>
                    </a:lnTo>
                    <a:lnTo>
                      <a:pt x="127" y="1092"/>
                    </a:lnTo>
                    <a:lnTo>
                      <a:pt x="124" y="1090"/>
                    </a:lnTo>
                    <a:lnTo>
                      <a:pt x="122" y="1090"/>
                    </a:lnTo>
                    <a:lnTo>
                      <a:pt x="122" y="1086"/>
                    </a:lnTo>
                    <a:lnTo>
                      <a:pt x="120" y="1081"/>
                    </a:lnTo>
                    <a:lnTo>
                      <a:pt x="116" y="1079"/>
                    </a:lnTo>
                    <a:lnTo>
                      <a:pt x="114" y="1077"/>
                    </a:lnTo>
                    <a:lnTo>
                      <a:pt x="114" y="1073"/>
                    </a:lnTo>
                    <a:lnTo>
                      <a:pt x="110" y="1069"/>
                    </a:lnTo>
                    <a:lnTo>
                      <a:pt x="108" y="1067"/>
                    </a:lnTo>
                    <a:lnTo>
                      <a:pt x="103" y="1067"/>
                    </a:lnTo>
                    <a:lnTo>
                      <a:pt x="103" y="1067"/>
                    </a:lnTo>
                    <a:lnTo>
                      <a:pt x="105" y="1065"/>
                    </a:lnTo>
                    <a:lnTo>
                      <a:pt x="103" y="1060"/>
                    </a:lnTo>
                    <a:lnTo>
                      <a:pt x="103" y="1060"/>
                    </a:lnTo>
                    <a:lnTo>
                      <a:pt x="101" y="1058"/>
                    </a:lnTo>
                    <a:lnTo>
                      <a:pt x="103" y="1056"/>
                    </a:lnTo>
                    <a:lnTo>
                      <a:pt x="105" y="1054"/>
                    </a:lnTo>
                    <a:lnTo>
                      <a:pt x="105" y="1054"/>
                    </a:lnTo>
                    <a:lnTo>
                      <a:pt x="103" y="1052"/>
                    </a:lnTo>
                    <a:lnTo>
                      <a:pt x="101" y="1052"/>
                    </a:lnTo>
                    <a:lnTo>
                      <a:pt x="101" y="1050"/>
                    </a:lnTo>
                    <a:lnTo>
                      <a:pt x="103" y="1048"/>
                    </a:lnTo>
                    <a:lnTo>
                      <a:pt x="103" y="1033"/>
                    </a:lnTo>
                    <a:lnTo>
                      <a:pt x="103" y="1018"/>
                    </a:lnTo>
                    <a:lnTo>
                      <a:pt x="103" y="1008"/>
                    </a:lnTo>
                    <a:lnTo>
                      <a:pt x="103" y="1003"/>
                    </a:lnTo>
                    <a:lnTo>
                      <a:pt x="103" y="999"/>
                    </a:lnTo>
                    <a:lnTo>
                      <a:pt x="105" y="997"/>
                    </a:lnTo>
                    <a:lnTo>
                      <a:pt x="103" y="993"/>
                    </a:lnTo>
                    <a:lnTo>
                      <a:pt x="101" y="989"/>
                    </a:lnTo>
                    <a:lnTo>
                      <a:pt x="101" y="982"/>
                    </a:lnTo>
                    <a:lnTo>
                      <a:pt x="97" y="978"/>
                    </a:lnTo>
                    <a:lnTo>
                      <a:pt x="95" y="970"/>
                    </a:lnTo>
                    <a:lnTo>
                      <a:pt x="97" y="965"/>
                    </a:lnTo>
                    <a:lnTo>
                      <a:pt x="93" y="955"/>
                    </a:lnTo>
                    <a:lnTo>
                      <a:pt x="93" y="953"/>
                    </a:lnTo>
                    <a:lnTo>
                      <a:pt x="97" y="946"/>
                    </a:lnTo>
                    <a:lnTo>
                      <a:pt x="95" y="944"/>
                    </a:lnTo>
                    <a:lnTo>
                      <a:pt x="95" y="940"/>
                    </a:lnTo>
                    <a:lnTo>
                      <a:pt x="91" y="936"/>
                    </a:lnTo>
                    <a:lnTo>
                      <a:pt x="84" y="938"/>
                    </a:lnTo>
                    <a:lnTo>
                      <a:pt x="78" y="940"/>
                    </a:lnTo>
                    <a:lnTo>
                      <a:pt x="76" y="940"/>
                    </a:lnTo>
                    <a:lnTo>
                      <a:pt x="70" y="942"/>
                    </a:lnTo>
                    <a:lnTo>
                      <a:pt x="65" y="946"/>
                    </a:lnTo>
                    <a:lnTo>
                      <a:pt x="59" y="955"/>
                    </a:lnTo>
                    <a:lnTo>
                      <a:pt x="55" y="957"/>
                    </a:lnTo>
                    <a:lnTo>
                      <a:pt x="49" y="959"/>
                    </a:lnTo>
                    <a:lnTo>
                      <a:pt x="40" y="959"/>
                    </a:lnTo>
                    <a:lnTo>
                      <a:pt x="38" y="961"/>
                    </a:lnTo>
                    <a:lnTo>
                      <a:pt x="40" y="957"/>
                    </a:lnTo>
                    <a:lnTo>
                      <a:pt x="42" y="953"/>
                    </a:lnTo>
                    <a:lnTo>
                      <a:pt x="40" y="946"/>
                    </a:lnTo>
                    <a:lnTo>
                      <a:pt x="36" y="923"/>
                    </a:lnTo>
                    <a:lnTo>
                      <a:pt x="32" y="913"/>
                    </a:lnTo>
                    <a:lnTo>
                      <a:pt x="30" y="909"/>
                    </a:lnTo>
                    <a:lnTo>
                      <a:pt x="34" y="900"/>
                    </a:lnTo>
                    <a:lnTo>
                      <a:pt x="23" y="898"/>
                    </a:lnTo>
                    <a:lnTo>
                      <a:pt x="17" y="902"/>
                    </a:lnTo>
                    <a:lnTo>
                      <a:pt x="13" y="900"/>
                    </a:lnTo>
                    <a:lnTo>
                      <a:pt x="0" y="900"/>
                    </a:lnTo>
                    <a:lnTo>
                      <a:pt x="230" y="479"/>
                    </a:lnTo>
                    <a:lnTo>
                      <a:pt x="232" y="483"/>
                    </a:lnTo>
                    <a:lnTo>
                      <a:pt x="234" y="483"/>
                    </a:lnTo>
                    <a:lnTo>
                      <a:pt x="245" y="489"/>
                    </a:lnTo>
                    <a:lnTo>
                      <a:pt x="249" y="491"/>
                    </a:lnTo>
                    <a:lnTo>
                      <a:pt x="251" y="493"/>
                    </a:lnTo>
                    <a:lnTo>
                      <a:pt x="253" y="495"/>
                    </a:lnTo>
                    <a:lnTo>
                      <a:pt x="255" y="495"/>
                    </a:lnTo>
                    <a:lnTo>
                      <a:pt x="259" y="500"/>
                    </a:lnTo>
                    <a:lnTo>
                      <a:pt x="259" y="502"/>
                    </a:lnTo>
                    <a:lnTo>
                      <a:pt x="264" y="508"/>
                    </a:lnTo>
                    <a:lnTo>
                      <a:pt x="261" y="510"/>
                    </a:lnTo>
                    <a:lnTo>
                      <a:pt x="264" y="510"/>
                    </a:lnTo>
                    <a:lnTo>
                      <a:pt x="261" y="514"/>
                    </a:lnTo>
                    <a:lnTo>
                      <a:pt x="261" y="519"/>
                    </a:lnTo>
                    <a:lnTo>
                      <a:pt x="264" y="521"/>
                    </a:lnTo>
                    <a:lnTo>
                      <a:pt x="266" y="519"/>
                    </a:lnTo>
                    <a:lnTo>
                      <a:pt x="268" y="519"/>
                    </a:lnTo>
                    <a:lnTo>
                      <a:pt x="268" y="525"/>
                    </a:lnTo>
                    <a:lnTo>
                      <a:pt x="268" y="531"/>
                    </a:lnTo>
                    <a:lnTo>
                      <a:pt x="274" y="538"/>
                    </a:lnTo>
                    <a:lnTo>
                      <a:pt x="278" y="542"/>
                    </a:lnTo>
                    <a:lnTo>
                      <a:pt x="280" y="540"/>
                    </a:lnTo>
                    <a:lnTo>
                      <a:pt x="282" y="542"/>
                    </a:lnTo>
                    <a:lnTo>
                      <a:pt x="282" y="544"/>
                    </a:lnTo>
                    <a:lnTo>
                      <a:pt x="285" y="546"/>
                    </a:lnTo>
                    <a:lnTo>
                      <a:pt x="287" y="546"/>
                    </a:lnTo>
                    <a:lnTo>
                      <a:pt x="291" y="552"/>
                    </a:lnTo>
                    <a:lnTo>
                      <a:pt x="291" y="557"/>
                    </a:lnTo>
                    <a:lnTo>
                      <a:pt x="293" y="559"/>
                    </a:lnTo>
                    <a:lnTo>
                      <a:pt x="295" y="561"/>
                    </a:lnTo>
                    <a:lnTo>
                      <a:pt x="297" y="561"/>
                    </a:lnTo>
                    <a:lnTo>
                      <a:pt x="301" y="567"/>
                    </a:lnTo>
                    <a:lnTo>
                      <a:pt x="301" y="569"/>
                    </a:lnTo>
                    <a:lnTo>
                      <a:pt x="304" y="571"/>
                    </a:lnTo>
                    <a:lnTo>
                      <a:pt x="304" y="573"/>
                    </a:lnTo>
                    <a:lnTo>
                      <a:pt x="299" y="578"/>
                    </a:lnTo>
                    <a:lnTo>
                      <a:pt x="297" y="582"/>
                    </a:lnTo>
                    <a:lnTo>
                      <a:pt x="306" y="576"/>
                    </a:lnTo>
                    <a:lnTo>
                      <a:pt x="308" y="573"/>
                    </a:lnTo>
                    <a:lnTo>
                      <a:pt x="310" y="573"/>
                    </a:lnTo>
                    <a:lnTo>
                      <a:pt x="312" y="569"/>
                    </a:lnTo>
                    <a:lnTo>
                      <a:pt x="310" y="557"/>
                    </a:lnTo>
                    <a:lnTo>
                      <a:pt x="312" y="550"/>
                    </a:lnTo>
                    <a:lnTo>
                      <a:pt x="314" y="548"/>
                    </a:lnTo>
                    <a:lnTo>
                      <a:pt x="320" y="546"/>
                    </a:lnTo>
                    <a:lnTo>
                      <a:pt x="325" y="542"/>
                    </a:lnTo>
                    <a:lnTo>
                      <a:pt x="329" y="540"/>
                    </a:lnTo>
                    <a:lnTo>
                      <a:pt x="333" y="538"/>
                    </a:lnTo>
                    <a:lnTo>
                      <a:pt x="333" y="535"/>
                    </a:lnTo>
                    <a:lnTo>
                      <a:pt x="337" y="535"/>
                    </a:lnTo>
                    <a:lnTo>
                      <a:pt x="339" y="533"/>
                    </a:lnTo>
                    <a:lnTo>
                      <a:pt x="344" y="533"/>
                    </a:lnTo>
                    <a:lnTo>
                      <a:pt x="346" y="535"/>
                    </a:lnTo>
                    <a:lnTo>
                      <a:pt x="350" y="535"/>
                    </a:lnTo>
                    <a:lnTo>
                      <a:pt x="350" y="535"/>
                    </a:lnTo>
                    <a:lnTo>
                      <a:pt x="356" y="531"/>
                    </a:lnTo>
                    <a:lnTo>
                      <a:pt x="358" y="527"/>
                    </a:lnTo>
                    <a:lnTo>
                      <a:pt x="360" y="525"/>
                    </a:lnTo>
                    <a:lnTo>
                      <a:pt x="365" y="527"/>
                    </a:lnTo>
                    <a:lnTo>
                      <a:pt x="367" y="525"/>
                    </a:lnTo>
                    <a:lnTo>
                      <a:pt x="365" y="523"/>
                    </a:lnTo>
                    <a:lnTo>
                      <a:pt x="369" y="523"/>
                    </a:lnTo>
                    <a:lnTo>
                      <a:pt x="371" y="525"/>
                    </a:lnTo>
                    <a:lnTo>
                      <a:pt x="382" y="525"/>
                    </a:lnTo>
                    <a:lnTo>
                      <a:pt x="390" y="521"/>
                    </a:lnTo>
                    <a:lnTo>
                      <a:pt x="394" y="519"/>
                    </a:lnTo>
                    <a:lnTo>
                      <a:pt x="396" y="519"/>
                    </a:lnTo>
                    <a:lnTo>
                      <a:pt x="398" y="523"/>
                    </a:lnTo>
                    <a:lnTo>
                      <a:pt x="401" y="521"/>
                    </a:lnTo>
                    <a:lnTo>
                      <a:pt x="403" y="516"/>
                    </a:lnTo>
                    <a:lnTo>
                      <a:pt x="409" y="514"/>
                    </a:lnTo>
                    <a:lnTo>
                      <a:pt x="413" y="514"/>
                    </a:lnTo>
                    <a:lnTo>
                      <a:pt x="413" y="516"/>
                    </a:lnTo>
                    <a:lnTo>
                      <a:pt x="415" y="516"/>
                    </a:lnTo>
                    <a:lnTo>
                      <a:pt x="417" y="519"/>
                    </a:lnTo>
                    <a:lnTo>
                      <a:pt x="419" y="516"/>
                    </a:lnTo>
                    <a:lnTo>
                      <a:pt x="422" y="514"/>
                    </a:lnTo>
                    <a:lnTo>
                      <a:pt x="422" y="512"/>
                    </a:lnTo>
                    <a:lnTo>
                      <a:pt x="424" y="514"/>
                    </a:lnTo>
                    <a:lnTo>
                      <a:pt x="424" y="519"/>
                    </a:lnTo>
                    <a:lnTo>
                      <a:pt x="426" y="519"/>
                    </a:lnTo>
                    <a:lnTo>
                      <a:pt x="426" y="521"/>
                    </a:lnTo>
                    <a:lnTo>
                      <a:pt x="424" y="521"/>
                    </a:lnTo>
                    <a:lnTo>
                      <a:pt x="422" y="525"/>
                    </a:lnTo>
                    <a:lnTo>
                      <a:pt x="413" y="527"/>
                    </a:lnTo>
                    <a:lnTo>
                      <a:pt x="405" y="529"/>
                    </a:lnTo>
                    <a:lnTo>
                      <a:pt x="403" y="533"/>
                    </a:lnTo>
                    <a:lnTo>
                      <a:pt x="398" y="535"/>
                    </a:lnTo>
                    <a:lnTo>
                      <a:pt x="394" y="533"/>
                    </a:lnTo>
                    <a:lnTo>
                      <a:pt x="392" y="535"/>
                    </a:lnTo>
                    <a:lnTo>
                      <a:pt x="390" y="535"/>
                    </a:lnTo>
                    <a:lnTo>
                      <a:pt x="388" y="533"/>
                    </a:lnTo>
                    <a:lnTo>
                      <a:pt x="384" y="535"/>
                    </a:lnTo>
                    <a:lnTo>
                      <a:pt x="377" y="535"/>
                    </a:lnTo>
                    <a:lnTo>
                      <a:pt x="375" y="538"/>
                    </a:lnTo>
                    <a:lnTo>
                      <a:pt x="369" y="538"/>
                    </a:lnTo>
                    <a:lnTo>
                      <a:pt x="365" y="540"/>
                    </a:lnTo>
                    <a:lnTo>
                      <a:pt x="360" y="544"/>
                    </a:lnTo>
                    <a:lnTo>
                      <a:pt x="352" y="548"/>
                    </a:lnTo>
                    <a:lnTo>
                      <a:pt x="352" y="546"/>
                    </a:lnTo>
                    <a:lnTo>
                      <a:pt x="346" y="548"/>
                    </a:lnTo>
                    <a:lnTo>
                      <a:pt x="346" y="552"/>
                    </a:lnTo>
                    <a:lnTo>
                      <a:pt x="344" y="554"/>
                    </a:lnTo>
                    <a:lnTo>
                      <a:pt x="342" y="552"/>
                    </a:lnTo>
                    <a:lnTo>
                      <a:pt x="337" y="554"/>
                    </a:lnTo>
                    <a:lnTo>
                      <a:pt x="335" y="559"/>
                    </a:lnTo>
                    <a:lnTo>
                      <a:pt x="331" y="559"/>
                    </a:lnTo>
                    <a:lnTo>
                      <a:pt x="331" y="563"/>
                    </a:lnTo>
                    <a:lnTo>
                      <a:pt x="333" y="567"/>
                    </a:lnTo>
                    <a:lnTo>
                      <a:pt x="337" y="569"/>
                    </a:lnTo>
                    <a:lnTo>
                      <a:pt x="333" y="563"/>
                    </a:lnTo>
                    <a:lnTo>
                      <a:pt x="333" y="563"/>
                    </a:lnTo>
                    <a:lnTo>
                      <a:pt x="337" y="563"/>
                    </a:lnTo>
                    <a:lnTo>
                      <a:pt x="339" y="563"/>
                    </a:lnTo>
                    <a:lnTo>
                      <a:pt x="344" y="563"/>
                    </a:lnTo>
                    <a:lnTo>
                      <a:pt x="342" y="561"/>
                    </a:lnTo>
                    <a:lnTo>
                      <a:pt x="346" y="554"/>
                    </a:lnTo>
                    <a:lnTo>
                      <a:pt x="354" y="552"/>
                    </a:lnTo>
                    <a:lnTo>
                      <a:pt x="356" y="552"/>
                    </a:lnTo>
                    <a:lnTo>
                      <a:pt x="367" y="546"/>
                    </a:lnTo>
                    <a:lnTo>
                      <a:pt x="369" y="544"/>
                    </a:lnTo>
                    <a:lnTo>
                      <a:pt x="371" y="542"/>
                    </a:lnTo>
                    <a:lnTo>
                      <a:pt x="373" y="546"/>
                    </a:lnTo>
                    <a:lnTo>
                      <a:pt x="377" y="544"/>
                    </a:lnTo>
                    <a:lnTo>
                      <a:pt x="379" y="542"/>
                    </a:lnTo>
                    <a:lnTo>
                      <a:pt x="379" y="544"/>
                    </a:lnTo>
                    <a:lnTo>
                      <a:pt x="386" y="540"/>
                    </a:lnTo>
                    <a:lnTo>
                      <a:pt x="388" y="542"/>
                    </a:lnTo>
                    <a:lnTo>
                      <a:pt x="382" y="548"/>
                    </a:lnTo>
                    <a:lnTo>
                      <a:pt x="384" y="552"/>
                    </a:lnTo>
                    <a:lnTo>
                      <a:pt x="388" y="546"/>
                    </a:lnTo>
                    <a:lnTo>
                      <a:pt x="394" y="544"/>
                    </a:lnTo>
                    <a:lnTo>
                      <a:pt x="405" y="535"/>
                    </a:lnTo>
                    <a:lnTo>
                      <a:pt x="411" y="535"/>
                    </a:lnTo>
                    <a:lnTo>
                      <a:pt x="415" y="531"/>
                    </a:lnTo>
                    <a:lnTo>
                      <a:pt x="424" y="531"/>
                    </a:lnTo>
                    <a:lnTo>
                      <a:pt x="426" y="529"/>
                    </a:lnTo>
                    <a:lnTo>
                      <a:pt x="430" y="529"/>
                    </a:lnTo>
                    <a:lnTo>
                      <a:pt x="428" y="533"/>
                    </a:lnTo>
                    <a:lnTo>
                      <a:pt x="424" y="535"/>
                    </a:lnTo>
                    <a:lnTo>
                      <a:pt x="424" y="540"/>
                    </a:lnTo>
                    <a:lnTo>
                      <a:pt x="426" y="542"/>
                    </a:lnTo>
                    <a:lnTo>
                      <a:pt x="432" y="535"/>
                    </a:lnTo>
                    <a:lnTo>
                      <a:pt x="441" y="531"/>
                    </a:lnTo>
                    <a:lnTo>
                      <a:pt x="443" y="531"/>
                    </a:lnTo>
                    <a:lnTo>
                      <a:pt x="443" y="529"/>
                    </a:lnTo>
                    <a:lnTo>
                      <a:pt x="447" y="527"/>
                    </a:lnTo>
                    <a:lnTo>
                      <a:pt x="449" y="527"/>
                    </a:lnTo>
                    <a:lnTo>
                      <a:pt x="449" y="525"/>
                    </a:lnTo>
                    <a:lnTo>
                      <a:pt x="451" y="523"/>
                    </a:lnTo>
                    <a:lnTo>
                      <a:pt x="453" y="525"/>
                    </a:lnTo>
                    <a:lnTo>
                      <a:pt x="457" y="525"/>
                    </a:lnTo>
                    <a:lnTo>
                      <a:pt x="457" y="519"/>
                    </a:lnTo>
                    <a:lnTo>
                      <a:pt x="455" y="514"/>
                    </a:lnTo>
                    <a:lnTo>
                      <a:pt x="457" y="512"/>
                    </a:lnTo>
                    <a:lnTo>
                      <a:pt x="455" y="510"/>
                    </a:lnTo>
                    <a:lnTo>
                      <a:pt x="460" y="506"/>
                    </a:lnTo>
                    <a:lnTo>
                      <a:pt x="464" y="504"/>
                    </a:lnTo>
                    <a:lnTo>
                      <a:pt x="464" y="508"/>
                    </a:lnTo>
                    <a:lnTo>
                      <a:pt x="466" y="523"/>
                    </a:lnTo>
                    <a:lnTo>
                      <a:pt x="464" y="527"/>
                    </a:lnTo>
                    <a:lnTo>
                      <a:pt x="464" y="540"/>
                    </a:lnTo>
                    <a:lnTo>
                      <a:pt x="462" y="548"/>
                    </a:lnTo>
                    <a:lnTo>
                      <a:pt x="460" y="565"/>
                    </a:lnTo>
                    <a:lnTo>
                      <a:pt x="462" y="569"/>
                    </a:lnTo>
                    <a:lnTo>
                      <a:pt x="466" y="571"/>
                    </a:lnTo>
                    <a:lnTo>
                      <a:pt x="470" y="578"/>
                    </a:lnTo>
                    <a:lnTo>
                      <a:pt x="476" y="573"/>
                    </a:lnTo>
                    <a:lnTo>
                      <a:pt x="474" y="571"/>
                    </a:lnTo>
                    <a:lnTo>
                      <a:pt x="470" y="571"/>
                    </a:lnTo>
                    <a:lnTo>
                      <a:pt x="468" y="567"/>
                    </a:lnTo>
                    <a:lnTo>
                      <a:pt x="472" y="565"/>
                    </a:lnTo>
                    <a:lnTo>
                      <a:pt x="476" y="567"/>
                    </a:lnTo>
                    <a:lnTo>
                      <a:pt x="476" y="563"/>
                    </a:lnTo>
                    <a:lnTo>
                      <a:pt x="474" y="563"/>
                    </a:lnTo>
                    <a:lnTo>
                      <a:pt x="479" y="559"/>
                    </a:lnTo>
                    <a:lnTo>
                      <a:pt x="485" y="559"/>
                    </a:lnTo>
                    <a:lnTo>
                      <a:pt x="485" y="563"/>
                    </a:lnTo>
                    <a:lnTo>
                      <a:pt x="487" y="559"/>
                    </a:lnTo>
                    <a:lnTo>
                      <a:pt x="483" y="552"/>
                    </a:lnTo>
                    <a:lnTo>
                      <a:pt x="487" y="552"/>
                    </a:lnTo>
                    <a:lnTo>
                      <a:pt x="495" y="548"/>
                    </a:lnTo>
                    <a:lnTo>
                      <a:pt x="495" y="544"/>
                    </a:lnTo>
                    <a:lnTo>
                      <a:pt x="500" y="544"/>
                    </a:lnTo>
                    <a:lnTo>
                      <a:pt x="500" y="548"/>
                    </a:lnTo>
                    <a:lnTo>
                      <a:pt x="500" y="550"/>
                    </a:lnTo>
                    <a:lnTo>
                      <a:pt x="497" y="554"/>
                    </a:lnTo>
                    <a:lnTo>
                      <a:pt x="497" y="557"/>
                    </a:lnTo>
                    <a:lnTo>
                      <a:pt x="493" y="561"/>
                    </a:lnTo>
                    <a:lnTo>
                      <a:pt x="493" y="563"/>
                    </a:lnTo>
                    <a:lnTo>
                      <a:pt x="493" y="563"/>
                    </a:lnTo>
                    <a:lnTo>
                      <a:pt x="497" y="563"/>
                    </a:lnTo>
                    <a:lnTo>
                      <a:pt x="497" y="565"/>
                    </a:lnTo>
                    <a:lnTo>
                      <a:pt x="497" y="567"/>
                    </a:lnTo>
                    <a:lnTo>
                      <a:pt x="493" y="567"/>
                    </a:lnTo>
                    <a:lnTo>
                      <a:pt x="491" y="571"/>
                    </a:lnTo>
                    <a:lnTo>
                      <a:pt x="489" y="571"/>
                    </a:lnTo>
                    <a:lnTo>
                      <a:pt x="487" y="573"/>
                    </a:lnTo>
                    <a:lnTo>
                      <a:pt x="485" y="578"/>
                    </a:lnTo>
                    <a:lnTo>
                      <a:pt x="487" y="580"/>
                    </a:lnTo>
                    <a:lnTo>
                      <a:pt x="491" y="580"/>
                    </a:lnTo>
                    <a:lnTo>
                      <a:pt x="495" y="582"/>
                    </a:lnTo>
                    <a:lnTo>
                      <a:pt x="500" y="582"/>
                    </a:lnTo>
                    <a:lnTo>
                      <a:pt x="502" y="580"/>
                    </a:lnTo>
                    <a:lnTo>
                      <a:pt x="506" y="578"/>
                    </a:lnTo>
                    <a:lnTo>
                      <a:pt x="510" y="571"/>
                    </a:lnTo>
                    <a:lnTo>
                      <a:pt x="514" y="567"/>
                    </a:lnTo>
                    <a:lnTo>
                      <a:pt x="519" y="565"/>
                    </a:lnTo>
                    <a:lnTo>
                      <a:pt x="523" y="567"/>
                    </a:lnTo>
                    <a:lnTo>
                      <a:pt x="527" y="567"/>
                    </a:lnTo>
                    <a:lnTo>
                      <a:pt x="529" y="571"/>
                    </a:lnTo>
                    <a:lnTo>
                      <a:pt x="533" y="571"/>
                    </a:lnTo>
                    <a:lnTo>
                      <a:pt x="538" y="573"/>
                    </a:lnTo>
                    <a:lnTo>
                      <a:pt x="542" y="573"/>
                    </a:lnTo>
                    <a:lnTo>
                      <a:pt x="542" y="578"/>
                    </a:lnTo>
                    <a:lnTo>
                      <a:pt x="544" y="588"/>
                    </a:lnTo>
                    <a:lnTo>
                      <a:pt x="544" y="592"/>
                    </a:lnTo>
                    <a:lnTo>
                      <a:pt x="548" y="599"/>
                    </a:lnTo>
                    <a:lnTo>
                      <a:pt x="565" y="609"/>
                    </a:lnTo>
                    <a:lnTo>
                      <a:pt x="567" y="613"/>
                    </a:lnTo>
                    <a:lnTo>
                      <a:pt x="571" y="616"/>
                    </a:lnTo>
                    <a:lnTo>
                      <a:pt x="578" y="622"/>
                    </a:lnTo>
                    <a:lnTo>
                      <a:pt x="580" y="622"/>
                    </a:lnTo>
                    <a:lnTo>
                      <a:pt x="584" y="626"/>
                    </a:lnTo>
                    <a:lnTo>
                      <a:pt x="586" y="628"/>
                    </a:lnTo>
                    <a:lnTo>
                      <a:pt x="588" y="630"/>
                    </a:lnTo>
                    <a:lnTo>
                      <a:pt x="590" y="628"/>
                    </a:lnTo>
                    <a:lnTo>
                      <a:pt x="590" y="630"/>
                    </a:lnTo>
                    <a:lnTo>
                      <a:pt x="597" y="635"/>
                    </a:lnTo>
                    <a:lnTo>
                      <a:pt x="601" y="635"/>
                    </a:lnTo>
                    <a:lnTo>
                      <a:pt x="601" y="639"/>
                    </a:lnTo>
                    <a:lnTo>
                      <a:pt x="603" y="643"/>
                    </a:lnTo>
                    <a:lnTo>
                      <a:pt x="605" y="639"/>
                    </a:lnTo>
                    <a:lnTo>
                      <a:pt x="603" y="637"/>
                    </a:lnTo>
                    <a:lnTo>
                      <a:pt x="603" y="635"/>
                    </a:lnTo>
                    <a:lnTo>
                      <a:pt x="601" y="630"/>
                    </a:lnTo>
                    <a:lnTo>
                      <a:pt x="601" y="628"/>
                    </a:lnTo>
                    <a:lnTo>
                      <a:pt x="605" y="632"/>
                    </a:lnTo>
                    <a:lnTo>
                      <a:pt x="607" y="635"/>
                    </a:lnTo>
                    <a:lnTo>
                      <a:pt x="609" y="635"/>
                    </a:lnTo>
                    <a:lnTo>
                      <a:pt x="609" y="632"/>
                    </a:lnTo>
                    <a:lnTo>
                      <a:pt x="611" y="630"/>
                    </a:lnTo>
                    <a:lnTo>
                      <a:pt x="616" y="637"/>
                    </a:lnTo>
                    <a:lnTo>
                      <a:pt x="618" y="639"/>
                    </a:lnTo>
                    <a:lnTo>
                      <a:pt x="620" y="641"/>
                    </a:lnTo>
                    <a:lnTo>
                      <a:pt x="622" y="645"/>
                    </a:lnTo>
                    <a:lnTo>
                      <a:pt x="624" y="649"/>
                    </a:lnTo>
                    <a:lnTo>
                      <a:pt x="624" y="653"/>
                    </a:lnTo>
                    <a:lnTo>
                      <a:pt x="626" y="658"/>
                    </a:lnTo>
                    <a:lnTo>
                      <a:pt x="624" y="662"/>
                    </a:lnTo>
                    <a:lnTo>
                      <a:pt x="624" y="666"/>
                    </a:lnTo>
                    <a:lnTo>
                      <a:pt x="620" y="670"/>
                    </a:lnTo>
                    <a:lnTo>
                      <a:pt x="611" y="668"/>
                    </a:lnTo>
                    <a:lnTo>
                      <a:pt x="607" y="666"/>
                    </a:lnTo>
                    <a:lnTo>
                      <a:pt x="607" y="668"/>
                    </a:lnTo>
                    <a:lnTo>
                      <a:pt x="605" y="670"/>
                    </a:lnTo>
                    <a:lnTo>
                      <a:pt x="601" y="668"/>
                    </a:lnTo>
                    <a:lnTo>
                      <a:pt x="597" y="668"/>
                    </a:lnTo>
                    <a:lnTo>
                      <a:pt x="599" y="670"/>
                    </a:lnTo>
                    <a:lnTo>
                      <a:pt x="594" y="672"/>
                    </a:lnTo>
                    <a:lnTo>
                      <a:pt x="594" y="677"/>
                    </a:lnTo>
                    <a:lnTo>
                      <a:pt x="590" y="677"/>
                    </a:lnTo>
                    <a:lnTo>
                      <a:pt x="586" y="679"/>
                    </a:lnTo>
                    <a:lnTo>
                      <a:pt x="588" y="681"/>
                    </a:lnTo>
                    <a:lnTo>
                      <a:pt x="592" y="681"/>
                    </a:lnTo>
                    <a:lnTo>
                      <a:pt x="592" y="687"/>
                    </a:lnTo>
                    <a:lnTo>
                      <a:pt x="597" y="689"/>
                    </a:lnTo>
                    <a:lnTo>
                      <a:pt x="599" y="687"/>
                    </a:lnTo>
                    <a:lnTo>
                      <a:pt x="603" y="691"/>
                    </a:lnTo>
                    <a:lnTo>
                      <a:pt x="603" y="694"/>
                    </a:lnTo>
                    <a:lnTo>
                      <a:pt x="609" y="694"/>
                    </a:lnTo>
                    <a:lnTo>
                      <a:pt x="616" y="698"/>
                    </a:lnTo>
                    <a:lnTo>
                      <a:pt x="622" y="698"/>
                    </a:lnTo>
                    <a:lnTo>
                      <a:pt x="630" y="702"/>
                    </a:lnTo>
                    <a:lnTo>
                      <a:pt x="634" y="702"/>
                    </a:lnTo>
                    <a:lnTo>
                      <a:pt x="634" y="700"/>
                    </a:lnTo>
                    <a:lnTo>
                      <a:pt x="637" y="700"/>
                    </a:lnTo>
                    <a:lnTo>
                      <a:pt x="641" y="702"/>
                    </a:lnTo>
                    <a:lnTo>
                      <a:pt x="641" y="706"/>
                    </a:lnTo>
                    <a:lnTo>
                      <a:pt x="647" y="700"/>
                    </a:lnTo>
                    <a:lnTo>
                      <a:pt x="649" y="704"/>
                    </a:lnTo>
                    <a:lnTo>
                      <a:pt x="651" y="702"/>
                    </a:lnTo>
                    <a:lnTo>
                      <a:pt x="653" y="700"/>
                    </a:lnTo>
                    <a:lnTo>
                      <a:pt x="656" y="700"/>
                    </a:lnTo>
                    <a:lnTo>
                      <a:pt x="656" y="702"/>
                    </a:lnTo>
                    <a:lnTo>
                      <a:pt x="658" y="702"/>
                    </a:lnTo>
                    <a:lnTo>
                      <a:pt x="664" y="700"/>
                    </a:lnTo>
                    <a:lnTo>
                      <a:pt x="675" y="696"/>
                    </a:lnTo>
                    <a:lnTo>
                      <a:pt x="677" y="694"/>
                    </a:lnTo>
                    <a:lnTo>
                      <a:pt x="677" y="698"/>
                    </a:lnTo>
                    <a:lnTo>
                      <a:pt x="677" y="700"/>
                    </a:lnTo>
                    <a:lnTo>
                      <a:pt x="677" y="702"/>
                    </a:lnTo>
                    <a:lnTo>
                      <a:pt x="679" y="702"/>
                    </a:lnTo>
                    <a:lnTo>
                      <a:pt x="679" y="706"/>
                    </a:lnTo>
                    <a:lnTo>
                      <a:pt x="679" y="708"/>
                    </a:lnTo>
                    <a:lnTo>
                      <a:pt x="679" y="710"/>
                    </a:lnTo>
                    <a:lnTo>
                      <a:pt x="681" y="713"/>
                    </a:lnTo>
                    <a:lnTo>
                      <a:pt x="683" y="710"/>
                    </a:lnTo>
                    <a:lnTo>
                      <a:pt x="685" y="713"/>
                    </a:lnTo>
                    <a:lnTo>
                      <a:pt x="685" y="715"/>
                    </a:lnTo>
                    <a:lnTo>
                      <a:pt x="683" y="721"/>
                    </a:lnTo>
                    <a:lnTo>
                      <a:pt x="683" y="725"/>
                    </a:lnTo>
                    <a:lnTo>
                      <a:pt x="683" y="727"/>
                    </a:lnTo>
                    <a:lnTo>
                      <a:pt x="687" y="723"/>
                    </a:lnTo>
                    <a:lnTo>
                      <a:pt x="687" y="719"/>
                    </a:lnTo>
                    <a:lnTo>
                      <a:pt x="689" y="717"/>
                    </a:lnTo>
                    <a:lnTo>
                      <a:pt x="689" y="717"/>
                    </a:lnTo>
                    <a:lnTo>
                      <a:pt x="689" y="721"/>
                    </a:lnTo>
                    <a:lnTo>
                      <a:pt x="687" y="727"/>
                    </a:lnTo>
                    <a:lnTo>
                      <a:pt x="683" y="731"/>
                    </a:lnTo>
                    <a:lnTo>
                      <a:pt x="683" y="740"/>
                    </a:lnTo>
                    <a:lnTo>
                      <a:pt x="687" y="744"/>
                    </a:lnTo>
                    <a:lnTo>
                      <a:pt x="687" y="750"/>
                    </a:lnTo>
                    <a:lnTo>
                      <a:pt x="685" y="755"/>
                    </a:lnTo>
                    <a:lnTo>
                      <a:pt x="689" y="759"/>
                    </a:lnTo>
                    <a:lnTo>
                      <a:pt x="689" y="761"/>
                    </a:lnTo>
                    <a:lnTo>
                      <a:pt x="687" y="765"/>
                    </a:lnTo>
                    <a:lnTo>
                      <a:pt x="689" y="767"/>
                    </a:lnTo>
                    <a:lnTo>
                      <a:pt x="691" y="772"/>
                    </a:lnTo>
                    <a:lnTo>
                      <a:pt x="691" y="784"/>
                    </a:lnTo>
                    <a:lnTo>
                      <a:pt x="691" y="772"/>
                    </a:lnTo>
                    <a:lnTo>
                      <a:pt x="689" y="763"/>
                    </a:lnTo>
                    <a:lnTo>
                      <a:pt x="691" y="755"/>
                    </a:lnTo>
                    <a:lnTo>
                      <a:pt x="696" y="746"/>
                    </a:lnTo>
                    <a:lnTo>
                      <a:pt x="698" y="746"/>
                    </a:lnTo>
                    <a:lnTo>
                      <a:pt x="698" y="748"/>
                    </a:lnTo>
                    <a:lnTo>
                      <a:pt x="698" y="750"/>
                    </a:lnTo>
                    <a:lnTo>
                      <a:pt x="698" y="753"/>
                    </a:lnTo>
                    <a:lnTo>
                      <a:pt x="698" y="755"/>
                    </a:lnTo>
                    <a:lnTo>
                      <a:pt x="700" y="753"/>
                    </a:lnTo>
                    <a:lnTo>
                      <a:pt x="702" y="755"/>
                    </a:lnTo>
                    <a:lnTo>
                      <a:pt x="704" y="753"/>
                    </a:lnTo>
                    <a:lnTo>
                      <a:pt x="704" y="748"/>
                    </a:lnTo>
                    <a:lnTo>
                      <a:pt x="702" y="744"/>
                    </a:lnTo>
                    <a:lnTo>
                      <a:pt x="702" y="742"/>
                    </a:lnTo>
                    <a:lnTo>
                      <a:pt x="704" y="742"/>
                    </a:lnTo>
                    <a:lnTo>
                      <a:pt x="706" y="740"/>
                    </a:lnTo>
                    <a:lnTo>
                      <a:pt x="702" y="736"/>
                    </a:lnTo>
                    <a:lnTo>
                      <a:pt x="702" y="734"/>
                    </a:lnTo>
                    <a:lnTo>
                      <a:pt x="704" y="725"/>
                    </a:lnTo>
                    <a:lnTo>
                      <a:pt x="708" y="717"/>
                    </a:lnTo>
                    <a:lnTo>
                      <a:pt x="706" y="713"/>
                    </a:lnTo>
                    <a:lnTo>
                      <a:pt x="706" y="710"/>
                    </a:lnTo>
                    <a:lnTo>
                      <a:pt x="710" y="708"/>
                    </a:lnTo>
                    <a:lnTo>
                      <a:pt x="715" y="706"/>
                    </a:lnTo>
                    <a:lnTo>
                      <a:pt x="715" y="706"/>
                    </a:lnTo>
                    <a:lnTo>
                      <a:pt x="717" y="704"/>
                    </a:lnTo>
                    <a:lnTo>
                      <a:pt x="721" y="702"/>
                    </a:lnTo>
                    <a:lnTo>
                      <a:pt x="721" y="704"/>
                    </a:lnTo>
                    <a:lnTo>
                      <a:pt x="725" y="704"/>
                    </a:lnTo>
                    <a:lnTo>
                      <a:pt x="727" y="700"/>
                    </a:lnTo>
                    <a:lnTo>
                      <a:pt x="729" y="700"/>
                    </a:lnTo>
                    <a:lnTo>
                      <a:pt x="729" y="702"/>
                    </a:lnTo>
                    <a:lnTo>
                      <a:pt x="731" y="702"/>
                    </a:lnTo>
                    <a:lnTo>
                      <a:pt x="736" y="702"/>
                    </a:lnTo>
                    <a:lnTo>
                      <a:pt x="738" y="698"/>
                    </a:lnTo>
                    <a:lnTo>
                      <a:pt x="740" y="698"/>
                    </a:lnTo>
                    <a:lnTo>
                      <a:pt x="740" y="700"/>
                    </a:lnTo>
                    <a:lnTo>
                      <a:pt x="742" y="700"/>
                    </a:lnTo>
                    <a:lnTo>
                      <a:pt x="744" y="706"/>
                    </a:lnTo>
                    <a:lnTo>
                      <a:pt x="744" y="700"/>
                    </a:lnTo>
                    <a:lnTo>
                      <a:pt x="742" y="696"/>
                    </a:lnTo>
                    <a:lnTo>
                      <a:pt x="746" y="689"/>
                    </a:lnTo>
                    <a:lnTo>
                      <a:pt x="748" y="689"/>
                    </a:lnTo>
                    <a:lnTo>
                      <a:pt x="750" y="691"/>
                    </a:lnTo>
                    <a:lnTo>
                      <a:pt x="753" y="691"/>
                    </a:lnTo>
                    <a:lnTo>
                      <a:pt x="755" y="689"/>
                    </a:lnTo>
                    <a:lnTo>
                      <a:pt x="757" y="691"/>
                    </a:lnTo>
                    <a:lnTo>
                      <a:pt x="763" y="687"/>
                    </a:lnTo>
                    <a:lnTo>
                      <a:pt x="761" y="685"/>
                    </a:lnTo>
                    <a:lnTo>
                      <a:pt x="763" y="681"/>
                    </a:lnTo>
                    <a:lnTo>
                      <a:pt x="759" y="681"/>
                    </a:lnTo>
                    <a:lnTo>
                      <a:pt x="759" y="681"/>
                    </a:lnTo>
                    <a:lnTo>
                      <a:pt x="757" y="681"/>
                    </a:lnTo>
                    <a:lnTo>
                      <a:pt x="748" y="683"/>
                    </a:lnTo>
                    <a:lnTo>
                      <a:pt x="746" y="683"/>
                    </a:lnTo>
                    <a:lnTo>
                      <a:pt x="744" y="685"/>
                    </a:lnTo>
                    <a:lnTo>
                      <a:pt x="742" y="685"/>
                    </a:lnTo>
                    <a:lnTo>
                      <a:pt x="742" y="689"/>
                    </a:lnTo>
                    <a:lnTo>
                      <a:pt x="740" y="691"/>
                    </a:lnTo>
                    <a:lnTo>
                      <a:pt x="738" y="687"/>
                    </a:lnTo>
                    <a:lnTo>
                      <a:pt x="738" y="683"/>
                    </a:lnTo>
                    <a:lnTo>
                      <a:pt x="736" y="685"/>
                    </a:lnTo>
                    <a:lnTo>
                      <a:pt x="734" y="689"/>
                    </a:lnTo>
                    <a:lnTo>
                      <a:pt x="731" y="689"/>
                    </a:lnTo>
                    <a:lnTo>
                      <a:pt x="727" y="687"/>
                    </a:lnTo>
                    <a:lnTo>
                      <a:pt x="725" y="687"/>
                    </a:lnTo>
                    <a:lnTo>
                      <a:pt x="725" y="685"/>
                    </a:lnTo>
                    <a:lnTo>
                      <a:pt x="721" y="687"/>
                    </a:lnTo>
                    <a:lnTo>
                      <a:pt x="721" y="689"/>
                    </a:lnTo>
                    <a:lnTo>
                      <a:pt x="725" y="691"/>
                    </a:lnTo>
                    <a:lnTo>
                      <a:pt x="725" y="694"/>
                    </a:lnTo>
                    <a:lnTo>
                      <a:pt x="721" y="696"/>
                    </a:lnTo>
                    <a:lnTo>
                      <a:pt x="719" y="694"/>
                    </a:lnTo>
                    <a:lnTo>
                      <a:pt x="715" y="691"/>
                    </a:lnTo>
                    <a:lnTo>
                      <a:pt x="712" y="689"/>
                    </a:lnTo>
                    <a:lnTo>
                      <a:pt x="715" y="687"/>
                    </a:lnTo>
                    <a:lnTo>
                      <a:pt x="717" y="685"/>
                    </a:lnTo>
                    <a:lnTo>
                      <a:pt x="715" y="685"/>
                    </a:lnTo>
                    <a:lnTo>
                      <a:pt x="712" y="685"/>
                    </a:lnTo>
                    <a:lnTo>
                      <a:pt x="710" y="685"/>
                    </a:lnTo>
                    <a:lnTo>
                      <a:pt x="710" y="681"/>
                    </a:lnTo>
                    <a:lnTo>
                      <a:pt x="715" y="679"/>
                    </a:lnTo>
                    <a:lnTo>
                      <a:pt x="719" y="672"/>
                    </a:lnTo>
                    <a:lnTo>
                      <a:pt x="723" y="672"/>
                    </a:lnTo>
                    <a:lnTo>
                      <a:pt x="727" y="672"/>
                    </a:lnTo>
                    <a:lnTo>
                      <a:pt x="742" y="672"/>
                    </a:lnTo>
                    <a:lnTo>
                      <a:pt x="753" y="668"/>
                    </a:lnTo>
                    <a:lnTo>
                      <a:pt x="755" y="670"/>
                    </a:lnTo>
                    <a:lnTo>
                      <a:pt x="761" y="668"/>
                    </a:lnTo>
                    <a:lnTo>
                      <a:pt x="761" y="670"/>
                    </a:lnTo>
                    <a:lnTo>
                      <a:pt x="765" y="672"/>
                    </a:lnTo>
                    <a:lnTo>
                      <a:pt x="767" y="672"/>
                    </a:lnTo>
                    <a:lnTo>
                      <a:pt x="767" y="677"/>
                    </a:lnTo>
                    <a:lnTo>
                      <a:pt x="767" y="685"/>
                    </a:lnTo>
                    <a:lnTo>
                      <a:pt x="765" y="687"/>
                    </a:lnTo>
                    <a:lnTo>
                      <a:pt x="767" y="687"/>
                    </a:lnTo>
                    <a:lnTo>
                      <a:pt x="767" y="689"/>
                    </a:lnTo>
                    <a:lnTo>
                      <a:pt x="763" y="691"/>
                    </a:lnTo>
                    <a:lnTo>
                      <a:pt x="765" y="694"/>
                    </a:lnTo>
                    <a:lnTo>
                      <a:pt x="765" y="694"/>
                    </a:lnTo>
                    <a:lnTo>
                      <a:pt x="767" y="702"/>
                    </a:lnTo>
                    <a:lnTo>
                      <a:pt x="769" y="702"/>
                    </a:lnTo>
                    <a:lnTo>
                      <a:pt x="771" y="704"/>
                    </a:lnTo>
                    <a:lnTo>
                      <a:pt x="771" y="706"/>
                    </a:lnTo>
                    <a:lnTo>
                      <a:pt x="769" y="708"/>
                    </a:lnTo>
                    <a:lnTo>
                      <a:pt x="769" y="710"/>
                    </a:lnTo>
                    <a:lnTo>
                      <a:pt x="767" y="713"/>
                    </a:lnTo>
                    <a:lnTo>
                      <a:pt x="771" y="713"/>
                    </a:lnTo>
                    <a:lnTo>
                      <a:pt x="774" y="715"/>
                    </a:lnTo>
                    <a:lnTo>
                      <a:pt x="776" y="717"/>
                    </a:lnTo>
                    <a:lnTo>
                      <a:pt x="778" y="715"/>
                    </a:lnTo>
                    <a:lnTo>
                      <a:pt x="780" y="719"/>
                    </a:lnTo>
                    <a:lnTo>
                      <a:pt x="784" y="719"/>
                    </a:lnTo>
                    <a:lnTo>
                      <a:pt x="786" y="717"/>
                    </a:lnTo>
                    <a:lnTo>
                      <a:pt x="788" y="717"/>
                    </a:lnTo>
                    <a:lnTo>
                      <a:pt x="788" y="721"/>
                    </a:lnTo>
                    <a:lnTo>
                      <a:pt x="788" y="721"/>
                    </a:lnTo>
                    <a:lnTo>
                      <a:pt x="790" y="721"/>
                    </a:lnTo>
                    <a:lnTo>
                      <a:pt x="793" y="723"/>
                    </a:lnTo>
                    <a:lnTo>
                      <a:pt x="793" y="725"/>
                    </a:lnTo>
                    <a:lnTo>
                      <a:pt x="793" y="727"/>
                    </a:lnTo>
                    <a:lnTo>
                      <a:pt x="795" y="727"/>
                    </a:lnTo>
                    <a:lnTo>
                      <a:pt x="795" y="731"/>
                    </a:lnTo>
                    <a:lnTo>
                      <a:pt x="801" y="736"/>
                    </a:lnTo>
                    <a:lnTo>
                      <a:pt x="801" y="738"/>
                    </a:lnTo>
                    <a:lnTo>
                      <a:pt x="805" y="736"/>
                    </a:lnTo>
                    <a:lnTo>
                      <a:pt x="805" y="738"/>
                    </a:lnTo>
                    <a:lnTo>
                      <a:pt x="807" y="740"/>
                    </a:lnTo>
                    <a:lnTo>
                      <a:pt x="807" y="740"/>
                    </a:lnTo>
                    <a:lnTo>
                      <a:pt x="812" y="744"/>
                    </a:lnTo>
                    <a:lnTo>
                      <a:pt x="816" y="742"/>
                    </a:lnTo>
                    <a:lnTo>
                      <a:pt x="822" y="742"/>
                    </a:lnTo>
                    <a:lnTo>
                      <a:pt x="824" y="740"/>
                    </a:lnTo>
                    <a:lnTo>
                      <a:pt x="830" y="736"/>
                    </a:lnTo>
                    <a:lnTo>
                      <a:pt x="830" y="736"/>
                    </a:lnTo>
                    <a:lnTo>
                      <a:pt x="833" y="738"/>
                    </a:lnTo>
                    <a:lnTo>
                      <a:pt x="841" y="738"/>
                    </a:lnTo>
                    <a:lnTo>
                      <a:pt x="847" y="744"/>
                    </a:lnTo>
                    <a:lnTo>
                      <a:pt x="849" y="744"/>
                    </a:lnTo>
                    <a:lnTo>
                      <a:pt x="854" y="746"/>
                    </a:lnTo>
                    <a:lnTo>
                      <a:pt x="854" y="746"/>
                    </a:lnTo>
                    <a:lnTo>
                      <a:pt x="862" y="744"/>
                    </a:lnTo>
                    <a:lnTo>
                      <a:pt x="864" y="748"/>
                    </a:lnTo>
                    <a:lnTo>
                      <a:pt x="866" y="746"/>
                    </a:lnTo>
                    <a:lnTo>
                      <a:pt x="866" y="742"/>
                    </a:lnTo>
                    <a:lnTo>
                      <a:pt x="862" y="738"/>
                    </a:lnTo>
                    <a:lnTo>
                      <a:pt x="862" y="734"/>
                    </a:lnTo>
                    <a:lnTo>
                      <a:pt x="862" y="731"/>
                    </a:lnTo>
                    <a:lnTo>
                      <a:pt x="864" y="731"/>
                    </a:lnTo>
                    <a:lnTo>
                      <a:pt x="866" y="738"/>
                    </a:lnTo>
                    <a:lnTo>
                      <a:pt x="868" y="744"/>
                    </a:lnTo>
                    <a:lnTo>
                      <a:pt x="875" y="750"/>
                    </a:lnTo>
                    <a:lnTo>
                      <a:pt x="877" y="753"/>
                    </a:lnTo>
                    <a:lnTo>
                      <a:pt x="877" y="757"/>
                    </a:lnTo>
                    <a:lnTo>
                      <a:pt x="879" y="748"/>
                    </a:lnTo>
                    <a:lnTo>
                      <a:pt x="877" y="746"/>
                    </a:lnTo>
                    <a:lnTo>
                      <a:pt x="871" y="744"/>
                    </a:lnTo>
                    <a:lnTo>
                      <a:pt x="868" y="738"/>
                    </a:lnTo>
                    <a:lnTo>
                      <a:pt x="866" y="729"/>
                    </a:lnTo>
                    <a:lnTo>
                      <a:pt x="868" y="727"/>
                    </a:lnTo>
                    <a:lnTo>
                      <a:pt x="871" y="727"/>
                    </a:lnTo>
                    <a:lnTo>
                      <a:pt x="871" y="729"/>
                    </a:lnTo>
                    <a:lnTo>
                      <a:pt x="871" y="731"/>
                    </a:lnTo>
                    <a:lnTo>
                      <a:pt x="875" y="729"/>
                    </a:lnTo>
                    <a:lnTo>
                      <a:pt x="875" y="727"/>
                    </a:lnTo>
                    <a:lnTo>
                      <a:pt x="873" y="723"/>
                    </a:lnTo>
                    <a:lnTo>
                      <a:pt x="873" y="721"/>
                    </a:lnTo>
                    <a:lnTo>
                      <a:pt x="873" y="719"/>
                    </a:lnTo>
                    <a:lnTo>
                      <a:pt x="873" y="717"/>
                    </a:lnTo>
                    <a:lnTo>
                      <a:pt x="877" y="717"/>
                    </a:lnTo>
                    <a:lnTo>
                      <a:pt x="879" y="721"/>
                    </a:lnTo>
                    <a:lnTo>
                      <a:pt x="877" y="723"/>
                    </a:lnTo>
                    <a:lnTo>
                      <a:pt x="879" y="723"/>
                    </a:lnTo>
                    <a:lnTo>
                      <a:pt x="881" y="723"/>
                    </a:lnTo>
                    <a:lnTo>
                      <a:pt x="885" y="719"/>
                    </a:lnTo>
                    <a:lnTo>
                      <a:pt x="885" y="717"/>
                    </a:lnTo>
                    <a:lnTo>
                      <a:pt x="890" y="717"/>
                    </a:lnTo>
                    <a:lnTo>
                      <a:pt x="892" y="719"/>
                    </a:lnTo>
                    <a:lnTo>
                      <a:pt x="890" y="721"/>
                    </a:lnTo>
                    <a:lnTo>
                      <a:pt x="890" y="723"/>
                    </a:lnTo>
                    <a:lnTo>
                      <a:pt x="892" y="721"/>
                    </a:lnTo>
                    <a:lnTo>
                      <a:pt x="894" y="721"/>
                    </a:lnTo>
                    <a:lnTo>
                      <a:pt x="896" y="723"/>
                    </a:lnTo>
                    <a:lnTo>
                      <a:pt x="896" y="727"/>
                    </a:lnTo>
                    <a:lnTo>
                      <a:pt x="894" y="729"/>
                    </a:lnTo>
                    <a:lnTo>
                      <a:pt x="896" y="734"/>
                    </a:lnTo>
                    <a:lnTo>
                      <a:pt x="900" y="731"/>
                    </a:lnTo>
                    <a:lnTo>
                      <a:pt x="902" y="734"/>
                    </a:lnTo>
                    <a:lnTo>
                      <a:pt x="900" y="736"/>
                    </a:lnTo>
                    <a:lnTo>
                      <a:pt x="896" y="738"/>
                    </a:lnTo>
                    <a:lnTo>
                      <a:pt x="896" y="740"/>
                    </a:lnTo>
                    <a:lnTo>
                      <a:pt x="898" y="742"/>
                    </a:lnTo>
                    <a:lnTo>
                      <a:pt x="902" y="738"/>
                    </a:lnTo>
                    <a:lnTo>
                      <a:pt x="904" y="734"/>
                    </a:lnTo>
                    <a:lnTo>
                      <a:pt x="911" y="734"/>
                    </a:lnTo>
                    <a:lnTo>
                      <a:pt x="915" y="734"/>
                    </a:lnTo>
                    <a:lnTo>
                      <a:pt x="915" y="736"/>
                    </a:lnTo>
                    <a:lnTo>
                      <a:pt x="911" y="736"/>
                    </a:lnTo>
                    <a:lnTo>
                      <a:pt x="908" y="738"/>
                    </a:lnTo>
                    <a:lnTo>
                      <a:pt x="908" y="742"/>
                    </a:lnTo>
                    <a:lnTo>
                      <a:pt x="902" y="746"/>
                    </a:lnTo>
                    <a:lnTo>
                      <a:pt x="902" y="748"/>
                    </a:lnTo>
                    <a:lnTo>
                      <a:pt x="896" y="755"/>
                    </a:lnTo>
                    <a:lnTo>
                      <a:pt x="896" y="757"/>
                    </a:lnTo>
                    <a:lnTo>
                      <a:pt x="896" y="759"/>
                    </a:lnTo>
                    <a:lnTo>
                      <a:pt x="894" y="755"/>
                    </a:lnTo>
                    <a:lnTo>
                      <a:pt x="892" y="759"/>
                    </a:lnTo>
                    <a:lnTo>
                      <a:pt x="890" y="765"/>
                    </a:lnTo>
                    <a:lnTo>
                      <a:pt x="890" y="767"/>
                    </a:lnTo>
                    <a:lnTo>
                      <a:pt x="894" y="767"/>
                    </a:lnTo>
                    <a:lnTo>
                      <a:pt x="896" y="765"/>
                    </a:lnTo>
                    <a:lnTo>
                      <a:pt x="896" y="769"/>
                    </a:lnTo>
                    <a:lnTo>
                      <a:pt x="892" y="774"/>
                    </a:lnTo>
                    <a:lnTo>
                      <a:pt x="892" y="776"/>
                    </a:lnTo>
                    <a:lnTo>
                      <a:pt x="896" y="774"/>
                    </a:lnTo>
                    <a:lnTo>
                      <a:pt x="900" y="772"/>
                    </a:lnTo>
                    <a:lnTo>
                      <a:pt x="902" y="772"/>
                    </a:lnTo>
                    <a:lnTo>
                      <a:pt x="900" y="776"/>
                    </a:lnTo>
                    <a:lnTo>
                      <a:pt x="896" y="778"/>
                    </a:lnTo>
                    <a:lnTo>
                      <a:pt x="900" y="778"/>
                    </a:lnTo>
                    <a:lnTo>
                      <a:pt x="902" y="776"/>
                    </a:lnTo>
                    <a:lnTo>
                      <a:pt x="900" y="782"/>
                    </a:lnTo>
                    <a:lnTo>
                      <a:pt x="900" y="784"/>
                    </a:lnTo>
                    <a:lnTo>
                      <a:pt x="898" y="786"/>
                    </a:lnTo>
                    <a:lnTo>
                      <a:pt x="894" y="786"/>
                    </a:lnTo>
                    <a:lnTo>
                      <a:pt x="892" y="782"/>
                    </a:lnTo>
                    <a:lnTo>
                      <a:pt x="887" y="784"/>
                    </a:lnTo>
                    <a:lnTo>
                      <a:pt x="885" y="778"/>
                    </a:lnTo>
                    <a:lnTo>
                      <a:pt x="883" y="778"/>
                    </a:lnTo>
                    <a:lnTo>
                      <a:pt x="881" y="784"/>
                    </a:lnTo>
                    <a:lnTo>
                      <a:pt x="885" y="788"/>
                    </a:lnTo>
                    <a:lnTo>
                      <a:pt x="885" y="793"/>
                    </a:lnTo>
                    <a:lnTo>
                      <a:pt x="885" y="801"/>
                    </a:lnTo>
                    <a:lnTo>
                      <a:pt x="887" y="795"/>
                    </a:lnTo>
                    <a:lnTo>
                      <a:pt x="887" y="788"/>
                    </a:lnTo>
                    <a:lnTo>
                      <a:pt x="890" y="786"/>
                    </a:lnTo>
                    <a:lnTo>
                      <a:pt x="892" y="788"/>
                    </a:lnTo>
                    <a:lnTo>
                      <a:pt x="896" y="788"/>
                    </a:lnTo>
                    <a:lnTo>
                      <a:pt x="900" y="790"/>
                    </a:lnTo>
                    <a:lnTo>
                      <a:pt x="902" y="788"/>
                    </a:lnTo>
                    <a:lnTo>
                      <a:pt x="902" y="784"/>
                    </a:lnTo>
                    <a:lnTo>
                      <a:pt x="908" y="782"/>
                    </a:lnTo>
                    <a:lnTo>
                      <a:pt x="911" y="778"/>
                    </a:lnTo>
                    <a:lnTo>
                      <a:pt x="915" y="778"/>
                    </a:lnTo>
                    <a:lnTo>
                      <a:pt x="917" y="776"/>
                    </a:lnTo>
                    <a:lnTo>
                      <a:pt x="915" y="778"/>
                    </a:lnTo>
                    <a:lnTo>
                      <a:pt x="911" y="776"/>
                    </a:lnTo>
                    <a:lnTo>
                      <a:pt x="908" y="780"/>
                    </a:lnTo>
                    <a:lnTo>
                      <a:pt x="906" y="780"/>
                    </a:lnTo>
                    <a:lnTo>
                      <a:pt x="904" y="780"/>
                    </a:lnTo>
                    <a:lnTo>
                      <a:pt x="906" y="776"/>
                    </a:lnTo>
                    <a:lnTo>
                      <a:pt x="908" y="774"/>
                    </a:lnTo>
                    <a:lnTo>
                      <a:pt x="908" y="772"/>
                    </a:lnTo>
                    <a:lnTo>
                      <a:pt x="908" y="769"/>
                    </a:lnTo>
                    <a:lnTo>
                      <a:pt x="911" y="763"/>
                    </a:lnTo>
                    <a:lnTo>
                      <a:pt x="911" y="761"/>
                    </a:lnTo>
                    <a:lnTo>
                      <a:pt x="908" y="759"/>
                    </a:lnTo>
                    <a:lnTo>
                      <a:pt x="908" y="757"/>
                    </a:lnTo>
                    <a:lnTo>
                      <a:pt x="913" y="750"/>
                    </a:lnTo>
                    <a:lnTo>
                      <a:pt x="915" y="746"/>
                    </a:lnTo>
                    <a:lnTo>
                      <a:pt x="919" y="742"/>
                    </a:lnTo>
                    <a:lnTo>
                      <a:pt x="919" y="744"/>
                    </a:lnTo>
                    <a:lnTo>
                      <a:pt x="919" y="746"/>
                    </a:lnTo>
                    <a:lnTo>
                      <a:pt x="921" y="746"/>
                    </a:lnTo>
                    <a:lnTo>
                      <a:pt x="923" y="742"/>
                    </a:lnTo>
                    <a:lnTo>
                      <a:pt x="923" y="744"/>
                    </a:lnTo>
                    <a:lnTo>
                      <a:pt x="925" y="744"/>
                    </a:lnTo>
                    <a:lnTo>
                      <a:pt x="925" y="746"/>
                    </a:lnTo>
                    <a:lnTo>
                      <a:pt x="930" y="746"/>
                    </a:lnTo>
                    <a:lnTo>
                      <a:pt x="932" y="742"/>
                    </a:lnTo>
                    <a:lnTo>
                      <a:pt x="942" y="738"/>
                    </a:lnTo>
                    <a:lnTo>
                      <a:pt x="942" y="736"/>
                    </a:lnTo>
                    <a:lnTo>
                      <a:pt x="942" y="734"/>
                    </a:lnTo>
                    <a:lnTo>
                      <a:pt x="946" y="734"/>
                    </a:lnTo>
                    <a:lnTo>
                      <a:pt x="949" y="729"/>
                    </a:lnTo>
                    <a:lnTo>
                      <a:pt x="955" y="727"/>
                    </a:lnTo>
                    <a:lnTo>
                      <a:pt x="957" y="725"/>
                    </a:lnTo>
                    <a:lnTo>
                      <a:pt x="957" y="723"/>
                    </a:lnTo>
                    <a:lnTo>
                      <a:pt x="959" y="717"/>
                    </a:lnTo>
                    <a:lnTo>
                      <a:pt x="961" y="713"/>
                    </a:lnTo>
                    <a:lnTo>
                      <a:pt x="961" y="708"/>
                    </a:lnTo>
                    <a:lnTo>
                      <a:pt x="961" y="706"/>
                    </a:lnTo>
                    <a:lnTo>
                      <a:pt x="957" y="708"/>
                    </a:lnTo>
                    <a:lnTo>
                      <a:pt x="955" y="708"/>
                    </a:lnTo>
                    <a:lnTo>
                      <a:pt x="955" y="710"/>
                    </a:lnTo>
                    <a:lnTo>
                      <a:pt x="953" y="715"/>
                    </a:lnTo>
                    <a:lnTo>
                      <a:pt x="951" y="715"/>
                    </a:lnTo>
                    <a:lnTo>
                      <a:pt x="949" y="713"/>
                    </a:lnTo>
                    <a:lnTo>
                      <a:pt x="944" y="713"/>
                    </a:lnTo>
                    <a:lnTo>
                      <a:pt x="944" y="713"/>
                    </a:lnTo>
                    <a:lnTo>
                      <a:pt x="946" y="706"/>
                    </a:lnTo>
                    <a:lnTo>
                      <a:pt x="951" y="706"/>
                    </a:lnTo>
                    <a:lnTo>
                      <a:pt x="953" y="704"/>
                    </a:lnTo>
                    <a:lnTo>
                      <a:pt x="957" y="702"/>
                    </a:lnTo>
                    <a:lnTo>
                      <a:pt x="957" y="700"/>
                    </a:lnTo>
                    <a:lnTo>
                      <a:pt x="955" y="698"/>
                    </a:lnTo>
                    <a:lnTo>
                      <a:pt x="959" y="694"/>
                    </a:lnTo>
                    <a:lnTo>
                      <a:pt x="963" y="691"/>
                    </a:lnTo>
                    <a:lnTo>
                      <a:pt x="967" y="694"/>
                    </a:lnTo>
                    <a:lnTo>
                      <a:pt x="963" y="696"/>
                    </a:lnTo>
                    <a:lnTo>
                      <a:pt x="963" y="700"/>
                    </a:lnTo>
                    <a:lnTo>
                      <a:pt x="965" y="700"/>
                    </a:lnTo>
                    <a:lnTo>
                      <a:pt x="970" y="698"/>
                    </a:lnTo>
                    <a:lnTo>
                      <a:pt x="972" y="691"/>
                    </a:lnTo>
                    <a:lnTo>
                      <a:pt x="972" y="687"/>
                    </a:lnTo>
                    <a:lnTo>
                      <a:pt x="967" y="687"/>
                    </a:lnTo>
                    <a:lnTo>
                      <a:pt x="965" y="687"/>
                    </a:lnTo>
                    <a:lnTo>
                      <a:pt x="963" y="685"/>
                    </a:lnTo>
                    <a:lnTo>
                      <a:pt x="957" y="683"/>
                    </a:lnTo>
                    <a:lnTo>
                      <a:pt x="955" y="679"/>
                    </a:lnTo>
                    <a:lnTo>
                      <a:pt x="955" y="675"/>
                    </a:lnTo>
                    <a:lnTo>
                      <a:pt x="953" y="677"/>
                    </a:lnTo>
                    <a:lnTo>
                      <a:pt x="951" y="677"/>
                    </a:lnTo>
                    <a:lnTo>
                      <a:pt x="949" y="675"/>
                    </a:lnTo>
                    <a:lnTo>
                      <a:pt x="944" y="672"/>
                    </a:lnTo>
                    <a:lnTo>
                      <a:pt x="944" y="668"/>
                    </a:lnTo>
                    <a:lnTo>
                      <a:pt x="942" y="666"/>
                    </a:lnTo>
                    <a:lnTo>
                      <a:pt x="940" y="666"/>
                    </a:lnTo>
                    <a:lnTo>
                      <a:pt x="938" y="664"/>
                    </a:lnTo>
                    <a:lnTo>
                      <a:pt x="938" y="662"/>
                    </a:lnTo>
                    <a:lnTo>
                      <a:pt x="940" y="660"/>
                    </a:lnTo>
                    <a:lnTo>
                      <a:pt x="940" y="656"/>
                    </a:lnTo>
                    <a:lnTo>
                      <a:pt x="938" y="651"/>
                    </a:lnTo>
                    <a:lnTo>
                      <a:pt x="938" y="643"/>
                    </a:lnTo>
                    <a:lnTo>
                      <a:pt x="940" y="639"/>
                    </a:lnTo>
                    <a:lnTo>
                      <a:pt x="949" y="632"/>
                    </a:lnTo>
                    <a:lnTo>
                      <a:pt x="951" y="632"/>
                    </a:lnTo>
                    <a:lnTo>
                      <a:pt x="955" y="632"/>
                    </a:lnTo>
                    <a:lnTo>
                      <a:pt x="955" y="630"/>
                    </a:lnTo>
                    <a:lnTo>
                      <a:pt x="959" y="628"/>
                    </a:lnTo>
                    <a:lnTo>
                      <a:pt x="959" y="626"/>
                    </a:lnTo>
                    <a:lnTo>
                      <a:pt x="957" y="626"/>
                    </a:lnTo>
                    <a:lnTo>
                      <a:pt x="953" y="628"/>
                    </a:lnTo>
                    <a:lnTo>
                      <a:pt x="951" y="626"/>
                    </a:lnTo>
                    <a:lnTo>
                      <a:pt x="951" y="624"/>
                    </a:lnTo>
                    <a:lnTo>
                      <a:pt x="951" y="620"/>
                    </a:lnTo>
                    <a:lnTo>
                      <a:pt x="951" y="616"/>
                    </a:lnTo>
                    <a:lnTo>
                      <a:pt x="955" y="609"/>
                    </a:lnTo>
                    <a:lnTo>
                      <a:pt x="959" y="603"/>
                    </a:lnTo>
                    <a:lnTo>
                      <a:pt x="961" y="603"/>
                    </a:lnTo>
                    <a:lnTo>
                      <a:pt x="963" y="597"/>
                    </a:lnTo>
                    <a:lnTo>
                      <a:pt x="965" y="597"/>
                    </a:lnTo>
                    <a:lnTo>
                      <a:pt x="970" y="592"/>
                    </a:lnTo>
                    <a:lnTo>
                      <a:pt x="974" y="590"/>
                    </a:lnTo>
                    <a:lnTo>
                      <a:pt x="976" y="592"/>
                    </a:lnTo>
                    <a:lnTo>
                      <a:pt x="976" y="597"/>
                    </a:lnTo>
                    <a:lnTo>
                      <a:pt x="978" y="599"/>
                    </a:lnTo>
                    <a:lnTo>
                      <a:pt x="976" y="603"/>
                    </a:lnTo>
                    <a:lnTo>
                      <a:pt x="980" y="601"/>
                    </a:lnTo>
                    <a:lnTo>
                      <a:pt x="980" y="597"/>
                    </a:lnTo>
                    <a:lnTo>
                      <a:pt x="986" y="590"/>
                    </a:lnTo>
                    <a:lnTo>
                      <a:pt x="986" y="588"/>
                    </a:lnTo>
                    <a:lnTo>
                      <a:pt x="982" y="588"/>
                    </a:lnTo>
                    <a:lnTo>
                      <a:pt x="980" y="586"/>
                    </a:lnTo>
                    <a:lnTo>
                      <a:pt x="976" y="584"/>
                    </a:lnTo>
                    <a:lnTo>
                      <a:pt x="980" y="580"/>
                    </a:lnTo>
                    <a:lnTo>
                      <a:pt x="984" y="580"/>
                    </a:lnTo>
                    <a:lnTo>
                      <a:pt x="986" y="578"/>
                    </a:lnTo>
                    <a:lnTo>
                      <a:pt x="993" y="573"/>
                    </a:lnTo>
                    <a:lnTo>
                      <a:pt x="993" y="571"/>
                    </a:lnTo>
                    <a:lnTo>
                      <a:pt x="995" y="569"/>
                    </a:lnTo>
                    <a:lnTo>
                      <a:pt x="999" y="571"/>
                    </a:lnTo>
                    <a:lnTo>
                      <a:pt x="1005" y="573"/>
                    </a:lnTo>
                    <a:lnTo>
                      <a:pt x="1005" y="576"/>
                    </a:lnTo>
                    <a:lnTo>
                      <a:pt x="1005" y="578"/>
                    </a:lnTo>
                    <a:lnTo>
                      <a:pt x="1008" y="580"/>
                    </a:lnTo>
                    <a:lnTo>
                      <a:pt x="1012" y="582"/>
                    </a:lnTo>
                    <a:lnTo>
                      <a:pt x="1014" y="584"/>
                    </a:lnTo>
                    <a:lnTo>
                      <a:pt x="1012" y="588"/>
                    </a:lnTo>
                    <a:lnTo>
                      <a:pt x="1012" y="588"/>
                    </a:lnTo>
                    <a:lnTo>
                      <a:pt x="1012" y="592"/>
                    </a:lnTo>
                    <a:lnTo>
                      <a:pt x="1012" y="594"/>
                    </a:lnTo>
                    <a:lnTo>
                      <a:pt x="1014" y="599"/>
                    </a:lnTo>
                    <a:lnTo>
                      <a:pt x="1016" y="601"/>
                    </a:lnTo>
                    <a:lnTo>
                      <a:pt x="1014" y="609"/>
                    </a:lnTo>
                    <a:lnTo>
                      <a:pt x="1018" y="609"/>
                    </a:lnTo>
                    <a:lnTo>
                      <a:pt x="1018" y="611"/>
                    </a:lnTo>
                    <a:lnTo>
                      <a:pt x="1014" y="616"/>
                    </a:lnTo>
                    <a:lnTo>
                      <a:pt x="1014" y="620"/>
                    </a:lnTo>
                    <a:lnTo>
                      <a:pt x="1012" y="624"/>
                    </a:lnTo>
                    <a:lnTo>
                      <a:pt x="1012" y="628"/>
                    </a:lnTo>
                    <a:lnTo>
                      <a:pt x="1010" y="630"/>
                    </a:lnTo>
                    <a:lnTo>
                      <a:pt x="1012" y="635"/>
                    </a:lnTo>
                    <a:lnTo>
                      <a:pt x="1010" y="637"/>
                    </a:lnTo>
                    <a:lnTo>
                      <a:pt x="1014" y="643"/>
                    </a:lnTo>
                    <a:lnTo>
                      <a:pt x="1014" y="645"/>
                    </a:lnTo>
                    <a:lnTo>
                      <a:pt x="1012" y="647"/>
                    </a:lnTo>
                    <a:lnTo>
                      <a:pt x="1014" y="649"/>
                    </a:lnTo>
                    <a:lnTo>
                      <a:pt x="1012" y="653"/>
                    </a:lnTo>
                    <a:lnTo>
                      <a:pt x="1012" y="656"/>
                    </a:lnTo>
                    <a:lnTo>
                      <a:pt x="1014" y="658"/>
                    </a:lnTo>
                    <a:lnTo>
                      <a:pt x="1018" y="660"/>
                    </a:lnTo>
                    <a:lnTo>
                      <a:pt x="1016" y="664"/>
                    </a:lnTo>
                    <a:lnTo>
                      <a:pt x="1014" y="666"/>
                    </a:lnTo>
                    <a:lnTo>
                      <a:pt x="1012" y="666"/>
                    </a:lnTo>
                    <a:lnTo>
                      <a:pt x="1008" y="666"/>
                    </a:lnTo>
                    <a:lnTo>
                      <a:pt x="1005" y="662"/>
                    </a:lnTo>
                    <a:lnTo>
                      <a:pt x="1008" y="658"/>
                    </a:lnTo>
                    <a:lnTo>
                      <a:pt x="1003" y="660"/>
                    </a:lnTo>
                    <a:lnTo>
                      <a:pt x="1001" y="664"/>
                    </a:lnTo>
                    <a:lnTo>
                      <a:pt x="997" y="666"/>
                    </a:lnTo>
                    <a:lnTo>
                      <a:pt x="997" y="668"/>
                    </a:lnTo>
                    <a:lnTo>
                      <a:pt x="1003" y="666"/>
                    </a:lnTo>
                    <a:lnTo>
                      <a:pt x="1005" y="668"/>
                    </a:lnTo>
                    <a:lnTo>
                      <a:pt x="1005" y="670"/>
                    </a:lnTo>
                    <a:lnTo>
                      <a:pt x="995" y="679"/>
                    </a:lnTo>
                    <a:lnTo>
                      <a:pt x="991" y="679"/>
                    </a:lnTo>
                    <a:lnTo>
                      <a:pt x="991" y="681"/>
                    </a:lnTo>
                    <a:lnTo>
                      <a:pt x="989" y="681"/>
                    </a:lnTo>
                    <a:lnTo>
                      <a:pt x="986" y="685"/>
                    </a:lnTo>
                    <a:lnTo>
                      <a:pt x="989" y="687"/>
                    </a:lnTo>
                    <a:lnTo>
                      <a:pt x="993" y="687"/>
                    </a:lnTo>
                    <a:lnTo>
                      <a:pt x="995" y="687"/>
                    </a:lnTo>
                    <a:lnTo>
                      <a:pt x="997" y="691"/>
                    </a:lnTo>
                    <a:lnTo>
                      <a:pt x="999" y="696"/>
                    </a:lnTo>
                    <a:lnTo>
                      <a:pt x="1005" y="694"/>
                    </a:lnTo>
                    <a:lnTo>
                      <a:pt x="1005" y="691"/>
                    </a:lnTo>
                    <a:lnTo>
                      <a:pt x="1008" y="689"/>
                    </a:lnTo>
                    <a:lnTo>
                      <a:pt x="1010" y="691"/>
                    </a:lnTo>
                    <a:lnTo>
                      <a:pt x="1008" y="694"/>
                    </a:lnTo>
                    <a:lnTo>
                      <a:pt x="1008" y="694"/>
                    </a:lnTo>
                    <a:lnTo>
                      <a:pt x="1012" y="696"/>
                    </a:lnTo>
                    <a:lnTo>
                      <a:pt x="1014" y="698"/>
                    </a:lnTo>
                    <a:lnTo>
                      <a:pt x="1018" y="696"/>
                    </a:lnTo>
                    <a:lnTo>
                      <a:pt x="1020" y="698"/>
                    </a:lnTo>
                    <a:lnTo>
                      <a:pt x="1018" y="700"/>
                    </a:lnTo>
                    <a:lnTo>
                      <a:pt x="1014" y="700"/>
                    </a:lnTo>
                    <a:lnTo>
                      <a:pt x="1010" y="704"/>
                    </a:lnTo>
                    <a:lnTo>
                      <a:pt x="1008" y="706"/>
                    </a:lnTo>
                    <a:lnTo>
                      <a:pt x="1008" y="702"/>
                    </a:lnTo>
                    <a:lnTo>
                      <a:pt x="1005" y="702"/>
                    </a:lnTo>
                    <a:lnTo>
                      <a:pt x="1003" y="700"/>
                    </a:lnTo>
                    <a:lnTo>
                      <a:pt x="1003" y="702"/>
                    </a:lnTo>
                    <a:lnTo>
                      <a:pt x="1005" y="706"/>
                    </a:lnTo>
                    <a:lnTo>
                      <a:pt x="1005" y="708"/>
                    </a:lnTo>
                    <a:lnTo>
                      <a:pt x="1010" y="715"/>
                    </a:lnTo>
                    <a:lnTo>
                      <a:pt x="1010" y="719"/>
                    </a:lnTo>
                    <a:lnTo>
                      <a:pt x="1010" y="721"/>
                    </a:lnTo>
                    <a:lnTo>
                      <a:pt x="1010" y="725"/>
                    </a:lnTo>
                    <a:lnTo>
                      <a:pt x="1008" y="725"/>
                    </a:lnTo>
                    <a:lnTo>
                      <a:pt x="1005" y="729"/>
                    </a:lnTo>
                    <a:lnTo>
                      <a:pt x="1005" y="734"/>
                    </a:lnTo>
                    <a:lnTo>
                      <a:pt x="1001" y="738"/>
                    </a:lnTo>
                    <a:lnTo>
                      <a:pt x="1003" y="740"/>
                    </a:lnTo>
                    <a:lnTo>
                      <a:pt x="1003" y="744"/>
                    </a:lnTo>
                    <a:lnTo>
                      <a:pt x="1001" y="746"/>
                    </a:lnTo>
                    <a:lnTo>
                      <a:pt x="1001" y="748"/>
                    </a:lnTo>
                    <a:lnTo>
                      <a:pt x="1003" y="748"/>
                    </a:lnTo>
                    <a:lnTo>
                      <a:pt x="1008" y="744"/>
                    </a:lnTo>
                    <a:lnTo>
                      <a:pt x="1008" y="742"/>
                    </a:lnTo>
                    <a:lnTo>
                      <a:pt x="1014" y="740"/>
                    </a:lnTo>
                    <a:lnTo>
                      <a:pt x="1014" y="738"/>
                    </a:lnTo>
                    <a:lnTo>
                      <a:pt x="1014" y="738"/>
                    </a:lnTo>
                    <a:lnTo>
                      <a:pt x="1016" y="734"/>
                    </a:lnTo>
                    <a:lnTo>
                      <a:pt x="1018" y="736"/>
                    </a:lnTo>
                    <a:lnTo>
                      <a:pt x="1020" y="734"/>
                    </a:lnTo>
                    <a:lnTo>
                      <a:pt x="1020" y="727"/>
                    </a:lnTo>
                    <a:lnTo>
                      <a:pt x="1020" y="723"/>
                    </a:lnTo>
                    <a:lnTo>
                      <a:pt x="1027" y="719"/>
                    </a:lnTo>
                    <a:lnTo>
                      <a:pt x="1031" y="713"/>
                    </a:lnTo>
                    <a:lnTo>
                      <a:pt x="1031" y="708"/>
                    </a:lnTo>
                    <a:lnTo>
                      <a:pt x="1033" y="708"/>
                    </a:lnTo>
                    <a:lnTo>
                      <a:pt x="1035" y="710"/>
                    </a:lnTo>
                    <a:lnTo>
                      <a:pt x="1035" y="713"/>
                    </a:lnTo>
                    <a:lnTo>
                      <a:pt x="1039" y="721"/>
                    </a:lnTo>
                    <a:lnTo>
                      <a:pt x="1039" y="725"/>
                    </a:lnTo>
                    <a:lnTo>
                      <a:pt x="1043" y="729"/>
                    </a:lnTo>
                    <a:lnTo>
                      <a:pt x="1043" y="734"/>
                    </a:lnTo>
                    <a:lnTo>
                      <a:pt x="1041" y="738"/>
                    </a:lnTo>
                    <a:lnTo>
                      <a:pt x="1043" y="746"/>
                    </a:lnTo>
                    <a:lnTo>
                      <a:pt x="1041" y="750"/>
                    </a:lnTo>
                    <a:lnTo>
                      <a:pt x="1037" y="750"/>
                    </a:lnTo>
                    <a:lnTo>
                      <a:pt x="1035" y="748"/>
                    </a:lnTo>
                    <a:lnTo>
                      <a:pt x="1033" y="750"/>
                    </a:lnTo>
                    <a:lnTo>
                      <a:pt x="1031" y="755"/>
                    </a:lnTo>
                    <a:lnTo>
                      <a:pt x="1033" y="759"/>
                    </a:lnTo>
                    <a:lnTo>
                      <a:pt x="1029" y="763"/>
                    </a:lnTo>
                    <a:lnTo>
                      <a:pt x="1029" y="767"/>
                    </a:lnTo>
                    <a:lnTo>
                      <a:pt x="1029" y="769"/>
                    </a:lnTo>
                    <a:lnTo>
                      <a:pt x="1029" y="776"/>
                    </a:lnTo>
                    <a:lnTo>
                      <a:pt x="1033" y="790"/>
                    </a:lnTo>
                    <a:lnTo>
                      <a:pt x="1035" y="795"/>
                    </a:lnTo>
                    <a:lnTo>
                      <a:pt x="1035" y="799"/>
                    </a:lnTo>
                    <a:lnTo>
                      <a:pt x="1037" y="803"/>
                    </a:lnTo>
                    <a:lnTo>
                      <a:pt x="1041" y="803"/>
                    </a:lnTo>
                    <a:lnTo>
                      <a:pt x="1039" y="797"/>
                    </a:lnTo>
                    <a:lnTo>
                      <a:pt x="1039" y="797"/>
                    </a:lnTo>
                    <a:lnTo>
                      <a:pt x="1041" y="793"/>
                    </a:lnTo>
                    <a:lnTo>
                      <a:pt x="1043" y="793"/>
                    </a:lnTo>
                    <a:lnTo>
                      <a:pt x="1045" y="797"/>
                    </a:lnTo>
                    <a:lnTo>
                      <a:pt x="1048" y="797"/>
                    </a:lnTo>
                    <a:lnTo>
                      <a:pt x="1048" y="793"/>
                    </a:lnTo>
                    <a:lnTo>
                      <a:pt x="1052" y="790"/>
                    </a:lnTo>
                    <a:lnTo>
                      <a:pt x="1052" y="784"/>
                    </a:lnTo>
                    <a:lnTo>
                      <a:pt x="1056" y="782"/>
                    </a:lnTo>
                    <a:lnTo>
                      <a:pt x="1058" y="778"/>
                    </a:lnTo>
                    <a:lnTo>
                      <a:pt x="1060" y="776"/>
                    </a:lnTo>
                    <a:lnTo>
                      <a:pt x="1062" y="774"/>
                    </a:lnTo>
                    <a:lnTo>
                      <a:pt x="1069" y="767"/>
                    </a:lnTo>
                    <a:lnTo>
                      <a:pt x="1075" y="761"/>
                    </a:lnTo>
                    <a:lnTo>
                      <a:pt x="1077" y="753"/>
                    </a:lnTo>
                    <a:lnTo>
                      <a:pt x="1081" y="744"/>
                    </a:lnTo>
                    <a:lnTo>
                      <a:pt x="1086" y="742"/>
                    </a:lnTo>
                    <a:lnTo>
                      <a:pt x="1088" y="746"/>
                    </a:lnTo>
                    <a:lnTo>
                      <a:pt x="1090" y="744"/>
                    </a:lnTo>
                    <a:lnTo>
                      <a:pt x="1092" y="746"/>
                    </a:lnTo>
                    <a:lnTo>
                      <a:pt x="1096" y="744"/>
                    </a:lnTo>
                    <a:lnTo>
                      <a:pt x="1096" y="742"/>
                    </a:lnTo>
                    <a:lnTo>
                      <a:pt x="1094" y="742"/>
                    </a:lnTo>
                    <a:lnTo>
                      <a:pt x="1090" y="740"/>
                    </a:lnTo>
                    <a:lnTo>
                      <a:pt x="1092" y="736"/>
                    </a:lnTo>
                    <a:lnTo>
                      <a:pt x="1096" y="736"/>
                    </a:lnTo>
                    <a:lnTo>
                      <a:pt x="1098" y="738"/>
                    </a:lnTo>
                    <a:lnTo>
                      <a:pt x="1100" y="736"/>
                    </a:lnTo>
                    <a:lnTo>
                      <a:pt x="1102" y="738"/>
                    </a:lnTo>
                    <a:lnTo>
                      <a:pt x="1104" y="736"/>
                    </a:lnTo>
                    <a:lnTo>
                      <a:pt x="1102" y="731"/>
                    </a:lnTo>
                    <a:lnTo>
                      <a:pt x="1100" y="731"/>
                    </a:lnTo>
                    <a:lnTo>
                      <a:pt x="1098" y="727"/>
                    </a:lnTo>
                    <a:lnTo>
                      <a:pt x="1096" y="727"/>
                    </a:lnTo>
                    <a:lnTo>
                      <a:pt x="1098" y="723"/>
                    </a:lnTo>
                    <a:lnTo>
                      <a:pt x="1100" y="719"/>
                    </a:lnTo>
                    <a:lnTo>
                      <a:pt x="1100" y="717"/>
                    </a:lnTo>
                    <a:lnTo>
                      <a:pt x="1102" y="717"/>
                    </a:lnTo>
                    <a:lnTo>
                      <a:pt x="1100" y="713"/>
                    </a:lnTo>
                    <a:lnTo>
                      <a:pt x="1100" y="710"/>
                    </a:lnTo>
                    <a:lnTo>
                      <a:pt x="1104" y="706"/>
                    </a:lnTo>
                    <a:lnTo>
                      <a:pt x="1102" y="706"/>
                    </a:lnTo>
                    <a:lnTo>
                      <a:pt x="1102" y="704"/>
                    </a:lnTo>
                    <a:lnTo>
                      <a:pt x="1107" y="704"/>
                    </a:lnTo>
                    <a:lnTo>
                      <a:pt x="1107" y="702"/>
                    </a:lnTo>
                    <a:lnTo>
                      <a:pt x="1104" y="700"/>
                    </a:lnTo>
                    <a:lnTo>
                      <a:pt x="1104" y="698"/>
                    </a:lnTo>
                    <a:lnTo>
                      <a:pt x="1107" y="698"/>
                    </a:lnTo>
                    <a:lnTo>
                      <a:pt x="1109" y="700"/>
                    </a:lnTo>
                    <a:lnTo>
                      <a:pt x="1113" y="702"/>
                    </a:lnTo>
                    <a:lnTo>
                      <a:pt x="1115" y="700"/>
                    </a:lnTo>
                    <a:lnTo>
                      <a:pt x="1121" y="700"/>
                    </a:lnTo>
                    <a:lnTo>
                      <a:pt x="1126" y="704"/>
                    </a:lnTo>
                    <a:lnTo>
                      <a:pt x="1128" y="706"/>
                    </a:lnTo>
                    <a:lnTo>
                      <a:pt x="1128" y="708"/>
                    </a:lnTo>
                    <a:lnTo>
                      <a:pt x="1136" y="713"/>
                    </a:lnTo>
                    <a:lnTo>
                      <a:pt x="1140" y="710"/>
                    </a:lnTo>
                    <a:lnTo>
                      <a:pt x="1142" y="713"/>
                    </a:lnTo>
                    <a:lnTo>
                      <a:pt x="1149" y="715"/>
                    </a:lnTo>
                    <a:lnTo>
                      <a:pt x="1149" y="717"/>
                    </a:lnTo>
                    <a:lnTo>
                      <a:pt x="1147" y="717"/>
                    </a:lnTo>
                    <a:lnTo>
                      <a:pt x="1149" y="721"/>
                    </a:lnTo>
                    <a:lnTo>
                      <a:pt x="1147" y="721"/>
                    </a:lnTo>
                    <a:lnTo>
                      <a:pt x="1142" y="719"/>
                    </a:lnTo>
                    <a:lnTo>
                      <a:pt x="1140" y="719"/>
                    </a:lnTo>
                    <a:lnTo>
                      <a:pt x="1140" y="721"/>
                    </a:lnTo>
                    <a:lnTo>
                      <a:pt x="1149" y="727"/>
                    </a:lnTo>
                    <a:lnTo>
                      <a:pt x="1151" y="729"/>
                    </a:lnTo>
                    <a:lnTo>
                      <a:pt x="1147" y="731"/>
                    </a:lnTo>
                    <a:lnTo>
                      <a:pt x="1149" y="734"/>
                    </a:lnTo>
                    <a:lnTo>
                      <a:pt x="1153" y="731"/>
                    </a:lnTo>
                    <a:lnTo>
                      <a:pt x="1157" y="734"/>
                    </a:lnTo>
                    <a:lnTo>
                      <a:pt x="1159" y="736"/>
                    </a:lnTo>
                    <a:lnTo>
                      <a:pt x="1161" y="736"/>
                    </a:lnTo>
                    <a:lnTo>
                      <a:pt x="1161" y="738"/>
                    </a:lnTo>
                    <a:lnTo>
                      <a:pt x="1159" y="742"/>
                    </a:lnTo>
                    <a:lnTo>
                      <a:pt x="1153" y="746"/>
                    </a:lnTo>
                    <a:lnTo>
                      <a:pt x="1149" y="748"/>
                    </a:lnTo>
                    <a:lnTo>
                      <a:pt x="1147" y="748"/>
                    </a:lnTo>
                    <a:lnTo>
                      <a:pt x="1153" y="748"/>
                    </a:lnTo>
                    <a:lnTo>
                      <a:pt x="1155" y="750"/>
                    </a:lnTo>
                    <a:lnTo>
                      <a:pt x="1155" y="753"/>
                    </a:lnTo>
                    <a:lnTo>
                      <a:pt x="1155" y="753"/>
                    </a:lnTo>
                    <a:lnTo>
                      <a:pt x="1157" y="755"/>
                    </a:lnTo>
                    <a:lnTo>
                      <a:pt x="1155" y="759"/>
                    </a:lnTo>
                    <a:lnTo>
                      <a:pt x="1157" y="759"/>
                    </a:lnTo>
                    <a:lnTo>
                      <a:pt x="1151" y="763"/>
                    </a:lnTo>
                    <a:lnTo>
                      <a:pt x="1147" y="765"/>
                    </a:lnTo>
                    <a:lnTo>
                      <a:pt x="1142" y="763"/>
                    </a:lnTo>
                    <a:lnTo>
                      <a:pt x="1142" y="767"/>
                    </a:lnTo>
                    <a:lnTo>
                      <a:pt x="1138" y="765"/>
                    </a:lnTo>
                    <a:lnTo>
                      <a:pt x="1136" y="761"/>
                    </a:lnTo>
                    <a:lnTo>
                      <a:pt x="1132" y="761"/>
                    </a:lnTo>
                    <a:lnTo>
                      <a:pt x="1130" y="759"/>
                    </a:lnTo>
                    <a:lnTo>
                      <a:pt x="1128" y="759"/>
                    </a:lnTo>
                    <a:lnTo>
                      <a:pt x="1128" y="763"/>
                    </a:lnTo>
                    <a:lnTo>
                      <a:pt x="1126" y="763"/>
                    </a:lnTo>
                    <a:lnTo>
                      <a:pt x="1130" y="765"/>
                    </a:lnTo>
                    <a:lnTo>
                      <a:pt x="1132" y="767"/>
                    </a:lnTo>
                    <a:lnTo>
                      <a:pt x="1130" y="769"/>
                    </a:lnTo>
                    <a:lnTo>
                      <a:pt x="1128" y="772"/>
                    </a:lnTo>
                    <a:lnTo>
                      <a:pt x="1132" y="772"/>
                    </a:lnTo>
                    <a:lnTo>
                      <a:pt x="1130" y="776"/>
                    </a:lnTo>
                    <a:lnTo>
                      <a:pt x="1130" y="778"/>
                    </a:lnTo>
                    <a:lnTo>
                      <a:pt x="1132" y="778"/>
                    </a:lnTo>
                    <a:lnTo>
                      <a:pt x="1134" y="776"/>
                    </a:lnTo>
                    <a:lnTo>
                      <a:pt x="1134" y="776"/>
                    </a:lnTo>
                    <a:lnTo>
                      <a:pt x="1134" y="780"/>
                    </a:lnTo>
                    <a:lnTo>
                      <a:pt x="1130" y="780"/>
                    </a:lnTo>
                    <a:lnTo>
                      <a:pt x="1128" y="784"/>
                    </a:lnTo>
                    <a:lnTo>
                      <a:pt x="1128" y="788"/>
                    </a:lnTo>
                    <a:lnTo>
                      <a:pt x="1132" y="793"/>
                    </a:lnTo>
                    <a:lnTo>
                      <a:pt x="1132" y="795"/>
                    </a:lnTo>
                    <a:lnTo>
                      <a:pt x="1136" y="803"/>
                    </a:lnTo>
                    <a:lnTo>
                      <a:pt x="1136" y="807"/>
                    </a:lnTo>
                    <a:lnTo>
                      <a:pt x="1134" y="809"/>
                    </a:lnTo>
                    <a:lnTo>
                      <a:pt x="1134" y="812"/>
                    </a:lnTo>
                    <a:lnTo>
                      <a:pt x="1128" y="816"/>
                    </a:lnTo>
                    <a:lnTo>
                      <a:pt x="1130" y="820"/>
                    </a:lnTo>
                    <a:lnTo>
                      <a:pt x="1128" y="822"/>
                    </a:lnTo>
                    <a:lnTo>
                      <a:pt x="1123" y="822"/>
                    </a:lnTo>
                    <a:lnTo>
                      <a:pt x="1117" y="822"/>
                    </a:lnTo>
                    <a:lnTo>
                      <a:pt x="1115" y="824"/>
                    </a:lnTo>
                    <a:lnTo>
                      <a:pt x="1115" y="828"/>
                    </a:lnTo>
                    <a:lnTo>
                      <a:pt x="1111" y="831"/>
                    </a:lnTo>
                    <a:lnTo>
                      <a:pt x="1109" y="833"/>
                    </a:lnTo>
                    <a:lnTo>
                      <a:pt x="1104" y="833"/>
                    </a:lnTo>
                    <a:lnTo>
                      <a:pt x="1100" y="839"/>
                    </a:lnTo>
                    <a:lnTo>
                      <a:pt x="1098" y="839"/>
                    </a:lnTo>
                    <a:lnTo>
                      <a:pt x="1094" y="839"/>
                    </a:lnTo>
                    <a:lnTo>
                      <a:pt x="1092" y="843"/>
                    </a:lnTo>
                    <a:lnTo>
                      <a:pt x="1083" y="845"/>
                    </a:lnTo>
                    <a:lnTo>
                      <a:pt x="1081" y="843"/>
                    </a:lnTo>
                    <a:lnTo>
                      <a:pt x="1081" y="841"/>
                    </a:lnTo>
                    <a:lnTo>
                      <a:pt x="1081" y="837"/>
                    </a:lnTo>
                    <a:lnTo>
                      <a:pt x="1079" y="833"/>
                    </a:lnTo>
                    <a:lnTo>
                      <a:pt x="1079" y="831"/>
                    </a:lnTo>
                    <a:lnTo>
                      <a:pt x="1081" y="831"/>
                    </a:lnTo>
                    <a:lnTo>
                      <a:pt x="1081" y="826"/>
                    </a:lnTo>
                    <a:lnTo>
                      <a:pt x="1083" y="822"/>
                    </a:lnTo>
                    <a:lnTo>
                      <a:pt x="1079" y="826"/>
                    </a:lnTo>
                    <a:lnTo>
                      <a:pt x="1079" y="826"/>
                    </a:lnTo>
                    <a:lnTo>
                      <a:pt x="1077" y="818"/>
                    </a:lnTo>
                    <a:lnTo>
                      <a:pt x="1075" y="818"/>
                    </a:lnTo>
                    <a:lnTo>
                      <a:pt x="1073" y="814"/>
                    </a:lnTo>
                    <a:lnTo>
                      <a:pt x="1071" y="816"/>
                    </a:lnTo>
                    <a:lnTo>
                      <a:pt x="1069" y="814"/>
                    </a:lnTo>
                    <a:lnTo>
                      <a:pt x="1064" y="814"/>
                    </a:lnTo>
                    <a:lnTo>
                      <a:pt x="1062" y="820"/>
                    </a:lnTo>
                    <a:lnTo>
                      <a:pt x="1064" y="820"/>
                    </a:lnTo>
                    <a:lnTo>
                      <a:pt x="1069" y="816"/>
                    </a:lnTo>
                    <a:lnTo>
                      <a:pt x="1071" y="818"/>
                    </a:lnTo>
                    <a:lnTo>
                      <a:pt x="1071" y="822"/>
                    </a:lnTo>
                    <a:lnTo>
                      <a:pt x="1073" y="822"/>
                    </a:lnTo>
                    <a:lnTo>
                      <a:pt x="1077" y="828"/>
                    </a:lnTo>
                    <a:lnTo>
                      <a:pt x="1075" y="835"/>
                    </a:lnTo>
                    <a:lnTo>
                      <a:pt x="1077" y="835"/>
                    </a:lnTo>
                    <a:lnTo>
                      <a:pt x="1077" y="841"/>
                    </a:lnTo>
                    <a:lnTo>
                      <a:pt x="1077" y="843"/>
                    </a:lnTo>
                    <a:lnTo>
                      <a:pt x="1077" y="845"/>
                    </a:lnTo>
                    <a:lnTo>
                      <a:pt x="1077" y="847"/>
                    </a:lnTo>
                    <a:lnTo>
                      <a:pt x="1075" y="847"/>
                    </a:lnTo>
                    <a:lnTo>
                      <a:pt x="1069" y="843"/>
                    </a:lnTo>
                    <a:lnTo>
                      <a:pt x="1069" y="839"/>
                    </a:lnTo>
                    <a:lnTo>
                      <a:pt x="1067" y="839"/>
                    </a:lnTo>
                    <a:lnTo>
                      <a:pt x="1064" y="835"/>
                    </a:lnTo>
                    <a:lnTo>
                      <a:pt x="1062" y="839"/>
                    </a:lnTo>
                    <a:lnTo>
                      <a:pt x="1067" y="843"/>
                    </a:lnTo>
                    <a:lnTo>
                      <a:pt x="1064" y="845"/>
                    </a:lnTo>
                    <a:lnTo>
                      <a:pt x="1060" y="843"/>
                    </a:lnTo>
                    <a:lnTo>
                      <a:pt x="1058" y="843"/>
                    </a:lnTo>
                    <a:lnTo>
                      <a:pt x="1058" y="841"/>
                    </a:lnTo>
                    <a:lnTo>
                      <a:pt x="1054" y="841"/>
                    </a:lnTo>
                    <a:lnTo>
                      <a:pt x="1054" y="839"/>
                    </a:lnTo>
                    <a:lnTo>
                      <a:pt x="1056" y="833"/>
                    </a:lnTo>
                    <a:lnTo>
                      <a:pt x="1056" y="833"/>
                    </a:lnTo>
                    <a:lnTo>
                      <a:pt x="1054" y="831"/>
                    </a:lnTo>
                    <a:lnTo>
                      <a:pt x="1054" y="828"/>
                    </a:lnTo>
                    <a:lnTo>
                      <a:pt x="1050" y="833"/>
                    </a:lnTo>
                    <a:lnTo>
                      <a:pt x="1043" y="833"/>
                    </a:lnTo>
                    <a:lnTo>
                      <a:pt x="1041" y="828"/>
                    </a:lnTo>
                    <a:lnTo>
                      <a:pt x="1037" y="831"/>
                    </a:lnTo>
                    <a:lnTo>
                      <a:pt x="1033" y="826"/>
                    </a:lnTo>
                    <a:lnTo>
                      <a:pt x="1033" y="831"/>
                    </a:lnTo>
                    <a:lnTo>
                      <a:pt x="1035" y="833"/>
                    </a:lnTo>
                    <a:lnTo>
                      <a:pt x="1033" y="833"/>
                    </a:lnTo>
                    <a:lnTo>
                      <a:pt x="1033" y="837"/>
                    </a:lnTo>
                    <a:lnTo>
                      <a:pt x="1035" y="841"/>
                    </a:lnTo>
                    <a:lnTo>
                      <a:pt x="1039" y="841"/>
                    </a:lnTo>
                    <a:lnTo>
                      <a:pt x="1041" y="845"/>
                    </a:lnTo>
                    <a:lnTo>
                      <a:pt x="1037" y="850"/>
                    </a:lnTo>
                    <a:lnTo>
                      <a:pt x="1035" y="852"/>
                    </a:lnTo>
                    <a:lnTo>
                      <a:pt x="1027" y="858"/>
                    </a:lnTo>
                    <a:lnTo>
                      <a:pt x="1022" y="862"/>
                    </a:lnTo>
                    <a:lnTo>
                      <a:pt x="1018" y="868"/>
                    </a:lnTo>
                    <a:lnTo>
                      <a:pt x="1014" y="868"/>
                    </a:lnTo>
                    <a:lnTo>
                      <a:pt x="1012" y="871"/>
                    </a:lnTo>
                    <a:lnTo>
                      <a:pt x="1010" y="875"/>
                    </a:lnTo>
                    <a:lnTo>
                      <a:pt x="1008" y="875"/>
                    </a:lnTo>
                    <a:lnTo>
                      <a:pt x="995" y="873"/>
                    </a:lnTo>
                    <a:lnTo>
                      <a:pt x="991" y="868"/>
                    </a:lnTo>
                    <a:lnTo>
                      <a:pt x="989" y="864"/>
                    </a:lnTo>
                    <a:lnTo>
                      <a:pt x="984" y="862"/>
                    </a:lnTo>
                    <a:lnTo>
                      <a:pt x="984" y="860"/>
                    </a:lnTo>
                    <a:lnTo>
                      <a:pt x="986" y="860"/>
                    </a:lnTo>
                    <a:lnTo>
                      <a:pt x="986" y="858"/>
                    </a:lnTo>
                    <a:lnTo>
                      <a:pt x="984" y="856"/>
                    </a:lnTo>
                    <a:lnTo>
                      <a:pt x="982" y="856"/>
                    </a:lnTo>
                    <a:lnTo>
                      <a:pt x="978" y="847"/>
                    </a:lnTo>
                    <a:lnTo>
                      <a:pt x="972" y="843"/>
                    </a:lnTo>
                    <a:lnTo>
                      <a:pt x="963" y="843"/>
                    </a:lnTo>
                    <a:lnTo>
                      <a:pt x="959" y="841"/>
                    </a:lnTo>
                    <a:lnTo>
                      <a:pt x="949" y="839"/>
                    </a:lnTo>
                    <a:lnTo>
                      <a:pt x="946" y="839"/>
                    </a:lnTo>
                    <a:lnTo>
                      <a:pt x="946" y="841"/>
                    </a:lnTo>
                    <a:lnTo>
                      <a:pt x="949" y="843"/>
                    </a:lnTo>
                    <a:lnTo>
                      <a:pt x="949" y="843"/>
                    </a:lnTo>
                    <a:lnTo>
                      <a:pt x="953" y="841"/>
                    </a:lnTo>
                    <a:lnTo>
                      <a:pt x="961" y="845"/>
                    </a:lnTo>
                    <a:lnTo>
                      <a:pt x="970" y="845"/>
                    </a:lnTo>
                    <a:lnTo>
                      <a:pt x="972" y="847"/>
                    </a:lnTo>
                    <a:lnTo>
                      <a:pt x="972" y="850"/>
                    </a:lnTo>
                    <a:lnTo>
                      <a:pt x="970" y="850"/>
                    </a:lnTo>
                    <a:lnTo>
                      <a:pt x="967" y="850"/>
                    </a:lnTo>
                    <a:lnTo>
                      <a:pt x="970" y="852"/>
                    </a:lnTo>
                    <a:lnTo>
                      <a:pt x="970" y="858"/>
                    </a:lnTo>
                    <a:lnTo>
                      <a:pt x="972" y="858"/>
                    </a:lnTo>
                    <a:lnTo>
                      <a:pt x="976" y="866"/>
                    </a:lnTo>
                    <a:lnTo>
                      <a:pt x="978" y="873"/>
                    </a:lnTo>
                    <a:lnTo>
                      <a:pt x="986" y="875"/>
                    </a:lnTo>
                    <a:lnTo>
                      <a:pt x="993" y="877"/>
                    </a:lnTo>
                    <a:lnTo>
                      <a:pt x="1008" y="881"/>
                    </a:lnTo>
                    <a:lnTo>
                      <a:pt x="1008" y="885"/>
                    </a:lnTo>
                    <a:lnTo>
                      <a:pt x="1005" y="885"/>
                    </a:lnTo>
                    <a:lnTo>
                      <a:pt x="1001" y="890"/>
                    </a:lnTo>
                    <a:lnTo>
                      <a:pt x="999" y="892"/>
                    </a:lnTo>
                    <a:lnTo>
                      <a:pt x="993" y="900"/>
                    </a:lnTo>
                    <a:lnTo>
                      <a:pt x="991" y="898"/>
                    </a:lnTo>
                    <a:lnTo>
                      <a:pt x="991" y="898"/>
                    </a:lnTo>
                    <a:lnTo>
                      <a:pt x="989" y="902"/>
                    </a:lnTo>
                    <a:lnTo>
                      <a:pt x="976" y="915"/>
                    </a:lnTo>
                    <a:lnTo>
                      <a:pt x="972" y="917"/>
                    </a:lnTo>
                    <a:lnTo>
                      <a:pt x="967" y="923"/>
                    </a:lnTo>
                    <a:lnTo>
                      <a:pt x="965" y="923"/>
                    </a:lnTo>
                    <a:lnTo>
                      <a:pt x="963" y="921"/>
                    </a:lnTo>
                    <a:lnTo>
                      <a:pt x="961" y="921"/>
                    </a:lnTo>
                    <a:lnTo>
                      <a:pt x="959" y="923"/>
                    </a:lnTo>
                    <a:lnTo>
                      <a:pt x="955" y="919"/>
                    </a:lnTo>
                    <a:lnTo>
                      <a:pt x="953" y="917"/>
                    </a:lnTo>
                    <a:lnTo>
                      <a:pt x="949" y="919"/>
                    </a:lnTo>
                    <a:lnTo>
                      <a:pt x="949" y="917"/>
                    </a:lnTo>
                    <a:lnTo>
                      <a:pt x="946" y="917"/>
                    </a:lnTo>
                    <a:lnTo>
                      <a:pt x="951" y="913"/>
                    </a:lnTo>
                    <a:lnTo>
                      <a:pt x="949" y="913"/>
                    </a:lnTo>
                    <a:lnTo>
                      <a:pt x="949" y="911"/>
                    </a:lnTo>
                    <a:lnTo>
                      <a:pt x="944" y="913"/>
                    </a:lnTo>
                    <a:lnTo>
                      <a:pt x="940" y="919"/>
                    </a:lnTo>
                    <a:lnTo>
                      <a:pt x="940" y="917"/>
                    </a:lnTo>
                    <a:lnTo>
                      <a:pt x="938" y="911"/>
                    </a:lnTo>
                    <a:lnTo>
                      <a:pt x="936" y="915"/>
                    </a:lnTo>
                    <a:lnTo>
                      <a:pt x="938" y="917"/>
                    </a:lnTo>
                    <a:lnTo>
                      <a:pt x="938" y="925"/>
                    </a:lnTo>
                    <a:lnTo>
                      <a:pt x="934" y="932"/>
                    </a:lnTo>
                    <a:lnTo>
                      <a:pt x="932" y="932"/>
                    </a:lnTo>
                    <a:lnTo>
                      <a:pt x="930" y="930"/>
                    </a:lnTo>
                    <a:lnTo>
                      <a:pt x="927" y="923"/>
                    </a:lnTo>
                    <a:lnTo>
                      <a:pt x="925" y="927"/>
                    </a:lnTo>
                    <a:lnTo>
                      <a:pt x="930" y="930"/>
                    </a:lnTo>
                    <a:lnTo>
                      <a:pt x="925" y="932"/>
                    </a:lnTo>
                    <a:lnTo>
                      <a:pt x="925" y="936"/>
                    </a:lnTo>
                    <a:lnTo>
                      <a:pt x="923" y="934"/>
                    </a:lnTo>
                    <a:lnTo>
                      <a:pt x="919" y="934"/>
                    </a:lnTo>
                    <a:lnTo>
                      <a:pt x="919" y="930"/>
                    </a:lnTo>
                    <a:lnTo>
                      <a:pt x="915" y="927"/>
                    </a:lnTo>
                    <a:lnTo>
                      <a:pt x="911" y="923"/>
                    </a:lnTo>
                    <a:lnTo>
                      <a:pt x="902" y="921"/>
                    </a:lnTo>
                    <a:lnTo>
                      <a:pt x="896" y="917"/>
                    </a:lnTo>
                    <a:lnTo>
                      <a:pt x="894" y="911"/>
                    </a:lnTo>
                    <a:lnTo>
                      <a:pt x="890" y="909"/>
                    </a:lnTo>
                    <a:lnTo>
                      <a:pt x="885" y="904"/>
                    </a:lnTo>
                    <a:lnTo>
                      <a:pt x="883" y="902"/>
                    </a:lnTo>
                    <a:lnTo>
                      <a:pt x="883" y="909"/>
                    </a:lnTo>
                    <a:lnTo>
                      <a:pt x="879" y="906"/>
                    </a:lnTo>
                    <a:lnTo>
                      <a:pt x="881" y="913"/>
                    </a:lnTo>
                    <a:lnTo>
                      <a:pt x="885" y="915"/>
                    </a:lnTo>
                    <a:lnTo>
                      <a:pt x="885" y="915"/>
                    </a:lnTo>
                    <a:lnTo>
                      <a:pt x="883" y="911"/>
                    </a:lnTo>
                    <a:lnTo>
                      <a:pt x="885" y="909"/>
                    </a:lnTo>
                    <a:lnTo>
                      <a:pt x="887" y="909"/>
                    </a:lnTo>
                    <a:lnTo>
                      <a:pt x="894" y="917"/>
                    </a:lnTo>
                    <a:lnTo>
                      <a:pt x="902" y="921"/>
                    </a:lnTo>
                    <a:lnTo>
                      <a:pt x="902" y="923"/>
                    </a:lnTo>
                    <a:lnTo>
                      <a:pt x="898" y="927"/>
                    </a:lnTo>
                    <a:lnTo>
                      <a:pt x="894" y="927"/>
                    </a:lnTo>
                    <a:lnTo>
                      <a:pt x="890" y="927"/>
                    </a:lnTo>
                    <a:lnTo>
                      <a:pt x="892" y="930"/>
                    </a:lnTo>
                    <a:lnTo>
                      <a:pt x="892" y="932"/>
                    </a:lnTo>
                    <a:lnTo>
                      <a:pt x="894" y="930"/>
                    </a:lnTo>
                    <a:lnTo>
                      <a:pt x="900" y="930"/>
                    </a:lnTo>
                    <a:lnTo>
                      <a:pt x="904" y="925"/>
                    </a:lnTo>
                    <a:lnTo>
                      <a:pt x="906" y="925"/>
                    </a:lnTo>
                    <a:lnTo>
                      <a:pt x="908" y="927"/>
                    </a:lnTo>
                    <a:lnTo>
                      <a:pt x="911" y="932"/>
                    </a:lnTo>
                    <a:lnTo>
                      <a:pt x="917" y="942"/>
                    </a:lnTo>
                    <a:lnTo>
                      <a:pt x="917" y="951"/>
                    </a:lnTo>
                    <a:lnTo>
                      <a:pt x="913" y="955"/>
                    </a:lnTo>
                    <a:lnTo>
                      <a:pt x="908" y="957"/>
                    </a:lnTo>
                    <a:lnTo>
                      <a:pt x="906" y="957"/>
                    </a:lnTo>
                    <a:lnTo>
                      <a:pt x="902" y="957"/>
                    </a:lnTo>
                    <a:lnTo>
                      <a:pt x="898" y="955"/>
                    </a:lnTo>
                    <a:lnTo>
                      <a:pt x="890" y="953"/>
                    </a:lnTo>
                    <a:lnTo>
                      <a:pt x="885" y="946"/>
                    </a:lnTo>
                    <a:lnTo>
                      <a:pt x="883" y="940"/>
                    </a:lnTo>
                    <a:lnTo>
                      <a:pt x="879" y="938"/>
                    </a:lnTo>
                    <a:lnTo>
                      <a:pt x="879" y="940"/>
                    </a:lnTo>
                    <a:lnTo>
                      <a:pt x="879" y="942"/>
                    </a:lnTo>
                    <a:lnTo>
                      <a:pt x="879" y="946"/>
                    </a:lnTo>
                    <a:lnTo>
                      <a:pt x="883" y="951"/>
                    </a:lnTo>
                    <a:lnTo>
                      <a:pt x="885" y="959"/>
                    </a:lnTo>
                    <a:lnTo>
                      <a:pt x="890" y="965"/>
                    </a:lnTo>
                    <a:lnTo>
                      <a:pt x="887" y="968"/>
                    </a:lnTo>
                    <a:lnTo>
                      <a:pt x="885" y="965"/>
                    </a:lnTo>
                    <a:lnTo>
                      <a:pt x="881" y="968"/>
                    </a:lnTo>
                    <a:lnTo>
                      <a:pt x="879" y="961"/>
                    </a:lnTo>
                    <a:lnTo>
                      <a:pt x="879" y="963"/>
                    </a:lnTo>
                    <a:lnTo>
                      <a:pt x="877" y="965"/>
                    </a:lnTo>
                    <a:lnTo>
                      <a:pt x="879" y="968"/>
                    </a:lnTo>
                    <a:lnTo>
                      <a:pt x="881" y="970"/>
                    </a:lnTo>
                    <a:lnTo>
                      <a:pt x="883" y="972"/>
                    </a:lnTo>
                    <a:lnTo>
                      <a:pt x="877" y="970"/>
                    </a:lnTo>
                    <a:lnTo>
                      <a:pt x="875" y="968"/>
                    </a:lnTo>
                    <a:lnTo>
                      <a:pt x="875" y="972"/>
                    </a:lnTo>
                    <a:lnTo>
                      <a:pt x="877" y="974"/>
                    </a:lnTo>
                    <a:lnTo>
                      <a:pt x="877" y="976"/>
                    </a:lnTo>
                    <a:lnTo>
                      <a:pt x="873" y="980"/>
                    </a:lnTo>
                    <a:lnTo>
                      <a:pt x="873" y="976"/>
                    </a:lnTo>
                    <a:lnTo>
                      <a:pt x="871" y="976"/>
                    </a:lnTo>
                    <a:lnTo>
                      <a:pt x="871" y="978"/>
                    </a:lnTo>
                    <a:lnTo>
                      <a:pt x="871" y="980"/>
                    </a:lnTo>
                    <a:lnTo>
                      <a:pt x="871" y="980"/>
                    </a:lnTo>
                    <a:lnTo>
                      <a:pt x="864" y="978"/>
                    </a:lnTo>
                    <a:lnTo>
                      <a:pt x="862" y="982"/>
                    </a:lnTo>
                    <a:lnTo>
                      <a:pt x="858" y="984"/>
                    </a:lnTo>
                    <a:lnTo>
                      <a:pt x="860" y="987"/>
                    </a:lnTo>
                    <a:lnTo>
                      <a:pt x="860" y="989"/>
                    </a:lnTo>
                    <a:lnTo>
                      <a:pt x="860" y="989"/>
                    </a:lnTo>
                    <a:lnTo>
                      <a:pt x="858" y="989"/>
                    </a:lnTo>
                    <a:lnTo>
                      <a:pt x="854" y="984"/>
                    </a:lnTo>
                    <a:lnTo>
                      <a:pt x="852" y="984"/>
                    </a:lnTo>
                    <a:lnTo>
                      <a:pt x="849" y="987"/>
                    </a:lnTo>
                    <a:lnTo>
                      <a:pt x="849" y="987"/>
                    </a:lnTo>
                    <a:lnTo>
                      <a:pt x="854" y="991"/>
                    </a:lnTo>
                    <a:lnTo>
                      <a:pt x="852" y="993"/>
                    </a:lnTo>
                    <a:lnTo>
                      <a:pt x="852" y="995"/>
                    </a:lnTo>
                    <a:lnTo>
                      <a:pt x="847" y="995"/>
                    </a:lnTo>
                    <a:lnTo>
                      <a:pt x="845" y="1001"/>
                    </a:lnTo>
                    <a:lnTo>
                      <a:pt x="839" y="1003"/>
                    </a:lnTo>
                    <a:lnTo>
                      <a:pt x="841" y="1005"/>
                    </a:lnTo>
                    <a:lnTo>
                      <a:pt x="841" y="1008"/>
                    </a:lnTo>
                    <a:lnTo>
                      <a:pt x="839" y="1008"/>
                    </a:lnTo>
                    <a:lnTo>
                      <a:pt x="837" y="1010"/>
                    </a:lnTo>
                    <a:lnTo>
                      <a:pt x="837" y="1014"/>
                    </a:lnTo>
                    <a:lnTo>
                      <a:pt x="833" y="1016"/>
                    </a:lnTo>
                    <a:lnTo>
                      <a:pt x="826" y="1022"/>
                    </a:lnTo>
                    <a:lnTo>
                      <a:pt x="822" y="1022"/>
                    </a:lnTo>
                    <a:lnTo>
                      <a:pt x="822" y="1027"/>
                    </a:lnTo>
                    <a:lnTo>
                      <a:pt x="818" y="1031"/>
                    </a:lnTo>
                    <a:lnTo>
                      <a:pt x="814" y="1027"/>
                    </a:lnTo>
                    <a:lnTo>
                      <a:pt x="814" y="1031"/>
                    </a:lnTo>
                    <a:lnTo>
                      <a:pt x="816" y="1035"/>
                    </a:lnTo>
                    <a:lnTo>
                      <a:pt x="812" y="1037"/>
                    </a:lnTo>
                    <a:lnTo>
                      <a:pt x="812" y="1046"/>
                    </a:lnTo>
                    <a:lnTo>
                      <a:pt x="809" y="1050"/>
                    </a:lnTo>
                    <a:lnTo>
                      <a:pt x="807" y="1054"/>
                    </a:lnTo>
                    <a:lnTo>
                      <a:pt x="803" y="1056"/>
                    </a:lnTo>
                    <a:lnTo>
                      <a:pt x="801" y="1065"/>
                    </a:lnTo>
                    <a:lnTo>
                      <a:pt x="803" y="1067"/>
                    </a:lnTo>
                    <a:lnTo>
                      <a:pt x="803" y="1071"/>
                    </a:lnTo>
                    <a:lnTo>
                      <a:pt x="799" y="1077"/>
                    </a:lnTo>
                    <a:lnTo>
                      <a:pt x="797" y="1081"/>
                    </a:lnTo>
                    <a:lnTo>
                      <a:pt x="795" y="1081"/>
                    </a:lnTo>
                    <a:lnTo>
                      <a:pt x="793" y="1083"/>
                    </a:lnTo>
                    <a:lnTo>
                      <a:pt x="797" y="1086"/>
                    </a:lnTo>
                    <a:lnTo>
                      <a:pt x="797" y="1088"/>
                    </a:lnTo>
                    <a:lnTo>
                      <a:pt x="797" y="1092"/>
                    </a:lnTo>
                    <a:lnTo>
                      <a:pt x="799" y="1094"/>
                    </a:lnTo>
                    <a:lnTo>
                      <a:pt x="799" y="1098"/>
                    </a:lnTo>
                    <a:lnTo>
                      <a:pt x="799" y="1100"/>
                    </a:lnTo>
                    <a:lnTo>
                      <a:pt x="797" y="1109"/>
                    </a:lnTo>
                    <a:lnTo>
                      <a:pt x="790" y="1115"/>
                    </a:lnTo>
                    <a:lnTo>
                      <a:pt x="780" y="1117"/>
                    </a:lnTo>
                    <a:lnTo>
                      <a:pt x="778" y="1121"/>
                    </a:lnTo>
                    <a:lnTo>
                      <a:pt x="784" y="1117"/>
                    </a:lnTo>
                    <a:lnTo>
                      <a:pt x="793" y="1115"/>
                    </a:lnTo>
                    <a:lnTo>
                      <a:pt x="799" y="1107"/>
                    </a:lnTo>
                    <a:lnTo>
                      <a:pt x="805" y="1096"/>
                    </a:lnTo>
                    <a:lnTo>
                      <a:pt x="816" y="1096"/>
                    </a:lnTo>
                    <a:lnTo>
                      <a:pt x="820" y="1098"/>
                    </a:lnTo>
                    <a:lnTo>
                      <a:pt x="820" y="1102"/>
                    </a:lnTo>
                    <a:lnTo>
                      <a:pt x="818" y="1107"/>
                    </a:lnTo>
                    <a:lnTo>
                      <a:pt x="818" y="1111"/>
                    </a:lnTo>
                    <a:lnTo>
                      <a:pt x="820" y="1115"/>
                    </a:lnTo>
                    <a:lnTo>
                      <a:pt x="820" y="1124"/>
                    </a:lnTo>
                    <a:lnTo>
                      <a:pt x="818" y="1132"/>
                    </a:lnTo>
                    <a:lnTo>
                      <a:pt x="820" y="1136"/>
                    </a:lnTo>
                    <a:lnTo>
                      <a:pt x="822" y="1142"/>
                    </a:lnTo>
                    <a:lnTo>
                      <a:pt x="820" y="1147"/>
                    </a:lnTo>
                    <a:lnTo>
                      <a:pt x="807" y="1159"/>
                    </a:lnTo>
                    <a:lnTo>
                      <a:pt x="801" y="1161"/>
                    </a:lnTo>
                    <a:lnTo>
                      <a:pt x="797" y="1159"/>
                    </a:lnTo>
                    <a:lnTo>
                      <a:pt x="801" y="1161"/>
                    </a:lnTo>
                    <a:lnTo>
                      <a:pt x="807" y="1161"/>
                    </a:lnTo>
                    <a:lnTo>
                      <a:pt x="822" y="1157"/>
                    </a:lnTo>
                    <a:lnTo>
                      <a:pt x="837" y="1153"/>
                    </a:lnTo>
                    <a:lnTo>
                      <a:pt x="843" y="1153"/>
                    </a:lnTo>
                    <a:lnTo>
                      <a:pt x="852" y="1157"/>
                    </a:lnTo>
                    <a:lnTo>
                      <a:pt x="858" y="1164"/>
                    </a:lnTo>
                    <a:lnTo>
                      <a:pt x="866" y="1166"/>
                    </a:lnTo>
                    <a:lnTo>
                      <a:pt x="868" y="1168"/>
                    </a:lnTo>
                    <a:lnTo>
                      <a:pt x="873" y="1168"/>
                    </a:lnTo>
                    <a:lnTo>
                      <a:pt x="879" y="1176"/>
                    </a:lnTo>
                    <a:lnTo>
                      <a:pt x="883" y="1176"/>
                    </a:lnTo>
                    <a:lnTo>
                      <a:pt x="885" y="1183"/>
                    </a:lnTo>
                    <a:lnTo>
                      <a:pt x="890" y="1185"/>
                    </a:lnTo>
                    <a:lnTo>
                      <a:pt x="890" y="1189"/>
                    </a:lnTo>
                    <a:lnTo>
                      <a:pt x="892" y="1191"/>
                    </a:lnTo>
                    <a:lnTo>
                      <a:pt x="894" y="1197"/>
                    </a:lnTo>
                    <a:lnTo>
                      <a:pt x="894" y="1199"/>
                    </a:lnTo>
                    <a:lnTo>
                      <a:pt x="896" y="1197"/>
                    </a:lnTo>
                    <a:lnTo>
                      <a:pt x="898" y="1202"/>
                    </a:lnTo>
                    <a:lnTo>
                      <a:pt x="906" y="1206"/>
                    </a:lnTo>
                    <a:lnTo>
                      <a:pt x="911" y="1206"/>
                    </a:lnTo>
                    <a:lnTo>
                      <a:pt x="915" y="1210"/>
                    </a:lnTo>
                    <a:lnTo>
                      <a:pt x="919" y="1212"/>
                    </a:lnTo>
                    <a:lnTo>
                      <a:pt x="925" y="1218"/>
                    </a:lnTo>
                    <a:lnTo>
                      <a:pt x="925" y="1220"/>
                    </a:lnTo>
                    <a:lnTo>
                      <a:pt x="932" y="1225"/>
                    </a:lnTo>
                    <a:lnTo>
                      <a:pt x="930" y="1227"/>
                    </a:lnTo>
                    <a:lnTo>
                      <a:pt x="932" y="1229"/>
                    </a:lnTo>
                    <a:lnTo>
                      <a:pt x="938" y="1229"/>
                    </a:lnTo>
                    <a:lnTo>
                      <a:pt x="940" y="1229"/>
                    </a:lnTo>
                    <a:lnTo>
                      <a:pt x="944" y="1229"/>
                    </a:lnTo>
                    <a:lnTo>
                      <a:pt x="953" y="1229"/>
                    </a:lnTo>
                    <a:lnTo>
                      <a:pt x="955" y="1231"/>
                    </a:lnTo>
                    <a:lnTo>
                      <a:pt x="957" y="1231"/>
                    </a:lnTo>
                    <a:lnTo>
                      <a:pt x="963" y="1233"/>
                    </a:lnTo>
                    <a:lnTo>
                      <a:pt x="970" y="1233"/>
                    </a:lnTo>
                    <a:lnTo>
                      <a:pt x="974" y="1233"/>
                    </a:lnTo>
                    <a:lnTo>
                      <a:pt x="978" y="1233"/>
                    </a:lnTo>
                    <a:lnTo>
                      <a:pt x="976" y="1233"/>
                    </a:lnTo>
                    <a:lnTo>
                      <a:pt x="978" y="1233"/>
                    </a:lnTo>
                    <a:lnTo>
                      <a:pt x="980" y="1233"/>
                    </a:lnTo>
                    <a:lnTo>
                      <a:pt x="980" y="1239"/>
                    </a:lnTo>
                    <a:lnTo>
                      <a:pt x="976" y="1248"/>
                    </a:lnTo>
                    <a:lnTo>
                      <a:pt x="976" y="1252"/>
                    </a:lnTo>
                    <a:lnTo>
                      <a:pt x="974" y="1256"/>
                    </a:lnTo>
                    <a:lnTo>
                      <a:pt x="970" y="1261"/>
                    </a:lnTo>
                    <a:lnTo>
                      <a:pt x="970" y="1265"/>
                    </a:lnTo>
                    <a:lnTo>
                      <a:pt x="972" y="1267"/>
                    </a:lnTo>
                    <a:lnTo>
                      <a:pt x="972" y="1275"/>
                    </a:lnTo>
                    <a:lnTo>
                      <a:pt x="967" y="1284"/>
                    </a:lnTo>
                    <a:lnTo>
                      <a:pt x="967" y="1288"/>
                    </a:lnTo>
                    <a:lnTo>
                      <a:pt x="965" y="1292"/>
                    </a:lnTo>
                    <a:lnTo>
                      <a:pt x="961" y="1296"/>
                    </a:lnTo>
                    <a:lnTo>
                      <a:pt x="959" y="1303"/>
                    </a:lnTo>
                    <a:lnTo>
                      <a:pt x="961" y="1307"/>
                    </a:lnTo>
                    <a:lnTo>
                      <a:pt x="965" y="1309"/>
                    </a:lnTo>
                    <a:lnTo>
                      <a:pt x="965" y="1315"/>
                    </a:lnTo>
                    <a:lnTo>
                      <a:pt x="967" y="1315"/>
                    </a:lnTo>
                    <a:lnTo>
                      <a:pt x="970" y="1320"/>
                    </a:lnTo>
                    <a:lnTo>
                      <a:pt x="970" y="1324"/>
                    </a:lnTo>
                    <a:lnTo>
                      <a:pt x="970" y="1324"/>
                    </a:lnTo>
                    <a:lnTo>
                      <a:pt x="970" y="1328"/>
                    </a:lnTo>
                    <a:lnTo>
                      <a:pt x="974" y="1328"/>
                    </a:lnTo>
                    <a:lnTo>
                      <a:pt x="978" y="1332"/>
                    </a:lnTo>
                    <a:lnTo>
                      <a:pt x="980" y="1332"/>
                    </a:lnTo>
                    <a:lnTo>
                      <a:pt x="980" y="1334"/>
                    </a:lnTo>
                    <a:lnTo>
                      <a:pt x="982" y="1336"/>
                    </a:lnTo>
                    <a:lnTo>
                      <a:pt x="982" y="1343"/>
                    </a:lnTo>
                    <a:lnTo>
                      <a:pt x="984" y="1347"/>
                    </a:lnTo>
                    <a:lnTo>
                      <a:pt x="982" y="1351"/>
                    </a:lnTo>
                    <a:lnTo>
                      <a:pt x="976" y="1360"/>
                    </a:lnTo>
                    <a:lnTo>
                      <a:pt x="980" y="1355"/>
                    </a:lnTo>
                    <a:lnTo>
                      <a:pt x="986" y="1351"/>
                    </a:lnTo>
                    <a:lnTo>
                      <a:pt x="991" y="1353"/>
                    </a:lnTo>
                    <a:lnTo>
                      <a:pt x="995" y="1357"/>
                    </a:lnTo>
                    <a:lnTo>
                      <a:pt x="997" y="1357"/>
                    </a:lnTo>
                    <a:lnTo>
                      <a:pt x="999" y="1353"/>
                    </a:lnTo>
                    <a:lnTo>
                      <a:pt x="999" y="1351"/>
                    </a:lnTo>
                    <a:lnTo>
                      <a:pt x="1005" y="1343"/>
                    </a:lnTo>
                    <a:lnTo>
                      <a:pt x="1008" y="1343"/>
                    </a:lnTo>
                    <a:lnTo>
                      <a:pt x="1005" y="1345"/>
                    </a:lnTo>
                    <a:lnTo>
                      <a:pt x="1008" y="1347"/>
                    </a:lnTo>
                    <a:lnTo>
                      <a:pt x="1010" y="1349"/>
                    </a:lnTo>
                    <a:lnTo>
                      <a:pt x="1010" y="1355"/>
                    </a:lnTo>
                    <a:lnTo>
                      <a:pt x="1010" y="1362"/>
                    </a:lnTo>
                    <a:lnTo>
                      <a:pt x="1014" y="1364"/>
                    </a:lnTo>
                    <a:lnTo>
                      <a:pt x="1020" y="1366"/>
                    </a:lnTo>
                    <a:lnTo>
                      <a:pt x="1018" y="1364"/>
                    </a:lnTo>
                    <a:lnTo>
                      <a:pt x="1014" y="1360"/>
                    </a:lnTo>
                    <a:lnTo>
                      <a:pt x="1012" y="1355"/>
                    </a:lnTo>
                    <a:lnTo>
                      <a:pt x="1014" y="1349"/>
                    </a:lnTo>
                    <a:lnTo>
                      <a:pt x="1016" y="1345"/>
                    </a:lnTo>
                    <a:lnTo>
                      <a:pt x="1014" y="1343"/>
                    </a:lnTo>
                    <a:lnTo>
                      <a:pt x="1014" y="1339"/>
                    </a:lnTo>
                    <a:lnTo>
                      <a:pt x="1016" y="1341"/>
                    </a:lnTo>
                    <a:lnTo>
                      <a:pt x="1018" y="1339"/>
                    </a:lnTo>
                    <a:lnTo>
                      <a:pt x="1018" y="1334"/>
                    </a:lnTo>
                    <a:lnTo>
                      <a:pt x="1024" y="1328"/>
                    </a:lnTo>
                    <a:lnTo>
                      <a:pt x="1022" y="1328"/>
                    </a:lnTo>
                    <a:lnTo>
                      <a:pt x="1022" y="1322"/>
                    </a:lnTo>
                    <a:lnTo>
                      <a:pt x="1020" y="1320"/>
                    </a:lnTo>
                    <a:lnTo>
                      <a:pt x="1020" y="1315"/>
                    </a:lnTo>
                    <a:lnTo>
                      <a:pt x="1022" y="1311"/>
                    </a:lnTo>
                    <a:lnTo>
                      <a:pt x="1022" y="1309"/>
                    </a:lnTo>
                    <a:lnTo>
                      <a:pt x="1022" y="1307"/>
                    </a:lnTo>
                    <a:lnTo>
                      <a:pt x="1020" y="1307"/>
                    </a:lnTo>
                    <a:lnTo>
                      <a:pt x="1020" y="1303"/>
                    </a:lnTo>
                    <a:lnTo>
                      <a:pt x="1022" y="1294"/>
                    </a:lnTo>
                    <a:lnTo>
                      <a:pt x="1022" y="1290"/>
                    </a:lnTo>
                    <a:lnTo>
                      <a:pt x="1022" y="1284"/>
                    </a:lnTo>
                    <a:lnTo>
                      <a:pt x="1024" y="1282"/>
                    </a:lnTo>
                    <a:lnTo>
                      <a:pt x="1024" y="1277"/>
                    </a:lnTo>
                    <a:lnTo>
                      <a:pt x="1027" y="1275"/>
                    </a:lnTo>
                    <a:lnTo>
                      <a:pt x="1024" y="1273"/>
                    </a:lnTo>
                    <a:lnTo>
                      <a:pt x="1027" y="1271"/>
                    </a:lnTo>
                    <a:lnTo>
                      <a:pt x="1024" y="1271"/>
                    </a:lnTo>
                    <a:lnTo>
                      <a:pt x="1022" y="1269"/>
                    </a:lnTo>
                    <a:lnTo>
                      <a:pt x="1024" y="1267"/>
                    </a:lnTo>
                    <a:lnTo>
                      <a:pt x="1024" y="1265"/>
                    </a:lnTo>
                    <a:lnTo>
                      <a:pt x="1024" y="1261"/>
                    </a:lnTo>
                    <a:lnTo>
                      <a:pt x="1022" y="1256"/>
                    </a:lnTo>
                    <a:lnTo>
                      <a:pt x="1022" y="1254"/>
                    </a:lnTo>
                    <a:lnTo>
                      <a:pt x="1020" y="1250"/>
                    </a:lnTo>
                    <a:lnTo>
                      <a:pt x="1024" y="1248"/>
                    </a:lnTo>
                    <a:lnTo>
                      <a:pt x="1033" y="1248"/>
                    </a:lnTo>
                    <a:lnTo>
                      <a:pt x="1037" y="1244"/>
                    </a:lnTo>
                    <a:lnTo>
                      <a:pt x="1041" y="1244"/>
                    </a:lnTo>
                    <a:lnTo>
                      <a:pt x="1043" y="1244"/>
                    </a:lnTo>
                    <a:lnTo>
                      <a:pt x="1052" y="1239"/>
                    </a:lnTo>
                    <a:lnTo>
                      <a:pt x="1064" y="1235"/>
                    </a:lnTo>
                    <a:lnTo>
                      <a:pt x="1064" y="1233"/>
                    </a:lnTo>
                    <a:lnTo>
                      <a:pt x="1067" y="1231"/>
                    </a:lnTo>
                    <a:lnTo>
                      <a:pt x="1077" y="1227"/>
                    </a:lnTo>
                    <a:lnTo>
                      <a:pt x="1077" y="1223"/>
                    </a:lnTo>
                    <a:lnTo>
                      <a:pt x="1081" y="1220"/>
                    </a:lnTo>
                    <a:lnTo>
                      <a:pt x="1088" y="1212"/>
                    </a:lnTo>
                    <a:lnTo>
                      <a:pt x="1090" y="1212"/>
                    </a:lnTo>
                    <a:lnTo>
                      <a:pt x="1092" y="1214"/>
                    </a:lnTo>
                    <a:lnTo>
                      <a:pt x="1096" y="1214"/>
                    </a:lnTo>
                    <a:lnTo>
                      <a:pt x="1098" y="1210"/>
                    </a:lnTo>
                    <a:lnTo>
                      <a:pt x="1094" y="1206"/>
                    </a:lnTo>
                    <a:lnTo>
                      <a:pt x="1094" y="1202"/>
                    </a:lnTo>
                    <a:lnTo>
                      <a:pt x="1092" y="1204"/>
                    </a:lnTo>
                    <a:lnTo>
                      <a:pt x="1092" y="1208"/>
                    </a:lnTo>
                    <a:lnTo>
                      <a:pt x="1090" y="1208"/>
                    </a:lnTo>
                    <a:lnTo>
                      <a:pt x="1090" y="1202"/>
                    </a:lnTo>
                    <a:lnTo>
                      <a:pt x="1094" y="1193"/>
                    </a:lnTo>
                    <a:lnTo>
                      <a:pt x="1096" y="1191"/>
                    </a:lnTo>
                    <a:lnTo>
                      <a:pt x="1096" y="1185"/>
                    </a:lnTo>
                    <a:lnTo>
                      <a:pt x="1096" y="1180"/>
                    </a:lnTo>
                    <a:lnTo>
                      <a:pt x="1094" y="1174"/>
                    </a:lnTo>
                    <a:lnTo>
                      <a:pt x="1094" y="1161"/>
                    </a:lnTo>
                    <a:lnTo>
                      <a:pt x="1092" y="1151"/>
                    </a:lnTo>
                    <a:lnTo>
                      <a:pt x="1086" y="1142"/>
                    </a:lnTo>
                    <a:lnTo>
                      <a:pt x="1081" y="1138"/>
                    </a:lnTo>
                    <a:lnTo>
                      <a:pt x="1081" y="1134"/>
                    </a:lnTo>
                    <a:lnTo>
                      <a:pt x="1077" y="1134"/>
                    </a:lnTo>
                    <a:lnTo>
                      <a:pt x="1075" y="1130"/>
                    </a:lnTo>
                    <a:lnTo>
                      <a:pt x="1077" y="1121"/>
                    </a:lnTo>
                    <a:lnTo>
                      <a:pt x="1081" y="1121"/>
                    </a:lnTo>
                    <a:lnTo>
                      <a:pt x="1092" y="1109"/>
                    </a:lnTo>
                    <a:lnTo>
                      <a:pt x="1096" y="1109"/>
                    </a:lnTo>
                    <a:lnTo>
                      <a:pt x="1098" y="1107"/>
                    </a:lnTo>
                    <a:lnTo>
                      <a:pt x="1098" y="1105"/>
                    </a:lnTo>
                    <a:lnTo>
                      <a:pt x="1096" y="1102"/>
                    </a:lnTo>
                    <a:lnTo>
                      <a:pt x="1096" y="1100"/>
                    </a:lnTo>
                    <a:lnTo>
                      <a:pt x="1100" y="1096"/>
                    </a:lnTo>
                    <a:lnTo>
                      <a:pt x="1102" y="1096"/>
                    </a:lnTo>
                    <a:lnTo>
                      <a:pt x="1104" y="1100"/>
                    </a:lnTo>
                    <a:lnTo>
                      <a:pt x="1109" y="1102"/>
                    </a:lnTo>
                    <a:lnTo>
                      <a:pt x="1107" y="1100"/>
                    </a:lnTo>
                    <a:lnTo>
                      <a:pt x="1107" y="1094"/>
                    </a:lnTo>
                    <a:lnTo>
                      <a:pt x="1111" y="1094"/>
                    </a:lnTo>
                    <a:lnTo>
                      <a:pt x="1115" y="1086"/>
                    </a:lnTo>
                    <a:lnTo>
                      <a:pt x="1115" y="1083"/>
                    </a:lnTo>
                    <a:lnTo>
                      <a:pt x="1109" y="1083"/>
                    </a:lnTo>
                    <a:lnTo>
                      <a:pt x="1109" y="1081"/>
                    </a:lnTo>
                    <a:lnTo>
                      <a:pt x="1113" y="1077"/>
                    </a:lnTo>
                    <a:lnTo>
                      <a:pt x="1111" y="1075"/>
                    </a:lnTo>
                    <a:lnTo>
                      <a:pt x="1109" y="1073"/>
                    </a:lnTo>
                    <a:lnTo>
                      <a:pt x="1111" y="1069"/>
                    </a:lnTo>
                    <a:lnTo>
                      <a:pt x="1115" y="1067"/>
                    </a:lnTo>
                    <a:lnTo>
                      <a:pt x="1111" y="1067"/>
                    </a:lnTo>
                    <a:lnTo>
                      <a:pt x="1111" y="1065"/>
                    </a:lnTo>
                    <a:lnTo>
                      <a:pt x="1113" y="1058"/>
                    </a:lnTo>
                    <a:lnTo>
                      <a:pt x="1115" y="1058"/>
                    </a:lnTo>
                    <a:lnTo>
                      <a:pt x="1113" y="1056"/>
                    </a:lnTo>
                    <a:lnTo>
                      <a:pt x="1107" y="1058"/>
                    </a:lnTo>
                    <a:lnTo>
                      <a:pt x="1104" y="1056"/>
                    </a:lnTo>
                    <a:lnTo>
                      <a:pt x="1104" y="1054"/>
                    </a:lnTo>
                    <a:lnTo>
                      <a:pt x="1113" y="1048"/>
                    </a:lnTo>
                    <a:lnTo>
                      <a:pt x="1119" y="1039"/>
                    </a:lnTo>
                    <a:lnTo>
                      <a:pt x="1119" y="1035"/>
                    </a:lnTo>
                    <a:lnTo>
                      <a:pt x="1121" y="1035"/>
                    </a:lnTo>
                    <a:lnTo>
                      <a:pt x="1123" y="1033"/>
                    </a:lnTo>
                    <a:lnTo>
                      <a:pt x="1123" y="1029"/>
                    </a:lnTo>
                    <a:lnTo>
                      <a:pt x="1121" y="1027"/>
                    </a:lnTo>
                    <a:lnTo>
                      <a:pt x="1121" y="1027"/>
                    </a:lnTo>
                    <a:lnTo>
                      <a:pt x="1119" y="1024"/>
                    </a:lnTo>
                    <a:lnTo>
                      <a:pt x="1117" y="1022"/>
                    </a:lnTo>
                    <a:lnTo>
                      <a:pt x="1117" y="1014"/>
                    </a:lnTo>
                    <a:lnTo>
                      <a:pt x="1119" y="1008"/>
                    </a:lnTo>
                    <a:lnTo>
                      <a:pt x="1119" y="1003"/>
                    </a:lnTo>
                    <a:lnTo>
                      <a:pt x="1123" y="1001"/>
                    </a:lnTo>
                    <a:lnTo>
                      <a:pt x="1126" y="1001"/>
                    </a:lnTo>
                    <a:lnTo>
                      <a:pt x="1128" y="1001"/>
                    </a:lnTo>
                    <a:lnTo>
                      <a:pt x="1128" y="999"/>
                    </a:lnTo>
                    <a:lnTo>
                      <a:pt x="1130" y="997"/>
                    </a:lnTo>
                    <a:lnTo>
                      <a:pt x="1132" y="997"/>
                    </a:lnTo>
                    <a:lnTo>
                      <a:pt x="1134" y="995"/>
                    </a:lnTo>
                    <a:lnTo>
                      <a:pt x="1136" y="997"/>
                    </a:lnTo>
                    <a:lnTo>
                      <a:pt x="1145" y="997"/>
                    </a:lnTo>
                    <a:lnTo>
                      <a:pt x="1151" y="1001"/>
                    </a:lnTo>
                    <a:lnTo>
                      <a:pt x="1159" y="1005"/>
                    </a:lnTo>
                    <a:lnTo>
                      <a:pt x="1164" y="1005"/>
                    </a:lnTo>
                    <a:lnTo>
                      <a:pt x="1164" y="1010"/>
                    </a:lnTo>
                    <a:lnTo>
                      <a:pt x="1157" y="1012"/>
                    </a:lnTo>
                    <a:lnTo>
                      <a:pt x="1164" y="1012"/>
                    </a:lnTo>
                    <a:lnTo>
                      <a:pt x="1170" y="1008"/>
                    </a:lnTo>
                    <a:lnTo>
                      <a:pt x="1174" y="1008"/>
                    </a:lnTo>
                    <a:lnTo>
                      <a:pt x="1176" y="1010"/>
                    </a:lnTo>
                    <a:lnTo>
                      <a:pt x="1178" y="1010"/>
                    </a:lnTo>
                    <a:lnTo>
                      <a:pt x="1182" y="1014"/>
                    </a:lnTo>
                    <a:lnTo>
                      <a:pt x="1182" y="1010"/>
                    </a:lnTo>
                    <a:lnTo>
                      <a:pt x="1187" y="1012"/>
                    </a:lnTo>
                    <a:lnTo>
                      <a:pt x="1189" y="1010"/>
                    </a:lnTo>
                    <a:lnTo>
                      <a:pt x="1191" y="1010"/>
                    </a:lnTo>
                    <a:lnTo>
                      <a:pt x="1197" y="1005"/>
                    </a:lnTo>
                    <a:lnTo>
                      <a:pt x="1204" y="1012"/>
                    </a:lnTo>
                    <a:lnTo>
                      <a:pt x="1204" y="1016"/>
                    </a:lnTo>
                    <a:lnTo>
                      <a:pt x="1208" y="1020"/>
                    </a:lnTo>
                    <a:lnTo>
                      <a:pt x="1212" y="1020"/>
                    </a:lnTo>
                    <a:lnTo>
                      <a:pt x="1212" y="1027"/>
                    </a:lnTo>
                    <a:lnTo>
                      <a:pt x="1210" y="1029"/>
                    </a:lnTo>
                    <a:lnTo>
                      <a:pt x="1210" y="1031"/>
                    </a:lnTo>
                    <a:lnTo>
                      <a:pt x="1212" y="1031"/>
                    </a:lnTo>
                    <a:lnTo>
                      <a:pt x="1216" y="1035"/>
                    </a:lnTo>
                    <a:lnTo>
                      <a:pt x="1218" y="1039"/>
                    </a:lnTo>
                    <a:lnTo>
                      <a:pt x="1214" y="1039"/>
                    </a:lnTo>
                    <a:lnTo>
                      <a:pt x="1218" y="1041"/>
                    </a:lnTo>
                    <a:lnTo>
                      <a:pt x="1220" y="1039"/>
                    </a:lnTo>
                    <a:lnTo>
                      <a:pt x="1225" y="1043"/>
                    </a:lnTo>
                    <a:lnTo>
                      <a:pt x="1225" y="1046"/>
                    </a:lnTo>
                    <a:lnTo>
                      <a:pt x="1220" y="1043"/>
                    </a:lnTo>
                    <a:lnTo>
                      <a:pt x="1218" y="1048"/>
                    </a:lnTo>
                    <a:lnTo>
                      <a:pt x="1216" y="1048"/>
                    </a:lnTo>
                    <a:lnTo>
                      <a:pt x="1220" y="1052"/>
                    </a:lnTo>
                    <a:lnTo>
                      <a:pt x="1220" y="1056"/>
                    </a:lnTo>
                    <a:lnTo>
                      <a:pt x="1225" y="1054"/>
                    </a:lnTo>
                    <a:lnTo>
                      <a:pt x="1225" y="1056"/>
                    </a:lnTo>
                    <a:lnTo>
                      <a:pt x="1227" y="1054"/>
                    </a:lnTo>
                    <a:lnTo>
                      <a:pt x="1233" y="1060"/>
                    </a:lnTo>
                    <a:lnTo>
                      <a:pt x="1235" y="1058"/>
                    </a:lnTo>
                    <a:lnTo>
                      <a:pt x="1237" y="1060"/>
                    </a:lnTo>
                    <a:lnTo>
                      <a:pt x="1241" y="1058"/>
                    </a:lnTo>
                    <a:lnTo>
                      <a:pt x="1246" y="1060"/>
                    </a:lnTo>
                    <a:lnTo>
                      <a:pt x="1246" y="1069"/>
                    </a:lnTo>
                    <a:lnTo>
                      <a:pt x="1248" y="1071"/>
                    </a:lnTo>
                    <a:lnTo>
                      <a:pt x="1252" y="1067"/>
                    </a:lnTo>
                    <a:lnTo>
                      <a:pt x="1252" y="1062"/>
                    </a:lnTo>
                    <a:lnTo>
                      <a:pt x="1256" y="1060"/>
                    </a:lnTo>
                    <a:lnTo>
                      <a:pt x="1256" y="1069"/>
                    </a:lnTo>
                    <a:lnTo>
                      <a:pt x="1256" y="1075"/>
                    </a:lnTo>
                    <a:lnTo>
                      <a:pt x="1250" y="1075"/>
                    </a:lnTo>
                    <a:lnTo>
                      <a:pt x="1246" y="1081"/>
                    </a:lnTo>
                    <a:lnTo>
                      <a:pt x="1248" y="1092"/>
                    </a:lnTo>
                    <a:lnTo>
                      <a:pt x="1246" y="1094"/>
                    </a:lnTo>
                    <a:lnTo>
                      <a:pt x="1246" y="1090"/>
                    </a:lnTo>
                    <a:lnTo>
                      <a:pt x="1244" y="1092"/>
                    </a:lnTo>
                    <a:lnTo>
                      <a:pt x="1241" y="1098"/>
                    </a:lnTo>
                    <a:lnTo>
                      <a:pt x="1233" y="1096"/>
                    </a:lnTo>
                    <a:lnTo>
                      <a:pt x="1223" y="1094"/>
                    </a:lnTo>
                    <a:lnTo>
                      <a:pt x="1233" y="1098"/>
                    </a:lnTo>
                    <a:lnTo>
                      <a:pt x="1239" y="1100"/>
                    </a:lnTo>
                    <a:lnTo>
                      <a:pt x="1246" y="1105"/>
                    </a:lnTo>
                    <a:lnTo>
                      <a:pt x="1244" y="1111"/>
                    </a:lnTo>
                    <a:lnTo>
                      <a:pt x="1241" y="1117"/>
                    </a:lnTo>
                    <a:lnTo>
                      <a:pt x="1241" y="1119"/>
                    </a:lnTo>
                    <a:lnTo>
                      <a:pt x="1237" y="1124"/>
                    </a:lnTo>
                    <a:lnTo>
                      <a:pt x="1237" y="1126"/>
                    </a:lnTo>
                    <a:lnTo>
                      <a:pt x="1241" y="1132"/>
                    </a:lnTo>
                    <a:lnTo>
                      <a:pt x="1246" y="1134"/>
                    </a:lnTo>
                    <a:lnTo>
                      <a:pt x="1244" y="1134"/>
                    </a:lnTo>
                    <a:lnTo>
                      <a:pt x="1237" y="1132"/>
                    </a:lnTo>
                    <a:lnTo>
                      <a:pt x="1241" y="1138"/>
                    </a:lnTo>
                    <a:lnTo>
                      <a:pt x="1246" y="1140"/>
                    </a:lnTo>
                    <a:lnTo>
                      <a:pt x="1246" y="1140"/>
                    </a:lnTo>
                    <a:lnTo>
                      <a:pt x="1246" y="1136"/>
                    </a:lnTo>
                    <a:lnTo>
                      <a:pt x="1248" y="1136"/>
                    </a:lnTo>
                    <a:lnTo>
                      <a:pt x="1252" y="1140"/>
                    </a:lnTo>
                    <a:lnTo>
                      <a:pt x="1254" y="1142"/>
                    </a:lnTo>
                    <a:lnTo>
                      <a:pt x="1254" y="1149"/>
                    </a:lnTo>
                    <a:lnTo>
                      <a:pt x="1254" y="1153"/>
                    </a:lnTo>
                    <a:lnTo>
                      <a:pt x="1250" y="1159"/>
                    </a:lnTo>
                    <a:lnTo>
                      <a:pt x="1250" y="1164"/>
                    </a:lnTo>
                    <a:lnTo>
                      <a:pt x="1246" y="1168"/>
                    </a:lnTo>
                    <a:lnTo>
                      <a:pt x="1250" y="1166"/>
                    </a:lnTo>
                    <a:lnTo>
                      <a:pt x="1256" y="1155"/>
                    </a:lnTo>
                    <a:lnTo>
                      <a:pt x="1260" y="1149"/>
                    </a:lnTo>
                    <a:lnTo>
                      <a:pt x="1263" y="1149"/>
                    </a:lnTo>
                    <a:lnTo>
                      <a:pt x="1260" y="1153"/>
                    </a:lnTo>
                    <a:lnTo>
                      <a:pt x="1263" y="1161"/>
                    </a:lnTo>
                    <a:lnTo>
                      <a:pt x="1260" y="1164"/>
                    </a:lnTo>
                    <a:lnTo>
                      <a:pt x="1260" y="1166"/>
                    </a:lnTo>
                    <a:lnTo>
                      <a:pt x="1258" y="1170"/>
                    </a:lnTo>
                    <a:lnTo>
                      <a:pt x="1263" y="1166"/>
                    </a:lnTo>
                    <a:lnTo>
                      <a:pt x="1265" y="1161"/>
                    </a:lnTo>
                    <a:lnTo>
                      <a:pt x="1269" y="1157"/>
                    </a:lnTo>
                    <a:lnTo>
                      <a:pt x="1271" y="1157"/>
                    </a:lnTo>
                    <a:lnTo>
                      <a:pt x="1275" y="1153"/>
                    </a:lnTo>
                    <a:lnTo>
                      <a:pt x="1277" y="1155"/>
                    </a:lnTo>
                    <a:lnTo>
                      <a:pt x="1279" y="1155"/>
                    </a:lnTo>
                    <a:lnTo>
                      <a:pt x="1282" y="1153"/>
                    </a:lnTo>
                    <a:lnTo>
                      <a:pt x="1284" y="1153"/>
                    </a:lnTo>
                    <a:lnTo>
                      <a:pt x="1286" y="1149"/>
                    </a:lnTo>
                    <a:lnTo>
                      <a:pt x="1288" y="1147"/>
                    </a:lnTo>
                    <a:lnTo>
                      <a:pt x="1292" y="1142"/>
                    </a:lnTo>
                    <a:lnTo>
                      <a:pt x="1296" y="1145"/>
                    </a:lnTo>
                    <a:lnTo>
                      <a:pt x="1296" y="1151"/>
                    </a:lnTo>
                    <a:lnTo>
                      <a:pt x="1296" y="1155"/>
                    </a:lnTo>
                    <a:lnTo>
                      <a:pt x="1298" y="1149"/>
                    </a:lnTo>
                    <a:lnTo>
                      <a:pt x="1298" y="1142"/>
                    </a:lnTo>
                    <a:lnTo>
                      <a:pt x="1300" y="1142"/>
                    </a:lnTo>
                    <a:lnTo>
                      <a:pt x="1298" y="1140"/>
                    </a:lnTo>
                    <a:lnTo>
                      <a:pt x="1303" y="1136"/>
                    </a:lnTo>
                    <a:lnTo>
                      <a:pt x="1305" y="1136"/>
                    </a:lnTo>
                    <a:lnTo>
                      <a:pt x="1307" y="1132"/>
                    </a:lnTo>
                    <a:lnTo>
                      <a:pt x="1309" y="1130"/>
                    </a:lnTo>
                    <a:lnTo>
                      <a:pt x="1311" y="1126"/>
                    </a:lnTo>
                    <a:lnTo>
                      <a:pt x="1313" y="1124"/>
                    </a:lnTo>
                    <a:lnTo>
                      <a:pt x="1315" y="1124"/>
                    </a:lnTo>
                    <a:lnTo>
                      <a:pt x="1317" y="1126"/>
                    </a:lnTo>
                    <a:lnTo>
                      <a:pt x="1317" y="1124"/>
                    </a:lnTo>
                    <a:lnTo>
                      <a:pt x="1317" y="1121"/>
                    </a:lnTo>
                    <a:lnTo>
                      <a:pt x="1313" y="1121"/>
                    </a:lnTo>
                    <a:lnTo>
                      <a:pt x="1313" y="1117"/>
                    </a:lnTo>
                    <a:lnTo>
                      <a:pt x="1315" y="1113"/>
                    </a:lnTo>
                    <a:lnTo>
                      <a:pt x="1317" y="1111"/>
                    </a:lnTo>
                    <a:lnTo>
                      <a:pt x="1319" y="1113"/>
                    </a:lnTo>
                    <a:lnTo>
                      <a:pt x="1319" y="1109"/>
                    </a:lnTo>
                    <a:lnTo>
                      <a:pt x="1322" y="1109"/>
                    </a:lnTo>
                    <a:lnTo>
                      <a:pt x="1324" y="1105"/>
                    </a:lnTo>
                    <a:lnTo>
                      <a:pt x="1328" y="1100"/>
                    </a:lnTo>
                    <a:lnTo>
                      <a:pt x="1328" y="1096"/>
                    </a:lnTo>
                    <a:lnTo>
                      <a:pt x="1328" y="1094"/>
                    </a:lnTo>
                    <a:lnTo>
                      <a:pt x="1332" y="1090"/>
                    </a:lnTo>
                    <a:lnTo>
                      <a:pt x="1336" y="1088"/>
                    </a:lnTo>
                    <a:lnTo>
                      <a:pt x="1336" y="1090"/>
                    </a:lnTo>
                    <a:lnTo>
                      <a:pt x="1334" y="1092"/>
                    </a:lnTo>
                    <a:lnTo>
                      <a:pt x="1336" y="1092"/>
                    </a:lnTo>
                    <a:lnTo>
                      <a:pt x="1338" y="1092"/>
                    </a:lnTo>
                    <a:lnTo>
                      <a:pt x="1336" y="1094"/>
                    </a:lnTo>
                    <a:lnTo>
                      <a:pt x="1336" y="1098"/>
                    </a:lnTo>
                    <a:lnTo>
                      <a:pt x="1338" y="1098"/>
                    </a:lnTo>
                    <a:lnTo>
                      <a:pt x="1336" y="1102"/>
                    </a:lnTo>
                    <a:lnTo>
                      <a:pt x="1334" y="1102"/>
                    </a:lnTo>
                    <a:lnTo>
                      <a:pt x="1334" y="1102"/>
                    </a:lnTo>
                    <a:lnTo>
                      <a:pt x="1336" y="1105"/>
                    </a:lnTo>
                    <a:lnTo>
                      <a:pt x="1338" y="1105"/>
                    </a:lnTo>
                    <a:lnTo>
                      <a:pt x="1338" y="1109"/>
                    </a:lnTo>
                    <a:lnTo>
                      <a:pt x="1336" y="1109"/>
                    </a:lnTo>
                    <a:lnTo>
                      <a:pt x="1338" y="1109"/>
                    </a:lnTo>
                    <a:lnTo>
                      <a:pt x="1341" y="1113"/>
                    </a:lnTo>
                    <a:lnTo>
                      <a:pt x="1336" y="1115"/>
                    </a:lnTo>
                    <a:lnTo>
                      <a:pt x="1338" y="1119"/>
                    </a:lnTo>
                    <a:lnTo>
                      <a:pt x="1341" y="1121"/>
                    </a:lnTo>
                    <a:lnTo>
                      <a:pt x="1343" y="1126"/>
                    </a:lnTo>
                    <a:lnTo>
                      <a:pt x="1341" y="1128"/>
                    </a:lnTo>
                    <a:lnTo>
                      <a:pt x="1338" y="1126"/>
                    </a:lnTo>
                    <a:lnTo>
                      <a:pt x="1336" y="1128"/>
                    </a:lnTo>
                    <a:lnTo>
                      <a:pt x="1338" y="1130"/>
                    </a:lnTo>
                    <a:lnTo>
                      <a:pt x="1338" y="1132"/>
                    </a:lnTo>
                    <a:lnTo>
                      <a:pt x="1341" y="1132"/>
                    </a:lnTo>
                    <a:lnTo>
                      <a:pt x="1343" y="1130"/>
                    </a:lnTo>
                    <a:lnTo>
                      <a:pt x="1345" y="1132"/>
                    </a:lnTo>
                    <a:lnTo>
                      <a:pt x="1347" y="1134"/>
                    </a:lnTo>
                    <a:lnTo>
                      <a:pt x="1343" y="1138"/>
                    </a:lnTo>
                    <a:lnTo>
                      <a:pt x="1341" y="1140"/>
                    </a:lnTo>
                    <a:lnTo>
                      <a:pt x="1336" y="1140"/>
                    </a:lnTo>
                    <a:lnTo>
                      <a:pt x="1334" y="1142"/>
                    </a:lnTo>
                    <a:lnTo>
                      <a:pt x="1336" y="1145"/>
                    </a:lnTo>
                    <a:lnTo>
                      <a:pt x="1347" y="1140"/>
                    </a:lnTo>
                    <a:lnTo>
                      <a:pt x="1349" y="1142"/>
                    </a:lnTo>
                    <a:lnTo>
                      <a:pt x="1347" y="1145"/>
                    </a:lnTo>
                    <a:lnTo>
                      <a:pt x="1345" y="1149"/>
                    </a:lnTo>
                    <a:lnTo>
                      <a:pt x="1347" y="1151"/>
                    </a:lnTo>
                    <a:lnTo>
                      <a:pt x="1351" y="1149"/>
                    </a:lnTo>
                    <a:lnTo>
                      <a:pt x="1351" y="1153"/>
                    </a:lnTo>
                    <a:lnTo>
                      <a:pt x="1347" y="1157"/>
                    </a:lnTo>
                    <a:lnTo>
                      <a:pt x="1341" y="1157"/>
                    </a:lnTo>
                    <a:lnTo>
                      <a:pt x="1338" y="1155"/>
                    </a:lnTo>
                    <a:lnTo>
                      <a:pt x="1336" y="1157"/>
                    </a:lnTo>
                    <a:lnTo>
                      <a:pt x="1338" y="1161"/>
                    </a:lnTo>
                    <a:lnTo>
                      <a:pt x="1336" y="1164"/>
                    </a:lnTo>
                    <a:lnTo>
                      <a:pt x="1341" y="1161"/>
                    </a:lnTo>
                    <a:lnTo>
                      <a:pt x="1347" y="1161"/>
                    </a:lnTo>
                    <a:lnTo>
                      <a:pt x="1351" y="1159"/>
                    </a:lnTo>
                    <a:lnTo>
                      <a:pt x="1353" y="1161"/>
                    </a:lnTo>
                    <a:lnTo>
                      <a:pt x="1351" y="1164"/>
                    </a:lnTo>
                    <a:lnTo>
                      <a:pt x="1351" y="1166"/>
                    </a:lnTo>
                    <a:lnTo>
                      <a:pt x="1347" y="1168"/>
                    </a:lnTo>
                    <a:lnTo>
                      <a:pt x="1343" y="1168"/>
                    </a:lnTo>
                    <a:lnTo>
                      <a:pt x="1338" y="1174"/>
                    </a:lnTo>
                    <a:lnTo>
                      <a:pt x="1345" y="1172"/>
                    </a:lnTo>
                    <a:lnTo>
                      <a:pt x="1349" y="1172"/>
                    </a:lnTo>
                    <a:lnTo>
                      <a:pt x="1351" y="1170"/>
                    </a:lnTo>
                    <a:lnTo>
                      <a:pt x="1355" y="1172"/>
                    </a:lnTo>
                    <a:lnTo>
                      <a:pt x="1355" y="1176"/>
                    </a:lnTo>
                    <a:lnTo>
                      <a:pt x="1351" y="1176"/>
                    </a:lnTo>
                    <a:lnTo>
                      <a:pt x="1347" y="1178"/>
                    </a:lnTo>
                    <a:lnTo>
                      <a:pt x="1347" y="1183"/>
                    </a:lnTo>
                    <a:lnTo>
                      <a:pt x="1349" y="1180"/>
                    </a:lnTo>
                    <a:lnTo>
                      <a:pt x="1353" y="1180"/>
                    </a:lnTo>
                    <a:lnTo>
                      <a:pt x="1355" y="1178"/>
                    </a:lnTo>
                    <a:lnTo>
                      <a:pt x="1360" y="1183"/>
                    </a:lnTo>
                    <a:lnTo>
                      <a:pt x="1360" y="1189"/>
                    </a:lnTo>
                    <a:lnTo>
                      <a:pt x="1357" y="1191"/>
                    </a:lnTo>
                    <a:lnTo>
                      <a:pt x="1353" y="1191"/>
                    </a:lnTo>
                    <a:lnTo>
                      <a:pt x="1351" y="1193"/>
                    </a:lnTo>
                    <a:lnTo>
                      <a:pt x="1347" y="1193"/>
                    </a:lnTo>
                    <a:lnTo>
                      <a:pt x="1351" y="1195"/>
                    </a:lnTo>
                    <a:lnTo>
                      <a:pt x="1353" y="1195"/>
                    </a:lnTo>
                    <a:lnTo>
                      <a:pt x="1355" y="1195"/>
                    </a:lnTo>
                    <a:lnTo>
                      <a:pt x="1360" y="1195"/>
                    </a:lnTo>
                    <a:lnTo>
                      <a:pt x="1362" y="1197"/>
                    </a:lnTo>
                    <a:lnTo>
                      <a:pt x="1360" y="1202"/>
                    </a:lnTo>
                    <a:lnTo>
                      <a:pt x="1357" y="1204"/>
                    </a:lnTo>
                    <a:lnTo>
                      <a:pt x="1362" y="1204"/>
                    </a:lnTo>
                    <a:lnTo>
                      <a:pt x="1364" y="1204"/>
                    </a:lnTo>
                    <a:lnTo>
                      <a:pt x="1368" y="1206"/>
                    </a:lnTo>
                    <a:lnTo>
                      <a:pt x="1366" y="1210"/>
                    </a:lnTo>
                    <a:lnTo>
                      <a:pt x="1364" y="1212"/>
                    </a:lnTo>
                    <a:lnTo>
                      <a:pt x="1360" y="1216"/>
                    </a:lnTo>
                    <a:lnTo>
                      <a:pt x="1355" y="1214"/>
                    </a:lnTo>
                    <a:lnTo>
                      <a:pt x="1355" y="1216"/>
                    </a:lnTo>
                    <a:lnTo>
                      <a:pt x="1357" y="1218"/>
                    </a:lnTo>
                    <a:lnTo>
                      <a:pt x="1357" y="1220"/>
                    </a:lnTo>
                    <a:lnTo>
                      <a:pt x="1355" y="1220"/>
                    </a:lnTo>
                    <a:lnTo>
                      <a:pt x="1349" y="1218"/>
                    </a:lnTo>
                    <a:lnTo>
                      <a:pt x="1343" y="1218"/>
                    </a:lnTo>
                    <a:lnTo>
                      <a:pt x="1349" y="1220"/>
                    </a:lnTo>
                    <a:lnTo>
                      <a:pt x="1349" y="1225"/>
                    </a:lnTo>
                    <a:lnTo>
                      <a:pt x="1353" y="1229"/>
                    </a:lnTo>
                    <a:lnTo>
                      <a:pt x="1355" y="1231"/>
                    </a:lnTo>
                    <a:lnTo>
                      <a:pt x="1353" y="1233"/>
                    </a:lnTo>
                    <a:lnTo>
                      <a:pt x="1349" y="1233"/>
                    </a:lnTo>
                    <a:lnTo>
                      <a:pt x="1349" y="1235"/>
                    </a:lnTo>
                    <a:lnTo>
                      <a:pt x="1343" y="1235"/>
                    </a:lnTo>
                    <a:lnTo>
                      <a:pt x="1349" y="1237"/>
                    </a:lnTo>
                    <a:lnTo>
                      <a:pt x="1351" y="1235"/>
                    </a:lnTo>
                    <a:lnTo>
                      <a:pt x="1353" y="1235"/>
                    </a:lnTo>
                    <a:lnTo>
                      <a:pt x="1357" y="1233"/>
                    </a:lnTo>
                    <a:lnTo>
                      <a:pt x="1360" y="1233"/>
                    </a:lnTo>
                    <a:lnTo>
                      <a:pt x="1360" y="1237"/>
                    </a:lnTo>
                    <a:lnTo>
                      <a:pt x="1362" y="1239"/>
                    </a:lnTo>
                    <a:lnTo>
                      <a:pt x="1360" y="1239"/>
                    </a:lnTo>
                    <a:lnTo>
                      <a:pt x="1362" y="1242"/>
                    </a:lnTo>
                    <a:lnTo>
                      <a:pt x="1364" y="1242"/>
                    </a:lnTo>
                    <a:lnTo>
                      <a:pt x="1362" y="1246"/>
                    </a:lnTo>
                    <a:lnTo>
                      <a:pt x="1364" y="1246"/>
                    </a:lnTo>
                    <a:lnTo>
                      <a:pt x="1368" y="1244"/>
                    </a:lnTo>
                    <a:lnTo>
                      <a:pt x="1368" y="1244"/>
                    </a:lnTo>
                    <a:lnTo>
                      <a:pt x="1370" y="1246"/>
                    </a:lnTo>
                    <a:lnTo>
                      <a:pt x="1370" y="1250"/>
                    </a:lnTo>
                    <a:lnTo>
                      <a:pt x="1370" y="1252"/>
                    </a:lnTo>
                    <a:lnTo>
                      <a:pt x="1370" y="1254"/>
                    </a:lnTo>
                    <a:lnTo>
                      <a:pt x="1372" y="1254"/>
                    </a:lnTo>
                    <a:lnTo>
                      <a:pt x="1374" y="1248"/>
                    </a:lnTo>
                    <a:lnTo>
                      <a:pt x="1376" y="1250"/>
                    </a:lnTo>
                    <a:lnTo>
                      <a:pt x="1376" y="1252"/>
                    </a:lnTo>
                    <a:lnTo>
                      <a:pt x="1378" y="1256"/>
                    </a:lnTo>
                    <a:lnTo>
                      <a:pt x="1372" y="1258"/>
                    </a:lnTo>
                    <a:lnTo>
                      <a:pt x="1368" y="1267"/>
                    </a:lnTo>
                    <a:lnTo>
                      <a:pt x="1364" y="1269"/>
                    </a:lnTo>
                    <a:lnTo>
                      <a:pt x="1360" y="1267"/>
                    </a:lnTo>
                    <a:lnTo>
                      <a:pt x="1364" y="1271"/>
                    </a:lnTo>
                    <a:lnTo>
                      <a:pt x="1366" y="1269"/>
                    </a:lnTo>
                    <a:lnTo>
                      <a:pt x="1374" y="1263"/>
                    </a:lnTo>
                    <a:lnTo>
                      <a:pt x="1376" y="1263"/>
                    </a:lnTo>
                    <a:lnTo>
                      <a:pt x="1376" y="1265"/>
                    </a:lnTo>
                    <a:lnTo>
                      <a:pt x="1374" y="1267"/>
                    </a:lnTo>
                    <a:lnTo>
                      <a:pt x="1372" y="1271"/>
                    </a:lnTo>
                    <a:lnTo>
                      <a:pt x="1374" y="1271"/>
                    </a:lnTo>
                    <a:lnTo>
                      <a:pt x="1378" y="1267"/>
                    </a:lnTo>
                    <a:lnTo>
                      <a:pt x="1381" y="1263"/>
                    </a:lnTo>
                    <a:lnTo>
                      <a:pt x="1385" y="1263"/>
                    </a:lnTo>
                    <a:lnTo>
                      <a:pt x="1385" y="1263"/>
                    </a:lnTo>
                    <a:lnTo>
                      <a:pt x="1383" y="1265"/>
                    </a:lnTo>
                    <a:lnTo>
                      <a:pt x="1381" y="1267"/>
                    </a:lnTo>
                    <a:lnTo>
                      <a:pt x="1383" y="1267"/>
                    </a:lnTo>
                    <a:lnTo>
                      <a:pt x="1387" y="1265"/>
                    </a:lnTo>
                    <a:lnTo>
                      <a:pt x="1389" y="1267"/>
                    </a:lnTo>
                    <a:lnTo>
                      <a:pt x="1383" y="1271"/>
                    </a:lnTo>
                    <a:lnTo>
                      <a:pt x="1381" y="1275"/>
                    </a:lnTo>
                    <a:lnTo>
                      <a:pt x="1383" y="1275"/>
                    </a:lnTo>
                    <a:lnTo>
                      <a:pt x="1387" y="1273"/>
                    </a:lnTo>
                    <a:lnTo>
                      <a:pt x="1393" y="1265"/>
                    </a:lnTo>
                    <a:lnTo>
                      <a:pt x="1395" y="1267"/>
                    </a:lnTo>
                    <a:lnTo>
                      <a:pt x="1393" y="1269"/>
                    </a:lnTo>
                    <a:lnTo>
                      <a:pt x="1393" y="1269"/>
                    </a:lnTo>
                    <a:lnTo>
                      <a:pt x="1397" y="1267"/>
                    </a:lnTo>
                    <a:lnTo>
                      <a:pt x="1397" y="1269"/>
                    </a:lnTo>
                    <a:lnTo>
                      <a:pt x="1397" y="1275"/>
                    </a:lnTo>
                    <a:lnTo>
                      <a:pt x="1395" y="1275"/>
                    </a:lnTo>
                    <a:lnTo>
                      <a:pt x="1395" y="1277"/>
                    </a:lnTo>
                    <a:lnTo>
                      <a:pt x="1400" y="1277"/>
                    </a:lnTo>
                    <a:lnTo>
                      <a:pt x="1404" y="1279"/>
                    </a:lnTo>
                    <a:lnTo>
                      <a:pt x="1408" y="1275"/>
                    </a:lnTo>
                    <a:lnTo>
                      <a:pt x="1412" y="1275"/>
                    </a:lnTo>
                    <a:lnTo>
                      <a:pt x="1416" y="1275"/>
                    </a:lnTo>
                    <a:lnTo>
                      <a:pt x="1414" y="1279"/>
                    </a:lnTo>
                    <a:lnTo>
                      <a:pt x="1412" y="1279"/>
                    </a:lnTo>
                    <a:lnTo>
                      <a:pt x="1410" y="1282"/>
                    </a:lnTo>
                    <a:lnTo>
                      <a:pt x="1419" y="1284"/>
                    </a:lnTo>
                    <a:lnTo>
                      <a:pt x="1423" y="1288"/>
                    </a:lnTo>
                    <a:lnTo>
                      <a:pt x="1416" y="1288"/>
                    </a:lnTo>
                    <a:lnTo>
                      <a:pt x="1416" y="1290"/>
                    </a:lnTo>
                    <a:lnTo>
                      <a:pt x="1408" y="1290"/>
                    </a:lnTo>
                    <a:lnTo>
                      <a:pt x="1408" y="1290"/>
                    </a:lnTo>
                    <a:lnTo>
                      <a:pt x="1402" y="1292"/>
                    </a:lnTo>
                    <a:lnTo>
                      <a:pt x="1397" y="1296"/>
                    </a:lnTo>
                    <a:lnTo>
                      <a:pt x="1391" y="1296"/>
                    </a:lnTo>
                    <a:lnTo>
                      <a:pt x="1381" y="1298"/>
                    </a:lnTo>
                    <a:lnTo>
                      <a:pt x="1378" y="1301"/>
                    </a:lnTo>
                    <a:lnTo>
                      <a:pt x="1387" y="1298"/>
                    </a:lnTo>
                    <a:lnTo>
                      <a:pt x="1395" y="1296"/>
                    </a:lnTo>
                    <a:lnTo>
                      <a:pt x="1397" y="1296"/>
                    </a:lnTo>
                    <a:lnTo>
                      <a:pt x="1397" y="1298"/>
                    </a:lnTo>
                    <a:lnTo>
                      <a:pt x="1391" y="1301"/>
                    </a:lnTo>
                    <a:lnTo>
                      <a:pt x="1383" y="1301"/>
                    </a:lnTo>
                    <a:lnTo>
                      <a:pt x="1376" y="1305"/>
                    </a:lnTo>
                    <a:lnTo>
                      <a:pt x="1374" y="1307"/>
                    </a:lnTo>
                    <a:lnTo>
                      <a:pt x="1370" y="1307"/>
                    </a:lnTo>
                    <a:lnTo>
                      <a:pt x="1368" y="1311"/>
                    </a:lnTo>
                    <a:lnTo>
                      <a:pt x="1368" y="1313"/>
                    </a:lnTo>
                    <a:lnTo>
                      <a:pt x="1360" y="1309"/>
                    </a:lnTo>
                    <a:lnTo>
                      <a:pt x="1355" y="1301"/>
                    </a:lnTo>
                    <a:lnTo>
                      <a:pt x="1355" y="1305"/>
                    </a:lnTo>
                    <a:lnTo>
                      <a:pt x="1355" y="1307"/>
                    </a:lnTo>
                    <a:lnTo>
                      <a:pt x="1357" y="1307"/>
                    </a:lnTo>
                    <a:lnTo>
                      <a:pt x="1360" y="1309"/>
                    </a:lnTo>
                    <a:lnTo>
                      <a:pt x="1366" y="1315"/>
                    </a:lnTo>
                    <a:lnTo>
                      <a:pt x="1366" y="1317"/>
                    </a:lnTo>
                    <a:lnTo>
                      <a:pt x="1364" y="1317"/>
                    </a:lnTo>
                    <a:lnTo>
                      <a:pt x="1360" y="1320"/>
                    </a:lnTo>
                    <a:lnTo>
                      <a:pt x="1362" y="1324"/>
                    </a:lnTo>
                    <a:lnTo>
                      <a:pt x="1364" y="1324"/>
                    </a:lnTo>
                    <a:lnTo>
                      <a:pt x="1366" y="1322"/>
                    </a:lnTo>
                    <a:lnTo>
                      <a:pt x="1368" y="1322"/>
                    </a:lnTo>
                    <a:lnTo>
                      <a:pt x="1372" y="1315"/>
                    </a:lnTo>
                    <a:lnTo>
                      <a:pt x="1376" y="1315"/>
                    </a:lnTo>
                    <a:lnTo>
                      <a:pt x="1381" y="1311"/>
                    </a:lnTo>
                    <a:lnTo>
                      <a:pt x="1385" y="1311"/>
                    </a:lnTo>
                    <a:lnTo>
                      <a:pt x="1387" y="1307"/>
                    </a:lnTo>
                    <a:lnTo>
                      <a:pt x="1389" y="1303"/>
                    </a:lnTo>
                    <a:lnTo>
                      <a:pt x="1395" y="1303"/>
                    </a:lnTo>
                    <a:lnTo>
                      <a:pt x="1402" y="1301"/>
                    </a:lnTo>
                    <a:lnTo>
                      <a:pt x="1406" y="1301"/>
                    </a:lnTo>
                    <a:lnTo>
                      <a:pt x="1410" y="1301"/>
                    </a:lnTo>
                    <a:lnTo>
                      <a:pt x="1408" y="1298"/>
                    </a:lnTo>
                    <a:lnTo>
                      <a:pt x="1404" y="1298"/>
                    </a:lnTo>
                    <a:lnTo>
                      <a:pt x="1402" y="1298"/>
                    </a:lnTo>
                    <a:lnTo>
                      <a:pt x="1406" y="1296"/>
                    </a:lnTo>
                    <a:lnTo>
                      <a:pt x="1414" y="1296"/>
                    </a:lnTo>
                    <a:lnTo>
                      <a:pt x="1421" y="1298"/>
                    </a:lnTo>
                    <a:lnTo>
                      <a:pt x="1423" y="1305"/>
                    </a:lnTo>
                    <a:lnTo>
                      <a:pt x="1423" y="1307"/>
                    </a:lnTo>
                    <a:lnTo>
                      <a:pt x="1419" y="1311"/>
                    </a:lnTo>
                    <a:lnTo>
                      <a:pt x="1416" y="1311"/>
                    </a:lnTo>
                    <a:lnTo>
                      <a:pt x="1414" y="1315"/>
                    </a:lnTo>
                    <a:lnTo>
                      <a:pt x="1419" y="1315"/>
                    </a:lnTo>
                    <a:lnTo>
                      <a:pt x="1421" y="1317"/>
                    </a:lnTo>
                    <a:lnTo>
                      <a:pt x="1423" y="1317"/>
                    </a:lnTo>
                    <a:lnTo>
                      <a:pt x="1423" y="1313"/>
                    </a:lnTo>
                    <a:lnTo>
                      <a:pt x="1429" y="1309"/>
                    </a:lnTo>
                    <a:lnTo>
                      <a:pt x="1433" y="1311"/>
                    </a:lnTo>
                    <a:lnTo>
                      <a:pt x="1433" y="1311"/>
                    </a:lnTo>
                    <a:lnTo>
                      <a:pt x="1433" y="1313"/>
                    </a:lnTo>
                    <a:lnTo>
                      <a:pt x="1431" y="1315"/>
                    </a:lnTo>
                    <a:lnTo>
                      <a:pt x="1437" y="1315"/>
                    </a:lnTo>
                    <a:lnTo>
                      <a:pt x="1442" y="1317"/>
                    </a:lnTo>
                    <a:lnTo>
                      <a:pt x="1444" y="1320"/>
                    </a:lnTo>
                    <a:lnTo>
                      <a:pt x="1440" y="1317"/>
                    </a:lnTo>
                    <a:lnTo>
                      <a:pt x="1437" y="1317"/>
                    </a:lnTo>
                    <a:lnTo>
                      <a:pt x="1440" y="1322"/>
                    </a:lnTo>
                    <a:lnTo>
                      <a:pt x="1444" y="1324"/>
                    </a:lnTo>
                    <a:lnTo>
                      <a:pt x="1446" y="1328"/>
                    </a:lnTo>
                    <a:lnTo>
                      <a:pt x="1442" y="1330"/>
                    </a:lnTo>
                    <a:lnTo>
                      <a:pt x="1440" y="1328"/>
                    </a:lnTo>
                    <a:lnTo>
                      <a:pt x="1435" y="1332"/>
                    </a:lnTo>
                    <a:lnTo>
                      <a:pt x="1442" y="1334"/>
                    </a:lnTo>
                    <a:lnTo>
                      <a:pt x="1440" y="1336"/>
                    </a:lnTo>
                    <a:lnTo>
                      <a:pt x="1437" y="1339"/>
                    </a:lnTo>
                    <a:lnTo>
                      <a:pt x="1435" y="1341"/>
                    </a:lnTo>
                    <a:lnTo>
                      <a:pt x="1433" y="1343"/>
                    </a:lnTo>
                    <a:lnTo>
                      <a:pt x="1429" y="1341"/>
                    </a:lnTo>
                    <a:lnTo>
                      <a:pt x="1431" y="1343"/>
                    </a:lnTo>
                    <a:lnTo>
                      <a:pt x="1435" y="1345"/>
                    </a:lnTo>
                    <a:lnTo>
                      <a:pt x="1440" y="1345"/>
                    </a:lnTo>
                    <a:lnTo>
                      <a:pt x="1442" y="1349"/>
                    </a:lnTo>
                    <a:lnTo>
                      <a:pt x="1440" y="1349"/>
                    </a:lnTo>
                    <a:lnTo>
                      <a:pt x="1435" y="1349"/>
                    </a:lnTo>
                    <a:lnTo>
                      <a:pt x="1433" y="1349"/>
                    </a:lnTo>
                    <a:lnTo>
                      <a:pt x="1435" y="1351"/>
                    </a:lnTo>
                    <a:lnTo>
                      <a:pt x="1440" y="1351"/>
                    </a:lnTo>
                    <a:lnTo>
                      <a:pt x="1442" y="1351"/>
                    </a:lnTo>
                    <a:lnTo>
                      <a:pt x="1440" y="1355"/>
                    </a:lnTo>
                    <a:lnTo>
                      <a:pt x="1440" y="1360"/>
                    </a:lnTo>
                    <a:lnTo>
                      <a:pt x="1435" y="1360"/>
                    </a:lnTo>
                    <a:lnTo>
                      <a:pt x="1435" y="1362"/>
                    </a:lnTo>
                    <a:lnTo>
                      <a:pt x="1429" y="1366"/>
                    </a:lnTo>
                    <a:lnTo>
                      <a:pt x="1425" y="1366"/>
                    </a:lnTo>
                    <a:lnTo>
                      <a:pt x="1421" y="1370"/>
                    </a:lnTo>
                    <a:lnTo>
                      <a:pt x="1419" y="1370"/>
                    </a:lnTo>
                    <a:lnTo>
                      <a:pt x="1416" y="1372"/>
                    </a:lnTo>
                    <a:lnTo>
                      <a:pt x="1414" y="1372"/>
                    </a:lnTo>
                    <a:lnTo>
                      <a:pt x="1414" y="1374"/>
                    </a:lnTo>
                    <a:lnTo>
                      <a:pt x="1410" y="1376"/>
                    </a:lnTo>
                    <a:lnTo>
                      <a:pt x="1408" y="1374"/>
                    </a:lnTo>
                    <a:lnTo>
                      <a:pt x="1404" y="1376"/>
                    </a:lnTo>
                    <a:lnTo>
                      <a:pt x="1402" y="1374"/>
                    </a:lnTo>
                    <a:lnTo>
                      <a:pt x="1402" y="1374"/>
                    </a:lnTo>
                    <a:lnTo>
                      <a:pt x="1397" y="1376"/>
                    </a:lnTo>
                    <a:lnTo>
                      <a:pt x="1391" y="1376"/>
                    </a:lnTo>
                    <a:lnTo>
                      <a:pt x="1391" y="1372"/>
                    </a:lnTo>
                    <a:lnTo>
                      <a:pt x="1389" y="1374"/>
                    </a:lnTo>
                    <a:lnTo>
                      <a:pt x="1389" y="1376"/>
                    </a:lnTo>
                    <a:lnTo>
                      <a:pt x="1385" y="1376"/>
                    </a:lnTo>
                    <a:lnTo>
                      <a:pt x="1383" y="1376"/>
                    </a:lnTo>
                    <a:lnTo>
                      <a:pt x="1381" y="1379"/>
                    </a:lnTo>
                    <a:lnTo>
                      <a:pt x="1383" y="1379"/>
                    </a:lnTo>
                    <a:lnTo>
                      <a:pt x="1381" y="1383"/>
                    </a:lnTo>
                    <a:lnTo>
                      <a:pt x="1378" y="1385"/>
                    </a:lnTo>
                    <a:lnTo>
                      <a:pt x="1376" y="1385"/>
                    </a:lnTo>
                    <a:lnTo>
                      <a:pt x="1376" y="1387"/>
                    </a:lnTo>
                    <a:lnTo>
                      <a:pt x="1374" y="1393"/>
                    </a:lnTo>
                    <a:lnTo>
                      <a:pt x="1370" y="1393"/>
                    </a:lnTo>
                    <a:lnTo>
                      <a:pt x="1368" y="1393"/>
                    </a:lnTo>
                    <a:lnTo>
                      <a:pt x="1366" y="1395"/>
                    </a:lnTo>
                    <a:lnTo>
                      <a:pt x="1364" y="1400"/>
                    </a:lnTo>
                    <a:lnTo>
                      <a:pt x="1362" y="1400"/>
                    </a:lnTo>
                    <a:lnTo>
                      <a:pt x="1360" y="1402"/>
                    </a:lnTo>
                    <a:lnTo>
                      <a:pt x="1355" y="1402"/>
                    </a:lnTo>
                    <a:lnTo>
                      <a:pt x="1353" y="1404"/>
                    </a:lnTo>
                    <a:lnTo>
                      <a:pt x="1351" y="1404"/>
                    </a:lnTo>
                    <a:lnTo>
                      <a:pt x="1347" y="1404"/>
                    </a:lnTo>
                    <a:lnTo>
                      <a:pt x="1341" y="1404"/>
                    </a:lnTo>
                    <a:lnTo>
                      <a:pt x="1341" y="1402"/>
                    </a:lnTo>
                    <a:lnTo>
                      <a:pt x="1336" y="1404"/>
                    </a:lnTo>
                    <a:lnTo>
                      <a:pt x="1334" y="1404"/>
                    </a:lnTo>
                    <a:lnTo>
                      <a:pt x="1324" y="1406"/>
                    </a:lnTo>
                    <a:lnTo>
                      <a:pt x="1322" y="1406"/>
                    </a:lnTo>
                    <a:lnTo>
                      <a:pt x="1322" y="1404"/>
                    </a:lnTo>
                    <a:lnTo>
                      <a:pt x="1319" y="1402"/>
                    </a:lnTo>
                    <a:lnTo>
                      <a:pt x="1315" y="1404"/>
                    </a:lnTo>
                    <a:lnTo>
                      <a:pt x="1311" y="1404"/>
                    </a:lnTo>
                    <a:lnTo>
                      <a:pt x="1307" y="1402"/>
                    </a:lnTo>
                    <a:lnTo>
                      <a:pt x="1305" y="1402"/>
                    </a:lnTo>
                    <a:lnTo>
                      <a:pt x="1300" y="1402"/>
                    </a:lnTo>
                    <a:lnTo>
                      <a:pt x="1296" y="1400"/>
                    </a:lnTo>
                    <a:lnTo>
                      <a:pt x="1294" y="1400"/>
                    </a:lnTo>
                    <a:lnTo>
                      <a:pt x="1292" y="1402"/>
                    </a:lnTo>
                    <a:lnTo>
                      <a:pt x="1286" y="1400"/>
                    </a:lnTo>
                    <a:lnTo>
                      <a:pt x="1282" y="1398"/>
                    </a:lnTo>
                    <a:lnTo>
                      <a:pt x="1277" y="1400"/>
                    </a:lnTo>
                    <a:lnTo>
                      <a:pt x="1275" y="1400"/>
                    </a:lnTo>
                    <a:lnTo>
                      <a:pt x="1271" y="1398"/>
                    </a:lnTo>
                    <a:lnTo>
                      <a:pt x="1267" y="1400"/>
                    </a:lnTo>
                    <a:lnTo>
                      <a:pt x="1265" y="1400"/>
                    </a:lnTo>
                    <a:lnTo>
                      <a:pt x="1263" y="1400"/>
                    </a:lnTo>
                    <a:lnTo>
                      <a:pt x="1256" y="1398"/>
                    </a:lnTo>
                    <a:lnTo>
                      <a:pt x="1248" y="1398"/>
                    </a:lnTo>
                    <a:lnTo>
                      <a:pt x="1244" y="1398"/>
                    </a:lnTo>
                    <a:lnTo>
                      <a:pt x="1239" y="1393"/>
                    </a:lnTo>
                    <a:lnTo>
                      <a:pt x="1235" y="1395"/>
                    </a:lnTo>
                    <a:lnTo>
                      <a:pt x="1235" y="1398"/>
                    </a:lnTo>
                    <a:lnTo>
                      <a:pt x="1235" y="1400"/>
                    </a:lnTo>
                    <a:lnTo>
                      <a:pt x="1235" y="1400"/>
                    </a:lnTo>
                    <a:lnTo>
                      <a:pt x="1231" y="1402"/>
                    </a:lnTo>
                    <a:lnTo>
                      <a:pt x="1223" y="1408"/>
                    </a:lnTo>
                    <a:lnTo>
                      <a:pt x="1218" y="1410"/>
                    </a:lnTo>
                    <a:lnTo>
                      <a:pt x="1218" y="1412"/>
                    </a:lnTo>
                    <a:lnTo>
                      <a:pt x="1216" y="1414"/>
                    </a:lnTo>
                    <a:lnTo>
                      <a:pt x="1216" y="1421"/>
                    </a:lnTo>
                    <a:lnTo>
                      <a:pt x="1214" y="1423"/>
                    </a:lnTo>
                    <a:lnTo>
                      <a:pt x="1208" y="1423"/>
                    </a:lnTo>
                    <a:lnTo>
                      <a:pt x="1206" y="1425"/>
                    </a:lnTo>
                    <a:lnTo>
                      <a:pt x="1197" y="1425"/>
                    </a:lnTo>
                    <a:lnTo>
                      <a:pt x="1195" y="1429"/>
                    </a:lnTo>
                    <a:lnTo>
                      <a:pt x="1193" y="1431"/>
                    </a:lnTo>
                    <a:lnTo>
                      <a:pt x="1191" y="1429"/>
                    </a:lnTo>
                    <a:lnTo>
                      <a:pt x="1187" y="1431"/>
                    </a:lnTo>
                    <a:lnTo>
                      <a:pt x="1187" y="1435"/>
                    </a:lnTo>
                    <a:lnTo>
                      <a:pt x="1182" y="1435"/>
                    </a:lnTo>
                    <a:lnTo>
                      <a:pt x="1178" y="1440"/>
                    </a:lnTo>
                    <a:lnTo>
                      <a:pt x="1176" y="1442"/>
                    </a:lnTo>
                    <a:lnTo>
                      <a:pt x="1174" y="1442"/>
                    </a:lnTo>
                    <a:lnTo>
                      <a:pt x="1170" y="1448"/>
                    </a:lnTo>
                    <a:lnTo>
                      <a:pt x="1161" y="1452"/>
                    </a:lnTo>
                    <a:lnTo>
                      <a:pt x="1159" y="1459"/>
                    </a:lnTo>
                    <a:lnTo>
                      <a:pt x="1155" y="1463"/>
                    </a:lnTo>
                    <a:lnTo>
                      <a:pt x="1151" y="1467"/>
                    </a:lnTo>
                    <a:lnTo>
                      <a:pt x="1147" y="1467"/>
                    </a:lnTo>
                    <a:lnTo>
                      <a:pt x="1145" y="1473"/>
                    </a:lnTo>
                    <a:lnTo>
                      <a:pt x="1142" y="1478"/>
                    </a:lnTo>
                    <a:lnTo>
                      <a:pt x="1134" y="1482"/>
                    </a:lnTo>
                    <a:lnTo>
                      <a:pt x="1132" y="1486"/>
                    </a:lnTo>
                    <a:lnTo>
                      <a:pt x="1121" y="1490"/>
                    </a:lnTo>
                    <a:lnTo>
                      <a:pt x="1115" y="1492"/>
                    </a:lnTo>
                    <a:lnTo>
                      <a:pt x="1121" y="1492"/>
                    </a:lnTo>
                    <a:lnTo>
                      <a:pt x="1132" y="1488"/>
                    </a:lnTo>
                    <a:lnTo>
                      <a:pt x="1140" y="1484"/>
                    </a:lnTo>
                    <a:lnTo>
                      <a:pt x="1147" y="1480"/>
                    </a:lnTo>
                    <a:lnTo>
                      <a:pt x="1151" y="1471"/>
                    </a:lnTo>
                    <a:lnTo>
                      <a:pt x="1157" y="1467"/>
                    </a:lnTo>
                    <a:lnTo>
                      <a:pt x="1159" y="1465"/>
                    </a:lnTo>
                    <a:lnTo>
                      <a:pt x="1170" y="1457"/>
                    </a:lnTo>
                    <a:lnTo>
                      <a:pt x="1182" y="1448"/>
                    </a:lnTo>
                    <a:lnTo>
                      <a:pt x="1191" y="1442"/>
                    </a:lnTo>
                    <a:lnTo>
                      <a:pt x="1197" y="1442"/>
                    </a:lnTo>
                    <a:lnTo>
                      <a:pt x="1204" y="1438"/>
                    </a:lnTo>
                    <a:lnTo>
                      <a:pt x="1212" y="1435"/>
                    </a:lnTo>
                    <a:lnTo>
                      <a:pt x="1225" y="1431"/>
                    </a:lnTo>
                    <a:lnTo>
                      <a:pt x="1229" y="1431"/>
                    </a:lnTo>
                    <a:lnTo>
                      <a:pt x="1233" y="1429"/>
                    </a:lnTo>
                    <a:lnTo>
                      <a:pt x="1248" y="1429"/>
                    </a:lnTo>
                    <a:lnTo>
                      <a:pt x="1254" y="1433"/>
                    </a:lnTo>
                    <a:lnTo>
                      <a:pt x="1263" y="1438"/>
                    </a:lnTo>
                    <a:lnTo>
                      <a:pt x="1263" y="1440"/>
                    </a:lnTo>
                    <a:lnTo>
                      <a:pt x="1256" y="1438"/>
                    </a:lnTo>
                    <a:lnTo>
                      <a:pt x="1256" y="1438"/>
                    </a:lnTo>
                    <a:lnTo>
                      <a:pt x="1256" y="1440"/>
                    </a:lnTo>
                    <a:lnTo>
                      <a:pt x="1258" y="1440"/>
                    </a:lnTo>
                    <a:lnTo>
                      <a:pt x="1263" y="1442"/>
                    </a:lnTo>
                    <a:lnTo>
                      <a:pt x="1265" y="1444"/>
                    </a:lnTo>
                    <a:lnTo>
                      <a:pt x="1263" y="1444"/>
                    </a:lnTo>
                    <a:lnTo>
                      <a:pt x="1265" y="1446"/>
                    </a:lnTo>
                    <a:lnTo>
                      <a:pt x="1260" y="1452"/>
                    </a:lnTo>
                    <a:lnTo>
                      <a:pt x="1256" y="1454"/>
                    </a:lnTo>
                    <a:lnTo>
                      <a:pt x="1254" y="1457"/>
                    </a:lnTo>
                    <a:lnTo>
                      <a:pt x="1250" y="1459"/>
                    </a:lnTo>
                    <a:lnTo>
                      <a:pt x="1244" y="1461"/>
                    </a:lnTo>
                    <a:lnTo>
                      <a:pt x="1239" y="1461"/>
                    </a:lnTo>
                    <a:lnTo>
                      <a:pt x="1237" y="1459"/>
                    </a:lnTo>
                    <a:lnTo>
                      <a:pt x="1233" y="1457"/>
                    </a:lnTo>
                    <a:lnTo>
                      <a:pt x="1229" y="1459"/>
                    </a:lnTo>
                    <a:lnTo>
                      <a:pt x="1225" y="1461"/>
                    </a:lnTo>
                    <a:lnTo>
                      <a:pt x="1220" y="1459"/>
                    </a:lnTo>
                    <a:lnTo>
                      <a:pt x="1216" y="1461"/>
                    </a:lnTo>
                    <a:lnTo>
                      <a:pt x="1223" y="1461"/>
                    </a:lnTo>
                    <a:lnTo>
                      <a:pt x="1227" y="1461"/>
                    </a:lnTo>
                    <a:lnTo>
                      <a:pt x="1235" y="1463"/>
                    </a:lnTo>
                    <a:lnTo>
                      <a:pt x="1235" y="1467"/>
                    </a:lnTo>
                    <a:lnTo>
                      <a:pt x="1237" y="1469"/>
                    </a:lnTo>
                    <a:lnTo>
                      <a:pt x="1241" y="1467"/>
                    </a:lnTo>
                    <a:lnTo>
                      <a:pt x="1246" y="1465"/>
                    </a:lnTo>
                    <a:lnTo>
                      <a:pt x="1250" y="1465"/>
                    </a:lnTo>
                    <a:lnTo>
                      <a:pt x="1250" y="1467"/>
                    </a:lnTo>
                    <a:lnTo>
                      <a:pt x="1254" y="1467"/>
                    </a:lnTo>
                    <a:lnTo>
                      <a:pt x="1254" y="1469"/>
                    </a:lnTo>
                    <a:lnTo>
                      <a:pt x="1250" y="1473"/>
                    </a:lnTo>
                    <a:lnTo>
                      <a:pt x="1246" y="1482"/>
                    </a:lnTo>
                    <a:lnTo>
                      <a:pt x="1244" y="1482"/>
                    </a:lnTo>
                    <a:lnTo>
                      <a:pt x="1241" y="1486"/>
                    </a:lnTo>
                    <a:lnTo>
                      <a:pt x="1248" y="1486"/>
                    </a:lnTo>
                    <a:lnTo>
                      <a:pt x="1248" y="1488"/>
                    </a:lnTo>
                    <a:lnTo>
                      <a:pt x="1246" y="1490"/>
                    </a:lnTo>
                    <a:lnTo>
                      <a:pt x="1248" y="1494"/>
                    </a:lnTo>
                    <a:lnTo>
                      <a:pt x="1248" y="1497"/>
                    </a:lnTo>
                    <a:lnTo>
                      <a:pt x="1248" y="1503"/>
                    </a:lnTo>
                    <a:lnTo>
                      <a:pt x="1250" y="1505"/>
                    </a:lnTo>
                    <a:lnTo>
                      <a:pt x="1252" y="1509"/>
                    </a:lnTo>
                    <a:lnTo>
                      <a:pt x="1256" y="1509"/>
                    </a:lnTo>
                    <a:lnTo>
                      <a:pt x="1258" y="1511"/>
                    </a:lnTo>
                    <a:lnTo>
                      <a:pt x="1265" y="1511"/>
                    </a:lnTo>
                    <a:lnTo>
                      <a:pt x="1263" y="1513"/>
                    </a:lnTo>
                    <a:lnTo>
                      <a:pt x="1258" y="1516"/>
                    </a:lnTo>
                    <a:lnTo>
                      <a:pt x="1265" y="1520"/>
                    </a:lnTo>
                    <a:lnTo>
                      <a:pt x="1271" y="1520"/>
                    </a:lnTo>
                    <a:lnTo>
                      <a:pt x="1273" y="1522"/>
                    </a:lnTo>
                    <a:lnTo>
                      <a:pt x="1275" y="1520"/>
                    </a:lnTo>
                    <a:lnTo>
                      <a:pt x="1282" y="1522"/>
                    </a:lnTo>
                    <a:lnTo>
                      <a:pt x="1282" y="1524"/>
                    </a:lnTo>
                    <a:lnTo>
                      <a:pt x="1288" y="1524"/>
                    </a:lnTo>
                    <a:lnTo>
                      <a:pt x="1290" y="1524"/>
                    </a:lnTo>
                    <a:lnTo>
                      <a:pt x="1296" y="1520"/>
                    </a:lnTo>
                    <a:lnTo>
                      <a:pt x="1296" y="1522"/>
                    </a:lnTo>
                    <a:lnTo>
                      <a:pt x="1296" y="1524"/>
                    </a:lnTo>
                    <a:lnTo>
                      <a:pt x="1300" y="1524"/>
                    </a:lnTo>
                    <a:lnTo>
                      <a:pt x="1307" y="1528"/>
                    </a:lnTo>
                    <a:lnTo>
                      <a:pt x="1307" y="1530"/>
                    </a:lnTo>
                    <a:lnTo>
                      <a:pt x="1305" y="1530"/>
                    </a:lnTo>
                    <a:lnTo>
                      <a:pt x="1303" y="1530"/>
                    </a:lnTo>
                    <a:lnTo>
                      <a:pt x="1307" y="1535"/>
                    </a:lnTo>
                    <a:lnTo>
                      <a:pt x="1311" y="1532"/>
                    </a:lnTo>
                    <a:lnTo>
                      <a:pt x="1311" y="1535"/>
                    </a:lnTo>
                    <a:lnTo>
                      <a:pt x="1309" y="1537"/>
                    </a:lnTo>
                    <a:lnTo>
                      <a:pt x="1307" y="1537"/>
                    </a:lnTo>
                    <a:lnTo>
                      <a:pt x="1303" y="1537"/>
                    </a:lnTo>
                    <a:lnTo>
                      <a:pt x="1296" y="1539"/>
                    </a:lnTo>
                    <a:lnTo>
                      <a:pt x="1288" y="1543"/>
                    </a:lnTo>
                    <a:lnTo>
                      <a:pt x="1284" y="1543"/>
                    </a:lnTo>
                    <a:lnTo>
                      <a:pt x="1277" y="1545"/>
                    </a:lnTo>
                    <a:lnTo>
                      <a:pt x="1271" y="1547"/>
                    </a:lnTo>
                    <a:lnTo>
                      <a:pt x="1265" y="1549"/>
                    </a:lnTo>
                    <a:lnTo>
                      <a:pt x="1263" y="1549"/>
                    </a:lnTo>
                    <a:lnTo>
                      <a:pt x="1263" y="1551"/>
                    </a:lnTo>
                    <a:lnTo>
                      <a:pt x="1256" y="1551"/>
                    </a:lnTo>
                    <a:lnTo>
                      <a:pt x="1256" y="1547"/>
                    </a:lnTo>
                    <a:lnTo>
                      <a:pt x="1254" y="1547"/>
                    </a:lnTo>
                    <a:lnTo>
                      <a:pt x="1252" y="1549"/>
                    </a:lnTo>
                    <a:lnTo>
                      <a:pt x="1250" y="1549"/>
                    </a:lnTo>
                    <a:lnTo>
                      <a:pt x="1248" y="1553"/>
                    </a:lnTo>
                    <a:lnTo>
                      <a:pt x="1248" y="1556"/>
                    </a:lnTo>
                    <a:lnTo>
                      <a:pt x="1241" y="1560"/>
                    </a:lnTo>
                    <a:lnTo>
                      <a:pt x="1237" y="1566"/>
                    </a:lnTo>
                    <a:lnTo>
                      <a:pt x="1233" y="1568"/>
                    </a:lnTo>
                    <a:lnTo>
                      <a:pt x="1229" y="1570"/>
                    </a:lnTo>
                    <a:lnTo>
                      <a:pt x="1227" y="1570"/>
                    </a:lnTo>
                    <a:lnTo>
                      <a:pt x="1225" y="1572"/>
                    </a:lnTo>
                    <a:lnTo>
                      <a:pt x="1225" y="1575"/>
                    </a:lnTo>
                    <a:lnTo>
                      <a:pt x="1223" y="1577"/>
                    </a:lnTo>
                    <a:lnTo>
                      <a:pt x="1220" y="1575"/>
                    </a:lnTo>
                    <a:lnTo>
                      <a:pt x="1218" y="1577"/>
                    </a:lnTo>
                    <a:lnTo>
                      <a:pt x="1216" y="1575"/>
                    </a:lnTo>
                    <a:lnTo>
                      <a:pt x="1214" y="1570"/>
                    </a:lnTo>
                    <a:lnTo>
                      <a:pt x="1212" y="1568"/>
                    </a:lnTo>
                    <a:lnTo>
                      <a:pt x="1210" y="1570"/>
                    </a:lnTo>
                    <a:lnTo>
                      <a:pt x="1210" y="1566"/>
                    </a:lnTo>
                    <a:lnTo>
                      <a:pt x="1210" y="1562"/>
                    </a:lnTo>
                    <a:lnTo>
                      <a:pt x="1210" y="1558"/>
                    </a:lnTo>
                    <a:lnTo>
                      <a:pt x="1212" y="1551"/>
                    </a:lnTo>
                    <a:lnTo>
                      <a:pt x="1216" y="1547"/>
                    </a:lnTo>
                    <a:lnTo>
                      <a:pt x="1218" y="1545"/>
                    </a:lnTo>
                    <a:lnTo>
                      <a:pt x="1225" y="1541"/>
                    </a:lnTo>
                    <a:lnTo>
                      <a:pt x="1233" y="1539"/>
                    </a:lnTo>
                    <a:lnTo>
                      <a:pt x="1239" y="1535"/>
                    </a:lnTo>
                    <a:lnTo>
                      <a:pt x="1246" y="1532"/>
                    </a:lnTo>
                    <a:lnTo>
                      <a:pt x="1250" y="1532"/>
                    </a:lnTo>
                    <a:lnTo>
                      <a:pt x="1250" y="1537"/>
                    </a:lnTo>
                    <a:lnTo>
                      <a:pt x="1252" y="1539"/>
                    </a:lnTo>
                    <a:lnTo>
                      <a:pt x="1252" y="1537"/>
                    </a:lnTo>
                    <a:lnTo>
                      <a:pt x="1252" y="1535"/>
                    </a:lnTo>
                    <a:lnTo>
                      <a:pt x="1256" y="1535"/>
                    </a:lnTo>
                    <a:lnTo>
                      <a:pt x="1263" y="1532"/>
                    </a:lnTo>
                    <a:lnTo>
                      <a:pt x="1267" y="1530"/>
                    </a:lnTo>
                    <a:lnTo>
                      <a:pt x="1260" y="1530"/>
                    </a:lnTo>
                    <a:lnTo>
                      <a:pt x="1252" y="1530"/>
                    </a:lnTo>
                    <a:lnTo>
                      <a:pt x="1248" y="1528"/>
                    </a:lnTo>
                    <a:lnTo>
                      <a:pt x="1246" y="1528"/>
                    </a:lnTo>
                    <a:lnTo>
                      <a:pt x="1241" y="1532"/>
                    </a:lnTo>
                    <a:lnTo>
                      <a:pt x="1237" y="1530"/>
                    </a:lnTo>
                    <a:lnTo>
                      <a:pt x="1241" y="1526"/>
                    </a:lnTo>
                    <a:lnTo>
                      <a:pt x="1246" y="1524"/>
                    </a:lnTo>
                    <a:lnTo>
                      <a:pt x="1250" y="1520"/>
                    </a:lnTo>
                    <a:lnTo>
                      <a:pt x="1250" y="1518"/>
                    </a:lnTo>
                    <a:lnTo>
                      <a:pt x="1248" y="1520"/>
                    </a:lnTo>
                    <a:lnTo>
                      <a:pt x="1248" y="1518"/>
                    </a:lnTo>
                    <a:lnTo>
                      <a:pt x="1244" y="1524"/>
                    </a:lnTo>
                    <a:lnTo>
                      <a:pt x="1239" y="1524"/>
                    </a:lnTo>
                    <a:lnTo>
                      <a:pt x="1235" y="1528"/>
                    </a:lnTo>
                    <a:lnTo>
                      <a:pt x="1231" y="1528"/>
                    </a:lnTo>
                    <a:lnTo>
                      <a:pt x="1229" y="1530"/>
                    </a:lnTo>
                    <a:lnTo>
                      <a:pt x="1220" y="1535"/>
                    </a:lnTo>
                    <a:lnTo>
                      <a:pt x="1218" y="1532"/>
                    </a:lnTo>
                    <a:lnTo>
                      <a:pt x="1218" y="1530"/>
                    </a:lnTo>
                    <a:lnTo>
                      <a:pt x="1218" y="1530"/>
                    </a:lnTo>
                    <a:lnTo>
                      <a:pt x="1220" y="1526"/>
                    </a:lnTo>
                    <a:lnTo>
                      <a:pt x="1216" y="1530"/>
                    </a:lnTo>
                    <a:lnTo>
                      <a:pt x="1214" y="1535"/>
                    </a:lnTo>
                    <a:lnTo>
                      <a:pt x="1210" y="1535"/>
                    </a:lnTo>
                    <a:lnTo>
                      <a:pt x="1208" y="1535"/>
                    </a:lnTo>
                    <a:lnTo>
                      <a:pt x="1206" y="1537"/>
                    </a:lnTo>
                    <a:lnTo>
                      <a:pt x="1204" y="1537"/>
                    </a:lnTo>
                    <a:lnTo>
                      <a:pt x="1201" y="1532"/>
                    </a:lnTo>
                    <a:lnTo>
                      <a:pt x="1197" y="1532"/>
                    </a:lnTo>
                    <a:lnTo>
                      <a:pt x="1191" y="1532"/>
                    </a:lnTo>
                    <a:lnTo>
                      <a:pt x="1191" y="1532"/>
                    </a:lnTo>
                    <a:lnTo>
                      <a:pt x="1191" y="1530"/>
                    </a:lnTo>
                    <a:lnTo>
                      <a:pt x="1191" y="1528"/>
                    </a:lnTo>
                    <a:lnTo>
                      <a:pt x="1191" y="1526"/>
                    </a:lnTo>
                    <a:lnTo>
                      <a:pt x="1191" y="1526"/>
                    </a:lnTo>
                    <a:lnTo>
                      <a:pt x="1191" y="1522"/>
                    </a:lnTo>
                    <a:lnTo>
                      <a:pt x="1191" y="1520"/>
                    </a:lnTo>
                    <a:lnTo>
                      <a:pt x="1189" y="1518"/>
                    </a:lnTo>
                    <a:lnTo>
                      <a:pt x="1187" y="1518"/>
                    </a:lnTo>
                    <a:lnTo>
                      <a:pt x="1189" y="1513"/>
                    </a:lnTo>
                    <a:lnTo>
                      <a:pt x="1193" y="1488"/>
                    </a:lnTo>
                    <a:lnTo>
                      <a:pt x="1193" y="1482"/>
                    </a:lnTo>
                    <a:lnTo>
                      <a:pt x="1185" y="1476"/>
                    </a:lnTo>
                    <a:lnTo>
                      <a:pt x="1182" y="1478"/>
                    </a:lnTo>
                    <a:lnTo>
                      <a:pt x="1176" y="1476"/>
                    </a:lnTo>
                    <a:lnTo>
                      <a:pt x="1172" y="1476"/>
                    </a:lnTo>
                    <a:lnTo>
                      <a:pt x="1170" y="1473"/>
                    </a:lnTo>
                    <a:lnTo>
                      <a:pt x="1168" y="1471"/>
                    </a:lnTo>
                    <a:lnTo>
                      <a:pt x="1166" y="1471"/>
                    </a:lnTo>
                    <a:lnTo>
                      <a:pt x="1164" y="1476"/>
                    </a:lnTo>
                    <a:lnTo>
                      <a:pt x="1161" y="1480"/>
                    </a:lnTo>
                    <a:lnTo>
                      <a:pt x="1155" y="1486"/>
                    </a:lnTo>
                    <a:lnTo>
                      <a:pt x="1151" y="1490"/>
                    </a:lnTo>
                    <a:lnTo>
                      <a:pt x="1151" y="1494"/>
                    </a:lnTo>
                    <a:lnTo>
                      <a:pt x="1147" y="1497"/>
                    </a:lnTo>
                    <a:lnTo>
                      <a:pt x="1147" y="1501"/>
                    </a:lnTo>
                    <a:lnTo>
                      <a:pt x="1145" y="1507"/>
                    </a:lnTo>
                    <a:lnTo>
                      <a:pt x="1138" y="1513"/>
                    </a:lnTo>
                    <a:lnTo>
                      <a:pt x="1136" y="1513"/>
                    </a:lnTo>
                    <a:lnTo>
                      <a:pt x="1130" y="1520"/>
                    </a:lnTo>
                    <a:lnTo>
                      <a:pt x="1130" y="1524"/>
                    </a:lnTo>
                    <a:lnTo>
                      <a:pt x="1126" y="1524"/>
                    </a:lnTo>
                    <a:lnTo>
                      <a:pt x="1123" y="1524"/>
                    </a:lnTo>
                    <a:lnTo>
                      <a:pt x="1121" y="1524"/>
                    </a:lnTo>
                    <a:lnTo>
                      <a:pt x="1119" y="1526"/>
                    </a:lnTo>
                    <a:lnTo>
                      <a:pt x="1117" y="1526"/>
                    </a:lnTo>
                    <a:lnTo>
                      <a:pt x="1113" y="1530"/>
                    </a:lnTo>
                    <a:lnTo>
                      <a:pt x="1054" y="1528"/>
                    </a:lnTo>
                    <a:lnTo>
                      <a:pt x="1048" y="1530"/>
                    </a:lnTo>
                    <a:lnTo>
                      <a:pt x="1043" y="1532"/>
                    </a:lnTo>
                    <a:lnTo>
                      <a:pt x="1039" y="1535"/>
                    </a:lnTo>
                    <a:lnTo>
                      <a:pt x="1035" y="1539"/>
                    </a:lnTo>
                    <a:lnTo>
                      <a:pt x="1027" y="1547"/>
                    </a:lnTo>
                    <a:lnTo>
                      <a:pt x="1020" y="1547"/>
                    </a:lnTo>
                    <a:lnTo>
                      <a:pt x="1018" y="1551"/>
                    </a:lnTo>
                    <a:lnTo>
                      <a:pt x="1001" y="1564"/>
                    </a:lnTo>
                    <a:lnTo>
                      <a:pt x="963" y="1575"/>
                    </a:lnTo>
                    <a:lnTo>
                      <a:pt x="961" y="1583"/>
                    </a:lnTo>
                    <a:lnTo>
                      <a:pt x="953" y="1587"/>
                    </a:lnTo>
                    <a:lnTo>
                      <a:pt x="883" y="1606"/>
                    </a:lnTo>
                    <a:lnTo>
                      <a:pt x="881" y="1600"/>
                    </a:lnTo>
                    <a:lnTo>
                      <a:pt x="885" y="1594"/>
                    </a:lnTo>
                    <a:lnTo>
                      <a:pt x="892" y="1591"/>
                    </a:lnTo>
                    <a:lnTo>
                      <a:pt x="896" y="1587"/>
                    </a:lnTo>
                    <a:lnTo>
                      <a:pt x="898" y="1583"/>
                    </a:lnTo>
                    <a:lnTo>
                      <a:pt x="900" y="1577"/>
                    </a:lnTo>
                    <a:lnTo>
                      <a:pt x="902" y="1551"/>
                    </a:lnTo>
                    <a:lnTo>
                      <a:pt x="887" y="1490"/>
                    </a:lnTo>
                    <a:lnTo>
                      <a:pt x="877" y="1480"/>
                    </a:lnTo>
                    <a:lnTo>
                      <a:pt x="871" y="1473"/>
                    </a:lnTo>
                    <a:lnTo>
                      <a:pt x="790" y="1435"/>
                    </a:lnTo>
                    <a:lnTo>
                      <a:pt x="788" y="1433"/>
                    </a:lnTo>
                    <a:lnTo>
                      <a:pt x="784" y="1433"/>
                    </a:lnTo>
                    <a:lnTo>
                      <a:pt x="782" y="1431"/>
                    </a:lnTo>
                    <a:lnTo>
                      <a:pt x="771" y="1431"/>
                    </a:lnTo>
                    <a:lnTo>
                      <a:pt x="771" y="1427"/>
                    </a:lnTo>
                    <a:lnTo>
                      <a:pt x="769" y="1425"/>
                    </a:lnTo>
                    <a:lnTo>
                      <a:pt x="765" y="1427"/>
                    </a:lnTo>
                    <a:lnTo>
                      <a:pt x="759" y="1427"/>
                    </a:lnTo>
                    <a:lnTo>
                      <a:pt x="757" y="1427"/>
                    </a:lnTo>
                    <a:lnTo>
                      <a:pt x="753" y="1423"/>
                    </a:lnTo>
                    <a:lnTo>
                      <a:pt x="748" y="1423"/>
                    </a:lnTo>
                    <a:lnTo>
                      <a:pt x="742" y="1421"/>
                    </a:lnTo>
                    <a:lnTo>
                      <a:pt x="740" y="1414"/>
                    </a:lnTo>
                    <a:lnTo>
                      <a:pt x="738" y="1414"/>
                    </a:lnTo>
                    <a:lnTo>
                      <a:pt x="734" y="1412"/>
                    </a:lnTo>
                    <a:lnTo>
                      <a:pt x="729" y="1412"/>
                    </a:lnTo>
                    <a:lnTo>
                      <a:pt x="725" y="1410"/>
                    </a:lnTo>
                    <a:lnTo>
                      <a:pt x="723" y="1412"/>
                    </a:lnTo>
                    <a:lnTo>
                      <a:pt x="721" y="1412"/>
                    </a:lnTo>
                    <a:lnTo>
                      <a:pt x="719" y="1410"/>
                    </a:lnTo>
                    <a:lnTo>
                      <a:pt x="715" y="1408"/>
                    </a:lnTo>
                    <a:lnTo>
                      <a:pt x="715" y="1408"/>
                    </a:lnTo>
                    <a:lnTo>
                      <a:pt x="710" y="1406"/>
                    </a:lnTo>
                    <a:lnTo>
                      <a:pt x="708" y="1406"/>
                    </a:lnTo>
                    <a:lnTo>
                      <a:pt x="706" y="1404"/>
                    </a:lnTo>
                    <a:lnTo>
                      <a:pt x="706" y="1402"/>
                    </a:lnTo>
                    <a:lnTo>
                      <a:pt x="702" y="1398"/>
                    </a:lnTo>
                    <a:lnTo>
                      <a:pt x="698" y="1398"/>
                    </a:lnTo>
                    <a:lnTo>
                      <a:pt x="693" y="1398"/>
                    </a:lnTo>
                    <a:lnTo>
                      <a:pt x="175" y="134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65" name="Freeform 171">
                <a:extLst>
                  <a:ext uri="{FF2B5EF4-FFF2-40B4-BE49-F238E27FC236}">
                    <a16:creationId xmlns:a16="http://schemas.microsoft.com/office/drawing/2014/main" id="{76F6EA52-F3F2-45B4-A404-D17F8629E521}"/>
                  </a:ext>
                </a:extLst>
              </p:cNvPr>
              <p:cNvSpPr>
                <a:spLocks noEditPoints="1"/>
              </p:cNvSpPr>
              <p:nvPr/>
            </p:nvSpPr>
            <p:spPr bwMode="auto">
              <a:xfrm>
                <a:off x="6384684" y="2160092"/>
                <a:ext cx="863349" cy="619289"/>
              </a:xfrm>
              <a:custGeom>
                <a:avLst/>
                <a:gdLst>
                  <a:gd name="T0" fmla="*/ 936 w 1071"/>
                  <a:gd name="T1" fmla="*/ 652 h 818"/>
                  <a:gd name="T2" fmla="*/ 1050 w 1071"/>
                  <a:gd name="T3" fmla="*/ 131 h 818"/>
                  <a:gd name="T4" fmla="*/ 984 w 1071"/>
                  <a:gd name="T5" fmla="*/ 102 h 818"/>
                  <a:gd name="T6" fmla="*/ 932 w 1071"/>
                  <a:gd name="T7" fmla="*/ 45 h 818"/>
                  <a:gd name="T8" fmla="*/ 883 w 1071"/>
                  <a:gd name="T9" fmla="*/ 32 h 818"/>
                  <a:gd name="T10" fmla="*/ 837 w 1071"/>
                  <a:gd name="T11" fmla="*/ 9 h 818"/>
                  <a:gd name="T12" fmla="*/ 700 w 1071"/>
                  <a:gd name="T13" fmla="*/ 78 h 818"/>
                  <a:gd name="T14" fmla="*/ 653 w 1071"/>
                  <a:gd name="T15" fmla="*/ 211 h 818"/>
                  <a:gd name="T16" fmla="*/ 649 w 1071"/>
                  <a:gd name="T17" fmla="*/ 230 h 818"/>
                  <a:gd name="T18" fmla="*/ 578 w 1071"/>
                  <a:gd name="T19" fmla="*/ 209 h 818"/>
                  <a:gd name="T20" fmla="*/ 523 w 1071"/>
                  <a:gd name="T21" fmla="*/ 255 h 818"/>
                  <a:gd name="T22" fmla="*/ 601 w 1071"/>
                  <a:gd name="T23" fmla="*/ 293 h 818"/>
                  <a:gd name="T24" fmla="*/ 542 w 1071"/>
                  <a:gd name="T25" fmla="*/ 359 h 818"/>
                  <a:gd name="T26" fmla="*/ 436 w 1071"/>
                  <a:gd name="T27" fmla="*/ 420 h 818"/>
                  <a:gd name="T28" fmla="*/ 453 w 1071"/>
                  <a:gd name="T29" fmla="*/ 456 h 818"/>
                  <a:gd name="T30" fmla="*/ 474 w 1071"/>
                  <a:gd name="T31" fmla="*/ 487 h 818"/>
                  <a:gd name="T32" fmla="*/ 474 w 1071"/>
                  <a:gd name="T33" fmla="*/ 550 h 818"/>
                  <a:gd name="T34" fmla="*/ 538 w 1071"/>
                  <a:gd name="T35" fmla="*/ 567 h 818"/>
                  <a:gd name="T36" fmla="*/ 443 w 1071"/>
                  <a:gd name="T37" fmla="*/ 652 h 818"/>
                  <a:gd name="T38" fmla="*/ 354 w 1071"/>
                  <a:gd name="T39" fmla="*/ 704 h 818"/>
                  <a:gd name="T40" fmla="*/ 409 w 1071"/>
                  <a:gd name="T41" fmla="*/ 692 h 818"/>
                  <a:gd name="T42" fmla="*/ 476 w 1071"/>
                  <a:gd name="T43" fmla="*/ 662 h 818"/>
                  <a:gd name="T44" fmla="*/ 544 w 1071"/>
                  <a:gd name="T45" fmla="*/ 616 h 818"/>
                  <a:gd name="T46" fmla="*/ 597 w 1071"/>
                  <a:gd name="T47" fmla="*/ 569 h 818"/>
                  <a:gd name="T48" fmla="*/ 666 w 1071"/>
                  <a:gd name="T49" fmla="*/ 515 h 818"/>
                  <a:gd name="T50" fmla="*/ 647 w 1071"/>
                  <a:gd name="T51" fmla="*/ 553 h 818"/>
                  <a:gd name="T52" fmla="*/ 681 w 1071"/>
                  <a:gd name="T53" fmla="*/ 569 h 818"/>
                  <a:gd name="T54" fmla="*/ 725 w 1071"/>
                  <a:gd name="T55" fmla="*/ 523 h 818"/>
                  <a:gd name="T56" fmla="*/ 757 w 1071"/>
                  <a:gd name="T57" fmla="*/ 540 h 818"/>
                  <a:gd name="T58" fmla="*/ 809 w 1071"/>
                  <a:gd name="T59" fmla="*/ 578 h 818"/>
                  <a:gd name="T60" fmla="*/ 858 w 1071"/>
                  <a:gd name="T61" fmla="*/ 624 h 818"/>
                  <a:gd name="T62" fmla="*/ 887 w 1071"/>
                  <a:gd name="T63" fmla="*/ 650 h 818"/>
                  <a:gd name="T64" fmla="*/ 925 w 1071"/>
                  <a:gd name="T65" fmla="*/ 633 h 818"/>
                  <a:gd name="T66" fmla="*/ 930 w 1071"/>
                  <a:gd name="T67" fmla="*/ 721 h 818"/>
                  <a:gd name="T68" fmla="*/ 942 w 1071"/>
                  <a:gd name="T69" fmla="*/ 774 h 818"/>
                  <a:gd name="T70" fmla="*/ 906 w 1071"/>
                  <a:gd name="T71" fmla="*/ 806 h 818"/>
                  <a:gd name="T72" fmla="*/ 934 w 1071"/>
                  <a:gd name="T73" fmla="*/ 799 h 818"/>
                  <a:gd name="T74" fmla="*/ 892 w 1071"/>
                  <a:gd name="T75" fmla="*/ 770 h 818"/>
                  <a:gd name="T76" fmla="*/ 921 w 1071"/>
                  <a:gd name="T77" fmla="*/ 797 h 818"/>
                  <a:gd name="T78" fmla="*/ 911 w 1071"/>
                  <a:gd name="T79" fmla="*/ 772 h 818"/>
                  <a:gd name="T80" fmla="*/ 925 w 1071"/>
                  <a:gd name="T81" fmla="*/ 749 h 818"/>
                  <a:gd name="T82" fmla="*/ 913 w 1071"/>
                  <a:gd name="T83" fmla="*/ 738 h 818"/>
                  <a:gd name="T84" fmla="*/ 890 w 1071"/>
                  <a:gd name="T85" fmla="*/ 751 h 818"/>
                  <a:gd name="T86" fmla="*/ 909 w 1071"/>
                  <a:gd name="T87" fmla="*/ 706 h 818"/>
                  <a:gd name="T88" fmla="*/ 900 w 1071"/>
                  <a:gd name="T89" fmla="*/ 692 h 818"/>
                  <a:gd name="T90" fmla="*/ 297 w 1071"/>
                  <a:gd name="T91" fmla="*/ 428 h 818"/>
                  <a:gd name="T92" fmla="*/ 514 w 1071"/>
                  <a:gd name="T93" fmla="*/ 348 h 818"/>
                  <a:gd name="T94" fmla="*/ 746 w 1071"/>
                  <a:gd name="T95" fmla="*/ 555 h 818"/>
                  <a:gd name="T96" fmla="*/ 712 w 1071"/>
                  <a:gd name="T97" fmla="*/ 563 h 818"/>
                  <a:gd name="T98" fmla="*/ 390 w 1071"/>
                  <a:gd name="T99" fmla="*/ 306 h 818"/>
                  <a:gd name="T100" fmla="*/ 411 w 1071"/>
                  <a:gd name="T101" fmla="*/ 487 h 818"/>
                  <a:gd name="T102" fmla="*/ 605 w 1071"/>
                  <a:gd name="T103" fmla="*/ 601 h 818"/>
                  <a:gd name="T104" fmla="*/ 573 w 1071"/>
                  <a:gd name="T105" fmla="*/ 628 h 818"/>
                  <a:gd name="T106" fmla="*/ 588 w 1071"/>
                  <a:gd name="T107" fmla="*/ 641 h 818"/>
                  <a:gd name="T108" fmla="*/ 531 w 1071"/>
                  <a:gd name="T109" fmla="*/ 675 h 818"/>
                  <a:gd name="T110" fmla="*/ 424 w 1071"/>
                  <a:gd name="T111" fmla="*/ 709 h 818"/>
                  <a:gd name="T112" fmla="*/ 354 w 1071"/>
                  <a:gd name="T113" fmla="*/ 721 h 818"/>
                  <a:gd name="T114" fmla="*/ 57 w 1071"/>
                  <a:gd name="T115" fmla="*/ 778 h 818"/>
                  <a:gd name="T116" fmla="*/ 146 w 1071"/>
                  <a:gd name="T117" fmla="*/ 774 h 818"/>
                  <a:gd name="T118" fmla="*/ 240 w 1071"/>
                  <a:gd name="T119" fmla="*/ 747 h 818"/>
                  <a:gd name="T120" fmla="*/ 261 w 1071"/>
                  <a:gd name="T121" fmla="*/ 749 h 818"/>
                  <a:gd name="T122" fmla="*/ 297 w 1071"/>
                  <a:gd name="T123" fmla="*/ 725 h 818"/>
                  <a:gd name="T124" fmla="*/ 348 w 1071"/>
                  <a:gd name="T125" fmla="*/ 698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1" h="818">
                    <a:moveTo>
                      <a:pt x="965" y="782"/>
                    </a:moveTo>
                    <a:lnTo>
                      <a:pt x="965" y="782"/>
                    </a:lnTo>
                    <a:lnTo>
                      <a:pt x="965" y="778"/>
                    </a:lnTo>
                    <a:lnTo>
                      <a:pt x="968" y="778"/>
                    </a:lnTo>
                    <a:lnTo>
                      <a:pt x="965" y="776"/>
                    </a:lnTo>
                    <a:lnTo>
                      <a:pt x="968" y="774"/>
                    </a:lnTo>
                    <a:lnTo>
                      <a:pt x="965" y="772"/>
                    </a:lnTo>
                    <a:lnTo>
                      <a:pt x="963" y="772"/>
                    </a:lnTo>
                    <a:lnTo>
                      <a:pt x="963" y="768"/>
                    </a:lnTo>
                    <a:lnTo>
                      <a:pt x="961" y="763"/>
                    </a:lnTo>
                    <a:lnTo>
                      <a:pt x="957" y="761"/>
                    </a:lnTo>
                    <a:lnTo>
                      <a:pt x="955" y="759"/>
                    </a:lnTo>
                    <a:lnTo>
                      <a:pt x="955" y="755"/>
                    </a:lnTo>
                    <a:lnTo>
                      <a:pt x="951" y="751"/>
                    </a:lnTo>
                    <a:lnTo>
                      <a:pt x="949" y="749"/>
                    </a:lnTo>
                    <a:lnTo>
                      <a:pt x="944" y="749"/>
                    </a:lnTo>
                    <a:lnTo>
                      <a:pt x="944" y="749"/>
                    </a:lnTo>
                    <a:lnTo>
                      <a:pt x="946" y="747"/>
                    </a:lnTo>
                    <a:lnTo>
                      <a:pt x="944" y="742"/>
                    </a:lnTo>
                    <a:lnTo>
                      <a:pt x="944" y="742"/>
                    </a:lnTo>
                    <a:lnTo>
                      <a:pt x="942" y="740"/>
                    </a:lnTo>
                    <a:lnTo>
                      <a:pt x="944" y="738"/>
                    </a:lnTo>
                    <a:lnTo>
                      <a:pt x="946" y="736"/>
                    </a:lnTo>
                    <a:lnTo>
                      <a:pt x="946" y="736"/>
                    </a:lnTo>
                    <a:lnTo>
                      <a:pt x="944" y="734"/>
                    </a:lnTo>
                    <a:lnTo>
                      <a:pt x="942" y="734"/>
                    </a:lnTo>
                    <a:lnTo>
                      <a:pt x="942" y="732"/>
                    </a:lnTo>
                    <a:lnTo>
                      <a:pt x="944" y="730"/>
                    </a:lnTo>
                    <a:lnTo>
                      <a:pt x="944" y="715"/>
                    </a:lnTo>
                    <a:lnTo>
                      <a:pt x="944" y="700"/>
                    </a:lnTo>
                    <a:lnTo>
                      <a:pt x="944" y="690"/>
                    </a:lnTo>
                    <a:lnTo>
                      <a:pt x="944" y="685"/>
                    </a:lnTo>
                    <a:lnTo>
                      <a:pt x="944" y="681"/>
                    </a:lnTo>
                    <a:lnTo>
                      <a:pt x="946" y="679"/>
                    </a:lnTo>
                    <a:lnTo>
                      <a:pt x="944" y="675"/>
                    </a:lnTo>
                    <a:lnTo>
                      <a:pt x="942" y="671"/>
                    </a:lnTo>
                    <a:lnTo>
                      <a:pt x="942" y="664"/>
                    </a:lnTo>
                    <a:lnTo>
                      <a:pt x="938" y="660"/>
                    </a:lnTo>
                    <a:lnTo>
                      <a:pt x="936" y="652"/>
                    </a:lnTo>
                    <a:lnTo>
                      <a:pt x="938" y="647"/>
                    </a:lnTo>
                    <a:lnTo>
                      <a:pt x="934" y="637"/>
                    </a:lnTo>
                    <a:lnTo>
                      <a:pt x="934" y="635"/>
                    </a:lnTo>
                    <a:lnTo>
                      <a:pt x="938" y="628"/>
                    </a:lnTo>
                    <a:lnTo>
                      <a:pt x="936" y="626"/>
                    </a:lnTo>
                    <a:lnTo>
                      <a:pt x="936" y="622"/>
                    </a:lnTo>
                    <a:lnTo>
                      <a:pt x="932" y="618"/>
                    </a:lnTo>
                    <a:lnTo>
                      <a:pt x="925" y="620"/>
                    </a:lnTo>
                    <a:lnTo>
                      <a:pt x="919" y="622"/>
                    </a:lnTo>
                    <a:lnTo>
                      <a:pt x="917" y="622"/>
                    </a:lnTo>
                    <a:lnTo>
                      <a:pt x="911" y="624"/>
                    </a:lnTo>
                    <a:lnTo>
                      <a:pt x="906" y="628"/>
                    </a:lnTo>
                    <a:lnTo>
                      <a:pt x="900" y="637"/>
                    </a:lnTo>
                    <a:lnTo>
                      <a:pt x="896" y="639"/>
                    </a:lnTo>
                    <a:lnTo>
                      <a:pt x="890" y="641"/>
                    </a:lnTo>
                    <a:lnTo>
                      <a:pt x="881" y="641"/>
                    </a:lnTo>
                    <a:lnTo>
                      <a:pt x="879" y="643"/>
                    </a:lnTo>
                    <a:lnTo>
                      <a:pt x="881" y="639"/>
                    </a:lnTo>
                    <a:lnTo>
                      <a:pt x="883" y="635"/>
                    </a:lnTo>
                    <a:lnTo>
                      <a:pt x="881" y="628"/>
                    </a:lnTo>
                    <a:lnTo>
                      <a:pt x="877" y="605"/>
                    </a:lnTo>
                    <a:lnTo>
                      <a:pt x="873" y="595"/>
                    </a:lnTo>
                    <a:lnTo>
                      <a:pt x="871" y="591"/>
                    </a:lnTo>
                    <a:lnTo>
                      <a:pt x="875" y="582"/>
                    </a:lnTo>
                    <a:lnTo>
                      <a:pt x="864" y="580"/>
                    </a:lnTo>
                    <a:lnTo>
                      <a:pt x="858" y="584"/>
                    </a:lnTo>
                    <a:lnTo>
                      <a:pt x="854" y="582"/>
                    </a:lnTo>
                    <a:lnTo>
                      <a:pt x="841" y="582"/>
                    </a:lnTo>
                    <a:lnTo>
                      <a:pt x="1071" y="161"/>
                    </a:lnTo>
                    <a:lnTo>
                      <a:pt x="1071" y="161"/>
                    </a:lnTo>
                    <a:lnTo>
                      <a:pt x="1067" y="158"/>
                    </a:lnTo>
                    <a:lnTo>
                      <a:pt x="1062" y="158"/>
                    </a:lnTo>
                    <a:lnTo>
                      <a:pt x="1060" y="156"/>
                    </a:lnTo>
                    <a:lnTo>
                      <a:pt x="1060" y="148"/>
                    </a:lnTo>
                    <a:lnTo>
                      <a:pt x="1058" y="144"/>
                    </a:lnTo>
                    <a:lnTo>
                      <a:pt x="1054" y="144"/>
                    </a:lnTo>
                    <a:lnTo>
                      <a:pt x="1054" y="139"/>
                    </a:lnTo>
                    <a:lnTo>
                      <a:pt x="1052" y="133"/>
                    </a:lnTo>
                    <a:lnTo>
                      <a:pt x="1050" y="131"/>
                    </a:lnTo>
                    <a:lnTo>
                      <a:pt x="1043" y="131"/>
                    </a:lnTo>
                    <a:lnTo>
                      <a:pt x="1041" y="133"/>
                    </a:lnTo>
                    <a:lnTo>
                      <a:pt x="1035" y="131"/>
                    </a:lnTo>
                    <a:lnTo>
                      <a:pt x="1031" y="133"/>
                    </a:lnTo>
                    <a:lnTo>
                      <a:pt x="1029" y="131"/>
                    </a:lnTo>
                    <a:lnTo>
                      <a:pt x="1027" y="131"/>
                    </a:lnTo>
                    <a:lnTo>
                      <a:pt x="1024" y="131"/>
                    </a:lnTo>
                    <a:lnTo>
                      <a:pt x="1024" y="131"/>
                    </a:lnTo>
                    <a:lnTo>
                      <a:pt x="1022" y="131"/>
                    </a:lnTo>
                    <a:lnTo>
                      <a:pt x="1020" y="131"/>
                    </a:lnTo>
                    <a:lnTo>
                      <a:pt x="1022" y="131"/>
                    </a:lnTo>
                    <a:lnTo>
                      <a:pt x="1022" y="129"/>
                    </a:lnTo>
                    <a:lnTo>
                      <a:pt x="1020" y="127"/>
                    </a:lnTo>
                    <a:lnTo>
                      <a:pt x="1018" y="127"/>
                    </a:lnTo>
                    <a:lnTo>
                      <a:pt x="1016" y="127"/>
                    </a:lnTo>
                    <a:lnTo>
                      <a:pt x="1016" y="125"/>
                    </a:lnTo>
                    <a:lnTo>
                      <a:pt x="1018" y="125"/>
                    </a:lnTo>
                    <a:lnTo>
                      <a:pt x="1016" y="123"/>
                    </a:lnTo>
                    <a:lnTo>
                      <a:pt x="1014" y="123"/>
                    </a:lnTo>
                    <a:lnTo>
                      <a:pt x="1010" y="123"/>
                    </a:lnTo>
                    <a:lnTo>
                      <a:pt x="1012" y="121"/>
                    </a:lnTo>
                    <a:lnTo>
                      <a:pt x="1008" y="116"/>
                    </a:lnTo>
                    <a:lnTo>
                      <a:pt x="1001" y="112"/>
                    </a:lnTo>
                    <a:lnTo>
                      <a:pt x="1001" y="112"/>
                    </a:lnTo>
                    <a:lnTo>
                      <a:pt x="999" y="112"/>
                    </a:lnTo>
                    <a:lnTo>
                      <a:pt x="997" y="112"/>
                    </a:lnTo>
                    <a:lnTo>
                      <a:pt x="995" y="114"/>
                    </a:lnTo>
                    <a:lnTo>
                      <a:pt x="997" y="112"/>
                    </a:lnTo>
                    <a:lnTo>
                      <a:pt x="995" y="110"/>
                    </a:lnTo>
                    <a:lnTo>
                      <a:pt x="993" y="110"/>
                    </a:lnTo>
                    <a:lnTo>
                      <a:pt x="991" y="112"/>
                    </a:lnTo>
                    <a:lnTo>
                      <a:pt x="989" y="112"/>
                    </a:lnTo>
                    <a:lnTo>
                      <a:pt x="989" y="108"/>
                    </a:lnTo>
                    <a:lnTo>
                      <a:pt x="991" y="108"/>
                    </a:lnTo>
                    <a:lnTo>
                      <a:pt x="989" y="106"/>
                    </a:lnTo>
                    <a:lnTo>
                      <a:pt x="986" y="106"/>
                    </a:lnTo>
                    <a:lnTo>
                      <a:pt x="982" y="106"/>
                    </a:lnTo>
                    <a:lnTo>
                      <a:pt x="984" y="104"/>
                    </a:lnTo>
                    <a:lnTo>
                      <a:pt x="984" y="102"/>
                    </a:lnTo>
                    <a:lnTo>
                      <a:pt x="980" y="99"/>
                    </a:lnTo>
                    <a:lnTo>
                      <a:pt x="978" y="97"/>
                    </a:lnTo>
                    <a:lnTo>
                      <a:pt x="978" y="95"/>
                    </a:lnTo>
                    <a:lnTo>
                      <a:pt x="976" y="95"/>
                    </a:lnTo>
                    <a:lnTo>
                      <a:pt x="974" y="93"/>
                    </a:lnTo>
                    <a:lnTo>
                      <a:pt x="972" y="95"/>
                    </a:lnTo>
                    <a:lnTo>
                      <a:pt x="965" y="102"/>
                    </a:lnTo>
                    <a:lnTo>
                      <a:pt x="957" y="106"/>
                    </a:lnTo>
                    <a:lnTo>
                      <a:pt x="963" y="102"/>
                    </a:lnTo>
                    <a:lnTo>
                      <a:pt x="968" y="95"/>
                    </a:lnTo>
                    <a:lnTo>
                      <a:pt x="972" y="91"/>
                    </a:lnTo>
                    <a:lnTo>
                      <a:pt x="974" y="85"/>
                    </a:lnTo>
                    <a:lnTo>
                      <a:pt x="972" y="83"/>
                    </a:lnTo>
                    <a:lnTo>
                      <a:pt x="965" y="80"/>
                    </a:lnTo>
                    <a:lnTo>
                      <a:pt x="961" y="80"/>
                    </a:lnTo>
                    <a:lnTo>
                      <a:pt x="955" y="83"/>
                    </a:lnTo>
                    <a:lnTo>
                      <a:pt x="953" y="83"/>
                    </a:lnTo>
                    <a:lnTo>
                      <a:pt x="951" y="83"/>
                    </a:lnTo>
                    <a:lnTo>
                      <a:pt x="946" y="85"/>
                    </a:lnTo>
                    <a:lnTo>
                      <a:pt x="940" y="89"/>
                    </a:lnTo>
                    <a:lnTo>
                      <a:pt x="936" y="93"/>
                    </a:lnTo>
                    <a:lnTo>
                      <a:pt x="940" y="89"/>
                    </a:lnTo>
                    <a:lnTo>
                      <a:pt x="938" y="83"/>
                    </a:lnTo>
                    <a:lnTo>
                      <a:pt x="940" y="78"/>
                    </a:lnTo>
                    <a:lnTo>
                      <a:pt x="940" y="76"/>
                    </a:lnTo>
                    <a:lnTo>
                      <a:pt x="934" y="72"/>
                    </a:lnTo>
                    <a:lnTo>
                      <a:pt x="934" y="70"/>
                    </a:lnTo>
                    <a:lnTo>
                      <a:pt x="936" y="68"/>
                    </a:lnTo>
                    <a:lnTo>
                      <a:pt x="940" y="68"/>
                    </a:lnTo>
                    <a:lnTo>
                      <a:pt x="940" y="68"/>
                    </a:lnTo>
                    <a:lnTo>
                      <a:pt x="930" y="61"/>
                    </a:lnTo>
                    <a:lnTo>
                      <a:pt x="930" y="59"/>
                    </a:lnTo>
                    <a:lnTo>
                      <a:pt x="932" y="55"/>
                    </a:lnTo>
                    <a:lnTo>
                      <a:pt x="936" y="53"/>
                    </a:lnTo>
                    <a:lnTo>
                      <a:pt x="940" y="51"/>
                    </a:lnTo>
                    <a:lnTo>
                      <a:pt x="938" y="49"/>
                    </a:lnTo>
                    <a:lnTo>
                      <a:pt x="936" y="45"/>
                    </a:lnTo>
                    <a:lnTo>
                      <a:pt x="934" y="45"/>
                    </a:lnTo>
                    <a:lnTo>
                      <a:pt x="932" y="45"/>
                    </a:lnTo>
                    <a:lnTo>
                      <a:pt x="930" y="43"/>
                    </a:lnTo>
                    <a:lnTo>
                      <a:pt x="927" y="40"/>
                    </a:lnTo>
                    <a:lnTo>
                      <a:pt x="923" y="40"/>
                    </a:lnTo>
                    <a:lnTo>
                      <a:pt x="919" y="38"/>
                    </a:lnTo>
                    <a:lnTo>
                      <a:pt x="917" y="38"/>
                    </a:lnTo>
                    <a:lnTo>
                      <a:pt x="913" y="38"/>
                    </a:lnTo>
                    <a:lnTo>
                      <a:pt x="909" y="38"/>
                    </a:lnTo>
                    <a:lnTo>
                      <a:pt x="906" y="43"/>
                    </a:lnTo>
                    <a:lnTo>
                      <a:pt x="906" y="45"/>
                    </a:lnTo>
                    <a:lnTo>
                      <a:pt x="904" y="40"/>
                    </a:lnTo>
                    <a:lnTo>
                      <a:pt x="906" y="38"/>
                    </a:lnTo>
                    <a:lnTo>
                      <a:pt x="906" y="36"/>
                    </a:lnTo>
                    <a:lnTo>
                      <a:pt x="906" y="34"/>
                    </a:lnTo>
                    <a:lnTo>
                      <a:pt x="909" y="30"/>
                    </a:lnTo>
                    <a:lnTo>
                      <a:pt x="911" y="30"/>
                    </a:lnTo>
                    <a:lnTo>
                      <a:pt x="911" y="26"/>
                    </a:lnTo>
                    <a:lnTo>
                      <a:pt x="913" y="21"/>
                    </a:lnTo>
                    <a:lnTo>
                      <a:pt x="911" y="19"/>
                    </a:lnTo>
                    <a:lnTo>
                      <a:pt x="909" y="19"/>
                    </a:lnTo>
                    <a:lnTo>
                      <a:pt x="904" y="24"/>
                    </a:lnTo>
                    <a:lnTo>
                      <a:pt x="904" y="28"/>
                    </a:lnTo>
                    <a:lnTo>
                      <a:pt x="902" y="28"/>
                    </a:lnTo>
                    <a:lnTo>
                      <a:pt x="900" y="26"/>
                    </a:lnTo>
                    <a:lnTo>
                      <a:pt x="896" y="28"/>
                    </a:lnTo>
                    <a:lnTo>
                      <a:pt x="896" y="30"/>
                    </a:lnTo>
                    <a:lnTo>
                      <a:pt x="896" y="34"/>
                    </a:lnTo>
                    <a:lnTo>
                      <a:pt x="894" y="36"/>
                    </a:lnTo>
                    <a:lnTo>
                      <a:pt x="892" y="36"/>
                    </a:lnTo>
                    <a:lnTo>
                      <a:pt x="890" y="34"/>
                    </a:lnTo>
                    <a:lnTo>
                      <a:pt x="887" y="40"/>
                    </a:lnTo>
                    <a:lnTo>
                      <a:pt x="887" y="45"/>
                    </a:lnTo>
                    <a:lnTo>
                      <a:pt x="887" y="40"/>
                    </a:lnTo>
                    <a:lnTo>
                      <a:pt x="887" y="36"/>
                    </a:lnTo>
                    <a:lnTo>
                      <a:pt x="890" y="32"/>
                    </a:lnTo>
                    <a:lnTo>
                      <a:pt x="887" y="32"/>
                    </a:lnTo>
                    <a:lnTo>
                      <a:pt x="883" y="34"/>
                    </a:lnTo>
                    <a:lnTo>
                      <a:pt x="883" y="36"/>
                    </a:lnTo>
                    <a:lnTo>
                      <a:pt x="881" y="38"/>
                    </a:lnTo>
                    <a:lnTo>
                      <a:pt x="883" y="32"/>
                    </a:lnTo>
                    <a:lnTo>
                      <a:pt x="881" y="28"/>
                    </a:lnTo>
                    <a:lnTo>
                      <a:pt x="877" y="28"/>
                    </a:lnTo>
                    <a:lnTo>
                      <a:pt x="877" y="26"/>
                    </a:lnTo>
                    <a:lnTo>
                      <a:pt x="881" y="24"/>
                    </a:lnTo>
                    <a:lnTo>
                      <a:pt x="885" y="21"/>
                    </a:lnTo>
                    <a:lnTo>
                      <a:pt x="890" y="26"/>
                    </a:lnTo>
                    <a:lnTo>
                      <a:pt x="896" y="24"/>
                    </a:lnTo>
                    <a:lnTo>
                      <a:pt x="900" y="21"/>
                    </a:lnTo>
                    <a:lnTo>
                      <a:pt x="902" y="17"/>
                    </a:lnTo>
                    <a:lnTo>
                      <a:pt x="904" y="15"/>
                    </a:lnTo>
                    <a:lnTo>
                      <a:pt x="904" y="13"/>
                    </a:lnTo>
                    <a:lnTo>
                      <a:pt x="904" y="13"/>
                    </a:lnTo>
                    <a:lnTo>
                      <a:pt x="900" y="11"/>
                    </a:lnTo>
                    <a:lnTo>
                      <a:pt x="898" y="11"/>
                    </a:lnTo>
                    <a:lnTo>
                      <a:pt x="898" y="7"/>
                    </a:lnTo>
                    <a:lnTo>
                      <a:pt x="896" y="5"/>
                    </a:lnTo>
                    <a:lnTo>
                      <a:pt x="894" y="5"/>
                    </a:lnTo>
                    <a:lnTo>
                      <a:pt x="896" y="2"/>
                    </a:lnTo>
                    <a:lnTo>
                      <a:pt x="898" y="2"/>
                    </a:lnTo>
                    <a:lnTo>
                      <a:pt x="898" y="0"/>
                    </a:lnTo>
                    <a:lnTo>
                      <a:pt x="896" y="0"/>
                    </a:lnTo>
                    <a:lnTo>
                      <a:pt x="890" y="5"/>
                    </a:lnTo>
                    <a:lnTo>
                      <a:pt x="887" y="7"/>
                    </a:lnTo>
                    <a:lnTo>
                      <a:pt x="881" y="7"/>
                    </a:lnTo>
                    <a:lnTo>
                      <a:pt x="877" y="9"/>
                    </a:lnTo>
                    <a:lnTo>
                      <a:pt x="868" y="15"/>
                    </a:lnTo>
                    <a:lnTo>
                      <a:pt x="864" y="17"/>
                    </a:lnTo>
                    <a:lnTo>
                      <a:pt x="854" y="17"/>
                    </a:lnTo>
                    <a:lnTo>
                      <a:pt x="849" y="15"/>
                    </a:lnTo>
                    <a:lnTo>
                      <a:pt x="847" y="13"/>
                    </a:lnTo>
                    <a:lnTo>
                      <a:pt x="847" y="15"/>
                    </a:lnTo>
                    <a:lnTo>
                      <a:pt x="843" y="15"/>
                    </a:lnTo>
                    <a:lnTo>
                      <a:pt x="839" y="11"/>
                    </a:lnTo>
                    <a:lnTo>
                      <a:pt x="837" y="13"/>
                    </a:lnTo>
                    <a:lnTo>
                      <a:pt x="835" y="15"/>
                    </a:lnTo>
                    <a:lnTo>
                      <a:pt x="833" y="15"/>
                    </a:lnTo>
                    <a:lnTo>
                      <a:pt x="833" y="13"/>
                    </a:lnTo>
                    <a:lnTo>
                      <a:pt x="833" y="11"/>
                    </a:lnTo>
                    <a:lnTo>
                      <a:pt x="837" y="9"/>
                    </a:lnTo>
                    <a:lnTo>
                      <a:pt x="835" y="9"/>
                    </a:lnTo>
                    <a:lnTo>
                      <a:pt x="831" y="9"/>
                    </a:lnTo>
                    <a:lnTo>
                      <a:pt x="822" y="13"/>
                    </a:lnTo>
                    <a:lnTo>
                      <a:pt x="818" y="15"/>
                    </a:lnTo>
                    <a:lnTo>
                      <a:pt x="816" y="19"/>
                    </a:lnTo>
                    <a:lnTo>
                      <a:pt x="816" y="24"/>
                    </a:lnTo>
                    <a:lnTo>
                      <a:pt x="820" y="26"/>
                    </a:lnTo>
                    <a:lnTo>
                      <a:pt x="818" y="28"/>
                    </a:lnTo>
                    <a:lnTo>
                      <a:pt x="814" y="28"/>
                    </a:lnTo>
                    <a:lnTo>
                      <a:pt x="807" y="32"/>
                    </a:lnTo>
                    <a:lnTo>
                      <a:pt x="803" y="40"/>
                    </a:lnTo>
                    <a:lnTo>
                      <a:pt x="801" y="47"/>
                    </a:lnTo>
                    <a:lnTo>
                      <a:pt x="801" y="47"/>
                    </a:lnTo>
                    <a:lnTo>
                      <a:pt x="799" y="45"/>
                    </a:lnTo>
                    <a:lnTo>
                      <a:pt x="801" y="38"/>
                    </a:lnTo>
                    <a:lnTo>
                      <a:pt x="807" y="30"/>
                    </a:lnTo>
                    <a:lnTo>
                      <a:pt x="807" y="28"/>
                    </a:lnTo>
                    <a:lnTo>
                      <a:pt x="805" y="28"/>
                    </a:lnTo>
                    <a:lnTo>
                      <a:pt x="795" y="32"/>
                    </a:lnTo>
                    <a:lnTo>
                      <a:pt x="790" y="32"/>
                    </a:lnTo>
                    <a:lnTo>
                      <a:pt x="788" y="30"/>
                    </a:lnTo>
                    <a:lnTo>
                      <a:pt x="784" y="26"/>
                    </a:lnTo>
                    <a:lnTo>
                      <a:pt x="780" y="26"/>
                    </a:lnTo>
                    <a:lnTo>
                      <a:pt x="778" y="26"/>
                    </a:lnTo>
                    <a:lnTo>
                      <a:pt x="778" y="28"/>
                    </a:lnTo>
                    <a:lnTo>
                      <a:pt x="784" y="30"/>
                    </a:lnTo>
                    <a:lnTo>
                      <a:pt x="786" y="32"/>
                    </a:lnTo>
                    <a:lnTo>
                      <a:pt x="784" y="32"/>
                    </a:lnTo>
                    <a:lnTo>
                      <a:pt x="778" y="32"/>
                    </a:lnTo>
                    <a:lnTo>
                      <a:pt x="772" y="30"/>
                    </a:lnTo>
                    <a:lnTo>
                      <a:pt x="763" y="34"/>
                    </a:lnTo>
                    <a:lnTo>
                      <a:pt x="753" y="43"/>
                    </a:lnTo>
                    <a:lnTo>
                      <a:pt x="742" y="49"/>
                    </a:lnTo>
                    <a:lnTo>
                      <a:pt x="734" y="55"/>
                    </a:lnTo>
                    <a:lnTo>
                      <a:pt x="725" y="61"/>
                    </a:lnTo>
                    <a:lnTo>
                      <a:pt x="715" y="72"/>
                    </a:lnTo>
                    <a:lnTo>
                      <a:pt x="708" y="74"/>
                    </a:lnTo>
                    <a:lnTo>
                      <a:pt x="706" y="74"/>
                    </a:lnTo>
                    <a:lnTo>
                      <a:pt x="700" y="78"/>
                    </a:lnTo>
                    <a:lnTo>
                      <a:pt x="696" y="78"/>
                    </a:lnTo>
                    <a:lnTo>
                      <a:pt x="689" y="83"/>
                    </a:lnTo>
                    <a:lnTo>
                      <a:pt x="683" y="83"/>
                    </a:lnTo>
                    <a:lnTo>
                      <a:pt x="679" y="80"/>
                    </a:lnTo>
                    <a:lnTo>
                      <a:pt x="675" y="78"/>
                    </a:lnTo>
                    <a:lnTo>
                      <a:pt x="668" y="76"/>
                    </a:lnTo>
                    <a:lnTo>
                      <a:pt x="664" y="74"/>
                    </a:lnTo>
                    <a:lnTo>
                      <a:pt x="658" y="70"/>
                    </a:lnTo>
                    <a:lnTo>
                      <a:pt x="656" y="72"/>
                    </a:lnTo>
                    <a:lnTo>
                      <a:pt x="651" y="76"/>
                    </a:lnTo>
                    <a:lnTo>
                      <a:pt x="645" y="85"/>
                    </a:lnTo>
                    <a:lnTo>
                      <a:pt x="643" y="89"/>
                    </a:lnTo>
                    <a:lnTo>
                      <a:pt x="639" y="91"/>
                    </a:lnTo>
                    <a:lnTo>
                      <a:pt x="637" y="97"/>
                    </a:lnTo>
                    <a:lnTo>
                      <a:pt x="635" y="97"/>
                    </a:lnTo>
                    <a:lnTo>
                      <a:pt x="630" y="95"/>
                    </a:lnTo>
                    <a:lnTo>
                      <a:pt x="628" y="95"/>
                    </a:lnTo>
                    <a:lnTo>
                      <a:pt x="632" y="104"/>
                    </a:lnTo>
                    <a:lnTo>
                      <a:pt x="637" y="123"/>
                    </a:lnTo>
                    <a:lnTo>
                      <a:pt x="643" y="135"/>
                    </a:lnTo>
                    <a:lnTo>
                      <a:pt x="643" y="148"/>
                    </a:lnTo>
                    <a:lnTo>
                      <a:pt x="643" y="158"/>
                    </a:lnTo>
                    <a:lnTo>
                      <a:pt x="639" y="167"/>
                    </a:lnTo>
                    <a:lnTo>
                      <a:pt x="635" y="171"/>
                    </a:lnTo>
                    <a:lnTo>
                      <a:pt x="635" y="173"/>
                    </a:lnTo>
                    <a:lnTo>
                      <a:pt x="643" y="184"/>
                    </a:lnTo>
                    <a:lnTo>
                      <a:pt x="647" y="186"/>
                    </a:lnTo>
                    <a:lnTo>
                      <a:pt x="647" y="182"/>
                    </a:lnTo>
                    <a:lnTo>
                      <a:pt x="649" y="182"/>
                    </a:lnTo>
                    <a:lnTo>
                      <a:pt x="651" y="182"/>
                    </a:lnTo>
                    <a:lnTo>
                      <a:pt x="653" y="182"/>
                    </a:lnTo>
                    <a:lnTo>
                      <a:pt x="651" y="184"/>
                    </a:lnTo>
                    <a:lnTo>
                      <a:pt x="651" y="186"/>
                    </a:lnTo>
                    <a:lnTo>
                      <a:pt x="662" y="194"/>
                    </a:lnTo>
                    <a:lnTo>
                      <a:pt x="658" y="194"/>
                    </a:lnTo>
                    <a:lnTo>
                      <a:pt x="653" y="194"/>
                    </a:lnTo>
                    <a:lnTo>
                      <a:pt x="653" y="196"/>
                    </a:lnTo>
                    <a:lnTo>
                      <a:pt x="653" y="207"/>
                    </a:lnTo>
                    <a:lnTo>
                      <a:pt x="653" y="211"/>
                    </a:lnTo>
                    <a:lnTo>
                      <a:pt x="656" y="213"/>
                    </a:lnTo>
                    <a:lnTo>
                      <a:pt x="658" y="211"/>
                    </a:lnTo>
                    <a:lnTo>
                      <a:pt x="662" y="209"/>
                    </a:lnTo>
                    <a:lnTo>
                      <a:pt x="666" y="211"/>
                    </a:lnTo>
                    <a:lnTo>
                      <a:pt x="666" y="213"/>
                    </a:lnTo>
                    <a:lnTo>
                      <a:pt x="672" y="213"/>
                    </a:lnTo>
                    <a:lnTo>
                      <a:pt x="679" y="215"/>
                    </a:lnTo>
                    <a:lnTo>
                      <a:pt x="683" y="217"/>
                    </a:lnTo>
                    <a:lnTo>
                      <a:pt x="679" y="220"/>
                    </a:lnTo>
                    <a:lnTo>
                      <a:pt x="679" y="224"/>
                    </a:lnTo>
                    <a:lnTo>
                      <a:pt x="679" y="228"/>
                    </a:lnTo>
                    <a:lnTo>
                      <a:pt x="672" y="230"/>
                    </a:lnTo>
                    <a:lnTo>
                      <a:pt x="672" y="226"/>
                    </a:lnTo>
                    <a:lnTo>
                      <a:pt x="668" y="224"/>
                    </a:lnTo>
                    <a:lnTo>
                      <a:pt x="666" y="226"/>
                    </a:lnTo>
                    <a:lnTo>
                      <a:pt x="660" y="226"/>
                    </a:lnTo>
                    <a:lnTo>
                      <a:pt x="658" y="224"/>
                    </a:lnTo>
                    <a:lnTo>
                      <a:pt x="658" y="217"/>
                    </a:lnTo>
                    <a:lnTo>
                      <a:pt x="653" y="215"/>
                    </a:lnTo>
                    <a:lnTo>
                      <a:pt x="651" y="215"/>
                    </a:lnTo>
                    <a:lnTo>
                      <a:pt x="647" y="213"/>
                    </a:lnTo>
                    <a:lnTo>
                      <a:pt x="647" y="207"/>
                    </a:lnTo>
                    <a:lnTo>
                      <a:pt x="651" y="194"/>
                    </a:lnTo>
                    <a:lnTo>
                      <a:pt x="651" y="190"/>
                    </a:lnTo>
                    <a:lnTo>
                      <a:pt x="649" y="190"/>
                    </a:lnTo>
                    <a:lnTo>
                      <a:pt x="645" y="194"/>
                    </a:lnTo>
                    <a:lnTo>
                      <a:pt x="645" y="207"/>
                    </a:lnTo>
                    <a:lnTo>
                      <a:pt x="643" y="213"/>
                    </a:lnTo>
                    <a:lnTo>
                      <a:pt x="641" y="217"/>
                    </a:lnTo>
                    <a:lnTo>
                      <a:pt x="641" y="222"/>
                    </a:lnTo>
                    <a:lnTo>
                      <a:pt x="643" y="217"/>
                    </a:lnTo>
                    <a:lnTo>
                      <a:pt x="645" y="217"/>
                    </a:lnTo>
                    <a:lnTo>
                      <a:pt x="647" y="220"/>
                    </a:lnTo>
                    <a:lnTo>
                      <a:pt x="651" y="220"/>
                    </a:lnTo>
                    <a:lnTo>
                      <a:pt x="653" y="224"/>
                    </a:lnTo>
                    <a:lnTo>
                      <a:pt x="653" y="230"/>
                    </a:lnTo>
                    <a:lnTo>
                      <a:pt x="649" y="234"/>
                    </a:lnTo>
                    <a:lnTo>
                      <a:pt x="645" y="236"/>
                    </a:lnTo>
                    <a:lnTo>
                      <a:pt x="649" y="230"/>
                    </a:lnTo>
                    <a:lnTo>
                      <a:pt x="649" y="228"/>
                    </a:lnTo>
                    <a:lnTo>
                      <a:pt x="647" y="226"/>
                    </a:lnTo>
                    <a:lnTo>
                      <a:pt x="645" y="226"/>
                    </a:lnTo>
                    <a:lnTo>
                      <a:pt x="643" y="228"/>
                    </a:lnTo>
                    <a:lnTo>
                      <a:pt x="637" y="232"/>
                    </a:lnTo>
                    <a:lnTo>
                      <a:pt x="637" y="236"/>
                    </a:lnTo>
                    <a:lnTo>
                      <a:pt x="632" y="236"/>
                    </a:lnTo>
                    <a:lnTo>
                      <a:pt x="628" y="239"/>
                    </a:lnTo>
                    <a:lnTo>
                      <a:pt x="628" y="234"/>
                    </a:lnTo>
                    <a:lnTo>
                      <a:pt x="626" y="234"/>
                    </a:lnTo>
                    <a:lnTo>
                      <a:pt x="622" y="234"/>
                    </a:lnTo>
                    <a:lnTo>
                      <a:pt x="618" y="232"/>
                    </a:lnTo>
                    <a:lnTo>
                      <a:pt x="618" y="228"/>
                    </a:lnTo>
                    <a:lnTo>
                      <a:pt x="616" y="228"/>
                    </a:lnTo>
                    <a:lnTo>
                      <a:pt x="613" y="228"/>
                    </a:lnTo>
                    <a:lnTo>
                      <a:pt x="609" y="228"/>
                    </a:lnTo>
                    <a:lnTo>
                      <a:pt x="609" y="226"/>
                    </a:lnTo>
                    <a:lnTo>
                      <a:pt x="607" y="224"/>
                    </a:lnTo>
                    <a:lnTo>
                      <a:pt x="603" y="226"/>
                    </a:lnTo>
                    <a:lnTo>
                      <a:pt x="603" y="226"/>
                    </a:lnTo>
                    <a:lnTo>
                      <a:pt x="603" y="222"/>
                    </a:lnTo>
                    <a:lnTo>
                      <a:pt x="601" y="217"/>
                    </a:lnTo>
                    <a:lnTo>
                      <a:pt x="601" y="215"/>
                    </a:lnTo>
                    <a:lnTo>
                      <a:pt x="605" y="213"/>
                    </a:lnTo>
                    <a:lnTo>
                      <a:pt x="609" y="209"/>
                    </a:lnTo>
                    <a:lnTo>
                      <a:pt x="611" y="207"/>
                    </a:lnTo>
                    <a:lnTo>
                      <a:pt x="613" y="205"/>
                    </a:lnTo>
                    <a:lnTo>
                      <a:pt x="613" y="203"/>
                    </a:lnTo>
                    <a:lnTo>
                      <a:pt x="607" y="196"/>
                    </a:lnTo>
                    <a:lnTo>
                      <a:pt x="605" y="196"/>
                    </a:lnTo>
                    <a:lnTo>
                      <a:pt x="601" y="194"/>
                    </a:lnTo>
                    <a:lnTo>
                      <a:pt x="594" y="198"/>
                    </a:lnTo>
                    <a:lnTo>
                      <a:pt x="590" y="198"/>
                    </a:lnTo>
                    <a:lnTo>
                      <a:pt x="588" y="196"/>
                    </a:lnTo>
                    <a:lnTo>
                      <a:pt x="584" y="196"/>
                    </a:lnTo>
                    <a:lnTo>
                      <a:pt x="571" y="201"/>
                    </a:lnTo>
                    <a:lnTo>
                      <a:pt x="571" y="203"/>
                    </a:lnTo>
                    <a:lnTo>
                      <a:pt x="573" y="205"/>
                    </a:lnTo>
                    <a:lnTo>
                      <a:pt x="578" y="209"/>
                    </a:lnTo>
                    <a:lnTo>
                      <a:pt x="578" y="211"/>
                    </a:lnTo>
                    <a:lnTo>
                      <a:pt x="573" y="211"/>
                    </a:lnTo>
                    <a:lnTo>
                      <a:pt x="569" y="211"/>
                    </a:lnTo>
                    <a:lnTo>
                      <a:pt x="569" y="209"/>
                    </a:lnTo>
                    <a:lnTo>
                      <a:pt x="565" y="207"/>
                    </a:lnTo>
                    <a:lnTo>
                      <a:pt x="559" y="205"/>
                    </a:lnTo>
                    <a:lnTo>
                      <a:pt x="550" y="207"/>
                    </a:lnTo>
                    <a:lnTo>
                      <a:pt x="548" y="209"/>
                    </a:lnTo>
                    <a:lnTo>
                      <a:pt x="548" y="211"/>
                    </a:lnTo>
                    <a:lnTo>
                      <a:pt x="544" y="211"/>
                    </a:lnTo>
                    <a:lnTo>
                      <a:pt x="542" y="209"/>
                    </a:lnTo>
                    <a:lnTo>
                      <a:pt x="540" y="209"/>
                    </a:lnTo>
                    <a:lnTo>
                      <a:pt x="533" y="213"/>
                    </a:lnTo>
                    <a:lnTo>
                      <a:pt x="533" y="215"/>
                    </a:lnTo>
                    <a:lnTo>
                      <a:pt x="531" y="217"/>
                    </a:lnTo>
                    <a:lnTo>
                      <a:pt x="525" y="220"/>
                    </a:lnTo>
                    <a:lnTo>
                      <a:pt x="521" y="222"/>
                    </a:lnTo>
                    <a:lnTo>
                      <a:pt x="519" y="222"/>
                    </a:lnTo>
                    <a:lnTo>
                      <a:pt x="519" y="222"/>
                    </a:lnTo>
                    <a:lnTo>
                      <a:pt x="521" y="220"/>
                    </a:lnTo>
                    <a:lnTo>
                      <a:pt x="516" y="220"/>
                    </a:lnTo>
                    <a:lnTo>
                      <a:pt x="514" y="224"/>
                    </a:lnTo>
                    <a:lnTo>
                      <a:pt x="514" y="226"/>
                    </a:lnTo>
                    <a:lnTo>
                      <a:pt x="519" y="232"/>
                    </a:lnTo>
                    <a:lnTo>
                      <a:pt x="525" y="241"/>
                    </a:lnTo>
                    <a:lnTo>
                      <a:pt x="529" y="243"/>
                    </a:lnTo>
                    <a:lnTo>
                      <a:pt x="533" y="249"/>
                    </a:lnTo>
                    <a:lnTo>
                      <a:pt x="538" y="251"/>
                    </a:lnTo>
                    <a:lnTo>
                      <a:pt x="540" y="255"/>
                    </a:lnTo>
                    <a:lnTo>
                      <a:pt x="544" y="255"/>
                    </a:lnTo>
                    <a:lnTo>
                      <a:pt x="548" y="260"/>
                    </a:lnTo>
                    <a:lnTo>
                      <a:pt x="548" y="260"/>
                    </a:lnTo>
                    <a:lnTo>
                      <a:pt x="540" y="260"/>
                    </a:lnTo>
                    <a:lnTo>
                      <a:pt x="540" y="255"/>
                    </a:lnTo>
                    <a:lnTo>
                      <a:pt x="535" y="253"/>
                    </a:lnTo>
                    <a:lnTo>
                      <a:pt x="531" y="251"/>
                    </a:lnTo>
                    <a:lnTo>
                      <a:pt x="531" y="251"/>
                    </a:lnTo>
                    <a:lnTo>
                      <a:pt x="525" y="255"/>
                    </a:lnTo>
                    <a:lnTo>
                      <a:pt x="523" y="255"/>
                    </a:lnTo>
                    <a:lnTo>
                      <a:pt x="521" y="251"/>
                    </a:lnTo>
                    <a:lnTo>
                      <a:pt x="525" y="247"/>
                    </a:lnTo>
                    <a:lnTo>
                      <a:pt x="525" y="247"/>
                    </a:lnTo>
                    <a:lnTo>
                      <a:pt x="521" y="247"/>
                    </a:lnTo>
                    <a:lnTo>
                      <a:pt x="519" y="251"/>
                    </a:lnTo>
                    <a:lnTo>
                      <a:pt x="519" y="260"/>
                    </a:lnTo>
                    <a:lnTo>
                      <a:pt x="521" y="260"/>
                    </a:lnTo>
                    <a:lnTo>
                      <a:pt x="521" y="264"/>
                    </a:lnTo>
                    <a:lnTo>
                      <a:pt x="516" y="268"/>
                    </a:lnTo>
                    <a:lnTo>
                      <a:pt x="512" y="272"/>
                    </a:lnTo>
                    <a:lnTo>
                      <a:pt x="512" y="279"/>
                    </a:lnTo>
                    <a:lnTo>
                      <a:pt x="512" y="283"/>
                    </a:lnTo>
                    <a:lnTo>
                      <a:pt x="519" y="291"/>
                    </a:lnTo>
                    <a:lnTo>
                      <a:pt x="525" y="293"/>
                    </a:lnTo>
                    <a:lnTo>
                      <a:pt x="529" y="298"/>
                    </a:lnTo>
                    <a:lnTo>
                      <a:pt x="533" y="298"/>
                    </a:lnTo>
                    <a:lnTo>
                      <a:pt x="538" y="295"/>
                    </a:lnTo>
                    <a:lnTo>
                      <a:pt x="544" y="293"/>
                    </a:lnTo>
                    <a:lnTo>
                      <a:pt x="548" y="295"/>
                    </a:lnTo>
                    <a:lnTo>
                      <a:pt x="557" y="298"/>
                    </a:lnTo>
                    <a:lnTo>
                      <a:pt x="561" y="300"/>
                    </a:lnTo>
                    <a:lnTo>
                      <a:pt x="561" y="304"/>
                    </a:lnTo>
                    <a:lnTo>
                      <a:pt x="563" y="304"/>
                    </a:lnTo>
                    <a:lnTo>
                      <a:pt x="565" y="302"/>
                    </a:lnTo>
                    <a:lnTo>
                      <a:pt x="565" y="298"/>
                    </a:lnTo>
                    <a:lnTo>
                      <a:pt x="567" y="295"/>
                    </a:lnTo>
                    <a:lnTo>
                      <a:pt x="571" y="298"/>
                    </a:lnTo>
                    <a:lnTo>
                      <a:pt x="571" y="300"/>
                    </a:lnTo>
                    <a:lnTo>
                      <a:pt x="567" y="304"/>
                    </a:lnTo>
                    <a:lnTo>
                      <a:pt x="567" y="308"/>
                    </a:lnTo>
                    <a:lnTo>
                      <a:pt x="569" y="308"/>
                    </a:lnTo>
                    <a:lnTo>
                      <a:pt x="573" y="304"/>
                    </a:lnTo>
                    <a:lnTo>
                      <a:pt x="576" y="302"/>
                    </a:lnTo>
                    <a:lnTo>
                      <a:pt x="582" y="300"/>
                    </a:lnTo>
                    <a:lnTo>
                      <a:pt x="590" y="295"/>
                    </a:lnTo>
                    <a:lnTo>
                      <a:pt x="594" y="293"/>
                    </a:lnTo>
                    <a:lnTo>
                      <a:pt x="599" y="291"/>
                    </a:lnTo>
                    <a:lnTo>
                      <a:pt x="599" y="291"/>
                    </a:lnTo>
                    <a:lnTo>
                      <a:pt x="601" y="293"/>
                    </a:lnTo>
                    <a:lnTo>
                      <a:pt x="603" y="293"/>
                    </a:lnTo>
                    <a:lnTo>
                      <a:pt x="609" y="289"/>
                    </a:lnTo>
                    <a:lnTo>
                      <a:pt x="613" y="289"/>
                    </a:lnTo>
                    <a:lnTo>
                      <a:pt x="616" y="287"/>
                    </a:lnTo>
                    <a:lnTo>
                      <a:pt x="616" y="291"/>
                    </a:lnTo>
                    <a:lnTo>
                      <a:pt x="609" y="293"/>
                    </a:lnTo>
                    <a:lnTo>
                      <a:pt x="611" y="295"/>
                    </a:lnTo>
                    <a:lnTo>
                      <a:pt x="613" y="295"/>
                    </a:lnTo>
                    <a:lnTo>
                      <a:pt x="609" y="304"/>
                    </a:lnTo>
                    <a:lnTo>
                      <a:pt x="603" y="304"/>
                    </a:lnTo>
                    <a:lnTo>
                      <a:pt x="601" y="302"/>
                    </a:lnTo>
                    <a:lnTo>
                      <a:pt x="599" y="302"/>
                    </a:lnTo>
                    <a:lnTo>
                      <a:pt x="594" y="306"/>
                    </a:lnTo>
                    <a:lnTo>
                      <a:pt x="594" y="306"/>
                    </a:lnTo>
                    <a:lnTo>
                      <a:pt x="599" y="308"/>
                    </a:lnTo>
                    <a:lnTo>
                      <a:pt x="601" y="310"/>
                    </a:lnTo>
                    <a:lnTo>
                      <a:pt x="601" y="317"/>
                    </a:lnTo>
                    <a:lnTo>
                      <a:pt x="594" y="323"/>
                    </a:lnTo>
                    <a:lnTo>
                      <a:pt x="592" y="327"/>
                    </a:lnTo>
                    <a:lnTo>
                      <a:pt x="590" y="331"/>
                    </a:lnTo>
                    <a:lnTo>
                      <a:pt x="590" y="333"/>
                    </a:lnTo>
                    <a:lnTo>
                      <a:pt x="590" y="333"/>
                    </a:lnTo>
                    <a:lnTo>
                      <a:pt x="592" y="338"/>
                    </a:lnTo>
                    <a:lnTo>
                      <a:pt x="590" y="342"/>
                    </a:lnTo>
                    <a:lnTo>
                      <a:pt x="586" y="346"/>
                    </a:lnTo>
                    <a:lnTo>
                      <a:pt x="584" y="348"/>
                    </a:lnTo>
                    <a:lnTo>
                      <a:pt x="580" y="348"/>
                    </a:lnTo>
                    <a:lnTo>
                      <a:pt x="578" y="350"/>
                    </a:lnTo>
                    <a:lnTo>
                      <a:pt x="573" y="354"/>
                    </a:lnTo>
                    <a:lnTo>
                      <a:pt x="569" y="354"/>
                    </a:lnTo>
                    <a:lnTo>
                      <a:pt x="565" y="354"/>
                    </a:lnTo>
                    <a:lnTo>
                      <a:pt x="561" y="350"/>
                    </a:lnTo>
                    <a:lnTo>
                      <a:pt x="559" y="350"/>
                    </a:lnTo>
                    <a:lnTo>
                      <a:pt x="557" y="350"/>
                    </a:lnTo>
                    <a:lnTo>
                      <a:pt x="552" y="346"/>
                    </a:lnTo>
                    <a:lnTo>
                      <a:pt x="552" y="346"/>
                    </a:lnTo>
                    <a:lnTo>
                      <a:pt x="548" y="352"/>
                    </a:lnTo>
                    <a:lnTo>
                      <a:pt x="544" y="354"/>
                    </a:lnTo>
                    <a:lnTo>
                      <a:pt x="542" y="359"/>
                    </a:lnTo>
                    <a:lnTo>
                      <a:pt x="533" y="361"/>
                    </a:lnTo>
                    <a:lnTo>
                      <a:pt x="531" y="363"/>
                    </a:lnTo>
                    <a:lnTo>
                      <a:pt x="527" y="363"/>
                    </a:lnTo>
                    <a:lnTo>
                      <a:pt x="523" y="363"/>
                    </a:lnTo>
                    <a:lnTo>
                      <a:pt x="516" y="363"/>
                    </a:lnTo>
                    <a:lnTo>
                      <a:pt x="512" y="365"/>
                    </a:lnTo>
                    <a:lnTo>
                      <a:pt x="508" y="367"/>
                    </a:lnTo>
                    <a:lnTo>
                      <a:pt x="506" y="369"/>
                    </a:lnTo>
                    <a:lnTo>
                      <a:pt x="504" y="373"/>
                    </a:lnTo>
                    <a:lnTo>
                      <a:pt x="502" y="380"/>
                    </a:lnTo>
                    <a:lnTo>
                      <a:pt x="500" y="384"/>
                    </a:lnTo>
                    <a:lnTo>
                      <a:pt x="500" y="380"/>
                    </a:lnTo>
                    <a:lnTo>
                      <a:pt x="493" y="376"/>
                    </a:lnTo>
                    <a:lnTo>
                      <a:pt x="489" y="376"/>
                    </a:lnTo>
                    <a:lnTo>
                      <a:pt x="485" y="376"/>
                    </a:lnTo>
                    <a:lnTo>
                      <a:pt x="487" y="380"/>
                    </a:lnTo>
                    <a:lnTo>
                      <a:pt x="489" y="382"/>
                    </a:lnTo>
                    <a:lnTo>
                      <a:pt x="487" y="384"/>
                    </a:lnTo>
                    <a:lnTo>
                      <a:pt x="485" y="384"/>
                    </a:lnTo>
                    <a:lnTo>
                      <a:pt x="485" y="382"/>
                    </a:lnTo>
                    <a:lnTo>
                      <a:pt x="481" y="378"/>
                    </a:lnTo>
                    <a:lnTo>
                      <a:pt x="479" y="378"/>
                    </a:lnTo>
                    <a:lnTo>
                      <a:pt x="472" y="384"/>
                    </a:lnTo>
                    <a:lnTo>
                      <a:pt x="470" y="388"/>
                    </a:lnTo>
                    <a:lnTo>
                      <a:pt x="468" y="388"/>
                    </a:lnTo>
                    <a:lnTo>
                      <a:pt x="466" y="388"/>
                    </a:lnTo>
                    <a:lnTo>
                      <a:pt x="457" y="397"/>
                    </a:lnTo>
                    <a:lnTo>
                      <a:pt x="455" y="403"/>
                    </a:lnTo>
                    <a:lnTo>
                      <a:pt x="453" y="405"/>
                    </a:lnTo>
                    <a:lnTo>
                      <a:pt x="449" y="405"/>
                    </a:lnTo>
                    <a:lnTo>
                      <a:pt x="447" y="405"/>
                    </a:lnTo>
                    <a:lnTo>
                      <a:pt x="445" y="405"/>
                    </a:lnTo>
                    <a:lnTo>
                      <a:pt x="449" y="409"/>
                    </a:lnTo>
                    <a:lnTo>
                      <a:pt x="449" y="411"/>
                    </a:lnTo>
                    <a:lnTo>
                      <a:pt x="445" y="413"/>
                    </a:lnTo>
                    <a:lnTo>
                      <a:pt x="443" y="409"/>
                    </a:lnTo>
                    <a:lnTo>
                      <a:pt x="443" y="409"/>
                    </a:lnTo>
                    <a:lnTo>
                      <a:pt x="441" y="413"/>
                    </a:lnTo>
                    <a:lnTo>
                      <a:pt x="436" y="420"/>
                    </a:lnTo>
                    <a:lnTo>
                      <a:pt x="436" y="422"/>
                    </a:lnTo>
                    <a:lnTo>
                      <a:pt x="439" y="426"/>
                    </a:lnTo>
                    <a:lnTo>
                      <a:pt x="439" y="430"/>
                    </a:lnTo>
                    <a:lnTo>
                      <a:pt x="439" y="435"/>
                    </a:lnTo>
                    <a:lnTo>
                      <a:pt x="436" y="439"/>
                    </a:lnTo>
                    <a:lnTo>
                      <a:pt x="439" y="441"/>
                    </a:lnTo>
                    <a:lnTo>
                      <a:pt x="441" y="441"/>
                    </a:lnTo>
                    <a:lnTo>
                      <a:pt x="443" y="439"/>
                    </a:lnTo>
                    <a:lnTo>
                      <a:pt x="443" y="441"/>
                    </a:lnTo>
                    <a:lnTo>
                      <a:pt x="445" y="445"/>
                    </a:lnTo>
                    <a:lnTo>
                      <a:pt x="443" y="447"/>
                    </a:lnTo>
                    <a:lnTo>
                      <a:pt x="441" y="449"/>
                    </a:lnTo>
                    <a:lnTo>
                      <a:pt x="443" y="449"/>
                    </a:lnTo>
                    <a:lnTo>
                      <a:pt x="445" y="449"/>
                    </a:lnTo>
                    <a:lnTo>
                      <a:pt x="447" y="447"/>
                    </a:lnTo>
                    <a:lnTo>
                      <a:pt x="449" y="447"/>
                    </a:lnTo>
                    <a:lnTo>
                      <a:pt x="449" y="449"/>
                    </a:lnTo>
                    <a:lnTo>
                      <a:pt x="451" y="451"/>
                    </a:lnTo>
                    <a:lnTo>
                      <a:pt x="455" y="451"/>
                    </a:lnTo>
                    <a:lnTo>
                      <a:pt x="457" y="454"/>
                    </a:lnTo>
                    <a:lnTo>
                      <a:pt x="462" y="454"/>
                    </a:lnTo>
                    <a:lnTo>
                      <a:pt x="466" y="451"/>
                    </a:lnTo>
                    <a:lnTo>
                      <a:pt x="466" y="443"/>
                    </a:lnTo>
                    <a:lnTo>
                      <a:pt x="470" y="441"/>
                    </a:lnTo>
                    <a:lnTo>
                      <a:pt x="476" y="441"/>
                    </a:lnTo>
                    <a:lnTo>
                      <a:pt x="479" y="439"/>
                    </a:lnTo>
                    <a:lnTo>
                      <a:pt x="476" y="443"/>
                    </a:lnTo>
                    <a:lnTo>
                      <a:pt x="472" y="443"/>
                    </a:lnTo>
                    <a:lnTo>
                      <a:pt x="466" y="449"/>
                    </a:lnTo>
                    <a:lnTo>
                      <a:pt x="466" y="454"/>
                    </a:lnTo>
                    <a:lnTo>
                      <a:pt x="464" y="456"/>
                    </a:lnTo>
                    <a:lnTo>
                      <a:pt x="466" y="460"/>
                    </a:lnTo>
                    <a:lnTo>
                      <a:pt x="468" y="462"/>
                    </a:lnTo>
                    <a:lnTo>
                      <a:pt x="462" y="464"/>
                    </a:lnTo>
                    <a:lnTo>
                      <a:pt x="460" y="462"/>
                    </a:lnTo>
                    <a:lnTo>
                      <a:pt x="460" y="460"/>
                    </a:lnTo>
                    <a:lnTo>
                      <a:pt x="457" y="458"/>
                    </a:lnTo>
                    <a:lnTo>
                      <a:pt x="455" y="458"/>
                    </a:lnTo>
                    <a:lnTo>
                      <a:pt x="453" y="456"/>
                    </a:lnTo>
                    <a:lnTo>
                      <a:pt x="447" y="454"/>
                    </a:lnTo>
                    <a:lnTo>
                      <a:pt x="445" y="451"/>
                    </a:lnTo>
                    <a:lnTo>
                      <a:pt x="443" y="454"/>
                    </a:lnTo>
                    <a:lnTo>
                      <a:pt x="439" y="456"/>
                    </a:lnTo>
                    <a:lnTo>
                      <a:pt x="439" y="458"/>
                    </a:lnTo>
                    <a:lnTo>
                      <a:pt x="434" y="460"/>
                    </a:lnTo>
                    <a:lnTo>
                      <a:pt x="430" y="460"/>
                    </a:lnTo>
                    <a:lnTo>
                      <a:pt x="430" y="462"/>
                    </a:lnTo>
                    <a:lnTo>
                      <a:pt x="432" y="464"/>
                    </a:lnTo>
                    <a:lnTo>
                      <a:pt x="434" y="464"/>
                    </a:lnTo>
                    <a:lnTo>
                      <a:pt x="432" y="468"/>
                    </a:lnTo>
                    <a:lnTo>
                      <a:pt x="430" y="472"/>
                    </a:lnTo>
                    <a:lnTo>
                      <a:pt x="432" y="477"/>
                    </a:lnTo>
                    <a:lnTo>
                      <a:pt x="434" y="477"/>
                    </a:lnTo>
                    <a:lnTo>
                      <a:pt x="434" y="483"/>
                    </a:lnTo>
                    <a:lnTo>
                      <a:pt x="436" y="485"/>
                    </a:lnTo>
                    <a:lnTo>
                      <a:pt x="436" y="489"/>
                    </a:lnTo>
                    <a:lnTo>
                      <a:pt x="439" y="491"/>
                    </a:lnTo>
                    <a:lnTo>
                      <a:pt x="441" y="494"/>
                    </a:lnTo>
                    <a:lnTo>
                      <a:pt x="434" y="494"/>
                    </a:lnTo>
                    <a:lnTo>
                      <a:pt x="434" y="496"/>
                    </a:lnTo>
                    <a:lnTo>
                      <a:pt x="447" y="502"/>
                    </a:lnTo>
                    <a:lnTo>
                      <a:pt x="451" y="502"/>
                    </a:lnTo>
                    <a:lnTo>
                      <a:pt x="457" y="500"/>
                    </a:lnTo>
                    <a:lnTo>
                      <a:pt x="462" y="498"/>
                    </a:lnTo>
                    <a:lnTo>
                      <a:pt x="464" y="500"/>
                    </a:lnTo>
                    <a:lnTo>
                      <a:pt x="466" y="500"/>
                    </a:lnTo>
                    <a:lnTo>
                      <a:pt x="470" y="494"/>
                    </a:lnTo>
                    <a:lnTo>
                      <a:pt x="472" y="489"/>
                    </a:lnTo>
                    <a:lnTo>
                      <a:pt x="470" y="487"/>
                    </a:lnTo>
                    <a:lnTo>
                      <a:pt x="470" y="485"/>
                    </a:lnTo>
                    <a:lnTo>
                      <a:pt x="474" y="483"/>
                    </a:lnTo>
                    <a:lnTo>
                      <a:pt x="481" y="477"/>
                    </a:lnTo>
                    <a:lnTo>
                      <a:pt x="489" y="472"/>
                    </a:lnTo>
                    <a:lnTo>
                      <a:pt x="493" y="472"/>
                    </a:lnTo>
                    <a:lnTo>
                      <a:pt x="489" y="472"/>
                    </a:lnTo>
                    <a:lnTo>
                      <a:pt x="481" y="481"/>
                    </a:lnTo>
                    <a:lnTo>
                      <a:pt x="476" y="485"/>
                    </a:lnTo>
                    <a:lnTo>
                      <a:pt x="474" y="487"/>
                    </a:lnTo>
                    <a:lnTo>
                      <a:pt x="479" y="489"/>
                    </a:lnTo>
                    <a:lnTo>
                      <a:pt x="479" y="491"/>
                    </a:lnTo>
                    <a:lnTo>
                      <a:pt x="474" y="498"/>
                    </a:lnTo>
                    <a:lnTo>
                      <a:pt x="470" y="500"/>
                    </a:lnTo>
                    <a:lnTo>
                      <a:pt x="470" y="504"/>
                    </a:lnTo>
                    <a:lnTo>
                      <a:pt x="470" y="510"/>
                    </a:lnTo>
                    <a:lnTo>
                      <a:pt x="470" y="513"/>
                    </a:lnTo>
                    <a:lnTo>
                      <a:pt x="470" y="515"/>
                    </a:lnTo>
                    <a:lnTo>
                      <a:pt x="470" y="519"/>
                    </a:lnTo>
                    <a:lnTo>
                      <a:pt x="470" y="523"/>
                    </a:lnTo>
                    <a:lnTo>
                      <a:pt x="466" y="525"/>
                    </a:lnTo>
                    <a:lnTo>
                      <a:pt x="462" y="527"/>
                    </a:lnTo>
                    <a:lnTo>
                      <a:pt x="462" y="529"/>
                    </a:lnTo>
                    <a:lnTo>
                      <a:pt x="460" y="529"/>
                    </a:lnTo>
                    <a:lnTo>
                      <a:pt x="457" y="529"/>
                    </a:lnTo>
                    <a:lnTo>
                      <a:pt x="460" y="534"/>
                    </a:lnTo>
                    <a:lnTo>
                      <a:pt x="460" y="538"/>
                    </a:lnTo>
                    <a:lnTo>
                      <a:pt x="462" y="540"/>
                    </a:lnTo>
                    <a:lnTo>
                      <a:pt x="466" y="538"/>
                    </a:lnTo>
                    <a:lnTo>
                      <a:pt x="468" y="538"/>
                    </a:lnTo>
                    <a:lnTo>
                      <a:pt x="468" y="540"/>
                    </a:lnTo>
                    <a:lnTo>
                      <a:pt x="466" y="542"/>
                    </a:lnTo>
                    <a:lnTo>
                      <a:pt x="462" y="542"/>
                    </a:lnTo>
                    <a:lnTo>
                      <a:pt x="460" y="544"/>
                    </a:lnTo>
                    <a:lnTo>
                      <a:pt x="462" y="546"/>
                    </a:lnTo>
                    <a:lnTo>
                      <a:pt x="462" y="548"/>
                    </a:lnTo>
                    <a:lnTo>
                      <a:pt x="462" y="550"/>
                    </a:lnTo>
                    <a:lnTo>
                      <a:pt x="460" y="553"/>
                    </a:lnTo>
                    <a:lnTo>
                      <a:pt x="455" y="553"/>
                    </a:lnTo>
                    <a:lnTo>
                      <a:pt x="453" y="555"/>
                    </a:lnTo>
                    <a:lnTo>
                      <a:pt x="451" y="555"/>
                    </a:lnTo>
                    <a:lnTo>
                      <a:pt x="449" y="555"/>
                    </a:lnTo>
                    <a:lnTo>
                      <a:pt x="451" y="557"/>
                    </a:lnTo>
                    <a:lnTo>
                      <a:pt x="455" y="559"/>
                    </a:lnTo>
                    <a:lnTo>
                      <a:pt x="457" y="561"/>
                    </a:lnTo>
                    <a:lnTo>
                      <a:pt x="462" y="557"/>
                    </a:lnTo>
                    <a:lnTo>
                      <a:pt x="470" y="550"/>
                    </a:lnTo>
                    <a:lnTo>
                      <a:pt x="472" y="550"/>
                    </a:lnTo>
                    <a:lnTo>
                      <a:pt x="474" y="550"/>
                    </a:lnTo>
                    <a:lnTo>
                      <a:pt x="476" y="548"/>
                    </a:lnTo>
                    <a:lnTo>
                      <a:pt x="483" y="546"/>
                    </a:lnTo>
                    <a:lnTo>
                      <a:pt x="483" y="548"/>
                    </a:lnTo>
                    <a:lnTo>
                      <a:pt x="481" y="550"/>
                    </a:lnTo>
                    <a:lnTo>
                      <a:pt x="481" y="553"/>
                    </a:lnTo>
                    <a:lnTo>
                      <a:pt x="483" y="553"/>
                    </a:lnTo>
                    <a:lnTo>
                      <a:pt x="483" y="557"/>
                    </a:lnTo>
                    <a:lnTo>
                      <a:pt x="483" y="559"/>
                    </a:lnTo>
                    <a:lnTo>
                      <a:pt x="487" y="561"/>
                    </a:lnTo>
                    <a:lnTo>
                      <a:pt x="489" y="559"/>
                    </a:lnTo>
                    <a:lnTo>
                      <a:pt x="491" y="555"/>
                    </a:lnTo>
                    <a:lnTo>
                      <a:pt x="493" y="557"/>
                    </a:lnTo>
                    <a:lnTo>
                      <a:pt x="491" y="559"/>
                    </a:lnTo>
                    <a:lnTo>
                      <a:pt x="493" y="563"/>
                    </a:lnTo>
                    <a:lnTo>
                      <a:pt x="495" y="569"/>
                    </a:lnTo>
                    <a:lnTo>
                      <a:pt x="493" y="574"/>
                    </a:lnTo>
                    <a:lnTo>
                      <a:pt x="495" y="578"/>
                    </a:lnTo>
                    <a:lnTo>
                      <a:pt x="498" y="578"/>
                    </a:lnTo>
                    <a:lnTo>
                      <a:pt x="500" y="574"/>
                    </a:lnTo>
                    <a:lnTo>
                      <a:pt x="500" y="569"/>
                    </a:lnTo>
                    <a:lnTo>
                      <a:pt x="504" y="565"/>
                    </a:lnTo>
                    <a:lnTo>
                      <a:pt x="504" y="561"/>
                    </a:lnTo>
                    <a:lnTo>
                      <a:pt x="508" y="557"/>
                    </a:lnTo>
                    <a:lnTo>
                      <a:pt x="510" y="557"/>
                    </a:lnTo>
                    <a:lnTo>
                      <a:pt x="514" y="555"/>
                    </a:lnTo>
                    <a:lnTo>
                      <a:pt x="519" y="555"/>
                    </a:lnTo>
                    <a:lnTo>
                      <a:pt x="514" y="557"/>
                    </a:lnTo>
                    <a:lnTo>
                      <a:pt x="508" y="563"/>
                    </a:lnTo>
                    <a:lnTo>
                      <a:pt x="508" y="565"/>
                    </a:lnTo>
                    <a:lnTo>
                      <a:pt x="514" y="569"/>
                    </a:lnTo>
                    <a:lnTo>
                      <a:pt x="516" y="572"/>
                    </a:lnTo>
                    <a:lnTo>
                      <a:pt x="521" y="567"/>
                    </a:lnTo>
                    <a:lnTo>
                      <a:pt x="529" y="567"/>
                    </a:lnTo>
                    <a:lnTo>
                      <a:pt x="533" y="563"/>
                    </a:lnTo>
                    <a:lnTo>
                      <a:pt x="535" y="563"/>
                    </a:lnTo>
                    <a:lnTo>
                      <a:pt x="542" y="561"/>
                    </a:lnTo>
                    <a:lnTo>
                      <a:pt x="546" y="561"/>
                    </a:lnTo>
                    <a:lnTo>
                      <a:pt x="542" y="561"/>
                    </a:lnTo>
                    <a:lnTo>
                      <a:pt x="538" y="567"/>
                    </a:lnTo>
                    <a:lnTo>
                      <a:pt x="538" y="569"/>
                    </a:lnTo>
                    <a:lnTo>
                      <a:pt x="535" y="572"/>
                    </a:lnTo>
                    <a:lnTo>
                      <a:pt x="525" y="578"/>
                    </a:lnTo>
                    <a:lnTo>
                      <a:pt x="519" y="582"/>
                    </a:lnTo>
                    <a:lnTo>
                      <a:pt x="516" y="588"/>
                    </a:lnTo>
                    <a:lnTo>
                      <a:pt x="516" y="593"/>
                    </a:lnTo>
                    <a:lnTo>
                      <a:pt x="516" y="595"/>
                    </a:lnTo>
                    <a:lnTo>
                      <a:pt x="521" y="597"/>
                    </a:lnTo>
                    <a:lnTo>
                      <a:pt x="514" y="597"/>
                    </a:lnTo>
                    <a:lnTo>
                      <a:pt x="512" y="597"/>
                    </a:lnTo>
                    <a:lnTo>
                      <a:pt x="508" y="601"/>
                    </a:lnTo>
                    <a:lnTo>
                      <a:pt x="506" y="607"/>
                    </a:lnTo>
                    <a:lnTo>
                      <a:pt x="502" y="612"/>
                    </a:lnTo>
                    <a:lnTo>
                      <a:pt x="500" y="616"/>
                    </a:lnTo>
                    <a:lnTo>
                      <a:pt x="500" y="618"/>
                    </a:lnTo>
                    <a:lnTo>
                      <a:pt x="502" y="620"/>
                    </a:lnTo>
                    <a:lnTo>
                      <a:pt x="502" y="622"/>
                    </a:lnTo>
                    <a:lnTo>
                      <a:pt x="500" y="622"/>
                    </a:lnTo>
                    <a:lnTo>
                      <a:pt x="498" y="620"/>
                    </a:lnTo>
                    <a:lnTo>
                      <a:pt x="495" y="618"/>
                    </a:lnTo>
                    <a:lnTo>
                      <a:pt x="491" y="622"/>
                    </a:lnTo>
                    <a:lnTo>
                      <a:pt x="487" y="626"/>
                    </a:lnTo>
                    <a:lnTo>
                      <a:pt x="489" y="628"/>
                    </a:lnTo>
                    <a:lnTo>
                      <a:pt x="487" y="631"/>
                    </a:lnTo>
                    <a:lnTo>
                      <a:pt x="485" y="631"/>
                    </a:lnTo>
                    <a:lnTo>
                      <a:pt x="483" y="628"/>
                    </a:lnTo>
                    <a:lnTo>
                      <a:pt x="481" y="631"/>
                    </a:lnTo>
                    <a:lnTo>
                      <a:pt x="472" y="637"/>
                    </a:lnTo>
                    <a:lnTo>
                      <a:pt x="470" y="641"/>
                    </a:lnTo>
                    <a:lnTo>
                      <a:pt x="470" y="643"/>
                    </a:lnTo>
                    <a:lnTo>
                      <a:pt x="468" y="645"/>
                    </a:lnTo>
                    <a:lnTo>
                      <a:pt x="466" y="643"/>
                    </a:lnTo>
                    <a:lnTo>
                      <a:pt x="466" y="639"/>
                    </a:lnTo>
                    <a:lnTo>
                      <a:pt x="460" y="641"/>
                    </a:lnTo>
                    <a:lnTo>
                      <a:pt x="455" y="645"/>
                    </a:lnTo>
                    <a:lnTo>
                      <a:pt x="451" y="647"/>
                    </a:lnTo>
                    <a:lnTo>
                      <a:pt x="451" y="650"/>
                    </a:lnTo>
                    <a:lnTo>
                      <a:pt x="449" y="652"/>
                    </a:lnTo>
                    <a:lnTo>
                      <a:pt x="443" y="652"/>
                    </a:lnTo>
                    <a:lnTo>
                      <a:pt x="436" y="656"/>
                    </a:lnTo>
                    <a:lnTo>
                      <a:pt x="428" y="660"/>
                    </a:lnTo>
                    <a:lnTo>
                      <a:pt x="422" y="664"/>
                    </a:lnTo>
                    <a:lnTo>
                      <a:pt x="420" y="671"/>
                    </a:lnTo>
                    <a:lnTo>
                      <a:pt x="420" y="673"/>
                    </a:lnTo>
                    <a:lnTo>
                      <a:pt x="420" y="675"/>
                    </a:lnTo>
                    <a:lnTo>
                      <a:pt x="420" y="679"/>
                    </a:lnTo>
                    <a:lnTo>
                      <a:pt x="420" y="679"/>
                    </a:lnTo>
                    <a:lnTo>
                      <a:pt x="417" y="675"/>
                    </a:lnTo>
                    <a:lnTo>
                      <a:pt x="415" y="675"/>
                    </a:lnTo>
                    <a:lnTo>
                      <a:pt x="413" y="677"/>
                    </a:lnTo>
                    <a:lnTo>
                      <a:pt x="415" y="681"/>
                    </a:lnTo>
                    <a:lnTo>
                      <a:pt x="413" y="681"/>
                    </a:lnTo>
                    <a:lnTo>
                      <a:pt x="411" y="679"/>
                    </a:lnTo>
                    <a:lnTo>
                      <a:pt x="411" y="675"/>
                    </a:lnTo>
                    <a:lnTo>
                      <a:pt x="411" y="673"/>
                    </a:lnTo>
                    <a:lnTo>
                      <a:pt x="409" y="671"/>
                    </a:lnTo>
                    <a:lnTo>
                      <a:pt x="405" y="671"/>
                    </a:lnTo>
                    <a:lnTo>
                      <a:pt x="403" y="671"/>
                    </a:lnTo>
                    <a:lnTo>
                      <a:pt x="398" y="673"/>
                    </a:lnTo>
                    <a:lnTo>
                      <a:pt x="394" y="673"/>
                    </a:lnTo>
                    <a:lnTo>
                      <a:pt x="390" y="675"/>
                    </a:lnTo>
                    <a:lnTo>
                      <a:pt x="388" y="677"/>
                    </a:lnTo>
                    <a:lnTo>
                      <a:pt x="382" y="679"/>
                    </a:lnTo>
                    <a:lnTo>
                      <a:pt x="377" y="683"/>
                    </a:lnTo>
                    <a:lnTo>
                      <a:pt x="373" y="687"/>
                    </a:lnTo>
                    <a:lnTo>
                      <a:pt x="373" y="690"/>
                    </a:lnTo>
                    <a:lnTo>
                      <a:pt x="373" y="692"/>
                    </a:lnTo>
                    <a:lnTo>
                      <a:pt x="371" y="690"/>
                    </a:lnTo>
                    <a:lnTo>
                      <a:pt x="365" y="692"/>
                    </a:lnTo>
                    <a:lnTo>
                      <a:pt x="363" y="694"/>
                    </a:lnTo>
                    <a:lnTo>
                      <a:pt x="363" y="696"/>
                    </a:lnTo>
                    <a:lnTo>
                      <a:pt x="361" y="698"/>
                    </a:lnTo>
                    <a:lnTo>
                      <a:pt x="358" y="696"/>
                    </a:lnTo>
                    <a:lnTo>
                      <a:pt x="354" y="698"/>
                    </a:lnTo>
                    <a:lnTo>
                      <a:pt x="352" y="700"/>
                    </a:lnTo>
                    <a:lnTo>
                      <a:pt x="352" y="704"/>
                    </a:lnTo>
                    <a:lnTo>
                      <a:pt x="352" y="706"/>
                    </a:lnTo>
                    <a:lnTo>
                      <a:pt x="354" y="704"/>
                    </a:lnTo>
                    <a:lnTo>
                      <a:pt x="356" y="702"/>
                    </a:lnTo>
                    <a:lnTo>
                      <a:pt x="356" y="700"/>
                    </a:lnTo>
                    <a:lnTo>
                      <a:pt x="358" y="698"/>
                    </a:lnTo>
                    <a:lnTo>
                      <a:pt x="361" y="700"/>
                    </a:lnTo>
                    <a:lnTo>
                      <a:pt x="358" y="702"/>
                    </a:lnTo>
                    <a:lnTo>
                      <a:pt x="361" y="704"/>
                    </a:lnTo>
                    <a:lnTo>
                      <a:pt x="363" y="704"/>
                    </a:lnTo>
                    <a:lnTo>
                      <a:pt x="367" y="698"/>
                    </a:lnTo>
                    <a:lnTo>
                      <a:pt x="369" y="696"/>
                    </a:lnTo>
                    <a:lnTo>
                      <a:pt x="369" y="700"/>
                    </a:lnTo>
                    <a:lnTo>
                      <a:pt x="369" y="702"/>
                    </a:lnTo>
                    <a:lnTo>
                      <a:pt x="369" y="704"/>
                    </a:lnTo>
                    <a:lnTo>
                      <a:pt x="373" y="702"/>
                    </a:lnTo>
                    <a:lnTo>
                      <a:pt x="375" y="700"/>
                    </a:lnTo>
                    <a:lnTo>
                      <a:pt x="375" y="702"/>
                    </a:lnTo>
                    <a:lnTo>
                      <a:pt x="377" y="702"/>
                    </a:lnTo>
                    <a:lnTo>
                      <a:pt x="377" y="700"/>
                    </a:lnTo>
                    <a:lnTo>
                      <a:pt x="379" y="698"/>
                    </a:lnTo>
                    <a:lnTo>
                      <a:pt x="384" y="698"/>
                    </a:lnTo>
                    <a:lnTo>
                      <a:pt x="388" y="696"/>
                    </a:lnTo>
                    <a:lnTo>
                      <a:pt x="390" y="692"/>
                    </a:lnTo>
                    <a:lnTo>
                      <a:pt x="390" y="687"/>
                    </a:lnTo>
                    <a:lnTo>
                      <a:pt x="392" y="685"/>
                    </a:lnTo>
                    <a:lnTo>
                      <a:pt x="396" y="683"/>
                    </a:lnTo>
                    <a:lnTo>
                      <a:pt x="398" y="683"/>
                    </a:lnTo>
                    <a:lnTo>
                      <a:pt x="403" y="685"/>
                    </a:lnTo>
                    <a:lnTo>
                      <a:pt x="401" y="687"/>
                    </a:lnTo>
                    <a:lnTo>
                      <a:pt x="398" y="687"/>
                    </a:lnTo>
                    <a:lnTo>
                      <a:pt x="394" y="692"/>
                    </a:lnTo>
                    <a:lnTo>
                      <a:pt x="394" y="694"/>
                    </a:lnTo>
                    <a:lnTo>
                      <a:pt x="396" y="696"/>
                    </a:lnTo>
                    <a:lnTo>
                      <a:pt x="403" y="692"/>
                    </a:lnTo>
                    <a:lnTo>
                      <a:pt x="403" y="690"/>
                    </a:lnTo>
                    <a:lnTo>
                      <a:pt x="405" y="687"/>
                    </a:lnTo>
                    <a:lnTo>
                      <a:pt x="407" y="690"/>
                    </a:lnTo>
                    <a:lnTo>
                      <a:pt x="407" y="687"/>
                    </a:lnTo>
                    <a:lnTo>
                      <a:pt x="409" y="687"/>
                    </a:lnTo>
                    <a:lnTo>
                      <a:pt x="411" y="690"/>
                    </a:lnTo>
                    <a:lnTo>
                      <a:pt x="409" y="692"/>
                    </a:lnTo>
                    <a:lnTo>
                      <a:pt x="411" y="694"/>
                    </a:lnTo>
                    <a:lnTo>
                      <a:pt x="413" y="690"/>
                    </a:lnTo>
                    <a:lnTo>
                      <a:pt x="415" y="690"/>
                    </a:lnTo>
                    <a:lnTo>
                      <a:pt x="420" y="687"/>
                    </a:lnTo>
                    <a:lnTo>
                      <a:pt x="422" y="687"/>
                    </a:lnTo>
                    <a:lnTo>
                      <a:pt x="426" y="681"/>
                    </a:lnTo>
                    <a:lnTo>
                      <a:pt x="430" y="679"/>
                    </a:lnTo>
                    <a:lnTo>
                      <a:pt x="432" y="681"/>
                    </a:lnTo>
                    <a:lnTo>
                      <a:pt x="432" y="683"/>
                    </a:lnTo>
                    <a:lnTo>
                      <a:pt x="430" y="685"/>
                    </a:lnTo>
                    <a:lnTo>
                      <a:pt x="428" y="690"/>
                    </a:lnTo>
                    <a:lnTo>
                      <a:pt x="428" y="692"/>
                    </a:lnTo>
                    <a:lnTo>
                      <a:pt x="430" y="692"/>
                    </a:lnTo>
                    <a:lnTo>
                      <a:pt x="434" y="687"/>
                    </a:lnTo>
                    <a:lnTo>
                      <a:pt x="434" y="681"/>
                    </a:lnTo>
                    <a:lnTo>
                      <a:pt x="436" y="679"/>
                    </a:lnTo>
                    <a:lnTo>
                      <a:pt x="439" y="681"/>
                    </a:lnTo>
                    <a:lnTo>
                      <a:pt x="441" y="681"/>
                    </a:lnTo>
                    <a:lnTo>
                      <a:pt x="443" y="681"/>
                    </a:lnTo>
                    <a:lnTo>
                      <a:pt x="447" y="681"/>
                    </a:lnTo>
                    <a:lnTo>
                      <a:pt x="451" y="677"/>
                    </a:lnTo>
                    <a:lnTo>
                      <a:pt x="451" y="677"/>
                    </a:lnTo>
                    <a:lnTo>
                      <a:pt x="453" y="677"/>
                    </a:lnTo>
                    <a:lnTo>
                      <a:pt x="455" y="673"/>
                    </a:lnTo>
                    <a:lnTo>
                      <a:pt x="457" y="671"/>
                    </a:lnTo>
                    <a:lnTo>
                      <a:pt x="457" y="673"/>
                    </a:lnTo>
                    <a:lnTo>
                      <a:pt x="457" y="675"/>
                    </a:lnTo>
                    <a:lnTo>
                      <a:pt x="457" y="679"/>
                    </a:lnTo>
                    <a:lnTo>
                      <a:pt x="460" y="677"/>
                    </a:lnTo>
                    <a:lnTo>
                      <a:pt x="462" y="675"/>
                    </a:lnTo>
                    <a:lnTo>
                      <a:pt x="462" y="673"/>
                    </a:lnTo>
                    <a:lnTo>
                      <a:pt x="464" y="671"/>
                    </a:lnTo>
                    <a:lnTo>
                      <a:pt x="464" y="669"/>
                    </a:lnTo>
                    <a:lnTo>
                      <a:pt x="457" y="669"/>
                    </a:lnTo>
                    <a:lnTo>
                      <a:pt x="457" y="669"/>
                    </a:lnTo>
                    <a:lnTo>
                      <a:pt x="462" y="666"/>
                    </a:lnTo>
                    <a:lnTo>
                      <a:pt x="468" y="662"/>
                    </a:lnTo>
                    <a:lnTo>
                      <a:pt x="474" y="662"/>
                    </a:lnTo>
                    <a:lnTo>
                      <a:pt x="476" y="662"/>
                    </a:lnTo>
                    <a:lnTo>
                      <a:pt x="476" y="658"/>
                    </a:lnTo>
                    <a:lnTo>
                      <a:pt x="474" y="658"/>
                    </a:lnTo>
                    <a:lnTo>
                      <a:pt x="476" y="658"/>
                    </a:lnTo>
                    <a:lnTo>
                      <a:pt x="481" y="656"/>
                    </a:lnTo>
                    <a:lnTo>
                      <a:pt x="483" y="654"/>
                    </a:lnTo>
                    <a:lnTo>
                      <a:pt x="485" y="656"/>
                    </a:lnTo>
                    <a:lnTo>
                      <a:pt x="485" y="658"/>
                    </a:lnTo>
                    <a:lnTo>
                      <a:pt x="487" y="658"/>
                    </a:lnTo>
                    <a:lnTo>
                      <a:pt x="489" y="656"/>
                    </a:lnTo>
                    <a:lnTo>
                      <a:pt x="489" y="654"/>
                    </a:lnTo>
                    <a:lnTo>
                      <a:pt x="491" y="652"/>
                    </a:lnTo>
                    <a:lnTo>
                      <a:pt x="491" y="650"/>
                    </a:lnTo>
                    <a:lnTo>
                      <a:pt x="493" y="647"/>
                    </a:lnTo>
                    <a:lnTo>
                      <a:pt x="493" y="650"/>
                    </a:lnTo>
                    <a:lnTo>
                      <a:pt x="493" y="652"/>
                    </a:lnTo>
                    <a:lnTo>
                      <a:pt x="495" y="654"/>
                    </a:lnTo>
                    <a:lnTo>
                      <a:pt x="502" y="650"/>
                    </a:lnTo>
                    <a:lnTo>
                      <a:pt x="502" y="647"/>
                    </a:lnTo>
                    <a:lnTo>
                      <a:pt x="506" y="647"/>
                    </a:lnTo>
                    <a:lnTo>
                      <a:pt x="508" y="643"/>
                    </a:lnTo>
                    <a:lnTo>
                      <a:pt x="508" y="643"/>
                    </a:lnTo>
                    <a:lnTo>
                      <a:pt x="510" y="645"/>
                    </a:lnTo>
                    <a:lnTo>
                      <a:pt x="514" y="643"/>
                    </a:lnTo>
                    <a:lnTo>
                      <a:pt x="519" y="639"/>
                    </a:lnTo>
                    <a:lnTo>
                      <a:pt x="519" y="637"/>
                    </a:lnTo>
                    <a:lnTo>
                      <a:pt x="516" y="635"/>
                    </a:lnTo>
                    <a:lnTo>
                      <a:pt x="514" y="637"/>
                    </a:lnTo>
                    <a:lnTo>
                      <a:pt x="514" y="635"/>
                    </a:lnTo>
                    <a:lnTo>
                      <a:pt x="519" y="631"/>
                    </a:lnTo>
                    <a:lnTo>
                      <a:pt x="523" y="631"/>
                    </a:lnTo>
                    <a:lnTo>
                      <a:pt x="525" y="626"/>
                    </a:lnTo>
                    <a:lnTo>
                      <a:pt x="527" y="626"/>
                    </a:lnTo>
                    <a:lnTo>
                      <a:pt x="529" y="628"/>
                    </a:lnTo>
                    <a:lnTo>
                      <a:pt x="533" y="624"/>
                    </a:lnTo>
                    <a:lnTo>
                      <a:pt x="535" y="622"/>
                    </a:lnTo>
                    <a:lnTo>
                      <a:pt x="538" y="620"/>
                    </a:lnTo>
                    <a:lnTo>
                      <a:pt x="540" y="618"/>
                    </a:lnTo>
                    <a:lnTo>
                      <a:pt x="542" y="616"/>
                    </a:lnTo>
                    <a:lnTo>
                      <a:pt x="544" y="616"/>
                    </a:lnTo>
                    <a:lnTo>
                      <a:pt x="546" y="618"/>
                    </a:lnTo>
                    <a:lnTo>
                      <a:pt x="546" y="620"/>
                    </a:lnTo>
                    <a:lnTo>
                      <a:pt x="548" y="616"/>
                    </a:lnTo>
                    <a:lnTo>
                      <a:pt x="550" y="616"/>
                    </a:lnTo>
                    <a:lnTo>
                      <a:pt x="552" y="616"/>
                    </a:lnTo>
                    <a:lnTo>
                      <a:pt x="552" y="614"/>
                    </a:lnTo>
                    <a:lnTo>
                      <a:pt x="557" y="612"/>
                    </a:lnTo>
                    <a:lnTo>
                      <a:pt x="557" y="612"/>
                    </a:lnTo>
                    <a:lnTo>
                      <a:pt x="559" y="612"/>
                    </a:lnTo>
                    <a:lnTo>
                      <a:pt x="563" y="612"/>
                    </a:lnTo>
                    <a:lnTo>
                      <a:pt x="565" y="609"/>
                    </a:lnTo>
                    <a:lnTo>
                      <a:pt x="567" y="609"/>
                    </a:lnTo>
                    <a:lnTo>
                      <a:pt x="567" y="612"/>
                    </a:lnTo>
                    <a:lnTo>
                      <a:pt x="569" y="609"/>
                    </a:lnTo>
                    <a:lnTo>
                      <a:pt x="571" y="609"/>
                    </a:lnTo>
                    <a:lnTo>
                      <a:pt x="571" y="609"/>
                    </a:lnTo>
                    <a:lnTo>
                      <a:pt x="573" y="609"/>
                    </a:lnTo>
                    <a:lnTo>
                      <a:pt x="576" y="603"/>
                    </a:lnTo>
                    <a:lnTo>
                      <a:pt x="573" y="603"/>
                    </a:lnTo>
                    <a:lnTo>
                      <a:pt x="571" y="605"/>
                    </a:lnTo>
                    <a:lnTo>
                      <a:pt x="573" y="601"/>
                    </a:lnTo>
                    <a:lnTo>
                      <a:pt x="578" y="599"/>
                    </a:lnTo>
                    <a:lnTo>
                      <a:pt x="580" y="599"/>
                    </a:lnTo>
                    <a:lnTo>
                      <a:pt x="580" y="599"/>
                    </a:lnTo>
                    <a:lnTo>
                      <a:pt x="582" y="599"/>
                    </a:lnTo>
                    <a:lnTo>
                      <a:pt x="580" y="597"/>
                    </a:lnTo>
                    <a:lnTo>
                      <a:pt x="578" y="595"/>
                    </a:lnTo>
                    <a:lnTo>
                      <a:pt x="580" y="595"/>
                    </a:lnTo>
                    <a:lnTo>
                      <a:pt x="584" y="595"/>
                    </a:lnTo>
                    <a:lnTo>
                      <a:pt x="588" y="591"/>
                    </a:lnTo>
                    <a:lnTo>
                      <a:pt x="592" y="591"/>
                    </a:lnTo>
                    <a:lnTo>
                      <a:pt x="597" y="588"/>
                    </a:lnTo>
                    <a:lnTo>
                      <a:pt x="599" y="588"/>
                    </a:lnTo>
                    <a:lnTo>
                      <a:pt x="603" y="582"/>
                    </a:lnTo>
                    <a:lnTo>
                      <a:pt x="603" y="578"/>
                    </a:lnTo>
                    <a:lnTo>
                      <a:pt x="603" y="576"/>
                    </a:lnTo>
                    <a:lnTo>
                      <a:pt x="601" y="576"/>
                    </a:lnTo>
                    <a:lnTo>
                      <a:pt x="599" y="572"/>
                    </a:lnTo>
                    <a:lnTo>
                      <a:pt x="597" y="569"/>
                    </a:lnTo>
                    <a:lnTo>
                      <a:pt x="592" y="569"/>
                    </a:lnTo>
                    <a:lnTo>
                      <a:pt x="592" y="567"/>
                    </a:lnTo>
                    <a:lnTo>
                      <a:pt x="592" y="563"/>
                    </a:lnTo>
                    <a:lnTo>
                      <a:pt x="599" y="561"/>
                    </a:lnTo>
                    <a:lnTo>
                      <a:pt x="599" y="559"/>
                    </a:lnTo>
                    <a:lnTo>
                      <a:pt x="601" y="559"/>
                    </a:lnTo>
                    <a:lnTo>
                      <a:pt x="603" y="555"/>
                    </a:lnTo>
                    <a:lnTo>
                      <a:pt x="601" y="555"/>
                    </a:lnTo>
                    <a:lnTo>
                      <a:pt x="603" y="553"/>
                    </a:lnTo>
                    <a:lnTo>
                      <a:pt x="607" y="555"/>
                    </a:lnTo>
                    <a:lnTo>
                      <a:pt x="613" y="550"/>
                    </a:lnTo>
                    <a:lnTo>
                      <a:pt x="616" y="555"/>
                    </a:lnTo>
                    <a:lnTo>
                      <a:pt x="622" y="550"/>
                    </a:lnTo>
                    <a:lnTo>
                      <a:pt x="620" y="555"/>
                    </a:lnTo>
                    <a:lnTo>
                      <a:pt x="622" y="557"/>
                    </a:lnTo>
                    <a:lnTo>
                      <a:pt x="624" y="557"/>
                    </a:lnTo>
                    <a:lnTo>
                      <a:pt x="628" y="550"/>
                    </a:lnTo>
                    <a:lnTo>
                      <a:pt x="628" y="550"/>
                    </a:lnTo>
                    <a:lnTo>
                      <a:pt x="626" y="548"/>
                    </a:lnTo>
                    <a:lnTo>
                      <a:pt x="624" y="546"/>
                    </a:lnTo>
                    <a:lnTo>
                      <a:pt x="626" y="546"/>
                    </a:lnTo>
                    <a:lnTo>
                      <a:pt x="630" y="548"/>
                    </a:lnTo>
                    <a:lnTo>
                      <a:pt x="637" y="546"/>
                    </a:lnTo>
                    <a:lnTo>
                      <a:pt x="639" y="540"/>
                    </a:lnTo>
                    <a:lnTo>
                      <a:pt x="637" y="536"/>
                    </a:lnTo>
                    <a:lnTo>
                      <a:pt x="630" y="532"/>
                    </a:lnTo>
                    <a:lnTo>
                      <a:pt x="628" y="532"/>
                    </a:lnTo>
                    <a:lnTo>
                      <a:pt x="626" y="534"/>
                    </a:lnTo>
                    <a:lnTo>
                      <a:pt x="626" y="534"/>
                    </a:lnTo>
                    <a:lnTo>
                      <a:pt x="630" y="532"/>
                    </a:lnTo>
                    <a:lnTo>
                      <a:pt x="635" y="529"/>
                    </a:lnTo>
                    <a:lnTo>
                      <a:pt x="637" y="534"/>
                    </a:lnTo>
                    <a:lnTo>
                      <a:pt x="643" y="532"/>
                    </a:lnTo>
                    <a:lnTo>
                      <a:pt x="647" y="529"/>
                    </a:lnTo>
                    <a:lnTo>
                      <a:pt x="647" y="527"/>
                    </a:lnTo>
                    <a:lnTo>
                      <a:pt x="656" y="521"/>
                    </a:lnTo>
                    <a:lnTo>
                      <a:pt x="660" y="517"/>
                    </a:lnTo>
                    <a:lnTo>
                      <a:pt x="664" y="517"/>
                    </a:lnTo>
                    <a:lnTo>
                      <a:pt x="666" y="515"/>
                    </a:lnTo>
                    <a:lnTo>
                      <a:pt x="666" y="513"/>
                    </a:lnTo>
                    <a:lnTo>
                      <a:pt x="675" y="506"/>
                    </a:lnTo>
                    <a:lnTo>
                      <a:pt x="681" y="506"/>
                    </a:lnTo>
                    <a:lnTo>
                      <a:pt x="689" y="500"/>
                    </a:lnTo>
                    <a:lnTo>
                      <a:pt x="696" y="498"/>
                    </a:lnTo>
                    <a:lnTo>
                      <a:pt x="702" y="489"/>
                    </a:lnTo>
                    <a:lnTo>
                      <a:pt x="700" y="496"/>
                    </a:lnTo>
                    <a:lnTo>
                      <a:pt x="700" y="500"/>
                    </a:lnTo>
                    <a:lnTo>
                      <a:pt x="702" y="500"/>
                    </a:lnTo>
                    <a:lnTo>
                      <a:pt x="706" y="502"/>
                    </a:lnTo>
                    <a:lnTo>
                      <a:pt x="706" y="502"/>
                    </a:lnTo>
                    <a:lnTo>
                      <a:pt x="712" y="498"/>
                    </a:lnTo>
                    <a:lnTo>
                      <a:pt x="717" y="496"/>
                    </a:lnTo>
                    <a:lnTo>
                      <a:pt x="723" y="494"/>
                    </a:lnTo>
                    <a:lnTo>
                      <a:pt x="727" y="491"/>
                    </a:lnTo>
                    <a:lnTo>
                      <a:pt x="725" y="496"/>
                    </a:lnTo>
                    <a:lnTo>
                      <a:pt x="719" y="498"/>
                    </a:lnTo>
                    <a:lnTo>
                      <a:pt x="715" y="498"/>
                    </a:lnTo>
                    <a:lnTo>
                      <a:pt x="706" y="508"/>
                    </a:lnTo>
                    <a:lnTo>
                      <a:pt x="704" y="510"/>
                    </a:lnTo>
                    <a:lnTo>
                      <a:pt x="708" y="517"/>
                    </a:lnTo>
                    <a:lnTo>
                      <a:pt x="710" y="521"/>
                    </a:lnTo>
                    <a:lnTo>
                      <a:pt x="706" y="519"/>
                    </a:lnTo>
                    <a:lnTo>
                      <a:pt x="702" y="519"/>
                    </a:lnTo>
                    <a:lnTo>
                      <a:pt x="702" y="519"/>
                    </a:lnTo>
                    <a:lnTo>
                      <a:pt x="698" y="519"/>
                    </a:lnTo>
                    <a:lnTo>
                      <a:pt x="694" y="517"/>
                    </a:lnTo>
                    <a:lnTo>
                      <a:pt x="694" y="513"/>
                    </a:lnTo>
                    <a:lnTo>
                      <a:pt x="687" y="515"/>
                    </a:lnTo>
                    <a:lnTo>
                      <a:pt x="683" y="515"/>
                    </a:lnTo>
                    <a:lnTo>
                      <a:pt x="677" y="519"/>
                    </a:lnTo>
                    <a:lnTo>
                      <a:pt x="672" y="519"/>
                    </a:lnTo>
                    <a:lnTo>
                      <a:pt x="668" y="523"/>
                    </a:lnTo>
                    <a:lnTo>
                      <a:pt x="668" y="527"/>
                    </a:lnTo>
                    <a:lnTo>
                      <a:pt x="668" y="529"/>
                    </a:lnTo>
                    <a:lnTo>
                      <a:pt x="666" y="534"/>
                    </a:lnTo>
                    <a:lnTo>
                      <a:pt x="662" y="538"/>
                    </a:lnTo>
                    <a:lnTo>
                      <a:pt x="660" y="542"/>
                    </a:lnTo>
                    <a:lnTo>
                      <a:pt x="647" y="553"/>
                    </a:lnTo>
                    <a:lnTo>
                      <a:pt x="645" y="557"/>
                    </a:lnTo>
                    <a:lnTo>
                      <a:pt x="645" y="559"/>
                    </a:lnTo>
                    <a:lnTo>
                      <a:pt x="649" y="565"/>
                    </a:lnTo>
                    <a:lnTo>
                      <a:pt x="651" y="561"/>
                    </a:lnTo>
                    <a:lnTo>
                      <a:pt x="653" y="561"/>
                    </a:lnTo>
                    <a:lnTo>
                      <a:pt x="658" y="559"/>
                    </a:lnTo>
                    <a:lnTo>
                      <a:pt x="660" y="559"/>
                    </a:lnTo>
                    <a:lnTo>
                      <a:pt x="660" y="563"/>
                    </a:lnTo>
                    <a:lnTo>
                      <a:pt x="653" y="567"/>
                    </a:lnTo>
                    <a:lnTo>
                      <a:pt x="649" y="567"/>
                    </a:lnTo>
                    <a:lnTo>
                      <a:pt x="647" y="572"/>
                    </a:lnTo>
                    <a:lnTo>
                      <a:pt x="645" y="569"/>
                    </a:lnTo>
                    <a:lnTo>
                      <a:pt x="641" y="569"/>
                    </a:lnTo>
                    <a:lnTo>
                      <a:pt x="639" y="572"/>
                    </a:lnTo>
                    <a:lnTo>
                      <a:pt x="639" y="574"/>
                    </a:lnTo>
                    <a:lnTo>
                      <a:pt x="635" y="574"/>
                    </a:lnTo>
                    <a:lnTo>
                      <a:pt x="632" y="574"/>
                    </a:lnTo>
                    <a:lnTo>
                      <a:pt x="632" y="580"/>
                    </a:lnTo>
                    <a:lnTo>
                      <a:pt x="639" y="584"/>
                    </a:lnTo>
                    <a:lnTo>
                      <a:pt x="639" y="584"/>
                    </a:lnTo>
                    <a:lnTo>
                      <a:pt x="641" y="582"/>
                    </a:lnTo>
                    <a:lnTo>
                      <a:pt x="643" y="584"/>
                    </a:lnTo>
                    <a:lnTo>
                      <a:pt x="645" y="580"/>
                    </a:lnTo>
                    <a:lnTo>
                      <a:pt x="647" y="580"/>
                    </a:lnTo>
                    <a:lnTo>
                      <a:pt x="647" y="582"/>
                    </a:lnTo>
                    <a:lnTo>
                      <a:pt x="649" y="582"/>
                    </a:lnTo>
                    <a:lnTo>
                      <a:pt x="651" y="580"/>
                    </a:lnTo>
                    <a:lnTo>
                      <a:pt x="653" y="578"/>
                    </a:lnTo>
                    <a:lnTo>
                      <a:pt x="658" y="576"/>
                    </a:lnTo>
                    <a:lnTo>
                      <a:pt x="658" y="569"/>
                    </a:lnTo>
                    <a:lnTo>
                      <a:pt x="662" y="567"/>
                    </a:lnTo>
                    <a:lnTo>
                      <a:pt x="662" y="569"/>
                    </a:lnTo>
                    <a:lnTo>
                      <a:pt x="660" y="572"/>
                    </a:lnTo>
                    <a:lnTo>
                      <a:pt x="662" y="574"/>
                    </a:lnTo>
                    <a:lnTo>
                      <a:pt x="666" y="574"/>
                    </a:lnTo>
                    <a:lnTo>
                      <a:pt x="672" y="569"/>
                    </a:lnTo>
                    <a:lnTo>
                      <a:pt x="677" y="569"/>
                    </a:lnTo>
                    <a:lnTo>
                      <a:pt x="677" y="572"/>
                    </a:lnTo>
                    <a:lnTo>
                      <a:pt x="681" y="569"/>
                    </a:lnTo>
                    <a:lnTo>
                      <a:pt x="681" y="563"/>
                    </a:lnTo>
                    <a:lnTo>
                      <a:pt x="685" y="559"/>
                    </a:lnTo>
                    <a:lnTo>
                      <a:pt x="687" y="559"/>
                    </a:lnTo>
                    <a:lnTo>
                      <a:pt x="683" y="565"/>
                    </a:lnTo>
                    <a:lnTo>
                      <a:pt x="683" y="567"/>
                    </a:lnTo>
                    <a:lnTo>
                      <a:pt x="685" y="567"/>
                    </a:lnTo>
                    <a:lnTo>
                      <a:pt x="689" y="561"/>
                    </a:lnTo>
                    <a:lnTo>
                      <a:pt x="694" y="555"/>
                    </a:lnTo>
                    <a:lnTo>
                      <a:pt x="696" y="553"/>
                    </a:lnTo>
                    <a:lnTo>
                      <a:pt x="696" y="555"/>
                    </a:lnTo>
                    <a:lnTo>
                      <a:pt x="694" y="561"/>
                    </a:lnTo>
                    <a:lnTo>
                      <a:pt x="694" y="561"/>
                    </a:lnTo>
                    <a:lnTo>
                      <a:pt x="698" y="557"/>
                    </a:lnTo>
                    <a:lnTo>
                      <a:pt x="700" y="559"/>
                    </a:lnTo>
                    <a:lnTo>
                      <a:pt x="700" y="561"/>
                    </a:lnTo>
                    <a:lnTo>
                      <a:pt x="704" y="563"/>
                    </a:lnTo>
                    <a:lnTo>
                      <a:pt x="704" y="563"/>
                    </a:lnTo>
                    <a:lnTo>
                      <a:pt x="708" y="561"/>
                    </a:lnTo>
                    <a:lnTo>
                      <a:pt x="710" y="557"/>
                    </a:lnTo>
                    <a:lnTo>
                      <a:pt x="715" y="557"/>
                    </a:lnTo>
                    <a:lnTo>
                      <a:pt x="719" y="555"/>
                    </a:lnTo>
                    <a:lnTo>
                      <a:pt x="717" y="553"/>
                    </a:lnTo>
                    <a:lnTo>
                      <a:pt x="717" y="548"/>
                    </a:lnTo>
                    <a:lnTo>
                      <a:pt x="725" y="546"/>
                    </a:lnTo>
                    <a:lnTo>
                      <a:pt x="725" y="544"/>
                    </a:lnTo>
                    <a:lnTo>
                      <a:pt x="725" y="540"/>
                    </a:lnTo>
                    <a:lnTo>
                      <a:pt x="723" y="540"/>
                    </a:lnTo>
                    <a:lnTo>
                      <a:pt x="721" y="538"/>
                    </a:lnTo>
                    <a:lnTo>
                      <a:pt x="715" y="538"/>
                    </a:lnTo>
                    <a:lnTo>
                      <a:pt x="717" y="536"/>
                    </a:lnTo>
                    <a:lnTo>
                      <a:pt x="721" y="536"/>
                    </a:lnTo>
                    <a:lnTo>
                      <a:pt x="723" y="536"/>
                    </a:lnTo>
                    <a:lnTo>
                      <a:pt x="725" y="534"/>
                    </a:lnTo>
                    <a:lnTo>
                      <a:pt x="725" y="532"/>
                    </a:lnTo>
                    <a:lnTo>
                      <a:pt x="721" y="532"/>
                    </a:lnTo>
                    <a:lnTo>
                      <a:pt x="719" y="529"/>
                    </a:lnTo>
                    <a:lnTo>
                      <a:pt x="717" y="525"/>
                    </a:lnTo>
                    <a:lnTo>
                      <a:pt x="723" y="525"/>
                    </a:lnTo>
                    <a:lnTo>
                      <a:pt x="725" y="523"/>
                    </a:lnTo>
                    <a:lnTo>
                      <a:pt x="727" y="525"/>
                    </a:lnTo>
                    <a:lnTo>
                      <a:pt x="727" y="523"/>
                    </a:lnTo>
                    <a:lnTo>
                      <a:pt x="725" y="519"/>
                    </a:lnTo>
                    <a:lnTo>
                      <a:pt x="731" y="517"/>
                    </a:lnTo>
                    <a:lnTo>
                      <a:pt x="736" y="519"/>
                    </a:lnTo>
                    <a:lnTo>
                      <a:pt x="740" y="519"/>
                    </a:lnTo>
                    <a:lnTo>
                      <a:pt x="744" y="519"/>
                    </a:lnTo>
                    <a:lnTo>
                      <a:pt x="736" y="523"/>
                    </a:lnTo>
                    <a:lnTo>
                      <a:pt x="738" y="525"/>
                    </a:lnTo>
                    <a:lnTo>
                      <a:pt x="738" y="534"/>
                    </a:lnTo>
                    <a:lnTo>
                      <a:pt x="740" y="532"/>
                    </a:lnTo>
                    <a:lnTo>
                      <a:pt x="742" y="525"/>
                    </a:lnTo>
                    <a:lnTo>
                      <a:pt x="746" y="523"/>
                    </a:lnTo>
                    <a:lnTo>
                      <a:pt x="748" y="523"/>
                    </a:lnTo>
                    <a:lnTo>
                      <a:pt x="746" y="525"/>
                    </a:lnTo>
                    <a:lnTo>
                      <a:pt x="744" y="527"/>
                    </a:lnTo>
                    <a:lnTo>
                      <a:pt x="744" y="532"/>
                    </a:lnTo>
                    <a:lnTo>
                      <a:pt x="750" y="527"/>
                    </a:lnTo>
                    <a:lnTo>
                      <a:pt x="750" y="525"/>
                    </a:lnTo>
                    <a:lnTo>
                      <a:pt x="753" y="527"/>
                    </a:lnTo>
                    <a:lnTo>
                      <a:pt x="757" y="525"/>
                    </a:lnTo>
                    <a:lnTo>
                      <a:pt x="759" y="525"/>
                    </a:lnTo>
                    <a:lnTo>
                      <a:pt x="763" y="521"/>
                    </a:lnTo>
                    <a:lnTo>
                      <a:pt x="767" y="521"/>
                    </a:lnTo>
                    <a:lnTo>
                      <a:pt x="772" y="521"/>
                    </a:lnTo>
                    <a:lnTo>
                      <a:pt x="769" y="523"/>
                    </a:lnTo>
                    <a:lnTo>
                      <a:pt x="765" y="523"/>
                    </a:lnTo>
                    <a:lnTo>
                      <a:pt x="761" y="527"/>
                    </a:lnTo>
                    <a:lnTo>
                      <a:pt x="759" y="527"/>
                    </a:lnTo>
                    <a:lnTo>
                      <a:pt x="757" y="532"/>
                    </a:lnTo>
                    <a:lnTo>
                      <a:pt x="759" y="534"/>
                    </a:lnTo>
                    <a:lnTo>
                      <a:pt x="765" y="534"/>
                    </a:lnTo>
                    <a:lnTo>
                      <a:pt x="769" y="538"/>
                    </a:lnTo>
                    <a:lnTo>
                      <a:pt x="767" y="538"/>
                    </a:lnTo>
                    <a:lnTo>
                      <a:pt x="763" y="536"/>
                    </a:lnTo>
                    <a:lnTo>
                      <a:pt x="759" y="536"/>
                    </a:lnTo>
                    <a:lnTo>
                      <a:pt x="755" y="536"/>
                    </a:lnTo>
                    <a:lnTo>
                      <a:pt x="755" y="540"/>
                    </a:lnTo>
                    <a:lnTo>
                      <a:pt x="757" y="540"/>
                    </a:lnTo>
                    <a:lnTo>
                      <a:pt x="761" y="538"/>
                    </a:lnTo>
                    <a:lnTo>
                      <a:pt x="763" y="542"/>
                    </a:lnTo>
                    <a:lnTo>
                      <a:pt x="763" y="542"/>
                    </a:lnTo>
                    <a:lnTo>
                      <a:pt x="759" y="542"/>
                    </a:lnTo>
                    <a:lnTo>
                      <a:pt x="759" y="544"/>
                    </a:lnTo>
                    <a:lnTo>
                      <a:pt x="763" y="546"/>
                    </a:lnTo>
                    <a:lnTo>
                      <a:pt x="765" y="548"/>
                    </a:lnTo>
                    <a:lnTo>
                      <a:pt x="763" y="550"/>
                    </a:lnTo>
                    <a:lnTo>
                      <a:pt x="759" y="550"/>
                    </a:lnTo>
                    <a:lnTo>
                      <a:pt x="759" y="553"/>
                    </a:lnTo>
                    <a:lnTo>
                      <a:pt x="763" y="553"/>
                    </a:lnTo>
                    <a:lnTo>
                      <a:pt x="767" y="553"/>
                    </a:lnTo>
                    <a:lnTo>
                      <a:pt x="772" y="555"/>
                    </a:lnTo>
                    <a:lnTo>
                      <a:pt x="776" y="557"/>
                    </a:lnTo>
                    <a:lnTo>
                      <a:pt x="780" y="555"/>
                    </a:lnTo>
                    <a:lnTo>
                      <a:pt x="782" y="557"/>
                    </a:lnTo>
                    <a:lnTo>
                      <a:pt x="782" y="559"/>
                    </a:lnTo>
                    <a:lnTo>
                      <a:pt x="780" y="561"/>
                    </a:lnTo>
                    <a:lnTo>
                      <a:pt x="780" y="563"/>
                    </a:lnTo>
                    <a:lnTo>
                      <a:pt x="782" y="563"/>
                    </a:lnTo>
                    <a:lnTo>
                      <a:pt x="782" y="565"/>
                    </a:lnTo>
                    <a:lnTo>
                      <a:pt x="786" y="567"/>
                    </a:lnTo>
                    <a:lnTo>
                      <a:pt x="788" y="563"/>
                    </a:lnTo>
                    <a:lnTo>
                      <a:pt x="786" y="561"/>
                    </a:lnTo>
                    <a:lnTo>
                      <a:pt x="788" y="559"/>
                    </a:lnTo>
                    <a:lnTo>
                      <a:pt x="793" y="559"/>
                    </a:lnTo>
                    <a:lnTo>
                      <a:pt x="790" y="563"/>
                    </a:lnTo>
                    <a:lnTo>
                      <a:pt x="790" y="565"/>
                    </a:lnTo>
                    <a:lnTo>
                      <a:pt x="786" y="569"/>
                    </a:lnTo>
                    <a:lnTo>
                      <a:pt x="788" y="574"/>
                    </a:lnTo>
                    <a:lnTo>
                      <a:pt x="788" y="576"/>
                    </a:lnTo>
                    <a:lnTo>
                      <a:pt x="786" y="574"/>
                    </a:lnTo>
                    <a:lnTo>
                      <a:pt x="782" y="576"/>
                    </a:lnTo>
                    <a:lnTo>
                      <a:pt x="784" y="578"/>
                    </a:lnTo>
                    <a:lnTo>
                      <a:pt x="795" y="580"/>
                    </a:lnTo>
                    <a:lnTo>
                      <a:pt x="797" y="578"/>
                    </a:lnTo>
                    <a:lnTo>
                      <a:pt x="799" y="578"/>
                    </a:lnTo>
                    <a:lnTo>
                      <a:pt x="803" y="578"/>
                    </a:lnTo>
                    <a:lnTo>
                      <a:pt x="809" y="578"/>
                    </a:lnTo>
                    <a:lnTo>
                      <a:pt x="814" y="578"/>
                    </a:lnTo>
                    <a:lnTo>
                      <a:pt x="816" y="578"/>
                    </a:lnTo>
                    <a:lnTo>
                      <a:pt x="816" y="582"/>
                    </a:lnTo>
                    <a:lnTo>
                      <a:pt x="818" y="582"/>
                    </a:lnTo>
                    <a:lnTo>
                      <a:pt x="820" y="584"/>
                    </a:lnTo>
                    <a:lnTo>
                      <a:pt x="822" y="586"/>
                    </a:lnTo>
                    <a:lnTo>
                      <a:pt x="824" y="591"/>
                    </a:lnTo>
                    <a:lnTo>
                      <a:pt x="826" y="591"/>
                    </a:lnTo>
                    <a:lnTo>
                      <a:pt x="833" y="586"/>
                    </a:lnTo>
                    <a:lnTo>
                      <a:pt x="835" y="586"/>
                    </a:lnTo>
                    <a:lnTo>
                      <a:pt x="835" y="586"/>
                    </a:lnTo>
                    <a:lnTo>
                      <a:pt x="835" y="591"/>
                    </a:lnTo>
                    <a:lnTo>
                      <a:pt x="833" y="593"/>
                    </a:lnTo>
                    <a:lnTo>
                      <a:pt x="828" y="593"/>
                    </a:lnTo>
                    <a:lnTo>
                      <a:pt x="831" y="595"/>
                    </a:lnTo>
                    <a:lnTo>
                      <a:pt x="835" y="597"/>
                    </a:lnTo>
                    <a:lnTo>
                      <a:pt x="837" y="599"/>
                    </a:lnTo>
                    <a:lnTo>
                      <a:pt x="839" y="601"/>
                    </a:lnTo>
                    <a:lnTo>
                      <a:pt x="845" y="603"/>
                    </a:lnTo>
                    <a:lnTo>
                      <a:pt x="852" y="603"/>
                    </a:lnTo>
                    <a:lnTo>
                      <a:pt x="856" y="601"/>
                    </a:lnTo>
                    <a:lnTo>
                      <a:pt x="856" y="603"/>
                    </a:lnTo>
                    <a:lnTo>
                      <a:pt x="858" y="599"/>
                    </a:lnTo>
                    <a:lnTo>
                      <a:pt x="864" y="597"/>
                    </a:lnTo>
                    <a:lnTo>
                      <a:pt x="866" y="597"/>
                    </a:lnTo>
                    <a:lnTo>
                      <a:pt x="864" y="599"/>
                    </a:lnTo>
                    <a:lnTo>
                      <a:pt x="860" y="601"/>
                    </a:lnTo>
                    <a:lnTo>
                      <a:pt x="860" y="609"/>
                    </a:lnTo>
                    <a:lnTo>
                      <a:pt x="858" y="614"/>
                    </a:lnTo>
                    <a:lnTo>
                      <a:pt x="856" y="614"/>
                    </a:lnTo>
                    <a:lnTo>
                      <a:pt x="852" y="612"/>
                    </a:lnTo>
                    <a:lnTo>
                      <a:pt x="849" y="612"/>
                    </a:lnTo>
                    <a:lnTo>
                      <a:pt x="852" y="616"/>
                    </a:lnTo>
                    <a:lnTo>
                      <a:pt x="854" y="620"/>
                    </a:lnTo>
                    <a:lnTo>
                      <a:pt x="856" y="622"/>
                    </a:lnTo>
                    <a:lnTo>
                      <a:pt x="860" y="620"/>
                    </a:lnTo>
                    <a:lnTo>
                      <a:pt x="862" y="622"/>
                    </a:lnTo>
                    <a:lnTo>
                      <a:pt x="860" y="624"/>
                    </a:lnTo>
                    <a:lnTo>
                      <a:pt x="858" y="624"/>
                    </a:lnTo>
                    <a:lnTo>
                      <a:pt x="858" y="626"/>
                    </a:lnTo>
                    <a:lnTo>
                      <a:pt x="864" y="633"/>
                    </a:lnTo>
                    <a:lnTo>
                      <a:pt x="866" y="631"/>
                    </a:lnTo>
                    <a:lnTo>
                      <a:pt x="871" y="631"/>
                    </a:lnTo>
                    <a:lnTo>
                      <a:pt x="873" y="626"/>
                    </a:lnTo>
                    <a:lnTo>
                      <a:pt x="877" y="618"/>
                    </a:lnTo>
                    <a:lnTo>
                      <a:pt x="875" y="626"/>
                    </a:lnTo>
                    <a:lnTo>
                      <a:pt x="875" y="631"/>
                    </a:lnTo>
                    <a:lnTo>
                      <a:pt x="873" y="633"/>
                    </a:lnTo>
                    <a:lnTo>
                      <a:pt x="871" y="635"/>
                    </a:lnTo>
                    <a:lnTo>
                      <a:pt x="868" y="637"/>
                    </a:lnTo>
                    <a:lnTo>
                      <a:pt x="868" y="639"/>
                    </a:lnTo>
                    <a:lnTo>
                      <a:pt x="873" y="641"/>
                    </a:lnTo>
                    <a:lnTo>
                      <a:pt x="871" y="643"/>
                    </a:lnTo>
                    <a:lnTo>
                      <a:pt x="871" y="652"/>
                    </a:lnTo>
                    <a:lnTo>
                      <a:pt x="873" y="654"/>
                    </a:lnTo>
                    <a:lnTo>
                      <a:pt x="875" y="656"/>
                    </a:lnTo>
                    <a:lnTo>
                      <a:pt x="875" y="658"/>
                    </a:lnTo>
                    <a:lnTo>
                      <a:pt x="875" y="662"/>
                    </a:lnTo>
                    <a:lnTo>
                      <a:pt x="881" y="669"/>
                    </a:lnTo>
                    <a:lnTo>
                      <a:pt x="883" y="669"/>
                    </a:lnTo>
                    <a:lnTo>
                      <a:pt x="883" y="671"/>
                    </a:lnTo>
                    <a:lnTo>
                      <a:pt x="885" y="671"/>
                    </a:lnTo>
                    <a:lnTo>
                      <a:pt x="887" y="673"/>
                    </a:lnTo>
                    <a:lnTo>
                      <a:pt x="892" y="671"/>
                    </a:lnTo>
                    <a:lnTo>
                      <a:pt x="890" y="671"/>
                    </a:lnTo>
                    <a:lnTo>
                      <a:pt x="892" y="669"/>
                    </a:lnTo>
                    <a:lnTo>
                      <a:pt x="892" y="671"/>
                    </a:lnTo>
                    <a:lnTo>
                      <a:pt x="894" y="671"/>
                    </a:lnTo>
                    <a:lnTo>
                      <a:pt x="896" y="666"/>
                    </a:lnTo>
                    <a:lnTo>
                      <a:pt x="894" y="662"/>
                    </a:lnTo>
                    <a:lnTo>
                      <a:pt x="892" y="662"/>
                    </a:lnTo>
                    <a:lnTo>
                      <a:pt x="890" y="662"/>
                    </a:lnTo>
                    <a:lnTo>
                      <a:pt x="890" y="662"/>
                    </a:lnTo>
                    <a:lnTo>
                      <a:pt x="892" y="658"/>
                    </a:lnTo>
                    <a:lnTo>
                      <a:pt x="892" y="656"/>
                    </a:lnTo>
                    <a:lnTo>
                      <a:pt x="890" y="652"/>
                    </a:lnTo>
                    <a:lnTo>
                      <a:pt x="887" y="652"/>
                    </a:lnTo>
                    <a:lnTo>
                      <a:pt x="887" y="650"/>
                    </a:lnTo>
                    <a:lnTo>
                      <a:pt x="890" y="647"/>
                    </a:lnTo>
                    <a:lnTo>
                      <a:pt x="890" y="643"/>
                    </a:lnTo>
                    <a:lnTo>
                      <a:pt x="892" y="643"/>
                    </a:lnTo>
                    <a:lnTo>
                      <a:pt x="892" y="647"/>
                    </a:lnTo>
                    <a:lnTo>
                      <a:pt x="894" y="650"/>
                    </a:lnTo>
                    <a:lnTo>
                      <a:pt x="896" y="645"/>
                    </a:lnTo>
                    <a:lnTo>
                      <a:pt x="896" y="647"/>
                    </a:lnTo>
                    <a:lnTo>
                      <a:pt x="898" y="652"/>
                    </a:lnTo>
                    <a:lnTo>
                      <a:pt x="896" y="656"/>
                    </a:lnTo>
                    <a:lnTo>
                      <a:pt x="898" y="658"/>
                    </a:lnTo>
                    <a:lnTo>
                      <a:pt x="900" y="658"/>
                    </a:lnTo>
                    <a:lnTo>
                      <a:pt x="902" y="656"/>
                    </a:lnTo>
                    <a:lnTo>
                      <a:pt x="904" y="656"/>
                    </a:lnTo>
                    <a:lnTo>
                      <a:pt x="904" y="658"/>
                    </a:lnTo>
                    <a:lnTo>
                      <a:pt x="900" y="660"/>
                    </a:lnTo>
                    <a:lnTo>
                      <a:pt x="900" y="664"/>
                    </a:lnTo>
                    <a:lnTo>
                      <a:pt x="902" y="666"/>
                    </a:lnTo>
                    <a:lnTo>
                      <a:pt x="900" y="671"/>
                    </a:lnTo>
                    <a:lnTo>
                      <a:pt x="902" y="673"/>
                    </a:lnTo>
                    <a:lnTo>
                      <a:pt x="906" y="675"/>
                    </a:lnTo>
                    <a:lnTo>
                      <a:pt x="906" y="673"/>
                    </a:lnTo>
                    <a:lnTo>
                      <a:pt x="909" y="671"/>
                    </a:lnTo>
                    <a:lnTo>
                      <a:pt x="909" y="673"/>
                    </a:lnTo>
                    <a:lnTo>
                      <a:pt x="909" y="675"/>
                    </a:lnTo>
                    <a:lnTo>
                      <a:pt x="909" y="679"/>
                    </a:lnTo>
                    <a:lnTo>
                      <a:pt x="911" y="681"/>
                    </a:lnTo>
                    <a:lnTo>
                      <a:pt x="915" y="675"/>
                    </a:lnTo>
                    <a:lnTo>
                      <a:pt x="915" y="669"/>
                    </a:lnTo>
                    <a:lnTo>
                      <a:pt x="917" y="666"/>
                    </a:lnTo>
                    <a:lnTo>
                      <a:pt x="917" y="656"/>
                    </a:lnTo>
                    <a:lnTo>
                      <a:pt x="921" y="647"/>
                    </a:lnTo>
                    <a:lnTo>
                      <a:pt x="921" y="639"/>
                    </a:lnTo>
                    <a:lnTo>
                      <a:pt x="919" y="635"/>
                    </a:lnTo>
                    <a:lnTo>
                      <a:pt x="919" y="631"/>
                    </a:lnTo>
                    <a:lnTo>
                      <a:pt x="919" y="631"/>
                    </a:lnTo>
                    <a:lnTo>
                      <a:pt x="919" y="631"/>
                    </a:lnTo>
                    <a:lnTo>
                      <a:pt x="921" y="637"/>
                    </a:lnTo>
                    <a:lnTo>
                      <a:pt x="923" y="637"/>
                    </a:lnTo>
                    <a:lnTo>
                      <a:pt x="925" y="633"/>
                    </a:lnTo>
                    <a:lnTo>
                      <a:pt x="930" y="628"/>
                    </a:lnTo>
                    <a:lnTo>
                      <a:pt x="927" y="635"/>
                    </a:lnTo>
                    <a:lnTo>
                      <a:pt x="925" y="641"/>
                    </a:lnTo>
                    <a:lnTo>
                      <a:pt x="927" y="647"/>
                    </a:lnTo>
                    <a:lnTo>
                      <a:pt x="923" y="654"/>
                    </a:lnTo>
                    <a:lnTo>
                      <a:pt x="923" y="660"/>
                    </a:lnTo>
                    <a:lnTo>
                      <a:pt x="923" y="662"/>
                    </a:lnTo>
                    <a:lnTo>
                      <a:pt x="921" y="664"/>
                    </a:lnTo>
                    <a:lnTo>
                      <a:pt x="921" y="671"/>
                    </a:lnTo>
                    <a:lnTo>
                      <a:pt x="921" y="673"/>
                    </a:lnTo>
                    <a:lnTo>
                      <a:pt x="923" y="677"/>
                    </a:lnTo>
                    <a:lnTo>
                      <a:pt x="925" y="681"/>
                    </a:lnTo>
                    <a:lnTo>
                      <a:pt x="927" y="685"/>
                    </a:lnTo>
                    <a:lnTo>
                      <a:pt x="930" y="685"/>
                    </a:lnTo>
                    <a:lnTo>
                      <a:pt x="930" y="690"/>
                    </a:lnTo>
                    <a:lnTo>
                      <a:pt x="932" y="692"/>
                    </a:lnTo>
                    <a:lnTo>
                      <a:pt x="934" y="690"/>
                    </a:lnTo>
                    <a:lnTo>
                      <a:pt x="936" y="692"/>
                    </a:lnTo>
                    <a:lnTo>
                      <a:pt x="940" y="690"/>
                    </a:lnTo>
                    <a:lnTo>
                      <a:pt x="944" y="690"/>
                    </a:lnTo>
                    <a:lnTo>
                      <a:pt x="944" y="692"/>
                    </a:lnTo>
                    <a:lnTo>
                      <a:pt x="938" y="694"/>
                    </a:lnTo>
                    <a:lnTo>
                      <a:pt x="936" y="696"/>
                    </a:lnTo>
                    <a:lnTo>
                      <a:pt x="936" y="698"/>
                    </a:lnTo>
                    <a:lnTo>
                      <a:pt x="940" y="698"/>
                    </a:lnTo>
                    <a:lnTo>
                      <a:pt x="938" y="700"/>
                    </a:lnTo>
                    <a:lnTo>
                      <a:pt x="934" y="700"/>
                    </a:lnTo>
                    <a:lnTo>
                      <a:pt x="936" y="702"/>
                    </a:lnTo>
                    <a:lnTo>
                      <a:pt x="938" y="709"/>
                    </a:lnTo>
                    <a:lnTo>
                      <a:pt x="938" y="711"/>
                    </a:lnTo>
                    <a:lnTo>
                      <a:pt x="936" y="713"/>
                    </a:lnTo>
                    <a:lnTo>
                      <a:pt x="934" y="711"/>
                    </a:lnTo>
                    <a:lnTo>
                      <a:pt x="932" y="706"/>
                    </a:lnTo>
                    <a:lnTo>
                      <a:pt x="930" y="709"/>
                    </a:lnTo>
                    <a:lnTo>
                      <a:pt x="932" y="711"/>
                    </a:lnTo>
                    <a:lnTo>
                      <a:pt x="930" y="713"/>
                    </a:lnTo>
                    <a:lnTo>
                      <a:pt x="930" y="717"/>
                    </a:lnTo>
                    <a:lnTo>
                      <a:pt x="932" y="719"/>
                    </a:lnTo>
                    <a:lnTo>
                      <a:pt x="930" y="721"/>
                    </a:lnTo>
                    <a:lnTo>
                      <a:pt x="927" y="721"/>
                    </a:lnTo>
                    <a:lnTo>
                      <a:pt x="925" y="725"/>
                    </a:lnTo>
                    <a:lnTo>
                      <a:pt x="925" y="725"/>
                    </a:lnTo>
                    <a:lnTo>
                      <a:pt x="927" y="728"/>
                    </a:lnTo>
                    <a:lnTo>
                      <a:pt x="930" y="725"/>
                    </a:lnTo>
                    <a:lnTo>
                      <a:pt x="932" y="730"/>
                    </a:lnTo>
                    <a:lnTo>
                      <a:pt x="934" y="732"/>
                    </a:lnTo>
                    <a:lnTo>
                      <a:pt x="936" y="732"/>
                    </a:lnTo>
                    <a:lnTo>
                      <a:pt x="938" y="734"/>
                    </a:lnTo>
                    <a:lnTo>
                      <a:pt x="938" y="734"/>
                    </a:lnTo>
                    <a:lnTo>
                      <a:pt x="936" y="734"/>
                    </a:lnTo>
                    <a:lnTo>
                      <a:pt x="934" y="736"/>
                    </a:lnTo>
                    <a:lnTo>
                      <a:pt x="934" y="738"/>
                    </a:lnTo>
                    <a:lnTo>
                      <a:pt x="938" y="740"/>
                    </a:lnTo>
                    <a:lnTo>
                      <a:pt x="938" y="742"/>
                    </a:lnTo>
                    <a:lnTo>
                      <a:pt x="942" y="747"/>
                    </a:lnTo>
                    <a:lnTo>
                      <a:pt x="944" y="747"/>
                    </a:lnTo>
                    <a:lnTo>
                      <a:pt x="942" y="747"/>
                    </a:lnTo>
                    <a:lnTo>
                      <a:pt x="940" y="747"/>
                    </a:lnTo>
                    <a:lnTo>
                      <a:pt x="936" y="751"/>
                    </a:lnTo>
                    <a:lnTo>
                      <a:pt x="938" y="755"/>
                    </a:lnTo>
                    <a:lnTo>
                      <a:pt x="940" y="761"/>
                    </a:lnTo>
                    <a:lnTo>
                      <a:pt x="944" y="763"/>
                    </a:lnTo>
                    <a:lnTo>
                      <a:pt x="949" y="763"/>
                    </a:lnTo>
                    <a:lnTo>
                      <a:pt x="951" y="763"/>
                    </a:lnTo>
                    <a:lnTo>
                      <a:pt x="946" y="765"/>
                    </a:lnTo>
                    <a:lnTo>
                      <a:pt x="942" y="765"/>
                    </a:lnTo>
                    <a:lnTo>
                      <a:pt x="938" y="765"/>
                    </a:lnTo>
                    <a:lnTo>
                      <a:pt x="936" y="770"/>
                    </a:lnTo>
                    <a:lnTo>
                      <a:pt x="930" y="776"/>
                    </a:lnTo>
                    <a:lnTo>
                      <a:pt x="925" y="780"/>
                    </a:lnTo>
                    <a:lnTo>
                      <a:pt x="925" y="784"/>
                    </a:lnTo>
                    <a:lnTo>
                      <a:pt x="927" y="789"/>
                    </a:lnTo>
                    <a:lnTo>
                      <a:pt x="932" y="784"/>
                    </a:lnTo>
                    <a:lnTo>
                      <a:pt x="934" y="778"/>
                    </a:lnTo>
                    <a:lnTo>
                      <a:pt x="934" y="778"/>
                    </a:lnTo>
                    <a:lnTo>
                      <a:pt x="938" y="776"/>
                    </a:lnTo>
                    <a:lnTo>
                      <a:pt x="942" y="772"/>
                    </a:lnTo>
                    <a:lnTo>
                      <a:pt x="942" y="774"/>
                    </a:lnTo>
                    <a:lnTo>
                      <a:pt x="946" y="774"/>
                    </a:lnTo>
                    <a:lnTo>
                      <a:pt x="951" y="772"/>
                    </a:lnTo>
                    <a:lnTo>
                      <a:pt x="949" y="776"/>
                    </a:lnTo>
                    <a:lnTo>
                      <a:pt x="949" y="778"/>
                    </a:lnTo>
                    <a:lnTo>
                      <a:pt x="953" y="778"/>
                    </a:lnTo>
                    <a:lnTo>
                      <a:pt x="953" y="780"/>
                    </a:lnTo>
                    <a:lnTo>
                      <a:pt x="949" y="782"/>
                    </a:lnTo>
                    <a:lnTo>
                      <a:pt x="949" y="787"/>
                    </a:lnTo>
                    <a:lnTo>
                      <a:pt x="951" y="789"/>
                    </a:lnTo>
                    <a:lnTo>
                      <a:pt x="946" y="793"/>
                    </a:lnTo>
                    <a:lnTo>
                      <a:pt x="946" y="797"/>
                    </a:lnTo>
                    <a:lnTo>
                      <a:pt x="946" y="799"/>
                    </a:lnTo>
                    <a:lnTo>
                      <a:pt x="949" y="801"/>
                    </a:lnTo>
                    <a:lnTo>
                      <a:pt x="944" y="799"/>
                    </a:lnTo>
                    <a:lnTo>
                      <a:pt x="942" y="801"/>
                    </a:lnTo>
                    <a:lnTo>
                      <a:pt x="938" y="803"/>
                    </a:lnTo>
                    <a:lnTo>
                      <a:pt x="938" y="806"/>
                    </a:lnTo>
                    <a:lnTo>
                      <a:pt x="942" y="806"/>
                    </a:lnTo>
                    <a:lnTo>
                      <a:pt x="944" y="806"/>
                    </a:lnTo>
                    <a:lnTo>
                      <a:pt x="949" y="806"/>
                    </a:lnTo>
                    <a:lnTo>
                      <a:pt x="949" y="806"/>
                    </a:lnTo>
                    <a:lnTo>
                      <a:pt x="944" y="808"/>
                    </a:lnTo>
                    <a:lnTo>
                      <a:pt x="942" y="808"/>
                    </a:lnTo>
                    <a:lnTo>
                      <a:pt x="940" y="808"/>
                    </a:lnTo>
                    <a:lnTo>
                      <a:pt x="938" y="810"/>
                    </a:lnTo>
                    <a:lnTo>
                      <a:pt x="938" y="814"/>
                    </a:lnTo>
                    <a:lnTo>
                      <a:pt x="938" y="818"/>
                    </a:lnTo>
                    <a:lnTo>
                      <a:pt x="942" y="818"/>
                    </a:lnTo>
                    <a:lnTo>
                      <a:pt x="942" y="814"/>
                    </a:lnTo>
                    <a:lnTo>
                      <a:pt x="944" y="814"/>
                    </a:lnTo>
                    <a:lnTo>
                      <a:pt x="949" y="814"/>
                    </a:lnTo>
                    <a:lnTo>
                      <a:pt x="953" y="808"/>
                    </a:lnTo>
                    <a:lnTo>
                      <a:pt x="957" y="801"/>
                    </a:lnTo>
                    <a:lnTo>
                      <a:pt x="959" y="793"/>
                    </a:lnTo>
                    <a:lnTo>
                      <a:pt x="963" y="784"/>
                    </a:lnTo>
                    <a:lnTo>
                      <a:pt x="965" y="782"/>
                    </a:lnTo>
                    <a:lnTo>
                      <a:pt x="965" y="782"/>
                    </a:lnTo>
                    <a:lnTo>
                      <a:pt x="965" y="782"/>
                    </a:lnTo>
                    <a:close/>
                    <a:moveTo>
                      <a:pt x="906" y="806"/>
                    </a:moveTo>
                    <a:lnTo>
                      <a:pt x="904" y="803"/>
                    </a:lnTo>
                    <a:lnTo>
                      <a:pt x="906" y="799"/>
                    </a:lnTo>
                    <a:lnTo>
                      <a:pt x="906" y="803"/>
                    </a:lnTo>
                    <a:lnTo>
                      <a:pt x="906" y="806"/>
                    </a:lnTo>
                    <a:lnTo>
                      <a:pt x="906" y="806"/>
                    </a:lnTo>
                    <a:close/>
                    <a:moveTo>
                      <a:pt x="927" y="812"/>
                    </a:moveTo>
                    <a:lnTo>
                      <a:pt x="932" y="810"/>
                    </a:lnTo>
                    <a:lnTo>
                      <a:pt x="934" y="812"/>
                    </a:lnTo>
                    <a:lnTo>
                      <a:pt x="932" y="814"/>
                    </a:lnTo>
                    <a:lnTo>
                      <a:pt x="927" y="812"/>
                    </a:lnTo>
                    <a:lnTo>
                      <a:pt x="927" y="812"/>
                    </a:lnTo>
                    <a:close/>
                    <a:moveTo>
                      <a:pt x="930" y="801"/>
                    </a:moveTo>
                    <a:lnTo>
                      <a:pt x="932" y="799"/>
                    </a:lnTo>
                    <a:lnTo>
                      <a:pt x="934" y="803"/>
                    </a:lnTo>
                    <a:lnTo>
                      <a:pt x="932" y="808"/>
                    </a:lnTo>
                    <a:lnTo>
                      <a:pt x="927" y="806"/>
                    </a:lnTo>
                    <a:lnTo>
                      <a:pt x="930" y="803"/>
                    </a:lnTo>
                    <a:lnTo>
                      <a:pt x="930" y="801"/>
                    </a:lnTo>
                    <a:lnTo>
                      <a:pt x="930" y="801"/>
                    </a:lnTo>
                    <a:close/>
                    <a:moveTo>
                      <a:pt x="927" y="793"/>
                    </a:moveTo>
                    <a:lnTo>
                      <a:pt x="932" y="797"/>
                    </a:lnTo>
                    <a:lnTo>
                      <a:pt x="927" y="799"/>
                    </a:lnTo>
                    <a:lnTo>
                      <a:pt x="927" y="797"/>
                    </a:lnTo>
                    <a:lnTo>
                      <a:pt x="927" y="795"/>
                    </a:lnTo>
                    <a:lnTo>
                      <a:pt x="927" y="793"/>
                    </a:lnTo>
                    <a:lnTo>
                      <a:pt x="927" y="793"/>
                    </a:lnTo>
                    <a:close/>
                    <a:moveTo>
                      <a:pt x="932" y="791"/>
                    </a:moveTo>
                    <a:lnTo>
                      <a:pt x="936" y="789"/>
                    </a:lnTo>
                    <a:lnTo>
                      <a:pt x="936" y="787"/>
                    </a:lnTo>
                    <a:lnTo>
                      <a:pt x="938" y="780"/>
                    </a:lnTo>
                    <a:lnTo>
                      <a:pt x="942" y="778"/>
                    </a:lnTo>
                    <a:lnTo>
                      <a:pt x="942" y="778"/>
                    </a:lnTo>
                    <a:lnTo>
                      <a:pt x="946" y="776"/>
                    </a:lnTo>
                    <a:lnTo>
                      <a:pt x="949" y="780"/>
                    </a:lnTo>
                    <a:lnTo>
                      <a:pt x="946" y="787"/>
                    </a:lnTo>
                    <a:lnTo>
                      <a:pt x="946" y="789"/>
                    </a:lnTo>
                    <a:lnTo>
                      <a:pt x="942" y="797"/>
                    </a:lnTo>
                    <a:lnTo>
                      <a:pt x="936" y="801"/>
                    </a:lnTo>
                    <a:lnTo>
                      <a:pt x="934" y="799"/>
                    </a:lnTo>
                    <a:lnTo>
                      <a:pt x="936" y="795"/>
                    </a:lnTo>
                    <a:lnTo>
                      <a:pt x="940" y="793"/>
                    </a:lnTo>
                    <a:lnTo>
                      <a:pt x="940" y="791"/>
                    </a:lnTo>
                    <a:lnTo>
                      <a:pt x="934" y="793"/>
                    </a:lnTo>
                    <a:lnTo>
                      <a:pt x="932" y="791"/>
                    </a:lnTo>
                    <a:lnTo>
                      <a:pt x="932" y="791"/>
                    </a:lnTo>
                    <a:close/>
                    <a:moveTo>
                      <a:pt x="898" y="803"/>
                    </a:moveTo>
                    <a:lnTo>
                      <a:pt x="898" y="803"/>
                    </a:lnTo>
                    <a:lnTo>
                      <a:pt x="902" y="806"/>
                    </a:lnTo>
                    <a:lnTo>
                      <a:pt x="900" y="808"/>
                    </a:lnTo>
                    <a:lnTo>
                      <a:pt x="904" y="812"/>
                    </a:lnTo>
                    <a:lnTo>
                      <a:pt x="900" y="816"/>
                    </a:lnTo>
                    <a:lnTo>
                      <a:pt x="898" y="816"/>
                    </a:lnTo>
                    <a:lnTo>
                      <a:pt x="898" y="812"/>
                    </a:lnTo>
                    <a:lnTo>
                      <a:pt x="896" y="808"/>
                    </a:lnTo>
                    <a:lnTo>
                      <a:pt x="898" y="803"/>
                    </a:lnTo>
                    <a:lnTo>
                      <a:pt x="898" y="803"/>
                    </a:lnTo>
                    <a:close/>
                    <a:moveTo>
                      <a:pt x="898" y="799"/>
                    </a:moveTo>
                    <a:lnTo>
                      <a:pt x="900" y="797"/>
                    </a:lnTo>
                    <a:lnTo>
                      <a:pt x="900" y="797"/>
                    </a:lnTo>
                    <a:lnTo>
                      <a:pt x="902" y="801"/>
                    </a:lnTo>
                    <a:lnTo>
                      <a:pt x="900" y="801"/>
                    </a:lnTo>
                    <a:lnTo>
                      <a:pt x="898" y="799"/>
                    </a:lnTo>
                    <a:lnTo>
                      <a:pt x="898" y="799"/>
                    </a:lnTo>
                    <a:close/>
                    <a:moveTo>
                      <a:pt x="896" y="795"/>
                    </a:moveTo>
                    <a:lnTo>
                      <a:pt x="898" y="791"/>
                    </a:lnTo>
                    <a:lnTo>
                      <a:pt x="898" y="795"/>
                    </a:lnTo>
                    <a:lnTo>
                      <a:pt x="896" y="795"/>
                    </a:lnTo>
                    <a:lnTo>
                      <a:pt x="896" y="795"/>
                    </a:lnTo>
                    <a:close/>
                    <a:moveTo>
                      <a:pt x="894" y="789"/>
                    </a:moveTo>
                    <a:lnTo>
                      <a:pt x="896" y="789"/>
                    </a:lnTo>
                    <a:lnTo>
                      <a:pt x="892" y="793"/>
                    </a:lnTo>
                    <a:lnTo>
                      <a:pt x="894" y="789"/>
                    </a:lnTo>
                    <a:lnTo>
                      <a:pt x="894" y="789"/>
                    </a:lnTo>
                    <a:close/>
                    <a:moveTo>
                      <a:pt x="892" y="770"/>
                    </a:moveTo>
                    <a:lnTo>
                      <a:pt x="890" y="765"/>
                    </a:lnTo>
                    <a:lnTo>
                      <a:pt x="894" y="768"/>
                    </a:lnTo>
                    <a:lnTo>
                      <a:pt x="892" y="770"/>
                    </a:lnTo>
                    <a:lnTo>
                      <a:pt x="892" y="770"/>
                    </a:lnTo>
                    <a:close/>
                    <a:moveTo>
                      <a:pt x="902" y="774"/>
                    </a:moveTo>
                    <a:lnTo>
                      <a:pt x="904" y="774"/>
                    </a:lnTo>
                    <a:lnTo>
                      <a:pt x="904" y="776"/>
                    </a:lnTo>
                    <a:lnTo>
                      <a:pt x="902" y="776"/>
                    </a:lnTo>
                    <a:lnTo>
                      <a:pt x="902" y="774"/>
                    </a:lnTo>
                    <a:lnTo>
                      <a:pt x="902" y="774"/>
                    </a:lnTo>
                    <a:close/>
                    <a:moveTo>
                      <a:pt x="902" y="768"/>
                    </a:moveTo>
                    <a:lnTo>
                      <a:pt x="904" y="763"/>
                    </a:lnTo>
                    <a:lnTo>
                      <a:pt x="909" y="763"/>
                    </a:lnTo>
                    <a:lnTo>
                      <a:pt x="911" y="765"/>
                    </a:lnTo>
                    <a:lnTo>
                      <a:pt x="909" y="768"/>
                    </a:lnTo>
                    <a:lnTo>
                      <a:pt x="906" y="768"/>
                    </a:lnTo>
                    <a:lnTo>
                      <a:pt x="904" y="770"/>
                    </a:lnTo>
                    <a:lnTo>
                      <a:pt x="902" y="768"/>
                    </a:lnTo>
                    <a:lnTo>
                      <a:pt x="902" y="768"/>
                    </a:lnTo>
                    <a:close/>
                    <a:moveTo>
                      <a:pt x="911" y="772"/>
                    </a:moveTo>
                    <a:lnTo>
                      <a:pt x="913" y="765"/>
                    </a:lnTo>
                    <a:lnTo>
                      <a:pt x="913" y="761"/>
                    </a:lnTo>
                    <a:lnTo>
                      <a:pt x="909" y="759"/>
                    </a:lnTo>
                    <a:lnTo>
                      <a:pt x="911" y="757"/>
                    </a:lnTo>
                    <a:lnTo>
                      <a:pt x="915" y="757"/>
                    </a:lnTo>
                    <a:lnTo>
                      <a:pt x="917" y="761"/>
                    </a:lnTo>
                    <a:lnTo>
                      <a:pt x="915" y="765"/>
                    </a:lnTo>
                    <a:lnTo>
                      <a:pt x="915" y="768"/>
                    </a:lnTo>
                    <a:lnTo>
                      <a:pt x="917" y="770"/>
                    </a:lnTo>
                    <a:lnTo>
                      <a:pt x="917" y="770"/>
                    </a:lnTo>
                    <a:lnTo>
                      <a:pt x="921" y="772"/>
                    </a:lnTo>
                    <a:lnTo>
                      <a:pt x="921" y="778"/>
                    </a:lnTo>
                    <a:lnTo>
                      <a:pt x="919" y="778"/>
                    </a:lnTo>
                    <a:lnTo>
                      <a:pt x="923" y="782"/>
                    </a:lnTo>
                    <a:lnTo>
                      <a:pt x="923" y="784"/>
                    </a:lnTo>
                    <a:lnTo>
                      <a:pt x="919" y="784"/>
                    </a:lnTo>
                    <a:lnTo>
                      <a:pt x="919" y="784"/>
                    </a:lnTo>
                    <a:lnTo>
                      <a:pt x="917" y="789"/>
                    </a:lnTo>
                    <a:lnTo>
                      <a:pt x="921" y="791"/>
                    </a:lnTo>
                    <a:lnTo>
                      <a:pt x="923" y="795"/>
                    </a:lnTo>
                    <a:lnTo>
                      <a:pt x="919" y="797"/>
                    </a:lnTo>
                    <a:lnTo>
                      <a:pt x="919" y="799"/>
                    </a:lnTo>
                    <a:lnTo>
                      <a:pt x="921" y="797"/>
                    </a:lnTo>
                    <a:lnTo>
                      <a:pt x="923" y="799"/>
                    </a:lnTo>
                    <a:lnTo>
                      <a:pt x="923" y="801"/>
                    </a:lnTo>
                    <a:lnTo>
                      <a:pt x="919" y="803"/>
                    </a:lnTo>
                    <a:lnTo>
                      <a:pt x="917" y="806"/>
                    </a:lnTo>
                    <a:lnTo>
                      <a:pt x="915" y="808"/>
                    </a:lnTo>
                    <a:lnTo>
                      <a:pt x="917" y="808"/>
                    </a:lnTo>
                    <a:lnTo>
                      <a:pt x="919" y="810"/>
                    </a:lnTo>
                    <a:lnTo>
                      <a:pt x="917" y="812"/>
                    </a:lnTo>
                    <a:lnTo>
                      <a:pt x="919" y="814"/>
                    </a:lnTo>
                    <a:lnTo>
                      <a:pt x="917" y="816"/>
                    </a:lnTo>
                    <a:lnTo>
                      <a:pt x="913" y="816"/>
                    </a:lnTo>
                    <a:lnTo>
                      <a:pt x="911" y="814"/>
                    </a:lnTo>
                    <a:lnTo>
                      <a:pt x="913" y="812"/>
                    </a:lnTo>
                    <a:lnTo>
                      <a:pt x="909" y="808"/>
                    </a:lnTo>
                    <a:lnTo>
                      <a:pt x="909" y="806"/>
                    </a:lnTo>
                    <a:lnTo>
                      <a:pt x="913" y="803"/>
                    </a:lnTo>
                    <a:lnTo>
                      <a:pt x="911" y="801"/>
                    </a:lnTo>
                    <a:lnTo>
                      <a:pt x="911" y="799"/>
                    </a:lnTo>
                    <a:lnTo>
                      <a:pt x="913" y="797"/>
                    </a:lnTo>
                    <a:lnTo>
                      <a:pt x="913" y="795"/>
                    </a:lnTo>
                    <a:lnTo>
                      <a:pt x="909" y="795"/>
                    </a:lnTo>
                    <a:lnTo>
                      <a:pt x="909" y="797"/>
                    </a:lnTo>
                    <a:lnTo>
                      <a:pt x="906" y="795"/>
                    </a:lnTo>
                    <a:lnTo>
                      <a:pt x="904" y="795"/>
                    </a:lnTo>
                    <a:lnTo>
                      <a:pt x="902" y="793"/>
                    </a:lnTo>
                    <a:lnTo>
                      <a:pt x="904" y="791"/>
                    </a:lnTo>
                    <a:lnTo>
                      <a:pt x="906" y="791"/>
                    </a:lnTo>
                    <a:lnTo>
                      <a:pt x="906" y="789"/>
                    </a:lnTo>
                    <a:lnTo>
                      <a:pt x="906" y="787"/>
                    </a:lnTo>
                    <a:lnTo>
                      <a:pt x="911" y="784"/>
                    </a:lnTo>
                    <a:lnTo>
                      <a:pt x="911" y="782"/>
                    </a:lnTo>
                    <a:lnTo>
                      <a:pt x="909" y="782"/>
                    </a:lnTo>
                    <a:lnTo>
                      <a:pt x="906" y="782"/>
                    </a:lnTo>
                    <a:lnTo>
                      <a:pt x="906" y="780"/>
                    </a:lnTo>
                    <a:lnTo>
                      <a:pt x="906" y="778"/>
                    </a:lnTo>
                    <a:lnTo>
                      <a:pt x="911" y="778"/>
                    </a:lnTo>
                    <a:lnTo>
                      <a:pt x="911" y="774"/>
                    </a:lnTo>
                    <a:lnTo>
                      <a:pt x="911" y="772"/>
                    </a:lnTo>
                    <a:lnTo>
                      <a:pt x="911" y="772"/>
                    </a:lnTo>
                    <a:close/>
                    <a:moveTo>
                      <a:pt x="936" y="768"/>
                    </a:moveTo>
                    <a:lnTo>
                      <a:pt x="934" y="765"/>
                    </a:lnTo>
                    <a:lnTo>
                      <a:pt x="934" y="763"/>
                    </a:lnTo>
                    <a:lnTo>
                      <a:pt x="936" y="759"/>
                    </a:lnTo>
                    <a:lnTo>
                      <a:pt x="938" y="761"/>
                    </a:lnTo>
                    <a:lnTo>
                      <a:pt x="938" y="765"/>
                    </a:lnTo>
                    <a:lnTo>
                      <a:pt x="936" y="768"/>
                    </a:lnTo>
                    <a:lnTo>
                      <a:pt x="936" y="768"/>
                    </a:lnTo>
                    <a:close/>
                    <a:moveTo>
                      <a:pt x="927" y="772"/>
                    </a:moveTo>
                    <a:lnTo>
                      <a:pt x="930" y="765"/>
                    </a:lnTo>
                    <a:lnTo>
                      <a:pt x="932" y="768"/>
                    </a:lnTo>
                    <a:lnTo>
                      <a:pt x="932" y="772"/>
                    </a:lnTo>
                    <a:lnTo>
                      <a:pt x="930" y="774"/>
                    </a:lnTo>
                    <a:lnTo>
                      <a:pt x="927" y="772"/>
                    </a:lnTo>
                    <a:lnTo>
                      <a:pt x="927" y="772"/>
                    </a:lnTo>
                    <a:close/>
                    <a:moveTo>
                      <a:pt x="925" y="768"/>
                    </a:moveTo>
                    <a:lnTo>
                      <a:pt x="925" y="765"/>
                    </a:lnTo>
                    <a:lnTo>
                      <a:pt x="932" y="761"/>
                    </a:lnTo>
                    <a:lnTo>
                      <a:pt x="932" y="763"/>
                    </a:lnTo>
                    <a:lnTo>
                      <a:pt x="930" y="765"/>
                    </a:lnTo>
                    <a:lnTo>
                      <a:pt x="927" y="770"/>
                    </a:lnTo>
                    <a:lnTo>
                      <a:pt x="925" y="768"/>
                    </a:lnTo>
                    <a:lnTo>
                      <a:pt x="925" y="768"/>
                    </a:lnTo>
                    <a:close/>
                    <a:moveTo>
                      <a:pt x="921" y="759"/>
                    </a:moveTo>
                    <a:lnTo>
                      <a:pt x="923" y="755"/>
                    </a:lnTo>
                    <a:lnTo>
                      <a:pt x="930" y="755"/>
                    </a:lnTo>
                    <a:lnTo>
                      <a:pt x="930" y="757"/>
                    </a:lnTo>
                    <a:lnTo>
                      <a:pt x="925" y="763"/>
                    </a:lnTo>
                    <a:lnTo>
                      <a:pt x="923" y="761"/>
                    </a:lnTo>
                    <a:lnTo>
                      <a:pt x="921" y="759"/>
                    </a:lnTo>
                    <a:lnTo>
                      <a:pt x="921" y="759"/>
                    </a:lnTo>
                    <a:close/>
                    <a:moveTo>
                      <a:pt x="925" y="749"/>
                    </a:moveTo>
                    <a:lnTo>
                      <a:pt x="930" y="742"/>
                    </a:lnTo>
                    <a:lnTo>
                      <a:pt x="932" y="742"/>
                    </a:lnTo>
                    <a:lnTo>
                      <a:pt x="934" y="749"/>
                    </a:lnTo>
                    <a:lnTo>
                      <a:pt x="932" y="751"/>
                    </a:lnTo>
                    <a:lnTo>
                      <a:pt x="927" y="753"/>
                    </a:lnTo>
                    <a:lnTo>
                      <a:pt x="925" y="751"/>
                    </a:lnTo>
                    <a:lnTo>
                      <a:pt x="925" y="749"/>
                    </a:lnTo>
                    <a:lnTo>
                      <a:pt x="925" y="749"/>
                    </a:lnTo>
                    <a:close/>
                    <a:moveTo>
                      <a:pt x="913" y="753"/>
                    </a:moveTo>
                    <a:lnTo>
                      <a:pt x="913" y="749"/>
                    </a:lnTo>
                    <a:lnTo>
                      <a:pt x="915" y="740"/>
                    </a:lnTo>
                    <a:lnTo>
                      <a:pt x="917" y="738"/>
                    </a:lnTo>
                    <a:lnTo>
                      <a:pt x="913" y="736"/>
                    </a:lnTo>
                    <a:lnTo>
                      <a:pt x="915" y="732"/>
                    </a:lnTo>
                    <a:lnTo>
                      <a:pt x="913" y="730"/>
                    </a:lnTo>
                    <a:lnTo>
                      <a:pt x="913" y="728"/>
                    </a:lnTo>
                    <a:lnTo>
                      <a:pt x="919" y="728"/>
                    </a:lnTo>
                    <a:lnTo>
                      <a:pt x="923" y="732"/>
                    </a:lnTo>
                    <a:lnTo>
                      <a:pt x="925" y="732"/>
                    </a:lnTo>
                    <a:lnTo>
                      <a:pt x="930" y="736"/>
                    </a:lnTo>
                    <a:lnTo>
                      <a:pt x="930" y="740"/>
                    </a:lnTo>
                    <a:lnTo>
                      <a:pt x="925" y="744"/>
                    </a:lnTo>
                    <a:lnTo>
                      <a:pt x="923" y="747"/>
                    </a:lnTo>
                    <a:lnTo>
                      <a:pt x="923" y="740"/>
                    </a:lnTo>
                    <a:lnTo>
                      <a:pt x="921" y="742"/>
                    </a:lnTo>
                    <a:lnTo>
                      <a:pt x="921" y="747"/>
                    </a:lnTo>
                    <a:lnTo>
                      <a:pt x="919" y="749"/>
                    </a:lnTo>
                    <a:lnTo>
                      <a:pt x="921" y="751"/>
                    </a:lnTo>
                    <a:lnTo>
                      <a:pt x="919" y="753"/>
                    </a:lnTo>
                    <a:lnTo>
                      <a:pt x="917" y="751"/>
                    </a:lnTo>
                    <a:lnTo>
                      <a:pt x="915" y="755"/>
                    </a:lnTo>
                    <a:lnTo>
                      <a:pt x="913" y="753"/>
                    </a:lnTo>
                    <a:lnTo>
                      <a:pt x="913" y="753"/>
                    </a:lnTo>
                    <a:close/>
                    <a:moveTo>
                      <a:pt x="902" y="749"/>
                    </a:moveTo>
                    <a:lnTo>
                      <a:pt x="900" y="747"/>
                    </a:lnTo>
                    <a:lnTo>
                      <a:pt x="902" y="742"/>
                    </a:lnTo>
                    <a:lnTo>
                      <a:pt x="900" y="740"/>
                    </a:lnTo>
                    <a:lnTo>
                      <a:pt x="900" y="736"/>
                    </a:lnTo>
                    <a:lnTo>
                      <a:pt x="902" y="734"/>
                    </a:lnTo>
                    <a:lnTo>
                      <a:pt x="906" y="736"/>
                    </a:lnTo>
                    <a:lnTo>
                      <a:pt x="906" y="732"/>
                    </a:lnTo>
                    <a:lnTo>
                      <a:pt x="909" y="732"/>
                    </a:lnTo>
                    <a:lnTo>
                      <a:pt x="911" y="736"/>
                    </a:lnTo>
                    <a:lnTo>
                      <a:pt x="909" y="738"/>
                    </a:lnTo>
                    <a:lnTo>
                      <a:pt x="911" y="742"/>
                    </a:lnTo>
                    <a:lnTo>
                      <a:pt x="913" y="738"/>
                    </a:lnTo>
                    <a:lnTo>
                      <a:pt x="913" y="740"/>
                    </a:lnTo>
                    <a:lnTo>
                      <a:pt x="911" y="749"/>
                    </a:lnTo>
                    <a:lnTo>
                      <a:pt x="904" y="755"/>
                    </a:lnTo>
                    <a:lnTo>
                      <a:pt x="904" y="759"/>
                    </a:lnTo>
                    <a:lnTo>
                      <a:pt x="902" y="761"/>
                    </a:lnTo>
                    <a:lnTo>
                      <a:pt x="898" y="763"/>
                    </a:lnTo>
                    <a:lnTo>
                      <a:pt x="900" y="759"/>
                    </a:lnTo>
                    <a:lnTo>
                      <a:pt x="898" y="757"/>
                    </a:lnTo>
                    <a:lnTo>
                      <a:pt x="896" y="763"/>
                    </a:lnTo>
                    <a:lnTo>
                      <a:pt x="894" y="761"/>
                    </a:lnTo>
                    <a:lnTo>
                      <a:pt x="896" y="759"/>
                    </a:lnTo>
                    <a:lnTo>
                      <a:pt x="898" y="755"/>
                    </a:lnTo>
                    <a:lnTo>
                      <a:pt x="896" y="753"/>
                    </a:lnTo>
                    <a:lnTo>
                      <a:pt x="898" y="751"/>
                    </a:lnTo>
                    <a:lnTo>
                      <a:pt x="900" y="753"/>
                    </a:lnTo>
                    <a:lnTo>
                      <a:pt x="902" y="751"/>
                    </a:lnTo>
                    <a:lnTo>
                      <a:pt x="902" y="749"/>
                    </a:lnTo>
                    <a:lnTo>
                      <a:pt x="902" y="749"/>
                    </a:lnTo>
                    <a:close/>
                    <a:moveTo>
                      <a:pt x="900" y="713"/>
                    </a:moveTo>
                    <a:lnTo>
                      <a:pt x="902" y="713"/>
                    </a:lnTo>
                    <a:lnTo>
                      <a:pt x="902" y="717"/>
                    </a:lnTo>
                    <a:lnTo>
                      <a:pt x="900" y="713"/>
                    </a:lnTo>
                    <a:lnTo>
                      <a:pt x="900" y="713"/>
                    </a:lnTo>
                    <a:close/>
                    <a:moveTo>
                      <a:pt x="890" y="715"/>
                    </a:moveTo>
                    <a:lnTo>
                      <a:pt x="894" y="713"/>
                    </a:lnTo>
                    <a:lnTo>
                      <a:pt x="896" y="711"/>
                    </a:lnTo>
                    <a:lnTo>
                      <a:pt x="898" y="713"/>
                    </a:lnTo>
                    <a:lnTo>
                      <a:pt x="900" y="717"/>
                    </a:lnTo>
                    <a:lnTo>
                      <a:pt x="900" y="723"/>
                    </a:lnTo>
                    <a:lnTo>
                      <a:pt x="898" y="730"/>
                    </a:lnTo>
                    <a:lnTo>
                      <a:pt x="898" y="732"/>
                    </a:lnTo>
                    <a:lnTo>
                      <a:pt x="896" y="740"/>
                    </a:lnTo>
                    <a:lnTo>
                      <a:pt x="894" y="742"/>
                    </a:lnTo>
                    <a:lnTo>
                      <a:pt x="892" y="747"/>
                    </a:lnTo>
                    <a:lnTo>
                      <a:pt x="892" y="753"/>
                    </a:lnTo>
                    <a:lnTo>
                      <a:pt x="892" y="755"/>
                    </a:lnTo>
                    <a:lnTo>
                      <a:pt x="890" y="755"/>
                    </a:lnTo>
                    <a:lnTo>
                      <a:pt x="887" y="753"/>
                    </a:lnTo>
                    <a:lnTo>
                      <a:pt x="890" y="751"/>
                    </a:lnTo>
                    <a:lnTo>
                      <a:pt x="887" y="749"/>
                    </a:lnTo>
                    <a:lnTo>
                      <a:pt x="885" y="742"/>
                    </a:lnTo>
                    <a:lnTo>
                      <a:pt x="887" y="740"/>
                    </a:lnTo>
                    <a:lnTo>
                      <a:pt x="890" y="740"/>
                    </a:lnTo>
                    <a:lnTo>
                      <a:pt x="892" y="738"/>
                    </a:lnTo>
                    <a:lnTo>
                      <a:pt x="892" y="736"/>
                    </a:lnTo>
                    <a:lnTo>
                      <a:pt x="890" y="738"/>
                    </a:lnTo>
                    <a:lnTo>
                      <a:pt x="887" y="738"/>
                    </a:lnTo>
                    <a:lnTo>
                      <a:pt x="887" y="736"/>
                    </a:lnTo>
                    <a:lnTo>
                      <a:pt x="890" y="734"/>
                    </a:lnTo>
                    <a:lnTo>
                      <a:pt x="890" y="732"/>
                    </a:lnTo>
                    <a:lnTo>
                      <a:pt x="885" y="732"/>
                    </a:lnTo>
                    <a:lnTo>
                      <a:pt x="885" y="730"/>
                    </a:lnTo>
                    <a:lnTo>
                      <a:pt x="890" y="730"/>
                    </a:lnTo>
                    <a:lnTo>
                      <a:pt x="892" y="725"/>
                    </a:lnTo>
                    <a:lnTo>
                      <a:pt x="892" y="721"/>
                    </a:lnTo>
                    <a:lnTo>
                      <a:pt x="894" y="719"/>
                    </a:lnTo>
                    <a:lnTo>
                      <a:pt x="892" y="717"/>
                    </a:lnTo>
                    <a:lnTo>
                      <a:pt x="890" y="715"/>
                    </a:lnTo>
                    <a:lnTo>
                      <a:pt x="890" y="715"/>
                    </a:lnTo>
                    <a:close/>
                    <a:moveTo>
                      <a:pt x="883" y="715"/>
                    </a:moveTo>
                    <a:lnTo>
                      <a:pt x="885" y="713"/>
                    </a:lnTo>
                    <a:lnTo>
                      <a:pt x="887" y="717"/>
                    </a:lnTo>
                    <a:lnTo>
                      <a:pt x="885" y="719"/>
                    </a:lnTo>
                    <a:lnTo>
                      <a:pt x="885" y="723"/>
                    </a:lnTo>
                    <a:lnTo>
                      <a:pt x="883" y="723"/>
                    </a:lnTo>
                    <a:lnTo>
                      <a:pt x="881" y="721"/>
                    </a:lnTo>
                    <a:lnTo>
                      <a:pt x="883" y="719"/>
                    </a:lnTo>
                    <a:lnTo>
                      <a:pt x="883" y="719"/>
                    </a:lnTo>
                    <a:lnTo>
                      <a:pt x="883" y="715"/>
                    </a:lnTo>
                    <a:lnTo>
                      <a:pt x="883" y="715"/>
                    </a:lnTo>
                    <a:close/>
                    <a:moveTo>
                      <a:pt x="902" y="725"/>
                    </a:moveTo>
                    <a:lnTo>
                      <a:pt x="904" y="721"/>
                    </a:lnTo>
                    <a:lnTo>
                      <a:pt x="904" y="717"/>
                    </a:lnTo>
                    <a:lnTo>
                      <a:pt x="906" y="713"/>
                    </a:lnTo>
                    <a:lnTo>
                      <a:pt x="913" y="713"/>
                    </a:lnTo>
                    <a:lnTo>
                      <a:pt x="911" y="711"/>
                    </a:lnTo>
                    <a:lnTo>
                      <a:pt x="913" y="709"/>
                    </a:lnTo>
                    <a:lnTo>
                      <a:pt x="909" y="706"/>
                    </a:lnTo>
                    <a:lnTo>
                      <a:pt x="911" y="700"/>
                    </a:lnTo>
                    <a:lnTo>
                      <a:pt x="913" y="696"/>
                    </a:lnTo>
                    <a:lnTo>
                      <a:pt x="915" y="683"/>
                    </a:lnTo>
                    <a:lnTo>
                      <a:pt x="917" y="677"/>
                    </a:lnTo>
                    <a:lnTo>
                      <a:pt x="919" y="679"/>
                    </a:lnTo>
                    <a:lnTo>
                      <a:pt x="919" y="683"/>
                    </a:lnTo>
                    <a:lnTo>
                      <a:pt x="923" y="687"/>
                    </a:lnTo>
                    <a:lnTo>
                      <a:pt x="925" y="690"/>
                    </a:lnTo>
                    <a:lnTo>
                      <a:pt x="927" y="704"/>
                    </a:lnTo>
                    <a:lnTo>
                      <a:pt x="925" y="711"/>
                    </a:lnTo>
                    <a:lnTo>
                      <a:pt x="923" y="709"/>
                    </a:lnTo>
                    <a:lnTo>
                      <a:pt x="923" y="700"/>
                    </a:lnTo>
                    <a:lnTo>
                      <a:pt x="921" y="692"/>
                    </a:lnTo>
                    <a:lnTo>
                      <a:pt x="921" y="696"/>
                    </a:lnTo>
                    <a:lnTo>
                      <a:pt x="921" y="709"/>
                    </a:lnTo>
                    <a:lnTo>
                      <a:pt x="919" y="711"/>
                    </a:lnTo>
                    <a:lnTo>
                      <a:pt x="919" y="715"/>
                    </a:lnTo>
                    <a:lnTo>
                      <a:pt x="917" y="717"/>
                    </a:lnTo>
                    <a:lnTo>
                      <a:pt x="915" y="715"/>
                    </a:lnTo>
                    <a:lnTo>
                      <a:pt x="913" y="721"/>
                    </a:lnTo>
                    <a:lnTo>
                      <a:pt x="909" y="725"/>
                    </a:lnTo>
                    <a:lnTo>
                      <a:pt x="904" y="728"/>
                    </a:lnTo>
                    <a:lnTo>
                      <a:pt x="902" y="725"/>
                    </a:lnTo>
                    <a:lnTo>
                      <a:pt x="902" y="725"/>
                    </a:lnTo>
                    <a:close/>
                    <a:moveTo>
                      <a:pt x="892" y="679"/>
                    </a:moveTo>
                    <a:lnTo>
                      <a:pt x="898" y="677"/>
                    </a:lnTo>
                    <a:lnTo>
                      <a:pt x="902" y="679"/>
                    </a:lnTo>
                    <a:lnTo>
                      <a:pt x="902" y="683"/>
                    </a:lnTo>
                    <a:lnTo>
                      <a:pt x="900" y="685"/>
                    </a:lnTo>
                    <a:lnTo>
                      <a:pt x="900" y="687"/>
                    </a:lnTo>
                    <a:lnTo>
                      <a:pt x="902" y="685"/>
                    </a:lnTo>
                    <a:lnTo>
                      <a:pt x="906" y="685"/>
                    </a:lnTo>
                    <a:lnTo>
                      <a:pt x="911" y="687"/>
                    </a:lnTo>
                    <a:lnTo>
                      <a:pt x="911" y="692"/>
                    </a:lnTo>
                    <a:lnTo>
                      <a:pt x="906" y="692"/>
                    </a:lnTo>
                    <a:lnTo>
                      <a:pt x="909" y="694"/>
                    </a:lnTo>
                    <a:lnTo>
                      <a:pt x="906" y="696"/>
                    </a:lnTo>
                    <a:lnTo>
                      <a:pt x="902" y="696"/>
                    </a:lnTo>
                    <a:lnTo>
                      <a:pt x="900" y="692"/>
                    </a:lnTo>
                    <a:lnTo>
                      <a:pt x="896" y="687"/>
                    </a:lnTo>
                    <a:lnTo>
                      <a:pt x="896" y="687"/>
                    </a:lnTo>
                    <a:lnTo>
                      <a:pt x="900" y="696"/>
                    </a:lnTo>
                    <a:lnTo>
                      <a:pt x="900" y="700"/>
                    </a:lnTo>
                    <a:lnTo>
                      <a:pt x="904" y="700"/>
                    </a:lnTo>
                    <a:lnTo>
                      <a:pt x="906" y="702"/>
                    </a:lnTo>
                    <a:lnTo>
                      <a:pt x="904" y="704"/>
                    </a:lnTo>
                    <a:lnTo>
                      <a:pt x="904" y="711"/>
                    </a:lnTo>
                    <a:lnTo>
                      <a:pt x="902" y="711"/>
                    </a:lnTo>
                    <a:lnTo>
                      <a:pt x="898" y="706"/>
                    </a:lnTo>
                    <a:lnTo>
                      <a:pt x="898" y="702"/>
                    </a:lnTo>
                    <a:lnTo>
                      <a:pt x="892" y="694"/>
                    </a:lnTo>
                    <a:lnTo>
                      <a:pt x="892" y="698"/>
                    </a:lnTo>
                    <a:lnTo>
                      <a:pt x="894" y="704"/>
                    </a:lnTo>
                    <a:lnTo>
                      <a:pt x="894" y="709"/>
                    </a:lnTo>
                    <a:lnTo>
                      <a:pt x="892" y="711"/>
                    </a:lnTo>
                    <a:lnTo>
                      <a:pt x="887" y="711"/>
                    </a:lnTo>
                    <a:lnTo>
                      <a:pt x="885" y="706"/>
                    </a:lnTo>
                    <a:lnTo>
                      <a:pt x="887" y="704"/>
                    </a:lnTo>
                    <a:lnTo>
                      <a:pt x="885" y="702"/>
                    </a:lnTo>
                    <a:lnTo>
                      <a:pt x="885" y="698"/>
                    </a:lnTo>
                    <a:lnTo>
                      <a:pt x="883" y="694"/>
                    </a:lnTo>
                    <a:lnTo>
                      <a:pt x="885" y="690"/>
                    </a:lnTo>
                    <a:lnTo>
                      <a:pt x="887" y="692"/>
                    </a:lnTo>
                    <a:lnTo>
                      <a:pt x="890" y="690"/>
                    </a:lnTo>
                    <a:lnTo>
                      <a:pt x="887" y="687"/>
                    </a:lnTo>
                    <a:lnTo>
                      <a:pt x="885" y="683"/>
                    </a:lnTo>
                    <a:lnTo>
                      <a:pt x="887" y="679"/>
                    </a:lnTo>
                    <a:lnTo>
                      <a:pt x="890" y="681"/>
                    </a:lnTo>
                    <a:lnTo>
                      <a:pt x="892" y="681"/>
                    </a:lnTo>
                    <a:lnTo>
                      <a:pt x="892" y="679"/>
                    </a:lnTo>
                    <a:lnTo>
                      <a:pt x="892" y="679"/>
                    </a:lnTo>
                    <a:close/>
                    <a:moveTo>
                      <a:pt x="894" y="675"/>
                    </a:moveTo>
                    <a:lnTo>
                      <a:pt x="896" y="673"/>
                    </a:lnTo>
                    <a:lnTo>
                      <a:pt x="898" y="675"/>
                    </a:lnTo>
                    <a:lnTo>
                      <a:pt x="896" y="677"/>
                    </a:lnTo>
                    <a:lnTo>
                      <a:pt x="894" y="675"/>
                    </a:lnTo>
                    <a:lnTo>
                      <a:pt x="894" y="675"/>
                    </a:lnTo>
                    <a:close/>
                    <a:moveTo>
                      <a:pt x="297" y="428"/>
                    </a:moveTo>
                    <a:lnTo>
                      <a:pt x="297" y="428"/>
                    </a:lnTo>
                    <a:lnTo>
                      <a:pt x="297" y="426"/>
                    </a:lnTo>
                    <a:lnTo>
                      <a:pt x="299" y="428"/>
                    </a:lnTo>
                    <a:lnTo>
                      <a:pt x="297" y="428"/>
                    </a:lnTo>
                    <a:lnTo>
                      <a:pt x="297" y="428"/>
                    </a:lnTo>
                    <a:close/>
                    <a:moveTo>
                      <a:pt x="297" y="432"/>
                    </a:moveTo>
                    <a:lnTo>
                      <a:pt x="299" y="432"/>
                    </a:lnTo>
                    <a:lnTo>
                      <a:pt x="299" y="437"/>
                    </a:lnTo>
                    <a:lnTo>
                      <a:pt x="304" y="443"/>
                    </a:lnTo>
                    <a:lnTo>
                      <a:pt x="304" y="445"/>
                    </a:lnTo>
                    <a:lnTo>
                      <a:pt x="297" y="441"/>
                    </a:lnTo>
                    <a:lnTo>
                      <a:pt x="295" y="437"/>
                    </a:lnTo>
                    <a:lnTo>
                      <a:pt x="295" y="432"/>
                    </a:lnTo>
                    <a:lnTo>
                      <a:pt x="295" y="432"/>
                    </a:lnTo>
                    <a:lnTo>
                      <a:pt x="297" y="432"/>
                    </a:lnTo>
                    <a:lnTo>
                      <a:pt x="297" y="432"/>
                    </a:lnTo>
                    <a:close/>
                    <a:moveTo>
                      <a:pt x="504" y="365"/>
                    </a:moveTo>
                    <a:lnTo>
                      <a:pt x="502" y="369"/>
                    </a:lnTo>
                    <a:lnTo>
                      <a:pt x="502" y="378"/>
                    </a:lnTo>
                    <a:lnTo>
                      <a:pt x="498" y="376"/>
                    </a:lnTo>
                    <a:lnTo>
                      <a:pt x="498" y="373"/>
                    </a:lnTo>
                    <a:lnTo>
                      <a:pt x="495" y="371"/>
                    </a:lnTo>
                    <a:lnTo>
                      <a:pt x="491" y="373"/>
                    </a:lnTo>
                    <a:lnTo>
                      <a:pt x="487" y="371"/>
                    </a:lnTo>
                    <a:lnTo>
                      <a:pt x="487" y="367"/>
                    </a:lnTo>
                    <a:lnTo>
                      <a:pt x="498" y="357"/>
                    </a:lnTo>
                    <a:lnTo>
                      <a:pt x="502" y="354"/>
                    </a:lnTo>
                    <a:lnTo>
                      <a:pt x="504" y="357"/>
                    </a:lnTo>
                    <a:lnTo>
                      <a:pt x="504" y="365"/>
                    </a:lnTo>
                    <a:lnTo>
                      <a:pt x="504" y="365"/>
                    </a:lnTo>
                    <a:close/>
                    <a:moveTo>
                      <a:pt x="508" y="365"/>
                    </a:moveTo>
                    <a:lnTo>
                      <a:pt x="508" y="365"/>
                    </a:lnTo>
                    <a:lnTo>
                      <a:pt x="508" y="363"/>
                    </a:lnTo>
                    <a:lnTo>
                      <a:pt x="510" y="361"/>
                    </a:lnTo>
                    <a:lnTo>
                      <a:pt x="508" y="357"/>
                    </a:lnTo>
                    <a:lnTo>
                      <a:pt x="508" y="354"/>
                    </a:lnTo>
                    <a:lnTo>
                      <a:pt x="504" y="350"/>
                    </a:lnTo>
                    <a:lnTo>
                      <a:pt x="508" y="350"/>
                    </a:lnTo>
                    <a:lnTo>
                      <a:pt x="514" y="348"/>
                    </a:lnTo>
                    <a:lnTo>
                      <a:pt x="521" y="352"/>
                    </a:lnTo>
                    <a:lnTo>
                      <a:pt x="523" y="357"/>
                    </a:lnTo>
                    <a:lnTo>
                      <a:pt x="519" y="359"/>
                    </a:lnTo>
                    <a:lnTo>
                      <a:pt x="510" y="365"/>
                    </a:lnTo>
                    <a:lnTo>
                      <a:pt x="508" y="365"/>
                    </a:lnTo>
                    <a:lnTo>
                      <a:pt x="508" y="365"/>
                    </a:lnTo>
                    <a:close/>
                    <a:moveTo>
                      <a:pt x="546" y="340"/>
                    </a:moveTo>
                    <a:lnTo>
                      <a:pt x="546" y="338"/>
                    </a:lnTo>
                    <a:lnTo>
                      <a:pt x="552" y="338"/>
                    </a:lnTo>
                    <a:lnTo>
                      <a:pt x="554" y="340"/>
                    </a:lnTo>
                    <a:lnTo>
                      <a:pt x="552" y="344"/>
                    </a:lnTo>
                    <a:lnTo>
                      <a:pt x="550" y="344"/>
                    </a:lnTo>
                    <a:lnTo>
                      <a:pt x="546" y="340"/>
                    </a:lnTo>
                    <a:lnTo>
                      <a:pt x="546" y="340"/>
                    </a:lnTo>
                    <a:close/>
                    <a:moveTo>
                      <a:pt x="748" y="532"/>
                    </a:moveTo>
                    <a:lnTo>
                      <a:pt x="750" y="529"/>
                    </a:lnTo>
                    <a:lnTo>
                      <a:pt x="753" y="529"/>
                    </a:lnTo>
                    <a:lnTo>
                      <a:pt x="750" y="532"/>
                    </a:lnTo>
                    <a:lnTo>
                      <a:pt x="748" y="532"/>
                    </a:lnTo>
                    <a:lnTo>
                      <a:pt x="748" y="532"/>
                    </a:lnTo>
                    <a:close/>
                    <a:moveTo>
                      <a:pt x="729" y="591"/>
                    </a:moveTo>
                    <a:lnTo>
                      <a:pt x="734" y="588"/>
                    </a:lnTo>
                    <a:lnTo>
                      <a:pt x="736" y="591"/>
                    </a:lnTo>
                    <a:lnTo>
                      <a:pt x="729" y="591"/>
                    </a:lnTo>
                    <a:lnTo>
                      <a:pt x="729" y="591"/>
                    </a:lnTo>
                    <a:close/>
                    <a:moveTo>
                      <a:pt x="774" y="580"/>
                    </a:moveTo>
                    <a:lnTo>
                      <a:pt x="778" y="578"/>
                    </a:lnTo>
                    <a:lnTo>
                      <a:pt x="780" y="578"/>
                    </a:lnTo>
                    <a:lnTo>
                      <a:pt x="776" y="582"/>
                    </a:lnTo>
                    <a:lnTo>
                      <a:pt x="774" y="584"/>
                    </a:lnTo>
                    <a:lnTo>
                      <a:pt x="774" y="580"/>
                    </a:lnTo>
                    <a:lnTo>
                      <a:pt x="774" y="580"/>
                    </a:lnTo>
                    <a:close/>
                    <a:moveTo>
                      <a:pt x="742" y="540"/>
                    </a:moveTo>
                    <a:lnTo>
                      <a:pt x="742" y="536"/>
                    </a:lnTo>
                    <a:lnTo>
                      <a:pt x="744" y="538"/>
                    </a:lnTo>
                    <a:lnTo>
                      <a:pt x="744" y="540"/>
                    </a:lnTo>
                    <a:lnTo>
                      <a:pt x="742" y="540"/>
                    </a:lnTo>
                    <a:lnTo>
                      <a:pt x="742" y="540"/>
                    </a:lnTo>
                    <a:close/>
                    <a:moveTo>
                      <a:pt x="746" y="555"/>
                    </a:moveTo>
                    <a:lnTo>
                      <a:pt x="746" y="548"/>
                    </a:lnTo>
                    <a:lnTo>
                      <a:pt x="748" y="546"/>
                    </a:lnTo>
                    <a:lnTo>
                      <a:pt x="750" y="548"/>
                    </a:lnTo>
                    <a:lnTo>
                      <a:pt x="750" y="553"/>
                    </a:lnTo>
                    <a:lnTo>
                      <a:pt x="755" y="553"/>
                    </a:lnTo>
                    <a:lnTo>
                      <a:pt x="755" y="555"/>
                    </a:lnTo>
                    <a:lnTo>
                      <a:pt x="753" y="557"/>
                    </a:lnTo>
                    <a:lnTo>
                      <a:pt x="746" y="555"/>
                    </a:lnTo>
                    <a:lnTo>
                      <a:pt x="746" y="555"/>
                    </a:lnTo>
                    <a:close/>
                    <a:moveTo>
                      <a:pt x="715" y="572"/>
                    </a:moveTo>
                    <a:lnTo>
                      <a:pt x="717" y="572"/>
                    </a:lnTo>
                    <a:lnTo>
                      <a:pt x="719" y="569"/>
                    </a:lnTo>
                    <a:lnTo>
                      <a:pt x="719" y="567"/>
                    </a:lnTo>
                    <a:lnTo>
                      <a:pt x="727" y="561"/>
                    </a:lnTo>
                    <a:lnTo>
                      <a:pt x="729" y="561"/>
                    </a:lnTo>
                    <a:lnTo>
                      <a:pt x="734" y="557"/>
                    </a:lnTo>
                    <a:lnTo>
                      <a:pt x="736" y="555"/>
                    </a:lnTo>
                    <a:lnTo>
                      <a:pt x="740" y="550"/>
                    </a:lnTo>
                    <a:lnTo>
                      <a:pt x="740" y="553"/>
                    </a:lnTo>
                    <a:lnTo>
                      <a:pt x="740" y="555"/>
                    </a:lnTo>
                    <a:lnTo>
                      <a:pt x="742" y="557"/>
                    </a:lnTo>
                    <a:lnTo>
                      <a:pt x="740" y="559"/>
                    </a:lnTo>
                    <a:lnTo>
                      <a:pt x="736" y="559"/>
                    </a:lnTo>
                    <a:lnTo>
                      <a:pt x="729" y="567"/>
                    </a:lnTo>
                    <a:lnTo>
                      <a:pt x="725" y="567"/>
                    </a:lnTo>
                    <a:lnTo>
                      <a:pt x="725" y="569"/>
                    </a:lnTo>
                    <a:lnTo>
                      <a:pt x="725" y="572"/>
                    </a:lnTo>
                    <a:lnTo>
                      <a:pt x="721" y="572"/>
                    </a:lnTo>
                    <a:lnTo>
                      <a:pt x="719" y="574"/>
                    </a:lnTo>
                    <a:lnTo>
                      <a:pt x="715" y="574"/>
                    </a:lnTo>
                    <a:lnTo>
                      <a:pt x="715" y="572"/>
                    </a:lnTo>
                    <a:lnTo>
                      <a:pt x="715" y="572"/>
                    </a:lnTo>
                    <a:close/>
                    <a:moveTo>
                      <a:pt x="712" y="563"/>
                    </a:moveTo>
                    <a:lnTo>
                      <a:pt x="719" y="559"/>
                    </a:lnTo>
                    <a:lnTo>
                      <a:pt x="719" y="563"/>
                    </a:lnTo>
                    <a:lnTo>
                      <a:pt x="715" y="565"/>
                    </a:lnTo>
                    <a:lnTo>
                      <a:pt x="715" y="565"/>
                    </a:lnTo>
                    <a:lnTo>
                      <a:pt x="712" y="563"/>
                    </a:lnTo>
                    <a:lnTo>
                      <a:pt x="712" y="563"/>
                    </a:lnTo>
                    <a:close/>
                    <a:moveTo>
                      <a:pt x="723" y="555"/>
                    </a:moveTo>
                    <a:lnTo>
                      <a:pt x="729" y="548"/>
                    </a:lnTo>
                    <a:lnTo>
                      <a:pt x="729" y="546"/>
                    </a:lnTo>
                    <a:lnTo>
                      <a:pt x="731" y="544"/>
                    </a:lnTo>
                    <a:lnTo>
                      <a:pt x="734" y="544"/>
                    </a:lnTo>
                    <a:lnTo>
                      <a:pt x="736" y="544"/>
                    </a:lnTo>
                    <a:lnTo>
                      <a:pt x="731" y="548"/>
                    </a:lnTo>
                    <a:lnTo>
                      <a:pt x="731" y="550"/>
                    </a:lnTo>
                    <a:lnTo>
                      <a:pt x="727" y="555"/>
                    </a:lnTo>
                    <a:lnTo>
                      <a:pt x="727" y="557"/>
                    </a:lnTo>
                    <a:lnTo>
                      <a:pt x="725" y="557"/>
                    </a:lnTo>
                    <a:lnTo>
                      <a:pt x="723" y="555"/>
                    </a:lnTo>
                    <a:lnTo>
                      <a:pt x="723" y="555"/>
                    </a:lnTo>
                    <a:close/>
                    <a:moveTo>
                      <a:pt x="729" y="529"/>
                    </a:moveTo>
                    <a:lnTo>
                      <a:pt x="731" y="525"/>
                    </a:lnTo>
                    <a:lnTo>
                      <a:pt x="734" y="527"/>
                    </a:lnTo>
                    <a:lnTo>
                      <a:pt x="734" y="529"/>
                    </a:lnTo>
                    <a:lnTo>
                      <a:pt x="734" y="532"/>
                    </a:lnTo>
                    <a:lnTo>
                      <a:pt x="734" y="534"/>
                    </a:lnTo>
                    <a:lnTo>
                      <a:pt x="729" y="529"/>
                    </a:lnTo>
                    <a:lnTo>
                      <a:pt x="729" y="529"/>
                    </a:lnTo>
                    <a:close/>
                    <a:moveTo>
                      <a:pt x="489" y="251"/>
                    </a:moveTo>
                    <a:lnTo>
                      <a:pt x="489" y="251"/>
                    </a:lnTo>
                    <a:lnTo>
                      <a:pt x="491" y="251"/>
                    </a:lnTo>
                    <a:lnTo>
                      <a:pt x="495" y="251"/>
                    </a:lnTo>
                    <a:lnTo>
                      <a:pt x="491" y="253"/>
                    </a:lnTo>
                    <a:lnTo>
                      <a:pt x="489" y="251"/>
                    </a:lnTo>
                    <a:lnTo>
                      <a:pt x="489" y="251"/>
                    </a:lnTo>
                    <a:close/>
                    <a:moveTo>
                      <a:pt x="411" y="335"/>
                    </a:moveTo>
                    <a:lnTo>
                      <a:pt x="415" y="329"/>
                    </a:lnTo>
                    <a:lnTo>
                      <a:pt x="415" y="325"/>
                    </a:lnTo>
                    <a:lnTo>
                      <a:pt x="409" y="323"/>
                    </a:lnTo>
                    <a:lnTo>
                      <a:pt x="411" y="317"/>
                    </a:lnTo>
                    <a:lnTo>
                      <a:pt x="409" y="310"/>
                    </a:lnTo>
                    <a:lnTo>
                      <a:pt x="405" y="308"/>
                    </a:lnTo>
                    <a:lnTo>
                      <a:pt x="398" y="308"/>
                    </a:lnTo>
                    <a:lnTo>
                      <a:pt x="396" y="310"/>
                    </a:lnTo>
                    <a:lnTo>
                      <a:pt x="392" y="310"/>
                    </a:lnTo>
                    <a:lnTo>
                      <a:pt x="390" y="306"/>
                    </a:lnTo>
                    <a:lnTo>
                      <a:pt x="390" y="302"/>
                    </a:lnTo>
                    <a:lnTo>
                      <a:pt x="398" y="293"/>
                    </a:lnTo>
                    <a:lnTo>
                      <a:pt x="403" y="285"/>
                    </a:lnTo>
                    <a:lnTo>
                      <a:pt x="405" y="285"/>
                    </a:lnTo>
                    <a:lnTo>
                      <a:pt x="405" y="293"/>
                    </a:lnTo>
                    <a:lnTo>
                      <a:pt x="403" y="295"/>
                    </a:lnTo>
                    <a:lnTo>
                      <a:pt x="407" y="298"/>
                    </a:lnTo>
                    <a:lnTo>
                      <a:pt x="407" y="300"/>
                    </a:lnTo>
                    <a:lnTo>
                      <a:pt x="411" y="300"/>
                    </a:lnTo>
                    <a:lnTo>
                      <a:pt x="413" y="298"/>
                    </a:lnTo>
                    <a:lnTo>
                      <a:pt x="422" y="300"/>
                    </a:lnTo>
                    <a:lnTo>
                      <a:pt x="426" y="302"/>
                    </a:lnTo>
                    <a:lnTo>
                      <a:pt x="426" y="306"/>
                    </a:lnTo>
                    <a:lnTo>
                      <a:pt x="422" y="308"/>
                    </a:lnTo>
                    <a:lnTo>
                      <a:pt x="426" y="312"/>
                    </a:lnTo>
                    <a:lnTo>
                      <a:pt x="428" y="314"/>
                    </a:lnTo>
                    <a:lnTo>
                      <a:pt x="428" y="319"/>
                    </a:lnTo>
                    <a:lnTo>
                      <a:pt x="436" y="325"/>
                    </a:lnTo>
                    <a:lnTo>
                      <a:pt x="436" y="329"/>
                    </a:lnTo>
                    <a:lnTo>
                      <a:pt x="434" y="331"/>
                    </a:lnTo>
                    <a:lnTo>
                      <a:pt x="428" y="329"/>
                    </a:lnTo>
                    <a:lnTo>
                      <a:pt x="426" y="329"/>
                    </a:lnTo>
                    <a:lnTo>
                      <a:pt x="426" y="331"/>
                    </a:lnTo>
                    <a:lnTo>
                      <a:pt x="422" y="331"/>
                    </a:lnTo>
                    <a:lnTo>
                      <a:pt x="415" y="335"/>
                    </a:lnTo>
                    <a:lnTo>
                      <a:pt x="411" y="335"/>
                    </a:lnTo>
                    <a:lnTo>
                      <a:pt x="411" y="335"/>
                    </a:lnTo>
                    <a:close/>
                    <a:moveTo>
                      <a:pt x="386" y="470"/>
                    </a:moveTo>
                    <a:lnTo>
                      <a:pt x="390" y="470"/>
                    </a:lnTo>
                    <a:lnTo>
                      <a:pt x="394" y="470"/>
                    </a:lnTo>
                    <a:lnTo>
                      <a:pt x="398" y="470"/>
                    </a:lnTo>
                    <a:lnTo>
                      <a:pt x="403" y="472"/>
                    </a:lnTo>
                    <a:lnTo>
                      <a:pt x="407" y="468"/>
                    </a:lnTo>
                    <a:lnTo>
                      <a:pt x="411" y="466"/>
                    </a:lnTo>
                    <a:lnTo>
                      <a:pt x="411" y="470"/>
                    </a:lnTo>
                    <a:lnTo>
                      <a:pt x="415" y="472"/>
                    </a:lnTo>
                    <a:lnTo>
                      <a:pt x="417" y="477"/>
                    </a:lnTo>
                    <a:lnTo>
                      <a:pt x="413" y="483"/>
                    </a:lnTo>
                    <a:lnTo>
                      <a:pt x="411" y="487"/>
                    </a:lnTo>
                    <a:lnTo>
                      <a:pt x="407" y="487"/>
                    </a:lnTo>
                    <a:lnTo>
                      <a:pt x="403" y="485"/>
                    </a:lnTo>
                    <a:lnTo>
                      <a:pt x="398" y="487"/>
                    </a:lnTo>
                    <a:lnTo>
                      <a:pt x="396" y="485"/>
                    </a:lnTo>
                    <a:lnTo>
                      <a:pt x="392" y="485"/>
                    </a:lnTo>
                    <a:lnTo>
                      <a:pt x="388" y="477"/>
                    </a:lnTo>
                    <a:lnTo>
                      <a:pt x="386" y="470"/>
                    </a:lnTo>
                    <a:lnTo>
                      <a:pt x="386" y="470"/>
                    </a:lnTo>
                    <a:close/>
                    <a:moveTo>
                      <a:pt x="649" y="532"/>
                    </a:moveTo>
                    <a:lnTo>
                      <a:pt x="656" y="525"/>
                    </a:lnTo>
                    <a:lnTo>
                      <a:pt x="658" y="525"/>
                    </a:lnTo>
                    <a:lnTo>
                      <a:pt x="658" y="527"/>
                    </a:lnTo>
                    <a:lnTo>
                      <a:pt x="653" y="532"/>
                    </a:lnTo>
                    <a:lnTo>
                      <a:pt x="649" y="532"/>
                    </a:lnTo>
                    <a:lnTo>
                      <a:pt x="649" y="532"/>
                    </a:lnTo>
                    <a:close/>
                    <a:moveTo>
                      <a:pt x="607" y="559"/>
                    </a:moveTo>
                    <a:lnTo>
                      <a:pt x="611" y="559"/>
                    </a:lnTo>
                    <a:lnTo>
                      <a:pt x="613" y="559"/>
                    </a:lnTo>
                    <a:lnTo>
                      <a:pt x="611" y="561"/>
                    </a:lnTo>
                    <a:lnTo>
                      <a:pt x="607" y="559"/>
                    </a:lnTo>
                    <a:lnTo>
                      <a:pt x="607" y="559"/>
                    </a:lnTo>
                    <a:close/>
                    <a:moveTo>
                      <a:pt x="607" y="593"/>
                    </a:moveTo>
                    <a:lnTo>
                      <a:pt x="609" y="593"/>
                    </a:lnTo>
                    <a:lnTo>
                      <a:pt x="613" y="593"/>
                    </a:lnTo>
                    <a:lnTo>
                      <a:pt x="611" y="597"/>
                    </a:lnTo>
                    <a:lnTo>
                      <a:pt x="609" y="599"/>
                    </a:lnTo>
                    <a:lnTo>
                      <a:pt x="607" y="597"/>
                    </a:lnTo>
                    <a:lnTo>
                      <a:pt x="607" y="593"/>
                    </a:lnTo>
                    <a:lnTo>
                      <a:pt x="607" y="593"/>
                    </a:lnTo>
                    <a:close/>
                    <a:moveTo>
                      <a:pt x="592" y="612"/>
                    </a:moveTo>
                    <a:lnTo>
                      <a:pt x="590" y="612"/>
                    </a:lnTo>
                    <a:lnTo>
                      <a:pt x="592" y="609"/>
                    </a:lnTo>
                    <a:lnTo>
                      <a:pt x="594" y="609"/>
                    </a:lnTo>
                    <a:lnTo>
                      <a:pt x="597" y="609"/>
                    </a:lnTo>
                    <a:lnTo>
                      <a:pt x="599" y="609"/>
                    </a:lnTo>
                    <a:lnTo>
                      <a:pt x="601" y="605"/>
                    </a:lnTo>
                    <a:lnTo>
                      <a:pt x="601" y="603"/>
                    </a:lnTo>
                    <a:lnTo>
                      <a:pt x="601" y="601"/>
                    </a:lnTo>
                    <a:lnTo>
                      <a:pt x="605" y="601"/>
                    </a:lnTo>
                    <a:lnTo>
                      <a:pt x="607" y="601"/>
                    </a:lnTo>
                    <a:lnTo>
                      <a:pt x="607" y="605"/>
                    </a:lnTo>
                    <a:lnTo>
                      <a:pt x="609" y="605"/>
                    </a:lnTo>
                    <a:lnTo>
                      <a:pt x="609" y="603"/>
                    </a:lnTo>
                    <a:lnTo>
                      <a:pt x="611" y="603"/>
                    </a:lnTo>
                    <a:lnTo>
                      <a:pt x="613" y="605"/>
                    </a:lnTo>
                    <a:lnTo>
                      <a:pt x="611" y="607"/>
                    </a:lnTo>
                    <a:lnTo>
                      <a:pt x="609" y="609"/>
                    </a:lnTo>
                    <a:lnTo>
                      <a:pt x="613" y="612"/>
                    </a:lnTo>
                    <a:lnTo>
                      <a:pt x="613" y="614"/>
                    </a:lnTo>
                    <a:lnTo>
                      <a:pt x="611" y="614"/>
                    </a:lnTo>
                    <a:lnTo>
                      <a:pt x="609" y="614"/>
                    </a:lnTo>
                    <a:lnTo>
                      <a:pt x="605" y="616"/>
                    </a:lnTo>
                    <a:lnTo>
                      <a:pt x="603" y="616"/>
                    </a:lnTo>
                    <a:lnTo>
                      <a:pt x="603" y="614"/>
                    </a:lnTo>
                    <a:lnTo>
                      <a:pt x="599" y="616"/>
                    </a:lnTo>
                    <a:lnTo>
                      <a:pt x="597" y="616"/>
                    </a:lnTo>
                    <a:lnTo>
                      <a:pt x="592" y="612"/>
                    </a:lnTo>
                    <a:lnTo>
                      <a:pt x="592" y="612"/>
                    </a:lnTo>
                    <a:close/>
                    <a:moveTo>
                      <a:pt x="550" y="654"/>
                    </a:moveTo>
                    <a:lnTo>
                      <a:pt x="550" y="656"/>
                    </a:lnTo>
                    <a:lnTo>
                      <a:pt x="548" y="656"/>
                    </a:lnTo>
                    <a:lnTo>
                      <a:pt x="544" y="656"/>
                    </a:lnTo>
                    <a:lnTo>
                      <a:pt x="544" y="652"/>
                    </a:lnTo>
                    <a:lnTo>
                      <a:pt x="546" y="650"/>
                    </a:lnTo>
                    <a:lnTo>
                      <a:pt x="546" y="645"/>
                    </a:lnTo>
                    <a:lnTo>
                      <a:pt x="546" y="639"/>
                    </a:lnTo>
                    <a:lnTo>
                      <a:pt x="546" y="639"/>
                    </a:lnTo>
                    <a:lnTo>
                      <a:pt x="546" y="635"/>
                    </a:lnTo>
                    <a:lnTo>
                      <a:pt x="552" y="633"/>
                    </a:lnTo>
                    <a:lnTo>
                      <a:pt x="561" y="626"/>
                    </a:lnTo>
                    <a:lnTo>
                      <a:pt x="565" y="626"/>
                    </a:lnTo>
                    <a:lnTo>
                      <a:pt x="567" y="628"/>
                    </a:lnTo>
                    <a:lnTo>
                      <a:pt x="567" y="635"/>
                    </a:lnTo>
                    <a:lnTo>
                      <a:pt x="569" y="637"/>
                    </a:lnTo>
                    <a:lnTo>
                      <a:pt x="571" y="633"/>
                    </a:lnTo>
                    <a:lnTo>
                      <a:pt x="571" y="628"/>
                    </a:lnTo>
                    <a:lnTo>
                      <a:pt x="571" y="628"/>
                    </a:lnTo>
                    <a:lnTo>
                      <a:pt x="573" y="628"/>
                    </a:lnTo>
                    <a:lnTo>
                      <a:pt x="576" y="626"/>
                    </a:lnTo>
                    <a:lnTo>
                      <a:pt x="571" y="624"/>
                    </a:lnTo>
                    <a:lnTo>
                      <a:pt x="571" y="622"/>
                    </a:lnTo>
                    <a:lnTo>
                      <a:pt x="576" y="618"/>
                    </a:lnTo>
                    <a:lnTo>
                      <a:pt x="578" y="618"/>
                    </a:lnTo>
                    <a:lnTo>
                      <a:pt x="580" y="620"/>
                    </a:lnTo>
                    <a:lnTo>
                      <a:pt x="580" y="624"/>
                    </a:lnTo>
                    <a:lnTo>
                      <a:pt x="578" y="626"/>
                    </a:lnTo>
                    <a:lnTo>
                      <a:pt x="578" y="628"/>
                    </a:lnTo>
                    <a:lnTo>
                      <a:pt x="580" y="628"/>
                    </a:lnTo>
                    <a:lnTo>
                      <a:pt x="582" y="624"/>
                    </a:lnTo>
                    <a:lnTo>
                      <a:pt x="584" y="624"/>
                    </a:lnTo>
                    <a:lnTo>
                      <a:pt x="586" y="624"/>
                    </a:lnTo>
                    <a:lnTo>
                      <a:pt x="586" y="622"/>
                    </a:lnTo>
                    <a:lnTo>
                      <a:pt x="586" y="618"/>
                    </a:lnTo>
                    <a:lnTo>
                      <a:pt x="588" y="618"/>
                    </a:lnTo>
                    <a:lnTo>
                      <a:pt x="590" y="620"/>
                    </a:lnTo>
                    <a:lnTo>
                      <a:pt x="590" y="622"/>
                    </a:lnTo>
                    <a:lnTo>
                      <a:pt x="590" y="624"/>
                    </a:lnTo>
                    <a:lnTo>
                      <a:pt x="590" y="626"/>
                    </a:lnTo>
                    <a:lnTo>
                      <a:pt x="592" y="626"/>
                    </a:lnTo>
                    <a:lnTo>
                      <a:pt x="594" y="622"/>
                    </a:lnTo>
                    <a:lnTo>
                      <a:pt x="599" y="622"/>
                    </a:lnTo>
                    <a:lnTo>
                      <a:pt x="601" y="622"/>
                    </a:lnTo>
                    <a:lnTo>
                      <a:pt x="603" y="626"/>
                    </a:lnTo>
                    <a:lnTo>
                      <a:pt x="599" y="626"/>
                    </a:lnTo>
                    <a:lnTo>
                      <a:pt x="597" y="626"/>
                    </a:lnTo>
                    <a:lnTo>
                      <a:pt x="597" y="631"/>
                    </a:lnTo>
                    <a:lnTo>
                      <a:pt x="599" y="631"/>
                    </a:lnTo>
                    <a:lnTo>
                      <a:pt x="599" y="633"/>
                    </a:lnTo>
                    <a:lnTo>
                      <a:pt x="597" y="637"/>
                    </a:lnTo>
                    <a:lnTo>
                      <a:pt x="592" y="637"/>
                    </a:lnTo>
                    <a:lnTo>
                      <a:pt x="592" y="635"/>
                    </a:lnTo>
                    <a:lnTo>
                      <a:pt x="590" y="637"/>
                    </a:lnTo>
                    <a:lnTo>
                      <a:pt x="586" y="635"/>
                    </a:lnTo>
                    <a:lnTo>
                      <a:pt x="584" y="635"/>
                    </a:lnTo>
                    <a:lnTo>
                      <a:pt x="582" y="637"/>
                    </a:lnTo>
                    <a:lnTo>
                      <a:pt x="586" y="639"/>
                    </a:lnTo>
                    <a:lnTo>
                      <a:pt x="588" y="641"/>
                    </a:lnTo>
                    <a:lnTo>
                      <a:pt x="586" y="645"/>
                    </a:lnTo>
                    <a:lnTo>
                      <a:pt x="582" y="645"/>
                    </a:lnTo>
                    <a:lnTo>
                      <a:pt x="580" y="641"/>
                    </a:lnTo>
                    <a:lnTo>
                      <a:pt x="576" y="641"/>
                    </a:lnTo>
                    <a:lnTo>
                      <a:pt x="571" y="643"/>
                    </a:lnTo>
                    <a:lnTo>
                      <a:pt x="576" y="643"/>
                    </a:lnTo>
                    <a:lnTo>
                      <a:pt x="578" y="647"/>
                    </a:lnTo>
                    <a:lnTo>
                      <a:pt x="576" y="647"/>
                    </a:lnTo>
                    <a:lnTo>
                      <a:pt x="571" y="647"/>
                    </a:lnTo>
                    <a:lnTo>
                      <a:pt x="569" y="650"/>
                    </a:lnTo>
                    <a:lnTo>
                      <a:pt x="567" y="647"/>
                    </a:lnTo>
                    <a:lnTo>
                      <a:pt x="565" y="652"/>
                    </a:lnTo>
                    <a:lnTo>
                      <a:pt x="563" y="652"/>
                    </a:lnTo>
                    <a:lnTo>
                      <a:pt x="561" y="654"/>
                    </a:lnTo>
                    <a:lnTo>
                      <a:pt x="561" y="656"/>
                    </a:lnTo>
                    <a:lnTo>
                      <a:pt x="557" y="658"/>
                    </a:lnTo>
                    <a:lnTo>
                      <a:pt x="557" y="662"/>
                    </a:lnTo>
                    <a:lnTo>
                      <a:pt x="554" y="662"/>
                    </a:lnTo>
                    <a:lnTo>
                      <a:pt x="552" y="664"/>
                    </a:lnTo>
                    <a:lnTo>
                      <a:pt x="548" y="664"/>
                    </a:lnTo>
                    <a:lnTo>
                      <a:pt x="550" y="662"/>
                    </a:lnTo>
                    <a:lnTo>
                      <a:pt x="557" y="658"/>
                    </a:lnTo>
                    <a:lnTo>
                      <a:pt x="557" y="656"/>
                    </a:lnTo>
                    <a:lnTo>
                      <a:pt x="559" y="652"/>
                    </a:lnTo>
                    <a:lnTo>
                      <a:pt x="557" y="652"/>
                    </a:lnTo>
                    <a:lnTo>
                      <a:pt x="554" y="654"/>
                    </a:lnTo>
                    <a:lnTo>
                      <a:pt x="552" y="652"/>
                    </a:lnTo>
                    <a:lnTo>
                      <a:pt x="554" y="650"/>
                    </a:lnTo>
                    <a:lnTo>
                      <a:pt x="550" y="650"/>
                    </a:lnTo>
                    <a:lnTo>
                      <a:pt x="548" y="652"/>
                    </a:lnTo>
                    <a:lnTo>
                      <a:pt x="550" y="652"/>
                    </a:lnTo>
                    <a:lnTo>
                      <a:pt x="550" y="654"/>
                    </a:lnTo>
                    <a:lnTo>
                      <a:pt x="550" y="654"/>
                    </a:lnTo>
                    <a:close/>
                    <a:moveTo>
                      <a:pt x="542" y="669"/>
                    </a:moveTo>
                    <a:lnTo>
                      <a:pt x="546" y="669"/>
                    </a:lnTo>
                    <a:lnTo>
                      <a:pt x="544" y="671"/>
                    </a:lnTo>
                    <a:lnTo>
                      <a:pt x="542" y="669"/>
                    </a:lnTo>
                    <a:lnTo>
                      <a:pt x="542" y="669"/>
                    </a:lnTo>
                    <a:close/>
                    <a:moveTo>
                      <a:pt x="531" y="675"/>
                    </a:moveTo>
                    <a:lnTo>
                      <a:pt x="533" y="669"/>
                    </a:lnTo>
                    <a:lnTo>
                      <a:pt x="542" y="666"/>
                    </a:lnTo>
                    <a:lnTo>
                      <a:pt x="535" y="673"/>
                    </a:lnTo>
                    <a:lnTo>
                      <a:pt x="531" y="675"/>
                    </a:lnTo>
                    <a:lnTo>
                      <a:pt x="531" y="675"/>
                    </a:lnTo>
                    <a:close/>
                    <a:moveTo>
                      <a:pt x="504" y="696"/>
                    </a:moveTo>
                    <a:lnTo>
                      <a:pt x="502" y="696"/>
                    </a:lnTo>
                    <a:lnTo>
                      <a:pt x="504" y="694"/>
                    </a:lnTo>
                    <a:lnTo>
                      <a:pt x="508" y="692"/>
                    </a:lnTo>
                    <a:lnTo>
                      <a:pt x="506" y="696"/>
                    </a:lnTo>
                    <a:lnTo>
                      <a:pt x="504" y="696"/>
                    </a:lnTo>
                    <a:lnTo>
                      <a:pt x="504" y="696"/>
                    </a:lnTo>
                    <a:close/>
                    <a:moveTo>
                      <a:pt x="489" y="660"/>
                    </a:moveTo>
                    <a:lnTo>
                      <a:pt x="493" y="660"/>
                    </a:lnTo>
                    <a:lnTo>
                      <a:pt x="495" y="662"/>
                    </a:lnTo>
                    <a:lnTo>
                      <a:pt x="493" y="664"/>
                    </a:lnTo>
                    <a:lnTo>
                      <a:pt x="489" y="660"/>
                    </a:lnTo>
                    <a:lnTo>
                      <a:pt x="489" y="660"/>
                    </a:lnTo>
                    <a:close/>
                    <a:moveTo>
                      <a:pt x="411" y="696"/>
                    </a:moveTo>
                    <a:lnTo>
                      <a:pt x="411" y="696"/>
                    </a:lnTo>
                    <a:lnTo>
                      <a:pt x="413" y="694"/>
                    </a:lnTo>
                    <a:lnTo>
                      <a:pt x="415" y="698"/>
                    </a:lnTo>
                    <a:lnTo>
                      <a:pt x="411" y="696"/>
                    </a:lnTo>
                    <a:lnTo>
                      <a:pt x="411" y="696"/>
                    </a:lnTo>
                    <a:close/>
                    <a:moveTo>
                      <a:pt x="407" y="698"/>
                    </a:moveTo>
                    <a:lnTo>
                      <a:pt x="411" y="698"/>
                    </a:lnTo>
                    <a:lnTo>
                      <a:pt x="407" y="700"/>
                    </a:lnTo>
                    <a:lnTo>
                      <a:pt x="407" y="698"/>
                    </a:lnTo>
                    <a:lnTo>
                      <a:pt x="407" y="698"/>
                    </a:lnTo>
                    <a:close/>
                    <a:moveTo>
                      <a:pt x="426" y="713"/>
                    </a:moveTo>
                    <a:lnTo>
                      <a:pt x="426" y="715"/>
                    </a:lnTo>
                    <a:lnTo>
                      <a:pt x="424" y="717"/>
                    </a:lnTo>
                    <a:lnTo>
                      <a:pt x="424" y="715"/>
                    </a:lnTo>
                    <a:lnTo>
                      <a:pt x="426" y="713"/>
                    </a:lnTo>
                    <a:lnTo>
                      <a:pt x="426" y="713"/>
                    </a:lnTo>
                    <a:close/>
                    <a:moveTo>
                      <a:pt x="422" y="711"/>
                    </a:moveTo>
                    <a:lnTo>
                      <a:pt x="424" y="706"/>
                    </a:lnTo>
                    <a:lnTo>
                      <a:pt x="424" y="709"/>
                    </a:lnTo>
                    <a:lnTo>
                      <a:pt x="424" y="709"/>
                    </a:lnTo>
                    <a:lnTo>
                      <a:pt x="422" y="711"/>
                    </a:lnTo>
                    <a:lnTo>
                      <a:pt x="422" y="711"/>
                    </a:lnTo>
                    <a:close/>
                    <a:moveTo>
                      <a:pt x="405" y="715"/>
                    </a:moveTo>
                    <a:lnTo>
                      <a:pt x="407" y="711"/>
                    </a:lnTo>
                    <a:lnTo>
                      <a:pt x="411" y="706"/>
                    </a:lnTo>
                    <a:lnTo>
                      <a:pt x="413" y="704"/>
                    </a:lnTo>
                    <a:lnTo>
                      <a:pt x="417" y="704"/>
                    </a:lnTo>
                    <a:lnTo>
                      <a:pt x="415" y="706"/>
                    </a:lnTo>
                    <a:lnTo>
                      <a:pt x="413" y="711"/>
                    </a:lnTo>
                    <a:lnTo>
                      <a:pt x="409" y="713"/>
                    </a:lnTo>
                    <a:lnTo>
                      <a:pt x="405" y="715"/>
                    </a:lnTo>
                    <a:lnTo>
                      <a:pt x="405" y="715"/>
                    </a:lnTo>
                    <a:close/>
                    <a:moveTo>
                      <a:pt x="401" y="704"/>
                    </a:moveTo>
                    <a:lnTo>
                      <a:pt x="398" y="700"/>
                    </a:lnTo>
                    <a:lnTo>
                      <a:pt x="401" y="698"/>
                    </a:lnTo>
                    <a:lnTo>
                      <a:pt x="403" y="696"/>
                    </a:lnTo>
                    <a:lnTo>
                      <a:pt x="405" y="698"/>
                    </a:lnTo>
                    <a:lnTo>
                      <a:pt x="403" y="700"/>
                    </a:lnTo>
                    <a:lnTo>
                      <a:pt x="403" y="704"/>
                    </a:lnTo>
                    <a:lnTo>
                      <a:pt x="401" y="704"/>
                    </a:lnTo>
                    <a:lnTo>
                      <a:pt x="401" y="704"/>
                    </a:lnTo>
                    <a:close/>
                    <a:moveTo>
                      <a:pt x="379" y="700"/>
                    </a:moveTo>
                    <a:lnTo>
                      <a:pt x="384" y="700"/>
                    </a:lnTo>
                    <a:lnTo>
                      <a:pt x="386" y="702"/>
                    </a:lnTo>
                    <a:lnTo>
                      <a:pt x="382" y="704"/>
                    </a:lnTo>
                    <a:lnTo>
                      <a:pt x="379" y="700"/>
                    </a:lnTo>
                    <a:lnTo>
                      <a:pt x="379" y="700"/>
                    </a:lnTo>
                    <a:close/>
                    <a:moveTo>
                      <a:pt x="367" y="711"/>
                    </a:moveTo>
                    <a:lnTo>
                      <a:pt x="367" y="709"/>
                    </a:lnTo>
                    <a:lnTo>
                      <a:pt x="369" y="704"/>
                    </a:lnTo>
                    <a:lnTo>
                      <a:pt x="371" y="709"/>
                    </a:lnTo>
                    <a:lnTo>
                      <a:pt x="367" y="711"/>
                    </a:lnTo>
                    <a:lnTo>
                      <a:pt x="367" y="711"/>
                    </a:lnTo>
                    <a:close/>
                    <a:moveTo>
                      <a:pt x="354" y="721"/>
                    </a:moveTo>
                    <a:lnTo>
                      <a:pt x="356" y="723"/>
                    </a:lnTo>
                    <a:lnTo>
                      <a:pt x="354" y="725"/>
                    </a:lnTo>
                    <a:lnTo>
                      <a:pt x="350" y="723"/>
                    </a:lnTo>
                    <a:lnTo>
                      <a:pt x="354" y="721"/>
                    </a:lnTo>
                    <a:lnTo>
                      <a:pt x="354" y="721"/>
                    </a:lnTo>
                    <a:close/>
                    <a:moveTo>
                      <a:pt x="2" y="789"/>
                    </a:moveTo>
                    <a:lnTo>
                      <a:pt x="0" y="793"/>
                    </a:lnTo>
                    <a:lnTo>
                      <a:pt x="4" y="791"/>
                    </a:lnTo>
                    <a:lnTo>
                      <a:pt x="2" y="789"/>
                    </a:lnTo>
                    <a:lnTo>
                      <a:pt x="2" y="789"/>
                    </a:lnTo>
                    <a:close/>
                    <a:moveTo>
                      <a:pt x="4" y="780"/>
                    </a:moveTo>
                    <a:lnTo>
                      <a:pt x="2" y="782"/>
                    </a:lnTo>
                    <a:lnTo>
                      <a:pt x="4" y="784"/>
                    </a:lnTo>
                    <a:lnTo>
                      <a:pt x="9" y="782"/>
                    </a:lnTo>
                    <a:lnTo>
                      <a:pt x="4" y="780"/>
                    </a:lnTo>
                    <a:lnTo>
                      <a:pt x="4" y="780"/>
                    </a:lnTo>
                    <a:close/>
                    <a:moveTo>
                      <a:pt x="11" y="772"/>
                    </a:moveTo>
                    <a:lnTo>
                      <a:pt x="13" y="774"/>
                    </a:lnTo>
                    <a:lnTo>
                      <a:pt x="13" y="770"/>
                    </a:lnTo>
                    <a:lnTo>
                      <a:pt x="11" y="772"/>
                    </a:lnTo>
                    <a:lnTo>
                      <a:pt x="11" y="772"/>
                    </a:lnTo>
                    <a:close/>
                    <a:moveTo>
                      <a:pt x="34" y="774"/>
                    </a:moveTo>
                    <a:lnTo>
                      <a:pt x="30" y="770"/>
                    </a:lnTo>
                    <a:lnTo>
                      <a:pt x="28" y="768"/>
                    </a:lnTo>
                    <a:lnTo>
                      <a:pt x="23" y="772"/>
                    </a:lnTo>
                    <a:lnTo>
                      <a:pt x="25" y="774"/>
                    </a:lnTo>
                    <a:lnTo>
                      <a:pt x="30" y="776"/>
                    </a:lnTo>
                    <a:lnTo>
                      <a:pt x="25" y="776"/>
                    </a:lnTo>
                    <a:lnTo>
                      <a:pt x="28" y="778"/>
                    </a:lnTo>
                    <a:lnTo>
                      <a:pt x="30" y="778"/>
                    </a:lnTo>
                    <a:lnTo>
                      <a:pt x="32" y="776"/>
                    </a:lnTo>
                    <a:lnTo>
                      <a:pt x="34" y="774"/>
                    </a:lnTo>
                    <a:lnTo>
                      <a:pt x="34" y="774"/>
                    </a:lnTo>
                    <a:close/>
                    <a:moveTo>
                      <a:pt x="38" y="782"/>
                    </a:moveTo>
                    <a:lnTo>
                      <a:pt x="40" y="782"/>
                    </a:lnTo>
                    <a:lnTo>
                      <a:pt x="44" y="780"/>
                    </a:lnTo>
                    <a:lnTo>
                      <a:pt x="44" y="776"/>
                    </a:lnTo>
                    <a:lnTo>
                      <a:pt x="46" y="774"/>
                    </a:lnTo>
                    <a:lnTo>
                      <a:pt x="44" y="772"/>
                    </a:lnTo>
                    <a:lnTo>
                      <a:pt x="42" y="776"/>
                    </a:lnTo>
                    <a:lnTo>
                      <a:pt x="40" y="780"/>
                    </a:lnTo>
                    <a:lnTo>
                      <a:pt x="38" y="782"/>
                    </a:lnTo>
                    <a:lnTo>
                      <a:pt x="38" y="782"/>
                    </a:lnTo>
                    <a:close/>
                    <a:moveTo>
                      <a:pt x="57" y="778"/>
                    </a:moveTo>
                    <a:lnTo>
                      <a:pt x="57" y="774"/>
                    </a:lnTo>
                    <a:lnTo>
                      <a:pt x="55" y="774"/>
                    </a:lnTo>
                    <a:lnTo>
                      <a:pt x="53" y="778"/>
                    </a:lnTo>
                    <a:lnTo>
                      <a:pt x="51" y="778"/>
                    </a:lnTo>
                    <a:lnTo>
                      <a:pt x="49" y="782"/>
                    </a:lnTo>
                    <a:lnTo>
                      <a:pt x="53" y="782"/>
                    </a:lnTo>
                    <a:lnTo>
                      <a:pt x="57" y="778"/>
                    </a:lnTo>
                    <a:lnTo>
                      <a:pt x="57" y="778"/>
                    </a:lnTo>
                    <a:close/>
                    <a:moveTo>
                      <a:pt x="105" y="778"/>
                    </a:moveTo>
                    <a:lnTo>
                      <a:pt x="105" y="774"/>
                    </a:lnTo>
                    <a:lnTo>
                      <a:pt x="108" y="772"/>
                    </a:lnTo>
                    <a:lnTo>
                      <a:pt x="108" y="768"/>
                    </a:lnTo>
                    <a:lnTo>
                      <a:pt x="105" y="768"/>
                    </a:lnTo>
                    <a:lnTo>
                      <a:pt x="101" y="770"/>
                    </a:lnTo>
                    <a:lnTo>
                      <a:pt x="101" y="772"/>
                    </a:lnTo>
                    <a:lnTo>
                      <a:pt x="99" y="774"/>
                    </a:lnTo>
                    <a:lnTo>
                      <a:pt x="97" y="772"/>
                    </a:lnTo>
                    <a:lnTo>
                      <a:pt x="95" y="776"/>
                    </a:lnTo>
                    <a:lnTo>
                      <a:pt x="91" y="776"/>
                    </a:lnTo>
                    <a:lnTo>
                      <a:pt x="89" y="774"/>
                    </a:lnTo>
                    <a:lnTo>
                      <a:pt x="87" y="776"/>
                    </a:lnTo>
                    <a:lnTo>
                      <a:pt x="91" y="778"/>
                    </a:lnTo>
                    <a:lnTo>
                      <a:pt x="93" y="778"/>
                    </a:lnTo>
                    <a:lnTo>
                      <a:pt x="97" y="778"/>
                    </a:lnTo>
                    <a:lnTo>
                      <a:pt x="101" y="776"/>
                    </a:lnTo>
                    <a:lnTo>
                      <a:pt x="105" y="778"/>
                    </a:lnTo>
                    <a:lnTo>
                      <a:pt x="105" y="778"/>
                    </a:lnTo>
                    <a:close/>
                    <a:moveTo>
                      <a:pt x="112" y="778"/>
                    </a:moveTo>
                    <a:lnTo>
                      <a:pt x="122" y="780"/>
                    </a:lnTo>
                    <a:lnTo>
                      <a:pt x="124" y="780"/>
                    </a:lnTo>
                    <a:lnTo>
                      <a:pt x="129" y="782"/>
                    </a:lnTo>
                    <a:lnTo>
                      <a:pt x="122" y="782"/>
                    </a:lnTo>
                    <a:lnTo>
                      <a:pt x="114" y="780"/>
                    </a:lnTo>
                    <a:lnTo>
                      <a:pt x="110" y="782"/>
                    </a:lnTo>
                    <a:lnTo>
                      <a:pt x="108" y="780"/>
                    </a:lnTo>
                    <a:lnTo>
                      <a:pt x="108" y="780"/>
                    </a:lnTo>
                    <a:lnTo>
                      <a:pt x="112" y="778"/>
                    </a:lnTo>
                    <a:lnTo>
                      <a:pt x="112" y="778"/>
                    </a:lnTo>
                    <a:close/>
                    <a:moveTo>
                      <a:pt x="146" y="774"/>
                    </a:moveTo>
                    <a:lnTo>
                      <a:pt x="141" y="772"/>
                    </a:lnTo>
                    <a:lnTo>
                      <a:pt x="137" y="772"/>
                    </a:lnTo>
                    <a:lnTo>
                      <a:pt x="135" y="776"/>
                    </a:lnTo>
                    <a:lnTo>
                      <a:pt x="141" y="776"/>
                    </a:lnTo>
                    <a:lnTo>
                      <a:pt x="146" y="774"/>
                    </a:lnTo>
                    <a:lnTo>
                      <a:pt x="146" y="774"/>
                    </a:lnTo>
                    <a:close/>
                    <a:moveTo>
                      <a:pt x="167" y="772"/>
                    </a:moveTo>
                    <a:lnTo>
                      <a:pt x="165" y="768"/>
                    </a:lnTo>
                    <a:lnTo>
                      <a:pt x="165" y="772"/>
                    </a:lnTo>
                    <a:lnTo>
                      <a:pt x="167" y="772"/>
                    </a:lnTo>
                    <a:lnTo>
                      <a:pt x="167" y="772"/>
                    </a:lnTo>
                    <a:close/>
                    <a:moveTo>
                      <a:pt x="181" y="765"/>
                    </a:moveTo>
                    <a:lnTo>
                      <a:pt x="179" y="763"/>
                    </a:lnTo>
                    <a:lnTo>
                      <a:pt x="175" y="765"/>
                    </a:lnTo>
                    <a:lnTo>
                      <a:pt x="175" y="770"/>
                    </a:lnTo>
                    <a:lnTo>
                      <a:pt x="179" y="765"/>
                    </a:lnTo>
                    <a:lnTo>
                      <a:pt x="181" y="765"/>
                    </a:lnTo>
                    <a:lnTo>
                      <a:pt x="181" y="765"/>
                    </a:lnTo>
                    <a:close/>
                    <a:moveTo>
                      <a:pt x="192" y="765"/>
                    </a:moveTo>
                    <a:lnTo>
                      <a:pt x="190" y="763"/>
                    </a:lnTo>
                    <a:lnTo>
                      <a:pt x="188" y="765"/>
                    </a:lnTo>
                    <a:lnTo>
                      <a:pt x="190" y="765"/>
                    </a:lnTo>
                    <a:lnTo>
                      <a:pt x="192" y="765"/>
                    </a:lnTo>
                    <a:lnTo>
                      <a:pt x="192" y="765"/>
                    </a:lnTo>
                    <a:close/>
                    <a:moveTo>
                      <a:pt x="194" y="759"/>
                    </a:moveTo>
                    <a:lnTo>
                      <a:pt x="192" y="757"/>
                    </a:lnTo>
                    <a:lnTo>
                      <a:pt x="190" y="759"/>
                    </a:lnTo>
                    <a:lnTo>
                      <a:pt x="194" y="759"/>
                    </a:lnTo>
                    <a:lnTo>
                      <a:pt x="194" y="759"/>
                    </a:lnTo>
                    <a:close/>
                    <a:moveTo>
                      <a:pt x="194" y="761"/>
                    </a:moveTo>
                    <a:lnTo>
                      <a:pt x="196" y="763"/>
                    </a:lnTo>
                    <a:lnTo>
                      <a:pt x="200" y="761"/>
                    </a:lnTo>
                    <a:lnTo>
                      <a:pt x="198" y="759"/>
                    </a:lnTo>
                    <a:lnTo>
                      <a:pt x="194" y="761"/>
                    </a:lnTo>
                    <a:lnTo>
                      <a:pt x="194" y="761"/>
                    </a:lnTo>
                    <a:close/>
                    <a:moveTo>
                      <a:pt x="240" y="740"/>
                    </a:moveTo>
                    <a:lnTo>
                      <a:pt x="242" y="744"/>
                    </a:lnTo>
                    <a:lnTo>
                      <a:pt x="245" y="744"/>
                    </a:lnTo>
                    <a:lnTo>
                      <a:pt x="240" y="747"/>
                    </a:lnTo>
                    <a:lnTo>
                      <a:pt x="238" y="751"/>
                    </a:lnTo>
                    <a:lnTo>
                      <a:pt x="234" y="753"/>
                    </a:lnTo>
                    <a:lnTo>
                      <a:pt x="228" y="759"/>
                    </a:lnTo>
                    <a:lnTo>
                      <a:pt x="221" y="759"/>
                    </a:lnTo>
                    <a:lnTo>
                      <a:pt x="217" y="765"/>
                    </a:lnTo>
                    <a:lnTo>
                      <a:pt x="209" y="765"/>
                    </a:lnTo>
                    <a:lnTo>
                      <a:pt x="213" y="761"/>
                    </a:lnTo>
                    <a:lnTo>
                      <a:pt x="215" y="761"/>
                    </a:lnTo>
                    <a:lnTo>
                      <a:pt x="219" y="757"/>
                    </a:lnTo>
                    <a:lnTo>
                      <a:pt x="221" y="755"/>
                    </a:lnTo>
                    <a:lnTo>
                      <a:pt x="221" y="753"/>
                    </a:lnTo>
                    <a:lnTo>
                      <a:pt x="226" y="749"/>
                    </a:lnTo>
                    <a:lnTo>
                      <a:pt x="230" y="749"/>
                    </a:lnTo>
                    <a:lnTo>
                      <a:pt x="232" y="744"/>
                    </a:lnTo>
                    <a:lnTo>
                      <a:pt x="230" y="742"/>
                    </a:lnTo>
                    <a:lnTo>
                      <a:pt x="236" y="742"/>
                    </a:lnTo>
                    <a:lnTo>
                      <a:pt x="236" y="742"/>
                    </a:lnTo>
                    <a:lnTo>
                      <a:pt x="240" y="740"/>
                    </a:lnTo>
                    <a:lnTo>
                      <a:pt x="240" y="740"/>
                    </a:lnTo>
                    <a:close/>
                    <a:moveTo>
                      <a:pt x="274" y="728"/>
                    </a:moveTo>
                    <a:lnTo>
                      <a:pt x="270" y="728"/>
                    </a:lnTo>
                    <a:lnTo>
                      <a:pt x="266" y="730"/>
                    </a:lnTo>
                    <a:lnTo>
                      <a:pt x="266" y="734"/>
                    </a:lnTo>
                    <a:lnTo>
                      <a:pt x="270" y="736"/>
                    </a:lnTo>
                    <a:lnTo>
                      <a:pt x="268" y="738"/>
                    </a:lnTo>
                    <a:lnTo>
                      <a:pt x="264" y="736"/>
                    </a:lnTo>
                    <a:lnTo>
                      <a:pt x="259" y="738"/>
                    </a:lnTo>
                    <a:lnTo>
                      <a:pt x="261" y="742"/>
                    </a:lnTo>
                    <a:lnTo>
                      <a:pt x="259" y="742"/>
                    </a:lnTo>
                    <a:lnTo>
                      <a:pt x="255" y="747"/>
                    </a:lnTo>
                    <a:lnTo>
                      <a:pt x="253" y="747"/>
                    </a:lnTo>
                    <a:lnTo>
                      <a:pt x="249" y="751"/>
                    </a:lnTo>
                    <a:lnTo>
                      <a:pt x="245" y="751"/>
                    </a:lnTo>
                    <a:lnTo>
                      <a:pt x="242" y="751"/>
                    </a:lnTo>
                    <a:lnTo>
                      <a:pt x="245" y="753"/>
                    </a:lnTo>
                    <a:lnTo>
                      <a:pt x="251" y="753"/>
                    </a:lnTo>
                    <a:lnTo>
                      <a:pt x="257" y="751"/>
                    </a:lnTo>
                    <a:lnTo>
                      <a:pt x="261" y="747"/>
                    </a:lnTo>
                    <a:lnTo>
                      <a:pt x="261" y="749"/>
                    </a:lnTo>
                    <a:lnTo>
                      <a:pt x="264" y="751"/>
                    </a:lnTo>
                    <a:lnTo>
                      <a:pt x="266" y="747"/>
                    </a:lnTo>
                    <a:lnTo>
                      <a:pt x="266" y="744"/>
                    </a:lnTo>
                    <a:lnTo>
                      <a:pt x="268" y="744"/>
                    </a:lnTo>
                    <a:lnTo>
                      <a:pt x="270" y="747"/>
                    </a:lnTo>
                    <a:lnTo>
                      <a:pt x="272" y="747"/>
                    </a:lnTo>
                    <a:lnTo>
                      <a:pt x="274" y="742"/>
                    </a:lnTo>
                    <a:lnTo>
                      <a:pt x="280" y="740"/>
                    </a:lnTo>
                    <a:lnTo>
                      <a:pt x="280" y="738"/>
                    </a:lnTo>
                    <a:lnTo>
                      <a:pt x="276" y="736"/>
                    </a:lnTo>
                    <a:lnTo>
                      <a:pt x="280" y="734"/>
                    </a:lnTo>
                    <a:lnTo>
                      <a:pt x="280" y="730"/>
                    </a:lnTo>
                    <a:lnTo>
                      <a:pt x="274" y="730"/>
                    </a:lnTo>
                    <a:lnTo>
                      <a:pt x="274" y="728"/>
                    </a:lnTo>
                    <a:lnTo>
                      <a:pt x="274" y="728"/>
                    </a:lnTo>
                    <a:close/>
                    <a:moveTo>
                      <a:pt x="287" y="732"/>
                    </a:moveTo>
                    <a:lnTo>
                      <a:pt x="287" y="730"/>
                    </a:lnTo>
                    <a:lnTo>
                      <a:pt x="283" y="728"/>
                    </a:lnTo>
                    <a:lnTo>
                      <a:pt x="283" y="732"/>
                    </a:lnTo>
                    <a:lnTo>
                      <a:pt x="287" y="732"/>
                    </a:lnTo>
                    <a:lnTo>
                      <a:pt x="287" y="732"/>
                    </a:lnTo>
                    <a:close/>
                    <a:moveTo>
                      <a:pt x="306" y="730"/>
                    </a:moveTo>
                    <a:lnTo>
                      <a:pt x="306" y="728"/>
                    </a:lnTo>
                    <a:lnTo>
                      <a:pt x="310" y="728"/>
                    </a:lnTo>
                    <a:lnTo>
                      <a:pt x="310" y="730"/>
                    </a:lnTo>
                    <a:lnTo>
                      <a:pt x="308" y="730"/>
                    </a:lnTo>
                    <a:lnTo>
                      <a:pt x="306" y="730"/>
                    </a:lnTo>
                    <a:lnTo>
                      <a:pt x="306" y="730"/>
                    </a:lnTo>
                    <a:close/>
                    <a:moveTo>
                      <a:pt x="299" y="730"/>
                    </a:moveTo>
                    <a:lnTo>
                      <a:pt x="302" y="728"/>
                    </a:lnTo>
                    <a:lnTo>
                      <a:pt x="304" y="730"/>
                    </a:lnTo>
                    <a:lnTo>
                      <a:pt x="299" y="730"/>
                    </a:lnTo>
                    <a:lnTo>
                      <a:pt x="299" y="730"/>
                    </a:lnTo>
                    <a:close/>
                    <a:moveTo>
                      <a:pt x="297" y="725"/>
                    </a:moveTo>
                    <a:lnTo>
                      <a:pt x="297" y="723"/>
                    </a:lnTo>
                    <a:lnTo>
                      <a:pt x="297" y="721"/>
                    </a:lnTo>
                    <a:lnTo>
                      <a:pt x="299" y="721"/>
                    </a:lnTo>
                    <a:lnTo>
                      <a:pt x="302" y="725"/>
                    </a:lnTo>
                    <a:lnTo>
                      <a:pt x="297" y="725"/>
                    </a:lnTo>
                    <a:lnTo>
                      <a:pt x="297" y="725"/>
                    </a:lnTo>
                    <a:close/>
                    <a:moveTo>
                      <a:pt x="291" y="723"/>
                    </a:moveTo>
                    <a:lnTo>
                      <a:pt x="287" y="723"/>
                    </a:lnTo>
                    <a:lnTo>
                      <a:pt x="287" y="728"/>
                    </a:lnTo>
                    <a:lnTo>
                      <a:pt x="291" y="730"/>
                    </a:lnTo>
                    <a:lnTo>
                      <a:pt x="293" y="728"/>
                    </a:lnTo>
                    <a:lnTo>
                      <a:pt x="295" y="725"/>
                    </a:lnTo>
                    <a:lnTo>
                      <a:pt x="293" y="725"/>
                    </a:lnTo>
                    <a:lnTo>
                      <a:pt x="291" y="723"/>
                    </a:lnTo>
                    <a:lnTo>
                      <a:pt x="291" y="723"/>
                    </a:lnTo>
                    <a:close/>
                    <a:moveTo>
                      <a:pt x="474" y="561"/>
                    </a:moveTo>
                    <a:lnTo>
                      <a:pt x="474" y="559"/>
                    </a:lnTo>
                    <a:lnTo>
                      <a:pt x="476" y="557"/>
                    </a:lnTo>
                    <a:lnTo>
                      <a:pt x="476" y="561"/>
                    </a:lnTo>
                    <a:lnTo>
                      <a:pt x="474" y="561"/>
                    </a:lnTo>
                    <a:lnTo>
                      <a:pt x="474" y="561"/>
                    </a:lnTo>
                    <a:close/>
                    <a:moveTo>
                      <a:pt x="466" y="563"/>
                    </a:moveTo>
                    <a:lnTo>
                      <a:pt x="464" y="561"/>
                    </a:lnTo>
                    <a:lnTo>
                      <a:pt x="466" y="559"/>
                    </a:lnTo>
                    <a:lnTo>
                      <a:pt x="470" y="555"/>
                    </a:lnTo>
                    <a:lnTo>
                      <a:pt x="472" y="553"/>
                    </a:lnTo>
                    <a:lnTo>
                      <a:pt x="474" y="555"/>
                    </a:lnTo>
                    <a:lnTo>
                      <a:pt x="470" y="561"/>
                    </a:lnTo>
                    <a:lnTo>
                      <a:pt x="466" y="563"/>
                    </a:lnTo>
                    <a:lnTo>
                      <a:pt x="466" y="563"/>
                    </a:lnTo>
                    <a:close/>
                    <a:moveTo>
                      <a:pt x="314" y="713"/>
                    </a:moveTo>
                    <a:lnTo>
                      <a:pt x="316" y="711"/>
                    </a:lnTo>
                    <a:lnTo>
                      <a:pt x="316" y="709"/>
                    </a:lnTo>
                    <a:lnTo>
                      <a:pt x="318" y="709"/>
                    </a:lnTo>
                    <a:lnTo>
                      <a:pt x="323" y="706"/>
                    </a:lnTo>
                    <a:lnTo>
                      <a:pt x="325" y="704"/>
                    </a:lnTo>
                    <a:lnTo>
                      <a:pt x="327" y="698"/>
                    </a:lnTo>
                    <a:lnTo>
                      <a:pt x="329" y="698"/>
                    </a:lnTo>
                    <a:lnTo>
                      <a:pt x="333" y="702"/>
                    </a:lnTo>
                    <a:lnTo>
                      <a:pt x="333" y="700"/>
                    </a:lnTo>
                    <a:lnTo>
                      <a:pt x="337" y="700"/>
                    </a:lnTo>
                    <a:lnTo>
                      <a:pt x="342" y="700"/>
                    </a:lnTo>
                    <a:lnTo>
                      <a:pt x="342" y="698"/>
                    </a:lnTo>
                    <a:lnTo>
                      <a:pt x="348" y="698"/>
                    </a:lnTo>
                    <a:lnTo>
                      <a:pt x="350" y="702"/>
                    </a:lnTo>
                    <a:lnTo>
                      <a:pt x="348" y="704"/>
                    </a:lnTo>
                    <a:lnTo>
                      <a:pt x="354" y="711"/>
                    </a:lnTo>
                    <a:lnTo>
                      <a:pt x="354" y="713"/>
                    </a:lnTo>
                    <a:lnTo>
                      <a:pt x="348" y="711"/>
                    </a:lnTo>
                    <a:lnTo>
                      <a:pt x="346" y="713"/>
                    </a:lnTo>
                    <a:lnTo>
                      <a:pt x="339" y="715"/>
                    </a:lnTo>
                    <a:lnTo>
                      <a:pt x="335" y="713"/>
                    </a:lnTo>
                    <a:lnTo>
                      <a:pt x="327" y="713"/>
                    </a:lnTo>
                    <a:lnTo>
                      <a:pt x="323" y="717"/>
                    </a:lnTo>
                    <a:lnTo>
                      <a:pt x="323" y="717"/>
                    </a:lnTo>
                    <a:lnTo>
                      <a:pt x="318" y="719"/>
                    </a:lnTo>
                    <a:lnTo>
                      <a:pt x="314" y="717"/>
                    </a:lnTo>
                    <a:lnTo>
                      <a:pt x="314" y="713"/>
                    </a:lnTo>
                    <a:close/>
                  </a:path>
                </a:pathLst>
              </a:custGeom>
              <a:solidFill>
                <a:srgbClr val="00B0AD"/>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66" name="Freeform 172">
                <a:extLst>
                  <a:ext uri="{FF2B5EF4-FFF2-40B4-BE49-F238E27FC236}">
                    <a16:creationId xmlns:a16="http://schemas.microsoft.com/office/drawing/2014/main" id="{D711D477-2AB7-4F93-A828-98B4F0FD4898}"/>
                  </a:ext>
                </a:extLst>
              </p:cNvPr>
              <p:cNvSpPr>
                <a:spLocks/>
              </p:cNvSpPr>
              <p:nvPr/>
            </p:nvSpPr>
            <p:spPr bwMode="auto">
              <a:xfrm>
                <a:off x="7742181" y="3537215"/>
                <a:ext cx="4836" cy="3786"/>
              </a:xfrm>
              <a:custGeom>
                <a:avLst/>
                <a:gdLst>
                  <a:gd name="T0" fmla="*/ 6 w 6"/>
                  <a:gd name="T1" fmla="*/ 0 h 5"/>
                  <a:gd name="T2" fmla="*/ 2 w 6"/>
                  <a:gd name="T3" fmla="*/ 0 h 5"/>
                  <a:gd name="T4" fmla="*/ 0 w 6"/>
                  <a:gd name="T5" fmla="*/ 5 h 5"/>
                  <a:gd name="T6" fmla="*/ 4 w 6"/>
                  <a:gd name="T7" fmla="*/ 5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lnTo>
                      <a:pt x="2" y="0"/>
                    </a:lnTo>
                    <a:lnTo>
                      <a:pt x="0" y="5"/>
                    </a:lnTo>
                    <a:lnTo>
                      <a:pt x="4" y="5"/>
                    </a:lnTo>
                    <a:lnTo>
                      <a:pt x="6"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67" name="Freeform 173">
                <a:extLst>
                  <a:ext uri="{FF2B5EF4-FFF2-40B4-BE49-F238E27FC236}">
                    <a16:creationId xmlns:a16="http://schemas.microsoft.com/office/drawing/2014/main" id="{C3037404-EF63-451F-8E3C-24A0D279A7E4}"/>
                  </a:ext>
                </a:extLst>
              </p:cNvPr>
              <p:cNvSpPr>
                <a:spLocks/>
              </p:cNvSpPr>
              <p:nvPr/>
            </p:nvSpPr>
            <p:spPr bwMode="auto">
              <a:xfrm>
                <a:off x="7791355" y="3551599"/>
                <a:ext cx="36275" cy="12871"/>
              </a:xfrm>
              <a:custGeom>
                <a:avLst/>
                <a:gdLst>
                  <a:gd name="T0" fmla="*/ 4 w 45"/>
                  <a:gd name="T1" fmla="*/ 0 h 17"/>
                  <a:gd name="T2" fmla="*/ 9 w 45"/>
                  <a:gd name="T3" fmla="*/ 2 h 17"/>
                  <a:gd name="T4" fmla="*/ 17 w 45"/>
                  <a:gd name="T5" fmla="*/ 0 h 17"/>
                  <a:gd name="T6" fmla="*/ 32 w 45"/>
                  <a:gd name="T7" fmla="*/ 0 h 17"/>
                  <a:gd name="T8" fmla="*/ 36 w 45"/>
                  <a:gd name="T9" fmla="*/ 7 h 17"/>
                  <a:gd name="T10" fmla="*/ 40 w 45"/>
                  <a:gd name="T11" fmla="*/ 9 h 17"/>
                  <a:gd name="T12" fmla="*/ 45 w 45"/>
                  <a:gd name="T13" fmla="*/ 11 h 17"/>
                  <a:gd name="T14" fmla="*/ 45 w 45"/>
                  <a:gd name="T15" fmla="*/ 13 h 17"/>
                  <a:gd name="T16" fmla="*/ 36 w 45"/>
                  <a:gd name="T17" fmla="*/ 13 h 17"/>
                  <a:gd name="T18" fmla="*/ 34 w 45"/>
                  <a:gd name="T19" fmla="*/ 11 h 17"/>
                  <a:gd name="T20" fmla="*/ 32 w 45"/>
                  <a:gd name="T21" fmla="*/ 15 h 17"/>
                  <a:gd name="T22" fmla="*/ 30 w 45"/>
                  <a:gd name="T23" fmla="*/ 15 h 17"/>
                  <a:gd name="T24" fmla="*/ 30 w 45"/>
                  <a:gd name="T25" fmla="*/ 13 h 17"/>
                  <a:gd name="T26" fmla="*/ 26 w 45"/>
                  <a:gd name="T27" fmla="*/ 13 h 17"/>
                  <a:gd name="T28" fmla="*/ 26 w 45"/>
                  <a:gd name="T29" fmla="*/ 17 h 17"/>
                  <a:gd name="T30" fmla="*/ 21 w 45"/>
                  <a:gd name="T31" fmla="*/ 17 h 17"/>
                  <a:gd name="T32" fmla="*/ 17 w 45"/>
                  <a:gd name="T33" fmla="*/ 15 h 17"/>
                  <a:gd name="T34" fmla="*/ 13 w 45"/>
                  <a:gd name="T35" fmla="*/ 15 h 17"/>
                  <a:gd name="T36" fmla="*/ 11 w 45"/>
                  <a:gd name="T37" fmla="*/ 13 h 17"/>
                  <a:gd name="T38" fmla="*/ 9 w 45"/>
                  <a:gd name="T39" fmla="*/ 9 h 17"/>
                  <a:gd name="T40" fmla="*/ 7 w 45"/>
                  <a:gd name="T41" fmla="*/ 7 h 17"/>
                  <a:gd name="T42" fmla="*/ 2 w 45"/>
                  <a:gd name="T43" fmla="*/ 9 h 17"/>
                  <a:gd name="T44" fmla="*/ 0 w 45"/>
                  <a:gd name="T45" fmla="*/ 5 h 17"/>
                  <a:gd name="T46" fmla="*/ 2 w 45"/>
                  <a:gd name="T47" fmla="*/ 2 h 17"/>
                  <a:gd name="T48" fmla="*/ 4 w 45"/>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17">
                    <a:moveTo>
                      <a:pt x="4" y="0"/>
                    </a:moveTo>
                    <a:lnTo>
                      <a:pt x="9" y="2"/>
                    </a:lnTo>
                    <a:lnTo>
                      <a:pt x="17" y="0"/>
                    </a:lnTo>
                    <a:lnTo>
                      <a:pt x="32" y="0"/>
                    </a:lnTo>
                    <a:lnTo>
                      <a:pt x="36" y="7"/>
                    </a:lnTo>
                    <a:lnTo>
                      <a:pt x="40" y="9"/>
                    </a:lnTo>
                    <a:lnTo>
                      <a:pt x="45" y="11"/>
                    </a:lnTo>
                    <a:lnTo>
                      <a:pt x="45" y="13"/>
                    </a:lnTo>
                    <a:lnTo>
                      <a:pt x="36" y="13"/>
                    </a:lnTo>
                    <a:lnTo>
                      <a:pt x="34" y="11"/>
                    </a:lnTo>
                    <a:lnTo>
                      <a:pt x="32" y="15"/>
                    </a:lnTo>
                    <a:lnTo>
                      <a:pt x="30" y="15"/>
                    </a:lnTo>
                    <a:lnTo>
                      <a:pt x="30" y="13"/>
                    </a:lnTo>
                    <a:lnTo>
                      <a:pt x="26" y="13"/>
                    </a:lnTo>
                    <a:lnTo>
                      <a:pt x="26" y="17"/>
                    </a:lnTo>
                    <a:lnTo>
                      <a:pt x="21" y="17"/>
                    </a:lnTo>
                    <a:lnTo>
                      <a:pt x="17" y="15"/>
                    </a:lnTo>
                    <a:lnTo>
                      <a:pt x="13" y="15"/>
                    </a:lnTo>
                    <a:lnTo>
                      <a:pt x="11" y="13"/>
                    </a:lnTo>
                    <a:lnTo>
                      <a:pt x="9" y="9"/>
                    </a:lnTo>
                    <a:lnTo>
                      <a:pt x="7" y="7"/>
                    </a:lnTo>
                    <a:lnTo>
                      <a:pt x="2" y="9"/>
                    </a:lnTo>
                    <a:lnTo>
                      <a:pt x="0" y="5"/>
                    </a:lnTo>
                    <a:lnTo>
                      <a:pt x="2" y="2"/>
                    </a:lnTo>
                    <a:lnTo>
                      <a:pt x="4"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68" name="Freeform 174">
                <a:extLst>
                  <a:ext uri="{FF2B5EF4-FFF2-40B4-BE49-F238E27FC236}">
                    <a16:creationId xmlns:a16="http://schemas.microsoft.com/office/drawing/2014/main" id="{0D68C379-3D4E-464B-BC84-246ED9CF4344}"/>
                  </a:ext>
                </a:extLst>
              </p:cNvPr>
              <p:cNvSpPr>
                <a:spLocks noEditPoints="1"/>
              </p:cNvSpPr>
              <p:nvPr/>
            </p:nvSpPr>
            <p:spPr bwMode="auto">
              <a:xfrm>
                <a:off x="7854231" y="3524344"/>
                <a:ext cx="44336" cy="35582"/>
              </a:xfrm>
              <a:custGeom>
                <a:avLst/>
                <a:gdLst>
                  <a:gd name="T0" fmla="*/ 47 w 55"/>
                  <a:gd name="T1" fmla="*/ 43 h 47"/>
                  <a:gd name="T2" fmla="*/ 53 w 55"/>
                  <a:gd name="T3" fmla="*/ 34 h 47"/>
                  <a:gd name="T4" fmla="*/ 51 w 55"/>
                  <a:gd name="T5" fmla="*/ 28 h 47"/>
                  <a:gd name="T6" fmla="*/ 55 w 55"/>
                  <a:gd name="T7" fmla="*/ 24 h 47"/>
                  <a:gd name="T8" fmla="*/ 53 w 55"/>
                  <a:gd name="T9" fmla="*/ 17 h 47"/>
                  <a:gd name="T10" fmla="*/ 55 w 55"/>
                  <a:gd name="T11" fmla="*/ 11 h 47"/>
                  <a:gd name="T12" fmla="*/ 51 w 55"/>
                  <a:gd name="T13" fmla="*/ 11 h 47"/>
                  <a:gd name="T14" fmla="*/ 45 w 55"/>
                  <a:gd name="T15" fmla="*/ 7 h 47"/>
                  <a:gd name="T16" fmla="*/ 34 w 55"/>
                  <a:gd name="T17" fmla="*/ 7 h 47"/>
                  <a:gd name="T18" fmla="*/ 23 w 55"/>
                  <a:gd name="T19" fmla="*/ 7 h 47"/>
                  <a:gd name="T20" fmla="*/ 21 w 55"/>
                  <a:gd name="T21" fmla="*/ 9 h 47"/>
                  <a:gd name="T22" fmla="*/ 36 w 55"/>
                  <a:gd name="T23" fmla="*/ 15 h 47"/>
                  <a:gd name="T24" fmla="*/ 36 w 55"/>
                  <a:gd name="T25" fmla="*/ 19 h 47"/>
                  <a:gd name="T26" fmla="*/ 38 w 55"/>
                  <a:gd name="T27" fmla="*/ 28 h 47"/>
                  <a:gd name="T28" fmla="*/ 45 w 55"/>
                  <a:gd name="T29" fmla="*/ 34 h 47"/>
                  <a:gd name="T30" fmla="*/ 36 w 55"/>
                  <a:gd name="T31" fmla="*/ 36 h 47"/>
                  <a:gd name="T32" fmla="*/ 32 w 55"/>
                  <a:gd name="T33" fmla="*/ 36 h 47"/>
                  <a:gd name="T34" fmla="*/ 21 w 55"/>
                  <a:gd name="T35" fmla="*/ 34 h 47"/>
                  <a:gd name="T36" fmla="*/ 17 w 55"/>
                  <a:gd name="T37" fmla="*/ 34 h 47"/>
                  <a:gd name="T38" fmla="*/ 9 w 55"/>
                  <a:gd name="T39" fmla="*/ 34 h 47"/>
                  <a:gd name="T40" fmla="*/ 2 w 55"/>
                  <a:gd name="T41" fmla="*/ 34 h 47"/>
                  <a:gd name="T42" fmla="*/ 2 w 55"/>
                  <a:gd name="T43" fmla="*/ 41 h 47"/>
                  <a:gd name="T44" fmla="*/ 11 w 55"/>
                  <a:gd name="T45" fmla="*/ 47 h 47"/>
                  <a:gd name="T46" fmla="*/ 13 w 55"/>
                  <a:gd name="T47" fmla="*/ 43 h 47"/>
                  <a:gd name="T48" fmla="*/ 26 w 55"/>
                  <a:gd name="T49" fmla="*/ 41 h 47"/>
                  <a:gd name="T50" fmla="*/ 38 w 55"/>
                  <a:gd name="T51" fmla="*/ 45 h 47"/>
                  <a:gd name="T52" fmla="*/ 45 w 55"/>
                  <a:gd name="T53" fmla="*/ 45 h 47"/>
                  <a:gd name="T54" fmla="*/ 47 w 55"/>
                  <a:gd name="T55" fmla="*/ 45 h 47"/>
                  <a:gd name="T56" fmla="*/ 36 w 55"/>
                  <a:gd name="T57" fmla="*/ 0 h 47"/>
                  <a:gd name="T58" fmla="*/ 34 w 55"/>
                  <a:gd name="T59" fmla="*/ 5 h 47"/>
                  <a:gd name="T60" fmla="*/ 32 w 55"/>
                  <a:gd name="T61" fmla="*/ 3 h 47"/>
                  <a:gd name="T62" fmla="*/ 28 w 55"/>
                  <a:gd name="T63" fmla="*/ 26 h 47"/>
                  <a:gd name="T64" fmla="*/ 32 w 55"/>
                  <a:gd name="T65" fmla="*/ 30 h 47"/>
                  <a:gd name="T66" fmla="*/ 26 w 55"/>
                  <a:gd name="T67"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 h="47">
                    <a:moveTo>
                      <a:pt x="47" y="45"/>
                    </a:moveTo>
                    <a:lnTo>
                      <a:pt x="47" y="43"/>
                    </a:lnTo>
                    <a:lnTo>
                      <a:pt x="51" y="36"/>
                    </a:lnTo>
                    <a:lnTo>
                      <a:pt x="53" y="34"/>
                    </a:lnTo>
                    <a:lnTo>
                      <a:pt x="53" y="32"/>
                    </a:lnTo>
                    <a:lnTo>
                      <a:pt x="51" y="28"/>
                    </a:lnTo>
                    <a:lnTo>
                      <a:pt x="51" y="26"/>
                    </a:lnTo>
                    <a:lnTo>
                      <a:pt x="55" y="24"/>
                    </a:lnTo>
                    <a:lnTo>
                      <a:pt x="55" y="19"/>
                    </a:lnTo>
                    <a:lnTo>
                      <a:pt x="53" y="17"/>
                    </a:lnTo>
                    <a:lnTo>
                      <a:pt x="55" y="13"/>
                    </a:lnTo>
                    <a:lnTo>
                      <a:pt x="55" y="11"/>
                    </a:lnTo>
                    <a:lnTo>
                      <a:pt x="55" y="11"/>
                    </a:lnTo>
                    <a:lnTo>
                      <a:pt x="51" y="11"/>
                    </a:lnTo>
                    <a:lnTo>
                      <a:pt x="49" y="11"/>
                    </a:lnTo>
                    <a:lnTo>
                      <a:pt x="45" y="7"/>
                    </a:lnTo>
                    <a:lnTo>
                      <a:pt x="36" y="7"/>
                    </a:lnTo>
                    <a:lnTo>
                      <a:pt x="34" y="7"/>
                    </a:lnTo>
                    <a:lnTo>
                      <a:pt x="30" y="7"/>
                    </a:lnTo>
                    <a:lnTo>
                      <a:pt x="23" y="7"/>
                    </a:lnTo>
                    <a:lnTo>
                      <a:pt x="21" y="9"/>
                    </a:lnTo>
                    <a:lnTo>
                      <a:pt x="21" y="9"/>
                    </a:lnTo>
                    <a:lnTo>
                      <a:pt x="26" y="11"/>
                    </a:lnTo>
                    <a:lnTo>
                      <a:pt x="36" y="15"/>
                    </a:lnTo>
                    <a:lnTo>
                      <a:pt x="36" y="17"/>
                    </a:lnTo>
                    <a:lnTo>
                      <a:pt x="36" y="19"/>
                    </a:lnTo>
                    <a:lnTo>
                      <a:pt x="36" y="26"/>
                    </a:lnTo>
                    <a:lnTo>
                      <a:pt x="38" y="28"/>
                    </a:lnTo>
                    <a:lnTo>
                      <a:pt x="40" y="30"/>
                    </a:lnTo>
                    <a:lnTo>
                      <a:pt x="45" y="34"/>
                    </a:lnTo>
                    <a:lnTo>
                      <a:pt x="45" y="36"/>
                    </a:lnTo>
                    <a:lnTo>
                      <a:pt x="36" y="36"/>
                    </a:lnTo>
                    <a:lnTo>
                      <a:pt x="34" y="36"/>
                    </a:lnTo>
                    <a:lnTo>
                      <a:pt x="32" y="36"/>
                    </a:lnTo>
                    <a:lnTo>
                      <a:pt x="26" y="36"/>
                    </a:lnTo>
                    <a:lnTo>
                      <a:pt x="21" y="34"/>
                    </a:lnTo>
                    <a:lnTo>
                      <a:pt x="17" y="36"/>
                    </a:lnTo>
                    <a:lnTo>
                      <a:pt x="17" y="34"/>
                    </a:lnTo>
                    <a:lnTo>
                      <a:pt x="15" y="34"/>
                    </a:lnTo>
                    <a:lnTo>
                      <a:pt x="9" y="34"/>
                    </a:lnTo>
                    <a:lnTo>
                      <a:pt x="7" y="32"/>
                    </a:lnTo>
                    <a:lnTo>
                      <a:pt x="2" y="34"/>
                    </a:lnTo>
                    <a:lnTo>
                      <a:pt x="0" y="36"/>
                    </a:lnTo>
                    <a:lnTo>
                      <a:pt x="2" y="41"/>
                    </a:lnTo>
                    <a:lnTo>
                      <a:pt x="7" y="41"/>
                    </a:lnTo>
                    <a:lnTo>
                      <a:pt x="11" y="47"/>
                    </a:lnTo>
                    <a:lnTo>
                      <a:pt x="13" y="47"/>
                    </a:lnTo>
                    <a:lnTo>
                      <a:pt x="13" y="43"/>
                    </a:lnTo>
                    <a:lnTo>
                      <a:pt x="15" y="41"/>
                    </a:lnTo>
                    <a:lnTo>
                      <a:pt x="26" y="41"/>
                    </a:lnTo>
                    <a:lnTo>
                      <a:pt x="28" y="43"/>
                    </a:lnTo>
                    <a:lnTo>
                      <a:pt x="38" y="45"/>
                    </a:lnTo>
                    <a:lnTo>
                      <a:pt x="40" y="43"/>
                    </a:lnTo>
                    <a:lnTo>
                      <a:pt x="45" y="45"/>
                    </a:lnTo>
                    <a:lnTo>
                      <a:pt x="47" y="45"/>
                    </a:lnTo>
                    <a:lnTo>
                      <a:pt x="47" y="45"/>
                    </a:lnTo>
                    <a:close/>
                    <a:moveTo>
                      <a:pt x="32" y="3"/>
                    </a:moveTo>
                    <a:lnTo>
                      <a:pt x="36" y="0"/>
                    </a:lnTo>
                    <a:lnTo>
                      <a:pt x="42" y="5"/>
                    </a:lnTo>
                    <a:lnTo>
                      <a:pt x="34" y="5"/>
                    </a:lnTo>
                    <a:lnTo>
                      <a:pt x="32" y="3"/>
                    </a:lnTo>
                    <a:lnTo>
                      <a:pt x="32" y="3"/>
                    </a:lnTo>
                    <a:close/>
                    <a:moveTo>
                      <a:pt x="26" y="26"/>
                    </a:moveTo>
                    <a:lnTo>
                      <a:pt x="28" y="26"/>
                    </a:lnTo>
                    <a:lnTo>
                      <a:pt x="32" y="28"/>
                    </a:lnTo>
                    <a:lnTo>
                      <a:pt x="32" y="30"/>
                    </a:lnTo>
                    <a:lnTo>
                      <a:pt x="28" y="28"/>
                    </a:lnTo>
                    <a:lnTo>
                      <a:pt x="26" y="2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69" name="Freeform 175">
                <a:extLst>
                  <a:ext uri="{FF2B5EF4-FFF2-40B4-BE49-F238E27FC236}">
                    <a16:creationId xmlns:a16="http://schemas.microsoft.com/office/drawing/2014/main" id="{3F7E3E1A-CAD1-4C8D-A389-8C44481CC085}"/>
                  </a:ext>
                </a:extLst>
              </p:cNvPr>
              <p:cNvSpPr>
                <a:spLocks noEditPoints="1"/>
              </p:cNvSpPr>
              <p:nvPr/>
            </p:nvSpPr>
            <p:spPr bwMode="auto">
              <a:xfrm>
                <a:off x="7689783" y="3473621"/>
                <a:ext cx="170090" cy="57537"/>
              </a:xfrm>
              <a:custGeom>
                <a:avLst/>
                <a:gdLst>
                  <a:gd name="T0" fmla="*/ 44 w 211"/>
                  <a:gd name="T1" fmla="*/ 30 h 76"/>
                  <a:gd name="T2" fmla="*/ 42 w 211"/>
                  <a:gd name="T3" fmla="*/ 38 h 76"/>
                  <a:gd name="T4" fmla="*/ 38 w 211"/>
                  <a:gd name="T5" fmla="*/ 36 h 76"/>
                  <a:gd name="T6" fmla="*/ 40 w 211"/>
                  <a:gd name="T7" fmla="*/ 34 h 76"/>
                  <a:gd name="T8" fmla="*/ 10 w 211"/>
                  <a:gd name="T9" fmla="*/ 21 h 76"/>
                  <a:gd name="T10" fmla="*/ 10 w 211"/>
                  <a:gd name="T11" fmla="*/ 25 h 76"/>
                  <a:gd name="T12" fmla="*/ 0 w 211"/>
                  <a:gd name="T13" fmla="*/ 32 h 76"/>
                  <a:gd name="T14" fmla="*/ 8 w 211"/>
                  <a:gd name="T15" fmla="*/ 30 h 76"/>
                  <a:gd name="T16" fmla="*/ 17 w 211"/>
                  <a:gd name="T17" fmla="*/ 30 h 76"/>
                  <a:gd name="T18" fmla="*/ 27 w 211"/>
                  <a:gd name="T19" fmla="*/ 21 h 76"/>
                  <a:gd name="T20" fmla="*/ 40 w 211"/>
                  <a:gd name="T21" fmla="*/ 17 h 76"/>
                  <a:gd name="T22" fmla="*/ 52 w 211"/>
                  <a:gd name="T23" fmla="*/ 13 h 76"/>
                  <a:gd name="T24" fmla="*/ 67 w 211"/>
                  <a:gd name="T25" fmla="*/ 17 h 76"/>
                  <a:gd name="T26" fmla="*/ 57 w 211"/>
                  <a:gd name="T27" fmla="*/ 19 h 76"/>
                  <a:gd name="T28" fmla="*/ 74 w 211"/>
                  <a:gd name="T29" fmla="*/ 23 h 76"/>
                  <a:gd name="T30" fmla="*/ 86 w 211"/>
                  <a:gd name="T31" fmla="*/ 27 h 76"/>
                  <a:gd name="T32" fmla="*/ 93 w 211"/>
                  <a:gd name="T33" fmla="*/ 27 h 76"/>
                  <a:gd name="T34" fmla="*/ 105 w 211"/>
                  <a:gd name="T35" fmla="*/ 34 h 76"/>
                  <a:gd name="T36" fmla="*/ 114 w 211"/>
                  <a:gd name="T37" fmla="*/ 36 h 76"/>
                  <a:gd name="T38" fmla="*/ 126 w 211"/>
                  <a:gd name="T39" fmla="*/ 36 h 76"/>
                  <a:gd name="T40" fmla="*/ 139 w 211"/>
                  <a:gd name="T41" fmla="*/ 55 h 76"/>
                  <a:gd name="T42" fmla="*/ 152 w 211"/>
                  <a:gd name="T43" fmla="*/ 57 h 76"/>
                  <a:gd name="T44" fmla="*/ 156 w 211"/>
                  <a:gd name="T45" fmla="*/ 63 h 76"/>
                  <a:gd name="T46" fmla="*/ 143 w 211"/>
                  <a:gd name="T47" fmla="*/ 74 h 76"/>
                  <a:gd name="T48" fmla="*/ 158 w 211"/>
                  <a:gd name="T49" fmla="*/ 76 h 76"/>
                  <a:gd name="T50" fmla="*/ 181 w 211"/>
                  <a:gd name="T51" fmla="*/ 76 h 76"/>
                  <a:gd name="T52" fmla="*/ 194 w 211"/>
                  <a:gd name="T53" fmla="*/ 72 h 76"/>
                  <a:gd name="T54" fmla="*/ 208 w 211"/>
                  <a:gd name="T55" fmla="*/ 70 h 76"/>
                  <a:gd name="T56" fmla="*/ 206 w 211"/>
                  <a:gd name="T57" fmla="*/ 63 h 76"/>
                  <a:gd name="T58" fmla="*/ 185 w 211"/>
                  <a:gd name="T59" fmla="*/ 55 h 76"/>
                  <a:gd name="T60" fmla="*/ 185 w 211"/>
                  <a:gd name="T61" fmla="*/ 46 h 76"/>
                  <a:gd name="T62" fmla="*/ 177 w 211"/>
                  <a:gd name="T63" fmla="*/ 46 h 76"/>
                  <a:gd name="T64" fmla="*/ 164 w 211"/>
                  <a:gd name="T65" fmla="*/ 40 h 76"/>
                  <a:gd name="T66" fmla="*/ 154 w 211"/>
                  <a:gd name="T67" fmla="*/ 38 h 76"/>
                  <a:gd name="T68" fmla="*/ 152 w 211"/>
                  <a:gd name="T69" fmla="*/ 36 h 76"/>
                  <a:gd name="T70" fmla="*/ 137 w 211"/>
                  <a:gd name="T71" fmla="*/ 27 h 76"/>
                  <a:gd name="T72" fmla="*/ 116 w 211"/>
                  <a:gd name="T73" fmla="*/ 21 h 76"/>
                  <a:gd name="T74" fmla="*/ 105 w 211"/>
                  <a:gd name="T75" fmla="*/ 8 h 76"/>
                  <a:gd name="T76" fmla="*/ 84 w 211"/>
                  <a:gd name="T77" fmla="*/ 6 h 76"/>
                  <a:gd name="T78" fmla="*/ 69 w 211"/>
                  <a:gd name="T79" fmla="*/ 2 h 76"/>
                  <a:gd name="T80" fmla="*/ 48 w 211"/>
                  <a:gd name="T81" fmla="*/ 4 h 76"/>
                  <a:gd name="T82" fmla="*/ 27 w 211"/>
                  <a:gd name="T83" fmla="*/ 8 h 76"/>
                  <a:gd name="T84" fmla="*/ 12 w 211"/>
                  <a:gd name="T85" fmla="*/ 1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1" h="76">
                    <a:moveTo>
                      <a:pt x="40" y="32"/>
                    </a:moveTo>
                    <a:lnTo>
                      <a:pt x="40" y="30"/>
                    </a:lnTo>
                    <a:lnTo>
                      <a:pt x="44" y="30"/>
                    </a:lnTo>
                    <a:lnTo>
                      <a:pt x="48" y="34"/>
                    </a:lnTo>
                    <a:lnTo>
                      <a:pt x="48" y="38"/>
                    </a:lnTo>
                    <a:lnTo>
                      <a:pt x="42" y="38"/>
                    </a:lnTo>
                    <a:lnTo>
                      <a:pt x="38" y="38"/>
                    </a:lnTo>
                    <a:lnTo>
                      <a:pt x="36" y="36"/>
                    </a:lnTo>
                    <a:lnTo>
                      <a:pt x="38" y="36"/>
                    </a:lnTo>
                    <a:lnTo>
                      <a:pt x="40" y="36"/>
                    </a:lnTo>
                    <a:lnTo>
                      <a:pt x="42" y="36"/>
                    </a:lnTo>
                    <a:lnTo>
                      <a:pt x="40" y="34"/>
                    </a:lnTo>
                    <a:lnTo>
                      <a:pt x="40" y="32"/>
                    </a:lnTo>
                    <a:lnTo>
                      <a:pt x="40" y="32"/>
                    </a:lnTo>
                    <a:close/>
                    <a:moveTo>
                      <a:pt x="10" y="21"/>
                    </a:moveTo>
                    <a:lnTo>
                      <a:pt x="15" y="25"/>
                    </a:lnTo>
                    <a:lnTo>
                      <a:pt x="12" y="27"/>
                    </a:lnTo>
                    <a:lnTo>
                      <a:pt x="10" y="25"/>
                    </a:lnTo>
                    <a:lnTo>
                      <a:pt x="2" y="30"/>
                    </a:lnTo>
                    <a:lnTo>
                      <a:pt x="0" y="27"/>
                    </a:lnTo>
                    <a:lnTo>
                      <a:pt x="0" y="32"/>
                    </a:lnTo>
                    <a:lnTo>
                      <a:pt x="4" y="32"/>
                    </a:lnTo>
                    <a:lnTo>
                      <a:pt x="6" y="27"/>
                    </a:lnTo>
                    <a:lnTo>
                      <a:pt x="8" y="30"/>
                    </a:lnTo>
                    <a:lnTo>
                      <a:pt x="8" y="32"/>
                    </a:lnTo>
                    <a:lnTo>
                      <a:pt x="12" y="30"/>
                    </a:lnTo>
                    <a:lnTo>
                      <a:pt x="17" y="30"/>
                    </a:lnTo>
                    <a:lnTo>
                      <a:pt x="21" y="23"/>
                    </a:lnTo>
                    <a:lnTo>
                      <a:pt x="25" y="23"/>
                    </a:lnTo>
                    <a:lnTo>
                      <a:pt x="27" y="21"/>
                    </a:lnTo>
                    <a:lnTo>
                      <a:pt x="31" y="23"/>
                    </a:lnTo>
                    <a:lnTo>
                      <a:pt x="36" y="23"/>
                    </a:lnTo>
                    <a:lnTo>
                      <a:pt x="40" y="17"/>
                    </a:lnTo>
                    <a:lnTo>
                      <a:pt x="44" y="15"/>
                    </a:lnTo>
                    <a:lnTo>
                      <a:pt x="46" y="13"/>
                    </a:lnTo>
                    <a:lnTo>
                      <a:pt x="52" y="13"/>
                    </a:lnTo>
                    <a:lnTo>
                      <a:pt x="57" y="13"/>
                    </a:lnTo>
                    <a:lnTo>
                      <a:pt x="65" y="15"/>
                    </a:lnTo>
                    <a:lnTo>
                      <a:pt x="67" y="17"/>
                    </a:lnTo>
                    <a:lnTo>
                      <a:pt x="65" y="19"/>
                    </a:lnTo>
                    <a:lnTo>
                      <a:pt x="61" y="17"/>
                    </a:lnTo>
                    <a:lnTo>
                      <a:pt x="57" y="19"/>
                    </a:lnTo>
                    <a:lnTo>
                      <a:pt x="61" y="23"/>
                    </a:lnTo>
                    <a:lnTo>
                      <a:pt x="71" y="25"/>
                    </a:lnTo>
                    <a:lnTo>
                      <a:pt x="74" y="23"/>
                    </a:lnTo>
                    <a:lnTo>
                      <a:pt x="78" y="23"/>
                    </a:lnTo>
                    <a:lnTo>
                      <a:pt x="82" y="25"/>
                    </a:lnTo>
                    <a:lnTo>
                      <a:pt x="86" y="27"/>
                    </a:lnTo>
                    <a:lnTo>
                      <a:pt x="90" y="27"/>
                    </a:lnTo>
                    <a:lnTo>
                      <a:pt x="90" y="25"/>
                    </a:lnTo>
                    <a:lnTo>
                      <a:pt x="93" y="27"/>
                    </a:lnTo>
                    <a:lnTo>
                      <a:pt x="95" y="30"/>
                    </a:lnTo>
                    <a:lnTo>
                      <a:pt x="101" y="34"/>
                    </a:lnTo>
                    <a:lnTo>
                      <a:pt x="105" y="34"/>
                    </a:lnTo>
                    <a:lnTo>
                      <a:pt x="107" y="34"/>
                    </a:lnTo>
                    <a:lnTo>
                      <a:pt x="112" y="36"/>
                    </a:lnTo>
                    <a:lnTo>
                      <a:pt x="114" y="36"/>
                    </a:lnTo>
                    <a:lnTo>
                      <a:pt x="118" y="36"/>
                    </a:lnTo>
                    <a:lnTo>
                      <a:pt x="124" y="34"/>
                    </a:lnTo>
                    <a:lnTo>
                      <a:pt x="126" y="36"/>
                    </a:lnTo>
                    <a:lnTo>
                      <a:pt x="128" y="48"/>
                    </a:lnTo>
                    <a:lnTo>
                      <a:pt x="135" y="55"/>
                    </a:lnTo>
                    <a:lnTo>
                      <a:pt x="139" y="55"/>
                    </a:lnTo>
                    <a:lnTo>
                      <a:pt x="141" y="55"/>
                    </a:lnTo>
                    <a:lnTo>
                      <a:pt x="145" y="57"/>
                    </a:lnTo>
                    <a:lnTo>
                      <a:pt x="152" y="57"/>
                    </a:lnTo>
                    <a:lnTo>
                      <a:pt x="154" y="59"/>
                    </a:lnTo>
                    <a:lnTo>
                      <a:pt x="156" y="59"/>
                    </a:lnTo>
                    <a:lnTo>
                      <a:pt x="156" y="63"/>
                    </a:lnTo>
                    <a:lnTo>
                      <a:pt x="149" y="65"/>
                    </a:lnTo>
                    <a:lnTo>
                      <a:pt x="143" y="72"/>
                    </a:lnTo>
                    <a:lnTo>
                      <a:pt x="143" y="74"/>
                    </a:lnTo>
                    <a:lnTo>
                      <a:pt x="149" y="76"/>
                    </a:lnTo>
                    <a:lnTo>
                      <a:pt x="156" y="74"/>
                    </a:lnTo>
                    <a:lnTo>
                      <a:pt x="158" y="76"/>
                    </a:lnTo>
                    <a:lnTo>
                      <a:pt x="168" y="72"/>
                    </a:lnTo>
                    <a:lnTo>
                      <a:pt x="175" y="74"/>
                    </a:lnTo>
                    <a:lnTo>
                      <a:pt x="181" y="76"/>
                    </a:lnTo>
                    <a:lnTo>
                      <a:pt x="192" y="74"/>
                    </a:lnTo>
                    <a:lnTo>
                      <a:pt x="192" y="72"/>
                    </a:lnTo>
                    <a:lnTo>
                      <a:pt x="194" y="72"/>
                    </a:lnTo>
                    <a:lnTo>
                      <a:pt x="198" y="70"/>
                    </a:lnTo>
                    <a:lnTo>
                      <a:pt x="204" y="72"/>
                    </a:lnTo>
                    <a:lnTo>
                      <a:pt x="208" y="70"/>
                    </a:lnTo>
                    <a:lnTo>
                      <a:pt x="211" y="65"/>
                    </a:lnTo>
                    <a:lnTo>
                      <a:pt x="211" y="63"/>
                    </a:lnTo>
                    <a:lnTo>
                      <a:pt x="206" y="63"/>
                    </a:lnTo>
                    <a:lnTo>
                      <a:pt x="204" y="57"/>
                    </a:lnTo>
                    <a:lnTo>
                      <a:pt x="196" y="55"/>
                    </a:lnTo>
                    <a:lnTo>
                      <a:pt x="185" y="55"/>
                    </a:lnTo>
                    <a:lnTo>
                      <a:pt x="181" y="53"/>
                    </a:lnTo>
                    <a:lnTo>
                      <a:pt x="183" y="51"/>
                    </a:lnTo>
                    <a:lnTo>
                      <a:pt x="185" y="46"/>
                    </a:lnTo>
                    <a:lnTo>
                      <a:pt x="183" y="46"/>
                    </a:lnTo>
                    <a:lnTo>
                      <a:pt x="179" y="46"/>
                    </a:lnTo>
                    <a:lnTo>
                      <a:pt x="177" y="46"/>
                    </a:lnTo>
                    <a:lnTo>
                      <a:pt x="168" y="40"/>
                    </a:lnTo>
                    <a:lnTo>
                      <a:pt x="166" y="42"/>
                    </a:lnTo>
                    <a:lnTo>
                      <a:pt x="164" y="40"/>
                    </a:lnTo>
                    <a:lnTo>
                      <a:pt x="158" y="36"/>
                    </a:lnTo>
                    <a:lnTo>
                      <a:pt x="156" y="40"/>
                    </a:lnTo>
                    <a:lnTo>
                      <a:pt x="154" y="38"/>
                    </a:lnTo>
                    <a:lnTo>
                      <a:pt x="154" y="36"/>
                    </a:lnTo>
                    <a:lnTo>
                      <a:pt x="152" y="34"/>
                    </a:lnTo>
                    <a:lnTo>
                      <a:pt x="152" y="36"/>
                    </a:lnTo>
                    <a:lnTo>
                      <a:pt x="149" y="34"/>
                    </a:lnTo>
                    <a:lnTo>
                      <a:pt x="141" y="32"/>
                    </a:lnTo>
                    <a:lnTo>
                      <a:pt x="137" y="27"/>
                    </a:lnTo>
                    <a:lnTo>
                      <a:pt x="130" y="25"/>
                    </a:lnTo>
                    <a:lnTo>
                      <a:pt x="126" y="21"/>
                    </a:lnTo>
                    <a:lnTo>
                      <a:pt x="116" y="21"/>
                    </a:lnTo>
                    <a:lnTo>
                      <a:pt x="112" y="19"/>
                    </a:lnTo>
                    <a:lnTo>
                      <a:pt x="109" y="15"/>
                    </a:lnTo>
                    <a:lnTo>
                      <a:pt x="105" y="8"/>
                    </a:lnTo>
                    <a:lnTo>
                      <a:pt x="101" y="11"/>
                    </a:lnTo>
                    <a:lnTo>
                      <a:pt x="99" y="8"/>
                    </a:lnTo>
                    <a:lnTo>
                      <a:pt x="84" y="6"/>
                    </a:lnTo>
                    <a:lnTo>
                      <a:pt x="80" y="8"/>
                    </a:lnTo>
                    <a:lnTo>
                      <a:pt x="74" y="6"/>
                    </a:lnTo>
                    <a:lnTo>
                      <a:pt x="69" y="2"/>
                    </a:lnTo>
                    <a:lnTo>
                      <a:pt x="61" y="0"/>
                    </a:lnTo>
                    <a:lnTo>
                      <a:pt x="52" y="0"/>
                    </a:lnTo>
                    <a:lnTo>
                      <a:pt x="48" y="4"/>
                    </a:lnTo>
                    <a:lnTo>
                      <a:pt x="38" y="4"/>
                    </a:lnTo>
                    <a:lnTo>
                      <a:pt x="29" y="6"/>
                    </a:lnTo>
                    <a:lnTo>
                      <a:pt x="27" y="8"/>
                    </a:lnTo>
                    <a:lnTo>
                      <a:pt x="19" y="13"/>
                    </a:lnTo>
                    <a:lnTo>
                      <a:pt x="15" y="15"/>
                    </a:lnTo>
                    <a:lnTo>
                      <a:pt x="12" y="17"/>
                    </a:lnTo>
                    <a:lnTo>
                      <a:pt x="10" y="2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70" name="Freeform 176">
                <a:extLst>
                  <a:ext uri="{FF2B5EF4-FFF2-40B4-BE49-F238E27FC236}">
                    <a16:creationId xmlns:a16="http://schemas.microsoft.com/office/drawing/2014/main" id="{6387D60A-70C5-4206-A1F0-A889F2E6B6B5}"/>
                  </a:ext>
                </a:extLst>
              </p:cNvPr>
              <p:cNvSpPr>
                <a:spLocks noEditPoints="1"/>
              </p:cNvSpPr>
              <p:nvPr/>
            </p:nvSpPr>
            <p:spPr bwMode="auto">
              <a:xfrm>
                <a:off x="7794578" y="3411541"/>
                <a:ext cx="90285" cy="102206"/>
              </a:xfrm>
              <a:custGeom>
                <a:avLst/>
                <a:gdLst>
                  <a:gd name="T0" fmla="*/ 108 w 112"/>
                  <a:gd name="T1" fmla="*/ 118 h 135"/>
                  <a:gd name="T2" fmla="*/ 91 w 112"/>
                  <a:gd name="T3" fmla="*/ 135 h 135"/>
                  <a:gd name="T4" fmla="*/ 106 w 112"/>
                  <a:gd name="T5" fmla="*/ 124 h 135"/>
                  <a:gd name="T6" fmla="*/ 97 w 112"/>
                  <a:gd name="T7" fmla="*/ 126 h 135"/>
                  <a:gd name="T8" fmla="*/ 91 w 112"/>
                  <a:gd name="T9" fmla="*/ 135 h 135"/>
                  <a:gd name="T10" fmla="*/ 112 w 112"/>
                  <a:gd name="T11" fmla="*/ 103 h 135"/>
                  <a:gd name="T12" fmla="*/ 106 w 112"/>
                  <a:gd name="T13" fmla="*/ 103 h 135"/>
                  <a:gd name="T14" fmla="*/ 93 w 112"/>
                  <a:gd name="T15" fmla="*/ 93 h 135"/>
                  <a:gd name="T16" fmla="*/ 85 w 112"/>
                  <a:gd name="T17" fmla="*/ 101 h 135"/>
                  <a:gd name="T18" fmla="*/ 85 w 112"/>
                  <a:gd name="T19" fmla="*/ 103 h 135"/>
                  <a:gd name="T20" fmla="*/ 93 w 112"/>
                  <a:gd name="T21" fmla="*/ 93 h 135"/>
                  <a:gd name="T22" fmla="*/ 87 w 112"/>
                  <a:gd name="T23" fmla="*/ 90 h 135"/>
                  <a:gd name="T24" fmla="*/ 81 w 112"/>
                  <a:gd name="T25" fmla="*/ 90 h 135"/>
                  <a:gd name="T26" fmla="*/ 66 w 112"/>
                  <a:gd name="T27" fmla="*/ 74 h 135"/>
                  <a:gd name="T28" fmla="*/ 74 w 112"/>
                  <a:gd name="T29" fmla="*/ 90 h 135"/>
                  <a:gd name="T30" fmla="*/ 66 w 112"/>
                  <a:gd name="T31" fmla="*/ 82 h 135"/>
                  <a:gd name="T32" fmla="*/ 66 w 112"/>
                  <a:gd name="T33" fmla="*/ 74 h 135"/>
                  <a:gd name="T34" fmla="*/ 51 w 112"/>
                  <a:gd name="T35" fmla="*/ 74 h 135"/>
                  <a:gd name="T36" fmla="*/ 51 w 112"/>
                  <a:gd name="T37" fmla="*/ 71 h 135"/>
                  <a:gd name="T38" fmla="*/ 83 w 112"/>
                  <a:gd name="T39" fmla="*/ 69 h 135"/>
                  <a:gd name="T40" fmla="*/ 83 w 112"/>
                  <a:gd name="T41" fmla="*/ 63 h 135"/>
                  <a:gd name="T42" fmla="*/ 64 w 112"/>
                  <a:gd name="T43" fmla="*/ 59 h 135"/>
                  <a:gd name="T44" fmla="*/ 64 w 112"/>
                  <a:gd name="T45" fmla="*/ 67 h 135"/>
                  <a:gd name="T46" fmla="*/ 66 w 112"/>
                  <a:gd name="T47" fmla="*/ 59 h 135"/>
                  <a:gd name="T48" fmla="*/ 62 w 112"/>
                  <a:gd name="T49" fmla="*/ 53 h 135"/>
                  <a:gd name="T50" fmla="*/ 53 w 112"/>
                  <a:gd name="T51" fmla="*/ 44 h 135"/>
                  <a:gd name="T52" fmla="*/ 49 w 112"/>
                  <a:gd name="T53" fmla="*/ 48 h 135"/>
                  <a:gd name="T54" fmla="*/ 49 w 112"/>
                  <a:gd name="T55" fmla="*/ 40 h 135"/>
                  <a:gd name="T56" fmla="*/ 45 w 112"/>
                  <a:gd name="T57" fmla="*/ 36 h 135"/>
                  <a:gd name="T58" fmla="*/ 36 w 112"/>
                  <a:gd name="T59" fmla="*/ 4 h 135"/>
                  <a:gd name="T60" fmla="*/ 38 w 112"/>
                  <a:gd name="T61" fmla="*/ 17 h 135"/>
                  <a:gd name="T62" fmla="*/ 32 w 112"/>
                  <a:gd name="T63" fmla="*/ 25 h 135"/>
                  <a:gd name="T64" fmla="*/ 34 w 112"/>
                  <a:gd name="T65" fmla="*/ 12 h 135"/>
                  <a:gd name="T66" fmla="*/ 24 w 112"/>
                  <a:gd name="T67" fmla="*/ 0 h 135"/>
                  <a:gd name="T68" fmla="*/ 5 w 112"/>
                  <a:gd name="T69" fmla="*/ 4 h 135"/>
                  <a:gd name="T70" fmla="*/ 19 w 112"/>
                  <a:gd name="T71" fmla="*/ 2 h 135"/>
                  <a:gd name="T72" fmla="*/ 17 w 112"/>
                  <a:gd name="T73" fmla="*/ 6 h 135"/>
                  <a:gd name="T74" fmla="*/ 0 w 112"/>
                  <a:gd name="T75" fmla="*/ 4 h 135"/>
                  <a:gd name="T76" fmla="*/ 30 w 112"/>
                  <a:gd name="T77" fmla="*/ 40 h 135"/>
                  <a:gd name="T78" fmla="*/ 28 w 112"/>
                  <a:gd name="T79" fmla="*/ 44 h 135"/>
                  <a:gd name="T80" fmla="*/ 19 w 112"/>
                  <a:gd name="T81" fmla="*/ 61 h 135"/>
                  <a:gd name="T82" fmla="*/ 19 w 112"/>
                  <a:gd name="T83" fmla="*/ 61 h 135"/>
                  <a:gd name="T84" fmla="*/ 17 w 112"/>
                  <a:gd name="T85" fmla="*/ 61 h 135"/>
                  <a:gd name="T86" fmla="*/ 15 w 112"/>
                  <a:gd name="T87" fmla="*/ 63 h 135"/>
                  <a:gd name="T88" fmla="*/ 17 w 112"/>
                  <a:gd name="T89" fmla="*/ 48 h 135"/>
                  <a:gd name="T90" fmla="*/ 13 w 112"/>
                  <a:gd name="T91" fmla="*/ 46 h 135"/>
                  <a:gd name="T92" fmla="*/ 15 w 112"/>
                  <a:gd name="T93" fmla="*/ 53 h 135"/>
                  <a:gd name="T94" fmla="*/ 22 w 112"/>
                  <a:gd name="T95" fmla="*/ 63 h 135"/>
                  <a:gd name="T96" fmla="*/ 19 w 112"/>
                  <a:gd name="T97" fmla="*/ 74 h 135"/>
                  <a:gd name="T98" fmla="*/ 24 w 112"/>
                  <a:gd name="T99" fmla="*/ 6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135">
                    <a:moveTo>
                      <a:pt x="106" y="122"/>
                    </a:moveTo>
                    <a:lnTo>
                      <a:pt x="108" y="122"/>
                    </a:lnTo>
                    <a:lnTo>
                      <a:pt x="108" y="118"/>
                    </a:lnTo>
                    <a:lnTo>
                      <a:pt x="106" y="122"/>
                    </a:lnTo>
                    <a:lnTo>
                      <a:pt x="106" y="122"/>
                    </a:lnTo>
                    <a:close/>
                    <a:moveTo>
                      <a:pt x="91" y="135"/>
                    </a:moveTo>
                    <a:lnTo>
                      <a:pt x="102" y="135"/>
                    </a:lnTo>
                    <a:lnTo>
                      <a:pt x="106" y="128"/>
                    </a:lnTo>
                    <a:lnTo>
                      <a:pt x="106" y="124"/>
                    </a:lnTo>
                    <a:lnTo>
                      <a:pt x="104" y="126"/>
                    </a:lnTo>
                    <a:lnTo>
                      <a:pt x="102" y="128"/>
                    </a:lnTo>
                    <a:lnTo>
                      <a:pt x="97" y="126"/>
                    </a:lnTo>
                    <a:lnTo>
                      <a:pt x="93" y="128"/>
                    </a:lnTo>
                    <a:lnTo>
                      <a:pt x="91" y="135"/>
                    </a:lnTo>
                    <a:lnTo>
                      <a:pt x="91" y="135"/>
                    </a:lnTo>
                    <a:close/>
                    <a:moveTo>
                      <a:pt x="104" y="101"/>
                    </a:moveTo>
                    <a:lnTo>
                      <a:pt x="108" y="101"/>
                    </a:lnTo>
                    <a:lnTo>
                      <a:pt x="112" y="103"/>
                    </a:lnTo>
                    <a:lnTo>
                      <a:pt x="112" y="105"/>
                    </a:lnTo>
                    <a:lnTo>
                      <a:pt x="108" y="103"/>
                    </a:lnTo>
                    <a:lnTo>
                      <a:pt x="106" y="103"/>
                    </a:lnTo>
                    <a:lnTo>
                      <a:pt x="104" y="101"/>
                    </a:lnTo>
                    <a:lnTo>
                      <a:pt x="104" y="101"/>
                    </a:lnTo>
                    <a:close/>
                    <a:moveTo>
                      <a:pt x="93" y="93"/>
                    </a:moveTo>
                    <a:lnTo>
                      <a:pt x="89" y="93"/>
                    </a:lnTo>
                    <a:lnTo>
                      <a:pt x="89" y="97"/>
                    </a:lnTo>
                    <a:lnTo>
                      <a:pt x="85" y="101"/>
                    </a:lnTo>
                    <a:lnTo>
                      <a:pt x="83" y="101"/>
                    </a:lnTo>
                    <a:lnTo>
                      <a:pt x="83" y="103"/>
                    </a:lnTo>
                    <a:lnTo>
                      <a:pt x="85" y="103"/>
                    </a:lnTo>
                    <a:lnTo>
                      <a:pt x="93" y="99"/>
                    </a:lnTo>
                    <a:lnTo>
                      <a:pt x="93" y="95"/>
                    </a:lnTo>
                    <a:lnTo>
                      <a:pt x="93" y="93"/>
                    </a:lnTo>
                    <a:lnTo>
                      <a:pt x="93" y="93"/>
                    </a:lnTo>
                    <a:close/>
                    <a:moveTo>
                      <a:pt x="81" y="88"/>
                    </a:moveTo>
                    <a:lnTo>
                      <a:pt x="87" y="90"/>
                    </a:lnTo>
                    <a:lnTo>
                      <a:pt x="87" y="95"/>
                    </a:lnTo>
                    <a:lnTo>
                      <a:pt x="83" y="95"/>
                    </a:lnTo>
                    <a:lnTo>
                      <a:pt x="81" y="90"/>
                    </a:lnTo>
                    <a:lnTo>
                      <a:pt x="81" y="88"/>
                    </a:lnTo>
                    <a:lnTo>
                      <a:pt x="81" y="88"/>
                    </a:lnTo>
                    <a:close/>
                    <a:moveTo>
                      <a:pt x="66" y="74"/>
                    </a:moveTo>
                    <a:lnTo>
                      <a:pt x="70" y="80"/>
                    </a:lnTo>
                    <a:lnTo>
                      <a:pt x="70" y="84"/>
                    </a:lnTo>
                    <a:lnTo>
                      <a:pt x="74" y="90"/>
                    </a:lnTo>
                    <a:lnTo>
                      <a:pt x="72" y="90"/>
                    </a:lnTo>
                    <a:lnTo>
                      <a:pt x="68" y="88"/>
                    </a:lnTo>
                    <a:lnTo>
                      <a:pt x="66" y="82"/>
                    </a:lnTo>
                    <a:lnTo>
                      <a:pt x="68" y="80"/>
                    </a:lnTo>
                    <a:lnTo>
                      <a:pt x="66" y="76"/>
                    </a:lnTo>
                    <a:lnTo>
                      <a:pt x="66" y="74"/>
                    </a:lnTo>
                    <a:lnTo>
                      <a:pt x="66" y="74"/>
                    </a:lnTo>
                    <a:close/>
                    <a:moveTo>
                      <a:pt x="51" y="71"/>
                    </a:moveTo>
                    <a:lnTo>
                      <a:pt x="51" y="74"/>
                    </a:lnTo>
                    <a:lnTo>
                      <a:pt x="53" y="74"/>
                    </a:lnTo>
                    <a:lnTo>
                      <a:pt x="51" y="71"/>
                    </a:lnTo>
                    <a:lnTo>
                      <a:pt x="51" y="71"/>
                    </a:lnTo>
                    <a:close/>
                    <a:moveTo>
                      <a:pt x="83" y="63"/>
                    </a:moveTo>
                    <a:lnTo>
                      <a:pt x="81" y="67"/>
                    </a:lnTo>
                    <a:lnTo>
                      <a:pt x="83" y="69"/>
                    </a:lnTo>
                    <a:lnTo>
                      <a:pt x="85" y="65"/>
                    </a:lnTo>
                    <a:lnTo>
                      <a:pt x="83" y="63"/>
                    </a:lnTo>
                    <a:lnTo>
                      <a:pt x="83" y="63"/>
                    </a:lnTo>
                    <a:close/>
                    <a:moveTo>
                      <a:pt x="62" y="53"/>
                    </a:moveTo>
                    <a:lnTo>
                      <a:pt x="59" y="55"/>
                    </a:lnTo>
                    <a:lnTo>
                      <a:pt x="64" y="59"/>
                    </a:lnTo>
                    <a:lnTo>
                      <a:pt x="64" y="63"/>
                    </a:lnTo>
                    <a:lnTo>
                      <a:pt x="62" y="65"/>
                    </a:lnTo>
                    <a:lnTo>
                      <a:pt x="64" y="67"/>
                    </a:lnTo>
                    <a:lnTo>
                      <a:pt x="68" y="67"/>
                    </a:lnTo>
                    <a:lnTo>
                      <a:pt x="68" y="65"/>
                    </a:lnTo>
                    <a:lnTo>
                      <a:pt x="66" y="59"/>
                    </a:lnTo>
                    <a:lnTo>
                      <a:pt x="64" y="55"/>
                    </a:lnTo>
                    <a:lnTo>
                      <a:pt x="62" y="53"/>
                    </a:lnTo>
                    <a:lnTo>
                      <a:pt x="62" y="53"/>
                    </a:lnTo>
                    <a:close/>
                    <a:moveTo>
                      <a:pt x="45" y="36"/>
                    </a:moveTo>
                    <a:lnTo>
                      <a:pt x="51" y="38"/>
                    </a:lnTo>
                    <a:lnTo>
                      <a:pt x="53" y="44"/>
                    </a:lnTo>
                    <a:lnTo>
                      <a:pt x="51" y="50"/>
                    </a:lnTo>
                    <a:lnTo>
                      <a:pt x="49" y="50"/>
                    </a:lnTo>
                    <a:lnTo>
                      <a:pt x="49" y="48"/>
                    </a:lnTo>
                    <a:lnTo>
                      <a:pt x="51" y="46"/>
                    </a:lnTo>
                    <a:lnTo>
                      <a:pt x="51" y="44"/>
                    </a:lnTo>
                    <a:lnTo>
                      <a:pt x="49" y="40"/>
                    </a:lnTo>
                    <a:lnTo>
                      <a:pt x="45" y="38"/>
                    </a:lnTo>
                    <a:lnTo>
                      <a:pt x="45" y="36"/>
                    </a:lnTo>
                    <a:lnTo>
                      <a:pt x="45" y="36"/>
                    </a:lnTo>
                    <a:close/>
                    <a:moveTo>
                      <a:pt x="24" y="0"/>
                    </a:moveTo>
                    <a:lnTo>
                      <a:pt x="30" y="0"/>
                    </a:lnTo>
                    <a:lnTo>
                      <a:pt x="36" y="4"/>
                    </a:lnTo>
                    <a:lnTo>
                      <a:pt x="36" y="8"/>
                    </a:lnTo>
                    <a:lnTo>
                      <a:pt x="38" y="10"/>
                    </a:lnTo>
                    <a:lnTo>
                      <a:pt x="38" y="17"/>
                    </a:lnTo>
                    <a:lnTo>
                      <a:pt x="34" y="19"/>
                    </a:lnTo>
                    <a:lnTo>
                      <a:pt x="36" y="21"/>
                    </a:lnTo>
                    <a:lnTo>
                      <a:pt x="32" y="25"/>
                    </a:lnTo>
                    <a:lnTo>
                      <a:pt x="34" y="19"/>
                    </a:lnTo>
                    <a:lnTo>
                      <a:pt x="32" y="15"/>
                    </a:lnTo>
                    <a:lnTo>
                      <a:pt x="34" y="12"/>
                    </a:lnTo>
                    <a:lnTo>
                      <a:pt x="30" y="6"/>
                    </a:lnTo>
                    <a:lnTo>
                      <a:pt x="30" y="2"/>
                    </a:lnTo>
                    <a:lnTo>
                      <a:pt x="24" y="0"/>
                    </a:lnTo>
                    <a:lnTo>
                      <a:pt x="24" y="0"/>
                    </a:lnTo>
                    <a:close/>
                    <a:moveTo>
                      <a:pt x="0" y="4"/>
                    </a:moveTo>
                    <a:lnTo>
                      <a:pt x="5" y="4"/>
                    </a:lnTo>
                    <a:lnTo>
                      <a:pt x="7" y="6"/>
                    </a:lnTo>
                    <a:lnTo>
                      <a:pt x="13" y="2"/>
                    </a:lnTo>
                    <a:lnTo>
                      <a:pt x="19" y="2"/>
                    </a:lnTo>
                    <a:lnTo>
                      <a:pt x="24" y="6"/>
                    </a:lnTo>
                    <a:lnTo>
                      <a:pt x="19" y="6"/>
                    </a:lnTo>
                    <a:lnTo>
                      <a:pt x="17" y="6"/>
                    </a:lnTo>
                    <a:lnTo>
                      <a:pt x="9" y="10"/>
                    </a:lnTo>
                    <a:lnTo>
                      <a:pt x="5" y="10"/>
                    </a:lnTo>
                    <a:lnTo>
                      <a:pt x="0" y="4"/>
                    </a:lnTo>
                    <a:lnTo>
                      <a:pt x="0" y="4"/>
                    </a:lnTo>
                    <a:close/>
                    <a:moveTo>
                      <a:pt x="24" y="42"/>
                    </a:moveTo>
                    <a:lnTo>
                      <a:pt x="30" y="40"/>
                    </a:lnTo>
                    <a:lnTo>
                      <a:pt x="34" y="40"/>
                    </a:lnTo>
                    <a:lnTo>
                      <a:pt x="32" y="44"/>
                    </a:lnTo>
                    <a:lnTo>
                      <a:pt x="28" y="44"/>
                    </a:lnTo>
                    <a:lnTo>
                      <a:pt x="24" y="42"/>
                    </a:lnTo>
                    <a:lnTo>
                      <a:pt x="24" y="42"/>
                    </a:lnTo>
                    <a:close/>
                    <a:moveTo>
                      <a:pt x="19" y="61"/>
                    </a:moveTo>
                    <a:lnTo>
                      <a:pt x="17" y="59"/>
                    </a:lnTo>
                    <a:lnTo>
                      <a:pt x="22" y="59"/>
                    </a:lnTo>
                    <a:lnTo>
                      <a:pt x="19" y="61"/>
                    </a:lnTo>
                    <a:lnTo>
                      <a:pt x="19" y="61"/>
                    </a:lnTo>
                    <a:close/>
                    <a:moveTo>
                      <a:pt x="15" y="63"/>
                    </a:moveTo>
                    <a:lnTo>
                      <a:pt x="17" y="61"/>
                    </a:lnTo>
                    <a:lnTo>
                      <a:pt x="17" y="63"/>
                    </a:lnTo>
                    <a:lnTo>
                      <a:pt x="15" y="63"/>
                    </a:lnTo>
                    <a:lnTo>
                      <a:pt x="15" y="63"/>
                    </a:lnTo>
                    <a:close/>
                    <a:moveTo>
                      <a:pt x="15" y="57"/>
                    </a:moveTo>
                    <a:lnTo>
                      <a:pt x="22" y="55"/>
                    </a:lnTo>
                    <a:lnTo>
                      <a:pt x="17" y="48"/>
                    </a:lnTo>
                    <a:lnTo>
                      <a:pt x="17" y="42"/>
                    </a:lnTo>
                    <a:lnTo>
                      <a:pt x="13" y="42"/>
                    </a:lnTo>
                    <a:lnTo>
                      <a:pt x="13" y="46"/>
                    </a:lnTo>
                    <a:lnTo>
                      <a:pt x="9" y="53"/>
                    </a:lnTo>
                    <a:lnTo>
                      <a:pt x="11" y="55"/>
                    </a:lnTo>
                    <a:lnTo>
                      <a:pt x="15" y="53"/>
                    </a:lnTo>
                    <a:lnTo>
                      <a:pt x="15" y="57"/>
                    </a:lnTo>
                    <a:lnTo>
                      <a:pt x="15" y="57"/>
                    </a:lnTo>
                    <a:close/>
                    <a:moveTo>
                      <a:pt x="22" y="63"/>
                    </a:moveTo>
                    <a:lnTo>
                      <a:pt x="17" y="65"/>
                    </a:lnTo>
                    <a:lnTo>
                      <a:pt x="17" y="69"/>
                    </a:lnTo>
                    <a:lnTo>
                      <a:pt x="19" y="74"/>
                    </a:lnTo>
                    <a:lnTo>
                      <a:pt x="22" y="74"/>
                    </a:lnTo>
                    <a:lnTo>
                      <a:pt x="24" y="69"/>
                    </a:lnTo>
                    <a:lnTo>
                      <a:pt x="24" y="67"/>
                    </a:lnTo>
                    <a:lnTo>
                      <a:pt x="24" y="63"/>
                    </a:lnTo>
                    <a:lnTo>
                      <a:pt x="22" y="63"/>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71" name="Freeform 177">
                <a:extLst>
                  <a:ext uri="{FF2B5EF4-FFF2-40B4-BE49-F238E27FC236}">
                    <a16:creationId xmlns:a16="http://schemas.microsoft.com/office/drawing/2014/main" id="{0FE0CB44-CCF1-4F80-BF36-94D4A234480F}"/>
                  </a:ext>
                </a:extLst>
              </p:cNvPr>
              <p:cNvSpPr>
                <a:spLocks noEditPoints="1"/>
              </p:cNvSpPr>
              <p:nvPr/>
            </p:nvSpPr>
            <p:spPr bwMode="auto">
              <a:xfrm>
                <a:off x="7125503" y="2937611"/>
                <a:ext cx="909296" cy="504213"/>
              </a:xfrm>
              <a:custGeom>
                <a:avLst/>
                <a:gdLst>
                  <a:gd name="T0" fmla="*/ 656 w 1128"/>
                  <a:gd name="T1" fmla="*/ 67 h 666"/>
                  <a:gd name="T2" fmla="*/ 793 w 1128"/>
                  <a:gd name="T3" fmla="*/ 128 h 666"/>
                  <a:gd name="T4" fmla="*/ 942 w 1128"/>
                  <a:gd name="T5" fmla="*/ 202 h 666"/>
                  <a:gd name="T6" fmla="*/ 1060 w 1128"/>
                  <a:gd name="T7" fmla="*/ 168 h 666"/>
                  <a:gd name="T8" fmla="*/ 1115 w 1128"/>
                  <a:gd name="T9" fmla="*/ 137 h 666"/>
                  <a:gd name="T10" fmla="*/ 1123 w 1128"/>
                  <a:gd name="T11" fmla="*/ 198 h 666"/>
                  <a:gd name="T12" fmla="*/ 1086 w 1128"/>
                  <a:gd name="T13" fmla="*/ 208 h 666"/>
                  <a:gd name="T14" fmla="*/ 1054 w 1128"/>
                  <a:gd name="T15" fmla="*/ 225 h 666"/>
                  <a:gd name="T16" fmla="*/ 1050 w 1128"/>
                  <a:gd name="T17" fmla="*/ 265 h 666"/>
                  <a:gd name="T18" fmla="*/ 1024 w 1128"/>
                  <a:gd name="T19" fmla="*/ 284 h 666"/>
                  <a:gd name="T20" fmla="*/ 967 w 1128"/>
                  <a:gd name="T21" fmla="*/ 308 h 666"/>
                  <a:gd name="T22" fmla="*/ 946 w 1128"/>
                  <a:gd name="T23" fmla="*/ 341 h 666"/>
                  <a:gd name="T24" fmla="*/ 940 w 1128"/>
                  <a:gd name="T25" fmla="*/ 350 h 666"/>
                  <a:gd name="T26" fmla="*/ 921 w 1128"/>
                  <a:gd name="T27" fmla="*/ 375 h 666"/>
                  <a:gd name="T28" fmla="*/ 919 w 1128"/>
                  <a:gd name="T29" fmla="*/ 335 h 666"/>
                  <a:gd name="T30" fmla="*/ 913 w 1128"/>
                  <a:gd name="T31" fmla="*/ 364 h 666"/>
                  <a:gd name="T32" fmla="*/ 913 w 1128"/>
                  <a:gd name="T33" fmla="*/ 377 h 666"/>
                  <a:gd name="T34" fmla="*/ 902 w 1128"/>
                  <a:gd name="T35" fmla="*/ 388 h 666"/>
                  <a:gd name="T36" fmla="*/ 906 w 1128"/>
                  <a:gd name="T37" fmla="*/ 415 h 666"/>
                  <a:gd name="T38" fmla="*/ 917 w 1128"/>
                  <a:gd name="T39" fmla="*/ 428 h 666"/>
                  <a:gd name="T40" fmla="*/ 900 w 1128"/>
                  <a:gd name="T41" fmla="*/ 440 h 666"/>
                  <a:gd name="T42" fmla="*/ 866 w 1128"/>
                  <a:gd name="T43" fmla="*/ 468 h 666"/>
                  <a:gd name="T44" fmla="*/ 818 w 1128"/>
                  <a:gd name="T45" fmla="*/ 497 h 666"/>
                  <a:gd name="T46" fmla="*/ 793 w 1128"/>
                  <a:gd name="T47" fmla="*/ 550 h 666"/>
                  <a:gd name="T48" fmla="*/ 807 w 1128"/>
                  <a:gd name="T49" fmla="*/ 638 h 666"/>
                  <a:gd name="T50" fmla="*/ 774 w 1128"/>
                  <a:gd name="T51" fmla="*/ 651 h 666"/>
                  <a:gd name="T52" fmla="*/ 759 w 1128"/>
                  <a:gd name="T53" fmla="*/ 619 h 666"/>
                  <a:gd name="T54" fmla="*/ 755 w 1128"/>
                  <a:gd name="T55" fmla="*/ 575 h 666"/>
                  <a:gd name="T56" fmla="*/ 721 w 1128"/>
                  <a:gd name="T57" fmla="*/ 563 h 666"/>
                  <a:gd name="T58" fmla="*/ 702 w 1128"/>
                  <a:gd name="T59" fmla="*/ 550 h 666"/>
                  <a:gd name="T60" fmla="*/ 668 w 1128"/>
                  <a:gd name="T61" fmla="*/ 546 h 666"/>
                  <a:gd name="T62" fmla="*/ 622 w 1128"/>
                  <a:gd name="T63" fmla="*/ 558 h 666"/>
                  <a:gd name="T64" fmla="*/ 626 w 1128"/>
                  <a:gd name="T65" fmla="*/ 575 h 666"/>
                  <a:gd name="T66" fmla="*/ 592 w 1128"/>
                  <a:gd name="T67" fmla="*/ 571 h 666"/>
                  <a:gd name="T68" fmla="*/ 561 w 1128"/>
                  <a:gd name="T69" fmla="*/ 563 h 666"/>
                  <a:gd name="T70" fmla="*/ 521 w 1128"/>
                  <a:gd name="T71" fmla="*/ 563 h 666"/>
                  <a:gd name="T72" fmla="*/ 485 w 1128"/>
                  <a:gd name="T73" fmla="*/ 588 h 666"/>
                  <a:gd name="T74" fmla="*/ 464 w 1128"/>
                  <a:gd name="T75" fmla="*/ 643 h 666"/>
                  <a:gd name="T76" fmla="*/ 428 w 1128"/>
                  <a:gd name="T77" fmla="*/ 613 h 666"/>
                  <a:gd name="T78" fmla="*/ 405 w 1128"/>
                  <a:gd name="T79" fmla="*/ 563 h 666"/>
                  <a:gd name="T80" fmla="*/ 369 w 1128"/>
                  <a:gd name="T81" fmla="*/ 563 h 666"/>
                  <a:gd name="T82" fmla="*/ 341 w 1128"/>
                  <a:gd name="T83" fmla="*/ 560 h 666"/>
                  <a:gd name="T84" fmla="*/ 327 w 1128"/>
                  <a:gd name="T85" fmla="*/ 537 h 666"/>
                  <a:gd name="T86" fmla="*/ 301 w 1128"/>
                  <a:gd name="T87" fmla="*/ 504 h 666"/>
                  <a:gd name="T88" fmla="*/ 80 w 1128"/>
                  <a:gd name="T89" fmla="*/ 440 h 666"/>
                  <a:gd name="T90" fmla="*/ 40 w 1128"/>
                  <a:gd name="T91" fmla="*/ 411 h 666"/>
                  <a:gd name="T92" fmla="*/ 27 w 1128"/>
                  <a:gd name="T93" fmla="*/ 358 h 666"/>
                  <a:gd name="T94" fmla="*/ 25 w 1128"/>
                  <a:gd name="T95" fmla="*/ 331 h 666"/>
                  <a:gd name="T96" fmla="*/ 19 w 1128"/>
                  <a:gd name="T97" fmla="*/ 331 h 666"/>
                  <a:gd name="T98" fmla="*/ 2 w 1128"/>
                  <a:gd name="T99" fmla="*/ 261 h 666"/>
                  <a:gd name="T100" fmla="*/ 13 w 1128"/>
                  <a:gd name="T101" fmla="*/ 194 h 666"/>
                  <a:gd name="T102" fmla="*/ 49 w 1128"/>
                  <a:gd name="T103" fmla="*/ 97 h 666"/>
                  <a:gd name="T104" fmla="*/ 51 w 1128"/>
                  <a:gd name="T105" fmla="*/ 82 h 666"/>
                  <a:gd name="T106" fmla="*/ 57 w 1128"/>
                  <a:gd name="T107" fmla="*/ 38 h 666"/>
                  <a:gd name="T108" fmla="*/ 84 w 1128"/>
                  <a:gd name="T109" fmla="*/ 42 h 666"/>
                  <a:gd name="T110" fmla="*/ 84 w 1128"/>
                  <a:gd name="T111" fmla="*/ 59 h 666"/>
                  <a:gd name="T112" fmla="*/ 103 w 1128"/>
                  <a:gd name="T113" fmla="*/ 15 h 666"/>
                  <a:gd name="T114" fmla="*/ 972 w 1128"/>
                  <a:gd name="T115" fmla="*/ 301 h 666"/>
                  <a:gd name="T116" fmla="*/ 1005 w 1128"/>
                  <a:gd name="T117" fmla="*/ 291 h 666"/>
                  <a:gd name="T118" fmla="*/ 99 w 1128"/>
                  <a:gd name="T119" fmla="*/ 34 h 666"/>
                  <a:gd name="T120" fmla="*/ 474 w 1128"/>
                  <a:gd name="T121" fmla="*/ 605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28" h="666">
                    <a:moveTo>
                      <a:pt x="97" y="0"/>
                    </a:moveTo>
                    <a:lnTo>
                      <a:pt x="615" y="53"/>
                    </a:lnTo>
                    <a:lnTo>
                      <a:pt x="620" y="53"/>
                    </a:lnTo>
                    <a:lnTo>
                      <a:pt x="624" y="53"/>
                    </a:lnTo>
                    <a:lnTo>
                      <a:pt x="628" y="57"/>
                    </a:lnTo>
                    <a:lnTo>
                      <a:pt x="628" y="59"/>
                    </a:lnTo>
                    <a:lnTo>
                      <a:pt x="630" y="61"/>
                    </a:lnTo>
                    <a:lnTo>
                      <a:pt x="632" y="61"/>
                    </a:lnTo>
                    <a:lnTo>
                      <a:pt x="637" y="63"/>
                    </a:lnTo>
                    <a:lnTo>
                      <a:pt x="637" y="63"/>
                    </a:lnTo>
                    <a:lnTo>
                      <a:pt x="641" y="65"/>
                    </a:lnTo>
                    <a:lnTo>
                      <a:pt x="643" y="67"/>
                    </a:lnTo>
                    <a:lnTo>
                      <a:pt x="645" y="67"/>
                    </a:lnTo>
                    <a:lnTo>
                      <a:pt x="647" y="65"/>
                    </a:lnTo>
                    <a:lnTo>
                      <a:pt x="651" y="67"/>
                    </a:lnTo>
                    <a:lnTo>
                      <a:pt x="656" y="67"/>
                    </a:lnTo>
                    <a:lnTo>
                      <a:pt x="660" y="69"/>
                    </a:lnTo>
                    <a:lnTo>
                      <a:pt x="662" y="69"/>
                    </a:lnTo>
                    <a:lnTo>
                      <a:pt x="664" y="76"/>
                    </a:lnTo>
                    <a:lnTo>
                      <a:pt x="670" y="78"/>
                    </a:lnTo>
                    <a:lnTo>
                      <a:pt x="675" y="78"/>
                    </a:lnTo>
                    <a:lnTo>
                      <a:pt x="679" y="82"/>
                    </a:lnTo>
                    <a:lnTo>
                      <a:pt x="681" y="82"/>
                    </a:lnTo>
                    <a:lnTo>
                      <a:pt x="687" y="82"/>
                    </a:lnTo>
                    <a:lnTo>
                      <a:pt x="691" y="80"/>
                    </a:lnTo>
                    <a:lnTo>
                      <a:pt x="693" y="82"/>
                    </a:lnTo>
                    <a:lnTo>
                      <a:pt x="693" y="86"/>
                    </a:lnTo>
                    <a:lnTo>
                      <a:pt x="704" y="86"/>
                    </a:lnTo>
                    <a:lnTo>
                      <a:pt x="706" y="88"/>
                    </a:lnTo>
                    <a:lnTo>
                      <a:pt x="710" y="88"/>
                    </a:lnTo>
                    <a:lnTo>
                      <a:pt x="712" y="90"/>
                    </a:lnTo>
                    <a:lnTo>
                      <a:pt x="793" y="128"/>
                    </a:lnTo>
                    <a:lnTo>
                      <a:pt x="799" y="135"/>
                    </a:lnTo>
                    <a:lnTo>
                      <a:pt x="809" y="145"/>
                    </a:lnTo>
                    <a:lnTo>
                      <a:pt x="824" y="206"/>
                    </a:lnTo>
                    <a:lnTo>
                      <a:pt x="822" y="232"/>
                    </a:lnTo>
                    <a:lnTo>
                      <a:pt x="820" y="238"/>
                    </a:lnTo>
                    <a:lnTo>
                      <a:pt x="818" y="242"/>
                    </a:lnTo>
                    <a:lnTo>
                      <a:pt x="814" y="246"/>
                    </a:lnTo>
                    <a:lnTo>
                      <a:pt x="807" y="249"/>
                    </a:lnTo>
                    <a:lnTo>
                      <a:pt x="803" y="255"/>
                    </a:lnTo>
                    <a:lnTo>
                      <a:pt x="805" y="261"/>
                    </a:lnTo>
                    <a:lnTo>
                      <a:pt x="875" y="242"/>
                    </a:lnTo>
                    <a:lnTo>
                      <a:pt x="883" y="238"/>
                    </a:lnTo>
                    <a:lnTo>
                      <a:pt x="885" y="230"/>
                    </a:lnTo>
                    <a:lnTo>
                      <a:pt x="923" y="219"/>
                    </a:lnTo>
                    <a:lnTo>
                      <a:pt x="940" y="206"/>
                    </a:lnTo>
                    <a:lnTo>
                      <a:pt x="942" y="202"/>
                    </a:lnTo>
                    <a:lnTo>
                      <a:pt x="949" y="202"/>
                    </a:lnTo>
                    <a:lnTo>
                      <a:pt x="957" y="194"/>
                    </a:lnTo>
                    <a:lnTo>
                      <a:pt x="961" y="190"/>
                    </a:lnTo>
                    <a:lnTo>
                      <a:pt x="965" y="187"/>
                    </a:lnTo>
                    <a:lnTo>
                      <a:pt x="970" y="185"/>
                    </a:lnTo>
                    <a:lnTo>
                      <a:pt x="976" y="183"/>
                    </a:lnTo>
                    <a:lnTo>
                      <a:pt x="1035" y="185"/>
                    </a:lnTo>
                    <a:lnTo>
                      <a:pt x="1039" y="181"/>
                    </a:lnTo>
                    <a:lnTo>
                      <a:pt x="1041" y="181"/>
                    </a:lnTo>
                    <a:lnTo>
                      <a:pt x="1043" y="179"/>
                    </a:lnTo>
                    <a:lnTo>
                      <a:pt x="1045" y="179"/>
                    </a:lnTo>
                    <a:lnTo>
                      <a:pt x="1048" y="179"/>
                    </a:lnTo>
                    <a:lnTo>
                      <a:pt x="1052" y="179"/>
                    </a:lnTo>
                    <a:lnTo>
                      <a:pt x="1052" y="175"/>
                    </a:lnTo>
                    <a:lnTo>
                      <a:pt x="1058" y="168"/>
                    </a:lnTo>
                    <a:lnTo>
                      <a:pt x="1060" y="168"/>
                    </a:lnTo>
                    <a:lnTo>
                      <a:pt x="1067" y="162"/>
                    </a:lnTo>
                    <a:lnTo>
                      <a:pt x="1069" y="156"/>
                    </a:lnTo>
                    <a:lnTo>
                      <a:pt x="1069" y="152"/>
                    </a:lnTo>
                    <a:lnTo>
                      <a:pt x="1073" y="149"/>
                    </a:lnTo>
                    <a:lnTo>
                      <a:pt x="1073" y="145"/>
                    </a:lnTo>
                    <a:lnTo>
                      <a:pt x="1077" y="141"/>
                    </a:lnTo>
                    <a:lnTo>
                      <a:pt x="1083" y="135"/>
                    </a:lnTo>
                    <a:lnTo>
                      <a:pt x="1086" y="131"/>
                    </a:lnTo>
                    <a:lnTo>
                      <a:pt x="1088" y="126"/>
                    </a:lnTo>
                    <a:lnTo>
                      <a:pt x="1090" y="126"/>
                    </a:lnTo>
                    <a:lnTo>
                      <a:pt x="1092" y="128"/>
                    </a:lnTo>
                    <a:lnTo>
                      <a:pt x="1094" y="131"/>
                    </a:lnTo>
                    <a:lnTo>
                      <a:pt x="1098" y="131"/>
                    </a:lnTo>
                    <a:lnTo>
                      <a:pt x="1104" y="133"/>
                    </a:lnTo>
                    <a:lnTo>
                      <a:pt x="1107" y="131"/>
                    </a:lnTo>
                    <a:lnTo>
                      <a:pt x="1115" y="137"/>
                    </a:lnTo>
                    <a:lnTo>
                      <a:pt x="1115" y="143"/>
                    </a:lnTo>
                    <a:lnTo>
                      <a:pt x="1111" y="168"/>
                    </a:lnTo>
                    <a:lnTo>
                      <a:pt x="1109" y="173"/>
                    </a:lnTo>
                    <a:lnTo>
                      <a:pt x="1111" y="173"/>
                    </a:lnTo>
                    <a:lnTo>
                      <a:pt x="1113" y="175"/>
                    </a:lnTo>
                    <a:lnTo>
                      <a:pt x="1113" y="177"/>
                    </a:lnTo>
                    <a:lnTo>
                      <a:pt x="1113" y="181"/>
                    </a:lnTo>
                    <a:lnTo>
                      <a:pt x="1113" y="181"/>
                    </a:lnTo>
                    <a:lnTo>
                      <a:pt x="1113" y="183"/>
                    </a:lnTo>
                    <a:lnTo>
                      <a:pt x="1113" y="185"/>
                    </a:lnTo>
                    <a:lnTo>
                      <a:pt x="1113" y="187"/>
                    </a:lnTo>
                    <a:lnTo>
                      <a:pt x="1113" y="187"/>
                    </a:lnTo>
                    <a:lnTo>
                      <a:pt x="1113" y="187"/>
                    </a:lnTo>
                    <a:lnTo>
                      <a:pt x="1121" y="192"/>
                    </a:lnTo>
                    <a:lnTo>
                      <a:pt x="1119" y="196"/>
                    </a:lnTo>
                    <a:lnTo>
                      <a:pt x="1123" y="198"/>
                    </a:lnTo>
                    <a:lnTo>
                      <a:pt x="1123" y="196"/>
                    </a:lnTo>
                    <a:lnTo>
                      <a:pt x="1128" y="198"/>
                    </a:lnTo>
                    <a:lnTo>
                      <a:pt x="1126" y="202"/>
                    </a:lnTo>
                    <a:lnTo>
                      <a:pt x="1121" y="202"/>
                    </a:lnTo>
                    <a:lnTo>
                      <a:pt x="1121" y="200"/>
                    </a:lnTo>
                    <a:lnTo>
                      <a:pt x="1115" y="202"/>
                    </a:lnTo>
                    <a:lnTo>
                      <a:pt x="1113" y="202"/>
                    </a:lnTo>
                    <a:lnTo>
                      <a:pt x="1109" y="204"/>
                    </a:lnTo>
                    <a:lnTo>
                      <a:pt x="1107" y="206"/>
                    </a:lnTo>
                    <a:lnTo>
                      <a:pt x="1104" y="204"/>
                    </a:lnTo>
                    <a:lnTo>
                      <a:pt x="1100" y="208"/>
                    </a:lnTo>
                    <a:lnTo>
                      <a:pt x="1098" y="208"/>
                    </a:lnTo>
                    <a:lnTo>
                      <a:pt x="1096" y="204"/>
                    </a:lnTo>
                    <a:lnTo>
                      <a:pt x="1092" y="204"/>
                    </a:lnTo>
                    <a:lnTo>
                      <a:pt x="1090" y="208"/>
                    </a:lnTo>
                    <a:lnTo>
                      <a:pt x="1086" y="208"/>
                    </a:lnTo>
                    <a:lnTo>
                      <a:pt x="1083" y="206"/>
                    </a:lnTo>
                    <a:lnTo>
                      <a:pt x="1086" y="202"/>
                    </a:lnTo>
                    <a:lnTo>
                      <a:pt x="1079" y="208"/>
                    </a:lnTo>
                    <a:lnTo>
                      <a:pt x="1077" y="215"/>
                    </a:lnTo>
                    <a:lnTo>
                      <a:pt x="1075" y="217"/>
                    </a:lnTo>
                    <a:lnTo>
                      <a:pt x="1073" y="215"/>
                    </a:lnTo>
                    <a:lnTo>
                      <a:pt x="1071" y="219"/>
                    </a:lnTo>
                    <a:lnTo>
                      <a:pt x="1069" y="219"/>
                    </a:lnTo>
                    <a:lnTo>
                      <a:pt x="1069" y="215"/>
                    </a:lnTo>
                    <a:lnTo>
                      <a:pt x="1067" y="219"/>
                    </a:lnTo>
                    <a:lnTo>
                      <a:pt x="1064" y="221"/>
                    </a:lnTo>
                    <a:lnTo>
                      <a:pt x="1060" y="219"/>
                    </a:lnTo>
                    <a:lnTo>
                      <a:pt x="1060" y="217"/>
                    </a:lnTo>
                    <a:lnTo>
                      <a:pt x="1058" y="221"/>
                    </a:lnTo>
                    <a:lnTo>
                      <a:pt x="1056" y="221"/>
                    </a:lnTo>
                    <a:lnTo>
                      <a:pt x="1054" y="225"/>
                    </a:lnTo>
                    <a:lnTo>
                      <a:pt x="1045" y="232"/>
                    </a:lnTo>
                    <a:lnTo>
                      <a:pt x="1043" y="240"/>
                    </a:lnTo>
                    <a:lnTo>
                      <a:pt x="1041" y="242"/>
                    </a:lnTo>
                    <a:lnTo>
                      <a:pt x="1041" y="244"/>
                    </a:lnTo>
                    <a:lnTo>
                      <a:pt x="1039" y="246"/>
                    </a:lnTo>
                    <a:lnTo>
                      <a:pt x="1039" y="249"/>
                    </a:lnTo>
                    <a:lnTo>
                      <a:pt x="1041" y="249"/>
                    </a:lnTo>
                    <a:lnTo>
                      <a:pt x="1041" y="253"/>
                    </a:lnTo>
                    <a:lnTo>
                      <a:pt x="1035" y="259"/>
                    </a:lnTo>
                    <a:lnTo>
                      <a:pt x="1035" y="261"/>
                    </a:lnTo>
                    <a:lnTo>
                      <a:pt x="1039" y="263"/>
                    </a:lnTo>
                    <a:lnTo>
                      <a:pt x="1041" y="270"/>
                    </a:lnTo>
                    <a:lnTo>
                      <a:pt x="1041" y="274"/>
                    </a:lnTo>
                    <a:lnTo>
                      <a:pt x="1048" y="272"/>
                    </a:lnTo>
                    <a:lnTo>
                      <a:pt x="1050" y="268"/>
                    </a:lnTo>
                    <a:lnTo>
                      <a:pt x="1050" y="265"/>
                    </a:lnTo>
                    <a:lnTo>
                      <a:pt x="1050" y="263"/>
                    </a:lnTo>
                    <a:lnTo>
                      <a:pt x="1052" y="272"/>
                    </a:lnTo>
                    <a:lnTo>
                      <a:pt x="1050" y="276"/>
                    </a:lnTo>
                    <a:lnTo>
                      <a:pt x="1041" y="280"/>
                    </a:lnTo>
                    <a:lnTo>
                      <a:pt x="1039" y="278"/>
                    </a:lnTo>
                    <a:lnTo>
                      <a:pt x="1039" y="276"/>
                    </a:lnTo>
                    <a:lnTo>
                      <a:pt x="1037" y="272"/>
                    </a:lnTo>
                    <a:lnTo>
                      <a:pt x="1033" y="280"/>
                    </a:lnTo>
                    <a:lnTo>
                      <a:pt x="1029" y="282"/>
                    </a:lnTo>
                    <a:lnTo>
                      <a:pt x="1026" y="282"/>
                    </a:lnTo>
                    <a:lnTo>
                      <a:pt x="1026" y="280"/>
                    </a:lnTo>
                    <a:lnTo>
                      <a:pt x="1026" y="276"/>
                    </a:lnTo>
                    <a:lnTo>
                      <a:pt x="1022" y="272"/>
                    </a:lnTo>
                    <a:lnTo>
                      <a:pt x="1022" y="276"/>
                    </a:lnTo>
                    <a:lnTo>
                      <a:pt x="1022" y="282"/>
                    </a:lnTo>
                    <a:lnTo>
                      <a:pt x="1024" y="284"/>
                    </a:lnTo>
                    <a:lnTo>
                      <a:pt x="1022" y="284"/>
                    </a:lnTo>
                    <a:lnTo>
                      <a:pt x="1014" y="284"/>
                    </a:lnTo>
                    <a:lnTo>
                      <a:pt x="1008" y="286"/>
                    </a:lnTo>
                    <a:lnTo>
                      <a:pt x="1005" y="284"/>
                    </a:lnTo>
                    <a:lnTo>
                      <a:pt x="997" y="286"/>
                    </a:lnTo>
                    <a:lnTo>
                      <a:pt x="995" y="284"/>
                    </a:lnTo>
                    <a:lnTo>
                      <a:pt x="993" y="284"/>
                    </a:lnTo>
                    <a:lnTo>
                      <a:pt x="986" y="289"/>
                    </a:lnTo>
                    <a:lnTo>
                      <a:pt x="982" y="289"/>
                    </a:lnTo>
                    <a:lnTo>
                      <a:pt x="976" y="293"/>
                    </a:lnTo>
                    <a:lnTo>
                      <a:pt x="972" y="293"/>
                    </a:lnTo>
                    <a:lnTo>
                      <a:pt x="970" y="297"/>
                    </a:lnTo>
                    <a:lnTo>
                      <a:pt x="970" y="299"/>
                    </a:lnTo>
                    <a:lnTo>
                      <a:pt x="963" y="301"/>
                    </a:lnTo>
                    <a:lnTo>
                      <a:pt x="965" y="305"/>
                    </a:lnTo>
                    <a:lnTo>
                      <a:pt x="967" y="308"/>
                    </a:lnTo>
                    <a:lnTo>
                      <a:pt x="970" y="310"/>
                    </a:lnTo>
                    <a:lnTo>
                      <a:pt x="965" y="312"/>
                    </a:lnTo>
                    <a:lnTo>
                      <a:pt x="967" y="314"/>
                    </a:lnTo>
                    <a:lnTo>
                      <a:pt x="965" y="318"/>
                    </a:lnTo>
                    <a:lnTo>
                      <a:pt x="965" y="318"/>
                    </a:lnTo>
                    <a:lnTo>
                      <a:pt x="963" y="322"/>
                    </a:lnTo>
                    <a:lnTo>
                      <a:pt x="963" y="327"/>
                    </a:lnTo>
                    <a:lnTo>
                      <a:pt x="961" y="327"/>
                    </a:lnTo>
                    <a:lnTo>
                      <a:pt x="959" y="329"/>
                    </a:lnTo>
                    <a:lnTo>
                      <a:pt x="957" y="333"/>
                    </a:lnTo>
                    <a:lnTo>
                      <a:pt x="955" y="335"/>
                    </a:lnTo>
                    <a:lnTo>
                      <a:pt x="953" y="337"/>
                    </a:lnTo>
                    <a:lnTo>
                      <a:pt x="951" y="337"/>
                    </a:lnTo>
                    <a:lnTo>
                      <a:pt x="951" y="339"/>
                    </a:lnTo>
                    <a:lnTo>
                      <a:pt x="946" y="343"/>
                    </a:lnTo>
                    <a:lnTo>
                      <a:pt x="946" y="341"/>
                    </a:lnTo>
                    <a:lnTo>
                      <a:pt x="944" y="345"/>
                    </a:lnTo>
                    <a:lnTo>
                      <a:pt x="946" y="339"/>
                    </a:lnTo>
                    <a:lnTo>
                      <a:pt x="944" y="337"/>
                    </a:lnTo>
                    <a:lnTo>
                      <a:pt x="942" y="337"/>
                    </a:lnTo>
                    <a:lnTo>
                      <a:pt x="938" y="333"/>
                    </a:lnTo>
                    <a:lnTo>
                      <a:pt x="936" y="331"/>
                    </a:lnTo>
                    <a:lnTo>
                      <a:pt x="936" y="329"/>
                    </a:lnTo>
                    <a:lnTo>
                      <a:pt x="942" y="320"/>
                    </a:lnTo>
                    <a:lnTo>
                      <a:pt x="938" y="322"/>
                    </a:lnTo>
                    <a:lnTo>
                      <a:pt x="936" y="327"/>
                    </a:lnTo>
                    <a:lnTo>
                      <a:pt x="934" y="331"/>
                    </a:lnTo>
                    <a:lnTo>
                      <a:pt x="934" y="335"/>
                    </a:lnTo>
                    <a:lnTo>
                      <a:pt x="936" y="335"/>
                    </a:lnTo>
                    <a:lnTo>
                      <a:pt x="936" y="341"/>
                    </a:lnTo>
                    <a:lnTo>
                      <a:pt x="938" y="343"/>
                    </a:lnTo>
                    <a:lnTo>
                      <a:pt x="940" y="350"/>
                    </a:lnTo>
                    <a:lnTo>
                      <a:pt x="940" y="356"/>
                    </a:lnTo>
                    <a:lnTo>
                      <a:pt x="938" y="362"/>
                    </a:lnTo>
                    <a:lnTo>
                      <a:pt x="932" y="364"/>
                    </a:lnTo>
                    <a:lnTo>
                      <a:pt x="930" y="373"/>
                    </a:lnTo>
                    <a:lnTo>
                      <a:pt x="927" y="377"/>
                    </a:lnTo>
                    <a:lnTo>
                      <a:pt x="927" y="379"/>
                    </a:lnTo>
                    <a:lnTo>
                      <a:pt x="925" y="381"/>
                    </a:lnTo>
                    <a:lnTo>
                      <a:pt x="925" y="379"/>
                    </a:lnTo>
                    <a:lnTo>
                      <a:pt x="925" y="377"/>
                    </a:lnTo>
                    <a:lnTo>
                      <a:pt x="921" y="386"/>
                    </a:lnTo>
                    <a:lnTo>
                      <a:pt x="921" y="388"/>
                    </a:lnTo>
                    <a:lnTo>
                      <a:pt x="919" y="388"/>
                    </a:lnTo>
                    <a:lnTo>
                      <a:pt x="919" y="386"/>
                    </a:lnTo>
                    <a:lnTo>
                      <a:pt x="921" y="381"/>
                    </a:lnTo>
                    <a:lnTo>
                      <a:pt x="923" y="377"/>
                    </a:lnTo>
                    <a:lnTo>
                      <a:pt x="921" y="375"/>
                    </a:lnTo>
                    <a:lnTo>
                      <a:pt x="925" y="371"/>
                    </a:lnTo>
                    <a:lnTo>
                      <a:pt x="923" y="371"/>
                    </a:lnTo>
                    <a:lnTo>
                      <a:pt x="927" y="369"/>
                    </a:lnTo>
                    <a:lnTo>
                      <a:pt x="923" y="369"/>
                    </a:lnTo>
                    <a:lnTo>
                      <a:pt x="921" y="364"/>
                    </a:lnTo>
                    <a:lnTo>
                      <a:pt x="923" y="364"/>
                    </a:lnTo>
                    <a:lnTo>
                      <a:pt x="923" y="362"/>
                    </a:lnTo>
                    <a:lnTo>
                      <a:pt x="921" y="362"/>
                    </a:lnTo>
                    <a:lnTo>
                      <a:pt x="921" y="360"/>
                    </a:lnTo>
                    <a:lnTo>
                      <a:pt x="919" y="362"/>
                    </a:lnTo>
                    <a:lnTo>
                      <a:pt x="915" y="358"/>
                    </a:lnTo>
                    <a:lnTo>
                      <a:pt x="915" y="354"/>
                    </a:lnTo>
                    <a:lnTo>
                      <a:pt x="919" y="350"/>
                    </a:lnTo>
                    <a:lnTo>
                      <a:pt x="919" y="345"/>
                    </a:lnTo>
                    <a:lnTo>
                      <a:pt x="917" y="339"/>
                    </a:lnTo>
                    <a:lnTo>
                      <a:pt x="919" y="335"/>
                    </a:lnTo>
                    <a:lnTo>
                      <a:pt x="921" y="333"/>
                    </a:lnTo>
                    <a:lnTo>
                      <a:pt x="921" y="333"/>
                    </a:lnTo>
                    <a:lnTo>
                      <a:pt x="921" y="329"/>
                    </a:lnTo>
                    <a:lnTo>
                      <a:pt x="921" y="327"/>
                    </a:lnTo>
                    <a:lnTo>
                      <a:pt x="921" y="329"/>
                    </a:lnTo>
                    <a:lnTo>
                      <a:pt x="919" y="333"/>
                    </a:lnTo>
                    <a:lnTo>
                      <a:pt x="915" y="335"/>
                    </a:lnTo>
                    <a:lnTo>
                      <a:pt x="913" y="337"/>
                    </a:lnTo>
                    <a:lnTo>
                      <a:pt x="911" y="337"/>
                    </a:lnTo>
                    <a:lnTo>
                      <a:pt x="913" y="339"/>
                    </a:lnTo>
                    <a:lnTo>
                      <a:pt x="913" y="341"/>
                    </a:lnTo>
                    <a:lnTo>
                      <a:pt x="913" y="348"/>
                    </a:lnTo>
                    <a:lnTo>
                      <a:pt x="913" y="350"/>
                    </a:lnTo>
                    <a:lnTo>
                      <a:pt x="913" y="352"/>
                    </a:lnTo>
                    <a:lnTo>
                      <a:pt x="913" y="356"/>
                    </a:lnTo>
                    <a:lnTo>
                      <a:pt x="913" y="364"/>
                    </a:lnTo>
                    <a:lnTo>
                      <a:pt x="911" y="364"/>
                    </a:lnTo>
                    <a:lnTo>
                      <a:pt x="906" y="358"/>
                    </a:lnTo>
                    <a:lnTo>
                      <a:pt x="902" y="358"/>
                    </a:lnTo>
                    <a:lnTo>
                      <a:pt x="900" y="354"/>
                    </a:lnTo>
                    <a:lnTo>
                      <a:pt x="898" y="354"/>
                    </a:lnTo>
                    <a:lnTo>
                      <a:pt x="898" y="352"/>
                    </a:lnTo>
                    <a:lnTo>
                      <a:pt x="898" y="348"/>
                    </a:lnTo>
                    <a:lnTo>
                      <a:pt x="896" y="352"/>
                    </a:lnTo>
                    <a:lnTo>
                      <a:pt x="896" y="354"/>
                    </a:lnTo>
                    <a:lnTo>
                      <a:pt x="898" y="356"/>
                    </a:lnTo>
                    <a:lnTo>
                      <a:pt x="902" y="360"/>
                    </a:lnTo>
                    <a:lnTo>
                      <a:pt x="906" y="362"/>
                    </a:lnTo>
                    <a:lnTo>
                      <a:pt x="911" y="367"/>
                    </a:lnTo>
                    <a:lnTo>
                      <a:pt x="913" y="369"/>
                    </a:lnTo>
                    <a:lnTo>
                      <a:pt x="913" y="373"/>
                    </a:lnTo>
                    <a:lnTo>
                      <a:pt x="913" y="377"/>
                    </a:lnTo>
                    <a:lnTo>
                      <a:pt x="911" y="377"/>
                    </a:lnTo>
                    <a:lnTo>
                      <a:pt x="908" y="373"/>
                    </a:lnTo>
                    <a:lnTo>
                      <a:pt x="906" y="371"/>
                    </a:lnTo>
                    <a:lnTo>
                      <a:pt x="908" y="377"/>
                    </a:lnTo>
                    <a:lnTo>
                      <a:pt x="913" y="379"/>
                    </a:lnTo>
                    <a:lnTo>
                      <a:pt x="913" y="381"/>
                    </a:lnTo>
                    <a:lnTo>
                      <a:pt x="913" y="383"/>
                    </a:lnTo>
                    <a:lnTo>
                      <a:pt x="913" y="386"/>
                    </a:lnTo>
                    <a:lnTo>
                      <a:pt x="908" y="383"/>
                    </a:lnTo>
                    <a:lnTo>
                      <a:pt x="913" y="388"/>
                    </a:lnTo>
                    <a:lnTo>
                      <a:pt x="911" y="392"/>
                    </a:lnTo>
                    <a:lnTo>
                      <a:pt x="908" y="390"/>
                    </a:lnTo>
                    <a:lnTo>
                      <a:pt x="906" y="386"/>
                    </a:lnTo>
                    <a:lnTo>
                      <a:pt x="902" y="386"/>
                    </a:lnTo>
                    <a:lnTo>
                      <a:pt x="898" y="386"/>
                    </a:lnTo>
                    <a:lnTo>
                      <a:pt x="902" y="388"/>
                    </a:lnTo>
                    <a:lnTo>
                      <a:pt x="904" y="390"/>
                    </a:lnTo>
                    <a:lnTo>
                      <a:pt x="906" y="390"/>
                    </a:lnTo>
                    <a:lnTo>
                      <a:pt x="908" y="394"/>
                    </a:lnTo>
                    <a:lnTo>
                      <a:pt x="913" y="396"/>
                    </a:lnTo>
                    <a:lnTo>
                      <a:pt x="915" y="394"/>
                    </a:lnTo>
                    <a:lnTo>
                      <a:pt x="917" y="396"/>
                    </a:lnTo>
                    <a:lnTo>
                      <a:pt x="917" y="400"/>
                    </a:lnTo>
                    <a:lnTo>
                      <a:pt x="917" y="405"/>
                    </a:lnTo>
                    <a:lnTo>
                      <a:pt x="915" y="402"/>
                    </a:lnTo>
                    <a:lnTo>
                      <a:pt x="915" y="405"/>
                    </a:lnTo>
                    <a:lnTo>
                      <a:pt x="915" y="407"/>
                    </a:lnTo>
                    <a:lnTo>
                      <a:pt x="917" y="411"/>
                    </a:lnTo>
                    <a:lnTo>
                      <a:pt x="915" y="413"/>
                    </a:lnTo>
                    <a:lnTo>
                      <a:pt x="913" y="413"/>
                    </a:lnTo>
                    <a:lnTo>
                      <a:pt x="911" y="413"/>
                    </a:lnTo>
                    <a:lnTo>
                      <a:pt x="906" y="415"/>
                    </a:lnTo>
                    <a:lnTo>
                      <a:pt x="904" y="417"/>
                    </a:lnTo>
                    <a:lnTo>
                      <a:pt x="902" y="415"/>
                    </a:lnTo>
                    <a:lnTo>
                      <a:pt x="900" y="411"/>
                    </a:lnTo>
                    <a:lnTo>
                      <a:pt x="898" y="413"/>
                    </a:lnTo>
                    <a:lnTo>
                      <a:pt x="898" y="419"/>
                    </a:lnTo>
                    <a:lnTo>
                      <a:pt x="898" y="421"/>
                    </a:lnTo>
                    <a:lnTo>
                      <a:pt x="902" y="419"/>
                    </a:lnTo>
                    <a:lnTo>
                      <a:pt x="908" y="419"/>
                    </a:lnTo>
                    <a:lnTo>
                      <a:pt x="911" y="419"/>
                    </a:lnTo>
                    <a:lnTo>
                      <a:pt x="911" y="426"/>
                    </a:lnTo>
                    <a:lnTo>
                      <a:pt x="913" y="426"/>
                    </a:lnTo>
                    <a:lnTo>
                      <a:pt x="915" y="423"/>
                    </a:lnTo>
                    <a:lnTo>
                      <a:pt x="915" y="419"/>
                    </a:lnTo>
                    <a:lnTo>
                      <a:pt x="917" y="419"/>
                    </a:lnTo>
                    <a:lnTo>
                      <a:pt x="919" y="423"/>
                    </a:lnTo>
                    <a:lnTo>
                      <a:pt x="917" y="428"/>
                    </a:lnTo>
                    <a:lnTo>
                      <a:pt x="917" y="428"/>
                    </a:lnTo>
                    <a:lnTo>
                      <a:pt x="913" y="430"/>
                    </a:lnTo>
                    <a:lnTo>
                      <a:pt x="911" y="434"/>
                    </a:lnTo>
                    <a:lnTo>
                      <a:pt x="908" y="434"/>
                    </a:lnTo>
                    <a:lnTo>
                      <a:pt x="906" y="434"/>
                    </a:lnTo>
                    <a:lnTo>
                      <a:pt x="904" y="434"/>
                    </a:lnTo>
                    <a:lnTo>
                      <a:pt x="902" y="430"/>
                    </a:lnTo>
                    <a:lnTo>
                      <a:pt x="902" y="432"/>
                    </a:lnTo>
                    <a:lnTo>
                      <a:pt x="898" y="434"/>
                    </a:lnTo>
                    <a:lnTo>
                      <a:pt x="896" y="432"/>
                    </a:lnTo>
                    <a:lnTo>
                      <a:pt x="894" y="432"/>
                    </a:lnTo>
                    <a:lnTo>
                      <a:pt x="896" y="434"/>
                    </a:lnTo>
                    <a:lnTo>
                      <a:pt x="900" y="436"/>
                    </a:lnTo>
                    <a:lnTo>
                      <a:pt x="902" y="436"/>
                    </a:lnTo>
                    <a:lnTo>
                      <a:pt x="900" y="438"/>
                    </a:lnTo>
                    <a:lnTo>
                      <a:pt x="900" y="440"/>
                    </a:lnTo>
                    <a:lnTo>
                      <a:pt x="896" y="442"/>
                    </a:lnTo>
                    <a:lnTo>
                      <a:pt x="892" y="440"/>
                    </a:lnTo>
                    <a:lnTo>
                      <a:pt x="894" y="445"/>
                    </a:lnTo>
                    <a:lnTo>
                      <a:pt x="900" y="445"/>
                    </a:lnTo>
                    <a:lnTo>
                      <a:pt x="902" y="440"/>
                    </a:lnTo>
                    <a:lnTo>
                      <a:pt x="904" y="442"/>
                    </a:lnTo>
                    <a:lnTo>
                      <a:pt x="904" y="442"/>
                    </a:lnTo>
                    <a:lnTo>
                      <a:pt x="902" y="447"/>
                    </a:lnTo>
                    <a:lnTo>
                      <a:pt x="898" y="447"/>
                    </a:lnTo>
                    <a:lnTo>
                      <a:pt x="898" y="447"/>
                    </a:lnTo>
                    <a:lnTo>
                      <a:pt x="896" y="447"/>
                    </a:lnTo>
                    <a:lnTo>
                      <a:pt x="894" y="447"/>
                    </a:lnTo>
                    <a:lnTo>
                      <a:pt x="889" y="449"/>
                    </a:lnTo>
                    <a:lnTo>
                      <a:pt x="879" y="453"/>
                    </a:lnTo>
                    <a:lnTo>
                      <a:pt x="871" y="461"/>
                    </a:lnTo>
                    <a:lnTo>
                      <a:pt x="866" y="468"/>
                    </a:lnTo>
                    <a:lnTo>
                      <a:pt x="864" y="468"/>
                    </a:lnTo>
                    <a:lnTo>
                      <a:pt x="862" y="468"/>
                    </a:lnTo>
                    <a:lnTo>
                      <a:pt x="858" y="468"/>
                    </a:lnTo>
                    <a:lnTo>
                      <a:pt x="854" y="472"/>
                    </a:lnTo>
                    <a:lnTo>
                      <a:pt x="845" y="480"/>
                    </a:lnTo>
                    <a:lnTo>
                      <a:pt x="845" y="482"/>
                    </a:lnTo>
                    <a:lnTo>
                      <a:pt x="843" y="487"/>
                    </a:lnTo>
                    <a:lnTo>
                      <a:pt x="841" y="487"/>
                    </a:lnTo>
                    <a:lnTo>
                      <a:pt x="841" y="489"/>
                    </a:lnTo>
                    <a:lnTo>
                      <a:pt x="837" y="493"/>
                    </a:lnTo>
                    <a:lnTo>
                      <a:pt x="835" y="491"/>
                    </a:lnTo>
                    <a:lnTo>
                      <a:pt x="833" y="491"/>
                    </a:lnTo>
                    <a:lnTo>
                      <a:pt x="830" y="493"/>
                    </a:lnTo>
                    <a:lnTo>
                      <a:pt x="826" y="493"/>
                    </a:lnTo>
                    <a:lnTo>
                      <a:pt x="824" y="497"/>
                    </a:lnTo>
                    <a:lnTo>
                      <a:pt x="818" y="497"/>
                    </a:lnTo>
                    <a:lnTo>
                      <a:pt x="818" y="499"/>
                    </a:lnTo>
                    <a:lnTo>
                      <a:pt x="814" y="499"/>
                    </a:lnTo>
                    <a:lnTo>
                      <a:pt x="814" y="501"/>
                    </a:lnTo>
                    <a:lnTo>
                      <a:pt x="809" y="501"/>
                    </a:lnTo>
                    <a:lnTo>
                      <a:pt x="807" y="501"/>
                    </a:lnTo>
                    <a:lnTo>
                      <a:pt x="809" y="504"/>
                    </a:lnTo>
                    <a:lnTo>
                      <a:pt x="809" y="506"/>
                    </a:lnTo>
                    <a:lnTo>
                      <a:pt x="805" y="510"/>
                    </a:lnTo>
                    <a:lnTo>
                      <a:pt x="803" y="510"/>
                    </a:lnTo>
                    <a:lnTo>
                      <a:pt x="803" y="514"/>
                    </a:lnTo>
                    <a:lnTo>
                      <a:pt x="799" y="514"/>
                    </a:lnTo>
                    <a:lnTo>
                      <a:pt x="795" y="520"/>
                    </a:lnTo>
                    <a:lnTo>
                      <a:pt x="793" y="525"/>
                    </a:lnTo>
                    <a:lnTo>
                      <a:pt x="793" y="533"/>
                    </a:lnTo>
                    <a:lnTo>
                      <a:pt x="793" y="544"/>
                    </a:lnTo>
                    <a:lnTo>
                      <a:pt x="793" y="550"/>
                    </a:lnTo>
                    <a:lnTo>
                      <a:pt x="790" y="558"/>
                    </a:lnTo>
                    <a:lnTo>
                      <a:pt x="793" y="565"/>
                    </a:lnTo>
                    <a:lnTo>
                      <a:pt x="795" y="573"/>
                    </a:lnTo>
                    <a:lnTo>
                      <a:pt x="797" y="577"/>
                    </a:lnTo>
                    <a:lnTo>
                      <a:pt x="797" y="586"/>
                    </a:lnTo>
                    <a:lnTo>
                      <a:pt x="801" y="590"/>
                    </a:lnTo>
                    <a:lnTo>
                      <a:pt x="801" y="592"/>
                    </a:lnTo>
                    <a:lnTo>
                      <a:pt x="801" y="598"/>
                    </a:lnTo>
                    <a:lnTo>
                      <a:pt x="799" y="603"/>
                    </a:lnTo>
                    <a:lnTo>
                      <a:pt x="801" y="605"/>
                    </a:lnTo>
                    <a:lnTo>
                      <a:pt x="803" y="617"/>
                    </a:lnTo>
                    <a:lnTo>
                      <a:pt x="807" y="622"/>
                    </a:lnTo>
                    <a:lnTo>
                      <a:pt x="809" y="626"/>
                    </a:lnTo>
                    <a:lnTo>
                      <a:pt x="805" y="630"/>
                    </a:lnTo>
                    <a:lnTo>
                      <a:pt x="807" y="630"/>
                    </a:lnTo>
                    <a:lnTo>
                      <a:pt x="807" y="638"/>
                    </a:lnTo>
                    <a:lnTo>
                      <a:pt x="805" y="638"/>
                    </a:lnTo>
                    <a:lnTo>
                      <a:pt x="805" y="643"/>
                    </a:lnTo>
                    <a:lnTo>
                      <a:pt x="803" y="649"/>
                    </a:lnTo>
                    <a:lnTo>
                      <a:pt x="801" y="655"/>
                    </a:lnTo>
                    <a:lnTo>
                      <a:pt x="799" y="657"/>
                    </a:lnTo>
                    <a:lnTo>
                      <a:pt x="797" y="664"/>
                    </a:lnTo>
                    <a:lnTo>
                      <a:pt x="795" y="664"/>
                    </a:lnTo>
                    <a:lnTo>
                      <a:pt x="790" y="666"/>
                    </a:lnTo>
                    <a:lnTo>
                      <a:pt x="786" y="664"/>
                    </a:lnTo>
                    <a:lnTo>
                      <a:pt x="784" y="662"/>
                    </a:lnTo>
                    <a:lnTo>
                      <a:pt x="780" y="662"/>
                    </a:lnTo>
                    <a:lnTo>
                      <a:pt x="782" y="660"/>
                    </a:lnTo>
                    <a:lnTo>
                      <a:pt x="778" y="655"/>
                    </a:lnTo>
                    <a:lnTo>
                      <a:pt x="778" y="653"/>
                    </a:lnTo>
                    <a:lnTo>
                      <a:pt x="778" y="651"/>
                    </a:lnTo>
                    <a:lnTo>
                      <a:pt x="774" y="651"/>
                    </a:lnTo>
                    <a:lnTo>
                      <a:pt x="771" y="649"/>
                    </a:lnTo>
                    <a:lnTo>
                      <a:pt x="771" y="643"/>
                    </a:lnTo>
                    <a:lnTo>
                      <a:pt x="771" y="638"/>
                    </a:lnTo>
                    <a:lnTo>
                      <a:pt x="767" y="636"/>
                    </a:lnTo>
                    <a:lnTo>
                      <a:pt x="767" y="634"/>
                    </a:lnTo>
                    <a:lnTo>
                      <a:pt x="767" y="632"/>
                    </a:lnTo>
                    <a:lnTo>
                      <a:pt x="769" y="628"/>
                    </a:lnTo>
                    <a:lnTo>
                      <a:pt x="771" y="626"/>
                    </a:lnTo>
                    <a:lnTo>
                      <a:pt x="767" y="626"/>
                    </a:lnTo>
                    <a:lnTo>
                      <a:pt x="767" y="626"/>
                    </a:lnTo>
                    <a:lnTo>
                      <a:pt x="767" y="626"/>
                    </a:lnTo>
                    <a:lnTo>
                      <a:pt x="765" y="628"/>
                    </a:lnTo>
                    <a:lnTo>
                      <a:pt x="765" y="626"/>
                    </a:lnTo>
                    <a:lnTo>
                      <a:pt x="763" y="626"/>
                    </a:lnTo>
                    <a:lnTo>
                      <a:pt x="761" y="624"/>
                    </a:lnTo>
                    <a:lnTo>
                      <a:pt x="759" y="619"/>
                    </a:lnTo>
                    <a:lnTo>
                      <a:pt x="759" y="617"/>
                    </a:lnTo>
                    <a:lnTo>
                      <a:pt x="759" y="613"/>
                    </a:lnTo>
                    <a:lnTo>
                      <a:pt x="763" y="607"/>
                    </a:lnTo>
                    <a:lnTo>
                      <a:pt x="763" y="603"/>
                    </a:lnTo>
                    <a:lnTo>
                      <a:pt x="761" y="603"/>
                    </a:lnTo>
                    <a:lnTo>
                      <a:pt x="759" y="603"/>
                    </a:lnTo>
                    <a:lnTo>
                      <a:pt x="759" y="605"/>
                    </a:lnTo>
                    <a:lnTo>
                      <a:pt x="757" y="609"/>
                    </a:lnTo>
                    <a:lnTo>
                      <a:pt x="757" y="609"/>
                    </a:lnTo>
                    <a:lnTo>
                      <a:pt x="752" y="605"/>
                    </a:lnTo>
                    <a:lnTo>
                      <a:pt x="752" y="603"/>
                    </a:lnTo>
                    <a:lnTo>
                      <a:pt x="757" y="594"/>
                    </a:lnTo>
                    <a:lnTo>
                      <a:pt x="761" y="586"/>
                    </a:lnTo>
                    <a:lnTo>
                      <a:pt x="761" y="582"/>
                    </a:lnTo>
                    <a:lnTo>
                      <a:pt x="759" y="577"/>
                    </a:lnTo>
                    <a:lnTo>
                      <a:pt x="755" y="575"/>
                    </a:lnTo>
                    <a:lnTo>
                      <a:pt x="752" y="573"/>
                    </a:lnTo>
                    <a:lnTo>
                      <a:pt x="752" y="571"/>
                    </a:lnTo>
                    <a:lnTo>
                      <a:pt x="752" y="571"/>
                    </a:lnTo>
                    <a:lnTo>
                      <a:pt x="748" y="569"/>
                    </a:lnTo>
                    <a:lnTo>
                      <a:pt x="748" y="565"/>
                    </a:lnTo>
                    <a:lnTo>
                      <a:pt x="746" y="565"/>
                    </a:lnTo>
                    <a:lnTo>
                      <a:pt x="744" y="563"/>
                    </a:lnTo>
                    <a:lnTo>
                      <a:pt x="742" y="556"/>
                    </a:lnTo>
                    <a:lnTo>
                      <a:pt x="738" y="554"/>
                    </a:lnTo>
                    <a:lnTo>
                      <a:pt x="736" y="552"/>
                    </a:lnTo>
                    <a:lnTo>
                      <a:pt x="731" y="554"/>
                    </a:lnTo>
                    <a:lnTo>
                      <a:pt x="729" y="556"/>
                    </a:lnTo>
                    <a:lnTo>
                      <a:pt x="729" y="556"/>
                    </a:lnTo>
                    <a:lnTo>
                      <a:pt x="729" y="556"/>
                    </a:lnTo>
                    <a:lnTo>
                      <a:pt x="727" y="556"/>
                    </a:lnTo>
                    <a:lnTo>
                      <a:pt x="721" y="563"/>
                    </a:lnTo>
                    <a:lnTo>
                      <a:pt x="719" y="563"/>
                    </a:lnTo>
                    <a:lnTo>
                      <a:pt x="712" y="563"/>
                    </a:lnTo>
                    <a:lnTo>
                      <a:pt x="710" y="560"/>
                    </a:lnTo>
                    <a:lnTo>
                      <a:pt x="712" y="560"/>
                    </a:lnTo>
                    <a:lnTo>
                      <a:pt x="712" y="560"/>
                    </a:lnTo>
                    <a:lnTo>
                      <a:pt x="712" y="560"/>
                    </a:lnTo>
                    <a:lnTo>
                      <a:pt x="712" y="558"/>
                    </a:lnTo>
                    <a:lnTo>
                      <a:pt x="710" y="556"/>
                    </a:lnTo>
                    <a:lnTo>
                      <a:pt x="706" y="552"/>
                    </a:lnTo>
                    <a:lnTo>
                      <a:pt x="706" y="552"/>
                    </a:lnTo>
                    <a:lnTo>
                      <a:pt x="708" y="554"/>
                    </a:lnTo>
                    <a:lnTo>
                      <a:pt x="708" y="552"/>
                    </a:lnTo>
                    <a:lnTo>
                      <a:pt x="706" y="550"/>
                    </a:lnTo>
                    <a:lnTo>
                      <a:pt x="704" y="548"/>
                    </a:lnTo>
                    <a:lnTo>
                      <a:pt x="704" y="548"/>
                    </a:lnTo>
                    <a:lnTo>
                      <a:pt x="702" y="550"/>
                    </a:lnTo>
                    <a:lnTo>
                      <a:pt x="704" y="552"/>
                    </a:lnTo>
                    <a:lnTo>
                      <a:pt x="702" y="550"/>
                    </a:lnTo>
                    <a:lnTo>
                      <a:pt x="698" y="548"/>
                    </a:lnTo>
                    <a:lnTo>
                      <a:pt x="693" y="548"/>
                    </a:lnTo>
                    <a:lnTo>
                      <a:pt x="687" y="548"/>
                    </a:lnTo>
                    <a:lnTo>
                      <a:pt x="689" y="546"/>
                    </a:lnTo>
                    <a:lnTo>
                      <a:pt x="693" y="546"/>
                    </a:lnTo>
                    <a:lnTo>
                      <a:pt x="696" y="546"/>
                    </a:lnTo>
                    <a:lnTo>
                      <a:pt x="696" y="544"/>
                    </a:lnTo>
                    <a:lnTo>
                      <a:pt x="691" y="544"/>
                    </a:lnTo>
                    <a:lnTo>
                      <a:pt x="687" y="548"/>
                    </a:lnTo>
                    <a:lnTo>
                      <a:pt x="685" y="546"/>
                    </a:lnTo>
                    <a:lnTo>
                      <a:pt x="679" y="548"/>
                    </a:lnTo>
                    <a:lnTo>
                      <a:pt x="677" y="546"/>
                    </a:lnTo>
                    <a:lnTo>
                      <a:pt x="672" y="546"/>
                    </a:lnTo>
                    <a:lnTo>
                      <a:pt x="668" y="546"/>
                    </a:lnTo>
                    <a:lnTo>
                      <a:pt x="664" y="548"/>
                    </a:lnTo>
                    <a:lnTo>
                      <a:pt x="660" y="544"/>
                    </a:lnTo>
                    <a:lnTo>
                      <a:pt x="660" y="542"/>
                    </a:lnTo>
                    <a:lnTo>
                      <a:pt x="662" y="539"/>
                    </a:lnTo>
                    <a:lnTo>
                      <a:pt x="658" y="539"/>
                    </a:lnTo>
                    <a:lnTo>
                      <a:pt x="658" y="542"/>
                    </a:lnTo>
                    <a:lnTo>
                      <a:pt x="656" y="546"/>
                    </a:lnTo>
                    <a:lnTo>
                      <a:pt x="651" y="546"/>
                    </a:lnTo>
                    <a:lnTo>
                      <a:pt x="649" y="546"/>
                    </a:lnTo>
                    <a:lnTo>
                      <a:pt x="645" y="546"/>
                    </a:lnTo>
                    <a:lnTo>
                      <a:pt x="634" y="548"/>
                    </a:lnTo>
                    <a:lnTo>
                      <a:pt x="630" y="550"/>
                    </a:lnTo>
                    <a:lnTo>
                      <a:pt x="624" y="552"/>
                    </a:lnTo>
                    <a:lnTo>
                      <a:pt x="620" y="556"/>
                    </a:lnTo>
                    <a:lnTo>
                      <a:pt x="620" y="558"/>
                    </a:lnTo>
                    <a:lnTo>
                      <a:pt x="622" y="558"/>
                    </a:lnTo>
                    <a:lnTo>
                      <a:pt x="624" y="556"/>
                    </a:lnTo>
                    <a:lnTo>
                      <a:pt x="626" y="556"/>
                    </a:lnTo>
                    <a:lnTo>
                      <a:pt x="628" y="558"/>
                    </a:lnTo>
                    <a:lnTo>
                      <a:pt x="630" y="558"/>
                    </a:lnTo>
                    <a:lnTo>
                      <a:pt x="630" y="560"/>
                    </a:lnTo>
                    <a:lnTo>
                      <a:pt x="624" y="563"/>
                    </a:lnTo>
                    <a:lnTo>
                      <a:pt x="624" y="567"/>
                    </a:lnTo>
                    <a:lnTo>
                      <a:pt x="624" y="569"/>
                    </a:lnTo>
                    <a:lnTo>
                      <a:pt x="630" y="571"/>
                    </a:lnTo>
                    <a:lnTo>
                      <a:pt x="637" y="575"/>
                    </a:lnTo>
                    <a:lnTo>
                      <a:pt x="637" y="577"/>
                    </a:lnTo>
                    <a:lnTo>
                      <a:pt x="632" y="577"/>
                    </a:lnTo>
                    <a:lnTo>
                      <a:pt x="630" y="579"/>
                    </a:lnTo>
                    <a:lnTo>
                      <a:pt x="630" y="575"/>
                    </a:lnTo>
                    <a:lnTo>
                      <a:pt x="628" y="575"/>
                    </a:lnTo>
                    <a:lnTo>
                      <a:pt x="626" y="575"/>
                    </a:lnTo>
                    <a:lnTo>
                      <a:pt x="624" y="573"/>
                    </a:lnTo>
                    <a:lnTo>
                      <a:pt x="622" y="571"/>
                    </a:lnTo>
                    <a:lnTo>
                      <a:pt x="620" y="567"/>
                    </a:lnTo>
                    <a:lnTo>
                      <a:pt x="615" y="567"/>
                    </a:lnTo>
                    <a:lnTo>
                      <a:pt x="618" y="571"/>
                    </a:lnTo>
                    <a:lnTo>
                      <a:pt x="618" y="575"/>
                    </a:lnTo>
                    <a:lnTo>
                      <a:pt x="613" y="577"/>
                    </a:lnTo>
                    <a:lnTo>
                      <a:pt x="613" y="575"/>
                    </a:lnTo>
                    <a:lnTo>
                      <a:pt x="609" y="573"/>
                    </a:lnTo>
                    <a:lnTo>
                      <a:pt x="607" y="575"/>
                    </a:lnTo>
                    <a:lnTo>
                      <a:pt x="605" y="577"/>
                    </a:lnTo>
                    <a:lnTo>
                      <a:pt x="599" y="575"/>
                    </a:lnTo>
                    <a:lnTo>
                      <a:pt x="597" y="573"/>
                    </a:lnTo>
                    <a:lnTo>
                      <a:pt x="592" y="573"/>
                    </a:lnTo>
                    <a:lnTo>
                      <a:pt x="590" y="573"/>
                    </a:lnTo>
                    <a:lnTo>
                      <a:pt x="592" y="571"/>
                    </a:lnTo>
                    <a:lnTo>
                      <a:pt x="594" y="569"/>
                    </a:lnTo>
                    <a:lnTo>
                      <a:pt x="594" y="567"/>
                    </a:lnTo>
                    <a:lnTo>
                      <a:pt x="590" y="567"/>
                    </a:lnTo>
                    <a:lnTo>
                      <a:pt x="588" y="565"/>
                    </a:lnTo>
                    <a:lnTo>
                      <a:pt x="588" y="563"/>
                    </a:lnTo>
                    <a:lnTo>
                      <a:pt x="588" y="560"/>
                    </a:lnTo>
                    <a:lnTo>
                      <a:pt x="584" y="563"/>
                    </a:lnTo>
                    <a:lnTo>
                      <a:pt x="582" y="563"/>
                    </a:lnTo>
                    <a:lnTo>
                      <a:pt x="584" y="558"/>
                    </a:lnTo>
                    <a:lnTo>
                      <a:pt x="582" y="558"/>
                    </a:lnTo>
                    <a:lnTo>
                      <a:pt x="578" y="560"/>
                    </a:lnTo>
                    <a:lnTo>
                      <a:pt x="578" y="563"/>
                    </a:lnTo>
                    <a:lnTo>
                      <a:pt x="578" y="565"/>
                    </a:lnTo>
                    <a:lnTo>
                      <a:pt x="575" y="565"/>
                    </a:lnTo>
                    <a:lnTo>
                      <a:pt x="563" y="565"/>
                    </a:lnTo>
                    <a:lnTo>
                      <a:pt x="561" y="563"/>
                    </a:lnTo>
                    <a:lnTo>
                      <a:pt x="552" y="560"/>
                    </a:lnTo>
                    <a:lnTo>
                      <a:pt x="548" y="560"/>
                    </a:lnTo>
                    <a:lnTo>
                      <a:pt x="540" y="560"/>
                    </a:lnTo>
                    <a:lnTo>
                      <a:pt x="538" y="563"/>
                    </a:lnTo>
                    <a:lnTo>
                      <a:pt x="535" y="563"/>
                    </a:lnTo>
                    <a:lnTo>
                      <a:pt x="531" y="569"/>
                    </a:lnTo>
                    <a:lnTo>
                      <a:pt x="527" y="569"/>
                    </a:lnTo>
                    <a:lnTo>
                      <a:pt x="527" y="565"/>
                    </a:lnTo>
                    <a:lnTo>
                      <a:pt x="527" y="563"/>
                    </a:lnTo>
                    <a:lnTo>
                      <a:pt x="529" y="558"/>
                    </a:lnTo>
                    <a:lnTo>
                      <a:pt x="527" y="554"/>
                    </a:lnTo>
                    <a:lnTo>
                      <a:pt x="527" y="556"/>
                    </a:lnTo>
                    <a:lnTo>
                      <a:pt x="523" y="560"/>
                    </a:lnTo>
                    <a:lnTo>
                      <a:pt x="521" y="560"/>
                    </a:lnTo>
                    <a:lnTo>
                      <a:pt x="519" y="558"/>
                    </a:lnTo>
                    <a:lnTo>
                      <a:pt x="521" y="563"/>
                    </a:lnTo>
                    <a:lnTo>
                      <a:pt x="521" y="567"/>
                    </a:lnTo>
                    <a:lnTo>
                      <a:pt x="523" y="571"/>
                    </a:lnTo>
                    <a:lnTo>
                      <a:pt x="521" y="573"/>
                    </a:lnTo>
                    <a:lnTo>
                      <a:pt x="516" y="573"/>
                    </a:lnTo>
                    <a:lnTo>
                      <a:pt x="510" y="579"/>
                    </a:lnTo>
                    <a:lnTo>
                      <a:pt x="502" y="584"/>
                    </a:lnTo>
                    <a:lnTo>
                      <a:pt x="500" y="584"/>
                    </a:lnTo>
                    <a:lnTo>
                      <a:pt x="495" y="586"/>
                    </a:lnTo>
                    <a:lnTo>
                      <a:pt x="493" y="586"/>
                    </a:lnTo>
                    <a:lnTo>
                      <a:pt x="497" y="584"/>
                    </a:lnTo>
                    <a:lnTo>
                      <a:pt x="493" y="582"/>
                    </a:lnTo>
                    <a:lnTo>
                      <a:pt x="491" y="582"/>
                    </a:lnTo>
                    <a:lnTo>
                      <a:pt x="491" y="582"/>
                    </a:lnTo>
                    <a:lnTo>
                      <a:pt x="487" y="584"/>
                    </a:lnTo>
                    <a:lnTo>
                      <a:pt x="489" y="586"/>
                    </a:lnTo>
                    <a:lnTo>
                      <a:pt x="485" y="588"/>
                    </a:lnTo>
                    <a:lnTo>
                      <a:pt x="483" y="586"/>
                    </a:lnTo>
                    <a:lnTo>
                      <a:pt x="483" y="590"/>
                    </a:lnTo>
                    <a:lnTo>
                      <a:pt x="478" y="592"/>
                    </a:lnTo>
                    <a:lnTo>
                      <a:pt x="476" y="590"/>
                    </a:lnTo>
                    <a:lnTo>
                      <a:pt x="474" y="596"/>
                    </a:lnTo>
                    <a:lnTo>
                      <a:pt x="476" y="598"/>
                    </a:lnTo>
                    <a:lnTo>
                      <a:pt x="472" y="601"/>
                    </a:lnTo>
                    <a:lnTo>
                      <a:pt x="470" y="603"/>
                    </a:lnTo>
                    <a:lnTo>
                      <a:pt x="470" y="611"/>
                    </a:lnTo>
                    <a:lnTo>
                      <a:pt x="468" y="613"/>
                    </a:lnTo>
                    <a:lnTo>
                      <a:pt x="466" y="619"/>
                    </a:lnTo>
                    <a:lnTo>
                      <a:pt x="464" y="624"/>
                    </a:lnTo>
                    <a:lnTo>
                      <a:pt x="466" y="628"/>
                    </a:lnTo>
                    <a:lnTo>
                      <a:pt x="466" y="636"/>
                    </a:lnTo>
                    <a:lnTo>
                      <a:pt x="466" y="638"/>
                    </a:lnTo>
                    <a:lnTo>
                      <a:pt x="464" y="643"/>
                    </a:lnTo>
                    <a:lnTo>
                      <a:pt x="462" y="649"/>
                    </a:lnTo>
                    <a:lnTo>
                      <a:pt x="462" y="649"/>
                    </a:lnTo>
                    <a:lnTo>
                      <a:pt x="460" y="645"/>
                    </a:lnTo>
                    <a:lnTo>
                      <a:pt x="455" y="645"/>
                    </a:lnTo>
                    <a:lnTo>
                      <a:pt x="453" y="643"/>
                    </a:lnTo>
                    <a:lnTo>
                      <a:pt x="445" y="641"/>
                    </a:lnTo>
                    <a:lnTo>
                      <a:pt x="443" y="638"/>
                    </a:lnTo>
                    <a:lnTo>
                      <a:pt x="441" y="636"/>
                    </a:lnTo>
                    <a:lnTo>
                      <a:pt x="438" y="636"/>
                    </a:lnTo>
                    <a:lnTo>
                      <a:pt x="434" y="636"/>
                    </a:lnTo>
                    <a:lnTo>
                      <a:pt x="434" y="634"/>
                    </a:lnTo>
                    <a:lnTo>
                      <a:pt x="432" y="632"/>
                    </a:lnTo>
                    <a:lnTo>
                      <a:pt x="432" y="628"/>
                    </a:lnTo>
                    <a:lnTo>
                      <a:pt x="430" y="617"/>
                    </a:lnTo>
                    <a:lnTo>
                      <a:pt x="428" y="615"/>
                    </a:lnTo>
                    <a:lnTo>
                      <a:pt x="428" y="613"/>
                    </a:lnTo>
                    <a:lnTo>
                      <a:pt x="430" y="611"/>
                    </a:lnTo>
                    <a:lnTo>
                      <a:pt x="430" y="607"/>
                    </a:lnTo>
                    <a:lnTo>
                      <a:pt x="426" y="603"/>
                    </a:lnTo>
                    <a:lnTo>
                      <a:pt x="424" y="601"/>
                    </a:lnTo>
                    <a:lnTo>
                      <a:pt x="424" y="596"/>
                    </a:lnTo>
                    <a:lnTo>
                      <a:pt x="419" y="594"/>
                    </a:lnTo>
                    <a:lnTo>
                      <a:pt x="419" y="592"/>
                    </a:lnTo>
                    <a:lnTo>
                      <a:pt x="417" y="590"/>
                    </a:lnTo>
                    <a:lnTo>
                      <a:pt x="415" y="584"/>
                    </a:lnTo>
                    <a:lnTo>
                      <a:pt x="413" y="582"/>
                    </a:lnTo>
                    <a:lnTo>
                      <a:pt x="411" y="579"/>
                    </a:lnTo>
                    <a:lnTo>
                      <a:pt x="411" y="575"/>
                    </a:lnTo>
                    <a:lnTo>
                      <a:pt x="411" y="573"/>
                    </a:lnTo>
                    <a:lnTo>
                      <a:pt x="411" y="571"/>
                    </a:lnTo>
                    <a:lnTo>
                      <a:pt x="409" y="567"/>
                    </a:lnTo>
                    <a:lnTo>
                      <a:pt x="405" y="563"/>
                    </a:lnTo>
                    <a:lnTo>
                      <a:pt x="403" y="558"/>
                    </a:lnTo>
                    <a:lnTo>
                      <a:pt x="401" y="556"/>
                    </a:lnTo>
                    <a:lnTo>
                      <a:pt x="396" y="554"/>
                    </a:lnTo>
                    <a:lnTo>
                      <a:pt x="394" y="554"/>
                    </a:lnTo>
                    <a:lnTo>
                      <a:pt x="394" y="554"/>
                    </a:lnTo>
                    <a:lnTo>
                      <a:pt x="392" y="552"/>
                    </a:lnTo>
                    <a:lnTo>
                      <a:pt x="388" y="552"/>
                    </a:lnTo>
                    <a:lnTo>
                      <a:pt x="386" y="552"/>
                    </a:lnTo>
                    <a:lnTo>
                      <a:pt x="382" y="552"/>
                    </a:lnTo>
                    <a:lnTo>
                      <a:pt x="382" y="554"/>
                    </a:lnTo>
                    <a:lnTo>
                      <a:pt x="379" y="554"/>
                    </a:lnTo>
                    <a:lnTo>
                      <a:pt x="379" y="554"/>
                    </a:lnTo>
                    <a:lnTo>
                      <a:pt x="377" y="554"/>
                    </a:lnTo>
                    <a:lnTo>
                      <a:pt x="375" y="554"/>
                    </a:lnTo>
                    <a:lnTo>
                      <a:pt x="373" y="556"/>
                    </a:lnTo>
                    <a:lnTo>
                      <a:pt x="369" y="563"/>
                    </a:lnTo>
                    <a:lnTo>
                      <a:pt x="369" y="565"/>
                    </a:lnTo>
                    <a:lnTo>
                      <a:pt x="369" y="565"/>
                    </a:lnTo>
                    <a:lnTo>
                      <a:pt x="369" y="567"/>
                    </a:lnTo>
                    <a:lnTo>
                      <a:pt x="367" y="567"/>
                    </a:lnTo>
                    <a:lnTo>
                      <a:pt x="363" y="571"/>
                    </a:lnTo>
                    <a:lnTo>
                      <a:pt x="363" y="571"/>
                    </a:lnTo>
                    <a:lnTo>
                      <a:pt x="360" y="571"/>
                    </a:lnTo>
                    <a:lnTo>
                      <a:pt x="358" y="571"/>
                    </a:lnTo>
                    <a:lnTo>
                      <a:pt x="358" y="571"/>
                    </a:lnTo>
                    <a:lnTo>
                      <a:pt x="354" y="569"/>
                    </a:lnTo>
                    <a:lnTo>
                      <a:pt x="350" y="567"/>
                    </a:lnTo>
                    <a:lnTo>
                      <a:pt x="350" y="567"/>
                    </a:lnTo>
                    <a:lnTo>
                      <a:pt x="346" y="565"/>
                    </a:lnTo>
                    <a:lnTo>
                      <a:pt x="344" y="565"/>
                    </a:lnTo>
                    <a:lnTo>
                      <a:pt x="341" y="563"/>
                    </a:lnTo>
                    <a:lnTo>
                      <a:pt x="341" y="560"/>
                    </a:lnTo>
                    <a:lnTo>
                      <a:pt x="341" y="560"/>
                    </a:lnTo>
                    <a:lnTo>
                      <a:pt x="339" y="558"/>
                    </a:lnTo>
                    <a:lnTo>
                      <a:pt x="339" y="558"/>
                    </a:lnTo>
                    <a:lnTo>
                      <a:pt x="337" y="558"/>
                    </a:lnTo>
                    <a:lnTo>
                      <a:pt x="335" y="558"/>
                    </a:lnTo>
                    <a:lnTo>
                      <a:pt x="335" y="556"/>
                    </a:lnTo>
                    <a:lnTo>
                      <a:pt x="335" y="554"/>
                    </a:lnTo>
                    <a:lnTo>
                      <a:pt x="333" y="550"/>
                    </a:lnTo>
                    <a:lnTo>
                      <a:pt x="329" y="546"/>
                    </a:lnTo>
                    <a:lnTo>
                      <a:pt x="329" y="546"/>
                    </a:lnTo>
                    <a:lnTo>
                      <a:pt x="331" y="544"/>
                    </a:lnTo>
                    <a:lnTo>
                      <a:pt x="333" y="544"/>
                    </a:lnTo>
                    <a:lnTo>
                      <a:pt x="331" y="539"/>
                    </a:lnTo>
                    <a:lnTo>
                      <a:pt x="329" y="537"/>
                    </a:lnTo>
                    <a:lnTo>
                      <a:pt x="329" y="537"/>
                    </a:lnTo>
                    <a:lnTo>
                      <a:pt x="327" y="537"/>
                    </a:lnTo>
                    <a:lnTo>
                      <a:pt x="327" y="535"/>
                    </a:lnTo>
                    <a:lnTo>
                      <a:pt x="327" y="531"/>
                    </a:lnTo>
                    <a:lnTo>
                      <a:pt x="325" y="527"/>
                    </a:lnTo>
                    <a:lnTo>
                      <a:pt x="320" y="525"/>
                    </a:lnTo>
                    <a:lnTo>
                      <a:pt x="318" y="525"/>
                    </a:lnTo>
                    <a:lnTo>
                      <a:pt x="320" y="523"/>
                    </a:lnTo>
                    <a:lnTo>
                      <a:pt x="320" y="523"/>
                    </a:lnTo>
                    <a:lnTo>
                      <a:pt x="316" y="518"/>
                    </a:lnTo>
                    <a:lnTo>
                      <a:pt x="314" y="518"/>
                    </a:lnTo>
                    <a:lnTo>
                      <a:pt x="314" y="516"/>
                    </a:lnTo>
                    <a:lnTo>
                      <a:pt x="312" y="514"/>
                    </a:lnTo>
                    <a:lnTo>
                      <a:pt x="310" y="514"/>
                    </a:lnTo>
                    <a:lnTo>
                      <a:pt x="310" y="512"/>
                    </a:lnTo>
                    <a:lnTo>
                      <a:pt x="308" y="510"/>
                    </a:lnTo>
                    <a:lnTo>
                      <a:pt x="306" y="506"/>
                    </a:lnTo>
                    <a:lnTo>
                      <a:pt x="301" y="504"/>
                    </a:lnTo>
                    <a:lnTo>
                      <a:pt x="270" y="501"/>
                    </a:lnTo>
                    <a:lnTo>
                      <a:pt x="270" y="508"/>
                    </a:lnTo>
                    <a:lnTo>
                      <a:pt x="213" y="508"/>
                    </a:lnTo>
                    <a:lnTo>
                      <a:pt x="145" y="476"/>
                    </a:lnTo>
                    <a:lnTo>
                      <a:pt x="145" y="474"/>
                    </a:lnTo>
                    <a:lnTo>
                      <a:pt x="143" y="472"/>
                    </a:lnTo>
                    <a:lnTo>
                      <a:pt x="97" y="474"/>
                    </a:lnTo>
                    <a:lnTo>
                      <a:pt x="97" y="470"/>
                    </a:lnTo>
                    <a:lnTo>
                      <a:pt x="97" y="466"/>
                    </a:lnTo>
                    <a:lnTo>
                      <a:pt x="97" y="459"/>
                    </a:lnTo>
                    <a:lnTo>
                      <a:pt x="89" y="449"/>
                    </a:lnTo>
                    <a:lnTo>
                      <a:pt x="84" y="445"/>
                    </a:lnTo>
                    <a:lnTo>
                      <a:pt x="82" y="445"/>
                    </a:lnTo>
                    <a:lnTo>
                      <a:pt x="80" y="445"/>
                    </a:lnTo>
                    <a:lnTo>
                      <a:pt x="78" y="445"/>
                    </a:lnTo>
                    <a:lnTo>
                      <a:pt x="80" y="440"/>
                    </a:lnTo>
                    <a:lnTo>
                      <a:pt x="78" y="438"/>
                    </a:lnTo>
                    <a:lnTo>
                      <a:pt x="74" y="438"/>
                    </a:lnTo>
                    <a:lnTo>
                      <a:pt x="70" y="438"/>
                    </a:lnTo>
                    <a:lnTo>
                      <a:pt x="65" y="434"/>
                    </a:lnTo>
                    <a:lnTo>
                      <a:pt x="65" y="432"/>
                    </a:lnTo>
                    <a:lnTo>
                      <a:pt x="63" y="428"/>
                    </a:lnTo>
                    <a:lnTo>
                      <a:pt x="57" y="428"/>
                    </a:lnTo>
                    <a:lnTo>
                      <a:pt x="55" y="428"/>
                    </a:lnTo>
                    <a:lnTo>
                      <a:pt x="51" y="426"/>
                    </a:lnTo>
                    <a:lnTo>
                      <a:pt x="46" y="426"/>
                    </a:lnTo>
                    <a:lnTo>
                      <a:pt x="40" y="426"/>
                    </a:lnTo>
                    <a:lnTo>
                      <a:pt x="38" y="423"/>
                    </a:lnTo>
                    <a:lnTo>
                      <a:pt x="38" y="419"/>
                    </a:lnTo>
                    <a:lnTo>
                      <a:pt x="38" y="419"/>
                    </a:lnTo>
                    <a:lnTo>
                      <a:pt x="38" y="415"/>
                    </a:lnTo>
                    <a:lnTo>
                      <a:pt x="40" y="411"/>
                    </a:lnTo>
                    <a:lnTo>
                      <a:pt x="40" y="407"/>
                    </a:lnTo>
                    <a:lnTo>
                      <a:pt x="36" y="402"/>
                    </a:lnTo>
                    <a:lnTo>
                      <a:pt x="36" y="400"/>
                    </a:lnTo>
                    <a:lnTo>
                      <a:pt x="36" y="400"/>
                    </a:lnTo>
                    <a:lnTo>
                      <a:pt x="34" y="398"/>
                    </a:lnTo>
                    <a:lnTo>
                      <a:pt x="32" y="394"/>
                    </a:lnTo>
                    <a:lnTo>
                      <a:pt x="27" y="386"/>
                    </a:lnTo>
                    <a:lnTo>
                      <a:pt x="27" y="379"/>
                    </a:lnTo>
                    <a:lnTo>
                      <a:pt x="23" y="377"/>
                    </a:lnTo>
                    <a:lnTo>
                      <a:pt x="23" y="373"/>
                    </a:lnTo>
                    <a:lnTo>
                      <a:pt x="23" y="371"/>
                    </a:lnTo>
                    <a:lnTo>
                      <a:pt x="23" y="367"/>
                    </a:lnTo>
                    <a:lnTo>
                      <a:pt x="23" y="364"/>
                    </a:lnTo>
                    <a:lnTo>
                      <a:pt x="23" y="364"/>
                    </a:lnTo>
                    <a:lnTo>
                      <a:pt x="27" y="362"/>
                    </a:lnTo>
                    <a:lnTo>
                      <a:pt x="27" y="358"/>
                    </a:lnTo>
                    <a:lnTo>
                      <a:pt x="25" y="356"/>
                    </a:lnTo>
                    <a:lnTo>
                      <a:pt x="21" y="354"/>
                    </a:lnTo>
                    <a:lnTo>
                      <a:pt x="21" y="350"/>
                    </a:lnTo>
                    <a:lnTo>
                      <a:pt x="19" y="350"/>
                    </a:lnTo>
                    <a:lnTo>
                      <a:pt x="19" y="345"/>
                    </a:lnTo>
                    <a:lnTo>
                      <a:pt x="19" y="343"/>
                    </a:lnTo>
                    <a:lnTo>
                      <a:pt x="19" y="341"/>
                    </a:lnTo>
                    <a:lnTo>
                      <a:pt x="21" y="339"/>
                    </a:lnTo>
                    <a:lnTo>
                      <a:pt x="21" y="337"/>
                    </a:lnTo>
                    <a:lnTo>
                      <a:pt x="21" y="335"/>
                    </a:lnTo>
                    <a:lnTo>
                      <a:pt x="23" y="335"/>
                    </a:lnTo>
                    <a:lnTo>
                      <a:pt x="25" y="339"/>
                    </a:lnTo>
                    <a:lnTo>
                      <a:pt x="27" y="341"/>
                    </a:lnTo>
                    <a:lnTo>
                      <a:pt x="27" y="339"/>
                    </a:lnTo>
                    <a:lnTo>
                      <a:pt x="25" y="337"/>
                    </a:lnTo>
                    <a:lnTo>
                      <a:pt x="25" y="331"/>
                    </a:lnTo>
                    <a:lnTo>
                      <a:pt x="23" y="331"/>
                    </a:lnTo>
                    <a:lnTo>
                      <a:pt x="23" y="327"/>
                    </a:lnTo>
                    <a:lnTo>
                      <a:pt x="25" y="327"/>
                    </a:lnTo>
                    <a:lnTo>
                      <a:pt x="27" y="329"/>
                    </a:lnTo>
                    <a:lnTo>
                      <a:pt x="30" y="329"/>
                    </a:lnTo>
                    <a:lnTo>
                      <a:pt x="34" y="327"/>
                    </a:lnTo>
                    <a:lnTo>
                      <a:pt x="30" y="327"/>
                    </a:lnTo>
                    <a:lnTo>
                      <a:pt x="27" y="324"/>
                    </a:lnTo>
                    <a:lnTo>
                      <a:pt x="25" y="324"/>
                    </a:lnTo>
                    <a:lnTo>
                      <a:pt x="25" y="322"/>
                    </a:lnTo>
                    <a:lnTo>
                      <a:pt x="23" y="324"/>
                    </a:lnTo>
                    <a:lnTo>
                      <a:pt x="21" y="322"/>
                    </a:lnTo>
                    <a:lnTo>
                      <a:pt x="21" y="327"/>
                    </a:lnTo>
                    <a:lnTo>
                      <a:pt x="21" y="331"/>
                    </a:lnTo>
                    <a:lnTo>
                      <a:pt x="19" y="331"/>
                    </a:lnTo>
                    <a:lnTo>
                      <a:pt x="19" y="331"/>
                    </a:lnTo>
                    <a:lnTo>
                      <a:pt x="17" y="329"/>
                    </a:lnTo>
                    <a:lnTo>
                      <a:pt x="13" y="324"/>
                    </a:lnTo>
                    <a:lnTo>
                      <a:pt x="13" y="322"/>
                    </a:lnTo>
                    <a:lnTo>
                      <a:pt x="13" y="318"/>
                    </a:lnTo>
                    <a:lnTo>
                      <a:pt x="13" y="316"/>
                    </a:lnTo>
                    <a:lnTo>
                      <a:pt x="4" y="303"/>
                    </a:lnTo>
                    <a:lnTo>
                      <a:pt x="4" y="299"/>
                    </a:lnTo>
                    <a:lnTo>
                      <a:pt x="4" y="297"/>
                    </a:lnTo>
                    <a:lnTo>
                      <a:pt x="6" y="295"/>
                    </a:lnTo>
                    <a:lnTo>
                      <a:pt x="4" y="291"/>
                    </a:lnTo>
                    <a:lnTo>
                      <a:pt x="4" y="286"/>
                    </a:lnTo>
                    <a:lnTo>
                      <a:pt x="4" y="284"/>
                    </a:lnTo>
                    <a:lnTo>
                      <a:pt x="6" y="282"/>
                    </a:lnTo>
                    <a:lnTo>
                      <a:pt x="6" y="278"/>
                    </a:lnTo>
                    <a:lnTo>
                      <a:pt x="6" y="270"/>
                    </a:lnTo>
                    <a:lnTo>
                      <a:pt x="2" y="261"/>
                    </a:lnTo>
                    <a:lnTo>
                      <a:pt x="0" y="257"/>
                    </a:lnTo>
                    <a:lnTo>
                      <a:pt x="0" y="253"/>
                    </a:lnTo>
                    <a:lnTo>
                      <a:pt x="2" y="249"/>
                    </a:lnTo>
                    <a:lnTo>
                      <a:pt x="8" y="244"/>
                    </a:lnTo>
                    <a:lnTo>
                      <a:pt x="11" y="238"/>
                    </a:lnTo>
                    <a:lnTo>
                      <a:pt x="8" y="238"/>
                    </a:lnTo>
                    <a:lnTo>
                      <a:pt x="8" y="236"/>
                    </a:lnTo>
                    <a:lnTo>
                      <a:pt x="11" y="234"/>
                    </a:lnTo>
                    <a:lnTo>
                      <a:pt x="13" y="230"/>
                    </a:lnTo>
                    <a:lnTo>
                      <a:pt x="13" y="221"/>
                    </a:lnTo>
                    <a:lnTo>
                      <a:pt x="11" y="215"/>
                    </a:lnTo>
                    <a:lnTo>
                      <a:pt x="13" y="213"/>
                    </a:lnTo>
                    <a:lnTo>
                      <a:pt x="13" y="211"/>
                    </a:lnTo>
                    <a:lnTo>
                      <a:pt x="11" y="206"/>
                    </a:lnTo>
                    <a:lnTo>
                      <a:pt x="11" y="200"/>
                    </a:lnTo>
                    <a:lnTo>
                      <a:pt x="13" y="194"/>
                    </a:lnTo>
                    <a:lnTo>
                      <a:pt x="13" y="185"/>
                    </a:lnTo>
                    <a:lnTo>
                      <a:pt x="15" y="181"/>
                    </a:lnTo>
                    <a:lnTo>
                      <a:pt x="19" y="175"/>
                    </a:lnTo>
                    <a:lnTo>
                      <a:pt x="21" y="171"/>
                    </a:lnTo>
                    <a:lnTo>
                      <a:pt x="23" y="168"/>
                    </a:lnTo>
                    <a:lnTo>
                      <a:pt x="25" y="162"/>
                    </a:lnTo>
                    <a:lnTo>
                      <a:pt x="27" y="158"/>
                    </a:lnTo>
                    <a:lnTo>
                      <a:pt x="32" y="154"/>
                    </a:lnTo>
                    <a:lnTo>
                      <a:pt x="32" y="143"/>
                    </a:lnTo>
                    <a:lnTo>
                      <a:pt x="38" y="133"/>
                    </a:lnTo>
                    <a:lnTo>
                      <a:pt x="38" y="124"/>
                    </a:lnTo>
                    <a:lnTo>
                      <a:pt x="44" y="112"/>
                    </a:lnTo>
                    <a:lnTo>
                      <a:pt x="46" y="107"/>
                    </a:lnTo>
                    <a:lnTo>
                      <a:pt x="49" y="103"/>
                    </a:lnTo>
                    <a:lnTo>
                      <a:pt x="49" y="99"/>
                    </a:lnTo>
                    <a:lnTo>
                      <a:pt x="49" y="97"/>
                    </a:lnTo>
                    <a:lnTo>
                      <a:pt x="53" y="90"/>
                    </a:lnTo>
                    <a:lnTo>
                      <a:pt x="53" y="88"/>
                    </a:lnTo>
                    <a:lnTo>
                      <a:pt x="53" y="86"/>
                    </a:lnTo>
                    <a:lnTo>
                      <a:pt x="55" y="88"/>
                    </a:lnTo>
                    <a:lnTo>
                      <a:pt x="63" y="88"/>
                    </a:lnTo>
                    <a:lnTo>
                      <a:pt x="65" y="90"/>
                    </a:lnTo>
                    <a:lnTo>
                      <a:pt x="67" y="90"/>
                    </a:lnTo>
                    <a:lnTo>
                      <a:pt x="72" y="93"/>
                    </a:lnTo>
                    <a:lnTo>
                      <a:pt x="74" y="97"/>
                    </a:lnTo>
                    <a:lnTo>
                      <a:pt x="72" y="93"/>
                    </a:lnTo>
                    <a:lnTo>
                      <a:pt x="70" y="90"/>
                    </a:lnTo>
                    <a:lnTo>
                      <a:pt x="65" y="88"/>
                    </a:lnTo>
                    <a:lnTo>
                      <a:pt x="63" y="86"/>
                    </a:lnTo>
                    <a:lnTo>
                      <a:pt x="57" y="86"/>
                    </a:lnTo>
                    <a:lnTo>
                      <a:pt x="53" y="84"/>
                    </a:lnTo>
                    <a:lnTo>
                      <a:pt x="51" y="82"/>
                    </a:lnTo>
                    <a:lnTo>
                      <a:pt x="53" y="80"/>
                    </a:lnTo>
                    <a:lnTo>
                      <a:pt x="55" y="82"/>
                    </a:lnTo>
                    <a:lnTo>
                      <a:pt x="57" y="78"/>
                    </a:lnTo>
                    <a:lnTo>
                      <a:pt x="57" y="76"/>
                    </a:lnTo>
                    <a:lnTo>
                      <a:pt x="57" y="71"/>
                    </a:lnTo>
                    <a:lnTo>
                      <a:pt x="55" y="69"/>
                    </a:lnTo>
                    <a:lnTo>
                      <a:pt x="53" y="69"/>
                    </a:lnTo>
                    <a:lnTo>
                      <a:pt x="55" y="65"/>
                    </a:lnTo>
                    <a:lnTo>
                      <a:pt x="57" y="65"/>
                    </a:lnTo>
                    <a:lnTo>
                      <a:pt x="57" y="63"/>
                    </a:lnTo>
                    <a:lnTo>
                      <a:pt x="57" y="61"/>
                    </a:lnTo>
                    <a:lnTo>
                      <a:pt x="55" y="61"/>
                    </a:lnTo>
                    <a:lnTo>
                      <a:pt x="55" y="59"/>
                    </a:lnTo>
                    <a:lnTo>
                      <a:pt x="55" y="53"/>
                    </a:lnTo>
                    <a:lnTo>
                      <a:pt x="55" y="48"/>
                    </a:lnTo>
                    <a:lnTo>
                      <a:pt x="57" y="38"/>
                    </a:lnTo>
                    <a:lnTo>
                      <a:pt x="55" y="31"/>
                    </a:lnTo>
                    <a:lnTo>
                      <a:pt x="55" y="27"/>
                    </a:lnTo>
                    <a:lnTo>
                      <a:pt x="57" y="19"/>
                    </a:lnTo>
                    <a:lnTo>
                      <a:pt x="59" y="17"/>
                    </a:lnTo>
                    <a:lnTo>
                      <a:pt x="59" y="15"/>
                    </a:lnTo>
                    <a:lnTo>
                      <a:pt x="70" y="23"/>
                    </a:lnTo>
                    <a:lnTo>
                      <a:pt x="74" y="27"/>
                    </a:lnTo>
                    <a:lnTo>
                      <a:pt x="82" y="27"/>
                    </a:lnTo>
                    <a:lnTo>
                      <a:pt x="86" y="29"/>
                    </a:lnTo>
                    <a:lnTo>
                      <a:pt x="86" y="31"/>
                    </a:lnTo>
                    <a:lnTo>
                      <a:pt x="89" y="31"/>
                    </a:lnTo>
                    <a:lnTo>
                      <a:pt x="91" y="31"/>
                    </a:lnTo>
                    <a:lnTo>
                      <a:pt x="93" y="34"/>
                    </a:lnTo>
                    <a:lnTo>
                      <a:pt x="91" y="36"/>
                    </a:lnTo>
                    <a:lnTo>
                      <a:pt x="86" y="38"/>
                    </a:lnTo>
                    <a:lnTo>
                      <a:pt x="84" y="42"/>
                    </a:lnTo>
                    <a:lnTo>
                      <a:pt x="84" y="44"/>
                    </a:lnTo>
                    <a:lnTo>
                      <a:pt x="86" y="44"/>
                    </a:lnTo>
                    <a:lnTo>
                      <a:pt x="89" y="42"/>
                    </a:lnTo>
                    <a:lnTo>
                      <a:pt x="93" y="38"/>
                    </a:lnTo>
                    <a:lnTo>
                      <a:pt x="95" y="38"/>
                    </a:lnTo>
                    <a:lnTo>
                      <a:pt x="95" y="40"/>
                    </a:lnTo>
                    <a:lnTo>
                      <a:pt x="91" y="44"/>
                    </a:lnTo>
                    <a:lnTo>
                      <a:pt x="89" y="48"/>
                    </a:lnTo>
                    <a:lnTo>
                      <a:pt x="89" y="53"/>
                    </a:lnTo>
                    <a:lnTo>
                      <a:pt x="89" y="55"/>
                    </a:lnTo>
                    <a:lnTo>
                      <a:pt x="86" y="50"/>
                    </a:lnTo>
                    <a:lnTo>
                      <a:pt x="84" y="53"/>
                    </a:lnTo>
                    <a:lnTo>
                      <a:pt x="84" y="53"/>
                    </a:lnTo>
                    <a:lnTo>
                      <a:pt x="80" y="55"/>
                    </a:lnTo>
                    <a:lnTo>
                      <a:pt x="82" y="57"/>
                    </a:lnTo>
                    <a:lnTo>
                      <a:pt x="84" y="59"/>
                    </a:lnTo>
                    <a:lnTo>
                      <a:pt x="91" y="57"/>
                    </a:lnTo>
                    <a:lnTo>
                      <a:pt x="91" y="53"/>
                    </a:lnTo>
                    <a:lnTo>
                      <a:pt x="93" y="50"/>
                    </a:lnTo>
                    <a:lnTo>
                      <a:pt x="93" y="46"/>
                    </a:lnTo>
                    <a:lnTo>
                      <a:pt x="95" y="44"/>
                    </a:lnTo>
                    <a:lnTo>
                      <a:pt x="97" y="38"/>
                    </a:lnTo>
                    <a:lnTo>
                      <a:pt x="99" y="36"/>
                    </a:lnTo>
                    <a:lnTo>
                      <a:pt x="103" y="34"/>
                    </a:lnTo>
                    <a:lnTo>
                      <a:pt x="101" y="29"/>
                    </a:lnTo>
                    <a:lnTo>
                      <a:pt x="101" y="27"/>
                    </a:lnTo>
                    <a:lnTo>
                      <a:pt x="99" y="27"/>
                    </a:lnTo>
                    <a:lnTo>
                      <a:pt x="101" y="23"/>
                    </a:lnTo>
                    <a:lnTo>
                      <a:pt x="103" y="21"/>
                    </a:lnTo>
                    <a:lnTo>
                      <a:pt x="101" y="19"/>
                    </a:lnTo>
                    <a:lnTo>
                      <a:pt x="99" y="17"/>
                    </a:lnTo>
                    <a:lnTo>
                      <a:pt x="103" y="15"/>
                    </a:lnTo>
                    <a:lnTo>
                      <a:pt x="103" y="10"/>
                    </a:lnTo>
                    <a:lnTo>
                      <a:pt x="99" y="8"/>
                    </a:lnTo>
                    <a:lnTo>
                      <a:pt x="97" y="0"/>
                    </a:lnTo>
                    <a:lnTo>
                      <a:pt x="97" y="0"/>
                    </a:lnTo>
                    <a:close/>
                    <a:moveTo>
                      <a:pt x="1035" y="284"/>
                    </a:moveTo>
                    <a:lnTo>
                      <a:pt x="1035" y="286"/>
                    </a:lnTo>
                    <a:lnTo>
                      <a:pt x="1037" y="286"/>
                    </a:lnTo>
                    <a:lnTo>
                      <a:pt x="1039" y="284"/>
                    </a:lnTo>
                    <a:lnTo>
                      <a:pt x="1041" y="284"/>
                    </a:lnTo>
                    <a:lnTo>
                      <a:pt x="1041" y="282"/>
                    </a:lnTo>
                    <a:lnTo>
                      <a:pt x="1037" y="282"/>
                    </a:lnTo>
                    <a:lnTo>
                      <a:pt x="1037" y="282"/>
                    </a:lnTo>
                    <a:lnTo>
                      <a:pt x="1035" y="284"/>
                    </a:lnTo>
                    <a:lnTo>
                      <a:pt x="1035" y="284"/>
                    </a:lnTo>
                    <a:close/>
                    <a:moveTo>
                      <a:pt x="974" y="301"/>
                    </a:moveTo>
                    <a:lnTo>
                      <a:pt x="972" y="301"/>
                    </a:lnTo>
                    <a:lnTo>
                      <a:pt x="976" y="301"/>
                    </a:lnTo>
                    <a:lnTo>
                      <a:pt x="976" y="299"/>
                    </a:lnTo>
                    <a:lnTo>
                      <a:pt x="980" y="299"/>
                    </a:lnTo>
                    <a:lnTo>
                      <a:pt x="984" y="299"/>
                    </a:lnTo>
                    <a:lnTo>
                      <a:pt x="993" y="299"/>
                    </a:lnTo>
                    <a:lnTo>
                      <a:pt x="995" y="297"/>
                    </a:lnTo>
                    <a:lnTo>
                      <a:pt x="1001" y="297"/>
                    </a:lnTo>
                    <a:lnTo>
                      <a:pt x="1001" y="295"/>
                    </a:lnTo>
                    <a:lnTo>
                      <a:pt x="1003" y="295"/>
                    </a:lnTo>
                    <a:lnTo>
                      <a:pt x="1010" y="295"/>
                    </a:lnTo>
                    <a:lnTo>
                      <a:pt x="1012" y="293"/>
                    </a:lnTo>
                    <a:lnTo>
                      <a:pt x="1008" y="293"/>
                    </a:lnTo>
                    <a:lnTo>
                      <a:pt x="1005" y="293"/>
                    </a:lnTo>
                    <a:lnTo>
                      <a:pt x="1001" y="295"/>
                    </a:lnTo>
                    <a:lnTo>
                      <a:pt x="1003" y="293"/>
                    </a:lnTo>
                    <a:lnTo>
                      <a:pt x="1005" y="291"/>
                    </a:lnTo>
                    <a:lnTo>
                      <a:pt x="1005" y="289"/>
                    </a:lnTo>
                    <a:lnTo>
                      <a:pt x="999" y="293"/>
                    </a:lnTo>
                    <a:lnTo>
                      <a:pt x="993" y="293"/>
                    </a:lnTo>
                    <a:lnTo>
                      <a:pt x="989" y="293"/>
                    </a:lnTo>
                    <a:lnTo>
                      <a:pt x="984" y="293"/>
                    </a:lnTo>
                    <a:lnTo>
                      <a:pt x="978" y="295"/>
                    </a:lnTo>
                    <a:lnTo>
                      <a:pt x="974" y="295"/>
                    </a:lnTo>
                    <a:lnTo>
                      <a:pt x="972" y="299"/>
                    </a:lnTo>
                    <a:lnTo>
                      <a:pt x="972" y="301"/>
                    </a:lnTo>
                    <a:lnTo>
                      <a:pt x="974" y="301"/>
                    </a:lnTo>
                    <a:lnTo>
                      <a:pt x="974" y="301"/>
                    </a:lnTo>
                    <a:close/>
                    <a:moveTo>
                      <a:pt x="99" y="21"/>
                    </a:moveTo>
                    <a:lnTo>
                      <a:pt x="95" y="23"/>
                    </a:lnTo>
                    <a:lnTo>
                      <a:pt x="95" y="29"/>
                    </a:lnTo>
                    <a:lnTo>
                      <a:pt x="97" y="36"/>
                    </a:lnTo>
                    <a:lnTo>
                      <a:pt x="99" y="34"/>
                    </a:lnTo>
                    <a:lnTo>
                      <a:pt x="97" y="27"/>
                    </a:lnTo>
                    <a:lnTo>
                      <a:pt x="97" y="23"/>
                    </a:lnTo>
                    <a:lnTo>
                      <a:pt x="99" y="23"/>
                    </a:lnTo>
                    <a:lnTo>
                      <a:pt x="99" y="21"/>
                    </a:lnTo>
                    <a:lnTo>
                      <a:pt x="99" y="21"/>
                    </a:lnTo>
                    <a:close/>
                    <a:moveTo>
                      <a:pt x="476" y="603"/>
                    </a:moveTo>
                    <a:lnTo>
                      <a:pt x="478" y="601"/>
                    </a:lnTo>
                    <a:lnTo>
                      <a:pt x="483" y="596"/>
                    </a:lnTo>
                    <a:lnTo>
                      <a:pt x="485" y="592"/>
                    </a:lnTo>
                    <a:lnTo>
                      <a:pt x="481" y="594"/>
                    </a:lnTo>
                    <a:lnTo>
                      <a:pt x="476" y="603"/>
                    </a:lnTo>
                    <a:lnTo>
                      <a:pt x="476" y="603"/>
                    </a:lnTo>
                    <a:close/>
                    <a:moveTo>
                      <a:pt x="472" y="613"/>
                    </a:moveTo>
                    <a:lnTo>
                      <a:pt x="472" y="611"/>
                    </a:lnTo>
                    <a:lnTo>
                      <a:pt x="474" y="607"/>
                    </a:lnTo>
                    <a:lnTo>
                      <a:pt x="474" y="605"/>
                    </a:lnTo>
                    <a:lnTo>
                      <a:pt x="472" y="613"/>
                    </a:lnTo>
                    <a:lnTo>
                      <a:pt x="472" y="613"/>
                    </a:lnTo>
                    <a:close/>
                    <a:moveTo>
                      <a:pt x="470" y="638"/>
                    </a:moveTo>
                    <a:lnTo>
                      <a:pt x="468" y="632"/>
                    </a:lnTo>
                    <a:lnTo>
                      <a:pt x="468" y="624"/>
                    </a:lnTo>
                    <a:lnTo>
                      <a:pt x="470" y="615"/>
                    </a:lnTo>
                    <a:lnTo>
                      <a:pt x="468" y="624"/>
                    </a:lnTo>
                    <a:lnTo>
                      <a:pt x="466" y="632"/>
                    </a:lnTo>
                    <a:lnTo>
                      <a:pt x="466" y="632"/>
                    </a:lnTo>
                    <a:lnTo>
                      <a:pt x="470" y="638"/>
                    </a:lnTo>
                    <a:lnTo>
                      <a:pt x="470" y="638"/>
                    </a:lnTo>
                    <a:close/>
                  </a:path>
                </a:pathLst>
              </a:custGeom>
              <a:solidFill>
                <a:srgbClr val="00B0AD"/>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72" name="Freeform 178">
                <a:extLst>
                  <a:ext uri="{FF2B5EF4-FFF2-40B4-BE49-F238E27FC236}">
                    <a16:creationId xmlns:a16="http://schemas.microsoft.com/office/drawing/2014/main" id="{67420752-0280-4489-B56D-DD2EAF909ACF}"/>
                  </a:ext>
                </a:extLst>
              </p:cNvPr>
              <p:cNvSpPr>
                <a:spLocks noEditPoints="1"/>
              </p:cNvSpPr>
              <p:nvPr/>
            </p:nvSpPr>
            <p:spPr bwMode="auto">
              <a:xfrm>
                <a:off x="8146850" y="4715227"/>
                <a:ext cx="370007" cy="63594"/>
              </a:xfrm>
              <a:custGeom>
                <a:avLst/>
                <a:gdLst>
                  <a:gd name="T0" fmla="*/ 449 w 459"/>
                  <a:gd name="T1" fmla="*/ 78 h 84"/>
                  <a:gd name="T2" fmla="*/ 444 w 459"/>
                  <a:gd name="T3" fmla="*/ 74 h 84"/>
                  <a:gd name="T4" fmla="*/ 440 w 459"/>
                  <a:gd name="T5" fmla="*/ 69 h 84"/>
                  <a:gd name="T6" fmla="*/ 436 w 459"/>
                  <a:gd name="T7" fmla="*/ 67 h 84"/>
                  <a:gd name="T8" fmla="*/ 447 w 459"/>
                  <a:gd name="T9" fmla="*/ 67 h 84"/>
                  <a:gd name="T10" fmla="*/ 447 w 459"/>
                  <a:gd name="T11" fmla="*/ 69 h 84"/>
                  <a:gd name="T12" fmla="*/ 449 w 459"/>
                  <a:gd name="T13" fmla="*/ 69 h 84"/>
                  <a:gd name="T14" fmla="*/ 453 w 459"/>
                  <a:gd name="T15" fmla="*/ 74 h 84"/>
                  <a:gd name="T16" fmla="*/ 457 w 459"/>
                  <a:gd name="T17" fmla="*/ 80 h 84"/>
                  <a:gd name="T18" fmla="*/ 459 w 459"/>
                  <a:gd name="T19" fmla="*/ 82 h 84"/>
                  <a:gd name="T20" fmla="*/ 453 w 459"/>
                  <a:gd name="T21" fmla="*/ 84 h 84"/>
                  <a:gd name="T22" fmla="*/ 451 w 459"/>
                  <a:gd name="T23" fmla="*/ 82 h 84"/>
                  <a:gd name="T24" fmla="*/ 21 w 459"/>
                  <a:gd name="T25" fmla="*/ 2 h 84"/>
                  <a:gd name="T26" fmla="*/ 29 w 459"/>
                  <a:gd name="T27" fmla="*/ 4 h 84"/>
                  <a:gd name="T28" fmla="*/ 21 w 459"/>
                  <a:gd name="T29" fmla="*/ 2 h 84"/>
                  <a:gd name="T30" fmla="*/ 17 w 459"/>
                  <a:gd name="T31" fmla="*/ 6 h 84"/>
                  <a:gd name="T32" fmla="*/ 15 w 459"/>
                  <a:gd name="T33" fmla="*/ 2 h 84"/>
                  <a:gd name="T34" fmla="*/ 0 w 459"/>
                  <a:gd name="T35" fmla="*/ 21 h 84"/>
                  <a:gd name="T36" fmla="*/ 4 w 459"/>
                  <a:gd name="T37" fmla="*/ 21 h 84"/>
                  <a:gd name="T38" fmla="*/ 2 w 459"/>
                  <a:gd name="T39" fmla="*/ 23 h 84"/>
                  <a:gd name="T40" fmla="*/ 0 w 459"/>
                  <a:gd name="T41" fmla="*/ 21 h 84"/>
                  <a:gd name="T42" fmla="*/ 31 w 459"/>
                  <a:gd name="T43" fmla="*/ 27 h 84"/>
                  <a:gd name="T44" fmla="*/ 38 w 459"/>
                  <a:gd name="T45" fmla="*/ 31 h 84"/>
                  <a:gd name="T46" fmla="*/ 36 w 459"/>
                  <a:gd name="T47" fmla="*/ 27 h 84"/>
                  <a:gd name="T48" fmla="*/ 40 w 459"/>
                  <a:gd name="T49" fmla="*/ 27 h 84"/>
                  <a:gd name="T50" fmla="*/ 40 w 459"/>
                  <a:gd name="T51" fmla="*/ 25 h 84"/>
                  <a:gd name="T52" fmla="*/ 44 w 459"/>
                  <a:gd name="T53" fmla="*/ 23 h 84"/>
                  <a:gd name="T54" fmla="*/ 46 w 459"/>
                  <a:gd name="T55" fmla="*/ 21 h 84"/>
                  <a:gd name="T56" fmla="*/ 42 w 459"/>
                  <a:gd name="T57" fmla="*/ 19 h 84"/>
                  <a:gd name="T58" fmla="*/ 48 w 459"/>
                  <a:gd name="T59" fmla="*/ 19 h 84"/>
                  <a:gd name="T60" fmla="*/ 55 w 459"/>
                  <a:gd name="T61" fmla="*/ 17 h 84"/>
                  <a:gd name="T62" fmla="*/ 59 w 459"/>
                  <a:gd name="T63" fmla="*/ 12 h 84"/>
                  <a:gd name="T64" fmla="*/ 57 w 459"/>
                  <a:gd name="T65" fmla="*/ 10 h 84"/>
                  <a:gd name="T66" fmla="*/ 61 w 459"/>
                  <a:gd name="T67" fmla="*/ 8 h 84"/>
                  <a:gd name="T68" fmla="*/ 55 w 459"/>
                  <a:gd name="T69" fmla="*/ 6 h 84"/>
                  <a:gd name="T70" fmla="*/ 52 w 459"/>
                  <a:gd name="T71" fmla="*/ 8 h 84"/>
                  <a:gd name="T72" fmla="*/ 48 w 459"/>
                  <a:gd name="T73" fmla="*/ 6 h 84"/>
                  <a:gd name="T74" fmla="*/ 42 w 459"/>
                  <a:gd name="T75" fmla="*/ 2 h 84"/>
                  <a:gd name="T76" fmla="*/ 38 w 459"/>
                  <a:gd name="T77" fmla="*/ 6 h 84"/>
                  <a:gd name="T78" fmla="*/ 38 w 459"/>
                  <a:gd name="T79" fmla="*/ 10 h 84"/>
                  <a:gd name="T80" fmla="*/ 40 w 459"/>
                  <a:gd name="T81" fmla="*/ 17 h 84"/>
                  <a:gd name="T82" fmla="*/ 36 w 459"/>
                  <a:gd name="T83" fmla="*/ 17 h 84"/>
                  <a:gd name="T84" fmla="*/ 29 w 459"/>
                  <a:gd name="T85" fmla="*/ 27 h 84"/>
                  <a:gd name="T86" fmla="*/ 27 w 459"/>
                  <a:gd name="T87" fmla="*/ 8 h 84"/>
                  <a:gd name="T88" fmla="*/ 29 w 459"/>
                  <a:gd name="T89" fmla="*/ 6 h 84"/>
                  <a:gd name="T90" fmla="*/ 36 w 459"/>
                  <a:gd name="T91" fmla="*/ 8 h 84"/>
                  <a:gd name="T92" fmla="*/ 27 w 459"/>
                  <a:gd name="T93" fmla="*/ 17 h 84"/>
                  <a:gd name="T94" fmla="*/ 23 w 459"/>
                  <a:gd name="T95" fmla="*/ 23 h 84"/>
                  <a:gd name="T96" fmla="*/ 15 w 459"/>
                  <a:gd name="T97" fmla="*/ 25 h 84"/>
                  <a:gd name="T98" fmla="*/ 17 w 459"/>
                  <a:gd name="T99" fmla="*/ 29 h 84"/>
                  <a:gd name="T100" fmla="*/ 10 w 459"/>
                  <a:gd name="T101" fmla="*/ 29 h 84"/>
                  <a:gd name="T102" fmla="*/ 6 w 459"/>
                  <a:gd name="T103" fmla="*/ 25 h 84"/>
                  <a:gd name="T104" fmla="*/ 12 w 459"/>
                  <a:gd name="T105" fmla="*/ 21 h 84"/>
                  <a:gd name="T106" fmla="*/ 15 w 459"/>
                  <a:gd name="T107" fmla="*/ 17 h 84"/>
                  <a:gd name="T108" fmla="*/ 19 w 459"/>
                  <a:gd name="T109" fmla="*/ 17 h 84"/>
                  <a:gd name="T110" fmla="*/ 10 w 459"/>
                  <a:gd name="T111" fmla="*/ 8 h 84"/>
                  <a:gd name="T112" fmla="*/ 15 w 459"/>
                  <a:gd name="T113" fmla="*/ 10 h 84"/>
                  <a:gd name="T114" fmla="*/ 21 w 459"/>
                  <a:gd name="T115"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 h="84">
                    <a:moveTo>
                      <a:pt x="451" y="82"/>
                    </a:moveTo>
                    <a:lnTo>
                      <a:pt x="449" y="78"/>
                    </a:lnTo>
                    <a:lnTo>
                      <a:pt x="447" y="76"/>
                    </a:lnTo>
                    <a:lnTo>
                      <a:pt x="444" y="74"/>
                    </a:lnTo>
                    <a:lnTo>
                      <a:pt x="442" y="71"/>
                    </a:lnTo>
                    <a:lnTo>
                      <a:pt x="440" y="69"/>
                    </a:lnTo>
                    <a:lnTo>
                      <a:pt x="436" y="67"/>
                    </a:lnTo>
                    <a:lnTo>
                      <a:pt x="436" y="67"/>
                    </a:lnTo>
                    <a:lnTo>
                      <a:pt x="442" y="67"/>
                    </a:lnTo>
                    <a:lnTo>
                      <a:pt x="447" y="67"/>
                    </a:lnTo>
                    <a:lnTo>
                      <a:pt x="447" y="69"/>
                    </a:lnTo>
                    <a:lnTo>
                      <a:pt x="447" y="69"/>
                    </a:lnTo>
                    <a:lnTo>
                      <a:pt x="449" y="69"/>
                    </a:lnTo>
                    <a:lnTo>
                      <a:pt x="449" y="69"/>
                    </a:lnTo>
                    <a:lnTo>
                      <a:pt x="453" y="74"/>
                    </a:lnTo>
                    <a:lnTo>
                      <a:pt x="453" y="74"/>
                    </a:lnTo>
                    <a:lnTo>
                      <a:pt x="455" y="78"/>
                    </a:lnTo>
                    <a:lnTo>
                      <a:pt x="457" y="80"/>
                    </a:lnTo>
                    <a:lnTo>
                      <a:pt x="459" y="80"/>
                    </a:lnTo>
                    <a:lnTo>
                      <a:pt x="459" y="82"/>
                    </a:lnTo>
                    <a:lnTo>
                      <a:pt x="455" y="82"/>
                    </a:lnTo>
                    <a:lnTo>
                      <a:pt x="453" y="84"/>
                    </a:lnTo>
                    <a:lnTo>
                      <a:pt x="451" y="84"/>
                    </a:lnTo>
                    <a:lnTo>
                      <a:pt x="451" y="82"/>
                    </a:lnTo>
                    <a:lnTo>
                      <a:pt x="451" y="82"/>
                    </a:lnTo>
                    <a:close/>
                    <a:moveTo>
                      <a:pt x="21" y="2"/>
                    </a:moveTo>
                    <a:lnTo>
                      <a:pt x="27" y="0"/>
                    </a:lnTo>
                    <a:lnTo>
                      <a:pt x="29" y="4"/>
                    </a:lnTo>
                    <a:lnTo>
                      <a:pt x="21" y="2"/>
                    </a:lnTo>
                    <a:lnTo>
                      <a:pt x="21" y="2"/>
                    </a:lnTo>
                    <a:close/>
                    <a:moveTo>
                      <a:pt x="15" y="2"/>
                    </a:moveTo>
                    <a:lnTo>
                      <a:pt x="17" y="6"/>
                    </a:lnTo>
                    <a:lnTo>
                      <a:pt x="19" y="4"/>
                    </a:lnTo>
                    <a:lnTo>
                      <a:pt x="15" y="2"/>
                    </a:lnTo>
                    <a:lnTo>
                      <a:pt x="15" y="2"/>
                    </a:lnTo>
                    <a:close/>
                    <a:moveTo>
                      <a:pt x="0" y="21"/>
                    </a:moveTo>
                    <a:lnTo>
                      <a:pt x="2" y="19"/>
                    </a:lnTo>
                    <a:lnTo>
                      <a:pt x="4" y="21"/>
                    </a:lnTo>
                    <a:lnTo>
                      <a:pt x="8" y="21"/>
                    </a:lnTo>
                    <a:lnTo>
                      <a:pt x="2" y="23"/>
                    </a:lnTo>
                    <a:lnTo>
                      <a:pt x="0" y="21"/>
                    </a:lnTo>
                    <a:lnTo>
                      <a:pt x="0" y="21"/>
                    </a:lnTo>
                    <a:close/>
                    <a:moveTo>
                      <a:pt x="29" y="27"/>
                    </a:moveTo>
                    <a:lnTo>
                      <a:pt x="31" y="27"/>
                    </a:lnTo>
                    <a:lnTo>
                      <a:pt x="33" y="31"/>
                    </a:lnTo>
                    <a:lnTo>
                      <a:pt x="38" y="31"/>
                    </a:lnTo>
                    <a:lnTo>
                      <a:pt x="38" y="31"/>
                    </a:lnTo>
                    <a:lnTo>
                      <a:pt x="36" y="27"/>
                    </a:lnTo>
                    <a:lnTo>
                      <a:pt x="36" y="25"/>
                    </a:lnTo>
                    <a:lnTo>
                      <a:pt x="40" y="27"/>
                    </a:lnTo>
                    <a:lnTo>
                      <a:pt x="42" y="27"/>
                    </a:lnTo>
                    <a:lnTo>
                      <a:pt x="40" y="25"/>
                    </a:lnTo>
                    <a:lnTo>
                      <a:pt x="40" y="23"/>
                    </a:lnTo>
                    <a:lnTo>
                      <a:pt x="44" y="23"/>
                    </a:lnTo>
                    <a:lnTo>
                      <a:pt x="46" y="23"/>
                    </a:lnTo>
                    <a:lnTo>
                      <a:pt x="46" y="21"/>
                    </a:lnTo>
                    <a:lnTo>
                      <a:pt x="44" y="21"/>
                    </a:lnTo>
                    <a:lnTo>
                      <a:pt x="42" y="19"/>
                    </a:lnTo>
                    <a:lnTo>
                      <a:pt x="44" y="19"/>
                    </a:lnTo>
                    <a:lnTo>
                      <a:pt x="48" y="19"/>
                    </a:lnTo>
                    <a:lnTo>
                      <a:pt x="52" y="19"/>
                    </a:lnTo>
                    <a:lnTo>
                      <a:pt x="55" y="17"/>
                    </a:lnTo>
                    <a:lnTo>
                      <a:pt x="59" y="15"/>
                    </a:lnTo>
                    <a:lnTo>
                      <a:pt x="59" y="12"/>
                    </a:lnTo>
                    <a:lnTo>
                      <a:pt x="57" y="12"/>
                    </a:lnTo>
                    <a:lnTo>
                      <a:pt x="57" y="10"/>
                    </a:lnTo>
                    <a:lnTo>
                      <a:pt x="57" y="8"/>
                    </a:lnTo>
                    <a:lnTo>
                      <a:pt x="61" y="8"/>
                    </a:lnTo>
                    <a:lnTo>
                      <a:pt x="59" y="6"/>
                    </a:lnTo>
                    <a:lnTo>
                      <a:pt x="55" y="6"/>
                    </a:lnTo>
                    <a:lnTo>
                      <a:pt x="50" y="6"/>
                    </a:lnTo>
                    <a:lnTo>
                      <a:pt x="52" y="8"/>
                    </a:lnTo>
                    <a:lnTo>
                      <a:pt x="50" y="10"/>
                    </a:lnTo>
                    <a:lnTo>
                      <a:pt x="48" y="6"/>
                    </a:lnTo>
                    <a:lnTo>
                      <a:pt x="46" y="4"/>
                    </a:lnTo>
                    <a:lnTo>
                      <a:pt x="42" y="2"/>
                    </a:lnTo>
                    <a:lnTo>
                      <a:pt x="40" y="6"/>
                    </a:lnTo>
                    <a:lnTo>
                      <a:pt x="38" y="6"/>
                    </a:lnTo>
                    <a:lnTo>
                      <a:pt x="40" y="10"/>
                    </a:lnTo>
                    <a:lnTo>
                      <a:pt x="38" y="10"/>
                    </a:lnTo>
                    <a:lnTo>
                      <a:pt x="42" y="17"/>
                    </a:lnTo>
                    <a:lnTo>
                      <a:pt x="40" y="17"/>
                    </a:lnTo>
                    <a:lnTo>
                      <a:pt x="38" y="17"/>
                    </a:lnTo>
                    <a:lnTo>
                      <a:pt x="36" y="17"/>
                    </a:lnTo>
                    <a:lnTo>
                      <a:pt x="29" y="27"/>
                    </a:lnTo>
                    <a:lnTo>
                      <a:pt x="29" y="27"/>
                    </a:lnTo>
                    <a:close/>
                    <a:moveTo>
                      <a:pt x="23" y="6"/>
                    </a:moveTo>
                    <a:lnTo>
                      <a:pt x="27" y="8"/>
                    </a:lnTo>
                    <a:lnTo>
                      <a:pt x="29" y="8"/>
                    </a:lnTo>
                    <a:lnTo>
                      <a:pt x="29" y="6"/>
                    </a:lnTo>
                    <a:lnTo>
                      <a:pt x="33" y="6"/>
                    </a:lnTo>
                    <a:lnTo>
                      <a:pt x="36" y="8"/>
                    </a:lnTo>
                    <a:lnTo>
                      <a:pt x="33" y="12"/>
                    </a:lnTo>
                    <a:lnTo>
                      <a:pt x="27" y="17"/>
                    </a:lnTo>
                    <a:lnTo>
                      <a:pt x="27" y="21"/>
                    </a:lnTo>
                    <a:lnTo>
                      <a:pt x="23" y="23"/>
                    </a:lnTo>
                    <a:lnTo>
                      <a:pt x="17" y="23"/>
                    </a:lnTo>
                    <a:lnTo>
                      <a:pt x="15" y="25"/>
                    </a:lnTo>
                    <a:lnTo>
                      <a:pt x="19" y="27"/>
                    </a:lnTo>
                    <a:lnTo>
                      <a:pt x="17" y="29"/>
                    </a:lnTo>
                    <a:lnTo>
                      <a:pt x="12" y="27"/>
                    </a:lnTo>
                    <a:lnTo>
                      <a:pt x="10" y="29"/>
                    </a:lnTo>
                    <a:lnTo>
                      <a:pt x="6" y="27"/>
                    </a:lnTo>
                    <a:lnTo>
                      <a:pt x="6" y="25"/>
                    </a:lnTo>
                    <a:lnTo>
                      <a:pt x="8" y="25"/>
                    </a:lnTo>
                    <a:lnTo>
                      <a:pt x="12" y="21"/>
                    </a:lnTo>
                    <a:lnTo>
                      <a:pt x="12" y="19"/>
                    </a:lnTo>
                    <a:lnTo>
                      <a:pt x="15" y="17"/>
                    </a:lnTo>
                    <a:lnTo>
                      <a:pt x="19" y="17"/>
                    </a:lnTo>
                    <a:lnTo>
                      <a:pt x="19" y="17"/>
                    </a:lnTo>
                    <a:lnTo>
                      <a:pt x="15" y="15"/>
                    </a:lnTo>
                    <a:lnTo>
                      <a:pt x="10" y="8"/>
                    </a:lnTo>
                    <a:lnTo>
                      <a:pt x="10" y="6"/>
                    </a:lnTo>
                    <a:lnTo>
                      <a:pt x="15" y="10"/>
                    </a:lnTo>
                    <a:lnTo>
                      <a:pt x="19" y="10"/>
                    </a:lnTo>
                    <a:lnTo>
                      <a:pt x="21" y="6"/>
                    </a:lnTo>
                    <a:lnTo>
                      <a:pt x="23"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73" name="Freeform 179">
                <a:extLst>
                  <a:ext uri="{FF2B5EF4-FFF2-40B4-BE49-F238E27FC236}">
                    <a16:creationId xmlns:a16="http://schemas.microsoft.com/office/drawing/2014/main" id="{222243B2-9F70-41B0-BF32-2301EE83FCFC}"/>
                  </a:ext>
                </a:extLst>
              </p:cNvPr>
              <p:cNvSpPr>
                <a:spLocks/>
              </p:cNvSpPr>
              <p:nvPr/>
            </p:nvSpPr>
            <p:spPr bwMode="auto">
              <a:xfrm>
                <a:off x="7711548" y="3690902"/>
                <a:ext cx="90285" cy="37854"/>
              </a:xfrm>
              <a:custGeom>
                <a:avLst/>
                <a:gdLst>
                  <a:gd name="T0" fmla="*/ 97 w 112"/>
                  <a:gd name="T1" fmla="*/ 44 h 50"/>
                  <a:gd name="T2" fmla="*/ 91 w 112"/>
                  <a:gd name="T3" fmla="*/ 33 h 50"/>
                  <a:gd name="T4" fmla="*/ 95 w 112"/>
                  <a:gd name="T5" fmla="*/ 27 h 50"/>
                  <a:gd name="T6" fmla="*/ 99 w 112"/>
                  <a:gd name="T7" fmla="*/ 25 h 50"/>
                  <a:gd name="T8" fmla="*/ 95 w 112"/>
                  <a:gd name="T9" fmla="*/ 23 h 50"/>
                  <a:gd name="T10" fmla="*/ 93 w 112"/>
                  <a:gd name="T11" fmla="*/ 25 h 50"/>
                  <a:gd name="T12" fmla="*/ 89 w 112"/>
                  <a:gd name="T13" fmla="*/ 21 h 50"/>
                  <a:gd name="T14" fmla="*/ 82 w 112"/>
                  <a:gd name="T15" fmla="*/ 14 h 50"/>
                  <a:gd name="T16" fmla="*/ 76 w 112"/>
                  <a:gd name="T17" fmla="*/ 10 h 50"/>
                  <a:gd name="T18" fmla="*/ 66 w 112"/>
                  <a:gd name="T19" fmla="*/ 14 h 50"/>
                  <a:gd name="T20" fmla="*/ 66 w 112"/>
                  <a:gd name="T21" fmla="*/ 19 h 50"/>
                  <a:gd name="T22" fmla="*/ 61 w 112"/>
                  <a:gd name="T23" fmla="*/ 25 h 50"/>
                  <a:gd name="T24" fmla="*/ 51 w 112"/>
                  <a:gd name="T25" fmla="*/ 29 h 50"/>
                  <a:gd name="T26" fmla="*/ 53 w 112"/>
                  <a:gd name="T27" fmla="*/ 33 h 50"/>
                  <a:gd name="T28" fmla="*/ 59 w 112"/>
                  <a:gd name="T29" fmla="*/ 40 h 50"/>
                  <a:gd name="T30" fmla="*/ 57 w 112"/>
                  <a:gd name="T31" fmla="*/ 44 h 50"/>
                  <a:gd name="T32" fmla="*/ 51 w 112"/>
                  <a:gd name="T33" fmla="*/ 46 h 50"/>
                  <a:gd name="T34" fmla="*/ 42 w 112"/>
                  <a:gd name="T35" fmla="*/ 50 h 50"/>
                  <a:gd name="T36" fmla="*/ 40 w 112"/>
                  <a:gd name="T37" fmla="*/ 44 h 50"/>
                  <a:gd name="T38" fmla="*/ 40 w 112"/>
                  <a:gd name="T39" fmla="*/ 38 h 50"/>
                  <a:gd name="T40" fmla="*/ 38 w 112"/>
                  <a:gd name="T41" fmla="*/ 35 h 50"/>
                  <a:gd name="T42" fmla="*/ 38 w 112"/>
                  <a:gd name="T43" fmla="*/ 40 h 50"/>
                  <a:gd name="T44" fmla="*/ 32 w 112"/>
                  <a:gd name="T45" fmla="*/ 42 h 50"/>
                  <a:gd name="T46" fmla="*/ 28 w 112"/>
                  <a:gd name="T47" fmla="*/ 35 h 50"/>
                  <a:gd name="T48" fmla="*/ 19 w 112"/>
                  <a:gd name="T49" fmla="*/ 29 h 50"/>
                  <a:gd name="T50" fmla="*/ 17 w 112"/>
                  <a:gd name="T51" fmla="*/ 27 h 50"/>
                  <a:gd name="T52" fmla="*/ 13 w 112"/>
                  <a:gd name="T53" fmla="*/ 27 h 50"/>
                  <a:gd name="T54" fmla="*/ 7 w 112"/>
                  <a:gd name="T55" fmla="*/ 27 h 50"/>
                  <a:gd name="T56" fmla="*/ 2 w 112"/>
                  <a:gd name="T57" fmla="*/ 25 h 50"/>
                  <a:gd name="T58" fmla="*/ 2 w 112"/>
                  <a:gd name="T59" fmla="*/ 19 h 50"/>
                  <a:gd name="T60" fmla="*/ 4 w 112"/>
                  <a:gd name="T61" fmla="*/ 14 h 50"/>
                  <a:gd name="T62" fmla="*/ 2 w 112"/>
                  <a:gd name="T63" fmla="*/ 10 h 50"/>
                  <a:gd name="T64" fmla="*/ 4 w 112"/>
                  <a:gd name="T65" fmla="*/ 4 h 50"/>
                  <a:gd name="T66" fmla="*/ 9 w 112"/>
                  <a:gd name="T67" fmla="*/ 2 h 50"/>
                  <a:gd name="T68" fmla="*/ 13 w 112"/>
                  <a:gd name="T69" fmla="*/ 6 h 50"/>
                  <a:gd name="T70" fmla="*/ 17 w 112"/>
                  <a:gd name="T71" fmla="*/ 8 h 50"/>
                  <a:gd name="T72" fmla="*/ 17 w 112"/>
                  <a:gd name="T73" fmla="*/ 10 h 50"/>
                  <a:gd name="T74" fmla="*/ 17 w 112"/>
                  <a:gd name="T75" fmla="*/ 12 h 50"/>
                  <a:gd name="T76" fmla="*/ 23 w 112"/>
                  <a:gd name="T77" fmla="*/ 12 h 50"/>
                  <a:gd name="T78" fmla="*/ 21 w 112"/>
                  <a:gd name="T79" fmla="*/ 10 h 50"/>
                  <a:gd name="T80" fmla="*/ 25 w 112"/>
                  <a:gd name="T81" fmla="*/ 10 h 50"/>
                  <a:gd name="T82" fmla="*/ 40 w 112"/>
                  <a:gd name="T83" fmla="*/ 17 h 50"/>
                  <a:gd name="T84" fmla="*/ 47 w 112"/>
                  <a:gd name="T85" fmla="*/ 12 h 50"/>
                  <a:gd name="T86" fmla="*/ 66 w 112"/>
                  <a:gd name="T87" fmla="*/ 4 h 50"/>
                  <a:gd name="T88" fmla="*/ 72 w 112"/>
                  <a:gd name="T89" fmla="*/ 0 h 50"/>
                  <a:gd name="T90" fmla="*/ 76 w 112"/>
                  <a:gd name="T91" fmla="*/ 4 h 50"/>
                  <a:gd name="T92" fmla="*/ 89 w 112"/>
                  <a:gd name="T93" fmla="*/ 4 h 50"/>
                  <a:gd name="T94" fmla="*/ 101 w 112"/>
                  <a:gd name="T95" fmla="*/ 10 h 50"/>
                  <a:gd name="T96" fmla="*/ 106 w 112"/>
                  <a:gd name="T97" fmla="*/ 17 h 50"/>
                  <a:gd name="T98" fmla="*/ 110 w 112"/>
                  <a:gd name="T99" fmla="*/ 19 h 50"/>
                  <a:gd name="T100" fmla="*/ 110 w 112"/>
                  <a:gd name="T101" fmla="*/ 25 h 50"/>
                  <a:gd name="T102" fmla="*/ 110 w 112"/>
                  <a:gd name="T103" fmla="*/ 35 h 50"/>
                  <a:gd name="T104" fmla="*/ 106 w 112"/>
                  <a:gd name="T105" fmla="*/ 42 h 50"/>
                  <a:gd name="T106" fmla="*/ 101 w 112"/>
                  <a:gd name="T107"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2" h="50">
                    <a:moveTo>
                      <a:pt x="101" y="48"/>
                    </a:moveTo>
                    <a:lnTo>
                      <a:pt x="97" y="44"/>
                    </a:lnTo>
                    <a:lnTo>
                      <a:pt x="93" y="38"/>
                    </a:lnTo>
                    <a:lnTo>
                      <a:pt x="91" y="33"/>
                    </a:lnTo>
                    <a:lnTo>
                      <a:pt x="91" y="31"/>
                    </a:lnTo>
                    <a:lnTo>
                      <a:pt x="95" y="27"/>
                    </a:lnTo>
                    <a:lnTo>
                      <a:pt x="97" y="27"/>
                    </a:lnTo>
                    <a:lnTo>
                      <a:pt x="99" y="25"/>
                    </a:lnTo>
                    <a:lnTo>
                      <a:pt x="97" y="21"/>
                    </a:lnTo>
                    <a:lnTo>
                      <a:pt x="95" y="23"/>
                    </a:lnTo>
                    <a:lnTo>
                      <a:pt x="93" y="25"/>
                    </a:lnTo>
                    <a:lnTo>
                      <a:pt x="93" y="25"/>
                    </a:lnTo>
                    <a:lnTo>
                      <a:pt x="91" y="25"/>
                    </a:lnTo>
                    <a:lnTo>
                      <a:pt x="89" y="21"/>
                    </a:lnTo>
                    <a:lnTo>
                      <a:pt x="85" y="17"/>
                    </a:lnTo>
                    <a:lnTo>
                      <a:pt x="82" y="14"/>
                    </a:lnTo>
                    <a:lnTo>
                      <a:pt x="78" y="12"/>
                    </a:lnTo>
                    <a:lnTo>
                      <a:pt x="76" y="10"/>
                    </a:lnTo>
                    <a:lnTo>
                      <a:pt x="72" y="10"/>
                    </a:lnTo>
                    <a:lnTo>
                      <a:pt x="66" y="14"/>
                    </a:lnTo>
                    <a:lnTo>
                      <a:pt x="66" y="19"/>
                    </a:lnTo>
                    <a:lnTo>
                      <a:pt x="66" y="19"/>
                    </a:lnTo>
                    <a:lnTo>
                      <a:pt x="66" y="21"/>
                    </a:lnTo>
                    <a:lnTo>
                      <a:pt x="61" y="25"/>
                    </a:lnTo>
                    <a:lnTo>
                      <a:pt x="55" y="27"/>
                    </a:lnTo>
                    <a:lnTo>
                      <a:pt x="51" y="29"/>
                    </a:lnTo>
                    <a:lnTo>
                      <a:pt x="51" y="31"/>
                    </a:lnTo>
                    <a:lnTo>
                      <a:pt x="53" y="33"/>
                    </a:lnTo>
                    <a:lnTo>
                      <a:pt x="55" y="38"/>
                    </a:lnTo>
                    <a:lnTo>
                      <a:pt x="59" y="40"/>
                    </a:lnTo>
                    <a:lnTo>
                      <a:pt x="59" y="44"/>
                    </a:lnTo>
                    <a:lnTo>
                      <a:pt x="57" y="44"/>
                    </a:lnTo>
                    <a:lnTo>
                      <a:pt x="53" y="44"/>
                    </a:lnTo>
                    <a:lnTo>
                      <a:pt x="51" y="46"/>
                    </a:lnTo>
                    <a:lnTo>
                      <a:pt x="47" y="50"/>
                    </a:lnTo>
                    <a:lnTo>
                      <a:pt x="42" y="50"/>
                    </a:lnTo>
                    <a:lnTo>
                      <a:pt x="40" y="48"/>
                    </a:lnTo>
                    <a:lnTo>
                      <a:pt x="40" y="44"/>
                    </a:lnTo>
                    <a:lnTo>
                      <a:pt x="40" y="40"/>
                    </a:lnTo>
                    <a:lnTo>
                      <a:pt x="40" y="38"/>
                    </a:lnTo>
                    <a:lnTo>
                      <a:pt x="40" y="35"/>
                    </a:lnTo>
                    <a:lnTo>
                      <a:pt x="38" y="35"/>
                    </a:lnTo>
                    <a:lnTo>
                      <a:pt x="36" y="38"/>
                    </a:lnTo>
                    <a:lnTo>
                      <a:pt x="38" y="40"/>
                    </a:lnTo>
                    <a:lnTo>
                      <a:pt x="36" y="42"/>
                    </a:lnTo>
                    <a:lnTo>
                      <a:pt x="32" y="42"/>
                    </a:lnTo>
                    <a:lnTo>
                      <a:pt x="30" y="40"/>
                    </a:lnTo>
                    <a:lnTo>
                      <a:pt x="28" y="35"/>
                    </a:lnTo>
                    <a:lnTo>
                      <a:pt x="25" y="29"/>
                    </a:lnTo>
                    <a:lnTo>
                      <a:pt x="19" y="29"/>
                    </a:lnTo>
                    <a:lnTo>
                      <a:pt x="17" y="29"/>
                    </a:lnTo>
                    <a:lnTo>
                      <a:pt x="17" y="27"/>
                    </a:lnTo>
                    <a:lnTo>
                      <a:pt x="15" y="25"/>
                    </a:lnTo>
                    <a:lnTo>
                      <a:pt x="13" y="27"/>
                    </a:lnTo>
                    <a:lnTo>
                      <a:pt x="9" y="27"/>
                    </a:lnTo>
                    <a:lnTo>
                      <a:pt x="7" y="27"/>
                    </a:lnTo>
                    <a:lnTo>
                      <a:pt x="2" y="27"/>
                    </a:lnTo>
                    <a:lnTo>
                      <a:pt x="2" y="25"/>
                    </a:lnTo>
                    <a:lnTo>
                      <a:pt x="2" y="23"/>
                    </a:lnTo>
                    <a:lnTo>
                      <a:pt x="2" y="19"/>
                    </a:lnTo>
                    <a:lnTo>
                      <a:pt x="7" y="17"/>
                    </a:lnTo>
                    <a:lnTo>
                      <a:pt x="4" y="14"/>
                    </a:lnTo>
                    <a:lnTo>
                      <a:pt x="0" y="12"/>
                    </a:lnTo>
                    <a:lnTo>
                      <a:pt x="2" y="10"/>
                    </a:lnTo>
                    <a:lnTo>
                      <a:pt x="4" y="8"/>
                    </a:lnTo>
                    <a:lnTo>
                      <a:pt x="4" y="4"/>
                    </a:lnTo>
                    <a:lnTo>
                      <a:pt x="7" y="2"/>
                    </a:lnTo>
                    <a:lnTo>
                      <a:pt x="9" y="2"/>
                    </a:lnTo>
                    <a:lnTo>
                      <a:pt x="11" y="4"/>
                    </a:lnTo>
                    <a:lnTo>
                      <a:pt x="13" y="6"/>
                    </a:lnTo>
                    <a:lnTo>
                      <a:pt x="15" y="8"/>
                    </a:lnTo>
                    <a:lnTo>
                      <a:pt x="17" y="8"/>
                    </a:lnTo>
                    <a:lnTo>
                      <a:pt x="17" y="8"/>
                    </a:lnTo>
                    <a:lnTo>
                      <a:pt x="17" y="10"/>
                    </a:lnTo>
                    <a:lnTo>
                      <a:pt x="15" y="10"/>
                    </a:lnTo>
                    <a:lnTo>
                      <a:pt x="17" y="12"/>
                    </a:lnTo>
                    <a:lnTo>
                      <a:pt x="19" y="14"/>
                    </a:lnTo>
                    <a:lnTo>
                      <a:pt x="23" y="12"/>
                    </a:lnTo>
                    <a:lnTo>
                      <a:pt x="23" y="10"/>
                    </a:lnTo>
                    <a:lnTo>
                      <a:pt x="21" y="10"/>
                    </a:lnTo>
                    <a:lnTo>
                      <a:pt x="21" y="8"/>
                    </a:lnTo>
                    <a:lnTo>
                      <a:pt x="25" y="10"/>
                    </a:lnTo>
                    <a:lnTo>
                      <a:pt x="34" y="14"/>
                    </a:lnTo>
                    <a:lnTo>
                      <a:pt x="40" y="17"/>
                    </a:lnTo>
                    <a:lnTo>
                      <a:pt x="42" y="14"/>
                    </a:lnTo>
                    <a:lnTo>
                      <a:pt x="47" y="12"/>
                    </a:lnTo>
                    <a:lnTo>
                      <a:pt x="59" y="6"/>
                    </a:lnTo>
                    <a:lnTo>
                      <a:pt x="66" y="4"/>
                    </a:lnTo>
                    <a:lnTo>
                      <a:pt x="70" y="0"/>
                    </a:lnTo>
                    <a:lnTo>
                      <a:pt x="72" y="0"/>
                    </a:lnTo>
                    <a:lnTo>
                      <a:pt x="76" y="2"/>
                    </a:lnTo>
                    <a:lnTo>
                      <a:pt x="76" y="4"/>
                    </a:lnTo>
                    <a:lnTo>
                      <a:pt x="80" y="4"/>
                    </a:lnTo>
                    <a:lnTo>
                      <a:pt x="89" y="4"/>
                    </a:lnTo>
                    <a:lnTo>
                      <a:pt x="93" y="4"/>
                    </a:lnTo>
                    <a:lnTo>
                      <a:pt x="101" y="10"/>
                    </a:lnTo>
                    <a:lnTo>
                      <a:pt x="106" y="14"/>
                    </a:lnTo>
                    <a:lnTo>
                      <a:pt x="106" y="17"/>
                    </a:lnTo>
                    <a:lnTo>
                      <a:pt x="108" y="17"/>
                    </a:lnTo>
                    <a:lnTo>
                      <a:pt x="110" y="19"/>
                    </a:lnTo>
                    <a:lnTo>
                      <a:pt x="110" y="23"/>
                    </a:lnTo>
                    <a:lnTo>
                      <a:pt x="110" y="25"/>
                    </a:lnTo>
                    <a:lnTo>
                      <a:pt x="112" y="29"/>
                    </a:lnTo>
                    <a:lnTo>
                      <a:pt x="110" y="35"/>
                    </a:lnTo>
                    <a:lnTo>
                      <a:pt x="108" y="40"/>
                    </a:lnTo>
                    <a:lnTo>
                      <a:pt x="106" y="42"/>
                    </a:lnTo>
                    <a:lnTo>
                      <a:pt x="103" y="42"/>
                    </a:lnTo>
                    <a:lnTo>
                      <a:pt x="101" y="4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74" name="Freeform 180">
                <a:extLst>
                  <a:ext uri="{FF2B5EF4-FFF2-40B4-BE49-F238E27FC236}">
                    <a16:creationId xmlns:a16="http://schemas.microsoft.com/office/drawing/2014/main" id="{E3BD2753-7C0B-413C-9C3A-10320DC2B837}"/>
                  </a:ext>
                </a:extLst>
              </p:cNvPr>
              <p:cNvSpPr>
                <a:spLocks/>
              </p:cNvSpPr>
              <p:nvPr/>
            </p:nvSpPr>
            <p:spPr bwMode="auto">
              <a:xfrm>
                <a:off x="7665600" y="3666676"/>
                <a:ext cx="53204" cy="47697"/>
              </a:xfrm>
              <a:custGeom>
                <a:avLst/>
                <a:gdLst>
                  <a:gd name="T0" fmla="*/ 59 w 66"/>
                  <a:gd name="T1" fmla="*/ 57 h 63"/>
                  <a:gd name="T2" fmla="*/ 59 w 66"/>
                  <a:gd name="T3" fmla="*/ 59 h 63"/>
                  <a:gd name="T4" fmla="*/ 59 w 66"/>
                  <a:gd name="T5" fmla="*/ 63 h 63"/>
                  <a:gd name="T6" fmla="*/ 55 w 66"/>
                  <a:gd name="T7" fmla="*/ 61 h 63"/>
                  <a:gd name="T8" fmla="*/ 53 w 66"/>
                  <a:gd name="T9" fmla="*/ 59 h 63"/>
                  <a:gd name="T10" fmla="*/ 49 w 66"/>
                  <a:gd name="T11" fmla="*/ 53 h 63"/>
                  <a:gd name="T12" fmla="*/ 47 w 66"/>
                  <a:gd name="T13" fmla="*/ 51 h 63"/>
                  <a:gd name="T14" fmla="*/ 49 w 66"/>
                  <a:gd name="T15" fmla="*/ 55 h 63"/>
                  <a:gd name="T16" fmla="*/ 51 w 66"/>
                  <a:gd name="T17" fmla="*/ 59 h 63"/>
                  <a:gd name="T18" fmla="*/ 47 w 66"/>
                  <a:gd name="T19" fmla="*/ 59 h 63"/>
                  <a:gd name="T20" fmla="*/ 40 w 66"/>
                  <a:gd name="T21" fmla="*/ 55 h 63"/>
                  <a:gd name="T22" fmla="*/ 42 w 66"/>
                  <a:gd name="T23" fmla="*/ 49 h 63"/>
                  <a:gd name="T24" fmla="*/ 38 w 66"/>
                  <a:gd name="T25" fmla="*/ 42 h 63"/>
                  <a:gd name="T26" fmla="*/ 32 w 66"/>
                  <a:gd name="T27" fmla="*/ 36 h 63"/>
                  <a:gd name="T28" fmla="*/ 26 w 66"/>
                  <a:gd name="T29" fmla="*/ 30 h 63"/>
                  <a:gd name="T30" fmla="*/ 21 w 66"/>
                  <a:gd name="T31" fmla="*/ 23 h 63"/>
                  <a:gd name="T32" fmla="*/ 15 w 66"/>
                  <a:gd name="T33" fmla="*/ 19 h 63"/>
                  <a:gd name="T34" fmla="*/ 13 w 66"/>
                  <a:gd name="T35" fmla="*/ 23 h 63"/>
                  <a:gd name="T36" fmla="*/ 19 w 66"/>
                  <a:gd name="T37" fmla="*/ 30 h 63"/>
                  <a:gd name="T38" fmla="*/ 15 w 66"/>
                  <a:gd name="T39" fmla="*/ 34 h 63"/>
                  <a:gd name="T40" fmla="*/ 11 w 66"/>
                  <a:gd name="T41" fmla="*/ 30 h 63"/>
                  <a:gd name="T42" fmla="*/ 0 w 66"/>
                  <a:gd name="T43" fmla="*/ 23 h 63"/>
                  <a:gd name="T44" fmla="*/ 0 w 66"/>
                  <a:gd name="T45" fmla="*/ 15 h 63"/>
                  <a:gd name="T46" fmla="*/ 5 w 66"/>
                  <a:gd name="T47" fmla="*/ 11 h 63"/>
                  <a:gd name="T48" fmla="*/ 0 w 66"/>
                  <a:gd name="T49" fmla="*/ 8 h 63"/>
                  <a:gd name="T50" fmla="*/ 2 w 66"/>
                  <a:gd name="T51" fmla="*/ 2 h 63"/>
                  <a:gd name="T52" fmla="*/ 2 w 66"/>
                  <a:gd name="T53" fmla="*/ 2 h 63"/>
                  <a:gd name="T54" fmla="*/ 9 w 66"/>
                  <a:gd name="T55" fmla="*/ 0 h 63"/>
                  <a:gd name="T56" fmla="*/ 23 w 66"/>
                  <a:gd name="T57" fmla="*/ 2 h 63"/>
                  <a:gd name="T58" fmla="*/ 32 w 66"/>
                  <a:gd name="T59" fmla="*/ 4 h 63"/>
                  <a:gd name="T60" fmla="*/ 34 w 66"/>
                  <a:gd name="T61" fmla="*/ 6 h 63"/>
                  <a:gd name="T62" fmla="*/ 40 w 66"/>
                  <a:gd name="T63" fmla="*/ 11 h 63"/>
                  <a:gd name="T64" fmla="*/ 42 w 66"/>
                  <a:gd name="T65" fmla="*/ 11 h 63"/>
                  <a:gd name="T66" fmla="*/ 47 w 66"/>
                  <a:gd name="T67" fmla="*/ 8 h 63"/>
                  <a:gd name="T68" fmla="*/ 49 w 66"/>
                  <a:gd name="T69" fmla="*/ 13 h 63"/>
                  <a:gd name="T70" fmla="*/ 53 w 66"/>
                  <a:gd name="T71" fmla="*/ 21 h 63"/>
                  <a:gd name="T72" fmla="*/ 57 w 66"/>
                  <a:gd name="T73" fmla="*/ 27 h 63"/>
                  <a:gd name="T74" fmla="*/ 64 w 66"/>
                  <a:gd name="T75" fmla="*/ 32 h 63"/>
                  <a:gd name="T76" fmla="*/ 66 w 66"/>
                  <a:gd name="T77" fmla="*/ 34 h 63"/>
                  <a:gd name="T78" fmla="*/ 61 w 66"/>
                  <a:gd name="T79" fmla="*/ 36 h 63"/>
                  <a:gd name="T80" fmla="*/ 59 w 66"/>
                  <a:gd name="T81" fmla="*/ 42 h 63"/>
                  <a:gd name="T82" fmla="*/ 61 w 66"/>
                  <a:gd name="T83" fmla="*/ 46 h 63"/>
                  <a:gd name="T84" fmla="*/ 59 w 66"/>
                  <a:gd name="T85" fmla="*/ 51 h 63"/>
                  <a:gd name="T86" fmla="*/ 59 w 66"/>
                  <a:gd name="T87" fmla="*/ 57 h 63"/>
                  <a:gd name="T88" fmla="*/ 59 w 66"/>
                  <a:gd name="T89" fmla="*/ 5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63">
                    <a:moveTo>
                      <a:pt x="59" y="57"/>
                    </a:moveTo>
                    <a:lnTo>
                      <a:pt x="59" y="57"/>
                    </a:lnTo>
                    <a:lnTo>
                      <a:pt x="59" y="59"/>
                    </a:lnTo>
                    <a:lnTo>
                      <a:pt x="59" y="59"/>
                    </a:lnTo>
                    <a:lnTo>
                      <a:pt x="59" y="61"/>
                    </a:lnTo>
                    <a:lnTo>
                      <a:pt x="59" y="63"/>
                    </a:lnTo>
                    <a:lnTo>
                      <a:pt x="57" y="63"/>
                    </a:lnTo>
                    <a:lnTo>
                      <a:pt x="55" y="61"/>
                    </a:lnTo>
                    <a:lnTo>
                      <a:pt x="55" y="61"/>
                    </a:lnTo>
                    <a:lnTo>
                      <a:pt x="53" y="59"/>
                    </a:lnTo>
                    <a:lnTo>
                      <a:pt x="53" y="57"/>
                    </a:lnTo>
                    <a:lnTo>
                      <a:pt x="49" y="53"/>
                    </a:lnTo>
                    <a:lnTo>
                      <a:pt x="47" y="51"/>
                    </a:lnTo>
                    <a:lnTo>
                      <a:pt x="47" y="51"/>
                    </a:lnTo>
                    <a:lnTo>
                      <a:pt x="47" y="53"/>
                    </a:lnTo>
                    <a:lnTo>
                      <a:pt x="49" y="55"/>
                    </a:lnTo>
                    <a:lnTo>
                      <a:pt x="51" y="57"/>
                    </a:lnTo>
                    <a:lnTo>
                      <a:pt x="51" y="59"/>
                    </a:lnTo>
                    <a:lnTo>
                      <a:pt x="49" y="61"/>
                    </a:lnTo>
                    <a:lnTo>
                      <a:pt x="47" y="59"/>
                    </a:lnTo>
                    <a:lnTo>
                      <a:pt x="42" y="57"/>
                    </a:lnTo>
                    <a:lnTo>
                      <a:pt x="40" y="55"/>
                    </a:lnTo>
                    <a:lnTo>
                      <a:pt x="40" y="51"/>
                    </a:lnTo>
                    <a:lnTo>
                      <a:pt x="42" y="49"/>
                    </a:lnTo>
                    <a:lnTo>
                      <a:pt x="42" y="46"/>
                    </a:lnTo>
                    <a:lnTo>
                      <a:pt x="38" y="42"/>
                    </a:lnTo>
                    <a:lnTo>
                      <a:pt x="34" y="40"/>
                    </a:lnTo>
                    <a:lnTo>
                      <a:pt x="32" y="36"/>
                    </a:lnTo>
                    <a:lnTo>
                      <a:pt x="28" y="34"/>
                    </a:lnTo>
                    <a:lnTo>
                      <a:pt x="26" y="30"/>
                    </a:lnTo>
                    <a:lnTo>
                      <a:pt x="21" y="27"/>
                    </a:lnTo>
                    <a:lnTo>
                      <a:pt x="21" y="23"/>
                    </a:lnTo>
                    <a:lnTo>
                      <a:pt x="17" y="21"/>
                    </a:lnTo>
                    <a:lnTo>
                      <a:pt x="15" y="19"/>
                    </a:lnTo>
                    <a:lnTo>
                      <a:pt x="13" y="21"/>
                    </a:lnTo>
                    <a:lnTo>
                      <a:pt x="13" y="23"/>
                    </a:lnTo>
                    <a:lnTo>
                      <a:pt x="19" y="27"/>
                    </a:lnTo>
                    <a:lnTo>
                      <a:pt x="19" y="30"/>
                    </a:lnTo>
                    <a:lnTo>
                      <a:pt x="17" y="34"/>
                    </a:lnTo>
                    <a:lnTo>
                      <a:pt x="15" y="34"/>
                    </a:lnTo>
                    <a:lnTo>
                      <a:pt x="13" y="32"/>
                    </a:lnTo>
                    <a:lnTo>
                      <a:pt x="11" y="30"/>
                    </a:lnTo>
                    <a:lnTo>
                      <a:pt x="5" y="30"/>
                    </a:lnTo>
                    <a:lnTo>
                      <a:pt x="0" y="23"/>
                    </a:lnTo>
                    <a:lnTo>
                      <a:pt x="0" y="21"/>
                    </a:lnTo>
                    <a:lnTo>
                      <a:pt x="0" y="15"/>
                    </a:lnTo>
                    <a:lnTo>
                      <a:pt x="5" y="13"/>
                    </a:lnTo>
                    <a:lnTo>
                      <a:pt x="5" y="11"/>
                    </a:lnTo>
                    <a:lnTo>
                      <a:pt x="0" y="8"/>
                    </a:lnTo>
                    <a:lnTo>
                      <a:pt x="0" y="8"/>
                    </a:lnTo>
                    <a:lnTo>
                      <a:pt x="0" y="6"/>
                    </a:lnTo>
                    <a:lnTo>
                      <a:pt x="2" y="2"/>
                    </a:lnTo>
                    <a:lnTo>
                      <a:pt x="2" y="2"/>
                    </a:lnTo>
                    <a:lnTo>
                      <a:pt x="2" y="2"/>
                    </a:lnTo>
                    <a:lnTo>
                      <a:pt x="2" y="0"/>
                    </a:lnTo>
                    <a:lnTo>
                      <a:pt x="9" y="0"/>
                    </a:lnTo>
                    <a:lnTo>
                      <a:pt x="21" y="2"/>
                    </a:lnTo>
                    <a:lnTo>
                      <a:pt x="23" y="2"/>
                    </a:lnTo>
                    <a:lnTo>
                      <a:pt x="30" y="2"/>
                    </a:lnTo>
                    <a:lnTo>
                      <a:pt x="32" y="4"/>
                    </a:lnTo>
                    <a:lnTo>
                      <a:pt x="34" y="6"/>
                    </a:lnTo>
                    <a:lnTo>
                      <a:pt x="34" y="6"/>
                    </a:lnTo>
                    <a:lnTo>
                      <a:pt x="38" y="11"/>
                    </a:lnTo>
                    <a:lnTo>
                      <a:pt x="40" y="11"/>
                    </a:lnTo>
                    <a:lnTo>
                      <a:pt x="42" y="11"/>
                    </a:lnTo>
                    <a:lnTo>
                      <a:pt x="42" y="11"/>
                    </a:lnTo>
                    <a:lnTo>
                      <a:pt x="47" y="11"/>
                    </a:lnTo>
                    <a:lnTo>
                      <a:pt x="47" y="8"/>
                    </a:lnTo>
                    <a:lnTo>
                      <a:pt x="49" y="8"/>
                    </a:lnTo>
                    <a:lnTo>
                      <a:pt x="49" y="13"/>
                    </a:lnTo>
                    <a:lnTo>
                      <a:pt x="51" y="17"/>
                    </a:lnTo>
                    <a:lnTo>
                      <a:pt x="53" y="21"/>
                    </a:lnTo>
                    <a:lnTo>
                      <a:pt x="57" y="25"/>
                    </a:lnTo>
                    <a:lnTo>
                      <a:pt x="57" y="27"/>
                    </a:lnTo>
                    <a:lnTo>
                      <a:pt x="59" y="30"/>
                    </a:lnTo>
                    <a:lnTo>
                      <a:pt x="64" y="32"/>
                    </a:lnTo>
                    <a:lnTo>
                      <a:pt x="66" y="34"/>
                    </a:lnTo>
                    <a:lnTo>
                      <a:pt x="66" y="34"/>
                    </a:lnTo>
                    <a:lnTo>
                      <a:pt x="64" y="34"/>
                    </a:lnTo>
                    <a:lnTo>
                      <a:pt x="61" y="36"/>
                    </a:lnTo>
                    <a:lnTo>
                      <a:pt x="61" y="40"/>
                    </a:lnTo>
                    <a:lnTo>
                      <a:pt x="59" y="42"/>
                    </a:lnTo>
                    <a:lnTo>
                      <a:pt x="57" y="44"/>
                    </a:lnTo>
                    <a:lnTo>
                      <a:pt x="61" y="46"/>
                    </a:lnTo>
                    <a:lnTo>
                      <a:pt x="64" y="49"/>
                    </a:lnTo>
                    <a:lnTo>
                      <a:pt x="59" y="51"/>
                    </a:lnTo>
                    <a:lnTo>
                      <a:pt x="59" y="55"/>
                    </a:lnTo>
                    <a:lnTo>
                      <a:pt x="59" y="57"/>
                    </a:lnTo>
                    <a:lnTo>
                      <a:pt x="59" y="57"/>
                    </a:lnTo>
                    <a:lnTo>
                      <a:pt x="59" y="5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75" name="Freeform 181">
                <a:extLst>
                  <a:ext uri="{FF2B5EF4-FFF2-40B4-BE49-F238E27FC236}">
                    <a16:creationId xmlns:a16="http://schemas.microsoft.com/office/drawing/2014/main" id="{7F1746D5-AA75-42E3-B620-AA5F2E51B734}"/>
                  </a:ext>
                </a:extLst>
              </p:cNvPr>
              <p:cNvSpPr>
                <a:spLocks/>
              </p:cNvSpPr>
              <p:nvPr/>
            </p:nvSpPr>
            <p:spPr bwMode="auto">
              <a:xfrm>
                <a:off x="7638999" y="3606109"/>
                <a:ext cx="74162" cy="68895"/>
              </a:xfrm>
              <a:custGeom>
                <a:avLst/>
                <a:gdLst>
                  <a:gd name="T0" fmla="*/ 35 w 92"/>
                  <a:gd name="T1" fmla="*/ 82 h 91"/>
                  <a:gd name="T2" fmla="*/ 42 w 92"/>
                  <a:gd name="T3" fmla="*/ 80 h 91"/>
                  <a:gd name="T4" fmla="*/ 56 w 92"/>
                  <a:gd name="T5" fmla="*/ 82 h 91"/>
                  <a:gd name="T6" fmla="*/ 65 w 92"/>
                  <a:gd name="T7" fmla="*/ 84 h 91"/>
                  <a:gd name="T8" fmla="*/ 67 w 92"/>
                  <a:gd name="T9" fmla="*/ 86 h 91"/>
                  <a:gd name="T10" fmla="*/ 73 w 92"/>
                  <a:gd name="T11" fmla="*/ 91 h 91"/>
                  <a:gd name="T12" fmla="*/ 75 w 92"/>
                  <a:gd name="T13" fmla="*/ 88 h 91"/>
                  <a:gd name="T14" fmla="*/ 78 w 92"/>
                  <a:gd name="T15" fmla="*/ 84 h 91"/>
                  <a:gd name="T16" fmla="*/ 73 w 92"/>
                  <a:gd name="T17" fmla="*/ 78 h 91"/>
                  <a:gd name="T18" fmla="*/ 78 w 92"/>
                  <a:gd name="T19" fmla="*/ 70 h 91"/>
                  <a:gd name="T20" fmla="*/ 78 w 92"/>
                  <a:gd name="T21" fmla="*/ 70 h 91"/>
                  <a:gd name="T22" fmla="*/ 73 w 92"/>
                  <a:gd name="T23" fmla="*/ 72 h 91"/>
                  <a:gd name="T24" fmla="*/ 75 w 92"/>
                  <a:gd name="T25" fmla="*/ 65 h 91"/>
                  <a:gd name="T26" fmla="*/ 75 w 92"/>
                  <a:gd name="T27" fmla="*/ 59 h 91"/>
                  <a:gd name="T28" fmla="*/ 80 w 92"/>
                  <a:gd name="T29" fmla="*/ 51 h 91"/>
                  <a:gd name="T30" fmla="*/ 80 w 92"/>
                  <a:gd name="T31" fmla="*/ 53 h 91"/>
                  <a:gd name="T32" fmla="*/ 80 w 92"/>
                  <a:gd name="T33" fmla="*/ 55 h 91"/>
                  <a:gd name="T34" fmla="*/ 80 w 92"/>
                  <a:gd name="T35" fmla="*/ 59 h 91"/>
                  <a:gd name="T36" fmla="*/ 82 w 92"/>
                  <a:gd name="T37" fmla="*/ 57 h 91"/>
                  <a:gd name="T38" fmla="*/ 84 w 92"/>
                  <a:gd name="T39" fmla="*/ 40 h 91"/>
                  <a:gd name="T40" fmla="*/ 82 w 92"/>
                  <a:gd name="T41" fmla="*/ 36 h 91"/>
                  <a:gd name="T42" fmla="*/ 82 w 92"/>
                  <a:gd name="T43" fmla="*/ 34 h 91"/>
                  <a:gd name="T44" fmla="*/ 84 w 92"/>
                  <a:gd name="T45" fmla="*/ 32 h 91"/>
                  <a:gd name="T46" fmla="*/ 86 w 92"/>
                  <a:gd name="T47" fmla="*/ 27 h 91"/>
                  <a:gd name="T48" fmla="*/ 90 w 92"/>
                  <a:gd name="T49" fmla="*/ 21 h 91"/>
                  <a:gd name="T50" fmla="*/ 88 w 92"/>
                  <a:gd name="T51" fmla="*/ 17 h 91"/>
                  <a:gd name="T52" fmla="*/ 90 w 92"/>
                  <a:gd name="T53" fmla="*/ 13 h 91"/>
                  <a:gd name="T54" fmla="*/ 90 w 92"/>
                  <a:gd name="T55" fmla="*/ 4 h 91"/>
                  <a:gd name="T56" fmla="*/ 92 w 92"/>
                  <a:gd name="T57" fmla="*/ 2 h 91"/>
                  <a:gd name="T58" fmla="*/ 86 w 92"/>
                  <a:gd name="T59" fmla="*/ 2 h 91"/>
                  <a:gd name="T60" fmla="*/ 84 w 92"/>
                  <a:gd name="T61" fmla="*/ 0 h 91"/>
                  <a:gd name="T62" fmla="*/ 82 w 92"/>
                  <a:gd name="T63" fmla="*/ 4 h 91"/>
                  <a:gd name="T64" fmla="*/ 75 w 92"/>
                  <a:gd name="T65" fmla="*/ 8 h 91"/>
                  <a:gd name="T66" fmla="*/ 71 w 92"/>
                  <a:gd name="T67" fmla="*/ 10 h 91"/>
                  <a:gd name="T68" fmla="*/ 65 w 92"/>
                  <a:gd name="T69" fmla="*/ 10 h 91"/>
                  <a:gd name="T70" fmla="*/ 61 w 92"/>
                  <a:gd name="T71" fmla="*/ 6 h 91"/>
                  <a:gd name="T72" fmla="*/ 59 w 92"/>
                  <a:gd name="T73" fmla="*/ 10 h 91"/>
                  <a:gd name="T74" fmla="*/ 52 w 92"/>
                  <a:gd name="T75" fmla="*/ 15 h 91"/>
                  <a:gd name="T76" fmla="*/ 50 w 92"/>
                  <a:gd name="T77" fmla="*/ 19 h 91"/>
                  <a:gd name="T78" fmla="*/ 42 w 92"/>
                  <a:gd name="T79" fmla="*/ 23 h 91"/>
                  <a:gd name="T80" fmla="*/ 38 w 92"/>
                  <a:gd name="T81" fmla="*/ 25 h 91"/>
                  <a:gd name="T82" fmla="*/ 33 w 92"/>
                  <a:gd name="T83" fmla="*/ 23 h 91"/>
                  <a:gd name="T84" fmla="*/ 23 w 92"/>
                  <a:gd name="T85" fmla="*/ 27 h 91"/>
                  <a:gd name="T86" fmla="*/ 16 w 92"/>
                  <a:gd name="T87" fmla="*/ 32 h 91"/>
                  <a:gd name="T88" fmla="*/ 16 w 92"/>
                  <a:gd name="T89" fmla="*/ 38 h 91"/>
                  <a:gd name="T90" fmla="*/ 10 w 92"/>
                  <a:gd name="T91" fmla="*/ 42 h 91"/>
                  <a:gd name="T92" fmla="*/ 6 w 92"/>
                  <a:gd name="T93" fmla="*/ 44 h 91"/>
                  <a:gd name="T94" fmla="*/ 2 w 92"/>
                  <a:gd name="T95" fmla="*/ 44 h 91"/>
                  <a:gd name="T96" fmla="*/ 8 w 92"/>
                  <a:gd name="T97" fmla="*/ 55 h 91"/>
                  <a:gd name="T98" fmla="*/ 10 w 92"/>
                  <a:gd name="T99" fmla="*/ 59 h 91"/>
                  <a:gd name="T100" fmla="*/ 21 w 92"/>
                  <a:gd name="T101" fmla="*/ 72 h 91"/>
                  <a:gd name="T102" fmla="*/ 33 w 92"/>
                  <a:gd name="T103" fmla="*/ 8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 h="91">
                    <a:moveTo>
                      <a:pt x="35" y="82"/>
                    </a:moveTo>
                    <a:lnTo>
                      <a:pt x="35" y="82"/>
                    </a:lnTo>
                    <a:lnTo>
                      <a:pt x="35" y="80"/>
                    </a:lnTo>
                    <a:lnTo>
                      <a:pt x="42" y="80"/>
                    </a:lnTo>
                    <a:lnTo>
                      <a:pt x="54" y="82"/>
                    </a:lnTo>
                    <a:lnTo>
                      <a:pt x="56" y="82"/>
                    </a:lnTo>
                    <a:lnTo>
                      <a:pt x="63" y="82"/>
                    </a:lnTo>
                    <a:lnTo>
                      <a:pt x="65" y="84"/>
                    </a:lnTo>
                    <a:lnTo>
                      <a:pt x="67" y="86"/>
                    </a:lnTo>
                    <a:lnTo>
                      <a:pt x="67" y="86"/>
                    </a:lnTo>
                    <a:lnTo>
                      <a:pt x="71" y="91"/>
                    </a:lnTo>
                    <a:lnTo>
                      <a:pt x="73" y="91"/>
                    </a:lnTo>
                    <a:lnTo>
                      <a:pt x="75" y="91"/>
                    </a:lnTo>
                    <a:lnTo>
                      <a:pt x="75" y="88"/>
                    </a:lnTo>
                    <a:lnTo>
                      <a:pt x="78" y="88"/>
                    </a:lnTo>
                    <a:lnTo>
                      <a:pt x="78" y="84"/>
                    </a:lnTo>
                    <a:lnTo>
                      <a:pt x="75" y="82"/>
                    </a:lnTo>
                    <a:lnTo>
                      <a:pt x="73" y="78"/>
                    </a:lnTo>
                    <a:lnTo>
                      <a:pt x="75" y="74"/>
                    </a:lnTo>
                    <a:lnTo>
                      <a:pt x="78" y="70"/>
                    </a:lnTo>
                    <a:lnTo>
                      <a:pt x="78" y="65"/>
                    </a:lnTo>
                    <a:lnTo>
                      <a:pt x="78" y="70"/>
                    </a:lnTo>
                    <a:lnTo>
                      <a:pt x="75" y="70"/>
                    </a:lnTo>
                    <a:lnTo>
                      <a:pt x="73" y="72"/>
                    </a:lnTo>
                    <a:lnTo>
                      <a:pt x="73" y="70"/>
                    </a:lnTo>
                    <a:lnTo>
                      <a:pt x="75" y="65"/>
                    </a:lnTo>
                    <a:lnTo>
                      <a:pt x="78" y="61"/>
                    </a:lnTo>
                    <a:lnTo>
                      <a:pt x="75" y="59"/>
                    </a:lnTo>
                    <a:lnTo>
                      <a:pt x="75" y="57"/>
                    </a:lnTo>
                    <a:lnTo>
                      <a:pt x="80" y="51"/>
                    </a:lnTo>
                    <a:lnTo>
                      <a:pt x="80" y="51"/>
                    </a:lnTo>
                    <a:lnTo>
                      <a:pt x="80" y="53"/>
                    </a:lnTo>
                    <a:lnTo>
                      <a:pt x="80" y="53"/>
                    </a:lnTo>
                    <a:lnTo>
                      <a:pt x="80" y="55"/>
                    </a:lnTo>
                    <a:lnTo>
                      <a:pt x="80" y="55"/>
                    </a:lnTo>
                    <a:lnTo>
                      <a:pt x="80" y="59"/>
                    </a:lnTo>
                    <a:lnTo>
                      <a:pt x="82" y="59"/>
                    </a:lnTo>
                    <a:lnTo>
                      <a:pt x="82" y="57"/>
                    </a:lnTo>
                    <a:lnTo>
                      <a:pt x="84" y="48"/>
                    </a:lnTo>
                    <a:lnTo>
                      <a:pt x="84" y="40"/>
                    </a:lnTo>
                    <a:lnTo>
                      <a:pt x="84" y="38"/>
                    </a:lnTo>
                    <a:lnTo>
                      <a:pt x="82" y="36"/>
                    </a:lnTo>
                    <a:lnTo>
                      <a:pt x="82" y="36"/>
                    </a:lnTo>
                    <a:lnTo>
                      <a:pt x="82" y="34"/>
                    </a:lnTo>
                    <a:lnTo>
                      <a:pt x="82" y="32"/>
                    </a:lnTo>
                    <a:lnTo>
                      <a:pt x="84" y="32"/>
                    </a:lnTo>
                    <a:lnTo>
                      <a:pt x="84" y="34"/>
                    </a:lnTo>
                    <a:lnTo>
                      <a:pt x="86" y="27"/>
                    </a:lnTo>
                    <a:lnTo>
                      <a:pt x="88" y="23"/>
                    </a:lnTo>
                    <a:lnTo>
                      <a:pt x="90" y="21"/>
                    </a:lnTo>
                    <a:lnTo>
                      <a:pt x="90" y="19"/>
                    </a:lnTo>
                    <a:lnTo>
                      <a:pt x="88" y="17"/>
                    </a:lnTo>
                    <a:lnTo>
                      <a:pt x="88" y="17"/>
                    </a:lnTo>
                    <a:lnTo>
                      <a:pt x="90" y="13"/>
                    </a:lnTo>
                    <a:lnTo>
                      <a:pt x="90" y="10"/>
                    </a:lnTo>
                    <a:lnTo>
                      <a:pt x="90" y="4"/>
                    </a:lnTo>
                    <a:lnTo>
                      <a:pt x="90" y="2"/>
                    </a:lnTo>
                    <a:lnTo>
                      <a:pt x="92" y="2"/>
                    </a:lnTo>
                    <a:lnTo>
                      <a:pt x="90" y="2"/>
                    </a:lnTo>
                    <a:lnTo>
                      <a:pt x="86" y="2"/>
                    </a:lnTo>
                    <a:lnTo>
                      <a:pt x="86" y="0"/>
                    </a:lnTo>
                    <a:lnTo>
                      <a:pt x="84" y="0"/>
                    </a:lnTo>
                    <a:lnTo>
                      <a:pt x="82" y="2"/>
                    </a:lnTo>
                    <a:lnTo>
                      <a:pt x="82" y="4"/>
                    </a:lnTo>
                    <a:lnTo>
                      <a:pt x="78" y="6"/>
                    </a:lnTo>
                    <a:lnTo>
                      <a:pt x="75" y="8"/>
                    </a:lnTo>
                    <a:lnTo>
                      <a:pt x="71" y="8"/>
                    </a:lnTo>
                    <a:lnTo>
                      <a:pt x="71" y="10"/>
                    </a:lnTo>
                    <a:lnTo>
                      <a:pt x="69" y="10"/>
                    </a:lnTo>
                    <a:lnTo>
                      <a:pt x="65" y="10"/>
                    </a:lnTo>
                    <a:lnTo>
                      <a:pt x="65" y="8"/>
                    </a:lnTo>
                    <a:lnTo>
                      <a:pt x="61" y="6"/>
                    </a:lnTo>
                    <a:lnTo>
                      <a:pt x="61" y="6"/>
                    </a:lnTo>
                    <a:lnTo>
                      <a:pt x="59" y="10"/>
                    </a:lnTo>
                    <a:lnTo>
                      <a:pt x="54" y="10"/>
                    </a:lnTo>
                    <a:lnTo>
                      <a:pt x="52" y="15"/>
                    </a:lnTo>
                    <a:lnTo>
                      <a:pt x="52" y="17"/>
                    </a:lnTo>
                    <a:lnTo>
                      <a:pt x="50" y="19"/>
                    </a:lnTo>
                    <a:lnTo>
                      <a:pt x="46" y="23"/>
                    </a:lnTo>
                    <a:lnTo>
                      <a:pt x="42" y="23"/>
                    </a:lnTo>
                    <a:lnTo>
                      <a:pt x="40" y="25"/>
                    </a:lnTo>
                    <a:lnTo>
                      <a:pt x="38" y="25"/>
                    </a:lnTo>
                    <a:lnTo>
                      <a:pt x="35" y="25"/>
                    </a:lnTo>
                    <a:lnTo>
                      <a:pt x="33" y="23"/>
                    </a:lnTo>
                    <a:lnTo>
                      <a:pt x="29" y="23"/>
                    </a:lnTo>
                    <a:lnTo>
                      <a:pt x="23" y="27"/>
                    </a:lnTo>
                    <a:lnTo>
                      <a:pt x="16" y="27"/>
                    </a:lnTo>
                    <a:lnTo>
                      <a:pt x="16" y="32"/>
                    </a:lnTo>
                    <a:lnTo>
                      <a:pt x="16" y="34"/>
                    </a:lnTo>
                    <a:lnTo>
                      <a:pt x="16" y="38"/>
                    </a:lnTo>
                    <a:lnTo>
                      <a:pt x="14" y="42"/>
                    </a:lnTo>
                    <a:lnTo>
                      <a:pt x="10" y="42"/>
                    </a:lnTo>
                    <a:lnTo>
                      <a:pt x="6" y="42"/>
                    </a:lnTo>
                    <a:lnTo>
                      <a:pt x="6" y="44"/>
                    </a:lnTo>
                    <a:lnTo>
                      <a:pt x="4" y="44"/>
                    </a:lnTo>
                    <a:lnTo>
                      <a:pt x="2" y="44"/>
                    </a:lnTo>
                    <a:lnTo>
                      <a:pt x="0" y="44"/>
                    </a:lnTo>
                    <a:lnTo>
                      <a:pt x="8" y="55"/>
                    </a:lnTo>
                    <a:lnTo>
                      <a:pt x="10" y="57"/>
                    </a:lnTo>
                    <a:lnTo>
                      <a:pt x="10" y="59"/>
                    </a:lnTo>
                    <a:lnTo>
                      <a:pt x="16" y="63"/>
                    </a:lnTo>
                    <a:lnTo>
                      <a:pt x="21" y="72"/>
                    </a:lnTo>
                    <a:lnTo>
                      <a:pt x="31" y="80"/>
                    </a:lnTo>
                    <a:lnTo>
                      <a:pt x="33" y="80"/>
                    </a:lnTo>
                    <a:lnTo>
                      <a:pt x="35" y="8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76" name="Freeform 182">
                <a:extLst>
                  <a:ext uri="{FF2B5EF4-FFF2-40B4-BE49-F238E27FC236}">
                    <a16:creationId xmlns:a16="http://schemas.microsoft.com/office/drawing/2014/main" id="{23162423-333B-41A5-BA14-D592C462462D}"/>
                  </a:ext>
                </a:extLst>
              </p:cNvPr>
              <p:cNvSpPr>
                <a:spLocks/>
              </p:cNvSpPr>
              <p:nvPr/>
            </p:nvSpPr>
            <p:spPr bwMode="auto">
              <a:xfrm>
                <a:off x="7606752" y="3590210"/>
                <a:ext cx="106407" cy="47697"/>
              </a:xfrm>
              <a:custGeom>
                <a:avLst/>
                <a:gdLst>
                  <a:gd name="T0" fmla="*/ 50 w 132"/>
                  <a:gd name="T1" fmla="*/ 63 h 63"/>
                  <a:gd name="T2" fmla="*/ 56 w 132"/>
                  <a:gd name="T3" fmla="*/ 59 h 63"/>
                  <a:gd name="T4" fmla="*/ 56 w 132"/>
                  <a:gd name="T5" fmla="*/ 53 h 63"/>
                  <a:gd name="T6" fmla="*/ 63 w 132"/>
                  <a:gd name="T7" fmla="*/ 48 h 63"/>
                  <a:gd name="T8" fmla="*/ 73 w 132"/>
                  <a:gd name="T9" fmla="*/ 44 h 63"/>
                  <a:gd name="T10" fmla="*/ 78 w 132"/>
                  <a:gd name="T11" fmla="*/ 46 h 63"/>
                  <a:gd name="T12" fmla="*/ 82 w 132"/>
                  <a:gd name="T13" fmla="*/ 44 h 63"/>
                  <a:gd name="T14" fmla="*/ 90 w 132"/>
                  <a:gd name="T15" fmla="*/ 40 h 63"/>
                  <a:gd name="T16" fmla="*/ 92 w 132"/>
                  <a:gd name="T17" fmla="*/ 36 h 63"/>
                  <a:gd name="T18" fmla="*/ 99 w 132"/>
                  <a:gd name="T19" fmla="*/ 31 h 63"/>
                  <a:gd name="T20" fmla="*/ 101 w 132"/>
                  <a:gd name="T21" fmla="*/ 27 h 63"/>
                  <a:gd name="T22" fmla="*/ 105 w 132"/>
                  <a:gd name="T23" fmla="*/ 31 h 63"/>
                  <a:gd name="T24" fmla="*/ 111 w 132"/>
                  <a:gd name="T25" fmla="*/ 31 h 63"/>
                  <a:gd name="T26" fmla="*/ 115 w 132"/>
                  <a:gd name="T27" fmla="*/ 29 h 63"/>
                  <a:gd name="T28" fmla="*/ 122 w 132"/>
                  <a:gd name="T29" fmla="*/ 25 h 63"/>
                  <a:gd name="T30" fmla="*/ 124 w 132"/>
                  <a:gd name="T31" fmla="*/ 21 h 63"/>
                  <a:gd name="T32" fmla="*/ 126 w 132"/>
                  <a:gd name="T33" fmla="*/ 23 h 63"/>
                  <a:gd name="T34" fmla="*/ 132 w 132"/>
                  <a:gd name="T35" fmla="*/ 23 h 63"/>
                  <a:gd name="T36" fmla="*/ 132 w 132"/>
                  <a:gd name="T37" fmla="*/ 19 h 63"/>
                  <a:gd name="T38" fmla="*/ 124 w 132"/>
                  <a:gd name="T39" fmla="*/ 15 h 63"/>
                  <a:gd name="T40" fmla="*/ 124 w 132"/>
                  <a:gd name="T41" fmla="*/ 17 h 63"/>
                  <a:gd name="T42" fmla="*/ 115 w 132"/>
                  <a:gd name="T43" fmla="*/ 17 h 63"/>
                  <a:gd name="T44" fmla="*/ 109 w 132"/>
                  <a:gd name="T45" fmla="*/ 15 h 63"/>
                  <a:gd name="T46" fmla="*/ 107 w 132"/>
                  <a:gd name="T47" fmla="*/ 13 h 63"/>
                  <a:gd name="T48" fmla="*/ 109 w 132"/>
                  <a:gd name="T49" fmla="*/ 10 h 63"/>
                  <a:gd name="T50" fmla="*/ 113 w 132"/>
                  <a:gd name="T51" fmla="*/ 10 h 63"/>
                  <a:gd name="T52" fmla="*/ 120 w 132"/>
                  <a:gd name="T53" fmla="*/ 13 h 63"/>
                  <a:gd name="T54" fmla="*/ 111 w 132"/>
                  <a:gd name="T55" fmla="*/ 6 h 63"/>
                  <a:gd name="T56" fmla="*/ 105 w 132"/>
                  <a:gd name="T57" fmla="*/ 6 h 63"/>
                  <a:gd name="T58" fmla="*/ 103 w 132"/>
                  <a:gd name="T59" fmla="*/ 8 h 63"/>
                  <a:gd name="T60" fmla="*/ 90 w 132"/>
                  <a:gd name="T61" fmla="*/ 6 h 63"/>
                  <a:gd name="T62" fmla="*/ 78 w 132"/>
                  <a:gd name="T63" fmla="*/ 2 h 63"/>
                  <a:gd name="T64" fmla="*/ 73 w 132"/>
                  <a:gd name="T65" fmla="*/ 2 h 63"/>
                  <a:gd name="T66" fmla="*/ 71 w 132"/>
                  <a:gd name="T67" fmla="*/ 4 h 63"/>
                  <a:gd name="T68" fmla="*/ 65 w 132"/>
                  <a:gd name="T69" fmla="*/ 4 h 63"/>
                  <a:gd name="T70" fmla="*/ 50 w 132"/>
                  <a:gd name="T71" fmla="*/ 6 h 63"/>
                  <a:gd name="T72" fmla="*/ 33 w 132"/>
                  <a:gd name="T73" fmla="*/ 8 h 63"/>
                  <a:gd name="T74" fmla="*/ 31 w 132"/>
                  <a:gd name="T75" fmla="*/ 8 h 63"/>
                  <a:gd name="T76" fmla="*/ 27 w 132"/>
                  <a:gd name="T77" fmla="*/ 15 h 63"/>
                  <a:gd name="T78" fmla="*/ 18 w 132"/>
                  <a:gd name="T79" fmla="*/ 17 h 63"/>
                  <a:gd name="T80" fmla="*/ 10 w 132"/>
                  <a:gd name="T81" fmla="*/ 25 h 63"/>
                  <a:gd name="T82" fmla="*/ 8 w 132"/>
                  <a:gd name="T83" fmla="*/ 34 h 63"/>
                  <a:gd name="T84" fmla="*/ 4 w 132"/>
                  <a:gd name="T85" fmla="*/ 38 h 63"/>
                  <a:gd name="T86" fmla="*/ 2 w 132"/>
                  <a:gd name="T87" fmla="*/ 40 h 63"/>
                  <a:gd name="T88" fmla="*/ 4 w 132"/>
                  <a:gd name="T89" fmla="*/ 55 h 63"/>
                  <a:gd name="T90" fmla="*/ 12 w 132"/>
                  <a:gd name="T91" fmla="*/ 59 h 63"/>
                  <a:gd name="T92" fmla="*/ 18 w 132"/>
                  <a:gd name="T93" fmla="*/ 61 h 63"/>
                  <a:gd name="T94" fmla="*/ 16 w 132"/>
                  <a:gd name="T95" fmla="*/ 57 h 63"/>
                  <a:gd name="T96" fmla="*/ 25 w 132"/>
                  <a:gd name="T97" fmla="*/ 61 h 63"/>
                  <a:gd name="T98" fmla="*/ 35 w 132"/>
                  <a:gd name="T99" fmla="*/ 63 h 63"/>
                  <a:gd name="T100" fmla="*/ 37 w 132"/>
                  <a:gd name="T101" fmla="*/ 59 h 63"/>
                  <a:gd name="T102" fmla="*/ 40 w 132"/>
                  <a:gd name="T103" fmla="*/ 59 h 63"/>
                  <a:gd name="T104" fmla="*/ 44 w 132"/>
                  <a:gd name="T105" fmla="*/ 59 h 63"/>
                  <a:gd name="T106" fmla="*/ 46 w 132"/>
                  <a:gd name="T107" fmla="*/ 59 h 63"/>
                  <a:gd name="T108" fmla="*/ 46 w 132"/>
                  <a:gd name="T10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2" h="63">
                    <a:moveTo>
                      <a:pt x="46" y="63"/>
                    </a:moveTo>
                    <a:lnTo>
                      <a:pt x="50" y="63"/>
                    </a:lnTo>
                    <a:lnTo>
                      <a:pt x="54" y="63"/>
                    </a:lnTo>
                    <a:lnTo>
                      <a:pt x="56" y="59"/>
                    </a:lnTo>
                    <a:lnTo>
                      <a:pt x="56" y="55"/>
                    </a:lnTo>
                    <a:lnTo>
                      <a:pt x="56" y="53"/>
                    </a:lnTo>
                    <a:lnTo>
                      <a:pt x="56" y="48"/>
                    </a:lnTo>
                    <a:lnTo>
                      <a:pt x="63" y="48"/>
                    </a:lnTo>
                    <a:lnTo>
                      <a:pt x="69" y="44"/>
                    </a:lnTo>
                    <a:lnTo>
                      <a:pt x="73" y="44"/>
                    </a:lnTo>
                    <a:lnTo>
                      <a:pt x="75" y="46"/>
                    </a:lnTo>
                    <a:lnTo>
                      <a:pt x="78" y="46"/>
                    </a:lnTo>
                    <a:lnTo>
                      <a:pt x="80" y="46"/>
                    </a:lnTo>
                    <a:lnTo>
                      <a:pt x="82" y="44"/>
                    </a:lnTo>
                    <a:lnTo>
                      <a:pt x="86" y="44"/>
                    </a:lnTo>
                    <a:lnTo>
                      <a:pt x="90" y="40"/>
                    </a:lnTo>
                    <a:lnTo>
                      <a:pt x="92" y="38"/>
                    </a:lnTo>
                    <a:lnTo>
                      <a:pt x="92" y="36"/>
                    </a:lnTo>
                    <a:lnTo>
                      <a:pt x="94" y="31"/>
                    </a:lnTo>
                    <a:lnTo>
                      <a:pt x="99" y="31"/>
                    </a:lnTo>
                    <a:lnTo>
                      <a:pt x="101" y="27"/>
                    </a:lnTo>
                    <a:lnTo>
                      <a:pt x="101" y="27"/>
                    </a:lnTo>
                    <a:lnTo>
                      <a:pt x="105" y="29"/>
                    </a:lnTo>
                    <a:lnTo>
                      <a:pt x="105" y="31"/>
                    </a:lnTo>
                    <a:lnTo>
                      <a:pt x="109" y="31"/>
                    </a:lnTo>
                    <a:lnTo>
                      <a:pt x="111" y="31"/>
                    </a:lnTo>
                    <a:lnTo>
                      <a:pt x="111" y="29"/>
                    </a:lnTo>
                    <a:lnTo>
                      <a:pt x="115" y="29"/>
                    </a:lnTo>
                    <a:lnTo>
                      <a:pt x="118" y="27"/>
                    </a:lnTo>
                    <a:lnTo>
                      <a:pt x="122" y="25"/>
                    </a:lnTo>
                    <a:lnTo>
                      <a:pt x="122" y="23"/>
                    </a:lnTo>
                    <a:lnTo>
                      <a:pt x="124" y="21"/>
                    </a:lnTo>
                    <a:lnTo>
                      <a:pt x="126" y="21"/>
                    </a:lnTo>
                    <a:lnTo>
                      <a:pt x="126" y="23"/>
                    </a:lnTo>
                    <a:lnTo>
                      <a:pt x="130" y="23"/>
                    </a:lnTo>
                    <a:lnTo>
                      <a:pt x="132" y="23"/>
                    </a:lnTo>
                    <a:lnTo>
                      <a:pt x="132" y="21"/>
                    </a:lnTo>
                    <a:lnTo>
                      <a:pt x="132" y="19"/>
                    </a:lnTo>
                    <a:lnTo>
                      <a:pt x="128" y="15"/>
                    </a:lnTo>
                    <a:lnTo>
                      <a:pt x="124" y="15"/>
                    </a:lnTo>
                    <a:lnTo>
                      <a:pt x="122" y="15"/>
                    </a:lnTo>
                    <a:lnTo>
                      <a:pt x="124" y="17"/>
                    </a:lnTo>
                    <a:lnTo>
                      <a:pt x="120" y="17"/>
                    </a:lnTo>
                    <a:lnTo>
                      <a:pt x="115" y="17"/>
                    </a:lnTo>
                    <a:lnTo>
                      <a:pt x="113" y="15"/>
                    </a:lnTo>
                    <a:lnTo>
                      <a:pt x="109" y="15"/>
                    </a:lnTo>
                    <a:lnTo>
                      <a:pt x="107" y="15"/>
                    </a:lnTo>
                    <a:lnTo>
                      <a:pt x="107" y="13"/>
                    </a:lnTo>
                    <a:lnTo>
                      <a:pt x="109" y="13"/>
                    </a:lnTo>
                    <a:lnTo>
                      <a:pt x="109" y="10"/>
                    </a:lnTo>
                    <a:lnTo>
                      <a:pt x="111" y="10"/>
                    </a:lnTo>
                    <a:lnTo>
                      <a:pt x="113" y="10"/>
                    </a:lnTo>
                    <a:lnTo>
                      <a:pt x="120" y="13"/>
                    </a:lnTo>
                    <a:lnTo>
                      <a:pt x="120" y="13"/>
                    </a:lnTo>
                    <a:lnTo>
                      <a:pt x="115" y="8"/>
                    </a:lnTo>
                    <a:lnTo>
                      <a:pt x="111" y="6"/>
                    </a:lnTo>
                    <a:lnTo>
                      <a:pt x="109" y="6"/>
                    </a:lnTo>
                    <a:lnTo>
                      <a:pt x="105" y="6"/>
                    </a:lnTo>
                    <a:lnTo>
                      <a:pt x="103" y="6"/>
                    </a:lnTo>
                    <a:lnTo>
                      <a:pt x="103" y="8"/>
                    </a:lnTo>
                    <a:lnTo>
                      <a:pt x="99" y="6"/>
                    </a:lnTo>
                    <a:lnTo>
                      <a:pt x="90" y="6"/>
                    </a:lnTo>
                    <a:lnTo>
                      <a:pt x="82" y="4"/>
                    </a:lnTo>
                    <a:lnTo>
                      <a:pt x="78" y="2"/>
                    </a:lnTo>
                    <a:lnTo>
                      <a:pt x="73" y="0"/>
                    </a:lnTo>
                    <a:lnTo>
                      <a:pt x="73" y="2"/>
                    </a:lnTo>
                    <a:lnTo>
                      <a:pt x="73" y="2"/>
                    </a:lnTo>
                    <a:lnTo>
                      <a:pt x="71" y="4"/>
                    </a:lnTo>
                    <a:lnTo>
                      <a:pt x="69" y="6"/>
                    </a:lnTo>
                    <a:lnTo>
                      <a:pt x="65" y="4"/>
                    </a:lnTo>
                    <a:lnTo>
                      <a:pt x="59" y="6"/>
                    </a:lnTo>
                    <a:lnTo>
                      <a:pt x="50" y="6"/>
                    </a:lnTo>
                    <a:lnTo>
                      <a:pt x="40" y="6"/>
                    </a:lnTo>
                    <a:lnTo>
                      <a:pt x="33" y="8"/>
                    </a:lnTo>
                    <a:lnTo>
                      <a:pt x="31" y="6"/>
                    </a:lnTo>
                    <a:lnTo>
                      <a:pt x="31" y="8"/>
                    </a:lnTo>
                    <a:lnTo>
                      <a:pt x="27" y="10"/>
                    </a:lnTo>
                    <a:lnTo>
                      <a:pt x="27" y="15"/>
                    </a:lnTo>
                    <a:lnTo>
                      <a:pt x="21" y="17"/>
                    </a:lnTo>
                    <a:lnTo>
                      <a:pt x="18" y="17"/>
                    </a:lnTo>
                    <a:lnTo>
                      <a:pt x="12" y="23"/>
                    </a:lnTo>
                    <a:lnTo>
                      <a:pt x="10" y="25"/>
                    </a:lnTo>
                    <a:lnTo>
                      <a:pt x="10" y="29"/>
                    </a:lnTo>
                    <a:lnTo>
                      <a:pt x="8" y="34"/>
                    </a:lnTo>
                    <a:lnTo>
                      <a:pt x="4" y="38"/>
                    </a:lnTo>
                    <a:lnTo>
                      <a:pt x="4" y="38"/>
                    </a:lnTo>
                    <a:lnTo>
                      <a:pt x="4" y="40"/>
                    </a:lnTo>
                    <a:lnTo>
                      <a:pt x="2" y="40"/>
                    </a:lnTo>
                    <a:lnTo>
                      <a:pt x="0" y="50"/>
                    </a:lnTo>
                    <a:lnTo>
                      <a:pt x="4" y="55"/>
                    </a:lnTo>
                    <a:lnTo>
                      <a:pt x="6" y="55"/>
                    </a:lnTo>
                    <a:lnTo>
                      <a:pt x="12" y="59"/>
                    </a:lnTo>
                    <a:lnTo>
                      <a:pt x="18" y="61"/>
                    </a:lnTo>
                    <a:lnTo>
                      <a:pt x="18" y="61"/>
                    </a:lnTo>
                    <a:lnTo>
                      <a:pt x="16" y="59"/>
                    </a:lnTo>
                    <a:lnTo>
                      <a:pt x="16" y="57"/>
                    </a:lnTo>
                    <a:lnTo>
                      <a:pt x="21" y="57"/>
                    </a:lnTo>
                    <a:lnTo>
                      <a:pt x="25" y="61"/>
                    </a:lnTo>
                    <a:lnTo>
                      <a:pt x="27" y="63"/>
                    </a:lnTo>
                    <a:lnTo>
                      <a:pt x="35" y="63"/>
                    </a:lnTo>
                    <a:lnTo>
                      <a:pt x="37" y="61"/>
                    </a:lnTo>
                    <a:lnTo>
                      <a:pt x="37" y="59"/>
                    </a:lnTo>
                    <a:lnTo>
                      <a:pt x="37" y="57"/>
                    </a:lnTo>
                    <a:lnTo>
                      <a:pt x="40" y="59"/>
                    </a:lnTo>
                    <a:lnTo>
                      <a:pt x="42" y="59"/>
                    </a:lnTo>
                    <a:lnTo>
                      <a:pt x="44" y="59"/>
                    </a:lnTo>
                    <a:lnTo>
                      <a:pt x="44" y="59"/>
                    </a:lnTo>
                    <a:lnTo>
                      <a:pt x="46" y="59"/>
                    </a:lnTo>
                    <a:lnTo>
                      <a:pt x="46" y="61"/>
                    </a:lnTo>
                    <a:lnTo>
                      <a:pt x="46" y="63"/>
                    </a:lnTo>
                    <a:lnTo>
                      <a:pt x="46" y="6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77" name="Freeform 183">
                <a:extLst>
                  <a:ext uri="{FF2B5EF4-FFF2-40B4-BE49-F238E27FC236}">
                    <a16:creationId xmlns:a16="http://schemas.microsoft.com/office/drawing/2014/main" id="{1D732FF6-F0EF-4EA7-A8FE-5732915CC293}"/>
                  </a:ext>
                </a:extLst>
              </p:cNvPr>
              <p:cNvSpPr>
                <a:spLocks/>
              </p:cNvSpPr>
              <p:nvPr/>
            </p:nvSpPr>
            <p:spPr bwMode="auto">
              <a:xfrm>
                <a:off x="7597887" y="3615951"/>
                <a:ext cx="41113" cy="21956"/>
              </a:xfrm>
              <a:custGeom>
                <a:avLst/>
                <a:gdLst>
                  <a:gd name="T0" fmla="*/ 19 w 51"/>
                  <a:gd name="T1" fmla="*/ 0 h 29"/>
                  <a:gd name="T2" fmla="*/ 21 w 51"/>
                  <a:gd name="T3" fmla="*/ 2 h 29"/>
                  <a:gd name="T4" fmla="*/ 23 w 51"/>
                  <a:gd name="T5" fmla="*/ 2 h 29"/>
                  <a:gd name="T6" fmla="*/ 25 w 51"/>
                  <a:gd name="T7" fmla="*/ 4 h 29"/>
                  <a:gd name="T8" fmla="*/ 27 w 51"/>
                  <a:gd name="T9" fmla="*/ 6 h 29"/>
                  <a:gd name="T10" fmla="*/ 32 w 51"/>
                  <a:gd name="T11" fmla="*/ 4 h 29"/>
                  <a:gd name="T12" fmla="*/ 34 w 51"/>
                  <a:gd name="T13" fmla="*/ 6 h 29"/>
                  <a:gd name="T14" fmla="*/ 38 w 51"/>
                  <a:gd name="T15" fmla="*/ 8 h 29"/>
                  <a:gd name="T16" fmla="*/ 38 w 51"/>
                  <a:gd name="T17" fmla="*/ 10 h 29"/>
                  <a:gd name="T18" fmla="*/ 40 w 51"/>
                  <a:gd name="T19" fmla="*/ 12 h 29"/>
                  <a:gd name="T20" fmla="*/ 40 w 51"/>
                  <a:gd name="T21" fmla="*/ 10 h 29"/>
                  <a:gd name="T22" fmla="*/ 42 w 51"/>
                  <a:gd name="T23" fmla="*/ 8 h 29"/>
                  <a:gd name="T24" fmla="*/ 44 w 51"/>
                  <a:gd name="T25" fmla="*/ 8 h 29"/>
                  <a:gd name="T26" fmla="*/ 46 w 51"/>
                  <a:gd name="T27" fmla="*/ 8 h 29"/>
                  <a:gd name="T28" fmla="*/ 51 w 51"/>
                  <a:gd name="T29" fmla="*/ 10 h 29"/>
                  <a:gd name="T30" fmla="*/ 51 w 51"/>
                  <a:gd name="T31" fmla="*/ 12 h 29"/>
                  <a:gd name="T32" fmla="*/ 48 w 51"/>
                  <a:gd name="T33" fmla="*/ 16 h 29"/>
                  <a:gd name="T34" fmla="*/ 48 w 51"/>
                  <a:gd name="T35" fmla="*/ 19 h 29"/>
                  <a:gd name="T36" fmla="*/ 48 w 51"/>
                  <a:gd name="T37" fmla="*/ 21 h 29"/>
                  <a:gd name="T38" fmla="*/ 48 w 51"/>
                  <a:gd name="T39" fmla="*/ 23 h 29"/>
                  <a:gd name="T40" fmla="*/ 48 w 51"/>
                  <a:gd name="T41" fmla="*/ 25 h 29"/>
                  <a:gd name="T42" fmla="*/ 48 w 51"/>
                  <a:gd name="T43" fmla="*/ 27 h 29"/>
                  <a:gd name="T44" fmla="*/ 46 w 51"/>
                  <a:gd name="T45" fmla="*/ 29 h 29"/>
                  <a:gd name="T46" fmla="*/ 38 w 51"/>
                  <a:gd name="T47" fmla="*/ 29 h 29"/>
                  <a:gd name="T48" fmla="*/ 36 w 51"/>
                  <a:gd name="T49" fmla="*/ 27 h 29"/>
                  <a:gd name="T50" fmla="*/ 32 w 51"/>
                  <a:gd name="T51" fmla="*/ 23 h 29"/>
                  <a:gd name="T52" fmla="*/ 27 w 51"/>
                  <a:gd name="T53" fmla="*/ 23 h 29"/>
                  <a:gd name="T54" fmla="*/ 27 w 51"/>
                  <a:gd name="T55" fmla="*/ 25 h 29"/>
                  <a:gd name="T56" fmla="*/ 29 w 51"/>
                  <a:gd name="T57" fmla="*/ 27 h 29"/>
                  <a:gd name="T58" fmla="*/ 29 w 51"/>
                  <a:gd name="T59" fmla="*/ 27 h 29"/>
                  <a:gd name="T60" fmla="*/ 23 w 51"/>
                  <a:gd name="T61" fmla="*/ 25 h 29"/>
                  <a:gd name="T62" fmla="*/ 17 w 51"/>
                  <a:gd name="T63" fmla="*/ 21 h 29"/>
                  <a:gd name="T64" fmla="*/ 13 w 51"/>
                  <a:gd name="T65" fmla="*/ 21 h 29"/>
                  <a:gd name="T66" fmla="*/ 8 w 51"/>
                  <a:gd name="T67" fmla="*/ 21 h 29"/>
                  <a:gd name="T68" fmla="*/ 6 w 51"/>
                  <a:gd name="T69" fmla="*/ 16 h 29"/>
                  <a:gd name="T70" fmla="*/ 2 w 51"/>
                  <a:gd name="T71" fmla="*/ 16 h 29"/>
                  <a:gd name="T72" fmla="*/ 0 w 51"/>
                  <a:gd name="T73" fmla="*/ 16 h 29"/>
                  <a:gd name="T74" fmla="*/ 2 w 51"/>
                  <a:gd name="T75" fmla="*/ 14 h 29"/>
                  <a:gd name="T76" fmla="*/ 2 w 51"/>
                  <a:gd name="T77" fmla="*/ 12 h 29"/>
                  <a:gd name="T78" fmla="*/ 6 w 51"/>
                  <a:gd name="T79" fmla="*/ 8 h 29"/>
                  <a:gd name="T80" fmla="*/ 11 w 51"/>
                  <a:gd name="T81" fmla="*/ 8 h 29"/>
                  <a:gd name="T82" fmla="*/ 15 w 51"/>
                  <a:gd name="T83" fmla="*/ 6 h 29"/>
                  <a:gd name="T84" fmla="*/ 15 w 51"/>
                  <a:gd name="T85" fmla="*/ 4 h 29"/>
                  <a:gd name="T86" fmla="*/ 19 w 51"/>
                  <a:gd name="T8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 h="29">
                    <a:moveTo>
                      <a:pt x="19" y="0"/>
                    </a:moveTo>
                    <a:lnTo>
                      <a:pt x="21" y="2"/>
                    </a:lnTo>
                    <a:lnTo>
                      <a:pt x="23" y="2"/>
                    </a:lnTo>
                    <a:lnTo>
                      <a:pt x="25" y="4"/>
                    </a:lnTo>
                    <a:lnTo>
                      <a:pt x="27" y="6"/>
                    </a:lnTo>
                    <a:lnTo>
                      <a:pt x="32" y="4"/>
                    </a:lnTo>
                    <a:lnTo>
                      <a:pt x="34" y="6"/>
                    </a:lnTo>
                    <a:lnTo>
                      <a:pt x="38" y="8"/>
                    </a:lnTo>
                    <a:lnTo>
                      <a:pt x="38" y="10"/>
                    </a:lnTo>
                    <a:lnTo>
                      <a:pt x="40" y="12"/>
                    </a:lnTo>
                    <a:lnTo>
                      <a:pt x="40" y="10"/>
                    </a:lnTo>
                    <a:lnTo>
                      <a:pt x="42" y="8"/>
                    </a:lnTo>
                    <a:lnTo>
                      <a:pt x="44" y="8"/>
                    </a:lnTo>
                    <a:lnTo>
                      <a:pt x="46" y="8"/>
                    </a:lnTo>
                    <a:lnTo>
                      <a:pt x="51" y="10"/>
                    </a:lnTo>
                    <a:lnTo>
                      <a:pt x="51" y="12"/>
                    </a:lnTo>
                    <a:lnTo>
                      <a:pt x="48" y="16"/>
                    </a:lnTo>
                    <a:lnTo>
                      <a:pt x="48" y="19"/>
                    </a:lnTo>
                    <a:lnTo>
                      <a:pt x="48" y="21"/>
                    </a:lnTo>
                    <a:lnTo>
                      <a:pt x="48" y="23"/>
                    </a:lnTo>
                    <a:lnTo>
                      <a:pt x="48" y="25"/>
                    </a:lnTo>
                    <a:lnTo>
                      <a:pt x="48" y="27"/>
                    </a:lnTo>
                    <a:lnTo>
                      <a:pt x="46" y="29"/>
                    </a:lnTo>
                    <a:lnTo>
                      <a:pt x="38" y="29"/>
                    </a:lnTo>
                    <a:lnTo>
                      <a:pt x="36" y="27"/>
                    </a:lnTo>
                    <a:lnTo>
                      <a:pt x="32" y="23"/>
                    </a:lnTo>
                    <a:lnTo>
                      <a:pt x="27" y="23"/>
                    </a:lnTo>
                    <a:lnTo>
                      <a:pt x="27" y="25"/>
                    </a:lnTo>
                    <a:lnTo>
                      <a:pt x="29" y="27"/>
                    </a:lnTo>
                    <a:lnTo>
                      <a:pt x="29" y="27"/>
                    </a:lnTo>
                    <a:lnTo>
                      <a:pt x="23" y="25"/>
                    </a:lnTo>
                    <a:lnTo>
                      <a:pt x="17" y="21"/>
                    </a:lnTo>
                    <a:lnTo>
                      <a:pt x="13" y="21"/>
                    </a:lnTo>
                    <a:lnTo>
                      <a:pt x="8" y="21"/>
                    </a:lnTo>
                    <a:lnTo>
                      <a:pt x="6" y="16"/>
                    </a:lnTo>
                    <a:lnTo>
                      <a:pt x="2" y="16"/>
                    </a:lnTo>
                    <a:lnTo>
                      <a:pt x="0" y="16"/>
                    </a:lnTo>
                    <a:lnTo>
                      <a:pt x="2" y="14"/>
                    </a:lnTo>
                    <a:lnTo>
                      <a:pt x="2" y="12"/>
                    </a:lnTo>
                    <a:lnTo>
                      <a:pt x="6" y="8"/>
                    </a:lnTo>
                    <a:lnTo>
                      <a:pt x="11" y="8"/>
                    </a:lnTo>
                    <a:lnTo>
                      <a:pt x="15" y="6"/>
                    </a:lnTo>
                    <a:lnTo>
                      <a:pt x="15" y="4"/>
                    </a:lnTo>
                    <a:lnTo>
                      <a:pt x="19" y="0"/>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78" name="Freeform 184">
                <a:extLst>
                  <a:ext uri="{FF2B5EF4-FFF2-40B4-BE49-F238E27FC236}">
                    <a16:creationId xmlns:a16="http://schemas.microsoft.com/office/drawing/2014/main" id="{D5A926FC-98A9-4A0E-AAEB-66E80DD871A8}"/>
                  </a:ext>
                </a:extLst>
              </p:cNvPr>
              <p:cNvSpPr>
                <a:spLocks/>
              </p:cNvSpPr>
              <p:nvPr/>
            </p:nvSpPr>
            <p:spPr bwMode="auto">
              <a:xfrm>
                <a:off x="7616427" y="3553114"/>
                <a:ext cx="18541" cy="40125"/>
              </a:xfrm>
              <a:custGeom>
                <a:avLst/>
                <a:gdLst>
                  <a:gd name="T0" fmla="*/ 0 w 23"/>
                  <a:gd name="T1" fmla="*/ 15 h 53"/>
                  <a:gd name="T2" fmla="*/ 0 w 23"/>
                  <a:gd name="T3" fmla="*/ 15 h 53"/>
                  <a:gd name="T4" fmla="*/ 0 w 23"/>
                  <a:gd name="T5" fmla="*/ 11 h 53"/>
                  <a:gd name="T6" fmla="*/ 2 w 23"/>
                  <a:gd name="T7" fmla="*/ 9 h 53"/>
                  <a:gd name="T8" fmla="*/ 4 w 23"/>
                  <a:gd name="T9" fmla="*/ 11 h 53"/>
                  <a:gd name="T10" fmla="*/ 6 w 23"/>
                  <a:gd name="T11" fmla="*/ 11 h 53"/>
                  <a:gd name="T12" fmla="*/ 6 w 23"/>
                  <a:gd name="T13" fmla="*/ 13 h 53"/>
                  <a:gd name="T14" fmla="*/ 6 w 23"/>
                  <a:gd name="T15" fmla="*/ 11 h 53"/>
                  <a:gd name="T16" fmla="*/ 9 w 23"/>
                  <a:gd name="T17" fmla="*/ 11 h 53"/>
                  <a:gd name="T18" fmla="*/ 9 w 23"/>
                  <a:gd name="T19" fmla="*/ 9 h 53"/>
                  <a:gd name="T20" fmla="*/ 11 w 23"/>
                  <a:gd name="T21" fmla="*/ 7 h 53"/>
                  <a:gd name="T22" fmla="*/ 13 w 23"/>
                  <a:gd name="T23" fmla="*/ 3 h 53"/>
                  <a:gd name="T24" fmla="*/ 13 w 23"/>
                  <a:gd name="T25" fmla="*/ 3 h 53"/>
                  <a:gd name="T26" fmla="*/ 15 w 23"/>
                  <a:gd name="T27" fmla="*/ 0 h 53"/>
                  <a:gd name="T28" fmla="*/ 17 w 23"/>
                  <a:gd name="T29" fmla="*/ 0 h 53"/>
                  <a:gd name="T30" fmla="*/ 17 w 23"/>
                  <a:gd name="T31" fmla="*/ 3 h 53"/>
                  <a:gd name="T32" fmla="*/ 19 w 23"/>
                  <a:gd name="T33" fmla="*/ 0 h 53"/>
                  <a:gd name="T34" fmla="*/ 23 w 23"/>
                  <a:gd name="T35" fmla="*/ 0 h 53"/>
                  <a:gd name="T36" fmla="*/ 23 w 23"/>
                  <a:gd name="T37" fmla="*/ 3 h 53"/>
                  <a:gd name="T38" fmla="*/ 21 w 23"/>
                  <a:gd name="T39" fmla="*/ 5 h 53"/>
                  <a:gd name="T40" fmla="*/ 21 w 23"/>
                  <a:gd name="T41" fmla="*/ 15 h 53"/>
                  <a:gd name="T42" fmla="*/ 19 w 23"/>
                  <a:gd name="T43" fmla="*/ 19 h 53"/>
                  <a:gd name="T44" fmla="*/ 19 w 23"/>
                  <a:gd name="T45" fmla="*/ 24 h 53"/>
                  <a:gd name="T46" fmla="*/ 21 w 23"/>
                  <a:gd name="T47" fmla="*/ 26 h 53"/>
                  <a:gd name="T48" fmla="*/ 21 w 23"/>
                  <a:gd name="T49" fmla="*/ 34 h 53"/>
                  <a:gd name="T50" fmla="*/ 19 w 23"/>
                  <a:gd name="T51" fmla="*/ 38 h 53"/>
                  <a:gd name="T52" fmla="*/ 13 w 23"/>
                  <a:gd name="T53" fmla="*/ 47 h 53"/>
                  <a:gd name="T54" fmla="*/ 11 w 23"/>
                  <a:gd name="T55" fmla="*/ 45 h 53"/>
                  <a:gd name="T56" fmla="*/ 6 w 23"/>
                  <a:gd name="T57" fmla="*/ 49 h 53"/>
                  <a:gd name="T58" fmla="*/ 6 w 23"/>
                  <a:gd name="T59" fmla="*/ 51 h 53"/>
                  <a:gd name="T60" fmla="*/ 6 w 23"/>
                  <a:gd name="T61" fmla="*/ 51 h 53"/>
                  <a:gd name="T62" fmla="*/ 4 w 23"/>
                  <a:gd name="T63" fmla="*/ 53 h 53"/>
                  <a:gd name="T64" fmla="*/ 2 w 23"/>
                  <a:gd name="T65" fmla="*/ 51 h 53"/>
                  <a:gd name="T66" fmla="*/ 0 w 23"/>
                  <a:gd name="T67" fmla="*/ 51 h 53"/>
                  <a:gd name="T68" fmla="*/ 0 w 23"/>
                  <a:gd name="T69" fmla="*/ 15 h 53"/>
                  <a:gd name="T70" fmla="*/ 0 w 23"/>
                  <a:gd name="T71" fmla="*/ 1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53">
                    <a:moveTo>
                      <a:pt x="0" y="15"/>
                    </a:moveTo>
                    <a:lnTo>
                      <a:pt x="0" y="15"/>
                    </a:lnTo>
                    <a:lnTo>
                      <a:pt x="0" y="11"/>
                    </a:lnTo>
                    <a:lnTo>
                      <a:pt x="2" y="9"/>
                    </a:lnTo>
                    <a:lnTo>
                      <a:pt x="4" y="11"/>
                    </a:lnTo>
                    <a:lnTo>
                      <a:pt x="6" y="11"/>
                    </a:lnTo>
                    <a:lnTo>
                      <a:pt x="6" y="13"/>
                    </a:lnTo>
                    <a:lnTo>
                      <a:pt x="6" y="11"/>
                    </a:lnTo>
                    <a:lnTo>
                      <a:pt x="9" y="11"/>
                    </a:lnTo>
                    <a:lnTo>
                      <a:pt x="9" y="9"/>
                    </a:lnTo>
                    <a:lnTo>
                      <a:pt x="11" y="7"/>
                    </a:lnTo>
                    <a:lnTo>
                      <a:pt x="13" y="3"/>
                    </a:lnTo>
                    <a:lnTo>
                      <a:pt x="13" y="3"/>
                    </a:lnTo>
                    <a:lnTo>
                      <a:pt x="15" y="0"/>
                    </a:lnTo>
                    <a:lnTo>
                      <a:pt x="17" y="0"/>
                    </a:lnTo>
                    <a:lnTo>
                      <a:pt x="17" y="3"/>
                    </a:lnTo>
                    <a:lnTo>
                      <a:pt x="19" y="0"/>
                    </a:lnTo>
                    <a:lnTo>
                      <a:pt x="23" y="0"/>
                    </a:lnTo>
                    <a:lnTo>
                      <a:pt x="23" y="3"/>
                    </a:lnTo>
                    <a:lnTo>
                      <a:pt x="21" y="5"/>
                    </a:lnTo>
                    <a:lnTo>
                      <a:pt x="21" y="15"/>
                    </a:lnTo>
                    <a:lnTo>
                      <a:pt x="19" y="19"/>
                    </a:lnTo>
                    <a:lnTo>
                      <a:pt x="19" y="24"/>
                    </a:lnTo>
                    <a:lnTo>
                      <a:pt x="21" y="26"/>
                    </a:lnTo>
                    <a:lnTo>
                      <a:pt x="21" y="34"/>
                    </a:lnTo>
                    <a:lnTo>
                      <a:pt x="19" y="38"/>
                    </a:lnTo>
                    <a:lnTo>
                      <a:pt x="13" y="47"/>
                    </a:lnTo>
                    <a:lnTo>
                      <a:pt x="11" y="45"/>
                    </a:lnTo>
                    <a:lnTo>
                      <a:pt x="6" y="49"/>
                    </a:lnTo>
                    <a:lnTo>
                      <a:pt x="6" y="51"/>
                    </a:lnTo>
                    <a:lnTo>
                      <a:pt x="6" y="51"/>
                    </a:lnTo>
                    <a:lnTo>
                      <a:pt x="4" y="53"/>
                    </a:lnTo>
                    <a:lnTo>
                      <a:pt x="2" y="51"/>
                    </a:lnTo>
                    <a:lnTo>
                      <a:pt x="0" y="51"/>
                    </a:lnTo>
                    <a:lnTo>
                      <a:pt x="0" y="15"/>
                    </a:lnTo>
                    <a:lnTo>
                      <a:pt x="0" y="1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79" name="Freeform 185">
                <a:extLst>
                  <a:ext uri="{FF2B5EF4-FFF2-40B4-BE49-F238E27FC236}">
                    <a16:creationId xmlns:a16="http://schemas.microsoft.com/office/drawing/2014/main" id="{415D9006-6EC7-4851-BAD3-95C6FC9D3E5F}"/>
                  </a:ext>
                </a:extLst>
              </p:cNvPr>
              <p:cNvSpPr>
                <a:spLocks/>
              </p:cNvSpPr>
              <p:nvPr/>
            </p:nvSpPr>
            <p:spPr bwMode="auto">
              <a:xfrm>
                <a:off x="7565641" y="3562956"/>
                <a:ext cx="66102" cy="65109"/>
              </a:xfrm>
              <a:custGeom>
                <a:avLst/>
                <a:gdLst>
                  <a:gd name="T0" fmla="*/ 40 w 82"/>
                  <a:gd name="T1" fmla="*/ 86 h 86"/>
                  <a:gd name="T2" fmla="*/ 42 w 82"/>
                  <a:gd name="T3" fmla="*/ 84 h 86"/>
                  <a:gd name="T4" fmla="*/ 42 w 82"/>
                  <a:gd name="T5" fmla="*/ 82 h 86"/>
                  <a:gd name="T6" fmla="*/ 46 w 82"/>
                  <a:gd name="T7" fmla="*/ 78 h 86"/>
                  <a:gd name="T8" fmla="*/ 51 w 82"/>
                  <a:gd name="T9" fmla="*/ 78 h 86"/>
                  <a:gd name="T10" fmla="*/ 55 w 82"/>
                  <a:gd name="T11" fmla="*/ 76 h 86"/>
                  <a:gd name="T12" fmla="*/ 55 w 82"/>
                  <a:gd name="T13" fmla="*/ 74 h 86"/>
                  <a:gd name="T14" fmla="*/ 59 w 82"/>
                  <a:gd name="T15" fmla="*/ 70 h 86"/>
                  <a:gd name="T16" fmla="*/ 61 w 82"/>
                  <a:gd name="T17" fmla="*/ 65 h 86"/>
                  <a:gd name="T18" fmla="*/ 61 w 82"/>
                  <a:gd name="T19" fmla="*/ 61 h 86"/>
                  <a:gd name="T20" fmla="*/ 63 w 82"/>
                  <a:gd name="T21" fmla="*/ 59 h 86"/>
                  <a:gd name="T22" fmla="*/ 69 w 82"/>
                  <a:gd name="T23" fmla="*/ 53 h 86"/>
                  <a:gd name="T24" fmla="*/ 72 w 82"/>
                  <a:gd name="T25" fmla="*/ 53 h 86"/>
                  <a:gd name="T26" fmla="*/ 78 w 82"/>
                  <a:gd name="T27" fmla="*/ 51 h 86"/>
                  <a:gd name="T28" fmla="*/ 78 w 82"/>
                  <a:gd name="T29" fmla="*/ 46 h 86"/>
                  <a:gd name="T30" fmla="*/ 82 w 82"/>
                  <a:gd name="T31" fmla="*/ 44 h 86"/>
                  <a:gd name="T32" fmla="*/ 82 w 82"/>
                  <a:gd name="T33" fmla="*/ 42 h 86"/>
                  <a:gd name="T34" fmla="*/ 80 w 82"/>
                  <a:gd name="T35" fmla="*/ 42 h 86"/>
                  <a:gd name="T36" fmla="*/ 78 w 82"/>
                  <a:gd name="T37" fmla="*/ 40 h 86"/>
                  <a:gd name="T38" fmla="*/ 76 w 82"/>
                  <a:gd name="T39" fmla="*/ 44 h 86"/>
                  <a:gd name="T40" fmla="*/ 74 w 82"/>
                  <a:gd name="T41" fmla="*/ 40 h 86"/>
                  <a:gd name="T42" fmla="*/ 69 w 82"/>
                  <a:gd name="T43" fmla="*/ 40 h 86"/>
                  <a:gd name="T44" fmla="*/ 69 w 82"/>
                  <a:gd name="T45" fmla="*/ 38 h 86"/>
                  <a:gd name="T46" fmla="*/ 67 w 82"/>
                  <a:gd name="T47" fmla="*/ 40 h 86"/>
                  <a:gd name="T48" fmla="*/ 65 w 82"/>
                  <a:gd name="T49" fmla="*/ 38 h 86"/>
                  <a:gd name="T50" fmla="*/ 63 w 82"/>
                  <a:gd name="T51" fmla="*/ 38 h 86"/>
                  <a:gd name="T52" fmla="*/ 63 w 82"/>
                  <a:gd name="T53" fmla="*/ 2 h 86"/>
                  <a:gd name="T54" fmla="*/ 63 w 82"/>
                  <a:gd name="T55" fmla="*/ 2 h 86"/>
                  <a:gd name="T56" fmla="*/ 27 w 82"/>
                  <a:gd name="T57" fmla="*/ 0 h 86"/>
                  <a:gd name="T58" fmla="*/ 27 w 82"/>
                  <a:gd name="T59" fmla="*/ 11 h 86"/>
                  <a:gd name="T60" fmla="*/ 19 w 82"/>
                  <a:gd name="T61" fmla="*/ 13 h 86"/>
                  <a:gd name="T62" fmla="*/ 23 w 82"/>
                  <a:gd name="T63" fmla="*/ 15 h 86"/>
                  <a:gd name="T64" fmla="*/ 23 w 82"/>
                  <a:gd name="T65" fmla="*/ 17 h 86"/>
                  <a:gd name="T66" fmla="*/ 27 w 82"/>
                  <a:gd name="T67" fmla="*/ 21 h 86"/>
                  <a:gd name="T68" fmla="*/ 29 w 82"/>
                  <a:gd name="T69" fmla="*/ 23 h 86"/>
                  <a:gd name="T70" fmla="*/ 32 w 82"/>
                  <a:gd name="T71" fmla="*/ 23 h 86"/>
                  <a:gd name="T72" fmla="*/ 34 w 82"/>
                  <a:gd name="T73" fmla="*/ 25 h 86"/>
                  <a:gd name="T74" fmla="*/ 34 w 82"/>
                  <a:gd name="T75" fmla="*/ 27 h 86"/>
                  <a:gd name="T76" fmla="*/ 36 w 82"/>
                  <a:gd name="T77" fmla="*/ 30 h 86"/>
                  <a:gd name="T78" fmla="*/ 38 w 82"/>
                  <a:gd name="T79" fmla="*/ 30 h 86"/>
                  <a:gd name="T80" fmla="*/ 40 w 82"/>
                  <a:gd name="T81" fmla="*/ 32 h 86"/>
                  <a:gd name="T82" fmla="*/ 40 w 82"/>
                  <a:gd name="T83" fmla="*/ 34 h 86"/>
                  <a:gd name="T84" fmla="*/ 38 w 82"/>
                  <a:gd name="T85" fmla="*/ 36 h 86"/>
                  <a:gd name="T86" fmla="*/ 13 w 82"/>
                  <a:gd name="T87" fmla="*/ 36 h 86"/>
                  <a:gd name="T88" fmla="*/ 2 w 82"/>
                  <a:gd name="T89" fmla="*/ 55 h 86"/>
                  <a:gd name="T90" fmla="*/ 2 w 82"/>
                  <a:gd name="T91" fmla="*/ 57 h 86"/>
                  <a:gd name="T92" fmla="*/ 2 w 82"/>
                  <a:gd name="T93" fmla="*/ 59 h 86"/>
                  <a:gd name="T94" fmla="*/ 2 w 82"/>
                  <a:gd name="T95" fmla="*/ 61 h 86"/>
                  <a:gd name="T96" fmla="*/ 2 w 82"/>
                  <a:gd name="T97" fmla="*/ 63 h 86"/>
                  <a:gd name="T98" fmla="*/ 2 w 82"/>
                  <a:gd name="T99" fmla="*/ 63 h 86"/>
                  <a:gd name="T100" fmla="*/ 2 w 82"/>
                  <a:gd name="T101" fmla="*/ 65 h 86"/>
                  <a:gd name="T102" fmla="*/ 2 w 82"/>
                  <a:gd name="T103" fmla="*/ 65 h 86"/>
                  <a:gd name="T104" fmla="*/ 0 w 82"/>
                  <a:gd name="T105" fmla="*/ 67 h 86"/>
                  <a:gd name="T106" fmla="*/ 0 w 82"/>
                  <a:gd name="T107" fmla="*/ 70 h 86"/>
                  <a:gd name="T108" fmla="*/ 2 w 82"/>
                  <a:gd name="T109" fmla="*/ 74 h 86"/>
                  <a:gd name="T110" fmla="*/ 6 w 82"/>
                  <a:gd name="T111" fmla="*/ 76 h 86"/>
                  <a:gd name="T112" fmla="*/ 8 w 82"/>
                  <a:gd name="T113" fmla="*/ 78 h 86"/>
                  <a:gd name="T114" fmla="*/ 10 w 82"/>
                  <a:gd name="T115" fmla="*/ 80 h 86"/>
                  <a:gd name="T116" fmla="*/ 21 w 82"/>
                  <a:gd name="T117" fmla="*/ 84 h 86"/>
                  <a:gd name="T118" fmla="*/ 27 w 82"/>
                  <a:gd name="T119" fmla="*/ 84 h 86"/>
                  <a:gd name="T120" fmla="*/ 32 w 82"/>
                  <a:gd name="T121" fmla="*/ 84 h 86"/>
                  <a:gd name="T122" fmla="*/ 40 w 82"/>
                  <a:gd name="T123"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 h="86">
                    <a:moveTo>
                      <a:pt x="40" y="86"/>
                    </a:moveTo>
                    <a:lnTo>
                      <a:pt x="42" y="84"/>
                    </a:lnTo>
                    <a:lnTo>
                      <a:pt x="42" y="82"/>
                    </a:lnTo>
                    <a:lnTo>
                      <a:pt x="46" y="78"/>
                    </a:lnTo>
                    <a:lnTo>
                      <a:pt x="51" y="78"/>
                    </a:lnTo>
                    <a:lnTo>
                      <a:pt x="55" y="76"/>
                    </a:lnTo>
                    <a:lnTo>
                      <a:pt x="55" y="74"/>
                    </a:lnTo>
                    <a:lnTo>
                      <a:pt x="59" y="70"/>
                    </a:lnTo>
                    <a:lnTo>
                      <a:pt x="61" y="65"/>
                    </a:lnTo>
                    <a:lnTo>
                      <a:pt x="61" y="61"/>
                    </a:lnTo>
                    <a:lnTo>
                      <a:pt x="63" y="59"/>
                    </a:lnTo>
                    <a:lnTo>
                      <a:pt x="69" y="53"/>
                    </a:lnTo>
                    <a:lnTo>
                      <a:pt x="72" y="53"/>
                    </a:lnTo>
                    <a:lnTo>
                      <a:pt x="78" y="51"/>
                    </a:lnTo>
                    <a:lnTo>
                      <a:pt x="78" y="46"/>
                    </a:lnTo>
                    <a:lnTo>
                      <a:pt x="82" y="44"/>
                    </a:lnTo>
                    <a:lnTo>
                      <a:pt x="82" y="42"/>
                    </a:lnTo>
                    <a:lnTo>
                      <a:pt x="80" y="42"/>
                    </a:lnTo>
                    <a:lnTo>
                      <a:pt x="78" y="40"/>
                    </a:lnTo>
                    <a:lnTo>
                      <a:pt x="76" y="44"/>
                    </a:lnTo>
                    <a:lnTo>
                      <a:pt x="74" y="40"/>
                    </a:lnTo>
                    <a:lnTo>
                      <a:pt x="69" y="40"/>
                    </a:lnTo>
                    <a:lnTo>
                      <a:pt x="69" y="38"/>
                    </a:lnTo>
                    <a:lnTo>
                      <a:pt x="67" y="40"/>
                    </a:lnTo>
                    <a:lnTo>
                      <a:pt x="65" y="38"/>
                    </a:lnTo>
                    <a:lnTo>
                      <a:pt x="63" y="38"/>
                    </a:lnTo>
                    <a:lnTo>
                      <a:pt x="63" y="2"/>
                    </a:lnTo>
                    <a:lnTo>
                      <a:pt x="63" y="2"/>
                    </a:lnTo>
                    <a:lnTo>
                      <a:pt x="27" y="0"/>
                    </a:lnTo>
                    <a:lnTo>
                      <a:pt x="27" y="11"/>
                    </a:lnTo>
                    <a:lnTo>
                      <a:pt x="19" y="13"/>
                    </a:lnTo>
                    <a:lnTo>
                      <a:pt x="23" y="15"/>
                    </a:lnTo>
                    <a:lnTo>
                      <a:pt x="23" y="17"/>
                    </a:lnTo>
                    <a:lnTo>
                      <a:pt x="27" y="21"/>
                    </a:lnTo>
                    <a:lnTo>
                      <a:pt x="29" y="23"/>
                    </a:lnTo>
                    <a:lnTo>
                      <a:pt x="32" y="23"/>
                    </a:lnTo>
                    <a:lnTo>
                      <a:pt x="34" y="25"/>
                    </a:lnTo>
                    <a:lnTo>
                      <a:pt x="34" y="27"/>
                    </a:lnTo>
                    <a:lnTo>
                      <a:pt x="36" y="30"/>
                    </a:lnTo>
                    <a:lnTo>
                      <a:pt x="38" y="30"/>
                    </a:lnTo>
                    <a:lnTo>
                      <a:pt x="40" y="32"/>
                    </a:lnTo>
                    <a:lnTo>
                      <a:pt x="40" y="34"/>
                    </a:lnTo>
                    <a:lnTo>
                      <a:pt x="38" y="36"/>
                    </a:lnTo>
                    <a:lnTo>
                      <a:pt x="13" y="36"/>
                    </a:lnTo>
                    <a:lnTo>
                      <a:pt x="2" y="55"/>
                    </a:lnTo>
                    <a:lnTo>
                      <a:pt x="2" y="57"/>
                    </a:lnTo>
                    <a:lnTo>
                      <a:pt x="2" y="59"/>
                    </a:lnTo>
                    <a:lnTo>
                      <a:pt x="2" y="61"/>
                    </a:lnTo>
                    <a:lnTo>
                      <a:pt x="2" y="63"/>
                    </a:lnTo>
                    <a:lnTo>
                      <a:pt x="2" y="63"/>
                    </a:lnTo>
                    <a:lnTo>
                      <a:pt x="2" y="65"/>
                    </a:lnTo>
                    <a:lnTo>
                      <a:pt x="2" y="65"/>
                    </a:lnTo>
                    <a:lnTo>
                      <a:pt x="0" y="67"/>
                    </a:lnTo>
                    <a:lnTo>
                      <a:pt x="0" y="70"/>
                    </a:lnTo>
                    <a:lnTo>
                      <a:pt x="2" y="74"/>
                    </a:lnTo>
                    <a:lnTo>
                      <a:pt x="6" y="76"/>
                    </a:lnTo>
                    <a:lnTo>
                      <a:pt x="8" y="78"/>
                    </a:lnTo>
                    <a:lnTo>
                      <a:pt x="10" y="80"/>
                    </a:lnTo>
                    <a:lnTo>
                      <a:pt x="21" y="84"/>
                    </a:lnTo>
                    <a:lnTo>
                      <a:pt x="27" y="84"/>
                    </a:lnTo>
                    <a:lnTo>
                      <a:pt x="32" y="84"/>
                    </a:lnTo>
                    <a:lnTo>
                      <a:pt x="40" y="8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80" name="Freeform 186">
                <a:extLst>
                  <a:ext uri="{FF2B5EF4-FFF2-40B4-BE49-F238E27FC236}">
                    <a16:creationId xmlns:a16="http://schemas.microsoft.com/office/drawing/2014/main" id="{DB2AA503-8761-4AA3-BF82-407090C105CA}"/>
                  </a:ext>
                </a:extLst>
              </p:cNvPr>
              <p:cNvSpPr>
                <a:spLocks noEditPoints="1"/>
              </p:cNvSpPr>
              <p:nvPr/>
            </p:nvSpPr>
            <p:spPr bwMode="auto">
              <a:xfrm>
                <a:off x="7203695" y="3294951"/>
                <a:ext cx="458680" cy="321001"/>
              </a:xfrm>
              <a:custGeom>
                <a:avLst/>
                <a:gdLst>
                  <a:gd name="T0" fmla="*/ 213 w 569"/>
                  <a:gd name="T1" fmla="*/ 40 h 424"/>
                  <a:gd name="T2" fmla="*/ 230 w 569"/>
                  <a:gd name="T3" fmla="*/ 59 h 424"/>
                  <a:gd name="T4" fmla="*/ 238 w 569"/>
                  <a:gd name="T5" fmla="*/ 82 h 424"/>
                  <a:gd name="T6" fmla="*/ 253 w 569"/>
                  <a:gd name="T7" fmla="*/ 95 h 424"/>
                  <a:gd name="T8" fmla="*/ 272 w 569"/>
                  <a:gd name="T9" fmla="*/ 93 h 424"/>
                  <a:gd name="T10" fmla="*/ 295 w 569"/>
                  <a:gd name="T11" fmla="*/ 80 h 424"/>
                  <a:gd name="T12" fmla="*/ 314 w 569"/>
                  <a:gd name="T13" fmla="*/ 107 h 424"/>
                  <a:gd name="T14" fmla="*/ 331 w 569"/>
                  <a:gd name="T15" fmla="*/ 141 h 424"/>
                  <a:gd name="T16" fmla="*/ 356 w 569"/>
                  <a:gd name="T17" fmla="*/ 171 h 424"/>
                  <a:gd name="T18" fmla="*/ 369 w 569"/>
                  <a:gd name="T19" fmla="*/ 179 h 424"/>
                  <a:gd name="T20" fmla="*/ 358 w 569"/>
                  <a:gd name="T21" fmla="*/ 198 h 424"/>
                  <a:gd name="T22" fmla="*/ 352 w 569"/>
                  <a:gd name="T23" fmla="*/ 251 h 424"/>
                  <a:gd name="T24" fmla="*/ 356 w 569"/>
                  <a:gd name="T25" fmla="*/ 282 h 424"/>
                  <a:gd name="T26" fmla="*/ 390 w 569"/>
                  <a:gd name="T27" fmla="*/ 333 h 424"/>
                  <a:gd name="T28" fmla="*/ 432 w 569"/>
                  <a:gd name="T29" fmla="*/ 339 h 424"/>
                  <a:gd name="T30" fmla="*/ 466 w 569"/>
                  <a:gd name="T31" fmla="*/ 346 h 424"/>
                  <a:gd name="T32" fmla="*/ 487 w 569"/>
                  <a:gd name="T33" fmla="*/ 314 h 424"/>
                  <a:gd name="T34" fmla="*/ 537 w 569"/>
                  <a:gd name="T35" fmla="*/ 276 h 424"/>
                  <a:gd name="T36" fmla="*/ 563 w 569"/>
                  <a:gd name="T37" fmla="*/ 293 h 424"/>
                  <a:gd name="T38" fmla="*/ 548 w 569"/>
                  <a:gd name="T39" fmla="*/ 327 h 424"/>
                  <a:gd name="T40" fmla="*/ 540 w 569"/>
                  <a:gd name="T41" fmla="*/ 333 h 424"/>
                  <a:gd name="T42" fmla="*/ 518 w 569"/>
                  <a:gd name="T43" fmla="*/ 352 h 424"/>
                  <a:gd name="T44" fmla="*/ 472 w 569"/>
                  <a:gd name="T45" fmla="*/ 371 h 424"/>
                  <a:gd name="T46" fmla="*/ 462 w 569"/>
                  <a:gd name="T47" fmla="*/ 390 h 424"/>
                  <a:gd name="T48" fmla="*/ 445 w 569"/>
                  <a:gd name="T49" fmla="*/ 419 h 424"/>
                  <a:gd name="T50" fmla="*/ 407 w 569"/>
                  <a:gd name="T51" fmla="*/ 388 h 424"/>
                  <a:gd name="T52" fmla="*/ 405 w 569"/>
                  <a:gd name="T53" fmla="*/ 388 h 424"/>
                  <a:gd name="T54" fmla="*/ 398 w 569"/>
                  <a:gd name="T55" fmla="*/ 390 h 424"/>
                  <a:gd name="T56" fmla="*/ 333 w 569"/>
                  <a:gd name="T57" fmla="*/ 388 h 424"/>
                  <a:gd name="T58" fmla="*/ 287 w 569"/>
                  <a:gd name="T59" fmla="*/ 371 h 424"/>
                  <a:gd name="T60" fmla="*/ 238 w 569"/>
                  <a:gd name="T61" fmla="*/ 346 h 424"/>
                  <a:gd name="T62" fmla="*/ 207 w 569"/>
                  <a:gd name="T63" fmla="*/ 325 h 424"/>
                  <a:gd name="T64" fmla="*/ 196 w 569"/>
                  <a:gd name="T65" fmla="*/ 295 h 424"/>
                  <a:gd name="T66" fmla="*/ 194 w 569"/>
                  <a:gd name="T67" fmla="*/ 253 h 424"/>
                  <a:gd name="T68" fmla="*/ 152 w 569"/>
                  <a:gd name="T69" fmla="*/ 200 h 424"/>
                  <a:gd name="T70" fmla="*/ 131 w 569"/>
                  <a:gd name="T71" fmla="*/ 177 h 424"/>
                  <a:gd name="T72" fmla="*/ 133 w 569"/>
                  <a:gd name="T73" fmla="*/ 156 h 424"/>
                  <a:gd name="T74" fmla="*/ 112 w 569"/>
                  <a:gd name="T75" fmla="*/ 126 h 424"/>
                  <a:gd name="T76" fmla="*/ 91 w 569"/>
                  <a:gd name="T77" fmla="*/ 105 h 424"/>
                  <a:gd name="T78" fmla="*/ 76 w 569"/>
                  <a:gd name="T79" fmla="*/ 72 h 424"/>
                  <a:gd name="T80" fmla="*/ 65 w 569"/>
                  <a:gd name="T81" fmla="*/ 36 h 424"/>
                  <a:gd name="T82" fmla="*/ 40 w 569"/>
                  <a:gd name="T83" fmla="*/ 40 h 424"/>
                  <a:gd name="T84" fmla="*/ 55 w 569"/>
                  <a:gd name="T85" fmla="*/ 93 h 424"/>
                  <a:gd name="T86" fmla="*/ 76 w 569"/>
                  <a:gd name="T87" fmla="*/ 124 h 424"/>
                  <a:gd name="T88" fmla="*/ 89 w 569"/>
                  <a:gd name="T89" fmla="*/ 145 h 424"/>
                  <a:gd name="T90" fmla="*/ 97 w 569"/>
                  <a:gd name="T91" fmla="*/ 183 h 424"/>
                  <a:gd name="T92" fmla="*/ 107 w 569"/>
                  <a:gd name="T93" fmla="*/ 207 h 424"/>
                  <a:gd name="T94" fmla="*/ 114 w 569"/>
                  <a:gd name="T95" fmla="*/ 238 h 424"/>
                  <a:gd name="T96" fmla="*/ 84 w 569"/>
                  <a:gd name="T97" fmla="*/ 202 h 424"/>
                  <a:gd name="T98" fmla="*/ 70 w 569"/>
                  <a:gd name="T99" fmla="*/ 158 h 424"/>
                  <a:gd name="T100" fmla="*/ 48 w 569"/>
                  <a:gd name="T101" fmla="*/ 143 h 424"/>
                  <a:gd name="T102" fmla="*/ 32 w 569"/>
                  <a:gd name="T103" fmla="*/ 120 h 424"/>
                  <a:gd name="T104" fmla="*/ 44 w 569"/>
                  <a:gd name="T105" fmla="*/ 112 h 424"/>
                  <a:gd name="T106" fmla="*/ 19 w 569"/>
                  <a:gd name="T107" fmla="*/ 74 h 424"/>
                  <a:gd name="T108" fmla="*/ 13 w 569"/>
                  <a:gd name="T109" fmla="*/ 38 h 424"/>
                  <a:gd name="T110" fmla="*/ 105 w 569"/>
                  <a:gd name="T111" fmla="*/ 192 h 424"/>
                  <a:gd name="T112" fmla="*/ 105 w 569"/>
                  <a:gd name="T113" fmla="*/ 202 h 424"/>
                  <a:gd name="T114" fmla="*/ 360 w 569"/>
                  <a:gd name="T115" fmla="*/ 198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9" h="424">
                    <a:moveTo>
                      <a:pt x="0" y="2"/>
                    </a:moveTo>
                    <a:lnTo>
                      <a:pt x="46" y="0"/>
                    </a:lnTo>
                    <a:lnTo>
                      <a:pt x="48" y="2"/>
                    </a:lnTo>
                    <a:lnTo>
                      <a:pt x="48" y="4"/>
                    </a:lnTo>
                    <a:lnTo>
                      <a:pt x="116" y="36"/>
                    </a:lnTo>
                    <a:lnTo>
                      <a:pt x="173" y="36"/>
                    </a:lnTo>
                    <a:lnTo>
                      <a:pt x="173" y="29"/>
                    </a:lnTo>
                    <a:lnTo>
                      <a:pt x="204" y="32"/>
                    </a:lnTo>
                    <a:lnTo>
                      <a:pt x="209" y="34"/>
                    </a:lnTo>
                    <a:lnTo>
                      <a:pt x="211" y="38"/>
                    </a:lnTo>
                    <a:lnTo>
                      <a:pt x="213" y="40"/>
                    </a:lnTo>
                    <a:lnTo>
                      <a:pt x="213" y="42"/>
                    </a:lnTo>
                    <a:lnTo>
                      <a:pt x="215" y="42"/>
                    </a:lnTo>
                    <a:lnTo>
                      <a:pt x="217" y="44"/>
                    </a:lnTo>
                    <a:lnTo>
                      <a:pt x="217" y="46"/>
                    </a:lnTo>
                    <a:lnTo>
                      <a:pt x="219" y="46"/>
                    </a:lnTo>
                    <a:lnTo>
                      <a:pt x="223" y="51"/>
                    </a:lnTo>
                    <a:lnTo>
                      <a:pt x="223" y="51"/>
                    </a:lnTo>
                    <a:lnTo>
                      <a:pt x="221" y="53"/>
                    </a:lnTo>
                    <a:lnTo>
                      <a:pt x="223" y="53"/>
                    </a:lnTo>
                    <a:lnTo>
                      <a:pt x="228" y="55"/>
                    </a:lnTo>
                    <a:lnTo>
                      <a:pt x="230" y="59"/>
                    </a:lnTo>
                    <a:lnTo>
                      <a:pt x="230" y="63"/>
                    </a:lnTo>
                    <a:lnTo>
                      <a:pt x="230" y="65"/>
                    </a:lnTo>
                    <a:lnTo>
                      <a:pt x="232" y="65"/>
                    </a:lnTo>
                    <a:lnTo>
                      <a:pt x="232" y="65"/>
                    </a:lnTo>
                    <a:lnTo>
                      <a:pt x="234" y="67"/>
                    </a:lnTo>
                    <a:lnTo>
                      <a:pt x="236" y="72"/>
                    </a:lnTo>
                    <a:lnTo>
                      <a:pt x="234" y="72"/>
                    </a:lnTo>
                    <a:lnTo>
                      <a:pt x="232" y="74"/>
                    </a:lnTo>
                    <a:lnTo>
                      <a:pt x="232" y="74"/>
                    </a:lnTo>
                    <a:lnTo>
                      <a:pt x="236" y="78"/>
                    </a:lnTo>
                    <a:lnTo>
                      <a:pt x="238" y="82"/>
                    </a:lnTo>
                    <a:lnTo>
                      <a:pt x="238" y="84"/>
                    </a:lnTo>
                    <a:lnTo>
                      <a:pt x="238" y="86"/>
                    </a:lnTo>
                    <a:lnTo>
                      <a:pt x="240" y="86"/>
                    </a:lnTo>
                    <a:lnTo>
                      <a:pt x="242" y="86"/>
                    </a:lnTo>
                    <a:lnTo>
                      <a:pt x="242" y="86"/>
                    </a:lnTo>
                    <a:lnTo>
                      <a:pt x="244" y="88"/>
                    </a:lnTo>
                    <a:lnTo>
                      <a:pt x="244" y="88"/>
                    </a:lnTo>
                    <a:lnTo>
                      <a:pt x="244" y="91"/>
                    </a:lnTo>
                    <a:lnTo>
                      <a:pt x="247" y="93"/>
                    </a:lnTo>
                    <a:lnTo>
                      <a:pt x="249" y="93"/>
                    </a:lnTo>
                    <a:lnTo>
                      <a:pt x="253" y="95"/>
                    </a:lnTo>
                    <a:lnTo>
                      <a:pt x="253" y="95"/>
                    </a:lnTo>
                    <a:lnTo>
                      <a:pt x="257" y="97"/>
                    </a:lnTo>
                    <a:lnTo>
                      <a:pt x="261" y="99"/>
                    </a:lnTo>
                    <a:lnTo>
                      <a:pt x="261" y="99"/>
                    </a:lnTo>
                    <a:lnTo>
                      <a:pt x="263" y="99"/>
                    </a:lnTo>
                    <a:lnTo>
                      <a:pt x="266" y="99"/>
                    </a:lnTo>
                    <a:lnTo>
                      <a:pt x="266" y="99"/>
                    </a:lnTo>
                    <a:lnTo>
                      <a:pt x="270" y="95"/>
                    </a:lnTo>
                    <a:lnTo>
                      <a:pt x="272" y="95"/>
                    </a:lnTo>
                    <a:lnTo>
                      <a:pt x="272" y="93"/>
                    </a:lnTo>
                    <a:lnTo>
                      <a:pt x="272" y="93"/>
                    </a:lnTo>
                    <a:lnTo>
                      <a:pt x="272" y="91"/>
                    </a:lnTo>
                    <a:lnTo>
                      <a:pt x="276" y="84"/>
                    </a:lnTo>
                    <a:lnTo>
                      <a:pt x="278" y="82"/>
                    </a:lnTo>
                    <a:lnTo>
                      <a:pt x="280" y="82"/>
                    </a:lnTo>
                    <a:lnTo>
                      <a:pt x="282" y="82"/>
                    </a:lnTo>
                    <a:lnTo>
                      <a:pt x="282" y="82"/>
                    </a:lnTo>
                    <a:lnTo>
                      <a:pt x="285" y="82"/>
                    </a:lnTo>
                    <a:lnTo>
                      <a:pt x="285" y="80"/>
                    </a:lnTo>
                    <a:lnTo>
                      <a:pt x="289" y="80"/>
                    </a:lnTo>
                    <a:lnTo>
                      <a:pt x="291" y="80"/>
                    </a:lnTo>
                    <a:lnTo>
                      <a:pt x="295" y="80"/>
                    </a:lnTo>
                    <a:lnTo>
                      <a:pt x="297" y="82"/>
                    </a:lnTo>
                    <a:lnTo>
                      <a:pt x="297" y="82"/>
                    </a:lnTo>
                    <a:lnTo>
                      <a:pt x="299" y="82"/>
                    </a:lnTo>
                    <a:lnTo>
                      <a:pt x="304" y="84"/>
                    </a:lnTo>
                    <a:lnTo>
                      <a:pt x="306" y="86"/>
                    </a:lnTo>
                    <a:lnTo>
                      <a:pt x="308" y="91"/>
                    </a:lnTo>
                    <a:lnTo>
                      <a:pt x="312" y="95"/>
                    </a:lnTo>
                    <a:lnTo>
                      <a:pt x="314" y="99"/>
                    </a:lnTo>
                    <a:lnTo>
                      <a:pt x="314" y="101"/>
                    </a:lnTo>
                    <a:lnTo>
                      <a:pt x="314" y="103"/>
                    </a:lnTo>
                    <a:lnTo>
                      <a:pt x="314" y="107"/>
                    </a:lnTo>
                    <a:lnTo>
                      <a:pt x="316" y="110"/>
                    </a:lnTo>
                    <a:lnTo>
                      <a:pt x="318" y="112"/>
                    </a:lnTo>
                    <a:lnTo>
                      <a:pt x="320" y="118"/>
                    </a:lnTo>
                    <a:lnTo>
                      <a:pt x="322" y="120"/>
                    </a:lnTo>
                    <a:lnTo>
                      <a:pt x="322" y="122"/>
                    </a:lnTo>
                    <a:lnTo>
                      <a:pt x="327" y="124"/>
                    </a:lnTo>
                    <a:lnTo>
                      <a:pt x="327" y="129"/>
                    </a:lnTo>
                    <a:lnTo>
                      <a:pt x="329" y="131"/>
                    </a:lnTo>
                    <a:lnTo>
                      <a:pt x="333" y="135"/>
                    </a:lnTo>
                    <a:lnTo>
                      <a:pt x="333" y="139"/>
                    </a:lnTo>
                    <a:lnTo>
                      <a:pt x="331" y="141"/>
                    </a:lnTo>
                    <a:lnTo>
                      <a:pt x="331" y="143"/>
                    </a:lnTo>
                    <a:lnTo>
                      <a:pt x="333" y="145"/>
                    </a:lnTo>
                    <a:lnTo>
                      <a:pt x="335" y="156"/>
                    </a:lnTo>
                    <a:lnTo>
                      <a:pt x="335" y="160"/>
                    </a:lnTo>
                    <a:lnTo>
                      <a:pt x="337" y="162"/>
                    </a:lnTo>
                    <a:lnTo>
                      <a:pt x="337" y="164"/>
                    </a:lnTo>
                    <a:lnTo>
                      <a:pt x="341" y="164"/>
                    </a:lnTo>
                    <a:lnTo>
                      <a:pt x="344" y="164"/>
                    </a:lnTo>
                    <a:lnTo>
                      <a:pt x="346" y="166"/>
                    </a:lnTo>
                    <a:lnTo>
                      <a:pt x="348" y="169"/>
                    </a:lnTo>
                    <a:lnTo>
                      <a:pt x="356" y="171"/>
                    </a:lnTo>
                    <a:lnTo>
                      <a:pt x="358" y="173"/>
                    </a:lnTo>
                    <a:lnTo>
                      <a:pt x="363" y="173"/>
                    </a:lnTo>
                    <a:lnTo>
                      <a:pt x="365" y="177"/>
                    </a:lnTo>
                    <a:lnTo>
                      <a:pt x="365" y="177"/>
                    </a:lnTo>
                    <a:lnTo>
                      <a:pt x="365" y="179"/>
                    </a:lnTo>
                    <a:lnTo>
                      <a:pt x="369" y="177"/>
                    </a:lnTo>
                    <a:lnTo>
                      <a:pt x="369" y="173"/>
                    </a:lnTo>
                    <a:lnTo>
                      <a:pt x="371" y="171"/>
                    </a:lnTo>
                    <a:lnTo>
                      <a:pt x="371" y="171"/>
                    </a:lnTo>
                    <a:lnTo>
                      <a:pt x="371" y="177"/>
                    </a:lnTo>
                    <a:lnTo>
                      <a:pt x="369" y="179"/>
                    </a:lnTo>
                    <a:lnTo>
                      <a:pt x="369" y="183"/>
                    </a:lnTo>
                    <a:lnTo>
                      <a:pt x="365" y="188"/>
                    </a:lnTo>
                    <a:lnTo>
                      <a:pt x="365" y="192"/>
                    </a:lnTo>
                    <a:lnTo>
                      <a:pt x="363" y="192"/>
                    </a:lnTo>
                    <a:lnTo>
                      <a:pt x="363" y="190"/>
                    </a:lnTo>
                    <a:lnTo>
                      <a:pt x="363" y="185"/>
                    </a:lnTo>
                    <a:lnTo>
                      <a:pt x="360" y="185"/>
                    </a:lnTo>
                    <a:lnTo>
                      <a:pt x="360" y="192"/>
                    </a:lnTo>
                    <a:lnTo>
                      <a:pt x="358" y="194"/>
                    </a:lnTo>
                    <a:lnTo>
                      <a:pt x="360" y="196"/>
                    </a:lnTo>
                    <a:lnTo>
                      <a:pt x="358" y="198"/>
                    </a:lnTo>
                    <a:lnTo>
                      <a:pt x="358" y="202"/>
                    </a:lnTo>
                    <a:lnTo>
                      <a:pt x="356" y="204"/>
                    </a:lnTo>
                    <a:lnTo>
                      <a:pt x="356" y="211"/>
                    </a:lnTo>
                    <a:lnTo>
                      <a:pt x="356" y="211"/>
                    </a:lnTo>
                    <a:lnTo>
                      <a:pt x="356" y="215"/>
                    </a:lnTo>
                    <a:lnTo>
                      <a:pt x="356" y="217"/>
                    </a:lnTo>
                    <a:lnTo>
                      <a:pt x="354" y="228"/>
                    </a:lnTo>
                    <a:lnTo>
                      <a:pt x="354" y="234"/>
                    </a:lnTo>
                    <a:lnTo>
                      <a:pt x="354" y="242"/>
                    </a:lnTo>
                    <a:lnTo>
                      <a:pt x="350" y="247"/>
                    </a:lnTo>
                    <a:lnTo>
                      <a:pt x="352" y="251"/>
                    </a:lnTo>
                    <a:lnTo>
                      <a:pt x="354" y="257"/>
                    </a:lnTo>
                    <a:lnTo>
                      <a:pt x="352" y="261"/>
                    </a:lnTo>
                    <a:lnTo>
                      <a:pt x="358" y="270"/>
                    </a:lnTo>
                    <a:lnTo>
                      <a:pt x="358" y="276"/>
                    </a:lnTo>
                    <a:lnTo>
                      <a:pt x="356" y="278"/>
                    </a:lnTo>
                    <a:lnTo>
                      <a:pt x="356" y="270"/>
                    </a:lnTo>
                    <a:lnTo>
                      <a:pt x="352" y="266"/>
                    </a:lnTo>
                    <a:lnTo>
                      <a:pt x="352" y="270"/>
                    </a:lnTo>
                    <a:lnTo>
                      <a:pt x="354" y="272"/>
                    </a:lnTo>
                    <a:lnTo>
                      <a:pt x="356" y="280"/>
                    </a:lnTo>
                    <a:lnTo>
                      <a:pt x="356" y="282"/>
                    </a:lnTo>
                    <a:lnTo>
                      <a:pt x="356" y="284"/>
                    </a:lnTo>
                    <a:lnTo>
                      <a:pt x="358" y="289"/>
                    </a:lnTo>
                    <a:lnTo>
                      <a:pt x="358" y="293"/>
                    </a:lnTo>
                    <a:lnTo>
                      <a:pt x="369" y="303"/>
                    </a:lnTo>
                    <a:lnTo>
                      <a:pt x="371" y="308"/>
                    </a:lnTo>
                    <a:lnTo>
                      <a:pt x="375" y="314"/>
                    </a:lnTo>
                    <a:lnTo>
                      <a:pt x="375" y="316"/>
                    </a:lnTo>
                    <a:lnTo>
                      <a:pt x="375" y="320"/>
                    </a:lnTo>
                    <a:lnTo>
                      <a:pt x="384" y="331"/>
                    </a:lnTo>
                    <a:lnTo>
                      <a:pt x="388" y="333"/>
                    </a:lnTo>
                    <a:lnTo>
                      <a:pt x="390" y="333"/>
                    </a:lnTo>
                    <a:lnTo>
                      <a:pt x="394" y="333"/>
                    </a:lnTo>
                    <a:lnTo>
                      <a:pt x="396" y="335"/>
                    </a:lnTo>
                    <a:lnTo>
                      <a:pt x="403" y="337"/>
                    </a:lnTo>
                    <a:lnTo>
                      <a:pt x="407" y="344"/>
                    </a:lnTo>
                    <a:lnTo>
                      <a:pt x="407" y="348"/>
                    </a:lnTo>
                    <a:lnTo>
                      <a:pt x="413" y="346"/>
                    </a:lnTo>
                    <a:lnTo>
                      <a:pt x="419" y="344"/>
                    </a:lnTo>
                    <a:lnTo>
                      <a:pt x="422" y="346"/>
                    </a:lnTo>
                    <a:lnTo>
                      <a:pt x="424" y="346"/>
                    </a:lnTo>
                    <a:lnTo>
                      <a:pt x="432" y="341"/>
                    </a:lnTo>
                    <a:lnTo>
                      <a:pt x="432" y="339"/>
                    </a:lnTo>
                    <a:lnTo>
                      <a:pt x="441" y="339"/>
                    </a:lnTo>
                    <a:lnTo>
                      <a:pt x="445" y="339"/>
                    </a:lnTo>
                    <a:lnTo>
                      <a:pt x="447" y="337"/>
                    </a:lnTo>
                    <a:lnTo>
                      <a:pt x="453" y="335"/>
                    </a:lnTo>
                    <a:lnTo>
                      <a:pt x="457" y="337"/>
                    </a:lnTo>
                    <a:lnTo>
                      <a:pt x="459" y="335"/>
                    </a:lnTo>
                    <a:lnTo>
                      <a:pt x="466" y="337"/>
                    </a:lnTo>
                    <a:lnTo>
                      <a:pt x="462" y="339"/>
                    </a:lnTo>
                    <a:lnTo>
                      <a:pt x="459" y="341"/>
                    </a:lnTo>
                    <a:lnTo>
                      <a:pt x="464" y="344"/>
                    </a:lnTo>
                    <a:lnTo>
                      <a:pt x="466" y="346"/>
                    </a:lnTo>
                    <a:lnTo>
                      <a:pt x="468" y="344"/>
                    </a:lnTo>
                    <a:lnTo>
                      <a:pt x="470" y="344"/>
                    </a:lnTo>
                    <a:lnTo>
                      <a:pt x="474" y="339"/>
                    </a:lnTo>
                    <a:lnTo>
                      <a:pt x="474" y="333"/>
                    </a:lnTo>
                    <a:lnTo>
                      <a:pt x="474" y="329"/>
                    </a:lnTo>
                    <a:lnTo>
                      <a:pt x="470" y="331"/>
                    </a:lnTo>
                    <a:lnTo>
                      <a:pt x="470" y="331"/>
                    </a:lnTo>
                    <a:lnTo>
                      <a:pt x="478" y="327"/>
                    </a:lnTo>
                    <a:lnTo>
                      <a:pt x="483" y="327"/>
                    </a:lnTo>
                    <a:lnTo>
                      <a:pt x="487" y="320"/>
                    </a:lnTo>
                    <a:lnTo>
                      <a:pt x="487" y="314"/>
                    </a:lnTo>
                    <a:lnTo>
                      <a:pt x="493" y="306"/>
                    </a:lnTo>
                    <a:lnTo>
                      <a:pt x="493" y="306"/>
                    </a:lnTo>
                    <a:lnTo>
                      <a:pt x="493" y="293"/>
                    </a:lnTo>
                    <a:lnTo>
                      <a:pt x="502" y="284"/>
                    </a:lnTo>
                    <a:lnTo>
                      <a:pt x="497" y="284"/>
                    </a:lnTo>
                    <a:lnTo>
                      <a:pt x="497" y="280"/>
                    </a:lnTo>
                    <a:lnTo>
                      <a:pt x="510" y="278"/>
                    </a:lnTo>
                    <a:lnTo>
                      <a:pt x="527" y="278"/>
                    </a:lnTo>
                    <a:lnTo>
                      <a:pt x="531" y="274"/>
                    </a:lnTo>
                    <a:lnTo>
                      <a:pt x="535" y="274"/>
                    </a:lnTo>
                    <a:lnTo>
                      <a:pt x="537" y="276"/>
                    </a:lnTo>
                    <a:lnTo>
                      <a:pt x="542" y="274"/>
                    </a:lnTo>
                    <a:lnTo>
                      <a:pt x="542" y="272"/>
                    </a:lnTo>
                    <a:lnTo>
                      <a:pt x="550" y="270"/>
                    </a:lnTo>
                    <a:lnTo>
                      <a:pt x="559" y="274"/>
                    </a:lnTo>
                    <a:lnTo>
                      <a:pt x="561" y="272"/>
                    </a:lnTo>
                    <a:lnTo>
                      <a:pt x="561" y="270"/>
                    </a:lnTo>
                    <a:lnTo>
                      <a:pt x="563" y="270"/>
                    </a:lnTo>
                    <a:lnTo>
                      <a:pt x="569" y="276"/>
                    </a:lnTo>
                    <a:lnTo>
                      <a:pt x="569" y="280"/>
                    </a:lnTo>
                    <a:lnTo>
                      <a:pt x="567" y="287"/>
                    </a:lnTo>
                    <a:lnTo>
                      <a:pt x="563" y="293"/>
                    </a:lnTo>
                    <a:lnTo>
                      <a:pt x="554" y="301"/>
                    </a:lnTo>
                    <a:lnTo>
                      <a:pt x="552" y="306"/>
                    </a:lnTo>
                    <a:lnTo>
                      <a:pt x="552" y="310"/>
                    </a:lnTo>
                    <a:lnTo>
                      <a:pt x="548" y="312"/>
                    </a:lnTo>
                    <a:lnTo>
                      <a:pt x="546" y="314"/>
                    </a:lnTo>
                    <a:lnTo>
                      <a:pt x="548" y="316"/>
                    </a:lnTo>
                    <a:lnTo>
                      <a:pt x="552" y="316"/>
                    </a:lnTo>
                    <a:lnTo>
                      <a:pt x="552" y="318"/>
                    </a:lnTo>
                    <a:lnTo>
                      <a:pt x="546" y="325"/>
                    </a:lnTo>
                    <a:lnTo>
                      <a:pt x="546" y="325"/>
                    </a:lnTo>
                    <a:lnTo>
                      <a:pt x="548" y="327"/>
                    </a:lnTo>
                    <a:lnTo>
                      <a:pt x="550" y="325"/>
                    </a:lnTo>
                    <a:lnTo>
                      <a:pt x="552" y="325"/>
                    </a:lnTo>
                    <a:lnTo>
                      <a:pt x="550" y="327"/>
                    </a:lnTo>
                    <a:lnTo>
                      <a:pt x="548" y="339"/>
                    </a:lnTo>
                    <a:lnTo>
                      <a:pt x="544" y="346"/>
                    </a:lnTo>
                    <a:lnTo>
                      <a:pt x="542" y="348"/>
                    </a:lnTo>
                    <a:lnTo>
                      <a:pt x="542" y="344"/>
                    </a:lnTo>
                    <a:lnTo>
                      <a:pt x="537" y="339"/>
                    </a:lnTo>
                    <a:lnTo>
                      <a:pt x="537" y="339"/>
                    </a:lnTo>
                    <a:lnTo>
                      <a:pt x="537" y="337"/>
                    </a:lnTo>
                    <a:lnTo>
                      <a:pt x="540" y="333"/>
                    </a:lnTo>
                    <a:lnTo>
                      <a:pt x="537" y="333"/>
                    </a:lnTo>
                    <a:lnTo>
                      <a:pt x="533" y="339"/>
                    </a:lnTo>
                    <a:lnTo>
                      <a:pt x="529" y="341"/>
                    </a:lnTo>
                    <a:lnTo>
                      <a:pt x="529" y="341"/>
                    </a:lnTo>
                    <a:lnTo>
                      <a:pt x="527" y="341"/>
                    </a:lnTo>
                    <a:lnTo>
                      <a:pt x="525" y="344"/>
                    </a:lnTo>
                    <a:lnTo>
                      <a:pt x="525" y="344"/>
                    </a:lnTo>
                    <a:lnTo>
                      <a:pt x="523" y="348"/>
                    </a:lnTo>
                    <a:lnTo>
                      <a:pt x="521" y="350"/>
                    </a:lnTo>
                    <a:lnTo>
                      <a:pt x="521" y="352"/>
                    </a:lnTo>
                    <a:lnTo>
                      <a:pt x="518" y="352"/>
                    </a:lnTo>
                    <a:lnTo>
                      <a:pt x="518" y="354"/>
                    </a:lnTo>
                    <a:lnTo>
                      <a:pt x="518" y="352"/>
                    </a:lnTo>
                    <a:lnTo>
                      <a:pt x="516" y="352"/>
                    </a:lnTo>
                    <a:lnTo>
                      <a:pt x="514" y="350"/>
                    </a:lnTo>
                    <a:lnTo>
                      <a:pt x="512" y="352"/>
                    </a:lnTo>
                    <a:lnTo>
                      <a:pt x="512" y="356"/>
                    </a:lnTo>
                    <a:lnTo>
                      <a:pt x="476" y="354"/>
                    </a:lnTo>
                    <a:lnTo>
                      <a:pt x="476" y="365"/>
                    </a:lnTo>
                    <a:lnTo>
                      <a:pt x="468" y="367"/>
                    </a:lnTo>
                    <a:lnTo>
                      <a:pt x="472" y="369"/>
                    </a:lnTo>
                    <a:lnTo>
                      <a:pt x="472" y="371"/>
                    </a:lnTo>
                    <a:lnTo>
                      <a:pt x="476" y="375"/>
                    </a:lnTo>
                    <a:lnTo>
                      <a:pt x="478" y="377"/>
                    </a:lnTo>
                    <a:lnTo>
                      <a:pt x="481" y="377"/>
                    </a:lnTo>
                    <a:lnTo>
                      <a:pt x="483" y="379"/>
                    </a:lnTo>
                    <a:lnTo>
                      <a:pt x="483" y="381"/>
                    </a:lnTo>
                    <a:lnTo>
                      <a:pt x="485" y="384"/>
                    </a:lnTo>
                    <a:lnTo>
                      <a:pt x="487" y="384"/>
                    </a:lnTo>
                    <a:lnTo>
                      <a:pt x="489" y="386"/>
                    </a:lnTo>
                    <a:lnTo>
                      <a:pt x="489" y="388"/>
                    </a:lnTo>
                    <a:lnTo>
                      <a:pt x="487" y="390"/>
                    </a:lnTo>
                    <a:lnTo>
                      <a:pt x="462" y="390"/>
                    </a:lnTo>
                    <a:lnTo>
                      <a:pt x="451" y="409"/>
                    </a:lnTo>
                    <a:lnTo>
                      <a:pt x="451" y="411"/>
                    </a:lnTo>
                    <a:lnTo>
                      <a:pt x="451" y="413"/>
                    </a:lnTo>
                    <a:lnTo>
                      <a:pt x="451" y="415"/>
                    </a:lnTo>
                    <a:lnTo>
                      <a:pt x="451" y="417"/>
                    </a:lnTo>
                    <a:lnTo>
                      <a:pt x="451" y="417"/>
                    </a:lnTo>
                    <a:lnTo>
                      <a:pt x="451" y="419"/>
                    </a:lnTo>
                    <a:lnTo>
                      <a:pt x="451" y="419"/>
                    </a:lnTo>
                    <a:lnTo>
                      <a:pt x="449" y="421"/>
                    </a:lnTo>
                    <a:lnTo>
                      <a:pt x="449" y="424"/>
                    </a:lnTo>
                    <a:lnTo>
                      <a:pt x="445" y="419"/>
                    </a:lnTo>
                    <a:lnTo>
                      <a:pt x="441" y="415"/>
                    </a:lnTo>
                    <a:lnTo>
                      <a:pt x="438" y="413"/>
                    </a:lnTo>
                    <a:lnTo>
                      <a:pt x="434" y="411"/>
                    </a:lnTo>
                    <a:lnTo>
                      <a:pt x="422" y="400"/>
                    </a:lnTo>
                    <a:lnTo>
                      <a:pt x="419" y="398"/>
                    </a:lnTo>
                    <a:lnTo>
                      <a:pt x="419" y="396"/>
                    </a:lnTo>
                    <a:lnTo>
                      <a:pt x="415" y="392"/>
                    </a:lnTo>
                    <a:lnTo>
                      <a:pt x="413" y="388"/>
                    </a:lnTo>
                    <a:lnTo>
                      <a:pt x="409" y="388"/>
                    </a:lnTo>
                    <a:lnTo>
                      <a:pt x="409" y="388"/>
                    </a:lnTo>
                    <a:lnTo>
                      <a:pt x="407" y="388"/>
                    </a:lnTo>
                    <a:lnTo>
                      <a:pt x="407" y="388"/>
                    </a:lnTo>
                    <a:lnTo>
                      <a:pt x="413" y="392"/>
                    </a:lnTo>
                    <a:lnTo>
                      <a:pt x="417" y="396"/>
                    </a:lnTo>
                    <a:lnTo>
                      <a:pt x="417" y="396"/>
                    </a:lnTo>
                    <a:lnTo>
                      <a:pt x="415" y="394"/>
                    </a:lnTo>
                    <a:lnTo>
                      <a:pt x="409" y="390"/>
                    </a:lnTo>
                    <a:lnTo>
                      <a:pt x="405" y="390"/>
                    </a:lnTo>
                    <a:lnTo>
                      <a:pt x="403" y="390"/>
                    </a:lnTo>
                    <a:lnTo>
                      <a:pt x="400" y="388"/>
                    </a:lnTo>
                    <a:lnTo>
                      <a:pt x="403" y="388"/>
                    </a:lnTo>
                    <a:lnTo>
                      <a:pt x="405" y="388"/>
                    </a:lnTo>
                    <a:lnTo>
                      <a:pt x="405" y="386"/>
                    </a:lnTo>
                    <a:lnTo>
                      <a:pt x="403" y="386"/>
                    </a:lnTo>
                    <a:lnTo>
                      <a:pt x="398" y="388"/>
                    </a:lnTo>
                    <a:lnTo>
                      <a:pt x="398" y="386"/>
                    </a:lnTo>
                    <a:lnTo>
                      <a:pt x="398" y="384"/>
                    </a:lnTo>
                    <a:lnTo>
                      <a:pt x="394" y="388"/>
                    </a:lnTo>
                    <a:lnTo>
                      <a:pt x="394" y="388"/>
                    </a:lnTo>
                    <a:lnTo>
                      <a:pt x="396" y="388"/>
                    </a:lnTo>
                    <a:lnTo>
                      <a:pt x="400" y="390"/>
                    </a:lnTo>
                    <a:lnTo>
                      <a:pt x="400" y="390"/>
                    </a:lnTo>
                    <a:lnTo>
                      <a:pt x="398" y="390"/>
                    </a:lnTo>
                    <a:lnTo>
                      <a:pt x="394" y="390"/>
                    </a:lnTo>
                    <a:lnTo>
                      <a:pt x="390" y="392"/>
                    </a:lnTo>
                    <a:lnTo>
                      <a:pt x="384" y="394"/>
                    </a:lnTo>
                    <a:lnTo>
                      <a:pt x="379" y="396"/>
                    </a:lnTo>
                    <a:lnTo>
                      <a:pt x="369" y="400"/>
                    </a:lnTo>
                    <a:lnTo>
                      <a:pt x="365" y="400"/>
                    </a:lnTo>
                    <a:lnTo>
                      <a:pt x="356" y="396"/>
                    </a:lnTo>
                    <a:lnTo>
                      <a:pt x="350" y="394"/>
                    </a:lnTo>
                    <a:lnTo>
                      <a:pt x="344" y="394"/>
                    </a:lnTo>
                    <a:lnTo>
                      <a:pt x="335" y="390"/>
                    </a:lnTo>
                    <a:lnTo>
                      <a:pt x="333" y="388"/>
                    </a:lnTo>
                    <a:lnTo>
                      <a:pt x="331" y="388"/>
                    </a:lnTo>
                    <a:lnTo>
                      <a:pt x="327" y="388"/>
                    </a:lnTo>
                    <a:lnTo>
                      <a:pt x="322" y="386"/>
                    </a:lnTo>
                    <a:lnTo>
                      <a:pt x="320" y="381"/>
                    </a:lnTo>
                    <a:lnTo>
                      <a:pt x="318" y="381"/>
                    </a:lnTo>
                    <a:lnTo>
                      <a:pt x="316" y="381"/>
                    </a:lnTo>
                    <a:lnTo>
                      <a:pt x="310" y="379"/>
                    </a:lnTo>
                    <a:lnTo>
                      <a:pt x="306" y="379"/>
                    </a:lnTo>
                    <a:lnTo>
                      <a:pt x="301" y="375"/>
                    </a:lnTo>
                    <a:lnTo>
                      <a:pt x="297" y="373"/>
                    </a:lnTo>
                    <a:lnTo>
                      <a:pt x="287" y="371"/>
                    </a:lnTo>
                    <a:lnTo>
                      <a:pt x="278" y="367"/>
                    </a:lnTo>
                    <a:lnTo>
                      <a:pt x="274" y="362"/>
                    </a:lnTo>
                    <a:lnTo>
                      <a:pt x="270" y="360"/>
                    </a:lnTo>
                    <a:lnTo>
                      <a:pt x="261" y="352"/>
                    </a:lnTo>
                    <a:lnTo>
                      <a:pt x="259" y="350"/>
                    </a:lnTo>
                    <a:lnTo>
                      <a:pt x="257" y="350"/>
                    </a:lnTo>
                    <a:lnTo>
                      <a:pt x="255" y="352"/>
                    </a:lnTo>
                    <a:lnTo>
                      <a:pt x="253" y="352"/>
                    </a:lnTo>
                    <a:lnTo>
                      <a:pt x="244" y="348"/>
                    </a:lnTo>
                    <a:lnTo>
                      <a:pt x="242" y="348"/>
                    </a:lnTo>
                    <a:lnTo>
                      <a:pt x="238" y="346"/>
                    </a:lnTo>
                    <a:lnTo>
                      <a:pt x="236" y="348"/>
                    </a:lnTo>
                    <a:lnTo>
                      <a:pt x="234" y="346"/>
                    </a:lnTo>
                    <a:lnTo>
                      <a:pt x="230" y="341"/>
                    </a:lnTo>
                    <a:lnTo>
                      <a:pt x="228" y="335"/>
                    </a:lnTo>
                    <a:lnTo>
                      <a:pt x="221" y="331"/>
                    </a:lnTo>
                    <a:lnTo>
                      <a:pt x="217" y="329"/>
                    </a:lnTo>
                    <a:lnTo>
                      <a:pt x="217" y="327"/>
                    </a:lnTo>
                    <a:lnTo>
                      <a:pt x="219" y="325"/>
                    </a:lnTo>
                    <a:lnTo>
                      <a:pt x="217" y="325"/>
                    </a:lnTo>
                    <a:lnTo>
                      <a:pt x="213" y="325"/>
                    </a:lnTo>
                    <a:lnTo>
                      <a:pt x="207" y="325"/>
                    </a:lnTo>
                    <a:lnTo>
                      <a:pt x="204" y="320"/>
                    </a:lnTo>
                    <a:lnTo>
                      <a:pt x="202" y="320"/>
                    </a:lnTo>
                    <a:lnTo>
                      <a:pt x="200" y="320"/>
                    </a:lnTo>
                    <a:lnTo>
                      <a:pt x="198" y="314"/>
                    </a:lnTo>
                    <a:lnTo>
                      <a:pt x="194" y="310"/>
                    </a:lnTo>
                    <a:lnTo>
                      <a:pt x="194" y="308"/>
                    </a:lnTo>
                    <a:lnTo>
                      <a:pt x="192" y="306"/>
                    </a:lnTo>
                    <a:lnTo>
                      <a:pt x="190" y="297"/>
                    </a:lnTo>
                    <a:lnTo>
                      <a:pt x="190" y="295"/>
                    </a:lnTo>
                    <a:lnTo>
                      <a:pt x="192" y="295"/>
                    </a:lnTo>
                    <a:lnTo>
                      <a:pt x="196" y="295"/>
                    </a:lnTo>
                    <a:lnTo>
                      <a:pt x="198" y="293"/>
                    </a:lnTo>
                    <a:lnTo>
                      <a:pt x="196" y="291"/>
                    </a:lnTo>
                    <a:lnTo>
                      <a:pt x="194" y="291"/>
                    </a:lnTo>
                    <a:lnTo>
                      <a:pt x="194" y="287"/>
                    </a:lnTo>
                    <a:lnTo>
                      <a:pt x="198" y="284"/>
                    </a:lnTo>
                    <a:lnTo>
                      <a:pt x="200" y="280"/>
                    </a:lnTo>
                    <a:lnTo>
                      <a:pt x="200" y="276"/>
                    </a:lnTo>
                    <a:lnTo>
                      <a:pt x="196" y="266"/>
                    </a:lnTo>
                    <a:lnTo>
                      <a:pt x="194" y="259"/>
                    </a:lnTo>
                    <a:lnTo>
                      <a:pt x="192" y="257"/>
                    </a:lnTo>
                    <a:lnTo>
                      <a:pt x="194" y="253"/>
                    </a:lnTo>
                    <a:lnTo>
                      <a:pt x="194" y="249"/>
                    </a:lnTo>
                    <a:lnTo>
                      <a:pt x="185" y="240"/>
                    </a:lnTo>
                    <a:lnTo>
                      <a:pt x="185" y="236"/>
                    </a:lnTo>
                    <a:lnTo>
                      <a:pt x="179" y="230"/>
                    </a:lnTo>
                    <a:lnTo>
                      <a:pt x="175" y="221"/>
                    </a:lnTo>
                    <a:lnTo>
                      <a:pt x="169" y="213"/>
                    </a:lnTo>
                    <a:lnTo>
                      <a:pt x="164" y="209"/>
                    </a:lnTo>
                    <a:lnTo>
                      <a:pt x="162" y="207"/>
                    </a:lnTo>
                    <a:lnTo>
                      <a:pt x="162" y="204"/>
                    </a:lnTo>
                    <a:lnTo>
                      <a:pt x="156" y="202"/>
                    </a:lnTo>
                    <a:lnTo>
                      <a:pt x="152" y="200"/>
                    </a:lnTo>
                    <a:lnTo>
                      <a:pt x="152" y="198"/>
                    </a:lnTo>
                    <a:lnTo>
                      <a:pt x="154" y="198"/>
                    </a:lnTo>
                    <a:lnTo>
                      <a:pt x="156" y="194"/>
                    </a:lnTo>
                    <a:lnTo>
                      <a:pt x="154" y="192"/>
                    </a:lnTo>
                    <a:lnTo>
                      <a:pt x="154" y="188"/>
                    </a:lnTo>
                    <a:lnTo>
                      <a:pt x="152" y="185"/>
                    </a:lnTo>
                    <a:lnTo>
                      <a:pt x="150" y="185"/>
                    </a:lnTo>
                    <a:lnTo>
                      <a:pt x="145" y="185"/>
                    </a:lnTo>
                    <a:lnTo>
                      <a:pt x="137" y="179"/>
                    </a:lnTo>
                    <a:lnTo>
                      <a:pt x="135" y="177"/>
                    </a:lnTo>
                    <a:lnTo>
                      <a:pt x="131" y="177"/>
                    </a:lnTo>
                    <a:lnTo>
                      <a:pt x="129" y="173"/>
                    </a:lnTo>
                    <a:lnTo>
                      <a:pt x="126" y="171"/>
                    </a:lnTo>
                    <a:lnTo>
                      <a:pt x="129" y="164"/>
                    </a:lnTo>
                    <a:lnTo>
                      <a:pt x="133" y="160"/>
                    </a:lnTo>
                    <a:lnTo>
                      <a:pt x="135" y="160"/>
                    </a:lnTo>
                    <a:lnTo>
                      <a:pt x="137" y="162"/>
                    </a:lnTo>
                    <a:lnTo>
                      <a:pt x="139" y="160"/>
                    </a:lnTo>
                    <a:lnTo>
                      <a:pt x="139" y="158"/>
                    </a:lnTo>
                    <a:lnTo>
                      <a:pt x="137" y="156"/>
                    </a:lnTo>
                    <a:lnTo>
                      <a:pt x="137" y="158"/>
                    </a:lnTo>
                    <a:lnTo>
                      <a:pt x="133" y="156"/>
                    </a:lnTo>
                    <a:lnTo>
                      <a:pt x="133" y="154"/>
                    </a:lnTo>
                    <a:lnTo>
                      <a:pt x="129" y="147"/>
                    </a:lnTo>
                    <a:lnTo>
                      <a:pt x="126" y="150"/>
                    </a:lnTo>
                    <a:lnTo>
                      <a:pt x="122" y="147"/>
                    </a:lnTo>
                    <a:lnTo>
                      <a:pt x="120" y="145"/>
                    </a:lnTo>
                    <a:lnTo>
                      <a:pt x="122" y="141"/>
                    </a:lnTo>
                    <a:lnTo>
                      <a:pt x="120" y="141"/>
                    </a:lnTo>
                    <a:lnTo>
                      <a:pt x="118" y="141"/>
                    </a:lnTo>
                    <a:lnTo>
                      <a:pt x="110" y="135"/>
                    </a:lnTo>
                    <a:lnTo>
                      <a:pt x="110" y="129"/>
                    </a:lnTo>
                    <a:lnTo>
                      <a:pt x="112" y="126"/>
                    </a:lnTo>
                    <a:lnTo>
                      <a:pt x="112" y="122"/>
                    </a:lnTo>
                    <a:lnTo>
                      <a:pt x="110" y="120"/>
                    </a:lnTo>
                    <a:lnTo>
                      <a:pt x="105" y="122"/>
                    </a:lnTo>
                    <a:lnTo>
                      <a:pt x="105" y="120"/>
                    </a:lnTo>
                    <a:lnTo>
                      <a:pt x="103" y="120"/>
                    </a:lnTo>
                    <a:lnTo>
                      <a:pt x="101" y="118"/>
                    </a:lnTo>
                    <a:lnTo>
                      <a:pt x="99" y="116"/>
                    </a:lnTo>
                    <a:lnTo>
                      <a:pt x="97" y="112"/>
                    </a:lnTo>
                    <a:lnTo>
                      <a:pt x="95" y="107"/>
                    </a:lnTo>
                    <a:lnTo>
                      <a:pt x="93" y="107"/>
                    </a:lnTo>
                    <a:lnTo>
                      <a:pt x="91" y="105"/>
                    </a:lnTo>
                    <a:lnTo>
                      <a:pt x="91" y="101"/>
                    </a:lnTo>
                    <a:lnTo>
                      <a:pt x="91" y="97"/>
                    </a:lnTo>
                    <a:lnTo>
                      <a:pt x="86" y="97"/>
                    </a:lnTo>
                    <a:lnTo>
                      <a:pt x="84" y="91"/>
                    </a:lnTo>
                    <a:lnTo>
                      <a:pt x="84" y="88"/>
                    </a:lnTo>
                    <a:lnTo>
                      <a:pt x="82" y="88"/>
                    </a:lnTo>
                    <a:lnTo>
                      <a:pt x="80" y="84"/>
                    </a:lnTo>
                    <a:lnTo>
                      <a:pt x="82" y="84"/>
                    </a:lnTo>
                    <a:lnTo>
                      <a:pt x="82" y="82"/>
                    </a:lnTo>
                    <a:lnTo>
                      <a:pt x="78" y="74"/>
                    </a:lnTo>
                    <a:lnTo>
                      <a:pt x="76" y="72"/>
                    </a:lnTo>
                    <a:lnTo>
                      <a:pt x="76" y="67"/>
                    </a:lnTo>
                    <a:lnTo>
                      <a:pt x="76" y="63"/>
                    </a:lnTo>
                    <a:lnTo>
                      <a:pt x="74" y="61"/>
                    </a:lnTo>
                    <a:lnTo>
                      <a:pt x="74" y="53"/>
                    </a:lnTo>
                    <a:lnTo>
                      <a:pt x="72" y="48"/>
                    </a:lnTo>
                    <a:lnTo>
                      <a:pt x="72" y="46"/>
                    </a:lnTo>
                    <a:lnTo>
                      <a:pt x="74" y="42"/>
                    </a:lnTo>
                    <a:lnTo>
                      <a:pt x="74" y="40"/>
                    </a:lnTo>
                    <a:lnTo>
                      <a:pt x="70" y="38"/>
                    </a:lnTo>
                    <a:lnTo>
                      <a:pt x="65" y="38"/>
                    </a:lnTo>
                    <a:lnTo>
                      <a:pt x="65" y="36"/>
                    </a:lnTo>
                    <a:lnTo>
                      <a:pt x="61" y="32"/>
                    </a:lnTo>
                    <a:lnTo>
                      <a:pt x="59" y="34"/>
                    </a:lnTo>
                    <a:lnTo>
                      <a:pt x="57" y="34"/>
                    </a:lnTo>
                    <a:lnTo>
                      <a:pt x="55" y="32"/>
                    </a:lnTo>
                    <a:lnTo>
                      <a:pt x="51" y="27"/>
                    </a:lnTo>
                    <a:lnTo>
                      <a:pt x="44" y="25"/>
                    </a:lnTo>
                    <a:lnTo>
                      <a:pt x="42" y="19"/>
                    </a:lnTo>
                    <a:lnTo>
                      <a:pt x="44" y="25"/>
                    </a:lnTo>
                    <a:lnTo>
                      <a:pt x="44" y="27"/>
                    </a:lnTo>
                    <a:lnTo>
                      <a:pt x="42" y="36"/>
                    </a:lnTo>
                    <a:lnTo>
                      <a:pt x="40" y="40"/>
                    </a:lnTo>
                    <a:lnTo>
                      <a:pt x="42" y="48"/>
                    </a:lnTo>
                    <a:lnTo>
                      <a:pt x="42" y="61"/>
                    </a:lnTo>
                    <a:lnTo>
                      <a:pt x="40" y="65"/>
                    </a:lnTo>
                    <a:lnTo>
                      <a:pt x="42" y="67"/>
                    </a:lnTo>
                    <a:lnTo>
                      <a:pt x="46" y="74"/>
                    </a:lnTo>
                    <a:lnTo>
                      <a:pt x="46" y="78"/>
                    </a:lnTo>
                    <a:lnTo>
                      <a:pt x="48" y="78"/>
                    </a:lnTo>
                    <a:lnTo>
                      <a:pt x="48" y="80"/>
                    </a:lnTo>
                    <a:lnTo>
                      <a:pt x="55" y="84"/>
                    </a:lnTo>
                    <a:lnTo>
                      <a:pt x="57" y="88"/>
                    </a:lnTo>
                    <a:lnTo>
                      <a:pt x="55" y="93"/>
                    </a:lnTo>
                    <a:lnTo>
                      <a:pt x="57" y="95"/>
                    </a:lnTo>
                    <a:lnTo>
                      <a:pt x="59" y="97"/>
                    </a:lnTo>
                    <a:lnTo>
                      <a:pt x="63" y="99"/>
                    </a:lnTo>
                    <a:lnTo>
                      <a:pt x="63" y="103"/>
                    </a:lnTo>
                    <a:lnTo>
                      <a:pt x="65" y="105"/>
                    </a:lnTo>
                    <a:lnTo>
                      <a:pt x="67" y="105"/>
                    </a:lnTo>
                    <a:lnTo>
                      <a:pt x="70" y="112"/>
                    </a:lnTo>
                    <a:lnTo>
                      <a:pt x="70" y="116"/>
                    </a:lnTo>
                    <a:lnTo>
                      <a:pt x="70" y="120"/>
                    </a:lnTo>
                    <a:lnTo>
                      <a:pt x="74" y="124"/>
                    </a:lnTo>
                    <a:lnTo>
                      <a:pt x="76" y="124"/>
                    </a:lnTo>
                    <a:lnTo>
                      <a:pt x="78" y="131"/>
                    </a:lnTo>
                    <a:lnTo>
                      <a:pt x="80" y="137"/>
                    </a:lnTo>
                    <a:lnTo>
                      <a:pt x="82" y="137"/>
                    </a:lnTo>
                    <a:lnTo>
                      <a:pt x="82" y="139"/>
                    </a:lnTo>
                    <a:lnTo>
                      <a:pt x="82" y="143"/>
                    </a:lnTo>
                    <a:lnTo>
                      <a:pt x="82" y="145"/>
                    </a:lnTo>
                    <a:lnTo>
                      <a:pt x="84" y="152"/>
                    </a:lnTo>
                    <a:lnTo>
                      <a:pt x="86" y="150"/>
                    </a:lnTo>
                    <a:lnTo>
                      <a:pt x="86" y="147"/>
                    </a:lnTo>
                    <a:lnTo>
                      <a:pt x="86" y="145"/>
                    </a:lnTo>
                    <a:lnTo>
                      <a:pt x="89" y="145"/>
                    </a:lnTo>
                    <a:lnTo>
                      <a:pt x="89" y="147"/>
                    </a:lnTo>
                    <a:lnTo>
                      <a:pt x="91" y="152"/>
                    </a:lnTo>
                    <a:lnTo>
                      <a:pt x="93" y="160"/>
                    </a:lnTo>
                    <a:lnTo>
                      <a:pt x="93" y="162"/>
                    </a:lnTo>
                    <a:lnTo>
                      <a:pt x="93" y="169"/>
                    </a:lnTo>
                    <a:lnTo>
                      <a:pt x="93" y="171"/>
                    </a:lnTo>
                    <a:lnTo>
                      <a:pt x="93" y="173"/>
                    </a:lnTo>
                    <a:lnTo>
                      <a:pt x="95" y="177"/>
                    </a:lnTo>
                    <a:lnTo>
                      <a:pt x="95" y="179"/>
                    </a:lnTo>
                    <a:lnTo>
                      <a:pt x="97" y="181"/>
                    </a:lnTo>
                    <a:lnTo>
                      <a:pt x="97" y="183"/>
                    </a:lnTo>
                    <a:lnTo>
                      <a:pt x="97" y="188"/>
                    </a:lnTo>
                    <a:lnTo>
                      <a:pt x="99" y="190"/>
                    </a:lnTo>
                    <a:lnTo>
                      <a:pt x="99" y="194"/>
                    </a:lnTo>
                    <a:lnTo>
                      <a:pt x="97" y="198"/>
                    </a:lnTo>
                    <a:lnTo>
                      <a:pt x="99" y="202"/>
                    </a:lnTo>
                    <a:lnTo>
                      <a:pt x="101" y="207"/>
                    </a:lnTo>
                    <a:lnTo>
                      <a:pt x="105" y="209"/>
                    </a:lnTo>
                    <a:lnTo>
                      <a:pt x="105" y="211"/>
                    </a:lnTo>
                    <a:lnTo>
                      <a:pt x="107" y="209"/>
                    </a:lnTo>
                    <a:lnTo>
                      <a:pt x="107" y="207"/>
                    </a:lnTo>
                    <a:lnTo>
                      <a:pt x="107" y="207"/>
                    </a:lnTo>
                    <a:lnTo>
                      <a:pt x="110" y="207"/>
                    </a:lnTo>
                    <a:lnTo>
                      <a:pt x="112" y="209"/>
                    </a:lnTo>
                    <a:lnTo>
                      <a:pt x="114" y="213"/>
                    </a:lnTo>
                    <a:lnTo>
                      <a:pt x="116" y="213"/>
                    </a:lnTo>
                    <a:lnTo>
                      <a:pt x="118" y="217"/>
                    </a:lnTo>
                    <a:lnTo>
                      <a:pt x="120" y="219"/>
                    </a:lnTo>
                    <a:lnTo>
                      <a:pt x="120" y="223"/>
                    </a:lnTo>
                    <a:lnTo>
                      <a:pt x="122" y="225"/>
                    </a:lnTo>
                    <a:lnTo>
                      <a:pt x="122" y="230"/>
                    </a:lnTo>
                    <a:lnTo>
                      <a:pt x="118" y="236"/>
                    </a:lnTo>
                    <a:lnTo>
                      <a:pt x="114" y="238"/>
                    </a:lnTo>
                    <a:lnTo>
                      <a:pt x="110" y="238"/>
                    </a:lnTo>
                    <a:lnTo>
                      <a:pt x="110" y="234"/>
                    </a:lnTo>
                    <a:lnTo>
                      <a:pt x="107" y="230"/>
                    </a:lnTo>
                    <a:lnTo>
                      <a:pt x="105" y="228"/>
                    </a:lnTo>
                    <a:lnTo>
                      <a:pt x="105" y="223"/>
                    </a:lnTo>
                    <a:lnTo>
                      <a:pt x="103" y="219"/>
                    </a:lnTo>
                    <a:lnTo>
                      <a:pt x="99" y="219"/>
                    </a:lnTo>
                    <a:lnTo>
                      <a:pt x="97" y="217"/>
                    </a:lnTo>
                    <a:lnTo>
                      <a:pt x="95" y="213"/>
                    </a:lnTo>
                    <a:lnTo>
                      <a:pt x="93" y="213"/>
                    </a:lnTo>
                    <a:lnTo>
                      <a:pt x="84" y="202"/>
                    </a:lnTo>
                    <a:lnTo>
                      <a:pt x="82" y="198"/>
                    </a:lnTo>
                    <a:lnTo>
                      <a:pt x="78" y="198"/>
                    </a:lnTo>
                    <a:lnTo>
                      <a:pt x="78" y="196"/>
                    </a:lnTo>
                    <a:lnTo>
                      <a:pt x="76" y="196"/>
                    </a:lnTo>
                    <a:lnTo>
                      <a:pt x="72" y="192"/>
                    </a:lnTo>
                    <a:lnTo>
                      <a:pt x="72" y="190"/>
                    </a:lnTo>
                    <a:lnTo>
                      <a:pt x="74" y="183"/>
                    </a:lnTo>
                    <a:lnTo>
                      <a:pt x="76" y="177"/>
                    </a:lnTo>
                    <a:lnTo>
                      <a:pt x="76" y="169"/>
                    </a:lnTo>
                    <a:lnTo>
                      <a:pt x="72" y="162"/>
                    </a:lnTo>
                    <a:lnTo>
                      <a:pt x="70" y="158"/>
                    </a:lnTo>
                    <a:lnTo>
                      <a:pt x="67" y="160"/>
                    </a:lnTo>
                    <a:lnTo>
                      <a:pt x="65" y="158"/>
                    </a:lnTo>
                    <a:lnTo>
                      <a:pt x="59" y="152"/>
                    </a:lnTo>
                    <a:lnTo>
                      <a:pt x="57" y="145"/>
                    </a:lnTo>
                    <a:lnTo>
                      <a:pt x="59" y="141"/>
                    </a:lnTo>
                    <a:lnTo>
                      <a:pt x="57" y="141"/>
                    </a:lnTo>
                    <a:lnTo>
                      <a:pt x="55" y="145"/>
                    </a:lnTo>
                    <a:lnTo>
                      <a:pt x="51" y="145"/>
                    </a:lnTo>
                    <a:lnTo>
                      <a:pt x="48" y="147"/>
                    </a:lnTo>
                    <a:lnTo>
                      <a:pt x="46" y="143"/>
                    </a:lnTo>
                    <a:lnTo>
                      <a:pt x="48" y="143"/>
                    </a:lnTo>
                    <a:lnTo>
                      <a:pt x="46" y="141"/>
                    </a:lnTo>
                    <a:lnTo>
                      <a:pt x="42" y="141"/>
                    </a:lnTo>
                    <a:lnTo>
                      <a:pt x="42" y="139"/>
                    </a:lnTo>
                    <a:lnTo>
                      <a:pt x="38" y="137"/>
                    </a:lnTo>
                    <a:lnTo>
                      <a:pt x="34" y="137"/>
                    </a:lnTo>
                    <a:lnTo>
                      <a:pt x="34" y="133"/>
                    </a:lnTo>
                    <a:lnTo>
                      <a:pt x="32" y="129"/>
                    </a:lnTo>
                    <a:lnTo>
                      <a:pt x="30" y="126"/>
                    </a:lnTo>
                    <a:lnTo>
                      <a:pt x="25" y="122"/>
                    </a:lnTo>
                    <a:lnTo>
                      <a:pt x="25" y="120"/>
                    </a:lnTo>
                    <a:lnTo>
                      <a:pt x="32" y="120"/>
                    </a:lnTo>
                    <a:lnTo>
                      <a:pt x="34" y="122"/>
                    </a:lnTo>
                    <a:lnTo>
                      <a:pt x="38" y="122"/>
                    </a:lnTo>
                    <a:lnTo>
                      <a:pt x="42" y="124"/>
                    </a:lnTo>
                    <a:lnTo>
                      <a:pt x="42" y="122"/>
                    </a:lnTo>
                    <a:lnTo>
                      <a:pt x="44" y="120"/>
                    </a:lnTo>
                    <a:lnTo>
                      <a:pt x="40" y="118"/>
                    </a:lnTo>
                    <a:lnTo>
                      <a:pt x="40" y="118"/>
                    </a:lnTo>
                    <a:lnTo>
                      <a:pt x="42" y="116"/>
                    </a:lnTo>
                    <a:lnTo>
                      <a:pt x="44" y="116"/>
                    </a:lnTo>
                    <a:lnTo>
                      <a:pt x="44" y="114"/>
                    </a:lnTo>
                    <a:lnTo>
                      <a:pt x="44" y="112"/>
                    </a:lnTo>
                    <a:lnTo>
                      <a:pt x="44" y="110"/>
                    </a:lnTo>
                    <a:lnTo>
                      <a:pt x="46" y="105"/>
                    </a:lnTo>
                    <a:lnTo>
                      <a:pt x="44" y="101"/>
                    </a:lnTo>
                    <a:lnTo>
                      <a:pt x="42" y="101"/>
                    </a:lnTo>
                    <a:lnTo>
                      <a:pt x="40" y="95"/>
                    </a:lnTo>
                    <a:lnTo>
                      <a:pt x="36" y="91"/>
                    </a:lnTo>
                    <a:lnTo>
                      <a:pt x="34" y="86"/>
                    </a:lnTo>
                    <a:lnTo>
                      <a:pt x="32" y="82"/>
                    </a:lnTo>
                    <a:lnTo>
                      <a:pt x="25" y="78"/>
                    </a:lnTo>
                    <a:lnTo>
                      <a:pt x="23" y="78"/>
                    </a:lnTo>
                    <a:lnTo>
                      <a:pt x="19" y="74"/>
                    </a:lnTo>
                    <a:lnTo>
                      <a:pt x="19" y="70"/>
                    </a:lnTo>
                    <a:lnTo>
                      <a:pt x="19" y="63"/>
                    </a:lnTo>
                    <a:lnTo>
                      <a:pt x="17" y="59"/>
                    </a:lnTo>
                    <a:lnTo>
                      <a:pt x="15" y="57"/>
                    </a:lnTo>
                    <a:lnTo>
                      <a:pt x="15" y="53"/>
                    </a:lnTo>
                    <a:lnTo>
                      <a:pt x="17" y="53"/>
                    </a:lnTo>
                    <a:lnTo>
                      <a:pt x="15" y="48"/>
                    </a:lnTo>
                    <a:lnTo>
                      <a:pt x="11" y="44"/>
                    </a:lnTo>
                    <a:lnTo>
                      <a:pt x="11" y="42"/>
                    </a:lnTo>
                    <a:lnTo>
                      <a:pt x="13" y="40"/>
                    </a:lnTo>
                    <a:lnTo>
                      <a:pt x="13" y="38"/>
                    </a:lnTo>
                    <a:lnTo>
                      <a:pt x="6" y="32"/>
                    </a:lnTo>
                    <a:lnTo>
                      <a:pt x="4" y="27"/>
                    </a:lnTo>
                    <a:lnTo>
                      <a:pt x="6" y="25"/>
                    </a:lnTo>
                    <a:lnTo>
                      <a:pt x="6" y="23"/>
                    </a:lnTo>
                    <a:lnTo>
                      <a:pt x="4" y="21"/>
                    </a:lnTo>
                    <a:lnTo>
                      <a:pt x="2" y="17"/>
                    </a:lnTo>
                    <a:lnTo>
                      <a:pt x="0" y="6"/>
                    </a:lnTo>
                    <a:lnTo>
                      <a:pt x="0" y="2"/>
                    </a:lnTo>
                    <a:lnTo>
                      <a:pt x="0" y="2"/>
                    </a:lnTo>
                    <a:close/>
                    <a:moveTo>
                      <a:pt x="103" y="194"/>
                    </a:moveTo>
                    <a:lnTo>
                      <a:pt x="105" y="192"/>
                    </a:lnTo>
                    <a:lnTo>
                      <a:pt x="103" y="188"/>
                    </a:lnTo>
                    <a:lnTo>
                      <a:pt x="101" y="185"/>
                    </a:lnTo>
                    <a:lnTo>
                      <a:pt x="101" y="188"/>
                    </a:lnTo>
                    <a:lnTo>
                      <a:pt x="101" y="190"/>
                    </a:lnTo>
                    <a:lnTo>
                      <a:pt x="103" y="194"/>
                    </a:lnTo>
                    <a:lnTo>
                      <a:pt x="103" y="194"/>
                    </a:lnTo>
                    <a:close/>
                    <a:moveTo>
                      <a:pt x="105" y="202"/>
                    </a:moveTo>
                    <a:lnTo>
                      <a:pt x="105" y="204"/>
                    </a:lnTo>
                    <a:lnTo>
                      <a:pt x="107" y="204"/>
                    </a:lnTo>
                    <a:lnTo>
                      <a:pt x="107" y="202"/>
                    </a:lnTo>
                    <a:lnTo>
                      <a:pt x="105" y="202"/>
                    </a:lnTo>
                    <a:lnTo>
                      <a:pt x="105" y="202"/>
                    </a:lnTo>
                    <a:close/>
                    <a:moveTo>
                      <a:pt x="360" y="196"/>
                    </a:moveTo>
                    <a:lnTo>
                      <a:pt x="363" y="196"/>
                    </a:lnTo>
                    <a:lnTo>
                      <a:pt x="363" y="194"/>
                    </a:lnTo>
                    <a:lnTo>
                      <a:pt x="363" y="194"/>
                    </a:lnTo>
                    <a:lnTo>
                      <a:pt x="360" y="196"/>
                    </a:lnTo>
                    <a:lnTo>
                      <a:pt x="360" y="196"/>
                    </a:lnTo>
                    <a:close/>
                    <a:moveTo>
                      <a:pt x="360" y="200"/>
                    </a:moveTo>
                    <a:lnTo>
                      <a:pt x="360" y="202"/>
                    </a:lnTo>
                    <a:lnTo>
                      <a:pt x="363" y="198"/>
                    </a:lnTo>
                    <a:lnTo>
                      <a:pt x="360" y="198"/>
                    </a:lnTo>
                    <a:lnTo>
                      <a:pt x="360" y="200"/>
                    </a:lnTo>
                    <a:lnTo>
                      <a:pt x="360" y="200"/>
                    </a:lnTo>
                    <a:close/>
                    <a:moveTo>
                      <a:pt x="358" y="209"/>
                    </a:moveTo>
                    <a:lnTo>
                      <a:pt x="360" y="207"/>
                    </a:lnTo>
                    <a:lnTo>
                      <a:pt x="360" y="202"/>
                    </a:lnTo>
                    <a:lnTo>
                      <a:pt x="358" y="20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81" name="Freeform 187">
                <a:extLst>
                  <a:ext uri="{FF2B5EF4-FFF2-40B4-BE49-F238E27FC236}">
                    <a16:creationId xmlns:a16="http://schemas.microsoft.com/office/drawing/2014/main" id="{B7B70847-7389-4CC0-B976-A5606E7847EC}"/>
                  </a:ext>
                </a:extLst>
              </p:cNvPr>
              <p:cNvSpPr>
                <a:spLocks noEditPoints="1"/>
              </p:cNvSpPr>
              <p:nvPr/>
            </p:nvSpPr>
            <p:spPr bwMode="auto">
              <a:xfrm>
                <a:off x="7855843" y="3759038"/>
                <a:ext cx="628770" cy="619289"/>
              </a:xfrm>
              <a:custGeom>
                <a:avLst/>
                <a:gdLst>
                  <a:gd name="T0" fmla="*/ 466 w 780"/>
                  <a:gd name="T1" fmla="*/ 110 h 818"/>
                  <a:gd name="T2" fmla="*/ 470 w 780"/>
                  <a:gd name="T3" fmla="*/ 106 h 818"/>
                  <a:gd name="T4" fmla="*/ 475 w 780"/>
                  <a:gd name="T5" fmla="*/ 106 h 818"/>
                  <a:gd name="T6" fmla="*/ 491 w 780"/>
                  <a:gd name="T7" fmla="*/ 108 h 818"/>
                  <a:gd name="T8" fmla="*/ 470 w 780"/>
                  <a:gd name="T9" fmla="*/ 68 h 818"/>
                  <a:gd name="T10" fmla="*/ 430 w 780"/>
                  <a:gd name="T11" fmla="*/ 47 h 818"/>
                  <a:gd name="T12" fmla="*/ 399 w 780"/>
                  <a:gd name="T13" fmla="*/ 68 h 818"/>
                  <a:gd name="T14" fmla="*/ 357 w 780"/>
                  <a:gd name="T15" fmla="*/ 57 h 818"/>
                  <a:gd name="T16" fmla="*/ 333 w 780"/>
                  <a:gd name="T17" fmla="*/ 68 h 818"/>
                  <a:gd name="T18" fmla="*/ 287 w 780"/>
                  <a:gd name="T19" fmla="*/ 70 h 818"/>
                  <a:gd name="T20" fmla="*/ 283 w 780"/>
                  <a:gd name="T21" fmla="*/ 21 h 818"/>
                  <a:gd name="T22" fmla="*/ 253 w 780"/>
                  <a:gd name="T23" fmla="*/ 15 h 818"/>
                  <a:gd name="T24" fmla="*/ 186 w 780"/>
                  <a:gd name="T25" fmla="*/ 28 h 818"/>
                  <a:gd name="T26" fmla="*/ 180 w 780"/>
                  <a:gd name="T27" fmla="*/ 80 h 818"/>
                  <a:gd name="T28" fmla="*/ 118 w 780"/>
                  <a:gd name="T29" fmla="*/ 72 h 818"/>
                  <a:gd name="T30" fmla="*/ 76 w 780"/>
                  <a:gd name="T31" fmla="*/ 101 h 818"/>
                  <a:gd name="T32" fmla="*/ 66 w 780"/>
                  <a:gd name="T33" fmla="*/ 194 h 818"/>
                  <a:gd name="T34" fmla="*/ 13 w 780"/>
                  <a:gd name="T35" fmla="*/ 230 h 818"/>
                  <a:gd name="T36" fmla="*/ 17 w 780"/>
                  <a:gd name="T37" fmla="*/ 293 h 818"/>
                  <a:gd name="T38" fmla="*/ 70 w 780"/>
                  <a:gd name="T39" fmla="*/ 327 h 818"/>
                  <a:gd name="T40" fmla="*/ 120 w 780"/>
                  <a:gd name="T41" fmla="*/ 327 h 818"/>
                  <a:gd name="T42" fmla="*/ 173 w 780"/>
                  <a:gd name="T43" fmla="*/ 333 h 818"/>
                  <a:gd name="T44" fmla="*/ 239 w 780"/>
                  <a:gd name="T45" fmla="*/ 375 h 818"/>
                  <a:gd name="T46" fmla="*/ 316 w 780"/>
                  <a:gd name="T47" fmla="*/ 451 h 818"/>
                  <a:gd name="T48" fmla="*/ 335 w 780"/>
                  <a:gd name="T49" fmla="*/ 555 h 818"/>
                  <a:gd name="T50" fmla="*/ 401 w 780"/>
                  <a:gd name="T51" fmla="*/ 597 h 818"/>
                  <a:gd name="T52" fmla="*/ 422 w 780"/>
                  <a:gd name="T53" fmla="*/ 645 h 818"/>
                  <a:gd name="T54" fmla="*/ 386 w 780"/>
                  <a:gd name="T55" fmla="*/ 692 h 818"/>
                  <a:gd name="T56" fmla="*/ 354 w 780"/>
                  <a:gd name="T57" fmla="*/ 738 h 818"/>
                  <a:gd name="T58" fmla="*/ 413 w 780"/>
                  <a:gd name="T59" fmla="*/ 765 h 818"/>
                  <a:gd name="T60" fmla="*/ 445 w 780"/>
                  <a:gd name="T61" fmla="*/ 818 h 818"/>
                  <a:gd name="T62" fmla="*/ 470 w 780"/>
                  <a:gd name="T63" fmla="*/ 761 h 818"/>
                  <a:gd name="T64" fmla="*/ 485 w 780"/>
                  <a:gd name="T65" fmla="*/ 740 h 818"/>
                  <a:gd name="T66" fmla="*/ 468 w 780"/>
                  <a:gd name="T67" fmla="*/ 774 h 818"/>
                  <a:gd name="T68" fmla="*/ 521 w 780"/>
                  <a:gd name="T69" fmla="*/ 692 h 818"/>
                  <a:gd name="T70" fmla="*/ 519 w 780"/>
                  <a:gd name="T71" fmla="*/ 647 h 818"/>
                  <a:gd name="T72" fmla="*/ 544 w 780"/>
                  <a:gd name="T73" fmla="*/ 616 h 818"/>
                  <a:gd name="T74" fmla="*/ 597 w 780"/>
                  <a:gd name="T75" fmla="*/ 580 h 818"/>
                  <a:gd name="T76" fmla="*/ 612 w 780"/>
                  <a:gd name="T77" fmla="*/ 576 h 818"/>
                  <a:gd name="T78" fmla="*/ 650 w 780"/>
                  <a:gd name="T79" fmla="*/ 569 h 818"/>
                  <a:gd name="T80" fmla="*/ 677 w 780"/>
                  <a:gd name="T81" fmla="*/ 525 h 818"/>
                  <a:gd name="T82" fmla="*/ 700 w 780"/>
                  <a:gd name="T83" fmla="*/ 443 h 818"/>
                  <a:gd name="T84" fmla="*/ 702 w 780"/>
                  <a:gd name="T85" fmla="*/ 373 h 818"/>
                  <a:gd name="T86" fmla="*/ 706 w 780"/>
                  <a:gd name="T87" fmla="*/ 369 h 818"/>
                  <a:gd name="T88" fmla="*/ 753 w 780"/>
                  <a:gd name="T89" fmla="*/ 312 h 818"/>
                  <a:gd name="T90" fmla="*/ 770 w 780"/>
                  <a:gd name="T91" fmla="*/ 226 h 818"/>
                  <a:gd name="T92" fmla="*/ 696 w 780"/>
                  <a:gd name="T93" fmla="*/ 173 h 818"/>
                  <a:gd name="T94" fmla="*/ 639 w 780"/>
                  <a:gd name="T95" fmla="*/ 163 h 818"/>
                  <a:gd name="T96" fmla="*/ 603 w 780"/>
                  <a:gd name="T97" fmla="*/ 158 h 818"/>
                  <a:gd name="T98" fmla="*/ 586 w 780"/>
                  <a:gd name="T99" fmla="*/ 167 h 818"/>
                  <a:gd name="T100" fmla="*/ 565 w 780"/>
                  <a:gd name="T101" fmla="*/ 137 h 818"/>
                  <a:gd name="T102" fmla="*/ 534 w 780"/>
                  <a:gd name="T103" fmla="*/ 125 h 818"/>
                  <a:gd name="T104" fmla="*/ 491 w 780"/>
                  <a:gd name="T105" fmla="*/ 152 h 818"/>
                  <a:gd name="T106" fmla="*/ 487 w 780"/>
                  <a:gd name="T107" fmla="*/ 146 h 818"/>
                  <a:gd name="T108" fmla="*/ 489 w 780"/>
                  <a:gd name="T109" fmla="*/ 142 h 818"/>
                  <a:gd name="T110" fmla="*/ 479 w 780"/>
                  <a:gd name="T111" fmla="*/ 110 h 818"/>
                  <a:gd name="T112" fmla="*/ 449 w 780"/>
                  <a:gd name="T113" fmla="*/ 131 h 818"/>
                  <a:gd name="T114" fmla="*/ 456 w 780"/>
                  <a:gd name="T115" fmla="*/ 106 h 818"/>
                  <a:gd name="T116" fmla="*/ 468 w 780"/>
                  <a:gd name="T117" fmla="*/ 68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0" h="818">
                    <a:moveTo>
                      <a:pt x="458" y="120"/>
                    </a:moveTo>
                    <a:lnTo>
                      <a:pt x="458" y="118"/>
                    </a:lnTo>
                    <a:lnTo>
                      <a:pt x="462" y="116"/>
                    </a:lnTo>
                    <a:lnTo>
                      <a:pt x="462" y="116"/>
                    </a:lnTo>
                    <a:lnTo>
                      <a:pt x="462" y="120"/>
                    </a:lnTo>
                    <a:lnTo>
                      <a:pt x="458" y="120"/>
                    </a:lnTo>
                    <a:lnTo>
                      <a:pt x="458" y="120"/>
                    </a:lnTo>
                    <a:lnTo>
                      <a:pt x="458" y="120"/>
                    </a:lnTo>
                    <a:close/>
                    <a:moveTo>
                      <a:pt x="453" y="120"/>
                    </a:moveTo>
                    <a:lnTo>
                      <a:pt x="456" y="120"/>
                    </a:lnTo>
                    <a:lnTo>
                      <a:pt x="456" y="118"/>
                    </a:lnTo>
                    <a:lnTo>
                      <a:pt x="460" y="114"/>
                    </a:lnTo>
                    <a:lnTo>
                      <a:pt x="462" y="114"/>
                    </a:lnTo>
                    <a:lnTo>
                      <a:pt x="466" y="110"/>
                    </a:lnTo>
                    <a:lnTo>
                      <a:pt x="464" y="108"/>
                    </a:lnTo>
                    <a:lnTo>
                      <a:pt x="462" y="110"/>
                    </a:lnTo>
                    <a:lnTo>
                      <a:pt x="462" y="110"/>
                    </a:lnTo>
                    <a:lnTo>
                      <a:pt x="460" y="110"/>
                    </a:lnTo>
                    <a:lnTo>
                      <a:pt x="456" y="114"/>
                    </a:lnTo>
                    <a:lnTo>
                      <a:pt x="453" y="120"/>
                    </a:lnTo>
                    <a:lnTo>
                      <a:pt x="453" y="120"/>
                    </a:lnTo>
                    <a:close/>
                    <a:moveTo>
                      <a:pt x="470" y="106"/>
                    </a:moveTo>
                    <a:lnTo>
                      <a:pt x="470" y="104"/>
                    </a:lnTo>
                    <a:lnTo>
                      <a:pt x="468" y="104"/>
                    </a:lnTo>
                    <a:lnTo>
                      <a:pt x="466" y="106"/>
                    </a:lnTo>
                    <a:lnTo>
                      <a:pt x="468" y="108"/>
                    </a:lnTo>
                    <a:lnTo>
                      <a:pt x="470" y="108"/>
                    </a:lnTo>
                    <a:lnTo>
                      <a:pt x="470" y="106"/>
                    </a:lnTo>
                    <a:lnTo>
                      <a:pt x="470" y="106"/>
                    </a:lnTo>
                    <a:close/>
                    <a:moveTo>
                      <a:pt x="470" y="101"/>
                    </a:moveTo>
                    <a:lnTo>
                      <a:pt x="470" y="97"/>
                    </a:lnTo>
                    <a:lnTo>
                      <a:pt x="472" y="95"/>
                    </a:lnTo>
                    <a:lnTo>
                      <a:pt x="475" y="95"/>
                    </a:lnTo>
                    <a:lnTo>
                      <a:pt x="477" y="93"/>
                    </a:lnTo>
                    <a:lnTo>
                      <a:pt x="479" y="93"/>
                    </a:lnTo>
                    <a:lnTo>
                      <a:pt x="477" y="95"/>
                    </a:lnTo>
                    <a:lnTo>
                      <a:pt x="475" y="97"/>
                    </a:lnTo>
                    <a:lnTo>
                      <a:pt x="472" y="99"/>
                    </a:lnTo>
                    <a:lnTo>
                      <a:pt x="470" y="101"/>
                    </a:lnTo>
                    <a:lnTo>
                      <a:pt x="470" y="101"/>
                    </a:lnTo>
                    <a:close/>
                    <a:moveTo>
                      <a:pt x="472" y="104"/>
                    </a:moveTo>
                    <a:lnTo>
                      <a:pt x="475" y="106"/>
                    </a:lnTo>
                    <a:lnTo>
                      <a:pt x="479" y="106"/>
                    </a:lnTo>
                    <a:lnTo>
                      <a:pt x="481" y="106"/>
                    </a:lnTo>
                    <a:lnTo>
                      <a:pt x="483" y="106"/>
                    </a:lnTo>
                    <a:lnTo>
                      <a:pt x="483" y="104"/>
                    </a:lnTo>
                    <a:lnTo>
                      <a:pt x="481" y="101"/>
                    </a:lnTo>
                    <a:lnTo>
                      <a:pt x="475" y="101"/>
                    </a:lnTo>
                    <a:lnTo>
                      <a:pt x="472" y="104"/>
                    </a:lnTo>
                    <a:lnTo>
                      <a:pt x="472" y="104"/>
                    </a:lnTo>
                    <a:lnTo>
                      <a:pt x="472" y="104"/>
                    </a:lnTo>
                    <a:close/>
                    <a:moveTo>
                      <a:pt x="483" y="110"/>
                    </a:moveTo>
                    <a:lnTo>
                      <a:pt x="485" y="108"/>
                    </a:lnTo>
                    <a:lnTo>
                      <a:pt x="487" y="106"/>
                    </a:lnTo>
                    <a:lnTo>
                      <a:pt x="489" y="106"/>
                    </a:lnTo>
                    <a:lnTo>
                      <a:pt x="491" y="108"/>
                    </a:lnTo>
                    <a:lnTo>
                      <a:pt x="491" y="110"/>
                    </a:lnTo>
                    <a:lnTo>
                      <a:pt x="485" y="110"/>
                    </a:lnTo>
                    <a:lnTo>
                      <a:pt x="483" y="110"/>
                    </a:lnTo>
                    <a:lnTo>
                      <a:pt x="483" y="110"/>
                    </a:lnTo>
                    <a:close/>
                    <a:moveTo>
                      <a:pt x="470" y="68"/>
                    </a:moveTo>
                    <a:lnTo>
                      <a:pt x="468" y="66"/>
                    </a:lnTo>
                    <a:lnTo>
                      <a:pt x="466" y="59"/>
                    </a:lnTo>
                    <a:lnTo>
                      <a:pt x="468" y="57"/>
                    </a:lnTo>
                    <a:lnTo>
                      <a:pt x="470" y="59"/>
                    </a:lnTo>
                    <a:lnTo>
                      <a:pt x="472" y="66"/>
                    </a:lnTo>
                    <a:lnTo>
                      <a:pt x="472" y="68"/>
                    </a:lnTo>
                    <a:lnTo>
                      <a:pt x="472" y="68"/>
                    </a:lnTo>
                    <a:lnTo>
                      <a:pt x="470" y="68"/>
                    </a:lnTo>
                    <a:lnTo>
                      <a:pt x="470" y="68"/>
                    </a:lnTo>
                    <a:close/>
                    <a:moveTo>
                      <a:pt x="453" y="28"/>
                    </a:moveTo>
                    <a:lnTo>
                      <a:pt x="451" y="26"/>
                    </a:lnTo>
                    <a:lnTo>
                      <a:pt x="451" y="23"/>
                    </a:lnTo>
                    <a:lnTo>
                      <a:pt x="447" y="17"/>
                    </a:lnTo>
                    <a:lnTo>
                      <a:pt x="447" y="19"/>
                    </a:lnTo>
                    <a:lnTo>
                      <a:pt x="447" y="21"/>
                    </a:lnTo>
                    <a:lnTo>
                      <a:pt x="445" y="23"/>
                    </a:lnTo>
                    <a:lnTo>
                      <a:pt x="441" y="28"/>
                    </a:lnTo>
                    <a:lnTo>
                      <a:pt x="441" y="28"/>
                    </a:lnTo>
                    <a:lnTo>
                      <a:pt x="441" y="28"/>
                    </a:lnTo>
                    <a:lnTo>
                      <a:pt x="439" y="30"/>
                    </a:lnTo>
                    <a:lnTo>
                      <a:pt x="435" y="36"/>
                    </a:lnTo>
                    <a:lnTo>
                      <a:pt x="430" y="42"/>
                    </a:lnTo>
                    <a:lnTo>
                      <a:pt x="430" y="47"/>
                    </a:lnTo>
                    <a:lnTo>
                      <a:pt x="426" y="55"/>
                    </a:lnTo>
                    <a:lnTo>
                      <a:pt x="422" y="59"/>
                    </a:lnTo>
                    <a:lnTo>
                      <a:pt x="420" y="64"/>
                    </a:lnTo>
                    <a:lnTo>
                      <a:pt x="416" y="66"/>
                    </a:lnTo>
                    <a:lnTo>
                      <a:pt x="413" y="66"/>
                    </a:lnTo>
                    <a:lnTo>
                      <a:pt x="413" y="70"/>
                    </a:lnTo>
                    <a:lnTo>
                      <a:pt x="409" y="72"/>
                    </a:lnTo>
                    <a:lnTo>
                      <a:pt x="407" y="72"/>
                    </a:lnTo>
                    <a:lnTo>
                      <a:pt x="407" y="66"/>
                    </a:lnTo>
                    <a:lnTo>
                      <a:pt x="407" y="66"/>
                    </a:lnTo>
                    <a:lnTo>
                      <a:pt x="405" y="64"/>
                    </a:lnTo>
                    <a:lnTo>
                      <a:pt x="403" y="64"/>
                    </a:lnTo>
                    <a:lnTo>
                      <a:pt x="401" y="66"/>
                    </a:lnTo>
                    <a:lnTo>
                      <a:pt x="399" y="68"/>
                    </a:lnTo>
                    <a:lnTo>
                      <a:pt x="394" y="66"/>
                    </a:lnTo>
                    <a:lnTo>
                      <a:pt x="392" y="64"/>
                    </a:lnTo>
                    <a:lnTo>
                      <a:pt x="392" y="61"/>
                    </a:lnTo>
                    <a:lnTo>
                      <a:pt x="390" y="61"/>
                    </a:lnTo>
                    <a:lnTo>
                      <a:pt x="390" y="57"/>
                    </a:lnTo>
                    <a:lnTo>
                      <a:pt x="390" y="55"/>
                    </a:lnTo>
                    <a:lnTo>
                      <a:pt x="386" y="55"/>
                    </a:lnTo>
                    <a:lnTo>
                      <a:pt x="382" y="51"/>
                    </a:lnTo>
                    <a:lnTo>
                      <a:pt x="378" y="51"/>
                    </a:lnTo>
                    <a:lnTo>
                      <a:pt x="373" y="53"/>
                    </a:lnTo>
                    <a:lnTo>
                      <a:pt x="365" y="53"/>
                    </a:lnTo>
                    <a:lnTo>
                      <a:pt x="361" y="53"/>
                    </a:lnTo>
                    <a:lnTo>
                      <a:pt x="357" y="55"/>
                    </a:lnTo>
                    <a:lnTo>
                      <a:pt x="357" y="57"/>
                    </a:lnTo>
                    <a:lnTo>
                      <a:pt x="361" y="61"/>
                    </a:lnTo>
                    <a:lnTo>
                      <a:pt x="361" y="64"/>
                    </a:lnTo>
                    <a:lnTo>
                      <a:pt x="363" y="68"/>
                    </a:lnTo>
                    <a:lnTo>
                      <a:pt x="363" y="70"/>
                    </a:lnTo>
                    <a:lnTo>
                      <a:pt x="359" y="70"/>
                    </a:lnTo>
                    <a:lnTo>
                      <a:pt x="354" y="68"/>
                    </a:lnTo>
                    <a:lnTo>
                      <a:pt x="352" y="68"/>
                    </a:lnTo>
                    <a:lnTo>
                      <a:pt x="350" y="68"/>
                    </a:lnTo>
                    <a:lnTo>
                      <a:pt x="350" y="68"/>
                    </a:lnTo>
                    <a:lnTo>
                      <a:pt x="350" y="68"/>
                    </a:lnTo>
                    <a:lnTo>
                      <a:pt x="344" y="68"/>
                    </a:lnTo>
                    <a:lnTo>
                      <a:pt x="340" y="68"/>
                    </a:lnTo>
                    <a:lnTo>
                      <a:pt x="340" y="66"/>
                    </a:lnTo>
                    <a:lnTo>
                      <a:pt x="333" y="68"/>
                    </a:lnTo>
                    <a:lnTo>
                      <a:pt x="329" y="68"/>
                    </a:lnTo>
                    <a:lnTo>
                      <a:pt x="327" y="74"/>
                    </a:lnTo>
                    <a:lnTo>
                      <a:pt x="319" y="74"/>
                    </a:lnTo>
                    <a:lnTo>
                      <a:pt x="314" y="76"/>
                    </a:lnTo>
                    <a:lnTo>
                      <a:pt x="314" y="78"/>
                    </a:lnTo>
                    <a:lnTo>
                      <a:pt x="310" y="80"/>
                    </a:lnTo>
                    <a:lnTo>
                      <a:pt x="306" y="80"/>
                    </a:lnTo>
                    <a:lnTo>
                      <a:pt x="306" y="80"/>
                    </a:lnTo>
                    <a:lnTo>
                      <a:pt x="304" y="80"/>
                    </a:lnTo>
                    <a:lnTo>
                      <a:pt x="302" y="85"/>
                    </a:lnTo>
                    <a:lnTo>
                      <a:pt x="298" y="82"/>
                    </a:lnTo>
                    <a:lnTo>
                      <a:pt x="289" y="76"/>
                    </a:lnTo>
                    <a:lnTo>
                      <a:pt x="287" y="72"/>
                    </a:lnTo>
                    <a:lnTo>
                      <a:pt x="287" y="70"/>
                    </a:lnTo>
                    <a:lnTo>
                      <a:pt x="283" y="66"/>
                    </a:lnTo>
                    <a:lnTo>
                      <a:pt x="279" y="61"/>
                    </a:lnTo>
                    <a:lnTo>
                      <a:pt x="279" y="57"/>
                    </a:lnTo>
                    <a:lnTo>
                      <a:pt x="279" y="55"/>
                    </a:lnTo>
                    <a:lnTo>
                      <a:pt x="279" y="53"/>
                    </a:lnTo>
                    <a:lnTo>
                      <a:pt x="279" y="49"/>
                    </a:lnTo>
                    <a:lnTo>
                      <a:pt x="281" y="47"/>
                    </a:lnTo>
                    <a:lnTo>
                      <a:pt x="281" y="42"/>
                    </a:lnTo>
                    <a:lnTo>
                      <a:pt x="283" y="36"/>
                    </a:lnTo>
                    <a:lnTo>
                      <a:pt x="285" y="30"/>
                    </a:lnTo>
                    <a:lnTo>
                      <a:pt x="289" y="26"/>
                    </a:lnTo>
                    <a:lnTo>
                      <a:pt x="289" y="23"/>
                    </a:lnTo>
                    <a:lnTo>
                      <a:pt x="285" y="23"/>
                    </a:lnTo>
                    <a:lnTo>
                      <a:pt x="283" y="21"/>
                    </a:lnTo>
                    <a:lnTo>
                      <a:pt x="281" y="17"/>
                    </a:lnTo>
                    <a:lnTo>
                      <a:pt x="276" y="17"/>
                    </a:lnTo>
                    <a:lnTo>
                      <a:pt x="274" y="17"/>
                    </a:lnTo>
                    <a:lnTo>
                      <a:pt x="276" y="13"/>
                    </a:lnTo>
                    <a:lnTo>
                      <a:pt x="279" y="11"/>
                    </a:lnTo>
                    <a:lnTo>
                      <a:pt x="279" y="5"/>
                    </a:lnTo>
                    <a:lnTo>
                      <a:pt x="274" y="0"/>
                    </a:lnTo>
                    <a:lnTo>
                      <a:pt x="270" y="0"/>
                    </a:lnTo>
                    <a:lnTo>
                      <a:pt x="268" y="2"/>
                    </a:lnTo>
                    <a:lnTo>
                      <a:pt x="266" y="0"/>
                    </a:lnTo>
                    <a:lnTo>
                      <a:pt x="264" y="0"/>
                    </a:lnTo>
                    <a:lnTo>
                      <a:pt x="266" y="5"/>
                    </a:lnTo>
                    <a:lnTo>
                      <a:pt x="264" y="9"/>
                    </a:lnTo>
                    <a:lnTo>
                      <a:pt x="253" y="15"/>
                    </a:lnTo>
                    <a:lnTo>
                      <a:pt x="247" y="17"/>
                    </a:lnTo>
                    <a:lnTo>
                      <a:pt x="239" y="19"/>
                    </a:lnTo>
                    <a:lnTo>
                      <a:pt x="234" y="19"/>
                    </a:lnTo>
                    <a:lnTo>
                      <a:pt x="228" y="19"/>
                    </a:lnTo>
                    <a:lnTo>
                      <a:pt x="222" y="26"/>
                    </a:lnTo>
                    <a:lnTo>
                      <a:pt x="215" y="28"/>
                    </a:lnTo>
                    <a:lnTo>
                      <a:pt x="213" y="26"/>
                    </a:lnTo>
                    <a:lnTo>
                      <a:pt x="205" y="26"/>
                    </a:lnTo>
                    <a:lnTo>
                      <a:pt x="198" y="28"/>
                    </a:lnTo>
                    <a:lnTo>
                      <a:pt x="192" y="23"/>
                    </a:lnTo>
                    <a:lnTo>
                      <a:pt x="186" y="23"/>
                    </a:lnTo>
                    <a:lnTo>
                      <a:pt x="180" y="21"/>
                    </a:lnTo>
                    <a:lnTo>
                      <a:pt x="182" y="26"/>
                    </a:lnTo>
                    <a:lnTo>
                      <a:pt x="186" y="28"/>
                    </a:lnTo>
                    <a:lnTo>
                      <a:pt x="190" y="32"/>
                    </a:lnTo>
                    <a:lnTo>
                      <a:pt x="192" y="34"/>
                    </a:lnTo>
                    <a:lnTo>
                      <a:pt x="186" y="45"/>
                    </a:lnTo>
                    <a:lnTo>
                      <a:pt x="188" y="47"/>
                    </a:lnTo>
                    <a:lnTo>
                      <a:pt x="188" y="55"/>
                    </a:lnTo>
                    <a:lnTo>
                      <a:pt x="196" y="57"/>
                    </a:lnTo>
                    <a:lnTo>
                      <a:pt x="203" y="57"/>
                    </a:lnTo>
                    <a:lnTo>
                      <a:pt x="209" y="57"/>
                    </a:lnTo>
                    <a:lnTo>
                      <a:pt x="209" y="61"/>
                    </a:lnTo>
                    <a:lnTo>
                      <a:pt x="205" y="64"/>
                    </a:lnTo>
                    <a:lnTo>
                      <a:pt x="196" y="66"/>
                    </a:lnTo>
                    <a:lnTo>
                      <a:pt x="192" y="70"/>
                    </a:lnTo>
                    <a:lnTo>
                      <a:pt x="190" y="74"/>
                    </a:lnTo>
                    <a:lnTo>
                      <a:pt x="180" y="80"/>
                    </a:lnTo>
                    <a:lnTo>
                      <a:pt x="177" y="85"/>
                    </a:lnTo>
                    <a:lnTo>
                      <a:pt x="171" y="89"/>
                    </a:lnTo>
                    <a:lnTo>
                      <a:pt x="165" y="93"/>
                    </a:lnTo>
                    <a:lnTo>
                      <a:pt x="158" y="95"/>
                    </a:lnTo>
                    <a:lnTo>
                      <a:pt x="152" y="93"/>
                    </a:lnTo>
                    <a:lnTo>
                      <a:pt x="146" y="87"/>
                    </a:lnTo>
                    <a:lnTo>
                      <a:pt x="137" y="82"/>
                    </a:lnTo>
                    <a:lnTo>
                      <a:pt x="133" y="82"/>
                    </a:lnTo>
                    <a:lnTo>
                      <a:pt x="133" y="78"/>
                    </a:lnTo>
                    <a:lnTo>
                      <a:pt x="131" y="74"/>
                    </a:lnTo>
                    <a:lnTo>
                      <a:pt x="129" y="70"/>
                    </a:lnTo>
                    <a:lnTo>
                      <a:pt x="127" y="66"/>
                    </a:lnTo>
                    <a:lnTo>
                      <a:pt x="123" y="68"/>
                    </a:lnTo>
                    <a:lnTo>
                      <a:pt x="118" y="72"/>
                    </a:lnTo>
                    <a:lnTo>
                      <a:pt x="114" y="72"/>
                    </a:lnTo>
                    <a:lnTo>
                      <a:pt x="112" y="70"/>
                    </a:lnTo>
                    <a:lnTo>
                      <a:pt x="110" y="70"/>
                    </a:lnTo>
                    <a:lnTo>
                      <a:pt x="106" y="72"/>
                    </a:lnTo>
                    <a:lnTo>
                      <a:pt x="85" y="74"/>
                    </a:lnTo>
                    <a:lnTo>
                      <a:pt x="83" y="80"/>
                    </a:lnTo>
                    <a:lnTo>
                      <a:pt x="85" y="85"/>
                    </a:lnTo>
                    <a:lnTo>
                      <a:pt x="93" y="87"/>
                    </a:lnTo>
                    <a:lnTo>
                      <a:pt x="95" y="91"/>
                    </a:lnTo>
                    <a:lnTo>
                      <a:pt x="93" y="93"/>
                    </a:lnTo>
                    <a:lnTo>
                      <a:pt x="95" y="97"/>
                    </a:lnTo>
                    <a:lnTo>
                      <a:pt x="95" y="99"/>
                    </a:lnTo>
                    <a:lnTo>
                      <a:pt x="89" y="97"/>
                    </a:lnTo>
                    <a:lnTo>
                      <a:pt x="76" y="101"/>
                    </a:lnTo>
                    <a:lnTo>
                      <a:pt x="76" y="112"/>
                    </a:lnTo>
                    <a:lnTo>
                      <a:pt x="80" y="116"/>
                    </a:lnTo>
                    <a:lnTo>
                      <a:pt x="87" y="123"/>
                    </a:lnTo>
                    <a:lnTo>
                      <a:pt x="93" y="131"/>
                    </a:lnTo>
                    <a:lnTo>
                      <a:pt x="93" y="137"/>
                    </a:lnTo>
                    <a:lnTo>
                      <a:pt x="93" y="142"/>
                    </a:lnTo>
                    <a:lnTo>
                      <a:pt x="80" y="182"/>
                    </a:lnTo>
                    <a:lnTo>
                      <a:pt x="78" y="194"/>
                    </a:lnTo>
                    <a:lnTo>
                      <a:pt x="78" y="194"/>
                    </a:lnTo>
                    <a:lnTo>
                      <a:pt x="76" y="198"/>
                    </a:lnTo>
                    <a:lnTo>
                      <a:pt x="72" y="196"/>
                    </a:lnTo>
                    <a:lnTo>
                      <a:pt x="72" y="196"/>
                    </a:lnTo>
                    <a:lnTo>
                      <a:pt x="68" y="192"/>
                    </a:lnTo>
                    <a:lnTo>
                      <a:pt x="66" y="194"/>
                    </a:lnTo>
                    <a:lnTo>
                      <a:pt x="64" y="194"/>
                    </a:lnTo>
                    <a:lnTo>
                      <a:pt x="61" y="192"/>
                    </a:lnTo>
                    <a:lnTo>
                      <a:pt x="59" y="196"/>
                    </a:lnTo>
                    <a:lnTo>
                      <a:pt x="47" y="201"/>
                    </a:lnTo>
                    <a:lnTo>
                      <a:pt x="36" y="203"/>
                    </a:lnTo>
                    <a:lnTo>
                      <a:pt x="34" y="205"/>
                    </a:lnTo>
                    <a:lnTo>
                      <a:pt x="30" y="205"/>
                    </a:lnTo>
                    <a:lnTo>
                      <a:pt x="26" y="209"/>
                    </a:lnTo>
                    <a:lnTo>
                      <a:pt x="21" y="211"/>
                    </a:lnTo>
                    <a:lnTo>
                      <a:pt x="17" y="213"/>
                    </a:lnTo>
                    <a:lnTo>
                      <a:pt x="19" y="219"/>
                    </a:lnTo>
                    <a:lnTo>
                      <a:pt x="17" y="222"/>
                    </a:lnTo>
                    <a:lnTo>
                      <a:pt x="17" y="226"/>
                    </a:lnTo>
                    <a:lnTo>
                      <a:pt x="13" y="230"/>
                    </a:lnTo>
                    <a:lnTo>
                      <a:pt x="15" y="238"/>
                    </a:lnTo>
                    <a:lnTo>
                      <a:pt x="15" y="241"/>
                    </a:lnTo>
                    <a:lnTo>
                      <a:pt x="13" y="245"/>
                    </a:lnTo>
                    <a:lnTo>
                      <a:pt x="9" y="245"/>
                    </a:lnTo>
                    <a:lnTo>
                      <a:pt x="5" y="247"/>
                    </a:lnTo>
                    <a:lnTo>
                      <a:pt x="5" y="251"/>
                    </a:lnTo>
                    <a:lnTo>
                      <a:pt x="2" y="253"/>
                    </a:lnTo>
                    <a:lnTo>
                      <a:pt x="2" y="257"/>
                    </a:lnTo>
                    <a:lnTo>
                      <a:pt x="2" y="262"/>
                    </a:lnTo>
                    <a:lnTo>
                      <a:pt x="0" y="264"/>
                    </a:lnTo>
                    <a:lnTo>
                      <a:pt x="2" y="268"/>
                    </a:lnTo>
                    <a:lnTo>
                      <a:pt x="0" y="270"/>
                    </a:lnTo>
                    <a:lnTo>
                      <a:pt x="7" y="276"/>
                    </a:lnTo>
                    <a:lnTo>
                      <a:pt x="17" y="293"/>
                    </a:lnTo>
                    <a:lnTo>
                      <a:pt x="11" y="300"/>
                    </a:lnTo>
                    <a:lnTo>
                      <a:pt x="24" y="297"/>
                    </a:lnTo>
                    <a:lnTo>
                      <a:pt x="30" y="300"/>
                    </a:lnTo>
                    <a:lnTo>
                      <a:pt x="34" y="306"/>
                    </a:lnTo>
                    <a:lnTo>
                      <a:pt x="36" y="310"/>
                    </a:lnTo>
                    <a:lnTo>
                      <a:pt x="45" y="310"/>
                    </a:lnTo>
                    <a:lnTo>
                      <a:pt x="53" y="312"/>
                    </a:lnTo>
                    <a:lnTo>
                      <a:pt x="61" y="304"/>
                    </a:lnTo>
                    <a:lnTo>
                      <a:pt x="70" y="300"/>
                    </a:lnTo>
                    <a:lnTo>
                      <a:pt x="72" y="302"/>
                    </a:lnTo>
                    <a:lnTo>
                      <a:pt x="70" y="306"/>
                    </a:lnTo>
                    <a:lnTo>
                      <a:pt x="70" y="308"/>
                    </a:lnTo>
                    <a:lnTo>
                      <a:pt x="70" y="314"/>
                    </a:lnTo>
                    <a:lnTo>
                      <a:pt x="70" y="327"/>
                    </a:lnTo>
                    <a:lnTo>
                      <a:pt x="70" y="331"/>
                    </a:lnTo>
                    <a:lnTo>
                      <a:pt x="72" y="333"/>
                    </a:lnTo>
                    <a:lnTo>
                      <a:pt x="76" y="333"/>
                    </a:lnTo>
                    <a:lnTo>
                      <a:pt x="80" y="331"/>
                    </a:lnTo>
                    <a:lnTo>
                      <a:pt x="85" y="331"/>
                    </a:lnTo>
                    <a:lnTo>
                      <a:pt x="87" y="331"/>
                    </a:lnTo>
                    <a:lnTo>
                      <a:pt x="89" y="331"/>
                    </a:lnTo>
                    <a:lnTo>
                      <a:pt x="89" y="333"/>
                    </a:lnTo>
                    <a:lnTo>
                      <a:pt x="89" y="333"/>
                    </a:lnTo>
                    <a:lnTo>
                      <a:pt x="102" y="333"/>
                    </a:lnTo>
                    <a:lnTo>
                      <a:pt x="108" y="333"/>
                    </a:lnTo>
                    <a:lnTo>
                      <a:pt x="114" y="329"/>
                    </a:lnTo>
                    <a:lnTo>
                      <a:pt x="116" y="329"/>
                    </a:lnTo>
                    <a:lnTo>
                      <a:pt x="120" y="327"/>
                    </a:lnTo>
                    <a:lnTo>
                      <a:pt x="127" y="327"/>
                    </a:lnTo>
                    <a:lnTo>
                      <a:pt x="131" y="325"/>
                    </a:lnTo>
                    <a:lnTo>
                      <a:pt x="135" y="316"/>
                    </a:lnTo>
                    <a:lnTo>
                      <a:pt x="146" y="310"/>
                    </a:lnTo>
                    <a:lnTo>
                      <a:pt x="152" y="308"/>
                    </a:lnTo>
                    <a:lnTo>
                      <a:pt x="158" y="306"/>
                    </a:lnTo>
                    <a:lnTo>
                      <a:pt x="163" y="306"/>
                    </a:lnTo>
                    <a:lnTo>
                      <a:pt x="167" y="308"/>
                    </a:lnTo>
                    <a:lnTo>
                      <a:pt x="171" y="306"/>
                    </a:lnTo>
                    <a:lnTo>
                      <a:pt x="173" y="308"/>
                    </a:lnTo>
                    <a:lnTo>
                      <a:pt x="173" y="312"/>
                    </a:lnTo>
                    <a:lnTo>
                      <a:pt x="175" y="319"/>
                    </a:lnTo>
                    <a:lnTo>
                      <a:pt x="171" y="325"/>
                    </a:lnTo>
                    <a:lnTo>
                      <a:pt x="173" y="333"/>
                    </a:lnTo>
                    <a:lnTo>
                      <a:pt x="173" y="338"/>
                    </a:lnTo>
                    <a:lnTo>
                      <a:pt x="175" y="346"/>
                    </a:lnTo>
                    <a:lnTo>
                      <a:pt x="180" y="348"/>
                    </a:lnTo>
                    <a:lnTo>
                      <a:pt x="182" y="354"/>
                    </a:lnTo>
                    <a:lnTo>
                      <a:pt x="186" y="356"/>
                    </a:lnTo>
                    <a:lnTo>
                      <a:pt x="192" y="361"/>
                    </a:lnTo>
                    <a:lnTo>
                      <a:pt x="196" y="363"/>
                    </a:lnTo>
                    <a:lnTo>
                      <a:pt x="198" y="363"/>
                    </a:lnTo>
                    <a:lnTo>
                      <a:pt x="207" y="361"/>
                    </a:lnTo>
                    <a:lnTo>
                      <a:pt x="213" y="367"/>
                    </a:lnTo>
                    <a:lnTo>
                      <a:pt x="220" y="365"/>
                    </a:lnTo>
                    <a:lnTo>
                      <a:pt x="226" y="373"/>
                    </a:lnTo>
                    <a:lnTo>
                      <a:pt x="230" y="373"/>
                    </a:lnTo>
                    <a:lnTo>
                      <a:pt x="239" y="375"/>
                    </a:lnTo>
                    <a:lnTo>
                      <a:pt x="243" y="378"/>
                    </a:lnTo>
                    <a:lnTo>
                      <a:pt x="245" y="384"/>
                    </a:lnTo>
                    <a:lnTo>
                      <a:pt x="249" y="384"/>
                    </a:lnTo>
                    <a:lnTo>
                      <a:pt x="253" y="388"/>
                    </a:lnTo>
                    <a:lnTo>
                      <a:pt x="266" y="386"/>
                    </a:lnTo>
                    <a:lnTo>
                      <a:pt x="274" y="390"/>
                    </a:lnTo>
                    <a:lnTo>
                      <a:pt x="274" y="394"/>
                    </a:lnTo>
                    <a:lnTo>
                      <a:pt x="274" y="403"/>
                    </a:lnTo>
                    <a:lnTo>
                      <a:pt x="276" y="411"/>
                    </a:lnTo>
                    <a:lnTo>
                      <a:pt x="274" y="416"/>
                    </a:lnTo>
                    <a:lnTo>
                      <a:pt x="281" y="428"/>
                    </a:lnTo>
                    <a:lnTo>
                      <a:pt x="281" y="437"/>
                    </a:lnTo>
                    <a:lnTo>
                      <a:pt x="316" y="439"/>
                    </a:lnTo>
                    <a:lnTo>
                      <a:pt x="316" y="451"/>
                    </a:lnTo>
                    <a:lnTo>
                      <a:pt x="316" y="458"/>
                    </a:lnTo>
                    <a:lnTo>
                      <a:pt x="327" y="462"/>
                    </a:lnTo>
                    <a:lnTo>
                      <a:pt x="338" y="479"/>
                    </a:lnTo>
                    <a:lnTo>
                      <a:pt x="338" y="489"/>
                    </a:lnTo>
                    <a:lnTo>
                      <a:pt x="329" y="508"/>
                    </a:lnTo>
                    <a:lnTo>
                      <a:pt x="329" y="512"/>
                    </a:lnTo>
                    <a:lnTo>
                      <a:pt x="327" y="515"/>
                    </a:lnTo>
                    <a:lnTo>
                      <a:pt x="327" y="517"/>
                    </a:lnTo>
                    <a:lnTo>
                      <a:pt x="327" y="521"/>
                    </a:lnTo>
                    <a:lnTo>
                      <a:pt x="331" y="525"/>
                    </a:lnTo>
                    <a:lnTo>
                      <a:pt x="331" y="531"/>
                    </a:lnTo>
                    <a:lnTo>
                      <a:pt x="335" y="538"/>
                    </a:lnTo>
                    <a:lnTo>
                      <a:pt x="333" y="550"/>
                    </a:lnTo>
                    <a:lnTo>
                      <a:pt x="335" y="555"/>
                    </a:lnTo>
                    <a:lnTo>
                      <a:pt x="333" y="559"/>
                    </a:lnTo>
                    <a:lnTo>
                      <a:pt x="335" y="563"/>
                    </a:lnTo>
                    <a:lnTo>
                      <a:pt x="342" y="563"/>
                    </a:lnTo>
                    <a:lnTo>
                      <a:pt x="346" y="563"/>
                    </a:lnTo>
                    <a:lnTo>
                      <a:pt x="354" y="563"/>
                    </a:lnTo>
                    <a:lnTo>
                      <a:pt x="361" y="565"/>
                    </a:lnTo>
                    <a:lnTo>
                      <a:pt x="369" y="561"/>
                    </a:lnTo>
                    <a:lnTo>
                      <a:pt x="376" y="565"/>
                    </a:lnTo>
                    <a:lnTo>
                      <a:pt x="378" y="565"/>
                    </a:lnTo>
                    <a:lnTo>
                      <a:pt x="380" y="571"/>
                    </a:lnTo>
                    <a:lnTo>
                      <a:pt x="386" y="593"/>
                    </a:lnTo>
                    <a:lnTo>
                      <a:pt x="388" y="601"/>
                    </a:lnTo>
                    <a:lnTo>
                      <a:pt x="392" y="601"/>
                    </a:lnTo>
                    <a:lnTo>
                      <a:pt x="401" y="597"/>
                    </a:lnTo>
                    <a:lnTo>
                      <a:pt x="405" y="599"/>
                    </a:lnTo>
                    <a:lnTo>
                      <a:pt x="407" y="601"/>
                    </a:lnTo>
                    <a:lnTo>
                      <a:pt x="409" y="601"/>
                    </a:lnTo>
                    <a:lnTo>
                      <a:pt x="409" y="605"/>
                    </a:lnTo>
                    <a:lnTo>
                      <a:pt x="407" y="624"/>
                    </a:lnTo>
                    <a:lnTo>
                      <a:pt x="407" y="626"/>
                    </a:lnTo>
                    <a:lnTo>
                      <a:pt x="407" y="626"/>
                    </a:lnTo>
                    <a:lnTo>
                      <a:pt x="407" y="628"/>
                    </a:lnTo>
                    <a:lnTo>
                      <a:pt x="405" y="631"/>
                    </a:lnTo>
                    <a:lnTo>
                      <a:pt x="405" y="633"/>
                    </a:lnTo>
                    <a:lnTo>
                      <a:pt x="409" y="631"/>
                    </a:lnTo>
                    <a:lnTo>
                      <a:pt x="418" y="633"/>
                    </a:lnTo>
                    <a:lnTo>
                      <a:pt x="420" y="637"/>
                    </a:lnTo>
                    <a:lnTo>
                      <a:pt x="422" y="645"/>
                    </a:lnTo>
                    <a:lnTo>
                      <a:pt x="422" y="652"/>
                    </a:lnTo>
                    <a:lnTo>
                      <a:pt x="424" y="660"/>
                    </a:lnTo>
                    <a:lnTo>
                      <a:pt x="424" y="666"/>
                    </a:lnTo>
                    <a:lnTo>
                      <a:pt x="422" y="671"/>
                    </a:lnTo>
                    <a:lnTo>
                      <a:pt x="418" y="671"/>
                    </a:lnTo>
                    <a:lnTo>
                      <a:pt x="413" y="673"/>
                    </a:lnTo>
                    <a:lnTo>
                      <a:pt x="413" y="673"/>
                    </a:lnTo>
                    <a:lnTo>
                      <a:pt x="409" y="677"/>
                    </a:lnTo>
                    <a:lnTo>
                      <a:pt x="409" y="675"/>
                    </a:lnTo>
                    <a:lnTo>
                      <a:pt x="401" y="681"/>
                    </a:lnTo>
                    <a:lnTo>
                      <a:pt x="399" y="683"/>
                    </a:lnTo>
                    <a:lnTo>
                      <a:pt x="397" y="685"/>
                    </a:lnTo>
                    <a:lnTo>
                      <a:pt x="388" y="690"/>
                    </a:lnTo>
                    <a:lnTo>
                      <a:pt x="386" y="692"/>
                    </a:lnTo>
                    <a:lnTo>
                      <a:pt x="386" y="696"/>
                    </a:lnTo>
                    <a:lnTo>
                      <a:pt x="384" y="698"/>
                    </a:lnTo>
                    <a:lnTo>
                      <a:pt x="380" y="696"/>
                    </a:lnTo>
                    <a:lnTo>
                      <a:pt x="373" y="704"/>
                    </a:lnTo>
                    <a:lnTo>
                      <a:pt x="373" y="706"/>
                    </a:lnTo>
                    <a:lnTo>
                      <a:pt x="373" y="713"/>
                    </a:lnTo>
                    <a:lnTo>
                      <a:pt x="371" y="713"/>
                    </a:lnTo>
                    <a:lnTo>
                      <a:pt x="369" y="715"/>
                    </a:lnTo>
                    <a:lnTo>
                      <a:pt x="365" y="723"/>
                    </a:lnTo>
                    <a:lnTo>
                      <a:pt x="363" y="725"/>
                    </a:lnTo>
                    <a:lnTo>
                      <a:pt x="359" y="732"/>
                    </a:lnTo>
                    <a:lnTo>
                      <a:pt x="359" y="734"/>
                    </a:lnTo>
                    <a:lnTo>
                      <a:pt x="354" y="736"/>
                    </a:lnTo>
                    <a:lnTo>
                      <a:pt x="354" y="738"/>
                    </a:lnTo>
                    <a:lnTo>
                      <a:pt x="357" y="738"/>
                    </a:lnTo>
                    <a:lnTo>
                      <a:pt x="359" y="738"/>
                    </a:lnTo>
                    <a:lnTo>
                      <a:pt x="369" y="736"/>
                    </a:lnTo>
                    <a:lnTo>
                      <a:pt x="373" y="738"/>
                    </a:lnTo>
                    <a:lnTo>
                      <a:pt x="378" y="744"/>
                    </a:lnTo>
                    <a:lnTo>
                      <a:pt x="382" y="746"/>
                    </a:lnTo>
                    <a:lnTo>
                      <a:pt x="384" y="751"/>
                    </a:lnTo>
                    <a:lnTo>
                      <a:pt x="390" y="759"/>
                    </a:lnTo>
                    <a:lnTo>
                      <a:pt x="392" y="759"/>
                    </a:lnTo>
                    <a:lnTo>
                      <a:pt x="397" y="755"/>
                    </a:lnTo>
                    <a:lnTo>
                      <a:pt x="399" y="755"/>
                    </a:lnTo>
                    <a:lnTo>
                      <a:pt x="403" y="763"/>
                    </a:lnTo>
                    <a:lnTo>
                      <a:pt x="407" y="765"/>
                    </a:lnTo>
                    <a:lnTo>
                      <a:pt x="413" y="765"/>
                    </a:lnTo>
                    <a:lnTo>
                      <a:pt x="418" y="772"/>
                    </a:lnTo>
                    <a:lnTo>
                      <a:pt x="418" y="776"/>
                    </a:lnTo>
                    <a:lnTo>
                      <a:pt x="422" y="776"/>
                    </a:lnTo>
                    <a:lnTo>
                      <a:pt x="428" y="778"/>
                    </a:lnTo>
                    <a:lnTo>
                      <a:pt x="435" y="784"/>
                    </a:lnTo>
                    <a:lnTo>
                      <a:pt x="439" y="793"/>
                    </a:lnTo>
                    <a:lnTo>
                      <a:pt x="443" y="795"/>
                    </a:lnTo>
                    <a:lnTo>
                      <a:pt x="443" y="801"/>
                    </a:lnTo>
                    <a:lnTo>
                      <a:pt x="439" y="805"/>
                    </a:lnTo>
                    <a:lnTo>
                      <a:pt x="441" y="812"/>
                    </a:lnTo>
                    <a:lnTo>
                      <a:pt x="441" y="814"/>
                    </a:lnTo>
                    <a:lnTo>
                      <a:pt x="441" y="814"/>
                    </a:lnTo>
                    <a:lnTo>
                      <a:pt x="443" y="818"/>
                    </a:lnTo>
                    <a:lnTo>
                      <a:pt x="445" y="818"/>
                    </a:lnTo>
                    <a:lnTo>
                      <a:pt x="451" y="812"/>
                    </a:lnTo>
                    <a:lnTo>
                      <a:pt x="456" y="805"/>
                    </a:lnTo>
                    <a:lnTo>
                      <a:pt x="458" y="793"/>
                    </a:lnTo>
                    <a:lnTo>
                      <a:pt x="462" y="782"/>
                    </a:lnTo>
                    <a:lnTo>
                      <a:pt x="462" y="780"/>
                    </a:lnTo>
                    <a:lnTo>
                      <a:pt x="460" y="778"/>
                    </a:lnTo>
                    <a:lnTo>
                      <a:pt x="458" y="774"/>
                    </a:lnTo>
                    <a:lnTo>
                      <a:pt x="460" y="770"/>
                    </a:lnTo>
                    <a:lnTo>
                      <a:pt x="462" y="770"/>
                    </a:lnTo>
                    <a:lnTo>
                      <a:pt x="462" y="765"/>
                    </a:lnTo>
                    <a:lnTo>
                      <a:pt x="466" y="763"/>
                    </a:lnTo>
                    <a:lnTo>
                      <a:pt x="466" y="759"/>
                    </a:lnTo>
                    <a:lnTo>
                      <a:pt x="468" y="761"/>
                    </a:lnTo>
                    <a:lnTo>
                      <a:pt x="470" y="761"/>
                    </a:lnTo>
                    <a:lnTo>
                      <a:pt x="475" y="757"/>
                    </a:lnTo>
                    <a:lnTo>
                      <a:pt x="475" y="753"/>
                    </a:lnTo>
                    <a:lnTo>
                      <a:pt x="475" y="753"/>
                    </a:lnTo>
                    <a:lnTo>
                      <a:pt x="477" y="749"/>
                    </a:lnTo>
                    <a:lnTo>
                      <a:pt x="477" y="746"/>
                    </a:lnTo>
                    <a:lnTo>
                      <a:pt x="479" y="746"/>
                    </a:lnTo>
                    <a:lnTo>
                      <a:pt x="481" y="742"/>
                    </a:lnTo>
                    <a:lnTo>
                      <a:pt x="479" y="740"/>
                    </a:lnTo>
                    <a:lnTo>
                      <a:pt x="477" y="736"/>
                    </a:lnTo>
                    <a:lnTo>
                      <a:pt x="479" y="732"/>
                    </a:lnTo>
                    <a:lnTo>
                      <a:pt x="477" y="730"/>
                    </a:lnTo>
                    <a:lnTo>
                      <a:pt x="479" y="730"/>
                    </a:lnTo>
                    <a:lnTo>
                      <a:pt x="481" y="734"/>
                    </a:lnTo>
                    <a:lnTo>
                      <a:pt x="485" y="740"/>
                    </a:lnTo>
                    <a:lnTo>
                      <a:pt x="487" y="740"/>
                    </a:lnTo>
                    <a:lnTo>
                      <a:pt x="489" y="738"/>
                    </a:lnTo>
                    <a:lnTo>
                      <a:pt x="489" y="740"/>
                    </a:lnTo>
                    <a:lnTo>
                      <a:pt x="491" y="744"/>
                    </a:lnTo>
                    <a:lnTo>
                      <a:pt x="489" y="744"/>
                    </a:lnTo>
                    <a:lnTo>
                      <a:pt x="487" y="751"/>
                    </a:lnTo>
                    <a:lnTo>
                      <a:pt x="483" y="759"/>
                    </a:lnTo>
                    <a:lnTo>
                      <a:pt x="479" y="759"/>
                    </a:lnTo>
                    <a:lnTo>
                      <a:pt x="479" y="763"/>
                    </a:lnTo>
                    <a:lnTo>
                      <a:pt x="477" y="765"/>
                    </a:lnTo>
                    <a:lnTo>
                      <a:pt x="475" y="765"/>
                    </a:lnTo>
                    <a:lnTo>
                      <a:pt x="470" y="768"/>
                    </a:lnTo>
                    <a:lnTo>
                      <a:pt x="468" y="772"/>
                    </a:lnTo>
                    <a:lnTo>
                      <a:pt x="468" y="774"/>
                    </a:lnTo>
                    <a:lnTo>
                      <a:pt x="464" y="774"/>
                    </a:lnTo>
                    <a:lnTo>
                      <a:pt x="462" y="776"/>
                    </a:lnTo>
                    <a:lnTo>
                      <a:pt x="464" y="778"/>
                    </a:lnTo>
                    <a:lnTo>
                      <a:pt x="466" y="778"/>
                    </a:lnTo>
                    <a:lnTo>
                      <a:pt x="479" y="768"/>
                    </a:lnTo>
                    <a:lnTo>
                      <a:pt x="485" y="761"/>
                    </a:lnTo>
                    <a:lnTo>
                      <a:pt x="496" y="744"/>
                    </a:lnTo>
                    <a:lnTo>
                      <a:pt x="500" y="738"/>
                    </a:lnTo>
                    <a:lnTo>
                      <a:pt x="502" y="727"/>
                    </a:lnTo>
                    <a:lnTo>
                      <a:pt x="513" y="711"/>
                    </a:lnTo>
                    <a:lnTo>
                      <a:pt x="521" y="700"/>
                    </a:lnTo>
                    <a:lnTo>
                      <a:pt x="521" y="696"/>
                    </a:lnTo>
                    <a:lnTo>
                      <a:pt x="521" y="694"/>
                    </a:lnTo>
                    <a:lnTo>
                      <a:pt x="521" y="692"/>
                    </a:lnTo>
                    <a:lnTo>
                      <a:pt x="523" y="692"/>
                    </a:lnTo>
                    <a:lnTo>
                      <a:pt x="525" y="687"/>
                    </a:lnTo>
                    <a:lnTo>
                      <a:pt x="527" y="685"/>
                    </a:lnTo>
                    <a:lnTo>
                      <a:pt x="527" y="681"/>
                    </a:lnTo>
                    <a:lnTo>
                      <a:pt x="527" y="679"/>
                    </a:lnTo>
                    <a:lnTo>
                      <a:pt x="527" y="679"/>
                    </a:lnTo>
                    <a:lnTo>
                      <a:pt x="525" y="677"/>
                    </a:lnTo>
                    <a:lnTo>
                      <a:pt x="525" y="673"/>
                    </a:lnTo>
                    <a:lnTo>
                      <a:pt x="521" y="666"/>
                    </a:lnTo>
                    <a:lnTo>
                      <a:pt x="521" y="664"/>
                    </a:lnTo>
                    <a:lnTo>
                      <a:pt x="521" y="662"/>
                    </a:lnTo>
                    <a:lnTo>
                      <a:pt x="521" y="660"/>
                    </a:lnTo>
                    <a:lnTo>
                      <a:pt x="521" y="654"/>
                    </a:lnTo>
                    <a:lnTo>
                      <a:pt x="519" y="647"/>
                    </a:lnTo>
                    <a:lnTo>
                      <a:pt x="519" y="647"/>
                    </a:lnTo>
                    <a:lnTo>
                      <a:pt x="525" y="645"/>
                    </a:lnTo>
                    <a:lnTo>
                      <a:pt x="523" y="643"/>
                    </a:lnTo>
                    <a:lnTo>
                      <a:pt x="521" y="641"/>
                    </a:lnTo>
                    <a:lnTo>
                      <a:pt x="525" y="639"/>
                    </a:lnTo>
                    <a:lnTo>
                      <a:pt x="525" y="637"/>
                    </a:lnTo>
                    <a:lnTo>
                      <a:pt x="521" y="635"/>
                    </a:lnTo>
                    <a:lnTo>
                      <a:pt x="525" y="633"/>
                    </a:lnTo>
                    <a:lnTo>
                      <a:pt x="527" y="628"/>
                    </a:lnTo>
                    <a:lnTo>
                      <a:pt x="529" y="631"/>
                    </a:lnTo>
                    <a:lnTo>
                      <a:pt x="536" y="624"/>
                    </a:lnTo>
                    <a:lnTo>
                      <a:pt x="540" y="622"/>
                    </a:lnTo>
                    <a:lnTo>
                      <a:pt x="540" y="620"/>
                    </a:lnTo>
                    <a:lnTo>
                      <a:pt x="544" y="616"/>
                    </a:lnTo>
                    <a:lnTo>
                      <a:pt x="550" y="612"/>
                    </a:lnTo>
                    <a:lnTo>
                      <a:pt x="559" y="603"/>
                    </a:lnTo>
                    <a:lnTo>
                      <a:pt x="565" y="601"/>
                    </a:lnTo>
                    <a:lnTo>
                      <a:pt x="569" y="597"/>
                    </a:lnTo>
                    <a:lnTo>
                      <a:pt x="574" y="595"/>
                    </a:lnTo>
                    <a:lnTo>
                      <a:pt x="578" y="595"/>
                    </a:lnTo>
                    <a:lnTo>
                      <a:pt x="580" y="597"/>
                    </a:lnTo>
                    <a:lnTo>
                      <a:pt x="584" y="597"/>
                    </a:lnTo>
                    <a:lnTo>
                      <a:pt x="584" y="595"/>
                    </a:lnTo>
                    <a:lnTo>
                      <a:pt x="586" y="588"/>
                    </a:lnTo>
                    <a:lnTo>
                      <a:pt x="595" y="584"/>
                    </a:lnTo>
                    <a:lnTo>
                      <a:pt x="599" y="582"/>
                    </a:lnTo>
                    <a:lnTo>
                      <a:pt x="599" y="580"/>
                    </a:lnTo>
                    <a:lnTo>
                      <a:pt x="597" y="580"/>
                    </a:lnTo>
                    <a:lnTo>
                      <a:pt x="595" y="580"/>
                    </a:lnTo>
                    <a:lnTo>
                      <a:pt x="593" y="576"/>
                    </a:lnTo>
                    <a:lnTo>
                      <a:pt x="597" y="576"/>
                    </a:lnTo>
                    <a:lnTo>
                      <a:pt x="601" y="574"/>
                    </a:lnTo>
                    <a:lnTo>
                      <a:pt x="603" y="574"/>
                    </a:lnTo>
                    <a:lnTo>
                      <a:pt x="607" y="574"/>
                    </a:lnTo>
                    <a:lnTo>
                      <a:pt x="609" y="571"/>
                    </a:lnTo>
                    <a:lnTo>
                      <a:pt x="614" y="571"/>
                    </a:lnTo>
                    <a:lnTo>
                      <a:pt x="614" y="574"/>
                    </a:lnTo>
                    <a:lnTo>
                      <a:pt x="607" y="576"/>
                    </a:lnTo>
                    <a:lnTo>
                      <a:pt x="603" y="578"/>
                    </a:lnTo>
                    <a:lnTo>
                      <a:pt x="603" y="578"/>
                    </a:lnTo>
                    <a:lnTo>
                      <a:pt x="603" y="580"/>
                    </a:lnTo>
                    <a:lnTo>
                      <a:pt x="612" y="576"/>
                    </a:lnTo>
                    <a:lnTo>
                      <a:pt x="620" y="574"/>
                    </a:lnTo>
                    <a:lnTo>
                      <a:pt x="620" y="571"/>
                    </a:lnTo>
                    <a:lnTo>
                      <a:pt x="622" y="569"/>
                    </a:lnTo>
                    <a:lnTo>
                      <a:pt x="624" y="569"/>
                    </a:lnTo>
                    <a:lnTo>
                      <a:pt x="624" y="571"/>
                    </a:lnTo>
                    <a:lnTo>
                      <a:pt x="624" y="571"/>
                    </a:lnTo>
                    <a:lnTo>
                      <a:pt x="624" y="576"/>
                    </a:lnTo>
                    <a:lnTo>
                      <a:pt x="624" y="576"/>
                    </a:lnTo>
                    <a:lnTo>
                      <a:pt x="631" y="576"/>
                    </a:lnTo>
                    <a:lnTo>
                      <a:pt x="633" y="574"/>
                    </a:lnTo>
                    <a:lnTo>
                      <a:pt x="639" y="574"/>
                    </a:lnTo>
                    <a:lnTo>
                      <a:pt x="645" y="576"/>
                    </a:lnTo>
                    <a:lnTo>
                      <a:pt x="650" y="571"/>
                    </a:lnTo>
                    <a:lnTo>
                      <a:pt x="650" y="569"/>
                    </a:lnTo>
                    <a:lnTo>
                      <a:pt x="650" y="569"/>
                    </a:lnTo>
                    <a:lnTo>
                      <a:pt x="650" y="567"/>
                    </a:lnTo>
                    <a:lnTo>
                      <a:pt x="658" y="561"/>
                    </a:lnTo>
                    <a:lnTo>
                      <a:pt x="666" y="559"/>
                    </a:lnTo>
                    <a:lnTo>
                      <a:pt x="671" y="557"/>
                    </a:lnTo>
                    <a:lnTo>
                      <a:pt x="671" y="555"/>
                    </a:lnTo>
                    <a:lnTo>
                      <a:pt x="671" y="553"/>
                    </a:lnTo>
                    <a:lnTo>
                      <a:pt x="666" y="544"/>
                    </a:lnTo>
                    <a:lnTo>
                      <a:pt x="668" y="540"/>
                    </a:lnTo>
                    <a:lnTo>
                      <a:pt x="673" y="536"/>
                    </a:lnTo>
                    <a:lnTo>
                      <a:pt x="673" y="531"/>
                    </a:lnTo>
                    <a:lnTo>
                      <a:pt x="675" y="531"/>
                    </a:lnTo>
                    <a:lnTo>
                      <a:pt x="677" y="527"/>
                    </a:lnTo>
                    <a:lnTo>
                      <a:pt x="677" y="525"/>
                    </a:lnTo>
                    <a:lnTo>
                      <a:pt x="677" y="523"/>
                    </a:lnTo>
                    <a:lnTo>
                      <a:pt x="683" y="515"/>
                    </a:lnTo>
                    <a:lnTo>
                      <a:pt x="690" y="506"/>
                    </a:lnTo>
                    <a:lnTo>
                      <a:pt x="690" y="502"/>
                    </a:lnTo>
                    <a:lnTo>
                      <a:pt x="690" y="489"/>
                    </a:lnTo>
                    <a:lnTo>
                      <a:pt x="687" y="487"/>
                    </a:lnTo>
                    <a:lnTo>
                      <a:pt x="690" y="479"/>
                    </a:lnTo>
                    <a:lnTo>
                      <a:pt x="692" y="477"/>
                    </a:lnTo>
                    <a:lnTo>
                      <a:pt x="692" y="472"/>
                    </a:lnTo>
                    <a:lnTo>
                      <a:pt x="698" y="468"/>
                    </a:lnTo>
                    <a:lnTo>
                      <a:pt x="698" y="466"/>
                    </a:lnTo>
                    <a:lnTo>
                      <a:pt x="698" y="460"/>
                    </a:lnTo>
                    <a:lnTo>
                      <a:pt x="700" y="449"/>
                    </a:lnTo>
                    <a:lnTo>
                      <a:pt x="700" y="443"/>
                    </a:lnTo>
                    <a:lnTo>
                      <a:pt x="700" y="439"/>
                    </a:lnTo>
                    <a:lnTo>
                      <a:pt x="700" y="434"/>
                    </a:lnTo>
                    <a:lnTo>
                      <a:pt x="702" y="428"/>
                    </a:lnTo>
                    <a:lnTo>
                      <a:pt x="700" y="401"/>
                    </a:lnTo>
                    <a:lnTo>
                      <a:pt x="700" y="397"/>
                    </a:lnTo>
                    <a:lnTo>
                      <a:pt x="702" y="392"/>
                    </a:lnTo>
                    <a:lnTo>
                      <a:pt x="702" y="388"/>
                    </a:lnTo>
                    <a:lnTo>
                      <a:pt x="700" y="390"/>
                    </a:lnTo>
                    <a:lnTo>
                      <a:pt x="698" y="388"/>
                    </a:lnTo>
                    <a:lnTo>
                      <a:pt x="698" y="386"/>
                    </a:lnTo>
                    <a:lnTo>
                      <a:pt x="700" y="382"/>
                    </a:lnTo>
                    <a:lnTo>
                      <a:pt x="700" y="378"/>
                    </a:lnTo>
                    <a:lnTo>
                      <a:pt x="700" y="373"/>
                    </a:lnTo>
                    <a:lnTo>
                      <a:pt x="702" y="373"/>
                    </a:lnTo>
                    <a:lnTo>
                      <a:pt x="702" y="369"/>
                    </a:lnTo>
                    <a:lnTo>
                      <a:pt x="700" y="363"/>
                    </a:lnTo>
                    <a:lnTo>
                      <a:pt x="696" y="361"/>
                    </a:lnTo>
                    <a:lnTo>
                      <a:pt x="696" y="361"/>
                    </a:lnTo>
                    <a:lnTo>
                      <a:pt x="698" y="359"/>
                    </a:lnTo>
                    <a:lnTo>
                      <a:pt x="698" y="361"/>
                    </a:lnTo>
                    <a:lnTo>
                      <a:pt x="702" y="363"/>
                    </a:lnTo>
                    <a:lnTo>
                      <a:pt x="704" y="365"/>
                    </a:lnTo>
                    <a:lnTo>
                      <a:pt x="704" y="361"/>
                    </a:lnTo>
                    <a:lnTo>
                      <a:pt x="709" y="361"/>
                    </a:lnTo>
                    <a:lnTo>
                      <a:pt x="709" y="363"/>
                    </a:lnTo>
                    <a:lnTo>
                      <a:pt x="711" y="363"/>
                    </a:lnTo>
                    <a:lnTo>
                      <a:pt x="709" y="367"/>
                    </a:lnTo>
                    <a:lnTo>
                      <a:pt x="706" y="369"/>
                    </a:lnTo>
                    <a:lnTo>
                      <a:pt x="706" y="371"/>
                    </a:lnTo>
                    <a:lnTo>
                      <a:pt x="706" y="371"/>
                    </a:lnTo>
                    <a:lnTo>
                      <a:pt x="711" y="367"/>
                    </a:lnTo>
                    <a:lnTo>
                      <a:pt x="717" y="365"/>
                    </a:lnTo>
                    <a:lnTo>
                      <a:pt x="723" y="354"/>
                    </a:lnTo>
                    <a:lnTo>
                      <a:pt x="725" y="346"/>
                    </a:lnTo>
                    <a:lnTo>
                      <a:pt x="727" y="342"/>
                    </a:lnTo>
                    <a:lnTo>
                      <a:pt x="730" y="340"/>
                    </a:lnTo>
                    <a:lnTo>
                      <a:pt x="732" y="333"/>
                    </a:lnTo>
                    <a:lnTo>
                      <a:pt x="736" y="327"/>
                    </a:lnTo>
                    <a:lnTo>
                      <a:pt x="746" y="321"/>
                    </a:lnTo>
                    <a:lnTo>
                      <a:pt x="746" y="316"/>
                    </a:lnTo>
                    <a:lnTo>
                      <a:pt x="751" y="316"/>
                    </a:lnTo>
                    <a:lnTo>
                      <a:pt x="753" y="312"/>
                    </a:lnTo>
                    <a:lnTo>
                      <a:pt x="761" y="304"/>
                    </a:lnTo>
                    <a:lnTo>
                      <a:pt x="770" y="293"/>
                    </a:lnTo>
                    <a:lnTo>
                      <a:pt x="772" y="291"/>
                    </a:lnTo>
                    <a:lnTo>
                      <a:pt x="776" y="279"/>
                    </a:lnTo>
                    <a:lnTo>
                      <a:pt x="778" y="274"/>
                    </a:lnTo>
                    <a:lnTo>
                      <a:pt x="780" y="272"/>
                    </a:lnTo>
                    <a:lnTo>
                      <a:pt x="780" y="268"/>
                    </a:lnTo>
                    <a:lnTo>
                      <a:pt x="778" y="264"/>
                    </a:lnTo>
                    <a:lnTo>
                      <a:pt x="778" y="260"/>
                    </a:lnTo>
                    <a:lnTo>
                      <a:pt x="780" y="257"/>
                    </a:lnTo>
                    <a:lnTo>
                      <a:pt x="780" y="249"/>
                    </a:lnTo>
                    <a:lnTo>
                      <a:pt x="778" y="247"/>
                    </a:lnTo>
                    <a:lnTo>
                      <a:pt x="778" y="243"/>
                    </a:lnTo>
                    <a:lnTo>
                      <a:pt x="770" y="226"/>
                    </a:lnTo>
                    <a:lnTo>
                      <a:pt x="770" y="222"/>
                    </a:lnTo>
                    <a:lnTo>
                      <a:pt x="770" y="215"/>
                    </a:lnTo>
                    <a:lnTo>
                      <a:pt x="757" y="209"/>
                    </a:lnTo>
                    <a:lnTo>
                      <a:pt x="749" y="209"/>
                    </a:lnTo>
                    <a:lnTo>
                      <a:pt x="742" y="211"/>
                    </a:lnTo>
                    <a:lnTo>
                      <a:pt x="740" y="207"/>
                    </a:lnTo>
                    <a:lnTo>
                      <a:pt x="736" y="205"/>
                    </a:lnTo>
                    <a:lnTo>
                      <a:pt x="732" y="201"/>
                    </a:lnTo>
                    <a:lnTo>
                      <a:pt x="725" y="198"/>
                    </a:lnTo>
                    <a:lnTo>
                      <a:pt x="721" y="198"/>
                    </a:lnTo>
                    <a:lnTo>
                      <a:pt x="713" y="188"/>
                    </a:lnTo>
                    <a:lnTo>
                      <a:pt x="704" y="177"/>
                    </a:lnTo>
                    <a:lnTo>
                      <a:pt x="702" y="177"/>
                    </a:lnTo>
                    <a:lnTo>
                      <a:pt x="696" y="173"/>
                    </a:lnTo>
                    <a:lnTo>
                      <a:pt x="692" y="173"/>
                    </a:lnTo>
                    <a:lnTo>
                      <a:pt x="681" y="165"/>
                    </a:lnTo>
                    <a:lnTo>
                      <a:pt x="675" y="165"/>
                    </a:lnTo>
                    <a:lnTo>
                      <a:pt x="668" y="160"/>
                    </a:lnTo>
                    <a:lnTo>
                      <a:pt x="664" y="163"/>
                    </a:lnTo>
                    <a:lnTo>
                      <a:pt x="660" y="163"/>
                    </a:lnTo>
                    <a:lnTo>
                      <a:pt x="656" y="163"/>
                    </a:lnTo>
                    <a:lnTo>
                      <a:pt x="652" y="163"/>
                    </a:lnTo>
                    <a:lnTo>
                      <a:pt x="650" y="167"/>
                    </a:lnTo>
                    <a:lnTo>
                      <a:pt x="647" y="165"/>
                    </a:lnTo>
                    <a:lnTo>
                      <a:pt x="643" y="160"/>
                    </a:lnTo>
                    <a:lnTo>
                      <a:pt x="641" y="160"/>
                    </a:lnTo>
                    <a:lnTo>
                      <a:pt x="639" y="160"/>
                    </a:lnTo>
                    <a:lnTo>
                      <a:pt x="639" y="163"/>
                    </a:lnTo>
                    <a:lnTo>
                      <a:pt x="639" y="165"/>
                    </a:lnTo>
                    <a:lnTo>
                      <a:pt x="635" y="160"/>
                    </a:lnTo>
                    <a:lnTo>
                      <a:pt x="635" y="160"/>
                    </a:lnTo>
                    <a:lnTo>
                      <a:pt x="633" y="158"/>
                    </a:lnTo>
                    <a:lnTo>
                      <a:pt x="633" y="160"/>
                    </a:lnTo>
                    <a:lnTo>
                      <a:pt x="633" y="163"/>
                    </a:lnTo>
                    <a:lnTo>
                      <a:pt x="626" y="158"/>
                    </a:lnTo>
                    <a:lnTo>
                      <a:pt x="624" y="160"/>
                    </a:lnTo>
                    <a:lnTo>
                      <a:pt x="620" y="158"/>
                    </a:lnTo>
                    <a:lnTo>
                      <a:pt x="607" y="154"/>
                    </a:lnTo>
                    <a:lnTo>
                      <a:pt x="603" y="154"/>
                    </a:lnTo>
                    <a:lnTo>
                      <a:pt x="603" y="154"/>
                    </a:lnTo>
                    <a:lnTo>
                      <a:pt x="605" y="156"/>
                    </a:lnTo>
                    <a:lnTo>
                      <a:pt x="603" y="158"/>
                    </a:lnTo>
                    <a:lnTo>
                      <a:pt x="601" y="156"/>
                    </a:lnTo>
                    <a:lnTo>
                      <a:pt x="601" y="158"/>
                    </a:lnTo>
                    <a:lnTo>
                      <a:pt x="599" y="158"/>
                    </a:lnTo>
                    <a:lnTo>
                      <a:pt x="597" y="160"/>
                    </a:lnTo>
                    <a:lnTo>
                      <a:pt x="595" y="163"/>
                    </a:lnTo>
                    <a:lnTo>
                      <a:pt x="595" y="167"/>
                    </a:lnTo>
                    <a:lnTo>
                      <a:pt x="593" y="165"/>
                    </a:lnTo>
                    <a:lnTo>
                      <a:pt x="590" y="160"/>
                    </a:lnTo>
                    <a:lnTo>
                      <a:pt x="588" y="163"/>
                    </a:lnTo>
                    <a:lnTo>
                      <a:pt x="588" y="167"/>
                    </a:lnTo>
                    <a:lnTo>
                      <a:pt x="586" y="173"/>
                    </a:lnTo>
                    <a:lnTo>
                      <a:pt x="586" y="177"/>
                    </a:lnTo>
                    <a:lnTo>
                      <a:pt x="584" y="173"/>
                    </a:lnTo>
                    <a:lnTo>
                      <a:pt x="586" y="167"/>
                    </a:lnTo>
                    <a:lnTo>
                      <a:pt x="586" y="163"/>
                    </a:lnTo>
                    <a:lnTo>
                      <a:pt x="586" y="156"/>
                    </a:lnTo>
                    <a:lnTo>
                      <a:pt x="588" y="154"/>
                    </a:lnTo>
                    <a:lnTo>
                      <a:pt x="588" y="154"/>
                    </a:lnTo>
                    <a:lnTo>
                      <a:pt x="584" y="154"/>
                    </a:lnTo>
                    <a:lnTo>
                      <a:pt x="588" y="148"/>
                    </a:lnTo>
                    <a:lnTo>
                      <a:pt x="584" y="144"/>
                    </a:lnTo>
                    <a:lnTo>
                      <a:pt x="580" y="137"/>
                    </a:lnTo>
                    <a:lnTo>
                      <a:pt x="578" y="137"/>
                    </a:lnTo>
                    <a:lnTo>
                      <a:pt x="572" y="137"/>
                    </a:lnTo>
                    <a:lnTo>
                      <a:pt x="569" y="142"/>
                    </a:lnTo>
                    <a:lnTo>
                      <a:pt x="567" y="142"/>
                    </a:lnTo>
                    <a:lnTo>
                      <a:pt x="565" y="139"/>
                    </a:lnTo>
                    <a:lnTo>
                      <a:pt x="565" y="137"/>
                    </a:lnTo>
                    <a:lnTo>
                      <a:pt x="563" y="135"/>
                    </a:lnTo>
                    <a:lnTo>
                      <a:pt x="561" y="133"/>
                    </a:lnTo>
                    <a:lnTo>
                      <a:pt x="559" y="133"/>
                    </a:lnTo>
                    <a:lnTo>
                      <a:pt x="557" y="131"/>
                    </a:lnTo>
                    <a:lnTo>
                      <a:pt x="553" y="131"/>
                    </a:lnTo>
                    <a:lnTo>
                      <a:pt x="553" y="133"/>
                    </a:lnTo>
                    <a:lnTo>
                      <a:pt x="553" y="131"/>
                    </a:lnTo>
                    <a:lnTo>
                      <a:pt x="550" y="129"/>
                    </a:lnTo>
                    <a:lnTo>
                      <a:pt x="548" y="127"/>
                    </a:lnTo>
                    <a:lnTo>
                      <a:pt x="546" y="127"/>
                    </a:lnTo>
                    <a:lnTo>
                      <a:pt x="542" y="127"/>
                    </a:lnTo>
                    <a:lnTo>
                      <a:pt x="536" y="123"/>
                    </a:lnTo>
                    <a:lnTo>
                      <a:pt x="534" y="123"/>
                    </a:lnTo>
                    <a:lnTo>
                      <a:pt x="534" y="125"/>
                    </a:lnTo>
                    <a:lnTo>
                      <a:pt x="529" y="123"/>
                    </a:lnTo>
                    <a:lnTo>
                      <a:pt x="527" y="123"/>
                    </a:lnTo>
                    <a:lnTo>
                      <a:pt x="525" y="125"/>
                    </a:lnTo>
                    <a:lnTo>
                      <a:pt x="525" y="125"/>
                    </a:lnTo>
                    <a:lnTo>
                      <a:pt x="523" y="123"/>
                    </a:lnTo>
                    <a:lnTo>
                      <a:pt x="519" y="123"/>
                    </a:lnTo>
                    <a:lnTo>
                      <a:pt x="515" y="125"/>
                    </a:lnTo>
                    <a:lnTo>
                      <a:pt x="513" y="129"/>
                    </a:lnTo>
                    <a:lnTo>
                      <a:pt x="513" y="131"/>
                    </a:lnTo>
                    <a:lnTo>
                      <a:pt x="508" y="135"/>
                    </a:lnTo>
                    <a:lnTo>
                      <a:pt x="504" y="137"/>
                    </a:lnTo>
                    <a:lnTo>
                      <a:pt x="496" y="142"/>
                    </a:lnTo>
                    <a:lnTo>
                      <a:pt x="494" y="146"/>
                    </a:lnTo>
                    <a:lnTo>
                      <a:pt x="491" y="152"/>
                    </a:lnTo>
                    <a:lnTo>
                      <a:pt x="489" y="158"/>
                    </a:lnTo>
                    <a:lnTo>
                      <a:pt x="487" y="160"/>
                    </a:lnTo>
                    <a:lnTo>
                      <a:pt x="485" y="165"/>
                    </a:lnTo>
                    <a:lnTo>
                      <a:pt x="485" y="167"/>
                    </a:lnTo>
                    <a:lnTo>
                      <a:pt x="485" y="171"/>
                    </a:lnTo>
                    <a:lnTo>
                      <a:pt x="485" y="177"/>
                    </a:lnTo>
                    <a:lnTo>
                      <a:pt x="483" y="173"/>
                    </a:lnTo>
                    <a:lnTo>
                      <a:pt x="481" y="169"/>
                    </a:lnTo>
                    <a:lnTo>
                      <a:pt x="481" y="165"/>
                    </a:lnTo>
                    <a:lnTo>
                      <a:pt x="483" y="163"/>
                    </a:lnTo>
                    <a:lnTo>
                      <a:pt x="487" y="158"/>
                    </a:lnTo>
                    <a:lnTo>
                      <a:pt x="485" y="154"/>
                    </a:lnTo>
                    <a:lnTo>
                      <a:pt x="487" y="150"/>
                    </a:lnTo>
                    <a:lnTo>
                      <a:pt x="487" y="146"/>
                    </a:lnTo>
                    <a:lnTo>
                      <a:pt x="485" y="146"/>
                    </a:lnTo>
                    <a:lnTo>
                      <a:pt x="481" y="148"/>
                    </a:lnTo>
                    <a:lnTo>
                      <a:pt x="475" y="146"/>
                    </a:lnTo>
                    <a:lnTo>
                      <a:pt x="470" y="148"/>
                    </a:lnTo>
                    <a:lnTo>
                      <a:pt x="468" y="148"/>
                    </a:lnTo>
                    <a:lnTo>
                      <a:pt x="464" y="146"/>
                    </a:lnTo>
                    <a:lnTo>
                      <a:pt x="468" y="146"/>
                    </a:lnTo>
                    <a:lnTo>
                      <a:pt x="470" y="144"/>
                    </a:lnTo>
                    <a:lnTo>
                      <a:pt x="475" y="144"/>
                    </a:lnTo>
                    <a:lnTo>
                      <a:pt x="481" y="144"/>
                    </a:lnTo>
                    <a:lnTo>
                      <a:pt x="483" y="144"/>
                    </a:lnTo>
                    <a:lnTo>
                      <a:pt x="487" y="139"/>
                    </a:lnTo>
                    <a:lnTo>
                      <a:pt x="489" y="139"/>
                    </a:lnTo>
                    <a:lnTo>
                      <a:pt x="489" y="142"/>
                    </a:lnTo>
                    <a:lnTo>
                      <a:pt x="491" y="139"/>
                    </a:lnTo>
                    <a:lnTo>
                      <a:pt x="496" y="137"/>
                    </a:lnTo>
                    <a:lnTo>
                      <a:pt x="502" y="135"/>
                    </a:lnTo>
                    <a:lnTo>
                      <a:pt x="502" y="131"/>
                    </a:lnTo>
                    <a:lnTo>
                      <a:pt x="506" y="125"/>
                    </a:lnTo>
                    <a:lnTo>
                      <a:pt x="506" y="120"/>
                    </a:lnTo>
                    <a:lnTo>
                      <a:pt x="508" y="118"/>
                    </a:lnTo>
                    <a:lnTo>
                      <a:pt x="508" y="114"/>
                    </a:lnTo>
                    <a:lnTo>
                      <a:pt x="504" y="114"/>
                    </a:lnTo>
                    <a:lnTo>
                      <a:pt x="500" y="110"/>
                    </a:lnTo>
                    <a:lnTo>
                      <a:pt x="496" y="110"/>
                    </a:lnTo>
                    <a:lnTo>
                      <a:pt x="489" y="114"/>
                    </a:lnTo>
                    <a:lnTo>
                      <a:pt x="485" y="114"/>
                    </a:lnTo>
                    <a:lnTo>
                      <a:pt x="479" y="110"/>
                    </a:lnTo>
                    <a:lnTo>
                      <a:pt x="470" y="110"/>
                    </a:lnTo>
                    <a:lnTo>
                      <a:pt x="464" y="116"/>
                    </a:lnTo>
                    <a:lnTo>
                      <a:pt x="466" y="118"/>
                    </a:lnTo>
                    <a:lnTo>
                      <a:pt x="466" y="120"/>
                    </a:lnTo>
                    <a:lnTo>
                      <a:pt x="468" y="123"/>
                    </a:lnTo>
                    <a:lnTo>
                      <a:pt x="466" y="123"/>
                    </a:lnTo>
                    <a:lnTo>
                      <a:pt x="464" y="123"/>
                    </a:lnTo>
                    <a:lnTo>
                      <a:pt x="462" y="127"/>
                    </a:lnTo>
                    <a:lnTo>
                      <a:pt x="462" y="123"/>
                    </a:lnTo>
                    <a:lnTo>
                      <a:pt x="460" y="123"/>
                    </a:lnTo>
                    <a:lnTo>
                      <a:pt x="456" y="125"/>
                    </a:lnTo>
                    <a:lnTo>
                      <a:pt x="451" y="131"/>
                    </a:lnTo>
                    <a:lnTo>
                      <a:pt x="445" y="137"/>
                    </a:lnTo>
                    <a:lnTo>
                      <a:pt x="449" y="131"/>
                    </a:lnTo>
                    <a:lnTo>
                      <a:pt x="449" y="127"/>
                    </a:lnTo>
                    <a:lnTo>
                      <a:pt x="449" y="125"/>
                    </a:lnTo>
                    <a:lnTo>
                      <a:pt x="451" y="123"/>
                    </a:lnTo>
                    <a:lnTo>
                      <a:pt x="449" y="123"/>
                    </a:lnTo>
                    <a:lnTo>
                      <a:pt x="445" y="125"/>
                    </a:lnTo>
                    <a:lnTo>
                      <a:pt x="443" y="129"/>
                    </a:lnTo>
                    <a:lnTo>
                      <a:pt x="441" y="135"/>
                    </a:lnTo>
                    <a:lnTo>
                      <a:pt x="437" y="137"/>
                    </a:lnTo>
                    <a:lnTo>
                      <a:pt x="441" y="131"/>
                    </a:lnTo>
                    <a:lnTo>
                      <a:pt x="441" y="127"/>
                    </a:lnTo>
                    <a:lnTo>
                      <a:pt x="447" y="118"/>
                    </a:lnTo>
                    <a:lnTo>
                      <a:pt x="449" y="112"/>
                    </a:lnTo>
                    <a:lnTo>
                      <a:pt x="451" y="108"/>
                    </a:lnTo>
                    <a:lnTo>
                      <a:pt x="456" y="106"/>
                    </a:lnTo>
                    <a:lnTo>
                      <a:pt x="460" y="104"/>
                    </a:lnTo>
                    <a:lnTo>
                      <a:pt x="464" y="101"/>
                    </a:lnTo>
                    <a:lnTo>
                      <a:pt x="466" y="95"/>
                    </a:lnTo>
                    <a:lnTo>
                      <a:pt x="477" y="87"/>
                    </a:lnTo>
                    <a:lnTo>
                      <a:pt x="477" y="85"/>
                    </a:lnTo>
                    <a:lnTo>
                      <a:pt x="479" y="82"/>
                    </a:lnTo>
                    <a:lnTo>
                      <a:pt x="477" y="80"/>
                    </a:lnTo>
                    <a:lnTo>
                      <a:pt x="477" y="78"/>
                    </a:lnTo>
                    <a:lnTo>
                      <a:pt x="479" y="76"/>
                    </a:lnTo>
                    <a:lnTo>
                      <a:pt x="479" y="72"/>
                    </a:lnTo>
                    <a:lnTo>
                      <a:pt x="475" y="70"/>
                    </a:lnTo>
                    <a:lnTo>
                      <a:pt x="470" y="70"/>
                    </a:lnTo>
                    <a:lnTo>
                      <a:pt x="470" y="72"/>
                    </a:lnTo>
                    <a:lnTo>
                      <a:pt x="468" y="68"/>
                    </a:lnTo>
                    <a:lnTo>
                      <a:pt x="466" y="61"/>
                    </a:lnTo>
                    <a:lnTo>
                      <a:pt x="460" y="51"/>
                    </a:lnTo>
                    <a:lnTo>
                      <a:pt x="458" y="45"/>
                    </a:lnTo>
                    <a:lnTo>
                      <a:pt x="453" y="36"/>
                    </a:lnTo>
                    <a:lnTo>
                      <a:pt x="453" y="32"/>
                    </a:lnTo>
                    <a:lnTo>
                      <a:pt x="453" y="28"/>
                    </a:lnTo>
                    <a:close/>
                  </a:path>
                </a:pathLst>
              </a:custGeom>
              <a:solidFill>
                <a:srgbClr val="00B0AD"/>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82" name="Freeform 188">
                <a:extLst>
                  <a:ext uri="{FF2B5EF4-FFF2-40B4-BE49-F238E27FC236}">
                    <a16:creationId xmlns:a16="http://schemas.microsoft.com/office/drawing/2014/main" id="{4968C734-357D-4AF4-9BDC-EEBA6CD50B29}"/>
                  </a:ext>
                </a:extLst>
              </p:cNvPr>
              <p:cNvSpPr>
                <a:spLocks/>
              </p:cNvSpPr>
              <p:nvPr/>
            </p:nvSpPr>
            <p:spPr bwMode="auto">
              <a:xfrm>
                <a:off x="8168614" y="3752982"/>
                <a:ext cx="45949" cy="60566"/>
              </a:xfrm>
              <a:custGeom>
                <a:avLst/>
                <a:gdLst>
                  <a:gd name="T0" fmla="*/ 2 w 57"/>
                  <a:gd name="T1" fmla="*/ 63 h 80"/>
                  <a:gd name="T2" fmla="*/ 2 w 57"/>
                  <a:gd name="T3" fmla="*/ 65 h 80"/>
                  <a:gd name="T4" fmla="*/ 2 w 57"/>
                  <a:gd name="T5" fmla="*/ 69 h 80"/>
                  <a:gd name="T6" fmla="*/ 4 w 57"/>
                  <a:gd name="T7" fmla="*/ 69 h 80"/>
                  <a:gd name="T8" fmla="*/ 4 w 57"/>
                  <a:gd name="T9" fmla="*/ 72 h 80"/>
                  <a:gd name="T10" fmla="*/ 6 w 57"/>
                  <a:gd name="T11" fmla="*/ 74 h 80"/>
                  <a:gd name="T12" fmla="*/ 11 w 57"/>
                  <a:gd name="T13" fmla="*/ 76 h 80"/>
                  <a:gd name="T14" fmla="*/ 13 w 57"/>
                  <a:gd name="T15" fmla="*/ 74 h 80"/>
                  <a:gd name="T16" fmla="*/ 15 w 57"/>
                  <a:gd name="T17" fmla="*/ 72 h 80"/>
                  <a:gd name="T18" fmla="*/ 17 w 57"/>
                  <a:gd name="T19" fmla="*/ 72 h 80"/>
                  <a:gd name="T20" fmla="*/ 19 w 57"/>
                  <a:gd name="T21" fmla="*/ 74 h 80"/>
                  <a:gd name="T22" fmla="*/ 19 w 57"/>
                  <a:gd name="T23" fmla="*/ 74 h 80"/>
                  <a:gd name="T24" fmla="*/ 19 w 57"/>
                  <a:gd name="T25" fmla="*/ 80 h 80"/>
                  <a:gd name="T26" fmla="*/ 21 w 57"/>
                  <a:gd name="T27" fmla="*/ 80 h 80"/>
                  <a:gd name="T28" fmla="*/ 25 w 57"/>
                  <a:gd name="T29" fmla="*/ 78 h 80"/>
                  <a:gd name="T30" fmla="*/ 25 w 57"/>
                  <a:gd name="T31" fmla="*/ 74 h 80"/>
                  <a:gd name="T32" fmla="*/ 28 w 57"/>
                  <a:gd name="T33" fmla="*/ 74 h 80"/>
                  <a:gd name="T34" fmla="*/ 32 w 57"/>
                  <a:gd name="T35" fmla="*/ 72 h 80"/>
                  <a:gd name="T36" fmla="*/ 34 w 57"/>
                  <a:gd name="T37" fmla="*/ 67 h 80"/>
                  <a:gd name="T38" fmla="*/ 38 w 57"/>
                  <a:gd name="T39" fmla="*/ 63 h 80"/>
                  <a:gd name="T40" fmla="*/ 42 w 57"/>
                  <a:gd name="T41" fmla="*/ 55 h 80"/>
                  <a:gd name="T42" fmla="*/ 42 w 57"/>
                  <a:gd name="T43" fmla="*/ 50 h 80"/>
                  <a:gd name="T44" fmla="*/ 47 w 57"/>
                  <a:gd name="T45" fmla="*/ 44 h 80"/>
                  <a:gd name="T46" fmla="*/ 51 w 57"/>
                  <a:gd name="T47" fmla="*/ 38 h 80"/>
                  <a:gd name="T48" fmla="*/ 53 w 57"/>
                  <a:gd name="T49" fmla="*/ 36 h 80"/>
                  <a:gd name="T50" fmla="*/ 53 w 57"/>
                  <a:gd name="T51" fmla="*/ 36 h 80"/>
                  <a:gd name="T52" fmla="*/ 57 w 57"/>
                  <a:gd name="T53" fmla="*/ 31 h 80"/>
                  <a:gd name="T54" fmla="*/ 57 w 57"/>
                  <a:gd name="T55" fmla="*/ 25 h 80"/>
                  <a:gd name="T56" fmla="*/ 53 w 57"/>
                  <a:gd name="T57" fmla="*/ 21 h 80"/>
                  <a:gd name="T58" fmla="*/ 51 w 57"/>
                  <a:gd name="T59" fmla="*/ 23 h 80"/>
                  <a:gd name="T60" fmla="*/ 49 w 57"/>
                  <a:gd name="T61" fmla="*/ 21 h 80"/>
                  <a:gd name="T62" fmla="*/ 49 w 57"/>
                  <a:gd name="T63" fmla="*/ 19 h 80"/>
                  <a:gd name="T64" fmla="*/ 42 w 57"/>
                  <a:gd name="T65" fmla="*/ 10 h 80"/>
                  <a:gd name="T66" fmla="*/ 40 w 57"/>
                  <a:gd name="T67" fmla="*/ 10 h 80"/>
                  <a:gd name="T68" fmla="*/ 34 w 57"/>
                  <a:gd name="T69" fmla="*/ 6 h 80"/>
                  <a:gd name="T70" fmla="*/ 23 w 57"/>
                  <a:gd name="T71" fmla="*/ 2 h 80"/>
                  <a:gd name="T72" fmla="*/ 19 w 57"/>
                  <a:gd name="T73" fmla="*/ 0 h 80"/>
                  <a:gd name="T74" fmla="*/ 13 w 57"/>
                  <a:gd name="T75" fmla="*/ 0 h 80"/>
                  <a:gd name="T76" fmla="*/ 9 w 57"/>
                  <a:gd name="T77" fmla="*/ 2 h 80"/>
                  <a:gd name="T78" fmla="*/ 6 w 57"/>
                  <a:gd name="T79" fmla="*/ 4 h 80"/>
                  <a:gd name="T80" fmla="*/ 6 w 57"/>
                  <a:gd name="T81" fmla="*/ 4 h 80"/>
                  <a:gd name="T82" fmla="*/ 4 w 57"/>
                  <a:gd name="T83" fmla="*/ 4 h 80"/>
                  <a:gd name="T84" fmla="*/ 4 w 57"/>
                  <a:gd name="T85" fmla="*/ 6 h 80"/>
                  <a:gd name="T86" fmla="*/ 0 w 57"/>
                  <a:gd name="T87" fmla="*/ 10 h 80"/>
                  <a:gd name="T88" fmla="*/ 0 w 57"/>
                  <a:gd name="T89" fmla="*/ 15 h 80"/>
                  <a:gd name="T90" fmla="*/ 2 w 57"/>
                  <a:gd name="T91" fmla="*/ 19 h 80"/>
                  <a:gd name="T92" fmla="*/ 2 w 57"/>
                  <a:gd name="T93" fmla="*/ 23 h 80"/>
                  <a:gd name="T94" fmla="*/ 2 w 57"/>
                  <a:gd name="T95" fmla="*/ 27 h 80"/>
                  <a:gd name="T96" fmla="*/ 6 w 57"/>
                  <a:gd name="T97" fmla="*/ 29 h 80"/>
                  <a:gd name="T98" fmla="*/ 6 w 57"/>
                  <a:gd name="T99" fmla="*/ 31 h 80"/>
                  <a:gd name="T100" fmla="*/ 9 w 57"/>
                  <a:gd name="T101" fmla="*/ 36 h 80"/>
                  <a:gd name="T102" fmla="*/ 11 w 57"/>
                  <a:gd name="T103" fmla="*/ 40 h 80"/>
                  <a:gd name="T104" fmla="*/ 11 w 57"/>
                  <a:gd name="T105" fmla="*/ 42 h 80"/>
                  <a:gd name="T106" fmla="*/ 11 w 57"/>
                  <a:gd name="T107" fmla="*/ 46 h 80"/>
                  <a:gd name="T108" fmla="*/ 6 w 57"/>
                  <a:gd name="T109" fmla="*/ 48 h 80"/>
                  <a:gd name="T110" fmla="*/ 9 w 57"/>
                  <a:gd name="T111" fmla="*/ 53 h 80"/>
                  <a:gd name="T112" fmla="*/ 9 w 57"/>
                  <a:gd name="T113" fmla="*/ 57 h 80"/>
                  <a:gd name="T114" fmla="*/ 6 w 57"/>
                  <a:gd name="T115" fmla="*/ 61 h 80"/>
                  <a:gd name="T116" fmla="*/ 2 w 57"/>
                  <a:gd name="T117" fmla="*/ 63 h 80"/>
                  <a:gd name="T118" fmla="*/ 2 w 57"/>
                  <a:gd name="T119" fmla="*/ 6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 h="80">
                    <a:moveTo>
                      <a:pt x="2" y="63"/>
                    </a:moveTo>
                    <a:lnTo>
                      <a:pt x="2" y="65"/>
                    </a:lnTo>
                    <a:lnTo>
                      <a:pt x="2" y="69"/>
                    </a:lnTo>
                    <a:lnTo>
                      <a:pt x="4" y="69"/>
                    </a:lnTo>
                    <a:lnTo>
                      <a:pt x="4" y="72"/>
                    </a:lnTo>
                    <a:lnTo>
                      <a:pt x="6" y="74"/>
                    </a:lnTo>
                    <a:lnTo>
                      <a:pt x="11" y="76"/>
                    </a:lnTo>
                    <a:lnTo>
                      <a:pt x="13" y="74"/>
                    </a:lnTo>
                    <a:lnTo>
                      <a:pt x="15" y="72"/>
                    </a:lnTo>
                    <a:lnTo>
                      <a:pt x="17" y="72"/>
                    </a:lnTo>
                    <a:lnTo>
                      <a:pt x="19" y="74"/>
                    </a:lnTo>
                    <a:lnTo>
                      <a:pt x="19" y="74"/>
                    </a:lnTo>
                    <a:lnTo>
                      <a:pt x="19" y="80"/>
                    </a:lnTo>
                    <a:lnTo>
                      <a:pt x="21" y="80"/>
                    </a:lnTo>
                    <a:lnTo>
                      <a:pt x="25" y="78"/>
                    </a:lnTo>
                    <a:lnTo>
                      <a:pt x="25" y="74"/>
                    </a:lnTo>
                    <a:lnTo>
                      <a:pt x="28" y="74"/>
                    </a:lnTo>
                    <a:lnTo>
                      <a:pt x="32" y="72"/>
                    </a:lnTo>
                    <a:lnTo>
                      <a:pt x="34" y="67"/>
                    </a:lnTo>
                    <a:lnTo>
                      <a:pt x="38" y="63"/>
                    </a:lnTo>
                    <a:lnTo>
                      <a:pt x="42" y="55"/>
                    </a:lnTo>
                    <a:lnTo>
                      <a:pt x="42" y="50"/>
                    </a:lnTo>
                    <a:lnTo>
                      <a:pt x="47" y="44"/>
                    </a:lnTo>
                    <a:lnTo>
                      <a:pt x="51" y="38"/>
                    </a:lnTo>
                    <a:lnTo>
                      <a:pt x="53" y="36"/>
                    </a:lnTo>
                    <a:lnTo>
                      <a:pt x="53" y="36"/>
                    </a:lnTo>
                    <a:lnTo>
                      <a:pt x="57" y="31"/>
                    </a:lnTo>
                    <a:lnTo>
                      <a:pt x="57" y="25"/>
                    </a:lnTo>
                    <a:lnTo>
                      <a:pt x="53" y="21"/>
                    </a:lnTo>
                    <a:lnTo>
                      <a:pt x="51" y="23"/>
                    </a:lnTo>
                    <a:lnTo>
                      <a:pt x="49" y="21"/>
                    </a:lnTo>
                    <a:lnTo>
                      <a:pt x="49" y="19"/>
                    </a:lnTo>
                    <a:lnTo>
                      <a:pt x="42" y="10"/>
                    </a:lnTo>
                    <a:lnTo>
                      <a:pt x="40" y="10"/>
                    </a:lnTo>
                    <a:lnTo>
                      <a:pt x="34" y="6"/>
                    </a:lnTo>
                    <a:lnTo>
                      <a:pt x="23" y="2"/>
                    </a:lnTo>
                    <a:lnTo>
                      <a:pt x="19" y="0"/>
                    </a:lnTo>
                    <a:lnTo>
                      <a:pt x="13" y="0"/>
                    </a:lnTo>
                    <a:lnTo>
                      <a:pt x="9" y="2"/>
                    </a:lnTo>
                    <a:lnTo>
                      <a:pt x="6" y="4"/>
                    </a:lnTo>
                    <a:lnTo>
                      <a:pt x="6" y="4"/>
                    </a:lnTo>
                    <a:lnTo>
                      <a:pt x="4" y="4"/>
                    </a:lnTo>
                    <a:lnTo>
                      <a:pt x="4" y="6"/>
                    </a:lnTo>
                    <a:lnTo>
                      <a:pt x="0" y="10"/>
                    </a:lnTo>
                    <a:lnTo>
                      <a:pt x="0" y="15"/>
                    </a:lnTo>
                    <a:lnTo>
                      <a:pt x="2" y="19"/>
                    </a:lnTo>
                    <a:lnTo>
                      <a:pt x="2" y="23"/>
                    </a:lnTo>
                    <a:lnTo>
                      <a:pt x="2" y="27"/>
                    </a:lnTo>
                    <a:lnTo>
                      <a:pt x="6" y="29"/>
                    </a:lnTo>
                    <a:lnTo>
                      <a:pt x="6" y="31"/>
                    </a:lnTo>
                    <a:lnTo>
                      <a:pt x="9" y="36"/>
                    </a:lnTo>
                    <a:lnTo>
                      <a:pt x="11" y="40"/>
                    </a:lnTo>
                    <a:lnTo>
                      <a:pt x="11" y="42"/>
                    </a:lnTo>
                    <a:lnTo>
                      <a:pt x="11" y="46"/>
                    </a:lnTo>
                    <a:lnTo>
                      <a:pt x="6" y="48"/>
                    </a:lnTo>
                    <a:lnTo>
                      <a:pt x="9" y="53"/>
                    </a:lnTo>
                    <a:lnTo>
                      <a:pt x="9" y="57"/>
                    </a:lnTo>
                    <a:lnTo>
                      <a:pt x="6" y="61"/>
                    </a:lnTo>
                    <a:lnTo>
                      <a:pt x="2" y="63"/>
                    </a:lnTo>
                    <a:lnTo>
                      <a:pt x="2" y="6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83" name="Freeform 189">
                <a:extLst>
                  <a:ext uri="{FF2B5EF4-FFF2-40B4-BE49-F238E27FC236}">
                    <a16:creationId xmlns:a16="http://schemas.microsoft.com/office/drawing/2014/main" id="{5ABAAA51-9509-4C25-98D2-CDEBDC9F716B}"/>
                  </a:ext>
                </a:extLst>
              </p:cNvPr>
              <p:cNvSpPr>
                <a:spLocks/>
              </p:cNvSpPr>
              <p:nvPr/>
            </p:nvSpPr>
            <p:spPr bwMode="auto">
              <a:xfrm>
                <a:off x="8112993" y="3744655"/>
                <a:ext cx="64489" cy="67380"/>
              </a:xfrm>
              <a:custGeom>
                <a:avLst/>
                <a:gdLst>
                  <a:gd name="T0" fmla="*/ 31 w 80"/>
                  <a:gd name="T1" fmla="*/ 87 h 89"/>
                  <a:gd name="T2" fmla="*/ 35 w 80"/>
                  <a:gd name="T3" fmla="*/ 87 h 89"/>
                  <a:gd name="T4" fmla="*/ 44 w 80"/>
                  <a:gd name="T5" fmla="*/ 89 h 89"/>
                  <a:gd name="T6" fmla="*/ 42 w 80"/>
                  <a:gd name="T7" fmla="*/ 83 h 89"/>
                  <a:gd name="T8" fmla="*/ 38 w 80"/>
                  <a:gd name="T9" fmla="*/ 76 h 89"/>
                  <a:gd name="T10" fmla="*/ 42 w 80"/>
                  <a:gd name="T11" fmla="*/ 72 h 89"/>
                  <a:gd name="T12" fmla="*/ 54 w 80"/>
                  <a:gd name="T13" fmla="*/ 72 h 89"/>
                  <a:gd name="T14" fmla="*/ 63 w 80"/>
                  <a:gd name="T15" fmla="*/ 70 h 89"/>
                  <a:gd name="T16" fmla="*/ 71 w 80"/>
                  <a:gd name="T17" fmla="*/ 74 h 89"/>
                  <a:gd name="T18" fmla="*/ 78 w 80"/>
                  <a:gd name="T19" fmla="*/ 68 h 89"/>
                  <a:gd name="T20" fmla="*/ 75 w 80"/>
                  <a:gd name="T21" fmla="*/ 59 h 89"/>
                  <a:gd name="T22" fmla="*/ 80 w 80"/>
                  <a:gd name="T23" fmla="*/ 53 h 89"/>
                  <a:gd name="T24" fmla="*/ 78 w 80"/>
                  <a:gd name="T25" fmla="*/ 47 h 89"/>
                  <a:gd name="T26" fmla="*/ 75 w 80"/>
                  <a:gd name="T27" fmla="*/ 40 h 89"/>
                  <a:gd name="T28" fmla="*/ 71 w 80"/>
                  <a:gd name="T29" fmla="*/ 34 h 89"/>
                  <a:gd name="T30" fmla="*/ 69 w 80"/>
                  <a:gd name="T31" fmla="*/ 26 h 89"/>
                  <a:gd name="T32" fmla="*/ 73 w 80"/>
                  <a:gd name="T33" fmla="*/ 17 h 89"/>
                  <a:gd name="T34" fmla="*/ 75 w 80"/>
                  <a:gd name="T35" fmla="*/ 15 h 89"/>
                  <a:gd name="T36" fmla="*/ 78 w 80"/>
                  <a:gd name="T37" fmla="*/ 7 h 89"/>
                  <a:gd name="T38" fmla="*/ 67 w 80"/>
                  <a:gd name="T39" fmla="*/ 5 h 89"/>
                  <a:gd name="T40" fmla="*/ 57 w 80"/>
                  <a:gd name="T41" fmla="*/ 2 h 89"/>
                  <a:gd name="T42" fmla="*/ 46 w 80"/>
                  <a:gd name="T43" fmla="*/ 2 h 89"/>
                  <a:gd name="T44" fmla="*/ 33 w 80"/>
                  <a:gd name="T45" fmla="*/ 2 h 89"/>
                  <a:gd name="T46" fmla="*/ 19 w 80"/>
                  <a:gd name="T47" fmla="*/ 5 h 89"/>
                  <a:gd name="T48" fmla="*/ 19 w 80"/>
                  <a:gd name="T49" fmla="*/ 9 h 89"/>
                  <a:gd name="T50" fmla="*/ 16 w 80"/>
                  <a:gd name="T51" fmla="*/ 15 h 89"/>
                  <a:gd name="T52" fmla="*/ 10 w 80"/>
                  <a:gd name="T53" fmla="*/ 21 h 89"/>
                  <a:gd name="T54" fmla="*/ 4 w 80"/>
                  <a:gd name="T55" fmla="*/ 26 h 89"/>
                  <a:gd name="T56" fmla="*/ 0 w 80"/>
                  <a:gd name="T57" fmla="*/ 38 h 89"/>
                  <a:gd name="T58" fmla="*/ 4 w 80"/>
                  <a:gd name="T59" fmla="*/ 42 h 89"/>
                  <a:gd name="T60" fmla="*/ 6 w 80"/>
                  <a:gd name="T61" fmla="*/ 49 h 89"/>
                  <a:gd name="T62" fmla="*/ 10 w 80"/>
                  <a:gd name="T63" fmla="*/ 53 h 89"/>
                  <a:gd name="T64" fmla="*/ 14 w 80"/>
                  <a:gd name="T65" fmla="*/ 55 h 89"/>
                  <a:gd name="T66" fmla="*/ 16 w 80"/>
                  <a:gd name="T67" fmla="*/ 59 h 89"/>
                  <a:gd name="T68" fmla="*/ 19 w 80"/>
                  <a:gd name="T69" fmla="*/ 70 h 89"/>
                  <a:gd name="T70" fmla="*/ 23 w 80"/>
                  <a:gd name="T71" fmla="*/ 76 h 89"/>
                  <a:gd name="T72" fmla="*/ 27 w 80"/>
                  <a:gd name="T73" fmla="*/ 80 h 89"/>
                  <a:gd name="T74" fmla="*/ 29 w 80"/>
                  <a:gd name="T75" fmla="*/ 8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9">
                    <a:moveTo>
                      <a:pt x="31" y="87"/>
                    </a:moveTo>
                    <a:lnTo>
                      <a:pt x="31" y="87"/>
                    </a:lnTo>
                    <a:lnTo>
                      <a:pt x="33" y="87"/>
                    </a:lnTo>
                    <a:lnTo>
                      <a:pt x="35" y="87"/>
                    </a:lnTo>
                    <a:lnTo>
                      <a:pt x="40" y="89"/>
                    </a:lnTo>
                    <a:lnTo>
                      <a:pt x="44" y="89"/>
                    </a:lnTo>
                    <a:lnTo>
                      <a:pt x="44" y="87"/>
                    </a:lnTo>
                    <a:lnTo>
                      <a:pt x="42" y="83"/>
                    </a:lnTo>
                    <a:lnTo>
                      <a:pt x="42" y="80"/>
                    </a:lnTo>
                    <a:lnTo>
                      <a:pt x="38" y="76"/>
                    </a:lnTo>
                    <a:lnTo>
                      <a:pt x="38" y="74"/>
                    </a:lnTo>
                    <a:lnTo>
                      <a:pt x="42" y="72"/>
                    </a:lnTo>
                    <a:lnTo>
                      <a:pt x="46" y="72"/>
                    </a:lnTo>
                    <a:lnTo>
                      <a:pt x="54" y="72"/>
                    </a:lnTo>
                    <a:lnTo>
                      <a:pt x="59" y="70"/>
                    </a:lnTo>
                    <a:lnTo>
                      <a:pt x="63" y="70"/>
                    </a:lnTo>
                    <a:lnTo>
                      <a:pt x="67" y="74"/>
                    </a:lnTo>
                    <a:lnTo>
                      <a:pt x="71" y="74"/>
                    </a:lnTo>
                    <a:lnTo>
                      <a:pt x="75" y="72"/>
                    </a:lnTo>
                    <a:lnTo>
                      <a:pt x="78" y="68"/>
                    </a:lnTo>
                    <a:lnTo>
                      <a:pt x="78" y="64"/>
                    </a:lnTo>
                    <a:lnTo>
                      <a:pt x="75" y="59"/>
                    </a:lnTo>
                    <a:lnTo>
                      <a:pt x="80" y="57"/>
                    </a:lnTo>
                    <a:lnTo>
                      <a:pt x="80" y="53"/>
                    </a:lnTo>
                    <a:lnTo>
                      <a:pt x="80" y="51"/>
                    </a:lnTo>
                    <a:lnTo>
                      <a:pt x="78" y="47"/>
                    </a:lnTo>
                    <a:lnTo>
                      <a:pt x="75" y="42"/>
                    </a:lnTo>
                    <a:lnTo>
                      <a:pt x="75" y="40"/>
                    </a:lnTo>
                    <a:lnTo>
                      <a:pt x="71" y="38"/>
                    </a:lnTo>
                    <a:lnTo>
                      <a:pt x="71" y="34"/>
                    </a:lnTo>
                    <a:lnTo>
                      <a:pt x="71" y="30"/>
                    </a:lnTo>
                    <a:lnTo>
                      <a:pt x="69" y="26"/>
                    </a:lnTo>
                    <a:lnTo>
                      <a:pt x="69" y="21"/>
                    </a:lnTo>
                    <a:lnTo>
                      <a:pt x="73" y="17"/>
                    </a:lnTo>
                    <a:lnTo>
                      <a:pt x="73" y="15"/>
                    </a:lnTo>
                    <a:lnTo>
                      <a:pt x="75" y="15"/>
                    </a:lnTo>
                    <a:lnTo>
                      <a:pt x="78" y="11"/>
                    </a:lnTo>
                    <a:lnTo>
                      <a:pt x="78" y="7"/>
                    </a:lnTo>
                    <a:lnTo>
                      <a:pt x="73" y="5"/>
                    </a:lnTo>
                    <a:lnTo>
                      <a:pt x="67" y="5"/>
                    </a:lnTo>
                    <a:lnTo>
                      <a:pt x="59" y="0"/>
                    </a:lnTo>
                    <a:lnTo>
                      <a:pt x="57" y="2"/>
                    </a:lnTo>
                    <a:lnTo>
                      <a:pt x="52" y="2"/>
                    </a:lnTo>
                    <a:lnTo>
                      <a:pt x="46" y="2"/>
                    </a:lnTo>
                    <a:lnTo>
                      <a:pt x="40" y="5"/>
                    </a:lnTo>
                    <a:lnTo>
                      <a:pt x="33" y="2"/>
                    </a:lnTo>
                    <a:lnTo>
                      <a:pt x="25" y="2"/>
                    </a:lnTo>
                    <a:lnTo>
                      <a:pt x="19" y="5"/>
                    </a:lnTo>
                    <a:lnTo>
                      <a:pt x="19" y="9"/>
                    </a:lnTo>
                    <a:lnTo>
                      <a:pt x="19" y="9"/>
                    </a:lnTo>
                    <a:lnTo>
                      <a:pt x="16" y="13"/>
                    </a:lnTo>
                    <a:lnTo>
                      <a:pt x="16" y="15"/>
                    </a:lnTo>
                    <a:lnTo>
                      <a:pt x="14" y="19"/>
                    </a:lnTo>
                    <a:lnTo>
                      <a:pt x="10" y="21"/>
                    </a:lnTo>
                    <a:lnTo>
                      <a:pt x="6" y="21"/>
                    </a:lnTo>
                    <a:lnTo>
                      <a:pt x="4" y="26"/>
                    </a:lnTo>
                    <a:lnTo>
                      <a:pt x="4" y="30"/>
                    </a:lnTo>
                    <a:lnTo>
                      <a:pt x="0" y="38"/>
                    </a:lnTo>
                    <a:lnTo>
                      <a:pt x="0" y="40"/>
                    </a:lnTo>
                    <a:lnTo>
                      <a:pt x="4" y="42"/>
                    </a:lnTo>
                    <a:lnTo>
                      <a:pt x="6" y="47"/>
                    </a:lnTo>
                    <a:lnTo>
                      <a:pt x="6" y="49"/>
                    </a:lnTo>
                    <a:lnTo>
                      <a:pt x="8" y="51"/>
                    </a:lnTo>
                    <a:lnTo>
                      <a:pt x="10" y="53"/>
                    </a:lnTo>
                    <a:lnTo>
                      <a:pt x="12" y="55"/>
                    </a:lnTo>
                    <a:lnTo>
                      <a:pt x="14" y="55"/>
                    </a:lnTo>
                    <a:lnTo>
                      <a:pt x="16" y="57"/>
                    </a:lnTo>
                    <a:lnTo>
                      <a:pt x="16" y="59"/>
                    </a:lnTo>
                    <a:lnTo>
                      <a:pt x="19" y="66"/>
                    </a:lnTo>
                    <a:lnTo>
                      <a:pt x="19" y="70"/>
                    </a:lnTo>
                    <a:lnTo>
                      <a:pt x="21" y="72"/>
                    </a:lnTo>
                    <a:lnTo>
                      <a:pt x="23" y="76"/>
                    </a:lnTo>
                    <a:lnTo>
                      <a:pt x="23" y="78"/>
                    </a:lnTo>
                    <a:lnTo>
                      <a:pt x="27" y="80"/>
                    </a:lnTo>
                    <a:lnTo>
                      <a:pt x="27" y="83"/>
                    </a:lnTo>
                    <a:lnTo>
                      <a:pt x="29" y="85"/>
                    </a:lnTo>
                    <a:lnTo>
                      <a:pt x="31" y="8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84" name="Freeform 190">
                <a:extLst>
                  <a:ext uri="{FF2B5EF4-FFF2-40B4-BE49-F238E27FC236}">
                    <a16:creationId xmlns:a16="http://schemas.microsoft.com/office/drawing/2014/main" id="{1A2289E1-12B8-4B69-AE95-839A164BD87B}"/>
                  </a:ext>
                </a:extLst>
              </p:cNvPr>
              <p:cNvSpPr>
                <a:spLocks/>
              </p:cNvSpPr>
              <p:nvPr/>
            </p:nvSpPr>
            <p:spPr bwMode="auto">
              <a:xfrm>
                <a:off x="8058177" y="3708314"/>
                <a:ext cx="79806" cy="115076"/>
              </a:xfrm>
              <a:custGeom>
                <a:avLst/>
                <a:gdLst>
                  <a:gd name="T0" fmla="*/ 15 w 99"/>
                  <a:gd name="T1" fmla="*/ 67 h 152"/>
                  <a:gd name="T2" fmla="*/ 19 w 99"/>
                  <a:gd name="T3" fmla="*/ 67 h 152"/>
                  <a:gd name="T4" fmla="*/ 28 w 99"/>
                  <a:gd name="T5" fmla="*/ 72 h 152"/>
                  <a:gd name="T6" fmla="*/ 25 w 99"/>
                  <a:gd name="T7" fmla="*/ 80 h 152"/>
                  <a:gd name="T8" fmla="*/ 25 w 99"/>
                  <a:gd name="T9" fmla="*/ 84 h 152"/>
                  <a:gd name="T10" fmla="*/ 32 w 99"/>
                  <a:gd name="T11" fmla="*/ 88 h 152"/>
                  <a:gd name="T12" fmla="*/ 38 w 99"/>
                  <a:gd name="T13" fmla="*/ 90 h 152"/>
                  <a:gd name="T14" fmla="*/ 34 w 99"/>
                  <a:gd name="T15" fmla="*/ 97 h 152"/>
                  <a:gd name="T16" fmla="*/ 30 w 99"/>
                  <a:gd name="T17" fmla="*/ 109 h 152"/>
                  <a:gd name="T18" fmla="*/ 28 w 99"/>
                  <a:gd name="T19" fmla="*/ 116 h 152"/>
                  <a:gd name="T20" fmla="*/ 28 w 99"/>
                  <a:gd name="T21" fmla="*/ 122 h 152"/>
                  <a:gd name="T22" fmla="*/ 28 w 99"/>
                  <a:gd name="T23" fmla="*/ 128 h 152"/>
                  <a:gd name="T24" fmla="*/ 36 w 99"/>
                  <a:gd name="T25" fmla="*/ 137 h 152"/>
                  <a:gd name="T26" fmla="*/ 38 w 99"/>
                  <a:gd name="T27" fmla="*/ 143 h 152"/>
                  <a:gd name="T28" fmla="*/ 51 w 99"/>
                  <a:gd name="T29" fmla="*/ 152 h 152"/>
                  <a:gd name="T30" fmla="*/ 55 w 99"/>
                  <a:gd name="T31" fmla="*/ 147 h 152"/>
                  <a:gd name="T32" fmla="*/ 59 w 99"/>
                  <a:gd name="T33" fmla="*/ 147 h 152"/>
                  <a:gd name="T34" fmla="*/ 63 w 99"/>
                  <a:gd name="T35" fmla="*/ 143 h 152"/>
                  <a:gd name="T36" fmla="*/ 76 w 99"/>
                  <a:gd name="T37" fmla="*/ 141 h 152"/>
                  <a:gd name="T38" fmla="*/ 82 w 99"/>
                  <a:gd name="T39" fmla="*/ 135 h 152"/>
                  <a:gd name="T40" fmla="*/ 89 w 99"/>
                  <a:gd name="T41" fmla="*/ 135 h 152"/>
                  <a:gd name="T42" fmla="*/ 99 w 99"/>
                  <a:gd name="T43" fmla="*/ 135 h 152"/>
                  <a:gd name="T44" fmla="*/ 95 w 99"/>
                  <a:gd name="T45" fmla="*/ 131 h 152"/>
                  <a:gd name="T46" fmla="*/ 91 w 99"/>
                  <a:gd name="T47" fmla="*/ 126 h 152"/>
                  <a:gd name="T48" fmla="*/ 89 w 99"/>
                  <a:gd name="T49" fmla="*/ 120 h 152"/>
                  <a:gd name="T50" fmla="*/ 87 w 99"/>
                  <a:gd name="T51" fmla="*/ 114 h 152"/>
                  <a:gd name="T52" fmla="*/ 84 w 99"/>
                  <a:gd name="T53" fmla="*/ 105 h 152"/>
                  <a:gd name="T54" fmla="*/ 80 w 99"/>
                  <a:gd name="T55" fmla="*/ 103 h 152"/>
                  <a:gd name="T56" fmla="*/ 76 w 99"/>
                  <a:gd name="T57" fmla="*/ 99 h 152"/>
                  <a:gd name="T58" fmla="*/ 74 w 99"/>
                  <a:gd name="T59" fmla="*/ 95 h 152"/>
                  <a:gd name="T60" fmla="*/ 68 w 99"/>
                  <a:gd name="T61" fmla="*/ 88 h 152"/>
                  <a:gd name="T62" fmla="*/ 72 w 99"/>
                  <a:gd name="T63" fmla="*/ 78 h 152"/>
                  <a:gd name="T64" fmla="*/ 74 w 99"/>
                  <a:gd name="T65" fmla="*/ 69 h 152"/>
                  <a:gd name="T66" fmla="*/ 82 w 99"/>
                  <a:gd name="T67" fmla="*/ 67 h 152"/>
                  <a:gd name="T68" fmla="*/ 84 w 99"/>
                  <a:gd name="T69" fmla="*/ 61 h 152"/>
                  <a:gd name="T70" fmla="*/ 87 w 99"/>
                  <a:gd name="T71" fmla="*/ 57 h 152"/>
                  <a:gd name="T72" fmla="*/ 84 w 99"/>
                  <a:gd name="T73" fmla="*/ 53 h 152"/>
                  <a:gd name="T74" fmla="*/ 84 w 99"/>
                  <a:gd name="T75" fmla="*/ 44 h 152"/>
                  <a:gd name="T76" fmla="*/ 70 w 99"/>
                  <a:gd name="T77" fmla="*/ 36 h 152"/>
                  <a:gd name="T78" fmla="*/ 63 w 99"/>
                  <a:gd name="T79" fmla="*/ 34 h 152"/>
                  <a:gd name="T80" fmla="*/ 57 w 99"/>
                  <a:gd name="T81" fmla="*/ 40 h 152"/>
                  <a:gd name="T82" fmla="*/ 55 w 99"/>
                  <a:gd name="T83" fmla="*/ 38 h 152"/>
                  <a:gd name="T84" fmla="*/ 57 w 99"/>
                  <a:gd name="T85" fmla="*/ 27 h 152"/>
                  <a:gd name="T86" fmla="*/ 53 w 99"/>
                  <a:gd name="T87" fmla="*/ 19 h 152"/>
                  <a:gd name="T88" fmla="*/ 40 w 99"/>
                  <a:gd name="T89" fmla="*/ 8 h 152"/>
                  <a:gd name="T90" fmla="*/ 34 w 99"/>
                  <a:gd name="T91" fmla="*/ 2 h 152"/>
                  <a:gd name="T92" fmla="*/ 30 w 99"/>
                  <a:gd name="T93" fmla="*/ 0 h 152"/>
                  <a:gd name="T94" fmla="*/ 23 w 99"/>
                  <a:gd name="T95" fmla="*/ 8 h 152"/>
                  <a:gd name="T96" fmla="*/ 17 w 99"/>
                  <a:gd name="T97" fmla="*/ 12 h 152"/>
                  <a:gd name="T98" fmla="*/ 13 w 99"/>
                  <a:gd name="T99" fmla="*/ 21 h 152"/>
                  <a:gd name="T100" fmla="*/ 19 w 99"/>
                  <a:gd name="T101" fmla="*/ 25 h 152"/>
                  <a:gd name="T102" fmla="*/ 23 w 99"/>
                  <a:gd name="T103" fmla="*/ 34 h 152"/>
                  <a:gd name="T104" fmla="*/ 13 w 99"/>
                  <a:gd name="T105" fmla="*/ 36 h 152"/>
                  <a:gd name="T106" fmla="*/ 6 w 99"/>
                  <a:gd name="T107" fmla="*/ 36 h 152"/>
                  <a:gd name="T108" fmla="*/ 2 w 99"/>
                  <a:gd name="T109" fmla="*/ 44 h 152"/>
                  <a:gd name="T110" fmla="*/ 0 w 99"/>
                  <a:gd name="T111" fmla="*/ 53 h 152"/>
                  <a:gd name="T112" fmla="*/ 13 w 99"/>
                  <a:gd name="T113" fmla="*/ 6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152">
                    <a:moveTo>
                      <a:pt x="13" y="67"/>
                    </a:moveTo>
                    <a:lnTo>
                      <a:pt x="15" y="67"/>
                    </a:lnTo>
                    <a:lnTo>
                      <a:pt x="17" y="69"/>
                    </a:lnTo>
                    <a:lnTo>
                      <a:pt x="19" y="67"/>
                    </a:lnTo>
                    <a:lnTo>
                      <a:pt x="23" y="67"/>
                    </a:lnTo>
                    <a:lnTo>
                      <a:pt x="28" y="72"/>
                    </a:lnTo>
                    <a:lnTo>
                      <a:pt x="28" y="78"/>
                    </a:lnTo>
                    <a:lnTo>
                      <a:pt x="25" y="80"/>
                    </a:lnTo>
                    <a:lnTo>
                      <a:pt x="23" y="84"/>
                    </a:lnTo>
                    <a:lnTo>
                      <a:pt x="25" y="84"/>
                    </a:lnTo>
                    <a:lnTo>
                      <a:pt x="30" y="84"/>
                    </a:lnTo>
                    <a:lnTo>
                      <a:pt x="32" y="88"/>
                    </a:lnTo>
                    <a:lnTo>
                      <a:pt x="34" y="90"/>
                    </a:lnTo>
                    <a:lnTo>
                      <a:pt x="38" y="90"/>
                    </a:lnTo>
                    <a:lnTo>
                      <a:pt x="38" y="93"/>
                    </a:lnTo>
                    <a:lnTo>
                      <a:pt x="34" y="97"/>
                    </a:lnTo>
                    <a:lnTo>
                      <a:pt x="32" y="103"/>
                    </a:lnTo>
                    <a:lnTo>
                      <a:pt x="30" y="109"/>
                    </a:lnTo>
                    <a:lnTo>
                      <a:pt x="30" y="114"/>
                    </a:lnTo>
                    <a:lnTo>
                      <a:pt x="28" y="116"/>
                    </a:lnTo>
                    <a:lnTo>
                      <a:pt x="28" y="120"/>
                    </a:lnTo>
                    <a:lnTo>
                      <a:pt x="28" y="122"/>
                    </a:lnTo>
                    <a:lnTo>
                      <a:pt x="28" y="124"/>
                    </a:lnTo>
                    <a:lnTo>
                      <a:pt x="28" y="128"/>
                    </a:lnTo>
                    <a:lnTo>
                      <a:pt x="32" y="133"/>
                    </a:lnTo>
                    <a:lnTo>
                      <a:pt x="36" y="137"/>
                    </a:lnTo>
                    <a:lnTo>
                      <a:pt x="36" y="139"/>
                    </a:lnTo>
                    <a:lnTo>
                      <a:pt x="38" y="143"/>
                    </a:lnTo>
                    <a:lnTo>
                      <a:pt x="47" y="149"/>
                    </a:lnTo>
                    <a:lnTo>
                      <a:pt x="51" y="152"/>
                    </a:lnTo>
                    <a:lnTo>
                      <a:pt x="53" y="147"/>
                    </a:lnTo>
                    <a:lnTo>
                      <a:pt x="55" y="147"/>
                    </a:lnTo>
                    <a:lnTo>
                      <a:pt x="55" y="147"/>
                    </a:lnTo>
                    <a:lnTo>
                      <a:pt x="59" y="147"/>
                    </a:lnTo>
                    <a:lnTo>
                      <a:pt x="63" y="145"/>
                    </a:lnTo>
                    <a:lnTo>
                      <a:pt x="63" y="143"/>
                    </a:lnTo>
                    <a:lnTo>
                      <a:pt x="68" y="141"/>
                    </a:lnTo>
                    <a:lnTo>
                      <a:pt x="76" y="141"/>
                    </a:lnTo>
                    <a:lnTo>
                      <a:pt x="78" y="135"/>
                    </a:lnTo>
                    <a:lnTo>
                      <a:pt x="82" y="135"/>
                    </a:lnTo>
                    <a:lnTo>
                      <a:pt x="89" y="133"/>
                    </a:lnTo>
                    <a:lnTo>
                      <a:pt x="89" y="135"/>
                    </a:lnTo>
                    <a:lnTo>
                      <a:pt x="93" y="135"/>
                    </a:lnTo>
                    <a:lnTo>
                      <a:pt x="99" y="135"/>
                    </a:lnTo>
                    <a:lnTo>
                      <a:pt x="97" y="133"/>
                    </a:lnTo>
                    <a:lnTo>
                      <a:pt x="95" y="131"/>
                    </a:lnTo>
                    <a:lnTo>
                      <a:pt x="95" y="128"/>
                    </a:lnTo>
                    <a:lnTo>
                      <a:pt x="91" y="126"/>
                    </a:lnTo>
                    <a:lnTo>
                      <a:pt x="91" y="124"/>
                    </a:lnTo>
                    <a:lnTo>
                      <a:pt x="89" y="120"/>
                    </a:lnTo>
                    <a:lnTo>
                      <a:pt x="87" y="118"/>
                    </a:lnTo>
                    <a:lnTo>
                      <a:pt x="87" y="114"/>
                    </a:lnTo>
                    <a:lnTo>
                      <a:pt x="84" y="107"/>
                    </a:lnTo>
                    <a:lnTo>
                      <a:pt x="84" y="105"/>
                    </a:lnTo>
                    <a:lnTo>
                      <a:pt x="82" y="103"/>
                    </a:lnTo>
                    <a:lnTo>
                      <a:pt x="80" y="103"/>
                    </a:lnTo>
                    <a:lnTo>
                      <a:pt x="78" y="101"/>
                    </a:lnTo>
                    <a:lnTo>
                      <a:pt x="76" y="99"/>
                    </a:lnTo>
                    <a:lnTo>
                      <a:pt x="74" y="97"/>
                    </a:lnTo>
                    <a:lnTo>
                      <a:pt x="74" y="95"/>
                    </a:lnTo>
                    <a:lnTo>
                      <a:pt x="72" y="90"/>
                    </a:lnTo>
                    <a:lnTo>
                      <a:pt x="68" y="88"/>
                    </a:lnTo>
                    <a:lnTo>
                      <a:pt x="68" y="86"/>
                    </a:lnTo>
                    <a:lnTo>
                      <a:pt x="72" y="78"/>
                    </a:lnTo>
                    <a:lnTo>
                      <a:pt x="72" y="74"/>
                    </a:lnTo>
                    <a:lnTo>
                      <a:pt x="74" y="69"/>
                    </a:lnTo>
                    <a:lnTo>
                      <a:pt x="78" y="69"/>
                    </a:lnTo>
                    <a:lnTo>
                      <a:pt x="82" y="67"/>
                    </a:lnTo>
                    <a:lnTo>
                      <a:pt x="84" y="63"/>
                    </a:lnTo>
                    <a:lnTo>
                      <a:pt x="84" y="61"/>
                    </a:lnTo>
                    <a:lnTo>
                      <a:pt x="87" y="57"/>
                    </a:lnTo>
                    <a:lnTo>
                      <a:pt x="87" y="57"/>
                    </a:lnTo>
                    <a:lnTo>
                      <a:pt x="87" y="57"/>
                    </a:lnTo>
                    <a:lnTo>
                      <a:pt x="84" y="53"/>
                    </a:lnTo>
                    <a:lnTo>
                      <a:pt x="84" y="48"/>
                    </a:lnTo>
                    <a:lnTo>
                      <a:pt x="84" y="44"/>
                    </a:lnTo>
                    <a:lnTo>
                      <a:pt x="76" y="42"/>
                    </a:lnTo>
                    <a:lnTo>
                      <a:pt x="70" y="36"/>
                    </a:lnTo>
                    <a:lnTo>
                      <a:pt x="65" y="34"/>
                    </a:lnTo>
                    <a:lnTo>
                      <a:pt x="63" y="34"/>
                    </a:lnTo>
                    <a:lnTo>
                      <a:pt x="59" y="36"/>
                    </a:lnTo>
                    <a:lnTo>
                      <a:pt x="57" y="40"/>
                    </a:lnTo>
                    <a:lnTo>
                      <a:pt x="55" y="42"/>
                    </a:lnTo>
                    <a:lnTo>
                      <a:pt x="55" y="38"/>
                    </a:lnTo>
                    <a:lnTo>
                      <a:pt x="57" y="31"/>
                    </a:lnTo>
                    <a:lnTo>
                      <a:pt x="57" y="27"/>
                    </a:lnTo>
                    <a:lnTo>
                      <a:pt x="55" y="21"/>
                    </a:lnTo>
                    <a:lnTo>
                      <a:pt x="53" y="19"/>
                    </a:lnTo>
                    <a:lnTo>
                      <a:pt x="44" y="15"/>
                    </a:lnTo>
                    <a:lnTo>
                      <a:pt x="40" y="8"/>
                    </a:lnTo>
                    <a:lnTo>
                      <a:pt x="38" y="6"/>
                    </a:lnTo>
                    <a:lnTo>
                      <a:pt x="34" y="2"/>
                    </a:lnTo>
                    <a:lnTo>
                      <a:pt x="32" y="2"/>
                    </a:lnTo>
                    <a:lnTo>
                      <a:pt x="30" y="0"/>
                    </a:lnTo>
                    <a:lnTo>
                      <a:pt x="30" y="2"/>
                    </a:lnTo>
                    <a:lnTo>
                      <a:pt x="23" y="8"/>
                    </a:lnTo>
                    <a:lnTo>
                      <a:pt x="19" y="12"/>
                    </a:lnTo>
                    <a:lnTo>
                      <a:pt x="17" y="12"/>
                    </a:lnTo>
                    <a:lnTo>
                      <a:pt x="11" y="19"/>
                    </a:lnTo>
                    <a:lnTo>
                      <a:pt x="13" y="21"/>
                    </a:lnTo>
                    <a:lnTo>
                      <a:pt x="15" y="25"/>
                    </a:lnTo>
                    <a:lnTo>
                      <a:pt x="19" y="25"/>
                    </a:lnTo>
                    <a:lnTo>
                      <a:pt x="23" y="29"/>
                    </a:lnTo>
                    <a:lnTo>
                      <a:pt x="23" y="34"/>
                    </a:lnTo>
                    <a:lnTo>
                      <a:pt x="17" y="36"/>
                    </a:lnTo>
                    <a:lnTo>
                      <a:pt x="13" y="36"/>
                    </a:lnTo>
                    <a:lnTo>
                      <a:pt x="11" y="36"/>
                    </a:lnTo>
                    <a:lnTo>
                      <a:pt x="6" y="36"/>
                    </a:lnTo>
                    <a:lnTo>
                      <a:pt x="4" y="38"/>
                    </a:lnTo>
                    <a:lnTo>
                      <a:pt x="2" y="44"/>
                    </a:lnTo>
                    <a:lnTo>
                      <a:pt x="0" y="48"/>
                    </a:lnTo>
                    <a:lnTo>
                      <a:pt x="0" y="53"/>
                    </a:lnTo>
                    <a:lnTo>
                      <a:pt x="6" y="59"/>
                    </a:lnTo>
                    <a:lnTo>
                      <a:pt x="13" y="65"/>
                    </a:lnTo>
                    <a:lnTo>
                      <a:pt x="13" y="6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85" name="Freeform 191">
                <a:extLst>
                  <a:ext uri="{FF2B5EF4-FFF2-40B4-BE49-F238E27FC236}">
                    <a16:creationId xmlns:a16="http://schemas.microsoft.com/office/drawing/2014/main" id="{0BB9A2BF-A700-4B62-B12C-1BCF419FDD88}"/>
                  </a:ext>
                </a:extLst>
              </p:cNvPr>
              <p:cNvSpPr>
                <a:spLocks noEditPoints="1"/>
              </p:cNvSpPr>
              <p:nvPr/>
            </p:nvSpPr>
            <p:spPr bwMode="auto">
              <a:xfrm>
                <a:off x="7867935" y="3644720"/>
                <a:ext cx="214427" cy="186242"/>
              </a:xfrm>
              <a:custGeom>
                <a:avLst/>
                <a:gdLst>
                  <a:gd name="T0" fmla="*/ 150 w 266"/>
                  <a:gd name="T1" fmla="*/ 244 h 246"/>
                  <a:gd name="T2" fmla="*/ 177 w 266"/>
                  <a:gd name="T3" fmla="*/ 221 h 246"/>
                  <a:gd name="T4" fmla="*/ 188 w 266"/>
                  <a:gd name="T5" fmla="*/ 208 h 246"/>
                  <a:gd name="T6" fmla="*/ 177 w 266"/>
                  <a:gd name="T7" fmla="*/ 185 h 246"/>
                  <a:gd name="T8" fmla="*/ 171 w 266"/>
                  <a:gd name="T9" fmla="*/ 174 h 246"/>
                  <a:gd name="T10" fmla="*/ 200 w 266"/>
                  <a:gd name="T11" fmla="*/ 179 h 246"/>
                  <a:gd name="T12" fmla="*/ 232 w 266"/>
                  <a:gd name="T13" fmla="*/ 168 h 246"/>
                  <a:gd name="T14" fmla="*/ 242 w 266"/>
                  <a:gd name="T15" fmla="*/ 143 h 246"/>
                  <a:gd name="T16" fmla="*/ 242 w 266"/>
                  <a:gd name="T17" fmla="*/ 120 h 246"/>
                  <a:gd name="T18" fmla="*/ 259 w 266"/>
                  <a:gd name="T19" fmla="*/ 113 h 246"/>
                  <a:gd name="T20" fmla="*/ 253 w 266"/>
                  <a:gd name="T21" fmla="*/ 96 h 246"/>
                  <a:gd name="T22" fmla="*/ 266 w 266"/>
                  <a:gd name="T23" fmla="*/ 84 h 246"/>
                  <a:gd name="T24" fmla="*/ 247 w 266"/>
                  <a:gd name="T25" fmla="*/ 80 h 246"/>
                  <a:gd name="T26" fmla="*/ 234 w 266"/>
                  <a:gd name="T27" fmla="*/ 82 h 246"/>
                  <a:gd name="T28" fmla="*/ 245 w 266"/>
                  <a:gd name="T29" fmla="*/ 71 h 246"/>
                  <a:gd name="T30" fmla="*/ 230 w 266"/>
                  <a:gd name="T31" fmla="*/ 61 h 246"/>
                  <a:gd name="T32" fmla="*/ 215 w 266"/>
                  <a:gd name="T33" fmla="*/ 52 h 246"/>
                  <a:gd name="T34" fmla="*/ 207 w 266"/>
                  <a:gd name="T35" fmla="*/ 48 h 246"/>
                  <a:gd name="T36" fmla="*/ 224 w 266"/>
                  <a:gd name="T37" fmla="*/ 42 h 246"/>
                  <a:gd name="T38" fmla="*/ 200 w 266"/>
                  <a:gd name="T39" fmla="*/ 37 h 246"/>
                  <a:gd name="T40" fmla="*/ 173 w 266"/>
                  <a:gd name="T41" fmla="*/ 46 h 246"/>
                  <a:gd name="T42" fmla="*/ 156 w 266"/>
                  <a:gd name="T43" fmla="*/ 50 h 246"/>
                  <a:gd name="T44" fmla="*/ 116 w 266"/>
                  <a:gd name="T45" fmla="*/ 46 h 246"/>
                  <a:gd name="T46" fmla="*/ 103 w 266"/>
                  <a:gd name="T47" fmla="*/ 37 h 246"/>
                  <a:gd name="T48" fmla="*/ 82 w 266"/>
                  <a:gd name="T49" fmla="*/ 25 h 246"/>
                  <a:gd name="T50" fmla="*/ 72 w 266"/>
                  <a:gd name="T51" fmla="*/ 8 h 246"/>
                  <a:gd name="T52" fmla="*/ 61 w 266"/>
                  <a:gd name="T53" fmla="*/ 23 h 246"/>
                  <a:gd name="T54" fmla="*/ 68 w 266"/>
                  <a:gd name="T55" fmla="*/ 27 h 246"/>
                  <a:gd name="T56" fmla="*/ 57 w 266"/>
                  <a:gd name="T57" fmla="*/ 29 h 246"/>
                  <a:gd name="T58" fmla="*/ 38 w 266"/>
                  <a:gd name="T59" fmla="*/ 46 h 246"/>
                  <a:gd name="T60" fmla="*/ 32 w 266"/>
                  <a:gd name="T61" fmla="*/ 73 h 246"/>
                  <a:gd name="T62" fmla="*/ 25 w 266"/>
                  <a:gd name="T63" fmla="*/ 56 h 246"/>
                  <a:gd name="T64" fmla="*/ 32 w 266"/>
                  <a:gd name="T65" fmla="*/ 33 h 246"/>
                  <a:gd name="T66" fmla="*/ 32 w 266"/>
                  <a:gd name="T67" fmla="*/ 21 h 246"/>
                  <a:gd name="T68" fmla="*/ 28 w 266"/>
                  <a:gd name="T69" fmla="*/ 19 h 246"/>
                  <a:gd name="T70" fmla="*/ 11 w 266"/>
                  <a:gd name="T71" fmla="*/ 40 h 246"/>
                  <a:gd name="T72" fmla="*/ 0 w 266"/>
                  <a:gd name="T73" fmla="*/ 69 h 246"/>
                  <a:gd name="T74" fmla="*/ 17 w 266"/>
                  <a:gd name="T75" fmla="*/ 90 h 246"/>
                  <a:gd name="T76" fmla="*/ 15 w 266"/>
                  <a:gd name="T77" fmla="*/ 107 h 246"/>
                  <a:gd name="T78" fmla="*/ 36 w 266"/>
                  <a:gd name="T79" fmla="*/ 113 h 246"/>
                  <a:gd name="T80" fmla="*/ 61 w 266"/>
                  <a:gd name="T81" fmla="*/ 113 h 246"/>
                  <a:gd name="T82" fmla="*/ 87 w 266"/>
                  <a:gd name="T83" fmla="*/ 130 h 246"/>
                  <a:gd name="T84" fmla="*/ 108 w 266"/>
                  <a:gd name="T85" fmla="*/ 130 h 246"/>
                  <a:gd name="T86" fmla="*/ 114 w 266"/>
                  <a:gd name="T87" fmla="*/ 143 h 246"/>
                  <a:gd name="T88" fmla="*/ 108 w 266"/>
                  <a:gd name="T89" fmla="*/ 160 h 246"/>
                  <a:gd name="T90" fmla="*/ 110 w 266"/>
                  <a:gd name="T91" fmla="*/ 179 h 246"/>
                  <a:gd name="T92" fmla="*/ 112 w 266"/>
                  <a:gd name="T93" fmla="*/ 204 h 246"/>
                  <a:gd name="T94" fmla="*/ 116 w 266"/>
                  <a:gd name="T95" fmla="*/ 215 h 246"/>
                  <a:gd name="T96" fmla="*/ 122 w 266"/>
                  <a:gd name="T97" fmla="*/ 233 h 246"/>
                  <a:gd name="T98" fmla="*/ 101 w 266"/>
                  <a:gd name="T99" fmla="*/ 10 h 246"/>
                  <a:gd name="T100" fmla="*/ 87 w 266"/>
                  <a:gd name="T101" fmla="*/ 8 h 246"/>
                  <a:gd name="T102" fmla="*/ 82 w 266"/>
                  <a:gd name="T103" fmla="*/ 4 h 246"/>
                  <a:gd name="T104" fmla="*/ 68 w 266"/>
                  <a:gd name="T105" fmla="*/ 0 h 246"/>
                  <a:gd name="T106" fmla="*/ 181 w 266"/>
                  <a:gd name="T107" fmla="*/ 33 h 246"/>
                  <a:gd name="T108" fmla="*/ 177 w 266"/>
                  <a:gd name="T109" fmla="*/ 3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6" h="246">
                    <a:moveTo>
                      <a:pt x="122" y="233"/>
                    </a:moveTo>
                    <a:lnTo>
                      <a:pt x="131" y="238"/>
                    </a:lnTo>
                    <a:lnTo>
                      <a:pt x="137" y="244"/>
                    </a:lnTo>
                    <a:lnTo>
                      <a:pt x="143" y="246"/>
                    </a:lnTo>
                    <a:lnTo>
                      <a:pt x="150" y="244"/>
                    </a:lnTo>
                    <a:lnTo>
                      <a:pt x="156" y="240"/>
                    </a:lnTo>
                    <a:lnTo>
                      <a:pt x="162" y="236"/>
                    </a:lnTo>
                    <a:lnTo>
                      <a:pt x="165" y="231"/>
                    </a:lnTo>
                    <a:lnTo>
                      <a:pt x="175" y="225"/>
                    </a:lnTo>
                    <a:lnTo>
                      <a:pt x="177" y="221"/>
                    </a:lnTo>
                    <a:lnTo>
                      <a:pt x="181" y="217"/>
                    </a:lnTo>
                    <a:lnTo>
                      <a:pt x="190" y="215"/>
                    </a:lnTo>
                    <a:lnTo>
                      <a:pt x="194" y="212"/>
                    </a:lnTo>
                    <a:lnTo>
                      <a:pt x="194" y="208"/>
                    </a:lnTo>
                    <a:lnTo>
                      <a:pt x="188" y="208"/>
                    </a:lnTo>
                    <a:lnTo>
                      <a:pt x="181" y="208"/>
                    </a:lnTo>
                    <a:lnTo>
                      <a:pt x="173" y="206"/>
                    </a:lnTo>
                    <a:lnTo>
                      <a:pt x="173" y="198"/>
                    </a:lnTo>
                    <a:lnTo>
                      <a:pt x="171" y="196"/>
                    </a:lnTo>
                    <a:lnTo>
                      <a:pt x="177" y="185"/>
                    </a:lnTo>
                    <a:lnTo>
                      <a:pt x="175" y="183"/>
                    </a:lnTo>
                    <a:lnTo>
                      <a:pt x="171" y="179"/>
                    </a:lnTo>
                    <a:lnTo>
                      <a:pt x="167" y="177"/>
                    </a:lnTo>
                    <a:lnTo>
                      <a:pt x="165" y="172"/>
                    </a:lnTo>
                    <a:lnTo>
                      <a:pt x="171" y="174"/>
                    </a:lnTo>
                    <a:lnTo>
                      <a:pt x="177" y="174"/>
                    </a:lnTo>
                    <a:lnTo>
                      <a:pt x="183" y="179"/>
                    </a:lnTo>
                    <a:lnTo>
                      <a:pt x="190" y="177"/>
                    </a:lnTo>
                    <a:lnTo>
                      <a:pt x="198" y="177"/>
                    </a:lnTo>
                    <a:lnTo>
                      <a:pt x="200" y="179"/>
                    </a:lnTo>
                    <a:lnTo>
                      <a:pt x="207" y="177"/>
                    </a:lnTo>
                    <a:lnTo>
                      <a:pt x="213" y="170"/>
                    </a:lnTo>
                    <a:lnTo>
                      <a:pt x="219" y="170"/>
                    </a:lnTo>
                    <a:lnTo>
                      <a:pt x="224" y="170"/>
                    </a:lnTo>
                    <a:lnTo>
                      <a:pt x="232" y="168"/>
                    </a:lnTo>
                    <a:lnTo>
                      <a:pt x="238" y="166"/>
                    </a:lnTo>
                    <a:lnTo>
                      <a:pt x="249" y="160"/>
                    </a:lnTo>
                    <a:lnTo>
                      <a:pt x="251" y="156"/>
                    </a:lnTo>
                    <a:lnTo>
                      <a:pt x="249" y="149"/>
                    </a:lnTo>
                    <a:lnTo>
                      <a:pt x="242" y="143"/>
                    </a:lnTo>
                    <a:lnTo>
                      <a:pt x="236" y="137"/>
                    </a:lnTo>
                    <a:lnTo>
                      <a:pt x="236" y="132"/>
                    </a:lnTo>
                    <a:lnTo>
                      <a:pt x="238" y="128"/>
                    </a:lnTo>
                    <a:lnTo>
                      <a:pt x="240" y="122"/>
                    </a:lnTo>
                    <a:lnTo>
                      <a:pt x="242" y="120"/>
                    </a:lnTo>
                    <a:lnTo>
                      <a:pt x="247" y="120"/>
                    </a:lnTo>
                    <a:lnTo>
                      <a:pt x="249" y="120"/>
                    </a:lnTo>
                    <a:lnTo>
                      <a:pt x="253" y="120"/>
                    </a:lnTo>
                    <a:lnTo>
                      <a:pt x="259" y="118"/>
                    </a:lnTo>
                    <a:lnTo>
                      <a:pt x="259" y="113"/>
                    </a:lnTo>
                    <a:lnTo>
                      <a:pt x="255" y="109"/>
                    </a:lnTo>
                    <a:lnTo>
                      <a:pt x="251" y="109"/>
                    </a:lnTo>
                    <a:lnTo>
                      <a:pt x="249" y="105"/>
                    </a:lnTo>
                    <a:lnTo>
                      <a:pt x="247" y="103"/>
                    </a:lnTo>
                    <a:lnTo>
                      <a:pt x="253" y="96"/>
                    </a:lnTo>
                    <a:lnTo>
                      <a:pt x="255" y="96"/>
                    </a:lnTo>
                    <a:lnTo>
                      <a:pt x="259" y="92"/>
                    </a:lnTo>
                    <a:lnTo>
                      <a:pt x="266" y="86"/>
                    </a:lnTo>
                    <a:lnTo>
                      <a:pt x="266" y="84"/>
                    </a:lnTo>
                    <a:lnTo>
                      <a:pt x="266" y="84"/>
                    </a:lnTo>
                    <a:lnTo>
                      <a:pt x="257" y="80"/>
                    </a:lnTo>
                    <a:lnTo>
                      <a:pt x="255" y="80"/>
                    </a:lnTo>
                    <a:lnTo>
                      <a:pt x="253" y="82"/>
                    </a:lnTo>
                    <a:lnTo>
                      <a:pt x="249" y="80"/>
                    </a:lnTo>
                    <a:lnTo>
                      <a:pt x="247" y="80"/>
                    </a:lnTo>
                    <a:lnTo>
                      <a:pt x="242" y="82"/>
                    </a:lnTo>
                    <a:lnTo>
                      <a:pt x="236" y="84"/>
                    </a:lnTo>
                    <a:lnTo>
                      <a:pt x="232" y="82"/>
                    </a:lnTo>
                    <a:lnTo>
                      <a:pt x="230" y="82"/>
                    </a:lnTo>
                    <a:lnTo>
                      <a:pt x="234" y="82"/>
                    </a:lnTo>
                    <a:lnTo>
                      <a:pt x="236" y="82"/>
                    </a:lnTo>
                    <a:lnTo>
                      <a:pt x="238" y="80"/>
                    </a:lnTo>
                    <a:lnTo>
                      <a:pt x="240" y="78"/>
                    </a:lnTo>
                    <a:lnTo>
                      <a:pt x="245" y="73"/>
                    </a:lnTo>
                    <a:lnTo>
                      <a:pt x="245" y="71"/>
                    </a:lnTo>
                    <a:lnTo>
                      <a:pt x="242" y="69"/>
                    </a:lnTo>
                    <a:lnTo>
                      <a:pt x="242" y="69"/>
                    </a:lnTo>
                    <a:lnTo>
                      <a:pt x="242" y="65"/>
                    </a:lnTo>
                    <a:lnTo>
                      <a:pt x="236" y="63"/>
                    </a:lnTo>
                    <a:lnTo>
                      <a:pt x="230" y="61"/>
                    </a:lnTo>
                    <a:lnTo>
                      <a:pt x="228" y="59"/>
                    </a:lnTo>
                    <a:lnTo>
                      <a:pt x="226" y="56"/>
                    </a:lnTo>
                    <a:lnTo>
                      <a:pt x="221" y="56"/>
                    </a:lnTo>
                    <a:lnTo>
                      <a:pt x="219" y="54"/>
                    </a:lnTo>
                    <a:lnTo>
                      <a:pt x="215" y="52"/>
                    </a:lnTo>
                    <a:lnTo>
                      <a:pt x="213" y="52"/>
                    </a:lnTo>
                    <a:lnTo>
                      <a:pt x="213" y="56"/>
                    </a:lnTo>
                    <a:lnTo>
                      <a:pt x="211" y="52"/>
                    </a:lnTo>
                    <a:lnTo>
                      <a:pt x="209" y="50"/>
                    </a:lnTo>
                    <a:lnTo>
                      <a:pt x="207" y="48"/>
                    </a:lnTo>
                    <a:lnTo>
                      <a:pt x="205" y="46"/>
                    </a:lnTo>
                    <a:lnTo>
                      <a:pt x="207" y="44"/>
                    </a:lnTo>
                    <a:lnTo>
                      <a:pt x="215" y="44"/>
                    </a:lnTo>
                    <a:lnTo>
                      <a:pt x="219" y="42"/>
                    </a:lnTo>
                    <a:lnTo>
                      <a:pt x="224" y="42"/>
                    </a:lnTo>
                    <a:lnTo>
                      <a:pt x="226" y="37"/>
                    </a:lnTo>
                    <a:lnTo>
                      <a:pt x="219" y="40"/>
                    </a:lnTo>
                    <a:lnTo>
                      <a:pt x="211" y="37"/>
                    </a:lnTo>
                    <a:lnTo>
                      <a:pt x="205" y="37"/>
                    </a:lnTo>
                    <a:lnTo>
                      <a:pt x="200" y="37"/>
                    </a:lnTo>
                    <a:lnTo>
                      <a:pt x="192" y="40"/>
                    </a:lnTo>
                    <a:lnTo>
                      <a:pt x="188" y="40"/>
                    </a:lnTo>
                    <a:lnTo>
                      <a:pt x="186" y="40"/>
                    </a:lnTo>
                    <a:lnTo>
                      <a:pt x="177" y="44"/>
                    </a:lnTo>
                    <a:lnTo>
                      <a:pt x="173" y="46"/>
                    </a:lnTo>
                    <a:lnTo>
                      <a:pt x="169" y="48"/>
                    </a:lnTo>
                    <a:lnTo>
                      <a:pt x="169" y="50"/>
                    </a:lnTo>
                    <a:lnTo>
                      <a:pt x="162" y="50"/>
                    </a:lnTo>
                    <a:lnTo>
                      <a:pt x="160" y="52"/>
                    </a:lnTo>
                    <a:lnTo>
                      <a:pt x="156" y="50"/>
                    </a:lnTo>
                    <a:lnTo>
                      <a:pt x="148" y="46"/>
                    </a:lnTo>
                    <a:lnTo>
                      <a:pt x="146" y="42"/>
                    </a:lnTo>
                    <a:lnTo>
                      <a:pt x="143" y="42"/>
                    </a:lnTo>
                    <a:lnTo>
                      <a:pt x="135" y="42"/>
                    </a:lnTo>
                    <a:lnTo>
                      <a:pt x="116" y="46"/>
                    </a:lnTo>
                    <a:lnTo>
                      <a:pt x="105" y="46"/>
                    </a:lnTo>
                    <a:lnTo>
                      <a:pt x="103" y="44"/>
                    </a:lnTo>
                    <a:lnTo>
                      <a:pt x="101" y="40"/>
                    </a:lnTo>
                    <a:lnTo>
                      <a:pt x="101" y="37"/>
                    </a:lnTo>
                    <a:lnTo>
                      <a:pt x="103" y="37"/>
                    </a:lnTo>
                    <a:lnTo>
                      <a:pt x="103" y="33"/>
                    </a:lnTo>
                    <a:lnTo>
                      <a:pt x="99" y="27"/>
                    </a:lnTo>
                    <a:lnTo>
                      <a:pt x="95" y="27"/>
                    </a:lnTo>
                    <a:lnTo>
                      <a:pt x="87" y="27"/>
                    </a:lnTo>
                    <a:lnTo>
                      <a:pt x="82" y="25"/>
                    </a:lnTo>
                    <a:lnTo>
                      <a:pt x="78" y="25"/>
                    </a:lnTo>
                    <a:lnTo>
                      <a:pt x="76" y="25"/>
                    </a:lnTo>
                    <a:lnTo>
                      <a:pt x="72" y="21"/>
                    </a:lnTo>
                    <a:lnTo>
                      <a:pt x="72" y="14"/>
                    </a:lnTo>
                    <a:lnTo>
                      <a:pt x="72" y="8"/>
                    </a:lnTo>
                    <a:lnTo>
                      <a:pt x="70" y="8"/>
                    </a:lnTo>
                    <a:lnTo>
                      <a:pt x="63" y="10"/>
                    </a:lnTo>
                    <a:lnTo>
                      <a:pt x="57" y="16"/>
                    </a:lnTo>
                    <a:lnTo>
                      <a:pt x="59" y="21"/>
                    </a:lnTo>
                    <a:lnTo>
                      <a:pt x="61" y="23"/>
                    </a:lnTo>
                    <a:lnTo>
                      <a:pt x="65" y="21"/>
                    </a:lnTo>
                    <a:lnTo>
                      <a:pt x="68" y="21"/>
                    </a:lnTo>
                    <a:lnTo>
                      <a:pt x="72" y="23"/>
                    </a:lnTo>
                    <a:lnTo>
                      <a:pt x="72" y="27"/>
                    </a:lnTo>
                    <a:lnTo>
                      <a:pt x="68" y="27"/>
                    </a:lnTo>
                    <a:lnTo>
                      <a:pt x="63" y="25"/>
                    </a:lnTo>
                    <a:lnTo>
                      <a:pt x="61" y="25"/>
                    </a:lnTo>
                    <a:lnTo>
                      <a:pt x="61" y="25"/>
                    </a:lnTo>
                    <a:lnTo>
                      <a:pt x="61" y="27"/>
                    </a:lnTo>
                    <a:lnTo>
                      <a:pt x="57" y="29"/>
                    </a:lnTo>
                    <a:lnTo>
                      <a:pt x="46" y="31"/>
                    </a:lnTo>
                    <a:lnTo>
                      <a:pt x="38" y="35"/>
                    </a:lnTo>
                    <a:lnTo>
                      <a:pt x="36" y="37"/>
                    </a:lnTo>
                    <a:lnTo>
                      <a:pt x="36" y="42"/>
                    </a:lnTo>
                    <a:lnTo>
                      <a:pt x="38" y="46"/>
                    </a:lnTo>
                    <a:lnTo>
                      <a:pt x="38" y="54"/>
                    </a:lnTo>
                    <a:lnTo>
                      <a:pt x="38" y="59"/>
                    </a:lnTo>
                    <a:lnTo>
                      <a:pt x="40" y="63"/>
                    </a:lnTo>
                    <a:lnTo>
                      <a:pt x="38" y="69"/>
                    </a:lnTo>
                    <a:lnTo>
                      <a:pt x="32" y="73"/>
                    </a:lnTo>
                    <a:lnTo>
                      <a:pt x="28" y="73"/>
                    </a:lnTo>
                    <a:lnTo>
                      <a:pt x="28" y="67"/>
                    </a:lnTo>
                    <a:lnTo>
                      <a:pt x="23" y="63"/>
                    </a:lnTo>
                    <a:lnTo>
                      <a:pt x="23" y="59"/>
                    </a:lnTo>
                    <a:lnTo>
                      <a:pt x="25" y="56"/>
                    </a:lnTo>
                    <a:lnTo>
                      <a:pt x="25" y="52"/>
                    </a:lnTo>
                    <a:lnTo>
                      <a:pt x="34" y="46"/>
                    </a:lnTo>
                    <a:lnTo>
                      <a:pt x="34" y="40"/>
                    </a:lnTo>
                    <a:lnTo>
                      <a:pt x="32" y="35"/>
                    </a:lnTo>
                    <a:lnTo>
                      <a:pt x="32" y="33"/>
                    </a:lnTo>
                    <a:lnTo>
                      <a:pt x="32" y="31"/>
                    </a:lnTo>
                    <a:lnTo>
                      <a:pt x="28" y="29"/>
                    </a:lnTo>
                    <a:lnTo>
                      <a:pt x="28" y="25"/>
                    </a:lnTo>
                    <a:lnTo>
                      <a:pt x="28" y="23"/>
                    </a:lnTo>
                    <a:lnTo>
                      <a:pt x="32" y="21"/>
                    </a:lnTo>
                    <a:lnTo>
                      <a:pt x="38" y="19"/>
                    </a:lnTo>
                    <a:lnTo>
                      <a:pt x="42" y="14"/>
                    </a:lnTo>
                    <a:lnTo>
                      <a:pt x="40" y="14"/>
                    </a:lnTo>
                    <a:lnTo>
                      <a:pt x="38" y="14"/>
                    </a:lnTo>
                    <a:lnTo>
                      <a:pt x="28" y="19"/>
                    </a:lnTo>
                    <a:lnTo>
                      <a:pt x="21" y="29"/>
                    </a:lnTo>
                    <a:lnTo>
                      <a:pt x="21" y="31"/>
                    </a:lnTo>
                    <a:lnTo>
                      <a:pt x="17" y="31"/>
                    </a:lnTo>
                    <a:lnTo>
                      <a:pt x="13" y="35"/>
                    </a:lnTo>
                    <a:lnTo>
                      <a:pt x="11" y="40"/>
                    </a:lnTo>
                    <a:lnTo>
                      <a:pt x="4" y="48"/>
                    </a:lnTo>
                    <a:lnTo>
                      <a:pt x="2" y="52"/>
                    </a:lnTo>
                    <a:lnTo>
                      <a:pt x="4" y="56"/>
                    </a:lnTo>
                    <a:lnTo>
                      <a:pt x="4" y="63"/>
                    </a:lnTo>
                    <a:lnTo>
                      <a:pt x="0" y="69"/>
                    </a:lnTo>
                    <a:lnTo>
                      <a:pt x="0" y="71"/>
                    </a:lnTo>
                    <a:lnTo>
                      <a:pt x="2" y="71"/>
                    </a:lnTo>
                    <a:lnTo>
                      <a:pt x="6" y="71"/>
                    </a:lnTo>
                    <a:lnTo>
                      <a:pt x="15" y="84"/>
                    </a:lnTo>
                    <a:lnTo>
                      <a:pt x="17" y="90"/>
                    </a:lnTo>
                    <a:lnTo>
                      <a:pt x="19" y="94"/>
                    </a:lnTo>
                    <a:lnTo>
                      <a:pt x="17" y="99"/>
                    </a:lnTo>
                    <a:lnTo>
                      <a:pt x="17" y="101"/>
                    </a:lnTo>
                    <a:lnTo>
                      <a:pt x="15" y="103"/>
                    </a:lnTo>
                    <a:lnTo>
                      <a:pt x="15" y="107"/>
                    </a:lnTo>
                    <a:lnTo>
                      <a:pt x="21" y="109"/>
                    </a:lnTo>
                    <a:lnTo>
                      <a:pt x="25" y="111"/>
                    </a:lnTo>
                    <a:lnTo>
                      <a:pt x="30" y="113"/>
                    </a:lnTo>
                    <a:lnTo>
                      <a:pt x="34" y="115"/>
                    </a:lnTo>
                    <a:lnTo>
                      <a:pt x="36" y="113"/>
                    </a:lnTo>
                    <a:lnTo>
                      <a:pt x="42" y="113"/>
                    </a:lnTo>
                    <a:lnTo>
                      <a:pt x="46" y="115"/>
                    </a:lnTo>
                    <a:lnTo>
                      <a:pt x="49" y="113"/>
                    </a:lnTo>
                    <a:lnTo>
                      <a:pt x="55" y="113"/>
                    </a:lnTo>
                    <a:lnTo>
                      <a:pt x="61" y="113"/>
                    </a:lnTo>
                    <a:lnTo>
                      <a:pt x="63" y="115"/>
                    </a:lnTo>
                    <a:lnTo>
                      <a:pt x="78" y="130"/>
                    </a:lnTo>
                    <a:lnTo>
                      <a:pt x="84" y="128"/>
                    </a:lnTo>
                    <a:lnTo>
                      <a:pt x="87" y="130"/>
                    </a:lnTo>
                    <a:lnTo>
                      <a:pt x="87" y="130"/>
                    </a:lnTo>
                    <a:lnTo>
                      <a:pt x="91" y="130"/>
                    </a:lnTo>
                    <a:lnTo>
                      <a:pt x="95" y="132"/>
                    </a:lnTo>
                    <a:lnTo>
                      <a:pt x="97" y="130"/>
                    </a:lnTo>
                    <a:lnTo>
                      <a:pt x="101" y="130"/>
                    </a:lnTo>
                    <a:lnTo>
                      <a:pt x="108" y="130"/>
                    </a:lnTo>
                    <a:lnTo>
                      <a:pt x="108" y="130"/>
                    </a:lnTo>
                    <a:lnTo>
                      <a:pt x="112" y="130"/>
                    </a:lnTo>
                    <a:lnTo>
                      <a:pt x="114" y="130"/>
                    </a:lnTo>
                    <a:lnTo>
                      <a:pt x="116" y="139"/>
                    </a:lnTo>
                    <a:lnTo>
                      <a:pt x="114" y="143"/>
                    </a:lnTo>
                    <a:lnTo>
                      <a:pt x="114" y="145"/>
                    </a:lnTo>
                    <a:lnTo>
                      <a:pt x="114" y="147"/>
                    </a:lnTo>
                    <a:lnTo>
                      <a:pt x="108" y="149"/>
                    </a:lnTo>
                    <a:lnTo>
                      <a:pt x="105" y="151"/>
                    </a:lnTo>
                    <a:lnTo>
                      <a:pt x="108" y="160"/>
                    </a:lnTo>
                    <a:lnTo>
                      <a:pt x="108" y="162"/>
                    </a:lnTo>
                    <a:lnTo>
                      <a:pt x="105" y="166"/>
                    </a:lnTo>
                    <a:lnTo>
                      <a:pt x="105" y="172"/>
                    </a:lnTo>
                    <a:lnTo>
                      <a:pt x="108" y="177"/>
                    </a:lnTo>
                    <a:lnTo>
                      <a:pt x="110" y="179"/>
                    </a:lnTo>
                    <a:lnTo>
                      <a:pt x="114" y="189"/>
                    </a:lnTo>
                    <a:lnTo>
                      <a:pt x="108" y="200"/>
                    </a:lnTo>
                    <a:lnTo>
                      <a:pt x="108" y="204"/>
                    </a:lnTo>
                    <a:lnTo>
                      <a:pt x="110" y="204"/>
                    </a:lnTo>
                    <a:lnTo>
                      <a:pt x="112" y="204"/>
                    </a:lnTo>
                    <a:lnTo>
                      <a:pt x="112" y="204"/>
                    </a:lnTo>
                    <a:lnTo>
                      <a:pt x="114" y="206"/>
                    </a:lnTo>
                    <a:lnTo>
                      <a:pt x="114" y="208"/>
                    </a:lnTo>
                    <a:lnTo>
                      <a:pt x="116" y="212"/>
                    </a:lnTo>
                    <a:lnTo>
                      <a:pt x="116" y="215"/>
                    </a:lnTo>
                    <a:lnTo>
                      <a:pt x="118" y="219"/>
                    </a:lnTo>
                    <a:lnTo>
                      <a:pt x="122" y="229"/>
                    </a:lnTo>
                    <a:lnTo>
                      <a:pt x="122" y="233"/>
                    </a:lnTo>
                    <a:lnTo>
                      <a:pt x="122" y="233"/>
                    </a:lnTo>
                    <a:lnTo>
                      <a:pt x="122" y="233"/>
                    </a:lnTo>
                    <a:close/>
                    <a:moveTo>
                      <a:pt x="95" y="6"/>
                    </a:moveTo>
                    <a:lnTo>
                      <a:pt x="99" y="6"/>
                    </a:lnTo>
                    <a:lnTo>
                      <a:pt x="103" y="10"/>
                    </a:lnTo>
                    <a:lnTo>
                      <a:pt x="103" y="12"/>
                    </a:lnTo>
                    <a:lnTo>
                      <a:pt x="101" y="10"/>
                    </a:lnTo>
                    <a:lnTo>
                      <a:pt x="97" y="10"/>
                    </a:lnTo>
                    <a:lnTo>
                      <a:pt x="95" y="6"/>
                    </a:lnTo>
                    <a:lnTo>
                      <a:pt x="95" y="6"/>
                    </a:lnTo>
                    <a:close/>
                    <a:moveTo>
                      <a:pt x="82" y="4"/>
                    </a:moveTo>
                    <a:lnTo>
                      <a:pt x="87" y="8"/>
                    </a:lnTo>
                    <a:lnTo>
                      <a:pt x="91" y="10"/>
                    </a:lnTo>
                    <a:lnTo>
                      <a:pt x="89" y="12"/>
                    </a:lnTo>
                    <a:lnTo>
                      <a:pt x="84" y="10"/>
                    </a:lnTo>
                    <a:lnTo>
                      <a:pt x="82" y="6"/>
                    </a:lnTo>
                    <a:lnTo>
                      <a:pt x="82" y="4"/>
                    </a:lnTo>
                    <a:lnTo>
                      <a:pt x="82" y="4"/>
                    </a:lnTo>
                    <a:close/>
                    <a:moveTo>
                      <a:pt x="63" y="0"/>
                    </a:moveTo>
                    <a:lnTo>
                      <a:pt x="65" y="4"/>
                    </a:lnTo>
                    <a:lnTo>
                      <a:pt x="70" y="4"/>
                    </a:lnTo>
                    <a:lnTo>
                      <a:pt x="68" y="0"/>
                    </a:lnTo>
                    <a:lnTo>
                      <a:pt x="63" y="0"/>
                    </a:lnTo>
                    <a:lnTo>
                      <a:pt x="63" y="0"/>
                    </a:lnTo>
                    <a:close/>
                    <a:moveTo>
                      <a:pt x="175" y="33"/>
                    </a:moveTo>
                    <a:lnTo>
                      <a:pt x="179" y="31"/>
                    </a:lnTo>
                    <a:lnTo>
                      <a:pt x="181" y="33"/>
                    </a:lnTo>
                    <a:lnTo>
                      <a:pt x="188" y="29"/>
                    </a:lnTo>
                    <a:lnTo>
                      <a:pt x="190" y="31"/>
                    </a:lnTo>
                    <a:lnTo>
                      <a:pt x="186" y="35"/>
                    </a:lnTo>
                    <a:lnTo>
                      <a:pt x="183" y="35"/>
                    </a:lnTo>
                    <a:lnTo>
                      <a:pt x="177" y="35"/>
                    </a:lnTo>
                    <a:lnTo>
                      <a:pt x="177" y="35"/>
                    </a:lnTo>
                    <a:lnTo>
                      <a:pt x="175" y="33"/>
                    </a:lnTo>
                    <a:lnTo>
                      <a:pt x="175" y="3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86" name="Freeform 192">
                <a:extLst>
                  <a:ext uri="{FF2B5EF4-FFF2-40B4-BE49-F238E27FC236}">
                    <a16:creationId xmlns:a16="http://schemas.microsoft.com/office/drawing/2014/main" id="{250D9556-1F73-4D9A-8B53-BDAC07BA6221}"/>
                  </a:ext>
                </a:extLst>
              </p:cNvPr>
              <p:cNvSpPr>
                <a:spLocks/>
              </p:cNvSpPr>
              <p:nvPr/>
            </p:nvSpPr>
            <p:spPr bwMode="auto">
              <a:xfrm>
                <a:off x="7774425" y="3647748"/>
                <a:ext cx="191856" cy="258163"/>
              </a:xfrm>
              <a:custGeom>
                <a:avLst/>
                <a:gdLst>
                  <a:gd name="T0" fmla="*/ 194 w 238"/>
                  <a:gd name="T1" fmla="*/ 278 h 341"/>
                  <a:gd name="T2" fmla="*/ 190 w 238"/>
                  <a:gd name="T3" fmla="*/ 244 h 341"/>
                  <a:gd name="T4" fmla="*/ 194 w 238"/>
                  <a:gd name="T5" fmla="*/ 234 h 341"/>
                  <a:gd name="T6" fmla="*/ 211 w 238"/>
                  <a:gd name="T7" fmla="*/ 217 h 341"/>
                  <a:gd name="T8" fmla="*/ 228 w 238"/>
                  <a:gd name="T9" fmla="*/ 213 h 341"/>
                  <a:gd name="T10" fmla="*/ 238 w 238"/>
                  <a:gd name="T11" fmla="*/ 229 h 341"/>
                  <a:gd name="T12" fmla="*/ 230 w 238"/>
                  <a:gd name="T13" fmla="*/ 204 h 341"/>
                  <a:gd name="T14" fmla="*/ 224 w 238"/>
                  <a:gd name="T15" fmla="*/ 200 h 341"/>
                  <a:gd name="T16" fmla="*/ 221 w 238"/>
                  <a:gd name="T17" fmla="*/ 168 h 341"/>
                  <a:gd name="T18" fmla="*/ 224 w 238"/>
                  <a:gd name="T19" fmla="*/ 145 h 341"/>
                  <a:gd name="T20" fmla="*/ 230 w 238"/>
                  <a:gd name="T21" fmla="*/ 126 h 341"/>
                  <a:gd name="T22" fmla="*/ 213 w 238"/>
                  <a:gd name="T23" fmla="*/ 126 h 341"/>
                  <a:gd name="T24" fmla="*/ 200 w 238"/>
                  <a:gd name="T25" fmla="*/ 124 h 341"/>
                  <a:gd name="T26" fmla="*/ 165 w 238"/>
                  <a:gd name="T27" fmla="*/ 109 h 341"/>
                  <a:gd name="T28" fmla="*/ 146 w 238"/>
                  <a:gd name="T29" fmla="*/ 109 h 341"/>
                  <a:gd name="T30" fmla="*/ 133 w 238"/>
                  <a:gd name="T31" fmla="*/ 97 h 341"/>
                  <a:gd name="T32" fmla="*/ 122 w 238"/>
                  <a:gd name="T33" fmla="*/ 67 h 341"/>
                  <a:gd name="T34" fmla="*/ 120 w 238"/>
                  <a:gd name="T35" fmla="*/ 52 h 341"/>
                  <a:gd name="T36" fmla="*/ 133 w 238"/>
                  <a:gd name="T37" fmla="*/ 27 h 341"/>
                  <a:gd name="T38" fmla="*/ 156 w 238"/>
                  <a:gd name="T39" fmla="*/ 10 h 341"/>
                  <a:gd name="T40" fmla="*/ 158 w 238"/>
                  <a:gd name="T41" fmla="*/ 4 h 341"/>
                  <a:gd name="T42" fmla="*/ 144 w 238"/>
                  <a:gd name="T43" fmla="*/ 4 h 341"/>
                  <a:gd name="T44" fmla="*/ 137 w 238"/>
                  <a:gd name="T45" fmla="*/ 8 h 341"/>
                  <a:gd name="T46" fmla="*/ 114 w 238"/>
                  <a:gd name="T47" fmla="*/ 21 h 341"/>
                  <a:gd name="T48" fmla="*/ 99 w 238"/>
                  <a:gd name="T49" fmla="*/ 29 h 341"/>
                  <a:gd name="T50" fmla="*/ 93 w 238"/>
                  <a:gd name="T51" fmla="*/ 29 h 341"/>
                  <a:gd name="T52" fmla="*/ 78 w 238"/>
                  <a:gd name="T53" fmla="*/ 31 h 341"/>
                  <a:gd name="T54" fmla="*/ 68 w 238"/>
                  <a:gd name="T55" fmla="*/ 50 h 341"/>
                  <a:gd name="T56" fmla="*/ 61 w 238"/>
                  <a:gd name="T57" fmla="*/ 61 h 341"/>
                  <a:gd name="T58" fmla="*/ 47 w 238"/>
                  <a:gd name="T59" fmla="*/ 76 h 341"/>
                  <a:gd name="T60" fmla="*/ 44 w 238"/>
                  <a:gd name="T61" fmla="*/ 92 h 341"/>
                  <a:gd name="T62" fmla="*/ 38 w 238"/>
                  <a:gd name="T63" fmla="*/ 84 h 341"/>
                  <a:gd name="T64" fmla="*/ 34 w 238"/>
                  <a:gd name="T65" fmla="*/ 86 h 341"/>
                  <a:gd name="T66" fmla="*/ 23 w 238"/>
                  <a:gd name="T67" fmla="*/ 105 h 341"/>
                  <a:gd name="T68" fmla="*/ 30 w 238"/>
                  <a:gd name="T69" fmla="*/ 120 h 341"/>
                  <a:gd name="T70" fmla="*/ 32 w 238"/>
                  <a:gd name="T71" fmla="*/ 128 h 341"/>
                  <a:gd name="T72" fmla="*/ 32 w 238"/>
                  <a:gd name="T73" fmla="*/ 143 h 341"/>
                  <a:gd name="T74" fmla="*/ 30 w 238"/>
                  <a:gd name="T75" fmla="*/ 168 h 341"/>
                  <a:gd name="T76" fmla="*/ 38 w 238"/>
                  <a:gd name="T77" fmla="*/ 175 h 341"/>
                  <a:gd name="T78" fmla="*/ 25 w 238"/>
                  <a:gd name="T79" fmla="*/ 196 h 341"/>
                  <a:gd name="T80" fmla="*/ 0 w 238"/>
                  <a:gd name="T81" fmla="*/ 223 h 341"/>
                  <a:gd name="T82" fmla="*/ 23 w 238"/>
                  <a:gd name="T83" fmla="*/ 238 h 341"/>
                  <a:gd name="T84" fmla="*/ 42 w 238"/>
                  <a:gd name="T85" fmla="*/ 253 h 341"/>
                  <a:gd name="T86" fmla="*/ 55 w 238"/>
                  <a:gd name="T87" fmla="*/ 246 h 341"/>
                  <a:gd name="T88" fmla="*/ 70 w 238"/>
                  <a:gd name="T89" fmla="*/ 255 h 341"/>
                  <a:gd name="T90" fmla="*/ 87 w 238"/>
                  <a:gd name="T91" fmla="*/ 261 h 341"/>
                  <a:gd name="T92" fmla="*/ 97 w 238"/>
                  <a:gd name="T93" fmla="*/ 278 h 341"/>
                  <a:gd name="T94" fmla="*/ 116 w 238"/>
                  <a:gd name="T95" fmla="*/ 295 h 341"/>
                  <a:gd name="T96" fmla="*/ 125 w 238"/>
                  <a:gd name="T97" fmla="*/ 305 h 341"/>
                  <a:gd name="T98" fmla="*/ 148 w 238"/>
                  <a:gd name="T99" fmla="*/ 301 h 341"/>
                  <a:gd name="T100" fmla="*/ 167 w 238"/>
                  <a:gd name="T101" fmla="*/ 303 h 341"/>
                  <a:gd name="T102" fmla="*/ 165 w 238"/>
                  <a:gd name="T103" fmla="*/ 331 h 341"/>
                  <a:gd name="T104" fmla="*/ 179 w 238"/>
                  <a:gd name="T105" fmla="*/ 34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8" h="341">
                    <a:moveTo>
                      <a:pt x="179" y="341"/>
                    </a:moveTo>
                    <a:lnTo>
                      <a:pt x="181" y="329"/>
                    </a:lnTo>
                    <a:lnTo>
                      <a:pt x="194" y="289"/>
                    </a:lnTo>
                    <a:lnTo>
                      <a:pt x="194" y="284"/>
                    </a:lnTo>
                    <a:lnTo>
                      <a:pt x="194" y="278"/>
                    </a:lnTo>
                    <a:lnTo>
                      <a:pt x="188" y="270"/>
                    </a:lnTo>
                    <a:lnTo>
                      <a:pt x="181" y="263"/>
                    </a:lnTo>
                    <a:lnTo>
                      <a:pt x="177" y="259"/>
                    </a:lnTo>
                    <a:lnTo>
                      <a:pt x="177" y="248"/>
                    </a:lnTo>
                    <a:lnTo>
                      <a:pt x="190" y="244"/>
                    </a:lnTo>
                    <a:lnTo>
                      <a:pt x="196" y="246"/>
                    </a:lnTo>
                    <a:lnTo>
                      <a:pt x="196" y="244"/>
                    </a:lnTo>
                    <a:lnTo>
                      <a:pt x="194" y="240"/>
                    </a:lnTo>
                    <a:lnTo>
                      <a:pt x="196" y="238"/>
                    </a:lnTo>
                    <a:lnTo>
                      <a:pt x="194" y="234"/>
                    </a:lnTo>
                    <a:lnTo>
                      <a:pt x="186" y="232"/>
                    </a:lnTo>
                    <a:lnTo>
                      <a:pt x="184" y="227"/>
                    </a:lnTo>
                    <a:lnTo>
                      <a:pt x="186" y="221"/>
                    </a:lnTo>
                    <a:lnTo>
                      <a:pt x="207" y="219"/>
                    </a:lnTo>
                    <a:lnTo>
                      <a:pt x="211" y="217"/>
                    </a:lnTo>
                    <a:lnTo>
                      <a:pt x="213" y="217"/>
                    </a:lnTo>
                    <a:lnTo>
                      <a:pt x="215" y="219"/>
                    </a:lnTo>
                    <a:lnTo>
                      <a:pt x="219" y="219"/>
                    </a:lnTo>
                    <a:lnTo>
                      <a:pt x="224" y="215"/>
                    </a:lnTo>
                    <a:lnTo>
                      <a:pt x="228" y="213"/>
                    </a:lnTo>
                    <a:lnTo>
                      <a:pt x="230" y="217"/>
                    </a:lnTo>
                    <a:lnTo>
                      <a:pt x="232" y="221"/>
                    </a:lnTo>
                    <a:lnTo>
                      <a:pt x="234" y="225"/>
                    </a:lnTo>
                    <a:lnTo>
                      <a:pt x="234" y="229"/>
                    </a:lnTo>
                    <a:lnTo>
                      <a:pt x="238" y="229"/>
                    </a:lnTo>
                    <a:lnTo>
                      <a:pt x="238" y="225"/>
                    </a:lnTo>
                    <a:lnTo>
                      <a:pt x="234" y="215"/>
                    </a:lnTo>
                    <a:lnTo>
                      <a:pt x="232" y="211"/>
                    </a:lnTo>
                    <a:lnTo>
                      <a:pt x="232" y="208"/>
                    </a:lnTo>
                    <a:lnTo>
                      <a:pt x="230" y="204"/>
                    </a:lnTo>
                    <a:lnTo>
                      <a:pt x="230" y="202"/>
                    </a:lnTo>
                    <a:lnTo>
                      <a:pt x="228" y="200"/>
                    </a:lnTo>
                    <a:lnTo>
                      <a:pt x="228" y="200"/>
                    </a:lnTo>
                    <a:lnTo>
                      <a:pt x="226" y="200"/>
                    </a:lnTo>
                    <a:lnTo>
                      <a:pt x="224" y="200"/>
                    </a:lnTo>
                    <a:lnTo>
                      <a:pt x="224" y="196"/>
                    </a:lnTo>
                    <a:lnTo>
                      <a:pt x="230" y="185"/>
                    </a:lnTo>
                    <a:lnTo>
                      <a:pt x="226" y="175"/>
                    </a:lnTo>
                    <a:lnTo>
                      <a:pt x="224" y="173"/>
                    </a:lnTo>
                    <a:lnTo>
                      <a:pt x="221" y="168"/>
                    </a:lnTo>
                    <a:lnTo>
                      <a:pt x="221" y="162"/>
                    </a:lnTo>
                    <a:lnTo>
                      <a:pt x="224" y="158"/>
                    </a:lnTo>
                    <a:lnTo>
                      <a:pt x="224" y="156"/>
                    </a:lnTo>
                    <a:lnTo>
                      <a:pt x="221" y="147"/>
                    </a:lnTo>
                    <a:lnTo>
                      <a:pt x="224" y="145"/>
                    </a:lnTo>
                    <a:lnTo>
                      <a:pt x="230" y="143"/>
                    </a:lnTo>
                    <a:lnTo>
                      <a:pt x="230" y="141"/>
                    </a:lnTo>
                    <a:lnTo>
                      <a:pt x="230" y="139"/>
                    </a:lnTo>
                    <a:lnTo>
                      <a:pt x="232" y="135"/>
                    </a:lnTo>
                    <a:lnTo>
                      <a:pt x="230" y="126"/>
                    </a:lnTo>
                    <a:lnTo>
                      <a:pt x="228" y="126"/>
                    </a:lnTo>
                    <a:lnTo>
                      <a:pt x="224" y="126"/>
                    </a:lnTo>
                    <a:lnTo>
                      <a:pt x="224" y="126"/>
                    </a:lnTo>
                    <a:lnTo>
                      <a:pt x="217" y="126"/>
                    </a:lnTo>
                    <a:lnTo>
                      <a:pt x="213" y="126"/>
                    </a:lnTo>
                    <a:lnTo>
                      <a:pt x="211" y="128"/>
                    </a:lnTo>
                    <a:lnTo>
                      <a:pt x="207" y="126"/>
                    </a:lnTo>
                    <a:lnTo>
                      <a:pt x="203" y="126"/>
                    </a:lnTo>
                    <a:lnTo>
                      <a:pt x="203" y="126"/>
                    </a:lnTo>
                    <a:lnTo>
                      <a:pt x="200" y="124"/>
                    </a:lnTo>
                    <a:lnTo>
                      <a:pt x="194" y="126"/>
                    </a:lnTo>
                    <a:lnTo>
                      <a:pt x="179" y="111"/>
                    </a:lnTo>
                    <a:lnTo>
                      <a:pt x="177" y="109"/>
                    </a:lnTo>
                    <a:lnTo>
                      <a:pt x="171" y="109"/>
                    </a:lnTo>
                    <a:lnTo>
                      <a:pt x="165" y="109"/>
                    </a:lnTo>
                    <a:lnTo>
                      <a:pt x="162" y="111"/>
                    </a:lnTo>
                    <a:lnTo>
                      <a:pt x="158" y="109"/>
                    </a:lnTo>
                    <a:lnTo>
                      <a:pt x="152" y="109"/>
                    </a:lnTo>
                    <a:lnTo>
                      <a:pt x="150" y="111"/>
                    </a:lnTo>
                    <a:lnTo>
                      <a:pt x="146" y="109"/>
                    </a:lnTo>
                    <a:lnTo>
                      <a:pt x="141" y="107"/>
                    </a:lnTo>
                    <a:lnTo>
                      <a:pt x="137" y="105"/>
                    </a:lnTo>
                    <a:lnTo>
                      <a:pt x="131" y="103"/>
                    </a:lnTo>
                    <a:lnTo>
                      <a:pt x="131" y="99"/>
                    </a:lnTo>
                    <a:lnTo>
                      <a:pt x="133" y="97"/>
                    </a:lnTo>
                    <a:lnTo>
                      <a:pt x="133" y="95"/>
                    </a:lnTo>
                    <a:lnTo>
                      <a:pt x="135" y="90"/>
                    </a:lnTo>
                    <a:lnTo>
                      <a:pt x="133" y="86"/>
                    </a:lnTo>
                    <a:lnTo>
                      <a:pt x="131" y="80"/>
                    </a:lnTo>
                    <a:lnTo>
                      <a:pt x="122" y="67"/>
                    </a:lnTo>
                    <a:lnTo>
                      <a:pt x="118" y="67"/>
                    </a:lnTo>
                    <a:lnTo>
                      <a:pt x="116" y="67"/>
                    </a:lnTo>
                    <a:lnTo>
                      <a:pt x="116" y="65"/>
                    </a:lnTo>
                    <a:lnTo>
                      <a:pt x="120" y="59"/>
                    </a:lnTo>
                    <a:lnTo>
                      <a:pt x="120" y="52"/>
                    </a:lnTo>
                    <a:lnTo>
                      <a:pt x="118" y="48"/>
                    </a:lnTo>
                    <a:lnTo>
                      <a:pt x="120" y="44"/>
                    </a:lnTo>
                    <a:lnTo>
                      <a:pt x="127" y="36"/>
                    </a:lnTo>
                    <a:lnTo>
                      <a:pt x="129" y="31"/>
                    </a:lnTo>
                    <a:lnTo>
                      <a:pt x="133" y="27"/>
                    </a:lnTo>
                    <a:lnTo>
                      <a:pt x="137" y="27"/>
                    </a:lnTo>
                    <a:lnTo>
                      <a:pt x="137" y="25"/>
                    </a:lnTo>
                    <a:lnTo>
                      <a:pt x="144" y="15"/>
                    </a:lnTo>
                    <a:lnTo>
                      <a:pt x="154" y="10"/>
                    </a:lnTo>
                    <a:lnTo>
                      <a:pt x="156" y="10"/>
                    </a:lnTo>
                    <a:lnTo>
                      <a:pt x="158" y="10"/>
                    </a:lnTo>
                    <a:lnTo>
                      <a:pt x="158" y="10"/>
                    </a:lnTo>
                    <a:lnTo>
                      <a:pt x="160" y="8"/>
                    </a:lnTo>
                    <a:lnTo>
                      <a:pt x="160" y="6"/>
                    </a:lnTo>
                    <a:lnTo>
                      <a:pt x="158" y="4"/>
                    </a:lnTo>
                    <a:lnTo>
                      <a:pt x="152" y="0"/>
                    </a:lnTo>
                    <a:lnTo>
                      <a:pt x="148" y="0"/>
                    </a:lnTo>
                    <a:lnTo>
                      <a:pt x="148" y="0"/>
                    </a:lnTo>
                    <a:lnTo>
                      <a:pt x="148" y="2"/>
                    </a:lnTo>
                    <a:lnTo>
                      <a:pt x="144" y="4"/>
                    </a:lnTo>
                    <a:lnTo>
                      <a:pt x="144" y="4"/>
                    </a:lnTo>
                    <a:lnTo>
                      <a:pt x="139" y="4"/>
                    </a:lnTo>
                    <a:lnTo>
                      <a:pt x="137" y="4"/>
                    </a:lnTo>
                    <a:lnTo>
                      <a:pt x="135" y="6"/>
                    </a:lnTo>
                    <a:lnTo>
                      <a:pt x="137" y="8"/>
                    </a:lnTo>
                    <a:lnTo>
                      <a:pt x="135" y="10"/>
                    </a:lnTo>
                    <a:lnTo>
                      <a:pt x="131" y="12"/>
                    </a:lnTo>
                    <a:lnTo>
                      <a:pt x="125" y="17"/>
                    </a:lnTo>
                    <a:lnTo>
                      <a:pt x="118" y="21"/>
                    </a:lnTo>
                    <a:lnTo>
                      <a:pt x="114" y="21"/>
                    </a:lnTo>
                    <a:lnTo>
                      <a:pt x="108" y="23"/>
                    </a:lnTo>
                    <a:lnTo>
                      <a:pt x="101" y="21"/>
                    </a:lnTo>
                    <a:lnTo>
                      <a:pt x="97" y="23"/>
                    </a:lnTo>
                    <a:lnTo>
                      <a:pt x="97" y="27"/>
                    </a:lnTo>
                    <a:lnTo>
                      <a:pt x="99" y="29"/>
                    </a:lnTo>
                    <a:lnTo>
                      <a:pt x="99" y="33"/>
                    </a:lnTo>
                    <a:lnTo>
                      <a:pt x="95" y="36"/>
                    </a:lnTo>
                    <a:lnTo>
                      <a:pt x="93" y="33"/>
                    </a:lnTo>
                    <a:lnTo>
                      <a:pt x="95" y="31"/>
                    </a:lnTo>
                    <a:lnTo>
                      <a:pt x="93" y="29"/>
                    </a:lnTo>
                    <a:lnTo>
                      <a:pt x="97" y="29"/>
                    </a:lnTo>
                    <a:lnTo>
                      <a:pt x="93" y="29"/>
                    </a:lnTo>
                    <a:lnTo>
                      <a:pt x="87" y="27"/>
                    </a:lnTo>
                    <a:lnTo>
                      <a:pt x="84" y="27"/>
                    </a:lnTo>
                    <a:lnTo>
                      <a:pt x="78" y="31"/>
                    </a:lnTo>
                    <a:lnTo>
                      <a:pt x="76" y="33"/>
                    </a:lnTo>
                    <a:lnTo>
                      <a:pt x="72" y="38"/>
                    </a:lnTo>
                    <a:lnTo>
                      <a:pt x="68" y="48"/>
                    </a:lnTo>
                    <a:lnTo>
                      <a:pt x="66" y="52"/>
                    </a:lnTo>
                    <a:lnTo>
                      <a:pt x="68" y="50"/>
                    </a:lnTo>
                    <a:lnTo>
                      <a:pt x="70" y="52"/>
                    </a:lnTo>
                    <a:lnTo>
                      <a:pt x="70" y="57"/>
                    </a:lnTo>
                    <a:lnTo>
                      <a:pt x="68" y="59"/>
                    </a:lnTo>
                    <a:lnTo>
                      <a:pt x="66" y="61"/>
                    </a:lnTo>
                    <a:lnTo>
                      <a:pt x="61" y="61"/>
                    </a:lnTo>
                    <a:lnTo>
                      <a:pt x="59" y="63"/>
                    </a:lnTo>
                    <a:lnTo>
                      <a:pt x="53" y="67"/>
                    </a:lnTo>
                    <a:lnTo>
                      <a:pt x="51" y="69"/>
                    </a:lnTo>
                    <a:lnTo>
                      <a:pt x="49" y="74"/>
                    </a:lnTo>
                    <a:lnTo>
                      <a:pt x="47" y="76"/>
                    </a:lnTo>
                    <a:lnTo>
                      <a:pt x="42" y="76"/>
                    </a:lnTo>
                    <a:lnTo>
                      <a:pt x="42" y="78"/>
                    </a:lnTo>
                    <a:lnTo>
                      <a:pt x="47" y="82"/>
                    </a:lnTo>
                    <a:lnTo>
                      <a:pt x="47" y="88"/>
                    </a:lnTo>
                    <a:lnTo>
                      <a:pt x="44" y="92"/>
                    </a:lnTo>
                    <a:lnTo>
                      <a:pt x="42" y="92"/>
                    </a:lnTo>
                    <a:lnTo>
                      <a:pt x="38" y="88"/>
                    </a:lnTo>
                    <a:lnTo>
                      <a:pt x="40" y="86"/>
                    </a:lnTo>
                    <a:lnTo>
                      <a:pt x="40" y="84"/>
                    </a:lnTo>
                    <a:lnTo>
                      <a:pt x="38" y="84"/>
                    </a:lnTo>
                    <a:lnTo>
                      <a:pt x="36" y="80"/>
                    </a:lnTo>
                    <a:lnTo>
                      <a:pt x="32" y="76"/>
                    </a:lnTo>
                    <a:lnTo>
                      <a:pt x="32" y="80"/>
                    </a:lnTo>
                    <a:lnTo>
                      <a:pt x="32" y="82"/>
                    </a:lnTo>
                    <a:lnTo>
                      <a:pt x="34" y="86"/>
                    </a:lnTo>
                    <a:lnTo>
                      <a:pt x="32" y="92"/>
                    </a:lnTo>
                    <a:lnTo>
                      <a:pt x="30" y="97"/>
                    </a:lnTo>
                    <a:lnTo>
                      <a:pt x="28" y="99"/>
                    </a:lnTo>
                    <a:lnTo>
                      <a:pt x="25" y="99"/>
                    </a:lnTo>
                    <a:lnTo>
                      <a:pt x="23" y="105"/>
                    </a:lnTo>
                    <a:lnTo>
                      <a:pt x="23" y="105"/>
                    </a:lnTo>
                    <a:lnTo>
                      <a:pt x="23" y="111"/>
                    </a:lnTo>
                    <a:lnTo>
                      <a:pt x="25" y="116"/>
                    </a:lnTo>
                    <a:lnTo>
                      <a:pt x="28" y="120"/>
                    </a:lnTo>
                    <a:lnTo>
                      <a:pt x="30" y="120"/>
                    </a:lnTo>
                    <a:lnTo>
                      <a:pt x="32" y="118"/>
                    </a:lnTo>
                    <a:lnTo>
                      <a:pt x="34" y="120"/>
                    </a:lnTo>
                    <a:lnTo>
                      <a:pt x="34" y="124"/>
                    </a:lnTo>
                    <a:lnTo>
                      <a:pt x="32" y="128"/>
                    </a:lnTo>
                    <a:lnTo>
                      <a:pt x="32" y="128"/>
                    </a:lnTo>
                    <a:lnTo>
                      <a:pt x="34" y="133"/>
                    </a:lnTo>
                    <a:lnTo>
                      <a:pt x="34" y="137"/>
                    </a:lnTo>
                    <a:lnTo>
                      <a:pt x="32" y="139"/>
                    </a:lnTo>
                    <a:lnTo>
                      <a:pt x="30" y="143"/>
                    </a:lnTo>
                    <a:lnTo>
                      <a:pt x="32" y="143"/>
                    </a:lnTo>
                    <a:lnTo>
                      <a:pt x="32" y="147"/>
                    </a:lnTo>
                    <a:lnTo>
                      <a:pt x="32" y="154"/>
                    </a:lnTo>
                    <a:lnTo>
                      <a:pt x="32" y="162"/>
                    </a:lnTo>
                    <a:lnTo>
                      <a:pt x="30" y="166"/>
                    </a:lnTo>
                    <a:lnTo>
                      <a:pt x="30" y="168"/>
                    </a:lnTo>
                    <a:lnTo>
                      <a:pt x="32" y="173"/>
                    </a:lnTo>
                    <a:lnTo>
                      <a:pt x="34" y="170"/>
                    </a:lnTo>
                    <a:lnTo>
                      <a:pt x="34" y="173"/>
                    </a:lnTo>
                    <a:lnTo>
                      <a:pt x="36" y="175"/>
                    </a:lnTo>
                    <a:lnTo>
                      <a:pt x="38" y="175"/>
                    </a:lnTo>
                    <a:lnTo>
                      <a:pt x="38" y="177"/>
                    </a:lnTo>
                    <a:lnTo>
                      <a:pt x="36" y="179"/>
                    </a:lnTo>
                    <a:lnTo>
                      <a:pt x="34" y="185"/>
                    </a:lnTo>
                    <a:lnTo>
                      <a:pt x="28" y="192"/>
                    </a:lnTo>
                    <a:lnTo>
                      <a:pt x="25" y="196"/>
                    </a:lnTo>
                    <a:lnTo>
                      <a:pt x="19" y="202"/>
                    </a:lnTo>
                    <a:lnTo>
                      <a:pt x="13" y="202"/>
                    </a:lnTo>
                    <a:lnTo>
                      <a:pt x="7" y="206"/>
                    </a:lnTo>
                    <a:lnTo>
                      <a:pt x="0" y="215"/>
                    </a:lnTo>
                    <a:lnTo>
                      <a:pt x="0" y="223"/>
                    </a:lnTo>
                    <a:lnTo>
                      <a:pt x="0" y="225"/>
                    </a:lnTo>
                    <a:lnTo>
                      <a:pt x="4" y="227"/>
                    </a:lnTo>
                    <a:lnTo>
                      <a:pt x="13" y="232"/>
                    </a:lnTo>
                    <a:lnTo>
                      <a:pt x="21" y="238"/>
                    </a:lnTo>
                    <a:lnTo>
                      <a:pt x="23" y="238"/>
                    </a:lnTo>
                    <a:lnTo>
                      <a:pt x="30" y="244"/>
                    </a:lnTo>
                    <a:lnTo>
                      <a:pt x="28" y="246"/>
                    </a:lnTo>
                    <a:lnTo>
                      <a:pt x="30" y="248"/>
                    </a:lnTo>
                    <a:lnTo>
                      <a:pt x="36" y="248"/>
                    </a:lnTo>
                    <a:lnTo>
                      <a:pt x="42" y="253"/>
                    </a:lnTo>
                    <a:lnTo>
                      <a:pt x="44" y="255"/>
                    </a:lnTo>
                    <a:lnTo>
                      <a:pt x="51" y="257"/>
                    </a:lnTo>
                    <a:lnTo>
                      <a:pt x="53" y="253"/>
                    </a:lnTo>
                    <a:lnTo>
                      <a:pt x="53" y="251"/>
                    </a:lnTo>
                    <a:lnTo>
                      <a:pt x="55" y="246"/>
                    </a:lnTo>
                    <a:lnTo>
                      <a:pt x="57" y="246"/>
                    </a:lnTo>
                    <a:lnTo>
                      <a:pt x="63" y="248"/>
                    </a:lnTo>
                    <a:lnTo>
                      <a:pt x="66" y="251"/>
                    </a:lnTo>
                    <a:lnTo>
                      <a:pt x="68" y="253"/>
                    </a:lnTo>
                    <a:lnTo>
                      <a:pt x="70" y="255"/>
                    </a:lnTo>
                    <a:lnTo>
                      <a:pt x="70" y="255"/>
                    </a:lnTo>
                    <a:lnTo>
                      <a:pt x="72" y="255"/>
                    </a:lnTo>
                    <a:lnTo>
                      <a:pt x="74" y="257"/>
                    </a:lnTo>
                    <a:lnTo>
                      <a:pt x="82" y="259"/>
                    </a:lnTo>
                    <a:lnTo>
                      <a:pt x="87" y="261"/>
                    </a:lnTo>
                    <a:lnTo>
                      <a:pt x="87" y="263"/>
                    </a:lnTo>
                    <a:lnTo>
                      <a:pt x="91" y="267"/>
                    </a:lnTo>
                    <a:lnTo>
                      <a:pt x="93" y="272"/>
                    </a:lnTo>
                    <a:lnTo>
                      <a:pt x="95" y="278"/>
                    </a:lnTo>
                    <a:lnTo>
                      <a:pt x="97" y="278"/>
                    </a:lnTo>
                    <a:lnTo>
                      <a:pt x="108" y="282"/>
                    </a:lnTo>
                    <a:lnTo>
                      <a:pt x="112" y="286"/>
                    </a:lnTo>
                    <a:lnTo>
                      <a:pt x="112" y="293"/>
                    </a:lnTo>
                    <a:lnTo>
                      <a:pt x="112" y="293"/>
                    </a:lnTo>
                    <a:lnTo>
                      <a:pt x="116" y="295"/>
                    </a:lnTo>
                    <a:lnTo>
                      <a:pt x="118" y="299"/>
                    </a:lnTo>
                    <a:lnTo>
                      <a:pt x="116" y="301"/>
                    </a:lnTo>
                    <a:lnTo>
                      <a:pt x="118" y="303"/>
                    </a:lnTo>
                    <a:lnTo>
                      <a:pt x="122" y="305"/>
                    </a:lnTo>
                    <a:lnTo>
                      <a:pt x="125" y="305"/>
                    </a:lnTo>
                    <a:lnTo>
                      <a:pt x="129" y="305"/>
                    </a:lnTo>
                    <a:lnTo>
                      <a:pt x="133" y="305"/>
                    </a:lnTo>
                    <a:lnTo>
                      <a:pt x="135" y="303"/>
                    </a:lnTo>
                    <a:lnTo>
                      <a:pt x="141" y="301"/>
                    </a:lnTo>
                    <a:lnTo>
                      <a:pt x="148" y="301"/>
                    </a:lnTo>
                    <a:lnTo>
                      <a:pt x="152" y="303"/>
                    </a:lnTo>
                    <a:lnTo>
                      <a:pt x="158" y="301"/>
                    </a:lnTo>
                    <a:lnTo>
                      <a:pt x="162" y="301"/>
                    </a:lnTo>
                    <a:lnTo>
                      <a:pt x="165" y="303"/>
                    </a:lnTo>
                    <a:lnTo>
                      <a:pt x="167" y="303"/>
                    </a:lnTo>
                    <a:lnTo>
                      <a:pt x="171" y="305"/>
                    </a:lnTo>
                    <a:lnTo>
                      <a:pt x="173" y="307"/>
                    </a:lnTo>
                    <a:lnTo>
                      <a:pt x="177" y="307"/>
                    </a:lnTo>
                    <a:lnTo>
                      <a:pt x="177" y="310"/>
                    </a:lnTo>
                    <a:lnTo>
                      <a:pt x="165" y="331"/>
                    </a:lnTo>
                    <a:lnTo>
                      <a:pt x="165" y="333"/>
                    </a:lnTo>
                    <a:lnTo>
                      <a:pt x="169" y="333"/>
                    </a:lnTo>
                    <a:lnTo>
                      <a:pt x="175" y="333"/>
                    </a:lnTo>
                    <a:lnTo>
                      <a:pt x="177" y="335"/>
                    </a:lnTo>
                    <a:lnTo>
                      <a:pt x="179" y="341"/>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87" name="Freeform 193">
                <a:extLst>
                  <a:ext uri="{FF2B5EF4-FFF2-40B4-BE49-F238E27FC236}">
                    <a16:creationId xmlns:a16="http://schemas.microsoft.com/office/drawing/2014/main" id="{10A3C7F7-A40C-4E0E-8A9A-DEF0EEE65DAE}"/>
                  </a:ext>
                </a:extLst>
              </p:cNvPr>
              <p:cNvSpPr>
                <a:spLocks noEditPoints="1"/>
              </p:cNvSpPr>
              <p:nvPr/>
            </p:nvSpPr>
            <p:spPr bwMode="auto">
              <a:xfrm>
                <a:off x="7740568" y="3818091"/>
                <a:ext cx="95121" cy="99178"/>
              </a:xfrm>
              <a:custGeom>
                <a:avLst/>
                <a:gdLst>
                  <a:gd name="T0" fmla="*/ 112 w 118"/>
                  <a:gd name="T1" fmla="*/ 30 h 131"/>
                  <a:gd name="T2" fmla="*/ 108 w 118"/>
                  <a:gd name="T3" fmla="*/ 26 h 131"/>
                  <a:gd name="T4" fmla="*/ 99 w 118"/>
                  <a:gd name="T5" fmla="*/ 21 h 131"/>
                  <a:gd name="T6" fmla="*/ 95 w 118"/>
                  <a:gd name="T7" fmla="*/ 26 h 131"/>
                  <a:gd name="T8" fmla="*/ 93 w 118"/>
                  <a:gd name="T9" fmla="*/ 32 h 131"/>
                  <a:gd name="T10" fmla="*/ 84 w 118"/>
                  <a:gd name="T11" fmla="*/ 28 h 131"/>
                  <a:gd name="T12" fmla="*/ 72 w 118"/>
                  <a:gd name="T13" fmla="*/ 23 h 131"/>
                  <a:gd name="T14" fmla="*/ 72 w 118"/>
                  <a:gd name="T15" fmla="*/ 19 h 131"/>
                  <a:gd name="T16" fmla="*/ 63 w 118"/>
                  <a:gd name="T17" fmla="*/ 13 h 131"/>
                  <a:gd name="T18" fmla="*/ 46 w 118"/>
                  <a:gd name="T19" fmla="*/ 2 h 131"/>
                  <a:gd name="T20" fmla="*/ 40 w 118"/>
                  <a:gd name="T21" fmla="*/ 4 h 131"/>
                  <a:gd name="T22" fmla="*/ 25 w 118"/>
                  <a:gd name="T23" fmla="*/ 13 h 131"/>
                  <a:gd name="T24" fmla="*/ 15 w 118"/>
                  <a:gd name="T25" fmla="*/ 15 h 131"/>
                  <a:gd name="T26" fmla="*/ 17 w 118"/>
                  <a:gd name="T27" fmla="*/ 23 h 131"/>
                  <a:gd name="T28" fmla="*/ 19 w 118"/>
                  <a:gd name="T29" fmla="*/ 32 h 131"/>
                  <a:gd name="T30" fmla="*/ 11 w 118"/>
                  <a:gd name="T31" fmla="*/ 42 h 131"/>
                  <a:gd name="T32" fmla="*/ 8 w 118"/>
                  <a:gd name="T33" fmla="*/ 51 h 131"/>
                  <a:gd name="T34" fmla="*/ 0 w 118"/>
                  <a:gd name="T35" fmla="*/ 55 h 131"/>
                  <a:gd name="T36" fmla="*/ 4 w 118"/>
                  <a:gd name="T37" fmla="*/ 64 h 131"/>
                  <a:gd name="T38" fmla="*/ 4 w 118"/>
                  <a:gd name="T39" fmla="*/ 72 h 131"/>
                  <a:gd name="T40" fmla="*/ 0 w 118"/>
                  <a:gd name="T41" fmla="*/ 78 h 131"/>
                  <a:gd name="T42" fmla="*/ 6 w 118"/>
                  <a:gd name="T43" fmla="*/ 82 h 131"/>
                  <a:gd name="T44" fmla="*/ 13 w 118"/>
                  <a:gd name="T45" fmla="*/ 89 h 131"/>
                  <a:gd name="T46" fmla="*/ 17 w 118"/>
                  <a:gd name="T47" fmla="*/ 82 h 131"/>
                  <a:gd name="T48" fmla="*/ 21 w 118"/>
                  <a:gd name="T49" fmla="*/ 78 h 131"/>
                  <a:gd name="T50" fmla="*/ 21 w 118"/>
                  <a:gd name="T51" fmla="*/ 85 h 131"/>
                  <a:gd name="T52" fmla="*/ 21 w 118"/>
                  <a:gd name="T53" fmla="*/ 78 h 131"/>
                  <a:gd name="T54" fmla="*/ 25 w 118"/>
                  <a:gd name="T55" fmla="*/ 85 h 131"/>
                  <a:gd name="T56" fmla="*/ 23 w 118"/>
                  <a:gd name="T57" fmla="*/ 93 h 131"/>
                  <a:gd name="T58" fmla="*/ 17 w 118"/>
                  <a:gd name="T59" fmla="*/ 104 h 131"/>
                  <a:gd name="T60" fmla="*/ 21 w 118"/>
                  <a:gd name="T61" fmla="*/ 110 h 131"/>
                  <a:gd name="T62" fmla="*/ 13 w 118"/>
                  <a:gd name="T63" fmla="*/ 114 h 131"/>
                  <a:gd name="T64" fmla="*/ 17 w 118"/>
                  <a:gd name="T65" fmla="*/ 118 h 131"/>
                  <a:gd name="T66" fmla="*/ 23 w 118"/>
                  <a:gd name="T67" fmla="*/ 120 h 131"/>
                  <a:gd name="T68" fmla="*/ 34 w 118"/>
                  <a:gd name="T69" fmla="*/ 123 h 131"/>
                  <a:gd name="T70" fmla="*/ 42 w 118"/>
                  <a:gd name="T71" fmla="*/ 131 h 131"/>
                  <a:gd name="T72" fmla="*/ 61 w 118"/>
                  <a:gd name="T73" fmla="*/ 95 h 131"/>
                  <a:gd name="T74" fmla="*/ 84 w 118"/>
                  <a:gd name="T75" fmla="*/ 85 h 131"/>
                  <a:gd name="T76" fmla="*/ 108 w 118"/>
                  <a:gd name="T77" fmla="*/ 68 h 131"/>
                  <a:gd name="T78" fmla="*/ 116 w 118"/>
                  <a:gd name="T79" fmla="*/ 53 h 131"/>
                  <a:gd name="T80" fmla="*/ 118 w 118"/>
                  <a:gd name="T81" fmla="*/ 47 h 131"/>
                  <a:gd name="T82" fmla="*/ 114 w 118"/>
                  <a:gd name="T83" fmla="*/ 36 h 131"/>
                  <a:gd name="T84" fmla="*/ 112 w 118"/>
                  <a:gd name="T85" fmla="*/ 30 h 131"/>
                  <a:gd name="T86" fmla="*/ 112 w 118"/>
                  <a:gd name="T87" fmla="*/ 30 h 131"/>
                  <a:gd name="T88" fmla="*/ 13 w 118"/>
                  <a:gd name="T89" fmla="*/ 93 h 131"/>
                  <a:gd name="T90" fmla="*/ 19 w 118"/>
                  <a:gd name="T91" fmla="*/ 87 h 131"/>
                  <a:gd name="T92" fmla="*/ 19 w 118"/>
                  <a:gd name="T93" fmla="*/ 91 h 131"/>
                  <a:gd name="T94" fmla="*/ 17 w 118"/>
                  <a:gd name="T95" fmla="*/ 95 h 131"/>
                  <a:gd name="T96" fmla="*/ 13 w 118"/>
                  <a:gd name="T97" fmla="*/ 9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 h="131">
                    <a:moveTo>
                      <a:pt x="112" y="30"/>
                    </a:moveTo>
                    <a:lnTo>
                      <a:pt x="112" y="30"/>
                    </a:lnTo>
                    <a:lnTo>
                      <a:pt x="110" y="28"/>
                    </a:lnTo>
                    <a:lnTo>
                      <a:pt x="108" y="26"/>
                    </a:lnTo>
                    <a:lnTo>
                      <a:pt x="105" y="23"/>
                    </a:lnTo>
                    <a:lnTo>
                      <a:pt x="99" y="21"/>
                    </a:lnTo>
                    <a:lnTo>
                      <a:pt x="97" y="21"/>
                    </a:lnTo>
                    <a:lnTo>
                      <a:pt x="95" y="26"/>
                    </a:lnTo>
                    <a:lnTo>
                      <a:pt x="95" y="28"/>
                    </a:lnTo>
                    <a:lnTo>
                      <a:pt x="93" y="32"/>
                    </a:lnTo>
                    <a:lnTo>
                      <a:pt x="86" y="30"/>
                    </a:lnTo>
                    <a:lnTo>
                      <a:pt x="84" y="28"/>
                    </a:lnTo>
                    <a:lnTo>
                      <a:pt x="78" y="23"/>
                    </a:lnTo>
                    <a:lnTo>
                      <a:pt x="72" y="23"/>
                    </a:lnTo>
                    <a:lnTo>
                      <a:pt x="70" y="21"/>
                    </a:lnTo>
                    <a:lnTo>
                      <a:pt x="72" y="19"/>
                    </a:lnTo>
                    <a:lnTo>
                      <a:pt x="65" y="13"/>
                    </a:lnTo>
                    <a:lnTo>
                      <a:pt x="63" y="13"/>
                    </a:lnTo>
                    <a:lnTo>
                      <a:pt x="55" y="7"/>
                    </a:lnTo>
                    <a:lnTo>
                      <a:pt x="46" y="2"/>
                    </a:lnTo>
                    <a:lnTo>
                      <a:pt x="42" y="0"/>
                    </a:lnTo>
                    <a:lnTo>
                      <a:pt x="40" y="4"/>
                    </a:lnTo>
                    <a:lnTo>
                      <a:pt x="34" y="7"/>
                    </a:lnTo>
                    <a:lnTo>
                      <a:pt x="25" y="13"/>
                    </a:lnTo>
                    <a:lnTo>
                      <a:pt x="21" y="13"/>
                    </a:lnTo>
                    <a:lnTo>
                      <a:pt x="15" y="15"/>
                    </a:lnTo>
                    <a:lnTo>
                      <a:pt x="17" y="19"/>
                    </a:lnTo>
                    <a:lnTo>
                      <a:pt x="17" y="23"/>
                    </a:lnTo>
                    <a:lnTo>
                      <a:pt x="19" y="26"/>
                    </a:lnTo>
                    <a:lnTo>
                      <a:pt x="19" y="32"/>
                    </a:lnTo>
                    <a:lnTo>
                      <a:pt x="11" y="38"/>
                    </a:lnTo>
                    <a:lnTo>
                      <a:pt x="11" y="42"/>
                    </a:lnTo>
                    <a:lnTo>
                      <a:pt x="13" y="45"/>
                    </a:lnTo>
                    <a:lnTo>
                      <a:pt x="8" y="51"/>
                    </a:lnTo>
                    <a:lnTo>
                      <a:pt x="4" y="51"/>
                    </a:lnTo>
                    <a:lnTo>
                      <a:pt x="0" y="55"/>
                    </a:lnTo>
                    <a:lnTo>
                      <a:pt x="2" y="59"/>
                    </a:lnTo>
                    <a:lnTo>
                      <a:pt x="4" y="64"/>
                    </a:lnTo>
                    <a:lnTo>
                      <a:pt x="2" y="66"/>
                    </a:lnTo>
                    <a:lnTo>
                      <a:pt x="4" y="72"/>
                    </a:lnTo>
                    <a:lnTo>
                      <a:pt x="2" y="76"/>
                    </a:lnTo>
                    <a:lnTo>
                      <a:pt x="0" y="78"/>
                    </a:lnTo>
                    <a:lnTo>
                      <a:pt x="2" y="80"/>
                    </a:lnTo>
                    <a:lnTo>
                      <a:pt x="6" y="82"/>
                    </a:lnTo>
                    <a:lnTo>
                      <a:pt x="11" y="87"/>
                    </a:lnTo>
                    <a:lnTo>
                      <a:pt x="13" y="89"/>
                    </a:lnTo>
                    <a:lnTo>
                      <a:pt x="15" y="87"/>
                    </a:lnTo>
                    <a:lnTo>
                      <a:pt x="17" y="82"/>
                    </a:lnTo>
                    <a:lnTo>
                      <a:pt x="19" y="80"/>
                    </a:lnTo>
                    <a:lnTo>
                      <a:pt x="21" y="78"/>
                    </a:lnTo>
                    <a:lnTo>
                      <a:pt x="21" y="80"/>
                    </a:lnTo>
                    <a:lnTo>
                      <a:pt x="21" y="85"/>
                    </a:lnTo>
                    <a:lnTo>
                      <a:pt x="23" y="82"/>
                    </a:lnTo>
                    <a:lnTo>
                      <a:pt x="21" y="78"/>
                    </a:lnTo>
                    <a:lnTo>
                      <a:pt x="23" y="80"/>
                    </a:lnTo>
                    <a:lnTo>
                      <a:pt x="25" y="85"/>
                    </a:lnTo>
                    <a:lnTo>
                      <a:pt x="23" y="91"/>
                    </a:lnTo>
                    <a:lnTo>
                      <a:pt x="23" y="93"/>
                    </a:lnTo>
                    <a:lnTo>
                      <a:pt x="23" y="97"/>
                    </a:lnTo>
                    <a:lnTo>
                      <a:pt x="17" y="104"/>
                    </a:lnTo>
                    <a:lnTo>
                      <a:pt x="19" y="104"/>
                    </a:lnTo>
                    <a:lnTo>
                      <a:pt x="21" y="110"/>
                    </a:lnTo>
                    <a:lnTo>
                      <a:pt x="17" y="112"/>
                    </a:lnTo>
                    <a:lnTo>
                      <a:pt x="13" y="114"/>
                    </a:lnTo>
                    <a:lnTo>
                      <a:pt x="13" y="118"/>
                    </a:lnTo>
                    <a:lnTo>
                      <a:pt x="17" y="118"/>
                    </a:lnTo>
                    <a:lnTo>
                      <a:pt x="23" y="116"/>
                    </a:lnTo>
                    <a:lnTo>
                      <a:pt x="23" y="120"/>
                    </a:lnTo>
                    <a:lnTo>
                      <a:pt x="30" y="120"/>
                    </a:lnTo>
                    <a:lnTo>
                      <a:pt x="34" y="123"/>
                    </a:lnTo>
                    <a:lnTo>
                      <a:pt x="40" y="131"/>
                    </a:lnTo>
                    <a:lnTo>
                      <a:pt x="42" y="131"/>
                    </a:lnTo>
                    <a:lnTo>
                      <a:pt x="46" y="127"/>
                    </a:lnTo>
                    <a:lnTo>
                      <a:pt x="61" y="95"/>
                    </a:lnTo>
                    <a:lnTo>
                      <a:pt x="63" y="93"/>
                    </a:lnTo>
                    <a:lnTo>
                      <a:pt x="84" y="85"/>
                    </a:lnTo>
                    <a:lnTo>
                      <a:pt x="93" y="80"/>
                    </a:lnTo>
                    <a:lnTo>
                      <a:pt x="108" y="68"/>
                    </a:lnTo>
                    <a:lnTo>
                      <a:pt x="112" y="53"/>
                    </a:lnTo>
                    <a:lnTo>
                      <a:pt x="116" y="53"/>
                    </a:lnTo>
                    <a:lnTo>
                      <a:pt x="116" y="51"/>
                    </a:lnTo>
                    <a:lnTo>
                      <a:pt x="118" y="47"/>
                    </a:lnTo>
                    <a:lnTo>
                      <a:pt x="118" y="42"/>
                    </a:lnTo>
                    <a:lnTo>
                      <a:pt x="114" y="36"/>
                    </a:lnTo>
                    <a:lnTo>
                      <a:pt x="114" y="34"/>
                    </a:lnTo>
                    <a:lnTo>
                      <a:pt x="112" y="30"/>
                    </a:lnTo>
                    <a:lnTo>
                      <a:pt x="112" y="30"/>
                    </a:lnTo>
                    <a:lnTo>
                      <a:pt x="112" y="30"/>
                    </a:lnTo>
                    <a:close/>
                    <a:moveTo>
                      <a:pt x="13" y="95"/>
                    </a:moveTo>
                    <a:lnTo>
                      <a:pt x="13" y="93"/>
                    </a:lnTo>
                    <a:lnTo>
                      <a:pt x="15" y="91"/>
                    </a:lnTo>
                    <a:lnTo>
                      <a:pt x="19" y="87"/>
                    </a:lnTo>
                    <a:lnTo>
                      <a:pt x="19" y="87"/>
                    </a:lnTo>
                    <a:lnTo>
                      <a:pt x="19" y="91"/>
                    </a:lnTo>
                    <a:lnTo>
                      <a:pt x="19" y="93"/>
                    </a:lnTo>
                    <a:lnTo>
                      <a:pt x="17" y="95"/>
                    </a:lnTo>
                    <a:lnTo>
                      <a:pt x="15" y="97"/>
                    </a:lnTo>
                    <a:lnTo>
                      <a:pt x="13" y="9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88" name="Freeform 194">
                <a:extLst>
                  <a:ext uri="{FF2B5EF4-FFF2-40B4-BE49-F238E27FC236}">
                    <a16:creationId xmlns:a16="http://schemas.microsoft.com/office/drawing/2014/main" id="{22C45410-810D-4B87-91C5-A314C84CF7D7}"/>
                  </a:ext>
                </a:extLst>
              </p:cNvPr>
              <p:cNvSpPr>
                <a:spLocks/>
              </p:cNvSpPr>
              <p:nvPr/>
            </p:nvSpPr>
            <p:spPr bwMode="auto">
              <a:xfrm>
                <a:off x="7735732" y="3840802"/>
                <a:ext cx="207172" cy="286932"/>
              </a:xfrm>
              <a:custGeom>
                <a:avLst/>
                <a:gdLst>
                  <a:gd name="T0" fmla="*/ 234 w 257"/>
                  <a:gd name="T1" fmla="*/ 223 h 379"/>
                  <a:gd name="T2" fmla="*/ 219 w 257"/>
                  <a:gd name="T3" fmla="*/ 223 h 379"/>
                  <a:gd name="T4" fmla="*/ 219 w 257"/>
                  <a:gd name="T5" fmla="*/ 198 h 379"/>
                  <a:gd name="T6" fmla="*/ 202 w 257"/>
                  <a:gd name="T7" fmla="*/ 204 h 379"/>
                  <a:gd name="T8" fmla="*/ 179 w 257"/>
                  <a:gd name="T9" fmla="*/ 192 h 379"/>
                  <a:gd name="T10" fmla="*/ 156 w 257"/>
                  <a:gd name="T11" fmla="*/ 168 h 379"/>
                  <a:gd name="T12" fmla="*/ 151 w 257"/>
                  <a:gd name="T13" fmla="*/ 154 h 379"/>
                  <a:gd name="T14" fmla="*/ 154 w 257"/>
                  <a:gd name="T15" fmla="*/ 139 h 379"/>
                  <a:gd name="T16" fmla="*/ 164 w 257"/>
                  <a:gd name="T17" fmla="*/ 130 h 379"/>
                  <a:gd name="T18" fmla="*/ 168 w 257"/>
                  <a:gd name="T19" fmla="*/ 111 h 379"/>
                  <a:gd name="T20" fmla="*/ 179 w 257"/>
                  <a:gd name="T21" fmla="*/ 97 h 379"/>
                  <a:gd name="T22" fmla="*/ 208 w 257"/>
                  <a:gd name="T23" fmla="*/ 88 h 379"/>
                  <a:gd name="T24" fmla="*/ 217 w 257"/>
                  <a:gd name="T25" fmla="*/ 84 h 379"/>
                  <a:gd name="T26" fmla="*/ 227 w 257"/>
                  <a:gd name="T27" fmla="*/ 86 h 379"/>
                  <a:gd name="T28" fmla="*/ 213 w 257"/>
                  <a:gd name="T29" fmla="*/ 78 h 379"/>
                  <a:gd name="T30" fmla="*/ 221 w 257"/>
                  <a:gd name="T31" fmla="*/ 52 h 379"/>
                  <a:gd name="T32" fmla="*/ 210 w 257"/>
                  <a:gd name="T33" fmla="*/ 46 h 379"/>
                  <a:gd name="T34" fmla="*/ 189 w 257"/>
                  <a:gd name="T35" fmla="*/ 46 h 379"/>
                  <a:gd name="T36" fmla="*/ 173 w 257"/>
                  <a:gd name="T37" fmla="*/ 50 h 379"/>
                  <a:gd name="T38" fmla="*/ 166 w 257"/>
                  <a:gd name="T39" fmla="*/ 44 h 379"/>
                  <a:gd name="T40" fmla="*/ 160 w 257"/>
                  <a:gd name="T41" fmla="*/ 31 h 379"/>
                  <a:gd name="T42" fmla="*/ 141 w 257"/>
                  <a:gd name="T43" fmla="*/ 17 h 379"/>
                  <a:gd name="T44" fmla="*/ 130 w 257"/>
                  <a:gd name="T45" fmla="*/ 4 h 379"/>
                  <a:gd name="T46" fmla="*/ 120 w 257"/>
                  <a:gd name="T47" fmla="*/ 4 h 379"/>
                  <a:gd name="T48" fmla="*/ 122 w 257"/>
                  <a:gd name="T49" fmla="*/ 21 h 379"/>
                  <a:gd name="T50" fmla="*/ 99 w 257"/>
                  <a:gd name="T51" fmla="*/ 50 h 379"/>
                  <a:gd name="T52" fmla="*/ 52 w 257"/>
                  <a:gd name="T53" fmla="*/ 97 h 379"/>
                  <a:gd name="T54" fmla="*/ 36 w 257"/>
                  <a:gd name="T55" fmla="*/ 90 h 379"/>
                  <a:gd name="T56" fmla="*/ 19 w 257"/>
                  <a:gd name="T57" fmla="*/ 88 h 379"/>
                  <a:gd name="T58" fmla="*/ 25 w 257"/>
                  <a:gd name="T59" fmla="*/ 74 h 379"/>
                  <a:gd name="T60" fmla="*/ 10 w 257"/>
                  <a:gd name="T61" fmla="*/ 80 h 379"/>
                  <a:gd name="T62" fmla="*/ 0 w 257"/>
                  <a:gd name="T63" fmla="*/ 99 h 379"/>
                  <a:gd name="T64" fmla="*/ 2 w 257"/>
                  <a:gd name="T65" fmla="*/ 107 h 379"/>
                  <a:gd name="T66" fmla="*/ 4 w 257"/>
                  <a:gd name="T67" fmla="*/ 120 h 379"/>
                  <a:gd name="T68" fmla="*/ 8 w 257"/>
                  <a:gd name="T69" fmla="*/ 130 h 379"/>
                  <a:gd name="T70" fmla="*/ 31 w 257"/>
                  <a:gd name="T71" fmla="*/ 141 h 379"/>
                  <a:gd name="T72" fmla="*/ 40 w 257"/>
                  <a:gd name="T73" fmla="*/ 160 h 379"/>
                  <a:gd name="T74" fmla="*/ 55 w 257"/>
                  <a:gd name="T75" fmla="*/ 181 h 379"/>
                  <a:gd name="T76" fmla="*/ 65 w 257"/>
                  <a:gd name="T77" fmla="*/ 200 h 379"/>
                  <a:gd name="T78" fmla="*/ 73 w 257"/>
                  <a:gd name="T79" fmla="*/ 221 h 379"/>
                  <a:gd name="T80" fmla="*/ 78 w 257"/>
                  <a:gd name="T81" fmla="*/ 232 h 379"/>
                  <a:gd name="T82" fmla="*/ 90 w 257"/>
                  <a:gd name="T83" fmla="*/ 248 h 379"/>
                  <a:gd name="T84" fmla="*/ 103 w 257"/>
                  <a:gd name="T85" fmla="*/ 270 h 379"/>
                  <a:gd name="T86" fmla="*/ 105 w 257"/>
                  <a:gd name="T87" fmla="*/ 282 h 379"/>
                  <a:gd name="T88" fmla="*/ 109 w 257"/>
                  <a:gd name="T89" fmla="*/ 291 h 379"/>
                  <a:gd name="T90" fmla="*/ 118 w 257"/>
                  <a:gd name="T91" fmla="*/ 301 h 379"/>
                  <a:gd name="T92" fmla="*/ 130 w 257"/>
                  <a:gd name="T93" fmla="*/ 312 h 379"/>
                  <a:gd name="T94" fmla="*/ 143 w 257"/>
                  <a:gd name="T95" fmla="*/ 318 h 379"/>
                  <a:gd name="T96" fmla="*/ 154 w 257"/>
                  <a:gd name="T97" fmla="*/ 326 h 379"/>
                  <a:gd name="T98" fmla="*/ 164 w 257"/>
                  <a:gd name="T99" fmla="*/ 335 h 379"/>
                  <a:gd name="T100" fmla="*/ 183 w 257"/>
                  <a:gd name="T101" fmla="*/ 343 h 379"/>
                  <a:gd name="T102" fmla="*/ 194 w 257"/>
                  <a:gd name="T103" fmla="*/ 350 h 379"/>
                  <a:gd name="T104" fmla="*/ 206 w 257"/>
                  <a:gd name="T105" fmla="*/ 360 h 379"/>
                  <a:gd name="T106" fmla="*/ 215 w 257"/>
                  <a:gd name="T107" fmla="*/ 367 h 379"/>
                  <a:gd name="T108" fmla="*/ 229 w 257"/>
                  <a:gd name="T109" fmla="*/ 379 h 379"/>
                  <a:gd name="T110" fmla="*/ 244 w 257"/>
                  <a:gd name="T111" fmla="*/ 373 h 379"/>
                  <a:gd name="T112" fmla="*/ 246 w 257"/>
                  <a:gd name="T113" fmla="*/ 358 h 379"/>
                  <a:gd name="T114" fmla="*/ 244 w 257"/>
                  <a:gd name="T115" fmla="*/ 354 h 379"/>
                  <a:gd name="T116" fmla="*/ 257 w 257"/>
                  <a:gd name="T117" fmla="*/ 335 h 379"/>
                  <a:gd name="T118" fmla="*/ 251 w 257"/>
                  <a:gd name="T119" fmla="*/ 312 h 379"/>
                  <a:gd name="T120" fmla="*/ 253 w 257"/>
                  <a:gd name="T121" fmla="*/ 284 h 379"/>
                  <a:gd name="T122" fmla="*/ 257 w 257"/>
                  <a:gd name="T123"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7" h="379">
                    <a:moveTo>
                      <a:pt x="238" y="225"/>
                    </a:moveTo>
                    <a:lnTo>
                      <a:pt x="238" y="223"/>
                    </a:lnTo>
                    <a:lnTo>
                      <a:pt x="236" y="223"/>
                    </a:lnTo>
                    <a:lnTo>
                      <a:pt x="234" y="223"/>
                    </a:lnTo>
                    <a:lnTo>
                      <a:pt x="229" y="223"/>
                    </a:lnTo>
                    <a:lnTo>
                      <a:pt x="225" y="225"/>
                    </a:lnTo>
                    <a:lnTo>
                      <a:pt x="221" y="225"/>
                    </a:lnTo>
                    <a:lnTo>
                      <a:pt x="219" y="223"/>
                    </a:lnTo>
                    <a:lnTo>
                      <a:pt x="219" y="219"/>
                    </a:lnTo>
                    <a:lnTo>
                      <a:pt x="219" y="206"/>
                    </a:lnTo>
                    <a:lnTo>
                      <a:pt x="219" y="200"/>
                    </a:lnTo>
                    <a:lnTo>
                      <a:pt x="219" y="198"/>
                    </a:lnTo>
                    <a:lnTo>
                      <a:pt x="221" y="194"/>
                    </a:lnTo>
                    <a:lnTo>
                      <a:pt x="219" y="192"/>
                    </a:lnTo>
                    <a:lnTo>
                      <a:pt x="210" y="196"/>
                    </a:lnTo>
                    <a:lnTo>
                      <a:pt x="202" y="204"/>
                    </a:lnTo>
                    <a:lnTo>
                      <a:pt x="194" y="202"/>
                    </a:lnTo>
                    <a:lnTo>
                      <a:pt x="185" y="202"/>
                    </a:lnTo>
                    <a:lnTo>
                      <a:pt x="183" y="198"/>
                    </a:lnTo>
                    <a:lnTo>
                      <a:pt x="179" y="192"/>
                    </a:lnTo>
                    <a:lnTo>
                      <a:pt x="173" y="189"/>
                    </a:lnTo>
                    <a:lnTo>
                      <a:pt x="160" y="192"/>
                    </a:lnTo>
                    <a:lnTo>
                      <a:pt x="166" y="185"/>
                    </a:lnTo>
                    <a:lnTo>
                      <a:pt x="156" y="168"/>
                    </a:lnTo>
                    <a:lnTo>
                      <a:pt x="149" y="162"/>
                    </a:lnTo>
                    <a:lnTo>
                      <a:pt x="151" y="160"/>
                    </a:lnTo>
                    <a:lnTo>
                      <a:pt x="149" y="156"/>
                    </a:lnTo>
                    <a:lnTo>
                      <a:pt x="151" y="154"/>
                    </a:lnTo>
                    <a:lnTo>
                      <a:pt x="151" y="149"/>
                    </a:lnTo>
                    <a:lnTo>
                      <a:pt x="151" y="145"/>
                    </a:lnTo>
                    <a:lnTo>
                      <a:pt x="154" y="143"/>
                    </a:lnTo>
                    <a:lnTo>
                      <a:pt x="154" y="139"/>
                    </a:lnTo>
                    <a:lnTo>
                      <a:pt x="158" y="137"/>
                    </a:lnTo>
                    <a:lnTo>
                      <a:pt x="162" y="137"/>
                    </a:lnTo>
                    <a:lnTo>
                      <a:pt x="164" y="133"/>
                    </a:lnTo>
                    <a:lnTo>
                      <a:pt x="164" y="130"/>
                    </a:lnTo>
                    <a:lnTo>
                      <a:pt x="162" y="122"/>
                    </a:lnTo>
                    <a:lnTo>
                      <a:pt x="166" y="118"/>
                    </a:lnTo>
                    <a:lnTo>
                      <a:pt x="166" y="114"/>
                    </a:lnTo>
                    <a:lnTo>
                      <a:pt x="168" y="111"/>
                    </a:lnTo>
                    <a:lnTo>
                      <a:pt x="166" y="105"/>
                    </a:lnTo>
                    <a:lnTo>
                      <a:pt x="170" y="103"/>
                    </a:lnTo>
                    <a:lnTo>
                      <a:pt x="175" y="101"/>
                    </a:lnTo>
                    <a:lnTo>
                      <a:pt x="179" y="97"/>
                    </a:lnTo>
                    <a:lnTo>
                      <a:pt x="183" y="97"/>
                    </a:lnTo>
                    <a:lnTo>
                      <a:pt x="185" y="95"/>
                    </a:lnTo>
                    <a:lnTo>
                      <a:pt x="196" y="93"/>
                    </a:lnTo>
                    <a:lnTo>
                      <a:pt x="208" y="88"/>
                    </a:lnTo>
                    <a:lnTo>
                      <a:pt x="210" y="84"/>
                    </a:lnTo>
                    <a:lnTo>
                      <a:pt x="213" y="86"/>
                    </a:lnTo>
                    <a:lnTo>
                      <a:pt x="215" y="86"/>
                    </a:lnTo>
                    <a:lnTo>
                      <a:pt x="217" y="84"/>
                    </a:lnTo>
                    <a:lnTo>
                      <a:pt x="221" y="88"/>
                    </a:lnTo>
                    <a:lnTo>
                      <a:pt x="221" y="88"/>
                    </a:lnTo>
                    <a:lnTo>
                      <a:pt x="225" y="90"/>
                    </a:lnTo>
                    <a:lnTo>
                      <a:pt x="227" y="86"/>
                    </a:lnTo>
                    <a:lnTo>
                      <a:pt x="225" y="80"/>
                    </a:lnTo>
                    <a:lnTo>
                      <a:pt x="223" y="78"/>
                    </a:lnTo>
                    <a:lnTo>
                      <a:pt x="217" y="78"/>
                    </a:lnTo>
                    <a:lnTo>
                      <a:pt x="213" y="78"/>
                    </a:lnTo>
                    <a:lnTo>
                      <a:pt x="213" y="76"/>
                    </a:lnTo>
                    <a:lnTo>
                      <a:pt x="225" y="55"/>
                    </a:lnTo>
                    <a:lnTo>
                      <a:pt x="225" y="52"/>
                    </a:lnTo>
                    <a:lnTo>
                      <a:pt x="221" y="52"/>
                    </a:lnTo>
                    <a:lnTo>
                      <a:pt x="219" y="50"/>
                    </a:lnTo>
                    <a:lnTo>
                      <a:pt x="215" y="48"/>
                    </a:lnTo>
                    <a:lnTo>
                      <a:pt x="213" y="48"/>
                    </a:lnTo>
                    <a:lnTo>
                      <a:pt x="210" y="46"/>
                    </a:lnTo>
                    <a:lnTo>
                      <a:pt x="206" y="46"/>
                    </a:lnTo>
                    <a:lnTo>
                      <a:pt x="200" y="48"/>
                    </a:lnTo>
                    <a:lnTo>
                      <a:pt x="196" y="46"/>
                    </a:lnTo>
                    <a:lnTo>
                      <a:pt x="189" y="46"/>
                    </a:lnTo>
                    <a:lnTo>
                      <a:pt x="183" y="48"/>
                    </a:lnTo>
                    <a:lnTo>
                      <a:pt x="181" y="50"/>
                    </a:lnTo>
                    <a:lnTo>
                      <a:pt x="177" y="50"/>
                    </a:lnTo>
                    <a:lnTo>
                      <a:pt x="173" y="50"/>
                    </a:lnTo>
                    <a:lnTo>
                      <a:pt x="170" y="50"/>
                    </a:lnTo>
                    <a:lnTo>
                      <a:pt x="166" y="48"/>
                    </a:lnTo>
                    <a:lnTo>
                      <a:pt x="164" y="46"/>
                    </a:lnTo>
                    <a:lnTo>
                      <a:pt x="166" y="44"/>
                    </a:lnTo>
                    <a:lnTo>
                      <a:pt x="164" y="40"/>
                    </a:lnTo>
                    <a:lnTo>
                      <a:pt x="160" y="38"/>
                    </a:lnTo>
                    <a:lnTo>
                      <a:pt x="160" y="38"/>
                    </a:lnTo>
                    <a:lnTo>
                      <a:pt x="160" y="31"/>
                    </a:lnTo>
                    <a:lnTo>
                      <a:pt x="156" y="27"/>
                    </a:lnTo>
                    <a:lnTo>
                      <a:pt x="145" y="23"/>
                    </a:lnTo>
                    <a:lnTo>
                      <a:pt x="143" y="23"/>
                    </a:lnTo>
                    <a:lnTo>
                      <a:pt x="141" y="17"/>
                    </a:lnTo>
                    <a:lnTo>
                      <a:pt x="139" y="12"/>
                    </a:lnTo>
                    <a:lnTo>
                      <a:pt x="135" y="8"/>
                    </a:lnTo>
                    <a:lnTo>
                      <a:pt x="135" y="6"/>
                    </a:lnTo>
                    <a:lnTo>
                      <a:pt x="130" y="4"/>
                    </a:lnTo>
                    <a:lnTo>
                      <a:pt x="122" y="2"/>
                    </a:lnTo>
                    <a:lnTo>
                      <a:pt x="120" y="0"/>
                    </a:lnTo>
                    <a:lnTo>
                      <a:pt x="118" y="0"/>
                    </a:lnTo>
                    <a:lnTo>
                      <a:pt x="120" y="4"/>
                    </a:lnTo>
                    <a:lnTo>
                      <a:pt x="120" y="6"/>
                    </a:lnTo>
                    <a:lnTo>
                      <a:pt x="124" y="12"/>
                    </a:lnTo>
                    <a:lnTo>
                      <a:pt x="124" y="17"/>
                    </a:lnTo>
                    <a:lnTo>
                      <a:pt x="122" y="21"/>
                    </a:lnTo>
                    <a:lnTo>
                      <a:pt x="122" y="23"/>
                    </a:lnTo>
                    <a:lnTo>
                      <a:pt x="118" y="23"/>
                    </a:lnTo>
                    <a:lnTo>
                      <a:pt x="114" y="38"/>
                    </a:lnTo>
                    <a:lnTo>
                      <a:pt x="99" y="50"/>
                    </a:lnTo>
                    <a:lnTo>
                      <a:pt x="90" y="55"/>
                    </a:lnTo>
                    <a:lnTo>
                      <a:pt x="69" y="63"/>
                    </a:lnTo>
                    <a:lnTo>
                      <a:pt x="67" y="65"/>
                    </a:lnTo>
                    <a:lnTo>
                      <a:pt x="52" y="97"/>
                    </a:lnTo>
                    <a:lnTo>
                      <a:pt x="48" y="101"/>
                    </a:lnTo>
                    <a:lnTo>
                      <a:pt x="46" y="101"/>
                    </a:lnTo>
                    <a:lnTo>
                      <a:pt x="40" y="93"/>
                    </a:lnTo>
                    <a:lnTo>
                      <a:pt x="36" y="90"/>
                    </a:lnTo>
                    <a:lnTo>
                      <a:pt x="29" y="90"/>
                    </a:lnTo>
                    <a:lnTo>
                      <a:pt x="29" y="86"/>
                    </a:lnTo>
                    <a:lnTo>
                      <a:pt x="23" y="88"/>
                    </a:lnTo>
                    <a:lnTo>
                      <a:pt x="19" y="88"/>
                    </a:lnTo>
                    <a:lnTo>
                      <a:pt x="19" y="84"/>
                    </a:lnTo>
                    <a:lnTo>
                      <a:pt x="23" y="82"/>
                    </a:lnTo>
                    <a:lnTo>
                      <a:pt x="27" y="80"/>
                    </a:lnTo>
                    <a:lnTo>
                      <a:pt x="25" y="74"/>
                    </a:lnTo>
                    <a:lnTo>
                      <a:pt x="23" y="74"/>
                    </a:lnTo>
                    <a:lnTo>
                      <a:pt x="23" y="74"/>
                    </a:lnTo>
                    <a:lnTo>
                      <a:pt x="12" y="78"/>
                    </a:lnTo>
                    <a:lnTo>
                      <a:pt x="10" y="80"/>
                    </a:lnTo>
                    <a:lnTo>
                      <a:pt x="2" y="86"/>
                    </a:lnTo>
                    <a:lnTo>
                      <a:pt x="2" y="93"/>
                    </a:lnTo>
                    <a:lnTo>
                      <a:pt x="0" y="97"/>
                    </a:lnTo>
                    <a:lnTo>
                      <a:pt x="0" y="99"/>
                    </a:lnTo>
                    <a:lnTo>
                      <a:pt x="4" y="101"/>
                    </a:lnTo>
                    <a:lnTo>
                      <a:pt x="4" y="103"/>
                    </a:lnTo>
                    <a:lnTo>
                      <a:pt x="2" y="105"/>
                    </a:lnTo>
                    <a:lnTo>
                      <a:pt x="2" y="107"/>
                    </a:lnTo>
                    <a:lnTo>
                      <a:pt x="6" y="111"/>
                    </a:lnTo>
                    <a:lnTo>
                      <a:pt x="8" y="116"/>
                    </a:lnTo>
                    <a:lnTo>
                      <a:pt x="8" y="120"/>
                    </a:lnTo>
                    <a:lnTo>
                      <a:pt x="4" y="120"/>
                    </a:lnTo>
                    <a:lnTo>
                      <a:pt x="2" y="122"/>
                    </a:lnTo>
                    <a:lnTo>
                      <a:pt x="0" y="124"/>
                    </a:lnTo>
                    <a:lnTo>
                      <a:pt x="4" y="128"/>
                    </a:lnTo>
                    <a:lnTo>
                      <a:pt x="8" y="130"/>
                    </a:lnTo>
                    <a:lnTo>
                      <a:pt x="14" y="135"/>
                    </a:lnTo>
                    <a:lnTo>
                      <a:pt x="19" y="135"/>
                    </a:lnTo>
                    <a:lnTo>
                      <a:pt x="27" y="141"/>
                    </a:lnTo>
                    <a:lnTo>
                      <a:pt x="31" y="141"/>
                    </a:lnTo>
                    <a:lnTo>
                      <a:pt x="31" y="145"/>
                    </a:lnTo>
                    <a:lnTo>
                      <a:pt x="36" y="152"/>
                    </a:lnTo>
                    <a:lnTo>
                      <a:pt x="38" y="156"/>
                    </a:lnTo>
                    <a:lnTo>
                      <a:pt x="40" y="160"/>
                    </a:lnTo>
                    <a:lnTo>
                      <a:pt x="48" y="164"/>
                    </a:lnTo>
                    <a:lnTo>
                      <a:pt x="50" y="171"/>
                    </a:lnTo>
                    <a:lnTo>
                      <a:pt x="52" y="177"/>
                    </a:lnTo>
                    <a:lnTo>
                      <a:pt x="55" y="181"/>
                    </a:lnTo>
                    <a:lnTo>
                      <a:pt x="55" y="187"/>
                    </a:lnTo>
                    <a:lnTo>
                      <a:pt x="59" y="192"/>
                    </a:lnTo>
                    <a:lnTo>
                      <a:pt x="61" y="194"/>
                    </a:lnTo>
                    <a:lnTo>
                      <a:pt x="65" y="200"/>
                    </a:lnTo>
                    <a:lnTo>
                      <a:pt x="65" y="204"/>
                    </a:lnTo>
                    <a:lnTo>
                      <a:pt x="65" y="206"/>
                    </a:lnTo>
                    <a:lnTo>
                      <a:pt x="67" y="213"/>
                    </a:lnTo>
                    <a:lnTo>
                      <a:pt x="73" y="221"/>
                    </a:lnTo>
                    <a:lnTo>
                      <a:pt x="76" y="225"/>
                    </a:lnTo>
                    <a:lnTo>
                      <a:pt x="76" y="227"/>
                    </a:lnTo>
                    <a:lnTo>
                      <a:pt x="76" y="232"/>
                    </a:lnTo>
                    <a:lnTo>
                      <a:pt x="78" y="232"/>
                    </a:lnTo>
                    <a:lnTo>
                      <a:pt x="86" y="238"/>
                    </a:lnTo>
                    <a:lnTo>
                      <a:pt x="86" y="242"/>
                    </a:lnTo>
                    <a:lnTo>
                      <a:pt x="88" y="246"/>
                    </a:lnTo>
                    <a:lnTo>
                      <a:pt x="90" y="248"/>
                    </a:lnTo>
                    <a:lnTo>
                      <a:pt x="95" y="251"/>
                    </a:lnTo>
                    <a:lnTo>
                      <a:pt x="97" y="257"/>
                    </a:lnTo>
                    <a:lnTo>
                      <a:pt x="101" y="265"/>
                    </a:lnTo>
                    <a:lnTo>
                      <a:pt x="103" y="270"/>
                    </a:lnTo>
                    <a:lnTo>
                      <a:pt x="109" y="280"/>
                    </a:lnTo>
                    <a:lnTo>
                      <a:pt x="109" y="282"/>
                    </a:lnTo>
                    <a:lnTo>
                      <a:pt x="107" y="284"/>
                    </a:lnTo>
                    <a:lnTo>
                      <a:pt x="105" y="282"/>
                    </a:lnTo>
                    <a:lnTo>
                      <a:pt x="105" y="284"/>
                    </a:lnTo>
                    <a:lnTo>
                      <a:pt x="107" y="289"/>
                    </a:lnTo>
                    <a:lnTo>
                      <a:pt x="107" y="291"/>
                    </a:lnTo>
                    <a:lnTo>
                      <a:pt x="109" y="291"/>
                    </a:lnTo>
                    <a:lnTo>
                      <a:pt x="111" y="293"/>
                    </a:lnTo>
                    <a:lnTo>
                      <a:pt x="111" y="295"/>
                    </a:lnTo>
                    <a:lnTo>
                      <a:pt x="111" y="297"/>
                    </a:lnTo>
                    <a:lnTo>
                      <a:pt x="118" y="301"/>
                    </a:lnTo>
                    <a:lnTo>
                      <a:pt x="124" y="303"/>
                    </a:lnTo>
                    <a:lnTo>
                      <a:pt x="124" y="308"/>
                    </a:lnTo>
                    <a:lnTo>
                      <a:pt x="128" y="312"/>
                    </a:lnTo>
                    <a:lnTo>
                      <a:pt x="130" y="312"/>
                    </a:lnTo>
                    <a:lnTo>
                      <a:pt x="132" y="314"/>
                    </a:lnTo>
                    <a:lnTo>
                      <a:pt x="135" y="316"/>
                    </a:lnTo>
                    <a:lnTo>
                      <a:pt x="137" y="318"/>
                    </a:lnTo>
                    <a:lnTo>
                      <a:pt x="143" y="318"/>
                    </a:lnTo>
                    <a:lnTo>
                      <a:pt x="145" y="316"/>
                    </a:lnTo>
                    <a:lnTo>
                      <a:pt x="143" y="318"/>
                    </a:lnTo>
                    <a:lnTo>
                      <a:pt x="147" y="322"/>
                    </a:lnTo>
                    <a:lnTo>
                      <a:pt x="154" y="326"/>
                    </a:lnTo>
                    <a:lnTo>
                      <a:pt x="156" y="329"/>
                    </a:lnTo>
                    <a:lnTo>
                      <a:pt x="156" y="331"/>
                    </a:lnTo>
                    <a:lnTo>
                      <a:pt x="160" y="333"/>
                    </a:lnTo>
                    <a:lnTo>
                      <a:pt x="164" y="335"/>
                    </a:lnTo>
                    <a:lnTo>
                      <a:pt x="166" y="335"/>
                    </a:lnTo>
                    <a:lnTo>
                      <a:pt x="170" y="335"/>
                    </a:lnTo>
                    <a:lnTo>
                      <a:pt x="177" y="341"/>
                    </a:lnTo>
                    <a:lnTo>
                      <a:pt x="183" y="343"/>
                    </a:lnTo>
                    <a:lnTo>
                      <a:pt x="185" y="343"/>
                    </a:lnTo>
                    <a:lnTo>
                      <a:pt x="187" y="343"/>
                    </a:lnTo>
                    <a:lnTo>
                      <a:pt x="189" y="345"/>
                    </a:lnTo>
                    <a:lnTo>
                      <a:pt x="194" y="350"/>
                    </a:lnTo>
                    <a:lnTo>
                      <a:pt x="198" y="352"/>
                    </a:lnTo>
                    <a:lnTo>
                      <a:pt x="202" y="356"/>
                    </a:lnTo>
                    <a:lnTo>
                      <a:pt x="204" y="358"/>
                    </a:lnTo>
                    <a:lnTo>
                      <a:pt x="206" y="360"/>
                    </a:lnTo>
                    <a:lnTo>
                      <a:pt x="206" y="362"/>
                    </a:lnTo>
                    <a:lnTo>
                      <a:pt x="206" y="364"/>
                    </a:lnTo>
                    <a:lnTo>
                      <a:pt x="210" y="367"/>
                    </a:lnTo>
                    <a:lnTo>
                      <a:pt x="215" y="367"/>
                    </a:lnTo>
                    <a:lnTo>
                      <a:pt x="221" y="373"/>
                    </a:lnTo>
                    <a:lnTo>
                      <a:pt x="225" y="377"/>
                    </a:lnTo>
                    <a:lnTo>
                      <a:pt x="229" y="379"/>
                    </a:lnTo>
                    <a:lnTo>
                      <a:pt x="229" y="379"/>
                    </a:lnTo>
                    <a:lnTo>
                      <a:pt x="234" y="377"/>
                    </a:lnTo>
                    <a:lnTo>
                      <a:pt x="238" y="375"/>
                    </a:lnTo>
                    <a:lnTo>
                      <a:pt x="242" y="375"/>
                    </a:lnTo>
                    <a:lnTo>
                      <a:pt x="244" y="373"/>
                    </a:lnTo>
                    <a:lnTo>
                      <a:pt x="246" y="369"/>
                    </a:lnTo>
                    <a:lnTo>
                      <a:pt x="242" y="367"/>
                    </a:lnTo>
                    <a:lnTo>
                      <a:pt x="244" y="362"/>
                    </a:lnTo>
                    <a:lnTo>
                      <a:pt x="246" y="358"/>
                    </a:lnTo>
                    <a:lnTo>
                      <a:pt x="248" y="360"/>
                    </a:lnTo>
                    <a:lnTo>
                      <a:pt x="248" y="358"/>
                    </a:lnTo>
                    <a:lnTo>
                      <a:pt x="246" y="356"/>
                    </a:lnTo>
                    <a:lnTo>
                      <a:pt x="244" y="354"/>
                    </a:lnTo>
                    <a:lnTo>
                      <a:pt x="248" y="348"/>
                    </a:lnTo>
                    <a:lnTo>
                      <a:pt x="253" y="345"/>
                    </a:lnTo>
                    <a:lnTo>
                      <a:pt x="257" y="339"/>
                    </a:lnTo>
                    <a:lnTo>
                      <a:pt x="257" y="335"/>
                    </a:lnTo>
                    <a:lnTo>
                      <a:pt x="251" y="322"/>
                    </a:lnTo>
                    <a:lnTo>
                      <a:pt x="253" y="318"/>
                    </a:lnTo>
                    <a:lnTo>
                      <a:pt x="253" y="314"/>
                    </a:lnTo>
                    <a:lnTo>
                      <a:pt x="251" y="312"/>
                    </a:lnTo>
                    <a:lnTo>
                      <a:pt x="251" y="308"/>
                    </a:lnTo>
                    <a:lnTo>
                      <a:pt x="253" y="305"/>
                    </a:lnTo>
                    <a:lnTo>
                      <a:pt x="255" y="297"/>
                    </a:lnTo>
                    <a:lnTo>
                      <a:pt x="253" y="284"/>
                    </a:lnTo>
                    <a:lnTo>
                      <a:pt x="251" y="280"/>
                    </a:lnTo>
                    <a:lnTo>
                      <a:pt x="255" y="274"/>
                    </a:lnTo>
                    <a:lnTo>
                      <a:pt x="255" y="259"/>
                    </a:lnTo>
                    <a:lnTo>
                      <a:pt x="257" y="253"/>
                    </a:lnTo>
                    <a:lnTo>
                      <a:pt x="257" y="251"/>
                    </a:lnTo>
                    <a:lnTo>
                      <a:pt x="238" y="225"/>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89" name="Freeform 195">
                <a:extLst>
                  <a:ext uri="{FF2B5EF4-FFF2-40B4-BE49-F238E27FC236}">
                    <a16:creationId xmlns:a16="http://schemas.microsoft.com/office/drawing/2014/main" id="{E7D9F254-9007-4AE2-9412-A8056C384B1F}"/>
                  </a:ext>
                </a:extLst>
              </p:cNvPr>
              <p:cNvSpPr>
                <a:spLocks/>
              </p:cNvSpPr>
              <p:nvPr/>
            </p:nvSpPr>
            <p:spPr bwMode="auto">
              <a:xfrm>
                <a:off x="7927587" y="3990703"/>
                <a:ext cx="200723" cy="208953"/>
              </a:xfrm>
              <a:custGeom>
                <a:avLst/>
                <a:gdLst>
                  <a:gd name="T0" fmla="*/ 240 w 249"/>
                  <a:gd name="T1" fmla="*/ 202 h 276"/>
                  <a:gd name="T2" fmla="*/ 238 w 249"/>
                  <a:gd name="T3" fmla="*/ 156 h 276"/>
                  <a:gd name="T4" fmla="*/ 227 w 249"/>
                  <a:gd name="T5" fmla="*/ 133 h 276"/>
                  <a:gd name="T6" fmla="*/ 185 w 249"/>
                  <a:gd name="T7" fmla="*/ 110 h 276"/>
                  <a:gd name="T8" fmla="*/ 185 w 249"/>
                  <a:gd name="T9" fmla="*/ 88 h 276"/>
                  <a:gd name="T10" fmla="*/ 164 w 249"/>
                  <a:gd name="T11" fmla="*/ 82 h 276"/>
                  <a:gd name="T12" fmla="*/ 154 w 249"/>
                  <a:gd name="T13" fmla="*/ 72 h 276"/>
                  <a:gd name="T14" fmla="*/ 137 w 249"/>
                  <a:gd name="T15" fmla="*/ 67 h 276"/>
                  <a:gd name="T16" fmla="*/ 118 w 249"/>
                  <a:gd name="T17" fmla="*/ 55 h 276"/>
                  <a:gd name="T18" fmla="*/ 103 w 249"/>
                  <a:gd name="T19" fmla="*/ 55 h 276"/>
                  <a:gd name="T20" fmla="*/ 91 w 249"/>
                  <a:gd name="T21" fmla="*/ 42 h 276"/>
                  <a:gd name="T22" fmla="*/ 84 w 249"/>
                  <a:gd name="T23" fmla="*/ 27 h 276"/>
                  <a:gd name="T24" fmla="*/ 84 w 249"/>
                  <a:gd name="T25" fmla="*/ 6 h 276"/>
                  <a:gd name="T26" fmla="*/ 78 w 249"/>
                  <a:gd name="T27" fmla="*/ 2 h 276"/>
                  <a:gd name="T28" fmla="*/ 63 w 249"/>
                  <a:gd name="T29" fmla="*/ 2 h 276"/>
                  <a:gd name="T30" fmla="*/ 42 w 249"/>
                  <a:gd name="T31" fmla="*/ 19 h 276"/>
                  <a:gd name="T32" fmla="*/ 27 w 249"/>
                  <a:gd name="T33" fmla="*/ 23 h 276"/>
                  <a:gd name="T34" fmla="*/ 13 w 249"/>
                  <a:gd name="T35" fmla="*/ 27 h 276"/>
                  <a:gd name="T36" fmla="*/ 19 w 249"/>
                  <a:gd name="T37" fmla="*/ 55 h 276"/>
                  <a:gd name="T38" fmla="*/ 13 w 249"/>
                  <a:gd name="T39" fmla="*/ 82 h 276"/>
                  <a:gd name="T40" fmla="*/ 15 w 249"/>
                  <a:gd name="T41" fmla="*/ 107 h 276"/>
                  <a:gd name="T42" fmla="*/ 15 w 249"/>
                  <a:gd name="T43" fmla="*/ 116 h 276"/>
                  <a:gd name="T44" fmla="*/ 19 w 249"/>
                  <a:gd name="T45" fmla="*/ 137 h 276"/>
                  <a:gd name="T46" fmla="*/ 10 w 249"/>
                  <a:gd name="T47" fmla="*/ 150 h 276"/>
                  <a:gd name="T48" fmla="*/ 10 w 249"/>
                  <a:gd name="T49" fmla="*/ 160 h 276"/>
                  <a:gd name="T50" fmla="*/ 13 w 249"/>
                  <a:gd name="T51" fmla="*/ 166 h 276"/>
                  <a:gd name="T52" fmla="*/ 19 w 249"/>
                  <a:gd name="T53" fmla="*/ 177 h 276"/>
                  <a:gd name="T54" fmla="*/ 21 w 249"/>
                  <a:gd name="T55" fmla="*/ 190 h 276"/>
                  <a:gd name="T56" fmla="*/ 34 w 249"/>
                  <a:gd name="T57" fmla="*/ 204 h 276"/>
                  <a:gd name="T58" fmla="*/ 27 w 249"/>
                  <a:gd name="T59" fmla="*/ 223 h 276"/>
                  <a:gd name="T60" fmla="*/ 55 w 249"/>
                  <a:gd name="T61" fmla="*/ 276 h 276"/>
                  <a:gd name="T62" fmla="*/ 65 w 249"/>
                  <a:gd name="T63" fmla="*/ 274 h 276"/>
                  <a:gd name="T64" fmla="*/ 72 w 249"/>
                  <a:gd name="T65" fmla="*/ 263 h 276"/>
                  <a:gd name="T66" fmla="*/ 88 w 249"/>
                  <a:gd name="T67" fmla="*/ 257 h 276"/>
                  <a:gd name="T68" fmla="*/ 101 w 249"/>
                  <a:gd name="T69" fmla="*/ 257 h 276"/>
                  <a:gd name="T70" fmla="*/ 114 w 249"/>
                  <a:gd name="T71" fmla="*/ 261 h 276"/>
                  <a:gd name="T72" fmla="*/ 120 w 249"/>
                  <a:gd name="T73" fmla="*/ 270 h 276"/>
                  <a:gd name="T74" fmla="*/ 122 w 249"/>
                  <a:gd name="T75" fmla="*/ 259 h 276"/>
                  <a:gd name="T76" fmla="*/ 147 w 249"/>
                  <a:gd name="T77" fmla="*/ 255 h 276"/>
                  <a:gd name="T78" fmla="*/ 158 w 249"/>
                  <a:gd name="T79" fmla="*/ 240 h 276"/>
                  <a:gd name="T80" fmla="*/ 156 w 249"/>
                  <a:gd name="T81" fmla="*/ 228 h 276"/>
                  <a:gd name="T82" fmla="*/ 164 w 249"/>
                  <a:gd name="T83" fmla="*/ 206 h 276"/>
                  <a:gd name="T84" fmla="*/ 219 w 249"/>
                  <a:gd name="T85" fmla="*/ 196 h 276"/>
                  <a:gd name="T86" fmla="*/ 238 w 249"/>
                  <a:gd name="T87" fmla="*/ 20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9" h="276">
                    <a:moveTo>
                      <a:pt x="238" y="209"/>
                    </a:moveTo>
                    <a:lnTo>
                      <a:pt x="240" y="206"/>
                    </a:lnTo>
                    <a:lnTo>
                      <a:pt x="240" y="202"/>
                    </a:lnTo>
                    <a:lnTo>
                      <a:pt x="249" y="183"/>
                    </a:lnTo>
                    <a:lnTo>
                      <a:pt x="249" y="173"/>
                    </a:lnTo>
                    <a:lnTo>
                      <a:pt x="238" y="156"/>
                    </a:lnTo>
                    <a:lnTo>
                      <a:pt x="227" y="152"/>
                    </a:lnTo>
                    <a:lnTo>
                      <a:pt x="227" y="145"/>
                    </a:lnTo>
                    <a:lnTo>
                      <a:pt x="227" y="133"/>
                    </a:lnTo>
                    <a:lnTo>
                      <a:pt x="192" y="131"/>
                    </a:lnTo>
                    <a:lnTo>
                      <a:pt x="192" y="122"/>
                    </a:lnTo>
                    <a:lnTo>
                      <a:pt x="185" y="110"/>
                    </a:lnTo>
                    <a:lnTo>
                      <a:pt x="187" y="105"/>
                    </a:lnTo>
                    <a:lnTo>
                      <a:pt x="185" y="97"/>
                    </a:lnTo>
                    <a:lnTo>
                      <a:pt x="185" y="88"/>
                    </a:lnTo>
                    <a:lnTo>
                      <a:pt x="185" y="84"/>
                    </a:lnTo>
                    <a:lnTo>
                      <a:pt x="177" y="80"/>
                    </a:lnTo>
                    <a:lnTo>
                      <a:pt x="164" y="82"/>
                    </a:lnTo>
                    <a:lnTo>
                      <a:pt x="160" y="78"/>
                    </a:lnTo>
                    <a:lnTo>
                      <a:pt x="156" y="78"/>
                    </a:lnTo>
                    <a:lnTo>
                      <a:pt x="154" y="72"/>
                    </a:lnTo>
                    <a:lnTo>
                      <a:pt x="150" y="69"/>
                    </a:lnTo>
                    <a:lnTo>
                      <a:pt x="141" y="67"/>
                    </a:lnTo>
                    <a:lnTo>
                      <a:pt x="137" y="67"/>
                    </a:lnTo>
                    <a:lnTo>
                      <a:pt x="131" y="59"/>
                    </a:lnTo>
                    <a:lnTo>
                      <a:pt x="124" y="61"/>
                    </a:lnTo>
                    <a:lnTo>
                      <a:pt x="118" y="55"/>
                    </a:lnTo>
                    <a:lnTo>
                      <a:pt x="109" y="57"/>
                    </a:lnTo>
                    <a:lnTo>
                      <a:pt x="107" y="57"/>
                    </a:lnTo>
                    <a:lnTo>
                      <a:pt x="103" y="55"/>
                    </a:lnTo>
                    <a:lnTo>
                      <a:pt x="97" y="50"/>
                    </a:lnTo>
                    <a:lnTo>
                      <a:pt x="93" y="48"/>
                    </a:lnTo>
                    <a:lnTo>
                      <a:pt x="91" y="42"/>
                    </a:lnTo>
                    <a:lnTo>
                      <a:pt x="86" y="40"/>
                    </a:lnTo>
                    <a:lnTo>
                      <a:pt x="84" y="32"/>
                    </a:lnTo>
                    <a:lnTo>
                      <a:pt x="84" y="27"/>
                    </a:lnTo>
                    <a:lnTo>
                      <a:pt x="82" y="19"/>
                    </a:lnTo>
                    <a:lnTo>
                      <a:pt x="86" y="13"/>
                    </a:lnTo>
                    <a:lnTo>
                      <a:pt x="84" y="6"/>
                    </a:lnTo>
                    <a:lnTo>
                      <a:pt x="84" y="2"/>
                    </a:lnTo>
                    <a:lnTo>
                      <a:pt x="82" y="0"/>
                    </a:lnTo>
                    <a:lnTo>
                      <a:pt x="78" y="2"/>
                    </a:lnTo>
                    <a:lnTo>
                      <a:pt x="74" y="0"/>
                    </a:lnTo>
                    <a:lnTo>
                      <a:pt x="69" y="0"/>
                    </a:lnTo>
                    <a:lnTo>
                      <a:pt x="63" y="2"/>
                    </a:lnTo>
                    <a:lnTo>
                      <a:pt x="57" y="4"/>
                    </a:lnTo>
                    <a:lnTo>
                      <a:pt x="46" y="10"/>
                    </a:lnTo>
                    <a:lnTo>
                      <a:pt x="42" y="19"/>
                    </a:lnTo>
                    <a:lnTo>
                      <a:pt x="38" y="21"/>
                    </a:lnTo>
                    <a:lnTo>
                      <a:pt x="31" y="21"/>
                    </a:lnTo>
                    <a:lnTo>
                      <a:pt x="27" y="23"/>
                    </a:lnTo>
                    <a:lnTo>
                      <a:pt x="25" y="23"/>
                    </a:lnTo>
                    <a:lnTo>
                      <a:pt x="19" y="27"/>
                    </a:lnTo>
                    <a:lnTo>
                      <a:pt x="13" y="27"/>
                    </a:lnTo>
                    <a:lnTo>
                      <a:pt x="0" y="27"/>
                    </a:lnTo>
                    <a:lnTo>
                      <a:pt x="19" y="53"/>
                    </a:lnTo>
                    <a:lnTo>
                      <a:pt x="19" y="55"/>
                    </a:lnTo>
                    <a:lnTo>
                      <a:pt x="17" y="61"/>
                    </a:lnTo>
                    <a:lnTo>
                      <a:pt x="17" y="76"/>
                    </a:lnTo>
                    <a:lnTo>
                      <a:pt x="13" y="82"/>
                    </a:lnTo>
                    <a:lnTo>
                      <a:pt x="15" y="86"/>
                    </a:lnTo>
                    <a:lnTo>
                      <a:pt x="17" y="99"/>
                    </a:lnTo>
                    <a:lnTo>
                      <a:pt x="15" y="107"/>
                    </a:lnTo>
                    <a:lnTo>
                      <a:pt x="13" y="110"/>
                    </a:lnTo>
                    <a:lnTo>
                      <a:pt x="13" y="114"/>
                    </a:lnTo>
                    <a:lnTo>
                      <a:pt x="15" y="116"/>
                    </a:lnTo>
                    <a:lnTo>
                      <a:pt x="15" y="120"/>
                    </a:lnTo>
                    <a:lnTo>
                      <a:pt x="13" y="124"/>
                    </a:lnTo>
                    <a:lnTo>
                      <a:pt x="19" y="137"/>
                    </a:lnTo>
                    <a:lnTo>
                      <a:pt x="19" y="141"/>
                    </a:lnTo>
                    <a:lnTo>
                      <a:pt x="15" y="147"/>
                    </a:lnTo>
                    <a:lnTo>
                      <a:pt x="10" y="150"/>
                    </a:lnTo>
                    <a:lnTo>
                      <a:pt x="6" y="156"/>
                    </a:lnTo>
                    <a:lnTo>
                      <a:pt x="8" y="158"/>
                    </a:lnTo>
                    <a:lnTo>
                      <a:pt x="10" y="160"/>
                    </a:lnTo>
                    <a:lnTo>
                      <a:pt x="10" y="162"/>
                    </a:lnTo>
                    <a:lnTo>
                      <a:pt x="13" y="162"/>
                    </a:lnTo>
                    <a:lnTo>
                      <a:pt x="13" y="166"/>
                    </a:lnTo>
                    <a:lnTo>
                      <a:pt x="17" y="171"/>
                    </a:lnTo>
                    <a:lnTo>
                      <a:pt x="19" y="173"/>
                    </a:lnTo>
                    <a:lnTo>
                      <a:pt x="19" y="177"/>
                    </a:lnTo>
                    <a:lnTo>
                      <a:pt x="19" y="179"/>
                    </a:lnTo>
                    <a:lnTo>
                      <a:pt x="19" y="181"/>
                    </a:lnTo>
                    <a:lnTo>
                      <a:pt x="21" y="190"/>
                    </a:lnTo>
                    <a:lnTo>
                      <a:pt x="23" y="194"/>
                    </a:lnTo>
                    <a:lnTo>
                      <a:pt x="31" y="200"/>
                    </a:lnTo>
                    <a:lnTo>
                      <a:pt x="34" y="204"/>
                    </a:lnTo>
                    <a:lnTo>
                      <a:pt x="31" y="209"/>
                    </a:lnTo>
                    <a:lnTo>
                      <a:pt x="31" y="213"/>
                    </a:lnTo>
                    <a:lnTo>
                      <a:pt x="27" y="223"/>
                    </a:lnTo>
                    <a:lnTo>
                      <a:pt x="29" y="228"/>
                    </a:lnTo>
                    <a:lnTo>
                      <a:pt x="40" y="238"/>
                    </a:lnTo>
                    <a:lnTo>
                      <a:pt x="55" y="276"/>
                    </a:lnTo>
                    <a:lnTo>
                      <a:pt x="61" y="276"/>
                    </a:lnTo>
                    <a:lnTo>
                      <a:pt x="61" y="274"/>
                    </a:lnTo>
                    <a:lnTo>
                      <a:pt x="65" y="274"/>
                    </a:lnTo>
                    <a:lnTo>
                      <a:pt x="65" y="274"/>
                    </a:lnTo>
                    <a:lnTo>
                      <a:pt x="67" y="270"/>
                    </a:lnTo>
                    <a:lnTo>
                      <a:pt x="72" y="263"/>
                    </a:lnTo>
                    <a:lnTo>
                      <a:pt x="78" y="255"/>
                    </a:lnTo>
                    <a:lnTo>
                      <a:pt x="84" y="253"/>
                    </a:lnTo>
                    <a:lnTo>
                      <a:pt x="88" y="257"/>
                    </a:lnTo>
                    <a:lnTo>
                      <a:pt x="95" y="257"/>
                    </a:lnTo>
                    <a:lnTo>
                      <a:pt x="97" y="257"/>
                    </a:lnTo>
                    <a:lnTo>
                      <a:pt x="101" y="257"/>
                    </a:lnTo>
                    <a:lnTo>
                      <a:pt x="109" y="257"/>
                    </a:lnTo>
                    <a:lnTo>
                      <a:pt x="114" y="257"/>
                    </a:lnTo>
                    <a:lnTo>
                      <a:pt x="114" y="261"/>
                    </a:lnTo>
                    <a:lnTo>
                      <a:pt x="116" y="270"/>
                    </a:lnTo>
                    <a:lnTo>
                      <a:pt x="118" y="272"/>
                    </a:lnTo>
                    <a:lnTo>
                      <a:pt x="120" y="270"/>
                    </a:lnTo>
                    <a:lnTo>
                      <a:pt x="120" y="265"/>
                    </a:lnTo>
                    <a:lnTo>
                      <a:pt x="122" y="263"/>
                    </a:lnTo>
                    <a:lnTo>
                      <a:pt x="122" y="259"/>
                    </a:lnTo>
                    <a:lnTo>
                      <a:pt x="124" y="255"/>
                    </a:lnTo>
                    <a:lnTo>
                      <a:pt x="137" y="255"/>
                    </a:lnTo>
                    <a:lnTo>
                      <a:pt x="147" y="255"/>
                    </a:lnTo>
                    <a:lnTo>
                      <a:pt x="150" y="259"/>
                    </a:lnTo>
                    <a:lnTo>
                      <a:pt x="152" y="251"/>
                    </a:lnTo>
                    <a:lnTo>
                      <a:pt x="158" y="240"/>
                    </a:lnTo>
                    <a:lnTo>
                      <a:pt x="158" y="236"/>
                    </a:lnTo>
                    <a:lnTo>
                      <a:pt x="158" y="230"/>
                    </a:lnTo>
                    <a:lnTo>
                      <a:pt x="156" y="228"/>
                    </a:lnTo>
                    <a:lnTo>
                      <a:pt x="162" y="217"/>
                    </a:lnTo>
                    <a:lnTo>
                      <a:pt x="164" y="211"/>
                    </a:lnTo>
                    <a:lnTo>
                      <a:pt x="164" y="206"/>
                    </a:lnTo>
                    <a:lnTo>
                      <a:pt x="168" y="204"/>
                    </a:lnTo>
                    <a:lnTo>
                      <a:pt x="196" y="196"/>
                    </a:lnTo>
                    <a:lnTo>
                      <a:pt x="219" y="196"/>
                    </a:lnTo>
                    <a:lnTo>
                      <a:pt x="232" y="206"/>
                    </a:lnTo>
                    <a:lnTo>
                      <a:pt x="236" y="206"/>
                    </a:lnTo>
                    <a:lnTo>
                      <a:pt x="238" y="209"/>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90" name="Freeform 196">
                <a:extLst>
                  <a:ext uri="{FF2B5EF4-FFF2-40B4-BE49-F238E27FC236}">
                    <a16:creationId xmlns:a16="http://schemas.microsoft.com/office/drawing/2014/main" id="{A7FDB630-8A02-43CB-8B92-E15B87308514}"/>
                  </a:ext>
                </a:extLst>
              </p:cNvPr>
              <p:cNvSpPr>
                <a:spLocks/>
              </p:cNvSpPr>
              <p:nvPr/>
            </p:nvSpPr>
            <p:spPr bwMode="auto">
              <a:xfrm>
                <a:off x="8048504" y="4139091"/>
                <a:ext cx="137039" cy="137030"/>
              </a:xfrm>
              <a:custGeom>
                <a:avLst/>
                <a:gdLst>
                  <a:gd name="T0" fmla="*/ 2 w 170"/>
                  <a:gd name="T1" fmla="*/ 55 h 181"/>
                  <a:gd name="T2" fmla="*/ 8 w 170"/>
                  <a:gd name="T3" fmla="*/ 40 h 181"/>
                  <a:gd name="T4" fmla="*/ 6 w 170"/>
                  <a:gd name="T5" fmla="*/ 32 h 181"/>
                  <a:gd name="T6" fmla="*/ 14 w 170"/>
                  <a:gd name="T7" fmla="*/ 15 h 181"/>
                  <a:gd name="T8" fmla="*/ 18 w 170"/>
                  <a:gd name="T9" fmla="*/ 8 h 181"/>
                  <a:gd name="T10" fmla="*/ 69 w 170"/>
                  <a:gd name="T11" fmla="*/ 0 h 181"/>
                  <a:gd name="T12" fmla="*/ 86 w 170"/>
                  <a:gd name="T13" fmla="*/ 10 h 181"/>
                  <a:gd name="T14" fmla="*/ 88 w 170"/>
                  <a:gd name="T15" fmla="*/ 19 h 181"/>
                  <a:gd name="T16" fmla="*/ 92 w 170"/>
                  <a:gd name="T17" fmla="*/ 29 h 181"/>
                  <a:gd name="T18" fmla="*/ 94 w 170"/>
                  <a:gd name="T19" fmla="*/ 48 h 181"/>
                  <a:gd name="T20" fmla="*/ 94 w 170"/>
                  <a:gd name="T21" fmla="*/ 57 h 181"/>
                  <a:gd name="T22" fmla="*/ 103 w 170"/>
                  <a:gd name="T23" fmla="*/ 61 h 181"/>
                  <a:gd name="T24" fmla="*/ 115 w 170"/>
                  <a:gd name="T25" fmla="*/ 61 h 181"/>
                  <a:gd name="T26" fmla="*/ 130 w 170"/>
                  <a:gd name="T27" fmla="*/ 59 h 181"/>
                  <a:gd name="T28" fmla="*/ 139 w 170"/>
                  <a:gd name="T29" fmla="*/ 63 h 181"/>
                  <a:gd name="T30" fmla="*/ 147 w 170"/>
                  <a:gd name="T31" fmla="*/ 91 h 181"/>
                  <a:gd name="T32" fmla="*/ 153 w 170"/>
                  <a:gd name="T33" fmla="*/ 99 h 181"/>
                  <a:gd name="T34" fmla="*/ 166 w 170"/>
                  <a:gd name="T35" fmla="*/ 97 h 181"/>
                  <a:gd name="T36" fmla="*/ 170 w 170"/>
                  <a:gd name="T37" fmla="*/ 99 h 181"/>
                  <a:gd name="T38" fmla="*/ 168 w 170"/>
                  <a:gd name="T39" fmla="*/ 122 h 181"/>
                  <a:gd name="T40" fmla="*/ 168 w 170"/>
                  <a:gd name="T41" fmla="*/ 124 h 181"/>
                  <a:gd name="T42" fmla="*/ 166 w 170"/>
                  <a:gd name="T43" fmla="*/ 129 h 181"/>
                  <a:gd name="T44" fmla="*/ 166 w 170"/>
                  <a:gd name="T45" fmla="*/ 133 h 181"/>
                  <a:gd name="T46" fmla="*/ 166 w 170"/>
                  <a:gd name="T47" fmla="*/ 139 h 181"/>
                  <a:gd name="T48" fmla="*/ 162 w 170"/>
                  <a:gd name="T49" fmla="*/ 150 h 181"/>
                  <a:gd name="T50" fmla="*/ 158 w 170"/>
                  <a:gd name="T51" fmla="*/ 160 h 181"/>
                  <a:gd name="T52" fmla="*/ 147 w 170"/>
                  <a:gd name="T53" fmla="*/ 171 h 181"/>
                  <a:gd name="T54" fmla="*/ 139 w 170"/>
                  <a:gd name="T55" fmla="*/ 175 h 181"/>
                  <a:gd name="T56" fmla="*/ 134 w 170"/>
                  <a:gd name="T57" fmla="*/ 181 h 181"/>
                  <a:gd name="T58" fmla="*/ 128 w 170"/>
                  <a:gd name="T59" fmla="*/ 179 h 181"/>
                  <a:gd name="T60" fmla="*/ 115 w 170"/>
                  <a:gd name="T61" fmla="*/ 175 h 181"/>
                  <a:gd name="T62" fmla="*/ 90 w 170"/>
                  <a:gd name="T63" fmla="*/ 173 h 181"/>
                  <a:gd name="T64" fmla="*/ 88 w 170"/>
                  <a:gd name="T65" fmla="*/ 169 h 181"/>
                  <a:gd name="T66" fmla="*/ 96 w 170"/>
                  <a:gd name="T67" fmla="*/ 156 h 181"/>
                  <a:gd name="T68" fmla="*/ 99 w 170"/>
                  <a:gd name="T69" fmla="*/ 147 h 181"/>
                  <a:gd name="T70" fmla="*/ 105 w 170"/>
                  <a:gd name="T71" fmla="*/ 141 h 181"/>
                  <a:gd name="T72" fmla="*/ 103 w 170"/>
                  <a:gd name="T73" fmla="*/ 131 h 181"/>
                  <a:gd name="T74" fmla="*/ 92 w 170"/>
                  <a:gd name="T75" fmla="*/ 122 h 181"/>
                  <a:gd name="T76" fmla="*/ 71 w 170"/>
                  <a:gd name="T77" fmla="*/ 116 h 181"/>
                  <a:gd name="T78" fmla="*/ 59 w 170"/>
                  <a:gd name="T79" fmla="*/ 107 h 181"/>
                  <a:gd name="T80" fmla="*/ 40 w 170"/>
                  <a:gd name="T81" fmla="*/ 99 h 181"/>
                  <a:gd name="T82" fmla="*/ 31 w 170"/>
                  <a:gd name="T83" fmla="*/ 91 h 181"/>
                  <a:gd name="T84" fmla="*/ 14 w 170"/>
                  <a:gd name="T85" fmla="*/ 78 h 181"/>
                  <a:gd name="T86" fmla="*/ 6 w 170"/>
                  <a:gd name="T87" fmla="*/ 67 h 181"/>
                  <a:gd name="T88" fmla="*/ 0 w 170"/>
                  <a:gd name="T89" fmla="*/ 63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0" h="181">
                    <a:moveTo>
                      <a:pt x="0" y="63"/>
                    </a:moveTo>
                    <a:lnTo>
                      <a:pt x="2" y="55"/>
                    </a:lnTo>
                    <a:lnTo>
                      <a:pt x="8" y="44"/>
                    </a:lnTo>
                    <a:lnTo>
                      <a:pt x="8" y="40"/>
                    </a:lnTo>
                    <a:lnTo>
                      <a:pt x="8" y="34"/>
                    </a:lnTo>
                    <a:lnTo>
                      <a:pt x="6" y="32"/>
                    </a:lnTo>
                    <a:lnTo>
                      <a:pt x="12" y="21"/>
                    </a:lnTo>
                    <a:lnTo>
                      <a:pt x="14" y="15"/>
                    </a:lnTo>
                    <a:lnTo>
                      <a:pt x="14" y="10"/>
                    </a:lnTo>
                    <a:lnTo>
                      <a:pt x="18" y="8"/>
                    </a:lnTo>
                    <a:lnTo>
                      <a:pt x="46" y="0"/>
                    </a:lnTo>
                    <a:lnTo>
                      <a:pt x="69" y="0"/>
                    </a:lnTo>
                    <a:lnTo>
                      <a:pt x="82" y="10"/>
                    </a:lnTo>
                    <a:lnTo>
                      <a:pt x="86" y="10"/>
                    </a:lnTo>
                    <a:lnTo>
                      <a:pt x="88" y="15"/>
                    </a:lnTo>
                    <a:lnTo>
                      <a:pt x="88" y="19"/>
                    </a:lnTo>
                    <a:lnTo>
                      <a:pt x="92" y="23"/>
                    </a:lnTo>
                    <a:lnTo>
                      <a:pt x="92" y="29"/>
                    </a:lnTo>
                    <a:lnTo>
                      <a:pt x="96" y="36"/>
                    </a:lnTo>
                    <a:lnTo>
                      <a:pt x="94" y="48"/>
                    </a:lnTo>
                    <a:lnTo>
                      <a:pt x="96" y="53"/>
                    </a:lnTo>
                    <a:lnTo>
                      <a:pt x="94" y="57"/>
                    </a:lnTo>
                    <a:lnTo>
                      <a:pt x="96" y="61"/>
                    </a:lnTo>
                    <a:lnTo>
                      <a:pt x="103" y="61"/>
                    </a:lnTo>
                    <a:lnTo>
                      <a:pt x="107" y="61"/>
                    </a:lnTo>
                    <a:lnTo>
                      <a:pt x="115" y="61"/>
                    </a:lnTo>
                    <a:lnTo>
                      <a:pt x="122" y="63"/>
                    </a:lnTo>
                    <a:lnTo>
                      <a:pt x="130" y="59"/>
                    </a:lnTo>
                    <a:lnTo>
                      <a:pt x="137" y="63"/>
                    </a:lnTo>
                    <a:lnTo>
                      <a:pt x="139" y="63"/>
                    </a:lnTo>
                    <a:lnTo>
                      <a:pt x="141" y="69"/>
                    </a:lnTo>
                    <a:lnTo>
                      <a:pt x="147" y="91"/>
                    </a:lnTo>
                    <a:lnTo>
                      <a:pt x="149" y="99"/>
                    </a:lnTo>
                    <a:lnTo>
                      <a:pt x="153" y="99"/>
                    </a:lnTo>
                    <a:lnTo>
                      <a:pt x="162" y="95"/>
                    </a:lnTo>
                    <a:lnTo>
                      <a:pt x="166" y="97"/>
                    </a:lnTo>
                    <a:lnTo>
                      <a:pt x="168" y="99"/>
                    </a:lnTo>
                    <a:lnTo>
                      <a:pt x="170" y="99"/>
                    </a:lnTo>
                    <a:lnTo>
                      <a:pt x="170" y="103"/>
                    </a:lnTo>
                    <a:lnTo>
                      <a:pt x="168" y="122"/>
                    </a:lnTo>
                    <a:lnTo>
                      <a:pt x="168" y="124"/>
                    </a:lnTo>
                    <a:lnTo>
                      <a:pt x="168" y="124"/>
                    </a:lnTo>
                    <a:lnTo>
                      <a:pt x="168" y="126"/>
                    </a:lnTo>
                    <a:lnTo>
                      <a:pt x="166" y="129"/>
                    </a:lnTo>
                    <a:lnTo>
                      <a:pt x="166" y="131"/>
                    </a:lnTo>
                    <a:lnTo>
                      <a:pt x="166" y="133"/>
                    </a:lnTo>
                    <a:lnTo>
                      <a:pt x="166" y="137"/>
                    </a:lnTo>
                    <a:lnTo>
                      <a:pt x="166" y="139"/>
                    </a:lnTo>
                    <a:lnTo>
                      <a:pt x="166" y="147"/>
                    </a:lnTo>
                    <a:lnTo>
                      <a:pt x="162" y="150"/>
                    </a:lnTo>
                    <a:lnTo>
                      <a:pt x="160" y="156"/>
                    </a:lnTo>
                    <a:lnTo>
                      <a:pt x="158" y="160"/>
                    </a:lnTo>
                    <a:lnTo>
                      <a:pt x="149" y="166"/>
                    </a:lnTo>
                    <a:lnTo>
                      <a:pt x="147" y="171"/>
                    </a:lnTo>
                    <a:lnTo>
                      <a:pt x="143" y="175"/>
                    </a:lnTo>
                    <a:lnTo>
                      <a:pt x="139" y="175"/>
                    </a:lnTo>
                    <a:lnTo>
                      <a:pt x="137" y="175"/>
                    </a:lnTo>
                    <a:lnTo>
                      <a:pt x="134" y="181"/>
                    </a:lnTo>
                    <a:lnTo>
                      <a:pt x="132" y="179"/>
                    </a:lnTo>
                    <a:lnTo>
                      <a:pt x="128" y="179"/>
                    </a:lnTo>
                    <a:lnTo>
                      <a:pt x="124" y="181"/>
                    </a:lnTo>
                    <a:lnTo>
                      <a:pt x="115" y="175"/>
                    </a:lnTo>
                    <a:lnTo>
                      <a:pt x="105" y="171"/>
                    </a:lnTo>
                    <a:lnTo>
                      <a:pt x="90" y="173"/>
                    </a:lnTo>
                    <a:lnTo>
                      <a:pt x="86" y="175"/>
                    </a:lnTo>
                    <a:lnTo>
                      <a:pt x="88" y="169"/>
                    </a:lnTo>
                    <a:lnTo>
                      <a:pt x="94" y="162"/>
                    </a:lnTo>
                    <a:lnTo>
                      <a:pt x="96" y="156"/>
                    </a:lnTo>
                    <a:lnTo>
                      <a:pt x="96" y="152"/>
                    </a:lnTo>
                    <a:lnTo>
                      <a:pt x="99" y="147"/>
                    </a:lnTo>
                    <a:lnTo>
                      <a:pt x="101" y="145"/>
                    </a:lnTo>
                    <a:lnTo>
                      <a:pt x="105" y="141"/>
                    </a:lnTo>
                    <a:lnTo>
                      <a:pt x="105" y="137"/>
                    </a:lnTo>
                    <a:lnTo>
                      <a:pt x="103" y="131"/>
                    </a:lnTo>
                    <a:lnTo>
                      <a:pt x="96" y="126"/>
                    </a:lnTo>
                    <a:lnTo>
                      <a:pt x="92" y="122"/>
                    </a:lnTo>
                    <a:lnTo>
                      <a:pt x="80" y="120"/>
                    </a:lnTo>
                    <a:lnTo>
                      <a:pt x="71" y="116"/>
                    </a:lnTo>
                    <a:lnTo>
                      <a:pt x="63" y="107"/>
                    </a:lnTo>
                    <a:lnTo>
                      <a:pt x="59" y="107"/>
                    </a:lnTo>
                    <a:lnTo>
                      <a:pt x="52" y="103"/>
                    </a:lnTo>
                    <a:lnTo>
                      <a:pt x="40" y="99"/>
                    </a:lnTo>
                    <a:lnTo>
                      <a:pt x="35" y="95"/>
                    </a:lnTo>
                    <a:lnTo>
                      <a:pt x="31" y="91"/>
                    </a:lnTo>
                    <a:lnTo>
                      <a:pt x="27" y="91"/>
                    </a:lnTo>
                    <a:lnTo>
                      <a:pt x="14" y="78"/>
                    </a:lnTo>
                    <a:lnTo>
                      <a:pt x="10" y="69"/>
                    </a:lnTo>
                    <a:lnTo>
                      <a:pt x="6" y="67"/>
                    </a:lnTo>
                    <a:lnTo>
                      <a:pt x="2" y="63"/>
                    </a:lnTo>
                    <a:lnTo>
                      <a:pt x="0" y="6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91" name="Freeform 197">
                <a:extLst>
                  <a:ext uri="{FF2B5EF4-FFF2-40B4-BE49-F238E27FC236}">
                    <a16:creationId xmlns:a16="http://schemas.microsoft.com/office/drawing/2014/main" id="{46826B62-8811-4DAD-8CBF-0C873E942B30}"/>
                  </a:ext>
                </a:extLst>
              </p:cNvPr>
              <p:cNvSpPr>
                <a:spLocks/>
              </p:cNvSpPr>
              <p:nvPr/>
            </p:nvSpPr>
            <p:spPr bwMode="auto">
              <a:xfrm>
                <a:off x="8156926" y="4316247"/>
                <a:ext cx="81418" cy="86307"/>
              </a:xfrm>
              <a:custGeom>
                <a:avLst/>
                <a:gdLst>
                  <a:gd name="T0" fmla="*/ 13 w 101"/>
                  <a:gd name="T1" fmla="*/ 2 h 114"/>
                  <a:gd name="T2" fmla="*/ 25 w 101"/>
                  <a:gd name="T3" fmla="*/ 0 h 114"/>
                  <a:gd name="T4" fmla="*/ 34 w 101"/>
                  <a:gd name="T5" fmla="*/ 8 h 114"/>
                  <a:gd name="T6" fmla="*/ 40 w 101"/>
                  <a:gd name="T7" fmla="*/ 15 h 114"/>
                  <a:gd name="T8" fmla="*/ 48 w 101"/>
                  <a:gd name="T9" fmla="*/ 23 h 114"/>
                  <a:gd name="T10" fmla="*/ 55 w 101"/>
                  <a:gd name="T11" fmla="*/ 19 h 114"/>
                  <a:gd name="T12" fmla="*/ 63 w 101"/>
                  <a:gd name="T13" fmla="*/ 29 h 114"/>
                  <a:gd name="T14" fmla="*/ 74 w 101"/>
                  <a:gd name="T15" fmla="*/ 36 h 114"/>
                  <a:gd name="T16" fmla="*/ 78 w 101"/>
                  <a:gd name="T17" fmla="*/ 40 h 114"/>
                  <a:gd name="T18" fmla="*/ 91 w 101"/>
                  <a:gd name="T19" fmla="*/ 48 h 114"/>
                  <a:gd name="T20" fmla="*/ 99 w 101"/>
                  <a:gd name="T21" fmla="*/ 59 h 114"/>
                  <a:gd name="T22" fmla="*/ 95 w 101"/>
                  <a:gd name="T23" fmla="*/ 69 h 114"/>
                  <a:gd name="T24" fmla="*/ 97 w 101"/>
                  <a:gd name="T25" fmla="*/ 78 h 114"/>
                  <a:gd name="T26" fmla="*/ 99 w 101"/>
                  <a:gd name="T27" fmla="*/ 82 h 114"/>
                  <a:gd name="T28" fmla="*/ 99 w 101"/>
                  <a:gd name="T29" fmla="*/ 84 h 114"/>
                  <a:gd name="T30" fmla="*/ 97 w 101"/>
                  <a:gd name="T31" fmla="*/ 93 h 114"/>
                  <a:gd name="T32" fmla="*/ 91 w 101"/>
                  <a:gd name="T33" fmla="*/ 99 h 114"/>
                  <a:gd name="T34" fmla="*/ 91 w 101"/>
                  <a:gd name="T35" fmla="*/ 103 h 114"/>
                  <a:gd name="T36" fmla="*/ 78 w 101"/>
                  <a:gd name="T37" fmla="*/ 112 h 114"/>
                  <a:gd name="T38" fmla="*/ 76 w 101"/>
                  <a:gd name="T39" fmla="*/ 109 h 114"/>
                  <a:gd name="T40" fmla="*/ 72 w 101"/>
                  <a:gd name="T41" fmla="*/ 114 h 114"/>
                  <a:gd name="T42" fmla="*/ 67 w 101"/>
                  <a:gd name="T43" fmla="*/ 112 h 114"/>
                  <a:gd name="T44" fmla="*/ 61 w 101"/>
                  <a:gd name="T45" fmla="*/ 112 h 114"/>
                  <a:gd name="T46" fmla="*/ 53 w 101"/>
                  <a:gd name="T47" fmla="*/ 112 h 114"/>
                  <a:gd name="T48" fmla="*/ 44 w 101"/>
                  <a:gd name="T49" fmla="*/ 114 h 114"/>
                  <a:gd name="T50" fmla="*/ 44 w 101"/>
                  <a:gd name="T51" fmla="*/ 109 h 114"/>
                  <a:gd name="T52" fmla="*/ 40 w 101"/>
                  <a:gd name="T53" fmla="*/ 109 h 114"/>
                  <a:gd name="T54" fmla="*/ 34 w 101"/>
                  <a:gd name="T55" fmla="*/ 105 h 114"/>
                  <a:gd name="T56" fmla="*/ 19 w 101"/>
                  <a:gd name="T57" fmla="*/ 105 h 114"/>
                  <a:gd name="T58" fmla="*/ 10 w 101"/>
                  <a:gd name="T59" fmla="*/ 99 h 114"/>
                  <a:gd name="T60" fmla="*/ 2 w 101"/>
                  <a:gd name="T61" fmla="*/ 91 h 114"/>
                  <a:gd name="T62" fmla="*/ 0 w 101"/>
                  <a:gd name="T63" fmla="*/ 76 h 114"/>
                  <a:gd name="T64" fmla="*/ 0 w 101"/>
                  <a:gd name="T65" fmla="*/ 74 h 114"/>
                  <a:gd name="T66" fmla="*/ 4 w 101"/>
                  <a:gd name="T67" fmla="*/ 67 h 114"/>
                  <a:gd name="T68" fmla="*/ 2 w 101"/>
                  <a:gd name="T69" fmla="*/ 53 h 114"/>
                  <a:gd name="T70" fmla="*/ 2 w 101"/>
                  <a:gd name="T71" fmla="*/ 44 h 114"/>
                  <a:gd name="T72" fmla="*/ 4 w 101"/>
                  <a:gd name="T73" fmla="*/ 36 h 114"/>
                  <a:gd name="T74" fmla="*/ 6 w 101"/>
                  <a:gd name="T75" fmla="*/ 23 h 114"/>
                  <a:gd name="T76" fmla="*/ 6 w 101"/>
                  <a:gd name="T77" fmla="*/ 17 h 114"/>
                  <a:gd name="T78" fmla="*/ 8 w 101"/>
                  <a:gd name="T79" fmla="*/ 6 h 114"/>
                  <a:gd name="T80" fmla="*/ 10 w 101"/>
                  <a:gd name="T81"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1" h="114">
                    <a:moveTo>
                      <a:pt x="10" y="2"/>
                    </a:moveTo>
                    <a:lnTo>
                      <a:pt x="13" y="2"/>
                    </a:lnTo>
                    <a:lnTo>
                      <a:pt x="15" y="2"/>
                    </a:lnTo>
                    <a:lnTo>
                      <a:pt x="25" y="0"/>
                    </a:lnTo>
                    <a:lnTo>
                      <a:pt x="29" y="2"/>
                    </a:lnTo>
                    <a:lnTo>
                      <a:pt x="34" y="8"/>
                    </a:lnTo>
                    <a:lnTo>
                      <a:pt x="38" y="10"/>
                    </a:lnTo>
                    <a:lnTo>
                      <a:pt x="40" y="15"/>
                    </a:lnTo>
                    <a:lnTo>
                      <a:pt x="46" y="23"/>
                    </a:lnTo>
                    <a:lnTo>
                      <a:pt x="48" y="23"/>
                    </a:lnTo>
                    <a:lnTo>
                      <a:pt x="53" y="19"/>
                    </a:lnTo>
                    <a:lnTo>
                      <a:pt x="55" y="19"/>
                    </a:lnTo>
                    <a:lnTo>
                      <a:pt x="59" y="27"/>
                    </a:lnTo>
                    <a:lnTo>
                      <a:pt x="63" y="29"/>
                    </a:lnTo>
                    <a:lnTo>
                      <a:pt x="69" y="29"/>
                    </a:lnTo>
                    <a:lnTo>
                      <a:pt x="74" y="36"/>
                    </a:lnTo>
                    <a:lnTo>
                      <a:pt x="74" y="40"/>
                    </a:lnTo>
                    <a:lnTo>
                      <a:pt x="78" y="40"/>
                    </a:lnTo>
                    <a:lnTo>
                      <a:pt x="84" y="42"/>
                    </a:lnTo>
                    <a:lnTo>
                      <a:pt x="91" y="48"/>
                    </a:lnTo>
                    <a:lnTo>
                      <a:pt x="95" y="57"/>
                    </a:lnTo>
                    <a:lnTo>
                      <a:pt x="99" y="59"/>
                    </a:lnTo>
                    <a:lnTo>
                      <a:pt x="99" y="65"/>
                    </a:lnTo>
                    <a:lnTo>
                      <a:pt x="95" y="69"/>
                    </a:lnTo>
                    <a:lnTo>
                      <a:pt x="97" y="76"/>
                    </a:lnTo>
                    <a:lnTo>
                      <a:pt x="97" y="78"/>
                    </a:lnTo>
                    <a:lnTo>
                      <a:pt x="97" y="78"/>
                    </a:lnTo>
                    <a:lnTo>
                      <a:pt x="99" y="82"/>
                    </a:lnTo>
                    <a:lnTo>
                      <a:pt x="101" y="82"/>
                    </a:lnTo>
                    <a:lnTo>
                      <a:pt x="99" y="84"/>
                    </a:lnTo>
                    <a:lnTo>
                      <a:pt x="97" y="88"/>
                    </a:lnTo>
                    <a:lnTo>
                      <a:pt x="97" y="93"/>
                    </a:lnTo>
                    <a:lnTo>
                      <a:pt x="93" y="97"/>
                    </a:lnTo>
                    <a:lnTo>
                      <a:pt x="91" y="99"/>
                    </a:lnTo>
                    <a:lnTo>
                      <a:pt x="91" y="101"/>
                    </a:lnTo>
                    <a:lnTo>
                      <a:pt x="91" y="103"/>
                    </a:lnTo>
                    <a:lnTo>
                      <a:pt x="84" y="107"/>
                    </a:lnTo>
                    <a:lnTo>
                      <a:pt x="78" y="112"/>
                    </a:lnTo>
                    <a:lnTo>
                      <a:pt x="76" y="109"/>
                    </a:lnTo>
                    <a:lnTo>
                      <a:pt x="76" y="109"/>
                    </a:lnTo>
                    <a:lnTo>
                      <a:pt x="74" y="112"/>
                    </a:lnTo>
                    <a:lnTo>
                      <a:pt x="72" y="114"/>
                    </a:lnTo>
                    <a:lnTo>
                      <a:pt x="69" y="114"/>
                    </a:lnTo>
                    <a:lnTo>
                      <a:pt x="67" y="112"/>
                    </a:lnTo>
                    <a:lnTo>
                      <a:pt x="65" y="114"/>
                    </a:lnTo>
                    <a:lnTo>
                      <a:pt x="61" y="112"/>
                    </a:lnTo>
                    <a:lnTo>
                      <a:pt x="59" y="109"/>
                    </a:lnTo>
                    <a:lnTo>
                      <a:pt x="53" y="112"/>
                    </a:lnTo>
                    <a:lnTo>
                      <a:pt x="48" y="114"/>
                    </a:lnTo>
                    <a:lnTo>
                      <a:pt x="44" y="114"/>
                    </a:lnTo>
                    <a:lnTo>
                      <a:pt x="44" y="112"/>
                    </a:lnTo>
                    <a:lnTo>
                      <a:pt x="44" y="109"/>
                    </a:lnTo>
                    <a:lnTo>
                      <a:pt x="44" y="109"/>
                    </a:lnTo>
                    <a:lnTo>
                      <a:pt x="40" y="109"/>
                    </a:lnTo>
                    <a:lnTo>
                      <a:pt x="38" y="107"/>
                    </a:lnTo>
                    <a:lnTo>
                      <a:pt x="34" y="105"/>
                    </a:lnTo>
                    <a:lnTo>
                      <a:pt x="27" y="105"/>
                    </a:lnTo>
                    <a:lnTo>
                      <a:pt x="19" y="105"/>
                    </a:lnTo>
                    <a:lnTo>
                      <a:pt x="17" y="105"/>
                    </a:lnTo>
                    <a:lnTo>
                      <a:pt x="10" y="99"/>
                    </a:lnTo>
                    <a:lnTo>
                      <a:pt x="8" y="99"/>
                    </a:lnTo>
                    <a:lnTo>
                      <a:pt x="2" y="91"/>
                    </a:lnTo>
                    <a:lnTo>
                      <a:pt x="0" y="84"/>
                    </a:lnTo>
                    <a:lnTo>
                      <a:pt x="0" y="76"/>
                    </a:lnTo>
                    <a:lnTo>
                      <a:pt x="0" y="74"/>
                    </a:lnTo>
                    <a:lnTo>
                      <a:pt x="0" y="74"/>
                    </a:lnTo>
                    <a:lnTo>
                      <a:pt x="4" y="69"/>
                    </a:lnTo>
                    <a:lnTo>
                      <a:pt x="4" y="67"/>
                    </a:lnTo>
                    <a:lnTo>
                      <a:pt x="2" y="61"/>
                    </a:lnTo>
                    <a:lnTo>
                      <a:pt x="2" y="53"/>
                    </a:lnTo>
                    <a:lnTo>
                      <a:pt x="4" y="50"/>
                    </a:lnTo>
                    <a:lnTo>
                      <a:pt x="2" y="44"/>
                    </a:lnTo>
                    <a:lnTo>
                      <a:pt x="4" y="40"/>
                    </a:lnTo>
                    <a:lnTo>
                      <a:pt x="4" y="36"/>
                    </a:lnTo>
                    <a:lnTo>
                      <a:pt x="4" y="34"/>
                    </a:lnTo>
                    <a:lnTo>
                      <a:pt x="6" y="23"/>
                    </a:lnTo>
                    <a:lnTo>
                      <a:pt x="4" y="21"/>
                    </a:lnTo>
                    <a:lnTo>
                      <a:pt x="6" y="17"/>
                    </a:lnTo>
                    <a:lnTo>
                      <a:pt x="4" y="10"/>
                    </a:lnTo>
                    <a:lnTo>
                      <a:pt x="8" y="6"/>
                    </a:lnTo>
                    <a:lnTo>
                      <a:pt x="10" y="2"/>
                    </a:lnTo>
                    <a:lnTo>
                      <a:pt x="10" y="2"/>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92" name="Freeform 198">
                <a:extLst>
                  <a:ext uri="{FF2B5EF4-FFF2-40B4-BE49-F238E27FC236}">
                    <a16:creationId xmlns:a16="http://schemas.microsoft.com/office/drawing/2014/main" id="{B0FBDAAC-BCAE-4CE6-965D-37686C03AC8E}"/>
                  </a:ext>
                </a:extLst>
              </p:cNvPr>
              <p:cNvSpPr>
                <a:spLocks noEditPoints="1"/>
              </p:cNvSpPr>
              <p:nvPr/>
            </p:nvSpPr>
            <p:spPr bwMode="auto">
              <a:xfrm>
                <a:off x="7939678" y="4182245"/>
                <a:ext cx="257957" cy="625346"/>
              </a:xfrm>
              <a:custGeom>
                <a:avLst/>
                <a:gdLst>
                  <a:gd name="T0" fmla="*/ 82 w 320"/>
                  <a:gd name="T1" fmla="*/ 4 h 826"/>
                  <a:gd name="T2" fmla="*/ 105 w 320"/>
                  <a:gd name="T3" fmla="*/ 12 h 826"/>
                  <a:gd name="T4" fmla="*/ 145 w 320"/>
                  <a:gd name="T5" fmla="*/ 12 h 826"/>
                  <a:gd name="T6" fmla="*/ 198 w 320"/>
                  <a:gd name="T7" fmla="*/ 50 h 826"/>
                  <a:gd name="T8" fmla="*/ 236 w 320"/>
                  <a:gd name="T9" fmla="*/ 88 h 826"/>
                  <a:gd name="T10" fmla="*/ 240 w 320"/>
                  <a:gd name="T11" fmla="*/ 114 h 826"/>
                  <a:gd name="T12" fmla="*/ 278 w 320"/>
                  <a:gd name="T13" fmla="*/ 118 h 826"/>
                  <a:gd name="T14" fmla="*/ 301 w 320"/>
                  <a:gd name="T15" fmla="*/ 80 h 826"/>
                  <a:gd name="T16" fmla="*/ 320 w 320"/>
                  <a:gd name="T17" fmla="*/ 107 h 826"/>
                  <a:gd name="T18" fmla="*/ 295 w 320"/>
                  <a:gd name="T19" fmla="*/ 124 h 826"/>
                  <a:gd name="T20" fmla="*/ 269 w 320"/>
                  <a:gd name="T21" fmla="*/ 147 h 826"/>
                  <a:gd name="T22" fmla="*/ 250 w 320"/>
                  <a:gd name="T23" fmla="*/ 177 h 826"/>
                  <a:gd name="T24" fmla="*/ 244 w 320"/>
                  <a:gd name="T25" fmla="*/ 213 h 826"/>
                  <a:gd name="T26" fmla="*/ 240 w 320"/>
                  <a:gd name="T27" fmla="*/ 251 h 826"/>
                  <a:gd name="T28" fmla="*/ 242 w 320"/>
                  <a:gd name="T29" fmla="*/ 276 h 826"/>
                  <a:gd name="T30" fmla="*/ 267 w 320"/>
                  <a:gd name="T31" fmla="*/ 314 h 826"/>
                  <a:gd name="T32" fmla="*/ 284 w 320"/>
                  <a:gd name="T33" fmla="*/ 335 h 826"/>
                  <a:gd name="T34" fmla="*/ 274 w 320"/>
                  <a:gd name="T35" fmla="*/ 364 h 826"/>
                  <a:gd name="T36" fmla="*/ 215 w 320"/>
                  <a:gd name="T37" fmla="*/ 388 h 826"/>
                  <a:gd name="T38" fmla="*/ 183 w 320"/>
                  <a:gd name="T39" fmla="*/ 381 h 826"/>
                  <a:gd name="T40" fmla="*/ 189 w 320"/>
                  <a:gd name="T41" fmla="*/ 407 h 826"/>
                  <a:gd name="T42" fmla="*/ 189 w 320"/>
                  <a:gd name="T43" fmla="*/ 423 h 826"/>
                  <a:gd name="T44" fmla="*/ 166 w 320"/>
                  <a:gd name="T45" fmla="*/ 447 h 826"/>
                  <a:gd name="T46" fmla="*/ 132 w 320"/>
                  <a:gd name="T47" fmla="*/ 438 h 826"/>
                  <a:gd name="T48" fmla="*/ 153 w 320"/>
                  <a:gd name="T49" fmla="*/ 472 h 826"/>
                  <a:gd name="T50" fmla="*/ 156 w 320"/>
                  <a:gd name="T51" fmla="*/ 468 h 826"/>
                  <a:gd name="T52" fmla="*/ 170 w 320"/>
                  <a:gd name="T53" fmla="*/ 483 h 826"/>
                  <a:gd name="T54" fmla="*/ 147 w 320"/>
                  <a:gd name="T55" fmla="*/ 480 h 826"/>
                  <a:gd name="T56" fmla="*/ 145 w 320"/>
                  <a:gd name="T57" fmla="*/ 499 h 826"/>
                  <a:gd name="T58" fmla="*/ 141 w 320"/>
                  <a:gd name="T59" fmla="*/ 523 h 826"/>
                  <a:gd name="T60" fmla="*/ 143 w 320"/>
                  <a:gd name="T61" fmla="*/ 544 h 826"/>
                  <a:gd name="T62" fmla="*/ 116 w 320"/>
                  <a:gd name="T63" fmla="*/ 556 h 826"/>
                  <a:gd name="T64" fmla="*/ 113 w 320"/>
                  <a:gd name="T65" fmla="*/ 586 h 826"/>
                  <a:gd name="T66" fmla="*/ 147 w 320"/>
                  <a:gd name="T67" fmla="*/ 603 h 826"/>
                  <a:gd name="T68" fmla="*/ 153 w 320"/>
                  <a:gd name="T69" fmla="*/ 622 h 826"/>
                  <a:gd name="T70" fmla="*/ 139 w 320"/>
                  <a:gd name="T71" fmla="*/ 641 h 826"/>
                  <a:gd name="T72" fmla="*/ 124 w 320"/>
                  <a:gd name="T73" fmla="*/ 664 h 826"/>
                  <a:gd name="T74" fmla="*/ 113 w 320"/>
                  <a:gd name="T75" fmla="*/ 681 h 826"/>
                  <a:gd name="T76" fmla="*/ 105 w 320"/>
                  <a:gd name="T77" fmla="*/ 706 h 826"/>
                  <a:gd name="T78" fmla="*/ 116 w 320"/>
                  <a:gd name="T79" fmla="*/ 731 h 826"/>
                  <a:gd name="T80" fmla="*/ 118 w 320"/>
                  <a:gd name="T81" fmla="*/ 742 h 826"/>
                  <a:gd name="T82" fmla="*/ 54 w 320"/>
                  <a:gd name="T83" fmla="*/ 725 h 826"/>
                  <a:gd name="T84" fmla="*/ 23 w 320"/>
                  <a:gd name="T85" fmla="*/ 693 h 826"/>
                  <a:gd name="T86" fmla="*/ 33 w 320"/>
                  <a:gd name="T87" fmla="*/ 617 h 826"/>
                  <a:gd name="T88" fmla="*/ 31 w 320"/>
                  <a:gd name="T89" fmla="*/ 567 h 826"/>
                  <a:gd name="T90" fmla="*/ 19 w 320"/>
                  <a:gd name="T91" fmla="*/ 542 h 826"/>
                  <a:gd name="T92" fmla="*/ 16 w 320"/>
                  <a:gd name="T93" fmla="*/ 514 h 826"/>
                  <a:gd name="T94" fmla="*/ 12 w 320"/>
                  <a:gd name="T95" fmla="*/ 468 h 826"/>
                  <a:gd name="T96" fmla="*/ 10 w 320"/>
                  <a:gd name="T97" fmla="*/ 394 h 826"/>
                  <a:gd name="T98" fmla="*/ 16 w 320"/>
                  <a:gd name="T99" fmla="*/ 324 h 826"/>
                  <a:gd name="T100" fmla="*/ 21 w 320"/>
                  <a:gd name="T101" fmla="*/ 274 h 826"/>
                  <a:gd name="T102" fmla="*/ 0 w 320"/>
                  <a:gd name="T103" fmla="*/ 213 h 826"/>
                  <a:gd name="T104" fmla="*/ 8 w 320"/>
                  <a:gd name="T105" fmla="*/ 158 h 826"/>
                  <a:gd name="T106" fmla="*/ 29 w 320"/>
                  <a:gd name="T107" fmla="*/ 107 h 826"/>
                  <a:gd name="T108" fmla="*/ 27 w 320"/>
                  <a:gd name="T109" fmla="*/ 74 h 826"/>
                  <a:gd name="T110" fmla="*/ 212 w 320"/>
                  <a:gd name="T111" fmla="*/ 818 h 826"/>
                  <a:gd name="T112" fmla="*/ 212 w 320"/>
                  <a:gd name="T113" fmla="*/ 818 h 826"/>
                  <a:gd name="T114" fmla="*/ 130 w 320"/>
                  <a:gd name="T115" fmla="*/ 773 h 826"/>
                  <a:gd name="T116" fmla="*/ 143 w 320"/>
                  <a:gd name="T117" fmla="*/ 788 h 826"/>
                  <a:gd name="T118" fmla="*/ 187 w 320"/>
                  <a:gd name="T119" fmla="*/ 813 h 826"/>
                  <a:gd name="T120" fmla="*/ 189 w 320"/>
                  <a:gd name="T121" fmla="*/ 822 h 826"/>
                  <a:gd name="T122" fmla="*/ 143 w 320"/>
                  <a:gd name="T123" fmla="*/ 824 h 826"/>
                  <a:gd name="T124" fmla="*/ 147 w 320"/>
                  <a:gd name="T125" fmla="*/ 813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0" h="826">
                    <a:moveTo>
                      <a:pt x="50" y="21"/>
                    </a:moveTo>
                    <a:lnTo>
                      <a:pt x="52" y="17"/>
                    </a:lnTo>
                    <a:lnTo>
                      <a:pt x="57" y="10"/>
                    </a:lnTo>
                    <a:lnTo>
                      <a:pt x="63" y="2"/>
                    </a:lnTo>
                    <a:lnTo>
                      <a:pt x="69" y="0"/>
                    </a:lnTo>
                    <a:lnTo>
                      <a:pt x="73" y="4"/>
                    </a:lnTo>
                    <a:lnTo>
                      <a:pt x="80" y="4"/>
                    </a:lnTo>
                    <a:lnTo>
                      <a:pt x="82" y="4"/>
                    </a:lnTo>
                    <a:lnTo>
                      <a:pt x="86" y="4"/>
                    </a:lnTo>
                    <a:lnTo>
                      <a:pt x="94" y="4"/>
                    </a:lnTo>
                    <a:lnTo>
                      <a:pt x="99" y="4"/>
                    </a:lnTo>
                    <a:lnTo>
                      <a:pt x="99" y="8"/>
                    </a:lnTo>
                    <a:lnTo>
                      <a:pt x="101" y="17"/>
                    </a:lnTo>
                    <a:lnTo>
                      <a:pt x="103" y="19"/>
                    </a:lnTo>
                    <a:lnTo>
                      <a:pt x="105" y="17"/>
                    </a:lnTo>
                    <a:lnTo>
                      <a:pt x="105" y="12"/>
                    </a:lnTo>
                    <a:lnTo>
                      <a:pt x="107" y="10"/>
                    </a:lnTo>
                    <a:lnTo>
                      <a:pt x="107" y="6"/>
                    </a:lnTo>
                    <a:lnTo>
                      <a:pt x="109" y="2"/>
                    </a:lnTo>
                    <a:lnTo>
                      <a:pt x="122" y="2"/>
                    </a:lnTo>
                    <a:lnTo>
                      <a:pt x="132" y="2"/>
                    </a:lnTo>
                    <a:lnTo>
                      <a:pt x="137" y="6"/>
                    </a:lnTo>
                    <a:lnTo>
                      <a:pt x="141" y="10"/>
                    </a:lnTo>
                    <a:lnTo>
                      <a:pt x="145" y="12"/>
                    </a:lnTo>
                    <a:lnTo>
                      <a:pt x="149" y="21"/>
                    </a:lnTo>
                    <a:lnTo>
                      <a:pt x="162" y="34"/>
                    </a:lnTo>
                    <a:lnTo>
                      <a:pt x="166" y="34"/>
                    </a:lnTo>
                    <a:lnTo>
                      <a:pt x="170" y="38"/>
                    </a:lnTo>
                    <a:lnTo>
                      <a:pt x="175" y="42"/>
                    </a:lnTo>
                    <a:lnTo>
                      <a:pt x="187" y="46"/>
                    </a:lnTo>
                    <a:lnTo>
                      <a:pt x="194" y="50"/>
                    </a:lnTo>
                    <a:lnTo>
                      <a:pt x="198" y="50"/>
                    </a:lnTo>
                    <a:lnTo>
                      <a:pt x="206" y="59"/>
                    </a:lnTo>
                    <a:lnTo>
                      <a:pt x="215" y="63"/>
                    </a:lnTo>
                    <a:lnTo>
                      <a:pt x="227" y="65"/>
                    </a:lnTo>
                    <a:lnTo>
                      <a:pt x="231" y="69"/>
                    </a:lnTo>
                    <a:lnTo>
                      <a:pt x="238" y="74"/>
                    </a:lnTo>
                    <a:lnTo>
                      <a:pt x="240" y="80"/>
                    </a:lnTo>
                    <a:lnTo>
                      <a:pt x="240" y="84"/>
                    </a:lnTo>
                    <a:lnTo>
                      <a:pt x="236" y="88"/>
                    </a:lnTo>
                    <a:lnTo>
                      <a:pt x="234" y="90"/>
                    </a:lnTo>
                    <a:lnTo>
                      <a:pt x="231" y="95"/>
                    </a:lnTo>
                    <a:lnTo>
                      <a:pt x="231" y="99"/>
                    </a:lnTo>
                    <a:lnTo>
                      <a:pt x="229" y="105"/>
                    </a:lnTo>
                    <a:lnTo>
                      <a:pt x="223" y="112"/>
                    </a:lnTo>
                    <a:lnTo>
                      <a:pt x="221" y="118"/>
                    </a:lnTo>
                    <a:lnTo>
                      <a:pt x="225" y="116"/>
                    </a:lnTo>
                    <a:lnTo>
                      <a:pt x="240" y="114"/>
                    </a:lnTo>
                    <a:lnTo>
                      <a:pt x="250" y="118"/>
                    </a:lnTo>
                    <a:lnTo>
                      <a:pt x="259" y="124"/>
                    </a:lnTo>
                    <a:lnTo>
                      <a:pt x="263" y="122"/>
                    </a:lnTo>
                    <a:lnTo>
                      <a:pt x="267" y="122"/>
                    </a:lnTo>
                    <a:lnTo>
                      <a:pt x="269" y="124"/>
                    </a:lnTo>
                    <a:lnTo>
                      <a:pt x="272" y="118"/>
                    </a:lnTo>
                    <a:lnTo>
                      <a:pt x="274" y="118"/>
                    </a:lnTo>
                    <a:lnTo>
                      <a:pt x="278" y="118"/>
                    </a:lnTo>
                    <a:lnTo>
                      <a:pt x="282" y="114"/>
                    </a:lnTo>
                    <a:lnTo>
                      <a:pt x="284" y="109"/>
                    </a:lnTo>
                    <a:lnTo>
                      <a:pt x="293" y="103"/>
                    </a:lnTo>
                    <a:lnTo>
                      <a:pt x="295" y="99"/>
                    </a:lnTo>
                    <a:lnTo>
                      <a:pt x="297" y="93"/>
                    </a:lnTo>
                    <a:lnTo>
                      <a:pt x="301" y="90"/>
                    </a:lnTo>
                    <a:lnTo>
                      <a:pt x="301" y="82"/>
                    </a:lnTo>
                    <a:lnTo>
                      <a:pt x="301" y="80"/>
                    </a:lnTo>
                    <a:lnTo>
                      <a:pt x="301" y="76"/>
                    </a:lnTo>
                    <a:lnTo>
                      <a:pt x="305" y="72"/>
                    </a:lnTo>
                    <a:lnTo>
                      <a:pt x="314" y="74"/>
                    </a:lnTo>
                    <a:lnTo>
                      <a:pt x="316" y="78"/>
                    </a:lnTo>
                    <a:lnTo>
                      <a:pt x="318" y="86"/>
                    </a:lnTo>
                    <a:lnTo>
                      <a:pt x="318" y="93"/>
                    </a:lnTo>
                    <a:lnTo>
                      <a:pt x="320" y="101"/>
                    </a:lnTo>
                    <a:lnTo>
                      <a:pt x="320" y="107"/>
                    </a:lnTo>
                    <a:lnTo>
                      <a:pt x="318" y="112"/>
                    </a:lnTo>
                    <a:lnTo>
                      <a:pt x="314" y="112"/>
                    </a:lnTo>
                    <a:lnTo>
                      <a:pt x="309" y="114"/>
                    </a:lnTo>
                    <a:lnTo>
                      <a:pt x="309" y="114"/>
                    </a:lnTo>
                    <a:lnTo>
                      <a:pt x="305" y="118"/>
                    </a:lnTo>
                    <a:lnTo>
                      <a:pt x="305" y="116"/>
                    </a:lnTo>
                    <a:lnTo>
                      <a:pt x="297" y="122"/>
                    </a:lnTo>
                    <a:lnTo>
                      <a:pt x="295" y="124"/>
                    </a:lnTo>
                    <a:lnTo>
                      <a:pt x="293" y="126"/>
                    </a:lnTo>
                    <a:lnTo>
                      <a:pt x="284" y="131"/>
                    </a:lnTo>
                    <a:lnTo>
                      <a:pt x="282" y="133"/>
                    </a:lnTo>
                    <a:lnTo>
                      <a:pt x="282" y="137"/>
                    </a:lnTo>
                    <a:lnTo>
                      <a:pt x="280" y="139"/>
                    </a:lnTo>
                    <a:lnTo>
                      <a:pt x="276" y="137"/>
                    </a:lnTo>
                    <a:lnTo>
                      <a:pt x="269" y="145"/>
                    </a:lnTo>
                    <a:lnTo>
                      <a:pt x="269" y="147"/>
                    </a:lnTo>
                    <a:lnTo>
                      <a:pt x="269" y="154"/>
                    </a:lnTo>
                    <a:lnTo>
                      <a:pt x="267" y="154"/>
                    </a:lnTo>
                    <a:lnTo>
                      <a:pt x="265" y="156"/>
                    </a:lnTo>
                    <a:lnTo>
                      <a:pt x="261" y="164"/>
                    </a:lnTo>
                    <a:lnTo>
                      <a:pt x="259" y="166"/>
                    </a:lnTo>
                    <a:lnTo>
                      <a:pt x="255" y="173"/>
                    </a:lnTo>
                    <a:lnTo>
                      <a:pt x="255" y="175"/>
                    </a:lnTo>
                    <a:lnTo>
                      <a:pt x="250" y="177"/>
                    </a:lnTo>
                    <a:lnTo>
                      <a:pt x="250" y="179"/>
                    </a:lnTo>
                    <a:lnTo>
                      <a:pt x="248" y="183"/>
                    </a:lnTo>
                    <a:lnTo>
                      <a:pt x="244" y="187"/>
                    </a:lnTo>
                    <a:lnTo>
                      <a:pt x="246" y="194"/>
                    </a:lnTo>
                    <a:lnTo>
                      <a:pt x="244" y="198"/>
                    </a:lnTo>
                    <a:lnTo>
                      <a:pt x="246" y="200"/>
                    </a:lnTo>
                    <a:lnTo>
                      <a:pt x="244" y="211"/>
                    </a:lnTo>
                    <a:lnTo>
                      <a:pt x="244" y="213"/>
                    </a:lnTo>
                    <a:lnTo>
                      <a:pt x="244" y="217"/>
                    </a:lnTo>
                    <a:lnTo>
                      <a:pt x="242" y="221"/>
                    </a:lnTo>
                    <a:lnTo>
                      <a:pt x="244" y="227"/>
                    </a:lnTo>
                    <a:lnTo>
                      <a:pt x="242" y="230"/>
                    </a:lnTo>
                    <a:lnTo>
                      <a:pt x="242" y="238"/>
                    </a:lnTo>
                    <a:lnTo>
                      <a:pt x="244" y="244"/>
                    </a:lnTo>
                    <a:lnTo>
                      <a:pt x="244" y="246"/>
                    </a:lnTo>
                    <a:lnTo>
                      <a:pt x="240" y="251"/>
                    </a:lnTo>
                    <a:lnTo>
                      <a:pt x="240" y="251"/>
                    </a:lnTo>
                    <a:lnTo>
                      <a:pt x="240" y="253"/>
                    </a:lnTo>
                    <a:lnTo>
                      <a:pt x="240" y="253"/>
                    </a:lnTo>
                    <a:lnTo>
                      <a:pt x="238" y="259"/>
                    </a:lnTo>
                    <a:lnTo>
                      <a:pt x="240" y="268"/>
                    </a:lnTo>
                    <a:lnTo>
                      <a:pt x="240" y="270"/>
                    </a:lnTo>
                    <a:lnTo>
                      <a:pt x="242" y="272"/>
                    </a:lnTo>
                    <a:lnTo>
                      <a:pt x="242" y="276"/>
                    </a:lnTo>
                    <a:lnTo>
                      <a:pt x="240" y="276"/>
                    </a:lnTo>
                    <a:lnTo>
                      <a:pt x="242" y="280"/>
                    </a:lnTo>
                    <a:lnTo>
                      <a:pt x="250" y="286"/>
                    </a:lnTo>
                    <a:lnTo>
                      <a:pt x="259" y="291"/>
                    </a:lnTo>
                    <a:lnTo>
                      <a:pt x="269" y="297"/>
                    </a:lnTo>
                    <a:lnTo>
                      <a:pt x="272" y="301"/>
                    </a:lnTo>
                    <a:lnTo>
                      <a:pt x="272" y="305"/>
                    </a:lnTo>
                    <a:lnTo>
                      <a:pt x="267" y="314"/>
                    </a:lnTo>
                    <a:lnTo>
                      <a:pt x="267" y="318"/>
                    </a:lnTo>
                    <a:lnTo>
                      <a:pt x="269" y="322"/>
                    </a:lnTo>
                    <a:lnTo>
                      <a:pt x="274" y="327"/>
                    </a:lnTo>
                    <a:lnTo>
                      <a:pt x="280" y="327"/>
                    </a:lnTo>
                    <a:lnTo>
                      <a:pt x="282" y="324"/>
                    </a:lnTo>
                    <a:lnTo>
                      <a:pt x="282" y="324"/>
                    </a:lnTo>
                    <a:lnTo>
                      <a:pt x="284" y="327"/>
                    </a:lnTo>
                    <a:lnTo>
                      <a:pt x="284" y="335"/>
                    </a:lnTo>
                    <a:lnTo>
                      <a:pt x="282" y="339"/>
                    </a:lnTo>
                    <a:lnTo>
                      <a:pt x="278" y="346"/>
                    </a:lnTo>
                    <a:lnTo>
                      <a:pt x="278" y="352"/>
                    </a:lnTo>
                    <a:lnTo>
                      <a:pt x="276" y="354"/>
                    </a:lnTo>
                    <a:lnTo>
                      <a:pt x="276" y="352"/>
                    </a:lnTo>
                    <a:lnTo>
                      <a:pt x="274" y="354"/>
                    </a:lnTo>
                    <a:lnTo>
                      <a:pt x="272" y="360"/>
                    </a:lnTo>
                    <a:lnTo>
                      <a:pt x="274" y="364"/>
                    </a:lnTo>
                    <a:lnTo>
                      <a:pt x="272" y="369"/>
                    </a:lnTo>
                    <a:lnTo>
                      <a:pt x="261" y="375"/>
                    </a:lnTo>
                    <a:lnTo>
                      <a:pt x="253" y="377"/>
                    </a:lnTo>
                    <a:lnTo>
                      <a:pt x="250" y="375"/>
                    </a:lnTo>
                    <a:lnTo>
                      <a:pt x="250" y="379"/>
                    </a:lnTo>
                    <a:lnTo>
                      <a:pt x="238" y="383"/>
                    </a:lnTo>
                    <a:lnTo>
                      <a:pt x="223" y="388"/>
                    </a:lnTo>
                    <a:lnTo>
                      <a:pt x="215" y="388"/>
                    </a:lnTo>
                    <a:lnTo>
                      <a:pt x="208" y="386"/>
                    </a:lnTo>
                    <a:lnTo>
                      <a:pt x="202" y="388"/>
                    </a:lnTo>
                    <a:lnTo>
                      <a:pt x="198" y="388"/>
                    </a:lnTo>
                    <a:lnTo>
                      <a:pt x="194" y="386"/>
                    </a:lnTo>
                    <a:lnTo>
                      <a:pt x="189" y="383"/>
                    </a:lnTo>
                    <a:lnTo>
                      <a:pt x="185" y="383"/>
                    </a:lnTo>
                    <a:lnTo>
                      <a:pt x="185" y="381"/>
                    </a:lnTo>
                    <a:lnTo>
                      <a:pt x="183" y="381"/>
                    </a:lnTo>
                    <a:lnTo>
                      <a:pt x="183" y="386"/>
                    </a:lnTo>
                    <a:lnTo>
                      <a:pt x="183" y="388"/>
                    </a:lnTo>
                    <a:lnTo>
                      <a:pt x="183" y="394"/>
                    </a:lnTo>
                    <a:lnTo>
                      <a:pt x="185" y="396"/>
                    </a:lnTo>
                    <a:lnTo>
                      <a:pt x="185" y="400"/>
                    </a:lnTo>
                    <a:lnTo>
                      <a:pt x="189" y="400"/>
                    </a:lnTo>
                    <a:lnTo>
                      <a:pt x="189" y="402"/>
                    </a:lnTo>
                    <a:lnTo>
                      <a:pt x="189" y="407"/>
                    </a:lnTo>
                    <a:lnTo>
                      <a:pt x="187" y="407"/>
                    </a:lnTo>
                    <a:lnTo>
                      <a:pt x="187" y="407"/>
                    </a:lnTo>
                    <a:lnTo>
                      <a:pt x="183" y="411"/>
                    </a:lnTo>
                    <a:lnTo>
                      <a:pt x="185" y="413"/>
                    </a:lnTo>
                    <a:lnTo>
                      <a:pt x="183" y="415"/>
                    </a:lnTo>
                    <a:lnTo>
                      <a:pt x="183" y="419"/>
                    </a:lnTo>
                    <a:lnTo>
                      <a:pt x="185" y="423"/>
                    </a:lnTo>
                    <a:lnTo>
                      <a:pt x="189" y="423"/>
                    </a:lnTo>
                    <a:lnTo>
                      <a:pt x="187" y="428"/>
                    </a:lnTo>
                    <a:lnTo>
                      <a:pt x="187" y="430"/>
                    </a:lnTo>
                    <a:lnTo>
                      <a:pt x="187" y="432"/>
                    </a:lnTo>
                    <a:lnTo>
                      <a:pt x="187" y="436"/>
                    </a:lnTo>
                    <a:lnTo>
                      <a:pt x="183" y="440"/>
                    </a:lnTo>
                    <a:lnTo>
                      <a:pt x="183" y="440"/>
                    </a:lnTo>
                    <a:lnTo>
                      <a:pt x="177" y="445"/>
                    </a:lnTo>
                    <a:lnTo>
                      <a:pt x="166" y="447"/>
                    </a:lnTo>
                    <a:lnTo>
                      <a:pt x="160" y="445"/>
                    </a:lnTo>
                    <a:lnTo>
                      <a:pt x="151" y="438"/>
                    </a:lnTo>
                    <a:lnTo>
                      <a:pt x="145" y="436"/>
                    </a:lnTo>
                    <a:lnTo>
                      <a:pt x="141" y="436"/>
                    </a:lnTo>
                    <a:lnTo>
                      <a:pt x="139" y="436"/>
                    </a:lnTo>
                    <a:lnTo>
                      <a:pt x="141" y="434"/>
                    </a:lnTo>
                    <a:lnTo>
                      <a:pt x="137" y="434"/>
                    </a:lnTo>
                    <a:lnTo>
                      <a:pt x="132" y="438"/>
                    </a:lnTo>
                    <a:lnTo>
                      <a:pt x="132" y="445"/>
                    </a:lnTo>
                    <a:lnTo>
                      <a:pt x="137" y="449"/>
                    </a:lnTo>
                    <a:lnTo>
                      <a:pt x="139" y="455"/>
                    </a:lnTo>
                    <a:lnTo>
                      <a:pt x="139" y="466"/>
                    </a:lnTo>
                    <a:lnTo>
                      <a:pt x="141" y="468"/>
                    </a:lnTo>
                    <a:lnTo>
                      <a:pt x="145" y="472"/>
                    </a:lnTo>
                    <a:lnTo>
                      <a:pt x="151" y="470"/>
                    </a:lnTo>
                    <a:lnTo>
                      <a:pt x="153" y="472"/>
                    </a:lnTo>
                    <a:lnTo>
                      <a:pt x="151" y="474"/>
                    </a:lnTo>
                    <a:lnTo>
                      <a:pt x="149" y="474"/>
                    </a:lnTo>
                    <a:lnTo>
                      <a:pt x="151" y="476"/>
                    </a:lnTo>
                    <a:lnTo>
                      <a:pt x="158" y="474"/>
                    </a:lnTo>
                    <a:lnTo>
                      <a:pt x="158" y="472"/>
                    </a:lnTo>
                    <a:lnTo>
                      <a:pt x="156" y="472"/>
                    </a:lnTo>
                    <a:lnTo>
                      <a:pt x="153" y="470"/>
                    </a:lnTo>
                    <a:lnTo>
                      <a:pt x="156" y="468"/>
                    </a:lnTo>
                    <a:lnTo>
                      <a:pt x="160" y="468"/>
                    </a:lnTo>
                    <a:lnTo>
                      <a:pt x="162" y="466"/>
                    </a:lnTo>
                    <a:lnTo>
                      <a:pt x="166" y="466"/>
                    </a:lnTo>
                    <a:lnTo>
                      <a:pt x="168" y="472"/>
                    </a:lnTo>
                    <a:lnTo>
                      <a:pt x="168" y="474"/>
                    </a:lnTo>
                    <a:lnTo>
                      <a:pt x="166" y="476"/>
                    </a:lnTo>
                    <a:lnTo>
                      <a:pt x="168" y="478"/>
                    </a:lnTo>
                    <a:lnTo>
                      <a:pt x="170" y="483"/>
                    </a:lnTo>
                    <a:lnTo>
                      <a:pt x="170" y="487"/>
                    </a:lnTo>
                    <a:lnTo>
                      <a:pt x="162" y="491"/>
                    </a:lnTo>
                    <a:lnTo>
                      <a:pt x="160" y="489"/>
                    </a:lnTo>
                    <a:lnTo>
                      <a:pt x="158" y="487"/>
                    </a:lnTo>
                    <a:lnTo>
                      <a:pt x="158" y="485"/>
                    </a:lnTo>
                    <a:lnTo>
                      <a:pt x="158" y="483"/>
                    </a:lnTo>
                    <a:lnTo>
                      <a:pt x="153" y="480"/>
                    </a:lnTo>
                    <a:lnTo>
                      <a:pt x="147" y="480"/>
                    </a:lnTo>
                    <a:lnTo>
                      <a:pt x="145" y="485"/>
                    </a:lnTo>
                    <a:lnTo>
                      <a:pt x="143" y="487"/>
                    </a:lnTo>
                    <a:lnTo>
                      <a:pt x="145" y="489"/>
                    </a:lnTo>
                    <a:lnTo>
                      <a:pt x="149" y="489"/>
                    </a:lnTo>
                    <a:lnTo>
                      <a:pt x="156" y="491"/>
                    </a:lnTo>
                    <a:lnTo>
                      <a:pt x="156" y="493"/>
                    </a:lnTo>
                    <a:lnTo>
                      <a:pt x="151" y="497"/>
                    </a:lnTo>
                    <a:lnTo>
                      <a:pt x="145" y="499"/>
                    </a:lnTo>
                    <a:lnTo>
                      <a:pt x="143" y="501"/>
                    </a:lnTo>
                    <a:lnTo>
                      <a:pt x="143" y="504"/>
                    </a:lnTo>
                    <a:lnTo>
                      <a:pt x="143" y="508"/>
                    </a:lnTo>
                    <a:lnTo>
                      <a:pt x="139" y="510"/>
                    </a:lnTo>
                    <a:lnTo>
                      <a:pt x="141" y="516"/>
                    </a:lnTo>
                    <a:lnTo>
                      <a:pt x="143" y="518"/>
                    </a:lnTo>
                    <a:lnTo>
                      <a:pt x="143" y="520"/>
                    </a:lnTo>
                    <a:lnTo>
                      <a:pt x="141" y="523"/>
                    </a:lnTo>
                    <a:lnTo>
                      <a:pt x="145" y="529"/>
                    </a:lnTo>
                    <a:lnTo>
                      <a:pt x="145" y="531"/>
                    </a:lnTo>
                    <a:lnTo>
                      <a:pt x="143" y="533"/>
                    </a:lnTo>
                    <a:lnTo>
                      <a:pt x="145" y="533"/>
                    </a:lnTo>
                    <a:lnTo>
                      <a:pt x="139" y="537"/>
                    </a:lnTo>
                    <a:lnTo>
                      <a:pt x="139" y="542"/>
                    </a:lnTo>
                    <a:lnTo>
                      <a:pt x="139" y="542"/>
                    </a:lnTo>
                    <a:lnTo>
                      <a:pt x="143" y="544"/>
                    </a:lnTo>
                    <a:lnTo>
                      <a:pt x="143" y="546"/>
                    </a:lnTo>
                    <a:lnTo>
                      <a:pt x="143" y="548"/>
                    </a:lnTo>
                    <a:lnTo>
                      <a:pt x="137" y="548"/>
                    </a:lnTo>
                    <a:lnTo>
                      <a:pt x="135" y="548"/>
                    </a:lnTo>
                    <a:lnTo>
                      <a:pt x="128" y="548"/>
                    </a:lnTo>
                    <a:lnTo>
                      <a:pt x="124" y="552"/>
                    </a:lnTo>
                    <a:lnTo>
                      <a:pt x="120" y="554"/>
                    </a:lnTo>
                    <a:lnTo>
                      <a:pt x="116" y="556"/>
                    </a:lnTo>
                    <a:lnTo>
                      <a:pt x="113" y="558"/>
                    </a:lnTo>
                    <a:lnTo>
                      <a:pt x="113" y="563"/>
                    </a:lnTo>
                    <a:lnTo>
                      <a:pt x="111" y="567"/>
                    </a:lnTo>
                    <a:lnTo>
                      <a:pt x="107" y="569"/>
                    </a:lnTo>
                    <a:lnTo>
                      <a:pt x="107" y="571"/>
                    </a:lnTo>
                    <a:lnTo>
                      <a:pt x="109" y="575"/>
                    </a:lnTo>
                    <a:lnTo>
                      <a:pt x="109" y="579"/>
                    </a:lnTo>
                    <a:lnTo>
                      <a:pt x="113" y="586"/>
                    </a:lnTo>
                    <a:lnTo>
                      <a:pt x="118" y="590"/>
                    </a:lnTo>
                    <a:lnTo>
                      <a:pt x="120" y="590"/>
                    </a:lnTo>
                    <a:lnTo>
                      <a:pt x="124" y="594"/>
                    </a:lnTo>
                    <a:lnTo>
                      <a:pt x="132" y="603"/>
                    </a:lnTo>
                    <a:lnTo>
                      <a:pt x="139" y="603"/>
                    </a:lnTo>
                    <a:lnTo>
                      <a:pt x="143" y="603"/>
                    </a:lnTo>
                    <a:lnTo>
                      <a:pt x="145" y="601"/>
                    </a:lnTo>
                    <a:lnTo>
                      <a:pt x="147" y="603"/>
                    </a:lnTo>
                    <a:lnTo>
                      <a:pt x="149" y="605"/>
                    </a:lnTo>
                    <a:lnTo>
                      <a:pt x="147" y="607"/>
                    </a:lnTo>
                    <a:lnTo>
                      <a:pt x="147" y="609"/>
                    </a:lnTo>
                    <a:lnTo>
                      <a:pt x="149" y="613"/>
                    </a:lnTo>
                    <a:lnTo>
                      <a:pt x="149" y="615"/>
                    </a:lnTo>
                    <a:lnTo>
                      <a:pt x="147" y="620"/>
                    </a:lnTo>
                    <a:lnTo>
                      <a:pt x="149" y="620"/>
                    </a:lnTo>
                    <a:lnTo>
                      <a:pt x="153" y="622"/>
                    </a:lnTo>
                    <a:lnTo>
                      <a:pt x="149" y="624"/>
                    </a:lnTo>
                    <a:lnTo>
                      <a:pt x="149" y="626"/>
                    </a:lnTo>
                    <a:lnTo>
                      <a:pt x="151" y="628"/>
                    </a:lnTo>
                    <a:lnTo>
                      <a:pt x="147" y="632"/>
                    </a:lnTo>
                    <a:lnTo>
                      <a:pt x="145" y="634"/>
                    </a:lnTo>
                    <a:lnTo>
                      <a:pt x="143" y="636"/>
                    </a:lnTo>
                    <a:lnTo>
                      <a:pt x="141" y="636"/>
                    </a:lnTo>
                    <a:lnTo>
                      <a:pt x="139" y="641"/>
                    </a:lnTo>
                    <a:lnTo>
                      <a:pt x="137" y="645"/>
                    </a:lnTo>
                    <a:lnTo>
                      <a:pt x="132" y="647"/>
                    </a:lnTo>
                    <a:lnTo>
                      <a:pt x="128" y="651"/>
                    </a:lnTo>
                    <a:lnTo>
                      <a:pt x="128" y="655"/>
                    </a:lnTo>
                    <a:lnTo>
                      <a:pt x="126" y="660"/>
                    </a:lnTo>
                    <a:lnTo>
                      <a:pt x="122" y="662"/>
                    </a:lnTo>
                    <a:lnTo>
                      <a:pt x="122" y="666"/>
                    </a:lnTo>
                    <a:lnTo>
                      <a:pt x="124" y="664"/>
                    </a:lnTo>
                    <a:lnTo>
                      <a:pt x="126" y="664"/>
                    </a:lnTo>
                    <a:lnTo>
                      <a:pt x="128" y="670"/>
                    </a:lnTo>
                    <a:lnTo>
                      <a:pt x="126" y="674"/>
                    </a:lnTo>
                    <a:lnTo>
                      <a:pt x="124" y="679"/>
                    </a:lnTo>
                    <a:lnTo>
                      <a:pt x="122" y="681"/>
                    </a:lnTo>
                    <a:lnTo>
                      <a:pt x="118" y="685"/>
                    </a:lnTo>
                    <a:lnTo>
                      <a:pt x="116" y="683"/>
                    </a:lnTo>
                    <a:lnTo>
                      <a:pt x="113" y="681"/>
                    </a:lnTo>
                    <a:lnTo>
                      <a:pt x="111" y="679"/>
                    </a:lnTo>
                    <a:lnTo>
                      <a:pt x="113" y="681"/>
                    </a:lnTo>
                    <a:lnTo>
                      <a:pt x="113" y="685"/>
                    </a:lnTo>
                    <a:lnTo>
                      <a:pt x="113" y="687"/>
                    </a:lnTo>
                    <a:lnTo>
                      <a:pt x="111" y="689"/>
                    </a:lnTo>
                    <a:lnTo>
                      <a:pt x="107" y="693"/>
                    </a:lnTo>
                    <a:lnTo>
                      <a:pt x="105" y="700"/>
                    </a:lnTo>
                    <a:lnTo>
                      <a:pt x="105" y="706"/>
                    </a:lnTo>
                    <a:lnTo>
                      <a:pt x="109" y="712"/>
                    </a:lnTo>
                    <a:lnTo>
                      <a:pt x="113" y="721"/>
                    </a:lnTo>
                    <a:lnTo>
                      <a:pt x="113" y="725"/>
                    </a:lnTo>
                    <a:lnTo>
                      <a:pt x="113" y="725"/>
                    </a:lnTo>
                    <a:lnTo>
                      <a:pt x="113" y="727"/>
                    </a:lnTo>
                    <a:lnTo>
                      <a:pt x="109" y="729"/>
                    </a:lnTo>
                    <a:lnTo>
                      <a:pt x="113" y="731"/>
                    </a:lnTo>
                    <a:lnTo>
                      <a:pt x="116" y="731"/>
                    </a:lnTo>
                    <a:lnTo>
                      <a:pt x="118" y="733"/>
                    </a:lnTo>
                    <a:lnTo>
                      <a:pt x="120" y="738"/>
                    </a:lnTo>
                    <a:lnTo>
                      <a:pt x="126" y="742"/>
                    </a:lnTo>
                    <a:lnTo>
                      <a:pt x="130" y="746"/>
                    </a:lnTo>
                    <a:lnTo>
                      <a:pt x="130" y="748"/>
                    </a:lnTo>
                    <a:lnTo>
                      <a:pt x="128" y="748"/>
                    </a:lnTo>
                    <a:lnTo>
                      <a:pt x="124" y="746"/>
                    </a:lnTo>
                    <a:lnTo>
                      <a:pt x="118" y="742"/>
                    </a:lnTo>
                    <a:lnTo>
                      <a:pt x="113" y="742"/>
                    </a:lnTo>
                    <a:lnTo>
                      <a:pt x="113" y="740"/>
                    </a:lnTo>
                    <a:lnTo>
                      <a:pt x="86" y="740"/>
                    </a:lnTo>
                    <a:lnTo>
                      <a:pt x="73" y="742"/>
                    </a:lnTo>
                    <a:lnTo>
                      <a:pt x="69" y="740"/>
                    </a:lnTo>
                    <a:lnTo>
                      <a:pt x="59" y="740"/>
                    </a:lnTo>
                    <a:lnTo>
                      <a:pt x="57" y="731"/>
                    </a:lnTo>
                    <a:lnTo>
                      <a:pt x="54" y="725"/>
                    </a:lnTo>
                    <a:lnTo>
                      <a:pt x="50" y="721"/>
                    </a:lnTo>
                    <a:lnTo>
                      <a:pt x="48" y="708"/>
                    </a:lnTo>
                    <a:lnTo>
                      <a:pt x="48" y="704"/>
                    </a:lnTo>
                    <a:lnTo>
                      <a:pt x="44" y="704"/>
                    </a:lnTo>
                    <a:lnTo>
                      <a:pt x="38" y="706"/>
                    </a:lnTo>
                    <a:lnTo>
                      <a:pt x="35" y="710"/>
                    </a:lnTo>
                    <a:lnTo>
                      <a:pt x="31" y="710"/>
                    </a:lnTo>
                    <a:lnTo>
                      <a:pt x="23" y="693"/>
                    </a:lnTo>
                    <a:lnTo>
                      <a:pt x="21" y="687"/>
                    </a:lnTo>
                    <a:lnTo>
                      <a:pt x="23" y="668"/>
                    </a:lnTo>
                    <a:lnTo>
                      <a:pt x="27" y="662"/>
                    </a:lnTo>
                    <a:lnTo>
                      <a:pt x="35" y="655"/>
                    </a:lnTo>
                    <a:lnTo>
                      <a:pt x="35" y="645"/>
                    </a:lnTo>
                    <a:lnTo>
                      <a:pt x="35" y="634"/>
                    </a:lnTo>
                    <a:lnTo>
                      <a:pt x="31" y="628"/>
                    </a:lnTo>
                    <a:lnTo>
                      <a:pt x="33" y="617"/>
                    </a:lnTo>
                    <a:lnTo>
                      <a:pt x="38" y="613"/>
                    </a:lnTo>
                    <a:lnTo>
                      <a:pt x="33" y="605"/>
                    </a:lnTo>
                    <a:lnTo>
                      <a:pt x="33" y="598"/>
                    </a:lnTo>
                    <a:lnTo>
                      <a:pt x="38" y="596"/>
                    </a:lnTo>
                    <a:lnTo>
                      <a:pt x="35" y="588"/>
                    </a:lnTo>
                    <a:lnTo>
                      <a:pt x="33" y="575"/>
                    </a:lnTo>
                    <a:lnTo>
                      <a:pt x="31" y="571"/>
                    </a:lnTo>
                    <a:lnTo>
                      <a:pt x="31" y="567"/>
                    </a:lnTo>
                    <a:lnTo>
                      <a:pt x="38" y="563"/>
                    </a:lnTo>
                    <a:lnTo>
                      <a:pt x="38" y="558"/>
                    </a:lnTo>
                    <a:lnTo>
                      <a:pt x="33" y="550"/>
                    </a:lnTo>
                    <a:lnTo>
                      <a:pt x="25" y="546"/>
                    </a:lnTo>
                    <a:lnTo>
                      <a:pt x="21" y="546"/>
                    </a:lnTo>
                    <a:lnTo>
                      <a:pt x="21" y="548"/>
                    </a:lnTo>
                    <a:lnTo>
                      <a:pt x="19" y="546"/>
                    </a:lnTo>
                    <a:lnTo>
                      <a:pt x="19" y="542"/>
                    </a:lnTo>
                    <a:lnTo>
                      <a:pt x="29" y="542"/>
                    </a:lnTo>
                    <a:lnTo>
                      <a:pt x="33" y="537"/>
                    </a:lnTo>
                    <a:lnTo>
                      <a:pt x="33" y="531"/>
                    </a:lnTo>
                    <a:lnTo>
                      <a:pt x="29" y="531"/>
                    </a:lnTo>
                    <a:lnTo>
                      <a:pt x="27" y="533"/>
                    </a:lnTo>
                    <a:lnTo>
                      <a:pt x="23" y="531"/>
                    </a:lnTo>
                    <a:lnTo>
                      <a:pt x="21" y="523"/>
                    </a:lnTo>
                    <a:lnTo>
                      <a:pt x="16" y="514"/>
                    </a:lnTo>
                    <a:lnTo>
                      <a:pt x="16" y="510"/>
                    </a:lnTo>
                    <a:lnTo>
                      <a:pt x="19" y="501"/>
                    </a:lnTo>
                    <a:lnTo>
                      <a:pt x="12" y="499"/>
                    </a:lnTo>
                    <a:lnTo>
                      <a:pt x="10" y="493"/>
                    </a:lnTo>
                    <a:lnTo>
                      <a:pt x="8" y="478"/>
                    </a:lnTo>
                    <a:lnTo>
                      <a:pt x="12" y="476"/>
                    </a:lnTo>
                    <a:lnTo>
                      <a:pt x="14" y="470"/>
                    </a:lnTo>
                    <a:lnTo>
                      <a:pt x="12" y="468"/>
                    </a:lnTo>
                    <a:lnTo>
                      <a:pt x="8" y="466"/>
                    </a:lnTo>
                    <a:lnTo>
                      <a:pt x="6" y="455"/>
                    </a:lnTo>
                    <a:lnTo>
                      <a:pt x="6" y="442"/>
                    </a:lnTo>
                    <a:lnTo>
                      <a:pt x="8" y="428"/>
                    </a:lnTo>
                    <a:lnTo>
                      <a:pt x="4" y="421"/>
                    </a:lnTo>
                    <a:lnTo>
                      <a:pt x="2" y="415"/>
                    </a:lnTo>
                    <a:lnTo>
                      <a:pt x="10" y="405"/>
                    </a:lnTo>
                    <a:lnTo>
                      <a:pt x="10" y="394"/>
                    </a:lnTo>
                    <a:lnTo>
                      <a:pt x="16" y="392"/>
                    </a:lnTo>
                    <a:lnTo>
                      <a:pt x="19" y="388"/>
                    </a:lnTo>
                    <a:lnTo>
                      <a:pt x="8" y="364"/>
                    </a:lnTo>
                    <a:lnTo>
                      <a:pt x="8" y="356"/>
                    </a:lnTo>
                    <a:lnTo>
                      <a:pt x="8" y="352"/>
                    </a:lnTo>
                    <a:lnTo>
                      <a:pt x="8" y="337"/>
                    </a:lnTo>
                    <a:lnTo>
                      <a:pt x="12" y="329"/>
                    </a:lnTo>
                    <a:lnTo>
                      <a:pt x="16" y="324"/>
                    </a:lnTo>
                    <a:lnTo>
                      <a:pt x="16" y="316"/>
                    </a:lnTo>
                    <a:lnTo>
                      <a:pt x="12" y="310"/>
                    </a:lnTo>
                    <a:lnTo>
                      <a:pt x="10" y="308"/>
                    </a:lnTo>
                    <a:lnTo>
                      <a:pt x="14" y="301"/>
                    </a:lnTo>
                    <a:lnTo>
                      <a:pt x="12" y="293"/>
                    </a:lnTo>
                    <a:lnTo>
                      <a:pt x="16" y="284"/>
                    </a:lnTo>
                    <a:lnTo>
                      <a:pt x="21" y="284"/>
                    </a:lnTo>
                    <a:lnTo>
                      <a:pt x="21" y="274"/>
                    </a:lnTo>
                    <a:lnTo>
                      <a:pt x="19" y="259"/>
                    </a:lnTo>
                    <a:lnTo>
                      <a:pt x="16" y="257"/>
                    </a:lnTo>
                    <a:lnTo>
                      <a:pt x="14" y="244"/>
                    </a:lnTo>
                    <a:lnTo>
                      <a:pt x="10" y="238"/>
                    </a:lnTo>
                    <a:lnTo>
                      <a:pt x="6" y="232"/>
                    </a:lnTo>
                    <a:lnTo>
                      <a:pt x="6" y="227"/>
                    </a:lnTo>
                    <a:lnTo>
                      <a:pt x="2" y="223"/>
                    </a:lnTo>
                    <a:lnTo>
                      <a:pt x="0" y="213"/>
                    </a:lnTo>
                    <a:lnTo>
                      <a:pt x="2" y="204"/>
                    </a:lnTo>
                    <a:lnTo>
                      <a:pt x="6" y="202"/>
                    </a:lnTo>
                    <a:lnTo>
                      <a:pt x="6" y="194"/>
                    </a:lnTo>
                    <a:lnTo>
                      <a:pt x="10" y="190"/>
                    </a:lnTo>
                    <a:lnTo>
                      <a:pt x="10" y="179"/>
                    </a:lnTo>
                    <a:lnTo>
                      <a:pt x="6" y="173"/>
                    </a:lnTo>
                    <a:lnTo>
                      <a:pt x="6" y="160"/>
                    </a:lnTo>
                    <a:lnTo>
                      <a:pt x="8" y="158"/>
                    </a:lnTo>
                    <a:lnTo>
                      <a:pt x="10" y="143"/>
                    </a:lnTo>
                    <a:lnTo>
                      <a:pt x="14" y="139"/>
                    </a:lnTo>
                    <a:lnTo>
                      <a:pt x="19" y="124"/>
                    </a:lnTo>
                    <a:lnTo>
                      <a:pt x="25" y="120"/>
                    </a:lnTo>
                    <a:lnTo>
                      <a:pt x="29" y="118"/>
                    </a:lnTo>
                    <a:lnTo>
                      <a:pt x="31" y="114"/>
                    </a:lnTo>
                    <a:lnTo>
                      <a:pt x="29" y="112"/>
                    </a:lnTo>
                    <a:lnTo>
                      <a:pt x="29" y="107"/>
                    </a:lnTo>
                    <a:lnTo>
                      <a:pt x="27" y="103"/>
                    </a:lnTo>
                    <a:lnTo>
                      <a:pt x="25" y="101"/>
                    </a:lnTo>
                    <a:lnTo>
                      <a:pt x="27" y="97"/>
                    </a:lnTo>
                    <a:lnTo>
                      <a:pt x="29" y="95"/>
                    </a:lnTo>
                    <a:lnTo>
                      <a:pt x="29" y="90"/>
                    </a:lnTo>
                    <a:lnTo>
                      <a:pt x="25" y="84"/>
                    </a:lnTo>
                    <a:lnTo>
                      <a:pt x="25" y="78"/>
                    </a:lnTo>
                    <a:lnTo>
                      <a:pt x="27" y="74"/>
                    </a:lnTo>
                    <a:lnTo>
                      <a:pt x="25" y="69"/>
                    </a:lnTo>
                    <a:lnTo>
                      <a:pt x="23" y="67"/>
                    </a:lnTo>
                    <a:lnTo>
                      <a:pt x="23" y="61"/>
                    </a:lnTo>
                    <a:lnTo>
                      <a:pt x="48" y="48"/>
                    </a:lnTo>
                    <a:lnTo>
                      <a:pt x="52" y="25"/>
                    </a:lnTo>
                    <a:lnTo>
                      <a:pt x="50" y="21"/>
                    </a:lnTo>
                    <a:lnTo>
                      <a:pt x="50" y="21"/>
                    </a:lnTo>
                    <a:close/>
                    <a:moveTo>
                      <a:pt x="212" y="818"/>
                    </a:moveTo>
                    <a:lnTo>
                      <a:pt x="217" y="820"/>
                    </a:lnTo>
                    <a:lnTo>
                      <a:pt x="221" y="818"/>
                    </a:lnTo>
                    <a:lnTo>
                      <a:pt x="225" y="816"/>
                    </a:lnTo>
                    <a:lnTo>
                      <a:pt x="229" y="811"/>
                    </a:lnTo>
                    <a:lnTo>
                      <a:pt x="223" y="811"/>
                    </a:lnTo>
                    <a:lnTo>
                      <a:pt x="221" y="816"/>
                    </a:lnTo>
                    <a:lnTo>
                      <a:pt x="217" y="816"/>
                    </a:lnTo>
                    <a:lnTo>
                      <a:pt x="212" y="818"/>
                    </a:lnTo>
                    <a:lnTo>
                      <a:pt x="212" y="818"/>
                    </a:lnTo>
                    <a:close/>
                    <a:moveTo>
                      <a:pt x="124" y="752"/>
                    </a:moveTo>
                    <a:lnTo>
                      <a:pt x="124" y="752"/>
                    </a:lnTo>
                    <a:lnTo>
                      <a:pt x="128" y="757"/>
                    </a:lnTo>
                    <a:lnTo>
                      <a:pt x="135" y="763"/>
                    </a:lnTo>
                    <a:lnTo>
                      <a:pt x="137" y="773"/>
                    </a:lnTo>
                    <a:lnTo>
                      <a:pt x="135" y="771"/>
                    </a:lnTo>
                    <a:lnTo>
                      <a:pt x="130" y="773"/>
                    </a:lnTo>
                    <a:lnTo>
                      <a:pt x="130" y="775"/>
                    </a:lnTo>
                    <a:lnTo>
                      <a:pt x="124" y="752"/>
                    </a:lnTo>
                    <a:lnTo>
                      <a:pt x="124" y="752"/>
                    </a:lnTo>
                    <a:close/>
                    <a:moveTo>
                      <a:pt x="130" y="778"/>
                    </a:moveTo>
                    <a:lnTo>
                      <a:pt x="135" y="778"/>
                    </a:lnTo>
                    <a:lnTo>
                      <a:pt x="139" y="778"/>
                    </a:lnTo>
                    <a:lnTo>
                      <a:pt x="141" y="782"/>
                    </a:lnTo>
                    <a:lnTo>
                      <a:pt x="143" y="788"/>
                    </a:lnTo>
                    <a:lnTo>
                      <a:pt x="149" y="788"/>
                    </a:lnTo>
                    <a:lnTo>
                      <a:pt x="153" y="792"/>
                    </a:lnTo>
                    <a:lnTo>
                      <a:pt x="153" y="799"/>
                    </a:lnTo>
                    <a:lnTo>
                      <a:pt x="158" y="799"/>
                    </a:lnTo>
                    <a:lnTo>
                      <a:pt x="175" y="805"/>
                    </a:lnTo>
                    <a:lnTo>
                      <a:pt x="177" y="807"/>
                    </a:lnTo>
                    <a:lnTo>
                      <a:pt x="181" y="807"/>
                    </a:lnTo>
                    <a:lnTo>
                      <a:pt x="187" y="813"/>
                    </a:lnTo>
                    <a:lnTo>
                      <a:pt x="191" y="813"/>
                    </a:lnTo>
                    <a:lnTo>
                      <a:pt x="198" y="811"/>
                    </a:lnTo>
                    <a:lnTo>
                      <a:pt x="202" y="813"/>
                    </a:lnTo>
                    <a:lnTo>
                      <a:pt x="202" y="816"/>
                    </a:lnTo>
                    <a:lnTo>
                      <a:pt x="198" y="820"/>
                    </a:lnTo>
                    <a:lnTo>
                      <a:pt x="196" y="818"/>
                    </a:lnTo>
                    <a:lnTo>
                      <a:pt x="191" y="818"/>
                    </a:lnTo>
                    <a:lnTo>
                      <a:pt x="189" y="822"/>
                    </a:lnTo>
                    <a:lnTo>
                      <a:pt x="187" y="826"/>
                    </a:lnTo>
                    <a:lnTo>
                      <a:pt x="183" y="826"/>
                    </a:lnTo>
                    <a:lnTo>
                      <a:pt x="177" y="826"/>
                    </a:lnTo>
                    <a:lnTo>
                      <a:pt x="172" y="822"/>
                    </a:lnTo>
                    <a:lnTo>
                      <a:pt x="164" y="822"/>
                    </a:lnTo>
                    <a:lnTo>
                      <a:pt x="160" y="822"/>
                    </a:lnTo>
                    <a:lnTo>
                      <a:pt x="151" y="822"/>
                    </a:lnTo>
                    <a:lnTo>
                      <a:pt x="143" y="824"/>
                    </a:lnTo>
                    <a:lnTo>
                      <a:pt x="141" y="824"/>
                    </a:lnTo>
                    <a:lnTo>
                      <a:pt x="141" y="816"/>
                    </a:lnTo>
                    <a:lnTo>
                      <a:pt x="149" y="816"/>
                    </a:lnTo>
                    <a:lnTo>
                      <a:pt x="156" y="813"/>
                    </a:lnTo>
                    <a:lnTo>
                      <a:pt x="158" y="813"/>
                    </a:lnTo>
                    <a:lnTo>
                      <a:pt x="158" y="811"/>
                    </a:lnTo>
                    <a:lnTo>
                      <a:pt x="153" y="813"/>
                    </a:lnTo>
                    <a:lnTo>
                      <a:pt x="147" y="813"/>
                    </a:lnTo>
                    <a:lnTo>
                      <a:pt x="141" y="813"/>
                    </a:lnTo>
                    <a:lnTo>
                      <a:pt x="139" y="813"/>
                    </a:lnTo>
                    <a:lnTo>
                      <a:pt x="130" y="778"/>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93" name="Freeform 199">
                <a:extLst>
                  <a:ext uri="{FF2B5EF4-FFF2-40B4-BE49-F238E27FC236}">
                    <a16:creationId xmlns:a16="http://schemas.microsoft.com/office/drawing/2014/main" id="{F9647397-A461-4E9E-A129-DC3278142C17}"/>
                  </a:ext>
                </a:extLst>
              </p:cNvPr>
              <p:cNvSpPr>
                <a:spLocks noEditPoints="1"/>
              </p:cNvSpPr>
              <p:nvPr/>
            </p:nvSpPr>
            <p:spPr bwMode="auto">
              <a:xfrm>
                <a:off x="7905016" y="4111836"/>
                <a:ext cx="173316" cy="716194"/>
              </a:xfrm>
              <a:custGeom>
                <a:avLst/>
                <a:gdLst>
                  <a:gd name="T0" fmla="*/ 146 w 215"/>
                  <a:gd name="T1" fmla="*/ 906 h 946"/>
                  <a:gd name="T2" fmla="*/ 144 w 215"/>
                  <a:gd name="T3" fmla="*/ 923 h 946"/>
                  <a:gd name="T4" fmla="*/ 184 w 215"/>
                  <a:gd name="T5" fmla="*/ 917 h 946"/>
                  <a:gd name="T6" fmla="*/ 142 w 215"/>
                  <a:gd name="T7" fmla="*/ 868 h 946"/>
                  <a:gd name="T8" fmla="*/ 167 w 215"/>
                  <a:gd name="T9" fmla="*/ 839 h 946"/>
                  <a:gd name="T10" fmla="*/ 78 w 215"/>
                  <a:gd name="T11" fmla="*/ 738 h 946"/>
                  <a:gd name="T12" fmla="*/ 76 w 215"/>
                  <a:gd name="T13" fmla="*/ 624 h 946"/>
                  <a:gd name="T14" fmla="*/ 59 w 215"/>
                  <a:gd name="T15" fmla="*/ 485 h 946"/>
                  <a:gd name="T16" fmla="*/ 45 w 215"/>
                  <a:gd name="T17" fmla="*/ 316 h 946"/>
                  <a:gd name="T18" fmla="*/ 72 w 215"/>
                  <a:gd name="T19" fmla="*/ 183 h 946"/>
                  <a:gd name="T20" fmla="*/ 47 w 215"/>
                  <a:gd name="T21" fmla="*/ 21 h 946"/>
                  <a:gd name="T22" fmla="*/ 24 w 215"/>
                  <a:gd name="T23" fmla="*/ 63 h 946"/>
                  <a:gd name="T24" fmla="*/ 24 w 215"/>
                  <a:gd name="T25" fmla="*/ 186 h 946"/>
                  <a:gd name="T26" fmla="*/ 17 w 215"/>
                  <a:gd name="T27" fmla="*/ 283 h 946"/>
                  <a:gd name="T28" fmla="*/ 24 w 215"/>
                  <a:gd name="T29" fmla="*/ 377 h 946"/>
                  <a:gd name="T30" fmla="*/ 5 w 215"/>
                  <a:gd name="T31" fmla="*/ 449 h 946"/>
                  <a:gd name="T32" fmla="*/ 13 w 215"/>
                  <a:gd name="T33" fmla="*/ 523 h 946"/>
                  <a:gd name="T34" fmla="*/ 41 w 215"/>
                  <a:gd name="T35" fmla="*/ 567 h 946"/>
                  <a:gd name="T36" fmla="*/ 41 w 215"/>
                  <a:gd name="T37" fmla="*/ 609 h 946"/>
                  <a:gd name="T38" fmla="*/ 36 w 215"/>
                  <a:gd name="T39" fmla="*/ 675 h 946"/>
                  <a:gd name="T40" fmla="*/ 13 w 215"/>
                  <a:gd name="T41" fmla="*/ 668 h 946"/>
                  <a:gd name="T42" fmla="*/ 19 w 215"/>
                  <a:gd name="T43" fmla="*/ 694 h 946"/>
                  <a:gd name="T44" fmla="*/ 45 w 215"/>
                  <a:gd name="T45" fmla="*/ 719 h 946"/>
                  <a:gd name="T46" fmla="*/ 41 w 215"/>
                  <a:gd name="T47" fmla="*/ 746 h 946"/>
                  <a:gd name="T48" fmla="*/ 45 w 215"/>
                  <a:gd name="T49" fmla="*/ 784 h 946"/>
                  <a:gd name="T50" fmla="*/ 70 w 215"/>
                  <a:gd name="T51" fmla="*/ 824 h 946"/>
                  <a:gd name="T52" fmla="*/ 78 w 215"/>
                  <a:gd name="T53" fmla="*/ 826 h 946"/>
                  <a:gd name="T54" fmla="*/ 87 w 215"/>
                  <a:gd name="T55" fmla="*/ 841 h 946"/>
                  <a:gd name="T56" fmla="*/ 81 w 215"/>
                  <a:gd name="T57" fmla="*/ 866 h 946"/>
                  <a:gd name="T58" fmla="*/ 119 w 215"/>
                  <a:gd name="T59" fmla="*/ 854 h 946"/>
                  <a:gd name="T60" fmla="*/ 106 w 215"/>
                  <a:gd name="T61" fmla="*/ 877 h 946"/>
                  <a:gd name="T62" fmla="*/ 116 w 215"/>
                  <a:gd name="T63" fmla="*/ 879 h 946"/>
                  <a:gd name="T64" fmla="*/ 133 w 215"/>
                  <a:gd name="T65" fmla="*/ 858 h 946"/>
                  <a:gd name="T66" fmla="*/ 19 w 215"/>
                  <a:gd name="T67" fmla="*/ 582 h 946"/>
                  <a:gd name="T68" fmla="*/ 13 w 215"/>
                  <a:gd name="T69" fmla="*/ 561 h 946"/>
                  <a:gd name="T70" fmla="*/ 7 w 215"/>
                  <a:gd name="T71" fmla="*/ 613 h 946"/>
                  <a:gd name="T72" fmla="*/ 17 w 215"/>
                  <a:gd name="T73" fmla="*/ 616 h 946"/>
                  <a:gd name="T74" fmla="*/ 30 w 215"/>
                  <a:gd name="T75" fmla="*/ 632 h 946"/>
                  <a:gd name="T76" fmla="*/ 15 w 215"/>
                  <a:gd name="T77" fmla="*/ 637 h 946"/>
                  <a:gd name="T78" fmla="*/ 34 w 215"/>
                  <a:gd name="T79" fmla="*/ 628 h 946"/>
                  <a:gd name="T80" fmla="*/ 19 w 215"/>
                  <a:gd name="T81" fmla="*/ 641 h 946"/>
                  <a:gd name="T82" fmla="*/ 19 w 215"/>
                  <a:gd name="T83" fmla="*/ 660 h 946"/>
                  <a:gd name="T84" fmla="*/ 30 w 215"/>
                  <a:gd name="T85" fmla="*/ 744 h 946"/>
                  <a:gd name="T86" fmla="*/ 19 w 215"/>
                  <a:gd name="T87" fmla="*/ 746 h 946"/>
                  <a:gd name="T88" fmla="*/ 26 w 215"/>
                  <a:gd name="T89" fmla="*/ 769 h 946"/>
                  <a:gd name="T90" fmla="*/ 41 w 215"/>
                  <a:gd name="T91" fmla="*/ 757 h 946"/>
                  <a:gd name="T92" fmla="*/ 34 w 215"/>
                  <a:gd name="T93" fmla="*/ 795 h 946"/>
                  <a:gd name="T94" fmla="*/ 49 w 215"/>
                  <a:gd name="T95" fmla="*/ 803 h 946"/>
                  <a:gd name="T96" fmla="*/ 55 w 215"/>
                  <a:gd name="T97" fmla="*/ 820 h 946"/>
                  <a:gd name="T98" fmla="*/ 53 w 215"/>
                  <a:gd name="T99" fmla="*/ 831 h 946"/>
                  <a:gd name="T100" fmla="*/ 57 w 215"/>
                  <a:gd name="T101" fmla="*/ 841 h 946"/>
                  <a:gd name="T102" fmla="*/ 66 w 215"/>
                  <a:gd name="T103" fmla="*/ 847 h 946"/>
                  <a:gd name="T104" fmla="*/ 76 w 215"/>
                  <a:gd name="T105" fmla="*/ 879 h 946"/>
                  <a:gd name="T106" fmla="*/ 74 w 215"/>
                  <a:gd name="T107" fmla="*/ 883 h 946"/>
                  <a:gd name="T108" fmla="*/ 87 w 215"/>
                  <a:gd name="T109" fmla="*/ 887 h 946"/>
                  <a:gd name="T110" fmla="*/ 116 w 215"/>
                  <a:gd name="T111" fmla="*/ 902 h 946"/>
                  <a:gd name="T112" fmla="*/ 123 w 215"/>
                  <a:gd name="T113" fmla="*/ 896 h 946"/>
                  <a:gd name="T114" fmla="*/ 146 w 215"/>
                  <a:gd name="T115" fmla="*/ 898 h 946"/>
                  <a:gd name="T116" fmla="*/ 215 w 215"/>
                  <a:gd name="T117" fmla="*/ 940 h 946"/>
                  <a:gd name="T118" fmla="*/ 196 w 215"/>
                  <a:gd name="T119" fmla="*/ 927 h 946"/>
                  <a:gd name="T120" fmla="*/ 178 w 215"/>
                  <a:gd name="T121" fmla="*/ 934 h 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5" h="946">
                    <a:moveTo>
                      <a:pt x="184" y="917"/>
                    </a:moveTo>
                    <a:lnTo>
                      <a:pt x="184" y="909"/>
                    </a:lnTo>
                    <a:lnTo>
                      <a:pt x="180" y="909"/>
                    </a:lnTo>
                    <a:lnTo>
                      <a:pt x="178" y="906"/>
                    </a:lnTo>
                    <a:lnTo>
                      <a:pt x="169" y="904"/>
                    </a:lnTo>
                    <a:lnTo>
                      <a:pt x="161" y="902"/>
                    </a:lnTo>
                    <a:lnTo>
                      <a:pt x="156" y="900"/>
                    </a:lnTo>
                    <a:lnTo>
                      <a:pt x="154" y="902"/>
                    </a:lnTo>
                    <a:lnTo>
                      <a:pt x="156" y="902"/>
                    </a:lnTo>
                    <a:lnTo>
                      <a:pt x="154" y="904"/>
                    </a:lnTo>
                    <a:lnTo>
                      <a:pt x="152" y="904"/>
                    </a:lnTo>
                    <a:lnTo>
                      <a:pt x="146" y="900"/>
                    </a:lnTo>
                    <a:lnTo>
                      <a:pt x="144" y="898"/>
                    </a:lnTo>
                    <a:lnTo>
                      <a:pt x="142" y="900"/>
                    </a:lnTo>
                    <a:lnTo>
                      <a:pt x="144" y="902"/>
                    </a:lnTo>
                    <a:lnTo>
                      <a:pt x="152" y="906"/>
                    </a:lnTo>
                    <a:lnTo>
                      <a:pt x="152" y="906"/>
                    </a:lnTo>
                    <a:lnTo>
                      <a:pt x="150" y="906"/>
                    </a:lnTo>
                    <a:lnTo>
                      <a:pt x="150" y="909"/>
                    </a:lnTo>
                    <a:lnTo>
                      <a:pt x="148" y="909"/>
                    </a:lnTo>
                    <a:lnTo>
                      <a:pt x="148" y="909"/>
                    </a:lnTo>
                    <a:lnTo>
                      <a:pt x="146" y="906"/>
                    </a:lnTo>
                    <a:lnTo>
                      <a:pt x="142" y="904"/>
                    </a:lnTo>
                    <a:lnTo>
                      <a:pt x="142" y="906"/>
                    </a:lnTo>
                    <a:lnTo>
                      <a:pt x="142" y="909"/>
                    </a:lnTo>
                    <a:lnTo>
                      <a:pt x="140" y="909"/>
                    </a:lnTo>
                    <a:lnTo>
                      <a:pt x="133" y="909"/>
                    </a:lnTo>
                    <a:lnTo>
                      <a:pt x="131" y="911"/>
                    </a:lnTo>
                    <a:lnTo>
                      <a:pt x="133" y="911"/>
                    </a:lnTo>
                    <a:lnTo>
                      <a:pt x="131" y="913"/>
                    </a:lnTo>
                    <a:lnTo>
                      <a:pt x="129" y="913"/>
                    </a:lnTo>
                    <a:lnTo>
                      <a:pt x="125" y="913"/>
                    </a:lnTo>
                    <a:lnTo>
                      <a:pt x="125" y="915"/>
                    </a:lnTo>
                    <a:lnTo>
                      <a:pt x="129" y="917"/>
                    </a:lnTo>
                    <a:lnTo>
                      <a:pt x="133" y="917"/>
                    </a:lnTo>
                    <a:lnTo>
                      <a:pt x="135" y="915"/>
                    </a:lnTo>
                    <a:lnTo>
                      <a:pt x="135" y="913"/>
                    </a:lnTo>
                    <a:lnTo>
                      <a:pt x="137" y="915"/>
                    </a:lnTo>
                    <a:lnTo>
                      <a:pt x="142" y="917"/>
                    </a:lnTo>
                    <a:lnTo>
                      <a:pt x="144" y="917"/>
                    </a:lnTo>
                    <a:lnTo>
                      <a:pt x="144" y="917"/>
                    </a:lnTo>
                    <a:lnTo>
                      <a:pt x="144" y="919"/>
                    </a:lnTo>
                    <a:lnTo>
                      <a:pt x="148" y="921"/>
                    </a:lnTo>
                    <a:lnTo>
                      <a:pt x="144" y="923"/>
                    </a:lnTo>
                    <a:lnTo>
                      <a:pt x="142" y="925"/>
                    </a:lnTo>
                    <a:lnTo>
                      <a:pt x="144" y="930"/>
                    </a:lnTo>
                    <a:lnTo>
                      <a:pt x="148" y="930"/>
                    </a:lnTo>
                    <a:lnTo>
                      <a:pt x="150" y="930"/>
                    </a:lnTo>
                    <a:lnTo>
                      <a:pt x="152" y="934"/>
                    </a:lnTo>
                    <a:lnTo>
                      <a:pt x="154" y="934"/>
                    </a:lnTo>
                    <a:lnTo>
                      <a:pt x="156" y="932"/>
                    </a:lnTo>
                    <a:lnTo>
                      <a:pt x="154" y="930"/>
                    </a:lnTo>
                    <a:lnTo>
                      <a:pt x="150" y="927"/>
                    </a:lnTo>
                    <a:lnTo>
                      <a:pt x="148" y="925"/>
                    </a:lnTo>
                    <a:lnTo>
                      <a:pt x="150" y="925"/>
                    </a:lnTo>
                    <a:lnTo>
                      <a:pt x="152" y="927"/>
                    </a:lnTo>
                    <a:lnTo>
                      <a:pt x="154" y="925"/>
                    </a:lnTo>
                    <a:lnTo>
                      <a:pt x="156" y="923"/>
                    </a:lnTo>
                    <a:lnTo>
                      <a:pt x="152" y="923"/>
                    </a:lnTo>
                    <a:lnTo>
                      <a:pt x="150" y="921"/>
                    </a:lnTo>
                    <a:lnTo>
                      <a:pt x="159" y="917"/>
                    </a:lnTo>
                    <a:lnTo>
                      <a:pt x="163" y="917"/>
                    </a:lnTo>
                    <a:lnTo>
                      <a:pt x="180" y="921"/>
                    </a:lnTo>
                    <a:lnTo>
                      <a:pt x="180" y="919"/>
                    </a:lnTo>
                    <a:lnTo>
                      <a:pt x="180" y="917"/>
                    </a:lnTo>
                    <a:lnTo>
                      <a:pt x="184" y="917"/>
                    </a:lnTo>
                    <a:lnTo>
                      <a:pt x="184" y="917"/>
                    </a:lnTo>
                    <a:close/>
                    <a:moveTo>
                      <a:pt x="182" y="906"/>
                    </a:moveTo>
                    <a:lnTo>
                      <a:pt x="178" y="906"/>
                    </a:lnTo>
                    <a:lnTo>
                      <a:pt x="169" y="900"/>
                    </a:lnTo>
                    <a:lnTo>
                      <a:pt x="161" y="898"/>
                    </a:lnTo>
                    <a:lnTo>
                      <a:pt x="159" y="898"/>
                    </a:lnTo>
                    <a:lnTo>
                      <a:pt x="154" y="896"/>
                    </a:lnTo>
                    <a:lnTo>
                      <a:pt x="150" y="892"/>
                    </a:lnTo>
                    <a:lnTo>
                      <a:pt x="150" y="890"/>
                    </a:lnTo>
                    <a:lnTo>
                      <a:pt x="150" y="887"/>
                    </a:lnTo>
                    <a:lnTo>
                      <a:pt x="156" y="885"/>
                    </a:lnTo>
                    <a:lnTo>
                      <a:pt x="156" y="883"/>
                    </a:lnTo>
                    <a:lnTo>
                      <a:pt x="161" y="881"/>
                    </a:lnTo>
                    <a:lnTo>
                      <a:pt x="163" y="877"/>
                    </a:lnTo>
                    <a:lnTo>
                      <a:pt x="163" y="873"/>
                    </a:lnTo>
                    <a:lnTo>
                      <a:pt x="159" y="873"/>
                    </a:lnTo>
                    <a:lnTo>
                      <a:pt x="152" y="877"/>
                    </a:lnTo>
                    <a:lnTo>
                      <a:pt x="150" y="879"/>
                    </a:lnTo>
                    <a:lnTo>
                      <a:pt x="146" y="881"/>
                    </a:lnTo>
                    <a:lnTo>
                      <a:pt x="142" y="875"/>
                    </a:lnTo>
                    <a:lnTo>
                      <a:pt x="142" y="871"/>
                    </a:lnTo>
                    <a:lnTo>
                      <a:pt x="142" y="868"/>
                    </a:lnTo>
                    <a:lnTo>
                      <a:pt x="144" y="864"/>
                    </a:lnTo>
                    <a:lnTo>
                      <a:pt x="146" y="862"/>
                    </a:lnTo>
                    <a:lnTo>
                      <a:pt x="142" y="862"/>
                    </a:lnTo>
                    <a:lnTo>
                      <a:pt x="140" y="860"/>
                    </a:lnTo>
                    <a:lnTo>
                      <a:pt x="142" y="858"/>
                    </a:lnTo>
                    <a:lnTo>
                      <a:pt x="144" y="858"/>
                    </a:lnTo>
                    <a:lnTo>
                      <a:pt x="148" y="860"/>
                    </a:lnTo>
                    <a:lnTo>
                      <a:pt x="150" y="858"/>
                    </a:lnTo>
                    <a:lnTo>
                      <a:pt x="152" y="856"/>
                    </a:lnTo>
                    <a:lnTo>
                      <a:pt x="154" y="852"/>
                    </a:lnTo>
                    <a:lnTo>
                      <a:pt x="152" y="850"/>
                    </a:lnTo>
                    <a:lnTo>
                      <a:pt x="154" y="847"/>
                    </a:lnTo>
                    <a:lnTo>
                      <a:pt x="156" y="847"/>
                    </a:lnTo>
                    <a:lnTo>
                      <a:pt x="161" y="850"/>
                    </a:lnTo>
                    <a:lnTo>
                      <a:pt x="161" y="850"/>
                    </a:lnTo>
                    <a:lnTo>
                      <a:pt x="167" y="845"/>
                    </a:lnTo>
                    <a:lnTo>
                      <a:pt x="173" y="868"/>
                    </a:lnTo>
                    <a:lnTo>
                      <a:pt x="173" y="871"/>
                    </a:lnTo>
                    <a:lnTo>
                      <a:pt x="173" y="871"/>
                    </a:lnTo>
                    <a:lnTo>
                      <a:pt x="182" y="906"/>
                    </a:lnTo>
                    <a:lnTo>
                      <a:pt x="182" y="906"/>
                    </a:lnTo>
                    <a:close/>
                    <a:moveTo>
                      <a:pt x="167" y="839"/>
                    </a:moveTo>
                    <a:lnTo>
                      <a:pt x="161" y="835"/>
                    </a:lnTo>
                    <a:lnTo>
                      <a:pt x="156" y="835"/>
                    </a:lnTo>
                    <a:lnTo>
                      <a:pt x="156" y="833"/>
                    </a:lnTo>
                    <a:lnTo>
                      <a:pt x="129" y="833"/>
                    </a:lnTo>
                    <a:lnTo>
                      <a:pt x="116" y="835"/>
                    </a:lnTo>
                    <a:lnTo>
                      <a:pt x="112" y="833"/>
                    </a:lnTo>
                    <a:lnTo>
                      <a:pt x="102" y="833"/>
                    </a:lnTo>
                    <a:lnTo>
                      <a:pt x="100" y="824"/>
                    </a:lnTo>
                    <a:lnTo>
                      <a:pt x="97" y="818"/>
                    </a:lnTo>
                    <a:lnTo>
                      <a:pt x="93" y="814"/>
                    </a:lnTo>
                    <a:lnTo>
                      <a:pt x="91" y="801"/>
                    </a:lnTo>
                    <a:lnTo>
                      <a:pt x="91" y="797"/>
                    </a:lnTo>
                    <a:lnTo>
                      <a:pt x="87" y="797"/>
                    </a:lnTo>
                    <a:lnTo>
                      <a:pt x="81" y="799"/>
                    </a:lnTo>
                    <a:lnTo>
                      <a:pt x="78" y="803"/>
                    </a:lnTo>
                    <a:lnTo>
                      <a:pt x="74" y="803"/>
                    </a:lnTo>
                    <a:lnTo>
                      <a:pt x="66" y="786"/>
                    </a:lnTo>
                    <a:lnTo>
                      <a:pt x="64" y="780"/>
                    </a:lnTo>
                    <a:lnTo>
                      <a:pt x="66" y="761"/>
                    </a:lnTo>
                    <a:lnTo>
                      <a:pt x="70" y="755"/>
                    </a:lnTo>
                    <a:lnTo>
                      <a:pt x="78" y="748"/>
                    </a:lnTo>
                    <a:lnTo>
                      <a:pt x="78" y="738"/>
                    </a:lnTo>
                    <a:lnTo>
                      <a:pt x="78" y="727"/>
                    </a:lnTo>
                    <a:lnTo>
                      <a:pt x="74" y="721"/>
                    </a:lnTo>
                    <a:lnTo>
                      <a:pt x="76" y="710"/>
                    </a:lnTo>
                    <a:lnTo>
                      <a:pt x="81" y="706"/>
                    </a:lnTo>
                    <a:lnTo>
                      <a:pt x="76" y="698"/>
                    </a:lnTo>
                    <a:lnTo>
                      <a:pt x="76" y="691"/>
                    </a:lnTo>
                    <a:lnTo>
                      <a:pt x="81" y="689"/>
                    </a:lnTo>
                    <a:lnTo>
                      <a:pt x="78" y="681"/>
                    </a:lnTo>
                    <a:lnTo>
                      <a:pt x="76" y="668"/>
                    </a:lnTo>
                    <a:lnTo>
                      <a:pt x="74" y="664"/>
                    </a:lnTo>
                    <a:lnTo>
                      <a:pt x="74" y="660"/>
                    </a:lnTo>
                    <a:lnTo>
                      <a:pt x="81" y="656"/>
                    </a:lnTo>
                    <a:lnTo>
                      <a:pt x="81" y="651"/>
                    </a:lnTo>
                    <a:lnTo>
                      <a:pt x="76" y="643"/>
                    </a:lnTo>
                    <a:lnTo>
                      <a:pt x="68" y="639"/>
                    </a:lnTo>
                    <a:lnTo>
                      <a:pt x="64" y="639"/>
                    </a:lnTo>
                    <a:lnTo>
                      <a:pt x="64" y="641"/>
                    </a:lnTo>
                    <a:lnTo>
                      <a:pt x="62" y="639"/>
                    </a:lnTo>
                    <a:lnTo>
                      <a:pt x="62" y="635"/>
                    </a:lnTo>
                    <a:lnTo>
                      <a:pt x="72" y="635"/>
                    </a:lnTo>
                    <a:lnTo>
                      <a:pt x="76" y="630"/>
                    </a:lnTo>
                    <a:lnTo>
                      <a:pt x="76" y="624"/>
                    </a:lnTo>
                    <a:lnTo>
                      <a:pt x="72" y="624"/>
                    </a:lnTo>
                    <a:lnTo>
                      <a:pt x="70" y="626"/>
                    </a:lnTo>
                    <a:lnTo>
                      <a:pt x="66" y="624"/>
                    </a:lnTo>
                    <a:lnTo>
                      <a:pt x="64" y="616"/>
                    </a:lnTo>
                    <a:lnTo>
                      <a:pt x="59" y="607"/>
                    </a:lnTo>
                    <a:lnTo>
                      <a:pt x="59" y="603"/>
                    </a:lnTo>
                    <a:lnTo>
                      <a:pt x="62" y="594"/>
                    </a:lnTo>
                    <a:lnTo>
                      <a:pt x="55" y="592"/>
                    </a:lnTo>
                    <a:lnTo>
                      <a:pt x="53" y="586"/>
                    </a:lnTo>
                    <a:lnTo>
                      <a:pt x="51" y="571"/>
                    </a:lnTo>
                    <a:lnTo>
                      <a:pt x="55" y="569"/>
                    </a:lnTo>
                    <a:lnTo>
                      <a:pt x="57" y="563"/>
                    </a:lnTo>
                    <a:lnTo>
                      <a:pt x="55" y="561"/>
                    </a:lnTo>
                    <a:lnTo>
                      <a:pt x="51" y="559"/>
                    </a:lnTo>
                    <a:lnTo>
                      <a:pt x="49" y="548"/>
                    </a:lnTo>
                    <a:lnTo>
                      <a:pt x="49" y="535"/>
                    </a:lnTo>
                    <a:lnTo>
                      <a:pt x="51" y="521"/>
                    </a:lnTo>
                    <a:lnTo>
                      <a:pt x="47" y="514"/>
                    </a:lnTo>
                    <a:lnTo>
                      <a:pt x="45" y="508"/>
                    </a:lnTo>
                    <a:lnTo>
                      <a:pt x="53" y="498"/>
                    </a:lnTo>
                    <a:lnTo>
                      <a:pt x="53" y="487"/>
                    </a:lnTo>
                    <a:lnTo>
                      <a:pt x="59" y="485"/>
                    </a:lnTo>
                    <a:lnTo>
                      <a:pt x="62" y="481"/>
                    </a:lnTo>
                    <a:lnTo>
                      <a:pt x="51" y="457"/>
                    </a:lnTo>
                    <a:lnTo>
                      <a:pt x="51" y="449"/>
                    </a:lnTo>
                    <a:lnTo>
                      <a:pt x="51" y="445"/>
                    </a:lnTo>
                    <a:lnTo>
                      <a:pt x="51" y="430"/>
                    </a:lnTo>
                    <a:lnTo>
                      <a:pt x="55" y="422"/>
                    </a:lnTo>
                    <a:lnTo>
                      <a:pt x="59" y="417"/>
                    </a:lnTo>
                    <a:lnTo>
                      <a:pt x="59" y="409"/>
                    </a:lnTo>
                    <a:lnTo>
                      <a:pt x="55" y="403"/>
                    </a:lnTo>
                    <a:lnTo>
                      <a:pt x="53" y="401"/>
                    </a:lnTo>
                    <a:lnTo>
                      <a:pt x="57" y="394"/>
                    </a:lnTo>
                    <a:lnTo>
                      <a:pt x="55" y="386"/>
                    </a:lnTo>
                    <a:lnTo>
                      <a:pt x="59" y="377"/>
                    </a:lnTo>
                    <a:lnTo>
                      <a:pt x="64" y="377"/>
                    </a:lnTo>
                    <a:lnTo>
                      <a:pt x="64" y="367"/>
                    </a:lnTo>
                    <a:lnTo>
                      <a:pt x="62" y="352"/>
                    </a:lnTo>
                    <a:lnTo>
                      <a:pt x="59" y="350"/>
                    </a:lnTo>
                    <a:lnTo>
                      <a:pt x="57" y="337"/>
                    </a:lnTo>
                    <a:lnTo>
                      <a:pt x="53" y="331"/>
                    </a:lnTo>
                    <a:lnTo>
                      <a:pt x="49" y="325"/>
                    </a:lnTo>
                    <a:lnTo>
                      <a:pt x="49" y="320"/>
                    </a:lnTo>
                    <a:lnTo>
                      <a:pt x="45" y="316"/>
                    </a:lnTo>
                    <a:lnTo>
                      <a:pt x="43" y="306"/>
                    </a:lnTo>
                    <a:lnTo>
                      <a:pt x="45" y="297"/>
                    </a:lnTo>
                    <a:lnTo>
                      <a:pt x="49" y="295"/>
                    </a:lnTo>
                    <a:lnTo>
                      <a:pt x="49" y="287"/>
                    </a:lnTo>
                    <a:lnTo>
                      <a:pt x="53" y="283"/>
                    </a:lnTo>
                    <a:lnTo>
                      <a:pt x="53" y="272"/>
                    </a:lnTo>
                    <a:lnTo>
                      <a:pt x="49" y="266"/>
                    </a:lnTo>
                    <a:lnTo>
                      <a:pt x="49" y="253"/>
                    </a:lnTo>
                    <a:lnTo>
                      <a:pt x="51" y="251"/>
                    </a:lnTo>
                    <a:lnTo>
                      <a:pt x="53" y="236"/>
                    </a:lnTo>
                    <a:lnTo>
                      <a:pt x="57" y="232"/>
                    </a:lnTo>
                    <a:lnTo>
                      <a:pt x="62" y="217"/>
                    </a:lnTo>
                    <a:lnTo>
                      <a:pt x="68" y="213"/>
                    </a:lnTo>
                    <a:lnTo>
                      <a:pt x="72" y="211"/>
                    </a:lnTo>
                    <a:lnTo>
                      <a:pt x="74" y="207"/>
                    </a:lnTo>
                    <a:lnTo>
                      <a:pt x="72" y="205"/>
                    </a:lnTo>
                    <a:lnTo>
                      <a:pt x="72" y="200"/>
                    </a:lnTo>
                    <a:lnTo>
                      <a:pt x="70" y="196"/>
                    </a:lnTo>
                    <a:lnTo>
                      <a:pt x="68" y="194"/>
                    </a:lnTo>
                    <a:lnTo>
                      <a:pt x="70" y="190"/>
                    </a:lnTo>
                    <a:lnTo>
                      <a:pt x="72" y="188"/>
                    </a:lnTo>
                    <a:lnTo>
                      <a:pt x="72" y="183"/>
                    </a:lnTo>
                    <a:lnTo>
                      <a:pt x="68" y="177"/>
                    </a:lnTo>
                    <a:lnTo>
                      <a:pt x="68" y="171"/>
                    </a:lnTo>
                    <a:lnTo>
                      <a:pt x="70" y="167"/>
                    </a:lnTo>
                    <a:lnTo>
                      <a:pt x="68" y="162"/>
                    </a:lnTo>
                    <a:lnTo>
                      <a:pt x="66" y="160"/>
                    </a:lnTo>
                    <a:lnTo>
                      <a:pt x="66" y="154"/>
                    </a:lnTo>
                    <a:lnTo>
                      <a:pt x="91" y="141"/>
                    </a:lnTo>
                    <a:lnTo>
                      <a:pt x="95" y="118"/>
                    </a:lnTo>
                    <a:lnTo>
                      <a:pt x="93" y="114"/>
                    </a:lnTo>
                    <a:lnTo>
                      <a:pt x="89" y="114"/>
                    </a:lnTo>
                    <a:lnTo>
                      <a:pt x="89" y="116"/>
                    </a:lnTo>
                    <a:lnTo>
                      <a:pt x="83" y="116"/>
                    </a:lnTo>
                    <a:lnTo>
                      <a:pt x="68" y="78"/>
                    </a:lnTo>
                    <a:lnTo>
                      <a:pt x="57" y="68"/>
                    </a:lnTo>
                    <a:lnTo>
                      <a:pt x="55" y="63"/>
                    </a:lnTo>
                    <a:lnTo>
                      <a:pt x="59" y="53"/>
                    </a:lnTo>
                    <a:lnTo>
                      <a:pt x="59" y="49"/>
                    </a:lnTo>
                    <a:lnTo>
                      <a:pt x="62" y="44"/>
                    </a:lnTo>
                    <a:lnTo>
                      <a:pt x="59" y="40"/>
                    </a:lnTo>
                    <a:lnTo>
                      <a:pt x="51" y="34"/>
                    </a:lnTo>
                    <a:lnTo>
                      <a:pt x="49" y="30"/>
                    </a:lnTo>
                    <a:lnTo>
                      <a:pt x="47" y="21"/>
                    </a:lnTo>
                    <a:lnTo>
                      <a:pt x="47" y="19"/>
                    </a:lnTo>
                    <a:lnTo>
                      <a:pt x="47" y="17"/>
                    </a:lnTo>
                    <a:lnTo>
                      <a:pt x="47" y="13"/>
                    </a:lnTo>
                    <a:lnTo>
                      <a:pt x="45" y="11"/>
                    </a:lnTo>
                    <a:lnTo>
                      <a:pt x="41" y="6"/>
                    </a:lnTo>
                    <a:lnTo>
                      <a:pt x="41" y="2"/>
                    </a:lnTo>
                    <a:lnTo>
                      <a:pt x="36" y="0"/>
                    </a:lnTo>
                    <a:lnTo>
                      <a:pt x="34" y="4"/>
                    </a:lnTo>
                    <a:lnTo>
                      <a:pt x="32" y="9"/>
                    </a:lnTo>
                    <a:lnTo>
                      <a:pt x="36" y="11"/>
                    </a:lnTo>
                    <a:lnTo>
                      <a:pt x="34" y="15"/>
                    </a:lnTo>
                    <a:lnTo>
                      <a:pt x="32" y="17"/>
                    </a:lnTo>
                    <a:lnTo>
                      <a:pt x="28" y="17"/>
                    </a:lnTo>
                    <a:lnTo>
                      <a:pt x="24" y="19"/>
                    </a:lnTo>
                    <a:lnTo>
                      <a:pt x="19" y="21"/>
                    </a:lnTo>
                    <a:lnTo>
                      <a:pt x="22" y="23"/>
                    </a:lnTo>
                    <a:lnTo>
                      <a:pt x="22" y="30"/>
                    </a:lnTo>
                    <a:lnTo>
                      <a:pt x="22" y="34"/>
                    </a:lnTo>
                    <a:lnTo>
                      <a:pt x="22" y="38"/>
                    </a:lnTo>
                    <a:lnTo>
                      <a:pt x="26" y="53"/>
                    </a:lnTo>
                    <a:lnTo>
                      <a:pt x="26" y="59"/>
                    </a:lnTo>
                    <a:lnTo>
                      <a:pt x="24" y="63"/>
                    </a:lnTo>
                    <a:lnTo>
                      <a:pt x="22" y="65"/>
                    </a:lnTo>
                    <a:lnTo>
                      <a:pt x="24" y="74"/>
                    </a:lnTo>
                    <a:lnTo>
                      <a:pt x="26" y="80"/>
                    </a:lnTo>
                    <a:lnTo>
                      <a:pt x="28" y="87"/>
                    </a:lnTo>
                    <a:lnTo>
                      <a:pt x="28" y="97"/>
                    </a:lnTo>
                    <a:lnTo>
                      <a:pt x="28" y="99"/>
                    </a:lnTo>
                    <a:lnTo>
                      <a:pt x="26" y="101"/>
                    </a:lnTo>
                    <a:lnTo>
                      <a:pt x="28" y="116"/>
                    </a:lnTo>
                    <a:lnTo>
                      <a:pt x="28" y="120"/>
                    </a:lnTo>
                    <a:lnTo>
                      <a:pt x="24" y="120"/>
                    </a:lnTo>
                    <a:lnTo>
                      <a:pt x="22" y="122"/>
                    </a:lnTo>
                    <a:lnTo>
                      <a:pt x="22" y="131"/>
                    </a:lnTo>
                    <a:lnTo>
                      <a:pt x="24" y="133"/>
                    </a:lnTo>
                    <a:lnTo>
                      <a:pt x="26" y="131"/>
                    </a:lnTo>
                    <a:lnTo>
                      <a:pt x="28" y="133"/>
                    </a:lnTo>
                    <a:lnTo>
                      <a:pt x="26" y="135"/>
                    </a:lnTo>
                    <a:lnTo>
                      <a:pt x="26" y="156"/>
                    </a:lnTo>
                    <a:lnTo>
                      <a:pt x="28" y="165"/>
                    </a:lnTo>
                    <a:lnTo>
                      <a:pt x="28" y="169"/>
                    </a:lnTo>
                    <a:lnTo>
                      <a:pt x="28" y="175"/>
                    </a:lnTo>
                    <a:lnTo>
                      <a:pt x="24" y="179"/>
                    </a:lnTo>
                    <a:lnTo>
                      <a:pt x="24" y="186"/>
                    </a:lnTo>
                    <a:lnTo>
                      <a:pt x="28" y="192"/>
                    </a:lnTo>
                    <a:lnTo>
                      <a:pt x="28" y="196"/>
                    </a:lnTo>
                    <a:lnTo>
                      <a:pt x="28" y="207"/>
                    </a:lnTo>
                    <a:lnTo>
                      <a:pt x="26" y="211"/>
                    </a:lnTo>
                    <a:lnTo>
                      <a:pt x="26" y="215"/>
                    </a:lnTo>
                    <a:lnTo>
                      <a:pt x="26" y="219"/>
                    </a:lnTo>
                    <a:lnTo>
                      <a:pt x="26" y="221"/>
                    </a:lnTo>
                    <a:lnTo>
                      <a:pt x="24" y="226"/>
                    </a:lnTo>
                    <a:lnTo>
                      <a:pt x="22" y="232"/>
                    </a:lnTo>
                    <a:lnTo>
                      <a:pt x="19" y="234"/>
                    </a:lnTo>
                    <a:lnTo>
                      <a:pt x="22" y="240"/>
                    </a:lnTo>
                    <a:lnTo>
                      <a:pt x="22" y="242"/>
                    </a:lnTo>
                    <a:lnTo>
                      <a:pt x="17" y="251"/>
                    </a:lnTo>
                    <a:lnTo>
                      <a:pt x="17" y="253"/>
                    </a:lnTo>
                    <a:lnTo>
                      <a:pt x="22" y="259"/>
                    </a:lnTo>
                    <a:lnTo>
                      <a:pt x="22" y="266"/>
                    </a:lnTo>
                    <a:lnTo>
                      <a:pt x="24" y="268"/>
                    </a:lnTo>
                    <a:lnTo>
                      <a:pt x="22" y="270"/>
                    </a:lnTo>
                    <a:lnTo>
                      <a:pt x="19" y="276"/>
                    </a:lnTo>
                    <a:lnTo>
                      <a:pt x="22" y="278"/>
                    </a:lnTo>
                    <a:lnTo>
                      <a:pt x="19" y="283"/>
                    </a:lnTo>
                    <a:lnTo>
                      <a:pt x="17" y="283"/>
                    </a:lnTo>
                    <a:lnTo>
                      <a:pt x="17" y="289"/>
                    </a:lnTo>
                    <a:lnTo>
                      <a:pt x="17" y="293"/>
                    </a:lnTo>
                    <a:lnTo>
                      <a:pt x="17" y="297"/>
                    </a:lnTo>
                    <a:lnTo>
                      <a:pt x="22" y="310"/>
                    </a:lnTo>
                    <a:lnTo>
                      <a:pt x="22" y="316"/>
                    </a:lnTo>
                    <a:lnTo>
                      <a:pt x="19" y="318"/>
                    </a:lnTo>
                    <a:lnTo>
                      <a:pt x="22" y="320"/>
                    </a:lnTo>
                    <a:lnTo>
                      <a:pt x="26" y="327"/>
                    </a:lnTo>
                    <a:lnTo>
                      <a:pt x="26" y="335"/>
                    </a:lnTo>
                    <a:lnTo>
                      <a:pt x="24" y="339"/>
                    </a:lnTo>
                    <a:lnTo>
                      <a:pt x="24" y="342"/>
                    </a:lnTo>
                    <a:lnTo>
                      <a:pt x="26" y="346"/>
                    </a:lnTo>
                    <a:lnTo>
                      <a:pt x="24" y="348"/>
                    </a:lnTo>
                    <a:lnTo>
                      <a:pt x="24" y="352"/>
                    </a:lnTo>
                    <a:lnTo>
                      <a:pt x="26" y="354"/>
                    </a:lnTo>
                    <a:lnTo>
                      <a:pt x="30" y="358"/>
                    </a:lnTo>
                    <a:lnTo>
                      <a:pt x="30" y="363"/>
                    </a:lnTo>
                    <a:lnTo>
                      <a:pt x="28" y="367"/>
                    </a:lnTo>
                    <a:lnTo>
                      <a:pt x="24" y="369"/>
                    </a:lnTo>
                    <a:lnTo>
                      <a:pt x="22" y="373"/>
                    </a:lnTo>
                    <a:lnTo>
                      <a:pt x="22" y="375"/>
                    </a:lnTo>
                    <a:lnTo>
                      <a:pt x="24" y="377"/>
                    </a:lnTo>
                    <a:lnTo>
                      <a:pt x="22" y="382"/>
                    </a:lnTo>
                    <a:lnTo>
                      <a:pt x="19" y="384"/>
                    </a:lnTo>
                    <a:lnTo>
                      <a:pt x="19" y="388"/>
                    </a:lnTo>
                    <a:lnTo>
                      <a:pt x="19" y="394"/>
                    </a:lnTo>
                    <a:lnTo>
                      <a:pt x="17" y="396"/>
                    </a:lnTo>
                    <a:lnTo>
                      <a:pt x="17" y="401"/>
                    </a:lnTo>
                    <a:lnTo>
                      <a:pt x="17" y="403"/>
                    </a:lnTo>
                    <a:lnTo>
                      <a:pt x="17" y="407"/>
                    </a:lnTo>
                    <a:lnTo>
                      <a:pt x="13" y="409"/>
                    </a:lnTo>
                    <a:lnTo>
                      <a:pt x="15" y="411"/>
                    </a:lnTo>
                    <a:lnTo>
                      <a:pt x="15" y="415"/>
                    </a:lnTo>
                    <a:lnTo>
                      <a:pt x="13" y="417"/>
                    </a:lnTo>
                    <a:lnTo>
                      <a:pt x="13" y="424"/>
                    </a:lnTo>
                    <a:lnTo>
                      <a:pt x="13" y="426"/>
                    </a:lnTo>
                    <a:lnTo>
                      <a:pt x="11" y="428"/>
                    </a:lnTo>
                    <a:lnTo>
                      <a:pt x="11" y="432"/>
                    </a:lnTo>
                    <a:lnTo>
                      <a:pt x="9" y="434"/>
                    </a:lnTo>
                    <a:lnTo>
                      <a:pt x="9" y="439"/>
                    </a:lnTo>
                    <a:lnTo>
                      <a:pt x="9" y="441"/>
                    </a:lnTo>
                    <a:lnTo>
                      <a:pt x="9" y="445"/>
                    </a:lnTo>
                    <a:lnTo>
                      <a:pt x="7" y="449"/>
                    </a:lnTo>
                    <a:lnTo>
                      <a:pt x="5" y="449"/>
                    </a:lnTo>
                    <a:lnTo>
                      <a:pt x="3" y="447"/>
                    </a:lnTo>
                    <a:lnTo>
                      <a:pt x="0" y="447"/>
                    </a:lnTo>
                    <a:lnTo>
                      <a:pt x="0" y="449"/>
                    </a:lnTo>
                    <a:lnTo>
                      <a:pt x="0" y="453"/>
                    </a:lnTo>
                    <a:lnTo>
                      <a:pt x="0" y="460"/>
                    </a:lnTo>
                    <a:lnTo>
                      <a:pt x="3" y="464"/>
                    </a:lnTo>
                    <a:lnTo>
                      <a:pt x="7" y="468"/>
                    </a:lnTo>
                    <a:lnTo>
                      <a:pt x="9" y="472"/>
                    </a:lnTo>
                    <a:lnTo>
                      <a:pt x="7" y="476"/>
                    </a:lnTo>
                    <a:lnTo>
                      <a:pt x="13" y="487"/>
                    </a:lnTo>
                    <a:lnTo>
                      <a:pt x="15" y="491"/>
                    </a:lnTo>
                    <a:lnTo>
                      <a:pt x="17" y="493"/>
                    </a:lnTo>
                    <a:lnTo>
                      <a:pt x="17" y="500"/>
                    </a:lnTo>
                    <a:lnTo>
                      <a:pt x="15" y="508"/>
                    </a:lnTo>
                    <a:lnTo>
                      <a:pt x="13" y="510"/>
                    </a:lnTo>
                    <a:lnTo>
                      <a:pt x="15" y="512"/>
                    </a:lnTo>
                    <a:lnTo>
                      <a:pt x="13" y="514"/>
                    </a:lnTo>
                    <a:lnTo>
                      <a:pt x="13" y="514"/>
                    </a:lnTo>
                    <a:lnTo>
                      <a:pt x="11" y="514"/>
                    </a:lnTo>
                    <a:lnTo>
                      <a:pt x="9" y="519"/>
                    </a:lnTo>
                    <a:lnTo>
                      <a:pt x="9" y="521"/>
                    </a:lnTo>
                    <a:lnTo>
                      <a:pt x="13" y="523"/>
                    </a:lnTo>
                    <a:lnTo>
                      <a:pt x="11" y="531"/>
                    </a:lnTo>
                    <a:lnTo>
                      <a:pt x="11" y="535"/>
                    </a:lnTo>
                    <a:lnTo>
                      <a:pt x="9" y="538"/>
                    </a:lnTo>
                    <a:lnTo>
                      <a:pt x="11" y="540"/>
                    </a:lnTo>
                    <a:lnTo>
                      <a:pt x="11" y="542"/>
                    </a:lnTo>
                    <a:lnTo>
                      <a:pt x="9" y="544"/>
                    </a:lnTo>
                    <a:lnTo>
                      <a:pt x="11" y="546"/>
                    </a:lnTo>
                    <a:lnTo>
                      <a:pt x="17" y="554"/>
                    </a:lnTo>
                    <a:lnTo>
                      <a:pt x="19" y="557"/>
                    </a:lnTo>
                    <a:lnTo>
                      <a:pt x="19" y="561"/>
                    </a:lnTo>
                    <a:lnTo>
                      <a:pt x="26" y="563"/>
                    </a:lnTo>
                    <a:lnTo>
                      <a:pt x="32" y="561"/>
                    </a:lnTo>
                    <a:lnTo>
                      <a:pt x="32" y="557"/>
                    </a:lnTo>
                    <a:lnTo>
                      <a:pt x="32" y="554"/>
                    </a:lnTo>
                    <a:lnTo>
                      <a:pt x="36" y="554"/>
                    </a:lnTo>
                    <a:lnTo>
                      <a:pt x="38" y="559"/>
                    </a:lnTo>
                    <a:lnTo>
                      <a:pt x="41" y="557"/>
                    </a:lnTo>
                    <a:lnTo>
                      <a:pt x="43" y="557"/>
                    </a:lnTo>
                    <a:lnTo>
                      <a:pt x="41" y="561"/>
                    </a:lnTo>
                    <a:lnTo>
                      <a:pt x="36" y="565"/>
                    </a:lnTo>
                    <a:lnTo>
                      <a:pt x="36" y="567"/>
                    </a:lnTo>
                    <a:lnTo>
                      <a:pt x="41" y="567"/>
                    </a:lnTo>
                    <a:lnTo>
                      <a:pt x="43" y="567"/>
                    </a:lnTo>
                    <a:lnTo>
                      <a:pt x="43" y="569"/>
                    </a:lnTo>
                    <a:lnTo>
                      <a:pt x="43" y="576"/>
                    </a:lnTo>
                    <a:lnTo>
                      <a:pt x="45" y="580"/>
                    </a:lnTo>
                    <a:lnTo>
                      <a:pt x="45" y="580"/>
                    </a:lnTo>
                    <a:lnTo>
                      <a:pt x="43" y="578"/>
                    </a:lnTo>
                    <a:lnTo>
                      <a:pt x="41" y="573"/>
                    </a:lnTo>
                    <a:lnTo>
                      <a:pt x="38" y="573"/>
                    </a:lnTo>
                    <a:lnTo>
                      <a:pt x="38" y="576"/>
                    </a:lnTo>
                    <a:lnTo>
                      <a:pt x="38" y="578"/>
                    </a:lnTo>
                    <a:lnTo>
                      <a:pt x="41" y="580"/>
                    </a:lnTo>
                    <a:lnTo>
                      <a:pt x="43" y="582"/>
                    </a:lnTo>
                    <a:lnTo>
                      <a:pt x="41" y="584"/>
                    </a:lnTo>
                    <a:lnTo>
                      <a:pt x="38" y="584"/>
                    </a:lnTo>
                    <a:lnTo>
                      <a:pt x="38" y="590"/>
                    </a:lnTo>
                    <a:lnTo>
                      <a:pt x="41" y="592"/>
                    </a:lnTo>
                    <a:lnTo>
                      <a:pt x="38" y="597"/>
                    </a:lnTo>
                    <a:lnTo>
                      <a:pt x="38" y="599"/>
                    </a:lnTo>
                    <a:lnTo>
                      <a:pt x="41" y="601"/>
                    </a:lnTo>
                    <a:lnTo>
                      <a:pt x="36" y="603"/>
                    </a:lnTo>
                    <a:lnTo>
                      <a:pt x="36" y="605"/>
                    </a:lnTo>
                    <a:lnTo>
                      <a:pt x="41" y="609"/>
                    </a:lnTo>
                    <a:lnTo>
                      <a:pt x="41" y="611"/>
                    </a:lnTo>
                    <a:lnTo>
                      <a:pt x="38" y="616"/>
                    </a:lnTo>
                    <a:lnTo>
                      <a:pt x="36" y="620"/>
                    </a:lnTo>
                    <a:lnTo>
                      <a:pt x="36" y="622"/>
                    </a:lnTo>
                    <a:lnTo>
                      <a:pt x="38" y="624"/>
                    </a:lnTo>
                    <a:lnTo>
                      <a:pt x="43" y="624"/>
                    </a:lnTo>
                    <a:lnTo>
                      <a:pt x="45" y="626"/>
                    </a:lnTo>
                    <a:lnTo>
                      <a:pt x="45" y="630"/>
                    </a:lnTo>
                    <a:lnTo>
                      <a:pt x="49" y="630"/>
                    </a:lnTo>
                    <a:lnTo>
                      <a:pt x="51" y="632"/>
                    </a:lnTo>
                    <a:lnTo>
                      <a:pt x="49" y="639"/>
                    </a:lnTo>
                    <a:lnTo>
                      <a:pt x="47" y="643"/>
                    </a:lnTo>
                    <a:lnTo>
                      <a:pt x="43" y="647"/>
                    </a:lnTo>
                    <a:lnTo>
                      <a:pt x="41" y="647"/>
                    </a:lnTo>
                    <a:lnTo>
                      <a:pt x="38" y="649"/>
                    </a:lnTo>
                    <a:lnTo>
                      <a:pt x="41" y="653"/>
                    </a:lnTo>
                    <a:lnTo>
                      <a:pt x="38" y="656"/>
                    </a:lnTo>
                    <a:lnTo>
                      <a:pt x="38" y="660"/>
                    </a:lnTo>
                    <a:lnTo>
                      <a:pt x="41" y="660"/>
                    </a:lnTo>
                    <a:lnTo>
                      <a:pt x="38" y="664"/>
                    </a:lnTo>
                    <a:lnTo>
                      <a:pt x="36" y="670"/>
                    </a:lnTo>
                    <a:lnTo>
                      <a:pt x="36" y="675"/>
                    </a:lnTo>
                    <a:lnTo>
                      <a:pt x="38" y="675"/>
                    </a:lnTo>
                    <a:lnTo>
                      <a:pt x="36" y="677"/>
                    </a:lnTo>
                    <a:lnTo>
                      <a:pt x="36" y="685"/>
                    </a:lnTo>
                    <a:lnTo>
                      <a:pt x="34" y="685"/>
                    </a:lnTo>
                    <a:lnTo>
                      <a:pt x="34" y="689"/>
                    </a:lnTo>
                    <a:lnTo>
                      <a:pt x="32" y="687"/>
                    </a:lnTo>
                    <a:lnTo>
                      <a:pt x="34" y="685"/>
                    </a:lnTo>
                    <a:lnTo>
                      <a:pt x="34" y="679"/>
                    </a:lnTo>
                    <a:lnTo>
                      <a:pt x="34" y="677"/>
                    </a:lnTo>
                    <a:lnTo>
                      <a:pt x="34" y="675"/>
                    </a:lnTo>
                    <a:lnTo>
                      <a:pt x="32" y="675"/>
                    </a:lnTo>
                    <a:lnTo>
                      <a:pt x="28" y="675"/>
                    </a:lnTo>
                    <a:lnTo>
                      <a:pt x="24" y="679"/>
                    </a:lnTo>
                    <a:lnTo>
                      <a:pt x="22" y="677"/>
                    </a:lnTo>
                    <a:lnTo>
                      <a:pt x="22" y="677"/>
                    </a:lnTo>
                    <a:lnTo>
                      <a:pt x="26" y="675"/>
                    </a:lnTo>
                    <a:lnTo>
                      <a:pt x="28" y="672"/>
                    </a:lnTo>
                    <a:lnTo>
                      <a:pt x="28" y="668"/>
                    </a:lnTo>
                    <a:lnTo>
                      <a:pt x="26" y="666"/>
                    </a:lnTo>
                    <a:lnTo>
                      <a:pt x="22" y="668"/>
                    </a:lnTo>
                    <a:lnTo>
                      <a:pt x="15" y="668"/>
                    </a:lnTo>
                    <a:lnTo>
                      <a:pt x="13" y="668"/>
                    </a:lnTo>
                    <a:lnTo>
                      <a:pt x="11" y="668"/>
                    </a:lnTo>
                    <a:lnTo>
                      <a:pt x="11" y="670"/>
                    </a:lnTo>
                    <a:lnTo>
                      <a:pt x="13" y="675"/>
                    </a:lnTo>
                    <a:lnTo>
                      <a:pt x="13" y="675"/>
                    </a:lnTo>
                    <a:lnTo>
                      <a:pt x="15" y="679"/>
                    </a:lnTo>
                    <a:lnTo>
                      <a:pt x="11" y="679"/>
                    </a:lnTo>
                    <a:lnTo>
                      <a:pt x="11" y="683"/>
                    </a:lnTo>
                    <a:lnTo>
                      <a:pt x="9" y="683"/>
                    </a:lnTo>
                    <a:lnTo>
                      <a:pt x="7" y="687"/>
                    </a:lnTo>
                    <a:lnTo>
                      <a:pt x="0" y="689"/>
                    </a:lnTo>
                    <a:lnTo>
                      <a:pt x="0" y="694"/>
                    </a:lnTo>
                    <a:lnTo>
                      <a:pt x="7" y="700"/>
                    </a:lnTo>
                    <a:lnTo>
                      <a:pt x="9" y="700"/>
                    </a:lnTo>
                    <a:lnTo>
                      <a:pt x="11" y="698"/>
                    </a:lnTo>
                    <a:lnTo>
                      <a:pt x="11" y="696"/>
                    </a:lnTo>
                    <a:lnTo>
                      <a:pt x="7" y="694"/>
                    </a:lnTo>
                    <a:lnTo>
                      <a:pt x="7" y="691"/>
                    </a:lnTo>
                    <a:lnTo>
                      <a:pt x="9" y="689"/>
                    </a:lnTo>
                    <a:lnTo>
                      <a:pt x="13" y="687"/>
                    </a:lnTo>
                    <a:lnTo>
                      <a:pt x="15" y="687"/>
                    </a:lnTo>
                    <a:lnTo>
                      <a:pt x="15" y="691"/>
                    </a:lnTo>
                    <a:lnTo>
                      <a:pt x="19" y="694"/>
                    </a:lnTo>
                    <a:lnTo>
                      <a:pt x="24" y="694"/>
                    </a:lnTo>
                    <a:lnTo>
                      <a:pt x="26" y="691"/>
                    </a:lnTo>
                    <a:lnTo>
                      <a:pt x="28" y="694"/>
                    </a:lnTo>
                    <a:lnTo>
                      <a:pt x="30" y="696"/>
                    </a:lnTo>
                    <a:lnTo>
                      <a:pt x="34" y="698"/>
                    </a:lnTo>
                    <a:lnTo>
                      <a:pt x="36" y="700"/>
                    </a:lnTo>
                    <a:lnTo>
                      <a:pt x="34" y="700"/>
                    </a:lnTo>
                    <a:lnTo>
                      <a:pt x="34" y="702"/>
                    </a:lnTo>
                    <a:lnTo>
                      <a:pt x="36" y="704"/>
                    </a:lnTo>
                    <a:lnTo>
                      <a:pt x="34" y="706"/>
                    </a:lnTo>
                    <a:lnTo>
                      <a:pt x="32" y="708"/>
                    </a:lnTo>
                    <a:lnTo>
                      <a:pt x="32" y="710"/>
                    </a:lnTo>
                    <a:lnTo>
                      <a:pt x="36" y="715"/>
                    </a:lnTo>
                    <a:lnTo>
                      <a:pt x="36" y="715"/>
                    </a:lnTo>
                    <a:lnTo>
                      <a:pt x="32" y="713"/>
                    </a:lnTo>
                    <a:lnTo>
                      <a:pt x="32" y="710"/>
                    </a:lnTo>
                    <a:lnTo>
                      <a:pt x="30" y="713"/>
                    </a:lnTo>
                    <a:lnTo>
                      <a:pt x="28" y="715"/>
                    </a:lnTo>
                    <a:lnTo>
                      <a:pt x="32" y="717"/>
                    </a:lnTo>
                    <a:lnTo>
                      <a:pt x="32" y="721"/>
                    </a:lnTo>
                    <a:lnTo>
                      <a:pt x="38" y="721"/>
                    </a:lnTo>
                    <a:lnTo>
                      <a:pt x="45" y="719"/>
                    </a:lnTo>
                    <a:lnTo>
                      <a:pt x="47" y="721"/>
                    </a:lnTo>
                    <a:lnTo>
                      <a:pt x="49" y="721"/>
                    </a:lnTo>
                    <a:lnTo>
                      <a:pt x="51" y="719"/>
                    </a:lnTo>
                    <a:lnTo>
                      <a:pt x="49" y="721"/>
                    </a:lnTo>
                    <a:lnTo>
                      <a:pt x="51" y="723"/>
                    </a:lnTo>
                    <a:lnTo>
                      <a:pt x="49" y="723"/>
                    </a:lnTo>
                    <a:lnTo>
                      <a:pt x="45" y="723"/>
                    </a:lnTo>
                    <a:lnTo>
                      <a:pt x="45" y="725"/>
                    </a:lnTo>
                    <a:lnTo>
                      <a:pt x="43" y="723"/>
                    </a:lnTo>
                    <a:lnTo>
                      <a:pt x="36" y="725"/>
                    </a:lnTo>
                    <a:lnTo>
                      <a:pt x="34" y="727"/>
                    </a:lnTo>
                    <a:lnTo>
                      <a:pt x="34" y="729"/>
                    </a:lnTo>
                    <a:lnTo>
                      <a:pt x="38" y="731"/>
                    </a:lnTo>
                    <a:lnTo>
                      <a:pt x="41" y="736"/>
                    </a:lnTo>
                    <a:lnTo>
                      <a:pt x="43" y="736"/>
                    </a:lnTo>
                    <a:lnTo>
                      <a:pt x="47" y="736"/>
                    </a:lnTo>
                    <a:lnTo>
                      <a:pt x="45" y="738"/>
                    </a:lnTo>
                    <a:lnTo>
                      <a:pt x="43" y="740"/>
                    </a:lnTo>
                    <a:lnTo>
                      <a:pt x="43" y="742"/>
                    </a:lnTo>
                    <a:lnTo>
                      <a:pt x="43" y="744"/>
                    </a:lnTo>
                    <a:lnTo>
                      <a:pt x="43" y="746"/>
                    </a:lnTo>
                    <a:lnTo>
                      <a:pt x="41" y="746"/>
                    </a:lnTo>
                    <a:lnTo>
                      <a:pt x="41" y="748"/>
                    </a:lnTo>
                    <a:lnTo>
                      <a:pt x="43" y="759"/>
                    </a:lnTo>
                    <a:lnTo>
                      <a:pt x="45" y="761"/>
                    </a:lnTo>
                    <a:lnTo>
                      <a:pt x="45" y="765"/>
                    </a:lnTo>
                    <a:lnTo>
                      <a:pt x="47" y="769"/>
                    </a:lnTo>
                    <a:lnTo>
                      <a:pt x="49" y="769"/>
                    </a:lnTo>
                    <a:lnTo>
                      <a:pt x="49" y="763"/>
                    </a:lnTo>
                    <a:lnTo>
                      <a:pt x="51" y="757"/>
                    </a:lnTo>
                    <a:lnTo>
                      <a:pt x="53" y="755"/>
                    </a:lnTo>
                    <a:lnTo>
                      <a:pt x="55" y="757"/>
                    </a:lnTo>
                    <a:lnTo>
                      <a:pt x="53" y="757"/>
                    </a:lnTo>
                    <a:lnTo>
                      <a:pt x="51" y="765"/>
                    </a:lnTo>
                    <a:lnTo>
                      <a:pt x="51" y="767"/>
                    </a:lnTo>
                    <a:lnTo>
                      <a:pt x="55" y="769"/>
                    </a:lnTo>
                    <a:lnTo>
                      <a:pt x="57" y="769"/>
                    </a:lnTo>
                    <a:lnTo>
                      <a:pt x="55" y="769"/>
                    </a:lnTo>
                    <a:lnTo>
                      <a:pt x="51" y="772"/>
                    </a:lnTo>
                    <a:lnTo>
                      <a:pt x="49" y="774"/>
                    </a:lnTo>
                    <a:lnTo>
                      <a:pt x="49" y="776"/>
                    </a:lnTo>
                    <a:lnTo>
                      <a:pt x="47" y="780"/>
                    </a:lnTo>
                    <a:lnTo>
                      <a:pt x="47" y="782"/>
                    </a:lnTo>
                    <a:lnTo>
                      <a:pt x="45" y="784"/>
                    </a:lnTo>
                    <a:lnTo>
                      <a:pt x="45" y="788"/>
                    </a:lnTo>
                    <a:lnTo>
                      <a:pt x="45" y="790"/>
                    </a:lnTo>
                    <a:lnTo>
                      <a:pt x="49" y="795"/>
                    </a:lnTo>
                    <a:lnTo>
                      <a:pt x="57" y="797"/>
                    </a:lnTo>
                    <a:lnTo>
                      <a:pt x="59" y="799"/>
                    </a:lnTo>
                    <a:lnTo>
                      <a:pt x="59" y="801"/>
                    </a:lnTo>
                    <a:lnTo>
                      <a:pt x="57" y="801"/>
                    </a:lnTo>
                    <a:lnTo>
                      <a:pt x="59" y="803"/>
                    </a:lnTo>
                    <a:lnTo>
                      <a:pt x="62" y="805"/>
                    </a:lnTo>
                    <a:lnTo>
                      <a:pt x="64" y="803"/>
                    </a:lnTo>
                    <a:lnTo>
                      <a:pt x="64" y="805"/>
                    </a:lnTo>
                    <a:lnTo>
                      <a:pt x="64" y="807"/>
                    </a:lnTo>
                    <a:lnTo>
                      <a:pt x="59" y="809"/>
                    </a:lnTo>
                    <a:lnTo>
                      <a:pt x="57" y="812"/>
                    </a:lnTo>
                    <a:lnTo>
                      <a:pt x="59" y="814"/>
                    </a:lnTo>
                    <a:lnTo>
                      <a:pt x="62" y="814"/>
                    </a:lnTo>
                    <a:lnTo>
                      <a:pt x="62" y="816"/>
                    </a:lnTo>
                    <a:lnTo>
                      <a:pt x="66" y="820"/>
                    </a:lnTo>
                    <a:lnTo>
                      <a:pt x="68" y="820"/>
                    </a:lnTo>
                    <a:lnTo>
                      <a:pt x="70" y="818"/>
                    </a:lnTo>
                    <a:lnTo>
                      <a:pt x="70" y="820"/>
                    </a:lnTo>
                    <a:lnTo>
                      <a:pt x="70" y="824"/>
                    </a:lnTo>
                    <a:lnTo>
                      <a:pt x="68" y="824"/>
                    </a:lnTo>
                    <a:lnTo>
                      <a:pt x="66" y="824"/>
                    </a:lnTo>
                    <a:lnTo>
                      <a:pt x="64" y="824"/>
                    </a:lnTo>
                    <a:lnTo>
                      <a:pt x="64" y="826"/>
                    </a:lnTo>
                    <a:lnTo>
                      <a:pt x="68" y="831"/>
                    </a:lnTo>
                    <a:lnTo>
                      <a:pt x="68" y="831"/>
                    </a:lnTo>
                    <a:lnTo>
                      <a:pt x="70" y="835"/>
                    </a:lnTo>
                    <a:lnTo>
                      <a:pt x="72" y="837"/>
                    </a:lnTo>
                    <a:lnTo>
                      <a:pt x="74" y="841"/>
                    </a:lnTo>
                    <a:lnTo>
                      <a:pt x="78" y="839"/>
                    </a:lnTo>
                    <a:lnTo>
                      <a:pt x="76" y="835"/>
                    </a:lnTo>
                    <a:lnTo>
                      <a:pt x="76" y="833"/>
                    </a:lnTo>
                    <a:lnTo>
                      <a:pt x="76" y="828"/>
                    </a:lnTo>
                    <a:lnTo>
                      <a:pt x="78" y="833"/>
                    </a:lnTo>
                    <a:lnTo>
                      <a:pt x="81" y="835"/>
                    </a:lnTo>
                    <a:lnTo>
                      <a:pt x="83" y="839"/>
                    </a:lnTo>
                    <a:lnTo>
                      <a:pt x="83" y="835"/>
                    </a:lnTo>
                    <a:lnTo>
                      <a:pt x="87" y="833"/>
                    </a:lnTo>
                    <a:lnTo>
                      <a:pt x="85" y="828"/>
                    </a:lnTo>
                    <a:lnTo>
                      <a:pt x="83" y="828"/>
                    </a:lnTo>
                    <a:lnTo>
                      <a:pt x="78" y="828"/>
                    </a:lnTo>
                    <a:lnTo>
                      <a:pt x="78" y="826"/>
                    </a:lnTo>
                    <a:lnTo>
                      <a:pt x="81" y="826"/>
                    </a:lnTo>
                    <a:lnTo>
                      <a:pt x="87" y="828"/>
                    </a:lnTo>
                    <a:lnTo>
                      <a:pt x="89" y="828"/>
                    </a:lnTo>
                    <a:lnTo>
                      <a:pt x="93" y="828"/>
                    </a:lnTo>
                    <a:lnTo>
                      <a:pt x="91" y="826"/>
                    </a:lnTo>
                    <a:lnTo>
                      <a:pt x="89" y="824"/>
                    </a:lnTo>
                    <a:lnTo>
                      <a:pt x="81" y="824"/>
                    </a:lnTo>
                    <a:lnTo>
                      <a:pt x="81" y="822"/>
                    </a:lnTo>
                    <a:lnTo>
                      <a:pt x="83" y="820"/>
                    </a:lnTo>
                    <a:lnTo>
                      <a:pt x="89" y="824"/>
                    </a:lnTo>
                    <a:lnTo>
                      <a:pt x="95" y="826"/>
                    </a:lnTo>
                    <a:lnTo>
                      <a:pt x="95" y="833"/>
                    </a:lnTo>
                    <a:lnTo>
                      <a:pt x="93" y="835"/>
                    </a:lnTo>
                    <a:lnTo>
                      <a:pt x="93" y="837"/>
                    </a:lnTo>
                    <a:lnTo>
                      <a:pt x="95" y="843"/>
                    </a:lnTo>
                    <a:lnTo>
                      <a:pt x="95" y="845"/>
                    </a:lnTo>
                    <a:lnTo>
                      <a:pt x="93" y="847"/>
                    </a:lnTo>
                    <a:lnTo>
                      <a:pt x="95" y="843"/>
                    </a:lnTo>
                    <a:lnTo>
                      <a:pt x="91" y="837"/>
                    </a:lnTo>
                    <a:lnTo>
                      <a:pt x="89" y="835"/>
                    </a:lnTo>
                    <a:lnTo>
                      <a:pt x="87" y="837"/>
                    </a:lnTo>
                    <a:lnTo>
                      <a:pt x="87" y="841"/>
                    </a:lnTo>
                    <a:lnTo>
                      <a:pt x="89" y="843"/>
                    </a:lnTo>
                    <a:lnTo>
                      <a:pt x="87" y="845"/>
                    </a:lnTo>
                    <a:lnTo>
                      <a:pt x="87" y="843"/>
                    </a:lnTo>
                    <a:lnTo>
                      <a:pt x="85" y="841"/>
                    </a:lnTo>
                    <a:lnTo>
                      <a:pt x="83" y="841"/>
                    </a:lnTo>
                    <a:lnTo>
                      <a:pt x="81" y="843"/>
                    </a:lnTo>
                    <a:lnTo>
                      <a:pt x="76" y="843"/>
                    </a:lnTo>
                    <a:lnTo>
                      <a:pt x="72" y="845"/>
                    </a:lnTo>
                    <a:lnTo>
                      <a:pt x="74" y="847"/>
                    </a:lnTo>
                    <a:lnTo>
                      <a:pt x="76" y="852"/>
                    </a:lnTo>
                    <a:lnTo>
                      <a:pt x="76" y="854"/>
                    </a:lnTo>
                    <a:lnTo>
                      <a:pt x="78" y="858"/>
                    </a:lnTo>
                    <a:lnTo>
                      <a:pt x="76" y="860"/>
                    </a:lnTo>
                    <a:lnTo>
                      <a:pt x="76" y="860"/>
                    </a:lnTo>
                    <a:lnTo>
                      <a:pt x="81" y="860"/>
                    </a:lnTo>
                    <a:lnTo>
                      <a:pt x="81" y="858"/>
                    </a:lnTo>
                    <a:lnTo>
                      <a:pt x="83" y="858"/>
                    </a:lnTo>
                    <a:lnTo>
                      <a:pt x="87" y="860"/>
                    </a:lnTo>
                    <a:lnTo>
                      <a:pt x="87" y="862"/>
                    </a:lnTo>
                    <a:lnTo>
                      <a:pt x="83" y="862"/>
                    </a:lnTo>
                    <a:lnTo>
                      <a:pt x="81" y="864"/>
                    </a:lnTo>
                    <a:lnTo>
                      <a:pt x="81" y="866"/>
                    </a:lnTo>
                    <a:lnTo>
                      <a:pt x="87" y="866"/>
                    </a:lnTo>
                    <a:lnTo>
                      <a:pt x="91" y="871"/>
                    </a:lnTo>
                    <a:lnTo>
                      <a:pt x="93" y="868"/>
                    </a:lnTo>
                    <a:lnTo>
                      <a:pt x="95" y="866"/>
                    </a:lnTo>
                    <a:lnTo>
                      <a:pt x="93" y="862"/>
                    </a:lnTo>
                    <a:lnTo>
                      <a:pt x="95" y="860"/>
                    </a:lnTo>
                    <a:lnTo>
                      <a:pt x="93" y="856"/>
                    </a:lnTo>
                    <a:lnTo>
                      <a:pt x="91" y="858"/>
                    </a:lnTo>
                    <a:lnTo>
                      <a:pt x="89" y="858"/>
                    </a:lnTo>
                    <a:lnTo>
                      <a:pt x="91" y="856"/>
                    </a:lnTo>
                    <a:lnTo>
                      <a:pt x="93" y="854"/>
                    </a:lnTo>
                    <a:lnTo>
                      <a:pt x="93" y="852"/>
                    </a:lnTo>
                    <a:lnTo>
                      <a:pt x="93" y="852"/>
                    </a:lnTo>
                    <a:lnTo>
                      <a:pt x="97" y="854"/>
                    </a:lnTo>
                    <a:lnTo>
                      <a:pt x="100" y="852"/>
                    </a:lnTo>
                    <a:lnTo>
                      <a:pt x="102" y="854"/>
                    </a:lnTo>
                    <a:lnTo>
                      <a:pt x="104" y="854"/>
                    </a:lnTo>
                    <a:lnTo>
                      <a:pt x="104" y="854"/>
                    </a:lnTo>
                    <a:lnTo>
                      <a:pt x="108" y="852"/>
                    </a:lnTo>
                    <a:lnTo>
                      <a:pt x="112" y="854"/>
                    </a:lnTo>
                    <a:lnTo>
                      <a:pt x="114" y="852"/>
                    </a:lnTo>
                    <a:lnTo>
                      <a:pt x="119" y="854"/>
                    </a:lnTo>
                    <a:lnTo>
                      <a:pt x="119" y="854"/>
                    </a:lnTo>
                    <a:lnTo>
                      <a:pt x="116" y="856"/>
                    </a:lnTo>
                    <a:lnTo>
                      <a:pt x="114" y="858"/>
                    </a:lnTo>
                    <a:lnTo>
                      <a:pt x="112" y="858"/>
                    </a:lnTo>
                    <a:lnTo>
                      <a:pt x="110" y="856"/>
                    </a:lnTo>
                    <a:lnTo>
                      <a:pt x="108" y="856"/>
                    </a:lnTo>
                    <a:lnTo>
                      <a:pt x="102" y="862"/>
                    </a:lnTo>
                    <a:lnTo>
                      <a:pt x="100" y="862"/>
                    </a:lnTo>
                    <a:lnTo>
                      <a:pt x="97" y="862"/>
                    </a:lnTo>
                    <a:lnTo>
                      <a:pt x="95" y="864"/>
                    </a:lnTo>
                    <a:lnTo>
                      <a:pt x="97" y="866"/>
                    </a:lnTo>
                    <a:lnTo>
                      <a:pt x="95" y="868"/>
                    </a:lnTo>
                    <a:lnTo>
                      <a:pt x="93" y="871"/>
                    </a:lnTo>
                    <a:lnTo>
                      <a:pt x="93" y="873"/>
                    </a:lnTo>
                    <a:lnTo>
                      <a:pt x="95" y="873"/>
                    </a:lnTo>
                    <a:lnTo>
                      <a:pt x="95" y="875"/>
                    </a:lnTo>
                    <a:lnTo>
                      <a:pt x="95" y="877"/>
                    </a:lnTo>
                    <a:lnTo>
                      <a:pt x="100" y="879"/>
                    </a:lnTo>
                    <a:lnTo>
                      <a:pt x="104" y="881"/>
                    </a:lnTo>
                    <a:lnTo>
                      <a:pt x="106" y="881"/>
                    </a:lnTo>
                    <a:lnTo>
                      <a:pt x="106" y="881"/>
                    </a:lnTo>
                    <a:lnTo>
                      <a:pt x="106" y="877"/>
                    </a:lnTo>
                    <a:lnTo>
                      <a:pt x="108" y="875"/>
                    </a:lnTo>
                    <a:lnTo>
                      <a:pt x="110" y="873"/>
                    </a:lnTo>
                    <a:lnTo>
                      <a:pt x="110" y="873"/>
                    </a:lnTo>
                    <a:lnTo>
                      <a:pt x="108" y="868"/>
                    </a:lnTo>
                    <a:lnTo>
                      <a:pt x="112" y="868"/>
                    </a:lnTo>
                    <a:lnTo>
                      <a:pt x="116" y="864"/>
                    </a:lnTo>
                    <a:lnTo>
                      <a:pt x="121" y="860"/>
                    </a:lnTo>
                    <a:lnTo>
                      <a:pt x="123" y="858"/>
                    </a:lnTo>
                    <a:lnTo>
                      <a:pt x="123" y="860"/>
                    </a:lnTo>
                    <a:lnTo>
                      <a:pt x="125" y="860"/>
                    </a:lnTo>
                    <a:lnTo>
                      <a:pt x="127" y="860"/>
                    </a:lnTo>
                    <a:lnTo>
                      <a:pt x="129" y="862"/>
                    </a:lnTo>
                    <a:lnTo>
                      <a:pt x="125" y="862"/>
                    </a:lnTo>
                    <a:lnTo>
                      <a:pt x="123" y="866"/>
                    </a:lnTo>
                    <a:lnTo>
                      <a:pt x="123" y="868"/>
                    </a:lnTo>
                    <a:lnTo>
                      <a:pt x="119" y="873"/>
                    </a:lnTo>
                    <a:lnTo>
                      <a:pt x="119" y="877"/>
                    </a:lnTo>
                    <a:lnTo>
                      <a:pt x="121" y="879"/>
                    </a:lnTo>
                    <a:lnTo>
                      <a:pt x="119" y="881"/>
                    </a:lnTo>
                    <a:lnTo>
                      <a:pt x="116" y="883"/>
                    </a:lnTo>
                    <a:lnTo>
                      <a:pt x="116" y="881"/>
                    </a:lnTo>
                    <a:lnTo>
                      <a:pt x="116" y="879"/>
                    </a:lnTo>
                    <a:lnTo>
                      <a:pt x="116" y="875"/>
                    </a:lnTo>
                    <a:lnTo>
                      <a:pt x="116" y="873"/>
                    </a:lnTo>
                    <a:lnTo>
                      <a:pt x="114" y="875"/>
                    </a:lnTo>
                    <a:lnTo>
                      <a:pt x="114" y="877"/>
                    </a:lnTo>
                    <a:lnTo>
                      <a:pt x="112" y="877"/>
                    </a:lnTo>
                    <a:lnTo>
                      <a:pt x="110" y="877"/>
                    </a:lnTo>
                    <a:lnTo>
                      <a:pt x="108" y="879"/>
                    </a:lnTo>
                    <a:lnTo>
                      <a:pt x="110" y="883"/>
                    </a:lnTo>
                    <a:lnTo>
                      <a:pt x="116" y="890"/>
                    </a:lnTo>
                    <a:lnTo>
                      <a:pt x="123" y="890"/>
                    </a:lnTo>
                    <a:lnTo>
                      <a:pt x="127" y="892"/>
                    </a:lnTo>
                    <a:lnTo>
                      <a:pt x="129" y="892"/>
                    </a:lnTo>
                    <a:lnTo>
                      <a:pt x="131" y="894"/>
                    </a:lnTo>
                    <a:lnTo>
                      <a:pt x="133" y="892"/>
                    </a:lnTo>
                    <a:lnTo>
                      <a:pt x="135" y="887"/>
                    </a:lnTo>
                    <a:lnTo>
                      <a:pt x="133" y="881"/>
                    </a:lnTo>
                    <a:lnTo>
                      <a:pt x="133" y="877"/>
                    </a:lnTo>
                    <a:lnTo>
                      <a:pt x="133" y="875"/>
                    </a:lnTo>
                    <a:lnTo>
                      <a:pt x="135" y="871"/>
                    </a:lnTo>
                    <a:lnTo>
                      <a:pt x="135" y="864"/>
                    </a:lnTo>
                    <a:lnTo>
                      <a:pt x="133" y="860"/>
                    </a:lnTo>
                    <a:lnTo>
                      <a:pt x="133" y="858"/>
                    </a:lnTo>
                    <a:lnTo>
                      <a:pt x="140" y="854"/>
                    </a:lnTo>
                    <a:lnTo>
                      <a:pt x="144" y="850"/>
                    </a:lnTo>
                    <a:lnTo>
                      <a:pt x="146" y="847"/>
                    </a:lnTo>
                    <a:lnTo>
                      <a:pt x="150" y="847"/>
                    </a:lnTo>
                    <a:lnTo>
                      <a:pt x="152" y="845"/>
                    </a:lnTo>
                    <a:lnTo>
                      <a:pt x="152" y="841"/>
                    </a:lnTo>
                    <a:lnTo>
                      <a:pt x="154" y="839"/>
                    </a:lnTo>
                    <a:lnTo>
                      <a:pt x="159" y="837"/>
                    </a:lnTo>
                    <a:lnTo>
                      <a:pt x="163" y="841"/>
                    </a:lnTo>
                    <a:lnTo>
                      <a:pt x="167" y="839"/>
                    </a:lnTo>
                    <a:lnTo>
                      <a:pt x="167" y="839"/>
                    </a:lnTo>
                    <a:lnTo>
                      <a:pt x="167" y="839"/>
                    </a:lnTo>
                    <a:close/>
                    <a:moveTo>
                      <a:pt x="207" y="946"/>
                    </a:moveTo>
                    <a:lnTo>
                      <a:pt x="209" y="946"/>
                    </a:lnTo>
                    <a:lnTo>
                      <a:pt x="211" y="944"/>
                    </a:lnTo>
                    <a:lnTo>
                      <a:pt x="209" y="944"/>
                    </a:lnTo>
                    <a:lnTo>
                      <a:pt x="209" y="944"/>
                    </a:lnTo>
                    <a:lnTo>
                      <a:pt x="207" y="946"/>
                    </a:lnTo>
                    <a:lnTo>
                      <a:pt x="207" y="946"/>
                    </a:lnTo>
                    <a:close/>
                    <a:moveTo>
                      <a:pt x="26" y="584"/>
                    </a:moveTo>
                    <a:lnTo>
                      <a:pt x="22" y="582"/>
                    </a:lnTo>
                    <a:lnTo>
                      <a:pt x="19" y="582"/>
                    </a:lnTo>
                    <a:lnTo>
                      <a:pt x="19" y="584"/>
                    </a:lnTo>
                    <a:lnTo>
                      <a:pt x="26" y="588"/>
                    </a:lnTo>
                    <a:lnTo>
                      <a:pt x="24" y="590"/>
                    </a:lnTo>
                    <a:lnTo>
                      <a:pt x="28" y="594"/>
                    </a:lnTo>
                    <a:lnTo>
                      <a:pt x="26" y="594"/>
                    </a:lnTo>
                    <a:lnTo>
                      <a:pt x="24" y="594"/>
                    </a:lnTo>
                    <a:lnTo>
                      <a:pt x="22" y="597"/>
                    </a:lnTo>
                    <a:lnTo>
                      <a:pt x="22" y="601"/>
                    </a:lnTo>
                    <a:lnTo>
                      <a:pt x="22" y="603"/>
                    </a:lnTo>
                    <a:lnTo>
                      <a:pt x="15" y="603"/>
                    </a:lnTo>
                    <a:lnTo>
                      <a:pt x="11" y="601"/>
                    </a:lnTo>
                    <a:lnTo>
                      <a:pt x="13" y="597"/>
                    </a:lnTo>
                    <a:lnTo>
                      <a:pt x="11" y="584"/>
                    </a:lnTo>
                    <a:lnTo>
                      <a:pt x="9" y="580"/>
                    </a:lnTo>
                    <a:lnTo>
                      <a:pt x="9" y="580"/>
                    </a:lnTo>
                    <a:lnTo>
                      <a:pt x="7" y="576"/>
                    </a:lnTo>
                    <a:lnTo>
                      <a:pt x="9" y="573"/>
                    </a:lnTo>
                    <a:lnTo>
                      <a:pt x="11" y="571"/>
                    </a:lnTo>
                    <a:lnTo>
                      <a:pt x="11" y="569"/>
                    </a:lnTo>
                    <a:lnTo>
                      <a:pt x="9" y="567"/>
                    </a:lnTo>
                    <a:lnTo>
                      <a:pt x="9" y="565"/>
                    </a:lnTo>
                    <a:lnTo>
                      <a:pt x="13" y="561"/>
                    </a:lnTo>
                    <a:lnTo>
                      <a:pt x="17" y="563"/>
                    </a:lnTo>
                    <a:lnTo>
                      <a:pt x="22" y="563"/>
                    </a:lnTo>
                    <a:lnTo>
                      <a:pt x="24" y="569"/>
                    </a:lnTo>
                    <a:lnTo>
                      <a:pt x="24" y="573"/>
                    </a:lnTo>
                    <a:lnTo>
                      <a:pt x="24" y="576"/>
                    </a:lnTo>
                    <a:lnTo>
                      <a:pt x="24" y="580"/>
                    </a:lnTo>
                    <a:lnTo>
                      <a:pt x="19" y="578"/>
                    </a:lnTo>
                    <a:lnTo>
                      <a:pt x="26" y="582"/>
                    </a:lnTo>
                    <a:lnTo>
                      <a:pt x="26" y="584"/>
                    </a:lnTo>
                    <a:lnTo>
                      <a:pt x="26" y="584"/>
                    </a:lnTo>
                    <a:lnTo>
                      <a:pt x="26" y="584"/>
                    </a:lnTo>
                    <a:close/>
                    <a:moveTo>
                      <a:pt x="28" y="573"/>
                    </a:moveTo>
                    <a:lnTo>
                      <a:pt x="32" y="573"/>
                    </a:lnTo>
                    <a:lnTo>
                      <a:pt x="34" y="576"/>
                    </a:lnTo>
                    <a:lnTo>
                      <a:pt x="32" y="578"/>
                    </a:lnTo>
                    <a:lnTo>
                      <a:pt x="28" y="573"/>
                    </a:lnTo>
                    <a:lnTo>
                      <a:pt x="28" y="573"/>
                    </a:lnTo>
                    <a:close/>
                    <a:moveTo>
                      <a:pt x="5" y="611"/>
                    </a:moveTo>
                    <a:lnTo>
                      <a:pt x="7" y="609"/>
                    </a:lnTo>
                    <a:lnTo>
                      <a:pt x="11" y="609"/>
                    </a:lnTo>
                    <a:lnTo>
                      <a:pt x="13" y="611"/>
                    </a:lnTo>
                    <a:lnTo>
                      <a:pt x="7" y="613"/>
                    </a:lnTo>
                    <a:lnTo>
                      <a:pt x="5" y="611"/>
                    </a:lnTo>
                    <a:lnTo>
                      <a:pt x="5" y="611"/>
                    </a:lnTo>
                    <a:close/>
                    <a:moveTo>
                      <a:pt x="32" y="616"/>
                    </a:moveTo>
                    <a:lnTo>
                      <a:pt x="36" y="613"/>
                    </a:lnTo>
                    <a:lnTo>
                      <a:pt x="36" y="616"/>
                    </a:lnTo>
                    <a:lnTo>
                      <a:pt x="34" y="618"/>
                    </a:lnTo>
                    <a:lnTo>
                      <a:pt x="32" y="616"/>
                    </a:lnTo>
                    <a:lnTo>
                      <a:pt x="32" y="616"/>
                    </a:lnTo>
                    <a:close/>
                    <a:moveTo>
                      <a:pt x="28" y="616"/>
                    </a:moveTo>
                    <a:lnTo>
                      <a:pt x="30" y="616"/>
                    </a:lnTo>
                    <a:lnTo>
                      <a:pt x="30" y="620"/>
                    </a:lnTo>
                    <a:lnTo>
                      <a:pt x="28" y="622"/>
                    </a:lnTo>
                    <a:lnTo>
                      <a:pt x="28" y="620"/>
                    </a:lnTo>
                    <a:lnTo>
                      <a:pt x="26" y="618"/>
                    </a:lnTo>
                    <a:lnTo>
                      <a:pt x="28" y="616"/>
                    </a:lnTo>
                    <a:lnTo>
                      <a:pt x="28" y="616"/>
                    </a:lnTo>
                    <a:close/>
                    <a:moveTo>
                      <a:pt x="17" y="616"/>
                    </a:moveTo>
                    <a:lnTo>
                      <a:pt x="19" y="613"/>
                    </a:lnTo>
                    <a:lnTo>
                      <a:pt x="24" y="613"/>
                    </a:lnTo>
                    <a:lnTo>
                      <a:pt x="19" y="618"/>
                    </a:lnTo>
                    <a:lnTo>
                      <a:pt x="17" y="616"/>
                    </a:lnTo>
                    <a:lnTo>
                      <a:pt x="17" y="616"/>
                    </a:lnTo>
                    <a:close/>
                    <a:moveTo>
                      <a:pt x="19" y="622"/>
                    </a:moveTo>
                    <a:lnTo>
                      <a:pt x="19" y="620"/>
                    </a:lnTo>
                    <a:lnTo>
                      <a:pt x="22" y="622"/>
                    </a:lnTo>
                    <a:lnTo>
                      <a:pt x="22" y="624"/>
                    </a:lnTo>
                    <a:lnTo>
                      <a:pt x="19" y="622"/>
                    </a:lnTo>
                    <a:lnTo>
                      <a:pt x="19" y="622"/>
                    </a:lnTo>
                    <a:close/>
                    <a:moveTo>
                      <a:pt x="15" y="626"/>
                    </a:moveTo>
                    <a:lnTo>
                      <a:pt x="15" y="624"/>
                    </a:lnTo>
                    <a:lnTo>
                      <a:pt x="19" y="624"/>
                    </a:lnTo>
                    <a:lnTo>
                      <a:pt x="22" y="626"/>
                    </a:lnTo>
                    <a:lnTo>
                      <a:pt x="19" y="628"/>
                    </a:lnTo>
                    <a:lnTo>
                      <a:pt x="17" y="630"/>
                    </a:lnTo>
                    <a:lnTo>
                      <a:pt x="15" y="628"/>
                    </a:lnTo>
                    <a:lnTo>
                      <a:pt x="15" y="626"/>
                    </a:lnTo>
                    <a:lnTo>
                      <a:pt x="15" y="626"/>
                    </a:lnTo>
                    <a:close/>
                    <a:moveTo>
                      <a:pt x="11" y="632"/>
                    </a:moveTo>
                    <a:lnTo>
                      <a:pt x="13" y="635"/>
                    </a:lnTo>
                    <a:lnTo>
                      <a:pt x="11" y="637"/>
                    </a:lnTo>
                    <a:lnTo>
                      <a:pt x="9" y="637"/>
                    </a:lnTo>
                    <a:lnTo>
                      <a:pt x="11" y="632"/>
                    </a:lnTo>
                    <a:lnTo>
                      <a:pt x="11" y="632"/>
                    </a:lnTo>
                    <a:close/>
                    <a:moveTo>
                      <a:pt x="30" y="632"/>
                    </a:moveTo>
                    <a:lnTo>
                      <a:pt x="32" y="637"/>
                    </a:lnTo>
                    <a:lnTo>
                      <a:pt x="28" y="637"/>
                    </a:lnTo>
                    <a:lnTo>
                      <a:pt x="30" y="632"/>
                    </a:lnTo>
                    <a:lnTo>
                      <a:pt x="30" y="632"/>
                    </a:lnTo>
                    <a:close/>
                    <a:moveTo>
                      <a:pt x="24" y="630"/>
                    </a:moveTo>
                    <a:lnTo>
                      <a:pt x="28" y="630"/>
                    </a:lnTo>
                    <a:lnTo>
                      <a:pt x="28" y="635"/>
                    </a:lnTo>
                    <a:lnTo>
                      <a:pt x="24" y="630"/>
                    </a:lnTo>
                    <a:lnTo>
                      <a:pt x="24" y="630"/>
                    </a:lnTo>
                    <a:close/>
                    <a:moveTo>
                      <a:pt x="15" y="662"/>
                    </a:moveTo>
                    <a:lnTo>
                      <a:pt x="17" y="662"/>
                    </a:lnTo>
                    <a:lnTo>
                      <a:pt x="17" y="666"/>
                    </a:lnTo>
                    <a:lnTo>
                      <a:pt x="15" y="664"/>
                    </a:lnTo>
                    <a:lnTo>
                      <a:pt x="15" y="662"/>
                    </a:lnTo>
                    <a:lnTo>
                      <a:pt x="15" y="662"/>
                    </a:lnTo>
                    <a:close/>
                    <a:moveTo>
                      <a:pt x="15" y="637"/>
                    </a:moveTo>
                    <a:lnTo>
                      <a:pt x="15" y="632"/>
                    </a:lnTo>
                    <a:lnTo>
                      <a:pt x="15" y="630"/>
                    </a:lnTo>
                    <a:lnTo>
                      <a:pt x="19" y="630"/>
                    </a:lnTo>
                    <a:lnTo>
                      <a:pt x="22" y="635"/>
                    </a:lnTo>
                    <a:lnTo>
                      <a:pt x="17" y="635"/>
                    </a:lnTo>
                    <a:lnTo>
                      <a:pt x="15" y="637"/>
                    </a:lnTo>
                    <a:lnTo>
                      <a:pt x="15" y="637"/>
                    </a:lnTo>
                    <a:close/>
                    <a:moveTo>
                      <a:pt x="7" y="643"/>
                    </a:moveTo>
                    <a:lnTo>
                      <a:pt x="3" y="641"/>
                    </a:lnTo>
                    <a:lnTo>
                      <a:pt x="3" y="639"/>
                    </a:lnTo>
                    <a:lnTo>
                      <a:pt x="7" y="639"/>
                    </a:lnTo>
                    <a:lnTo>
                      <a:pt x="9" y="641"/>
                    </a:lnTo>
                    <a:lnTo>
                      <a:pt x="7" y="643"/>
                    </a:lnTo>
                    <a:lnTo>
                      <a:pt x="7" y="643"/>
                    </a:lnTo>
                    <a:close/>
                    <a:moveTo>
                      <a:pt x="22" y="656"/>
                    </a:moveTo>
                    <a:lnTo>
                      <a:pt x="24" y="656"/>
                    </a:lnTo>
                    <a:lnTo>
                      <a:pt x="24" y="660"/>
                    </a:lnTo>
                    <a:lnTo>
                      <a:pt x="22" y="656"/>
                    </a:lnTo>
                    <a:lnTo>
                      <a:pt x="22" y="656"/>
                    </a:lnTo>
                    <a:close/>
                    <a:moveTo>
                      <a:pt x="26" y="660"/>
                    </a:moveTo>
                    <a:lnTo>
                      <a:pt x="30" y="660"/>
                    </a:lnTo>
                    <a:lnTo>
                      <a:pt x="28" y="662"/>
                    </a:lnTo>
                    <a:lnTo>
                      <a:pt x="26" y="660"/>
                    </a:lnTo>
                    <a:lnTo>
                      <a:pt x="26" y="660"/>
                    </a:lnTo>
                    <a:close/>
                    <a:moveTo>
                      <a:pt x="34" y="626"/>
                    </a:moveTo>
                    <a:lnTo>
                      <a:pt x="34" y="624"/>
                    </a:lnTo>
                    <a:lnTo>
                      <a:pt x="38" y="628"/>
                    </a:lnTo>
                    <a:lnTo>
                      <a:pt x="34" y="628"/>
                    </a:lnTo>
                    <a:lnTo>
                      <a:pt x="34" y="626"/>
                    </a:lnTo>
                    <a:lnTo>
                      <a:pt x="34" y="626"/>
                    </a:lnTo>
                    <a:close/>
                    <a:moveTo>
                      <a:pt x="41" y="628"/>
                    </a:moveTo>
                    <a:lnTo>
                      <a:pt x="45" y="630"/>
                    </a:lnTo>
                    <a:lnTo>
                      <a:pt x="45" y="632"/>
                    </a:lnTo>
                    <a:lnTo>
                      <a:pt x="47" y="637"/>
                    </a:lnTo>
                    <a:lnTo>
                      <a:pt x="45" y="639"/>
                    </a:lnTo>
                    <a:lnTo>
                      <a:pt x="45" y="641"/>
                    </a:lnTo>
                    <a:lnTo>
                      <a:pt x="43" y="643"/>
                    </a:lnTo>
                    <a:lnTo>
                      <a:pt x="41" y="641"/>
                    </a:lnTo>
                    <a:lnTo>
                      <a:pt x="38" y="641"/>
                    </a:lnTo>
                    <a:lnTo>
                      <a:pt x="34" y="643"/>
                    </a:lnTo>
                    <a:lnTo>
                      <a:pt x="34" y="639"/>
                    </a:lnTo>
                    <a:lnTo>
                      <a:pt x="34" y="637"/>
                    </a:lnTo>
                    <a:lnTo>
                      <a:pt x="36" y="630"/>
                    </a:lnTo>
                    <a:lnTo>
                      <a:pt x="41" y="628"/>
                    </a:lnTo>
                    <a:lnTo>
                      <a:pt x="41" y="628"/>
                    </a:lnTo>
                    <a:close/>
                    <a:moveTo>
                      <a:pt x="17" y="641"/>
                    </a:moveTo>
                    <a:lnTo>
                      <a:pt x="19" y="637"/>
                    </a:lnTo>
                    <a:lnTo>
                      <a:pt x="28" y="639"/>
                    </a:lnTo>
                    <a:lnTo>
                      <a:pt x="26" y="639"/>
                    </a:lnTo>
                    <a:lnTo>
                      <a:pt x="19" y="641"/>
                    </a:lnTo>
                    <a:lnTo>
                      <a:pt x="19" y="643"/>
                    </a:lnTo>
                    <a:lnTo>
                      <a:pt x="19" y="643"/>
                    </a:lnTo>
                    <a:lnTo>
                      <a:pt x="17" y="641"/>
                    </a:lnTo>
                    <a:lnTo>
                      <a:pt x="17" y="641"/>
                    </a:lnTo>
                    <a:close/>
                    <a:moveTo>
                      <a:pt x="22" y="649"/>
                    </a:moveTo>
                    <a:lnTo>
                      <a:pt x="19" y="647"/>
                    </a:lnTo>
                    <a:lnTo>
                      <a:pt x="26" y="645"/>
                    </a:lnTo>
                    <a:lnTo>
                      <a:pt x="28" y="645"/>
                    </a:lnTo>
                    <a:lnTo>
                      <a:pt x="28" y="647"/>
                    </a:lnTo>
                    <a:lnTo>
                      <a:pt x="22" y="649"/>
                    </a:lnTo>
                    <a:lnTo>
                      <a:pt x="22" y="649"/>
                    </a:lnTo>
                    <a:close/>
                    <a:moveTo>
                      <a:pt x="24" y="651"/>
                    </a:moveTo>
                    <a:lnTo>
                      <a:pt x="28" y="649"/>
                    </a:lnTo>
                    <a:lnTo>
                      <a:pt x="32" y="649"/>
                    </a:lnTo>
                    <a:lnTo>
                      <a:pt x="32" y="656"/>
                    </a:lnTo>
                    <a:lnTo>
                      <a:pt x="30" y="658"/>
                    </a:lnTo>
                    <a:lnTo>
                      <a:pt x="28" y="658"/>
                    </a:lnTo>
                    <a:lnTo>
                      <a:pt x="26" y="653"/>
                    </a:lnTo>
                    <a:lnTo>
                      <a:pt x="24" y="651"/>
                    </a:lnTo>
                    <a:lnTo>
                      <a:pt x="24" y="651"/>
                    </a:lnTo>
                    <a:close/>
                    <a:moveTo>
                      <a:pt x="17" y="662"/>
                    </a:moveTo>
                    <a:lnTo>
                      <a:pt x="19" y="660"/>
                    </a:lnTo>
                    <a:lnTo>
                      <a:pt x="22" y="662"/>
                    </a:lnTo>
                    <a:lnTo>
                      <a:pt x="24" y="662"/>
                    </a:lnTo>
                    <a:lnTo>
                      <a:pt x="26" y="664"/>
                    </a:lnTo>
                    <a:lnTo>
                      <a:pt x="22" y="666"/>
                    </a:lnTo>
                    <a:lnTo>
                      <a:pt x="17" y="662"/>
                    </a:lnTo>
                    <a:lnTo>
                      <a:pt x="17" y="662"/>
                    </a:lnTo>
                    <a:close/>
                    <a:moveTo>
                      <a:pt x="28" y="740"/>
                    </a:moveTo>
                    <a:lnTo>
                      <a:pt x="32" y="736"/>
                    </a:lnTo>
                    <a:lnTo>
                      <a:pt x="30" y="736"/>
                    </a:lnTo>
                    <a:lnTo>
                      <a:pt x="28" y="736"/>
                    </a:lnTo>
                    <a:lnTo>
                      <a:pt x="24" y="729"/>
                    </a:lnTo>
                    <a:lnTo>
                      <a:pt x="19" y="727"/>
                    </a:lnTo>
                    <a:lnTo>
                      <a:pt x="22" y="723"/>
                    </a:lnTo>
                    <a:lnTo>
                      <a:pt x="26" y="723"/>
                    </a:lnTo>
                    <a:lnTo>
                      <a:pt x="28" y="721"/>
                    </a:lnTo>
                    <a:lnTo>
                      <a:pt x="28" y="727"/>
                    </a:lnTo>
                    <a:lnTo>
                      <a:pt x="32" y="729"/>
                    </a:lnTo>
                    <a:lnTo>
                      <a:pt x="32" y="734"/>
                    </a:lnTo>
                    <a:lnTo>
                      <a:pt x="36" y="736"/>
                    </a:lnTo>
                    <a:lnTo>
                      <a:pt x="38" y="744"/>
                    </a:lnTo>
                    <a:lnTo>
                      <a:pt x="34" y="742"/>
                    </a:lnTo>
                    <a:lnTo>
                      <a:pt x="30" y="744"/>
                    </a:lnTo>
                    <a:lnTo>
                      <a:pt x="28" y="740"/>
                    </a:lnTo>
                    <a:lnTo>
                      <a:pt x="28" y="740"/>
                    </a:lnTo>
                    <a:close/>
                    <a:moveTo>
                      <a:pt x="13" y="731"/>
                    </a:moveTo>
                    <a:lnTo>
                      <a:pt x="15" y="729"/>
                    </a:lnTo>
                    <a:lnTo>
                      <a:pt x="15" y="727"/>
                    </a:lnTo>
                    <a:lnTo>
                      <a:pt x="19" y="729"/>
                    </a:lnTo>
                    <a:lnTo>
                      <a:pt x="24" y="736"/>
                    </a:lnTo>
                    <a:lnTo>
                      <a:pt x="28" y="742"/>
                    </a:lnTo>
                    <a:lnTo>
                      <a:pt x="28" y="746"/>
                    </a:lnTo>
                    <a:lnTo>
                      <a:pt x="26" y="748"/>
                    </a:lnTo>
                    <a:lnTo>
                      <a:pt x="24" y="746"/>
                    </a:lnTo>
                    <a:lnTo>
                      <a:pt x="22" y="740"/>
                    </a:lnTo>
                    <a:lnTo>
                      <a:pt x="22" y="738"/>
                    </a:lnTo>
                    <a:lnTo>
                      <a:pt x="19" y="738"/>
                    </a:lnTo>
                    <a:lnTo>
                      <a:pt x="15" y="736"/>
                    </a:lnTo>
                    <a:lnTo>
                      <a:pt x="13" y="731"/>
                    </a:lnTo>
                    <a:lnTo>
                      <a:pt x="13" y="731"/>
                    </a:lnTo>
                    <a:close/>
                    <a:moveTo>
                      <a:pt x="15" y="738"/>
                    </a:moveTo>
                    <a:lnTo>
                      <a:pt x="17" y="738"/>
                    </a:lnTo>
                    <a:lnTo>
                      <a:pt x="19" y="740"/>
                    </a:lnTo>
                    <a:lnTo>
                      <a:pt x="19" y="744"/>
                    </a:lnTo>
                    <a:lnTo>
                      <a:pt x="19" y="746"/>
                    </a:lnTo>
                    <a:lnTo>
                      <a:pt x="17" y="746"/>
                    </a:lnTo>
                    <a:lnTo>
                      <a:pt x="17" y="744"/>
                    </a:lnTo>
                    <a:lnTo>
                      <a:pt x="15" y="744"/>
                    </a:lnTo>
                    <a:lnTo>
                      <a:pt x="15" y="738"/>
                    </a:lnTo>
                    <a:lnTo>
                      <a:pt x="15" y="738"/>
                    </a:lnTo>
                    <a:close/>
                    <a:moveTo>
                      <a:pt x="22" y="761"/>
                    </a:moveTo>
                    <a:lnTo>
                      <a:pt x="22" y="761"/>
                    </a:lnTo>
                    <a:lnTo>
                      <a:pt x="22" y="757"/>
                    </a:lnTo>
                    <a:lnTo>
                      <a:pt x="19" y="750"/>
                    </a:lnTo>
                    <a:lnTo>
                      <a:pt x="22" y="748"/>
                    </a:lnTo>
                    <a:lnTo>
                      <a:pt x="22" y="750"/>
                    </a:lnTo>
                    <a:lnTo>
                      <a:pt x="26" y="753"/>
                    </a:lnTo>
                    <a:lnTo>
                      <a:pt x="28" y="755"/>
                    </a:lnTo>
                    <a:lnTo>
                      <a:pt x="26" y="757"/>
                    </a:lnTo>
                    <a:lnTo>
                      <a:pt x="22" y="761"/>
                    </a:lnTo>
                    <a:lnTo>
                      <a:pt x="22" y="761"/>
                    </a:lnTo>
                    <a:close/>
                    <a:moveTo>
                      <a:pt x="28" y="776"/>
                    </a:moveTo>
                    <a:lnTo>
                      <a:pt x="26" y="778"/>
                    </a:lnTo>
                    <a:lnTo>
                      <a:pt x="24" y="776"/>
                    </a:lnTo>
                    <a:lnTo>
                      <a:pt x="24" y="774"/>
                    </a:lnTo>
                    <a:lnTo>
                      <a:pt x="22" y="772"/>
                    </a:lnTo>
                    <a:lnTo>
                      <a:pt x="26" y="769"/>
                    </a:lnTo>
                    <a:lnTo>
                      <a:pt x="28" y="774"/>
                    </a:lnTo>
                    <a:lnTo>
                      <a:pt x="28" y="776"/>
                    </a:lnTo>
                    <a:lnTo>
                      <a:pt x="28" y="776"/>
                    </a:lnTo>
                    <a:close/>
                    <a:moveTo>
                      <a:pt x="38" y="776"/>
                    </a:moveTo>
                    <a:lnTo>
                      <a:pt x="36" y="778"/>
                    </a:lnTo>
                    <a:lnTo>
                      <a:pt x="34" y="780"/>
                    </a:lnTo>
                    <a:lnTo>
                      <a:pt x="32" y="778"/>
                    </a:lnTo>
                    <a:lnTo>
                      <a:pt x="30" y="772"/>
                    </a:lnTo>
                    <a:lnTo>
                      <a:pt x="26" y="765"/>
                    </a:lnTo>
                    <a:lnTo>
                      <a:pt x="30" y="763"/>
                    </a:lnTo>
                    <a:lnTo>
                      <a:pt x="32" y="761"/>
                    </a:lnTo>
                    <a:lnTo>
                      <a:pt x="32" y="759"/>
                    </a:lnTo>
                    <a:lnTo>
                      <a:pt x="32" y="761"/>
                    </a:lnTo>
                    <a:lnTo>
                      <a:pt x="30" y="761"/>
                    </a:lnTo>
                    <a:lnTo>
                      <a:pt x="30" y="759"/>
                    </a:lnTo>
                    <a:lnTo>
                      <a:pt x="30" y="755"/>
                    </a:lnTo>
                    <a:lnTo>
                      <a:pt x="28" y="753"/>
                    </a:lnTo>
                    <a:lnTo>
                      <a:pt x="28" y="748"/>
                    </a:lnTo>
                    <a:lnTo>
                      <a:pt x="30" y="746"/>
                    </a:lnTo>
                    <a:lnTo>
                      <a:pt x="36" y="746"/>
                    </a:lnTo>
                    <a:lnTo>
                      <a:pt x="38" y="748"/>
                    </a:lnTo>
                    <a:lnTo>
                      <a:pt x="41" y="757"/>
                    </a:lnTo>
                    <a:lnTo>
                      <a:pt x="43" y="761"/>
                    </a:lnTo>
                    <a:lnTo>
                      <a:pt x="43" y="769"/>
                    </a:lnTo>
                    <a:lnTo>
                      <a:pt x="43" y="769"/>
                    </a:lnTo>
                    <a:lnTo>
                      <a:pt x="45" y="776"/>
                    </a:lnTo>
                    <a:lnTo>
                      <a:pt x="45" y="782"/>
                    </a:lnTo>
                    <a:lnTo>
                      <a:pt x="43" y="784"/>
                    </a:lnTo>
                    <a:lnTo>
                      <a:pt x="38" y="782"/>
                    </a:lnTo>
                    <a:lnTo>
                      <a:pt x="38" y="778"/>
                    </a:lnTo>
                    <a:lnTo>
                      <a:pt x="38" y="776"/>
                    </a:lnTo>
                    <a:lnTo>
                      <a:pt x="38" y="776"/>
                    </a:lnTo>
                    <a:close/>
                    <a:moveTo>
                      <a:pt x="34" y="795"/>
                    </a:moveTo>
                    <a:lnTo>
                      <a:pt x="34" y="793"/>
                    </a:lnTo>
                    <a:lnTo>
                      <a:pt x="30" y="790"/>
                    </a:lnTo>
                    <a:lnTo>
                      <a:pt x="32" y="788"/>
                    </a:lnTo>
                    <a:lnTo>
                      <a:pt x="32" y="786"/>
                    </a:lnTo>
                    <a:lnTo>
                      <a:pt x="34" y="784"/>
                    </a:lnTo>
                    <a:lnTo>
                      <a:pt x="36" y="786"/>
                    </a:lnTo>
                    <a:lnTo>
                      <a:pt x="41" y="786"/>
                    </a:lnTo>
                    <a:lnTo>
                      <a:pt x="38" y="790"/>
                    </a:lnTo>
                    <a:lnTo>
                      <a:pt x="38" y="793"/>
                    </a:lnTo>
                    <a:lnTo>
                      <a:pt x="36" y="795"/>
                    </a:lnTo>
                    <a:lnTo>
                      <a:pt x="34" y="795"/>
                    </a:lnTo>
                    <a:lnTo>
                      <a:pt x="34" y="795"/>
                    </a:lnTo>
                    <a:close/>
                    <a:moveTo>
                      <a:pt x="32" y="801"/>
                    </a:moveTo>
                    <a:lnTo>
                      <a:pt x="32" y="797"/>
                    </a:lnTo>
                    <a:lnTo>
                      <a:pt x="36" y="797"/>
                    </a:lnTo>
                    <a:lnTo>
                      <a:pt x="34" y="799"/>
                    </a:lnTo>
                    <a:lnTo>
                      <a:pt x="32" y="801"/>
                    </a:lnTo>
                    <a:lnTo>
                      <a:pt x="32" y="801"/>
                    </a:lnTo>
                    <a:close/>
                    <a:moveTo>
                      <a:pt x="41" y="799"/>
                    </a:moveTo>
                    <a:lnTo>
                      <a:pt x="41" y="801"/>
                    </a:lnTo>
                    <a:lnTo>
                      <a:pt x="41" y="805"/>
                    </a:lnTo>
                    <a:lnTo>
                      <a:pt x="41" y="805"/>
                    </a:lnTo>
                    <a:lnTo>
                      <a:pt x="38" y="801"/>
                    </a:lnTo>
                    <a:lnTo>
                      <a:pt x="41" y="799"/>
                    </a:lnTo>
                    <a:lnTo>
                      <a:pt x="41" y="799"/>
                    </a:lnTo>
                    <a:close/>
                    <a:moveTo>
                      <a:pt x="43" y="797"/>
                    </a:moveTo>
                    <a:lnTo>
                      <a:pt x="43" y="795"/>
                    </a:lnTo>
                    <a:lnTo>
                      <a:pt x="45" y="795"/>
                    </a:lnTo>
                    <a:lnTo>
                      <a:pt x="47" y="797"/>
                    </a:lnTo>
                    <a:lnTo>
                      <a:pt x="49" y="797"/>
                    </a:lnTo>
                    <a:lnTo>
                      <a:pt x="53" y="803"/>
                    </a:lnTo>
                    <a:lnTo>
                      <a:pt x="55" y="807"/>
                    </a:lnTo>
                    <a:lnTo>
                      <a:pt x="49" y="803"/>
                    </a:lnTo>
                    <a:lnTo>
                      <a:pt x="47" y="801"/>
                    </a:lnTo>
                    <a:lnTo>
                      <a:pt x="43" y="797"/>
                    </a:lnTo>
                    <a:lnTo>
                      <a:pt x="43" y="797"/>
                    </a:lnTo>
                    <a:close/>
                    <a:moveTo>
                      <a:pt x="43" y="803"/>
                    </a:moveTo>
                    <a:lnTo>
                      <a:pt x="45" y="803"/>
                    </a:lnTo>
                    <a:lnTo>
                      <a:pt x="49" y="805"/>
                    </a:lnTo>
                    <a:lnTo>
                      <a:pt x="53" y="812"/>
                    </a:lnTo>
                    <a:lnTo>
                      <a:pt x="51" y="814"/>
                    </a:lnTo>
                    <a:lnTo>
                      <a:pt x="49" y="814"/>
                    </a:lnTo>
                    <a:lnTo>
                      <a:pt x="43" y="809"/>
                    </a:lnTo>
                    <a:lnTo>
                      <a:pt x="43" y="803"/>
                    </a:lnTo>
                    <a:lnTo>
                      <a:pt x="43" y="803"/>
                    </a:lnTo>
                    <a:close/>
                    <a:moveTo>
                      <a:pt x="47" y="822"/>
                    </a:moveTo>
                    <a:lnTo>
                      <a:pt x="41" y="824"/>
                    </a:lnTo>
                    <a:lnTo>
                      <a:pt x="38" y="822"/>
                    </a:lnTo>
                    <a:lnTo>
                      <a:pt x="41" y="822"/>
                    </a:lnTo>
                    <a:lnTo>
                      <a:pt x="43" y="818"/>
                    </a:lnTo>
                    <a:lnTo>
                      <a:pt x="41" y="814"/>
                    </a:lnTo>
                    <a:lnTo>
                      <a:pt x="43" y="814"/>
                    </a:lnTo>
                    <a:lnTo>
                      <a:pt x="47" y="816"/>
                    </a:lnTo>
                    <a:lnTo>
                      <a:pt x="49" y="816"/>
                    </a:lnTo>
                    <a:lnTo>
                      <a:pt x="55" y="820"/>
                    </a:lnTo>
                    <a:lnTo>
                      <a:pt x="53" y="822"/>
                    </a:lnTo>
                    <a:lnTo>
                      <a:pt x="51" y="822"/>
                    </a:lnTo>
                    <a:lnTo>
                      <a:pt x="51" y="822"/>
                    </a:lnTo>
                    <a:lnTo>
                      <a:pt x="47" y="822"/>
                    </a:lnTo>
                    <a:lnTo>
                      <a:pt x="47" y="822"/>
                    </a:lnTo>
                    <a:close/>
                    <a:moveTo>
                      <a:pt x="51" y="839"/>
                    </a:moveTo>
                    <a:lnTo>
                      <a:pt x="49" y="839"/>
                    </a:lnTo>
                    <a:lnTo>
                      <a:pt x="47" y="839"/>
                    </a:lnTo>
                    <a:lnTo>
                      <a:pt x="47" y="835"/>
                    </a:lnTo>
                    <a:lnTo>
                      <a:pt x="47" y="833"/>
                    </a:lnTo>
                    <a:lnTo>
                      <a:pt x="49" y="833"/>
                    </a:lnTo>
                    <a:lnTo>
                      <a:pt x="47" y="831"/>
                    </a:lnTo>
                    <a:lnTo>
                      <a:pt x="47" y="828"/>
                    </a:lnTo>
                    <a:lnTo>
                      <a:pt x="51" y="828"/>
                    </a:lnTo>
                    <a:lnTo>
                      <a:pt x="51" y="831"/>
                    </a:lnTo>
                    <a:lnTo>
                      <a:pt x="51" y="835"/>
                    </a:lnTo>
                    <a:lnTo>
                      <a:pt x="49" y="837"/>
                    </a:lnTo>
                    <a:lnTo>
                      <a:pt x="51" y="839"/>
                    </a:lnTo>
                    <a:lnTo>
                      <a:pt x="51" y="839"/>
                    </a:lnTo>
                    <a:close/>
                    <a:moveTo>
                      <a:pt x="53" y="833"/>
                    </a:moveTo>
                    <a:lnTo>
                      <a:pt x="53" y="831"/>
                    </a:lnTo>
                    <a:lnTo>
                      <a:pt x="53" y="831"/>
                    </a:lnTo>
                    <a:lnTo>
                      <a:pt x="55" y="833"/>
                    </a:lnTo>
                    <a:lnTo>
                      <a:pt x="57" y="835"/>
                    </a:lnTo>
                    <a:lnTo>
                      <a:pt x="57" y="837"/>
                    </a:lnTo>
                    <a:lnTo>
                      <a:pt x="55" y="839"/>
                    </a:lnTo>
                    <a:lnTo>
                      <a:pt x="53" y="839"/>
                    </a:lnTo>
                    <a:lnTo>
                      <a:pt x="53" y="837"/>
                    </a:lnTo>
                    <a:lnTo>
                      <a:pt x="53" y="837"/>
                    </a:lnTo>
                    <a:lnTo>
                      <a:pt x="53" y="833"/>
                    </a:lnTo>
                    <a:lnTo>
                      <a:pt x="53" y="833"/>
                    </a:lnTo>
                    <a:close/>
                    <a:moveTo>
                      <a:pt x="59" y="835"/>
                    </a:moveTo>
                    <a:lnTo>
                      <a:pt x="64" y="837"/>
                    </a:lnTo>
                    <a:lnTo>
                      <a:pt x="64" y="839"/>
                    </a:lnTo>
                    <a:lnTo>
                      <a:pt x="64" y="839"/>
                    </a:lnTo>
                    <a:lnTo>
                      <a:pt x="59" y="837"/>
                    </a:lnTo>
                    <a:lnTo>
                      <a:pt x="59" y="835"/>
                    </a:lnTo>
                    <a:lnTo>
                      <a:pt x="59" y="835"/>
                    </a:lnTo>
                    <a:close/>
                    <a:moveTo>
                      <a:pt x="57" y="847"/>
                    </a:moveTo>
                    <a:lnTo>
                      <a:pt x="55" y="850"/>
                    </a:lnTo>
                    <a:lnTo>
                      <a:pt x="55" y="847"/>
                    </a:lnTo>
                    <a:lnTo>
                      <a:pt x="55" y="847"/>
                    </a:lnTo>
                    <a:lnTo>
                      <a:pt x="55" y="843"/>
                    </a:lnTo>
                    <a:lnTo>
                      <a:pt x="57" y="841"/>
                    </a:lnTo>
                    <a:lnTo>
                      <a:pt x="59" y="843"/>
                    </a:lnTo>
                    <a:lnTo>
                      <a:pt x="57" y="847"/>
                    </a:lnTo>
                    <a:lnTo>
                      <a:pt x="57" y="847"/>
                    </a:lnTo>
                    <a:close/>
                    <a:moveTo>
                      <a:pt x="68" y="839"/>
                    </a:moveTo>
                    <a:lnTo>
                      <a:pt x="64" y="837"/>
                    </a:lnTo>
                    <a:lnTo>
                      <a:pt x="62" y="833"/>
                    </a:lnTo>
                    <a:lnTo>
                      <a:pt x="62" y="828"/>
                    </a:lnTo>
                    <a:lnTo>
                      <a:pt x="64" y="826"/>
                    </a:lnTo>
                    <a:lnTo>
                      <a:pt x="66" y="833"/>
                    </a:lnTo>
                    <a:lnTo>
                      <a:pt x="68" y="835"/>
                    </a:lnTo>
                    <a:lnTo>
                      <a:pt x="70" y="839"/>
                    </a:lnTo>
                    <a:lnTo>
                      <a:pt x="68" y="839"/>
                    </a:lnTo>
                    <a:lnTo>
                      <a:pt x="68" y="839"/>
                    </a:lnTo>
                    <a:close/>
                    <a:moveTo>
                      <a:pt x="68" y="843"/>
                    </a:moveTo>
                    <a:lnTo>
                      <a:pt x="66" y="841"/>
                    </a:lnTo>
                    <a:lnTo>
                      <a:pt x="66" y="841"/>
                    </a:lnTo>
                    <a:lnTo>
                      <a:pt x="68" y="841"/>
                    </a:lnTo>
                    <a:lnTo>
                      <a:pt x="70" y="843"/>
                    </a:lnTo>
                    <a:lnTo>
                      <a:pt x="68" y="843"/>
                    </a:lnTo>
                    <a:lnTo>
                      <a:pt x="68" y="843"/>
                    </a:lnTo>
                    <a:close/>
                    <a:moveTo>
                      <a:pt x="70" y="852"/>
                    </a:moveTo>
                    <a:lnTo>
                      <a:pt x="66" y="847"/>
                    </a:lnTo>
                    <a:lnTo>
                      <a:pt x="64" y="845"/>
                    </a:lnTo>
                    <a:lnTo>
                      <a:pt x="66" y="843"/>
                    </a:lnTo>
                    <a:lnTo>
                      <a:pt x="72" y="847"/>
                    </a:lnTo>
                    <a:lnTo>
                      <a:pt x="72" y="852"/>
                    </a:lnTo>
                    <a:lnTo>
                      <a:pt x="70" y="852"/>
                    </a:lnTo>
                    <a:lnTo>
                      <a:pt x="70" y="852"/>
                    </a:lnTo>
                    <a:close/>
                    <a:moveTo>
                      <a:pt x="74" y="860"/>
                    </a:moveTo>
                    <a:lnTo>
                      <a:pt x="72" y="860"/>
                    </a:lnTo>
                    <a:lnTo>
                      <a:pt x="70" y="858"/>
                    </a:lnTo>
                    <a:lnTo>
                      <a:pt x="70" y="856"/>
                    </a:lnTo>
                    <a:lnTo>
                      <a:pt x="66" y="856"/>
                    </a:lnTo>
                    <a:lnTo>
                      <a:pt x="64" y="856"/>
                    </a:lnTo>
                    <a:lnTo>
                      <a:pt x="68" y="854"/>
                    </a:lnTo>
                    <a:lnTo>
                      <a:pt x="70" y="854"/>
                    </a:lnTo>
                    <a:lnTo>
                      <a:pt x="74" y="854"/>
                    </a:lnTo>
                    <a:lnTo>
                      <a:pt x="76" y="858"/>
                    </a:lnTo>
                    <a:lnTo>
                      <a:pt x="74" y="860"/>
                    </a:lnTo>
                    <a:lnTo>
                      <a:pt x="74" y="860"/>
                    </a:lnTo>
                    <a:close/>
                    <a:moveTo>
                      <a:pt x="87" y="881"/>
                    </a:moveTo>
                    <a:lnTo>
                      <a:pt x="81" y="879"/>
                    </a:lnTo>
                    <a:lnTo>
                      <a:pt x="78" y="879"/>
                    </a:lnTo>
                    <a:lnTo>
                      <a:pt x="76" y="879"/>
                    </a:lnTo>
                    <a:lnTo>
                      <a:pt x="74" y="877"/>
                    </a:lnTo>
                    <a:lnTo>
                      <a:pt x="68" y="875"/>
                    </a:lnTo>
                    <a:lnTo>
                      <a:pt x="64" y="875"/>
                    </a:lnTo>
                    <a:lnTo>
                      <a:pt x="62" y="868"/>
                    </a:lnTo>
                    <a:lnTo>
                      <a:pt x="62" y="866"/>
                    </a:lnTo>
                    <a:lnTo>
                      <a:pt x="62" y="864"/>
                    </a:lnTo>
                    <a:lnTo>
                      <a:pt x="64" y="864"/>
                    </a:lnTo>
                    <a:lnTo>
                      <a:pt x="68" y="871"/>
                    </a:lnTo>
                    <a:lnTo>
                      <a:pt x="72" y="871"/>
                    </a:lnTo>
                    <a:lnTo>
                      <a:pt x="74" y="873"/>
                    </a:lnTo>
                    <a:lnTo>
                      <a:pt x="78" y="873"/>
                    </a:lnTo>
                    <a:lnTo>
                      <a:pt x="81" y="875"/>
                    </a:lnTo>
                    <a:lnTo>
                      <a:pt x="87" y="875"/>
                    </a:lnTo>
                    <a:lnTo>
                      <a:pt x="87" y="877"/>
                    </a:lnTo>
                    <a:lnTo>
                      <a:pt x="91" y="879"/>
                    </a:lnTo>
                    <a:lnTo>
                      <a:pt x="93" y="879"/>
                    </a:lnTo>
                    <a:lnTo>
                      <a:pt x="95" y="881"/>
                    </a:lnTo>
                    <a:lnTo>
                      <a:pt x="93" y="883"/>
                    </a:lnTo>
                    <a:lnTo>
                      <a:pt x="89" y="883"/>
                    </a:lnTo>
                    <a:lnTo>
                      <a:pt x="87" y="881"/>
                    </a:lnTo>
                    <a:lnTo>
                      <a:pt x="87" y="881"/>
                    </a:lnTo>
                    <a:close/>
                    <a:moveTo>
                      <a:pt x="74" y="883"/>
                    </a:moveTo>
                    <a:lnTo>
                      <a:pt x="74" y="883"/>
                    </a:lnTo>
                    <a:lnTo>
                      <a:pt x="76" y="885"/>
                    </a:lnTo>
                    <a:lnTo>
                      <a:pt x="72" y="883"/>
                    </a:lnTo>
                    <a:lnTo>
                      <a:pt x="74" y="883"/>
                    </a:lnTo>
                    <a:lnTo>
                      <a:pt x="74" y="883"/>
                    </a:lnTo>
                    <a:close/>
                    <a:moveTo>
                      <a:pt x="102" y="900"/>
                    </a:moveTo>
                    <a:lnTo>
                      <a:pt x="102" y="902"/>
                    </a:lnTo>
                    <a:lnTo>
                      <a:pt x="104" y="900"/>
                    </a:lnTo>
                    <a:lnTo>
                      <a:pt x="102" y="898"/>
                    </a:lnTo>
                    <a:lnTo>
                      <a:pt x="100" y="900"/>
                    </a:lnTo>
                    <a:lnTo>
                      <a:pt x="102" y="900"/>
                    </a:lnTo>
                    <a:lnTo>
                      <a:pt x="102" y="900"/>
                    </a:lnTo>
                    <a:close/>
                    <a:moveTo>
                      <a:pt x="110" y="902"/>
                    </a:moveTo>
                    <a:lnTo>
                      <a:pt x="108" y="904"/>
                    </a:lnTo>
                    <a:lnTo>
                      <a:pt x="106" y="900"/>
                    </a:lnTo>
                    <a:lnTo>
                      <a:pt x="106" y="898"/>
                    </a:lnTo>
                    <a:lnTo>
                      <a:pt x="104" y="898"/>
                    </a:lnTo>
                    <a:lnTo>
                      <a:pt x="100" y="898"/>
                    </a:lnTo>
                    <a:lnTo>
                      <a:pt x="95" y="898"/>
                    </a:lnTo>
                    <a:lnTo>
                      <a:pt x="91" y="894"/>
                    </a:lnTo>
                    <a:lnTo>
                      <a:pt x="89" y="892"/>
                    </a:lnTo>
                    <a:lnTo>
                      <a:pt x="87" y="887"/>
                    </a:lnTo>
                    <a:lnTo>
                      <a:pt x="83" y="885"/>
                    </a:lnTo>
                    <a:lnTo>
                      <a:pt x="83" y="883"/>
                    </a:lnTo>
                    <a:lnTo>
                      <a:pt x="85" y="883"/>
                    </a:lnTo>
                    <a:lnTo>
                      <a:pt x="87" y="883"/>
                    </a:lnTo>
                    <a:lnTo>
                      <a:pt x="89" y="885"/>
                    </a:lnTo>
                    <a:lnTo>
                      <a:pt x="91" y="885"/>
                    </a:lnTo>
                    <a:lnTo>
                      <a:pt x="95" y="883"/>
                    </a:lnTo>
                    <a:lnTo>
                      <a:pt x="100" y="883"/>
                    </a:lnTo>
                    <a:lnTo>
                      <a:pt x="104" y="887"/>
                    </a:lnTo>
                    <a:lnTo>
                      <a:pt x="106" y="890"/>
                    </a:lnTo>
                    <a:lnTo>
                      <a:pt x="108" y="892"/>
                    </a:lnTo>
                    <a:lnTo>
                      <a:pt x="112" y="890"/>
                    </a:lnTo>
                    <a:lnTo>
                      <a:pt x="114" y="892"/>
                    </a:lnTo>
                    <a:lnTo>
                      <a:pt x="116" y="894"/>
                    </a:lnTo>
                    <a:lnTo>
                      <a:pt x="112" y="894"/>
                    </a:lnTo>
                    <a:lnTo>
                      <a:pt x="112" y="894"/>
                    </a:lnTo>
                    <a:lnTo>
                      <a:pt x="112" y="896"/>
                    </a:lnTo>
                    <a:lnTo>
                      <a:pt x="112" y="898"/>
                    </a:lnTo>
                    <a:lnTo>
                      <a:pt x="110" y="900"/>
                    </a:lnTo>
                    <a:lnTo>
                      <a:pt x="110" y="902"/>
                    </a:lnTo>
                    <a:lnTo>
                      <a:pt x="110" y="902"/>
                    </a:lnTo>
                    <a:close/>
                    <a:moveTo>
                      <a:pt x="116" y="902"/>
                    </a:moveTo>
                    <a:lnTo>
                      <a:pt x="114" y="904"/>
                    </a:lnTo>
                    <a:lnTo>
                      <a:pt x="114" y="906"/>
                    </a:lnTo>
                    <a:lnTo>
                      <a:pt x="116" y="906"/>
                    </a:lnTo>
                    <a:lnTo>
                      <a:pt x="119" y="902"/>
                    </a:lnTo>
                    <a:lnTo>
                      <a:pt x="119" y="902"/>
                    </a:lnTo>
                    <a:lnTo>
                      <a:pt x="116" y="900"/>
                    </a:lnTo>
                    <a:lnTo>
                      <a:pt x="116" y="902"/>
                    </a:lnTo>
                    <a:lnTo>
                      <a:pt x="116" y="902"/>
                    </a:lnTo>
                    <a:close/>
                    <a:moveTo>
                      <a:pt x="137" y="898"/>
                    </a:moveTo>
                    <a:lnTo>
                      <a:pt x="137" y="900"/>
                    </a:lnTo>
                    <a:lnTo>
                      <a:pt x="137" y="902"/>
                    </a:lnTo>
                    <a:lnTo>
                      <a:pt x="135" y="904"/>
                    </a:lnTo>
                    <a:lnTo>
                      <a:pt x="131" y="904"/>
                    </a:lnTo>
                    <a:lnTo>
                      <a:pt x="131" y="902"/>
                    </a:lnTo>
                    <a:lnTo>
                      <a:pt x="129" y="904"/>
                    </a:lnTo>
                    <a:lnTo>
                      <a:pt x="127" y="902"/>
                    </a:lnTo>
                    <a:lnTo>
                      <a:pt x="123" y="900"/>
                    </a:lnTo>
                    <a:lnTo>
                      <a:pt x="121" y="902"/>
                    </a:lnTo>
                    <a:lnTo>
                      <a:pt x="121" y="900"/>
                    </a:lnTo>
                    <a:lnTo>
                      <a:pt x="116" y="898"/>
                    </a:lnTo>
                    <a:lnTo>
                      <a:pt x="116" y="896"/>
                    </a:lnTo>
                    <a:lnTo>
                      <a:pt x="123" y="896"/>
                    </a:lnTo>
                    <a:lnTo>
                      <a:pt x="125" y="894"/>
                    </a:lnTo>
                    <a:lnTo>
                      <a:pt x="131" y="896"/>
                    </a:lnTo>
                    <a:lnTo>
                      <a:pt x="133" y="898"/>
                    </a:lnTo>
                    <a:lnTo>
                      <a:pt x="135" y="898"/>
                    </a:lnTo>
                    <a:lnTo>
                      <a:pt x="137" y="896"/>
                    </a:lnTo>
                    <a:lnTo>
                      <a:pt x="137" y="898"/>
                    </a:lnTo>
                    <a:lnTo>
                      <a:pt x="137" y="898"/>
                    </a:lnTo>
                    <a:close/>
                    <a:moveTo>
                      <a:pt x="150" y="896"/>
                    </a:moveTo>
                    <a:lnTo>
                      <a:pt x="146" y="894"/>
                    </a:lnTo>
                    <a:lnTo>
                      <a:pt x="148" y="892"/>
                    </a:lnTo>
                    <a:lnTo>
                      <a:pt x="146" y="887"/>
                    </a:lnTo>
                    <a:lnTo>
                      <a:pt x="146" y="887"/>
                    </a:lnTo>
                    <a:lnTo>
                      <a:pt x="144" y="883"/>
                    </a:lnTo>
                    <a:lnTo>
                      <a:pt x="144" y="879"/>
                    </a:lnTo>
                    <a:lnTo>
                      <a:pt x="140" y="877"/>
                    </a:lnTo>
                    <a:lnTo>
                      <a:pt x="140" y="881"/>
                    </a:lnTo>
                    <a:lnTo>
                      <a:pt x="140" y="885"/>
                    </a:lnTo>
                    <a:lnTo>
                      <a:pt x="140" y="890"/>
                    </a:lnTo>
                    <a:lnTo>
                      <a:pt x="140" y="892"/>
                    </a:lnTo>
                    <a:lnTo>
                      <a:pt x="140" y="894"/>
                    </a:lnTo>
                    <a:lnTo>
                      <a:pt x="142" y="896"/>
                    </a:lnTo>
                    <a:lnTo>
                      <a:pt x="146" y="898"/>
                    </a:lnTo>
                    <a:lnTo>
                      <a:pt x="148" y="898"/>
                    </a:lnTo>
                    <a:lnTo>
                      <a:pt x="150" y="896"/>
                    </a:lnTo>
                    <a:lnTo>
                      <a:pt x="150" y="896"/>
                    </a:lnTo>
                    <a:close/>
                    <a:moveTo>
                      <a:pt x="135" y="925"/>
                    </a:moveTo>
                    <a:lnTo>
                      <a:pt x="137" y="925"/>
                    </a:lnTo>
                    <a:lnTo>
                      <a:pt x="140" y="925"/>
                    </a:lnTo>
                    <a:lnTo>
                      <a:pt x="137" y="927"/>
                    </a:lnTo>
                    <a:lnTo>
                      <a:pt x="135" y="925"/>
                    </a:lnTo>
                    <a:lnTo>
                      <a:pt x="135" y="925"/>
                    </a:lnTo>
                    <a:close/>
                    <a:moveTo>
                      <a:pt x="135" y="923"/>
                    </a:moveTo>
                    <a:lnTo>
                      <a:pt x="135" y="921"/>
                    </a:lnTo>
                    <a:lnTo>
                      <a:pt x="135" y="919"/>
                    </a:lnTo>
                    <a:lnTo>
                      <a:pt x="137" y="921"/>
                    </a:lnTo>
                    <a:lnTo>
                      <a:pt x="137" y="923"/>
                    </a:lnTo>
                    <a:lnTo>
                      <a:pt x="135" y="923"/>
                    </a:lnTo>
                    <a:lnTo>
                      <a:pt x="135" y="923"/>
                    </a:lnTo>
                    <a:close/>
                    <a:moveTo>
                      <a:pt x="213" y="944"/>
                    </a:moveTo>
                    <a:lnTo>
                      <a:pt x="211" y="942"/>
                    </a:lnTo>
                    <a:lnTo>
                      <a:pt x="213" y="938"/>
                    </a:lnTo>
                    <a:lnTo>
                      <a:pt x="213" y="936"/>
                    </a:lnTo>
                    <a:lnTo>
                      <a:pt x="215" y="938"/>
                    </a:lnTo>
                    <a:lnTo>
                      <a:pt x="215" y="940"/>
                    </a:lnTo>
                    <a:lnTo>
                      <a:pt x="215" y="944"/>
                    </a:lnTo>
                    <a:lnTo>
                      <a:pt x="213" y="944"/>
                    </a:lnTo>
                    <a:lnTo>
                      <a:pt x="213" y="944"/>
                    </a:lnTo>
                    <a:close/>
                    <a:moveTo>
                      <a:pt x="165" y="923"/>
                    </a:moveTo>
                    <a:lnTo>
                      <a:pt x="167" y="921"/>
                    </a:lnTo>
                    <a:lnTo>
                      <a:pt x="171" y="921"/>
                    </a:lnTo>
                    <a:lnTo>
                      <a:pt x="171" y="921"/>
                    </a:lnTo>
                    <a:lnTo>
                      <a:pt x="178" y="923"/>
                    </a:lnTo>
                    <a:lnTo>
                      <a:pt x="186" y="921"/>
                    </a:lnTo>
                    <a:lnTo>
                      <a:pt x="192" y="917"/>
                    </a:lnTo>
                    <a:lnTo>
                      <a:pt x="199" y="919"/>
                    </a:lnTo>
                    <a:lnTo>
                      <a:pt x="203" y="919"/>
                    </a:lnTo>
                    <a:lnTo>
                      <a:pt x="209" y="917"/>
                    </a:lnTo>
                    <a:lnTo>
                      <a:pt x="211" y="919"/>
                    </a:lnTo>
                    <a:lnTo>
                      <a:pt x="213" y="923"/>
                    </a:lnTo>
                    <a:lnTo>
                      <a:pt x="215" y="925"/>
                    </a:lnTo>
                    <a:lnTo>
                      <a:pt x="213" y="925"/>
                    </a:lnTo>
                    <a:lnTo>
                      <a:pt x="209" y="927"/>
                    </a:lnTo>
                    <a:lnTo>
                      <a:pt x="207" y="925"/>
                    </a:lnTo>
                    <a:lnTo>
                      <a:pt x="205" y="925"/>
                    </a:lnTo>
                    <a:lnTo>
                      <a:pt x="203" y="927"/>
                    </a:lnTo>
                    <a:lnTo>
                      <a:pt x="196" y="927"/>
                    </a:lnTo>
                    <a:lnTo>
                      <a:pt x="196" y="925"/>
                    </a:lnTo>
                    <a:lnTo>
                      <a:pt x="194" y="921"/>
                    </a:lnTo>
                    <a:lnTo>
                      <a:pt x="190" y="921"/>
                    </a:lnTo>
                    <a:lnTo>
                      <a:pt x="188" y="925"/>
                    </a:lnTo>
                    <a:lnTo>
                      <a:pt x="186" y="925"/>
                    </a:lnTo>
                    <a:lnTo>
                      <a:pt x="182" y="925"/>
                    </a:lnTo>
                    <a:lnTo>
                      <a:pt x="184" y="927"/>
                    </a:lnTo>
                    <a:lnTo>
                      <a:pt x="186" y="927"/>
                    </a:lnTo>
                    <a:lnTo>
                      <a:pt x="190" y="930"/>
                    </a:lnTo>
                    <a:lnTo>
                      <a:pt x="192" y="930"/>
                    </a:lnTo>
                    <a:lnTo>
                      <a:pt x="190" y="932"/>
                    </a:lnTo>
                    <a:lnTo>
                      <a:pt x="194" y="934"/>
                    </a:lnTo>
                    <a:lnTo>
                      <a:pt x="199" y="936"/>
                    </a:lnTo>
                    <a:lnTo>
                      <a:pt x="199" y="940"/>
                    </a:lnTo>
                    <a:lnTo>
                      <a:pt x="196" y="940"/>
                    </a:lnTo>
                    <a:lnTo>
                      <a:pt x="192" y="936"/>
                    </a:lnTo>
                    <a:lnTo>
                      <a:pt x="190" y="936"/>
                    </a:lnTo>
                    <a:lnTo>
                      <a:pt x="186" y="936"/>
                    </a:lnTo>
                    <a:lnTo>
                      <a:pt x="184" y="934"/>
                    </a:lnTo>
                    <a:lnTo>
                      <a:pt x="182" y="932"/>
                    </a:lnTo>
                    <a:lnTo>
                      <a:pt x="178" y="932"/>
                    </a:lnTo>
                    <a:lnTo>
                      <a:pt x="178" y="934"/>
                    </a:lnTo>
                    <a:lnTo>
                      <a:pt x="180" y="936"/>
                    </a:lnTo>
                    <a:lnTo>
                      <a:pt x="180" y="938"/>
                    </a:lnTo>
                    <a:lnTo>
                      <a:pt x="178" y="938"/>
                    </a:lnTo>
                    <a:lnTo>
                      <a:pt x="173" y="936"/>
                    </a:lnTo>
                    <a:lnTo>
                      <a:pt x="171" y="938"/>
                    </a:lnTo>
                    <a:lnTo>
                      <a:pt x="171" y="936"/>
                    </a:lnTo>
                    <a:lnTo>
                      <a:pt x="167" y="934"/>
                    </a:lnTo>
                    <a:lnTo>
                      <a:pt x="169" y="932"/>
                    </a:lnTo>
                    <a:lnTo>
                      <a:pt x="167" y="934"/>
                    </a:lnTo>
                    <a:lnTo>
                      <a:pt x="163" y="932"/>
                    </a:lnTo>
                    <a:lnTo>
                      <a:pt x="163" y="930"/>
                    </a:lnTo>
                    <a:lnTo>
                      <a:pt x="167" y="927"/>
                    </a:lnTo>
                    <a:lnTo>
                      <a:pt x="171" y="925"/>
                    </a:lnTo>
                    <a:lnTo>
                      <a:pt x="169" y="925"/>
                    </a:lnTo>
                    <a:lnTo>
                      <a:pt x="167" y="925"/>
                    </a:lnTo>
                    <a:lnTo>
                      <a:pt x="165" y="923"/>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94" name="Freeform 200">
                <a:extLst>
                  <a:ext uri="{FF2B5EF4-FFF2-40B4-BE49-F238E27FC236}">
                    <a16:creationId xmlns:a16="http://schemas.microsoft.com/office/drawing/2014/main" id="{692F4322-B406-4CE2-9B32-43035F351A0D}"/>
                  </a:ext>
                </a:extLst>
              </p:cNvPr>
              <p:cNvSpPr>
                <a:spLocks/>
              </p:cNvSpPr>
              <p:nvPr/>
            </p:nvSpPr>
            <p:spPr bwMode="auto">
              <a:xfrm>
                <a:off x="8046087" y="3577341"/>
                <a:ext cx="4031" cy="3028"/>
              </a:xfrm>
              <a:custGeom>
                <a:avLst/>
                <a:gdLst>
                  <a:gd name="T0" fmla="*/ 3 w 5"/>
                  <a:gd name="T1" fmla="*/ 0 h 4"/>
                  <a:gd name="T2" fmla="*/ 0 w 5"/>
                  <a:gd name="T3" fmla="*/ 4 h 4"/>
                  <a:gd name="T4" fmla="*/ 5 w 5"/>
                  <a:gd name="T5" fmla="*/ 4 h 4"/>
                  <a:gd name="T6" fmla="*/ 3 w 5"/>
                  <a:gd name="T7" fmla="*/ 0 h 4"/>
                </a:gdLst>
                <a:ahLst/>
                <a:cxnLst>
                  <a:cxn ang="0">
                    <a:pos x="T0" y="T1"/>
                  </a:cxn>
                  <a:cxn ang="0">
                    <a:pos x="T2" y="T3"/>
                  </a:cxn>
                  <a:cxn ang="0">
                    <a:pos x="T4" y="T5"/>
                  </a:cxn>
                  <a:cxn ang="0">
                    <a:pos x="T6" y="T7"/>
                  </a:cxn>
                </a:cxnLst>
                <a:rect l="0" t="0" r="r" b="b"/>
                <a:pathLst>
                  <a:path w="5" h="4">
                    <a:moveTo>
                      <a:pt x="3" y="0"/>
                    </a:moveTo>
                    <a:lnTo>
                      <a:pt x="0" y="4"/>
                    </a:lnTo>
                    <a:lnTo>
                      <a:pt x="5" y="4"/>
                    </a:lnTo>
                    <a:lnTo>
                      <a:pt x="3"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95" name="Freeform 201">
                <a:extLst>
                  <a:ext uri="{FF2B5EF4-FFF2-40B4-BE49-F238E27FC236}">
                    <a16:creationId xmlns:a16="http://schemas.microsoft.com/office/drawing/2014/main" id="{E73F8FFC-1B93-4E4B-A73F-0BE0F1BF7F7F}"/>
                  </a:ext>
                </a:extLst>
              </p:cNvPr>
              <p:cNvSpPr>
                <a:spLocks noEditPoints="1"/>
              </p:cNvSpPr>
              <p:nvPr/>
            </p:nvSpPr>
            <p:spPr bwMode="auto">
              <a:xfrm>
                <a:off x="8053341" y="3580369"/>
                <a:ext cx="12092" cy="12871"/>
              </a:xfrm>
              <a:custGeom>
                <a:avLst/>
                <a:gdLst>
                  <a:gd name="T0" fmla="*/ 15 w 15"/>
                  <a:gd name="T1" fmla="*/ 15 h 17"/>
                  <a:gd name="T2" fmla="*/ 10 w 15"/>
                  <a:gd name="T3" fmla="*/ 17 h 17"/>
                  <a:gd name="T4" fmla="*/ 12 w 15"/>
                  <a:gd name="T5" fmla="*/ 17 h 17"/>
                  <a:gd name="T6" fmla="*/ 15 w 15"/>
                  <a:gd name="T7" fmla="*/ 15 h 17"/>
                  <a:gd name="T8" fmla="*/ 15 w 15"/>
                  <a:gd name="T9" fmla="*/ 15 h 17"/>
                  <a:gd name="T10" fmla="*/ 12 w 15"/>
                  <a:gd name="T11" fmla="*/ 0 h 17"/>
                  <a:gd name="T12" fmla="*/ 8 w 15"/>
                  <a:gd name="T13" fmla="*/ 4 h 17"/>
                  <a:gd name="T14" fmla="*/ 10 w 15"/>
                  <a:gd name="T15" fmla="*/ 9 h 17"/>
                  <a:gd name="T16" fmla="*/ 15 w 15"/>
                  <a:gd name="T17" fmla="*/ 9 h 17"/>
                  <a:gd name="T18" fmla="*/ 12 w 15"/>
                  <a:gd name="T19" fmla="*/ 0 h 17"/>
                  <a:gd name="T20" fmla="*/ 12 w 15"/>
                  <a:gd name="T21" fmla="*/ 0 h 17"/>
                  <a:gd name="T22" fmla="*/ 4 w 15"/>
                  <a:gd name="T23" fmla="*/ 4 h 17"/>
                  <a:gd name="T24" fmla="*/ 8 w 15"/>
                  <a:gd name="T25" fmla="*/ 9 h 17"/>
                  <a:gd name="T26" fmla="*/ 6 w 15"/>
                  <a:gd name="T27" fmla="*/ 17 h 17"/>
                  <a:gd name="T28" fmla="*/ 0 w 15"/>
                  <a:gd name="T29" fmla="*/ 9 h 17"/>
                  <a:gd name="T30" fmla="*/ 2 w 15"/>
                  <a:gd name="T31" fmla="*/ 4 h 17"/>
                  <a:gd name="T32" fmla="*/ 4 w 15"/>
                  <a:gd name="T3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7">
                    <a:moveTo>
                      <a:pt x="15" y="15"/>
                    </a:moveTo>
                    <a:lnTo>
                      <a:pt x="10" y="17"/>
                    </a:lnTo>
                    <a:lnTo>
                      <a:pt x="12" y="17"/>
                    </a:lnTo>
                    <a:lnTo>
                      <a:pt x="15" y="15"/>
                    </a:lnTo>
                    <a:lnTo>
                      <a:pt x="15" y="15"/>
                    </a:lnTo>
                    <a:close/>
                    <a:moveTo>
                      <a:pt x="12" y="0"/>
                    </a:moveTo>
                    <a:lnTo>
                      <a:pt x="8" y="4"/>
                    </a:lnTo>
                    <a:lnTo>
                      <a:pt x="10" y="9"/>
                    </a:lnTo>
                    <a:lnTo>
                      <a:pt x="15" y="9"/>
                    </a:lnTo>
                    <a:lnTo>
                      <a:pt x="12" y="0"/>
                    </a:lnTo>
                    <a:lnTo>
                      <a:pt x="12" y="0"/>
                    </a:lnTo>
                    <a:close/>
                    <a:moveTo>
                      <a:pt x="4" y="4"/>
                    </a:moveTo>
                    <a:lnTo>
                      <a:pt x="8" y="9"/>
                    </a:lnTo>
                    <a:lnTo>
                      <a:pt x="6" y="17"/>
                    </a:lnTo>
                    <a:lnTo>
                      <a:pt x="0" y="9"/>
                    </a:lnTo>
                    <a:lnTo>
                      <a:pt x="2" y="4"/>
                    </a:lnTo>
                    <a:lnTo>
                      <a:pt x="4" y="4"/>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96" name="Freeform 202">
                <a:extLst>
                  <a:ext uri="{FF2B5EF4-FFF2-40B4-BE49-F238E27FC236}">
                    <a16:creationId xmlns:a16="http://schemas.microsoft.com/office/drawing/2014/main" id="{941CEAE3-1D3F-4DC6-A300-4554146C2FE4}"/>
                  </a:ext>
                </a:extLst>
              </p:cNvPr>
              <p:cNvSpPr>
                <a:spLocks/>
              </p:cNvSpPr>
              <p:nvPr/>
            </p:nvSpPr>
            <p:spPr bwMode="auto">
              <a:xfrm>
                <a:off x="8058177" y="3596267"/>
                <a:ext cx="4836" cy="8328"/>
              </a:xfrm>
              <a:custGeom>
                <a:avLst/>
                <a:gdLst>
                  <a:gd name="T0" fmla="*/ 2 w 6"/>
                  <a:gd name="T1" fmla="*/ 0 h 11"/>
                  <a:gd name="T2" fmla="*/ 6 w 6"/>
                  <a:gd name="T3" fmla="*/ 5 h 11"/>
                  <a:gd name="T4" fmla="*/ 6 w 6"/>
                  <a:gd name="T5" fmla="*/ 11 h 11"/>
                  <a:gd name="T6" fmla="*/ 2 w 6"/>
                  <a:gd name="T7" fmla="*/ 11 h 11"/>
                  <a:gd name="T8" fmla="*/ 0 w 6"/>
                  <a:gd name="T9" fmla="*/ 5 h 11"/>
                  <a:gd name="T10" fmla="*/ 0 w 6"/>
                  <a:gd name="T11" fmla="*/ 5 h 11"/>
                  <a:gd name="T12" fmla="*/ 2 w 6"/>
                  <a:gd name="T13" fmla="*/ 0 h 11"/>
                  <a:gd name="T14" fmla="*/ 2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2" y="0"/>
                    </a:moveTo>
                    <a:lnTo>
                      <a:pt x="6" y="5"/>
                    </a:lnTo>
                    <a:lnTo>
                      <a:pt x="6" y="11"/>
                    </a:lnTo>
                    <a:lnTo>
                      <a:pt x="2" y="11"/>
                    </a:lnTo>
                    <a:lnTo>
                      <a:pt x="0" y="5"/>
                    </a:lnTo>
                    <a:lnTo>
                      <a:pt x="0" y="5"/>
                    </a:lnTo>
                    <a:lnTo>
                      <a:pt x="2" y="0"/>
                    </a:lnTo>
                    <a:lnTo>
                      <a:pt x="2"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97" name="Freeform 203">
                <a:extLst>
                  <a:ext uri="{FF2B5EF4-FFF2-40B4-BE49-F238E27FC236}">
                    <a16:creationId xmlns:a16="http://schemas.microsoft.com/office/drawing/2014/main" id="{E58D1266-DA76-4759-A7B9-634206EB7F05}"/>
                  </a:ext>
                </a:extLst>
              </p:cNvPr>
              <p:cNvSpPr>
                <a:spLocks noEditPoints="1"/>
              </p:cNvSpPr>
              <p:nvPr/>
            </p:nvSpPr>
            <p:spPr bwMode="auto">
              <a:xfrm>
                <a:off x="8059789" y="3609138"/>
                <a:ext cx="8867" cy="21198"/>
              </a:xfrm>
              <a:custGeom>
                <a:avLst/>
                <a:gdLst>
                  <a:gd name="T0" fmla="*/ 9 w 11"/>
                  <a:gd name="T1" fmla="*/ 17 h 28"/>
                  <a:gd name="T2" fmla="*/ 4 w 11"/>
                  <a:gd name="T3" fmla="*/ 23 h 28"/>
                  <a:gd name="T4" fmla="*/ 4 w 11"/>
                  <a:gd name="T5" fmla="*/ 28 h 28"/>
                  <a:gd name="T6" fmla="*/ 9 w 11"/>
                  <a:gd name="T7" fmla="*/ 28 h 28"/>
                  <a:gd name="T8" fmla="*/ 11 w 11"/>
                  <a:gd name="T9" fmla="*/ 23 h 28"/>
                  <a:gd name="T10" fmla="*/ 9 w 11"/>
                  <a:gd name="T11" fmla="*/ 17 h 28"/>
                  <a:gd name="T12" fmla="*/ 9 w 11"/>
                  <a:gd name="T13" fmla="*/ 17 h 28"/>
                  <a:gd name="T14" fmla="*/ 0 w 11"/>
                  <a:gd name="T15" fmla="*/ 0 h 28"/>
                  <a:gd name="T16" fmla="*/ 9 w 11"/>
                  <a:gd name="T17" fmla="*/ 2 h 28"/>
                  <a:gd name="T18" fmla="*/ 11 w 11"/>
                  <a:gd name="T19" fmla="*/ 9 h 28"/>
                  <a:gd name="T20" fmla="*/ 11 w 11"/>
                  <a:gd name="T21" fmla="*/ 13 h 28"/>
                  <a:gd name="T22" fmla="*/ 7 w 11"/>
                  <a:gd name="T23" fmla="*/ 11 h 28"/>
                  <a:gd name="T24" fmla="*/ 4 w 11"/>
                  <a:gd name="T25" fmla="*/ 11 h 28"/>
                  <a:gd name="T26" fmla="*/ 7 w 11"/>
                  <a:gd name="T27" fmla="*/ 9 h 28"/>
                  <a:gd name="T28" fmla="*/ 0 w 11"/>
                  <a:gd name="T29" fmla="*/ 2 h 28"/>
                  <a:gd name="T30" fmla="*/ 0 w 11"/>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28">
                    <a:moveTo>
                      <a:pt x="9" y="17"/>
                    </a:moveTo>
                    <a:lnTo>
                      <a:pt x="4" y="23"/>
                    </a:lnTo>
                    <a:lnTo>
                      <a:pt x="4" y="28"/>
                    </a:lnTo>
                    <a:lnTo>
                      <a:pt x="9" y="28"/>
                    </a:lnTo>
                    <a:lnTo>
                      <a:pt x="11" y="23"/>
                    </a:lnTo>
                    <a:lnTo>
                      <a:pt x="9" y="17"/>
                    </a:lnTo>
                    <a:lnTo>
                      <a:pt x="9" y="17"/>
                    </a:lnTo>
                    <a:close/>
                    <a:moveTo>
                      <a:pt x="0" y="0"/>
                    </a:moveTo>
                    <a:lnTo>
                      <a:pt x="9" y="2"/>
                    </a:lnTo>
                    <a:lnTo>
                      <a:pt x="11" y="9"/>
                    </a:lnTo>
                    <a:lnTo>
                      <a:pt x="11" y="13"/>
                    </a:lnTo>
                    <a:lnTo>
                      <a:pt x="7" y="11"/>
                    </a:lnTo>
                    <a:lnTo>
                      <a:pt x="4" y="11"/>
                    </a:lnTo>
                    <a:lnTo>
                      <a:pt x="7" y="9"/>
                    </a:lnTo>
                    <a:lnTo>
                      <a:pt x="0" y="2"/>
                    </a:lnTo>
                    <a:lnTo>
                      <a:pt x="0"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98" name="Freeform 204">
                <a:extLst>
                  <a:ext uri="{FF2B5EF4-FFF2-40B4-BE49-F238E27FC236}">
                    <a16:creationId xmlns:a16="http://schemas.microsoft.com/office/drawing/2014/main" id="{3D0C0A21-5025-4A71-8F5A-7C2B911EFFD7}"/>
                  </a:ext>
                </a:extLst>
              </p:cNvPr>
              <p:cNvSpPr>
                <a:spLocks/>
              </p:cNvSpPr>
              <p:nvPr/>
            </p:nvSpPr>
            <p:spPr bwMode="auto">
              <a:xfrm>
                <a:off x="8087198" y="3633364"/>
                <a:ext cx="6448" cy="4543"/>
              </a:xfrm>
              <a:custGeom>
                <a:avLst/>
                <a:gdLst>
                  <a:gd name="T0" fmla="*/ 4 w 8"/>
                  <a:gd name="T1" fmla="*/ 0 h 6"/>
                  <a:gd name="T2" fmla="*/ 0 w 8"/>
                  <a:gd name="T3" fmla="*/ 4 h 6"/>
                  <a:gd name="T4" fmla="*/ 2 w 8"/>
                  <a:gd name="T5" fmla="*/ 6 h 6"/>
                  <a:gd name="T6" fmla="*/ 8 w 8"/>
                  <a:gd name="T7" fmla="*/ 6 h 6"/>
                  <a:gd name="T8" fmla="*/ 8 w 8"/>
                  <a:gd name="T9" fmla="*/ 4 h 6"/>
                  <a:gd name="T10" fmla="*/ 4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4" y="0"/>
                    </a:moveTo>
                    <a:lnTo>
                      <a:pt x="0" y="4"/>
                    </a:lnTo>
                    <a:lnTo>
                      <a:pt x="2" y="6"/>
                    </a:lnTo>
                    <a:lnTo>
                      <a:pt x="8" y="6"/>
                    </a:lnTo>
                    <a:lnTo>
                      <a:pt x="8" y="4"/>
                    </a:lnTo>
                    <a:lnTo>
                      <a:pt x="4"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499" name="Freeform 206">
                <a:extLst>
                  <a:ext uri="{FF2B5EF4-FFF2-40B4-BE49-F238E27FC236}">
                    <a16:creationId xmlns:a16="http://schemas.microsoft.com/office/drawing/2014/main" id="{BC693005-AED3-4E9D-9F54-D781E7E0D5EE}"/>
                  </a:ext>
                </a:extLst>
              </p:cNvPr>
              <p:cNvSpPr>
                <a:spLocks noEditPoints="1"/>
              </p:cNvSpPr>
              <p:nvPr/>
            </p:nvSpPr>
            <p:spPr bwMode="auto">
              <a:xfrm>
                <a:off x="8053341" y="3631849"/>
                <a:ext cx="9674" cy="23469"/>
              </a:xfrm>
              <a:custGeom>
                <a:avLst/>
                <a:gdLst>
                  <a:gd name="T0" fmla="*/ 6 w 12"/>
                  <a:gd name="T1" fmla="*/ 27 h 31"/>
                  <a:gd name="T2" fmla="*/ 4 w 12"/>
                  <a:gd name="T3" fmla="*/ 25 h 31"/>
                  <a:gd name="T4" fmla="*/ 0 w 12"/>
                  <a:gd name="T5" fmla="*/ 25 h 31"/>
                  <a:gd name="T6" fmla="*/ 0 w 12"/>
                  <a:gd name="T7" fmla="*/ 31 h 31"/>
                  <a:gd name="T8" fmla="*/ 4 w 12"/>
                  <a:gd name="T9" fmla="*/ 31 h 31"/>
                  <a:gd name="T10" fmla="*/ 6 w 12"/>
                  <a:gd name="T11" fmla="*/ 27 h 31"/>
                  <a:gd name="T12" fmla="*/ 6 w 12"/>
                  <a:gd name="T13" fmla="*/ 27 h 31"/>
                  <a:gd name="T14" fmla="*/ 8 w 12"/>
                  <a:gd name="T15" fmla="*/ 19 h 31"/>
                  <a:gd name="T16" fmla="*/ 10 w 12"/>
                  <a:gd name="T17" fmla="*/ 23 h 31"/>
                  <a:gd name="T18" fmla="*/ 6 w 12"/>
                  <a:gd name="T19" fmla="*/ 23 h 31"/>
                  <a:gd name="T20" fmla="*/ 6 w 12"/>
                  <a:gd name="T21" fmla="*/ 23 h 31"/>
                  <a:gd name="T22" fmla="*/ 8 w 12"/>
                  <a:gd name="T23" fmla="*/ 19 h 31"/>
                  <a:gd name="T24" fmla="*/ 8 w 12"/>
                  <a:gd name="T25" fmla="*/ 19 h 31"/>
                  <a:gd name="T26" fmla="*/ 10 w 12"/>
                  <a:gd name="T27" fmla="*/ 0 h 31"/>
                  <a:gd name="T28" fmla="*/ 12 w 12"/>
                  <a:gd name="T29" fmla="*/ 4 h 31"/>
                  <a:gd name="T30" fmla="*/ 10 w 12"/>
                  <a:gd name="T31" fmla="*/ 10 h 31"/>
                  <a:gd name="T32" fmla="*/ 10 w 12"/>
                  <a:gd name="T3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31">
                    <a:moveTo>
                      <a:pt x="6" y="27"/>
                    </a:moveTo>
                    <a:lnTo>
                      <a:pt x="4" y="25"/>
                    </a:lnTo>
                    <a:lnTo>
                      <a:pt x="0" y="25"/>
                    </a:lnTo>
                    <a:lnTo>
                      <a:pt x="0" y="31"/>
                    </a:lnTo>
                    <a:lnTo>
                      <a:pt x="4" y="31"/>
                    </a:lnTo>
                    <a:lnTo>
                      <a:pt x="6" y="27"/>
                    </a:lnTo>
                    <a:lnTo>
                      <a:pt x="6" y="27"/>
                    </a:lnTo>
                    <a:close/>
                    <a:moveTo>
                      <a:pt x="8" y="19"/>
                    </a:moveTo>
                    <a:lnTo>
                      <a:pt x="10" y="23"/>
                    </a:lnTo>
                    <a:lnTo>
                      <a:pt x="6" y="23"/>
                    </a:lnTo>
                    <a:lnTo>
                      <a:pt x="6" y="23"/>
                    </a:lnTo>
                    <a:lnTo>
                      <a:pt x="8" y="19"/>
                    </a:lnTo>
                    <a:lnTo>
                      <a:pt x="8" y="19"/>
                    </a:lnTo>
                    <a:close/>
                    <a:moveTo>
                      <a:pt x="10" y="0"/>
                    </a:moveTo>
                    <a:lnTo>
                      <a:pt x="12" y="4"/>
                    </a:lnTo>
                    <a:lnTo>
                      <a:pt x="10" y="10"/>
                    </a:lnTo>
                    <a:lnTo>
                      <a:pt x="10" y="0"/>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00" name="Freeform 207">
                <a:extLst>
                  <a:ext uri="{FF2B5EF4-FFF2-40B4-BE49-F238E27FC236}">
                    <a16:creationId xmlns:a16="http://schemas.microsoft.com/office/drawing/2014/main" id="{B42BD570-8ECA-4CEF-A25F-C6F12E7E933F}"/>
                  </a:ext>
                </a:extLst>
              </p:cNvPr>
              <p:cNvSpPr>
                <a:spLocks noEditPoints="1"/>
              </p:cNvSpPr>
              <p:nvPr/>
            </p:nvSpPr>
            <p:spPr bwMode="auto">
              <a:xfrm>
                <a:off x="8050115" y="3666676"/>
                <a:ext cx="21765" cy="18927"/>
              </a:xfrm>
              <a:custGeom>
                <a:avLst/>
                <a:gdLst>
                  <a:gd name="T0" fmla="*/ 23 w 27"/>
                  <a:gd name="T1" fmla="*/ 2 h 25"/>
                  <a:gd name="T2" fmla="*/ 27 w 27"/>
                  <a:gd name="T3" fmla="*/ 0 h 25"/>
                  <a:gd name="T4" fmla="*/ 25 w 27"/>
                  <a:gd name="T5" fmla="*/ 4 h 25"/>
                  <a:gd name="T6" fmla="*/ 23 w 27"/>
                  <a:gd name="T7" fmla="*/ 2 h 25"/>
                  <a:gd name="T8" fmla="*/ 23 w 27"/>
                  <a:gd name="T9" fmla="*/ 2 h 25"/>
                  <a:gd name="T10" fmla="*/ 21 w 27"/>
                  <a:gd name="T11" fmla="*/ 6 h 25"/>
                  <a:gd name="T12" fmla="*/ 12 w 27"/>
                  <a:gd name="T13" fmla="*/ 8 h 25"/>
                  <a:gd name="T14" fmla="*/ 10 w 27"/>
                  <a:gd name="T15" fmla="*/ 8 h 25"/>
                  <a:gd name="T16" fmla="*/ 4 w 27"/>
                  <a:gd name="T17" fmla="*/ 8 h 25"/>
                  <a:gd name="T18" fmla="*/ 4 w 27"/>
                  <a:gd name="T19" fmla="*/ 11 h 25"/>
                  <a:gd name="T20" fmla="*/ 8 w 27"/>
                  <a:gd name="T21" fmla="*/ 15 h 25"/>
                  <a:gd name="T22" fmla="*/ 8 w 27"/>
                  <a:gd name="T23" fmla="*/ 19 h 25"/>
                  <a:gd name="T24" fmla="*/ 4 w 27"/>
                  <a:gd name="T25" fmla="*/ 21 h 25"/>
                  <a:gd name="T26" fmla="*/ 0 w 27"/>
                  <a:gd name="T27" fmla="*/ 23 h 25"/>
                  <a:gd name="T28" fmla="*/ 4 w 27"/>
                  <a:gd name="T29" fmla="*/ 25 h 25"/>
                  <a:gd name="T30" fmla="*/ 14 w 27"/>
                  <a:gd name="T31" fmla="*/ 23 h 25"/>
                  <a:gd name="T32" fmla="*/ 19 w 27"/>
                  <a:gd name="T33" fmla="*/ 21 h 25"/>
                  <a:gd name="T34" fmla="*/ 19 w 27"/>
                  <a:gd name="T35" fmla="*/ 15 h 25"/>
                  <a:gd name="T36" fmla="*/ 16 w 27"/>
                  <a:gd name="T37" fmla="*/ 13 h 25"/>
                  <a:gd name="T38" fmla="*/ 21 w 27"/>
                  <a:gd name="T39" fmla="*/ 8 h 25"/>
                  <a:gd name="T40" fmla="*/ 21 w 27"/>
                  <a:gd name="T41"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5">
                    <a:moveTo>
                      <a:pt x="23" y="2"/>
                    </a:moveTo>
                    <a:lnTo>
                      <a:pt x="27" y="0"/>
                    </a:lnTo>
                    <a:lnTo>
                      <a:pt x="25" y="4"/>
                    </a:lnTo>
                    <a:lnTo>
                      <a:pt x="23" y="2"/>
                    </a:lnTo>
                    <a:lnTo>
                      <a:pt x="23" y="2"/>
                    </a:lnTo>
                    <a:close/>
                    <a:moveTo>
                      <a:pt x="21" y="6"/>
                    </a:moveTo>
                    <a:lnTo>
                      <a:pt x="12" y="8"/>
                    </a:lnTo>
                    <a:lnTo>
                      <a:pt x="10" y="8"/>
                    </a:lnTo>
                    <a:lnTo>
                      <a:pt x="4" y="8"/>
                    </a:lnTo>
                    <a:lnTo>
                      <a:pt x="4" y="11"/>
                    </a:lnTo>
                    <a:lnTo>
                      <a:pt x="8" y="15"/>
                    </a:lnTo>
                    <a:lnTo>
                      <a:pt x="8" y="19"/>
                    </a:lnTo>
                    <a:lnTo>
                      <a:pt x="4" y="21"/>
                    </a:lnTo>
                    <a:lnTo>
                      <a:pt x="0" y="23"/>
                    </a:lnTo>
                    <a:lnTo>
                      <a:pt x="4" y="25"/>
                    </a:lnTo>
                    <a:lnTo>
                      <a:pt x="14" y="23"/>
                    </a:lnTo>
                    <a:lnTo>
                      <a:pt x="19" y="21"/>
                    </a:lnTo>
                    <a:lnTo>
                      <a:pt x="19" y="15"/>
                    </a:lnTo>
                    <a:lnTo>
                      <a:pt x="16" y="13"/>
                    </a:lnTo>
                    <a:lnTo>
                      <a:pt x="21" y="8"/>
                    </a:lnTo>
                    <a:lnTo>
                      <a:pt x="21" y="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01" name="Freeform 208">
                <a:extLst>
                  <a:ext uri="{FF2B5EF4-FFF2-40B4-BE49-F238E27FC236}">
                    <a16:creationId xmlns:a16="http://schemas.microsoft.com/office/drawing/2014/main" id="{94FB034A-C0FE-4CFF-B028-F4A0C6DEA1DE}"/>
                  </a:ext>
                </a:extLst>
              </p:cNvPr>
              <p:cNvSpPr>
                <a:spLocks noEditPoints="1"/>
              </p:cNvSpPr>
              <p:nvPr/>
            </p:nvSpPr>
            <p:spPr bwMode="auto">
              <a:xfrm>
                <a:off x="10064596" y="2824049"/>
                <a:ext cx="985878" cy="726037"/>
              </a:xfrm>
              <a:custGeom>
                <a:avLst/>
                <a:gdLst>
                  <a:gd name="T0" fmla="*/ 877 w 1223"/>
                  <a:gd name="T1" fmla="*/ 930 h 959"/>
                  <a:gd name="T2" fmla="*/ 858 w 1223"/>
                  <a:gd name="T3" fmla="*/ 885 h 959"/>
                  <a:gd name="T4" fmla="*/ 1214 w 1223"/>
                  <a:gd name="T5" fmla="*/ 150 h 959"/>
                  <a:gd name="T6" fmla="*/ 1164 w 1223"/>
                  <a:gd name="T7" fmla="*/ 171 h 959"/>
                  <a:gd name="T8" fmla="*/ 1126 w 1223"/>
                  <a:gd name="T9" fmla="*/ 135 h 959"/>
                  <a:gd name="T10" fmla="*/ 1084 w 1223"/>
                  <a:gd name="T11" fmla="*/ 112 h 959"/>
                  <a:gd name="T12" fmla="*/ 1033 w 1223"/>
                  <a:gd name="T13" fmla="*/ 61 h 959"/>
                  <a:gd name="T14" fmla="*/ 995 w 1223"/>
                  <a:gd name="T15" fmla="*/ 15 h 959"/>
                  <a:gd name="T16" fmla="*/ 938 w 1223"/>
                  <a:gd name="T17" fmla="*/ 2 h 959"/>
                  <a:gd name="T18" fmla="*/ 898 w 1223"/>
                  <a:gd name="T19" fmla="*/ 36 h 959"/>
                  <a:gd name="T20" fmla="*/ 905 w 1223"/>
                  <a:gd name="T21" fmla="*/ 112 h 959"/>
                  <a:gd name="T22" fmla="*/ 883 w 1223"/>
                  <a:gd name="T23" fmla="*/ 196 h 959"/>
                  <a:gd name="T24" fmla="*/ 911 w 1223"/>
                  <a:gd name="T25" fmla="*/ 234 h 959"/>
                  <a:gd name="T26" fmla="*/ 831 w 1223"/>
                  <a:gd name="T27" fmla="*/ 285 h 959"/>
                  <a:gd name="T28" fmla="*/ 736 w 1223"/>
                  <a:gd name="T29" fmla="*/ 371 h 959"/>
                  <a:gd name="T30" fmla="*/ 544 w 1223"/>
                  <a:gd name="T31" fmla="*/ 369 h 959"/>
                  <a:gd name="T32" fmla="*/ 451 w 1223"/>
                  <a:gd name="T33" fmla="*/ 310 h 959"/>
                  <a:gd name="T34" fmla="*/ 386 w 1223"/>
                  <a:gd name="T35" fmla="*/ 240 h 959"/>
                  <a:gd name="T36" fmla="*/ 333 w 1223"/>
                  <a:gd name="T37" fmla="*/ 215 h 959"/>
                  <a:gd name="T38" fmla="*/ 289 w 1223"/>
                  <a:gd name="T39" fmla="*/ 270 h 959"/>
                  <a:gd name="T40" fmla="*/ 222 w 1223"/>
                  <a:gd name="T41" fmla="*/ 325 h 959"/>
                  <a:gd name="T42" fmla="*/ 226 w 1223"/>
                  <a:gd name="T43" fmla="*/ 399 h 959"/>
                  <a:gd name="T44" fmla="*/ 68 w 1223"/>
                  <a:gd name="T45" fmla="*/ 399 h 959"/>
                  <a:gd name="T46" fmla="*/ 45 w 1223"/>
                  <a:gd name="T47" fmla="*/ 445 h 959"/>
                  <a:gd name="T48" fmla="*/ 13 w 1223"/>
                  <a:gd name="T49" fmla="*/ 527 h 959"/>
                  <a:gd name="T50" fmla="*/ 66 w 1223"/>
                  <a:gd name="T51" fmla="*/ 506 h 959"/>
                  <a:gd name="T52" fmla="*/ 139 w 1223"/>
                  <a:gd name="T53" fmla="*/ 527 h 959"/>
                  <a:gd name="T54" fmla="*/ 142 w 1223"/>
                  <a:gd name="T55" fmla="*/ 630 h 959"/>
                  <a:gd name="T56" fmla="*/ 251 w 1223"/>
                  <a:gd name="T57" fmla="*/ 666 h 959"/>
                  <a:gd name="T58" fmla="*/ 300 w 1223"/>
                  <a:gd name="T59" fmla="*/ 740 h 959"/>
                  <a:gd name="T60" fmla="*/ 449 w 1223"/>
                  <a:gd name="T61" fmla="*/ 746 h 959"/>
                  <a:gd name="T62" fmla="*/ 527 w 1223"/>
                  <a:gd name="T63" fmla="*/ 746 h 959"/>
                  <a:gd name="T64" fmla="*/ 605 w 1223"/>
                  <a:gd name="T65" fmla="*/ 721 h 959"/>
                  <a:gd name="T66" fmla="*/ 654 w 1223"/>
                  <a:gd name="T67" fmla="*/ 793 h 959"/>
                  <a:gd name="T68" fmla="*/ 673 w 1223"/>
                  <a:gd name="T69" fmla="*/ 850 h 959"/>
                  <a:gd name="T70" fmla="*/ 719 w 1223"/>
                  <a:gd name="T71" fmla="*/ 890 h 959"/>
                  <a:gd name="T72" fmla="*/ 768 w 1223"/>
                  <a:gd name="T73" fmla="*/ 862 h 959"/>
                  <a:gd name="T74" fmla="*/ 841 w 1223"/>
                  <a:gd name="T75" fmla="*/ 883 h 959"/>
                  <a:gd name="T76" fmla="*/ 888 w 1223"/>
                  <a:gd name="T77" fmla="*/ 900 h 959"/>
                  <a:gd name="T78" fmla="*/ 907 w 1223"/>
                  <a:gd name="T79" fmla="*/ 890 h 959"/>
                  <a:gd name="T80" fmla="*/ 959 w 1223"/>
                  <a:gd name="T81" fmla="*/ 858 h 959"/>
                  <a:gd name="T82" fmla="*/ 1006 w 1223"/>
                  <a:gd name="T83" fmla="*/ 856 h 959"/>
                  <a:gd name="T84" fmla="*/ 1046 w 1223"/>
                  <a:gd name="T85" fmla="*/ 824 h 959"/>
                  <a:gd name="T86" fmla="*/ 1058 w 1223"/>
                  <a:gd name="T87" fmla="*/ 797 h 959"/>
                  <a:gd name="T88" fmla="*/ 1067 w 1223"/>
                  <a:gd name="T89" fmla="*/ 763 h 959"/>
                  <a:gd name="T90" fmla="*/ 1086 w 1223"/>
                  <a:gd name="T91" fmla="*/ 732 h 959"/>
                  <a:gd name="T92" fmla="*/ 1103 w 1223"/>
                  <a:gd name="T93" fmla="*/ 698 h 959"/>
                  <a:gd name="T94" fmla="*/ 1063 w 1223"/>
                  <a:gd name="T95" fmla="*/ 679 h 959"/>
                  <a:gd name="T96" fmla="*/ 1025 w 1223"/>
                  <a:gd name="T97" fmla="*/ 635 h 959"/>
                  <a:gd name="T98" fmla="*/ 1067 w 1223"/>
                  <a:gd name="T99" fmla="*/ 609 h 959"/>
                  <a:gd name="T100" fmla="*/ 1044 w 1223"/>
                  <a:gd name="T101" fmla="*/ 512 h 959"/>
                  <a:gd name="T102" fmla="*/ 1069 w 1223"/>
                  <a:gd name="T103" fmla="*/ 483 h 959"/>
                  <a:gd name="T104" fmla="*/ 993 w 1223"/>
                  <a:gd name="T105" fmla="*/ 477 h 959"/>
                  <a:gd name="T106" fmla="*/ 995 w 1223"/>
                  <a:gd name="T107" fmla="*/ 432 h 959"/>
                  <a:gd name="T108" fmla="*/ 1044 w 1223"/>
                  <a:gd name="T109" fmla="*/ 426 h 959"/>
                  <a:gd name="T110" fmla="*/ 1058 w 1223"/>
                  <a:gd name="T111" fmla="*/ 430 h 959"/>
                  <a:gd name="T112" fmla="*/ 1138 w 1223"/>
                  <a:gd name="T113" fmla="*/ 361 h 959"/>
                  <a:gd name="T114" fmla="*/ 1187 w 1223"/>
                  <a:gd name="T115" fmla="*/ 321 h 959"/>
                  <a:gd name="T116" fmla="*/ 1189 w 1223"/>
                  <a:gd name="T117" fmla="*/ 249 h 959"/>
                  <a:gd name="T118" fmla="*/ 1221 w 1223"/>
                  <a:gd name="T119" fmla="*/ 207 h 959"/>
                  <a:gd name="T120" fmla="*/ 1073 w 1223"/>
                  <a:gd name="T121" fmla="*/ 788 h 959"/>
                  <a:gd name="T122" fmla="*/ 1096 w 1223"/>
                  <a:gd name="T123" fmla="*/ 862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3" h="959">
                    <a:moveTo>
                      <a:pt x="1029" y="839"/>
                    </a:moveTo>
                    <a:lnTo>
                      <a:pt x="1029" y="841"/>
                    </a:lnTo>
                    <a:lnTo>
                      <a:pt x="1033" y="841"/>
                    </a:lnTo>
                    <a:lnTo>
                      <a:pt x="1035" y="841"/>
                    </a:lnTo>
                    <a:lnTo>
                      <a:pt x="1033" y="839"/>
                    </a:lnTo>
                    <a:lnTo>
                      <a:pt x="1029" y="839"/>
                    </a:lnTo>
                    <a:close/>
                    <a:moveTo>
                      <a:pt x="913" y="898"/>
                    </a:moveTo>
                    <a:lnTo>
                      <a:pt x="909" y="896"/>
                    </a:lnTo>
                    <a:lnTo>
                      <a:pt x="905" y="898"/>
                    </a:lnTo>
                    <a:lnTo>
                      <a:pt x="907" y="900"/>
                    </a:lnTo>
                    <a:lnTo>
                      <a:pt x="909" y="898"/>
                    </a:lnTo>
                    <a:lnTo>
                      <a:pt x="913" y="900"/>
                    </a:lnTo>
                    <a:lnTo>
                      <a:pt x="913" y="898"/>
                    </a:lnTo>
                    <a:close/>
                    <a:moveTo>
                      <a:pt x="915" y="919"/>
                    </a:moveTo>
                    <a:lnTo>
                      <a:pt x="911" y="917"/>
                    </a:lnTo>
                    <a:lnTo>
                      <a:pt x="907" y="919"/>
                    </a:lnTo>
                    <a:lnTo>
                      <a:pt x="907" y="919"/>
                    </a:lnTo>
                    <a:lnTo>
                      <a:pt x="905" y="917"/>
                    </a:lnTo>
                    <a:lnTo>
                      <a:pt x="900" y="919"/>
                    </a:lnTo>
                    <a:lnTo>
                      <a:pt x="898" y="917"/>
                    </a:lnTo>
                    <a:lnTo>
                      <a:pt x="896" y="919"/>
                    </a:lnTo>
                    <a:lnTo>
                      <a:pt x="892" y="919"/>
                    </a:lnTo>
                    <a:lnTo>
                      <a:pt x="888" y="921"/>
                    </a:lnTo>
                    <a:lnTo>
                      <a:pt x="886" y="921"/>
                    </a:lnTo>
                    <a:lnTo>
                      <a:pt x="883" y="925"/>
                    </a:lnTo>
                    <a:lnTo>
                      <a:pt x="877" y="930"/>
                    </a:lnTo>
                    <a:lnTo>
                      <a:pt x="873" y="934"/>
                    </a:lnTo>
                    <a:lnTo>
                      <a:pt x="875" y="938"/>
                    </a:lnTo>
                    <a:lnTo>
                      <a:pt x="875" y="947"/>
                    </a:lnTo>
                    <a:lnTo>
                      <a:pt x="877" y="949"/>
                    </a:lnTo>
                    <a:lnTo>
                      <a:pt x="877" y="951"/>
                    </a:lnTo>
                    <a:lnTo>
                      <a:pt x="881" y="955"/>
                    </a:lnTo>
                    <a:lnTo>
                      <a:pt x="886" y="955"/>
                    </a:lnTo>
                    <a:lnTo>
                      <a:pt x="888" y="957"/>
                    </a:lnTo>
                    <a:lnTo>
                      <a:pt x="890" y="957"/>
                    </a:lnTo>
                    <a:lnTo>
                      <a:pt x="894" y="959"/>
                    </a:lnTo>
                    <a:lnTo>
                      <a:pt x="896" y="957"/>
                    </a:lnTo>
                    <a:lnTo>
                      <a:pt x="898" y="955"/>
                    </a:lnTo>
                    <a:lnTo>
                      <a:pt x="900" y="953"/>
                    </a:lnTo>
                    <a:lnTo>
                      <a:pt x="905" y="955"/>
                    </a:lnTo>
                    <a:lnTo>
                      <a:pt x="907" y="951"/>
                    </a:lnTo>
                    <a:lnTo>
                      <a:pt x="907" y="949"/>
                    </a:lnTo>
                    <a:lnTo>
                      <a:pt x="911" y="949"/>
                    </a:lnTo>
                    <a:lnTo>
                      <a:pt x="913" y="947"/>
                    </a:lnTo>
                    <a:lnTo>
                      <a:pt x="913" y="942"/>
                    </a:lnTo>
                    <a:lnTo>
                      <a:pt x="915" y="936"/>
                    </a:lnTo>
                    <a:lnTo>
                      <a:pt x="917" y="934"/>
                    </a:lnTo>
                    <a:lnTo>
                      <a:pt x="917" y="932"/>
                    </a:lnTo>
                    <a:lnTo>
                      <a:pt x="919" y="928"/>
                    </a:lnTo>
                    <a:lnTo>
                      <a:pt x="919" y="921"/>
                    </a:lnTo>
                    <a:lnTo>
                      <a:pt x="915" y="919"/>
                    </a:lnTo>
                    <a:close/>
                    <a:moveTo>
                      <a:pt x="858" y="885"/>
                    </a:moveTo>
                    <a:lnTo>
                      <a:pt x="858" y="885"/>
                    </a:lnTo>
                    <a:lnTo>
                      <a:pt x="858" y="885"/>
                    </a:lnTo>
                    <a:lnTo>
                      <a:pt x="858" y="885"/>
                    </a:lnTo>
                    <a:lnTo>
                      <a:pt x="858" y="885"/>
                    </a:lnTo>
                    <a:close/>
                    <a:moveTo>
                      <a:pt x="1086" y="635"/>
                    </a:moveTo>
                    <a:lnTo>
                      <a:pt x="1082" y="635"/>
                    </a:lnTo>
                    <a:lnTo>
                      <a:pt x="1082" y="637"/>
                    </a:lnTo>
                    <a:lnTo>
                      <a:pt x="1084" y="639"/>
                    </a:lnTo>
                    <a:lnTo>
                      <a:pt x="1088" y="639"/>
                    </a:lnTo>
                    <a:lnTo>
                      <a:pt x="1092" y="641"/>
                    </a:lnTo>
                    <a:lnTo>
                      <a:pt x="1090" y="637"/>
                    </a:lnTo>
                    <a:lnTo>
                      <a:pt x="1088" y="637"/>
                    </a:lnTo>
                    <a:lnTo>
                      <a:pt x="1086" y="635"/>
                    </a:lnTo>
                    <a:close/>
                    <a:moveTo>
                      <a:pt x="1111" y="677"/>
                    </a:moveTo>
                    <a:lnTo>
                      <a:pt x="1107" y="675"/>
                    </a:lnTo>
                    <a:lnTo>
                      <a:pt x="1105" y="675"/>
                    </a:lnTo>
                    <a:lnTo>
                      <a:pt x="1103" y="675"/>
                    </a:lnTo>
                    <a:lnTo>
                      <a:pt x="1103" y="677"/>
                    </a:lnTo>
                    <a:lnTo>
                      <a:pt x="1107" y="677"/>
                    </a:lnTo>
                    <a:lnTo>
                      <a:pt x="1111" y="679"/>
                    </a:lnTo>
                    <a:lnTo>
                      <a:pt x="1111" y="677"/>
                    </a:lnTo>
                    <a:close/>
                    <a:moveTo>
                      <a:pt x="1221" y="160"/>
                    </a:moveTo>
                    <a:lnTo>
                      <a:pt x="1219" y="158"/>
                    </a:lnTo>
                    <a:lnTo>
                      <a:pt x="1219" y="156"/>
                    </a:lnTo>
                    <a:lnTo>
                      <a:pt x="1214" y="152"/>
                    </a:lnTo>
                    <a:lnTo>
                      <a:pt x="1214" y="150"/>
                    </a:lnTo>
                    <a:lnTo>
                      <a:pt x="1216" y="148"/>
                    </a:lnTo>
                    <a:lnTo>
                      <a:pt x="1214" y="144"/>
                    </a:lnTo>
                    <a:lnTo>
                      <a:pt x="1214" y="141"/>
                    </a:lnTo>
                    <a:lnTo>
                      <a:pt x="1210" y="141"/>
                    </a:lnTo>
                    <a:lnTo>
                      <a:pt x="1208" y="141"/>
                    </a:lnTo>
                    <a:lnTo>
                      <a:pt x="1204" y="139"/>
                    </a:lnTo>
                    <a:lnTo>
                      <a:pt x="1202" y="141"/>
                    </a:lnTo>
                    <a:lnTo>
                      <a:pt x="1200" y="141"/>
                    </a:lnTo>
                    <a:lnTo>
                      <a:pt x="1197" y="144"/>
                    </a:lnTo>
                    <a:lnTo>
                      <a:pt x="1195" y="146"/>
                    </a:lnTo>
                    <a:lnTo>
                      <a:pt x="1193" y="148"/>
                    </a:lnTo>
                    <a:lnTo>
                      <a:pt x="1191" y="148"/>
                    </a:lnTo>
                    <a:lnTo>
                      <a:pt x="1191" y="152"/>
                    </a:lnTo>
                    <a:lnTo>
                      <a:pt x="1187" y="152"/>
                    </a:lnTo>
                    <a:lnTo>
                      <a:pt x="1185" y="152"/>
                    </a:lnTo>
                    <a:lnTo>
                      <a:pt x="1183" y="154"/>
                    </a:lnTo>
                    <a:lnTo>
                      <a:pt x="1183" y="158"/>
                    </a:lnTo>
                    <a:lnTo>
                      <a:pt x="1181" y="160"/>
                    </a:lnTo>
                    <a:lnTo>
                      <a:pt x="1181" y="162"/>
                    </a:lnTo>
                    <a:lnTo>
                      <a:pt x="1181" y="165"/>
                    </a:lnTo>
                    <a:lnTo>
                      <a:pt x="1179" y="167"/>
                    </a:lnTo>
                    <a:lnTo>
                      <a:pt x="1176" y="169"/>
                    </a:lnTo>
                    <a:lnTo>
                      <a:pt x="1170" y="169"/>
                    </a:lnTo>
                    <a:lnTo>
                      <a:pt x="1168" y="171"/>
                    </a:lnTo>
                    <a:lnTo>
                      <a:pt x="1166" y="169"/>
                    </a:lnTo>
                    <a:lnTo>
                      <a:pt x="1164" y="171"/>
                    </a:lnTo>
                    <a:lnTo>
                      <a:pt x="1162" y="173"/>
                    </a:lnTo>
                    <a:lnTo>
                      <a:pt x="1160" y="169"/>
                    </a:lnTo>
                    <a:lnTo>
                      <a:pt x="1157" y="167"/>
                    </a:lnTo>
                    <a:lnTo>
                      <a:pt x="1155" y="167"/>
                    </a:lnTo>
                    <a:lnTo>
                      <a:pt x="1153" y="169"/>
                    </a:lnTo>
                    <a:lnTo>
                      <a:pt x="1149" y="169"/>
                    </a:lnTo>
                    <a:lnTo>
                      <a:pt x="1149" y="167"/>
                    </a:lnTo>
                    <a:lnTo>
                      <a:pt x="1145" y="162"/>
                    </a:lnTo>
                    <a:lnTo>
                      <a:pt x="1143" y="162"/>
                    </a:lnTo>
                    <a:lnTo>
                      <a:pt x="1141" y="158"/>
                    </a:lnTo>
                    <a:lnTo>
                      <a:pt x="1141" y="154"/>
                    </a:lnTo>
                    <a:lnTo>
                      <a:pt x="1141" y="154"/>
                    </a:lnTo>
                    <a:lnTo>
                      <a:pt x="1141" y="150"/>
                    </a:lnTo>
                    <a:lnTo>
                      <a:pt x="1141" y="146"/>
                    </a:lnTo>
                    <a:lnTo>
                      <a:pt x="1138" y="144"/>
                    </a:lnTo>
                    <a:lnTo>
                      <a:pt x="1136" y="144"/>
                    </a:lnTo>
                    <a:lnTo>
                      <a:pt x="1136" y="141"/>
                    </a:lnTo>
                    <a:lnTo>
                      <a:pt x="1136" y="139"/>
                    </a:lnTo>
                    <a:lnTo>
                      <a:pt x="1136" y="135"/>
                    </a:lnTo>
                    <a:lnTo>
                      <a:pt x="1138" y="133"/>
                    </a:lnTo>
                    <a:lnTo>
                      <a:pt x="1136" y="133"/>
                    </a:lnTo>
                    <a:lnTo>
                      <a:pt x="1134" y="133"/>
                    </a:lnTo>
                    <a:lnTo>
                      <a:pt x="1132" y="135"/>
                    </a:lnTo>
                    <a:lnTo>
                      <a:pt x="1130" y="135"/>
                    </a:lnTo>
                    <a:lnTo>
                      <a:pt x="1128" y="135"/>
                    </a:lnTo>
                    <a:lnTo>
                      <a:pt x="1126" y="135"/>
                    </a:lnTo>
                    <a:lnTo>
                      <a:pt x="1124" y="133"/>
                    </a:lnTo>
                    <a:lnTo>
                      <a:pt x="1122" y="133"/>
                    </a:lnTo>
                    <a:lnTo>
                      <a:pt x="1119" y="133"/>
                    </a:lnTo>
                    <a:lnTo>
                      <a:pt x="1115" y="131"/>
                    </a:lnTo>
                    <a:lnTo>
                      <a:pt x="1115" y="129"/>
                    </a:lnTo>
                    <a:lnTo>
                      <a:pt x="1113" y="127"/>
                    </a:lnTo>
                    <a:lnTo>
                      <a:pt x="1113" y="127"/>
                    </a:lnTo>
                    <a:lnTo>
                      <a:pt x="1111" y="125"/>
                    </a:lnTo>
                    <a:lnTo>
                      <a:pt x="1111" y="122"/>
                    </a:lnTo>
                    <a:lnTo>
                      <a:pt x="1109" y="122"/>
                    </a:lnTo>
                    <a:lnTo>
                      <a:pt x="1107" y="120"/>
                    </a:lnTo>
                    <a:lnTo>
                      <a:pt x="1105" y="118"/>
                    </a:lnTo>
                    <a:lnTo>
                      <a:pt x="1103" y="116"/>
                    </a:lnTo>
                    <a:lnTo>
                      <a:pt x="1101" y="116"/>
                    </a:lnTo>
                    <a:lnTo>
                      <a:pt x="1101" y="118"/>
                    </a:lnTo>
                    <a:lnTo>
                      <a:pt x="1098" y="118"/>
                    </a:lnTo>
                    <a:lnTo>
                      <a:pt x="1096" y="118"/>
                    </a:lnTo>
                    <a:lnTo>
                      <a:pt x="1096" y="120"/>
                    </a:lnTo>
                    <a:lnTo>
                      <a:pt x="1094" y="118"/>
                    </a:lnTo>
                    <a:lnTo>
                      <a:pt x="1092" y="118"/>
                    </a:lnTo>
                    <a:lnTo>
                      <a:pt x="1090" y="116"/>
                    </a:lnTo>
                    <a:lnTo>
                      <a:pt x="1086" y="116"/>
                    </a:lnTo>
                    <a:lnTo>
                      <a:pt x="1084" y="116"/>
                    </a:lnTo>
                    <a:lnTo>
                      <a:pt x="1086" y="114"/>
                    </a:lnTo>
                    <a:lnTo>
                      <a:pt x="1086" y="112"/>
                    </a:lnTo>
                    <a:lnTo>
                      <a:pt x="1084" y="112"/>
                    </a:lnTo>
                    <a:lnTo>
                      <a:pt x="1082" y="114"/>
                    </a:lnTo>
                    <a:lnTo>
                      <a:pt x="1077" y="114"/>
                    </a:lnTo>
                    <a:lnTo>
                      <a:pt x="1075" y="114"/>
                    </a:lnTo>
                    <a:lnTo>
                      <a:pt x="1073" y="114"/>
                    </a:lnTo>
                    <a:lnTo>
                      <a:pt x="1071" y="114"/>
                    </a:lnTo>
                    <a:lnTo>
                      <a:pt x="1069" y="114"/>
                    </a:lnTo>
                    <a:lnTo>
                      <a:pt x="1067" y="112"/>
                    </a:lnTo>
                    <a:lnTo>
                      <a:pt x="1065" y="110"/>
                    </a:lnTo>
                    <a:lnTo>
                      <a:pt x="1060" y="106"/>
                    </a:lnTo>
                    <a:lnTo>
                      <a:pt x="1058" y="101"/>
                    </a:lnTo>
                    <a:lnTo>
                      <a:pt x="1058" y="99"/>
                    </a:lnTo>
                    <a:lnTo>
                      <a:pt x="1056" y="95"/>
                    </a:lnTo>
                    <a:lnTo>
                      <a:pt x="1054" y="95"/>
                    </a:lnTo>
                    <a:lnTo>
                      <a:pt x="1052" y="93"/>
                    </a:lnTo>
                    <a:lnTo>
                      <a:pt x="1052" y="89"/>
                    </a:lnTo>
                    <a:lnTo>
                      <a:pt x="1052" y="89"/>
                    </a:lnTo>
                    <a:lnTo>
                      <a:pt x="1050" y="84"/>
                    </a:lnTo>
                    <a:lnTo>
                      <a:pt x="1050" y="80"/>
                    </a:lnTo>
                    <a:lnTo>
                      <a:pt x="1042" y="76"/>
                    </a:lnTo>
                    <a:lnTo>
                      <a:pt x="1037" y="70"/>
                    </a:lnTo>
                    <a:lnTo>
                      <a:pt x="1037" y="68"/>
                    </a:lnTo>
                    <a:lnTo>
                      <a:pt x="1035" y="66"/>
                    </a:lnTo>
                    <a:lnTo>
                      <a:pt x="1033" y="66"/>
                    </a:lnTo>
                    <a:lnTo>
                      <a:pt x="1033" y="66"/>
                    </a:lnTo>
                    <a:lnTo>
                      <a:pt x="1033" y="63"/>
                    </a:lnTo>
                    <a:lnTo>
                      <a:pt x="1033" y="61"/>
                    </a:lnTo>
                    <a:lnTo>
                      <a:pt x="1031" y="59"/>
                    </a:lnTo>
                    <a:lnTo>
                      <a:pt x="1029" y="57"/>
                    </a:lnTo>
                    <a:lnTo>
                      <a:pt x="1027" y="55"/>
                    </a:lnTo>
                    <a:lnTo>
                      <a:pt x="1027" y="53"/>
                    </a:lnTo>
                    <a:lnTo>
                      <a:pt x="1025" y="49"/>
                    </a:lnTo>
                    <a:lnTo>
                      <a:pt x="1023" y="47"/>
                    </a:lnTo>
                    <a:lnTo>
                      <a:pt x="1018" y="42"/>
                    </a:lnTo>
                    <a:lnTo>
                      <a:pt x="1018" y="40"/>
                    </a:lnTo>
                    <a:lnTo>
                      <a:pt x="1018" y="38"/>
                    </a:lnTo>
                    <a:lnTo>
                      <a:pt x="1018" y="36"/>
                    </a:lnTo>
                    <a:lnTo>
                      <a:pt x="1014" y="36"/>
                    </a:lnTo>
                    <a:lnTo>
                      <a:pt x="1012" y="34"/>
                    </a:lnTo>
                    <a:lnTo>
                      <a:pt x="1012" y="32"/>
                    </a:lnTo>
                    <a:lnTo>
                      <a:pt x="1012" y="30"/>
                    </a:lnTo>
                    <a:lnTo>
                      <a:pt x="1012" y="28"/>
                    </a:lnTo>
                    <a:lnTo>
                      <a:pt x="1010" y="25"/>
                    </a:lnTo>
                    <a:lnTo>
                      <a:pt x="1008" y="23"/>
                    </a:lnTo>
                    <a:lnTo>
                      <a:pt x="1008" y="21"/>
                    </a:lnTo>
                    <a:lnTo>
                      <a:pt x="1006" y="21"/>
                    </a:lnTo>
                    <a:lnTo>
                      <a:pt x="1004" y="21"/>
                    </a:lnTo>
                    <a:lnTo>
                      <a:pt x="1001" y="21"/>
                    </a:lnTo>
                    <a:lnTo>
                      <a:pt x="999" y="19"/>
                    </a:lnTo>
                    <a:lnTo>
                      <a:pt x="1001" y="17"/>
                    </a:lnTo>
                    <a:lnTo>
                      <a:pt x="1001" y="15"/>
                    </a:lnTo>
                    <a:lnTo>
                      <a:pt x="997" y="15"/>
                    </a:lnTo>
                    <a:lnTo>
                      <a:pt x="995" y="15"/>
                    </a:lnTo>
                    <a:lnTo>
                      <a:pt x="995" y="15"/>
                    </a:lnTo>
                    <a:lnTo>
                      <a:pt x="993" y="15"/>
                    </a:lnTo>
                    <a:lnTo>
                      <a:pt x="993" y="13"/>
                    </a:lnTo>
                    <a:lnTo>
                      <a:pt x="993" y="11"/>
                    </a:lnTo>
                    <a:lnTo>
                      <a:pt x="991" y="9"/>
                    </a:lnTo>
                    <a:lnTo>
                      <a:pt x="989" y="7"/>
                    </a:lnTo>
                    <a:lnTo>
                      <a:pt x="987" y="9"/>
                    </a:lnTo>
                    <a:lnTo>
                      <a:pt x="985" y="4"/>
                    </a:lnTo>
                    <a:lnTo>
                      <a:pt x="982" y="7"/>
                    </a:lnTo>
                    <a:lnTo>
                      <a:pt x="980" y="7"/>
                    </a:lnTo>
                    <a:lnTo>
                      <a:pt x="978" y="4"/>
                    </a:lnTo>
                    <a:lnTo>
                      <a:pt x="976" y="7"/>
                    </a:lnTo>
                    <a:lnTo>
                      <a:pt x="976" y="9"/>
                    </a:lnTo>
                    <a:lnTo>
                      <a:pt x="976" y="9"/>
                    </a:lnTo>
                    <a:lnTo>
                      <a:pt x="972" y="9"/>
                    </a:lnTo>
                    <a:lnTo>
                      <a:pt x="970" y="7"/>
                    </a:lnTo>
                    <a:lnTo>
                      <a:pt x="968" y="7"/>
                    </a:lnTo>
                    <a:lnTo>
                      <a:pt x="964" y="7"/>
                    </a:lnTo>
                    <a:lnTo>
                      <a:pt x="964" y="7"/>
                    </a:lnTo>
                    <a:lnTo>
                      <a:pt x="959" y="4"/>
                    </a:lnTo>
                    <a:lnTo>
                      <a:pt x="953" y="2"/>
                    </a:lnTo>
                    <a:lnTo>
                      <a:pt x="951" y="0"/>
                    </a:lnTo>
                    <a:lnTo>
                      <a:pt x="949" y="0"/>
                    </a:lnTo>
                    <a:lnTo>
                      <a:pt x="947" y="0"/>
                    </a:lnTo>
                    <a:lnTo>
                      <a:pt x="945" y="0"/>
                    </a:lnTo>
                    <a:lnTo>
                      <a:pt x="938" y="2"/>
                    </a:lnTo>
                    <a:lnTo>
                      <a:pt x="938" y="4"/>
                    </a:lnTo>
                    <a:lnTo>
                      <a:pt x="936" y="4"/>
                    </a:lnTo>
                    <a:lnTo>
                      <a:pt x="934" y="7"/>
                    </a:lnTo>
                    <a:lnTo>
                      <a:pt x="930" y="7"/>
                    </a:lnTo>
                    <a:lnTo>
                      <a:pt x="928" y="7"/>
                    </a:lnTo>
                    <a:lnTo>
                      <a:pt x="923" y="7"/>
                    </a:lnTo>
                    <a:lnTo>
                      <a:pt x="921" y="9"/>
                    </a:lnTo>
                    <a:lnTo>
                      <a:pt x="917" y="9"/>
                    </a:lnTo>
                    <a:lnTo>
                      <a:pt x="917" y="11"/>
                    </a:lnTo>
                    <a:lnTo>
                      <a:pt x="913" y="13"/>
                    </a:lnTo>
                    <a:lnTo>
                      <a:pt x="911" y="13"/>
                    </a:lnTo>
                    <a:lnTo>
                      <a:pt x="909" y="13"/>
                    </a:lnTo>
                    <a:lnTo>
                      <a:pt x="907" y="13"/>
                    </a:lnTo>
                    <a:lnTo>
                      <a:pt x="905" y="15"/>
                    </a:lnTo>
                    <a:lnTo>
                      <a:pt x="900" y="15"/>
                    </a:lnTo>
                    <a:lnTo>
                      <a:pt x="898" y="17"/>
                    </a:lnTo>
                    <a:lnTo>
                      <a:pt x="898" y="19"/>
                    </a:lnTo>
                    <a:lnTo>
                      <a:pt x="894" y="21"/>
                    </a:lnTo>
                    <a:lnTo>
                      <a:pt x="894" y="25"/>
                    </a:lnTo>
                    <a:lnTo>
                      <a:pt x="892" y="28"/>
                    </a:lnTo>
                    <a:lnTo>
                      <a:pt x="892" y="30"/>
                    </a:lnTo>
                    <a:lnTo>
                      <a:pt x="890" y="32"/>
                    </a:lnTo>
                    <a:lnTo>
                      <a:pt x="890" y="36"/>
                    </a:lnTo>
                    <a:lnTo>
                      <a:pt x="892" y="38"/>
                    </a:lnTo>
                    <a:lnTo>
                      <a:pt x="894" y="38"/>
                    </a:lnTo>
                    <a:lnTo>
                      <a:pt x="898" y="36"/>
                    </a:lnTo>
                    <a:lnTo>
                      <a:pt x="900" y="34"/>
                    </a:lnTo>
                    <a:lnTo>
                      <a:pt x="902" y="36"/>
                    </a:lnTo>
                    <a:lnTo>
                      <a:pt x="907" y="40"/>
                    </a:lnTo>
                    <a:lnTo>
                      <a:pt x="909" y="44"/>
                    </a:lnTo>
                    <a:lnTo>
                      <a:pt x="911" y="47"/>
                    </a:lnTo>
                    <a:lnTo>
                      <a:pt x="911" y="49"/>
                    </a:lnTo>
                    <a:lnTo>
                      <a:pt x="911" y="51"/>
                    </a:lnTo>
                    <a:lnTo>
                      <a:pt x="911" y="55"/>
                    </a:lnTo>
                    <a:lnTo>
                      <a:pt x="909" y="57"/>
                    </a:lnTo>
                    <a:lnTo>
                      <a:pt x="907" y="61"/>
                    </a:lnTo>
                    <a:lnTo>
                      <a:pt x="905" y="66"/>
                    </a:lnTo>
                    <a:lnTo>
                      <a:pt x="902" y="68"/>
                    </a:lnTo>
                    <a:lnTo>
                      <a:pt x="900" y="72"/>
                    </a:lnTo>
                    <a:lnTo>
                      <a:pt x="900" y="76"/>
                    </a:lnTo>
                    <a:lnTo>
                      <a:pt x="902" y="78"/>
                    </a:lnTo>
                    <a:lnTo>
                      <a:pt x="902" y="80"/>
                    </a:lnTo>
                    <a:lnTo>
                      <a:pt x="902" y="84"/>
                    </a:lnTo>
                    <a:lnTo>
                      <a:pt x="905" y="89"/>
                    </a:lnTo>
                    <a:lnTo>
                      <a:pt x="905" y="91"/>
                    </a:lnTo>
                    <a:lnTo>
                      <a:pt x="902" y="93"/>
                    </a:lnTo>
                    <a:lnTo>
                      <a:pt x="900" y="95"/>
                    </a:lnTo>
                    <a:lnTo>
                      <a:pt x="902" y="99"/>
                    </a:lnTo>
                    <a:lnTo>
                      <a:pt x="902" y="103"/>
                    </a:lnTo>
                    <a:lnTo>
                      <a:pt x="902" y="106"/>
                    </a:lnTo>
                    <a:lnTo>
                      <a:pt x="902" y="112"/>
                    </a:lnTo>
                    <a:lnTo>
                      <a:pt x="905" y="112"/>
                    </a:lnTo>
                    <a:lnTo>
                      <a:pt x="905" y="114"/>
                    </a:lnTo>
                    <a:lnTo>
                      <a:pt x="907" y="112"/>
                    </a:lnTo>
                    <a:lnTo>
                      <a:pt x="909" y="114"/>
                    </a:lnTo>
                    <a:lnTo>
                      <a:pt x="909" y="116"/>
                    </a:lnTo>
                    <a:lnTo>
                      <a:pt x="909" y="120"/>
                    </a:lnTo>
                    <a:lnTo>
                      <a:pt x="905" y="125"/>
                    </a:lnTo>
                    <a:lnTo>
                      <a:pt x="898" y="125"/>
                    </a:lnTo>
                    <a:lnTo>
                      <a:pt x="894" y="129"/>
                    </a:lnTo>
                    <a:lnTo>
                      <a:pt x="883" y="137"/>
                    </a:lnTo>
                    <a:lnTo>
                      <a:pt x="881" y="137"/>
                    </a:lnTo>
                    <a:lnTo>
                      <a:pt x="879" y="135"/>
                    </a:lnTo>
                    <a:lnTo>
                      <a:pt x="873" y="135"/>
                    </a:lnTo>
                    <a:lnTo>
                      <a:pt x="869" y="135"/>
                    </a:lnTo>
                    <a:lnTo>
                      <a:pt x="869" y="133"/>
                    </a:lnTo>
                    <a:lnTo>
                      <a:pt x="867" y="133"/>
                    </a:lnTo>
                    <a:lnTo>
                      <a:pt x="864" y="135"/>
                    </a:lnTo>
                    <a:lnTo>
                      <a:pt x="864" y="135"/>
                    </a:lnTo>
                    <a:lnTo>
                      <a:pt x="860" y="165"/>
                    </a:lnTo>
                    <a:lnTo>
                      <a:pt x="860" y="171"/>
                    </a:lnTo>
                    <a:lnTo>
                      <a:pt x="858" y="177"/>
                    </a:lnTo>
                    <a:lnTo>
                      <a:pt x="860" y="181"/>
                    </a:lnTo>
                    <a:lnTo>
                      <a:pt x="856" y="190"/>
                    </a:lnTo>
                    <a:lnTo>
                      <a:pt x="860" y="196"/>
                    </a:lnTo>
                    <a:lnTo>
                      <a:pt x="869" y="200"/>
                    </a:lnTo>
                    <a:lnTo>
                      <a:pt x="875" y="196"/>
                    </a:lnTo>
                    <a:lnTo>
                      <a:pt x="883" y="196"/>
                    </a:lnTo>
                    <a:lnTo>
                      <a:pt x="892" y="198"/>
                    </a:lnTo>
                    <a:lnTo>
                      <a:pt x="896" y="203"/>
                    </a:lnTo>
                    <a:lnTo>
                      <a:pt x="900" y="194"/>
                    </a:lnTo>
                    <a:lnTo>
                      <a:pt x="900" y="190"/>
                    </a:lnTo>
                    <a:lnTo>
                      <a:pt x="900" y="186"/>
                    </a:lnTo>
                    <a:lnTo>
                      <a:pt x="907" y="184"/>
                    </a:lnTo>
                    <a:lnTo>
                      <a:pt x="909" y="184"/>
                    </a:lnTo>
                    <a:lnTo>
                      <a:pt x="917" y="186"/>
                    </a:lnTo>
                    <a:lnTo>
                      <a:pt x="923" y="192"/>
                    </a:lnTo>
                    <a:lnTo>
                      <a:pt x="930" y="198"/>
                    </a:lnTo>
                    <a:lnTo>
                      <a:pt x="936" y="205"/>
                    </a:lnTo>
                    <a:lnTo>
                      <a:pt x="942" y="211"/>
                    </a:lnTo>
                    <a:lnTo>
                      <a:pt x="942" y="213"/>
                    </a:lnTo>
                    <a:lnTo>
                      <a:pt x="945" y="217"/>
                    </a:lnTo>
                    <a:lnTo>
                      <a:pt x="945" y="219"/>
                    </a:lnTo>
                    <a:lnTo>
                      <a:pt x="942" y="221"/>
                    </a:lnTo>
                    <a:lnTo>
                      <a:pt x="942" y="226"/>
                    </a:lnTo>
                    <a:lnTo>
                      <a:pt x="940" y="228"/>
                    </a:lnTo>
                    <a:lnTo>
                      <a:pt x="938" y="228"/>
                    </a:lnTo>
                    <a:lnTo>
                      <a:pt x="936" y="226"/>
                    </a:lnTo>
                    <a:lnTo>
                      <a:pt x="932" y="226"/>
                    </a:lnTo>
                    <a:lnTo>
                      <a:pt x="930" y="228"/>
                    </a:lnTo>
                    <a:lnTo>
                      <a:pt x="923" y="226"/>
                    </a:lnTo>
                    <a:lnTo>
                      <a:pt x="921" y="226"/>
                    </a:lnTo>
                    <a:lnTo>
                      <a:pt x="917" y="230"/>
                    </a:lnTo>
                    <a:lnTo>
                      <a:pt x="911" y="234"/>
                    </a:lnTo>
                    <a:lnTo>
                      <a:pt x="909" y="236"/>
                    </a:lnTo>
                    <a:lnTo>
                      <a:pt x="905" y="234"/>
                    </a:lnTo>
                    <a:lnTo>
                      <a:pt x="902" y="234"/>
                    </a:lnTo>
                    <a:lnTo>
                      <a:pt x="902" y="238"/>
                    </a:lnTo>
                    <a:lnTo>
                      <a:pt x="902" y="240"/>
                    </a:lnTo>
                    <a:lnTo>
                      <a:pt x="898" y="240"/>
                    </a:lnTo>
                    <a:lnTo>
                      <a:pt x="896" y="240"/>
                    </a:lnTo>
                    <a:lnTo>
                      <a:pt x="896" y="243"/>
                    </a:lnTo>
                    <a:lnTo>
                      <a:pt x="892" y="249"/>
                    </a:lnTo>
                    <a:lnTo>
                      <a:pt x="892" y="255"/>
                    </a:lnTo>
                    <a:lnTo>
                      <a:pt x="892" y="259"/>
                    </a:lnTo>
                    <a:lnTo>
                      <a:pt x="890" y="262"/>
                    </a:lnTo>
                    <a:lnTo>
                      <a:pt x="886" y="262"/>
                    </a:lnTo>
                    <a:lnTo>
                      <a:pt x="875" y="268"/>
                    </a:lnTo>
                    <a:lnTo>
                      <a:pt x="871" y="268"/>
                    </a:lnTo>
                    <a:lnTo>
                      <a:pt x="867" y="268"/>
                    </a:lnTo>
                    <a:lnTo>
                      <a:pt x="864" y="268"/>
                    </a:lnTo>
                    <a:lnTo>
                      <a:pt x="860" y="276"/>
                    </a:lnTo>
                    <a:lnTo>
                      <a:pt x="856" y="278"/>
                    </a:lnTo>
                    <a:lnTo>
                      <a:pt x="852" y="283"/>
                    </a:lnTo>
                    <a:lnTo>
                      <a:pt x="850" y="285"/>
                    </a:lnTo>
                    <a:lnTo>
                      <a:pt x="848" y="289"/>
                    </a:lnTo>
                    <a:lnTo>
                      <a:pt x="845" y="289"/>
                    </a:lnTo>
                    <a:lnTo>
                      <a:pt x="841" y="287"/>
                    </a:lnTo>
                    <a:lnTo>
                      <a:pt x="837" y="287"/>
                    </a:lnTo>
                    <a:lnTo>
                      <a:pt x="831" y="285"/>
                    </a:lnTo>
                    <a:lnTo>
                      <a:pt x="827" y="281"/>
                    </a:lnTo>
                    <a:lnTo>
                      <a:pt x="822" y="281"/>
                    </a:lnTo>
                    <a:lnTo>
                      <a:pt x="814" y="283"/>
                    </a:lnTo>
                    <a:lnTo>
                      <a:pt x="810" y="285"/>
                    </a:lnTo>
                    <a:lnTo>
                      <a:pt x="805" y="289"/>
                    </a:lnTo>
                    <a:lnTo>
                      <a:pt x="805" y="297"/>
                    </a:lnTo>
                    <a:lnTo>
                      <a:pt x="805" y="304"/>
                    </a:lnTo>
                    <a:lnTo>
                      <a:pt x="805" y="306"/>
                    </a:lnTo>
                    <a:lnTo>
                      <a:pt x="816" y="312"/>
                    </a:lnTo>
                    <a:lnTo>
                      <a:pt x="822" y="316"/>
                    </a:lnTo>
                    <a:lnTo>
                      <a:pt x="822" y="318"/>
                    </a:lnTo>
                    <a:lnTo>
                      <a:pt x="820" y="323"/>
                    </a:lnTo>
                    <a:lnTo>
                      <a:pt x="818" y="327"/>
                    </a:lnTo>
                    <a:lnTo>
                      <a:pt x="810" y="335"/>
                    </a:lnTo>
                    <a:lnTo>
                      <a:pt x="805" y="344"/>
                    </a:lnTo>
                    <a:lnTo>
                      <a:pt x="801" y="352"/>
                    </a:lnTo>
                    <a:lnTo>
                      <a:pt x="799" y="352"/>
                    </a:lnTo>
                    <a:lnTo>
                      <a:pt x="793" y="352"/>
                    </a:lnTo>
                    <a:lnTo>
                      <a:pt x="786" y="354"/>
                    </a:lnTo>
                    <a:lnTo>
                      <a:pt x="782" y="356"/>
                    </a:lnTo>
                    <a:lnTo>
                      <a:pt x="776" y="361"/>
                    </a:lnTo>
                    <a:lnTo>
                      <a:pt x="772" y="361"/>
                    </a:lnTo>
                    <a:lnTo>
                      <a:pt x="763" y="363"/>
                    </a:lnTo>
                    <a:lnTo>
                      <a:pt x="757" y="365"/>
                    </a:lnTo>
                    <a:lnTo>
                      <a:pt x="751" y="367"/>
                    </a:lnTo>
                    <a:lnTo>
                      <a:pt x="736" y="371"/>
                    </a:lnTo>
                    <a:lnTo>
                      <a:pt x="725" y="375"/>
                    </a:lnTo>
                    <a:lnTo>
                      <a:pt x="719" y="382"/>
                    </a:lnTo>
                    <a:lnTo>
                      <a:pt x="711" y="388"/>
                    </a:lnTo>
                    <a:lnTo>
                      <a:pt x="708" y="390"/>
                    </a:lnTo>
                    <a:lnTo>
                      <a:pt x="702" y="390"/>
                    </a:lnTo>
                    <a:lnTo>
                      <a:pt x="698" y="390"/>
                    </a:lnTo>
                    <a:lnTo>
                      <a:pt x="698" y="388"/>
                    </a:lnTo>
                    <a:lnTo>
                      <a:pt x="696" y="384"/>
                    </a:lnTo>
                    <a:lnTo>
                      <a:pt x="687" y="386"/>
                    </a:lnTo>
                    <a:lnTo>
                      <a:pt x="681" y="388"/>
                    </a:lnTo>
                    <a:lnTo>
                      <a:pt x="675" y="384"/>
                    </a:lnTo>
                    <a:lnTo>
                      <a:pt x="668" y="384"/>
                    </a:lnTo>
                    <a:lnTo>
                      <a:pt x="656" y="380"/>
                    </a:lnTo>
                    <a:lnTo>
                      <a:pt x="643" y="373"/>
                    </a:lnTo>
                    <a:lnTo>
                      <a:pt x="637" y="367"/>
                    </a:lnTo>
                    <a:lnTo>
                      <a:pt x="631" y="367"/>
                    </a:lnTo>
                    <a:lnTo>
                      <a:pt x="616" y="365"/>
                    </a:lnTo>
                    <a:lnTo>
                      <a:pt x="605" y="365"/>
                    </a:lnTo>
                    <a:lnTo>
                      <a:pt x="601" y="365"/>
                    </a:lnTo>
                    <a:lnTo>
                      <a:pt x="599" y="365"/>
                    </a:lnTo>
                    <a:lnTo>
                      <a:pt x="599" y="367"/>
                    </a:lnTo>
                    <a:lnTo>
                      <a:pt x="593" y="371"/>
                    </a:lnTo>
                    <a:lnTo>
                      <a:pt x="582" y="371"/>
                    </a:lnTo>
                    <a:lnTo>
                      <a:pt x="565" y="369"/>
                    </a:lnTo>
                    <a:lnTo>
                      <a:pt x="553" y="371"/>
                    </a:lnTo>
                    <a:lnTo>
                      <a:pt x="544" y="369"/>
                    </a:lnTo>
                    <a:lnTo>
                      <a:pt x="536" y="371"/>
                    </a:lnTo>
                    <a:lnTo>
                      <a:pt x="531" y="371"/>
                    </a:lnTo>
                    <a:lnTo>
                      <a:pt x="529" y="371"/>
                    </a:lnTo>
                    <a:lnTo>
                      <a:pt x="525" y="361"/>
                    </a:lnTo>
                    <a:lnTo>
                      <a:pt x="523" y="356"/>
                    </a:lnTo>
                    <a:lnTo>
                      <a:pt x="519" y="350"/>
                    </a:lnTo>
                    <a:lnTo>
                      <a:pt x="515" y="348"/>
                    </a:lnTo>
                    <a:lnTo>
                      <a:pt x="512" y="342"/>
                    </a:lnTo>
                    <a:lnTo>
                      <a:pt x="512" y="340"/>
                    </a:lnTo>
                    <a:lnTo>
                      <a:pt x="510" y="335"/>
                    </a:lnTo>
                    <a:lnTo>
                      <a:pt x="506" y="335"/>
                    </a:lnTo>
                    <a:lnTo>
                      <a:pt x="504" y="333"/>
                    </a:lnTo>
                    <a:lnTo>
                      <a:pt x="504" y="331"/>
                    </a:lnTo>
                    <a:lnTo>
                      <a:pt x="504" y="329"/>
                    </a:lnTo>
                    <a:lnTo>
                      <a:pt x="502" y="327"/>
                    </a:lnTo>
                    <a:lnTo>
                      <a:pt x="500" y="329"/>
                    </a:lnTo>
                    <a:lnTo>
                      <a:pt x="496" y="329"/>
                    </a:lnTo>
                    <a:lnTo>
                      <a:pt x="489" y="325"/>
                    </a:lnTo>
                    <a:lnTo>
                      <a:pt x="483" y="321"/>
                    </a:lnTo>
                    <a:lnTo>
                      <a:pt x="481" y="321"/>
                    </a:lnTo>
                    <a:lnTo>
                      <a:pt x="479" y="321"/>
                    </a:lnTo>
                    <a:lnTo>
                      <a:pt x="475" y="318"/>
                    </a:lnTo>
                    <a:lnTo>
                      <a:pt x="472" y="316"/>
                    </a:lnTo>
                    <a:lnTo>
                      <a:pt x="466" y="312"/>
                    </a:lnTo>
                    <a:lnTo>
                      <a:pt x="453" y="310"/>
                    </a:lnTo>
                    <a:lnTo>
                      <a:pt x="451" y="310"/>
                    </a:lnTo>
                    <a:lnTo>
                      <a:pt x="449" y="312"/>
                    </a:lnTo>
                    <a:lnTo>
                      <a:pt x="445" y="312"/>
                    </a:lnTo>
                    <a:lnTo>
                      <a:pt x="437" y="312"/>
                    </a:lnTo>
                    <a:lnTo>
                      <a:pt x="418" y="308"/>
                    </a:lnTo>
                    <a:lnTo>
                      <a:pt x="411" y="306"/>
                    </a:lnTo>
                    <a:lnTo>
                      <a:pt x="407" y="299"/>
                    </a:lnTo>
                    <a:lnTo>
                      <a:pt x="407" y="295"/>
                    </a:lnTo>
                    <a:lnTo>
                      <a:pt x="407" y="293"/>
                    </a:lnTo>
                    <a:lnTo>
                      <a:pt x="409" y="291"/>
                    </a:lnTo>
                    <a:lnTo>
                      <a:pt x="411" y="289"/>
                    </a:lnTo>
                    <a:lnTo>
                      <a:pt x="413" y="285"/>
                    </a:lnTo>
                    <a:lnTo>
                      <a:pt x="409" y="283"/>
                    </a:lnTo>
                    <a:lnTo>
                      <a:pt x="409" y="278"/>
                    </a:lnTo>
                    <a:lnTo>
                      <a:pt x="409" y="274"/>
                    </a:lnTo>
                    <a:lnTo>
                      <a:pt x="409" y="270"/>
                    </a:lnTo>
                    <a:lnTo>
                      <a:pt x="409" y="268"/>
                    </a:lnTo>
                    <a:lnTo>
                      <a:pt x="405" y="264"/>
                    </a:lnTo>
                    <a:lnTo>
                      <a:pt x="403" y="262"/>
                    </a:lnTo>
                    <a:lnTo>
                      <a:pt x="399" y="259"/>
                    </a:lnTo>
                    <a:lnTo>
                      <a:pt x="399" y="257"/>
                    </a:lnTo>
                    <a:lnTo>
                      <a:pt x="397" y="253"/>
                    </a:lnTo>
                    <a:lnTo>
                      <a:pt x="394" y="249"/>
                    </a:lnTo>
                    <a:lnTo>
                      <a:pt x="394" y="247"/>
                    </a:lnTo>
                    <a:lnTo>
                      <a:pt x="392" y="243"/>
                    </a:lnTo>
                    <a:lnTo>
                      <a:pt x="390" y="240"/>
                    </a:lnTo>
                    <a:lnTo>
                      <a:pt x="386" y="240"/>
                    </a:lnTo>
                    <a:lnTo>
                      <a:pt x="384" y="238"/>
                    </a:lnTo>
                    <a:lnTo>
                      <a:pt x="382" y="236"/>
                    </a:lnTo>
                    <a:lnTo>
                      <a:pt x="378" y="236"/>
                    </a:lnTo>
                    <a:lnTo>
                      <a:pt x="375" y="238"/>
                    </a:lnTo>
                    <a:lnTo>
                      <a:pt x="373" y="240"/>
                    </a:lnTo>
                    <a:lnTo>
                      <a:pt x="371" y="238"/>
                    </a:lnTo>
                    <a:lnTo>
                      <a:pt x="369" y="234"/>
                    </a:lnTo>
                    <a:lnTo>
                      <a:pt x="367" y="234"/>
                    </a:lnTo>
                    <a:lnTo>
                      <a:pt x="365" y="234"/>
                    </a:lnTo>
                    <a:lnTo>
                      <a:pt x="361" y="236"/>
                    </a:lnTo>
                    <a:lnTo>
                      <a:pt x="359" y="236"/>
                    </a:lnTo>
                    <a:lnTo>
                      <a:pt x="359" y="238"/>
                    </a:lnTo>
                    <a:lnTo>
                      <a:pt x="357" y="238"/>
                    </a:lnTo>
                    <a:lnTo>
                      <a:pt x="352" y="236"/>
                    </a:lnTo>
                    <a:lnTo>
                      <a:pt x="352" y="234"/>
                    </a:lnTo>
                    <a:lnTo>
                      <a:pt x="352" y="232"/>
                    </a:lnTo>
                    <a:lnTo>
                      <a:pt x="348" y="230"/>
                    </a:lnTo>
                    <a:lnTo>
                      <a:pt x="344" y="226"/>
                    </a:lnTo>
                    <a:lnTo>
                      <a:pt x="342" y="224"/>
                    </a:lnTo>
                    <a:lnTo>
                      <a:pt x="340" y="221"/>
                    </a:lnTo>
                    <a:lnTo>
                      <a:pt x="338" y="219"/>
                    </a:lnTo>
                    <a:lnTo>
                      <a:pt x="335" y="217"/>
                    </a:lnTo>
                    <a:lnTo>
                      <a:pt x="335" y="215"/>
                    </a:lnTo>
                    <a:lnTo>
                      <a:pt x="335" y="213"/>
                    </a:lnTo>
                    <a:lnTo>
                      <a:pt x="333" y="213"/>
                    </a:lnTo>
                    <a:lnTo>
                      <a:pt x="333" y="215"/>
                    </a:lnTo>
                    <a:lnTo>
                      <a:pt x="333" y="215"/>
                    </a:lnTo>
                    <a:lnTo>
                      <a:pt x="331" y="213"/>
                    </a:lnTo>
                    <a:lnTo>
                      <a:pt x="329" y="211"/>
                    </a:lnTo>
                    <a:lnTo>
                      <a:pt x="331" y="207"/>
                    </a:lnTo>
                    <a:lnTo>
                      <a:pt x="329" y="205"/>
                    </a:lnTo>
                    <a:lnTo>
                      <a:pt x="329" y="205"/>
                    </a:lnTo>
                    <a:lnTo>
                      <a:pt x="325" y="203"/>
                    </a:lnTo>
                    <a:lnTo>
                      <a:pt x="321" y="203"/>
                    </a:lnTo>
                    <a:lnTo>
                      <a:pt x="323" y="205"/>
                    </a:lnTo>
                    <a:lnTo>
                      <a:pt x="319" y="209"/>
                    </a:lnTo>
                    <a:lnTo>
                      <a:pt x="314" y="209"/>
                    </a:lnTo>
                    <a:lnTo>
                      <a:pt x="310" y="215"/>
                    </a:lnTo>
                    <a:lnTo>
                      <a:pt x="310" y="217"/>
                    </a:lnTo>
                    <a:lnTo>
                      <a:pt x="310" y="221"/>
                    </a:lnTo>
                    <a:lnTo>
                      <a:pt x="308" y="226"/>
                    </a:lnTo>
                    <a:lnTo>
                      <a:pt x="302" y="228"/>
                    </a:lnTo>
                    <a:lnTo>
                      <a:pt x="300" y="230"/>
                    </a:lnTo>
                    <a:lnTo>
                      <a:pt x="297" y="234"/>
                    </a:lnTo>
                    <a:lnTo>
                      <a:pt x="300" y="243"/>
                    </a:lnTo>
                    <a:lnTo>
                      <a:pt x="302" y="251"/>
                    </a:lnTo>
                    <a:lnTo>
                      <a:pt x="306" y="255"/>
                    </a:lnTo>
                    <a:lnTo>
                      <a:pt x="306" y="257"/>
                    </a:lnTo>
                    <a:lnTo>
                      <a:pt x="302" y="264"/>
                    </a:lnTo>
                    <a:lnTo>
                      <a:pt x="295" y="266"/>
                    </a:lnTo>
                    <a:lnTo>
                      <a:pt x="293" y="270"/>
                    </a:lnTo>
                    <a:lnTo>
                      <a:pt x="289" y="270"/>
                    </a:lnTo>
                    <a:lnTo>
                      <a:pt x="289" y="270"/>
                    </a:lnTo>
                    <a:lnTo>
                      <a:pt x="287" y="268"/>
                    </a:lnTo>
                    <a:lnTo>
                      <a:pt x="283" y="268"/>
                    </a:lnTo>
                    <a:lnTo>
                      <a:pt x="276" y="270"/>
                    </a:lnTo>
                    <a:lnTo>
                      <a:pt x="270" y="268"/>
                    </a:lnTo>
                    <a:lnTo>
                      <a:pt x="264" y="266"/>
                    </a:lnTo>
                    <a:lnTo>
                      <a:pt x="257" y="266"/>
                    </a:lnTo>
                    <a:lnTo>
                      <a:pt x="255" y="266"/>
                    </a:lnTo>
                    <a:lnTo>
                      <a:pt x="255" y="274"/>
                    </a:lnTo>
                    <a:lnTo>
                      <a:pt x="253" y="281"/>
                    </a:lnTo>
                    <a:lnTo>
                      <a:pt x="253" y="285"/>
                    </a:lnTo>
                    <a:lnTo>
                      <a:pt x="251" y="297"/>
                    </a:lnTo>
                    <a:lnTo>
                      <a:pt x="251" y="306"/>
                    </a:lnTo>
                    <a:lnTo>
                      <a:pt x="249" y="308"/>
                    </a:lnTo>
                    <a:lnTo>
                      <a:pt x="251" y="310"/>
                    </a:lnTo>
                    <a:lnTo>
                      <a:pt x="255" y="312"/>
                    </a:lnTo>
                    <a:lnTo>
                      <a:pt x="255" y="316"/>
                    </a:lnTo>
                    <a:lnTo>
                      <a:pt x="253" y="318"/>
                    </a:lnTo>
                    <a:lnTo>
                      <a:pt x="251" y="318"/>
                    </a:lnTo>
                    <a:lnTo>
                      <a:pt x="249" y="321"/>
                    </a:lnTo>
                    <a:lnTo>
                      <a:pt x="247" y="321"/>
                    </a:lnTo>
                    <a:lnTo>
                      <a:pt x="243" y="318"/>
                    </a:lnTo>
                    <a:lnTo>
                      <a:pt x="241" y="321"/>
                    </a:lnTo>
                    <a:lnTo>
                      <a:pt x="236" y="321"/>
                    </a:lnTo>
                    <a:lnTo>
                      <a:pt x="228" y="323"/>
                    </a:lnTo>
                    <a:lnTo>
                      <a:pt x="222" y="325"/>
                    </a:lnTo>
                    <a:lnTo>
                      <a:pt x="220" y="325"/>
                    </a:lnTo>
                    <a:lnTo>
                      <a:pt x="215" y="325"/>
                    </a:lnTo>
                    <a:lnTo>
                      <a:pt x="213" y="325"/>
                    </a:lnTo>
                    <a:lnTo>
                      <a:pt x="209" y="329"/>
                    </a:lnTo>
                    <a:lnTo>
                      <a:pt x="209" y="331"/>
                    </a:lnTo>
                    <a:lnTo>
                      <a:pt x="213" y="333"/>
                    </a:lnTo>
                    <a:lnTo>
                      <a:pt x="217" y="333"/>
                    </a:lnTo>
                    <a:lnTo>
                      <a:pt x="224" y="333"/>
                    </a:lnTo>
                    <a:lnTo>
                      <a:pt x="224" y="335"/>
                    </a:lnTo>
                    <a:lnTo>
                      <a:pt x="220" y="340"/>
                    </a:lnTo>
                    <a:lnTo>
                      <a:pt x="222" y="344"/>
                    </a:lnTo>
                    <a:lnTo>
                      <a:pt x="222" y="348"/>
                    </a:lnTo>
                    <a:lnTo>
                      <a:pt x="224" y="350"/>
                    </a:lnTo>
                    <a:lnTo>
                      <a:pt x="224" y="354"/>
                    </a:lnTo>
                    <a:lnTo>
                      <a:pt x="228" y="361"/>
                    </a:lnTo>
                    <a:lnTo>
                      <a:pt x="230" y="365"/>
                    </a:lnTo>
                    <a:lnTo>
                      <a:pt x="234" y="367"/>
                    </a:lnTo>
                    <a:lnTo>
                      <a:pt x="234" y="375"/>
                    </a:lnTo>
                    <a:lnTo>
                      <a:pt x="232" y="377"/>
                    </a:lnTo>
                    <a:lnTo>
                      <a:pt x="232" y="382"/>
                    </a:lnTo>
                    <a:lnTo>
                      <a:pt x="234" y="384"/>
                    </a:lnTo>
                    <a:lnTo>
                      <a:pt x="232" y="386"/>
                    </a:lnTo>
                    <a:lnTo>
                      <a:pt x="232" y="388"/>
                    </a:lnTo>
                    <a:lnTo>
                      <a:pt x="228" y="390"/>
                    </a:lnTo>
                    <a:lnTo>
                      <a:pt x="228" y="396"/>
                    </a:lnTo>
                    <a:lnTo>
                      <a:pt x="226" y="399"/>
                    </a:lnTo>
                    <a:lnTo>
                      <a:pt x="215" y="396"/>
                    </a:lnTo>
                    <a:lnTo>
                      <a:pt x="207" y="386"/>
                    </a:lnTo>
                    <a:lnTo>
                      <a:pt x="205" y="386"/>
                    </a:lnTo>
                    <a:lnTo>
                      <a:pt x="196" y="384"/>
                    </a:lnTo>
                    <a:lnTo>
                      <a:pt x="184" y="384"/>
                    </a:lnTo>
                    <a:lnTo>
                      <a:pt x="177" y="386"/>
                    </a:lnTo>
                    <a:lnTo>
                      <a:pt x="167" y="382"/>
                    </a:lnTo>
                    <a:lnTo>
                      <a:pt x="158" y="384"/>
                    </a:lnTo>
                    <a:lnTo>
                      <a:pt x="152" y="386"/>
                    </a:lnTo>
                    <a:lnTo>
                      <a:pt x="148" y="384"/>
                    </a:lnTo>
                    <a:lnTo>
                      <a:pt x="144" y="388"/>
                    </a:lnTo>
                    <a:lnTo>
                      <a:pt x="142" y="388"/>
                    </a:lnTo>
                    <a:lnTo>
                      <a:pt x="131" y="388"/>
                    </a:lnTo>
                    <a:lnTo>
                      <a:pt x="123" y="386"/>
                    </a:lnTo>
                    <a:lnTo>
                      <a:pt x="118" y="382"/>
                    </a:lnTo>
                    <a:lnTo>
                      <a:pt x="112" y="382"/>
                    </a:lnTo>
                    <a:lnTo>
                      <a:pt x="110" y="384"/>
                    </a:lnTo>
                    <a:lnTo>
                      <a:pt x="104" y="384"/>
                    </a:lnTo>
                    <a:lnTo>
                      <a:pt x="101" y="382"/>
                    </a:lnTo>
                    <a:lnTo>
                      <a:pt x="99" y="384"/>
                    </a:lnTo>
                    <a:lnTo>
                      <a:pt x="99" y="388"/>
                    </a:lnTo>
                    <a:lnTo>
                      <a:pt x="99" y="392"/>
                    </a:lnTo>
                    <a:lnTo>
                      <a:pt x="99" y="399"/>
                    </a:lnTo>
                    <a:lnTo>
                      <a:pt x="95" y="399"/>
                    </a:lnTo>
                    <a:lnTo>
                      <a:pt x="83" y="399"/>
                    </a:lnTo>
                    <a:lnTo>
                      <a:pt x="68" y="399"/>
                    </a:lnTo>
                    <a:lnTo>
                      <a:pt x="64" y="396"/>
                    </a:lnTo>
                    <a:lnTo>
                      <a:pt x="57" y="394"/>
                    </a:lnTo>
                    <a:lnTo>
                      <a:pt x="53" y="399"/>
                    </a:lnTo>
                    <a:lnTo>
                      <a:pt x="55" y="401"/>
                    </a:lnTo>
                    <a:lnTo>
                      <a:pt x="51" y="405"/>
                    </a:lnTo>
                    <a:lnTo>
                      <a:pt x="49" y="407"/>
                    </a:lnTo>
                    <a:lnTo>
                      <a:pt x="49" y="405"/>
                    </a:lnTo>
                    <a:lnTo>
                      <a:pt x="51" y="407"/>
                    </a:lnTo>
                    <a:lnTo>
                      <a:pt x="53" y="411"/>
                    </a:lnTo>
                    <a:lnTo>
                      <a:pt x="47" y="420"/>
                    </a:lnTo>
                    <a:lnTo>
                      <a:pt x="42" y="426"/>
                    </a:lnTo>
                    <a:lnTo>
                      <a:pt x="47" y="428"/>
                    </a:lnTo>
                    <a:lnTo>
                      <a:pt x="55" y="430"/>
                    </a:lnTo>
                    <a:lnTo>
                      <a:pt x="59" y="434"/>
                    </a:lnTo>
                    <a:lnTo>
                      <a:pt x="64" y="434"/>
                    </a:lnTo>
                    <a:lnTo>
                      <a:pt x="66" y="430"/>
                    </a:lnTo>
                    <a:lnTo>
                      <a:pt x="66" y="426"/>
                    </a:lnTo>
                    <a:lnTo>
                      <a:pt x="70" y="426"/>
                    </a:lnTo>
                    <a:lnTo>
                      <a:pt x="78" y="434"/>
                    </a:lnTo>
                    <a:lnTo>
                      <a:pt x="80" y="439"/>
                    </a:lnTo>
                    <a:lnTo>
                      <a:pt x="74" y="445"/>
                    </a:lnTo>
                    <a:lnTo>
                      <a:pt x="68" y="443"/>
                    </a:lnTo>
                    <a:lnTo>
                      <a:pt x="57" y="445"/>
                    </a:lnTo>
                    <a:lnTo>
                      <a:pt x="55" y="443"/>
                    </a:lnTo>
                    <a:lnTo>
                      <a:pt x="51" y="439"/>
                    </a:lnTo>
                    <a:lnTo>
                      <a:pt x="45" y="445"/>
                    </a:lnTo>
                    <a:lnTo>
                      <a:pt x="42" y="445"/>
                    </a:lnTo>
                    <a:lnTo>
                      <a:pt x="36" y="447"/>
                    </a:lnTo>
                    <a:lnTo>
                      <a:pt x="32" y="449"/>
                    </a:lnTo>
                    <a:lnTo>
                      <a:pt x="30" y="455"/>
                    </a:lnTo>
                    <a:lnTo>
                      <a:pt x="36" y="458"/>
                    </a:lnTo>
                    <a:lnTo>
                      <a:pt x="36" y="462"/>
                    </a:lnTo>
                    <a:lnTo>
                      <a:pt x="30" y="464"/>
                    </a:lnTo>
                    <a:lnTo>
                      <a:pt x="21" y="466"/>
                    </a:lnTo>
                    <a:lnTo>
                      <a:pt x="24" y="468"/>
                    </a:lnTo>
                    <a:lnTo>
                      <a:pt x="24" y="470"/>
                    </a:lnTo>
                    <a:lnTo>
                      <a:pt x="17" y="474"/>
                    </a:lnTo>
                    <a:lnTo>
                      <a:pt x="17" y="479"/>
                    </a:lnTo>
                    <a:lnTo>
                      <a:pt x="13" y="479"/>
                    </a:lnTo>
                    <a:lnTo>
                      <a:pt x="5" y="479"/>
                    </a:lnTo>
                    <a:lnTo>
                      <a:pt x="0" y="481"/>
                    </a:lnTo>
                    <a:lnTo>
                      <a:pt x="0" y="487"/>
                    </a:lnTo>
                    <a:lnTo>
                      <a:pt x="5" y="495"/>
                    </a:lnTo>
                    <a:lnTo>
                      <a:pt x="9" y="493"/>
                    </a:lnTo>
                    <a:lnTo>
                      <a:pt x="15" y="493"/>
                    </a:lnTo>
                    <a:lnTo>
                      <a:pt x="15" y="498"/>
                    </a:lnTo>
                    <a:lnTo>
                      <a:pt x="13" y="502"/>
                    </a:lnTo>
                    <a:lnTo>
                      <a:pt x="15" y="506"/>
                    </a:lnTo>
                    <a:lnTo>
                      <a:pt x="19" y="508"/>
                    </a:lnTo>
                    <a:lnTo>
                      <a:pt x="19" y="514"/>
                    </a:lnTo>
                    <a:lnTo>
                      <a:pt x="17" y="517"/>
                    </a:lnTo>
                    <a:lnTo>
                      <a:pt x="13" y="527"/>
                    </a:lnTo>
                    <a:lnTo>
                      <a:pt x="13" y="540"/>
                    </a:lnTo>
                    <a:lnTo>
                      <a:pt x="11" y="536"/>
                    </a:lnTo>
                    <a:lnTo>
                      <a:pt x="15" y="542"/>
                    </a:lnTo>
                    <a:lnTo>
                      <a:pt x="17" y="544"/>
                    </a:lnTo>
                    <a:lnTo>
                      <a:pt x="26" y="542"/>
                    </a:lnTo>
                    <a:lnTo>
                      <a:pt x="30" y="540"/>
                    </a:lnTo>
                    <a:lnTo>
                      <a:pt x="32" y="536"/>
                    </a:lnTo>
                    <a:lnTo>
                      <a:pt x="34" y="536"/>
                    </a:lnTo>
                    <a:lnTo>
                      <a:pt x="36" y="533"/>
                    </a:lnTo>
                    <a:lnTo>
                      <a:pt x="38" y="536"/>
                    </a:lnTo>
                    <a:lnTo>
                      <a:pt x="40" y="538"/>
                    </a:lnTo>
                    <a:lnTo>
                      <a:pt x="47" y="538"/>
                    </a:lnTo>
                    <a:lnTo>
                      <a:pt x="47" y="536"/>
                    </a:lnTo>
                    <a:lnTo>
                      <a:pt x="45" y="533"/>
                    </a:lnTo>
                    <a:lnTo>
                      <a:pt x="45" y="531"/>
                    </a:lnTo>
                    <a:lnTo>
                      <a:pt x="49" y="529"/>
                    </a:lnTo>
                    <a:lnTo>
                      <a:pt x="51" y="527"/>
                    </a:lnTo>
                    <a:lnTo>
                      <a:pt x="53" y="527"/>
                    </a:lnTo>
                    <a:lnTo>
                      <a:pt x="53" y="529"/>
                    </a:lnTo>
                    <a:lnTo>
                      <a:pt x="57" y="529"/>
                    </a:lnTo>
                    <a:lnTo>
                      <a:pt x="61" y="525"/>
                    </a:lnTo>
                    <a:lnTo>
                      <a:pt x="59" y="519"/>
                    </a:lnTo>
                    <a:lnTo>
                      <a:pt x="61" y="517"/>
                    </a:lnTo>
                    <a:lnTo>
                      <a:pt x="64" y="514"/>
                    </a:lnTo>
                    <a:lnTo>
                      <a:pt x="64" y="508"/>
                    </a:lnTo>
                    <a:lnTo>
                      <a:pt x="66" y="506"/>
                    </a:lnTo>
                    <a:lnTo>
                      <a:pt x="72" y="506"/>
                    </a:lnTo>
                    <a:lnTo>
                      <a:pt x="74" y="508"/>
                    </a:lnTo>
                    <a:lnTo>
                      <a:pt x="78" y="510"/>
                    </a:lnTo>
                    <a:lnTo>
                      <a:pt x="78" y="512"/>
                    </a:lnTo>
                    <a:lnTo>
                      <a:pt x="78" y="517"/>
                    </a:lnTo>
                    <a:lnTo>
                      <a:pt x="78" y="521"/>
                    </a:lnTo>
                    <a:lnTo>
                      <a:pt x="83" y="521"/>
                    </a:lnTo>
                    <a:lnTo>
                      <a:pt x="83" y="525"/>
                    </a:lnTo>
                    <a:lnTo>
                      <a:pt x="83" y="529"/>
                    </a:lnTo>
                    <a:lnTo>
                      <a:pt x="83" y="533"/>
                    </a:lnTo>
                    <a:lnTo>
                      <a:pt x="85" y="542"/>
                    </a:lnTo>
                    <a:lnTo>
                      <a:pt x="87" y="546"/>
                    </a:lnTo>
                    <a:lnTo>
                      <a:pt x="87" y="548"/>
                    </a:lnTo>
                    <a:lnTo>
                      <a:pt x="91" y="550"/>
                    </a:lnTo>
                    <a:lnTo>
                      <a:pt x="95" y="550"/>
                    </a:lnTo>
                    <a:lnTo>
                      <a:pt x="99" y="548"/>
                    </a:lnTo>
                    <a:lnTo>
                      <a:pt x="99" y="546"/>
                    </a:lnTo>
                    <a:lnTo>
                      <a:pt x="106" y="542"/>
                    </a:lnTo>
                    <a:lnTo>
                      <a:pt x="110" y="540"/>
                    </a:lnTo>
                    <a:lnTo>
                      <a:pt x="110" y="536"/>
                    </a:lnTo>
                    <a:lnTo>
                      <a:pt x="114" y="533"/>
                    </a:lnTo>
                    <a:lnTo>
                      <a:pt x="123" y="527"/>
                    </a:lnTo>
                    <a:lnTo>
                      <a:pt x="129" y="527"/>
                    </a:lnTo>
                    <a:lnTo>
                      <a:pt x="129" y="529"/>
                    </a:lnTo>
                    <a:lnTo>
                      <a:pt x="137" y="529"/>
                    </a:lnTo>
                    <a:lnTo>
                      <a:pt x="139" y="527"/>
                    </a:lnTo>
                    <a:lnTo>
                      <a:pt x="148" y="527"/>
                    </a:lnTo>
                    <a:lnTo>
                      <a:pt x="148" y="529"/>
                    </a:lnTo>
                    <a:lnTo>
                      <a:pt x="142" y="536"/>
                    </a:lnTo>
                    <a:lnTo>
                      <a:pt x="146" y="536"/>
                    </a:lnTo>
                    <a:lnTo>
                      <a:pt x="142" y="542"/>
                    </a:lnTo>
                    <a:lnTo>
                      <a:pt x="133" y="546"/>
                    </a:lnTo>
                    <a:lnTo>
                      <a:pt x="118" y="548"/>
                    </a:lnTo>
                    <a:lnTo>
                      <a:pt x="120" y="552"/>
                    </a:lnTo>
                    <a:lnTo>
                      <a:pt x="110" y="559"/>
                    </a:lnTo>
                    <a:lnTo>
                      <a:pt x="112" y="567"/>
                    </a:lnTo>
                    <a:lnTo>
                      <a:pt x="114" y="569"/>
                    </a:lnTo>
                    <a:lnTo>
                      <a:pt x="116" y="569"/>
                    </a:lnTo>
                    <a:lnTo>
                      <a:pt x="120" y="567"/>
                    </a:lnTo>
                    <a:lnTo>
                      <a:pt x="125" y="571"/>
                    </a:lnTo>
                    <a:lnTo>
                      <a:pt x="131" y="576"/>
                    </a:lnTo>
                    <a:lnTo>
                      <a:pt x="135" y="580"/>
                    </a:lnTo>
                    <a:lnTo>
                      <a:pt x="137" y="584"/>
                    </a:lnTo>
                    <a:lnTo>
                      <a:pt x="142" y="586"/>
                    </a:lnTo>
                    <a:lnTo>
                      <a:pt x="144" y="590"/>
                    </a:lnTo>
                    <a:lnTo>
                      <a:pt x="137" y="595"/>
                    </a:lnTo>
                    <a:lnTo>
                      <a:pt x="137" y="599"/>
                    </a:lnTo>
                    <a:lnTo>
                      <a:pt x="133" y="599"/>
                    </a:lnTo>
                    <a:lnTo>
                      <a:pt x="133" y="605"/>
                    </a:lnTo>
                    <a:lnTo>
                      <a:pt x="137" y="611"/>
                    </a:lnTo>
                    <a:lnTo>
                      <a:pt x="139" y="624"/>
                    </a:lnTo>
                    <a:lnTo>
                      <a:pt x="142" y="630"/>
                    </a:lnTo>
                    <a:lnTo>
                      <a:pt x="148" y="637"/>
                    </a:lnTo>
                    <a:lnTo>
                      <a:pt x="156" y="639"/>
                    </a:lnTo>
                    <a:lnTo>
                      <a:pt x="163" y="643"/>
                    </a:lnTo>
                    <a:lnTo>
                      <a:pt x="165" y="647"/>
                    </a:lnTo>
                    <a:lnTo>
                      <a:pt x="171" y="649"/>
                    </a:lnTo>
                    <a:lnTo>
                      <a:pt x="175" y="647"/>
                    </a:lnTo>
                    <a:lnTo>
                      <a:pt x="182" y="647"/>
                    </a:lnTo>
                    <a:lnTo>
                      <a:pt x="182" y="651"/>
                    </a:lnTo>
                    <a:lnTo>
                      <a:pt x="184" y="651"/>
                    </a:lnTo>
                    <a:lnTo>
                      <a:pt x="188" y="641"/>
                    </a:lnTo>
                    <a:lnTo>
                      <a:pt x="194" y="637"/>
                    </a:lnTo>
                    <a:lnTo>
                      <a:pt x="201" y="635"/>
                    </a:lnTo>
                    <a:lnTo>
                      <a:pt x="203" y="630"/>
                    </a:lnTo>
                    <a:lnTo>
                      <a:pt x="207" y="630"/>
                    </a:lnTo>
                    <a:lnTo>
                      <a:pt x="217" y="639"/>
                    </a:lnTo>
                    <a:lnTo>
                      <a:pt x="224" y="635"/>
                    </a:lnTo>
                    <a:lnTo>
                      <a:pt x="228" y="637"/>
                    </a:lnTo>
                    <a:lnTo>
                      <a:pt x="230" y="643"/>
                    </a:lnTo>
                    <a:lnTo>
                      <a:pt x="236" y="643"/>
                    </a:lnTo>
                    <a:lnTo>
                      <a:pt x="243" y="647"/>
                    </a:lnTo>
                    <a:lnTo>
                      <a:pt x="243" y="647"/>
                    </a:lnTo>
                    <a:lnTo>
                      <a:pt x="245" y="649"/>
                    </a:lnTo>
                    <a:lnTo>
                      <a:pt x="245" y="654"/>
                    </a:lnTo>
                    <a:lnTo>
                      <a:pt x="251" y="656"/>
                    </a:lnTo>
                    <a:lnTo>
                      <a:pt x="249" y="664"/>
                    </a:lnTo>
                    <a:lnTo>
                      <a:pt x="251" y="666"/>
                    </a:lnTo>
                    <a:lnTo>
                      <a:pt x="251" y="670"/>
                    </a:lnTo>
                    <a:lnTo>
                      <a:pt x="253" y="670"/>
                    </a:lnTo>
                    <a:lnTo>
                      <a:pt x="255" y="675"/>
                    </a:lnTo>
                    <a:lnTo>
                      <a:pt x="255" y="677"/>
                    </a:lnTo>
                    <a:lnTo>
                      <a:pt x="257" y="679"/>
                    </a:lnTo>
                    <a:lnTo>
                      <a:pt x="257" y="683"/>
                    </a:lnTo>
                    <a:lnTo>
                      <a:pt x="262" y="685"/>
                    </a:lnTo>
                    <a:lnTo>
                      <a:pt x="266" y="681"/>
                    </a:lnTo>
                    <a:lnTo>
                      <a:pt x="270" y="681"/>
                    </a:lnTo>
                    <a:lnTo>
                      <a:pt x="272" y="683"/>
                    </a:lnTo>
                    <a:lnTo>
                      <a:pt x="276" y="683"/>
                    </a:lnTo>
                    <a:lnTo>
                      <a:pt x="281" y="687"/>
                    </a:lnTo>
                    <a:lnTo>
                      <a:pt x="283" y="689"/>
                    </a:lnTo>
                    <a:lnTo>
                      <a:pt x="285" y="694"/>
                    </a:lnTo>
                    <a:lnTo>
                      <a:pt x="289" y="694"/>
                    </a:lnTo>
                    <a:lnTo>
                      <a:pt x="289" y="698"/>
                    </a:lnTo>
                    <a:lnTo>
                      <a:pt x="291" y="698"/>
                    </a:lnTo>
                    <a:lnTo>
                      <a:pt x="291" y="704"/>
                    </a:lnTo>
                    <a:lnTo>
                      <a:pt x="287" y="715"/>
                    </a:lnTo>
                    <a:lnTo>
                      <a:pt x="287" y="721"/>
                    </a:lnTo>
                    <a:lnTo>
                      <a:pt x="283" y="727"/>
                    </a:lnTo>
                    <a:lnTo>
                      <a:pt x="285" y="734"/>
                    </a:lnTo>
                    <a:lnTo>
                      <a:pt x="289" y="734"/>
                    </a:lnTo>
                    <a:lnTo>
                      <a:pt x="291" y="736"/>
                    </a:lnTo>
                    <a:lnTo>
                      <a:pt x="295" y="736"/>
                    </a:lnTo>
                    <a:lnTo>
                      <a:pt x="300" y="740"/>
                    </a:lnTo>
                    <a:lnTo>
                      <a:pt x="306" y="742"/>
                    </a:lnTo>
                    <a:lnTo>
                      <a:pt x="314" y="746"/>
                    </a:lnTo>
                    <a:lnTo>
                      <a:pt x="321" y="755"/>
                    </a:lnTo>
                    <a:lnTo>
                      <a:pt x="329" y="757"/>
                    </a:lnTo>
                    <a:lnTo>
                      <a:pt x="333" y="759"/>
                    </a:lnTo>
                    <a:lnTo>
                      <a:pt x="338" y="759"/>
                    </a:lnTo>
                    <a:lnTo>
                      <a:pt x="344" y="763"/>
                    </a:lnTo>
                    <a:lnTo>
                      <a:pt x="354" y="763"/>
                    </a:lnTo>
                    <a:lnTo>
                      <a:pt x="359" y="765"/>
                    </a:lnTo>
                    <a:lnTo>
                      <a:pt x="369" y="763"/>
                    </a:lnTo>
                    <a:lnTo>
                      <a:pt x="378" y="765"/>
                    </a:lnTo>
                    <a:lnTo>
                      <a:pt x="380" y="769"/>
                    </a:lnTo>
                    <a:lnTo>
                      <a:pt x="384" y="776"/>
                    </a:lnTo>
                    <a:lnTo>
                      <a:pt x="394" y="778"/>
                    </a:lnTo>
                    <a:lnTo>
                      <a:pt x="399" y="776"/>
                    </a:lnTo>
                    <a:lnTo>
                      <a:pt x="405" y="776"/>
                    </a:lnTo>
                    <a:lnTo>
                      <a:pt x="424" y="782"/>
                    </a:lnTo>
                    <a:lnTo>
                      <a:pt x="428" y="780"/>
                    </a:lnTo>
                    <a:lnTo>
                      <a:pt x="434" y="784"/>
                    </a:lnTo>
                    <a:lnTo>
                      <a:pt x="447" y="780"/>
                    </a:lnTo>
                    <a:lnTo>
                      <a:pt x="449" y="772"/>
                    </a:lnTo>
                    <a:lnTo>
                      <a:pt x="445" y="763"/>
                    </a:lnTo>
                    <a:lnTo>
                      <a:pt x="447" y="755"/>
                    </a:lnTo>
                    <a:lnTo>
                      <a:pt x="445" y="751"/>
                    </a:lnTo>
                    <a:lnTo>
                      <a:pt x="445" y="751"/>
                    </a:lnTo>
                    <a:lnTo>
                      <a:pt x="449" y="746"/>
                    </a:lnTo>
                    <a:lnTo>
                      <a:pt x="453" y="746"/>
                    </a:lnTo>
                    <a:lnTo>
                      <a:pt x="456" y="751"/>
                    </a:lnTo>
                    <a:lnTo>
                      <a:pt x="456" y="755"/>
                    </a:lnTo>
                    <a:lnTo>
                      <a:pt x="460" y="759"/>
                    </a:lnTo>
                    <a:lnTo>
                      <a:pt x="460" y="759"/>
                    </a:lnTo>
                    <a:lnTo>
                      <a:pt x="460" y="763"/>
                    </a:lnTo>
                    <a:lnTo>
                      <a:pt x="460" y="765"/>
                    </a:lnTo>
                    <a:lnTo>
                      <a:pt x="462" y="772"/>
                    </a:lnTo>
                    <a:lnTo>
                      <a:pt x="470" y="774"/>
                    </a:lnTo>
                    <a:lnTo>
                      <a:pt x="472" y="772"/>
                    </a:lnTo>
                    <a:lnTo>
                      <a:pt x="481" y="778"/>
                    </a:lnTo>
                    <a:lnTo>
                      <a:pt x="487" y="778"/>
                    </a:lnTo>
                    <a:lnTo>
                      <a:pt x="491" y="774"/>
                    </a:lnTo>
                    <a:lnTo>
                      <a:pt x="496" y="772"/>
                    </a:lnTo>
                    <a:lnTo>
                      <a:pt x="500" y="774"/>
                    </a:lnTo>
                    <a:lnTo>
                      <a:pt x="506" y="772"/>
                    </a:lnTo>
                    <a:lnTo>
                      <a:pt x="512" y="772"/>
                    </a:lnTo>
                    <a:lnTo>
                      <a:pt x="521" y="769"/>
                    </a:lnTo>
                    <a:lnTo>
                      <a:pt x="521" y="767"/>
                    </a:lnTo>
                    <a:lnTo>
                      <a:pt x="521" y="761"/>
                    </a:lnTo>
                    <a:lnTo>
                      <a:pt x="515" y="759"/>
                    </a:lnTo>
                    <a:lnTo>
                      <a:pt x="515" y="755"/>
                    </a:lnTo>
                    <a:lnTo>
                      <a:pt x="515" y="751"/>
                    </a:lnTo>
                    <a:lnTo>
                      <a:pt x="517" y="748"/>
                    </a:lnTo>
                    <a:lnTo>
                      <a:pt x="525" y="748"/>
                    </a:lnTo>
                    <a:lnTo>
                      <a:pt x="527" y="746"/>
                    </a:lnTo>
                    <a:lnTo>
                      <a:pt x="529" y="742"/>
                    </a:lnTo>
                    <a:lnTo>
                      <a:pt x="534" y="740"/>
                    </a:lnTo>
                    <a:lnTo>
                      <a:pt x="536" y="742"/>
                    </a:lnTo>
                    <a:lnTo>
                      <a:pt x="536" y="738"/>
                    </a:lnTo>
                    <a:lnTo>
                      <a:pt x="540" y="738"/>
                    </a:lnTo>
                    <a:lnTo>
                      <a:pt x="542" y="734"/>
                    </a:lnTo>
                    <a:lnTo>
                      <a:pt x="546" y="729"/>
                    </a:lnTo>
                    <a:lnTo>
                      <a:pt x="550" y="729"/>
                    </a:lnTo>
                    <a:lnTo>
                      <a:pt x="557" y="727"/>
                    </a:lnTo>
                    <a:lnTo>
                      <a:pt x="561" y="721"/>
                    </a:lnTo>
                    <a:lnTo>
                      <a:pt x="561" y="717"/>
                    </a:lnTo>
                    <a:lnTo>
                      <a:pt x="563" y="717"/>
                    </a:lnTo>
                    <a:lnTo>
                      <a:pt x="567" y="713"/>
                    </a:lnTo>
                    <a:lnTo>
                      <a:pt x="571" y="719"/>
                    </a:lnTo>
                    <a:lnTo>
                      <a:pt x="578" y="717"/>
                    </a:lnTo>
                    <a:lnTo>
                      <a:pt x="584" y="719"/>
                    </a:lnTo>
                    <a:lnTo>
                      <a:pt x="586" y="717"/>
                    </a:lnTo>
                    <a:lnTo>
                      <a:pt x="586" y="715"/>
                    </a:lnTo>
                    <a:lnTo>
                      <a:pt x="595" y="708"/>
                    </a:lnTo>
                    <a:lnTo>
                      <a:pt x="599" y="710"/>
                    </a:lnTo>
                    <a:lnTo>
                      <a:pt x="601" y="713"/>
                    </a:lnTo>
                    <a:lnTo>
                      <a:pt x="603" y="713"/>
                    </a:lnTo>
                    <a:lnTo>
                      <a:pt x="603" y="715"/>
                    </a:lnTo>
                    <a:lnTo>
                      <a:pt x="601" y="719"/>
                    </a:lnTo>
                    <a:lnTo>
                      <a:pt x="603" y="723"/>
                    </a:lnTo>
                    <a:lnTo>
                      <a:pt x="605" y="721"/>
                    </a:lnTo>
                    <a:lnTo>
                      <a:pt x="607" y="721"/>
                    </a:lnTo>
                    <a:lnTo>
                      <a:pt x="607" y="723"/>
                    </a:lnTo>
                    <a:lnTo>
                      <a:pt x="612" y="727"/>
                    </a:lnTo>
                    <a:lnTo>
                      <a:pt x="612" y="732"/>
                    </a:lnTo>
                    <a:lnTo>
                      <a:pt x="607" y="734"/>
                    </a:lnTo>
                    <a:lnTo>
                      <a:pt x="609" y="738"/>
                    </a:lnTo>
                    <a:lnTo>
                      <a:pt x="614" y="738"/>
                    </a:lnTo>
                    <a:lnTo>
                      <a:pt x="616" y="738"/>
                    </a:lnTo>
                    <a:lnTo>
                      <a:pt x="620" y="738"/>
                    </a:lnTo>
                    <a:lnTo>
                      <a:pt x="624" y="742"/>
                    </a:lnTo>
                    <a:lnTo>
                      <a:pt x="622" y="742"/>
                    </a:lnTo>
                    <a:lnTo>
                      <a:pt x="626" y="740"/>
                    </a:lnTo>
                    <a:lnTo>
                      <a:pt x="631" y="742"/>
                    </a:lnTo>
                    <a:lnTo>
                      <a:pt x="633" y="740"/>
                    </a:lnTo>
                    <a:lnTo>
                      <a:pt x="639" y="740"/>
                    </a:lnTo>
                    <a:lnTo>
                      <a:pt x="641" y="746"/>
                    </a:lnTo>
                    <a:lnTo>
                      <a:pt x="645" y="748"/>
                    </a:lnTo>
                    <a:lnTo>
                      <a:pt x="645" y="755"/>
                    </a:lnTo>
                    <a:lnTo>
                      <a:pt x="649" y="755"/>
                    </a:lnTo>
                    <a:lnTo>
                      <a:pt x="654" y="759"/>
                    </a:lnTo>
                    <a:lnTo>
                      <a:pt x="654" y="765"/>
                    </a:lnTo>
                    <a:lnTo>
                      <a:pt x="656" y="772"/>
                    </a:lnTo>
                    <a:lnTo>
                      <a:pt x="656" y="778"/>
                    </a:lnTo>
                    <a:lnTo>
                      <a:pt x="656" y="786"/>
                    </a:lnTo>
                    <a:lnTo>
                      <a:pt x="656" y="791"/>
                    </a:lnTo>
                    <a:lnTo>
                      <a:pt x="654" y="793"/>
                    </a:lnTo>
                    <a:lnTo>
                      <a:pt x="652" y="795"/>
                    </a:lnTo>
                    <a:lnTo>
                      <a:pt x="649" y="799"/>
                    </a:lnTo>
                    <a:lnTo>
                      <a:pt x="649" y="799"/>
                    </a:lnTo>
                    <a:lnTo>
                      <a:pt x="647" y="801"/>
                    </a:lnTo>
                    <a:lnTo>
                      <a:pt x="649" y="805"/>
                    </a:lnTo>
                    <a:lnTo>
                      <a:pt x="647" y="807"/>
                    </a:lnTo>
                    <a:lnTo>
                      <a:pt x="645" y="807"/>
                    </a:lnTo>
                    <a:lnTo>
                      <a:pt x="643" y="810"/>
                    </a:lnTo>
                    <a:lnTo>
                      <a:pt x="641" y="814"/>
                    </a:lnTo>
                    <a:lnTo>
                      <a:pt x="643" y="816"/>
                    </a:lnTo>
                    <a:lnTo>
                      <a:pt x="641" y="818"/>
                    </a:lnTo>
                    <a:lnTo>
                      <a:pt x="641" y="822"/>
                    </a:lnTo>
                    <a:lnTo>
                      <a:pt x="643" y="822"/>
                    </a:lnTo>
                    <a:lnTo>
                      <a:pt x="645" y="826"/>
                    </a:lnTo>
                    <a:lnTo>
                      <a:pt x="647" y="829"/>
                    </a:lnTo>
                    <a:lnTo>
                      <a:pt x="647" y="833"/>
                    </a:lnTo>
                    <a:lnTo>
                      <a:pt x="649" y="837"/>
                    </a:lnTo>
                    <a:lnTo>
                      <a:pt x="654" y="835"/>
                    </a:lnTo>
                    <a:lnTo>
                      <a:pt x="664" y="833"/>
                    </a:lnTo>
                    <a:lnTo>
                      <a:pt x="664" y="835"/>
                    </a:lnTo>
                    <a:lnTo>
                      <a:pt x="662" y="837"/>
                    </a:lnTo>
                    <a:lnTo>
                      <a:pt x="666" y="839"/>
                    </a:lnTo>
                    <a:lnTo>
                      <a:pt x="671" y="839"/>
                    </a:lnTo>
                    <a:lnTo>
                      <a:pt x="671" y="841"/>
                    </a:lnTo>
                    <a:lnTo>
                      <a:pt x="671" y="845"/>
                    </a:lnTo>
                    <a:lnTo>
                      <a:pt x="673" y="850"/>
                    </a:lnTo>
                    <a:lnTo>
                      <a:pt x="677" y="850"/>
                    </a:lnTo>
                    <a:lnTo>
                      <a:pt x="677" y="852"/>
                    </a:lnTo>
                    <a:lnTo>
                      <a:pt x="679" y="854"/>
                    </a:lnTo>
                    <a:lnTo>
                      <a:pt x="679" y="854"/>
                    </a:lnTo>
                    <a:lnTo>
                      <a:pt x="685" y="852"/>
                    </a:lnTo>
                    <a:lnTo>
                      <a:pt x="690" y="854"/>
                    </a:lnTo>
                    <a:lnTo>
                      <a:pt x="690" y="858"/>
                    </a:lnTo>
                    <a:lnTo>
                      <a:pt x="687" y="860"/>
                    </a:lnTo>
                    <a:lnTo>
                      <a:pt x="687" y="864"/>
                    </a:lnTo>
                    <a:lnTo>
                      <a:pt x="683" y="871"/>
                    </a:lnTo>
                    <a:lnTo>
                      <a:pt x="679" y="875"/>
                    </a:lnTo>
                    <a:lnTo>
                      <a:pt x="679" y="877"/>
                    </a:lnTo>
                    <a:lnTo>
                      <a:pt x="683" y="875"/>
                    </a:lnTo>
                    <a:lnTo>
                      <a:pt x="690" y="877"/>
                    </a:lnTo>
                    <a:lnTo>
                      <a:pt x="690" y="877"/>
                    </a:lnTo>
                    <a:lnTo>
                      <a:pt x="694" y="875"/>
                    </a:lnTo>
                    <a:lnTo>
                      <a:pt x="696" y="879"/>
                    </a:lnTo>
                    <a:lnTo>
                      <a:pt x="694" y="883"/>
                    </a:lnTo>
                    <a:lnTo>
                      <a:pt x="696" y="888"/>
                    </a:lnTo>
                    <a:lnTo>
                      <a:pt x="700" y="890"/>
                    </a:lnTo>
                    <a:lnTo>
                      <a:pt x="702" y="888"/>
                    </a:lnTo>
                    <a:lnTo>
                      <a:pt x="706" y="888"/>
                    </a:lnTo>
                    <a:lnTo>
                      <a:pt x="717" y="883"/>
                    </a:lnTo>
                    <a:lnTo>
                      <a:pt x="721" y="883"/>
                    </a:lnTo>
                    <a:lnTo>
                      <a:pt x="719" y="888"/>
                    </a:lnTo>
                    <a:lnTo>
                      <a:pt x="719" y="890"/>
                    </a:lnTo>
                    <a:lnTo>
                      <a:pt x="721" y="892"/>
                    </a:lnTo>
                    <a:lnTo>
                      <a:pt x="723" y="894"/>
                    </a:lnTo>
                    <a:lnTo>
                      <a:pt x="727" y="894"/>
                    </a:lnTo>
                    <a:lnTo>
                      <a:pt x="732" y="894"/>
                    </a:lnTo>
                    <a:lnTo>
                      <a:pt x="730" y="890"/>
                    </a:lnTo>
                    <a:lnTo>
                      <a:pt x="730" y="883"/>
                    </a:lnTo>
                    <a:lnTo>
                      <a:pt x="727" y="879"/>
                    </a:lnTo>
                    <a:lnTo>
                      <a:pt x="727" y="873"/>
                    </a:lnTo>
                    <a:lnTo>
                      <a:pt x="732" y="871"/>
                    </a:lnTo>
                    <a:lnTo>
                      <a:pt x="732" y="869"/>
                    </a:lnTo>
                    <a:lnTo>
                      <a:pt x="738" y="869"/>
                    </a:lnTo>
                    <a:lnTo>
                      <a:pt x="738" y="869"/>
                    </a:lnTo>
                    <a:lnTo>
                      <a:pt x="740" y="866"/>
                    </a:lnTo>
                    <a:lnTo>
                      <a:pt x="742" y="866"/>
                    </a:lnTo>
                    <a:lnTo>
                      <a:pt x="742" y="864"/>
                    </a:lnTo>
                    <a:lnTo>
                      <a:pt x="744" y="862"/>
                    </a:lnTo>
                    <a:lnTo>
                      <a:pt x="749" y="862"/>
                    </a:lnTo>
                    <a:lnTo>
                      <a:pt x="751" y="862"/>
                    </a:lnTo>
                    <a:lnTo>
                      <a:pt x="751" y="864"/>
                    </a:lnTo>
                    <a:lnTo>
                      <a:pt x="753" y="866"/>
                    </a:lnTo>
                    <a:lnTo>
                      <a:pt x="755" y="866"/>
                    </a:lnTo>
                    <a:lnTo>
                      <a:pt x="757" y="862"/>
                    </a:lnTo>
                    <a:lnTo>
                      <a:pt x="759" y="860"/>
                    </a:lnTo>
                    <a:lnTo>
                      <a:pt x="763" y="864"/>
                    </a:lnTo>
                    <a:lnTo>
                      <a:pt x="765" y="862"/>
                    </a:lnTo>
                    <a:lnTo>
                      <a:pt x="768" y="862"/>
                    </a:lnTo>
                    <a:lnTo>
                      <a:pt x="770" y="864"/>
                    </a:lnTo>
                    <a:lnTo>
                      <a:pt x="774" y="862"/>
                    </a:lnTo>
                    <a:lnTo>
                      <a:pt x="774" y="860"/>
                    </a:lnTo>
                    <a:lnTo>
                      <a:pt x="778" y="858"/>
                    </a:lnTo>
                    <a:lnTo>
                      <a:pt x="782" y="860"/>
                    </a:lnTo>
                    <a:lnTo>
                      <a:pt x="789" y="858"/>
                    </a:lnTo>
                    <a:lnTo>
                      <a:pt x="789" y="852"/>
                    </a:lnTo>
                    <a:lnTo>
                      <a:pt x="793" y="850"/>
                    </a:lnTo>
                    <a:lnTo>
                      <a:pt x="799" y="850"/>
                    </a:lnTo>
                    <a:lnTo>
                      <a:pt x="801" y="847"/>
                    </a:lnTo>
                    <a:lnTo>
                      <a:pt x="805" y="850"/>
                    </a:lnTo>
                    <a:lnTo>
                      <a:pt x="805" y="852"/>
                    </a:lnTo>
                    <a:lnTo>
                      <a:pt x="810" y="854"/>
                    </a:lnTo>
                    <a:lnTo>
                      <a:pt x="812" y="856"/>
                    </a:lnTo>
                    <a:lnTo>
                      <a:pt x="820" y="856"/>
                    </a:lnTo>
                    <a:lnTo>
                      <a:pt x="822" y="858"/>
                    </a:lnTo>
                    <a:lnTo>
                      <a:pt x="827" y="856"/>
                    </a:lnTo>
                    <a:lnTo>
                      <a:pt x="831" y="858"/>
                    </a:lnTo>
                    <a:lnTo>
                      <a:pt x="831" y="862"/>
                    </a:lnTo>
                    <a:lnTo>
                      <a:pt x="827" y="862"/>
                    </a:lnTo>
                    <a:lnTo>
                      <a:pt x="824" y="871"/>
                    </a:lnTo>
                    <a:lnTo>
                      <a:pt x="827" y="871"/>
                    </a:lnTo>
                    <a:lnTo>
                      <a:pt x="829" y="875"/>
                    </a:lnTo>
                    <a:lnTo>
                      <a:pt x="837" y="877"/>
                    </a:lnTo>
                    <a:lnTo>
                      <a:pt x="837" y="881"/>
                    </a:lnTo>
                    <a:lnTo>
                      <a:pt x="841" y="883"/>
                    </a:lnTo>
                    <a:lnTo>
                      <a:pt x="845" y="885"/>
                    </a:lnTo>
                    <a:lnTo>
                      <a:pt x="850" y="883"/>
                    </a:lnTo>
                    <a:lnTo>
                      <a:pt x="852" y="885"/>
                    </a:lnTo>
                    <a:lnTo>
                      <a:pt x="854" y="883"/>
                    </a:lnTo>
                    <a:lnTo>
                      <a:pt x="858" y="885"/>
                    </a:lnTo>
                    <a:lnTo>
                      <a:pt x="858" y="885"/>
                    </a:lnTo>
                    <a:lnTo>
                      <a:pt x="860" y="885"/>
                    </a:lnTo>
                    <a:lnTo>
                      <a:pt x="862" y="885"/>
                    </a:lnTo>
                    <a:lnTo>
                      <a:pt x="867" y="885"/>
                    </a:lnTo>
                    <a:lnTo>
                      <a:pt x="864" y="883"/>
                    </a:lnTo>
                    <a:lnTo>
                      <a:pt x="867" y="879"/>
                    </a:lnTo>
                    <a:lnTo>
                      <a:pt x="869" y="883"/>
                    </a:lnTo>
                    <a:lnTo>
                      <a:pt x="873" y="885"/>
                    </a:lnTo>
                    <a:lnTo>
                      <a:pt x="873" y="885"/>
                    </a:lnTo>
                    <a:lnTo>
                      <a:pt x="879" y="890"/>
                    </a:lnTo>
                    <a:lnTo>
                      <a:pt x="881" y="890"/>
                    </a:lnTo>
                    <a:lnTo>
                      <a:pt x="883" y="890"/>
                    </a:lnTo>
                    <a:lnTo>
                      <a:pt x="886" y="885"/>
                    </a:lnTo>
                    <a:lnTo>
                      <a:pt x="888" y="888"/>
                    </a:lnTo>
                    <a:lnTo>
                      <a:pt x="892" y="888"/>
                    </a:lnTo>
                    <a:lnTo>
                      <a:pt x="894" y="888"/>
                    </a:lnTo>
                    <a:lnTo>
                      <a:pt x="894" y="890"/>
                    </a:lnTo>
                    <a:lnTo>
                      <a:pt x="890" y="890"/>
                    </a:lnTo>
                    <a:lnTo>
                      <a:pt x="890" y="894"/>
                    </a:lnTo>
                    <a:lnTo>
                      <a:pt x="888" y="898"/>
                    </a:lnTo>
                    <a:lnTo>
                      <a:pt x="888" y="900"/>
                    </a:lnTo>
                    <a:lnTo>
                      <a:pt x="892" y="906"/>
                    </a:lnTo>
                    <a:lnTo>
                      <a:pt x="894" y="909"/>
                    </a:lnTo>
                    <a:lnTo>
                      <a:pt x="894" y="911"/>
                    </a:lnTo>
                    <a:lnTo>
                      <a:pt x="896" y="915"/>
                    </a:lnTo>
                    <a:lnTo>
                      <a:pt x="896" y="913"/>
                    </a:lnTo>
                    <a:lnTo>
                      <a:pt x="898" y="911"/>
                    </a:lnTo>
                    <a:lnTo>
                      <a:pt x="902" y="911"/>
                    </a:lnTo>
                    <a:lnTo>
                      <a:pt x="902" y="913"/>
                    </a:lnTo>
                    <a:lnTo>
                      <a:pt x="905" y="913"/>
                    </a:lnTo>
                    <a:lnTo>
                      <a:pt x="909" y="909"/>
                    </a:lnTo>
                    <a:lnTo>
                      <a:pt x="907" y="906"/>
                    </a:lnTo>
                    <a:lnTo>
                      <a:pt x="905" y="906"/>
                    </a:lnTo>
                    <a:lnTo>
                      <a:pt x="905" y="904"/>
                    </a:lnTo>
                    <a:lnTo>
                      <a:pt x="902" y="900"/>
                    </a:lnTo>
                    <a:lnTo>
                      <a:pt x="900" y="900"/>
                    </a:lnTo>
                    <a:lnTo>
                      <a:pt x="900" y="898"/>
                    </a:lnTo>
                    <a:lnTo>
                      <a:pt x="900" y="896"/>
                    </a:lnTo>
                    <a:lnTo>
                      <a:pt x="902" y="894"/>
                    </a:lnTo>
                    <a:lnTo>
                      <a:pt x="905" y="892"/>
                    </a:lnTo>
                    <a:lnTo>
                      <a:pt x="902" y="890"/>
                    </a:lnTo>
                    <a:lnTo>
                      <a:pt x="905" y="888"/>
                    </a:lnTo>
                    <a:lnTo>
                      <a:pt x="905" y="888"/>
                    </a:lnTo>
                    <a:lnTo>
                      <a:pt x="907" y="888"/>
                    </a:lnTo>
                    <a:lnTo>
                      <a:pt x="907" y="890"/>
                    </a:lnTo>
                    <a:lnTo>
                      <a:pt x="909" y="890"/>
                    </a:lnTo>
                    <a:lnTo>
                      <a:pt x="907" y="890"/>
                    </a:lnTo>
                    <a:lnTo>
                      <a:pt x="907" y="892"/>
                    </a:lnTo>
                    <a:lnTo>
                      <a:pt x="909" y="892"/>
                    </a:lnTo>
                    <a:lnTo>
                      <a:pt x="909" y="892"/>
                    </a:lnTo>
                    <a:lnTo>
                      <a:pt x="909" y="892"/>
                    </a:lnTo>
                    <a:lnTo>
                      <a:pt x="911" y="890"/>
                    </a:lnTo>
                    <a:lnTo>
                      <a:pt x="915" y="890"/>
                    </a:lnTo>
                    <a:lnTo>
                      <a:pt x="917" y="888"/>
                    </a:lnTo>
                    <a:lnTo>
                      <a:pt x="919" y="888"/>
                    </a:lnTo>
                    <a:lnTo>
                      <a:pt x="923" y="888"/>
                    </a:lnTo>
                    <a:lnTo>
                      <a:pt x="928" y="885"/>
                    </a:lnTo>
                    <a:lnTo>
                      <a:pt x="926" y="881"/>
                    </a:lnTo>
                    <a:lnTo>
                      <a:pt x="930" y="881"/>
                    </a:lnTo>
                    <a:lnTo>
                      <a:pt x="934" y="881"/>
                    </a:lnTo>
                    <a:lnTo>
                      <a:pt x="938" y="881"/>
                    </a:lnTo>
                    <a:lnTo>
                      <a:pt x="940" y="881"/>
                    </a:lnTo>
                    <a:lnTo>
                      <a:pt x="945" y="879"/>
                    </a:lnTo>
                    <a:lnTo>
                      <a:pt x="949" y="875"/>
                    </a:lnTo>
                    <a:lnTo>
                      <a:pt x="951" y="873"/>
                    </a:lnTo>
                    <a:lnTo>
                      <a:pt x="951" y="871"/>
                    </a:lnTo>
                    <a:lnTo>
                      <a:pt x="953" y="871"/>
                    </a:lnTo>
                    <a:lnTo>
                      <a:pt x="953" y="873"/>
                    </a:lnTo>
                    <a:lnTo>
                      <a:pt x="955" y="871"/>
                    </a:lnTo>
                    <a:lnTo>
                      <a:pt x="957" y="869"/>
                    </a:lnTo>
                    <a:lnTo>
                      <a:pt x="961" y="866"/>
                    </a:lnTo>
                    <a:lnTo>
                      <a:pt x="959" y="862"/>
                    </a:lnTo>
                    <a:lnTo>
                      <a:pt x="959" y="858"/>
                    </a:lnTo>
                    <a:lnTo>
                      <a:pt x="959" y="856"/>
                    </a:lnTo>
                    <a:lnTo>
                      <a:pt x="959" y="854"/>
                    </a:lnTo>
                    <a:lnTo>
                      <a:pt x="959" y="856"/>
                    </a:lnTo>
                    <a:lnTo>
                      <a:pt x="966" y="858"/>
                    </a:lnTo>
                    <a:lnTo>
                      <a:pt x="966" y="860"/>
                    </a:lnTo>
                    <a:lnTo>
                      <a:pt x="970" y="864"/>
                    </a:lnTo>
                    <a:lnTo>
                      <a:pt x="972" y="864"/>
                    </a:lnTo>
                    <a:lnTo>
                      <a:pt x="970" y="866"/>
                    </a:lnTo>
                    <a:lnTo>
                      <a:pt x="968" y="866"/>
                    </a:lnTo>
                    <a:lnTo>
                      <a:pt x="968" y="869"/>
                    </a:lnTo>
                    <a:lnTo>
                      <a:pt x="976" y="866"/>
                    </a:lnTo>
                    <a:lnTo>
                      <a:pt x="976" y="862"/>
                    </a:lnTo>
                    <a:lnTo>
                      <a:pt x="980" y="860"/>
                    </a:lnTo>
                    <a:lnTo>
                      <a:pt x="982" y="858"/>
                    </a:lnTo>
                    <a:lnTo>
                      <a:pt x="985" y="860"/>
                    </a:lnTo>
                    <a:lnTo>
                      <a:pt x="989" y="860"/>
                    </a:lnTo>
                    <a:lnTo>
                      <a:pt x="989" y="858"/>
                    </a:lnTo>
                    <a:lnTo>
                      <a:pt x="991" y="856"/>
                    </a:lnTo>
                    <a:lnTo>
                      <a:pt x="993" y="854"/>
                    </a:lnTo>
                    <a:lnTo>
                      <a:pt x="993" y="856"/>
                    </a:lnTo>
                    <a:lnTo>
                      <a:pt x="997" y="860"/>
                    </a:lnTo>
                    <a:lnTo>
                      <a:pt x="999" y="858"/>
                    </a:lnTo>
                    <a:lnTo>
                      <a:pt x="999" y="856"/>
                    </a:lnTo>
                    <a:lnTo>
                      <a:pt x="1001" y="856"/>
                    </a:lnTo>
                    <a:lnTo>
                      <a:pt x="1001" y="856"/>
                    </a:lnTo>
                    <a:lnTo>
                      <a:pt x="1006" y="856"/>
                    </a:lnTo>
                    <a:lnTo>
                      <a:pt x="1006" y="854"/>
                    </a:lnTo>
                    <a:lnTo>
                      <a:pt x="1010" y="854"/>
                    </a:lnTo>
                    <a:lnTo>
                      <a:pt x="1012" y="852"/>
                    </a:lnTo>
                    <a:lnTo>
                      <a:pt x="1014" y="850"/>
                    </a:lnTo>
                    <a:lnTo>
                      <a:pt x="1014" y="852"/>
                    </a:lnTo>
                    <a:lnTo>
                      <a:pt x="1016" y="850"/>
                    </a:lnTo>
                    <a:lnTo>
                      <a:pt x="1018" y="852"/>
                    </a:lnTo>
                    <a:lnTo>
                      <a:pt x="1020" y="850"/>
                    </a:lnTo>
                    <a:lnTo>
                      <a:pt x="1020" y="847"/>
                    </a:lnTo>
                    <a:lnTo>
                      <a:pt x="1023" y="843"/>
                    </a:lnTo>
                    <a:lnTo>
                      <a:pt x="1023" y="839"/>
                    </a:lnTo>
                    <a:lnTo>
                      <a:pt x="1020" y="837"/>
                    </a:lnTo>
                    <a:lnTo>
                      <a:pt x="1023" y="837"/>
                    </a:lnTo>
                    <a:lnTo>
                      <a:pt x="1025" y="835"/>
                    </a:lnTo>
                    <a:lnTo>
                      <a:pt x="1029" y="833"/>
                    </a:lnTo>
                    <a:lnTo>
                      <a:pt x="1029" y="835"/>
                    </a:lnTo>
                    <a:lnTo>
                      <a:pt x="1033" y="835"/>
                    </a:lnTo>
                    <a:lnTo>
                      <a:pt x="1035" y="831"/>
                    </a:lnTo>
                    <a:lnTo>
                      <a:pt x="1037" y="831"/>
                    </a:lnTo>
                    <a:lnTo>
                      <a:pt x="1037" y="829"/>
                    </a:lnTo>
                    <a:lnTo>
                      <a:pt x="1039" y="829"/>
                    </a:lnTo>
                    <a:lnTo>
                      <a:pt x="1039" y="829"/>
                    </a:lnTo>
                    <a:lnTo>
                      <a:pt x="1039" y="829"/>
                    </a:lnTo>
                    <a:lnTo>
                      <a:pt x="1044" y="824"/>
                    </a:lnTo>
                    <a:lnTo>
                      <a:pt x="1046" y="829"/>
                    </a:lnTo>
                    <a:lnTo>
                      <a:pt x="1046" y="824"/>
                    </a:lnTo>
                    <a:lnTo>
                      <a:pt x="1048" y="822"/>
                    </a:lnTo>
                    <a:lnTo>
                      <a:pt x="1050" y="820"/>
                    </a:lnTo>
                    <a:lnTo>
                      <a:pt x="1046" y="820"/>
                    </a:lnTo>
                    <a:lnTo>
                      <a:pt x="1044" y="820"/>
                    </a:lnTo>
                    <a:lnTo>
                      <a:pt x="1037" y="816"/>
                    </a:lnTo>
                    <a:lnTo>
                      <a:pt x="1046" y="816"/>
                    </a:lnTo>
                    <a:lnTo>
                      <a:pt x="1048" y="812"/>
                    </a:lnTo>
                    <a:lnTo>
                      <a:pt x="1050" y="814"/>
                    </a:lnTo>
                    <a:lnTo>
                      <a:pt x="1052" y="812"/>
                    </a:lnTo>
                    <a:lnTo>
                      <a:pt x="1056" y="816"/>
                    </a:lnTo>
                    <a:lnTo>
                      <a:pt x="1058" y="812"/>
                    </a:lnTo>
                    <a:lnTo>
                      <a:pt x="1054" y="810"/>
                    </a:lnTo>
                    <a:lnTo>
                      <a:pt x="1054" y="807"/>
                    </a:lnTo>
                    <a:lnTo>
                      <a:pt x="1054" y="805"/>
                    </a:lnTo>
                    <a:lnTo>
                      <a:pt x="1058" y="807"/>
                    </a:lnTo>
                    <a:lnTo>
                      <a:pt x="1060" y="805"/>
                    </a:lnTo>
                    <a:lnTo>
                      <a:pt x="1060" y="803"/>
                    </a:lnTo>
                    <a:lnTo>
                      <a:pt x="1058" y="803"/>
                    </a:lnTo>
                    <a:lnTo>
                      <a:pt x="1056" y="801"/>
                    </a:lnTo>
                    <a:lnTo>
                      <a:pt x="1054" y="799"/>
                    </a:lnTo>
                    <a:lnTo>
                      <a:pt x="1058" y="799"/>
                    </a:lnTo>
                    <a:lnTo>
                      <a:pt x="1058" y="801"/>
                    </a:lnTo>
                    <a:lnTo>
                      <a:pt x="1060" y="801"/>
                    </a:lnTo>
                    <a:lnTo>
                      <a:pt x="1063" y="801"/>
                    </a:lnTo>
                    <a:lnTo>
                      <a:pt x="1063" y="799"/>
                    </a:lnTo>
                    <a:lnTo>
                      <a:pt x="1058" y="797"/>
                    </a:lnTo>
                    <a:lnTo>
                      <a:pt x="1058" y="793"/>
                    </a:lnTo>
                    <a:lnTo>
                      <a:pt x="1060" y="793"/>
                    </a:lnTo>
                    <a:lnTo>
                      <a:pt x="1063" y="791"/>
                    </a:lnTo>
                    <a:lnTo>
                      <a:pt x="1067" y="793"/>
                    </a:lnTo>
                    <a:lnTo>
                      <a:pt x="1067" y="797"/>
                    </a:lnTo>
                    <a:lnTo>
                      <a:pt x="1069" y="797"/>
                    </a:lnTo>
                    <a:lnTo>
                      <a:pt x="1071" y="799"/>
                    </a:lnTo>
                    <a:lnTo>
                      <a:pt x="1071" y="795"/>
                    </a:lnTo>
                    <a:lnTo>
                      <a:pt x="1069" y="793"/>
                    </a:lnTo>
                    <a:lnTo>
                      <a:pt x="1067" y="793"/>
                    </a:lnTo>
                    <a:lnTo>
                      <a:pt x="1067" y="788"/>
                    </a:lnTo>
                    <a:lnTo>
                      <a:pt x="1069" y="788"/>
                    </a:lnTo>
                    <a:lnTo>
                      <a:pt x="1069" y="786"/>
                    </a:lnTo>
                    <a:lnTo>
                      <a:pt x="1067" y="784"/>
                    </a:lnTo>
                    <a:lnTo>
                      <a:pt x="1071" y="782"/>
                    </a:lnTo>
                    <a:lnTo>
                      <a:pt x="1069" y="778"/>
                    </a:lnTo>
                    <a:lnTo>
                      <a:pt x="1065" y="780"/>
                    </a:lnTo>
                    <a:lnTo>
                      <a:pt x="1065" y="780"/>
                    </a:lnTo>
                    <a:lnTo>
                      <a:pt x="1065" y="778"/>
                    </a:lnTo>
                    <a:lnTo>
                      <a:pt x="1069" y="774"/>
                    </a:lnTo>
                    <a:lnTo>
                      <a:pt x="1075" y="772"/>
                    </a:lnTo>
                    <a:lnTo>
                      <a:pt x="1073" y="769"/>
                    </a:lnTo>
                    <a:lnTo>
                      <a:pt x="1071" y="772"/>
                    </a:lnTo>
                    <a:lnTo>
                      <a:pt x="1067" y="767"/>
                    </a:lnTo>
                    <a:lnTo>
                      <a:pt x="1071" y="767"/>
                    </a:lnTo>
                    <a:lnTo>
                      <a:pt x="1067" y="763"/>
                    </a:lnTo>
                    <a:lnTo>
                      <a:pt x="1065" y="763"/>
                    </a:lnTo>
                    <a:lnTo>
                      <a:pt x="1067" y="761"/>
                    </a:lnTo>
                    <a:lnTo>
                      <a:pt x="1065" y="759"/>
                    </a:lnTo>
                    <a:lnTo>
                      <a:pt x="1067" y="761"/>
                    </a:lnTo>
                    <a:lnTo>
                      <a:pt x="1069" y="757"/>
                    </a:lnTo>
                    <a:lnTo>
                      <a:pt x="1069" y="757"/>
                    </a:lnTo>
                    <a:lnTo>
                      <a:pt x="1071" y="757"/>
                    </a:lnTo>
                    <a:lnTo>
                      <a:pt x="1071" y="761"/>
                    </a:lnTo>
                    <a:lnTo>
                      <a:pt x="1073" y="761"/>
                    </a:lnTo>
                    <a:lnTo>
                      <a:pt x="1079" y="755"/>
                    </a:lnTo>
                    <a:lnTo>
                      <a:pt x="1079" y="753"/>
                    </a:lnTo>
                    <a:lnTo>
                      <a:pt x="1084" y="753"/>
                    </a:lnTo>
                    <a:lnTo>
                      <a:pt x="1082" y="751"/>
                    </a:lnTo>
                    <a:lnTo>
                      <a:pt x="1077" y="751"/>
                    </a:lnTo>
                    <a:lnTo>
                      <a:pt x="1079" y="746"/>
                    </a:lnTo>
                    <a:lnTo>
                      <a:pt x="1082" y="748"/>
                    </a:lnTo>
                    <a:lnTo>
                      <a:pt x="1084" y="748"/>
                    </a:lnTo>
                    <a:lnTo>
                      <a:pt x="1084" y="744"/>
                    </a:lnTo>
                    <a:lnTo>
                      <a:pt x="1086" y="742"/>
                    </a:lnTo>
                    <a:lnTo>
                      <a:pt x="1084" y="740"/>
                    </a:lnTo>
                    <a:lnTo>
                      <a:pt x="1084" y="738"/>
                    </a:lnTo>
                    <a:lnTo>
                      <a:pt x="1086" y="736"/>
                    </a:lnTo>
                    <a:lnTo>
                      <a:pt x="1086" y="734"/>
                    </a:lnTo>
                    <a:lnTo>
                      <a:pt x="1086" y="732"/>
                    </a:lnTo>
                    <a:lnTo>
                      <a:pt x="1082" y="729"/>
                    </a:lnTo>
                    <a:lnTo>
                      <a:pt x="1086" y="732"/>
                    </a:lnTo>
                    <a:lnTo>
                      <a:pt x="1090" y="729"/>
                    </a:lnTo>
                    <a:lnTo>
                      <a:pt x="1092" y="723"/>
                    </a:lnTo>
                    <a:lnTo>
                      <a:pt x="1096" y="721"/>
                    </a:lnTo>
                    <a:lnTo>
                      <a:pt x="1096" y="725"/>
                    </a:lnTo>
                    <a:lnTo>
                      <a:pt x="1096" y="727"/>
                    </a:lnTo>
                    <a:lnTo>
                      <a:pt x="1098" y="723"/>
                    </a:lnTo>
                    <a:lnTo>
                      <a:pt x="1101" y="721"/>
                    </a:lnTo>
                    <a:lnTo>
                      <a:pt x="1098" y="717"/>
                    </a:lnTo>
                    <a:lnTo>
                      <a:pt x="1094" y="717"/>
                    </a:lnTo>
                    <a:lnTo>
                      <a:pt x="1092" y="715"/>
                    </a:lnTo>
                    <a:lnTo>
                      <a:pt x="1094" y="715"/>
                    </a:lnTo>
                    <a:lnTo>
                      <a:pt x="1096" y="715"/>
                    </a:lnTo>
                    <a:lnTo>
                      <a:pt x="1098" y="713"/>
                    </a:lnTo>
                    <a:lnTo>
                      <a:pt x="1098" y="710"/>
                    </a:lnTo>
                    <a:lnTo>
                      <a:pt x="1094" y="708"/>
                    </a:lnTo>
                    <a:lnTo>
                      <a:pt x="1098" y="706"/>
                    </a:lnTo>
                    <a:lnTo>
                      <a:pt x="1098" y="706"/>
                    </a:lnTo>
                    <a:lnTo>
                      <a:pt x="1101" y="706"/>
                    </a:lnTo>
                    <a:lnTo>
                      <a:pt x="1098" y="704"/>
                    </a:lnTo>
                    <a:lnTo>
                      <a:pt x="1090" y="704"/>
                    </a:lnTo>
                    <a:lnTo>
                      <a:pt x="1092" y="702"/>
                    </a:lnTo>
                    <a:lnTo>
                      <a:pt x="1096" y="698"/>
                    </a:lnTo>
                    <a:lnTo>
                      <a:pt x="1098" y="700"/>
                    </a:lnTo>
                    <a:lnTo>
                      <a:pt x="1101" y="698"/>
                    </a:lnTo>
                    <a:lnTo>
                      <a:pt x="1101" y="696"/>
                    </a:lnTo>
                    <a:lnTo>
                      <a:pt x="1103" y="698"/>
                    </a:lnTo>
                    <a:lnTo>
                      <a:pt x="1105" y="698"/>
                    </a:lnTo>
                    <a:lnTo>
                      <a:pt x="1107" y="698"/>
                    </a:lnTo>
                    <a:lnTo>
                      <a:pt x="1105" y="694"/>
                    </a:lnTo>
                    <a:lnTo>
                      <a:pt x="1105" y="689"/>
                    </a:lnTo>
                    <a:lnTo>
                      <a:pt x="1103" y="687"/>
                    </a:lnTo>
                    <a:lnTo>
                      <a:pt x="1101" y="689"/>
                    </a:lnTo>
                    <a:lnTo>
                      <a:pt x="1101" y="692"/>
                    </a:lnTo>
                    <a:lnTo>
                      <a:pt x="1101" y="692"/>
                    </a:lnTo>
                    <a:lnTo>
                      <a:pt x="1096" y="692"/>
                    </a:lnTo>
                    <a:lnTo>
                      <a:pt x="1092" y="696"/>
                    </a:lnTo>
                    <a:lnTo>
                      <a:pt x="1088" y="696"/>
                    </a:lnTo>
                    <a:lnTo>
                      <a:pt x="1088" y="692"/>
                    </a:lnTo>
                    <a:lnTo>
                      <a:pt x="1094" y="692"/>
                    </a:lnTo>
                    <a:lnTo>
                      <a:pt x="1103" y="683"/>
                    </a:lnTo>
                    <a:lnTo>
                      <a:pt x="1103" y="681"/>
                    </a:lnTo>
                    <a:lnTo>
                      <a:pt x="1098" y="681"/>
                    </a:lnTo>
                    <a:lnTo>
                      <a:pt x="1096" y="679"/>
                    </a:lnTo>
                    <a:lnTo>
                      <a:pt x="1096" y="681"/>
                    </a:lnTo>
                    <a:lnTo>
                      <a:pt x="1090" y="673"/>
                    </a:lnTo>
                    <a:lnTo>
                      <a:pt x="1084" y="673"/>
                    </a:lnTo>
                    <a:lnTo>
                      <a:pt x="1079" y="677"/>
                    </a:lnTo>
                    <a:lnTo>
                      <a:pt x="1075" y="677"/>
                    </a:lnTo>
                    <a:lnTo>
                      <a:pt x="1071" y="670"/>
                    </a:lnTo>
                    <a:lnTo>
                      <a:pt x="1067" y="670"/>
                    </a:lnTo>
                    <a:lnTo>
                      <a:pt x="1063" y="675"/>
                    </a:lnTo>
                    <a:lnTo>
                      <a:pt x="1063" y="679"/>
                    </a:lnTo>
                    <a:lnTo>
                      <a:pt x="1063" y="673"/>
                    </a:lnTo>
                    <a:lnTo>
                      <a:pt x="1067" y="670"/>
                    </a:lnTo>
                    <a:lnTo>
                      <a:pt x="1069" y="670"/>
                    </a:lnTo>
                    <a:lnTo>
                      <a:pt x="1073" y="668"/>
                    </a:lnTo>
                    <a:lnTo>
                      <a:pt x="1077" y="670"/>
                    </a:lnTo>
                    <a:lnTo>
                      <a:pt x="1079" y="668"/>
                    </a:lnTo>
                    <a:lnTo>
                      <a:pt x="1082" y="664"/>
                    </a:lnTo>
                    <a:lnTo>
                      <a:pt x="1084" y="664"/>
                    </a:lnTo>
                    <a:lnTo>
                      <a:pt x="1086" y="664"/>
                    </a:lnTo>
                    <a:lnTo>
                      <a:pt x="1090" y="658"/>
                    </a:lnTo>
                    <a:lnTo>
                      <a:pt x="1094" y="658"/>
                    </a:lnTo>
                    <a:lnTo>
                      <a:pt x="1096" y="654"/>
                    </a:lnTo>
                    <a:lnTo>
                      <a:pt x="1090" y="647"/>
                    </a:lnTo>
                    <a:lnTo>
                      <a:pt x="1079" y="641"/>
                    </a:lnTo>
                    <a:lnTo>
                      <a:pt x="1073" y="637"/>
                    </a:lnTo>
                    <a:lnTo>
                      <a:pt x="1065" y="628"/>
                    </a:lnTo>
                    <a:lnTo>
                      <a:pt x="1063" y="628"/>
                    </a:lnTo>
                    <a:lnTo>
                      <a:pt x="1056" y="632"/>
                    </a:lnTo>
                    <a:lnTo>
                      <a:pt x="1052" y="632"/>
                    </a:lnTo>
                    <a:lnTo>
                      <a:pt x="1048" y="628"/>
                    </a:lnTo>
                    <a:lnTo>
                      <a:pt x="1048" y="626"/>
                    </a:lnTo>
                    <a:lnTo>
                      <a:pt x="1046" y="624"/>
                    </a:lnTo>
                    <a:lnTo>
                      <a:pt x="1039" y="626"/>
                    </a:lnTo>
                    <a:lnTo>
                      <a:pt x="1035" y="626"/>
                    </a:lnTo>
                    <a:lnTo>
                      <a:pt x="1031" y="628"/>
                    </a:lnTo>
                    <a:lnTo>
                      <a:pt x="1025" y="635"/>
                    </a:lnTo>
                    <a:lnTo>
                      <a:pt x="1029" y="626"/>
                    </a:lnTo>
                    <a:lnTo>
                      <a:pt x="1033" y="624"/>
                    </a:lnTo>
                    <a:lnTo>
                      <a:pt x="1035" y="624"/>
                    </a:lnTo>
                    <a:lnTo>
                      <a:pt x="1039" y="624"/>
                    </a:lnTo>
                    <a:lnTo>
                      <a:pt x="1039" y="622"/>
                    </a:lnTo>
                    <a:lnTo>
                      <a:pt x="1042" y="624"/>
                    </a:lnTo>
                    <a:lnTo>
                      <a:pt x="1048" y="622"/>
                    </a:lnTo>
                    <a:lnTo>
                      <a:pt x="1050" y="628"/>
                    </a:lnTo>
                    <a:lnTo>
                      <a:pt x="1052" y="630"/>
                    </a:lnTo>
                    <a:lnTo>
                      <a:pt x="1056" y="630"/>
                    </a:lnTo>
                    <a:lnTo>
                      <a:pt x="1058" y="626"/>
                    </a:lnTo>
                    <a:lnTo>
                      <a:pt x="1065" y="628"/>
                    </a:lnTo>
                    <a:lnTo>
                      <a:pt x="1069" y="630"/>
                    </a:lnTo>
                    <a:lnTo>
                      <a:pt x="1073" y="630"/>
                    </a:lnTo>
                    <a:lnTo>
                      <a:pt x="1077" y="635"/>
                    </a:lnTo>
                    <a:lnTo>
                      <a:pt x="1082" y="632"/>
                    </a:lnTo>
                    <a:lnTo>
                      <a:pt x="1090" y="635"/>
                    </a:lnTo>
                    <a:lnTo>
                      <a:pt x="1092" y="632"/>
                    </a:lnTo>
                    <a:lnTo>
                      <a:pt x="1090" y="628"/>
                    </a:lnTo>
                    <a:lnTo>
                      <a:pt x="1088" y="626"/>
                    </a:lnTo>
                    <a:lnTo>
                      <a:pt x="1084" y="620"/>
                    </a:lnTo>
                    <a:lnTo>
                      <a:pt x="1084" y="620"/>
                    </a:lnTo>
                    <a:lnTo>
                      <a:pt x="1082" y="618"/>
                    </a:lnTo>
                    <a:lnTo>
                      <a:pt x="1077" y="618"/>
                    </a:lnTo>
                    <a:lnTo>
                      <a:pt x="1073" y="616"/>
                    </a:lnTo>
                    <a:lnTo>
                      <a:pt x="1067" y="609"/>
                    </a:lnTo>
                    <a:lnTo>
                      <a:pt x="1067" y="603"/>
                    </a:lnTo>
                    <a:lnTo>
                      <a:pt x="1060" y="597"/>
                    </a:lnTo>
                    <a:lnTo>
                      <a:pt x="1060" y="592"/>
                    </a:lnTo>
                    <a:lnTo>
                      <a:pt x="1056" y="590"/>
                    </a:lnTo>
                    <a:lnTo>
                      <a:pt x="1058" y="586"/>
                    </a:lnTo>
                    <a:lnTo>
                      <a:pt x="1056" y="586"/>
                    </a:lnTo>
                    <a:lnTo>
                      <a:pt x="1050" y="573"/>
                    </a:lnTo>
                    <a:lnTo>
                      <a:pt x="1039" y="567"/>
                    </a:lnTo>
                    <a:lnTo>
                      <a:pt x="1037" y="569"/>
                    </a:lnTo>
                    <a:lnTo>
                      <a:pt x="1037" y="565"/>
                    </a:lnTo>
                    <a:lnTo>
                      <a:pt x="1027" y="561"/>
                    </a:lnTo>
                    <a:lnTo>
                      <a:pt x="1025" y="561"/>
                    </a:lnTo>
                    <a:lnTo>
                      <a:pt x="1025" y="550"/>
                    </a:lnTo>
                    <a:lnTo>
                      <a:pt x="1027" y="544"/>
                    </a:lnTo>
                    <a:lnTo>
                      <a:pt x="1025" y="540"/>
                    </a:lnTo>
                    <a:lnTo>
                      <a:pt x="1025" y="533"/>
                    </a:lnTo>
                    <a:lnTo>
                      <a:pt x="1027" y="536"/>
                    </a:lnTo>
                    <a:lnTo>
                      <a:pt x="1029" y="533"/>
                    </a:lnTo>
                    <a:lnTo>
                      <a:pt x="1033" y="529"/>
                    </a:lnTo>
                    <a:lnTo>
                      <a:pt x="1035" y="529"/>
                    </a:lnTo>
                    <a:lnTo>
                      <a:pt x="1039" y="525"/>
                    </a:lnTo>
                    <a:lnTo>
                      <a:pt x="1035" y="523"/>
                    </a:lnTo>
                    <a:lnTo>
                      <a:pt x="1033" y="521"/>
                    </a:lnTo>
                    <a:lnTo>
                      <a:pt x="1037" y="517"/>
                    </a:lnTo>
                    <a:lnTo>
                      <a:pt x="1042" y="517"/>
                    </a:lnTo>
                    <a:lnTo>
                      <a:pt x="1044" y="512"/>
                    </a:lnTo>
                    <a:lnTo>
                      <a:pt x="1048" y="512"/>
                    </a:lnTo>
                    <a:lnTo>
                      <a:pt x="1048" y="508"/>
                    </a:lnTo>
                    <a:lnTo>
                      <a:pt x="1044" y="506"/>
                    </a:lnTo>
                    <a:lnTo>
                      <a:pt x="1048" y="506"/>
                    </a:lnTo>
                    <a:lnTo>
                      <a:pt x="1050" y="508"/>
                    </a:lnTo>
                    <a:lnTo>
                      <a:pt x="1052" y="506"/>
                    </a:lnTo>
                    <a:lnTo>
                      <a:pt x="1054" y="506"/>
                    </a:lnTo>
                    <a:lnTo>
                      <a:pt x="1058" y="504"/>
                    </a:lnTo>
                    <a:lnTo>
                      <a:pt x="1060" y="504"/>
                    </a:lnTo>
                    <a:lnTo>
                      <a:pt x="1065" y="498"/>
                    </a:lnTo>
                    <a:lnTo>
                      <a:pt x="1067" y="500"/>
                    </a:lnTo>
                    <a:lnTo>
                      <a:pt x="1069" y="498"/>
                    </a:lnTo>
                    <a:lnTo>
                      <a:pt x="1069" y="500"/>
                    </a:lnTo>
                    <a:lnTo>
                      <a:pt x="1073" y="504"/>
                    </a:lnTo>
                    <a:lnTo>
                      <a:pt x="1079" y="500"/>
                    </a:lnTo>
                    <a:lnTo>
                      <a:pt x="1079" y="498"/>
                    </a:lnTo>
                    <a:lnTo>
                      <a:pt x="1075" y="495"/>
                    </a:lnTo>
                    <a:lnTo>
                      <a:pt x="1075" y="491"/>
                    </a:lnTo>
                    <a:lnTo>
                      <a:pt x="1077" y="491"/>
                    </a:lnTo>
                    <a:lnTo>
                      <a:pt x="1079" y="491"/>
                    </a:lnTo>
                    <a:lnTo>
                      <a:pt x="1077" y="487"/>
                    </a:lnTo>
                    <a:lnTo>
                      <a:pt x="1077" y="483"/>
                    </a:lnTo>
                    <a:lnTo>
                      <a:pt x="1082" y="483"/>
                    </a:lnTo>
                    <a:lnTo>
                      <a:pt x="1079" y="481"/>
                    </a:lnTo>
                    <a:lnTo>
                      <a:pt x="1073" y="483"/>
                    </a:lnTo>
                    <a:lnTo>
                      <a:pt x="1069" y="483"/>
                    </a:lnTo>
                    <a:lnTo>
                      <a:pt x="1069" y="481"/>
                    </a:lnTo>
                    <a:lnTo>
                      <a:pt x="1065" y="481"/>
                    </a:lnTo>
                    <a:lnTo>
                      <a:pt x="1063" y="483"/>
                    </a:lnTo>
                    <a:lnTo>
                      <a:pt x="1050" y="483"/>
                    </a:lnTo>
                    <a:lnTo>
                      <a:pt x="1048" y="481"/>
                    </a:lnTo>
                    <a:lnTo>
                      <a:pt x="1046" y="481"/>
                    </a:lnTo>
                    <a:lnTo>
                      <a:pt x="1044" y="477"/>
                    </a:lnTo>
                    <a:lnTo>
                      <a:pt x="1042" y="474"/>
                    </a:lnTo>
                    <a:lnTo>
                      <a:pt x="1039" y="474"/>
                    </a:lnTo>
                    <a:lnTo>
                      <a:pt x="1031" y="479"/>
                    </a:lnTo>
                    <a:lnTo>
                      <a:pt x="1025" y="479"/>
                    </a:lnTo>
                    <a:lnTo>
                      <a:pt x="1027" y="479"/>
                    </a:lnTo>
                    <a:lnTo>
                      <a:pt x="1027" y="483"/>
                    </a:lnTo>
                    <a:lnTo>
                      <a:pt x="1025" y="485"/>
                    </a:lnTo>
                    <a:lnTo>
                      <a:pt x="1018" y="487"/>
                    </a:lnTo>
                    <a:lnTo>
                      <a:pt x="1020" y="487"/>
                    </a:lnTo>
                    <a:lnTo>
                      <a:pt x="1023" y="491"/>
                    </a:lnTo>
                    <a:lnTo>
                      <a:pt x="1020" y="493"/>
                    </a:lnTo>
                    <a:lnTo>
                      <a:pt x="1018" y="495"/>
                    </a:lnTo>
                    <a:lnTo>
                      <a:pt x="1014" y="493"/>
                    </a:lnTo>
                    <a:lnTo>
                      <a:pt x="1010" y="498"/>
                    </a:lnTo>
                    <a:lnTo>
                      <a:pt x="1006" y="495"/>
                    </a:lnTo>
                    <a:lnTo>
                      <a:pt x="999" y="485"/>
                    </a:lnTo>
                    <a:lnTo>
                      <a:pt x="999" y="481"/>
                    </a:lnTo>
                    <a:lnTo>
                      <a:pt x="999" y="477"/>
                    </a:lnTo>
                    <a:lnTo>
                      <a:pt x="993" y="477"/>
                    </a:lnTo>
                    <a:lnTo>
                      <a:pt x="991" y="479"/>
                    </a:lnTo>
                    <a:lnTo>
                      <a:pt x="991" y="477"/>
                    </a:lnTo>
                    <a:lnTo>
                      <a:pt x="989" y="477"/>
                    </a:lnTo>
                    <a:lnTo>
                      <a:pt x="987" y="479"/>
                    </a:lnTo>
                    <a:lnTo>
                      <a:pt x="985" y="477"/>
                    </a:lnTo>
                    <a:lnTo>
                      <a:pt x="985" y="479"/>
                    </a:lnTo>
                    <a:lnTo>
                      <a:pt x="982" y="472"/>
                    </a:lnTo>
                    <a:lnTo>
                      <a:pt x="982" y="470"/>
                    </a:lnTo>
                    <a:lnTo>
                      <a:pt x="974" y="466"/>
                    </a:lnTo>
                    <a:lnTo>
                      <a:pt x="970" y="464"/>
                    </a:lnTo>
                    <a:lnTo>
                      <a:pt x="970" y="460"/>
                    </a:lnTo>
                    <a:lnTo>
                      <a:pt x="968" y="455"/>
                    </a:lnTo>
                    <a:lnTo>
                      <a:pt x="970" y="453"/>
                    </a:lnTo>
                    <a:lnTo>
                      <a:pt x="970" y="451"/>
                    </a:lnTo>
                    <a:lnTo>
                      <a:pt x="970" y="449"/>
                    </a:lnTo>
                    <a:lnTo>
                      <a:pt x="972" y="445"/>
                    </a:lnTo>
                    <a:lnTo>
                      <a:pt x="974" y="443"/>
                    </a:lnTo>
                    <a:lnTo>
                      <a:pt x="974" y="441"/>
                    </a:lnTo>
                    <a:lnTo>
                      <a:pt x="982" y="443"/>
                    </a:lnTo>
                    <a:lnTo>
                      <a:pt x="989" y="443"/>
                    </a:lnTo>
                    <a:lnTo>
                      <a:pt x="993" y="443"/>
                    </a:lnTo>
                    <a:lnTo>
                      <a:pt x="995" y="439"/>
                    </a:lnTo>
                    <a:lnTo>
                      <a:pt x="993" y="436"/>
                    </a:lnTo>
                    <a:lnTo>
                      <a:pt x="997" y="436"/>
                    </a:lnTo>
                    <a:lnTo>
                      <a:pt x="995" y="432"/>
                    </a:lnTo>
                    <a:lnTo>
                      <a:pt x="995" y="432"/>
                    </a:lnTo>
                    <a:lnTo>
                      <a:pt x="997" y="428"/>
                    </a:lnTo>
                    <a:lnTo>
                      <a:pt x="999" y="420"/>
                    </a:lnTo>
                    <a:lnTo>
                      <a:pt x="1006" y="415"/>
                    </a:lnTo>
                    <a:lnTo>
                      <a:pt x="1010" y="415"/>
                    </a:lnTo>
                    <a:lnTo>
                      <a:pt x="1012" y="409"/>
                    </a:lnTo>
                    <a:lnTo>
                      <a:pt x="1014" y="409"/>
                    </a:lnTo>
                    <a:lnTo>
                      <a:pt x="1016" y="401"/>
                    </a:lnTo>
                    <a:lnTo>
                      <a:pt x="1020" y="396"/>
                    </a:lnTo>
                    <a:lnTo>
                      <a:pt x="1020" y="392"/>
                    </a:lnTo>
                    <a:lnTo>
                      <a:pt x="1023" y="392"/>
                    </a:lnTo>
                    <a:lnTo>
                      <a:pt x="1025" y="386"/>
                    </a:lnTo>
                    <a:lnTo>
                      <a:pt x="1029" y="386"/>
                    </a:lnTo>
                    <a:lnTo>
                      <a:pt x="1031" y="388"/>
                    </a:lnTo>
                    <a:lnTo>
                      <a:pt x="1035" y="388"/>
                    </a:lnTo>
                    <a:lnTo>
                      <a:pt x="1035" y="384"/>
                    </a:lnTo>
                    <a:lnTo>
                      <a:pt x="1042" y="392"/>
                    </a:lnTo>
                    <a:lnTo>
                      <a:pt x="1050" y="396"/>
                    </a:lnTo>
                    <a:lnTo>
                      <a:pt x="1052" y="401"/>
                    </a:lnTo>
                    <a:lnTo>
                      <a:pt x="1048" y="401"/>
                    </a:lnTo>
                    <a:lnTo>
                      <a:pt x="1048" y="405"/>
                    </a:lnTo>
                    <a:lnTo>
                      <a:pt x="1044" y="409"/>
                    </a:lnTo>
                    <a:lnTo>
                      <a:pt x="1044" y="415"/>
                    </a:lnTo>
                    <a:lnTo>
                      <a:pt x="1039" y="415"/>
                    </a:lnTo>
                    <a:lnTo>
                      <a:pt x="1039" y="415"/>
                    </a:lnTo>
                    <a:lnTo>
                      <a:pt x="1039" y="422"/>
                    </a:lnTo>
                    <a:lnTo>
                      <a:pt x="1044" y="426"/>
                    </a:lnTo>
                    <a:lnTo>
                      <a:pt x="1044" y="428"/>
                    </a:lnTo>
                    <a:lnTo>
                      <a:pt x="1042" y="428"/>
                    </a:lnTo>
                    <a:lnTo>
                      <a:pt x="1042" y="432"/>
                    </a:lnTo>
                    <a:lnTo>
                      <a:pt x="1044" y="434"/>
                    </a:lnTo>
                    <a:lnTo>
                      <a:pt x="1048" y="432"/>
                    </a:lnTo>
                    <a:lnTo>
                      <a:pt x="1052" y="428"/>
                    </a:lnTo>
                    <a:lnTo>
                      <a:pt x="1050" y="432"/>
                    </a:lnTo>
                    <a:lnTo>
                      <a:pt x="1046" y="434"/>
                    </a:lnTo>
                    <a:lnTo>
                      <a:pt x="1048" y="436"/>
                    </a:lnTo>
                    <a:lnTo>
                      <a:pt x="1050" y="436"/>
                    </a:lnTo>
                    <a:lnTo>
                      <a:pt x="1048" y="439"/>
                    </a:lnTo>
                    <a:lnTo>
                      <a:pt x="1048" y="441"/>
                    </a:lnTo>
                    <a:lnTo>
                      <a:pt x="1044" y="441"/>
                    </a:lnTo>
                    <a:lnTo>
                      <a:pt x="1042" y="443"/>
                    </a:lnTo>
                    <a:lnTo>
                      <a:pt x="1037" y="443"/>
                    </a:lnTo>
                    <a:lnTo>
                      <a:pt x="1035" y="445"/>
                    </a:lnTo>
                    <a:lnTo>
                      <a:pt x="1039" y="447"/>
                    </a:lnTo>
                    <a:lnTo>
                      <a:pt x="1039" y="451"/>
                    </a:lnTo>
                    <a:lnTo>
                      <a:pt x="1042" y="451"/>
                    </a:lnTo>
                    <a:lnTo>
                      <a:pt x="1044" y="447"/>
                    </a:lnTo>
                    <a:lnTo>
                      <a:pt x="1046" y="447"/>
                    </a:lnTo>
                    <a:lnTo>
                      <a:pt x="1050" y="443"/>
                    </a:lnTo>
                    <a:lnTo>
                      <a:pt x="1056" y="441"/>
                    </a:lnTo>
                    <a:lnTo>
                      <a:pt x="1056" y="439"/>
                    </a:lnTo>
                    <a:lnTo>
                      <a:pt x="1054" y="434"/>
                    </a:lnTo>
                    <a:lnTo>
                      <a:pt x="1058" y="430"/>
                    </a:lnTo>
                    <a:lnTo>
                      <a:pt x="1069" y="424"/>
                    </a:lnTo>
                    <a:lnTo>
                      <a:pt x="1071" y="424"/>
                    </a:lnTo>
                    <a:lnTo>
                      <a:pt x="1071" y="422"/>
                    </a:lnTo>
                    <a:lnTo>
                      <a:pt x="1075" y="422"/>
                    </a:lnTo>
                    <a:lnTo>
                      <a:pt x="1082" y="418"/>
                    </a:lnTo>
                    <a:lnTo>
                      <a:pt x="1084" y="420"/>
                    </a:lnTo>
                    <a:lnTo>
                      <a:pt x="1086" y="418"/>
                    </a:lnTo>
                    <a:lnTo>
                      <a:pt x="1090" y="418"/>
                    </a:lnTo>
                    <a:lnTo>
                      <a:pt x="1096" y="411"/>
                    </a:lnTo>
                    <a:lnTo>
                      <a:pt x="1096" y="415"/>
                    </a:lnTo>
                    <a:lnTo>
                      <a:pt x="1096" y="403"/>
                    </a:lnTo>
                    <a:lnTo>
                      <a:pt x="1103" y="399"/>
                    </a:lnTo>
                    <a:lnTo>
                      <a:pt x="1105" y="394"/>
                    </a:lnTo>
                    <a:lnTo>
                      <a:pt x="1105" y="390"/>
                    </a:lnTo>
                    <a:lnTo>
                      <a:pt x="1109" y="386"/>
                    </a:lnTo>
                    <a:lnTo>
                      <a:pt x="1113" y="380"/>
                    </a:lnTo>
                    <a:lnTo>
                      <a:pt x="1117" y="380"/>
                    </a:lnTo>
                    <a:lnTo>
                      <a:pt x="1119" y="369"/>
                    </a:lnTo>
                    <a:lnTo>
                      <a:pt x="1122" y="365"/>
                    </a:lnTo>
                    <a:lnTo>
                      <a:pt x="1122" y="363"/>
                    </a:lnTo>
                    <a:lnTo>
                      <a:pt x="1122" y="356"/>
                    </a:lnTo>
                    <a:lnTo>
                      <a:pt x="1126" y="352"/>
                    </a:lnTo>
                    <a:lnTo>
                      <a:pt x="1130" y="358"/>
                    </a:lnTo>
                    <a:lnTo>
                      <a:pt x="1132" y="361"/>
                    </a:lnTo>
                    <a:lnTo>
                      <a:pt x="1134" y="363"/>
                    </a:lnTo>
                    <a:lnTo>
                      <a:pt x="1138" y="361"/>
                    </a:lnTo>
                    <a:lnTo>
                      <a:pt x="1143" y="363"/>
                    </a:lnTo>
                    <a:lnTo>
                      <a:pt x="1151" y="361"/>
                    </a:lnTo>
                    <a:lnTo>
                      <a:pt x="1155" y="363"/>
                    </a:lnTo>
                    <a:lnTo>
                      <a:pt x="1160" y="356"/>
                    </a:lnTo>
                    <a:lnTo>
                      <a:pt x="1160" y="354"/>
                    </a:lnTo>
                    <a:lnTo>
                      <a:pt x="1153" y="350"/>
                    </a:lnTo>
                    <a:lnTo>
                      <a:pt x="1149" y="346"/>
                    </a:lnTo>
                    <a:lnTo>
                      <a:pt x="1153" y="344"/>
                    </a:lnTo>
                    <a:lnTo>
                      <a:pt x="1157" y="344"/>
                    </a:lnTo>
                    <a:lnTo>
                      <a:pt x="1166" y="337"/>
                    </a:lnTo>
                    <a:lnTo>
                      <a:pt x="1166" y="333"/>
                    </a:lnTo>
                    <a:lnTo>
                      <a:pt x="1168" y="329"/>
                    </a:lnTo>
                    <a:lnTo>
                      <a:pt x="1172" y="329"/>
                    </a:lnTo>
                    <a:lnTo>
                      <a:pt x="1174" y="325"/>
                    </a:lnTo>
                    <a:lnTo>
                      <a:pt x="1172" y="323"/>
                    </a:lnTo>
                    <a:lnTo>
                      <a:pt x="1172" y="318"/>
                    </a:lnTo>
                    <a:lnTo>
                      <a:pt x="1172" y="314"/>
                    </a:lnTo>
                    <a:lnTo>
                      <a:pt x="1176" y="312"/>
                    </a:lnTo>
                    <a:lnTo>
                      <a:pt x="1179" y="316"/>
                    </a:lnTo>
                    <a:lnTo>
                      <a:pt x="1179" y="318"/>
                    </a:lnTo>
                    <a:lnTo>
                      <a:pt x="1181" y="321"/>
                    </a:lnTo>
                    <a:lnTo>
                      <a:pt x="1187" y="323"/>
                    </a:lnTo>
                    <a:lnTo>
                      <a:pt x="1189" y="325"/>
                    </a:lnTo>
                    <a:lnTo>
                      <a:pt x="1189" y="323"/>
                    </a:lnTo>
                    <a:lnTo>
                      <a:pt x="1189" y="321"/>
                    </a:lnTo>
                    <a:lnTo>
                      <a:pt x="1187" y="321"/>
                    </a:lnTo>
                    <a:lnTo>
                      <a:pt x="1187" y="316"/>
                    </a:lnTo>
                    <a:lnTo>
                      <a:pt x="1187" y="314"/>
                    </a:lnTo>
                    <a:lnTo>
                      <a:pt x="1189" y="314"/>
                    </a:lnTo>
                    <a:lnTo>
                      <a:pt x="1193" y="314"/>
                    </a:lnTo>
                    <a:lnTo>
                      <a:pt x="1195" y="314"/>
                    </a:lnTo>
                    <a:lnTo>
                      <a:pt x="1195" y="310"/>
                    </a:lnTo>
                    <a:lnTo>
                      <a:pt x="1195" y="308"/>
                    </a:lnTo>
                    <a:lnTo>
                      <a:pt x="1195" y="306"/>
                    </a:lnTo>
                    <a:lnTo>
                      <a:pt x="1195" y="304"/>
                    </a:lnTo>
                    <a:lnTo>
                      <a:pt x="1195" y="299"/>
                    </a:lnTo>
                    <a:lnTo>
                      <a:pt x="1195" y="297"/>
                    </a:lnTo>
                    <a:lnTo>
                      <a:pt x="1193" y="295"/>
                    </a:lnTo>
                    <a:lnTo>
                      <a:pt x="1193" y="289"/>
                    </a:lnTo>
                    <a:lnTo>
                      <a:pt x="1193" y="285"/>
                    </a:lnTo>
                    <a:lnTo>
                      <a:pt x="1191" y="281"/>
                    </a:lnTo>
                    <a:lnTo>
                      <a:pt x="1193" y="276"/>
                    </a:lnTo>
                    <a:lnTo>
                      <a:pt x="1189" y="272"/>
                    </a:lnTo>
                    <a:lnTo>
                      <a:pt x="1189" y="270"/>
                    </a:lnTo>
                    <a:lnTo>
                      <a:pt x="1187" y="268"/>
                    </a:lnTo>
                    <a:lnTo>
                      <a:pt x="1183" y="259"/>
                    </a:lnTo>
                    <a:lnTo>
                      <a:pt x="1181" y="257"/>
                    </a:lnTo>
                    <a:lnTo>
                      <a:pt x="1183" y="255"/>
                    </a:lnTo>
                    <a:lnTo>
                      <a:pt x="1185" y="253"/>
                    </a:lnTo>
                    <a:lnTo>
                      <a:pt x="1187" y="253"/>
                    </a:lnTo>
                    <a:lnTo>
                      <a:pt x="1189" y="251"/>
                    </a:lnTo>
                    <a:lnTo>
                      <a:pt x="1189" y="249"/>
                    </a:lnTo>
                    <a:lnTo>
                      <a:pt x="1193" y="243"/>
                    </a:lnTo>
                    <a:lnTo>
                      <a:pt x="1195" y="243"/>
                    </a:lnTo>
                    <a:lnTo>
                      <a:pt x="1197" y="243"/>
                    </a:lnTo>
                    <a:lnTo>
                      <a:pt x="1200" y="245"/>
                    </a:lnTo>
                    <a:lnTo>
                      <a:pt x="1214" y="247"/>
                    </a:lnTo>
                    <a:lnTo>
                      <a:pt x="1214" y="247"/>
                    </a:lnTo>
                    <a:lnTo>
                      <a:pt x="1216" y="247"/>
                    </a:lnTo>
                    <a:lnTo>
                      <a:pt x="1219" y="245"/>
                    </a:lnTo>
                    <a:lnTo>
                      <a:pt x="1219" y="243"/>
                    </a:lnTo>
                    <a:lnTo>
                      <a:pt x="1216" y="240"/>
                    </a:lnTo>
                    <a:lnTo>
                      <a:pt x="1216" y="238"/>
                    </a:lnTo>
                    <a:lnTo>
                      <a:pt x="1219" y="236"/>
                    </a:lnTo>
                    <a:lnTo>
                      <a:pt x="1216" y="234"/>
                    </a:lnTo>
                    <a:lnTo>
                      <a:pt x="1216" y="232"/>
                    </a:lnTo>
                    <a:lnTo>
                      <a:pt x="1219" y="228"/>
                    </a:lnTo>
                    <a:lnTo>
                      <a:pt x="1219" y="226"/>
                    </a:lnTo>
                    <a:lnTo>
                      <a:pt x="1219" y="224"/>
                    </a:lnTo>
                    <a:lnTo>
                      <a:pt x="1219" y="221"/>
                    </a:lnTo>
                    <a:lnTo>
                      <a:pt x="1219" y="219"/>
                    </a:lnTo>
                    <a:lnTo>
                      <a:pt x="1221" y="219"/>
                    </a:lnTo>
                    <a:lnTo>
                      <a:pt x="1221" y="217"/>
                    </a:lnTo>
                    <a:lnTo>
                      <a:pt x="1221" y="215"/>
                    </a:lnTo>
                    <a:lnTo>
                      <a:pt x="1219" y="213"/>
                    </a:lnTo>
                    <a:lnTo>
                      <a:pt x="1219" y="209"/>
                    </a:lnTo>
                    <a:lnTo>
                      <a:pt x="1221" y="209"/>
                    </a:lnTo>
                    <a:lnTo>
                      <a:pt x="1221" y="207"/>
                    </a:lnTo>
                    <a:lnTo>
                      <a:pt x="1221" y="205"/>
                    </a:lnTo>
                    <a:lnTo>
                      <a:pt x="1219" y="200"/>
                    </a:lnTo>
                    <a:lnTo>
                      <a:pt x="1219" y="196"/>
                    </a:lnTo>
                    <a:lnTo>
                      <a:pt x="1221" y="196"/>
                    </a:lnTo>
                    <a:lnTo>
                      <a:pt x="1221" y="194"/>
                    </a:lnTo>
                    <a:lnTo>
                      <a:pt x="1221" y="192"/>
                    </a:lnTo>
                    <a:lnTo>
                      <a:pt x="1221" y="192"/>
                    </a:lnTo>
                    <a:lnTo>
                      <a:pt x="1221" y="190"/>
                    </a:lnTo>
                    <a:lnTo>
                      <a:pt x="1219" y="188"/>
                    </a:lnTo>
                    <a:lnTo>
                      <a:pt x="1216" y="186"/>
                    </a:lnTo>
                    <a:lnTo>
                      <a:pt x="1219" y="184"/>
                    </a:lnTo>
                    <a:lnTo>
                      <a:pt x="1219" y="179"/>
                    </a:lnTo>
                    <a:lnTo>
                      <a:pt x="1216" y="179"/>
                    </a:lnTo>
                    <a:lnTo>
                      <a:pt x="1216" y="177"/>
                    </a:lnTo>
                    <a:lnTo>
                      <a:pt x="1216" y="175"/>
                    </a:lnTo>
                    <a:lnTo>
                      <a:pt x="1219" y="171"/>
                    </a:lnTo>
                    <a:lnTo>
                      <a:pt x="1221" y="171"/>
                    </a:lnTo>
                    <a:lnTo>
                      <a:pt x="1223" y="169"/>
                    </a:lnTo>
                    <a:lnTo>
                      <a:pt x="1223" y="167"/>
                    </a:lnTo>
                    <a:lnTo>
                      <a:pt x="1223" y="162"/>
                    </a:lnTo>
                    <a:lnTo>
                      <a:pt x="1221" y="160"/>
                    </a:lnTo>
                    <a:close/>
                    <a:moveTo>
                      <a:pt x="1071" y="788"/>
                    </a:moveTo>
                    <a:lnTo>
                      <a:pt x="1073" y="793"/>
                    </a:lnTo>
                    <a:lnTo>
                      <a:pt x="1075" y="793"/>
                    </a:lnTo>
                    <a:lnTo>
                      <a:pt x="1075" y="788"/>
                    </a:lnTo>
                    <a:lnTo>
                      <a:pt x="1073" y="788"/>
                    </a:lnTo>
                    <a:lnTo>
                      <a:pt x="1071" y="788"/>
                    </a:lnTo>
                    <a:close/>
                    <a:moveTo>
                      <a:pt x="1119" y="797"/>
                    </a:moveTo>
                    <a:lnTo>
                      <a:pt x="1117" y="797"/>
                    </a:lnTo>
                    <a:lnTo>
                      <a:pt x="1115" y="793"/>
                    </a:lnTo>
                    <a:lnTo>
                      <a:pt x="1111" y="791"/>
                    </a:lnTo>
                    <a:lnTo>
                      <a:pt x="1109" y="793"/>
                    </a:lnTo>
                    <a:lnTo>
                      <a:pt x="1109" y="795"/>
                    </a:lnTo>
                    <a:lnTo>
                      <a:pt x="1107" y="797"/>
                    </a:lnTo>
                    <a:lnTo>
                      <a:pt x="1103" y="801"/>
                    </a:lnTo>
                    <a:lnTo>
                      <a:pt x="1098" y="807"/>
                    </a:lnTo>
                    <a:lnTo>
                      <a:pt x="1098" y="810"/>
                    </a:lnTo>
                    <a:lnTo>
                      <a:pt x="1098" y="814"/>
                    </a:lnTo>
                    <a:lnTo>
                      <a:pt x="1096" y="814"/>
                    </a:lnTo>
                    <a:lnTo>
                      <a:pt x="1092" y="822"/>
                    </a:lnTo>
                    <a:lnTo>
                      <a:pt x="1090" y="831"/>
                    </a:lnTo>
                    <a:lnTo>
                      <a:pt x="1088" y="831"/>
                    </a:lnTo>
                    <a:lnTo>
                      <a:pt x="1090" y="833"/>
                    </a:lnTo>
                    <a:lnTo>
                      <a:pt x="1090" y="841"/>
                    </a:lnTo>
                    <a:lnTo>
                      <a:pt x="1090" y="850"/>
                    </a:lnTo>
                    <a:lnTo>
                      <a:pt x="1092" y="850"/>
                    </a:lnTo>
                    <a:lnTo>
                      <a:pt x="1092" y="852"/>
                    </a:lnTo>
                    <a:lnTo>
                      <a:pt x="1092" y="852"/>
                    </a:lnTo>
                    <a:lnTo>
                      <a:pt x="1092" y="856"/>
                    </a:lnTo>
                    <a:lnTo>
                      <a:pt x="1094" y="858"/>
                    </a:lnTo>
                    <a:lnTo>
                      <a:pt x="1096" y="858"/>
                    </a:lnTo>
                    <a:lnTo>
                      <a:pt x="1096" y="862"/>
                    </a:lnTo>
                    <a:lnTo>
                      <a:pt x="1103" y="862"/>
                    </a:lnTo>
                    <a:lnTo>
                      <a:pt x="1105" y="869"/>
                    </a:lnTo>
                    <a:lnTo>
                      <a:pt x="1105" y="873"/>
                    </a:lnTo>
                    <a:lnTo>
                      <a:pt x="1105" y="875"/>
                    </a:lnTo>
                    <a:lnTo>
                      <a:pt x="1109" y="875"/>
                    </a:lnTo>
                    <a:lnTo>
                      <a:pt x="1111" y="875"/>
                    </a:lnTo>
                    <a:lnTo>
                      <a:pt x="1111" y="871"/>
                    </a:lnTo>
                    <a:lnTo>
                      <a:pt x="1111" y="866"/>
                    </a:lnTo>
                    <a:lnTo>
                      <a:pt x="1109" y="860"/>
                    </a:lnTo>
                    <a:lnTo>
                      <a:pt x="1113" y="856"/>
                    </a:lnTo>
                    <a:lnTo>
                      <a:pt x="1117" y="850"/>
                    </a:lnTo>
                    <a:lnTo>
                      <a:pt x="1117" y="843"/>
                    </a:lnTo>
                    <a:lnTo>
                      <a:pt x="1119" y="843"/>
                    </a:lnTo>
                    <a:lnTo>
                      <a:pt x="1117" y="841"/>
                    </a:lnTo>
                    <a:lnTo>
                      <a:pt x="1117" y="835"/>
                    </a:lnTo>
                    <a:lnTo>
                      <a:pt x="1119" y="829"/>
                    </a:lnTo>
                    <a:lnTo>
                      <a:pt x="1117" y="822"/>
                    </a:lnTo>
                    <a:lnTo>
                      <a:pt x="1119" y="818"/>
                    </a:lnTo>
                    <a:lnTo>
                      <a:pt x="1122" y="810"/>
                    </a:lnTo>
                    <a:lnTo>
                      <a:pt x="1122" y="803"/>
                    </a:lnTo>
                    <a:lnTo>
                      <a:pt x="1124" y="803"/>
                    </a:lnTo>
                    <a:lnTo>
                      <a:pt x="1124" y="799"/>
                    </a:lnTo>
                    <a:lnTo>
                      <a:pt x="1119" y="797"/>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02" name="Freeform 209">
                <a:extLst>
                  <a:ext uri="{FF2B5EF4-FFF2-40B4-BE49-F238E27FC236}">
                    <a16:creationId xmlns:a16="http://schemas.microsoft.com/office/drawing/2014/main" id="{81D70414-B1D7-43B6-B0EC-7DC01282A8A4}"/>
                  </a:ext>
                </a:extLst>
              </p:cNvPr>
              <p:cNvSpPr>
                <a:spLocks/>
              </p:cNvSpPr>
              <p:nvPr/>
            </p:nvSpPr>
            <p:spPr bwMode="auto">
              <a:xfrm>
                <a:off x="9642192" y="3127637"/>
                <a:ext cx="96733" cy="43154"/>
              </a:xfrm>
              <a:custGeom>
                <a:avLst/>
                <a:gdLst>
                  <a:gd name="T0" fmla="*/ 111 w 120"/>
                  <a:gd name="T1" fmla="*/ 42 h 57"/>
                  <a:gd name="T2" fmla="*/ 103 w 120"/>
                  <a:gd name="T3" fmla="*/ 31 h 57"/>
                  <a:gd name="T4" fmla="*/ 103 w 120"/>
                  <a:gd name="T5" fmla="*/ 29 h 57"/>
                  <a:gd name="T6" fmla="*/ 107 w 120"/>
                  <a:gd name="T7" fmla="*/ 29 h 57"/>
                  <a:gd name="T8" fmla="*/ 109 w 120"/>
                  <a:gd name="T9" fmla="*/ 29 h 57"/>
                  <a:gd name="T10" fmla="*/ 109 w 120"/>
                  <a:gd name="T11" fmla="*/ 27 h 57"/>
                  <a:gd name="T12" fmla="*/ 109 w 120"/>
                  <a:gd name="T13" fmla="*/ 25 h 57"/>
                  <a:gd name="T14" fmla="*/ 107 w 120"/>
                  <a:gd name="T15" fmla="*/ 21 h 57"/>
                  <a:gd name="T16" fmla="*/ 105 w 120"/>
                  <a:gd name="T17" fmla="*/ 19 h 57"/>
                  <a:gd name="T18" fmla="*/ 101 w 120"/>
                  <a:gd name="T19" fmla="*/ 23 h 57"/>
                  <a:gd name="T20" fmla="*/ 90 w 120"/>
                  <a:gd name="T21" fmla="*/ 25 h 57"/>
                  <a:gd name="T22" fmla="*/ 84 w 120"/>
                  <a:gd name="T23" fmla="*/ 29 h 57"/>
                  <a:gd name="T24" fmla="*/ 86 w 120"/>
                  <a:gd name="T25" fmla="*/ 23 h 57"/>
                  <a:gd name="T26" fmla="*/ 71 w 120"/>
                  <a:gd name="T27" fmla="*/ 21 h 57"/>
                  <a:gd name="T28" fmla="*/ 69 w 120"/>
                  <a:gd name="T29" fmla="*/ 12 h 57"/>
                  <a:gd name="T30" fmla="*/ 63 w 120"/>
                  <a:gd name="T31" fmla="*/ 14 h 57"/>
                  <a:gd name="T32" fmla="*/ 56 w 120"/>
                  <a:gd name="T33" fmla="*/ 10 h 57"/>
                  <a:gd name="T34" fmla="*/ 44 w 120"/>
                  <a:gd name="T35" fmla="*/ 14 h 57"/>
                  <a:gd name="T36" fmla="*/ 33 w 120"/>
                  <a:gd name="T37" fmla="*/ 10 h 57"/>
                  <a:gd name="T38" fmla="*/ 18 w 120"/>
                  <a:gd name="T39" fmla="*/ 8 h 57"/>
                  <a:gd name="T40" fmla="*/ 14 w 120"/>
                  <a:gd name="T41" fmla="*/ 4 h 57"/>
                  <a:gd name="T42" fmla="*/ 6 w 120"/>
                  <a:gd name="T43" fmla="*/ 0 h 57"/>
                  <a:gd name="T44" fmla="*/ 2 w 120"/>
                  <a:gd name="T45" fmla="*/ 2 h 57"/>
                  <a:gd name="T46" fmla="*/ 0 w 120"/>
                  <a:gd name="T47" fmla="*/ 6 h 57"/>
                  <a:gd name="T48" fmla="*/ 6 w 120"/>
                  <a:gd name="T49" fmla="*/ 10 h 57"/>
                  <a:gd name="T50" fmla="*/ 10 w 120"/>
                  <a:gd name="T51" fmla="*/ 14 h 57"/>
                  <a:gd name="T52" fmla="*/ 16 w 120"/>
                  <a:gd name="T53" fmla="*/ 23 h 57"/>
                  <a:gd name="T54" fmla="*/ 23 w 120"/>
                  <a:gd name="T55" fmla="*/ 38 h 57"/>
                  <a:gd name="T56" fmla="*/ 21 w 120"/>
                  <a:gd name="T57" fmla="*/ 44 h 57"/>
                  <a:gd name="T58" fmla="*/ 21 w 120"/>
                  <a:gd name="T59" fmla="*/ 46 h 57"/>
                  <a:gd name="T60" fmla="*/ 21 w 120"/>
                  <a:gd name="T61" fmla="*/ 46 h 57"/>
                  <a:gd name="T62" fmla="*/ 23 w 120"/>
                  <a:gd name="T63" fmla="*/ 46 h 57"/>
                  <a:gd name="T64" fmla="*/ 27 w 120"/>
                  <a:gd name="T65" fmla="*/ 50 h 57"/>
                  <a:gd name="T66" fmla="*/ 33 w 120"/>
                  <a:gd name="T67" fmla="*/ 50 h 57"/>
                  <a:gd name="T68" fmla="*/ 40 w 120"/>
                  <a:gd name="T69" fmla="*/ 46 h 57"/>
                  <a:gd name="T70" fmla="*/ 50 w 120"/>
                  <a:gd name="T71" fmla="*/ 54 h 57"/>
                  <a:gd name="T72" fmla="*/ 54 w 120"/>
                  <a:gd name="T73" fmla="*/ 57 h 57"/>
                  <a:gd name="T74" fmla="*/ 69 w 120"/>
                  <a:gd name="T75" fmla="*/ 52 h 57"/>
                  <a:gd name="T76" fmla="*/ 84 w 120"/>
                  <a:gd name="T77" fmla="*/ 52 h 57"/>
                  <a:gd name="T78" fmla="*/ 84 w 120"/>
                  <a:gd name="T79" fmla="*/ 48 h 57"/>
                  <a:gd name="T80" fmla="*/ 103 w 120"/>
                  <a:gd name="T81" fmla="*/ 52 h 57"/>
                  <a:gd name="T82" fmla="*/ 118 w 120"/>
                  <a:gd name="T83" fmla="*/ 57 h 57"/>
                  <a:gd name="T84" fmla="*/ 115 w 120"/>
                  <a:gd name="T85"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57">
                    <a:moveTo>
                      <a:pt x="115" y="46"/>
                    </a:moveTo>
                    <a:lnTo>
                      <a:pt x="111" y="42"/>
                    </a:lnTo>
                    <a:lnTo>
                      <a:pt x="113" y="35"/>
                    </a:lnTo>
                    <a:lnTo>
                      <a:pt x="103" y="31"/>
                    </a:lnTo>
                    <a:lnTo>
                      <a:pt x="103" y="31"/>
                    </a:lnTo>
                    <a:lnTo>
                      <a:pt x="103" y="29"/>
                    </a:lnTo>
                    <a:lnTo>
                      <a:pt x="105" y="29"/>
                    </a:lnTo>
                    <a:lnTo>
                      <a:pt x="107" y="29"/>
                    </a:lnTo>
                    <a:lnTo>
                      <a:pt x="107" y="29"/>
                    </a:lnTo>
                    <a:lnTo>
                      <a:pt x="109" y="29"/>
                    </a:lnTo>
                    <a:lnTo>
                      <a:pt x="109" y="29"/>
                    </a:lnTo>
                    <a:lnTo>
                      <a:pt x="109" y="27"/>
                    </a:lnTo>
                    <a:lnTo>
                      <a:pt x="109" y="27"/>
                    </a:lnTo>
                    <a:lnTo>
                      <a:pt x="109" y="25"/>
                    </a:lnTo>
                    <a:lnTo>
                      <a:pt x="107" y="21"/>
                    </a:lnTo>
                    <a:lnTo>
                      <a:pt x="107" y="21"/>
                    </a:lnTo>
                    <a:lnTo>
                      <a:pt x="107" y="19"/>
                    </a:lnTo>
                    <a:lnTo>
                      <a:pt x="105" y="19"/>
                    </a:lnTo>
                    <a:lnTo>
                      <a:pt x="103" y="21"/>
                    </a:lnTo>
                    <a:lnTo>
                      <a:pt x="101" y="23"/>
                    </a:lnTo>
                    <a:lnTo>
                      <a:pt x="96" y="21"/>
                    </a:lnTo>
                    <a:lnTo>
                      <a:pt x="90" y="25"/>
                    </a:lnTo>
                    <a:lnTo>
                      <a:pt x="88" y="27"/>
                    </a:lnTo>
                    <a:lnTo>
                      <a:pt x="84" y="29"/>
                    </a:lnTo>
                    <a:lnTo>
                      <a:pt x="82" y="27"/>
                    </a:lnTo>
                    <a:lnTo>
                      <a:pt x="86" y="23"/>
                    </a:lnTo>
                    <a:lnTo>
                      <a:pt x="80" y="21"/>
                    </a:lnTo>
                    <a:lnTo>
                      <a:pt x="71" y="21"/>
                    </a:lnTo>
                    <a:lnTo>
                      <a:pt x="71" y="14"/>
                    </a:lnTo>
                    <a:lnTo>
                      <a:pt x="69" y="12"/>
                    </a:lnTo>
                    <a:lnTo>
                      <a:pt x="63" y="14"/>
                    </a:lnTo>
                    <a:lnTo>
                      <a:pt x="63" y="14"/>
                    </a:lnTo>
                    <a:lnTo>
                      <a:pt x="59" y="14"/>
                    </a:lnTo>
                    <a:lnTo>
                      <a:pt x="56" y="10"/>
                    </a:lnTo>
                    <a:lnTo>
                      <a:pt x="50" y="10"/>
                    </a:lnTo>
                    <a:lnTo>
                      <a:pt x="44" y="14"/>
                    </a:lnTo>
                    <a:lnTo>
                      <a:pt x="40" y="10"/>
                    </a:lnTo>
                    <a:lnTo>
                      <a:pt x="33" y="10"/>
                    </a:lnTo>
                    <a:lnTo>
                      <a:pt x="27" y="8"/>
                    </a:lnTo>
                    <a:lnTo>
                      <a:pt x="18" y="8"/>
                    </a:lnTo>
                    <a:lnTo>
                      <a:pt x="18" y="8"/>
                    </a:lnTo>
                    <a:lnTo>
                      <a:pt x="14" y="4"/>
                    </a:lnTo>
                    <a:lnTo>
                      <a:pt x="10" y="2"/>
                    </a:lnTo>
                    <a:lnTo>
                      <a:pt x="6" y="0"/>
                    </a:lnTo>
                    <a:lnTo>
                      <a:pt x="6" y="0"/>
                    </a:lnTo>
                    <a:lnTo>
                      <a:pt x="2" y="2"/>
                    </a:lnTo>
                    <a:lnTo>
                      <a:pt x="2" y="4"/>
                    </a:lnTo>
                    <a:lnTo>
                      <a:pt x="0" y="6"/>
                    </a:lnTo>
                    <a:lnTo>
                      <a:pt x="0" y="6"/>
                    </a:lnTo>
                    <a:lnTo>
                      <a:pt x="6" y="10"/>
                    </a:lnTo>
                    <a:lnTo>
                      <a:pt x="6" y="14"/>
                    </a:lnTo>
                    <a:lnTo>
                      <a:pt x="10" y="14"/>
                    </a:lnTo>
                    <a:lnTo>
                      <a:pt x="14" y="21"/>
                    </a:lnTo>
                    <a:lnTo>
                      <a:pt x="16" y="23"/>
                    </a:lnTo>
                    <a:lnTo>
                      <a:pt x="18" y="31"/>
                    </a:lnTo>
                    <a:lnTo>
                      <a:pt x="23" y="38"/>
                    </a:lnTo>
                    <a:lnTo>
                      <a:pt x="21" y="42"/>
                    </a:lnTo>
                    <a:lnTo>
                      <a:pt x="21" y="44"/>
                    </a:lnTo>
                    <a:lnTo>
                      <a:pt x="21" y="46"/>
                    </a:lnTo>
                    <a:lnTo>
                      <a:pt x="21" y="46"/>
                    </a:lnTo>
                    <a:lnTo>
                      <a:pt x="21" y="46"/>
                    </a:lnTo>
                    <a:lnTo>
                      <a:pt x="21" y="46"/>
                    </a:lnTo>
                    <a:lnTo>
                      <a:pt x="21" y="46"/>
                    </a:lnTo>
                    <a:lnTo>
                      <a:pt x="23" y="46"/>
                    </a:lnTo>
                    <a:lnTo>
                      <a:pt x="25" y="48"/>
                    </a:lnTo>
                    <a:lnTo>
                      <a:pt x="27" y="50"/>
                    </a:lnTo>
                    <a:lnTo>
                      <a:pt x="29" y="48"/>
                    </a:lnTo>
                    <a:lnTo>
                      <a:pt x="33" y="50"/>
                    </a:lnTo>
                    <a:lnTo>
                      <a:pt x="35" y="48"/>
                    </a:lnTo>
                    <a:lnTo>
                      <a:pt x="40" y="46"/>
                    </a:lnTo>
                    <a:lnTo>
                      <a:pt x="42" y="48"/>
                    </a:lnTo>
                    <a:lnTo>
                      <a:pt x="50" y="54"/>
                    </a:lnTo>
                    <a:lnTo>
                      <a:pt x="54" y="54"/>
                    </a:lnTo>
                    <a:lnTo>
                      <a:pt x="54" y="57"/>
                    </a:lnTo>
                    <a:lnTo>
                      <a:pt x="61" y="54"/>
                    </a:lnTo>
                    <a:lnTo>
                      <a:pt x="69" y="52"/>
                    </a:lnTo>
                    <a:lnTo>
                      <a:pt x="71" y="52"/>
                    </a:lnTo>
                    <a:lnTo>
                      <a:pt x="84" y="52"/>
                    </a:lnTo>
                    <a:lnTo>
                      <a:pt x="84" y="52"/>
                    </a:lnTo>
                    <a:lnTo>
                      <a:pt x="84" y="48"/>
                    </a:lnTo>
                    <a:lnTo>
                      <a:pt x="92" y="46"/>
                    </a:lnTo>
                    <a:lnTo>
                      <a:pt x="103" y="52"/>
                    </a:lnTo>
                    <a:lnTo>
                      <a:pt x="111" y="52"/>
                    </a:lnTo>
                    <a:lnTo>
                      <a:pt x="118" y="57"/>
                    </a:lnTo>
                    <a:lnTo>
                      <a:pt x="120" y="50"/>
                    </a:lnTo>
                    <a:lnTo>
                      <a:pt x="115" y="46"/>
                    </a:lnTo>
                    <a:close/>
                  </a:path>
                </a:pathLst>
              </a:custGeom>
              <a:solidFill>
                <a:schemeClr val="bg1">
                  <a:lumMod val="75000"/>
                </a:schemeClr>
              </a:solidFill>
              <a:ln w="127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sp>
            <p:nvSpPr>
              <p:cNvPr id="503" name="Oval 502">
                <a:extLst>
                  <a:ext uri="{FF2B5EF4-FFF2-40B4-BE49-F238E27FC236}">
                    <a16:creationId xmlns:a16="http://schemas.microsoft.com/office/drawing/2014/main" id="{19AA1F1A-4336-406F-9D36-D2444ED275E5}"/>
                  </a:ext>
                </a:extLst>
              </p:cNvPr>
              <p:cNvSpPr/>
              <p:nvPr/>
            </p:nvSpPr>
            <p:spPr>
              <a:xfrm>
                <a:off x="8289617" y="1891725"/>
                <a:ext cx="1820928" cy="1695947"/>
              </a:xfrm>
              <a:prstGeom prst="ellipse">
                <a:avLst/>
              </a:prstGeom>
              <a:solidFill>
                <a:schemeClr val="bg1"/>
              </a:solidFill>
              <a:ln w="3175" cmpd="sng">
                <a:solidFill>
                  <a:schemeClr val="tx1"/>
                </a:solidFill>
              </a:ln>
            </p:spPr>
            <p:txBody>
              <a:bodyPr vert="horz" lIns="91440" tIns="45720" rIns="91440" bIns="45720" rtlCol="0" anchor="ctr">
                <a:noAutofit/>
              </a:bodyPr>
              <a:lstStyle/>
              <a:p>
                <a:pPr algn="ctr">
                  <a:spcBef>
                    <a:spcPct val="0"/>
                  </a:spcBef>
                </a:pPr>
                <a:endParaRPr lang="pl-PL" sz="1400"/>
              </a:p>
            </p:txBody>
          </p:sp>
          <p:grpSp>
            <p:nvGrpSpPr>
              <p:cNvPr id="504" name="Group 503">
                <a:extLst>
                  <a:ext uri="{FF2B5EF4-FFF2-40B4-BE49-F238E27FC236}">
                    <a16:creationId xmlns:a16="http://schemas.microsoft.com/office/drawing/2014/main" id="{8D8B06D3-EE6C-48A2-81EA-C2DA3E8BBC73}"/>
                  </a:ext>
                </a:extLst>
              </p:cNvPr>
              <p:cNvGrpSpPr/>
              <p:nvPr/>
            </p:nvGrpSpPr>
            <p:grpSpPr>
              <a:xfrm>
                <a:off x="8483332" y="1981686"/>
                <a:ext cx="1564409" cy="1418046"/>
                <a:chOff x="3738537" y="1594153"/>
                <a:chExt cx="1564409" cy="1418046"/>
              </a:xfrm>
            </p:grpSpPr>
            <p:grpSp>
              <p:nvGrpSpPr>
                <p:cNvPr id="505" name="Grupa 2">
                  <a:extLst>
                    <a:ext uri="{FF2B5EF4-FFF2-40B4-BE49-F238E27FC236}">
                      <a16:creationId xmlns:a16="http://schemas.microsoft.com/office/drawing/2014/main" id="{7295F41A-7DFE-41E0-ABDB-AE611DF5DEDD}"/>
                    </a:ext>
                  </a:extLst>
                </p:cNvPr>
                <p:cNvGrpSpPr/>
                <p:nvPr/>
              </p:nvGrpSpPr>
              <p:grpSpPr>
                <a:xfrm>
                  <a:off x="3789870" y="1594153"/>
                  <a:ext cx="1513076" cy="1418046"/>
                  <a:chOff x="4270102" y="2393175"/>
                  <a:chExt cx="1266392" cy="1448686"/>
                </a:xfrm>
                <a:solidFill>
                  <a:schemeClr val="bg1">
                    <a:lumMod val="75000"/>
                  </a:schemeClr>
                </a:solidFill>
              </p:grpSpPr>
              <p:sp>
                <p:nvSpPr>
                  <p:cNvPr id="507" name="Freeform 6">
                    <a:extLst>
                      <a:ext uri="{FF2B5EF4-FFF2-40B4-BE49-F238E27FC236}">
                        <a16:creationId xmlns:a16="http://schemas.microsoft.com/office/drawing/2014/main" id="{DF4A794A-8794-4909-B2B8-B4EB4E9716A6}"/>
                      </a:ext>
                    </a:extLst>
                  </p:cNvPr>
                  <p:cNvSpPr>
                    <a:spLocks/>
                  </p:cNvSpPr>
                  <p:nvPr/>
                </p:nvSpPr>
                <p:spPr bwMode="auto">
                  <a:xfrm>
                    <a:off x="5008946" y="3126494"/>
                    <a:ext cx="73194" cy="37288"/>
                  </a:xfrm>
                  <a:custGeom>
                    <a:avLst/>
                    <a:gdLst>
                      <a:gd name="T0" fmla="*/ 5 w 53"/>
                      <a:gd name="T1" fmla="*/ 21 h 27"/>
                      <a:gd name="T2" fmla="*/ 9 w 53"/>
                      <a:gd name="T3" fmla="*/ 23 h 27"/>
                      <a:gd name="T4" fmla="*/ 9 w 53"/>
                      <a:gd name="T5" fmla="*/ 25 h 27"/>
                      <a:gd name="T6" fmla="*/ 3 w 53"/>
                      <a:gd name="T7" fmla="*/ 27 h 27"/>
                      <a:gd name="T8" fmla="*/ 0 w 53"/>
                      <a:gd name="T9" fmla="*/ 27 h 27"/>
                      <a:gd name="T10" fmla="*/ 3 w 53"/>
                      <a:gd name="T11" fmla="*/ 27 h 27"/>
                      <a:gd name="T12" fmla="*/ 28 w 53"/>
                      <a:gd name="T13" fmla="*/ 27 h 27"/>
                      <a:gd name="T14" fmla="*/ 53 w 53"/>
                      <a:gd name="T15" fmla="*/ 25 h 27"/>
                      <a:gd name="T16" fmla="*/ 53 w 53"/>
                      <a:gd name="T17" fmla="*/ 25 h 27"/>
                      <a:gd name="T18" fmla="*/ 51 w 53"/>
                      <a:gd name="T19" fmla="*/ 25 h 27"/>
                      <a:gd name="T20" fmla="*/ 51 w 53"/>
                      <a:gd name="T21" fmla="*/ 19 h 27"/>
                      <a:gd name="T22" fmla="*/ 53 w 53"/>
                      <a:gd name="T23" fmla="*/ 15 h 27"/>
                      <a:gd name="T24" fmla="*/ 51 w 53"/>
                      <a:gd name="T25" fmla="*/ 13 h 27"/>
                      <a:gd name="T26" fmla="*/ 49 w 53"/>
                      <a:gd name="T27" fmla="*/ 13 h 27"/>
                      <a:gd name="T28" fmla="*/ 47 w 53"/>
                      <a:gd name="T29" fmla="*/ 8 h 27"/>
                      <a:gd name="T30" fmla="*/ 45 w 53"/>
                      <a:gd name="T31" fmla="*/ 8 h 27"/>
                      <a:gd name="T32" fmla="*/ 36 w 53"/>
                      <a:gd name="T33" fmla="*/ 8 h 27"/>
                      <a:gd name="T34" fmla="*/ 32 w 53"/>
                      <a:gd name="T35" fmla="*/ 6 h 27"/>
                      <a:gd name="T36" fmla="*/ 26 w 53"/>
                      <a:gd name="T37" fmla="*/ 0 h 27"/>
                      <a:gd name="T38" fmla="*/ 21 w 53"/>
                      <a:gd name="T39" fmla="*/ 0 h 27"/>
                      <a:gd name="T40" fmla="*/ 21 w 53"/>
                      <a:gd name="T41" fmla="*/ 2 h 27"/>
                      <a:gd name="T42" fmla="*/ 24 w 53"/>
                      <a:gd name="T43" fmla="*/ 8 h 27"/>
                      <a:gd name="T44" fmla="*/ 21 w 53"/>
                      <a:gd name="T45" fmla="*/ 8 h 27"/>
                      <a:gd name="T46" fmla="*/ 24 w 53"/>
                      <a:gd name="T47" fmla="*/ 13 h 27"/>
                      <a:gd name="T48" fmla="*/ 21 w 53"/>
                      <a:gd name="T49" fmla="*/ 17 h 27"/>
                      <a:gd name="T50" fmla="*/ 15 w 53"/>
                      <a:gd name="T51" fmla="*/ 15 h 27"/>
                      <a:gd name="T52" fmla="*/ 15 w 53"/>
                      <a:gd name="T53" fmla="*/ 8 h 27"/>
                      <a:gd name="T54" fmla="*/ 19 w 53"/>
                      <a:gd name="T55" fmla="*/ 2 h 27"/>
                      <a:gd name="T56" fmla="*/ 19 w 53"/>
                      <a:gd name="T57" fmla="*/ 2 h 27"/>
                      <a:gd name="T58" fmla="*/ 17 w 53"/>
                      <a:gd name="T59" fmla="*/ 2 h 27"/>
                      <a:gd name="T60" fmla="*/ 15 w 53"/>
                      <a:gd name="T61" fmla="*/ 8 h 27"/>
                      <a:gd name="T62" fmla="*/ 13 w 53"/>
                      <a:gd name="T63" fmla="*/ 15 h 27"/>
                      <a:gd name="T64" fmla="*/ 9 w 53"/>
                      <a:gd name="T65" fmla="*/ 17 h 27"/>
                      <a:gd name="T66" fmla="*/ 3 w 53"/>
                      <a:gd name="T67" fmla="*/ 15 h 27"/>
                      <a:gd name="T68" fmla="*/ 0 w 53"/>
                      <a:gd name="T69" fmla="*/ 17 h 27"/>
                      <a:gd name="T70" fmla="*/ 0 w 53"/>
                      <a:gd name="T71" fmla="*/ 21 h 27"/>
                      <a:gd name="T72" fmla="*/ 0 w 53"/>
                      <a:gd name="T73" fmla="*/ 23 h 27"/>
                      <a:gd name="T74" fmla="*/ 5 w 53"/>
                      <a:gd name="T75"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27">
                        <a:moveTo>
                          <a:pt x="5" y="21"/>
                        </a:moveTo>
                        <a:lnTo>
                          <a:pt x="9" y="23"/>
                        </a:lnTo>
                        <a:lnTo>
                          <a:pt x="9" y="25"/>
                        </a:lnTo>
                        <a:lnTo>
                          <a:pt x="3" y="27"/>
                        </a:lnTo>
                        <a:lnTo>
                          <a:pt x="0" y="27"/>
                        </a:lnTo>
                        <a:lnTo>
                          <a:pt x="3" y="27"/>
                        </a:lnTo>
                        <a:lnTo>
                          <a:pt x="28" y="27"/>
                        </a:lnTo>
                        <a:lnTo>
                          <a:pt x="53" y="25"/>
                        </a:lnTo>
                        <a:lnTo>
                          <a:pt x="53" y="25"/>
                        </a:lnTo>
                        <a:lnTo>
                          <a:pt x="51" y="25"/>
                        </a:lnTo>
                        <a:lnTo>
                          <a:pt x="51" y="19"/>
                        </a:lnTo>
                        <a:lnTo>
                          <a:pt x="53" y="15"/>
                        </a:lnTo>
                        <a:lnTo>
                          <a:pt x="51" y="13"/>
                        </a:lnTo>
                        <a:lnTo>
                          <a:pt x="49" y="13"/>
                        </a:lnTo>
                        <a:lnTo>
                          <a:pt x="47" y="8"/>
                        </a:lnTo>
                        <a:lnTo>
                          <a:pt x="45" y="8"/>
                        </a:lnTo>
                        <a:lnTo>
                          <a:pt x="36" y="8"/>
                        </a:lnTo>
                        <a:lnTo>
                          <a:pt x="32" y="6"/>
                        </a:lnTo>
                        <a:lnTo>
                          <a:pt x="26" y="0"/>
                        </a:lnTo>
                        <a:lnTo>
                          <a:pt x="21" y="0"/>
                        </a:lnTo>
                        <a:lnTo>
                          <a:pt x="21" y="2"/>
                        </a:lnTo>
                        <a:lnTo>
                          <a:pt x="24" y="8"/>
                        </a:lnTo>
                        <a:lnTo>
                          <a:pt x="21" y="8"/>
                        </a:lnTo>
                        <a:lnTo>
                          <a:pt x="24" y="13"/>
                        </a:lnTo>
                        <a:lnTo>
                          <a:pt x="21" y="17"/>
                        </a:lnTo>
                        <a:lnTo>
                          <a:pt x="15" y="15"/>
                        </a:lnTo>
                        <a:lnTo>
                          <a:pt x="15" y="8"/>
                        </a:lnTo>
                        <a:lnTo>
                          <a:pt x="19" y="2"/>
                        </a:lnTo>
                        <a:lnTo>
                          <a:pt x="19" y="2"/>
                        </a:lnTo>
                        <a:lnTo>
                          <a:pt x="17" y="2"/>
                        </a:lnTo>
                        <a:lnTo>
                          <a:pt x="15" y="8"/>
                        </a:lnTo>
                        <a:lnTo>
                          <a:pt x="13" y="15"/>
                        </a:lnTo>
                        <a:lnTo>
                          <a:pt x="9" y="17"/>
                        </a:lnTo>
                        <a:lnTo>
                          <a:pt x="3" y="15"/>
                        </a:lnTo>
                        <a:lnTo>
                          <a:pt x="0" y="17"/>
                        </a:lnTo>
                        <a:lnTo>
                          <a:pt x="0" y="21"/>
                        </a:lnTo>
                        <a:lnTo>
                          <a:pt x="0" y="23"/>
                        </a:lnTo>
                        <a:lnTo>
                          <a:pt x="5" y="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8" name="Freeform 44">
                    <a:extLst>
                      <a:ext uri="{FF2B5EF4-FFF2-40B4-BE49-F238E27FC236}">
                        <a16:creationId xmlns:a16="http://schemas.microsoft.com/office/drawing/2014/main" id="{653B283E-DB3A-42DF-AD2A-01397BA8E5B6}"/>
                      </a:ext>
                    </a:extLst>
                  </p:cNvPr>
                  <p:cNvSpPr>
                    <a:spLocks noEditPoints="1"/>
                  </p:cNvSpPr>
                  <p:nvPr/>
                </p:nvSpPr>
                <p:spPr bwMode="auto">
                  <a:xfrm>
                    <a:off x="4716170" y="3042253"/>
                    <a:ext cx="174008" cy="136721"/>
                  </a:xfrm>
                  <a:custGeom>
                    <a:avLst/>
                    <a:gdLst>
                      <a:gd name="T0" fmla="*/ 99 w 126"/>
                      <a:gd name="T1" fmla="*/ 95 h 99"/>
                      <a:gd name="T2" fmla="*/ 101 w 126"/>
                      <a:gd name="T3" fmla="*/ 88 h 99"/>
                      <a:gd name="T4" fmla="*/ 92 w 126"/>
                      <a:gd name="T5" fmla="*/ 88 h 99"/>
                      <a:gd name="T6" fmla="*/ 92 w 126"/>
                      <a:gd name="T7" fmla="*/ 93 h 99"/>
                      <a:gd name="T8" fmla="*/ 118 w 126"/>
                      <a:gd name="T9" fmla="*/ 74 h 99"/>
                      <a:gd name="T10" fmla="*/ 122 w 126"/>
                      <a:gd name="T11" fmla="*/ 71 h 99"/>
                      <a:gd name="T12" fmla="*/ 80 w 126"/>
                      <a:gd name="T13" fmla="*/ 63 h 99"/>
                      <a:gd name="T14" fmla="*/ 71 w 126"/>
                      <a:gd name="T15" fmla="*/ 80 h 99"/>
                      <a:gd name="T16" fmla="*/ 67 w 126"/>
                      <a:gd name="T17" fmla="*/ 74 h 99"/>
                      <a:gd name="T18" fmla="*/ 59 w 126"/>
                      <a:gd name="T19" fmla="*/ 65 h 99"/>
                      <a:gd name="T20" fmla="*/ 59 w 126"/>
                      <a:gd name="T21" fmla="*/ 57 h 99"/>
                      <a:gd name="T22" fmla="*/ 67 w 126"/>
                      <a:gd name="T23" fmla="*/ 61 h 99"/>
                      <a:gd name="T24" fmla="*/ 67 w 126"/>
                      <a:gd name="T25" fmla="*/ 57 h 99"/>
                      <a:gd name="T26" fmla="*/ 78 w 126"/>
                      <a:gd name="T27" fmla="*/ 50 h 99"/>
                      <a:gd name="T28" fmla="*/ 73 w 126"/>
                      <a:gd name="T29" fmla="*/ 65 h 99"/>
                      <a:gd name="T30" fmla="*/ 75 w 126"/>
                      <a:gd name="T31" fmla="*/ 71 h 99"/>
                      <a:gd name="T32" fmla="*/ 71 w 126"/>
                      <a:gd name="T33" fmla="*/ 80 h 99"/>
                      <a:gd name="T34" fmla="*/ 78 w 126"/>
                      <a:gd name="T35" fmla="*/ 78 h 99"/>
                      <a:gd name="T36" fmla="*/ 73 w 126"/>
                      <a:gd name="T37" fmla="*/ 80 h 99"/>
                      <a:gd name="T38" fmla="*/ 65 w 126"/>
                      <a:gd name="T39" fmla="*/ 84 h 99"/>
                      <a:gd name="T40" fmla="*/ 71 w 126"/>
                      <a:gd name="T41" fmla="*/ 84 h 99"/>
                      <a:gd name="T42" fmla="*/ 69 w 126"/>
                      <a:gd name="T43" fmla="*/ 86 h 99"/>
                      <a:gd name="T44" fmla="*/ 54 w 126"/>
                      <a:gd name="T45" fmla="*/ 84 h 99"/>
                      <a:gd name="T46" fmla="*/ 59 w 126"/>
                      <a:gd name="T47" fmla="*/ 80 h 99"/>
                      <a:gd name="T48" fmla="*/ 46 w 126"/>
                      <a:gd name="T49" fmla="*/ 50 h 99"/>
                      <a:gd name="T50" fmla="*/ 44 w 126"/>
                      <a:gd name="T51" fmla="*/ 59 h 99"/>
                      <a:gd name="T52" fmla="*/ 42 w 126"/>
                      <a:gd name="T53" fmla="*/ 80 h 99"/>
                      <a:gd name="T54" fmla="*/ 48 w 126"/>
                      <a:gd name="T55" fmla="*/ 84 h 99"/>
                      <a:gd name="T56" fmla="*/ 52 w 126"/>
                      <a:gd name="T57" fmla="*/ 78 h 99"/>
                      <a:gd name="T58" fmla="*/ 37 w 126"/>
                      <a:gd name="T59" fmla="*/ 63 h 99"/>
                      <a:gd name="T60" fmla="*/ 48 w 126"/>
                      <a:gd name="T61" fmla="*/ 74 h 99"/>
                      <a:gd name="T62" fmla="*/ 37 w 126"/>
                      <a:gd name="T63" fmla="*/ 78 h 99"/>
                      <a:gd name="T64" fmla="*/ 33 w 126"/>
                      <a:gd name="T65" fmla="*/ 65 h 99"/>
                      <a:gd name="T66" fmla="*/ 52 w 126"/>
                      <a:gd name="T67" fmla="*/ 15 h 99"/>
                      <a:gd name="T68" fmla="*/ 12 w 126"/>
                      <a:gd name="T69" fmla="*/ 29 h 99"/>
                      <a:gd name="T70" fmla="*/ 14 w 126"/>
                      <a:gd name="T71" fmla="*/ 31 h 99"/>
                      <a:gd name="T72" fmla="*/ 10 w 126"/>
                      <a:gd name="T73" fmla="*/ 29 h 99"/>
                      <a:gd name="T74" fmla="*/ 23 w 126"/>
                      <a:gd name="T75" fmla="*/ 23 h 99"/>
                      <a:gd name="T76" fmla="*/ 37 w 126"/>
                      <a:gd name="T77" fmla="*/ 25 h 99"/>
                      <a:gd name="T78" fmla="*/ 42 w 126"/>
                      <a:gd name="T79" fmla="*/ 10 h 99"/>
                      <a:gd name="T80" fmla="*/ 40 w 126"/>
                      <a:gd name="T81" fmla="*/ 6 h 99"/>
                      <a:gd name="T82" fmla="*/ 25 w 126"/>
                      <a:gd name="T83" fmla="*/ 17 h 99"/>
                      <a:gd name="T84" fmla="*/ 10 w 126"/>
                      <a:gd name="T85" fmla="*/ 23 h 99"/>
                      <a:gd name="T86" fmla="*/ 6 w 126"/>
                      <a:gd name="T87" fmla="*/ 31 h 99"/>
                      <a:gd name="T88" fmla="*/ 29 w 126"/>
                      <a:gd name="T89" fmla="*/ 82 h 99"/>
                      <a:gd name="T90" fmla="*/ 25 w 126"/>
                      <a:gd name="T91" fmla="*/ 78 h 99"/>
                      <a:gd name="T92" fmla="*/ 27 w 126"/>
                      <a:gd name="T93" fmla="*/ 69 h 99"/>
                      <a:gd name="T94" fmla="*/ 35 w 126"/>
                      <a:gd name="T95" fmla="*/ 57 h 99"/>
                      <a:gd name="T96" fmla="*/ 40 w 126"/>
                      <a:gd name="T97" fmla="*/ 48 h 99"/>
                      <a:gd name="T98" fmla="*/ 48 w 126"/>
                      <a:gd name="T99" fmla="*/ 46 h 99"/>
                      <a:gd name="T100" fmla="*/ 50 w 126"/>
                      <a:gd name="T101" fmla="*/ 38 h 99"/>
                      <a:gd name="T102" fmla="*/ 37 w 126"/>
                      <a:gd name="T103" fmla="*/ 34 h 99"/>
                      <a:gd name="T104" fmla="*/ 33 w 126"/>
                      <a:gd name="T105" fmla="*/ 25 h 99"/>
                      <a:gd name="T106" fmla="*/ 21 w 126"/>
                      <a:gd name="T107" fmla="*/ 27 h 99"/>
                      <a:gd name="T108" fmla="*/ 27 w 126"/>
                      <a:gd name="T109" fmla="*/ 38 h 99"/>
                      <a:gd name="T110" fmla="*/ 21 w 126"/>
                      <a:gd name="T111" fmla="*/ 34 h 99"/>
                      <a:gd name="T112" fmla="*/ 16 w 126"/>
                      <a:gd name="T113" fmla="*/ 38 h 99"/>
                      <a:gd name="T114" fmla="*/ 6 w 126"/>
                      <a:gd name="T115" fmla="*/ 36 h 99"/>
                      <a:gd name="T116" fmla="*/ 4 w 126"/>
                      <a:gd name="T117" fmla="*/ 44 h 99"/>
                      <a:gd name="T118" fmla="*/ 6 w 126"/>
                      <a:gd name="T119" fmla="*/ 55 h 99"/>
                      <a:gd name="T120" fmla="*/ 2 w 126"/>
                      <a:gd name="T121" fmla="*/ 67 h 99"/>
                      <a:gd name="T122" fmla="*/ 10 w 126"/>
                      <a:gd name="T123" fmla="*/ 78 h 99"/>
                      <a:gd name="T124" fmla="*/ 25 w 126"/>
                      <a:gd name="T125" fmla="*/ 8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99">
                        <a:moveTo>
                          <a:pt x="90" y="97"/>
                        </a:moveTo>
                        <a:lnTo>
                          <a:pt x="92" y="97"/>
                        </a:lnTo>
                        <a:lnTo>
                          <a:pt x="96" y="99"/>
                        </a:lnTo>
                        <a:lnTo>
                          <a:pt x="99" y="95"/>
                        </a:lnTo>
                        <a:lnTo>
                          <a:pt x="101" y="97"/>
                        </a:lnTo>
                        <a:lnTo>
                          <a:pt x="101" y="95"/>
                        </a:lnTo>
                        <a:lnTo>
                          <a:pt x="99" y="90"/>
                        </a:lnTo>
                        <a:lnTo>
                          <a:pt x="101" y="88"/>
                        </a:lnTo>
                        <a:lnTo>
                          <a:pt x="96" y="86"/>
                        </a:lnTo>
                        <a:lnTo>
                          <a:pt x="96" y="88"/>
                        </a:lnTo>
                        <a:lnTo>
                          <a:pt x="94" y="86"/>
                        </a:lnTo>
                        <a:lnTo>
                          <a:pt x="92" y="88"/>
                        </a:lnTo>
                        <a:lnTo>
                          <a:pt x="92" y="90"/>
                        </a:lnTo>
                        <a:lnTo>
                          <a:pt x="94" y="90"/>
                        </a:lnTo>
                        <a:lnTo>
                          <a:pt x="94" y="93"/>
                        </a:lnTo>
                        <a:lnTo>
                          <a:pt x="92" y="93"/>
                        </a:lnTo>
                        <a:lnTo>
                          <a:pt x="90" y="97"/>
                        </a:lnTo>
                        <a:lnTo>
                          <a:pt x="90" y="97"/>
                        </a:lnTo>
                        <a:close/>
                        <a:moveTo>
                          <a:pt x="120" y="67"/>
                        </a:moveTo>
                        <a:lnTo>
                          <a:pt x="118" y="74"/>
                        </a:lnTo>
                        <a:lnTo>
                          <a:pt x="120" y="78"/>
                        </a:lnTo>
                        <a:lnTo>
                          <a:pt x="126" y="80"/>
                        </a:lnTo>
                        <a:lnTo>
                          <a:pt x="126" y="76"/>
                        </a:lnTo>
                        <a:lnTo>
                          <a:pt x="122" y="71"/>
                        </a:lnTo>
                        <a:lnTo>
                          <a:pt x="120" y="67"/>
                        </a:lnTo>
                        <a:lnTo>
                          <a:pt x="120" y="67"/>
                        </a:lnTo>
                        <a:close/>
                        <a:moveTo>
                          <a:pt x="80" y="59"/>
                        </a:moveTo>
                        <a:lnTo>
                          <a:pt x="80" y="63"/>
                        </a:lnTo>
                        <a:lnTo>
                          <a:pt x="82" y="65"/>
                        </a:lnTo>
                        <a:lnTo>
                          <a:pt x="80" y="59"/>
                        </a:lnTo>
                        <a:lnTo>
                          <a:pt x="80" y="59"/>
                        </a:lnTo>
                        <a:close/>
                        <a:moveTo>
                          <a:pt x="71" y="80"/>
                        </a:moveTo>
                        <a:lnTo>
                          <a:pt x="67" y="80"/>
                        </a:lnTo>
                        <a:lnTo>
                          <a:pt x="65" y="78"/>
                        </a:lnTo>
                        <a:lnTo>
                          <a:pt x="67" y="76"/>
                        </a:lnTo>
                        <a:lnTo>
                          <a:pt x="67" y="74"/>
                        </a:lnTo>
                        <a:lnTo>
                          <a:pt x="63" y="71"/>
                        </a:lnTo>
                        <a:lnTo>
                          <a:pt x="61" y="71"/>
                        </a:lnTo>
                        <a:lnTo>
                          <a:pt x="56" y="69"/>
                        </a:lnTo>
                        <a:lnTo>
                          <a:pt x="59" y="65"/>
                        </a:lnTo>
                        <a:lnTo>
                          <a:pt x="56" y="63"/>
                        </a:lnTo>
                        <a:lnTo>
                          <a:pt x="56" y="59"/>
                        </a:lnTo>
                        <a:lnTo>
                          <a:pt x="59" y="59"/>
                        </a:lnTo>
                        <a:lnTo>
                          <a:pt x="59" y="57"/>
                        </a:lnTo>
                        <a:lnTo>
                          <a:pt x="61" y="55"/>
                        </a:lnTo>
                        <a:lnTo>
                          <a:pt x="63" y="57"/>
                        </a:lnTo>
                        <a:lnTo>
                          <a:pt x="63" y="59"/>
                        </a:lnTo>
                        <a:lnTo>
                          <a:pt x="67" y="61"/>
                        </a:lnTo>
                        <a:lnTo>
                          <a:pt x="67" y="61"/>
                        </a:lnTo>
                        <a:lnTo>
                          <a:pt x="69" y="61"/>
                        </a:lnTo>
                        <a:lnTo>
                          <a:pt x="69" y="59"/>
                        </a:lnTo>
                        <a:lnTo>
                          <a:pt x="67" y="57"/>
                        </a:lnTo>
                        <a:lnTo>
                          <a:pt x="65" y="55"/>
                        </a:lnTo>
                        <a:lnTo>
                          <a:pt x="67" y="50"/>
                        </a:lnTo>
                        <a:lnTo>
                          <a:pt x="73" y="50"/>
                        </a:lnTo>
                        <a:lnTo>
                          <a:pt x="78" y="50"/>
                        </a:lnTo>
                        <a:lnTo>
                          <a:pt x="78" y="52"/>
                        </a:lnTo>
                        <a:lnTo>
                          <a:pt x="80" y="57"/>
                        </a:lnTo>
                        <a:lnTo>
                          <a:pt x="78" y="63"/>
                        </a:lnTo>
                        <a:lnTo>
                          <a:pt x="73" y="65"/>
                        </a:lnTo>
                        <a:lnTo>
                          <a:pt x="73" y="65"/>
                        </a:lnTo>
                        <a:lnTo>
                          <a:pt x="78" y="67"/>
                        </a:lnTo>
                        <a:lnTo>
                          <a:pt x="78" y="71"/>
                        </a:lnTo>
                        <a:lnTo>
                          <a:pt x="75" y="71"/>
                        </a:lnTo>
                        <a:lnTo>
                          <a:pt x="71" y="74"/>
                        </a:lnTo>
                        <a:lnTo>
                          <a:pt x="71" y="78"/>
                        </a:lnTo>
                        <a:lnTo>
                          <a:pt x="71" y="80"/>
                        </a:lnTo>
                        <a:lnTo>
                          <a:pt x="71" y="80"/>
                        </a:lnTo>
                        <a:close/>
                        <a:moveTo>
                          <a:pt x="73" y="80"/>
                        </a:moveTo>
                        <a:lnTo>
                          <a:pt x="73" y="82"/>
                        </a:lnTo>
                        <a:lnTo>
                          <a:pt x="75" y="80"/>
                        </a:lnTo>
                        <a:lnTo>
                          <a:pt x="78" y="78"/>
                        </a:lnTo>
                        <a:lnTo>
                          <a:pt x="78" y="76"/>
                        </a:lnTo>
                        <a:lnTo>
                          <a:pt x="73" y="78"/>
                        </a:lnTo>
                        <a:lnTo>
                          <a:pt x="73" y="80"/>
                        </a:lnTo>
                        <a:lnTo>
                          <a:pt x="73" y="80"/>
                        </a:lnTo>
                        <a:close/>
                        <a:moveTo>
                          <a:pt x="59" y="80"/>
                        </a:moveTo>
                        <a:lnTo>
                          <a:pt x="61" y="84"/>
                        </a:lnTo>
                        <a:lnTo>
                          <a:pt x="65" y="84"/>
                        </a:lnTo>
                        <a:lnTo>
                          <a:pt x="65" y="84"/>
                        </a:lnTo>
                        <a:lnTo>
                          <a:pt x="67" y="80"/>
                        </a:lnTo>
                        <a:lnTo>
                          <a:pt x="71" y="82"/>
                        </a:lnTo>
                        <a:lnTo>
                          <a:pt x="71" y="80"/>
                        </a:lnTo>
                        <a:lnTo>
                          <a:pt x="71" y="84"/>
                        </a:lnTo>
                        <a:lnTo>
                          <a:pt x="69" y="86"/>
                        </a:lnTo>
                        <a:lnTo>
                          <a:pt x="69" y="90"/>
                        </a:lnTo>
                        <a:lnTo>
                          <a:pt x="69" y="90"/>
                        </a:lnTo>
                        <a:lnTo>
                          <a:pt x="69" y="86"/>
                        </a:lnTo>
                        <a:lnTo>
                          <a:pt x="67" y="88"/>
                        </a:lnTo>
                        <a:lnTo>
                          <a:pt x="61" y="88"/>
                        </a:lnTo>
                        <a:lnTo>
                          <a:pt x="54" y="88"/>
                        </a:lnTo>
                        <a:lnTo>
                          <a:pt x="54" y="84"/>
                        </a:lnTo>
                        <a:lnTo>
                          <a:pt x="56" y="84"/>
                        </a:lnTo>
                        <a:lnTo>
                          <a:pt x="54" y="82"/>
                        </a:lnTo>
                        <a:lnTo>
                          <a:pt x="56" y="80"/>
                        </a:lnTo>
                        <a:lnTo>
                          <a:pt x="59" y="80"/>
                        </a:lnTo>
                        <a:lnTo>
                          <a:pt x="59" y="80"/>
                        </a:lnTo>
                        <a:close/>
                        <a:moveTo>
                          <a:pt x="44" y="59"/>
                        </a:moveTo>
                        <a:lnTo>
                          <a:pt x="46" y="57"/>
                        </a:lnTo>
                        <a:lnTo>
                          <a:pt x="46" y="50"/>
                        </a:lnTo>
                        <a:lnTo>
                          <a:pt x="48" y="57"/>
                        </a:lnTo>
                        <a:lnTo>
                          <a:pt x="46" y="59"/>
                        </a:lnTo>
                        <a:lnTo>
                          <a:pt x="44" y="59"/>
                        </a:lnTo>
                        <a:lnTo>
                          <a:pt x="44" y="59"/>
                        </a:lnTo>
                        <a:close/>
                        <a:moveTo>
                          <a:pt x="42" y="80"/>
                        </a:moveTo>
                        <a:lnTo>
                          <a:pt x="44" y="84"/>
                        </a:lnTo>
                        <a:lnTo>
                          <a:pt x="46" y="82"/>
                        </a:lnTo>
                        <a:lnTo>
                          <a:pt x="42" y="80"/>
                        </a:lnTo>
                        <a:lnTo>
                          <a:pt x="42" y="80"/>
                        </a:lnTo>
                        <a:close/>
                        <a:moveTo>
                          <a:pt x="50" y="74"/>
                        </a:moveTo>
                        <a:lnTo>
                          <a:pt x="50" y="80"/>
                        </a:lnTo>
                        <a:lnTo>
                          <a:pt x="48" y="84"/>
                        </a:lnTo>
                        <a:lnTo>
                          <a:pt x="48" y="84"/>
                        </a:lnTo>
                        <a:lnTo>
                          <a:pt x="50" y="82"/>
                        </a:lnTo>
                        <a:lnTo>
                          <a:pt x="52" y="78"/>
                        </a:lnTo>
                        <a:lnTo>
                          <a:pt x="52" y="78"/>
                        </a:lnTo>
                        <a:lnTo>
                          <a:pt x="50" y="74"/>
                        </a:lnTo>
                        <a:lnTo>
                          <a:pt x="50" y="74"/>
                        </a:lnTo>
                        <a:close/>
                        <a:moveTo>
                          <a:pt x="33" y="65"/>
                        </a:moveTo>
                        <a:lnTo>
                          <a:pt x="37" y="63"/>
                        </a:lnTo>
                        <a:lnTo>
                          <a:pt x="42" y="65"/>
                        </a:lnTo>
                        <a:lnTo>
                          <a:pt x="46" y="65"/>
                        </a:lnTo>
                        <a:lnTo>
                          <a:pt x="48" y="71"/>
                        </a:lnTo>
                        <a:lnTo>
                          <a:pt x="48" y="74"/>
                        </a:lnTo>
                        <a:lnTo>
                          <a:pt x="46" y="78"/>
                        </a:lnTo>
                        <a:lnTo>
                          <a:pt x="42" y="80"/>
                        </a:lnTo>
                        <a:lnTo>
                          <a:pt x="40" y="78"/>
                        </a:lnTo>
                        <a:lnTo>
                          <a:pt x="37" y="78"/>
                        </a:lnTo>
                        <a:lnTo>
                          <a:pt x="33" y="74"/>
                        </a:lnTo>
                        <a:lnTo>
                          <a:pt x="31" y="69"/>
                        </a:lnTo>
                        <a:lnTo>
                          <a:pt x="33" y="65"/>
                        </a:lnTo>
                        <a:lnTo>
                          <a:pt x="33" y="65"/>
                        </a:lnTo>
                        <a:close/>
                        <a:moveTo>
                          <a:pt x="48" y="15"/>
                        </a:moveTo>
                        <a:lnTo>
                          <a:pt x="50" y="12"/>
                        </a:lnTo>
                        <a:lnTo>
                          <a:pt x="54" y="12"/>
                        </a:lnTo>
                        <a:lnTo>
                          <a:pt x="52" y="15"/>
                        </a:lnTo>
                        <a:lnTo>
                          <a:pt x="48" y="15"/>
                        </a:lnTo>
                        <a:lnTo>
                          <a:pt x="48" y="15"/>
                        </a:lnTo>
                        <a:close/>
                        <a:moveTo>
                          <a:pt x="12" y="34"/>
                        </a:moveTo>
                        <a:lnTo>
                          <a:pt x="12" y="29"/>
                        </a:lnTo>
                        <a:lnTo>
                          <a:pt x="16" y="27"/>
                        </a:lnTo>
                        <a:lnTo>
                          <a:pt x="19" y="25"/>
                        </a:lnTo>
                        <a:lnTo>
                          <a:pt x="19" y="29"/>
                        </a:lnTo>
                        <a:lnTo>
                          <a:pt x="14" y="31"/>
                        </a:lnTo>
                        <a:lnTo>
                          <a:pt x="12" y="34"/>
                        </a:lnTo>
                        <a:lnTo>
                          <a:pt x="12" y="34"/>
                        </a:lnTo>
                        <a:close/>
                        <a:moveTo>
                          <a:pt x="12" y="36"/>
                        </a:moveTo>
                        <a:lnTo>
                          <a:pt x="10" y="29"/>
                        </a:lnTo>
                        <a:lnTo>
                          <a:pt x="12" y="27"/>
                        </a:lnTo>
                        <a:lnTo>
                          <a:pt x="19" y="23"/>
                        </a:lnTo>
                        <a:lnTo>
                          <a:pt x="19" y="23"/>
                        </a:lnTo>
                        <a:lnTo>
                          <a:pt x="23" y="23"/>
                        </a:lnTo>
                        <a:lnTo>
                          <a:pt x="27" y="25"/>
                        </a:lnTo>
                        <a:lnTo>
                          <a:pt x="29" y="23"/>
                        </a:lnTo>
                        <a:lnTo>
                          <a:pt x="33" y="23"/>
                        </a:lnTo>
                        <a:lnTo>
                          <a:pt x="37" y="25"/>
                        </a:lnTo>
                        <a:lnTo>
                          <a:pt x="40" y="23"/>
                        </a:lnTo>
                        <a:lnTo>
                          <a:pt x="42" y="17"/>
                        </a:lnTo>
                        <a:lnTo>
                          <a:pt x="42" y="12"/>
                        </a:lnTo>
                        <a:lnTo>
                          <a:pt x="42" y="10"/>
                        </a:lnTo>
                        <a:lnTo>
                          <a:pt x="42" y="6"/>
                        </a:lnTo>
                        <a:lnTo>
                          <a:pt x="44" y="2"/>
                        </a:lnTo>
                        <a:lnTo>
                          <a:pt x="44" y="0"/>
                        </a:lnTo>
                        <a:lnTo>
                          <a:pt x="40" y="6"/>
                        </a:lnTo>
                        <a:lnTo>
                          <a:pt x="33" y="8"/>
                        </a:lnTo>
                        <a:lnTo>
                          <a:pt x="29" y="8"/>
                        </a:lnTo>
                        <a:lnTo>
                          <a:pt x="27" y="12"/>
                        </a:lnTo>
                        <a:lnTo>
                          <a:pt x="25" y="17"/>
                        </a:lnTo>
                        <a:lnTo>
                          <a:pt x="23" y="19"/>
                        </a:lnTo>
                        <a:lnTo>
                          <a:pt x="16" y="19"/>
                        </a:lnTo>
                        <a:lnTo>
                          <a:pt x="12" y="23"/>
                        </a:lnTo>
                        <a:lnTo>
                          <a:pt x="10" y="23"/>
                        </a:lnTo>
                        <a:lnTo>
                          <a:pt x="8" y="23"/>
                        </a:lnTo>
                        <a:lnTo>
                          <a:pt x="6" y="27"/>
                        </a:lnTo>
                        <a:lnTo>
                          <a:pt x="4" y="29"/>
                        </a:lnTo>
                        <a:lnTo>
                          <a:pt x="6" y="31"/>
                        </a:lnTo>
                        <a:lnTo>
                          <a:pt x="8" y="31"/>
                        </a:lnTo>
                        <a:lnTo>
                          <a:pt x="12" y="36"/>
                        </a:lnTo>
                        <a:lnTo>
                          <a:pt x="12" y="36"/>
                        </a:lnTo>
                        <a:close/>
                        <a:moveTo>
                          <a:pt x="29" y="82"/>
                        </a:moveTo>
                        <a:lnTo>
                          <a:pt x="29" y="82"/>
                        </a:lnTo>
                        <a:lnTo>
                          <a:pt x="29" y="80"/>
                        </a:lnTo>
                        <a:lnTo>
                          <a:pt x="27" y="78"/>
                        </a:lnTo>
                        <a:lnTo>
                          <a:pt x="25" y="78"/>
                        </a:lnTo>
                        <a:lnTo>
                          <a:pt x="25" y="74"/>
                        </a:lnTo>
                        <a:lnTo>
                          <a:pt x="27" y="71"/>
                        </a:lnTo>
                        <a:lnTo>
                          <a:pt x="29" y="69"/>
                        </a:lnTo>
                        <a:lnTo>
                          <a:pt x="27" y="69"/>
                        </a:lnTo>
                        <a:lnTo>
                          <a:pt x="27" y="65"/>
                        </a:lnTo>
                        <a:lnTo>
                          <a:pt x="33" y="61"/>
                        </a:lnTo>
                        <a:lnTo>
                          <a:pt x="33" y="61"/>
                        </a:lnTo>
                        <a:lnTo>
                          <a:pt x="35" y="57"/>
                        </a:lnTo>
                        <a:lnTo>
                          <a:pt x="37" y="59"/>
                        </a:lnTo>
                        <a:lnTo>
                          <a:pt x="42" y="57"/>
                        </a:lnTo>
                        <a:lnTo>
                          <a:pt x="42" y="50"/>
                        </a:lnTo>
                        <a:lnTo>
                          <a:pt x="40" y="48"/>
                        </a:lnTo>
                        <a:lnTo>
                          <a:pt x="42" y="46"/>
                        </a:lnTo>
                        <a:lnTo>
                          <a:pt x="44" y="44"/>
                        </a:lnTo>
                        <a:lnTo>
                          <a:pt x="48" y="48"/>
                        </a:lnTo>
                        <a:lnTo>
                          <a:pt x="48" y="46"/>
                        </a:lnTo>
                        <a:lnTo>
                          <a:pt x="50" y="46"/>
                        </a:lnTo>
                        <a:lnTo>
                          <a:pt x="52" y="46"/>
                        </a:lnTo>
                        <a:lnTo>
                          <a:pt x="52" y="42"/>
                        </a:lnTo>
                        <a:lnTo>
                          <a:pt x="50" y="38"/>
                        </a:lnTo>
                        <a:lnTo>
                          <a:pt x="48" y="40"/>
                        </a:lnTo>
                        <a:lnTo>
                          <a:pt x="42" y="40"/>
                        </a:lnTo>
                        <a:lnTo>
                          <a:pt x="40" y="38"/>
                        </a:lnTo>
                        <a:lnTo>
                          <a:pt x="37" y="34"/>
                        </a:lnTo>
                        <a:lnTo>
                          <a:pt x="35" y="34"/>
                        </a:lnTo>
                        <a:lnTo>
                          <a:pt x="37" y="31"/>
                        </a:lnTo>
                        <a:lnTo>
                          <a:pt x="37" y="27"/>
                        </a:lnTo>
                        <a:lnTo>
                          <a:pt x="33" y="25"/>
                        </a:lnTo>
                        <a:lnTo>
                          <a:pt x="29" y="25"/>
                        </a:lnTo>
                        <a:lnTo>
                          <a:pt x="25" y="27"/>
                        </a:lnTo>
                        <a:lnTo>
                          <a:pt x="23" y="25"/>
                        </a:lnTo>
                        <a:lnTo>
                          <a:pt x="21" y="27"/>
                        </a:lnTo>
                        <a:lnTo>
                          <a:pt x="25" y="31"/>
                        </a:lnTo>
                        <a:lnTo>
                          <a:pt x="23" y="34"/>
                        </a:lnTo>
                        <a:lnTo>
                          <a:pt x="27" y="38"/>
                        </a:lnTo>
                        <a:lnTo>
                          <a:pt x="27" y="38"/>
                        </a:lnTo>
                        <a:lnTo>
                          <a:pt x="23" y="38"/>
                        </a:lnTo>
                        <a:lnTo>
                          <a:pt x="21" y="38"/>
                        </a:lnTo>
                        <a:lnTo>
                          <a:pt x="19" y="36"/>
                        </a:lnTo>
                        <a:lnTo>
                          <a:pt x="21" y="34"/>
                        </a:lnTo>
                        <a:lnTo>
                          <a:pt x="19" y="29"/>
                        </a:lnTo>
                        <a:lnTo>
                          <a:pt x="19" y="29"/>
                        </a:lnTo>
                        <a:lnTo>
                          <a:pt x="14" y="36"/>
                        </a:lnTo>
                        <a:lnTo>
                          <a:pt x="16" y="38"/>
                        </a:lnTo>
                        <a:lnTo>
                          <a:pt x="12" y="40"/>
                        </a:lnTo>
                        <a:lnTo>
                          <a:pt x="10" y="38"/>
                        </a:lnTo>
                        <a:lnTo>
                          <a:pt x="8" y="38"/>
                        </a:lnTo>
                        <a:lnTo>
                          <a:pt x="6" y="36"/>
                        </a:lnTo>
                        <a:lnTo>
                          <a:pt x="2" y="40"/>
                        </a:lnTo>
                        <a:lnTo>
                          <a:pt x="6" y="42"/>
                        </a:lnTo>
                        <a:lnTo>
                          <a:pt x="6" y="46"/>
                        </a:lnTo>
                        <a:lnTo>
                          <a:pt x="4" y="44"/>
                        </a:lnTo>
                        <a:lnTo>
                          <a:pt x="2" y="44"/>
                        </a:lnTo>
                        <a:lnTo>
                          <a:pt x="4" y="50"/>
                        </a:lnTo>
                        <a:lnTo>
                          <a:pt x="6" y="50"/>
                        </a:lnTo>
                        <a:lnTo>
                          <a:pt x="6" y="55"/>
                        </a:lnTo>
                        <a:lnTo>
                          <a:pt x="8" y="57"/>
                        </a:lnTo>
                        <a:lnTo>
                          <a:pt x="2" y="61"/>
                        </a:lnTo>
                        <a:lnTo>
                          <a:pt x="0" y="65"/>
                        </a:lnTo>
                        <a:lnTo>
                          <a:pt x="2" y="67"/>
                        </a:lnTo>
                        <a:lnTo>
                          <a:pt x="6" y="65"/>
                        </a:lnTo>
                        <a:lnTo>
                          <a:pt x="10" y="69"/>
                        </a:lnTo>
                        <a:lnTo>
                          <a:pt x="12" y="76"/>
                        </a:lnTo>
                        <a:lnTo>
                          <a:pt x="10" y="78"/>
                        </a:lnTo>
                        <a:lnTo>
                          <a:pt x="10" y="80"/>
                        </a:lnTo>
                        <a:lnTo>
                          <a:pt x="16" y="80"/>
                        </a:lnTo>
                        <a:lnTo>
                          <a:pt x="23" y="82"/>
                        </a:lnTo>
                        <a:lnTo>
                          <a:pt x="25" y="82"/>
                        </a:lnTo>
                        <a:lnTo>
                          <a:pt x="29" y="82"/>
                        </a:lnTo>
                        <a:close/>
                      </a:path>
                    </a:pathLst>
                  </a:custGeom>
                  <a:solidFill>
                    <a:schemeClr val="bg1">
                      <a:lumMod val="75000"/>
                    </a:schemeClr>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9" name="Freeform 45">
                    <a:extLst>
                      <a:ext uri="{FF2B5EF4-FFF2-40B4-BE49-F238E27FC236}">
                        <a16:creationId xmlns:a16="http://schemas.microsoft.com/office/drawing/2014/main" id="{18A07B43-1AEB-4AA5-AB8E-775A34CAC91B}"/>
                      </a:ext>
                    </a:extLst>
                  </p:cNvPr>
                  <p:cNvSpPr>
                    <a:spLocks noEditPoints="1"/>
                  </p:cNvSpPr>
                  <p:nvPr/>
                </p:nvSpPr>
                <p:spPr bwMode="auto">
                  <a:xfrm>
                    <a:off x="4627785" y="2393175"/>
                    <a:ext cx="562074" cy="643553"/>
                  </a:xfrm>
                  <a:custGeom>
                    <a:avLst/>
                    <a:gdLst>
                      <a:gd name="T0" fmla="*/ 390 w 407"/>
                      <a:gd name="T1" fmla="*/ 59 h 466"/>
                      <a:gd name="T2" fmla="*/ 403 w 407"/>
                      <a:gd name="T3" fmla="*/ 31 h 466"/>
                      <a:gd name="T4" fmla="*/ 373 w 407"/>
                      <a:gd name="T5" fmla="*/ 21 h 466"/>
                      <a:gd name="T6" fmla="*/ 356 w 407"/>
                      <a:gd name="T7" fmla="*/ 21 h 466"/>
                      <a:gd name="T8" fmla="*/ 344 w 407"/>
                      <a:gd name="T9" fmla="*/ 0 h 466"/>
                      <a:gd name="T10" fmla="*/ 331 w 407"/>
                      <a:gd name="T11" fmla="*/ 29 h 466"/>
                      <a:gd name="T12" fmla="*/ 306 w 407"/>
                      <a:gd name="T13" fmla="*/ 42 h 466"/>
                      <a:gd name="T14" fmla="*/ 293 w 407"/>
                      <a:gd name="T15" fmla="*/ 15 h 466"/>
                      <a:gd name="T16" fmla="*/ 283 w 407"/>
                      <a:gd name="T17" fmla="*/ 48 h 466"/>
                      <a:gd name="T18" fmla="*/ 257 w 407"/>
                      <a:gd name="T19" fmla="*/ 52 h 466"/>
                      <a:gd name="T20" fmla="*/ 232 w 407"/>
                      <a:gd name="T21" fmla="*/ 78 h 466"/>
                      <a:gd name="T22" fmla="*/ 222 w 407"/>
                      <a:gd name="T23" fmla="*/ 86 h 466"/>
                      <a:gd name="T24" fmla="*/ 201 w 407"/>
                      <a:gd name="T25" fmla="*/ 86 h 466"/>
                      <a:gd name="T26" fmla="*/ 179 w 407"/>
                      <a:gd name="T27" fmla="*/ 114 h 466"/>
                      <a:gd name="T28" fmla="*/ 177 w 407"/>
                      <a:gd name="T29" fmla="*/ 126 h 466"/>
                      <a:gd name="T30" fmla="*/ 158 w 407"/>
                      <a:gd name="T31" fmla="*/ 141 h 466"/>
                      <a:gd name="T32" fmla="*/ 160 w 407"/>
                      <a:gd name="T33" fmla="*/ 158 h 466"/>
                      <a:gd name="T34" fmla="*/ 139 w 407"/>
                      <a:gd name="T35" fmla="*/ 181 h 466"/>
                      <a:gd name="T36" fmla="*/ 137 w 407"/>
                      <a:gd name="T37" fmla="*/ 198 h 466"/>
                      <a:gd name="T38" fmla="*/ 129 w 407"/>
                      <a:gd name="T39" fmla="*/ 223 h 466"/>
                      <a:gd name="T40" fmla="*/ 108 w 407"/>
                      <a:gd name="T41" fmla="*/ 251 h 466"/>
                      <a:gd name="T42" fmla="*/ 83 w 407"/>
                      <a:gd name="T43" fmla="*/ 282 h 466"/>
                      <a:gd name="T44" fmla="*/ 112 w 407"/>
                      <a:gd name="T45" fmla="*/ 280 h 466"/>
                      <a:gd name="T46" fmla="*/ 74 w 407"/>
                      <a:gd name="T47" fmla="*/ 291 h 466"/>
                      <a:gd name="T48" fmla="*/ 64 w 407"/>
                      <a:gd name="T49" fmla="*/ 310 h 466"/>
                      <a:gd name="T50" fmla="*/ 47 w 407"/>
                      <a:gd name="T51" fmla="*/ 314 h 466"/>
                      <a:gd name="T52" fmla="*/ 38 w 407"/>
                      <a:gd name="T53" fmla="*/ 331 h 466"/>
                      <a:gd name="T54" fmla="*/ 7 w 407"/>
                      <a:gd name="T55" fmla="*/ 335 h 466"/>
                      <a:gd name="T56" fmla="*/ 13 w 407"/>
                      <a:gd name="T57" fmla="*/ 356 h 466"/>
                      <a:gd name="T58" fmla="*/ 32 w 407"/>
                      <a:gd name="T59" fmla="*/ 362 h 466"/>
                      <a:gd name="T60" fmla="*/ 38 w 407"/>
                      <a:gd name="T61" fmla="*/ 371 h 466"/>
                      <a:gd name="T62" fmla="*/ 11 w 407"/>
                      <a:gd name="T63" fmla="*/ 381 h 466"/>
                      <a:gd name="T64" fmla="*/ 38 w 407"/>
                      <a:gd name="T65" fmla="*/ 388 h 466"/>
                      <a:gd name="T66" fmla="*/ 17 w 407"/>
                      <a:gd name="T67" fmla="*/ 415 h 466"/>
                      <a:gd name="T68" fmla="*/ 30 w 407"/>
                      <a:gd name="T69" fmla="*/ 436 h 466"/>
                      <a:gd name="T70" fmla="*/ 49 w 407"/>
                      <a:gd name="T71" fmla="*/ 466 h 466"/>
                      <a:gd name="T72" fmla="*/ 85 w 407"/>
                      <a:gd name="T73" fmla="*/ 432 h 466"/>
                      <a:gd name="T74" fmla="*/ 101 w 407"/>
                      <a:gd name="T75" fmla="*/ 419 h 466"/>
                      <a:gd name="T76" fmla="*/ 127 w 407"/>
                      <a:gd name="T77" fmla="*/ 434 h 466"/>
                      <a:gd name="T78" fmla="*/ 127 w 407"/>
                      <a:gd name="T79" fmla="*/ 329 h 466"/>
                      <a:gd name="T80" fmla="*/ 154 w 407"/>
                      <a:gd name="T81" fmla="*/ 196 h 466"/>
                      <a:gd name="T82" fmla="*/ 205 w 407"/>
                      <a:gd name="T83" fmla="*/ 122 h 466"/>
                      <a:gd name="T84" fmla="*/ 241 w 407"/>
                      <a:gd name="T85" fmla="*/ 90 h 466"/>
                      <a:gd name="T86" fmla="*/ 310 w 407"/>
                      <a:gd name="T87" fmla="*/ 99 h 466"/>
                      <a:gd name="T88" fmla="*/ 356 w 407"/>
                      <a:gd name="T89" fmla="*/ 46 h 466"/>
                      <a:gd name="T90" fmla="*/ 11 w 407"/>
                      <a:gd name="T91" fmla="*/ 407 h 466"/>
                      <a:gd name="T92" fmla="*/ 5 w 407"/>
                      <a:gd name="T93" fmla="*/ 385 h 466"/>
                      <a:gd name="T94" fmla="*/ 5 w 407"/>
                      <a:gd name="T95" fmla="*/ 345 h 466"/>
                      <a:gd name="T96" fmla="*/ 57 w 407"/>
                      <a:gd name="T97" fmla="*/ 297 h 466"/>
                      <a:gd name="T98" fmla="*/ 68 w 407"/>
                      <a:gd name="T99" fmla="*/ 286 h 466"/>
                      <a:gd name="T100" fmla="*/ 108 w 407"/>
                      <a:gd name="T101" fmla="*/ 246 h 466"/>
                      <a:gd name="T102" fmla="*/ 148 w 407"/>
                      <a:gd name="T103" fmla="*/ 162 h 466"/>
                      <a:gd name="T104" fmla="*/ 135 w 407"/>
                      <a:gd name="T105" fmla="*/ 126 h 466"/>
                      <a:gd name="T106" fmla="*/ 158 w 407"/>
                      <a:gd name="T107" fmla="*/ 93 h 466"/>
                      <a:gd name="T108" fmla="*/ 173 w 407"/>
                      <a:gd name="T109" fmla="*/ 82 h 466"/>
                      <a:gd name="T110" fmla="*/ 167 w 407"/>
                      <a:gd name="T111" fmla="*/ 107 h 466"/>
                      <a:gd name="T112" fmla="*/ 201 w 407"/>
                      <a:gd name="T113" fmla="*/ 84 h 466"/>
                      <a:gd name="T114" fmla="*/ 201 w 407"/>
                      <a:gd name="T115" fmla="*/ 67 h 466"/>
                      <a:gd name="T116" fmla="*/ 213 w 407"/>
                      <a:gd name="T117" fmla="*/ 48 h 466"/>
                      <a:gd name="T118" fmla="*/ 224 w 407"/>
                      <a:gd name="T119" fmla="*/ 48 h 466"/>
                      <a:gd name="T120" fmla="*/ 266 w 407"/>
                      <a:gd name="T121" fmla="*/ 33 h 466"/>
                      <a:gd name="T122" fmla="*/ 276 w 407"/>
                      <a:gd name="T123" fmla="*/ 17 h 466"/>
                      <a:gd name="T124" fmla="*/ 297 w 407"/>
                      <a:gd name="T125" fmla="*/ 4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466">
                        <a:moveTo>
                          <a:pt x="378" y="84"/>
                        </a:moveTo>
                        <a:lnTo>
                          <a:pt x="380" y="82"/>
                        </a:lnTo>
                        <a:lnTo>
                          <a:pt x="380" y="76"/>
                        </a:lnTo>
                        <a:lnTo>
                          <a:pt x="386" y="71"/>
                        </a:lnTo>
                        <a:lnTo>
                          <a:pt x="390" y="69"/>
                        </a:lnTo>
                        <a:lnTo>
                          <a:pt x="392" y="65"/>
                        </a:lnTo>
                        <a:lnTo>
                          <a:pt x="392" y="61"/>
                        </a:lnTo>
                        <a:lnTo>
                          <a:pt x="397" y="61"/>
                        </a:lnTo>
                        <a:lnTo>
                          <a:pt x="401" y="61"/>
                        </a:lnTo>
                        <a:lnTo>
                          <a:pt x="403" y="59"/>
                        </a:lnTo>
                        <a:lnTo>
                          <a:pt x="403" y="55"/>
                        </a:lnTo>
                        <a:lnTo>
                          <a:pt x="401" y="55"/>
                        </a:lnTo>
                        <a:lnTo>
                          <a:pt x="399" y="52"/>
                        </a:lnTo>
                        <a:lnTo>
                          <a:pt x="397" y="52"/>
                        </a:lnTo>
                        <a:lnTo>
                          <a:pt x="394" y="52"/>
                        </a:lnTo>
                        <a:lnTo>
                          <a:pt x="394" y="55"/>
                        </a:lnTo>
                        <a:lnTo>
                          <a:pt x="394" y="55"/>
                        </a:lnTo>
                        <a:lnTo>
                          <a:pt x="392" y="52"/>
                        </a:lnTo>
                        <a:lnTo>
                          <a:pt x="390" y="52"/>
                        </a:lnTo>
                        <a:lnTo>
                          <a:pt x="390" y="55"/>
                        </a:lnTo>
                        <a:lnTo>
                          <a:pt x="390" y="59"/>
                        </a:lnTo>
                        <a:lnTo>
                          <a:pt x="388" y="57"/>
                        </a:lnTo>
                        <a:lnTo>
                          <a:pt x="388" y="55"/>
                        </a:lnTo>
                        <a:lnTo>
                          <a:pt x="384" y="57"/>
                        </a:lnTo>
                        <a:lnTo>
                          <a:pt x="384" y="59"/>
                        </a:lnTo>
                        <a:lnTo>
                          <a:pt x="382" y="55"/>
                        </a:lnTo>
                        <a:lnTo>
                          <a:pt x="382" y="50"/>
                        </a:lnTo>
                        <a:lnTo>
                          <a:pt x="380" y="50"/>
                        </a:lnTo>
                        <a:lnTo>
                          <a:pt x="378" y="46"/>
                        </a:lnTo>
                        <a:lnTo>
                          <a:pt x="378" y="46"/>
                        </a:lnTo>
                        <a:lnTo>
                          <a:pt x="373" y="46"/>
                        </a:lnTo>
                        <a:lnTo>
                          <a:pt x="371" y="44"/>
                        </a:lnTo>
                        <a:lnTo>
                          <a:pt x="365" y="44"/>
                        </a:lnTo>
                        <a:lnTo>
                          <a:pt x="363" y="42"/>
                        </a:lnTo>
                        <a:lnTo>
                          <a:pt x="365" y="40"/>
                        </a:lnTo>
                        <a:lnTo>
                          <a:pt x="369" y="42"/>
                        </a:lnTo>
                        <a:lnTo>
                          <a:pt x="375" y="42"/>
                        </a:lnTo>
                        <a:lnTo>
                          <a:pt x="380" y="42"/>
                        </a:lnTo>
                        <a:lnTo>
                          <a:pt x="386" y="42"/>
                        </a:lnTo>
                        <a:lnTo>
                          <a:pt x="392" y="42"/>
                        </a:lnTo>
                        <a:lnTo>
                          <a:pt x="397" y="33"/>
                        </a:lnTo>
                        <a:lnTo>
                          <a:pt x="403" y="31"/>
                        </a:lnTo>
                        <a:lnTo>
                          <a:pt x="407" y="29"/>
                        </a:lnTo>
                        <a:lnTo>
                          <a:pt x="407" y="27"/>
                        </a:lnTo>
                        <a:lnTo>
                          <a:pt x="405" y="27"/>
                        </a:lnTo>
                        <a:lnTo>
                          <a:pt x="403" y="25"/>
                        </a:lnTo>
                        <a:lnTo>
                          <a:pt x="401" y="25"/>
                        </a:lnTo>
                        <a:lnTo>
                          <a:pt x="397" y="25"/>
                        </a:lnTo>
                        <a:lnTo>
                          <a:pt x="392" y="21"/>
                        </a:lnTo>
                        <a:lnTo>
                          <a:pt x="390" y="21"/>
                        </a:lnTo>
                        <a:lnTo>
                          <a:pt x="386" y="25"/>
                        </a:lnTo>
                        <a:lnTo>
                          <a:pt x="384" y="25"/>
                        </a:lnTo>
                        <a:lnTo>
                          <a:pt x="384" y="23"/>
                        </a:lnTo>
                        <a:lnTo>
                          <a:pt x="388" y="21"/>
                        </a:lnTo>
                        <a:lnTo>
                          <a:pt x="388" y="19"/>
                        </a:lnTo>
                        <a:lnTo>
                          <a:pt x="384" y="17"/>
                        </a:lnTo>
                        <a:lnTo>
                          <a:pt x="384" y="17"/>
                        </a:lnTo>
                        <a:lnTo>
                          <a:pt x="380" y="17"/>
                        </a:lnTo>
                        <a:lnTo>
                          <a:pt x="378" y="21"/>
                        </a:lnTo>
                        <a:lnTo>
                          <a:pt x="375" y="21"/>
                        </a:lnTo>
                        <a:lnTo>
                          <a:pt x="378" y="19"/>
                        </a:lnTo>
                        <a:lnTo>
                          <a:pt x="375" y="19"/>
                        </a:lnTo>
                        <a:lnTo>
                          <a:pt x="373" y="21"/>
                        </a:lnTo>
                        <a:lnTo>
                          <a:pt x="371" y="21"/>
                        </a:lnTo>
                        <a:lnTo>
                          <a:pt x="371" y="19"/>
                        </a:lnTo>
                        <a:lnTo>
                          <a:pt x="373" y="17"/>
                        </a:lnTo>
                        <a:lnTo>
                          <a:pt x="373" y="15"/>
                        </a:lnTo>
                        <a:lnTo>
                          <a:pt x="369" y="12"/>
                        </a:lnTo>
                        <a:lnTo>
                          <a:pt x="365" y="12"/>
                        </a:lnTo>
                        <a:lnTo>
                          <a:pt x="363" y="12"/>
                        </a:lnTo>
                        <a:lnTo>
                          <a:pt x="363" y="19"/>
                        </a:lnTo>
                        <a:lnTo>
                          <a:pt x="361" y="19"/>
                        </a:lnTo>
                        <a:lnTo>
                          <a:pt x="361" y="21"/>
                        </a:lnTo>
                        <a:lnTo>
                          <a:pt x="363" y="27"/>
                        </a:lnTo>
                        <a:lnTo>
                          <a:pt x="363" y="29"/>
                        </a:lnTo>
                        <a:lnTo>
                          <a:pt x="361" y="31"/>
                        </a:lnTo>
                        <a:lnTo>
                          <a:pt x="359" y="27"/>
                        </a:lnTo>
                        <a:lnTo>
                          <a:pt x="356" y="27"/>
                        </a:lnTo>
                        <a:lnTo>
                          <a:pt x="354" y="29"/>
                        </a:lnTo>
                        <a:lnTo>
                          <a:pt x="352" y="29"/>
                        </a:lnTo>
                        <a:lnTo>
                          <a:pt x="348" y="31"/>
                        </a:lnTo>
                        <a:lnTo>
                          <a:pt x="350" y="25"/>
                        </a:lnTo>
                        <a:lnTo>
                          <a:pt x="354" y="25"/>
                        </a:lnTo>
                        <a:lnTo>
                          <a:pt x="356" y="21"/>
                        </a:lnTo>
                        <a:lnTo>
                          <a:pt x="354" y="19"/>
                        </a:lnTo>
                        <a:lnTo>
                          <a:pt x="354" y="19"/>
                        </a:lnTo>
                        <a:lnTo>
                          <a:pt x="350" y="23"/>
                        </a:lnTo>
                        <a:lnTo>
                          <a:pt x="348" y="21"/>
                        </a:lnTo>
                        <a:lnTo>
                          <a:pt x="348" y="21"/>
                        </a:lnTo>
                        <a:lnTo>
                          <a:pt x="350" y="19"/>
                        </a:lnTo>
                        <a:lnTo>
                          <a:pt x="350" y="17"/>
                        </a:lnTo>
                        <a:lnTo>
                          <a:pt x="348" y="15"/>
                        </a:lnTo>
                        <a:lnTo>
                          <a:pt x="346" y="15"/>
                        </a:lnTo>
                        <a:lnTo>
                          <a:pt x="350" y="12"/>
                        </a:lnTo>
                        <a:lnTo>
                          <a:pt x="350" y="15"/>
                        </a:lnTo>
                        <a:lnTo>
                          <a:pt x="354" y="15"/>
                        </a:lnTo>
                        <a:lnTo>
                          <a:pt x="356" y="8"/>
                        </a:lnTo>
                        <a:lnTo>
                          <a:pt x="356" y="6"/>
                        </a:lnTo>
                        <a:lnTo>
                          <a:pt x="352" y="6"/>
                        </a:lnTo>
                        <a:lnTo>
                          <a:pt x="350" y="6"/>
                        </a:lnTo>
                        <a:lnTo>
                          <a:pt x="352" y="2"/>
                        </a:lnTo>
                        <a:lnTo>
                          <a:pt x="350" y="0"/>
                        </a:lnTo>
                        <a:lnTo>
                          <a:pt x="348" y="2"/>
                        </a:lnTo>
                        <a:lnTo>
                          <a:pt x="346" y="2"/>
                        </a:lnTo>
                        <a:lnTo>
                          <a:pt x="344" y="0"/>
                        </a:lnTo>
                        <a:lnTo>
                          <a:pt x="342" y="2"/>
                        </a:lnTo>
                        <a:lnTo>
                          <a:pt x="342" y="4"/>
                        </a:lnTo>
                        <a:lnTo>
                          <a:pt x="344" y="8"/>
                        </a:lnTo>
                        <a:lnTo>
                          <a:pt x="342" y="10"/>
                        </a:lnTo>
                        <a:lnTo>
                          <a:pt x="340" y="10"/>
                        </a:lnTo>
                        <a:lnTo>
                          <a:pt x="338" y="6"/>
                        </a:lnTo>
                        <a:lnTo>
                          <a:pt x="335" y="8"/>
                        </a:lnTo>
                        <a:lnTo>
                          <a:pt x="335" y="10"/>
                        </a:lnTo>
                        <a:lnTo>
                          <a:pt x="335" y="12"/>
                        </a:lnTo>
                        <a:lnTo>
                          <a:pt x="338" y="12"/>
                        </a:lnTo>
                        <a:lnTo>
                          <a:pt x="340" y="15"/>
                        </a:lnTo>
                        <a:lnTo>
                          <a:pt x="340" y="15"/>
                        </a:lnTo>
                        <a:lnTo>
                          <a:pt x="338" y="17"/>
                        </a:lnTo>
                        <a:lnTo>
                          <a:pt x="338" y="19"/>
                        </a:lnTo>
                        <a:lnTo>
                          <a:pt x="335" y="21"/>
                        </a:lnTo>
                        <a:lnTo>
                          <a:pt x="335" y="23"/>
                        </a:lnTo>
                        <a:lnTo>
                          <a:pt x="335" y="23"/>
                        </a:lnTo>
                        <a:lnTo>
                          <a:pt x="333" y="25"/>
                        </a:lnTo>
                        <a:lnTo>
                          <a:pt x="335" y="29"/>
                        </a:lnTo>
                        <a:lnTo>
                          <a:pt x="333" y="31"/>
                        </a:lnTo>
                        <a:lnTo>
                          <a:pt x="331" y="29"/>
                        </a:lnTo>
                        <a:lnTo>
                          <a:pt x="329" y="31"/>
                        </a:lnTo>
                        <a:lnTo>
                          <a:pt x="327" y="31"/>
                        </a:lnTo>
                        <a:lnTo>
                          <a:pt x="325" y="33"/>
                        </a:lnTo>
                        <a:lnTo>
                          <a:pt x="325" y="29"/>
                        </a:lnTo>
                        <a:lnTo>
                          <a:pt x="329" y="23"/>
                        </a:lnTo>
                        <a:lnTo>
                          <a:pt x="325" y="23"/>
                        </a:lnTo>
                        <a:lnTo>
                          <a:pt x="325" y="21"/>
                        </a:lnTo>
                        <a:lnTo>
                          <a:pt x="327" y="19"/>
                        </a:lnTo>
                        <a:lnTo>
                          <a:pt x="327" y="12"/>
                        </a:lnTo>
                        <a:lnTo>
                          <a:pt x="327" y="10"/>
                        </a:lnTo>
                        <a:lnTo>
                          <a:pt x="325" y="10"/>
                        </a:lnTo>
                        <a:lnTo>
                          <a:pt x="321" y="19"/>
                        </a:lnTo>
                        <a:lnTo>
                          <a:pt x="321" y="23"/>
                        </a:lnTo>
                        <a:lnTo>
                          <a:pt x="314" y="29"/>
                        </a:lnTo>
                        <a:lnTo>
                          <a:pt x="314" y="36"/>
                        </a:lnTo>
                        <a:lnTo>
                          <a:pt x="314" y="38"/>
                        </a:lnTo>
                        <a:lnTo>
                          <a:pt x="314" y="40"/>
                        </a:lnTo>
                        <a:lnTo>
                          <a:pt x="308" y="46"/>
                        </a:lnTo>
                        <a:lnTo>
                          <a:pt x="306" y="48"/>
                        </a:lnTo>
                        <a:lnTo>
                          <a:pt x="306" y="44"/>
                        </a:lnTo>
                        <a:lnTo>
                          <a:pt x="306" y="42"/>
                        </a:lnTo>
                        <a:lnTo>
                          <a:pt x="308" y="36"/>
                        </a:lnTo>
                        <a:lnTo>
                          <a:pt x="308" y="33"/>
                        </a:lnTo>
                        <a:lnTo>
                          <a:pt x="308" y="29"/>
                        </a:lnTo>
                        <a:lnTo>
                          <a:pt x="308" y="27"/>
                        </a:lnTo>
                        <a:lnTo>
                          <a:pt x="312" y="21"/>
                        </a:lnTo>
                        <a:lnTo>
                          <a:pt x="314" y="17"/>
                        </a:lnTo>
                        <a:lnTo>
                          <a:pt x="314" y="17"/>
                        </a:lnTo>
                        <a:lnTo>
                          <a:pt x="314" y="15"/>
                        </a:lnTo>
                        <a:lnTo>
                          <a:pt x="312" y="15"/>
                        </a:lnTo>
                        <a:lnTo>
                          <a:pt x="308" y="10"/>
                        </a:lnTo>
                        <a:lnTo>
                          <a:pt x="306" y="10"/>
                        </a:lnTo>
                        <a:lnTo>
                          <a:pt x="308" y="15"/>
                        </a:lnTo>
                        <a:lnTo>
                          <a:pt x="306" y="17"/>
                        </a:lnTo>
                        <a:lnTo>
                          <a:pt x="306" y="12"/>
                        </a:lnTo>
                        <a:lnTo>
                          <a:pt x="302" y="10"/>
                        </a:lnTo>
                        <a:lnTo>
                          <a:pt x="300" y="10"/>
                        </a:lnTo>
                        <a:lnTo>
                          <a:pt x="297" y="12"/>
                        </a:lnTo>
                        <a:lnTo>
                          <a:pt x="297" y="17"/>
                        </a:lnTo>
                        <a:lnTo>
                          <a:pt x="295" y="19"/>
                        </a:lnTo>
                        <a:lnTo>
                          <a:pt x="295" y="17"/>
                        </a:lnTo>
                        <a:lnTo>
                          <a:pt x="293" y="15"/>
                        </a:lnTo>
                        <a:lnTo>
                          <a:pt x="291" y="17"/>
                        </a:lnTo>
                        <a:lnTo>
                          <a:pt x="291" y="19"/>
                        </a:lnTo>
                        <a:lnTo>
                          <a:pt x="295" y="21"/>
                        </a:lnTo>
                        <a:lnTo>
                          <a:pt x="297" y="25"/>
                        </a:lnTo>
                        <a:lnTo>
                          <a:pt x="295" y="25"/>
                        </a:lnTo>
                        <a:lnTo>
                          <a:pt x="293" y="23"/>
                        </a:lnTo>
                        <a:lnTo>
                          <a:pt x="291" y="27"/>
                        </a:lnTo>
                        <a:lnTo>
                          <a:pt x="291" y="29"/>
                        </a:lnTo>
                        <a:lnTo>
                          <a:pt x="291" y="29"/>
                        </a:lnTo>
                        <a:lnTo>
                          <a:pt x="291" y="31"/>
                        </a:lnTo>
                        <a:lnTo>
                          <a:pt x="287" y="29"/>
                        </a:lnTo>
                        <a:lnTo>
                          <a:pt x="285" y="29"/>
                        </a:lnTo>
                        <a:lnTo>
                          <a:pt x="283" y="33"/>
                        </a:lnTo>
                        <a:lnTo>
                          <a:pt x="281" y="33"/>
                        </a:lnTo>
                        <a:lnTo>
                          <a:pt x="281" y="36"/>
                        </a:lnTo>
                        <a:lnTo>
                          <a:pt x="283" y="38"/>
                        </a:lnTo>
                        <a:lnTo>
                          <a:pt x="279" y="40"/>
                        </a:lnTo>
                        <a:lnTo>
                          <a:pt x="279" y="42"/>
                        </a:lnTo>
                        <a:lnTo>
                          <a:pt x="281" y="46"/>
                        </a:lnTo>
                        <a:lnTo>
                          <a:pt x="279" y="48"/>
                        </a:lnTo>
                        <a:lnTo>
                          <a:pt x="283" y="48"/>
                        </a:lnTo>
                        <a:lnTo>
                          <a:pt x="283" y="50"/>
                        </a:lnTo>
                        <a:lnTo>
                          <a:pt x="281" y="52"/>
                        </a:lnTo>
                        <a:lnTo>
                          <a:pt x="276" y="52"/>
                        </a:lnTo>
                        <a:lnTo>
                          <a:pt x="274" y="46"/>
                        </a:lnTo>
                        <a:lnTo>
                          <a:pt x="272" y="46"/>
                        </a:lnTo>
                        <a:lnTo>
                          <a:pt x="274" y="44"/>
                        </a:lnTo>
                        <a:lnTo>
                          <a:pt x="272" y="42"/>
                        </a:lnTo>
                        <a:lnTo>
                          <a:pt x="268" y="42"/>
                        </a:lnTo>
                        <a:lnTo>
                          <a:pt x="264" y="42"/>
                        </a:lnTo>
                        <a:lnTo>
                          <a:pt x="257" y="38"/>
                        </a:lnTo>
                        <a:lnTo>
                          <a:pt x="257" y="38"/>
                        </a:lnTo>
                        <a:lnTo>
                          <a:pt x="255" y="40"/>
                        </a:lnTo>
                        <a:lnTo>
                          <a:pt x="253" y="38"/>
                        </a:lnTo>
                        <a:lnTo>
                          <a:pt x="249" y="40"/>
                        </a:lnTo>
                        <a:lnTo>
                          <a:pt x="247" y="40"/>
                        </a:lnTo>
                        <a:lnTo>
                          <a:pt x="247" y="42"/>
                        </a:lnTo>
                        <a:lnTo>
                          <a:pt x="251" y="46"/>
                        </a:lnTo>
                        <a:lnTo>
                          <a:pt x="253" y="46"/>
                        </a:lnTo>
                        <a:lnTo>
                          <a:pt x="255" y="48"/>
                        </a:lnTo>
                        <a:lnTo>
                          <a:pt x="260" y="50"/>
                        </a:lnTo>
                        <a:lnTo>
                          <a:pt x="257" y="52"/>
                        </a:lnTo>
                        <a:lnTo>
                          <a:pt x="257" y="57"/>
                        </a:lnTo>
                        <a:lnTo>
                          <a:pt x="262" y="61"/>
                        </a:lnTo>
                        <a:lnTo>
                          <a:pt x="262" y="63"/>
                        </a:lnTo>
                        <a:lnTo>
                          <a:pt x="257" y="61"/>
                        </a:lnTo>
                        <a:lnTo>
                          <a:pt x="255" y="57"/>
                        </a:lnTo>
                        <a:lnTo>
                          <a:pt x="251" y="55"/>
                        </a:lnTo>
                        <a:lnTo>
                          <a:pt x="249" y="52"/>
                        </a:lnTo>
                        <a:lnTo>
                          <a:pt x="249" y="57"/>
                        </a:lnTo>
                        <a:lnTo>
                          <a:pt x="247" y="59"/>
                        </a:lnTo>
                        <a:lnTo>
                          <a:pt x="245" y="55"/>
                        </a:lnTo>
                        <a:lnTo>
                          <a:pt x="243" y="57"/>
                        </a:lnTo>
                        <a:lnTo>
                          <a:pt x="243" y="59"/>
                        </a:lnTo>
                        <a:lnTo>
                          <a:pt x="238" y="61"/>
                        </a:lnTo>
                        <a:lnTo>
                          <a:pt x="238" y="65"/>
                        </a:lnTo>
                        <a:lnTo>
                          <a:pt x="243" y="67"/>
                        </a:lnTo>
                        <a:lnTo>
                          <a:pt x="245" y="71"/>
                        </a:lnTo>
                        <a:lnTo>
                          <a:pt x="243" y="69"/>
                        </a:lnTo>
                        <a:lnTo>
                          <a:pt x="241" y="67"/>
                        </a:lnTo>
                        <a:lnTo>
                          <a:pt x="236" y="71"/>
                        </a:lnTo>
                        <a:lnTo>
                          <a:pt x="236" y="76"/>
                        </a:lnTo>
                        <a:lnTo>
                          <a:pt x="232" y="78"/>
                        </a:lnTo>
                        <a:lnTo>
                          <a:pt x="232" y="76"/>
                        </a:lnTo>
                        <a:lnTo>
                          <a:pt x="234" y="74"/>
                        </a:lnTo>
                        <a:lnTo>
                          <a:pt x="234" y="71"/>
                        </a:lnTo>
                        <a:lnTo>
                          <a:pt x="236" y="65"/>
                        </a:lnTo>
                        <a:lnTo>
                          <a:pt x="234" y="55"/>
                        </a:lnTo>
                        <a:lnTo>
                          <a:pt x="232" y="57"/>
                        </a:lnTo>
                        <a:lnTo>
                          <a:pt x="228" y="63"/>
                        </a:lnTo>
                        <a:lnTo>
                          <a:pt x="228" y="69"/>
                        </a:lnTo>
                        <a:lnTo>
                          <a:pt x="228" y="71"/>
                        </a:lnTo>
                        <a:lnTo>
                          <a:pt x="224" y="76"/>
                        </a:lnTo>
                        <a:lnTo>
                          <a:pt x="224" y="71"/>
                        </a:lnTo>
                        <a:lnTo>
                          <a:pt x="226" y="67"/>
                        </a:lnTo>
                        <a:lnTo>
                          <a:pt x="224" y="61"/>
                        </a:lnTo>
                        <a:lnTo>
                          <a:pt x="224" y="61"/>
                        </a:lnTo>
                        <a:lnTo>
                          <a:pt x="219" y="63"/>
                        </a:lnTo>
                        <a:lnTo>
                          <a:pt x="215" y="69"/>
                        </a:lnTo>
                        <a:lnTo>
                          <a:pt x="217" y="71"/>
                        </a:lnTo>
                        <a:lnTo>
                          <a:pt x="217" y="76"/>
                        </a:lnTo>
                        <a:lnTo>
                          <a:pt x="224" y="80"/>
                        </a:lnTo>
                        <a:lnTo>
                          <a:pt x="224" y="82"/>
                        </a:lnTo>
                        <a:lnTo>
                          <a:pt x="222" y="86"/>
                        </a:lnTo>
                        <a:lnTo>
                          <a:pt x="222" y="82"/>
                        </a:lnTo>
                        <a:lnTo>
                          <a:pt x="217" y="80"/>
                        </a:lnTo>
                        <a:lnTo>
                          <a:pt x="213" y="71"/>
                        </a:lnTo>
                        <a:lnTo>
                          <a:pt x="213" y="71"/>
                        </a:lnTo>
                        <a:lnTo>
                          <a:pt x="207" y="74"/>
                        </a:lnTo>
                        <a:lnTo>
                          <a:pt x="207" y="76"/>
                        </a:lnTo>
                        <a:lnTo>
                          <a:pt x="213" y="80"/>
                        </a:lnTo>
                        <a:lnTo>
                          <a:pt x="215" y="80"/>
                        </a:lnTo>
                        <a:lnTo>
                          <a:pt x="215" y="82"/>
                        </a:lnTo>
                        <a:lnTo>
                          <a:pt x="213" y="82"/>
                        </a:lnTo>
                        <a:lnTo>
                          <a:pt x="209" y="82"/>
                        </a:lnTo>
                        <a:lnTo>
                          <a:pt x="211" y="86"/>
                        </a:lnTo>
                        <a:lnTo>
                          <a:pt x="207" y="84"/>
                        </a:lnTo>
                        <a:lnTo>
                          <a:pt x="207" y="78"/>
                        </a:lnTo>
                        <a:lnTo>
                          <a:pt x="205" y="78"/>
                        </a:lnTo>
                        <a:lnTo>
                          <a:pt x="205" y="76"/>
                        </a:lnTo>
                        <a:lnTo>
                          <a:pt x="203" y="76"/>
                        </a:lnTo>
                        <a:lnTo>
                          <a:pt x="203" y="82"/>
                        </a:lnTo>
                        <a:lnTo>
                          <a:pt x="203" y="84"/>
                        </a:lnTo>
                        <a:lnTo>
                          <a:pt x="203" y="88"/>
                        </a:lnTo>
                        <a:lnTo>
                          <a:pt x="201" y="86"/>
                        </a:lnTo>
                        <a:lnTo>
                          <a:pt x="196" y="88"/>
                        </a:lnTo>
                        <a:lnTo>
                          <a:pt x="192" y="93"/>
                        </a:lnTo>
                        <a:lnTo>
                          <a:pt x="194" y="93"/>
                        </a:lnTo>
                        <a:lnTo>
                          <a:pt x="196" y="93"/>
                        </a:lnTo>
                        <a:lnTo>
                          <a:pt x="198" y="95"/>
                        </a:lnTo>
                        <a:lnTo>
                          <a:pt x="196" y="95"/>
                        </a:lnTo>
                        <a:lnTo>
                          <a:pt x="194" y="97"/>
                        </a:lnTo>
                        <a:lnTo>
                          <a:pt x="196" y="99"/>
                        </a:lnTo>
                        <a:lnTo>
                          <a:pt x="194" y="101"/>
                        </a:lnTo>
                        <a:lnTo>
                          <a:pt x="192" y="101"/>
                        </a:lnTo>
                        <a:lnTo>
                          <a:pt x="192" y="103"/>
                        </a:lnTo>
                        <a:lnTo>
                          <a:pt x="192" y="103"/>
                        </a:lnTo>
                        <a:lnTo>
                          <a:pt x="190" y="103"/>
                        </a:lnTo>
                        <a:lnTo>
                          <a:pt x="188" y="101"/>
                        </a:lnTo>
                        <a:lnTo>
                          <a:pt x="186" y="103"/>
                        </a:lnTo>
                        <a:lnTo>
                          <a:pt x="184" y="105"/>
                        </a:lnTo>
                        <a:lnTo>
                          <a:pt x="184" y="107"/>
                        </a:lnTo>
                        <a:lnTo>
                          <a:pt x="184" y="109"/>
                        </a:lnTo>
                        <a:lnTo>
                          <a:pt x="179" y="109"/>
                        </a:lnTo>
                        <a:lnTo>
                          <a:pt x="177" y="114"/>
                        </a:lnTo>
                        <a:lnTo>
                          <a:pt x="179" y="114"/>
                        </a:lnTo>
                        <a:lnTo>
                          <a:pt x="188" y="111"/>
                        </a:lnTo>
                        <a:lnTo>
                          <a:pt x="190" y="114"/>
                        </a:lnTo>
                        <a:lnTo>
                          <a:pt x="194" y="111"/>
                        </a:lnTo>
                        <a:lnTo>
                          <a:pt x="196" y="111"/>
                        </a:lnTo>
                        <a:lnTo>
                          <a:pt x="196" y="114"/>
                        </a:lnTo>
                        <a:lnTo>
                          <a:pt x="194" y="116"/>
                        </a:lnTo>
                        <a:lnTo>
                          <a:pt x="194" y="122"/>
                        </a:lnTo>
                        <a:lnTo>
                          <a:pt x="192" y="122"/>
                        </a:lnTo>
                        <a:lnTo>
                          <a:pt x="190" y="120"/>
                        </a:lnTo>
                        <a:lnTo>
                          <a:pt x="190" y="118"/>
                        </a:lnTo>
                        <a:lnTo>
                          <a:pt x="188" y="120"/>
                        </a:lnTo>
                        <a:lnTo>
                          <a:pt x="186" y="118"/>
                        </a:lnTo>
                        <a:lnTo>
                          <a:pt x="182" y="118"/>
                        </a:lnTo>
                        <a:lnTo>
                          <a:pt x="184" y="118"/>
                        </a:lnTo>
                        <a:lnTo>
                          <a:pt x="182" y="120"/>
                        </a:lnTo>
                        <a:lnTo>
                          <a:pt x="179" y="120"/>
                        </a:lnTo>
                        <a:lnTo>
                          <a:pt x="177" y="120"/>
                        </a:lnTo>
                        <a:lnTo>
                          <a:pt x="179" y="122"/>
                        </a:lnTo>
                        <a:lnTo>
                          <a:pt x="182" y="124"/>
                        </a:lnTo>
                        <a:lnTo>
                          <a:pt x="179" y="124"/>
                        </a:lnTo>
                        <a:lnTo>
                          <a:pt x="177" y="126"/>
                        </a:lnTo>
                        <a:lnTo>
                          <a:pt x="179" y="130"/>
                        </a:lnTo>
                        <a:lnTo>
                          <a:pt x="177" y="133"/>
                        </a:lnTo>
                        <a:lnTo>
                          <a:pt x="175" y="128"/>
                        </a:lnTo>
                        <a:lnTo>
                          <a:pt x="175" y="126"/>
                        </a:lnTo>
                        <a:lnTo>
                          <a:pt x="173" y="122"/>
                        </a:lnTo>
                        <a:lnTo>
                          <a:pt x="171" y="124"/>
                        </a:lnTo>
                        <a:lnTo>
                          <a:pt x="169" y="126"/>
                        </a:lnTo>
                        <a:lnTo>
                          <a:pt x="167" y="124"/>
                        </a:lnTo>
                        <a:lnTo>
                          <a:pt x="167" y="122"/>
                        </a:lnTo>
                        <a:lnTo>
                          <a:pt x="165" y="122"/>
                        </a:lnTo>
                        <a:lnTo>
                          <a:pt x="163" y="124"/>
                        </a:lnTo>
                        <a:lnTo>
                          <a:pt x="165" y="128"/>
                        </a:lnTo>
                        <a:lnTo>
                          <a:pt x="169" y="128"/>
                        </a:lnTo>
                        <a:lnTo>
                          <a:pt x="173" y="130"/>
                        </a:lnTo>
                        <a:lnTo>
                          <a:pt x="171" y="133"/>
                        </a:lnTo>
                        <a:lnTo>
                          <a:pt x="163" y="135"/>
                        </a:lnTo>
                        <a:lnTo>
                          <a:pt x="163" y="133"/>
                        </a:lnTo>
                        <a:lnTo>
                          <a:pt x="158" y="133"/>
                        </a:lnTo>
                        <a:lnTo>
                          <a:pt x="158" y="137"/>
                        </a:lnTo>
                        <a:lnTo>
                          <a:pt x="160" y="139"/>
                        </a:lnTo>
                        <a:lnTo>
                          <a:pt x="158" y="141"/>
                        </a:lnTo>
                        <a:lnTo>
                          <a:pt x="160" y="141"/>
                        </a:lnTo>
                        <a:lnTo>
                          <a:pt x="165" y="137"/>
                        </a:lnTo>
                        <a:lnTo>
                          <a:pt x="167" y="137"/>
                        </a:lnTo>
                        <a:lnTo>
                          <a:pt x="169" y="139"/>
                        </a:lnTo>
                        <a:lnTo>
                          <a:pt x="165" y="141"/>
                        </a:lnTo>
                        <a:lnTo>
                          <a:pt x="163" y="143"/>
                        </a:lnTo>
                        <a:lnTo>
                          <a:pt x="165" y="147"/>
                        </a:lnTo>
                        <a:lnTo>
                          <a:pt x="169" y="149"/>
                        </a:lnTo>
                        <a:lnTo>
                          <a:pt x="169" y="152"/>
                        </a:lnTo>
                        <a:lnTo>
                          <a:pt x="167" y="149"/>
                        </a:lnTo>
                        <a:lnTo>
                          <a:pt x="165" y="152"/>
                        </a:lnTo>
                        <a:lnTo>
                          <a:pt x="160" y="147"/>
                        </a:lnTo>
                        <a:lnTo>
                          <a:pt x="158" y="147"/>
                        </a:lnTo>
                        <a:lnTo>
                          <a:pt x="156" y="149"/>
                        </a:lnTo>
                        <a:lnTo>
                          <a:pt x="158" y="152"/>
                        </a:lnTo>
                        <a:lnTo>
                          <a:pt x="156" y="152"/>
                        </a:lnTo>
                        <a:lnTo>
                          <a:pt x="152" y="154"/>
                        </a:lnTo>
                        <a:lnTo>
                          <a:pt x="152" y="158"/>
                        </a:lnTo>
                        <a:lnTo>
                          <a:pt x="156" y="158"/>
                        </a:lnTo>
                        <a:lnTo>
                          <a:pt x="158" y="156"/>
                        </a:lnTo>
                        <a:lnTo>
                          <a:pt x="160" y="158"/>
                        </a:lnTo>
                        <a:lnTo>
                          <a:pt x="165" y="158"/>
                        </a:lnTo>
                        <a:lnTo>
                          <a:pt x="165" y="160"/>
                        </a:lnTo>
                        <a:lnTo>
                          <a:pt x="169" y="162"/>
                        </a:lnTo>
                        <a:lnTo>
                          <a:pt x="169" y="164"/>
                        </a:lnTo>
                        <a:lnTo>
                          <a:pt x="163" y="160"/>
                        </a:lnTo>
                        <a:lnTo>
                          <a:pt x="158" y="160"/>
                        </a:lnTo>
                        <a:lnTo>
                          <a:pt x="156" y="162"/>
                        </a:lnTo>
                        <a:lnTo>
                          <a:pt x="152" y="162"/>
                        </a:lnTo>
                        <a:lnTo>
                          <a:pt x="152" y="166"/>
                        </a:lnTo>
                        <a:lnTo>
                          <a:pt x="148" y="168"/>
                        </a:lnTo>
                        <a:lnTo>
                          <a:pt x="146" y="166"/>
                        </a:lnTo>
                        <a:lnTo>
                          <a:pt x="142" y="168"/>
                        </a:lnTo>
                        <a:lnTo>
                          <a:pt x="139" y="168"/>
                        </a:lnTo>
                        <a:lnTo>
                          <a:pt x="139" y="170"/>
                        </a:lnTo>
                        <a:lnTo>
                          <a:pt x="142" y="173"/>
                        </a:lnTo>
                        <a:lnTo>
                          <a:pt x="144" y="175"/>
                        </a:lnTo>
                        <a:lnTo>
                          <a:pt x="142" y="177"/>
                        </a:lnTo>
                        <a:lnTo>
                          <a:pt x="139" y="175"/>
                        </a:lnTo>
                        <a:lnTo>
                          <a:pt x="139" y="177"/>
                        </a:lnTo>
                        <a:lnTo>
                          <a:pt x="142" y="179"/>
                        </a:lnTo>
                        <a:lnTo>
                          <a:pt x="139" y="181"/>
                        </a:lnTo>
                        <a:lnTo>
                          <a:pt x="137" y="179"/>
                        </a:lnTo>
                        <a:lnTo>
                          <a:pt x="135" y="179"/>
                        </a:lnTo>
                        <a:lnTo>
                          <a:pt x="135" y="179"/>
                        </a:lnTo>
                        <a:lnTo>
                          <a:pt x="137" y="181"/>
                        </a:lnTo>
                        <a:lnTo>
                          <a:pt x="135" y="183"/>
                        </a:lnTo>
                        <a:lnTo>
                          <a:pt x="137" y="185"/>
                        </a:lnTo>
                        <a:lnTo>
                          <a:pt x="139" y="185"/>
                        </a:lnTo>
                        <a:lnTo>
                          <a:pt x="137" y="187"/>
                        </a:lnTo>
                        <a:lnTo>
                          <a:pt x="133" y="187"/>
                        </a:lnTo>
                        <a:lnTo>
                          <a:pt x="133" y="185"/>
                        </a:lnTo>
                        <a:lnTo>
                          <a:pt x="133" y="187"/>
                        </a:lnTo>
                        <a:lnTo>
                          <a:pt x="131" y="189"/>
                        </a:lnTo>
                        <a:lnTo>
                          <a:pt x="133" y="192"/>
                        </a:lnTo>
                        <a:lnTo>
                          <a:pt x="139" y="194"/>
                        </a:lnTo>
                        <a:lnTo>
                          <a:pt x="139" y="196"/>
                        </a:lnTo>
                        <a:lnTo>
                          <a:pt x="142" y="196"/>
                        </a:lnTo>
                        <a:lnTo>
                          <a:pt x="144" y="194"/>
                        </a:lnTo>
                        <a:lnTo>
                          <a:pt x="142" y="196"/>
                        </a:lnTo>
                        <a:lnTo>
                          <a:pt x="142" y="198"/>
                        </a:lnTo>
                        <a:lnTo>
                          <a:pt x="139" y="198"/>
                        </a:lnTo>
                        <a:lnTo>
                          <a:pt x="137" y="198"/>
                        </a:lnTo>
                        <a:lnTo>
                          <a:pt x="131" y="198"/>
                        </a:lnTo>
                        <a:lnTo>
                          <a:pt x="129" y="200"/>
                        </a:lnTo>
                        <a:lnTo>
                          <a:pt x="129" y="202"/>
                        </a:lnTo>
                        <a:lnTo>
                          <a:pt x="133" y="202"/>
                        </a:lnTo>
                        <a:lnTo>
                          <a:pt x="133" y="204"/>
                        </a:lnTo>
                        <a:lnTo>
                          <a:pt x="135" y="206"/>
                        </a:lnTo>
                        <a:lnTo>
                          <a:pt x="135" y="208"/>
                        </a:lnTo>
                        <a:lnTo>
                          <a:pt x="133" y="206"/>
                        </a:lnTo>
                        <a:lnTo>
                          <a:pt x="131" y="206"/>
                        </a:lnTo>
                        <a:lnTo>
                          <a:pt x="129" y="208"/>
                        </a:lnTo>
                        <a:lnTo>
                          <a:pt x="129" y="213"/>
                        </a:lnTo>
                        <a:lnTo>
                          <a:pt x="129" y="213"/>
                        </a:lnTo>
                        <a:lnTo>
                          <a:pt x="131" y="215"/>
                        </a:lnTo>
                        <a:lnTo>
                          <a:pt x="131" y="217"/>
                        </a:lnTo>
                        <a:lnTo>
                          <a:pt x="129" y="217"/>
                        </a:lnTo>
                        <a:lnTo>
                          <a:pt x="127" y="215"/>
                        </a:lnTo>
                        <a:lnTo>
                          <a:pt x="127" y="217"/>
                        </a:lnTo>
                        <a:lnTo>
                          <a:pt x="127" y="219"/>
                        </a:lnTo>
                        <a:lnTo>
                          <a:pt x="129" y="221"/>
                        </a:lnTo>
                        <a:lnTo>
                          <a:pt x="129" y="221"/>
                        </a:lnTo>
                        <a:lnTo>
                          <a:pt x="129" y="223"/>
                        </a:lnTo>
                        <a:lnTo>
                          <a:pt x="125" y="221"/>
                        </a:lnTo>
                        <a:lnTo>
                          <a:pt x="123" y="223"/>
                        </a:lnTo>
                        <a:lnTo>
                          <a:pt x="123" y="225"/>
                        </a:lnTo>
                        <a:lnTo>
                          <a:pt x="125" y="225"/>
                        </a:lnTo>
                        <a:lnTo>
                          <a:pt x="125" y="230"/>
                        </a:lnTo>
                        <a:lnTo>
                          <a:pt x="127" y="232"/>
                        </a:lnTo>
                        <a:lnTo>
                          <a:pt x="129" y="232"/>
                        </a:lnTo>
                        <a:lnTo>
                          <a:pt x="129" y="230"/>
                        </a:lnTo>
                        <a:lnTo>
                          <a:pt x="131" y="230"/>
                        </a:lnTo>
                        <a:lnTo>
                          <a:pt x="129" y="234"/>
                        </a:lnTo>
                        <a:lnTo>
                          <a:pt x="127" y="234"/>
                        </a:lnTo>
                        <a:lnTo>
                          <a:pt x="125" y="238"/>
                        </a:lnTo>
                        <a:lnTo>
                          <a:pt x="120" y="238"/>
                        </a:lnTo>
                        <a:lnTo>
                          <a:pt x="118" y="238"/>
                        </a:lnTo>
                        <a:lnTo>
                          <a:pt x="118" y="240"/>
                        </a:lnTo>
                        <a:lnTo>
                          <a:pt x="116" y="242"/>
                        </a:lnTo>
                        <a:lnTo>
                          <a:pt x="112" y="244"/>
                        </a:lnTo>
                        <a:lnTo>
                          <a:pt x="116" y="246"/>
                        </a:lnTo>
                        <a:lnTo>
                          <a:pt x="114" y="246"/>
                        </a:lnTo>
                        <a:lnTo>
                          <a:pt x="110" y="248"/>
                        </a:lnTo>
                        <a:lnTo>
                          <a:pt x="108" y="251"/>
                        </a:lnTo>
                        <a:lnTo>
                          <a:pt x="108" y="253"/>
                        </a:lnTo>
                        <a:lnTo>
                          <a:pt x="112" y="253"/>
                        </a:lnTo>
                        <a:lnTo>
                          <a:pt x="108" y="255"/>
                        </a:lnTo>
                        <a:lnTo>
                          <a:pt x="108" y="259"/>
                        </a:lnTo>
                        <a:lnTo>
                          <a:pt x="104" y="259"/>
                        </a:lnTo>
                        <a:lnTo>
                          <a:pt x="104" y="255"/>
                        </a:lnTo>
                        <a:lnTo>
                          <a:pt x="101" y="255"/>
                        </a:lnTo>
                        <a:lnTo>
                          <a:pt x="101" y="257"/>
                        </a:lnTo>
                        <a:lnTo>
                          <a:pt x="97" y="257"/>
                        </a:lnTo>
                        <a:lnTo>
                          <a:pt x="99" y="259"/>
                        </a:lnTo>
                        <a:lnTo>
                          <a:pt x="97" y="261"/>
                        </a:lnTo>
                        <a:lnTo>
                          <a:pt x="97" y="263"/>
                        </a:lnTo>
                        <a:lnTo>
                          <a:pt x="97" y="265"/>
                        </a:lnTo>
                        <a:lnTo>
                          <a:pt x="93" y="265"/>
                        </a:lnTo>
                        <a:lnTo>
                          <a:pt x="91" y="265"/>
                        </a:lnTo>
                        <a:lnTo>
                          <a:pt x="91" y="270"/>
                        </a:lnTo>
                        <a:lnTo>
                          <a:pt x="89" y="272"/>
                        </a:lnTo>
                        <a:lnTo>
                          <a:pt x="89" y="274"/>
                        </a:lnTo>
                        <a:lnTo>
                          <a:pt x="89" y="278"/>
                        </a:lnTo>
                        <a:lnTo>
                          <a:pt x="85" y="280"/>
                        </a:lnTo>
                        <a:lnTo>
                          <a:pt x="83" y="282"/>
                        </a:lnTo>
                        <a:lnTo>
                          <a:pt x="83" y="284"/>
                        </a:lnTo>
                        <a:lnTo>
                          <a:pt x="87" y="282"/>
                        </a:lnTo>
                        <a:lnTo>
                          <a:pt x="89" y="282"/>
                        </a:lnTo>
                        <a:lnTo>
                          <a:pt x="89" y="284"/>
                        </a:lnTo>
                        <a:lnTo>
                          <a:pt x="87" y="284"/>
                        </a:lnTo>
                        <a:lnTo>
                          <a:pt x="87" y="289"/>
                        </a:lnTo>
                        <a:lnTo>
                          <a:pt x="89" y="293"/>
                        </a:lnTo>
                        <a:lnTo>
                          <a:pt x="93" y="291"/>
                        </a:lnTo>
                        <a:lnTo>
                          <a:pt x="97" y="289"/>
                        </a:lnTo>
                        <a:lnTo>
                          <a:pt x="104" y="282"/>
                        </a:lnTo>
                        <a:lnTo>
                          <a:pt x="104" y="280"/>
                        </a:lnTo>
                        <a:lnTo>
                          <a:pt x="99" y="282"/>
                        </a:lnTo>
                        <a:lnTo>
                          <a:pt x="101" y="278"/>
                        </a:lnTo>
                        <a:lnTo>
                          <a:pt x="104" y="274"/>
                        </a:lnTo>
                        <a:lnTo>
                          <a:pt x="104" y="274"/>
                        </a:lnTo>
                        <a:lnTo>
                          <a:pt x="106" y="272"/>
                        </a:lnTo>
                        <a:lnTo>
                          <a:pt x="110" y="272"/>
                        </a:lnTo>
                        <a:lnTo>
                          <a:pt x="112" y="272"/>
                        </a:lnTo>
                        <a:lnTo>
                          <a:pt x="106" y="276"/>
                        </a:lnTo>
                        <a:lnTo>
                          <a:pt x="106" y="278"/>
                        </a:lnTo>
                        <a:lnTo>
                          <a:pt x="112" y="280"/>
                        </a:lnTo>
                        <a:lnTo>
                          <a:pt x="110" y="282"/>
                        </a:lnTo>
                        <a:lnTo>
                          <a:pt x="108" y="282"/>
                        </a:lnTo>
                        <a:lnTo>
                          <a:pt x="101" y="289"/>
                        </a:lnTo>
                        <a:lnTo>
                          <a:pt x="106" y="291"/>
                        </a:lnTo>
                        <a:lnTo>
                          <a:pt x="104" y="293"/>
                        </a:lnTo>
                        <a:lnTo>
                          <a:pt x="104" y="297"/>
                        </a:lnTo>
                        <a:lnTo>
                          <a:pt x="99" y="297"/>
                        </a:lnTo>
                        <a:lnTo>
                          <a:pt x="97" y="293"/>
                        </a:lnTo>
                        <a:lnTo>
                          <a:pt x="93" y="293"/>
                        </a:lnTo>
                        <a:lnTo>
                          <a:pt x="91" y="295"/>
                        </a:lnTo>
                        <a:lnTo>
                          <a:pt x="91" y="299"/>
                        </a:lnTo>
                        <a:lnTo>
                          <a:pt x="87" y="301"/>
                        </a:lnTo>
                        <a:lnTo>
                          <a:pt x="85" y="301"/>
                        </a:lnTo>
                        <a:lnTo>
                          <a:pt x="87" y="299"/>
                        </a:lnTo>
                        <a:lnTo>
                          <a:pt x="87" y="299"/>
                        </a:lnTo>
                        <a:lnTo>
                          <a:pt x="85" y="295"/>
                        </a:lnTo>
                        <a:lnTo>
                          <a:pt x="85" y="291"/>
                        </a:lnTo>
                        <a:lnTo>
                          <a:pt x="83" y="289"/>
                        </a:lnTo>
                        <a:lnTo>
                          <a:pt x="80" y="289"/>
                        </a:lnTo>
                        <a:lnTo>
                          <a:pt x="78" y="291"/>
                        </a:lnTo>
                        <a:lnTo>
                          <a:pt x="74" y="291"/>
                        </a:lnTo>
                        <a:lnTo>
                          <a:pt x="74" y="293"/>
                        </a:lnTo>
                        <a:lnTo>
                          <a:pt x="80" y="293"/>
                        </a:lnTo>
                        <a:lnTo>
                          <a:pt x="74" y="297"/>
                        </a:lnTo>
                        <a:lnTo>
                          <a:pt x="72" y="295"/>
                        </a:lnTo>
                        <a:lnTo>
                          <a:pt x="68" y="297"/>
                        </a:lnTo>
                        <a:lnTo>
                          <a:pt x="64" y="299"/>
                        </a:lnTo>
                        <a:lnTo>
                          <a:pt x="66" y="299"/>
                        </a:lnTo>
                        <a:lnTo>
                          <a:pt x="68" y="299"/>
                        </a:lnTo>
                        <a:lnTo>
                          <a:pt x="70" y="301"/>
                        </a:lnTo>
                        <a:lnTo>
                          <a:pt x="66" y="303"/>
                        </a:lnTo>
                        <a:lnTo>
                          <a:pt x="64" y="305"/>
                        </a:lnTo>
                        <a:lnTo>
                          <a:pt x="61" y="303"/>
                        </a:lnTo>
                        <a:lnTo>
                          <a:pt x="59" y="303"/>
                        </a:lnTo>
                        <a:lnTo>
                          <a:pt x="59" y="305"/>
                        </a:lnTo>
                        <a:lnTo>
                          <a:pt x="64" y="308"/>
                        </a:lnTo>
                        <a:lnTo>
                          <a:pt x="68" y="308"/>
                        </a:lnTo>
                        <a:lnTo>
                          <a:pt x="68" y="310"/>
                        </a:lnTo>
                        <a:lnTo>
                          <a:pt x="70" y="312"/>
                        </a:lnTo>
                        <a:lnTo>
                          <a:pt x="70" y="314"/>
                        </a:lnTo>
                        <a:lnTo>
                          <a:pt x="66" y="312"/>
                        </a:lnTo>
                        <a:lnTo>
                          <a:pt x="64" y="310"/>
                        </a:lnTo>
                        <a:lnTo>
                          <a:pt x="61" y="310"/>
                        </a:lnTo>
                        <a:lnTo>
                          <a:pt x="57" y="308"/>
                        </a:lnTo>
                        <a:lnTo>
                          <a:pt x="57" y="303"/>
                        </a:lnTo>
                        <a:lnTo>
                          <a:pt x="55" y="303"/>
                        </a:lnTo>
                        <a:lnTo>
                          <a:pt x="55" y="308"/>
                        </a:lnTo>
                        <a:lnTo>
                          <a:pt x="57" y="312"/>
                        </a:lnTo>
                        <a:lnTo>
                          <a:pt x="61" y="314"/>
                        </a:lnTo>
                        <a:lnTo>
                          <a:pt x="66" y="316"/>
                        </a:lnTo>
                        <a:lnTo>
                          <a:pt x="66" y="316"/>
                        </a:lnTo>
                        <a:lnTo>
                          <a:pt x="64" y="318"/>
                        </a:lnTo>
                        <a:lnTo>
                          <a:pt x="57" y="316"/>
                        </a:lnTo>
                        <a:lnTo>
                          <a:pt x="53" y="310"/>
                        </a:lnTo>
                        <a:lnTo>
                          <a:pt x="51" y="312"/>
                        </a:lnTo>
                        <a:lnTo>
                          <a:pt x="47" y="308"/>
                        </a:lnTo>
                        <a:lnTo>
                          <a:pt x="42" y="308"/>
                        </a:lnTo>
                        <a:lnTo>
                          <a:pt x="40" y="308"/>
                        </a:lnTo>
                        <a:lnTo>
                          <a:pt x="40" y="308"/>
                        </a:lnTo>
                        <a:lnTo>
                          <a:pt x="40" y="312"/>
                        </a:lnTo>
                        <a:lnTo>
                          <a:pt x="38" y="314"/>
                        </a:lnTo>
                        <a:lnTo>
                          <a:pt x="40" y="316"/>
                        </a:lnTo>
                        <a:lnTo>
                          <a:pt x="47" y="314"/>
                        </a:lnTo>
                        <a:lnTo>
                          <a:pt x="49" y="316"/>
                        </a:lnTo>
                        <a:lnTo>
                          <a:pt x="47" y="318"/>
                        </a:lnTo>
                        <a:lnTo>
                          <a:pt x="47" y="318"/>
                        </a:lnTo>
                        <a:lnTo>
                          <a:pt x="53" y="316"/>
                        </a:lnTo>
                        <a:lnTo>
                          <a:pt x="55" y="316"/>
                        </a:lnTo>
                        <a:lnTo>
                          <a:pt x="53" y="318"/>
                        </a:lnTo>
                        <a:lnTo>
                          <a:pt x="47" y="320"/>
                        </a:lnTo>
                        <a:lnTo>
                          <a:pt x="45" y="324"/>
                        </a:lnTo>
                        <a:lnTo>
                          <a:pt x="40" y="322"/>
                        </a:lnTo>
                        <a:lnTo>
                          <a:pt x="38" y="318"/>
                        </a:lnTo>
                        <a:lnTo>
                          <a:pt x="36" y="318"/>
                        </a:lnTo>
                        <a:lnTo>
                          <a:pt x="34" y="320"/>
                        </a:lnTo>
                        <a:lnTo>
                          <a:pt x="32" y="318"/>
                        </a:lnTo>
                        <a:lnTo>
                          <a:pt x="30" y="320"/>
                        </a:lnTo>
                        <a:lnTo>
                          <a:pt x="28" y="318"/>
                        </a:lnTo>
                        <a:lnTo>
                          <a:pt x="23" y="320"/>
                        </a:lnTo>
                        <a:lnTo>
                          <a:pt x="26" y="322"/>
                        </a:lnTo>
                        <a:lnTo>
                          <a:pt x="32" y="322"/>
                        </a:lnTo>
                        <a:lnTo>
                          <a:pt x="36" y="324"/>
                        </a:lnTo>
                        <a:lnTo>
                          <a:pt x="40" y="329"/>
                        </a:lnTo>
                        <a:lnTo>
                          <a:pt x="38" y="331"/>
                        </a:lnTo>
                        <a:lnTo>
                          <a:pt x="40" y="333"/>
                        </a:lnTo>
                        <a:lnTo>
                          <a:pt x="38" y="335"/>
                        </a:lnTo>
                        <a:lnTo>
                          <a:pt x="36" y="333"/>
                        </a:lnTo>
                        <a:lnTo>
                          <a:pt x="36" y="329"/>
                        </a:lnTo>
                        <a:lnTo>
                          <a:pt x="32" y="326"/>
                        </a:lnTo>
                        <a:lnTo>
                          <a:pt x="30" y="329"/>
                        </a:lnTo>
                        <a:lnTo>
                          <a:pt x="30" y="331"/>
                        </a:lnTo>
                        <a:lnTo>
                          <a:pt x="30" y="333"/>
                        </a:lnTo>
                        <a:lnTo>
                          <a:pt x="26" y="329"/>
                        </a:lnTo>
                        <a:lnTo>
                          <a:pt x="21" y="333"/>
                        </a:lnTo>
                        <a:lnTo>
                          <a:pt x="26" y="337"/>
                        </a:lnTo>
                        <a:lnTo>
                          <a:pt x="23" y="337"/>
                        </a:lnTo>
                        <a:lnTo>
                          <a:pt x="21" y="337"/>
                        </a:lnTo>
                        <a:lnTo>
                          <a:pt x="19" y="333"/>
                        </a:lnTo>
                        <a:lnTo>
                          <a:pt x="13" y="333"/>
                        </a:lnTo>
                        <a:lnTo>
                          <a:pt x="15" y="337"/>
                        </a:lnTo>
                        <a:lnTo>
                          <a:pt x="13" y="339"/>
                        </a:lnTo>
                        <a:lnTo>
                          <a:pt x="13" y="335"/>
                        </a:lnTo>
                        <a:lnTo>
                          <a:pt x="9" y="333"/>
                        </a:lnTo>
                        <a:lnTo>
                          <a:pt x="7" y="333"/>
                        </a:lnTo>
                        <a:lnTo>
                          <a:pt x="7" y="335"/>
                        </a:lnTo>
                        <a:lnTo>
                          <a:pt x="11" y="339"/>
                        </a:lnTo>
                        <a:lnTo>
                          <a:pt x="9" y="341"/>
                        </a:lnTo>
                        <a:lnTo>
                          <a:pt x="11" y="341"/>
                        </a:lnTo>
                        <a:lnTo>
                          <a:pt x="15" y="341"/>
                        </a:lnTo>
                        <a:lnTo>
                          <a:pt x="21" y="341"/>
                        </a:lnTo>
                        <a:lnTo>
                          <a:pt x="26" y="345"/>
                        </a:lnTo>
                        <a:lnTo>
                          <a:pt x="32" y="345"/>
                        </a:lnTo>
                        <a:lnTo>
                          <a:pt x="32" y="343"/>
                        </a:lnTo>
                        <a:lnTo>
                          <a:pt x="36" y="343"/>
                        </a:lnTo>
                        <a:lnTo>
                          <a:pt x="32" y="348"/>
                        </a:lnTo>
                        <a:lnTo>
                          <a:pt x="28" y="345"/>
                        </a:lnTo>
                        <a:lnTo>
                          <a:pt x="26" y="348"/>
                        </a:lnTo>
                        <a:lnTo>
                          <a:pt x="19" y="343"/>
                        </a:lnTo>
                        <a:lnTo>
                          <a:pt x="15" y="345"/>
                        </a:lnTo>
                        <a:lnTo>
                          <a:pt x="13" y="343"/>
                        </a:lnTo>
                        <a:lnTo>
                          <a:pt x="11" y="348"/>
                        </a:lnTo>
                        <a:lnTo>
                          <a:pt x="7" y="348"/>
                        </a:lnTo>
                        <a:lnTo>
                          <a:pt x="5" y="350"/>
                        </a:lnTo>
                        <a:lnTo>
                          <a:pt x="11" y="352"/>
                        </a:lnTo>
                        <a:lnTo>
                          <a:pt x="9" y="354"/>
                        </a:lnTo>
                        <a:lnTo>
                          <a:pt x="13" y="356"/>
                        </a:lnTo>
                        <a:lnTo>
                          <a:pt x="15" y="354"/>
                        </a:lnTo>
                        <a:lnTo>
                          <a:pt x="19" y="354"/>
                        </a:lnTo>
                        <a:lnTo>
                          <a:pt x="15" y="356"/>
                        </a:lnTo>
                        <a:lnTo>
                          <a:pt x="11" y="356"/>
                        </a:lnTo>
                        <a:lnTo>
                          <a:pt x="9" y="358"/>
                        </a:lnTo>
                        <a:lnTo>
                          <a:pt x="7" y="356"/>
                        </a:lnTo>
                        <a:lnTo>
                          <a:pt x="7" y="358"/>
                        </a:lnTo>
                        <a:lnTo>
                          <a:pt x="11" y="360"/>
                        </a:lnTo>
                        <a:lnTo>
                          <a:pt x="13" y="360"/>
                        </a:lnTo>
                        <a:lnTo>
                          <a:pt x="9" y="362"/>
                        </a:lnTo>
                        <a:lnTo>
                          <a:pt x="7" y="362"/>
                        </a:lnTo>
                        <a:lnTo>
                          <a:pt x="9" y="364"/>
                        </a:lnTo>
                        <a:lnTo>
                          <a:pt x="9" y="364"/>
                        </a:lnTo>
                        <a:lnTo>
                          <a:pt x="11" y="367"/>
                        </a:lnTo>
                        <a:lnTo>
                          <a:pt x="15" y="367"/>
                        </a:lnTo>
                        <a:lnTo>
                          <a:pt x="17" y="364"/>
                        </a:lnTo>
                        <a:lnTo>
                          <a:pt x="23" y="364"/>
                        </a:lnTo>
                        <a:lnTo>
                          <a:pt x="28" y="364"/>
                        </a:lnTo>
                        <a:lnTo>
                          <a:pt x="30" y="367"/>
                        </a:lnTo>
                        <a:lnTo>
                          <a:pt x="32" y="364"/>
                        </a:lnTo>
                        <a:lnTo>
                          <a:pt x="32" y="362"/>
                        </a:lnTo>
                        <a:lnTo>
                          <a:pt x="34" y="362"/>
                        </a:lnTo>
                        <a:lnTo>
                          <a:pt x="36" y="364"/>
                        </a:lnTo>
                        <a:lnTo>
                          <a:pt x="38" y="364"/>
                        </a:lnTo>
                        <a:lnTo>
                          <a:pt x="42" y="360"/>
                        </a:lnTo>
                        <a:lnTo>
                          <a:pt x="45" y="360"/>
                        </a:lnTo>
                        <a:lnTo>
                          <a:pt x="45" y="362"/>
                        </a:lnTo>
                        <a:lnTo>
                          <a:pt x="42" y="364"/>
                        </a:lnTo>
                        <a:lnTo>
                          <a:pt x="47" y="364"/>
                        </a:lnTo>
                        <a:lnTo>
                          <a:pt x="47" y="362"/>
                        </a:lnTo>
                        <a:lnTo>
                          <a:pt x="47" y="360"/>
                        </a:lnTo>
                        <a:lnTo>
                          <a:pt x="49" y="356"/>
                        </a:lnTo>
                        <a:lnTo>
                          <a:pt x="49" y="360"/>
                        </a:lnTo>
                        <a:lnTo>
                          <a:pt x="53" y="364"/>
                        </a:lnTo>
                        <a:lnTo>
                          <a:pt x="49" y="367"/>
                        </a:lnTo>
                        <a:lnTo>
                          <a:pt x="45" y="369"/>
                        </a:lnTo>
                        <a:lnTo>
                          <a:pt x="42" y="371"/>
                        </a:lnTo>
                        <a:lnTo>
                          <a:pt x="42" y="371"/>
                        </a:lnTo>
                        <a:lnTo>
                          <a:pt x="42" y="375"/>
                        </a:lnTo>
                        <a:lnTo>
                          <a:pt x="36" y="375"/>
                        </a:lnTo>
                        <a:lnTo>
                          <a:pt x="36" y="373"/>
                        </a:lnTo>
                        <a:lnTo>
                          <a:pt x="38" y="371"/>
                        </a:lnTo>
                        <a:lnTo>
                          <a:pt x="38" y="367"/>
                        </a:lnTo>
                        <a:lnTo>
                          <a:pt x="34" y="367"/>
                        </a:lnTo>
                        <a:lnTo>
                          <a:pt x="32" y="371"/>
                        </a:lnTo>
                        <a:lnTo>
                          <a:pt x="30" y="373"/>
                        </a:lnTo>
                        <a:lnTo>
                          <a:pt x="28" y="369"/>
                        </a:lnTo>
                        <a:lnTo>
                          <a:pt x="23" y="369"/>
                        </a:lnTo>
                        <a:lnTo>
                          <a:pt x="19" y="369"/>
                        </a:lnTo>
                        <a:lnTo>
                          <a:pt x="17" y="369"/>
                        </a:lnTo>
                        <a:lnTo>
                          <a:pt x="13" y="371"/>
                        </a:lnTo>
                        <a:lnTo>
                          <a:pt x="11" y="371"/>
                        </a:lnTo>
                        <a:lnTo>
                          <a:pt x="7" y="369"/>
                        </a:lnTo>
                        <a:lnTo>
                          <a:pt x="7" y="369"/>
                        </a:lnTo>
                        <a:lnTo>
                          <a:pt x="9" y="373"/>
                        </a:lnTo>
                        <a:lnTo>
                          <a:pt x="7" y="375"/>
                        </a:lnTo>
                        <a:lnTo>
                          <a:pt x="9" y="377"/>
                        </a:lnTo>
                        <a:lnTo>
                          <a:pt x="11" y="375"/>
                        </a:lnTo>
                        <a:lnTo>
                          <a:pt x="13" y="373"/>
                        </a:lnTo>
                        <a:lnTo>
                          <a:pt x="15" y="375"/>
                        </a:lnTo>
                        <a:lnTo>
                          <a:pt x="13" y="377"/>
                        </a:lnTo>
                        <a:lnTo>
                          <a:pt x="13" y="379"/>
                        </a:lnTo>
                        <a:lnTo>
                          <a:pt x="11" y="381"/>
                        </a:lnTo>
                        <a:lnTo>
                          <a:pt x="9" y="379"/>
                        </a:lnTo>
                        <a:lnTo>
                          <a:pt x="11" y="383"/>
                        </a:lnTo>
                        <a:lnTo>
                          <a:pt x="13" y="385"/>
                        </a:lnTo>
                        <a:lnTo>
                          <a:pt x="17" y="379"/>
                        </a:lnTo>
                        <a:lnTo>
                          <a:pt x="21" y="381"/>
                        </a:lnTo>
                        <a:lnTo>
                          <a:pt x="19" y="383"/>
                        </a:lnTo>
                        <a:lnTo>
                          <a:pt x="21" y="385"/>
                        </a:lnTo>
                        <a:lnTo>
                          <a:pt x="15" y="390"/>
                        </a:lnTo>
                        <a:lnTo>
                          <a:pt x="17" y="390"/>
                        </a:lnTo>
                        <a:lnTo>
                          <a:pt x="19" y="390"/>
                        </a:lnTo>
                        <a:lnTo>
                          <a:pt x="17" y="394"/>
                        </a:lnTo>
                        <a:lnTo>
                          <a:pt x="19" y="396"/>
                        </a:lnTo>
                        <a:lnTo>
                          <a:pt x="19" y="400"/>
                        </a:lnTo>
                        <a:lnTo>
                          <a:pt x="19" y="400"/>
                        </a:lnTo>
                        <a:lnTo>
                          <a:pt x="23" y="396"/>
                        </a:lnTo>
                        <a:lnTo>
                          <a:pt x="26" y="394"/>
                        </a:lnTo>
                        <a:lnTo>
                          <a:pt x="26" y="390"/>
                        </a:lnTo>
                        <a:lnTo>
                          <a:pt x="34" y="388"/>
                        </a:lnTo>
                        <a:lnTo>
                          <a:pt x="36" y="388"/>
                        </a:lnTo>
                        <a:lnTo>
                          <a:pt x="40" y="385"/>
                        </a:lnTo>
                        <a:lnTo>
                          <a:pt x="38" y="388"/>
                        </a:lnTo>
                        <a:lnTo>
                          <a:pt x="34" y="390"/>
                        </a:lnTo>
                        <a:lnTo>
                          <a:pt x="34" y="396"/>
                        </a:lnTo>
                        <a:lnTo>
                          <a:pt x="36" y="398"/>
                        </a:lnTo>
                        <a:lnTo>
                          <a:pt x="32" y="396"/>
                        </a:lnTo>
                        <a:lnTo>
                          <a:pt x="32" y="392"/>
                        </a:lnTo>
                        <a:lnTo>
                          <a:pt x="30" y="392"/>
                        </a:lnTo>
                        <a:lnTo>
                          <a:pt x="28" y="396"/>
                        </a:lnTo>
                        <a:lnTo>
                          <a:pt x="26" y="396"/>
                        </a:lnTo>
                        <a:lnTo>
                          <a:pt x="30" y="398"/>
                        </a:lnTo>
                        <a:lnTo>
                          <a:pt x="26" y="402"/>
                        </a:lnTo>
                        <a:lnTo>
                          <a:pt x="23" y="402"/>
                        </a:lnTo>
                        <a:lnTo>
                          <a:pt x="21" y="404"/>
                        </a:lnTo>
                        <a:lnTo>
                          <a:pt x="23" y="407"/>
                        </a:lnTo>
                        <a:lnTo>
                          <a:pt x="30" y="407"/>
                        </a:lnTo>
                        <a:lnTo>
                          <a:pt x="30" y="409"/>
                        </a:lnTo>
                        <a:lnTo>
                          <a:pt x="28" y="409"/>
                        </a:lnTo>
                        <a:lnTo>
                          <a:pt x="26" y="411"/>
                        </a:lnTo>
                        <a:lnTo>
                          <a:pt x="26" y="413"/>
                        </a:lnTo>
                        <a:lnTo>
                          <a:pt x="21" y="411"/>
                        </a:lnTo>
                        <a:lnTo>
                          <a:pt x="19" y="411"/>
                        </a:lnTo>
                        <a:lnTo>
                          <a:pt x="17" y="415"/>
                        </a:lnTo>
                        <a:lnTo>
                          <a:pt x="17" y="411"/>
                        </a:lnTo>
                        <a:lnTo>
                          <a:pt x="15" y="413"/>
                        </a:lnTo>
                        <a:lnTo>
                          <a:pt x="11" y="417"/>
                        </a:lnTo>
                        <a:lnTo>
                          <a:pt x="13" y="421"/>
                        </a:lnTo>
                        <a:lnTo>
                          <a:pt x="17" y="426"/>
                        </a:lnTo>
                        <a:lnTo>
                          <a:pt x="19" y="423"/>
                        </a:lnTo>
                        <a:lnTo>
                          <a:pt x="19" y="426"/>
                        </a:lnTo>
                        <a:lnTo>
                          <a:pt x="23" y="423"/>
                        </a:lnTo>
                        <a:lnTo>
                          <a:pt x="21" y="421"/>
                        </a:lnTo>
                        <a:lnTo>
                          <a:pt x="23" y="417"/>
                        </a:lnTo>
                        <a:lnTo>
                          <a:pt x="28" y="421"/>
                        </a:lnTo>
                        <a:lnTo>
                          <a:pt x="26" y="421"/>
                        </a:lnTo>
                        <a:lnTo>
                          <a:pt x="28" y="426"/>
                        </a:lnTo>
                        <a:lnTo>
                          <a:pt x="28" y="428"/>
                        </a:lnTo>
                        <a:lnTo>
                          <a:pt x="26" y="430"/>
                        </a:lnTo>
                        <a:lnTo>
                          <a:pt x="28" y="436"/>
                        </a:lnTo>
                        <a:lnTo>
                          <a:pt x="30" y="434"/>
                        </a:lnTo>
                        <a:lnTo>
                          <a:pt x="34" y="432"/>
                        </a:lnTo>
                        <a:lnTo>
                          <a:pt x="36" y="434"/>
                        </a:lnTo>
                        <a:lnTo>
                          <a:pt x="32" y="434"/>
                        </a:lnTo>
                        <a:lnTo>
                          <a:pt x="30" y="436"/>
                        </a:lnTo>
                        <a:lnTo>
                          <a:pt x="32" y="440"/>
                        </a:lnTo>
                        <a:lnTo>
                          <a:pt x="32" y="440"/>
                        </a:lnTo>
                        <a:lnTo>
                          <a:pt x="23" y="436"/>
                        </a:lnTo>
                        <a:lnTo>
                          <a:pt x="21" y="436"/>
                        </a:lnTo>
                        <a:lnTo>
                          <a:pt x="19" y="436"/>
                        </a:lnTo>
                        <a:lnTo>
                          <a:pt x="17" y="436"/>
                        </a:lnTo>
                        <a:lnTo>
                          <a:pt x="17" y="438"/>
                        </a:lnTo>
                        <a:lnTo>
                          <a:pt x="15" y="440"/>
                        </a:lnTo>
                        <a:lnTo>
                          <a:pt x="19" y="449"/>
                        </a:lnTo>
                        <a:lnTo>
                          <a:pt x="23" y="449"/>
                        </a:lnTo>
                        <a:lnTo>
                          <a:pt x="30" y="455"/>
                        </a:lnTo>
                        <a:lnTo>
                          <a:pt x="36" y="457"/>
                        </a:lnTo>
                        <a:lnTo>
                          <a:pt x="38" y="459"/>
                        </a:lnTo>
                        <a:lnTo>
                          <a:pt x="36" y="461"/>
                        </a:lnTo>
                        <a:lnTo>
                          <a:pt x="38" y="463"/>
                        </a:lnTo>
                        <a:lnTo>
                          <a:pt x="40" y="461"/>
                        </a:lnTo>
                        <a:lnTo>
                          <a:pt x="40" y="459"/>
                        </a:lnTo>
                        <a:lnTo>
                          <a:pt x="42" y="457"/>
                        </a:lnTo>
                        <a:lnTo>
                          <a:pt x="45" y="459"/>
                        </a:lnTo>
                        <a:lnTo>
                          <a:pt x="45" y="461"/>
                        </a:lnTo>
                        <a:lnTo>
                          <a:pt x="49" y="466"/>
                        </a:lnTo>
                        <a:lnTo>
                          <a:pt x="51" y="463"/>
                        </a:lnTo>
                        <a:lnTo>
                          <a:pt x="51" y="466"/>
                        </a:lnTo>
                        <a:lnTo>
                          <a:pt x="55" y="463"/>
                        </a:lnTo>
                        <a:lnTo>
                          <a:pt x="59" y="459"/>
                        </a:lnTo>
                        <a:lnTo>
                          <a:pt x="61" y="459"/>
                        </a:lnTo>
                        <a:lnTo>
                          <a:pt x="64" y="457"/>
                        </a:lnTo>
                        <a:lnTo>
                          <a:pt x="64" y="457"/>
                        </a:lnTo>
                        <a:lnTo>
                          <a:pt x="66" y="459"/>
                        </a:lnTo>
                        <a:lnTo>
                          <a:pt x="68" y="461"/>
                        </a:lnTo>
                        <a:lnTo>
                          <a:pt x="74" y="453"/>
                        </a:lnTo>
                        <a:lnTo>
                          <a:pt x="74" y="451"/>
                        </a:lnTo>
                        <a:lnTo>
                          <a:pt x="70" y="447"/>
                        </a:lnTo>
                        <a:lnTo>
                          <a:pt x="76" y="451"/>
                        </a:lnTo>
                        <a:lnTo>
                          <a:pt x="80" y="447"/>
                        </a:lnTo>
                        <a:lnTo>
                          <a:pt x="78" y="445"/>
                        </a:lnTo>
                        <a:lnTo>
                          <a:pt x="83" y="442"/>
                        </a:lnTo>
                        <a:lnTo>
                          <a:pt x="80" y="440"/>
                        </a:lnTo>
                        <a:lnTo>
                          <a:pt x="85" y="438"/>
                        </a:lnTo>
                        <a:lnTo>
                          <a:pt x="87" y="438"/>
                        </a:lnTo>
                        <a:lnTo>
                          <a:pt x="89" y="436"/>
                        </a:lnTo>
                        <a:lnTo>
                          <a:pt x="85" y="432"/>
                        </a:lnTo>
                        <a:lnTo>
                          <a:pt x="87" y="430"/>
                        </a:lnTo>
                        <a:lnTo>
                          <a:pt x="83" y="426"/>
                        </a:lnTo>
                        <a:lnTo>
                          <a:pt x="80" y="423"/>
                        </a:lnTo>
                        <a:lnTo>
                          <a:pt x="80" y="419"/>
                        </a:lnTo>
                        <a:lnTo>
                          <a:pt x="83" y="421"/>
                        </a:lnTo>
                        <a:lnTo>
                          <a:pt x="87" y="426"/>
                        </a:lnTo>
                        <a:lnTo>
                          <a:pt x="87" y="430"/>
                        </a:lnTo>
                        <a:lnTo>
                          <a:pt x="89" y="432"/>
                        </a:lnTo>
                        <a:lnTo>
                          <a:pt x="91" y="432"/>
                        </a:lnTo>
                        <a:lnTo>
                          <a:pt x="91" y="434"/>
                        </a:lnTo>
                        <a:lnTo>
                          <a:pt x="93" y="436"/>
                        </a:lnTo>
                        <a:lnTo>
                          <a:pt x="97" y="434"/>
                        </a:lnTo>
                        <a:lnTo>
                          <a:pt x="95" y="432"/>
                        </a:lnTo>
                        <a:lnTo>
                          <a:pt x="93" y="432"/>
                        </a:lnTo>
                        <a:lnTo>
                          <a:pt x="95" y="430"/>
                        </a:lnTo>
                        <a:lnTo>
                          <a:pt x="97" y="432"/>
                        </a:lnTo>
                        <a:lnTo>
                          <a:pt x="99" y="434"/>
                        </a:lnTo>
                        <a:lnTo>
                          <a:pt x="104" y="428"/>
                        </a:lnTo>
                        <a:lnTo>
                          <a:pt x="104" y="423"/>
                        </a:lnTo>
                        <a:lnTo>
                          <a:pt x="104" y="421"/>
                        </a:lnTo>
                        <a:lnTo>
                          <a:pt x="101" y="419"/>
                        </a:lnTo>
                        <a:lnTo>
                          <a:pt x="99" y="417"/>
                        </a:lnTo>
                        <a:lnTo>
                          <a:pt x="101" y="415"/>
                        </a:lnTo>
                        <a:lnTo>
                          <a:pt x="101" y="415"/>
                        </a:lnTo>
                        <a:lnTo>
                          <a:pt x="104" y="415"/>
                        </a:lnTo>
                        <a:lnTo>
                          <a:pt x="106" y="413"/>
                        </a:lnTo>
                        <a:lnTo>
                          <a:pt x="104" y="411"/>
                        </a:lnTo>
                        <a:lnTo>
                          <a:pt x="104" y="407"/>
                        </a:lnTo>
                        <a:lnTo>
                          <a:pt x="106" y="404"/>
                        </a:lnTo>
                        <a:lnTo>
                          <a:pt x="110" y="407"/>
                        </a:lnTo>
                        <a:lnTo>
                          <a:pt x="106" y="411"/>
                        </a:lnTo>
                        <a:lnTo>
                          <a:pt x="108" y="415"/>
                        </a:lnTo>
                        <a:lnTo>
                          <a:pt x="106" y="419"/>
                        </a:lnTo>
                        <a:lnTo>
                          <a:pt x="108" y="421"/>
                        </a:lnTo>
                        <a:lnTo>
                          <a:pt x="110" y="426"/>
                        </a:lnTo>
                        <a:lnTo>
                          <a:pt x="114" y="430"/>
                        </a:lnTo>
                        <a:lnTo>
                          <a:pt x="118" y="428"/>
                        </a:lnTo>
                        <a:lnTo>
                          <a:pt x="120" y="430"/>
                        </a:lnTo>
                        <a:lnTo>
                          <a:pt x="118" y="432"/>
                        </a:lnTo>
                        <a:lnTo>
                          <a:pt x="120" y="434"/>
                        </a:lnTo>
                        <a:lnTo>
                          <a:pt x="125" y="438"/>
                        </a:lnTo>
                        <a:lnTo>
                          <a:pt x="127" y="434"/>
                        </a:lnTo>
                        <a:lnTo>
                          <a:pt x="125" y="421"/>
                        </a:lnTo>
                        <a:lnTo>
                          <a:pt x="123" y="415"/>
                        </a:lnTo>
                        <a:lnTo>
                          <a:pt x="125" y="413"/>
                        </a:lnTo>
                        <a:lnTo>
                          <a:pt x="127" y="411"/>
                        </a:lnTo>
                        <a:lnTo>
                          <a:pt x="125" y="407"/>
                        </a:lnTo>
                        <a:lnTo>
                          <a:pt x="125" y="404"/>
                        </a:lnTo>
                        <a:lnTo>
                          <a:pt x="131" y="404"/>
                        </a:lnTo>
                        <a:lnTo>
                          <a:pt x="133" y="400"/>
                        </a:lnTo>
                        <a:lnTo>
                          <a:pt x="133" y="396"/>
                        </a:lnTo>
                        <a:lnTo>
                          <a:pt x="135" y="390"/>
                        </a:lnTo>
                        <a:lnTo>
                          <a:pt x="133" y="385"/>
                        </a:lnTo>
                        <a:lnTo>
                          <a:pt x="131" y="377"/>
                        </a:lnTo>
                        <a:lnTo>
                          <a:pt x="129" y="371"/>
                        </a:lnTo>
                        <a:lnTo>
                          <a:pt x="129" y="367"/>
                        </a:lnTo>
                        <a:lnTo>
                          <a:pt x="137" y="364"/>
                        </a:lnTo>
                        <a:lnTo>
                          <a:pt x="137" y="358"/>
                        </a:lnTo>
                        <a:lnTo>
                          <a:pt x="139" y="352"/>
                        </a:lnTo>
                        <a:lnTo>
                          <a:pt x="133" y="345"/>
                        </a:lnTo>
                        <a:lnTo>
                          <a:pt x="127" y="343"/>
                        </a:lnTo>
                        <a:lnTo>
                          <a:pt x="127" y="335"/>
                        </a:lnTo>
                        <a:lnTo>
                          <a:pt x="127" y="329"/>
                        </a:lnTo>
                        <a:lnTo>
                          <a:pt x="127" y="320"/>
                        </a:lnTo>
                        <a:lnTo>
                          <a:pt x="125" y="314"/>
                        </a:lnTo>
                        <a:lnTo>
                          <a:pt x="127" y="308"/>
                        </a:lnTo>
                        <a:lnTo>
                          <a:pt x="125" y="297"/>
                        </a:lnTo>
                        <a:lnTo>
                          <a:pt x="123" y="286"/>
                        </a:lnTo>
                        <a:lnTo>
                          <a:pt x="125" y="278"/>
                        </a:lnTo>
                        <a:lnTo>
                          <a:pt x="129" y="270"/>
                        </a:lnTo>
                        <a:lnTo>
                          <a:pt x="133" y="267"/>
                        </a:lnTo>
                        <a:lnTo>
                          <a:pt x="139" y="270"/>
                        </a:lnTo>
                        <a:lnTo>
                          <a:pt x="146" y="270"/>
                        </a:lnTo>
                        <a:lnTo>
                          <a:pt x="150" y="265"/>
                        </a:lnTo>
                        <a:lnTo>
                          <a:pt x="148" y="257"/>
                        </a:lnTo>
                        <a:lnTo>
                          <a:pt x="146" y="255"/>
                        </a:lnTo>
                        <a:lnTo>
                          <a:pt x="148" y="248"/>
                        </a:lnTo>
                        <a:lnTo>
                          <a:pt x="154" y="234"/>
                        </a:lnTo>
                        <a:lnTo>
                          <a:pt x="154" y="223"/>
                        </a:lnTo>
                        <a:lnTo>
                          <a:pt x="156" y="215"/>
                        </a:lnTo>
                        <a:lnTo>
                          <a:pt x="158" y="208"/>
                        </a:lnTo>
                        <a:lnTo>
                          <a:pt x="158" y="204"/>
                        </a:lnTo>
                        <a:lnTo>
                          <a:pt x="154" y="200"/>
                        </a:lnTo>
                        <a:lnTo>
                          <a:pt x="154" y="196"/>
                        </a:lnTo>
                        <a:lnTo>
                          <a:pt x="160" y="194"/>
                        </a:lnTo>
                        <a:lnTo>
                          <a:pt x="169" y="192"/>
                        </a:lnTo>
                        <a:lnTo>
                          <a:pt x="171" y="189"/>
                        </a:lnTo>
                        <a:lnTo>
                          <a:pt x="171" y="185"/>
                        </a:lnTo>
                        <a:lnTo>
                          <a:pt x="177" y="175"/>
                        </a:lnTo>
                        <a:lnTo>
                          <a:pt x="184" y="168"/>
                        </a:lnTo>
                        <a:lnTo>
                          <a:pt x="184" y="162"/>
                        </a:lnTo>
                        <a:lnTo>
                          <a:pt x="182" y="158"/>
                        </a:lnTo>
                        <a:lnTo>
                          <a:pt x="179" y="154"/>
                        </a:lnTo>
                        <a:lnTo>
                          <a:pt x="179" y="145"/>
                        </a:lnTo>
                        <a:lnTo>
                          <a:pt x="182" y="143"/>
                        </a:lnTo>
                        <a:lnTo>
                          <a:pt x="186" y="141"/>
                        </a:lnTo>
                        <a:lnTo>
                          <a:pt x="186" y="135"/>
                        </a:lnTo>
                        <a:lnTo>
                          <a:pt x="188" y="135"/>
                        </a:lnTo>
                        <a:lnTo>
                          <a:pt x="192" y="128"/>
                        </a:lnTo>
                        <a:lnTo>
                          <a:pt x="196" y="124"/>
                        </a:lnTo>
                        <a:lnTo>
                          <a:pt x="201" y="126"/>
                        </a:lnTo>
                        <a:lnTo>
                          <a:pt x="203" y="128"/>
                        </a:lnTo>
                        <a:lnTo>
                          <a:pt x="205" y="128"/>
                        </a:lnTo>
                        <a:lnTo>
                          <a:pt x="207" y="126"/>
                        </a:lnTo>
                        <a:lnTo>
                          <a:pt x="205" y="122"/>
                        </a:lnTo>
                        <a:lnTo>
                          <a:pt x="207" y="120"/>
                        </a:lnTo>
                        <a:lnTo>
                          <a:pt x="207" y="118"/>
                        </a:lnTo>
                        <a:lnTo>
                          <a:pt x="209" y="116"/>
                        </a:lnTo>
                        <a:lnTo>
                          <a:pt x="205" y="109"/>
                        </a:lnTo>
                        <a:lnTo>
                          <a:pt x="207" y="109"/>
                        </a:lnTo>
                        <a:lnTo>
                          <a:pt x="213" y="109"/>
                        </a:lnTo>
                        <a:lnTo>
                          <a:pt x="217" y="107"/>
                        </a:lnTo>
                        <a:lnTo>
                          <a:pt x="224" y="107"/>
                        </a:lnTo>
                        <a:lnTo>
                          <a:pt x="228" y="111"/>
                        </a:lnTo>
                        <a:lnTo>
                          <a:pt x="232" y="111"/>
                        </a:lnTo>
                        <a:lnTo>
                          <a:pt x="236" y="114"/>
                        </a:lnTo>
                        <a:lnTo>
                          <a:pt x="238" y="114"/>
                        </a:lnTo>
                        <a:lnTo>
                          <a:pt x="238" y="114"/>
                        </a:lnTo>
                        <a:lnTo>
                          <a:pt x="238" y="109"/>
                        </a:lnTo>
                        <a:lnTo>
                          <a:pt x="236" y="105"/>
                        </a:lnTo>
                        <a:lnTo>
                          <a:pt x="238" y="99"/>
                        </a:lnTo>
                        <a:lnTo>
                          <a:pt x="241" y="99"/>
                        </a:lnTo>
                        <a:lnTo>
                          <a:pt x="241" y="95"/>
                        </a:lnTo>
                        <a:lnTo>
                          <a:pt x="236" y="93"/>
                        </a:lnTo>
                        <a:lnTo>
                          <a:pt x="236" y="88"/>
                        </a:lnTo>
                        <a:lnTo>
                          <a:pt x="241" y="90"/>
                        </a:lnTo>
                        <a:lnTo>
                          <a:pt x="245" y="88"/>
                        </a:lnTo>
                        <a:lnTo>
                          <a:pt x="247" y="88"/>
                        </a:lnTo>
                        <a:lnTo>
                          <a:pt x="247" y="88"/>
                        </a:lnTo>
                        <a:lnTo>
                          <a:pt x="247" y="86"/>
                        </a:lnTo>
                        <a:lnTo>
                          <a:pt x="249" y="88"/>
                        </a:lnTo>
                        <a:lnTo>
                          <a:pt x="251" y="86"/>
                        </a:lnTo>
                        <a:lnTo>
                          <a:pt x="249" y="84"/>
                        </a:lnTo>
                        <a:lnTo>
                          <a:pt x="251" y="80"/>
                        </a:lnTo>
                        <a:lnTo>
                          <a:pt x="253" y="78"/>
                        </a:lnTo>
                        <a:lnTo>
                          <a:pt x="257" y="78"/>
                        </a:lnTo>
                        <a:lnTo>
                          <a:pt x="260" y="82"/>
                        </a:lnTo>
                        <a:lnTo>
                          <a:pt x="268" y="90"/>
                        </a:lnTo>
                        <a:lnTo>
                          <a:pt x="270" y="95"/>
                        </a:lnTo>
                        <a:lnTo>
                          <a:pt x="272" y="99"/>
                        </a:lnTo>
                        <a:lnTo>
                          <a:pt x="279" y="101"/>
                        </a:lnTo>
                        <a:lnTo>
                          <a:pt x="289" y="101"/>
                        </a:lnTo>
                        <a:lnTo>
                          <a:pt x="293" y="97"/>
                        </a:lnTo>
                        <a:lnTo>
                          <a:pt x="295" y="93"/>
                        </a:lnTo>
                        <a:lnTo>
                          <a:pt x="300" y="93"/>
                        </a:lnTo>
                        <a:lnTo>
                          <a:pt x="306" y="99"/>
                        </a:lnTo>
                        <a:lnTo>
                          <a:pt x="310" y="99"/>
                        </a:lnTo>
                        <a:lnTo>
                          <a:pt x="312" y="95"/>
                        </a:lnTo>
                        <a:lnTo>
                          <a:pt x="316" y="93"/>
                        </a:lnTo>
                        <a:lnTo>
                          <a:pt x="319" y="90"/>
                        </a:lnTo>
                        <a:lnTo>
                          <a:pt x="323" y="90"/>
                        </a:lnTo>
                        <a:lnTo>
                          <a:pt x="325" y="88"/>
                        </a:lnTo>
                        <a:lnTo>
                          <a:pt x="327" y="86"/>
                        </a:lnTo>
                        <a:lnTo>
                          <a:pt x="325" y="82"/>
                        </a:lnTo>
                        <a:lnTo>
                          <a:pt x="325" y="76"/>
                        </a:lnTo>
                        <a:lnTo>
                          <a:pt x="325" y="65"/>
                        </a:lnTo>
                        <a:lnTo>
                          <a:pt x="327" y="63"/>
                        </a:lnTo>
                        <a:lnTo>
                          <a:pt x="325" y="59"/>
                        </a:lnTo>
                        <a:lnTo>
                          <a:pt x="327" y="59"/>
                        </a:lnTo>
                        <a:lnTo>
                          <a:pt x="329" y="55"/>
                        </a:lnTo>
                        <a:lnTo>
                          <a:pt x="329" y="50"/>
                        </a:lnTo>
                        <a:lnTo>
                          <a:pt x="333" y="50"/>
                        </a:lnTo>
                        <a:lnTo>
                          <a:pt x="340" y="50"/>
                        </a:lnTo>
                        <a:lnTo>
                          <a:pt x="342" y="50"/>
                        </a:lnTo>
                        <a:lnTo>
                          <a:pt x="342" y="48"/>
                        </a:lnTo>
                        <a:lnTo>
                          <a:pt x="344" y="44"/>
                        </a:lnTo>
                        <a:lnTo>
                          <a:pt x="352" y="44"/>
                        </a:lnTo>
                        <a:lnTo>
                          <a:pt x="356" y="46"/>
                        </a:lnTo>
                        <a:lnTo>
                          <a:pt x="363" y="52"/>
                        </a:lnTo>
                        <a:lnTo>
                          <a:pt x="365" y="57"/>
                        </a:lnTo>
                        <a:lnTo>
                          <a:pt x="369" y="57"/>
                        </a:lnTo>
                        <a:lnTo>
                          <a:pt x="375" y="59"/>
                        </a:lnTo>
                        <a:lnTo>
                          <a:pt x="378" y="61"/>
                        </a:lnTo>
                        <a:lnTo>
                          <a:pt x="380" y="65"/>
                        </a:lnTo>
                        <a:lnTo>
                          <a:pt x="380" y="69"/>
                        </a:lnTo>
                        <a:lnTo>
                          <a:pt x="378" y="76"/>
                        </a:lnTo>
                        <a:lnTo>
                          <a:pt x="378" y="84"/>
                        </a:lnTo>
                        <a:lnTo>
                          <a:pt x="378" y="84"/>
                        </a:lnTo>
                        <a:close/>
                        <a:moveTo>
                          <a:pt x="19" y="430"/>
                        </a:moveTo>
                        <a:lnTo>
                          <a:pt x="21" y="432"/>
                        </a:lnTo>
                        <a:lnTo>
                          <a:pt x="19" y="432"/>
                        </a:lnTo>
                        <a:lnTo>
                          <a:pt x="19" y="430"/>
                        </a:lnTo>
                        <a:lnTo>
                          <a:pt x="19" y="430"/>
                        </a:lnTo>
                        <a:close/>
                        <a:moveTo>
                          <a:pt x="11" y="407"/>
                        </a:moveTo>
                        <a:lnTo>
                          <a:pt x="11" y="407"/>
                        </a:lnTo>
                        <a:lnTo>
                          <a:pt x="13" y="407"/>
                        </a:lnTo>
                        <a:lnTo>
                          <a:pt x="15" y="409"/>
                        </a:lnTo>
                        <a:lnTo>
                          <a:pt x="13" y="411"/>
                        </a:lnTo>
                        <a:lnTo>
                          <a:pt x="11" y="407"/>
                        </a:lnTo>
                        <a:lnTo>
                          <a:pt x="11" y="407"/>
                        </a:lnTo>
                        <a:close/>
                        <a:moveTo>
                          <a:pt x="17" y="398"/>
                        </a:moveTo>
                        <a:lnTo>
                          <a:pt x="17" y="402"/>
                        </a:lnTo>
                        <a:lnTo>
                          <a:pt x="15" y="402"/>
                        </a:lnTo>
                        <a:lnTo>
                          <a:pt x="17" y="398"/>
                        </a:lnTo>
                        <a:lnTo>
                          <a:pt x="17" y="398"/>
                        </a:lnTo>
                        <a:close/>
                        <a:moveTo>
                          <a:pt x="13" y="398"/>
                        </a:moveTo>
                        <a:lnTo>
                          <a:pt x="13" y="400"/>
                        </a:lnTo>
                        <a:lnTo>
                          <a:pt x="9" y="400"/>
                        </a:lnTo>
                        <a:lnTo>
                          <a:pt x="13" y="398"/>
                        </a:lnTo>
                        <a:lnTo>
                          <a:pt x="13" y="398"/>
                        </a:lnTo>
                        <a:close/>
                        <a:moveTo>
                          <a:pt x="7" y="381"/>
                        </a:moveTo>
                        <a:lnTo>
                          <a:pt x="2" y="379"/>
                        </a:lnTo>
                        <a:lnTo>
                          <a:pt x="7" y="377"/>
                        </a:lnTo>
                        <a:lnTo>
                          <a:pt x="7" y="377"/>
                        </a:lnTo>
                        <a:lnTo>
                          <a:pt x="7" y="381"/>
                        </a:lnTo>
                        <a:lnTo>
                          <a:pt x="7" y="381"/>
                        </a:lnTo>
                        <a:close/>
                        <a:moveTo>
                          <a:pt x="5" y="385"/>
                        </a:moveTo>
                        <a:lnTo>
                          <a:pt x="9" y="385"/>
                        </a:lnTo>
                        <a:lnTo>
                          <a:pt x="7" y="388"/>
                        </a:lnTo>
                        <a:lnTo>
                          <a:pt x="5" y="385"/>
                        </a:lnTo>
                        <a:lnTo>
                          <a:pt x="5" y="385"/>
                        </a:lnTo>
                        <a:close/>
                        <a:moveTo>
                          <a:pt x="13" y="390"/>
                        </a:moveTo>
                        <a:lnTo>
                          <a:pt x="13" y="390"/>
                        </a:lnTo>
                        <a:lnTo>
                          <a:pt x="15" y="392"/>
                        </a:lnTo>
                        <a:lnTo>
                          <a:pt x="15" y="396"/>
                        </a:lnTo>
                        <a:lnTo>
                          <a:pt x="13" y="390"/>
                        </a:lnTo>
                        <a:lnTo>
                          <a:pt x="13" y="390"/>
                        </a:lnTo>
                        <a:close/>
                        <a:moveTo>
                          <a:pt x="7" y="394"/>
                        </a:moveTo>
                        <a:lnTo>
                          <a:pt x="5" y="390"/>
                        </a:lnTo>
                        <a:lnTo>
                          <a:pt x="9" y="390"/>
                        </a:lnTo>
                        <a:lnTo>
                          <a:pt x="7" y="394"/>
                        </a:lnTo>
                        <a:lnTo>
                          <a:pt x="7" y="394"/>
                        </a:lnTo>
                        <a:close/>
                        <a:moveTo>
                          <a:pt x="5" y="371"/>
                        </a:moveTo>
                        <a:lnTo>
                          <a:pt x="0" y="373"/>
                        </a:lnTo>
                        <a:lnTo>
                          <a:pt x="2" y="375"/>
                        </a:lnTo>
                        <a:lnTo>
                          <a:pt x="5" y="373"/>
                        </a:lnTo>
                        <a:lnTo>
                          <a:pt x="5" y="371"/>
                        </a:lnTo>
                        <a:lnTo>
                          <a:pt x="5" y="371"/>
                        </a:lnTo>
                        <a:close/>
                        <a:moveTo>
                          <a:pt x="2" y="343"/>
                        </a:moveTo>
                        <a:lnTo>
                          <a:pt x="7" y="345"/>
                        </a:lnTo>
                        <a:lnTo>
                          <a:pt x="5" y="345"/>
                        </a:lnTo>
                        <a:lnTo>
                          <a:pt x="2" y="343"/>
                        </a:lnTo>
                        <a:lnTo>
                          <a:pt x="2" y="343"/>
                        </a:lnTo>
                        <a:close/>
                        <a:moveTo>
                          <a:pt x="5" y="337"/>
                        </a:moveTo>
                        <a:lnTo>
                          <a:pt x="9" y="339"/>
                        </a:lnTo>
                        <a:lnTo>
                          <a:pt x="7" y="341"/>
                        </a:lnTo>
                        <a:lnTo>
                          <a:pt x="5" y="337"/>
                        </a:lnTo>
                        <a:lnTo>
                          <a:pt x="5" y="337"/>
                        </a:lnTo>
                        <a:close/>
                        <a:moveTo>
                          <a:pt x="15" y="329"/>
                        </a:moveTo>
                        <a:lnTo>
                          <a:pt x="17" y="331"/>
                        </a:lnTo>
                        <a:lnTo>
                          <a:pt x="13" y="331"/>
                        </a:lnTo>
                        <a:lnTo>
                          <a:pt x="15" y="329"/>
                        </a:lnTo>
                        <a:lnTo>
                          <a:pt x="15" y="329"/>
                        </a:lnTo>
                        <a:close/>
                        <a:moveTo>
                          <a:pt x="19" y="326"/>
                        </a:moveTo>
                        <a:lnTo>
                          <a:pt x="21" y="326"/>
                        </a:lnTo>
                        <a:lnTo>
                          <a:pt x="23" y="329"/>
                        </a:lnTo>
                        <a:lnTo>
                          <a:pt x="19" y="331"/>
                        </a:lnTo>
                        <a:lnTo>
                          <a:pt x="19" y="326"/>
                        </a:lnTo>
                        <a:lnTo>
                          <a:pt x="19" y="326"/>
                        </a:lnTo>
                        <a:close/>
                        <a:moveTo>
                          <a:pt x="55" y="301"/>
                        </a:moveTo>
                        <a:lnTo>
                          <a:pt x="55" y="301"/>
                        </a:lnTo>
                        <a:lnTo>
                          <a:pt x="57" y="297"/>
                        </a:lnTo>
                        <a:lnTo>
                          <a:pt x="59" y="301"/>
                        </a:lnTo>
                        <a:lnTo>
                          <a:pt x="57" y="303"/>
                        </a:lnTo>
                        <a:lnTo>
                          <a:pt x="55" y="301"/>
                        </a:lnTo>
                        <a:lnTo>
                          <a:pt x="55" y="301"/>
                        </a:lnTo>
                        <a:close/>
                        <a:moveTo>
                          <a:pt x="55" y="295"/>
                        </a:moveTo>
                        <a:lnTo>
                          <a:pt x="55" y="295"/>
                        </a:lnTo>
                        <a:lnTo>
                          <a:pt x="53" y="295"/>
                        </a:lnTo>
                        <a:lnTo>
                          <a:pt x="51" y="291"/>
                        </a:lnTo>
                        <a:lnTo>
                          <a:pt x="55" y="291"/>
                        </a:lnTo>
                        <a:lnTo>
                          <a:pt x="55" y="295"/>
                        </a:lnTo>
                        <a:lnTo>
                          <a:pt x="55" y="295"/>
                        </a:lnTo>
                        <a:close/>
                        <a:moveTo>
                          <a:pt x="59" y="286"/>
                        </a:moveTo>
                        <a:lnTo>
                          <a:pt x="66" y="280"/>
                        </a:lnTo>
                        <a:lnTo>
                          <a:pt x="68" y="282"/>
                        </a:lnTo>
                        <a:lnTo>
                          <a:pt x="64" y="286"/>
                        </a:lnTo>
                        <a:lnTo>
                          <a:pt x="59" y="286"/>
                        </a:lnTo>
                        <a:lnTo>
                          <a:pt x="59" y="286"/>
                        </a:lnTo>
                        <a:close/>
                        <a:moveTo>
                          <a:pt x="59" y="293"/>
                        </a:moveTo>
                        <a:lnTo>
                          <a:pt x="64" y="289"/>
                        </a:lnTo>
                        <a:lnTo>
                          <a:pt x="68" y="289"/>
                        </a:lnTo>
                        <a:lnTo>
                          <a:pt x="68" y="286"/>
                        </a:lnTo>
                        <a:lnTo>
                          <a:pt x="72" y="286"/>
                        </a:lnTo>
                        <a:lnTo>
                          <a:pt x="72" y="289"/>
                        </a:lnTo>
                        <a:lnTo>
                          <a:pt x="70" y="293"/>
                        </a:lnTo>
                        <a:lnTo>
                          <a:pt x="66" y="293"/>
                        </a:lnTo>
                        <a:lnTo>
                          <a:pt x="64" y="293"/>
                        </a:lnTo>
                        <a:lnTo>
                          <a:pt x="59" y="293"/>
                        </a:lnTo>
                        <a:lnTo>
                          <a:pt x="59" y="293"/>
                        </a:lnTo>
                        <a:close/>
                        <a:moveTo>
                          <a:pt x="112" y="236"/>
                        </a:moveTo>
                        <a:lnTo>
                          <a:pt x="114" y="234"/>
                        </a:lnTo>
                        <a:lnTo>
                          <a:pt x="118" y="234"/>
                        </a:lnTo>
                        <a:lnTo>
                          <a:pt x="114" y="238"/>
                        </a:lnTo>
                        <a:lnTo>
                          <a:pt x="112" y="236"/>
                        </a:lnTo>
                        <a:lnTo>
                          <a:pt x="112" y="236"/>
                        </a:lnTo>
                        <a:close/>
                        <a:moveTo>
                          <a:pt x="108" y="246"/>
                        </a:moveTo>
                        <a:lnTo>
                          <a:pt x="106" y="244"/>
                        </a:lnTo>
                        <a:lnTo>
                          <a:pt x="104" y="244"/>
                        </a:lnTo>
                        <a:lnTo>
                          <a:pt x="106" y="240"/>
                        </a:lnTo>
                        <a:lnTo>
                          <a:pt x="112" y="240"/>
                        </a:lnTo>
                        <a:lnTo>
                          <a:pt x="114" y="240"/>
                        </a:lnTo>
                        <a:lnTo>
                          <a:pt x="110" y="244"/>
                        </a:lnTo>
                        <a:lnTo>
                          <a:pt x="108" y="246"/>
                        </a:lnTo>
                        <a:lnTo>
                          <a:pt x="108" y="246"/>
                        </a:lnTo>
                        <a:close/>
                        <a:moveTo>
                          <a:pt x="118" y="213"/>
                        </a:moveTo>
                        <a:lnTo>
                          <a:pt x="118" y="215"/>
                        </a:lnTo>
                        <a:lnTo>
                          <a:pt x="118" y="217"/>
                        </a:lnTo>
                        <a:lnTo>
                          <a:pt x="118" y="219"/>
                        </a:lnTo>
                        <a:lnTo>
                          <a:pt x="116" y="217"/>
                        </a:lnTo>
                        <a:lnTo>
                          <a:pt x="118" y="213"/>
                        </a:lnTo>
                        <a:lnTo>
                          <a:pt x="118" y="213"/>
                        </a:lnTo>
                        <a:close/>
                        <a:moveTo>
                          <a:pt x="125" y="206"/>
                        </a:moveTo>
                        <a:lnTo>
                          <a:pt x="127" y="204"/>
                        </a:lnTo>
                        <a:lnTo>
                          <a:pt x="131" y="204"/>
                        </a:lnTo>
                        <a:lnTo>
                          <a:pt x="127" y="208"/>
                        </a:lnTo>
                        <a:lnTo>
                          <a:pt x="125" y="206"/>
                        </a:lnTo>
                        <a:lnTo>
                          <a:pt x="125" y="206"/>
                        </a:lnTo>
                        <a:close/>
                        <a:moveTo>
                          <a:pt x="123" y="198"/>
                        </a:moveTo>
                        <a:lnTo>
                          <a:pt x="127" y="194"/>
                        </a:lnTo>
                        <a:lnTo>
                          <a:pt x="127" y="198"/>
                        </a:lnTo>
                        <a:lnTo>
                          <a:pt x="125" y="204"/>
                        </a:lnTo>
                        <a:lnTo>
                          <a:pt x="123" y="198"/>
                        </a:lnTo>
                        <a:lnTo>
                          <a:pt x="123" y="198"/>
                        </a:lnTo>
                        <a:close/>
                        <a:moveTo>
                          <a:pt x="148" y="162"/>
                        </a:moveTo>
                        <a:lnTo>
                          <a:pt x="148" y="160"/>
                        </a:lnTo>
                        <a:lnTo>
                          <a:pt x="150" y="160"/>
                        </a:lnTo>
                        <a:lnTo>
                          <a:pt x="150" y="164"/>
                        </a:lnTo>
                        <a:lnTo>
                          <a:pt x="148" y="162"/>
                        </a:lnTo>
                        <a:lnTo>
                          <a:pt x="148" y="162"/>
                        </a:lnTo>
                        <a:close/>
                        <a:moveTo>
                          <a:pt x="123" y="141"/>
                        </a:moveTo>
                        <a:lnTo>
                          <a:pt x="125" y="143"/>
                        </a:lnTo>
                        <a:lnTo>
                          <a:pt x="125" y="145"/>
                        </a:lnTo>
                        <a:lnTo>
                          <a:pt x="123" y="145"/>
                        </a:lnTo>
                        <a:lnTo>
                          <a:pt x="123" y="141"/>
                        </a:lnTo>
                        <a:lnTo>
                          <a:pt x="123" y="141"/>
                        </a:lnTo>
                        <a:close/>
                        <a:moveTo>
                          <a:pt x="129" y="133"/>
                        </a:moveTo>
                        <a:lnTo>
                          <a:pt x="125" y="137"/>
                        </a:lnTo>
                        <a:lnTo>
                          <a:pt x="125" y="133"/>
                        </a:lnTo>
                        <a:lnTo>
                          <a:pt x="129" y="126"/>
                        </a:lnTo>
                        <a:lnTo>
                          <a:pt x="129" y="133"/>
                        </a:lnTo>
                        <a:lnTo>
                          <a:pt x="129" y="133"/>
                        </a:lnTo>
                        <a:close/>
                        <a:moveTo>
                          <a:pt x="133" y="128"/>
                        </a:moveTo>
                        <a:lnTo>
                          <a:pt x="131" y="126"/>
                        </a:lnTo>
                        <a:lnTo>
                          <a:pt x="133" y="124"/>
                        </a:lnTo>
                        <a:lnTo>
                          <a:pt x="135" y="126"/>
                        </a:lnTo>
                        <a:lnTo>
                          <a:pt x="133" y="128"/>
                        </a:lnTo>
                        <a:lnTo>
                          <a:pt x="133" y="128"/>
                        </a:lnTo>
                        <a:close/>
                        <a:moveTo>
                          <a:pt x="144" y="120"/>
                        </a:moveTo>
                        <a:lnTo>
                          <a:pt x="144" y="124"/>
                        </a:lnTo>
                        <a:lnTo>
                          <a:pt x="137" y="128"/>
                        </a:lnTo>
                        <a:lnTo>
                          <a:pt x="137" y="122"/>
                        </a:lnTo>
                        <a:lnTo>
                          <a:pt x="144" y="120"/>
                        </a:lnTo>
                        <a:lnTo>
                          <a:pt x="144" y="120"/>
                        </a:lnTo>
                        <a:close/>
                        <a:moveTo>
                          <a:pt x="150" y="111"/>
                        </a:moveTo>
                        <a:lnTo>
                          <a:pt x="152" y="107"/>
                        </a:lnTo>
                        <a:lnTo>
                          <a:pt x="156" y="111"/>
                        </a:lnTo>
                        <a:lnTo>
                          <a:pt x="150" y="111"/>
                        </a:lnTo>
                        <a:lnTo>
                          <a:pt x="150" y="111"/>
                        </a:lnTo>
                        <a:close/>
                        <a:moveTo>
                          <a:pt x="156" y="114"/>
                        </a:moveTo>
                        <a:lnTo>
                          <a:pt x="156" y="120"/>
                        </a:lnTo>
                        <a:lnTo>
                          <a:pt x="152" y="118"/>
                        </a:lnTo>
                        <a:lnTo>
                          <a:pt x="146" y="122"/>
                        </a:lnTo>
                        <a:lnTo>
                          <a:pt x="148" y="118"/>
                        </a:lnTo>
                        <a:lnTo>
                          <a:pt x="156" y="114"/>
                        </a:lnTo>
                        <a:lnTo>
                          <a:pt x="156" y="114"/>
                        </a:lnTo>
                        <a:close/>
                        <a:moveTo>
                          <a:pt x="158" y="93"/>
                        </a:moveTo>
                        <a:lnTo>
                          <a:pt x="160" y="99"/>
                        </a:lnTo>
                        <a:lnTo>
                          <a:pt x="160" y="105"/>
                        </a:lnTo>
                        <a:lnTo>
                          <a:pt x="154" y="107"/>
                        </a:lnTo>
                        <a:lnTo>
                          <a:pt x="152" y="105"/>
                        </a:lnTo>
                        <a:lnTo>
                          <a:pt x="158" y="101"/>
                        </a:lnTo>
                        <a:lnTo>
                          <a:pt x="154" y="101"/>
                        </a:lnTo>
                        <a:lnTo>
                          <a:pt x="150" y="105"/>
                        </a:lnTo>
                        <a:lnTo>
                          <a:pt x="148" y="103"/>
                        </a:lnTo>
                        <a:lnTo>
                          <a:pt x="150" y="99"/>
                        </a:lnTo>
                        <a:lnTo>
                          <a:pt x="154" y="99"/>
                        </a:lnTo>
                        <a:lnTo>
                          <a:pt x="156" y="97"/>
                        </a:lnTo>
                        <a:lnTo>
                          <a:pt x="156" y="95"/>
                        </a:lnTo>
                        <a:lnTo>
                          <a:pt x="158" y="93"/>
                        </a:lnTo>
                        <a:lnTo>
                          <a:pt x="158" y="93"/>
                        </a:lnTo>
                        <a:close/>
                        <a:moveTo>
                          <a:pt x="163" y="97"/>
                        </a:moveTo>
                        <a:lnTo>
                          <a:pt x="160" y="95"/>
                        </a:lnTo>
                        <a:lnTo>
                          <a:pt x="160" y="88"/>
                        </a:lnTo>
                        <a:lnTo>
                          <a:pt x="167" y="84"/>
                        </a:lnTo>
                        <a:lnTo>
                          <a:pt x="167" y="80"/>
                        </a:lnTo>
                        <a:lnTo>
                          <a:pt x="171" y="78"/>
                        </a:lnTo>
                        <a:lnTo>
                          <a:pt x="173" y="82"/>
                        </a:lnTo>
                        <a:lnTo>
                          <a:pt x="169" y="86"/>
                        </a:lnTo>
                        <a:lnTo>
                          <a:pt x="169" y="90"/>
                        </a:lnTo>
                        <a:lnTo>
                          <a:pt x="163" y="97"/>
                        </a:lnTo>
                        <a:lnTo>
                          <a:pt x="163" y="97"/>
                        </a:lnTo>
                        <a:close/>
                        <a:moveTo>
                          <a:pt x="175" y="99"/>
                        </a:moveTo>
                        <a:lnTo>
                          <a:pt x="182" y="103"/>
                        </a:lnTo>
                        <a:lnTo>
                          <a:pt x="175" y="109"/>
                        </a:lnTo>
                        <a:lnTo>
                          <a:pt x="169" y="114"/>
                        </a:lnTo>
                        <a:lnTo>
                          <a:pt x="169" y="116"/>
                        </a:lnTo>
                        <a:lnTo>
                          <a:pt x="165" y="116"/>
                        </a:lnTo>
                        <a:lnTo>
                          <a:pt x="165" y="111"/>
                        </a:lnTo>
                        <a:lnTo>
                          <a:pt x="160" y="118"/>
                        </a:lnTo>
                        <a:lnTo>
                          <a:pt x="158" y="118"/>
                        </a:lnTo>
                        <a:lnTo>
                          <a:pt x="158" y="111"/>
                        </a:lnTo>
                        <a:lnTo>
                          <a:pt x="160" y="111"/>
                        </a:lnTo>
                        <a:lnTo>
                          <a:pt x="160" y="107"/>
                        </a:lnTo>
                        <a:lnTo>
                          <a:pt x="163" y="105"/>
                        </a:lnTo>
                        <a:lnTo>
                          <a:pt x="163" y="101"/>
                        </a:lnTo>
                        <a:lnTo>
                          <a:pt x="169" y="93"/>
                        </a:lnTo>
                        <a:lnTo>
                          <a:pt x="167" y="103"/>
                        </a:lnTo>
                        <a:lnTo>
                          <a:pt x="167" y="107"/>
                        </a:lnTo>
                        <a:lnTo>
                          <a:pt x="169" y="103"/>
                        </a:lnTo>
                        <a:lnTo>
                          <a:pt x="175" y="103"/>
                        </a:lnTo>
                        <a:lnTo>
                          <a:pt x="173" y="99"/>
                        </a:lnTo>
                        <a:lnTo>
                          <a:pt x="173" y="97"/>
                        </a:lnTo>
                        <a:lnTo>
                          <a:pt x="175" y="99"/>
                        </a:lnTo>
                        <a:lnTo>
                          <a:pt x="175" y="99"/>
                        </a:lnTo>
                        <a:close/>
                        <a:moveTo>
                          <a:pt x="175" y="95"/>
                        </a:moveTo>
                        <a:lnTo>
                          <a:pt x="173" y="93"/>
                        </a:lnTo>
                        <a:lnTo>
                          <a:pt x="177" y="90"/>
                        </a:lnTo>
                        <a:lnTo>
                          <a:pt x="182" y="93"/>
                        </a:lnTo>
                        <a:lnTo>
                          <a:pt x="182" y="97"/>
                        </a:lnTo>
                        <a:lnTo>
                          <a:pt x="175" y="95"/>
                        </a:lnTo>
                        <a:lnTo>
                          <a:pt x="175" y="95"/>
                        </a:lnTo>
                        <a:close/>
                        <a:moveTo>
                          <a:pt x="186" y="99"/>
                        </a:moveTo>
                        <a:lnTo>
                          <a:pt x="188" y="95"/>
                        </a:lnTo>
                        <a:lnTo>
                          <a:pt x="190" y="99"/>
                        </a:lnTo>
                        <a:lnTo>
                          <a:pt x="186" y="99"/>
                        </a:lnTo>
                        <a:lnTo>
                          <a:pt x="186" y="99"/>
                        </a:lnTo>
                        <a:close/>
                        <a:moveTo>
                          <a:pt x="201" y="78"/>
                        </a:moveTo>
                        <a:lnTo>
                          <a:pt x="198" y="80"/>
                        </a:lnTo>
                        <a:lnTo>
                          <a:pt x="201" y="84"/>
                        </a:lnTo>
                        <a:lnTo>
                          <a:pt x="196" y="84"/>
                        </a:lnTo>
                        <a:lnTo>
                          <a:pt x="194" y="86"/>
                        </a:lnTo>
                        <a:lnTo>
                          <a:pt x="190" y="86"/>
                        </a:lnTo>
                        <a:lnTo>
                          <a:pt x="188" y="90"/>
                        </a:lnTo>
                        <a:lnTo>
                          <a:pt x="186" y="90"/>
                        </a:lnTo>
                        <a:lnTo>
                          <a:pt x="186" y="88"/>
                        </a:lnTo>
                        <a:lnTo>
                          <a:pt x="184" y="86"/>
                        </a:lnTo>
                        <a:lnTo>
                          <a:pt x="186" y="82"/>
                        </a:lnTo>
                        <a:lnTo>
                          <a:pt x="182" y="82"/>
                        </a:lnTo>
                        <a:lnTo>
                          <a:pt x="184" y="78"/>
                        </a:lnTo>
                        <a:lnTo>
                          <a:pt x="190" y="78"/>
                        </a:lnTo>
                        <a:lnTo>
                          <a:pt x="184" y="76"/>
                        </a:lnTo>
                        <a:lnTo>
                          <a:pt x="188" y="71"/>
                        </a:lnTo>
                        <a:lnTo>
                          <a:pt x="190" y="74"/>
                        </a:lnTo>
                        <a:lnTo>
                          <a:pt x="190" y="69"/>
                        </a:lnTo>
                        <a:lnTo>
                          <a:pt x="194" y="69"/>
                        </a:lnTo>
                        <a:lnTo>
                          <a:pt x="196" y="74"/>
                        </a:lnTo>
                        <a:lnTo>
                          <a:pt x="198" y="74"/>
                        </a:lnTo>
                        <a:lnTo>
                          <a:pt x="201" y="78"/>
                        </a:lnTo>
                        <a:lnTo>
                          <a:pt x="201" y="78"/>
                        </a:lnTo>
                        <a:close/>
                        <a:moveTo>
                          <a:pt x="201" y="67"/>
                        </a:moveTo>
                        <a:lnTo>
                          <a:pt x="205" y="65"/>
                        </a:lnTo>
                        <a:lnTo>
                          <a:pt x="205" y="63"/>
                        </a:lnTo>
                        <a:lnTo>
                          <a:pt x="209" y="63"/>
                        </a:lnTo>
                        <a:lnTo>
                          <a:pt x="213" y="59"/>
                        </a:lnTo>
                        <a:lnTo>
                          <a:pt x="215" y="63"/>
                        </a:lnTo>
                        <a:lnTo>
                          <a:pt x="213" y="67"/>
                        </a:lnTo>
                        <a:lnTo>
                          <a:pt x="213" y="69"/>
                        </a:lnTo>
                        <a:lnTo>
                          <a:pt x="207" y="69"/>
                        </a:lnTo>
                        <a:lnTo>
                          <a:pt x="205" y="71"/>
                        </a:lnTo>
                        <a:lnTo>
                          <a:pt x="201" y="67"/>
                        </a:lnTo>
                        <a:lnTo>
                          <a:pt x="201" y="67"/>
                        </a:lnTo>
                        <a:close/>
                        <a:moveTo>
                          <a:pt x="215" y="44"/>
                        </a:moveTo>
                        <a:lnTo>
                          <a:pt x="215" y="42"/>
                        </a:lnTo>
                        <a:lnTo>
                          <a:pt x="217" y="40"/>
                        </a:lnTo>
                        <a:lnTo>
                          <a:pt x="215" y="44"/>
                        </a:lnTo>
                        <a:lnTo>
                          <a:pt x="215" y="44"/>
                        </a:lnTo>
                        <a:close/>
                        <a:moveTo>
                          <a:pt x="209" y="52"/>
                        </a:moveTo>
                        <a:lnTo>
                          <a:pt x="209" y="48"/>
                        </a:lnTo>
                        <a:lnTo>
                          <a:pt x="213" y="46"/>
                        </a:lnTo>
                        <a:lnTo>
                          <a:pt x="213" y="48"/>
                        </a:lnTo>
                        <a:lnTo>
                          <a:pt x="213" y="48"/>
                        </a:lnTo>
                        <a:lnTo>
                          <a:pt x="209" y="52"/>
                        </a:lnTo>
                        <a:lnTo>
                          <a:pt x="209" y="52"/>
                        </a:lnTo>
                        <a:close/>
                        <a:moveTo>
                          <a:pt x="222" y="59"/>
                        </a:moveTo>
                        <a:lnTo>
                          <a:pt x="224" y="55"/>
                        </a:lnTo>
                        <a:lnTo>
                          <a:pt x="226" y="57"/>
                        </a:lnTo>
                        <a:lnTo>
                          <a:pt x="222" y="59"/>
                        </a:lnTo>
                        <a:lnTo>
                          <a:pt x="222" y="59"/>
                        </a:lnTo>
                        <a:close/>
                        <a:moveTo>
                          <a:pt x="219" y="59"/>
                        </a:moveTo>
                        <a:lnTo>
                          <a:pt x="219" y="59"/>
                        </a:lnTo>
                        <a:lnTo>
                          <a:pt x="215" y="59"/>
                        </a:lnTo>
                        <a:lnTo>
                          <a:pt x="211" y="55"/>
                        </a:lnTo>
                        <a:lnTo>
                          <a:pt x="217" y="50"/>
                        </a:lnTo>
                        <a:lnTo>
                          <a:pt x="219" y="52"/>
                        </a:lnTo>
                        <a:lnTo>
                          <a:pt x="222" y="50"/>
                        </a:lnTo>
                        <a:lnTo>
                          <a:pt x="222" y="52"/>
                        </a:lnTo>
                        <a:lnTo>
                          <a:pt x="219" y="55"/>
                        </a:lnTo>
                        <a:lnTo>
                          <a:pt x="219" y="59"/>
                        </a:lnTo>
                        <a:lnTo>
                          <a:pt x="219" y="59"/>
                        </a:lnTo>
                        <a:close/>
                        <a:moveTo>
                          <a:pt x="230" y="48"/>
                        </a:moveTo>
                        <a:lnTo>
                          <a:pt x="228" y="50"/>
                        </a:lnTo>
                        <a:lnTo>
                          <a:pt x="224" y="48"/>
                        </a:lnTo>
                        <a:lnTo>
                          <a:pt x="224" y="44"/>
                        </a:lnTo>
                        <a:lnTo>
                          <a:pt x="222" y="40"/>
                        </a:lnTo>
                        <a:lnTo>
                          <a:pt x="226" y="38"/>
                        </a:lnTo>
                        <a:lnTo>
                          <a:pt x="226" y="44"/>
                        </a:lnTo>
                        <a:lnTo>
                          <a:pt x="230" y="46"/>
                        </a:lnTo>
                        <a:lnTo>
                          <a:pt x="230" y="48"/>
                        </a:lnTo>
                        <a:lnTo>
                          <a:pt x="230" y="48"/>
                        </a:lnTo>
                        <a:close/>
                        <a:moveTo>
                          <a:pt x="241" y="55"/>
                        </a:moveTo>
                        <a:lnTo>
                          <a:pt x="238" y="50"/>
                        </a:lnTo>
                        <a:lnTo>
                          <a:pt x="236" y="50"/>
                        </a:lnTo>
                        <a:lnTo>
                          <a:pt x="236" y="44"/>
                        </a:lnTo>
                        <a:lnTo>
                          <a:pt x="238" y="42"/>
                        </a:lnTo>
                        <a:lnTo>
                          <a:pt x="243" y="44"/>
                        </a:lnTo>
                        <a:lnTo>
                          <a:pt x="241" y="48"/>
                        </a:lnTo>
                        <a:lnTo>
                          <a:pt x="243" y="50"/>
                        </a:lnTo>
                        <a:lnTo>
                          <a:pt x="241" y="55"/>
                        </a:lnTo>
                        <a:lnTo>
                          <a:pt x="241" y="55"/>
                        </a:lnTo>
                        <a:close/>
                        <a:moveTo>
                          <a:pt x="272" y="40"/>
                        </a:moveTo>
                        <a:lnTo>
                          <a:pt x="268" y="38"/>
                        </a:lnTo>
                        <a:lnTo>
                          <a:pt x="264" y="36"/>
                        </a:lnTo>
                        <a:lnTo>
                          <a:pt x="266" y="33"/>
                        </a:lnTo>
                        <a:lnTo>
                          <a:pt x="270" y="33"/>
                        </a:lnTo>
                        <a:lnTo>
                          <a:pt x="272" y="36"/>
                        </a:lnTo>
                        <a:lnTo>
                          <a:pt x="272" y="40"/>
                        </a:lnTo>
                        <a:lnTo>
                          <a:pt x="272" y="40"/>
                        </a:lnTo>
                        <a:close/>
                        <a:moveTo>
                          <a:pt x="276" y="36"/>
                        </a:moveTo>
                        <a:lnTo>
                          <a:pt x="272" y="31"/>
                        </a:lnTo>
                        <a:lnTo>
                          <a:pt x="279" y="25"/>
                        </a:lnTo>
                        <a:lnTo>
                          <a:pt x="281" y="29"/>
                        </a:lnTo>
                        <a:lnTo>
                          <a:pt x="276" y="33"/>
                        </a:lnTo>
                        <a:lnTo>
                          <a:pt x="276" y="36"/>
                        </a:lnTo>
                        <a:lnTo>
                          <a:pt x="276" y="36"/>
                        </a:lnTo>
                        <a:close/>
                        <a:moveTo>
                          <a:pt x="268" y="29"/>
                        </a:moveTo>
                        <a:lnTo>
                          <a:pt x="266" y="29"/>
                        </a:lnTo>
                        <a:lnTo>
                          <a:pt x="260" y="27"/>
                        </a:lnTo>
                        <a:lnTo>
                          <a:pt x="257" y="23"/>
                        </a:lnTo>
                        <a:lnTo>
                          <a:pt x="262" y="25"/>
                        </a:lnTo>
                        <a:lnTo>
                          <a:pt x="264" y="21"/>
                        </a:lnTo>
                        <a:lnTo>
                          <a:pt x="266" y="25"/>
                        </a:lnTo>
                        <a:lnTo>
                          <a:pt x="268" y="21"/>
                        </a:lnTo>
                        <a:lnTo>
                          <a:pt x="270" y="21"/>
                        </a:lnTo>
                        <a:lnTo>
                          <a:pt x="276" y="17"/>
                        </a:lnTo>
                        <a:lnTo>
                          <a:pt x="279" y="19"/>
                        </a:lnTo>
                        <a:lnTo>
                          <a:pt x="268" y="29"/>
                        </a:lnTo>
                        <a:lnTo>
                          <a:pt x="268" y="29"/>
                        </a:lnTo>
                        <a:close/>
                        <a:moveTo>
                          <a:pt x="281" y="21"/>
                        </a:moveTo>
                        <a:lnTo>
                          <a:pt x="281" y="21"/>
                        </a:lnTo>
                        <a:lnTo>
                          <a:pt x="285" y="19"/>
                        </a:lnTo>
                        <a:lnTo>
                          <a:pt x="291" y="23"/>
                        </a:lnTo>
                        <a:lnTo>
                          <a:pt x="289" y="25"/>
                        </a:lnTo>
                        <a:lnTo>
                          <a:pt x="283" y="27"/>
                        </a:lnTo>
                        <a:lnTo>
                          <a:pt x="283" y="23"/>
                        </a:lnTo>
                        <a:lnTo>
                          <a:pt x="281" y="21"/>
                        </a:lnTo>
                        <a:lnTo>
                          <a:pt x="281" y="21"/>
                        </a:lnTo>
                        <a:close/>
                        <a:moveTo>
                          <a:pt x="291" y="10"/>
                        </a:moveTo>
                        <a:lnTo>
                          <a:pt x="289" y="12"/>
                        </a:lnTo>
                        <a:lnTo>
                          <a:pt x="289" y="15"/>
                        </a:lnTo>
                        <a:lnTo>
                          <a:pt x="285" y="10"/>
                        </a:lnTo>
                        <a:lnTo>
                          <a:pt x="289" y="8"/>
                        </a:lnTo>
                        <a:lnTo>
                          <a:pt x="291" y="10"/>
                        </a:lnTo>
                        <a:lnTo>
                          <a:pt x="291" y="10"/>
                        </a:lnTo>
                        <a:close/>
                        <a:moveTo>
                          <a:pt x="300" y="4"/>
                        </a:moveTo>
                        <a:lnTo>
                          <a:pt x="297" y="4"/>
                        </a:lnTo>
                        <a:lnTo>
                          <a:pt x="297" y="2"/>
                        </a:lnTo>
                        <a:lnTo>
                          <a:pt x="302" y="2"/>
                        </a:lnTo>
                        <a:lnTo>
                          <a:pt x="300" y="4"/>
                        </a:lnTo>
                        <a:lnTo>
                          <a:pt x="300" y="4"/>
                        </a:lnTo>
                        <a:close/>
                        <a:moveTo>
                          <a:pt x="306" y="6"/>
                        </a:moveTo>
                        <a:lnTo>
                          <a:pt x="306" y="4"/>
                        </a:lnTo>
                        <a:lnTo>
                          <a:pt x="308" y="4"/>
                        </a:lnTo>
                        <a:lnTo>
                          <a:pt x="310" y="4"/>
                        </a:lnTo>
                        <a:lnTo>
                          <a:pt x="312" y="2"/>
                        </a:lnTo>
                        <a:lnTo>
                          <a:pt x="312" y="0"/>
                        </a:lnTo>
                        <a:lnTo>
                          <a:pt x="314" y="2"/>
                        </a:lnTo>
                        <a:lnTo>
                          <a:pt x="316" y="2"/>
                        </a:lnTo>
                        <a:lnTo>
                          <a:pt x="314" y="6"/>
                        </a:lnTo>
                        <a:lnTo>
                          <a:pt x="319" y="6"/>
                        </a:lnTo>
                        <a:lnTo>
                          <a:pt x="319" y="10"/>
                        </a:lnTo>
                        <a:lnTo>
                          <a:pt x="314" y="10"/>
                        </a:lnTo>
                        <a:lnTo>
                          <a:pt x="310" y="8"/>
                        </a:lnTo>
                        <a:lnTo>
                          <a:pt x="306" y="6"/>
                        </a:lnTo>
                        <a:close/>
                      </a:path>
                    </a:pathLst>
                  </a:custGeom>
                  <a:solidFill>
                    <a:schemeClr val="bg1">
                      <a:lumMod val="75000"/>
                    </a:schemeClr>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0" name="Freeform 46">
                    <a:extLst>
                      <a:ext uri="{FF2B5EF4-FFF2-40B4-BE49-F238E27FC236}">
                        <a16:creationId xmlns:a16="http://schemas.microsoft.com/office/drawing/2014/main" id="{025C4560-6AD9-42E4-B311-28CD6A22766F}"/>
                      </a:ext>
                    </a:extLst>
                  </p:cNvPr>
                  <p:cNvSpPr>
                    <a:spLocks noEditPoints="1"/>
                  </p:cNvSpPr>
                  <p:nvPr/>
                </p:nvSpPr>
                <p:spPr bwMode="auto">
                  <a:xfrm>
                    <a:off x="4787983" y="2514705"/>
                    <a:ext cx="273441" cy="620077"/>
                  </a:xfrm>
                  <a:custGeom>
                    <a:avLst/>
                    <a:gdLst>
                      <a:gd name="T0" fmla="*/ 9 w 198"/>
                      <a:gd name="T1" fmla="*/ 325 h 449"/>
                      <a:gd name="T2" fmla="*/ 19 w 198"/>
                      <a:gd name="T3" fmla="*/ 302 h 449"/>
                      <a:gd name="T4" fmla="*/ 23 w 198"/>
                      <a:gd name="T5" fmla="*/ 264 h 449"/>
                      <a:gd name="T6" fmla="*/ 11 w 198"/>
                      <a:gd name="T7" fmla="*/ 220 h 449"/>
                      <a:gd name="T8" fmla="*/ 30 w 198"/>
                      <a:gd name="T9" fmla="*/ 182 h 449"/>
                      <a:gd name="T10" fmla="*/ 40 w 198"/>
                      <a:gd name="T11" fmla="*/ 127 h 449"/>
                      <a:gd name="T12" fmla="*/ 55 w 198"/>
                      <a:gd name="T13" fmla="*/ 101 h 449"/>
                      <a:gd name="T14" fmla="*/ 63 w 198"/>
                      <a:gd name="T15" fmla="*/ 57 h 449"/>
                      <a:gd name="T16" fmla="*/ 85 w 198"/>
                      <a:gd name="T17" fmla="*/ 38 h 449"/>
                      <a:gd name="T18" fmla="*/ 93 w 198"/>
                      <a:gd name="T19" fmla="*/ 28 h 449"/>
                      <a:gd name="T20" fmla="*/ 116 w 198"/>
                      <a:gd name="T21" fmla="*/ 23 h 449"/>
                      <a:gd name="T22" fmla="*/ 125 w 198"/>
                      <a:gd name="T23" fmla="*/ 11 h 449"/>
                      <a:gd name="T24" fmla="*/ 135 w 198"/>
                      <a:gd name="T25" fmla="*/ 5 h 449"/>
                      <a:gd name="T26" fmla="*/ 169 w 198"/>
                      <a:gd name="T27" fmla="*/ 26 h 449"/>
                      <a:gd name="T28" fmla="*/ 179 w 198"/>
                      <a:gd name="T29" fmla="*/ 40 h 449"/>
                      <a:gd name="T30" fmla="*/ 186 w 198"/>
                      <a:gd name="T31" fmla="*/ 68 h 449"/>
                      <a:gd name="T32" fmla="*/ 190 w 198"/>
                      <a:gd name="T33" fmla="*/ 101 h 449"/>
                      <a:gd name="T34" fmla="*/ 192 w 198"/>
                      <a:gd name="T35" fmla="*/ 118 h 449"/>
                      <a:gd name="T36" fmla="*/ 173 w 198"/>
                      <a:gd name="T37" fmla="*/ 120 h 449"/>
                      <a:gd name="T38" fmla="*/ 158 w 198"/>
                      <a:gd name="T39" fmla="*/ 120 h 449"/>
                      <a:gd name="T40" fmla="*/ 158 w 198"/>
                      <a:gd name="T41" fmla="*/ 137 h 449"/>
                      <a:gd name="T42" fmla="*/ 158 w 198"/>
                      <a:gd name="T43" fmla="*/ 142 h 449"/>
                      <a:gd name="T44" fmla="*/ 158 w 198"/>
                      <a:gd name="T45" fmla="*/ 160 h 449"/>
                      <a:gd name="T46" fmla="*/ 152 w 198"/>
                      <a:gd name="T47" fmla="*/ 179 h 449"/>
                      <a:gd name="T48" fmla="*/ 135 w 198"/>
                      <a:gd name="T49" fmla="*/ 196 h 449"/>
                      <a:gd name="T50" fmla="*/ 122 w 198"/>
                      <a:gd name="T51" fmla="*/ 209 h 449"/>
                      <a:gd name="T52" fmla="*/ 112 w 198"/>
                      <a:gd name="T53" fmla="*/ 215 h 449"/>
                      <a:gd name="T54" fmla="*/ 101 w 198"/>
                      <a:gd name="T55" fmla="*/ 232 h 449"/>
                      <a:gd name="T56" fmla="*/ 97 w 198"/>
                      <a:gd name="T57" fmla="*/ 255 h 449"/>
                      <a:gd name="T58" fmla="*/ 97 w 198"/>
                      <a:gd name="T59" fmla="*/ 272 h 449"/>
                      <a:gd name="T60" fmla="*/ 101 w 198"/>
                      <a:gd name="T61" fmla="*/ 289 h 449"/>
                      <a:gd name="T62" fmla="*/ 120 w 198"/>
                      <a:gd name="T63" fmla="*/ 302 h 449"/>
                      <a:gd name="T64" fmla="*/ 120 w 198"/>
                      <a:gd name="T65" fmla="*/ 329 h 449"/>
                      <a:gd name="T66" fmla="*/ 103 w 198"/>
                      <a:gd name="T67" fmla="*/ 325 h 449"/>
                      <a:gd name="T68" fmla="*/ 85 w 198"/>
                      <a:gd name="T69" fmla="*/ 327 h 449"/>
                      <a:gd name="T70" fmla="*/ 99 w 198"/>
                      <a:gd name="T71" fmla="*/ 331 h 449"/>
                      <a:gd name="T72" fmla="*/ 120 w 198"/>
                      <a:gd name="T73" fmla="*/ 335 h 449"/>
                      <a:gd name="T74" fmla="*/ 110 w 198"/>
                      <a:gd name="T75" fmla="*/ 342 h 449"/>
                      <a:gd name="T76" fmla="*/ 99 w 198"/>
                      <a:gd name="T77" fmla="*/ 354 h 449"/>
                      <a:gd name="T78" fmla="*/ 93 w 198"/>
                      <a:gd name="T79" fmla="*/ 363 h 449"/>
                      <a:gd name="T80" fmla="*/ 95 w 198"/>
                      <a:gd name="T81" fmla="*/ 378 h 449"/>
                      <a:gd name="T82" fmla="*/ 95 w 198"/>
                      <a:gd name="T83" fmla="*/ 403 h 449"/>
                      <a:gd name="T84" fmla="*/ 78 w 198"/>
                      <a:gd name="T85" fmla="*/ 428 h 449"/>
                      <a:gd name="T86" fmla="*/ 57 w 198"/>
                      <a:gd name="T87" fmla="*/ 441 h 449"/>
                      <a:gd name="T88" fmla="*/ 36 w 198"/>
                      <a:gd name="T89" fmla="*/ 443 h 449"/>
                      <a:gd name="T90" fmla="*/ 36 w 198"/>
                      <a:gd name="T91" fmla="*/ 420 h 449"/>
                      <a:gd name="T92" fmla="*/ 17 w 198"/>
                      <a:gd name="T93" fmla="*/ 394 h 449"/>
                      <a:gd name="T94" fmla="*/ 9 w 198"/>
                      <a:gd name="T95" fmla="*/ 375 h 449"/>
                      <a:gd name="T96" fmla="*/ 7 w 198"/>
                      <a:gd name="T97" fmla="*/ 365 h 449"/>
                      <a:gd name="T98" fmla="*/ 0 w 198"/>
                      <a:gd name="T99" fmla="*/ 354 h 449"/>
                      <a:gd name="T100" fmla="*/ 125 w 198"/>
                      <a:gd name="T101" fmla="*/ 338 h 449"/>
                      <a:gd name="T102" fmla="*/ 4 w 198"/>
                      <a:gd name="T103" fmla="*/ 371 h 449"/>
                      <a:gd name="T104" fmla="*/ 139 w 198"/>
                      <a:gd name="T105" fmla="*/ 363 h 449"/>
                      <a:gd name="T106" fmla="*/ 141 w 198"/>
                      <a:gd name="T107" fmla="*/ 378 h 449"/>
                      <a:gd name="T108" fmla="*/ 129 w 198"/>
                      <a:gd name="T109" fmla="*/ 407 h 449"/>
                      <a:gd name="T110" fmla="*/ 137 w 198"/>
                      <a:gd name="T111" fmla="*/ 390 h 449"/>
                      <a:gd name="T112" fmla="*/ 131 w 198"/>
                      <a:gd name="T113" fmla="*/ 380 h 449"/>
                      <a:gd name="T114" fmla="*/ 129 w 198"/>
                      <a:gd name="T115" fmla="*/ 401 h 449"/>
                      <a:gd name="T116" fmla="*/ 95 w 198"/>
                      <a:gd name="T117" fmla="*/ 426 h 449"/>
                      <a:gd name="T118" fmla="*/ 101 w 198"/>
                      <a:gd name="T119" fmla="*/ 397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449">
                        <a:moveTo>
                          <a:pt x="2" y="344"/>
                        </a:moveTo>
                        <a:lnTo>
                          <a:pt x="4" y="346"/>
                        </a:lnTo>
                        <a:lnTo>
                          <a:pt x="9" y="350"/>
                        </a:lnTo>
                        <a:lnTo>
                          <a:pt x="11" y="346"/>
                        </a:lnTo>
                        <a:lnTo>
                          <a:pt x="9" y="333"/>
                        </a:lnTo>
                        <a:lnTo>
                          <a:pt x="7" y="327"/>
                        </a:lnTo>
                        <a:lnTo>
                          <a:pt x="9" y="325"/>
                        </a:lnTo>
                        <a:lnTo>
                          <a:pt x="11" y="323"/>
                        </a:lnTo>
                        <a:lnTo>
                          <a:pt x="9" y="319"/>
                        </a:lnTo>
                        <a:lnTo>
                          <a:pt x="9" y="316"/>
                        </a:lnTo>
                        <a:lnTo>
                          <a:pt x="15" y="316"/>
                        </a:lnTo>
                        <a:lnTo>
                          <a:pt x="17" y="312"/>
                        </a:lnTo>
                        <a:lnTo>
                          <a:pt x="17" y="308"/>
                        </a:lnTo>
                        <a:lnTo>
                          <a:pt x="19" y="302"/>
                        </a:lnTo>
                        <a:lnTo>
                          <a:pt x="17" y="297"/>
                        </a:lnTo>
                        <a:lnTo>
                          <a:pt x="15" y="289"/>
                        </a:lnTo>
                        <a:lnTo>
                          <a:pt x="13" y="283"/>
                        </a:lnTo>
                        <a:lnTo>
                          <a:pt x="13" y="279"/>
                        </a:lnTo>
                        <a:lnTo>
                          <a:pt x="21" y="276"/>
                        </a:lnTo>
                        <a:lnTo>
                          <a:pt x="21" y="270"/>
                        </a:lnTo>
                        <a:lnTo>
                          <a:pt x="23" y="264"/>
                        </a:lnTo>
                        <a:lnTo>
                          <a:pt x="17" y="257"/>
                        </a:lnTo>
                        <a:lnTo>
                          <a:pt x="11" y="255"/>
                        </a:lnTo>
                        <a:lnTo>
                          <a:pt x="11" y="247"/>
                        </a:lnTo>
                        <a:lnTo>
                          <a:pt x="11" y="241"/>
                        </a:lnTo>
                        <a:lnTo>
                          <a:pt x="11" y="232"/>
                        </a:lnTo>
                        <a:lnTo>
                          <a:pt x="9" y="226"/>
                        </a:lnTo>
                        <a:lnTo>
                          <a:pt x="11" y="220"/>
                        </a:lnTo>
                        <a:lnTo>
                          <a:pt x="9" y="209"/>
                        </a:lnTo>
                        <a:lnTo>
                          <a:pt x="7" y="198"/>
                        </a:lnTo>
                        <a:lnTo>
                          <a:pt x="9" y="190"/>
                        </a:lnTo>
                        <a:lnTo>
                          <a:pt x="13" y="182"/>
                        </a:lnTo>
                        <a:lnTo>
                          <a:pt x="17" y="179"/>
                        </a:lnTo>
                        <a:lnTo>
                          <a:pt x="23" y="182"/>
                        </a:lnTo>
                        <a:lnTo>
                          <a:pt x="30" y="182"/>
                        </a:lnTo>
                        <a:lnTo>
                          <a:pt x="34" y="177"/>
                        </a:lnTo>
                        <a:lnTo>
                          <a:pt x="32" y="169"/>
                        </a:lnTo>
                        <a:lnTo>
                          <a:pt x="30" y="167"/>
                        </a:lnTo>
                        <a:lnTo>
                          <a:pt x="32" y="160"/>
                        </a:lnTo>
                        <a:lnTo>
                          <a:pt x="38" y="146"/>
                        </a:lnTo>
                        <a:lnTo>
                          <a:pt x="38" y="135"/>
                        </a:lnTo>
                        <a:lnTo>
                          <a:pt x="40" y="127"/>
                        </a:lnTo>
                        <a:lnTo>
                          <a:pt x="42" y="120"/>
                        </a:lnTo>
                        <a:lnTo>
                          <a:pt x="42" y="116"/>
                        </a:lnTo>
                        <a:lnTo>
                          <a:pt x="38" y="112"/>
                        </a:lnTo>
                        <a:lnTo>
                          <a:pt x="38" y="108"/>
                        </a:lnTo>
                        <a:lnTo>
                          <a:pt x="44" y="106"/>
                        </a:lnTo>
                        <a:lnTo>
                          <a:pt x="53" y="104"/>
                        </a:lnTo>
                        <a:lnTo>
                          <a:pt x="55" y="101"/>
                        </a:lnTo>
                        <a:lnTo>
                          <a:pt x="55" y="97"/>
                        </a:lnTo>
                        <a:lnTo>
                          <a:pt x="61" y="87"/>
                        </a:lnTo>
                        <a:lnTo>
                          <a:pt x="68" y="80"/>
                        </a:lnTo>
                        <a:lnTo>
                          <a:pt x="68" y="74"/>
                        </a:lnTo>
                        <a:lnTo>
                          <a:pt x="66" y="70"/>
                        </a:lnTo>
                        <a:lnTo>
                          <a:pt x="63" y="66"/>
                        </a:lnTo>
                        <a:lnTo>
                          <a:pt x="63" y="57"/>
                        </a:lnTo>
                        <a:lnTo>
                          <a:pt x="66" y="55"/>
                        </a:lnTo>
                        <a:lnTo>
                          <a:pt x="70" y="53"/>
                        </a:lnTo>
                        <a:lnTo>
                          <a:pt x="70" y="47"/>
                        </a:lnTo>
                        <a:lnTo>
                          <a:pt x="72" y="47"/>
                        </a:lnTo>
                        <a:lnTo>
                          <a:pt x="76" y="40"/>
                        </a:lnTo>
                        <a:lnTo>
                          <a:pt x="80" y="36"/>
                        </a:lnTo>
                        <a:lnTo>
                          <a:pt x="85" y="38"/>
                        </a:lnTo>
                        <a:lnTo>
                          <a:pt x="87" y="40"/>
                        </a:lnTo>
                        <a:lnTo>
                          <a:pt x="89" y="40"/>
                        </a:lnTo>
                        <a:lnTo>
                          <a:pt x="91" y="38"/>
                        </a:lnTo>
                        <a:lnTo>
                          <a:pt x="89" y="34"/>
                        </a:lnTo>
                        <a:lnTo>
                          <a:pt x="91" y="32"/>
                        </a:lnTo>
                        <a:lnTo>
                          <a:pt x="91" y="30"/>
                        </a:lnTo>
                        <a:lnTo>
                          <a:pt x="93" y="28"/>
                        </a:lnTo>
                        <a:lnTo>
                          <a:pt x="89" y="21"/>
                        </a:lnTo>
                        <a:lnTo>
                          <a:pt x="91" y="21"/>
                        </a:lnTo>
                        <a:lnTo>
                          <a:pt x="97" y="21"/>
                        </a:lnTo>
                        <a:lnTo>
                          <a:pt x="101" y="19"/>
                        </a:lnTo>
                        <a:lnTo>
                          <a:pt x="108" y="19"/>
                        </a:lnTo>
                        <a:lnTo>
                          <a:pt x="112" y="23"/>
                        </a:lnTo>
                        <a:lnTo>
                          <a:pt x="116" y="23"/>
                        </a:lnTo>
                        <a:lnTo>
                          <a:pt x="120" y="26"/>
                        </a:lnTo>
                        <a:lnTo>
                          <a:pt x="122" y="26"/>
                        </a:lnTo>
                        <a:lnTo>
                          <a:pt x="122" y="26"/>
                        </a:lnTo>
                        <a:lnTo>
                          <a:pt x="122" y="21"/>
                        </a:lnTo>
                        <a:lnTo>
                          <a:pt x="120" y="17"/>
                        </a:lnTo>
                        <a:lnTo>
                          <a:pt x="122" y="11"/>
                        </a:lnTo>
                        <a:lnTo>
                          <a:pt x="125" y="11"/>
                        </a:lnTo>
                        <a:lnTo>
                          <a:pt x="125" y="7"/>
                        </a:lnTo>
                        <a:lnTo>
                          <a:pt x="120" y="5"/>
                        </a:lnTo>
                        <a:lnTo>
                          <a:pt x="120" y="0"/>
                        </a:lnTo>
                        <a:lnTo>
                          <a:pt x="125" y="2"/>
                        </a:lnTo>
                        <a:lnTo>
                          <a:pt x="129" y="0"/>
                        </a:lnTo>
                        <a:lnTo>
                          <a:pt x="131" y="0"/>
                        </a:lnTo>
                        <a:lnTo>
                          <a:pt x="135" y="5"/>
                        </a:lnTo>
                        <a:lnTo>
                          <a:pt x="139" y="7"/>
                        </a:lnTo>
                        <a:lnTo>
                          <a:pt x="146" y="15"/>
                        </a:lnTo>
                        <a:lnTo>
                          <a:pt x="152" y="19"/>
                        </a:lnTo>
                        <a:lnTo>
                          <a:pt x="160" y="19"/>
                        </a:lnTo>
                        <a:lnTo>
                          <a:pt x="163" y="21"/>
                        </a:lnTo>
                        <a:lnTo>
                          <a:pt x="165" y="21"/>
                        </a:lnTo>
                        <a:lnTo>
                          <a:pt x="169" y="26"/>
                        </a:lnTo>
                        <a:lnTo>
                          <a:pt x="171" y="30"/>
                        </a:lnTo>
                        <a:lnTo>
                          <a:pt x="173" y="30"/>
                        </a:lnTo>
                        <a:lnTo>
                          <a:pt x="173" y="30"/>
                        </a:lnTo>
                        <a:lnTo>
                          <a:pt x="177" y="34"/>
                        </a:lnTo>
                        <a:lnTo>
                          <a:pt x="179" y="34"/>
                        </a:lnTo>
                        <a:lnTo>
                          <a:pt x="181" y="38"/>
                        </a:lnTo>
                        <a:lnTo>
                          <a:pt x="179" y="40"/>
                        </a:lnTo>
                        <a:lnTo>
                          <a:pt x="181" y="47"/>
                        </a:lnTo>
                        <a:lnTo>
                          <a:pt x="179" y="51"/>
                        </a:lnTo>
                        <a:lnTo>
                          <a:pt x="179" y="55"/>
                        </a:lnTo>
                        <a:lnTo>
                          <a:pt x="186" y="55"/>
                        </a:lnTo>
                        <a:lnTo>
                          <a:pt x="186" y="59"/>
                        </a:lnTo>
                        <a:lnTo>
                          <a:pt x="184" y="64"/>
                        </a:lnTo>
                        <a:lnTo>
                          <a:pt x="186" y="68"/>
                        </a:lnTo>
                        <a:lnTo>
                          <a:pt x="188" y="72"/>
                        </a:lnTo>
                        <a:lnTo>
                          <a:pt x="188" y="78"/>
                        </a:lnTo>
                        <a:lnTo>
                          <a:pt x="188" y="82"/>
                        </a:lnTo>
                        <a:lnTo>
                          <a:pt x="188" y="85"/>
                        </a:lnTo>
                        <a:lnTo>
                          <a:pt x="188" y="93"/>
                        </a:lnTo>
                        <a:lnTo>
                          <a:pt x="188" y="95"/>
                        </a:lnTo>
                        <a:lnTo>
                          <a:pt x="190" y="101"/>
                        </a:lnTo>
                        <a:lnTo>
                          <a:pt x="192" y="104"/>
                        </a:lnTo>
                        <a:lnTo>
                          <a:pt x="196" y="110"/>
                        </a:lnTo>
                        <a:lnTo>
                          <a:pt x="198" y="112"/>
                        </a:lnTo>
                        <a:lnTo>
                          <a:pt x="198" y="116"/>
                        </a:lnTo>
                        <a:lnTo>
                          <a:pt x="198" y="116"/>
                        </a:lnTo>
                        <a:lnTo>
                          <a:pt x="196" y="118"/>
                        </a:lnTo>
                        <a:lnTo>
                          <a:pt x="192" y="118"/>
                        </a:lnTo>
                        <a:lnTo>
                          <a:pt x="190" y="116"/>
                        </a:lnTo>
                        <a:lnTo>
                          <a:pt x="186" y="118"/>
                        </a:lnTo>
                        <a:lnTo>
                          <a:pt x="181" y="116"/>
                        </a:lnTo>
                        <a:lnTo>
                          <a:pt x="179" y="120"/>
                        </a:lnTo>
                        <a:lnTo>
                          <a:pt x="177" y="118"/>
                        </a:lnTo>
                        <a:lnTo>
                          <a:pt x="175" y="116"/>
                        </a:lnTo>
                        <a:lnTo>
                          <a:pt x="173" y="120"/>
                        </a:lnTo>
                        <a:lnTo>
                          <a:pt x="169" y="114"/>
                        </a:lnTo>
                        <a:lnTo>
                          <a:pt x="167" y="116"/>
                        </a:lnTo>
                        <a:lnTo>
                          <a:pt x="167" y="120"/>
                        </a:lnTo>
                        <a:lnTo>
                          <a:pt x="167" y="125"/>
                        </a:lnTo>
                        <a:lnTo>
                          <a:pt x="163" y="125"/>
                        </a:lnTo>
                        <a:lnTo>
                          <a:pt x="160" y="123"/>
                        </a:lnTo>
                        <a:lnTo>
                          <a:pt x="158" y="120"/>
                        </a:lnTo>
                        <a:lnTo>
                          <a:pt x="160" y="127"/>
                        </a:lnTo>
                        <a:lnTo>
                          <a:pt x="165" y="129"/>
                        </a:lnTo>
                        <a:lnTo>
                          <a:pt x="160" y="131"/>
                        </a:lnTo>
                        <a:lnTo>
                          <a:pt x="156" y="131"/>
                        </a:lnTo>
                        <a:lnTo>
                          <a:pt x="154" y="133"/>
                        </a:lnTo>
                        <a:lnTo>
                          <a:pt x="158" y="133"/>
                        </a:lnTo>
                        <a:lnTo>
                          <a:pt x="158" y="137"/>
                        </a:lnTo>
                        <a:lnTo>
                          <a:pt x="156" y="137"/>
                        </a:lnTo>
                        <a:lnTo>
                          <a:pt x="154" y="135"/>
                        </a:lnTo>
                        <a:lnTo>
                          <a:pt x="152" y="135"/>
                        </a:lnTo>
                        <a:lnTo>
                          <a:pt x="152" y="135"/>
                        </a:lnTo>
                        <a:lnTo>
                          <a:pt x="154" y="139"/>
                        </a:lnTo>
                        <a:lnTo>
                          <a:pt x="156" y="139"/>
                        </a:lnTo>
                        <a:lnTo>
                          <a:pt x="158" y="142"/>
                        </a:lnTo>
                        <a:lnTo>
                          <a:pt x="156" y="144"/>
                        </a:lnTo>
                        <a:lnTo>
                          <a:pt x="154" y="150"/>
                        </a:lnTo>
                        <a:lnTo>
                          <a:pt x="154" y="152"/>
                        </a:lnTo>
                        <a:lnTo>
                          <a:pt x="150" y="154"/>
                        </a:lnTo>
                        <a:lnTo>
                          <a:pt x="154" y="156"/>
                        </a:lnTo>
                        <a:lnTo>
                          <a:pt x="156" y="158"/>
                        </a:lnTo>
                        <a:lnTo>
                          <a:pt x="158" y="160"/>
                        </a:lnTo>
                        <a:lnTo>
                          <a:pt x="156" y="160"/>
                        </a:lnTo>
                        <a:lnTo>
                          <a:pt x="158" y="165"/>
                        </a:lnTo>
                        <a:lnTo>
                          <a:pt x="160" y="165"/>
                        </a:lnTo>
                        <a:lnTo>
                          <a:pt x="156" y="169"/>
                        </a:lnTo>
                        <a:lnTo>
                          <a:pt x="154" y="169"/>
                        </a:lnTo>
                        <a:lnTo>
                          <a:pt x="152" y="173"/>
                        </a:lnTo>
                        <a:lnTo>
                          <a:pt x="152" y="179"/>
                        </a:lnTo>
                        <a:lnTo>
                          <a:pt x="148" y="186"/>
                        </a:lnTo>
                        <a:lnTo>
                          <a:pt x="146" y="186"/>
                        </a:lnTo>
                        <a:lnTo>
                          <a:pt x="141" y="190"/>
                        </a:lnTo>
                        <a:lnTo>
                          <a:pt x="139" y="188"/>
                        </a:lnTo>
                        <a:lnTo>
                          <a:pt x="139" y="190"/>
                        </a:lnTo>
                        <a:lnTo>
                          <a:pt x="141" y="194"/>
                        </a:lnTo>
                        <a:lnTo>
                          <a:pt x="135" y="196"/>
                        </a:lnTo>
                        <a:lnTo>
                          <a:pt x="133" y="201"/>
                        </a:lnTo>
                        <a:lnTo>
                          <a:pt x="131" y="201"/>
                        </a:lnTo>
                        <a:lnTo>
                          <a:pt x="131" y="198"/>
                        </a:lnTo>
                        <a:lnTo>
                          <a:pt x="129" y="198"/>
                        </a:lnTo>
                        <a:lnTo>
                          <a:pt x="127" y="203"/>
                        </a:lnTo>
                        <a:lnTo>
                          <a:pt x="127" y="207"/>
                        </a:lnTo>
                        <a:lnTo>
                          <a:pt x="122" y="209"/>
                        </a:lnTo>
                        <a:lnTo>
                          <a:pt x="122" y="207"/>
                        </a:lnTo>
                        <a:lnTo>
                          <a:pt x="120" y="207"/>
                        </a:lnTo>
                        <a:lnTo>
                          <a:pt x="118" y="211"/>
                        </a:lnTo>
                        <a:lnTo>
                          <a:pt x="116" y="211"/>
                        </a:lnTo>
                        <a:lnTo>
                          <a:pt x="116" y="209"/>
                        </a:lnTo>
                        <a:lnTo>
                          <a:pt x="112" y="211"/>
                        </a:lnTo>
                        <a:lnTo>
                          <a:pt x="112" y="215"/>
                        </a:lnTo>
                        <a:lnTo>
                          <a:pt x="114" y="215"/>
                        </a:lnTo>
                        <a:lnTo>
                          <a:pt x="114" y="217"/>
                        </a:lnTo>
                        <a:lnTo>
                          <a:pt x="108" y="222"/>
                        </a:lnTo>
                        <a:lnTo>
                          <a:pt x="106" y="222"/>
                        </a:lnTo>
                        <a:lnTo>
                          <a:pt x="103" y="224"/>
                        </a:lnTo>
                        <a:lnTo>
                          <a:pt x="106" y="228"/>
                        </a:lnTo>
                        <a:lnTo>
                          <a:pt x="101" y="232"/>
                        </a:lnTo>
                        <a:lnTo>
                          <a:pt x="97" y="232"/>
                        </a:lnTo>
                        <a:lnTo>
                          <a:pt x="93" y="232"/>
                        </a:lnTo>
                        <a:lnTo>
                          <a:pt x="97" y="238"/>
                        </a:lnTo>
                        <a:lnTo>
                          <a:pt x="99" y="243"/>
                        </a:lnTo>
                        <a:lnTo>
                          <a:pt x="97" y="245"/>
                        </a:lnTo>
                        <a:lnTo>
                          <a:pt x="97" y="249"/>
                        </a:lnTo>
                        <a:lnTo>
                          <a:pt x="97" y="255"/>
                        </a:lnTo>
                        <a:lnTo>
                          <a:pt x="99" y="257"/>
                        </a:lnTo>
                        <a:lnTo>
                          <a:pt x="99" y="262"/>
                        </a:lnTo>
                        <a:lnTo>
                          <a:pt x="97" y="260"/>
                        </a:lnTo>
                        <a:lnTo>
                          <a:pt x="97" y="260"/>
                        </a:lnTo>
                        <a:lnTo>
                          <a:pt x="97" y="266"/>
                        </a:lnTo>
                        <a:lnTo>
                          <a:pt x="95" y="270"/>
                        </a:lnTo>
                        <a:lnTo>
                          <a:pt x="97" y="272"/>
                        </a:lnTo>
                        <a:lnTo>
                          <a:pt x="97" y="274"/>
                        </a:lnTo>
                        <a:lnTo>
                          <a:pt x="95" y="274"/>
                        </a:lnTo>
                        <a:lnTo>
                          <a:pt x="97" y="279"/>
                        </a:lnTo>
                        <a:lnTo>
                          <a:pt x="95" y="283"/>
                        </a:lnTo>
                        <a:lnTo>
                          <a:pt x="97" y="285"/>
                        </a:lnTo>
                        <a:lnTo>
                          <a:pt x="99" y="287"/>
                        </a:lnTo>
                        <a:lnTo>
                          <a:pt x="101" y="289"/>
                        </a:lnTo>
                        <a:lnTo>
                          <a:pt x="101" y="293"/>
                        </a:lnTo>
                        <a:lnTo>
                          <a:pt x="103" y="291"/>
                        </a:lnTo>
                        <a:lnTo>
                          <a:pt x="106" y="295"/>
                        </a:lnTo>
                        <a:lnTo>
                          <a:pt x="110" y="291"/>
                        </a:lnTo>
                        <a:lnTo>
                          <a:pt x="112" y="293"/>
                        </a:lnTo>
                        <a:lnTo>
                          <a:pt x="114" y="295"/>
                        </a:lnTo>
                        <a:lnTo>
                          <a:pt x="120" y="302"/>
                        </a:lnTo>
                        <a:lnTo>
                          <a:pt x="118" y="304"/>
                        </a:lnTo>
                        <a:lnTo>
                          <a:pt x="125" y="308"/>
                        </a:lnTo>
                        <a:lnTo>
                          <a:pt x="125" y="310"/>
                        </a:lnTo>
                        <a:lnTo>
                          <a:pt x="129" y="314"/>
                        </a:lnTo>
                        <a:lnTo>
                          <a:pt x="127" y="321"/>
                        </a:lnTo>
                        <a:lnTo>
                          <a:pt x="122" y="325"/>
                        </a:lnTo>
                        <a:lnTo>
                          <a:pt x="120" y="329"/>
                        </a:lnTo>
                        <a:lnTo>
                          <a:pt x="114" y="331"/>
                        </a:lnTo>
                        <a:lnTo>
                          <a:pt x="112" y="329"/>
                        </a:lnTo>
                        <a:lnTo>
                          <a:pt x="112" y="327"/>
                        </a:lnTo>
                        <a:lnTo>
                          <a:pt x="108" y="325"/>
                        </a:lnTo>
                        <a:lnTo>
                          <a:pt x="106" y="323"/>
                        </a:lnTo>
                        <a:lnTo>
                          <a:pt x="106" y="325"/>
                        </a:lnTo>
                        <a:lnTo>
                          <a:pt x="103" y="325"/>
                        </a:lnTo>
                        <a:lnTo>
                          <a:pt x="101" y="323"/>
                        </a:lnTo>
                        <a:lnTo>
                          <a:pt x="97" y="323"/>
                        </a:lnTo>
                        <a:lnTo>
                          <a:pt x="97" y="325"/>
                        </a:lnTo>
                        <a:lnTo>
                          <a:pt x="93" y="327"/>
                        </a:lnTo>
                        <a:lnTo>
                          <a:pt x="91" y="325"/>
                        </a:lnTo>
                        <a:lnTo>
                          <a:pt x="89" y="329"/>
                        </a:lnTo>
                        <a:lnTo>
                          <a:pt x="85" y="327"/>
                        </a:lnTo>
                        <a:lnTo>
                          <a:pt x="82" y="329"/>
                        </a:lnTo>
                        <a:lnTo>
                          <a:pt x="82" y="329"/>
                        </a:lnTo>
                        <a:lnTo>
                          <a:pt x="89" y="331"/>
                        </a:lnTo>
                        <a:lnTo>
                          <a:pt x="91" y="331"/>
                        </a:lnTo>
                        <a:lnTo>
                          <a:pt x="91" y="329"/>
                        </a:lnTo>
                        <a:lnTo>
                          <a:pt x="95" y="329"/>
                        </a:lnTo>
                        <a:lnTo>
                          <a:pt x="99" y="331"/>
                        </a:lnTo>
                        <a:lnTo>
                          <a:pt x="103" y="331"/>
                        </a:lnTo>
                        <a:lnTo>
                          <a:pt x="106" y="335"/>
                        </a:lnTo>
                        <a:lnTo>
                          <a:pt x="108" y="333"/>
                        </a:lnTo>
                        <a:lnTo>
                          <a:pt x="110" y="333"/>
                        </a:lnTo>
                        <a:lnTo>
                          <a:pt x="114" y="333"/>
                        </a:lnTo>
                        <a:lnTo>
                          <a:pt x="118" y="333"/>
                        </a:lnTo>
                        <a:lnTo>
                          <a:pt x="120" y="335"/>
                        </a:lnTo>
                        <a:lnTo>
                          <a:pt x="122" y="340"/>
                        </a:lnTo>
                        <a:lnTo>
                          <a:pt x="118" y="342"/>
                        </a:lnTo>
                        <a:lnTo>
                          <a:pt x="116" y="342"/>
                        </a:lnTo>
                        <a:lnTo>
                          <a:pt x="112" y="348"/>
                        </a:lnTo>
                        <a:lnTo>
                          <a:pt x="110" y="346"/>
                        </a:lnTo>
                        <a:lnTo>
                          <a:pt x="112" y="344"/>
                        </a:lnTo>
                        <a:lnTo>
                          <a:pt x="110" y="342"/>
                        </a:lnTo>
                        <a:lnTo>
                          <a:pt x="108" y="344"/>
                        </a:lnTo>
                        <a:lnTo>
                          <a:pt x="110" y="346"/>
                        </a:lnTo>
                        <a:lnTo>
                          <a:pt x="106" y="346"/>
                        </a:lnTo>
                        <a:lnTo>
                          <a:pt x="103" y="350"/>
                        </a:lnTo>
                        <a:lnTo>
                          <a:pt x="103" y="354"/>
                        </a:lnTo>
                        <a:lnTo>
                          <a:pt x="99" y="350"/>
                        </a:lnTo>
                        <a:lnTo>
                          <a:pt x="99" y="354"/>
                        </a:lnTo>
                        <a:lnTo>
                          <a:pt x="97" y="357"/>
                        </a:lnTo>
                        <a:lnTo>
                          <a:pt x="97" y="354"/>
                        </a:lnTo>
                        <a:lnTo>
                          <a:pt x="95" y="354"/>
                        </a:lnTo>
                        <a:lnTo>
                          <a:pt x="93" y="357"/>
                        </a:lnTo>
                        <a:lnTo>
                          <a:pt x="95" y="359"/>
                        </a:lnTo>
                        <a:lnTo>
                          <a:pt x="99" y="363"/>
                        </a:lnTo>
                        <a:lnTo>
                          <a:pt x="93" y="363"/>
                        </a:lnTo>
                        <a:lnTo>
                          <a:pt x="99" y="365"/>
                        </a:lnTo>
                        <a:lnTo>
                          <a:pt x="99" y="367"/>
                        </a:lnTo>
                        <a:lnTo>
                          <a:pt x="97" y="371"/>
                        </a:lnTo>
                        <a:lnTo>
                          <a:pt x="101" y="375"/>
                        </a:lnTo>
                        <a:lnTo>
                          <a:pt x="97" y="375"/>
                        </a:lnTo>
                        <a:lnTo>
                          <a:pt x="91" y="375"/>
                        </a:lnTo>
                        <a:lnTo>
                          <a:pt x="95" y="378"/>
                        </a:lnTo>
                        <a:lnTo>
                          <a:pt x="93" y="382"/>
                        </a:lnTo>
                        <a:lnTo>
                          <a:pt x="97" y="384"/>
                        </a:lnTo>
                        <a:lnTo>
                          <a:pt x="93" y="388"/>
                        </a:lnTo>
                        <a:lnTo>
                          <a:pt x="97" y="392"/>
                        </a:lnTo>
                        <a:lnTo>
                          <a:pt x="93" y="397"/>
                        </a:lnTo>
                        <a:lnTo>
                          <a:pt x="93" y="399"/>
                        </a:lnTo>
                        <a:lnTo>
                          <a:pt x="95" y="403"/>
                        </a:lnTo>
                        <a:lnTo>
                          <a:pt x="95" y="405"/>
                        </a:lnTo>
                        <a:lnTo>
                          <a:pt x="93" y="416"/>
                        </a:lnTo>
                        <a:lnTo>
                          <a:pt x="91" y="420"/>
                        </a:lnTo>
                        <a:lnTo>
                          <a:pt x="89" y="426"/>
                        </a:lnTo>
                        <a:lnTo>
                          <a:pt x="85" y="432"/>
                        </a:lnTo>
                        <a:lnTo>
                          <a:pt x="82" y="430"/>
                        </a:lnTo>
                        <a:lnTo>
                          <a:pt x="78" y="428"/>
                        </a:lnTo>
                        <a:lnTo>
                          <a:pt x="74" y="430"/>
                        </a:lnTo>
                        <a:lnTo>
                          <a:pt x="68" y="428"/>
                        </a:lnTo>
                        <a:lnTo>
                          <a:pt x="66" y="426"/>
                        </a:lnTo>
                        <a:lnTo>
                          <a:pt x="66" y="432"/>
                        </a:lnTo>
                        <a:lnTo>
                          <a:pt x="59" y="432"/>
                        </a:lnTo>
                        <a:lnTo>
                          <a:pt x="55" y="439"/>
                        </a:lnTo>
                        <a:lnTo>
                          <a:pt x="57" y="441"/>
                        </a:lnTo>
                        <a:lnTo>
                          <a:pt x="59" y="445"/>
                        </a:lnTo>
                        <a:lnTo>
                          <a:pt x="55" y="449"/>
                        </a:lnTo>
                        <a:lnTo>
                          <a:pt x="49" y="447"/>
                        </a:lnTo>
                        <a:lnTo>
                          <a:pt x="40" y="449"/>
                        </a:lnTo>
                        <a:lnTo>
                          <a:pt x="36" y="449"/>
                        </a:lnTo>
                        <a:lnTo>
                          <a:pt x="34" y="447"/>
                        </a:lnTo>
                        <a:lnTo>
                          <a:pt x="36" y="443"/>
                        </a:lnTo>
                        <a:lnTo>
                          <a:pt x="34" y="434"/>
                        </a:lnTo>
                        <a:lnTo>
                          <a:pt x="30" y="432"/>
                        </a:lnTo>
                        <a:lnTo>
                          <a:pt x="30" y="430"/>
                        </a:lnTo>
                        <a:lnTo>
                          <a:pt x="26" y="428"/>
                        </a:lnTo>
                        <a:lnTo>
                          <a:pt x="28" y="426"/>
                        </a:lnTo>
                        <a:lnTo>
                          <a:pt x="32" y="426"/>
                        </a:lnTo>
                        <a:lnTo>
                          <a:pt x="36" y="420"/>
                        </a:lnTo>
                        <a:lnTo>
                          <a:pt x="34" y="416"/>
                        </a:lnTo>
                        <a:lnTo>
                          <a:pt x="30" y="418"/>
                        </a:lnTo>
                        <a:lnTo>
                          <a:pt x="26" y="413"/>
                        </a:lnTo>
                        <a:lnTo>
                          <a:pt x="26" y="409"/>
                        </a:lnTo>
                        <a:lnTo>
                          <a:pt x="21" y="407"/>
                        </a:lnTo>
                        <a:lnTo>
                          <a:pt x="21" y="403"/>
                        </a:lnTo>
                        <a:lnTo>
                          <a:pt x="17" y="394"/>
                        </a:lnTo>
                        <a:lnTo>
                          <a:pt x="15" y="394"/>
                        </a:lnTo>
                        <a:lnTo>
                          <a:pt x="13" y="388"/>
                        </a:lnTo>
                        <a:lnTo>
                          <a:pt x="9" y="388"/>
                        </a:lnTo>
                        <a:lnTo>
                          <a:pt x="7" y="384"/>
                        </a:lnTo>
                        <a:lnTo>
                          <a:pt x="9" y="382"/>
                        </a:lnTo>
                        <a:lnTo>
                          <a:pt x="11" y="378"/>
                        </a:lnTo>
                        <a:lnTo>
                          <a:pt x="9" y="375"/>
                        </a:lnTo>
                        <a:lnTo>
                          <a:pt x="9" y="371"/>
                        </a:lnTo>
                        <a:lnTo>
                          <a:pt x="13" y="369"/>
                        </a:lnTo>
                        <a:lnTo>
                          <a:pt x="13" y="367"/>
                        </a:lnTo>
                        <a:lnTo>
                          <a:pt x="9" y="365"/>
                        </a:lnTo>
                        <a:lnTo>
                          <a:pt x="11" y="363"/>
                        </a:lnTo>
                        <a:lnTo>
                          <a:pt x="9" y="363"/>
                        </a:lnTo>
                        <a:lnTo>
                          <a:pt x="7" y="365"/>
                        </a:lnTo>
                        <a:lnTo>
                          <a:pt x="11" y="369"/>
                        </a:lnTo>
                        <a:lnTo>
                          <a:pt x="7" y="371"/>
                        </a:lnTo>
                        <a:lnTo>
                          <a:pt x="7" y="367"/>
                        </a:lnTo>
                        <a:lnTo>
                          <a:pt x="4" y="365"/>
                        </a:lnTo>
                        <a:lnTo>
                          <a:pt x="2" y="363"/>
                        </a:lnTo>
                        <a:lnTo>
                          <a:pt x="2" y="357"/>
                        </a:lnTo>
                        <a:lnTo>
                          <a:pt x="0" y="354"/>
                        </a:lnTo>
                        <a:lnTo>
                          <a:pt x="0" y="346"/>
                        </a:lnTo>
                        <a:lnTo>
                          <a:pt x="2" y="344"/>
                        </a:lnTo>
                        <a:lnTo>
                          <a:pt x="2" y="344"/>
                        </a:lnTo>
                        <a:lnTo>
                          <a:pt x="2" y="344"/>
                        </a:lnTo>
                        <a:close/>
                        <a:moveTo>
                          <a:pt x="120" y="331"/>
                        </a:moveTo>
                        <a:lnTo>
                          <a:pt x="122" y="335"/>
                        </a:lnTo>
                        <a:lnTo>
                          <a:pt x="125" y="338"/>
                        </a:lnTo>
                        <a:lnTo>
                          <a:pt x="125" y="333"/>
                        </a:lnTo>
                        <a:lnTo>
                          <a:pt x="129" y="329"/>
                        </a:lnTo>
                        <a:lnTo>
                          <a:pt x="129" y="327"/>
                        </a:lnTo>
                        <a:lnTo>
                          <a:pt x="125" y="327"/>
                        </a:lnTo>
                        <a:lnTo>
                          <a:pt x="120" y="331"/>
                        </a:lnTo>
                        <a:lnTo>
                          <a:pt x="120" y="331"/>
                        </a:lnTo>
                        <a:close/>
                        <a:moveTo>
                          <a:pt x="4" y="371"/>
                        </a:moveTo>
                        <a:lnTo>
                          <a:pt x="4" y="375"/>
                        </a:lnTo>
                        <a:lnTo>
                          <a:pt x="7" y="375"/>
                        </a:lnTo>
                        <a:lnTo>
                          <a:pt x="9" y="371"/>
                        </a:lnTo>
                        <a:lnTo>
                          <a:pt x="4" y="371"/>
                        </a:lnTo>
                        <a:lnTo>
                          <a:pt x="4" y="371"/>
                        </a:lnTo>
                        <a:close/>
                        <a:moveTo>
                          <a:pt x="137" y="359"/>
                        </a:moveTo>
                        <a:lnTo>
                          <a:pt x="139" y="363"/>
                        </a:lnTo>
                        <a:lnTo>
                          <a:pt x="141" y="361"/>
                        </a:lnTo>
                        <a:lnTo>
                          <a:pt x="139" y="359"/>
                        </a:lnTo>
                        <a:lnTo>
                          <a:pt x="137" y="359"/>
                        </a:lnTo>
                        <a:lnTo>
                          <a:pt x="137" y="359"/>
                        </a:lnTo>
                        <a:close/>
                        <a:moveTo>
                          <a:pt x="139" y="378"/>
                        </a:moveTo>
                        <a:lnTo>
                          <a:pt x="139" y="380"/>
                        </a:lnTo>
                        <a:lnTo>
                          <a:pt x="141" y="378"/>
                        </a:lnTo>
                        <a:lnTo>
                          <a:pt x="146" y="375"/>
                        </a:lnTo>
                        <a:lnTo>
                          <a:pt x="146" y="375"/>
                        </a:lnTo>
                        <a:lnTo>
                          <a:pt x="141" y="375"/>
                        </a:lnTo>
                        <a:lnTo>
                          <a:pt x="139" y="378"/>
                        </a:lnTo>
                        <a:lnTo>
                          <a:pt x="139" y="378"/>
                        </a:lnTo>
                        <a:close/>
                        <a:moveTo>
                          <a:pt x="125" y="409"/>
                        </a:moveTo>
                        <a:lnTo>
                          <a:pt x="129" y="407"/>
                        </a:lnTo>
                        <a:lnTo>
                          <a:pt x="131" y="405"/>
                        </a:lnTo>
                        <a:lnTo>
                          <a:pt x="129" y="403"/>
                        </a:lnTo>
                        <a:lnTo>
                          <a:pt x="131" y="401"/>
                        </a:lnTo>
                        <a:lnTo>
                          <a:pt x="135" y="399"/>
                        </a:lnTo>
                        <a:lnTo>
                          <a:pt x="135" y="394"/>
                        </a:lnTo>
                        <a:lnTo>
                          <a:pt x="137" y="392"/>
                        </a:lnTo>
                        <a:lnTo>
                          <a:pt x="137" y="390"/>
                        </a:lnTo>
                        <a:lnTo>
                          <a:pt x="135" y="388"/>
                        </a:lnTo>
                        <a:lnTo>
                          <a:pt x="137" y="384"/>
                        </a:lnTo>
                        <a:lnTo>
                          <a:pt x="137" y="382"/>
                        </a:lnTo>
                        <a:lnTo>
                          <a:pt x="139" y="380"/>
                        </a:lnTo>
                        <a:lnTo>
                          <a:pt x="137" y="380"/>
                        </a:lnTo>
                        <a:lnTo>
                          <a:pt x="135" y="380"/>
                        </a:lnTo>
                        <a:lnTo>
                          <a:pt x="131" y="380"/>
                        </a:lnTo>
                        <a:lnTo>
                          <a:pt x="127" y="384"/>
                        </a:lnTo>
                        <a:lnTo>
                          <a:pt x="125" y="386"/>
                        </a:lnTo>
                        <a:lnTo>
                          <a:pt x="122" y="390"/>
                        </a:lnTo>
                        <a:lnTo>
                          <a:pt x="125" y="394"/>
                        </a:lnTo>
                        <a:lnTo>
                          <a:pt x="122" y="394"/>
                        </a:lnTo>
                        <a:lnTo>
                          <a:pt x="127" y="401"/>
                        </a:lnTo>
                        <a:lnTo>
                          <a:pt x="129" y="401"/>
                        </a:lnTo>
                        <a:lnTo>
                          <a:pt x="127" y="403"/>
                        </a:lnTo>
                        <a:lnTo>
                          <a:pt x="125" y="407"/>
                        </a:lnTo>
                        <a:lnTo>
                          <a:pt x="125" y="409"/>
                        </a:lnTo>
                        <a:lnTo>
                          <a:pt x="125" y="409"/>
                        </a:lnTo>
                        <a:close/>
                        <a:moveTo>
                          <a:pt x="95" y="420"/>
                        </a:moveTo>
                        <a:lnTo>
                          <a:pt x="95" y="424"/>
                        </a:lnTo>
                        <a:lnTo>
                          <a:pt x="95" y="426"/>
                        </a:lnTo>
                        <a:lnTo>
                          <a:pt x="97" y="428"/>
                        </a:lnTo>
                        <a:lnTo>
                          <a:pt x="99" y="424"/>
                        </a:lnTo>
                        <a:lnTo>
                          <a:pt x="101" y="418"/>
                        </a:lnTo>
                        <a:lnTo>
                          <a:pt x="101" y="411"/>
                        </a:lnTo>
                        <a:lnTo>
                          <a:pt x="103" y="405"/>
                        </a:lnTo>
                        <a:lnTo>
                          <a:pt x="103" y="399"/>
                        </a:lnTo>
                        <a:lnTo>
                          <a:pt x="101" y="397"/>
                        </a:lnTo>
                        <a:lnTo>
                          <a:pt x="99" y="401"/>
                        </a:lnTo>
                        <a:lnTo>
                          <a:pt x="99" y="403"/>
                        </a:lnTo>
                        <a:lnTo>
                          <a:pt x="99" y="409"/>
                        </a:lnTo>
                        <a:lnTo>
                          <a:pt x="97" y="409"/>
                        </a:lnTo>
                        <a:lnTo>
                          <a:pt x="95" y="420"/>
                        </a:lnTo>
                        <a:close/>
                      </a:path>
                    </a:pathLst>
                  </a:custGeom>
                  <a:solidFill>
                    <a:schemeClr val="bg1">
                      <a:lumMod val="75000"/>
                    </a:schemeClr>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1" name="Freeform 47">
                    <a:extLst>
                      <a:ext uri="{FF2B5EF4-FFF2-40B4-BE49-F238E27FC236}">
                        <a16:creationId xmlns:a16="http://schemas.microsoft.com/office/drawing/2014/main" id="{0E8423B6-6720-45D3-A95C-8C7415973280}"/>
                      </a:ext>
                    </a:extLst>
                  </p:cNvPr>
                  <p:cNvSpPr>
                    <a:spLocks noEditPoints="1"/>
                  </p:cNvSpPr>
                  <p:nvPr/>
                </p:nvSpPr>
                <p:spPr bwMode="auto">
                  <a:xfrm>
                    <a:off x="4968896" y="2453940"/>
                    <a:ext cx="276203" cy="494404"/>
                  </a:xfrm>
                  <a:custGeom>
                    <a:avLst/>
                    <a:gdLst>
                      <a:gd name="T0" fmla="*/ 181 w 200"/>
                      <a:gd name="T1" fmla="*/ 297 h 358"/>
                      <a:gd name="T2" fmla="*/ 185 w 200"/>
                      <a:gd name="T3" fmla="*/ 242 h 358"/>
                      <a:gd name="T4" fmla="*/ 173 w 200"/>
                      <a:gd name="T5" fmla="*/ 202 h 358"/>
                      <a:gd name="T6" fmla="*/ 164 w 200"/>
                      <a:gd name="T7" fmla="*/ 179 h 358"/>
                      <a:gd name="T8" fmla="*/ 158 w 200"/>
                      <a:gd name="T9" fmla="*/ 137 h 358"/>
                      <a:gd name="T10" fmla="*/ 154 w 200"/>
                      <a:gd name="T11" fmla="*/ 89 h 358"/>
                      <a:gd name="T12" fmla="*/ 128 w 200"/>
                      <a:gd name="T13" fmla="*/ 70 h 358"/>
                      <a:gd name="T14" fmla="*/ 124 w 200"/>
                      <a:gd name="T15" fmla="*/ 42 h 358"/>
                      <a:gd name="T16" fmla="*/ 128 w 200"/>
                      <a:gd name="T17" fmla="*/ 15 h 358"/>
                      <a:gd name="T18" fmla="*/ 97 w 200"/>
                      <a:gd name="T19" fmla="*/ 0 h 358"/>
                      <a:gd name="T20" fmla="*/ 82 w 200"/>
                      <a:gd name="T21" fmla="*/ 11 h 358"/>
                      <a:gd name="T22" fmla="*/ 78 w 200"/>
                      <a:gd name="T23" fmla="*/ 38 h 358"/>
                      <a:gd name="T24" fmla="*/ 65 w 200"/>
                      <a:gd name="T25" fmla="*/ 51 h 358"/>
                      <a:gd name="T26" fmla="*/ 42 w 200"/>
                      <a:gd name="T27" fmla="*/ 57 h 358"/>
                      <a:gd name="T28" fmla="*/ 10 w 200"/>
                      <a:gd name="T29" fmla="*/ 34 h 358"/>
                      <a:gd name="T30" fmla="*/ 0 w 200"/>
                      <a:gd name="T31" fmla="*/ 42 h 358"/>
                      <a:gd name="T32" fmla="*/ 29 w 200"/>
                      <a:gd name="T33" fmla="*/ 63 h 358"/>
                      <a:gd name="T34" fmla="*/ 42 w 200"/>
                      <a:gd name="T35" fmla="*/ 74 h 358"/>
                      <a:gd name="T36" fmla="*/ 48 w 200"/>
                      <a:gd name="T37" fmla="*/ 95 h 358"/>
                      <a:gd name="T38" fmla="*/ 57 w 200"/>
                      <a:gd name="T39" fmla="*/ 116 h 358"/>
                      <a:gd name="T40" fmla="*/ 59 w 200"/>
                      <a:gd name="T41" fmla="*/ 145 h 358"/>
                      <a:gd name="T42" fmla="*/ 72 w 200"/>
                      <a:gd name="T43" fmla="*/ 162 h 358"/>
                      <a:gd name="T44" fmla="*/ 88 w 200"/>
                      <a:gd name="T45" fmla="*/ 181 h 358"/>
                      <a:gd name="T46" fmla="*/ 93 w 200"/>
                      <a:gd name="T47" fmla="*/ 194 h 358"/>
                      <a:gd name="T48" fmla="*/ 72 w 200"/>
                      <a:gd name="T49" fmla="*/ 204 h 358"/>
                      <a:gd name="T50" fmla="*/ 59 w 200"/>
                      <a:gd name="T51" fmla="*/ 217 h 358"/>
                      <a:gd name="T52" fmla="*/ 57 w 200"/>
                      <a:gd name="T53" fmla="*/ 236 h 358"/>
                      <a:gd name="T54" fmla="*/ 44 w 200"/>
                      <a:gd name="T55" fmla="*/ 238 h 358"/>
                      <a:gd name="T56" fmla="*/ 40 w 200"/>
                      <a:gd name="T57" fmla="*/ 251 h 358"/>
                      <a:gd name="T58" fmla="*/ 29 w 200"/>
                      <a:gd name="T59" fmla="*/ 255 h 358"/>
                      <a:gd name="T60" fmla="*/ 29 w 200"/>
                      <a:gd name="T61" fmla="*/ 270 h 358"/>
                      <a:gd name="T62" fmla="*/ 32 w 200"/>
                      <a:gd name="T63" fmla="*/ 285 h 358"/>
                      <a:gd name="T64" fmla="*/ 40 w 200"/>
                      <a:gd name="T65" fmla="*/ 306 h 358"/>
                      <a:gd name="T66" fmla="*/ 36 w 200"/>
                      <a:gd name="T67" fmla="*/ 329 h 358"/>
                      <a:gd name="T68" fmla="*/ 50 w 200"/>
                      <a:gd name="T69" fmla="*/ 337 h 358"/>
                      <a:gd name="T70" fmla="*/ 63 w 200"/>
                      <a:gd name="T71" fmla="*/ 341 h 358"/>
                      <a:gd name="T72" fmla="*/ 72 w 200"/>
                      <a:gd name="T73" fmla="*/ 358 h 358"/>
                      <a:gd name="T74" fmla="*/ 84 w 200"/>
                      <a:gd name="T75" fmla="*/ 352 h 358"/>
                      <a:gd name="T76" fmla="*/ 109 w 200"/>
                      <a:gd name="T77" fmla="*/ 341 h 358"/>
                      <a:gd name="T78" fmla="*/ 118 w 200"/>
                      <a:gd name="T79" fmla="*/ 337 h 358"/>
                      <a:gd name="T80" fmla="*/ 126 w 200"/>
                      <a:gd name="T81" fmla="*/ 337 h 358"/>
                      <a:gd name="T82" fmla="*/ 139 w 200"/>
                      <a:gd name="T83" fmla="*/ 333 h 358"/>
                      <a:gd name="T84" fmla="*/ 152 w 200"/>
                      <a:gd name="T85" fmla="*/ 331 h 358"/>
                      <a:gd name="T86" fmla="*/ 84 w 200"/>
                      <a:gd name="T87" fmla="*/ 188 h 358"/>
                      <a:gd name="T88" fmla="*/ 84 w 200"/>
                      <a:gd name="T89" fmla="*/ 183 h 358"/>
                      <a:gd name="T90" fmla="*/ 29 w 200"/>
                      <a:gd name="T91" fmla="*/ 242 h 358"/>
                      <a:gd name="T92" fmla="*/ 29 w 200"/>
                      <a:gd name="T93" fmla="*/ 247 h 358"/>
                      <a:gd name="T94" fmla="*/ 67 w 200"/>
                      <a:gd name="T95" fmla="*/ 350 h 358"/>
                      <a:gd name="T96" fmla="*/ 67 w 200"/>
                      <a:gd name="T97" fmla="*/ 350 h 358"/>
                      <a:gd name="T98" fmla="*/ 61 w 200"/>
                      <a:gd name="T99" fmla="*/ 346 h 358"/>
                      <a:gd name="T100" fmla="*/ 53 w 200"/>
                      <a:gd name="T101" fmla="*/ 341 h 358"/>
                      <a:gd name="T102" fmla="*/ 44 w 200"/>
                      <a:gd name="T103" fmla="*/ 335 h 358"/>
                      <a:gd name="T104" fmla="*/ 36 w 200"/>
                      <a:gd name="T105" fmla="*/ 337 h 358"/>
                      <a:gd name="T106" fmla="*/ 13 w 200"/>
                      <a:gd name="T107" fmla="*/ 337 h 358"/>
                      <a:gd name="T108" fmla="*/ 19 w 200"/>
                      <a:gd name="T109" fmla="*/ 350 h 358"/>
                      <a:gd name="T110" fmla="*/ 10 w 200"/>
                      <a:gd name="T111" fmla="*/ 346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0" h="358">
                        <a:moveTo>
                          <a:pt x="158" y="331"/>
                        </a:moveTo>
                        <a:lnTo>
                          <a:pt x="158" y="327"/>
                        </a:lnTo>
                        <a:lnTo>
                          <a:pt x="166" y="316"/>
                        </a:lnTo>
                        <a:lnTo>
                          <a:pt x="171" y="314"/>
                        </a:lnTo>
                        <a:lnTo>
                          <a:pt x="177" y="306"/>
                        </a:lnTo>
                        <a:lnTo>
                          <a:pt x="181" y="297"/>
                        </a:lnTo>
                        <a:lnTo>
                          <a:pt x="185" y="287"/>
                        </a:lnTo>
                        <a:lnTo>
                          <a:pt x="194" y="274"/>
                        </a:lnTo>
                        <a:lnTo>
                          <a:pt x="200" y="259"/>
                        </a:lnTo>
                        <a:lnTo>
                          <a:pt x="198" y="253"/>
                        </a:lnTo>
                        <a:lnTo>
                          <a:pt x="190" y="242"/>
                        </a:lnTo>
                        <a:lnTo>
                          <a:pt x="185" y="242"/>
                        </a:lnTo>
                        <a:lnTo>
                          <a:pt x="175" y="228"/>
                        </a:lnTo>
                        <a:lnTo>
                          <a:pt x="177" y="223"/>
                        </a:lnTo>
                        <a:lnTo>
                          <a:pt x="181" y="217"/>
                        </a:lnTo>
                        <a:lnTo>
                          <a:pt x="181" y="211"/>
                        </a:lnTo>
                        <a:lnTo>
                          <a:pt x="175" y="207"/>
                        </a:lnTo>
                        <a:lnTo>
                          <a:pt x="173" y="202"/>
                        </a:lnTo>
                        <a:lnTo>
                          <a:pt x="173" y="196"/>
                        </a:lnTo>
                        <a:lnTo>
                          <a:pt x="173" y="194"/>
                        </a:lnTo>
                        <a:lnTo>
                          <a:pt x="173" y="190"/>
                        </a:lnTo>
                        <a:lnTo>
                          <a:pt x="166" y="190"/>
                        </a:lnTo>
                        <a:lnTo>
                          <a:pt x="164" y="186"/>
                        </a:lnTo>
                        <a:lnTo>
                          <a:pt x="164" y="179"/>
                        </a:lnTo>
                        <a:lnTo>
                          <a:pt x="166" y="175"/>
                        </a:lnTo>
                        <a:lnTo>
                          <a:pt x="162" y="175"/>
                        </a:lnTo>
                        <a:lnTo>
                          <a:pt x="162" y="171"/>
                        </a:lnTo>
                        <a:lnTo>
                          <a:pt x="164" y="158"/>
                        </a:lnTo>
                        <a:lnTo>
                          <a:pt x="169" y="158"/>
                        </a:lnTo>
                        <a:lnTo>
                          <a:pt x="158" y="137"/>
                        </a:lnTo>
                        <a:lnTo>
                          <a:pt x="150" y="122"/>
                        </a:lnTo>
                        <a:lnTo>
                          <a:pt x="150" y="116"/>
                        </a:lnTo>
                        <a:lnTo>
                          <a:pt x="143" y="112"/>
                        </a:lnTo>
                        <a:lnTo>
                          <a:pt x="147" y="101"/>
                        </a:lnTo>
                        <a:lnTo>
                          <a:pt x="152" y="95"/>
                        </a:lnTo>
                        <a:lnTo>
                          <a:pt x="154" y="89"/>
                        </a:lnTo>
                        <a:lnTo>
                          <a:pt x="152" y="86"/>
                        </a:lnTo>
                        <a:lnTo>
                          <a:pt x="141" y="80"/>
                        </a:lnTo>
                        <a:lnTo>
                          <a:pt x="139" y="78"/>
                        </a:lnTo>
                        <a:lnTo>
                          <a:pt x="137" y="74"/>
                        </a:lnTo>
                        <a:lnTo>
                          <a:pt x="131" y="70"/>
                        </a:lnTo>
                        <a:lnTo>
                          <a:pt x="128" y="70"/>
                        </a:lnTo>
                        <a:lnTo>
                          <a:pt x="126" y="61"/>
                        </a:lnTo>
                        <a:lnTo>
                          <a:pt x="122" y="57"/>
                        </a:lnTo>
                        <a:lnTo>
                          <a:pt x="124" y="51"/>
                        </a:lnTo>
                        <a:lnTo>
                          <a:pt x="124" y="44"/>
                        </a:lnTo>
                        <a:lnTo>
                          <a:pt x="122" y="44"/>
                        </a:lnTo>
                        <a:lnTo>
                          <a:pt x="124" y="42"/>
                        </a:lnTo>
                        <a:lnTo>
                          <a:pt x="131" y="40"/>
                        </a:lnTo>
                        <a:lnTo>
                          <a:pt x="131" y="32"/>
                        </a:lnTo>
                        <a:lnTo>
                          <a:pt x="133" y="25"/>
                        </a:lnTo>
                        <a:lnTo>
                          <a:pt x="133" y="21"/>
                        </a:lnTo>
                        <a:lnTo>
                          <a:pt x="131" y="17"/>
                        </a:lnTo>
                        <a:lnTo>
                          <a:pt x="128" y="15"/>
                        </a:lnTo>
                        <a:lnTo>
                          <a:pt x="122" y="13"/>
                        </a:lnTo>
                        <a:lnTo>
                          <a:pt x="118" y="13"/>
                        </a:lnTo>
                        <a:lnTo>
                          <a:pt x="116" y="8"/>
                        </a:lnTo>
                        <a:lnTo>
                          <a:pt x="109" y="2"/>
                        </a:lnTo>
                        <a:lnTo>
                          <a:pt x="105" y="0"/>
                        </a:lnTo>
                        <a:lnTo>
                          <a:pt x="97" y="0"/>
                        </a:lnTo>
                        <a:lnTo>
                          <a:pt x="95" y="4"/>
                        </a:lnTo>
                        <a:lnTo>
                          <a:pt x="95" y="6"/>
                        </a:lnTo>
                        <a:lnTo>
                          <a:pt x="93" y="6"/>
                        </a:lnTo>
                        <a:lnTo>
                          <a:pt x="86" y="6"/>
                        </a:lnTo>
                        <a:lnTo>
                          <a:pt x="82" y="6"/>
                        </a:lnTo>
                        <a:lnTo>
                          <a:pt x="82" y="11"/>
                        </a:lnTo>
                        <a:lnTo>
                          <a:pt x="80" y="15"/>
                        </a:lnTo>
                        <a:lnTo>
                          <a:pt x="78" y="15"/>
                        </a:lnTo>
                        <a:lnTo>
                          <a:pt x="80" y="19"/>
                        </a:lnTo>
                        <a:lnTo>
                          <a:pt x="78" y="21"/>
                        </a:lnTo>
                        <a:lnTo>
                          <a:pt x="78" y="32"/>
                        </a:lnTo>
                        <a:lnTo>
                          <a:pt x="78" y="38"/>
                        </a:lnTo>
                        <a:lnTo>
                          <a:pt x="80" y="42"/>
                        </a:lnTo>
                        <a:lnTo>
                          <a:pt x="78" y="44"/>
                        </a:lnTo>
                        <a:lnTo>
                          <a:pt x="76" y="46"/>
                        </a:lnTo>
                        <a:lnTo>
                          <a:pt x="72" y="46"/>
                        </a:lnTo>
                        <a:lnTo>
                          <a:pt x="69" y="49"/>
                        </a:lnTo>
                        <a:lnTo>
                          <a:pt x="65" y="51"/>
                        </a:lnTo>
                        <a:lnTo>
                          <a:pt x="63" y="55"/>
                        </a:lnTo>
                        <a:lnTo>
                          <a:pt x="59" y="55"/>
                        </a:lnTo>
                        <a:lnTo>
                          <a:pt x="53" y="49"/>
                        </a:lnTo>
                        <a:lnTo>
                          <a:pt x="48" y="49"/>
                        </a:lnTo>
                        <a:lnTo>
                          <a:pt x="46" y="53"/>
                        </a:lnTo>
                        <a:lnTo>
                          <a:pt x="42" y="57"/>
                        </a:lnTo>
                        <a:lnTo>
                          <a:pt x="32" y="57"/>
                        </a:lnTo>
                        <a:lnTo>
                          <a:pt x="25" y="55"/>
                        </a:lnTo>
                        <a:lnTo>
                          <a:pt x="23" y="51"/>
                        </a:lnTo>
                        <a:lnTo>
                          <a:pt x="21" y="46"/>
                        </a:lnTo>
                        <a:lnTo>
                          <a:pt x="13" y="38"/>
                        </a:lnTo>
                        <a:lnTo>
                          <a:pt x="10" y="34"/>
                        </a:lnTo>
                        <a:lnTo>
                          <a:pt x="6" y="34"/>
                        </a:lnTo>
                        <a:lnTo>
                          <a:pt x="4" y="36"/>
                        </a:lnTo>
                        <a:lnTo>
                          <a:pt x="2" y="40"/>
                        </a:lnTo>
                        <a:lnTo>
                          <a:pt x="4" y="42"/>
                        </a:lnTo>
                        <a:lnTo>
                          <a:pt x="2" y="44"/>
                        </a:lnTo>
                        <a:lnTo>
                          <a:pt x="0" y="42"/>
                        </a:lnTo>
                        <a:lnTo>
                          <a:pt x="0" y="44"/>
                        </a:lnTo>
                        <a:lnTo>
                          <a:pt x="4" y="49"/>
                        </a:lnTo>
                        <a:lnTo>
                          <a:pt x="8" y="51"/>
                        </a:lnTo>
                        <a:lnTo>
                          <a:pt x="15" y="59"/>
                        </a:lnTo>
                        <a:lnTo>
                          <a:pt x="21" y="63"/>
                        </a:lnTo>
                        <a:lnTo>
                          <a:pt x="29" y="63"/>
                        </a:lnTo>
                        <a:lnTo>
                          <a:pt x="32" y="65"/>
                        </a:lnTo>
                        <a:lnTo>
                          <a:pt x="34" y="65"/>
                        </a:lnTo>
                        <a:lnTo>
                          <a:pt x="38" y="70"/>
                        </a:lnTo>
                        <a:lnTo>
                          <a:pt x="40" y="74"/>
                        </a:lnTo>
                        <a:lnTo>
                          <a:pt x="42" y="74"/>
                        </a:lnTo>
                        <a:lnTo>
                          <a:pt x="42" y="74"/>
                        </a:lnTo>
                        <a:lnTo>
                          <a:pt x="46" y="78"/>
                        </a:lnTo>
                        <a:lnTo>
                          <a:pt x="48" y="78"/>
                        </a:lnTo>
                        <a:lnTo>
                          <a:pt x="50" y="82"/>
                        </a:lnTo>
                        <a:lnTo>
                          <a:pt x="48" y="84"/>
                        </a:lnTo>
                        <a:lnTo>
                          <a:pt x="50" y="91"/>
                        </a:lnTo>
                        <a:lnTo>
                          <a:pt x="48" y="95"/>
                        </a:lnTo>
                        <a:lnTo>
                          <a:pt x="48" y="99"/>
                        </a:lnTo>
                        <a:lnTo>
                          <a:pt x="55" y="99"/>
                        </a:lnTo>
                        <a:lnTo>
                          <a:pt x="55" y="103"/>
                        </a:lnTo>
                        <a:lnTo>
                          <a:pt x="53" y="108"/>
                        </a:lnTo>
                        <a:lnTo>
                          <a:pt x="55" y="112"/>
                        </a:lnTo>
                        <a:lnTo>
                          <a:pt x="57" y="116"/>
                        </a:lnTo>
                        <a:lnTo>
                          <a:pt x="57" y="122"/>
                        </a:lnTo>
                        <a:lnTo>
                          <a:pt x="57" y="126"/>
                        </a:lnTo>
                        <a:lnTo>
                          <a:pt x="57" y="129"/>
                        </a:lnTo>
                        <a:lnTo>
                          <a:pt x="57" y="137"/>
                        </a:lnTo>
                        <a:lnTo>
                          <a:pt x="57" y="139"/>
                        </a:lnTo>
                        <a:lnTo>
                          <a:pt x="59" y="145"/>
                        </a:lnTo>
                        <a:lnTo>
                          <a:pt x="61" y="148"/>
                        </a:lnTo>
                        <a:lnTo>
                          <a:pt x="65" y="154"/>
                        </a:lnTo>
                        <a:lnTo>
                          <a:pt x="67" y="156"/>
                        </a:lnTo>
                        <a:lnTo>
                          <a:pt x="67" y="160"/>
                        </a:lnTo>
                        <a:lnTo>
                          <a:pt x="69" y="162"/>
                        </a:lnTo>
                        <a:lnTo>
                          <a:pt x="72" y="162"/>
                        </a:lnTo>
                        <a:lnTo>
                          <a:pt x="76" y="167"/>
                        </a:lnTo>
                        <a:lnTo>
                          <a:pt x="84" y="167"/>
                        </a:lnTo>
                        <a:lnTo>
                          <a:pt x="88" y="171"/>
                        </a:lnTo>
                        <a:lnTo>
                          <a:pt x="86" y="173"/>
                        </a:lnTo>
                        <a:lnTo>
                          <a:pt x="88" y="175"/>
                        </a:lnTo>
                        <a:lnTo>
                          <a:pt x="88" y="181"/>
                        </a:lnTo>
                        <a:lnTo>
                          <a:pt x="86" y="183"/>
                        </a:lnTo>
                        <a:lnTo>
                          <a:pt x="93" y="188"/>
                        </a:lnTo>
                        <a:lnTo>
                          <a:pt x="88" y="188"/>
                        </a:lnTo>
                        <a:lnTo>
                          <a:pt x="86" y="188"/>
                        </a:lnTo>
                        <a:lnTo>
                          <a:pt x="93" y="192"/>
                        </a:lnTo>
                        <a:lnTo>
                          <a:pt x="93" y="194"/>
                        </a:lnTo>
                        <a:lnTo>
                          <a:pt x="86" y="192"/>
                        </a:lnTo>
                        <a:lnTo>
                          <a:pt x="82" y="192"/>
                        </a:lnTo>
                        <a:lnTo>
                          <a:pt x="76" y="194"/>
                        </a:lnTo>
                        <a:lnTo>
                          <a:pt x="76" y="198"/>
                        </a:lnTo>
                        <a:lnTo>
                          <a:pt x="72" y="202"/>
                        </a:lnTo>
                        <a:lnTo>
                          <a:pt x="72" y="204"/>
                        </a:lnTo>
                        <a:lnTo>
                          <a:pt x="72" y="207"/>
                        </a:lnTo>
                        <a:lnTo>
                          <a:pt x="65" y="213"/>
                        </a:lnTo>
                        <a:lnTo>
                          <a:pt x="63" y="219"/>
                        </a:lnTo>
                        <a:lnTo>
                          <a:pt x="63" y="219"/>
                        </a:lnTo>
                        <a:lnTo>
                          <a:pt x="61" y="217"/>
                        </a:lnTo>
                        <a:lnTo>
                          <a:pt x="59" y="217"/>
                        </a:lnTo>
                        <a:lnTo>
                          <a:pt x="61" y="221"/>
                        </a:lnTo>
                        <a:lnTo>
                          <a:pt x="59" y="226"/>
                        </a:lnTo>
                        <a:lnTo>
                          <a:pt x="55" y="226"/>
                        </a:lnTo>
                        <a:lnTo>
                          <a:pt x="53" y="228"/>
                        </a:lnTo>
                        <a:lnTo>
                          <a:pt x="55" y="234"/>
                        </a:lnTo>
                        <a:lnTo>
                          <a:pt x="57" y="236"/>
                        </a:lnTo>
                        <a:lnTo>
                          <a:pt x="53" y="234"/>
                        </a:lnTo>
                        <a:lnTo>
                          <a:pt x="50" y="232"/>
                        </a:lnTo>
                        <a:lnTo>
                          <a:pt x="48" y="234"/>
                        </a:lnTo>
                        <a:lnTo>
                          <a:pt x="46" y="238"/>
                        </a:lnTo>
                        <a:lnTo>
                          <a:pt x="46" y="240"/>
                        </a:lnTo>
                        <a:lnTo>
                          <a:pt x="44" y="238"/>
                        </a:lnTo>
                        <a:lnTo>
                          <a:pt x="44" y="240"/>
                        </a:lnTo>
                        <a:lnTo>
                          <a:pt x="46" y="242"/>
                        </a:lnTo>
                        <a:lnTo>
                          <a:pt x="46" y="245"/>
                        </a:lnTo>
                        <a:lnTo>
                          <a:pt x="44" y="247"/>
                        </a:lnTo>
                        <a:lnTo>
                          <a:pt x="42" y="249"/>
                        </a:lnTo>
                        <a:lnTo>
                          <a:pt x="40" y="251"/>
                        </a:lnTo>
                        <a:lnTo>
                          <a:pt x="38" y="251"/>
                        </a:lnTo>
                        <a:lnTo>
                          <a:pt x="38" y="249"/>
                        </a:lnTo>
                        <a:lnTo>
                          <a:pt x="34" y="247"/>
                        </a:lnTo>
                        <a:lnTo>
                          <a:pt x="32" y="249"/>
                        </a:lnTo>
                        <a:lnTo>
                          <a:pt x="32" y="253"/>
                        </a:lnTo>
                        <a:lnTo>
                          <a:pt x="29" y="255"/>
                        </a:lnTo>
                        <a:lnTo>
                          <a:pt x="32" y="257"/>
                        </a:lnTo>
                        <a:lnTo>
                          <a:pt x="29" y="261"/>
                        </a:lnTo>
                        <a:lnTo>
                          <a:pt x="29" y="261"/>
                        </a:lnTo>
                        <a:lnTo>
                          <a:pt x="27" y="266"/>
                        </a:lnTo>
                        <a:lnTo>
                          <a:pt x="27" y="270"/>
                        </a:lnTo>
                        <a:lnTo>
                          <a:pt x="29" y="270"/>
                        </a:lnTo>
                        <a:lnTo>
                          <a:pt x="27" y="274"/>
                        </a:lnTo>
                        <a:lnTo>
                          <a:pt x="29" y="276"/>
                        </a:lnTo>
                        <a:lnTo>
                          <a:pt x="32" y="276"/>
                        </a:lnTo>
                        <a:lnTo>
                          <a:pt x="34" y="278"/>
                        </a:lnTo>
                        <a:lnTo>
                          <a:pt x="34" y="282"/>
                        </a:lnTo>
                        <a:lnTo>
                          <a:pt x="32" y="285"/>
                        </a:lnTo>
                        <a:lnTo>
                          <a:pt x="34" y="289"/>
                        </a:lnTo>
                        <a:lnTo>
                          <a:pt x="32" y="289"/>
                        </a:lnTo>
                        <a:lnTo>
                          <a:pt x="36" y="295"/>
                        </a:lnTo>
                        <a:lnTo>
                          <a:pt x="38" y="297"/>
                        </a:lnTo>
                        <a:lnTo>
                          <a:pt x="36" y="299"/>
                        </a:lnTo>
                        <a:lnTo>
                          <a:pt x="40" y="306"/>
                        </a:lnTo>
                        <a:lnTo>
                          <a:pt x="36" y="306"/>
                        </a:lnTo>
                        <a:lnTo>
                          <a:pt x="38" y="312"/>
                        </a:lnTo>
                        <a:lnTo>
                          <a:pt x="36" y="314"/>
                        </a:lnTo>
                        <a:lnTo>
                          <a:pt x="36" y="323"/>
                        </a:lnTo>
                        <a:lnTo>
                          <a:pt x="38" y="325"/>
                        </a:lnTo>
                        <a:lnTo>
                          <a:pt x="36" y="329"/>
                        </a:lnTo>
                        <a:lnTo>
                          <a:pt x="36" y="333"/>
                        </a:lnTo>
                        <a:lnTo>
                          <a:pt x="38" y="335"/>
                        </a:lnTo>
                        <a:lnTo>
                          <a:pt x="42" y="333"/>
                        </a:lnTo>
                        <a:lnTo>
                          <a:pt x="44" y="333"/>
                        </a:lnTo>
                        <a:lnTo>
                          <a:pt x="46" y="331"/>
                        </a:lnTo>
                        <a:lnTo>
                          <a:pt x="50" y="337"/>
                        </a:lnTo>
                        <a:lnTo>
                          <a:pt x="53" y="335"/>
                        </a:lnTo>
                        <a:lnTo>
                          <a:pt x="55" y="339"/>
                        </a:lnTo>
                        <a:lnTo>
                          <a:pt x="61" y="337"/>
                        </a:lnTo>
                        <a:lnTo>
                          <a:pt x="63" y="339"/>
                        </a:lnTo>
                        <a:lnTo>
                          <a:pt x="61" y="341"/>
                        </a:lnTo>
                        <a:lnTo>
                          <a:pt x="63" y="341"/>
                        </a:lnTo>
                        <a:lnTo>
                          <a:pt x="67" y="337"/>
                        </a:lnTo>
                        <a:lnTo>
                          <a:pt x="67" y="341"/>
                        </a:lnTo>
                        <a:lnTo>
                          <a:pt x="65" y="344"/>
                        </a:lnTo>
                        <a:lnTo>
                          <a:pt x="72" y="352"/>
                        </a:lnTo>
                        <a:lnTo>
                          <a:pt x="72" y="354"/>
                        </a:lnTo>
                        <a:lnTo>
                          <a:pt x="72" y="358"/>
                        </a:lnTo>
                        <a:lnTo>
                          <a:pt x="72" y="358"/>
                        </a:lnTo>
                        <a:lnTo>
                          <a:pt x="74" y="352"/>
                        </a:lnTo>
                        <a:lnTo>
                          <a:pt x="76" y="352"/>
                        </a:lnTo>
                        <a:lnTo>
                          <a:pt x="78" y="354"/>
                        </a:lnTo>
                        <a:lnTo>
                          <a:pt x="80" y="352"/>
                        </a:lnTo>
                        <a:lnTo>
                          <a:pt x="84" y="352"/>
                        </a:lnTo>
                        <a:lnTo>
                          <a:pt x="91" y="348"/>
                        </a:lnTo>
                        <a:lnTo>
                          <a:pt x="93" y="348"/>
                        </a:lnTo>
                        <a:lnTo>
                          <a:pt x="101" y="341"/>
                        </a:lnTo>
                        <a:lnTo>
                          <a:pt x="101" y="339"/>
                        </a:lnTo>
                        <a:lnTo>
                          <a:pt x="107" y="341"/>
                        </a:lnTo>
                        <a:lnTo>
                          <a:pt x="109" y="341"/>
                        </a:lnTo>
                        <a:lnTo>
                          <a:pt x="114" y="337"/>
                        </a:lnTo>
                        <a:lnTo>
                          <a:pt x="114" y="337"/>
                        </a:lnTo>
                        <a:lnTo>
                          <a:pt x="112" y="341"/>
                        </a:lnTo>
                        <a:lnTo>
                          <a:pt x="114" y="341"/>
                        </a:lnTo>
                        <a:lnTo>
                          <a:pt x="116" y="337"/>
                        </a:lnTo>
                        <a:lnTo>
                          <a:pt x="118" y="337"/>
                        </a:lnTo>
                        <a:lnTo>
                          <a:pt x="116" y="333"/>
                        </a:lnTo>
                        <a:lnTo>
                          <a:pt x="118" y="333"/>
                        </a:lnTo>
                        <a:lnTo>
                          <a:pt x="120" y="335"/>
                        </a:lnTo>
                        <a:lnTo>
                          <a:pt x="122" y="337"/>
                        </a:lnTo>
                        <a:lnTo>
                          <a:pt x="124" y="333"/>
                        </a:lnTo>
                        <a:lnTo>
                          <a:pt x="126" y="337"/>
                        </a:lnTo>
                        <a:lnTo>
                          <a:pt x="128" y="337"/>
                        </a:lnTo>
                        <a:lnTo>
                          <a:pt x="128" y="335"/>
                        </a:lnTo>
                        <a:lnTo>
                          <a:pt x="131" y="335"/>
                        </a:lnTo>
                        <a:lnTo>
                          <a:pt x="131" y="337"/>
                        </a:lnTo>
                        <a:lnTo>
                          <a:pt x="135" y="335"/>
                        </a:lnTo>
                        <a:lnTo>
                          <a:pt x="139" y="333"/>
                        </a:lnTo>
                        <a:lnTo>
                          <a:pt x="141" y="337"/>
                        </a:lnTo>
                        <a:lnTo>
                          <a:pt x="147" y="335"/>
                        </a:lnTo>
                        <a:lnTo>
                          <a:pt x="150" y="333"/>
                        </a:lnTo>
                        <a:lnTo>
                          <a:pt x="147" y="331"/>
                        </a:lnTo>
                        <a:lnTo>
                          <a:pt x="150" y="331"/>
                        </a:lnTo>
                        <a:lnTo>
                          <a:pt x="152" y="331"/>
                        </a:lnTo>
                        <a:lnTo>
                          <a:pt x="152" y="333"/>
                        </a:lnTo>
                        <a:lnTo>
                          <a:pt x="156" y="335"/>
                        </a:lnTo>
                        <a:lnTo>
                          <a:pt x="156" y="335"/>
                        </a:lnTo>
                        <a:lnTo>
                          <a:pt x="158" y="331"/>
                        </a:lnTo>
                        <a:lnTo>
                          <a:pt x="158" y="331"/>
                        </a:lnTo>
                        <a:close/>
                        <a:moveTo>
                          <a:pt x="84" y="188"/>
                        </a:moveTo>
                        <a:lnTo>
                          <a:pt x="82" y="188"/>
                        </a:lnTo>
                        <a:lnTo>
                          <a:pt x="78" y="188"/>
                        </a:lnTo>
                        <a:lnTo>
                          <a:pt x="76" y="183"/>
                        </a:lnTo>
                        <a:lnTo>
                          <a:pt x="80" y="181"/>
                        </a:lnTo>
                        <a:lnTo>
                          <a:pt x="86" y="183"/>
                        </a:lnTo>
                        <a:lnTo>
                          <a:pt x="84" y="183"/>
                        </a:lnTo>
                        <a:lnTo>
                          <a:pt x="82" y="183"/>
                        </a:lnTo>
                        <a:lnTo>
                          <a:pt x="84" y="188"/>
                        </a:lnTo>
                        <a:lnTo>
                          <a:pt x="84" y="188"/>
                        </a:lnTo>
                        <a:close/>
                        <a:moveTo>
                          <a:pt x="27" y="242"/>
                        </a:moveTo>
                        <a:lnTo>
                          <a:pt x="27" y="240"/>
                        </a:lnTo>
                        <a:lnTo>
                          <a:pt x="29" y="242"/>
                        </a:lnTo>
                        <a:lnTo>
                          <a:pt x="29" y="245"/>
                        </a:lnTo>
                        <a:lnTo>
                          <a:pt x="27" y="242"/>
                        </a:lnTo>
                        <a:lnTo>
                          <a:pt x="27" y="242"/>
                        </a:lnTo>
                        <a:close/>
                        <a:moveTo>
                          <a:pt x="25" y="247"/>
                        </a:moveTo>
                        <a:lnTo>
                          <a:pt x="27" y="247"/>
                        </a:lnTo>
                        <a:lnTo>
                          <a:pt x="29" y="247"/>
                        </a:lnTo>
                        <a:lnTo>
                          <a:pt x="29" y="249"/>
                        </a:lnTo>
                        <a:lnTo>
                          <a:pt x="27" y="251"/>
                        </a:lnTo>
                        <a:lnTo>
                          <a:pt x="25" y="249"/>
                        </a:lnTo>
                        <a:lnTo>
                          <a:pt x="25" y="247"/>
                        </a:lnTo>
                        <a:lnTo>
                          <a:pt x="25" y="247"/>
                        </a:lnTo>
                        <a:close/>
                        <a:moveTo>
                          <a:pt x="67" y="350"/>
                        </a:moveTo>
                        <a:lnTo>
                          <a:pt x="67" y="354"/>
                        </a:lnTo>
                        <a:lnTo>
                          <a:pt x="65" y="354"/>
                        </a:lnTo>
                        <a:lnTo>
                          <a:pt x="63" y="354"/>
                        </a:lnTo>
                        <a:lnTo>
                          <a:pt x="65" y="352"/>
                        </a:lnTo>
                        <a:lnTo>
                          <a:pt x="67" y="350"/>
                        </a:lnTo>
                        <a:lnTo>
                          <a:pt x="67" y="350"/>
                        </a:lnTo>
                        <a:close/>
                        <a:moveTo>
                          <a:pt x="61" y="346"/>
                        </a:moveTo>
                        <a:lnTo>
                          <a:pt x="61" y="346"/>
                        </a:lnTo>
                        <a:lnTo>
                          <a:pt x="63" y="348"/>
                        </a:lnTo>
                        <a:lnTo>
                          <a:pt x="61" y="350"/>
                        </a:lnTo>
                        <a:lnTo>
                          <a:pt x="61" y="346"/>
                        </a:lnTo>
                        <a:lnTo>
                          <a:pt x="61" y="346"/>
                        </a:lnTo>
                        <a:close/>
                        <a:moveTo>
                          <a:pt x="53" y="341"/>
                        </a:moveTo>
                        <a:lnTo>
                          <a:pt x="59" y="341"/>
                        </a:lnTo>
                        <a:lnTo>
                          <a:pt x="59" y="344"/>
                        </a:lnTo>
                        <a:lnTo>
                          <a:pt x="55" y="346"/>
                        </a:lnTo>
                        <a:lnTo>
                          <a:pt x="53" y="344"/>
                        </a:lnTo>
                        <a:lnTo>
                          <a:pt x="53" y="341"/>
                        </a:lnTo>
                        <a:lnTo>
                          <a:pt x="53" y="341"/>
                        </a:lnTo>
                        <a:close/>
                        <a:moveTo>
                          <a:pt x="44" y="335"/>
                        </a:moveTo>
                        <a:lnTo>
                          <a:pt x="48" y="339"/>
                        </a:lnTo>
                        <a:lnTo>
                          <a:pt x="46" y="341"/>
                        </a:lnTo>
                        <a:lnTo>
                          <a:pt x="44" y="339"/>
                        </a:lnTo>
                        <a:lnTo>
                          <a:pt x="44" y="335"/>
                        </a:lnTo>
                        <a:lnTo>
                          <a:pt x="44" y="335"/>
                        </a:lnTo>
                        <a:close/>
                        <a:moveTo>
                          <a:pt x="36" y="337"/>
                        </a:moveTo>
                        <a:lnTo>
                          <a:pt x="40" y="337"/>
                        </a:lnTo>
                        <a:lnTo>
                          <a:pt x="38" y="339"/>
                        </a:lnTo>
                        <a:lnTo>
                          <a:pt x="38" y="339"/>
                        </a:lnTo>
                        <a:lnTo>
                          <a:pt x="36" y="337"/>
                        </a:lnTo>
                        <a:lnTo>
                          <a:pt x="36" y="337"/>
                        </a:lnTo>
                        <a:close/>
                        <a:moveTo>
                          <a:pt x="10" y="344"/>
                        </a:moveTo>
                        <a:lnTo>
                          <a:pt x="15" y="344"/>
                        </a:lnTo>
                        <a:lnTo>
                          <a:pt x="15" y="344"/>
                        </a:lnTo>
                        <a:lnTo>
                          <a:pt x="13" y="341"/>
                        </a:lnTo>
                        <a:lnTo>
                          <a:pt x="13" y="337"/>
                        </a:lnTo>
                        <a:lnTo>
                          <a:pt x="15" y="337"/>
                        </a:lnTo>
                        <a:lnTo>
                          <a:pt x="21" y="341"/>
                        </a:lnTo>
                        <a:lnTo>
                          <a:pt x="21" y="344"/>
                        </a:lnTo>
                        <a:lnTo>
                          <a:pt x="19" y="344"/>
                        </a:lnTo>
                        <a:lnTo>
                          <a:pt x="17" y="346"/>
                        </a:lnTo>
                        <a:lnTo>
                          <a:pt x="19" y="350"/>
                        </a:lnTo>
                        <a:lnTo>
                          <a:pt x="21" y="348"/>
                        </a:lnTo>
                        <a:lnTo>
                          <a:pt x="23" y="352"/>
                        </a:lnTo>
                        <a:lnTo>
                          <a:pt x="21" y="354"/>
                        </a:lnTo>
                        <a:lnTo>
                          <a:pt x="17" y="350"/>
                        </a:lnTo>
                        <a:lnTo>
                          <a:pt x="13" y="350"/>
                        </a:lnTo>
                        <a:lnTo>
                          <a:pt x="10" y="346"/>
                        </a:lnTo>
                        <a:lnTo>
                          <a:pt x="8" y="346"/>
                        </a:lnTo>
                        <a:lnTo>
                          <a:pt x="10" y="34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2" name="Freeform 48">
                    <a:extLst>
                      <a:ext uri="{FF2B5EF4-FFF2-40B4-BE49-F238E27FC236}">
                        <a16:creationId xmlns:a16="http://schemas.microsoft.com/office/drawing/2014/main" id="{F40CD6C1-BE08-404D-9DCC-B4728D030A28}"/>
                      </a:ext>
                    </a:extLst>
                  </p:cNvPr>
                  <p:cNvSpPr>
                    <a:spLocks noEditPoints="1"/>
                  </p:cNvSpPr>
                  <p:nvPr/>
                </p:nvSpPr>
                <p:spPr bwMode="auto">
                  <a:xfrm>
                    <a:off x="5044852" y="2951106"/>
                    <a:ext cx="145007" cy="99433"/>
                  </a:xfrm>
                  <a:custGeom>
                    <a:avLst/>
                    <a:gdLst>
                      <a:gd name="T0" fmla="*/ 103 w 105"/>
                      <a:gd name="T1" fmla="*/ 66 h 72"/>
                      <a:gd name="T2" fmla="*/ 105 w 105"/>
                      <a:gd name="T3" fmla="*/ 59 h 72"/>
                      <a:gd name="T4" fmla="*/ 97 w 105"/>
                      <a:gd name="T5" fmla="*/ 38 h 72"/>
                      <a:gd name="T6" fmla="*/ 101 w 105"/>
                      <a:gd name="T7" fmla="*/ 24 h 72"/>
                      <a:gd name="T8" fmla="*/ 105 w 105"/>
                      <a:gd name="T9" fmla="*/ 13 h 72"/>
                      <a:gd name="T10" fmla="*/ 105 w 105"/>
                      <a:gd name="T11" fmla="*/ 11 h 72"/>
                      <a:gd name="T12" fmla="*/ 103 w 105"/>
                      <a:gd name="T13" fmla="*/ 9 h 72"/>
                      <a:gd name="T14" fmla="*/ 80 w 105"/>
                      <a:gd name="T15" fmla="*/ 5 h 72"/>
                      <a:gd name="T16" fmla="*/ 67 w 105"/>
                      <a:gd name="T17" fmla="*/ 3 h 72"/>
                      <a:gd name="T18" fmla="*/ 61 w 105"/>
                      <a:gd name="T19" fmla="*/ 0 h 72"/>
                      <a:gd name="T20" fmla="*/ 59 w 105"/>
                      <a:gd name="T21" fmla="*/ 3 h 72"/>
                      <a:gd name="T22" fmla="*/ 61 w 105"/>
                      <a:gd name="T23" fmla="*/ 7 h 72"/>
                      <a:gd name="T24" fmla="*/ 54 w 105"/>
                      <a:gd name="T25" fmla="*/ 7 h 72"/>
                      <a:gd name="T26" fmla="*/ 46 w 105"/>
                      <a:gd name="T27" fmla="*/ 5 h 72"/>
                      <a:gd name="T28" fmla="*/ 42 w 105"/>
                      <a:gd name="T29" fmla="*/ 9 h 72"/>
                      <a:gd name="T30" fmla="*/ 38 w 105"/>
                      <a:gd name="T31" fmla="*/ 13 h 72"/>
                      <a:gd name="T32" fmla="*/ 27 w 105"/>
                      <a:gd name="T33" fmla="*/ 15 h 72"/>
                      <a:gd name="T34" fmla="*/ 25 w 105"/>
                      <a:gd name="T35" fmla="*/ 32 h 72"/>
                      <a:gd name="T36" fmla="*/ 29 w 105"/>
                      <a:gd name="T37" fmla="*/ 32 h 72"/>
                      <a:gd name="T38" fmla="*/ 31 w 105"/>
                      <a:gd name="T39" fmla="*/ 34 h 72"/>
                      <a:gd name="T40" fmla="*/ 29 w 105"/>
                      <a:gd name="T41" fmla="*/ 41 h 72"/>
                      <a:gd name="T42" fmla="*/ 38 w 105"/>
                      <a:gd name="T43" fmla="*/ 51 h 72"/>
                      <a:gd name="T44" fmla="*/ 40 w 105"/>
                      <a:gd name="T45" fmla="*/ 47 h 72"/>
                      <a:gd name="T46" fmla="*/ 46 w 105"/>
                      <a:gd name="T47" fmla="*/ 47 h 72"/>
                      <a:gd name="T48" fmla="*/ 44 w 105"/>
                      <a:gd name="T49" fmla="*/ 59 h 72"/>
                      <a:gd name="T50" fmla="*/ 52 w 105"/>
                      <a:gd name="T51" fmla="*/ 55 h 72"/>
                      <a:gd name="T52" fmla="*/ 61 w 105"/>
                      <a:gd name="T53" fmla="*/ 57 h 72"/>
                      <a:gd name="T54" fmla="*/ 65 w 105"/>
                      <a:gd name="T55" fmla="*/ 53 h 72"/>
                      <a:gd name="T56" fmla="*/ 69 w 105"/>
                      <a:gd name="T57" fmla="*/ 57 h 72"/>
                      <a:gd name="T58" fmla="*/ 78 w 105"/>
                      <a:gd name="T59" fmla="*/ 62 h 72"/>
                      <a:gd name="T60" fmla="*/ 84 w 105"/>
                      <a:gd name="T61" fmla="*/ 68 h 72"/>
                      <a:gd name="T62" fmla="*/ 95 w 105"/>
                      <a:gd name="T63" fmla="*/ 70 h 72"/>
                      <a:gd name="T64" fmla="*/ 101 w 105"/>
                      <a:gd name="T65" fmla="*/ 70 h 72"/>
                      <a:gd name="T66" fmla="*/ 23 w 105"/>
                      <a:gd name="T67" fmla="*/ 24 h 72"/>
                      <a:gd name="T68" fmla="*/ 21 w 105"/>
                      <a:gd name="T69" fmla="*/ 26 h 72"/>
                      <a:gd name="T70" fmla="*/ 19 w 105"/>
                      <a:gd name="T71" fmla="*/ 24 h 72"/>
                      <a:gd name="T72" fmla="*/ 10 w 105"/>
                      <a:gd name="T73" fmla="*/ 30 h 72"/>
                      <a:gd name="T74" fmla="*/ 4 w 105"/>
                      <a:gd name="T75" fmla="*/ 32 h 72"/>
                      <a:gd name="T76" fmla="*/ 8 w 105"/>
                      <a:gd name="T77" fmla="*/ 28 h 72"/>
                      <a:gd name="T78" fmla="*/ 10 w 105"/>
                      <a:gd name="T79" fmla="*/ 24 h 72"/>
                      <a:gd name="T80" fmla="*/ 14 w 105"/>
                      <a:gd name="T81" fmla="*/ 26 h 72"/>
                      <a:gd name="T82" fmla="*/ 19 w 105"/>
                      <a:gd name="T83" fmla="*/ 30 h 72"/>
                      <a:gd name="T84" fmla="*/ 14 w 105"/>
                      <a:gd name="T85" fmla="*/ 32 h 72"/>
                      <a:gd name="T86" fmla="*/ 12 w 105"/>
                      <a:gd name="T87" fmla="*/ 34 h 72"/>
                      <a:gd name="T88" fmla="*/ 19 w 105"/>
                      <a:gd name="T89" fmla="*/ 34 h 72"/>
                      <a:gd name="T90" fmla="*/ 27 w 105"/>
                      <a:gd name="T91" fmla="*/ 38 h 72"/>
                      <a:gd name="T92" fmla="*/ 19 w 105"/>
                      <a:gd name="T93" fmla="*/ 36 h 72"/>
                      <a:gd name="T94" fmla="*/ 2 w 105"/>
                      <a:gd name="T95" fmla="*/ 59 h 72"/>
                      <a:gd name="T96" fmla="*/ 6 w 105"/>
                      <a:gd name="T97" fmla="*/ 57 h 72"/>
                      <a:gd name="T98" fmla="*/ 8 w 105"/>
                      <a:gd name="T99" fmla="*/ 49 h 72"/>
                      <a:gd name="T100" fmla="*/ 17 w 105"/>
                      <a:gd name="T101" fmla="*/ 47 h 72"/>
                      <a:gd name="T102" fmla="*/ 23 w 105"/>
                      <a:gd name="T103" fmla="*/ 43 h 72"/>
                      <a:gd name="T104" fmla="*/ 23 w 105"/>
                      <a:gd name="T105" fmla="*/ 41 h 72"/>
                      <a:gd name="T106" fmla="*/ 17 w 105"/>
                      <a:gd name="T107" fmla="*/ 38 h 72"/>
                      <a:gd name="T108" fmla="*/ 10 w 105"/>
                      <a:gd name="T109" fmla="*/ 36 h 72"/>
                      <a:gd name="T110" fmla="*/ 6 w 105"/>
                      <a:gd name="T111" fmla="*/ 38 h 72"/>
                      <a:gd name="T112" fmla="*/ 4 w 105"/>
                      <a:gd name="T113" fmla="*/ 41 h 72"/>
                      <a:gd name="T114" fmla="*/ 2 w 105"/>
                      <a:gd name="T115" fmla="*/ 41 h 72"/>
                      <a:gd name="T116" fmla="*/ 2 w 105"/>
                      <a:gd name="T117" fmla="*/ 43 h 72"/>
                      <a:gd name="T118" fmla="*/ 0 w 105"/>
                      <a:gd name="T119" fmla="*/ 45 h 72"/>
                      <a:gd name="T120" fmla="*/ 4 w 105"/>
                      <a:gd name="T121" fmla="*/ 49 h 72"/>
                      <a:gd name="T122" fmla="*/ 4 w 105"/>
                      <a:gd name="T123" fmla="*/ 55 h 72"/>
                      <a:gd name="T124" fmla="*/ 2 w 105"/>
                      <a:gd name="T125" fmla="*/ 5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72">
                        <a:moveTo>
                          <a:pt x="101" y="70"/>
                        </a:moveTo>
                        <a:lnTo>
                          <a:pt x="103" y="66"/>
                        </a:lnTo>
                        <a:lnTo>
                          <a:pt x="103" y="64"/>
                        </a:lnTo>
                        <a:lnTo>
                          <a:pt x="105" y="59"/>
                        </a:lnTo>
                        <a:lnTo>
                          <a:pt x="105" y="55"/>
                        </a:lnTo>
                        <a:lnTo>
                          <a:pt x="97" y="38"/>
                        </a:lnTo>
                        <a:lnTo>
                          <a:pt x="97" y="24"/>
                        </a:lnTo>
                        <a:lnTo>
                          <a:pt x="101" y="24"/>
                        </a:lnTo>
                        <a:lnTo>
                          <a:pt x="101" y="17"/>
                        </a:lnTo>
                        <a:lnTo>
                          <a:pt x="105" y="13"/>
                        </a:lnTo>
                        <a:lnTo>
                          <a:pt x="105" y="11"/>
                        </a:lnTo>
                        <a:lnTo>
                          <a:pt x="105" y="11"/>
                        </a:lnTo>
                        <a:lnTo>
                          <a:pt x="103" y="9"/>
                        </a:lnTo>
                        <a:lnTo>
                          <a:pt x="103" y="9"/>
                        </a:lnTo>
                        <a:lnTo>
                          <a:pt x="86" y="9"/>
                        </a:lnTo>
                        <a:lnTo>
                          <a:pt x="80" y="5"/>
                        </a:lnTo>
                        <a:lnTo>
                          <a:pt x="71" y="5"/>
                        </a:lnTo>
                        <a:lnTo>
                          <a:pt x="67" y="3"/>
                        </a:lnTo>
                        <a:lnTo>
                          <a:pt x="65" y="5"/>
                        </a:lnTo>
                        <a:lnTo>
                          <a:pt x="61" y="0"/>
                        </a:lnTo>
                        <a:lnTo>
                          <a:pt x="61" y="3"/>
                        </a:lnTo>
                        <a:lnTo>
                          <a:pt x="59" y="3"/>
                        </a:lnTo>
                        <a:lnTo>
                          <a:pt x="59" y="5"/>
                        </a:lnTo>
                        <a:lnTo>
                          <a:pt x="61" y="7"/>
                        </a:lnTo>
                        <a:lnTo>
                          <a:pt x="57" y="9"/>
                        </a:lnTo>
                        <a:lnTo>
                          <a:pt x="54" y="7"/>
                        </a:lnTo>
                        <a:lnTo>
                          <a:pt x="48" y="7"/>
                        </a:lnTo>
                        <a:lnTo>
                          <a:pt x="46" y="5"/>
                        </a:lnTo>
                        <a:lnTo>
                          <a:pt x="46" y="9"/>
                        </a:lnTo>
                        <a:lnTo>
                          <a:pt x="42" y="9"/>
                        </a:lnTo>
                        <a:lnTo>
                          <a:pt x="38" y="11"/>
                        </a:lnTo>
                        <a:lnTo>
                          <a:pt x="38" y="13"/>
                        </a:lnTo>
                        <a:lnTo>
                          <a:pt x="33" y="13"/>
                        </a:lnTo>
                        <a:lnTo>
                          <a:pt x="27" y="15"/>
                        </a:lnTo>
                        <a:lnTo>
                          <a:pt x="25" y="19"/>
                        </a:lnTo>
                        <a:lnTo>
                          <a:pt x="25" y="32"/>
                        </a:lnTo>
                        <a:lnTo>
                          <a:pt x="29" y="32"/>
                        </a:lnTo>
                        <a:lnTo>
                          <a:pt x="29" y="32"/>
                        </a:lnTo>
                        <a:lnTo>
                          <a:pt x="33" y="32"/>
                        </a:lnTo>
                        <a:lnTo>
                          <a:pt x="31" y="34"/>
                        </a:lnTo>
                        <a:lnTo>
                          <a:pt x="29" y="34"/>
                        </a:lnTo>
                        <a:lnTo>
                          <a:pt x="29" y="41"/>
                        </a:lnTo>
                        <a:lnTo>
                          <a:pt x="33" y="45"/>
                        </a:lnTo>
                        <a:lnTo>
                          <a:pt x="38" y="51"/>
                        </a:lnTo>
                        <a:lnTo>
                          <a:pt x="40" y="49"/>
                        </a:lnTo>
                        <a:lnTo>
                          <a:pt x="40" y="47"/>
                        </a:lnTo>
                        <a:lnTo>
                          <a:pt x="44" y="43"/>
                        </a:lnTo>
                        <a:lnTo>
                          <a:pt x="46" y="47"/>
                        </a:lnTo>
                        <a:lnTo>
                          <a:pt x="44" y="57"/>
                        </a:lnTo>
                        <a:lnTo>
                          <a:pt x="44" y="59"/>
                        </a:lnTo>
                        <a:lnTo>
                          <a:pt x="46" y="57"/>
                        </a:lnTo>
                        <a:lnTo>
                          <a:pt x="52" y="55"/>
                        </a:lnTo>
                        <a:lnTo>
                          <a:pt x="57" y="53"/>
                        </a:lnTo>
                        <a:lnTo>
                          <a:pt x="61" y="57"/>
                        </a:lnTo>
                        <a:lnTo>
                          <a:pt x="65" y="57"/>
                        </a:lnTo>
                        <a:lnTo>
                          <a:pt x="65" y="53"/>
                        </a:lnTo>
                        <a:lnTo>
                          <a:pt x="67" y="55"/>
                        </a:lnTo>
                        <a:lnTo>
                          <a:pt x="69" y="57"/>
                        </a:lnTo>
                        <a:lnTo>
                          <a:pt x="71" y="57"/>
                        </a:lnTo>
                        <a:lnTo>
                          <a:pt x="78" y="62"/>
                        </a:lnTo>
                        <a:lnTo>
                          <a:pt x="80" y="66"/>
                        </a:lnTo>
                        <a:lnTo>
                          <a:pt x="84" y="68"/>
                        </a:lnTo>
                        <a:lnTo>
                          <a:pt x="86" y="72"/>
                        </a:lnTo>
                        <a:lnTo>
                          <a:pt x="95" y="70"/>
                        </a:lnTo>
                        <a:lnTo>
                          <a:pt x="101" y="70"/>
                        </a:lnTo>
                        <a:lnTo>
                          <a:pt x="101" y="70"/>
                        </a:lnTo>
                        <a:close/>
                        <a:moveTo>
                          <a:pt x="19" y="24"/>
                        </a:moveTo>
                        <a:lnTo>
                          <a:pt x="23" y="24"/>
                        </a:lnTo>
                        <a:lnTo>
                          <a:pt x="23" y="26"/>
                        </a:lnTo>
                        <a:lnTo>
                          <a:pt x="21" y="26"/>
                        </a:lnTo>
                        <a:lnTo>
                          <a:pt x="19" y="24"/>
                        </a:lnTo>
                        <a:lnTo>
                          <a:pt x="19" y="24"/>
                        </a:lnTo>
                        <a:close/>
                        <a:moveTo>
                          <a:pt x="12" y="34"/>
                        </a:moveTo>
                        <a:lnTo>
                          <a:pt x="10" y="30"/>
                        </a:lnTo>
                        <a:lnTo>
                          <a:pt x="6" y="30"/>
                        </a:lnTo>
                        <a:lnTo>
                          <a:pt x="4" y="32"/>
                        </a:lnTo>
                        <a:lnTo>
                          <a:pt x="2" y="30"/>
                        </a:lnTo>
                        <a:lnTo>
                          <a:pt x="8" y="28"/>
                        </a:lnTo>
                        <a:lnTo>
                          <a:pt x="10" y="26"/>
                        </a:lnTo>
                        <a:lnTo>
                          <a:pt x="10" y="24"/>
                        </a:lnTo>
                        <a:lnTo>
                          <a:pt x="12" y="24"/>
                        </a:lnTo>
                        <a:lnTo>
                          <a:pt x="14" y="26"/>
                        </a:lnTo>
                        <a:lnTo>
                          <a:pt x="17" y="26"/>
                        </a:lnTo>
                        <a:lnTo>
                          <a:pt x="19" y="30"/>
                        </a:lnTo>
                        <a:lnTo>
                          <a:pt x="17" y="30"/>
                        </a:lnTo>
                        <a:lnTo>
                          <a:pt x="14" y="32"/>
                        </a:lnTo>
                        <a:lnTo>
                          <a:pt x="12" y="34"/>
                        </a:lnTo>
                        <a:lnTo>
                          <a:pt x="12" y="34"/>
                        </a:lnTo>
                        <a:close/>
                        <a:moveTo>
                          <a:pt x="19" y="36"/>
                        </a:moveTo>
                        <a:lnTo>
                          <a:pt x="19" y="34"/>
                        </a:lnTo>
                        <a:lnTo>
                          <a:pt x="25" y="34"/>
                        </a:lnTo>
                        <a:lnTo>
                          <a:pt x="27" y="38"/>
                        </a:lnTo>
                        <a:lnTo>
                          <a:pt x="25" y="41"/>
                        </a:lnTo>
                        <a:lnTo>
                          <a:pt x="19" y="36"/>
                        </a:lnTo>
                        <a:lnTo>
                          <a:pt x="19" y="36"/>
                        </a:lnTo>
                        <a:close/>
                        <a:moveTo>
                          <a:pt x="2" y="59"/>
                        </a:moveTo>
                        <a:lnTo>
                          <a:pt x="4" y="59"/>
                        </a:lnTo>
                        <a:lnTo>
                          <a:pt x="6" y="57"/>
                        </a:lnTo>
                        <a:lnTo>
                          <a:pt x="6" y="55"/>
                        </a:lnTo>
                        <a:lnTo>
                          <a:pt x="8" y="49"/>
                        </a:lnTo>
                        <a:lnTo>
                          <a:pt x="14" y="49"/>
                        </a:lnTo>
                        <a:lnTo>
                          <a:pt x="17" y="47"/>
                        </a:lnTo>
                        <a:lnTo>
                          <a:pt x="19" y="43"/>
                        </a:lnTo>
                        <a:lnTo>
                          <a:pt x="23" y="43"/>
                        </a:lnTo>
                        <a:lnTo>
                          <a:pt x="23" y="43"/>
                        </a:lnTo>
                        <a:lnTo>
                          <a:pt x="23" y="41"/>
                        </a:lnTo>
                        <a:lnTo>
                          <a:pt x="21" y="41"/>
                        </a:lnTo>
                        <a:lnTo>
                          <a:pt x="17" y="38"/>
                        </a:lnTo>
                        <a:lnTo>
                          <a:pt x="10" y="38"/>
                        </a:lnTo>
                        <a:lnTo>
                          <a:pt x="10" y="36"/>
                        </a:lnTo>
                        <a:lnTo>
                          <a:pt x="8" y="38"/>
                        </a:lnTo>
                        <a:lnTo>
                          <a:pt x="6" y="38"/>
                        </a:lnTo>
                        <a:lnTo>
                          <a:pt x="4" y="43"/>
                        </a:lnTo>
                        <a:lnTo>
                          <a:pt x="4" y="41"/>
                        </a:lnTo>
                        <a:lnTo>
                          <a:pt x="2" y="38"/>
                        </a:lnTo>
                        <a:lnTo>
                          <a:pt x="2" y="41"/>
                        </a:lnTo>
                        <a:lnTo>
                          <a:pt x="0" y="41"/>
                        </a:lnTo>
                        <a:lnTo>
                          <a:pt x="2" y="43"/>
                        </a:lnTo>
                        <a:lnTo>
                          <a:pt x="2" y="45"/>
                        </a:lnTo>
                        <a:lnTo>
                          <a:pt x="0" y="45"/>
                        </a:lnTo>
                        <a:lnTo>
                          <a:pt x="0" y="49"/>
                        </a:lnTo>
                        <a:lnTo>
                          <a:pt x="4" y="49"/>
                        </a:lnTo>
                        <a:lnTo>
                          <a:pt x="6" y="51"/>
                        </a:lnTo>
                        <a:lnTo>
                          <a:pt x="4" y="55"/>
                        </a:lnTo>
                        <a:lnTo>
                          <a:pt x="4" y="55"/>
                        </a:lnTo>
                        <a:lnTo>
                          <a:pt x="2" y="5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3" name="Freeform 49">
                    <a:extLst>
                      <a:ext uri="{FF2B5EF4-FFF2-40B4-BE49-F238E27FC236}">
                        <a16:creationId xmlns:a16="http://schemas.microsoft.com/office/drawing/2014/main" id="{5B7D8DCC-7724-4546-855C-3546376A0429}"/>
                      </a:ext>
                    </a:extLst>
                  </p:cNvPr>
                  <p:cNvSpPr>
                    <a:spLocks/>
                  </p:cNvSpPr>
                  <p:nvPr/>
                </p:nvSpPr>
                <p:spPr bwMode="auto">
                  <a:xfrm>
                    <a:off x="5029661" y="3024299"/>
                    <a:ext cx="175389" cy="96671"/>
                  </a:xfrm>
                  <a:custGeom>
                    <a:avLst/>
                    <a:gdLst>
                      <a:gd name="T0" fmla="*/ 127 w 127"/>
                      <a:gd name="T1" fmla="*/ 47 h 70"/>
                      <a:gd name="T2" fmla="*/ 120 w 127"/>
                      <a:gd name="T3" fmla="*/ 38 h 70"/>
                      <a:gd name="T4" fmla="*/ 116 w 127"/>
                      <a:gd name="T5" fmla="*/ 32 h 70"/>
                      <a:gd name="T6" fmla="*/ 116 w 127"/>
                      <a:gd name="T7" fmla="*/ 25 h 70"/>
                      <a:gd name="T8" fmla="*/ 116 w 127"/>
                      <a:gd name="T9" fmla="*/ 21 h 70"/>
                      <a:gd name="T10" fmla="*/ 106 w 127"/>
                      <a:gd name="T11" fmla="*/ 17 h 70"/>
                      <a:gd name="T12" fmla="*/ 95 w 127"/>
                      <a:gd name="T13" fmla="*/ 15 h 70"/>
                      <a:gd name="T14" fmla="*/ 89 w 127"/>
                      <a:gd name="T15" fmla="*/ 9 h 70"/>
                      <a:gd name="T16" fmla="*/ 80 w 127"/>
                      <a:gd name="T17" fmla="*/ 4 h 70"/>
                      <a:gd name="T18" fmla="*/ 76 w 127"/>
                      <a:gd name="T19" fmla="*/ 0 h 70"/>
                      <a:gd name="T20" fmla="*/ 72 w 127"/>
                      <a:gd name="T21" fmla="*/ 4 h 70"/>
                      <a:gd name="T22" fmla="*/ 63 w 127"/>
                      <a:gd name="T23" fmla="*/ 2 h 70"/>
                      <a:gd name="T24" fmla="*/ 55 w 127"/>
                      <a:gd name="T25" fmla="*/ 6 h 70"/>
                      <a:gd name="T26" fmla="*/ 57 w 127"/>
                      <a:gd name="T27" fmla="*/ 19 h 70"/>
                      <a:gd name="T28" fmla="*/ 49 w 127"/>
                      <a:gd name="T29" fmla="*/ 34 h 70"/>
                      <a:gd name="T30" fmla="*/ 38 w 127"/>
                      <a:gd name="T31" fmla="*/ 30 h 70"/>
                      <a:gd name="T32" fmla="*/ 28 w 127"/>
                      <a:gd name="T33" fmla="*/ 15 h 70"/>
                      <a:gd name="T34" fmla="*/ 28 w 127"/>
                      <a:gd name="T35" fmla="*/ 9 h 70"/>
                      <a:gd name="T36" fmla="*/ 17 w 127"/>
                      <a:gd name="T37" fmla="*/ 15 h 70"/>
                      <a:gd name="T38" fmla="*/ 11 w 127"/>
                      <a:gd name="T39" fmla="*/ 17 h 70"/>
                      <a:gd name="T40" fmla="*/ 9 w 127"/>
                      <a:gd name="T41" fmla="*/ 25 h 70"/>
                      <a:gd name="T42" fmla="*/ 6 w 127"/>
                      <a:gd name="T43" fmla="*/ 32 h 70"/>
                      <a:gd name="T44" fmla="*/ 2 w 127"/>
                      <a:gd name="T45" fmla="*/ 42 h 70"/>
                      <a:gd name="T46" fmla="*/ 0 w 127"/>
                      <a:gd name="T47" fmla="*/ 49 h 70"/>
                      <a:gd name="T48" fmla="*/ 4 w 127"/>
                      <a:gd name="T49" fmla="*/ 59 h 70"/>
                      <a:gd name="T50" fmla="*/ 6 w 127"/>
                      <a:gd name="T51" fmla="*/ 59 h 70"/>
                      <a:gd name="T52" fmla="*/ 15 w 127"/>
                      <a:gd name="T53" fmla="*/ 51 h 70"/>
                      <a:gd name="T54" fmla="*/ 30 w 127"/>
                      <a:gd name="T55" fmla="*/ 49 h 70"/>
                      <a:gd name="T56" fmla="*/ 38 w 127"/>
                      <a:gd name="T57" fmla="*/ 51 h 70"/>
                      <a:gd name="T58" fmla="*/ 47 w 127"/>
                      <a:gd name="T59" fmla="*/ 47 h 70"/>
                      <a:gd name="T60" fmla="*/ 51 w 127"/>
                      <a:gd name="T61" fmla="*/ 49 h 70"/>
                      <a:gd name="T62" fmla="*/ 59 w 127"/>
                      <a:gd name="T63" fmla="*/ 53 h 70"/>
                      <a:gd name="T64" fmla="*/ 68 w 127"/>
                      <a:gd name="T65" fmla="*/ 51 h 70"/>
                      <a:gd name="T66" fmla="*/ 80 w 127"/>
                      <a:gd name="T67" fmla="*/ 55 h 70"/>
                      <a:gd name="T68" fmla="*/ 91 w 127"/>
                      <a:gd name="T69" fmla="*/ 61 h 70"/>
                      <a:gd name="T70" fmla="*/ 101 w 127"/>
                      <a:gd name="T71" fmla="*/ 68 h 70"/>
                      <a:gd name="T72" fmla="*/ 103 w 127"/>
                      <a:gd name="T73" fmla="*/ 70 h 70"/>
                      <a:gd name="T74" fmla="*/ 118 w 127"/>
                      <a:gd name="T75" fmla="*/ 65 h 70"/>
                      <a:gd name="T76" fmla="*/ 122 w 127"/>
                      <a:gd name="T77" fmla="*/ 57 h 70"/>
                      <a:gd name="T78" fmla="*/ 127 w 127"/>
                      <a:gd name="T79" fmla="*/ 5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70">
                        <a:moveTo>
                          <a:pt x="127" y="53"/>
                        </a:moveTo>
                        <a:lnTo>
                          <a:pt x="127" y="47"/>
                        </a:lnTo>
                        <a:lnTo>
                          <a:pt x="122" y="44"/>
                        </a:lnTo>
                        <a:lnTo>
                          <a:pt x="120" y="38"/>
                        </a:lnTo>
                        <a:lnTo>
                          <a:pt x="120" y="36"/>
                        </a:lnTo>
                        <a:lnTo>
                          <a:pt x="116" y="32"/>
                        </a:lnTo>
                        <a:lnTo>
                          <a:pt x="118" y="30"/>
                        </a:lnTo>
                        <a:lnTo>
                          <a:pt x="116" y="25"/>
                        </a:lnTo>
                        <a:lnTo>
                          <a:pt x="114" y="23"/>
                        </a:lnTo>
                        <a:lnTo>
                          <a:pt x="116" y="21"/>
                        </a:lnTo>
                        <a:lnTo>
                          <a:pt x="114" y="19"/>
                        </a:lnTo>
                        <a:lnTo>
                          <a:pt x="106" y="17"/>
                        </a:lnTo>
                        <a:lnTo>
                          <a:pt x="97" y="19"/>
                        </a:lnTo>
                        <a:lnTo>
                          <a:pt x="95" y="15"/>
                        </a:lnTo>
                        <a:lnTo>
                          <a:pt x="91" y="13"/>
                        </a:lnTo>
                        <a:lnTo>
                          <a:pt x="89" y="9"/>
                        </a:lnTo>
                        <a:lnTo>
                          <a:pt x="82" y="4"/>
                        </a:lnTo>
                        <a:lnTo>
                          <a:pt x="80" y="4"/>
                        </a:lnTo>
                        <a:lnTo>
                          <a:pt x="78" y="2"/>
                        </a:lnTo>
                        <a:lnTo>
                          <a:pt x="76" y="0"/>
                        </a:lnTo>
                        <a:lnTo>
                          <a:pt x="76" y="4"/>
                        </a:lnTo>
                        <a:lnTo>
                          <a:pt x="72" y="4"/>
                        </a:lnTo>
                        <a:lnTo>
                          <a:pt x="68" y="0"/>
                        </a:lnTo>
                        <a:lnTo>
                          <a:pt x="63" y="2"/>
                        </a:lnTo>
                        <a:lnTo>
                          <a:pt x="57" y="4"/>
                        </a:lnTo>
                        <a:lnTo>
                          <a:pt x="55" y="6"/>
                        </a:lnTo>
                        <a:lnTo>
                          <a:pt x="55" y="11"/>
                        </a:lnTo>
                        <a:lnTo>
                          <a:pt x="57" y="19"/>
                        </a:lnTo>
                        <a:lnTo>
                          <a:pt x="55" y="25"/>
                        </a:lnTo>
                        <a:lnTo>
                          <a:pt x="49" y="34"/>
                        </a:lnTo>
                        <a:lnTo>
                          <a:pt x="42" y="34"/>
                        </a:lnTo>
                        <a:lnTo>
                          <a:pt x="38" y="30"/>
                        </a:lnTo>
                        <a:lnTo>
                          <a:pt x="38" y="25"/>
                        </a:lnTo>
                        <a:lnTo>
                          <a:pt x="28" y="15"/>
                        </a:lnTo>
                        <a:lnTo>
                          <a:pt x="28" y="9"/>
                        </a:lnTo>
                        <a:lnTo>
                          <a:pt x="28" y="9"/>
                        </a:lnTo>
                        <a:lnTo>
                          <a:pt x="23" y="13"/>
                        </a:lnTo>
                        <a:lnTo>
                          <a:pt x="17" y="15"/>
                        </a:lnTo>
                        <a:lnTo>
                          <a:pt x="15" y="17"/>
                        </a:lnTo>
                        <a:lnTo>
                          <a:pt x="11" y="17"/>
                        </a:lnTo>
                        <a:lnTo>
                          <a:pt x="9" y="21"/>
                        </a:lnTo>
                        <a:lnTo>
                          <a:pt x="9" y="25"/>
                        </a:lnTo>
                        <a:lnTo>
                          <a:pt x="6" y="25"/>
                        </a:lnTo>
                        <a:lnTo>
                          <a:pt x="6" y="32"/>
                        </a:lnTo>
                        <a:lnTo>
                          <a:pt x="2" y="38"/>
                        </a:lnTo>
                        <a:lnTo>
                          <a:pt x="2" y="42"/>
                        </a:lnTo>
                        <a:lnTo>
                          <a:pt x="2" y="44"/>
                        </a:lnTo>
                        <a:lnTo>
                          <a:pt x="0" y="49"/>
                        </a:lnTo>
                        <a:lnTo>
                          <a:pt x="2" y="57"/>
                        </a:lnTo>
                        <a:lnTo>
                          <a:pt x="4" y="59"/>
                        </a:lnTo>
                        <a:lnTo>
                          <a:pt x="4" y="61"/>
                        </a:lnTo>
                        <a:lnTo>
                          <a:pt x="6" y="59"/>
                        </a:lnTo>
                        <a:lnTo>
                          <a:pt x="9" y="55"/>
                        </a:lnTo>
                        <a:lnTo>
                          <a:pt x="15" y="51"/>
                        </a:lnTo>
                        <a:lnTo>
                          <a:pt x="23" y="49"/>
                        </a:lnTo>
                        <a:lnTo>
                          <a:pt x="30" y="49"/>
                        </a:lnTo>
                        <a:lnTo>
                          <a:pt x="36" y="49"/>
                        </a:lnTo>
                        <a:lnTo>
                          <a:pt x="38" y="51"/>
                        </a:lnTo>
                        <a:lnTo>
                          <a:pt x="42" y="47"/>
                        </a:lnTo>
                        <a:lnTo>
                          <a:pt x="47" y="47"/>
                        </a:lnTo>
                        <a:lnTo>
                          <a:pt x="47" y="49"/>
                        </a:lnTo>
                        <a:lnTo>
                          <a:pt x="51" y="49"/>
                        </a:lnTo>
                        <a:lnTo>
                          <a:pt x="53" y="53"/>
                        </a:lnTo>
                        <a:lnTo>
                          <a:pt x="59" y="53"/>
                        </a:lnTo>
                        <a:lnTo>
                          <a:pt x="61" y="55"/>
                        </a:lnTo>
                        <a:lnTo>
                          <a:pt x="68" y="51"/>
                        </a:lnTo>
                        <a:lnTo>
                          <a:pt x="74" y="53"/>
                        </a:lnTo>
                        <a:lnTo>
                          <a:pt x="80" y="55"/>
                        </a:lnTo>
                        <a:lnTo>
                          <a:pt x="87" y="59"/>
                        </a:lnTo>
                        <a:lnTo>
                          <a:pt x="91" y="61"/>
                        </a:lnTo>
                        <a:lnTo>
                          <a:pt x="95" y="68"/>
                        </a:lnTo>
                        <a:lnTo>
                          <a:pt x="101" y="68"/>
                        </a:lnTo>
                        <a:lnTo>
                          <a:pt x="103" y="70"/>
                        </a:lnTo>
                        <a:lnTo>
                          <a:pt x="103" y="70"/>
                        </a:lnTo>
                        <a:lnTo>
                          <a:pt x="110" y="65"/>
                        </a:lnTo>
                        <a:lnTo>
                          <a:pt x="118" y="65"/>
                        </a:lnTo>
                        <a:lnTo>
                          <a:pt x="118" y="59"/>
                        </a:lnTo>
                        <a:lnTo>
                          <a:pt x="122" y="57"/>
                        </a:lnTo>
                        <a:lnTo>
                          <a:pt x="122" y="55"/>
                        </a:lnTo>
                        <a:lnTo>
                          <a:pt x="127" y="5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4" name="Freeform 50">
                    <a:extLst>
                      <a:ext uri="{FF2B5EF4-FFF2-40B4-BE49-F238E27FC236}">
                        <a16:creationId xmlns:a16="http://schemas.microsoft.com/office/drawing/2014/main" id="{46BC835A-3E50-41E1-A01F-BEB21032E5B9}"/>
                      </a:ext>
                    </a:extLst>
                  </p:cNvPr>
                  <p:cNvSpPr>
                    <a:spLocks/>
                  </p:cNvSpPr>
                  <p:nvPr/>
                </p:nvSpPr>
                <p:spPr bwMode="auto">
                  <a:xfrm>
                    <a:off x="5035185" y="3089207"/>
                    <a:ext cx="136721" cy="100815"/>
                  </a:xfrm>
                  <a:custGeom>
                    <a:avLst/>
                    <a:gdLst>
                      <a:gd name="T0" fmla="*/ 32 w 99"/>
                      <a:gd name="T1" fmla="*/ 52 h 73"/>
                      <a:gd name="T2" fmla="*/ 32 w 99"/>
                      <a:gd name="T3" fmla="*/ 46 h 73"/>
                      <a:gd name="T4" fmla="*/ 34 w 99"/>
                      <a:gd name="T5" fmla="*/ 42 h 73"/>
                      <a:gd name="T6" fmla="*/ 32 w 99"/>
                      <a:gd name="T7" fmla="*/ 40 h 73"/>
                      <a:gd name="T8" fmla="*/ 30 w 99"/>
                      <a:gd name="T9" fmla="*/ 40 h 73"/>
                      <a:gd name="T10" fmla="*/ 28 w 99"/>
                      <a:gd name="T11" fmla="*/ 35 h 73"/>
                      <a:gd name="T12" fmla="*/ 26 w 99"/>
                      <a:gd name="T13" fmla="*/ 35 h 73"/>
                      <a:gd name="T14" fmla="*/ 17 w 99"/>
                      <a:gd name="T15" fmla="*/ 35 h 73"/>
                      <a:gd name="T16" fmla="*/ 13 w 99"/>
                      <a:gd name="T17" fmla="*/ 33 h 73"/>
                      <a:gd name="T18" fmla="*/ 7 w 99"/>
                      <a:gd name="T19" fmla="*/ 27 h 73"/>
                      <a:gd name="T20" fmla="*/ 0 w 99"/>
                      <a:gd name="T21" fmla="*/ 27 h 73"/>
                      <a:gd name="T22" fmla="*/ 0 w 99"/>
                      <a:gd name="T23" fmla="*/ 27 h 73"/>
                      <a:gd name="T24" fmla="*/ 2 w 99"/>
                      <a:gd name="T25" fmla="*/ 25 h 73"/>
                      <a:gd name="T26" fmla="*/ 0 w 99"/>
                      <a:gd name="T27" fmla="*/ 18 h 73"/>
                      <a:gd name="T28" fmla="*/ 0 w 99"/>
                      <a:gd name="T29" fmla="*/ 14 h 73"/>
                      <a:gd name="T30" fmla="*/ 2 w 99"/>
                      <a:gd name="T31" fmla="*/ 12 h 73"/>
                      <a:gd name="T32" fmla="*/ 5 w 99"/>
                      <a:gd name="T33" fmla="*/ 8 h 73"/>
                      <a:gd name="T34" fmla="*/ 11 w 99"/>
                      <a:gd name="T35" fmla="*/ 4 h 73"/>
                      <a:gd name="T36" fmla="*/ 19 w 99"/>
                      <a:gd name="T37" fmla="*/ 2 h 73"/>
                      <a:gd name="T38" fmla="*/ 26 w 99"/>
                      <a:gd name="T39" fmla="*/ 2 h 73"/>
                      <a:gd name="T40" fmla="*/ 32 w 99"/>
                      <a:gd name="T41" fmla="*/ 2 h 73"/>
                      <a:gd name="T42" fmla="*/ 34 w 99"/>
                      <a:gd name="T43" fmla="*/ 4 h 73"/>
                      <a:gd name="T44" fmla="*/ 38 w 99"/>
                      <a:gd name="T45" fmla="*/ 0 h 73"/>
                      <a:gd name="T46" fmla="*/ 43 w 99"/>
                      <a:gd name="T47" fmla="*/ 0 h 73"/>
                      <a:gd name="T48" fmla="*/ 43 w 99"/>
                      <a:gd name="T49" fmla="*/ 2 h 73"/>
                      <a:gd name="T50" fmla="*/ 47 w 99"/>
                      <a:gd name="T51" fmla="*/ 2 h 73"/>
                      <a:gd name="T52" fmla="*/ 49 w 99"/>
                      <a:gd name="T53" fmla="*/ 6 h 73"/>
                      <a:gd name="T54" fmla="*/ 55 w 99"/>
                      <a:gd name="T55" fmla="*/ 6 h 73"/>
                      <a:gd name="T56" fmla="*/ 57 w 99"/>
                      <a:gd name="T57" fmla="*/ 8 h 73"/>
                      <a:gd name="T58" fmla="*/ 64 w 99"/>
                      <a:gd name="T59" fmla="*/ 4 h 73"/>
                      <a:gd name="T60" fmla="*/ 70 w 99"/>
                      <a:gd name="T61" fmla="*/ 6 h 73"/>
                      <a:gd name="T62" fmla="*/ 76 w 99"/>
                      <a:gd name="T63" fmla="*/ 8 h 73"/>
                      <a:gd name="T64" fmla="*/ 83 w 99"/>
                      <a:gd name="T65" fmla="*/ 12 h 73"/>
                      <a:gd name="T66" fmla="*/ 87 w 99"/>
                      <a:gd name="T67" fmla="*/ 14 h 73"/>
                      <a:gd name="T68" fmla="*/ 91 w 99"/>
                      <a:gd name="T69" fmla="*/ 21 h 73"/>
                      <a:gd name="T70" fmla="*/ 97 w 99"/>
                      <a:gd name="T71" fmla="*/ 21 h 73"/>
                      <a:gd name="T72" fmla="*/ 99 w 99"/>
                      <a:gd name="T73" fmla="*/ 23 h 73"/>
                      <a:gd name="T74" fmla="*/ 93 w 99"/>
                      <a:gd name="T75" fmla="*/ 27 h 73"/>
                      <a:gd name="T76" fmla="*/ 97 w 99"/>
                      <a:gd name="T77" fmla="*/ 29 h 73"/>
                      <a:gd name="T78" fmla="*/ 97 w 99"/>
                      <a:gd name="T79" fmla="*/ 33 h 73"/>
                      <a:gd name="T80" fmla="*/ 91 w 99"/>
                      <a:gd name="T81" fmla="*/ 37 h 73"/>
                      <a:gd name="T82" fmla="*/ 87 w 99"/>
                      <a:gd name="T83" fmla="*/ 44 h 73"/>
                      <a:gd name="T84" fmla="*/ 85 w 99"/>
                      <a:gd name="T85" fmla="*/ 44 h 73"/>
                      <a:gd name="T86" fmla="*/ 83 w 99"/>
                      <a:gd name="T87" fmla="*/ 50 h 73"/>
                      <a:gd name="T88" fmla="*/ 87 w 99"/>
                      <a:gd name="T89" fmla="*/ 52 h 73"/>
                      <a:gd name="T90" fmla="*/ 87 w 99"/>
                      <a:gd name="T91" fmla="*/ 56 h 73"/>
                      <a:gd name="T92" fmla="*/ 83 w 99"/>
                      <a:gd name="T93" fmla="*/ 56 h 73"/>
                      <a:gd name="T94" fmla="*/ 83 w 99"/>
                      <a:gd name="T95" fmla="*/ 54 h 73"/>
                      <a:gd name="T96" fmla="*/ 78 w 99"/>
                      <a:gd name="T97" fmla="*/ 56 h 73"/>
                      <a:gd name="T98" fmla="*/ 76 w 99"/>
                      <a:gd name="T99" fmla="*/ 61 h 73"/>
                      <a:gd name="T100" fmla="*/ 70 w 99"/>
                      <a:gd name="T101" fmla="*/ 61 h 73"/>
                      <a:gd name="T102" fmla="*/ 72 w 99"/>
                      <a:gd name="T103" fmla="*/ 67 h 73"/>
                      <a:gd name="T104" fmla="*/ 70 w 99"/>
                      <a:gd name="T105" fmla="*/ 67 h 73"/>
                      <a:gd name="T106" fmla="*/ 64 w 99"/>
                      <a:gd name="T107" fmla="*/ 69 h 73"/>
                      <a:gd name="T108" fmla="*/ 59 w 99"/>
                      <a:gd name="T109" fmla="*/ 67 h 73"/>
                      <a:gd name="T110" fmla="*/ 51 w 99"/>
                      <a:gd name="T111" fmla="*/ 69 h 73"/>
                      <a:gd name="T112" fmla="*/ 47 w 99"/>
                      <a:gd name="T113" fmla="*/ 73 h 73"/>
                      <a:gd name="T114" fmla="*/ 45 w 99"/>
                      <a:gd name="T115" fmla="*/ 69 h 73"/>
                      <a:gd name="T116" fmla="*/ 45 w 99"/>
                      <a:gd name="T117" fmla="*/ 63 h 73"/>
                      <a:gd name="T118" fmla="*/ 43 w 99"/>
                      <a:gd name="T119" fmla="*/ 56 h 73"/>
                      <a:gd name="T120" fmla="*/ 40 w 99"/>
                      <a:gd name="T121" fmla="*/ 56 h 73"/>
                      <a:gd name="T122" fmla="*/ 36 w 99"/>
                      <a:gd name="T123" fmla="*/ 52 h 73"/>
                      <a:gd name="T124" fmla="*/ 32 w 99"/>
                      <a:gd name="T125" fmla="*/ 5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73">
                        <a:moveTo>
                          <a:pt x="32" y="52"/>
                        </a:moveTo>
                        <a:lnTo>
                          <a:pt x="32" y="46"/>
                        </a:lnTo>
                        <a:lnTo>
                          <a:pt x="34" y="42"/>
                        </a:lnTo>
                        <a:lnTo>
                          <a:pt x="32" y="40"/>
                        </a:lnTo>
                        <a:lnTo>
                          <a:pt x="30" y="40"/>
                        </a:lnTo>
                        <a:lnTo>
                          <a:pt x="28" y="35"/>
                        </a:lnTo>
                        <a:lnTo>
                          <a:pt x="26" y="35"/>
                        </a:lnTo>
                        <a:lnTo>
                          <a:pt x="17" y="35"/>
                        </a:lnTo>
                        <a:lnTo>
                          <a:pt x="13" y="33"/>
                        </a:lnTo>
                        <a:lnTo>
                          <a:pt x="7" y="27"/>
                        </a:lnTo>
                        <a:lnTo>
                          <a:pt x="0" y="27"/>
                        </a:lnTo>
                        <a:lnTo>
                          <a:pt x="0" y="27"/>
                        </a:lnTo>
                        <a:lnTo>
                          <a:pt x="2" y="25"/>
                        </a:lnTo>
                        <a:lnTo>
                          <a:pt x="0" y="18"/>
                        </a:lnTo>
                        <a:lnTo>
                          <a:pt x="0" y="14"/>
                        </a:lnTo>
                        <a:lnTo>
                          <a:pt x="2" y="12"/>
                        </a:lnTo>
                        <a:lnTo>
                          <a:pt x="5" y="8"/>
                        </a:lnTo>
                        <a:lnTo>
                          <a:pt x="11" y="4"/>
                        </a:lnTo>
                        <a:lnTo>
                          <a:pt x="19" y="2"/>
                        </a:lnTo>
                        <a:lnTo>
                          <a:pt x="26" y="2"/>
                        </a:lnTo>
                        <a:lnTo>
                          <a:pt x="32" y="2"/>
                        </a:lnTo>
                        <a:lnTo>
                          <a:pt x="34" y="4"/>
                        </a:lnTo>
                        <a:lnTo>
                          <a:pt x="38" y="0"/>
                        </a:lnTo>
                        <a:lnTo>
                          <a:pt x="43" y="0"/>
                        </a:lnTo>
                        <a:lnTo>
                          <a:pt x="43" y="2"/>
                        </a:lnTo>
                        <a:lnTo>
                          <a:pt x="47" y="2"/>
                        </a:lnTo>
                        <a:lnTo>
                          <a:pt x="49" y="6"/>
                        </a:lnTo>
                        <a:lnTo>
                          <a:pt x="55" y="6"/>
                        </a:lnTo>
                        <a:lnTo>
                          <a:pt x="57" y="8"/>
                        </a:lnTo>
                        <a:lnTo>
                          <a:pt x="64" y="4"/>
                        </a:lnTo>
                        <a:lnTo>
                          <a:pt x="70" y="6"/>
                        </a:lnTo>
                        <a:lnTo>
                          <a:pt x="76" y="8"/>
                        </a:lnTo>
                        <a:lnTo>
                          <a:pt x="83" y="12"/>
                        </a:lnTo>
                        <a:lnTo>
                          <a:pt x="87" y="14"/>
                        </a:lnTo>
                        <a:lnTo>
                          <a:pt x="91" y="21"/>
                        </a:lnTo>
                        <a:lnTo>
                          <a:pt x="97" y="21"/>
                        </a:lnTo>
                        <a:lnTo>
                          <a:pt x="99" y="23"/>
                        </a:lnTo>
                        <a:lnTo>
                          <a:pt x="93" y="27"/>
                        </a:lnTo>
                        <a:lnTo>
                          <a:pt x="97" y="29"/>
                        </a:lnTo>
                        <a:lnTo>
                          <a:pt x="97" y="33"/>
                        </a:lnTo>
                        <a:lnTo>
                          <a:pt x="91" y="37"/>
                        </a:lnTo>
                        <a:lnTo>
                          <a:pt x="87" y="44"/>
                        </a:lnTo>
                        <a:lnTo>
                          <a:pt x="85" y="44"/>
                        </a:lnTo>
                        <a:lnTo>
                          <a:pt x="83" y="50"/>
                        </a:lnTo>
                        <a:lnTo>
                          <a:pt x="87" y="52"/>
                        </a:lnTo>
                        <a:lnTo>
                          <a:pt x="87" y="56"/>
                        </a:lnTo>
                        <a:lnTo>
                          <a:pt x="83" y="56"/>
                        </a:lnTo>
                        <a:lnTo>
                          <a:pt x="83" y="54"/>
                        </a:lnTo>
                        <a:lnTo>
                          <a:pt x="78" y="56"/>
                        </a:lnTo>
                        <a:lnTo>
                          <a:pt x="76" y="61"/>
                        </a:lnTo>
                        <a:lnTo>
                          <a:pt x="70" y="61"/>
                        </a:lnTo>
                        <a:lnTo>
                          <a:pt x="72" y="67"/>
                        </a:lnTo>
                        <a:lnTo>
                          <a:pt x="70" y="67"/>
                        </a:lnTo>
                        <a:lnTo>
                          <a:pt x="64" y="69"/>
                        </a:lnTo>
                        <a:lnTo>
                          <a:pt x="59" y="67"/>
                        </a:lnTo>
                        <a:lnTo>
                          <a:pt x="51" y="69"/>
                        </a:lnTo>
                        <a:lnTo>
                          <a:pt x="47" y="73"/>
                        </a:lnTo>
                        <a:lnTo>
                          <a:pt x="45" y="69"/>
                        </a:lnTo>
                        <a:lnTo>
                          <a:pt x="45" y="63"/>
                        </a:lnTo>
                        <a:lnTo>
                          <a:pt x="43" y="56"/>
                        </a:lnTo>
                        <a:lnTo>
                          <a:pt x="40" y="56"/>
                        </a:lnTo>
                        <a:lnTo>
                          <a:pt x="36" y="52"/>
                        </a:lnTo>
                        <a:lnTo>
                          <a:pt x="32" y="5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5" name="Freeform 51">
                    <a:extLst>
                      <a:ext uri="{FF2B5EF4-FFF2-40B4-BE49-F238E27FC236}">
                        <a16:creationId xmlns:a16="http://schemas.microsoft.com/office/drawing/2014/main" id="{5EA02432-5949-489C-A880-D4C274F037A8}"/>
                      </a:ext>
                    </a:extLst>
                  </p:cNvPr>
                  <p:cNvSpPr>
                    <a:spLocks/>
                  </p:cNvSpPr>
                  <p:nvPr/>
                </p:nvSpPr>
                <p:spPr bwMode="auto">
                  <a:xfrm>
                    <a:off x="5100093" y="3097493"/>
                    <a:ext cx="229249" cy="176770"/>
                  </a:xfrm>
                  <a:custGeom>
                    <a:avLst/>
                    <a:gdLst>
                      <a:gd name="T0" fmla="*/ 4 w 166"/>
                      <a:gd name="T1" fmla="*/ 63 h 128"/>
                      <a:gd name="T2" fmla="*/ 17 w 166"/>
                      <a:gd name="T3" fmla="*/ 63 h 128"/>
                      <a:gd name="T4" fmla="*/ 25 w 166"/>
                      <a:gd name="T5" fmla="*/ 61 h 128"/>
                      <a:gd name="T6" fmla="*/ 29 w 166"/>
                      <a:gd name="T7" fmla="*/ 55 h 128"/>
                      <a:gd name="T8" fmla="*/ 36 w 166"/>
                      <a:gd name="T9" fmla="*/ 48 h 128"/>
                      <a:gd name="T10" fmla="*/ 40 w 166"/>
                      <a:gd name="T11" fmla="*/ 50 h 128"/>
                      <a:gd name="T12" fmla="*/ 36 w 166"/>
                      <a:gd name="T13" fmla="*/ 44 h 128"/>
                      <a:gd name="T14" fmla="*/ 40 w 166"/>
                      <a:gd name="T15" fmla="*/ 38 h 128"/>
                      <a:gd name="T16" fmla="*/ 50 w 166"/>
                      <a:gd name="T17" fmla="*/ 27 h 128"/>
                      <a:gd name="T18" fmla="*/ 46 w 166"/>
                      <a:gd name="T19" fmla="*/ 21 h 128"/>
                      <a:gd name="T20" fmla="*/ 59 w 166"/>
                      <a:gd name="T21" fmla="*/ 12 h 128"/>
                      <a:gd name="T22" fmla="*/ 67 w 166"/>
                      <a:gd name="T23" fmla="*/ 6 h 128"/>
                      <a:gd name="T24" fmla="*/ 71 w 166"/>
                      <a:gd name="T25" fmla="*/ 2 h 128"/>
                      <a:gd name="T26" fmla="*/ 80 w 166"/>
                      <a:gd name="T27" fmla="*/ 2 h 128"/>
                      <a:gd name="T28" fmla="*/ 88 w 166"/>
                      <a:gd name="T29" fmla="*/ 6 h 128"/>
                      <a:gd name="T30" fmla="*/ 99 w 166"/>
                      <a:gd name="T31" fmla="*/ 4 h 128"/>
                      <a:gd name="T32" fmla="*/ 107 w 166"/>
                      <a:gd name="T33" fmla="*/ 6 h 128"/>
                      <a:gd name="T34" fmla="*/ 116 w 166"/>
                      <a:gd name="T35" fmla="*/ 8 h 128"/>
                      <a:gd name="T36" fmla="*/ 126 w 166"/>
                      <a:gd name="T37" fmla="*/ 10 h 128"/>
                      <a:gd name="T38" fmla="*/ 126 w 166"/>
                      <a:gd name="T39" fmla="*/ 21 h 128"/>
                      <a:gd name="T40" fmla="*/ 130 w 166"/>
                      <a:gd name="T41" fmla="*/ 31 h 128"/>
                      <a:gd name="T42" fmla="*/ 137 w 166"/>
                      <a:gd name="T43" fmla="*/ 42 h 128"/>
                      <a:gd name="T44" fmla="*/ 145 w 166"/>
                      <a:gd name="T45" fmla="*/ 50 h 128"/>
                      <a:gd name="T46" fmla="*/ 154 w 166"/>
                      <a:gd name="T47" fmla="*/ 59 h 128"/>
                      <a:gd name="T48" fmla="*/ 162 w 166"/>
                      <a:gd name="T49" fmla="*/ 69 h 128"/>
                      <a:gd name="T50" fmla="*/ 164 w 166"/>
                      <a:gd name="T51" fmla="*/ 76 h 128"/>
                      <a:gd name="T52" fmla="*/ 151 w 166"/>
                      <a:gd name="T53" fmla="*/ 84 h 128"/>
                      <a:gd name="T54" fmla="*/ 145 w 166"/>
                      <a:gd name="T55" fmla="*/ 82 h 128"/>
                      <a:gd name="T56" fmla="*/ 149 w 166"/>
                      <a:gd name="T57" fmla="*/ 95 h 128"/>
                      <a:gd name="T58" fmla="*/ 154 w 166"/>
                      <a:gd name="T59" fmla="*/ 105 h 128"/>
                      <a:gd name="T60" fmla="*/ 151 w 166"/>
                      <a:gd name="T61" fmla="*/ 109 h 128"/>
                      <a:gd name="T62" fmla="*/ 139 w 166"/>
                      <a:gd name="T63" fmla="*/ 112 h 128"/>
                      <a:gd name="T64" fmla="*/ 135 w 166"/>
                      <a:gd name="T65" fmla="*/ 126 h 128"/>
                      <a:gd name="T66" fmla="*/ 126 w 166"/>
                      <a:gd name="T67" fmla="*/ 124 h 128"/>
                      <a:gd name="T68" fmla="*/ 118 w 166"/>
                      <a:gd name="T69" fmla="*/ 124 h 128"/>
                      <a:gd name="T70" fmla="*/ 109 w 166"/>
                      <a:gd name="T71" fmla="*/ 128 h 128"/>
                      <a:gd name="T72" fmla="*/ 105 w 166"/>
                      <a:gd name="T73" fmla="*/ 124 h 128"/>
                      <a:gd name="T74" fmla="*/ 95 w 166"/>
                      <a:gd name="T75" fmla="*/ 126 h 128"/>
                      <a:gd name="T76" fmla="*/ 86 w 166"/>
                      <a:gd name="T77" fmla="*/ 124 h 128"/>
                      <a:gd name="T78" fmla="*/ 82 w 166"/>
                      <a:gd name="T79" fmla="*/ 126 h 128"/>
                      <a:gd name="T80" fmla="*/ 71 w 166"/>
                      <a:gd name="T81" fmla="*/ 126 h 128"/>
                      <a:gd name="T82" fmla="*/ 65 w 166"/>
                      <a:gd name="T83" fmla="*/ 122 h 128"/>
                      <a:gd name="T84" fmla="*/ 48 w 166"/>
                      <a:gd name="T85" fmla="*/ 116 h 128"/>
                      <a:gd name="T86" fmla="*/ 42 w 166"/>
                      <a:gd name="T87" fmla="*/ 120 h 128"/>
                      <a:gd name="T88" fmla="*/ 21 w 166"/>
                      <a:gd name="T89" fmla="*/ 122 h 128"/>
                      <a:gd name="T90" fmla="*/ 12 w 166"/>
                      <a:gd name="T91" fmla="*/ 120 h 128"/>
                      <a:gd name="T92" fmla="*/ 8 w 166"/>
                      <a:gd name="T93" fmla="*/ 120 h 128"/>
                      <a:gd name="T94" fmla="*/ 4 w 166"/>
                      <a:gd name="T95" fmla="*/ 107 h 128"/>
                      <a:gd name="T96" fmla="*/ 10 w 166"/>
                      <a:gd name="T97" fmla="*/ 101 h 128"/>
                      <a:gd name="T98" fmla="*/ 8 w 166"/>
                      <a:gd name="T99" fmla="*/ 86 h 128"/>
                      <a:gd name="T100" fmla="*/ 4 w 166"/>
                      <a:gd name="T101" fmla="*/ 78 h 128"/>
                      <a:gd name="T102" fmla="*/ 0 w 166"/>
                      <a:gd name="T103" fmla="*/ 6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6" h="128">
                        <a:moveTo>
                          <a:pt x="0" y="67"/>
                        </a:moveTo>
                        <a:lnTo>
                          <a:pt x="4" y="63"/>
                        </a:lnTo>
                        <a:lnTo>
                          <a:pt x="12" y="61"/>
                        </a:lnTo>
                        <a:lnTo>
                          <a:pt x="17" y="63"/>
                        </a:lnTo>
                        <a:lnTo>
                          <a:pt x="23" y="61"/>
                        </a:lnTo>
                        <a:lnTo>
                          <a:pt x="25" y="61"/>
                        </a:lnTo>
                        <a:lnTo>
                          <a:pt x="23" y="55"/>
                        </a:lnTo>
                        <a:lnTo>
                          <a:pt x="29" y="55"/>
                        </a:lnTo>
                        <a:lnTo>
                          <a:pt x="31" y="50"/>
                        </a:lnTo>
                        <a:lnTo>
                          <a:pt x="36" y="48"/>
                        </a:lnTo>
                        <a:lnTo>
                          <a:pt x="36" y="50"/>
                        </a:lnTo>
                        <a:lnTo>
                          <a:pt x="40" y="50"/>
                        </a:lnTo>
                        <a:lnTo>
                          <a:pt x="40" y="46"/>
                        </a:lnTo>
                        <a:lnTo>
                          <a:pt x="36" y="44"/>
                        </a:lnTo>
                        <a:lnTo>
                          <a:pt x="38" y="38"/>
                        </a:lnTo>
                        <a:lnTo>
                          <a:pt x="40" y="38"/>
                        </a:lnTo>
                        <a:lnTo>
                          <a:pt x="44" y="31"/>
                        </a:lnTo>
                        <a:lnTo>
                          <a:pt x="50" y="27"/>
                        </a:lnTo>
                        <a:lnTo>
                          <a:pt x="50" y="23"/>
                        </a:lnTo>
                        <a:lnTo>
                          <a:pt x="46" y="21"/>
                        </a:lnTo>
                        <a:lnTo>
                          <a:pt x="52" y="17"/>
                        </a:lnTo>
                        <a:lnTo>
                          <a:pt x="59" y="12"/>
                        </a:lnTo>
                        <a:lnTo>
                          <a:pt x="67" y="12"/>
                        </a:lnTo>
                        <a:lnTo>
                          <a:pt x="67" y="6"/>
                        </a:lnTo>
                        <a:lnTo>
                          <a:pt x="71" y="4"/>
                        </a:lnTo>
                        <a:lnTo>
                          <a:pt x="71" y="2"/>
                        </a:lnTo>
                        <a:lnTo>
                          <a:pt x="78" y="0"/>
                        </a:lnTo>
                        <a:lnTo>
                          <a:pt x="80" y="2"/>
                        </a:lnTo>
                        <a:lnTo>
                          <a:pt x="84" y="0"/>
                        </a:lnTo>
                        <a:lnTo>
                          <a:pt x="88" y="6"/>
                        </a:lnTo>
                        <a:lnTo>
                          <a:pt x="95" y="4"/>
                        </a:lnTo>
                        <a:lnTo>
                          <a:pt x="99" y="4"/>
                        </a:lnTo>
                        <a:lnTo>
                          <a:pt x="101" y="10"/>
                        </a:lnTo>
                        <a:lnTo>
                          <a:pt x="107" y="6"/>
                        </a:lnTo>
                        <a:lnTo>
                          <a:pt x="114" y="4"/>
                        </a:lnTo>
                        <a:lnTo>
                          <a:pt x="116" y="8"/>
                        </a:lnTo>
                        <a:lnTo>
                          <a:pt x="118" y="8"/>
                        </a:lnTo>
                        <a:lnTo>
                          <a:pt x="126" y="10"/>
                        </a:lnTo>
                        <a:lnTo>
                          <a:pt x="128" y="15"/>
                        </a:lnTo>
                        <a:lnTo>
                          <a:pt x="126" y="21"/>
                        </a:lnTo>
                        <a:lnTo>
                          <a:pt x="130" y="25"/>
                        </a:lnTo>
                        <a:lnTo>
                          <a:pt x="130" y="31"/>
                        </a:lnTo>
                        <a:lnTo>
                          <a:pt x="135" y="36"/>
                        </a:lnTo>
                        <a:lnTo>
                          <a:pt x="137" y="42"/>
                        </a:lnTo>
                        <a:lnTo>
                          <a:pt x="141" y="48"/>
                        </a:lnTo>
                        <a:lnTo>
                          <a:pt x="145" y="50"/>
                        </a:lnTo>
                        <a:lnTo>
                          <a:pt x="147" y="59"/>
                        </a:lnTo>
                        <a:lnTo>
                          <a:pt x="154" y="59"/>
                        </a:lnTo>
                        <a:lnTo>
                          <a:pt x="162" y="65"/>
                        </a:lnTo>
                        <a:lnTo>
                          <a:pt x="162" y="69"/>
                        </a:lnTo>
                        <a:lnTo>
                          <a:pt x="166" y="74"/>
                        </a:lnTo>
                        <a:lnTo>
                          <a:pt x="164" y="76"/>
                        </a:lnTo>
                        <a:lnTo>
                          <a:pt x="160" y="82"/>
                        </a:lnTo>
                        <a:lnTo>
                          <a:pt x="151" y="84"/>
                        </a:lnTo>
                        <a:lnTo>
                          <a:pt x="145" y="80"/>
                        </a:lnTo>
                        <a:lnTo>
                          <a:pt x="145" y="82"/>
                        </a:lnTo>
                        <a:lnTo>
                          <a:pt x="145" y="88"/>
                        </a:lnTo>
                        <a:lnTo>
                          <a:pt x="149" y="95"/>
                        </a:lnTo>
                        <a:lnTo>
                          <a:pt x="147" y="99"/>
                        </a:lnTo>
                        <a:lnTo>
                          <a:pt x="154" y="105"/>
                        </a:lnTo>
                        <a:lnTo>
                          <a:pt x="154" y="109"/>
                        </a:lnTo>
                        <a:lnTo>
                          <a:pt x="151" y="109"/>
                        </a:lnTo>
                        <a:lnTo>
                          <a:pt x="143" y="112"/>
                        </a:lnTo>
                        <a:lnTo>
                          <a:pt x="139" y="112"/>
                        </a:lnTo>
                        <a:lnTo>
                          <a:pt x="135" y="120"/>
                        </a:lnTo>
                        <a:lnTo>
                          <a:pt x="135" y="126"/>
                        </a:lnTo>
                        <a:lnTo>
                          <a:pt x="130" y="126"/>
                        </a:lnTo>
                        <a:lnTo>
                          <a:pt x="126" y="124"/>
                        </a:lnTo>
                        <a:lnTo>
                          <a:pt x="122" y="126"/>
                        </a:lnTo>
                        <a:lnTo>
                          <a:pt x="118" y="124"/>
                        </a:lnTo>
                        <a:lnTo>
                          <a:pt x="114" y="124"/>
                        </a:lnTo>
                        <a:lnTo>
                          <a:pt x="109" y="128"/>
                        </a:lnTo>
                        <a:lnTo>
                          <a:pt x="107" y="126"/>
                        </a:lnTo>
                        <a:lnTo>
                          <a:pt x="105" y="124"/>
                        </a:lnTo>
                        <a:lnTo>
                          <a:pt x="101" y="122"/>
                        </a:lnTo>
                        <a:lnTo>
                          <a:pt x="95" y="126"/>
                        </a:lnTo>
                        <a:lnTo>
                          <a:pt x="90" y="124"/>
                        </a:lnTo>
                        <a:lnTo>
                          <a:pt x="86" y="124"/>
                        </a:lnTo>
                        <a:lnTo>
                          <a:pt x="84" y="126"/>
                        </a:lnTo>
                        <a:lnTo>
                          <a:pt x="82" y="126"/>
                        </a:lnTo>
                        <a:lnTo>
                          <a:pt x="78" y="124"/>
                        </a:lnTo>
                        <a:lnTo>
                          <a:pt x="71" y="126"/>
                        </a:lnTo>
                        <a:lnTo>
                          <a:pt x="69" y="124"/>
                        </a:lnTo>
                        <a:lnTo>
                          <a:pt x="65" y="122"/>
                        </a:lnTo>
                        <a:lnTo>
                          <a:pt x="55" y="120"/>
                        </a:lnTo>
                        <a:lnTo>
                          <a:pt x="48" y="116"/>
                        </a:lnTo>
                        <a:lnTo>
                          <a:pt x="46" y="116"/>
                        </a:lnTo>
                        <a:lnTo>
                          <a:pt x="42" y="120"/>
                        </a:lnTo>
                        <a:lnTo>
                          <a:pt x="36" y="120"/>
                        </a:lnTo>
                        <a:lnTo>
                          <a:pt x="21" y="122"/>
                        </a:lnTo>
                        <a:lnTo>
                          <a:pt x="19" y="124"/>
                        </a:lnTo>
                        <a:lnTo>
                          <a:pt x="12" y="120"/>
                        </a:lnTo>
                        <a:lnTo>
                          <a:pt x="8" y="122"/>
                        </a:lnTo>
                        <a:lnTo>
                          <a:pt x="8" y="120"/>
                        </a:lnTo>
                        <a:lnTo>
                          <a:pt x="4" y="114"/>
                        </a:lnTo>
                        <a:lnTo>
                          <a:pt x="4" y="107"/>
                        </a:lnTo>
                        <a:lnTo>
                          <a:pt x="6" y="101"/>
                        </a:lnTo>
                        <a:lnTo>
                          <a:pt x="10" y="101"/>
                        </a:lnTo>
                        <a:lnTo>
                          <a:pt x="10" y="88"/>
                        </a:lnTo>
                        <a:lnTo>
                          <a:pt x="8" y="86"/>
                        </a:lnTo>
                        <a:lnTo>
                          <a:pt x="6" y="82"/>
                        </a:lnTo>
                        <a:lnTo>
                          <a:pt x="4" y="78"/>
                        </a:lnTo>
                        <a:lnTo>
                          <a:pt x="2" y="67"/>
                        </a:lnTo>
                        <a:lnTo>
                          <a:pt x="0" y="6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6" name="Freeform 52">
                    <a:extLst>
                      <a:ext uri="{FF2B5EF4-FFF2-40B4-BE49-F238E27FC236}">
                        <a16:creationId xmlns:a16="http://schemas.microsoft.com/office/drawing/2014/main" id="{B8D37FDB-EA05-4BCD-B18A-DA677CE926D9}"/>
                      </a:ext>
                    </a:extLst>
                  </p:cNvPr>
                  <p:cNvSpPr>
                    <a:spLocks/>
                  </p:cNvSpPr>
                  <p:nvPr/>
                </p:nvSpPr>
                <p:spPr bwMode="auto">
                  <a:xfrm>
                    <a:off x="5084901" y="3239738"/>
                    <a:ext cx="451593" cy="278965"/>
                  </a:xfrm>
                  <a:custGeom>
                    <a:avLst/>
                    <a:gdLst>
                      <a:gd name="T0" fmla="*/ 47 w 327"/>
                      <a:gd name="T1" fmla="*/ 17 h 202"/>
                      <a:gd name="T2" fmla="*/ 76 w 327"/>
                      <a:gd name="T3" fmla="*/ 19 h 202"/>
                      <a:gd name="T4" fmla="*/ 95 w 327"/>
                      <a:gd name="T5" fmla="*/ 23 h 202"/>
                      <a:gd name="T6" fmla="*/ 116 w 327"/>
                      <a:gd name="T7" fmla="*/ 21 h 202"/>
                      <a:gd name="T8" fmla="*/ 133 w 327"/>
                      <a:gd name="T9" fmla="*/ 23 h 202"/>
                      <a:gd name="T10" fmla="*/ 150 w 327"/>
                      <a:gd name="T11" fmla="*/ 9 h 202"/>
                      <a:gd name="T12" fmla="*/ 171 w 327"/>
                      <a:gd name="T13" fmla="*/ 2 h 202"/>
                      <a:gd name="T14" fmla="*/ 205 w 327"/>
                      <a:gd name="T15" fmla="*/ 0 h 202"/>
                      <a:gd name="T16" fmla="*/ 226 w 327"/>
                      <a:gd name="T17" fmla="*/ 23 h 202"/>
                      <a:gd name="T18" fmla="*/ 236 w 327"/>
                      <a:gd name="T19" fmla="*/ 42 h 202"/>
                      <a:gd name="T20" fmla="*/ 264 w 327"/>
                      <a:gd name="T21" fmla="*/ 51 h 202"/>
                      <a:gd name="T22" fmla="*/ 285 w 327"/>
                      <a:gd name="T23" fmla="*/ 61 h 202"/>
                      <a:gd name="T24" fmla="*/ 308 w 327"/>
                      <a:gd name="T25" fmla="*/ 63 h 202"/>
                      <a:gd name="T26" fmla="*/ 327 w 327"/>
                      <a:gd name="T27" fmla="*/ 70 h 202"/>
                      <a:gd name="T28" fmla="*/ 325 w 327"/>
                      <a:gd name="T29" fmla="*/ 93 h 202"/>
                      <a:gd name="T30" fmla="*/ 310 w 327"/>
                      <a:gd name="T31" fmla="*/ 114 h 202"/>
                      <a:gd name="T32" fmla="*/ 297 w 327"/>
                      <a:gd name="T33" fmla="*/ 131 h 202"/>
                      <a:gd name="T34" fmla="*/ 283 w 327"/>
                      <a:gd name="T35" fmla="*/ 139 h 202"/>
                      <a:gd name="T36" fmla="*/ 266 w 327"/>
                      <a:gd name="T37" fmla="*/ 146 h 202"/>
                      <a:gd name="T38" fmla="*/ 247 w 327"/>
                      <a:gd name="T39" fmla="*/ 146 h 202"/>
                      <a:gd name="T40" fmla="*/ 245 w 327"/>
                      <a:gd name="T41" fmla="*/ 158 h 202"/>
                      <a:gd name="T42" fmla="*/ 245 w 327"/>
                      <a:gd name="T43" fmla="*/ 152 h 202"/>
                      <a:gd name="T44" fmla="*/ 232 w 327"/>
                      <a:gd name="T45" fmla="*/ 162 h 202"/>
                      <a:gd name="T46" fmla="*/ 217 w 327"/>
                      <a:gd name="T47" fmla="*/ 162 h 202"/>
                      <a:gd name="T48" fmla="*/ 234 w 327"/>
                      <a:gd name="T49" fmla="*/ 167 h 202"/>
                      <a:gd name="T50" fmla="*/ 236 w 327"/>
                      <a:gd name="T51" fmla="*/ 173 h 202"/>
                      <a:gd name="T52" fmla="*/ 245 w 327"/>
                      <a:gd name="T53" fmla="*/ 181 h 202"/>
                      <a:gd name="T54" fmla="*/ 236 w 327"/>
                      <a:gd name="T55" fmla="*/ 162 h 202"/>
                      <a:gd name="T56" fmla="*/ 253 w 327"/>
                      <a:gd name="T57" fmla="*/ 181 h 202"/>
                      <a:gd name="T58" fmla="*/ 270 w 327"/>
                      <a:gd name="T59" fmla="*/ 175 h 202"/>
                      <a:gd name="T60" fmla="*/ 272 w 327"/>
                      <a:gd name="T61" fmla="*/ 188 h 202"/>
                      <a:gd name="T62" fmla="*/ 243 w 327"/>
                      <a:gd name="T63" fmla="*/ 194 h 202"/>
                      <a:gd name="T64" fmla="*/ 217 w 327"/>
                      <a:gd name="T65" fmla="*/ 198 h 202"/>
                      <a:gd name="T66" fmla="*/ 207 w 327"/>
                      <a:gd name="T67" fmla="*/ 181 h 202"/>
                      <a:gd name="T68" fmla="*/ 217 w 327"/>
                      <a:gd name="T69" fmla="*/ 171 h 202"/>
                      <a:gd name="T70" fmla="*/ 213 w 327"/>
                      <a:gd name="T71" fmla="*/ 165 h 202"/>
                      <a:gd name="T72" fmla="*/ 192 w 327"/>
                      <a:gd name="T73" fmla="*/ 162 h 202"/>
                      <a:gd name="T74" fmla="*/ 184 w 327"/>
                      <a:gd name="T75" fmla="*/ 154 h 202"/>
                      <a:gd name="T76" fmla="*/ 190 w 327"/>
                      <a:gd name="T77" fmla="*/ 152 h 202"/>
                      <a:gd name="T78" fmla="*/ 184 w 327"/>
                      <a:gd name="T79" fmla="*/ 148 h 202"/>
                      <a:gd name="T80" fmla="*/ 177 w 327"/>
                      <a:gd name="T81" fmla="*/ 148 h 202"/>
                      <a:gd name="T82" fmla="*/ 162 w 327"/>
                      <a:gd name="T83" fmla="*/ 158 h 202"/>
                      <a:gd name="T84" fmla="*/ 148 w 327"/>
                      <a:gd name="T85" fmla="*/ 175 h 202"/>
                      <a:gd name="T86" fmla="*/ 146 w 327"/>
                      <a:gd name="T87" fmla="*/ 183 h 202"/>
                      <a:gd name="T88" fmla="*/ 127 w 327"/>
                      <a:gd name="T89" fmla="*/ 183 h 202"/>
                      <a:gd name="T90" fmla="*/ 125 w 327"/>
                      <a:gd name="T91" fmla="*/ 173 h 202"/>
                      <a:gd name="T92" fmla="*/ 135 w 327"/>
                      <a:gd name="T93" fmla="*/ 154 h 202"/>
                      <a:gd name="T94" fmla="*/ 146 w 327"/>
                      <a:gd name="T95" fmla="*/ 150 h 202"/>
                      <a:gd name="T96" fmla="*/ 135 w 327"/>
                      <a:gd name="T97" fmla="*/ 133 h 202"/>
                      <a:gd name="T98" fmla="*/ 118 w 327"/>
                      <a:gd name="T99" fmla="*/ 110 h 202"/>
                      <a:gd name="T100" fmla="*/ 99 w 327"/>
                      <a:gd name="T101" fmla="*/ 106 h 202"/>
                      <a:gd name="T102" fmla="*/ 85 w 327"/>
                      <a:gd name="T103" fmla="*/ 101 h 202"/>
                      <a:gd name="T104" fmla="*/ 80 w 327"/>
                      <a:gd name="T105" fmla="*/ 114 h 202"/>
                      <a:gd name="T106" fmla="*/ 51 w 327"/>
                      <a:gd name="T107" fmla="*/ 124 h 202"/>
                      <a:gd name="T108" fmla="*/ 28 w 327"/>
                      <a:gd name="T109" fmla="*/ 118 h 202"/>
                      <a:gd name="T110" fmla="*/ 9 w 327"/>
                      <a:gd name="T111" fmla="*/ 114 h 202"/>
                      <a:gd name="T112" fmla="*/ 4 w 327"/>
                      <a:gd name="T113" fmla="*/ 91 h 202"/>
                      <a:gd name="T114" fmla="*/ 21 w 327"/>
                      <a:gd name="T115" fmla="*/ 59 h 202"/>
                      <a:gd name="T116" fmla="*/ 28 w 327"/>
                      <a:gd name="T117" fmla="*/ 44 h 202"/>
                      <a:gd name="T118" fmla="*/ 19 w 327"/>
                      <a:gd name="T119" fmla="*/ 2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7" h="202">
                        <a:moveTo>
                          <a:pt x="19" y="19"/>
                        </a:moveTo>
                        <a:lnTo>
                          <a:pt x="23" y="17"/>
                        </a:lnTo>
                        <a:lnTo>
                          <a:pt x="30" y="21"/>
                        </a:lnTo>
                        <a:lnTo>
                          <a:pt x="32" y="19"/>
                        </a:lnTo>
                        <a:lnTo>
                          <a:pt x="47" y="17"/>
                        </a:lnTo>
                        <a:lnTo>
                          <a:pt x="53" y="17"/>
                        </a:lnTo>
                        <a:lnTo>
                          <a:pt x="57" y="13"/>
                        </a:lnTo>
                        <a:lnTo>
                          <a:pt x="59" y="13"/>
                        </a:lnTo>
                        <a:lnTo>
                          <a:pt x="66" y="17"/>
                        </a:lnTo>
                        <a:lnTo>
                          <a:pt x="76" y="19"/>
                        </a:lnTo>
                        <a:lnTo>
                          <a:pt x="80" y="21"/>
                        </a:lnTo>
                        <a:lnTo>
                          <a:pt x="82" y="23"/>
                        </a:lnTo>
                        <a:lnTo>
                          <a:pt x="89" y="21"/>
                        </a:lnTo>
                        <a:lnTo>
                          <a:pt x="93" y="23"/>
                        </a:lnTo>
                        <a:lnTo>
                          <a:pt x="95" y="23"/>
                        </a:lnTo>
                        <a:lnTo>
                          <a:pt x="97" y="21"/>
                        </a:lnTo>
                        <a:lnTo>
                          <a:pt x="101" y="21"/>
                        </a:lnTo>
                        <a:lnTo>
                          <a:pt x="106" y="23"/>
                        </a:lnTo>
                        <a:lnTo>
                          <a:pt x="112" y="19"/>
                        </a:lnTo>
                        <a:lnTo>
                          <a:pt x="116" y="21"/>
                        </a:lnTo>
                        <a:lnTo>
                          <a:pt x="118" y="23"/>
                        </a:lnTo>
                        <a:lnTo>
                          <a:pt x="120" y="25"/>
                        </a:lnTo>
                        <a:lnTo>
                          <a:pt x="125" y="21"/>
                        </a:lnTo>
                        <a:lnTo>
                          <a:pt x="129" y="21"/>
                        </a:lnTo>
                        <a:lnTo>
                          <a:pt x="133" y="23"/>
                        </a:lnTo>
                        <a:lnTo>
                          <a:pt x="137" y="21"/>
                        </a:lnTo>
                        <a:lnTo>
                          <a:pt x="141" y="23"/>
                        </a:lnTo>
                        <a:lnTo>
                          <a:pt x="146" y="23"/>
                        </a:lnTo>
                        <a:lnTo>
                          <a:pt x="146" y="17"/>
                        </a:lnTo>
                        <a:lnTo>
                          <a:pt x="150" y="9"/>
                        </a:lnTo>
                        <a:lnTo>
                          <a:pt x="154" y="9"/>
                        </a:lnTo>
                        <a:lnTo>
                          <a:pt x="162" y="6"/>
                        </a:lnTo>
                        <a:lnTo>
                          <a:pt x="167" y="6"/>
                        </a:lnTo>
                        <a:lnTo>
                          <a:pt x="171" y="6"/>
                        </a:lnTo>
                        <a:lnTo>
                          <a:pt x="171" y="2"/>
                        </a:lnTo>
                        <a:lnTo>
                          <a:pt x="175" y="0"/>
                        </a:lnTo>
                        <a:lnTo>
                          <a:pt x="184" y="2"/>
                        </a:lnTo>
                        <a:lnTo>
                          <a:pt x="194" y="2"/>
                        </a:lnTo>
                        <a:lnTo>
                          <a:pt x="198" y="0"/>
                        </a:lnTo>
                        <a:lnTo>
                          <a:pt x="205" y="0"/>
                        </a:lnTo>
                        <a:lnTo>
                          <a:pt x="207" y="9"/>
                        </a:lnTo>
                        <a:lnTo>
                          <a:pt x="211" y="13"/>
                        </a:lnTo>
                        <a:lnTo>
                          <a:pt x="209" y="17"/>
                        </a:lnTo>
                        <a:lnTo>
                          <a:pt x="215" y="25"/>
                        </a:lnTo>
                        <a:lnTo>
                          <a:pt x="226" y="23"/>
                        </a:lnTo>
                        <a:lnTo>
                          <a:pt x="230" y="25"/>
                        </a:lnTo>
                        <a:lnTo>
                          <a:pt x="230" y="30"/>
                        </a:lnTo>
                        <a:lnTo>
                          <a:pt x="234" y="32"/>
                        </a:lnTo>
                        <a:lnTo>
                          <a:pt x="234" y="36"/>
                        </a:lnTo>
                        <a:lnTo>
                          <a:pt x="236" y="42"/>
                        </a:lnTo>
                        <a:lnTo>
                          <a:pt x="245" y="51"/>
                        </a:lnTo>
                        <a:lnTo>
                          <a:pt x="249" y="49"/>
                        </a:lnTo>
                        <a:lnTo>
                          <a:pt x="253" y="51"/>
                        </a:lnTo>
                        <a:lnTo>
                          <a:pt x="259" y="49"/>
                        </a:lnTo>
                        <a:lnTo>
                          <a:pt x="264" y="51"/>
                        </a:lnTo>
                        <a:lnTo>
                          <a:pt x="270" y="44"/>
                        </a:lnTo>
                        <a:lnTo>
                          <a:pt x="272" y="44"/>
                        </a:lnTo>
                        <a:lnTo>
                          <a:pt x="276" y="55"/>
                        </a:lnTo>
                        <a:lnTo>
                          <a:pt x="283" y="59"/>
                        </a:lnTo>
                        <a:lnTo>
                          <a:pt x="285" y="61"/>
                        </a:lnTo>
                        <a:lnTo>
                          <a:pt x="289" y="59"/>
                        </a:lnTo>
                        <a:lnTo>
                          <a:pt x="295" y="61"/>
                        </a:lnTo>
                        <a:lnTo>
                          <a:pt x="299" y="61"/>
                        </a:lnTo>
                        <a:lnTo>
                          <a:pt x="304" y="63"/>
                        </a:lnTo>
                        <a:lnTo>
                          <a:pt x="308" y="63"/>
                        </a:lnTo>
                        <a:lnTo>
                          <a:pt x="314" y="65"/>
                        </a:lnTo>
                        <a:lnTo>
                          <a:pt x="321" y="68"/>
                        </a:lnTo>
                        <a:lnTo>
                          <a:pt x="323" y="63"/>
                        </a:lnTo>
                        <a:lnTo>
                          <a:pt x="325" y="70"/>
                        </a:lnTo>
                        <a:lnTo>
                          <a:pt x="327" y="70"/>
                        </a:lnTo>
                        <a:lnTo>
                          <a:pt x="327" y="76"/>
                        </a:lnTo>
                        <a:lnTo>
                          <a:pt x="325" y="80"/>
                        </a:lnTo>
                        <a:lnTo>
                          <a:pt x="321" y="80"/>
                        </a:lnTo>
                        <a:lnTo>
                          <a:pt x="318" y="89"/>
                        </a:lnTo>
                        <a:lnTo>
                          <a:pt x="325" y="93"/>
                        </a:lnTo>
                        <a:lnTo>
                          <a:pt x="325" y="99"/>
                        </a:lnTo>
                        <a:lnTo>
                          <a:pt x="323" y="108"/>
                        </a:lnTo>
                        <a:lnTo>
                          <a:pt x="323" y="112"/>
                        </a:lnTo>
                        <a:lnTo>
                          <a:pt x="321" y="114"/>
                        </a:lnTo>
                        <a:lnTo>
                          <a:pt x="310" y="114"/>
                        </a:lnTo>
                        <a:lnTo>
                          <a:pt x="306" y="122"/>
                        </a:lnTo>
                        <a:lnTo>
                          <a:pt x="304" y="122"/>
                        </a:lnTo>
                        <a:lnTo>
                          <a:pt x="302" y="133"/>
                        </a:lnTo>
                        <a:lnTo>
                          <a:pt x="299" y="133"/>
                        </a:lnTo>
                        <a:lnTo>
                          <a:pt x="297" y="131"/>
                        </a:lnTo>
                        <a:lnTo>
                          <a:pt x="295" y="131"/>
                        </a:lnTo>
                        <a:lnTo>
                          <a:pt x="291" y="133"/>
                        </a:lnTo>
                        <a:lnTo>
                          <a:pt x="287" y="133"/>
                        </a:lnTo>
                        <a:lnTo>
                          <a:pt x="283" y="135"/>
                        </a:lnTo>
                        <a:lnTo>
                          <a:pt x="283" y="139"/>
                        </a:lnTo>
                        <a:lnTo>
                          <a:pt x="278" y="139"/>
                        </a:lnTo>
                        <a:lnTo>
                          <a:pt x="276" y="141"/>
                        </a:lnTo>
                        <a:lnTo>
                          <a:pt x="272" y="146"/>
                        </a:lnTo>
                        <a:lnTo>
                          <a:pt x="270" y="146"/>
                        </a:lnTo>
                        <a:lnTo>
                          <a:pt x="266" y="146"/>
                        </a:lnTo>
                        <a:lnTo>
                          <a:pt x="262" y="148"/>
                        </a:lnTo>
                        <a:lnTo>
                          <a:pt x="257" y="148"/>
                        </a:lnTo>
                        <a:lnTo>
                          <a:pt x="253" y="150"/>
                        </a:lnTo>
                        <a:lnTo>
                          <a:pt x="251" y="150"/>
                        </a:lnTo>
                        <a:lnTo>
                          <a:pt x="247" y="146"/>
                        </a:lnTo>
                        <a:lnTo>
                          <a:pt x="247" y="146"/>
                        </a:lnTo>
                        <a:lnTo>
                          <a:pt x="247" y="148"/>
                        </a:lnTo>
                        <a:lnTo>
                          <a:pt x="249" y="150"/>
                        </a:lnTo>
                        <a:lnTo>
                          <a:pt x="249" y="154"/>
                        </a:lnTo>
                        <a:lnTo>
                          <a:pt x="245" y="158"/>
                        </a:lnTo>
                        <a:lnTo>
                          <a:pt x="243" y="160"/>
                        </a:lnTo>
                        <a:lnTo>
                          <a:pt x="240" y="158"/>
                        </a:lnTo>
                        <a:lnTo>
                          <a:pt x="243" y="158"/>
                        </a:lnTo>
                        <a:lnTo>
                          <a:pt x="247" y="154"/>
                        </a:lnTo>
                        <a:lnTo>
                          <a:pt x="245" y="152"/>
                        </a:lnTo>
                        <a:lnTo>
                          <a:pt x="243" y="150"/>
                        </a:lnTo>
                        <a:lnTo>
                          <a:pt x="243" y="152"/>
                        </a:lnTo>
                        <a:lnTo>
                          <a:pt x="236" y="158"/>
                        </a:lnTo>
                        <a:lnTo>
                          <a:pt x="234" y="160"/>
                        </a:lnTo>
                        <a:lnTo>
                          <a:pt x="232" y="162"/>
                        </a:lnTo>
                        <a:lnTo>
                          <a:pt x="228" y="162"/>
                        </a:lnTo>
                        <a:lnTo>
                          <a:pt x="226" y="160"/>
                        </a:lnTo>
                        <a:lnTo>
                          <a:pt x="224" y="162"/>
                        </a:lnTo>
                        <a:lnTo>
                          <a:pt x="219" y="160"/>
                        </a:lnTo>
                        <a:lnTo>
                          <a:pt x="217" y="162"/>
                        </a:lnTo>
                        <a:lnTo>
                          <a:pt x="222" y="165"/>
                        </a:lnTo>
                        <a:lnTo>
                          <a:pt x="228" y="165"/>
                        </a:lnTo>
                        <a:lnTo>
                          <a:pt x="230" y="167"/>
                        </a:lnTo>
                        <a:lnTo>
                          <a:pt x="232" y="169"/>
                        </a:lnTo>
                        <a:lnTo>
                          <a:pt x="234" y="167"/>
                        </a:lnTo>
                        <a:lnTo>
                          <a:pt x="236" y="169"/>
                        </a:lnTo>
                        <a:lnTo>
                          <a:pt x="234" y="171"/>
                        </a:lnTo>
                        <a:lnTo>
                          <a:pt x="234" y="173"/>
                        </a:lnTo>
                        <a:lnTo>
                          <a:pt x="236" y="173"/>
                        </a:lnTo>
                        <a:lnTo>
                          <a:pt x="236" y="173"/>
                        </a:lnTo>
                        <a:lnTo>
                          <a:pt x="236" y="175"/>
                        </a:lnTo>
                        <a:lnTo>
                          <a:pt x="238" y="173"/>
                        </a:lnTo>
                        <a:lnTo>
                          <a:pt x="240" y="175"/>
                        </a:lnTo>
                        <a:lnTo>
                          <a:pt x="243" y="179"/>
                        </a:lnTo>
                        <a:lnTo>
                          <a:pt x="245" y="181"/>
                        </a:lnTo>
                        <a:lnTo>
                          <a:pt x="249" y="183"/>
                        </a:lnTo>
                        <a:lnTo>
                          <a:pt x="251" y="181"/>
                        </a:lnTo>
                        <a:lnTo>
                          <a:pt x="245" y="175"/>
                        </a:lnTo>
                        <a:lnTo>
                          <a:pt x="236" y="167"/>
                        </a:lnTo>
                        <a:lnTo>
                          <a:pt x="236" y="162"/>
                        </a:lnTo>
                        <a:lnTo>
                          <a:pt x="236" y="160"/>
                        </a:lnTo>
                        <a:lnTo>
                          <a:pt x="240" y="165"/>
                        </a:lnTo>
                        <a:lnTo>
                          <a:pt x="240" y="171"/>
                        </a:lnTo>
                        <a:lnTo>
                          <a:pt x="251" y="181"/>
                        </a:lnTo>
                        <a:lnTo>
                          <a:pt x="253" y="181"/>
                        </a:lnTo>
                        <a:lnTo>
                          <a:pt x="257" y="179"/>
                        </a:lnTo>
                        <a:lnTo>
                          <a:pt x="259" y="179"/>
                        </a:lnTo>
                        <a:lnTo>
                          <a:pt x="264" y="181"/>
                        </a:lnTo>
                        <a:lnTo>
                          <a:pt x="264" y="177"/>
                        </a:lnTo>
                        <a:lnTo>
                          <a:pt x="270" y="175"/>
                        </a:lnTo>
                        <a:lnTo>
                          <a:pt x="276" y="177"/>
                        </a:lnTo>
                        <a:lnTo>
                          <a:pt x="274" y="179"/>
                        </a:lnTo>
                        <a:lnTo>
                          <a:pt x="272" y="181"/>
                        </a:lnTo>
                        <a:lnTo>
                          <a:pt x="274" y="183"/>
                        </a:lnTo>
                        <a:lnTo>
                          <a:pt x="272" y="188"/>
                        </a:lnTo>
                        <a:lnTo>
                          <a:pt x="266" y="188"/>
                        </a:lnTo>
                        <a:lnTo>
                          <a:pt x="257" y="186"/>
                        </a:lnTo>
                        <a:lnTo>
                          <a:pt x="253" y="188"/>
                        </a:lnTo>
                        <a:lnTo>
                          <a:pt x="249" y="194"/>
                        </a:lnTo>
                        <a:lnTo>
                          <a:pt x="243" y="194"/>
                        </a:lnTo>
                        <a:lnTo>
                          <a:pt x="234" y="200"/>
                        </a:lnTo>
                        <a:lnTo>
                          <a:pt x="226" y="202"/>
                        </a:lnTo>
                        <a:lnTo>
                          <a:pt x="219" y="202"/>
                        </a:lnTo>
                        <a:lnTo>
                          <a:pt x="215" y="200"/>
                        </a:lnTo>
                        <a:lnTo>
                          <a:pt x="217" y="198"/>
                        </a:lnTo>
                        <a:lnTo>
                          <a:pt x="219" y="192"/>
                        </a:lnTo>
                        <a:lnTo>
                          <a:pt x="219" y="190"/>
                        </a:lnTo>
                        <a:lnTo>
                          <a:pt x="213" y="183"/>
                        </a:lnTo>
                        <a:lnTo>
                          <a:pt x="211" y="183"/>
                        </a:lnTo>
                        <a:lnTo>
                          <a:pt x="207" y="181"/>
                        </a:lnTo>
                        <a:lnTo>
                          <a:pt x="203" y="183"/>
                        </a:lnTo>
                        <a:lnTo>
                          <a:pt x="200" y="183"/>
                        </a:lnTo>
                        <a:lnTo>
                          <a:pt x="205" y="177"/>
                        </a:lnTo>
                        <a:lnTo>
                          <a:pt x="211" y="173"/>
                        </a:lnTo>
                        <a:lnTo>
                          <a:pt x="217" y="171"/>
                        </a:lnTo>
                        <a:lnTo>
                          <a:pt x="219" y="171"/>
                        </a:lnTo>
                        <a:lnTo>
                          <a:pt x="217" y="167"/>
                        </a:lnTo>
                        <a:lnTo>
                          <a:pt x="215" y="162"/>
                        </a:lnTo>
                        <a:lnTo>
                          <a:pt x="213" y="162"/>
                        </a:lnTo>
                        <a:lnTo>
                          <a:pt x="213" y="165"/>
                        </a:lnTo>
                        <a:lnTo>
                          <a:pt x="209" y="162"/>
                        </a:lnTo>
                        <a:lnTo>
                          <a:pt x="205" y="160"/>
                        </a:lnTo>
                        <a:lnTo>
                          <a:pt x="200" y="162"/>
                        </a:lnTo>
                        <a:lnTo>
                          <a:pt x="196" y="165"/>
                        </a:lnTo>
                        <a:lnTo>
                          <a:pt x="192" y="162"/>
                        </a:lnTo>
                        <a:lnTo>
                          <a:pt x="190" y="162"/>
                        </a:lnTo>
                        <a:lnTo>
                          <a:pt x="186" y="158"/>
                        </a:lnTo>
                        <a:lnTo>
                          <a:pt x="188" y="158"/>
                        </a:lnTo>
                        <a:lnTo>
                          <a:pt x="190" y="156"/>
                        </a:lnTo>
                        <a:lnTo>
                          <a:pt x="184" y="154"/>
                        </a:lnTo>
                        <a:lnTo>
                          <a:pt x="175" y="154"/>
                        </a:lnTo>
                        <a:lnTo>
                          <a:pt x="175" y="152"/>
                        </a:lnTo>
                        <a:lnTo>
                          <a:pt x="179" y="152"/>
                        </a:lnTo>
                        <a:lnTo>
                          <a:pt x="186" y="152"/>
                        </a:lnTo>
                        <a:lnTo>
                          <a:pt x="190" y="152"/>
                        </a:lnTo>
                        <a:lnTo>
                          <a:pt x="192" y="150"/>
                        </a:lnTo>
                        <a:lnTo>
                          <a:pt x="196" y="148"/>
                        </a:lnTo>
                        <a:lnTo>
                          <a:pt x="190" y="150"/>
                        </a:lnTo>
                        <a:lnTo>
                          <a:pt x="188" y="148"/>
                        </a:lnTo>
                        <a:lnTo>
                          <a:pt x="184" y="148"/>
                        </a:lnTo>
                        <a:lnTo>
                          <a:pt x="184" y="143"/>
                        </a:lnTo>
                        <a:lnTo>
                          <a:pt x="181" y="148"/>
                        </a:lnTo>
                        <a:lnTo>
                          <a:pt x="179" y="150"/>
                        </a:lnTo>
                        <a:lnTo>
                          <a:pt x="177" y="150"/>
                        </a:lnTo>
                        <a:lnTo>
                          <a:pt x="177" y="148"/>
                        </a:lnTo>
                        <a:lnTo>
                          <a:pt x="175" y="146"/>
                        </a:lnTo>
                        <a:lnTo>
                          <a:pt x="171" y="152"/>
                        </a:lnTo>
                        <a:lnTo>
                          <a:pt x="165" y="152"/>
                        </a:lnTo>
                        <a:lnTo>
                          <a:pt x="162" y="154"/>
                        </a:lnTo>
                        <a:lnTo>
                          <a:pt x="162" y="158"/>
                        </a:lnTo>
                        <a:lnTo>
                          <a:pt x="158" y="165"/>
                        </a:lnTo>
                        <a:lnTo>
                          <a:pt x="156" y="165"/>
                        </a:lnTo>
                        <a:lnTo>
                          <a:pt x="158" y="167"/>
                        </a:lnTo>
                        <a:lnTo>
                          <a:pt x="150" y="175"/>
                        </a:lnTo>
                        <a:lnTo>
                          <a:pt x="148" y="175"/>
                        </a:lnTo>
                        <a:lnTo>
                          <a:pt x="146" y="173"/>
                        </a:lnTo>
                        <a:lnTo>
                          <a:pt x="146" y="175"/>
                        </a:lnTo>
                        <a:lnTo>
                          <a:pt x="146" y="179"/>
                        </a:lnTo>
                        <a:lnTo>
                          <a:pt x="148" y="181"/>
                        </a:lnTo>
                        <a:lnTo>
                          <a:pt x="146" y="183"/>
                        </a:lnTo>
                        <a:lnTo>
                          <a:pt x="146" y="183"/>
                        </a:lnTo>
                        <a:lnTo>
                          <a:pt x="144" y="181"/>
                        </a:lnTo>
                        <a:lnTo>
                          <a:pt x="137" y="181"/>
                        </a:lnTo>
                        <a:lnTo>
                          <a:pt x="133" y="183"/>
                        </a:lnTo>
                        <a:lnTo>
                          <a:pt x="127" y="183"/>
                        </a:lnTo>
                        <a:lnTo>
                          <a:pt x="120" y="183"/>
                        </a:lnTo>
                        <a:lnTo>
                          <a:pt x="118" y="177"/>
                        </a:lnTo>
                        <a:lnTo>
                          <a:pt x="120" y="175"/>
                        </a:lnTo>
                        <a:lnTo>
                          <a:pt x="125" y="177"/>
                        </a:lnTo>
                        <a:lnTo>
                          <a:pt x="125" y="173"/>
                        </a:lnTo>
                        <a:lnTo>
                          <a:pt x="129" y="167"/>
                        </a:lnTo>
                        <a:lnTo>
                          <a:pt x="131" y="167"/>
                        </a:lnTo>
                        <a:lnTo>
                          <a:pt x="129" y="162"/>
                        </a:lnTo>
                        <a:lnTo>
                          <a:pt x="131" y="154"/>
                        </a:lnTo>
                        <a:lnTo>
                          <a:pt x="135" y="154"/>
                        </a:lnTo>
                        <a:lnTo>
                          <a:pt x="139" y="152"/>
                        </a:lnTo>
                        <a:lnTo>
                          <a:pt x="141" y="154"/>
                        </a:lnTo>
                        <a:lnTo>
                          <a:pt x="148" y="154"/>
                        </a:lnTo>
                        <a:lnTo>
                          <a:pt x="150" y="152"/>
                        </a:lnTo>
                        <a:lnTo>
                          <a:pt x="146" y="150"/>
                        </a:lnTo>
                        <a:lnTo>
                          <a:pt x="148" y="146"/>
                        </a:lnTo>
                        <a:lnTo>
                          <a:pt x="148" y="141"/>
                        </a:lnTo>
                        <a:lnTo>
                          <a:pt x="141" y="139"/>
                        </a:lnTo>
                        <a:lnTo>
                          <a:pt x="135" y="135"/>
                        </a:lnTo>
                        <a:lnTo>
                          <a:pt x="135" y="133"/>
                        </a:lnTo>
                        <a:lnTo>
                          <a:pt x="131" y="131"/>
                        </a:lnTo>
                        <a:lnTo>
                          <a:pt x="131" y="124"/>
                        </a:lnTo>
                        <a:lnTo>
                          <a:pt x="131" y="118"/>
                        </a:lnTo>
                        <a:lnTo>
                          <a:pt x="125" y="116"/>
                        </a:lnTo>
                        <a:lnTo>
                          <a:pt x="118" y="110"/>
                        </a:lnTo>
                        <a:lnTo>
                          <a:pt x="116" y="110"/>
                        </a:lnTo>
                        <a:lnTo>
                          <a:pt x="116" y="112"/>
                        </a:lnTo>
                        <a:lnTo>
                          <a:pt x="110" y="112"/>
                        </a:lnTo>
                        <a:lnTo>
                          <a:pt x="103" y="106"/>
                        </a:lnTo>
                        <a:lnTo>
                          <a:pt x="99" y="106"/>
                        </a:lnTo>
                        <a:lnTo>
                          <a:pt x="95" y="101"/>
                        </a:lnTo>
                        <a:lnTo>
                          <a:pt x="93" y="103"/>
                        </a:lnTo>
                        <a:lnTo>
                          <a:pt x="89" y="103"/>
                        </a:lnTo>
                        <a:lnTo>
                          <a:pt x="89" y="103"/>
                        </a:lnTo>
                        <a:lnTo>
                          <a:pt x="85" y="101"/>
                        </a:lnTo>
                        <a:lnTo>
                          <a:pt x="85" y="103"/>
                        </a:lnTo>
                        <a:lnTo>
                          <a:pt x="80" y="101"/>
                        </a:lnTo>
                        <a:lnTo>
                          <a:pt x="80" y="108"/>
                        </a:lnTo>
                        <a:lnTo>
                          <a:pt x="80" y="110"/>
                        </a:lnTo>
                        <a:lnTo>
                          <a:pt x="80" y="114"/>
                        </a:lnTo>
                        <a:lnTo>
                          <a:pt x="76" y="116"/>
                        </a:lnTo>
                        <a:lnTo>
                          <a:pt x="72" y="118"/>
                        </a:lnTo>
                        <a:lnTo>
                          <a:pt x="59" y="120"/>
                        </a:lnTo>
                        <a:lnTo>
                          <a:pt x="55" y="124"/>
                        </a:lnTo>
                        <a:lnTo>
                          <a:pt x="51" y="124"/>
                        </a:lnTo>
                        <a:lnTo>
                          <a:pt x="44" y="127"/>
                        </a:lnTo>
                        <a:lnTo>
                          <a:pt x="40" y="124"/>
                        </a:lnTo>
                        <a:lnTo>
                          <a:pt x="38" y="122"/>
                        </a:lnTo>
                        <a:lnTo>
                          <a:pt x="34" y="120"/>
                        </a:lnTo>
                        <a:lnTo>
                          <a:pt x="28" y="118"/>
                        </a:lnTo>
                        <a:lnTo>
                          <a:pt x="21" y="114"/>
                        </a:lnTo>
                        <a:lnTo>
                          <a:pt x="17" y="114"/>
                        </a:lnTo>
                        <a:lnTo>
                          <a:pt x="15" y="118"/>
                        </a:lnTo>
                        <a:lnTo>
                          <a:pt x="11" y="118"/>
                        </a:lnTo>
                        <a:lnTo>
                          <a:pt x="9" y="114"/>
                        </a:lnTo>
                        <a:lnTo>
                          <a:pt x="4" y="110"/>
                        </a:lnTo>
                        <a:lnTo>
                          <a:pt x="0" y="106"/>
                        </a:lnTo>
                        <a:lnTo>
                          <a:pt x="0" y="106"/>
                        </a:lnTo>
                        <a:lnTo>
                          <a:pt x="0" y="99"/>
                        </a:lnTo>
                        <a:lnTo>
                          <a:pt x="4" y="91"/>
                        </a:lnTo>
                        <a:lnTo>
                          <a:pt x="9" y="91"/>
                        </a:lnTo>
                        <a:lnTo>
                          <a:pt x="9" y="84"/>
                        </a:lnTo>
                        <a:lnTo>
                          <a:pt x="9" y="78"/>
                        </a:lnTo>
                        <a:lnTo>
                          <a:pt x="21" y="65"/>
                        </a:lnTo>
                        <a:lnTo>
                          <a:pt x="21" y="59"/>
                        </a:lnTo>
                        <a:lnTo>
                          <a:pt x="25" y="57"/>
                        </a:lnTo>
                        <a:lnTo>
                          <a:pt x="28" y="55"/>
                        </a:lnTo>
                        <a:lnTo>
                          <a:pt x="30" y="51"/>
                        </a:lnTo>
                        <a:lnTo>
                          <a:pt x="28" y="46"/>
                        </a:lnTo>
                        <a:lnTo>
                          <a:pt x="28" y="44"/>
                        </a:lnTo>
                        <a:lnTo>
                          <a:pt x="30" y="42"/>
                        </a:lnTo>
                        <a:lnTo>
                          <a:pt x="25" y="40"/>
                        </a:lnTo>
                        <a:lnTo>
                          <a:pt x="21" y="34"/>
                        </a:lnTo>
                        <a:lnTo>
                          <a:pt x="19" y="32"/>
                        </a:lnTo>
                        <a:lnTo>
                          <a:pt x="19" y="21"/>
                        </a:lnTo>
                        <a:lnTo>
                          <a:pt x="19" y="19"/>
                        </a:lnTo>
                        <a:close/>
                      </a:path>
                    </a:pathLst>
                  </a:custGeom>
                  <a:solidFill>
                    <a:schemeClr val="bg1">
                      <a:lumMod val="75000"/>
                    </a:schemeClr>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7" name="Freeform 53">
                    <a:extLst>
                      <a:ext uri="{FF2B5EF4-FFF2-40B4-BE49-F238E27FC236}">
                        <a16:creationId xmlns:a16="http://schemas.microsoft.com/office/drawing/2014/main" id="{6FB140C4-B0D5-4AE2-909D-372C2AC59D57}"/>
                      </a:ext>
                    </a:extLst>
                  </p:cNvPr>
                  <p:cNvSpPr>
                    <a:spLocks/>
                  </p:cNvSpPr>
                  <p:nvPr/>
                </p:nvSpPr>
                <p:spPr bwMode="auto">
                  <a:xfrm>
                    <a:off x="5195383" y="3379221"/>
                    <a:ext cx="96671" cy="104957"/>
                  </a:xfrm>
                  <a:custGeom>
                    <a:avLst/>
                    <a:gdLst>
                      <a:gd name="T0" fmla="*/ 0 w 70"/>
                      <a:gd name="T1" fmla="*/ 13 h 76"/>
                      <a:gd name="T2" fmla="*/ 0 w 70"/>
                      <a:gd name="T3" fmla="*/ 9 h 76"/>
                      <a:gd name="T4" fmla="*/ 0 w 70"/>
                      <a:gd name="T5" fmla="*/ 7 h 76"/>
                      <a:gd name="T6" fmla="*/ 0 w 70"/>
                      <a:gd name="T7" fmla="*/ 0 h 76"/>
                      <a:gd name="T8" fmla="*/ 5 w 70"/>
                      <a:gd name="T9" fmla="*/ 2 h 76"/>
                      <a:gd name="T10" fmla="*/ 5 w 70"/>
                      <a:gd name="T11" fmla="*/ 0 h 76"/>
                      <a:gd name="T12" fmla="*/ 9 w 70"/>
                      <a:gd name="T13" fmla="*/ 2 h 76"/>
                      <a:gd name="T14" fmla="*/ 9 w 70"/>
                      <a:gd name="T15" fmla="*/ 2 h 76"/>
                      <a:gd name="T16" fmla="*/ 13 w 70"/>
                      <a:gd name="T17" fmla="*/ 2 h 76"/>
                      <a:gd name="T18" fmla="*/ 15 w 70"/>
                      <a:gd name="T19" fmla="*/ 0 h 76"/>
                      <a:gd name="T20" fmla="*/ 19 w 70"/>
                      <a:gd name="T21" fmla="*/ 5 h 76"/>
                      <a:gd name="T22" fmla="*/ 23 w 70"/>
                      <a:gd name="T23" fmla="*/ 5 h 76"/>
                      <a:gd name="T24" fmla="*/ 30 w 70"/>
                      <a:gd name="T25" fmla="*/ 11 h 76"/>
                      <a:gd name="T26" fmla="*/ 36 w 70"/>
                      <a:gd name="T27" fmla="*/ 11 h 76"/>
                      <a:gd name="T28" fmla="*/ 36 w 70"/>
                      <a:gd name="T29" fmla="*/ 9 h 76"/>
                      <a:gd name="T30" fmla="*/ 38 w 70"/>
                      <a:gd name="T31" fmla="*/ 9 h 76"/>
                      <a:gd name="T32" fmla="*/ 45 w 70"/>
                      <a:gd name="T33" fmla="*/ 15 h 76"/>
                      <a:gd name="T34" fmla="*/ 51 w 70"/>
                      <a:gd name="T35" fmla="*/ 17 h 76"/>
                      <a:gd name="T36" fmla="*/ 51 w 70"/>
                      <a:gd name="T37" fmla="*/ 23 h 76"/>
                      <a:gd name="T38" fmla="*/ 51 w 70"/>
                      <a:gd name="T39" fmla="*/ 30 h 76"/>
                      <a:gd name="T40" fmla="*/ 55 w 70"/>
                      <a:gd name="T41" fmla="*/ 32 h 76"/>
                      <a:gd name="T42" fmla="*/ 55 w 70"/>
                      <a:gd name="T43" fmla="*/ 34 h 76"/>
                      <a:gd name="T44" fmla="*/ 61 w 70"/>
                      <a:gd name="T45" fmla="*/ 38 h 76"/>
                      <a:gd name="T46" fmla="*/ 68 w 70"/>
                      <a:gd name="T47" fmla="*/ 40 h 76"/>
                      <a:gd name="T48" fmla="*/ 68 w 70"/>
                      <a:gd name="T49" fmla="*/ 45 h 76"/>
                      <a:gd name="T50" fmla="*/ 66 w 70"/>
                      <a:gd name="T51" fmla="*/ 49 h 76"/>
                      <a:gd name="T52" fmla="*/ 70 w 70"/>
                      <a:gd name="T53" fmla="*/ 51 h 76"/>
                      <a:gd name="T54" fmla="*/ 68 w 70"/>
                      <a:gd name="T55" fmla="*/ 53 h 76"/>
                      <a:gd name="T56" fmla="*/ 61 w 70"/>
                      <a:gd name="T57" fmla="*/ 53 h 76"/>
                      <a:gd name="T58" fmla="*/ 59 w 70"/>
                      <a:gd name="T59" fmla="*/ 51 h 76"/>
                      <a:gd name="T60" fmla="*/ 55 w 70"/>
                      <a:gd name="T61" fmla="*/ 53 h 76"/>
                      <a:gd name="T62" fmla="*/ 51 w 70"/>
                      <a:gd name="T63" fmla="*/ 53 h 76"/>
                      <a:gd name="T64" fmla="*/ 49 w 70"/>
                      <a:gd name="T65" fmla="*/ 61 h 76"/>
                      <a:gd name="T66" fmla="*/ 51 w 70"/>
                      <a:gd name="T67" fmla="*/ 66 h 76"/>
                      <a:gd name="T68" fmla="*/ 49 w 70"/>
                      <a:gd name="T69" fmla="*/ 66 h 76"/>
                      <a:gd name="T70" fmla="*/ 45 w 70"/>
                      <a:gd name="T71" fmla="*/ 72 h 76"/>
                      <a:gd name="T72" fmla="*/ 45 w 70"/>
                      <a:gd name="T73" fmla="*/ 76 h 76"/>
                      <a:gd name="T74" fmla="*/ 40 w 70"/>
                      <a:gd name="T75" fmla="*/ 74 h 76"/>
                      <a:gd name="T76" fmla="*/ 38 w 70"/>
                      <a:gd name="T77" fmla="*/ 76 h 76"/>
                      <a:gd name="T78" fmla="*/ 38 w 70"/>
                      <a:gd name="T79" fmla="*/ 76 h 76"/>
                      <a:gd name="T80" fmla="*/ 34 w 70"/>
                      <a:gd name="T81" fmla="*/ 70 h 76"/>
                      <a:gd name="T82" fmla="*/ 36 w 70"/>
                      <a:gd name="T83" fmla="*/ 53 h 76"/>
                      <a:gd name="T84" fmla="*/ 32 w 70"/>
                      <a:gd name="T85" fmla="*/ 47 h 76"/>
                      <a:gd name="T86" fmla="*/ 32 w 70"/>
                      <a:gd name="T87" fmla="*/ 40 h 76"/>
                      <a:gd name="T88" fmla="*/ 19 w 70"/>
                      <a:gd name="T89" fmla="*/ 32 h 76"/>
                      <a:gd name="T90" fmla="*/ 19 w 70"/>
                      <a:gd name="T91" fmla="*/ 28 h 76"/>
                      <a:gd name="T92" fmla="*/ 11 w 70"/>
                      <a:gd name="T93" fmla="*/ 21 h 76"/>
                      <a:gd name="T94" fmla="*/ 9 w 70"/>
                      <a:gd name="T95" fmla="*/ 13 h 76"/>
                      <a:gd name="T96" fmla="*/ 0 w 70"/>
                      <a:gd name="T97" fmla="*/ 1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76">
                        <a:moveTo>
                          <a:pt x="0" y="13"/>
                        </a:moveTo>
                        <a:lnTo>
                          <a:pt x="0" y="9"/>
                        </a:lnTo>
                        <a:lnTo>
                          <a:pt x="0" y="7"/>
                        </a:lnTo>
                        <a:lnTo>
                          <a:pt x="0" y="0"/>
                        </a:lnTo>
                        <a:lnTo>
                          <a:pt x="5" y="2"/>
                        </a:lnTo>
                        <a:lnTo>
                          <a:pt x="5" y="0"/>
                        </a:lnTo>
                        <a:lnTo>
                          <a:pt x="9" y="2"/>
                        </a:lnTo>
                        <a:lnTo>
                          <a:pt x="9" y="2"/>
                        </a:lnTo>
                        <a:lnTo>
                          <a:pt x="13" y="2"/>
                        </a:lnTo>
                        <a:lnTo>
                          <a:pt x="15" y="0"/>
                        </a:lnTo>
                        <a:lnTo>
                          <a:pt x="19" y="5"/>
                        </a:lnTo>
                        <a:lnTo>
                          <a:pt x="23" y="5"/>
                        </a:lnTo>
                        <a:lnTo>
                          <a:pt x="30" y="11"/>
                        </a:lnTo>
                        <a:lnTo>
                          <a:pt x="36" y="11"/>
                        </a:lnTo>
                        <a:lnTo>
                          <a:pt x="36" y="9"/>
                        </a:lnTo>
                        <a:lnTo>
                          <a:pt x="38" y="9"/>
                        </a:lnTo>
                        <a:lnTo>
                          <a:pt x="45" y="15"/>
                        </a:lnTo>
                        <a:lnTo>
                          <a:pt x="51" y="17"/>
                        </a:lnTo>
                        <a:lnTo>
                          <a:pt x="51" y="23"/>
                        </a:lnTo>
                        <a:lnTo>
                          <a:pt x="51" y="30"/>
                        </a:lnTo>
                        <a:lnTo>
                          <a:pt x="55" y="32"/>
                        </a:lnTo>
                        <a:lnTo>
                          <a:pt x="55" y="34"/>
                        </a:lnTo>
                        <a:lnTo>
                          <a:pt x="61" y="38"/>
                        </a:lnTo>
                        <a:lnTo>
                          <a:pt x="68" y="40"/>
                        </a:lnTo>
                        <a:lnTo>
                          <a:pt x="68" y="45"/>
                        </a:lnTo>
                        <a:lnTo>
                          <a:pt x="66" y="49"/>
                        </a:lnTo>
                        <a:lnTo>
                          <a:pt x="70" y="51"/>
                        </a:lnTo>
                        <a:lnTo>
                          <a:pt x="68" y="53"/>
                        </a:lnTo>
                        <a:lnTo>
                          <a:pt x="61" y="53"/>
                        </a:lnTo>
                        <a:lnTo>
                          <a:pt x="59" y="51"/>
                        </a:lnTo>
                        <a:lnTo>
                          <a:pt x="55" y="53"/>
                        </a:lnTo>
                        <a:lnTo>
                          <a:pt x="51" y="53"/>
                        </a:lnTo>
                        <a:lnTo>
                          <a:pt x="49" y="61"/>
                        </a:lnTo>
                        <a:lnTo>
                          <a:pt x="51" y="66"/>
                        </a:lnTo>
                        <a:lnTo>
                          <a:pt x="49" y="66"/>
                        </a:lnTo>
                        <a:lnTo>
                          <a:pt x="45" y="72"/>
                        </a:lnTo>
                        <a:lnTo>
                          <a:pt x="45" y="76"/>
                        </a:lnTo>
                        <a:lnTo>
                          <a:pt x="40" y="74"/>
                        </a:lnTo>
                        <a:lnTo>
                          <a:pt x="38" y="76"/>
                        </a:lnTo>
                        <a:lnTo>
                          <a:pt x="38" y="76"/>
                        </a:lnTo>
                        <a:lnTo>
                          <a:pt x="34" y="70"/>
                        </a:lnTo>
                        <a:lnTo>
                          <a:pt x="36" y="53"/>
                        </a:lnTo>
                        <a:lnTo>
                          <a:pt x="32" y="47"/>
                        </a:lnTo>
                        <a:lnTo>
                          <a:pt x="32" y="40"/>
                        </a:lnTo>
                        <a:lnTo>
                          <a:pt x="19" y="32"/>
                        </a:lnTo>
                        <a:lnTo>
                          <a:pt x="19" y="28"/>
                        </a:lnTo>
                        <a:lnTo>
                          <a:pt x="11" y="21"/>
                        </a:lnTo>
                        <a:lnTo>
                          <a:pt x="9" y="13"/>
                        </a:lnTo>
                        <a:lnTo>
                          <a:pt x="0" y="1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8" name="Freeform 54">
                    <a:extLst>
                      <a:ext uri="{FF2B5EF4-FFF2-40B4-BE49-F238E27FC236}">
                        <a16:creationId xmlns:a16="http://schemas.microsoft.com/office/drawing/2014/main" id="{FC979B0B-E2FC-4332-8D74-12F2462D8A5F}"/>
                      </a:ext>
                    </a:extLst>
                  </p:cNvPr>
                  <p:cNvSpPr>
                    <a:spLocks/>
                  </p:cNvSpPr>
                  <p:nvPr/>
                </p:nvSpPr>
                <p:spPr bwMode="auto">
                  <a:xfrm>
                    <a:off x="5044852" y="3397173"/>
                    <a:ext cx="241678" cy="154674"/>
                  </a:xfrm>
                  <a:custGeom>
                    <a:avLst/>
                    <a:gdLst>
                      <a:gd name="T0" fmla="*/ 44 w 175"/>
                      <a:gd name="T1" fmla="*/ 4 h 112"/>
                      <a:gd name="T2" fmla="*/ 50 w 175"/>
                      <a:gd name="T3" fmla="*/ 0 h 112"/>
                      <a:gd name="T4" fmla="*/ 63 w 175"/>
                      <a:gd name="T5" fmla="*/ 6 h 112"/>
                      <a:gd name="T6" fmla="*/ 69 w 175"/>
                      <a:gd name="T7" fmla="*/ 10 h 112"/>
                      <a:gd name="T8" fmla="*/ 80 w 175"/>
                      <a:gd name="T9" fmla="*/ 10 h 112"/>
                      <a:gd name="T10" fmla="*/ 88 w 175"/>
                      <a:gd name="T11" fmla="*/ 6 h 112"/>
                      <a:gd name="T12" fmla="*/ 105 w 175"/>
                      <a:gd name="T13" fmla="*/ 2 h 112"/>
                      <a:gd name="T14" fmla="*/ 120 w 175"/>
                      <a:gd name="T15" fmla="*/ 8 h 112"/>
                      <a:gd name="T16" fmla="*/ 128 w 175"/>
                      <a:gd name="T17" fmla="*/ 19 h 112"/>
                      <a:gd name="T18" fmla="*/ 141 w 175"/>
                      <a:gd name="T19" fmla="*/ 34 h 112"/>
                      <a:gd name="T20" fmla="*/ 143 w 175"/>
                      <a:gd name="T21" fmla="*/ 57 h 112"/>
                      <a:gd name="T22" fmla="*/ 149 w 175"/>
                      <a:gd name="T23" fmla="*/ 69 h 112"/>
                      <a:gd name="T24" fmla="*/ 162 w 175"/>
                      <a:gd name="T25" fmla="*/ 69 h 112"/>
                      <a:gd name="T26" fmla="*/ 173 w 175"/>
                      <a:gd name="T27" fmla="*/ 67 h 112"/>
                      <a:gd name="T28" fmla="*/ 173 w 175"/>
                      <a:gd name="T29" fmla="*/ 72 h 112"/>
                      <a:gd name="T30" fmla="*/ 175 w 175"/>
                      <a:gd name="T31" fmla="*/ 78 h 112"/>
                      <a:gd name="T32" fmla="*/ 168 w 175"/>
                      <a:gd name="T33" fmla="*/ 82 h 112"/>
                      <a:gd name="T34" fmla="*/ 160 w 175"/>
                      <a:gd name="T35" fmla="*/ 88 h 112"/>
                      <a:gd name="T36" fmla="*/ 160 w 175"/>
                      <a:gd name="T37" fmla="*/ 93 h 112"/>
                      <a:gd name="T38" fmla="*/ 158 w 175"/>
                      <a:gd name="T39" fmla="*/ 103 h 112"/>
                      <a:gd name="T40" fmla="*/ 154 w 175"/>
                      <a:gd name="T41" fmla="*/ 107 h 112"/>
                      <a:gd name="T42" fmla="*/ 147 w 175"/>
                      <a:gd name="T43" fmla="*/ 103 h 112"/>
                      <a:gd name="T44" fmla="*/ 141 w 175"/>
                      <a:gd name="T45" fmla="*/ 101 h 112"/>
                      <a:gd name="T46" fmla="*/ 128 w 175"/>
                      <a:gd name="T47" fmla="*/ 99 h 112"/>
                      <a:gd name="T48" fmla="*/ 111 w 175"/>
                      <a:gd name="T49" fmla="*/ 105 h 112"/>
                      <a:gd name="T50" fmla="*/ 105 w 175"/>
                      <a:gd name="T51" fmla="*/ 110 h 112"/>
                      <a:gd name="T52" fmla="*/ 97 w 175"/>
                      <a:gd name="T53" fmla="*/ 110 h 112"/>
                      <a:gd name="T54" fmla="*/ 88 w 175"/>
                      <a:gd name="T55" fmla="*/ 110 h 112"/>
                      <a:gd name="T56" fmla="*/ 82 w 175"/>
                      <a:gd name="T57" fmla="*/ 110 h 112"/>
                      <a:gd name="T58" fmla="*/ 69 w 175"/>
                      <a:gd name="T59" fmla="*/ 110 h 112"/>
                      <a:gd name="T60" fmla="*/ 65 w 175"/>
                      <a:gd name="T61" fmla="*/ 107 h 112"/>
                      <a:gd name="T62" fmla="*/ 54 w 175"/>
                      <a:gd name="T63" fmla="*/ 110 h 112"/>
                      <a:gd name="T64" fmla="*/ 52 w 175"/>
                      <a:gd name="T65" fmla="*/ 105 h 112"/>
                      <a:gd name="T66" fmla="*/ 50 w 175"/>
                      <a:gd name="T67" fmla="*/ 99 h 112"/>
                      <a:gd name="T68" fmla="*/ 44 w 175"/>
                      <a:gd name="T69" fmla="*/ 95 h 112"/>
                      <a:gd name="T70" fmla="*/ 48 w 175"/>
                      <a:gd name="T71" fmla="*/ 88 h 112"/>
                      <a:gd name="T72" fmla="*/ 38 w 175"/>
                      <a:gd name="T73" fmla="*/ 91 h 112"/>
                      <a:gd name="T74" fmla="*/ 29 w 175"/>
                      <a:gd name="T75" fmla="*/ 91 h 112"/>
                      <a:gd name="T76" fmla="*/ 21 w 175"/>
                      <a:gd name="T77" fmla="*/ 84 h 112"/>
                      <a:gd name="T78" fmla="*/ 23 w 175"/>
                      <a:gd name="T79" fmla="*/ 78 h 112"/>
                      <a:gd name="T80" fmla="*/ 12 w 175"/>
                      <a:gd name="T81" fmla="*/ 72 h 112"/>
                      <a:gd name="T82" fmla="*/ 4 w 175"/>
                      <a:gd name="T83" fmla="*/ 59 h 112"/>
                      <a:gd name="T84" fmla="*/ 0 w 175"/>
                      <a:gd name="T85" fmla="*/ 57 h 112"/>
                      <a:gd name="T86" fmla="*/ 8 w 175"/>
                      <a:gd name="T87" fmla="*/ 51 h 112"/>
                      <a:gd name="T88" fmla="*/ 14 w 175"/>
                      <a:gd name="T89" fmla="*/ 48 h 112"/>
                      <a:gd name="T90" fmla="*/ 19 w 175"/>
                      <a:gd name="T91" fmla="*/ 40 h 112"/>
                      <a:gd name="T92" fmla="*/ 29 w 175"/>
                      <a:gd name="T93" fmla="*/ 17 h 112"/>
                      <a:gd name="T94" fmla="*/ 38 w 175"/>
                      <a:gd name="T95" fmla="*/ 8 h 112"/>
                      <a:gd name="T96" fmla="*/ 40 w 175"/>
                      <a:gd name="T97"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112">
                        <a:moveTo>
                          <a:pt x="40" y="4"/>
                        </a:moveTo>
                        <a:lnTo>
                          <a:pt x="44" y="4"/>
                        </a:lnTo>
                        <a:lnTo>
                          <a:pt x="46" y="0"/>
                        </a:lnTo>
                        <a:lnTo>
                          <a:pt x="50" y="0"/>
                        </a:lnTo>
                        <a:lnTo>
                          <a:pt x="57" y="4"/>
                        </a:lnTo>
                        <a:lnTo>
                          <a:pt x="63" y="6"/>
                        </a:lnTo>
                        <a:lnTo>
                          <a:pt x="67" y="8"/>
                        </a:lnTo>
                        <a:lnTo>
                          <a:pt x="69" y="10"/>
                        </a:lnTo>
                        <a:lnTo>
                          <a:pt x="73" y="13"/>
                        </a:lnTo>
                        <a:lnTo>
                          <a:pt x="80" y="10"/>
                        </a:lnTo>
                        <a:lnTo>
                          <a:pt x="84" y="10"/>
                        </a:lnTo>
                        <a:lnTo>
                          <a:pt x="88" y="6"/>
                        </a:lnTo>
                        <a:lnTo>
                          <a:pt x="101" y="4"/>
                        </a:lnTo>
                        <a:lnTo>
                          <a:pt x="105" y="2"/>
                        </a:lnTo>
                        <a:lnTo>
                          <a:pt x="118" y="0"/>
                        </a:lnTo>
                        <a:lnTo>
                          <a:pt x="120" y="8"/>
                        </a:lnTo>
                        <a:lnTo>
                          <a:pt x="128" y="15"/>
                        </a:lnTo>
                        <a:lnTo>
                          <a:pt x="128" y="19"/>
                        </a:lnTo>
                        <a:lnTo>
                          <a:pt x="141" y="27"/>
                        </a:lnTo>
                        <a:lnTo>
                          <a:pt x="141" y="34"/>
                        </a:lnTo>
                        <a:lnTo>
                          <a:pt x="145" y="40"/>
                        </a:lnTo>
                        <a:lnTo>
                          <a:pt x="143" y="57"/>
                        </a:lnTo>
                        <a:lnTo>
                          <a:pt x="147" y="63"/>
                        </a:lnTo>
                        <a:lnTo>
                          <a:pt x="149" y="69"/>
                        </a:lnTo>
                        <a:lnTo>
                          <a:pt x="156" y="69"/>
                        </a:lnTo>
                        <a:lnTo>
                          <a:pt x="162" y="69"/>
                        </a:lnTo>
                        <a:lnTo>
                          <a:pt x="166" y="67"/>
                        </a:lnTo>
                        <a:lnTo>
                          <a:pt x="173" y="67"/>
                        </a:lnTo>
                        <a:lnTo>
                          <a:pt x="175" y="69"/>
                        </a:lnTo>
                        <a:lnTo>
                          <a:pt x="173" y="72"/>
                        </a:lnTo>
                        <a:lnTo>
                          <a:pt x="175" y="74"/>
                        </a:lnTo>
                        <a:lnTo>
                          <a:pt x="175" y="78"/>
                        </a:lnTo>
                        <a:lnTo>
                          <a:pt x="173" y="82"/>
                        </a:lnTo>
                        <a:lnTo>
                          <a:pt x="168" y="82"/>
                        </a:lnTo>
                        <a:lnTo>
                          <a:pt x="162" y="84"/>
                        </a:lnTo>
                        <a:lnTo>
                          <a:pt x="160" y="88"/>
                        </a:lnTo>
                        <a:lnTo>
                          <a:pt x="158" y="91"/>
                        </a:lnTo>
                        <a:lnTo>
                          <a:pt x="160" y="93"/>
                        </a:lnTo>
                        <a:lnTo>
                          <a:pt x="160" y="99"/>
                        </a:lnTo>
                        <a:lnTo>
                          <a:pt x="158" y="103"/>
                        </a:lnTo>
                        <a:lnTo>
                          <a:pt x="158" y="107"/>
                        </a:lnTo>
                        <a:lnTo>
                          <a:pt x="154" y="107"/>
                        </a:lnTo>
                        <a:lnTo>
                          <a:pt x="154" y="105"/>
                        </a:lnTo>
                        <a:lnTo>
                          <a:pt x="147" y="103"/>
                        </a:lnTo>
                        <a:lnTo>
                          <a:pt x="143" y="105"/>
                        </a:lnTo>
                        <a:lnTo>
                          <a:pt x="141" y="101"/>
                        </a:lnTo>
                        <a:lnTo>
                          <a:pt x="135" y="99"/>
                        </a:lnTo>
                        <a:lnTo>
                          <a:pt x="128" y="99"/>
                        </a:lnTo>
                        <a:lnTo>
                          <a:pt x="124" y="99"/>
                        </a:lnTo>
                        <a:lnTo>
                          <a:pt x="111" y="105"/>
                        </a:lnTo>
                        <a:lnTo>
                          <a:pt x="111" y="107"/>
                        </a:lnTo>
                        <a:lnTo>
                          <a:pt x="105" y="110"/>
                        </a:lnTo>
                        <a:lnTo>
                          <a:pt x="103" y="112"/>
                        </a:lnTo>
                        <a:lnTo>
                          <a:pt x="97" y="110"/>
                        </a:lnTo>
                        <a:lnTo>
                          <a:pt x="92" y="110"/>
                        </a:lnTo>
                        <a:lnTo>
                          <a:pt x="88" y="110"/>
                        </a:lnTo>
                        <a:lnTo>
                          <a:pt x="84" y="110"/>
                        </a:lnTo>
                        <a:lnTo>
                          <a:pt x="82" y="110"/>
                        </a:lnTo>
                        <a:lnTo>
                          <a:pt x="76" y="112"/>
                        </a:lnTo>
                        <a:lnTo>
                          <a:pt x="69" y="110"/>
                        </a:lnTo>
                        <a:lnTo>
                          <a:pt x="67" y="110"/>
                        </a:lnTo>
                        <a:lnTo>
                          <a:pt x="65" y="107"/>
                        </a:lnTo>
                        <a:lnTo>
                          <a:pt x="59" y="107"/>
                        </a:lnTo>
                        <a:lnTo>
                          <a:pt x="54" y="110"/>
                        </a:lnTo>
                        <a:lnTo>
                          <a:pt x="52" y="107"/>
                        </a:lnTo>
                        <a:lnTo>
                          <a:pt x="52" y="105"/>
                        </a:lnTo>
                        <a:lnTo>
                          <a:pt x="54" y="101"/>
                        </a:lnTo>
                        <a:lnTo>
                          <a:pt x="50" y="99"/>
                        </a:lnTo>
                        <a:lnTo>
                          <a:pt x="46" y="99"/>
                        </a:lnTo>
                        <a:lnTo>
                          <a:pt x="44" y="95"/>
                        </a:lnTo>
                        <a:lnTo>
                          <a:pt x="44" y="93"/>
                        </a:lnTo>
                        <a:lnTo>
                          <a:pt x="48" y="88"/>
                        </a:lnTo>
                        <a:lnTo>
                          <a:pt x="40" y="86"/>
                        </a:lnTo>
                        <a:lnTo>
                          <a:pt x="38" y="91"/>
                        </a:lnTo>
                        <a:lnTo>
                          <a:pt x="33" y="88"/>
                        </a:lnTo>
                        <a:lnTo>
                          <a:pt x="29" y="91"/>
                        </a:lnTo>
                        <a:lnTo>
                          <a:pt x="27" y="86"/>
                        </a:lnTo>
                        <a:lnTo>
                          <a:pt x="21" y="84"/>
                        </a:lnTo>
                        <a:lnTo>
                          <a:pt x="21" y="82"/>
                        </a:lnTo>
                        <a:lnTo>
                          <a:pt x="23" y="78"/>
                        </a:lnTo>
                        <a:lnTo>
                          <a:pt x="17" y="74"/>
                        </a:lnTo>
                        <a:lnTo>
                          <a:pt x="12" y="72"/>
                        </a:lnTo>
                        <a:lnTo>
                          <a:pt x="10" y="67"/>
                        </a:lnTo>
                        <a:lnTo>
                          <a:pt x="4" y="59"/>
                        </a:lnTo>
                        <a:lnTo>
                          <a:pt x="4" y="57"/>
                        </a:lnTo>
                        <a:lnTo>
                          <a:pt x="0" y="57"/>
                        </a:lnTo>
                        <a:lnTo>
                          <a:pt x="4" y="53"/>
                        </a:lnTo>
                        <a:lnTo>
                          <a:pt x="8" y="51"/>
                        </a:lnTo>
                        <a:lnTo>
                          <a:pt x="8" y="48"/>
                        </a:lnTo>
                        <a:lnTo>
                          <a:pt x="14" y="48"/>
                        </a:lnTo>
                        <a:lnTo>
                          <a:pt x="19" y="44"/>
                        </a:lnTo>
                        <a:lnTo>
                          <a:pt x="19" y="40"/>
                        </a:lnTo>
                        <a:lnTo>
                          <a:pt x="25" y="29"/>
                        </a:lnTo>
                        <a:lnTo>
                          <a:pt x="29" y="17"/>
                        </a:lnTo>
                        <a:lnTo>
                          <a:pt x="33" y="10"/>
                        </a:lnTo>
                        <a:lnTo>
                          <a:pt x="38" y="8"/>
                        </a:lnTo>
                        <a:lnTo>
                          <a:pt x="40" y="4"/>
                        </a:lnTo>
                        <a:lnTo>
                          <a:pt x="40" y="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9" name="Freeform 55">
                    <a:extLst>
                      <a:ext uri="{FF2B5EF4-FFF2-40B4-BE49-F238E27FC236}">
                        <a16:creationId xmlns:a16="http://schemas.microsoft.com/office/drawing/2014/main" id="{B2A93A7E-F40B-44DF-9894-B8F69A2C448C}"/>
                      </a:ext>
                    </a:extLst>
                  </p:cNvPr>
                  <p:cNvSpPr>
                    <a:spLocks/>
                  </p:cNvSpPr>
                  <p:nvPr/>
                </p:nvSpPr>
                <p:spPr bwMode="auto">
                  <a:xfrm>
                    <a:off x="4942657" y="3386125"/>
                    <a:ext cx="157436" cy="103577"/>
                  </a:xfrm>
                  <a:custGeom>
                    <a:avLst/>
                    <a:gdLst>
                      <a:gd name="T0" fmla="*/ 74 w 114"/>
                      <a:gd name="T1" fmla="*/ 65 h 75"/>
                      <a:gd name="T2" fmla="*/ 78 w 114"/>
                      <a:gd name="T3" fmla="*/ 61 h 75"/>
                      <a:gd name="T4" fmla="*/ 82 w 114"/>
                      <a:gd name="T5" fmla="*/ 59 h 75"/>
                      <a:gd name="T6" fmla="*/ 82 w 114"/>
                      <a:gd name="T7" fmla="*/ 56 h 75"/>
                      <a:gd name="T8" fmla="*/ 88 w 114"/>
                      <a:gd name="T9" fmla="*/ 56 h 75"/>
                      <a:gd name="T10" fmla="*/ 93 w 114"/>
                      <a:gd name="T11" fmla="*/ 52 h 75"/>
                      <a:gd name="T12" fmla="*/ 93 w 114"/>
                      <a:gd name="T13" fmla="*/ 48 h 75"/>
                      <a:gd name="T14" fmla="*/ 99 w 114"/>
                      <a:gd name="T15" fmla="*/ 37 h 75"/>
                      <a:gd name="T16" fmla="*/ 103 w 114"/>
                      <a:gd name="T17" fmla="*/ 25 h 75"/>
                      <a:gd name="T18" fmla="*/ 107 w 114"/>
                      <a:gd name="T19" fmla="*/ 18 h 75"/>
                      <a:gd name="T20" fmla="*/ 112 w 114"/>
                      <a:gd name="T21" fmla="*/ 16 h 75"/>
                      <a:gd name="T22" fmla="*/ 114 w 114"/>
                      <a:gd name="T23" fmla="*/ 12 h 75"/>
                      <a:gd name="T24" fmla="*/ 112 w 114"/>
                      <a:gd name="T25" fmla="*/ 8 h 75"/>
                      <a:gd name="T26" fmla="*/ 107 w 114"/>
                      <a:gd name="T27" fmla="*/ 4 h 75"/>
                      <a:gd name="T28" fmla="*/ 103 w 114"/>
                      <a:gd name="T29" fmla="*/ 0 h 75"/>
                      <a:gd name="T30" fmla="*/ 97 w 114"/>
                      <a:gd name="T31" fmla="*/ 4 h 75"/>
                      <a:gd name="T32" fmla="*/ 91 w 114"/>
                      <a:gd name="T33" fmla="*/ 2 h 75"/>
                      <a:gd name="T34" fmla="*/ 84 w 114"/>
                      <a:gd name="T35" fmla="*/ 2 h 75"/>
                      <a:gd name="T36" fmla="*/ 78 w 114"/>
                      <a:gd name="T37" fmla="*/ 2 h 75"/>
                      <a:gd name="T38" fmla="*/ 72 w 114"/>
                      <a:gd name="T39" fmla="*/ 2 h 75"/>
                      <a:gd name="T40" fmla="*/ 69 w 114"/>
                      <a:gd name="T41" fmla="*/ 6 h 75"/>
                      <a:gd name="T42" fmla="*/ 65 w 114"/>
                      <a:gd name="T43" fmla="*/ 10 h 75"/>
                      <a:gd name="T44" fmla="*/ 65 w 114"/>
                      <a:gd name="T45" fmla="*/ 14 h 75"/>
                      <a:gd name="T46" fmla="*/ 59 w 114"/>
                      <a:gd name="T47" fmla="*/ 8 h 75"/>
                      <a:gd name="T48" fmla="*/ 53 w 114"/>
                      <a:gd name="T49" fmla="*/ 12 h 75"/>
                      <a:gd name="T50" fmla="*/ 46 w 114"/>
                      <a:gd name="T51" fmla="*/ 14 h 75"/>
                      <a:gd name="T52" fmla="*/ 46 w 114"/>
                      <a:gd name="T53" fmla="*/ 18 h 75"/>
                      <a:gd name="T54" fmla="*/ 36 w 114"/>
                      <a:gd name="T55" fmla="*/ 21 h 75"/>
                      <a:gd name="T56" fmla="*/ 29 w 114"/>
                      <a:gd name="T57" fmla="*/ 23 h 75"/>
                      <a:gd name="T58" fmla="*/ 23 w 114"/>
                      <a:gd name="T59" fmla="*/ 21 h 75"/>
                      <a:gd name="T60" fmla="*/ 8 w 114"/>
                      <a:gd name="T61" fmla="*/ 12 h 75"/>
                      <a:gd name="T62" fmla="*/ 8 w 114"/>
                      <a:gd name="T63" fmla="*/ 16 h 75"/>
                      <a:gd name="T64" fmla="*/ 10 w 114"/>
                      <a:gd name="T65" fmla="*/ 21 h 75"/>
                      <a:gd name="T66" fmla="*/ 8 w 114"/>
                      <a:gd name="T67" fmla="*/ 23 h 75"/>
                      <a:gd name="T68" fmla="*/ 0 w 114"/>
                      <a:gd name="T69" fmla="*/ 23 h 75"/>
                      <a:gd name="T70" fmla="*/ 0 w 114"/>
                      <a:gd name="T71" fmla="*/ 25 h 75"/>
                      <a:gd name="T72" fmla="*/ 4 w 114"/>
                      <a:gd name="T73" fmla="*/ 29 h 75"/>
                      <a:gd name="T74" fmla="*/ 2 w 114"/>
                      <a:gd name="T75" fmla="*/ 33 h 75"/>
                      <a:gd name="T76" fmla="*/ 2 w 114"/>
                      <a:gd name="T77" fmla="*/ 37 h 75"/>
                      <a:gd name="T78" fmla="*/ 4 w 114"/>
                      <a:gd name="T79" fmla="*/ 42 h 75"/>
                      <a:gd name="T80" fmla="*/ 0 w 114"/>
                      <a:gd name="T81" fmla="*/ 46 h 75"/>
                      <a:gd name="T82" fmla="*/ 0 w 114"/>
                      <a:gd name="T83" fmla="*/ 46 h 75"/>
                      <a:gd name="T84" fmla="*/ 4 w 114"/>
                      <a:gd name="T85" fmla="*/ 52 h 75"/>
                      <a:gd name="T86" fmla="*/ 4 w 114"/>
                      <a:gd name="T87" fmla="*/ 59 h 75"/>
                      <a:gd name="T88" fmla="*/ 8 w 114"/>
                      <a:gd name="T89" fmla="*/ 59 h 75"/>
                      <a:gd name="T90" fmla="*/ 17 w 114"/>
                      <a:gd name="T91" fmla="*/ 67 h 75"/>
                      <a:gd name="T92" fmla="*/ 21 w 114"/>
                      <a:gd name="T93" fmla="*/ 67 h 75"/>
                      <a:gd name="T94" fmla="*/ 23 w 114"/>
                      <a:gd name="T95" fmla="*/ 71 h 75"/>
                      <a:gd name="T96" fmla="*/ 34 w 114"/>
                      <a:gd name="T97" fmla="*/ 71 h 75"/>
                      <a:gd name="T98" fmla="*/ 42 w 114"/>
                      <a:gd name="T99" fmla="*/ 75 h 75"/>
                      <a:gd name="T100" fmla="*/ 44 w 114"/>
                      <a:gd name="T101" fmla="*/ 71 h 75"/>
                      <a:gd name="T102" fmla="*/ 46 w 114"/>
                      <a:gd name="T103" fmla="*/ 71 h 75"/>
                      <a:gd name="T104" fmla="*/ 51 w 114"/>
                      <a:gd name="T105" fmla="*/ 69 h 75"/>
                      <a:gd name="T106" fmla="*/ 55 w 114"/>
                      <a:gd name="T107" fmla="*/ 67 h 75"/>
                      <a:gd name="T108" fmla="*/ 57 w 114"/>
                      <a:gd name="T109" fmla="*/ 67 h 75"/>
                      <a:gd name="T110" fmla="*/ 59 w 114"/>
                      <a:gd name="T111" fmla="*/ 65 h 75"/>
                      <a:gd name="T112" fmla="*/ 63 w 114"/>
                      <a:gd name="T113" fmla="*/ 61 h 75"/>
                      <a:gd name="T114" fmla="*/ 67 w 114"/>
                      <a:gd name="T115" fmla="*/ 63 h 75"/>
                      <a:gd name="T116" fmla="*/ 72 w 114"/>
                      <a:gd name="T117" fmla="*/ 63 h 75"/>
                      <a:gd name="T118" fmla="*/ 74 w 114"/>
                      <a:gd name="T119"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75">
                        <a:moveTo>
                          <a:pt x="74" y="65"/>
                        </a:moveTo>
                        <a:lnTo>
                          <a:pt x="78" y="61"/>
                        </a:lnTo>
                        <a:lnTo>
                          <a:pt x="82" y="59"/>
                        </a:lnTo>
                        <a:lnTo>
                          <a:pt x="82" y="56"/>
                        </a:lnTo>
                        <a:lnTo>
                          <a:pt x="88" y="56"/>
                        </a:lnTo>
                        <a:lnTo>
                          <a:pt x="93" y="52"/>
                        </a:lnTo>
                        <a:lnTo>
                          <a:pt x="93" y="48"/>
                        </a:lnTo>
                        <a:lnTo>
                          <a:pt x="99" y="37"/>
                        </a:lnTo>
                        <a:lnTo>
                          <a:pt x="103" y="25"/>
                        </a:lnTo>
                        <a:lnTo>
                          <a:pt x="107" y="18"/>
                        </a:lnTo>
                        <a:lnTo>
                          <a:pt x="112" y="16"/>
                        </a:lnTo>
                        <a:lnTo>
                          <a:pt x="114" y="12"/>
                        </a:lnTo>
                        <a:lnTo>
                          <a:pt x="112" y="8"/>
                        </a:lnTo>
                        <a:lnTo>
                          <a:pt x="107" y="4"/>
                        </a:lnTo>
                        <a:lnTo>
                          <a:pt x="103" y="0"/>
                        </a:lnTo>
                        <a:lnTo>
                          <a:pt x="97" y="4"/>
                        </a:lnTo>
                        <a:lnTo>
                          <a:pt x="91" y="2"/>
                        </a:lnTo>
                        <a:lnTo>
                          <a:pt x="84" y="2"/>
                        </a:lnTo>
                        <a:lnTo>
                          <a:pt x="78" y="2"/>
                        </a:lnTo>
                        <a:lnTo>
                          <a:pt x="72" y="2"/>
                        </a:lnTo>
                        <a:lnTo>
                          <a:pt x="69" y="6"/>
                        </a:lnTo>
                        <a:lnTo>
                          <a:pt x="65" y="10"/>
                        </a:lnTo>
                        <a:lnTo>
                          <a:pt x="65" y="14"/>
                        </a:lnTo>
                        <a:lnTo>
                          <a:pt x="59" y="8"/>
                        </a:lnTo>
                        <a:lnTo>
                          <a:pt x="53" y="12"/>
                        </a:lnTo>
                        <a:lnTo>
                          <a:pt x="46" y="14"/>
                        </a:lnTo>
                        <a:lnTo>
                          <a:pt x="46" y="18"/>
                        </a:lnTo>
                        <a:lnTo>
                          <a:pt x="36" y="21"/>
                        </a:lnTo>
                        <a:lnTo>
                          <a:pt x="29" y="23"/>
                        </a:lnTo>
                        <a:lnTo>
                          <a:pt x="23" y="21"/>
                        </a:lnTo>
                        <a:lnTo>
                          <a:pt x="8" y="12"/>
                        </a:lnTo>
                        <a:lnTo>
                          <a:pt x="8" y="16"/>
                        </a:lnTo>
                        <a:lnTo>
                          <a:pt x="10" y="21"/>
                        </a:lnTo>
                        <a:lnTo>
                          <a:pt x="8" y="23"/>
                        </a:lnTo>
                        <a:lnTo>
                          <a:pt x="0" y="23"/>
                        </a:lnTo>
                        <a:lnTo>
                          <a:pt x="0" y="25"/>
                        </a:lnTo>
                        <a:lnTo>
                          <a:pt x="4" y="29"/>
                        </a:lnTo>
                        <a:lnTo>
                          <a:pt x="2" y="33"/>
                        </a:lnTo>
                        <a:lnTo>
                          <a:pt x="2" y="37"/>
                        </a:lnTo>
                        <a:lnTo>
                          <a:pt x="4" y="42"/>
                        </a:lnTo>
                        <a:lnTo>
                          <a:pt x="0" y="46"/>
                        </a:lnTo>
                        <a:lnTo>
                          <a:pt x="0" y="46"/>
                        </a:lnTo>
                        <a:lnTo>
                          <a:pt x="4" y="52"/>
                        </a:lnTo>
                        <a:lnTo>
                          <a:pt x="4" y="59"/>
                        </a:lnTo>
                        <a:lnTo>
                          <a:pt x="8" y="59"/>
                        </a:lnTo>
                        <a:lnTo>
                          <a:pt x="17" y="67"/>
                        </a:lnTo>
                        <a:lnTo>
                          <a:pt x="21" y="67"/>
                        </a:lnTo>
                        <a:lnTo>
                          <a:pt x="23" y="71"/>
                        </a:lnTo>
                        <a:lnTo>
                          <a:pt x="34" y="71"/>
                        </a:lnTo>
                        <a:lnTo>
                          <a:pt x="42" y="75"/>
                        </a:lnTo>
                        <a:lnTo>
                          <a:pt x="44" y="71"/>
                        </a:lnTo>
                        <a:lnTo>
                          <a:pt x="46" y="71"/>
                        </a:lnTo>
                        <a:lnTo>
                          <a:pt x="51" y="69"/>
                        </a:lnTo>
                        <a:lnTo>
                          <a:pt x="55" y="67"/>
                        </a:lnTo>
                        <a:lnTo>
                          <a:pt x="57" y="67"/>
                        </a:lnTo>
                        <a:lnTo>
                          <a:pt x="59" y="65"/>
                        </a:lnTo>
                        <a:lnTo>
                          <a:pt x="63" y="61"/>
                        </a:lnTo>
                        <a:lnTo>
                          <a:pt x="67" y="63"/>
                        </a:lnTo>
                        <a:lnTo>
                          <a:pt x="72" y="63"/>
                        </a:lnTo>
                        <a:lnTo>
                          <a:pt x="74" y="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0" name="Freeform 56">
                    <a:extLst>
                      <a:ext uri="{FF2B5EF4-FFF2-40B4-BE49-F238E27FC236}">
                        <a16:creationId xmlns:a16="http://schemas.microsoft.com/office/drawing/2014/main" id="{2B5C38B8-B23E-461F-B00F-BEA1282AF69A}"/>
                      </a:ext>
                    </a:extLst>
                  </p:cNvPr>
                  <p:cNvSpPr>
                    <a:spLocks/>
                  </p:cNvSpPr>
                  <p:nvPr/>
                </p:nvSpPr>
                <p:spPr bwMode="auto">
                  <a:xfrm>
                    <a:off x="4953705" y="3355743"/>
                    <a:ext cx="136721" cy="62146"/>
                  </a:xfrm>
                  <a:custGeom>
                    <a:avLst/>
                    <a:gdLst>
                      <a:gd name="T0" fmla="*/ 0 w 99"/>
                      <a:gd name="T1" fmla="*/ 34 h 45"/>
                      <a:gd name="T2" fmla="*/ 15 w 99"/>
                      <a:gd name="T3" fmla="*/ 43 h 45"/>
                      <a:gd name="T4" fmla="*/ 21 w 99"/>
                      <a:gd name="T5" fmla="*/ 45 h 45"/>
                      <a:gd name="T6" fmla="*/ 28 w 99"/>
                      <a:gd name="T7" fmla="*/ 43 h 45"/>
                      <a:gd name="T8" fmla="*/ 38 w 99"/>
                      <a:gd name="T9" fmla="*/ 40 h 45"/>
                      <a:gd name="T10" fmla="*/ 38 w 99"/>
                      <a:gd name="T11" fmla="*/ 36 h 45"/>
                      <a:gd name="T12" fmla="*/ 45 w 99"/>
                      <a:gd name="T13" fmla="*/ 34 h 45"/>
                      <a:gd name="T14" fmla="*/ 51 w 99"/>
                      <a:gd name="T15" fmla="*/ 30 h 45"/>
                      <a:gd name="T16" fmla="*/ 57 w 99"/>
                      <a:gd name="T17" fmla="*/ 36 h 45"/>
                      <a:gd name="T18" fmla="*/ 57 w 99"/>
                      <a:gd name="T19" fmla="*/ 32 h 45"/>
                      <a:gd name="T20" fmla="*/ 61 w 99"/>
                      <a:gd name="T21" fmla="*/ 28 h 45"/>
                      <a:gd name="T22" fmla="*/ 64 w 99"/>
                      <a:gd name="T23" fmla="*/ 24 h 45"/>
                      <a:gd name="T24" fmla="*/ 70 w 99"/>
                      <a:gd name="T25" fmla="*/ 24 h 45"/>
                      <a:gd name="T26" fmla="*/ 76 w 99"/>
                      <a:gd name="T27" fmla="*/ 24 h 45"/>
                      <a:gd name="T28" fmla="*/ 83 w 99"/>
                      <a:gd name="T29" fmla="*/ 24 h 45"/>
                      <a:gd name="T30" fmla="*/ 89 w 99"/>
                      <a:gd name="T31" fmla="*/ 26 h 45"/>
                      <a:gd name="T32" fmla="*/ 95 w 99"/>
                      <a:gd name="T33" fmla="*/ 22 h 45"/>
                      <a:gd name="T34" fmla="*/ 95 w 99"/>
                      <a:gd name="T35" fmla="*/ 15 h 45"/>
                      <a:gd name="T36" fmla="*/ 99 w 99"/>
                      <a:gd name="T37" fmla="*/ 7 h 45"/>
                      <a:gd name="T38" fmla="*/ 99 w 99"/>
                      <a:gd name="T39" fmla="*/ 7 h 45"/>
                      <a:gd name="T40" fmla="*/ 91 w 99"/>
                      <a:gd name="T41" fmla="*/ 0 h 45"/>
                      <a:gd name="T42" fmla="*/ 85 w 99"/>
                      <a:gd name="T43" fmla="*/ 0 h 45"/>
                      <a:gd name="T44" fmla="*/ 80 w 99"/>
                      <a:gd name="T45" fmla="*/ 3 h 45"/>
                      <a:gd name="T46" fmla="*/ 78 w 99"/>
                      <a:gd name="T47" fmla="*/ 0 h 45"/>
                      <a:gd name="T48" fmla="*/ 74 w 99"/>
                      <a:gd name="T49" fmla="*/ 0 h 45"/>
                      <a:gd name="T50" fmla="*/ 72 w 99"/>
                      <a:gd name="T51" fmla="*/ 5 h 45"/>
                      <a:gd name="T52" fmla="*/ 70 w 99"/>
                      <a:gd name="T53" fmla="*/ 3 h 45"/>
                      <a:gd name="T54" fmla="*/ 66 w 99"/>
                      <a:gd name="T55" fmla="*/ 3 h 45"/>
                      <a:gd name="T56" fmla="*/ 61 w 99"/>
                      <a:gd name="T57" fmla="*/ 0 h 45"/>
                      <a:gd name="T58" fmla="*/ 59 w 99"/>
                      <a:gd name="T59" fmla="*/ 3 h 45"/>
                      <a:gd name="T60" fmla="*/ 55 w 99"/>
                      <a:gd name="T61" fmla="*/ 7 h 45"/>
                      <a:gd name="T62" fmla="*/ 53 w 99"/>
                      <a:gd name="T63" fmla="*/ 7 h 45"/>
                      <a:gd name="T64" fmla="*/ 51 w 99"/>
                      <a:gd name="T65" fmla="*/ 5 h 45"/>
                      <a:gd name="T66" fmla="*/ 51 w 99"/>
                      <a:gd name="T67" fmla="*/ 7 h 45"/>
                      <a:gd name="T68" fmla="*/ 43 w 99"/>
                      <a:gd name="T69" fmla="*/ 5 h 45"/>
                      <a:gd name="T70" fmla="*/ 38 w 99"/>
                      <a:gd name="T71" fmla="*/ 9 h 45"/>
                      <a:gd name="T72" fmla="*/ 32 w 99"/>
                      <a:gd name="T73" fmla="*/ 9 h 45"/>
                      <a:gd name="T74" fmla="*/ 28 w 99"/>
                      <a:gd name="T75" fmla="*/ 15 h 45"/>
                      <a:gd name="T76" fmla="*/ 19 w 99"/>
                      <a:gd name="T77" fmla="*/ 15 h 45"/>
                      <a:gd name="T78" fmla="*/ 13 w 99"/>
                      <a:gd name="T79" fmla="*/ 19 h 45"/>
                      <a:gd name="T80" fmla="*/ 11 w 99"/>
                      <a:gd name="T81" fmla="*/ 17 h 45"/>
                      <a:gd name="T82" fmla="*/ 7 w 99"/>
                      <a:gd name="T83" fmla="*/ 17 h 45"/>
                      <a:gd name="T84" fmla="*/ 0 w 99"/>
                      <a:gd name="T85" fmla="*/ 19 h 45"/>
                      <a:gd name="T86" fmla="*/ 0 w 99"/>
                      <a:gd name="T87" fmla="*/ 19 h 45"/>
                      <a:gd name="T88" fmla="*/ 0 w 99"/>
                      <a:gd name="T89" fmla="*/ 26 h 45"/>
                      <a:gd name="T90" fmla="*/ 0 w 99"/>
                      <a:gd name="T91"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45">
                        <a:moveTo>
                          <a:pt x="0" y="34"/>
                        </a:moveTo>
                        <a:lnTo>
                          <a:pt x="15" y="43"/>
                        </a:lnTo>
                        <a:lnTo>
                          <a:pt x="21" y="45"/>
                        </a:lnTo>
                        <a:lnTo>
                          <a:pt x="28" y="43"/>
                        </a:lnTo>
                        <a:lnTo>
                          <a:pt x="38" y="40"/>
                        </a:lnTo>
                        <a:lnTo>
                          <a:pt x="38" y="36"/>
                        </a:lnTo>
                        <a:lnTo>
                          <a:pt x="45" y="34"/>
                        </a:lnTo>
                        <a:lnTo>
                          <a:pt x="51" y="30"/>
                        </a:lnTo>
                        <a:lnTo>
                          <a:pt x="57" y="36"/>
                        </a:lnTo>
                        <a:lnTo>
                          <a:pt x="57" y="32"/>
                        </a:lnTo>
                        <a:lnTo>
                          <a:pt x="61" y="28"/>
                        </a:lnTo>
                        <a:lnTo>
                          <a:pt x="64" y="24"/>
                        </a:lnTo>
                        <a:lnTo>
                          <a:pt x="70" y="24"/>
                        </a:lnTo>
                        <a:lnTo>
                          <a:pt x="76" y="24"/>
                        </a:lnTo>
                        <a:lnTo>
                          <a:pt x="83" y="24"/>
                        </a:lnTo>
                        <a:lnTo>
                          <a:pt x="89" y="26"/>
                        </a:lnTo>
                        <a:lnTo>
                          <a:pt x="95" y="22"/>
                        </a:lnTo>
                        <a:lnTo>
                          <a:pt x="95" y="15"/>
                        </a:lnTo>
                        <a:lnTo>
                          <a:pt x="99" y="7"/>
                        </a:lnTo>
                        <a:lnTo>
                          <a:pt x="99" y="7"/>
                        </a:lnTo>
                        <a:lnTo>
                          <a:pt x="91" y="0"/>
                        </a:lnTo>
                        <a:lnTo>
                          <a:pt x="85" y="0"/>
                        </a:lnTo>
                        <a:lnTo>
                          <a:pt x="80" y="3"/>
                        </a:lnTo>
                        <a:lnTo>
                          <a:pt x="78" y="0"/>
                        </a:lnTo>
                        <a:lnTo>
                          <a:pt x="74" y="0"/>
                        </a:lnTo>
                        <a:lnTo>
                          <a:pt x="72" y="5"/>
                        </a:lnTo>
                        <a:lnTo>
                          <a:pt x="70" y="3"/>
                        </a:lnTo>
                        <a:lnTo>
                          <a:pt x="66" y="3"/>
                        </a:lnTo>
                        <a:lnTo>
                          <a:pt x="61" y="0"/>
                        </a:lnTo>
                        <a:lnTo>
                          <a:pt x="59" y="3"/>
                        </a:lnTo>
                        <a:lnTo>
                          <a:pt x="55" y="7"/>
                        </a:lnTo>
                        <a:lnTo>
                          <a:pt x="53" y="7"/>
                        </a:lnTo>
                        <a:lnTo>
                          <a:pt x="51" y="5"/>
                        </a:lnTo>
                        <a:lnTo>
                          <a:pt x="51" y="7"/>
                        </a:lnTo>
                        <a:lnTo>
                          <a:pt x="43" y="5"/>
                        </a:lnTo>
                        <a:lnTo>
                          <a:pt x="38" y="9"/>
                        </a:lnTo>
                        <a:lnTo>
                          <a:pt x="32" y="9"/>
                        </a:lnTo>
                        <a:lnTo>
                          <a:pt x="28" y="15"/>
                        </a:lnTo>
                        <a:lnTo>
                          <a:pt x="19" y="15"/>
                        </a:lnTo>
                        <a:lnTo>
                          <a:pt x="13" y="19"/>
                        </a:lnTo>
                        <a:lnTo>
                          <a:pt x="11" y="17"/>
                        </a:lnTo>
                        <a:lnTo>
                          <a:pt x="7" y="17"/>
                        </a:lnTo>
                        <a:lnTo>
                          <a:pt x="0" y="19"/>
                        </a:lnTo>
                        <a:lnTo>
                          <a:pt x="0" y="19"/>
                        </a:lnTo>
                        <a:lnTo>
                          <a:pt x="0" y="26"/>
                        </a:lnTo>
                        <a:lnTo>
                          <a:pt x="0" y="3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1" name="Freeform 57">
                    <a:extLst>
                      <a:ext uri="{FF2B5EF4-FFF2-40B4-BE49-F238E27FC236}">
                        <a16:creationId xmlns:a16="http://schemas.microsoft.com/office/drawing/2014/main" id="{FED0A9AB-AF07-4545-BD48-C266375C9ED8}"/>
                      </a:ext>
                    </a:extLst>
                  </p:cNvPr>
                  <p:cNvSpPr>
                    <a:spLocks/>
                  </p:cNvSpPr>
                  <p:nvPr/>
                </p:nvSpPr>
                <p:spPr bwMode="auto">
                  <a:xfrm>
                    <a:off x="5105617" y="3533894"/>
                    <a:ext cx="160198" cy="102195"/>
                  </a:xfrm>
                  <a:custGeom>
                    <a:avLst/>
                    <a:gdLst>
                      <a:gd name="T0" fmla="*/ 6 w 116"/>
                      <a:gd name="T1" fmla="*/ 0 h 74"/>
                      <a:gd name="T2" fmla="*/ 8 w 116"/>
                      <a:gd name="T3" fmla="*/ 6 h 74"/>
                      <a:gd name="T4" fmla="*/ 10 w 116"/>
                      <a:gd name="T5" fmla="*/ 11 h 74"/>
                      <a:gd name="T6" fmla="*/ 21 w 116"/>
                      <a:gd name="T7" fmla="*/ 8 h 74"/>
                      <a:gd name="T8" fmla="*/ 25 w 116"/>
                      <a:gd name="T9" fmla="*/ 11 h 74"/>
                      <a:gd name="T10" fmla="*/ 38 w 116"/>
                      <a:gd name="T11" fmla="*/ 11 h 74"/>
                      <a:gd name="T12" fmla="*/ 44 w 116"/>
                      <a:gd name="T13" fmla="*/ 11 h 74"/>
                      <a:gd name="T14" fmla="*/ 53 w 116"/>
                      <a:gd name="T15" fmla="*/ 11 h 74"/>
                      <a:gd name="T16" fmla="*/ 61 w 116"/>
                      <a:gd name="T17" fmla="*/ 11 h 74"/>
                      <a:gd name="T18" fmla="*/ 67 w 116"/>
                      <a:gd name="T19" fmla="*/ 6 h 74"/>
                      <a:gd name="T20" fmla="*/ 84 w 116"/>
                      <a:gd name="T21" fmla="*/ 0 h 74"/>
                      <a:gd name="T22" fmla="*/ 97 w 116"/>
                      <a:gd name="T23" fmla="*/ 2 h 74"/>
                      <a:gd name="T24" fmla="*/ 103 w 116"/>
                      <a:gd name="T25" fmla="*/ 4 h 74"/>
                      <a:gd name="T26" fmla="*/ 110 w 116"/>
                      <a:gd name="T27" fmla="*/ 8 h 74"/>
                      <a:gd name="T28" fmla="*/ 116 w 116"/>
                      <a:gd name="T29" fmla="*/ 11 h 74"/>
                      <a:gd name="T30" fmla="*/ 112 w 116"/>
                      <a:gd name="T31" fmla="*/ 19 h 74"/>
                      <a:gd name="T32" fmla="*/ 103 w 116"/>
                      <a:gd name="T33" fmla="*/ 23 h 74"/>
                      <a:gd name="T34" fmla="*/ 101 w 116"/>
                      <a:gd name="T35" fmla="*/ 36 h 74"/>
                      <a:gd name="T36" fmla="*/ 97 w 116"/>
                      <a:gd name="T37" fmla="*/ 42 h 74"/>
                      <a:gd name="T38" fmla="*/ 105 w 116"/>
                      <a:gd name="T39" fmla="*/ 48 h 74"/>
                      <a:gd name="T40" fmla="*/ 107 w 116"/>
                      <a:gd name="T41" fmla="*/ 55 h 74"/>
                      <a:gd name="T42" fmla="*/ 101 w 116"/>
                      <a:gd name="T43" fmla="*/ 55 h 74"/>
                      <a:gd name="T44" fmla="*/ 88 w 116"/>
                      <a:gd name="T45" fmla="*/ 51 h 74"/>
                      <a:gd name="T46" fmla="*/ 84 w 116"/>
                      <a:gd name="T47" fmla="*/ 55 h 74"/>
                      <a:gd name="T48" fmla="*/ 80 w 116"/>
                      <a:gd name="T49" fmla="*/ 57 h 74"/>
                      <a:gd name="T50" fmla="*/ 74 w 116"/>
                      <a:gd name="T51" fmla="*/ 61 h 74"/>
                      <a:gd name="T52" fmla="*/ 74 w 116"/>
                      <a:gd name="T53" fmla="*/ 70 h 74"/>
                      <a:gd name="T54" fmla="*/ 63 w 116"/>
                      <a:gd name="T55" fmla="*/ 72 h 74"/>
                      <a:gd name="T56" fmla="*/ 57 w 116"/>
                      <a:gd name="T57" fmla="*/ 70 h 74"/>
                      <a:gd name="T58" fmla="*/ 51 w 116"/>
                      <a:gd name="T59" fmla="*/ 74 h 74"/>
                      <a:gd name="T60" fmla="*/ 44 w 116"/>
                      <a:gd name="T61" fmla="*/ 70 h 74"/>
                      <a:gd name="T62" fmla="*/ 36 w 116"/>
                      <a:gd name="T63" fmla="*/ 67 h 74"/>
                      <a:gd name="T64" fmla="*/ 27 w 116"/>
                      <a:gd name="T65" fmla="*/ 74 h 74"/>
                      <a:gd name="T66" fmla="*/ 19 w 116"/>
                      <a:gd name="T67" fmla="*/ 72 h 74"/>
                      <a:gd name="T68" fmla="*/ 17 w 116"/>
                      <a:gd name="T69" fmla="*/ 67 h 74"/>
                      <a:gd name="T70" fmla="*/ 10 w 116"/>
                      <a:gd name="T71" fmla="*/ 55 h 74"/>
                      <a:gd name="T72" fmla="*/ 4 w 116"/>
                      <a:gd name="T73" fmla="*/ 48 h 74"/>
                      <a:gd name="T74" fmla="*/ 2 w 116"/>
                      <a:gd name="T75" fmla="*/ 40 h 74"/>
                      <a:gd name="T76" fmla="*/ 8 w 116"/>
                      <a:gd name="T77" fmla="*/ 30 h 74"/>
                      <a:gd name="T78" fmla="*/ 6 w 116"/>
                      <a:gd name="T79" fmla="*/ 21 h 74"/>
                      <a:gd name="T80" fmla="*/ 0 w 116"/>
                      <a:gd name="T81" fmla="*/ 6 h 74"/>
                      <a:gd name="T82" fmla="*/ 2 w 116"/>
                      <a:gd name="T8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74">
                        <a:moveTo>
                          <a:pt x="2" y="0"/>
                        </a:moveTo>
                        <a:lnTo>
                          <a:pt x="6" y="0"/>
                        </a:lnTo>
                        <a:lnTo>
                          <a:pt x="10" y="2"/>
                        </a:lnTo>
                        <a:lnTo>
                          <a:pt x="8" y="6"/>
                        </a:lnTo>
                        <a:lnTo>
                          <a:pt x="8" y="8"/>
                        </a:lnTo>
                        <a:lnTo>
                          <a:pt x="10" y="11"/>
                        </a:lnTo>
                        <a:lnTo>
                          <a:pt x="15" y="8"/>
                        </a:lnTo>
                        <a:lnTo>
                          <a:pt x="21" y="8"/>
                        </a:lnTo>
                        <a:lnTo>
                          <a:pt x="23" y="11"/>
                        </a:lnTo>
                        <a:lnTo>
                          <a:pt x="25" y="11"/>
                        </a:lnTo>
                        <a:lnTo>
                          <a:pt x="32" y="13"/>
                        </a:lnTo>
                        <a:lnTo>
                          <a:pt x="38" y="11"/>
                        </a:lnTo>
                        <a:lnTo>
                          <a:pt x="40" y="11"/>
                        </a:lnTo>
                        <a:lnTo>
                          <a:pt x="44" y="11"/>
                        </a:lnTo>
                        <a:lnTo>
                          <a:pt x="48" y="11"/>
                        </a:lnTo>
                        <a:lnTo>
                          <a:pt x="53" y="11"/>
                        </a:lnTo>
                        <a:lnTo>
                          <a:pt x="59" y="13"/>
                        </a:lnTo>
                        <a:lnTo>
                          <a:pt x="61" y="11"/>
                        </a:lnTo>
                        <a:lnTo>
                          <a:pt x="67" y="8"/>
                        </a:lnTo>
                        <a:lnTo>
                          <a:pt x="67" y="6"/>
                        </a:lnTo>
                        <a:lnTo>
                          <a:pt x="80" y="0"/>
                        </a:lnTo>
                        <a:lnTo>
                          <a:pt x="84" y="0"/>
                        </a:lnTo>
                        <a:lnTo>
                          <a:pt x="91" y="0"/>
                        </a:lnTo>
                        <a:lnTo>
                          <a:pt x="97" y="2"/>
                        </a:lnTo>
                        <a:lnTo>
                          <a:pt x="99" y="6"/>
                        </a:lnTo>
                        <a:lnTo>
                          <a:pt x="103" y="4"/>
                        </a:lnTo>
                        <a:lnTo>
                          <a:pt x="110" y="6"/>
                        </a:lnTo>
                        <a:lnTo>
                          <a:pt x="110" y="8"/>
                        </a:lnTo>
                        <a:lnTo>
                          <a:pt x="114" y="8"/>
                        </a:lnTo>
                        <a:lnTo>
                          <a:pt x="116" y="11"/>
                        </a:lnTo>
                        <a:lnTo>
                          <a:pt x="114" y="17"/>
                        </a:lnTo>
                        <a:lnTo>
                          <a:pt x="112" y="19"/>
                        </a:lnTo>
                        <a:lnTo>
                          <a:pt x="107" y="19"/>
                        </a:lnTo>
                        <a:lnTo>
                          <a:pt x="103" y="23"/>
                        </a:lnTo>
                        <a:lnTo>
                          <a:pt x="103" y="32"/>
                        </a:lnTo>
                        <a:lnTo>
                          <a:pt x="101" y="36"/>
                        </a:lnTo>
                        <a:lnTo>
                          <a:pt x="97" y="40"/>
                        </a:lnTo>
                        <a:lnTo>
                          <a:pt x="97" y="42"/>
                        </a:lnTo>
                        <a:lnTo>
                          <a:pt x="101" y="44"/>
                        </a:lnTo>
                        <a:lnTo>
                          <a:pt x="105" y="48"/>
                        </a:lnTo>
                        <a:lnTo>
                          <a:pt x="107" y="55"/>
                        </a:lnTo>
                        <a:lnTo>
                          <a:pt x="107" y="55"/>
                        </a:lnTo>
                        <a:lnTo>
                          <a:pt x="103" y="53"/>
                        </a:lnTo>
                        <a:lnTo>
                          <a:pt x="101" y="55"/>
                        </a:lnTo>
                        <a:lnTo>
                          <a:pt x="95" y="51"/>
                        </a:lnTo>
                        <a:lnTo>
                          <a:pt x="88" y="51"/>
                        </a:lnTo>
                        <a:lnTo>
                          <a:pt x="86" y="53"/>
                        </a:lnTo>
                        <a:lnTo>
                          <a:pt x="84" y="55"/>
                        </a:lnTo>
                        <a:lnTo>
                          <a:pt x="80" y="57"/>
                        </a:lnTo>
                        <a:lnTo>
                          <a:pt x="80" y="57"/>
                        </a:lnTo>
                        <a:lnTo>
                          <a:pt x="78" y="57"/>
                        </a:lnTo>
                        <a:lnTo>
                          <a:pt x="74" y="61"/>
                        </a:lnTo>
                        <a:lnTo>
                          <a:pt x="74" y="65"/>
                        </a:lnTo>
                        <a:lnTo>
                          <a:pt x="74" y="70"/>
                        </a:lnTo>
                        <a:lnTo>
                          <a:pt x="72" y="72"/>
                        </a:lnTo>
                        <a:lnTo>
                          <a:pt x="63" y="72"/>
                        </a:lnTo>
                        <a:lnTo>
                          <a:pt x="59" y="72"/>
                        </a:lnTo>
                        <a:lnTo>
                          <a:pt x="57" y="70"/>
                        </a:lnTo>
                        <a:lnTo>
                          <a:pt x="53" y="70"/>
                        </a:lnTo>
                        <a:lnTo>
                          <a:pt x="51" y="74"/>
                        </a:lnTo>
                        <a:lnTo>
                          <a:pt x="46" y="72"/>
                        </a:lnTo>
                        <a:lnTo>
                          <a:pt x="44" y="70"/>
                        </a:lnTo>
                        <a:lnTo>
                          <a:pt x="40" y="70"/>
                        </a:lnTo>
                        <a:lnTo>
                          <a:pt x="36" y="67"/>
                        </a:lnTo>
                        <a:lnTo>
                          <a:pt x="32" y="72"/>
                        </a:lnTo>
                        <a:lnTo>
                          <a:pt x="27" y="74"/>
                        </a:lnTo>
                        <a:lnTo>
                          <a:pt x="21" y="74"/>
                        </a:lnTo>
                        <a:lnTo>
                          <a:pt x="19" y="72"/>
                        </a:lnTo>
                        <a:lnTo>
                          <a:pt x="19" y="72"/>
                        </a:lnTo>
                        <a:lnTo>
                          <a:pt x="17" y="67"/>
                        </a:lnTo>
                        <a:lnTo>
                          <a:pt x="17" y="63"/>
                        </a:lnTo>
                        <a:lnTo>
                          <a:pt x="10" y="55"/>
                        </a:lnTo>
                        <a:lnTo>
                          <a:pt x="4" y="48"/>
                        </a:lnTo>
                        <a:lnTo>
                          <a:pt x="4" y="48"/>
                        </a:lnTo>
                        <a:lnTo>
                          <a:pt x="4" y="44"/>
                        </a:lnTo>
                        <a:lnTo>
                          <a:pt x="2" y="40"/>
                        </a:lnTo>
                        <a:lnTo>
                          <a:pt x="2" y="36"/>
                        </a:lnTo>
                        <a:lnTo>
                          <a:pt x="8" y="30"/>
                        </a:lnTo>
                        <a:lnTo>
                          <a:pt x="10" y="25"/>
                        </a:lnTo>
                        <a:lnTo>
                          <a:pt x="6" y="21"/>
                        </a:lnTo>
                        <a:lnTo>
                          <a:pt x="2" y="15"/>
                        </a:lnTo>
                        <a:lnTo>
                          <a:pt x="0" y="6"/>
                        </a:lnTo>
                        <a:lnTo>
                          <a:pt x="2" y="4"/>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2" name="Freeform 58">
                    <a:extLst>
                      <a:ext uri="{FF2B5EF4-FFF2-40B4-BE49-F238E27FC236}">
                        <a16:creationId xmlns:a16="http://schemas.microsoft.com/office/drawing/2014/main" id="{1E31DC83-271C-4633-BDDC-DD85365823D5}"/>
                      </a:ext>
                    </a:extLst>
                  </p:cNvPr>
                  <p:cNvSpPr>
                    <a:spLocks/>
                  </p:cNvSpPr>
                  <p:nvPr/>
                </p:nvSpPr>
                <p:spPr bwMode="auto">
                  <a:xfrm>
                    <a:off x="5061424" y="3600183"/>
                    <a:ext cx="70432" cy="56622"/>
                  </a:xfrm>
                  <a:custGeom>
                    <a:avLst/>
                    <a:gdLst>
                      <a:gd name="T0" fmla="*/ 36 w 51"/>
                      <a:gd name="T1" fmla="*/ 0 h 41"/>
                      <a:gd name="T2" fmla="*/ 42 w 51"/>
                      <a:gd name="T3" fmla="*/ 7 h 41"/>
                      <a:gd name="T4" fmla="*/ 49 w 51"/>
                      <a:gd name="T5" fmla="*/ 15 h 41"/>
                      <a:gd name="T6" fmla="*/ 49 w 51"/>
                      <a:gd name="T7" fmla="*/ 19 h 41"/>
                      <a:gd name="T8" fmla="*/ 51 w 51"/>
                      <a:gd name="T9" fmla="*/ 24 h 41"/>
                      <a:gd name="T10" fmla="*/ 47 w 51"/>
                      <a:gd name="T11" fmla="*/ 26 h 41"/>
                      <a:gd name="T12" fmla="*/ 45 w 51"/>
                      <a:gd name="T13" fmla="*/ 26 h 41"/>
                      <a:gd name="T14" fmla="*/ 38 w 51"/>
                      <a:gd name="T15" fmla="*/ 30 h 41"/>
                      <a:gd name="T16" fmla="*/ 30 w 51"/>
                      <a:gd name="T17" fmla="*/ 28 h 41"/>
                      <a:gd name="T18" fmla="*/ 26 w 51"/>
                      <a:gd name="T19" fmla="*/ 32 h 41"/>
                      <a:gd name="T20" fmla="*/ 26 w 51"/>
                      <a:gd name="T21" fmla="*/ 32 h 41"/>
                      <a:gd name="T22" fmla="*/ 19 w 51"/>
                      <a:gd name="T23" fmla="*/ 34 h 41"/>
                      <a:gd name="T24" fmla="*/ 11 w 51"/>
                      <a:gd name="T25" fmla="*/ 41 h 41"/>
                      <a:gd name="T26" fmla="*/ 11 w 51"/>
                      <a:gd name="T27" fmla="*/ 41 h 41"/>
                      <a:gd name="T28" fmla="*/ 7 w 51"/>
                      <a:gd name="T29" fmla="*/ 36 h 41"/>
                      <a:gd name="T30" fmla="*/ 5 w 51"/>
                      <a:gd name="T31" fmla="*/ 32 h 41"/>
                      <a:gd name="T32" fmla="*/ 2 w 51"/>
                      <a:gd name="T33" fmla="*/ 26 h 41"/>
                      <a:gd name="T34" fmla="*/ 0 w 51"/>
                      <a:gd name="T35" fmla="*/ 19 h 41"/>
                      <a:gd name="T36" fmla="*/ 0 w 51"/>
                      <a:gd name="T37" fmla="*/ 13 h 41"/>
                      <a:gd name="T38" fmla="*/ 2 w 51"/>
                      <a:gd name="T39" fmla="*/ 13 h 41"/>
                      <a:gd name="T40" fmla="*/ 2 w 51"/>
                      <a:gd name="T41" fmla="*/ 11 h 41"/>
                      <a:gd name="T42" fmla="*/ 2 w 51"/>
                      <a:gd name="T43" fmla="*/ 9 h 41"/>
                      <a:gd name="T44" fmla="*/ 9 w 51"/>
                      <a:gd name="T45" fmla="*/ 7 h 41"/>
                      <a:gd name="T46" fmla="*/ 11 w 51"/>
                      <a:gd name="T47" fmla="*/ 5 h 41"/>
                      <a:gd name="T48" fmla="*/ 15 w 51"/>
                      <a:gd name="T49" fmla="*/ 3 h 41"/>
                      <a:gd name="T50" fmla="*/ 24 w 51"/>
                      <a:gd name="T51" fmla="*/ 0 h 41"/>
                      <a:gd name="T52" fmla="*/ 26 w 51"/>
                      <a:gd name="T53" fmla="*/ 0 h 41"/>
                      <a:gd name="T54" fmla="*/ 32 w 51"/>
                      <a:gd name="T55" fmla="*/ 0 h 41"/>
                      <a:gd name="T56" fmla="*/ 36 w 51"/>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41">
                        <a:moveTo>
                          <a:pt x="36" y="0"/>
                        </a:moveTo>
                        <a:lnTo>
                          <a:pt x="42" y="7"/>
                        </a:lnTo>
                        <a:lnTo>
                          <a:pt x="49" y="15"/>
                        </a:lnTo>
                        <a:lnTo>
                          <a:pt x="49" y="19"/>
                        </a:lnTo>
                        <a:lnTo>
                          <a:pt x="51" y="24"/>
                        </a:lnTo>
                        <a:lnTo>
                          <a:pt x="47" y="26"/>
                        </a:lnTo>
                        <a:lnTo>
                          <a:pt x="45" y="26"/>
                        </a:lnTo>
                        <a:lnTo>
                          <a:pt x="38" y="30"/>
                        </a:lnTo>
                        <a:lnTo>
                          <a:pt x="30" y="28"/>
                        </a:lnTo>
                        <a:lnTo>
                          <a:pt x="26" y="32"/>
                        </a:lnTo>
                        <a:lnTo>
                          <a:pt x="26" y="32"/>
                        </a:lnTo>
                        <a:lnTo>
                          <a:pt x="19" y="34"/>
                        </a:lnTo>
                        <a:lnTo>
                          <a:pt x="11" y="41"/>
                        </a:lnTo>
                        <a:lnTo>
                          <a:pt x="11" y="41"/>
                        </a:lnTo>
                        <a:lnTo>
                          <a:pt x="7" y="36"/>
                        </a:lnTo>
                        <a:lnTo>
                          <a:pt x="5" y="32"/>
                        </a:lnTo>
                        <a:lnTo>
                          <a:pt x="2" y="26"/>
                        </a:lnTo>
                        <a:lnTo>
                          <a:pt x="0" y="19"/>
                        </a:lnTo>
                        <a:lnTo>
                          <a:pt x="0" y="13"/>
                        </a:lnTo>
                        <a:lnTo>
                          <a:pt x="2" y="13"/>
                        </a:lnTo>
                        <a:lnTo>
                          <a:pt x="2" y="11"/>
                        </a:lnTo>
                        <a:lnTo>
                          <a:pt x="2" y="9"/>
                        </a:lnTo>
                        <a:lnTo>
                          <a:pt x="9" y="7"/>
                        </a:lnTo>
                        <a:lnTo>
                          <a:pt x="11" y="5"/>
                        </a:lnTo>
                        <a:lnTo>
                          <a:pt x="15" y="3"/>
                        </a:lnTo>
                        <a:lnTo>
                          <a:pt x="24" y="0"/>
                        </a:lnTo>
                        <a:lnTo>
                          <a:pt x="26" y="0"/>
                        </a:lnTo>
                        <a:lnTo>
                          <a:pt x="32" y="0"/>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3" name="Freeform 59">
                    <a:extLst>
                      <a:ext uri="{FF2B5EF4-FFF2-40B4-BE49-F238E27FC236}">
                        <a16:creationId xmlns:a16="http://schemas.microsoft.com/office/drawing/2014/main" id="{C572C3E2-5A17-40D9-A851-DFA51149184A}"/>
                      </a:ext>
                    </a:extLst>
                  </p:cNvPr>
                  <p:cNvSpPr>
                    <a:spLocks/>
                  </p:cNvSpPr>
                  <p:nvPr/>
                </p:nvSpPr>
                <p:spPr bwMode="auto">
                  <a:xfrm>
                    <a:off x="5026899" y="3589135"/>
                    <a:ext cx="49717" cy="102195"/>
                  </a:xfrm>
                  <a:custGeom>
                    <a:avLst/>
                    <a:gdLst>
                      <a:gd name="T0" fmla="*/ 25 w 36"/>
                      <a:gd name="T1" fmla="*/ 21 h 74"/>
                      <a:gd name="T2" fmla="*/ 25 w 36"/>
                      <a:gd name="T3" fmla="*/ 27 h 74"/>
                      <a:gd name="T4" fmla="*/ 27 w 36"/>
                      <a:gd name="T5" fmla="*/ 34 h 74"/>
                      <a:gd name="T6" fmla="*/ 30 w 36"/>
                      <a:gd name="T7" fmla="*/ 40 h 74"/>
                      <a:gd name="T8" fmla="*/ 32 w 36"/>
                      <a:gd name="T9" fmla="*/ 44 h 74"/>
                      <a:gd name="T10" fmla="*/ 36 w 36"/>
                      <a:gd name="T11" fmla="*/ 49 h 74"/>
                      <a:gd name="T12" fmla="*/ 36 w 36"/>
                      <a:gd name="T13" fmla="*/ 53 h 74"/>
                      <a:gd name="T14" fmla="*/ 32 w 36"/>
                      <a:gd name="T15" fmla="*/ 59 h 74"/>
                      <a:gd name="T16" fmla="*/ 25 w 36"/>
                      <a:gd name="T17" fmla="*/ 61 h 74"/>
                      <a:gd name="T18" fmla="*/ 23 w 36"/>
                      <a:gd name="T19" fmla="*/ 65 h 74"/>
                      <a:gd name="T20" fmla="*/ 21 w 36"/>
                      <a:gd name="T21" fmla="*/ 72 h 74"/>
                      <a:gd name="T22" fmla="*/ 19 w 36"/>
                      <a:gd name="T23" fmla="*/ 74 h 74"/>
                      <a:gd name="T24" fmla="*/ 15 w 36"/>
                      <a:gd name="T25" fmla="*/ 72 h 74"/>
                      <a:gd name="T26" fmla="*/ 13 w 36"/>
                      <a:gd name="T27" fmla="*/ 61 h 74"/>
                      <a:gd name="T28" fmla="*/ 4 w 36"/>
                      <a:gd name="T29" fmla="*/ 61 h 74"/>
                      <a:gd name="T30" fmla="*/ 2 w 36"/>
                      <a:gd name="T31" fmla="*/ 59 h 74"/>
                      <a:gd name="T32" fmla="*/ 4 w 36"/>
                      <a:gd name="T33" fmla="*/ 55 h 74"/>
                      <a:gd name="T34" fmla="*/ 2 w 36"/>
                      <a:gd name="T35" fmla="*/ 51 h 74"/>
                      <a:gd name="T36" fmla="*/ 2 w 36"/>
                      <a:gd name="T37" fmla="*/ 46 h 74"/>
                      <a:gd name="T38" fmla="*/ 4 w 36"/>
                      <a:gd name="T39" fmla="*/ 42 h 74"/>
                      <a:gd name="T40" fmla="*/ 2 w 36"/>
                      <a:gd name="T41" fmla="*/ 36 h 74"/>
                      <a:gd name="T42" fmla="*/ 2 w 36"/>
                      <a:gd name="T43" fmla="*/ 27 h 74"/>
                      <a:gd name="T44" fmla="*/ 4 w 36"/>
                      <a:gd name="T45" fmla="*/ 25 h 74"/>
                      <a:gd name="T46" fmla="*/ 6 w 36"/>
                      <a:gd name="T47" fmla="*/ 23 h 74"/>
                      <a:gd name="T48" fmla="*/ 0 w 36"/>
                      <a:gd name="T49" fmla="*/ 19 h 74"/>
                      <a:gd name="T50" fmla="*/ 0 w 36"/>
                      <a:gd name="T51" fmla="*/ 13 h 74"/>
                      <a:gd name="T52" fmla="*/ 2 w 36"/>
                      <a:gd name="T53" fmla="*/ 6 h 74"/>
                      <a:gd name="T54" fmla="*/ 6 w 36"/>
                      <a:gd name="T55" fmla="*/ 2 h 74"/>
                      <a:gd name="T56" fmla="*/ 8 w 36"/>
                      <a:gd name="T57" fmla="*/ 2 h 74"/>
                      <a:gd name="T58" fmla="*/ 11 w 36"/>
                      <a:gd name="T59" fmla="*/ 6 h 74"/>
                      <a:gd name="T60" fmla="*/ 15 w 36"/>
                      <a:gd name="T61" fmla="*/ 2 h 74"/>
                      <a:gd name="T62" fmla="*/ 15 w 36"/>
                      <a:gd name="T63" fmla="*/ 0 h 74"/>
                      <a:gd name="T64" fmla="*/ 15 w 36"/>
                      <a:gd name="T65" fmla="*/ 2 h 74"/>
                      <a:gd name="T66" fmla="*/ 19 w 36"/>
                      <a:gd name="T67" fmla="*/ 6 h 74"/>
                      <a:gd name="T68" fmla="*/ 21 w 36"/>
                      <a:gd name="T69" fmla="*/ 6 h 74"/>
                      <a:gd name="T70" fmla="*/ 25 w 36"/>
                      <a:gd name="T71" fmla="*/ 11 h 74"/>
                      <a:gd name="T72" fmla="*/ 25 w 36"/>
                      <a:gd name="T73" fmla="*/ 13 h 74"/>
                      <a:gd name="T74" fmla="*/ 25 w 36"/>
                      <a:gd name="T75" fmla="*/ 19 h 74"/>
                      <a:gd name="T76" fmla="*/ 25 w 36"/>
                      <a:gd name="T77"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74">
                        <a:moveTo>
                          <a:pt x="25" y="21"/>
                        </a:moveTo>
                        <a:lnTo>
                          <a:pt x="25" y="27"/>
                        </a:lnTo>
                        <a:lnTo>
                          <a:pt x="27" y="34"/>
                        </a:lnTo>
                        <a:lnTo>
                          <a:pt x="30" y="40"/>
                        </a:lnTo>
                        <a:lnTo>
                          <a:pt x="32" y="44"/>
                        </a:lnTo>
                        <a:lnTo>
                          <a:pt x="36" y="49"/>
                        </a:lnTo>
                        <a:lnTo>
                          <a:pt x="36" y="53"/>
                        </a:lnTo>
                        <a:lnTo>
                          <a:pt x="32" y="59"/>
                        </a:lnTo>
                        <a:lnTo>
                          <a:pt x="25" y="61"/>
                        </a:lnTo>
                        <a:lnTo>
                          <a:pt x="23" y="65"/>
                        </a:lnTo>
                        <a:lnTo>
                          <a:pt x="21" y="72"/>
                        </a:lnTo>
                        <a:lnTo>
                          <a:pt x="19" y="74"/>
                        </a:lnTo>
                        <a:lnTo>
                          <a:pt x="15" y="72"/>
                        </a:lnTo>
                        <a:lnTo>
                          <a:pt x="13" y="61"/>
                        </a:lnTo>
                        <a:lnTo>
                          <a:pt x="4" y="61"/>
                        </a:lnTo>
                        <a:lnTo>
                          <a:pt x="2" y="59"/>
                        </a:lnTo>
                        <a:lnTo>
                          <a:pt x="4" y="55"/>
                        </a:lnTo>
                        <a:lnTo>
                          <a:pt x="2" y="51"/>
                        </a:lnTo>
                        <a:lnTo>
                          <a:pt x="2" y="46"/>
                        </a:lnTo>
                        <a:lnTo>
                          <a:pt x="4" y="42"/>
                        </a:lnTo>
                        <a:lnTo>
                          <a:pt x="2" y="36"/>
                        </a:lnTo>
                        <a:lnTo>
                          <a:pt x="2" y="27"/>
                        </a:lnTo>
                        <a:lnTo>
                          <a:pt x="4" y="25"/>
                        </a:lnTo>
                        <a:lnTo>
                          <a:pt x="6" y="23"/>
                        </a:lnTo>
                        <a:lnTo>
                          <a:pt x="0" y="19"/>
                        </a:lnTo>
                        <a:lnTo>
                          <a:pt x="0" y="13"/>
                        </a:lnTo>
                        <a:lnTo>
                          <a:pt x="2" y="6"/>
                        </a:lnTo>
                        <a:lnTo>
                          <a:pt x="6" y="2"/>
                        </a:lnTo>
                        <a:lnTo>
                          <a:pt x="8" y="2"/>
                        </a:lnTo>
                        <a:lnTo>
                          <a:pt x="11" y="6"/>
                        </a:lnTo>
                        <a:lnTo>
                          <a:pt x="15" y="2"/>
                        </a:lnTo>
                        <a:lnTo>
                          <a:pt x="15" y="0"/>
                        </a:lnTo>
                        <a:lnTo>
                          <a:pt x="15" y="2"/>
                        </a:lnTo>
                        <a:lnTo>
                          <a:pt x="19" y="6"/>
                        </a:lnTo>
                        <a:lnTo>
                          <a:pt x="21" y="6"/>
                        </a:lnTo>
                        <a:lnTo>
                          <a:pt x="25" y="11"/>
                        </a:lnTo>
                        <a:lnTo>
                          <a:pt x="25" y="13"/>
                        </a:lnTo>
                        <a:lnTo>
                          <a:pt x="25" y="19"/>
                        </a:lnTo>
                        <a:lnTo>
                          <a:pt x="25" y="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4" name="Freeform 60">
                    <a:extLst>
                      <a:ext uri="{FF2B5EF4-FFF2-40B4-BE49-F238E27FC236}">
                        <a16:creationId xmlns:a16="http://schemas.microsoft.com/office/drawing/2014/main" id="{B9805217-C4D5-4E8D-B68D-6A3C868BA06A}"/>
                      </a:ext>
                    </a:extLst>
                  </p:cNvPr>
                  <p:cNvSpPr>
                    <a:spLocks/>
                  </p:cNvSpPr>
                  <p:nvPr/>
                </p:nvSpPr>
                <p:spPr bwMode="auto">
                  <a:xfrm>
                    <a:off x="5006184" y="3470368"/>
                    <a:ext cx="113243" cy="147769"/>
                  </a:xfrm>
                  <a:custGeom>
                    <a:avLst/>
                    <a:gdLst>
                      <a:gd name="T0" fmla="*/ 5 w 82"/>
                      <a:gd name="T1" fmla="*/ 8 h 107"/>
                      <a:gd name="T2" fmla="*/ 11 w 82"/>
                      <a:gd name="T3" fmla="*/ 6 h 107"/>
                      <a:gd name="T4" fmla="*/ 17 w 82"/>
                      <a:gd name="T5" fmla="*/ 0 h 107"/>
                      <a:gd name="T6" fmla="*/ 26 w 82"/>
                      <a:gd name="T7" fmla="*/ 2 h 107"/>
                      <a:gd name="T8" fmla="*/ 32 w 82"/>
                      <a:gd name="T9" fmla="*/ 6 h 107"/>
                      <a:gd name="T10" fmla="*/ 40 w 82"/>
                      <a:gd name="T11" fmla="*/ 19 h 107"/>
                      <a:gd name="T12" fmla="*/ 51 w 82"/>
                      <a:gd name="T13" fmla="*/ 25 h 107"/>
                      <a:gd name="T14" fmla="*/ 49 w 82"/>
                      <a:gd name="T15" fmla="*/ 31 h 107"/>
                      <a:gd name="T16" fmla="*/ 57 w 82"/>
                      <a:gd name="T17" fmla="*/ 38 h 107"/>
                      <a:gd name="T18" fmla="*/ 66 w 82"/>
                      <a:gd name="T19" fmla="*/ 38 h 107"/>
                      <a:gd name="T20" fmla="*/ 76 w 82"/>
                      <a:gd name="T21" fmla="*/ 35 h 107"/>
                      <a:gd name="T22" fmla="*/ 72 w 82"/>
                      <a:gd name="T23" fmla="*/ 42 h 107"/>
                      <a:gd name="T24" fmla="*/ 72 w 82"/>
                      <a:gd name="T25" fmla="*/ 52 h 107"/>
                      <a:gd name="T26" fmla="*/ 78 w 82"/>
                      <a:gd name="T27" fmla="*/ 67 h 107"/>
                      <a:gd name="T28" fmla="*/ 80 w 82"/>
                      <a:gd name="T29" fmla="*/ 76 h 107"/>
                      <a:gd name="T30" fmla="*/ 74 w 82"/>
                      <a:gd name="T31" fmla="*/ 86 h 107"/>
                      <a:gd name="T32" fmla="*/ 76 w 82"/>
                      <a:gd name="T33" fmla="*/ 94 h 107"/>
                      <a:gd name="T34" fmla="*/ 66 w 82"/>
                      <a:gd name="T35" fmla="*/ 94 h 107"/>
                      <a:gd name="T36" fmla="*/ 55 w 82"/>
                      <a:gd name="T37" fmla="*/ 97 h 107"/>
                      <a:gd name="T38" fmla="*/ 49 w 82"/>
                      <a:gd name="T39" fmla="*/ 101 h 107"/>
                      <a:gd name="T40" fmla="*/ 42 w 82"/>
                      <a:gd name="T41" fmla="*/ 105 h 107"/>
                      <a:gd name="T42" fmla="*/ 40 w 82"/>
                      <a:gd name="T43" fmla="*/ 105 h 107"/>
                      <a:gd name="T44" fmla="*/ 40 w 82"/>
                      <a:gd name="T45" fmla="*/ 97 h 107"/>
                      <a:gd name="T46" fmla="*/ 34 w 82"/>
                      <a:gd name="T47" fmla="*/ 92 h 107"/>
                      <a:gd name="T48" fmla="*/ 30 w 82"/>
                      <a:gd name="T49" fmla="*/ 86 h 107"/>
                      <a:gd name="T50" fmla="*/ 32 w 82"/>
                      <a:gd name="T51" fmla="*/ 82 h 107"/>
                      <a:gd name="T52" fmla="*/ 28 w 82"/>
                      <a:gd name="T53" fmla="*/ 78 h 107"/>
                      <a:gd name="T54" fmla="*/ 19 w 82"/>
                      <a:gd name="T55" fmla="*/ 73 h 107"/>
                      <a:gd name="T56" fmla="*/ 17 w 82"/>
                      <a:gd name="T57" fmla="*/ 69 h 107"/>
                      <a:gd name="T58" fmla="*/ 15 w 82"/>
                      <a:gd name="T59" fmla="*/ 63 h 107"/>
                      <a:gd name="T60" fmla="*/ 11 w 82"/>
                      <a:gd name="T61" fmla="*/ 54 h 107"/>
                      <a:gd name="T62" fmla="*/ 15 w 82"/>
                      <a:gd name="T63" fmla="*/ 54 h 107"/>
                      <a:gd name="T64" fmla="*/ 15 w 82"/>
                      <a:gd name="T65" fmla="*/ 50 h 107"/>
                      <a:gd name="T66" fmla="*/ 7 w 82"/>
                      <a:gd name="T67" fmla="*/ 46 h 107"/>
                      <a:gd name="T68" fmla="*/ 11 w 82"/>
                      <a:gd name="T69" fmla="*/ 35 h 107"/>
                      <a:gd name="T70" fmla="*/ 9 w 82"/>
                      <a:gd name="T71" fmla="*/ 31 h 107"/>
                      <a:gd name="T72" fmla="*/ 7 w 82"/>
                      <a:gd name="T73" fmla="*/ 31 h 107"/>
                      <a:gd name="T74" fmla="*/ 9 w 82"/>
                      <a:gd name="T75" fmla="*/ 27 h 107"/>
                      <a:gd name="T76" fmla="*/ 11 w 82"/>
                      <a:gd name="T77" fmla="*/ 25 h 107"/>
                      <a:gd name="T78" fmla="*/ 5 w 82"/>
                      <a:gd name="T79" fmla="*/ 23 h 107"/>
                      <a:gd name="T80" fmla="*/ 2 w 82"/>
                      <a:gd name="T81" fmla="*/ 1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2" h="107">
                        <a:moveTo>
                          <a:pt x="0" y="10"/>
                        </a:moveTo>
                        <a:lnTo>
                          <a:pt x="5" y="8"/>
                        </a:lnTo>
                        <a:lnTo>
                          <a:pt x="9" y="6"/>
                        </a:lnTo>
                        <a:lnTo>
                          <a:pt x="11" y="6"/>
                        </a:lnTo>
                        <a:lnTo>
                          <a:pt x="13" y="4"/>
                        </a:lnTo>
                        <a:lnTo>
                          <a:pt x="17" y="0"/>
                        </a:lnTo>
                        <a:lnTo>
                          <a:pt x="21" y="2"/>
                        </a:lnTo>
                        <a:lnTo>
                          <a:pt x="26" y="2"/>
                        </a:lnTo>
                        <a:lnTo>
                          <a:pt x="32" y="4"/>
                        </a:lnTo>
                        <a:lnTo>
                          <a:pt x="32" y="6"/>
                        </a:lnTo>
                        <a:lnTo>
                          <a:pt x="38" y="14"/>
                        </a:lnTo>
                        <a:lnTo>
                          <a:pt x="40" y="19"/>
                        </a:lnTo>
                        <a:lnTo>
                          <a:pt x="45" y="21"/>
                        </a:lnTo>
                        <a:lnTo>
                          <a:pt x="51" y="25"/>
                        </a:lnTo>
                        <a:lnTo>
                          <a:pt x="49" y="29"/>
                        </a:lnTo>
                        <a:lnTo>
                          <a:pt x="49" y="31"/>
                        </a:lnTo>
                        <a:lnTo>
                          <a:pt x="55" y="33"/>
                        </a:lnTo>
                        <a:lnTo>
                          <a:pt x="57" y="38"/>
                        </a:lnTo>
                        <a:lnTo>
                          <a:pt x="61" y="35"/>
                        </a:lnTo>
                        <a:lnTo>
                          <a:pt x="66" y="38"/>
                        </a:lnTo>
                        <a:lnTo>
                          <a:pt x="68" y="33"/>
                        </a:lnTo>
                        <a:lnTo>
                          <a:pt x="76" y="35"/>
                        </a:lnTo>
                        <a:lnTo>
                          <a:pt x="72" y="40"/>
                        </a:lnTo>
                        <a:lnTo>
                          <a:pt x="72" y="42"/>
                        </a:lnTo>
                        <a:lnTo>
                          <a:pt x="74" y="50"/>
                        </a:lnTo>
                        <a:lnTo>
                          <a:pt x="72" y="52"/>
                        </a:lnTo>
                        <a:lnTo>
                          <a:pt x="74" y="61"/>
                        </a:lnTo>
                        <a:lnTo>
                          <a:pt x="78" y="67"/>
                        </a:lnTo>
                        <a:lnTo>
                          <a:pt x="82" y="71"/>
                        </a:lnTo>
                        <a:lnTo>
                          <a:pt x="80" y="76"/>
                        </a:lnTo>
                        <a:lnTo>
                          <a:pt x="74" y="82"/>
                        </a:lnTo>
                        <a:lnTo>
                          <a:pt x="74" y="86"/>
                        </a:lnTo>
                        <a:lnTo>
                          <a:pt x="76" y="90"/>
                        </a:lnTo>
                        <a:lnTo>
                          <a:pt x="76" y="94"/>
                        </a:lnTo>
                        <a:lnTo>
                          <a:pt x="72" y="94"/>
                        </a:lnTo>
                        <a:lnTo>
                          <a:pt x="66" y="94"/>
                        </a:lnTo>
                        <a:lnTo>
                          <a:pt x="64" y="94"/>
                        </a:lnTo>
                        <a:lnTo>
                          <a:pt x="55" y="97"/>
                        </a:lnTo>
                        <a:lnTo>
                          <a:pt x="51" y="99"/>
                        </a:lnTo>
                        <a:lnTo>
                          <a:pt x="49" y="101"/>
                        </a:lnTo>
                        <a:lnTo>
                          <a:pt x="42" y="103"/>
                        </a:lnTo>
                        <a:lnTo>
                          <a:pt x="42" y="105"/>
                        </a:lnTo>
                        <a:lnTo>
                          <a:pt x="42" y="107"/>
                        </a:lnTo>
                        <a:lnTo>
                          <a:pt x="40" y="105"/>
                        </a:lnTo>
                        <a:lnTo>
                          <a:pt x="40" y="99"/>
                        </a:lnTo>
                        <a:lnTo>
                          <a:pt x="40" y="97"/>
                        </a:lnTo>
                        <a:lnTo>
                          <a:pt x="36" y="92"/>
                        </a:lnTo>
                        <a:lnTo>
                          <a:pt x="34" y="92"/>
                        </a:lnTo>
                        <a:lnTo>
                          <a:pt x="30" y="88"/>
                        </a:lnTo>
                        <a:lnTo>
                          <a:pt x="30" y="86"/>
                        </a:lnTo>
                        <a:lnTo>
                          <a:pt x="30" y="86"/>
                        </a:lnTo>
                        <a:lnTo>
                          <a:pt x="32" y="82"/>
                        </a:lnTo>
                        <a:lnTo>
                          <a:pt x="32" y="78"/>
                        </a:lnTo>
                        <a:lnTo>
                          <a:pt x="28" y="78"/>
                        </a:lnTo>
                        <a:lnTo>
                          <a:pt x="23" y="73"/>
                        </a:lnTo>
                        <a:lnTo>
                          <a:pt x="19" y="73"/>
                        </a:lnTo>
                        <a:lnTo>
                          <a:pt x="17" y="71"/>
                        </a:lnTo>
                        <a:lnTo>
                          <a:pt x="17" y="69"/>
                        </a:lnTo>
                        <a:lnTo>
                          <a:pt x="13" y="65"/>
                        </a:lnTo>
                        <a:lnTo>
                          <a:pt x="15" y="63"/>
                        </a:lnTo>
                        <a:lnTo>
                          <a:pt x="11" y="59"/>
                        </a:lnTo>
                        <a:lnTo>
                          <a:pt x="11" y="54"/>
                        </a:lnTo>
                        <a:lnTo>
                          <a:pt x="13" y="52"/>
                        </a:lnTo>
                        <a:lnTo>
                          <a:pt x="15" y="54"/>
                        </a:lnTo>
                        <a:lnTo>
                          <a:pt x="17" y="52"/>
                        </a:lnTo>
                        <a:lnTo>
                          <a:pt x="15" y="50"/>
                        </a:lnTo>
                        <a:lnTo>
                          <a:pt x="13" y="50"/>
                        </a:lnTo>
                        <a:lnTo>
                          <a:pt x="7" y="46"/>
                        </a:lnTo>
                        <a:lnTo>
                          <a:pt x="7" y="42"/>
                        </a:lnTo>
                        <a:lnTo>
                          <a:pt x="11" y="35"/>
                        </a:lnTo>
                        <a:lnTo>
                          <a:pt x="11" y="31"/>
                        </a:lnTo>
                        <a:lnTo>
                          <a:pt x="9" y="31"/>
                        </a:lnTo>
                        <a:lnTo>
                          <a:pt x="7" y="33"/>
                        </a:lnTo>
                        <a:lnTo>
                          <a:pt x="7" y="31"/>
                        </a:lnTo>
                        <a:lnTo>
                          <a:pt x="5" y="27"/>
                        </a:lnTo>
                        <a:lnTo>
                          <a:pt x="9" y="27"/>
                        </a:lnTo>
                        <a:lnTo>
                          <a:pt x="11" y="27"/>
                        </a:lnTo>
                        <a:lnTo>
                          <a:pt x="11" y="25"/>
                        </a:lnTo>
                        <a:lnTo>
                          <a:pt x="7" y="23"/>
                        </a:lnTo>
                        <a:lnTo>
                          <a:pt x="5" y="23"/>
                        </a:lnTo>
                        <a:lnTo>
                          <a:pt x="5" y="16"/>
                        </a:lnTo>
                        <a:lnTo>
                          <a:pt x="2" y="10"/>
                        </a:lnTo>
                        <a:lnTo>
                          <a:pt x="0" y="1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5" name="Freeform 61">
                    <a:extLst>
                      <a:ext uri="{FF2B5EF4-FFF2-40B4-BE49-F238E27FC236}">
                        <a16:creationId xmlns:a16="http://schemas.microsoft.com/office/drawing/2014/main" id="{5E083C3C-0094-4CE2-BE67-D72923870A98}"/>
                      </a:ext>
                    </a:extLst>
                  </p:cNvPr>
                  <p:cNvSpPr>
                    <a:spLocks/>
                  </p:cNvSpPr>
                  <p:nvPr/>
                </p:nvSpPr>
                <p:spPr bwMode="auto">
                  <a:xfrm>
                    <a:off x="5000660" y="3554609"/>
                    <a:ext cx="49717" cy="60765"/>
                  </a:xfrm>
                  <a:custGeom>
                    <a:avLst/>
                    <a:gdLst>
                      <a:gd name="T0" fmla="*/ 19 w 36"/>
                      <a:gd name="T1" fmla="*/ 44 h 44"/>
                      <a:gd name="T2" fmla="*/ 19 w 36"/>
                      <a:gd name="T3" fmla="*/ 38 h 44"/>
                      <a:gd name="T4" fmla="*/ 21 w 36"/>
                      <a:gd name="T5" fmla="*/ 31 h 44"/>
                      <a:gd name="T6" fmla="*/ 25 w 36"/>
                      <a:gd name="T7" fmla="*/ 27 h 44"/>
                      <a:gd name="T8" fmla="*/ 27 w 36"/>
                      <a:gd name="T9" fmla="*/ 27 h 44"/>
                      <a:gd name="T10" fmla="*/ 30 w 36"/>
                      <a:gd name="T11" fmla="*/ 31 h 44"/>
                      <a:gd name="T12" fmla="*/ 34 w 36"/>
                      <a:gd name="T13" fmla="*/ 27 h 44"/>
                      <a:gd name="T14" fmla="*/ 34 w 36"/>
                      <a:gd name="T15" fmla="*/ 25 h 44"/>
                      <a:gd name="T16" fmla="*/ 36 w 36"/>
                      <a:gd name="T17" fmla="*/ 21 h 44"/>
                      <a:gd name="T18" fmla="*/ 36 w 36"/>
                      <a:gd name="T19" fmla="*/ 17 h 44"/>
                      <a:gd name="T20" fmla="*/ 32 w 36"/>
                      <a:gd name="T21" fmla="*/ 17 h 44"/>
                      <a:gd name="T22" fmla="*/ 27 w 36"/>
                      <a:gd name="T23" fmla="*/ 12 h 44"/>
                      <a:gd name="T24" fmla="*/ 23 w 36"/>
                      <a:gd name="T25" fmla="*/ 12 h 44"/>
                      <a:gd name="T26" fmla="*/ 21 w 36"/>
                      <a:gd name="T27" fmla="*/ 10 h 44"/>
                      <a:gd name="T28" fmla="*/ 21 w 36"/>
                      <a:gd name="T29" fmla="*/ 8 h 44"/>
                      <a:gd name="T30" fmla="*/ 17 w 36"/>
                      <a:gd name="T31" fmla="*/ 4 h 44"/>
                      <a:gd name="T32" fmla="*/ 17 w 36"/>
                      <a:gd name="T33" fmla="*/ 4 h 44"/>
                      <a:gd name="T34" fmla="*/ 15 w 36"/>
                      <a:gd name="T35" fmla="*/ 4 h 44"/>
                      <a:gd name="T36" fmla="*/ 11 w 36"/>
                      <a:gd name="T37" fmla="*/ 0 h 44"/>
                      <a:gd name="T38" fmla="*/ 9 w 36"/>
                      <a:gd name="T39" fmla="*/ 2 h 44"/>
                      <a:gd name="T40" fmla="*/ 9 w 36"/>
                      <a:gd name="T41" fmla="*/ 6 h 44"/>
                      <a:gd name="T42" fmla="*/ 11 w 36"/>
                      <a:gd name="T43" fmla="*/ 8 h 44"/>
                      <a:gd name="T44" fmla="*/ 13 w 36"/>
                      <a:gd name="T45" fmla="*/ 10 h 44"/>
                      <a:gd name="T46" fmla="*/ 11 w 36"/>
                      <a:gd name="T47" fmla="*/ 12 h 44"/>
                      <a:gd name="T48" fmla="*/ 6 w 36"/>
                      <a:gd name="T49" fmla="*/ 12 h 44"/>
                      <a:gd name="T50" fmla="*/ 4 w 36"/>
                      <a:gd name="T51" fmla="*/ 17 h 44"/>
                      <a:gd name="T52" fmla="*/ 4 w 36"/>
                      <a:gd name="T53" fmla="*/ 21 h 44"/>
                      <a:gd name="T54" fmla="*/ 2 w 36"/>
                      <a:gd name="T55" fmla="*/ 25 h 44"/>
                      <a:gd name="T56" fmla="*/ 0 w 36"/>
                      <a:gd name="T57" fmla="*/ 27 h 44"/>
                      <a:gd name="T58" fmla="*/ 2 w 36"/>
                      <a:gd name="T59" fmla="*/ 29 h 44"/>
                      <a:gd name="T60" fmla="*/ 6 w 36"/>
                      <a:gd name="T61" fmla="*/ 29 h 44"/>
                      <a:gd name="T62" fmla="*/ 13 w 36"/>
                      <a:gd name="T63" fmla="*/ 40 h 44"/>
                      <a:gd name="T64" fmla="*/ 15 w 36"/>
                      <a:gd name="T65" fmla="*/ 42 h 44"/>
                      <a:gd name="T66" fmla="*/ 19 w 36"/>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4">
                        <a:moveTo>
                          <a:pt x="19" y="44"/>
                        </a:moveTo>
                        <a:lnTo>
                          <a:pt x="19" y="38"/>
                        </a:lnTo>
                        <a:lnTo>
                          <a:pt x="21" y="31"/>
                        </a:lnTo>
                        <a:lnTo>
                          <a:pt x="25" y="27"/>
                        </a:lnTo>
                        <a:lnTo>
                          <a:pt x="27" y="27"/>
                        </a:lnTo>
                        <a:lnTo>
                          <a:pt x="30" y="31"/>
                        </a:lnTo>
                        <a:lnTo>
                          <a:pt x="34" y="27"/>
                        </a:lnTo>
                        <a:lnTo>
                          <a:pt x="34" y="25"/>
                        </a:lnTo>
                        <a:lnTo>
                          <a:pt x="36" y="21"/>
                        </a:lnTo>
                        <a:lnTo>
                          <a:pt x="36" y="17"/>
                        </a:lnTo>
                        <a:lnTo>
                          <a:pt x="32" y="17"/>
                        </a:lnTo>
                        <a:lnTo>
                          <a:pt x="27" y="12"/>
                        </a:lnTo>
                        <a:lnTo>
                          <a:pt x="23" y="12"/>
                        </a:lnTo>
                        <a:lnTo>
                          <a:pt x="21" y="10"/>
                        </a:lnTo>
                        <a:lnTo>
                          <a:pt x="21" y="8"/>
                        </a:lnTo>
                        <a:lnTo>
                          <a:pt x="17" y="4"/>
                        </a:lnTo>
                        <a:lnTo>
                          <a:pt x="17" y="4"/>
                        </a:lnTo>
                        <a:lnTo>
                          <a:pt x="15" y="4"/>
                        </a:lnTo>
                        <a:lnTo>
                          <a:pt x="11" y="0"/>
                        </a:lnTo>
                        <a:lnTo>
                          <a:pt x="9" y="2"/>
                        </a:lnTo>
                        <a:lnTo>
                          <a:pt x="9" y="6"/>
                        </a:lnTo>
                        <a:lnTo>
                          <a:pt x="11" y="8"/>
                        </a:lnTo>
                        <a:lnTo>
                          <a:pt x="13" y="10"/>
                        </a:lnTo>
                        <a:lnTo>
                          <a:pt x="11" y="12"/>
                        </a:lnTo>
                        <a:lnTo>
                          <a:pt x="6" y="12"/>
                        </a:lnTo>
                        <a:lnTo>
                          <a:pt x="4" y="17"/>
                        </a:lnTo>
                        <a:lnTo>
                          <a:pt x="4" y="21"/>
                        </a:lnTo>
                        <a:lnTo>
                          <a:pt x="2" y="25"/>
                        </a:lnTo>
                        <a:lnTo>
                          <a:pt x="0" y="27"/>
                        </a:lnTo>
                        <a:lnTo>
                          <a:pt x="2" y="29"/>
                        </a:lnTo>
                        <a:lnTo>
                          <a:pt x="6" y="29"/>
                        </a:lnTo>
                        <a:lnTo>
                          <a:pt x="13" y="40"/>
                        </a:lnTo>
                        <a:lnTo>
                          <a:pt x="15" y="42"/>
                        </a:lnTo>
                        <a:lnTo>
                          <a:pt x="19" y="4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6" name="Freeform 62">
                    <a:extLst>
                      <a:ext uri="{FF2B5EF4-FFF2-40B4-BE49-F238E27FC236}">
                        <a16:creationId xmlns:a16="http://schemas.microsoft.com/office/drawing/2014/main" id="{A6E1F3D7-BBE9-4DA3-8923-BEDDED71DC39}"/>
                      </a:ext>
                    </a:extLst>
                  </p:cNvPr>
                  <p:cNvSpPr>
                    <a:spLocks noEditPoints="1"/>
                  </p:cNvSpPr>
                  <p:nvPr/>
                </p:nvSpPr>
                <p:spPr bwMode="auto">
                  <a:xfrm>
                    <a:off x="4872225" y="3467606"/>
                    <a:ext cx="149150" cy="116005"/>
                  </a:xfrm>
                  <a:custGeom>
                    <a:avLst/>
                    <a:gdLst>
                      <a:gd name="T0" fmla="*/ 106 w 108"/>
                      <a:gd name="T1" fmla="*/ 29 h 84"/>
                      <a:gd name="T2" fmla="*/ 104 w 108"/>
                      <a:gd name="T3" fmla="*/ 25 h 84"/>
                      <a:gd name="T4" fmla="*/ 99 w 108"/>
                      <a:gd name="T5" fmla="*/ 12 h 84"/>
                      <a:gd name="T6" fmla="*/ 85 w 108"/>
                      <a:gd name="T7" fmla="*/ 12 h 84"/>
                      <a:gd name="T8" fmla="*/ 68 w 108"/>
                      <a:gd name="T9" fmla="*/ 8 h 84"/>
                      <a:gd name="T10" fmla="*/ 55 w 108"/>
                      <a:gd name="T11" fmla="*/ 0 h 84"/>
                      <a:gd name="T12" fmla="*/ 34 w 108"/>
                      <a:gd name="T13" fmla="*/ 12 h 84"/>
                      <a:gd name="T14" fmla="*/ 24 w 108"/>
                      <a:gd name="T15" fmla="*/ 21 h 84"/>
                      <a:gd name="T16" fmla="*/ 7 w 108"/>
                      <a:gd name="T17" fmla="*/ 23 h 84"/>
                      <a:gd name="T18" fmla="*/ 0 w 108"/>
                      <a:gd name="T19" fmla="*/ 31 h 84"/>
                      <a:gd name="T20" fmla="*/ 7 w 108"/>
                      <a:gd name="T21" fmla="*/ 40 h 84"/>
                      <a:gd name="T22" fmla="*/ 15 w 108"/>
                      <a:gd name="T23" fmla="*/ 23 h 84"/>
                      <a:gd name="T24" fmla="*/ 26 w 108"/>
                      <a:gd name="T25" fmla="*/ 31 h 84"/>
                      <a:gd name="T26" fmla="*/ 34 w 108"/>
                      <a:gd name="T27" fmla="*/ 48 h 84"/>
                      <a:gd name="T28" fmla="*/ 36 w 108"/>
                      <a:gd name="T29" fmla="*/ 50 h 84"/>
                      <a:gd name="T30" fmla="*/ 34 w 108"/>
                      <a:gd name="T31" fmla="*/ 59 h 84"/>
                      <a:gd name="T32" fmla="*/ 47 w 108"/>
                      <a:gd name="T33" fmla="*/ 63 h 84"/>
                      <a:gd name="T34" fmla="*/ 55 w 108"/>
                      <a:gd name="T35" fmla="*/ 69 h 84"/>
                      <a:gd name="T36" fmla="*/ 78 w 108"/>
                      <a:gd name="T37" fmla="*/ 82 h 84"/>
                      <a:gd name="T38" fmla="*/ 74 w 108"/>
                      <a:gd name="T39" fmla="*/ 82 h 84"/>
                      <a:gd name="T40" fmla="*/ 78 w 108"/>
                      <a:gd name="T41" fmla="*/ 80 h 84"/>
                      <a:gd name="T42" fmla="*/ 49 w 108"/>
                      <a:gd name="T43" fmla="*/ 48 h 84"/>
                      <a:gd name="T44" fmla="*/ 47 w 108"/>
                      <a:gd name="T45" fmla="*/ 40 h 84"/>
                      <a:gd name="T46" fmla="*/ 40 w 108"/>
                      <a:gd name="T47" fmla="*/ 33 h 84"/>
                      <a:gd name="T48" fmla="*/ 42 w 108"/>
                      <a:gd name="T49" fmla="*/ 25 h 84"/>
                      <a:gd name="T50" fmla="*/ 51 w 108"/>
                      <a:gd name="T51" fmla="*/ 29 h 84"/>
                      <a:gd name="T52" fmla="*/ 57 w 108"/>
                      <a:gd name="T53" fmla="*/ 27 h 84"/>
                      <a:gd name="T54" fmla="*/ 66 w 108"/>
                      <a:gd name="T55" fmla="*/ 25 h 84"/>
                      <a:gd name="T56" fmla="*/ 72 w 108"/>
                      <a:gd name="T57" fmla="*/ 27 h 84"/>
                      <a:gd name="T58" fmla="*/ 80 w 108"/>
                      <a:gd name="T59" fmla="*/ 29 h 84"/>
                      <a:gd name="T60" fmla="*/ 93 w 108"/>
                      <a:gd name="T61" fmla="*/ 29 h 84"/>
                      <a:gd name="T62" fmla="*/ 104 w 108"/>
                      <a:gd name="T63" fmla="*/ 33 h 84"/>
                      <a:gd name="T64" fmla="*/ 61 w 108"/>
                      <a:gd name="T65" fmla="*/ 80 h 84"/>
                      <a:gd name="T66" fmla="*/ 64 w 108"/>
                      <a:gd name="T67" fmla="*/ 82 h 84"/>
                      <a:gd name="T68" fmla="*/ 57 w 108"/>
                      <a:gd name="T69" fmla="*/ 75 h 84"/>
                      <a:gd name="T70" fmla="*/ 57 w 108"/>
                      <a:gd name="T71" fmla="*/ 75 h 84"/>
                      <a:gd name="T72" fmla="*/ 64 w 108"/>
                      <a:gd name="T73" fmla="*/ 71 h 84"/>
                      <a:gd name="T74" fmla="*/ 59 w 108"/>
                      <a:gd name="T75" fmla="*/ 73 h 84"/>
                      <a:gd name="T76" fmla="*/ 28 w 108"/>
                      <a:gd name="T77" fmla="*/ 46 h 84"/>
                      <a:gd name="T78" fmla="*/ 32 w 108"/>
                      <a:gd name="T79" fmla="*/ 50 h 84"/>
                      <a:gd name="T80" fmla="*/ 26 w 108"/>
                      <a:gd name="T81" fmla="*/ 40 h 84"/>
                      <a:gd name="T82" fmla="*/ 26 w 108"/>
                      <a:gd name="T83" fmla="*/ 40 h 84"/>
                      <a:gd name="T84" fmla="*/ 30 w 108"/>
                      <a:gd name="T85" fmla="*/ 56 h 84"/>
                      <a:gd name="T86" fmla="*/ 26 w 108"/>
                      <a:gd name="T87" fmla="*/ 52 h 84"/>
                      <a:gd name="T88" fmla="*/ 24 w 108"/>
                      <a:gd name="T89" fmla="*/ 50 h 84"/>
                      <a:gd name="T90" fmla="*/ 13 w 108"/>
                      <a:gd name="T91" fmla="*/ 35 h 84"/>
                      <a:gd name="T92" fmla="*/ 19 w 108"/>
                      <a:gd name="T93" fmla="*/ 44 h 84"/>
                      <a:gd name="T94" fmla="*/ 13 w 108"/>
                      <a:gd name="T95" fmla="*/ 35 h 84"/>
                      <a:gd name="T96" fmla="*/ 24 w 108"/>
                      <a:gd name="T97" fmla="*/ 35 h 84"/>
                      <a:gd name="T98" fmla="*/ 15 w 108"/>
                      <a:gd name="T99" fmla="*/ 33 h 84"/>
                      <a:gd name="T100" fmla="*/ 17 w 108"/>
                      <a:gd name="T101" fmla="*/ 2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8" h="84">
                        <a:moveTo>
                          <a:pt x="104" y="33"/>
                        </a:moveTo>
                        <a:lnTo>
                          <a:pt x="102" y="29"/>
                        </a:lnTo>
                        <a:lnTo>
                          <a:pt x="106" y="29"/>
                        </a:lnTo>
                        <a:lnTo>
                          <a:pt x="108" y="29"/>
                        </a:lnTo>
                        <a:lnTo>
                          <a:pt x="108" y="27"/>
                        </a:lnTo>
                        <a:lnTo>
                          <a:pt x="104" y="25"/>
                        </a:lnTo>
                        <a:lnTo>
                          <a:pt x="102" y="25"/>
                        </a:lnTo>
                        <a:lnTo>
                          <a:pt x="102" y="18"/>
                        </a:lnTo>
                        <a:lnTo>
                          <a:pt x="99" y="12"/>
                        </a:lnTo>
                        <a:lnTo>
                          <a:pt x="95" y="12"/>
                        </a:lnTo>
                        <a:lnTo>
                          <a:pt x="93" y="16"/>
                        </a:lnTo>
                        <a:lnTo>
                          <a:pt x="85" y="12"/>
                        </a:lnTo>
                        <a:lnTo>
                          <a:pt x="74" y="12"/>
                        </a:lnTo>
                        <a:lnTo>
                          <a:pt x="72" y="8"/>
                        </a:lnTo>
                        <a:lnTo>
                          <a:pt x="68" y="8"/>
                        </a:lnTo>
                        <a:lnTo>
                          <a:pt x="59" y="0"/>
                        </a:lnTo>
                        <a:lnTo>
                          <a:pt x="55" y="0"/>
                        </a:lnTo>
                        <a:lnTo>
                          <a:pt x="55" y="0"/>
                        </a:lnTo>
                        <a:lnTo>
                          <a:pt x="47" y="0"/>
                        </a:lnTo>
                        <a:lnTo>
                          <a:pt x="36" y="6"/>
                        </a:lnTo>
                        <a:lnTo>
                          <a:pt x="34" y="12"/>
                        </a:lnTo>
                        <a:lnTo>
                          <a:pt x="28" y="14"/>
                        </a:lnTo>
                        <a:lnTo>
                          <a:pt x="28" y="21"/>
                        </a:lnTo>
                        <a:lnTo>
                          <a:pt x="24" y="21"/>
                        </a:lnTo>
                        <a:lnTo>
                          <a:pt x="15" y="18"/>
                        </a:lnTo>
                        <a:lnTo>
                          <a:pt x="11" y="18"/>
                        </a:lnTo>
                        <a:lnTo>
                          <a:pt x="7" y="23"/>
                        </a:lnTo>
                        <a:lnTo>
                          <a:pt x="0" y="23"/>
                        </a:lnTo>
                        <a:lnTo>
                          <a:pt x="0" y="25"/>
                        </a:lnTo>
                        <a:lnTo>
                          <a:pt x="0" y="31"/>
                        </a:lnTo>
                        <a:lnTo>
                          <a:pt x="5" y="35"/>
                        </a:lnTo>
                        <a:lnTo>
                          <a:pt x="5" y="37"/>
                        </a:lnTo>
                        <a:lnTo>
                          <a:pt x="7" y="40"/>
                        </a:lnTo>
                        <a:lnTo>
                          <a:pt x="11" y="31"/>
                        </a:lnTo>
                        <a:lnTo>
                          <a:pt x="13" y="27"/>
                        </a:lnTo>
                        <a:lnTo>
                          <a:pt x="15" y="23"/>
                        </a:lnTo>
                        <a:lnTo>
                          <a:pt x="19" y="23"/>
                        </a:lnTo>
                        <a:lnTo>
                          <a:pt x="21" y="27"/>
                        </a:lnTo>
                        <a:lnTo>
                          <a:pt x="26" y="31"/>
                        </a:lnTo>
                        <a:lnTo>
                          <a:pt x="26" y="35"/>
                        </a:lnTo>
                        <a:lnTo>
                          <a:pt x="30" y="42"/>
                        </a:lnTo>
                        <a:lnTo>
                          <a:pt x="34" y="48"/>
                        </a:lnTo>
                        <a:lnTo>
                          <a:pt x="36" y="48"/>
                        </a:lnTo>
                        <a:lnTo>
                          <a:pt x="40" y="52"/>
                        </a:lnTo>
                        <a:lnTo>
                          <a:pt x="36" y="50"/>
                        </a:lnTo>
                        <a:lnTo>
                          <a:pt x="34" y="50"/>
                        </a:lnTo>
                        <a:lnTo>
                          <a:pt x="32" y="54"/>
                        </a:lnTo>
                        <a:lnTo>
                          <a:pt x="34" y="59"/>
                        </a:lnTo>
                        <a:lnTo>
                          <a:pt x="38" y="59"/>
                        </a:lnTo>
                        <a:lnTo>
                          <a:pt x="42" y="63"/>
                        </a:lnTo>
                        <a:lnTo>
                          <a:pt x="47" y="63"/>
                        </a:lnTo>
                        <a:lnTo>
                          <a:pt x="49" y="67"/>
                        </a:lnTo>
                        <a:lnTo>
                          <a:pt x="51" y="69"/>
                        </a:lnTo>
                        <a:lnTo>
                          <a:pt x="55" y="69"/>
                        </a:lnTo>
                        <a:lnTo>
                          <a:pt x="64" y="69"/>
                        </a:lnTo>
                        <a:lnTo>
                          <a:pt x="68" y="71"/>
                        </a:lnTo>
                        <a:lnTo>
                          <a:pt x="78" y="82"/>
                        </a:lnTo>
                        <a:lnTo>
                          <a:pt x="76" y="82"/>
                        </a:lnTo>
                        <a:lnTo>
                          <a:pt x="72" y="80"/>
                        </a:lnTo>
                        <a:lnTo>
                          <a:pt x="74" y="82"/>
                        </a:lnTo>
                        <a:lnTo>
                          <a:pt x="78" y="84"/>
                        </a:lnTo>
                        <a:lnTo>
                          <a:pt x="78" y="84"/>
                        </a:lnTo>
                        <a:lnTo>
                          <a:pt x="78" y="80"/>
                        </a:lnTo>
                        <a:lnTo>
                          <a:pt x="66" y="65"/>
                        </a:lnTo>
                        <a:lnTo>
                          <a:pt x="49" y="50"/>
                        </a:lnTo>
                        <a:lnTo>
                          <a:pt x="49" y="48"/>
                        </a:lnTo>
                        <a:lnTo>
                          <a:pt x="49" y="46"/>
                        </a:lnTo>
                        <a:lnTo>
                          <a:pt x="47" y="44"/>
                        </a:lnTo>
                        <a:lnTo>
                          <a:pt x="47" y="40"/>
                        </a:lnTo>
                        <a:lnTo>
                          <a:pt x="42" y="35"/>
                        </a:lnTo>
                        <a:lnTo>
                          <a:pt x="40" y="35"/>
                        </a:lnTo>
                        <a:lnTo>
                          <a:pt x="40" y="33"/>
                        </a:lnTo>
                        <a:lnTo>
                          <a:pt x="40" y="31"/>
                        </a:lnTo>
                        <a:lnTo>
                          <a:pt x="40" y="25"/>
                        </a:lnTo>
                        <a:lnTo>
                          <a:pt x="42" y="25"/>
                        </a:lnTo>
                        <a:lnTo>
                          <a:pt x="47" y="27"/>
                        </a:lnTo>
                        <a:lnTo>
                          <a:pt x="49" y="31"/>
                        </a:lnTo>
                        <a:lnTo>
                          <a:pt x="51" y="29"/>
                        </a:lnTo>
                        <a:lnTo>
                          <a:pt x="51" y="27"/>
                        </a:lnTo>
                        <a:lnTo>
                          <a:pt x="55" y="27"/>
                        </a:lnTo>
                        <a:lnTo>
                          <a:pt x="57" y="27"/>
                        </a:lnTo>
                        <a:lnTo>
                          <a:pt x="59" y="25"/>
                        </a:lnTo>
                        <a:lnTo>
                          <a:pt x="64" y="27"/>
                        </a:lnTo>
                        <a:lnTo>
                          <a:pt x="66" y="25"/>
                        </a:lnTo>
                        <a:lnTo>
                          <a:pt x="68" y="25"/>
                        </a:lnTo>
                        <a:lnTo>
                          <a:pt x="70" y="29"/>
                        </a:lnTo>
                        <a:lnTo>
                          <a:pt x="72" y="27"/>
                        </a:lnTo>
                        <a:lnTo>
                          <a:pt x="76" y="29"/>
                        </a:lnTo>
                        <a:lnTo>
                          <a:pt x="80" y="27"/>
                        </a:lnTo>
                        <a:lnTo>
                          <a:pt x="80" y="29"/>
                        </a:lnTo>
                        <a:lnTo>
                          <a:pt x="87" y="27"/>
                        </a:lnTo>
                        <a:lnTo>
                          <a:pt x="89" y="29"/>
                        </a:lnTo>
                        <a:lnTo>
                          <a:pt x="93" y="29"/>
                        </a:lnTo>
                        <a:lnTo>
                          <a:pt x="97" y="31"/>
                        </a:lnTo>
                        <a:lnTo>
                          <a:pt x="102" y="33"/>
                        </a:lnTo>
                        <a:lnTo>
                          <a:pt x="104" y="33"/>
                        </a:lnTo>
                        <a:lnTo>
                          <a:pt x="104" y="33"/>
                        </a:lnTo>
                        <a:close/>
                        <a:moveTo>
                          <a:pt x="61" y="80"/>
                        </a:moveTo>
                        <a:lnTo>
                          <a:pt x="61" y="80"/>
                        </a:lnTo>
                        <a:lnTo>
                          <a:pt x="68" y="80"/>
                        </a:lnTo>
                        <a:lnTo>
                          <a:pt x="70" y="82"/>
                        </a:lnTo>
                        <a:lnTo>
                          <a:pt x="64" y="82"/>
                        </a:lnTo>
                        <a:lnTo>
                          <a:pt x="61" y="80"/>
                        </a:lnTo>
                        <a:lnTo>
                          <a:pt x="61" y="80"/>
                        </a:lnTo>
                        <a:close/>
                        <a:moveTo>
                          <a:pt x="57" y="75"/>
                        </a:moveTo>
                        <a:lnTo>
                          <a:pt x="68" y="75"/>
                        </a:lnTo>
                        <a:lnTo>
                          <a:pt x="64" y="78"/>
                        </a:lnTo>
                        <a:lnTo>
                          <a:pt x="57" y="75"/>
                        </a:lnTo>
                        <a:lnTo>
                          <a:pt x="57" y="75"/>
                        </a:lnTo>
                        <a:close/>
                        <a:moveTo>
                          <a:pt x="57" y="71"/>
                        </a:moveTo>
                        <a:lnTo>
                          <a:pt x="64" y="71"/>
                        </a:lnTo>
                        <a:lnTo>
                          <a:pt x="66" y="73"/>
                        </a:lnTo>
                        <a:lnTo>
                          <a:pt x="61" y="73"/>
                        </a:lnTo>
                        <a:lnTo>
                          <a:pt x="59" y="73"/>
                        </a:lnTo>
                        <a:lnTo>
                          <a:pt x="57" y="71"/>
                        </a:lnTo>
                        <a:lnTo>
                          <a:pt x="57" y="71"/>
                        </a:lnTo>
                        <a:close/>
                        <a:moveTo>
                          <a:pt x="28" y="46"/>
                        </a:moveTo>
                        <a:lnTo>
                          <a:pt x="30" y="46"/>
                        </a:lnTo>
                        <a:lnTo>
                          <a:pt x="34" y="50"/>
                        </a:lnTo>
                        <a:lnTo>
                          <a:pt x="32" y="50"/>
                        </a:lnTo>
                        <a:lnTo>
                          <a:pt x="28" y="46"/>
                        </a:lnTo>
                        <a:lnTo>
                          <a:pt x="28" y="46"/>
                        </a:lnTo>
                        <a:close/>
                        <a:moveTo>
                          <a:pt x="26" y="40"/>
                        </a:moveTo>
                        <a:lnTo>
                          <a:pt x="28" y="44"/>
                        </a:lnTo>
                        <a:lnTo>
                          <a:pt x="26" y="44"/>
                        </a:lnTo>
                        <a:lnTo>
                          <a:pt x="26" y="40"/>
                        </a:lnTo>
                        <a:lnTo>
                          <a:pt x="26" y="40"/>
                        </a:lnTo>
                        <a:close/>
                        <a:moveTo>
                          <a:pt x="26" y="52"/>
                        </a:moveTo>
                        <a:lnTo>
                          <a:pt x="30" y="56"/>
                        </a:lnTo>
                        <a:lnTo>
                          <a:pt x="32" y="59"/>
                        </a:lnTo>
                        <a:lnTo>
                          <a:pt x="26" y="52"/>
                        </a:lnTo>
                        <a:lnTo>
                          <a:pt x="26" y="52"/>
                        </a:lnTo>
                        <a:close/>
                        <a:moveTo>
                          <a:pt x="21" y="46"/>
                        </a:moveTo>
                        <a:lnTo>
                          <a:pt x="24" y="48"/>
                        </a:lnTo>
                        <a:lnTo>
                          <a:pt x="24" y="50"/>
                        </a:lnTo>
                        <a:lnTo>
                          <a:pt x="21" y="46"/>
                        </a:lnTo>
                        <a:lnTo>
                          <a:pt x="21" y="46"/>
                        </a:lnTo>
                        <a:close/>
                        <a:moveTo>
                          <a:pt x="13" y="35"/>
                        </a:moveTo>
                        <a:lnTo>
                          <a:pt x="19" y="40"/>
                        </a:lnTo>
                        <a:lnTo>
                          <a:pt x="21" y="44"/>
                        </a:lnTo>
                        <a:lnTo>
                          <a:pt x="19" y="44"/>
                        </a:lnTo>
                        <a:lnTo>
                          <a:pt x="15" y="40"/>
                        </a:lnTo>
                        <a:lnTo>
                          <a:pt x="17" y="40"/>
                        </a:lnTo>
                        <a:lnTo>
                          <a:pt x="13" y="35"/>
                        </a:lnTo>
                        <a:lnTo>
                          <a:pt x="13" y="35"/>
                        </a:lnTo>
                        <a:close/>
                        <a:moveTo>
                          <a:pt x="17" y="27"/>
                        </a:moveTo>
                        <a:lnTo>
                          <a:pt x="24" y="35"/>
                        </a:lnTo>
                        <a:lnTo>
                          <a:pt x="19" y="37"/>
                        </a:lnTo>
                        <a:lnTo>
                          <a:pt x="19" y="35"/>
                        </a:lnTo>
                        <a:lnTo>
                          <a:pt x="15" y="33"/>
                        </a:lnTo>
                        <a:lnTo>
                          <a:pt x="15" y="29"/>
                        </a:lnTo>
                        <a:lnTo>
                          <a:pt x="15" y="29"/>
                        </a:lnTo>
                        <a:lnTo>
                          <a:pt x="17" y="27"/>
                        </a:lnTo>
                        <a:lnTo>
                          <a:pt x="17" y="2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7" name="Freeform 63">
                    <a:extLst>
                      <a:ext uri="{FF2B5EF4-FFF2-40B4-BE49-F238E27FC236}">
                        <a16:creationId xmlns:a16="http://schemas.microsoft.com/office/drawing/2014/main" id="{30139018-7940-44B6-BEC9-82609C163797}"/>
                      </a:ext>
                    </a:extLst>
                  </p:cNvPr>
                  <p:cNvSpPr>
                    <a:spLocks/>
                  </p:cNvSpPr>
                  <p:nvPr/>
                </p:nvSpPr>
                <p:spPr bwMode="auto">
                  <a:xfrm>
                    <a:off x="4927465" y="3502131"/>
                    <a:ext cx="102195" cy="89766"/>
                  </a:xfrm>
                  <a:custGeom>
                    <a:avLst/>
                    <a:gdLst>
                      <a:gd name="T0" fmla="*/ 38 w 74"/>
                      <a:gd name="T1" fmla="*/ 55 h 65"/>
                      <a:gd name="T2" fmla="*/ 9 w 74"/>
                      <a:gd name="T3" fmla="*/ 25 h 65"/>
                      <a:gd name="T4" fmla="*/ 9 w 74"/>
                      <a:gd name="T5" fmla="*/ 21 h 65"/>
                      <a:gd name="T6" fmla="*/ 7 w 74"/>
                      <a:gd name="T7" fmla="*/ 15 h 65"/>
                      <a:gd name="T8" fmla="*/ 0 w 74"/>
                      <a:gd name="T9" fmla="*/ 10 h 65"/>
                      <a:gd name="T10" fmla="*/ 0 w 74"/>
                      <a:gd name="T11" fmla="*/ 6 h 65"/>
                      <a:gd name="T12" fmla="*/ 2 w 74"/>
                      <a:gd name="T13" fmla="*/ 0 h 65"/>
                      <a:gd name="T14" fmla="*/ 9 w 74"/>
                      <a:gd name="T15" fmla="*/ 6 h 65"/>
                      <a:gd name="T16" fmla="*/ 11 w 74"/>
                      <a:gd name="T17" fmla="*/ 2 h 65"/>
                      <a:gd name="T18" fmla="*/ 17 w 74"/>
                      <a:gd name="T19" fmla="*/ 2 h 65"/>
                      <a:gd name="T20" fmla="*/ 24 w 74"/>
                      <a:gd name="T21" fmla="*/ 2 h 65"/>
                      <a:gd name="T22" fmla="*/ 28 w 74"/>
                      <a:gd name="T23" fmla="*/ 0 h 65"/>
                      <a:gd name="T24" fmla="*/ 32 w 74"/>
                      <a:gd name="T25" fmla="*/ 2 h 65"/>
                      <a:gd name="T26" fmla="*/ 40 w 74"/>
                      <a:gd name="T27" fmla="*/ 2 h 65"/>
                      <a:gd name="T28" fmla="*/ 47 w 74"/>
                      <a:gd name="T29" fmla="*/ 2 h 65"/>
                      <a:gd name="T30" fmla="*/ 53 w 74"/>
                      <a:gd name="T31" fmla="*/ 4 h 65"/>
                      <a:gd name="T32" fmla="*/ 62 w 74"/>
                      <a:gd name="T33" fmla="*/ 8 h 65"/>
                      <a:gd name="T34" fmla="*/ 66 w 74"/>
                      <a:gd name="T35" fmla="*/ 8 h 65"/>
                      <a:gd name="T36" fmla="*/ 68 w 74"/>
                      <a:gd name="T37" fmla="*/ 12 h 65"/>
                      <a:gd name="T38" fmla="*/ 64 w 74"/>
                      <a:gd name="T39" fmla="*/ 23 h 65"/>
                      <a:gd name="T40" fmla="*/ 72 w 74"/>
                      <a:gd name="T41" fmla="*/ 27 h 65"/>
                      <a:gd name="T42" fmla="*/ 72 w 74"/>
                      <a:gd name="T43" fmla="*/ 31 h 65"/>
                      <a:gd name="T44" fmla="*/ 68 w 74"/>
                      <a:gd name="T45" fmla="*/ 31 h 65"/>
                      <a:gd name="T46" fmla="*/ 72 w 74"/>
                      <a:gd name="T47" fmla="*/ 40 h 65"/>
                      <a:gd name="T48" fmla="*/ 68 w 74"/>
                      <a:gd name="T49" fmla="*/ 42 h 65"/>
                      <a:gd name="T50" fmla="*/ 62 w 74"/>
                      <a:gd name="T51" fmla="*/ 40 h 65"/>
                      <a:gd name="T52" fmla="*/ 64 w 74"/>
                      <a:gd name="T53" fmla="*/ 46 h 65"/>
                      <a:gd name="T54" fmla="*/ 64 w 74"/>
                      <a:gd name="T55" fmla="*/ 50 h 65"/>
                      <a:gd name="T56" fmla="*/ 57 w 74"/>
                      <a:gd name="T57" fmla="*/ 55 h 65"/>
                      <a:gd name="T58" fmla="*/ 55 w 74"/>
                      <a:gd name="T59" fmla="*/ 63 h 65"/>
                      <a:gd name="T60" fmla="*/ 49 w 74"/>
                      <a:gd name="T61" fmla="*/ 59 h 65"/>
                      <a:gd name="T62" fmla="*/ 40 w 74"/>
                      <a:gd name="T63" fmla="*/ 59 h 65"/>
                      <a:gd name="T64" fmla="*/ 38 w 74"/>
                      <a:gd name="T65"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5">
                        <a:moveTo>
                          <a:pt x="38" y="59"/>
                        </a:moveTo>
                        <a:lnTo>
                          <a:pt x="38" y="55"/>
                        </a:lnTo>
                        <a:lnTo>
                          <a:pt x="26" y="40"/>
                        </a:lnTo>
                        <a:lnTo>
                          <a:pt x="9" y="25"/>
                        </a:lnTo>
                        <a:lnTo>
                          <a:pt x="9" y="23"/>
                        </a:lnTo>
                        <a:lnTo>
                          <a:pt x="9" y="21"/>
                        </a:lnTo>
                        <a:lnTo>
                          <a:pt x="7" y="19"/>
                        </a:lnTo>
                        <a:lnTo>
                          <a:pt x="7" y="15"/>
                        </a:lnTo>
                        <a:lnTo>
                          <a:pt x="2" y="10"/>
                        </a:lnTo>
                        <a:lnTo>
                          <a:pt x="0" y="10"/>
                        </a:lnTo>
                        <a:lnTo>
                          <a:pt x="0" y="8"/>
                        </a:lnTo>
                        <a:lnTo>
                          <a:pt x="0" y="6"/>
                        </a:lnTo>
                        <a:lnTo>
                          <a:pt x="0" y="0"/>
                        </a:lnTo>
                        <a:lnTo>
                          <a:pt x="2" y="0"/>
                        </a:lnTo>
                        <a:lnTo>
                          <a:pt x="7" y="2"/>
                        </a:lnTo>
                        <a:lnTo>
                          <a:pt x="9" y="6"/>
                        </a:lnTo>
                        <a:lnTo>
                          <a:pt x="11" y="4"/>
                        </a:lnTo>
                        <a:lnTo>
                          <a:pt x="11" y="2"/>
                        </a:lnTo>
                        <a:lnTo>
                          <a:pt x="15" y="2"/>
                        </a:lnTo>
                        <a:lnTo>
                          <a:pt x="17" y="2"/>
                        </a:lnTo>
                        <a:lnTo>
                          <a:pt x="19" y="0"/>
                        </a:lnTo>
                        <a:lnTo>
                          <a:pt x="24" y="2"/>
                        </a:lnTo>
                        <a:lnTo>
                          <a:pt x="26" y="0"/>
                        </a:lnTo>
                        <a:lnTo>
                          <a:pt x="28" y="0"/>
                        </a:lnTo>
                        <a:lnTo>
                          <a:pt x="30" y="4"/>
                        </a:lnTo>
                        <a:lnTo>
                          <a:pt x="32" y="2"/>
                        </a:lnTo>
                        <a:lnTo>
                          <a:pt x="36" y="4"/>
                        </a:lnTo>
                        <a:lnTo>
                          <a:pt x="40" y="2"/>
                        </a:lnTo>
                        <a:lnTo>
                          <a:pt x="40" y="4"/>
                        </a:lnTo>
                        <a:lnTo>
                          <a:pt x="47" y="2"/>
                        </a:lnTo>
                        <a:lnTo>
                          <a:pt x="49" y="4"/>
                        </a:lnTo>
                        <a:lnTo>
                          <a:pt x="53" y="4"/>
                        </a:lnTo>
                        <a:lnTo>
                          <a:pt x="57" y="6"/>
                        </a:lnTo>
                        <a:lnTo>
                          <a:pt x="62" y="8"/>
                        </a:lnTo>
                        <a:lnTo>
                          <a:pt x="64" y="10"/>
                        </a:lnTo>
                        <a:lnTo>
                          <a:pt x="66" y="8"/>
                        </a:lnTo>
                        <a:lnTo>
                          <a:pt x="68" y="8"/>
                        </a:lnTo>
                        <a:lnTo>
                          <a:pt x="68" y="12"/>
                        </a:lnTo>
                        <a:lnTo>
                          <a:pt x="64" y="19"/>
                        </a:lnTo>
                        <a:lnTo>
                          <a:pt x="64" y="23"/>
                        </a:lnTo>
                        <a:lnTo>
                          <a:pt x="70" y="27"/>
                        </a:lnTo>
                        <a:lnTo>
                          <a:pt x="72" y="27"/>
                        </a:lnTo>
                        <a:lnTo>
                          <a:pt x="74" y="29"/>
                        </a:lnTo>
                        <a:lnTo>
                          <a:pt x="72" y="31"/>
                        </a:lnTo>
                        <a:lnTo>
                          <a:pt x="70" y="29"/>
                        </a:lnTo>
                        <a:lnTo>
                          <a:pt x="68" y="31"/>
                        </a:lnTo>
                        <a:lnTo>
                          <a:pt x="68" y="36"/>
                        </a:lnTo>
                        <a:lnTo>
                          <a:pt x="72" y="40"/>
                        </a:lnTo>
                        <a:lnTo>
                          <a:pt x="70" y="42"/>
                        </a:lnTo>
                        <a:lnTo>
                          <a:pt x="68" y="42"/>
                        </a:lnTo>
                        <a:lnTo>
                          <a:pt x="64" y="38"/>
                        </a:lnTo>
                        <a:lnTo>
                          <a:pt x="62" y="40"/>
                        </a:lnTo>
                        <a:lnTo>
                          <a:pt x="62" y="44"/>
                        </a:lnTo>
                        <a:lnTo>
                          <a:pt x="64" y="46"/>
                        </a:lnTo>
                        <a:lnTo>
                          <a:pt x="66" y="48"/>
                        </a:lnTo>
                        <a:lnTo>
                          <a:pt x="64" y="50"/>
                        </a:lnTo>
                        <a:lnTo>
                          <a:pt x="59" y="50"/>
                        </a:lnTo>
                        <a:lnTo>
                          <a:pt x="57" y="55"/>
                        </a:lnTo>
                        <a:lnTo>
                          <a:pt x="57" y="59"/>
                        </a:lnTo>
                        <a:lnTo>
                          <a:pt x="55" y="63"/>
                        </a:lnTo>
                        <a:lnTo>
                          <a:pt x="53" y="65"/>
                        </a:lnTo>
                        <a:lnTo>
                          <a:pt x="49" y="59"/>
                        </a:lnTo>
                        <a:lnTo>
                          <a:pt x="47" y="61"/>
                        </a:lnTo>
                        <a:lnTo>
                          <a:pt x="40" y="59"/>
                        </a:lnTo>
                        <a:lnTo>
                          <a:pt x="38" y="59"/>
                        </a:lnTo>
                        <a:lnTo>
                          <a:pt x="38" y="5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8" name="Freeform 64">
                    <a:extLst>
                      <a:ext uri="{FF2B5EF4-FFF2-40B4-BE49-F238E27FC236}">
                        <a16:creationId xmlns:a16="http://schemas.microsoft.com/office/drawing/2014/main" id="{02A75ADD-D8EA-4393-B9B8-2B28E34437A1}"/>
                      </a:ext>
                    </a:extLst>
                  </p:cNvPr>
                  <p:cNvSpPr>
                    <a:spLocks/>
                  </p:cNvSpPr>
                  <p:nvPr/>
                </p:nvSpPr>
                <p:spPr bwMode="auto">
                  <a:xfrm>
                    <a:off x="4869463" y="3449652"/>
                    <a:ext cx="78718" cy="49717"/>
                  </a:xfrm>
                  <a:custGeom>
                    <a:avLst/>
                    <a:gdLst>
                      <a:gd name="T0" fmla="*/ 2 w 57"/>
                      <a:gd name="T1" fmla="*/ 36 h 36"/>
                      <a:gd name="T2" fmla="*/ 9 w 57"/>
                      <a:gd name="T3" fmla="*/ 36 h 36"/>
                      <a:gd name="T4" fmla="*/ 13 w 57"/>
                      <a:gd name="T5" fmla="*/ 31 h 36"/>
                      <a:gd name="T6" fmla="*/ 17 w 57"/>
                      <a:gd name="T7" fmla="*/ 31 h 36"/>
                      <a:gd name="T8" fmla="*/ 26 w 57"/>
                      <a:gd name="T9" fmla="*/ 34 h 36"/>
                      <a:gd name="T10" fmla="*/ 30 w 57"/>
                      <a:gd name="T11" fmla="*/ 34 h 36"/>
                      <a:gd name="T12" fmla="*/ 30 w 57"/>
                      <a:gd name="T13" fmla="*/ 27 h 36"/>
                      <a:gd name="T14" fmla="*/ 36 w 57"/>
                      <a:gd name="T15" fmla="*/ 25 h 36"/>
                      <a:gd name="T16" fmla="*/ 38 w 57"/>
                      <a:gd name="T17" fmla="*/ 19 h 36"/>
                      <a:gd name="T18" fmla="*/ 49 w 57"/>
                      <a:gd name="T19" fmla="*/ 13 h 36"/>
                      <a:gd name="T20" fmla="*/ 57 w 57"/>
                      <a:gd name="T21" fmla="*/ 13 h 36"/>
                      <a:gd name="T22" fmla="*/ 57 w 57"/>
                      <a:gd name="T23" fmla="*/ 6 h 36"/>
                      <a:gd name="T24" fmla="*/ 53 w 57"/>
                      <a:gd name="T25" fmla="*/ 0 h 36"/>
                      <a:gd name="T26" fmla="*/ 47 w 57"/>
                      <a:gd name="T27" fmla="*/ 2 h 36"/>
                      <a:gd name="T28" fmla="*/ 38 w 57"/>
                      <a:gd name="T29" fmla="*/ 6 h 36"/>
                      <a:gd name="T30" fmla="*/ 36 w 57"/>
                      <a:gd name="T31" fmla="*/ 6 h 36"/>
                      <a:gd name="T32" fmla="*/ 34 w 57"/>
                      <a:gd name="T33" fmla="*/ 6 h 36"/>
                      <a:gd name="T34" fmla="*/ 30 w 57"/>
                      <a:gd name="T35" fmla="*/ 8 h 36"/>
                      <a:gd name="T36" fmla="*/ 26 w 57"/>
                      <a:gd name="T37" fmla="*/ 8 h 36"/>
                      <a:gd name="T38" fmla="*/ 19 w 57"/>
                      <a:gd name="T39" fmla="*/ 10 h 36"/>
                      <a:gd name="T40" fmla="*/ 17 w 57"/>
                      <a:gd name="T41" fmla="*/ 6 h 36"/>
                      <a:gd name="T42" fmla="*/ 9 w 57"/>
                      <a:gd name="T43" fmla="*/ 6 h 36"/>
                      <a:gd name="T44" fmla="*/ 7 w 57"/>
                      <a:gd name="T45" fmla="*/ 6 h 36"/>
                      <a:gd name="T46" fmla="*/ 0 w 57"/>
                      <a:gd name="T47" fmla="*/ 13 h 36"/>
                      <a:gd name="T48" fmla="*/ 2 w 57"/>
                      <a:gd name="T49" fmla="*/ 17 h 36"/>
                      <a:gd name="T50" fmla="*/ 0 w 57"/>
                      <a:gd name="T51" fmla="*/ 21 h 36"/>
                      <a:gd name="T52" fmla="*/ 0 w 57"/>
                      <a:gd name="T53" fmla="*/ 27 h 36"/>
                      <a:gd name="T54" fmla="*/ 0 w 57"/>
                      <a:gd name="T55" fmla="*/ 27 h 36"/>
                      <a:gd name="T56" fmla="*/ 4 w 57"/>
                      <a:gd name="T57" fmla="*/ 29 h 36"/>
                      <a:gd name="T58" fmla="*/ 4 w 57"/>
                      <a:gd name="T59" fmla="*/ 31 h 36"/>
                      <a:gd name="T60" fmla="*/ 2 w 57"/>
                      <a:gd name="T61" fmla="*/ 34 h 36"/>
                      <a:gd name="T62" fmla="*/ 2 w 57"/>
                      <a:gd name="T6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36">
                        <a:moveTo>
                          <a:pt x="2" y="36"/>
                        </a:moveTo>
                        <a:lnTo>
                          <a:pt x="9" y="36"/>
                        </a:lnTo>
                        <a:lnTo>
                          <a:pt x="13" y="31"/>
                        </a:lnTo>
                        <a:lnTo>
                          <a:pt x="17" y="31"/>
                        </a:lnTo>
                        <a:lnTo>
                          <a:pt x="26" y="34"/>
                        </a:lnTo>
                        <a:lnTo>
                          <a:pt x="30" y="34"/>
                        </a:lnTo>
                        <a:lnTo>
                          <a:pt x="30" y="27"/>
                        </a:lnTo>
                        <a:lnTo>
                          <a:pt x="36" y="25"/>
                        </a:lnTo>
                        <a:lnTo>
                          <a:pt x="38" y="19"/>
                        </a:lnTo>
                        <a:lnTo>
                          <a:pt x="49" y="13"/>
                        </a:lnTo>
                        <a:lnTo>
                          <a:pt x="57" y="13"/>
                        </a:lnTo>
                        <a:lnTo>
                          <a:pt x="57" y="6"/>
                        </a:lnTo>
                        <a:lnTo>
                          <a:pt x="53" y="0"/>
                        </a:lnTo>
                        <a:lnTo>
                          <a:pt x="47" y="2"/>
                        </a:lnTo>
                        <a:lnTo>
                          <a:pt x="38" y="6"/>
                        </a:lnTo>
                        <a:lnTo>
                          <a:pt x="36" y="6"/>
                        </a:lnTo>
                        <a:lnTo>
                          <a:pt x="34" y="6"/>
                        </a:lnTo>
                        <a:lnTo>
                          <a:pt x="30" y="8"/>
                        </a:lnTo>
                        <a:lnTo>
                          <a:pt x="26" y="8"/>
                        </a:lnTo>
                        <a:lnTo>
                          <a:pt x="19" y="10"/>
                        </a:lnTo>
                        <a:lnTo>
                          <a:pt x="17" y="6"/>
                        </a:lnTo>
                        <a:lnTo>
                          <a:pt x="9" y="6"/>
                        </a:lnTo>
                        <a:lnTo>
                          <a:pt x="7" y="6"/>
                        </a:lnTo>
                        <a:lnTo>
                          <a:pt x="0" y="13"/>
                        </a:lnTo>
                        <a:lnTo>
                          <a:pt x="2" y="17"/>
                        </a:lnTo>
                        <a:lnTo>
                          <a:pt x="0" y="21"/>
                        </a:lnTo>
                        <a:lnTo>
                          <a:pt x="0" y="27"/>
                        </a:lnTo>
                        <a:lnTo>
                          <a:pt x="0" y="27"/>
                        </a:lnTo>
                        <a:lnTo>
                          <a:pt x="4" y="29"/>
                        </a:lnTo>
                        <a:lnTo>
                          <a:pt x="4" y="31"/>
                        </a:lnTo>
                        <a:lnTo>
                          <a:pt x="2" y="34"/>
                        </a:lnTo>
                        <a:lnTo>
                          <a:pt x="2" y="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9" name="Freeform 65">
                    <a:extLst>
                      <a:ext uri="{FF2B5EF4-FFF2-40B4-BE49-F238E27FC236}">
                        <a16:creationId xmlns:a16="http://schemas.microsoft.com/office/drawing/2014/main" id="{F9DBFAFF-BE37-496C-9A17-F1B67BBD95C3}"/>
                      </a:ext>
                    </a:extLst>
                  </p:cNvPr>
                  <p:cNvSpPr>
                    <a:spLocks/>
                  </p:cNvSpPr>
                  <p:nvPr/>
                </p:nvSpPr>
                <p:spPr bwMode="auto">
                  <a:xfrm>
                    <a:off x="4764506" y="3370935"/>
                    <a:ext cx="191962" cy="92528"/>
                  </a:xfrm>
                  <a:custGeom>
                    <a:avLst/>
                    <a:gdLst>
                      <a:gd name="T0" fmla="*/ 85 w 139"/>
                      <a:gd name="T1" fmla="*/ 63 h 67"/>
                      <a:gd name="T2" fmla="*/ 95 w 139"/>
                      <a:gd name="T3" fmla="*/ 67 h 67"/>
                      <a:gd name="T4" fmla="*/ 106 w 139"/>
                      <a:gd name="T5" fmla="*/ 65 h 67"/>
                      <a:gd name="T6" fmla="*/ 112 w 139"/>
                      <a:gd name="T7" fmla="*/ 63 h 67"/>
                      <a:gd name="T8" fmla="*/ 123 w 139"/>
                      <a:gd name="T9" fmla="*/ 59 h 67"/>
                      <a:gd name="T10" fmla="*/ 133 w 139"/>
                      <a:gd name="T11" fmla="*/ 53 h 67"/>
                      <a:gd name="T12" fmla="*/ 131 w 139"/>
                      <a:gd name="T13" fmla="*/ 44 h 67"/>
                      <a:gd name="T14" fmla="*/ 129 w 139"/>
                      <a:gd name="T15" fmla="*/ 36 h 67"/>
                      <a:gd name="T16" fmla="*/ 137 w 139"/>
                      <a:gd name="T17" fmla="*/ 34 h 67"/>
                      <a:gd name="T18" fmla="*/ 137 w 139"/>
                      <a:gd name="T19" fmla="*/ 27 h 67"/>
                      <a:gd name="T20" fmla="*/ 137 w 139"/>
                      <a:gd name="T21" fmla="*/ 8 h 67"/>
                      <a:gd name="T22" fmla="*/ 127 w 139"/>
                      <a:gd name="T23" fmla="*/ 4 h 67"/>
                      <a:gd name="T24" fmla="*/ 114 w 139"/>
                      <a:gd name="T25" fmla="*/ 6 h 67"/>
                      <a:gd name="T26" fmla="*/ 104 w 139"/>
                      <a:gd name="T27" fmla="*/ 2 h 67"/>
                      <a:gd name="T28" fmla="*/ 97 w 139"/>
                      <a:gd name="T29" fmla="*/ 4 h 67"/>
                      <a:gd name="T30" fmla="*/ 95 w 139"/>
                      <a:gd name="T31" fmla="*/ 8 h 67"/>
                      <a:gd name="T32" fmla="*/ 87 w 139"/>
                      <a:gd name="T33" fmla="*/ 11 h 67"/>
                      <a:gd name="T34" fmla="*/ 74 w 139"/>
                      <a:gd name="T35" fmla="*/ 6 h 67"/>
                      <a:gd name="T36" fmla="*/ 74 w 139"/>
                      <a:gd name="T37" fmla="*/ 13 h 67"/>
                      <a:gd name="T38" fmla="*/ 70 w 139"/>
                      <a:gd name="T39" fmla="*/ 17 h 67"/>
                      <a:gd name="T40" fmla="*/ 59 w 139"/>
                      <a:gd name="T41" fmla="*/ 25 h 67"/>
                      <a:gd name="T42" fmla="*/ 64 w 139"/>
                      <a:gd name="T43" fmla="*/ 32 h 67"/>
                      <a:gd name="T44" fmla="*/ 61 w 139"/>
                      <a:gd name="T45" fmla="*/ 36 h 67"/>
                      <a:gd name="T46" fmla="*/ 53 w 139"/>
                      <a:gd name="T47" fmla="*/ 34 h 67"/>
                      <a:gd name="T48" fmla="*/ 47 w 139"/>
                      <a:gd name="T49" fmla="*/ 34 h 67"/>
                      <a:gd name="T50" fmla="*/ 36 w 139"/>
                      <a:gd name="T51" fmla="*/ 38 h 67"/>
                      <a:gd name="T52" fmla="*/ 30 w 139"/>
                      <a:gd name="T53" fmla="*/ 38 h 67"/>
                      <a:gd name="T54" fmla="*/ 21 w 139"/>
                      <a:gd name="T55" fmla="*/ 36 h 67"/>
                      <a:gd name="T56" fmla="*/ 15 w 139"/>
                      <a:gd name="T57" fmla="*/ 40 h 67"/>
                      <a:gd name="T58" fmla="*/ 11 w 139"/>
                      <a:gd name="T59" fmla="*/ 40 h 67"/>
                      <a:gd name="T60" fmla="*/ 5 w 139"/>
                      <a:gd name="T61" fmla="*/ 38 h 67"/>
                      <a:gd name="T62" fmla="*/ 0 w 139"/>
                      <a:gd name="T63" fmla="*/ 40 h 67"/>
                      <a:gd name="T64" fmla="*/ 2 w 139"/>
                      <a:gd name="T65" fmla="*/ 44 h 67"/>
                      <a:gd name="T66" fmla="*/ 5 w 139"/>
                      <a:gd name="T67" fmla="*/ 48 h 67"/>
                      <a:gd name="T68" fmla="*/ 11 w 139"/>
                      <a:gd name="T69" fmla="*/ 48 h 67"/>
                      <a:gd name="T70" fmla="*/ 17 w 139"/>
                      <a:gd name="T71" fmla="*/ 48 h 67"/>
                      <a:gd name="T72" fmla="*/ 24 w 139"/>
                      <a:gd name="T73" fmla="*/ 53 h 67"/>
                      <a:gd name="T74" fmla="*/ 30 w 139"/>
                      <a:gd name="T75" fmla="*/ 55 h 67"/>
                      <a:gd name="T76" fmla="*/ 45 w 139"/>
                      <a:gd name="T77" fmla="*/ 51 h 67"/>
                      <a:gd name="T78" fmla="*/ 51 w 139"/>
                      <a:gd name="T79" fmla="*/ 53 h 67"/>
                      <a:gd name="T80" fmla="*/ 72 w 139"/>
                      <a:gd name="T81" fmla="*/ 61 h 67"/>
                      <a:gd name="T82" fmla="*/ 83 w 139"/>
                      <a:gd name="T83"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 h="67">
                        <a:moveTo>
                          <a:pt x="83" y="63"/>
                        </a:moveTo>
                        <a:lnTo>
                          <a:pt x="85" y="63"/>
                        </a:lnTo>
                        <a:lnTo>
                          <a:pt x="93" y="63"/>
                        </a:lnTo>
                        <a:lnTo>
                          <a:pt x="95" y="67"/>
                        </a:lnTo>
                        <a:lnTo>
                          <a:pt x="102" y="65"/>
                        </a:lnTo>
                        <a:lnTo>
                          <a:pt x="106" y="65"/>
                        </a:lnTo>
                        <a:lnTo>
                          <a:pt x="110" y="63"/>
                        </a:lnTo>
                        <a:lnTo>
                          <a:pt x="112" y="63"/>
                        </a:lnTo>
                        <a:lnTo>
                          <a:pt x="114" y="63"/>
                        </a:lnTo>
                        <a:lnTo>
                          <a:pt x="123" y="59"/>
                        </a:lnTo>
                        <a:lnTo>
                          <a:pt x="129" y="57"/>
                        </a:lnTo>
                        <a:lnTo>
                          <a:pt x="133" y="53"/>
                        </a:lnTo>
                        <a:lnTo>
                          <a:pt x="131" y="48"/>
                        </a:lnTo>
                        <a:lnTo>
                          <a:pt x="131" y="44"/>
                        </a:lnTo>
                        <a:lnTo>
                          <a:pt x="133" y="40"/>
                        </a:lnTo>
                        <a:lnTo>
                          <a:pt x="129" y="36"/>
                        </a:lnTo>
                        <a:lnTo>
                          <a:pt x="129" y="34"/>
                        </a:lnTo>
                        <a:lnTo>
                          <a:pt x="137" y="34"/>
                        </a:lnTo>
                        <a:lnTo>
                          <a:pt x="139" y="32"/>
                        </a:lnTo>
                        <a:lnTo>
                          <a:pt x="137" y="27"/>
                        </a:lnTo>
                        <a:lnTo>
                          <a:pt x="137" y="15"/>
                        </a:lnTo>
                        <a:lnTo>
                          <a:pt x="137" y="8"/>
                        </a:lnTo>
                        <a:lnTo>
                          <a:pt x="129" y="6"/>
                        </a:lnTo>
                        <a:lnTo>
                          <a:pt x="127" y="4"/>
                        </a:lnTo>
                        <a:lnTo>
                          <a:pt x="120" y="6"/>
                        </a:lnTo>
                        <a:lnTo>
                          <a:pt x="114" y="6"/>
                        </a:lnTo>
                        <a:lnTo>
                          <a:pt x="110" y="2"/>
                        </a:lnTo>
                        <a:lnTo>
                          <a:pt x="104" y="2"/>
                        </a:lnTo>
                        <a:lnTo>
                          <a:pt x="99" y="0"/>
                        </a:lnTo>
                        <a:lnTo>
                          <a:pt x="97" y="4"/>
                        </a:lnTo>
                        <a:lnTo>
                          <a:pt x="95" y="6"/>
                        </a:lnTo>
                        <a:lnTo>
                          <a:pt x="95" y="8"/>
                        </a:lnTo>
                        <a:lnTo>
                          <a:pt x="89" y="8"/>
                        </a:lnTo>
                        <a:lnTo>
                          <a:pt x="87" y="11"/>
                        </a:lnTo>
                        <a:lnTo>
                          <a:pt x="78" y="6"/>
                        </a:lnTo>
                        <a:lnTo>
                          <a:pt x="74" y="6"/>
                        </a:lnTo>
                        <a:lnTo>
                          <a:pt x="74" y="8"/>
                        </a:lnTo>
                        <a:lnTo>
                          <a:pt x="74" y="13"/>
                        </a:lnTo>
                        <a:lnTo>
                          <a:pt x="72" y="13"/>
                        </a:lnTo>
                        <a:lnTo>
                          <a:pt x="70" y="17"/>
                        </a:lnTo>
                        <a:lnTo>
                          <a:pt x="64" y="19"/>
                        </a:lnTo>
                        <a:lnTo>
                          <a:pt x="59" y="25"/>
                        </a:lnTo>
                        <a:lnTo>
                          <a:pt x="59" y="27"/>
                        </a:lnTo>
                        <a:lnTo>
                          <a:pt x="64" y="32"/>
                        </a:lnTo>
                        <a:lnTo>
                          <a:pt x="64" y="34"/>
                        </a:lnTo>
                        <a:lnTo>
                          <a:pt x="61" y="36"/>
                        </a:lnTo>
                        <a:lnTo>
                          <a:pt x="57" y="34"/>
                        </a:lnTo>
                        <a:lnTo>
                          <a:pt x="53" y="34"/>
                        </a:lnTo>
                        <a:lnTo>
                          <a:pt x="49" y="34"/>
                        </a:lnTo>
                        <a:lnTo>
                          <a:pt x="47" y="34"/>
                        </a:lnTo>
                        <a:lnTo>
                          <a:pt x="40" y="38"/>
                        </a:lnTo>
                        <a:lnTo>
                          <a:pt x="36" y="38"/>
                        </a:lnTo>
                        <a:lnTo>
                          <a:pt x="32" y="38"/>
                        </a:lnTo>
                        <a:lnTo>
                          <a:pt x="30" y="38"/>
                        </a:lnTo>
                        <a:lnTo>
                          <a:pt x="26" y="36"/>
                        </a:lnTo>
                        <a:lnTo>
                          <a:pt x="21" y="36"/>
                        </a:lnTo>
                        <a:lnTo>
                          <a:pt x="15" y="36"/>
                        </a:lnTo>
                        <a:lnTo>
                          <a:pt x="15" y="40"/>
                        </a:lnTo>
                        <a:lnTo>
                          <a:pt x="15" y="40"/>
                        </a:lnTo>
                        <a:lnTo>
                          <a:pt x="11" y="40"/>
                        </a:lnTo>
                        <a:lnTo>
                          <a:pt x="7" y="36"/>
                        </a:lnTo>
                        <a:lnTo>
                          <a:pt x="5" y="38"/>
                        </a:lnTo>
                        <a:lnTo>
                          <a:pt x="0" y="40"/>
                        </a:lnTo>
                        <a:lnTo>
                          <a:pt x="0" y="40"/>
                        </a:lnTo>
                        <a:lnTo>
                          <a:pt x="2" y="40"/>
                        </a:lnTo>
                        <a:lnTo>
                          <a:pt x="2" y="44"/>
                        </a:lnTo>
                        <a:lnTo>
                          <a:pt x="5" y="46"/>
                        </a:lnTo>
                        <a:lnTo>
                          <a:pt x="5" y="48"/>
                        </a:lnTo>
                        <a:lnTo>
                          <a:pt x="7" y="48"/>
                        </a:lnTo>
                        <a:lnTo>
                          <a:pt x="11" y="48"/>
                        </a:lnTo>
                        <a:lnTo>
                          <a:pt x="15" y="53"/>
                        </a:lnTo>
                        <a:lnTo>
                          <a:pt x="17" y="48"/>
                        </a:lnTo>
                        <a:lnTo>
                          <a:pt x="21" y="48"/>
                        </a:lnTo>
                        <a:lnTo>
                          <a:pt x="24" y="53"/>
                        </a:lnTo>
                        <a:lnTo>
                          <a:pt x="24" y="53"/>
                        </a:lnTo>
                        <a:lnTo>
                          <a:pt x="30" y="55"/>
                        </a:lnTo>
                        <a:lnTo>
                          <a:pt x="40" y="48"/>
                        </a:lnTo>
                        <a:lnTo>
                          <a:pt x="45" y="51"/>
                        </a:lnTo>
                        <a:lnTo>
                          <a:pt x="51" y="51"/>
                        </a:lnTo>
                        <a:lnTo>
                          <a:pt x="51" y="53"/>
                        </a:lnTo>
                        <a:lnTo>
                          <a:pt x="59" y="59"/>
                        </a:lnTo>
                        <a:lnTo>
                          <a:pt x="72" y="61"/>
                        </a:lnTo>
                        <a:lnTo>
                          <a:pt x="78" y="61"/>
                        </a:lnTo>
                        <a:lnTo>
                          <a:pt x="83" y="63"/>
                        </a:lnTo>
                        <a:lnTo>
                          <a:pt x="83" y="6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0" name="Freeform 66">
                    <a:extLst>
                      <a:ext uri="{FF2B5EF4-FFF2-40B4-BE49-F238E27FC236}">
                        <a16:creationId xmlns:a16="http://schemas.microsoft.com/office/drawing/2014/main" id="{938F2193-857F-4868-9293-A21F9667E7EF}"/>
                      </a:ext>
                    </a:extLst>
                  </p:cNvPr>
                  <p:cNvSpPr>
                    <a:spLocks/>
                  </p:cNvSpPr>
                  <p:nvPr/>
                </p:nvSpPr>
                <p:spPr bwMode="auto">
                  <a:xfrm>
                    <a:off x="4872225" y="3149972"/>
                    <a:ext cx="254107" cy="215438"/>
                  </a:xfrm>
                  <a:custGeom>
                    <a:avLst/>
                    <a:gdLst>
                      <a:gd name="T0" fmla="*/ 112 w 184"/>
                      <a:gd name="T1" fmla="*/ 156 h 156"/>
                      <a:gd name="T2" fmla="*/ 118 w 184"/>
                      <a:gd name="T3" fmla="*/ 152 h 156"/>
                      <a:gd name="T4" fmla="*/ 125 w 184"/>
                      <a:gd name="T5" fmla="*/ 152 h 156"/>
                      <a:gd name="T6" fmla="*/ 131 w 184"/>
                      <a:gd name="T7" fmla="*/ 154 h 156"/>
                      <a:gd name="T8" fmla="*/ 137 w 184"/>
                      <a:gd name="T9" fmla="*/ 149 h 156"/>
                      <a:gd name="T10" fmla="*/ 144 w 184"/>
                      <a:gd name="T11" fmla="*/ 149 h 156"/>
                      <a:gd name="T12" fmla="*/ 158 w 184"/>
                      <a:gd name="T13" fmla="*/ 156 h 156"/>
                      <a:gd name="T14" fmla="*/ 163 w 184"/>
                      <a:gd name="T15" fmla="*/ 149 h 156"/>
                      <a:gd name="T16" fmla="*/ 175 w 184"/>
                      <a:gd name="T17" fmla="*/ 130 h 156"/>
                      <a:gd name="T18" fmla="*/ 179 w 184"/>
                      <a:gd name="T19" fmla="*/ 122 h 156"/>
                      <a:gd name="T20" fmla="*/ 184 w 184"/>
                      <a:gd name="T21" fmla="*/ 116 h 156"/>
                      <a:gd name="T22" fmla="*/ 182 w 184"/>
                      <a:gd name="T23" fmla="*/ 109 h 156"/>
                      <a:gd name="T24" fmla="*/ 179 w 184"/>
                      <a:gd name="T25" fmla="*/ 105 h 156"/>
                      <a:gd name="T26" fmla="*/ 173 w 184"/>
                      <a:gd name="T27" fmla="*/ 97 h 156"/>
                      <a:gd name="T28" fmla="*/ 173 w 184"/>
                      <a:gd name="T29" fmla="*/ 82 h 156"/>
                      <a:gd name="T30" fmla="*/ 169 w 184"/>
                      <a:gd name="T31" fmla="*/ 69 h 156"/>
                      <a:gd name="T32" fmla="*/ 175 w 184"/>
                      <a:gd name="T33" fmla="*/ 63 h 156"/>
                      <a:gd name="T34" fmla="*/ 173 w 184"/>
                      <a:gd name="T35" fmla="*/ 48 h 156"/>
                      <a:gd name="T36" fmla="*/ 169 w 184"/>
                      <a:gd name="T37" fmla="*/ 40 h 156"/>
                      <a:gd name="T38" fmla="*/ 163 w 184"/>
                      <a:gd name="T39" fmla="*/ 25 h 156"/>
                      <a:gd name="T40" fmla="*/ 161 w 184"/>
                      <a:gd name="T41" fmla="*/ 12 h 156"/>
                      <a:gd name="T42" fmla="*/ 154 w 184"/>
                      <a:gd name="T43" fmla="*/ 8 h 156"/>
                      <a:gd name="T44" fmla="*/ 102 w 184"/>
                      <a:gd name="T45" fmla="*/ 10 h 156"/>
                      <a:gd name="T46" fmla="*/ 93 w 184"/>
                      <a:gd name="T47" fmla="*/ 17 h 156"/>
                      <a:gd name="T48" fmla="*/ 87 w 184"/>
                      <a:gd name="T49" fmla="*/ 17 h 156"/>
                      <a:gd name="T50" fmla="*/ 97 w 184"/>
                      <a:gd name="T51" fmla="*/ 8 h 156"/>
                      <a:gd name="T52" fmla="*/ 91 w 184"/>
                      <a:gd name="T53" fmla="*/ 12 h 156"/>
                      <a:gd name="T54" fmla="*/ 74 w 184"/>
                      <a:gd name="T55" fmla="*/ 12 h 156"/>
                      <a:gd name="T56" fmla="*/ 74 w 184"/>
                      <a:gd name="T57" fmla="*/ 6 h 156"/>
                      <a:gd name="T58" fmla="*/ 80 w 184"/>
                      <a:gd name="T59" fmla="*/ 8 h 156"/>
                      <a:gd name="T60" fmla="*/ 76 w 184"/>
                      <a:gd name="T61" fmla="*/ 4 h 156"/>
                      <a:gd name="T62" fmla="*/ 57 w 184"/>
                      <a:gd name="T63" fmla="*/ 4 h 156"/>
                      <a:gd name="T64" fmla="*/ 47 w 184"/>
                      <a:gd name="T65" fmla="*/ 6 h 156"/>
                      <a:gd name="T66" fmla="*/ 36 w 184"/>
                      <a:gd name="T67" fmla="*/ 12 h 156"/>
                      <a:gd name="T68" fmla="*/ 34 w 184"/>
                      <a:gd name="T69" fmla="*/ 19 h 156"/>
                      <a:gd name="T70" fmla="*/ 17 w 184"/>
                      <a:gd name="T71" fmla="*/ 25 h 156"/>
                      <a:gd name="T72" fmla="*/ 9 w 184"/>
                      <a:gd name="T73" fmla="*/ 29 h 156"/>
                      <a:gd name="T74" fmla="*/ 7 w 184"/>
                      <a:gd name="T75" fmla="*/ 36 h 156"/>
                      <a:gd name="T76" fmla="*/ 5 w 184"/>
                      <a:gd name="T77" fmla="*/ 38 h 156"/>
                      <a:gd name="T78" fmla="*/ 7 w 184"/>
                      <a:gd name="T79" fmla="*/ 52 h 156"/>
                      <a:gd name="T80" fmla="*/ 0 w 184"/>
                      <a:gd name="T81" fmla="*/ 59 h 156"/>
                      <a:gd name="T82" fmla="*/ 7 w 184"/>
                      <a:gd name="T83" fmla="*/ 69 h 156"/>
                      <a:gd name="T84" fmla="*/ 9 w 184"/>
                      <a:gd name="T85" fmla="*/ 76 h 156"/>
                      <a:gd name="T86" fmla="*/ 9 w 184"/>
                      <a:gd name="T87" fmla="*/ 84 h 156"/>
                      <a:gd name="T88" fmla="*/ 15 w 184"/>
                      <a:gd name="T89" fmla="*/ 93 h 156"/>
                      <a:gd name="T90" fmla="*/ 17 w 184"/>
                      <a:gd name="T91" fmla="*/ 107 h 156"/>
                      <a:gd name="T92" fmla="*/ 17 w 184"/>
                      <a:gd name="T93" fmla="*/ 111 h 156"/>
                      <a:gd name="T94" fmla="*/ 24 w 184"/>
                      <a:gd name="T95" fmla="*/ 109 h 156"/>
                      <a:gd name="T96" fmla="*/ 34 w 184"/>
                      <a:gd name="T97" fmla="*/ 109 h 156"/>
                      <a:gd name="T98" fmla="*/ 36 w 184"/>
                      <a:gd name="T99" fmla="*/ 116 h 156"/>
                      <a:gd name="T100" fmla="*/ 42 w 184"/>
                      <a:gd name="T101" fmla="*/ 118 h 156"/>
                      <a:gd name="T102" fmla="*/ 42 w 184"/>
                      <a:gd name="T103" fmla="*/ 124 h 156"/>
                      <a:gd name="T104" fmla="*/ 45 w 184"/>
                      <a:gd name="T105" fmla="*/ 130 h 156"/>
                      <a:gd name="T106" fmla="*/ 49 w 184"/>
                      <a:gd name="T107" fmla="*/ 128 h 156"/>
                      <a:gd name="T108" fmla="*/ 47 w 184"/>
                      <a:gd name="T109" fmla="*/ 122 h 156"/>
                      <a:gd name="T110" fmla="*/ 57 w 184"/>
                      <a:gd name="T111" fmla="*/ 126 h 156"/>
                      <a:gd name="T112" fmla="*/ 61 w 184"/>
                      <a:gd name="T113" fmla="*/ 128 h 156"/>
                      <a:gd name="T114" fmla="*/ 74 w 184"/>
                      <a:gd name="T115" fmla="*/ 130 h 156"/>
                      <a:gd name="T116" fmla="*/ 93 w 184"/>
                      <a:gd name="T117" fmla="*/ 141 h 156"/>
                      <a:gd name="T118" fmla="*/ 99 w 184"/>
                      <a:gd name="T119" fmla="*/ 147 h 156"/>
                      <a:gd name="T120" fmla="*/ 106 w 184"/>
                      <a:gd name="T121" fmla="*/ 147 h 156"/>
                      <a:gd name="T122" fmla="*/ 110 w 184"/>
                      <a:gd name="T123" fmla="*/ 1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 h="156">
                        <a:moveTo>
                          <a:pt x="110" y="154"/>
                        </a:moveTo>
                        <a:lnTo>
                          <a:pt x="112" y="156"/>
                        </a:lnTo>
                        <a:lnTo>
                          <a:pt x="114" y="156"/>
                        </a:lnTo>
                        <a:lnTo>
                          <a:pt x="118" y="152"/>
                        </a:lnTo>
                        <a:lnTo>
                          <a:pt x="120" y="149"/>
                        </a:lnTo>
                        <a:lnTo>
                          <a:pt x="125" y="152"/>
                        </a:lnTo>
                        <a:lnTo>
                          <a:pt x="129" y="152"/>
                        </a:lnTo>
                        <a:lnTo>
                          <a:pt x="131" y="154"/>
                        </a:lnTo>
                        <a:lnTo>
                          <a:pt x="133" y="149"/>
                        </a:lnTo>
                        <a:lnTo>
                          <a:pt x="137" y="149"/>
                        </a:lnTo>
                        <a:lnTo>
                          <a:pt x="139" y="152"/>
                        </a:lnTo>
                        <a:lnTo>
                          <a:pt x="144" y="149"/>
                        </a:lnTo>
                        <a:lnTo>
                          <a:pt x="150" y="149"/>
                        </a:lnTo>
                        <a:lnTo>
                          <a:pt x="158" y="156"/>
                        </a:lnTo>
                        <a:lnTo>
                          <a:pt x="163" y="156"/>
                        </a:lnTo>
                        <a:lnTo>
                          <a:pt x="163" y="149"/>
                        </a:lnTo>
                        <a:lnTo>
                          <a:pt x="163" y="143"/>
                        </a:lnTo>
                        <a:lnTo>
                          <a:pt x="175" y="130"/>
                        </a:lnTo>
                        <a:lnTo>
                          <a:pt x="175" y="124"/>
                        </a:lnTo>
                        <a:lnTo>
                          <a:pt x="179" y="122"/>
                        </a:lnTo>
                        <a:lnTo>
                          <a:pt x="182" y="120"/>
                        </a:lnTo>
                        <a:lnTo>
                          <a:pt x="184" y="116"/>
                        </a:lnTo>
                        <a:lnTo>
                          <a:pt x="182" y="111"/>
                        </a:lnTo>
                        <a:lnTo>
                          <a:pt x="182" y="109"/>
                        </a:lnTo>
                        <a:lnTo>
                          <a:pt x="184" y="107"/>
                        </a:lnTo>
                        <a:lnTo>
                          <a:pt x="179" y="105"/>
                        </a:lnTo>
                        <a:lnTo>
                          <a:pt x="175" y="99"/>
                        </a:lnTo>
                        <a:lnTo>
                          <a:pt x="173" y="97"/>
                        </a:lnTo>
                        <a:lnTo>
                          <a:pt x="173" y="86"/>
                        </a:lnTo>
                        <a:lnTo>
                          <a:pt x="173" y="82"/>
                        </a:lnTo>
                        <a:lnTo>
                          <a:pt x="169" y="76"/>
                        </a:lnTo>
                        <a:lnTo>
                          <a:pt x="169" y="69"/>
                        </a:lnTo>
                        <a:lnTo>
                          <a:pt x="171" y="63"/>
                        </a:lnTo>
                        <a:lnTo>
                          <a:pt x="175" y="63"/>
                        </a:lnTo>
                        <a:lnTo>
                          <a:pt x="175" y="50"/>
                        </a:lnTo>
                        <a:lnTo>
                          <a:pt x="173" y="48"/>
                        </a:lnTo>
                        <a:lnTo>
                          <a:pt x="171" y="44"/>
                        </a:lnTo>
                        <a:lnTo>
                          <a:pt x="169" y="40"/>
                        </a:lnTo>
                        <a:lnTo>
                          <a:pt x="167" y="29"/>
                        </a:lnTo>
                        <a:lnTo>
                          <a:pt x="163" y="25"/>
                        </a:lnTo>
                        <a:lnTo>
                          <a:pt x="163" y="19"/>
                        </a:lnTo>
                        <a:lnTo>
                          <a:pt x="161" y="12"/>
                        </a:lnTo>
                        <a:lnTo>
                          <a:pt x="158" y="12"/>
                        </a:lnTo>
                        <a:lnTo>
                          <a:pt x="154" y="8"/>
                        </a:lnTo>
                        <a:lnTo>
                          <a:pt x="127" y="10"/>
                        </a:lnTo>
                        <a:lnTo>
                          <a:pt x="102" y="10"/>
                        </a:lnTo>
                        <a:lnTo>
                          <a:pt x="99" y="10"/>
                        </a:lnTo>
                        <a:lnTo>
                          <a:pt x="93" y="17"/>
                        </a:lnTo>
                        <a:lnTo>
                          <a:pt x="87" y="19"/>
                        </a:lnTo>
                        <a:lnTo>
                          <a:pt x="87" y="17"/>
                        </a:lnTo>
                        <a:lnTo>
                          <a:pt x="91" y="12"/>
                        </a:lnTo>
                        <a:lnTo>
                          <a:pt x="97" y="8"/>
                        </a:lnTo>
                        <a:lnTo>
                          <a:pt x="95" y="8"/>
                        </a:lnTo>
                        <a:lnTo>
                          <a:pt x="91" y="12"/>
                        </a:lnTo>
                        <a:lnTo>
                          <a:pt x="83" y="17"/>
                        </a:lnTo>
                        <a:lnTo>
                          <a:pt x="74" y="12"/>
                        </a:lnTo>
                        <a:lnTo>
                          <a:pt x="74" y="8"/>
                        </a:lnTo>
                        <a:lnTo>
                          <a:pt x="74" y="6"/>
                        </a:lnTo>
                        <a:lnTo>
                          <a:pt x="78" y="6"/>
                        </a:lnTo>
                        <a:lnTo>
                          <a:pt x="80" y="8"/>
                        </a:lnTo>
                        <a:lnTo>
                          <a:pt x="80" y="6"/>
                        </a:lnTo>
                        <a:lnTo>
                          <a:pt x="76" y="4"/>
                        </a:lnTo>
                        <a:lnTo>
                          <a:pt x="66" y="0"/>
                        </a:lnTo>
                        <a:lnTo>
                          <a:pt x="57" y="4"/>
                        </a:lnTo>
                        <a:lnTo>
                          <a:pt x="53" y="4"/>
                        </a:lnTo>
                        <a:lnTo>
                          <a:pt x="47" y="6"/>
                        </a:lnTo>
                        <a:lnTo>
                          <a:pt x="42" y="12"/>
                        </a:lnTo>
                        <a:lnTo>
                          <a:pt x="36" y="12"/>
                        </a:lnTo>
                        <a:lnTo>
                          <a:pt x="34" y="17"/>
                        </a:lnTo>
                        <a:lnTo>
                          <a:pt x="34" y="19"/>
                        </a:lnTo>
                        <a:lnTo>
                          <a:pt x="28" y="19"/>
                        </a:lnTo>
                        <a:lnTo>
                          <a:pt x="17" y="25"/>
                        </a:lnTo>
                        <a:lnTo>
                          <a:pt x="11" y="25"/>
                        </a:lnTo>
                        <a:lnTo>
                          <a:pt x="9" y="29"/>
                        </a:lnTo>
                        <a:lnTo>
                          <a:pt x="7" y="34"/>
                        </a:lnTo>
                        <a:lnTo>
                          <a:pt x="7" y="36"/>
                        </a:lnTo>
                        <a:lnTo>
                          <a:pt x="7" y="38"/>
                        </a:lnTo>
                        <a:lnTo>
                          <a:pt x="5" y="38"/>
                        </a:lnTo>
                        <a:lnTo>
                          <a:pt x="7" y="46"/>
                        </a:lnTo>
                        <a:lnTo>
                          <a:pt x="7" y="52"/>
                        </a:lnTo>
                        <a:lnTo>
                          <a:pt x="0" y="55"/>
                        </a:lnTo>
                        <a:lnTo>
                          <a:pt x="0" y="59"/>
                        </a:lnTo>
                        <a:lnTo>
                          <a:pt x="7" y="65"/>
                        </a:lnTo>
                        <a:lnTo>
                          <a:pt x="7" y="69"/>
                        </a:lnTo>
                        <a:lnTo>
                          <a:pt x="9" y="74"/>
                        </a:lnTo>
                        <a:lnTo>
                          <a:pt x="9" y="76"/>
                        </a:lnTo>
                        <a:lnTo>
                          <a:pt x="11" y="80"/>
                        </a:lnTo>
                        <a:lnTo>
                          <a:pt x="9" y="84"/>
                        </a:lnTo>
                        <a:lnTo>
                          <a:pt x="13" y="90"/>
                        </a:lnTo>
                        <a:lnTo>
                          <a:pt x="15" y="93"/>
                        </a:lnTo>
                        <a:lnTo>
                          <a:pt x="17" y="97"/>
                        </a:lnTo>
                        <a:lnTo>
                          <a:pt x="17" y="107"/>
                        </a:lnTo>
                        <a:lnTo>
                          <a:pt x="17" y="107"/>
                        </a:lnTo>
                        <a:lnTo>
                          <a:pt x="17" y="111"/>
                        </a:lnTo>
                        <a:lnTo>
                          <a:pt x="19" y="109"/>
                        </a:lnTo>
                        <a:lnTo>
                          <a:pt x="24" y="109"/>
                        </a:lnTo>
                        <a:lnTo>
                          <a:pt x="26" y="109"/>
                        </a:lnTo>
                        <a:lnTo>
                          <a:pt x="34" y="109"/>
                        </a:lnTo>
                        <a:lnTo>
                          <a:pt x="34" y="111"/>
                        </a:lnTo>
                        <a:lnTo>
                          <a:pt x="36" y="116"/>
                        </a:lnTo>
                        <a:lnTo>
                          <a:pt x="40" y="116"/>
                        </a:lnTo>
                        <a:lnTo>
                          <a:pt x="42" y="118"/>
                        </a:lnTo>
                        <a:lnTo>
                          <a:pt x="40" y="122"/>
                        </a:lnTo>
                        <a:lnTo>
                          <a:pt x="42" y="124"/>
                        </a:lnTo>
                        <a:lnTo>
                          <a:pt x="45" y="126"/>
                        </a:lnTo>
                        <a:lnTo>
                          <a:pt x="45" y="130"/>
                        </a:lnTo>
                        <a:lnTo>
                          <a:pt x="47" y="130"/>
                        </a:lnTo>
                        <a:lnTo>
                          <a:pt x="49" y="128"/>
                        </a:lnTo>
                        <a:lnTo>
                          <a:pt x="51" y="128"/>
                        </a:lnTo>
                        <a:lnTo>
                          <a:pt x="47" y="122"/>
                        </a:lnTo>
                        <a:lnTo>
                          <a:pt x="49" y="122"/>
                        </a:lnTo>
                        <a:lnTo>
                          <a:pt x="57" y="126"/>
                        </a:lnTo>
                        <a:lnTo>
                          <a:pt x="64" y="126"/>
                        </a:lnTo>
                        <a:lnTo>
                          <a:pt x="61" y="128"/>
                        </a:lnTo>
                        <a:lnTo>
                          <a:pt x="66" y="133"/>
                        </a:lnTo>
                        <a:lnTo>
                          <a:pt x="74" y="130"/>
                        </a:lnTo>
                        <a:lnTo>
                          <a:pt x="80" y="133"/>
                        </a:lnTo>
                        <a:lnTo>
                          <a:pt x="93" y="141"/>
                        </a:lnTo>
                        <a:lnTo>
                          <a:pt x="95" y="147"/>
                        </a:lnTo>
                        <a:lnTo>
                          <a:pt x="99" y="147"/>
                        </a:lnTo>
                        <a:lnTo>
                          <a:pt x="102" y="145"/>
                        </a:lnTo>
                        <a:lnTo>
                          <a:pt x="106" y="147"/>
                        </a:lnTo>
                        <a:lnTo>
                          <a:pt x="110" y="149"/>
                        </a:lnTo>
                        <a:lnTo>
                          <a:pt x="110" y="154"/>
                        </a:lnTo>
                        <a:close/>
                      </a:path>
                    </a:pathLst>
                  </a:custGeom>
                  <a:solidFill>
                    <a:schemeClr val="bg1">
                      <a:lumMod val="75000"/>
                    </a:schemeClr>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1" name="Freeform 67">
                    <a:extLst>
                      <a:ext uri="{FF2B5EF4-FFF2-40B4-BE49-F238E27FC236}">
                        <a16:creationId xmlns:a16="http://schemas.microsoft.com/office/drawing/2014/main" id="{B83630E4-0DA9-4F0C-A482-5FB2923AE3C9}"/>
                      </a:ext>
                    </a:extLst>
                  </p:cNvPr>
                  <p:cNvSpPr>
                    <a:spLocks/>
                  </p:cNvSpPr>
                  <p:nvPr/>
                </p:nvSpPr>
                <p:spPr bwMode="auto">
                  <a:xfrm>
                    <a:off x="4823890" y="3297740"/>
                    <a:ext cx="200248" cy="88385"/>
                  </a:xfrm>
                  <a:custGeom>
                    <a:avLst/>
                    <a:gdLst>
                      <a:gd name="T0" fmla="*/ 52 w 145"/>
                      <a:gd name="T1" fmla="*/ 4 h 64"/>
                      <a:gd name="T2" fmla="*/ 59 w 145"/>
                      <a:gd name="T3" fmla="*/ 2 h 64"/>
                      <a:gd name="T4" fmla="*/ 69 w 145"/>
                      <a:gd name="T5" fmla="*/ 2 h 64"/>
                      <a:gd name="T6" fmla="*/ 71 w 145"/>
                      <a:gd name="T7" fmla="*/ 9 h 64"/>
                      <a:gd name="T8" fmla="*/ 77 w 145"/>
                      <a:gd name="T9" fmla="*/ 11 h 64"/>
                      <a:gd name="T10" fmla="*/ 77 w 145"/>
                      <a:gd name="T11" fmla="*/ 17 h 64"/>
                      <a:gd name="T12" fmla="*/ 80 w 145"/>
                      <a:gd name="T13" fmla="*/ 23 h 64"/>
                      <a:gd name="T14" fmla="*/ 84 w 145"/>
                      <a:gd name="T15" fmla="*/ 21 h 64"/>
                      <a:gd name="T16" fmla="*/ 82 w 145"/>
                      <a:gd name="T17" fmla="*/ 15 h 64"/>
                      <a:gd name="T18" fmla="*/ 92 w 145"/>
                      <a:gd name="T19" fmla="*/ 19 h 64"/>
                      <a:gd name="T20" fmla="*/ 96 w 145"/>
                      <a:gd name="T21" fmla="*/ 21 h 64"/>
                      <a:gd name="T22" fmla="*/ 109 w 145"/>
                      <a:gd name="T23" fmla="*/ 23 h 64"/>
                      <a:gd name="T24" fmla="*/ 128 w 145"/>
                      <a:gd name="T25" fmla="*/ 34 h 64"/>
                      <a:gd name="T26" fmla="*/ 134 w 145"/>
                      <a:gd name="T27" fmla="*/ 40 h 64"/>
                      <a:gd name="T28" fmla="*/ 141 w 145"/>
                      <a:gd name="T29" fmla="*/ 40 h 64"/>
                      <a:gd name="T30" fmla="*/ 145 w 145"/>
                      <a:gd name="T31" fmla="*/ 49 h 64"/>
                      <a:gd name="T32" fmla="*/ 132 w 145"/>
                      <a:gd name="T33" fmla="*/ 51 h 64"/>
                      <a:gd name="T34" fmla="*/ 122 w 145"/>
                      <a:gd name="T35" fmla="*/ 57 h 64"/>
                      <a:gd name="T36" fmla="*/ 107 w 145"/>
                      <a:gd name="T37" fmla="*/ 61 h 64"/>
                      <a:gd name="T38" fmla="*/ 101 w 145"/>
                      <a:gd name="T39" fmla="*/ 59 h 64"/>
                      <a:gd name="T40" fmla="*/ 86 w 145"/>
                      <a:gd name="T41" fmla="*/ 59 h 64"/>
                      <a:gd name="T42" fmla="*/ 77 w 145"/>
                      <a:gd name="T43" fmla="*/ 59 h 64"/>
                      <a:gd name="T44" fmla="*/ 67 w 145"/>
                      <a:gd name="T45" fmla="*/ 55 h 64"/>
                      <a:gd name="T46" fmla="*/ 56 w 145"/>
                      <a:gd name="T47" fmla="*/ 53 h 64"/>
                      <a:gd name="T48" fmla="*/ 52 w 145"/>
                      <a:gd name="T49" fmla="*/ 59 h 64"/>
                      <a:gd name="T50" fmla="*/ 46 w 145"/>
                      <a:gd name="T51" fmla="*/ 61 h 64"/>
                      <a:gd name="T52" fmla="*/ 35 w 145"/>
                      <a:gd name="T53" fmla="*/ 59 h 64"/>
                      <a:gd name="T54" fmla="*/ 31 w 145"/>
                      <a:gd name="T55" fmla="*/ 57 h 64"/>
                      <a:gd name="T56" fmla="*/ 21 w 145"/>
                      <a:gd name="T57" fmla="*/ 47 h 64"/>
                      <a:gd name="T58" fmla="*/ 10 w 145"/>
                      <a:gd name="T59" fmla="*/ 40 h 64"/>
                      <a:gd name="T60" fmla="*/ 8 w 145"/>
                      <a:gd name="T61" fmla="*/ 32 h 64"/>
                      <a:gd name="T62" fmla="*/ 0 w 145"/>
                      <a:gd name="T63" fmla="*/ 21 h 64"/>
                      <a:gd name="T64" fmla="*/ 0 w 145"/>
                      <a:gd name="T65" fmla="*/ 17 h 64"/>
                      <a:gd name="T66" fmla="*/ 6 w 145"/>
                      <a:gd name="T67" fmla="*/ 21 h 64"/>
                      <a:gd name="T68" fmla="*/ 16 w 145"/>
                      <a:gd name="T69" fmla="*/ 15 h 64"/>
                      <a:gd name="T70" fmla="*/ 25 w 145"/>
                      <a:gd name="T71" fmla="*/ 9 h 64"/>
                      <a:gd name="T72" fmla="*/ 33 w 145"/>
                      <a:gd name="T73" fmla="*/ 7 h 64"/>
                      <a:gd name="T74" fmla="*/ 40 w 145"/>
                      <a:gd name="T75" fmla="*/ 4 h 64"/>
                      <a:gd name="T76" fmla="*/ 46 w 145"/>
                      <a:gd name="T77" fmla="*/ 2 h 64"/>
                      <a:gd name="T78" fmla="*/ 50 w 145"/>
                      <a:gd name="T79"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64">
                        <a:moveTo>
                          <a:pt x="52" y="0"/>
                        </a:moveTo>
                        <a:lnTo>
                          <a:pt x="52" y="4"/>
                        </a:lnTo>
                        <a:lnTo>
                          <a:pt x="54" y="2"/>
                        </a:lnTo>
                        <a:lnTo>
                          <a:pt x="59" y="2"/>
                        </a:lnTo>
                        <a:lnTo>
                          <a:pt x="61" y="2"/>
                        </a:lnTo>
                        <a:lnTo>
                          <a:pt x="69" y="2"/>
                        </a:lnTo>
                        <a:lnTo>
                          <a:pt x="69" y="4"/>
                        </a:lnTo>
                        <a:lnTo>
                          <a:pt x="71" y="9"/>
                        </a:lnTo>
                        <a:lnTo>
                          <a:pt x="75" y="9"/>
                        </a:lnTo>
                        <a:lnTo>
                          <a:pt x="77" y="11"/>
                        </a:lnTo>
                        <a:lnTo>
                          <a:pt x="75" y="15"/>
                        </a:lnTo>
                        <a:lnTo>
                          <a:pt x="77" y="17"/>
                        </a:lnTo>
                        <a:lnTo>
                          <a:pt x="80" y="19"/>
                        </a:lnTo>
                        <a:lnTo>
                          <a:pt x="80" y="23"/>
                        </a:lnTo>
                        <a:lnTo>
                          <a:pt x="82" y="23"/>
                        </a:lnTo>
                        <a:lnTo>
                          <a:pt x="84" y="21"/>
                        </a:lnTo>
                        <a:lnTo>
                          <a:pt x="86" y="21"/>
                        </a:lnTo>
                        <a:lnTo>
                          <a:pt x="82" y="15"/>
                        </a:lnTo>
                        <a:lnTo>
                          <a:pt x="84" y="15"/>
                        </a:lnTo>
                        <a:lnTo>
                          <a:pt x="92" y="19"/>
                        </a:lnTo>
                        <a:lnTo>
                          <a:pt x="99" y="19"/>
                        </a:lnTo>
                        <a:lnTo>
                          <a:pt x="96" y="21"/>
                        </a:lnTo>
                        <a:lnTo>
                          <a:pt x="101" y="26"/>
                        </a:lnTo>
                        <a:lnTo>
                          <a:pt x="109" y="23"/>
                        </a:lnTo>
                        <a:lnTo>
                          <a:pt x="115" y="26"/>
                        </a:lnTo>
                        <a:lnTo>
                          <a:pt x="128" y="34"/>
                        </a:lnTo>
                        <a:lnTo>
                          <a:pt x="130" y="40"/>
                        </a:lnTo>
                        <a:lnTo>
                          <a:pt x="134" y="40"/>
                        </a:lnTo>
                        <a:lnTo>
                          <a:pt x="137" y="38"/>
                        </a:lnTo>
                        <a:lnTo>
                          <a:pt x="141" y="40"/>
                        </a:lnTo>
                        <a:lnTo>
                          <a:pt x="145" y="42"/>
                        </a:lnTo>
                        <a:lnTo>
                          <a:pt x="145" y="49"/>
                        </a:lnTo>
                        <a:lnTo>
                          <a:pt x="137" y="47"/>
                        </a:lnTo>
                        <a:lnTo>
                          <a:pt x="132" y="51"/>
                        </a:lnTo>
                        <a:lnTo>
                          <a:pt x="126" y="51"/>
                        </a:lnTo>
                        <a:lnTo>
                          <a:pt x="122" y="57"/>
                        </a:lnTo>
                        <a:lnTo>
                          <a:pt x="113" y="57"/>
                        </a:lnTo>
                        <a:lnTo>
                          <a:pt x="107" y="61"/>
                        </a:lnTo>
                        <a:lnTo>
                          <a:pt x="105" y="59"/>
                        </a:lnTo>
                        <a:lnTo>
                          <a:pt x="101" y="59"/>
                        </a:lnTo>
                        <a:lnTo>
                          <a:pt x="94" y="61"/>
                        </a:lnTo>
                        <a:lnTo>
                          <a:pt x="86" y="59"/>
                        </a:lnTo>
                        <a:lnTo>
                          <a:pt x="84" y="57"/>
                        </a:lnTo>
                        <a:lnTo>
                          <a:pt x="77" y="59"/>
                        </a:lnTo>
                        <a:lnTo>
                          <a:pt x="71" y="59"/>
                        </a:lnTo>
                        <a:lnTo>
                          <a:pt x="67" y="55"/>
                        </a:lnTo>
                        <a:lnTo>
                          <a:pt x="61" y="55"/>
                        </a:lnTo>
                        <a:lnTo>
                          <a:pt x="56" y="53"/>
                        </a:lnTo>
                        <a:lnTo>
                          <a:pt x="54" y="57"/>
                        </a:lnTo>
                        <a:lnTo>
                          <a:pt x="52" y="59"/>
                        </a:lnTo>
                        <a:lnTo>
                          <a:pt x="52" y="61"/>
                        </a:lnTo>
                        <a:lnTo>
                          <a:pt x="46" y="61"/>
                        </a:lnTo>
                        <a:lnTo>
                          <a:pt x="44" y="64"/>
                        </a:lnTo>
                        <a:lnTo>
                          <a:pt x="35" y="59"/>
                        </a:lnTo>
                        <a:lnTo>
                          <a:pt x="31" y="59"/>
                        </a:lnTo>
                        <a:lnTo>
                          <a:pt x="31" y="57"/>
                        </a:lnTo>
                        <a:lnTo>
                          <a:pt x="25" y="49"/>
                        </a:lnTo>
                        <a:lnTo>
                          <a:pt x="21" y="47"/>
                        </a:lnTo>
                        <a:lnTo>
                          <a:pt x="12" y="42"/>
                        </a:lnTo>
                        <a:lnTo>
                          <a:pt x="10" y="40"/>
                        </a:lnTo>
                        <a:lnTo>
                          <a:pt x="8" y="36"/>
                        </a:lnTo>
                        <a:lnTo>
                          <a:pt x="8" y="32"/>
                        </a:lnTo>
                        <a:lnTo>
                          <a:pt x="4" y="26"/>
                        </a:lnTo>
                        <a:lnTo>
                          <a:pt x="0" y="21"/>
                        </a:lnTo>
                        <a:lnTo>
                          <a:pt x="0" y="19"/>
                        </a:lnTo>
                        <a:lnTo>
                          <a:pt x="0" y="17"/>
                        </a:lnTo>
                        <a:lnTo>
                          <a:pt x="2" y="19"/>
                        </a:lnTo>
                        <a:lnTo>
                          <a:pt x="6" y="21"/>
                        </a:lnTo>
                        <a:lnTo>
                          <a:pt x="12" y="15"/>
                        </a:lnTo>
                        <a:lnTo>
                          <a:pt x="16" y="15"/>
                        </a:lnTo>
                        <a:lnTo>
                          <a:pt x="21" y="9"/>
                        </a:lnTo>
                        <a:lnTo>
                          <a:pt x="25" y="9"/>
                        </a:lnTo>
                        <a:lnTo>
                          <a:pt x="27" y="7"/>
                        </a:lnTo>
                        <a:lnTo>
                          <a:pt x="33" y="7"/>
                        </a:lnTo>
                        <a:lnTo>
                          <a:pt x="35" y="7"/>
                        </a:lnTo>
                        <a:lnTo>
                          <a:pt x="40" y="4"/>
                        </a:lnTo>
                        <a:lnTo>
                          <a:pt x="40" y="0"/>
                        </a:lnTo>
                        <a:lnTo>
                          <a:pt x="46" y="2"/>
                        </a:lnTo>
                        <a:lnTo>
                          <a:pt x="48" y="0"/>
                        </a:lnTo>
                        <a:lnTo>
                          <a:pt x="50"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2" name="Freeform 68">
                    <a:extLst>
                      <a:ext uri="{FF2B5EF4-FFF2-40B4-BE49-F238E27FC236}">
                        <a16:creationId xmlns:a16="http://schemas.microsoft.com/office/drawing/2014/main" id="{D0966907-9D6C-406B-8452-9DE8DDDC4EA8}"/>
                      </a:ext>
                    </a:extLst>
                  </p:cNvPr>
                  <p:cNvSpPr>
                    <a:spLocks/>
                  </p:cNvSpPr>
                  <p:nvPr/>
                </p:nvSpPr>
                <p:spPr bwMode="auto">
                  <a:xfrm>
                    <a:off x="4666454" y="3152734"/>
                    <a:ext cx="229249" cy="273441"/>
                  </a:xfrm>
                  <a:custGeom>
                    <a:avLst/>
                    <a:gdLst>
                      <a:gd name="T0" fmla="*/ 61 w 166"/>
                      <a:gd name="T1" fmla="*/ 2 h 198"/>
                      <a:gd name="T2" fmla="*/ 71 w 166"/>
                      <a:gd name="T3" fmla="*/ 10 h 198"/>
                      <a:gd name="T4" fmla="*/ 73 w 166"/>
                      <a:gd name="T5" fmla="*/ 19 h 198"/>
                      <a:gd name="T6" fmla="*/ 82 w 166"/>
                      <a:gd name="T7" fmla="*/ 17 h 198"/>
                      <a:gd name="T8" fmla="*/ 92 w 166"/>
                      <a:gd name="T9" fmla="*/ 17 h 198"/>
                      <a:gd name="T10" fmla="*/ 84 w 166"/>
                      <a:gd name="T11" fmla="*/ 25 h 198"/>
                      <a:gd name="T12" fmla="*/ 95 w 166"/>
                      <a:gd name="T13" fmla="*/ 29 h 198"/>
                      <a:gd name="T14" fmla="*/ 109 w 166"/>
                      <a:gd name="T15" fmla="*/ 21 h 198"/>
                      <a:gd name="T16" fmla="*/ 116 w 166"/>
                      <a:gd name="T17" fmla="*/ 15 h 198"/>
                      <a:gd name="T18" fmla="*/ 116 w 166"/>
                      <a:gd name="T19" fmla="*/ 17 h 198"/>
                      <a:gd name="T20" fmla="*/ 124 w 166"/>
                      <a:gd name="T21" fmla="*/ 17 h 198"/>
                      <a:gd name="T22" fmla="*/ 135 w 166"/>
                      <a:gd name="T23" fmla="*/ 25 h 198"/>
                      <a:gd name="T24" fmla="*/ 145 w 166"/>
                      <a:gd name="T25" fmla="*/ 34 h 198"/>
                      <a:gd name="T26" fmla="*/ 156 w 166"/>
                      <a:gd name="T27" fmla="*/ 44 h 198"/>
                      <a:gd name="T28" fmla="*/ 156 w 166"/>
                      <a:gd name="T29" fmla="*/ 63 h 198"/>
                      <a:gd name="T30" fmla="*/ 160 w 166"/>
                      <a:gd name="T31" fmla="*/ 78 h 198"/>
                      <a:gd name="T32" fmla="*/ 166 w 166"/>
                      <a:gd name="T33" fmla="*/ 95 h 198"/>
                      <a:gd name="T34" fmla="*/ 160 w 166"/>
                      <a:gd name="T35" fmla="*/ 107 h 198"/>
                      <a:gd name="T36" fmla="*/ 147 w 166"/>
                      <a:gd name="T37" fmla="*/ 112 h 198"/>
                      <a:gd name="T38" fmla="*/ 130 w 166"/>
                      <a:gd name="T39" fmla="*/ 120 h 198"/>
                      <a:gd name="T40" fmla="*/ 114 w 166"/>
                      <a:gd name="T41" fmla="*/ 122 h 198"/>
                      <a:gd name="T42" fmla="*/ 122 w 166"/>
                      <a:gd name="T43" fmla="*/ 137 h 198"/>
                      <a:gd name="T44" fmla="*/ 135 w 166"/>
                      <a:gd name="T45" fmla="*/ 152 h 198"/>
                      <a:gd name="T46" fmla="*/ 145 w 166"/>
                      <a:gd name="T47" fmla="*/ 171 h 198"/>
                      <a:gd name="T48" fmla="*/ 130 w 166"/>
                      <a:gd name="T49" fmla="*/ 183 h 198"/>
                      <a:gd name="T50" fmla="*/ 132 w 166"/>
                      <a:gd name="T51" fmla="*/ 194 h 198"/>
                      <a:gd name="T52" fmla="*/ 118 w 166"/>
                      <a:gd name="T53" fmla="*/ 192 h 198"/>
                      <a:gd name="T54" fmla="*/ 101 w 166"/>
                      <a:gd name="T55" fmla="*/ 196 h 198"/>
                      <a:gd name="T56" fmla="*/ 86 w 166"/>
                      <a:gd name="T57" fmla="*/ 198 h 198"/>
                      <a:gd name="T58" fmla="*/ 76 w 166"/>
                      <a:gd name="T59" fmla="*/ 196 h 198"/>
                      <a:gd name="T60" fmla="*/ 63 w 166"/>
                      <a:gd name="T61" fmla="*/ 192 h 198"/>
                      <a:gd name="T62" fmla="*/ 55 w 166"/>
                      <a:gd name="T63" fmla="*/ 190 h 198"/>
                      <a:gd name="T64" fmla="*/ 46 w 166"/>
                      <a:gd name="T65" fmla="*/ 194 h 198"/>
                      <a:gd name="T66" fmla="*/ 38 w 166"/>
                      <a:gd name="T67" fmla="*/ 190 h 198"/>
                      <a:gd name="T68" fmla="*/ 38 w 166"/>
                      <a:gd name="T69" fmla="*/ 173 h 198"/>
                      <a:gd name="T70" fmla="*/ 40 w 166"/>
                      <a:gd name="T71" fmla="*/ 158 h 198"/>
                      <a:gd name="T72" fmla="*/ 25 w 166"/>
                      <a:gd name="T73" fmla="*/ 156 h 198"/>
                      <a:gd name="T74" fmla="*/ 17 w 166"/>
                      <a:gd name="T75" fmla="*/ 152 h 198"/>
                      <a:gd name="T76" fmla="*/ 10 w 166"/>
                      <a:gd name="T77" fmla="*/ 139 h 198"/>
                      <a:gd name="T78" fmla="*/ 6 w 166"/>
                      <a:gd name="T79" fmla="*/ 124 h 198"/>
                      <a:gd name="T80" fmla="*/ 2 w 166"/>
                      <a:gd name="T81" fmla="*/ 109 h 198"/>
                      <a:gd name="T82" fmla="*/ 2 w 166"/>
                      <a:gd name="T83" fmla="*/ 93 h 198"/>
                      <a:gd name="T84" fmla="*/ 19 w 166"/>
                      <a:gd name="T85" fmla="*/ 84 h 198"/>
                      <a:gd name="T86" fmla="*/ 23 w 166"/>
                      <a:gd name="T87" fmla="*/ 74 h 198"/>
                      <a:gd name="T88" fmla="*/ 17 w 166"/>
                      <a:gd name="T89" fmla="*/ 67 h 198"/>
                      <a:gd name="T90" fmla="*/ 25 w 166"/>
                      <a:gd name="T91" fmla="*/ 59 h 198"/>
                      <a:gd name="T92" fmla="*/ 27 w 166"/>
                      <a:gd name="T93" fmla="*/ 50 h 198"/>
                      <a:gd name="T94" fmla="*/ 21 w 166"/>
                      <a:gd name="T95" fmla="*/ 42 h 198"/>
                      <a:gd name="T96" fmla="*/ 38 w 166"/>
                      <a:gd name="T97" fmla="*/ 38 h 198"/>
                      <a:gd name="T98" fmla="*/ 40 w 166"/>
                      <a:gd name="T99" fmla="*/ 40 h 198"/>
                      <a:gd name="T100" fmla="*/ 44 w 166"/>
                      <a:gd name="T101" fmla="*/ 44 h 198"/>
                      <a:gd name="T102" fmla="*/ 46 w 166"/>
                      <a:gd name="T103" fmla="*/ 36 h 198"/>
                      <a:gd name="T104" fmla="*/ 59 w 166"/>
                      <a:gd name="T105" fmla="*/ 32 h 198"/>
                      <a:gd name="T106" fmla="*/ 61 w 166"/>
                      <a:gd name="T107" fmla="*/ 32 h 198"/>
                      <a:gd name="T108" fmla="*/ 57 w 166"/>
                      <a:gd name="T109" fmla="*/ 23 h 198"/>
                      <a:gd name="T110" fmla="*/ 48 w 166"/>
                      <a:gd name="T111" fmla="*/ 15 h 198"/>
                      <a:gd name="T112" fmla="*/ 50 w 166"/>
                      <a:gd name="T113" fmla="*/ 6 h 198"/>
                      <a:gd name="T114" fmla="*/ 46 w 166"/>
                      <a:gd name="T11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8">
                        <a:moveTo>
                          <a:pt x="46" y="0"/>
                        </a:moveTo>
                        <a:lnTo>
                          <a:pt x="52" y="0"/>
                        </a:lnTo>
                        <a:lnTo>
                          <a:pt x="59" y="2"/>
                        </a:lnTo>
                        <a:lnTo>
                          <a:pt x="61" y="2"/>
                        </a:lnTo>
                        <a:lnTo>
                          <a:pt x="65" y="2"/>
                        </a:lnTo>
                        <a:lnTo>
                          <a:pt x="69" y="6"/>
                        </a:lnTo>
                        <a:lnTo>
                          <a:pt x="73" y="6"/>
                        </a:lnTo>
                        <a:lnTo>
                          <a:pt x="71" y="10"/>
                        </a:lnTo>
                        <a:lnTo>
                          <a:pt x="69" y="13"/>
                        </a:lnTo>
                        <a:lnTo>
                          <a:pt x="69" y="15"/>
                        </a:lnTo>
                        <a:lnTo>
                          <a:pt x="73" y="17"/>
                        </a:lnTo>
                        <a:lnTo>
                          <a:pt x="73" y="19"/>
                        </a:lnTo>
                        <a:lnTo>
                          <a:pt x="78" y="17"/>
                        </a:lnTo>
                        <a:lnTo>
                          <a:pt x="78" y="15"/>
                        </a:lnTo>
                        <a:lnTo>
                          <a:pt x="80" y="15"/>
                        </a:lnTo>
                        <a:lnTo>
                          <a:pt x="82" y="17"/>
                        </a:lnTo>
                        <a:lnTo>
                          <a:pt x="86" y="21"/>
                        </a:lnTo>
                        <a:lnTo>
                          <a:pt x="88" y="19"/>
                        </a:lnTo>
                        <a:lnTo>
                          <a:pt x="90" y="17"/>
                        </a:lnTo>
                        <a:lnTo>
                          <a:pt x="92" y="17"/>
                        </a:lnTo>
                        <a:lnTo>
                          <a:pt x="92" y="21"/>
                        </a:lnTo>
                        <a:lnTo>
                          <a:pt x="90" y="23"/>
                        </a:lnTo>
                        <a:lnTo>
                          <a:pt x="88" y="23"/>
                        </a:lnTo>
                        <a:lnTo>
                          <a:pt x="84" y="25"/>
                        </a:lnTo>
                        <a:lnTo>
                          <a:pt x="88" y="27"/>
                        </a:lnTo>
                        <a:lnTo>
                          <a:pt x="90" y="27"/>
                        </a:lnTo>
                        <a:lnTo>
                          <a:pt x="95" y="27"/>
                        </a:lnTo>
                        <a:lnTo>
                          <a:pt x="95" y="29"/>
                        </a:lnTo>
                        <a:lnTo>
                          <a:pt x="99" y="29"/>
                        </a:lnTo>
                        <a:lnTo>
                          <a:pt x="101" y="25"/>
                        </a:lnTo>
                        <a:lnTo>
                          <a:pt x="103" y="21"/>
                        </a:lnTo>
                        <a:lnTo>
                          <a:pt x="109" y="21"/>
                        </a:lnTo>
                        <a:lnTo>
                          <a:pt x="111" y="19"/>
                        </a:lnTo>
                        <a:lnTo>
                          <a:pt x="114" y="17"/>
                        </a:lnTo>
                        <a:lnTo>
                          <a:pt x="116" y="15"/>
                        </a:lnTo>
                        <a:lnTo>
                          <a:pt x="116" y="15"/>
                        </a:lnTo>
                        <a:lnTo>
                          <a:pt x="122" y="15"/>
                        </a:lnTo>
                        <a:lnTo>
                          <a:pt x="118" y="17"/>
                        </a:lnTo>
                        <a:lnTo>
                          <a:pt x="116" y="17"/>
                        </a:lnTo>
                        <a:lnTo>
                          <a:pt x="116" y="17"/>
                        </a:lnTo>
                        <a:lnTo>
                          <a:pt x="114" y="19"/>
                        </a:lnTo>
                        <a:lnTo>
                          <a:pt x="116" y="21"/>
                        </a:lnTo>
                        <a:lnTo>
                          <a:pt x="120" y="19"/>
                        </a:lnTo>
                        <a:lnTo>
                          <a:pt x="124" y="17"/>
                        </a:lnTo>
                        <a:lnTo>
                          <a:pt x="126" y="17"/>
                        </a:lnTo>
                        <a:lnTo>
                          <a:pt x="126" y="19"/>
                        </a:lnTo>
                        <a:lnTo>
                          <a:pt x="130" y="19"/>
                        </a:lnTo>
                        <a:lnTo>
                          <a:pt x="135" y="25"/>
                        </a:lnTo>
                        <a:lnTo>
                          <a:pt x="139" y="23"/>
                        </a:lnTo>
                        <a:lnTo>
                          <a:pt x="141" y="27"/>
                        </a:lnTo>
                        <a:lnTo>
                          <a:pt x="141" y="32"/>
                        </a:lnTo>
                        <a:lnTo>
                          <a:pt x="145" y="34"/>
                        </a:lnTo>
                        <a:lnTo>
                          <a:pt x="147" y="34"/>
                        </a:lnTo>
                        <a:lnTo>
                          <a:pt x="149" y="36"/>
                        </a:lnTo>
                        <a:lnTo>
                          <a:pt x="154" y="36"/>
                        </a:lnTo>
                        <a:lnTo>
                          <a:pt x="156" y="44"/>
                        </a:lnTo>
                        <a:lnTo>
                          <a:pt x="156" y="50"/>
                        </a:lnTo>
                        <a:lnTo>
                          <a:pt x="149" y="53"/>
                        </a:lnTo>
                        <a:lnTo>
                          <a:pt x="149" y="57"/>
                        </a:lnTo>
                        <a:lnTo>
                          <a:pt x="156" y="63"/>
                        </a:lnTo>
                        <a:lnTo>
                          <a:pt x="156" y="67"/>
                        </a:lnTo>
                        <a:lnTo>
                          <a:pt x="158" y="72"/>
                        </a:lnTo>
                        <a:lnTo>
                          <a:pt x="158" y="74"/>
                        </a:lnTo>
                        <a:lnTo>
                          <a:pt x="160" y="78"/>
                        </a:lnTo>
                        <a:lnTo>
                          <a:pt x="158" y="82"/>
                        </a:lnTo>
                        <a:lnTo>
                          <a:pt x="162" y="88"/>
                        </a:lnTo>
                        <a:lnTo>
                          <a:pt x="164" y="91"/>
                        </a:lnTo>
                        <a:lnTo>
                          <a:pt x="166" y="95"/>
                        </a:lnTo>
                        <a:lnTo>
                          <a:pt x="166" y="105"/>
                        </a:lnTo>
                        <a:lnTo>
                          <a:pt x="164" y="107"/>
                        </a:lnTo>
                        <a:lnTo>
                          <a:pt x="162" y="105"/>
                        </a:lnTo>
                        <a:lnTo>
                          <a:pt x="160" y="107"/>
                        </a:lnTo>
                        <a:lnTo>
                          <a:pt x="154" y="105"/>
                        </a:lnTo>
                        <a:lnTo>
                          <a:pt x="154" y="109"/>
                        </a:lnTo>
                        <a:lnTo>
                          <a:pt x="149" y="112"/>
                        </a:lnTo>
                        <a:lnTo>
                          <a:pt x="147" y="112"/>
                        </a:lnTo>
                        <a:lnTo>
                          <a:pt x="141" y="112"/>
                        </a:lnTo>
                        <a:lnTo>
                          <a:pt x="139" y="114"/>
                        </a:lnTo>
                        <a:lnTo>
                          <a:pt x="135" y="114"/>
                        </a:lnTo>
                        <a:lnTo>
                          <a:pt x="130" y="120"/>
                        </a:lnTo>
                        <a:lnTo>
                          <a:pt x="126" y="120"/>
                        </a:lnTo>
                        <a:lnTo>
                          <a:pt x="120" y="126"/>
                        </a:lnTo>
                        <a:lnTo>
                          <a:pt x="116" y="124"/>
                        </a:lnTo>
                        <a:lnTo>
                          <a:pt x="114" y="122"/>
                        </a:lnTo>
                        <a:lnTo>
                          <a:pt x="114" y="124"/>
                        </a:lnTo>
                        <a:lnTo>
                          <a:pt x="114" y="126"/>
                        </a:lnTo>
                        <a:lnTo>
                          <a:pt x="118" y="131"/>
                        </a:lnTo>
                        <a:lnTo>
                          <a:pt x="122" y="137"/>
                        </a:lnTo>
                        <a:lnTo>
                          <a:pt x="122" y="141"/>
                        </a:lnTo>
                        <a:lnTo>
                          <a:pt x="124" y="145"/>
                        </a:lnTo>
                        <a:lnTo>
                          <a:pt x="126" y="147"/>
                        </a:lnTo>
                        <a:lnTo>
                          <a:pt x="135" y="152"/>
                        </a:lnTo>
                        <a:lnTo>
                          <a:pt x="139" y="154"/>
                        </a:lnTo>
                        <a:lnTo>
                          <a:pt x="145" y="162"/>
                        </a:lnTo>
                        <a:lnTo>
                          <a:pt x="145" y="166"/>
                        </a:lnTo>
                        <a:lnTo>
                          <a:pt x="145" y="171"/>
                        </a:lnTo>
                        <a:lnTo>
                          <a:pt x="143" y="171"/>
                        </a:lnTo>
                        <a:lnTo>
                          <a:pt x="141" y="175"/>
                        </a:lnTo>
                        <a:lnTo>
                          <a:pt x="135" y="177"/>
                        </a:lnTo>
                        <a:lnTo>
                          <a:pt x="130" y="183"/>
                        </a:lnTo>
                        <a:lnTo>
                          <a:pt x="130" y="185"/>
                        </a:lnTo>
                        <a:lnTo>
                          <a:pt x="135" y="190"/>
                        </a:lnTo>
                        <a:lnTo>
                          <a:pt x="135" y="192"/>
                        </a:lnTo>
                        <a:lnTo>
                          <a:pt x="132" y="194"/>
                        </a:lnTo>
                        <a:lnTo>
                          <a:pt x="128" y="192"/>
                        </a:lnTo>
                        <a:lnTo>
                          <a:pt x="124" y="192"/>
                        </a:lnTo>
                        <a:lnTo>
                          <a:pt x="120" y="192"/>
                        </a:lnTo>
                        <a:lnTo>
                          <a:pt x="118" y="192"/>
                        </a:lnTo>
                        <a:lnTo>
                          <a:pt x="111" y="196"/>
                        </a:lnTo>
                        <a:lnTo>
                          <a:pt x="107" y="196"/>
                        </a:lnTo>
                        <a:lnTo>
                          <a:pt x="103" y="196"/>
                        </a:lnTo>
                        <a:lnTo>
                          <a:pt x="101" y="196"/>
                        </a:lnTo>
                        <a:lnTo>
                          <a:pt x="97" y="194"/>
                        </a:lnTo>
                        <a:lnTo>
                          <a:pt x="92" y="194"/>
                        </a:lnTo>
                        <a:lnTo>
                          <a:pt x="86" y="194"/>
                        </a:lnTo>
                        <a:lnTo>
                          <a:pt x="86" y="198"/>
                        </a:lnTo>
                        <a:lnTo>
                          <a:pt x="86" y="198"/>
                        </a:lnTo>
                        <a:lnTo>
                          <a:pt x="82" y="198"/>
                        </a:lnTo>
                        <a:lnTo>
                          <a:pt x="78" y="194"/>
                        </a:lnTo>
                        <a:lnTo>
                          <a:pt x="76" y="196"/>
                        </a:lnTo>
                        <a:lnTo>
                          <a:pt x="71" y="198"/>
                        </a:lnTo>
                        <a:lnTo>
                          <a:pt x="71" y="198"/>
                        </a:lnTo>
                        <a:lnTo>
                          <a:pt x="69" y="196"/>
                        </a:lnTo>
                        <a:lnTo>
                          <a:pt x="63" y="192"/>
                        </a:lnTo>
                        <a:lnTo>
                          <a:pt x="61" y="192"/>
                        </a:lnTo>
                        <a:lnTo>
                          <a:pt x="59" y="194"/>
                        </a:lnTo>
                        <a:lnTo>
                          <a:pt x="57" y="192"/>
                        </a:lnTo>
                        <a:lnTo>
                          <a:pt x="55" y="190"/>
                        </a:lnTo>
                        <a:lnTo>
                          <a:pt x="50" y="190"/>
                        </a:lnTo>
                        <a:lnTo>
                          <a:pt x="52" y="192"/>
                        </a:lnTo>
                        <a:lnTo>
                          <a:pt x="50" y="196"/>
                        </a:lnTo>
                        <a:lnTo>
                          <a:pt x="46" y="194"/>
                        </a:lnTo>
                        <a:lnTo>
                          <a:pt x="42" y="196"/>
                        </a:lnTo>
                        <a:lnTo>
                          <a:pt x="38" y="194"/>
                        </a:lnTo>
                        <a:lnTo>
                          <a:pt x="38" y="194"/>
                        </a:lnTo>
                        <a:lnTo>
                          <a:pt x="38" y="190"/>
                        </a:lnTo>
                        <a:lnTo>
                          <a:pt x="33" y="187"/>
                        </a:lnTo>
                        <a:lnTo>
                          <a:pt x="33" y="183"/>
                        </a:lnTo>
                        <a:lnTo>
                          <a:pt x="36" y="175"/>
                        </a:lnTo>
                        <a:lnTo>
                          <a:pt x="38" y="173"/>
                        </a:lnTo>
                        <a:lnTo>
                          <a:pt x="38" y="171"/>
                        </a:lnTo>
                        <a:lnTo>
                          <a:pt x="40" y="164"/>
                        </a:lnTo>
                        <a:lnTo>
                          <a:pt x="44" y="160"/>
                        </a:lnTo>
                        <a:lnTo>
                          <a:pt x="40" y="158"/>
                        </a:lnTo>
                        <a:lnTo>
                          <a:pt x="38" y="158"/>
                        </a:lnTo>
                        <a:lnTo>
                          <a:pt x="31" y="154"/>
                        </a:lnTo>
                        <a:lnTo>
                          <a:pt x="29" y="156"/>
                        </a:lnTo>
                        <a:lnTo>
                          <a:pt x="25" y="156"/>
                        </a:lnTo>
                        <a:lnTo>
                          <a:pt x="23" y="156"/>
                        </a:lnTo>
                        <a:lnTo>
                          <a:pt x="19" y="156"/>
                        </a:lnTo>
                        <a:lnTo>
                          <a:pt x="17" y="154"/>
                        </a:lnTo>
                        <a:lnTo>
                          <a:pt x="17" y="152"/>
                        </a:lnTo>
                        <a:lnTo>
                          <a:pt x="12" y="147"/>
                        </a:lnTo>
                        <a:lnTo>
                          <a:pt x="12" y="147"/>
                        </a:lnTo>
                        <a:lnTo>
                          <a:pt x="12" y="141"/>
                        </a:lnTo>
                        <a:lnTo>
                          <a:pt x="10" y="139"/>
                        </a:lnTo>
                        <a:lnTo>
                          <a:pt x="8" y="135"/>
                        </a:lnTo>
                        <a:lnTo>
                          <a:pt x="4" y="131"/>
                        </a:lnTo>
                        <a:lnTo>
                          <a:pt x="4" y="131"/>
                        </a:lnTo>
                        <a:lnTo>
                          <a:pt x="6" y="124"/>
                        </a:lnTo>
                        <a:lnTo>
                          <a:pt x="4" y="120"/>
                        </a:lnTo>
                        <a:lnTo>
                          <a:pt x="4" y="118"/>
                        </a:lnTo>
                        <a:lnTo>
                          <a:pt x="0" y="112"/>
                        </a:lnTo>
                        <a:lnTo>
                          <a:pt x="2" y="109"/>
                        </a:lnTo>
                        <a:lnTo>
                          <a:pt x="2" y="109"/>
                        </a:lnTo>
                        <a:lnTo>
                          <a:pt x="2" y="105"/>
                        </a:lnTo>
                        <a:lnTo>
                          <a:pt x="4" y="97"/>
                        </a:lnTo>
                        <a:lnTo>
                          <a:pt x="2" y="93"/>
                        </a:lnTo>
                        <a:lnTo>
                          <a:pt x="6" y="88"/>
                        </a:lnTo>
                        <a:lnTo>
                          <a:pt x="8" y="84"/>
                        </a:lnTo>
                        <a:lnTo>
                          <a:pt x="12" y="84"/>
                        </a:lnTo>
                        <a:lnTo>
                          <a:pt x="19" y="84"/>
                        </a:lnTo>
                        <a:lnTo>
                          <a:pt x="21" y="82"/>
                        </a:lnTo>
                        <a:lnTo>
                          <a:pt x="19" y="80"/>
                        </a:lnTo>
                        <a:lnTo>
                          <a:pt x="21" y="78"/>
                        </a:lnTo>
                        <a:lnTo>
                          <a:pt x="23" y="74"/>
                        </a:lnTo>
                        <a:lnTo>
                          <a:pt x="23" y="72"/>
                        </a:lnTo>
                        <a:lnTo>
                          <a:pt x="21" y="69"/>
                        </a:lnTo>
                        <a:lnTo>
                          <a:pt x="17" y="69"/>
                        </a:lnTo>
                        <a:lnTo>
                          <a:pt x="17" y="67"/>
                        </a:lnTo>
                        <a:lnTo>
                          <a:pt x="17" y="63"/>
                        </a:lnTo>
                        <a:lnTo>
                          <a:pt x="21" y="65"/>
                        </a:lnTo>
                        <a:lnTo>
                          <a:pt x="25" y="63"/>
                        </a:lnTo>
                        <a:lnTo>
                          <a:pt x="25" y="59"/>
                        </a:lnTo>
                        <a:lnTo>
                          <a:pt x="25" y="55"/>
                        </a:lnTo>
                        <a:lnTo>
                          <a:pt x="25" y="53"/>
                        </a:lnTo>
                        <a:lnTo>
                          <a:pt x="27" y="50"/>
                        </a:lnTo>
                        <a:lnTo>
                          <a:pt x="27" y="50"/>
                        </a:lnTo>
                        <a:lnTo>
                          <a:pt x="27" y="50"/>
                        </a:lnTo>
                        <a:lnTo>
                          <a:pt x="27" y="46"/>
                        </a:lnTo>
                        <a:lnTo>
                          <a:pt x="23" y="46"/>
                        </a:lnTo>
                        <a:lnTo>
                          <a:pt x="21" y="42"/>
                        </a:lnTo>
                        <a:lnTo>
                          <a:pt x="21" y="38"/>
                        </a:lnTo>
                        <a:lnTo>
                          <a:pt x="29" y="36"/>
                        </a:lnTo>
                        <a:lnTo>
                          <a:pt x="33" y="36"/>
                        </a:lnTo>
                        <a:lnTo>
                          <a:pt x="38" y="38"/>
                        </a:lnTo>
                        <a:lnTo>
                          <a:pt x="38" y="42"/>
                        </a:lnTo>
                        <a:lnTo>
                          <a:pt x="40" y="46"/>
                        </a:lnTo>
                        <a:lnTo>
                          <a:pt x="42" y="44"/>
                        </a:lnTo>
                        <a:lnTo>
                          <a:pt x="40" y="40"/>
                        </a:lnTo>
                        <a:lnTo>
                          <a:pt x="40" y="38"/>
                        </a:lnTo>
                        <a:lnTo>
                          <a:pt x="42" y="38"/>
                        </a:lnTo>
                        <a:lnTo>
                          <a:pt x="46" y="40"/>
                        </a:lnTo>
                        <a:lnTo>
                          <a:pt x="44" y="44"/>
                        </a:lnTo>
                        <a:lnTo>
                          <a:pt x="50" y="48"/>
                        </a:lnTo>
                        <a:lnTo>
                          <a:pt x="48" y="46"/>
                        </a:lnTo>
                        <a:lnTo>
                          <a:pt x="48" y="40"/>
                        </a:lnTo>
                        <a:lnTo>
                          <a:pt x="46" y="36"/>
                        </a:lnTo>
                        <a:lnTo>
                          <a:pt x="48" y="34"/>
                        </a:lnTo>
                        <a:lnTo>
                          <a:pt x="52" y="32"/>
                        </a:lnTo>
                        <a:lnTo>
                          <a:pt x="55" y="34"/>
                        </a:lnTo>
                        <a:lnTo>
                          <a:pt x="59" y="32"/>
                        </a:lnTo>
                        <a:lnTo>
                          <a:pt x="65" y="40"/>
                        </a:lnTo>
                        <a:lnTo>
                          <a:pt x="73" y="40"/>
                        </a:lnTo>
                        <a:lnTo>
                          <a:pt x="67" y="38"/>
                        </a:lnTo>
                        <a:lnTo>
                          <a:pt x="61" y="32"/>
                        </a:lnTo>
                        <a:lnTo>
                          <a:pt x="55" y="29"/>
                        </a:lnTo>
                        <a:lnTo>
                          <a:pt x="52" y="29"/>
                        </a:lnTo>
                        <a:lnTo>
                          <a:pt x="52" y="25"/>
                        </a:lnTo>
                        <a:lnTo>
                          <a:pt x="57" y="23"/>
                        </a:lnTo>
                        <a:lnTo>
                          <a:pt x="52" y="21"/>
                        </a:lnTo>
                        <a:lnTo>
                          <a:pt x="52" y="17"/>
                        </a:lnTo>
                        <a:lnTo>
                          <a:pt x="48" y="19"/>
                        </a:lnTo>
                        <a:lnTo>
                          <a:pt x="48" y="15"/>
                        </a:lnTo>
                        <a:lnTo>
                          <a:pt x="52" y="15"/>
                        </a:lnTo>
                        <a:lnTo>
                          <a:pt x="55" y="13"/>
                        </a:lnTo>
                        <a:lnTo>
                          <a:pt x="50" y="8"/>
                        </a:lnTo>
                        <a:lnTo>
                          <a:pt x="50" y="6"/>
                        </a:lnTo>
                        <a:lnTo>
                          <a:pt x="48" y="6"/>
                        </a:lnTo>
                        <a:lnTo>
                          <a:pt x="46" y="4"/>
                        </a:lnTo>
                        <a:lnTo>
                          <a:pt x="46" y="2"/>
                        </a:lnTo>
                        <a:lnTo>
                          <a:pt x="46" y="0"/>
                        </a:lnTo>
                        <a:close/>
                      </a:path>
                    </a:pathLst>
                  </a:custGeom>
                  <a:solidFill>
                    <a:srgbClr val="00B0A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3" name="Freeform 69">
                    <a:extLst>
                      <a:ext uri="{FF2B5EF4-FFF2-40B4-BE49-F238E27FC236}">
                        <a16:creationId xmlns:a16="http://schemas.microsoft.com/office/drawing/2014/main" id="{9BACD769-1ECE-4C9A-B852-C7CF1E45877A}"/>
                      </a:ext>
                    </a:extLst>
                  </p:cNvPr>
                  <p:cNvSpPr>
                    <a:spLocks/>
                  </p:cNvSpPr>
                  <p:nvPr/>
                </p:nvSpPr>
                <p:spPr bwMode="auto">
                  <a:xfrm>
                    <a:off x="4764506" y="3431699"/>
                    <a:ext cx="6906" cy="5524"/>
                  </a:xfrm>
                  <a:custGeom>
                    <a:avLst/>
                    <a:gdLst>
                      <a:gd name="T0" fmla="*/ 2 w 5"/>
                      <a:gd name="T1" fmla="*/ 0 h 4"/>
                      <a:gd name="T2" fmla="*/ 5 w 5"/>
                      <a:gd name="T3" fmla="*/ 2 h 4"/>
                      <a:gd name="T4" fmla="*/ 5 w 5"/>
                      <a:gd name="T5" fmla="*/ 4 h 4"/>
                      <a:gd name="T6" fmla="*/ 2 w 5"/>
                      <a:gd name="T7" fmla="*/ 4 h 4"/>
                      <a:gd name="T8" fmla="*/ 0 w 5"/>
                      <a:gd name="T9" fmla="*/ 2 h 4"/>
                      <a:gd name="T10" fmla="*/ 2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lnTo>
                          <a:pt x="5" y="2"/>
                        </a:lnTo>
                        <a:lnTo>
                          <a:pt x="5" y="4"/>
                        </a:lnTo>
                        <a:lnTo>
                          <a:pt x="2" y="4"/>
                        </a:lnTo>
                        <a:lnTo>
                          <a:pt x="0" y="2"/>
                        </a:lnTo>
                        <a:lnTo>
                          <a:pt x="2" y="0"/>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4" name="Freeform 70">
                    <a:extLst>
                      <a:ext uri="{FF2B5EF4-FFF2-40B4-BE49-F238E27FC236}">
                        <a16:creationId xmlns:a16="http://schemas.microsoft.com/office/drawing/2014/main" id="{CCD77CCD-4F64-4341-96E6-EABE0E865900}"/>
                      </a:ext>
                    </a:extLst>
                  </p:cNvPr>
                  <p:cNvSpPr>
                    <a:spLocks/>
                  </p:cNvSpPr>
                  <p:nvPr/>
                </p:nvSpPr>
                <p:spPr bwMode="auto">
                  <a:xfrm>
                    <a:off x="4671978" y="3415128"/>
                    <a:ext cx="125673" cy="69051"/>
                  </a:xfrm>
                  <a:custGeom>
                    <a:avLst/>
                    <a:gdLst>
                      <a:gd name="T0" fmla="*/ 38 w 91"/>
                      <a:gd name="T1" fmla="*/ 6 h 50"/>
                      <a:gd name="T2" fmla="*/ 46 w 91"/>
                      <a:gd name="T3" fmla="*/ 6 h 50"/>
                      <a:gd name="T4" fmla="*/ 46 w 91"/>
                      <a:gd name="T5" fmla="*/ 0 h 50"/>
                      <a:gd name="T6" fmla="*/ 53 w 91"/>
                      <a:gd name="T7" fmla="*/ 2 h 50"/>
                      <a:gd name="T8" fmla="*/ 57 w 91"/>
                      <a:gd name="T9" fmla="*/ 2 h 50"/>
                      <a:gd name="T10" fmla="*/ 65 w 91"/>
                      <a:gd name="T11" fmla="*/ 6 h 50"/>
                      <a:gd name="T12" fmla="*/ 69 w 91"/>
                      <a:gd name="T13" fmla="*/ 12 h 50"/>
                      <a:gd name="T14" fmla="*/ 69 w 91"/>
                      <a:gd name="T15" fmla="*/ 16 h 50"/>
                      <a:gd name="T16" fmla="*/ 78 w 91"/>
                      <a:gd name="T17" fmla="*/ 16 h 50"/>
                      <a:gd name="T18" fmla="*/ 84 w 91"/>
                      <a:gd name="T19" fmla="*/ 16 h 50"/>
                      <a:gd name="T20" fmla="*/ 91 w 91"/>
                      <a:gd name="T21" fmla="*/ 21 h 50"/>
                      <a:gd name="T22" fmla="*/ 88 w 91"/>
                      <a:gd name="T23" fmla="*/ 31 h 50"/>
                      <a:gd name="T24" fmla="*/ 80 w 91"/>
                      <a:gd name="T25" fmla="*/ 40 h 50"/>
                      <a:gd name="T26" fmla="*/ 72 w 91"/>
                      <a:gd name="T27" fmla="*/ 38 h 50"/>
                      <a:gd name="T28" fmla="*/ 63 w 91"/>
                      <a:gd name="T29" fmla="*/ 42 h 50"/>
                      <a:gd name="T30" fmla="*/ 57 w 91"/>
                      <a:gd name="T31" fmla="*/ 44 h 50"/>
                      <a:gd name="T32" fmla="*/ 53 w 91"/>
                      <a:gd name="T33" fmla="*/ 38 h 50"/>
                      <a:gd name="T34" fmla="*/ 40 w 91"/>
                      <a:gd name="T35" fmla="*/ 46 h 50"/>
                      <a:gd name="T36" fmla="*/ 27 w 91"/>
                      <a:gd name="T37" fmla="*/ 50 h 50"/>
                      <a:gd name="T38" fmla="*/ 21 w 91"/>
                      <a:gd name="T39" fmla="*/ 44 h 50"/>
                      <a:gd name="T40" fmla="*/ 19 w 91"/>
                      <a:gd name="T41" fmla="*/ 38 h 50"/>
                      <a:gd name="T42" fmla="*/ 10 w 91"/>
                      <a:gd name="T43" fmla="*/ 33 h 50"/>
                      <a:gd name="T44" fmla="*/ 10 w 91"/>
                      <a:gd name="T45" fmla="*/ 42 h 50"/>
                      <a:gd name="T46" fmla="*/ 0 w 91"/>
                      <a:gd name="T47" fmla="*/ 42 h 50"/>
                      <a:gd name="T48" fmla="*/ 2 w 91"/>
                      <a:gd name="T49" fmla="*/ 38 h 50"/>
                      <a:gd name="T50" fmla="*/ 4 w 91"/>
                      <a:gd name="T51" fmla="*/ 35 h 50"/>
                      <a:gd name="T52" fmla="*/ 10 w 91"/>
                      <a:gd name="T53" fmla="*/ 21 h 50"/>
                      <a:gd name="T54" fmla="*/ 17 w 91"/>
                      <a:gd name="T55" fmla="*/ 14 h 50"/>
                      <a:gd name="T56" fmla="*/ 21 w 91"/>
                      <a:gd name="T57" fmla="*/ 8 h 50"/>
                      <a:gd name="T58" fmla="*/ 19 w 91"/>
                      <a:gd name="T59" fmla="*/ 4 h 50"/>
                      <a:gd name="T60" fmla="*/ 25 w 91"/>
                      <a:gd name="T61" fmla="*/ 6 h 50"/>
                      <a:gd name="T62" fmla="*/ 34 w 91"/>
                      <a:gd name="T63"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50">
                        <a:moveTo>
                          <a:pt x="34" y="4"/>
                        </a:moveTo>
                        <a:lnTo>
                          <a:pt x="38" y="6"/>
                        </a:lnTo>
                        <a:lnTo>
                          <a:pt x="42" y="4"/>
                        </a:lnTo>
                        <a:lnTo>
                          <a:pt x="46" y="6"/>
                        </a:lnTo>
                        <a:lnTo>
                          <a:pt x="48" y="2"/>
                        </a:lnTo>
                        <a:lnTo>
                          <a:pt x="46" y="0"/>
                        </a:lnTo>
                        <a:lnTo>
                          <a:pt x="51" y="0"/>
                        </a:lnTo>
                        <a:lnTo>
                          <a:pt x="53" y="2"/>
                        </a:lnTo>
                        <a:lnTo>
                          <a:pt x="55" y="4"/>
                        </a:lnTo>
                        <a:lnTo>
                          <a:pt x="57" y="2"/>
                        </a:lnTo>
                        <a:lnTo>
                          <a:pt x="59" y="2"/>
                        </a:lnTo>
                        <a:lnTo>
                          <a:pt x="65" y="6"/>
                        </a:lnTo>
                        <a:lnTo>
                          <a:pt x="69" y="8"/>
                        </a:lnTo>
                        <a:lnTo>
                          <a:pt x="69" y="12"/>
                        </a:lnTo>
                        <a:lnTo>
                          <a:pt x="67" y="14"/>
                        </a:lnTo>
                        <a:lnTo>
                          <a:pt x="69" y="16"/>
                        </a:lnTo>
                        <a:lnTo>
                          <a:pt x="74" y="16"/>
                        </a:lnTo>
                        <a:lnTo>
                          <a:pt x="78" y="16"/>
                        </a:lnTo>
                        <a:lnTo>
                          <a:pt x="82" y="21"/>
                        </a:lnTo>
                        <a:lnTo>
                          <a:pt x="84" y="16"/>
                        </a:lnTo>
                        <a:lnTo>
                          <a:pt x="88" y="16"/>
                        </a:lnTo>
                        <a:lnTo>
                          <a:pt x="91" y="21"/>
                        </a:lnTo>
                        <a:lnTo>
                          <a:pt x="86" y="25"/>
                        </a:lnTo>
                        <a:lnTo>
                          <a:pt x="88" y="31"/>
                        </a:lnTo>
                        <a:lnTo>
                          <a:pt x="80" y="33"/>
                        </a:lnTo>
                        <a:lnTo>
                          <a:pt x="80" y="40"/>
                        </a:lnTo>
                        <a:lnTo>
                          <a:pt x="76" y="38"/>
                        </a:lnTo>
                        <a:lnTo>
                          <a:pt x="72" y="38"/>
                        </a:lnTo>
                        <a:lnTo>
                          <a:pt x="63" y="35"/>
                        </a:lnTo>
                        <a:lnTo>
                          <a:pt x="63" y="42"/>
                        </a:lnTo>
                        <a:lnTo>
                          <a:pt x="59" y="48"/>
                        </a:lnTo>
                        <a:lnTo>
                          <a:pt x="57" y="44"/>
                        </a:lnTo>
                        <a:lnTo>
                          <a:pt x="51" y="42"/>
                        </a:lnTo>
                        <a:lnTo>
                          <a:pt x="53" y="38"/>
                        </a:lnTo>
                        <a:lnTo>
                          <a:pt x="46" y="33"/>
                        </a:lnTo>
                        <a:lnTo>
                          <a:pt x="40" y="46"/>
                        </a:lnTo>
                        <a:lnTo>
                          <a:pt x="36" y="44"/>
                        </a:lnTo>
                        <a:lnTo>
                          <a:pt x="27" y="50"/>
                        </a:lnTo>
                        <a:lnTo>
                          <a:pt x="23" y="48"/>
                        </a:lnTo>
                        <a:lnTo>
                          <a:pt x="21" y="44"/>
                        </a:lnTo>
                        <a:lnTo>
                          <a:pt x="19" y="42"/>
                        </a:lnTo>
                        <a:lnTo>
                          <a:pt x="19" y="38"/>
                        </a:lnTo>
                        <a:lnTo>
                          <a:pt x="17" y="33"/>
                        </a:lnTo>
                        <a:lnTo>
                          <a:pt x="10" y="33"/>
                        </a:lnTo>
                        <a:lnTo>
                          <a:pt x="8" y="35"/>
                        </a:lnTo>
                        <a:lnTo>
                          <a:pt x="10" y="42"/>
                        </a:lnTo>
                        <a:lnTo>
                          <a:pt x="4" y="44"/>
                        </a:lnTo>
                        <a:lnTo>
                          <a:pt x="0" y="42"/>
                        </a:lnTo>
                        <a:lnTo>
                          <a:pt x="0" y="40"/>
                        </a:lnTo>
                        <a:lnTo>
                          <a:pt x="2" y="38"/>
                        </a:lnTo>
                        <a:lnTo>
                          <a:pt x="4" y="38"/>
                        </a:lnTo>
                        <a:lnTo>
                          <a:pt x="4" y="35"/>
                        </a:lnTo>
                        <a:lnTo>
                          <a:pt x="6" y="29"/>
                        </a:lnTo>
                        <a:lnTo>
                          <a:pt x="10" y="21"/>
                        </a:lnTo>
                        <a:lnTo>
                          <a:pt x="13" y="19"/>
                        </a:lnTo>
                        <a:lnTo>
                          <a:pt x="17" y="14"/>
                        </a:lnTo>
                        <a:lnTo>
                          <a:pt x="21" y="12"/>
                        </a:lnTo>
                        <a:lnTo>
                          <a:pt x="21" y="8"/>
                        </a:lnTo>
                        <a:lnTo>
                          <a:pt x="17" y="6"/>
                        </a:lnTo>
                        <a:lnTo>
                          <a:pt x="19" y="4"/>
                        </a:lnTo>
                        <a:lnTo>
                          <a:pt x="23" y="4"/>
                        </a:lnTo>
                        <a:lnTo>
                          <a:pt x="25" y="6"/>
                        </a:lnTo>
                        <a:lnTo>
                          <a:pt x="27" y="6"/>
                        </a:lnTo>
                        <a:lnTo>
                          <a:pt x="34" y="4"/>
                        </a:lnTo>
                        <a:close/>
                      </a:path>
                    </a:pathLst>
                  </a:custGeom>
                  <a:solidFill>
                    <a:srgbClr val="00B0A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5" name="Freeform 71">
                    <a:extLst>
                      <a:ext uri="{FF2B5EF4-FFF2-40B4-BE49-F238E27FC236}">
                        <a16:creationId xmlns:a16="http://schemas.microsoft.com/office/drawing/2014/main" id="{EC31B19E-83CE-449D-A206-2481D3F05449}"/>
                      </a:ext>
                    </a:extLst>
                  </p:cNvPr>
                  <p:cNvSpPr>
                    <a:spLocks noEditPoints="1"/>
                  </p:cNvSpPr>
                  <p:nvPr/>
                </p:nvSpPr>
                <p:spPr bwMode="auto">
                  <a:xfrm>
                    <a:off x="4604308" y="3213499"/>
                    <a:ext cx="99433" cy="89766"/>
                  </a:xfrm>
                  <a:custGeom>
                    <a:avLst/>
                    <a:gdLst>
                      <a:gd name="T0" fmla="*/ 47 w 72"/>
                      <a:gd name="T1" fmla="*/ 61 h 65"/>
                      <a:gd name="T2" fmla="*/ 47 w 72"/>
                      <a:gd name="T3" fmla="*/ 49 h 65"/>
                      <a:gd name="T4" fmla="*/ 53 w 72"/>
                      <a:gd name="T5" fmla="*/ 40 h 65"/>
                      <a:gd name="T6" fmla="*/ 64 w 72"/>
                      <a:gd name="T7" fmla="*/ 40 h 65"/>
                      <a:gd name="T8" fmla="*/ 64 w 72"/>
                      <a:gd name="T9" fmla="*/ 36 h 65"/>
                      <a:gd name="T10" fmla="*/ 68 w 72"/>
                      <a:gd name="T11" fmla="*/ 30 h 65"/>
                      <a:gd name="T12" fmla="*/ 66 w 72"/>
                      <a:gd name="T13" fmla="*/ 25 h 65"/>
                      <a:gd name="T14" fmla="*/ 62 w 72"/>
                      <a:gd name="T15" fmla="*/ 23 h 65"/>
                      <a:gd name="T16" fmla="*/ 66 w 72"/>
                      <a:gd name="T17" fmla="*/ 21 h 65"/>
                      <a:gd name="T18" fmla="*/ 70 w 72"/>
                      <a:gd name="T19" fmla="*/ 15 h 65"/>
                      <a:gd name="T20" fmla="*/ 70 w 72"/>
                      <a:gd name="T21" fmla="*/ 9 h 65"/>
                      <a:gd name="T22" fmla="*/ 72 w 72"/>
                      <a:gd name="T23" fmla="*/ 6 h 65"/>
                      <a:gd name="T24" fmla="*/ 66 w 72"/>
                      <a:gd name="T25" fmla="*/ 2 h 65"/>
                      <a:gd name="T26" fmla="*/ 53 w 72"/>
                      <a:gd name="T27" fmla="*/ 0 h 65"/>
                      <a:gd name="T28" fmla="*/ 47 w 72"/>
                      <a:gd name="T29" fmla="*/ 2 h 65"/>
                      <a:gd name="T30" fmla="*/ 40 w 72"/>
                      <a:gd name="T31" fmla="*/ 4 h 65"/>
                      <a:gd name="T32" fmla="*/ 28 w 72"/>
                      <a:gd name="T33" fmla="*/ 13 h 65"/>
                      <a:gd name="T34" fmla="*/ 24 w 72"/>
                      <a:gd name="T35" fmla="*/ 13 h 65"/>
                      <a:gd name="T36" fmla="*/ 19 w 72"/>
                      <a:gd name="T37" fmla="*/ 21 h 65"/>
                      <a:gd name="T38" fmla="*/ 19 w 72"/>
                      <a:gd name="T39" fmla="*/ 30 h 65"/>
                      <a:gd name="T40" fmla="*/ 15 w 72"/>
                      <a:gd name="T41" fmla="*/ 36 h 65"/>
                      <a:gd name="T42" fmla="*/ 13 w 72"/>
                      <a:gd name="T43" fmla="*/ 40 h 65"/>
                      <a:gd name="T44" fmla="*/ 22 w 72"/>
                      <a:gd name="T45" fmla="*/ 47 h 65"/>
                      <a:gd name="T46" fmla="*/ 15 w 72"/>
                      <a:gd name="T47" fmla="*/ 49 h 65"/>
                      <a:gd name="T48" fmla="*/ 15 w 72"/>
                      <a:gd name="T49" fmla="*/ 51 h 65"/>
                      <a:gd name="T50" fmla="*/ 17 w 72"/>
                      <a:gd name="T51" fmla="*/ 53 h 65"/>
                      <a:gd name="T52" fmla="*/ 11 w 72"/>
                      <a:gd name="T53" fmla="*/ 51 h 65"/>
                      <a:gd name="T54" fmla="*/ 5 w 72"/>
                      <a:gd name="T55" fmla="*/ 51 h 65"/>
                      <a:gd name="T56" fmla="*/ 9 w 72"/>
                      <a:gd name="T57" fmla="*/ 53 h 65"/>
                      <a:gd name="T58" fmla="*/ 13 w 72"/>
                      <a:gd name="T59" fmla="*/ 55 h 65"/>
                      <a:gd name="T60" fmla="*/ 13 w 72"/>
                      <a:gd name="T61" fmla="*/ 55 h 65"/>
                      <a:gd name="T62" fmla="*/ 5 w 72"/>
                      <a:gd name="T63" fmla="*/ 55 h 65"/>
                      <a:gd name="T64" fmla="*/ 0 w 72"/>
                      <a:gd name="T65" fmla="*/ 55 h 65"/>
                      <a:gd name="T66" fmla="*/ 5 w 72"/>
                      <a:gd name="T67" fmla="*/ 59 h 65"/>
                      <a:gd name="T68" fmla="*/ 11 w 72"/>
                      <a:gd name="T69" fmla="*/ 61 h 65"/>
                      <a:gd name="T70" fmla="*/ 17 w 72"/>
                      <a:gd name="T71" fmla="*/ 57 h 65"/>
                      <a:gd name="T72" fmla="*/ 19 w 72"/>
                      <a:gd name="T73" fmla="*/ 55 h 65"/>
                      <a:gd name="T74" fmla="*/ 28 w 72"/>
                      <a:gd name="T75" fmla="*/ 53 h 65"/>
                      <a:gd name="T76" fmla="*/ 34 w 72"/>
                      <a:gd name="T77" fmla="*/ 55 h 65"/>
                      <a:gd name="T78" fmla="*/ 40 w 72"/>
                      <a:gd name="T79" fmla="*/ 57 h 65"/>
                      <a:gd name="T80" fmla="*/ 43 w 72"/>
                      <a:gd name="T81" fmla="*/ 63 h 65"/>
                      <a:gd name="T82" fmla="*/ 47 w 72"/>
                      <a:gd name="T83" fmla="*/ 65 h 65"/>
                      <a:gd name="T84" fmla="*/ 11 w 72"/>
                      <a:gd name="T85" fmla="*/ 47 h 65"/>
                      <a:gd name="T86" fmla="*/ 11 w 72"/>
                      <a:gd name="T87" fmla="*/ 49 h 65"/>
                      <a:gd name="T88" fmla="*/ 7 w 72"/>
                      <a:gd name="T89" fmla="*/ 47 h 65"/>
                      <a:gd name="T90" fmla="*/ 9 w 72"/>
                      <a:gd name="T91" fmla="*/ 44 h 65"/>
                      <a:gd name="T92" fmla="*/ 15 w 72"/>
                      <a:gd name="T93" fmla="*/ 44 h 65"/>
                      <a:gd name="T94" fmla="*/ 13 w 72"/>
                      <a:gd name="T95" fmla="*/ 47 h 65"/>
                      <a:gd name="T96" fmla="*/ 11 w 72"/>
                      <a:gd name="T97"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65">
                        <a:moveTo>
                          <a:pt x="47" y="65"/>
                        </a:moveTo>
                        <a:lnTo>
                          <a:pt x="47" y="61"/>
                        </a:lnTo>
                        <a:lnTo>
                          <a:pt x="49" y="53"/>
                        </a:lnTo>
                        <a:lnTo>
                          <a:pt x="47" y="49"/>
                        </a:lnTo>
                        <a:lnTo>
                          <a:pt x="51" y="44"/>
                        </a:lnTo>
                        <a:lnTo>
                          <a:pt x="53" y="40"/>
                        </a:lnTo>
                        <a:lnTo>
                          <a:pt x="57" y="40"/>
                        </a:lnTo>
                        <a:lnTo>
                          <a:pt x="64" y="40"/>
                        </a:lnTo>
                        <a:lnTo>
                          <a:pt x="66" y="38"/>
                        </a:lnTo>
                        <a:lnTo>
                          <a:pt x="64" y="36"/>
                        </a:lnTo>
                        <a:lnTo>
                          <a:pt x="66" y="34"/>
                        </a:lnTo>
                        <a:lnTo>
                          <a:pt x="68" y="30"/>
                        </a:lnTo>
                        <a:lnTo>
                          <a:pt x="68" y="28"/>
                        </a:lnTo>
                        <a:lnTo>
                          <a:pt x="66" y="25"/>
                        </a:lnTo>
                        <a:lnTo>
                          <a:pt x="62" y="25"/>
                        </a:lnTo>
                        <a:lnTo>
                          <a:pt x="62" y="23"/>
                        </a:lnTo>
                        <a:lnTo>
                          <a:pt x="62" y="19"/>
                        </a:lnTo>
                        <a:lnTo>
                          <a:pt x="66" y="21"/>
                        </a:lnTo>
                        <a:lnTo>
                          <a:pt x="70" y="19"/>
                        </a:lnTo>
                        <a:lnTo>
                          <a:pt x="70" y="15"/>
                        </a:lnTo>
                        <a:lnTo>
                          <a:pt x="70" y="11"/>
                        </a:lnTo>
                        <a:lnTo>
                          <a:pt x="70" y="9"/>
                        </a:lnTo>
                        <a:lnTo>
                          <a:pt x="72" y="6"/>
                        </a:lnTo>
                        <a:lnTo>
                          <a:pt x="72" y="6"/>
                        </a:lnTo>
                        <a:lnTo>
                          <a:pt x="68" y="4"/>
                        </a:lnTo>
                        <a:lnTo>
                          <a:pt x="66" y="2"/>
                        </a:lnTo>
                        <a:lnTo>
                          <a:pt x="59" y="0"/>
                        </a:lnTo>
                        <a:lnTo>
                          <a:pt x="53" y="0"/>
                        </a:lnTo>
                        <a:lnTo>
                          <a:pt x="51" y="4"/>
                        </a:lnTo>
                        <a:lnTo>
                          <a:pt x="47" y="2"/>
                        </a:lnTo>
                        <a:lnTo>
                          <a:pt x="45" y="4"/>
                        </a:lnTo>
                        <a:lnTo>
                          <a:pt x="40" y="4"/>
                        </a:lnTo>
                        <a:lnTo>
                          <a:pt x="36" y="9"/>
                        </a:lnTo>
                        <a:lnTo>
                          <a:pt x="28" y="13"/>
                        </a:lnTo>
                        <a:lnTo>
                          <a:pt x="28" y="11"/>
                        </a:lnTo>
                        <a:lnTo>
                          <a:pt x="24" y="13"/>
                        </a:lnTo>
                        <a:lnTo>
                          <a:pt x="22" y="17"/>
                        </a:lnTo>
                        <a:lnTo>
                          <a:pt x="19" y="21"/>
                        </a:lnTo>
                        <a:lnTo>
                          <a:pt x="19" y="25"/>
                        </a:lnTo>
                        <a:lnTo>
                          <a:pt x="19" y="30"/>
                        </a:lnTo>
                        <a:lnTo>
                          <a:pt x="17" y="34"/>
                        </a:lnTo>
                        <a:lnTo>
                          <a:pt x="15" y="36"/>
                        </a:lnTo>
                        <a:lnTo>
                          <a:pt x="13" y="38"/>
                        </a:lnTo>
                        <a:lnTo>
                          <a:pt x="13" y="40"/>
                        </a:lnTo>
                        <a:lnTo>
                          <a:pt x="17" y="44"/>
                        </a:lnTo>
                        <a:lnTo>
                          <a:pt x="22" y="47"/>
                        </a:lnTo>
                        <a:lnTo>
                          <a:pt x="17" y="47"/>
                        </a:lnTo>
                        <a:lnTo>
                          <a:pt x="15" y="49"/>
                        </a:lnTo>
                        <a:lnTo>
                          <a:pt x="13" y="49"/>
                        </a:lnTo>
                        <a:lnTo>
                          <a:pt x="15" y="51"/>
                        </a:lnTo>
                        <a:lnTo>
                          <a:pt x="17" y="53"/>
                        </a:lnTo>
                        <a:lnTo>
                          <a:pt x="17" y="53"/>
                        </a:lnTo>
                        <a:lnTo>
                          <a:pt x="15" y="55"/>
                        </a:lnTo>
                        <a:lnTo>
                          <a:pt x="11" y="51"/>
                        </a:lnTo>
                        <a:lnTo>
                          <a:pt x="7" y="49"/>
                        </a:lnTo>
                        <a:lnTo>
                          <a:pt x="5" y="51"/>
                        </a:lnTo>
                        <a:lnTo>
                          <a:pt x="5" y="53"/>
                        </a:lnTo>
                        <a:lnTo>
                          <a:pt x="9" y="53"/>
                        </a:lnTo>
                        <a:lnTo>
                          <a:pt x="11" y="55"/>
                        </a:lnTo>
                        <a:lnTo>
                          <a:pt x="13" y="55"/>
                        </a:lnTo>
                        <a:lnTo>
                          <a:pt x="15" y="57"/>
                        </a:lnTo>
                        <a:lnTo>
                          <a:pt x="13" y="55"/>
                        </a:lnTo>
                        <a:lnTo>
                          <a:pt x="11" y="55"/>
                        </a:lnTo>
                        <a:lnTo>
                          <a:pt x="5" y="55"/>
                        </a:lnTo>
                        <a:lnTo>
                          <a:pt x="0" y="55"/>
                        </a:lnTo>
                        <a:lnTo>
                          <a:pt x="0" y="55"/>
                        </a:lnTo>
                        <a:lnTo>
                          <a:pt x="3" y="55"/>
                        </a:lnTo>
                        <a:lnTo>
                          <a:pt x="5" y="59"/>
                        </a:lnTo>
                        <a:lnTo>
                          <a:pt x="9" y="59"/>
                        </a:lnTo>
                        <a:lnTo>
                          <a:pt x="11" y="61"/>
                        </a:lnTo>
                        <a:lnTo>
                          <a:pt x="13" y="59"/>
                        </a:lnTo>
                        <a:lnTo>
                          <a:pt x="17" y="57"/>
                        </a:lnTo>
                        <a:lnTo>
                          <a:pt x="17" y="57"/>
                        </a:lnTo>
                        <a:lnTo>
                          <a:pt x="19" y="55"/>
                        </a:lnTo>
                        <a:lnTo>
                          <a:pt x="22" y="53"/>
                        </a:lnTo>
                        <a:lnTo>
                          <a:pt x="28" y="53"/>
                        </a:lnTo>
                        <a:lnTo>
                          <a:pt x="30" y="55"/>
                        </a:lnTo>
                        <a:lnTo>
                          <a:pt x="34" y="55"/>
                        </a:lnTo>
                        <a:lnTo>
                          <a:pt x="36" y="59"/>
                        </a:lnTo>
                        <a:lnTo>
                          <a:pt x="40" y="57"/>
                        </a:lnTo>
                        <a:lnTo>
                          <a:pt x="43" y="61"/>
                        </a:lnTo>
                        <a:lnTo>
                          <a:pt x="43" y="63"/>
                        </a:lnTo>
                        <a:lnTo>
                          <a:pt x="47" y="65"/>
                        </a:lnTo>
                        <a:lnTo>
                          <a:pt x="47" y="65"/>
                        </a:lnTo>
                        <a:close/>
                        <a:moveTo>
                          <a:pt x="7" y="47"/>
                        </a:moveTo>
                        <a:lnTo>
                          <a:pt x="11" y="47"/>
                        </a:lnTo>
                        <a:lnTo>
                          <a:pt x="13" y="49"/>
                        </a:lnTo>
                        <a:lnTo>
                          <a:pt x="11" y="49"/>
                        </a:lnTo>
                        <a:lnTo>
                          <a:pt x="11" y="49"/>
                        </a:lnTo>
                        <a:lnTo>
                          <a:pt x="7" y="47"/>
                        </a:lnTo>
                        <a:lnTo>
                          <a:pt x="7" y="47"/>
                        </a:lnTo>
                        <a:close/>
                        <a:moveTo>
                          <a:pt x="9" y="44"/>
                        </a:moveTo>
                        <a:lnTo>
                          <a:pt x="13" y="44"/>
                        </a:lnTo>
                        <a:lnTo>
                          <a:pt x="15" y="44"/>
                        </a:lnTo>
                        <a:lnTo>
                          <a:pt x="15" y="47"/>
                        </a:lnTo>
                        <a:lnTo>
                          <a:pt x="13" y="47"/>
                        </a:lnTo>
                        <a:lnTo>
                          <a:pt x="13" y="44"/>
                        </a:lnTo>
                        <a:lnTo>
                          <a:pt x="11" y="44"/>
                        </a:lnTo>
                        <a:lnTo>
                          <a:pt x="9" y="44"/>
                        </a:lnTo>
                        <a:close/>
                      </a:path>
                    </a:pathLst>
                  </a:custGeom>
                  <a:solidFill>
                    <a:srgbClr val="00B0A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6" name="Freeform 72">
                    <a:extLst>
                      <a:ext uri="{FF2B5EF4-FFF2-40B4-BE49-F238E27FC236}">
                        <a16:creationId xmlns:a16="http://schemas.microsoft.com/office/drawing/2014/main" id="{900F8F8F-C8DA-4346-BCF8-762847954470}"/>
                      </a:ext>
                    </a:extLst>
                  </p:cNvPr>
                  <p:cNvSpPr>
                    <a:spLocks/>
                  </p:cNvSpPr>
                  <p:nvPr/>
                </p:nvSpPr>
                <p:spPr bwMode="auto">
                  <a:xfrm>
                    <a:off x="4596022" y="3286692"/>
                    <a:ext cx="78718" cy="66289"/>
                  </a:xfrm>
                  <a:custGeom>
                    <a:avLst/>
                    <a:gdLst>
                      <a:gd name="T0" fmla="*/ 55 w 57"/>
                      <a:gd name="T1" fmla="*/ 34 h 48"/>
                      <a:gd name="T2" fmla="*/ 57 w 57"/>
                      <a:gd name="T3" fmla="*/ 27 h 48"/>
                      <a:gd name="T4" fmla="*/ 55 w 57"/>
                      <a:gd name="T5" fmla="*/ 23 h 48"/>
                      <a:gd name="T6" fmla="*/ 55 w 57"/>
                      <a:gd name="T7" fmla="*/ 21 h 48"/>
                      <a:gd name="T8" fmla="*/ 51 w 57"/>
                      <a:gd name="T9" fmla="*/ 15 h 48"/>
                      <a:gd name="T10" fmla="*/ 53 w 57"/>
                      <a:gd name="T11" fmla="*/ 12 h 48"/>
                      <a:gd name="T12" fmla="*/ 49 w 57"/>
                      <a:gd name="T13" fmla="*/ 10 h 48"/>
                      <a:gd name="T14" fmla="*/ 49 w 57"/>
                      <a:gd name="T15" fmla="*/ 8 h 48"/>
                      <a:gd name="T16" fmla="*/ 46 w 57"/>
                      <a:gd name="T17" fmla="*/ 4 h 48"/>
                      <a:gd name="T18" fmla="*/ 42 w 57"/>
                      <a:gd name="T19" fmla="*/ 6 h 48"/>
                      <a:gd name="T20" fmla="*/ 40 w 57"/>
                      <a:gd name="T21" fmla="*/ 2 h 48"/>
                      <a:gd name="T22" fmla="*/ 36 w 57"/>
                      <a:gd name="T23" fmla="*/ 2 h 48"/>
                      <a:gd name="T24" fmla="*/ 34 w 57"/>
                      <a:gd name="T25" fmla="*/ 0 h 48"/>
                      <a:gd name="T26" fmla="*/ 28 w 57"/>
                      <a:gd name="T27" fmla="*/ 0 h 48"/>
                      <a:gd name="T28" fmla="*/ 25 w 57"/>
                      <a:gd name="T29" fmla="*/ 2 h 48"/>
                      <a:gd name="T30" fmla="*/ 23 w 57"/>
                      <a:gd name="T31" fmla="*/ 4 h 48"/>
                      <a:gd name="T32" fmla="*/ 23 w 57"/>
                      <a:gd name="T33" fmla="*/ 4 h 48"/>
                      <a:gd name="T34" fmla="*/ 19 w 57"/>
                      <a:gd name="T35" fmla="*/ 6 h 48"/>
                      <a:gd name="T36" fmla="*/ 17 w 57"/>
                      <a:gd name="T37" fmla="*/ 8 h 48"/>
                      <a:gd name="T38" fmla="*/ 15 w 57"/>
                      <a:gd name="T39" fmla="*/ 6 h 48"/>
                      <a:gd name="T40" fmla="*/ 11 w 57"/>
                      <a:gd name="T41" fmla="*/ 6 h 48"/>
                      <a:gd name="T42" fmla="*/ 9 w 57"/>
                      <a:gd name="T43" fmla="*/ 2 h 48"/>
                      <a:gd name="T44" fmla="*/ 6 w 57"/>
                      <a:gd name="T45" fmla="*/ 2 h 48"/>
                      <a:gd name="T46" fmla="*/ 2 w 57"/>
                      <a:gd name="T47" fmla="*/ 4 h 48"/>
                      <a:gd name="T48" fmla="*/ 0 w 57"/>
                      <a:gd name="T49" fmla="*/ 8 h 48"/>
                      <a:gd name="T50" fmla="*/ 2 w 57"/>
                      <a:gd name="T51" fmla="*/ 10 h 48"/>
                      <a:gd name="T52" fmla="*/ 4 w 57"/>
                      <a:gd name="T53" fmla="*/ 19 h 48"/>
                      <a:gd name="T54" fmla="*/ 9 w 57"/>
                      <a:gd name="T55" fmla="*/ 19 h 48"/>
                      <a:gd name="T56" fmla="*/ 9 w 57"/>
                      <a:gd name="T57" fmla="*/ 23 h 48"/>
                      <a:gd name="T58" fmla="*/ 15 w 57"/>
                      <a:gd name="T59" fmla="*/ 27 h 48"/>
                      <a:gd name="T60" fmla="*/ 17 w 57"/>
                      <a:gd name="T61" fmla="*/ 27 h 48"/>
                      <a:gd name="T62" fmla="*/ 19 w 57"/>
                      <a:gd name="T63" fmla="*/ 29 h 48"/>
                      <a:gd name="T64" fmla="*/ 21 w 57"/>
                      <a:gd name="T65" fmla="*/ 31 h 48"/>
                      <a:gd name="T66" fmla="*/ 23 w 57"/>
                      <a:gd name="T67" fmla="*/ 36 h 48"/>
                      <a:gd name="T68" fmla="*/ 28 w 57"/>
                      <a:gd name="T69" fmla="*/ 38 h 48"/>
                      <a:gd name="T70" fmla="*/ 30 w 57"/>
                      <a:gd name="T71" fmla="*/ 38 h 48"/>
                      <a:gd name="T72" fmla="*/ 32 w 57"/>
                      <a:gd name="T73" fmla="*/ 38 h 48"/>
                      <a:gd name="T74" fmla="*/ 34 w 57"/>
                      <a:gd name="T75" fmla="*/ 40 h 48"/>
                      <a:gd name="T76" fmla="*/ 36 w 57"/>
                      <a:gd name="T77" fmla="*/ 40 h 48"/>
                      <a:gd name="T78" fmla="*/ 40 w 57"/>
                      <a:gd name="T79" fmla="*/ 46 h 48"/>
                      <a:gd name="T80" fmla="*/ 44 w 57"/>
                      <a:gd name="T81" fmla="*/ 46 h 48"/>
                      <a:gd name="T82" fmla="*/ 49 w 57"/>
                      <a:gd name="T83" fmla="*/ 48 h 48"/>
                      <a:gd name="T84" fmla="*/ 49 w 57"/>
                      <a:gd name="T85" fmla="*/ 46 h 48"/>
                      <a:gd name="T86" fmla="*/ 53 w 57"/>
                      <a:gd name="T87" fmla="*/ 46 h 48"/>
                      <a:gd name="T88" fmla="*/ 53 w 57"/>
                      <a:gd name="T89" fmla="*/ 44 h 48"/>
                      <a:gd name="T90" fmla="*/ 51 w 57"/>
                      <a:gd name="T91" fmla="*/ 44 h 48"/>
                      <a:gd name="T92" fmla="*/ 51 w 57"/>
                      <a:gd name="T93" fmla="*/ 40 h 48"/>
                      <a:gd name="T94" fmla="*/ 49 w 57"/>
                      <a:gd name="T95" fmla="*/ 40 h 48"/>
                      <a:gd name="T96" fmla="*/ 51 w 57"/>
                      <a:gd name="T97" fmla="*/ 36 h 48"/>
                      <a:gd name="T98" fmla="*/ 53 w 57"/>
                      <a:gd name="T99" fmla="*/ 34 h 48"/>
                      <a:gd name="T100" fmla="*/ 55 w 57"/>
                      <a:gd name="T10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8">
                        <a:moveTo>
                          <a:pt x="55" y="34"/>
                        </a:moveTo>
                        <a:lnTo>
                          <a:pt x="57" y="27"/>
                        </a:lnTo>
                        <a:lnTo>
                          <a:pt x="55" y="23"/>
                        </a:lnTo>
                        <a:lnTo>
                          <a:pt x="55" y="21"/>
                        </a:lnTo>
                        <a:lnTo>
                          <a:pt x="51" y="15"/>
                        </a:lnTo>
                        <a:lnTo>
                          <a:pt x="53" y="12"/>
                        </a:lnTo>
                        <a:lnTo>
                          <a:pt x="49" y="10"/>
                        </a:lnTo>
                        <a:lnTo>
                          <a:pt x="49" y="8"/>
                        </a:lnTo>
                        <a:lnTo>
                          <a:pt x="46" y="4"/>
                        </a:lnTo>
                        <a:lnTo>
                          <a:pt x="42" y="6"/>
                        </a:lnTo>
                        <a:lnTo>
                          <a:pt x="40" y="2"/>
                        </a:lnTo>
                        <a:lnTo>
                          <a:pt x="36" y="2"/>
                        </a:lnTo>
                        <a:lnTo>
                          <a:pt x="34" y="0"/>
                        </a:lnTo>
                        <a:lnTo>
                          <a:pt x="28" y="0"/>
                        </a:lnTo>
                        <a:lnTo>
                          <a:pt x="25" y="2"/>
                        </a:lnTo>
                        <a:lnTo>
                          <a:pt x="23" y="4"/>
                        </a:lnTo>
                        <a:lnTo>
                          <a:pt x="23" y="4"/>
                        </a:lnTo>
                        <a:lnTo>
                          <a:pt x="19" y="6"/>
                        </a:lnTo>
                        <a:lnTo>
                          <a:pt x="17" y="8"/>
                        </a:lnTo>
                        <a:lnTo>
                          <a:pt x="15" y="6"/>
                        </a:lnTo>
                        <a:lnTo>
                          <a:pt x="11" y="6"/>
                        </a:lnTo>
                        <a:lnTo>
                          <a:pt x="9" y="2"/>
                        </a:lnTo>
                        <a:lnTo>
                          <a:pt x="6" y="2"/>
                        </a:lnTo>
                        <a:lnTo>
                          <a:pt x="2" y="4"/>
                        </a:lnTo>
                        <a:lnTo>
                          <a:pt x="0" y="8"/>
                        </a:lnTo>
                        <a:lnTo>
                          <a:pt x="2" y="10"/>
                        </a:lnTo>
                        <a:lnTo>
                          <a:pt x="4" y="19"/>
                        </a:lnTo>
                        <a:lnTo>
                          <a:pt x="9" y="19"/>
                        </a:lnTo>
                        <a:lnTo>
                          <a:pt x="9" y="23"/>
                        </a:lnTo>
                        <a:lnTo>
                          <a:pt x="15" y="27"/>
                        </a:lnTo>
                        <a:lnTo>
                          <a:pt x="17" y="27"/>
                        </a:lnTo>
                        <a:lnTo>
                          <a:pt x="19" y="29"/>
                        </a:lnTo>
                        <a:lnTo>
                          <a:pt x="21" y="31"/>
                        </a:lnTo>
                        <a:lnTo>
                          <a:pt x="23" y="36"/>
                        </a:lnTo>
                        <a:lnTo>
                          <a:pt x="28" y="38"/>
                        </a:lnTo>
                        <a:lnTo>
                          <a:pt x="30" y="38"/>
                        </a:lnTo>
                        <a:lnTo>
                          <a:pt x="32" y="38"/>
                        </a:lnTo>
                        <a:lnTo>
                          <a:pt x="34" y="40"/>
                        </a:lnTo>
                        <a:lnTo>
                          <a:pt x="36" y="40"/>
                        </a:lnTo>
                        <a:lnTo>
                          <a:pt x="40" y="46"/>
                        </a:lnTo>
                        <a:lnTo>
                          <a:pt x="44" y="46"/>
                        </a:lnTo>
                        <a:lnTo>
                          <a:pt x="49" y="48"/>
                        </a:lnTo>
                        <a:lnTo>
                          <a:pt x="49" y="46"/>
                        </a:lnTo>
                        <a:lnTo>
                          <a:pt x="53" y="46"/>
                        </a:lnTo>
                        <a:lnTo>
                          <a:pt x="53" y="44"/>
                        </a:lnTo>
                        <a:lnTo>
                          <a:pt x="51" y="44"/>
                        </a:lnTo>
                        <a:lnTo>
                          <a:pt x="51" y="40"/>
                        </a:lnTo>
                        <a:lnTo>
                          <a:pt x="49" y="40"/>
                        </a:lnTo>
                        <a:lnTo>
                          <a:pt x="51" y="36"/>
                        </a:lnTo>
                        <a:lnTo>
                          <a:pt x="53" y="34"/>
                        </a:lnTo>
                        <a:lnTo>
                          <a:pt x="55" y="3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7" name="Freeform 73">
                    <a:extLst>
                      <a:ext uri="{FF2B5EF4-FFF2-40B4-BE49-F238E27FC236}">
                        <a16:creationId xmlns:a16="http://schemas.microsoft.com/office/drawing/2014/main" id="{A0366BFC-3168-40C6-8BA5-7CD0B2BC2313}"/>
                      </a:ext>
                    </a:extLst>
                  </p:cNvPr>
                  <p:cNvSpPr>
                    <a:spLocks/>
                  </p:cNvSpPr>
                  <p:nvPr/>
                </p:nvSpPr>
                <p:spPr bwMode="auto">
                  <a:xfrm>
                    <a:off x="4663692" y="3333647"/>
                    <a:ext cx="19334" cy="26240"/>
                  </a:xfrm>
                  <a:custGeom>
                    <a:avLst/>
                    <a:gdLst>
                      <a:gd name="T0" fmla="*/ 4 w 14"/>
                      <a:gd name="T1" fmla="*/ 12 h 19"/>
                      <a:gd name="T2" fmla="*/ 4 w 14"/>
                      <a:gd name="T3" fmla="*/ 10 h 19"/>
                      <a:gd name="T4" fmla="*/ 2 w 14"/>
                      <a:gd name="T5" fmla="*/ 10 h 19"/>
                      <a:gd name="T6" fmla="*/ 2 w 14"/>
                      <a:gd name="T7" fmla="*/ 6 h 19"/>
                      <a:gd name="T8" fmla="*/ 0 w 14"/>
                      <a:gd name="T9" fmla="*/ 6 h 19"/>
                      <a:gd name="T10" fmla="*/ 2 w 14"/>
                      <a:gd name="T11" fmla="*/ 2 h 19"/>
                      <a:gd name="T12" fmla="*/ 4 w 14"/>
                      <a:gd name="T13" fmla="*/ 0 h 19"/>
                      <a:gd name="T14" fmla="*/ 6 w 14"/>
                      <a:gd name="T15" fmla="*/ 0 h 19"/>
                      <a:gd name="T16" fmla="*/ 10 w 14"/>
                      <a:gd name="T17" fmla="*/ 4 h 19"/>
                      <a:gd name="T18" fmla="*/ 12 w 14"/>
                      <a:gd name="T19" fmla="*/ 8 h 19"/>
                      <a:gd name="T20" fmla="*/ 14 w 14"/>
                      <a:gd name="T21" fmla="*/ 10 h 19"/>
                      <a:gd name="T22" fmla="*/ 14 w 14"/>
                      <a:gd name="T23" fmla="*/ 16 h 19"/>
                      <a:gd name="T24" fmla="*/ 10 w 14"/>
                      <a:gd name="T25" fmla="*/ 19 h 19"/>
                      <a:gd name="T26" fmla="*/ 6 w 14"/>
                      <a:gd name="T27" fmla="*/ 16 h 19"/>
                      <a:gd name="T28" fmla="*/ 4 w 14"/>
                      <a:gd name="T29" fmla="*/ 12 h 19"/>
                      <a:gd name="T30" fmla="*/ 4 w 14"/>
                      <a:gd name="T3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9">
                        <a:moveTo>
                          <a:pt x="4" y="12"/>
                        </a:moveTo>
                        <a:lnTo>
                          <a:pt x="4" y="10"/>
                        </a:lnTo>
                        <a:lnTo>
                          <a:pt x="2" y="10"/>
                        </a:lnTo>
                        <a:lnTo>
                          <a:pt x="2" y="6"/>
                        </a:lnTo>
                        <a:lnTo>
                          <a:pt x="0" y="6"/>
                        </a:lnTo>
                        <a:lnTo>
                          <a:pt x="2" y="2"/>
                        </a:lnTo>
                        <a:lnTo>
                          <a:pt x="4" y="0"/>
                        </a:lnTo>
                        <a:lnTo>
                          <a:pt x="6" y="0"/>
                        </a:lnTo>
                        <a:lnTo>
                          <a:pt x="10" y="4"/>
                        </a:lnTo>
                        <a:lnTo>
                          <a:pt x="12" y="8"/>
                        </a:lnTo>
                        <a:lnTo>
                          <a:pt x="14" y="10"/>
                        </a:lnTo>
                        <a:lnTo>
                          <a:pt x="14" y="16"/>
                        </a:lnTo>
                        <a:lnTo>
                          <a:pt x="10" y="19"/>
                        </a:lnTo>
                        <a:lnTo>
                          <a:pt x="6" y="16"/>
                        </a:lnTo>
                        <a:lnTo>
                          <a:pt x="4" y="12"/>
                        </a:lnTo>
                        <a:lnTo>
                          <a:pt x="4" y="1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8" name="Freeform 74">
                    <a:extLst>
                      <a:ext uri="{FF2B5EF4-FFF2-40B4-BE49-F238E27FC236}">
                        <a16:creationId xmlns:a16="http://schemas.microsoft.com/office/drawing/2014/main" id="{B82C88FF-46A1-4902-A2FB-43744362DD0D}"/>
                      </a:ext>
                    </a:extLst>
                  </p:cNvPr>
                  <p:cNvSpPr>
                    <a:spLocks noEditPoints="1"/>
                  </p:cNvSpPr>
                  <p:nvPr/>
                </p:nvSpPr>
                <p:spPr bwMode="auto">
                  <a:xfrm>
                    <a:off x="4357106" y="2843387"/>
                    <a:ext cx="20716" cy="44193"/>
                  </a:xfrm>
                  <a:custGeom>
                    <a:avLst/>
                    <a:gdLst>
                      <a:gd name="T0" fmla="*/ 7 w 15"/>
                      <a:gd name="T1" fmla="*/ 26 h 32"/>
                      <a:gd name="T2" fmla="*/ 11 w 15"/>
                      <a:gd name="T3" fmla="*/ 32 h 32"/>
                      <a:gd name="T4" fmla="*/ 11 w 15"/>
                      <a:gd name="T5" fmla="*/ 28 h 32"/>
                      <a:gd name="T6" fmla="*/ 11 w 15"/>
                      <a:gd name="T7" fmla="*/ 28 h 32"/>
                      <a:gd name="T8" fmla="*/ 7 w 15"/>
                      <a:gd name="T9" fmla="*/ 26 h 32"/>
                      <a:gd name="T10" fmla="*/ 7 w 15"/>
                      <a:gd name="T11" fmla="*/ 26 h 32"/>
                      <a:gd name="T12" fmla="*/ 11 w 15"/>
                      <a:gd name="T13" fmla="*/ 15 h 32"/>
                      <a:gd name="T14" fmla="*/ 9 w 15"/>
                      <a:gd name="T15" fmla="*/ 17 h 32"/>
                      <a:gd name="T16" fmla="*/ 11 w 15"/>
                      <a:gd name="T17" fmla="*/ 22 h 32"/>
                      <a:gd name="T18" fmla="*/ 11 w 15"/>
                      <a:gd name="T19" fmla="*/ 17 h 32"/>
                      <a:gd name="T20" fmla="*/ 11 w 15"/>
                      <a:gd name="T21" fmla="*/ 15 h 32"/>
                      <a:gd name="T22" fmla="*/ 11 w 15"/>
                      <a:gd name="T23" fmla="*/ 15 h 32"/>
                      <a:gd name="T24" fmla="*/ 0 w 15"/>
                      <a:gd name="T25" fmla="*/ 5 h 32"/>
                      <a:gd name="T26" fmla="*/ 0 w 15"/>
                      <a:gd name="T27" fmla="*/ 9 h 32"/>
                      <a:gd name="T28" fmla="*/ 5 w 15"/>
                      <a:gd name="T29" fmla="*/ 9 h 32"/>
                      <a:gd name="T30" fmla="*/ 0 w 15"/>
                      <a:gd name="T31" fmla="*/ 5 h 32"/>
                      <a:gd name="T32" fmla="*/ 0 w 15"/>
                      <a:gd name="T33" fmla="*/ 5 h 32"/>
                      <a:gd name="T34" fmla="*/ 13 w 15"/>
                      <a:gd name="T35" fmla="*/ 0 h 32"/>
                      <a:gd name="T36" fmla="*/ 15 w 15"/>
                      <a:gd name="T37" fmla="*/ 3 h 32"/>
                      <a:gd name="T38" fmla="*/ 13 w 15"/>
                      <a:gd name="T39" fmla="*/ 0 h 32"/>
                      <a:gd name="T40" fmla="*/ 13 w 15"/>
                      <a:gd name="T41" fmla="*/ 0 h 32"/>
                      <a:gd name="T42" fmla="*/ 13 w 15"/>
                      <a:gd name="T43" fmla="*/ 0 h 32"/>
                      <a:gd name="T44" fmla="*/ 7 w 15"/>
                      <a:gd name="T45" fmla="*/ 0 h 32"/>
                      <a:gd name="T46" fmla="*/ 7 w 15"/>
                      <a:gd name="T47" fmla="*/ 0 h 32"/>
                      <a:gd name="T48" fmla="*/ 9 w 15"/>
                      <a:gd name="T49" fmla="*/ 0 h 32"/>
                      <a:gd name="T50" fmla="*/ 13 w 15"/>
                      <a:gd name="T51" fmla="*/ 3 h 32"/>
                      <a:gd name="T52" fmla="*/ 13 w 15"/>
                      <a:gd name="T53" fmla="*/ 7 h 32"/>
                      <a:gd name="T54" fmla="*/ 9 w 15"/>
                      <a:gd name="T55" fmla="*/ 5 h 32"/>
                      <a:gd name="T56" fmla="*/ 7 w 15"/>
                      <a:gd name="T57" fmla="*/ 0 h 32"/>
                      <a:gd name="T58" fmla="*/ 7 w 15"/>
                      <a:gd name="T59" fmla="*/ 0 h 32"/>
                      <a:gd name="T60" fmla="*/ 5 w 15"/>
                      <a:gd name="T61" fmla="*/ 0 h 32"/>
                      <a:gd name="T62" fmla="*/ 9 w 15"/>
                      <a:gd name="T63" fmla="*/ 9 h 32"/>
                      <a:gd name="T64" fmla="*/ 13 w 15"/>
                      <a:gd name="T65" fmla="*/ 13 h 32"/>
                      <a:gd name="T66" fmla="*/ 11 w 15"/>
                      <a:gd name="T67" fmla="*/ 13 h 32"/>
                      <a:gd name="T68" fmla="*/ 5 w 15"/>
                      <a:gd name="T69" fmla="*/ 7 h 32"/>
                      <a:gd name="T70" fmla="*/ 2 w 15"/>
                      <a:gd name="T71" fmla="*/ 3 h 32"/>
                      <a:gd name="T72" fmla="*/ 5 w 15"/>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32">
                        <a:moveTo>
                          <a:pt x="7" y="26"/>
                        </a:moveTo>
                        <a:lnTo>
                          <a:pt x="11" y="32"/>
                        </a:lnTo>
                        <a:lnTo>
                          <a:pt x="11" y="28"/>
                        </a:lnTo>
                        <a:lnTo>
                          <a:pt x="11" y="28"/>
                        </a:lnTo>
                        <a:lnTo>
                          <a:pt x="7" y="26"/>
                        </a:lnTo>
                        <a:lnTo>
                          <a:pt x="7" y="26"/>
                        </a:lnTo>
                        <a:close/>
                        <a:moveTo>
                          <a:pt x="11" y="15"/>
                        </a:moveTo>
                        <a:lnTo>
                          <a:pt x="9" y="17"/>
                        </a:lnTo>
                        <a:lnTo>
                          <a:pt x="11" y="22"/>
                        </a:lnTo>
                        <a:lnTo>
                          <a:pt x="11" y="17"/>
                        </a:lnTo>
                        <a:lnTo>
                          <a:pt x="11" y="15"/>
                        </a:lnTo>
                        <a:lnTo>
                          <a:pt x="11" y="15"/>
                        </a:lnTo>
                        <a:close/>
                        <a:moveTo>
                          <a:pt x="0" y="5"/>
                        </a:moveTo>
                        <a:lnTo>
                          <a:pt x="0" y="9"/>
                        </a:lnTo>
                        <a:lnTo>
                          <a:pt x="5" y="9"/>
                        </a:lnTo>
                        <a:lnTo>
                          <a:pt x="0" y="5"/>
                        </a:lnTo>
                        <a:lnTo>
                          <a:pt x="0" y="5"/>
                        </a:lnTo>
                        <a:close/>
                        <a:moveTo>
                          <a:pt x="13" y="0"/>
                        </a:moveTo>
                        <a:lnTo>
                          <a:pt x="15" y="3"/>
                        </a:lnTo>
                        <a:lnTo>
                          <a:pt x="13" y="0"/>
                        </a:lnTo>
                        <a:lnTo>
                          <a:pt x="13" y="0"/>
                        </a:lnTo>
                        <a:lnTo>
                          <a:pt x="13" y="0"/>
                        </a:lnTo>
                        <a:close/>
                        <a:moveTo>
                          <a:pt x="7" y="0"/>
                        </a:moveTo>
                        <a:lnTo>
                          <a:pt x="7" y="0"/>
                        </a:lnTo>
                        <a:lnTo>
                          <a:pt x="9" y="0"/>
                        </a:lnTo>
                        <a:lnTo>
                          <a:pt x="13" y="3"/>
                        </a:lnTo>
                        <a:lnTo>
                          <a:pt x="13" y="7"/>
                        </a:lnTo>
                        <a:lnTo>
                          <a:pt x="9" y="5"/>
                        </a:lnTo>
                        <a:lnTo>
                          <a:pt x="7" y="0"/>
                        </a:lnTo>
                        <a:lnTo>
                          <a:pt x="7" y="0"/>
                        </a:lnTo>
                        <a:close/>
                        <a:moveTo>
                          <a:pt x="5" y="0"/>
                        </a:moveTo>
                        <a:lnTo>
                          <a:pt x="9" y="9"/>
                        </a:lnTo>
                        <a:lnTo>
                          <a:pt x="13" y="13"/>
                        </a:lnTo>
                        <a:lnTo>
                          <a:pt x="11" y="13"/>
                        </a:lnTo>
                        <a:lnTo>
                          <a:pt x="5" y="7"/>
                        </a:lnTo>
                        <a:lnTo>
                          <a:pt x="2" y="3"/>
                        </a:lnTo>
                        <a:lnTo>
                          <a:pt x="5"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9" name="Freeform 75">
                    <a:extLst>
                      <a:ext uri="{FF2B5EF4-FFF2-40B4-BE49-F238E27FC236}">
                        <a16:creationId xmlns:a16="http://schemas.microsoft.com/office/drawing/2014/main" id="{76107FB9-5F27-4E4A-ADA3-815B2D24B715}"/>
                      </a:ext>
                    </a:extLst>
                  </p:cNvPr>
                  <p:cNvSpPr>
                    <a:spLocks/>
                  </p:cNvSpPr>
                  <p:nvPr/>
                </p:nvSpPr>
                <p:spPr bwMode="auto">
                  <a:xfrm>
                    <a:off x="4270102" y="3134780"/>
                    <a:ext cx="113243" cy="146388"/>
                  </a:xfrm>
                  <a:custGeom>
                    <a:avLst/>
                    <a:gdLst>
                      <a:gd name="T0" fmla="*/ 34 w 82"/>
                      <a:gd name="T1" fmla="*/ 104 h 106"/>
                      <a:gd name="T2" fmla="*/ 42 w 82"/>
                      <a:gd name="T3" fmla="*/ 97 h 106"/>
                      <a:gd name="T4" fmla="*/ 49 w 82"/>
                      <a:gd name="T5" fmla="*/ 95 h 106"/>
                      <a:gd name="T6" fmla="*/ 63 w 82"/>
                      <a:gd name="T7" fmla="*/ 91 h 106"/>
                      <a:gd name="T8" fmla="*/ 68 w 82"/>
                      <a:gd name="T9" fmla="*/ 89 h 106"/>
                      <a:gd name="T10" fmla="*/ 72 w 82"/>
                      <a:gd name="T11" fmla="*/ 85 h 106"/>
                      <a:gd name="T12" fmla="*/ 78 w 82"/>
                      <a:gd name="T13" fmla="*/ 76 h 106"/>
                      <a:gd name="T14" fmla="*/ 80 w 82"/>
                      <a:gd name="T15" fmla="*/ 59 h 106"/>
                      <a:gd name="T16" fmla="*/ 80 w 82"/>
                      <a:gd name="T17" fmla="*/ 51 h 106"/>
                      <a:gd name="T18" fmla="*/ 76 w 82"/>
                      <a:gd name="T19" fmla="*/ 42 h 106"/>
                      <a:gd name="T20" fmla="*/ 76 w 82"/>
                      <a:gd name="T21" fmla="*/ 36 h 106"/>
                      <a:gd name="T22" fmla="*/ 63 w 82"/>
                      <a:gd name="T23" fmla="*/ 26 h 106"/>
                      <a:gd name="T24" fmla="*/ 57 w 82"/>
                      <a:gd name="T25" fmla="*/ 34 h 106"/>
                      <a:gd name="T26" fmla="*/ 57 w 82"/>
                      <a:gd name="T27" fmla="*/ 17 h 106"/>
                      <a:gd name="T28" fmla="*/ 61 w 82"/>
                      <a:gd name="T29" fmla="*/ 9 h 106"/>
                      <a:gd name="T30" fmla="*/ 68 w 82"/>
                      <a:gd name="T31" fmla="*/ 4 h 106"/>
                      <a:gd name="T32" fmla="*/ 61 w 82"/>
                      <a:gd name="T33" fmla="*/ 2 h 106"/>
                      <a:gd name="T34" fmla="*/ 55 w 82"/>
                      <a:gd name="T35" fmla="*/ 11 h 106"/>
                      <a:gd name="T36" fmla="*/ 55 w 82"/>
                      <a:gd name="T37" fmla="*/ 2 h 106"/>
                      <a:gd name="T38" fmla="*/ 51 w 82"/>
                      <a:gd name="T39" fmla="*/ 7 h 106"/>
                      <a:gd name="T40" fmla="*/ 44 w 82"/>
                      <a:gd name="T41" fmla="*/ 9 h 106"/>
                      <a:gd name="T42" fmla="*/ 44 w 82"/>
                      <a:gd name="T43" fmla="*/ 13 h 106"/>
                      <a:gd name="T44" fmla="*/ 40 w 82"/>
                      <a:gd name="T45" fmla="*/ 17 h 106"/>
                      <a:gd name="T46" fmla="*/ 42 w 82"/>
                      <a:gd name="T47" fmla="*/ 19 h 106"/>
                      <a:gd name="T48" fmla="*/ 46 w 82"/>
                      <a:gd name="T49" fmla="*/ 21 h 106"/>
                      <a:gd name="T50" fmla="*/ 40 w 82"/>
                      <a:gd name="T51" fmla="*/ 30 h 106"/>
                      <a:gd name="T52" fmla="*/ 27 w 82"/>
                      <a:gd name="T53" fmla="*/ 32 h 106"/>
                      <a:gd name="T54" fmla="*/ 17 w 82"/>
                      <a:gd name="T55" fmla="*/ 28 h 106"/>
                      <a:gd name="T56" fmla="*/ 15 w 82"/>
                      <a:gd name="T57" fmla="*/ 30 h 106"/>
                      <a:gd name="T58" fmla="*/ 17 w 82"/>
                      <a:gd name="T59" fmla="*/ 36 h 106"/>
                      <a:gd name="T60" fmla="*/ 11 w 82"/>
                      <a:gd name="T61" fmla="*/ 36 h 106"/>
                      <a:gd name="T62" fmla="*/ 21 w 82"/>
                      <a:gd name="T63" fmla="*/ 42 h 106"/>
                      <a:gd name="T64" fmla="*/ 17 w 82"/>
                      <a:gd name="T65" fmla="*/ 47 h 106"/>
                      <a:gd name="T66" fmla="*/ 11 w 82"/>
                      <a:gd name="T67" fmla="*/ 51 h 106"/>
                      <a:gd name="T68" fmla="*/ 15 w 82"/>
                      <a:gd name="T69" fmla="*/ 53 h 106"/>
                      <a:gd name="T70" fmla="*/ 30 w 82"/>
                      <a:gd name="T71" fmla="*/ 57 h 106"/>
                      <a:gd name="T72" fmla="*/ 21 w 82"/>
                      <a:gd name="T73" fmla="*/ 66 h 106"/>
                      <a:gd name="T74" fmla="*/ 13 w 82"/>
                      <a:gd name="T75" fmla="*/ 76 h 106"/>
                      <a:gd name="T76" fmla="*/ 21 w 82"/>
                      <a:gd name="T77" fmla="*/ 74 h 106"/>
                      <a:gd name="T78" fmla="*/ 30 w 82"/>
                      <a:gd name="T79" fmla="*/ 72 h 106"/>
                      <a:gd name="T80" fmla="*/ 17 w 82"/>
                      <a:gd name="T81" fmla="*/ 76 h 106"/>
                      <a:gd name="T82" fmla="*/ 13 w 82"/>
                      <a:gd name="T83" fmla="*/ 82 h 106"/>
                      <a:gd name="T84" fmla="*/ 11 w 82"/>
                      <a:gd name="T85" fmla="*/ 85 h 106"/>
                      <a:gd name="T86" fmla="*/ 6 w 82"/>
                      <a:gd name="T87" fmla="*/ 82 h 106"/>
                      <a:gd name="T88" fmla="*/ 15 w 82"/>
                      <a:gd name="T89" fmla="*/ 87 h 106"/>
                      <a:gd name="T90" fmla="*/ 2 w 82"/>
                      <a:gd name="T91" fmla="*/ 95 h 106"/>
                      <a:gd name="T92" fmla="*/ 17 w 82"/>
                      <a:gd name="T93" fmla="*/ 95 h 106"/>
                      <a:gd name="T94" fmla="*/ 11 w 82"/>
                      <a:gd name="T95" fmla="*/ 101 h 106"/>
                      <a:gd name="T96" fmla="*/ 13 w 82"/>
                      <a:gd name="T97" fmla="*/ 104 h 106"/>
                      <a:gd name="T98" fmla="*/ 19 w 82"/>
                      <a:gd name="T99"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106">
                        <a:moveTo>
                          <a:pt x="21" y="106"/>
                        </a:moveTo>
                        <a:lnTo>
                          <a:pt x="27" y="106"/>
                        </a:lnTo>
                        <a:lnTo>
                          <a:pt x="34" y="104"/>
                        </a:lnTo>
                        <a:lnTo>
                          <a:pt x="40" y="99"/>
                        </a:lnTo>
                        <a:lnTo>
                          <a:pt x="38" y="95"/>
                        </a:lnTo>
                        <a:lnTo>
                          <a:pt x="42" y="97"/>
                        </a:lnTo>
                        <a:lnTo>
                          <a:pt x="40" y="99"/>
                        </a:lnTo>
                        <a:lnTo>
                          <a:pt x="44" y="99"/>
                        </a:lnTo>
                        <a:lnTo>
                          <a:pt x="49" y="95"/>
                        </a:lnTo>
                        <a:lnTo>
                          <a:pt x="51" y="95"/>
                        </a:lnTo>
                        <a:lnTo>
                          <a:pt x="51" y="91"/>
                        </a:lnTo>
                        <a:lnTo>
                          <a:pt x="63" y="91"/>
                        </a:lnTo>
                        <a:lnTo>
                          <a:pt x="63" y="87"/>
                        </a:lnTo>
                        <a:lnTo>
                          <a:pt x="65" y="91"/>
                        </a:lnTo>
                        <a:lnTo>
                          <a:pt x="68" y="89"/>
                        </a:lnTo>
                        <a:lnTo>
                          <a:pt x="70" y="89"/>
                        </a:lnTo>
                        <a:lnTo>
                          <a:pt x="76" y="89"/>
                        </a:lnTo>
                        <a:lnTo>
                          <a:pt x="72" y="85"/>
                        </a:lnTo>
                        <a:lnTo>
                          <a:pt x="74" y="82"/>
                        </a:lnTo>
                        <a:lnTo>
                          <a:pt x="78" y="78"/>
                        </a:lnTo>
                        <a:lnTo>
                          <a:pt x="78" y="76"/>
                        </a:lnTo>
                        <a:lnTo>
                          <a:pt x="80" y="72"/>
                        </a:lnTo>
                        <a:lnTo>
                          <a:pt x="82" y="68"/>
                        </a:lnTo>
                        <a:lnTo>
                          <a:pt x="80" y="59"/>
                        </a:lnTo>
                        <a:lnTo>
                          <a:pt x="78" y="57"/>
                        </a:lnTo>
                        <a:lnTo>
                          <a:pt x="80" y="55"/>
                        </a:lnTo>
                        <a:lnTo>
                          <a:pt x="80" y="51"/>
                        </a:lnTo>
                        <a:lnTo>
                          <a:pt x="78" y="49"/>
                        </a:lnTo>
                        <a:lnTo>
                          <a:pt x="78" y="45"/>
                        </a:lnTo>
                        <a:lnTo>
                          <a:pt x="76" y="42"/>
                        </a:lnTo>
                        <a:lnTo>
                          <a:pt x="76" y="40"/>
                        </a:lnTo>
                        <a:lnTo>
                          <a:pt x="80" y="40"/>
                        </a:lnTo>
                        <a:lnTo>
                          <a:pt x="76" y="36"/>
                        </a:lnTo>
                        <a:lnTo>
                          <a:pt x="72" y="36"/>
                        </a:lnTo>
                        <a:lnTo>
                          <a:pt x="68" y="30"/>
                        </a:lnTo>
                        <a:lnTo>
                          <a:pt x="63" y="26"/>
                        </a:lnTo>
                        <a:lnTo>
                          <a:pt x="61" y="28"/>
                        </a:lnTo>
                        <a:lnTo>
                          <a:pt x="59" y="34"/>
                        </a:lnTo>
                        <a:lnTo>
                          <a:pt x="57" y="34"/>
                        </a:lnTo>
                        <a:lnTo>
                          <a:pt x="49" y="26"/>
                        </a:lnTo>
                        <a:lnTo>
                          <a:pt x="53" y="17"/>
                        </a:lnTo>
                        <a:lnTo>
                          <a:pt x="57" y="17"/>
                        </a:lnTo>
                        <a:lnTo>
                          <a:pt x="57" y="13"/>
                        </a:lnTo>
                        <a:lnTo>
                          <a:pt x="59" y="11"/>
                        </a:lnTo>
                        <a:lnTo>
                          <a:pt x="61" y="9"/>
                        </a:lnTo>
                        <a:lnTo>
                          <a:pt x="61" y="11"/>
                        </a:lnTo>
                        <a:lnTo>
                          <a:pt x="63" y="7"/>
                        </a:lnTo>
                        <a:lnTo>
                          <a:pt x="68" y="4"/>
                        </a:lnTo>
                        <a:lnTo>
                          <a:pt x="63" y="2"/>
                        </a:lnTo>
                        <a:lnTo>
                          <a:pt x="61" y="0"/>
                        </a:lnTo>
                        <a:lnTo>
                          <a:pt x="61" y="2"/>
                        </a:lnTo>
                        <a:lnTo>
                          <a:pt x="57" y="2"/>
                        </a:lnTo>
                        <a:lnTo>
                          <a:pt x="59" y="7"/>
                        </a:lnTo>
                        <a:lnTo>
                          <a:pt x="55" y="11"/>
                        </a:lnTo>
                        <a:lnTo>
                          <a:pt x="57" y="9"/>
                        </a:lnTo>
                        <a:lnTo>
                          <a:pt x="57" y="7"/>
                        </a:lnTo>
                        <a:lnTo>
                          <a:pt x="55" y="2"/>
                        </a:lnTo>
                        <a:lnTo>
                          <a:pt x="53" y="4"/>
                        </a:lnTo>
                        <a:lnTo>
                          <a:pt x="55" y="7"/>
                        </a:lnTo>
                        <a:lnTo>
                          <a:pt x="51" y="7"/>
                        </a:lnTo>
                        <a:lnTo>
                          <a:pt x="51" y="4"/>
                        </a:lnTo>
                        <a:lnTo>
                          <a:pt x="44" y="7"/>
                        </a:lnTo>
                        <a:lnTo>
                          <a:pt x="44" y="9"/>
                        </a:lnTo>
                        <a:lnTo>
                          <a:pt x="42" y="9"/>
                        </a:lnTo>
                        <a:lnTo>
                          <a:pt x="42" y="11"/>
                        </a:lnTo>
                        <a:lnTo>
                          <a:pt x="44" y="13"/>
                        </a:lnTo>
                        <a:lnTo>
                          <a:pt x="44" y="15"/>
                        </a:lnTo>
                        <a:lnTo>
                          <a:pt x="40" y="15"/>
                        </a:lnTo>
                        <a:lnTo>
                          <a:pt x="40" y="17"/>
                        </a:lnTo>
                        <a:lnTo>
                          <a:pt x="36" y="17"/>
                        </a:lnTo>
                        <a:lnTo>
                          <a:pt x="38" y="19"/>
                        </a:lnTo>
                        <a:lnTo>
                          <a:pt x="42" y="19"/>
                        </a:lnTo>
                        <a:lnTo>
                          <a:pt x="42" y="21"/>
                        </a:lnTo>
                        <a:lnTo>
                          <a:pt x="44" y="19"/>
                        </a:lnTo>
                        <a:lnTo>
                          <a:pt x="46" y="21"/>
                        </a:lnTo>
                        <a:lnTo>
                          <a:pt x="42" y="26"/>
                        </a:lnTo>
                        <a:lnTo>
                          <a:pt x="38" y="28"/>
                        </a:lnTo>
                        <a:lnTo>
                          <a:pt x="40" y="30"/>
                        </a:lnTo>
                        <a:lnTo>
                          <a:pt x="34" y="30"/>
                        </a:lnTo>
                        <a:lnTo>
                          <a:pt x="32" y="30"/>
                        </a:lnTo>
                        <a:lnTo>
                          <a:pt x="27" y="32"/>
                        </a:lnTo>
                        <a:lnTo>
                          <a:pt x="27" y="28"/>
                        </a:lnTo>
                        <a:lnTo>
                          <a:pt x="17" y="26"/>
                        </a:lnTo>
                        <a:lnTo>
                          <a:pt x="17" y="28"/>
                        </a:lnTo>
                        <a:lnTo>
                          <a:pt x="13" y="28"/>
                        </a:lnTo>
                        <a:lnTo>
                          <a:pt x="13" y="32"/>
                        </a:lnTo>
                        <a:lnTo>
                          <a:pt x="15" y="30"/>
                        </a:lnTo>
                        <a:lnTo>
                          <a:pt x="15" y="34"/>
                        </a:lnTo>
                        <a:lnTo>
                          <a:pt x="17" y="34"/>
                        </a:lnTo>
                        <a:lnTo>
                          <a:pt x="17" y="36"/>
                        </a:lnTo>
                        <a:lnTo>
                          <a:pt x="15" y="38"/>
                        </a:lnTo>
                        <a:lnTo>
                          <a:pt x="15" y="36"/>
                        </a:lnTo>
                        <a:lnTo>
                          <a:pt x="11" y="36"/>
                        </a:lnTo>
                        <a:lnTo>
                          <a:pt x="15" y="40"/>
                        </a:lnTo>
                        <a:lnTo>
                          <a:pt x="19" y="38"/>
                        </a:lnTo>
                        <a:lnTo>
                          <a:pt x="21" y="42"/>
                        </a:lnTo>
                        <a:lnTo>
                          <a:pt x="15" y="42"/>
                        </a:lnTo>
                        <a:lnTo>
                          <a:pt x="15" y="45"/>
                        </a:lnTo>
                        <a:lnTo>
                          <a:pt x="17" y="47"/>
                        </a:lnTo>
                        <a:lnTo>
                          <a:pt x="11" y="47"/>
                        </a:lnTo>
                        <a:lnTo>
                          <a:pt x="13" y="51"/>
                        </a:lnTo>
                        <a:lnTo>
                          <a:pt x="11" y="51"/>
                        </a:lnTo>
                        <a:lnTo>
                          <a:pt x="13" y="53"/>
                        </a:lnTo>
                        <a:lnTo>
                          <a:pt x="15" y="53"/>
                        </a:lnTo>
                        <a:lnTo>
                          <a:pt x="15" y="53"/>
                        </a:lnTo>
                        <a:lnTo>
                          <a:pt x="19" y="53"/>
                        </a:lnTo>
                        <a:lnTo>
                          <a:pt x="19" y="57"/>
                        </a:lnTo>
                        <a:lnTo>
                          <a:pt x="30" y="57"/>
                        </a:lnTo>
                        <a:lnTo>
                          <a:pt x="27" y="61"/>
                        </a:lnTo>
                        <a:lnTo>
                          <a:pt x="25" y="59"/>
                        </a:lnTo>
                        <a:lnTo>
                          <a:pt x="21" y="66"/>
                        </a:lnTo>
                        <a:lnTo>
                          <a:pt x="23" y="66"/>
                        </a:lnTo>
                        <a:lnTo>
                          <a:pt x="19" y="70"/>
                        </a:lnTo>
                        <a:lnTo>
                          <a:pt x="13" y="76"/>
                        </a:lnTo>
                        <a:lnTo>
                          <a:pt x="15" y="76"/>
                        </a:lnTo>
                        <a:lnTo>
                          <a:pt x="19" y="74"/>
                        </a:lnTo>
                        <a:lnTo>
                          <a:pt x="21" y="74"/>
                        </a:lnTo>
                        <a:lnTo>
                          <a:pt x="25" y="74"/>
                        </a:lnTo>
                        <a:lnTo>
                          <a:pt x="30" y="72"/>
                        </a:lnTo>
                        <a:lnTo>
                          <a:pt x="30" y="72"/>
                        </a:lnTo>
                        <a:lnTo>
                          <a:pt x="34" y="74"/>
                        </a:lnTo>
                        <a:lnTo>
                          <a:pt x="23" y="76"/>
                        </a:lnTo>
                        <a:lnTo>
                          <a:pt x="17" y="76"/>
                        </a:lnTo>
                        <a:lnTo>
                          <a:pt x="17" y="78"/>
                        </a:lnTo>
                        <a:lnTo>
                          <a:pt x="13" y="80"/>
                        </a:lnTo>
                        <a:lnTo>
                          <a:pt x="13" y="82"/>
                        </a:lnTo>
                        <a:lnTo>
                          <a:pt x="13" y="85"/>
                        </a:lnTo>
                        <a:lnTo>
                          <a:pt x="15" y="85"/>
                        </a:lnTo>
                        <a:lnTo>
                          <a:pt x="11" y="85"/>
                        </a:lnTo>
                        <a:lnTo>
                          <a:pt x="8" y="82"/>
                        </a:lnTo>
                        <a:lnTo>
                          <a:pt x="6" y="85"/>
                        </a:lnTo>
                        <a:lnTo>
                          <a:pt x="6" y="82"/>
                        </a:lnTo>
                        <a:lnTo>
                          <a:pt x="0" y="87"/>
                        </a:lnTo>
                        <a:lnTo>
                          <a:pt x="2" y="87"/>
                        </a:lnTo>
                        <a:lnTo>
                          <a:pt x="15" y="87"/>
                        </a:lnTo>
                        <a:lnTo>
                          <a:pt x="11" y="91"/>
                        </a:lnTo>
                        <a:lnTo>
                          <a:pt x="4" y="91"/>
                        </a:lnTo>
                        <a:lnTo>
                          <a:pt x="2" y="95"/>
                        </a:lnTo>
                        <a:lnTo>
                          <a:pt x="6" y="95"/>
                        </a:lnTo>
                        <a:lnTo>
                          <a:pt x="6" y="97"/>
                        </a:lnTo>
                        <a:lnTo>
                          <a:pt x="17" y="95"/>
                        </a:lnTo>
                        <a:lnTo>
                          <a:pt x="8" y="99"/>
                        </a:lnTo>
                        <a:lnTo>
                          <a:pt x="6" y="101"/>
                        </a:lnTo>
                        <a:lnTo>
                          <a:pt x="11" y="101"/>
                        </a:lnTo>
                        <a:lnTo>
                          <a:pt x="17" y="99"/>
                        </a:lnTo>
                        <a:lnTo>
                          <a:pt x="17" y="101"/>
                        </a:lnTo>
                        <a:lnTo>
                          <a:pt x="13" y="104"/>
                        </a:lnTo>
                        <a:lnTo>
                          <a:pt x="15" y="104"/>
                        </a:lnTo>
                        <a:lnTo>
                          <a:pt x="15" y="106"/>
                        </a:lnTo>
                        <a:lnTo>
                          <a:pt x="19" y="104"/>
                        </a:lnTo>
                        <a:lnTo>
                          <a:pt x="21" y="10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40" name="Freeform 76">
                    <a:extLst>
                      <a:ext uri="{FF2B5EF4-FFF2-40B4-BE49-F238E27FC236}">
                        <a16:creationId xmlns:a16="http://schemas.microsoft.com/office/drawing/2014/main" id="{10FDAFD5-9308-4B8F-A7D6-FC0F677B95FE}"/>
                      </a:ext>
                    </a:extLst>
                  </p:cNvPr>
                  <p:cNvSpPr>
                    <a:spLocks noEditPoints="1"/>
                  </p:cNvSpPr>
                  <p:nvPr/>
                </p:nvSpPr>
                <p:spPr bwMode="auto">
                  <a:xfrm>
                    <a:off x="4337772" y="2908294"/>
                    <a:ext cx="234773" cy="436401"/>
                  </a:xfrm>
                  <a:custGeom>
                    <a:avLst/>
                    <a:gdLst>
                      <a:gd name="T0" fmla="*/ 8 w 170"/>
                      <a:gd name="T1" fmla="*/ 181 h 316"/>
                      <a:gd name="T2" fmla="*/ 40 w 170"/>
                      <a:gd name="T3" fmla="*/ 183 h 316"/>
                      <a:gd name="T4" fmla="*/ 35 w 170"/>
                      <a:gd name="T5" fmla="*/ 198 h 316"/>
                      <a:gd name="T6" fmla="*/ 122 w 170"/>
                      <a:gd name="T7" fmla="*/ 6 h 316"/>
                      <a:gd name="T8" fmla="*/ 113 w 170"/>
                      <a:gd name="T9" fmla="*/ 15 h 316"/>
                      <a:gd name="T10" fmla="*/ 109 w 170"/>
                      <a:gd name="T11" fmla="*/ 21 h 316"/>
                      <a:gd name="T12" fmla="*/ 118 w 170"/>
                      <a:gd name="T13" fmla="*/ 21 h 316"/>
                      <a:gd name="T14" fmla="*/ 113 w 170"/>
                      <a:gd name="T15" fmla="*/ 297 h 316"/>
                      <a:gd name="T16" fmla="*/ 48 w 170"/>
                      <a:gd name="T17" fmla="*/ 154 h 316"/>
                      <a:gd name="T18" fmla="*/ 19 w 170"/>
                      <a:gd name="T19" fmla="*/ 133 h 316"/>
                      <a:gd name="T20" fmla="*/ 31 w 170"/>
                      <a:gd name="T21" fmla="*/ 122 h 316"/>
                      <a:gd name="T22" fmla="*/ 82 w 170"/>
                      <a:gd name="T23" fmla="*/ 59 h 316"/>
                      <a:gd name="T24" fmla="*/ 78 w 170"/>
                      <a:gd name="T25" fmla="*/ 63 h 316"/>
                      <a:gd name="T26" fmla="*/ 19 w 170"/>
                      <a:gd name="T27" fmla="*/ 90 h 316"/>
                      <a:gd name="T28" fmla="*/ 27 w 170"/>
                      <a:gd name="T29" fmla="*/ 93 h 316"/>
                      <a:gd name="T30" fmla="*/ 19 w 170"/>
                      <a:gd name="T31" fmla="*/ 97 h 316"/>
                      <a:gd name="T32" fmla="*/ 12 w 170"/>
                      <a:gd name="T33" fmla="*/ 105 h 316"/>
                      <a:gd name="T34" fmla="*/ 14 w 170"/>
                      <a:gd name="T35" fmla="*/ 114 h 316"/>
                      <a:gd name="T36" fmla="*/ 31 w 170"/>
                      <a:gd name="T37" fmla="*/ 116 h 316"/>
                      <a:gd name="T38" fmla="*/ 31 w 170"/>
                      <a:gd name="T39" fmla="*/ 101 h 316"/>
                      <a:gd name="T40" fmla="*/ 35 w 170"/>
                      <a:gd name="T41" fmla="*/ 139 h 316"/>
                      <a:gd name="T42" fmla="*/ 29 w 170"/>
                      <a:gd name="T43" fmla="*/ 141 h 316"/>
                      <a:gd name="T44" fmla="*/ 27 w 170"/>
                      <a:gd name="T45" fmla="*/ 158 h 316"/>
                      <a:gd name="T46" fmla="*/ 56 w 170"/>
                      <a:gd name="T47" fmla="*/ 223 h 316"/>
                      <a:gd name="T48" fmla="*/ 61 w 170"/>
                      <a:gd name="T49" fmla="*/ 192 h 316"/>
                      <a:gd name="T50" fmla="*/ 52 w 170"/>
                      <a:gd name="T51" fmla="*/ 310 h 316"/>
                      <a:gd name="T52" fmla="*/ 75 w 170"/>
                      <a:gd name="T53" fmla="*/ 308 h 316"/>
                      <a:gd name="T54" fmla="*/ 103 w 170"/>
                      <a:gd name="T55" fmla="*/ 297 h 316"/>
                      <a:gd name="T56" fmla="*/ 130 w 170"/>
                      <a:gd name="T57" fmla="*/ 291 h 316"/>
                      <a:gd name="T58" fmla="*/ 164 w 170"/>
                      <a:gd name="T59" fmla="*/ 282 h 316"/>
                      <a:gd name="T60" fmla="*/ 153 w 170"/>
                      <a:gd name="T61" fmla="*/ 272 h 316"/>
                      <a:gd name="T62" fmla="*/ 160 w 170"/>
                      <a:gd name="T63" fmla="*/ 263 h 316"/>
                      <a:gd name="T64" fmla="*/ 168 w 170"/>
                      <a:gd name="T65" fmla="*/ 249 h 316"/>
                      <a:gd name="T66" fmla="*/ 145 w 170"/>
                      <a:gd name="T67" fmla="*/ 227 h 316"/>
                      <a:gd name="T68" fmla="*/ 128 w 170"/>
                      <a:gd name="T69" fmla="*/ 211 h 316"/>
                      <a:gd name="T70" fmla="*/ 130 w 170"/>
                      <a:gd name="T71" fmla="*/ 196 h 316"/>
                      <a:gd name="T72" fmla="*/ 103 w 170"/>
                      <a:gd name="T73" fmla="*/ 160 h 316"/>
                      <a:gd name="T74" fmla="*/ 73 w 170"/>
                      <a:gd name="T75" fmla="*/ 147 h 316"/>
                      <a:gd name="T76" fmla="*/ 82 w 170"/>
                      <a:gd name="T77" fmla="*/ 135 h 316"/>
                      <a:gd name="T78" fmla="*/ 103 w 170"/>
                      <a:gd name="T79" fmla="*/ 107 h 316"/>
                      <a:gd name="T80" fmla="*/ 71 w 170"/>
                      <a:gd name="T81" fmla="*/ 103 h 316"/>
                      <a:gd name="T82" fmla="*/ 75 w 170"/>
                      <a:gd name="T83" fmla="*/ 88 h 316"/>
                      <a:gd name="T84" fmla="*/ 67 w 170"/>
                      <a:gd name="T85" fmla="*/ 76 h 316"/>
                      <a:gd name="T86" fmla="*/ 50 w 170"/>
                      <a:gd name="T87" fmla="*/ 82 h 316"/>
                      <a:gd name="T88" fmla="*/ 42 w 170"/>
                      <a:gd name="T89" fmla="*/ 95 h 316"/>
                      <a:gd name="T90" fmla="*/ 37 w 170"/>
                      <a:gd name="T91" fmla="*/ 105 h 316"/>
                      <a:gd name="T92" fmla="*/ 42 w 170"/>
                      <a:gd name="T93" fmla="*/ 114 h 316"/>
                      <a:gd name="T94" fmla="*/ 35 w 170"/>
                      <a:gd name="T95" fmla="*/ 126 h 316"/>
                      <a:gd name="T96" fmla="*/ 48 w 170"/>
                      <a:gd name="T97" fmla="*/ 126 h 316"/>
                      <a:gd name="T98" fmla="*/ 42 w 170"/>
                      <a:gd name="T99" fmla="*/ 154 h 316"/>
                      <a:gd name="T100" fmla="*/ 44 w 170"/>
                      <a:gd name="T101" fmla="*/ 147 h 316"/>
                      <a:gd name="T102" fmla="*/ 54 w 170"/>
                      <a:gd name="T103" fmla="*/ 143 h 316"/>
                      <a:gd name="T104" fmla="*/ 48 w 170"/>
                      <a:gd name="T105" fmla="*/ 177 h 316"/>
                      <a:gd name="T106" fmla="*/ 69 w 170"/>
                      <a:gd name="T107" fmla="*/ 179 h 316"/>
                      <a:gd name="T108" fmla="*/ 86 w 170"/>
                      <a:gd name="T109" fmla="*/ 202 h 316"/>
                      <a:gd name="T110" fmla="*/ 82 w 170"/>
                      <a:gd name="T111" fmla="*/ 221 h 316"/>
                      <a:gd name="T112" fmla="*/ 56 w 170"/>
                      <a:gd name="T113" fmla="*/ 238 h 316"/>
                      <a:gd name="T114" fmla="*/ 59 w 170"/>
                      <a:gd name="T115" fmla="*/ 257 h 316"/>
                      <a:gd name="T116" fmla="*/ 54 w 170"/>
                      <a:gd name="T117" fmla="*/ 270 h 316"/>
                      <a:gd name="T118" fmla="*/ 78 w 170"/>
                      <a:gd name="T119" fmla="*/ 276 h 316"/>
                      <a:gd name="T120" fmla="*/ 82 w 170"/>
                      <a:gd name="T121" fmla="*/ 282 h 316"/>
                      <a:gd name="T122" fmla="*/ 48 w 170"/>
                      <a:gd name="T123" fmla="*/ 30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 h="316">
                        <a:moveTo>
                          <a:pt x="31" y="204"/>
                        </a:moveTo>
                        <a:lnTo>
                          <a:pt x="27" y="200"/>
                        </a:lnTo>
                        <a:lnTo>
                          <a:pt x="23" y="200"/>
                        </a:lnTo>
                        <a:lnTo>
                          <a:pt x="19" y="194"/>
                        </a:lnTo>
                        <a:lnTo>
                          <a:pt x="14" y="190"/>
                        </a:lnTo>
                        <a:lnTo>
                          <a:pt x="12" y="192"/>
                        </a:lnTo>
                        <a:lnTo>
                          <a:pt x="10" y="198"/>
                        </a:lnTo>
                        <a:lnTo>
                          <a:pt x="8" y="198"/>
                        </a:lnTo>
                        <a:lnTo>
                          <a:pt x="0" y="190"/>
                        </a:lnTo>
                        <a:lnTo>
                          <a:pt x="4" y="181"/>
                        </a:lnTo>
                        <a:lnTo>
                          <a:pt x="8" y="181"/>
                        </a:lnTo>
                        <a:lnTo>
                          <a:pt x="8" y="177"/>
                        </a:lnTo>
                        <a:lnTo>
                          <a:pt x="10" y="175"/>
                        </a:lnTo>
                        <a:lnTo>
                          <a:pt x="12" y="173"/>
                        </a:lnTo>
                        <a:lnTo>
                          <a:pt x="16" y="173"/>
                        </a:lnTo>
                        <a:lnTo>
                          <a:pt x="19" y="171"/>
                        </a:lnTo>
                        <a:lnTo>
                          <a:pt x="21" y="171"/>
                        </a:lnTo>
                        <a:lnTo>
                          <a:pt x="25" y="168"/>
                        </a:lnTo>
                        <a:lnTo>
                          <a:pt x="29" y="168"/>
                        </a:lnTo>
                        <a:lnTo>
                          <a:pt x="33" y="171"/>
                        </a:lnTo>
                        <a:lnTo>
                          <a:pt x="33" y="175"/>
                        </a:lnTo>
                        <a:lnTo>
                          <a:pt x="40" y="183"/>
                        </a:lnTo>
                        <a:lnTo>
                          <a:pt x="35" y="185"/>
                        </a:lnTo>
                        <a:lnTo>
                          <a:pt x="42" y="185"/>
                        </a:lnTo>
                        <a:lnTo>
                          <a:pt x="44" y="194"/>
                        </a:lnTo>
                        <a:lnTo>
                          <a:pt x="40" y="187"/>
                        </a:lnTo>
                        <a:lnTo>
                          <a:pt x="37" y="187"/>
                        </a:lnTo>
                        <a:lnTo>
                          <a:pt x="40" y="190"/>
                        </a:lnTo>
                        <a:lnTo>
                          <a:pt x="37" y="194"/>
                        </a:lnTo>
                        <a:lnTo>
                          <a:pt x="42" y="194"/>
                        </a:lnTo>
                        <a:lnTo>
                          <a:pt x="40" y="196"/>
                        </a:lnTo>
                        <a:lnTo>
                          <a:pt x="35" y="196"/>
                        </a:lnTo>
                        <a:lnTo>
                          <a:pt x="35" y="198"/>
                        </a:lnTo>
                        <a:lnTo>
                          <a:pt x="33" y="202"/>
                        </a:lnTo>
                        <a:lnTo>
                          <a:pt x="31" y="200"/>
                        </a:lnTo>
                        <a:lnTo>
                          <a:pt x="31" y="204"/>
                        </a:lnTo>
                        <a:lnTo>
                          <a:pt x="31" y="204"/>
                        </a:lnTo>
                        <a:lnTo>
                          <a:pt x="31" y="204"/>
                        </a:lnTo>
                        <a:close/>
                        <a:moveTo>
                          <a:pt x="113" y="29"/>
                        </a:moveTo>
                        <a:lnTo>
                          <a:pt x="115" y="25"/>
                        </a:lnTo>
                        <a:lnTo>
                          <a:pt x="118" y="27"/>
                        </a:lnTo>
                        <a:lnTo>
                          <a:pt x="113" y="29"/>
                        </a:lnTo>
                        <a:lnTo>
                          <a:pt x="113" y="29"/>
                        </a:lnTo>
                        <a:close/>
                        <a:moveTo>
                          <a:pt x="122" y="6"/>
                        </a:moveTo>
                        <a:lnTo>
                          <a:pt x="120" y="4"/>
                        </a:lnTo>
                        <a:lnTo>
                          <a:pt x="122" y="0"/>
                        </a:lnTo>
                        <a:lnTo>
                          <a:pt x="122" y="6"/>
                        </a:lnTo>
                        <a:lnTo>
                          <a:pt x="122" y="6"/>
                        </a:lnTo>
                        <a:close/>
                        <a:moveTo>
                          <a:pt x="113" y="15"/>
                        </a:moveTo>
                        <a:lnTo>
                          <a:pt x="113" y="10"/>
                        </a:lnTo>
                        <a:lnTo>
                          <a:pt x="111" y="10"/>
                        </a:lnTo>
                        <a:lnTo>
                          <a:pt x="109" y="12"/>
                        </a:lnTo>
                        <a:lnTo>
                          <a:pt x="109" y="12"/>
                        </a:lnTo>
                        <a:lnTo>
                          <a:pt x="113" y="15"/>
                        </a:lnTo>
                        <a:lnTo>
                          <a:pt x="113" y="15"/>
                        </a:lnTo>
                        <a:close/>
                        <a:moveTo>
                          <a:pt x="118" y="12"/>
                        </a:moveTo>
                        <a:lnTo>
                          <a:pt x="115" y="10"/>
                        </a:lnTo>
                        <a:lnTo>
                          <a:pt x="118" y="8"/>
                        </a:lnTo>
                        <a:lnTo>
                          <a:pt x="118" y="4"/>
                        </a:lnTo>
                        <a:lnTo>
                          <a:pt x="120" y="6"/>
                        </a:lnTo>
                        <a:lnTo>
                          <a:pt x="120" y="10"/>
                        </a:lnTo>
                        <a:lnTo>
                          <a:pt x="118" y="12"/>
                        </a:lnTo>
                        <a:lnTo>
                          <a:pt x="118" y="12"/>
                        </a:lnTo>
                        <a:close/>
                        <a:moveTo>
                          <a:pt x="115" y="23"/>
                        </a:moveTo>
                        <a:lnTo>
                          <a:pt x="113" y="21"/>
                        </a:lnTo>
                        <a:lnTo>
                          <a:pt x="109" y="21"/>
                        </a:lnTo>
                        <a:lnTo>
                          <a:pt x="107" y="19"/>
                        </a:lnTo>
                        <a:lnTo>
                          <a:pt x="109" y="17"/>
                        </a:lnTo>
                        <a:lnTo>
                          <a:pt x="113" y="17"/>
                        </a:lnTo>
                        <a:lnTo>
                          <a:pt x="115" y="17"/>
                        </a:lnTo>
                        <a:lnTo>
                          <a:pt x="113" y="15"/>
                        </a:lnTo>
                        <a:lnTo>
                          <a:pt x="115" y="12"/>
                        </a:lnTo>
                        <a:lnTo>
                          <a:pt x="118" y="15"/>
                        </a:lnTo>
                        <a:lnTo>
                          <a:pt x="120" y="15"/>
                        </a:lnTo>
                        <a:lnTo>
                          <a:pt x="118" y="17"/>
                        </a:lnTo>
                        <a:lnTo>
                          <a:pt x="118" y="19"/>
                        </a:lnTo>
                        <a:lnTo>
                          <a:pt x="118" y="21"/>
                        </a:lnTo>
                        <a:lnTo>
                          <a:pt x="118" y="25"/>
                        </a:lnTo>
                        <a:lnTo>
                          <a:pt x="115" y="23"/>
                        </a:lnTo>
                        <a:lnTo>
                          <a:pt x="115" y="23"/>
                        </a:lnTo>
                        <a:close/>
                        <a:moveTo>
                          <a:pt x="153" y="274"/>
                        </a:moveTo>
                        <a:lnTo>
                          <a:pt x="156" y="274"/>
                        </a:lnTo>
                        <a:lnTo>
                          <a:pt x="158" y="274"/>
                        </a:lnTo>
                        <a:lnTo>
                          <a:pt x="158" y="272"/>
                        </a:lnTo>
                        <a:lnTo>
                          <a:pt x="156" y="272"/>
                        </a:lnTo>
                        <a:lnTo>
                          <a:pt x="153" y="274"/>
                        </a:lnTo>
                        <a:lnTo>
                          <a:pt x="153" y="274"/>
                        </a:lnTo>
                        <a:close/>
                        <a:moveTo>
                          <a:pt x="113" y="297"/>
                        </a:moveTo>
                        <a:lnTo>
                          <a:pt x="118" y="293"/>
                        </a:lnTo>
                        <a:lnTo>
                          <a:pt x="120" y="295"/>
                        </a:lnTo>
                        <a:lnTo>
                          <a:pt x="122" y="295"/>
                        </a:lnTo>
                        <a:lnTo>
                          <a:pt x="122" y="297"/>
                        </a:lnTo>
                        <a:lnTo>
                          <a:pt x="122" y="299"/>
                        </a:lnTo>
                        <a:lnTo>
                          <a:pt x="118" y="299"/>
                        </a:lnTo>
                        <a:lnTo>
                          <a:pt x="115" y="297"/>
                        </a:lnTo>
                        <a:lnTo>
                          <a:pt x="113" y="297"/>
                        </a:lnTo>
                        <a:lnTo>
                          <a:pt x="113" y="297"/>
                        </a:lnTo>
                        <a:close/>
                        <a:moveTo>
                          <a:pt x="48" y="152"/>
                        </a:moveTo>
                        <a:lnTo>
                          <a:pt x="48" y="154"/>
                        </a:lnTo>
                        <a:lnTo>
                          <a:pt x="50" y="156"/>
                        </a:lnTo>
                        <a:lnTo>
                          <a:pt x="50" y="154"/>
                        </a:lnTo>
                        <a:lnTo>
                          <a:pt x="48" y="152"/>
                        </a:lnTo>
                        <a:lnTo>
                          <a:pt x="48" y="152"/>
                        </a:lnTo>
                        <a:close/>
                        <a:moveTo>
                          <a:pt x="31" y="147"/>
                        </a:moveTo>
                        <a:lnTo>
                          <a:pt x="31" y="143"/>
                        </a:lnTo>
                        <a:lnTo>
                          <a:pt x="31" y="145"/>
                        </a:lnTo>
                        <a:lnTo>
                          <a:pt x="31" y="147"/>
                        </a:lnTo>
                        <a:lnTo>
                          <a:pt x="31" y="147"/>
                        </a:lnTo>
                        <a:close/>
                        <a:moveTo>
                          <a:pt x="19" y="135"/>
                        </a:moveTo>
                        <a:lnTo>
                          <a:pt x="19" y="133"/>
                        </a:lnTo>
                        <a:lnTo>
                          <a:pt x="23" y="133"/>
                        </a:lnTo>
                        <a:lnTo>
                          <a:pt x="19" y="135"/>
                        </a:lnTo>
                        <a:lnTo>
                          <a:pt x="19" y="135"/>
                        </a:lnTo>
                        <a:close/>
                        <a:moveTo>
                          <a:pt x="25" y="133"/>
                        </a:moveTo>
                        <a:lnTo>
                          <a:pt x="27" y="128"/>
                        </a:lnTo>
                        <a:lnTo>
                          <a:pt x="27" y="131"/>
                        </a:lnTo>
                        <a:lnTo>
                          <a:pt x="25" y="133"/>
                        </a:lnTo>
                        <a:lnTo>
                          <a:pt x="25" y="133"/>
                        </a:lnTo>
                        <a:close/>
                        <a:moveTo>
                          <a:pt x="31" y="124"/>
                        </a:moveTo>
                        <a:lnTo>
                          <a:pt x="33" y="122"/>
                        </a:lnTo>
                        <a:lnTo>
                          <a:pt x="31" y="122"/>
                        </a:lnTo>
                        <a:lnTo>
                          <a:pt x="31" y="124"/>
                        </a:lnTo>
                        <a:lnTo>
                          <a:pt x="31" y="124"/>
                        </a:lnTo>
                        <a:close/>
                        <a:moveTo>
                          <a:pt x="29" y="118"/>
                        </a:moveTo>
                        <a:lnTo>
                          <a:pt x="29" y="122"/>
                        </a:lnTo>
                        <a:lnTo>
                          <a:pt x="31" y="120"/>
                        </a:lnTo>
                        <a:lnTo>
                          <a:pt x="31" y="118"/>
                        </a:lnTo>
                        <a:lnTo>
                          <a:pt x="29" y="118"/>
                        </a:lnTo>
                        <a:lnTo>
                          <a:pt x="29" y="118"/>
                        </a:lnTo>
                        <a:close/>
                        <a:moveTo>
                          <a:pt x="80" y="59"/>
                        </a:moveTo>
                        <a:lnTo>
                          <a:pt x="82" y="61"/>
                        </a:lnTo>
                        <a:lnTo>
                          <a:pt x="82" y="59"/>
                        </a:lnTo>
                        <a:lnTo>
                          <a:pt x="80" y="59"/>
                        </a:lnTo>
                        <a:lnTo>
                          <a:pt x="80" y="59"/>
                        </a:lnTo>
                        <a:close/>
                        <a:moveTo>
                          <a:pt x="75" y="61"/>
                        </a:moveTo>
                        <a:lnTo>
                          <a:pt x="80" y="61"/>
                        </a:lnTo>
                        <a:lnTo>
                          <a:pt x="82" y="63"/>
                        </a:lnTo>
                        <a:lnTo>
                          <a:pt x="80" y="65"/>
                        </a:lnTo>
                        <a:lnTo>
                          <a:pt x="84" y="65"/>
                        </a:lnTo>
                        <a:lnTo>
                          <a:pt x="84" y="67"/>
                        </a:lnTo>
                        <a:lnTo>
                          <a:pt x="82" y="65"/>
                        </a:lnTo>
                        <a:lnTo>
                          <a:pt x="78" y="67"/>
                        </a:lnTo>
                        <a:lnTo>
                          <a:pt x="78" y="63"/>
                        </a:lnTo>
                        <a:lnTo>
                          <a:pt x="78" y="65"/>
                        </a:lnTo>
                        <a:lnTo>
                          <a:pt x="75" y="65"/>
                        </a:lnTo>
                        <a:lnTo>
                          <a:pt x="75" y="61"/>
                        </a:lnTo>
                        <a:lnTo>
                          <a:pt x="75" y="61"/>
                        </a:lnTo>
                        <a:close/>
                        <a:moveTo>
                          <a:pt x="75" y="67"/>
                        </a:moveTo>
                        <a:lnTo>
                          <a:pt x="78" y="72"/>
                        </a:lnTo>
                        <a:lnTo>
                          <a:pt x="80" y="69"/>
                        </a:lnTo>
                        <a:lnTo>
                          <a:pt x="78" y="67"/>
                        </a:lnTo>
                        <a:lnTo>
                          <a:pt x="75" y="67"/>
                        </a:lnTo>
                        <a:lnTo>
                          <a:pt x="75" y="67"/>
                        </a:lnTo>
                        <a:close/>
                        <a:moveTo>
                          <a:pt x="19" y="90"/>
                        </a:moveTo>
                        <a:lnTo>
                          <a:pt x="21" y="90"/>
                        </a:lnTo>
                        <a:lnTo>
                          <a:pt x="19" y="88"/>
                        </a:lnTo>
                        <a:lnTo>
                          <a:pt x="21" y="84"/>
                        </a:lnTo>
                        <a:lnTo>
                          <a:pt x="25" y="86"/>
                        </a:lnTo>
                        <a:lnTo>
                          <a:pt x="23" y="84"/>
                        </a:lnTo>
                        <a:lnTo>
                          <a:pt x="33" y="78"/>
                        </a:lnTo>
                        <a:lnTo>
                          <a:pt x="33" y="82"/>
                        </a:lnTo>
                        <a:lnTo>
                          <a:pt x="29" y="86"/>
                        </a:lnTo>
                        <a:lnTo>
                          <a:pt x="29" y="88"/>
                        </a:lnTo>
                        <a:lnTo>
                          <a:pt x="29" y="90"/>
                        </a:lnTo>
                        <a:lnTo>
                          <a:pt x="27" y="93"/>
                        </a:lnTo>
                        <a:lnTo>
                          <a:pt x="25" y="93"/>
                        </a:lnTo>
                        <a:lnTo>
                          <a:pt x="21" y="93"/>
                        </a:lnTo>
                        <a:lnTo>
                          <a:pt x="19" y="90"/>
                        </a:lnTo>
                        <a:lnTo>
                          <a:pt x="19" y="90"/>
                        </a:lnTo>
                        <a:close/>
                        <a:moveTo>
                          <a:pt x="19" y="97"/>
                        </a:moveTo>
                        <a:lnTo>
                          <a:pt x="21" y="99"/>
                        </a:lnTo>
                        <a:lnTo>
                          <a:pt x="25" y="95"/>
                        </a:lnTo>
                        <a:lnTo>
                          <a:pt x="23" y="95"/>
                        </a:lnTo>
                        <a:lnTo>
                          <a:pt x="21" y="95"/>
                        </a:lnTo>
                        <a:lnTo>
                          <a:pt x="21" y="97"/>
                        </a:lnTo>
                        <a:lnTo>
                          <a:pt x="19" y="97"/>
                        </a:lnTo>
                        <a:lnTo>
                          <a:pt x="19" y="97"/>
                        </a:lnTo>
                        <a:close/>
                        <a:moveTo>
                          <a:pt x="19" y="103"/>
                        </a:moveTo>
                        <a:lnTo>
                          <a:pt x="14" y="105"/>
                        </a:lnTo>
                        <a:lnTo>
                          <a:pt x="12" y="101"/>
                        </a:lnTo>
                        <a:lnTo>
                          <a:pt x="12" y="101"/>
                        </a:lnTo>
                        <a:lnTo>
                          <a:pt x="19" y="101"/>
                        </a:lnTo>
                        <a:lnTo>
                          <a:pt x="19" y="103"/>
                        </a:lnTo>
                        <a:lnTo>
                          <a:pt x="19" y="103"/>
                        </a:lnTo>
                        <a:close/>
                        <a:moveTo>
                          <a:pt x="16" y="107"/>
                        </a:moveTo>
                        <a:lnTo>
                          <a:pt x="12" y="107"/>
                        </a:lnTo>
                        <a:lnTo>
                          <a:pt x="12" y="105"/>
                        </a:lnTo>
                        <a:lnTo>
                          <a:pt x="16" y="105"/>
                        </a:lnTo>
                        <a:lnTo>
                          <a:pt x="16" y="107"/>
                        </a:lnTo>
                        <a:lnTo>
                          <a:pt x="16" y="107"/>
                        </a:lnTo>
                        <a:close/>
                        <a:moveTo>
                          <a:pt x="12" y="118"/>
                        </a:moveTo>
                        <a:lnTo>
                          <a:pt x="12" y="120"/>
                        </a:lnTo>
                        <a:lnTo>
                          <a:pt x="10" y="122"/>
                        </a:lnTo>
                        <a:lnTo>
                          <a:pt x="10" y="120"/>
                        </a:lnTo>
                        <a:lnTo>
                          <a:pt x="12" y="118"/>
                        </a:lnTo>
                        <a:lnTo>
                          <a:pt x="12" y="118"/>
                        </a:lnTo>
                        <a:close/>
                        <a:moveTo>
                          <a:pt x="16" y="116"/>
                        </a:moveTo>
                        <a:lnTo>
                          <a:pt x="14" y="114"/>
                        </a:lnTo>
                        <a:lnTo>
                          <a:pt x="16" y="112"/>
                        </a:lnTo>
                        <a:lnTo>
                          <a:pt x="16" y="109"/>
                        </a:lnTo>
                        <a:lnTo>
                          <a:pt x="14" y="109"/>
                        </a:lnTo>
                        <a:lnTo>
                          <a:pt x="14" y="112"/>
                        </a:lnTo>
                        <a:lnTo>
                          <a:pt x="12" y="114"/>
                        </a:lnTo>
                        <a:lnTo>
                          <a:pt x="12" y="116"/>
                        </a:lnTo>
                        <a:lnTo>
                          <a:pt x="16" y="116"/>
                        </a:lnTo>
                        <a:lnTo>
                          <a:pt x="16" y="116"/>
                        </a:lnTo>
                        <a:close/>
                        <a:moveTo>
                          <a:pt x="35" y="118"/>
                        </a:moveTo>
                        <a:lnTo>
                          <a:pt x="35" y="116"/>
                        </a:lnTo>
                        <a:lnTo>
                          <a:pt x="31" y="116"/>
                        </a:lnTo>
                        <a:lnTo>
                          <a:pt x="27" y="112"/>
                        </a:lnTo>
                        <a:lnTo>
                          <a:pt x="29" y="109"/>
                        </a:lnTo>
                        <a:lnTo>
                          <a:pt x="27" y="107"/>
                        </a:lnTo>
                        <a:lnTo>
                          <a:pt x="27" y="109"/>
                        </a:lnTo>
                        <a:lnTo>
                          <a:pt x="23" y="107"/>
                        </a:lnTo>
                        <a:lnTo>
                          <a:pt x="25" y="105"/>
                        </a:lnTo>
                        <a:lnTo>
                          <a:pt x="25" y="107"/>
                        </a:lnTo>
                        <a:lnTo>
                          <a:pt x="25" y="103"/>
                        </a:lnTo>
                        <a:lnTo>
                          <a:pt x="29" y="105"/>
                        </a:lnTo>
                        <a:lnTo>
                          <a:pt x="29" y="101"/>
                        </a:lnTo>
                        <a:lnTo>
                          <a:pt x="31" y="101"/>
                        </a:lnTo>
                        <a:lnTo>
                          <a:pt x="33" y="103"/>
                        </a:lnTo>
                        <a:lnTo>
                          <a:pt x="33" y="112"/>
                        </a:lnTo>
                        <a:lnTo>
                          <a:pt x="37" y="114"/>
                        </a:lnTo>
                        <a:lnTo>
                          <a:pt x="40" y="112"/>
                        </a:lnTo>
                        <a:lnTo>
                          <a:pt x="40" y="114"/>
                        </a:lnTo>
                        <a:lnTo>
                          <a:pt x="37" y="116"/>
                        </a:lnTo>
                        <a:lnTo>
                          <a:pt x="37" y="118"/>
                        </a:lnTo>
                        <a:lnTo>
                          <a:pt x="35" y="118"/>
                        </a:lnTo>
                        <a:lnTo>
                          <a:pt x="35" y="118"/>
                        </a:lnTo>
                        <a:close/>
                        <a:moveTo>
                          <a:pt x="29" y="141"/>
                        </a:moveTo>
                        <a:lnTo>
                          <a:pt x="35" y="139"/>
                        </a:lnTo>
                        <a:lnTo>
                          <a:pt x="37" y="139"/>
                        </a:lnTo>
                        <a:lnTo>
                          <a:pt x="40" y="137"/>
                        </a:lnTo>
                        <a:lnTo>
                          <a:pt x="40" y="135"/>
                        </a:lnTo>
                        <a:lnTo>
                          <a:pt x="35" y="133"/>
                        </a:lnTo>
                        <a:lnTo>
                          <a:pt x="33" y="131"/>
                        </a:lnTo>
                        <a:lnTo>
                          <a:pt x="29" y="133"/>
                        </a:lnTo>
                        <a:lnTo>
                          <a:pt x="35" y="135"/>
                        </a:lnTo>
                        <a:lnTo>
                          <a:pt x="31" y="137"/>
                        </a:lnTo>
                        <a:lnTo>
                          <a:pt x="33" y="137"/>
                        </a:lnTo>
                        <a:lnTo>
                          <a:pt x="29" y="141"/>
                        </a:lnTo>
                        <a:lnTo>
                          <a:pt x="29" y="141"/>
                        </a:lnTo>
                        <a:close/>
                        <a:moveTo>
                          <a:pt x="35" y="154"/>
                        </a:moveTo>
                        <a:lnTo>
                          <a:pt x="33" y="149"/>
                        </a:lnTo>
                        <a:lnTo>
                          <a:pt x="40" y="143"/>
                        </a:lnTo>
                        <a:lnTo>
                          <a:pt x="37" y="152"/>
                        </a:lnTo>
                        <a:lnTo>
                          <a:pt x="35" y="154"/>
                        </a:lnTo>
                        <a:lnTo>
                          <a:pt x="35" y="154"/>
                        </a:lnTo>
                        <a:close/>
                        <a:moveTo>
                          <a:pt x="29" y="158"/>
                        </a:moveTo>
                        <a:lnTo>
                          <a:pt x="33" y="156"/>
                        </a:lnTo>
                        <a:lnTo>
                          <a:pt x="31" y="149"/>
                        </a:lnTo>
                        <a:lnTo>
                          <a:pt x="27" y="152"/>
                        </a:lnTo>
                        <a:lnTo>
                          <a:pt x="27" y="158"/>
                        </a:lnTo>
                        <a:lnTo>
                          <a:pt x="29" y="156"/>
                        </a:lnTo>
                        <a:lnTo>
                          <a:pt x="29" y="158"/>
                        </a:lnTo>
                        <a:lnTo>
                          <a:pt x="29" y="158"/>
                        </a:lnTo>
                        <a:close/>
                        <a:moveTo>
                          <a:pt x="44" y="158"/>
                        </a:moveTo>
                        <a:lnTo>
                          <a:pt x="46" y="164"/>
                        </a:lnTo>
                        <a:lnTo>
                          <a:pt x="48" y="166"/>
                        </a:lnTo>
                        <a:lnTo>
                          <a:pt x="50" y="162"/>
                        </a:lnTo>
                        <a:lnTo>
                          <a:pt x="48" y="156"/>
                        </a:lnTo>
                        <a:lnTo>
                          <a:pt x="44" y="158"/>
                        </a:lnTo>
                        <a:lnTo>
                          <a:pt x="44" y="158"/>
                        </a:lnTo>
                        <a:close/>
                        <a:moveTo>
                          <a:pt x="56" y="223"/>
                        </a:moveTo>
                        <a:lnTo>
                          <a:pt x="63" y="225"/>
                        </a:lnTo>
                        <a:lnTo>
                          <a:pt x="67" y="223"/>
                        </a:lnTo>
                        <a:lnTo>
                          <a:pt x="65" y="223"/>
                        </a:lnTo>
                        <a:lnTo>
                          <a:pt x="63" y="219"/>
                        </a:lnTo>
                        <a:lnTo>
                          <a:pt x="59" y="221"/>
                        </a:lnTo>
                        <a:lnTo>
                          <a:pt x="59" y="221"/>
                        </a:lnTo>
                        <a:lnTo>
                          <a:pt x="56" y="223"/>
                        </a:lnTo>
                        <a:lnTo>
                          <a:pt x="56" y="223"/>
                        </a:lnTo>
                        <a:close/>
                        <a:moveTo>
                          <a:pt x="54" y="202"/>
                        </a:moveTo>
                        <a:lnTo>
                          <a:pt x="54" y="198"/>
                        </a:lnTo>
                        <a:lnTo>
                          <a:pt x="61" y="192"/>
                        </a:lnTo>
                        <a:lnTo>
                          <a:pt x="61" y="196"/>
                        </a:lnTo>
                        <a:lnTo>
                          <a:pt x="61" y="198"/>
                        </a:lnTo>
                        <a:lnTo>
                          <a:pt x="56" y="202"/>
                        </a:lnTo>
                        <a:lnTo>
                          <a:pt x="54" y="202"/>
                        </a:lnTo>
                        <a:lnTo>
                          <a:pt x="54" y="202"/>
                        </a:lnTo>
                        <a:close/>
                        <a:moveTo>
                          <a:pt x="46" y="316"/>
                        </a:moveTo>
                        <a:lnTo>
                          <a:pt x="48" y="314"/>
                        </a:lnTo>
                        <a:lnTo>
                          <a:pt x="48" y="312"/>
                        </a:lnTo>
                        <a:lnTo>
                          <a:pt x="50" y="310"/>
                        </a:lnTo>
                        <a:lnTo>
                          <a:pt x="50" y="312"/>
                        </a:lnTo>
                        <a:lnTo>
                          <a:pt x="52" y="310"/>
                        </a:lnTo>
                        <a:lnTo>
                          <a:pt x="54" y="310"/>
                        </a:lnTo>
                        <a:lnTo>
                          <a:pt x="54" y="305"/>
                        </a:lnTo>
                        <a:lnTo>
                          <a:pt x="59" y="308"/>
                        </a:lnTo>
                        <a:lnTo>
                          <a:pt x="63" y="305"/>
                        </a:lnTo>
                        <a:lnTo>
                          <a:pt x="65" y="305"/>
                        </a:lnTo>
                        <a:lnTo>
                          <a:pt x="65" y="305"/>
                        </a:lnTo>
                        <a:lnTo>
                          <a:pt x="67" y="308"/>
                        </a:lnTo>
                        <a:lnTo>
                          <a:pt x="69" y="308"/>
                        </a:lnTo>
                        <a:lnTo>
                          <a:pt x="71" y="310"/>
                        </a:lnTo>
                        <a:lnTo>
                          <a:pt x="75" y="310"/>
                        </a:lnTo>
                        <a:lnTo>
                          <a:pt x="75" y="308"/>
                        </a:lnTo>
                        <a:lnTo>
                          <a:pt x="78" y="305"/>
                        </a:lnTo>
                        <a:lnTo>
                          <a:pt x="78" y="303"/>
                        </a:lnTo>
                        <a:lnTo>
                          <a:pt x="78" y="301"/>
                        </a:lnTo>
                        <a:lnTo>
                          <a:pt x="80" y="299"/>
                        </a:lnTo>
                        <a:lnTo>
                          <a:pt x="82" y="297"/>
                        </a:lnTo>
                        <a:lnTo>
                          <a:pt x="82" y="297"/>
                        </a:lnTo>
                        <a:lnTo>
                          <a:pt x="90" y="295"/>
                        </a:lnTo>
                        <a:lnTo>
                          <a:pt x="92" y="295"/>
                        </a:lnTo>
                        <a:lnTo>
                          <a:pt x="96" y="299"/>
                        </a:lnTo>
                        <a:lnTo>
                          <a:pt x="99" y="297"/>
                        </a:lnTo>
                        <a:lnTo>
                          <a:pt x="103" y="297"/>
                        </a:lnTo>
                        <a:lnTo>
                          <a:pt x="105" y="299"/>
                        </a:lnTo>
                        <a:lnTo>
                          <a:pt x="107" y="295"/>
                        </a:lnTo>
                        <a:lnTo>
                          <a:pt x="111" y="293"/>
                        </a:lnTo>
                        <a:lnTo>
                          <a:pt x="113" y="295"/>
                        </a:lnTo>
                        <a:lnTo>
                          <a:pt x="118" y="291"/>
                        </a:lnTo>
                        <a:lnTo>
                          <a:pt x="122" y="293"/>
                        </a:lnTo>
                        <a:lnTo>
                          <a:pt x="124" y="293"/>
                        </a:lnTo>
                        <a:lnTo>
                          <a:pt x="124" y="291"/>
                        </a:lnTo>
                        <a:lnTo>
                          <a:pt x="126" y="293"/>
                        </a:lnTo>
                        <a:lnTo>
                          <a:pt x="128" y="293"/>
                        </a:lnTo>
                        <a:lnTo>
                          <a:pt x="130" y="291"/>
                        </a:lnTo>
                        <a:lnTo>
                          <a:pt x="137" y="291"/>
                        </a:lnTo>
                        <a:lnTo>
                          <a:pt x="141" y="291"/>
                        </a:lnTo>
                        <a:lnTo>
                          <a:pt x="145" y="293"/>
                        </a:lnTo>
                        <a:lnTo>
                          <a:pt x="147" y="293"/>
                        </a:lnTo>
                        <a:lnTo>
                          <a:pt x="149" y="291"/>
                        </a:lnTo>
                        <a:lnTo>
                          <a:pt x="153" y="289"/>
                        </a:lnTo>
                        <a:lnTo>
                          <a:pt x="156" y="286"/>
                        </a:lnTo>
                        <a:lnTo>
                          <a:pt x="158" y="286"/>
                        </a:lnTo>
                        <a:lnTo>
                          <a:pt x="160" y="286"/>
                        </a:lnTo>
                        <a:lnTo>
                          <a:pt x="160" y="284"/>
                        </a:lnTo>
                        <a:lnTo>
                          <a:pt x="164" y="282"/>
                        </a:lnTo>
                        <a:lnTo>
                          <a:pt x="168" y="280"/>
                        </a:lnTo>
                        <a:lnTo>
                          <a:pt x="168" y="278"/>
                        </a:lnTo>
                        <a:lnTo>
                          <a:pt x="166" y="276"/>
                        </a:lnTo>
                        <a:lnTo>
                          <a:pt x="168" y="274"/>
                        </a:lnTo>
                        <a:lnTo>
                          <a:pt x="162" y="274"/>
                        </a:lnTo>
                        <a:lnTo>
                          <a:pt x="160" y="276"/>
                        </a:lnTo>
                        <a:lnTo>
                          <a:pt x="158" y="276"/>
                        </a:lnTo>
                        <a:lnTo>
                          <a:pt x="153" y="274"/>
                        </a:lnTo>
                        <a:lnTo>
                          <a:pt x="151" y="274"/>
                        </a:lnTo>
                        <a:lnTo>
                          <a:pt x="153" y="274"/>
                        </a:lnTo>
                        <a:lnTo>
                          <a:pt x="153" y="272"/>
                        </a:lnTo>
                        <a:lnTo>
                          <a:pt x="156" y="272"/>
                        </a:lnTo>
                        <a:lnTo>
                          <a:pt x="151" y="272"/>
                        </a:lnTo>
                        <a:lnTo>
                          <a:pt x="149" y="272"/>
                        </a:lnTo>
                        <a:lnTo>
                          <a:pt x="153" y="270"/>
                        </a:lnTo>
                        <a:lnTo>
                          <a:pt x="156" y="270"/>
                        </a:lnTo>
                        <a:lnTo>
                          <a:pt x="158" y="268"/>
                        </a:lnTo>
                        <a:lnTo>
                          <a:pt x="158" y="265"/>
                        </a:lnTo>
                        <a:lnTo>
                          <a:pt x="153" y="265"/>
                        </a:lnTo>
                        <a:lnTo>
                          <a:pt x="156" y="263"/>
                        </a:lnTo>
                        <a:lnTo>
                          <a:pt x="158" y="261"/>
                        </a:lnTo>
                        <a:lnTo>
                          <a:pt x="160" y="263"/>
                        </a:lnTo>
                        <a:lnTo>
                          <a:pt x="162" y="261"/>
                        </a:lnTo>
                        <a:lnTo>
                          <a:pt x="164" y="259"/>
                        </a:lnTo>
                        <a:lnTo>
                          <a:pt x="162" y="259"/>
                        </a:lnTo>
                        <a:lnTo>
                          <a:pt x="164" y="259"/>
                        </a:lnTo>
                        <a:lnTo>
                          <a:pt x="160" y="257"/>
                        </a:lnTo>
                        <a:lnTo>
                          <a:pt x="162" y="255"/>
                        </a:lnTo>
                        <a:lnTo>
                          <a:pt x="164" y="257"/>
                        </a:lnTo>
                        <a:lnTo>
                          <a:pt x="164" y="257"/>
                        </a:lnTo>
                        <a:lnTo>
                          <a:pt x="166" y="255"/>
                        </a:lnTo>
                        <a:lnTo>
                          <a:pt x="168" y="253"/>
                        </a:lnTo>
                        <a:lnTo>
                          <a:pt x="168" y="249"/>
                        </a:lnTo>
                        <a:lnTo>
                          <a:pt x="170" y="242"/>
                        </a:lnTo>
                        <a:lnTo>
                          <a:pt x="170" y="240"/>
                        </a:lnTo>
                        <a:lnTo>
                          <a:pt x="168" y="236"/>
                        </a:lnTo>
                        <a:lnTo>
                          <a:pt x="162" y="230"/>
                        </a:lnTo>
                        <a:lnTo>
                          <a:pt x="153" y="230"/>
                        </a:lnTo>
                        <a:lnTo>
                          <a:pt x="147" y="230"/>
                        </a:lnTo>
                        <a:lnTo>
                          <a:pt x="147" y="234"/>
                        </a:lnTo>
                        <a:lnTo>
                          <a:pt x="145" y="236"/>
                        </a:lnTo>
                        <a:lnTo>
                          <a:pt x="143" y="234"/>
                        </a:lnTo>
                        <a:lnTo>
                          <a:pt x="139" y="232"/>
                        </a:lnTo>
                        <a:lnTo>
                          <a:pt x="145" y="227"/>
                        </a:lnTo>
                        <a:lnTo>
                          <a:pt x="145" y="223"/>
                        </a:lnTo>
                        <a:lnTo>
                          <a:pt x="139" y="217"/>
                        </a:lnTo>
                        <a:lnTo>
                          <a:pt x="139" y="215"/>
                        </a:lnTo>
                        <a:lnTo>
                          <a:pt x="134" y="213"/>
                        </a:lnTo>
                        <a:lnTo>
                          <a:pt x="132" y="211"/>
                        </a:lnTo>
                        <a:lnTo>
                          <a:pt x="130" y="211"/>
                        </a:lnTo>
                        <a:lnTo>
                          <a:pt x="128" y="211"/>
                        </a:lnTo>
                        <a:lnTo>
                          <a:pt x="126" y="211"/>
                        </a:lnTo>
                        <a:lnTo>
                          <a:pt x="124" y="211"/>
                        </a:lnTo>
                        <a:lnTo>
                          <a:pt x="128" y="211"/>
                        </a:lnTo>
                        <a:lnTo>
                          <a:pt x="128" y="211"/>
                        </a:lnTo>
                        <a:lnTo>
                          <a:pt x="132" y="211"/>
                        </a:lnTo>
                        <a:lnTo>
                          <a:pt x="134" y="211"/>
                        </a:lnTo>
                        <a:lnTo>
                          <a:pt x="134" y="213"/>
                        </a:lnTo>
                        <a:lnTo>
                          <a:pt x="137" y="213"/>
                        </a:lnTo>
                        <a:lnTo>
                          <a:pt x="139" y="213"/>
                        </a:lnTo>
                        <a:lnTo>
                          <a:pt x="134" y="206"/>
                        </a:lnTo>
                        <a:lnTo>
                          <a:pt x="132" y="202"/>
                        </a:lnTo>
                        <a:lnTo>
                          <a:pt x="132" y="200"/>
                        </a:lnTo>
                        <a:lnTo>
                          <a:pt x="134" y="200"/>
                        </a:lnTo>
                        <a:lnTo>
                          <a:pt x="132" y="198"/>
                        </a:lnTo>
                        <a:lnTo>
                          <a:pt x="130" y="196"/>
                        </a:lnTo>
                        <a:lnTo>
                          <a:pt x="130" y="196"/>
                        </a:lnTo>
                        <a:lnTo>
                          <a:pt x="126" y="190"/>
                        </a:lnTo>
                        <a:lnTo>
                          <a:pt x="122" y="187"/>
                        </a:lnTo>
                        <a:lnTo>
                          <a:pt x="115" y="185"/>
                        </a:lnTo>
                        <a:lnTo>
                          <a:pt x="115" y="183"/>
                        </a:lnTo>
                        <a:lnTo>
                          <a:pt x="113" y="183"/>
                        </a:lnTo>
                        <a:lnTo>
                          <a:pt x="111" y="175"/>
                        </a:lnTo>
                        <a:lnTo>
                          <a:pt x="109" y="171"/>
                        </a:lnTo>
                        <a:lnTo>
                          <a:pt x="107" y="162"/>
                        </a:lnTo>
                        <a:lnTo>
                          <a:pt x="105" y="160"/>
                        </a:lnTo>
                        <a:lnTo>
                          <a:pt x="103" y="160"/>
                        </a:lnTo>
                        <a:lnTo>
                          <a:pt x="99" y="152"/>
                        </a:lnTo>
                        <a:lnTo>
                          <a:pt x="94" y="149"/>
                        </a:lnTo>
                        <a:lnTo>
                          <a:pt x="92" y="147"/>
                        </a:lnTo>
                        <a:lnTo>
                          <a:pt x="88" y="145"/>
                        </a:lnTo>
                        <a:lnTo>
                          <a:pt x="86" y="147"/>
                        </a:lnTo>
                        <a:lnTo>
                          <a:pt x="82" y="149"/>
                        </a:lnTo>
                        <a:lnTo>
                          <a:pt x="78" y="147"/>
                        </a:lnTo>
                        <a:lnTo>
                          <a:pt x="75" y="149"/>
                        </a:lnTo>
                        <a:lnTo>
                          <a:pt x="71" y="147"/>
                        </a:lnTo>
                        <a:lnTo>
                          <a:pt x="71" y="145"/>
                        </a:lnTo>
                        <a:lnTo>
                          <a:pt x="73" y="147"/>
                        </a:lnTo>
                        <a:lnTo>
                          <a:pt x="78" y="147"/>
                        </a:lnTo>
                        <a:lnTo>
                          <a:pt x="82" y="145"/>
                        </a:lnTo>
                        <a:lnTo>
                          <a:pt x="82" y="143"/>
                        </a:lnTo>
                        <a:lnTo>
                          <a:pt x="86" y="143"/>
                        </a:lnTo>
                        <a:lnTo>
                          <a:pt x="90" y="141"/>
                        </a:lnTo>
                        <a:lnTo>
                          <a:pt x="86" y="139"/>
                        </a:lnTo>
                        <a:lnTo>
                          <a:pt x="86" y="137"/>
                        </a:lnTo>
                        <a:lnTo>
                          <a:pt x="84" y="135"/>
                        </a:lnTo>
                        <a:lnTo>
                          <a:pt x="80" y="139"/>
                        </a:lnTo>
                        <a:lnTo>
                          <a:pt x="80" y="137"/>
                        </a:lnTo>
                        <a:lnTo>
                          <a:pt x="82" y="135"/>
                        </a:lnTo>
                        <a:lnTo>
                          <a:pt x="88" y="135"/>
                        </a:lnTo>
                        <a:lnTo>
                          <a:pt x="90" y="133"/>
                        </a:lnTo>
                        <a:lnTo>
                          <a:pt x="90" y="131"/>
                        </a:lnTo>
                        <a:lnTo>
                          <a:pt x="92" y="128"/>
                        </a:lnTo>
                        <a:lnTo>
                          <a:pt x="94" y="124"/>
                        </a:lnTo>
                        <a:lnTo>
                          <a:pt x="96" y="122"/>
                        </a:lnTo>
                        <a:lnTo>
                          <a:pt x="96" y="120"/>
                        </a:lnTo>
                        <a:lnTo>
                          <a:pt x="99" y="116"/>
                        </a:lnTo>
                        <a:lnTo>
                          <a:pt x="96" y="116"/>
                        </a:lnTo>
                        <a:lnTo>
                          <a:pt x="99" y="109"/>
                        </a:lnTo>
                        <a:lnTo>
                          <a:pt x="103" y="107"/>
                        </a:lnTo>
                        <a:lnTo>
                          <a:pt x="103" y="105"/>
                        </a:lnTo>
                        <a:lnTo>
                          <a:pt x="99" y="101"/>
                        </a:lnTo>
                        <a:lnTo>
                          <a:pt x="96" y="101"/>
                        </a:lnTo>
                        <a:lnTo>
                          <a:pt x="88" y="101"/>
                        </a:lnTo>
                        <a:lnTo>
                          <a:pt x="84" y="101"/>
                        </a:lnTo>
                        <a:lnTo>
                          <a:pt x="82" y="101"/>
                        </a:lnTo>
                        <a:lnTo>
                          <a:pt x="80" y="101"/>
                        </a:lnTo>
                        <a:lnTo>
                          <a:pt x="78" y="101"/>
                        </a:lnTo>
                        <a:lnTo>
                          <a:pt x="75" y="101"/>
                        </a:lnTo>
                        <a:lnTo>
                          <a:pt x="75" y="101"/>
                        </a:lnTo>
                        <a:lnTo>
                          <a:pt x="71" y="103"/>
                        </a:lnTo>
                        <a:lnTo>
                          <a:pt x="69" y="105"/>
                        </a:lnTo>
                        <a:lnTo>
                          <a:pt x="67" y="105"/>
                        </a:lnTo>
                        <a:lnTo>
                          <a:pt x="65" y="105"/>
                        </a:lnTo>
                        <a:lnTo>
                          <a:pt x="65" y="105"/>
                        </a:lnTo>
                        <a:lnTo>
                          <a:pt x="67" y="101"/>
                        </a:lnTo>
                        <a:lnTo>
                          <a:pt x="69" y="97"/>
                        </a:lnTo>
                        <a:lnTo>
                          <a:pt x="67" y="99"/>
                        </a:lnTo>
                        <a:lnTo>
                          <a:pt x="65" y="97"/>
                        </a:lnTo>
                        <a:lnTo>
                          <a:pt x="67" y="97"/>
                        </a:lnTo>
                        <a:lnTo>
                          <a:pt x="67" y="95"/>
                        </a:lnTo>
                        <a:lnTo>
                          <a:pt x="75" y="88"/>
                        </a:lnTo>
                        <a:lnTo>
                          <a:pt x="78" y="84"/>
                        </a:lnTo>
                        <a:lnTo>
                          <a:pt x="80" y="84"/>
                        </a:lnTo>
                        <a:lnTo>
                          <a:pt x="82" y="80"/>
                        </a:lnTo>
                        <a:lnTo>
                          <a:pt x="80" y="78"/>
                        </a:lnTo>
                        <a:lnTo>
                          <a:pt x="82" y="76"/>
                        </a:lnTo>
                        <a:lnTo>
                          <a:pt x="82" y="74"/>
                        </a:lnTo>
                        <a:lnTo>
                          <a:pt x="78" y="74"/>
                        </a:lnTo>
                        <a:lnTo>
                          <a:pt x="75" y="76"/>
                        </a:lnTo>
                        <a:lnTo>
                          <a:pt x="73" y="76"/>
                        </a:lnTo>
                        <a:lnTo>
                          <a:pt x="69" y="78"/>
                        </a:lnTo>
                        <a:lnTo>
                          <a:pt x="67" y="76"/>
                        </a:lnTo>
                        <a:lnTo>
                          <a:pt x="63" y="78"/>
                        </a:lnTo>
                        <a:lnTo>
                          <a:pt x="61" y="78"/>
                        </a:lnTo>
                        <a:lnTo>
                          <a:pt x="61" y="80"/>
                        </a:lnTo>
                        <a:lnTo>
                          <a:pt x="61" y="78"/>
                        </a:lnTo>
                        <a:lnTo>
                          <a:pt x="59" y="78"/>
                        </a:lnTo>
                        <a:lnTo>
                          <a:pt x="54" y="80"/>
                        </a:lnTo>
                        <a:lnTo>
                          <a:pt x="56" y="78"/>
                        </a:lnTo>
                        <a:lnTo>
                          <a:pt x="52" y="76"/>
                        </a:lnTo>
                        <a:lnTo>
                          <a:pt x="50" y="78"/>
                        </a:lnTo>
                        <a:lnTo>
                          <a:pt x="50" y="80"/>
                        </a:lnTo>
                        <a:lnTo>
                          <a:pt x="50" y="82"/>
                        </a:lnTo>
                        <a:lnTo>
                          <a:pt x="50" y="82"/>
                        </a:lnTo>
                        <a:lnTo>
                          <a:pt x="50" y="84"/>
                        </a:lnTo>
                        <a:lnTo>
                          <a:pt x="46" y="86"/>
                        </a:lnTo>
                        <a:lnTo>
                          <a:pt x="48" y="88"/>
                        </a:lnTo>
                        <a:lnTo>
                          <a:pt x="46" y="90"/>
                        </a:lnTo>
                        <a:lnTo>
                          <a:pt x="44" y="90"/>
                        </a:lnTo>
                        <a:lnTo>
                          <a:pt x="48" y="95"/>
                        </a:lnTo>
                        <a:lnTo>
                          <a:pt x="50" y="97"/>
                        </a:lnTo>
                        <a:lnTo>
                          <a:pt x="46" y="95"/>
                        </a:lnTo>
                        <a:lnTo>
                          <a:pt x="44" y="97"/>
                        </a:lnTo>
                        <a:lnTo>
                          <a:pt x="42" y="95"/>
                        </a:lnTo>
                        <a:lnTo>
                          <a:pt x="42" y="95"/>
                        </a:lnTo>
                        <a:lnTo>
                          <a:pt x="42" y="97"/>
                        </a:lnTo>
                        <a:lnTo>
                          <a:pt x="42" y="99"/>
                        </a:lnTo>
                        <a:lnTo>
                          <a:pt x="40" y="97"/>
                        </a:lnTo>
                        <a:lnTo>
                          <a:pt x="37" y="99"/>
                        </a:lnTo>
                        <a:lnTo>
                          <a:pt x="40" y="101"/>
                        </a:lnTo>
                        <a:lnTo>
                          <a:pt x="40" y="103"/>
                        </a:lnTo>
                        <a:lnTo>
                          <a:pt x="42" y="105"/>
                        </a:lnTo>
                        <a:lnTo>
                          <a:pt x="44" y="105"/>
                        </a:lnTo>
                        <a:lnTo>
                          <a:pt x="42" y="105"/>
                        </a:lnTo>
                        <a:lnTo>
                          <a:pt x="37" y="105"/>
                        </a:lnTo>
                        <a:lnTo>
                          <a:pt x="40" y="109"/>
                        </a:lnTo>
                        <a:lnTo>
                          <a:pt x="40" y="109"/>
                        </a:lnTo>
                        <a:lnTo>
                          <a:pt x="44" y="109"/>
                        </a:lnTo>
                        <a:lnTo>
                          <a:pt x="40" y="112"/>
                        </a:lnTo>
                        <a:lnTo>
                          <a:pt x="40" y="112"/>
                        </a:lnTo>
                        <a:lnTo>
                          <a:pt x="42" y="114"/>
                        </a:lnTo>
                        <a:lnTo>
                          <a:pt x="44" y="112"/>
                        </a:lnTo>
                        <a:lnTo>
                          <a:pt x="44" y="112"/>
                        </a:lnTo>
                        <a:lnTo>
                          <a:pt x="44" y="114"/>
                        </a:lnTo>
                        <a:lnTo>
                          <a:pt x="42" y="114"/>
                        </a:lnTo>
                        <a:lnTo>
                          <a:pt x="42" y="114"/>
                        </a:lnTo>
                        <a:lnTo>
                          <a:pt x="42" y="116"/>
                        </a:lnTo>
                        <a:lnTo>
                          <a:pt x="42" y="116"/>
                        </a:lnTo>
                        <a:lnTo>
                          <a:pt x="40" y="118"/>
                        </a:lnTo>
                        <a:lnTo>
                          <a:pt x="40" y="118"/>
                        </a:lnTo>
                        <a:lnTo>
                          <a:pt x="42" y="120"/>
                        </a:lnTo>
                        <a:lnTo>
                          <a:pt x="42" y="122"/>
                        </a:lnTo>
                        <a:lnTo>
                          <a:pt x="37" y="120"/>
                        </a:lnTo>
                        <a:lnTo>
                          <a:pt x="37" y="122"/>
                        </a:lnTo>
                        <a:lnTo>
                          <a:pt x="40" y="124"/>
                        </a:lnTo>
                        <a:lnTo>
                          <a:pt x="37" y="124"/>
                        </a:lnTo>
                        <a:lnTo>
                          <a:pt x="35" y="126"/>
                        </a:lnTo>
                        <a:lnTo>
                          <a:pt x="33" y="126"/>
                        </a:lnTo>
                        <a:lnTo>
                          <a:pt x="31" y="128"/>
                        </a:lnTo>
                        <a:lnTo>
                          <a:pt x="33" y="128"/>
                        </a:lnTo>
                        <a:lnTo>
                          <a:pt x="35" y="128"/>
                        </a:lnTo>
                        <a:lnTo>
                          <a:pt x="37" y="128"/>
                        </a:lnTo>
                        <a:lnTo>
                          <a:pt x="37" y="131"/>
                        </a:lnTo>
                        <a:lnTo>
                          <a:pt x="35" y="131"/>
                        </a:lnTo>
                        <a:lnTo>
                          <a:pt x="37" y="133"/>
                        </a:lnTo>
                        <a:lnTo>
                          <a:pt x="40" y="133"/>
                        </a:lnTo>
                        <a:lnTo>
                          <a:pt x="40" y="135"/>
                        </a:lnTo>
                        <a:lnTo>
                          <a:pt x="48" y="126"/>
                        </a:lnTo>
                        <a:lnTo>
                          <a:pt x="48" y="128"/>
                        </a:lnTo>
                        <a:lnTo>
                          <a:pt x="48" y="128"/>
                        </a:lnTo>
                        <a:lnTo>
                          <a:pt x="46" y="131"/>
                        </a:lnTo>
                        <a:lnTo>
                          <a:pt x="44" y="135"/>
                        </a:lnTo>
                        <a:lnTo>
                          <a:pt x="44" y="135"/>
                        </a:lnTo>
                        <a:lnTo>
                          <a:pt x="42" y="141"/>
                        </a:lnTo>
                        <a:lnTo>
                          <a:pt x="44" y="141"/>
                        </a:lnTo>
                        <a:lnTo>
                          <a:pt x="42" y="147"/>
                        </a:lnTo>
                        <a:lnTo>
                          <a:pt x="42" y="149"/>
                        </a:lnTo>
                        <a:lnTo>
                          <a:pt x="40" y="152"/>
                        </a:lnTo>
                        <a:lnTo>
                          <a:pt x="42" y="154"/>
                        </a:lnTo>
                        <a:lnTo>
                          <a:pt x="42" y="154"/>
                        </a:lnTo>
                        <a:lnTo>
                          <a:pt x="40" y="158"/>
                        </a:lnTo>
                        <a:lnTo>
                          <a:pt x="40" y="164"/>
                        </a:lnTo>
                        <a:lnTo>
                          <a:pt x="37" y="164"/>
                        </a:lnTo>
                        <a:lnTo>
                          <a:pt x="37" y="166"/>
                        </a:lnTo>
                        <a:lnTo>
                          <a:pt x="42" y="166"/>
                        </a:lnTo>
                        <a:lnTo>
                          <a:pt x="42" y="164"/>
                        </a:lnTo>
                        <a:lnTo>
                          <a:pt x="44" y="160"/>
                        </a:lnTo>
                        <a:lnTo>
                          <a:pt x="44" y="156"/>
                        </a:lnTo>
                        <a:lnTo>
                          <a:pt x="46" y="154"/>
                        </a:lnTo>
                        <a:lnTo>
                          <a:pt x="44" y="147"/>
                        </a:lnTo>
                        <a:lnTo>
                          <a:pt x="46" y="147"/>
                        </a:lnTo>
                        <a:lnTo>
                          <a:pt x="50" y="141"/>
                        </a:lnTo>
                        <a:lnTo>
                          <a:pt x="46" y="147"/>
                        </a:lnTo>
                        <a:lnTo>
                          <a:pt x="46" y="152"/>
                        </a:lnTo>
                        <a:lnTo>
                          <a:pt x="48" y="152"/>
                        </a:lnTo>
                        <a:lnTo>
                          <a:pt x="48" y="149"/>
                        </a:lnTo>
                        <a:lnTo>
                          <a:pt x="50" y="147"/>
                        </a:lnTo>
                        <a:lnTo>
                          <a:pt x="50" y="152"/>
                        </a:lnTo>
                        <a:lnTo>
                          <a:pt x="52" y="147"/>
                        </a:lnTo>
                        <a:lnTo>
                          <a:pt x="52" y="143"/>
                        </a:lnTo>
                        <a:lnTo>
                          <a:pt x="54" y="143"/>
                        </a:lnTo>
                        <a:lnTo>
                          <a:pt x="54" y="147"/>
                        </a:lnTo>
                        <a:lnTo>
                          <a:pt x="59" y="149"/>
                        </a:lnTo>
                        <a:lnTo>
                          <a:pt x="54" y="149"/>
                        </a:lnTo>
                        <a:lnTo>
                          <a:pt x="52" y="154"/>
                        </a:lnTo>
                        <a:lnTo>
                          <a:pt x="54" y="158"/>
                        </a:lnTo>
                        <a:lnTo>
                          <a:pt x="56" y="158"/>
                        </a:lnTo>
                        <a:lnTo>
                          <a:pt x="56" y="162"/>
                        </a:lnTo>
                        <a:lnTo>
                          <a:pt x="54" y="166"/>
                        </a:lnTo>
                        <a:lnTo>
                          <a:pt x="50" y="175"/>
                        </a:lnTo>
                        <a:lnTo>
                          <a:pt x="52" y="177"/>
                        </a:lnTo>
                        <a:lnTo>
                          <a:pt x="48" y="177"/>
                        </a:lnTo>
                        <a:lnTo>
                          <a:pt x="48" y="181"/>
                        </a:lnTo>
                        <a:lnTo>
                          <a:pt x="52" y="185"/>
                        </a:lnTo>
                        <a:lnTo>
                          <a:pt x="52" y="181"/>
                        </a:lnTo>
                        <a:lnTo>
                          <a:pt x="54" y="179"/>
                        </a:lnTo>
                        <a:lnTo>
                          <a:pt x="61" y="185"/>
                        </a:lnTo>
                        <a:lnTo>
                          <a:pt x="61" y="181"/>
                        </a:lnTo>
                        <a:lnTo>
                          <a:pt x="59" y="179"/>
                        </a:lnTo>
                        <a:lnTo>
                          <a:pt x="61" y="179"/>
                        </a:lnTo>
                        <a:lnTo>
                          <a:pt x="65" y="181"/>
                        </a:lnTo>
                        <a:lnTo>
                          <a:pt x="69" y="181"/>
                        </a:lnTo>
                        <a:lnTo>
                          <a:pt x="69" y="179"/>
                        </a:lnTo>
                        <a:lnTo>
                          <a:pt x="73" y="179"/>
                        </a:lnTo>
                        <a:lnTo>
                          <a:pt x="75" y="177"/>
                        </a:lnTo>
                        <a:lnTo>
                          <a:pt x="84" y="177"/>
                        </a:lnTo>
                        <a:lnTo>
                          <a:pt x="78" y="179"/>
                        </a:lnTo>
                        <a:lnTo>
                          <a:pt x="73" y="190"/>
                        </a:lnTo>
                        <a:lnTo>
                          <a:pt x="80" y="198"/>
                        </a:lnTo>
                        <a:lnTo>
                          <a:pt x="82" y="196"/>
                        </a:lnTo>
                        <a:lnTo>
                          <a:pt x="82" y="202"/>
                        </a:lnTo>
                        <a:lnTo>
                          <a:pt x="84" y="198"/>
                        </a:lnTo>
                        <a:lnTo>
                          <a:pt x="88" y="198"/>
                        </a:lnTo>
                        <a:lnTo>
                          <a:pt x="86" y="202"/>
                        </a:lnTo>
                        <a:lnTo>
                          <a:pt x="88" y="204"/>
                        </a:lnTo>
                        <a:lnTo>
                          <a:pt x="84" y="206"/>
                        </a:lnTo>
                        <a:lnTo>
                          <a:pt x="86" y="213"/>
                        </a:lnTo>
                        <a:lnTo>
                          <a:pt x="84" y="217"/>
                        </a:lnTo>
                        <a:lnTo>
                          <a:pt x="86" y="219"/>
                        </a:lnTo>
                        <a:lnTo>
                          <a:pt x="88" y="221"/>
                        </a:lnTo>
                        <a:lnTo>
                          <a:pt x="90" y="221"/>
                        </a:lnTo>
                        <a:lnTo>
                          <a:pt x="90" y="223"/>
                        </a:lnTo>
                        <a:lnTo>
                          <a:pt x="86" y="223"/>
                        </a:lnTo>
                        <a:lnTo>
                          <a:pt x="84" y="221"/>
                        </a:lnTo>
                        <a:lnTo>
                          <a:pt x="82" y="221"/>
                        </a:lnTo>
                        <a:lnTo>
                          <a:pt x="84" y="223"/>
                        </a:lnTo>
                        <a:lnTo>
                          <a:pt x="86" y="225"/>
                        </a:lnTo>
                        <a:lnTo>
                          <a:pt x="84" y="225"/>
                        </a:lnTo>
                        <a:lnTo>
                          <a:pt x="80" y="221"/>
                        </a:lnTo>
                        <a:lnTo>
                          <a:pt x="73" y="223"/>
                        </a:lnTo>
                        <a:lnTo>
                          <a:pt x="71" y="223"/>
                        </a:lnTo>
                        <a:lnTo>
                          <a:pt x="65" y="227"/>
                        </a:lnTo>
                        <a:lnTo>
                          <a:pt x="61" y="232"/>
                        </a:lnTo>
                        <a:lnTo>
                          <a:pt x="56" y="234"/>
                        </a:lnTo>
                        <a:lnTo>
                          <a:pt x="54" y="238"/>
                        </a:lnTo>
                        <a:lnTo>
                          <a:pt x="56" y="238"/>
                        </a:lnTo>
                        <a:lnTo>
                          <a:pt x="59" y="238"/>
                        </a:lnTo>
                        <a:lnTo>
                          <a:pt x="59" y="236"/>
                        </a:lnTo>
                        <a:lnTo>
                          <a:pt x="67" y="234"/>
                        </a:lnTo>
                        <a:lnTo>
                          <a:pt x="65" y="238"/>
                        </a:lnTo>
                        <a:lnTo>
                          <a:pt x="67" y="240"/>
                        </a:lnTo>
                        <a:lnTo>
                          <a:pt x="65" y="242"/>
                        </a:lnTo>
                        <a:lnTo>
                          <a:pt x="67" y="244"/>
                        </a:lnTo>
                        <a:lnTo>
                          <a:pt x="69" y="244"/>
                        </a:lnTo>
                        <a:lnTo>
                          <a:pt x="65" y="253"/>
                        </a:lnTo>
                        <a:lnTo>
                          <a:pt x="61" y="255"/>
                        </a:lnTo>
                        <a:lnTo>
                          <a:pt x="59" y="257"/>
                        </a:lnTo>
                        <a:lnTo>
                          <a:pt x="56" y="257"/>
                        </a:lnTo>
                        <a:lnTo>
                          <a:pt x="52" y="259"/>
                        </a:lnTo>
                        <a:lnTo>
                          <a:pt x="50" y="259"/>
                        </a:lnTo>
                        <a:lnTo>
                          <a:pt x="44" y="263"/>
                        </a:lnTo>
                        <a:lnTo>
                          <a:pt x="48" y="263"/>
                        </a:lnTo>
                        <a:lnTo>
                          <a:pt x="48" y="265"/>
                        </a:lnTo>
                        <a:lnTo>
                          <a:pt x="46" y="268"/>
                        </a:lnTo>
                        <a:lnTo>
                          <a:pt x="50" y="268"/>
                        </a:lnTo>
                        <a:lnTo>
                          <a:pt x="50" y="270"/>
                        </a:lnTo>
                        <a:lnTo>
                          <a:pt x="50" y="270"/>
                        </a:lnTo>
                        <a:lnTo>
                          <a:pt x="54" y="270"/>
                        </a:lnTo>
                        <a:lnTo>
                          <a:pt x="56" y="268"/>
                        </a:lnTo>
                        <a:lnTo>
                          <a:pt x="63" y="265"/>
                        </a:lnTo>
                        <a:lnTo>
                          <a:pt x="63" y="268"/>
                        </a:lnTo>
                        <a:lnTo>
                          <a:pt x="67" y="270"/>
                        </a:lnTo>
                        <a:lnTo>
                          <a:pt x="63" y="270"/>
                        </a:lnTo>
                        <a:lnTo>
                          <a:pt x="63" y="272"/>
                        </a:lnTo>
                        <a:lnTo>
                          <a:pt x="69" y="272"/>
                        </a:lnTo>
                        <a:lnTo>
                          <a:pt x="69" y="272"/>
                        </a:lnTo>
                        <a:lnTo>
                          <a:pt x="71" y="270"/>
                        </a:lnTo>
                        <a:lnTo>
                          <a:pt x="73" y="274"/>
                        </a:lnTo>
                        <a:lnTo>
                          <a:pt x="78" y="276"/>
                        </a:lnTo>
                        <a:lnTo>
                          <a:pt x="84" y="276"/>
                        </a:lnTo>
                        <a:lnTo>
                          <a:pt x="84" y="274"/>
                        </a:lnTo>
                        <a:lnTo>
                          <a:pt x="88" y="272"/>
                        </a:lnTo>
                        <a:lnTo>
                          <a:pt x="92" y="272"/>
                        </a:lnTo>
                        <a:lnTo>
                          <a:pt x="94" y="270"/>
                        </a:lnTo>
                        <a:lnTo>
                          <a:pt x="96" y="268"/>
                        </a:lnTo>
                        <a:lnTo>
                          <a:pt x="92" y="272"/>
                        </a:lnTo>
                        <a:lnTo>
                          <a:pt x="88" y="278"/>
                        </a:lnTo>
                        <a:lnTo>
                          <a:pt x="88" y="282"/>
                        </a:lnTo>
                        <a:lnTo>
                          <a:pt x="84" y="282"/>
                        </a:lnTo>
                        <a:lnTo>
                          <a:pt x="82" y="282"/>
                        </a:lnTo>
                        <a:lnTo>
                          <a:pt x="78" y="282"/>
                        </a:lnTo>
                        <a:lnTo>
                          <a:pt x="69" y="280"/>
                        </a:lnTo>
                        <a:lnTo>
                          <a:pt x="65" y="282"/>
                        </a:lnTo>
                        <a:lnTo>
                          <a:pt x="65" y="284"/>
                        </a:lnTo>
                        <a:lnTo>
                          <a:pt x="63" y="289"/>
                        </a:lnTo>
                        <a:lnTo>
                          <a:pt x="59" y="289"/>
                        </a:lnTo>
                        <a:lnTo>
                          <a:pt x="59" y="295"/>
                        </a:lnTo>
                        <a:lnTo>
                          <a:pt x="54" y="297"/>
                        </a:lnTo>
                        <a:lnTo>
                          <a:pt x="54" y="299"/>
                        </a:lnTo>
                        <a:lnTo>
                          <a:pt x="50" y="299"/>
                        </a:lnTo>
                        <a:lnTo>
                          <a:pt x="48" y="303"/>
                        </a:lnTo>
                        <a:lnTo>
                          <a:pt x="48" y="303"/>
                        </a:lnTo>
                        <a:lnTo>
                          <a:pt x="46" y="305"/>
                        </a:lnTo>
                        <a:lnTo>
                          <a:pt x="42" y="310"/>
                        </a:lnTo>
                        <a:lnTo>
                          <a:pt x="40" y="310"/>
                        </a:lnTo>
                        <a:lnTo>
                          <a:pt x="35" y="312"/>
                        </a:lnTo>
                        <a:lnTo>
                          <a:pt x="35" y="314"/>
                        </a:lnTo>
                        <a:lnTo>
                          <a:pt x="40" y="314"/>
                        </a:lnTo>
                        <a:lnTo>
                          <a:pt x="40" y="312"/>
                        </a:lnTo>
                        <a:lnTo>
                          <a:pt x="44" y="312"/>
                        </a:lnTo>
                        <a:lnTo>
                          <a:pt x="46" y="316"/>
                        </a:lnTo>
                        <a:close/>
                      </a:path>
                    </a:pathLst>
                  </a:custGeom>
                  <a:solidFill>
                    <a:srgbClr val="BFBFBF"/>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41" name="Freeform 77">
                    <a:extLst>
                      <a:ext uri="{FF2B5EF4-FFF2-40B4-BE49-F238E27FC236}">
                        <a16:creationId xmlns:a16="http://schemas.microsoft.com/office/drawing/2014/main" id="{964AEB4C-EB07-4F24-BA9D-079153425542}"/>
                      </a:ext>
                    </a:extLst>
                  </p:cNvPr>
                  <p:cNvSpPr>
                    <a:spLocks noEditPoints="1"/>
                  </p:cNvSpPr>
                  <p:nvPr/>
                </p:nvSpPr>
                <p:spPr bwMode="auto">
                  <a:xfrm>
                    <a:off x="4412347" y="3297740"/>
                    <a:ext cx="359064" cy="335587"/>
                  </a:xfrm>
                  <a:custGeom>
                    <a:avLst/>
                    <a:gdLst>
                      <a:gd name="T0" fmla="*/ 205 w 260"/>
                      <a:gd name="T1" fmla="*/ 118 h 243"/>
                      <a:gd name="T2" fmla="*/ 188 w 260"/>
                      <a:gd name="T3" fmla="*/ 127 h 243"/>
                      <a:gd name="T4" fmla="*/ 194 w 260"/>
                      <a:gd name="T5" fmla="*/ 114 h 243"/>
                      <a:gd name="T6" fmla="*/ 209 w 260"/>
                      <a:gd name="T7" fmla="*/ 93 h 243"/>
                      <a:gd name="T8" fmla="*/ 215 w 260"/>
                      <a:gd name="T9" fmla="*/ 91 h 243"/>
                      <a:gd name="T10" fmla="*/ 220 w 260"/>
                      <a:gd name="T11" fmla="*/ 70 h 243"/>
                      <a:gd name="T12" fmla="*/ 224 w 260"/>
                      <a:gd name="T13" fmla="*/ 53 h 243"/>
                      <a:gd name="T14" fmla="*/ 207 w 260"/>
                      <a:gd name="T15" fmla="*/ 51 h 243"/>
                      <a:gd name="T16" fmla="*/ 192 w 260"/>
                      <a:gd name="T17" fmla="*/ 45 h 243"/>
                      <a:gd name="T18" fmla="*/ 177 w 260"/>
                      <a:gd name="T19" fmla="*/ 38 h 243"/>
                      <a:gd name="T20" fmla="*/ 163 w 260"/>
                      <a:gd name="T21" fmla="*/ 30 h 243"/>
                      <a:gd name="T22" fmla="*/ 150 w 260"/>
                      <a:gd name="T23" fmla="*/ 19 h 243"/>
                      <a:gd name="T24" fmla="*/ 135 w 260"/>
                      <a:gd name="T25" fmla="*/ 2 h 243"/>
                      <a:gd name="T26" fmla="*/ 118 w 260"/>
                      <a:gd name="T27" fmla="*/ 7 h 243"/>
                      <a:gd name="T28" fmla="*/ 112 w 260"/>
                      <a:gd name="T29" fmla="*/ 30 h 243"/>
                      <a:gd name="T30" fmla="*/ 89 w 260"/>
                      <a:gd name="T31" fmla="*/ 38 h 243"/>
                      <a:gd name="T32" fmla="*/ 74 w 260"/>
                      <a:gd name="T33" fmla="*/ 47 h 243"/>
                      <a:gd name="T34" fmla="*/ 66 w 260"/>
                      <a:gd name="T35" fmla="*/ 38 h 243"/>
                      <a:gd name="T36" fmla="*/ 55 w 260"/>
                      <a:gd name="T37" fmla="*/ 40 h 243"/>
                      <a:gd name="T38" fmla="*/ 59 w 260"/>
                      <a:gd name="T39" fmla="*/ 57 h 243"/>
                      <a:gd name="T40" fmla="*/ 49 w 260"/>
                      <a:gd name="T41" fmla="*/ 64 h 243"/>
                      <a:gd name="T42" fmla="*/ 32 w 260"/>
                      <a:gd name="T43" fmla="*/ 57 h 243"/>
                      <a:gd name="T44" fmla="*/ 17 w 260"/>
                      <a:gd name="T45" fmla="*/ 61 h 243"/>
                      <a:gd name="T46" fmla="*/ 2 w 260"/>
                      <a:gd name="T47" fmla="*/ 72 h 243"/>
                      <a:gd name="T48" fmla="*/ 5 w 260"/>
                      <a:gd name="T49" fmla="*/ 72 h 243"/>
                      <a:gd name="T50" fmla="*/ 7 w 260"/>
                      <a:gd name="T51" fmla="*/ 76 h 243"/>
                      <a:gd name="T52" fmla="*/ 9 w 260"/>
                      <a:gd name="T53" fmla="*/ 87 h 243"/>
                      <a:gd name="T54" fmla="*/ 26 w 260"/>
                      <a:gd name="T55" fmla="*/ 89 h 243"/>
                      <a:gd name="T56" fmla="*/ 36 w 260"/>
                      <a:gd name="T57" fmla="*/ 91 h 243"/>
                      <a:gd name="T58" fmla="*/ 45 w 260"/>
                      <a:gd name="T59" fmla="*/ 99 h 243"/>
                      <a:gd name="T60" fmla="*/ 53 w 260"/>
                      <a:gd name="T61" fmla="*/ 99 h 243"/>
                      <a:gd name="T62" fmla="*/ 49 w 260"/>
                      <a:gd name="T63" fmla="*/ 110 h 243"/>
                      <a:gd name="T64" fmla="*/ 68 w 260"/>
                      <a:gd name="T65" fmla="*/ 123 h 243"/>
                      <a:gd name="T66" fmla="*/ 66 w 260"/>
                      <a:gd name="T67" fmla="*/ 137 h 243"/>
                      <a:gd name="T68" fmla="*/ 72 w 260"/>
                      <a:gd name="T69" fmla="*/ 144 h 243"/>
                      <a:gd name="T70" fmla="*/ 68 w 260"/>
                      <a:gd name="T71" fmla="*/ 163 h 243"/>
                      <a:gd name="T72" fmla="*/ 59 w 260"/>
                      <a:gd name="T73" fmla="*/ 194 h 243"/>
                      <a:gd name="T74" fmla="*/ 68 w 260"/>
                      <a:gd name="T75" fmla="*/ 203 h 243"/>
                      <a:gd name="T76" fmla="*/ 95 w 260"/>
                      <a:gd name="T77" fmla="*/ 213 h 243"/>
                      <a:gd name="T78" fmla="*/ 118 w 260"/>
                      <a:gd name="T79" fmla="*/ 211 h 243"/>
                      <a:gd name="T80" fmla="*/ 142 w 260"/>
                      <a:gd name="T81" fmla="*/ 217 h 243"/>
                      <a:gd name="T82" fmla="*/ 154 w 260"/>
                      <a:gd name="T83" fmla="*/ 190 h 243"/>
                      <a:gd name="T84" fmla="*/ 171 w 260"/>
                      <a:gd name="T85" fmla="*/ 194 h 243"/>
                      <a:gd name="T86" fmla="*/ 201 w 260"/>
                      <a:gd name="T87" fmla="*/ 203 h 243"/>
                      <a:gd name="T88" fmla="*/ 222 w 260"/>
                      <a:gd name="T89" fmla="*/ 184 h 243"/>
                      <a:gd name="T90" fmla="*/ 209 w 260"/>
                      <a:gd name="T91" fmla="*/ 158 h 243"/>
                      <a:gd name="T92" fmla="*/ 209 w 260"/>
                      <a:gd name="T93" fmla="*/ 139 h 243"/>
                      <a:gd name="T94" fmla="*/ 253 w 260"/>
                      <a:gd name="T95" fmla="*/ 243 h 243"/>
                      <a:gd name="T96" fmla="*/ 247 w 260"/>
                      <a:gd name="T97" fmla="*/ 234 h 243"/>
                      <a:gd name="T98" fmla="*/ 243 w 260"/>
                      <a:gd name="T99" fmla="*/ 228 h 243"/>
                      <a:gd name="T100" fmla="*/ 243 w 260"/>
                      <a:gd name="T101" fmla="*/ 219 h 243"/>
                      <a:gd name="T102" fmla="*/ 253 w 260"/>
                      <a:gd name="T103" fmla="*/ 211 h 243"/>
                      <a:gd name="T104" fmla="*/ 257 w 260"/>
                      <a:gd name="T105" fmla="*/ 201 h 243"/>
                      <a:gd name="T106" fmla="*/ 257 w 260"/>
                      <a:gd name="T107" fmla="*/ 23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0" h="243">
                        <a:moveTo>
                          <a:pt x="211" y="133"/>
                        </a:moveTo>
                        <a:lnTo>
                          <a:pt x="209" y="129"/>
                        </a:lnTo>
                        <a:lnTo>
                          <a:pt x="207" y="127"/>
                        </a:lnTo>
                        <a:lnTo>
                          <a:pt x="207" y="123"/>
                        </a:lnTo>
                        <a:lnTo>
                          <a:pt x="205" y="118"/>
                        </a:lnTo>
                        <a:lnTo>
                          <a:pt x="198" y="118"/>
                        </a:lnTo>
                        <a:lnTo>
                          <a:pt x="196" y="120"/>
                        </a:lnTo>
                        <a:lnTo>
                          <a:pt x="198" y="127"/>
                        </a:lnTo>
                        <a:lnTo>
                          <a:pt x="192" y="129"/>
                        </a:lnTo>
                        <a:lnTo>
                          <a:pt x="188" y="127"/>
                        </a:lnTo>
                        <a:lnTo>
                          <a:pt x="188" y="125"/>
                        </a:lnTo>
                        <a:lnTo>
                          <a:pt x="190" y="123"/>
                        </a:lnTo>
                        <a:lnTo>
                          <a:pt x="192" y="123"/>
                        </a:lnTo>
                        <a:lnTo>
                          <a:pt x="192" y="120"/>
                        </a:lnTo>
                        <a:lnTo>
                          <a:pt x="194" y="114"/>
                        </a:lnTo>
                        <a:lnTo>
                          <a:pt x="198" y="106"/>
                        </a:lnTo>
                        <a:lnTo>
                          <a:pt x="201" y="104"/>
                        </a:lnTo>
                        <a:lnTo>
                          <a:pt x="205" y="99"/>
                        </a:lnTo>
                        <a:lnTo>
                          <a:pt x="209" y="97"/>
                        </a:lnTo>
                        <a:lnTo>
                          <a:pt x="209" y="93"/>
                        </a:lnTo>
                        <a:lnTo>
                          <a:pt x="205" y="91"/>
                        </a:lnTo>
                        <a:lnTo>
                          <a:pt x="207" y="89"/>
                        </a:lnTo>
                        <a:lnTo>
                          <a:pt x="211" y="89"/>
                        </a:lnTo>
                        <a:lnTo>
                          <a:pt x="213" y="91"/>
                        </a:lnTo>
                        <a:lnTo>
                          <a:pt x="215" y="91"/>
                        </a:lnTo>
                        <a:lnTo>
                          <a:pt x="222" y="89"/>
                        </a:lnTo>
                        <a:lnTo>
                          <a:pt x="222" y="85"/>
                        </a:lnTo>
                        <a:lnTo>
                          <a:pt x="217" y="82"/>
                        </a:lnTo>
                        <a:lnTo>
                          <a:pt x="217" y="78"/>
                        </a:lnTo>
                        <a:lnTo>
                          <a:pt x="220" y="70"/>
                        </a:lnTo>
                        <a:lnTo>
                          <a:pt x="222" y="68"/>
                        </a:lnTo>
                        <a:lnTo>
                          <a:pt x="222" y="66"/>
                        </a:lnTo>
                        <a:lnTo>
                          <a:pt x="224" y="59"/>
                        </a:lnTo>
                        <a:lnTo>
                          <a:pt x="228" y="55"/>
                        </a:lnTo>
                        <a:lnTo>
                          <a:pt x="224" y="53"/>
                        </a:lnTo>
                        <a:lnTo>
                          <a:pt x="222" y="53"/>
                        </a:lnTo>
                        <a:lnTo>
                          <a:pt x="215" y="49"/>
                        </a:lnTo>
                        <a:lnTo>
                          <a:pt x="213" y="51"/>
                        </a:lnTo>
                        <a:lnTo>
                          <a:pt x="209" y="51"/>
                        </a:lnTo>
                        <a:lnTo>
                          <a:pt x="207" y="51"/>
                        </a:lnTo>
                        <a:lnTo>
                          <a:pt x="203" y="51"/>
                        </a:lnTo>
                        <a:lnTo>
                          <a:pt x="201" y="49"/>
                        </a:lnTo>
                        <a:lnTo>
                          <a:pt x="201" y="47"/>
                        </a:lnTo>
                        <a:lnTo>
                          <a:pt x="196" y="42"/>
                        </a:lnTo>
                        <a:lnTo>
                          <a:pt x="192" y="45"/>
                        </a:lnTo>
                        <a:lnTo>
                          <a:pt x="188" y="42"/>
                        </a:lnTo>
                        <a:lnTo>
                          <a:pt x="186" y="38"/>
                        </a:lnTo>
                        <a:lnTo>
                          <a:pt x="182" y="38"/>
                        </a:lnTo>
                        <a:lnTo>
                          <a:pt x="182" y="40"/>
                        </a:lnTo>
                        <a:lnTo>
                          <a:pt x="177" y="38"/>
                        </a:lnTo>
                        <a:lnTo>
                          <a:pt x="173" y="38"/>
                        </a:lnTo>
                        <a:lnTo>
                          <a:pt x="169" y="32"/>
                        </a:lnTo>
                        <a:lnTo>
                          <a:pt x="167" y="32"/>
                        </a:lnTo>
                        <a:lnTo>
                          <a:pt x="165" y="30"/>
                        </a:lnTo>
                        <a:lnTo>
                          <a:pt x="163" y="30"/>
                        </a:lnTo>
                        <a:lnTo>
                          <a:pt x="161" y="30"/>
                        </a:lnTo>
                        <a:lnTo>
                          <a:pt x="156" y="28"/>
                        </a:lnTo>
                        <a:lnTo>
                          <a:pt x="154" y="23"/>
                        </a:lnTo>
                        <a:lnTo>
                          <a:pt x="152" y="21"/>
                        </a:lnTo>
                        <a:lnTo>
                          <a:pt x="150" y="19"/>
                        </a:lnTo>
                        <a:lnTo>
                          <a:pt x="148" y="19"/>
                        </a:lnTo>
                        <a:lnTo>
                          <a:pt x="142" y="15"/>
                        </a:lnTo>
                        <a:lnTo>
                          <a:pt x="142" y="11"/>
                        </a:lnTo>
                        <a:lnTo>
                          <a:pt x="137" y="11"/>
                        </a:lnTo>
                        <a:lnTo>
                          <a:pt x="135" y="2"/>
                        </a:lnTo>
                        <a:lnTo>
                          <a:pt x="133" y="0"/>
                        </a:lnTo>
                        <a:lnTo>
                          <a:pt x="133" y="2"/>
                        </a:lnTo>
                        <a:lnTo>
                          <a:pt x="127" y="4"/>
                        </a:lnTo>
                        <a:lnTo>
                          <a:pt x="125" y="4"/>
                        </a:lnTo>
                        <a:lnTo>
                          <a:pt x="118" y="7"/>
                        </a:lnTo>
                        <a:lnTo>
                          <a:pt x="116" y="11"/>
                        </a:lnTo>
                        <a:lnTo>
                          <a:pt x="118" y="15"/>
                        </a:lnTo>
                        <a:lnTo>
                          <a:pt x="116" y="23"/>
                        </a:lnTo>
                        <a:lnTo>
                          <a:pt x="112" y="28"/>
                        </a:lnTo>
                        <a:lnTo>
                          <a:pt x="112" y="30"/>
                        </a:lnTo>
                        <a:lnTo>
                          <a:pt x="106" y="32"/>
                        </a:lnTo>
                        <a:lnTo>
                          <a:pt x="102" y="32"/>
                        </a:lnTo>
                        <a:lnTo>
                          <a:pt x="97" y="32"/>
                        </a:lnTo>
                        <a:lnTo>
                          <a:pt x="91" y="36"/>
                        </a:lnTo>
                        <a:lnTo>
                          <a:pt x="89" y="38"/>
                        </a:lnTo>
                        <a:lnTo>
                          <a:pt x="89" y="42"/>
                        </a:lnTo>
                        <a:lnTo>
                          <a:pt x="93" y="42"/>
                        </a:lnTo>
                        <a:lnTo>
                          <a:pt x="89" y="47"/>
                        </a:lnTo>
                        <a:lnTo>
                          <a:pt x="83" y="47"/>
                        </a:lnTo>
                        <a:lnTo>
                          <a:pt x="74" y="47"/>
                        </a:lnTo>
                        <a:lnTo>
                          <a:pt x="72" y="45"/>
                        </a:lnTo>
                        <a:lnTo>
                          <a:pt x="68" y="47"/>
                        </a:lnTo>
                        <a:lnTo>
                          <a:pt x="68" y="42"/>
                        </a:lnTo>
                        <a:lnTo>
                          <a:pt x="66" y="40"/>
                        </a:lnTo>
                        <a:lnTo>
                          <a:pt x="66" y="38"/>
                        </a:lnTo>
                        <a:lnTo>
                          <a:pt x="64" y="36"/>
                        </a:lnTo>
                        <a:lnTo>
                          <a:pt x="59" y="38"/>
                        </a:lnTo>
                        <a:lnTo>
                          <a:pt x="55" y="38"/>
                        </a:lnTo>
                        <a:lnTo>
                          <a:pt x="53" y="36"/>
                        </a:lnTo>
                        <a:lnTo>
                          <a:pt x="55" y="40"/>
                        </a:lnTo>
                        <a:lnTo>
                          <a:pt x="53" y="42"/>
                        </a:lnTo>
                        <a:lnTo>
                          <a:pt x="59" y="49"/>
                        </a:lnTo>
                        <a:lnTo>
                          <a:pt x="59" y="51"/>
                        </a:lnTo>
                        <a:lnTo>
                          <a:pt x="59" y="55"/>
                        </a:lnTo>
                        <a:lnTo>
                          <a:pt x="59" y="57"/>
                        </a:lnTo>
                        <a:lnTo>
                          <a:pt x="61" y="59"/>
                        </a:lnTo>
                        <a:lnTo>
                          <a:pt x="61" y="64"/>
                        </a:lnTo>
                        <a:lnTo>
                          <a:pt x="55" y="64"/>
                        </a:lnTo>
                        <a:lnTo>
                          <a:pt x="51" y="64"/>
                        </a:lnTo>
                        <a:lnTo>
                          <a:pt x="49" y="64"/>
                        </a:lnTo>
                        <a:lnTo>
                          <a:pt x="45" y="64"/>
                        </a:lnTo>
                        <a:lnTo>
                          <a:pt x="45" y="64"/>
                        </a:lnTo>
                        <a:lnTo>
                          <a:pt x="40" y="66"/>
                        </a:lnTo>
                        <a:lnTo>
                          <a:pt x="34" y="59"/>
                        </a:lnTo>
                        <a:lnTo>
                          <a:pt x="32" y="57"/>
                        </a:lnTo>
                        <a:lnTo>
                          <a:pt x="26" y="59"/>
                        </a:lnTo>
                        <a:lnTo>
                          <a:pt x="24" y="61"/>
                        </a:lnTo>
                        <a:lnTo>
                          <a:pt x="21" y="61"/>
                        </a:lnTo>
                        <a:lnTo>
                          <a:pt x="19" y="64"/>
                        </a:lnTo>
                        <a:lnTo>
                          <a:pt x="17" y="61"/>
                        </a:lnTo>
                        <a:lnTo>
                          <a:pt x="13" y="61"/>
                        </a:lnTo>
                        <a:lnTo>
                          <a:pt x="9" y="66"/>
                        </a:lnTo>
                        <a:lnTo>
                          <a:pt x="5" y="66"/>
                        </a:lnTo>
                        <a:lnTo>
                          <a:pt x="0" y="68"/>
                        </a:lnTo>
                        <a:lnTo>
                          <a:pt x="2" y="72"/>
                        </a:lnTo>
                        <a:lnTo>
                          <a:pt x="7" y="70"/>
                        </a:lnTo>
                        <a:lnTo>
                          <a:pt x="9" y="72"/>
                        </a:lnTo>
                        <a:lnTo>
                          <a:pt x="11" y="72"/>
                        </a:lnTo>
                        <a:lnTo>
                          <a:pt x="7" y="72"/>
                        </a:lnTo>
                        <a:lnTo>
                          <a:pt x="5" y="72"/>
                        </a:lnTo>
                        <a:lnTo>
                          <a:pt x="7" y="76"/>
                        </a:lnTo>
                        <a:lnTo>
                          <a:pt x="7" y="72"/>
                        </a:lnTo>
                        <a:lnTo>
                          <a:pt x="9" y="74"/>
                        </a:lnTo>
                        <a:lnTo>
                          <a:pt x="9" y="76"/>
                        </a:lnTo>
                        <a:lnTo>
                          <a:pt x="7" y="76"/>
                        </a:lnTo>
                        <a:lnTo>
                          <a:pt x="5" y="78"/>
                        </a:lnTo>
                        <a:lnTo>
                          <a:pt x="5" y="80"/>
                        </a:lnTo>
                        <a:lnTo>
                          <a:pt x="7" y="80"/>
                        </a:lnTo>
                        <a:lnTo>
                          <a:pt x="9" y="85"/>
                        </a:lnTo>
                        <a:lnTo>
                          <a:pt x="9" y="87"/>
                        </a:lnTo>
                        <a:lnTo>
                          <a:pt x="13" y="82"/>
                        </a:lnTo>
                        <a:lnTo>
                          <a:pt x="15" y="85"/>
                        </a:lnTo>
                        <a:lnTo>
                          <a:pt x="17" y="85"/>
                        </a:lnTo>
                        <a:lnTo>
                          <a:pt x="24" y="87"/>
                        </a:lnTo>
                        <a:lnTo>
                          <a:pt x="26" y="89"/>
                        </a:lnTo>
                        <a:lnTo>
                          <a:pt x="28" y="89"/>
                        </a:lnTo>
                        <a:lnTo>
                          <a:pt x="32" y="91"/>
                        </a:lnTo>
                        <a:lnTo>
                          <a:pt x="36" y="89"/>
                        </a:lnTo>
                        <a:lnTo>
                          <a:pt x="38" y="89"/>
                        </a:lnTo>
                        <a:lnTo>
                          <a:pt x="36" y="91"/>
                        </a:lnTo>
                        <a:lnTo>
                          <a:pt x="38" y="93"/>
                        </a:lnTo>
                        <a:lnTo>
                          <a:pt x="40" y="91"/>
                        </a:lnTo>
                        <a:lnTo>
                          <a:pt x="42" y="93"/>
                        </a:lnTo>
                        <a:lnTo>
                          <a:pt x="42" y="97"/>
                        </a:lnTo>
                        <a:lnTo>
                          <a:pt x="45" y="99"/>
                        </a:lnTo>
                        <a:lnTo>
                          <a:pt x="47" y="99"/>
                        </a:lnTo>
                        <a:lnTo>
                          <a:pt x="49" y="97"/>
                        </a:lnTo>
                        <a:lnTo>
                          <a:pt x="53" y="97"/>
                        </a:lnTo>
                        <a:lnTo>
                          <a:pt x="57" y="101"/>
                        </a:lnTo>
                        <a:lnTo>
                          <a:pt x="53" y="99"/>
                        </a:lnTo>
                        <a:lnTo>
                          <a:pt x="49" y="99"/>
                        </a:lnTo>
                        <a:lnTo>
                          <a:pt x="47" y="104"/>
                        </a:lnTo>
                        <a:lnTo>
                          <a:pt x="49" y="104"/>
                        </a:lnTo>
                        <a:lnTo>
                          <a:pt x="51" y="108"/>
                        </a:lnTo>
                        <a:lnTo>
                          <a:pt x="49" y="110"/>
                        </a:lnTo>
                        <a:lnTo>
                          <a:pt x="49" y="114"/>
                        </a:lnTo>
                        <a:lnTo>
                          <a:pt x="53" y="114"/>
                        </a:lnTo>
                        <a:lnTo>
                          <a:pt x="57" y="120"/>
                        </a:lnTo>
                        <a:lnTo>
                          <a:pt x="61" y="120"/>
                        </a:lnTo>
                        <a:lnTo>
                          <a:pt x="68" y="123"/>
                        </a:lnTo>
                        <a:lnTo>
                          <a:pt x="68" y="127"/>
                        </a:lnTo>
                        <a:lnTo>
                          <a:pt x="68" y="129"/>
                        </a:lnTo>
                        <a:lnTo>
                          <a:pt x="68" y="133"/>
                        </a:lnTo>
                        <a:lnTo>
                          <a:pt x="66" y="133"/>
                        </a:lnTo>
                        <a:lnTo>
                          <a:pt x="66" y="137"/>
                        </a:lnTo>
                        <a:lnTo>
                          <a:pt x="68" y="137"/>
                        </a:lnTo>
                        <a:lnTo>
                          <a:pt x="74" y="144"/>
                        </a:lnTo>
                        <a:lnTo>
                          <a:pt x="78" y="154"/>
                        </a:lnTo>
                        <a:lnTo>
                          <a:pt x="74" y="150"/>
                        </a:lnTo>
                        <a:lnTo>
                          <a:pt x="72" y="144"/>
                        </a:lnTo>
                        <a:lnTo>
                          <a:pt x="68" y="141"/>
                        </a:lnTo>
                        <a:lnTo>
                          <a:pt x="68" y="144"/>
                        </a:lnTo>
                        <a:lnTo>
                          <a:pt x="66" y="154"/>
                        </a:lnTo>
                        <a:lnTo>
                          <a:pt x="66" y="160"/>
                        </a:lnTo>
                        <a:lnTo>
                          <a:pt x="68" y="163"/>
                        </a:lnTo>
                        <a:lnTo>
                          <a:pt x="66" y="165"/>
                        </a:lnTo>
                        <a:lnTo>
                          <a:pt x="64" y="179"/>
                        </a:lnTo>
                        <a:lnTo>
                          <a:pt x="61" y="190"/>
                        </a:lnTo>
                        <a:lnTo>
                          <a:pt x="57" y="192"/>
                        </a:lnTo>
                        <a:lnTo>
                          <a:pt x="59" y="194"/>
                        </a:lnTo>
                        <a:lnTo>
                          <a:pt x="59" y="196"/>
                        </a:lnTo>
                        <a:lnTo>
                          <a:pt x="64" y="196"/>
                        </a:lnTo>
                        <a:lnTo>
                          <a:pt x="64" y="201"/>
                        </a:lnTo>
                        <a:lnTo>
                          <a:pt x="64" y="205"/>
                        </a:lnTo>
                        <a:lnTo>
                          <a:pt x="68" y="203"/>
                        </a:lnTo>
                        <a:lnTo>
                          <a:pt x="76" y="207"/>
                        </a:lnTo>
                        <a:lnTo>
                          <a:pt x="80" y="211"/>
                        </a:lnTo>
                        <a:lnTo>
                          <a:pt x="85" y="209"/>
                        </a:lnTo>
                        <a:lnTo>
                          <a:pt x="89" y="213"/>
                        </a:lnTo>
                        <a:lnTo>
                          <a:pt x="95" y="213"/>
                        </a:lnTo>
                        <a:lnTo>
                          <a:pt x="97" y="213"/>
                        </a:lnTo>
                        <a:lnTo>
                          <a:pt x="99" y="211"/>
                        </a:lnTo>
                        <a:lnTo>
                          <a:pt x="110" y="211"/>
                        </a:lnTo>
                        <a:lnTo>
                          <a:pt x="112" y="213"/>
                        </a:lnTo>
                        <a:lnTo>
                          <a:pt x="118" y="211"/>
                        </a:lnTo>
                        <a:lnTo>
                          <a:pt x="125" y="215"/>
                        </a:lnTo>
                        <a:lnTo>
                          <a:pt x="133" y="213"/>
                        </a:lnTo>
                        <a:lnTo>
                          <a:pt x="139" y="217"/>
                        </a:lnTo>
                        <a:lnTo>
                          <a:pt x="142" y="219"/>
                        </a:lnTo>
                        <a:lnTo>
                          <a:pt x="142" y="217"/>
                        </a:lnTo>
                        <a:lnTo>
                          <a:pt x="142" y="211"/>
                        </a:lnTo>
                        <a:lnTo>
                          <a:pt x="142" y="205"/>
                        </a:lnTo>
                        <a:lnTo>
                          <a:pt x="144" y="201"/>
                        </a:lnTo>
                        <a:lnTo>
                          <a:pt x="148" y="196"/>
                        </a:lnTo>
                        <a:lnTo>
                          <a:pt x="154" y="190"/>
                        </a:lnTo>
                        <a:lnTo>
                          <a:pt x="156" y="190"/>
                        </a:lnTo>
                        <a:lnTo>
                          <a:pt x="158" y="192"/>
                        </a:lnTo>
                        <a:lnTo>
                          <a:pt x="163" y="192"/>
                        </a:lnTo>
                        <a:lnTo>
                          <a:pt x="169" y="194"/>
                        </a:lnTo>
                        <a:lnTo>
                          <a:pt x="171" y="194"/>
                        </a:lnTo>
                        <a:lnTo>
                          <a:pt x="175" y="192"/>
                        </a:lnTo>
                        <a:lnTo>
                          <a:pt x="177" y="192"/>
                        </a:lnTo>
                        <a:lnTo>
                          <a:pt x="190" y="198"/>
                        </a:lnTo>
                        <a:lnTo>
                          <a:pt x="192" y="203"/>
                        </a:lnTo>
                        <a:lnTo>
                          <a:pt x="201" y="203"/>
                        </a:lnTo>
                        <a:lnTo>
                          <a:pt x="205" y="201"/>
                        </a:lnTo>
                        <a:lnTo>
                          <a:pt x="205" y="198"/>
                        </a:lnTo>
                        <a:lnTo>
                          <a:pt x="209" y="194"/>
                        </a:lnTo>
                        <a:lnTo>
                          <a:pt x="220" y="184"/>
                        </a:lnTo>
                        <a:lnTo>
                          <a:pt x="222" y="184"/>
                        </a:lnTo>
                        <a:lnTo>
                          <a:pt x="220" y="179"/>
                        </a:lnTo>
                        <a:lnTo>
                          <a:pt x="222" y="173"/>
                        </a:lnTo>
                        <a:lnTo>
                          <a:pt x="217" y="173"/>
                        </a:lnTo>
                        <a:lnTo>
                          <a:pt x="209" y="169"/>
                        </a:lnTo>
                        <a:lnTo>
                          <a:pt x="209" y="158"/>
                        </a:lnTo>
                        <a:lnTo>
                          <a:pt x="205" y="154"/>
                        </a:lnTo>
                        <a:lnTo>
                          <a:pt x="207" y="150"/>
                        </a:lnTo>
                        <a:lnTo>
                          <a:pt x="211" y="150"/>
                        </a:lnTo>
                        <a:lnTo>
                          <a:pt x="213" y="144"/>
                        </a:lnTo>
                        <a:lnTo>
                          <a:pt x="209" y="139"/>
                        </a:lnTo>
                        <a:lnTo>
                          <a:pt x="209" y="135"/>
                        </a:lnTo>
                        <a:lnTo>
                          <a:pt x="211" y="133"/>
                        </a:lnTo>
                        <a:lnTo>
                          <a:pt x="211" y="133"/>
                        </a:lnTo>
                        <a:lnTo>
                          <a:pt x="211" y="133"/>
                        </a:lnTo>
                        <a:close/>
                        <a:moveTo>
                          <a:pt x="253" y="243"/>
                        </a:moveTo>
                        <a:lnTo>
                          <a:pt x="247" y="241"/>
                        </a:lnTo>
                        <a:lnTo>
                          <a:pt x="245" y="238"/>
                        </a:lnTo>
                        <a:lnTo>
                          <a:pt x="247" y="236"/>
                        </a:lnTo>
                        <a:lnTo>
                          <a:pt x="249" y="236"/>
                        </a:lnTo>
                        <a:lnTo>
                          <a:pt x="247" y="234"/>
                        </a:lnTo>
                        <a:lnTo>
                          <a:pt x="245" y="234"/>
                        </a:lnTo>
                        <a:lnTo>
                          <a:pt x="245" y="232"/>
                        </a:lnTo>
                        <a:lnTo>
                          <a:pt x="243" y="230"/>
                        </a:lnTo>
                        <a:lnTo>
                          <a:pt x="243" y="228"/>
                        </a:lnTo>
                        <a:lnTo>
                          <a:pt x="243" y="228"/>
                        </a:lnTo>
                        <a:lnTo>
                          <a:pt x="243" y="226"/>
                        </a:lnTo>
                        <a:lnTo>
                          <a:pt x="241" y="224"/>
                        </a:lnTo>
                        <a:lnTo>
                          <a:pt x="241" y="222"/>
                        </a:lnTo>
                        <a:lnTo>
                          <a:pt x="243" y="222"/>
                        </a:lnTo>
                        <a:lnTo>
                          <a:pt x="243" y="219"/>
                        </a:lnTo>
                        <a:lnTo>
                          <a:pt x="241" y="217"/>
                        </a:lnTo>
                        <a:lnTo>
                          <a:pt x="243" y="213"/>
                        </a:lnTo>
                        <a:lnTo>
                          <a:pt x="249" y="211"/>
                        </a:lnTo>
                        <a:lnTo>
                          <a:pt x="251" y="209"/>
                        </a:lnTo>
                        <a:lnTo>
                          <a:pt x="253" y="211"/>
                        </a:lnTo>
                        <a:lnTo>
                          <a:pt x="255" y="211"/>
                        </a:lnTo>
                        <a:lnTo>
                          <a:pt x="255" y="207"/>
                        </a:lnTo>
                        <a:lnTo>
                          <a:pt x="255" y="205"/>
                        </a:lnTo>
                        <a:lnTo>
                          <a:pt x="255" y="201"/>
                        </a:lnTo>
                        <a:lnTo>
                          <a:pt x="257" y="201"/>
                        </a:lnTo>
                        <a:lnTo>
                          <a:pt x="260" y="207"/>
                        </a:lnTo>
                        <a:lnTo>
                          <a:pt x="257" y="211"/>
                        </a:lnTo>
                        <a:lnTo>
                          <a:pt x="260" y="219"/>
                        </a:lnTo>
                        <a:lnTo>
                          <a:pt x="257" y="230"/>
                        </a:lnTo>
                        <a:lnTo>
                          <a:pt x="257" y="234"/>
                        </a:lnTo>
                        <a:lnTo>
                          <a:pt x="255" y="241"/>
                        </a:lnTo>
                        <a:lnTo>
                          <a:pt x="253" y="243"/>
                        </a:lnTo>
                        <a:close/>
                      </a:path>
                    </a:pathLst>
                  </a:custGeom>
                  <a:solidFill>
                    <a:srgbClr val="00B0A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42" name="Freeform 78">
                    <a:extLst>
                      <a:ext uri="{FF2B5EF4-FFF2-40B4-BE49-F238E27FC236}">
                        <a16:creationId xmlns:a16="http://schemas.microsoft.com/office/drawing/2014/main" id="{E823AEE9-710F-40D0-8D80-FA4F201F7C70}"/>
                      </a:ext>
                    </a:extLst>
                  </p:cNvPr>
                  <p:cNvSpPr>
                    <a:spLocks/>
                  </p:cNvSpPr>
                  <p:nvPr/>
                </p:nvSpPr>
                <p:spPr bwMode="auto">
                  <a:xfrm>
                    <a:off x="4905369" y="3812860"/>
                    <a:ext cx="8286" cy="9668"/>
                  </a:xfrm>
                  <a:custGeom>
                    <a:avLst/>
                    <a:gdLst>
                      <a:gd name="T0" fmla="*/ 0 w 6"/>
                      <a:gd name="T1" fmla="*/ 0 h 7"/>
                      <a:gd name="T2" fmla="*/ 0 w 6"/>
                      <a:gd name="T3" fmla="*/ 5 h 7"/>
                      <a:gd name="T4" fmla="*/ 4 w 6"/>
                      <a:gd name="T5" fmla="*/ 7 h 7"/>
                      <a:gd name="T6" fmla="*/ 6 w 6"/>
                      <a:gd name="T7" fmla="*/ 5 h 7"/>
                      <a:gd name="T8" fmla="*/ 6 w 6"/>
                      <a:gd name="T9" fmla="*/ 2 h 7"/>
                      <a:gd name="T10" fmla="*/ 0 w 6"/>
                      <a:gd name="T11" fmla="*/ 0 h 7"/>
                    </a:gdLst>
                    <a:ahLst/>
                    <a:cxnLst>
                      <a:cxn ang="0">
                        <a:pos x="T0" y="T1"/>
                      </a:cxn>
                      <a:cxn ang="0">
                        <a:pos x="T2" y="T3"/>
                      </a:cxn>
                      <a:cxn ang="0">
                        <a:pos x="T4" y="T5"/>
                      </a:cxn>
                      <a:cxn ang="0">
                        <a:pos x="T6" y="T7"/>
                      </a:cxn>
                      <a:cxn ang="0">
                        <a:pos x="T8" y="T9"/>
                      </a:cxn>
                      <a:cxn ang="0">
                        <a:pos x="T10" y="T11"/>
                      </a:cxn>
                    </a:cxnLst>
                    <a:rect l="0" t="0" r="r" b="b"/>
                    <a:pathLst>
                      <a:path w="6" h="7">
                        <a:moveTo>
                          <a:pt x="0" y="0"/>
                        </a:moveTo>
                        <a:lnTo>
                          <a:pt x="0" y="5"/>
                        </a:lnTo>
                        <a:lnTo>
                          <a:pt x="4" y="7"/>
                        </a:lnTo>
                        <a:lnTo>
                          <a:pt x="6" y="5"/>
                        </a:lnTo>
                        <a:lnTo>
                          <a:pt x="6" y="2"/>
                        </a:lnTo>
                        <a:lnTo>
                          <a:pt x="0"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43" name="Freeform 79">
                    <a:extLst>
                      <a:ext uri="{FF2B5EF4-FFF2-40B4-BE49-F238E27FC236}">
                        <a16:creationId xmlns:a16="http://schemas.microsoft.com/office/drawing/2014/main" id="{2A312FFF-7EDE-421C-A3A4-4F16D003506D}"/>
                      </a:ext>
                    </a:extLst>
                  </p:cNvPr>
                  <p:cNvSpPr>
                    <a:spLocks noEditPoints="1"/>
                  </p:cNvSpPr>
                  <p:nvPr/>
                </p:nvSpPr>
                <p:spPr bwMode="auto">
                  <a:xfrm>
                    <a:off x="4695455" y="3437223"/>
                    <a:ext cx="310729" cy="356302"/>
                  </a:xfrm>
                  <a:custGeom>
                    <a:avLst/>
                    <a:gdLst>
                      <a:gd name="T0" fmla="*/ 4 w 225"/>
                      <a:gd name="T1" fmla="*/ 68 h 258"/>
                      <a:gd name="T2" fmla="*/ 8 w 225"/>
                      <a:gd name="T3" fmla="*/ 43 h 258"/>
                      <a:gd name="T4" fmla="*/ 19 w 225"/>
                      <a:gd name="T5" fmla="*/ 28 h 258"/>
                      <a:gd name="T6" fmla="*/ 40 w 225"/>
                      <a:gd name="T7" fmla="*/ 28 h 258"/>
                      <a:gd name="T8" fmla="*/ 59 w 225"/>
                      <a:gd name="T9" fmla="*/ 22 h 258"/>
                      <a:gd name="T10" fmla="*/ 74 w 225"/>
                      <a:gd name="T11" fmla="*/ 5 h 258"/>
                      <a:gd name="T12" fmla="*/ 101 w 225"/>
                      <a:gd name="T13" fmla="*/ 5 h 258"/>
                      <a:gd name="T14" fmla="*/ 126 w 225"/>
                      <a:gd name="T15" fmla="*/ 22 h 258"/>
                      <a:gd name="T16" fmla="*/ 120 w 225"/>
                      <a:gd name="T17" fmla="*/ 36 h 258"/>
                      <a:gd name="T18" fmla="*/ 103 w 225"/>
                      <a:gd name="T19" fmla="*/ 47 h 258"/>
                      <a:gd name="T20" fmla="*/ 105 w 225"/>
                      <a:gd name="T21" fmla="*/ 66 h 258"/>
                      <a:gd name="T22" fmla="*/ 124 w 225"/>
                      <a:gd name="T23" fmla="*/ 85 h 258"/>
                      <a:gd name="T24" fmla="*/ 141 w 225"/>
                      <a:gd name="T25" fmla="*/ 110 h 258"/>
                      <a:gd name="T26" fmla="*/ 160 w 225"/>
                      <a:gd name="T27" fmla="*/ 127 h 258"/>
                      <a:gd name="T28" fmla="*/ 181 w 225"/>
                      <a:gd name="T29" fmla="*/ 129 h 258"/>
                      <a:gd name="T30" fmla="*/ 181 w 225"/>
                      <a:gd name="T31" fmla="*/ 142 h 258"/>
                      <a:gd name="T32" fmla="*/ 221 w 225"/>
                      <a:gd name="T33" fmla="*/ 161 h 258"/>
                      <a:gd name="T34" fmla="*/ 225 w 225"/>
                      <a:gd name="T35" fmla="*/ 177 h 258"/>
                      <a:gd name="T36" fmla="*/ 215 w 225"/>
                      <a:gd name="T37" fmla="*/ 171 h 258"/>
                      <a:gd name="T38" fmla="*/ 202 w 225"/>
                      <a:gd name="T39" fmla="*/ 163 h 258"/>
                      <a:gd name="T40" fmla="*/ 194 w 225"/>
                      <a:gd name="T41" fmla="*/ 173 h 258"/>
                      <a:gd name="T42" fmla="*/ 196 w 225"/>
                      <a:gd name="T43" fmla="*/ 184 h 258"/>
                      <a:gd name="T44" fmla="*/ 200 w 225"/>
                      <a:gd name="T45" fmla="*/ 201 h 258"/>
                      <a:gd name="T46" fmla="*/ 187 w 225"/>
                      <a:gd name="T47" fmla="*/ 224 h 258"/>
                      <a:gd name="T48" fmla="*/ 175 w 225"/>
                      <a:gd name="T49" fmla="*/ 220 h 258"/>
                      <a:gd name="T50" fmla="*/ 181 w 225"/>
                      <a:gd name="T51" fmla="*/ 207 h 258"/>
                      <a:gd name="T52" fmla="*/ 181 w 225"/>
                      <a:gd name="T53" fmla="*/ 190 h 258"/>
                      <a:gd name="T54" fmla="*/ 170 w 225"/>
                      <a:gd name="T55" fmla="*/ 175 h 258"/>
                      <a:gd name="T56" fmla="*/ 160 w 225"/>
                      <a:gd name="T57" fmla="*/ 167 h 258"/>
                      <a:gd name="T58" fmla="*/ 149 w 225"/>
                      <a:gd name="T59" fmla="*/ 156 h 258"/>
                      <a:gd name="T60" fmla="*/ 135 w 225"/>
                      <a:gd name="T61" fmla="*/ 146 h 258"/>
                      <a:gd name="T62" fmla="*/ 120 w 225"/>
                      <a:gd name="T63" fmla="*/ 142 h 258"/>
                      <a:gd name="T64" fmla="*/ 97 w 225"/>
                      <a:gd name="T65" fmla="*/ 121 h 258"/>
                      <a:gd name="T66" fmla="*/ 78 w 225"/>
                      <a:gd name="T67" fmla="*/ 104 h 258"/>
                      <a:gd name="T68" fmla="*/ 67 w 225"/>
                      <a:gd name="T69" fmla="*/ 85 h 258"/>
                      <a:gd name="T70" fmla="*/ 52 w 225"/>
                      <a:gd name="T71" fmla="*/ 72 h 258"/>
                      <a:gd name="T72" fmla="*/ 17 w 225"/>
                      <a:gd name="T73" fmla="*/ 83 h 258"/>
                      <a:gd name="T74" fmla="*/ 34 w 225"/>
                      <a:gd name="T75" fmla="*/ 146 h 258"/>
                      <a:gd name="T76" fmla="*/ 31 w 225"/>
                      <a:gd name="T77" fmla="*/ 150 h 258"/>
                      <a:gd name="T78" fmla="*/ 82 w 225"/>
                      <a:gd name="T79" fmla="*/ 118 h 258"/>
                      <a:gd name="T80" fmla="*/ 74 w 225"/>
                      <a:gd name="T81" fmla="*/ 108 h 258"/>
                      <a:gd name="T82" fmla="*/ 65 w 225"/>
                      <a:gd name="T83" fmla="*/ 106 h 258"/>
                      <a:gd name="T84" fmla="*/ 48 w 225"/>
                      <a:gd name="T85" fmla="*/ 199 h 258"/>
                      <a:gd name="T86" fmla="*/ 59 w 225"/>
                      <a:gd name="T87" fmla="*/ 194 h 258"/>
                      <a:gd name="T88" fmla="*/ 55 w 225"/>
                      <a:gd name="T89" fmla="*/ 165 h 258"/>
                      <a:gd name="T90" fmla="*/ 55 w 225"/>
                      <a:gd name="T91" fmla="*/ 148 h 258"/>
                      <a:gd name="T92" fmla="*/ 36 w 225"/>
                      <a:gd name="T93" fmla="*/ 154 h 258"/>
                      <a:gd name="T94" fmla="*/ 34 w 225"/>
                      <a:gd name="T95" fmla="*/ 165 h 258"/>
                      <a:gd name="T96" fmla="*/ 38 w 225"/>
                      <a:gd name="T97" fmla="*/ 177 h 258"/>
                      <a:gd name="T98" fmla="*/ 38 w 225"/>
                      <a:gd name="T99" fmla="*/ 201 h 258"/>
                      <a:gd name="T100" fmla="*/ 168 w 225"/>
                      <a:gd name="T101" fmla="*/ 249 h 258"/>
                      <a:gd name="T102" fmla="*/ 173 w 225"/>
                      <a:gd name="T103" fmla="*/ 222 h 258"/>
                      <a:gd name="T104" fmla="*/ 154 w 225"/>
                      <a:gd name="T105" fmla="*/ 224 h 258"/>
                      <a:gd name="T106" fmla="*/ 124 w 225"/>
                      <a:gd name="T107" fmla="*/ 222 h 258"/>
                      <a:gd name="T108" fmla="*/ 120 w 225"/>
                      <a:gd name="T109" fmla="*/ 234 h 258"/>
                      <a:gd name="T110" fmla="*/ 147 w 225"/>
                      <a:gd name="T111" fmla="*/ 249 h 258"/>
                      <a:gd name="T112" fmla="*/ 166 w 225"/>
                      <a:gd name="T113" fmla="*/ 25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5" h="258">
                        <a:moveTo>
                          <a:pt x="17" y="83"/>
                        </a:moveTo>
                        <a:lnTo>
                          <a:pt x="15" y="78"/>
                        </a:lnTo>
                        <a:lnTo>
                          <a:pt x="17" y="72"/>
                        </a:lnTo>
                        <a:lnTo>
                          <a:pt x="12" y="72"/>
                        </a:lnTo>
                        <a:lnTo>
                          <a:pt x="4" y="68"/>
                        </a:lnTo>
                        <a:lnTo>
                          <a:pt x="4" y="57"/>
                        </a:lnTo>
                        <a:lnTo>
                          <a:pt x="0" y="53"/>
                        </a:lnTo>
                        <a:lnTo>
                          <a:pt x="2" y="49"/>
                        </a:lnTo>
                        <a:lnTo>
                          <a:pt x="6" y="49"/>
                        </a:lnTo>
                        <a:lnTo>
                          <a:pt x="8" y="43"/>
                        </a:lnTo>
                        <a:lnTo>
                          <a:pt x="4" y="38"/>
                        </a:lnTo>
                        <a:lnTo>
                          <a:pt x="4" y="34"/>
                        </a:lnTo>
                        <a:lnTo>
                          <a:pt x="6" y="32"/>
                        </a:lnTo>
                        <a:lnTo>
                          <a:pt x="10" y="34"/>
                        </a:lnTo>
                        <a:lnTo>
                          <a:pt x="19" y="28"/>
                        </a:lnTo>
                        <a:lnTo>
                          <a:pt x="23" y="30"/>
                        </a:lnTo>
                        <a:lnTo>
                          <a:pt x="29" y="17"/>
                        </a:lnTo>
                        <a:lnTo>
                          <a:pt x="36" y="22"/>
                        </a:lnTo>
                        <a:lnTo>
                          <a:pt x="34" y="26"/>
                        </a:lnTo>
                        <a:lnTo>
                          <a:pt x="40" y="28"/>
                        </a:lnTo>
                        <a:lnTo>
                          <a:pt x="42" y="32"/>
                        </a:lnTo>
                        <a:lnTo>
                          <a:pt x="46" y="26"/>
                        </a:lnTo>
                        <a:lnTo>
                          <a:pt x="46" y="19"/>
                        </a:lnTo>
                        <a:lnTo>
                          <a:pt x="55" y="22"/>
                        </a:lnTo>
                        <a:lnTo>
                          <a:pt x="59" y="22"/>
                        </a:lnTo>
                        <a:lnTo>
                          <a:pt x="63" y="24"/>
                        </a:lnTo>
                        <a:lnTo>
                          <a:pt x="63" y="17"/>
                        </a:lnTo>
                        <a:lnTo>
                          <a:pt x="71" y="15"/>
                        </a:lnTo>
                        <a:lnTo>
                          <a:pt x="69" y="9"/>
                        </a:lnTo>
                        <a:lnTo>
                          <a:pt x="74" y="5"/>
                        </a:lnTo>
                        <a:lnTo>
                          <a:pt x="80" y="7"/>
                        </a:lnTo>
                        <a:lnTo>
                          <a:pt x="90" y="0"/>
                        </a:lnTo>
                        <a:lnTo>
                          <a:pt x="95" y="3"/>
                        </a:lnTo>
                        <a:lnTo>
                          <a:pt x="101" y="3"/>
                        </a:lnTo>
                        <a:lnTo>
                          <a:pt x="101" y="5"/>
                        </a:lnTo>
                        <a:lnTo>
                          <a:pt x="109" y="11"/>
                        </a:lnTo>
                        <a:lnTo>
                          <a:pt x="122" y="13"/>
                        </a:lnTo>
                        <a:lnTo>
                          <a:pt x="128" y="13"/>
                        </a:lnTo>
                        <a:lnTo>
                          <a:pt x="133" y="15"/>
                        </a:lnTo>
                        <a:lnTo>
                          <a:pt x="126" y="22"/>
                        </a:lnTo>
                        <a:lnTo>
                          <a:pt x="128" y="26"/>
                        </a:lnTo>
                        <a:lnTo>
                          <a:pt x="126" y="30"/>
                        </a:lnTo>
                        <a:lnTo>
                          <a:pt x="126" y="36"/>
                        </a:lnTo>
                        <a:lnTo>
                          <a:pt x="122" y="34"/>
                        </a:lnTo>
                        <a:lnTo>
                          <a:pt x="120" y="36"/>
                        </a:lnTo>
                        <a:lnTo>
                          <a:pt x="116" y="38"/>
                        </a:lnTo>
                        <a:lnTo>
                          <a:pt x="111" y="38"/>
                        </a:lnTo>
                        <a:lnTo>
                          <a:pt x="107" y="43"/>
                        </a:lnTo>
                        <a:lnTo>
                          <a:pt x="103" y="43"/>
                        </a:lnTo>
                        <a:lnTo>
                          <a:pt x="103" y="47"/>
                        </a:lnTo>
                        <a:lnTo>
                          <a:pt x="105" y="51"/>
                        </a:lnTo>
                        <a:lnTo>
                          <a:pt x="107" y="55"/>
                        </a:lnTo>
                        <a:lnTo>
                          <a:pt x="105" y="59"/>
                        </a:lnTo>
                        <a:lnTo>
                          <a:pt x="103" y="59"/>
                        </a:lnTo>
                        <a:lnTo>
                          <a:pt x="105" y="66"/>
                        </a:lnTo>
                        <a:lnTo>
                          <a:pt x="105" y="72"/>
                        </a:lnTo>
                        <a:lnTo>
                          <a:pt x="107" y="74"/>
                        </a:lnTo>
                        <a:lnTo>
                          <a:pt x="116" y="78"/>
                        </a:lnTo>
                        <a:lnTo>
                          <a:pt x="120" y="81"/>
                        </a:lnTo>
                        <a:lnTo>
                          <a:pt x="124" y="85"/>
                        </a:lnTo>
                        <a:lnTo>
                          <a:pt x="137" y="97"/>
                        </a:lnTo>
                        <a:lnTo>
                          <a:pt x="137" y="102"/>
                        </a:lnTo>
                        <a:lnTo>
                          <a:pt x="139" y="102"/>
                        </a:lnTo>
                        <a:lnTo>
                          <a:pt x="139" y="106"/>
                        </a:lnTo>
                        <a:lnTo>
                          <a:pt x="141" y="110"/>
                        </a:lnTo>
                        <a:lnTo>
                          <a:pt x="145" y="114"/>
                        </a:lnTo>
                        <a:lnTo>
                          <a:pt x="147" y="118"/>
                        </a:lnTo>
                        <a:lnTo>
                          <a:pt x="154" y="123"/>
                        </a:lnTo>
                        <a:lnTo>
                          <a:pt x="156" y="125"/>
                        </a:lnTo>
                        <a:lnTo>
                          <a:pt x="160" y="127"/>
                        </a:lnTo>
                        <a:lnTo>
                          <a:pt x="162" y="127"/>
                        </a:lnTo>
                        <a:lnTo>
                          <a:pt x="170" y="127"/>
                        </a:lnTo>
                        <a:lnTo>
                          <a:pt x="173" y="129"/>
                        </a:lnTo>
                        <a:lnTo>
                          <a:pt x="179" y="129"/>
                        </a:lnTo>
                        <a:lnTo>
                          <a:pt x="181" y="129"/>
                        </a:lnTo>
                        <a:lnTo>
                          <a:pt x="181" y="133"/>
                        </a:lnTo>
                        <a:lnTo>
                          <a:pt x="177" y="135"/>
                        </a:lnTo>
                        <a:lnTo>
                          <a:pt x="175" y="137"/>
                        </a:lnTo>
                        <a:lnTo>
                          <a:pt x="177" y="142"/>
                        </a:lnTo>
                        <a:lnTo>
                          <a:pt x="181" y="142"/>
                        </a:lnTo>
                        <a:lnTo>
                          <a:pt x="189" y="144"/>
                        </a:lnTo>
                        <a:lnTo>
                          <a:pt x="204" y="152"/>
                        </a:lnTo>
                        <a:lnTo>
                          <a:pt x="211" y="156"/>
                        </a:lnTo>
                        <a:lnTo>
                          <a:pt x="215" y="161"/>
                        </a:lnTo>
                        <a:lnTo>
                          <a:pt x="221" y="161"/>
                        </a:lnTo>
                        <a:lnTo>
                          <a:pt x="225" y="165"/>
                        </a:lnTo>
                        <a:lnTo>
                          <a:pt x="225" y="167"/>
                        </a:lnTo>
                        <a:lnTo>
                          <a:pt x="225" y="171"/>
                        </a:lnTo>
                        <a:lnTo>
                          <a:pt x="223" y="173"/>
                        </a:lnTo>
                        <a:lnTo>
                          <a:pt x="225" y="177"/>
                        </a:lnTo>
                        <a:lnTo>
                          <a:pt x="223" y="177"/>
                        </a:lnTo>
                        <a:lnTo>
                          <a:pt x="223" y="180"/>
                        </a:lnTo>
                        <a:lnTo>
                          <a:pt x="219" y="177"/>
                        </a:lnTo>
                        <a:lnTo>
                          <a:pt x="217" y="175"/>
                        </a:lnTo>
                        <a:lnTo>
                          <a:pt x="215" y="171"/>
                        </a:lnTo>
                        <a:lnTo>
                          <a:pt x="215" y="167"/>
                        </a:lnTo>
                        <a:lnTo>
                          <a:pt x="213" y="167"/>
                        </a:lnTo>
                        <a:lnTo>
                          <a:pt x="208" y="167"/>
                        </a:lnTo>
                        <a:lnTo>
                          <a:pt x="206" y="165"/>
                        </a:lnTo>
                        <a:lnTo>
                          <a:pt x="202" y="163"/>
                        </a:lnTo>
                        <a:lnTo>
                          <a:pt x="200" y="163"/>
                        </a:lnTo>
                        <a:lnTo>
                          <a:pt x="198" y="165"/>
                        </a:lnTo>
                        <a:lnTo>
                          <a:pt x="196" y="169"/>
                        </a:lnTo>
                        <a:lnTo>
                          <a:pt x="194" y="171"/>
                        </a:lnTo>
                        <a:lnTo>
                          <a:pt x="194" y="173"/>
                        </a:lnTo>
                        <a:lnTo>
                          <a:pt x="194" y="177"/>
                        </a:lnTo>
                        <a:lnTo>
                          <a:pt x="192" y="180"/>
                        </a:lnTo>
                        <a:lnTo>
                          <a:pt x="192" y="182"/>
                        </a:lnTo>
                        <a:lnTo>
                          <a:pt x="192" y="184"/>
                        </a:lnTo>
                        <a:lnTo>
                          <a:pt x="196" y="184"/>
                        </a:lnTo>
                        <a:lnTo>
                          <a:pt x="200" y="190"/>
                        </a:lnTo>
                        <a:lnTo>
                          <a:pt x="202" y="192"/>
                        </a:lnTo>
                        <a:lnTo>
                          <a:pt x="202" y="196"/>
                        </a:lnTo>
                        <a:lnTo>
                          <a:pt x="202" y="199"/>
                        </a:lnTo>
                        <a:lnTo>
                          <a:pt x="200" y="201"/>
                        </a:lnTo>
                        <a:lnTo>
                          <a:pt x="198" y="203"/>
                        </a:lnTo>
                        <a:lnTo>
                          <a:pt x="194" y="207"/>
                        </a:lnTo>
                        <a:lnTo>
                          <a:pt x="194" y="215"/>
                        </a:lnTo>
                        <a:lnTo>
                          <a:pt x="187" y="220"/>
                        </a:lnTo>
                        <a:lnTo>
                          <a:pt x="187" y="224"/>
                        </a:lnTo>
                        <a:lnTo>
                          <a:pt x="185" y="228"/>
                        </a:lnTo>
                        <a:lnTo>
                          <a:pt x="179" y="228"/>
                        </a:lnTo>
                        <a:lnTo>
                          <a:pt x="175" y="224"/>
                        </a:lnTo>
                        <a:lnTo>
                          <a:pt x="175" y="222"/>
                        </a:lnTo>
                        <a:lnTo>
                          <a:pt x="175" y="220"/>
                        </a:lnTo>
                        <a:lnTo>
                          <a:pt x="177" y="218"/>
                        </a:lnTo>
                        <a:lnTo>
                          <a:pt x="181" y="215"/>
                        </a:lnTo>
                        <a:lnTo>
                          <a:pt x="181" y="211"/>
                        </a:lnTo>
                        <a:lnTo>
                          <a:pt x="181" y="207"/>
                        </a:lnTo>
                        <a:lnTo>
                          <a:pt x="181" y="207"/>
                        </a:lnTo>
                        <a:lnTo>
                          <a:pt x="183" y="207"/>
                        </a:lnTo>
                        <a:lnTo>
                          <a:pt x="185" y="205"/>
                        </a:lnTo>
                        <a:lnTo>
                          <a:pt x="185" y="201"/>
                        </a:lnTo>
                        <a:lnTo>
                          <a:pt x="183" y="196"/>
                        </a:lnTo>
                        <a:lnTo>
                          <a:pt x="181" y="190"/>
                        </a:lnTo>
                        <a:lnTo>
                          <a:pt x="179" y="188"/>
                        </a:lnTo>
                        <a:lnTo>
                          <a:pt x="179" y="182"/>
                        </a:lnTo>
                        <a:lnTo>
                          <a:pt x="177" y="175"/>
                        </a:lnTo>
                        <a:lnTo>
                          <a:pt x="173" y="173"/>
                        </a:lnTo>
                        <a:lnTo>
                          <a:pt x="170" y="175"/>
                        </a:lnTo>
                        <a:lnTo>
                          <a:pt x="166" y="173"/>
                        </a:lnTo>
                        <a:lnTo>
                          <a:pt x="164" y="171"/>
                        </a:lnTo>
                        <a:lnTo>
                          <a:pt x="160" y="169"/>
                        </a:lnTo>
                        <a:lnTo>
                          <a:pt x="158" y="167"/>
                        </a:lnTo>
                        <a:lnTo>
                          <a:pt x="160" y="167"/>
                        </a:lnTo>
                        <a:lnTo>
                          <a:pt x="160" y="163"/>
                        </a:lnTo>
                        <a:lnTo>
                          <a:pt x="158" y="159"/>
                        </a:lnTo>
                        <a:lnTo>
                          <a:pt x="154" y="159"/>
                        </a:lnTo>
                        <a:lnTo>
                          <a:pt x="149" y="159"/>
                        </a:lnTo>
                        <a:lnTo>
                          <a:pt x="149" y="156"/>
                        </a:lnTo>
                        <a:lnTo>
                          <a:pt x="147" y="154"/>
                        </a:lnTo>
                        <a:lnTo>
                          <a:pt x="145" y="156"/>
                        </a:lnTo>
                        <a:lnTo>
                          <a:pt x="143" y="154"/>
                        </a:lnTo>
                        <a:lnTo>
                          <a:pt x="139" y="146"/>
                        </a:lnTo>
                        <a:lnTo>
                          <a:pt x="135" y="146"/>
                        </a:lnTo>
                        <a:lnTo>
                          <a:pt x="130" y="144"/>
                        </a:lnTo>
                        <a:lnTo>
                          <a:pt x="128" y="146"/>
                        </a:lnTo>
                        <a:lnTo>
                          <a:pt x="124" y="146"/>
                        </a:lnTo>
                        <a:lnTo>
                          <a:pt x="124" y="144"/>
                        </a:lnTo>
                        <a:lnTo>
                          <a:pt x="120" y="142"/>
                        </a:lnTo>
                        <a:lnTo>
                          <a:pt x="116" y="142"/>
                        </a:lnTo>
                        <a:lnTo>
                          <a:pt x="107" y="135"/>
                        </a:lnTo>
                        <a:lnTo>
                          <a:pt x="101" y="125"/>
                        </a:lnTo>
                        <a:lnTo>
                          <a:pt x="97" y="123"/>
                        </a:lnTo>
                        <a:lnTo>
                          <a:pt x="97" y="121"/>
                        </a:lnTo>
                        <a:lnTo>
                          <a:pt x="93" y="116"/>
                        </a:lnTo>
                        <a:lnTo>
                          <a:pt x="88" y="116"/>
                        </a:lnTo>
                        <a:lnTo>
                          <a:pt x="86" y="112"/>
                        </a:lnTo>
                        <a:lnTo>
                          <a:pt x="82" y="106"/>
                        </a:lnTo>
                        <a:lnTo>
                          <a:pt x="78" y="104"/>
                        </a:lnTo>
                        <a:lnTo>
                          <a:pt x="74" y="102"/>
                        </a:lnTo>
                        <a:lnTo>
                          <a:pt x="74" y="95"/>
                        </a:lnTo>
                        <a:lnTo>
                          <a:pt x="71" y="93"/>
                        </a:lnTo>
                        <a:lnTo>
                          <a:pt x="71" y="89"/>
                        </a:lnTo>
                        <a:lnTo>
                          <a:pt x="67" y="85"/>
                        </a:lnTo>
                        <a:lnTo>
                          <a:pt x="65" y="81"/>
                        </a:lnTo>
                        <a:lnTo>
                          <a:pt x="65" y="78"/>
                        </a:lnTo>
                        <a:lnTo>
                          <a:pt x="63" y="76"/>
                        </a:lnTo>
                        <a:lnTo>
                          <a:pt x="57" y="74"/>
                        </a:lnTo>
                        <a:lnTo>
                          <a:pt x="52" y="72"/>
                        </a:lnTo>
                        <a:lnTo>
                          <a:pt x="40" y="68"/>
                        </a:lnTo>
                        <a:lnTo>
                          <a:pt x="29" y="74"/>
                        </a:lnTo>
                        <a:lnTo>
                          <a:pt x="29" y="76"/>
                        </a:lnTo>
                        <a:lnTo>
                          <a:pt x="25" y="81"/>
                        </a:lnTo>
                        <a:lnTo>
                          <a:pt x="17" y="83"/>
                        </a:lnTo>
                        <a:lnTo>
                          <a:pt x="17" y="83"/>
                        </a:lnTo>
                        <a:close/>
                        <a:moveTo>
                          <a:pt x="31" y="150"/>
                        </a:moveTo>
                        <a:lnTo>
                          <a:pt x="31" y="150"/>
                        </a:lnTo>
                        <a:lnTo>
                          <a:pt x="31" y="148"/>
                        </a:lnTo>
                        <a:lnTo>
                          <a:pt x="34" y="146"/>
                        </a:lnTo>
                        <a:lnTo>
                          <a:pt x="34" y="144"/>
                        </a:lnTo>
                        <a:lnTo>
                          <a:pt x="31" y="146"/>
                        </a:lnTo>
                        <a:lnTo>
                          <a:pt x="31" y="148"/>
                        </a:lnTo>
                        <a:lnTo>
                          <a:pt x="31" y="150"/>
                        </a:lnTo>
                        <a:lnTo>
                          <a:pt x="31" y="150"/>
                        </a:lnTo>
                        <a:close/>
                        <a:moveTo>
                          <a:pt x="82" y="118"/>
                        </a:moveTo>
                        <a:lnTo>
                          <a:pt x="84" y="118"/>
                        </a:lnTo>
                        <a:lnTo>
                          <a:pt x="82" y="116"/>
                        </a:lnTo>
                        <a:lnTo>
                          <a:pt x="82" y="118"/>
                        </a:lnTo>
                        <a:lnTo>
                          <a:pt x="82" y="118"/>
                        </a:lnTo>
                        <a:close/>
                        <a:moveTo>
                          <a:pt x="65" y="106"/>
                        </a:moveTo>
                        <a:lnTo>
                          <a:pt x="63" y="108"/>
                        </a:lnTo>
                        <a:lnTo>
                          <a:pt x="65" y="108"/>
                        </a:lnTo>
                        <a:lnTo>
                          <a:pt x="69" y="108"/>
                        </a:lnTo>
                        <a:lnTo>
                          <a:pt x="74" y="108"/>
                        </a:lnTo>
                        <a:lnTo>
                          <a:pt x="74" y="106"/>
                        </a:lnTo>
                        <a:lnTo>
                          <a:pt x="71" y="104"/>
                        </a:lnTo>
                        <a:lnTo>
                          <a:pt x="69" y="104"/>
                        </a:lnTo>
                        <a:lnTo>
                          <a:pt x="65" y="106"/>
                        </a:lnTo>
                        <a:lnTo>
                          <a:pt x="65" y="106"/>
                        </a:lnTo>
                        <a:close/>
                        <a:moveTo>
                          <a:pt x="42" y="203"/>
                        </a:moveTo>
                        <a:lnTo>
                          <a:pt x="42" y="203"/>
                        </a:lnTo>
                        <a:lnTo>
                          <a:pt x="44" y="203"/>
                        </a:lnTo>
                        <a:lnTo>
                          <a:pt x="48" y="203"/>
                        </a:lnTo>
                        <a:lnTo>
                          <a:pt x="48" y="199"/>
                        </a:lnTo>
                        <a:lnTo>
                          <a:pt x="48" y="194"/>
                        </a:lnTo>
                        <a:lnTo>
                          <a:pt x="52" y="194"/>
                        </a:lnTo>
                        <a:lnTo>
                          <a:pt x="55" y="199"/>
                        </a:lnTo>
                        <a:lnTo>
                          <a:pt x="57" y="199"/>
                        </a:lnTo>
                        <a:lnTo>
                          <a:pt x="59" y="194"/>
                        </a:lnTo>
                        <a:lnTo>
                          <a:pt x="59" y="188"/>
                        </a:lnTo>
                        <a:lnTo>
                          <a:pt x="59" y="186"/>
                        </a:lnTo>
                        <a:lnTo>
                          <a:pt x="59" y="177"/>
                        </a:lnTo>
                        <a:lnTo>
                          <a:pt x="61" y="171"/>
                        </a:lnTo>
                        <a:lnTo>
                          <a:pt x="55" y="165"/>
                        </a:lnTo>
                        <a:lnTo>
                          <a:pt x="59" y="163"/>
                        </a:lnTo>
                        <a:lnTo>
                          <a:pt x="61" y="161"/>
                        </a:lnTo>
                        <a:lnTo>
                          <a:pt x="59" y="154"/>
                        </a:lnTo>
                        <a:lnTo>
                          <a:pt x="57" y="152"/>
                        </a:lnTo>
                        <a:lnTo>
                          <a:pt x="55" y="148"/>
                        </a:lnTo>
                        <a:lnTo>
                          <a:pt x="52" y="148"/>
                        </a:lnTo>
                        <a:lnTo>
                          <a:pt x="48" y="146"/>
                        </a:lnTo>
                        <a:lnTo>
                          <a:pt x="46" y="146"/>
                        </a:lnTo>
                        <a:lnTo>
                          <a:pt x="38" y="154"/>
                        </a:lnTo>
                        <a:lnTo>
                          <a:pt x="36" y="154"/>
                        </a:lnTo>
                        <a:lnTo>
                          <a:pt x="31" y="152"/>
                        </a:lnTo>
                        <a:lnTo>
                          <a:pt x="31" y="156"/>
                        </a:lnTo>
                        <a:lnTo>
                          <a:pt x="29" y="159"/>
                        </a:lnTo>
                        <a:lnTo>
                          <a:pt x="34" y="163"/>
                        </a:lnTo>
                        <a:lnTo>
                          <a:pt x="34" y="165"/>
                        </a:lnTo>
                        <a:lnTo>
                          <a:pt x="36" y="167"/>
                        </a:lnTo>
                        <a:lnTo>
                          <a:pt x="36" y="173"/>
                        </a:lnTo>
                        <a:lnTo>
                          <a:pt x="34" y="175"/>
                        </a:lnTo>
                        <a:lnTo>
                          <a:pt x="36" y="177"/>
                        </a:lnTo>
                        <a:lnTo>
                          <a:pt x="38" y="177"/>
                        </a:lnTo>
                        <a:lnTo>
                          <a:pt x="38" y="180"/>
                        </a:lnTo>
                        <a:lnTo>
                          <a:pt x="36" y="182"/>
                        </a:lnTo>
                        <a:lnTo>
                          <a:pt x="34" y="190"/>
                        </a:lnTo>
                        <a:lnTo>
                          <a:pt x="36" y="192"/>
                        </a:lnTo>
                        <a:lnTo>
                          <a:pt x="38" y="201"/>
                        </a:lnTo>
                        <a:lnTo>
                          <a:pt x="42" y="203"/>
                        </a:lnTo>
                        <a:lnTo>
                          <a:pt x="42" y="203"/>
                        </a:lnTo>
                        <a:close/>
                        <a:moveTo>
                          <a:pt x="166" y="255"/>
                        </a:moveTo>
                        <a:lnTo>
                          <a:pt x="166" y="251"/>
                        </a:lnTo>
                        <a:lnTo>
                          <a:pt x="168" y="249"/>
                        </a:lnTo>
                        <a:lnTo>
                          <a:pt x="168" y="245"/>
                        </a:lnTo>
                        <a:lnTo>
                          <a:pt x="164" y="239"/>
                        </a:lnTo>
                        <a:lnTo>
                          <a:pt x="168" y="230"/>
                        </a:lnTo>
                        <a:lnTo>
                          <a:pt x="173" y="226"/>
                        </a:lnTo>
                        <a:lnTo>
                          <a:pt x="173" y="222"/>
                        </a:lnTo>
                        <a:lnTo>
                          <a:pt x="170" y="218"/>
                        </a:lnTo>
                        <a:lnTo>
                          <a:pt x="164" y="222"/>
                        </a:lnTo>
                        <a:lnTo>
                          <a:pt x="162" y="222"/>
                        </a:lnTo>
                        <a:lnTo>
                          <a:pt x="158" y="220"/>
                        </a:lnTo>
                        <a:lnTo>
                          <a:pt x="154" y="224"/>
                        </a:lnTo>
                        <a:lnTo>
                          <a:pt x="145" y="224"/>
                        </a:lnTo>
                        <a:lnTo>
                          <a:pt x="137" y="226"/>
                        </a:lnTo>
                        <a:lnTo>
                          <a:pt x="133" y="224"/>
                        </a:lnTo>
                        <a:lnTo>
                          <a:pt x="128" y="222"/>
                        </a:lnTo>
                        <a:lnTo>
                          <a:pt x="124" y="222"/>
                        </a:lnTo>
                        <a:lnTo>
                          <a:pt x="122" y="224"/>
                        </a:lnTo>
                        <a:lnTo>
                          <a:pt x="120" y="222"/>
                        </a:lnTo>
                        <a:lnTo>
                          <a:pt x="116" y="224"/>
                        </a:lnTo>
                        <a:lnTo>
                          <a:pt x="116" y="232"/>
                        </a:lnTo>
                        <a:lnTo>
                          <a:pt x="120" y="234"/>
                        </a:lnTo>
                        <a:lnTo>
                          <a:pt x="124" y="234"/>
                        </a:lnTo>
                        <a:lnTo>
                          <a:pt x="130" y="239"/>
                        </a:lnTo>
                        <a:lnTo>
                          <a:pt x="135" y="241"/>
                        </a:lnTo>
                        <a:lnTo>
                          <a:pt x="139" y="245"/>
                        </a:lnTo>
                        <a:lnTo>
                          <a:pt x="147" y="249"/>
                        </a:lnTo>
                        <a:lnTo>
                          <a:pt x="149" y="247"/>
                        </a:lnTo>
                        <a:lnTo>
                          <a:pt x="154" y="249"/>
                        </a:lnTo>
                        <a:lnTo>
                          <a:pt x="154" y="253"/>
                        </a:lnTo>
                        <a:lnTo>
                          <a:pt x="164" y="258"/>
                        </a:lnTo>
                        <a:lnTo>
                          <a:pt x="166" y="255"/>
                        </a:lnTo>
                        <a:close/>
                      </a:path>
                    </a:pathLst>
                  </a:custGeom>
                  <a:solidFill>
                    <a:srgbClr val="00B0A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44" name="Freeform 80">
                    <a:extLst>
                      <a:ext uri="{FF2B5EF4-FFF2-40B4-BE49-F238E27FC236}">
                        <a16:creationId xmlns:a16="http://schemas.microsoft.com/office/drawing/2014/main" id="{8B378441-90B2-4D82-85AF-9977F46CD85D}"/>
                      </a:ext>
                    </a:extLst>
                  </p:cNvPr>
                  <p:cNvSpPr>
                    <a:spLocks noEditPoints="1"/>
                  </p:cNvSpPr>
                  <p:nvPr/>
                </p:nvSpPr>
                <p:spPr bwMode="auto">
                  <a:xfrm>
                    <a:off x="4296342" y="3551847"/>
                    <a:ext cx="341111" cy="255488"/>
                  </a:xfrm>
                  <a:custGeom>
                    <a:avLst/>
                    <a:gdLst>
                      <a:gd name="T0" fmla="*/ 143 w 247"/>
                      <a:gd name="T1" fmla="*/ 12 h 185"/>
                      <a:gd name="T2" fmla="*/ 148 w 247"/>
                      <a:gd name="T3" fmla="*/ 21 h 185"/>
                      <a:gd name="T4" fmla="*/ 164 w 247"/>
                      <a:gd name="T5" fmla="*/ 27 h 185"/>
                      <a:gd name="T6" fmla="*/ 179 w 247"/>
                      <a:gd name="T7" fmla="*/ 29 h 185"/>
                      <a:gd name="T8" fmla="*/ 194 w 247"/>
                      <a:gd name="T9" fmla="*/ 27 h 185"/>
                      <a:gd name="T10" fmla="*/ 209 w 247"/>
                      <a:gd name="T11" fmla="*/ 31 h 185"/>
                      <a:gd name="T12" fmla="*/ 226 w 247"/>
                      <a:gd name="T13" fmla="*/ 35 h 185"/>
                      <a:gd name="T14" fmla="*/ 226 w 247"/>
                      <a:gd name="T15" fmla="*/ 46 h 185"/>
                      <a:gd name="T16" fmla="*/ 215 w 247"/>
                      <a:gd name="T17" fmla="*/ 59 h 185"/>
                      <a:gd name="T18" fmla="*/ 211 w 247"/>
                      <a:gd name="T19" fmla="*/ 63 h 185"/>
                      <a:gd name="T20" fmla="*/ 192 w 247"/>
                      <a:gd name="T21" fmla="*/ 69 h 185"/>
                      <a:gd name="T22" fmla="*/ 190 w 247"/>
                      <a:gd name="T23" fmla="*/ 78 h 185"/>
                      <a:gd name="T24" fmla="*/ 186 w 247"/>
                      <a:gd name="T25" fmla="*/ 78 h 185"/>
                      <a:gd name="T26" fmla="*/ 175 w 247"/>
                      <a:gd name="T27" fmla="*/ 88 h 185"/>
                      <a:gd name="T28" fmla="*/ 169 w 247"/>
                      <a:gd name="T29" fmla="*/ 111 h 185"/>
                      <a:gd name="T30" fmla="*/ 177 w 247"/>
                      <a:gd name="T31" fmla="*/ 122 h 185"/>
                      <a:gd name="T32" fmla="*/ 167 w 247"/>
                      <a:gd name="T33" fmla="*/ 132 h 185"/>
                      <a:gd name="T34" fmla="*/ 160 w 247"/>
                      <a:gd name="T35" fmla="*/ 149 h 185"/>
                      <a:gd name="T36" fmla="*/ 139 w 247"/>
                      <a:gd name="T37" fmla="*/ 158 h 185"/>
                      <a:gd name="T38" fmla="*/ 131 w 247"/>
                      <a:gd name="T39" fmla="*/ 168 h 185"/>
                      <a:gd name="T40" fmla="*/ 122 w 247"/>
                      <a:gd name="T41" fmla="*/ 170 h 185"/>
                      <a:gd name="T42" fmla="*/ 114 w 247"/>
                      <a:gd name="T43" fmla="*/ 170 h 185"/>
                      <a:gd name="T44" fmla="*/ 97 w 247"/>
                      <a:gd name="T45" fmla="*/ 168 h 185"/>
                      <a:gd name="T46" fmla="*/ 76 w 247"/>
                      <a:gd name="T47" fmla="*/ 177 h 185"/>
                      <a:gd name="T48" fmla="*/ 67 w 247"/>
                      <a:gd name="T49" fmla="*/ 185 h 185"/>
                      <a:gd name="T50" fmla="*/ 51 w 247"/>
                      <a:gd name="T51" fmla="*/ 168 h 185"/>
                      <a:gd name="T52" fmla="*/ 38 w 247"/>
                      <a:gd name="T53" fmla="*/ 160 h 185"/>
                      <a:gd name="T54" fmla="*/ 32 w 247"/>
                      <a:gd name="T55" fmla="*/ 149 h 185"/>
                      <a:gd name="T56" fmla="*/ 42 w 247"/>
                      <a:gd name="T57" fmla="*/ 132 h 185"/>
                      <a:gd name="T58" fmla="*/ 40 w 247"/>
                      <a:gd name="T59" fmla="*/ 120 h 185"/>
                      <a:gd name="T60" fmla="*/ 30 w 247"/>
                      <a:gd name="T61" fmla="*/ 99 h 185"/>
                      <a:gd name="T62" fmla="*/ 44 w 247"/>
                      <a:gd name="T63" fmla="*/ 92 h 185"/>
                      <a:gd name="T64" fmla="*/ 46 w 247"/>
                      <a:gd name="T65" fmla="*/ 71 h 185"/>
                      <a:gd name="T66" fmla="*/ 55 w 247"/>
                      <a:gd name="T67" fmla="*/ 59 h 185"/>
                      <a:gd name="T68" fmla="*/ 51 w 247"/>
                      <a:gd name="T69" fmla="*/ 44 h 185"/>
                      <a:gd name="T70" fmla="*/ 27 w 247"/>
                      <a:gd name="T71" fmla="*/ 44 h 185"/>
                      <a:gd name="T72" fmla="*/ 19 w 247"/>
                      <a:gd name="T73" fmla="*/ 42 h 185"/>
                      <a:gd name="T74" fmla="*/ 6 w 247"/>
                      <a:gd name="T75" fmla="*/ 40 h 185"/>
                      <a:gd name="T76" fmla="*/ 11 w 247"/>
                      <a:gd name="T77" fmla="*/ 33 h 185"/>
                      <a:gd name="T78" fmla="*/ 6 w 247"/>
                      <a:gd name="T79" fmla="*/ 31 h 185"/>
                      <a:gd name="T80" fmla="*/ 4 w 247"/>
                      <a:gd name="T81" fmla="*/ 23 h 185"/>
                      <a:gd name="T82" fmla="*/ 0 w 247"/>
                      <a:gd name="T83" fmla="*/ 19 h 185"/>
                      <a:gd name="T84" fmla="*/ 13 w 247"/>
                      <a:gd name="T85" fmla="*/ 12 h 185"/>
                      <a:gd name="T86" fmla="*/ 19 w 247"/>
                      <a:gd name="T87" fmla="*/ 8 h 185"/>
                      <a:gd name="T88" fmla="*/ 27 w 247"/>
                      <a:gd name="T89" fmla="*/ 2 h 185"/>
                      <a:gd name="T90" fmla="*/ 40 w 247"/>
                      <a:gd name="T91" fmla="*/ 6 h 185"/>
                      <a:gd name="T92" fmla="*/ 53 w 247"/>
                      <a:gd name="T93" fmla="*/ 6 h 185"/>
                      <a:gd name="T94" fmla="*/ 65 w 247"/>
                      <a:gd name="T95" fmla="*/ 4 h 185"/>
                      <a:gd name="T96" fmla="*/ 91 w 247"/>
                      <a:gd name="T97" fmla="*/ 10 h 185"/>
                      <a:gd name="T98" fmla="*/ 110 w 247"/>
                      <a:gd name="T99" fmla="*/ 10 h 185"/>
                      <a:gd name="T100" fmla="*/ 122 w 247"/>
                      <a:gd name="T101" fmla="*/ 8 h 185"/>
                      <a:gd name="T102" fmla="*/ 139 w 247"/>
                      <a:gd name="T103" fmla="*/ 10 h 185"/>
                      <a:gd name="T104" fmla="*/ 236 w 247"/>
                      <a:gd name="T105" fmla="*/ 97 h 185"/>
                      <a:gd name="T106" fmla="*/ 247 w 247"/>
                      <a:gd name="T107" fmla="*/ 97 h 185"/>
                      <a:gd name="T108" fmla="*/ 236 w 247"/>
                      <a:gd name="T109" fmla="*/ 97 h 185"/>
                      <a:gd name="T110" fmla="*/ 228 w 247"/>
                      <a:gd name="T111" fmla="*/ 105 h 185"/>
                      <a:gd name="T112" fmla="*/ 223 w 247"/>
                      <a:gd name="T113" fmla="*/ 99 h 185"/>
                      <a:gd name="T114" fmla="*/ 221 w 247"/>
                      <a:gd name="T115" fmla="*/ 107 h 185"/>
                      <a:gd name="T116" fmla="*/ 200 w 247"/>
                      <a:gd name="T117" fmla="*/ 122 h 185"/>
                      <a:gd name="T118" fmla="*/ 204 w 247"/>
                      <a:gd name="T119" fmla="*/ 116 h 185"/>
                      <a:gd name="T120" fmla="*/ 200 w 247"/>
                      <a:gd name="T121" fmla="*/ 1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 h="185">
                        <a:moveTo>
                          <a:pt x="141" y="8"/>
                        </a:moveTo>
                        <a:lnTo>
                          <a:pt x="143" y="10"/>
                        </a:lnTo>
                        <a:lnTo>
                          <a:pt x="143" y="12"/>
                        </a:lnTo>
                        <a:lnTo>
                          <a:pt x="148" y="12"/>
                        </a:lnTo>
                        <a:lnTo>
                          <a:pt x="148" y="17"/>
                        </a:lnTo>
                        <a:lnTo>
                          <a:pt x="148" y="21"/>
                        </a:lnTo>
                        <a:lnTo>
                          <a:pt x="152" y="19"/>
                        </a:lnTo>
                        <a:lnTo>
                          <a:pt x="160" y="23"/>
                        </a:lnTo>
                        <a:lnTo>
                          <a:pt x="164" y="27"/>
                        </a:lnTo>
                        <a:lnTo>
                          <a:pt x="169" y="25"/>
                        </a:lnTo>
                        <a:lnTo>
                          <a:pt x="173" y="29"/>
                        </a:lnTo>
                        <a:lnTo>
                          <a:pt x="179" y="29"/>
                        </a:lnTo>
                        <a:lnTo>
                          <a:pt x="181" y="29"/>
                        </a:lnTo>
                        <a:lnTo>
                          <a:pt x="183" y="27"/>
                        </a:lnTo>
                        <a:lnTo>
                          <a:pt x="194" y="27"/>
                        </a:lnTo>
                        <a:lnTo>
                          <a:pt x="196" y="29"/>
                        </a:lnTo>
                        <a:lnTo>
                          <a:pt x="202" y="27"/>
                        </a:lnTo>
                        <a:lnTo>
                          <a:pt x="209" y="31"/>
                        </a:lnTo>
                        <a:lnTo>
                          <a:pt x="217" y="29"/>
                        </a:lnTo>
                        <a:lnTo>
                          <a:pt x="223" y="33"/>
                        </a:lnTo>
                        <a:lnTo>
                          <a:pt x="226" y="35"/>
                        </a:lnTo>
                        <a:lnTo>
                          <a:pt x="228" y="38"/>
                        </a:lnTo>
                        <a:lnTo>
                          <a:pt x="223" y="40"/>
                        </a:lnTo>
                        <a:lnTo>
                          <a:pt x="226" y="46"/>
                        </a:lnTo>
                        <a:lnTo>
                          <a:pt x="223" y="50"/>
                        </a:lnTo>
                        <a:lnTo>
                          <a:pt x="221" y="54"/>
                        </a:lnTo>
                        <a:lnTo>
                          <a:pt x="215" y="59"/>
                        </a:lnTo>
                        <a:lnTo>
                          <a:pt x="215" y="59"/>
                        </a:lnTo>
                        <a:lnTo>
                          <a:pt x="211" y="63"/>
                        </a:lnTo>
                        <a:lnTo>
                          <a:pt x="211" y="63"/>
                        </a:lnTo>
                        <a:lnTo>
                          <a:pt x="204" y="65"/>
                        </a:lnTo>
                        <a:lnTo>
                          <a:pt x="198" y="65"/>
                        </a:lnTo>
                        <a:lnTo>
                          <a:pt x="192" y="69"/>
                        </a:lnTo>
                        <a:lnTo>
                          <a:pt x="188" y="71"/>
                        </a:lnTo>
                        <a:lnTo>
                          <a:pt x="190" y="73"/>
                        </a:lnTo>
                        <a:lnTo>
                          <a:pt x="190" y="78"/>
                        </a:lnTo>
                        <a:lnTo>
                          <a:pt x="186" y="80"/>
                        </a:lnTo>
                        <a:lnTo>
                          <a:pt x="186" y="78"/>
                        </a:lnTo>
                        <a:lnTo>
                          <a:pt x="186" y="78"/>
                        </a:lnTo>
                        <a:lnTo>
                          <a:pt x="183" y="78"/>
                        </a:lnTo>
                        <a:lnTo>
                          <a:pt x="179" y="86"/>
                        </a:lnTo>
                        <a:lnTo>
                          <a:pt x="175" y="88"/>
                        </a:lnTo>
                        <a:lnTo>
                          <a:pt x="167" y="101"/>
                        </a:lnTo>
                        <a:lnTo>
                          <a:pt x="164" y="105"/>
                        </a:lnTo>
                        <a:lnTo>
                          <a:pt x="169" y="111"/>
                        </a:lnTo>
                        <a:lnTo>
                          <a:pt x="169" y="113"/>
                        </a:lnTo>
                        <a:lnTo>
                          <a:pt x="171" y="116"/>
                        </a:lnTo>
                        <a:lnTo>
                          <a:pt x="177" y="122"/>
                        </a:lnTo>
                        <a:lnTo>
                          <a:pt x="173" y="126"/>
                        </a:lnTo>
                        <a:lnTo>
                          <a:pt x="167" y="128"/>
                        </a:lnTo>
                        <a:lnTo>
                          <a:pt x="167" y="132"/>
                        </a:lnTo>
                        <a:lnTo>
                          <a:pt x="160" y="143"/>
                        </a:lnTo>
                        <a:lnTo>
                          <a:pt x="158" y="147"/>
                        </a:lnTo>
                        <a:lnTo>
                          <a:pt x="160" y="149"/>
                        </a:lnTo>
                        <a:lnTo>
                          <a:pt x="158" y="151"/>
                        </a:lnTo>
                        <a:lnTo>
                          <a:pt x="152" y="154"/>
                        </a:lnTo>
                        <a:lnTo>
                          <a:pt x="139" y="158"/>
                        </a:lnTo>
                        <a:lnTo>
                          <a:pt x="139" y="162"/>
                        </a:lnTo>
                        <a:lnTo>
                          <a:pt x="135" y="170"/>
                        </a:lnTo>
                        <a:lnTo>
                          <a:pt x="131" y="168"/>
                        </a:lnTo>
                        <a:lnTo>
                          <a:pt x="126" y="164"/>
                        </a:lnTo>
                        <a:lnTo>
                          <a:pt x="124" y="168"/>
                        </a:lnTo>
                        <a:lnTo>
                          <a:pt x="122" y="170"/>
                        </a:lnTo>
                        <a:lnTo>
                          <a:pt x="118" y="168"/>
                        </a:lnTo>
                        <a:lnTo>
                          <a:pt x="116" y="168"/>
                        </a:lnTo>
                        <a:lnTo>
                          <a:pt x="114" y="170"/>
                        </a:lnTo>
                        <a:lnTo>
                          <a:pt x="110" y="168"/>
                        </a:lnTo>
                        <a:lnTo>
                          <a:pt x="101" y="166"/>
                        </a:lnTo>
                        <a:lnTo>
                          <a:pt x="97" y="168"/>
                        </a:lnTo>
                        <a:lnTo>
                          <a:pt x="91" y="170"/>
                        </a:lnTo>
                        <a:lnTo>
                          <a:pt x="84" y="177"/>
                        </a:lnTo>
                        <a:lnTo>
                          <a:pt x="76" y="177"/>
                        </a:lnTo>
                        <a:lnTo>
                          <a:pt x="74" y="179"/>
                        </a:lnTo>
                        <a:lnTo>
                          <a:pt x="74" y="183"/>
                        </a:lnTo>
                        <a:lnTo>
                          <a:pt x="67" y="185"/>
                        </a:lnTo>
                        <a:lnTo>
                          <a:pt x="61" y="185"/>
                        </a:lnTo>
                        <a:lnTo>
                          <a:pt x="55" y="179"/>
                        </a:lnTo>
                        <a:lnTo>
                          <a:pt x="51" y="168"/>
                        </a:lnTo>
                        <a:lnTo>
                          <a:pt x="51" y="168"/>
                        </a:lnTo>
                        <a:lnTo>
                          <a:pt x="44" y="160"/>
                        </a:lnTo>
                        <a:lnTo>
                          <a:pt x="38" y="160"/>
                        </a:lnTo>
                        <a:lnTo>
                          <a:pt x="34" y="158"/>
                        </a:lnTo>
                        <a:lnTo>
                          <a:pt x="34" y="154"/>
                        </a:lnTo>
                        <a:lnTo>
                          <a:pt x="32" y="149"/>
                        </a:lnTo>
                        <a:lnTo>
                          <a:pt x="36" y="141"/>
                        </a:lnTo>
                        <a:lnTo>
                          <a:pt x="40" y="137"/>
                        </a:lnTo>
                        <a:lnTo>
                          <a:pt x="42" y="132"/>
                        </a:lnTo>
                        <a:lnTo>
                          <a:pt x="38" y="132"/>
                        </a:lnTo>
                        <a:lnTo>
                          <a:pt x="34" y="126"/>
                        </a:lnTo>
                        <a:lnTo>
                          <a:pt x="40" y="120"/>
                        </a:lnTo>
                        <a:lnTo>
                          <a:pt x="40" y="111"/>
                        </a:lnTo>
                        <a:lnTo>
                          <a:pt x="36" y="109"/>
                        </a:lnTo>
                        <a:lnTo>
                          <a:pt x="30" y="99"/>
                        </a:lnTo>
                        <a:lnTo>
                          <a:pt x="36" y="99"/>
                        </a:lnTo>
                        <a:lnTo>
                          <a:pt x="38" y="99"/>
                        </a:lnTo>
                        <a:lnTo>
                          <a:pt x="44" y="92"/>
                        </a:lnTo>
                        <a:lnTo>
                          <a:pt x="40" y="88"/>
                        </a:lnTo>
                        <a:lnTo>
                          <a:pt x="44" y="84"/>
                        </a:lnTo>
                        <a:lnTo>
                          <a:pt x="46" y="71"/>
                        </a:lnTo>
                        <a:lnTo>
                          <a:pt x="44" y="67"/>
                        </a:lnTo>
                        <a:lnTo>
                          <a:pt x="53" y="59"/>
                        </a:lnTo>
                        <a:lnTo>
                          <a:pt x="55" y="59"/>
                        </a:lnTo>
                        <a:lnTo>
                          <a:pt x="57" y="54"/>
                        </a:lnTo>
                        <a:lnTo>
                          <a:pt x="53" y="48"/>
                        </a:lnTo>
                        <a:lnTo>
                          <a:pt x="51" y="44"/>
                        </a:lnTo>
                        <a:lnTo>
                          <a:pt x="42" y="44"/>
                        </a:lnTo>
                        <a:lnTo>
                          <a:pt x="38" y="46"/>
                        </a:lnTo>
                        <a:lnTo>
                          <a:pt x="27" y="44"/>
                        </a:lnTo>
                        <a:lnTo>
                          <a:pt x="21" y="48"/>
                        </a:lnTo>
                        <a:lnTo>
                          <a:pt x="19" y="46"/>
                        </a:lnTo>
                        <a:lnTo>
                          <a:pt x="19" y="42"/>
                        </a:lnTo>
                        <a:lnTo>
                          <a:pt x="17" y="40"/>
                        </a:lnTo>
                        <a:lnTo>
                          <a:pt x="6" y="42"/>
                        </a:lnTo>
                        <a:lnTo>
                          <a:pt x="6" y="40"/>
                        </a:lnTo>
                        <a:lnTo>
                          <a:pt x="13" y="35"/>
                        </a:lnTo>
                        <a:lnTo>
                          <a:pt x="8" y="35"/>
                        </a:lnTo>
                        <a:lnTo>
                          <a:pt x="11" y="33"/>
                        </a:lnTo>
                        <a:lnTo>
                          <a:pt x="8" y="31"/>
                        </a:lnTo>
                        <a:lnTo>
                          <a:pt x="11" y="27"/>
                        </a:lnTo>
                        <a:lnTo>
                          <a:pt x="6" y="31"/>
                        </a:lnTo>
                        <a:lnTo>
                          <a:pt x="6" y="29"/>
                        </a:lnTo>
                        <a:lnTo>
                          <a:pt x="6" y="25"/>
                        </a:lnTo>
                        <a:lnTo>
                          <a:pt x="4" y="23"/>
                        </a:lnTo>
                        <a:lnTo>
                          <a:pt x="4" y="21"/>
                        </a:lnTo>
                        <a:lnTo>
                          <a:pt x="2" y="23"/>
                        </a:lnTo>
                        <a:lnTo>
                          <a:pt x="0" y="19"/>
                        </a:lnTo>
                        <a:lnTo>
                          <a:pt x="2" y="14"/>
                        </a:lnTo>
                        <a:lnTo>
                          <a:pt x="11" y="10"/>
                        </a:lnTo>
                        <a:lnTo>
                          <a:pt x="13" y="12"/>
                        </a:lnTo>
                        <a:lnTo>
                          <a:pt x="19" y="12"/>
                        </a:lnTo>
                        <a:lnTo>
                          <a:pt x="23" y="8"/>
                        </a:lnTo>
                        <a:lnTo>
                          <a:pt x="19" y="8"/>
                        </a:lnTo>
                        <a:lnTo>
                          <a:pt x="19" y="4"/>
                        </a:lnTo>
                        <a:lnTo>
                          <a:pt x="27" y="0"/>
                        </a:lnTo>
                        <a:lnTo>
                          <a:pt x="27" y="2"/>
                        </a:lnTo>
                        <a:lnTo>
                          <a:pt x="32" y="0"/>
                        </a:lnTo>
                        <a:lnTo>
                          <a:pt x="36" y="2"/>
                        </a:lnTo>
                        <a:lnTo>
                          <a:pt x="40" y="6"/>
                        </a:lnTo>
                        <a:lnTo>
                          <a:pt x="44" y="4"/>
                        </a:lnTo>
                        <a:lnTo>
                          <a:pt x="49" y="4"/>
                        </a:lnTo>
                        <a:lnTo>
                          <a:pt x="53" y="6"/>
                        </a:lnTo>
                        <a:lnTo>
                          <a:pt x="57" y="4"/>
                        </a:lnTo>
                        <a:lnTo>
                          <a:pt x="63" y="2"/>
                        </a:lnTo>
                        <a:lnTo>
                          <a:pt x="65" y="4"/>
                        </a:lnTo>
                        <a:lnTo>
                          <a:pt x="70" y="6"/>
                        </a:lnTo>
                        <a:lnTo>
                          <a:pt x="84" y="8"/>
                        </a:lnTo>
                        <a:lnTo>
                          <a:pt x="91" y="10"/>
                        </a:lnTo>
                        <a:lnTo>
                          <a:pt x="101" y="6"/>
                        </a:lnTo>
                        <a:lnTo>
                          <a:pt x="108" y="6"/>
                        </a:lnTo>
                        <a:lnTo>
                          <a:pt x="110" y="10"/>
                        </a:lnTo>
                        <a:lnTo>
                          <a:pt x="116" y="10"/>
                        </a:lnTo>
                        <a:lnTo>
                          <a:pt x="120" y="8"/>
                        </a:lnTo>
                        <a:lnTo>
                          <a:pt x="122" y="8"/>
                        </a:lnTo>
                        <a:lnTo>
                          <a:pt x="133" y="12"/>
                        </a:lnTo>
                        <a:lnTo>
                          <a:pt x="135" y="10"/>
                        </a:lnTo>
                        <a:lnTo>
                          <a:pt x="139" y="10"/>
                        </a:lnTo>
                        <a:lnTo>
                          <a:pt x="141" y="8"/>
                        </a:lnTo>
                        <a:lnTo>
                          <a:pt x="141" y="8"/>
                        </a:lnTo>
                        <a:close/>
                        <a:moveTo>
                          <a:pt x="236" y="97"/>
                        </a:moveTo>
                        <a:lnTo>
                          <a:pt x="242" y="97"/>
                        </a:lnTo>
                        <a:lnTo>
                          <a:pt x="247" y="99"/>
                        </a:lnTo>
                        <a:lnTo>
                          <a:pt x="247" y="97"/>
                        </a:lnTo>
                        <a:lnTo>
                          <a:pt x="242" y="92"/>
                        </a:lnTo>
                        <a:lnTo>
                          <a:pt x="238" y="94"/>
                        </a:lnTo>
                        <a:lnTo>
                          <a:pt x="236" y="97"/>
                        </a:lnTo>
                        <a:lnTo>
                          <a:pt x="236" y="97"/>
                        </a:lnTo>
                        <a:close/>
                        <a:moveTo>
                          <a:pt x="226" y="109"/>
                        </a:moveTo>
                        <a:lnTo>
                          <a:pt x="228" y="105"/>
                        </a:lnTo>
                        <a:lnTo>
                          <a:pt x="232" y="101"/>
                        </a:lnTo>
                        <a:lnTo>
                          <a:pt x="228" y="101"/>
                        </a:lnTo>
                        <a:lnTo>
                          <a:pt x="223" y="99"/>
                        </a:lnTo>
                        <a:lnTo>
                          <a:pt x="219" y="103"/>
                        </a:lnTo>
                        <a:lnTo>
                          <a:pt x="217" y="105"/>
                        </a:lnTo>
                        <a:lnTo>
                          <a:pt x="221" y="107"/>
                        </a:lnTo>
                        <a:lnTo>
                          <a:pt x="226" y="109"/>
                        </a:lnTo>
                        <a:lnTo>
                          <a:pt x="226" y="109"/>
                        </a:lnTo>
                        <a:close/>
                        <a:moveTo>
                          <a:pt x="200" y="122"/>
                        </a:moveTo>
                        <a:lnTo>
                          <a:pt x="202" y="120"/>
                        </a:lnTo>
                        <a:lnTo>
                          <a:pt x="204" y="118"/>
                        </a:lnTo>
                        <a:lnTo>
                          <a:pt x="204" y="116"/>
                        </a:lnTo>
                        <a:lnTo>
                          <a:pt x="198" y="116"/>
                        </a:lnTo>
                        <a:lnTo>
                          <a:pt x="198" y="120"/>
                        </a:lnTo>
                        <a:lnTo>
                          <a:pt x="200" y="122"/>
                        </a:lnTo>
                        <a:close/>
                      </a:path>
                    </a:pathLst>
                  </a:custGeom>
                  <a:solidFill>
                    <a:srgbClr val="00B0A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45" name="Freeform 81">
                    <a:extLst>
                      <a:ext uri="{FF2B5EF4-FFF2-40B4-BE49-F238E27FC236}">
                        <a16:creationId xmlns:a16="http://schemas.microsoft.com/office/drawing/2014/main" id="{02F02A27-0891-4F72-8681-66564027B4AC}"/>
                      </a:ext>
                    </a:extLst>
                  </p:cNvPr>
                  <p:cNvSpPr>
                    <a:spLocks/>
                  </p:cNvSpPr>
                  <p:nvPr/>
                </p:nvSpPr>
                <p:spPr bwMode="auto">
                  <a:xfrm>
                    <a:off x="4288055" y="3607088"/>
                    <a:ext cx="87004" cy="171246"/>
                  </a:xfrm>
                  <a:custGeom>
                    <a:avLst/>
                    <a:gdLst>
                      <a:gd name="T0" fmla="*/ 40 w 63"/>
                      <a:gd name="T1" fmla="*/ 114 h 124"/>
                      <a:gd name="T2" fmla="*/ 42 w 63"/>
                      <a:gd name="T3" fmla="*/ 101 h 124"/>
                      <a:gd name="T4" fmla="*/ 48 w 63"/>
                      <a:gd name="T5" fmla="*/ 92 h 124"/>
                      <a:gd name="T6" fmla="*/ 40 w 63"/>
                      <a:gd name="T7" fmla="*/ 86 h 124"/>
                      <a:gd name="T8" fmla="*/ 46 w 63"/>
                      <a:gd name="T9" fmla="*/ 71 h 124"/>
                      <a:gd name="T10" fmla="*/ 36 w 63"/>
                      <a:gd name="T11" fmla="*/ 59 h 124"/>
                      <a:gd name="T12" fmla="*/ 44 w 63"/>
                      <a:gd name="T13" fmla="*/ 59 h 124"/>
                      <a:gd name="T14" fmla="*/ 46 w 63"/>
                      <a:gd name="T15" fmla="*/ 48 h 124"/>
                      <a:gd name="T16" fmla="*/ 52 w 63"/>
                      <a:gd name="T17" fmla="*/ 31 h 124"/>
                      <a:gd name="T18" fmla="*/ 59 w 63"/>
                      <a:gd name="T19" fmla="*/ 19 h 124"/>
                      <a:gd name="T20" fmla="*/ 63 w 63"/>
                      <a:gd name="T21" fmla="*/ 14 h 124"/>
                      <a:gd name="T22" fmla="*/ 57 w 63"/>
                      <a:gd name="T23" fmla="*/ 4 h 124"/>
                      <a:gd name="T24" fmla="*/ 44 w 63"/>
                      <a:gd name="T25" fmla="*/ 6 h 124"/>
                      <a:gd name="T26" fmla="*/ 27 w 63"/>
                      <a:gd name="T27" fmla="*/ 8 h 124"/>
                      <a:gd name="T28" fmla="*/ 25 w 63"/>
                      <a:gd name="T29" fmla="*/ 2 h 124"/>
                      <a:gd name="T30" fmla="*/ 12 w 63"/>
                      <a:gd name="T31" fmla="*/ 2 h 124"/>
                      <a:gd name="T32" fmla="*/ 17 w 63"/>
                      <a:gd name="T33" fmla="*/ 12 h 124"/>
                      <a:gd name="T34" fmla="*/ 17 w 63"/>
                      <a:gd name="T35" fmla="*/ 27 h 124"/>
                      <a:gd name="T36" fmla="*/ 17 w 63"/>
                      <a:gd name="T37" fmla="*/ 36 h 124"/>
                      <a:gd name="T38" fmla="*/ 12 w 63"/>
                      <a:gd name="T39" fmla="*/ 44 h 124"/>
                      <a:gd name="T40" fmla="*/ 8 w 63"/>
                      <a:gd name="T41" fmla="*/ 57 h 124"/>
                      <a:gd name="T42" fmla="*/ 2 w 63"/>
                      <a:gd name="T43" fmla="*/ 67 h 124"/>
                      <a:gd name="T44" fmla="*/ 0 w 63"/>
                      <a:gd name="T45" fmla="*/ 82 h 124"/>
                      <a:gd name="T46" fmla="*/ 6 w 63"/>
                      <a:gd name="T47" fmla="*/ 80 h 124"/>
                      <a:gd name="T48" fmla="*/ 10 w 63"/>
                      <a:gd name="T49" fmla="*/ 80 h 124"/>
                      <a:gd name="T50" fmla="*/ 4 w 63"/>
                      <a:gd name="T51" fmla="*/ 84 h 124"/>
                      <a:gd name="T52" fmla="*/ 6 w 63"/>
                      <a:gd name="T53" fmla="*/ 90 h 124"/>
                      <a:gd name="T54" fmla="*/ 14 w 63"/>
                      <a:gd name="T55" fmla="*/ 88 h 124"/>
                      <a:gd name="T56" fmla="*/ 14 w 63"/>
                      <a:gd name="T57" fmla="*/ 97 h 124"/>
                      <a:gd name="T58" fmla="*/ 12 w 63"/>
                      <a:gd name="T59" fmla="*/ 111 h 124"/>
                      <a:gd name="T60" fmla="*/ 8 w 63"/>
                      <a:gd name="T61" fmla="*/ 120 h 124"/>
                      <a:gd name="T62" fmla="*/ 17 w 63"/>
                      <a:gd name="T63" fmla="*/ 118 h 124"/>
                      <a:gd name="T64" fmla="*/ 27 w 63"/>
                      <a:gd name="T65" fmla="*/ 124 h 124"/>
                      <a:gd name="T66" fmla="*/ 40 w 63"/>
                      <a:gd name="T67" fmla="*/ 120 h 124"/>
                      <a:gd name="T68" fmla="*/ 40 w 63"/>
                      <a:gd name="T69"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124">
                        <a:moveTo>
                          <a:pt x="40" y="118"/>
                        </a:moveTo>
                        <a:lnTo>
                          <a:pt x="40" y="114"/>
                        </a:lnTo>
                        <a:lnTo>
                          <a:pt x="38" y="109"/>
                        </a:lnTo>
                        <a:lnTo>
                          <a:pt x="42" y="101"/>
                        </a:lnTo>
                        <a:lnTo>
                          <a:pt x="46" y="97"/>
                        </a:lnTo>
                        <a:lnTo>
                          <a:pt x="48" y="92"/>
                        </a:lnTo>
                        <a:lnTo>
                          <a:pt x="44" y="92"/>
                        </a:lnTo>
                        <a:lnTo>
                          <a:pt x="40" y="86"/>
                        </a:lnTo>
                        <a:lnTo>
                          <a:pt x="46" y="80"/>
                        </a:lnTo>
                        <a:lnTo>
                          <a:pt x="46" y="71"/>
                        </a:lnTo>
                        <a:lnTo>
                          <a:pt x="42" y="69"/>
                        </a:lnTo>
                        <a:lnTo>
                          <a:pt x="36" y="59"/>
                        </a:lnTo>
                        <a:lnTo>
                          <a:pt x="42" y="59"/>
                        </a:lnTo>
                        <a:lnTo>
                          <a:pt x="44" y="59"/>
                        </a:lnTo>
                        <a:lnTo>
                          <a:pt x="50" y="52"/>
                        </a:lnTo>
                        <a:lnTo>
                          <a:pt x="46" y="48"/>
                        </a:lnTo>
                        <a:lnTo>
                          <a:pt x="50" y="44"/>
                        </a:lnTo>
                        <a:lnTo>
                          <a:pt x="52" y="31"/>
                        </a:lnTo>
                        <a:lnTo>
                          <a:pt x="50" y="27"/>
                        </a:lnTo>
                        <a:lnTo>
                          <a:pt x="59" y="19"/>
                        </a:lnTo>
                        <a:lnTo>
                          <a:pt x="61" y="19"/>
                        </a:lnTo>
                        <a:lnTo>
                          <a:pt x="63" y="14"/>
                        </a:lnTo>
                        <a:lnTo>
                          <a:pt x="59" y="8"/>
                        </a:lnTo>
                        <a:lnTo>
                          <a:pt x="57" y="4"/>
                        </a:lnTo>
                        <a:lnTo>
                          <a:pt x="48" y="4"/>
                        </a:lnTo>
                        <a:lnTo>
                          <a:pt x="44" y="6"/>
                        </a:lnTo>
                        <a:lnTo>
                          <a:pt x="33" y="4"/>
                        </a:lnTo>
                        <a:lnTo>
                          <a:pt x="27" y="8"/>
                        </a:lnTo>
                        <a:lnTo>
                          <a:pt x="25" y="6"/>
                        </a:lnTo>
                        <a:lnTo>
                          <a:pt x="25" y="2"/>
                        </a:lnTo>
                        <a:lnTo>
                          <a:pt x="23" y="0"/>
                        </a:lnTo>
                        <a:lnTo>
                          <a:pt x="12" y="2"/>
                        </a:lnTo>
                        <a:lnTo>
                          <a:pt x="14" y="6"/>
                        </a:lnTo>
                        <a:lnTo>
                          <a:pt x="17" y="12"/>
                        </a:lnTo>
                        <a:lnTo>
                          <a:pt x="14" y="25"/>
                        </a:lnTo>
                        <a:lnTo>
                          <a:pt x="17" y="27"/>
                        </a:lnTo>
                        <a:lnTo>
                          <a:pt x="14" y="31"/>
                        </a:lnTo>
                        <a:lnTo>
                          <a:pt x="17" y="36"/>
                        </a:lnTo>
                        <a:lnTo>
                          <a:pt x="14" y="38"/>
                        </a:lnTo>
                        <a:lnTo>
                          <a:pt x="12" y="44"/>
                        </a:lnTo>
                        <a:lnTo>
                          <a:pt x="12" y="50"/>
                        </a:lnTo>
                        <a:lnTo>
                          <a:pt x="8" y="57"/>
                        </a:lnTo>
                        <a:lnTo>
                          <a:pt x="8" y="61"/>
                        </a:lnTo>
                        <a:lnTo>
                          <a:pt x="2" y="67"/>
                        </a:lnTo>
                        <a:lnTo>
                          <a:pt x="0" y="80"/>
                        </a:lnTo>
                        <a:lnTo>
                          <a:pt x="0" y="82"/>
                        </a:lnTo>
                        <a:lnTo>
                          <a:pt x="4" y="82"/>
                        </a:lnTo>
                        <a:lnTo>
                          <a:pt x="6" y="80"/>
                        </a:lnTo>
                        <a:lnTo>
                          <a:pt x="10" y="78"/>
                        </a:lnTo>
                        <a:lnTo>
                          <a:pt x="10" y="80"/>
                        </a:lnTo>
                        <a:lnTo>
                          <a:pt x="10" y="82"/>
                        </a:lnTo>
                        <a:lnTo>
                          <a:pt x="4" y="84"/>
                        </a:lnTo>
                        <a:lnTo>
                          <a:pt x="4" y="88"/>
                        </a:lnTo>
                        <a:lnTo>
                          <a:pt x="6" y="90"/>
                        </a:lnTo>
                        <a:lnTo>
                          <a:pt x="10" y="88"/>
                        </a:lnTo>
                        <a:lnTo>
                          <a:pt x="14" y="88"/>
                        </a:lnTo>
                        <a:lnTo>
                          <a:pt x="12" y="90"/>
                        </a:lnTo>
                        <a:lnTo>
                          <a:pt x="14" y="97"/>
                        </a:lnTo>
                        <a:lnTo>
                          <a:pt x="12" y="101"/>
                        </a:lnTo>
                        <a:lnTo>
                          <a:pt x="12" y="111"/>
                        </a:lnTo>
                        <a:lnTo>
                          <a:pt x="10" y="118"/>
                        </a:lnTo>
                        <a:lnTo>
                          <a:pt x="8" y="120"/>
                        </a:lnTo>
                        <a:lnTo>
                          <a:pt x="10" y="122"/>
                        </a:lnTo>
                        <a:lnTo>
                          <a:pt x="17" y="118"/>
                        </a:lnTo>
                        <a:lnTo>
                          <a:pt x="25" y="122"/>
                        </a:lnTo>
                        <a:lnTo>
                          <a:pt x="27" y="124"/>
                        </a:lnTo>
                        <a:lnTo>
                          <a:pt x="33" y="120"/>
                        </a:lnTo>
                        <a:lnTo>
                          <a:pt x="40" y="120"/>
                        </a:lnTo>
                        <a:lnTo>
                          <a:pt x="40" y="118"/>
                        </a:lnTo>
                        <a:lnTo>
                          <a:pt x="40" y="11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46" name="Freeform 82">
                    <a:extLst>
                      <a:ext uri="{FF2B5EF4-FFF2-40B4-BE49-F238E27FC236}">
                        <a16:creationId xmlns:a16="http://schemas.microsoft.com/office/drawing/2014/main" id="{3641F943-A3F2-4B76-8814-0B08F66AA991}"/>
                      </a:ext>
                    </a:extLst>
                  </p:cNvPr>
                  <p:cNvSpPr>
                    <a:spLocks noEditPoints="1"/>
                  </p:cNvSpPr>
                  <p:nvPr/>
                </p:nvSpPr>
                <p:spPr bwMode="auto">
                  <a:xfrm>
                    <a:off x="5037947" y="3612612"/>
                    <a:ext cx="238916" cy="229249"/>
                  </a:xfrm>
                  <a:custGeom>
                    <a:avLst/>
                    <a:gdLst>
                      <a:gd name="T0" fmla="*/ 106 w 173"/>
                      <a:gd name="T1" fmla="*/ 13 h 166"/>
                      <a:gd name="T2" fmla="*/ 70 w 173"/>
                      <a:gd name="T3" fmla="*/ 17 h 166"/>
                      <a:gd name="T4" fmla="*/ 28 w 173"/>
                      <a:gd name="T5" fmla="*/ 32 h 166"/>
                      <a:gd name="T6" fmla="*/ 19 w 173"/>
                      <a:gd name="T7" fmla="*/ 67 h 166"/>
                      <a:gd name="T8" fmla="*/ 45 w 173"/>
                      <a:gd name="T9" fmla="*/ 91 h 166"/>
                      <a:gd name="T10" fmla="*/ 66 w 173"/>
                      <a:gd name="T11" fmla="*/ 97 h 166"/>
                      <a:gd name="T12" fmla="*/ 32 w 173"/>
                      <a:gd name="T13" fmla="*/ 97 h 166"/>
                      <a:gd name="T14" fmla="*/ 49 w 173"/>
                      <a:gd name="T15" fmla="*/ 126 h 166"/>
                      <a:gd name="T16" fmla="*/ 62 w 173"/>
                      <a:gd name="T17" fmla="*/ 128 h 166"/>
                      <a:gd name="T18" fmla="*/ 64 w 173"/>
                      <a:gd name="T19" fmla="*/ 112 h 166"/>
                      <a:gd name="T20" fmla="*/ 76 w 173"/>
                      <a:gd name="T21" fmla="*/ 112 h 166"/>
                      <a:gd name="T22" fmla="*/ 83 w 173"/>
                      <a:gd name="T23" fmla="*/ 101 h 166"/>
                      <a:gd name="T24" fmla="*/ 70 w 173"/>
                      <a:gd name="T25" fmla="*/ 82 h 166"/>
                      <a:gd name="T26" fmla="*/ 64 w 173"/>
                      <a:gd name="T27" fmla="*/ 65 h 166"/>
                      <a:gd name="T28" fmla="*/ 62 w 173"/>
                      <a:gd name="T29" fmla="*/ 55 h 166"/>
                      <a:gd name="T30" fmla="*/ 62 w 173"/>
                      <a:gd name="T31" fmla="*/ 36 h 166"/>
                      <a:gd name="T32" fmla="*/ 76 w 173"/>
                      <a:gd name="T33" fmla="*/ 42 h 166"/>
                      <a:gd name="T34" fmla="*/ 89 w 173"/>
                      <a:gd name="T35" fmla="*/ 40 h 166"/>
                      <a:gd name="T36" fmla="*/ 95 w 173"/>
                      <a:gd name="T37" fmla="*/ 25 h 166"/>
                      <a:gd name="T38" fmla="*/ 127 w 173"/>
                      <a:gd name="T39" fmla="*/ 19 h 166"/>
                      <a:gd name="T40" fmla="*/ 83 w 173"/>
                      <a:gd name="T41" fmla="*/ 156 h 166"/>
                      <a:gd name="T42" fmla="*/ 106 w 173"/>
                      <a:gd name="T43" fmla="*/ 166 h 166"/>
                      <a:gd name="T44" fmla="*/ 135 w 173"/>
                      <a:gd name="T45" fmla="*/ 156 h 166"/>
                      <a:gd name="T46" fmla="*/ 123 w 173"/>
                      <a:gd name="T47" fmla="*/ 156 h 166"/>
                      <a:gd name="T48" fmla="*/ 95 w 173"/>
                      <a:gd name="T49" fmla="*/ 154 h 166"/>
                      <a:gd name="T50" fmla="*/ 85 w 173"/>
                      <a:gd name="T51" fmla="*/ 152 h 166"/>
                      <a:gd name="T52" fmla="*/ 9 w 173"/>
                      <a:gd name="T53" fmla="*/ 63 h 166"/>
                      <a:gd name="T54" fmla="*/ 22 w 173"/>
                      <a:gd name="T55" fmla="*/ 82 h 166"/>
                      <a:gd name="T56" fmla="*/ 22 w 173"/>
                      <a:gd name="T57" fmla="*/ 88 h 166"/>
                      <a:gd name="T58" fmla="*/ 24 w 173"/>
                      <a:gd name="T59" fmla="*/ 97 h 166"/>
                      <a:gd name="T60" fmla="*/ 22 w 173"/>
                      <a:gd name="T61" fmla="*/ 88 h 166"/>
                      <a:gd name="T62" fmla="*/ 24 w 173"/>
                      <a:gd name="T63" fmla="*/ 99 h 166"/>
                      <a:gd name="T64" fmla="*/ 152 w 173"/>
                      <a:gd name="T65" fmla="*/ 147 h 166"/>
                      <a:gd name="T66" fmla="*/ 150 w 173"/>
                      <a:gd name="T67" fmla="*/ 158 h 166"/>
                      <a:gd name="T68" fmla="*/ 171 w 173"/>
                      <a:gd name="T69" fmla="*/ 135 h 166"/>
                      <a:gd name="T70" fmla="*/ 161 w 173"/>
                      <a:gd name="T71" fmla="*/ 145 h 166"/>
                      <a:gd name="T72" fmla="*/ 135 w 173"/>
                      <a:gd name="T73" fmla="*/ 133 h 166"/>
                      <a:gd name="T74" fmla="*/ 142 w 173"/>
                      <a:gd name="T75" fmla="*/ 107 h 166"/>
                      <a:gd name="T76" fmla="*/ 127 w 173"/>
                      <a:gd name="T77" fmla="*/ 91 h 166"/>
                      <a:gd name="T78" fmla="*/ 127 w 173"/>
                      <a:gd name="T79" fmla="*/ 82 h 166"/>
                      <a:gd name="T80" fmla="*/ 133 w 173"/>
                      <a:gd name="T81" fmla="*/ 63 h 166"/>
                      <a:gd name="T82" fmla="*/ 129 w 173"/>
                      <a:gd name="T83" fmla="*/ 67 h 166"/>
                      <a:gd name="T84" fmla="*/ 116 w 173"/>
                      <a:gd name="T85" fmla="*/ 34 h 166"/>
                      <a:gd name="T86" fmla="*/ 110 w 173"/>
                      <a:gd name="T87" fmla="*/ 44 h 166"/>
                      <a:gd name="T88" fmla="*/ 104 w 173"/>
                      <a:gd name="T89" fmla="*/ 46 h 166"/>
                      <a:gd name="T90" fmla="*/ 93 w 173"/>
                      <a:gd name="T91" fmla="*/ 29 h 166"/>
                      <a:gd name="T92" fmla="*/ 74 w 173"/>
                      <a:gd name="T93" fmla="*/ 67 h 166"/>
                      <a:gd name="T94" fmla="*/ 100 w 173"/>
                      <a:gd name="T95" fmla="*/ 78 h 166"/>
                      <a:gd name="T96" fmla="*/ 131 w 173"/>
                      <a:gd name="T97" fmla="*/ 107 h 166"/>
                      <a:gd name="T98" fmla="*/ 95 w 173"/>
                      <a:gd name="T99" fmla="*/ 131 h 166"/>
                      <a:gd name="T100" fmla="*/ 97 w 173"/>
                      <a:gd name="T101" fmla="*/ 112 h 166"/>
                      <a:gd name="T102" fmla="*/ 93 w 173"/>
                      <a:gd name="T103" fmla="*/ 110 h 166"/>
                      <a:gd name="T104" fmla="*/ 116 w 173"/>
                      <a:gd name="T105" fmla="*/ 122 h 166"/>
                      <a:gd name="T106" fmla="*/ 116 w 173"/>
                      <a:gd name="T107" fmla="*/ 112 h 166"/>
                      <a:gd name="T108" fmla="*/ 110 w 173"/>
                      <a:gd name="T109" fmla="*/ 107 h 166"/>
                      <a:gd name="T110" fmla="*/ 100 w 173"/>
                      <a:gd name="T111" fmla="*/ 101 h 166"/>
                      <a:gd name="T112" fmla="*/ 83 w 173"/>
                      <a:gd name="T113" fmla="*/ 80 h 166"/>
                      <a:gd name="T114" fmla="*/ 95 w 173"/>
                      <a:gd name="T115" fmla="*/ 95 h 166"/>
                      <a:gd name="T116" fmla="*/ 87 w 173"/>
                      <a:gd name="T117" fmla="*/ 88 h 166"/>
                      <a:gd name="T118" fmla="*/ 68 w 173"/>
                      <a:gd name="T119" fmla="*/ 76 h 166"/>
                      <a:gd name="T120" fmla="*/ 70 w 173"/>
                      <a:gd name="T121" fmla="*/ 14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166">
                        <a:moveTo>
                          <a:pt x="129" y="0"/>
                        </a:moveTo>
                        <a:lnTo>
                          <a:pt x="127" y="0"/>
                        </a:lnTo>
                        <a:lnTo>
                          <a:pt x="123" y="4"/>
                        </a:lnTo>
                        <a:lnTo>
                          <a:pt x="123" y="8"/>
                        </a:lnTo>
                        <a:lnTo>
                          <a:pt x="123" y="13"/>
                        </a:lnTo>
                        <a:lnTo>
                          <a:pt x="121" y="15"/>
                        </a:lnTo>
                        <a:lnTo>
                          <a:pt x="112" y="15"/>
                        </a:lnTo>
                        <a:lnTo>
                          <a:pt x="108" y="15"/>
                        </a:lnTo>
                        <a:lnTo>
                          <a:pt x="106" y="13"/>
                        </a:lnTo>
                        <a:lnTo>
                          <a:pt x="102" y="13"/>
                        </a:lnTo>
                        <a:lnTo>
                          <a:pt x="100" y="17"/>
                        </a:lnTo>
                        <a:lnTo>
                          <a:pt x="95" y="15"/>
                        </a:lnTo>
                        <a:lnTo>
                          <a:pt x="93" y="13"/>
                        </a:lnTo>
                        <a:lnTo>
                          <a:pt x="89" y="13"/>
                        </a:lnTo>
                        <a:lnTo>
                          <a:pt x="85" y="10"/>
                        </a:lnTo>
                        <a:lnTo>
                          <a:pt x="81" y="15"/>
                        </a:lnTo>
                        <a:lnTo>
                          <a:pt x="76" y="17"/>
                        </a:lnTo>
                        <a:lnTo>
                          <a:pt x="70" y="17"/>
                        </a:lnTo>
                        <a:lnTo>
                          <a:pt x="68" y="15"/>
                        </a:lnTo>
                        <a:lnTo>
                          <a:pt x="64" y="17"/>
                        </a:lnTo>
                        <a:lnTo>
                          <a:pt x="62" y="17"/>
                        </a:lnTo>
                        <a:lnTo>
                          <a:pt x="55" y="21"/>
                        </a:lnTo>
                        <a:lnTo>
                          <a:pt x="47" y="19"/>
                        </a:lnTo>
                        <a:lnTo>
                          <a:pt x="43" y="23"/>
                        </a:lnTo>
                        <a:lnTo>
                          <a:pt x="43" y="23"/>
                        </a:lnTo>
                        <a:lnTo>
                          <a:pt x="36" y="25"/>
                        </a:lnTo>
                        <a:lnTo>
                          <a:pt x="28" y="32"/>
                        </a:lnTo>
                        <a:lnTo>
                          <a:pt x="28" y="36"/>
                        </a:lnTo>
                        <a:lnTo>
                          <a:pt x="24" y="42"/>
                        </a:lnTo>
                        <a:lnTo>
                          <a:pt x="17" y="44"/>
                        </a:lnTo>
                        <a:lnTo>
                          <a:pt x="15" y="48"/>
                        </a:lnTo>
                        <a:lnTo>
                          <a:pt x="13" y="55"/>
                        </a:lnTo>
                        <a:lnTo>
                          <a:pt x="11" y="57"/>
                        </a:lnTo>
                        <a:lnTo>
                          <a:pt x="11" y="57"/>
                        </a:lnTo>
                        <a:lnTo>
                          <a:pt x="11" y="63"/>
                        </a:lnTo>
                        <a:lnTo>
                          <a:pt x="19" y="67"/>
                        </a:lnTo>
                        <a:lnTo>
                          <a:pt x="24" y="74"/>
                        </a:lnTo>
                        <a:lnTo>
                          <a:pt x="26" y="74"/>
                        </a:lnTo>
                        <a:lnTo>
                          <a:pt x="24" y="76"/>
                        </a:lnTo>
                        <a:lnTo>
                          <a:pt x="30" y="84"/>
                        </a:lnTo>
                        <a:lnTo>
                          <a:pt x="32" y="88"/>
                        </a:lnTo>
                        <a:lnTo>
                          <a:pt x="34" y="91"/>
                        </a:lnTo>
                        <a:lnTo>
                          <a:pt x="36" y="86"/>
                        </a:lnTo>
                        <a:lnTo>
                          <a:pt x="41" y="91"/>
                        </a:lnTo>
                        <a:lnTo>
                          <a:pt x="45" y="91"/>
                        </a:lnTo>
                        <a:lnTo>
                          <a:pt x="47" y="88"/>
                        </a:lnTo>
                        <a:lnTo>
                          <a:pt x="51" y="88"/>
                        </a:lnTo>
                        <a:lnTo>
                          <a:pt x="55" y="91"/>
                        </a:lnTo>
                        <a:lnTo>
                          <a:pt x="59" y="91"/>
                        </a:lnTo>
                        <a:lnTo>
                          <a:pt x="59" y="93"/>
                        </a:lnTo>
                        <a:lnTo>
                          <a:pt x="62" y="93"/>
                        </a:lnTo>
                        <a:lnTo>
                          <a:pt x="64" y="95"/>
                        </a:lnTo>
                        <a:lnTo>
                          <a:pt x="68" y="95"/>
                        </a:lnTo>
                        <a:lnTo>
                          <a:pt x="66" y="97"/>
                        </a:lnTo>
                        <a:lnTo>
                          <a:pt x="62" y="99"/>
                        </a:lnTo>
                        <a:lnTo>
                          <a:pt x="59" y="97"/>
                        </a:lnTo>
                        <a:lnTo>
                          <a:pt x="55" y="97"/>
                        </a:lnTo>
                        <a:lnTo>
                          <a:pt x="49" y="91"/>
                        </a:lnTo>
                        <a:lnTo>
                          <a:pt x="45" y="93"/>
                        </a:lnTo>
                        <a:lnTo>
                          <a:pt x="41" y="95"/>
                        </a:lnTo>
                        <a:lnTo>
                          <a:pt x="38" y="93"/>
                        </a:lnTo>
                        <a:lnTo>
                          <a:pt x="34" y="97"/>
                        </a:lnTo>
                        <a:lnTo>
                          <a:pt x="32" y="97"/>
                        </a:lnTo>
                        <a:lnTo>
                          <a:pt x="32" y="99"/>
                        </a:lnTo>
                        <a:lnTo>
                          <a:pt x="36" y="105"/>
                        </a:lnTo>
                        <a:lnTo>
                          <a:pt x="41" y="107"/>
                        </a:lnTo>
                        <a:lnTo>
                          <a:pt x="45" y="112"/>
                        </a:lnTo>
                        <a:lnTo>
                          <a:pt x="45" y="114"/>
                        </a:lnTo>
                        <a:lnTo>
                          <a:pt x="43" y="116"/>
                        </a:lnTo>
                        <a:lnTo>
                          <a:pt x="43" y="120"/>
                        </a:lnTo>
                        <a:lnTo>
                          <a:pt x="47" y="124"/>
                        </a:lnTo>
                        <a:lnTo>
                          <a:pt x="49" y="126"/>
                        </a:lnTo>
                        <a:lnTo>
                          <a:pt x="51" y="124"/>
                        </a:lnTo>
                        <a:lnTo>
                          <a:pt x="49" y="122"/>
                        </a:lnTo>
                        <a:lnTo>
                          <a:pt x="51" y="118"/>
                        </a:lnTo>
                        <a:lnTo>
                          <a:pt x="53" y="124"/>
                        </a:lnTo>
                        <a:lnTo>
                          <a:pt x="57" y="126"/>
                        </a:lnTo>
                        <a:lnTo>
                          <a:pt x="59" y="128"/>
                        </a:lnTo>
                        <a:lnTo>
                          <a:pt x="57" y="133"/>
                        </a:lnTo>
                        <a:lnTo>
                          <a:pt x="62" y="135"/>
                        </a:lnTo>
                        <a:lnTo>
                          <a:pt x="62" y="128"/>
                        </a:lnTo>
                        <a:lnTo>
                          <a:pt x="62" y="124"/>
                        </a:lnTo>
                        <a:lnTo>
                          <a:pt x="66" y="124"/>
                        </a:lnTo>
                        <a:lnTo>
                          <a:pt x="68" y="128"/>
                        </a:lnTo>
                        <a:lnTo>
                          <a:pt x="74" y="133"/>
                        </a:lnTo>
                        <a:lnTo>
                          <a:pt x="70" y="128"/>
                        </a:lnTo>
                        <a:lnTo>
                          <a:pt x="72" y="124"/>
                        </a:lnTo>
                        <a:lnTo>
                          <a:pt x="70" y="122"/>
                        </a:lnTo>
                        <a:lnTo>
                          <a:pt x="66" y="114"/>
                        </a:lnTo>
                        <a:lnTo>
                          <a:pt x="64" y="112"/>
                        </a:lnTo>
                        <a:lnTo>
                          <a:pt x="64" y="110"/>
                        </a:lnTo>
                        <a:lnTo>
                          <a:pt x="66" y="110"/>
                        </a:lnTo>
                        <a:lnTo>
                          <a:pt x="72" y="112"/>
                        </a:lnTo>
                        <a:lnTo>
                          <a:pt x="70" y="114"/>
                        </a:lnTo>
                        <a:lnTo>
                          <a:pt x="72" y="114"/>
                        </a:lnTo>
                        <a:lnTo>
                          <a:pt x="74" y="112"/>
                        </a:lnTo>
                        <a:lnTo>
                          <a:pt x="78" y="114"/>
                        </a:lnTo>
                        <a:lnTo>
                          <a:pt x="78" y="112"/>
                        </a:lnTo>
                        <a:lnTo>
                          <a:pt x="76" y="112"/>
                        </a:lnTo>
                        <a:lnTo>
                          <a:pt x="76" y="110"/>
                        </a:lnTo>
                        <a:lnTo>
                          <a:pt x="74" y="110"/>
                        </a:lnTo>
                        <a:lnTo>
                          <a:pt x="70" y="107"/>
                        </a:lnTo>
                        <a:lnTo>
                          <a:pt x="72" y="105"/>
                        </a:lnTo>
                        <a:lnTo>
                          <a:pt x="68" y="101"/>
                        </a:lnTo>
                        <a:lnTo>
                          <a:pt x="72" y="99"/>
                        </a:lnTo>
                        <a:lnTo>
                          <a:pt x="74" y="99"/>
                        </a:lnTo>
                        <a:lnTo>
                          <a:pt x="76" y="99"/>
                        </a:lnTo>
                        <a:lnTo>
                          <a:pt x="83" y="101"/>
                        </a:lnTo>
                        <a:lnTo>
                          <a:pt x="83" y="103"/>
                        </a:lnTo>
                        <a:lnTo>
                          <a:pt x="87" y="103"/>
                        </a:lnTo>
                        <a:lnTo>
                          <a:pt x="87" y="101"/>
                        </a:lnTo>
                        <a:lnTo>
                          <a:pt x="85" y="97"/>
                        </a:lnTo>
                        <a:lnTo>
                          <a:pt x="85" y="93"/>
                        </a:lnTo>
                        <a:lnTo>
                          <a:pt x="85" y="91"/>
                        </a:lnTo>
                        <a:lnTo>
                          <a:pt x="74" y="84"/>
                        </a:lnTo>
                        <a:lnTo>
                          <a:pt x="72" y="84"/>
                        </a:lnTo>
                        <a:lnTo>
                          <a:pt x="70" y="82"/>
                        </a:lnTo>
                        <a:lnTo>
                          <a:pt x="68" y="82"/>
                        </a:lnTo>
                        <a:lnTo>
                          <a:pt x="66" y="80"/>
                        </a:lnTo>
                        <a:lnTo>
                          <a:pt x="62" y="78"/>
                        </a:lnTo>
                        <a:lnTo>
                          <a:pt x="57" y="76"/>
                        </a:lnTo>
                        <a:lnTo>
                          <a:pt x="62" y="74"/>
                        </a:lnTo>
                        <a:lnTo>
                          <a:pt x="66" y="72"/>
                        </a:lnTo>
                        <a:lnTo>
                          <a:pt x="66" y="69"/>
                        </a:lnTo>
                        <a:lnTo>
                          <a:pt x="62" y="69"/>
                        </a:lnTo>
                        <a:lnTo>
                          <a:pt x="64" y="65"/>
                        </a:lnTo>
                        <a:lnTo>
                          <a:pt x="64" y="63"/>
                        </a:lnTo>
                        <a:lnTo>
                          <a:pt x="66" y="65"/>
                        </a:lnTo>
                        <a:lnTo>
                          <a:pt x="68" y="67"/>
                        </a:lnTo>
                        <a:lnTo>
                          <a:pt x="68" y="69"/>
                        </a:lnTo>
                        <a:lnTo>
                          <a:pt x="68" y="72"/>
                        </a:lnTo>
                        <a:lnTo>
                          <a:pt x="70" y="72"/>
                        </a:lnTo>
                        <a:lnTo>
                          <a:pt x="72" y="65"/>
                        </a:lnTo>
                        <a:lnTo>
                          <a:pt x="68" y="63"/>
                        </a:lnTo>
                        <a:lnTo>
                          <a:pt x="62" y="55"/>
                        </a:lnTo>
                        <a:lnTo>
                          <a:pt x="59" y="53"/>
                        </a:lnTo>
                        <a:lnTo>
                          <a:pt x="59" y="50"/>
                        </a:lnTo>
                        <a:lnTo>
                          <a:pt x="55" y="46"/>
                        </a:lnTo>
                        <a:lnTo>
                          <a:pt x="57" y="44"/>
                        </a:lnTo>
                        <a:lnTo>
                          <a:pt x="55" y="38"/>
                        </a:lnTo>
                        <a:lnTo>
                          <a:pt x="57" y="34"/>
                        </a:lnTo>
                        <a:lnTo>
                          <a:pt x="64" y="32"/>
                        </a:lnTo>
                        <a:lnTo>
                          <a:pt x="64" y="36"/>
                        </a:lnTo>
                        <a:lnTo>
                          <a:pt x="62" y="36"/>
                        </a:lnTo>
                        <a:lnTo>
                          <a:pt x="62" y="38"/>
                        </a:lnTo>
                        <a:lnTo>
                          <a:pt x="68" y="40"/>
                        </a:lnTo>
                        <a:lnTo>
                          <a:pt x="68" y="46"/>
                        </a:lnTo>
                        <a:lnTo>
                          <a:pt x="72" y="48"/>
                        </a:lnTo>
                        <a:lnTo>
                          <a:pt x="76" y="48"/>
                        </a:lnTo>
                        <a:lnTo>
                          <a:pt x="74" y="46"/>
                        </a:lnTo>
                        <a:lnTo>
                          <a:pt x="72" y="44"/>
                        </a:lnTo>
                        <a:lnTo>
                          <a:pt x="72" y="40"/>
                        </a:lnTo>
                        <a:lnTo>
                          <a:pt x="76" y="42"/>
                        </a:lnTo>
                        <a:lnTo>
                          <a:pt x="81" y="46"/>
                        </a:lnTo>
                        <a:lnTo>
                          <a:pt x="83" y="48"/>
                        </a:lnTo>
                        <a:lnTo>
                          <a:pt x="85" y="44"/>
                        </a:lnTo>
                        <a:lnTo>
                          <a:pt x="81" y="42"/>
                        </a:lnTo>
                        <a:lnTo>
                          <a:pt x="78" y="42"/>
                        </a:lnTo>
                        <a:lnTo>
                          <a:pt x="78" y="40"/>
                        </a:lnTo>
                        <a:lnTo>
                          <a:pt x="87" y="40"/>
                        </a:lnTo>
                        <a:lnTo>
                          <a:pt x="89" y="42"/>
                        </a:lnTo>
                        <a:lnTo>
                          <a:pt x="89" y="40"/>
                        </a:lnTo>
                        <a:lnTo>
                          <a:pt x="85" y="38"/>
                        </a:lnTo>
                        <a:lnTo>
                          <a:pt x="81" y="36"/>
                        </a:lnTo>
                        <a:lnTo>
                          <a:pt x="78" y="32"/>
                        </a:lnTo>
                        <a:lnTo>
                          <a:pt x="81" y="29"/>
                        </a:lnTo>
                        <a:lnTo>
                          <a:pt x="83" y="32"/>
                        </a:lnTo>
                        <a:lnTo>
                          <a:pt x="87" y="29"/>
                        </a:lnTo>
                        <a:lnTo>
                          <a:pt x="89" y="23"/>
                        </a:lnTo>
                        <a:lnTo>
                          <a:pt x="91" y="23"/>
                        </a:lnTo>
                        <a:lnTo>
                          <a:pt x="95" y="25"/>
                        </a:lnTo>
                        <a:lnTo>
                          <a:pt x="100" y="27"/>
                        </a:lnTo>
                        <a:lnTo>
                          <a:pt x="102" y="23"/>
                        </a:lnTo>
                        <a:lnTo>
                          <a:pt x="104" y="21"/>
                        </a:lnTo>
                        <a:lnTo>
                          <a:pt x="104" y="21"/>
                        </a:lnTo>
                        <a:lnTo>
                          <a:pt x="108" y="23"/>
                        </a:lnTo>
                        <a:lnTo>
                          <a:pt x="114" y="23"/>
                        </a:lnTo>
                        <a:lnTo>
                          <a:pt x="121" y="25"/>
                        </a:lnTo>
                        <a:lnTo>
                          <a:pt x="125" y="25"/>
                        </a:lnTo>
                        <a:lnTo>
                          <a:pt x="127" y="19"/>
                        </a:lnTo>
                        <a:lnTo>
                          <a:pt x="127" y="15"/>
                        </a:lnTo>
                        <a:lnTo>
                          <a:pt x="133" y="13"/>
                        </a:lnTo>
                        <a:lnTo>
                          <a:pt x="133" y="8"/>
                        </a:lnTo>
                        <a:lnTo>
                          <a:pt x="129" y="6"/>
                        </a:lnTo>
                        <a:lnTo>
                          <a:pt x="129" y="0"/>
                        </a:lnTo>
                        <a:lnTo>
                          <a:pt x="129" y="0"/>
                        </a:lnTo>
                        <a:close/>
                        <a:moveTo>
                          <a:pt x="85" y="156"/>
                        </a:moveTo>
                        <a:lnTo>
                          <a:pt x="83" y="152"/>
                        </a:lnTo>
                        <a:lnTo>
                          <a:pt x="83" y="156"/>
                        </a:lnTo>
                        <a:lnTo>
                          <a:pt x="83" y="158"/>
                        </a:lnTo>
                        <a:lnTo>
                          <a:pt x="83" y="160"/>
                        </a:lnTo>
                        <a:lnTo>
                          <a:pt x="85" y="162"/>
                        </a:lnTo>
                        <a:lnTo>
                          <a:pt x="91" y="162"/>
                        </a:lnTo>
                        <a:lnTo>
                          <a:pt x="95" y="162"/>
                        </a:lnTo>
                        <a:lnTo>
                          <a:pt x="97" y="160"/>
                        </a:lnTo>
                        <a:lnTo>
                          <a:pt x="102" y="162"/>
                        </a:lnTo>
                        <a:lnTo>
                          <a:pt x="106" y="164"/>
                        </a:lnTo>
                        <a:lnTo>
                          <a:pt x="106" y="166"/>
                        </a:lnTo>
                        <a:lnTo>
                          <a:pt x="112" y="166"/>
                        </a:lnTo>
                        <a:lnTo>
                          <a:pt x="114" y="164"/>
                        </a:lnTo>
                        <a:lnTo>
                          <a:pt x="121" y="164"/>
                        </a:lnTo>
                        <a:lnTo>
                          <a:pt x="127" y="164"/>
                        </a:lnTo>
                        <a:lnTo>
                          <a:pt x="131" y="164"/>
                        </a:lnTo>
                        <a:lnTo>
                          <a:pt x="135" y="162"/>
                        </a:lnTo>
                        <a:lnTo>
                          <a:pt x="135" y="160"/>
                        </a:lnTo>
                        <a:lnTo>
                          <a:pt x="135" y="158"/>
                        </a:lnTo>
                        <a:lnTo>
                          <a:pt x="135" y="156"/>
                        </a:lnTo>
                        <a:lnTo>
                          <a:pt x="135" y="158"/>
                        </a:lnTo>
                        <a:lnTo>
                          <a:pt x="135" y="160"/>
                        </a:lnTo>
                        <a:lnTo>
                          <a:pt x="131" y="162"/>
                        </a:lnTo>
                        <a:lnTo>
                          <a:pt x="131" y="160"/>
                        </a:lnTo>
                        <a:lnTo>
                          <a:pt x="129" y="160"/>
                        </a:lnTo>
                        <a:lnTo>
                          <a:pt x="127" y="160"/>
                        </a:lnTo>
                        <a:lnTo>
                          <a:pt x="127" y="158"/>
                        </a:lnTo>
                        <a:lnTo>
                          <a:pt x="125" y="156"/>
                        </a:lnTo>
                        <a:lnTo>
                          <a:pt x="123" y="156"/>
                        </a:lnTo>
                        <a:lnTo>
                          <a:pt x="119" y="156"/>
                        </a:lnTo>
                        <a:lnTo>
                          <a:pt x="114" y="154"/>
                        </a:lnTo>
                        <a:lnTo>
                          <a:pt x="108" y="154"/>
                        </a:lnTo>
                        <a:lnTo>
                          <a:pt x="104" y="156"/>
                        </a:lnTo>
                        <a:lnTo>
                          <a:pt x="100" y="158"/>
                        </a:lnTo>
                        <a:lnTo>
                          <a:pt x="97" y="156"/>
                        </a:lnTo>
                        <a:lnTo>
                          <a:pt x="95" y="154"/>
                        </a:lnTo>
                        <a:lnTo>
                          <a:pt x="93" y="154"/>
                        </a:lnTo>
                        <a:lnTo>
                          <a:pt x="95" y="154"/>
                        </a:lnTo>
                        <a:lnTo>
                          <a:pt x="93" y="152"/>
                        </a:lnTo>
                        <a:lnTo>
                          <a:pt x="91" y="152"/>
                        </a:lnTo>
                        <a:lnTo>
                          <a:pt x="91" y="152"/>
                        </a:lnTo>
                        <a:lnTo>
                          <a:pt x="91" y="154"/>
                        </a:lnTo>
                        <a:lnTo>
                          <a:pt x="91" y="154"/>
                        </a:lnTo>
                        <a:lnTo>
                          <a:pt x="87" y="154"/>
                        </a:lnTo>
                        <a:lnTo>
                          <a:pt x="87" y="152"/>
                        </a:lnTo>
                        <a:lnTo>
                          <a:pt x="87" y="152"/>
                        </a:lnTo>
                        <a:lnTo>
                          <a:pt x="85" y="152"/>
                        </a:lnTo>
                        <a:lnTo>
                          <a:pt x="87" y="154"/>
                        </a:lnTo>
                        <a:lnTo>
                          <a:pt x="85" y="156"/>
                        </a:lnTo>
                        <a:lnTo>
                          <a:pt x="85" y="156"/>
                        </a:lnTo>
                        <a:close/>
                        <a:moveTo>
                          <a:pt x="5" y="55"/>
                        </a:moveTo>
                        <a:lnTo>
                          <a:pt x="5" y="59"/>
                        </a:lnTo>
                        <a:lnTo>
                          <a:pt x="7" y="61"/>
                        </a:lnTo>
                        <a:lnTo>
                          <a:pt x="9" y="61"/>
                        </a:lnTo>
                        <a:lnTo>
                          <a:pt x="11" y="63"/>
                        </a:lnTo>
                        <a:lnTo>
                          <a:pt x="9" y="63"/>
                        </a:lnTo>
                        <a:lnTo>
                          <a:pt x="7" y="63"/>
                        </a:lnTo>
                        <a:lnTo>
                          <a:pt x="3" y="59"/>
                        </a:lnTo>
                        <a:lnTo>
                          <a:pt x="3" y="57"/>
                        </a:lnTo>
                        <a:lnTo>
                          <a:pt x="0" y="57"/>
                        </a:lnTo>
                        <a:lnTo>
                          <a:pt x="0" y="55"/>
                        </a:lnTo>
                        <a:lnTo>
                          <a:pt x="3" y="53"/>
                        </a:lnTo>
                        <a:lnTo>
                          <a:pt x="5" y="55"/>
                        </a:lnTo>
                        <a:lnTo>
                          <a:pt x="5" y="55"/>
                        </a:lnTo>
                        <a:close/>
                        <a:moveTo>
                          <a:pt x="22" y="82"/>
                        </a:moveTo>
                        <a:lnTo>
                          <a:pt x="19" y="82"/>
                        </a:lnTo>
                        <a:lnTo>
                          <a:pt x="22" y="78"/>
                        </a:lnTo>
                        <a:lnTo>
                          <a:pt x="24" y="78"/>
                        </a:lnTo>
                        <a:lnTo>
                          <a:pt x="24" y="82"/>
                        </a:lnTo>
                        <a:lnTo>
                          <a:pt x="24" y="82"/>
                        </a:lnTo>
                        <a:lnTo>
                          <a:pt x="22" y="84"/>
                        </a:lnTo>
                        <a:lnTo>
                          <a:pt x="22" y="82"/>
                        </a:lnTo>
                        <a:lnTo>
                          <a:pt x="22" y="82"/>
                        </a:lnTo>
                        <a:close/>
                        <a:moveTo>
                          <a:pt x="22" y="88"/>
                        </a:moveTo>
                        <a:lnTo>
                          <a:pt x="22" y="84"/>
                        </a:lnTo>
                        <a:lnTo>
                          <a:pt x="24" y="86"/>
                        </a:lnTo>
                        <a:lnTo>
                          <a:pt x="24" y="88"/>
                        </a:lnTo>
                        <a:lnTo>
                          <a:pt x="24" y="91"/>
                        </a:lnTo>
                        <a:lnTo>
                          <a:pt x="26" y="93"/>
                        </a:lnTo>
                        <a:lnTo>
                          <a:pt x="26" y="95"/>
                        </a:lnTo>
                        <a:lnTo>
                          <a:pt x="28" y="95"/>
                        </a:lnTo>
                        <a:lnTo>
                          <a:pt x="26" y="97"/>
                        </a:lnTo>
                        <a:lnTo>
                          <a:pt x="24" y="97"/>
                        </a:lnTo>
                        <a:lnTo>
                          <a:pt x="22" y="97"/>
                        </a:lnTo>
                        <a:lnTo>
                          <a:pt x="22" y="93"/>
                        </a:lnTo>
                        <a:lnTo>
                          <a:pt x="19" y="93"/>
                        </a:lnTo>
                        <a:lnTo>
                          <a:pt x="19" y="95"/>
                        </a:lnTo>
                        <a:lnTo>
                          <a:pt x="19" y="95"/>
                        </a:lnTo>
                        <a:lnTo>
                          <a:pt x="17" y="95"/>
                        </a:lnTo>
                        <a:lnTo>
                          <a:pt x="17" y="91"/>
                        </a:lnTo>
                        <a:lnTo>
                          <a:pt x="19" y="88"/>
                        </a:lnTo>
                        <a:lnTo>
                          <a:pt x="22" y="88"/>
                        </a:lnTo>
                        <a:lnTo>
                          <a:pt x="22" y="88"/>
                        </a:lnTo>
                        <a:close/>
                        <a:moveTo>
                          <a:pt x="28" y="103"/>
                        </a:moveTo>
                        <a:lnTo>
                          <a:pt x="30" y="105"/>
                        </a:lnTo>
                        <a:lnTo>
                          <a:pt x="28" y="105"/>
                        </a:lnTo>
                        <a:lnTo>
                          <a:pt x="26" y="105"/>
                        </a:lnTo>
                        <a:lnTo>
                          <a:pt x="24" y="105"/>
                        </a:lnTo>
                        <a:lnTo>
                          <a:pt x="22" y="103"/>
                        </a:lnTo>
                        <a:lnTo>
                          <a:pt x="22" y="101"/>
                        </a:lnTo>
                        <a:lnTo>
                          <a:pt x="24" y="99"/>
                        </a:lnTo>
                        <a:lnTo>
                          <a:pt x="26" y="101"/>
                        </a:lnTo>
                        <a:lnTo>
                          <a:pt x="28" y="103"/>
                        </a:lnTo>
                        <a:lnTo>
                          <a:pt x="28" y="103"/>
                        </a:lnTo>
                        <a:close/>
                        <a:moveTo>
                          <a:pt x="152" y="147"/>
                        </a:moveTo>
                        <a:lnTo>
                          <a:pt x="152" y="145"/>
                        </a:lnTo>
                        <a:lnTo>
                          <a:pt x="152" y="145"/>
                        </a:lnTo>
                        <a:lnTo>
                          <a:pt x="152" y="147"/>
                        </a:lnTo>
                        <a:lnTo>
                          <a:pt x="152" y="147"/>
                        </a:lnTo>
                        <a:lnTo>
                          <a:pt x="152" y="147"/>
                        </a:lnTo>
                        <a:close/>
                        <a:moveTo>
                          <a:pt x="150" y="158"/>
                        </a:moveTo>
                        <a:lnTo>
                          <a:pt x="150" y="154"/>
                        </a:lnTo>
                        <a:lnTo>
                          <a:pt x="150" y="152"/>
                        </a:lnTo>
                        <a:lnTo>
                          <a:pt x="152" y="147"/>
                        </a:lnTo>
                        <a:lnTo>
                          <a:pt x="152" y="150"/>
                        </a:lnTo>
                        <a:lnTo>
                          <a:pt x="154" y="154"/>
                        </a:lnTo>
                        <a:lnTo>
                          <a:pt x="152" y="156"/>
                        </a:lnTo>
                        <a:lnTo>
                          <a:pt x="150" y="158"/>
                        </a:lnTo>
                        <a:lnTo>
                          <a:pt x="150" y="158"/>
                        </a:lnTo>
                        <a:close/>
                        <a:moveTo>
                          <a:pt x="161" y="145"/>
                        </a:moveTo>
                        <a:lnTo>
                          <a:pt x="161" y="143"/>
                        </a:lnTo>
                        <a:lnTo>
                          <a:pt x="161" y="141"/>
                        </a:lnTo>
                        <a:lnTo>
                          <a:pt x="161" y="141"/>
                        </a:lnTo>
                        <a:lnTo>
                          <a:pt x="161" y="139"/>
                        </a:lnTo>
                        <a:lnTo>
                          <a:pt x="165" y="135"/>
                        </a:lnTo>
                        <a:lnTo>
                          <a:pt x="169" y="133"/>
                        </a:lnTo>
                        <a:lnTo>
                          <a:pt x="173" y="133"/>
                        </a:lnTo>
                        <a:lnTo>
                          <a:pt x="171" y="135"/>
                        </a:lnTo>
                        <a:lnTo>
                          <a:pt x="171" y="135"/>
                        </a:lnTo>
                        <a:lnTo>
                          <a:pt x="169" y="137"/>
                        </a:lnTo>
                        <a:lnTo>
                          <a:pt x="169" y="139"/>
                        </a:lnTo>
                        <a:lnTo>
                          <a:pt x="169" y="141"/>
                        </a:lnTo>
                        <a:lnTo>
                          <a:pt x="167" y="141"/>
                        </a:lnTo>
                        <a:lnTo>
                          <a:pt x="165" y="143"/>
                        </a:lnTo>
                        <a:lnTo>
                          <a:pt x="163" y="145"/>
                        </a:lnTo>
                        <a:lnTo>
                          <a:pt x="161" y="145"/>
                        </a:lnTo>
                        <a:lnTo>
                          <a:pt x="161" y="145"/>
                        </a:lnTo>
                        <a:close/>
                        <a:moveTo>
                          <a:pt x="135" y="133"/>
                        </a:moveTo>
                        <a:lnTo>
                          <a:pt x="133" y="131"/>
                        </a:lnTo>
                        <a:lnTo>
                          <a:pt x="133" y="131"/>
                        </a:lnTo>
                        <a:lnTo>
                          <a:pt x="137" y="128"/>
                        </a:lnTo>
                        <a:lnTo>
                          <a:pt x="140" y="128"/>
                        </a:lnTo>
                        <a:lnTo>
                          <a:pt x="137" y="131"/>
                        </a:lnTo>
                        <a:lnTo>
                          <a:pt x="137" y="131"/>
                        </a:lnTo>
                        <a:lnTo>
                          <a:pt x="135" y="133"/>
                        </a:lnTo>
                        <a:lnTo>
                          <a:pt x="135" y="133"/>
                        </a:lnTo>
                        <a:close/>
                        <a:moveTo>
                          <a:pt x="135" y="103"/>
                        </a:moveTo>
                        <a:lnTo>
                          <a:pt x="137" y="101"/>
                        </a:lnTo>
                        <a:lnTo>
                          <a:pt x="140" y="101"/>
                        </a:lnTo>
                        <a:lnTo>
                          <a:pt x="142" y="103"/>
                        </a:lnTo>
                        <a:lnTo>
                          <a:pt x="144" y="103"/>
                        </a:lnTo>
                        <a:lnTo>
                          <a:pt x="144" y="103"/>
                        </a:lnTo>
                        <a:lnTo>
                          <a:pt x="144" y="105"/>
                        </a:lnTo>
                        <a:lnTo>
                          <a:pt x="142" y="105"/>
                        </a:lnTo>
                        <a:lnTo>
                          <a:pt x="142" y="107"/>
                        </a:lnTo>
                        <a:lnTo>
                          <a:pt x="140" y="107"/>
                        </a:lnTo>
                        <a:lnTo>
                          <a:pt x="137" y="105"/>
                        </a:lnTo>
                        <a:lnTo>
                          <a:pt x="135" y="105"/>
                        </a:lnTo>
                        <a:lnTo>
                          <a:pt x="133" y="105"/>
                        </a:lnTo>
                        <a:lnTo>
                          <a:pt x="135" y="103"/>
                        </a:lnTo>
                        <a:lnTo>
                          <a:pt x="135" y="103"/>
                        </a:lnTo>
                        <a:close/>
                        <a:moveTo>
                          <a:pt x="127" y="82"/>
                        </a:moveTo>
                        <a:lnTo>
                          <a:pt x="129" y="88"/>
                        </a:lnTo>
                        <a:lnTo>
                          <a:pt x="127" y="91"/>
                        </a:lnTo>
                        <a:lnTo>
                          <a:pt x="125" y="93"/>
                        </a:lnTo>
                        <a:lnTo>
                          <a:pt x="123" y="91"/>
                        </a:lnTo>
                        <a:lnTo>
                          <a:pt x="123" y="88"/>
                        </a:lnTo>
                        <a:lnTo>
                          <a:pt x="125" y="88"/>
                        </a:lnTo>
                        <a:lnTo>
                          <a:pt x="125" y="86"/>
                        </a:lnTo>
                        <a:lnTo>
                          <a:pt x="123" y="84"/>
                        </a:lnTo>
                        <a:lnTo>
                          <a:pt x="123" y="82"/>
                        </a:lnTo>
                        <a:lnTo>
                          <a:pt x="125" y="82"/>
                        </a:lnTo>
                        <a:lnTo>
                          <a:pt x="127" y="82"/>
                        </a:lnTo>
                        <a:lnTo>
                          <a:pt x="127" y="82"/>
                        </a:lnTo>
                        <a:lnTo>
                          <a:pt x="127" y="82"/>
                        </a:lnTo>
                        <a:close/>
                        <a:moveTo>
                          <a:pt x="123" y="72"/>
                        </a:moveTo>
                        <a:lnTo>
                          <a:pt x="119" y="69"/>
                        </a:lnTo>
                        <a:lnTo>
                          <a:pt x="121" y="65"/>
                        </a:lnTo>
                        <a:lnTo>
                          <a:pt x="125" y="65"/>
                        </a:lnTo>
                        <a:lnTo>
                          <a:pt x="127" y="63"/>
                        </a:lnTo>
                        <a:lnTo>
                          <a:pt x="131" y="63"/>
                        </a:lnTo>
                        <a:lnTo>
                          <a:pt x="133" y="63"/>
                        </a:lnTo>
                        <a:lnTo>
                          <a:pt x="131" y="65"/>
                        </a:lnTo>
                        <a:lnTo>
                          <a:pt x="133" y="65"/>
                        </a:lnTo>
                        <a:lnTo>
                          <a:pt x="133" y="69"/>
                        </a:lnTo>
                        <a:lnTo>
                          <a:pt x="133" y="74"/>
                        </a:lnTo>
                        <a:lnTo>
                          <a:pt x="129" y="74"/>
                        </a:lnTo>
                        <a:lnTo>
                          <a:pt x="127" y="72"/>
                        </a:lnTo>
                        <a:lnTo>
                          <a:pt x="127" y="69"/>
                        </a:lnTo>
                        <a:lnTo>
                          <a:pt x="129" y="69"/>
                        </a:lnTo>
                        <a:lnTo>
                          <a:pt x="129" y="67"/>
                        </a:lnTo>
                        <a:lnTo>
                          <a:pt x="127" y="67"/>
                        </a:lnTo>
                        <a:lnTo>
                          <a:pt x="127" y="69"/>
                        </a:lnTo>
                        <a:lnTo>
                          <a:pt x="125" y="72"/>
                        </a:lnTo>
                        <a:lnTo>
                          <a:pt x="123" y="72"/>
                        </a:lnTo>
                        <a:lnTo>
                          <a:pt x="123" y="72"/>
                        </a:lnTo>
                        <a:lnTo>
                          <a:pt x="123" y="72"/>
                        </a:lnTo>
                        <a:close/>
                        <a:moveTo>
                          <a:pt x="112" y="36"/>
                        </a:moveTo>
                        <a:lnTo>
                          <a:pt x="112" y="34"/>
                        </a:lnTo>
                        <a:lnTo>
                          <a:pt x="116" y="34"/>
                        </a:lnTo>
                        <a:lnTo>
                          <a:pt x="119" y="34"/>
                        </a:lnTo>
                        <a:lnTo>
                          <a:pt x="119" y="36"/>
                        </a:lnTo>
                        <a:lnTo>
                          <a:pt x="116" y="36"/>
                        </a:lnTo>
                        <a:lnTo>
                          <a:pt x="112" y="36"/>
                        </a:lnTo>
                        <a:lnTo>
                          <a:pt x="112" y="36"/>
                        </a:lnTo>
                        <a:close/>
                        <a:moveTo>
                          <a:pt x="104" y="46"/>
                        </a:moveTo>
                        <a:lnTo>
                          <a:pt x="108" y="46"/>
                        </a:lnTo>
                        <a:lnTo>
                          <a:pt x="108" y="46"/>
                        </a:lnTo>
                        <a:lnTo>
                          <a:pt x="110" y="44"/>
                        </a:lnTo>
                        <a:lnTo>
                          <a:pt x="112" y="46"/>
                        </a:lnTo>
                        <a:lnTo>
                          <a:pt x="110" y="48"/>
                        </a:lnTo>
                        <a:lnTo>
                          <a:pt x="110" y="53"/>
                        </a:lnTo>
                        <a:lnTo>
                          <a:pt x="108" y="50"/>
                        </a:lnTo>
                        <a:lnTo>
                          <a:pt x="106" y="53"/>
                        </a:lnTo>
                        <a:lnTo>
                          <a:pt x="104" y="50"/>
                        </a:lnTo>
                        <a:lnTo>
                          <a:pt x="104" y="46"/>
                        </a:lnTo>
                        <a:lnTo>
                          <a:pt x="104" y="46"/>
                        </a:lnTo>
                        <a:lnTo>
                          <a:pt x="104" y="46"/>
                        </a:lnTo>
                        <a:close/>
                        <a:moveTo>
                          <a:pt x="93" y="29"/>
                        </a:moveTo>
                        <a:lnTo>
                          <a:pt x="95" y="27"/>
                        </a:lnTo>
                        <a:lnTo>
                          <a:pt x="97" y="29"/>
                        </a:lnTo>
                        <a:lnTo>
                          <a:pt x="100" y="32"/>
                        </a:lnTo>
                        <a:lnTo>
                          <a:pt x="95" y="32"/>
                        </a:lnTo>
                        <a:lnTo>
                          <a:pt x="95" y="32"/>
                        </a:lnTo>
                        <a:lnTo>
                          <a:pt x="93" y="32"/>
                        </a:lnTo>
                        <a:lnTo>
                          <a:pt x="93" y="29"/>
                        </a:lnTo>
                        <a:lnTo>
                          <a:pt x="93" y="29"/>
                        </a:lnTo>
                        <a:close/>
                        <a:moveTo>
                          <a:pt x="76" y="69"/>
                        </a:moveTo>
                        <a:lnTo>
                          <a:pt x="76" y="67"/>
                        </a:lnTo>
                        <a:lnTo>
                          <a:pt x="78" y="69"/>
                        </a:lnTo>
                        <a:lnTo>
                          <a:pt x="81" y="72"/>
                        </a:lnTo>
                        <a:lnTo>
                          <a:pt x="78" y="74"/>
                        </a:lnTo>
                        <a:lnTo>
                          <a:pt x="76" y="69"/>
                        </a:lnTo>
                        <a:lnTo>
                          <a:pt x="76" y="69"/>
                        </a:lnTo>
                        <a:close/>
                        <a:moveTo>
                          <a:pt x="72" y="69"/>
                        </a:moveTo>
                        <a:lnTo>
                          <a:pt x="74" y="67"/>
                        </a:lnTo>
                        <a:lnTo>
                          <a:pt x="74" y="69"/>
                        </a:lnTo>
                        <a:lnTo>
                          <a:pt x="74" y="69"/>
                        </a:lnTo>
                        <a:lnTo>
                          <a:pt x="72" y="69"/>
                        </a:lnTo>
                        <a:lnTo>
                          <a:pt x="72" y="69"/>
                        </a:lnTo>
                        <a:close/>
                        <a:moveTo>
                          <a:pt x="95" y="74"/>
                        </a:moveTo>
                        <a:lnTo>
                          <a:pt x="97" y="72"/>
                        </a:lnTo>
                        <a:lnTo>
                          <a:pt x="97" y="74"/>
                        </a:lnTo>
                        <a:lnTo>
                          <a:pt x="100" y="76"/>
                        </a:lnTo>
                        <a:lnTo>
                          <a:pt x="100" y="78"/>
                        </a:lnTo>
                        <a:lnTo>
                          <a:pt x="100" y="80"/>
                        </a:lnTo>
                        <a:lnTo>
                          <a:pt x="97" y="76"/>
                        </a:lnTo>
                        <a:lnTo>
                          <a:pt x="97" y="76"/>
                        </a:lnTo>
                        <a:lnTo>
                          <a:pt x="95" y="74"/>
                        </a:lnTo>
                        <a:lnTo>
                          <a:pt x="95" y="74"/>
                        </a:lnTo>
                        <a:close/>
                        <a:moveTo>
                          <a:pt x="127" y="112"/>
                        </a:moveTo>
                        <a:lnTo>
                          <a:pt x="127" y="110"/>
                        </a:lnTo>
                        <a:lnTo>
                          <a:pt x="127" y="107"/>
                        </a:lnTo>
                        <a:lnTo>
                          <a:pt x="131" y="107"/>
                        </a:lnTo>
                        <a:lnTo>
                          <a:pt x="131" y="110"/>
                        </a:lnTo>
                        <a:lnTo>
                          <a:pt x="127" y="112"/>
                        </a:lnTo>
                        <a:lnTo>
                          <a:pt x="127" y="112"/>
                        </a:lnTo>
                        <a:close/>
                        <a:moveTo>
                          <a:pt x="95" y="131"/>
                        </a:moveTo>
                        <a:lnTo>
                          <a:pt x="97" y="128"/>
                        </a:lnTo>
                        <a:lnTo>
                          <a:pt x="100" y="128"/>
                        </a:lnTo>
                        <a:lnTo>
                          <a:pt x="100" y="131"/>
                        </a:lnTo>
                        <a:lnTo>
                          <a:pt x="97" y="131"/>
                        </a:lnTo>
                        <a:lnTo>
                          <a:pt x="95" y="131"/>
                        </a:lnTo>
                        <a:lnTo>
                          <a:pt x="95" y="131"/>
                        </a:lnTo>
                        <a:close/>
                        <a:moveTo>
                          <a:pt x="95" y="118"/>
                        </a:moveTo>
                        <a:lnTo>
                          <a:pt x="97" y="118"/>
                        </a:lnTo>
                        <a:lnTo>
                          <a:pt x="97" y="120"/>
                        </a:lnTo>
                        <a:lnTo>
                          <a:pt x="95" y="118"/>
                        </a:lnTo>
                        <a:lnTo>
                          <a:pt x="95" y="118"/>
                        </a:lnTo>
                        <a:close/>
                        <a:moveTo>
                          <a:pt x="95" y="116"/>
                        </a:moveTo>
                        <a:lnTo>
                          <a:pt x="95" y="112"/>
                        </a:lnTo>
                        <a:lnTo>
                          <a:pt x="97" y="112"/>
                        </a:lnTo>
                        <a:lnTo>
                          <a:pt x="97" y="114"/>
                        </a:lnTo>
                        <a:lnTo>
                          <a:pt x="97" y="114"/>
                        </a:lnTo>
                        <a:lnTo>
                          <a:pt x="95" y="116"/>
                        </a:lnTo>
                        <a:lnTo>
                          <a:pt x="95" y="116"/>
                        </a:lnTo>
                        <a:close/>
                        <a:moveTo>
                          <a:pt x="93" y="110"/>
                        </a:moveTo>
                        <a:lnTo>
                          <a:pt x="93" y="110"/>
                        </a:lnTo>
                        <a:lnTo>
                          <a:pt x="93" y="107"/>
                        </a:lnTo>
                        <a:lnTo>
                          <a:pt x="95" y="110"/>
                        </a:lnTo>
                        <a:lnTo>
                          <a:pt x="93" y="110"/>
                        </a:lnTo>
                        <a:lnTo>
                          <a:pt x="93" y="110"/>
                        </a:lnTo>
                        <a:close/>
                        <a:moveTo>
                          <a:pt x="112" y="122"/>
                        </a:moveTo>
                        <a:lnTo>
                          <a:pt x="110" y="120"/>
                        </a:lnTo>
                        <a:lnTo>
                          <a:pt x="110" y="118"/>
                        </a:lnTo>
                        <a:lnTo>
                          <a:pt x="112" y="118"/>
                        </a:lnTo>
                        <a:lnTo>
                          <a:pt x="114" y="120"/>
                        </a:lnTo>
                        <a:lnTo>
                          <a:pt x="112" y="122"/>
                        </a:lnTo>
                        <a:lnTo>
                          <a:pt x="112" y="122"/>
                        </a:lnTo>
                        <a:close/>
                        <a:moveTo>
                          <a:pt x="116" y="122"/>
                        </a:moveTo>
                        <a:lnTo>
                          <a:pt x="114" y="120"/>
                        </a:lnTo>
                        <a:lnTo>
                          <a:pt x="119" y="116"/>
                        </a:lnTo>
                        <a:lnTo>
                          <a:pt x="121" y="118"/>
                        </a:lnTo>
                        <a:lnTo>
                          <a:pt x="121" y="120"/>
                        </a:lnTo>
                        <a:lnTo>
                          <a:pt x="119" y="122"/>
                        </a:lnTo>
                        <a:lnTo>
                          <a:pt x="116" y="122"/>
                        </a:lnTo>
                        <a:lnTo>
                          <a:pt x="116" y="122"/>
                        </a:lnTo>
                        <a:close/>
                        <a:moveTo>
                          <a:pt x="116" y="114"/>
                        </a:moveTo>
                        <a:lnTo>
                          <a:pt x="116" y="112"/>
                        </a:lnTo>
                        <a:lnTo>
                          <a:pt x="116" y="112"/>
                        </a:lnTo>
                        <a:lnTo>
                          <a:pt x="116" y="114"/>
                        </a:lnTo>
                        <a:lnTo>
                          <a:pt x="116" y="114"/>
                        </a:lnTo>
                        <a:close/>
                        <a:moveTo>
                          <a:pt x="110" y="107"/>
                        </a:moveTo>
                        <a:lnTo>
                          <a:pt x="112" y="107"/>
                        </a:lnTo>
                        <a:lnTo>
                          <a:pt x="112" y="110"/>
                        </a:lnTo>
                        <a:lnTo>
                          <a:pt x="114" y="112"/>
                        </a:lnTo>
                        <a:lnTo>
                          <a:pt x="112" y="110"/>
                        </a:lnTo>
                        <a:lnTo>
                          <a:pt x="110" y="107"/>
                        </a:lnTo>
                        <a:lnTo>
                          <a:pt x="110" y="107"/>
                        </a:lnTo>
                        <a:close/>
                        <a:moveTo>
                          <a:pt x="102" y="99"/>
                        </a:moveTo>
                        <a:lnTo>
                          <a:pt x="102" y="99"/>
                        </a:lnTo>
                        <a:lnTo>
                          <a:pt x="104" y="103"/>
                        </a:lnTo>
                        <a:lnTo>
                          <a:pt x="108" y="105"/>
                        </a:lnTo>
                        <a:lnTo>
                          <a:pt x="108" y="107"/>
                        </a:lnTo>
                        <a:lnTo>
                          <a:pt x="106" y="107"/>
                        </a:lnTo>
                        <a:lnTo>
                          <a:pt x="102" y="103"/>
                        </a:lnTo>
                        <a:lnTo>
                          <a:pt x="100" y="101"/>
                        </a:lnTo>
                        <a:lnTo>
                          <a:pt x="102" y="99"/>
                        </a:lnTo>
                        <a:lnTo>
                          <a:pt x="102" y="99"/>
                        </a:lnTo>
                        <a:close/>
                        <a:moveTo>
                          <a:pt x="64" y="76"/>
                        </a:moveTo>
                        <a:lnTo>
                          <a:pt x="66" y="74"/>
                        </a:lnTo>
                        <a:lnTo>
                          <a:pt x="72" y="72"/>
                        </a:lnTo>
                        <a:lnTo>
                          <a:pt x="74" y="76"/>
                        </a:lnTo>
                        <a:lnTo>
                          <a:pt x="78" y="78"/>
                        </a:lnTo>
                        <a:lnTo>
                          <a:pt x="81" y="78"/>
                        </a:lnTo>
                        <a:lnTo>
                          <a:pt x="83" y="80"/>
                        </a:lnTo>
                        <a:lnTo>
                          <a:pt x="85" y="80"/>
                        </a:lnTo>
                        <a:lnTo>
                          <a:pt x="85" y="80"/>
                        </a:lnTo>
                        <a:lnTo>
                          <a:pt x="89" y="84"/>
                        </a:lnTo>
                        <a:lnTo>
                          <a:pt x="91" y="86"/>
                        </a:lnTo>
                        <a:lnTo>
                          <a:pt x="91" y="88"/>
                        </a:lnTo>
                        <a:lnTo>
                          <a:pt x="91" y="91"/>
                        </a:lnTo>
                        <a:lnTo>
                          <a:pt x="91" y="93"/>
                        </a:lnTo>
                        <a:lnTo>
                          <a:pt x="93" y="97"/>
                        </a:lnTo>
                        <a:lnTo>
                          <a:pt x="95" y="95"/>
                        </a:lnTo>
                        <a:lnTo>
                          <a:pt x="100" y="95"/>
                        </a:lnTo>
                        <a:lnTo>
                          <a:pt x="97" y="99"/>
                        </a:lnTo>
                        <a:lnTo>
                          <a:pt x="95" y="99"/>
                        </a:lnTo>
                        <a:lnTo>
                          <a:pt x="93" y="99"/>
                        </a:lnTo>
                        <a:lnTo>
                          <a:pt x="91" y="97"/>
                        </a:lnTo>
                        <a:lnTo>
                          <a:pt x="89" y="95"/>
                        </a:lnTo>
                        <a:lnTo>
                          <a:pt x="91" y="93"/>
                        </a:lnTo>
                        <a:lnTo>
                          <a:pt x="89" y="93"/>
                        </a:lnTo>
                        <a:lnTo>
                          <a:pt x="87" y="88"/>
                        </a:lnTo>
                        <a:lnTo>
                          <a:pt x="85" y="86"/>
                        </a:lnTo>
                        <a:lnTo>
                          <a:pt x="83" y="86"/>
                        </a:lnTo>
                        <a:lnTo>
                          <a:pt x="78" y="84"/>
                        </a:lnTo>
                        <a:lnTo>
                          <a:pt x="76" y="82"/>
                        </a:lnTo>
                        <a:lnTo>
                          <a:pt x="74" y="82"/>
                        </a:lnTo>
                        <a:lnTo>
                          <a:pt x="74" y="80"/>
                        </a:lnTo>
                        <a:lnTo>
                          <a:pt x="72" y="78"/>
                        </a:lnTo>
                        <a:lnTo>
                          <a:pt x="70" y="78"/>
                        </a:lnTo>
                        <a:lnTo>
                          <a:pt x="68" y="76"/>
                        </a:lnTo>
                        <a:lnTo>
                          <a:pt x="66" y="76"/>
                        </a:lnTo>
                        <a:lnTo>
                          <a:pt x="64" y="76"/>
                        </a:lnTo>
                        <a:lnTo>
                          <a:pt x="64" y="76"/>
                        </a:lnTo>
                        <a:close/>
                        <a:moveTo>
                          <a:pt x="70" y="135"/>
                        </a:moveTo>
                        <a:lnTo>
                          <a:pt x="70" y="135"/>
                        </a:lnTo>
                        <a:lnTo>
                          <a:pt x="70" y="137"/>
                        </a:lnTo>
                        <a:lnTo>
                          <a:pt x="72" y="139"/>
                        </a:lnTo>
                        <a:lnTo>
                          <a:pt x="72" y="141"/>
                        </a:lnTo>
                        <a:lnTo>
                          <a:pt x="70" y="141"/>
                        </a:lnTo>
                        <a:lnTo>
                          <a:pt x="70" y="139"/>
                        </a:lnTo>
                        <a:lnTo>
                          <a:pt x="68" y="137"/>
                        </a:lnTo>
                        <a:lnTo>
                          <a:pt x="70" y="135"/>
                        </a:lnTo>
                        <a:lnTo>
                          <a:pt x="70" y="135"/>
                        </a:lnTo>
                        <a:close/>
                        <a:moveTo>
                          <a:pt x="70" y="131"/>
                        </a:moveTo>
                        <a:lnTo>
                          <a:pt x="70" y="133"/>
                        </a:lnTo>
                        <a:lnTo>
                          <a:pt x="68" y="133"/>
                        </a:lnTo>
                        <a:lnTo>
                          <a:pt x="70" y="13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06" name="Freeform 163">
                  <a:extLst>
                    <a:ext uri="{FF2B5EF4-FFF2-40B4-BE49-F238E27FC236}">
                      <a16:creationId xmlns:a16="http://schemas.microsoft.com/office/drawing/2014/main" id="{06F3F5E4-DE68-4B90-A7F0-727B3294D407}"/>
                    </a:ext>
                  </a:extLst>
                </p:cNvPr>
                <p:cNvSpPr>
                  <a:spLocks noEditPoints="1"/>
                </p:cNvSpPr>
                <p:nvPr/>
              </p:nvSpPr>
              <p:spPr bwMode="auto">
                <a:xfrm>
                  <a:off x="3738537" y="1810948"/>
                  <a:ext cx="228690" cy="127008"/>
                </a:xfrm>
                <a:custGeom>
                  <a:avLst/>
                  <a:gdLst>
                    <a:gd name="T0" fmla="*/ 66 w 177"/>
                    <a:gd name="T1" fmla="*/ 110 h 112"/>
                    <a:gd name="T2" fmla="*/ 57 w 177"/>
                    <a:gd name="T3" fmla="*/ 97 h 112"/>
                    <a:gd name="T4" fmla="*/ 78 w 177"/>
                    <a:gd name="T5" fmla="*/ 105 h 112"/>
                    <a:gd name="T6" fmla="*/ 95 w 177"/>
                    <a:gd name="T7" fmla="*/ 99 h 112"/>
                    <a:gd name="T8" fmla="*/ 110 w 177"/>
                    <a:gd name="T9" fmla="*/ 93 h 112"/>
                    <a:gd name="T10" fmla="*/ 118 w 177"/>
                    <a:gd name="T11" fmla="*/ 91 h 112"/>
                    <a:gd name="T12" fmla="*/ 127 w 177"/>
                    <a:gd name="T13" fmla="*/ 91 h 112"/>
                    <a:gd name="T14" fmla="*/ 148 w 177"/>
                    <a:gd name="T15" fmla="*/ 74 h 112"/>
                    <a:gd name="T16" fmla="*/ 160 w 177"/>
                    <a:gd name="T17" fmla="*/ 72 h 112"/>
                    <a:gd name="T18" fmla="*/ 160 w 177"/>
                    <a:gd name="T19" fmla="*/ 61 h 112"/>
                    <a:gd name="T20" fmla="*/ 171 w 177"/>
                    <a:gd name="T21" fmla="*/ 59 h 112"/>
                    <a:gd name="T22" fmla="*/ 169 w 177"/>
                    <a:gd name="T23" fmla="*/ 42 h 112"/>
                    <a:gd name="T24" fmla="*/ 165 w 177"/>
                    <a:gd name="T25" fmla="*/ 34 h 112"/>
                    <a:gd name="T26" fmla="*/ 158 w 177"/>
                    <a:gd name="T27" fmla="*/ 30 h 112"/>
                    <a:gd name="T28" fmla="*/ 160 w 177"/>
                    <a:gd name="T29" fmla="*/ 15 h 112"/>
                    <a:gd name="T30" fmla="*/ 156 w 177"/>
                    <a:gd name="T31" fmla="*/ 8 h 112"/>
                    <a:gd name="T32" fmla="*/ 150 w 177"/>
                    <a:gd name="T33" fmla="*/ 11 h 112"/>
                    <a:gd name="T34" fmla="*/ 144 w 177"/>
                    <a:gd name="T35" fmla="*/ 6 h 112"/>
                    <a:gd name="T36" fmla="*/ 131 w 177"/>
                    <a:gd name="T37" fmla="*/ 6 h 112"/>
                    <a:gd name="T38" fmla="*/ 123 w 177"/>
                    <a:gd name="T39" fmla="*/ 11 h 112"/>
                    <a:gd name="T40" fmla="*/ 110 w 177"/>
                    <a:gd name="T41" fmla="*/ 11 h 112"/>
                    <a:gd name="T42" fmla="*/ 104 w 177"/>
                    <a:gd name="T43" fmla="*/ 25 h 112"/>
                    <a:gd name="T44" fmla="*/ 97 w 177"/>
                    <a:gd name="T45" fmla="*/ 17 h 112"/>
                    <a:gd name="T46" fmla="*/ 85 w 177"/>
                    <a:gd name="T47" fmla="*/ 21 h 112"/>
                    <a:gd name="T48" fmla="*/ 74 w 177"/>
                    <a:gd name="T49" fmla="*/ 13 h 112"/>
                    <a:gd name="T50" fmla="*/ 70 w 177"/>
                    <a:gd name="T51" fmla="*/ 32 h 112"/>
                    <a:gd name="T52" fmla="*/ 57 w 177"/>
                    <a:gd name="T53" fmla="*/ 38 h 112"/>
                    <a:gd name="T54" fmla="*/ 51 w 177"/>
                    <a:gd name="T55" fmla="*/ 36 h 112"/>
                    <a:gd name="T56" fmla="*/ 49 w 177"/>
                    <a:gd name="T57" fmla="*/ 21 h 112"/>
                    <a:gd name="T58" fmla="*/ 53 w 177"/>
                    <a:gd name="T59" fmla="*/ 15 h 112"/>
                    <a:gd name="T60" fmla="*/ 40 w 177"/>
                    <a:gd name="T61" fmla="*/ 4 h 112"/>
                    <a:gd name="T62" fmla="*/ 26 w 177"/>
                    <a:gd name="T63" fmla="*/ 2 h 112"/>
                    <a:gd name="T64" fmla="*/ 34 w 177"/>
                    <a:gd name="T65" fmla="*/ 4 h 112"/>
                    <a:gd name="T66" fmla="*/ 30 w 177"/>
                    <a:gd name="T67" fmla="*/ 6 h 112"/>
                    <a:gd name="T68" fmla="*/ 36 w 177"/>
                    <a:gd name="T69" fmla="*/ 15 h 112"/>
                    <a:gd name="T70" fmla="*/ 26 w 177"/>
                    <a:gd name="T71" fmla="*/ 8 h 112"/>
                    <a:gd name="T72" fmla="*/ 17 w 177"/>
                    <a:gd name="T73" fmla="*/ 11 h 112"/>
                    <a:gd name="T74" fmla="*/ 19 w 177"/>
                    <a:gd name="T75" fmla="*/ 19 h 112"/>
                    <a:gd name="T76" fmla="*/ 17 w 177"/>
                    <a:gd name="T77" fmla="*/ 23 h 112"/>
                    <a:gd name="T78" fmla="*/ 9 w 177"/>
                    <a:gd name="T79" fmla="*/ 21 h 112"/>
                    <a:gd name="T80" fmla="*/ 7 w 177"/>
                    <a:gd name="T81" fmla="*/ 27 h 112"/>
                    <a:gd name="T82" fmla="*/ 13 w 177"/>
                    <a:gd name="T83" fmla="*/ 36 h 112"/>
                    <a:gd name="T84" fmla="*/ 23 w 177"/>
                    <a:gd name="T85" fmla="*/ 32 h 112"/>
                    <a:gd name="T86" fmla="*/ 34 w 177"/>
                    <a:gd name="T87" fmla="*/ 32 h 112"/>
                    <a:gd name="T88" fmla="*/ 40 w 177"/>
                    <a:gd name="T89" fmla="*/ 32 h 112"/>
                    <a:gd name="T90" fmla="*/ 45 w 177"/>
                    <a:gd name="T91" fmla="*/ 36 h 112"/>
                    <a:gd name="T92" fmla="*/ 30 w 177"/>
                    <a:gd name="T93" fmla="*/ 42 h 112"/>
                    <a:gd name="T94" fmla="*/ 45 w 177"/>
                    <a:gd name="T95" fmla="*/ 44 h 112"/>
                    <a:gd name="T96" fmla="*/ 28 w 177"/>
                    <a:gd name="T97" fmla="*/ 49 h 112"/>
                    <a:gd name="T98" fmla="*/ 26 w 177"/>
                    <a:gd name="T99" fmla="*/ 46 h 112"/>
                    <a:gd name="T100" fmla="*/ 9 w 177"/>
                    <a:gd name="T101" fmla="*/ 49 h 112"/>
                    <a:gd name="T102" fmla="*/ 13 w 177"/>
                    <a:gd name="T103" fmla="*/ 57 h 112"/>
                    <a:gd name="T104" fmla="*/ 32 w 177"/>
                    <a:gd name="T105" fmla="*/ 59 h 112"/>
                    <a:gd name="T106" fmla="*/ 36 w 177"/>
                    <a:gd name="T107" fmla="*/ 67 h 112"/>
                    <a:gd name="T108" fmla="*/ 38 w 177"/>
                    <a:gd name="T109" fmla="*/ 76 h 112"/>
                    <a:gd name="T110" fmla="*/ 40 w 177"/>
                    <a:gd name="T111" fmla="*/ 74 h 112"/>
                    <a:gd name="T112" fmla="*/ 30 w 177"/>
                    <a:gd name="T113" fmla="*/ 82 h 112"/>
                    <a:gd name="T114" fmla="*/ 21 w 177"/>
                    <a:gd name="T115" fmla="*/ 80 h 112"/>
                    <a:gd name="T116" fmla="*/ 28 w 177"/>
                    <a:gd name="T117" fmla="*/ 93 h 112"/>
                    <a:gd name="T118" fmla="*/ 47 w 177"/>
                    <a:gd name="T119" fmla="*/ 9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7" h="112">
                      <a:moveTo>
                        <a:pt x="61" y="112"/>
                      </a:moveTo>
                      <a:lnTo>
                        <a:pt x="61" y="108"/>
                      </a:lnTo>
                      <a:lnTo>
                        <a:pt x="61" y="105"/>
                      </a:lnTo>
                      <a:lnTo>
                        <a:pt x="64" y="105"/>
                      </a:lnTo>
                      <a:lnTo>
                        <a:pt x="66" y="110"/>
                      </a:lnTo>
                      <a:lnTo>
                        <a:pt x="61" y="112"/>
                      </a:lnTo>
                      <a:lnTo>
                        <a:pt x="61" y="112"/>
                      </a:lnTo>
                      <a:close/>
                      <a:moveTo>
                        <a:pt x="53" y="93"/>
                      </a:moveTo>
                      <a:lnTo>
                        <a:pt x="57" y="93"/>
                      </a:lnTo>
                      <a:lnTo>
                        <a:pt x="57" y="97"/>
                      </a:lnTo>
                      <a:lnTo>
                        <a:pt x="61" y="101"/>
                      </a:lnTo>
                      <a:lnTo>
                        <a:pt x="64" y="101"/>
                      </a:lnTo>
                      <a:lnTo>
                        <a:pt x="68" y="99"/>
                      </a:lnTo>
                      <a:lnTo>
                        <a:pt x="72" y="99"/>
                      </a:lnTo>
                      <a:lnTo>
                        <a:pt x="78" y="105"/>
                      </a:lnTo>
                      <a:lnTo>
                        <a:pt x="87" y="105"/>
                      </a:lnTo>
                      <a:lnTo>
                        <a:pt x="89" y="108"/>
                      </a:lnTo>
                      <a:lnTo>
                        <a:pt x="95" y="105"/>
                      </a:lnTo>
                      <a:lnTo>
                        <a:pt x="93" y="101"/>
                      </a:lnTo>
                      <a:lnTo>
                        <a:pt x="95" y="99"/>
                      </a:lnTo>
                      <a:lnTo>
                        <a:pt x="97" y="101"/>
                      </a:lnTo>
                      <a:lnTo>
                        <a:pt x="101" y="103"/>
                      </a:lnTo>
                      <a:lnTo>
                        <a:pt x="106" y="99"/>
                      </a:lnTo>
                      <a:lnTo>
                        <a:pt x="106" y="93"/>
                      </a:lnTo>
                      <a:lnTo>
                        <a:pt x="110" y="93"/>
                      </a:lnTo>
                      <a:lnTo>
                        <a:pt x="108" y="95"/>
                      </a:lnTo>
                      <a:lnTo>
                        <a:pt x="110" y="97"/>
                      </a:lnTo>
                      <a:lnTo>
                        <a:pt x="112" y="95"/>
                      </a:lnTo>
                      <a:lnTo>
                        <a:pt x="114" y="95"/>
                      </a:lnTo>
                      <a:lnTo>
                        <a:pt x="118" y="91"/>
                      </a:lnTo>
                      <a:lnTo>
                        <a:pt x="120" y="91"/>
                      </a:lnTo>
                      <a:lnTo>
                        <a:pt x="120" y="91"/>
                      </a:lnTo>
                      <a:lnTo>
                        <a:pt x="125" y="91"/>
                      </a:lnTo>
                      <a:lnTo>
                        <a:pt x="125" y="93"/>
                      </a:lnTo>
                      <a:lnTo>
                        <a:pt x="127" y="91"/>
                      </a:lnTo>
                      <a:lnTo>
                        <a:pt x="135" y="84"/>
                      </a:lnTo>
                      <a:lnTo>
                        <a:pt x="137" y="80"/>
                      </a:lnTo>
                      <a:lnTo>
                        <a:pt x="148" y="78"/>
                      </a:lnTo>
                      <a:lnTo>
                        <a:pt x="150" y="76"/>
                      </a:lnTo>
                      <a:lnTo>
                        <a:pt x="148" y="74"/>
                      </a:lnTo>
                      <a:lnTo>
                        <a:pt x="150" y="70"/>
                      </a:lnTo>
                      <a:lnTo>
                        <a:pt x="152" y="72"/>
                      </a:lnTo>
                      <a:lnTo>
                        <a:pt x="152" y="74"/>
                      </a:lnTo>
                      <a:lnTo>
                        <a:pt x="156" y="76"/>
                      </a:lnTo>
                      <a:lnTo>
                        <a:pt x="160" y="72"/>
                      </a:lnTo>
                      <a:lnTo>
                        <a:pt x="160" y="70"/>
                      </a:lnTo>
                      <a:lnTo>
                        <a:pt x="158" y="67"/>
                      </a:lnTo>
                      <a:lnTo>
                        <a:pt x="160" y="65"/>
                      </a:lnTo>
                      <a:lnTo>
                        <a:pt x="163" y="65"/>
                      </a:lnTo>
                      <a:lnTo>
                        <a:pt x="160" y="61"/>
                      </a:lnTo>
                      <a:lnTo>
                        <a:pt x="163" y="59"/>
                      </a:lnTo>
                      <a:lnTo>
                        <a:pt x="165" y="61"/>
                      </a:lnTo>
                      <a:lnTo>
                        <a:pt x="167" y="63"/>
                      </a:lnTo>
                      <a:lnTo>
                        <a:pt x="169" y="63"/>
                      </a:lnTo>
                      <a:lnTo>
                        <a:pt x="171" y="59"/>
                      </a:lnTo>
                      <a:lnTo>
                        <a:pt x="171" y="55"/>
                      </a:lnTo>
                      <a:lnTo>
                        <a:pt x="167" y="53"/>
                      </a:lnTo>
                      <a:lnTo>
                        <a:pt x="167" y="49"/>
                      </a:lnTo>
                      <a:lnTo>
                        <a:pt x="169" y="46"/>
                      </a:lnTo>
                      <a:lnTo>
                        <a:pt x="169" y="42"/>
                      </a:lnTo>
                      <a:lnTo>
                        <a:pt x="171" y="40"/>
                      </a:lnTo>
                      <a:lnTo>
                        <a:pt x="175" y="40"/>
                      </a:lnTo>
                      <a:lnTo>
                        <a:pt x="177" y="38"/>
                      </a:lnTo>
                      <a:lnTo>
                        <a:pt x="173" y="34"/>
                      </a:lnTo>
                      <a:lnTo>
                        <a:pt x="165" y="34"/>
                      </a:lnTo>
                      <a:lnTo>
                        <a:pt x="163" y="36"/>
                      </a:lnTo>
                      <a:lnTo>
                        <a:pt x="165" y="32"/>
                      </a:lnTo>
                      <a:lnTo>
                        <a:pt x="165" y="30"/>
                      </a:lnTo>
                      <a:lnTo>
                        <a:pt x="160" y="30"/>
                      </a:lnTo>
                      <a:lnTo>
                        <a:pt x="158" y="30"/>
                      </a:lnTo>
                      <a:lnTo>
                        <a:pt x="158" y="25"/>
                      </a:lnTo>
                      <a:lnTo>
                        <a:pt x="160" y="23"/>
                      </a:lnTo>
                      <a:lnTo>
                        <a:pt x="163" y="21"/>
                      </a:lnTo>
                      <a:lnTo>
                        <a:pt x="163" y="17"/>
                      </a:lnTo>
                      <a:lnTo>
                        <a:pt x="160" y="15"/>
                      </a:lnTo>
                      <a:lnTo>
                        <a:pt x="158" y="17"/>
                      </a:lnTo>
                      <a:lnTo>
                        <a:pt x="154" y="17"/>
                      </a:lnTo>
                      <a:lnTo>
                        <a:pt x="154" y="13"/>
                      </a:lnTo>
                      <a:lnTo>
                        <a:pt x="156" y="11"/>
                      </a:lnTo>
                      <a:lnTo>
                        <a:pt x="156" y="8"/>
                      </a:lnTo>
                      <a:lnTo>
                        <a:pt x="158" y="6"/>
                      </a:lnTo>
                      <a:lnTo>
                        <a:pt x="163" y="6"/>
                      </a:lnTo>
                      <a:lnTo>
                        <a:pt x="158" y="4"/>
                      </a:lnTo>
                      <a:lnTo>
                        <a:pt x="156" y="4"/>
                      </a:lnTo>
                      <a:lnTo>
                        <a:pt x="150" y="11"/>
                      </a:lnTo>
                      <a:lnTo>
                        <a:pt x="148" y="15"/>
                      </a:lnTo>
                      <a:lnTo>
                        <a:pt x="146" y="15"/>
                      </a:lnTo>
                      <a:lnTo>
                        <a:pt x="144" y="11"/>
                      </a:lnTo>
                      <a:lnTo>
                        <a:pt x="146" y="8"/>
                      </a:lnTo>
                      <a:lnTo>
                        <a:pt x="144" y="6"/>
                      </a:lnTo>
                      <a:lnTo>
                        <a:pt x="142" y="2"/>
                      </a:lnTo>
                      <a:lnTo>
                        <a:pt x="139" y="2"/>
                      </a:lnTo>
                      <a:lnTo>
                        <a:pt x="135" y="4"/>
                      </a:lnTo>
                      <a:lnTo>
                        <a:pt x="133" y="2"/>
                      </a:lnTo>
                      <a:lnTo>
                        <a:pt x="131" y="6"/>
                      </a:lnTo>
                      <a:lnTo>
                        <a:pt x="133" y="11"/>
                      </a:lnTo>
                      <a:lnTo>
                        <a:pt x="131" y="13"/>
                      </a:lnTo>
                      <a:lnTo>
                        <a:pt x="127" y="13"/>
                      </a:lnTo>
                      <a:lnTo>
                        <a:pt x="123" y="15"/>
                      </a:lnTo>
                      <a:lnTo>
                        <a:pt x="123" y="11"/>
                      </a:lnTo>
                      <a:lnTo>
                        <a:pt x="120" y="11"/>
                      </a:lnTo>
                      <a:lnTo>
                        <a:pt x="118" y="13"/>
                      </a:lnTo>
                      <a:lnTo>
                        <a:pt x="116" y="19"/>
                      </a:lnTo>
                      <a:lnTo>
                        <a:pt x="112" y="17"/>
                      </a:lnTo>
                      <a:lnTo>
                        <a:pt x="110" y="11"/>
                      </a:lnTo>
                      <a:lnTo>
                        <a:pt x="106" y="13"/>
                      </a:lnTo>
                      <a:lnTo>
                        <a:pt x="106" y="11"/>
                      </a:lnTo>
                      <a:lnTo>
                        <a:pt x="101" y="11"/>
                      </a:lnTo>
                      <a:lnTo>
                        <a:pt x="101" y="19"/>
                      </a:lnTo>
                      <a:lnTo>
                        <a:pt x="104" y="25"/>
                      </a:lnTo>
                      <a:lnTo>
                        <a:pt x="99" y="36"/>
                      </a:lnTo>
                      <a:lnTo>
                        <a:pt x="101" y="27"/>
                      </a:lnTo>
                      <a:lnTo>
                        <a:pt x="97" y="21"/>
                      </a:lnTo>
                      <a:lnTo>
                        <a:pt x="97" y="17"/>
                      </a:lnTo>
                      <a:lnTo>
                        <a:pt x="97" y="17"/>
                      </a:lnTo>
                      <a:lnTo>
                        <a:pt x="97" y="13"/>
                      </a:lnTo>
                      <a:lnTo>
                        <a:pt x="93" y="8"/>
                      </a:lnTo>
                      <a:lnTo>
                        <a:pt x="85" y="15"/>
                      </a:lnTo>
                      <a:lnTo>
                        <a:pt x="85" y="19"/>
                      </a:lnTo>
                      <a:lnTo>
                        <a:pt x="85" y="21"/>
                      </a:lnTo>
                      <a:lnTo>
                        <a:pt x="82" y="27"/>
                      </a:lnTo>
                      <a:lnTo>
                        <a:pt x="78" y="27"/>
                      </a:lnTo>
                      <a:lnTo>
                        <a:pt x="78" y="21"/>
                      </a:lnTo>
                      <a:lnTo>
                        <a:pt x="76" y="21"/>
                      </a:lnTo>
                      <a:lnTo>
                        <a:pt x="74" y="13"/>
                      </a:lnTo>
                      <a:lnTo>
                        <a:pt x="72" y="11"/>
                      </a:lnTo>
                      <a:lnTo>
                        <a:pt x="68" y="15"/>
                      </a:lnTo>
                      <a:lnTo>
                        <a:pt x="68" y="23"/>
                      </a:lnTo>
                      <a:lnTo>
                        <a:pt x="70" y="25"/>
                      </a:lnTo>
                      <a:lnTo>
                        <a:pt x="70" y="32"/>
                      </a:lnTo>
                      <a:lnTo>
                        <a:pt x="68" y="36"/>
                      </a:lnTo>
                      <a:lnTo>
                        <a:pt x="64" y="36"/>
                      </a:lnTo>
                      <a:lnTo>
                        <a:pt x="64" y="32"/>
                      </a:lnTo>
                      <a:lnTo>
                        <a:pt x="59" y="34"/>
                      </a:lnTo>
                      <a:lnTo>
                        <a:pt x="57" y="38"/>
                      </a:lnTo>
                      <a:lnTo>
                        <a:pt x="55" y="40"/>
                      </a:lnTo>
                      <a:lnTo>
                        <a:pt x="55" y="46"/>
                      </a:lnTo>
                      <a:lnTo>
                        <a:pt x="53" y="40"/>
                      </a:lnTo>
                      <a:lnTo>
                        <a:pt x="51" y="38"/>
                      </a:lnTo>
                      <a:lnTo>
                        <a:pt x="51" y="36"/>
                      </a:lnTo>
                      <a:lnTo>
                        <a:pt x="53" y="32"/>
                      </a:lnTo>
                      <a:lnTo>
                        <a:pt x="53" y="30"/>
                      </a:lnTo>
                      <a:lnTo>
                        <a:pt x="49" y="30"/>
                      </a:lnTo>
                      <a:lnTo>
                        <a:pt x="51" y="27"/>
                      </a:lnTo>
                      <a:lnTo>
                        <a:pt x="49" y="21"/>
                      </a:lnTo>
                      <a:lnTo>
                        <a:pt x="51" y="23"/>
                      </a:lnTo>
                      <a:lnTo>
                        <a:pt x="55" y="21"/>
                      </a:lnTo>
                      <a:lnTo>
                        <a:pt x="53" y="19"/>
                      </a:lnTo>
                      <a:lnTo>
                        <a:pt x="51" y="17"/>
                      </a:lnTo>
                      <a:lnTo>
                        <a:pt x="53" y="15"/>
                      </a:lnTo>
                      <a:lnTo>
                        <a:pt x="51" y="11"/>
                      </a:lnTo>
                      <a:lnTo>
                        <a:pt x="49" y="13"/>
                      </a:lnTo>
                      <a:lnTo>
                        <a:pt x="47" y="11"/>
                      </a:lnTo>
                      <a:lnTo>
                        <a:pt x="40" y="6"/>
                      </a:lnTo>
                      <a:lnTo>
                        <a:pt x="40" y="4"/>
                      </a:lnTo>
                      <a:lnTo>
                        <a:pt x="40" y="0"/>
                      </a:lnTo>
                      <a:lnTo>
                        <a:pt x="36" y="0"/>
                      </a:lnTo>
                      <a:lnTo>
                        <a:pt x="32" y="0"/>
                      </a:lnTo>
                      <a:lnTo>
                        <a:pt x="26" y="0"/>
                      </a:lnTo>
                      <a:lnTo>
                        <a:pt x="26" y="2"/>
                      </a:lnTo>
                      <a:lnTo>
                        <a:pt x="28" y="4"/>
                      </a:lnTo>
                      <a:lnTo>
                        <a:pt x="30" y="4"/>
                      </a:lnTo>
                      <a:lnTo>
                        <a:pt x="30" y="2"/>
                      </a:lnTo>
                      <a:lnTo>
                        <a:pt x="32" y="2"/>
                      </a:lnTo>
                      <a:lnTo>
                        <a:pt x="34" y="4"/>
                      </a:lnTo>
                      <a:lnTo>
                        <a:pt x="38" y="4"/>
                      </a:lnTo>
                      <a:lnTo>
                        <a:pt x="36" y="6"/>
                      </a:lnTo>
                      <a:lnTo>
                        <a:pt x="32" y="6"/>
                      </a:lnTo>
                      <a:lnTo>
                        <a:pt x="30" y="6"/>
                      </a:lnTo>
                      <a:lnTo>
                        <a:pt x="30" y="6"/>
                      </a:lnTo>
                      <a:lnTo>
                        <a:pt x="36" y="11"/>
                      </a:lnTo>
                      <a:lnTo>
                        <a:pt x="38" y="15"/>
                      </a:lnTo>
                      <a:lnTo>
                        <a:pt x="38" y="17"/>
                      </a:lnTo>
                      <a:lnTo>
                        <a:pt x="36" y="17"/>
                      </a:lnTo>
                      <a:lnTo>
                        <a:pt x="36" y="15"/>
                      </a:lnTo>
                      <a:lnTo>
                        <a:pt x="32" y="13"/>
                      </a:lnTo>
                      <a:lnTo>
                        <a:pt x="30" y="15"/>
                      </a:lnTo>
                      <a:lnTo>
                        <a:pt x="28" y="15"/>
                      </a:lnTo>
                      <a:lnTo>
                        <a:pt x="28" y="13"/>
                      </a:lnTo>
                      <a:lnTo>
                        <a:pt x="26" y="8"/>
                      </a:lnTo>
                      <a:lnTo>
                        <a:pt x="21" y="6"/>
                      </a:lnTo>
                      <a:lnTo>
                        <a:pt x="19" y="8"/>
                      </a:lnTo>
                      <a:lnTo>
                        <a:pt x="21" y="13"/>
                      </a:lnTo>
                      <a:lnTo>
                        <a:pt x="19" y="15"/>
                      </a:lnTo>
                      <a:lnTo>
                        <a:pt x="17" y="11"/>
                      </a:lnTo>
                      <a:lnTo>
                        <a:pt x="15" y="8"/>
                      </a:lnTo>
                      <a:lnTo>
                        <a:pt x="13" y="13"/>
                      </a:lnTo>
                      <a:lnTo>
                        <a:pt x="15" y="15"/>
                      </a:lnTo>
                      <a:lnTo>
                        <a:pt x="19" y="17"/>
                      </a:lnTo>
                      <a:lnTo>
                        <a:pt x="19" y="19"/>
                      </a:lnTo>
                      <a:lnTo>
                        <a:pt x="15" y="17"/>
                      </a:lnTo>
                      <a:lnTo>
                        <a:pt x="13" y="19"/>
                      </a:lnTo>
                      <a:lnTo>
                        <a:pt x="15" y="21"/>
                      </a:lnTo>
                      <a:lnTo>
                        <a:pt x="19" y="23"/>
                      </a:lnTo>
                      <a:lnTo>
                        <a:pt x="17" y="23"/>
                      </a:lnTo>
                      <a:lnTo>
                        <a:pt x="17" y="23"/>
                      </a:lnTo>
                      <a:lnTo>
                        <a:pt x="17" y="25"/>
                      </a:lnTo>
                      <a:lnTo>
                        <a:pt x="15" y="27"/>
                      </a:lnTo>
                      <a:lnTo>
                        <a:pt x="11" y="21"/>
                      </a:lnTo>
                      <a:lnTo>
                        <a:pt x="9" y="21"/>
                      </a:lnTo>
                      <a:lnTo>
                        <a:pt x="7" y="23"/>
                      </a:lnTo>
                      <a:lnTo>
                        <a:pt x="9" y="27"/>
                      </a:lnTo>
                      <a:lnTo>
                        <a:pt x="11" y="30"/>
                      </a:lnTo>
                      <a:lnTo>
                        <a:pt x="9" y="32"/>
                      </a:lnTo>
                      <a:lnTo>
                        <a:pt x="7" y="27"/>
                      </a:lnTo>
                      <a:lnTo>
                        <a:pt x="2" y="25"/>
                      </a:lnTo>
                      <a:lnTo>
                        <a:pt x="0" y="30"/>
                      </a:lnTo>
                      <a:lnTo>
                        <a:pt x="5" y="32"/>
                      </a:lnTo>
                      <a:lnTo>
                        <a:pt x="9" y="34"/>
                      </a:lnTo>
                      <a:lnTo>
                        <a:pt x="13" y="36"/>
                      </a:lnTo>
                      <a:lnTo>
                        <a:pt x="15" y="32"/>
                      </a:lnTo>
                      <a:lnTo>
                        <a:pt x="19" y="30"/>
                      </a:lnTo>
                      <a:lnTo>
                        <a:pt x="21" y="27"/>
                      </a:lnTo>
                      <a:lnTo>
                        <a:pt x="23" y="30"/>
                      </a:lnTo>
                      <a:lnTo>
                        <a:pt x="23" y="32"/>
                      </a:lnTo>
                      <a:lnTo>
                        <a:pt x="26" y="32"/>
                      </a:lnTo>
                      <a:lnTo>
                        <a:pt x="28" y="30"/>
                      </a:lnTo>
                      <a:lnTo>
                        <a:pt x="28" y="34"/>
                      </a:lnTo>
                      <a:lnTo>
                        <a:pt x="30" y="34"/>
                      </a:lnTo>
                      <a:lnTo>
                        <a:pt x="34" y="32"/>
                      </a:lnTo>
                      <a:lnTo>
                        <a:pt x="34" y="30"/>
                      </a:lnTo>
                      <a:lnTo>
                        <a:pt x="34" y="32"/>
                      </a:lnTo>
                      <a:lnTo>
                        <a:pt x="36" y="32"/>
                      </a:lnTo>
                      <a:lnTo>
                        <a:pt x="40" y="30"/>
                      </a:lnTo>
                      <a:lnTo>
                        <a:pt x="40" y="32"/>
                      </a:lnTo>
                      <a:lnTo>
                        <a:pt x="38" y="34"/>
                      </a:lnTo>
                      <a:lnTo>
                        <a:pt x="40" y="36"/>
                      </a:lnTo>
                      <a:lnTo>
                        <a:pt x="42" y="34"/>
                      </a:lnTo>
                      <a:lnTo>
                        <a:pt x="47" y="36"/>
                      </a:lnTo>
                      <a:lnTo>
                        <a:pt x="45" y="36"/>
                      </a:lnTo>
                      <a:lnTo>
                        <a:pt x="42" y="36"/>
                      </a:lnTo>
                      <a:lnTo>
                        <a:pt x="40" y="38"/>
                      </a:lnTo>
                      <a:lnTo>
                        <a:pt x="36" y="40"/>
                      </a:lnTo>
                      <a:lnTo>
                        <a:pt x="32" y="42"/>
                      </a:lnTo>
                      <a:lnTo>
                        <a:pt x="30" y="42"/>
                      </a:lnTo>
                      <a:lnTo>
                        <a:pt x="36" y="44"/>
                      </a:lnTo>
                      <a:lnTo>
                        <a:pt x="40" y="44"/>
                      </a:lnTo>
                      <a:lnTo>
                        <a:pt x="42" y="42"/>
                      </a:lnTo>
                      <a:lnTo>
                        <a:pt x="45" y="40"/>
                      </a:lnTo>
                      <a:lnTo>
                        <a:pt x="45" y="44"/>
                      </a:lnTo>
                      <a:lnTo>
                        <a:pt x="42" y="46"/>
                      </a:lnTo>
                      <a:lnTo>
                        <a:pt x="36" y="49"/>
                      </a:lnTo>
                      <a:lnTo>
                        <a:pt x="32" y="46"/>
                      </a:lnTo>
                      <a:lnTo>
                        <a:pt x="30" y="51"/>
                      </a:lnTo>
                      <a:lnTo>
                        <a:pt x="28" y="49"/>
                      </a:lnTo>
                      <a:lnTo>
                        <a:pt x="28" y="46"/>
                      </a:lnTo>
                      <a:lnTo>
                        <a:pt x="28" y="46"/>
                      </a:lnTo>
                      <a:lnTo>
                        <a:pt x="26" y="44"/>
                      </a:lnTo>
                      <a:lnTo>
                        <a:pt x="23" y="46"/>
                      </a:lnTo>
                      <a:lnTo>
                        <a:pt x="26" y="46"/>
                      </a:lnTo>
                      <a:lnTo>
                        <a:pt x="21" y="51"/>
                      </a:lnTo>
                      <a:lnTo>
                        <a:pt x="19" y="49"/>
                      </a:lnTo>
                      <a:lnTo>
                        <a:pt x="17" y="49"/>
                      </a:lnTo>
                      <a:lnTo>
                        <a:pt x="13" y="51"/>
                      </a:lnTo>
                      <a:lnTo>
                        <a:pt x="9" y="49"/>
                      </a:lnTo>
                      <a:lnTo>
                        <a:pt x="7" y="51"/>
                      </a:lnTo>
                      <a:lnTo>
                        <a:pt x="5" y="51"/>
                      </a:lnTo>
                      <a:lnTo>
                        <a:pt x="7" y="55"/>
                      </a:lnTo>
                      <a:lnTo>
                        <a:pt x="9" y="57"/>
                      </a:lnTo>
                      <a:lnTo>
                        <a:pt x="13" y="57"/>
                      </a:lnTo>
                      <a:lnTo>
                        <a:pt x="13" y="57"/>
                      </a:lnTo>
                      <a:lnTo>
                        <a:pt x="19" y="59"/>
                      </a:lnTo>
                      <a:lnTo>
                        <a:pt x="28" y="57"/>
                      </a:lnTo>
                      <a:lnTo>
                        <a:pt x="32" y="59"/>
                      </a:lnTo>
                      <a:lnTo>
                        <a:pt x="32" y="59"/>
                      </a:lnTo>
                      <a:lnTo>
                        <a:pt x="30" y="61"/>
                      </a:lnTo>
                      <a:lnTo>
                        <a:pt x="28" y="63"/>
                      </a:lnTo>
                      <a:lnTo>
                        <a:pt x="32" y="65"/>
                      </a:lnTo>
                      <a:lnTo>
                        <a:pt x="34" y="70"/>
                      </a:lnTo>
                      <a:lnTo>
                        <a:pt x="36" y="67"/>
                      </a:lnTo>
                      <a:lnTo>
                        <a:pt x="40" y="65"/>
                      </a:lnTo>
                      <a:lnTo>
                        <a:pt x="40" y="67"/>
                      </a:lnTo>
                      <a:lnTo>
                        <a:pt x="36" y="70"/>
                      </a:lnTo>
                      <a:lnTo>
                        <a:pt x="34" y="74"/>
                      </a:lnTo>
                      <a:lnTo>
                        <a:pt x="38" y="76"/>
                      </a:lnTo>
                      <a:lnTo>
                        <a:pt x="42" y="72"/>
                      </a:lnTo>
                      <a:lnTo>
                        <a:pt x="47" y="72"/>
                      </a:lnTo>
                      <a:lnTo>
                        <a:pt x="49" y="74"/>
                      </a:lnTo>
                      <a:lnTo>
                        <a:pt x="45" y="74"/>
                      </a:lnTo>
                      <a:lnTo>
                        <a:pt x="40" y="74"/>
                      </a:lnTo>
                      <a:lnTo>
                        <a:pt x="38" y="76"/>
                      </a:lnTo>
                      <a:lnTo>
                        <a:pt x="34" y="76"/>
                      </a:lnTo>
                      <a:lnTo>
                        <a:pt x="34" y="80"/>
                      </a:lnTo>
                      <a:lnTo>
                        <a:pt x="32" y="82"/>
                      </a:lnTo>
                      <a:lnTo>
                        <a:pt x="30" y="82"/>
                      </a:lnTo>
                      <a:lnTo>
                        <a:pt x="28" y="82"/>
                      </a:lnTo>
                      <a:lnTo>
                        <a:pt x="28" y="80"/>
                      </a:lnTo>
                      <a:lnTo>
                        <a:pt x="23" y="78"/>
                      </a:lnTo>
                      <a:lnTo>
                        <a:pt x="23" y="80"/>
                      </a:lnTo>
                      <a:lnTo>
                        <a:pt x="21" y="80"/>
                      </a:lnTo>
                      <a:lnTo>
                        <a:pt x="23" y="84"/>
                      </a:lnTo>
                      <a:lnTo>
                        <a:pt x="26" y="84"/>
                      </a:lnTo>
                      <a:lnTo>
                        <a:pt x="23" y="86"/>
                      </a:lnTo>
                      <a:lnTo>
                        <a:pt x="23" y="93"/>
                      </a:lnTo>
                      <a:lnTo>
                        <a:pt x="28" y="93"/>
                      </a:lnTo>
                      <a:lnTo>
                        <a:pt x="30" y="91"/>
                      </a:lnTo>
                      <a:lnTo>
                        <a:pt x="32" y="93"/>
                      </a:lnTo>
                      <a:lnTo>
                        <a:pt x="38" y="93"/>
                      </a:lnTo>
                      <a:lnTo>
                        <a:pt x="42" y="91"/>
                      </a:lnTo>
                      <a:lnTo>
                        <a:pt x="47" y="93"/>
                      </a:lnTo>
                      <a:lnTo>
                        <a:pt x="51" y="91"/>
                      </a:lnTo>
                      <a:lnTo>
                        <a:pt x="51" y="93"/>
                      </a:lnTo>
                      <a:lnTo>
                        <a:pt x="53" y="93"/>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grpSp>
          <p:cxnSp>
            <p:nvCxnSpPr>
              <p:cNvPr id="575" name="Straight Connector 574">
                <a:extLst>
                  <a:ext uri="{FF2B5EF4-FFF2-40B4-BE49-F238E27FC236}">
                    <a16:creationId xmlns:a16="http://schemas.microsoft.com/office/drawing/2014/main" id="{C495FCA1-B083-436A-A691-0641E72447CC}"/>
                  </a:ext>
                </a:extLst>
              </p:cNvPr>
              <p:cNvCxnSpPr>
                <a:cxnSpLocks/>
              </p:cNvCxnSpPr>
              <p:nvPr/>
            </p:nvCxnSpPr>
            <p:spPr>
              <a:xfrm>
                <a:off x="8994888" y="2612725"/>
                <a:ext cx="1390" cy="206195"/>
              </a:xfrm>
              <a:prstGeom prst="line">
                <a:avLst/>
              </a:prstGeom>
              <a:ln>
                <a:solidFill>
                  <a:schemeClr val="tx1">
                    <a:lumMod val="65000"/>
                    <a:lumOff val="35000"/>
                  </a:schemeClr>
                </a:solidFill>
                <a:tailEnd type="oval" w="sm" len="sm"/>
              </a:ln>
            </p:spPr>
            <p:style>
              <a:lnRef idx="1">
                <a:schemeClr val="accent1"/>
              </a:lnRef>
              <a:fillRef idx="0">
                <a:schemeClr val="accent1"/>
              </a:fillRef>
              <a:effectRef idx="0">
                <a:schemeClr val="accent1"/>
              </a:effectRef>
              <a:fontRef idx="minor">
                <a:schemeClr val="tx1"/>
              </a:fontRef>
            </p:style>
          </p:cxnSp>
          <p:cxnSp>
            <p:nvCxnSpPr>
              <p:cNvPr id="576" name="Straight Connector 575">
                <a:extLst>
                  <a:ext uri="{FF2B5EF4-FFF2-40B4-BE49-F238E27FC236}">
                    <a16:creationId xmlns:a16="http://schemas.microsoft.com/office/drawing/2014/main" id="{688CD4E8-8C6A-42CD-9428-5A21F1EEAE5E}"/>
                  </a:ext>
                </a:extLst>
              </p:cNvPr>
              <p:cNvCxnSpPr>
                <a:cxnSpLocks/>
              </p:cNvCxnSpPr>
              <p:nvPr/>
            </p:nvCxnSpPr>
            <p:spPr>
              <a:xfrm>
                <a:off x="9147455" y="2620410"/>
                <a:ext cx="1390" cy="206195"/>
              </a:xfrm>
              <a:prstGeom prst="line">
                <a:avLst/>
              </a:prstGeom>
              <a:ln>
                <a:solidFill>
                  <a:schemeClr val="tx1">
                    <a:lumMod val="65000"/>
                    <a:lumOff val="35000"/>
                  </a:schemeClr>
                </a:solidFill>
                <a:tailEnd type="oval" w="sm" len="sm"/>
              </a:ln>
            </p:spPr>
            <p:style>
              <a:lnRef idx="1">
                <a:schemeClr val="accent1"/>
              </a:lnRef>
              <a:fillRef idx="0">
                <a:schemeClr val="accent1"/>
              </a:fillRef>
              <a:effectRef idx="0">
                <a:schemeClr val="accent1"/>
              </a:effectRef>
              <a:fontRef idx="minor">
                <a:schemeClr val="tx1"/>
              </a:fontRef>
            </p:style>
          </p:cxnSp>
          <p:cxnSp>
            <p:nvCxnSpPr>
              <p:cNvPr id="577" name="Straight Connector 576">
                <a:extLst>
                  <a:ext uri="{FF2B5EF4-FFF2-40B4-BE49-F238E27FC236}">
                    <a16:creationId xmlns:a16="http://schemas.microsoft.com/office/drawing/2014/main" id="{351F40F8-2854-46A8-8C5E-242E2D0495B9}"/>
                  </a:ext>
                </a:extLst>
              </p:cNvPr>
              <p:cNvCxnSpPr>
                <a:cxnSpLocks/>
              </p:cNvCxnSpPr>
              <p:nvPr/>
            </p:nvCxnSpPr>
            <p:spPr>
              <a:xfrm>
                <a:off x="7481648" y="2830281"/>
                <a:ext cx="1390" cy="206195"/>
              </a:xfrm>
              <a:prstGeom prst="line">
                <a:avLst/>
              </a:prstGeom>
              <a:ln>
                <a:solidFill>
                  <a:schemeClr val="tx1">
                    <a:lumMod val="65000"/>
                    <a:lumOff val="35000"/>
                  </a:schemeClr>
                </a:solidFill>
                <a:tailEnd type="oval" w="sm" len="sm"/>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CDB1C9B8-04E4-4E1A-98DF-A93B9BCE55C3}"/>
                  </a:ext>
                </a:extLst>
              </p:cNvPr>
              <p:cNvCxnSpPr>
                <a:cxnSpLocks/>
              </p:cNvCxnSpPr>
              <p:nvPr/>
            </p:nvCxnSpPr>
            <p:spPr>
              <a:xfrm>
                <a:off x="8311548" y="3745654"/>
                <a:ext cx="1390" cy="206195"/>
              </a:xfrm>
              <a:prstGeom prst="line">
                <a:avLst/>
              </a:prstGeom>
              <a:ln>
                <a:solidFill>
                  <a:schemeClr val="tx1">
                    <a:lumMod val="65000"/>
                    <a:lumOff val="35000"/>
                  </a:schemeClr>
                </a:solidFill>
                <a:tailEnd type="oval" w="sm" len="sm"/>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4BBAD2AE-D68D-4DF9-A6D5-9AB71ED7F564}"/>
                  </a:ext>
                </a:extLst>
              </p:cNvPr>
              <p:cNvCxnSpPr>
                <a:cxnSpLocks/>
              </p:cNvCxnSpPr>
              <p:nvPr/>
            </p:nvCxnSpPr>
            <p:spPr>
              <a:xfrm>
                <a:off x="11187040" y="3936059"/>
                <a:ext cx="1390" cy="206195"/>
              </a:xfrm>
              <a:prstGeom prst="line">
                <a:avLst/>
              </a:prstGeom>
              <a:ln>
                <a:solidFill>
                  <a:schemeClr val="tx1">
                    <a:lumMod val="65000"/>
                    <a:lumOff val="35000"/>
                  </a:schemeClr>
                </a:solidFill>
                <a:tailEnd type="oval" w="sm" len="sm"/>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C59AF9C-E0DF-43D3-BB78-BA6963575238}"/>
                  </a:ext>
                </a:extLst>
              </p:cNvPr>
              <p:cNvCxnSpPr>
                <a:cxnSpLocks/>
              </p:cNvCxnSpPr>
              <p:nvPr/>
            </p:nvCxnSpPr>
            <p:spPr>
              <a:xfrm>
                <a:off x="11202312" y="2930488"/>
                <a:ext cx="1390" cy="206195"/>
              </a:xfrm>
              <a:prstGeom prst="line">
                <a:avLst/>
              </a:prstGeom>
              <a:ln>
                <a:solidFill>
                  <a:schemeClr val="tx1">
                    <a:lumMod val="65000"/>
                    <a:lumOff val="35000"/>
                  </a:schemeClr>
                </a:solidFill>
                <a:tailEnd type="oval" w="sm" len="sm"/>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773B5102-A784-46B0-98C6-9C314DFBAF60}"/>
                  </a:ext>
                </a:extLst>
              </p:cNvPr>
              <p:cNvCxnSpPr>
                <a:cxnSpLocks/>
              </p:cNvCxnSpPr>
              <p:nvPr/>
            </p:nvCxnSpPr>
            <p:spPr>
              <a:xfrm>
                <a:off x="8692494" y="3032821"/>
                <a:ext cx="189625" cy="0"/>
              </a:xfrm>
              <a:prstGeom prst="line">
                <a:avLst/>
              </a:prstGeom>
              <a:ln>
                <a:solidFill>
                  <a:schemeClr val="tx1">
                    <a:lumMod val="65000"/>
                    <a:lumOff val="35000"/>
                  </a:schemeClr>
                </a:solidFill>
                <a:tailEnd type="oval" w="sm" len="sm"/>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16C7CDA9-0039-400B-9E9D-E2471861EE79}"/>
                  </a:ext>
                </a:extLst>
              </p:cNvPr>
              <p:cNvCxnSpPr>
                <a:cxnSpLocks/>
              </p:cNvCxnSpPr>
              <p:nvPr/>
            </p:nvCxnSpPr>
            <p:spPr>
              <a:xfrm flipV="1">
                <a:off x="9230485" y="3150766"/>
                <a:ext cx="3853" cy="243852"/>
              </a:xfrm>
              <a:prstGeom prst="line">
                <a:avLst/>
              </a:prstGeom>
              <a:ln>
                <a:solidFill>
                  <a:schemeClr val="tx1">
                    <a:lumMod val="65000"/>
                    <a:lumOff val="35000"/>
                  </a:schemeClr>
                </a:solidFill>
                <a:tailEnd type="oval" w="sm" len="sm"/>
              </a:ln>
            </p:spPr>
            <p:style>
              <a:lnRef idx="1">
                <a:schemeClr val="accent1"/>
              </a:lnRef>
              <a:fillRef idx="0">
                <a:schemeClr val="accent1"/>
              </a:fillRef>
              <a:effectRef idx="0">
                <a:schemeClr val="accent1"/>
              </a:effectRef>
              <a:fontRef idx="minor">
                <a:schemeClr val="tx1"/>
              </a:fontRef>
            </p:style>
          </p:cxnSp>
          <p:cxnSp>
            <p:nvCxnSpPr>
              <p:cNvPr id="583" name="Straight Connector 582">
                <a:extLst>
                  <a:ext uri="{FF2B5EF4-FFF2-40B4-BE49-F238E27FC236}">
                    <a16:creationId xmlns:a16="http://schemas.microsoft.com/office/drawing/2014/main" id="{9D7326C7-BDC6-4DF6-A3DD-77733AC660C0}"/>
                  </a:ext>
                </a:extLst>
              </p:cNvPr>
              <p:cNvCxnSpPr>
                <a:cxnSpLocks/>
              </p:cNvCxnSpPr>
              <p:nvPr/>
            </p:nvCxnSpPr>
            <p:spPr>
              <a:xfrm flipV="1">
                <a:off x="9074541" y="3018897"/>
                <a:ext cx="2671" cy="196940"/>
              </a:xfrm>
              <a:prstGeom prst="line">
                <a:avLst/>
              </a:prstGeom>
              <a:ln>
                <a:solidFill>
                  <a:schemeClr val="tx1">
                    <a:lumMod val="65000"/>
                    <a:lumOff val="35000"/>
                  </a:schemeClr>
                </a:solidFill>
                <a:tailEnd type="oval" w="sm" len="sm"/>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230BFAF-FCC8-4688-A2E0-C58EA8C152DC}"/>
                  </a:ext>
                </a:extLst>
              </p:cNvPr>
              <p:cNvSpPr txBox="1"/>
              <p:nvPr/>
            </p:nvSpPr>
            <p:spPr>
              <a:xfrm>
                <a:off x="7250331" y="2634569"/>
                <a:ext cx="451425" cy="230832"/>
              </a:xfrm>
              <a:prstGeom prst="rect">
                <a:avLst/>
              </a:prstGeom>
              <a:noFill/>
            </p:spPr>
            <p:txBody>
              <a:bodyPr wrap="square" rtlCol="0">
                <a:spAutoFit/>
              </a:bodyPr>
              <a:lstStyle/>
              <a:p>
                <a:r>
                  <a:rPr lang="pl-PL" sz="900" b="1" dirty="0">
                    <a:solidFill>
                      <a:srgbClr val="00B0AD"/>
                    </a:solidFill>
                  </a:rPr>
                  <a:t>xxx</a:t>
                </a:r>
              </a:p>
            </p:txBody>
          </p:sp>
          <p:sp>
            <p:nvSpPr>
              <p:cNvPr id="584" name="TextBox 583">
                <a:extLst>
                  <a:ext uri="{FF2B5EF4-FFF2-40B4-BE49-F238E27FC236}">
                    <a16:creationId xmlns:a16="http://schemas.microsoft.com/office/drawing/2014/main" id="{AA305742-2F9A-4C4C-B4C4-CC69387B663D}"/>
                  </a:ext>
                </a:extLst>
              </p:cNvPr>
              <p:cNvSpPr txBox="1"/>
              <p:nvPr/>
            </p:nvSpPr>
            <p:spPr>
              <a:xfrm>
                <a:off x="8748762" y="3311564"/>
                <a:ext cx="451425" cy="230832"/>
              </a:xfrm>
              <a:prstGeom prst="rect">
                <a:avLst/>
              </a:prstGeom>
              <a:noFill/>
            </p:spPr>
            <p:txBody>
              <a:bodyPr wrap="square" rtlCol="0">
                <a:spAutoFit/>
              </a:bodyPr>
              <a:lstStyle/>
              <a:p>
                <a:r>
                  <a:rPr lang="pl-PL" sz="900" b="1" dirty="0">
                    <a:solidFill>
                      <a:srgbClr val="00B0AD"/>
                    </a:solidFill>
                  </a:rPr>
                  <a:t>xxx</a:t>
                </a:r>
              </a:p>
            </p:txBody>
          </p:sp>
          <p:sp>
            <p:nvSpPr>
              <p:cNvPr id="585" name="TextBox 584">
                <a:extLst>
                  <a:ext uri="{FF2B5EF4-FFF2-40B4-BE49-F238E27FC236}">
                    <a16:creationId xmlns:a16="http://schemas.microsoft.com/office/drawing/2014/main" id="{6627456B-76E5-4A49-8EBF-6E593C4032C2}"/>
                  </a:ext>
                </a:extLst>
              </p:cNvPr>
              <p:cNvSpPr txBox="1"/>
              <p:nvPr/>
            </p:nvSpPr>
            <p:spPr>
              <a:xfrm>
                <a:off x="8752922" y="2444759"/>
                <a:ext cx="451425" cy="230832"/>
              </a:xfrm>
              <a:prstGeom prst="rect">
                <a:avLst/>
              </a:prstGeom>
              <a:noFill/>
            </p:spPr>
            <p:txBody>
              <a:bodyPr wrap="square" rtlCol="0">
                <a:spAutoFit/>
              </a:bodyPr>
              <a:lstStyle/>
              <a:p>
                <a:r>
                  <a:rPr lang="pl-PL" sz="900" b="1" dirty="0">
                    <a:solidFill>
                      <a:srgbClr val="00B0AD"/>
                    </a:solidFill>
                  </a:rPr>
                  <a:t>xxx</a:t>
                </a:r>
              </a:p>
            </p:txBody>
          </p:sp>
          <p:sp>
            <p:nvSpPr>
              <p:cNvPr id="586" name="TextBox 585">
                <a:extLst>
                  <a:ext uri="{FF2B5EF4-FFF2-40B4-BE49-F238E27FC236}">
                    <a16:creationId xmlns:a16="http://schemas.microsoft.com/office/drawing/2014/main" id="{9F4C17D6-1983-48E1-89CA-8117D1A888BD}"/>
                  </a:ext>
                </a:extLst>
              </p:cNvPr>
              <p:cNvSpPr txBox="1"/>
              <p:nvPr/>
            </p:nvSpPr>
            <p:spPr>
              <a:xfrm>
                <a:off x="8981456" y="2447069"/>
                <a:ext cx="451425" cy="230832"/>
              </a:xfrm>
              <a:prstGeom prst="rect">
                <a:avLst/>
              </a:prstGeom>
              <a:noFill/>
            </p:spPr>
            <p:txBody>
              <a:bodyPr wrap="square" rtlCol="0">
                <a:spAutoFit/>
              </a:bodyPr>
              <a:lstStyle/>
              <a:p>
                <a:r>
                  <a:rPr lang="pl-PL" sz="900" b="1" dirty="0">
                    <a:solidFill>
                      <a:srgbClr val="00B0AD"/>
                    </a:solidFill>
                  </a:rPr>
                  <a:t>xxx</a:t>
                </a:r>
              </a:p>
            </p:txBody>
          </p:sp>
          <p:sp>
            <p:nvSpPr>
              <p:cNvPr id="587" name="TextBox 586">
                <a:extLst>
                  <a:ext uri="{FF2B5EF4-FFF2-40B4-BE49-F238E27FC236}">
                    <a16:creationId xmlns:a16="http://schemas.microsoft.com/office/drawing/2014/main" id="{D1770FC1-04A7-4D5F-962B-76348B4B48FF}"/>
                  </a:ext>
                </a:extLst>
              </p:cNvPr>
              <p:cNvSpPr txBox="1"/>
              <p:nvPr/>
            </p:nvSpPr>
            <p:spPr>
              <a:xfrm>
                <a:off x="8369921" y="2915569"/>
                <a:ext cx="451425" cy="230832"/>
              </a:xfrm>
              <a:prstGeom prst="rect">
                <a:avLst/>
              </a:prstGeom>
              <a:noFill/>
            </p:spPr>
            <p:txBody>
              <a:bodyPr wrap="square" rtlCol="0">
                <a:spAutoFit/>
              </a:bodyPr>
              <a:lstStyle/>
              <a:p>
                <a:r>
                  <a:rPr lang="pl-PL" sz="900" b="1" dirty="0">
                    <a:solidFill>
                      <a:srgbClr val="00B0AD"/>
                    </a:solidFill>
                  </a:rPr>
                  <a:t>xxx</a:t>
                </a:r>
              </a:p>
            </p:txBody>
          </p:sp>
          <p:sp>
            <p:nvSpPr>
              <p:cNvPr id="588" name="TextBox 587">
                <a:extLst>
                  <a:ext uri="{FF2B5EF4-FFF2-40B4-BE49-F238E27FC236}">
                    <a16:creationId xmlns:a16="http://schemas.microsoft.com/office/drawing/2014/main" id="{04A83898-A4DD-4D4A-9ED0-5FB643898D9A}"/>
                  </a:ext>
                </a:extLst>
              </p:cNvPr>
              <p:cNvSpPr txBox="1"/>
              <p:nvPr/>
            </p:nvSpPr>
            <p:spPr>
              <a:xfrm>
                <a:off x="8877359" y="3194102"/>
                <a:ext cx="451425" cy="230832"/>
              </a:xfrm>
              <a:prstGeom prst="rect">
                <a:avLst/>
              </a:prstGeom>
              <a:noFill/>
            </p:spPr>
            <p:txBody>
              <a:bodyPr wrap="square" rtlCol="0">
                <a:spAutoFit/>
              </a:bodyPr>
              <a:lstStyle/>
              <a:p>
                <a:r>
                  <a:rPr lang="pl-PL" sz="900" b="1" dirty="0">
                    <a:solidFill>
                      <a:srgbClr val="00B0AD"/>
                    </a:solidFill>
                  </a:rPr>
                  <a:t>xxx</a:t>
                </a:r>
              </a:p>
            </p:txBody>
          </p:sp>
          <p:sp>
            <p:nvSpPr>
              <p:cNvPr id="589" name="TextBox 588">
                <a:extLst>
                  <a:ext uri="{FF2B5EF4-FFF2-40B4-BE49-F238E27FC236}">
                    <a16:creationId xmlns:a16="http://schemas.microsoft.com/office/drawing/2014/main" id="{A2C2DDA3-5E9B-4C43-AC72-A8CC6DFA97D7}"/>
                  </a:ext>
                </a:extLst>
              </p:cNvPr>
              <p:cNvSpPr txBox="1"/>
              <p:nvPr/>
            </p:nvSpPr>
            <p:spPr>
              <a:xfrm>
                <a:off x="9048171" y="3346470"/>
                <a:ext cx="451425" cy="230832"/>
              </a:xfrm>
              <a:prstGeom prst="rect">
                <a:avLst/>
              </a:prstGeom>
              <a:noFill/>
            </p:spPr>
            <p:txBody>
              <a:bodyPr wrap="square" rtlCol="0">
                <a:spAutoFit/>
              </a:bodyPr>
              <a:lstStyle/>
              <a:p>
                <a:r>
                  <a:rPr lang="pl-PL" sz="900" b="1" dirty="0">
                    <a:solidFill>
                      <a:srgbClr val="00B0AD"/>
                    </a:solidFill>
                  </a:rPr>
                  <a:t>xxx</a:t>
                </a:r>
              </a:p>
            </p:txBody>
          </p:sp>
          <p:sp>
            <p:nvSpPr>
              <p:cNvPr id="591" name="TextBox 590">
                <a:extLst>
                  <a:ext uri="{FF2B5EF4-FFF2-40B4-BE49-F238E27FC236}">
                    <a16:creationId xmlns:a16="http://schemas.microsoft.com/office/drawing/2014/main" id="{E8642E4B-3503-47F5-86C0-AD7AB0A4C912}"/>
                  </a:ext>
                </a:extLst>
              </p:cNvPr>
              <p:cNvSpPr txBox="1"/>
              <p:nvPr/>
            </p:nvSpPr>
            <p:spPr>
              <a:xfrm>
                <a:off x="11018632" y="2739256"/>
                <a:ext cx="451425" cy="230832"/>
              </a:xfrm>
              <a:prstGeom prst="rect">
                <a:avLst/>
              </a:prstGeom>
              <a:noFill/>
            </p:spPr>
            <p:txBody>
              <a:bodyPr wrap="square" rtlCol="0">
                <a:spAutoFit/>
              </a:bodyPr>
              <a:lstStyle/>
              <a:p>
                <a:r>
                  <a:rPr lang="pl-PL" sz="900" b="1" dirty="0">
                    <a:solidFill>
                      <a:srgbClr val="00B0AD"/>
                    </a:solidFill>
                  </a:rPr>
                  <a:t>xxx</a:t>
                </a:r>
              </a:p>
            </p:txBody>
          </p:sp>
          <p:sp>
            <p:nvSpPr>
              <p:cNvPr id="593" name="TextBox 592">
                <a:extLst>
                  <a:ext uri="{FF2B5EF4-FFF2-40B4-BE49-F238E27FC236}">
                    <a16:creationId xmlns:a16="http://schemas.microsoft.com/office/drawing/2014/main" id="{0A0BEA59-126F-4899-ADD1-13BBCD76226E}"/>
                  </a:ext>
                </a:extLst>
              </p:cNvPr>
              <p:cNvSpPr txBox="1"/>
              <p:nvPr/>
            </p:nvSpPr>
            <p:spPr>
              <a:xfrm>
                <a:off x="10980065" y="3742606"/>
                <a:ext cx="451425" cy="230832"/>
              </a:xfrm>
              <a:prstGeom prst="rect">
                <a:avLst/>
              </a:prstGeom>
              <a:noFill/>
            </p:spPr>
            <p:txBody>
              <a:bodyPr wrap="square" rtlCol="0">
                <a:spAutoFit/>
              </a:bodyPr>
              <a:lstStyle/>
              <a:p>
                <a:r>
                  <a:rPr lang="pl-PL" sz="900" b="1" dirty="0">
                    <a:solidFill>
                      <a:srgbClr val="00B0AD"/>
                    </a:solidFill>
                  </a:rPr>
                  <a:t>xxx</a:t>
                </a:r>
              </a:p>
            </p:txBody>
          </p:sp>
          <p:sp>
            <p:nvSpPr>
              <p:cNvPr id="594" name="TextBox 593">
                <a:extLst>
                  <a:ext uri="{FF2B5EF4-FFF2-40B4-BE49-F238E27FC236}">
                    <a16:creationId xmlns:a16="http://schemas.microsoft.com/office/drawing/2014/main" id="{A5CBA21A-F814-4007-A773-F3B7D4FC7C68}"/>
                  </a:ext>
                </a:extLst>
              </p:cNvPr>
              <p:cNvSpPr txBox="1"/>
              <p:nvPr/>
            </p:nvSpPr>
            <p:spPr>
              <a:xfrm>
                <a:off x="8094869" y="3520058"/>
                <a:ext cx="451425" cy="230832"/>
              </a:xfrm>
              <a:prstGeom prst="rect">
                <a:avLst/>
              </a:prstGeom>
              <a:noFill/>
            </p:spPr>
            <p:txBody>
              <a:bodyPr wrap="square" rtlCol="0">
                <a:spAutoFit/>
              </a:bodyPr>
              <a:lstStyle/>
              <a:p>
                <a:r>
                  <a:rPr lang="pl-PL" sz="900" b="1" dirty="0">
                    <a:solidFill>
                      <a:srgbClr val="00B0AD"/>
                    </a:solidFill>
                  </a:rPr>
                  <a:t>xxx</a:t>
                </a:r>
              </a:p>
            </p:txBody>
          </p:sp>
        </p:grpSp>
        <p:sp>
          <p:nvSpPr>
            <p:cNvPr id="9" name="Rectangle 8">
              <a:extLst>
                <a:ext uri="{FF2B5EF4-FFF2-40B4-BE49-F238E27FC236}">
                  <a16:creationId xmlns:a16="http://schemas.microsoft.com/office/drawing/2014/main" id="{C51697BE-5DD5-401D-8FE2-04EB3A3E91E9}"/>
                </a:ext>
              </a:extLst>
            </p:cNvPr>
            <p:cNvSpPr/>
            <p:nvPr/>
          </p:nvSpPr>
          <p:spPr>
            <a:xfrm>
              <a:off x="7641256" y="4287181"/>
              <a:ext cx="4006548" cy="2943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sp>
        <p:nvSpPr>
          <p:cNvPr id="457" name="Rectangle 456">
            <a:extLst>
              <a:ext uri="{FF2B5EF4-FFF2-40B4-BE49-F238E27FC236}">
                <a16:creationId xmlns:a16="http://schemas.microsoft.com/office/drawing/2014/main" id="{991D7284-0A5A-4876-8C11-FA8707FFB777}"/>
              </a:ext>
            </a:extLst>
          </p:cNvPr>
          <p:cNvSpPr/>
          <p:nvPr/>
        </p:nvSpPr>
        <p:spPr>
          <a:xfrm>
            <a:off x="-429768" y="640080"/>
            <a:ext cx="265176" cy="2468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47" name="Rectangle 546">
            <a:extLst>
              <a:ext uri="{FF2B5EF4-FFF2-40B4-BE49-F238E27FC236}">
                <a16:creationId xmlns:a16="http://schemas.microsoft.com/office/drawing/2014/main" id="{562EA855-0409-4438-8391-F9266EEA8F25}"/>
              </a:ext>
            </a:extLst>
          </p:cNvPr>
          <p:cNvSpPr/>
          <p:nvPr/>
        </p:nvSpPr>
        <p:spPr>
          <a:xfrm>
            <a:off x="-429768" y="985552"/>
            <a:ext cx="265176" cy="24688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cxnSp>
        <p:nvCxnSpPr>
          <p:cNvPr id="548" name="Straight Connector 547">
            <a:extLst>
              <a:ext uri="{FF2B5EF4-FFF2-40B4-BE49-F238E27FC236}">
                <a16:creationId xmlns:a16="http://schemas.microsoft.com/office/drawing/2014/main" id="{87E5684C-D9C8-4A1A-A9E1-271A0AAA96BD}"/>
              </a:ext>
            </a:extLst>
          </p:cNvPr>
          <p:cNvCxnSpPr>
            <a:cxnSpLocks/>
          </p:cNvCxnSpPr>
          <p:nvPr/>
        </p:nvCxnSpPr>
        <p:spPr>
          <a:xfrm flipV="1">
            <a:off x="8573151" y="2881716"/>
            <a:ext cx="3853" cy="243852"/>
          </a:xfrm>
          <a:prstGeom prst="line">
            <a:avLst/>
          </a:prstGeom>
          <a:ln>
            <a:solidFill>
              <a:schemeClr val="tx1">
                <a:lumMod val="65000"/>
                <a:lumOff val="35000"/>
              </a:schemeClr>
            </a:solidFill>
            <a:tailEnd type="oval" w="sm" len="sm"/>
          </a:ln>
        </p:spPr>
        <p:style>
          <a:lnRef idx="1">
            <a:schemeClr val="accent1"/>
          </a:lnRef>
          <a:fillRef idx="0">
            <a:schemeClr val="accent1"/>
          </a:fillRef>
          <a:effectRef idx="0">
            <a:schemeClr val="accent1"/>
          </a:effectRef>
          <a:fontRef idx="minor">
            <a:schemeClr val="tx1"/>
          </a:fontRef>
        </p:style>
      </p:cxnSp>
      <p:cxnSp>
        <p:nvCxnSpPr>
          <p:cNvPr id="549" name="Straight Connector 548">
            <a:extLst>
              <a:ext uri="{FF2B5EF4-FFF2-40B4-BE49-F238E27FC236}">
                <a16:creationId xmlns:a16="http://schemas.microsoft.com/office/drawing/2014/main" id="{EB58099C-7D40-485C-BDEA-331454961826}"/>
              </a:ext>
            </a:extLst>
          </p:cNvPr>
          <p:cNvCxnSpPr>
            <a:cxnSpLocks/>
          </p:cNvCxnSpPr>
          <p:nvPr/>
        </p:nvCxnSpPr>
        <p:spPr>
          <a:xfrm flipV="1">
            <a:off x="10026197" y="3245111"/>
            <a:ext cx="3853" cy="243852"/>
          </a:xfrm>
          <a:prstGeom prst="line">
            <a:avLst/>
          </a:prstGeom>
          <a:ln>
            <a:solidFill>
              <a:schemeClr val="tx1">
                <a:lumMod val="65000"/>
                <a:lumOff val="35000"/>
              </a:schemeClr>
            </a:solidFill>
            <a:tailEnd type="oval" w="sm" len="sm"/>
          </a:ln>
        </p:spPr>
        <p:style>
          <a:lnRef idx="1">
            <a:schemeClr val="accent1"/>
          </a:lnRef>
          <a:fillRef idx="0">
            <a:schemeClr val="accent1"/>
          </a:fillRef>
          <a:effectRef idx="0">
            <a:schemeClr val="accent1"/>
          </a:effectRef>
          <a:fontRef idx="minor">
            <a:schemeClr val="tx1"/>
          </a:fontRef>
        </p:style>
      </p:cxnSp>
      <p:sp>
        <p:nvSpPr>
          <p:cNvPr id="550" name="TextBox 549">
            <a:extLst>
              <a:ext uri="{FF2B5EF4-FFF2-40B4-BE49-F238E27FC236}">
                <a16:creationId xmlns:a16="http://schemas.microsoft.com/office/drawing/2014/main" id="{3C6C27F8-C7EC-4818-AB9D-91E77357562A}"/>
              </a:ext>
            </a:extLst>
          </p:cNvPr>
          <p:cNvSpPr txBox="1"/>
          <p:nvPr/>
        </p:nvSpPr>
        <p:spPr>
          <a:xfrm>
            <a:off x="9843883" y="3440815"/>
            <a:ext cx="451425" cy="230832"/>
          </a:xfrm>
          <a:prstGeom prst="rect">
            <a:avLst/>
          </a:prstGeom>
          <a:noFill/>
        </p:spPr>
        <p:txBody>
          <a:bodyPr wrap="square" rtlCol="0">
            <a:spAutoFit/>
          </a:bodyPr>
          <a:lstStyle/>
          <a:p>
            <a:r>
              <a:rPr lang="pl-PL" sz="900" b="1" dirty="0">
                <a:solidFill>
                  <a:srgbClr val="00B0AD"/>
                </a:solidFill>
              </a:rPr>
              <a:t>xxx</a:t>
            </a:r>
          </a:p>
        </p:txBody>
      </p:sp>
      <p:sp>
        <p:nvSpPr>
          <p:cNvPr id="2" name="Text Placeholder 4">
            <a:extLst>
              <a:ext uri="{FF2B5EF4-FFF2-40B4-BE49-F238E27FC236}">
                <a16:creationId xmlns:a16="http://schemas.microsoft.com/office/drawing/2014/main" id="{EAC3BD91-F410-4990-A208-8B124E85B16B}"/>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4" name="Text Placeholder 8">
            <a:extLst>
              <a:ext uri="{FF2B5EF4-FFF2-40B4-BE49-F238E27FC236}">
                <a16:creationId xmlns:a16="http://schemas.microsoft.com/office/drawing/2014/main" id="{87085EFC-05A3-416D-8261-2A79C57283C3}"/>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Calibri" panose="020F0502020204030204" pitchFamily="34" charset="0"/>
                <a:cs typeface="Calibri" panose="020F0502020204030204" pitchFamily="34" charset="0"/>
              </a:rPr>
              <a:t>MARKET OVERVIEW</a:t>
            </a:r>
          </a:p>
        </p:txBody>
      </p:sp>
    </p:spTree>
    <p:extLst>
      <p:ext uri="{BB962C8B-B14F-4D97-AF65-F5344CB8AC3E}">
        <p14:creationId xmlns:p14="http://schemas.microsoft.com/office/powerpoint/2010/main" val="975441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7" name="Chart 136">
            <a:extLst>
              <a:ext uri="{FF2B5EF4-FFF2-40B4-BE49-F238E27FC236}">
                <a16:creationId xmlns:a16="http://schemas.microsoft.com/office/drawing/2014/main" id="{2280A547-E6C2-4A26-8112-3C2A579E116B}"/>
              </a:ext>
            </a:extLst>
          </p:cNvPr>
          <p:cNvGraphicFramePr/>
          <p:nvPr>
            <p:extLst>
              <p:ext uri="{D42A27DB-BD31-4B8C-83A1-F6EECF244321}">
                <p14:modId xmlns:p14="http://schemas.microsoft.com/office/powerpoint/2010/main" val="1915740888"/>
              </p:ext>
            </p:extLst>
          </p:nvPr>
        </p:nvGraphicFramePr>
        <p:xfrm>
          <a:off x="444252" y="1382121"/>
          <a:ext cx="4107412" cy="2944894"/>
        </p:xfrm>
        <a:graphic>
          <a:graphicData uri="http://schemas.openxmlformats.org/drawingml/2006/chart">
            <c:chart xmlns:c="http://schemas.openxmlformats.org/drawingml/2006/chart" xmlns:r="http://schemas.openxmlformats.org/officeDocument/2006/relationships" r:id="rId3"/>
          </a:graphicData>
        </a:graphic>
      </p:graphicFrame>
      <p:grpSp>
        <p:nvGrpSpPr>
          <p:cNvPr id="32" name="Group 31">
            <a:extLst>
              <a:ext uri="{FF2B5EF4-FFF2-40B4-BE49-F238E27FC236}">
                <a16:creationId xmlns:a16="http://schemas.microsoft.com/office/drawing/2014/main" id="{6EB78B4F-AF74-4222-9C3E-C1EAFF68EB0D}"/>
              </a:ext>
            </a:extLst>
          </p:cNvPr>
          <p:cNvGrpSpPr/>
          <p:nvPr/>
        </p:nvGrpSpPr>
        <p:grpSpPr>
          <a:xfrm>
            <a:off x="6665285" y="-307510"/>
            <a:ext cx="5796045" cy="6178764"/>
            <a:chOff x="14430766" y="7991884"/>
            <a:chExt cx="5796045" cy="6178764"/>
          </a:xfrm>
        </p:grpSpPr>
        <p:grpSp>
          <p:nvGrpSpPr>
            <p:cNvPr id="58" name="Group 57">
              <a:extLst>
                <a:ext uri="{FF2B5EF4-FFF2-40B4-BE49-F238E27FC236}">
                  <a16:creationId xmlns:a16="http://schemas.microsoft.com/office/drawing/2014/main" id="{A9C9FDA4-016F-464E-A639-1159F072CA71}"/>
                </a:ext>
              </a:extLst>
            </p:cNvPr>
            <p:cNvGrpSpPr/>
            <p:nvPr/>
          </p:nvGrpSpPr>
          <p:grpSpPr>
            <a:xfrm>
              <a:off x="14497092" y="8160403"/>
              <a:ext cx="5729719" cy="6010245"/>
              <a:chOff x="3738537" y="1594153"/>
              <a:chExt cx="1564409" cy="1418046"/>
            </a:xfrm>
            <a:solidFill>
              <a:schemeClr val="bg1">
                <a:lumMod val="75000"/>
              </a:schemeClr>
            </a:solidFill>
          </p:grpSpPr>
          <p:grpSp>
            <p:nvGrpSpPr>
              <p:cNvPr id="59" name="Grupa 2">
                <a:extLst>
                  <a:ext uri="{FF2B5EF4-FFF2-40B4-BE49-F238E27FC236}">
                    <a16:creationId xmlns:a16="http://schemas.microsoft.com/office/drawing/2014/main" id="{CA486EC9-BD98-4C2F-9887-96A5C4545EAB}"/>
                  </a:ext>
                </a:extLst>
              </p:cNvPr>
              <p:cNvGrpSpPr/>
              <p:nvPr/>
            </p:nvGrpSpPr>
            <p:grpSpPr>
              <a:xfrm>
                <a:off x="3789870" y="1594153"/>
                <a:ext cx="1513076" cy="1418046"/>
                <a:chOff x="4270102" y="2393175"/>
                <a:chExt cx="1266392" cy="1448686"/>
              </a:xfrm>
              <a:grpFill/>
            </p:grpSpPr>
            <p:sp>
              <p:nvSpPr>
                <p:cNvPr id="61" name="Freeform 6">
                  <a:extLst>
                    <a:ext uri="{FF2B5EF4-FFF2-40B4-BE49-F238E27FC236}">
                      <a16:creationId xmlns:a16="http://schemas.microsoft.com/office/drawing/2014/main" id="{DF4EF946-0391-4F99-8276-DBB5A2FC514A}"/>
                    </a:ext>
                  </a:extLst>
                </p:cNvPr>
                <p:cNvSpPr>
                  <a:spLocks/>
                </p:cNvSpPr>
                <p:nvPr/>
              </p:nvSpPr>
              <p:spPr bwMode="auto">
                <a:xfrm>
                  <a:off x="5008946" y="3126494"/>
                  <a:ext cx="73194" cy="37288"/>
                </a:xfrm>
                <a:custGeom>
                  <a:avLst/>
                  <a:gdLst>
                    <a:gd name="T0" fmla="*/ 5 w 53"/>
                    <a:gd name="T1" fmla="*/ 21 h 27"/>
                    <a:gd name="T2" fmla="*/ 9 w 53"/>
                    <a:gd name="T3" fmla="*/ 23 h 27"/>
                    <a:gd name="T4" fmla="*/ 9 w 53"/>
                    <a:gd name="T5" fmla="*/ 25 h 27"/>
                    <a:gd name="T6" fmla="*/ 3 w 53"/>
                    <a:gd name="T7" fmla="*/ 27 h 27"/>
                    <a:gd name="T8" fmla="*/ 0 w 53"/>
                    <a:gd name="T9" fmla="*/ 27 h 27"/>
                    <a:gd name="T10" fmla="*/ 3 w 53"/>
                    <a:gd name="T11" fmla="*/ 27 h 27"/>
                    <a:gd name="T12" fmla="*/ 28 w 53"/>
                    <a:gd name="T13" fmla="*/ 27 h 27"/>
                    <a:gd name="T14" fmla="*/ 53 w 53"/>
                    <a:gd name="T15" fmla="*/ 25 h 27"/>
                    <a:gd name="T16" fmla="*/ 53 w 53"/>
                    <a:gd name="T17" fmla="*/ 25 h 27"/>
                    <a:gd name="T18" fmla="*/ 51 w 53"/>
                    <a:gd name="T19" fmla="*/ 25 h 27"/>
                    <a:gd name="T20" fmla="*/ 51 w 53"/>
                    <a:gd name="T21" fmla="*/ 19 h 27"/>
                    <a:gd name="T22" fmla="*/ 53 w 53"/>
                    <a:gd name="T23" fmla="*/ 15 h 27"/>
                    <a:gd name="T24" fmla="*/ 51 w 53"/>
                    <a:gd name="T25" fmla="*/ 13 h 27"/>
                    <a:gd name="T26" fmla="*/ 49 w 53"/>
                    <a:gd name="T27" fmla="*/ 13 h 27"/>
                    <a:gd name="T28" fmla="*/ 47 w 53"/>
                    <a:gd name="T29" fmla="*/ 8 h 27"/>
                    <a:gd name="T30" fmla="*/ 45 w 53"/>
                    <a:gd name="T31" fmla="*/ 8 h 27"/>
                    <a:gd name="T32" fmla="*/ 36 w 53"/>
                    <a:gd name="T33" fmla="*/ 8 h 27"/>
                    <a:gd name="T34" fmla="*/ 32 w 53"/>
                    <a:gd name="T35" fmla="*/ 6 h 27"/>
                    <a:gd name="T36" fmla="*/ 26 w 53"/>
                    <a:gd name="T37" fmla="*/ 0 h 27"/>
                    <a:gd name="T38" fmla="*/ 21 w 53"/>
                    <a:gd name="T39" fmla="*/ 0 h 27"/>
                    <a:gd name="T40" fmla="*/ 21 w 53"/>
                    <a:gd name="T41" fmla="*/ 2 h 27"/>
                    <a:gd name="T42" fmla="*/ 24 w 53"/>
                    <a:gd name="T43" fmla="*/ 8 h 27"/>
                    <a:gd name="T44" fmla="*/ 21 w 53"/>
                    <a:gd name="T45" fmla="*/ 8 h 27"/>
                    <a:gd name="T46" fmla="*/ 24 w 53"/>
                    <a:gd name="T47" fmla="*/ 13 h 27"/>
                    <a:gd name="T48" fmla="*/ 21 w 53"/>
                    <a:gd name="T49" fmla="*/ 17 h 27"/>
                    <a:gd name="T50" fmla="*/ 15 w 53"/>
                    <a:gd name="T51" fmla="*/ 15 h 27"/>
                    <a:gd name="T52" fmla="*/ 15 w 53"/>
                    <a:gd name="T53" fmla="*/ 8 h 27"/>
                    <a:gd name="T54" fmla="*/ 19 w 53"/>
                    <a:gd name="T55" fmla="*/ 2 h 27"/>
                    <a:gd name="T56" fmla="*/ 19 w 53"/>
                    <a:gd name="T57" fmla="*/ 2 h 27"/>
                    <a:gd name="T58" fmla="*/ 17 w 53"/>
                    <a:gd name="T59" fmla="*/ 2 h 27"/>
                    <a:gd name="T60" fmla="*/ 15 w 53"/>
                    <a:gd name="T61" fmla="*/ 8 h 27"/>
                    <a:gd name="T62" fmla="*/ 13 w 53"/>
                    <a:gd name="T63" fmla="*/ 15 h 27"/>
                    <a:gd name="T64" fmla="*/ 9 w 53"/>
                    <a:gd name="T65" fmla="*/ 17 h 27"/>
                    <a:gd name="T66" fmla="*/ 3 w 53"/>
                    <a:gd name="T67" fmla="*/ 15 h 27"/>
                    <a:gd name="T68" fmla="*/ 0 w 53"/>
                    <a:gd name="T69" fmla="*/ 17 h 27"/>
                    <a:gd name="T70" fmla="*/ 0 w 53"/>
                    <a:gd name="T71" fmla="*/ 21 h 27"/>
                    <a:gd name="T72" fmla="*/ 0 w 53"/>
                    <a:gd name="T73" fmla="*/ 23 h 27"/>
                    <a:gd name="T74" fmla="*/ 5 w 53"/>
                    <a:gd name="T75"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27">
                      <a:moveTo>
                        <a:pt x="5" y="21"/>
                      </a:moveTo>
                      <a:lnTo>
                        <a:pt x="9" y="23"/>
                      </a:lnTo>
                      <a:lnTo>
                        <a:pt x="9" y="25"/>
                      </a:lnTo>
                      <a:lnTo>
                        <a:pt x="3" y="27"/>
                      </a:lnTo>
                      <a:lnTo>
                        <a:pt x="0" y="27"/>
                      </a:lnTo>
                      <a:lnTo>
                        <a:pt x="3" y="27"/>
                      </a:lnTo>
                      <a:lnTo>
                        <a:pt x="28" y="27"/>
                      </a:lnTo>
                      <a:lnTo>
                        <a:pt x="53" y="25"/>
                      </a:lnTo>
                      <a:lnTo>
                        <a:pt x="53" y="25"/>
                      </a:lnTo>
                      <a:lnTo>
                        <a:pt x="51" y="25"/>
                      </a:lnTo>
                      <a:lnTo>
                        <a:pt x="51" y="19"/>
                      </a:lnTo>
                      <a:lnTo>
                        <a:pt x="53" y="15"/>
                      </a:lnTo>
                      <a:lnTo>
                        <a:pt x="51" y="13"/>
                      </a:lnTo>
                      <a:lnTo>
                        <a:pt x="49" y="13"/>
                      </a:lnTo>
                      <a:lnTo>
                        <a:pt x="47" y="8"/>
                      </a:lnTo>
                      <a:lnTo>
                        <a:pt x="45" y="8"/>
                      </a:lnTo>
                      <a:lnTo>
                        <a:pt x="36" y="8"/>
                      </a:lnTo>
                      <a:lnTo>
                        <a:pt x="32" y="6"/>
                      </a:lnTo>
                      <a:lnTo>
                        <a:pt x="26" y="0"/>
                      </a:lnTo>
                      <a:lnTo>
                        <a:pt x="21" y="0"/>
                      </a:lnTo>
                      <a:lnTo>
                        <a:pt x="21" y="2"/>
                      </a:lnTo>
                      <a:lnTo>
                        <a:pt x="24" y="8"/>
                      </a:lnTo>
                      <a:lnTo>
                        <a:pt x="21" y="8"/>
                      </a:lnTo>
                      <a:lnTo>
                        <a:pt x="24" y="13"/>
                      </a:lnTo>
                      <a:lnTo>
                        <a:pt x="21" y="17"/>
                      </a:lnTo>
                      <a:lnTo>
                        <a:pt x="15" y="15"/>
                      </a:lnTo>
                      <a:lnTo>
                        <a:pt x="15" y="8"/>
                      </a:lnTo>
                      <a:lnTo>
                        <a:pt x="19" y="2"/>
                      </a:lnTo>
                      <a:lnTo>
                        <a:pt x="19" y="2"/>
                      </a:lnTo>
                      <a:lnTo>
                        <a:pt x="17" y="2"/>
                      </a:lnTo>
                      <a:lnTo>
                        <a:pt x="15" y="8"/>
                      </a:lnTo>
                      <a:lnTo>
                        <a:pt x="13" y="15"/>
                      </a:lnTo>
                      <a:lnTo>
                        <a:pt x="9" y="17"/>
                      </a:lnTo>
                      <a:lnTo>
                        <a:pt x="3" y="15"/>
                      </a:lnTo>
                      <a:lnTo>
                        <a:pt x="0" y="17"/>
                      </a:lnTo>
                      <a:lnTo>
                        <a:pt x="0" y="21"/>
                      </a:lnTo>
                      <a:lnTo>
                        <a:pt x="0" y="23"/>
                      </a:lnTo>
                      <a:lnTo>
                        <a:pt x="5" y="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3" name="Freeform 44">
                  <a:extLst>
                    <a:ext uri="{FF2B5EF4-FFF2-40B4-BE49-F238E27FC236}">
                      <a16:creationId xmlns:a16="http://schemas.microsoft.com/office/drawing/2014/main" id="{AD1EC93D-4834-426C-A983-F9BC320CEC6F}"/>
                    </a:ext>
                  </a:extLst>
                </p:cNvPr>
                <p:cNvSpPr>
                  <a:spLocks noEditPoints="1"/>
                </p:cNvSpPr>
                <p:nvPr/>
              </p:nvSpPr>
              <p:spPr bwMode="auto">
                <a:xfrm>
                  <a:off x="4716170" y="3042253"/>
                  <a:ext cx="174008" cy="136721"/>
                </a:xfrm>
                <a:custGeom>
                  <a:avLst/>
                  <a:gdLst>
                    <a:gd name="T0" fmla="*/ 99 w 126"/>
                    <a:gd name="T1" fmla="*/ 95 h 99"/>
                    <a:gd name="T2" fmla="*/ 101 w 126"/>
                    <a:gd name="T3" fmla="*/ 88 h 99"/>
                    <a:gd name="T4" fmla="*/ 92 w 126"/>
                    <a:gd name="T5" fmla="*/ 88 h 99"/>
                    <a:gd name="T6" fmla="*/ 92 w 126"/>
                    <a:gd name="T7" fmla="*/ 93 h 99"/>
                    <a:gd name="T8" fmla="*/ 118 w 126"/>
                    <a:gd name="T9" fmla="*/ 74 h 99"/>
                    <a:gd name="T10" fmla="*/ 122 w 126"/>
                    <a:gd name="T11" fmla="*/ 71 h 99"/>
                    <a:gd name="T12" fmla="*/ 80 w 126"/>
                    <a:gd name="T13" fmla="*/ 63 h 99"/>
                    <a:gd name="T14" fmla="*/ 71 w 126"/>
                    <a:gd name="T15" fmla="*/ 80 h 99"/>
                    <a:gd name="T16" fmla="*/ 67 w 126"/>
                    <a:gd name="T17" fmla="*/ 74 h 99"/>
                    <a:gd name="T18" fmla="*/ 59 w 126"/>
                    <a:gd name="T19" fmla="*/ 65 h 99"/>
                    <a:gd name="T20" fmla="*/ 59 w 126"/>
                    <a:gd name="T21" fmla="*/ 57 h 99"/>
                    <a:gd name="T22" fmla="*/ 67 w 126"/>
                    <a:gd name="T23" fmla="*/ 61 h 99"/>
                    <a:gd name="T24" fmla="*/ 67 w 126"/>
                    <a:gd name="T25" fmla="*/ 57 h 99"/>
                    <a:gd name="T26" fmla="*/ 78 w 126"/>
                    <a:gd name="T27" fmla="*/ 50 h 99"/>
                    <a:gd name="T28" fmla="*/ 73 w 126"/>
                    <a:gd name="T29" fmla="*/ 65 h 99"/>
                    <a:gd name="T30" fmla="*/ 75 w 126"/>
                    <a:gd name="T31" fmla="*/ 71 h 99"/>
                    <a:gd name="T32" fmla="*/ 71 w 126"/>
                    <a:gd name="T33" fmla="*/ 80 h 99"/>
                    <a:gd name="T34" fmla="*/ 78 w 126"/>
                    <a:gd name="T35" fmla="*/ 78 h 99"/>
                    <a:gd name="T36" fmla="*/ 73 w 126"/>
                    <a:gd name="T37" fmla="*/ 80 h 99"/>
                    <a:gd name="T38" fmla="*/ 65 w 126"/>
                    <a:gd name="T39" fmla="*/ 84 h 99"/>
                    <a:gd name="T40" fmla="*/ 71 w 126"/>
                    <a:gd name="T41" fmla="*/ 84 h 99"/>
                    <a:gd name="T42" fmla="*/ 69 w 126"/>
                    <a:gd name="T43" fmla="*/ 86 h 99"/>
                    <a:gd name="T44" fmla="*/ 54 w 126"/>
                    <a:gd name="T45" fmla="*/ 84 h 99"/>
                    <a:gd name="T46" fmla="*/ 59 w 126"/>
                    <a:gd name="T47" fmla="*/ 80 h 99"/>
                    <a:gd name="T48" fmla="*/ 46 w 126"/>
                    <a:gd name="T49" fmla="*/ 50 h 99"/>
                    <a:gd name="T50" fmla="*/ 44 w 126"/>
                    <a:gd name="T51" fmla="*/ 59 h 99"/>
                    <a:gd name="T52" fmla="*/ 42 w 126"/>
                    <a:gd name="T53" fmla="*/ 80 h 99"/>
                    <a:gd name="T54" fmla="*/ 48 w 126"/>
                    <a:gd name="T55" fmla="*/ 84 h 99"/>
                    <a:gd name="T56" fmla="*/ 52 w 126"/>
                    <a:gd name="T57" fmla="*/ 78 h 99"/>
                    <a:gd name="T58" fmla="*/ 37 w 126"/>
                    <a:gd name="T59" fmla="*/ 63 h 99"/>
                    <a:gd name="T60" fmla="*/ 48 w 126"/>
                    <a:gd name="T61" fmla="*/ 74 h 99"/>
                    <a:gd name="T62" fmla="*/ 37 w 126"/>
                    <a:gd name="T63" fmla="*/ 78 h 99"/>
                    <a:gd name="T64" fmla="*/ 33 w 126"/>
                    <a:gd name="T65" fmla="*/ 65 h 99"/>
                    <a:gd name="T66" fmla="*/ 52 w 126"/>
                    <a:gd name="T67" fmla="*/ 15 h 99"/>
                    <a:gd name="T68" fmla="*/ 12 w 126"/>
                    <a:gd name="T69" fmla="*/ 29 h 99"/>
                    <a:gd name="T70" fmla="*/ 14 w 126"/>
                    <a:gd name="T71" fmla="*/ 31 h 99"/>
                    <a:gd name="T72" fmla="*/ 10 w 126"/>
                    <a:gd name="T73" fmla="*/ 29 h 99"/>
                    <a:gd name="T74" fmla="*/ 23 w 126"/>
                    <a:gd name="T75" fmla="*/ 23 h 99"/>
                    <a:gd name="T76" fmla="*/ 37 w 126"/>
                    <a:gd name="T77" fmla="*/ 25 h 99"/>
                    <a:gd name="T78" fmla="*/ 42 w 126"/>
                    <a:gd name="T79" fmla="*/ 10 h 99"/>
                    <a:gd name="T80" fmla="*/ 40 w 126"/>
                    <a:gd name="T81" fmla="*/ 6 h 99"/>
                    <a:gd name="T82" fmla="*/ 25 w 126"/>
                    <a:gd name="T83" fmla="*/ 17 h 99"/>
                    <a:gd name="T84" fmla="*/ 10 w 126"/>
                    <a:gd name="T85" fmla="*/ 23 h 99"/>
                    <a:gd name="T86" fmla="*/ 6 w 126"/>
                    <a:gd name="T87" fmla="*/ 31 h 99"/>
                    <a:gd name="T88" fmla="*/ 29 w 126"/>
                    <a:gd name="T89" fmla="*/ 82 h 99"/>
                    <a:gd name="T90" fmla="*/ 25 w 126"/>
                    <a:gd name="T91" fmla="*/ 78 h 99"/>
                    <a:gd name="T92" fmla="*/ 27 w 126"/>
                    <a:gd name="T93" fmla="*/ 69 h 99"/>
                    <a:gd name="T94" fmla="*/ 35 w 126"/>
                    <a:gd name="T95" fmla="*/ 57 h 99"/>
                    <a:gd name="T96" fmla="*/ 40 w 126"/>
                    <a:gd name="T97" fmla="*/ 48 h 99"/>
                    <a:gd name="T98" fmla="*/ 48 w 126"/>
                    <a:gd name="T99" fmla="*/ 46 h 99"/>
                    <a:gd name="T100" fmla="*/ 50 w 126"/>
                    <a:gd name="T101" fmla="*/ 38 h 99"/>
                    <a:gd name="T102" fmla="*/ 37 w 126"/>
                    <a:gd name="T103" fmla="*/ 34 h 99"/>
                    <a:gd name="T104" fmla="*/ 33 w 126"/>
                    <a:gd name="T105" fmla="*/ 25 h 99"/>
                    <a:gd name="T106" fmla="*/ 21 w 126"/>
                    <a:gd name="T107" fmla="*/ 27 h 99"/>
                    <a:gd name="T108" fmla="*/ 27 w 126"/>
                    <a:gd name="T109" fmla="*/ 38 h 99"/>
                    <a:gd name="T110" fmla="*/ 21 w 126"/>
                    <a:gd name="T111" fmla="*/ 34 h 99"/>
                    <a:gd name="T112" fmla="*/ 16 w 126"/>
                    <a:gd name="T113" fmla="*/ 38 h 99"/>
                    <a:gd name="T114" fmla="*/ 6 w 126"/>
                    <a:gd name="T115" fmla="*/ 36 h 99"/>
                    <a:gd name="T116" fmla="*/ 4 w 126"/>
                    <a:gd name="T117" fmla="*/ 44 h 99"/>
                    <a:gd name="T118" fmla="*/ 6 w 126"/>
                    <a:gd name="T119" fmla="*/ 55 h 99"/>
                    <a:gd name="T120" fmla="*/ 2 w 126"/>
                    <a:gd name="T121" fmla="*/ 67 h 99"/>
                    <a:gd name="T122" fmla="*/ 10 w 126"/>
                    <a:gd name="T123" fmla="*/ 78 h 99"/>
                    <a:gd name="T124" fmla="*/ 25 w 126"/>
                    <a:gd name="T125" fmla="*/ 8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99">
                      <a:moveTo>
                        <a:pt x="90" y="97"/>
                      </a:moveTo>
                      <a:lnTo>
                        <a:pt x="92" y="97"/>
                      </a:lnTo>
                      <a:lnTo>
                        <a:pt x="96" y="99"/>
                      </a:lnTo>
                      <a:lnTo>
                        <a:pt x="99" y="95"/>
                      </a:lnTo>
                      <a:lnTo>
                        <a:pt x="101" y="97"/>
                      </a:lnTo>
                      <a:lnTo>
                        <a:pt x="101" y="95"/>
                      </a:lnTo>
                      <a:lnTo>
                        <a:pt x="99" y="90"/>
                      </a:lnTo>
                      <a:lnTo>
                        <a:pt x="101" y="88"/>
                      </a:lnTo>
                      <a:lnTo>
                        <a:pt x="96" y="86"/>
                      </a:lnTo>
                      <a:lnTo>
                        <a:pt x="96" y="88"/>
                      </a:lnTo>
                      <a:lnTo>
                        <a:pt x="94" y="86"/>
                      </a:lnTo>
                      <a:lnTo>
                        <a:pt x="92" y="88"/>
                      </a:lnTo>
                      <a:lnTo>
                        <a:pt x="92" y="90"/>
                      </a:lnTo>
                      <a:lnTo>
                        <a:pt x="94" y="90"/>
                      </a:lnTo>
                      <a:lnTo>
                        <a:pt x="94" y="93"/>
                      </a:lnTo>
                      <a:lnTo>
                        <a:pt x="92" y="93"/>
                      </a:lnTo>
                      <a:lnTo>
                        <a:pt x="90" y="97"/>
                      </a:lnTo>
                      <a:lnTo>
                        <a:pt x="90" y="97"/>
                      </a:lnTo>
                      <a:close/>
                      <a:moveTo>
                        <a:pt x="120" y="67"/>
                      </a:moveTo>
                      <a:lnTo>
                        <a:pt x="118" y="74"/>
                      </a:lnTo>
                      <a:lnTo>
                        <a:pt x="120" y="78"/>
                      </a:lnTo>
                      <a:lnTo>
                        <a:pt x="126" y="80"/>
                      </a:lnTo>
                      <a:lnTo>
                        <a:pt x="126" y="76"/>
                      </a:lnTo>
                      <a:lnTo>
                        <a:pt x="122" y="71"/>
                      </a:lnTo>
                      <a:lnTo>
                        <a:pt x="120" y="67"/>
                      </a:lnTo>
                      <a:lnTo>
                        <a:pt x="120" y="67"/>
                      </a:lnTo>
                      <a:close/>
                      <a:moveTo>
                        <a:pt x="80" y="59"/>
                      </a:moveTo>
                      <a:lnTo>
                        <a:pt x="80" y="63"/>
                      </a:lnTo>
                      <a:lnTo>
                        <a:pt x="82" y="65"/>
                      </a:lnTo>
                      <a:lnTo>
                        <a:pt x="80" y="59"/>
                      </a:lnTo>
                      <a:lnTo>
                        <a:pt x="80" y="59"/>
                      </a:lnTo>
                      <a:close/>
                      <a:moveTo>
                        <a:pt x="71" y="80"/>
                      </a:moveTo>
                      <a:lnTo>
                        <a:pt x="67" y="80"/>
                      </a:lnTo>
                      <a:lnTo>
                        <a:pt x="65" y="78"/>
                      </a:lnTo>
                      <a:lnTo>
                        <a:pt x="67" y="76"/>
                      </a:lnTo>
                      <a:lnTo>
                        <a:pt x="67" y="74"/>
                      </a:lnTo>
                      <a:lnTo>
                        <a:pt x="63" y="71"/>
                      </a:lnTo>
                      <a:lnTo>
                        <a:pt x="61" y="71"/>
                      </a:lnTo>
                      <a:lnTo>
                        <a:pt x="56" y="69"/>
                      </a:lnTo>
                      <a:lnTo>
                        <a:pt x="59" y="65"/>
                      </a:lnTo>
                      <a:lnTo>
                        <a:pt x="56" y="63"/>
                      </a:lnTo>
                      <a:lnTo>
                        <a:pt x="56" y="59"/>
                      </a:lnTo>
                      <a:lnTo>
                        <a:pt x="59" y="59"/>
                      </a:lnTo>
                      <a:lnTo>
                        <a:pt x="59" y="57"/>
                      </a:lnTo>
                      <a:lnTo>
                        <a:pt x="61" y="55"/>
                      </a:lnTo>
                      <a:lnTo>
                        <a:pt x="63" y="57"/>
                      </a:lnTo>
                      <a:lnTo>
                        <a:pt x="63" y="59"/>
                      </a:lnTo>
                      <a:lnTo>
                        <a:pt x="67" y="61"/>
                      </a:lnTo>
                      <a:lnTo>
                        <a:pt x="67" y="61"/>
                      </a:lnTo>
                      <a:lnTo>
                        <a:pt x="69" y="61"/>
                      </a:lnTo>
                      <a:lnTo>
                        <a:pt x="69" y="59"/>
                      </a:lnTo>
                      <a:lnTo>
                        <a:pt x="67" y="57"/>
                      </a:lnTo>
                      <a:lnTo>
                        <a:pt x="65" y="55"/>
                      </a:lnTo>
                      <a:lnTo>
                        <a:pt x="67" y="50"/>
                      </a:lnTo>
                      <a:lnTo>
                        <a:pt x="73" y="50"/>
                      </a:lnTo>
                      <a:lnTo>
                        <a:pt x="78" y="50"/>
                      </a:lnTo>
                      <a:lnTo>
                        <a:pt x="78" y="52"/>
                      </a:lnTo>
                      <a:lnTo>
                        <a:pt x="80" y="57"/>
                      </a:lnTo>
                      <a:lnTo>
                        <a:pt x="78" y="63"/>
                      </a:lnTo>
                      <a:lnTo>
                        <a:pt x="73" y="65"/>
                      </a:lnTo>
                      <a:lnTo>
                        <a:pt x="73" y="65"/>
                      </a:lnTo>
                      <a:lnTo>
                        <a:pt x="78" y="67"/>
                      </a:lnTo>
                      <a:lnTo>
                        <a:pt x="78" y="71"/>
                      </a:lnTo>
                      <a:lnTo>
                        <a:pt x="75" y="71"/>
                      </a:lnTo>
                      <a:lnTo>
                        <a:pt x="71" y="74"/>
                      </a:lnTo>
                      <a:lnTo>
                        <a:pt x="71" y="78"/>
                      </a:lnTo>
                      <a:lnTo>
                        <a:pt x="71" y="80"/>
                      </a:lnTo>
                      <a:lnTo>
                        <a:pt x="71" y="80"/>
                      </a:lnTo>
                      <a:close/>
                      <a:moveTo>
                        <a:pt x="73" y="80"/>
                      </a:moveTo>
                      <a:lnTo>
                        <a:pt x="73" y="82"/>
                      </a:lnTo>
                      <a:lnTo>
                        <a:pt x="75" y="80"/>
                      </a:lnTo>
                      <a:lnTo>
                        <a:pt x="78" y="78"/>
                      </a:lnTo>
                      <a:lnTo>
                        <a:pt x="78" y="76"/>
                      </a:lnTo>
                      <a:lnTo>
                        <a:pt x="73" y="78"/>
                      </a:lnTo>
                      <a:lnTo>
                        <a:pt x="73" y="80"/>
                      </a:lnTo>
                      <a:lnTo>
                        <a:pt x="73" y="80"/>
                      </a:lnTo>
                      <a:close/>
                      <a:moveTo>
                        <a:pt x="59" y="80"/>
                      </a:moveTo>
                      <a:lnTo>
                        <a:pt x="61" y="84"/>
                      </a:lnTo>
                      <a:lnTo>
                        <a:pt x="65" y="84"/>
                      </a:lnTo>
                      <a:lnTo>
                        <a:pt x="65" y="84"/>
                      </a:lnTo>
                      <a:lnTo>
                        <a:pt x="67" y="80"/>
                      </a:lnTo>
                      <a:lnTo>
                        <a:pt x="71" y="82"/>
                      </a:lnTo>
                      <a:lnTo>
                        <a:pt x="71" y="80"/>
                      </a:lnTo>
                      <a:lnTo>
                        <a:pt x="71" y="84"/>
                      </a:lnTo>
                      <a:lnTo>
                        <a:pt x="69" y="86"/>
                      </a:lnTo>
                      <a:lnTo>
                        <a:pt x="69" y="90"/>
                      </a:lnTo>
                      <a:lnTo>
                        <a:pt x="69" y="90"/>
                      </a:lnTo>
                      <a:lnTo>
                        <a:pt x="69" y="86"/>
                      </a:lnTo>
                      <a:lnTo>
                        <a:pt x="67" y="88"/>
                      </a:lnTo>
                      <a:lnTo>
                        <a:pt x="61" y="88"/>
                      </a:lnTo>
                      <a:lnTo>
                        <a:pt x="54" y="88"/>
                      </a:lnTo>
                      <a:lnTo>
                        <a:pt x="54" y="84"/>
                      </a:lnTo>
                      <a:lnTo>
                        <a:pt x="56" y="84"/>
                      </a:lnTo>
                      <a:lnTo>
                        <a:pt x="54" y="82"/>
                      </a:lnTo>
                      <a:lnTo>
                        <a:pt x="56" y="80"/>
                      </a:lnTo>
                      <a:lnTo>
                        <a:pt x="59" y="80"/>
                      </a:lnTo>
                      <a:lnTo>
                        <a:pt x="59" y="80"/>
                      </a:lnTo>
                      <a:close/>
                      <a:moveTo>
                        <a:pt x="44" y="59"/>
                      </a:moveTo>
                      <a:lnTo>
                        <a:pt x="46" y="57"/>
                      </a:lnTo>
                      <a:lnTo>
                        <a:pt x="46" y="50"/>
                      </a:lnTo>
                      <a:lnTo>
                        <a:pt x="48" y="57"/>
                      </a:lnTo>
                      <a:lnTo>
                        <a:pt x="46" y="59"/>
                      </a:lnTo>
                      <a:lnTo>
                        <a:pt x="44" y="59"/>
                      </a:lnTo>
                      <a:lnTo>
                        <a:pt x="44" y="59"/>
                      </a:lnTo>
                      <a:close/>
                      <a:moveTo>
                        <a:pt x="42" y="80"/>
                      </a:moveTo>
                      <a:lnTo>
                        <a:pt x="44" y="84"/>
                      </a:lnTo>
                      <a:lnTo>
                        <a:pt x="46" y="82"/>
                      </a:lnTo>
                      <a:lnTo>
                        <a:pt x="42" y="80"/>
                      </a:lnTo>
                      <a:lnTo>
                        <a:pt x="42" y="80"/>
                      </a:lnTo>
                      <a:close/>
                      <a:moveTo>
                        <a:pt x="50" y="74"/>
                      </a:moveTo>
                      <a:lnTo>
                        <a:pt x="50" y="80"/>
                      </a:lnTo>
                      <a:lnTo>
                        <a:pt x="48" y="84"/>
                      </a:lnTo>
                      <a:lnTo>
                        <a:pt x="48" y="84"/>
                      </a:lnTo>
                      <a:lnTo>
                        <a:pt x="50" y="82"/>
                      </a:lnTo>
                      <a:lnTo>
                        <a:pt x="52" y="78"/>
                      </a:lnTo>
                      <a:lnTo>
                        <a:pt x="52" y="78"/>
                      </a:lnTo>
                      <a:lnTo>
                        <a:pt x="50" y="74"/>
                      </a:lnTo>
                      <a:lnTo>
                        <a:pt x="50" y="74"/>
                      </a:lnTo>
                      <a:close/>
                      <a:moveTo>
                        <a:pt x="33" y="65"/>
                      </a:moveTo>
                      <a:lnTo>
                        <a:pt x="37" y="63"/>
                      </a:lnTo>
                      <a:lnTo>
                        <a:pt x="42" y="65"/>
                      </a:lnTo>
                      <a:lnTo>
                        <a:pt x="46" y="65"/>
                      </a:lnTo>
                      <a:lnTo>
                        <a:pt x="48" y="71"/>
                      </a:lnTo>
                      <a:lnTo>
                        <a:pt x="48" y="74"/>
                      </a:lnTo>
                      <a:lnTo>
                        <a:pt x="46" y="78"/>
                      </a:lnTo>
                      <a:lnTo>
                        <a:pt x="42" y="80"/>
                      </a:lnTo>
                      <a:lnTo>
                        <a:pt x="40" y="78"/>
                      </a:lnTo>
                      <a:lnTo>
                        <a:pt x="37" y="78"/>
                      </a:lnTo>
                      <a:lnTo>
                        <a:pt x="33" y="74"/>
                      </a:lnTo>
                      <a:lnTo>
                        <a:pt x="31" y="69"/>
                      </a:lnTo>
                      <a:lnTo>
                        <a:pt x="33" y="65"/>
                      </a:lnTo>
                      <a:lnTo>
                        <a:pt x="33" y="65"/>
                      </a:lnTo>
                      <a:close/>
                      <a:moveTo>
                        <a:pt x="48" y="15"/>
                      </a:moveTo>
                      <a:lnTo>
                        <a:pt x="50" y="12"/>
                      </a:lnTo>
                      <a:lnTo>
                        <a:pt x="54" y="12"/>
                      </a:lnTo>
                      <a:lnTo>
                        <a:pt x="52" y="15"/>
                      </a:lnTo>
                      <a:lnTo>
                        <a:pt x="48" y="15"/>
                      </a:lnTo>
                      <a:lnTo>
                        <a:pt x="48" y="15"/>
                      </a:lnTo>
                      <a:close/>
                      <a:moveTo>
                        <a:pt x="12" y="34"/>
                      </a:moveTo>
                      <a:lnTo>
                        <a:pt x="12" y="29"/>
                      </a:lnTo>
                      <a:lnTo>
                        <a:pt x="16" y="27"/>
                      </a:lnTo>
                      <a:lnTo>
                        <a:pt x="19" y="25"/>
                      </a:lnTo>
                      <a:lnTo>
                        <a:pt x="19" y="29"/>
                      </a:lnTo>
                      <a:lnTo>
                        <a:pt x="14" y="31"/>
                      </a:lnTo>
                      <a:lnTo>
                        <a:pt x="12" y="34"/>
                      </a:lnTo>
                      <a:lnTo>
                        <a:pt x="12" y="34"/>
                      </a:lnTo>
                      <a:close/>
                      <a:moveTo>
                        <a:pt x="12" y="36"/>
                      </a:moveTo>
                      <a:lnTo>
                        <a:pt x="10" y="29"/>
                      </a:lnTo>
                      <a:lnTo>
                        <a:pt x="12" y="27"/>
                      </a:lnTo>
                      <a:lnTo>
                        <a:pt x="19" y="23"/>
                      </a:lnTo>
                      <a:lnTo>
                        <a:pt x="19" y="23"/>
                      </a:lnTo>
                      <a:lnTo>
                        <a:pt x="23" y="23"/>
                      </a:lnTo>
                      <a:lnTo>
                        <a:pt x="27" y="25"/>
                      </a:lnTo>
                      <a:lnTo>
                        <a:pt x="29" y="23"/>
                      </a:lnTo>
                      <a:lnTo>
                        <a:pt x="33" y="23"/>
                      </a:lnTo>
                      <a:lnTo>
                        <a:pt x="37" y="25"/>
                      </a:lnTo>
                      <a:lnTo>
                        <a:pt x="40" y="23"/>
                      </a:lnTo>
                      <a:lnTo>
                        <a:pt x="42" y="17"/>
                      </a:lnTo>
                      <a:lnTo>
                        <a:pt x="42" y="12"/>
                      </a:lnTo>
                      <a:lnTo>
                        <a:pt x="42" y="10"/>
                      </a:lnTo>
                      <a:lnTo>
                        <a:pt x="42" y="6"/>
                      </a:lnTo>
                      <a:lnTo>
                        <a:pt x="44" y="2"/>
                      </a:lnTo>
                      <a:lnTo>
                        <a:pt x="44" y="0"/>
                      </a:lnTo>
                      <a:lnTo>
                        <a:pt x="40" y="6"/>
                      </a:lnTo>
                      <a:lnTo>
                        <a:pt x="33" y="8"/>
                      </a:lnTo>
                      <a:lnTo>
                        <a:pt x="29" y="8"/>
                      </a:lnTo>
                      <a:lnTo>
                        <a:pt x="27" y="12"/>
                      </a:lnTo>
                      <a:lnTo>
                        <a:pt x="25" y="17"/>
                      </a:lnTo>
                      <a:lnTo>
                        <a:pt x="23" y="19"/>
                      </a:lnTo>
                      <a:lnTo>
                        <a:pt x="16" y="19"/>
                      </a:lnTo>
                      <a:lnTo>
                        <a:pt x="12" y="23"/>
                      </a:lnTo>
                      <a:lnTo>
                        <a:pt x="10" y="23"/>
                      </a:lnTo>
                      <a:lnTo>
                        <a:pt x="8" y="23"/>
                      </a:lnTo>
                      <a:lnTo>
                        <a:pt x="6" y="27"/>
                      </a:lnTo>
                      <a:lnTo>
                        <a:pt x="4" y="29"/>
                      </a:lnTo>
                      <a:lnTo>
                        <a:pt x="6" y="31"/>
                      </a:lnTo>
                      <a:lnTo>
                        <a:pt x="8" y="31"/>
                      </a:lnTo>
                      <a:lnTo>
                        <a:pt x="12" y="36"/>
                      </a:lnTo>
                      <a:lnTo>
                        <a:pt x="12" y="36"/>
                      </a:lnTo>
                      <a:close/>
                      <a:moveTo>
                        <a:pt x="29" y="82"/>
                      </a:moveTo>
                      <a:lnTo>
                        <a:pt x="29" y="82"/>
                      </a:lnTo>
                      <a:lnTo>
                        <a:pt x="29" y="80"/>
                      </a:lnTo>
                      <a:lnTo>
                        <a:pt x="27" y="78"/>
                      </a:lnTo>
                      <a:lnTo>
                        <a:pt x="25" y="78"/>
                      </a:lnTo>
                      <a:lnTo>
                        <a:pt x="25" y="74"/>
                      </a:lnTo>
                      <a:lnTo>
                        <a:pt x="27" y="71"/>
                      </a:lnTo>
                      <a:lnTo>
                        <a:pt x="29" y="69"/>
                      </a:lnTo>
                      <a:lnTo>
                        <a:pt x="27" y="69"/>
                      </a:lnTo>
                      <a:lnTo>
                        <a:pt x="27" y="65"/>
                      </a:lnTo>
                      <a:lnTo>
                        <a:pt x="33" y="61"/>
                      </a:lnTo>
                      <a:lnTo>
                        <a:pt x="33" y="61"/>
                      </a:lnTo>
                      <a:lnTo>
                        <a:pt x="35" y="57"/>
                      </a:lnTo>
                      <a:lnTo>
                        <a:pt x="37" y="59"/>
                      </a:lnTo>
                      <a:lnTo>
                        <a:pt x="42" y="57"/>
                      </a:lnTo>
                      <a:lnTo>
                        <a:pt x="42" y="50"/>
                      </a:lnTo>
                      <a:lnTo>
                        <a:pt x="40" y="48"/>
                      </a:lnTo>
                      <a:lnTo>
                        <a:pt x="42" y="46"/>
                      </a:lnTo>
                      <a:lnTo>
                        <a:pt x="44" y="44"/>
                      </a:lnTo>
                      <a:lnTo>
                        <a:pt x="48" y="48"/>
                      </a:lnTo>
                      <a:lnTo>
                        <a:pt x="48" y="46"/>
                      </a:lnTo>
                      <a:lnTo>
                        <a:pt x="50" y="46"/>
                      </a:lnTo>
                      <a:lnTo>
                        <a:pt x="52" y="46"/>
                      </a:lnTo>
                      <a:lnTo>
                        <a:pt x="52" y="42"/>
                      </a:lnTo>
                      <a:lnTo>
                        <a:pt x="50" y="38"/>
                      </a:lnTo>
                      <a:lnTo>
                        <a:pt x="48" y="40"/>
                      </a:lnTo>
                      <a:lnTo>
                        <a:pt x="42" y="40"/>
                      </a:lnTo>
                      <a:lnTo>
                        <a:pt x="40" y="38"/>
                      </a:lnTo>
                      <a:lnTo>
                        <a:pt x="37" y="34"/>
                      </a:lnTo>
                      <a:lnTo>
                        <a:pt x="35" y="34"/>
                      </a:lnTo>
                      <a:lnTo>
                        <a:pt x="37" y="31"/>
                      </a:lnTo>
                      <a:lnTo>
                        <a:pt x="37" y="27"/>
                      </a:lnTo>
                      <a:lnTo>
                        <a:pt x="33" y="25"/>
                      </a:lnTo>
                      <a:lnTo>
                        <a:pt x="29" y="25"/>
                      </a:lnTo>
                      <a:lnTo>
                        <a:pt x="25" y="27"/>
                      </a:lnTo>
                      <a:lnTo>
                        <a:pt x="23" y="25"/>
                      </a:lnTo>
                      <a:lnTo>
                        <a:pt x="21" y="27"/>
                      </a:lnTo>
                      <a:lnTo>
                        <a:pt x="25" y="31"/>
                      </a:lnTo>
                      <a:lnTo>
                        <a:pt x="23" y="34"/>
                      </a:lnTo>
                      <a:lnTo>
                        <a:pt x="27" y="38"/>
                      </a:lnTo>
                      <a:lnTo>
                        <a:pt x="27" y="38"/>
                      </a:lnTo>
                      <a:lnTo>
                        <a:pt x="23" y="38"/>
                      </a:lnTo>
                      <a:lnTo>
                        <a:pt x="21" y="38"/>
                      </a:lnTo>
                      <a:lnTo>
                        <a:pt x="19" y="36"/>
                      </a:lnTo>
                      <a:lnTo>
                        <a:pt x="21" y="34"/>
                      </a:lnTo>
                      <a:lnTo>
                        <a:pt x="19" y="29"/>
                      </a:lnTo>
                      <a:lnTo>
                        <a:pt x="19" y="29"/>
                      </a:lnTo>
                      <a:lnTo>
                        <a:pt x="14" y="36"/>
                      </a:lnTo>
                      <a:lnTo>
                        <a:pt x="16" y="38"/>
                      </a:lnTo>
                      <a:lnTo>
                        <a:pt x="12" y="40"/>
                      </a:lnTo>
                      <a:lnTo>
                        <a:pt x="10" y="38"/>
                      </a:lnTo>
                      <a:lnTo>
                        <a:pt x="8" y="38"/>
                      </a:lnTo>
                      <a:lnTo>
                        <a:pt x="6" y="36"/>
                      </a:lnTo>
                      <a:lnTo>
                        <a:pt x="2" y="40"/>
                      </a:lnTo>
                      <a:lnTo>
                        <a:pt x="6" y="42"/>
                      </a:lnTo>
                      <a:lnTo>
                        <a:pt x="6" y="46"/>
                      </a:lnTo>
                      <a:lnTo>
                        <a:pt x="4" y="44"/>
                      </a:lnTo>
                      <a:lnTo>
                        <a:pt x="2" y="44"/>
                      </a:lnTo>
                      <a:lnTo>
                        <a:pt x="4" y="50"/>
                      </a:lnTo>
                      <a:lnTo>
                        <a:pt x="6" y="50"/>
                      </a:lnTo>
                      <a:lnTo>
                        <a:pt x="6" y="55"/>
                      </a:lnTo>
                      <a:lnTo>
                        <a:pt x="8" y="57"/>
                      </a:lnTo>
                      <a:lnTo>
                        <a:pt x="2" y="61"/>
                      </a:lnTo>
                      <a:lnTo>
                        <a:pt x="0" y="65"/>
                      </a:lnTo>
                      <a:lnTo>
                        <a:pt x="2" y="67"/>
                      </a:lnTo>
                      <a:lnTo>
                        <a:pt x="6" y="65"/>
                      </a:lnTo>
                      <a:lnTo>
                        <a:pt x="10" y="69"/>
                      </a:lnTo>
                      <a:lnTo>
                        <a:pt x="12" y="76"/>
                      </a:lnTo>
                      <a:lnTo>
                        <a:pt x="10" y="78"/>
                      </a:lnTo>
                      <a:lnTo>
                        <a:pt x="10" y="80"/>
                      </a:lnTo>
                      <a:lnTo>
                        <a:pt x="16" y="80"/>
                      </a:lnTo>
                      <a:lnTo>
                        <a:pt x="23" y="82"/>
                      </a:lnTo>
                      <a:lnTo>
                        <a:pt x="25" y="82"/>
                      </a:lnTo>
                      <a:lnTo>
                        <a:pt x="29" y="82"/>
                      </a:lnTo>
                      <a:close/>
                    </a:path>
                  </a:pathLst>
                </a:custGeom>
                <a:solidFill>
                  <a:srgbClr val="BFBFBF"/>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4" name="Freeform 45">
                  <a:extLst>
                    <a:ext uri="{FF2B5EF4-FFF2-40B4-BE49-F238E27FC236}">
                      <a16:creationId xmlns:a16="http://schemas.microsoft.com/office/drawing/2014/main" id="{ED21C12B-B917-4FE8-BF32-CDC567A6FF36}"/>
                    </a:ext>
                  </a:extLst>
                </p:cNvPr>
                <p:cNvSpPr>
                  <a:spLocks noEditPoints="1"/>
                </p:cNvSpPr>
                <p:nvPr/>
              </p:nvSpPr>
              <p:spPr bwMode="auto">
                <a:xfrm>
                  <a:off x="4627785" y="2393175"/>
                  <a:ext cx="562074" cy="643553"/>
                </a:xfrm>
                <a:custGeom>
                  <a:avLst/>
                  <a:gdLst>
                    <a:gd name="T0" fmla="*/ 390 w 407"/>
                    <a:gd name="T1" fmla="*/ 59 h 466"/>
                    <a:gd name="T2" fmla="*/ 403 w 407"/>
                    <a:gd name="T3" fmla="*/ 31 h 466"/>
                    <a:gd name="T4" fmla="*/ 373 w 407"/>
                    <a:gd name="T5" fmla="*/ 21 h 466"/>
                    <a:gd name="T6" fmla="*/ 356 w 407"/>
                    <a:gd name="T7" fmla="*/ 21 h 466"/>
                    <a:gd name="T8" fmla="*/ 344 w 407"/>
                    <a:gd name="T9" fmla="*/ 0 h 466"/>
                    <a:gd name="T10" fmla="*/ 331 w 407"/>
                    <a:gd name="T11" fmla="*/ 29 h 466"/>
                    <a:gd name="T12" fmla="*/ 306 w 407"/>
                    <a:gd name="T13" fmla="*/ 42 h 466"/>
                    <a:gd name="T14" fmla="*/ 293 w 407"/>
                    <a:gd name="T15" fmla="*/ 15 h 466"/>
                    <a:gd name="T16" fmla="*/ 283 w 407"/>
                    <a:gd name="T17" fmla="*/ 48 h 466"/>
                    <a:gd name="T18" fmla="*/ 257 w 407"/>
                    <a:gd name="T19" fmla="*/ 52 h 466"/>
                    <a:gd name="T20" fmla="*/ 232 w 407"/>
                    <a:gd name="T21" fmla="*/ 78 h 466"/>
                    <a:gd name="T22" fmla="*/ 222 w 407"/>
                    <a:gd name="T23" fmla="*/ 86 h 466"/>
                    <a:gd name="T24" fmla="*/ 201 w 407"/>
                    <a:gd name="T25" fmla="*/ 86 h 466"/>
                    <a:gd name="T26" fmla="*/ 179 w 407"/>
                    <a:gd name="T27" fmla="*/ 114 h 466"/>
                    <a:gd name="T28" fmla="*/ 177 w 407"/>
                    <a:gd name="T29" fmla="*/ 126 h 466"/>
                    <a:gd name="T30" fmla="*/ 158 w 407"/>
                    <a:gd name="T31" fmla="*/ 141 h 466"/>
                    <a:gd name="T32" fmla="*/ 160 w 407"/>
                    <a:gd name="T33" fmla="*/ 158 h 466"/>
                    <a:gd name="T34" fmla="*/ 139 w 407"/>
                    <a:gd name="T35" fmla="*/ 181 h 466"/>
                    <a:gd name="T36" fmla="*/ 137 w 407"/>
                    <a:gd name="T37" fmla="*/ 198 h 466"/>
                    <a:gd name="T38" fmla="*/ 129 w 407"/>
                    <a:gd name="T39" fmla="*/ 223 h 466"/>
                    <a:gd name="T40" fmla="*/ 108 w 407"/>
                    <a:gd name="T41" fmla="*/ 251 h 466"/>
                    <a:gd name="T42" fmla="*/ 83 w 407"/>
                    <a:gd name="T43" fmla="*/ 282 h 466"/>
                    <a:gd name="T44" fmla="*/ 112 w 407"/>
                    <a:gd name="T45" fmla="*/ 280 h 466"/>
                    <a:gd name="T46" fmla="*/ 74 w 407"/>
                    <a:gd name="T47" fmla="*/ 291 h 466"/>
                    <a:gd name="T48" fmla="*/ 64 w 407"/>
                    <a:gd name="T49" fmla="*/ 310 h 466"/>
                    <a:gd name="T50" fmla="*/ 47 w 407"/>
                    <a:gd name="T51" fmla="*/ 314 h 466"/>
                    <a:gd name="T52" fmla="*/ 38 w 407"/>
                    <a:gd name="T53" fmla="*/ 331 h 466"/>
                    <a:gd name="T54" fmla="*/ 7 w 407"/>
                    <a:gd name="T55" fmla="*/ 335 h 466"/>
                    <a:gd name="T56" fmla="*/ 13 w 407"/>
                    <a:gd name="T57" fmla="*/ 356 h 466"/>
                    <a:gd name="T58" fmla="*/ 32 w 407"/>
                    <a:gd name="T59" fmla="*/ 362 h 466"/>
                    <a:gd name="T60" fmla="*/ 38 w 407"/>
                    <a:gd name="T61" fmla="*/ 371 h 466"/>
                    <a:gd name="T62" fmla="*/ 11 w 407"/>
                    <a:gd name="T63" fmla="*/ 381 h 466"/>
                    <a:gd name="T64" fmla="*/ 38 w 407"/>
                    <a:gd name="T65" fmla="*/ 388 h 466"/>
                    <a:gd name="T66" fmla="*/ 17 w 407"/>
                    <a:gd name="T67" fmla="*/ 415 h 466"/>
                    <a:gd name="T68" fmla="*/ 30 w 407"/>
                    <a:gd name="T69" fmla="*/ 436 h 466"/>
                    <a:gd name="T70" fmla="*/ 49 w 407"/>
                    <a:gd name="T71" fmla="*/ 466 h 466"/>
                    <a:gd name="T72" fmla="*/ 85 w 407"/>
                    <a:gd name="T73" fmla="*/ 432 h 466"/>
                    <a:gd name="T74" fmla="*/ 101 w 407"/>
                    <a:gd name="T75" fmla="*/ 419 h 466"/>
                    <a:gd name="T76" fmla="*/ 127 w 407"/>
                    <a:gd name="T77" fmla="*/ 434 h 466"/>
                    <a:gd name="T78" fmla="*/ 127 w 407"/>
                    <a:gd name="T79" fmla="*/ 329 h 466"/>
                    <a:gd name="T80" fmla="*/ 154 w 407"/>
                    <a:gd name="T81" fmla="*/ 196 h 466"/>
                    <a:gd name="T82" fmla="*/ 205 w 407"/>
                    <a:gd name="T83" fmla="*/ 122 h 466"/>
                    <a:gd name="T84" fmla="*/ 241 w 407"/>
                    <a:gd name="T85" fmla="*/ 90 h 466"/>
                    <a:gd name="T86" fmla="*/ 310 w 407"/>
                    <a:gd name="T87" fmla="*/ 99 h 466"/>
                    <a:gd name="T88" fmla="*/ 356 w 407"/>
                    <a:gd name="T89" fmla="*/ 46 h 466"/>
                    <a:gd name="T90" fmla="*/ 11 w 407"/>
                    <a:gd name="T91" fmla="*/ 407 h 466"/>
                    <a:gd name="T92" fmla="*/ 5 w 407"/>
                    <a:gd name="T93" fmla="*/ 385 h 466"/>
                    <a:gd name="T94" fmla="*/ 5 w 407"/>
                    <a:gd name="T95" fmla="*/ 345 h 466"/>
                    <a:gd name="T96" fmla="*/ 57 w 407"/>
                    <a:gd name="T97" fmla="*/ 297 h 466"/>
                    <a:gd name="T98" fmla="*/ 68 w 407"/>
                    <a:gd name="T99" fmla="*/ 286 h 466"/>
                    <a:gd name="T100" fmla="*/ 108 w 407"/>
                    <a:gd name="T101" fmla="*/ 246 h 466"/>
                    <a:gd name="T102" fmla="*/ 148 w 407"/>
                    <a:gd name="T103" fmla="*/ 162 h 466"/>
                    <a:gd name="T104" fmla="*/ 135 w 407"/>
                    <a:gd name="T105" fmla="*/ 126 h 466"/>
                    <a:gd name="T106" fmla="*/ 158 w 407"/>
                    <a:gd name="T107" fmla="*/ 93 h 466"/>
                    <a:gd name="T108" fmla="*/ 173 w 407"/>
                    <a:gd name="T109" fmla="*/ 82 h 466"/>
                    <a:gd name="T110" fmla="*/ 167 w 407"/>
                    <a:gd name="T111" fmla="*/ 107 h 466"/>
                    <a:gd name="T112" fmla="*/ 201 w 407"/>
                    <a:gd name="T113" fmla="*/ 84 h 466"/>
                    <a:gd name="T114" fmla="*/ 201 w 407"/>
                    <a:gd name="T115" fmla="*/ 67 h 466"/>
                    <a:gd name="T116" fmla="*/ 213 w 407"/>
                    <a:gd name="T117" fmla="*/ 48 h 466"/>
                    <a:gd name="T118" fmla="*/ 224 w 407"/>
                    <a:gd name="T119" fmla="*/ 48 h 466"/>
                    <a:gd name="T120" fmla="*/ 266 w 407"/>
                    <a:gd name="T121" fmla="*/ 33 h 466"/>
                    <a:gd name="T122" fmla="*/ 276 w 407"/>
                    <a:gd name="T123" fmla="*/ 17 h 466"/>
                    <a:gd name="T124" fmla="*/ 297 w 407"/>
                    <a:gd name="T125" fmla="*/ 4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466">
                      <a:moveTo>
                        <a:pt x="378" y="84"/>
                      </a:moveTo>
                      <a:lnTo>
                        <a:pt x="380" y="82"/>
                      </a:lnTo>
                      <a:lnTo>
                        <a:pt x="380" y="76"/>
                      </a:lnTo>
                      <a:lnTo>
                        <a:pt x="386" y="71"/>
                      </a:lnTo>
                      <a:lnTo>
                        <a:pt x="390" y="69"/>
                      </a:lnTo>
                      <a:lnTo>
                        <a:pt x="392" y="65"/>
                      </a:lnTo>
                      <a:lnTo>
                        <a:pt x="392" y="61"/>
                      </a:lnTo>
                      <a:lnTo>
                        <a:pt x="397" y="61"/>
                      </a:lnTo>
                      <a:lnTo>
                        <a:pt x="401" y="61"/>
                      </a:lnTo>
                      <a:lnTo>
                        <a:pt x="403" y="59"/>
                      </a:lnTo>
                      <a:lnTo>
                        <a:pt x="403" y="55"/>
                      </a:lnTo>
                      <a:lnTo>
                        <a:pt x="401" y="55"/>
                      </a:lnTo>
                      <a:lnTo>
                        <a:pt x="399" y="52"/>
                      </a:lnTo>
                      <a:lnTo>
                        <a:pt x="397" y="52"/>
                      </a:lnTo>
                      <a:lnTo>
                        <a:pt x="394" y="52"/>
                      </a:lnTo>
                      <a:lnTo>
                        <a:pt x="394" y="55"/>
                      </a:lnTo>
                      <a:lnTo>
                        <a:pt x="394" y="55"/>
                      </a:lnTo>
                      <a:lnTo>
                        <a:pt x="392" y="52"/>
                      </a:lnTo>
                      <a:lnTo>
                        <a:pt x="390" y="52"/>
                      </a:lnTo>
                      <a:lnTo>
                        <a:pt x="390" y="55"/>
                      </a:lnTo>
                      <a:lnTo>
                        <a:pt x="390" y="59"/>
                      </a:lnTo>
                      <a:lnTo>
                        <a:pt x="388" y="57"/>
                      </a:lnTo>
                      <a:lnTo>
                        <a:pt x="388" y="55"/>
                      </a:lnTo>
                      <a:lnTo>
                        <a:pt x="384" y="57"/>
                      </a:lnTo>
                      <a:lnTo>
                        <a:pt x="384" y="59"/>
                      </a:lnTo>
                      <a:lnTo>
                        <a:pt x="382" y="55"/>
                      </a:lnTo>
                      <a:lnTo>
                        <a:pt x="382" y="50"/>
                      </a:lnTo>
                      <a:lnTo>
                        <a:pt x="380" y="50"/>
                      </a:lnTo>
                      <a:lnTo>
                        <a:pt x="378" y="46"/>
                      </a:lnTo>
                      <a:lnTo>
                        <a:pt x="378" y="46"/>
                      </a:lnTo>
                      <a:lnTo>
                        <a:pt x="373" y="46"/>
                      </a:lnTo>
                      <a:lnTo>
                        <a:pt x="371" y="44"/>
                      </a:lnTo>
                      <a:lnTo>
                        <a:pt x="365" y="44"/>
                      </a:lnTo>
                      <a:lnTo>
                        <a:pt x="363" y="42"/>
                      </a:lnTo>
                      <a:lnTo>
                        <a:pt x="365" y="40"/>
                      </a:lnTo>
                      <a:lnTo>
                        <a:pt x="369" y="42"/>
                      </a:lnTo>
                      <a:lnTo>
                        <a:pt x="375" y="42"/>
                      </a:lnTo>
                      <a:lnTo>
                        <a:pt x="380" y="42"/>
                      </a:lnTo>
                      <a:lnTo>
                        <a:pt x="386" y="42"/>
                      </a:lnTo>
                      <a:lnTo>
                        <a:pt x="392" y="42"/>
                      </a:lnTo>
                      <a:lnTo>
                        <a:pt x="397" y="33"/>
                      </a:lnTo>
                      <a:lnTo>
                        <a:pt x="403" y="31"/>
                      </a:lnTo>
                      <a:lnTo>
                        <a:pt x="407" y="29"/>
                      </a:lnTo>
                      <a:lnTo>
                        <a:pt x="407" y="27"/>
                      </a:lnTo>
                      <a:lnTo>
                        <a:pt x="405" y="27"/>
                      </a:lnTo>
                      <a:lnTo>
                        <a:pt x="403" y="25"/>
                      </a:lnTo>
                      <a:lnTo>
                        <a:pt x="401" y="25"/>
                      </a:lnTo>
                      <a:lnTo>
                        <a:pt x="397" y="25"/>
                      </a:lnTo>
                      <a:lnTo>
                        <a:pt x="392" y="21"/>
                      </a:lnTo>
                      <a:lnTo>
                        <a:pt x="390" y="21"/>
                      </a:lnTo>
                      <a:lnTo>
                        <a:pt x="386" y="25"/>
                      </a:lnTo>
                      <a:lnTo>
                        <a:pt x="384" y="25"/>
                      </a:lnTo>
                      <a:lnTo>
                        <a:pt x="384" y="23"/>
                      </a:lnTo>
                      <a:lnTo>
                        <a:pt x="388" y="21"/>
                      </a:lnTo>
                      <a:lnTo>
                        <a:pt x="388" y="19"/>
                      </a:lnTo>
                      <a:lnTo>
                        <a:pt x="384" y="17"/>
                      </a:lnTo>
                      <a:lnTo>
                        <a:pt x="384" y="17"/>
                      </a:lnTo>
                      <a:lnTo>
                        <a:pt x="380" y="17"/>
                      </a:lnTo>
                      <a:lnTo>
                        <a:pt x="378" y="21"/>
                      </a:lnTo>
                      <a:lnTo>
                        <a:pt x="375" y="21"/>
                      </a:lnTo>
                      <a:lnTo>
                        <a:pt x="378" y="19"/>
                      </a:lnTo>
                      <a:lnTo>
                        <a:pt x="375" y="19"/>
                      </a:lnTo>
                      <a:lnTo>
                        <a:pt x="373" y="21"/>
                      </a:lnTo>
                      <a:lnTo>
                        <a:pt x="371" y="21"/>
                      </a:lnTo>
                      <a:lnTo>
                        <a:pt x="371" y="19"/>
                      </a:lnTo>
                      <a:lnTo>
                        <a:pt x="373" y="17"/>
                      </a:lnTo>
                      <a:lnTo>
                        <a:pt x="373" y="15"/>
                      </a:lnTo>
                      <a:lnTo>
                        <a:pt x="369" y="12"/>
                      </a:lnTo>
                      <a:lnTo>
                        <a:pt x="365" y="12"/>
                      </a:lnTo>
                      <a:lnTo>
                        <a:pt x="363" y="12"/>
                      </a:lnTo>
                      <a:lnTo>
                        <a:pt x="363" y="19"/>
                      </a:lnTo>
                      <a:lnTo>
                        <a:pt x="361" y="19"/>
                      </a:lnTo>
                      <a:lnTo>
                        <a:pt x="361" y="21"/>
                      </a:lnTo>
                      <a:lnTo>
                        <a:pt x="363" y="27"/>
                      </a:lnTo>
                      <a:lnTo>
                        <a:pt x="363" y="29"/>
                      </a:lnTo>
                      <a:lnTo>
                        <a:pt x="361" y="31"/>
                      </a:lnTo>
                      <a:lnTo>
                        <a:pt x="359" y="27"/>
                      </a:lnTo>
                      <a:lnTo>
                        <a:pt x="356" y="27"/>
                      </a:lnTo>
                      <a:lnTo>
                        <a:pt x="354" y="29"/>
                      </a:lnTo>
                      <a:lnTo>
                        <a:pt x="352" y="29"/>
                      </a:lnTo>
                      <a:lnTo>
                        <a:pt x="348" y="31"/>
                      </a:lnTo>
                      <a:lnTo>
                        <a:pt x="350" y="25"/>
                      </a:lnTo>
                      <a:lnTo>
                        <a:pt x="354" y="25"/>
                      </a:lnTo>
                      <a:lnTo>
                        <a:pt x="356" y="21"/>
                      </a:lnTo>
                      <a:lnTo>
                        <a:pt x="354" y="19"/>
                      </a:lnTo>
                      <a:lnTo>
                        <a:pt x="354" y="19"/>
                      </a:lnTo>
                      <a:lnTo>
                        <a:pt x="350" y="23"/>
                      </a:lnTo>
                      <a:lnTo>
                        <a:pt x="348" y="21"/>
                      </a:lnTo>
                      <a:lnTo>
                        <a:pt x="348" y="21"/>
                      </a:lnTo>
                      <a:lnTo>
                        <a:pt x="350" y="19"/>
                      </a:lnTo>
                      <a:lnTo>
                        <a:pt x="350" y="17"/>
                      </a:lnTo>
                      <a:lnTo>
                        <a:pt x="348" y="15"/>
                      </a:lnTo>
                      <a:lnTo>
                        <a:pt x="346" y="15"/>
                      </a:lnTo>
                      <a:lnTo>
                        <a:pt x="350" y="12"/>
                      </a:lnTo>
                      <a:lnTo>
                        <a:pt x="350" y="15"/>
                      </a:lnTo>
                      <a:lnTo>
                        <a:pt x="354" y="15"/>
                      </a:lnTo>
                      <a:lnTo>
                        <a:pt x="356" y="8"/>
                      </a:lnTo>
                      <a:lnTo>
                        <a:pt x="356" y="6"/>
                      </a:lnTo>
                      <a:lnTo>
                        <a:pt x="352" y="6"/>
                      </a:lnTo>
                      <a:lnTo>
                        <a:pt x="350" y="6"/>
                      </a:lnTo>
                      <a:lnTo>
                        <a:pt x="352" y="2"/>
                      </a:lnTo>
                      <a:lnTo>
                        <a:pt x="350" y="0"/>
                      </a:lnTo>
                      <a:lnTo>
                        <a:pt x="348" y="2"/>
                      </a:lnTo>
                      <a:lnTo>
                        <a:pt x="346" y="2"/>
                      </a:lnTo>
                      <a:lnTo>
                        <a:pt x="344" y="0"/>
                      </a:lnTo>
                      <a:lnTo>
                        <a:pt x="342" y="2"/>
                      </a:lnTo>
                      <a:lnTo>
                        <a:pt x="342" y="4"/>
                      </a:lnTo>
                      <a:lnTo>
                        <a:pt x="344" y="8"/>
                      </a:lnTo>
                      <a:lnTo>
                        <a:pt x="342" y="10"/>
                      </a:lnTo>
                      <a:lnTo>
                        <a:pt x="340" y="10"/>
                      </a:lnTo>
                      <a:lnTo>
                        <a:pt x="338" y="6"/>
                      </a:lnTo>
                      <a:lnTo>
                        <a:pt x="335" y="8"/>
                      </a:lnTo>
                      <a:lnTo>
                        <a:pt x="335" y="10"/>
                      </a:lnTo>
                      <a:lnTo>
                        <a:pt x="335" y="12"/>
                      </a:lnTo>
                      <a:lnTo>
                        <a:pt x="338" y="12"/>
                      </a:lnTo>
                      <a:lnTo>
                        <a:pt x="340" y="15"/>
                      </a:lnTo>
                      <a:lnTo>
                        <a:pt x="340" y="15"/>
                      </a:lnTo>
                      <a:lnTo>
                        <a:pt x="338" y="17"/>
                      </a:lnTo>
                      <a:lnTo>
                        <a:pt x="338" y="19"/>
                      </a:lnTo>
                      <a:lnTo>
                        <a:pt x="335" y="21"/>
                      </a:lnTo>
                      <a:lnTo>
                        <a:pt x="335" y="23"/>
                      </a:lnTo>
                      <a:lnTo>
                        <a:pt x="335" y="23"/>
                      </a:lnTo>
                      <a:lnTo>
                        <a:pt x="333" y="25"/>
                      </a:lnTo>
                      <a:lnTo>
                        <a:pt x="335" y="29"/>
                      </a:lnTo>
                      <a:lnTo>
                        <a:pt x="333" y="31"/>
                      </a:lnTo>
                      <a:lnTo>
                        <a:pt x="331" y="29"/>
                      </a:lnTo>
                      <a:lnTo>
                        <a:pt x="329" y="31"/>
                      </a:lnTo>
                      <a:lnTo>
                        <a:pt x="327" y="31"/>
                      </a:lnTo>
                      <a:lnTo>
                        <a:pt x="325" y="33"/>
                      </a:lnTo>
                      <a:lnTo>
                        <a:pt x="325" y="29"/>
                      </a:lnTo>
                      <a:lnTo>
                        <a:pt x="329" y="23"/>
                      </a:lnTo>
                      <a:lnTo>
                        <a:pt x="325" y="23"/>
                      </a:lnTo>
                      <a:lnTo>
                        <a:pt x="325" y="21"/>
                      </a:lnTo>
                      <a:lnTo>
                        <a:pt x="327" y="19"/>
                      </a:lnTo>
                      <a:lnTo>
                        <a:pt x="327" y="12"/>
                      </a:lnTo>
                      <a:lnTo>
                        <a:pt x="327" y="10"/>
                      </a:lnTo>
                      <a:lnTo>
                        <a:pt x="325" y="10"/>
                      </a:lnTo>
                      <a:lnTo>
                        <a:pt x="321" y="19"/>
                      </a:lnTo>
                      <a:lnTo>
                        <a:pt x="321" y="23"/>
                      </a:lnTo>
                      <a:lnTo>
                        <a:pt x="314" y="29"/>
                      </a:lnTo>
                      <a:lnTo>
                        <a:pt x="314" y="36"/>
                      </a:lnTo>
                      <a:lnTo>
                        <a:pt x="314" y="38"/>
                      </a:lnTo>
                      <a:lnTo>
                        <a:pt x="314" y="40"/>
                      </a:lnTo>
                      <a:lnTo>
                        <a:pt x="308" y="46"/>
                      </a:lnTo>
                      <a:lnTo>
                        <a:pt x="306" y="48"/>
                      </a:lnTo>
                      <a:lnTo>
                        <a:pt x="306" y="44"/>
                      </a:lnTo>
                      <a:lnTo>
                        <a:pt x="306" y="42"/>
                      </a:lnTo>
                      <a:lnTo>
                        <a:pt x="308" y="36"/>
                      </a:lnTo>
                      <a:lnTo>
                        <a:pt x="308" y="33"/>
                      </a:lnTo>
                      <a:lnTo>
                        <a:pt x="308" y="29"/>
                      </a:lnTo>
                      <a:lnTo>
                        <a:pt x="308" y="27"/>
                      </a:lnTo>
                      <a:lnTo>
                        <a:pt x="312" y="21"/>
                      </a:lnTo>
                      <a:lnTo>
                        <a:pt x="314" y="17"/>
                      </a:lnTo>
                      <a:lnTo>
                        <a:pt x="314" y="17"/>
                      </a:lnTo>
                      <a:lnTo>
                        <a:pt x="314" y="15"/>
                      </a:lnTo>
                      <a:lnTo>
                        <a:pt x="312" y="15"/>
                      </a:lnTo>
                      <a:lnTo>
                        <a:pt x="308" y="10"/>
                      </a:lnTo>
                      <a:lnTo>
                        <a:pt x="306" y="10"/>
                      </a:lnTo>
                      <a:lnTo>
                        <a:pt x="308" y="15"/>
                      </a:lnTo>
                      <a:lnTo>
                        <a:pt x="306" y="17"/>
                      </a:lnTo>
                      <a:lnTo>
                        <a:pt x="306" y="12"/>
                      </a:lnTo>
                      <a:lnTo>
                        <a:pt x="302" y="10"/>
                      </a:lnTo>
                      <a:lnTo>
                        <a:pt x="300" y="10"/>
                      </a:lnTo>
                      <a:lnTo>
                        <a:pt x="297" y="12"/>
                      </a:lnTo>
                      <a:lnTo>
                        <a:pt x="297" y="17"/>
                      </a:lnTo>
                      <a:lnTo>
                        <a:pt x="295" y="19"/>
                      </a:lnTo>
                      <a:lnTo>
                        <a:pt x="295" y="17"/>
                      </a:lnTo>
                      <a:lnTo>
                        <a:pt x="293" y="15"/>
                      </a:lnTo>
                      <a:lnTo>
                        <a:pt x="291" y="17"/>
                      </a:lnTo>
                      <a:lnTo>
                        <a:pt x="291" y="19"/>
                      </a:lnTo>
                      <a:lnTo>
                        <a:pt x="295" y="21"/>
                      </a:lnTo>
                      <a:lnTo>
                        <a:pt x="297" y="25"/>
                      </a:lnTo>
                      <a:lnTo>
                        <a:pt x="295" y="25"/>
                      </a:lnTo>
                      <a:lnTo>
                        <a:pt x="293" y="23"/>
                      </a:lnTo>
                      <a:lnTo>
                        <a:pt x="291" y="27"/>
                      </a:lnTo>
                      <a:lnTo>
                        <a:pt x="291" y="29"/>
                      </a:lnTo>
                      <a:lnTo>
                        <a:pt x="291" y="29"/>
                      </a:lnTo>
                      <a:lnTo>
                        <a:pt x="291" y="31"/>
                      </a:lnTo>
                      <a:lnTo>
                        <a:pt x="287" y="29"/>
                      </a:lnTo>
                      <a:lnTo>
                        <a:pt x="285" y="29"/>
                      </a:lnTo>
                      <a:lnTo>
                        <a:pt x="283" y="33"/>
                      </a:lnTo>
                      <a:lnTo>
                        <a:pt x="281" y="33"/>
                      </a:lnTo>
                      <a:lnTo>
                        <a:pt x="281" y="36"/>
                      </a:lnTo>
                      <a:lnTo>
                        <a:pt x="283" y="38"/>
                      </a:lnTo>
                      <a:lnTo>
                        <a:pt x="279" y="40"/>
                      </a:lnTo>
                      <a:lnTo>
                        <a:pt x="279" y="42"/>
                      </a:lnTo>
                      <a:lnTo>
                        <a:pt x="281" y="46"/>
                      </a:lnTo>
                      <a:lnTo>
                        <a:pt x="279" y="48"/>
                      </a:lnTo>
                      <a:lnTo>
                        <a:pt x="283" y="48"/>
                      </a:lnTo>
                      <a:lnTo>
                        <a:pt x="283" y="50"/>
                      </a:lnTo>
                      <a:lnTo>
                        <a:pt x="281" y="52"/>
                      </a:lnTo>
                      <a:lnTo>
                        <a:pt x="276" y="52"/>
                      </a:lnTo>
                      <a:lnTo>
                        <a:pt x="274" y="46"/>
                      </a:lnTo>
                      <a:lnTo>
                        <a:pt x="272" y="46"/>
                      </a:lnTo>
                      <a:lnTo>
                        <a:pt x="274" y="44"/>
                      </a:lnTo>
                      <a:lnTo>
                        <a:pt x="272" y="42"/>
                      </a:lnTo>
                      <a:lnTo>
                        <a:pt x="268" y="42"/>
                      </a:lnTo>
                      <a:lnTo>
                        <a:pt x="264" y="42"/>
                      </a:lnTo>
                      <a:lnTo>
                        <a:pt x="257" y="38"/>
                      </a:lnTo>
                      <a:lnTo>
                        <a:pt x="257" y="38"/>
                      </a:lnTo>
                      <a:lnTo>
                        <a:pt x="255" y="40"/>
                      </a:lnTo>
                      <a:lnTo>
                        <a:pt x="253" y="38"/>
                      </a:lnTo>
                      <a:lnTo>
                        <a:pt x="249" y="40"/>
                      </a:lnTo>
                      <a:lnTo>
                        <a:pt x="247" y="40"/>
                      </a:lnTo>
                      <a:lnTo>
                        <a:pt x="247" y="42"/>
                      </a:lnTo>
                      <a:lnTo>
                        <a:pt x="251" y="46"/>
                      </a:lnTo>
                      <a:lnTo>
                        <a:pt x="253" y="46"/>
                      </a:lnTo>
                      <a:lnTo>
                        <a:pt x="255" y="48"/>
                      </a:lnTo>
                      <a:lnTo>
                        <a:pt x="260" y="50"/>
                      </a:lnTo>
                      <a:lnTo>
                        <a:pt x="257" y="52"/>
                      </a:lnTo>
                      <a:lnTo>
                        <a:pt x="257" y="57"/>
                      </a:lnTo>
                      <a:lnTo>
                        <a:pt x="262" y="61"/>
                      </a:lnTo>
                      <a:lnTo>
                        <a:pt x="262" y="63"/>
                      </a:lnTo>
                      <a:lnTo>
                        <a:pt x="257" y="61"/>
                      </a:lnTo>
                      <a:lnTo>
                        <a:pt x="255" y="57"/>
                      </a:lnTo>
                      <a:lnTo>
                        <a:pt x="251" y="55"/>
                      </a:lnTo>
                      <a:lnTo>
                        <a:pt x="249" y="52"/>
                      </a:lnTo>
                      <a:lnTo>
                        <a:pt x="249" y="57"/>
                      </a:lnTo>
                      <a:lnTo>
                        <a:pt x="247" y="59"/>
                      </a:lnTo>
                      <a:lnTo>
                        <a:pt x="245" y="55"/>
                      </a:lnTo>
                      <a:lnTo>
                        <a:pt x="243" y="57"/>
                      </a:lnTo>
                      <a:lnTo>
                        <a:pt x="243" y="59"/>
                      </a:lnTo>
                      <a:lnTo>
                        <a:pt x="238" y="61"/>
                      </a:lnTo>
                      <a:lnTo>
                        <a:pt x="238" y="65"/>
                      </a:lnTo>
                      <a:lnTo>
                        <a:pt x="243" y="67"/>
                      </a:lnTo>
                      <a:lnTo>
                        <a:pt x="245" y="71"/>
                      </a:lnTo>
                      <a:lnTo>
                        <a:pt x="243" y="69"/>
                      </a:lnTo>
                      <a:lnTo>
                        <a:pt x="241" y="67"/>
                      </a:lnTo>
                      <a:lnTo>
                        <a:pt x="236" y="71"/>
                      </a:lnTo>
                      <a:lnTo>
                        <a:pt x="236" y="76"/>
                      </a:lnTo>
                      <a:lnTo>
                        <a:pt x="232" y="78"/>
                      </a:lnTo>
                      <a:lnTo>
                        <a:pt x="232" y="76"/>
                      </a:lnTo>
                      <a:lnTo>
                        <a:pt x="234" y="74"/>
                      </a:lnTo>
                      <a:lnTo>
                        <a:pt x="234" y="71"/>
                      </a:lnTo>
                      <a:lnTo>
                        <a:pt x="236" y="65"/>
                      </a:lnTo>
                      <a:lnTo>
                        <a:pt x="234" y="55"/>
                      </a:lnTo>
                      <a:lnTo>
                        <a:pt x="232" y="57"/>
                      </a:lnTo>
                      <a:lnTo>
                        <a:pt x="228" y="63"/>
                      </a:lnTo>
                      <a:lnTo>
                        <a:pt x="228" y="69"/>
                      </a:lnTo>
                      <a:lnTo>
                        <a:pt x="228" y="71"/>
                      </a:lnTo>
                      <a:lnTo>
                        <a:pt x="224" y="76"/>
                      </a:lnTo>
                      <a:lnTo>
                        <a:pt x="224" y="71"/>
                      </a:lnTo>
                      <a:lnTo>
                        <a:pt x="226" y="67"/>
                      </a:lnTo>
                      <a:lnTo>
                        <a:pt x="224" y="61"/>
                      </a:lnTo>
                      <a:lnTo>
                        <a:pt x="224" y="61"/>
                      </a:lnTo>
                      <a:lnTo>
                        <a:pt x="219" y="63"/>
                      </a:lnTo>
                      <a:lnTo>
                        <a:pt x="215" y="69"/>
                      </a:lnTo>
                      <a:lnTo>
                        <a:pt x="217" y="71"/>
                      </a:lnTo>
                      <a:lnTo>
                        <a:pt x="217" y="76"/>
                      </a:lnTo>
                      <a:lnTo>
                        <a:pt x="224" y="80"/>
                      </a:lnTo>
                      <a:lnTo>
                        <a:pt x="224" y="82"/>
                      </a:lnTo>
                      <a:lnTo>
                        <a:pt x="222" y="86"/>
                      </a:lnTo>
                      <a:lnTo>
                        <a:pt x="222" y="82"/>
                      </a:lnTo>
                      <a:lnTo>
                        <a:pt x="217" y="80"/>
                      </a:lnTo>
                      <a:lnTo>
                        <a:pt x="213" y="71"/>
                      </a:lnTo>
                      <a:lnTo>
                        <a:pt x="213" y="71"/>
                      </a:lnTo>
                      <a:lnTo>
                        <a:pt x="207" y="74"/>
                      </a:lnTo>
                      <a:lnTo>
                        <a:pt x="207" y="76"/>
                      </a:lnTo>
                      <a:lnTo>
                        <a:pt x="213" y="80"/>
                      </a:lnTo>
                      <a:lnTo>
                        <a:pt x="215" y="80"/>
                      </a:lnTo>
                      <a:lnTo>
                        <a:pt x="215" y="82"/>
                      </a:lnTo>
                      <a:lnTo>
                        <a:pt x="213" y="82"/>
                      </a:lnTo>
                      <a:lnTo>
                        <a:pt x="209" y="82"/>
                      </a:lnTo>
                      <a:lnTo>
                        <a:pt x="211" y="86"/>
                      </a:lnTo>
                      <a:lnTo>
                        <a:pt x="207" y="84"/>
                      </a:lnTo>
                      <a:lnTo>
                        <a:pt x="207" y="78"/>
                      </a:lnTo>
                      <a:lnTo>
                        <a:pt x="205" y="78"/>
                      </a:lnTo>
                      <a:lnTo>
                        <a:pt x="205" y="76"/>
                      </a:lnTo>
                      <a:lnTo>
                        <a:pt x="203" y="76"/>
                      </a:lnTo>
                      <a:lnTo>
                        <a:pt x="203" y="82"/>
                      </a:lnTo>
                      <a:lnTo>
                        <a:pt x="203" y="84"/>
                      </a:lnTo>
                      <a:lnTo>
                        <a:pt x="203" y="88"/>
                      </a:lnTo>
                      <a:lnTo>
                        <a:pt x="201" y="86"/>
                      </a:lnTo>
                      <a:lnTo>
                        <a:pt x="196" y="88"/>
                      </a:lnTo>
                      <a:lnTo>
                        <a:pt x="192" y="93"/>
                      </a:lnTo>
                      <a:lnTo>
                        <a:pt x="194" y="93"/>
                      </a:lnTo>
                      <a:lnTo>
                        <a:pt x="196" y="93"/>
                      </a:lnTo>
                      <a:lnTo>
                        <a:pt x="198" y="95"/>
                      </a:lnTo>
                      <a:lnTo>
                        <a:pt x="196" y="95"/>
                      </a:lnTo>
                      <a:lnTo>
                        <a:pt x="194" y="97"/>
                      </a:lnTo>
                      <a:lnTo>
                        <a:pt x="196" y="99"/>
                      </a:lnTo>
                      <a:lnTo>
                        <a:pt x="194" y="101"/>
                      </a:lnTo>
                      <a:lnTo>
                        <a:pt x="192" y="101"/>
                      </a:lnTo>
                      <a:lnTo>
                        <a:pt x="192" y="103"/>
                      </a:lnTo>
                      <a:lnTo>
                        <a:pt x="192" y="103"/>
                      </a:lnTo>
                      <a:lnTo>
                        <a:pt x="190" y="103"/>
                      </a:lnTo>
                      <a:lnTo>
                        <a:pt x="188" y="101"/>
                      </a:lnTo>
                      <a:lnTo>
                        <a:pt x="186" y="103"/>
                      </a:lnTo>
                      <a:lnTo>
                        <a:pt x="184" y="105"/>
                      </a:lnTo>
                      <a:lnTo>
                        <a:pt x="184" y="107"/>
                      </a:lnTo>
                      <a:lnTo>
                        <a:pt x="184" y="109"/>
                      </a:lnTo>
                      <a:lnTo>
                        <a:pt x="179" y="109"/>
                      </a:lnTo>
                      <a:lnTo>
                        <a:pt x="177" y="114"/>
                      </a:lnTo>
                      <a:lnTo>
                        <a:pt x="179" y="114"/>
                      </a:lnTo>
                      <a:lnTo>
                        <a:pt x="188" y="111"/>
                      </a:lnTo>
                      <a:lnTo>
                        <a:pt x="190" y="114"/>
                      </a:lnTo>
                      <a:lnTo>
                        <a:pt x="194" y="111"/>
                      </a:lnTo>
                      <a:lnTo>
                        <a:pt x="196" y="111"/>
                      </a:lnTo>
                      <a:lnTo>
                        <a:pt x="196" y="114"/>
                      </a:lnTo>
                      <a:lnTo>
                        <a:pt x="194" y="116"/>
                      </a:lnTo>
                      <a:lnTo>
                        <a:pt x="194" y="122"/>
                      </a:lnTo>
                      <a:lnTo>
                        <a:pt x="192" y="122"/>
                      </a:lnTo>
                      <a:lnTo>
                        <a:pt x="190" y="120"/>
                      </a:lnTo>
                      <a:lnTo>
                        <a:pt x="190" y="118"/>
                      </a:lnTo>
                      <a:lnTo>
                        <a:pt x="188" y="120"/>
                      </a:lnTo>
                      <a:lnTo>
                        <a:pt x="186" y="118"/>
                      </a:lnTo>
                      <a:lnTo>
                        <a:pt x="182" y="118"/>
                      </a:lnTo>
                      <a:lnTo>
                        <a:pt x="184" y="118"/>
                      </a:lnTo>
                      <a:lnTo>
                        <a:pt x="182" y="120"/>
                      </a:lnTo>
                      <a:lnTo>
                        <a:pt x="179" y="120"/>
                      </a:lnTo>
                      <a:lnTo>
                        <a:pt x="177" y="120"/>
                      </a:lnTo>
                      <a:lnTo>
                        <a:pt x="179" y="122"/>
                      </a:lnTo>
                      <a:lnTo>
                        <a:pt x="182" y="124"/>
                      </a:lnTo>
                      <a:lnTo>
                        <a:pt x="179" y="124"/>
                      </a:lnTo>
                      <a:lnTo>
                        <a:pt x="177" y="126"/>
                      </a:lnTo>
                      <a:lnTo>
                        <a:pt x="179" y="130"/>
                      </a:lnTo>
                      <a:lnTo>
                        <a:pt x="177" y="133"/>
                      </a:lnTo>
                      <a:lnTo>
                        <a:pt x="175" y="128"/>
                      </a:lnTo>
                      <a:lnTo>
                        <a:pt x="175" y="126"/>
                      </a:lnTo>
                      <a:lnTo>
                        <a:pt x="173" y="122"/>
                      </a:lnTo>
                      <a:lnTo>
                        <a:pt x="171" y="124"/>
                      </a:lnTo>
                      <a:lnTo>
                        <a:pt x="169" y="126"/>
                      </a:lnTo>
                      <a:lnTo>
                        <a:pt x="167" y="124"/>
                      </a:lnTo>
                      <a:lnTo>
                        <a:pt x="167" y="122"/>
                      </a:lnTo>
                      <a:lnTo>
                        <a:pt x="165" y="122"/>
                      </a:lnTo>
                      <a:lnTo>
                        <a:pt x="163" y="124"/>
                      </a:lnTo>
                      <a:lnTo>
                        <a:pt x="165" y="128"/>
                      </a:lnTo>
                      <a:lnTo>
                        <a:pt x="169" y="128"/>
                      </a:lnTo>
                      <a:lnTo>
                        <a:pt x="173" y="130"/>
                      </a:lnTo>
                      <a:lnTo>
                        <a:pt x="171" y="133"/>
                      </a:lnTo>
                      <a:lnTo>
                        <a:pt x="163" y="135"/>
                      </a:lnTo>
                      <a:lnTo>
                        <a:pt x="163" y="133"/>
                      </a:lnTo>
                      <a:lnTo>
                        <a:pt x="158" y="133"/>
                      </a:lnTo>
                      <a:lnTo>
                        <a:pt x="158" y="137"/>
                      </a:lnTo>
                      <a:lnTo>
                        <a:pt x="160" y="139"/>
                      </a:lnTo>
                      <a:lnTo>
                        <a:pt x="158" y="141"/>
                      </a:lnTo>
                      <a:lnTo>
                        <a:pt x="160" y="141"/>
                      </a:lnTo>
                      <a:lnTo>
                        <a:pt x="165" y="137"/>
                      </a:lnTo>
                      <a:lnTo>
                        <a:pt x="167" y="137"/>
                      </a:lnTo>
                      <a:lnTo>
                        <a:pt x="169" y="139"/>
                      </a:lnTo>
                      <a:lnTo>
                        <a:pt x="165" y="141"/>
                      </a:lnTo>
                      <a:lnTo>
                        <a:pt x="163" y="143"/>
                      </a:lnTo>
                      <a:lnTo>
                        <a:pt x="165" y="147"/>
                      </a:lnTo>
                      <a:lnTo>
                        <a:pt x="169" y="149"/>
                      </a:lnTo>
                      <a:lnTo>
                        <a:pt x="169" y="152"/>
                      </a:lnTo>
                      <a:lnTo>
                        <a:pt x="167" y="149"/>
                      </a:lnTo>
                      <a:lnTo>
                        <a:pt x="165" y="152"/>
                      </a:lnTo>
                      <a:lnTo>
                        <a:pt x="160" y="147"/>
                      </a:lnTo>
                      <a:lnTo>
                        <a:pt x="158" y="147"/>
                      </a:lnTo>
                      <a:lnTo>
                        <a:pt x="156" y="149"/>
                      </a:lnTo>
                      <a:lnTo>
                        <a:pt x="158" y="152"/>
                      </a:lnTo>
                      <a:lnTo>
                        <a:pt x="156" y="152"/>
                      </a:lnTo>
                      <a:lnTo>
                        <a:pt x="152" y="154"/>
                      </a:lnTo>
                      <a:lnTo>
                        <a:pt x="152" y="158"/>
                      </a:lnTo>
                      <a:lnTo>
                        <a:pt x="156" y="158"/>
                      </a:lnTo>
                      <a:lnTo>
                        <a:pt x="158" y="156"/>
                      </a:lnTo>
                      <a:lnTo>
                        <a:pt x="160" y="158"/>
                      </a:lnTo>
                      <a:lnTo>
                        <a:pt x="165" y="158"/>
                      </a:lnTo>
                      <a:lnTo>
                        <a:pt x="165" y="160"/>
                      </a:lnTo>
                      <a:lnTo>
                        <a:pt x="169" y="162"/>
                      </a:lnTo>
                      <a:lnTo>
                        <a:pt x="169" y="164"/>
                      </a:lnTo>
                      <a:lnTo>
                        <a:pt x="163" y="160"/>
                      </a:lnTo>
                      <a:lnTo>
                        <a:pt x="158" y="160"/>
                      </a:lnTo>
                      <a:lnTo>
                        <a:pt x="156" y="162"/>
                      </a:lnTo>
                      <a:lnTo>
                        <a:pt x="152" y="162"/>
                      </a:lnTo>
                      <a:lnTo>
                        <a:pt x="152" y="166"/>
                      </a:lnTo>
                      <a:lnTo>
                        <a:pt x="148" y="168"/>
                      </a:lnTo>
                      <a:lnTo>
                        <a:pt x="146" y="166"/>
                      </a:lnTo>
                      <a:lnTo>
                        <a:pt x="142" y="168"/>
                      </a:lnTo>
                      <a:lnTo>
                        <a:pt x="139" y="168"/>
                      </a:lnTo>
                      <a:lnTo>
                        <a:pt x="139" y="170"/>
                      </a:lnTo>
                      <a:lnTo>
                        <a:pt x="142" y="173"/>
                      </a:lnTo>
                      <a:lnTo>
                        <a:pt x="144" y="175"/>
                      </a:lnTo>
                      <a:lnTo>
                        <a:pt x="142" y="177"/>
                      </a:lnTo>
                      <a:lnTo>
                        <a:pt x="139" y="175"/>
                      </a:lnTo>
                      <a:lnTo>
                        <a:pt x="139" y="177"/>
                      </a:lnTo>
                      <a:lnTo>
                        <a:pt x="142" y="179"/>
                      </a:lnTo>
                      <a:lnTo>
                        <a:pt x="139" y="181"/>
                      </a:lnTo>
                      <a:lnTo>
                        <a:pt x="137" y="179"/>
                      </a:lnTo>
                      <a:lnTo>
                        <a:pt x="135" y="179"/>
                      </a:lnTo>
                      <a:lnTo>
                        <a:pt x="135" y="179"/>
                      </a:lnTo>
                      <a:lnTo>
                        <a:pt x="137" y="181"/>
                      </a:lnTo>
                      <a:lnTo>
                        <a:pt x="135" y="183"/>
                      </a:lnTo>
                      <a:lnTo>
                        <a:pt x="137" y="185"/>
                      </a:lnTo>
                      <a:lnTo>
                        <a:pt x="139" y="185"/>
                      </a:lnTo>
                      <a:lnTo>
                        <a:pt x="137" y="187"/>
                      </a:lnTo>
                      <a:lnTo>
                        <a:pt x="133" y="187"/>
                      </a:lnTo>
                      <a:lnTo>
                        <a:pt x="133" y="185"/>
                      </a:lnTo>
                      <a:lnTo>
                        <a:pt x="133" y="187"/>
                      </a:lnTo>
                      <a:lnTo>
                        <a:pt x="131" y="189"/>
                      </a:lnTo>
                      <a:lnTo>
                        <a:pt x="133" y="192"/>
                      </a:lnTo>
                      <a:lnTo>
                        <a:pt x="139" y="194"/>
                      </a:lnTo>
                      <a:lnTo>
                        <a:pt x="139" y="196"/>
                      </a:lnTo>
                      <a:lnTo>
                        <a:pt x="142" y="196"/>
                      </a:lnTo>
                      <a:lnTo>
                        <a:pt x="144" y="194"/>
                      </a:lnTo>
                      <a:lnTo>
                        <a:pt x="142" y="196"/>
                      </a:lnTo>
                      <a:lnTo>
                        <a:pt x="142" y="198"/>
                      </a:lnTo>
                      <a:lnTo>
                        <a:pt x="139" y="198"/>
                      </a:lnTo>
                      <a:lnTo>
                        <a:pt x="137" y="198"/>
                      </a:lnTo>
                      <a:lnTo>
                        <a:pt x="131" y="198"/>
                      </a:lnTo>
                      <a:lnTo>
                        <a:pt x="129" y="200"/>
                      </a:lnTo>
                      <a:lnTo>
                        <a:pt x="129" y="202"/>
                      </a:lnTo>
                      <a:lnTo>
                        <a:pt x="133" y="202"/>
                      </a:lnTo>
                      <a:lnTo>
                        <a:pt x="133" y="204"/>
                      </a:lnTo>
                      <a:lnTo>
                        <a:pt x="135" y="206"/>
                      </a:lnTo>
                      <a:lnTo>
                        <a:pt x="135" y="208"/>
                      </a:lnTo>
                      <a:lnTo>
                        <a:pt x="133" y="206"/>
                      </a:lnTo>
                      <a:lnTo>
                        <a:pt x="131" y="206"/>
                      </a:lnTo>
                      <a:lnTo>
                        <a:pt x="129" y="208"/>
                      </a:lnTo>
                      <a:lnTo>
                        <a:pt x="129" y="213"/>
                      </a:lnTo>
                      <a:lnTo>
                        <a:pt x="129" y="213"/>
                      </a:lnTo>
                      <a:lnTo>
                        <a:pt x="131" y="215"/>
                      </a:lnTo>
                      <a:lnTo>
                        <a:pt x="131" y="217"/>
                      </a:lnTo>
                      <a:lnTo>
                        <a:pt x="129" y="217"/>
                      </a:lnTo>
                      <a:lnTo>
                        <a:pt x="127" y="215"/>
                      </a:lnTo>
                      <a:lnTo>
                        <a:pt x="127" y="217"/>
                      </a:lnTo>
                      <a:lnTo>
                        <a:pt x="127" y="219"/>
                      </a:lnTo>
                      <a:lnTo>
                        <a:pt x="129" y="221"/>
                      </a:lnTo>
                      <a:lnTo>
                        <a:pt x="129" y="221"/>
                      </a:lnTo>
                      <a:lnTo>
                        <a:pt x="129" y="223"/>
                      </a:lnTo>
                      <a:lnTo>
                        <a:pt x="125" y="221"/>
                      </a:lnTo>
                      <a:lnTo>
                        <a:pt x="123" y="223"/>
                      </a:lnTo>
                      <a:lnTo>
                        <a:pt x="123" y="225"/>
                      </a:lnTo>
                      <a:lnTo>
                        <a:pt x="125" y="225"/>
                      </a:lnTo>
                      <a:lnTo>
                        <a:pt x="125" y="230"/>
                      </a:lnTo>
                      <a:lnTo>
                        <a:pt x="127" y="232"/>
                      </a:lnTo>
                      <a:lnTo>
                        <a:pt x="129" y="232"/>
                      </a:lnTo>
                      <a:lnTo>
                        <a:pt x="129" y="230"/>
                      </a:lnTo>
                      <a:lnTo>
                        <a:pt x="131" y="230"/>
                      </a:lnTo>
                      <a:lnTo>
                        <a:pt x="129" y="234"/>
                      </a:lnTo>
                      <a:lnTo>
                        <a:pt x="127" y="234"/>
                      </a:lnTo>
                      <a:lnTo>
                        <a:pt x="125" y="238"/>
                      </a:lnTo>
                      <a:lnTo>
                        <a:pt x="120" y="238"/>
                      </a:lnTo>
                      <a:lnTo>
                        <a:pt x="118" y="238"/>
                      </a:lnTo>
                      <a:lnTo>
                        <a:pt x="118" y="240"/>
                      </a:lnTo>
                      <a:lnTo>
                        <a:pt x="116" y="242"/>
                      </a:lnTo>
                      <a:lnTo>
                        <a:pt x="112" y="244"/>
                      </a:lnTo>
                      <a:lnTo>
                        <a:pt x="116" y="246"/>
                      </a:lnTo>
                      <a:lnTo>
                        <a:pt x="114" y="246"/>
                      </a:lnTo>
                      <a:lnTo>
                        <a:pt x="110" y="248"/>
                      </a:lnTo>
                      <a:lnTo>
                        <a:pt x="108" y="251"/>
                      </a:lnTo>
                      <a:lnTo>
                        <a:pt x="108" y="253"/>
                      </a:lnTo>
                      <a:lnTo>
                        <a:pt x="112" y="253"/>
                      </a:lnTo>
                      <a:lnTo>
                        <a:pt x="108" y="255"/>
                      </a:lnTo>
                      <a:lnTo>
                        <a:pt x="108" y="259"/>
                      </a:lnTo>
                      <a:lnTo>
                        <a:pt x="104" y="259"/>
                      </a:lnTo>
                      <a:lnTo>
                        <a:pt x="104" y="255"/>
                      </a:lnTo>
                      <a:lnTo>
                        <a:pt x="101" y="255"/>
                      </a:lnTo>
                      <a:lnTo>
                        <a:pt x="101" y="257"/>
                      </a:lnTo>
                      <a:lnTo>
                        <a:pt x="97" y="257"/>
                      </a:lnTo>
                      <a:lnTo>
                        <a:pt x="99" y="259"/>
                      </a:lnTo>
                      <a:lnTo>
                        <a:pt x="97" y="261"/>
                      </a:lnTo>
                      <a:lnTo>
                        <a:pt x="97" y="263"/>
                      </a:lnTo>
                      <a:lnTo>
                        <a:pt x="97" y="265"/>
                      </a:lnTo>
                      <a:lnTo>
                        <a:pt x="93" y="265"/>
                      </a:lnTo>
                      <a:lnTo>
                        <a:pt x="91" y="265"/>
                      </a:lnTo>
                      <a:lnTo>
                        <a:pt x="91" y="270"/>
                      </a:lnTo>
                      <a:lnTo>
                        <a:pt x="89" y="272"/>
                      </a:lnTo>
                      <a:lnTo>
                        <a:pt x="89" y="274"/>
                      </a:lnTo>
                      <a:lnTo>
                        <a:pt x="89" y="278"/>
                      </a:lnTo>
                      <a:lnTo>
                        <a:pt x="85" y="280"/>
                      </a:lnTo>
                      <a:lnTo>
                        <a:pt x="83" y="282"/>
                      </a:lnTo>
                      <a:lnTo>
                        <a:pt x="83" y="284"/>
                      </a:lnTo>
                      <a:lnTo>
                        <a:pt x="87" y="282"/>
                      </a:lnTo>
                      <a:lnTo>
                        <a:pt x="89" y="282"/>
                      </a:lnTo>
                      <a:lnTo>
                        <a:pt x="89" y="284"/>
                      </a:lnTo>
                      <a:lnTo>
                        <a:pt x="87" y="284"/>
                      </a:lnTo>
                      <a:lnTo>
                        <a:pt x="87" y="289"/>
                      </a:lnTo>
                      <a:lnTo>
                        <a:pt x="89" y="293"/>
                      </a:lnTo>
                      <a:lnTo>
                        <a:pt x="93" y="291"/>
                      </a:lnTo>
                      <a:lnTo>
                        <a:pt x="97" y="289"/>
                      </a:lnTo>
                      <a:lnTo>
                        <a:pt x="104" y="282"/>
                      </a:lnTo>
                      <a:lnTo>
                        <a:pt x="104" y="280"/>
                      </a:lnTo>
                      <a:lnTo>
                        <a:pt x="99" y="282"/>
                      </a:lnTo>
                      <a:lnTo>
                        <a:pt x="101" y="278"/>
                      </a:lnTo>
                      <a:lnTo>
                        <a:pt x="104" y="274"/>
                      </a:lnTo>
                      <a:lnTo>
                        <a:pt x="104" y="274"/>
                      </a:lnTo>
                      <a:lnTo>
                        <a:pt x="106" y="272"/>
                      </a:lnTo>
                      <a:lnTo>
                        <a:pt x="110" y="272"/>
                      </a:lnTo>
                      <a:lnTo>
                        <a:pt x="112" y="272"/>
                      </a:lnTo>
                      <a:lnTo>
                        <a:pt x="106" y="276"/>
                      </a:lnTo>
                      <a:lnTo>
                        <a:pt x="106" y="278"/>
                      </a:lnTo>
                      <a:lnTo>
                        <a:pt x="112" y="280"/>
                      </a:lnTo>
                      <a:lnTo>
                        <a:pt x="110" y="282"/>
                      </a:lnTo>
                      <a:lnTo>
                        <a:pt x="108" y="282"/>
                      </a:lnTo>
                      <a:lnTo>
                        <a:pt x="101" y="289"/>
                      </a:lnTo>
                      <a:lnTo>
                        <a:pt x="106" y="291"/>
                      </a:lnTo>
                      <a:lnTo>
                        <a:pt x="104" y="293"/>
                      </a:lnTo>
                      <a:lnTo>
                        <a:pt x="104" y="297"/>
                      </a:lnTo>
                      <a:lnTo>
                        <a:pt x="99" y="297"/>
                      </a:lnTo>
                      <a:lnTo>
                        <a:pt x="97" y="293"/>
                      </a:lnTo>
                      <a:lnTo>
                        <a:pt x="93" y="293"/>
                      </a:lnTo>
                      <a:lnTo>
                        <a:pt x="91" y="295"/>
                      </a:lnTo>
                      <a:lnTo>
                        <a:pt x="91" y="299"/>
                      </a:lnTo>
                      <a:lnTo>
                        <a:pt x="87" y="301"/>
                      </a:lnTo>
                      <a:lnTo>
                        <a:pt x="85" y="301"/>
                      </a:lnTo>
                      <a:lnTo>
                        <a:pt x="87" y="299"/>
                      </a:lnTo>
                      <a:lnTo>
                        <a:pt x="87" y="299"/>
                      </a:lnTo>
                      <a:lnTo>
                        <a:pt x="85" y="295"/>
                      </a:lnTo>
                      <a:lnTo>
                        <a:pt x="85" y="291"/>
                      </a:lnTo>
                      <a:lnTo>
                        <a:pt x="83" y="289"/>
                      </a:lnTo>
                      <a:lnTo>
                        <a:pt x="80" y="289"/>
                      </a:lnTo>
                      <a:lnTo>
                        <a:pt x="78" y="291"/>
                      </a:lnTo>
                      <a:lnTo>
                        <a:pt x="74" y="291"/>
                      </a:lnTo>
                      <a:lnTo>
                        <a:pt x="74" y="293"/>
                      </a:lnTo>
                      <a:lnTo>
                        <a:pt x="80" y="293"/>
                      </a:lnTo>
                      <a:lnTo>
                        <a:pt x="74" y="297"/>
                      </a:lnTo>
                      <a:lnTo>
                        <a:pt x="72" y="295"/>
                      </a:lnTo>
                      <a:lnTo>
                        <a:pt x="68" y="297"/>
                      </a:lnTo>
                      <a:lnTo>
                        <a:pt x="64" y="299"/>
                      </a:lnTo>
                      <a:lnTo>
                        <a:pt x="66" y="299"/>
                      </a:lnTo>
                      <a:lnTo>
                        <a:pt x="68" y="299"/>
                      </a:lnTo>
                      <a:lnTo>
                        <a:pt x="70" y="301"/>
                      </a:lnTo>
                      <a:lnTo>
                        <a:pt x="66" y="303"/>
                      </a:lnTo>
                      <a:lnTo>
                        <a:pt x="64" y="305"/>
                      </a:lnTo>
                      <a:lnTo>
                        <a:pt x="61" y="303"/>
                      </a:lnTo>
                      <a:lnTo>
                        <a:pt x="59" y="303"/>
                      </a:lnTo>
                      <a:lnTo>
                        <a:pt x="59" y="305"/>
                      </a:lnTo>
                      <a:lnTo>
                        <a:pt x="64" y="308"/>
                      </a:lnTo>
                      <a:lnTo>
                        <a:pt x="68" y="308"/>
                      </a:lnTo>
                      <a:lnTo>
                        <a:pt x="68" y="310"/>
                      </a:lnTo>
                      <a:lnTo>
                        <a:pt x="70" y="312"/>
                      </a:lnTo>
                      <a:lnTo>
                        <a:pt x="70" y="314"/>
                      </a:lnTo>
                      <a:lnTo>
                        <a:pt x="66" y="312"/>
                      </a:lnTo>
                      <a:lnTo>
                        <a:pt x="64" y="310"/>
                      </a:lnTo>
                      <a:lnTo>
                        <a:pt x="61" y="310"/>
                      </a:lnTo>
                      <a:lnTo>
                        <a:pt x="57" y="308"/>
                      </a:lnTo>
                      <a:lnTo>
                        <a:pt x="57" y="303"/>
                      </a:lnTo>
                      <a:lnTo>
                        <a:pt x="55" y="303"/>
                      </a:lnTo>
                      <a:lnTo>
                        <a:pt x="55" y="308"/>
                      </a:lnTo>
                      <a:lnTo>
                        <a:pt x="57" y="312"/>
                      </a:lnTo>
                      <a:lnTo>
                        <a:pt x="61" y="314"/>
                      </a:lnTo>
                      <a:lnTo>
                        <a:pt x="66" y="316"/>
                      </a:lnTo>
                      <a:lnTo>
                        <a:pt x="66" y="316"/>
                      </a:lnTo>
                      <a:lnTo>
                        <a:pt x="64" y="318"/>
                      </a:lnTo>
                      <a:lnTo>
                        <a:pt x="57" y="316"/>
                      </a:lnTo>
                      <a:lnTo>
                        <a:pt x="53" y="310"/>
                      </a:lnTo>
                      <a:lnTo>
                        <a:pt x="51" y="312"/>
                      </a:lnTo>
                      <a:lnTo>
                        <a:pt x="47" y="308"/>
                      </a:lnTo>
                      <a:lnTo>
                        <a:pt x="42" y="308"/>
                      </a:lnTo>
                      <a:lnTo>
                        <a:pt x="40" y="308"/>
                      </a:lnTo>
                      <a:lnTo>
                        <a:pt x="40" y="308"/>
                      </a:lnTo>
                      <a:lnTo>
                        <a:pt x="40" y="312"/>
                      </a:lnTo>
                      <a:lnTo>
                        <a:pt x="38" y="314"/>
                      </a:lnTo>
                      <a:lnTo>
                        <a:pt x="40" y="316"/>
                      </a:lnTo>
                      <a:lnTo>
                        <a:pt x="47" y="314"/>
                      </a:lnTo>
                      <a:lnTo>
                        <a:pt x="49" y="316"/>
                      </a:lnTo>
                      <a:lnTo>
                        <a:pt x="47" y="318"/>
                      </a:lnTo>
                      <a:lnTo>
                        <a:pt x="47" y="318"/>
                      </a:lnTo>
                      <a:lnTo>
                        <a:pt x="53" y="316"/>
                      </a:lnTo>
                      <a:lnTo>
                        <a:pt x="55" y="316"/>
                      </a:lnTo>
                      <a:lnTo>
                        <a:pt x="53" y="318"/>
                      </a:lnTo>
                      <a:lnTo>
                        <a:pt x="47" y="320"/>
                      </a:lnTo>
                      <a:lnTo>
                        <a:pt x="45" y="324"/>
                      </a:lnTo>
                      <a:lnTo>
                        <a:pt x="40" y="322"/>
                      </a:lnTo>
                      <a:lnTo>
                        <a:pt x="38" y="318"/>
                      </a:lnTo>
                      <a:lnTo>
                        <a:pt x="36" y="318"/>
                      </a:lnTo>
                      <a:lnTo>
                        <a:pt x="34" y="320"/>
                      </a:lnTo>
                      <a:lnTo>
                        <a:pt x="32" y="318"/>
                      </a:lnTo>
                      <a:lnTo>
                        <a:pt x="30" y="320"/>
                      </a:lnTo>
                      <a:lnTo>
                        <a:pt x="28" y="318"/>
                      </a:lnTo>
                      <a:lnTo>
                        <a:pt x="23" y="320"/>
                      </a:lnTo>
                      <a:lnTo>
                        <a:pt x="26" y="322"/>
                      </a:lnTo>
                      <a:lnTo>
                        <a:pt x="32" y="322"/>
                      </a:lnTo>
                      <a:lnTo>
                        <a:pt x="36" y="324"/>
                      </a:lnTo>
                      <a:lnTo>
                        <a:pt x="40" y="329"/>
                      </a:lnTo>
                      <a:lnTo>
                        <a:pt x="38" y="331"/>
                      </a:lnTo>
                      <a:lnTo>
                        <a:pt x="40" y="333"/>
                      </a:lnTo>
                      <a:lnTo>
                        <a:pt x="38" y="335"/>
                      </a:lnTo>
                      <a:lnTo>
                        <a:pt x="36" y="333"/>
                      </a:lnTo>
                      <a:lnTo>
                        <a:pt x="36" y="329"/>
                      </a:lnTo>
                      <a:lnTo>
                        <a:pt x="32" y="326"/>
                      </a:lnTo>
                      <a:lnTo>
                        <a:pt x="30" y="329"/>
                      </a:lnTo>
                      <a:lnTo>
                        <a:pt x="30" y="331"/>
                      </a:lnTo>
                      <a:lnTo>
                        <a:pt x="30" y="333"/>
                      </a:lnTo>
                      <a:lnTo>
                        <a:pt x="26" y="329"/>
                      </a:lnTo>
                      <a:lnTo>
                        <a:pt x="21" y="333"/>
                      </a:lnTo>
                      <a:lnTo>
                        <a:pt x="26" y="337"/>
                      </a:lnTo>
                      <a:lnTo>
                        <a:pt x="23" y="337"/>
                      </a:lnTo>
                      <a:lnTo>
                        <a:pt x="21" y="337"/>
                      </a:lnTo>
                      <a:lnTo>
                        <a:pt x="19" y="333"/>
                      </a:lnTo>
                      <a:lnTo>
                        <a:pt x="13" y="333"/>
                      </a:lnTo>
                      <a:lnTo>
                        <a:pt x="15" y="337"/>
                      </a:lnTo>
                      <a:lnTo>
                        <a:pt x="13" y="339"/>
                      </a:lnTo>
                      <a:lnTo>
                        <a:pt x="13" y="335"/>
                      </a:lnTo>
                      <a:lnTo>
                        <a:pt x="9" y="333"/>
                      </a:lnTo>
                      <a:lnTo>
                        <a:pt x="7" y="333"/>
                      </a:lnTo>
                      <a:lnTo>
                        <a:pt x="7" y="335"/>
                      </a:lnTo>
                      <a:lnTo>
                        <a:pt x="11" y="339"/>
                      </a:lnTo>
                      <a:lnTo>
                        <a:pt x="9" y="341"/>
                      </a:lnTo>
                      <a:lnTo>
                        <a:pt x="11" y="341"/>
                      </a:lnTo>
                      <a:lnTo>
                        <a:pt x="15" y="341"/>
                      </a:lnTo>
                      <a:lnTo>
                        <a:pt x="21" y="341"/>
                      </a:lnTo>
                      <a:lnTo>
                        <a:pt x="26" y="345"/>
                      </a:lnTo>
                      <a:lnTo>
                        <a:pt x="32" y="345"/>
                      </a:lnTo>
                      <a:lnTo>
                        <a:pt x="32" y="343"/>
                      </a:lnTo>
                      <a:lnTo>
                        <a:pt x="36" y="343"/>
                      </a:lnTo>
                      <a:lnTo>
                        <a:pt x="32" y="348"/>
                      </a:lnTo>
                      <a:lnTo>
                        <a:pt x="28" y="345"/>
                      </a:lnTo>
                      <a:lnTo>
                        <a:pt x="26" y="348"/>
                      </a:lnTo>
                      <a:lnTo>
                        <a:pt x="19" y="343"/>
                      </a:lnTo>
                      <a:lnTo>
                        <a:pt x="15" y="345"/>
                      </a:lnTo>
                      <a:lnTo>
                        <a:pt x="13" y="343"/>
                      </a:lnTo>
                      <a:lnTo>
                        <a:pt x="11" y="348"/>
                      </a:lnTo>
                      <a:lnTo>
                        <a:pt x="7" y="348"/>
                      </a:lnTo>
                      <a:lnTo>
                        <a:pt x="5" y="350"/>
                      </a:lnTo>
                      <a:lnTo>
                        <a:pt x="11" y="352"/>
                      </a:lnTo>
                      <a:lnTo>
                        <a:pt x="9" y="354"/>
                      </a:lnTo>
                      <a:lnTo>
                        <a:pt x="13" y="356"/>
                      </a:lnTo>
                      <a:lnTo>
                        <a:pt x="15" y="354"/>
                      </a:lnTo>
                      <a:lnTo>
                        <a:pt x="19" y="354"/>
                      </a:lnTo>
                      <a:lnTo>
                        <a:pt x="15" y="356"/>
                      </a:lnTo>
                      <a:lnTo>
                        <a:pt x="11" y="356"/>
                      </a:lnTo>
                      <a:lnTo>
                        <a:pt x="9" y="358"/>
                      </a:lnTo>
                      <a:lnTo>
                        <a:pt x="7" y="356"/>
                      </a:lnTo>
                      <a:lnTo>
                        <a:pt x="7" y="358"/>
                      </a:lnTo>
                      <a:lnTo>
                        <a:pt x="11" y="360"/>
                      </a:lnTo>
                      <a:lnTo>
                        <a:pt x="13" y="360"/>
                      </a:lnTo>
                      <a:lnTo>
                        <a:pt x="9" y="362"/>
                      </a:lnTo>
                      <a:lnTo>
                        <a:pt x="7" y="362"/>
                      </a:lnTo>
                      <a:lnTo>
                        <a:pt x="9" y="364"/>
                      </a:lnTo>
                      <a:lnTo>
                        <a:pt x="9" y="364"/>
                      </a:lnTo>
                      <a:lnTo>
                        <a:pt x="11" y="367"/>
                      </a:lnTo>
                      <a:lnTo>
                        <a:pt x="15" y="367"/>
                      </a:lnTo>
                      <a:lnTo>
                        <a:pt x="17" y="364"/>
                      </a:lnTo>
                      <a:lnTo>
                        <a:pt x="23" y="364"/>
                      </a:lnTo>
                      <a:lnTo>
                        <a:pt x="28" y="364"/>
                      </a:lnTo>
                      <a:lnTo>
                        <a:pt x="30" y="367"/>
                      </a:lnTo>
                      <a:lnTo>
                        <a:pt x="32" y="364"/>
                      </a:lnTo>
                      <a:lnTo>
                        <a:pt x="32" y="362"/>
                      </a:lnTo>
                      <a:lnTo>
                        <a:pt x="34" y="362"/>
                      </a:lnTo>
                      <a:lnTo>
                        <a:pt x="36" y="364"/>
                      </a:lnTo>
                      <a:lnTo>
                        <a:pt x="38" y="364"/>
                      </a:lnTo>
                      <a:lnTo>
                        <a:pt x="42" y="360"/>
                      </a:lnTo>
                      <a:lnTo>
                        <a:pt x="45" y="360"/>
                      </a:lnTo>
                      <a:lnTo>
                        <a:pt x="45" y="362"/>
                      </a:lnTo>
                      <a:lnTo>
                        <a:pt x="42" y="364"/>
                      </a:lnTo>
                      <a:lnTo>
                        <a:pt x="47" y="364"/>
                      </a:lnTo>
                      <a:lnTo>
                        <a:pt x="47" y="362"/>
                      </a:lnTo>
                      <a:lnTo>
                        <a:pt x="47" y="360"/>
                      </a:lnTo>
                      <a:lnTo>
                        <a:pt x="49" y="356"/>
                      </a:lnTo>
                      <a:lnTo>
                        <a:pt x="49" y="360"/>
                      </a:lnTo>
                      <a:lnTo>
                        <a:pt x="53" y="364"/>
                      </a:lnTo>
                      <a:lnTo>
                        <a:pt x="49" y="367"/>
                      </a:lnTo>
                      <a:lnTo>
                        <a:pt x="45" y="369"/>
                      </a:lnTo>
                      <a:lnTo>
                        <a:pt x="42" y="371"/>
                      </a:lnTo>
                      <a:lnTo>
                        <a:pt x="42" y="371"/>
                      </a:lnTo>
                      <a:lnTo>
                        <a:pt x="42" y="375"/>
                      </a:lnTo>
                      <a:lnTo>
                        <a:pt x="36" y="375"/>
                      </a:lnTo>
                      <a:lnTo>
                        <a:pt x="36" y="373"/>
                      </a:lnTo>
                      <a:lnTo>
                        <a:pt x="38" y="371"/>
                      </a:lnTo>
                      <a:lnTo>
                        <a:pt x="38" y="367"/>
                      </a:lnTo>
                      <a:lnTo>
                        <a:pt x="34" y="367"/>
                      </a:lnTo>
                      <a:lnTo>
                        <a:pt x="32" y="371"/>
                      </a:lnTo>
                      <a:lnTo>
                        <a:pt x="30" y="373"/>
                      </a:lnTo>
                      <a:lnTo>
                        <a:pt x="28" y="369"/>
                      </a:lnTo>
                      <a:lnTo>
                        <a:pt x="23" y="369"/>
                      </a:lnTo>
                      <a:lnTo>
                        <a:pt x="19" y="369"/>
                      </a:lnTo>
                      <a:lnTo>
                        <a:pt x="17" y="369"/>
                      </a:lnTo>
                      <a:lnTo>
                        <a:pt x="13" y="371"/>
                      </a:lnTo>
                      <a:lnTo>
                        <a:pt x="11" y="371"/>
                      </a:lnTo>
                      <a:lnTo>
                        <a:pt x="7" y="369"/>
                      </a:lnTo>
                      <a:lnTo>
                        <a:pt x="7" y="369"/>
                      </a:lnTo>
                      <a:lnTo>
                        <a:pt x="9" y="373"/>
                      </a:lnTo>
                      <a:lnTo>
                        <a:pt x="7" y="375"/>
                      </a:lnTo>
                      <a:lnTo>
                        <a:pt x="9" y="377"/>
                      </a:lnTo>
                      <a:lnTo>
                        <a:pt x="11" y="375"/>
                      </a:lnTo>
                      <a:lnTo>
                        <a:pt x="13" y="373"/>
                      </a:lnTo>
                      <a:lnTo>
                        <a:pt x="15" y="375"/>
                      </a:lnTo>
                      <a:lnTo>
                        <a:pt x="13" y="377"/>
                      </a:lnTo>
                      <a:lnTo>
                        <a:pt x="13" y="379"/>
                      </a:lnTo>
                      <a:lnTo>
                        <a:pt x="11" y="381"/>
                      </a:lnTo>
                      <a:lnTo>
                        <a:pt x="9" y="379"/>
                      </a:lnTo>
                      <a:lnTo>
                        <a:pt x="11" y="383"/>
                      </a:lnTo>
                      <a:lnTo>
                        <a:pt x="13" y="385"/>
                      </a:lnTo>
                      <a:lnTo>
                        <a:pt x="17" y="379"/>
                      </a:lnTo>
                      <a:lnTo>
                        <a:pt x="21" y="381"/>
                      </a:lnTo>
                      <a:lnTo>
                        <a:pt x="19" y="383"/>
                      </a:lnTo>
                      <a:lnTo>
                        <a:pt x="21" y="385"/>
                      </a:lnTo>
                      <a:lnTo>
                        <a:pt x="15" y="390"/>
                      </a:lnTo>
                      <a:lnTo>
                        <a:pt x="17" y="390"/>
                      </a:lnTo>
                      <a:lnTo>
                        <a:pt x="19" y="390"/>
                      </a:lnTo>
                      <a:lnTo>
                        <a:pt x="17" y="394"/>
                      </a:lnTo>
                      <a:lnTo>
                        <a:pt x="19" y="396"/>
                      </a:lnTo>
                      <a:lnTo>
                        <a:pt x="19" y="400"/>
                      </a:lnTo>
                      <a:lnTo>
                        <a:pt x="19" y="400"/>
                      </a:lnTo>
                      <a:lnTo>
                        <a:pt x="23" y="396"/>
                      </a:lnTo>
                      <a:lnTo>
                        <a:pt x="26" y="394"/>
                      </a:lnTo>
                      <a:lnTo>
                        <a:pt x="26" y="390"/>
                      </a:lnTo>
                      <a:lnTo>
                        <a:pt x="34" y="388"/>
                      </a:lnTo>
                      <a:lnTo>
                        <a:pt x="36" y="388"/>
                      </a:lnTo>
                      <a:lnTo>
                        <a:pt x="40" y="385"/>
                      </a:lnTo>
                      <a:lnTo>
                        <a:pt x="38" y="388"/>
                      </a:lnTo>
                      <a:lnTo>
                        <a:pt x="34" y="390"/>
                      </a:lnTo>
                      <a:lnTo>
                        <a:pt x="34" y="396"/>
                      </a:lnTo>
                      <a:lnTo>
                        <a:pt x="36" y="398"/>
                      </a:lnTo>
                      <a:lnTo>
                        <a:pt x="32" y="396"/>
                      </a:lnTo>
                      <a:lnTo>
                        <a:pt x="32" y="392"/>
                      </a:lnTo>
                      <a:lnTo>
                        <a:pt x="30" y="392"/>
                      </a:lnTo>
                      <a:lnTo>
                        <a:pt x="28" y="396"/>
                      </a:lnTo>
                      <a:lnTo>
                        <a:pt x="26" y="396"/>
                      </a:lnTo>
                      <a:lnTo>
                        <a:pt x="30" y="398"/>
                      </a:lnTo>
                      <a:lnTo>
                        <a:pt x="26" y="402"/>
                      </a:lnTo>
                      <a:lnTo>
                        <a:pt x="23" y="402"/>
                      </a:lnTo>
                      <a:lnTo>
                        <a:pt x="21" y="404"/>
                      </a:lnTo>
                      <a:lnTo>
                        <a:pt x="23" y="407"/>
                      </a:lnTo>
                      <a:lnTo>
                        <a:pt x="30" y="407"/>
                      </a:lnTo>
                      <a:lnTo>
                        <a:pt x="30" y="409"/>
                      </a:lnTo>
                      <a:lnTo>
                        <a:pt x="28" y="409"/>
                      </a:lnTo>
                      <a:lnTo>
                        <a:pt x="26" y="411"/>
                      </a:lnTo>
                      <a:lnTo>
                        <a:pt x="26" y="413"/>
                      </a:lnTo>
                      <a:lnTo>
                        <a:pt x="21" y="411"/>
                      </a:lnTo>
                      <a:lnTo>
                        <a:pt x="19" y="411"/>
                      </a:lnTo>
                      <a:lnTo>
                        <a:pt x="17" y="415"/>
                      </a:lnTo>
                      <a:lnTo>
                        <a:pt x="17" y="411"/>
                      </a:lnTo>
                      <a:lnTo>
                        <a:pt x="15" y="413"/>
                      </a:lnTo>
                      <a:lnTo>
                        <a:pt x="11" y="417"/>
                      </a:lnTo>
                      <a:lnTo>
                        <a:pt x="13" y="421"/>
                      </a:lnTo>
                      <a:lnTo>
                        <a:pt x="17" y="426"/>
                      </a:lnTo>
                      <a:lnTo>
                        <a:pt x="19" y="423"/>
                      </a:lnTo>
                      <a:lnTo>
                        <a:pt x="19" y="426"/>
                      </a:lnTo>
                      <a:lnTo>
                        <a:pt x="23" y="423"/>
                      </a:lnTo>
                      <a:lnTo>
                        <a:pt x="21" y="421"/>
                      </a:lnTo>
                      <a:lnTo>
                        <a:pt x="23" y="417"/>
                      </a:lnTo>
                      <a:lnTo>
                        <a:pt x="28" y="421"/>
                      </a:lnTo>
                      <a:lnTo>
                        <a:pt x="26" y="421"/>
                      </a:lnTo>
                      <a:lnTo>
                        <a:pt x="28" y="426"/>
                      </a:lnTo>
                      <a:lnTo>
                        <a:pt x="28" y="428"/>
                      </a:lnTo>
                      <a:lnTo>
                        <a:pt x="26" y="430"/>
                      </a:lnTo>
                      <a:lnTo>
                        <a:pt x="28" y="436"/>
                      </a:lnTo>
                      <a:lnTo>
                        <a:pt x="30" y="434"/>
                      </a:lnTo>
                      <a:lnTo>
                        <a:pt x="34" y="432"/>
                      </a:lnTo>
                      <a:lnTo>
                        <a:pt x="36" y="434"/>
                      </a:lnTo>
                      <a:lnTo>
                        <a:pt x="32" y="434"/>
                      </a:lnTo>
                      <a:lnTo>
                        <a:pt x="30" y="436"/>
                      </a:lnTo>
                      <a:lnTo>
                        <a:pt x="32" y="440"/>
                      </a:lnTo>
                      <a:lnTo>
                        <a:pt x="32" y="440"/>
                      </a:lnTo>
                      <a:lnTo>
                        <a:pt x="23" y="436"/>
                      </a:lnTo>
                      <a:lnTo>
                        <a:pt x="21" y="436"/>
                      </a:lnTo>
                      <a:lnTo>
                        <a:pt x="19" y="436"/>
                      </a:lnTo>
                      <a:lnTo>
                        <a:pt x="17" y="436"/>
                      </a:lnTo>
                      <a:lnTo>
                        <a:pt x="17" y="438"/>
                      </a:lnTo>
                      <a:lnTo>
                        <a:pt x="15" y="440"/>
                      </a:lnTo>
                      <a:lnTo>
                        <a:pt x="19" y="449"/>
                      </a:lnTo>
                      <a:lnTo>
                        <a:pt x="23" y="449"/>
                      </a:lnTo>
                      <a:lnTo>
                        <a:pt x="30" y="455"/>
                      </a:lnTo>
                      <a:lnTo>
                        <a:pt x="36" y="457"/>
                      </a:lnTo>
                      <a:lnTo>
                        <a:pt x="38" y="459"/>
                      </a:lnTo>
                      <a:lnTo>
                        <a:pt x="36" y="461"/>
                      </a:lnTo>
                      <a:lnTo>
                        <a:pt x="38" y="463"/>
                      </a:lnTo>
                      <a:lnTo>
                        <a:pt x="40" y="461"/>
                      </a:lnTo>
                      <a:lnTo>
                        <a:pt x="40" y="459"/>
                      </a:lnTo>
                      <a:lnTo>
                        <a:pt x="42" y="457"/>
                      </a:lnTo>
                      <a:lnTo>
                        <a:pt x="45" y="459"/>
                      </a:lnTo>
                      <a:lnTo>
                        <a:pt x="45" y="461"/>
                      </a:lnTo>
                      <a:lnTo>
                        <a:pt x="49" y="466"/>
                      </a:lnTo>
                      <a:lnTo>
                        <a:pt x="51" y="463"/>
                      </a:lnTo>
                      <a:lnTo>
                        <a:pt x="51" y="466"/>
                      </a:lnTo>
                      <a:lnTo>
                        <a:pt x="55" y="463"/>
                      </a:lnTo>
                      <a:lnTo>
                        <a:pt x="59" y="459"/>
                      </a:lnTo>
                      <a:lnTo>
                        <a:pt x="61" y="459"/>
                      </a:lnTo>
                      <a:lnTo>
                        <a:pt x="64" y="457"/>
                      </a:lnTo>
                      <a:lnTo>
                        <a:pt x="64" y="457"/>
                      </a:lnTo>
                      <a:lnTo>
                        <a:pt x="66" y="459"/>
                      </a:lnTo>
                      <a:lnTo>
                        <a:pt x="68" y="461"/>
                      </a:lnTo>
                      <a:lnTo>
                        <a:pt x="74" y="453"/>
                      </a:lnTo>
                      <a:lnTo>
                        <a:pt x="74" y="451"/>
                      </a:lnTo>
                      <a:lnTo>
                        <a:pt x="70" y="447"/>
                      </a:lnTo>
                      <a:lnTo>
                        <a:pt x="76" y="451"/>
                      </a:lnTo>
                      <a:lnTo>
                        <a:pt x="80" y="447"/>
                      </a:lnTo>
                      <a:lnTo>
                        <a:pt x="78" y="445"/>
                      </a:lnTo>
                      <a:lnTo>
                        <a:pt x="83" y="442"/>
                      </a:lnTo>
                      <a:lnTo>
                        <a:pt x="80" y="440"/>
                      </a:lnTo>
                      <a:lnTo>
                        <a:pt x="85" y="438"/>
                      </a:lnTo>
                      <a:lnTo>
                        <a:pt x="87" y="438"/>
                      </a:lnTo>
                      <a:lnTo>
                        <a:pt x="89" y="436"/>
                      </a:lnTo>
                      <a:lnTo>
                        <a:pt x="85" y="432"/>
                      </a:lnTo>
                      <a:lnTo>
                        <a:pt x="87" y="430"/>
                      </a:lnTo>
                      <a:lnTo>
                        <a:pt x="83" y="426"/>
                      </a:lnTo>
                      <a:lnTo>
                        <a:pt x="80" y="423"/>
                      </a:lnTo>
                      <a:lnTo>
                        <a:pt x="80" y="419"/>
                      </a:lnTo>
                      <a:lnTo>
                        <a:pt x="83" y="421"/>
                      </a:lnTo>
                      <a:lnTo>
                        <a:pt x="87" y="426"/>
                      </a:lnTo>
                      <a:lnTo>
                        <a:pt x="87" y="430"/>
                      </a:lnTo>
                      <a:lnTo>
                        <a:pt x="89" y="432"/>
                      </a:lnTo>
                      <a:lnTo>
                        <a:pt x="91" y="432"/>
                      </a:lnTo>
                      <a:lnTo>
                        <a:pt x="91" y="434"/>
                      </a:lnTo>
                      <a:lnTo>
                        <a:pt x="93" y="436"/>
                      </a:lnTo>
                      <a:lnTo>
                        <a:pt x="97" y="434"/>
                      </a:lnTo>
                      <a:lnTo>
                        <a:pt x="95" y="432"/>
                      </a:lnTo>
                      <a:lnTo>
                        <a:pt x="93" y="432"/>
                      </a:lnTo>
                      <a:lnTo>
                        <a:pt x="95" y="430"/>
                      </a:lnTo>
                      <a:lnTo>
                        <a:pt x="97" y="432"/>
                      </a:lnTo>
                      <a:lnTo>
                        <a:pt x="99" y="434"/>
                      </a:lnTo>
                      <a:lnTo>
                        <a:pt x="104" y="428"/>
                      </a:lnTo>
                      <a:lnTo>
                        <a:pt x="104" y="423"/>
                      </a:lnTo>
                      <a:lnTo>
                        <a:pt x="104" y="421"/>
                      </a:lnTo>
                      <a:lnTo>
                        <a:pt x="101" y="419"/>
                      </a:lnTo>
                      <a:lnTo>
                        <a:pt x="99" y="417"/>
                      </a:lnTo>
                      <a:lnTo>
                        <a:pt x="101" y="415"/>
                      </a:lnTo>
                      <a:lnTo>
                        <a:pt x="101" y="415"/>
                      </a:lnTo>
                      <a:lnTo>
                        <a:pt x="104" y="415"/>
                      </a:lnTo>
                      <a:lnTo>
                        <a:pt x="106" y="413"/>
                      </a:lnTo>
                      <a:lnTo>
                        <a:pt x="104" y="411"/>
                      </a:lnTo>
                      <a:lnTo>
                        <a:pt x="104" y="407"/>
                      </a:lnTo>
                      <a:lnTo>
                        <a:pt x="106" y="404"/>
                      </a:lnTo>
                      <a:lnTo>
                        <a:pt x="110" y="407"/>
                      </a:lnTo>
                      <a:lnTo>
                        <a:pt x="106" y="411"/>
                      </a:lnTo>
                      <a:lnTo>
                        <a:pt x="108" y="415"/>
                      </a:lnTo>
                      <a:lnTo>
                        <a:pt x="106" y="419"/>
                      </a:lnTo>
                      <a:lnTo>
                        <a:pt x="108" y="421"/>
                      </a:lnTo>
                      <a:lnTo>
                        <a:pt x="110" y="426"/>
                      </a:lnTo>
                      <a:lnTo>
                        <a:pt x="114" y="430"/>
                      </a:lnTo>
                      <a:lnTo>
                        <a:pt x="118" y="428"/>
                      </a:lnTo>
                      <a:lnTo>
                        <a:pt x="120" y="430"/>
                      </a:lnTo>
                      <a:lnTo>
                        <a:pt x="118" y="432"/>
                      </a:lnTo>
                      <a:lnTo>
                        <a:pt x="120" y="434"/>
                      </a:lnTo>
                      <a:lnTo>
                        <a:pt x="125" y="438"/>
                      </a:lnTo>
                      <a:lnTo>
                        <a:pt x="127" y="434"/>
                      </a:lnTo>
                      <a:lnTo>
                        <a:pt x="125" y="421"/>
                      </a:lnTo>
                      <a:lnTo>
                        <a:pt x="123" y="415"/>
                      </a:lnTo>
                      <a:lnTo>
                        <a:pt x="125" y="413"/>
                      </a:lnTo>
                      <a:lnTo>
                        <a:pt x="127" y="411"/>
                      </a:lnTo>
                      <a:lnTo>
                        <a:pt x="125" y="407"/>
                      </a:lnTo>
                      <a:lnTo>
                        <a:pt x="125" y="404"/>
                      </a:lnTo>
                      <a:lnTo>
                        <a:pt x="131" y="404"/>
                      </a:lnTo>
                      <a:lnTo>
                        <a:pt x="133" y="400"/>
                      </a:lnTo>
                      <a:lnTo>
                        <a:pt x="133" y="396"/>
                      </a:lnTo>
                      <a:lnTo>
                        <a:pt x="135" y="390"/>
                      </a:lnTo>
                      <a:lnTo>
                        <a:pt x="133" y="385"/>
                      </a:lnTo>
                      <a:lnTo>
                        <a:pt x="131" y="377"/>
                      </a:lnTo>
                      <a:lnTo>
                        <a:pt x="129" y="371"/>
                      </a:lnTo>
                      <a:lnTo>
                        <a:pt x="129" y="367"/>
                      </a:lnTo>
                      <a:lnTo>
                        <a:pt x="137" y="364"/>
                      </a:lnTo>
                      <a:lnTo>
                        <a:pt x="137" y="358"/>
                      </a:lnTo>
                      <a:lnTo>
                        <a:pt x="139" y="352"/>
                      </a:lnTo>
                      <a:lnTo>
                        <a:pt x="133" y="345"/>
                      </a:lnTo>
                      <a:lnTo>
                        <a:pt x="127" y="343"/>
                      </a:lnTo>
                      <a:lnTo>
                        <a:pt x="127" y="335"/>
                      </a:lnTo>
                      <a:lnTo>
                        <a:pt x="127" y="329"/>
                      </a:lnTo>
                      <a:lnTo>
                        <a:pt x="127" y="320"/>
                      </a:lnTo>
                      <a:lnTo>
                        <a:pt x="125" y="314"/>
                      </a:lnTo>
                      <a:lnTo>
                        <a:pt x="127" y="308"/>
                      </a:lnTo>
                      <a:lnTo>
                        <a:pt x="125" y="297"/>
                      </a:lnTo>
                      <a:lnTo>
                        <a:pt x="123" y="286"/>
                      </a:lnTo>
                      <a:lnTo>
                        <a:pt x="125" y="278"/>
                      </a:lnTo>
                      <a:lnTo>
                        <a:pt x="129" y="270"/>
                      </a:lnTo>
                      <a:lnTo>
                        <a:pt x="133" y="267"/>
                      </a:lnTo>
                      <a:lnTo>
                        <a:pt x="139" y="270"/>
                      </a:lnTo>
                      <a:lnTo>
                        <a:pt x="146" y="270"/>
                      </a:lnTo>
                      <a:lnTo>
                        <a:pt x="150" y="265"/>
                      </a:lnTo>
                      <a:lnTo>
                        <a:pt x="148" y="257"/>
                      </a:lnTo>
                      <a:lnTo>
                        <a:pt x="146" y="255"/>
                      </a:lnTo>
                      <a:lnTo>
                        <a:pt x="148" y="248"/>
                      </a:lnTo>
                      <a:lnTo>
                        <a:pt x="154" y="234"/>
                      </a:lnTo>
                      <a:lnTo>
                        <a:pt x="154" y="223"/>
                      </a:lnTo>
                      <a:lnTo>
                        <a:pt x="156" y="215"/>
                      </a:lnTo>
                      <a:lnTo>
                        <a:pt x="158" y="208"/>
                      </a:lnTo>
                      <a:lnTo>
                        <a:pt x="158" y="204"/>
                      </a:lnTo>
                      <a:lnTo>
                        <a:pt x="154" y="200"/>
                      </a:lnTo>
                      <a:lnTo>
                        <a:pt x="154" y="196"/>
                      </a:lnTo>
                      <a:lnTo>
                        <a:pt x="160" y="194"/>
                      </a:lnTo>
                      <a:lnTo>
                        <a:pt x="169" y="192"/>
                      </a:lnTo>
                      <a:lnTo>
                        <a:pt x="171" y="189"/>
                      </a:lnTo>
                      <a:lnTo>
                        <a:pt x="171" y="185"/>
                      </a:lnTo>
                      <a:lnTo>
                        <a:pt x="177" y="175"/>
                      </a:lnTo>
                      <a:lnTo>
                        <a:pt x="184" y="168"/>
                      </a:lnTo>
                      <a:lnTo>
                        <a:pt x="184" y="162"/>
                      </a:lnTo>
                      <a:lnTo>
                        <a:pt x="182" y="158"/>
                      </a:lnTo>
                      <a:lnTo>
                        <a:pt x="179" y="154"/>
                      </a:lnTo>
                      <a:lnTo>
                        <a:pt x="179" y="145"/>
                      </a:lnTo>
                      <a:lnTo>
                        <a:pt x="182" y="143"/>
                      </a:lnTo>
                      <a:lnTo>
                        <a:pt x="186" y="141"/>
                      </a:lnTo>
                      <a:lnTo>
                        <a:pt x="186" y="135"/>
                      </a:lnTo>
                      <a:lnTo>
                        <a:pt x="188" y="135"/>
                      </a:lnTo>
                      <a:lnTo>
                        <a:pt x="192" y="128"/>
                      </a:lnTo>
                      <a:lnTo>
                        <a:pt x="196" y="124"/>
                      </a:lnTo>
                      <a:lnTo>
                        <a:pt x="201" y="126"/>
                      </a:lnTo>
                      <a:lnTo>
                        <a:pt x="203" y="128"/>
                      </a:lnTo>
                      <a:lnTo>
                        <a:pt x="205" y="128"/>
                      </a:lnTo>
                      <a:lnTo>
                        <a:pt x="207" y="126"/>
                      </a:lnTo>
                      <a:lnTo>
                        <a:pt x="205" y="122"/>
                      </a:lnTo>
                      <a:lnTo>
                        <a:pt x="207" y="120"/>
                      </a:lnTo>
                      <a:lnTo>
                        <a:pt x="207" y="118"/>
                      </a:lnTo>
                      <a:lnTo>
                        <a:pt x="209" y="116"/>
                      </a:lnTo>
                      <a:lnTo>
                        <a:pt x="205" y="109"/>
                      </a:lnTo>
                      <a:lnTo>
                        <a:pt x="207" y="109"/>
                      </a:lnTo>
                      <a:lnTo>
                        <a:pt x="213" y="109"/>
                      </a:lnTo>
                      <a:lnTo>
                        <a:pt x="217" y="107"/>
                      </a:lnTo>
                      <a:lnTo>
                        <a:pt x="224" y="107"/>
                      </a:lnTo>
                      <a:lnTo>
                        <a:pt x="228" y="111"/>
                      </a:lnTo>
                      <a:lnTo>
                        <a:pt x="232" y="111"/>
                      </a:lnTo>
                      <a:lnTo>
                        <a:pt x="236" y="114"/>
                      </a:lnTo>
                      <a:lnTo>
                        <a:pt x="238" y="114"/>
                      </a:lnTo>
                      <a:lnTo>
                        <a:pt x="238" y="114"/>
                      </a:lnTo>
                      <a:lnTo>
                        <a:pt x="238" y="109"/>
                      </a:lnTo>
                      <a:lnTo>
                        <a:pt x="236" y="105"/>
                      </a:lnTo>
                      <a:lnTo>
                        <a:pt x="238" y="99"/>
                      </a:lnTo>
                      <a:lnTo>
                        <a:pt x="241" y="99"/>
                      </a:lnTo>
                      <a:lnTo>
                        <a:pt x="241" y="95"/>
                      </a:lnTo>
                      <a:lnTo>
                        <a:pt x="236" y="93"/>
                      </a:lnTo>
                      <a:lnTo>
                        <a:pt x="236" y="88"/>
                      </a:lnTo>
                      <a:lnTo>
                        <a:pt x="241" y="90"/>
                      </a:lnTo>
                      <a:lnTo>
                        <a:pt x="245" y="88"/>
                      </a:lnTo>
                      <a:lnTo>
                        <a:pt x="247" y="88"/>
                      </a:lnTo>
                      <a:lnTo>
                        <a:pt x="247" y="88"/>
                      </a:lnTo>
                      <a:lnTo>
                        <a:pt x="247" y="86"/>
                      </a:lnTo>
                      <a:lnTo>
                        <a:pt x="249" y="88"/>
                      </a:lnTo>
                      <a:lnTo>
                        <a:pt x="251" y="86"/>
                      </a:lnTo>
                      <a:lnTo>
                        <a:pt x="249" y="84"/>
                      </a:lnTo>
                      <a:lnTo>
                        <a:pt x="251" y="80"/>
                      </a:lnTo>
                      <a:lnTo>
                        <a:pt x="253" y="78"/>
                      </a:lnTo>
                      <a:lnTo>
                        <a:pt x="257" y="78"/>
                      </a:lnTo>
                      <a:lnTo>
                        <a:pt x="260" y="82"/>
                      </a:lnTo>
                      <a:lnTo>
                        <a:pt x="268" y="90"/>
                      </a:lnTo>
                      <a:lnTo>
                        <a:pt x="270" y="95"/>
                      </a:lnTo>
                      <a:lnTo>
                        <a:pt x="272" y="99"/>
                      </a:lnTo>
                      <a:lnTo>
                        <a:pt x="279" y="101"/>
                      </a:lnTo>
                      <a:lnTo>
                        <a:pt x="289" y="101"/>
                      </a:lnTo>
                      <a:lnTo>
                        <a:pt x="293" y="97"/>
                      </a:lnTo>
                      <a:lnTo>
                        <a:pt x="295" y="93"/>
                      </a:lnTo>
                      <a:lnTo>
                        <a:pt x="300" y="93"/>
                      </a:lnTo>
                      <a:lnTo>
                        <a:pt x="306" y="99"/>
                      </a:lnTo>
                      <a:lnTo>
                        <a:pt x="310" y="99"/>
                      </a:lnTo>
                      <a:lnTo>
                        <a:pt x="312" y="95"/>
                      </a:lnTo>
                      <a:lnTo>
                        <a:pt x="316" y="93"/>
                      </a:lnTo>
                      <a:lnTo>
                        <a:pt x="319" y="90"/>
                      </a:lnTo>
                      <a:lnTo>
                        <a:pt x="323" y="90"/>
                      </a:lnTo>
                      <a:lnTo>
                        <a:pt x="325" y="88"/>
                      </a:lnTo>
                      <a:lnTo>
                        <a:pt x="327" y="86"/>
                      </a:lnTo>
                      <a:lnTo>
                        <a:pt x="325" y="82"/>
                      </a:lnTo>
                      <a:lnTo>
                        <a:pt x="325" y="76"/>
                      </a:lnTo>
                      <a:lnTo>
                        <a:pt x="325" y="65"/>
                      </a:lnTo>
                      <a:lnTo>
                        <a:pt x="327" y="63"/>
                      </a:lnTo>
                      <a:lnTo>
                        <a:pt x="325" y="59"/>
                      </a:lnTo>
                      <a:lnTo>
                        <a:pt x="327" y="59"/>
                      </a:lnTo>
                      <a:lnTo>
                        <a:pt x="329" y="55"/>
                      </a:lnTo>
                      <a:lnTo>
                        <a:pt x="329" y="50"/>
                      </a:lnTo>
                      <a:lnTo>
                        <a:pt x="333" y="50"/>
                      </a:lnTo>
                      <a:lnTo>
                        <a:pt x="340" y="50"/>
                      </a:lnTo>
                      <a:lnTo>
                        <a:pt x="342" y="50"/>
                      </a:lnTo>
                      <a:lnTo>
                        <a:pt x="342" y="48"/>
                      </a:lnTo>
                      <a:lnTo>
                        <a:pt x="344" y="44"/>
                      </a:lnTo>
                      <a:lnTo>
                        <a:pt x="352" y="44"/>
                      </a:lnTo>
                      <a:lnTo>
                        <a:pt x="356" y="46"/>
                      </a:lnTo>
                      <a:lnTo>
                        <a:pt x="363" y="52"/>
                      </a:lnTo>
                      <a:lnTo>
                        <a:pt x="365" y="57"/>
                      </a:lnTo>
                      <a:lnTo>
                        <a:pt x="369" y="57"/>
                      </a:lnTo>
                      <a:lnTo>
                        <a:pt x="375" y="59"/>
                      </a:lnTo>
                      <a:lnTo>
                        <a:pt x="378" y="61"/>
                      </a:lnTo>
                      <a:lnTo>
                        <a:pt x="380" y="65"/>
                      </a:lnTo>
                      <a:lnTo>
                        <a:pt x="380" y="69"/>
                      </a:lnTo>
                      <a:lnTo>
                        <a:pt x="378" y="76"/>
                      </a:lnTo>
                      <a:lnTo>
                        <a:pt x="378" y="84"/>
                      </a:lnTo>
                      <a:lnTo>
                        <a:pt x="378" y="84"/>
                      </a:lnTo>
                      <a:close/>
                      <a:moveTo>
                        <a:pt x="19" y="430"/>
                      </a:moveTo>
                      <a:lnTo>
                        <a:pt x="21" y="432"/>
                      </a:lnTo>
                      <a:lnTo>
                        <a:pt x="19" y="432"/>
                      </a:lnTo>
                      <a:lnTo>
                        <a:pt x="19" y="430"/>
                      </a:lnTo>
                      <a:lnTo>
                        <a:pt x="19" y="430"/>
                      </a:lnTo>
                      <a:close/>
                      <a:moveTo>
                        <a:pt x="11" y="407"/>
                      </a:moveTo>
                      <a:lnTo>
                        <a:pt x="11" y="407"/>
                      </a:lnTo>
                      <a:lnTo>
                        <a:pt x="13" y="407"/>
                      </a:lnTo>
                      <a:lnTo>
                        <a:pt x="15" y="409"/>
                      </a:lnTo>
                      <a:lnTo>
                        <a:pt x="13" y="411"/>
                      </a:lnTo>
                      <a:lnTo>
                        <a:pt x="11" y="407"/>
                      </a:lnTo>
                      <a:lnTo>
                        <a:pt x="11" y="407"/>
                      </a:lnTo>
                      <a:close/>
                      <a:moveTo>
                        <a:pt x="17" y="398"/>
                      </a:moveTo>
                      <a:lnTo>
                        <a:pt x="17" y="402"/>
                      </a:lnTo>
                      <a:lnTo>
                        <a:pt x="15" y="402"/>
                      </a:lnTo>
                      <a:lnTo>
                        <a:pt x="17" y="398"/>
                      </a:lnTo>
                      <a:lnTo>
                        <a:pt x="17" y="398"/>
                      </a:lnTo>
                      <a:close/>
                      <a:moveTo>
                        <a:pt x="13" y="398"/>
                      </a:moveTo>
                      <a:lnTo>
                        <a:pt x="13" y="400"/>
                      </a:lnTo>
                      <a:lnTo>
                        <a:pt x="9" y="400"/>
                      </a:lnTo>
                      <a:lnTo>
                        <a:pt x="13" y="398"/>
                      </a:lnTo>
                      <a:lnTo>
                        <a:pt x="13" y="398"/>
                      </a:lnTo>
                      <a:close/>
                      <a:moveTo>
                        <a:pt x="7" y="381"/>
                      </a:moveTo>
                      <a:lnTo>
                        <a:pt x="2" y="379"/>
                      </a:lnTo>
                      <a:lnTo>
                        <a:pt x="7" y="377"/>
                      </a:lnTo>
                      <a:lnTo>
                        <a:pt x="7" y="377"/>
                      </a:lnTo>
                      <a:lnTo>
                        <a:pt x="7" y="381"/>
                      </a:lnTo>
                      <a:lnTo>
                        <a:pt x="7" y="381"/>
                      </a:lnTo>
                      <a:close/>
                      <a:moveTo>
                        <a:pt x="5" y="385"/>
                      </a:moveTo>
                      <a:lnTo>
                        <a:pt x="9" y="385"/>
                      </a:lnTo>
                      <a:lnTo>
                        <a:pt x="7" y="388"/>
                      </a:lnTo>
                      <a:lnTo>
                        <a:pt x="5" y="385"/>
                      </a:lnTo>
                      <a:lnTo>
                        <a:pt x="5" y="385"/>
                      </a:lnTo>
                      <a:close/>
                      <a:moveTo>
                        <a:pt x="13" y="390"/>
                      </a:moveTo>
                      <a:lnTo>
                        <a:pt x="13" y="390"/>
                      </a:lnTo>
                      <a:lnTo>
                        <a:pt x="15" y="392"/>
                      </a:lnTo>
                      <a:lnTo>
                        <a:pt x="15" y="396"/>
                      </a:lnTo>
                      <a:lnTo>
                        <a:pt x="13" y="390"/>
                      </a:lnTo>
                      <a:lnTo>
                        <a:pt x="13" y="390"/>
                      </a:lnTo>
                      <a:close/>
                      <a:moveTo>
                        <a:pt x="7" y="394"/>
                      </a:moveTo>
                      <a:lnTo>
                        <a:pt x="5" y="390"/>
                      </a:lnTo>
                      <a:lnTo>
                        <a:pt x="9" y="390"/>
                      </a:lnTo>
                      <a:lnTo>
                        <a:pt x="7" y="394"/>
                      </a:lnTo>
                      <a:lnTo>
                        <a:pt x="7" y="394"/>
                      </a:lnTo>
                      <a:close/>
                      <a:moveTo>
                        <a:pt x="5" y="371"/>
                      </a:moveTo>
                      <a:lnTo>
                        <a:pt x="0" y="373"/>
                      </a:lnTo>
                      <a:lnTo>
                        <a:pt x="2" y="375"/>
                      </a:lnTo>
                      <a:lnTo>
                        <a:pt x="5" y="373"/>
                      </a:lnTo>
                      <a:lnTo>
                        <a:pt x="5" y="371"/>
                      </a:lnTo>
                      <a:lnTo>
                        <a:pt x="5" y="371"/>
                      </a:lnTo>
                      <a:close/>
                      <a:moveTo>
                        <a:pt x="2" y="343"/>
                      </a:moveTo>
                      <a:lnTo>
                        <a:pt x="7" y="345"/>
                      </a:lnTo>
                      <a:lnTo>
                        <a:pt x="5" y="345"/>
                      </a:lnTo>
                      <a:lnTo>
                        <a:pt x="2" y="343"/>
                      </a:lnTo>
                      <a:lnTo>
                        <a:pt x="2" y="343"/>
                      </a:lnTo>
                      <a:close/>
                      <a:moveTo>
                        <a:pt x="5" y="337"/>
                      </a:moveTo>
                      <a:lnTo>
                        <a:pt x="9" y="339"/>
                      </a:lnTo>
                      <a:lnTo>
                        <a:pt x="7" y="341"/>
                      </a:lnTo>
                      <a:lnTo>
                        <a:pt x="5" y="337"/>
                      </a:lnTo>
                      <a:lnTo>
                        <a:pt x="5" y="337"/>
                      </a:lnTo>
                      <a:close/>
                      <a:moveTo>
                        <a:pt x="15" y="329"/>
                      </a:moveTo>
                      <a:lnTo>
                        <a:pt x="17" y="331"/>
                      </a:lnTo>
                      <a:lnTo>
                        <a:pt x="13" y="331"/>
                      </a:lnTo>
                      <a:lnTo>
                        <a:pt x="15" y="329"/>
                      </a:lnTo>
                      <a:lnTo>
                        <a:pt x="15" y="329"/>
                      </a:lnTo>
                      <a:close/>
                      <a:moveTo>
                        <a:pt x="19" y="326"/>
                      </a:moveTo>
                      <a:lnTo>
                        <a:pt x="21" y="326"/>
                      </a:lnTo>
                      <a:lnTo>
                        <a:pt x="23" y="329"/>
                      </a:lnTo>
                      <a:lnTo>
                        <a:pt x="19" y="331"/>
                      </a:lnTo>
                      <a:lnTo>
                        <a:pt x="19" y="326"/>
                      </a:lnTo>
                      <a:lnTo>
                        <a:pt x="19" y="326"/>
                      </a:lnTo>
                      <a:close/>
                      <a:moveTo>
                        <a:pt x="55" y="301"/>
                      </a:moveTo>
                      <a:lnTo>
                        <a:pt x="55" y="301"/>
                      </a:lnTo>
                      <a:lnTo>
                        <a:pt x="57" y="297"/>
                      </a:lnTo>
                      <a:lnTo>
                        <a:pt x="59" y="301"/>
                      </a:lnTo>
                      <a:lnTo>
                        <a:pt x="57" y="303"/>
                      </a:lnTo>
                      <a:lnTo>
                        <a:pt x="55" y="301"/>
                      </a:lnTo>
                      <a:lnTo>
                        <a:pt x="55" y="301"/>
                      </a:lnTo>
                      <a:close/>
                      <a:moveTo>
                        <a:pt x="55" y="295"/>
                      </a:moveTo>
                      <a:lnTo>
                        <a:pt x="55" y="295"/>
                      </a:lnTo>
                      <a:lnTo>
                        <a:pt x="53" y="295"/>
                      </a:lnTo>
                      <a:lnTo>
                        <a:pt x="51" y="291"/>
                      </a:lnTo>
                      <a:lnTo>
                        <a:pt x="55" y="291"/>
                      </a:lnTo>
                      <a:lnTo>
                        <a:pt x="55" y="295"/>
                      </a:lnTo>
                      <a:lnTo>
                        <a:pt x="55" y="295"/>
                      </a:lnTo>
                      <a:close/>
                      <a:moveTo>
                        <a:pt x="59" y="286"/>
                      </a:moveTo>
                      <a:lnTo>
                        <a:pt x="66" y="280"/>
                      </a:lnTo>
                      <a:lnTo>
                        <a:pt x="68" y="282"/>
                      </a:lnTo>
                      <a:lnTo>
                        <a:pt x="64" y="286"/>
                      </a:lnTo>
                      <a:lnTo>
                        <a:pt x="59" y="286"/>
                      </a:lnTo>
                      <a:lnTo>
                        <a:pt x="59" y="286"/>
                      </a:lnTo>
                      <a:close/>
                      <a:moveTo>
                        <a:pt x="59" y="293"/>
                      </a:moveTo>
                      <a:lnTo>
                        <a:pt x="64" y="289"/>
                      </a:lnTo>
                      <a:lnTo>
                        <a:pt x="68" y="289"/>
                      </a:lnTo>
                      <a:lnTo>
                        <a:pt x="68" y="286"/>
                      </a:lnTo>
                      <a:lnTo>
                        <a:pt x="72" y="286"/>
                      </a:lnTo>
                      <a:lnTo>
                        <a:pt x="72" y="289"/>
                      </a:lnTo>
                      <a:lnTo>
                        <a:pt x="70" y="293"/>
                      </a:lnTo>
                      <a:lnTo>
                        <a:pt x="66" y="293"/>
                      </a:lnTo>
                      <a:lnTo>
                        <a:pt x="64" y="293"/>
                      </a:lnTo>
                      <a:lnTo>
                        <a:pt x="59" y="293"/>
                      </a:lnTo>
                      <a:lnTo>
                        <a:pt x="59" y="293"/>
                      </a:lnTo>
                      <a:close/>
                      <a:moveTo>
                        <a:pt x="112" y="236"/>
                      </a:moveTo>
                      <a:lnTo>
                        <a:pt x="114" y="234"/>
                      </a:lnTo>
                      <a:lnTo>
                        <a:pt x="118" y="234"/>
                      </a:lnTo>
                      <a:lnTo>
                        <a:pt x="114" y="238"/>
                      </a:lnTo>
                      <a:lnTo>
                        <a:pt x="112" y="236"/>
                      </a:lnTo>
                      <a:lnTo>
                        <a:pt x="112" y="236"/>
                      </a:lnTo>
                      <a:close/>
                      <a:moveTo>
                        <a:pt x="108" y="246"/>
                      </a:moveTo>
                      <a:lnTo>
                        <a:pt x="106" y="244"/>
                      </a:lnTo>
                      <a:lnTo>
                        <a:pt x="104" y="244"/>
                      </a:lnTo>
                      <a:lnTo>
                        <a:pt x="106" y="240"/>
                      </a:lnTo>
                      <a:lnTo>
                        <a:pt x="112" y="240"/>
                      </a:lnTo>
                      <a:lnTo>
                        <a:pt x="114" y="240"/>
                      </a:lnTo>
                      <a:lnTo>
                        <a:pt x="110" y="244"/>
                      </a:lnTo>
                      <a:lnTo>
                        <a:pt x="108" y="246"/>
                      </a:lnTo>
                      <a:lnTo>
                        <a:pt x="108" y="246"/>
                      </a:lnTo>
                      <a:close/>
                      <a:moveTo>
                        <a:pt x="118" y="213"/>
                      </a:moveTo>
                      <a:lnTo>
                        <a:pt x="118" y="215"/>
                      </a:lnTo>
                      <a:lnTo>
                        <a:pt x="118" y="217"/>
                      </a:lnTo>
                      <a:lnTo>
                        <a:pt x="118" y="219"/>
                      </a:lnTo>
                      <a:lnTo>
                        <a:pt x="116" y="217"/>
                      </a:lnTo>
                      <a:lnTo>
                        <a:pt x="118" y="213"/>
                      </a:lnTo>
                      <a:lnTo>
                        <a:pt x="118" y="213"/>
                      </a:lnTo>
                      <a:close/>
                      <a:moveTo>
                        <a:pt x="125" y="206"/>
                      </a:moveTo>
                      <a:lnTo>
                        <a:pt x="127" y="204"/>
                      </a:lnTo>
                      <a:lnTo>
                        <a:pt x="131" y="204"/>
                      </a:lnTo>
                      <a:lnTo>
                        <a:pt x="127" y="208"/>
                      </a:lnTo>
                      <a:lnTo>
                        <a:pt x="125" y="206"/>
                      </a:lnTo>
                      <a:lnTo>
                        <a:pt x="125" y="206"/>
                      </a:lnTo>
                      <a:close/>
                      <a:moveTo>
                        <a:pt x="123" y="198"/>
                      </a:moveTo>
                      <a:lnTo>
                        <a:pt x="127" y="194"/>
                      </a:lnTo>
                      <a:lnTo>
                        <a:pt x="127" y="198"/>
                      </a:lnTo>
                      <a:lnTo>
                        <a:pt x="125" y="204"/>
                      </a:lnTo>
                      <a:lnTo>
                        <a:pt x="123" y="198"/>
                      </a:lnTo>
                      <a:lnTo>
                        <a:pt x="123" y="198"/>
                      </a:lnTo>
                      <a:close/>
                      <a:moveTo>
                        <a:pt x="148" y="162"/>
                      </a:moveTo>
                      <a:lnTo>
                        <a:pt x="148" y="160"/>
                      </a:lnTo>
                      <a:lnTo>
                        <a:pt x="150" y="160"/>
                      </a:lnTo>
                      <a:lnTo>
                        <a:pt x="150" y="164"/>
                      </a:lnTo>
                      <a:lnTo>
                        <a:pt x="148" y="162"/>
                      </a:lnTo>
                      <a:lnTo>
                        <a:pt x="148" y="162"/>
                      </a:lnTo>
                      <a:close/>
                      <a:moveTo>
                        <a:pt x="123" y="141"/>
                      </a:moveTo>
                      <a:lnTo>
                        <a:pt x="125" y="143"/>
                      </a:lnTo>
                      <a:lnTo>
                        <a:pt x="125" y="145"/>
                      </a:lnTo>
                      <a:lnTo>
                        <a:pt x="123" y="145"/>
                      </a:lnTo>
                      <a:lnTo>
                        <a:pt x="123" y="141"/>
                      </a:lnTo>
                      <a:lnTo>
                        <a:pt x="123" y="141"/>
                      </a:lnTo>
                      <a:close/>
                      <a:moveTo>
                        <a:pt x="129" y="133"/>
                      </a:moveTo>
                      <a:lnTo>
                        <a:pt x="125" y="137"/>
                      </a:lnTo>
                      <a:lnTo>
                        <a:pt x="125" y="133"/>
                      </a:lnTo>
                      <a:lnTo>
                        <a:pt x="129" y="126"/>
                      </a:lnTo>
                      <a:lnTo>
                        <a:pt x="129" y="133"/>
                      </a:lnTo>
                      <a:lnTo>
                        <a:pt x="129" y="133"/>
                      </a:lnTo>
                      <a:close/>
                      <a:moveTo>
                        <a:pt x="133" y="128"/>
                      </a:moveTo>
                      <a:lnTo>
                        <a:pt x="131" y="126"/>
                      </a:lnTo>
                      <a:lnTo>
                        <a:pt x="133" y="124"/>
                      </a:lnTo>
                      <a:lnTo>
                        <a:pt x="135" y="126"/>
                      </a:lnTo>
                      <a:lnTo>
                        <a:pt x="133" y="128"/>
                      </a:lnTo>
                      <a:lnTo>
                        <a:pt x="133" y="128"/>
                      </a:lnTo>
                      <a:close/>
                      <a:moveTo>
                        <a:pt x="144" y="120"/>
                      </a:moveTo>
                      <a:lnTo>
                        <a:pt x="144" y="124"/>
                      </a:lnTo>
                      <a:lnTo>
                        <a:pt x="137" y="128"/>
                      </a:lnTo>
                      <a:lnTo>
                        <a:pt x="137" y="122"/>
                      </a:lnTo>
                      <a:lnTo>
                        <a:pt x="144" y="120"/>
                      </a:lnTo>
                      <a:lnTo>
                        <a:pt x="144" y="120"/>
                      </a:lnTo>
                      <a:close/>
                      <a:moveTo>
                        <a:pt x="150" y="111"/>
                      </a:moveTo>
                      <a:lnTo>
                        <a:pt x="152" y="107"/>
                      </a:lnTo>
                      <a:lnTo>
                        <a:pt x="156" y="111"/>
                      </a:lnTo>
                      <a:lnTo>
                        <a:pt x="150" y="111"/>
                      </a:lnTo>
                      <a:lnTo>
                        <a:pt x="150" y="111"/>
                      </a:lnTo>
                      <a:close/>
                      <a:moveTo>
                        <a:pt x="156" y="114"/>
                      </a:moveTo>
                      <a:lnTo>
                        <a:pt x="156" y="120"/>
                      </a:lnTo>
                      <a:lnTo>
                        <a:pt x="152" y="118"/>
                      </a:lnTo>
                      <a:lnTo>
                        <a:pt x="146" y="122"/>
                      </a:lnTo>
                      <a:lnTo>
                        <a:pt x="148" y="118"/>
                      </a:lnTo>
                      <a:lnTo>
                        <a:pt x="156" y="114"/>
                      </a:lnTo>
                      <a:lnTo>
                        <a:pt x="156" y="114"/>
                      </a:lnTo>
                      <a:close/>
                      <a:moveTo>
                        <a:pt x="158" y="93"/>
                      </a:moveTo>
                      <a:lnTo>
                        <a:pt x="160" y="99"/>
                      </a:lnTo>
                      <a:lnTo>
                        <a:pt x="160" y="105"/>
                      </a:lnTo>
                      <a:lnTo>
                        <a:pt x="154" y="107"/>
                      </a:lnTo>
                      <a:lnTo>
                        <a:pt x="152" y="105"/>
                      </a:lnTo>
                      <a:lnTo>
                        <a:pt x="158" y="101"/>
                      </a:lnTo>
                      <a:lnTo>
                        <a:pt x="154" y="101"/>
                      </a:lnTo>
                      <a:lnTo>
                        <a:pt x="150" y="105"/>
                      </a:lnTo>
                      <a:lnTo>
                        <a:pt x="148" y="103"/>
                      </a:lnTo>
                      <a:lnTo>
                        <a:pt x="150" y="99"/>
                      </a:lnTo>
                      <a:lnTo>
                        <a:pt x="154" y="99"/>
                      </a:lnTo>
                      <a:lnTo>
                        <a:pt x="156" y="97"/>
                      </a:lnTo>
                      <a:lnTo>
                        <a:pt x="156" y="95"/>
                      </a:lnTo>
                      <a:lnTo>
                        <a:pt x="158" y="93"/>
                      </a:lnTo>
                      <a:lnTo>
                        <a:pt x="158" y="93"/>
                      </a:lnTo>
                      <a:close/>
                      <a:moveTo>
                        <a:pt x="163" y="97"/>
                      </a:moveTo>
                      <a:lnTo>
                        <a:pt x="160" y="95"/>
                      </a:lnTo>
                      <a:lnTo>
                        <a:pt x="160" y="88"/>
                      </a:lnTo>
                      <a:lnTo>
                        <a:pt x="167" y="84"/>
                      </a:lnTo>
                      <a:lnTo>
                        <a:pt x="167" y="80"/>
                      </a:lnTo>
                      <a:lnTo>
                        <a:pt x="171" y="78"/>
                      </a:lnTo>
                      <a:lnTo>
                        <a:pt x="173" y="82"/>
                      </a:lnTo>
                      <a:lnTo>
                        <a:pt x="169" y="86"/>
                      </a:lnTo>
                      <a:lnTo>
                        <a:pt x="169" y="90"/>
                      </a:lnTo>
                      <a:lnTo>
                        <a:pt x="163" y="97"/>
                      </a:lnTo>
                      <a:lnTo>
                        <a:pt x="163" y="97"/>
                      </a:lnTo>
                      <a:close/>
                      <a:moveTo>
                        <a:pt x="175" y="99"/>
                      </a:moveTo>
                      <a:lnTo>
                        <a:pt x="182" y="103"/>
                      </a:lnTo>
                      <a:lnTo>
                        <a:pt x="175" y="109"/>
                      </a:lnTo>
                      <a:lnTo>
                        <a:pt x="169" y="114"/>
                      </a:lnTo>
                      <a:lnTo>
                        <a:pt x="169" y="116"/>
                      </a:lnTo>
                      <a:lnTo>
                        <a:pt x="165" y="116"/>
                      </a:lnTo>
                      <a:lnTo>
                        <a:pt x="165" y="111"/>
                      </a:lnTo>
                      <a:lnTo>
                        <a:pt x="160" y="118"/>
                      </a:lnTo>
                      <a:lnTo>
                        <a:pt x="158" y="118"/>
                      </a:lnTo>
                      <a:lnTo>
                        <a:pt x="158" y="111"/>
                      </a:lnTo>
                      <a:lnTo>
                        <a:pt x="160" y="111"/>
                      </a:lnTo>
                      <a:lnTo>
                        <a:pt x="160" y="107"/>
                      </a:lnTo>
                      <a:lnTo>
                        <a:pt x="163" y="105"/>
                      </a:lnTo>
                      <a:lnTo>
                        <a:pt x="163" y="101"/>
                      </a:lnTo>
                      <a:lnTo>
                        <a:pt x="169" y="93"/>
                      </a:lnTo>
                      <a:lnTo>
                        <a:pt x="167" y="103"/>
                      </a:lnTo>
                      <a:lnTo>
                        <a:pt x="167" y="107"/>
                      </a:lnTo>
                      <a:lnTo>
                        <a:pt x="169" y="103"/>
                      </a:lnTo>
                      <a:lnTo>
                        <a:pt x="175" y="103"/>
                      </a:lnTo>
                      <a:lnTo>
                        <a:pt x="173" y="99"/>
                      </a:lnTo>
                      <a:lnTo>
                        <a:pt x="173" y="97"/>
                      </a:lnTo>
                      <a:lnTo>
                        <a:pt x="175" y="99"/>
                      </a:lnTo>
                      <a:lnTo>
                        <a:pt x="175" y="99"/>
                      </a:lnTo>
                      <a:close/>
                      <a:moveTo>
                        <a:pt x="175" y="95"/>
                      </a:moveTo>
                      <a:lnTo>
                        <a:pt x="173" y="93"/>
                      </a:lnTo>
                      <a:lnTo>
                        <a:pt x="177" y="90"/>
                      </a:lnTo>
                      <a:lnTo>
                        <a:pt x="182" y="93"/>
                      </a:lnTo>
                      <a:lnTo>
                        <a:pt x="182" y="97"/>
                      </a:lnTo>
                      <a:lnTo>
                        <a:pt x="175" y="95"/>
                      </a:lnTo>
                      <a:lnTo>
                        <a:pt x="175" y="95"/>
                      </a:lnTo>
                      <a:close/>
                      <a:moveTo>
                        <a:pt x="186" y="99"/>
                      </a:moveTo>
                      <a:lnTo>
                        <a:pt x="188" y="95"/>
                      </a:lnTo>
                      <a:lnTo>
                        <a:pt x="190" y="99"/>
                      </a:lnTo>
                      <a:lnTo>
                        <a:pt x="186" y="99"/>
                      </a:lnTo>
                      <a:lnTo>
                        <a:pt x="186" y="99"/>
                      </a:lnTo>
                      <a:close/>
                      <a:moveTo>
                        <a:pt x="201" y="78"/>
                      </a:moveTo>
                      <a:lnTo>
                        <a:pt x="198" y="80"/>
                      </a:lnTo>
                      <a:lnTo>
                        <a:pt x="201" y="84"/>
                      </a:lnTo>
                      <a:lnTo>
                        <a:pt x="196" y="84"/>
                      </a:lnTo>
                      <a:lnTo>
                        <a:pt x="194" y="86"/>
                      </a:lnTo>
                      <a:lnTo>
                        <a:pt x="190" y="86"/>
                      </a:lnTo>
                      <a:lnTo>
                        <a:pt x="188" y="90"/>
                      </a:lnTo>
                      <a:lnTo>
                        <a:pt x="186" y="90"/>
                      </a:lnTo>
                      <a:lnTo>
                        <a:pt x="186" y="88"/>
                      </a:lnTo>
                      <a:lnTo>
                        <a:pt x="184" y="86"/>
                      </a:lnTo>
                      <a:lnTo>
                        <a:pt x="186" y="82"/>
                      </a:lnTo>
                      <a:lnTo>
                        <a:pt x="182" y="82"/>
                      </a:lnTo>
                      <a:lnTo>
                        <a:pt x="184" y="78"/>
                      </a:lnTo>
                      <a:lnTo>
                        <a:pt x="190" y="78"/>
                      </a:lnTo>
                      <a:lnTo>
                        <a:pt x="184" y="76"/>
                      </a:lnTo>
                      <a:lnTo>
                        <a:pt x="188" y="71"/>
                      </a:lnTo>
                      <a:lnTo>
                        <a:pt x="190" y="74"/>
                      </a:lnTo>
                      <a:lnTo>
                        <a:pt x="190" y="69"/>
                      </a:lnTo>
                      <a:lnTo>
                        <a:pt x="194" y="69"/>
                      </a:lnTo>
                      <a:lnTo>
                        <a:pt x="196" y="74"/>
                      </a:lnTo>
                      <a:lnTo>
                        <a:pt x="198" y="74"/>
                      </a:lnTo>
                      <a:lnTo>
                        <a:pt x="201" y="78"/>
                      </a:lnTo>
                      <a:lnTo>
                        <a:pt x="201" y="78"/>
                      </a:lnTo>
                      <a:close/>
                      <a:moveTo>
                        <a:pt x="201" y="67"/>
                      </a:moveTo>
                      <a:lnTo>
                        <a:pt x="205" y="65"/>
                      </a:lnTo>
                      <a:lnTo>
                        <a:pt x="205" y="63"/>
                      </a:lnTo>
                      <a:lnTo>
                        <a:pt x="209" y="63"/>
                      </a:lnTo>
                      <a:lnTo>
                        <a:pt x="213" y="59"/>
                      </a:lnTo>
                      <a:lnTo>
                        <a:pt x="215" y="63"/>
                      </a:lnTo>
                      <a:lnTo>
                        <a:pt x="213" y="67"/>
                      </a:lnTo>
                      <a:lnTo>
                        <a:pt x="213" y="69"/>
                      </a:lnTo>
                      <a:lnTo>
                        <a:pt x="207" y="69"/>
                      </a:lnTo>
                      <a:lnTo>
                        <a:pt x="205" y="71"/>
                      </a:lnTo>
                      <a:lnTo>
                        <a:pt x="201" y="67"/>
                      </a:lnTo>
                      <a:lnTo>
                        <a:pt x="201" y="67"/>
                      </a:lnTo>
                      <a:close/>
                      <a:moveTo>
                        <a:pt x="215" y="44"/>
                      </a:moveTo>
                      <a:lnTo>
                        <a:pt x="215" y="42"/>
                      </a:lnTo>
                      <a:lnTo>
                        <a:pt x="217" y="40"/>
                      </a:lnTo>
                      <a:lnTo>
                        <a:pt x="215" y="44"/>
                      </a:lnTo>
                      <a:lnTo>
                        <a:pt x="215" y="44"/>
                      </a:lnTo>
                      <a:close/>
                      <a:moveTo>
                        <a:pt x="209" y="52"/>
                      </a:moveTo>
                      <a:lnTo>
                        <a:pt x="209" y="48"/>
                      </a:lnTo>
                      <a:lnTo>
                        <a:pt x="213" y="46"/>
                      </a:lnTo>
                      <a:lnTo>
                        <a:pt x="213" y="48"/>
                      </a:lnTo>
                      <a:lnTo>
                        <a:pt x="213" y="48"/>
                      </a:lnTo>
                      <a:lnTo>
                        <a:pt x="209" y="52"/>
                      </a:lnTo>
                      <a:lnTo>
                        <a:pt x="209" y="52"/>
                      </a:lnTo>
                      <a:close/>
                      <a:moveTo>
                        <a:pt x="222" y="59"/>
                      </a:moveTo>
                      <a:lnTo>
                        <a:pt x="224" y="55"/>
                      </a:lnTo>
                      <a:lnTo>
                        <a:pt x="226" y="57"/>
                      </a:lnTo>
                      <a:lnTo>
                        <a:pt x="222" y="59"/>
                      </a:lnTo>
                      <a:lnTo>
                        <a:pt x="222" y="59"/>
                      </a:lnTo>
                      <a:close/>
                      <a:moveTo>
                        <a:pt x="219" y="59"/>
                      </a:moveTo>
                      <a:lnTo>
                        <a:pt x="219" y="59"/>
                      </a:lnTo>
                      <a:lnTo>
                        <a:pt x="215" y="59"/>
                      </a:lnTo>
                      <a:lnTo>
                        <a:pt x="211" y="55"/>
                      </a:lnTo>
                      <a:lnTo>
                        <a:pt x="217" y="50"/>
                      </a:lnTo>
                      <a:lnTo>
                        <a:pt x="219" y="52"/>
                      </a:lnTo>
                      <a:lnTo>
                        <a:pt x="222" y="50"/>
                      </a:lnTo>
                      <a:lnTo>
                        <a:pt x="222" y="52"/>
                      </a:lnTo>
                      <a:lnTo>
                        <a:pt x="219" y="55"/>
                      </a:lnTo>
                      <a:lnTo>
                        <a:pt x="219" y="59"/>
                      </a:lnTo>
                      <a:lnTo>
                        <a:pt x="219" y="59"/>
                      </a:lnTo>
                      <a:close/>
                      <a:moveTo>
                        <a:pt x="230" y="48"/>
                      </a:moveTo>
                      <a:lnTo>
                        <a:pt x="228" y="50"/>
                      </a:lnTo>
                      <a:lnTo>
                        <a:pt x="224" y="48"/>
                      </a:lnTo>
                      <a:lnTo>
                        <a:pt x="224" y="44"/>
                      </a:lnTo>
                      <a:lnTo>
                        <a:pt x="222" y="40"/>
                      </a:lnTo>
                      <a:lnTo>
                        <a:pt x="226" y="38"/>
                      </a:lnTo>
                      <a:lnTo>
                        <a:pt x="226" y="44"/>
                      </a:lnTo>
                      <a:lnTo>
                        <a:pt x="230" y="46"/>
                      </a:lnTo>
                      <a:lnTo>
                        <a:pt x="230" y="48"/>
                      </a:lnTo>
                      <a:lnTo>
                        <a:pt x="230" y="48"/>
                      </a:lnTo>
                      <a:close/>
                      <a:moveTo>
                        <a:pt x="241" y="55"/>
                      </a:moveTo>
                      <a:lnTo>
                        <a:pt x="238" y="50"/>
                      </a:lnTo>
                      <a:lnTo>
                        <a:pt x="236" y="50"/>
                      </a:lnTo>
                      <a:lnTo>
                        <a:pt x="236" y="44"/>
                      </a:lnTo>
                      <a:lnTo>
                        <a:pt x="238" y="42"/>
                      </a:lnTo>
                      <a:lnTo>
                        <a:pt x="243" y="44"/>
                      </a:lnTo>
                      <a:lnTo>
                        <a:pt x="241" y="48"/>
                      </a:lnTo>
                      <a:lnTo>
                        <a:pt x="243" y="50"/>
                      </a:lnTo>
                      <a:lnTo>
                        <a:pt x="241" y="55"/>
                      </a:lnTo>
                      <a:lnTo>
                        <a:pt x="241" y="55"/>
                      </a:lnTo>
                      <a:close/>
                      <a:moveTo>
                        <a:pt x="272" y="40"/>
                      </a:moveTo>
                      <a:lnTo>
                        <a:pt x="268" y="38"/>
                      </a:lnTo>
                      <a:lnTo>
                        <a:pt x="264" y="36"/>
                      </a:lnTo>
                      <a:lnTo>
                        <a:pt x="266" y="33"/>
                      </a:lnTo>
                      <a:lnTo>
                        <a:pt x="270" y="33"/>
                      </a:lnTo>
                      <a:lnTo>
                        <a:pt x="272" y="36"/>
                      </a:lnTo>
                      <a:lnTo>
                        <a:pt x="272" y="40"/>
                      </a:lnTo>
                      <a:lnTo>
                        <a:pt x="272" y="40"/>
                      </a:lnTo>
                      <a:close/>
                      <a:moveTo>
                        <a:pt x="276" y="36"/>
                      </a:moveTo>
                      <a:lnTo>
                        <a:pt x="272" y="31"/>
                      </a:lnTo>
                      <a:lnTo>
                        <a:pt x="279" y="25"/>
                      </a:lnTo>
                      <a:lnTo>
                        <a:pt x="281" y="29"/>
                      </a:lnTo>
                      <a:lnTo>
                        <a:pt x="276" y="33"/>
                      </a:lnTo>
                      <a:lnTo>
                        <a:pt x="276" y="36"/>
                      </a:lnTo>
                      <a:lnTo>
                        <a:pt x="276" y="36"/>
                      </a:lnTo>
                      <a:close/>
                      <a:moveTo>
                        <a:pt x="268" y="29"/>
                      </a:moveTo>
                      <a:lnTo>
                        <a:pt x="266" y="29"/>
                      </a:lnTo>
                      <a:lnTo>
                        <a:pt x="260" y="27"/>
                      </a:lnTo>
                      <a:lnTo>
                        <a:pt x="257" y="23"/>
                      </a:lnTo>
                      <a:lnTo>
                        <a:pt x="262" y="25"/>
                      </a:lnTo>
                      <a:lnTo>
                        <a:pt x="264" y="21"/>
                      </a:lnTo>
                      <a:lnTo>
                        <a:pt x="266" y="25"/>
                      </a:lnTo>
                      <a:lnTo>
                        <a:pt x="268" y="21"/>
                      </a:lnTo>
                      <a:lnTo>
                        <a:pt x="270" y="21"/>
                      </a:lnTo>
                      <a:lnTo>
                        <a:pt x="276" y="17"/>
                      </a:lnTo>
                      <a:lnTo>
                        <a:pt x="279" y="19"/>
                      </a:lnTo>
                      <a:lnTo>
                        <a:pt x="268" y="29"/>
                      </a:lnTo>
                      <a:lnTo>
                        <a:pt x="268" y="29"/>
                      </a:lnTo>
                      <a:close/>
                      <a:moveTo>
                        <a:pt x="281" y="21"/>
                      </a:moveTo>
                      <a:lnTo>
                        <a:pt x="281" y="21"/>
                      </a:lnTo>
                      <a:lnTo>
                        <a:pt x="285" y="19"/>
                      </a:lnTo>
                      <a:lnTo>
                        <a:pt x="291" y="23"/>
                      </a:lnTo>
                      <a:lnTo>
                        <a:pt x="289" y="25"/>
                      </a:lnTo>
                      <a:lnTo>
                        <a:pt x="283" y="27"/>
                      </a:lnTo>
                      <a:lnTo>
                        <a:pt x="283" y="23"/>
                      </a:lnTo>
                      <a:lnTo>
                        <a:pt x="281" y="21"/>
                      </a:lnTo>
                      <a:lnTo>
                        <a:pt x="281" y="21"/>
                      </a:lnTo>
                      <a:close/>
                      <a:moveTo>
                        <a:pt x="291" y="10"/>
                      </a:moveTo>
                      <a:lnTo>
                        <a:pt x="289" y="12"/>
                      </a:lnTo>
                      <a:lnTo>
                        <a:pt x="289" y="15"/>
                      </a:lnTo>
                      <a:lnTo>
                        <a:pt x="285" y="10"/>
                      </a:lnTo>
                      <a:lnTo>
                        <a:pt x="289" y="8"/>
                      </a:lnTo>
                      <a:lnTo>
                        <a:pt x="291" y="10"/>
                      </a:lnTo>
                      <a:lnTo>
                        <a:pt x="291" y="10"/>
                      </a:lnTo>
                      <a:close/>
                      <a:moveTo>
                        <a:pt x="300" y="4"/>
                      </a:moveTo>
                      <a:lnTo>
                        <a:pt x="297" y="4"/>
                      </a:lnTo>
                      <a:lnTo>
                        <a:pt x="297" y="2"/>
                      </a:lnTo>
                      <a:lnTo>
                        <a:pt x="302" y="2"/>
                      </a:lnTo>
                      <a:lnTo>
                        <a:pt x="300" y="4"/>
                      </a:lnTo>
                      <a:lnTo>
                        <a:pt x="300" y="4"/>
                      </a:lnTo>
                      <a:close/>
                      <a:moveTo>
                        <a:pt x="306" y="6"/>
                      </a:moveTo>
                      <a:lnTo>
                        <a:pt x="306" y="4"/>
                      </a:lnTo>
                      <a:lnTo>
                        <a:pt x="308" y="4"/>
                      </a:lnTo>
                      <a:lnTo>
                        <a:pt x="310" y="4"/>
                      </a:lnTo>
                      <a:lnTo>
                        <a:pt x="312" y="2"/>
                      </a:lnTo>
                      <a:lnTo>
                        <a:pt x="312" y="0"/>
                      </a:lnTo>
                      <a:lnTo>
                        <a:pt x="314" y="2"/>
                      </a:lnTo>
                      <a:lnTo>
                        <a:pt x="316" y="2"/>
                      </a:lnTo>
                      <a:lnTo>
                        <a:pt x="314" y="6"/>
                      </a:lnTo>
                      <a:lnTo>
                        <a:pt x="319" y="6"/>
                      </a:lnTo>
                      <a:lnTo>
                        <a:pt x="319" y="10"/>
                      </a:lnTo>
                      <a:lnTo>
                        <a:pt x="314" y="10"/>
                      </a:lnTo>
                      <a:lnTo>
                        <a:pt x="310" y="8"/>
                      </a:lnTo>
                      <a:lnTo>
                        <a:pt x="306" y="6"/>
                      </a:lnTo>
                      <a:close/>
                    </a:path>
                  </a:pathLst>
                </a:custGeom>
                <a:solidFill>
                  <a:srgbClr val="BFBFBF"/>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5" name="Freeform 46">
                  <a:extLst>
                    <a:ext uri="{FF2B5EF4-FFF2-40B4-BE49-F238E27FC236}">
                      <a16:creationId xmlns:a16="http://schemas.microsoft.com/office/drawing/2014/main" id="{463BBD13-FDCB-4695-BA2A-EC4348DDD6F1}"/>
                    </a:ext>
                  </a:extLst>
                </p:cNvPr>
                <p:cNvSpPr>
                  <a:spLocks noEditPoints="1"/>
                </p:cNvSpPr>
                <p:nvPr/>
              </p:nvSpPr>
              <p:spPr bwMode="auto">
                <a:xfrm>
                  <a:off x="4787983" y="2514705"/>
                  <a:ext cx="273441" cy="620077"/>
                </a:xfrm>
                <a:custGeom>
                  <a:avLst/>
                  <a:gdLst>
                    <a:gd name="T0" fmla="*/ 9 w 198"/>
                    <a:gd name="T1" fmla="*/ 325 h 449"/>
                    <a:gd name="T2" fmla="*/ 19 w 198"/>
                    <a:gd name="T3" fmla="*/ 302 h 449"/>
                    <a:gd name="T4" fmla="*/ 23 w 198"/>
                    <a:gd name="T5" fmla="*/ 264 h 449"/>
                    <a:gd name="T6" fmla="*/ 11 w 198"/>
                    <a:gd name="T7" fmla="*/ 220 h 449"/>
                    <a:gd name="T8" fmla="*/ 30 w 198"/>
                    <a:gd name="T9" fmla="*/ 182 h 449"/>
                    <a:gd name="T10" fmla="*/ 40 w 198"/>
                    <a:gd name="T11" fmla="*/ 127 h 449"/>
                    <a:gd name="T12" fmla="*/ 55 w 198"/>
                    <a:gd name="T13" fmla="*/ 101 h 449"/>
                    <a:gd name="T14" fmla="*/ 63 w 198"/>
                    <a:gd name="T15" fmla="*/ 57 h 449"/>
                    <a:gd name="T16" fmla="*/ 85 w 198"/>
                    <a:gd name="T17" fmla="*/ 38 h 449"/>
                    <a:gd name="T18" fmla="*/ 93 w 198"/>
                    <a:gd name="T19" fmla="*/ 28 h 449"/>
                    <a:gd name="T20" fmla="*/ 116 w 198"/>
                    <a:gd name="T21" fmla="*/ 23 h 449"/>
                    <a:gd name="T22" fmla="*/ 125 w 198"/>
                    <a:gd name="T23" fmla="*/ 11 h 449"/>
                    <a:gd name="T24" fmla="*/ 135 w 198"/>
                    <a:gd name="T25" fmla="*/ 5 h 449"/>
                    <a:gd name="T26" fmla="*/ 169 w 198"/>
                    <a:gd name="T27" fmla="*/ 26 h 449"/>
                    <a:gd name="T28" fmla="*/ 179 w 198"/>
                    <a:gd name="T29" fmla="*/ 40 h 449"/>
                    <a:gd name="T30" fmla="*/ 186 w 198"/>
                    <a:gd name="T31" fmla="*/ 68 h 449"/>
                    <a:gd name="T32" fmla="*/ 190 w 198"/>
                    <a:gd name="T33" fmla="*/ 101 h 449"/>
                    <a:gd name="T34" fmla="*/ 192 w 198"/>
                    <a:gd name="T35" fmla="*/ 118 h 449"/>
                    <a:gd name="T36" fmla="*/ 173 w 198"/>
                    <a:gd name="T37" fmla="*/ 120 h 449"/>
                    <a:gd name="T38" fmla="*/ 158 w 198"/>
                    <a:gd name="T39" fmla="*/ 120 h 449"/>
                    <a:gd name="T40" fmla="*/ 158 w 198"/>
                    <a:gd name="T41" fmla="*/ 137 h 449"/>
                    <a:gd name="T42" fmla="*/ 158 w 198"/>
                    <a:gd name="T43" fmla="*/ 142 h 449"/>
                    <a:gd name="T44" fmla="*/ 158 w 198"/>
                    <a:gd name="T45" fmla="*/ 160 h 449"/>
                    <a:gd name="T46" fmla="*/ 152 w 198"/>
                    <a:gd name="T47" fmla="*/ 179 h 449"/>
                    <a:gd name="T48" fmla="*/ 135 w 198"/>
                    <a:gd name="T49" fmla="*/ 196 h 449"/>
                    <a:gd name="T50" fmla="*/ 122 w 198"/>
                    <a:gd name="T51" fmla="*/ 209 h 449"/>
                    <a:gd name="T52" fmla="*/ 112 w 198"/>
                    <a:gd name="T53" fmla="*/ 215 h 449"/>
                    <a:gd name="T54" fmla="*/ 101 w 198"/>
                    <a:gd name="T55" fmla="*/ 232 h 449"/>
                    <a:gd name="T56" fmla="*/ 97 w 198"/>
                    <a:gd name="T57" fmla="*/ 255 h 449"/>
                    <a:gd name="T58" fmla="*/ 97 w 198"/>
                    <a:gd name="T59" fmla="*/ 272 h 449"/>
                    <a:gd name="T60" fmla="*/ 101 w 198"/>
                    <a:gd name="T61" fmla="*/ 289 h 449"/>
                    <a:gd name="T62" fmla="*/ 120 w 198"/>
                    <a:gd name="T63" fmla="*/ 302 h 449"/>
                    <a:gd name="T64" fmla="*/ 120 w 198"/>
                    <a:gd name="T65" fmla="*/ 329 h 449"/>
                    <a:gd name="T66" fmla="*/ 103 w 198"/>
                    <a:gd name="T67" fmla="*/ 325 h 449"/>
                    <a:gd name="T68" fmla="*/ 85 w 198"/>
                    <a:gd name="T69" fmla="*/ 327 h 449"/>
                    <a:gd name="T70" fmla="*/ 99 w 198"/>
                    <a:gd name="T71" fmla="*/ 331 h 449"/>
                    <a:gd name="T72" fmla="*/ 120 w 198"/>
                    <a:gd name="T73" fmla="*/ 335 h 449"/>
                    <a:gd name="T74" fmla="*/ 110 w 198"/>
                    <a:gd name="T75" fmla="*/ 342 h 449"/>
                    <a:gd name="T76" fmla="*/ 99 w 198"/>
                    <a:gd name="T77" fmla="*/ 354 h 449"/>
                    <a:gd name="T78" fmla="*/ 93 w 198"/>
                    <a:gd name="T79" fmla="*/ 363 h 449"/>
                    <a:gd name="T80" fmla="*/ 95 w 198"/>
                    <a:gd name="T81" fmla="*/ 378 h 449"/>
                    <a:gd name="T82" fmla="*/ 95 w 198"/>
                    <a:gd name="T83" fmla="*/ 403 h 449"/>
                    <a:gd name="T84" fmla="*/ 78 w 198"/>
                    <a:gd name="T85" fmla="*/ 428 h 449"/>
                    <a:gd name="T86" fmla="*/ 57 w 198"/>
                    <a:gd name="T87" fmla="*/ 441 h 449"/>
                    <a:gd name="T88" fmla="*/ 36 w 198"/>
                    <a:gd name="T89" fmla="*/ 443 h 449"/>
                    <a:gd name="T90" fmla="*/ 36 w 198"/>
                    <a:gd name="T91" fmla="*/ 420 h 449"/>
                    <a:gd name="T92" fmla="*/ 17 w 198"/>
                    <a:gd name="T93" fmla="*/ 394 h 449"/>
                    <a:gd name="T94" fmla="*/ 9 w 198"/>
                    <a:gd name="T95" fmla="*/ 375 h 449"/>
                    <a:gd name="T96" fmla="*/ 7 w 198"/>
                    <a:gd name="T97" fmla="*/ 365 h 449"/>
                    <a:gd name="T98" fmla="*/ 0 w 198"/>
                    <a:gd name="T99" fmla="*/ 354 h 449"/>
                    <a:gd name="T100" fmla="*/ 125 w 198"/>
                    <a:gd name="T101" fmla="*/ 338 h 449"/>
                    <a:gd name="T102" fmla="*/ 4 w 198"/>
                    <a:gd name="T103" fmla="*/ 371 h 449"/>
                    <a:gd name="T104" fmla="*/ 139 w 198"/>
                    <a:gd name="T105" fmla="*/ 363 h 449"/>
                    <a:gd name="T106" fmla="*/ 141 w 198"/>
                    <a:gd name="T107" fmla="*/ 378 h 449"/>
                    <a:gd name="T108" fmla="*/ 129 w 198"/>
                    <a:gd name="T109" fmla="*/ 407 h 449"/>
                    <a:gd name="T110" fmla="*/ 137 w 198"/>
                    <a:gd name="T111" fmla="*/ 390 h 449"/>
                    <a:gd name="T112" fmla="*/ 131 w 198"/>
                    <a:gd name="T113" fmla="*/ 380 h 449"/>
                    <a:gd name="T114" fmla="*/ 129 w 198"/>
                    <a:gd name="T115" fmla="*/ 401 h 449"/>
                    <a:gd name="T116" fmla="*/ 95 w 198"/>
                    <a:gd name="T117" fmla="*/ 426 h 449"/>
                    <a:gd name="T118" fmla="*/ 101 w 198"/>
                    <a:gd name="T119" fmla="*/ 397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449">
                      <a:moveTo>
                        <a:pt x="2" y="344"/>
                      </a:moveTo>
                      <a:lnTo>
                        <a:pt x="4" y="346"/>
                      </a:lnTo>
                      <a:lnTo>
                        <a:pt x="9" y="350"/>
                      </a:lnTo>
                      <a:lnTo>
                        <a:pt x="11" y="346"/>
                      </a:lnTo>
                      <a:lnTo>
                        <a:pt x="9" y="333"/>
                      </a:lnTo>
                      <a:lnTo>
                        <a:pt x="7" y="327"/>
                      </a:lnTo>
                      <a:lnTo>
                        <a:pt x="9" y="325"/>
                      </a:lnTo>
                      <a:lnTo>
                        <a:pt x="11" y="323"/>
                      </a:lnTo>
                      <a:lnTo>
                        <a:pt x="9" y="319"/>
                      </a:lnTo>
                      <a:lnTo>
                        <a:pt x="9" y="316"/>
                      </a:lnTo>
                      <a:lnTo>
                        <a:pt x="15" y="316"/>
                      </a:lnTo>
                      <a:lnTo>
                        <a:pt x="17" y="312"/>
                      </a:lnTo>
                      <a:lnTo>
                        <a:pt x="17" y="308"/>
                      </a:lnTo>
                      <a:lnTo>
                        <a:pt x="19" y="302"/>
                      </a:lnTo>
                      <a:lnTo>
                        <a:pt x="17" y="297"/>
                      </a:lnTo>
                      <a:lnTo>
                        <a:pt x="15" y="289"/>
                      </a:lnTo>
                      <a:lnTo>
                        <a:pt x="13" y="283"/>
                      </a:lnTo>
                      <a:lnTo>
                        <a:pt x="13" y="279"/>
                      </a:lnTo>
                      <a:lnTo>
                        <a:pt x="21" y="276"/>
                      </a:lnTo>
                      <a:lnTo>
                        <a:pt x="21" y="270"/>
                      </a:lnTo>
                      <a:lnTo>
                        <a:pt x="23" y="264"/>
                      </a:lnTo>
                      <a:lnTo>
                        <a:pt x="17" y="257"/>
                      </a:lnTo>
                      <a:lnTo>
                        <a:pt x="11" y="255"/>
                      </a:lnTo>
                      <a:lnTo>
                        <a:pt x="11" y="247"/>
                      </a:lnTo>
                      <a:lnTo>
                        <a:pt x="11" y="241"/>
                      </a:lnTo>
                      <a:lnTo>
                        <a:pt x="11" y="232"/>
                      </a:lnTo>
                      <a:lnTo>
                        <a:pt x="9" y="226"/>
                      </a:lnTo>
                      <a:lnTo>
                        <a:pt x="11" y="220"/>
                      </a:lnTo>
                      <a:lnTo>
                        <a:pt x="9" y="209"/>
                      </a:lnTo>
                      <a:lnTo>
                        <a:pt x="7" y="198"/>
                      </a:lnTo>
                      <a:lnTo>
                        <a:pt x="9" y="190"/>
                      </a:lnTo>
                      <a:lnTo>
                        <a:pt x="13" y="182"/>
                      </a:lnTo>
                      <a:lnTo>
                        <a:pt x="17" y="179"/>
                      </a:lnTo>
                      <a:lnTo>
                        <a:pt x="23" y="182"/>
                      </a:lnTo>
                      <a:lnTo>
                        <a:pt x="30" y="182"/>
                      </a:lnTo>
                      <a:lnTo>
                        <a:pt x="34" y="177"/>
                      </a:lnTo>
                      <a:lnTo>
                        <a:pt x="32" y="169"/>
                      </a:lnTo>
                      <a:lnTo>
                        <a:pt x="30" y="167"/>
                      </a:lnTo>
                      <a:lnTo>
                        <a:pt x="32" y="160"/>
                      </a:lnTo>
                      <a:lnTo>
                        <a:pt x="38" y="146"/>
                      </a:lnTo>
                      <a:lnTo>
                        <a:pt x="38" y="135"/>
                      </a:lnTo>
                      <a:lnTo>
                        <a:pt x="40" y="127"/>
                      </a:lnTo>
                      <a:lnTo>
                        <a:pt x="42" y="120"/>
                      </a:lnTo>
                      <a:lnTo>
                        <a:pt x="42" y="116"/>
                      </a:lnTo>
                      <a:lnTo>
                        <a:pt x="38" y="112"/>
                      </a:lnTo>
                      <a:lnTo>
                        <a:pt x="38" y="108"/>
                      </a:lnTo>
                      <a:lnTo>
                        <a:pt x="44" y="106"/>
                      </a:lnTo>
                      <a:lnTo>
                        <a:pt x="53" y="104"/>
                      </a:lnTo>
                      <a:lnTo>
                        <a:pt x="55" y="101"/>
                      </a:lnTo>
                      <a:lnTo>
                        <a:pt x="55" y="97"/>
                      </a:lnTo>
                      <a:lnTo>
                        <a:pt x="61" y="87"/>
                      </a:lnTo>
                      <a:lnTo>
                        <a:pt x="68" y="80"/>
                      </a:lnTo>
                      <a:lnTo>
                        <a:pt x="68" y="74"/>
                      </a:lnTo>
                      <a:lnTo>
                        <a:pt x="66" y="70"/>
                      </a:lnTo>
                      <a:lnTo>
                        <a:pt x="63" y="66"/>
                      </a:lnTo>
                      <a:lnTo>
                        <a:pt x="63" y="57"/>
                      </a:lnTo>
                      <a:lnTo>
                        <a:pt x="66" y="55"/>
                      </a:lnTo>
                      <a:lnTo>
                        <a:pt x="70" y="53"/>
                      </a:lnTo>
                      <a:lnTo>
                        <a:pt x="70" y="47"/>
                      </a:lnTo>
                      <a:lnTo>
                        <a:pt x="72" y="47"/>
                      </a:lnTo>
                      <a:lnTo>
                        <a:pt x="76" y="40"/>
                      </a:lnTo>
                      <a:lnTo>
                        <a:pt x="80" y="36"/>
                      </a:lnTo>
                      <a:lnTo>
                        <a:pt x="85" y="38"/>
                      </a:lnTo>
                      <a:lnTo>
                        <a:pt x="87" y="40"/>
                      </a:lnTo>
                      <a:lnTo>
                        <a:pt x="89" y="40"/>
                      </a:lnTo>
                      <a:lnTo>
                        <a:pt x="91" y="38"/>
                      </a:lnTo>
                      <a:lnTo>
                        <a:pt x="89" y="34"/>
                      </a:lnTo>
                      <a:lnTo>
                        <a:pt x="91" y="32"/>
                      </a:lnTo>
                      <a:lnTo>
                        <a:pt x="91" y="30"/>
                      </a:lnTo>
                      <a:lnTo>
                        <a:pt x="93" y="28"/>
                      </a:lnTo>
                      <a:lnTo>
                        <a:pt x="89" y="21"/>
                      </a:lnTo>
                      <a:lnTo>
                        <a:pt x="91" y="21"/>
                      </a:lnTo>
                      <a:lnTo>
                        <a:pt x="97" y="21"/>
                      </a:lnTo>
                      <a:lnTo>
                        <a:pt x="101" y="19"/>
                      </a:lnTo>
                      <a:lnTo>
                        <a:pt x="108" y="19"/>
                      </a:lnTo>
                      <a:lnTo>
                        <a:pt x="112" y="23"/>
                      </a:lnTo>
                      <a:lnTo>
                        <a:pt x="116" y="23"/>
                      </a:lnTo>
                      <a:lnTo>
                        <a:pt x="120" y="26"/>
                      </a:lnTo>
                      <a:lnTo>
                        <a:pt x="122" y="26"/>
                      </a:lnTo>
                      <a:lnTo>
                        <a:pt x="122" y="26"/>
                      </a:lnTo>
                      <a:lnTo>
                        <a:pt x="122" y="21"/>
                      </a:lnTo>
                      <a:lnTo>
                        <a:pt x="120" y="17"/>
                      </a:lnTo>
                      <a:lnTo>
                        <a:pt x="122" y="11"/>
                      </a:lnTo>
                      <a:lnTo>
                        <a:pt x="125" y="11"/>
                      </a:lnTo>
                      <a:lnTo>
                        <a:pt x="125" y="7"/>
                      </a:lnTo>
                      <a:lnTo>
                        <a:pt x="120" y="5"/>
                      </a:lnTo>
                      <a:lnTo>
                        <a:pt x="120" y="0"/>
                      </a:lnTo>
                      <a:lnTo>
                        <a:pt x="125" y="2"/>
                      </a:lnTo>
                      <a:lnTo>
                        <a:pt x="129" y="0"/>
                      </a:lnTo>
                      <a:lnTo>
                        <a:pt x="131" y="0"/>
                      </a:lnTo>
                      <a:lnTo>
                        <a:pt x="135" y="5"/>
                      </a:lnTo>
                      <a:lnTo>
                        <a:pt x="139" y="7"/>
                      </a:lnTo>
                      <a:lnTo>
                        <a:pt x="146" y="15"/>
                      </a:lnTo>
                      <a:lnTo>
                        <a:pt x="152" y="19"/>
                      </a:lnTo>
                      <a:lnTo>
                        <a:pt x="160" y="19"/>
                      </a:lnTo>
                      <a:lnTo>
                        <a:pt x="163" y="21"/>
                      </a:lnTo>
                      <a:lnTo>
                        <a:pt x="165" y="21"/>
                      </a:lnTo>
                      <a:lnTo>
                        <a:pt x="169" y="26"/>
                      </a:lnTo>
                      <a:lnTo>
                        <a:pt x="171" y="30"/>
                      </a:lnTo>
                      <a:lnTo>
                        <a:pt x="173" y="30"/>
                      </a:lnTo>
                      <a:lnTo>
                        <a:pt x="173" y="30"/>
                      </a:lnTo>
                      <a:lnTo>
                        <a:pt x="177" y="34"/>
                      </a:lnTo>
                      <a:lnTo>
                        <a:pt x="179" y="34"/>
                      </a:lnTo>
                      <a:lnTo>
                        <a:pt x="181" y="38"/>
                      </a:lnTo>
                      <a:lnTo>
                        <a:pt x="179" y="40"/>
                      </a:lnTo>
                      <a:lnTo>
                        <a:pt x="181" y="47"/>
                      </a:lnTo>
                      <a:lnTo>
                        <a:pt x="179" y="51"/>
                      </a:lnTo>
                      <a:lnTo>
                        <a:pt x="179" y="55"/>
                      </a:lnTo>
                      <a:lnTo>
                        <a:pt x="186" y="55"/>
                      </a:lnTo>
                      <a:lnTo>
                        <a:pt x="186" y="59"/>
                      </a:lnTo>
                      <a:lnTo>
                        <a:pt x="184" y="64"/>
                      </a:lnTo>
                      <a:lnTo>
                        <a:pt x="186" y="68"/>
                      </a:lnTo>
                      <a:lnTo>
                        <a:pt x="188" y="72"/>
                      </a:lnTo>
                      <a:lnTo>
                        <a:pt x="188" y="78"/>
                      </a:lnTo>
                      <a:lnTo>
                        <a:pt x="188" y="82"/>
                      </a:lnTo>
                      <a:lnTo>
                        <a:pt x="188" y="85"/>
                      </a:lnTo>
                      <a:lnTo>
                        <a:pt x="188" y="93"/>
                      </a:lnTo>
                      <a:lnTo>
                        <a:pt x="188" y="95"/>
                      </a:lnTo>
                      <a:lnTo>
                        <a:pt x="190" y="101"/>
                      </a:lnTo>
                      <a:lnTo>
                        <a:pt x="192" y="104"/>
                      </a:lnTo>
                      <a:lnTo>
                        <a:pt x="196" y="110"/>
                      </a:lnTo>
                      <a:lnTo>
                        <a:pt x="198" y="112"/>
                      </a:lnTo>
                      <a:lnTo>
                        <a:pt x="198" y="116"/>
                      </a:lnTo>
                      <a:lnTo>
                        <a:pt x="198" y="116"/>
                      </a:lnTo>
                      <a:lnTo>
                        <a:pt x="196" y="118"/>
                      </a:lnTo>
                      <a:lnTo>
                        <a:pt x="192" y="118"/>
                      </a:lnTo>
                      <a:lnTo>
                        <a:pt x="190" y="116"/>
                      </a:lnTo>
                      <a:lnTo>
                        <a:pt x="186" y="118"/>
                      </a:lnTo>
                      <a:lnTo>
                        <a:pt x="181" y="116"/>
                      </a:lnTo>
                      <a:lnTo>
                        <a:pt x="179" y="120"/>
                      </a:lnTo>
                      <a:lnTo>
                        <a:pt x="177" y="118"/>
                      </a:lnTo>
                      <a:lnTo>
                        <a:pt x="175" y="116"/>
                      </a:lnTo>
                      <a:lnTo>
                        <a:pt x="173" y="120"/>
                      </a:lnTo>
                      <a:lnTo>
                        <a:pt x="169" y="114"/>
                      </a:lnTo>
                      <a:lnTo>
                        <a:pt x="167" y="116"/>
                      </a:lnTo>
                      <a:lnTo>
                        <a:pt x="167" y="120"/>
                      </a:lnTo>
                      <a:lnTo>
                        <a:pt x="167" y="125"/>
                      </a:lnTo>
                      <a:lnTo>
                        <a:pt x="163" y="125"/>
                      </a:lnTo>
                      <a:lnTo>
                        <a:pt x="160" y="123"/>
                      </a:lnTo>
                      <a:lnTo>
                        <a:pt x="158" y="120"/>
                      </a:lnTo>
                      <a:lnTo>
                        <a:pt x="160" y="127"/>
                      </a:lnTo>
                      <a:lnTo>
                        <a:pt x="165" y="129"/>
                      </a:lnTo>
                      <a:lnTo>
                        <a:pt x="160" y="131"/>
                      </a:lnTo>
                      <a:lnTo>
                        <a:pt x="156" y="131"/>
                      </a:lnTo>
                      <a:lnTo>
                        <a:pt x="154" y="133"/>
                      </a:lnTo>
                      <a:lnTo>
                        <a:pt x="158" y="133"/>
                      </a:lnTo>
                      <a:lnTo>
                        <a:pt x="158" y="137"/>
                      </a:lnTo>
                      <a:lnTo>
                        <a:pt x="156" y="137"/>
                      </a:lnTo>
                      <a:lnTo>
                        <a:pt x="154" y="135"/>
                      </a:lnTo>
                      <a:lnTo>
                        <a:pt x="152" y="135"/>
                      </a:lnTo>
                      <a:lnTo>
                        <a:pt x="152" y="135"/>
                      </a:lnTo>
                      <a:lnTo>
                        <a:pt x="154" y="139"/>
                      </a:lnTo>
                      <a:lnTo>
                        <a:pt x="156" y="139"/>
                      </a:lnTo>
                      <a:lnTo>
                        <a:pt x="158" y="142"/>
                      </a:lnTo>
                      <a:lnTo>
                        <a:pt x="156" y="144"/>
                      </a:lnTo>
                      <a:lnTo>
                        <a:pt x="154" y="150"/>
                      </a:lnTo>
                      <a:lnTo>
                        <a:pt x="154" y="152"/>
                      </a:lnTo>
                      <a:lnTo>
                        <a:pt x="150" y="154"/>
                      </a:lnTo>
                      <a:lnTo>
                        <a:pt x="154" y="156"/>
                      </a:lnTo>
                      <a:lnTo>
                        <a:pt x="156" y="158"/>
                      </a:lnTo>
                      <a:lnTo>
                        <a:pt x="158" y="160"/>
                      </a:lnTo>
                      <a:lnTo>
                        <a:pt x="156" y="160"/>
                      </a:lnTo>
                      <a:lnTo>
                        <a:pt x="158" y="165"/>
                      </a:lnTo>
                      <a:lnTo>
                        <a:pt x="160" y="165"/>
                      </a:lnTo>
                      <a:lnTo>
                        <a:pt x="156" y="169"/>
                      </a:lnTo>
                      <a:lnTo>
                        <a:pt x="154" y="169"/>
                      </a:lnTo>
                      <a:lnTo>
                        <a:pt x="152" y="173"/>
                      </a:lnTo>
                      <a:lnTo>
                        <a:pt x="152" y="179"/>
                      </a:lnTo>
                      <a:lnTo>
                        <a:pt x="148" y="186"/>
                      </a:lnTo>
                      <a:lnTo>
                        <a:pt x="146" y="186"/>
                      </a:lnTo>
                      <a:lnTo>
                        <a:pt x="141" y="190"/>
                      </a:lnTo>
                      <a:lnTo>
                        <a:pt x="139" y="188"/>
                      </a:lnTo>
                      <a:lnTo>
                        <a:pt x="139" y="190"/>
                      </a:lnTo>
                      <a:lnTo>
                        <a:pt x="141" y="194"/>
                      </a:lnTo>
                      <a:lnTo>
                        <a:pt x="135" y="196"/>
                      </a:lnTo>
                      <a:lnTo>
                        <a:pt x="133" y="201"/>
                      </a:lnTo>
                      <a:lnTo>
                        <a:pt x="131" y="201"/>
                      </a:lnTo>
                      <a:lnTo>
                        <a:pt x="131" y="198"/>
                      </a:lnTo>
                      <a:lnTo>
                        <a:pt x="129" y="198"/>
                      </a:lnTo>
                      <a:lnTo>
                        <a:pt x="127" y="203"/>
                      </a:lnTo>
                      <a:lnTo>
                        <a:pt x="127" y="207"/>
                      </a:lnTo>
                      <a:lnTo>
                        <a:pt x="122" y="209"/>
                      </a:lnTo>
                      <a:lnTo>
                        <a:pt x="122" y="207"/>
                      </a:lnTo>
                      <a:lnTo>
                        <a:pt x="120" y="207"/>
                      </a:lnTo>
                      <a:lnTo>
                        <a:pt x="118" y="211"/>
                      </a:lnTo>
                      <a:lnTo>
                        <a:pt x="116" y="211"/>
                      </a:lnTo>
                      <a:lnTo>
                        <a:pt x="116" y="209"/>
                      </a:lnTo>
                      <a:lnTo>
                        <a:pt x="112" y="211"/>
                      </a:lnTo>
                      <a:lnTo>
                        <a:pt x="112" y="215"/>
                      </a:lnTo>
                      <a:lnTo>
                        <a:pt x="114" y="215"/>
                      </a:lnTo>
                      <a:lnTo>
                        <a:pt x="114" y="217"/>
                      </a:lnTo>
                      <a:lnTo>
                        <a:pt x="108" y="222"/>
                      </a:lnTo>
                      <a:lnTo>
                        <a:pt x="106" y="222"/>
                      </a:lnTo>
                      <a:lnTo>
                        <a:pt x="103" y="224"/>
                      </a:lnTo>
                      <a:lnTo>
                        <a:pt x="106" y="228"/>
                      </a:lnTo>
                      <a:lnTo>
                        <a:pt x="101" y="232"/>
                      </a:lnTo>
                      <a:lnTo>
                        <a:pt x="97" y="232"/>
                      </a:lnTo>
                      <a:lnTo>
                        <a:pt x="93" y="232"/>
                      </a:lnTo>
                      <a:lnTo>
                        <a:pt x="97" y="238"/>
                      </a:lnTo>
                      <a:lnTo>
                        <a:pt x="99" y="243"/>
                      </a:lnTo>
                      <a:lnTo>
                        <a:pt x="97" y="245"/>
                      </a:lnTo>
                      <a:lnTo>
                        <a:pt x="97" y="249"/>
                      </a:lnTo>
                      <a:lnTo>
                        <a:pt x="97" y="255"/>
                      </a:lnTo>
                      <a:lnTo>
                        <a:pt x="99" y="257"/>
                      </a:lnTo>
                      <a:lnTo>
                        <a:pt x="99" y="262"/>
                      </a:lnTo>
                      <a:lnTo>
                        <a:pt x="97" y="260"/>
                      </a:lnTo>
                      <a:lnTo>
                        <a:pt x="97" y="260"/>
                      </a:lnTo>
                      <a:lnTo>
                        <a:pt x="97" y="266"/>
                      </a:lnTo>
                      <a:lnTo>
                        <a:pt x="95" y="270"/>
                      </a:lnTo>
                      <a:lnTo>
                        <a:pt x="97" y="272"/>
                      </a:lnTo>
                      <a:lnTo>
                        <a:pt x="97" y="274"/>
                      </a:lnTo>
                      <a:lnTo>
                        <a:pt x="95" y="274"/>
                      </a:lnTo>
                      <a:lnTo>
                        <a:pt x="97" y="279"/>
                      </a:lnTo>
                      <a:lnTo>
                        <a:pt x="95" y="283"/>
                      </a:lnTo>
                      <a:lnTo>
                        <a:pt x="97" y="285"/>
                      </a:lnTo>
                      <a:lnTo>
                        <a:pt x="99" y="287"/>
                      </a:lnTo>
                      <a:lnTo>
                        <a:pt x="101" y="289"/>
                      </a:lnTo>
                      <a:lnTo>
                        <a:pt x="101" y="293"/>
                      </a:lnTo>
                      <a:lnTo>
                        <a:pt x="103" y="291"/>
                      </a:lnTo>
                      <a:lnTo>
                        <a:pt x="106" y="295"/>
                      </a:lnTo>
                      <a:lnTo>
                        <a:pt x="110" y="291"/>
                      </a:lnTo>
                      <a:lnTo>
                        <a:pt x="112" y="293"/>
                      </a:lnTo>
                      <a:lnTo>
                        <a:pt x="114" y="295"/>
                      </a:lnTo>
                      <a:lnTo>
                        <a:pt x="120" y="302"/>
                      </a:lnTo>
                      <a:lnTo>
                        <a:pt x="118" y="304"/>
                      </a:lnTo>
                      <a:lnTo>
                        <a:pt x="125" y="308"/>
                      </a:lnTo>
                      <a:lnTo>
                        <a:pt x="125" y="310"/>
                      </a:lnTo>
                      <a:lnTo>
                        <a:pt x="129" y="314"/>
                      </a:lnTo>
                      <a:lnTo>
                        <a:pt x="127" y="321"/>
                      </a:lnTo>
                      <a:lnTo>
                        <a:pt x="122" y="325"/>
                      </a:lnTo>
                      <a:lnTo>
                        <a:pt x="120" y="329"/>
                      </a:lnTo>
                      <a:lnTo>
                        <a:pt x="114" y="331"/>
                      </a:lnTo>
                      <a:lnTo>
                        <a:pt x="112" y="329"/>
                      </a:lnTo>
                      <a:lnTo>
                        <a:pt x="112" y="327"/>
                      </a:lnTo>
                      <a:lnTo>
                        <a:pt x="108" y="325"/>
                      </a:lnTo>
                      <a:lnTo>
                        <a:pt x="106" y="323"/>
                      </a:lnTo>
                      <a:lnTo>
                        <a:pt x="106" y="325"/>
                      </a:lnTo>
                      <a:lnTo>
                        <a:pt x="103" y="325"/>
                      </a:lnTo>
                      <a:lnTo>
                        <a:pt x="101" y="323"/>
                      </a:lnTo>
                      <a:lnTo>
                        <a:pt x="97" y="323"/>
                      </a:lnTo>
                      <a:lnTo>
                        <a:pt x="97" y="325"/>
                      </a:lnTo>
                      <a:lnTo>
                        <a:pt x="93" y="327"/>
                      </a:lnTo>
                      <a:lnTo>
                        <a:pt x="91" y="325"/>
                      </a:lnTo>
                      <a:lnTo>
                        <a:pt x="89" y="329"/>
                      </a:lnTo>
                      <a:lnTo>
                        <a:pt x="85" y="327"/>
                      </a:lnTo>
                      <a:lnTo>
                        <a:pt x="82" y="329"/>
                      </a:lnTo>
                      <a:lnTo>
                        <a:pt x="82" y="329"/>
                      </a:lnTo>
                      <a:lnTo>
                        <a:pt x="89" y="331"/>
                      </a:lnTo>
                      <a:lnTo>
                        <a:pt x="91" y="331"/>
                      </a:lnTo>
                      <a:lnTo>
                        <a:pt x="91" y="329"/>
                      </a:lnTo>
                      <a:lnTo>
                        <a:pt x="95" y="329"/>
                      </a:lnTo>
                      <a:lnTo>
                        <a:pt x="99" y="331"/>
                      </a:lnTo>
                      <a:lnTo>
                        <a:pt x="103" y="331"/>
                      </a:lnTo>
                      <a:lnTo>
                        <a:pt x="106" y="335"/>
                      </a:lnTo>
                      <a:lnTo>
                        <a:pt x="108" y="333"/>
                      </a:lnTo>
                      <a:lnTo>
                        <a:pt x="110" y="333"/>
                      </a:lnTo>
                      <a:lnTo>
                        <a:pt x="114" y="333"/>
                      </a:lnTo>
                      <a:lnTo>
                        <a:pt x="118" y="333"/>
                      </a:lnTo>
                      <a:lnTo>
                        <a:pt x="120" y="335"/>
                      </a:lnTo>
                      <a:lnTo>
                        <a:pt x="122" y="340"/>
                      </a:lnTo>
                      <a:lnTo>
                        <a:pt x="118" y="342"/>
                      </a:lnTo>
                      <a:lnTo>
                        <a:pt x="116" y="342"/>
                      </a:lnTo>
                      <a:lnTo>
                        <a:pt x="112" y="348"/>
                      </a:lnTo>
                      <a:lnTo>
                        <a:pt x="110" y="346"/>
                      </a:lnTo>
                      <a:lnTo>
                        <a:pt x="112" y="344"/>
                      </a:lnTo>
                      <a:lnTo>
                        <a:pt x="110" y="342"/>
                      </a:lnTo>
                      <a:lnTo>
                        <a:pt x="108" y="344"/>
                      </a:lnTo>
                      <a:lnTo>
                        <a:pt x="110" y="346"/>
                      </a:lnTo>
                      <a:lnTo>
                        <a:pt x="106" y="346"/>
                      </a:lnTo>
                      <a:lnTo>
                        <a:pt x="103" y="350"/>
                      </a:lnTo>
                      <a:lnTo>
                        <a:pt x="103" y="354"/>
                      </a:lnTo>
                      <a:lnTo>
                        <a:pt x="99" y="350"/>
                      </a:lnTo>
                      <a:lnTo>
                        <a:pt x="99" y="354"/>
                      </a:lnTo>
                      <a:lnTo>
                        <a:pt x="97" y="357"/>
                      </a:lnTo>
                      <a:lnTo>
                        <a:pt x="97" y="354"/>
                      </a:lnTo>
                      <a:lnTo>
                        <a:pt x="95" y="354"/>
                      </a:lnTo>
                      <a:lnTo>
                        <a:pt x="93" y="357"/>
                      </a:lnTo>
                      <a:lnTo>
                        <a:pt x="95" y="359"/>
                      </a:lnTo>
                      <a:lnTo>
                        <a:pt x="99" y="363"/>
                      </a:lnTo>
                      <a:lnTo>
                        <a:pt x="93" y="363"/>
                      </a:lnTo>
                      <a:lnTo>
                        <a:pt x="99" y="365"/>
                      </a:lnTo>
                      <a:lnTo>
                        <a:pt x="99" y="367"/>
                      </a:lnTo>
                      <a:lnTo>
                        <a:pt x="97" y="371"/>
                      </a:lnTo>
                      <a:lnTo>
                        <a:pt x="101" y="375"/>
                      </a:lnTo>
                      <a:lnTo>
                        <a:pt x="97" y="375"/>
                      </a:lnTo>
                      <a:lnTo>
                        <a:pt x="91" y="375"/>
                      </a:lnTo>
                      <a:lnTo>
                        <a:pt x="95" y="378"/>
                      </a:lnTo>
                      <a:lnTo>
                        <a:pt x="93" y="382"/>
                      </a:lnTo>
                      <a:lnTo>
                        <a:pt x="97" y="384"/>
                      </a:lnTo>
                      <a:lnTo>
                        <a:pt x="93" y="388"/>
                      </a:lnTo>
                      <a:lnTo>
                        <a:pt x="97" y="392"/>
                      </a:lnTo>
                      <a:lnTo>
                        <a:pt x="93" y="397"/>
                      </a:lnTo>
                      <a:lnTo>
                        <a:pt x="93" y="399"/>
                      </a:lnTo>
                      <a:lnTo>
                        <a:pt x="95" y="403"/>
                      </a:lnTo>
                      <a:lnTo>
                        <a:pt x="95" y="405"/>
                      </a:lnTo>
                      <a:lnTo>
                        <a:pt x="93" y="416"/>
                      </a:lnTo>
                      <a:lnTo>
                        <a:pt x="91" y="420"/>
                      </a:lnTo>
                      <a:lnTo>
                        <a:pt x="89" y="426"/>
                      </a:lnTo>
                      <a:lnTo>
                        <a:pt x="85" y="432"/>
                      </a:lnTo>
                      <a:lnTo>
                        <a:pt x="82" y="430"/>
                      </a:lnTo>
                      <a:lnTo>
                        <a:pt x="78" y="428"/>
                      </a:lnTo>
                      <a:lnTo>
                        <a:pt x="74" y="430"/>
                      </a:lnTo>
                      <a:lnTo>
                        <a:pt x="68" y="428"/>
                      </a:lnTo>
                      <a:lnTo>
                        <a:pt x="66" y="426"/>
                      </a:lnTo>
                      <a:lnTo>
                        <a:pt x="66" y="432"/>
                      </a:lnTo>
                      <a:lnTo>
                        <a:pt x="59" y="432"/>
                      </a:lnTo>
                      <a:lnTo>
                        <a:pt x="55" y="439"/>
                      </a:lnTo>
                      <a:lnTo>
                        <a:pt x="57" y="441"/>
                      </a:lnTo>
                      <a:lnTo>
                        <a:pt x="59" y="445"/>
                      </a:lnTo>
                      <a:lnTo>
                        <a:pt x="55" y="449"/>
                      </a:lnTo>
                      <a:lnTo>
                        <a:pt x="49" y="447"/>
                      </a:lnTo>
                      <a:lnTo>
                        <a:pt x="40" y="449"/>
                      </a:lnTo>
                      <a:lnTo>
                        <a:pt x="36" y="449"/>
                      </a:lnTo>
                      <a:lnTo>
                        <a:pt x="34" y="447"/>
                      </a:lnTo>
                      <a:lnTo>
                        <a:pt x="36" y="443"/>
                      </a:lnTo>
                      <a:lnTo>
                        <a:pt x="34" y="434"/>
                      </a:lnTo>
                      <a:lnTo>
                        <a:pt x="30" y="432"/>
                      </a:lnTo>
                      <a:lnTo>
                        <a:pt x="30" y="430"/>
                      </a:lnTo>
                      <a:lnTo>
                        <a:pt x="26" y="428"/>
                      </a:lnTo>
                      <a:lnTo>
                        <a:pt x="28" y="426"/>
                      </a:lnTo>
                      <a:lnTo>
                        <a:pt x="32" y="426"/>
                      </a:lnTo>
                      <a:lnTo>
                        <a:pt x="36" y="420"/>
                      </a:lnTo>
                      <a:lnTo>
                        <a:pt x="34" y="416"/>
                      </a:lnTo>
                      <a:lnTo>
                        <a:pt x="30" y="418"/>
                      </a:lnTo>
                      <a:lnTo>
                        <a:pt x="26" y="413"/>
                      </a:lnTo>
                      <a:lnTo>
                        <a:pt x="26" y="409"/>
                      </a:lnTo>
                      <a:lnTo>
                        <a:pt x="21" y="407"/>
                      </a:lnTo>
                      <a:lnTo>
                        <a:pt x="21" y="403"/>
                      </a:lnTo>
                      <a:lnTo>
                        <a:pt x="17" y="394"/>
                      </a:lnTo>
                      <a:lnTo>
                        <a:pt x="15" y="394"/>
                      </a:lnTo>
                      <a:lnTo>
                        <a:pt x="13" y="388"/>
                      </a:lnTo>
                      <a:lnTo>
                        <a:pt x="9" y="388"/>
                      </a:lnTo>
                      <a:lnTo>
                        <a:pt x="7" y="384"/>
                      </a:lnTo>
                      <a:lnTo>
                        <a:pt x="9" y="382"/>
                      </a:lnTo>
                      <a:lnTo>
                        <a:pt x="11" y="378"/>
                      </a:lnTo>
                      <a:lnTo>
                        <a:pt x="9" y="375"/>
                      </a:lnTo>
                      <a:lnTo>
                        <a:pt x="9" y="371"/>
                      </a:lnTo>
                      <a:lnTo>
                        <a:pt x="13" y="369"/>
                      </a:lnTo>
                      <a:lnTo>
                        <a:pt x="13" y="367"/>
                      </a:lnTo>
                      <a:lnTo>
                        <a:pt x="9" y="365"/>
                      </a:lnTo>
                      <a:lnTo>
                        <a:pt x="11" y="363"/>
                      </a:lnTo>
                      <a:lnTo>
                        <a:pt x="9" y="363"/>
                      </a:lnTo>
                      <a:lnTo>
                        <a:pt x="7" y="365"/>
                      </a:lnTo>
                      <a:lnTo>
                        <a:pt x="11" y="369"/>
                      </a:lnTo>
                      <a:lnTo>
                        <a:pt x="7" y="371"/>
                      </a:lnTo>
                      <a:lnTo>
                        <a:pt x="7" y="367"/>
                      </a:lnTo>
                      <a:lnTo>
                        <a:pt x="4" y="365"/>
                      </a:lnTo>
                      <a:lnTo>
                        <a:pt x="2" y="363"/>
                      </a:lnTo>
                      <a:lnTo>
                        <a:pt x="2" y="357"/>
                      </a:lnTo>
                      <a:lnTo>
                        <a:pt x="0" y="354"/>
                      </a:lnTo>
                      <a:lnTo>
                        <a:pt x="0" y="346"/>
                      </a:lnTo>
                      <a:lnTo>
                        <a:pt x="2" y="344"/>
                      </a:lnTo>
                      <a:lnTo>
                        <a:pt x="2" y="344"/>
                      </a:lnTo>
                      <a:lnTo>
                        <a:pt x="2" y="344"/>
                      </a:lnTo>
                      <a:close/>
                      <a:moveTo>
                        <a:pt x="120" y="331"/>
                      </a:moveTo>
                      <a:lnTo>
                        <a:pt x="122" y="335"/>
                      </a:lnTo>
                      <a:lnTo>
                        <a:pt x="125" y="338"/>
                      </a:lnTo>
                      <a:lnTo>
                        <a:pt x="125" y="333"/>
                      </a:lnTo>
                      <a:lnTo>
                        <a:pt x="129" y="329"/>
                      </a:lnTo>
                      <a:lnTo>
                        <a:pt x="129" y="327"/>
                      </a:lnTo>
                      <a:lnTo>
                        <a:pt x="125" y="327"/>
                      </a:lnTo>
                      <a:lnTo>
                        <a:pt x="120" y="331"/>
                      </a:lnTo>
                      <a:lnTo>
                        <a:pt x="120" y="331"/>
                      </a:lnTo>
                      <a:close/>
                      <a:moveTo>
                        <a:pt x="4" y="371"/>
                      </a:moveTo>
                      <a:lnTo>
                        <a:pt x="4" y="375"/>
                      </a:lnTo>
                      <a:lnTo>
                        <a:pt x="7" y="375"/>
                      </a:lnTo>
                      <a:lnTo>
                        <a:pt x="9" y="371"/>
                      </a:lnTo>
                      <a:lnTo>
                        <a:pt x="4" y="371"/>
                      </a:lnTo>
                      <a:lnTo>
                        <a:pt x="4" y="371"/>
                      </a:lnTo>
                      <a:close/>
                      <a:moveTo>
                        <a:pt x="137" y="359"/>
                      </a:moveTo>
                      <a:lnTo>
                        <a:pt x="139" y="363"/>
                      </a:lnTo>
                      <a:lnTo>
                        <a:pt x="141" y="361"/>
                      </a:lnTo>
                      <a:lnTo>
                        <a:pt x="139" y="359"/>
                      </a:lnTo>
                      <a:lnTo>
                        <a:pt x="137" y="359"/>
                      </a:lnTo>
                      <a:lnTo>
                        <a:pt x="137" y="359"/>
                      </a:lnTo>
                      <a:close/>
                      <a:moveTo>
                        <a:pt x="139" y="378"/>
                      </a:moveTo>
                      <a:lnTo>
                        <a:pt x="139" y="380"/>
                      </a:lnTo>
                      <a:lnTo>
                        <a:pt x="141" y="378"/>
                      </a:lnTo>
                      <a:lnTo>
                        <a:pt x="146" y="375"/>
                      </a:lnTo>
                      <a:lnTo>
                        <a:pt x="146" y="375"/>
                      </a:lnTo>
                      <a:lnTo>
                        <a:pt x="141" y="375"/>
                      </a:lnTo>
                      <a:lnTo>
                        <a:pt x="139" y="378"/>
                      </a:lnTo>
                      <a:lnTo>
                        <a:pt x="139" y="378"/>
                      </a:lnTo>
                      <a:close/>
                      <a:moveTo>
                        <a:pt x="125" y="409"/>
                      </a:moveTo>
                      <a:lnTo>
                        <a:pt x="129" y="407"/>
                      </a:lnTo>
                      <a:lnTo>
                        <a:pt x="131" y="405"/>
                      </a:lnTo>
                      <a:lnTo>
                        <a:pt x="129" y="403"/>
                      </a:lnTo>
                      <a:lnTo>
                        <a:pt x="131" y="401"/>
                      </a:lnTo>
                      <a:lnTo>
                        <a:pt x="135" y="399"/>
                      </a:lnTo>
                      <a:lnTo>
                        <a:pt x="135" y="394"/>
                      </a:lnTo>
                      <a:lnTo>
                        <a:pt x="137" y="392"/>
                      </a:lnTo>
                      <a:lnTo>
                        <a:pt x="137" y="390"/>
                      </a:lnTo>
                      <a:lnTo>
                        <a:pt x="135" y="388"/>
                      </a:lnTo>
                      <a:lnTo>
                        <a:pt x="137" y="384"/>
                      </a:lnTo>
                      <a:lnTo>
                        <a:pt x="137" y="382"/>
                      </a:lnTo>
                      <a:lnTo>
                        <a:pt x="139" y="380"/>
                      </a:lnTo>
                      <a:lnTo>
                        <a:pt x="137" y="380"/>
                      </a:lnTo>
                      <a:lnTo>
                        <a:pt x="135" y="380"/>
                      </a:lnTo>
                      <a:lnTo>
                        <a:pt x="131" y="380"/>
                      </a:lnTo>
                      <a:lnTo>
                        <a:pt x="127" y="384"/>
                      </a:lnTo>
                      <a:lnTo>
                        <a:pt x="125" y="386"/>
                      </a:lnTo>
                      <a:lnTo>
                        <a:pt x="122" y="390"/>
                      </a:lnTo>
                      <a:lnTo>
                        <a:pt x="125" y="394"/>
                      </a:lnTo>
                      <a:lnTo>
                        <a:pt x="122" y="394"/>
                      </a:lnTo>
                      <a:lnTo>
                        <a:pt x="127" y="401"/>
                      </a:lnTo>
                      <a:lnTo>
                        <a:pt x="129" y="401"/>
                      </a:lnTo>
                      <a:lnTo>
                        <a:pt x="127" y="403"/>
                      </a:lnTo>
                      <a:lnTo>
                        <a:pt x="125" y="407"/>
                      </a:lnTo>
                      <a:lnTo>
                        <a:pt x="125" y="409"/>
                      </a:lnTo>
                      <a:lnTo>
                        <a:pt x="125" y="409"/>
                      </a:lnTo>
                      <a:close/>
                      <a:moveTo>
                        <a:pt x="95" y="420"/>
                      </a:moveTo>
                      <a:lnTo>
                        <a:pt x="95" y="424"/>
                      </a:lnTo>
                      <a:lnTo>
                        <a:pt x="95" y="426"/>
                      </a:lnTo>
                      <a:lnTo>
                        <a:pt x="97" y="428"/>
                      </a:lnTo>
                      <a:lnTo>
                        <a:pt x="99" y="424"/>
                      </a:lnTo>
                      <a:lnTo>
                        <a:pt x="101" y="418"/>
                      </a:lnTo>
                      <a:lnTo>
                        <a:pt x="101" y="411"/>
                      </a:lnTo>
                      <a:lnTo>
                        <a:pt x="103" y="405"/>
                      </a:lnTo>
                      <a:lnTo>
                        <a:pt x="103" y="399"/>
                      </a:lnTo>
                      <a:lnTo>
                        <a:pt x="101" y="397"/>
                      </a:lnTo>
                      <a:lnTo>
                        <a:pt x="99" y="401"/>
                      </a:lnTo>
                      <a:lnTo>
                        <a:pt x="99" y="403"/>
                      </a:lnTo>
                      <a:lnTo>
                        <a:pt x="99" y="409"/>
                      </a:lnTo>
                      <a:lnTo>
                        <a:pt x="97" y="409"/>
                      </a:lnTo>
                      <a:lnTo>
                        <a:pt x="95" y="420"/>
                      </a:lnTo>
                      <a:close/>
                    </a:path>
                  </a:pathLst>
                </a:custGeom>
                <a:solidFill>
                  <a:srgbClr val="A3DCD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6" name="Freeform 47">
                  <a:extLst>
                    <a:ext uri="{FF2B5EF4-FFF2-40B4-BE49-F238E27FC236}">
                      <a16:creationId xmlns:a16="http://schemas.microsoft.com/office/drawing/2014/main" id="{C79E916D-E5AB-472B-B338-499C4B0B15CB}"/>
                    </a:ext>
                  </a:extLst>
                </p:cNvPr>
                <p:cNvSpPr>
                  <a:spLocks noEditPoints="1"/>
                </p:cNvSpPr>
                <p:nvPr/>
              </p:nvSpPr>
              <p:spPr bwMode="auto">
                <a:xfrm>
                  <a:off x="4968896" y="2453940"/>
                  <a:ext cx="276203" cy="494404"/>
                </a:xfrm>
                <a:custGeom>
                  <a:avLst/>
                  <a:gdLst>
                    <a:gd name="T0" fmla="*/ 181 w 200"/>
                    <a:gd name="T1" fmla="*/ 297 h 358"/>
                    <a:gd name="T2" fmla="*/ 185 w 200"/>
                    <a:gd name="T3" fmla="*/ 242 h 358"/>
                    <a:gd name="T4" fmla="*/ 173 w 200"/>
                    <a:gd name="T5" fmla="*/ 202 h 358"/>
                    <a:gd name="T6" fmla="*/ 164 w 200"/>
                    <a:gd name="T7" fmla="*/ 179 h 358"/>
                    <a:gd name="T8" fmla="*/ 158 w 200"/>
                    <a:gd name="T9" fmla="*/ 137 h 358"/>
                    <a:gd name="T10" fmla="*/ 154 w 200"/>
                    <a:gd name="T11" fmla="*/ 89 h 358"/>
                    <a:gd name="T12" fmla="*/ 128 w 200"/>
                    <a:gd name="T13" fmla="*/ 70 h 358"/>
                    <a:gd name="T14" fmla="*/ 124 w 200"/>
                    <a:gd name="T15" fmla="*/ 42 h 358"/>
                    <a:gd name="T16" fmla="*/ 128 w 200"/>
                    <a:gd name="T17" fmla="*/ 15 h 358"/>
                    <a:gd name="T18" fmla="*/ 97 w 200"/>
                    <a:gd name="T19" fmla="*/ 0 h 358"/>
                    <a:gd name="T20" fmla="*/ 82 w 200"/>
                    <a:gd name="T21" fmla="*/ 11 h 358"/>
                    <a:gd name="T22" fmla="*/ 78 w 200"/>
                    <a:gd name="T23" fmla="*/ 38 h 358"/>
                    <a:gd name="T24" fmla="*/ 65 w 200"/>
                    <a:gd name="T25" fmla="*/ 51 h 358"/>
                    <a:gd name="T26" fmla="*/ 42 w 200"/>
                    <a:gd name="T27" fmla="*/ 57 h 358"/>
                    <a:gd name="T28" fmla="*/ 10 w 200"/>
                    <a:gd name="T29" fmla="*/ 34 h 358"/>
                    <a:gd name="T30" fmla="*/ 0 w 200"/>
                    <a:gd name="T31" fmla="*/ 42 h 358"/>
                    <a:gd name="T32" fmla="*/ 29 w 200"/>
                    <a:gd name="T33" fmla="*/ 63 h 358"/>
                    <a:gd name="T34" fmla="*/ 42 w 200"/>
                    <a:gd name="T35" fmla="*/ 74 h 358"/>
                    <a:gd name="T36" fmla="*/ 48 w 200"/>
                    <a:gd name="T37" fmla="*/ 95 h 358"/>
                    <a:gd name="T38" fmla="*/ 57 w 200"/>
                    <a:gd name="T39" fmla="*/ 116 h 358"/>
                    <a:gd name="T40" fmla="*/ 59 w 200"/>
                    <a:gd name="T41" fmla="*/ 145 h 358"/>
                    <a:gd name="T42" fmla="*/ 72 w 200"/>
                    <a:gd name="T43" fmla="*/ 162 h 358"/>
                    <a:gd name="T44" fmla="*/ 88 w 200"/>
                    <a:gd name="T45" fmla="*/ 181 h 358"/>
                    <a:gd name="T46" fmla="*/ 93 w 200"/>
                    <a:gd name="T47" fmla="*/ 194 h 358"/>
                    <a:gd name="T48" fmla="*/ 72 w 200"/>
                    <a:gd name="T49" fmla="*/ 204 h 358"/>
                    <a:gd name="T50" fmla="*/ 59 w 200"/>
                    <a:gd name="T51" fmla="*/ 217 h 358"/>
                    <a:gd name="T52" fmla="*/ 57 w 200"/>
                    <a:gd name="T53" fmla="*/ 236 h 358"/>
                    <a:gd name="T54" fmla="*/ 44 w 200"/>
                    <a:gd name="T55" fmla="*/ 238 h 358"/>
                    <a:gd name="T56" fmla="*/ 40 w 200"/>
                    <a:gd name="T57" fmla="*/ 251 h 358"/>
                    <a:gd name="T58" fmla="*/ 29 w 200"/>
                    <a:gd name="T59" fmla="*/ 255 h 358"/>
                    <a:gd name="T60" fmla="*/ 29 w 200"/>
                    <a:gd name="T61" fmla="*/ 270 h 358"/>
                    <a:gd name="T62" fmla="*/ 32 w 200"/>
                    <a:gd name="T63" fmla="*/ 285 h 358"/>
                    <a:gd name="T64" fmla="*/ 40 w 200"/>
                    <a:gd name="T65" fmla="*/ 306 h 358"/>
                    <a:gd name="T66" fmla="*/ 36 w 200"/>
                    <a:gd name="T67" fmla="*/ 329 h 358"/>
                    <a:gd name="T68" fmla="*/ 50 w 200"/>
                    <a:gd name="T69" fmla="*/ 337 h 358"/>
                    <a:gd name="T70" fmla="*/ 63 w 200"/>
                    <a:gd name="T71" fmla="*/ 341 h 358"/>
                    <a:gd name="T72" fmla="*/ 72 w 200"/>
                    <a:gd name="T73" fmla="*/ 358 h 358"/>
                    <a:gd name="T74" fmla="*/ 84 w 200"/>
                    <a:gd name="T75" fmla="*/ 352 h 358"/>
                    <a:gd name="T76" fmla="*/ 109 w 200"/>
                    <a:gd name="T77" fmla="*/ 341 h 358"/>
                    <a:gd name="T78" fmla="*/ 118 w 200"/>
                    <a:gd name="T79" fmla="*/ 337 h 358"/>
                    <a:gd name="T80" fmla="*/ 126 w 200"/>
                    <a:gd name="T81" fmla="*/ 337 h 358"/>
                    <a:gd name="T82" fmla="*/ 139 w 200"/>
                    <a:gd name="T83" fmla="*/ 333 h 358"/>
                    <a:gd name="T84" fmla="*/ 152 w 200"/>
                    <a:gd name="T85" fmla="*/ 331 h 358"/>
                    <a:gd name="T86" fmla="*/ 84 w 200"/>
                    <a:gd name="T87" fmla="*/ 188 h 358"/>
                    <a:gd name="T88" fmla="*/ 84 w 200"/>
                    <a:gd name="T89" fmla="*/ 183 h 358"/>
                    <a:gd name="T90" fmla="*/ 29 w 200"/>
                    <a:gd name="T91" fmla="*/ 242 h 358"/>
                    <a:gd name="T92" fmla="*/ 29 w 200"/>
                    <a:gd name="T93" fmla="*/ 247 h 358"/>
                    <a:gd name="T94" fmla="*/ 67 w 200"/>
                    <a:gd name="T95" fmla="*/ 350 h 358"/>
                    <a:gd name="T96" fmla="*/ 67 w 200"/>
                    <a:gd name="T97" fmla="*/ 350 h 358"/>
                    <a:gd name="T98" fmla="*/ 61 w 200"/>
                    <a:gd name="T99" fmla="*/ 346 h 358"/>
                    <a:gd name="T100" fmla="*/ 53 w 200"/>
                    <a:gd name="T101" fmla="*/ 341 h 358"/>
                    <a:gd name="T102" fmla="*/ 44 w 200"/>
                    <a:gd name="T103" fmla="*/ 335 h 358"/>
                    <a:gd name="T104" fmla="*/ 36 w 200"/>
                    <a:gd name="T105" fmla="*/ 337 h 358"/>
                    <a:gd name="T106" fmla="*/ 13 w 200"/>
                    <a:gd name="T107" fmla="*/ 337 h 358"/>
                    <a:gd name="T108" fmla="*/ 19 w 200"/>
                    <a:gd name="T109" fmla="*/ 350 h 358"/>
                    <a:gd name="T110" fmla="*/ 10 w 200"/>
                    <a:gd name="T111" fmla="*/ 346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0" h="358">
                      <a:moveTo>
                        <a:pt x="158" y="331"/>
                      </a:moveTo>
                      <a:lnTo>
                        <a:pt x="158" y="327"/>
                      </a:lnTo>
                      <a:lnTo>
                        <a:pt x="166" y="316"/>
                      </a:lnTo>
                      <a:lnTo>
                        <a:pt x="171" y="314"/>
                      </a:lnTo>
                      <a:lnTo>
                        <a:pt x="177" y="306"/>
                      </a:lnTo>
                      <a:lnTo>
                        <a:pt x="181" y="297"/>
                      </a:lnTo>
                      <a:lnTo>
                        <a:pt x="185" y="287"/>
                      </a:lnTo>
                      <a:lnTo>
                        <a:pt x="194" y="274"/>
                      </a:lnTo>
                      <a:lnTo>
                        <a:pt x="200" y="259"/>
                      </a:lnTo>
                      <a:lnTo>
                        <a:pt x="198" y="253"/>
                      </a:lnTo>
                      <a:lnTo>
                        <a:pt x="190" y="242"/>
                      </a:lnTo>
                      <a:lnTo>
                        <a:pt x="185" y="242"/>
                      </a:lnTo>
                      <a:lnTo>
                        <a:pt x="175" y="228"/>
                      </a:lnTo>
                      <a:lnTo>
                        <a:pt x="177" y="223"/>
                      </a:lnTo>
                      <a:lnTo>
                        <a:pt x="181" y="217"/>
                      </a:lnTo>
                      <a:lnTo>
                        <a:pt x="181" y="211"/>
                      </a:lnTo>
                      <a:lnTo>
                        <a:pt x="175" y="207"/>
                      </a:lnTo>
                      <a:lnTo>
                        <a:pt x="173" y="202"/>
                      </a:lnTo>
                      <a:lnTo>
                        <a:pt x="173" y="196"/>
                      </a:lnTo>
                      <a:lnTo>
                        <a:pt x="173" y="194"/>
                      </a:lnTo>
                      <a:lnTo>
                        <a:pt x="173" y="190"/>
                      </a:lnTo>
                      <a:lnTo>
                        <a:pt x="166" y="190"/>
                      </a:lnTo>
                      <a:lnTo>
                        <a:pt x="164" y="186"/>
                      </a:lnTo>
                      <a:lnTo>
                        <a:pt x="164" y="179"/>
                      </a:lnTo>
                      <a:lnTo>
                        <a:pt x="166" y="175"/>
                      </a:lnTo>
                      <a:lnTo>
                        <a:pt x="162" y="175"/>
                      </a:lnTo>
                      <a:lnTo>
                        <a:pt x="162" y="171"/>
                      </a:lnTo>
                      <a:lnTo>
                        <a:pt x="164" y="158"/>
                      </a:lnTo>
                      <a:lnTo>
                        <a:pt x="169" y="158"/>
                      </a:lnTo>
                      <a:lnTo>
                        <a:pt x="158" y="137"/>
                      </a:lnTo>
                      <a:lnTo>
                        <a:pt x="150" y="122"/>
                      </a:lnTo>
                      <a:lnTo>
                        <a:pt x="150" y="116"/>
                      </a:lnTo>
                      <a:lnTo>
                        <a:pt x="143" y="112"/>
                      </a:lnTo>
                      <a:lnTo>
                        <a:pt x="147" y="101"/>
                      </a:lnTo>
                      <a:lnTo>
                        <a:pt x="152" y="95"/>
                      </a:lnTo>
                      <a:lnTo>
                        <a:pt x="154" y="89"/>
                      </a:lnTo>
                      <a:lnTo>
                        <a:pt x="152" y="86"/>
                      </a:lnTo>
                      <a:lnTo>
                        <a:pt x="141" y="80"/>
                      </a:lnTo>
                      <a:lnTo>
                        <a:pt x="139" y="78"/>
                      </a:lnTo>
                      <a:lnTo>
                        <a:pt x="137" y="74"/>
                      </a:lnTo>
                      <a:lnTo>
                        <a:pt x="131" y="70"/>
                      </a:lnTo>
                      <a:lnTo>
                        <a:pt x="128" y="70"/>
                      </a:lnTo>
                      <a:lnTo>
                        <a:pt x="126" y="61"/>
                      </a:lnTo>
                      <a:lnTo>
                        <a:pt x="122" y="57"/>
                      </a:lnTo>
                      <a:lnTo>
                        <a:pt x="124" y="51"/>
                      </a:lnTo>
                      <a:lnTo>
                        <a:pt x="124" y="44"/>
                      </a:lnTo>
                      <a:lnTo>
                        <a:pt x="122" y="44"/>
                      </a:lnTo>
                      <a:lnTo>
                        <a:pt x="124" y="42"/>
                      </a:lnTo>
                      <a:lnTo>
                        <a:pt x="131" y="40"/>
                      </a:lnTo>
                      <a:lnTo>
                        <a:pt x="131" y="32"/>
                      </a:lnTo>
                      <a:lnTo>
                        <a:pt x="133" y="25"/>
                      </a:lnTo>
                      <a:lnTo>
                        <a:pt x="133" y="21"/>
                      </a:lnTo>
                      <a:lnTo>
                        <a:pt x="131" y="17"/>
                      </a:lnTo>
                      <a:lnTo>
                        <a:pt x="128" y="15"/>
                      </a:lnTo>
                      <a:lnTo>
                        <a:pt x="122" y="13"/>
                      </a:lnTo>
                      <a:lnTo>
                        <a:pt x="118" y="13"/>
                      </a:lnTo>
                      <a:lnTo>
                        <a:pt x="116" y="8"/>
                      </a:lnTo>
                      <a:lnTo>
                        <a:pt x="109" y="2"/>
                      </a:lnTo>
                      <a:lnTo>
                        <a:pt x="105" y="0"/>
                      </a:lnTo>
                      <a:lnTo>
                        <a:pt x="97" y="0"/>
                      </a:lnTo>
                      <a:lnTo>
                        <a:pt x="95" y="4"/>
                      </a:lnTo>
                      <a:lnTo>
                        <a:pt x="95" y="6"/>
                      </a:lnTo>
                      <a:lnTo>
                        <a:pt x="93" y="6"/>
                      </a:lnTo>
                      <a:lnTo>
                        <a:pt x="86" y="6"/>
                      </a:lnTo>
                      <a:lnTo>
                        <a:pt x="82" y="6"/>
                      </a:lnTo>
                      <a:lnTo>
                        <a:pt x="82" y="11"/>
                      </a:lnTo>
                      <a:lnTo>
                        <a:pt x="80" y="15"/>
                      </a:lnTo>
                      <a:lnTo>
                        <a:pt x="78" y="15"/>
                      </a:lnTo>
                      <a:lnTo>
                        <a:pt x="80" y="19"/>
                      </a:lnTo>
                      <a:lnTo>
                        <a:pt x="78" y="21"/>
                      </a:lnTo>
                      <a:lnTo>
                        <a:pt x="78" y="32"/>
                      </a:lnTo>
                      <a:lnTo>
                        <a:pt x="78" y="38"/>
                      </a:lnTo>
                      <a:lnTo>
                        <a:pt x="80" y="42"/>
                      </a:lnTo>
                      <a:lnTo>
                        <a:pt x="78" y="44"/>
                      </a:lnTo>
                      <a:lnTo>
                        <a:pt x="76" y="46"/>
                      </a:lnTo>
                      <a:lnTo>
                        <a:pt x="72" y="46"/>
                      </a:lnTo>
                      <a:lnTo>
                        <a:pt x="69" y="49"/>
                      </a:lnTo>
                      <a:lnTo>
                        <a:pt x="65" y="51"/>
                      </a:lnTo>
                      <a:lnTo>
                        <a:pt x="63" y="55"/>
                      </a:lnTo>
                      <a:lnTo>
                        <a:pt x="59" y="55"/>
                      </a:lnTo>
                      <a:lnTo>
                        <a:pt x="53" y="49"/>
                      </a:lnTo>
                      <a:lnTo>
                        <a:pt x="48" y="49"/>
                      </a:lnTo>
                      <a:lnTo>
                        <a:pt x="46" y="53"/>
                      </a:lnTo>
                      <a:lnTo>
                        <a:pt x="42" y="57"/>
                      </a:lnTo>
                      <a:lnTo>
                        <a:pt x="32" y="57"/>
                      </a:lnTo>
                      <a:lnTo>
                        <a:pt x="25" y="55"/>
                      </a:lnTo>
                      <a:lnTo>
                        <a:pt x="23" y="51"/>
                      </a:lnTo>
                      <a:lnTo>
                        <a:pt x="21" y="46"/>
                      </a:lnTo>
                      <a:lnTo>
                        <a:pt x="13" y="38"/>
                      </a:lnTo>
                      <a:lnTo>
                        <a:pt x="10" y="34"/>
                      </a:lnTo>
                      <a:lnTo>
                        <a:pt x="6" y="34"/>
                      </a:lnTo>
                      <a:lnTo>
                        <a:pt x="4" y="36"/>
                      </a:lnTo>
                      <a:lnTo>
                        <a:pt x="2" y="40"/>
                      </a:lnTo>
                      <a:lnTo>
                        <a:pt x="4" y="42"/>
                      </a:lnTo>
                      <a:lnTo>
                        <a:pt x="2" y="44"/>
                      </a:lnTo>
                      <a:lnTo>
                        <a:pt x="0" y="42"/>
                      </a:lnTo>
                      <a:lnTo>
                        <a:pt x="0" y="44"/>
                      </a:lnTo>
                      <a:lnTo>
                        <a:pt x="4" y="49"/>
                      </a:lnTo>
                      <a:lnTo>
                        <a:pt x="8" y="51"/>
                      </a:lnTo>
                      <a:lnTo>
                        <a:pt x="15" y="59"/>
                      </a:lnTo>
                      <a:lnTo>
                        <a:pt x="21" y="63"/>
                      </a:lnTo>
                      <a:lnTo>
                        <a:pt x="29" y="63"/>
                      </a:lnTo>
                      <a:lnTo>
                        <a:pt x="32" y="65"/>
                      </a:lnTo>
                      <a:lnTo>
                        <a:pt x="34" y="65"/>
                      </a:lnTo>
                      <a:lnTo>
                        <a:pt x="38" y="70"/>
                      </a:lnTo>
                      <a:lnTo>
                        <a:pt x="40" y="74"/>
                      </a:lnTo>
                      <a:lnTo>
                        <a:pt x="42" y="74"/>
                      </a:lnTo>
                      <a:lnTo>
                        <a:pt x="42" y="74"/>
                      </a:lnTo>
                      <a:lnTo>
                        <a:pt x="46" y="78"/>
                      </a:lnTo>
                      <a:lnTo>
                        <a:pt x="48" y="78"/>
                      </a:lnTo>
                      <a:lnTo>
                        <a:pt x="50" y="82"/>
                      </a:lnTo>
                      <a:lnTo>
                        <a:pt x="48" y="84"/>
                      </a:lnTo>
                      <a:lnTo>
                        <a:pt x="50" y="91"/>
                      </a:lnTo>
                      <a:lnTo>
                        <a:pt x="48" y="95"/>
                      </a:lnTo>
                      <a:lnTo>
                        <a:pt x="48" y="99"/>
                      </a:lnTo>
                      <a:lnTo>
                        <a:pt x="55" y="99"/>
                      </a:lnTo>
                      <a:lnTo>
                        <a:pt x="55" y="103"/>
                      </a:lnTo>
                      <a:lnTo>
                        <a:pt x="53" y="108"/>
                      </a:lnTo>
                      <a:lnTo>
                        <a:pt x="55" y="112"/>
                      </a:lnTo>
                      <a:lnTo>
                        <a:pt x="57" y="116"/>
                      </a:lnTo>
                      <a:lnTo>
                        <a:pt x="57" y="122"/>
                      </a:lnTo>
                      <a:lnTo>
                        <a:pt x="57" y="126"/>
                      </a:lnTo>
                      <a:lnTo>
                        <a:pt x="57" y="129"/>
                      </a:lnTo>
                      <a:lnTo>
                        <a:pt x="57" y="137"/>
                      </a:lnTo>
                      <a:lnTo>
                        <a:pt x="57" y="139"/>
                      </a:lnTo>
                      <a:lnTo>
                        <a:pt x="59" y="145"/>
                      </a:lnTo>
                      <a:lnTo>
                        <a:pt x="61" y="148"/>
                      </a:lnTo>
                      <a:lnTo>
                        <a:pt x="65" y="154"/>
                      </a:lnTo>
                      <a:lnTo>
                        <a:pt x="67" y="156"/>
                      </a:lnTo>
                      <a:lnTo>
                        <a:pt x="67" y="160"/>
                      </a:lnTo>
                      <a:lnTo>
                        <a:pt x="69" y="162"/>
                      </a:lnTo>
                      <a:lnTo>
                        <a:pt x="72" y="162"/>
                      </a:lnTo>
                      <a:lnTo>
                        <a:pt x="76" y="167"/>
                      </a:lnTo>
                      <a:lnTo>
                        <a:pt x="84" y="167"/>
                      </a:lnTo>
                      <a:lnTo>
                        <a:pt x="88" y="171"/>
                      </a:lnTo>
                      <a:lnTo>
                        <a:pt x="86" y="173"/>
                      </a:lnTo>
                      <a:lnTo>
                        <a:pt x="88" y="175"/>
                      </a:lnTo>
                      <a:lnTo>
                        <a:pt x="88" y="181"/>
                      </a:lnTo>
                      <a:lnTo>
                        <a:pt x="86" y="183"/>
                      </a:lnTo>
                      <a:lnTo>
                        <a:pt x="93" y="188"/>
                      </a:lnTo>
                      <a:lnTo>
                        <a:pt x="88" y="188"/>
                      </a:lnTo>
                      <a:lnTo>
                        <a:pt x="86" y="188"/>
                      </a:lnTo>
                      <a:lnTo>
                        <a:pt x="93" y="192"/>
                      </a:lnTo>
                      <a:lnTo>
                        <a:pt x="93" y="194"/>
                      </a:lnTo>
                      <a:lnTo>
                        <a:pt x="86" y="192"/>
                      </a:lnTo>
                      <a:lnTo>
                        <a:pt x="82" y="192"/>
                      </a:lnTo>
                      <a:lnTo>
                        <a:pt x="76" y="194"/>
                      </a:lnTo>
                      <a:lnTo>
                        <a:pt x="76" y="198"/>
                      </a:lnTo>
                      <a:lnTo>
                        <a:pt x="72" y="202"/>
                      </a:lnTo>
                      <a:lnTo>
                        <a:pt x="72" y="204"/>
                      </a:lnTo>
                      <a:lnTo>
                        <a:pt x="72" y="207"/>
                      </a:lnTo>
                      <a:lnTo>
                        <a:pt x="65" y="213"/>
                      </a:lnTo>
                      <a:lnTo>
                        <a:pt x="63" y="219"/>
                      </a:lnTo>
                      <a:lnTo>
                        <a:pt x="63" y="219"/>
                      </a:lnTo>
                      <a:lnTo>
                        <a:pt x="61" y="217"/>
                      </a:lnTo>
                      <a:lnTo>
                        <a:pt x="59" y="217"/>
                      </a:lnTo>
                      <a:lnTo>
                        <a:pt x="61" y="221"/>
                      </a:lnTo>
                      <a:lnTo>
                        <a:pt x="59" y="226"/>
                      </a:lnTo>
                      <a:lnTo>
                        <a:pt x="55" y="226"/>
                      </a:lnTo>
                      <a:lnTo>
                        <a:pt x="53" y="228"/>
                      </a:lnTo>
                      <a:lnTo>
                        <a:pt x="55" y="234"/>
                      </a:lnTo>
                      <a:lnTo>
                        <a:pt x="57" y="236"/>
                      </a:lnTo>
                      <a:lnTo>
                        <a:pt x="53" y="234"/>
                      </a:lnTo>
                      <a:lnTo>
                        <a:pt x="50" y="232"/>
                      </a:lnTo>
                      <a:lnTo>
                        <a:pt x="48" y="234"/>
                      </a:lnTo>
                      <a:lnTo>
                        <a:pt x="46" y="238"/>
                      </a:lnTo>
                      <a:lnTo>
                        <a:pt x="46" y="240"/>
                      </a:lnTo>
                      <a:lnTo>
                        <a:pt x="44" y="238"/>
                      </a:lnTo>
                      <a:lnTo>
                        <a:pt x="44" y="240"/>
                      </a:lnTo>
                      <a:lnTo>
                        <a:pt x="46" y="242"/>
                      </a:lnTo>
                      <a:lnTo>
                        <a:pt x="46" y="245"/>
                      </a:lnTo>
                      <a:lnTo>
                        <a:pt x="44" y="247"/>
                      </a:lnTo>
                      <a:lnTo>
                        <a:pt x="42" y="249"/>
                      </a:lnTo>
                      <a:lnTo>
                        <a:pt x="40" y="251"/>
                      </a:lnTo>
                      <a:lnTo>
                        <a:pt x="38" y="251"/>
                      </a:lnTo>
                      <a:lnTo>
                        <a:pt x="38" y="249"/>
                      </a:lnTo>
                      <a:lnTo>
                        <a:pt x="34" y="247"/>
                      </a:lnTo>
                      <a:lnTo>
                        <a:pt x="32" y="249"/>
                      </a:lnTo>
                      <a:lnTo>
                        <a:pt x="32" y="253"/>
                      </a:lnTo>
                      <a:lnTo>
                        <a:pt x="29" y="255"/>
                      </a:lnTo>
                      <a:lnTo>
                        <a:pt x="32" y="257"/>
                      </a:lnTo>
                      <a:lnTo>
                        <a:pt x="29" y="261"/>
                      </a:lnTo>
                      <a:lnTo>
                        <a:pt x="29" y="261"/>
                      </a:lnTo>
                      <a:lnTo>
                        <a:pt x="27" y="266"/>
                      </a:lnTo>
                      <a:lnTo>
                        <a:pt x="27" y="270"/>
                      </a:lnTo>
                      <a:lnTo>
                        <a:pt x="29" y="270"/>
                      </a:lnTo>
                      <a:lnTo>
                        <a:pt x="27" y="274"/>
                      </a:lnTo>
                      <a:lnTo>
                        <a:pt x="29" y="276"/>
                      </a:lnTo>
                      <a:lnTo>
                        <a:pt x="32" y="276"/>
                      </a:lnTo>
                      <a:lnTo>
                        <a:pt x="34" y="278"/>
                      </a:lnTo>
                      <a:lnTo>
                        <a:pt x="34" y="282"/>
                      </a:lnTo>
                      <a:lnTo>
                        <a:pt x="32" y="285"/>
                      </a:lnTo>
                      <a:lnTo>
                        <a:pt x="34" y="289"/>
                      </a:lnTo>
                      <a:lnTo>
                        <a:pt x="32" y="289"/>
                      </a:lnTo>
                      <a:lnTo>
                        <a:pt x="36" y="295"/>
                      </a:lnTo>
                      <a:lnTo>
                        <a:pt x="38" y="297"/>
                      </a:lnTo>
                      <a:lnTo>
                        <a:pt x="36" y="299"/>
                      </a:lnTo>
                      <a:lnTo>
                        <a:pt x="40" y="306"/>
                      </a:lnTo>
                      <a:lnTo>
                        <a:pt x="36" y="306"/>
                      </a:lnTo>
                      <a:lnTo>
                        <a:pt x="38" y="312"/>
                      </a:lnTo>
                      <a:lnTo>
                        <a:pt x="36" y="314"/>
                      </a:lnTo>
                      <a:lnTo>
                        <a:pt x="36" y="323"/>
                      </a:lnTo>
                      <a:lnTo>
                        <a:pt x="38" y="325"/>
                      </a:lnTo>
                      <a:lnTo>
                        <a:pt x="36" y="329"/>
                      </a:lnTo>
                      <a:lnTo>
                        <a:pt x="36" y="333"/>
                      </a:lnTo>
                      <a:lnTo>
                        <a:pt x="38" y="335"/>
                      </a:lnTo>
                      <a:lnTo>
                        <a:pt x="42" y="333"/>
                      </a:lnTo>
                      <a:lnTo>
                        <a:pt x="44" y="333"/>
                      </a:lnTo>
                      <a:lnTo>
                        <a:pt x="46" y="331"/>
                      </a:lnTo>
                      <a:lnTo>
                        <a:pt x="50" y="337"/>
                      </a:lnTo>
                      <a:lnTo>
                        <a:pt x="53" y="335"/>
                      </a:lnTo>
                      <a:lnTo>
                        <a:pt x="55" y="339"/>
                      </a:lnTo>
                      <a:lnTo>
                        <a:pt x="61" y="337"/>
                      </a:lnTo>
                      <a:lnTo>
                        <a:pt x="63" y="339"/>
                      </a:lnTo>
                      <a:lnTo>
                        <a:pt x="61" y="341"/>
                      </a:lnTo>
                      <a:lnTo>
                        <a:pt x="63" y="341"/>
                      </a:lnTo>
                      <a:lnTo>
                        <a:pt x="67" y="337"/>
                      </a:lnTo>
                      <a:lnTo>
                        <a:pt x="67" y="341"/>
                      </a:lnTo>
                      <a:lnTo>
                        <a:pt x="65" y="344"/>
                      </a:lnTo>
                      <a:lnTo>
                        <a:pt x="72" y="352"/>
                      </a:lnTo>
                      <a:lnTo>
                        <a:pt x="72" y="354"/>
                      </a:lnTo>
                      <a:lnTo>
                        <a:pt x="72" y="358"/>
                      </a:lnTo>
                      <a:lnTo>
                        <a:pt x="72" y="358"/>
                      </a:lnTo>
                      <a:lnTo>
                        <a:pt x="74" y="352"/>
                      </a:lnTo>
                      <a:lnTo>
                        <a:pt x="76" y="352"/>
                      </a:lnTo>
                      <a:lnTo>
                        <a:pt x="78" y="354"/>
                      </a:lnTo>
                      <a:lnTo>
                        <a:pt x="80" y="352"/>
                      </a:lnTo>
                      <a:lnTo>
                        <a:pt x="84" y="352"/>
                      </a:lnTo>
                      <a:lnTo>
                        <a:pt x="91" y="348"/>
                      </a:lnTo>
                      <a:lnTo>
                        <a:pt x="93" y="348"/>
                      </a:lnTo>
                      <a:lnTo>
                        <a:pt x="101" y="341"/>
                      </a:lnTo>
                      <a:lnTo>
                        <a:pt x="101" y="339"/>
                      </a:lnTo>
                      <a:lnTo>
                        <a:pt x="107" y="341"/>
                      </a:lnTo>
                      <a:lnTo>
                        <a:pt x="109" y="341"/>
                      </a:lnTo>
                      <a:lnTo>
                        <a:pt x="114" y="337"/>
                      </a:lnTo>
                      <a:lnTo>
                        <a:pt x="114" y="337"/>
                      </a:lnTo>
                      <a:lnTo>
                        <a:pt x="112" y="341"/>
                      </a:lnTo>
                      <a:lnTo>
                        <a:pt x="114" y="341"/>
                      </a:lnTo>
                      <a:lnTo>
                        <a:pt x="116" y="337"/>
                      </a:lnTo>
                      <a:lnTo>
                        <a:pt x="118" y="337"/>
                      </a:lnTo>
                      <a:lnTo>
                        <a:pt x="116" y="333"/>
                      </a:lnTo>
                      <a:lnTo>
                        <a:pt x="118" y="333"/>
                      </a:lnTo>
                      <a:lnTo>
                        <a:pt x="120" y="335"/>
                      </a:lnTo>
                      <a:lnTo>
                        <a:pt x="122" y="337"/>
                      </a:lnTo>
                      <a:lnTo>
                        <a:pt x="124" y="333"/>
                      </a:lnTo>
                      <a:lnTo>
                        <a:pt x="126" y="337"/>
                      </a:lnTo>
                      <a:lnTo>
                        <a:pt x="128" y="337"/>
                      </a:lnTo>
                      <a:lnTo>
                        <a:pt x="128" y="335"/>
                      </a:lnTo>
                      <a:lnTo>
                        <a:pt x="131" y="335"/>
                      </a:lnTo>
                      <a:lnTo>
                        <a:pt x="131" y="337"/>
                      </a:lnTo>
                      <a:lnTo>
                        <a:pt x="135" y="335"/>
                      </a:lnTo>
                      <a:lnTo>
                        <a:pt x="139" y="333"/>
                      </a:lnTo>
                      <a:lnTo>
                        <a:pt x="141" y="337"/>
                      </a:lnTo>
                      <a:lnTo>
                        <a:pt x="147" y="335"/>
                      </a:lnTo>
                      <a:lnTo>
                        <a:pt x="150" y="333"/>
                      </a:lnTo>
                      <a:lnTo>
                        <a:pt x="147" y="331"/>
                      </a:lnTo>
                      <a:lnTo>
                        <a:pt x="150" y="331"/>
                      </a:lnTo>
                      <a:lnTo>
                        <a:pt x="152" y="331"/>
                      </a:lnTo>
                      <a:lnTo>
                        <a:pt x="152" y="333"/>
                      </a:lnTo>
                      <a:lnTo>
                        <a:pt x="156" y="335"/>
                      </a:lnTo>
                      <a:lnTo>
                        <a:pt x="156" y="335"/>
                      </a:lnTo>
                      <a:lnTo>
                        <a:pt x="158" y="331"/>
                      </a:lnTo>
                      <a:lnTo>
                        <a:pt x="158" y="331"/>
                      </a:lnTo>
                      <a:close/>
                      <a:moveTo>
                        <a:pt x="84" y="188"/>
                      </a:moveTo>
                      <a:lnTo>
                        <a:pt x="82" y="188"/>
                      </a:lnTo>
                      <a:lnTo>
                        <a:pt x="78" y="188"/>
                      </a:lnTo>
                      <a:lnTo>
                        <a:pt x="76" y="183"/>
                      </a:lnTo>
                      <a:lnTo>
                        <a:pt x="80" y="181"/>
                      </a:lnTo>
                      <a:lnTo>
                        <a:pt x="86" y="183"/>
                      </a:lnTo>
                      <a:lnTo>
                        <a:pt x="84" y="183"/>
                      </a:lnTo>
                      <a:lnTo>
                        <a:pt x="82" y="183"/>
                      </a:lnTo>
                      <a:lnTo>
                        <a:pt x="84" y="188"/>
                      </a:lnTo>
                      <a:lnTo>
                        <a:pt x="84" y="188"/>
                      </a:lnTo>
                      <a:close/>
                      <a:moveTo>
                        <a:pt x="27" y="242"/>
                      </a:moveTo>
                      <a:lnTo>
                        <a:pt x="27" y="240"/>
                      </a:lnTo>
                      <a:lnTo>
                        <a:pt x="29" y="242"/>
                      </a:lnTo>
                      <a:lnTo>
                        <a:pt x="29" y="245"/>
                      </a:lnTo>
                      <a:lnTo>
                        <a:pt x="27" y="242"/>
                      </a:lnTo>
                      <a:lnTo>
                        <a:pt x="27" y="242"/>
                      </a:lnTo>
                      <a:close/>
                      <a:moveTo>
                        <a:pt x="25" y="247"/>
                      </a:moveTo>
                      <a:lnTo>
                        <a:pt x="27" y="247"/>
                      </a:lnTo>
                      <a:lnTo>
                        <a:pt x="29" y="247"/>
                      </a:lnTo>
                      <a:lnTo>
                        <a:pt x="29" y="249"/>
                      </a:lnTo>
                      <a:lnTo>
                        <a:pt x="27" y="251"/>
                      </a:lnTo>
                      <a:lnTo>
                        <a:pt x="25" y="249"/>
                      </a:lnTo>
                      <a:lnTo>
                        <a:pt x="25" y="247"/>
                      </a:lnTo>
                      <a:lnTo>
                        <a:pt x="25" y="247"/>
                      </a:lnTo>
                      <a:close/>
                      <a:moveTo>
                        <a:pt x="67" y="350"/>
                      </a:moveTo>
                      <a:lnTo>
                        <a:pt x="67" y="354"/>
                      </a:lnTo>
                      <a:lnTo>
                        <a:pt x="65" y="354"/>
                      </a:lnTo>
                      <a:lnTo>
                        <a:pt x="63" y="354"/>
                      </a:lnTo>
                      <a:lnTo>
                        <a:pt x="65" y="352"/>
                      </a:lnTo>
                      <a:lnTo>
                        <a:pt x="67" y="350"/>
                      </a:lnTo>
                      <a:lnTo>
                        <a:pt x="67" y="350"/>
                      </a:lnTo>
                      <a:close/>
                      <a:moveTo>
                        <a:pt x="61" y="346"/>
                      </a:moveTo>
                      <a:lnTo>
                        <a:pt x="61" y="346"/>
                      </a:lnTo>
                      <a:lnTo>
                        <a:pt x="63" y="348"/>
                      </a:lnTo>
                      <a:lnTo>
                        <a:pt x="61" y="350"/>
                      </a:lnTo>
                      <a:lnTo>
                        <a:pt x="61" y="346"/>
                      </a:lnTo>
                      <a:lnTo>
                        <a:pt x="61" y="346"/>
                      </a:lnTo>
                      <a:close/>
                      <a:moveTo>
                        <a:pt x="53" y="341"/>
                      </a:moveTo>
                      <a:lnTo>
                        <a:pt x="59" y="341"/>
                      </a:lnTo>
                      <a:lnTo>
                        <a:pt x="59" y="344"/>
                      </a:lnTo>
                      <a:lnTo>
                        <a:pt x="55" y="346"/>
                      </a:lnTo>
                      <a:lnTo>
                        <a:pt x="53" y="344"/>
                      </a:lnTo>
                      <a:lnTo>
                        <a:pt x="53" y="341"/>
                      </a:lnTo>
                      <a:lnTo>
                        <a:pt x="53" y="341"/>
                      </a:lnTo>
                      <a:close/>
                      <a:moveTo>
                        <a:pt x="44" y="335"/>
                      </a:moveTo>
                      <a:lnTo>
                        <a:pt x="48" y="339"/>
                      </a:lnTo>
                      <a:lnTo>
                        <a:pt x="46" y="341"/>
                      </a:lnTo>
                      <a:lnTo>
                        <a:pt x="44" y="339"/>
                      </a:lnTo>
                      <a:lnTo>
                        <a:pt x="44" y="335"/>
                      </a:lnTo>
                      <a:lnTo>
                        <a:pt x="44" y="335"/>
                      </a:lnTo>
                      <a:close/>
                      <a:moveTo>
                        <a:pt x="36" y="337"/>
                      </a:moveTo>
                      <a:lnTo>
                        <a:pt x="40" y="337"/>
                      </a:lnTo>
                      <a:lnTo>
                        <a:pt x="38" y="339"/>
                      </a:lnTo>
                      <a:lnTo>
                        <a:pt x="38" y="339"/>
                      </a:lnTo>
                      <a:lnTo>
                        <a:pt x="36" y="337"/>
                      </a:lnTo>
                      <a:lnTo>
                        <a:pt x="36" y="337"/>
                      </a:lnTo>
                      <a:close/>
                      <a:moveTo>
                        <a:pt x="10" y="344"/>
                      </a:moveTo>
                      <a:lnTo>
                        <a:pt x="15" y="344"/>
                      </a:lnTo>
                      <a:lnTo>
                        <a:pt x="15" y="344"/>
                      </a:lnTo>
                      <a:lnTo>
                        <a:pt x="13" y="341"/>
                      </a:lnTo>
                      <a:lnTo>
                        <a:pt x="13" y="337"/>
                      </a:lnTo>
                      <a:lnTo>
                        <a:pt x="15" y="337"/>
                      </a:lnTo>
                      <a:lnTo>
                        <a:pt x="21" y="341"/>
                      </a:lnTo>
                      <a:lnTo>
                        <a:pt x="21" y="344"/>
                      </a:lnTo>
                      <a:lnTo>
                        <a:pt x="19" y="344"/>
                      </a:lnTo>
                      <a:lnTo>
                        <a:pt x="17" y="346"/>
                      </a:lnTo>
                      <a:lnTo>
                        <a:pt x="19" y="350"/>
                      </a:lnTo>
                      <a:lnTo>
                        <a:pt x="21" y="348"/>
                      </a:lnTo>
                      <a:lnTo>
                        <a:pt x="23" y="352"/>
                      </a:lnTo>
                      <a:lnTo>
                        <a:pt x="21" y="354"/>
                      </a:lnTo>
                      <a:lnTo>
                        <a:pt x="17" y="350"/>
                      </a:lnTo>
                      <a:lnTo>
                        <a:pt x="13" y="350"/>
                      </a:lnTo>
                      <a:lnTo>
                        <a:pt x="10" y="346"/>
                      </a:lnTo>
                      <a:lnTo>
                        <a:pt x="8" y="346"/>
                      </a:lnTo>
                      <a:lnTo>
                        <a:pt x="10" y="344"/>
                      </a:lnTo>
                      <a:close/>
                    </a:path>
                  </a:pathLst>
                </a:custGeom>
                <a:solidFill>
                  <a:srgbClr val="A3DCD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7" name="Freeform 48">
                  <a:extLst>
                    <a:ext uri="{FF2B5EF4-FFF2-40B4-BE49-F238E27FC236}">
                      <a16:creationId xmlns:a16="http://schemas.microsoft.com/office/drawing/2014/main" id="{60C4A8F8-DF42-4E25-9B6A-FD8A20AD7EA4}"/>
                    </a:ext>
                  </a:extLst>
                </p:cNvPr>
                <p:cNvSpPr>
                  <a:spLocks noEditPoints="1"/>
                </p:cNvSpPr>
                <p:nvPr/>
              </p:nvSpPr>
              <p:spPr bwMode="auto">
                <a:xfrm>
                  <a:off x="5044852" y="2951106"/>
                  <a:ext cx="145007" cy="99433"/>
                </a:xfrm>
                <a:custGeom>
                  <a:avLst/>
                  <a:gdLst>
                    <a:gd name="T0" fmla="*/ 103 w 105"/>
                    <a:gd name="T1" fmla="*/ 66 h 72"/>
                    <a:gd name="T2" fmla="*/ 105 w 105"/>
                    <a:gd name="T3" fmla="*/ 59 h 72"/>
                    <a:gd name="T4" fmla="*/ 97 w 105"/>
                    <a:gd name="T5" fmla="*/ 38 h 72"/>
                    <a:gd name="T6" fmla="*/ 101 w 105"/>
                    <a:gd name="T7" fmla="*/ 24 h 72"/>
                    <a:gd name="T8" fmla="*/ 105 w 105"/>
                    <a:gd name="T9" fmla="*/ 13 h 72"/>
                    <a:gd name="T10" fmla="*/ 105 w 105"/>
                    <a:gd name="T11" fmla="*/ 11 h 72"/>
                    <a:gd name="T12" fmla="*/ 103 w 105"/>
                    <a:gd name="T13" fmla="*/ 9 h 72"/>
                    <a:gd name="T14" fmla="*/ 80 w 105"/>
                    <a:gd name="T15" fmla="*/ 5 h 72"/>
                    <a:gd name="T16" fmla="*/ 67 w 105"/>
                    <a:gd name="T17" fmla="*/ 3 h 72"/>
                    <a:gd name="T18" fmla="*/ 61 w 105"/>
                    <a:gd name="T19" fmla="*/ 0 h 72"/>
                    <a:gd name="T20" fmla="*/ 59 w 105"/>
                    <a:gd name="T21" fmla="*/ 3 h 72"/>
                    <a:gd name="T22" fmla="*/ 61 w 105"/>
                    <a:gd name="T23" fmla="*/ 7 h 72"/>
                    <a:gd name="T24" fmla="*/ 54 w 105"/>
                    <a:gd name="T25" fmla="*/ 7 h 72"/>
                    <a:gd name="T26" fmla="*/ 46 w 105"/>
                    <a:gd name="T27" fmla="*/ 5 h 72"/>
                    <a:gd name="T28" fmla="*/ 42 w 105"/>
                    <a:gd name="T29" fmla="*/ 9 h 72"/>
                    <a:gd name="T30" fmla="*/ 38 w 105"/>
                    <a:gd name="T31" fmla="*/ 13 h 72"/>
                    <a:gd name="T32" fmla="*/ 27 w 105"/>
                    <a:gd name="T33" fmla="*/ 15 h 72"/>
                    <a:gd name="T34" fmla="*/ 25 w 105"/>
                    <a:gd name="T35" fmla="*/ 32 h 72"/>
                    <a:gd name="T36" fmla="*/ 29 w 105"/>
                    <a:gd name="T37" fmla="*/ 32 h 72"/>
                    <a:gd name="T38" fmla="*/ 31 w 105"/>
                    <a:gd name="T39" fmla="*/ 34 h 72"/>
                    <a:gd name="T40" fmla="*/ 29 w 105"/>
                    <a:gd name="T41" fmla="*/ 41 h 72"/>
                    <a:gd name="T42" fmla="*/ 38 w 105"/>
                    <a:gd name="T43" fmla="*/ 51 h 72"/>
                    <a:gd name="T44" fmla="*/ 40 w 105"/>
                    <a:gd name="T45" fmla="*/ 47 h 72"/>
                    <a:gd name="T46" fmla="*/ 46 w 105"/>
                    <a:gd name="T47" fmla="*/ 47 h 72"/>
                    <a:gd name="T48" fmla="*/ 44 w 105"/>
                    <a:gd name="T49" fmla="*/ 59 h 72"/>
                    <a:gd name="T50" fmla="*/ 52 w 105"/>
                    <a:gd name="T51" fmla="*/ 55 h 72"/>
                    <a:gd name="T52" fmla="*/ 61 w 105"/>
                    <a:gd name="T53" fmla="*/ 57 h 72"/>
                    <a:gd name="T54" fmla="*/ 65 w 105"/>
                    <a:gd name="T55" fmla="*/ 53 h 72"/>
                    <a:gd name="T56" fmla="*/ 69 w 105"/>
                    <a:gd name="T57" fmla="*/ 57 h 72"/>
                    <a:gd name="T58" fmla="*/ 78 w 105"/>
                    <a:gd name="T59" fmla="*/ 62 h 72"/>
                    <a:gd name="T60" fmla="*/ 84 w 105"/>
                    <a:gd name="T61" fmla="*/ 68 h 72"/>
                    <a:gd name="T62" fmla="*/ 95 w 105"/>
                    <a:gd name="T63" fmla="*/ 70 h 72"/>
                    <a:gd name="T64" fmla="*/ 101 w 105"/>
                    <a:gd name="T65" fmla="*/ 70 h 72"/>
                    <a:gd name="T66" fmla="*/ 23 w 105"/>
                    <a:gd name="T67" fmla="*/ 24 h 72"/>
                    <a:gd name="T68" fmla="*/ 21 w 105"/>
                    <a:gd name="T69" fmla="*/ 26 h 72"/>
                    <a:gd name="T70" fmla="*/ 19 w 105"/>
                    <a:gd name="T71" fmla="*/ 24 h 72"/>
                    <a:gd name="T72" fmla="*/ 10 w 105"/>
                    <a:gd name="T73" fmla="*/ 30 h 72"/>
                    <a:gd name="T74" fmla="*/ 4 w 105"/>
                    <a:gd name="T75" fmla="*/ 32 h 72"/>
                    <a:gd name="T76" fmla="*/ 8 w 105"/>
                    <a:gd name="T77" fmla="*/ 28 h 72"/>
                    <a:gd name="T78" fmla="*/ 10 w 105"/>
                    <a:gd name="T79" fmla="*/ 24 h 72"/>
                    <a:gd name="T80" fmla="*/ 14 w 105"/>
                    <a:gd name="T81" fmla="*/ 26 h 72"/>
                    <a:gd name="T82" fmla="*/ 19 w 105"/>
                    <a:gd name="T83" fmla="*/ 30 h 72"/>
                    <a:gd name="T84" fmla="*/ 14 w 105"/>
                    <a:gd name="T85" fmla="*/ 32 h 72"/>
                    <a:gd name="T86" fmla="*/ 12 w 105"/>
                    <a:gd name="T87" fmla="*/ 34 h 72"/>
                    <a:gd name="T88" fmla="*/ 19 w 105"/>
                    <a:gd name="T89" fmla="*/ 34 h 72"/>
                    <a:gd name="T90" fmla="*/ 27 w 105"/>
                    <a:gd name="T91" fmla="*/ 38 h 72"/>
                    <a:gd name="T92" fmla="*/ 19 w 105"/>
                    <a:gd name="T93" fmla="*/ 36 h 72"/>
                    <a:gd name="T94" fmla="*/ 2 w 105"/>
                    <a:gd name="T95" fmla="*/ 59 h 72"/>
                    <a:gd name="T96" fmla="*/ 6 w 105"/>
                    <a:gd name="T97" fmla="*/ 57 h 72"/>
                    <a:gd name="T98" fmla="*/ 8 w 105"/>
                    <a:gd name="T99" fmla="*/ 49 h 72"/>
                    <a:gd name="T100" fmla="*/ 17 w 105"/>
                    <a:gd name="T101" fmla="*/ 47 h 72"/>
                    <a:gd name="T102" fmla="*/ 23 w 105"/>
                    <a:gd name="T103" fmla="*/ 43 h 72"/>
                    <a:gd name="T104" fmla="*/ 23 w 105"/>
                    <a:gd name="T105" fmla="*/ 41 h 72"/>
                    <a:gd name="T106" fmla="*/ 17 w 105"/>
                    <a:gd name="T107" fmla="*/ 38 h 72"/>
                    <a:gd name="T108" fmla="*/ 10 w 105"/>
                    <a:gd name="T109" fmla="*/ 36 h 72"/>
                    <a:gd name="T110" fmla="*/ 6 w 105"/>
                    <a:gd name="T111" fmla="*/ 38 h 72"/>
                    <a:gd name="T112" fmla="*/ 4 w 105"/>
                    <a:gd name="T113" fmla="*/ 41 h 72"/>
                    <a:gd name="T114" fmla="*/ 2 w 105"/>
                    <a:gd name="T115" fmla="*/ 41 h 72"/>
                    <a:gd name="T116" fmla="*/ 2 w 105"/>
                    <a:gd name="T117" fmla="*/ 43 h 72"/>
                    <a:gd name="T118" fmla="*/ 0 w 105"/>
                    <a:gd name="T119" fmla="*/ 45 h 72"/>
                    <a:gd name="T120" fmla="*/ 4 w 105"/>
                    <a:gd name="T121" fmla="*/ 49 h 72"/>
                    <a:gd name="T122" fmla="*/ 4 w 105"/>
                    <a:gd name="T123" fmla="*/ 55 h 72"/>
                    <a:gd name="T124" fmla="*/ 2 w 105"/>
                    <a:gd name="T125" fmla="*/ 5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72">
                      <a:moveTo>
                        <a:pt x="101" y="70"/>
                      </a:moveTo>
                      <a:lnTo>
                        <a:pt x="103" y="66"/>
                      </a:lnTo>
                      <a:lnTo>
                        <a:pt x="103" y="64"/>
                      </a:lnTo>
                      <a:lnTo>
                        <a:pt x="105" y="59"/>
                      </a:lnTo>
                      <a:lnTo>
                        <a:pt x="105" y="55"/>
                      </a:lnTo>
                      <a:lnTo>
                        <a:pt x="97" y="38"/>
                      </a:lnTo>
                      <a:lnTo>
                        <a:pt x="97" y="24"/>
                      </a:lnTo>
                      <a:lnTo>
                        <a:pt x="101" y="24"/>
                      </a:lnTo>
                      <a:lnTo>
                        <a:pt x="101" y="17"/>
                      </a:lnTo>
                      <a:lnTo>
                        <a:pt x="105" y="13"/>
                      </a:lnTo>
                      <a:lnTo>
                        <a:pt x="105" y="11"/>
                      </a:lnTo>
                      <a:lnTo>
                        <a:pt x="105" y="11"/>
                      </a:lnTo>
                      <a:lnTo>
                        <a:pt x="103" y="9"/>
                      </a:lnTo>
                      <a:lnTo>
                        <a:pt x="103" y="9"/>
                      </a:lnTo>
                      <a:lnTo>
                        <a:pt x="86" y="9"/>
                      </a:lnTo>
                      <a:lnTo>
                        <a:pt x="80" y="5"/>
                      </a:lnTo>
                      <a:lnTo>
                        <a:pt x="71" y="5"/>
                      </a:lnTo>
                      <a:lnTo>
                        <a:pt x="67" y="3"/>
                      </a:lnTo>
                      <a:lnTo>
                        <a:pt x="65" y="5"/>
                      </a:lnTo>
                      <a:lnTo>
                        <a:pt x="61" y="0"/>
                      </a:lnTo>
                      <a:lnTo>
                        <a:pt x="61" y="3"/>
                      </a:lnTo>
                      <a:lnTo>
                        <a:pt x="59" y="3"/>
                      </a:lnTo>
                      <a:lnTo>
                        <a:pt x="59" y="5"/>
                      </a:lnTo>
                      <a:lnTo>
                        <a:pt x="61" y="7"/>
                      </a:lnTo>
                      <a:lnTo>
                        <a:pt x="57" y="9"/>
                      </a:lnTo>
                      <a:lnTo>
                        <a:pt x="54" y="7"/>
                      </a:lnTo>
                      <a:lnTo>
                        <a:pt x="48" y="7"/>
                      </a:lnTo>
                      <a:lnTo>
                        <a:pt x="46" y="5"/>
                      </a:lnTo>
                      <a:lnTo>
                        <a:pt x="46" y="9"/>
                      </a:lnTo>
                      <a:lnTo>
                        <a:pt x="42" y="9"/>
                      </a:lnTo>
                      <a:lnTo>
                        <a:pt x="38" y="11"/>
                      </a:lnTo>
                      <a:lnTo>
                        <a:pt x="38" y="13"/>
                      </a:lnTo>
                      <a:lnTo>
                        <a:pt x="33" y="13"/>
                      </a:lnTo>
                      <a:lnTo>
                        <a:pt x="27" y="15"/>
                      </a:lnTo>
                      <a:lnTo>
                        <a:pt x="25" y="19"/>
                      </a:lnTo>
                      <a:lnTo>
                        <a:pt x="25" y="32"/>
                      </a:lnTo>
                      <a:lnTo>
                        <a:pt x="29" y="32"/>
                      </a:lnTo>
                      <a:lnTo>
                        <a:pt x="29" y="32"/>
                      </a:lnTo>
                      <a:lnTo>
                        <a:pt x="33" y="32"/>
                      </a:lnTo>
                      <a:lnTo>
                        <a:pt x="31" y="34"/>
                      </a:lnTo>
                      <a:lnTo>
                        <a:pt x="29" y="34"/>
                      </a:lnTo>
                      <a:lnTo>
                        <a:pt x="29" y="41"/>
                      </a:lnTo>
                      <a:lnTo>
                        <a:pt x="33" y="45"/>
                      </a:lnTo>
                      <a:lnTo>
                        <a:pt x="38" y="51"/>
                      </a:lnTo>
                      <a:lnTo>
                        <a:pt x="40" y="49"/>
                      </a:lnTo>
                      <a:lnTo>
                        <a:pt x="40" y="47"/>
                      </a:lnTo>
                      <a:lnTo>
                        <a:pt x="44" y="43"/>
                      </a:lnTo>
                      <a:lnTo>
                        <a:pt x="46" y="47"/>
                      </a:lnTo>
                      <a:lnTo>
                        <a:pt x="44" y="57"/>
                      </a:lnTo>
                      <a:lnTo>
                        <a:pt x="44" y="59"/>
                      </a:lnTo>
                      <a:lnTo>
                        <a:pt x="46" y="57"/>
                      </a:lnTo>
                      <a:lnTo>
                        <a:pt x="52" y="55"/>
                      </a:lnTo>
                      <a:lnTo>
                        <a:pt x="57" y="53"/>
                      </a:lnTo>
                      <a:lnTo>
                        <a:pt x="61" y="57"/>
                      </a:lnTo>
                      <a:lnTo>
                        <a:pt x="65" y="57"/>
                      </a:lnTo>
                      <a:lnTo>
                        <a:pt x="65" y="53"/>
                      </a:lnTo>
                      <a:lnTo>
                        <a:pt x="67" y="55"/>
                      </a:lnTo>
                      <a:lnTo>
                        <a:pt x="69" y="57"/>
                      </a:lnTo>
                      <a:lnTo>
                        <a:pt x="71" y="57"/>
                      </a:lnTo>
                      <a:lnTo>
                        <a:pt x="78" y="62"/>
                      </a:lnTo>
                      <a:lnTo>
                        <a:pt x="80" y="66"/>
                      </a:lnTo>
                      <a:lnTo>
                        <a:pt x="84" y="68"/>
                      </a:lnTo>
                      <a:lnTo>
                        <a:pt x="86" y="72"/>
                      </a:lnTo>
                      <a:lnTo>
                        <a:pt x="95" y="70"/>
                      </a:lnTo>
                      <a:lnTo>
                        <a:pt x="101" y="70"/>
                      </a:lnTo>
                      <a:lnTo>
                        <a:pt x="101" y="70"/>
                      </a:lnTo>
                      <a:close/>
                      <a:moveTo>
                        <a:pt x="19" y="24"/>
                      </a:moveTo>
                      <a:lnTo>
                        <a:pt x="23" y="24"/>
                      </a:lnTo>
                      <a:lnTo>
                        <a:pt x="23" y="26"/>
                      </a:lnTo>
                      <a:lnTo>
                        <a:pt x="21" y="26"/>
                      </a:lnTo>
                      <a:lnTo>
                        <a:pt x="19" y="24"/>
                      </a:lnTo>
                      <a:lnTo>
                        <a:pt x="19" y="24"/>
                      </a:lnTo>
                      <a:close/>
                      <a:moveTo>
                        <a:pt x="12" y="34"/>
                      </a:moveTo>
                      <a:lnTo>
                        <a:pt x="10" y="30"/>
                      </a:lnTo>
                      <a:lnTo>
                        <a:pt x="6" y="30"/>
                      </a:lnTo>
                      <a:lnTo>
                        <a:pt x="4" y="32"/>
                      </a:lnTo>
                      <a:lnTo>
                        <a:pt x="2" y="30"/>
                      </a:lnTo>
                      <a:lnTo>
                        <a:pt x="8" y="28"/>
                      </a:lnTo>
                      <a:lnTo>
                        <a:pt x="10" y="26"/>
                      </a:lnTo>
                      <a:lnTo>
                        <a:pt x="10" y="24"/>
                      </a:lnTo>
                      <a:lnTo>
                        <a:pt x="12" y="24"/>
                      </a:lnTo>
                      <a:lnTo>
                        <a:pt x="14" y="26"/>
                      </a:lnTo>
                      <a:lnTo>
                        <a:pt x="17" y="26"/>
                      </a:lnTo>
                      <a:lnTo>
                        <a:pt x="19" y="30"/>
                      </a:lnTo>
                      <a:lnTo>
                        <a:pt x="17" y="30"/>
                      </a:lnTo>
                      <a:lnTo>
                        <a:pt x="14" y="32"/>
                      </a:lnTo>
                      <a:lnTo>
                        <a:pt x="12" y="34"/>
                      </a:lnTo>
                      <a:lnTo>
                        <a:pt x="12" y="34"/>
                      </a:lnTo>
                      <a:close/>
                      <a:moveTo>
                        <a:pt x="19" y="36"/>
                      </a:moveTo>
                      <a:lnTo>
                        <a:pt x="19" y="34"/>
                      </a:lnTo>
                      <a:lnTo>
                        <a:pt x="25" y="34"/>
                      </a:lnTo>
                      <a:lnTo>
                        <a:pt x="27" y="38"/>
                      </a:lnTo>
                      <a:lnTo>
                        <a:pt x="25" y="41"/>
                      </a:lnTo>
                      <a:lnTo>
                        <a:pt x="19" y="36"/>
                      </a:lnTo>
                      <a:lnTo>
                        <a:pt x="19" y="36"/>
                      </a:lnTo>
                      <a:close/>
                      <a:moveTo>
                        <a:pt x="2" y="59"/>
                      </a:moveTo>
                      <a:lnTo>
                        <a:pt x="4" y="59"/>
                      </a:lnTo>
                      <a:lnTo>
                        <a:pt x="6" y="57"/>
                      </a:lnTo>
                      <a:lnTo>
                        <a:pt x="6" y="55"/>
                      </a:lnTo>
                      <a:lnTo>
                        <a:pt x="8" y="49"/>
                      </a:lnTo>
                      <a:lnTo>
                        <a:pt x="14" y="49"/>
                      </a:lnTo>
                      <a:lnTo>
                        <a:pt x="17" y="47"/>
                      </a:lnTo>
                      <a:lnTo>
                        <a:pt x="19" y="43"/>
                      </a:lnTo>
                      <a:lnTo>
                        <a:pt x="23" y="43"/>
                      </a:lnTo>
                      <a:lnTo>
                        <a:pt x="23" y="43"/>
                      </a:lnTo>
                      <a:lnTo>
                        <a:pt x="23" y="41"/>
                      </a:lnTo>
                      <a:lnTo>
                        <a:pt x="21" y="41"/>
                      </a:lnTo>
                      <a:lnTo>
                        <a:pt x="17" y="38"/>
                      </a:lnTo>
                      <a:lnTo>
                        <a:pt x="10" y="38"/>
                      </a:lnTo>
                      <a:lnTo>
                        <a:pt x="10" y="36"/>
                      </a:lnTo>
                      <a:lnTo>
                        <a:pt x="8" y="38"/>
                      </a:lnTo>
                      <a:lnTo>
                        <a:pt x="6" y="38"/>
                      </a:lnTo>
                      <a:lnTo>
                        <a:pt x="4" y="43"/>
                      </a:lnTo>
                      <a:lnTo>
                        <a:pt x="4" y="41"/>
                      </a:lnTo>
                      <a:lnTo>
                        <a:pt x="2" y="38"/>
                      </a:lnTo>
                      <a:lnTo>
                        <a:pt x="2" y="41"/>
                      </a:lnTo>
                      <a:lnTo>
                        <a:pt x="0" y="41"/>
                      </a:lnTo>
                      <a:lnTo>
                        <a:pt x="2" y="43"/>
                      </a:lnTo>
                      <a:lnTo>
                        <a:pt x="2" y="45"/>
                      </a:lnTo>
                      <a:lnTo>
                        <a:pt x="0" y="45"/>
                      </a:lnTo>
                      <a:lnTo>
                        <a:pt x="0" y="49"/>
                      </a:lnTo>
                      <a:lnTo>
                        <a:pt x="4" y="49"/>
                      </a:lnTo>
                      <a:lnTo>
                        <a:pt x="6" y="51"/>
                      </a:lnTo>
                      <a:lnTo>
                        <a:pt x="4" y="55"/>
                      </a:lnTo>
                      <a:lnTo>
                        <a:pt x="4" y="55"/>
                      </a:lnTo>
                      <a:lnTo>
                        <a:pt x="2" y="59"/>
                      </a:lnTo>
                      <a:close/>
                    </a:path>
                  </a:pathLst>
                </a:custGeom>
                <a:solidFill>
                  <a:srgbClr val="BFBFBF"/>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Freeform 49">
                  <a:extLst>
                    <a:ext uri="{FF2B5EF4-FFF2-40B4-BE49-F238E27FC236}">
                      <a16:creationId xmlns:a16="http://schemas.microsoft.com/office/drawing/2014/main" id="{2914999E-0F31-4D99-BDEC-BF142BE50449}"/>
                    </a:ext>
                  </a:extLst>
                </p:cNvPr>
                <p:cNvSpPr>
                  <a:spLocks/>
                </p:cNvSpPr>
                <p:nvPr/>
              </p:nvSpPr>
              <p:spPr bwMode="auto">
                <a:xfrm>
                  <a:off x="5029661" y="3024299"/>
                  <a:ext cx="175389" cy="96671"/>
                </a:xfrm>
                <a:custGeom>
                  <a:avLst/>
                  <a:gdLst>
                    <a:gd name="T0" fmla="*/ 127 w 127"/>
                    <a:gd name="T1" fmla="*/ 47 h 70"/>
                    <a:gd name="T2" fmla="*/ 120 w 127"/>
                    <a:gd name="T3" fmla="*/ 38 h 70"/>
                    <a:gd name="T4" fmla="*/ 116 w 127"/>
                    <a:gd name="T5" fmla="*/ 32 h 70"/>
                    <a:gd name="T6" fmla="*/ 116 w 127"/>
                    <a:gd name="T7" fmla="*/ 25 h 70"/>
                    <a:gd name="T8" fmla="*/ 116 w 127"/>
                    <a:gd name="T9" fmla="*/ 21 h 70"/>
                    <a:gd name="T10" fmla="*/ 106 w 127"/>
                    <a:gd name="T11" fmla="*/ 17 h 70"/>
                    <a:gd name="T12" fmla="*/ 95 w 127"/>
                    <a:gd name="T13" fmla="*/ 15 h 70"/>
                    <a:gd name="T14" fmla="*/ 89 w 127"/>
                    <a:gd name="T15" fmla="*/ 9 h 70"/>
                    <a:gd name="T16" fmla="*/ 80 w 127"/>
                    <a:gd name="T17" fmla="*/ 4 h 70"/>
                    <a:gd name="T18" fmla="*/ 76 w 127"/>
                    <a:gd name="T19" fmla="*/ 0 h 70"/>
                    <a:gd name="T20" fmla="*/ 72 w 127"/>
                    <a:gd name="T21" fmla="*/ 4 h 70"/>
                    <a:gd name="T22" fmla="*/ 63 w 127"/>
                    <a:gd name="T23" fmla="*/ 2 h 70"/>
                    <a:gd name="T24" fmla="*/ 55 w 127"/>
                    <a:gd name="T25" fmla="*/ 6 h 70"/>
                    <a:gd name="T26" fmla="*/ 57 w 127"/>
                    <a:gd name="T27" fmla="*/ 19 h 70"/>
                    <a:gd name="T28" fmla="*/ 49 w 127"/>
                    <a:gd name="T29" fmla="*/ 34 h 70"/>
                    <a:gd name="T30" fmla="*/ 38 w 127"/>
                    <a:gd name="T31" fmla="*/ 30 h 70"/>
                    <a:gd name="T32" fmla="*/ 28 w 127"/>
                    <a:gd name="T33" fmla="*/ 15 h 70"/>
                    <a:gd name="T34" fmla="*/ 28 w 127"/>
                    <a:gd name="T35" fmla="*/ 9 h 70"/>
                    <a:gd name="T36" fmla="*/ 17 w 127"/>
                    <a:gd name="T37" fmla="*/ 15 h 70"/>
                    <a:gd name="T38" fmla="*/ 11 w 127"/>
                    <a:gd name="T39" fmla="*/ 17 h 70"/>
                    <a:gd name="T40" fmla="*/ 9 w 127"/>
                    <a:gd name="T41" fmla="*/ 25 h 70"/>
                    <a:gd name="T42" fmla="*/ 6 w 127"/>
                    <a:gd name="T43" fmla="*/ 32 h 70"/>
                    <a:gd name="T44" fmla="*/ 2 w 127"/>
                    <a:gd name="T45" fmla="*/ 42 h 70"/>
                    <a:gd name="T46" fmla="*/ 0 w 127"/>
                    <a:gd name="T47" fmla="*/ 49 h 70"/>
                    <a:gd name="T48" fmla="*/ 4 w 127"/>
                    <a:gd name="T49" fmla="*/ 59 h 70"/>
                    <a:gd name="T50" fmla="*/ 6 w 127"/>
                    <a:gd name="T51" fmla="*/ 59 h 70"/>
                    <a:gd name="T52" fmla="*/ 15 w 127"/>
                    <a:gd name="T53" fmla="*/ 51 h 70"/>
                    <a:gd name="T54" fmla="*/ 30 w 127"/>
                    <a:gd name="T55" fmla="*/ 49 h 70"/>
                    <a:gd name="T56" fmla="*/ 38 w 127"/>
                    <a:gd name="T57" fmla="*/ 51 h 70"/>
                    <a:gd name="T58" fmla="*/ 47 w 127"/>
                    <a:gd name="T59" fmla="*/ 47 h 70"/>
                    <a:gd name="T60" fmla="*/ 51 w 127"/>
                    <a:gd name="T61" fmla="*/ 49 h 70"/>
                    <a:gd name="T62" fmla="*/ 59 w 127"/>
                    <a:gd name="T63" fmla="*/ 53 h 70"/>
                    <a:gd name="T64" fmla="*/ 68 w 127"/>
                    <a:gd name="T65" fmla="*/ 51 h 70"/>
                    <a:gd name="T66" fmla="*/ 80 w 127"/>
                    <a:gd name="T67" fmla="*/ 55 h 70"/>
                    <a:gd name="T68" fmla="*/ 91 w 127"/>
                    <a:gd name="T69" fmla="*/ 61 h 70"/>
                    <a:gd name="T70" fmla="*/ 101 w 127"/>
                    <a:gd name="T71" fmla="*/ 68 h 70"/>
                    <a:gd name="T72" fmla="*/ 103 w 127"/>
                    <a:gd name="T73" fmla="*/ 70 h 70"/>
                    <a:gd name="T74" fmla="*/ 118 w 127"/>
                    <a:gd name="T75" fmla="*/ 65 h 70"/>
                    <a:gd name="T76" fmla="*/ 122 w 127"/>
                    <a:gd name="T77" fmla="*/ 57 h 70"/>
                    <a:gd name="T78" fmla="*/ 127 w 127"/>
                    <a:gd name="T79" fmla="*/ 5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70">
                      <a:moveTo>
                        <a:pt x="127" y="53"/>
                      </a:moveTo>
                      <a:lnTo>
                        <a:pt x="127" y="47"/>
                      </a:lnTo>
                      <a:lnTo>
                        <a:pt x="122" y="44"/>
                      </a:lnTo>
                      <a:lnTo>
                        <a:pt x="120" y="38"/>
                      </a:lnTo>
                      <a:lnTo>
                        <a:pt x="120" y="36"/>
                      </a:lnTo>
                      <a:lnTo>
                        <a:pt x="116" y="32"/>
                      </a:lnTo>
                      <a:lnTo>
                        <a:pt x="118" y="30"/>
                      </a:lnTo>
                      <a:lnTo>
                        <a:pt x="116" y="25"/>
                      </a:lnTo>
                      <a:lnTo>
                        <a:pt x="114" y="23"/>
                      </a:lnTo>
                      <a:lnTo>
                        <a:pt x="116" y="21"/>
                      </a:lnTo>
                      <a:lnTo>
                        <a:pt x="114" y="19"/>
                      </a:lnTo>
                      <a:lnTo>
                        <a:pt x="106" y="17"/>
                      </a:lnTo>
                      <a:lnTo>
                        <a:pt x="97" y="19"/>
                      </a:lnTo>
                      <a:lnTo>
                        <a:pt x="95" y="15"/>
                      </a:lnTo>
                      <a:lnTo>
                        <a:pt x="91" y="13"/>
                      </a:lnTo>
                      <a:lnTo>
                        <a:pt x="89" y="9"/>
                      </a:lnTo>
                      <a:lnTo>
                        <a:pt x="82" y="4"/>
                      </a:lnTo>
                      <a:lnTo>
                        <a:pt x="80" y="4"/>
                      </a:lnTo>
                      <a:lnTo>
                        <a:pt x="78" y="2"/>
                      </a:lnTo>
                      <a:lnTo>
                        <a:pt x="76" y="0"/>
                      </a:lnTo>
                      <a:lnTo>
                        <a:pt x="76" y="4"/>
                      </a:lnTo>
                      <a:lnTo>
                        <a:pt x="72" y="4"/>
                      </a:lnTo>
                      <a:lnTo>
                        <a:pt x="68" y="0"/>
                      </a:lnTo>
                      <a:lnTo>
                        <a:pt x="63" y="2"/>
                      </a:lnTo>
                      <a:lnTo>
                        <a:pt x="57" y="4"/>
                      </a:lnTo>
                      <a:lnTo>
                        <a:pt x="55" y="6"/>
                      </a:lnTo>
                      <a:lnTo>
                        <a:pt x="55" y="11"/>
                      </a:lnTo>
                      <a:lnTo>
                        <a:pt x="57" y="19"/>
                      </a:lnTo>
                      <a:lnTo>
                        <a:pt x="55" y="25"/>
                      </a:lnTo>
                      <a:lnTo>
                        <a:pt x="49" y="34"/>
                      </a:lnTo>
                      <a:lnTo>
                        <a:pt x="42" y="34"/>
                      </a:lnTo>
                      <a:lnTo>
                        <a:pt x="38" y="30"/>
                      </a:lnTo>
                      <a:lnTo>
                        <a:pt x="38" y="25"/>
                      </a:lnTo>
                      <a:lnTo>
                        <a:pt x="28" y="15"/>
                      </a:lnTo>
                      <a:lnTo>
                        <a:pt x="28" y="9"/>
                      </a:lnTo>
                      <a:lnTo>
                        <a:pt x="28" y="9"/>
                      </a:lnTo>
                      <a:lnTo>
                        <a:pt x="23" y="13"/>
                      </a:lnTo>
                      <a:lnTo>
                        <a:pt x="17" y="15"/>
                      </a:lnTo>
                      <a:lnTo>
                        <a:pt x="15" y="17"/>
                      </a:lnTo>
                      <a:lnTo>
                        <a:pt x="11" y="17"/>
                      </a:lnTo>
                      <a:lnTo>
                        <a:pt x="9" y="21"/>
                      </a:lnTo>
                      <a:lnTo>
                        <a:pt x="9" y="25"/>
                      </a:lnTo>
                      <a:lnTo>
                        <a:pt x="6" y="25"/>
                      </a:lnTo>
                      <a:lnTo>
                        <a:pt x="6" y="32"/>
                      </a:lnTo>
                      <a:lnTo>
                        <a:pt x="2" y="38"/>
                      </a:lnTo>
                      <a:lnTo>
                        <a:pt x="2" y="42"/>
                      </a:lnTo>
                      <a:lnTo>
                        <a:pt x="2" y="44"/>
                      </a:lnTo>
                      <a:lnTo>
                        <a:pt x="0" y="49"/>
                      </a:lnTo>
                      <a:lnTo>
                        <a:pt x="2" y="57"/>
                      </a:lnTo>
                      <a:lnTo>
                        <a:pt x="4" y="59"/>
                      </a:lnTo>
                      <a:lnTo>
                        <a:pt x="4" y="61"/>
                      </a:lnTo>
                      <a:lnTo>
                        <a:pt x="6" y="59"/>
                      </a:lnTo>
                      <a:lnTo>
                        <a:pt x="9" y="55"/>
                      </a:lnTo>
                      <a:lnTo>
                        <a:pt x="15" y="51"/>
                      </a:lnTo>
                      <a:lnTo>
                        <a:pt x="23" y="49"/>
                      </a:lnTo>
                      <a:lnTo>
                        <a:pt x="30" y="49"/>
                      </a:lnTo>
                      <a:lnTo>
                        <a:pt x="36" y="49"/>
                      </a:lnTo>
                      <a:lnTo>
                        <a:pt x="38" y="51"/>
                      </a:lnTo>
                      <a:lnTo>
                        <a:pt x="42" y="47"/>
                      </a:lnTo>
                      <a:lnTo>
                        <a:pt x="47" y="47"/>
                      </a:lnTo>
                      <a:lnTo>
                        <a:pt x="47" y="49"/>
                      </a:lnTo>
                      <a:lnTo>
                        <a:pt x="51" y="49"/>
                      </a:lnTo>
                      <a:lnTo>
                        <a:pt x="53" y="53"/>
                      </a:lnTo>
                      <a:lnTo>
                        <a:pt x="59" y="53"/>
                      </a:lnTo>
                      <a:lnTo>
                        <a:pt x="61" y="55"/>
                      </a:lnTo>
                      <a:lnTo>
                        <a:pt x="68" y="51"/>
                      </a:lnTo>
                      <a:lnTo>
                        <a:pt x="74" y="53"/>
                      </a:lnTo>
                      <a:lnTo>
                        <a:pt x="80" y="55"/>
                      </a:lnTo>
                      <a:lnTo>
                        <a:pt x="87" y="59"/>
                      </a:lnTo>
                      <a:lnTo>
                        <a:pt x="91" y="61"/>
                      </a:lnTo>
                      <a:lnTo>
                        <a:pt x="95" y="68"/>
                      </a:lnTo>
                      <a:lnTo>
                        <a:pt x="101" y="68"/>
                      </a:lnTo>
                      <a:lnTo>
                        <a:pt x="103" y="70"/>
                      </a:lnTo>
                      <a:lnTo>
                        <a:pt x="103" y="70"/>
                      </a:lnTo>
                      <a:lnTo>
                        <a:pt x="110" y="65"/>
                      </a:lnTo>
                      <a:lnTo>
                        <a:pt x="118" y="65"/>
                      </a:lnTo>
                      <a:lnTo>
                        <a:pt x="118" y="59"/>
                      </a:lnTo>
                      <a:lnTo>
                        <a:pt x="122" y="57"/>
                      </a:lnTo>
                      <a:lnTo>
                        <a:pt x="122" y="55"/>
                      </a:lnTo>
                      <a:lnTo>
                        <a:pt x="127" y="5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9" name="Freeform 50">
                  <a:extLst>
                    <a:ext uri="{FF2B5EF4-FFF2-40B4-BE49-F238E27FC236}">
                      <a16:creationId xmlns:a16="http://schemas.microsoft.com/office/drawing/2014/main" id="{821FB6E4-347F-4C5B-A198-DB03D3EA2A10}"/>
                    </a:ext>
                  </a:extLst>
                </p:cNvPr>
                <p:cNvSpPr>
                  <a:spLocks/>
                </p:cNvSpPr>
                <p:nvPr/>
              </p:nvSpPr>
              <p:spPr bwMode="auto">
                <a:xfrm>
                  <a:off x="5035185" y="3089207"/>
                  <a:ext cx="136721" cy="100815"/>
                </a:xfrm>
                <a:custGeom>
                  <a:avLst/>
                  <a:gdLst>
                    <a:gd name="T0" fmla="*/ 32 w 99"/>
                    <a:gd name="T1" fmla="*/ 52 h 73"/>
                    <a:gd name="T2" fmla="*/ 32 w 99"/>
                    <a:gd name="T3" fmla="*/ 46 h 73"/>
                    <a:gd name="T4" fmla="*/ 34 w 99"/>
                    <a:gd name="T5" fmla="*/ 42 h 73"/>
                    <a:gd name="T6" fmla="*/ 32 w 99"/>
                    <a:gd name="T7" fmla="*/ 40 h 73"/>
                    <a:gd name="T8" fmla="*/ 30 w 99"/>
                    <a:gd name="T9" fmla="*/ 40 h 73"/>
                    <a:gd name="T10" fmla="*/ 28 w 99"/>
                    <a:gd name="T11" fmla="*/ 35 h 73"/>
                    <a:gd name="T12" fmla="*/ 26 w 99"/>
                    <a:gd name="T13" fmla="*/ 35 h 73"/>
                    <a:gd name="T14" fmla="*/ 17 w 99"/>
                    <a:gd name="T15" fmla="*/ 35 h 73"/>
                    <a:gd name="T16" fmla="*/ 13 w 99"/>
                    <a:gd name="T17" fmla="*/ 33 h 73"/>
                    <a:gd name="T18" fmla="*/ 7 w 99"/>
                    <a:gd name="T19" fmla="*/ 27 h 73"/>
                    <a:gd name="T20" fmla="*/ 0 w 99"/>
                    <a:gd name="T21" fmla="*/ 27 h 73"/>
                    <a:gd name="T22" fmla="*/ 0 w 99"/>
                    <a:gd name="T23" fmla="*/ 27 h 73"/>
                    <a:gd name="T24" fmla="*/ 2 w 99"/>
                    <a:gd name="T25" fmla="*/ 25 h 73"/>
                    <a:gd name="T26" fmla="*/ 0 w 99"/>
                    <a:gd name="T27" fmla="*/ 18 h 73"/>
                    <a:gd name="T28" fmla="*/ 0 w 99"/>
                    <a:gd name="T29" fmla="*/ 14 h 73"/>
                    <a:gd name="T30" fmla="*/ 2 w 99"/>
                    <a:gd name="T31" fmla="*/ 12 h 73"/>
                    <a:gd name="T32" fmla="*/ 5 w 99"/>
                    <a:gd name="T33" fmla="*/ 8 h 73"/>
                    <a:gd name="T34" fmla="*/ 11 w 99"/>
                    <a:gd name="T35" fmla="*/ 4 h 73"/>
                    <a:gd name="T36" fmla="*/ 19 w 99"/>
                    <a:gd name="T37" fmla="*/ 2 h 73"/>
                    <a:gd name="T38" fmla="*/ 26 w 99"/>
                    <a:gd name="T39" fmla="*/ 2 h 73"/>
                    <a:gd name="T40" fmla="*/ 32 w 99"/>
                    <a:gd name="T41" fmla="*/ 2 h 73"/>
                    <a:gd name="T42" fmla="*/ 34 w 99"/>
                    <a:gd name="T43" fmla="*/ 4 h 73"/>
                    <a:gd name="T44" fmla="*/ 38 w 99"/>
                    <a:gd name="T45" fmla="*/ 0 h 73"/>
                    <a:gd name="T46" fmla="*/ 43 w 99"/>
                    <a:gd name="T47" fmla="*/ 0 h 73"/>
                    <a:gd name="T48" fmla="*/ 43 w 99"/>
                    <a:gd name="T49" fmla="*/ 2 h 73"/>
                    <a:gd name="T50" fmla="*/ 47 w 99"/>
                    <a:gd name="T51" fmla="*/ 2 h 73"/>
                    <a:gd name="T52" fmla="*/ 49 w 99"/>
                    <a:gd name="T53" fmla="*/ 6 h 73"/>
                    <a:gd name="T54" fmla="*/ 55 w 99"/>
                    <a:gd name="T55" fmla="*/ 6 h 73"/>
                    <a:gd name="T56" fmla="*/ 57 w 99"/>
                    <a:gd name="T57" fmla="*/ 8 h 73"/>
                    <a:gd name="T58" fmla="*/ 64 w 99"/>
                    <a:gd name="T59" fmla="*/ 4 h 73"/>
                    <a:gd name="T60" fmla="*/ 70 w 99"/>
                    <a:gd name="T61" fmla="*/ 6 h 73"/>
                    <a:gd name="T62" fmla="*/ 76 w 99"/>
                    <a:gd name="T63" fmla="*/ 8 h 73"/>
                    <a:gd name="T64" fmla="*/ 83 w 99"/>
                    <a:gd name="T65" fmla="*/ 12 h 73"/>
                    <a:gd name="T66" fmla="*/ 87 w 99"/>
                    <a:gd name="T67" fmla="*/ 14 h 73"/>
                    <a:gd name="T68" fmla="*/ 91 w 99"/>
                    <a:gd name="T69" fmla="*/ 21 h 73"/>
                    <a:gd name="T70" fmla="*/ 97 w 99"/>
                    <a:gd name="T71" fmla="*/ 21 h 73"/>
                    <a:gd name="T72" fmla="*/ 99 w 99"/>
                    <a:gd name="T73" fmla="*/ 23 h 73"/>
                    <a:gd name="T74" fmla="*/ 93 w 99"/>
                    <a:gd name="T75" fmla="*/ 27 h 73"/>
                    <a:gd name="T76" fmla="*/ 97 w 99"/>
                    <a:gd name="T77" fmla="*/ 29 h 73"/>
                    <a:gd name="T78" fmla="*/ 97 w 99"/>
                    <a:gd name="T79" fmla="*/ 33 h 73"/>
                    <a:gd name="T80" fmla="*/ 91 w 99"/>
                    <a:gd name="T81" fmla="*/ 37 h 73"/>
                    <a:gd name="T82" fmla="*/ 87 w 99"/>
                    <a:gd name="T83" fmla="*/ 44 h 73"/>
                    <a:gd name="T84" fmla="*/ 85 w 99"/>
                    <a:gd name="T85" fmla="*/ 44 h 73"/>
                    <a:gd name="T86" fmla="*/ 83 w 99"/>
                    <a:gd name="T87" fmla="*/ 50 h 73"/>
                    <a:gd name="T88" fmla="*/ 87 w 99"/>
                    <a:gd name="T89" fmla="*/ 52 h 73"/>
                    <a:gd name="T90" fmla="*/ 87 w 99"/>
                    <a:gd name="T91" fmla="*/ 56 h 73"/>
                    <a:gd name="T92" fmla="*/ 83 w 99"/>
                    <a:gd name="T93" fmla="*/ 56 h 73"/>
                    <a:gd name="T94" fmla="*/ 83 w 99"/>
                    <a:gd name="T95" fmla="*/ 54 h 73"/>
                    <a:gd name="T96" fmla="*/ 78 w 99"/>
                    <a:gd name="T97" fmla="*/ 56 h 73"/>
                    <a:gd name="T98" fmla="*/ 76 w 99"/>
                    <a:gd name="T99" fmla="*/ 61 h 73"/>
                    <a:gd name="T100" fmla="*/ 70 w 99"/>
                    <a:gd name="T101" fmla="*/ 61 h 73"/>
                    <a:gd name="T102" fmla="*/ 72 w 99"/>
                    <a:gd name="T103" fmla="*/ 67 h 73"/>
                    <a:gd name="T104" fmla="*/ 70 w 99"/>
                    <a:gd name="T105" fmla="*/ 67 h 73"/>
                    <a:gd name="T106" fmla="*/ 64 w 99"/>
                    <a:gd name="T107" fmla="*/ 69 h 73"/>
                    <a:gd name="T108" fmla="*/ 59 w 99"/>
                    <a:gd name="T109" fmla="*/ 67 h 73"/>
                    <a:gd name="T110" fmla="*/ 51 w 99"/>
                    <a:gd name="T111" fmla="*/ 69 h 73"/>
                    <a:gd name="T112" fmla="*/ 47 w 99"/>
                    <a:gd name="T113" fmla="*/ 73 h 73"/>
                    <a:gd name="T114" fmla="*/ 45 w 99"/>
                    <a:gd name="T115" fmla="*/ 69 h 73"/>
                    <a:gd name="T116" fmla="*/ 45 w 99"/>
                    <a:gd name="T117" fmla="*/ 63 h 73"/>
                    <a:gd name="T118" fmla="*/ 43 w 99"/>
                    <a:gd name="T119" fmla="*/ 56 h 73"/>
                    <a:gd name="T120" fmla="*/ 40 w 99"/>
                    <a:gd name="T121" fmla="*/ 56 h 73"/>
                    <a:gd name="T122" fmla="*/ 36 w 99"/>
                    <a:gd name="T123" fmla="*/ 52 h 73"/>
                    <a:gd name="T124" fmla="*/ 32 w 99"/>
                    <a:gd name="T125" fmla="*/ 5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73">
                      <a:moveTo>
                        <a:pt x="32" y="52"/>
                      </a:moveTo>
                      <a:lnTo>
                        <a:pt x="32" y="46"/>
                      </a:lnTo>
                      <a:lnTo>
                        <a:pt x="34" y="42"/>
                      </a:lnTo>
                      <a:lnTo>
                        <a:pt x="32" y="40"/>
                      </a:lnTo>
                      <a:lnTo>
                        <a:pt x="30" y="40"/>
                      </a:lnTo>
                      <a:lnTo>
                        <a:pt x="28" y="35"/>
                      </a:lnTo>
                      <a:lnTo>
                        <a:pt x="26" y="35"/>
                      </a:lnTo>
                      <a:lnTo>
                        <a:pt x="17" y="35"/>
                      </a:lnTo>
                      <a:lnTo>
                        <a:pt x="13" y="33"/>
                      </a:lnTo>
                      <a:lnTo>
                        <a:pt x="7" y="27"/>
                      </a:lnTo>
                      <a:lnTo>
                        <a:pt x="0" y="27"/>
                      </a:lnTo>
                      <a:lnTo>
                        <a:pt x="0" y="27"/>
                      </a:lnTo>
                      <a:lnTo>
                        <a:pt x="2" y="25"/>
                      </a:lnTo>
                      <a:lnTo>
                        <a:pt x="0" y="18"/>
                      </a:lnTo>
                      <a:lnTo>
                        <a:pt x="0" y="14"/>
                      </a:lnTo>
                      <a:lnTo>
                        <a:pt x="2" y="12"/>
                      </a:lnTo>
                      <a:lnTo>
                        <a:pt x="5" y="8"/>
                      </a:lnTo>
                      <a:lnTo>
                        <a:pt x="11" y="4"/>
                      </a:lnTo>
                      <a:lnTo>
                        <a:pt x="19" y="2"/>
                      </a:lnTo>
                      <a:lnTo>
                        <a:pt x="26" y="2"/>
                      </a:lnTo>
                      <a:lnTo>
                        <a:pt x="32" y="2"/>
                      </a:lnTo>
                      <a:lnTo>
                        <a:pt x="34" y="4"/>
                      </a:lnTo>
                      <a:lnTo>
                        <a:pt x="38" y="0"/>
                      </a:lnTo>
                      <a:lnTo>
                        <a:pt x="43" y="0"/>
                      </a:lnTo>
                      <a:lnTo>
                        <a:pt x="43" y="2"/>
                      </a:lnTo>
                      <a:lnTo>
                        <a:pt x="47" y="2"/>
                      </a:lnTo>
                      <a:lnTo>
                        <a:pt x="49" y="6"/>
                      </a:lnTo>
                      <a:lnTo>
                        <a:pt x="55" y="6"/>
                      </a:lnTo>
                      <a:lnTo>
                        <a:pt x="57" y="8"/>
                      </a:lnTo>
                      <a:lnTo>
                        <a:pt x="64" y="4"/>
                      </a:lnTo>
                      <a:lnTo>
                        <a:pt x="70" y="6"/>
                      </a:lnTo>
                      <a:lnTo>
                        <a:pt x="76" y="8"/>
                      </a:lnTo>
                      <a:lnTo>
                        <a:pt x="83" y="12"/>
                      </a:lnTo>
                      <a:lnTo>
                        <a:pt x="87" y="14"/>
                      </a:lnTo>
                      <a:lnTo>
                        <a:pt x="91" y="21"/>
                      </a:lnTo>
                      <a:lnTo>
                        <a:pt x="97" y="21"/>
                      </a:lnTo>
                      <a:lnTo>
                        <a:pt x="99" y="23"/>
                      </a:lnTo>
                      <a:lnTo>
                        <a:pt x="93" y="27"/>
                      </a:lnTo>
                      <a:lnTo>
                        <a:pt x="97" y="29"/>
                      </a:lnTo>
                      <a:lnTo>
                        <a:pt x="97" y="33"/>
                      </a:lnTo>
                      <a:lnTo>
                        <a:pt x="91" y="37"/>
                      </a:lnTo>
                      <a:lnTo>
                        <a:pt x="87" y="44"/>
                      </a:lnTo>
                      <a:lnTo>
                        <a:pt x="85" y="44"/>
                      </a:lnTo>
                      <a:lnTo>
                        <a:pt x="83" y="50"/>
                      </a:lnTo>
                      <a:lnTo>
                        <a:pt x="87" y="52"/>
                      </a:lnTo>
                      <a:lnTo>
                        <a:pt x="87" y="56"/>
                      </a:lnTo>
                      <a:lnTo>
                        <a:pt x="83" y="56"/>
                      </a:lnTo>
                      <a:lnTo>
                        <a:pt x="83" y="54"/>
                      </a:lnTo>
                      <a:lnTo>
                        <a:pt x="78" y="56"/>
                      </a:lnTo>
                      <a:lnTo>
                        <a:pt x="76" y="61"/>
                      </a:lnTo>
                      <a:lnTo>
                        <a:pt x="70" y="61"/>
                      </a:lnTo>
                      <a:lnTo>
                        <a:pt x="72" y="67"/>
                      </a:lnTo>
                      <a:lnTo>
                        <a:pt x="70" y="67"/>
                      </a:lnTo>
                      <a:lnTo>
                        <a:pt x="64" y="69"/>
                      </a:lnTo>
                      <a:lnTo>
                        <a:pt x="59" y="67"/>
                      </a:lnTo>
                      <a:lnTo>
                        <a:pt x="51" y="69"/>
                      </a:lnTo>
                      <a:lnTo>
                        <a:pt x="47" y="73"/>
                      </a:lnTo>
                      <a:lnTo>
                        <a:pt x="45" y="69"/>
                      </a:lnTo>
                      <a:lnTo>
                        <a:pt x="45" y="63"/>
                      </a:lnTo>
                      <a:lnTo>
                        <a:pt x="43" y="56"/>
                      </a:lnTo>
                      <a:lnTo>
                        <a:pt x="40" y="56"/>
                      </a:lnTo>
                      <a:lnTo>
                        <a:pt x="36" y="52"/>
                      </a:lnTo>
                      <a:lnTo>
                        <a:pt x="32" y="52"/>
                      </a:lnTo>
                      <a:close/>
                    </a:path>
                  </a:pathLst>
                </a:custGeom>
                <a:solidFill>
                  <a:srgbClr val="BFBFBF"/>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0" name="Freeform 51">
                  <a:extLst>
                    <a:ext uri="{FF2B5EF4-FFF2-40B4-BE49-F238E27FC236}">
                      <a16:creationId xmlns:a16="http://schemas.microsoft.com/office/drawing/2014/main" id="{5210C000-AD34-4530-97B6-787D4E1006E7}"/>
                    </a:ext>
                  </a:extLst>
                </p:cNvPr>
                <p:cNvSpPr>
                  <a:spLocks/>
                </p:cNvSpPr>
                <p:nvPr/>
              </p:nvSpPr>
              <p:spPr bwMode="auto">
                <a:xfrm>
                  <a:off x="5100093" y="3097493"/>
                  <a:ext cx="229249" cy="176770"/>
                </a:xfrm>
                <a:custGeom>
                  <a:avLst/>
                  <a:gdLst>
                    <a:gd name="T0" fmla="*/ 4 w 166"/>
                    <a:gd name="T1" fmla="*/ 63 h 128"/>
                    <a:gd name="T2" fmla="*/ 17 w 166"/>
                    <a:gd name="T3" fmla="*/ 63 h 128"/>
                    <a:gd name="T4" fmla="*/ 25 w 166"/>
                    <a:gd name="T5" fmla="*/ 61 h 128"/>
                    <a:gd name="T6" fmla="*/ 29 w 166"/>
                    <a:gd name="T7" fmla="*/ 55 h 128"/>
                    <a:gd name="T8" fmla="*/ 36 w 166"/>
                    <a:gd name="T9" fmla="*/ 48 h 128"/>
                    <a:gd name="T10" fmla="*/ 40 w 166"/>
                    <a:gd name="T11" fmla="*/ 50 h 128"/>
                    <a:gd name="T12" fmla="*/ 36 w 166"/>
                    <a:gd name="T13" fmla="*/ 44 h 128"/>
                    <a:gd name="T14" fmla="*/ 40 w 166"/>
                    <a:gd name="T15" fmla="*/ 38 h 128"/>
                    <a:gd name="T16" fmla="*/ 50 w 166"/>
                    <a:gd name="T17" fmla="*/ 27 h 128"/>
                    <a:gd name="T18" fmla="*/ 46 w 166"/>
                    <a:gd name="T19" fmla="*/ 21 h 128"/>
                    <a:gd name="T20" fmla="*/ 59 w 166"/>
                    <a:gd name="T21" fmla="*/ 12 h 128"/>
                    <a:gd name="T22" fmla="*/ 67 w 166"/>
                    <a:gd name="T23" fmla="*/ 6 h 128"/>
                    <a:gd name="T24" fmla="*/ 71 w 166"/>
                    <a:gd name="T25" fmla="*/ 2 h 128"/>
                    <a:gd name="T26" fmla="*/ 80 w 166"/>
                    <a:gd name="T27" fmla="*/ 2 h 128"/>
                    <a:gd name="T28" fmla="*/ 88 w 166"/>
                    <a:gd name="T29" fmla="*/ 6 h 128"/>
                    <a:gd name="T30" fmla="*/ 99 w 166"/>
                    <a:gd name="T31" fmla="*/ 4 h 128"/>
                    <a:gd name="T32" fmla="*/ 107 w 166"/>
                    <a:gd name="T33" fmla="*/ 6 h 128"/>
                    <a:gd name="T34" fmla="*/ 116 w 166"/>
                    <a:gd name="T35" fmla="*/ 8 h 128"/>
                    <a:gd name="T36" fmla="*/ 126 w 166"/>
                    <a:gd name="T37" fmla="*/ 10 h 128"/>
                    <a:gd name="T38" fmla="*/ 126 w 166"/>
                    <a:gd name="T39" fmla="*/ 21 h 128"/>
                    <a:gd name="T40" fmla="*/ 130 w 166"/>
                    <a:gd name="T41" fmla="*/ 31 h 128"/>
                    <a:gd name="T42" fmla="*/ 137 w 166"/>
                    <a:gd name="T43" fmla="*/ 42 h 128"/>
                    <a:gd name="T44" fmla="*/ 145 w 166"/>
                    <a:gd name="T45" fmla="*/ 50 h 128"/>
                    <a:gd name="T46" fmla="*/ 154 w 166"/>
                    <a:gd name="T47" fmla="*/ 59 h 128"/>
                    <a:gd name="T48" fmla="*/ 162 w 166"/>
                    <a:gd name="T49" fmla="*/ 69 h 128"/>
                    <a:gd name="T50" fmla="*/ 164 w 166"/>
                    <a:gd name="T51" fmla="*/ 76 h 128"/>
                    <a:gd name="T52" fmla="*/ 151 w 166"/>
                    <a:gd name="T53" fmla="*/ 84 h 128"/>
                    <a:gd name="T54" fmla="*/ 145 w 166"/>
                    <a:gd name="T55" fmla="*/ 82 h 128"/>
                    <a:gd name="T56" fmla="*/ 149 w 166"/>
                    <a:gd name="T57" fmla="*/ 95 h 128"/>
                    <a:gd name="T58" fmla="*/ 154 w 166"/>
                    <a:gd name="T59" fmla="*/ 105 h 128"/>
                    <a:gd name="T60" fmla="*/ 151 w 166"/>
                    <a:gd name="T61" fmla="*/ 109 h 128"/>
                    <a:gd name="T62" fmla="*/ 139 w 166"/>
                    <a:gd name="T63" fmla="*/ 112 h 128"/>
                    <a:gd name="T64" fmla="*/ 135 w 166"/>
                    <a:gd name="T65" fmla="*/ 126 h 128"/>
                    <a:gd name="T66" fmla="*/ 126 w 166"/>
                    <a:gd name="T67" fmla="*/ 124 h 128"/>
                    <a:gd name="T68" fmla="*/ 118 w 166"/>
                    <a:gd name="T69" fmla="*/ 124 h 128"/>
                    <a:gd name="T70" fmla="*/ 109 w 166"/>
                    <a:gd name="T71" fmla="*/ 128 h 128"/>
                    <a:gd name="T72" fmla="*/ 105 w 166"/>
                    <a:gd name="T73" fmla="*/ 124 h 128"/>
                    <a:gd name="T74" fmla="*/ 95 w 166"/>
                    <a:gd name="T75" fmla="*/ 126 h 128"/>
                    <a:gd name="T76" fmla="*/ 86 w 166"/>
                    <a:gd name="T77" fmla="*/ 124 h 128"/>
                    <a:gd name="T78" fmla="*/ 82 w 166"/>
                    <a:gd name="T79" fmla="*/ 126 h 128"/>
                    <a:gd name="T80" fmla="*/ 71 w 166"/>
                    <a:gd name="T81" fmla="*/ 126 h 128"/>
                    <a:gd name="T82" fmla="*/ 65 w 166"/>
                    <a:gd name="T83" fmla="*/ 122 h 128"/>
                    <a:gd name="T84" fmla="*/ 48 w 166"/>
                    <a:gd name="T85" fmla="*/ 116 h 128"/>
                    <a:gd name="T86" fmla="*/ 42 w 166"/>
                    <a:gd name="T87" fmla="*/ 120 h 128"/>
                    <a:gd name="T88" fmla="*/ 21 w 166"/>
                    <a:gd name="T89" fmla="*/ 122 h 128"/>
                    <a:gd name="T90" fmla="*/ 12 w 166"/>
                    <a:gd name="T91" fmla="*/ 120 h 128"/>
                    <a:gd name="T92" fmla="*/ 8 w 166"/>
                    <a:gd name="T93" fmla="*/ 120 h 128"/>
                    <a:gd name="T94" fmla="*/ 4 w 166"/>
                    <a:gd name="T95" fmla="*/ 107 h 128"/>
                    <a:gd name="T96" fmla="*/ 10 w 166"/>
                    <a:gd name="T97" fmla="*/ 101 h 128"/>
                    <a:gd name="T98" fmla="*/ 8 w 166"/>
                    <a:gd name="T99" fmla="*/ 86 h 128"/>
                    <a:gd name="T100" fmla="*/ 4 w 166"/>
                    <a:gd name="T101" fmla="*/ 78 h 128"/>
                    <a:gd name="T102" fmla="*/ 0 w 166"/>
                    <a:gd name="T103" fmla="*/ 6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6" h="128">
                      <a:moveTo>
                        <a:pt x="0" y="67"/>
                      </a:moveTo>
                      <a:lnTo>
                        <a:pt x="4" y="63"/>
                      </a:lnTo>
                      <a:lnTo>
                        <a:pt x="12" y="61"/>
                      </a:lnTo>
                      <a:lnTo>
                        <a:pt x="17" y="63"/>
                      </a:lnTo>
                      <a:lnTo>
                        <a:pt x="23" y="61"/>
                      </a:lnTo>
                      <a:lnTo>
                        <a:pt x="25" y="61"/>
                      </a:lnTo>
                      <a:lnTo>
                        <a:pt x="23" y="55"/>
                      </a:lnTo>
                      <a:lnTo>
                        <a:pt x="29" y="55"/>
                      </a:lnTo>
                      <a:lnTo>
                        <a:pt x="31" y="50"/>
                      </a:lnTo>
                      <a:lnTo>
                        <a:pt x="36" y="48"/>
                      </a:lnTo>
                      <a:lnTo>
                        <a:pt x="36" y="50"/>
                      </a:lnTo>
                      <a:lnTo>
                        <a:pt x="40" y="50"/>
                      </a:lnTo>
                      <a:lnTo>
                        <a:pt x="40" y="46"/>
                      </a:lnTo>
                      <a:lnTo>
                        <a:pt x="36" y="44"/>
                      </a:lnTo>
                      <a:lnTo>
                        <a:pt x="38" y="38"/>
                      </a:lnTo>
                      <a:lnTo>
                        <a:pt x="40" y="38"/>
                      </a:lnTo>
                      <a:lnTo>
                        <a:pt x="44" y="31"/>
                      </a:lnTo>
                      <a:lnTo>
                        <a:pt x="50" y="27"/>
                      </a:lnTo>
                      <a:lnTo>
                        <a:pt x="50" y="23"/>
                      </a:lnTo>
                      <a:lnTo>
                        <a:pt x="46" y="21"/>
                      </a:lnTo>
                      <a:lnTo>
                        <a:pt x="52" y="17"/>
                      </a:lnTo>
                      <a:lnTo>
                        <a:pt x="59" y="12"/>
                      </a:lnTo>
                      <a:lnTo>
                        <a:pt x="67" y="12"/>
                      </a:lnTo>
                      <a:lnTo>
                        <a:pt x="67" y="6"/>
                      </a:lnTo>
                      <a:lnTo>
                        <a:pt x="71" y="4"/>
                      </a:lnTo>
                      <a:lnTo>
                        <a:pt x="71" y="2"/>
                      </a:lnTo>
                      <a:lnTo>
                        <a:pt x="78" y="0"/>
                      </a:lnTo>
                      <a:lnTo>
                        <a:pt x="80" y="2"/>
                      </a:lnTo>
                      <a:lnTo>
                        <a:pt x="84" y="0"/>
                      </a:lnTo>
                      <a:lnTo>
                        <a:pt x="88" y="6"/>
                      </a:lnTo>
                      <a:lnTo>
                        <a:pt x="95" y="4"/>
                      </a:lnTo>
                      <a:lnTo>
                        <a:pt x="99" y="4"/>
                      </a:lnTo>
                      <a:lnTo>
                        <a:pt x="101" y="10"/>
                      </a:lnTo>
                      <a:lnTo>
                        <a:pt x="107" y="6"/>
                      </a:lnTo>
                      <a:lnTo>
                        <a:pt x="114" y="4"/>
                      </a:lnTo>
                      <a:lnTo>
                        <a:pt x="116" y="8"/>
                      </a:lnTo>
                      <a:lnTo>
                        <a:pt x="118" y="8"/>
                      </a:lnTo>
                      <a:lnTo>
                        <a:pt x="126" y="10"/>
                      </a:lnTo>
                      <a:lnTo>
                        <a:pt x="128" y="15"/>
                      </a:lnTo>
                      <a:lnTo>
                        <a:pt x="126" y="21"/>
                      </a:lnTo>
                      <a:lnTo>
                        <a:pt x="130" y="25"/>
                      </a:lnTo>
                      <a:lnTo>
                        <a:pt x="130" y="31"/>
                      </a:lnTo>
                      <a:lnTo>
                        <a:pt x="135" y="36"/>
                      </a:lnTo>
                      <a:lnTo>
                        <a:pt x="137" y="42"/>
                      </a:lnTo>
                      <a:lnTo>
                        <a:pt x="141" y="48"/>
                      </a:lnTo>
                      <a:lnTo>
                        <a:pt x="145" y="50"/>
                      </a:lnTo>
                      <a:lnTo>
                        <a:pt x="147" y="59"/>
                      </a:lnTo>
                      <a:lnTo>
                        <a:pt x="154" y="59"/>
                      </a:lnTo>
                      <a:lnTo>
                        <a:pt x="162" y="65"/>
                      </a:lnTo>
                      <a:lnTo>
                        <a:pt x="162" y="69"/>
                      </a:lnTo>
                      <a:lnTo>
                        <a:pt x="166" y="74"/>
                      </a:lnTo>
                      <a:lnTo>
                        <a:pt x="164" y="76"/>
                      </a:lnTo>
                      <a:lnTo>
                        <a:pt x="160" y="82"/>
                      </a:lnTo>
                      <a:lnTo>
                        <a:pt x="151" y="84"/>
                      </a:lnTo>
                      <a:lnTo>
                        <a:pt x="145" y="80"/>
                      </a:lnTo>
                      <a:lnTo>
                        <a:pt x="145" y="82"/>
                      </a:lnTo>
                      <a:lnTo>
                        <a:pt x="145" y="88"/>
                      </a:lnTo>
                      <a:lnTo>
                        <a:pt x="149" y="95"/>
                      </a:lnTo>
                      <a:lnTo>
                        <a:pt x="147" y="99"/>
                      </a:lnTo>
                      <a:lnTo>
                        <a:pt x="154" y="105"/>
                      </a:lnTo>
                      <a:lnTo>
                        <a:pt x="154" y="109"/>
                      </a:lnTo>
                      <a:lnTo>
                        <a:pt x="151" y="109"/>
                      </a:lnTo>
                      <a:lnTo>
                        <a:pt x="143" y="112"/>
                      </a:lnTo>
                      <a:lnTo>
                        <a:pt x="139" y="112"/>
                      </a:lnTo>
                      <a:lnTo>
                        <a:pt x="135" y="120"/>
                      </a:lnTo>
                      <a:lnTo>
                        <a:pt x="135" y="126"/>
                      </a:lnTo>
                      <a:lnTo>
                        <a:pt x="130" y="126"/>
                      </a:lnTo>
                      <a:lnTo>
                        <a:pt x="126" y="124"/>
                      </a:lnTo>
                      <a:lnTo>
                        <a:pt x="122" y="126"/>
                      </a:lnTo>
                      <a:lnTo>
                        <a:pt x="118" y="124"/>
                      </a:lnTo>
                      <a:lnTo>
                        <a:pt x="114" y="124"/>
                      </a:lnTo>
                      <a:lnTo>
                        <a:pt x="109" y="128"/>
                      </a:lnTo>
                      <a:lnTo>
                        <a:pt x="107" y="126"/>
                      </a:lnTo>
                      <a:lnTo>
                        <a:pt x="105" y="124"/>
                      </a:lnTo>
                      <a:lnTo>
                        <a:pt x="101" y="122"/>
                      </a:lnTo>
                      <a:lnTo>
                        <a:pt x="95" y="126"/>
                      </a:lnTo>
                      <a:lnTo>
                        <a:pt x="90" y="124"/>
                      </a:lnTo>
                      <a:lnTo>
                        <a:pt x="86" y="124"/>
                      </a:lnTo>
                      <a:lnTo>
                        <a:pt x="84" y="126"/>
                      </a:lnTo>
                      <a:lnTo>
                        <a:pt x="82" y="126"/>
                      </a:lnTo>
                      <a:lnTo>
                        <a:pt x="78" y="124"/>
                      </a:lnTo>
                      <a:lnTo>
                        <a:pt x="71" y="126"/>
                      </a:lnTo>
                      <a:lnTo>
                        <a:pt x="69" y="124"/>
                      </a:lnTo>
                      <a:lnTo>
                        <a:pt x="65" y="122"/>
                      </a:lnTo>
                      <a:lnTo>
                        <a:pt x="55" y="120"/>
                      </a:lnTo>
                      <a:lnTo>
                        <a:pt x="48" y="116"/>
                      </a:lnTo>
                      <a:lnTo>
                        <a:pt x="46" y="116"/>
                      </a:lnTo>
                      <a:lnTo>
                        <a:pt x="42" y="120"/>
                      </a:lnTo>
                      <a:lnTo>
                        <a:pt x="36" y="120"/>
                      </a:lnTo>
                      <a:lnTo>
                        <a:pt x="21" y="122"/>
                      </a:lnTo>
                      <a:lnTo>
                        <a:pt x="19" y="124"/>
                      </a:lnTo>
                      <a:lnTo>
                        <a:pt x="12" y="120"/>
                      </a:lnTo>
                      <a:lnTo>
                        <a:pt x="8" y="122"/>
                      </a:lnTo>
                      <a:lnTo>
                        <a:pt x="8" y="120"/>
                      </a:lnTo>
                      <a:lnTo>
                        <a:pt x="4" y="114"/>
                      </a:lnTo>
                      <a:lnTo>
                        <a:pt x="4" y="107"/>
                      </a:lnTo>
                      <a:lnTo>
                        <a:pt x="6" y="101"/>
                      </a:lnTo>
                      <a:lnTo>
                        <a:pt x="10" y="101"/>
                      </a:lnTo>
                      <a:lnTo>
                        <a:pt x="10" y="88"/>
                      </a:lnTo>
                      <a:lnTo>
                        <a:pt x="8" y="86"/>
                      </a:lnTo>
                      <a:lnTo>
                        <a:pt x="6" y="82"/>
                      </a:lnTo>
                      <a:lnTo>
                        <a:pt x="4" y="78"/>
                      </a:lnTo>
                      <a:lnTo>
                        <a:pt x="2" y="67"/>
                      </a:lnTo>
                      <a:lnTo>
                        <a:pt x="0" y="6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1" name="Freeform 52">
                  <a:extLst>
                    <a:ext uri="{FF2B5EF4-FFF2-40B4-BE49-F238E27FC236}">
                      <a16:creationId xmlns:a16="http://schemas.microsoft.com/office/drawing/2014/main" id="{228C4724-759F-4379-A5DE-4C38C3041302}"/>
                    </a:ext>
                  </a:extLst>
                </p:cNvPr>
                <p:cNvSpPr>
                  <a:spLocks/>
                </p:cNvSpPr>
                <p:nvPr/>
              </p:nvSpPr>
              <p:spPr bwMode="auto">
                <a:xfrm>
                  <a:off x="5084901" y="3239738"/>
                  <a:ext cx="451593" cy="278965"/>
                </a:xfrm>
                <a:custGeom>
                  <a:avLst/>
                  <a:gdLst>
                    <a:gd name="T0" fmla="*/ 47 w 327"/>
                    <a:gd name="T1" fmla="*/ 17 h 202"/>
                    <a:gd name="T2" fmla="*/ 76 w 327"/>
                    <a:gd name="T3" fmla="*/ 19 h 202"/>
                    <a:gd name="T4" fmla="*/ 95 w 327"/>
                    <a:gd name="T5" fmla="*/ 23 h 202"/>
                    <a:gd name="T6" fmla="*/ 116 w 327"/>
                    <a:gd name="T7" fmla="*/ 21 h 202"/>
                    <a:gd name="T8" fmla="*/ 133 w 327"/>
                    <a:gd name="T9" fmla="*/ 23 h 202"/>
                    <a:gd name="T10" fmla="*/ 150 w 327"/>
                    <a:gd name="T11" fmla="*/ 9 h 202"/>
                    <a:gd name="T12" fmla="*/ 171 w 327"/>
                    <a:gd name="T13" fmla="*/ 2 h 202"/>
                    <a:gd name="T14" fmla="*/ 205 w 327"/>
                    <a:gd name="T15" fmla="*/ 0 h 202"/>
                    <a:gd name="T16" fmla="*/ 226 w 327"/>
                    <a:gd name="T17" fmla="*/ 23 h 202"/>
                    <a:gd name="T18" fmla="*/ 236 w 327"/>
                    <a:gd name="T19" fmla="*/ 42 h 202"/>
                    <a:gd name="T20" fmla="*/ 264 w 327"/>
                    <a:gd name="T21" fmla="*/ 51 h 202"/>
                    <a:gd name="T22" fmla="*/ 285 w 327"/>
                    <a:gd name="T23" fmla="*/ 61 h 202"/>
                    <a:gd name="T24" fmla="*/ 308 w 327"/>
                    <a:gd name="T25" fmla="*/ 63 h 202"/>
                    <a:gd name="T26" fmla="*/ 327 w 327"/>
                    <a:gd name="T27" fmla="*/ 70 h 202"/>
                    <a:gd name="T28" fmla="*/ 325 w 327"/>
                    <a:gd name="T29" fmla="*/ 93 h 202"/>
                    <a:gd name="T30" fmla="*/ 310 w 327"/>
                    <a:gd name="T31" fmla="*/ 114 h 202"/>
                    <a:gd name="T32" fmla="*/ 297 w 327"/>
                    <a:gd name="T33" fmla="*/ 131 h 202"/>
                    <a:gd name="T34" fmla="*/ 283 w 327"/>
                    <a:gd name="T35" fmla="*/ 139 h 202"/>
                    <a:gd name="T36" fmla="*/ 266 w 327"/>
                    <a:gd name="T37" fmla="*/ 146 h 202"/>
                    <a:gd name="T38" fmla="*/ 247 w 327"/>
                    <a:gd name="T39" fmla="*/ 146 h 202"/>
                    <a:gd name="T40" fmla="*/ 245 w 327"/>
                    <a:gd name="T41" fmla="*/ 158 h 202"/>
                    <a:gd name="T42" fmla="*/ 245 w 327"/>
                    <a:gd name="T43" fmla="*/ 152 h 202"/>
                    <a:gd name="T44" fmla="*/ 232 w 327"/>
                    <a:gd name="T45" fmla="*/ 162 h 202"/>
                    <a:gd name="T46" fmla="*/ 217 w 327"/>
                    <a:gd name="T47" fmla="*/ 162 h 202"/>
                    <a:gd name="T48" fmla="*/ 234 w 327"/>
                    <a:gd name="T49" fmla="*/ 167 h 202"/>
                    <a:gd name="T50" fmla="*/ 236 w 327"/>
                    <a:gd name="T51" fmla="*/ 173 h 202"/>
                    <a:gd name="T52" fmla="*/ 245 w 327"/>
                    <a:gd name="T53" fmla="*/ 181 h 202"/>
                    <a:gd name="T54" fmla="*/ 236 w 327"/>
                    <a:gd name="T55" fmla="*/ 162 h 202"/>
                    <a:gd name="T56" fmla="*/ 253 w 327"/>
                    <a:gd name="T57" fmla="*/ 181 h 202"/>
                    <a:gd name="T58" fmla="*/ 270 w 327"/>
                    <a:gd name="T59" fmla="*/ 175 h 202"/>
                    <a:gd name="T60" fmla="*/ 272 w 327"/>
                    <a:gd name="T61" fmla="*/ 188 h 202"/>
                    <a:gd name="T62" fmla="*/ 243 w 327"/>
                    <a:gd name="T63" fmla="*/ 194 h 202"/>
                    <a:gd name="T64" fmla="*/ 217 w 327"/>
                    <a:gd name="T65" fmla="*/ 198 h 202"/>
                    <a:gd name="T66" fmla="*/ 207 w 327"/>
                    <a:gd name="T67" fmla="*/ 181 h 202"/>
                    <a:gd name="T68" fmla="*/ 217 w 327"/>
                    <a:gd name="T69" fmla="*/ 171 h 202"/>
                    <a:gd name="T70" fmla="*/ 213 w 327"/>
                    <a:gd name="T71" fmla="*/ 165 h 202"/>
                    <a:gd name="T72" fmla="*/ 192 w 327"/>
                    <a:gd name="T73" fmla="*/ 162 h 202"/>
                    <a:gd name="T74" fmla="*/ 184 w 327"/>
                    <a:gd name="T75" fmla="*/ 154 h 202"/>
                    <a:gd name="T76" fmla="*/ 190 w 327"/>
                    <a:gd name="T77" fmla="*/ 152 h 202"/>
                    <a:gd name="T78" fmla="*/ 184 w 327"/>
                    <a:gd name="T79" fmla="*/ 148 h 202"/>
                    <a:gd name="T80" fmla="*/ 177 w 327"/>
                    <a:gd name="T81" fmla="*/ 148 h 202"/>
                    <a:gd name="T82" fmla="*/ 162 w 327"/>
                    <a:gd name="T83" fmla="*/ 158 h 202"/>
                    <a:gd name="T84" fmla="*/ 148 w 327"/>
                    <a:gd name="T85" fmla="*/ 175 h 202"/>
                    <a:gd name="T86" fmla="*/ 146 w 327"/>
                    <a:gd name="T87" fmla="*/ 183 h 202"/>
                    <a:gd name="T88" fmla="*/ 127 w 327"/>
                    <a:gd name="T89" fmla="*/ 183 h 202"/>
                    <a:gd name="T90" fmla="*/ 125 w 327"/>
                    <a:gd name="T91" fmla="*/ 173 h 202"/>
                    <a:gd name="T92" fmla="*/ 135 w 327"/>
                    <a:gd name="T93" fmla="*/ 154 h 202"/>
                    <a:gd name="T94" fmla="*/ 146 w 327"/>
                    <a:gd name="T95" fmla="*/ 150 h 202"/>
                    <a:gd name="T96" fmla="*/ 135 w 327"/>
                    <a:gd name="T97" fmla="*/ 133 h 202"/>
                    <a:gd name="T98" fmla="*/ 118 w 327"/>
                    <a:gd name="T99" fmla="*/ 110 h 202"/>
                    <a:gd name="T100" fmla="*/ 99 w 327"/>
                    <a:gd name="T101" fmla="*/ 106 h 202"/>
                    <a:gd name="T102" fmla="*/ 85 w 327"/>
                    <a:gd name="T103" fmla="*/ 101 h 202"/>
                    <a:gd name="T104" fmla="*/ 80 w 327"/>
                    <a:gd name="T105" fmla="*/ 114 h 202"/>
                    <a:gd name="T106" fmla="*/ 51 w 327"/>
                    <a:gd name="T107" fmla="*/ 124 h 202"/>
                    <a:gd name="T108" fmla="*/ 28 w 327"/>
                    <a:gd name="T109" fmla="*/ 118 h 202"/>
                    <a:gd name="T110" fmla="*/ 9 w 327"/>
                    <a:gd name="T111" fmla="*/ 114 h 202"/>
                    <a:gd name="T112" fmla="*/ 4 w 327"/>
                    <a:gd name="T113" fmla="*/ 91 h 202"/>
                    <a:gd name="T114" fmla="*/ 21 w 327"/>
                    <a:gd name="T115" fmla="*/ 59 h 202"/>
                    <a:gd name="T116" fmla="*/ 28 w 327"/>
                    <a:gd name="T117" fmla="*/ 44 h 202"/>
                    <a:gd name="T118" fmla="*/ 19 w 327"/>
                    <a:gd name="T119" fmla="*/ 2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7" h="202">
                      <a:moveTo>
                        <a:pt x="19" y="19"/>
                      </a:moveTo>
                      <a:lnTo>
                        <a:pt x="23" y="17"/>
                      </a:lnTo>
                      <a:lnTo>
                        <a:pt x="30" y="21"/>
                      </a:lnTo>
                      <a:lnTo>
                        <a:pt x="32" y="19"/>
                      </a:lnTo>
                      <a:lnTo>
                        <a:pt x="47" y="17"/>
                      </a:lnTo>
                      <a:lnTo>
                        <a:pt x="53" y="17"/>
                      </a:lnTo>
                      <a:lnTo>
                        <a:pt x="57" y="13"/>
                      </a:lnTo>
                      <a:lnTo>
                        <a:pt x="59" y="13"/>
                      </a:lnTo>
                      <a:lnTo>
                        <a:pt x="66" y="17"/>
                      </a:lnTo>
                      <a:lnTo>
                        <a:pt x="76" y="19"/>
                      </a:lnTo>
                      <a:lnTo>
                        <a:pt x="80" y="21"/>
                      </a:lnTo>
                      <a:lnTo>
                        <a:pt x="82" y="23"/>
                      </a:lnTo>
                      <a:lnTo>
                        <a:pt x="89" y="21"/>
                      </a:lnTo>
                      <a:lnTo>
                        <a:pt x="93" y="23"/>
                      </a:lnTo>
                      <a:lnTo>
                        <a:pt x="95" y="23"/>
                      </a:lnTo>
                      <a:lnTo>
                        <a:pt x="97" y="21"/>
                      </a:lnTo>
                      <a:lnTo>
                        <a:pt x="101" y="21"/>
                      </a:lnTo>
                      <a:lnTo>
                        <a:pt x="106" y="23"/>
                      </a:lnTo>
                      <a:lnTo>
                        <a:pt x="112" y="19"/>
                      </a:lnTo>
                      <a:lnTo>
                        <a:pt x="116" y="21"/>
                      </a:lnTo>
                      <a:lnTo>
                        <a:pt x="118" y="23"/>
                      </a:lnTo>
                      <a:lnTo>
                        <a:pt x="120" y="25"/>
                      </a:lnTo>
                      <a:lnTo>
                        <a:pt x="125" y="21"/>
                      </a:lnTo>
                      <a:lnTo>
                        <a:pt x="129" y="21"/>
                      </a:lnTo>
                      <a:lnTo>
                        <a:pt x="133" y="23"/>
                      </a:lnTo>
                      <a:lnTo>
                        <a:pt x="137" y="21"/>
                      </a:lnTo>
                      <a:lnTo>
                        <a:pt x="141" y="23"/>
                      </a:lnTo>
                      <a:lnTo>
                        <a:pt x="146" y="23"/>
                      </a:lnTo>
                      <a:lnTo>
                        <a:pt x="146" y="17"/>
                      </a:lnTo>
                      <a:lnTo>
                        <a:pt x="150" y="9"/>
                      </a:lnTo>
                      <a:lnTo>
                        <a:pt x="154" y="9"/>
                      </a:lnTo>
                      <a:lnTo>
                        <a:pt x="162" y="6"/>
                      </a:lnTo>
                      <a:lnTo>
                        <a:pt x="167" y="6"/>
                      </a:lnTo>
                      <a:lnTo>
                        <a:pt x="171" y="6"/>
                      </a:lnTo>
                      <a:lnTo>
                        <a:pt x="171" y="2"/>
                      </a:lnTo>
                      <a:lnTo>
                        <a:pt x="175" y="0"/>
                      </a:lnTo>
                      <a:lnTo>
                        <a:pt x="184" y="2"/>
                      </a:lnTo>
                      <a:lnTo>
                        <a:pt x="194" y="2"/>
                      </a:lnTo>
                      <a:lnTo>
                        <a:pt x="198" y="0"/>
                      </a:lnTo>
                      <a:lnTo>
                        <a:pt x="205" y="0"/>
                      </a:lnTo>
                      <a:lnTo>
                        <a:pt x="207" y="9"/>
                      </a:lnTo>
                      <a:lnTo>
                        <a:pt x="211" y="13"/>
                      </a:lnTo>
                      <a:lnTo>
                        <a:pt x="209" y="17"/>
                      </a:lnTo>
                      <a:lnTo>
                        <a:pt x="215" y="25"/>
                      </a:lnTo>
                      <a:lnTo>
                        <a:pt x="226" y="23"/>
                      </a:lnTo>
                      <a:lnTo>
                        <a:pt x="230" y="25"/>
                      </a:lnTo>
                      <a:lnTo>
                        <a:pt x="230" y="30"/>
                      </a:lnTo>
                      <a:lnTo>
                        <a:pt x="234" y="32"/>
                      </a:lnTo>
                      <a:lnTo>
                        <a:pt x="234" y="36"/>
                      </a:lnTo>
                      <a:lnTo>
                        <a:pt x="236" y="42"/>
                      </a:lnTo>
                      <a:lnTo>
                        <a:pt x="245" y="51"/>
                      </a:lnTo>
                      <a:lnTo>
                        <a:pt x="249" y="49"/>
                      </a:lnTo>
                      <a:lnTo>
                        <a:pt x="253" y="51"/>
                      </a:lnTo>
                      <a:lnTo>
                        <a:pt x="259" y="49"/>
                      </a:lnTo>
                      <a:lnTo>
                        <a:pt x="264" y="51"/>
                      </a:lnTo>
                      <a:lnTo>
                        <a:pt x="270" y="44"/>
                      </a:lnTo>
                      <a:lnTo>
                        <a:pt x="272" y="44"/>
                      </a:lnTo>
                      <a:lnTo>
                        <a:pt x="276" y="55"/>
                      </a:lnTo>
                      <a:lnTo>
                        <a:pt x="283" y="59"/>
                      </a:lnTo>
                      <a:lnTo>
                        <a:pt x="285" y="61"/>
                      </a:lnTo>
                      <a:lnTo>
                        <a:pt x="289" y="59"/>
                      </a:lnTo>
                      <a:lnTo>
                        <a:pt x="295" y="61"/>
                      </a:lnTo>
                      <a:lnTo>
                        <a:pt x="299" y="61"/>
                      </a:lnTo>
                      <a:lnTo>
                        <a:pt x="304" y="63"/>
                      </a:lnTo>
                      <a:lnTo>
                        <a:pt x="308" y="63"/>
                      </a:lnTo>
                      <a:lnTo>
                        <a:pt x="314" y="65"/>
                      </a:lnTo>
                      <a:lnTo>
                        <a:pt x="321" y="68"/>
                      </a:lnTo>
                      <a:lnTo>
                        <a:pt x="323" y="63"/>
                      </a:lnTo>
                      <a:lnTo>
                        <a:pt x="325" y="70"/>
                      </a:lnTo>
                      <a:lnTo>
                        <a:pt x="327" y="70"/>
                      </a:lnTo>
                      <a:lnTo>
                        <a:pt x="327" y="76"/>
                      </a:lnTo>
                      <a:lnTo>
                        <a:pt x="325" y="80"/>
                      </a:lnTo>
                      <a:lnTo>
                        <a:pt x="321" y="80"/>
                      </a:lnTo>
                      <a:lnTo>
                        <a:pt x="318" y="89"/>
                      </a:lnTo>
                      <a:lnTo>
                        <a:pt x="325" y="93"/>
                      </a:lnTo>
                      <a:lnTo>
                        <a:pt x="325" y="99"/>
                      </a:lnTo>
                      <a:lnTo>
                        <a:pt x="323" y="108"/>
                      </a:lnTo>
                      <a:lnTo>
                        <a:pt x="323" y="112"/>
                      </a:lnTo>
                      <a:lnTo>
                        <a:pt x="321" y="114"/>
                      </a:lnTo>
                      <a:lnTo>
                        <a:pt x="310" y="114"/>
                      </a:lnTo>
                      <a:lnTo>
                        <a:pt x="306" y="122"/>
                      </a:lnTo>
                      <a:lnTo>
                        <a:pt x="304" y="122"/>
                      </a:lnTo>
                      <a:lnTo>
                        <a:pt x="302" y="133"/>
                      </a:lnTo>
                      <a:lnTo>
                        <a:pt x="299" y="133"/>
                      </a:lnTo>
                      <a:lnTo>
                        <a:pt x="297" y="131"/>
                      </a:lnTo>
                      <a:lnTo>
                        <a:pt x="295" y="131"/>
                      </a:lnTo>
                      <a:lnTo>
                        <a:pt x="291" y="133"/>
                      </a:lnTo>
                      <a:lnTo>
                        <a:pt x="287" y="133"/>
                      </a:lnTo>
                      <a:lnTo>
                        <a:pt x="283" y="135"/>
                      </a:lnTo>
                      <a:lnTo>
                        <a:pt x="283" y="139"/>
                      </a:lnTo>
                      <a:lnTo>
                        <a:pt x="278" y="139"/>
                      </a:lnTo>
                      <a:lnTo>
                        <a:pt x="276" y="141"/>
                      </a:lnTo>
                      <a:lnTo>
                        <a:pt x="272" y="146"/>
                      </a:lnTo>
                      <a:lnTo>
                        <a:pt x="270" y="146"/>
                      </a:lnTo>
                      <a:lnTo>
                        <a:pt x="266" y="146"/>
                      </a:lnTo>
                      <a:lnTo>
                        <a:pt x="262" y="148"/>
                      </a:lnTo>
                      <a:lnTo>
                        <a:pt x="257" y="148"/>
                      </a:lnTo>
                      <a:lnTo>
                        <a:pt x="253" y="150"/>
                      </a:lnTo>
                      <a:lnTo>
                        <a:pt x="251" y="150"/>
                      </a:lnTo>
                      <a:lnTo>
                        <a:pt x="247" y="146"/>
                      </a:lnTo>
                      <a:lnTo>
                        <a:pt x="247" y="146"/>
                      </a:lnTo>
                      <a:lnTo>
                        <a:pt x="247" y="148"/>
                      </a:lnTo>
                      <a:lnTo>
                        <a:pt x="249" y="150"/>
                      </a:lnTo>
                      <a:lnTo>
                        <a:pt x="249" y="154"/>
                      </a:lnTo>
                      <a:lnTo>
                        <a:pt x="245" y="158"/>
                      </a:lnTo>
                      <a:lnTo>
                        <a:pt x="243" y="160"/>
                      </a:lnTo>
                      <a:lnTo>
                        <a:pt x="240" y="158"/>
                      </a:lnTo>
                      <a:lnTo>
                        <a:pt x="243" y="158"/>
                      </a:lnTo>
                      <a:lnTo>
                        <a:pt x="247" y="154"/>
                      </a:lnTo>
                      <a:lnTo>
                        <a:pt x="245" y="152"/>
                      </a:lnTo>
                      <a:lnTo>
                        <a:pt x="243" y="150"/>
                      </a:lnTo>
                      <a:lnTo>
                        <a:pt x="243" y="152"/>
                      </a:lnTo>
                      <a:lnTo>
                        <a:pt x="236" y="158"/>
                      </a:lnTo>
                      <a:lnTo>
                        <a:pt x="234" y="160"/>
                      </a:lnTo>
                      <a:lnTo>
                        <a:pt x="232" y="162"/>
                      </a:lnTo>
                      <a:lnTo>
                        <a:pt x="228" y="162"/>
                      </a:lnTo>
                      <a:lnTo>
                        <a:pt x="226" y="160"/>
                      </a:lnTo>
                      <a:lnTo>
                        <a:pt x="224" y="162"/>
                      </a:lnTo>
                      <a:lnTo>
                        <a:pt x="219" y="160"/>
                      </a:lnTo>
                      <a:lnTo>
                        <a:pt x="217" y="162"/>
                      </a:lnTo>
                      <a:lnTo>
                        <a:pt x="222" y="165"/>
                      </a:lnTo>
                      <a:lnTo>
                        <a:pt x="228" y="165"/>
                      </a:lnTo>
                      <a:lnTo>
                        <a:pt x="230" y="167"/>
                      </a:lnTo>
                      <a:lnTo>
                        <a:pt x="232" y="169"/>
                      </a:lnTo>
                      <a:lnTo>
                        <a:pt x="234" y="167"/>
                      </a:lnTo>
                      <a:lnTo>
                        <a:pt x="236" y="169"/>
                      </a:lnTo>
                      <a:lnTo>
                        <a:pt x="234" y="171"/>
                      </a:lnTo>
                      <a:lnTo>
                        <a:pt x="234" y="173"/>
                      </a:lnTo>
                      <a:lnTo>
                        <a:pt x="236" y="173"/>
                      </a:lnTo>
                      <a:lnTo>
                        <a:pt x="236" y="173"/>
                      </a:lnTo>
                      <a:lnTo>
                        <a:pt x="236" y="175"/>
                      </a:lnTo>
                      <a:lnTo>
                        <a:pt x="238" y="173"/>
                      </a:lnTo>
                      <a:lnTo>
                        <a:pt x="240" y="175"/>
                      </a:lnTo>
                      <a:lnTo>
                        <a:pt x="243" y="179"/>
                      </a:lnTo>
                      <a:lnTo>
                        <a:pt x="245" y="181"/>
                      </a:lnTo>
                      <a:lnTo>
                        <a:pt x="249" y="183"/>
                      </a:lnTo>
                      <a:lnTo>
                        <a:pt x="251" y="181"/>
                      </a:lnTo>
                      <a:lnTo>
                        <a:pt x="245" y="175"/>
                      </a:lnTo>
                      <a:lnTo>
                        <a:pt x="236" y="167"/>
                      </a:lnTo>
                      <a:lnTo>
                        <a:pt x="236" y="162"/>
                      </a:lnTo>
                      <a:lnTo>
                        <a:pt x="236" y="160"/>
                      </a:lnTo>
                      <a:lnTo>
                        <a:pt x="240" y="165"/>
                      </a:lnTo>
                      <a:lnTo>
                        <a:pt x="240" y="171"/>
                      </a:lnTo>
                      <a:lnTo>
                        <a:pt x="251" y="181"/>
                      </a:lnTo>
                      <a:lnTo>
                        <a:pt x="253" y="181"/>
                      </a:lnTo>
                      <a:lnTo>
                        <a:pt x="257" y="179"/>
                      </a:lnTo>
                      <a:lnTo>
                        <a:pt x="259" y="179"/>
                      </a:lnTo>
                      <a:lnTo>
                        <a:pt x="264" y="181"/>
                      </a:lnTo>
                      <a:lnTo>
                        <a:pt x="264" y="177"/>
                      </a:lnTo>
                      <a:lnTo>
                        <a:pt x="270" y="175"/>
                      </a:lnTo>
                      <a:lnTo>
                        <a:pt x="276" y="177"/>
                      </a:lnTo>
                      <a:lnTo>
                        <a:pt x="274" y="179"/>
                      </a:lnTo>
                      <a:lnTo>
                        <a:pt x="272" y="181"/>
                      </a:lnTo>
                      <a:lnTo>
                        <a:pt x="274" y="183"/>
                      </a:lnTo>
                      <a:lnTo>
                        <a:pt x="272" y="188"/>
                      </a:lnTo>
                      <a:lnTo>
                        <a:pt x="266" y="188"/>
                      </a:lnTo>
                      <a:lnTo>
                        <a:pt x="257" y="186"/>
                      </a:lnTo>
                      <a:lnTo>
                        <a:pt x="253" y="188"/>
                      </a:lnTo>
                      <a:lnTo>
                        <a:pt x="249" y="194"/>
                      </a:lnTo>
                      <a:lnTo>
                        <a:pt x="243" y="194"/>
                      </a:lnTo>
                      <a:lnTo>
                        <a:pt x="234" y="200"/>
                      </a:lnTo>
                      <a:lnTo>
                        <a:pt x="226" y="202"/>
                      </a:lnTo>
                      <a:lnTo>
                        <a:pt x="219" y="202"/>
                      </a:lnTo>
                      <a:lnTo>
                        <a:pt x="215" y="200"/>
                      </a:lnTo>
                      <a:lnTo>
                        <a:pt x="217" y="198"/>
                      </a:lnTo>
                      <a:lnTo>
                        <a:pt x="219" y="192"/>
                      </a:lnTo>
                      <a:lnTo>
                        <a:pt x="219" y="190"/>
                      </a:lnTo>
                      <a:lnTo>
                        <a:pt x="213" y="183"/>
                      </a:lnTo>
                      <a:lnTo>
                        <a:pt x="211" y="183"/>
                      </a:lnTo>
                      <a:lnTo>
                        <a:pt x="207" y="181"/>
                      </a:lnTo>
                      <a:lnTo>
                        <a:pt x="203" y="183"/>
                      </a:lnTo>
                      <a:lnTo>
                        <a:pt x="200" y="183"/>
                      </a:lnTo>
                      <a:lnTo>
                        <a:pt x="205" y="177"/>
                      </a:lnTo>
                      <a:lnTo>
                        <a:pt x="211" y="173"/>
                      </a:lnTo>
                      <a:lnTo>
                        <a:pt x="217" y="171"/>
                      </a:lnTo>
                      <a:lnTo>
                        <a:pt x="219" y="171"/>
                      </a:lnTo>
                      <a:lnTo>
                        <a:pt x="217" y="167"/>
                      </a:lnTo>
                      <a:lnTo>
                        <a:pt x="215" y="162"/>
                      </a:lnTo>
                      <a:lnTo>
                        <a:pt x="213" y="162"/>
                      </a:lnTo>
                      <a:lnTo>
                        <a:pt x="213" y="165"/>
                      </a:lnTo>
                      <a:lnTo>
                        <a:pt x="209" y="162"/>
                      </a:lnTo>
                      <a:lnTo>
                        <a:pt x="205" y="160"/>
                      </a:lnTo>
                      <a:lnTo>
                        <a:pt x="200" y="162"/>
                      </a:lnTo>
                      <a:lnTo>
                        <a:pt x="196" y="165"/>
                      </a:lnTo>
                      <a:lnTo>
                        <a:pt x="192" y="162"/>
                      </a:lnTo>
                      <a:lnTo>
                        <a:pt x="190" y="162"/>
                      </a:lnTo>
                      <a:lnTo>
                        <a:pt x="186" y="158"/>
                      </a:lnTo>
                      <a:lnTo>
                        <a:pt x="188" y="158"/>
                      </a:lnTo>
                      <a:lnTo>
                        <a:pt x="190" y="156"/>
                      </a:lnTo>
                      <a:lnTo>
                        <a:pt x="184" y="154"/>
                      </a:lnTo>
                      <a:lnTo>
                        <a:pt x="175" y="154"/>
                      </a:lnTo>
                      <a:lnTo>
                        <a:pt x="175" y="152"/>
                      </a:lnTo>
                      <a:lnTo>
                        <a:pt x="179" y="152"/>
                      </a:lnTo>
                      <a:lnTo>
                        <a:pt x="186" y="152"/>
                      </a:lnTo>
                      <a:lnTo>
                        <a:pt x="190" y="152"/>
                      </a:lnTo>
                      <a:lnTo>
                        <a:pt x="192" y="150"/>
                      </a:lnTo>
                      <a:lnTo>
                        <a:pt x="196" y="148"/>
                      </a:lnTo>
                      <a:lnTo>
                        <a:pt x="190" y="150"/>
                      </a:lnTo>
                      <a:lnTo>
                        <a:pt x="188" y="148"/>
                      </a:lnTo>
                      <a:lnTo>
                        <a:pt x="184" y="148"/>
                      </a:lnTo>
                      <a:lnTo>
                        <a:pt x="184" y="143"/>
                      </a:lnTo>
                      <a:lnTo>
                        <a:pt x="181" y="148"/>
                      </a:lnTo>
                      <a:lnTo>
                        <a:pt x="179" y="150"/>
                      </a:lnTo>
                      <a:lnTo>
                        <a:pt x="177" y="150"/>
                      </a:lnTo>
                      <a:lnTo>
                        <a:pt x="177" y="148"/>
                      </a:lnTo>
                      <a:lnTo>
                        <a:pt x="175" y="146"/>
                      </a:lnTo>
                      <a:lnTo>
                        <a:pt x="171" y="152"/>
                      </a:lnTo>
                      <a:lnTo>
                        <a:pt x="165" y="152"/>
                      </a:lnTo>
                      <a:lnTo>
                        <a:pt x="162" y="154"/>
                      </a:lnTo>
                      <a:lnTo>
                        <a:pt x="162" y="158"/>
                      </a:lnTo>
                      <a:lnTo>
                        <a:pt x="158" y="165"/>
                      </a:lnTo>
                      <a:lnTo>
                        <a:pt x="156" y="165"/>
                      </a:lnTo>
                      <a:lnTo>
                        <a:pt x="158" y="167"/>
                      </a:lnTo>
                      <a:lnTo>
                        <a:pt x="150" y="175"/>
                      </a:lnTo>
                      <a:lnTo>
                        <a:pt x="148" y="175"/>
                      </a:lnTo>
                      <a:lnTo>
                        <a:pt x="146" y="173"/>
                      </a:lnTo>
                      <a:lnTo>
                        <a:pt x="146" y="175"/>
                      </a:lnTo>
                      <a:lnTo>
                        <a:pt x="146" y="179"/>
                      </a:lnTo>
                      <a:lnTo>
                        <a:pt x="148" y="181"/>
                      </a:lnTo>
                      <a:lnTo>
                        <a:pt x="146" y="183"/>
                      </a:lnTo>
                      <a:lnTo>
                        <a:pt x="146" y="183"/>
                      </a:lnTo>
                      <a:lnTo>
                        <a:pt x="144" y="181"/>
                      </a:lnTo>
                      <a:lnTo>
                        <a:pt x="137" y="181"/>
                      </a:lnTo>
                      <a:lnTo>
                        <a:pt x="133" y="183"/>
                      </a:lnTo>
                      <a:lnTo>
                        <a:pt x="127" y="183"/>
                      </a:lnTo>
                      <a:lnTo>
                        <a:pt x="120" y="183"/>
                      </a:lnTo>
                      <a:lnTo>
                        <a:pt x="118" y="177"/>
                      </a:lnTo>
                      <a:lnTo>
                        <a:pt x="120" y="175"/>
                      </a:lnTo>
                      <a:lnTo>
                        <a:pt x="125" y="177"/>
                      </a:lnTo>
                      <a:lnTo>
                        <a:pt x="125" y="173"/>
                      </a:lnTo>
                      <a:lnTo>
                        <a:pt x="129" y="167"/>
                      </a:lnTo>
                      <a:lnTo>
                        <a:pt x="131" y="167"/>
                      </a:lnTo>
                      <a:lnTo>
                        <a:pt x="129" y="162"/>
                      </a:lnTo>
                      <a:lnTo>
                        <a:pt x="131" y="154"/>
                      </a:lnTo>
                      <a:lnTo>
                        <a:pt x="135" y="154"/>
                      </a:lnTo>
                      <a:lnTo>
                        <a:pt x="139" y="152"/>
                      </a:lnTo>
                      <a:lnTo>
                        <a:pt x="141" y="154"/>
                      </a:lnTo>
                      <a:lnTo>
                        <a:pt x="148" y="154"/>
                      </a:lnTo>
                      <a:lnTo>
                        <a:pt x="150" y="152"/>
                      </a:lnTo>
                      <a:lnTo>
                        <a:pt x="146" y="150"/>
                      </a:lnTo>
                      <a:lnTo>
                        <a:pt x="148" y="146"/>
                      </a:lnTo>
                      <a:lnTo>
                        <a:pt x="148" y="141"/>
                      </a:lnTo>
                      <a:lnTo>
                        <a:pt x="141" y="139"/>
                      </a:lnTo>
                      <a:lnTo>
                        <a:pt x="135" y="135"/>
                      </a:lnTo>
                      <a:lnTo>
                        <a:pt x="135" y="133"/>
                      </a:lnTo>
                      <a:lnTo>
                        <a:pt x="131" y="131"/>
                      </a:lnTo>
                      <a:lnTo>
                        <a:pt x="131" y="124"/>
                      </a:lnTo>
                      <a:lnTo>
                        <a:pt x="131" y="118"/>
                      </a:lnTo>
                      <a:lnTo>
                        <a:pt x="125" y="116"/>
                      </a:lnTo>
                      <a:lnTo>
                        <a:pt x="118" y="110"/>
                      </a:lnTo>
                      <a:lnTo>
                        <a:pt x="116" y="110"/>
                      </a:lnTo>
                      <a:lnTo>
                        <a:pt x="116" y="112"/>
                      </a:lnTo>
                      <a:lnTo>
                        <a:pt x="110" y="112"/>
                      </a:lnTo>
                      <a:lnTo>
                        <a:pt x="103" y="106"/>
                      </a:lnTo>
                      <a:lnTo>
                        <a:pt x="99" y="106"/>
                      </a:lnTo>
                      <a:lnTo>
                        <a:pt x="95" y="101"/>
                      </a:lnTo>
                      <a:lnTo>
                        <a:pt x="93" y="103"/>
                      </a:lnTo>
                      <a:lnTo>
                        <a:pt x="89" y="103"/>
                      </a:lnTo>
                      <a:lnTo>
                        <a:pt x="89" y="103"/>
                      </a:lnTo>
                      <a:lnTo>
                        <a:pt x="85" y="101"/>
                      </a:lnTo>
                      <a:lnTo>
                        <a:pt x="85" y="103"/>
                      </a:lnTo>
                      <a:lnTo>
                        <a:pt x="80" y="101"/>
                      </a:lnTo>
                      <a:lnTo>
                        <a:pt x="80" y="108"/>
                      </a:lnTo>
                      <a:lnTo>
                        <a:pt x="80" y="110"/>
                      </a:lnTo>
                      <a:lnTo>
                        <a:pt x="80" y="114"/>
                      </a:lnTo>
                      <a:lnTo>
                        <a:pt x="76" y="116"/>
                      </a:lnTo>
                      <a:lnTo>
                        <a:pt x="72" y="118"/>
                      </a:lnTo>
                      <a:lnTo>
                        <a:pt x="59" y="120"/>
                      </a:lnTo>
                      <a:lnTo>
                        <a:pt x="55" y="124"/>
                      </a:lnTo>
                      <a:lnTo>
                        <a:pt x="51" y="124"/>
                      </a:lnTo>
                      <a:lnTo>
                        <a:pt x="44" y="127"/>
                      </a:lnTo>
                      <a:lnTo>
                        <a:pt x="40" y="124"/>
                      </a:lnTo>
                      <a:lnTo>
                        <a:pt x="38" y="122"/>
                      </a:lnTo>
                      <a:lnTo>
                        <a:pt x="34" y="120"/>
                      </a:lnTo>
                      <a:lnTo>
                        <a:pt x="28" y="118"/>
                      </a:lnTo>
                      <a:lnTo>
                        <a:pt x="21" y="114"/>
                      </a:lnTo>
                      <a:lnTo>
                        <a:pt x="17" y="114"/>
                      </a:lnTo>
                      <a:lnTo>
                        <a:pt x="15" y="118"/>
                      </a:lnTo>
                      <a:lnTo>
                        <a:pt x="11" y="118"/>
                      </a:lnTo>
                      <a:lnTo>
                        <a:pt x="9" y="114"/>
                      </a:lnTo>
                      <a:lnTo>
                        <a:pt x="4" y="110"/>
                      </a:lnTo>
                      <a:lnTo>
                        <a:pt x="0" y="106"/>
                      </a:lnTo>
                      <a:lnTo>
                        <a:pt x="0" y="106"/>
                      </a:lnTo>
                      <a:lnTo>
                        <a:pt x="0" y="99"/>
                      </a:lnTo>
                      <a:lnTo>
                        <a:pt x="4" y="91"/>
                      </a:lnTo>
                      <a:lnTo>
                        <a:pt x="9" y="91"/>
                      </a:lnTo>
                      <a:lnTo>
                        <a:pt x="9" y="84"/>
                      </a:lnTo>
                      <a:lnTo>
                        <a:pt x="9" y="78"/>
                      </a:lnTo>
                      <a:lnTo>
                        <a:pt x="21" y="65"/>
                      </a:lnTo>
                      <a:lnTo>
                        <a:pt x="21" y="59"/>
                      </a:lnTo>
                      <a:lnTo>
                        <a:pt x="25" y="57"/>
                      </a:lnTo>
                      <a:lnTo>
                        <a:pt x="28" y="55"/>
                      </a:lnTo>
                      <a:lnTo>
                        <a:pt x="30" y="51"/>
                      </a:lnTo>
                      <a:lnTo>
                        <a:pt x="28" y="46"/>
                      </a:lnTo>
                      <a:lnTo>
                        <a:pt x="28" y="44"/>
                      </a:lnTo>
                      <a:lnTo>
                        <a:pt x="30" y="42"/>
                      </a:lnTo>
                      <a:lnTo>
                        <a:pt x="25" y="40"/>
                      </a:lnTo>
                      <a:lnTo>
                        <a:pt x="21" y="34"/>
                      </a:lnTo>
                      <a:lnTo>
                        <a:pt x="19" y="32"/>
                      </a:lnTo>
                      <a:lnTo>
                        <a:pt x="19" y="21"/>
                      </a:lnTo>
                      <a:lnTo>
                        <a:pt x="19" y="19"/>
                      </a:lnTo>
                      <a:close/>
                    </a:path>
                  </a:pathLst>
                </a:custGeom>
                <a:solidFill>
                  <a:schemeClr val="bg1">
                    <a:lumMod val="75000"/>
                  </a:schemeClr>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2" name="Freeform 53">
                  <a:extLst>
                    <a:ext uri="{FF2B5EF4-FFF2-40B4-BE49-F238E27FC236}">
                      <a16:creationId xmlns:a16="http://schemas.microsoft.com/office/drawing/2014/main" id="{0B56D978-37E2-4480-9E1F-69587974D014}"/>
                    </a:ext>
                  </a:extLst>
                </p:cNvPr>
                <p:cNvSpPr>
                  <a:spLocks/>
                </p:cNvSpPr>
                <p:nvPr/>
              </p:nvSpPr>
              <p:spPr bwMode="auto">
                <a:xfrm>
                  <a:off x="5195383" y="3379221"/>
                  <a:ext cx="96671" cy="104957"/>
                </a:xfrm>
                <a:custGeom>
                  <a:avLst/>
                  <a:gdLst>
                    <a:gd name="T0" fmla="*/ 0 w 70"/>
                    <a:gd name="T1" fmla="*/ 13 h 76"/>
                    <a:gd name="T2" fmla="*/ 0 w 70"/>
                    <a:gd name="T3" fmla="*/ 9 h 76"/>
                    <a:gd name="T4" fmla="*/ 0 w 70"/>
                    <a:gd name="T5" fmla="*/ 7 h 76"/>
                    <a:gd name="T6" fmla="*/ 0 w 70"/>
                    <a:gd name="T7" fmla="*/ 0 h 76"/>
                    <a:gd name="T8" fmla="*/ 5 w 70"/>
                    <a:gd name="T9" fmla="*/ 2 h 76"/>
                    <a:gd name="T10" fmla="*/ 5 w 70"/>
                    <a:gd name="T11" fmla="*/ 0 h 76"/>
                    <a:gd name="T12" fmla="*/ 9 w 70"/>
                    <a:gd name="T13" fmla="*/ 2 h 76"/>
                    <a:gd name="T14" fmla="*/ 9 w 70"/>
                    <a:gd name="T15" fmla="*/ 2 h 76"/>
                    <a:gd name="T16" fmla="*/ 13 w 70"/>
                    <a:gd name="T17" fmla="*/ 2 h 76"/>
                    <a:gd name="T18" fmla="*/ 15 w 70"/>
                    <a:gd name="T19" fmla="*/ 0 h 76"/>
                    <a:gd name="T20" fmla="*/ 19 w 70"/>
                    <a:gd name="T21" fmla="*/ 5 h 76"/>
                    <a:gd name="T22" fmla="*/ 23 w 70"/>
                    <a:gd name="T23" fmla="*/ 5 h 76"/>
                    <a:gd name="T24" fmla="*/ 30 w 70"/>
                    <a:gd name="T25" fmla="*/ 11 h 76"/>
                    <a:gd name="T26" fmla="*/ 36 w 70"/>
                    <a:gd name="T27" fmla="*/ 11 h 76"/>
                    <a:gd name="T28" fmla="*/ 36 w 70"/>
                    <a:gd name="T29" fmla="*/ 9 h 76"/>
                    <a:gd name="T30" fmla="*/ 38 w 70"/>
                    <a:gd name="T31" fmla="*/ 9 h 76"/>
                    <a:gd name="T32" fmla="*/ 45 w 70"/>
                    <a:gd name="T33" fmla="*/ 15 h 76"/>
                    <a:gd name="T34" fmla="*/ 51 w 70"/>
                    <a:gd name="T35" fmla="*/ 17 h 76"/>
                    <a:gd name="T36" fmla="*/ 51 w 70"/>
                    <a:gd name="T37" fmla="*/ 23 h 76"/>
                    <a:gd name="T38" fmla="*/ 51 w 70"/>
                    <a:gd name="T39" fmla="*/ 30 h 76"/>
                    <a:gd name="T40" fmla="*/ 55 w 70"/>
                    <a:gd name="T41" fmla="*/ 32 h 76"/>
                    <a:gd name="T42" fmla="*/ 55 w 70"/>
                    <a:gd name="T43" fmla="*/ 34 h 76"/>
                    <a:gd name="T44" fmla="*/ 61 w 70"/>
                    <a:gd name="T45" fmla="*/ 38 h 76"/>
                    <a:gd name="T46" fmla="*/ 68 w 70"/>
                    <a:gd name="T47" fmla="*/ 40 h 76"/>
                    <a:gd name="T48" fmla="*/ 68 w 70"/>
                    <a:gd name="T49" fmla="*/ 45 h 76"/>
                    <a:gd name="T50" fmla="*/ 66 w 70"/>
                    <a:gd name="T51" fmla="*/ 49 h 76"/>
                    <a:gd name="T52" fmla="*/ 70 w 70"/>
                    <a:gd name="T53" fmla="*/ 51 h 76"/>
                    <a:gd name="T54" fmla="*/ 68 w 70"/>
                    <a:gd name="T55" fmla="*/ 53 h 76"/>
                    <a:gd name="T56" fmla="*/ 61 w 70"/>
                    <a:gd name="T57" fmla="*/ 53 h 76"/>
                    <a:gd name="T58" fmla="*/ 59 w 70"/>
                    <a:gd name="T59" fmla="*/ 51 h 76"/>
                    <a:gd name="T60" fmla="*/ 55 w 70"/>
                    <a:gd name="T61" fmla="*/ 53 h 76"/>
                    <a:gd name="T62" fmla="*/ 51 w 70"/>
                    <a:gd name="T63" fmla="*/ 53 h 76"/>
                    <a:gd name="T64" fmla="*/ 49 w 70"/>
                    <a:gd name="T65" fmla="*/ 61 h 76"/>
                    <a:gd name="T66" fmla="*/ 51 w 70"/>
                    <a:gd name="T67" fmla="*/ 66 h 76"/>
                    <a:gd name="T68" fmla="*/ 49 w 70"/>
                    <a:gd name="T69" fmla="*/ 66 h 76"/>
                    <a:gd name="T70" fmla="*/ 45 w 70"/>
                    <a:gd name="T71" fmla="*/ 72 h 76"/>
                    <a:gd name="T72" fmla="*/ 45 w 70"/>
                    <a:gd name="T73" fmla="*/ 76 h 76"/>
                    <a:gd name="T74" fmla="*/ 40 w 70"/>
                    <a:gd name="T75" fmla="*/ 74 h 76"/>
                    <a:gd name="T76" fmla="*/ 38 w 70"/>
                    <a:gd name="T77" fmla="*/ 76 h 76"/>
                    <a:gd name="T78" fmla="*/ 38 w 70"/>
                    <a:gd name="T79" fmla="*/ 76 h 76"/>
                    <a:gd name="T80" fmla="*/ 34 w 70"/>
                    <a:gd name="T81" fmla="*/ 70 h 76"/>
                    <a:gd name="T82" fmla="*/ 36 w 70"/>
                    <a:gd name="T83" fmla="*/ 53 h 76"/>
                    <a:gd name="T84" fmla="*/ 32 w 70"/>
                    <a:gd name="T85" fmla="*/ 47 h 76"/>
                    <a:gd name="T86" fmla="*/ 32 w 70"/>
                    <a:gd name="T87" fmla="*/ 40 h 76"/>
                    <a:gd name="T88" fmla="*/ 19 w 70"/>
                    <a:gd name="T89" fmla="*/ 32 h 76"/>
                    <a:gd name="T90" fmla="*/ 19 w 70"/>
                    <a:gd name="T91" fmla="*/ 28 h 76"/>
                    <a:gd name="T92" fmla="*/ 11 w 70"/>
                    <a:gd name="T93" fmla="*/ 21 h 76"/>
                    <a:gd name="T94" fmla="*/ 9 w 70"/>
                    <a:gd name="T95" fmla="*/ 13 h 76"/>
                    <a:gd name="T96" fmla="*/ 0 w 70"/>
                    <a:gd name="T97" fmla="*/ 1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76">
                      <a:moveTo>
                        <a:pt x="0" y="13"/>
                      </a:moveTo>
                      <a:lnTo>
                        <a:pt x="0" y="9"/>
                      </a:lnTo>
                      <a:lnTo>
                        <a:pt x="0" y="7"/>
                      </a:lnTo>
                      <a:lnTo>
                        <a:pt x="0" y="0"/>
                      </a:lnTo>
                      <a:lnTo>
                        <a:pt x="5" y="2"/>
                      </a:lnTo>
                      <a:lnTo>
                        <a:pt x="5" y="0"/>
                      </a:lnTo>
                      <a:lnTo>
                        <a:pt x="9" y="2"/>
                      </a:lnTo>
                      <a:lnTo>
                        <a:pt x="9" y="2"/>
                      </a:lnTo>
                      <a:lnTo>
                        <a:pt x="13" y="2"/>
                      </a:lnTo>
                      <a:lnTo>
                        <a:pt x="15" y="0"/>
                      </a:lnTo>
                      <a:lnTo>
                        <a:pt x="19" y="5"/>
                      </a:lnTo>
                      <a:lnTo>
                        <a:pt x="23" y="5"/>
                      </a:lnTo>
                      <a:lnTo>
                        <a:pt x="30" y="11"/>
                      </a:lnTo>
                      <a:lnTo>
                        <a:pt x="36" y="11"/>
                      </a:lnTo>
                      <a:lnTo>
                        <a:pt x="36" y="9"/>
                      </a:lnTo>
                      <a:lnTo>
                        <a:pt x="38" y="9"/>
                      </a:lnTo>
                      <a:lnTo>
                        <a:pt x="45" y="15"/>
                      </a:lnTo>
                      <a:lnTo>
                        <a:pt x="51" y="17"/>
                      </a:lnTo>
                      <a:lnTo>
                        <a:pt x="51" y="23"/>
                      </a:lnTo>
                      <a:lnTo>
                        <a:pt x="51" y="30"/>
                      </a:lnTo>
                      <a:lnTo>
                        <a:pt x="55" y="32"/>
                      </a:lnTo>
                      <a:lnTo>
                        <a:pt x="55" y="34"/>
                      </a:lnTo>
                      <a:lnTo>
                        <a:pt x="61" y="38"/>
                      </a:lnTo>
                      <a:lnTo>
                        <a:pt x="68" y="40"/>
                      </a:lnTo>
                      <a:lnTo>
                        <a:pt x="68" y="45"/>
                      </a:lnTo>
                      <a:lnTo>
                        <a:pt x="66" y="49"/>
                      </a:lnTo>
                      <a:lnTo>
                        <a:pt x="70" y="51"/>
                      </a:lnTo>
                      <a:lnTo>
                        <a:pt x="68" y="53"/>
                      </a:lnTo>
                      <a:lnTo>
                        <a:pt x="61" y="53"/>
                      </a:lnTo>
                      <a:lnTo>
                        <a:pt x="59" y="51"/>
                      </a:lnTo>
                      <a:lnTo>
                        <a:pt x="55" y="53"/>
                      </a:lnTo>
                      <a:lnTo>
                        <a:pt x="51" y="53"/>
                      </a:lnTo>
                      <a:lnTo>
                        <a:pt x="49" y="61"/>
                      </a:lnTo>
                      <a:lnTo>
                        <a:pt x="51" y="66"/>
                      </a:lnTo>
                      <a:lnTo>
                        <a:pt x="49" y="66"/>
                      </a:lnTo>
                      <a:lnTo>
                        <a:pt x="45" y="72"/>
                      </a:lnTo>
                      <a:lnTo>
                        <a:pt x="45" y="76"/>
                      </a:lnTo>
                      <a:lnTo>
                        <a:pt x="40" y="74"/>
                      </a:lnTo>
                      <a:lnTo>
                        <a:pt x="38" y="76"/>
                      </a:lnTo>
                      <a:lnTo>
                        <a:pt x="38" y="76"/>
                      </a:lnTo>
                      <a:lnTo>
                        <a:pt x="34" y="70"/>
                      </a:lnTo>
                      <a:lnTo>
                        <a:pt x="36" y="53"/>
                      </a:lnTo>
                      <a:lnTo>
                        <a:pt x="32" y="47"/>
                      </a:lnTo>
                      <a:lnTo>
                        <a:pt x="32" y="40"/>
                      </a:lnTo>
                      <a:lnTo>
                        <a:pt x="19" y="32"/>
                      </a:lnTo>
                      <a:lnTo>
                        <a:pt x="19" y="28"/>
                      </a:lnTo>
                      <a:lnTo>
                        <a:pt x="11" y="21"/>
                      </a:lnTo>
                      <a:lnTo>
                        <a:pt x="9" y="13"/>
                      </a:lnTo>
                      <a:lnTo>
                        <a:pt x="0" y="1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3" name="Freeform 54">
                  <a:extLst>
                    <a:ext uri="{FF2B5EF4-FFF2-40B4-BE49-F238E27FC236}">
                      <a16:creationId xmlns:a16="http://schemas.microsoft.com/office/drawing/2014/main" id="{43A75208-5EAA-4163-A7B8-78741F452A63}"/>
                    </a:ext>
                  </a:extLst>
                </p:cNvPr>
                <p:cNvSpPr>
                  <a:spLocks/>
                </p:cNvSpPr>
                <p:nvPr/>
              </p:nvSpPr>
              <p:spPr bwMode="auto">
                <a:xfrm>
                  <a:off x="5044852" y="3397173"/>
                  <a:ext cx="241678" cy="154674"/>
                </a:xfrm>
                <a:custGeom>
                  <a:avLst/>
                  <a:gdLst>
                    <a:gd name="T0" fmla="*/ 44 w 175"/>
                    <a:gd name="T1" fmla="*/ 4 h 112"/>
                    <a:gd name="T2" fmla="*/ 50 w 175"/>
                    <a:gd name="T3" fmla="*/ 0 h 112"/>
                    <a:gd name="T4" fmla="*/ 63 w 175"/>
                    <a:gd name="T5" fmla="*/ 6 h 112"/>
                    <a:gd name="T6" fmla="*/ 69 w 175"/>
                    <a:gd name="T7" fmla="*/ 10 h 112"/>
                    <a:gd name="T8" fmla="*/ 80 w 175"/>
                    <a:gd name="T9" fmla="*/ 10 h 112"/>
                    <a:gd name="T10" fmla="*/ 88 w 175"/>
                    <a:gd name="T11" fmla="*/ 6 h 112"/>
                    <a:gd name="T12" fmla="*/ 105 w 175"/>
                    <a:gd name="T13" fmla="*/ 2 h 112"/>
                    <a:gd name="T14" fmla="*/ 120 w 175"/>
                    <a:gd name="T15" fmla="*/ 8 h 112"/>
                    <a:gd name="T16" fmla="*/ 128 w 175"/>
                    <a:gd name="T17" fmla="*/ 19 h 112"/>
                    <a:gd name="T18" fmla="*/ 141 w 175"/>
                    <a:gd name="T19" fmla="*/ 34 h 112"/>
                    <a:gd name="T20" fmla="*/ 143 w 175"/>
                    <a:gd name="T21" fmla="*/ 57 h 112"/>
                    <a:gd name="T22" fmla="*/ 149 w 175"/>
                    <a:gd name="T23" fmla="*/ 69 h 112"/>
                    <a:gd name="T24" fmla="*/ 162 w 175"/>
                    <a:gd name="T25" fmla="*/ 69 h 112"/>
                    <a:gd name="T26" fmla="*/ 173 w 175"/>
                    <a:gd name="T27" fmla="*/ 67 h 112"/>
                    <a:gd name="T28" fmla="*/ 173 w 175"/>
                    <a:gd name="T29" fmla="*/ 72 h 112"/>
                    <a:gd name="T30" fmla="*/ 175 w 175"/>
                    <a:gd name="T31" fmla="*/ 78 h 112"/>
                    <a:gd name="T32" fmla="*/ 168 w 175"/>
                    <a:gd name="T33" fmla="*/ 82 h 112"/>
                    <a:gd name="T34" fmla="*/ 160 w 175"/>
                    <a:gd name="T35" fmla="*/ 88 h 112"/>
                    <a:gd name="T36" fmla="*/ 160 w 175"/>
                    <a:gd name="T37" fmla="*/ 93 h 112"/>
                    <a:gd name="T38" fmla="*/ 158 w 175"/>
                    <a:gd name="T39" fmla="*/ 103 h 112"/>
                    <a:gd name="T40" fmla="*/ 154 w 175"/>
                    <a:gd name="T41" fmla="*/ 107 h 112"/>
                    <a:gd name="T42" fmla="*/ 147 w 175"/>
                    <a:gd name="T43" fmla="*/ 103 h 112"/>
                    <a:gd name="T44" fmla="*/ 141 w 175"/>
                    <a:gd name="T45" fmla="*/ 101 h 112"/>
                    <a:gd name="T46" fmla="*/ 128 w 175"/>
                    <a:gd name="T47" fmla="*/ 99 h 112"/>
                    <a:gd name="T48" fmla="*/ 111 w 175"/>
                    <a:gd name="T49" fmla="*/ 105 h 112"/>
                    <a:gd name="T50" fmla="*/ 105 w 175"/>
                    <a:gd name="T51" fmla="*/ 110 h 112"/>
                    <a:gd name="T52" fmla="*/ 97 w 175"/>
                    <a:gd name="T53" fmla="*/ 110 h 112"/>
                    <a:gd name="T54" fmla="*/ 88 w 175"/>
                    <a:gd name="T55" fmla="*/ 110 h 112"/>
                    <a:gd name="T56" fmla="*/ 82 w 175"/>
                    <a:gd name="T57" fmla="*/ 110 h 112"/>
                    <a:gd name="T58" fmla="*/ 69 w 175"/>
                    <a:gd name="T59" fmla="*/ 110 h 112"/>
                    <a:gd name="T60" fmla="*/ 65 w 175"/>
                    <a:gd name="T61" fmla="*/ 107 h 112"/>
                    <a:gd name="T62" fmla="*/ 54 w 175"/>
                    <a:gd name="T63" fmla="*/ 110 h 112"/>
                    <a:gd name="T64" fmla="*/ 52 w 175"/>
                    <a:gd name="T65" fmla="*/ 105 h 112"/>
                    <a:gd name="T66" fmla="*/ 50 w 175"/>
                    <a:gd name="T67" fmla="*/ 99 h 112"/>
                    <a:gd name="T68" fmla="*/ 44 w 175"/>
                    <a:gd name="T69" fmla="*/ 95 h 112"/>
                    <a:gd name="T70" fmla="*/ 48 w 175"/>
                    <a:gd name="T71" fmla="*/ 88 h 112"/>
                    <a:gd name="T72" fmla="*/ 38 w 175"/>
                    <a:gd name="T73" fmla="*/ 91 h 112"/>
                    <a:gd name="T74" fmla="*/ 29 w 175"/>
                    <a:gd name="T75" fmla="*/ 91 h 112"/>
                    <a:gd name="T76" fmla="*/ 21 w 175"/>
                    <a:gd name="T77" fmla="*/ 84 h 112"/>
                    <a:gd name="T78" fmla="*/ 23 w 175"/>
                    <a:gd name="T79" fmla="*/ 78 h 112"/>
                    <a:gd name="T80" fmla="*/ 12 w 175"/>
                    <a:gd name="T81" fmla="*/ 72 h 112"/>
                    <a:gd name="T82" fmla="*/ 4 w 175"/>
                    <a:gd name="T83" fmla="*/ 59 h 112"/>
                    <a:gd name="T84" fmla="*/ 0 w 175"/>
                    <a:gd name="T85" fmla="*/ 57 h 112"/>
                    <a:gd name="T86" fmla="*/ 8 w 175"/>
                    <a:gd name="T87" fmla="*/ 51 h 112"/>
                    <a:gd name="T88" fmla="*/ 14 w 175"/>
                    <a:gd name="T89" fmla="*/ 48 h 112"/>
                    <a:gd name="T90" fmla="*/ 19 w 175"/>
                    <a:gd name="T91" fmla="*/ 40 h 112"/>
                    <a:gd name="T92" fmla="*/ 29 w 175"/>
                    <a:gd name="T93" fmla="*/ 17 h 112"/>
                    <a:gd name="T94" fmla="*/ 38 w 175"/>
                    <a:gd name="T95" fmla="*/ 8 h 112"/>
                    <a:gd name="T96" fmla="*/ 40 w 175"/>
                    <a:gd name="T97"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112">
                      <a:moveTo>
                        <a:pt x="40" y="4"/>
                      </a:moveTo>
                      <a:lnTo>
                        <a:pt x="44" y="4"/>
                      </a:lnTo>
                      <a:lnTo>
                        <a:pt x="46" y="0"/>
                      </a:lnTo>
                      <a:lnTo>
                        <a:pt x="50" y="0"/>
                      </a:lnTo>
                      <a:lnTo>
                        <a:pt x="57" y="4"/>
                      </a:lnTo>
                      <a:lnTo>
                        <a:pt x="63" y="6"/>
                      </a:lnTo>
                      <a:lnTo>
                        <a:pt x="67" y="8"/>
                      </a:lnTo>
                      <a:lnTo>
                        <a:pt x="69" y="10"/>
                      </a:lnTo>
                      <a:lnTo>
                        <a:pt x="73" y="13"/>
                      </a:lnTo>
                      <a:lnTo>
                        <a:pt x="80" y="10"/>
                      </a:lnTo>
                      <a:lnTo>
                        <a:pt x="84" y="10"/>
                      </a:lnTo>
                      <a:lnTo>
                        <a:pt x="88" y="6"/>
                      </a:lnTo>
                      <a:lnTo>
                        <a:pt x="101" y="4"/>
                      </a:lnTo>
                      <a:lnTo>
                        <a:pt x="105" y="2"/>
                      </a:lnTo>
                      <a:lnTo>
                        <a:pt x="118" y="0"/>
                      </a:lnTo>
                      <a:lnTo>
                        <a:pt x="120" y="8"/>
                      </a:lnTo>
                      <a:lnTo>
                        <a:pt x="128" y="15"/>
                      </a:lnTo>
                      <a:lnTo>
                        <a:pt x="128" y="19"/>
                      </a:lnTo>
                      <a:lnTo>
                        <a:pt x="141" y="27"/>
                      </a:lnTo>
                      <a:lnTo>
                        <a:pt x="141" y="34"/>
                      </a:lnTo>
                      <a:lnTo>
                        <a:pt x="145" y="40"/>
                      </a:lnTo>
                      <a:lnTo>
                        <a:pt x="143" y="57"/>
                      </a:lnTo>
                      <a:lnTo>
                        <a:pt x="147" y="63"/>
                      </a:lnTo>
                      <a:lnTo>
                        <a:pt x="149" y="69"/>
                      </a:lnTo>
                      <a:lnTo>
                        <a:pt x="156" y="69"/>
                      </a:lnTo>
                      <a:lnTo>
                        <a:pt x="162" y="69"/>
                      </a:lnTo>
                      <a:lnTo>
                        <a:pt x="166" y="67"/>
                      </a:lnTo>
                      <a:lnTo>
                        <a:pt x="173" y="67"/>
                      </a:lnTo>
                      <a:lnTo>
                        <a:pt x="175" y="69"/>
                      </a:lnTo>
                      <a:lnTo>
                        <a:pt x="173" y="72"/>
                      </a:lnTo>
                      <a:lnTo>
                        <a:pt x="175" y="74"/>
                      </a:lnTo>
                      <a:lnTo>
                        <a:pt x="175" y="78"/>
                      </a:lnTo>
                      <a:lnTo>
                        <a:pt x="173" y="82"/>
                      </a:lnTo>
                      <a:lnTo>
                        <a:pt x="168" y="82"/>
                      </a:lnTo>
                      <a:lnTo>
                        <a:pt x="162" y="84"/>
                      </a:lnTo>
                      <a:lnTo>
                        <a:pt x="160" y="88"/>
                      </a:lnTo>
                      <a:lnTo>
                        <a:pt x="158" y="91"/>
                      </a:lnTo>
                      <a:lnTo>
                        <a:pt x="160" y="93"/>
                      </a:lnTo>
                      <a:lnTo>
                        <a:pt x="160" y="99"/>
                      </a:lnTo>
                      <a:lnTo>
                        <a:pt x="158" y="103"/>
                      </a:lnTo>
                      <a:lnTo>
                        <a:pt x="158" y="107"/>
                      </a:lnTo>
                      <a:lnTo>
                        <a:pt x="154" y="107"/>
                      </a:lnTo>
                      <a:lnTo>
                        <a:pt x="154" y="105"/>
                      </a:lnTo>
                      <a:lnTo>
                        <a:pt x="147" y="103"/>
                      </a:lnTo>
                      <a:lnTo>
                        <a:pt x="143" y="105"/>
                      </a:lnTo>
                      <a:lnTo>
                        <a:pt x="141" y="101"/>
                      </a:lnTo>
                      <a:lnTo>
                        <a:pt x="135" y="99"/>
                      </a:lnTo>
                      <a:lnTo>
                        <a:pt x="128" y="99"/>
                      </a:lnTo>
                      <a:lnTo>
                        <a:pt x="124" y="99"/>
                      </a:lnTo>
                      <a:lnTo>
                        <a:pt x="111" y="105"/>
                      </a:lnTo>
                      <a:lnTo>
                        <a:pt x="111" y="107"/>
                      </a:lnTo>
                      <a:lnTo>
                        <a:pt x="105" y="110"/>
                      </a:lnTo>
                      <a:lnTo>
                        <a:pt x="103" y="112"/>
                      </a:lnTo>
                      <a:lnTo>
                        <a:pt x="97" y="110"/>
                      </a:lnTo>
                      <a:lnTo>
                        <a:pt x="92" y="110"/>
                      </a:lnTo>
                      <a:lnTo>
                        <a:pt x="88" y="110"/>
                      </a:lnTo>
                      <a:lnTo>
                        <a:pt x="84" y="110"/>
                      </a:lnTo>
                      <a:lnTo>
                        <a:pt x="82" y="110"/>
                      </a:lnTo>
                      <a:lnTo>
                        <a:pt x="76" y="112"/>
                      </a:lnTo>
                      <a:lnTo>
                        <a:pt x="69" y="110"/>
                      </a:lnTo>
                      <a:lnTo>
                        <a:pt x="67" y="110"/>
                      </a:lnTo>
                      <a:lnTo>
                        <a:pt x="65" y="107"/>
                      </a:lnTo>
                      <a:lnTo>
                        <a:pt x="59" y="107"/>
                      </a:lnTo>
                      <a:lnTo>
                        <a:pt x="54" y="110"/>
                      </a:lnTo>
                      <a:lnTo>
                        <a:pt x="52" y="107"/>
                      </a:lnTo>
                      <a:lnTo>
                        <a:pt x="52" y="105"/>
                      </a:lnTo>
                      <a:lnTo>
                        <a:pt x="54" y="101"/>
                      </a:lnTo>
                      <a:lnTo>
                        <a:pt x="50" y="99"/>
                      </a:lnTo>
                      <a:lnTo>
                        <a:pt x="46" y="99"/>
                      </a:lnTo>
                      <a:lnTo>
                        <a:pt x="44" y="95"/>
                      </a:lnTo>
                      <a:lnTo>
                        <a:pt x="44" y="93"/>
                      </a:lnTo>
                      <a:lnTo>
                        <a:pt x="48" y="88"/>
                      </a:lnTo>
                      <a:lnTo>
                        <a:pt x="40" y="86"/>
                      </a:lnTo>
                      <a:lnTo>
                        <a:pt x="38" y="91"/>
                      </a:lnTo>
                      <a:lnTo>
                        <a:pt x="33" y="88"/>
                      </a:lnTo>
                      <a:lnTo>
                        <a:pt x="29" y="91"/>
                      </a:lnTo>
                      <a:lnTo>
                        <a:pt x="27" y="86"/>
                      </a:lnTo>
                      <a:lnTo>
                        <a:pt x="21" y="84"/>
                      </a:lnTo>
                      <a:lnTo>
                        <a:pt x="21" y="82"/>
                      </a:lnTo>
                      <a:lnTo>
                        <a:pt x="23" y="78"/>
                      </a:lnTo>
                      <a:lnTo>
                        <a:pt x="17" y="74"/>
                      </a:lnTo>
                      <a:lnTo>
                        <a:pt x="12" y="72"/>
                      </a:lnTo>
                      <a:lnTo>
                        <a:pt x="10" y="67"/>
                      </a:lnTo>
                      <a:lnTo>
                        <a:pt x="4" y="59"/>
                      </a:lnTo>
                      <a:lnTo>
                        <a:pt x="4" y="57"/>
                      </a:lnTo>
                      <a:lnTo>
                        <a:pt x="0" y="57"/>
                      </a:lnTo>
                      <a:lnTo>
                        <a:pt x="4" y="53"/>
                      </a:lnTo>
                      <a:lnTo>
                        <a:pt x="8" y="51"/>
                      </a:lnTo>
                      <a:lnTo>
                        <a:pt x="8" y="48"/>
                      </a:lnTo>
                      <a:lnTo>
                        <a:pt x="14" y="48"/>
                      </a:lnTo>
                      <a:lnTo>
                        <a:pt x="19" y="44"/>
                      </a:lnTo>
                      <a:lnTo>
                        <a:pt x="19" y="40"/>
                      </a:lnTo>
                      <a:lnTo>
                        <a:pt x="25" y="29"/>
                      </a:lnTo>
                      <a:lnTo>
                        <a:pt x="29" y="17"/>
                      </a:lnTo>
                      <a:lnTo>
                        <a:pt x="33" y="10"/>
                      </a:lnTo>
                      <a:lnTo>
                        <a:pt x="38" y="8"/>
                      </a:lnTo>
                      <a:lnTo>
                        <a:pt x="40" y="4"/>
                      </a:lnTo>
                      <a:lnTo>
                        <a:pt x="40" y="4"/>
                      </a:lnTo>
                      <a:close/>
                    </a:path>
                  </a:pathLst>
                </a:custGeom>
                <a:solidFill>
                  <a:srgbClr val="A3DCD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4" name="Freeform 55">
                  <a:extLst>
                    <a:ext uri="{FF2B5EF4-FFF2-40B4-BE49-F238E27FC236}">
                      <a16:creationId xmlns:a16="http://schemas.microsoft.com/office/drawing/2014/main" id="{83E6CD0C-4BEF-40FA-8A0B-E38A1506D544}"/>
                    </a:ext>
                  </a:extLst>
                </p:cNvPr>
                <p:cNvSpPr>
                  <a:spLocks/>
                </p:cNvSpPr>
                <p:nvPr/>
              </p:nvSpPr>
              <p:spPr bwMode="auto">
                <a:xfrm>
                  <a:off x="4942657" y="3386125"/>
                  <a:ext cx="157436" cy="103577"/>
                </a:xfrm>
                <a:custGeom>
                  <a:avLst/>
                  <a:gdLst>
                    <a:gd name="T0" fmla="*/ 74 w 114"/>
                    <a:gd name="T1" fmla="*/ 65 h 75"/>
                    <a:gd name="T2" fmla="*/ 78 w 114"/>
                    <a:gd name="T3" fmla="*/ 61 h 75"/>
                    <a:gd name="T4" fmla="*/ 82 w 114"/>
                    <a:gd name="T5" fmla="*/ 59 h 75"/>
                    <a:gd name="T6" fmla="*/ 82 w 114"/>
                    <a:gd name="T7" fmla="*/ 56 h 75"/>
                    <a:gd name="T8" fmla="*/ 88 w 114"/>
                    <a:gd name="T9" fmla="*/ 56 h 75"/>
                    <a:gd name="T10" fmla="*/ 93 w 114"/>
                    <a:gd name="T11" fmla="*/ 52 h 75"/>
                    <a:gd name="T12" fmla="*/ 93 w 114"/>
                    <a:gd name="T13" fmla="*/ 48 h 75"/>
                    <a:gd name="T14" fmla="*/ 99 w 114"/>
                    <a:gd name="T15" fmla="*/ 37 h 75"/>
                    <a:gd name="T16" fmla="*/ 103 w 114"/>
                    <a:gd name="T17" fmla="*/ 25 h 75"/>
                    <a:gd name="T18" fmla="*/ 107 w 114"/>
                    <a:gd name="T19" fmla="*/ 18 h 75"/>
                    <a:gd name="T20" fmla="*/ 112 w 114"/>
                    <a:gd name="T21" fmla="*/ 16 h 75"/>
                    <a:gd name="T22" fmla="*/ 114 w 114"/>
                    <a:gd name="T23" fmla="*/ 12 h 75"/>
                    <a:gd name="T24" fmla="*/ 112 w 114"/>
                    <a:gd name="T25" fmla="*/ 8 h 75"/>
                    <a:gd name="T26" fmla="*/ 107 w 114"/>
                    <a:gd name="T27" fmla="*/ 4 h 75"/>
                    <a:gd name="T28" fmla="*/ 103 w 114"/>
                    <a:gd name="T29" fmla="*/ 0 h 75"/>
                    <a:gd name="T30" fmla="*/ 97 w 114"/>
                    <a:gd name="T31" fmla="*/ 4 h 75"/>
                    <a:gd name="T32" fmla="*/ 91 w 114"/>
                    <a:gd name="T33" fmla="*/ 2 h 75"/>
                    <a:gd name="T34" fmla="*/ 84 w 114"/>
                    <a:gd name="T35" fmla="*/ 2 h 75"/>
                    <a:gd name="T36" fmla="*/ 78 w 114"/>
                    <a:gd name="T37" fmla="*/ 2 h 75"/>
                    <a:gd name="T38" fmla="*/ 72 w 114"/>
                    <a:gd name="T39" fmla="*/ 2 h 75"/>
                    <a:gd name="T40" fmla="*/ 69 w 114"/>
                    <a:gd name="T41" fmla="*/ 6 h 75"/>
                    <a:gd name="T42" fmla="*/ 65 w 114"/>
                    <a:gd name="T43" fmla="*/ 10 h 75"/>
                    <a:gd name="T44" fmla="*/ 65 w 114"/>
                    <a:gd name="T45" fmla="*/ 14 h 75"/>
                    <a:gd name="T46" fmla="*/ 59 w 114"/>
                    <a:gd name="T47" fmla="*/ 8 h 75"/>
                    <a:gd name="T48" fmla="*/ 53 w 114"/>
                    <a:gd name="T49" fmla="*/ 12 h 75"/>
                    <a:gd name="T50" fmla="*/ 46 w 114"/>
                    <a:gd name="T51" fmla="*/ 14 h 75"/>
                    <a:gd name="T52" fmla="*/ 46 w 114"/>
                    <a:gd name="T53" fmla="*/ 18 h 75"/>
                    <a:gd name="T54" fmla="*/ 36 w 114"/>
                    <a:gd name="T55" fmla="*/ 21 h 75"/>
                    <a:gd name="T56" fmla="*/ 29 w 114"/>
                    <a:gd name="T57" fmla="*/ 23 h 75"/>
                    <a:gd name="T58" fmla="*/ 23 w 114"/>
                    <a:gd name="T59" fmla="*/ 21 h 75"/>
                    <a:gd name="T60" fmla="*/ 8 w 114"/>
                    <a:gd name="T61" fmla="*/ 12 h 75"/>
                    <a:gd name="T62" fmla="*/ 8 w 114"/>
                    <a:gd name="T63" fmla="*/ 16 h 75"/>
                    <a:gd name="T64" fmla="*/ 10 w 114"/>
                    <a:gd name="T65" fmla="*/ 21 h 75"/>
                    <a:gd name="T66" fmla="*/ 8 w 114"/>
                    <a:gd name="T67" fmla="*/ 23 h 75"/>
                    <a:gd name="T68" fmla="*/ 0 w 114"/>
                    <a:gd name="T69" fmla="*/ 23 h 75"/>
                    <a:gd name="T70" fmla="*/ 0 w 114"/>
                    <a:gd name="T71" fmla="*/ 25 h 75"/>
                    <a:gd name="T72" fmla="*/ 4 w 114"/>
                    <a:gd name="T73" fmla="*/ 29 h 75"/>
                    <a:gd name="T74" fmla="*/ 2 w 114"/>
                    <a:gd name="T75" fmla="*/ 33 h 75"/>
                    <a:gd name="T76" fmla="*/ 2 w 114"/>
                    <a:gd name="T77" fmla="*/ 37 h 75"/>
                    <a:gd name="T78" fmla="*/ 4 w 114"/>
                    <a:gd name="T79" fmla="*/ 42 h 75"/>
                    <a:gd name="T80" fmla="*/ 0 w 114"/>
                    <a:gd name="T81" fmla="*/ 46 h 75"/>
                    <a:gd name="T82" fmla="*/ 0 w 114"/>
                    <a:gd name="T83" fmla="*/ 46 h 75"/>
                    <a:gd name="T84" fmla="*/ 4 w 114"/>
                    <a:gd name="T85" fmla="*/ 52 h 75"/>
                    <a:gd name="T86" fmla="*/ 4 w 114"/>
                    <a:gd name="T87" fmla="*/ 59 h 75"/>
                    <a:gd name="T88" fmla="*/ 8 w 114"/>
                    <a:gd name="T89" fmla="*/ 59 h 75"/>
                    <a:gd name="T90" fmla="*/ 17 w 114"/>
                    <a:gd name="T91" fmla="*/ 67 h 75"/>
                    <a:gd name="T92" fmla="*/ 21 w 114"/>
                    <a:gd name="T93" fmla="*/ 67 h 75"/>
                    <a:gd name="T94" fmla="*/ 23 w 114"/>
                    <a:gd name="T95" fmla="*/ 71 h 75"/>
                    <a:gd name="T96" fmla="*/ 34 w 114"/>
                    <a:gd name="T97" fmla="*/ 71 h 75"/>
                    <a:gd name="T98" fmla="*/ 42 w 114"/>
                    <a:gd name="T99" fmla="*/ 75 h 75"/>
                    <a:gd name="T100" fmla="*/ 44 w 114"/>
                    <a:gd name="T101" fmla="*/ 71 h 75"/>
                    <a:gd name="T102" fmla="*/ 46 w 114"/>
                    <a:gd name="T103" fmla="*/ 71 h 75"/>
                    <a:gd name="T104" fmla="*/ 51 w 114"/>
                    <a:gd name="T105" fmla="*/ 69 h 75"/>
                    <a:gd name="T106" fmla="*/ 55 w 114"/>
                    <a:gd name="T107" fmla="*/ 67 h 75"/>
                    <a:gd name="T108" fmla="*/ 57 w 114"/>
                    <a:gd name="T109" fmla="*/ 67 h 75"/>
                    <a:gd name="T110" fmla="*/ 59 w 114"/>
                    <a:gd name="T111" fmla="*/ 65 h 75"/>
                    <a:gd name="T112" fmla="*/ 63 w 114"/>
                    <a:gd name="T113" fmla="*/ 61 h 75"/>
                    <a:gd name="T114" fmla="*/ 67 w 114"/>
                    <a:gd name="T115" fmla="*/ 63 h 75"/>
                    <a:gd name="T116" fmla="*/ 72 w 114"/>
                    <a:gd name="T117" fmla="*/ 63 h 75"/>
                    <a:gd name="T118" fmla="*/ 74 w 114"/>
                    <a:gd name="T119"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75">
                      <a:moveTo>
                        <a:pt x="74" y="65"/>
                      </a:moveTo>
                      <a:lnTo>
                        <a:pt x="78" y="61"/>
                      </a:lnTo>
                      <a:lnTo>
                        <a:pt x="82" y="59"/>
                      </a:lnTo>
                      <a:lnTo>
                        <a:pt x="82" y="56"/>
                      </a:lnTo>
                      <a:lnTo>
                        <a:pt x="88" y="56"/>
                      </a:lnTo>
                      <a:lnTo>
                        <a:pt x="93" y="52"/>
                      </a:lnTo>
                      <a:lnTo>
                        <a:pt x="93" y="48"/>
                      </a:lnTo>
                      <a:lnTo>
                        <a:pt x="99" y="37"/>
                      </a:lnTo>
                      <a:lnTo>
                        <a:pt x="103" y="25"/>
                      </a:lnTo>
                      <a:lnTo>
                        <a:pt x="107" y="18"/>
                      </a:lnTo>
                      <a:lnTo>
                        <a:pt x="112" y="16"/>
                      </a:lnTo>
                      <a:lnTo>
                        <a:pt x="114" y="12"/>
                      </a:lnTo>
                      <a:lnTo>
                        <a:pt x="112" y="8"/>
                      </a:lnTo>
                      <a:lnTo>
                        <a:pt x="107" y="4"/>
                      </a:lnTo>
                      <a:lnTo>
                        <a:pt x="103" y="0"/>
                      </a:lnTo>
                      <a:lnTo>
                        <a:pt x="97" y="4"/>
                      </a:lnTo>
                      <a:lnTo>
                        <a:pt x="91" y="2"/>
                      </a:lnTo>
                      <a:lnTo>
                        <a:pt x="84" y="2"/>
                      </a:lnTo>
                      <a:lnTo>
                        <a:pt x="78" y="2"/>
                      </a:lnTo>
                      <a:lnTo>
                        <a:pt x="72" y="2"/>
                      </a:lnTo>
                      <a:lnTo>
                        <a:pt x="69" y="6"/>
                      </a:lnTo>
                      <a:lnTo>
                        <a:pt x="65" y="10"/>
                      </a:lnTo>
                      <a:lnTo>
                        <a:pt x="65" y="14"/>
                      </a:lnTo>
                      <a:lnTo>
                        <a:pt x="59" y="8"/>
                      </a:lnTo>
                      <a:lnTo>
                        <a:pt x="53" y="12"/>
                      </a:lnTo>
                      <a:lnTo>
                        <a:pt x="46" y="14"/>
                      </a:lnTo>
                      <a:lnTo>
                        <a:pt x="46" y="18"/>
                      </a:lnTo>
                      <a:lnTo>
                        <a:pt x="36" y="21"/>
                      </a:lnTo>
                      <a:lnTo>
                        <a:pt x="29" y="23"/>
                      </a:lnTo>
                      <a:lnTo>
                        <a:pt x="23" y="21"/>
                      </a:lnTo>
                      <a:lnTo>
                        <a:pt x="8" y="12"/>
                      </a:lnTo>
                      <a:lnTo>
                        <a:pt x="8" y="16"/>
                      </a:lnTo>
                      <a:lnTo>
                        <a:pt x="10" y="21"/>
                      </a:lnTo>
                      <a:lnTo>
                        <a:pt x="8" y="23"/>
                      </a:lnTo>
                      <a:lnTo>
                        <a:pt x="0" y="23"/>
                      </a:lnTo>
                      <a:lnTo>
                        <a:pt x="0" y="25"/>
                      </a:lnTo>
                      <a:lnTo>
                        <a:pt x="4" y="29"/>
                      </a:lnTo>
                      <a:lnTo>
                        <a:pt x="2" y="33"/>
                      </a:lnTo>
                      <a:lnTo>
                        <a:pt x="2" y="37"/>
                      </a:lnTo>
                      <a:lnTo>
                        <a:pt x="4" y="42"/>
                      </a:lnTo>
                      <a:lnTo>
                        <a:pt x="0" y="46"/>
                      </a:lnTo>
                      <a:lnTo>
                        <a:pt x="0" y="46"/>
                      </a:lnTo>
                      <a:lnTo>
                        <a:pt x="4" y="52"/>
                      </a:lnTo>
                      <a:lnTo>
                        <a:pt x="4" y="59"/>
                      </a:lnTo>
                      <a:lnTo>
                        <a:pt x="8" y="59"/>
                      </a:lnTo>
                      <a:lnTo>
                        <a:pt x="17" y="67"/>
                      </a:lnTo>
                      <a:lnTo>
                        <a:pt x="21" y="67"/>
                      </a:lnTo>
                      <a:lnTo>
                        <a:pt x="23" y="71"/>
                      </a:lnTo>
                      <a:lnTo>
                        <a:pt x="34" y="71"/>
                      </a:lnTo>
                      <a:lnTo>
                        <a:pt x="42" y="75"/>
                      </a:lnTo>
                      <a:lnTo>
                        <a:pt x="44" y="71"/>
                      </a:lnTo>
                      <a:lnTo>
                        <a:pt x="46" y="71"/>
                      </a:lnTo>
                      <a:lnTo>
                        <a:pt x="51" y="69"/>
                      </a:lnTo>
                      <a:lnTo>
                        <a:pt x="55" y="67"/>
                      </a:lnTo>
                      <a:lnTo>
                        <a:pt x="57" y="67"/>
                      </a:lnTo>
                      <a:lnTo>
                        <a:pt x="59" y="65"/>
                      </a:lnTo>
                      <a:lnTo>
                        <a:pt x="63" y="61"/>
                      </a:lnTo>
                      <a:lnTo>
                        <a:pt x="67" y="63"/>
                      </a:lnTo>
                      <a:lnTo>
                        <a:pt x="72" y="63"/>
                      </a:lnTo>
                      <a:lnTo>
                        <a:pt x="74" y="65"/>
                      </a:lnTo>
                      <a:close/>
                    </a:path>
                  </a:pathLst>
                </a:custGeom>
                <a:solidFill>
                  <a:srgbClr val="BFBFBF"/>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5" name="Freeform 56">
                  <a:extLst>
                    <a:ext uri="{FF2B5EF4-FFF2-40B4-BE49-F238E27FC236}">
                      <a16:creationId xmlns:a16="http://schemas.microsoft.com/office/drawing/2014/main" id="{68C426FC-9A75-400B-A084-FBF792687373}"/>
                    </a:ext>
                  </a:extLst>
                </p:cNvPr>
                <p:cNvSpPr>
                  <a:spLocks/>
                </p:cNvSpPr>
                <p:nvPr/>
              </p:nvSpPr>
              <p:spPr bwMode="auto">
                <a:xfrm>
                  <a:off x="4953705" y="3355743"/>
                  <a:ext cx="136721" cy="62146"/>
                </a:xfrm>
                <a:custGeom>
                  <a:avLst/>
                  <a:gdLst>
                    <a:gd name="T0" fmla="*/ 0 w 99"/>
                    <a:gd name="T1" fmla="*/ 34 h 45"/>
                    <a:gd name="T2" fmla="*/ 15 w 99"/>
                    <a:gd name="T3" fmla="*/ 43 h 45"/>
                    <a:gd name="T4" fmla="*/ 21 w 99"/>
                    <a:gd name="T5" fmla="*/ 45 h 45"/>
                    <a:gd name="T6" fmla="*/ 28 w 99"/>
                    <a:gd name="T7" fmla="*/ 43 h 45"/>
                    <a:gd name="T8" fmla="*/ 38 w 99"/>
                    <a:gd name="T9" fmla="*/ 40 h 45"/>
                    <a:gd name="T10" fmla="*/ 38 w 99"/>
                    <a:gd name="T11" fmla="*/ 36 h 45"/>
                    <a:gd name="T12" fmla="*/ 45 w 99"/>
                    <a:gd name="T13" fmla="*/ 34 h 45"/>
                    <a:gd name="T14" fmla="*/ 51 w 99"/>
                    <a:gd name="T15" fmla="*/ 30 h 45"/>
                    <a:gd name="T16" fmla="*/ 57 w 99"/>
                    <a:gd name="T17" fmla="*/ 36 h 45"/>
                    <a:gd name="T18" fmla="*/ 57 w 99"/>
                    <a:gd name="T19" fmla="*/ 32 h 45"/>
                    <a:gd name="T20" fmla="*/ 61 w 99"/>
                    <a:gd name="T21" fmla="*/ 28 h 45"/>
                    <a:gd name="T22" fmla="*/ 64 w 99"/>
                    <a:gd name="T23" fmla="*/ 24 h 45"/>
                    <a:gd name="T24" fmla="*/ 70 w 99"/>
                    <a:gd name="T25" fmla="*/ 24 h 45"/>
                    <a:gd name="T26" fmla="*/ 76 w 99"/>
                    <a:gd name="T27" fmla="*/ 24 h 45"/>
                    <a:gd name="T28" fmla="*/ 83 w 99"/>
                    <a:gd name="T29" fmla="*/ 24 h 45"/>
                    <a:gd name="T30" fmla="*/ 89 w 99"/>
                    <a:gd name="T31" fmla="*/ 26 h 45"/>
                    <a:gd name="T32" fmla="*/ 95 w 99"/>
                    <a:gd name="T33" fmla="*/ 22 h 45"/>
                    <a:gd name="T34" fmla="*/ 95 w 99"/>
                    <a:gd name="T35" fmla="*/ 15 h 45"/>
                    <a:gd name="T36" fmla="*/ 99 w 99"/>
                    <a:gd name="T37" fmla="*/ 7 h 45"/>
                    <a:gd name="T38" fmla="*/ 99 w 99"/>
                    <a:gd name="T39" fmla="*/ 7 h 45"/>
                    <a:gd name="T40" fmla="*/ 91 w 99"/>
                    <a:gd name="T41" fmla="*/ 0 h 45"/>
                    <a:gd name="T42" fmla="*/ 85 w 99"/>
                    <a:gd name="T43" fmla="*/ 0 h 45"/>
                    <a:gd name="T44" fmla="*/ 80 w 99"/>
                    <a:gd name="T45" fmla="*/ 3 h 45"/>
                    <a:gd name="T46" fmla="*/ 78 w 99"/>
                    <a:gd name="T47" fmla="*/ 0 h 45"/>
                    <a:gd name="T48" fmla="*/ 74 w 99"/>
                    <a:gd name="T49" fmla="*/ 0 h 45"/>
                    <a:gd name="T50" fmla="*/ 72 w 99"/>
                    <a:gd name="T51" fmla="*/ 5 h 45"/>
                    <a:gd name="T52" fmla="*/ 70 w 99"/>
                    <a:gd name="T53" fmla="*/ 3 h 45"/>
                    <a:gd name="T54" fmla="*/ 66 w 99"/>
                    <a:gd name="T55" fmla="*/ 3 h 45"/>
                    <a:gd name="T56" fmla="*/ 61 w 99"/>
                    <a:gd name="T57" fmla="*/ 0 h 45"/>
                    <a:gd name="T58" fmla="*/ 59 w 99"/>
                    <a:gd name="T59" fmla="*/ 3 h 45"/>
                    <a:gd name="T60" fmla="*/ 55 w 99"/>
                    <a:gd name="T61" fmla="*/ 7 h 45"/>
                    <a:gd name="T62" fmla="*/ 53 w 99"/>
                    <a:gd name="T63" fmla="*/ 7 h 45"/>
                    <a:gd name="T64" fmla="*/ 51 w 99"/>
                    <a:gd name="T65" fmla="*/ 5 h 45"/>
                    <a:gd name="T66" fmla="*/ 51 w 99"/>
                    <a:gd name="T67" fmla="*/ 7 h 45"/>
                    <a:gd name="T68" fmla="*/ 43 w 99"/>
                    <a:gd name="T69" fmla="*/ 5 h 45"/>
                    <a:gd name="T70" fmla="*/ 38 w 99"/>
                    <a:gd name="T71" fmla="*/ 9 h 45"/>
                    <a:gd name="T72" fmla="*/ 32 w 99"/>
                    <a:gd name="T73" fmla="*/ 9 h 45"/>
                    <a:gd name="T74" fmla="*/ 28 w 99"/>
                    <a:gd name="T75" fmla="*/ 15 h 45"/>
                    <a:gd name="T76" fmla="*/ 19 w 99"/>
                    <a:gd name="T77" fmla="*/ 15 h 45"/>
                    <a:gd name="T78" fmla="*/ 13 w 99"/>
                    <a:gd name="T79" fmla="*/ 19 h 45"/>
                    <a:gd name="T80" fmla="*/ 11 w 99"/>
                    <a:gd name="T81" fmla="*/ 17 h 45"/>
                    <a:gd name="T82" fmla="*/ 7 w 99"/>
                    <a:gd name="T83" fmla="*/ 17 h 45"/>
                    <a:gd name="T84" fmla="*/ 0 w 99"/>
                    <a:gd name="T85" fmla="*/ 19 h 45"/>
                    <a:gd name="T86" fmla="*/ 0 w 99"/>
                    <a:gd name="T87" fmla="*/ 19 h 45"/>
                    <a:gd name="T88" fmla="*/ 0 w 99"/>
                    <a:gd name="T89" fmla="*/ 26 h 45"/>
                    <a:gd name="T90" fmla="*/ 0 w 99"/>
                    <a:gd name="T91"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45">
                      <a:moveTo>
                        <a:pt x="0" y="34"/>
                      </a:moveTo>
                      <a:lnTo>
                        <a:pt x="15" y="43"/>
                      </a:lnTo>
                      <a:lnTo>
                        <a:pt x="21" y="45"/>
                      </a:lnTo>
                      <a:lnTo>
                        <a:pt x="28" y="43"/>
                      </a:lnTo>
                      <a:lnTo>
                        <a:pt x="38" y="40"/>
                      </a:lnTo>
                      <a:lnTo>
                        <a:pt x="38" y="36"/>
                      </a:lnTo>
                      <a:lnTo>
                        <a:pt x="45" y="34"/>
                      </a:lnTo>
                      <a:lnTo>
                        <a:pt x="51" y="30"/>
                      </a:lnTo>
                      <a:lnTo>
                        <a:pt x="57" y="36"/>
                      </a:lnTo>
                      <a:lnTo>
                        <a:pt x="57" y="32"/>
                      </a:lnTo>
                      <a:lnTo>
                        <a:pt x="61" y="28"/>
                      </a:lnTo>
                      <a:lnTo>
                        <a:pt x="64" y="24"/>
                      </a:lnTo>
                      <a:lnTo>
                        <a:pt x="70" y="24"/>
                      </a:lnTo>
                      <a:lnTo>
                        <a:pt x="76" y="24"/>
                      </a:lnTo>
                      <a:lnTo>
                        <a:pt x="83" y="24"/>
                      </a:lnTo>
                      <a:lnTo>
                        <a:pt x="89" y="26"/>
                      </a:lnTo>
                      <a:lnTo>
                        <a:pt x="95" y="22"/>
                      </a:lnTo>
                      <a:lnTo>
                        <a:pt x="95" y="15"/>
                      </a:lnTo>
                      <a:lnTo>
                        <a:pt x="99" y="7"/>
                      </a:lnTo>
                      <a:lnTo>
                        <a:pt x="99" y="7"/>
                      </a:lnTo>
                      <a:lnTo>
                        <a:pt x="91" y="0"/>
                      </a:lnTo>
                      <a:lnTo>
                        <a:pt x="85" y="0"/>
                      </a:lnTo>
                      <a:lnTo>
                        <a:pt x="80" y="3"/>
                      </a:lnTo>
                      <a:lnTo>
                        <a:pt x="78" y="0"/>
                      </a:lnTo>
                      <a:lnTo>
                        <a:pt x="74" y="0"/>
                      </a:lnTo>
                      <a:lnTo>
                        <a:pt x="72" y="5"/>
                      </a:lnTo>
                      <a:lnTo>
                        <a:pt x="70" y="3"/>
                      </a:lnTo>
                      <a:lnTo>
                        <a:pt x="66" y="3"/>
                      </a:lnTo>
                      <a:lnTo>
                        <a:pt x="61" y="0"/>
                      </a:lnTo>
                      <a:lnTo>
                        <a:pt x="59" y="3"/>
                      </a:lnTo>
                      <a:lnTo>
                        <a:pt x="55" y="7"/>
                      </a:lnTo>
                      <a:lnTo>
                        <a:pt x="53" y="7"/>
                      </a:lnTo>
                      <a:lnTo>
                        <a:pt x="51" y="5"/>
                      </a:lnTo>
                      <a:lnTo>
                        <a:pt x="51" y="7"/>
                      </a:lnTo>
                      <a:lnTo>
                        <a:pt x="43" y="5"/>
                      </a:lnTo>
                      <a:lnTo>
                        <a:pt x="38" y="9"/>
                      </a:lnTo>
                      <a:lnTo>
                        <a:pt x="32" y="9"/>
                      </a:lnTo>
                      <a:lnTo>
                        <a:pt x="28" y="15"/>
                      </a:lnTo>
                      <a:lnTo>
                        <a:pt x="19" y="15"/>
                      </a:lnTo>
                      <a:lnTo>
                        <a:pt x="13" y="19"/>
                      </a:lnTo>
                      <a:lnTo>
                        <a:pt x="11" y="17"/>
                      </a:lnTo>
                      <a:lnTo>
                        <a:pt x="7" y="17"/>
                      </a:lnTo>
                      <a:lnTo>
                        <a:pt x="0" y="19"/>
                      </a:lnTo>
                      <a:lnTo>
                        <a:pt x="0" y="19"/>
                      </a:lnTo>
                      <a:lnTo>
                        <a:pt x="0" y="26"/>
                      </a:lnTo>
                      <a:lnTo>
                        <a:pt x="0" y="34"/>
                      </a:lnTo>
                      <a:close/>
                    </a:path>
                  </a:pathLst>
                </a:custGeom>
                <a:solidFill>
                  <a:srgbClr val="BFBFBF"/>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6" name="Freeform 57">
                  <a:extLst>
                    <a:ext uri="{FF2B5EF4-FFF2-40B4-BE49-F238E27FC236}">
                      <a16:creationId xmlns:a16="http://schemas.microsoft.com/office/drawing/2014/main" id="{BDB100EF-E21B-4DB2-8868-82D2CE7F4549}"/>
                    </a:ext>
                  </a:extLst>
                </p:cNvPr>
                <p:cNvSpPr>
                  <a:spLocks/>
                </p:cNvSpPr>
                <p:nvPr/>
              </p:nvSpPr>
              <p:spPr bwMode="auto">
                <a:xfrm>
                  <a:off x="5105617" y="3533894"/>
                  <a:ext cx="160198" cy="102195"/>
                </a:xfrm>
                <a:custGeom>
                  <a:avLst/>
                  <a:gdLst>
                    <a:gd name="T0" fmla="*/ 6 w 116"/>
                    <a:gd name="T1" fmla="*/ 0 h 74"/>
                    <a:gd name="T2" fmla="*/ 8 w 116"/>
                    <a:gd name="T3" fmla="*/ 6 h 74"/>
                    <a:gd name="T4" fmla="*/ 10 w 116"/>
                    <a:gd name="T5" fmla="*/ 11 h 74"/>
                    <a:gd name="T6" fmla="*/ 21 w 116"/>
                    <a:gd name="T7" fmla="*/ 8 h 74"/>
                    <a:gd name="T8" fmla="*/ 25 w 116"/>
                    <a:gd name="T9" fmla="*/ 11 h 74"/>
                    <a:gd name="T10" fmla="*/ 38 w 116"/>
                    <a:gd name="T11" fmla="*/ 11 h 74"/>
                    <a:gd name="T12" fmla="*/ 44 w 116"/>
                    <a:gd name="T13" fmla="*/ 11 h 74"/>
                    <a:gd name="T14" fmla="*/ 53 w 116"/>
                    <a:gd name="T15" fmla="*/ 11 h 74"/>
                    <a:gd name="T16" fmla="*/ 61 w 116"/>
                    <a:gd name="T17" fmla="*/ 11 h 74"/>
                    <a:gd name="T18" fmla="*/ 67 w 116"/>
                    <a:gd name="T19" fmla="*/ 6 h 74"/>
                    <a:gd name="T20" fmla="*/ 84 w 116"/>
                    <a:gd name="T21" fmla="*/ 0 h 74"/>
                    <a:gd name="T22" fmla="*/ 97 w 116"/>
                    <a:gd name="T23" fmla="*/ 2 h 74"/>
                    <a:gd name="T24" fmla="*/ 103 w 116"/>
                    <a:gd name="T25" fmla="*/ 4 h 74"/>
                    <a:gd name="T26" fmla="*/ 110 w 116"/>
                    <a:gd name="T27" fmla="*/ 8 h 74"/>
                    <a:gd name="T28" fmla="*/ 116 w 116"/>
                    <a:gd name="T29" fmla="*/ 11 h 74"/>
                    <a:gd name="T30" fmla="*/ 112 w 116"/>
                    <a:gd name="T31" fmla="*/ 19 h 74"/>
                    <a:gd name="T32" fmla="*/ 103 w 116"/>
                    <a:gd name="T33" fmla="*/ 23 h 74"/>
                    <a:gd name="T34" fmla="*/ 101 w 116"/>
                    <a:gd name="T35" fmla="*/ 36 h 74"/>
                    <a:gd name="T36" fmla="*/ 97 w 116"/>
                    <a:gd name="T37" fmla="*/ 42 h 74"/>
                    <a:gd name="T38" fmla="*/ 105 w 116"/>
                    <a:gd name="T39" fmla="*/ 48 h 74"/>
                    <a:gd name="T40" fmla="*/ 107 w 116"/>
                    <a:gd name="T41" fmla="*/ 55 h 74"/>
                    <a:gd name="T42" fmla="*/ 101 w 116"/>
                    <a:gd name="T43" fmla="*/ 55 h 74"/>
                    <a:gd name="T44" fmla="*/ 88 w 116"/>
                    <a:gd name="T45" fmla="*/ 51 h 74"/>
                    <a:gd name="T46" fmla="*/ 84 w 116"/>
                    <a:gd name="T47" fmla="*/ 55 h 74"/>
                    <a:gd name="T48" fmla="*/ 80 w 116"/>
                    <a:gd name="T49" fmla="*/ 57 h 74"/>
                    <a:gd name="T50" fmla="*/ 74 w 116"/>
                    <a:gd name="T51" fmla="*/ 61 h 74"/>
                    <a:gd name="T52" fmla="*/ 74 w 116"/>
                    <a:gd name="T53" fmla="*/ 70 h 74"/>
                    <a:gd name="T54" fmla="*/ 63 w 116"/>
                    <a:gd name="T55" fmla="*/ 72 h 74"/>
                    <a:gd name="T56" fmla="*/ 57 w 116"/>
                    <a:gd name="T57" fmla="*/ 70 h 74"/>
                    <a:gd name="T58" fmla="*/ 51 w 116"/>
                    <a:gd name="T59" fmla="*/ 74 h 74"/>
                    <a:gd name="T60" fmla="*/ 44 w 116"/>
                    <a:gd name="T61" fmla="*/ 70 h 74"/>
                    <a:gd name="T62" fmla="*/ 36 w 116"/>
                    <a:gd name="T63" fmla="*/ 67 h 74"/>
                    <a:gd name="T64" fmla="*/ 27 w 116"/>
                    <a:gd name="T65" fmla="*/ 74 h 74"/>
                    <a:gd name="T66" fmla="*/ 19 w 116"/>
                    <a:gd name="T67" fmla="*/ 72 h 74"/>
                    <a:gd name="T68" fmla="*/ 17 w 116"/>
                    <a:gd name="T69" fmla="*/ 67 h 74"/>
                    <a:gd name="T70" fmla="*/ 10 w 116"/>
                    <a:gd name="T71" fmla="*/ 55 h 74"/>
                    <a:gd name="T72" fmla="*/ 4 w 116"/>
                    <a:gd name="T73" fmla="*/ 48 h 74"/>
                    <a:gd name="T74" fmla="*/ 2 w 116"/>
                    <a:gd name="T75" fmla="*/ 40 h 74"/>
                    <a:gd name="T76" fmla="*/ 8 w 116"/>
                    <a:gd name="T77" fmla="*/ 30 h 74"/>
                    <a:gd name="T78" fmla="*/ 6 w 116"/>
                    <a:gd name="T79" fmla="*/ 21 h 74"/>
                    <a:gd name="T80" fmla="*/ 0 w 116"/>
                    <a:gd name="T81" fmla="*/ 6 h 74"/>
                    <a:gd name="T82" fmla="*/ 2 w 116"/>
                    <a:gd name="T8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74">
                      <a:moveTo>
                        <a:pt x="2" y="0"/>
                      </a:moveTo>
                      <a:lnTo>
                        <a:pt x="6" y="0"/>
                      </a:lnTo>
                      <a:lnTo>
                        <a:pt x="10" y="2"/>
                      </a:lnTo>
                      <a:lnTo>
                        <a:pt x="8" y="6"/>
                      </a:lnTo>
                      <a:lnTo>
                        <a:pt x="8" y="8"/>
                      </a:lnTo>
                      <a:lnTo>
                        <a:pt x="10" y="11"/>
                      </a:lnTo>
                      <a:lnTo>
                        <a:pt x="15" y="8"/>
                      </a:lnTo>
                      <a:lnTo>
                        <a:pt x="21" y="8"/>
                      </a:lnTo>
                      <a:lnTo>
                        <a:pt x="23" y="11"/>
                      </a:lnTo>
                      <a:lnTo>
                        <a:pt x="25" y="11"/>
                      </a:lnTo>
                      <a:lnTo>
                        <a:pt x="32" y="13"/>
                      </a:lnTo>
                      <a:lnTo>
                        <a:pt x="38" y="11"/>
                      </a:lnTo>
                      <a:lnTo>
                        <a:pt x="40" y="11"/>
                      </a:lnTo>
                      <a:lnTo>
                        <a:pt x="44" y="11"/>
                      </a:lnTo>
                      <a:lnTo>
                        <a:pt x="48" y="11"/>
                      </a:lnTo>
                      <a:lnTo>
                        <a:pt x="53" y="11"/>
                      </a:lnTo>
                      <a:lnTo>
                        <a:pt x="59" y="13"/>
                      </a:lnTo>
                      <a:lnTo>
                        <a:pt x="61" y="11"/>
                      </a:lnTo>
                      <a:lnTo>
                        <a:pt x="67" y="8"/>
                      </a:lnTo>
                      <a:lnTo>
                        <a:pt x="67" y="6"/>
                      </a:lnTo>
                      <a:lnTo>
                        <a:pt x="80" y="0"/>
                      </a:lnTo>
                      <a:lnTo>
                        <a:pt x="84" y="0"/>
                      </a:lnTo>
                      <a:lnTo>
                        <a:pt x="91" y="0"/>
                      </a:lnTo>
                      <a:lnTo>
                        <a:pt x="97" y="2"/>
                      </a:lnTo>
                      <a:lnTo>
                        <a:pt x="99" y="6"/>
                      </a:lnTo>
                      <a:lnTo>
                        <a:pt x="103" y="4"/>
                      </a:lnTo>
                      <a:lnTo>
                        <a:pt x="110" y="6"/>
                      </a:lnTo>
                      <a:lnTo>
                        <a:pt x="110" y="8"/>
                      </a:lnTo>
                      <a:lnTo>
                        <a:pt x="114" y="8"/>
                      </a:lnTo>
                      <a:lnTo>
                        <a:pt x="116" y="11"/>
                      </a:lnTo>
                      <a:lnTo>
                        <a:pt x="114" y="17"/>
                      </a:lnTo>
                      <a:lnTo>
                        <a:pt x="112" y="19"/>
                      </a:lnTo>
                      <a:lnTo>
                        <a:pt x="107" y="19"/>
                      </a:lnTo>
                      <a:lnTo>
                        <a:pt x="103" y="23"/>
                      </a:lnTo>
                      <a:lnTo>
                        <a:pt x="103" y="32"/>
                      </a:lnTo>
                      <a:lnTo>
                        <a:pt x="101" y="36"/>
                      </a:lnTo>
                      <a:lnTo>
                        <a:pt x="97" y="40"/>
                      </a:lnTo>
                      <a:lnTo>
                        <a:pt x="97" y="42"/>
                      </a:lnTo>
                      <a:lnTo>
                        <a:pt x="101" y="44"/>
                      </a:lnTo>
                      <a:lnTo>
                        <a:pt x="105" y="48"/>
                      </a:lnTo>
                      <a:lnTo>
                        <a:pt x="107" y="55"/>
                      </a:lnTo>
                      <a:lnTo>
                        <a:pt x="107" y="55"/>
                      </a:lnTo>
                      <a:lnTo>
                        <a:pt x="103" y="53"/>
                      </a:lnTo>
                      <a:lnTo>
                        <a:pt x="101" y="55"/>
                      </a:lnTo>
                      <a:lnTo>
                        <a:pt x="95" y="51"/>
                      </a:lnTo>
                      <a:lnTo>
                        <a:pt x="88" y="51"/>
                      </a:lnTo>
                      <a:lnTo>
                        <a:pt x="86" y="53"/>
                      </a:lnTo>
                      <a:lnTo>
                        <a:pt x="84" y="55"/>
                      </a:lnTo>
                      <a:lnTo>
                        <a:pt x="80" y="57"/>
                      </a:lnTo>
                      <a:lnTo>
                        <a:pt x="80" y="57"/>
                      </a:lnTo>
                      <a:lnTo>
                        <a:pt x="78" y="57"/>
                      </a:lnTo>
                      <a:lnTo>
                        <a:pt x="74" y="61"/>
                      </a:lnTo>
                      <a:lnTo>
                        <a:pt x="74" y="65"/>
                      </a:lnTo>
                      <a:lnTo>
                        <a:pt x="74" y="70"/>
                      </a:lnTo>
                      <a:lnTo>
                        <a:pt x="72" y="72"/>
                      </a:lnTo>
                      <a:lnTo>
                        <a:pt x="63" y="72"/>
                      </a:lnTo>
                      <a:lnTo>
                        <a:pt x="59" y="72"/>
                      </a:lnTo>
                      <a:lnTo>
                        <a:pt x="57" y="70"/>
                      </a:lnTo>
                      <a:lnTo>
                        <a:pt x="53" y="70"/>
                      </a:lnTo>
                      <a:lnTo>
                        <a:pt x="51" y="74"/>
                      </a:lnTo>
                      <a:lnTo>
                        <a:pt x="46" y="72"/>
                      </a:lnTo>
                      <a:lnTo>
                        <a:pt x="44" y="70"/>
                      </a:lnTo>
                      <a:lnTo>
                        <a:pt x="40" y="70"/>
                      </a:lnTo>
                      <a:lnTo>
                        <a:pt x="36" y="67"/>
                      </a:lnTo>
                      <a:lnTo>
                        <a:pt x="32" y="72"/>
                      </a:lnTo>
                      <a:lnTo>
                        <a:pt x="27" y="74"/>
                      </a:lnTo>
                      <a:lnTo>
                        <a:pt x="21" y="74"/>
                      </a:lnTo>
                      <a:lnTo>
                        <a:pt x="19" y="72"/>
                      </a:lnTo>
                      <a:lnTo>
                        <a:pt x="19" y="72"/>
                      </a:lnTo>
                      <a:lnTo>
                        <a:pt x="17" y="67"/>
                      </a:lnTo>
                      <a:lnTo>
                        <a:pt x="17" y="63"/>
                      </a:lnTo>
                      <a:lnTo>
                        <a:pt x="10" y="55"/>
                      </a:lnTo>
                      <a:lnTo>
                        <a:pt x="4" y="48"/>
                      </a:lnTo>
                      <a:lnTo>
                        <a:pt x="4" y="48"/>
                      </a:lnTo>
                      <a:lnTo>
                        <a:pt x="4" y="44"/>
                      </a:lnTo>
                      <a:lnTo>
                        <a:pt x="2" y="40"/>
                      </a:lnTo>
                      <a:lnTo>
                        <a:pt x="2" y="36"/>
                      </a:lnTo>
                      <a:lnTo>
                        <a:pt x="8" y="30"/>
                      </a:lnTo>
                      <a:lnTo>
                        <a:pt x="10" y="25"/>
                      </a:lnTo>
                      <a:lnTo>
                        <a:pt x="6" y="21"/>
                      </a:lnTo>
                      <a:lnTo>
                        <a:pt x="2" y="15"/>
                      </a:lnTo>
                      <a:lnTo>
                        <a:pt x="0" y="6"/>
                      </a:lnTo>
                      <a:lnTo>
                        <a:pt x="2" y="4"/>
                      </a:lnTo>
                      <a:lnTo>
                        <a:pt x="2" y="0"/>
                      </a:lnTo>
                      <a:close/>
                    </a:path>
                  </a:pathLst>
                </a:custGeom>
                <a:solidFill>
                  <a:srgbClr val="BFBFBF"/>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7" name="Freeform 58">
                  <a:extLst>
                    <a:ext uri="{FF2B5EF4-FFF2-40B4-BE49-F238E27FC236}">
                      <a16:creationId xmlns:a16="http://schemas.microsoft.com/office/drawing/2014/main" id="{79560D7F-ADAC-4DCF-9F61-29A15D4B2B7E}"/>
                    </a:ext>
                  </a:extLst>
                </p:cNvPr>
                <p:cNvSpPr>
                  <a:spLocks/>
                </p:cNvSpPr>
                <p:nvPr/>
              </p:nvSpPr>
              <p:spPr bwMode="auto">
                <a:xfrm>
                  <a:off x="5061424" y="3600183"/>
                  <a:ext cx="70432" cy="56622"/>
                </a:xfrm>
                <a:custGeom>
                  <a:avLst/>
                  <a:gdLst>
                    <a:gd name="T0" fmla="*/ 36 w 51"/>
                    <a:gd name="T1" fmla="*/ 0 h 41"/>
                    <a:gd name="T2" fmla="*/ 42 w 51"/>
                    <a:gd name="T3" fmla="*/ 7 h 41"/>
                    <a:gd name="T4" fmla="*/ 49 w 51"/>
                    <a:gd name="T5" fmla="*/ 15 h 41"/>
                    <a:gd name="T6" fmla="*/ 49 w 51"/>
                    <a:gd name="T7" fmla="*/ 19 h 41"/>
                    <a:gd name="T8" fmla="*/ 51 w 51"/>
                    <a:gd name="T9" fmla="*/ 24 h 41"/>
                    <a:gd name="T10" fmla="*/ 47 w 51"/>
                    <a:gd name="T11" fmla="*/ 26 h 41"/>
                    <a:gd name="T12" fmla="*/ 45 w 51"/>
                    <a:gd name="T13" fmla="*/ 26 h 41"/>
                    <a:gd name="T14" fmla="*/ 38 w 51"/>
                    <a:gd name="T15" fmla="*/ 30 h 41"/>
                    <a:gd name="T16" fmla="*/ 30 w 51"/>
                    <a:gd name="T17" fmla="*/ 28 h 41"/>
                    <a:gd name="T18" fmla="*/ 26 w 51"/>
                    <a:gd name="T19" fmla="*/ 32 h 41"/>
                    <a:gd name="T20" fmla="*/ 26 w 51"/>
                    <a:gd name="T21" fmla="*/ 32 h 41"/>
                    <a:gd name="T22" fmla="*/ 19 w 51"/>
                    <a:gd name="T23" fmla="*/ 34 h 41"/>
                    <a:gd name="T24" fmla="*/ 11 w 51"/>
                    <a:gd name="T25" fmla="*/ 41 h 41"/>
                    <a:gd name="T26" fmla="*/ 11 w 51"/>
                    <a:gd name="T27" fmla="*/ 41 h 41"/>
                    <a:gd name="T28" fmla="*/ 7 w 51"/>
                    <a:gd name="T29" fmla="*/ 36 h 41"/>
                    <a:gd name="T30" fmla="*/ 5 w 51"/>
                    <a:gd name="T31" fmla="*/ 32 h 41"/>
                    <a:gd name="T32" fmla="*/ 2 w 51"/>
                    <a:gd name="T33" fmla="*/ 26 h 41"/>
                    <a:gd name="T34" fmla="*/ 0 w 51"/>
                    <a:gd name="T35" fmla="*/ 19 h 41"/>
                    <a:gd name="T36" fmla="*/ 0 w 51"/>
                    <a:gd name="T37" fmla="*/ 13 h 41"/>
                    <a:gd name="T38" fmla="*/ 2 w 51"/>
                    <a:gd name="T39" fmla="*/ 13 h 41"/>
                    <a:gd name="T40" fmla="*/ 2 w 51"/>
                    <a:gd name="T41" fmla="*/ 11 h 41"/>
                    <a:gd name="T42" fmla="*/ 2 w 51"/>
                    <a:gd name="T43" fmla="*/ 9 h 41"/>
                    <a:gd name="T44" fmla="*/ 9 w 51"/>
                    <a:gd name="T45" fmla="*/ 7 h 41"/>
                    <a:gd name="T46" fmla="*/ 11 w 51"/>
                    <a:gd name="T47" fmla="*/ 5 h 41"/>
                    <a:gd name="T48" fmla="*/ 15 w 51"/>
                    <a:gd name="T49" fmla="*/ 3 h 41"/>
                    <a:gd name="T50" fmla="*/ 24 w 51"/>
                    <a:gd name="T51" fmla="*/ 0 h 41"/>
                    <a:gd name="T52" fmla="*/ 26 w 51"/>
                    <a:gd name="T53" fmla="*/ 0 h 41"/>
                    <a:gd name="T54" fmla="*/ 32 w 51"/>
                    <a:gd name="T55" fmla="*/ 0 h 41"/>
                    <a:gd name="T56" fmla="*/ 36 w 51"/>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41">
                      <a:moveTo>
                        <a:pt x="36" y="0"/>
                      </a:moveTo>
                      <a:lnTo>
                        <a:pt x="42" y="7"/>
                      </a:lnTo>
                      <a:lnTo>
                        <a:pt x="49" y="15"/>
                      </a:lnTo>
                      <a:lnTo>
                        <a:pt x="49" y="19"/>
                      </a:lnTo>
                      <a:lnTo>
                        <a:pt x="51" y="24"/>
                      </a:lnTo>
                      <a:lnTo>
                        <a:pt x="47" y="26"/>
                      </a:lnTo>
                      <a:lnTo>
                        <a:pt x="45" y="26"/>
                      </a:lnTo>
                      <a:lnTo>
                        <a:pt x="38" y="30"/>
                      </a:lnTo>
                      <a:lnTo>
                        <a:pt x="30" y="28"/>
                      </a:lnTo>
                      <a:lnTo>
                        <a:pt x="26" y="32"/>
                      </a:lnTo>
                      <a:lnTo>
                        <a:pt x="26" y="32"/>
                      </a:lnTo>
                      <a:lnTo>
                        <a:pt x="19" y="34"/>
                      </a:lnTo>
                      <a:lnTo>
                        <a:pt x="11" y="41"/>
                      </a:lnTo>
                      <a:lnTo>
                        <a:pt x="11" y="41"/>
                      </a:lnTo>
                      <a:lnTo>
                        <a:pt x="7" y="36"/>
                      </a:lnTo>
                      <a:lnTo>
                        <a:pt x="5" y="32"/>
                      </a:lnTo>
                      <a:lnTo>
                        <a:pt x="2" y="26"/>
                      </a:lnTo>
                      <a:lnTo>
                        <a:pt x="0" y="19"/>
                      </a:lnTo>
                      <a:lnTo>
                        <a:pt x="0" y="13"/>
                      </a:lnTo>
                      <a:lnTo>
                        <a:pt x="2" y="13"/>
                      </a:lnTo>
                      <a:lnTo>
                        <a:pt x="2" y="11"/>
                      </a:lnTo>
                      <a:lnTo>
                        <a:pt x="2" y="9"/>
                      </a:lnTo>
                      <a:lnTo>
                        <a:pt x="9" y="7"/>
                      </a:lnTo>
                      <a:lnTo>
                        <a:pt x="11" y="5"/>
                      </a:lnTo>
                      <a:lnTo>
                        <a:pt x="15" y="3"/>
                      </a:lnTo>
                      <a:lnTo>
                        <a:pt x="24" y="0"/>
                      </a:lnTo>
                      <a:lnTo>
                        <a:pt x="26" y="0"/>
                      </a:lnTo>
                      <a:lnTo>
                        <a:pt x="32" y="0"/>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9" name="Freeform 59">
                  <a:extLst>
                    <a:ext uri="{FF2B5EF4-FFF2-40B4-BE49-F238E27FC236}">
                      <a16:creationId xmlns:a16="http://schemas.microsoft.com/office/drawing/2014/main" id="{4476CC7D-A3F1-455A-9ADD-F0A0EDDF2B48}"/>
                    </a:ext>
                  </a:extLst>
                </p:cNvPr>
                <p:cNvSpPr>
                  <a:spLocks/>
                </p:cNvSpPr>
                <p:nvPr/>
              </p:nvSpPr>
              <p:spPr bwMode="auto">
                <a:xfrm>
                  <a:off x="5026899" y="3589135"/>
                  <a:ext cx="49717" cy="102195"/>
                </a:xfrm>
                <a:custGeom>
                  <a:avLst/>
                  <a:gdLst>
                    <a:gd name="T0" fmla="*/ 25 w 36"/>
                    <a:gd name="T1" fmla="*/ 21 h 74"/>
                    <a:gd name="T2" fmla="*/ 25 w 36"/>
                    <a:gd name="T3" fmla="*/ 27 h 74"/>
                    <a:gd name="T4" fmla="*/ 27 w 36"/>
                    <a:gd name="T5" fmla="*/ 34 h 74"/>
                    <a:gd name="T6" fmla="*/ 30 w 36"/>
                    <a:gd name="T7" fmla="*/ 40 h 74"/>
                    <a:gd name="T8" fmla="*/ 32 w 36"/>
                    <a:gd name="T9" fmla="*/ 44 h 74"/>
                    <a:gd name="T10" fmla="*/ 36 w 36"/>
                    <a:gd name="T11" fmla="*/ 49 h 74"/>
                    <a:gd name="T12" fmla="*/ 36 w 36"/>
                    <a:gd name="T13" fmla="*/ 53 h 74"/>
                    <a:gd name="T14" fmla="*/ 32 w 36"/>
                    <a:gd name="T15" fmla="*/ 59 h 74"/>
                    <a:gd name="T16" fmla="*/ 25 w 36"/>
                    <a:gd name="T17" fmla="*/ 61 h 74"/>
                    <a:gd name="T18" fmla="*/ 23 w 36"/>
                    <a:gd name="T19" fmla="*/ 65 h 74"/>
                    <a:gd name="T20" fmla="*/ 21 w 36"/>
                    <a:gd name="T21" fmla="*/ 72 h 74"/>
                    <a:gd name="T22" fmla="*/ 19 w 36"/>
                    <a:gd name="T23" fmla="*/ 74 h 74"/>
                    <a:gd name="T24" fmla="*/ 15 w 36"/>
                    <a:gd name="T25" fmla="*/ 72 h 74"/>
                    <a:gd name="T26" fmla="*/ 13 w 36"/>
                    <a:gd name="T27" fmla="*/ 61 h 74"/>
                    <a:gd name="T28" fmla="*/ 4 w 36"/>
                    <a:gd name="T29" fmla="*/ 61 h 74"/>
                    <a:gd name="T30" fmla="*/ 2 w 36"/>
                    <a:gd name="T31" fmla="*/ 59 h 74"/>
                    <a:gd name="T32" fmla="*/ 4 w 36"/>
                    <a:gd name="T33" fmla="*/ 55 h 74"/>
                    <a:gd name="T34" fmla="*/ 2 w 36"/>
                    <a:gd name="T35" fmla="*/ 51 h 74"/>
                    <a:gd name="T36" fmla="*/ 2 w 36"/>
                    <a:gd name="T37" fmla="*/ 46 h 74"/>
                    <a:gd name="T38" fmla="*/ 4 w 36"/>
                    <a:gd name="T39" fmla="*/ 42 h 74"/>
                    <a:gd name="T40" fmla="*/ 2 w 36"/>
                    <a:gd name="T41" fmla="*/ 36 h 74"/>
                    <a:gd name="T42" fmla="*/ 2 w 36"/>
                    <a:gd name="T43" fmla="*/ 27 h 74"/>
                    <a:gd name="T44" fmla="*/ 4 w 36"/>
                    <a:gd name="T45" fmla="*/ 25 h 74"/>
                    <a:gd name="T46" fmla="*/ 6 w 36"/>
                    <a:gd name="T47" fmla="*/ 23 h 74"/>
                    <a:gd name="T48" fmla="*/ 0 w 36"/>
                    <a:gd name="T49" fmla="*/ 19 h 74"/>
                    <a:gd name="T50" fmla="*/ 0 w 36"/>
                    <a:gd name="T51" fmla="*/ 13 h 74"/>
                    <a:gd name="T52" fmla="*/ 2 w 36"/>
                    <a:gd name="T53" fmla="*/ 6 h 74"/>
                    <a:gd name="T54" fmla="*/ 6 w 36"/>
                    <a:gd name="T55" fmla="*/ 2 h 74"/>
                    <a:gd name="T56" fmla="*/ 8 w 36"/>
                    <a:gd name="T57" fmla="*/ 2 h 74"/>
                    <a:gd name="T58" fmla="*/ 11 w 36"/>
                    <a:gd name="T59" fmla="*/ 6 h 74"/>
                    <a:gd name="T60" fmla="*/ 15 w 36"/>
                    <a:gd name="T61" fmla="*/ 2 h 74"/>
                    <a:gd name="T62" fmla="*/ 15 w 36"/>
                    <a:gd name="T63" fmla="*/ 0 h 74"/>
                    <a:gd name="T64" fmla="*/ 15 w 36"/>
                    <a:gd name="T65" fmla="*/ 2 h 74"/>
                    <a:gd name="T66" fmla="*/ 19 w 36"/>
                    <a:gd name="T67" fmla="*/ 6 h 74"/>
                    <a:gd name="T68" fmla="*/ 21 w 36"/>
                    <a:gd name="T69" fmla="*/ 6 h 74"/>
                    <a:gd name="T70" fmla="*/ 25 w 36"/>
                    <a:gd name="T71" fmla="*/ 11 h 74"/>
                    <a:gd name="T72" fmla="*/ 25 w 36"/>
                    <a:gd name="T73" fmla="*/ 13 h 74"/>
                    <a:gd name="T74" fmla="*/ 25 w 36"/>
                    <a:gd name="T75" fmla="*/ 19 h 74"/>
                    <a:gd name="T76" fmla="*/ 25 w 36"/>
                    <a:gd name="T77"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74">
                      <a:moveTo>
                        <a:pt x="25" y="21"/>
                      </a:moveTo>
                      <a:lnTo>
                        <a:pt x="25" y="27"/>
                      </a:lnTo>
                      <a:lnTo>
                        <a:pt x="27" y="34"/>
                      </a:lnTo>
                      <a:lnTo>
                        <a:pt x="30" y="40"/>
                      </a:lnTo>
                      <a:lnTo>
                        <a:pt x="32" y="44"/>
                      </a:lnTo>
                      <a:lnTo>
                        <a:pt x="36" y="49"/>
                      </a:lnTo>
                      <a:lnTo>
                        <a:pt x="36" y="53"/>
                      </a:lnTo>
                      <a:lnTo>
                        <a:pt x="32" y="59"/>
                      </a:lnTo>
                      <a:lnTo>
                        <a:pt x="25" y="61"/>
                      </a:lnTo>
                      <a:lnTo>
                        <a:pt x="23" y="65"/>
                      </a:lnTo>
                      <a:lnTo>
                        <a:pt x="21" y="72"/>
                      </a:lnTo>
                      <a:lnTo>
                        <a:pt x="19" y="74"/>
                      </a:lnTo>
                      <a:lnTo>
                        <a:pt x="15" y="72"/>
                      </a:lnTo>
                      <a:lnTo>
                        <a:pt x="13" y="61"/>
                      </a:lnTo>
                      <a:lnTo>
                        <a:pt x="4" y="61"/>
                      </a:lnTo>
                      <a:lnTo>
                        <a:pt x="2" y="59"/>
                      </a:lnTo>
                      <a:lnTo>
                        <a:pt x="4" y="55"/>
                      </a:lnTo>
                      <a:lnTo>
                        <a:pt x="2" y="51"/>
                      </a:lnTo>
                      <a:lnTo>
                        <a:pt x="2" y="46"/>
                      </a:lnTo>
                      <a:lnTo>
                        <a:pt x="4" y="42"/>
                      </a:lnTo>
                      <a:lnTo>
                        <a:pt x="2" y="36"/>
                      </a:lnTo>
                      <a:lnTo>
                        <a:pt x="2" y="27"/>
                      </a:lnTo>
                      <a:lnTo>
                        <a:pt x="4" y="25"/>
                      </a:lnTo>
                      <a:lnTo>
                        <a:pt x="6" y="23"/>
                      </a:lnTo>
                      <a:lnTo>
                        <a:pt x="0" y="19"/>
                      </a:lnTo>
                      <a:lnTo>
                        <a:pt x="0" y="13"/>
                      </a:lnTo>
                      <a:lnTo>
                        <a:pt x="2" y="6"/>
                      </a:lnTo>
                      <a:lnTo>
                        <a:pt x="6" y="2"/>
                      </a:lnTo>
                      <a:lnTo>
                        <a:pt x="8" y="2"/>
                      </a:lnTo>
                      <a:lnTo>
                        <a:pt x="11" y="6"/>
                      </a:lnTo>
                      <a:lnTo>
                        <a:pt x="15" y="2"/>
                      </a:lnTo>
                      <a:lnTo>
                        <a:pt x="15" y="0"/>
                      </a:lnTo>
                      <a:lnTo>
                        <a:pt x="15" y="2"/>
                      </a:lnTo>
                      <a:lnTo>
                        <a:pt x="19" y="6"/>
                      </a:lnTo>
                      <a:lnTo>
                        <a:pt x="21" y="6"/>
                      </a:lnTo>
                      <a:lnTo>
                        <a:pt x="25" y="11"/>
                      </a:lnTo>
                      <a:lnTo>
                        <a:pt x="25" y="13"/>
                      </a:lnTo>
                      <a:lnTo>
                        <a:pt x="25" y="19"/>
                      </a:lnTo>
                      <a:lnTo>
                        <a:pt x="25" y="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 name="Freeform 60">
                  <a:extLst>
                    <a:ext uri="{FF2B5EF4-FFF2-40B4-BE49-F238E27FC236}">
                      <a16:creationId xmlns:a16="http://schemas.microsoft.com/office/drawing/2014/main" id="{EFE5196A-B19C-4834-970A-7EEF45F73977}"/>
                    </a:ext>
                  </a:extLst>
                </p:cNvPr>
                <p:cNvSpPr>
                  <a:spLocks/>
                </p:cNvSpPr>
                <p:nvPr/>
              </p:nvSpPr>
              <p:spPr bwMode="auto">
                <a:xfrm>
                  <a:off x="5006184" y="3470368"/>
                  <a:ext cx="113243" cy="147769"/>
                </a:xfrm>
                <a:custGeom>
                  <a:avLst/>
                  <a:gdLst>
                    <a:gd name="T0" fmla="*/ 5 w 82"/>
                    <a:gd name="T1" fmla="*/ 8 h 107"/>
                    <a:gd name="T2" fmla="*/ 11 w 82"/>
                    <a:gd name="T3" fmla="*/ 6 h 107"/>
                    <a:gd name="T4" fmla="*/ 17 w 82"/>
                    <a:gd name="T5" fmla="*/ 0 h 107"/>
                    <a:gd name="T6" fmla="*/ 26 w 82"/>
                    <a:gd name="T7" fmla="*/ 2 h 107"/>
                    <a:gd name="T8" fmla="*/ 32 w 82"/>
                    <a:gd name="T9" fmla="*/ 6 h 107"/>
                    <a:gd name="T10" fmla="*/ 40 w 82"/>
                    <a:gd name="T11" fmla="*/ 19 h 107"/>
                    <a:gd name="T12" fmla="*/ 51 w 82"/>
                    <a:gd name="T13" fmla="*/ 25 h 107"/>
                    <a:gd name="T14" fmla="*/ 49 w 82"/>
                    <a:gd name="T15" fmla="*/ 31 h 107"/>
                    <a:gd name="T16" fmla="*/ 57 w 82"/>
                    <a:gd name="T17" fmla="*/ 38 h 107"/>
                    <a:gd name="T18" fmla="*/ 66 w 82"/>
                    <a:gd name="T19" fmla="*/ 38 h 107"/>
                    <a:gd name="T20" fmla="*/ 76 w 82"/>
                    <a:gd name="T21" fmla="*/ 35 h 107"/>
                    <a:gd name="T22" fmla="*/ 72 w 82"/>
                    <a:gd name="T23" fmla="*/ 42 h 107"/>
                    <a:gd name="T24" fmla="*/ 72 w 82"/>
                    <a:gd name="T25" fmla="*/ 52 h 107"/>
                    <a:gd name="T26" fmla="*/ 78 w 82"/>
                    <a:gd name="T27" fmla="*/ 67 h 107"/>
                    <a:gd name="T28" fmla="*/ 80 w 82"/>
                    <a:gd name="T29" fmla="*/ 76 h 107"/>
                    <a:gd name="T30" fmla="*/ 74 w 82"/>
                    <a:gd name="T31" fmla="*/ 86 h 107"/>
                    <a:gd name="T32" fmla="*/ 76 w 82"/>
                    <a:gd name="T33" fmla="*/ 94 h 107"/>
                    <a:gd name="T34" fmla="*/ 66 w 82"/>
                    <a:gd name="T35" fmla="*/ 94 h 107"/>
                    <a:gd name="T36" fmla="*/ 55 w 82"/>
                    <a:gd name="T37" fmla="*/ 97 h 107"/>
                    <a:gd name="T38" fmla="*/ 49 w 82"/>
                    <a:gd name="T39" fmla="*/ 101 h 107"/>
                    <a:gd name="T40" fmla="*/ 42 w 82"/>
                    <a:gd name="T41" fmla="*/ 105 h 107"/>
                    <a:gd name="T42" fmla="*/ 40 w 82"/>
                    <a:gd name="T43" fmla="*/ 105 h 107"/>
                    <a:gd name="T44" fmla="*/ 40 w 82"/>
                    <a:gd name="T45" fmla="*/ 97 h 107"/>
                    <a:gd name="T46" fmla="*/ 34 w 82"/>
                    <a:gd name="T47" fmla="*/ 92 h 107"/>
                    <a:gd name="T48" fmla="*/ 30 w 82"/>
                    <a:gd name="T49" fmla="*/ 86 h 107"/>
                    <a:gd name="T50" fmla="*/ 32 w 82"/>
                    <a:gd name="T51" fmla="*/ 82 h 107"/>
                    <a:gd name="T52" fmla="*/ 28 w 82"/>
                    <a:gd name="T53" fmla="*/ 78 h 107"/>
                    <a:gd name="T54" fmla="*/ 19 w 82"/>
                    <a:gd name="T55" fmla="*/ 73 h 107"/>
                    <a:gd name="T56" fmla="*/ 17 w 82"/>
                    <a:gd name="T57" fmla="*/ 69 h 107"/>
                    <a:gd name="T58" fmla="*/ 15 w 82"/>
                    <a:gd name="T59" fmla="*/ 63 h 107"/>
                    <a:gd name="T60" fmla="*/ 11 w 82"/>
                    <a:gd name="T61" fmla="*/ 54 h 107"/>
                    <a:gd name="T62" fmla="*/ 15 w 82"/>
                    <a:gd name="T63" fmla="*/ 54 h 107"/>
                    <a:gd name="T64" fmla="*/ 15 w 82"/>
                    <a:gd name="T65" fmla="*/ 50 h 107"/>
                    <a:gd name="T66" fmla="*/ 7 w 82"/>
                    <a:gd name="T67" fmla="*/ 46 h 107"/>
                    <a:gd name="T68" fmla="*/ 11 w 82"/>
                    <a:gd name="T69" fmla="*/ 35 h 107"/>
                    <a:gd name="T70" fmla="*/ 9 w 82"/>
                    <a:gd name="T71" fmla="*/ 31 h 107"/>
                    <a:gd name="T72" fmla="*/ 7 w 82"/>
                    <a:gd name="T73" fmla="*/ 31 h 107"/>
                    <a:gd name="T74" fmla="*/ 9 w 82"/>
                    <a:gd name="T75" fmla="*/ 27 h 107"/>
                    <a:gd name="T76" fmla="*/ 11 w 82"/>
                    <a:gd name="T77" fmla="*/ 25 h 107"/>
                    <a:gd name="T78" fmla="*/ 5 w 82"/>
                    <a:gd name="T79" fmla="*/ 23 h 107"/>
                    <a:gd name="T80" fmla="*/ 2 w 82"/>
                    <a:gd name="T81" fmla="*/ 1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2" h="107">
                      <a:moveTo>
                        <a:pt x="0" y="10"/>
                      </a:moveTo>
                      <a:lnTo>
                        <a:pt x="5" y="8"/>
                      </a:lnTo>
                      <a:lnTo>
                        <a:pt x="9" y="6"/>
                      </a:lnTo>
                      <a:lnTo>
                        <a:pt x="11" y="6"/>
                      </a:lnTo>
                      <a:lnTo>
                        <a:pt x="13" y="4"/>
                      </a:lnTo>
                      <a:lnTo>
                        <a:pt x="17" y="0"/>
                      </a:lnTo>
                      <a:lnTo>
                        <a:pt x="21" y="2"/>
                      </a:lnTo>
                      <a:lnTo>
                        <a:pt x="26" y="2"/>
                      </a:lnTo>
                      <a:lnTo>
                        <a:pt x="32" y="4"/>
                      </a:lnTo>
                      <a:lnTo>
                        <a:pt x="32" y="6"/>
                      </a:lnTo>
                      <a:lnTo>
                        <a:pt x="38" y="14"/>
                      </a:lnTo>
                      <a:lnTo>
                        <a:pt x="40" y="19"/>
                      </a:lnTo>
                      <a:lnTo>
                        <a:pt x="45" y="21"/>
                      </a:lnTo>
                      <a:lnTo>
                        <a:pt x="51" y="25"/>
                      </a:lnTo>
                      <a:lnTo>
                        <a:pt x="49" y="29"/>
                      </a:lnTo>
                      <a:lnTo>
                        <a:pt x="49" y="31"/>
                      </a:lnTo>
                      <a:lnTo>
                        <a:pt x="55" y="33"/>
                      </a:lnTo>
                      <a:lnTo>
                        <a:pt x="57" y="38"/>
                      </a:lnTo>
                      <a:lnTo>
                        <a:pt x="61" y="35"/>
                      </a:lnTo>
                      <a:lnTo>
                        <a:pt x="66" y="38"/>
                      </a:lnTo>
                      <a:lnTo>
                        <a:pt x="68" y="33"/>
                      </a:lnTo>
                      <a:lnTo>
                        <a:pt x="76" y="35"/>
                      </a:lnTo>
                      <a:lnTo>
                        <a:pt x="72" y="40"/>
                      </a:lnTo>
                      <a:lnTo>
                        <a:pt x="72" y="42"/>
                      </a:lnTo>
                      <a:lnTo>
                        <a:pt x="74" y="50"/>
                      </a:lnTo>
                      <a:lnTo>
                        <a:pt x="72" y="52"/>
                      </a:lnTo>
                      <a:lnTo>
                        <a:pt x="74" y="61"/>
                      </a:lnTo>
                      <a:lnTo>
                        <a:pt x="78" y="67"/>
                      </a:lnTo>
                      <a:lnTo>
                        <a:pt x="82" y="71"/>
                      </a:lnTo>
                      <a:lnTo>
                        <a:pt x="80" y="76"/>
                      </a:lnTo>
                      <a:lnTo>
                        <a:pt x="74" y="82"/>
                      </a:lnTo>
                      <a:lnTo>
                        <a:pt x="74" y="86"/>
                      </a:lnTo>
                      <a:lnTo>
                        <a:pt x="76" y="90"/>
                      </a:lnTo>
                      <a:lnTo>
                        <a:pt x="76" y="94"/>
                      </a:lnTo>
                      <a:lnTo>
                        <a:pt x="72" y="94"/>
                      </a:lnTo>
                      <a:lnTo>
                        <a:pt x="66" y="94"/>
                      </a:lnTo>
                      <a:lnTo>
                        <a:pt x="64" y="94"/>
                      </a:lnTo>
                      <a:lnTo>
                        <a:pt x="55" y="97"/>
                      </a:lnTo>
                      <a:lnTo>
                        <a:pt x="51" y="99"/>
                      </a:lnTo>
                      <a:lnTo>
                        <a:pt x="49" y="101"/>
                      </a:lnTo>
                      <a:lnTo>
                        <a:pt x="42" y="103"/>
                      </a:lnTo>
                      <a:lnTo>
                        <a:pt x="42" y="105"/>
                      </a:lnTo>
                      <a:lnTo>
                        <a:pt x="42" y="107"/>
                      </a:lnTo>
                      <a:lnTo>
                        <a:pt x="40" y="105"/>
                      </a:lnTo>
                      <a:lnTo>
                        <a:pt x="40" y="99"/>
                      </a:lnTo>
                      <a:lnTo>
                        <a:pt x="40" y="97"/>
                      </a:lnTo>
                      <a:lnTo>
                        <a:pt x="36" y="92"/>
                      </a:lnTo>
                      <a:lnTo>
                        <a:pt x="34" y="92"/>
                      </a:lnTo>
                      <a:lnTo>
                        <a:pt x="30" y="88"/>
                      </a:lnTo>
                      <a:lnTo>
                        <a:pt x="30" y="86"/>
                      </a:lnTo>
                      <a:lnTo>
                        <a:pt x="30" y="86"/>
                      </a:lnTo>
                      <a:lnTo>
                        <a:pt x="32" y="82"/>
                      </a:lnTo>
                      <a:lnTo>
                        <a:pt x="32" y="78"/>
                      </a:lnTo>
                      <a:lnTo>
                        <a:pt x="28" y="78"/>
                      </a:lnTo>
                      <a:lnTo>
                        <a:pt x="23" y="73"/>
                      </a:lnTo>
                      <a:lnTo>
                        <a:pt x="19" y="73"/>
                      </a:lnTo>
                      <a:lnTo>
                        <a:pt x="17" y="71"/>
                      </a:lnTo>
                      <a:lnTo>
                        <a:pt x="17" y="69"/>
                      </a:lnTo>
                      <a:lnTo>
                        <a:pt x="13" y="65"/>
                      </a:lnTo>
                      <a:lnTo>
                        <a:pt x="15" y="63"/>
                      </a:lnTo>
                      <a:lnTo>
                        <a:pt x="11" y="59"/>
                      </a:lnTo>
                      <a:lnTo>
                        <a:pt x="11" y="54"/>
                      </a:lnTo>
                      <a:lnTo>
                        <a:pt x="13" y="52"/>
                      </a:lnTo>
                      <a:lnTo>
                        <a:pt x="15" y="54"/>
                      </a:lnTo>
                      <a:lnTo>
                        <a:pt x="17" y="52"/>
                      </a:lnTo>
                      <a:lnTo>
                        <a:pt x="15" y="50"/>
                      </a:lnTo>
                      <a:lnTo>
                        <a:pt x="13" y="50"/>
                      </a:lnTo>
                      <a:lnTo>
                        <a:pt x="7" y="46"/>
                      </a:lnTo>
                      <a:lnTo>
                        <a:pt x="7" y="42"/>
                      </a:lnTo>
                      <a:lnTo>
                        <a:pt x="11" y="35"/>
                      </a:lnTo>
                      <a:lnTo>
                        <a:pt x="11" y="31"/>
                      </a:lnTo>
                      <a:lnTo>
                        <a:pt x="9" y="31"/>
                      </a:lnTo>
                      <a:lnTo>
                        <a:pt x="7" y="33"/>
                      </a:lnTo>
                      <a:lnTo>
                        <a:pt x="7" y="31"/>
                      </a:lnTo>
                      <a:lnTo>
                        <a:pt x="5" y="27"/>
                      </a:lnTo>
                      <a:lnTo>
                        <a:pt x="9" y="27"/>
                      </a:lnTo>
                      <a:lnTo>
                        <a:pt x="11" y="27"/>
                      </a:lnTo>
                      <a:lnTo>
                        <a:pt x="11" y="25"/>
                      </a:lnTo>
                      <a:lnTo>
                        <a:pt x="7" y="23"/>
                      </a:lnTo>
                      <a:lnTo>
                        <a:pt x="5" y="23"/>
                      </a:lnTo>
                      <a:lnTo>
                        <a:pt x="5" y="16"/>
                      </a:lnTo>
                      <a:lnTo>
                        <a:pt x="2" y="10"/>
                      </a:lnTo>
                      <a:lnTo>
                        <a:pt x="0" y="1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 name="Freeform 61">
                  <a:extLst>
                    <a:ext uri="{FF2B5EF4-FFF2-40B4-BE49-F238E27FC236}">
                      <a16:creationId xmlns:a16="http://schemas.microsoft.com/office/drawing/2014/main" id="{C0B68855-6D5F-4109-9DF8-1EE9C993E867}"/>
                    </a:ext>
                  </a:extLst>
                </p:cNvPr>
                <p:cNvSpPr>
                  <a:spLocks/>
                </p:cNvSpPr>
                <p:nvPr/>
              </p:nvSpPr>
              <p:spPr bwMode="auto">
                <a:xfrm>
                  <a:off x="5000660" y="3554609"/>
                  <a:ext cx="49717" cy="60765"/>
                </a:xfrm>
                <a:custGeom>
                  <a:avLst/>
                  <a:gdLst>
                    <a:gd name="T0" fmla="*/ 19 w 36"/>
                    <a:gd name="T1" fmla="*/ 44 h 44"/>
                    <a:gd name="T2" fmla="*/ 19 w 36"/>
                    <a:gd name="T3" fmla="*/ 38 h 44"/>
                    <a:gd name="T4" fmla="*/ 21 w 36"/>
                    <a:gd name="T5" fmla="*/ 31 h 44"/>
                    <a:gd name="T6" fmla="*/ 25 w 36"/>
                    <a:gd name="T7" fmla="*/ 27 h 44"/>
                    <a:gd name="T8" fmla="*/ 27 w 36"/>
                    <a:gd name="T9" fmla="*/ 27 h 44"/>
                    <a:gd name="T10" fmla="*/ 30 w 36"/>
                    <a:gd name="T11" fmla="*/ 31 h 44"/>
                    <a:gd name="T12" fmla="*/ 34 w 36"/>
                    <a:gd name="T13" fmla="*/ 27 h 44"/>
                    <a:gd name="T14" fmla="*/ 34 w 36"/>
                    <a:gd name="T15" fmla="*/ 25 h 44"/>
                    <a:gd name="T16" fmla="*/ 36 w 36"/>
                    <a:gd name="T17" fmla="*/ 21 h 44"/>
                    <a:gd name="T18" fmla="*/ 36 w 36"/>
                    <a:gd name="T19" fmla="*/ 17 h 44"/>
                    <a:gd name="T20" fmla="*/ 32 w 36"/>
                    <a:gd name="T21" fmla="*/ 17 h 44"/>
                    <a:gd name="T22" fmla="*/ 27 w 36"/>
                    <a:gd name="T23" fmla="*/ 12 h 44"/>
                    <a:gd name="T24" fmla="*/ 23 w 36"/>
                    <a:gd name="T25" fmla="*/ 12 h 44"/>
                    <a:gd name="T26" fmla="*/ 21 w 36"/>
                    <a:gd name="T27" fmla="*/ 10 h 44"/>
                    <a:gd name="T28" fmla="*/ 21 w 36"/>
                    <a:gd name="T29" fmla="*/ 8 h 44"/>
                    <a:gd name="T30" fmla="*/ 17 w 36"/>
                    <a:gd name="T31" fmla="*/ 4 h 44"/>
                    <a:gd name="T32" fmla="*/ 17 w 36"/>
                    <a:gd name="T33" fmla="*/ 4 h 44"/>
                    <a:gd name="T34" fmla="*/ 15 w 36"/>
                    <a:gd name="T35" fmla="*/ 4 h 44"/>
                    <a:gd name="T36" fmla="*/ 11 w 36"/>
                    <a:gd name="T37" fmla="*/ 0 h 44"/>
                    <a:gd name="T38" fmla="*/ 9 w 36"/>
                    <a:gd name="T39" fmla="*/ 2 h 44"/>
                    <a:gd name="T40" fmla="*/ 9 w 36"/>
                    <a:gd name="T41" fmla="*/ 6 h 44"/>
                    <a:gd name="T42" fmla="*/ 11 w 36"/>
                    <a:gd name="T43" fmla="*/ 8 h 44"/>
                    <a:gd name="T44" fmla="*/ 13 w 36"/>
                    <a:gd name="T45" fmla="*/ 10 h 44"/>
                    <a:gd name="T46" fmla="*/ 11 w 36"/>
                    <a:gd name="T47" fmla="*/ 12 h 44"/>
                    <a:gd name="T48" fmla="*/ 6 w 36"/>
                    <a:gd name="T49" fmla="*/ 12 h 44"/>
                    <a:gd name="T50" fmla="*/ 4 w 36"/>
                    <a:gd name="T51" fmla="*/ 17 h 44"/>
                    <a:gd name="T52" fmla="*/ 4 w 36"/>
                    <a:gd name="T53" fmla="*/ 21 h 44"/>
                    <a:gd name="T54" fmla="*/ 2 w 36"/>
                    <a:gd name="T55" fmla="*/ 25 h 44"/>
                    <a:gd name="T56" fmla="*/ 0 w 36"/>
                    <a:gd name="T57" fmla="*/ 27 h 44"/>
                    <a:gd name="T58" fmla="*/ 2 w 36"/>
                    <a:gd name="T59" fmla="*/ 29 h 44"/>
                    <a:gd name="T60" fmla="*/ 6 w 36"/>
                    <a:gd name="T61" fmla="*/ 29 h 44"/>
                    <a:gd name="T62" fmla="*/ 13 w 36"/>
                    <a:gd name="T63" fmla="*/ 40 h 44"/>
                    <a:gd name="T64" fmla="*/ 15 w 36"/>
                    <a:gd name="T65" fmla="*/ 42 h 44"/>
                    <a:gd name="T66" fmla="*/ 19 w 36"/>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4">
                      <a:moveTo>
                        <a:pt x="19" y="44"/>
                      </a:moveTo>
                      <a:lnTo>
                        <a:pt x="19" y="38"/>
                      </a:lnTo>
                      <a:lnTo>
                        <a:pt x="21" y="31"/>
                      </a:lnTo>
                      <a:lnTo>
                        <a:pt x="25" y="27"/>
                      </a:lnTo>
                      <a:lnTo>
                        <a:pt x="27" y="27"/>
                      </a:lnTo>
                      <a:lnTo>
                        <a:pt x="30" y="31"/>
                      </a:lnTo>
                      <a:lnTo>
                        <a:pt x="34" y="27"/>
                      </a:lnTo>
                      <a:lnTo>
                        <a:pt x="34" y="25"/>
                      </a:lnTo>
                      <a:lnTo>
                        <a:pt x="36" y="21"/>
                      </a:lnTo>
                      <a:lnTo>
                        <a:pt x="36" y="17"/>
                      </a:lnTo>
                      <a:lnTo>
                        <a:pt x="32" y="17"/>
                      </a:lnTo>
                      <a:lnTo>
                        <a:pt x="27" y="12"/>
                      </a:lnTo>
                      <a:lnTo>
                        <a:pt x="23" y="12"/>
                      </a:lnTo>
                      <a:lnTo>
                        <a:pt x="21" y="10"/>
                      </a:lnTo>
                      <a:lnTo>
                        <a:pt x="21" y="8"/>
                      </a:lnTo>
                      <a:lnTo>
                        <a:pt x="17" y="4"/>
                      </a:lnTo>
                      <a:lnTo>
                        <a:pt x="17" y="4"/>
                      </a:lnTo>
                      <a:lnTo>
                        <a:pt x="15" y="4"/>
                      </a:lnTo>
                      <a:lnTo>
                        <a:pt x="11" y="0"/>
                      </a:lnTo>
                      <a:lnTo>
                        <a:pt x="9" y="2"/>
                      </a:lnTo>
                      <a:lnTo>
                        <a:pt x="9" y="6"/>
                      </a:lnTo>
                      <a:lnTo>
                        <a:pt x="11" y="8"/>
                      </a:lnTo>
                      <a:lnTo>
                        <a:pt x="13" y="10"/>
                      </a:lnTo>
                      <a:lnTo>
                        <a:pt x="11" y="12"/>
                      </a:lnTo>
                      <a:lnTo>
                        <a:pt x="6" y="12"/>
                      </a:lnTo>
                      <a:lnTo>
                        <a:pt x="4" y="17"/>
                      </a:lnTo>
                      <a:lnTo>
                        <a:pt x="4" y="21"/>
                      </a:lnTo>
                      <a:lnTo>
                        <a:pt x="2" y="25"/>
                      </a:lnTo>
                      <a:lnTo>
                        <a:pt x="0" y="27"/>
                      </a:lnTo>
                      <a:lnTo>
                        <a:pt x="2" y="29"/>
                      </a:lnTo>
                      <a:lnTo>
                        <a:pt x="6" y="29"/>
                      </a:lnTo>
                      <a:lnTo>
                        <a:pt x="13" y="40"/>
                      </a:lnTo>
                      <a:lnTo>
                        <a:pt x="15" y="42"/>
                      </a:lnTo>
                      <a:lnTo>
                        <a:pt x="19" y="4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 name="Freeform 62">
                  <a:extLst>
                    <a:ext uri="{FF2B5EF4-FFF2-40B4-BE49-F238E27FC236}">
                      <a16:creationId xmlns:a16="http://schemas.microsoft.com/office/drawing/2014/main" id="{778279D7-A533-4F9E-927F-41F7EF1AE0E0}"/>
                    </a:ext>
                  </a:extLst>
                </p:cNvPr>
                <p:cNvSpPr>
                  <a:spLocks noEditPoints="1"/>
                </p:cNvSpPr>
                <p:nvPr/>
              </p:nvSpPr>
              <p:spPr bwMode="auto">
                <a:xfrm>
                  <a:off x="4872225" y="3467606"/>
                  <a:ext cx="149150" cy="116005"/>
                </a:xfrm>
                <a:custGeom>
                  <a:avLst/>
                  <a:gdLst>
                    <a:gd name="T0" fmla="*/ 106 w 108"/>
                    <a:gd name="T1" fmla="*/ 29 h 84"/>
                    <a:gd name="T2" fmla="*/ 104 w 108"/>
                    <a:gd name="T3" fmla="*/ 25 h 84"/>
                    <a:gd name="T4" fmla="*/ 99 w 108"/>
                    <a:gd name="T5" fmla="*/ 12 h 84"/>
                    <a:gd name="T6" fmla="*/ 85 w 108"/>
                    <a:gd name="T7" fmla="*/ 12 h 84"/>
                    <a:gd name="T8" fmla="*/ 68 w 108"/>
                    <a:gd name="T9" fmla="*/ 8 h 84"/>
                    <a:gd name="T10" fmla="*/ 55 w 108"/>
                    <a:gd name="T11" fmla="*/ 0 h 84"/>
                    <a:gd name="T12" fmla="*/ 34 w 108"/>
                    <a:gd name="T13" fmla="*/ 12 h 84"/>
                    <a:gd name="T14" fmla="*/ 24 w 108"/>
                    <a:gd name="T15" fmla="*/ 21 h 84"/>
                    <a:gd name="T16" fmla="*/ 7 w 108"/>
                    <a:gd name="T17" fmla="*/ 23 h 84"/>
                    <a:gd name="T18" fmla="*/ 0 w 108"/>
                    <a:gd name="T19" fmla="*/ 31 h 84"/>
                    <a:gd name="T20" fmla="*/ 7 w 108"/>
                    <a:gd name="T21" fmla="*/ 40 h 84"/>
                    <a:gd name="T22" fmla="*/ 15 w 108"/>
                    <a:gd name="T23" fmla="*/ 23 h 84"/>
                    <a:gd name="T24" fmla="*/ 26 w 108"/>
                    <a:gd name="T25" fmla="*/ 31 h 84"/>
                    <a:gd name="T26" fmla="*/ 34 w 108"/>
                    <a:gd name="T27" fmla="*/ 48 h 84"/>
                    <a:gd name="T28" fmla="*/ 36 w 108"/>
                    <a:gd name="T29" fmla="*/ 50 h 84"/>
                    <a:gd name="T30" fmla="*/ 34 w 108"/>
                    <a:gd name="T31" fmla="*/ 59 h 84"/>
                    <a:gd name="T32" fmla="*/ 47 w 108"/>
                    <a:gd name="T33" fmla="*/ 63 h 84"/>
                    <a:gd name="T34" fmla="*/ 55 w 108"/>
                    <a:gd name="T35" fmla="*/ 69 h 84"/>
                    <a:gd name="T36" fmla="*/ 78 w 108"/>
                    <a:gd name="T37" fmla="*/ 82 h 84"/>
                    <a:gd name="T38" fmla="*/ 74 w 108"/>
                    <a:gd name="T39" fmla="*/ 82 h 84"/>
                    <a:gd name="T40" fmla="*/ 78 w 108"/>
                    <a:gd name="T41" fmla="*/ 80 h 84"/>
                    <a:gd name="T42" fmla="*/ 49 w 108"/>
                    <a:gd name="T43" fmla="*/ 48 h 84"/>
                    <a:gd name="T44" fmla="*/ 47 w 108"/>
                    <a:gd name="T45" fmla="*/ 40 h 84"/>
                    <a:gd name="T46" fmla="*/ 40 w 108"/>
                    <a:gd name="T47" fmla="*/ 33 h 84"/>
                    <a:gd name="T48" fmla="*/ 42 w 108"/>
                    <a:gd name="T49" fmla="*/ 25 h 84"/>
                    <a:gd name="T50" fmla="*/ 51 w 108"/>
                    <a:gd name="T51" fmla="*/ 29 h 84"/>
                    <a:gd name="T52" fmla="*/ 57 w 108"/>
                    <a:gd name="T53" fmla="*/ 27 h 84"/>
                    <a:gd name="T54" fmla="*/ 66 w 108"/>
                    <a:gd name="T55" fmla="*/ 25 h 84"/>
                    <a:gd name="T56" fmla="*/ 72 w 108"/>
                    <a:gd name="T57" fmla="*/ 27 h 84"/>
                    <a:gd name="T58" fmla="*/ 80 w 108"/>
                    <a:gd name="T59" fmla="*/ 29 h 84"/>
                    <a:gd name="T60" fmla="*/ 93 w 108"/>
                    <a:gd name="T61" fmla="*/ 29 h 84"/>
                    <a:gd name="T62" fmla="*/ 104 w 108"/>
                    <a:gd name="T63" fmla="*/ 33 h 84"/>
                    <a:gd name="T64" fmla="*/ 61 w 108"/>
                    <a:gd name="T65" fmla="*/ 80 h 84"/>
                    <a:gd name="T66" fmla="*/ 64 w 108"/>
                    <a:gd name="T67" fmla="*/ 82 h 84"/>
                    <a:gd name="T68" fmla="*/ 57 w 108"/>
                    <a:gd name="T69" fmla="*/ 75 h 84"/>
                    <a:gd name="T70" fmla="*/ 57 w 108"/>
                    <a:gd name="T71" fmla="*/ 75 h 84"/>
                    <a:gd name="T72" fmla="*/ 64 w 108"/>
                    <a:gd name="T73" fmla="*/ 71 h 84"/>
                    <a:gd name="T74" fmla="*/ 59 w 108"/>
                    <a:gd name="T75" fmla="*/ 73 h 84"/>
                    <a:gd name="T76" fmla="*/ 28 w 108"/>
                    <a:gd name="T77" fmla="*/ 46 h 84"/>
                    <a:gd name="T78" fmla="*/ 32 w 108"/>
                    <a:gd name="T79" fmla="*/ 50 h 84"/>
                    <a:gd name="T80" fmla="*/ 26 w 108"/>
                    <a:gd name="T81" fmla="*/ 40 h 84"/>
                    <a:gd name="T82" fmla="*/ 26 w 108"/>
                    <a:gd name="T83" fmla="*/ 40 h 84"/>
                    <a:gd name="T84" fmla="*/ 30 w 108"/>
                    <a:gd name="T85" fmla="*/ 56 h 84"/>
                    <a:gd name="T86" fmla="*/ 26 w 108"/>
                    <a:gd name="T87" fmla="*/ 52 h 84"/>
                    <a:gd name="T88" fmla="*/ 24 w 108"/>
                    <a:gd name="T89" fmla="*/ 50 h 84"/>
                    <a:gd name="T90" fmla="*/ 13 w 108"/>
                    <a:gd name="T91" fmla="*/ 35 h 84"/>
                    <a:gd name="T92" fmla="*/ 19 w 108"/>
                    <a:gd name="T93" fmla="*/ 44 h 84"/>
                    <a:gd name="T94" fmla="*/ 13 w 108"/>
                    <a:gd name="T95" fmla="*/ 35 h 84"/>
                    <a:gd name="T96" fmla="*/ 24 w 108"/>
                    <a:gd name="T97" fmla="*/ 35 h 84"/>
                    <a:gd name="T98" fmla="*/ 15 w 108"/>
                    <a:gd name="T99" fmla="*/ 33 h 84"/>
                    <a:gd name="T100" fmla="*/ 17 w 108"/>
                    <a:gd name="T101" fmla="*/ 2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8" h="84">
                      <a:moveTo>
                        <a:pt x="104" y="33"/>
                      </a:moveTo>
                      <a:lnTo>
                        <a:pt x="102" y="29"/>
                      </a:lnTo>
                      <a:lnTo>
                        <a:pt x="106" y="29"/>
                      </a:lnTo>
                      <a:lnTo>
                        <a:pt x="108" y="29"/>
                      </a:lnTo>
                      <a:lnTo>
                        <a:pt x="108" y="27"/>
                      </a:lnTo>
                      <a:lnTo>
                        <a:pt x="104" y="25"/>
                      </a:lnTo>
                      <a:lnTo>
                        <a:pt x="102" y="25"/>
                      </a:lnTo>
                      <a:lnTo>
                        <a:pt x="102" y="18"/>
                      </a:lnTo>
                      <a:lnTo>
                        <a:pt x="99" y="12"/>
                      </a:lnTo>
                      <a:lnTo>
                        <a:pt x="95" y="12"/>
                      </a:lnTo>
                      <a:lnTo>
                        <a:pt x="93" y="16"/>
                      </a:lnTo>
                      <a:lnTo>
                        <a:pt x="85" y="12"/>
                      </a:lnTo>
                      <a:lnTo>
                        <a:pt x="74" y="12"/>
                      </a:lnTo>
                      <a:lnTo>
                        <a:pt x="72" y="8"/>
                      </a:lnTo>
                      <a:lnTo>
                        <a:pt x="68" y="8"/>
                      </a:lnTo>
                      <a:lnTo>
                        <a:pt x="59" y="0"/>
                      </a:lnTo>
                      <a:lnTo>
                        <a:pt x="55" y="0"/>
                      </a:lnTo>
                      <a:lnTo>
                        <a:pt x="55" y="0"/>
                      </a:lnTo>
                      <a:lnTo>
                        <a:pt x="47" y="0"/>
                      </a:lnTo>
                      <a:lnTo>
                        <a:pt x="36" y="6"/>
                      </a:lnTo>
                      <a:lnTo>
                        <a:pt x="34" y="12"/>
                      </a:lnTo>
                      <a:lnTo>
                        <a:pt x="28" y="14"/>
                      </a:lnTo>
                      <a:lnTo>
                        <a:pt x="28" y="21"/>
                      </a:lnTo>
                      <a:lnTo>
                        <a:pt x="24" y="21"/>
                      </a:lnTo>
                      <a:lnTo>
                        <a:pt x="15" y="18"/>
                      </a:lnTo>
                      <a:lnTo>
                        <a:pt x="11" y="18"/>
                      </a:lnTo>
                      <a:lnTo>
                        <a:pt x="7" y="23"/>
                      </a:lnTo>
                      <a:lnTo>
                        <a:pt x="0" y="23"/>
                      </a:lnTo>
                      <a:lnTo>
                        <a:pt x="0" y="25"/>
                      </a:lnTo>
                      <a:lnTo>
                        <a:pt x="0" y="31"/>
                      </a:lnTo>
                      <a:lnTo>
                        <a:pt x="5" y="35"/>
                      </a:lnTo>
                      <a:lnTo>
                        <a:pt x="5" y="37"/>
                      </a:lnTo>
                      <a:lnTo>
                        <a:pt x="7" y="40"/>
                      </a:lnTo>
                      <a:lnTo>
                        <a:pt x="11" y="31"/>
                      </a:lnTo>
                      <a:lnTo>
                        <a:pt x="13" y="27"/>
                      </a:lnTo>
                      <a:lnTo>
                        <a:pt x="15" y="23"/>
                      </a:lnTo>
                      <a:lnTo>
                        <a:pt x="19" y="23"/>
                      </a:lnTo>
                      <a:lnTo>
                        <a:pt x="21" y="27"/>
                      </a:lnTo>
                      <a:lnTo>
                        <a:pt x="26" y="31"/>
                      </a:lnTo>
                      <a:lnTo>
                        <a:pt x="26" y="35"/>
                      </a:lnTo>
                      <a:lnTo>
                        <a:pt x="30" y="42"/>
                      </a:lnTo>
                      <a:lnTo>
                        <a:pt x="34" y="48"/>
                      </a:lnTo>
                      <a:lnTo>
                        <a:pt x="36" y="48"/>
                      </a:lnTo>
                      <a:lnTo>
                        <a:pt x="40" y="52"/>
                      </a:lnTo>
                      <a:lnTo>
                        <a:pt x="36" y="50"/>
                      </a:lnTo>
                      <a:lnTo>
                        <a:pt x="34" y="50"/>
                      </a:lnTo>
                      <a:lnTo>
                        <a:pt x="32" y="54"/>
                      </a:lnTo>
                      <a:lnTo>
                        <a:pt x="34" y="59"/>
                      </a:lnTo>
                      <a:lnTo>
                        <a:pt x="38" y="59"/>
                      </a:lnTo>
                      <a:lnTo>
                        <a:pt x="42" y="63"/>
                      </a:lnTo>
                      <a:lnTo>
                        <a:pt x="47" y="63"/>
                      </a:lnTo>
                      <a:lnTo>
                        <a:pt x="49" y="67"/>
                      </a:lnTo>
                      <a:lnTo>
                        <a:pt x="51" y="69"/>
                      </a:lnTo>
                      <a:lnTo>
                        <a:pt x="55" y="69"/>
                      </a:lnTo>
                      <a:lnTo>
                        <a:pt x="64" y="69"/>
                      </a:lnTo>
                      <a:lnTo>
                        <a:pt x="68" y="71"/>
                      </a:lnTo>
                      <a:lnTo>
                        <a:pt x="78" y="82"/>
                      </a:lnTo>
                      <a:lnTo>
                        <a:pt x="76" y="82"/>
                      </a:lnTo>
                      <a:lnTo>
                        <a:pt x="72" y="80"/>
                      </a:lnTo>
                      <a:lnTo>
                        <a:pt x="74" y="82"/>
                      </a:lnTo>
                      <a:lnTo>
                        <a:pt x="78" y="84"/>
                      </a:lnTo>
                      <a:lnTo>
                        <a:pt x="78" y="84"/>
                      </a:lnTo>
                      <a:lnTo>
                        <a:pt x="78" y="80"/>
                      </a:lnTo>
                      <a:lnTo>
                        <a:pt x="66" y="65"/>
                      </a:lnTo>
                      <a:lnTo>
                        <a:pt x="49" y="50"/>
                      </a:lnTo>
                      <a:lnTo>
                        <a:pt x="49" y="48"/>
                      </a:lnTo>
                      <a:lnTo>
                        <a:pt x="49" y="46"/>
                      </a:lnTo>
                      <a:lnTo>
                        <a:pt x="47" y="44"/>
                      </a:lnTo>
                      <a:lnTo>
                        <a:pt x="47" y="40"/>
                      </a:lnTo>
                      <a:lnTo>
                        <a:pt x="42" y="35"/>
                      </a:lnTo>
                      <a:lnTo>
                        <a:pt x="40" y="35"/>
                      </a:lnTo>
                      <a:lnTo>
                        <a:pt x="40" y="33"/>
                      </a:lnTo>
                      <a:lnTo>
                        <a:pt x="40" y="31"/>
                      </a:lnTo>
                      <a:lnTo>
                        <a:pt x="40" y="25"/>
                      </a:lnTo>
                      <a:lnTo>
                        <a:pt x="42" y="25"/>
                      </a:lnTo>
                      <a:lnTo>
                        <a:pt x="47" y="27"/>
                      </a:lnTo>
                      <a:lnTo>
                        <a:pt x="49" y="31"/>
                      </a:lnTo>
                      <a:lnTo>
                        <a:pt x="51" y="29"/>
                      </a:lnTo>
                      <a:lnTo>
                        <a:pt x="51" y="27"/>
                      </a:lnTo>
                      <a:lnTo>
                        <a:pt x="55" y="27"/>
                      </a:lnTo>
                      <a:lnTo>
                        <a:pt x="57" y="27"/>
                      </a:lnTo>
                      <a:lnTo>
                        <a:pt x="59" y="25"/>
                      </a:lnTo>
                      <a:lnTo>
                        <a:pt x="64" y="27"/>
                      </a:lnTo>
                      <a:lnTo>
                        <a:pt x="66" y="25"/>
                      </a:lnTo>
                      <a:lnTo>
                        <a:pt x="68" y="25"/>
                      </a:lnTo>
                      <a:lnTo>
                        <a:pt x="70" y="29"/>
                      </a:lnTo>
                      <a:lnTo>
                        <a:pt x="72" y="27"/>
                      </a:lnTo>
                      <a:lnTo>
                        <a:pt x="76" y="29"/>
                      </a:lnTo>
                      <a:lnTo>
                        <a:pt x="80" y="27"/>
                      </a:lnTo>
                      <a:lnTo>
                        <a:pt x="80" y="29"/>
                      </a:lnTo>
                      <a:lnTo>
                        <a:pt x="87" y="27"/>
                      </a:lnTo>
                      <a:lnTo>
                        <a:pt x="89" y="29"/>
                      </a:lnTo>
                      <a:lnTo>
                        <a:pt x="93" y="29"/>
                      </a:lnTo>
                      <a:lnTo>
                        <a:pt x="97" y="31"/>
                      </a:lnTo>
                      <a:lnTo>
                        <a:pt x="102" y="33"/>
                      </a:lnTo>
                      <a:lnTo>
                        <a:pt x="104" y="33"/>
                      </a:lnTo>
                      <a:lnTo>
                        <a:pt x="104" y="33"/>
                      </a:lnTo>
                      <a:close/>
                      <a:moveTo>
                        <a:pt x="61" y="80"/>
                      </a:moveTo>
                      <a:lnTo>
                        <a:pt x="61" y="80"/>
                      </a:lnTo>
                      <a:lnTo>
                        <a:pt x="68" y="80"/>
                      </a:lnTo>
                      <a:lnTo>
                        <a:pt x="70" y="82"/>
                      </a:lnTo>
                      <a:lnTo>
                        <a:pt x="64" y="82"/>
                      </a:lnTo>
                      <a:lnTo>
                        <a:pt x="61" y="80"/>
                      </a:lnTo>
                      <a:lnTo>
                        <a:pt x="61" y="80"/>
                      </a:lnTo>
                      <a:close/>
                      <a:moveTo>
                        <a:pt x="57" y="75"/>
                      </a:moveTo>
                      <a:lnTo>
                        <a:pt x="68" y="75"/>
                      </a:lnTo>
                      <a:lnTo>
                        <a:pt x="64" y="78"/>
                      </a:lnTo>
                      <a:lnTo>
                        <a:pt x="57" y="75"/>
                      </a:lnTo>
                      <a:lnTo>
                        <a:pt x="57" y="75"/>
                      </a:lnTo>
                      <a:close/>
                      <a:moveTo>
                        <a:pt x="57" y="71"/>
                      </a:moveTo>
                      <a:lnTo>
                        <a:pt x="64" y="71"/>
                      </a:lnTo>
                      <a:lnTo>
                        <a:pt x="66" y="73"/>
                      </a:lnTo>
                      <a:lnTo>
                        <a:pt x="61" y="73"/>
                      </a:lnTo>
                      <a:lnTo>
                        <a:pt x="59" y="73"/>
                      </a:lnTo>
                      <a:lnTo>
                        <a:pt x="57" y="71"/>
                      </a:lnTo>
                      <a:lnTo>
                        <a:pt x="57" y="71"/>
                      </a:lnTo>
                      <a:close/>
                      <a:moveTo>
                        <a:pt x="28" y="46"/>
                      </a:moveTo>
                      <a:lnTo>
                        <a:pt x="30" y="46"/>
                      </a:lnTo>
                      <a:lnTo>
                        <a:pt x="34" y="50"/>
                      </a:lnTo>
                      <a:lnTo>
                        <a:pt x="32" y="50"/>
                      </a:lnTo>
                      <a:lnTo>
                        <a:pt x="28" y="46"/>
                      </a:lnTo>
                      <a:lnTo>
                        <a:pt x="28" y="46"/>
                      </a:lnTo>
                      <a:close/>
                      <a:moveTo>
                        <a:pt x="26" y="40"/>
                      </a:moveTo>
                      <a:lnTo>
                        <a:pt x="28" y="44"/>
                      </a:lnTo>
                      <a:lnTo>
                        <a:pt x="26" y="44"/>
                      </a:lnTo>
                      <a:lnTo>
                        <a:pt x="26" y="40"/>
                      </a:lnTo>
                      <a:lnTo>
                        <a:pt x="26" y="40"/>
                      </a:lnTo>
                      <a:close/>
                      <a:moveTo>
                        <a:pt x="26" y="52"/>
                      </a:moveTo>
                      <a:lnTo>
                        <a:pt x="30" y="56"/>
                      </a:lnTo>
                      <a:lnTo>
                        <a:pt x="32" y="59"/>
                      </a:lnTo>
                      <a:lnTo>
                        <a:pt x="26" y="52"/>
                      </a:lnTo>
                      <a:lnTo>
                        <a:pt x="26" y="52"/>
                      </a:lnTo>
                      <a:close/>
                      <a:moveTo>
                        <a:pt x="21" y="46"/>
                      </a:moveTo>
                      <a:lnTo>
                        <a:pt x="24" y="48"/>
                      </a:lnTo>
                      <a:lnTo>
                        <a:pt x="24" y="50"/>
                      </a:lnTo>
                      <a:lnTo>
                        <a:pt x="21" y="46"/>
                      </a:lnTo>
                      <a:lnTo>
                        <a:pt x="21" y="46"/>
                      </a:lnTo>
                      <a:close/>
                      <a:moveTo>
                        <a:pt x="13" y="35"/>
                      </a:moveTo>
                      <a:lnTo>
                        <a:pt x="19" y="40"/>
                      </a:lnTo>
                      <a:lnTo>
                        <a:pt x="21" y="44"/>
                      </a:lnTo>
                      <a:lnTo>
                        <a:pt x="19" y="44"/>
                      </a:lnTo>
                      <a:lnTo>
                        <a:pt x="15" y="40"/>
                      </a:lnTo>
                      <a:lnTo>
                        <a:pt x="17" y="40"/>
                      </a:lnTo>
                      <a:lnTo>
                        <a:pt x="13" y="35"/>
                      </a:lnTo>
                      <a:lnTo>
                        <a:pt x="13" y="35"/>
                      </a:lnTo>
                      <a:close/>
                      <a:moveTo>
                        <a:pt x="17" y="27"/>
                      </a:moveTo>
                      <a:lnTo>
                        <a:pt x="24" y="35"/>
                      </a:lnTo>
                      <a:lnTo>
                        <a:pt x="19" y="37"/>
                      </a:lnTo>
                      <a:lnTo>
                        <a:pt x="19" y="35"/>
                      </a:lnTo>
                      <a:lnTo>
                        <a:pt x="15" y="33"/>
                      </a:lnTo>
                      <a:lnTo>
                        <a:pt x="15" y="29"/>
                      </a:lnTo>
                      <a:lnTo>
                        <a:pt x="15" y="29"/>
                      </a:lnTo>
                      <a:lnTo>
                        <a:pt x="17" y="27"/>
                      </a:lnTo>
                      <a:lnTo>
                        <a:pt x="17" y="27"/>
                      </a:lnTo>
                      <a:close/>
                    </a:path>
                  </a:pathLst>
                </a:custGeom>
                <a:solidFill>
                  <a:srgbClr val="A3DCD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5" name="Freeform 63">
                  <a:extLst>
                    <a:ext uri="{FF2B5EF4-FFF2-40B4-BE49-F238E27FC236}">
                      <a16:creationId xmlns:a16="http://schemas.microsoft.com/office/drawing/2014/main" id="{7F90CF21-D17B-41B8-B122-64A1FF236856}"/>
                    </a:ext>
                  </a:extLst>
                </p:cNvPr>
                <p:cNvSpPr>
                  <a:spLocks/>
                </p:cNvSpPr>
                <p:nvPr/>
              </p:nvSpPr>
              <p:spPr bwMode="auto">
                <a:xfrm>
                  <a:off x="4927465" y="3502131"/>
                  <a:ext cx="102195" cy="89766"/>
                </a:xfrm>
                <a:custGeom>
                  <a:avLst/>
                  <a:gdLst>
                    <a:gd name="T0" fmla="*/ 38 w 74"/>
                    <a:gd name="T1" fmla="*/ 55 h 65"/>
                    <a:gd name="T2" fmla="*/ 9 w 74"/>
                    <a:gd name="T3" fmla="*/ 25 h 65"/>
                    <a:gd name="T4" fmla="*/ 9 w 74"/>
                    <a:gd name="T5" fmla="*/ 21 h 65"/>
                    <a:gd name="T6" fmla="*/ 7 w 74"/>
                    <a:gd name="T7" fmla="*/ 15 h 65"/>
                    <a:gd name="T8" fmla="*/ 0 w 74"/>
                    <a:gd name="T9" fmla="*/ 10 h 65"/>
                    <a:gd name="T10" fmla="*/ 0 w 74"/>
                    <a:gd name="T11" fmla="*/ 6 h 65"/>
                    <a:gd name="T12" fmla="*/ 2 w 74"/>
                    <a:gd name="T13" fmla="*/ 0 h 65"/>
                    <a:gd name="T14" fmla="*/ 9 w 74"/>
                    <a:gd name="T15" fmla="*/ 6 h 65"/>
                    <a:gd name="T16" fmla="*/ 11 w 74"/>
                    <a:gd name="T17" fmla="*/ 2 h 65"/>
                    <a:gd name="T18" fmla="*/ 17 w 74"/>
                    <a:gd name="T19" fmla="*/ 2 h 65"/>
                    <a:gd name="T20" fmla="*/ 24 w 74"/>
                    <a:gd name="T21" fmla="*/ 2 h 65"/>
                    <a:gd name="T22" fmla="*/ 28 w 74"/>
                    <a:gd name="T23" fmla="*/ 0 h 65"/>
                    <a:gd name="T24" fmla="*/ 32 w 74"/>
                    <a:gd name="T25" fmla="*/ 2 h 65"/>
                    <a:gd name="T26" fmla="*/ 40 w 74"/>
                    <a:gd name="T27" fmla="*/ 2 h 65"/>
                    <a:gd name="T28" fmla="*/ 47 w 74"/>
                    <a:gd name="T29" fmla="*/ 2 h 65"/>
                    <a:gd name="T30" fmla="*/ 53 w 74"/>
                    <a:gd name="T31" fmla="*/ 4 h 65"/>
                    <a:gd name="T32" fmla="*/ 62 w 74"/>
                    <a:gd name="T33" fmla="*/ 8 h 65"/>
                    <a:gd name="T34" fmla="*/ 66 w 74"/>
                    <a:gd name="T35" fmla="*/ 8 h 65"/>
                    <a:gd name="T36" fmla="*/ 68 w 74"/>
                    <a:gd name="T37" fmla="*/ 12 h 65"/>
                    <a:gd name="T38" fmla="*/ 64 w 74"/>
                    <a:gd name="T39" fmla="*/ 23 h 65"/>
                    <a:gd name="T40" fmla="*/ 72 w 74"/>
                    <a:gd name="T41" fmla="*/ 27 h 65"/>
                    <a:gd name="T42" fmla="*/ 72 w 74"/>
                    <a:gd name="T43" fmla="*/ 31 h 65"/>
                    <a:gd name="T44" fmla="*/ 68 w 74"/>
                    <a:gd name="T45" fmla="*/ 31 h 65"/>
                    <a:gd name="T46" fmla="*/ 72 w 74"/>
                    <a:gd name="T47" fmla="*/ 40 h 65"/>
                    <a:gd name="T48" fmla="*/ 68 w 74"/>
                    <a:gd name="T49" fmla="*/ 42 h 65"/>
                    <a:gd name="T50" fmla="*/ 62 w 74"/>
                    <a:gd name="T51" fmla="*/ 40 h 65"/>
                    <a:gd name="T52" fmla="*/ 64 w 74"/>
                    <a:gd name="T53" fmla="*/ 46 h 65"/>
                    <a:gd name="T54" fmla="*/ 64 w 74"/>
                    <a:gd name="T55" fmla="*/ 50 h 65"/>
                    <a:gd name="T56" fmla="*/ 57 w 74"/>
                    <a:gd name="T57" fmla="*/ 55 h 65"/>
                    <a:gd name="T58" fmla="*/ 55 w 74"/>
                    <a:gd name="T59" fmla="*/ 63 h 65"/>
                    <a:gd name="T60" fmla="*/ 49 w 74"/>
                    <a:gd name="T61" fmla="*/ 59 h 65"/>
                    <a:gd name="T62" fmla="*/ 40 w 74"/>
                    <a:gd name="T63" fmla="*/ 59 h 65"/>
                    <a:gd name="T64" fmla="*/ 38 w 74"/>
                    <a:gd name="T65"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5">
                      <a:moveTo>
                        <a:pt x="38" y="59"/>
                      </a:moveTo>
                      <a:lnTo>
                        <a:pt x="38" y="55"/>
                      </a:lnTo>
                      <a:lnTo>
                        <a:pt x="26" y="40"/>
                      </a:lnTo>
                      <a:lnTo>
                        <a:pt x="9" y="25"/>
                      </a:lnTo>
                      <a:lnTo>
                        <a:pt x="9" y="23"/>
                      </a:lnTo>
                      <a:lnTo>
                        <a:pt x="9" y="21"/>
                      </a:lnTo>
                      <a:lnTo>
                        <a:pt x="7" y="19"/>
                      </a:lnTo>
                      <a:lnTo>
                        <a:pt x="7" y="15"/>
                      </a:lnTo>
                      <a:lnTo>
                        <a:pt x="2" y="10"/>
                      </a:lnTo>
                      <a:lnTo>
                        <a:pt x="0" y="10"/>
                      </a:lnTo>
                      <a:lnTo>
                        <a:pt x="0" y="8"/>
                      </a:lnTo>
                      <a:lnTo>
                        <a:pt x="0" y="6"/>
                      </a:lnTo>
                      <a:lnTo>
                        <a:pt x="0" y="0"/>
                      </a:lnTo>
                      <a:lnTo>
                        <a:pt x="2" y="0"/>
                      </a:lnTo>
                      <a:lnTo>
                        <a:pt x="7" y="2"/>
                      </a:lnTo>
                      <a:lnTo>
                        <a:pt x="9" y="6"/>
                      </a:lnTo>
                      <a:lnTo>
                        <a:pt x="11" y="4"/>
                      </a:lnTo>
                      <a:lnTo>
                        <a:pt x="11" y="2"/>
                      </a:lnTo>
                      <a:lnTo>
                        <a:pt x="15" y="2"/>
                      </a:lnTo>
                      <a:lnTo>
                        <a:pt x="17" y="2"/>
                      </a:lnTo>
                      <a:lnTo>
                        <a:pt x="19" y="0"/>
                      </a:lnTo>
                      <a:lnTo>
                        <a:pt x="24" y="2"/>
                      </a:lnTo>
                      <a:lnTo>
                        <a:pt x="26" y="0"/>
                      </a:lnTo>
                      <a:lnTo>
                        <a:pt x="28" y="0"/>
                      </a:lnTo>
                      <a:lnTo>
                        <a:pt x="30" y="4"/>
                      </a:lnTo>
                      <a:lnTo>
                        <a:pt x="32" y="2"/>
                      </a:lnTo>
                      <a:lnTo>
                        <a:pt x="36" y="4"/>
                      </a:lnTo>
                      <a:lnTo>
                        <a:pt x="40" y="2"/>
                      </a:lnTo>
                      <a:lnTo>
                        <a:pt x="40" y="4"/>
                      </a:lnTo>
                      <a:lnTo>
                        <a:pt x="47" y="2"/>
                      </a:lnTo>
                      <a:lnTo>
                        <a:pt x="49" y="4"/>
                      </a:lnTo>
                      <a:lnTo>
                        <a:pt x="53" y="4"/>
                      </a:lnTo>
                      <a:lnTo>
                        <a:pt x="57" y="6"/>
                      </a:lnTo>
                      <a:lnTo>
                        <a:pt x="62" y="8"/>
                      </a:lnTo>
                      <a:lnTo>
                        <a:pt x="64" y="10"/>
                      </a:lnTo>
                      <a:lnTo>
                        <a:pt x="66" y="8"/>
                      </a:lnTo>
                      <a:lnTo>
                        <a:pt x="68" y="8"/>
                      </a:lnTo>
                      <a:lnTo>
                        <a:pt x="68" y="12"/>
                      </a:lnTo>
                      <a:lnTo>
                        <a:pt x="64" y="19"/>
                      </a:lnTo>
                      <a:lnTo>
                        <a:pt x="64" y="23"/>
                      </a:lnTo>
                      <a:lnTo>
                        <a:pt x="70" y="27"/>
                      </a:lnTo>
                      <a:lnTo>
                        <a:pt x="72" y="27"/>
                      </a:lnTo>
                      <a:lnTo>
                        <a:pt x="74" y="29"/>
                      </a:lnTo>
                      <a:lnTo>
                        <a:pt x="72" y="31"/>
                      </a:lnTo>
                      <a:lnTo>
                        <a:pt x="70" y="29"/>
                      </a:lnTo>
                      <a:lnTo>
                        <a:pt x="68" y="31"/>
                      </a:lnTo>
                      <a:lnTo>
                        <a:pt x="68" y="36"/>
                      </a:lnTo>
                      <a:lnTo>
                        <a:pt x="72" y="40"/>
                      </a:lnTo>
                      <a:lnTo>
                        <a:pt x="70" y="42"/>
                      </a:lnTo>
                      <a:lnTo>
                        <a:pt x="68" y="42"/>
                      </a:lnTo>
                      <a:lnTo>
                        <a:pt x="64" y="38"/>
                      </a:lnTo>
                      <a:lnTo>
                        <a:pt x="62" y="40"/>
                      </a:lnTo>
                      <a:lnTo>
                        <a:pt x="62" y="44"/>
                      </a:lnTo>
                      <a:lnTo>
                        <a:pt x="64" y="46"/>
                      </a:lnTo>
                      <a:lnTo>
                        <a:pt x="66" y="48"/>
                      </a:lnTo>
                      <a:lnTo>
                        <a:pt x="64" y="50"/>
                      </a:lnTo>
                      <a:lnTo>
                        <a:pt x="59" y="50"/>
                      </a:lnTo>
                      <a:lnTo>
                        <a:pt x="57" y="55"/>
                      </a:lnTo>
                      <a:lnTo>
                        <a:pt x="57" y="59"/>
                      </a:lnTo>
                      <a:lnTo>
                        <a:pt x="55" y="63"/>
                      </a:lnTo>
                      <a:lnTo>
                        <a:pt x="53" y="65"/>
                      </a:lnTo>
                      <a:lnTo>
                        <a:pt x="49" y="59"/>
                      </a:lnTo>
                      <a:lnTo>
                        <a:pt x="47" y="61"/>
                      </a:lnTo>
                      <a:lnTo>
                        <a:pt x="40" y="59"/>
                      </a:lnTo>
                      <a:lnTo>
                        <a:pt x="38" y="59"/>
                      </a:lnTo>
                      <a:lnTo>
                        <a:pt x="38" y="5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6" name="Freeform 64">
                  <a:extLst>
                    <a:ext uri="{FF2B5EF4-FFF2-40B4-BE49-F238E27FC236}">
                      <a16:creationId xmlns:a16="http://schemas.microsoft.com/office/drawing/2014/main" id="{9277356B-970A-4217-A93B-EFD23E9DFDD8}"/>
                    </a:ext>
                  </a:extLst>
                </p:cNvPr>
                <p:cNvSpPr>
                  <a:spLocks/>
                </p:cNvSpPr>
                <p:nvPr/>
              </p:nvSpPr>
              <p:spPr bwMode="auto">
                <a:xfrm>
                  <a:off x="4869463" y="3449652"/>
                  <a:ext cx="78718" cy="49717"/>
                </a:xfrm>
                <a:custGeom>
                  <a:avLst/>
                  <a:gdLst>
                    <a:gd name="T0" fmla="*/ 2 w 57"/>
                    <a:gd name="T1" fmla="*/ 36 h 36"/>
                    <a:gd name="T2" fmla="*/ 9 w 57"/>
                    <a:gd name="T3" fmla="*/ 36 h 36"/>
                    <a:gd name="T4" fmla="*/ 13 w 57"/>
                    <a:gd name="T5" fmla="*/ 31 h 36"/>
                    <a:gd name="T6" fmla="*/ 17 w 57"/>
                    <a:gd name="T7" fmla="*/ 31 h 36"/>
                    <a:gd name="T8" fmla="*/ 26 w 57"/>
                    <a:gd name="T9" fmla="*/ 34 h 36"/>
                    <a:gd name="T10" fmla="*/ 30 w 57"/>
                    <a:gd name="T11" fmla="*/ 34 h 36"/>
                    <a:gd name="T12" fmla="*/ 30 w 57"/>
                    <a:gd name="T13" fmla="*/ 27 h 36"/>
                    <a:gd name="T14" fmla="*/ 36 w 57"/>
                    <a:gd name="T15" fmla="*/ 25 h 36"/>
                    <a:gd name="T16" fmla="*/ 38 w 57"/>
                    <a:gd name="T17" fmla="*/ 19 h 36"/>
                    <a:gd name="T18" fmla="*/ 49 w 57"/>
                    <a:gd name="T19" fmla="*/ 13 h 36"/>
                    <a:gd name="T20" fmla="*/ 57 w 57"/>
                    <a:gd name="T21" fmla="*/ 13 h 36"/>
                    <a:gd name="T22" fmla="*/ 57 w 57"/>
                    <a:gd name="T23" fmla="*/ 6 h 36"/>
                    <a:gd name="T24" fmla="*/ 53 w 57"/>
                    <a:gd name="T25" fmla="*/ 0 h 36"/>
                    <a:gd name="T26" fmla="*/ 47 w 57"/>
                    <a:gd name="T27" fmla="*/ 2 h 36"/>
                    <a:gd name="T28" fmla="*/ 38 w 57"/>
                    <a:gd name="T29" fmla="*/ 6 h 36"/>
                    <a:gd name="T30" fmla="*/ 36 w 57"/>
                    <a:gd name="T31" fmla="*/ 6 h 36"/>
                    <a:gd name="T32" fmla="*/ 34 w 57"/>
                    <a:gd name="T33" fmla="*/ 6 h 36"/>
                    <a:gd name="T34" fmla="*/ 30 w 57"/>
                    <a:gd name="T35" fmla="*/ 8 h 36"/>
                    <a:gd name="T36" fmla="*/ 26 w 57"/>
                    <a:gd name="T37" fmla="*/ 8 h 36"/>
                    <a:gd name="T38" fmla="*/ 19 w 57"/>
                    <a:gd name="T39" fmla="*/ 10 h 36"/>
                    <a:gd name="T40" fmla="*/ 17 w 57"/>
                    <a:gd name="T41" fmla="*/ 6 h 36"/>
                    <a:gd name="T42" fmla="*/ 9 w 57"/>
                    <a:gd name="T43" fmla="*/ 6 h 36"/>
                    <a:gd name="T44" fmla="*/ 7 w 57"/>
                    <a:gd name="T45" fmla="*/ 6 h 36"/>
                    <a:gd name="T46" fmla="*/ 0 w 57"/>
                    <a:gd name="T47" fmla="*/ 13 h 36"/>
                    <a:gd name="T48" fmla="*/ 2 w 57"/>
                    <a:gd name="T49" fmla="*/ 17 h 36"/>
                    <a:gd name="T50" fmla="*/ 0 w 57"/>
                    <a:gd name="T51" fmla="*/ 21 h 36"/>
                    <a:gd name="T52" fmla="*/ 0 w 57"/>
                    <a:gd name="T53" fmla="*/ 27 h 36"/>
                    <a:gd name="T54" fmla="*/ 0 w 57"/>
                    <a:gd name="T55" fmla="*/ 27 h 36"/>
                    <a:gd name="T56" fmla="*/ 4 w 57"/>
                    <a:gd name="T57" fmla="*/ 29 h 36"/>
                    <a:gd name="T58" fmla="*/ 4 w 57"/>
                    <a:gd name="T59" fmla="*/ 31 h 36"/>
                    <a:gd name="T60" fmla="*/ 2 w 57"/>
                    <a:gd name="T61" fmla="*/ 34 h 36"/>
                    <a:gd name="T62" fmla="*/ 2 w 57"/>
                    <a:gd name="T6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36">
                      <a:moveTo>
                        <a:pt x="2" y="36"/>
                      </a:moveTo>
                      <a:lnTo>
                        <a:pt x="9" y="36"/>
                      </a:lnTo>
                      <a:lnTo>
                        <a:pt x="13" y="31"/>
                      </a:lnTo>
                      <a:lnTo>
                        <a:pt x="17" y="31"/>
                      </a:lnTo>
                      <a:lnTo>
                        <a:pt x="26" y="34"/>
                      </a:lnTo>
                      <a:lnTo>
                        <a:pt x="30" y="34"/>
                      </a:lnTo>
                      <a:lnTo>
                        <a:pt x="30" y="27"/>
                      </a:lnTo>
                      <a:lnTo>
                        <a:pt x="36" y="25"/>
                      </a:lnTo>
                      <a:lnTo>
                        <a:pt x="38" y="19"/>
                      </a:lnTo>
                      <a:lnTo>
                        <a:pt x="49" y="13"/>
                      </a:lnTo>
                      <a:lnTo>
                        <a:pt x="57" y="13"/>
                      </a:lnTo>
                      <a:lnTo>
                        <a:pt x="57" y="6"/>
                      </a:lnTo>
                      <a:lnTo>
                        <a:pt x="53" y="0"/>
                      </a:lnTo>
                      <a:lnTo>
                        <a:pt x="47" y="2"/>
                      </a:lnTo>
                      <a:lnTo>
                        <a:pt x="38" y="6"/>
                      </a:lnTo>
                      <a:lnTo>
                        <a:pt x="36" y="6"/>
                      </a:lnTo>
                      <a:lnTo>
                        <a:pt x="34" y="6"/>
                      </a:lnTo>
                      <a:lnTo>
                        <a:pt x="30" y="8"/>
                      </a:lnTo>
                      <a:lnTo>
                        <a:pt x="26" y="8"/>
                      </a:lnTo>
                      <a:lnTo>
                        <a:pt x="19" y="10"/>
                      </a:lnTo>
                      <a:lnTo>
                        <a:pt x="17" y="6"/>
                      </a:lnTo>
                      <a:lnTo>
                        <a:pt x="9" y="6"/>
                      </a:lnTo>
                      <a:lnTo>
                        <a:pt x="7" y="6"/>
                      </a:lnTo>
                      <a:lnTo>
                        <a:pt x="0" y="13"/>
                      </a:lnTo>
                      <a:lnTo>
                        <a:pt x="2" y="17"/>
                      </a:lnTo>
                      <a:lnTo>
                        <a:pt x="0" y="21"/>
                      </a:lnTo>
                      <a:lnTo>
                        <a:pt x="0" y="27"/>
                      </a:lnTo>
                      <a:lnTo>
                        <a:pt x="0" y="27"/>
                      </a:lnTo>
                      <a:lnTo>
                        <a:pt x="4" y="29"/>
                      </a:lnTo>
                      <a:lnTo>
                        <a:pt x="4" y="31"/>
                      </a:lnTo>
                      <a:lnTo>
                        <a:pt x="2" y="34"/>
                      </a:lnTo>
                      <a:lnTo>
                        <a:pt x="2" y="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7" name="Freeform 65">
                  <a:extLst>
                    <a:ext uri="{FF2B5EF4-FFF2-40B4-BE49-F238E27FC236}">
                      <a16:creationId xmlns:a16="http://schemas.microsoft.com/office/drawing/2014/main" id="{1ADC7774-B62F-48ED-9FC7-EE8153E5B005}"/>
                    </a:ext>
                  </a:extLst>
                </p:cNvPr>
                <p:cNvSpPr>
                  <a:spLocks/>
                </p:cNvSpPr>
                <p:nvPr/>
              </p:nvSpPr>
              <p:spPr bwMode="auto">
                <a:xfrm>
                  <a:off x="4764506" y="3370935"/>
                  <a:ext cx="191962" cy="92528"/>
                </a:xfrm>
                <a:custGeom>
                  <a:avLst/>
                  <a:gdLst>
                    <a:gd name="T0" fmla="*/ 85 w 139"/>
                    <a:gd name="T1" fmla="*/ 63 h 67"/>
                    <a:gd name="T2" fmla="*/ 95 w 139"/>
                    <a:gd name="T3" fmla="*/ 67 h 67"/>
                    <a:gd name="T4" fmla="*/ 106 w 139"/>
                    <a:gd name="T5" fmla="*/ 65 h 67"/>
                    <a:gd name="T6" fmla="*/ 112 w 139"/>
                    <a:gd name="T7" fmla="*/ 63 h 67"/>
                    <a:gd name="T8" fmla="*/ 123 w 139"/>
                    <a:gd name="T9" fmla="*/ 59 h 67"/>
                    <a:gd name="T10" fmla="*/ 133 w 139"/>
                    <a:gd name="T11" fmla="*/ 53 h 67"/>
                    <a:gd name="T12" fmla="*/ 131 w 139"/>
                    <a:gd name="T13" fmla="*/ 44 h 67"/>
                    <a:gd name="T14" fmla="*/ 129 w 139"/>
                    <a:gd name="T15" fmla="*/ 36 h 67"/>
                    <a:gd name="T16" fmla="*/ 137 w 139"/>
                    <a:gd name="T17" fmla="*/ 34 h 67"/>
                    <a:gd name="T18" fmla="*/ 137 w 139"/>
                    <a:gd name="T19" fmla="*/ 27 h 67"/>
                    <a:gd name="T20" fmla="*/ 137 w 139"/>
                    <a:gd name="T21" fmla="*/ 8 h 67"/>
                    <a:gd name="T22" fmla="*/ 127 w 139"/>
                    <a:gd name="T23" fmla="*/ 4 h 67"/>
                    <a:gd name="T24" fmla="*/ 114 w 139"/>
                    <a:gd name="T25" fmla="*/ 6 h 67"/>
                    <a:gd name="T26" fmla="*/ 104 w 139"/>
                    <a:gd name="T27" fmla="*/ 2 h 67"/>
                    <a:gd name="T28" fmla="*/ 97 w 139"/>
                    <a:gd name="T29" fmla="*/ 4 h 67"/>
                    <a:gd name="T30" fmla="*/ 95 w 139"/>
                    <a:gd name="T31" fmla="*/ 8 h 67"/>
                    <a:gd name="T32" fmla="*/ 87 w 139"/>
                    <a:gd name="T33" fmla="*/ 11 h 67"/>
                    <a:gd name="T34" fmla="*/ 74 w 139"/>
                    <a:gd name="T35" fmla="*/ 6 h 67"/>
                    <a:gd name="T36" fmla="*/ 74 w 139"/>
                    <a:gd name="T37" fmla="*/ 13 h 67"/>
                    <a:gd name="T38" fmla="*/ 70 w 139"/>
                    <a:gd name="T39" fmla="*/ 17 h 67"/>
                    <a:gd name="T40" fmla="*/ 59 w 139"/>
                    <a:gd name="T41" fmla="*/ 25 h 67"/>
                    <a:gd name="T42" fmla="*/ 64 w 139"/>
                    <a:gd name="T43" fmla="*/ 32 h 67"/>
                    <a:gd name="T44" fmla="*/ 61 w 139"/>
                    <a:gd name="T45" fmla="*/ 36 h 67"/>
                    <a:gd name="T46" fmla="*/ 53 w 139"/>
                    <a:gd name="T47" fmla="*/ 34 h 67"/>
                    <a:gd name="T48" fmla="*/ 47 w 139"/>
                    <a:gd name="T49" fmla="*/ 34 h 67"/>
                    <a:gd name="T50" fmla="*/ 36 w 139"/>
                    <a:gd name="T51" fmla="*/ 38 h 67"/>
                    <a:gd name="T52" fmla="*/ 30 w 139"/>
                    <a:gd name="T53" fmla="*/ 38 h 67"/>
                    <a:gd name="T54" fmla="*/ 21 w 139"/>
                    <a:gd name="T55" fmla="*/ 36 h 67"/>
                    <a:gd name="T56" fmla="*/ 15 w 139"/>
                    <a:gd name="T57" fmla="*/ 40 h 67"/>
                    <a:gd name="T58" fmla="*/ 11 w 139"/>
                    <a:gd name="T59" fmla="*/ 40 h 67"/>
                    <a:gd name="T60" fmla="*/ 5 w 139"/>
                    <a:gd name="T61" fmla="*/ 38 h 67"/>
                    <a:gd name="T62" fmla="*/ 0 w 139"/>
                    <a:gd name="T63" fmla="*/ 40 h 67"/>
                    <a:gd name="T64" fmla="*/ 2 w 139"/>
                    <a:gd name="T65" fmla="*/ 44 h 67"/>
                    <a:gd name="T66" fmla="*/ 5 w 139"/>
                    <a:gd name="T67" fmla="*/ 48 h 67"/>
                    <a:gd name="T68" fmla="*/ 11 w 139"/>
                    <a:gd name="T69" fmla="*/ 48 h 67"/>
                    <a:gd name="T70" fmla="*/ 17 w 139"/>
                    <a:gd name="T71" fmla="*/ 48 h 67"/>
                    <a:gd name="T72" fmla="*/ 24 w 139"/>
                    <a:gd name="T73" fmla="*/ 53 h 67"/>
                    <a:gd name="T74" fmla="*/ 30 w 139"/>
                    <a:gd name="T75" fmla="*/ 55 h 67"/>
                    <a:gd name="T76" fmla="*/ 45 w 139"/>
                    <a:gd name="T77" fmla="*/ 51 h 67"/>
                    <a:gd name="T78" fmla="*/ 51 w 139"/>
                    <a:gd name="T79" fmla="*/ 53 h 67"/>
                    <a:gd name="T80" fmla="*/ 72 w 139"/>
                    <a:gd name="T81" fmla="*/ 61 h 67"/>
                    <a:gd name="T82" fmla="*/ 83 w 139"/>
                    <a:gd name="T83"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 h="67">
                      <a:moveTo>
                        <a:pt x="83" y="63"/>
                      </a:moveTo>
                      <a:lnTo>
                        <a:pt x="85" y="63"/>
                      </a:lnTo>
                      <a:lnTo>
                        <a:pt x="93" y="63"/>
                      </a:lnTo>
                      <a:lnTo>
                        <a:pt x="95" y="67"/>
                      </a:lnTo>
                      <a:lnTo>
                        <a:pt x="102" y="65"/>
                      </a:lnTo>
                      <a:lnTo>
                        <a:pt x="106" y="65"/>
                      </a:lnTo>
                      <a:lnTo>
                        <a:pt x="110" y="63"/>
                      </a:lnTo>
                      <a:lnTo>
                        <a:pt x="112" y="63"/>
                      </a:lnTo>
                      <a:lnTo>
                        <a:pt x="114" y="63"/>
                      </a:lnTo>
                      <a:lnTo>
                        <a:pt x="123" y="59"/>
                      </a:lnTo>
                      <a:lnTo>
                        <a:pt x="129" y="57"/>
                      </a:lnTo>
                      <a:lnTo>
                        <a:pt x="133" y="53"/>
                      </a:lnTo>
                      <a:lnTo>
                        <a:pt x="131" y="48"/>
                      </a:lnTo>
                      <a:lnTo>
                        <a:pt x="131" y="44"/>
                      </a:lnTo>
                      <a:lnTo>
                        <a:pt x="133" y="40"/>
                      </a:lnTo>
                      <a:lnTo>
                        <a:pt x="129" y="36"/>
                      </a:lnTo>
                      <a:lnTo>
                        <a:pt x="129" y="34"/>
                      </a:lnTo>
                      <a:lnTo>
                        <a:pt x="137" y="34"/>
                      </a:lnTo>
                      <a:lnTo>
                        <a:pt x="139" y="32"/>
                      </a:lnTo>
                      <a:lnTo>
                        <a:pt x="137" y="27"/>
                      </a:lnTo>
                      <a:lnTo>
                        <a:pt x="137" y="15"/>
                      </a:lnTo>
                      <a:lnTo>
                        <a:pt x="137" y="8"/>
                      </a:lnTo>
                      <a:lnTo>
                        <a:pt x="129" y="6"/>
                      </a:lnTo>
                      <a:lnTo>
                        <a:pt x="127" y="4"/>
                      </a:lnTo>
                      <a:lnTo>
                        <a:pt x="120" y="6"/>
                      </a:lnTo>
                      <a:lnTo>
                        <a:pt x="114" y="6"/>
                      </a:lnTo>
                      <a:lnTo>
                        <a:pt x="110" y="2"/>
                      </a:lnTo>
                      <a:lnTo>
                        <a:pt x="104" y="2"/>
                      </a:lnTo>
                      <a:lnTo>
                        <a:pt x="99" y="0"/>
                      </a:lnTo>
                      <a:lnTo>
                        <a:pt x="97" y="4"/>
                      </a:lnTo>
                      <a:lnTo>
                        <a:pt x="95" y="6"/>
                      </a:lnTo>
                      <a:lnTo>
                        <a:pt x="95" y="8"/>
                      </a:lnTo>
                      <a:lnTo>
                        <a:pt x="89" y="8"/>
                      </a:lnTo>
                      <a:lnTo>
                        <a:pt x="87" y="11"/>
                      </a:lnTo>
                      <a:lnTo>
                        <a:pt x="78" y="6"/>
                      </a:lnTo>
                      <a:lnTo>
                        <a:pt x="74" y="6"/>
                      </a:lnTo>
                      <a:lnTo>
                        <a:pt x="74" y="8"/>
                      </a:lnTo>
                      <a:lnTo>
                        <a:pt x="74" y="13"/>
                      </a:lnTo>
                      <a:lnTo>
                        <a:pt x="72" y="13"/>
                      </a:lnTo>
                      <a:lnTo>
                        <a:pt x="70" y="17"/>
                      </a:lnTo>
                      <a:lnTo>
                        <a:pt x="64" y="19"/>
                      </a:lnTo>
                      <a:lnTo>
                        <a:pt x="59" y="25"/>
                      </a:lnTo>
                      <a:lnTo>
                        <a:pt x="59" y="27"/>
                      </a:lnTo>
                      <a:lnTo>
                        <a:pt x="64" y="32"/>
                      </a:lnTo>
                      <a:lnTo>
                        <a:pt x="64" y="34"/>
                      </a:lnTo>
                      <a:lnTo>
                        <a:pt x="61" y="36"/>
                      </a:lnTo>
                      <a:lnTo>
                        <a:pt x="57" y="34"/>
                      </a:lnTo>
                      <a:lnTo>
                        <a:pt x="53" y="34"/>
                      </a:lnTo>
                      <a:lnTo>
                        <a:pt x="49" y="34"/>
                      </a:lnTo>
                      <a:lnTo>
                        <a:pt x="47" y="34"/>
                      </a:lnTo>
                      <a:lnTo>
                        <a:pt x="40" y="38"/>
                      </a:lnTo>
                      <a:lnTo>
                        <a:pt x="36" y="38"/>
                      </a:lnTo>
                      <a:lnTo>
                        <a:pt x="32" y="38"/>
                      </a:lnTo>
                      <a:lnTo>
                        <a:pt x="30" y="38"/>
                      </a:lnTo>
                      <a:lnTo>
                        <a:pt x="26" y="36"/>
                      </a:lnTo>
                      <a:lnTo>
                        <a:pt x="21" y="36"/>
                      </a:lnTo>
                      <a:lnTo>
                        <a:pt x="15" y="36"/>
                      </a:lnTo>
                      <a:lnTo>
                        <a:pt x="15" y="40"/>
                      </a:lnTo>
                      <a:lnTo>
                        <a:pt x="15" y="40"/>
                      </a:lnTo>
                      <a:lnTo>
                        <a:pt x="11" y="40"/>
                      </a:lnTo>
                      <a:lnTo>
                        <a:pt x="7" y="36"/>
                      </a:lnTo>
                      <a:lnTo>
                        <a:pt x="5" y="38"/>
                      </a:lnTo>
                      <a:lnTo>
                        <a:pt x="0" y="40"/>
                      </a:lnTo>
                      <a:lnTo>
                        <a:pt x="0" y="40"/>
                      </a:lnTo>
                      <a:lnTo>
                        <a:pt x="2" y="40"/>
                      </a:lnTo>
                      <a:lnTo>
                        <a:pt x="2" y="44"/>
                      </a:lnTo>
                      <a:lnTo>
                        <a:pt x="5" y="46"/>
                      </a:lnTo>
                      <a:lnTo>
                        <a:pt x="5" y="48"/>
                      </a:lnTo>
                      <a:lnTo>
                        <a:pt x="7" y="48"/>
                      </a:lnTo>
                      <a:lnTo>
                        <a:pt x="11" y="48"/>
                      </a:lnTo>
                      <a:lnTo>
                        <a:pt x="15" y="53"/>
                      </a:lnTo>
                      <a:lnTo>
                        <a:pt x="17" y="48"/>
                      </a:lnTo>
                      <a:lnTo>
                        <a:pt x="21" y="48"/>
                      </a:lnTo>
                      <a:lnTo>
                        <a:pt x="24" y="53"/>
                      </a:lnTo>
                      <a:lnTo>
                        <a:pt x="24" y="53"/>
                      </a:lnTo>
                      <a:lnTo>
                        <a:pt x="30" y="55"/>
                      </a:lnTo>
                      <a:lnTo>
                        <a:pt x="40" y="48"/>
                      </a:lnTo>
                      <a:lnTo>
                        <a:pt x="45" y="51"/>
                      </a:lnTo>
                      <a:lnTo>
                        <a:pt x="51" y="51"/>
                      </a:lnTo>
                      <a:lnTo>
                        <a:pt x="51" y="53"/>
                      </a:lnTo>
                      <a:lnTo>
                        <a:pt x="59" y="59"/>
                      </a:lnTo>
                      <a:lnTo>
                        <a:pt x="72" y="61"/>
                      </a:lnTo>
                      <a:lnTo>
                        <a:pt x="78" y="61"/>
                      </a:lnTo>
                      <a:lnTo>
                        <a:pt x="83" y="63"/>
                      </a:lnTo>
                      <a:lnTo>
                        <a:pt x="83" y="63"/>
                      </a:lnTo>
                      <a:close/>
                    </a:path>
                  </a:pathLst>
                </a:custGeom>
                <a:solidFill>
                  <a:srgbClr val="A3DCD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0" name="Freeform 66">
                  <a:extLst>
                    <a:ext uri="{FF2B5EF4-FFF2-40B4-BE49-F238E27FC236}">
                      <a16:creationId xmlns:a16="http://schemas.microsoft.com/office/drawing/2014/main" id="{0F726BF7-127F-4025-89F8-94EFF33EB497}"/>
                    </a:ext>
                  </a:extLst>
                </p:cNvPr>
                <p:cNvSpPr>
                  <a:spLocks/>
                </p:cNvSpPr>
                <p:nvPr/>
              </p:nvSpPr>
              <p:spPr bwMode="auto">
                <a:xfrm>
                  <a:off x="4872225" y="3149972"/>
                  <a:ext cx="254107" cy="215438"/>
                </a:xfrm>
                <a:custGeom>
                  <a:avLst/>
                  <a:gdLst>
                    <a:gd name="T0" fmla="*/ 112 w 184"/>
                    <a:gd name="T1" fmla="*/ 156 h 156"/>
                    <a:gd name="T2" fmla="*/ 118 w 184"/>
                    <a:gd name="T3" fmla="*/ 152 h 156"/>
                    <a:gd name="T4" fmla="*/ 125 w 184"/>
                    <a:gd name="T5" fmla="*/ 152 h 156"/>
                    <a:gd name="T6" fmla="*/ 131 w 184"/>
                    <a:gd name="T7" fmla="*/ 154 h 156"/>
                    <a:gd name="T8" fmla="*/ 137 w 184"/>
                    <a:gd name="T9" fmla="*/ 149 h 156"/>
                    <a:gd name="T10" fmla="*/ 144 w 184"/>
                    <a:gd name="T11" fmla="*/ 149 h 156"/>
                    <a:gd name="T12" fmla="*/ 158 w 184"/>
                    <a:gd name="T13" fmla="*/ 156 h 156"/>
                    <a:gd name="T14" fmla="*/ 163 w 184"/>
                    <a:gd name="T15" fmla="*/ 149 h 156"/>
                    <a:gd name="T16" fmla="*/ 175 w 184"/>
                    <a:gd name="T17" fmla="*/ 130 h 156"/>
                    <a:gd name="T18" fmla="*/ 179 w 184"/>
                    <a:gd name="T19" fmla="*/ 122 h 156"/>
                    <a:gd name="T20" fmla="*/ 184 w 184"/>
                    <a:gd name="T21" fmla="*/ 116 h 156"/>
                    <a:gd name="T22" fmla="*/ 182 w 184"/>
                    <a:gd name="T23" fmla="*/ 109 h 156"/>
                    <a:gd name="T24" fmla="*/ 179 w 184"/>
                    <a:gd name="T25" fmla="*/ 105 h 156"/>
                    <a:gd name="T26" fmla="*/ 173 w 184"/>
                    <a:gd name="T27" fmla="*/ 97 h 156"/>
                    <a:gd name="T28" fmla="*/ 173 w 184"/>
                    <a:gd name="T29" fmla="*/ 82 h 156"/>
                    <a:gd name="T30" fmla="*/ 169 w 184"/>
                    <a:gd name="T31" fmla="*/ 69 h 156"/>
                    <a:gd name="T32" fmla="*/ 175 w 184"/>
                    <a:gd name="T33" fmla="*/ 63 h 156"/>
                    <a:gd name="T34" fmla="*/ 173 w 184"/>
                    <a:gd name="T35" fmla="*/ 48 h 156"/>
                    <a:gd name="T36" fmla="*/ 169 w 184"/>
                    <a:gd name="T37" fmla="*/ 40 h 156"/>
                    <a:gd name="T38" fmla="*/ 163 w 184"/>
                    <a:gd name="T39" fmla="*/ 25 h 156"/>
                    <a:gd name="T40" fmla="*/ 161 w 184"/>
                    <a:gd name="T41" fmla="*/ 12 h 156"/>
                    <a:gd name="T42" fmla="*/ 154 w 184"/>
                    <a:gd name="T43" fmla="*/ 8 h 156"/>
                    <a:gd name="T44" fmla="*/ 102 w 184"/>
                    <a:gd name="T45" fmla="*/ 10 h 156"/>
                    <a:gd name="T46" fmla="*/ 93 w 184"/>
                    <a:gd name="T47" fmla="*/ 17 h 156"/>
                    <a:gd name="T48" fmla="*/ 87 w 184"/>
                    <a:gd name="T49" fmla="*/ 17 h 156"/>
                    <a:gd name="T50" fmla="*/ 97 w 184"/>
                    <a:gd name="T51" fmla="*/ 8 h 156"/>
                    <a:gd name="T52" fmla="*/ 91 w 184"/>
                    <a:gd name="T53" fmla="*/ 12 h 156"/>
                    <a:gd name="T54" fmla="*/ 74 w 184"/>
                    <a:gd name="T55" fmla="*/ 12 h 156"/>
                    <a:gd name="T56" fmla="*/ 74 w 184"/>
                    <a:gd name="T57" fmla="*/ 6 h 156"/>
                    <a:gd name="T58" fmla="*/ 80 w 184"/>
                    <a:gd name="T59" fmla="*/ 8 h 156"/>
                    <a:gd name="T60" fmla="*/ 76 w 184"/>
                    <a:gd name="T61" fmla="*/ 4 h 156"/>
                    <a:gd name="T62" fmla="*/ 57 w 184"/>
                    <a:gd name="T63" fmla="*/ 4 h 156"/>
                    <a:gd name="T64" fmla="*/ 47 w 184"/>
                    <a:gd name="T65" fmla="*/ 6 h 156"/>
                    <a:gd name="T66" fmla="*/ 36 w 184"/>
                    <a:gd name="T67" fmla="*/ 12 h 156"/>
                    <a:gd name="T68" fmla="*/ 34 w 184"/>
                    <a:gd name="T69" fmla="*/ 19 h 156"/>
                    <a:gd name="T70" fmla="*/ 17 w 184"/>
                    <a:gd name="T71" fmla="*/ 25 h 156"/>
                    <a:gd name="T72" fmla="*/ 9 w 184"/>
                    <a:gd name="T73" fmla="*/ 29 h 156"/>
                    <a:gd name="T74" fmla="*/ 7 w 184"/>
                    <a:gd name="T75" fmla="*/ 36 h 156"/>
                    <a:gd name="T76" fmla="*/ 5 w 184"/>
                    <a:gd name="T77" fmla="*/ 38 h 156"/>
                    <a:gd name="T78" fmla="*/ 7 w 184"/>
                    <a:gd name="T79" fmla="*/ 52 h 156"/>
                    <a:gd name="T80" fmla="*/ 0 w 184"/>
                    <a:gd name="T81" fmla="*/ 59 h 156"/>
                    <a:gd name="T82" fmla="*/ 7 w 184"/>
                    <a:gd name="T83" fmla="*/ 69 h 156"/>
                    <a:gd name="T84" fmla="*/ 9 w 184"/>
                    <a:gd name="T85" fmla="*/ 76 h 156"/>
                    <a:gd name="T86" fmla="*/ 9 w 184"/>
                    <a:gd name="T87" fmla="*/ 84 h 156"/>
                    <a:gd name="T88" fmla="*/ 15 w 184"/>
                    <a:gd name="T89" fmla="*/ 93 h 156"/>
                    <a:gd name="T90" fmla="*/ 17 w 184"/>
                    <a:gd name="T91" fmla="*/ 107 h 156"/>
                    <a:gd name="T92" fmla="*/ 17 w 184"/>
                    <a:gd name="T93" fmla="*/ 111 h 156"/>
                    <a:gd name="T94" fmla="*/ 24 w 184"/>
                    <a:gd name="T95" fmla="*/ 109 h 156"/>
                    <a:gd name="T96" fmla="*/ 34 w 184"/>
                    <a:gd name="T97" fmla="*/ 109 h 156"/>
                    <a:gd name="T98" fmla="*/ 36 w 184"/>
                    <a:gd name="T99" fmla="*/ 116 h 156"/>
                    <a:gd name="T100" fmla="*/ 42 w 184"/>
                    <a:gd name="T101" fmla="*/ 118 h 156"/>
                    <a:gd name="T102" fmla="*/ 42 w 184"/>
                    <a:gd name="T103" fmla="*/ 124 h 156"/>
                    <a:gd name="T104" fmla="*/ 45 w 184"/>
                    <a:gd name="T105" fmla="*/ 130 h 156"/>
                    <a:gd name="T106" fmla="*/ 49 w 184"/>
                    <a:gd name="T107" fmla="*/ 128 h 156"/>
                    <a:gd name="T108" fmla="*/ 47 w 184"/>
                    <a:gd name="T109" fmla="*/ 122 h 156"/>
                    <a:gd name="T110" fmla="*/ 57 w 184"/>
                    <a:gd name="T111" fmla="*/ 126 h 156"/>
                    <a:gd name="T112" fmla="*/ 61 w 184"/>
                    <a:gd name="T113" fmla="*/ 128 h 156"/>
                    <a:gd name="T114" fmla="*/ 74 w 184"/>
                    <a:gd name="T115" fmla="*/ 130 h 156"/>
                    <a:gd name="T116" fmla="*/ 93 w 184"/>
                    <a:gd name="T117" fmla="*/ 141 h 156"/>
                    <a:gd name="T118" fmla="*/ 99 w 184"/>
                    <a:gd name="T119" fmla="*/ 147 h 156"/>
                    <a:gd name="T120" fmla="*/ 106 w 184"/>
                    <a:gd name="T121" fmla="*/ 147 h 156"/>
                    <a:gd name="T122" fmla="*/ 110 w 184"/>
                    <a:gd name="T123" fmla="*/ 1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 h="156">
                      <a:moveTo>
                        <a:pt x="110" y="154"/>
                      </a:moveTo>
                      <a:lnTo>
                        <a:pt x="112" y="156"/>
                      </a:lnTo>
                      <a:lnTo>
                        <a:pt x="114" y="156"/>
                      </a:lnTo>
                      <a:lnTo>
                        <a:pt x="118" y="152"/>
                      </a:lnTo>
                      <a:lnTo>
                        <a:pt x="120" y="149"/>
                      </a:lnTo>
                      <a:lnTo>
                        <a:pt x="125" y="152"/>
                      </a:lnTo>
                      <a:lnTo>
                        <a:pt x="129" y="152"/>
                      </a:lnTo>
                      <a:lnTo>
                        <a:pt x="131" y="154"/>
                      </a:lnTo>
                      <a:lnTo>
                        <a:pt x="133" y="149"/>
                      </a:lnTo>
                      <a:lnTo>
                        <a:pt x="137" y="149"/>
                      </a:lnTo>
                      <a:lnTo>
                        <a:pt x="139" y="152"/>
                      </a:lnTo>
                      <a:lnTo>
                        <a:pt x="144" y="149"/>
                      </a:lnTo>
                      <a:lnTo>
                        <a:pt x="150" y="149"/>
                      </a:lnTo>
                      <a:lnTo>
                        <a:pt x="158" y="156"/>
                      </a:lnTo>
                      <a:lnTo>
                        <a:pt x="163" y="156"/>
                      </a:lnTo>
                      <a:lnTo>
                        <a:pt x="163" y="149"/>
                      </a:lnTo>
                      <a:lnTo>
                        <a:pt x="163" y="143"/>
                      </a:lnTo>
                      <a:lnTo>
                        <a:pt x="175" y="130"/>
                      </a:lnTo>
                      <a:lnTo>
                        <a:pt x="175" y="124"/>
                      </a:lnTo>
                      <a:lnTo>
                        <a:pt x="179" y="122"/>
                      </a:lnTo>
                      <a:lnTo>
                        <a:pt x="182" y="120"/>
                      </a:lnTo>
                      <a:lnTo>
                        <a:pt x="184" y="116"/>
                      </a:lnTo>
                      <a:lnTo>
                        <a:pt x="182" y="111"/>
                      </a:lnTo>
                      <a:lnTo>
                        <a:pt x="182" y="109"/>
                      </a:lnTo>
                      <a:lnTo>
                        <a:pt x="184" y="107"/>
                      </a:lnTo>
                      <a:lnTo>
                        <a:pt x="179" y="105"/>
                      </a:lnTo>
                      <a:lnTo>
                        <a:pt x="175" y="99"/>
                      </a:lnTo>
                      <a:lnTo>
                        <a:pt x="173" y="97"/>
                      </a:lnTo>
                      <a:lnTo>
                        <a:pt x="173" y="86"/>
                      </a:lnTo>
                      <a:lnTo>
                        <a:pt x="173" y="82"/>
                      </a:lnTo>
                      <a:lnTo>
                        <a:pt x="169" y="76"/>
                      </a:lnTo>
                      <a:lnTo>
                        <a:pt x="169" y="69"/>
                      </a:lnTo>
                      <a:lnTo>
                        <a:pt x="171" y="63"/>
                      </a:lnTo>
                      <a:lnTo>
                        <a:pt x="175" y="63"/>
                      </a:lnTo>
                      <a:lnTo>
                        <a:pt x="175" y="50"/>
                      </a:lnTo>
                      <a:lnTo>
                        <a:pt x="173" y="48"/>
                      </a:lnTo>
                      <a:lnTo>
                        <a:pt x="171" y="44"/>
                      </a:lnTo>
                      <a:lnTo>
                        <a:pt x="169" y="40"/>
                      </a:lnTo>
                      <a:lnTo>
                        <a:pt x="167" y="29"/>
                      </a:lnTo>
                      <a:lnTo>
                        <a:pt x="163" y="25"/>
                      </a:lnTo>
                      <a:lnTo>
                        <a:pt x="163" y="19"/>
                      </a:lnTo>
                      <a:lnTo>
                        <a:pt x="161" y="12"/>
                      </a:lnTo>
                      <a:lnTo>
                        <a:pt x="158" y="12"/>
                      </a:lnTo>
                      <a:lnTo>
                        <a:pt x="154" y="8"/>
                      </a:lnTo>
                      <a:lnTo>
                        <a:pt x="127" y="10"/>
                      </a:lnTo>
                      <a:lnTo>
                        <a:pt x="102" y="10"/>
                      </a:lnTo>
                      <a:lnTo>
                        <a:pt x="99" y="10"/>
                      </a:lnTo>
                      <a:lnTo>
                        <a:pt x="93" y="17"/>
                      </a:lnTo>
                      <a:lnTo>
                        <a:pt x="87" y="19"/>
                      </a:lnTo>
                      <a:lnTo>
                        <a:pt x="87" y="17"/>
                      </a:lnTo>
                      <a:lnTo>
                        <a:pt x="91" y="12"/>
                      </a:lnTo>
                      <a:lnTo>
                        <a:pt x="97" y="8"/>
                      </a:lnTo>
                      <a:lnTo>
                        <a:pt x="95" y="8"/>
                      </a:lnTo>
                      <a:lnTo>
                        <a:pt x="91" y="12"/>
                      </a:lnTo>
                      <a:lnTo>
                        <a:pt x="83" y="17"/>
                      </a:lnTo>
                      <a:lnTo>
                        <a:pt x="74" y="12"/>
                      </a:lnTo>
                      <a:lnTo>
                        <a:pt x="74" y="8"/>
                      </a:lnTo>
                      <a:lnTo>
                        <a:pt x="74" y="6"/>
                      </a:lnTo>
                      <a:lnTo>
                        <a:pt x="78" y="6"/>
                      </a:lnTo>
                      <a:lnTo>
                        <a:pt x="80" y="8"/>
                      </a:lnTo>
                      <a:lnTo>
                        <a:pt x="80" y="6"/>
                      </a:lnTo>
                      <a:lnTo>
                        <a:pt x="76" y="4"/>
                      </a:lnTo>
                      <a:lnTo>
                        <a:pt x="66" y="0"/>
                      </a:lnTo>
                      <a:lnTo>
                        <a:pt x="57" y="4"/>
                      </a:lnTo>
                      <a:lnTo>
                        <a:pt x="53" y="4"/>
                      </a:lnTo>
                      <a:lnTo>
                        <a:pt x="47" y="6"/>
                      </a:lnTo>
                      <a:lnTo>
                        <a:pt x="42" y="12"/>
                      </a:lnTo>
                      <a:lnTo>
                        <a:pt x="36" y="12"/>
                      </a:lnTo>
                      <a:lnTo>
                        <a:pt x="34" y="17"/>
                      </a:lnTo>
                      <a:lnTo>
                        <a:pt x="34" y="19"/>
                      </a:lnTo>
                      <a:lnTo>
                        <a:pt x="28" y="19"/>
                      </a:lnTo>
                      <a:lnTo>
                        <a:pt x="17" y="25"/>
                      </a:lnTo>
                      <a:lnTo>
                        <a:pt x="11" y="25"/>
                      </a:lnTo>
                      <a:lnTo>
                        <a:pt x="9" y="29"/>
                      </a:lnTo>
                      <a:lnTo>
                        <a:pt x="7" y="34"/>
                      </a:lnTo>
                      <a:lnTo>
                        <a:pt x="7" y="36"/>
                      </a:lnTo>
                      <a:lnTo>
                        <a:pt x="7" y="38"/>
                      </a:lnTo>
                      <a:lnTo>
                        <a:pt x="5" y="38"/>
                      </a:lnTo>
                      <a:lnTo>
                        <a:pt x="7" y="46"/>
                      </a:lnTo>
                      <a:lnTo>
                        <a:pt x="7" y="52"/>
                      </a:lnTo>
                      <a:lnTo>
                        <a:pt x="0" y="55"/>
                      </a:lnTo>
                      <a:lnTo>
                        <a:pt x="0" y="59"/>
                      </a:lnTo>
                      <a:lnTo>
                        <a:pt x="7" y="65"/>
                      </a:lnTo>
                      <a:lnTo>
                        <a:pt x="7" y="69"/>
                      </a:lnTo>
                      <a:lnTo>
                        <a:pt x="9" y="74"/>
                      </a:lnTo>
                      <a:lnTo>
                        <a:pt x="9" y="76"/>
                      </a:lnTo>
                      <a:lnTo>
                        <a:pt x="11" y="80"/>
                      </a:lnTo>
                      <a:lnTo>
                        <a:pt x="9" y="84"/>
                      </a:lnTo>
                      <a:lnTo>
                        <a:pt x="13" y="90"/>
                      </a:lnTo>
                      <a:lnTo>
                        <a:pt x="15" y="93"/>
                      </a:lnTo>
                      <a:lnTo>
                        <a:pt x="17" y="97"/>
                      </a:lnTo>
                      <a:lnTo>
                        <a:pt x="17" y="107"/>
                      </a:lnTo>
                      <a:lnTo>
                        <a:pt x="17" y="107"/>
                      </a:lnTo>
                      <a:lnTo>
                        <a:pt x="17" y="111"/>
                      </a:lnTo>
                      <a:lnTo>
                        <a:pt x="19" y="109"/>
                      </a:lnTo>
                      <a:lnTo>
                        <a:pt x="24" y="109"/>
                      </a:lnTo>
                      <a:lnTo>
                        <a:pt x="26" y="109"/>
                      </a:lnTo>
                      <a:lnTo>
                        <a:pt x="34" y="109"/>
                      </a:lnTo>
                      <a:lnTo>
                        <a:pt x="34" y="111"/>
                      </a:lnTo>
                      <a:lnTo>
                        <a:pt x="36" y="116"/>
                      </a:lnTo>
                      <a:lnTo>
                        <a:pt x="40" y="116"/>
                      </a:lnTo>
                      <a:lnTo>
                        <a:pt x="42" y="118"/>
                      </a:lnTo>
                      <a:lnTo>
                        <a:pt x="40" y="122"/>
                      </a:lnTo>
                      <a:lnTo>
                        <a:pt x="42" y="124"/>
                      </a:lnTo>
                      <a:lnTo>
                        <a:pt x="45" y="126"/>
                      </a:lnTo>
                      <a:lnTo>
                        <a:pt x="45" y="130"/>
                      </a:lnTo>
                      <a:lnTo>
                        <a:pt x="47" y="130"/>
                      </a:lnTo>
                      <a:lnTo>
                        <a:pt x="49" y="128"/>
                      </a:lnTo>
                      <a:lnTo>
                        <a:pt x="51" y="128"/>
                      </a:lnTo>
                      <a:lnTo>
                        <a:pt x="47" y="122"/>
                      </a:lnTo>
                      <a:lnTo>
                        <a:pt x="49" y="122"/>
                      </a:lnTo>
                      <a:lnTo>
                        <a:pt x="57" y="126"/>
                      </a:lnTo>
                      <a:lnTo>
                        <a:pt x="64" y="126"/>
                      </a:lnTo>
                      <a:lnTo>
                        <a:pt x="61" y="128"/>
                      </a:lnTo>
                      <a:lnTo>
                        <a:pt x="66" y="133"/>
                      </a:lnTo>
                      <a:lnTo>
                        <a:pt x="74" y="130"/>
                      </a:lnTo>
                      <a:lnTo>
                        <a:pt x="80" y="133"/>
                      </a:lnTo>
                      <a:lnTo>
                        <a:pt x="93" y="141"/>
                      </a:lnTo>
                      <a:lnTo>
                        <a:pt x="95" y="147"/>
                      </a:lnTo>
                      <a:lnTo>
                        <a:pt x="99" y="147"/>
                      </a:lnTo>
                      <a:lnTo>
                        <a:pt x="102" y="145"/>
                      </a:lnTo>
                      <a:lnTo>
                        <a:pt x="106" y="147"/>
                      </a:lnTo>
                      <a:lnTo>
                        <a:pt x="110" y="149"/>
                      </a:lnTo>
                      <a:lnTo>
                        <a:pt x="110" y="154"/>
                      </a:lnTo>
                      <a:close/>
                    </a:path>
                  </a:pathLst>
                </a:custGeom>
                <a:solidFill>
                  <a:srgbClr val="A3DCD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1" name="Freeform 67">
                  <a:extLst>
                    <a:ext uri="{FF2B5EF4-FFF2-40B4-BE49-F238E27FC236}">
                      <a16:creationId xmlns:a16="http://schemas.microsoft.com/office/drawing/2014/main" id="{C2DA4CA2-B41C-47F3-A4B9-39BA3D30D3D9}"/>
                    </a:ext>
                  </a:extLst>
                </p:cNvPr>
                <p:cNvSpPr>
                  <a:spLocks/>
                </p:cNvSpPr>
                <p:nvPr/>
              </p:nvSpPr>
              <p:spPr bwMode="auto">
                <a:xfrm>
                  <a:off x="4823890" y="3297740"/>
                  <a:ext cx="200248" cy="88385"/>
                </a:xfrm>
                <a:custGeom>
                  <a:avLst/>
                  <a:gdLst>
                    <a:gd name="T0" fmla="*/ 52 w 145"/>
                    <a:gd name="T1" fmla="*/ 4 h 64"/>
                    <a:gd name="T2" fmla="*/ 59 w 145"/>
                    <a:gd name="T3" fmla="*/ 2 h 64"/>
                    <a:gd name="T4" fmla="*/ 69 w 145"/>
                    <a:gd name="T5" fmla="*/ 2 h 64"/>
                    <a:gd name="T6" fmla="*/ 71 w 145"/>
                    <a:gd name="T7" fmla="*/ 9 h 64"/>
                    <a:gd name="T8" fmla="*/ 77 w 145"/>
                    <a:gd name="T9" fmla="*/ 11 h 64"/>
                    <a:gd name="T10" fmla="*/ 77 w 145"/>
                    <a:gd name="T11" fmla="*/ 17 h 64"/>
                    <a:gd name="T12" fmla="*/ 80 w 145"/>
                    <a:gd name="T13" fmla="*/ 23 h 64"/>
                    <a:gd name="T14" fmla="*/ 84 w 145"/>
                    <a:gd name="T15" fmla="*/ 21 h 64"/>
                    <a:gd name="T16" fmla="*/ 82 w 145"/>
                    <a:gd name="T17" fmla="*/ 15 h 64"/>
                    <a:gd name="T18" fmla="*/ 92 w 145"/>
                    <a:gd name="T19" fmla="*/ 19 h 64"/>
                    <a:gd name="T20" fmla="*/ 96 w 145"/>
                    <a:gd name="T21" fmla="*/ 21 h 64"/>
                    <a:gd name="T22" fmla="*/ 109 w 145"/>
                    <a:gd name="T23" fmla="*/ 23 h 64"/>
                    <a:gd name="T24" fmla="*/ 128 w 145"/>
                    <a:gd name="T25" fmla="*/ 34 h 64"/>
                    <a:gd name="T26" fmla="*/ 134 w 145"/>
                    <a:gd name="T27" fmla="*/ 40 h 64"/>
                    <a:gd name="T28" fmla="*/ 141 w 145"/>
                    <a:gd name="T29" fmla="*/ 40 h 64"/>
                    <a:gd name="T30" fmla="*/ 145 w 145"/>
                    <a:gd name="T31" fmla="*/ 49 h 64"/>
                    <a:gd name="T32" fmla="*/ 132 w 145"/>
                    <a:gd name="T33" fmla="*/ 51 h 64"/>
                    <a:gd name="T34" fmla="*/ 122 w 145"/>
                    <a:gd name="T35" fmla="*/ 57 h 64"/>
                    <a:gd name="T36" fmla="*/ 107 w 145"/>
                    <a:gd name="T37" fmla="*/ 61 h 64"/>
                    <a:gd name="T38" fmla="*/ 101 w 145"/>
                    <a:gd name="T39" fmla="*/ 59 h 64"/>
                    <a:gd name="T40" fmla="*/ 86 w 145"/>
                    <a:gd name="T41" fmla="*/ 59 h 64"/>
                    <a:gd name="T42" fmla="*/ 77 w 145"/>
                    <a:gd name="T43" fmla="*/ 59 h 64"/>
                    <a:gd name="T44" fmla="*/ 67 w 145"/>
                    <a:gd name="T45" fmla="*/ 55 h 64"/>
                    <a:gd name="T46" fmla="*/ 56 w 145"/>
                    <a:gd name="T47" fmla="*/ 53 h 64"/>
                    <a:gd name="T48" fmla="*/ 52 w 145"/>
                    <a:gd name="T49" fmla="*/ 59 h 64"/>
                    <a:gd name="T50" fmla="*/ 46 w 145"/>
                    <a:gd name="T51" fmla="*/ 61 h 64"/>
                    <a:gd name="T52" fmla="*/ 35 w 145"/>
                    <a:gd name="T53" fmla="*/ 59 h 64"/>
                    <a:gd name="T54" fmla="*/ 31 w 145"/>
                    <a:gd name="T55" fmla="*/ 57 h 64"/>
                    <a:gd name="T56" fmla="*/ 21 w 145"/>
                    <a:gd name="T57" fmla="*/ 47 h 64"/>
                    <a:gd name="T58" fmla="*/ 10 w 145"/>
                    <a:gd name="T59" fmla="*/ 40 h 64"/>
                    <a:gd name="T60" fmla="*/ 8 w 145"/>
                    <a:gd name="T61" fmla="*/ 32 h 64"/>
                    <a:gd name="T62" fmla="*/ 0 w 145"/>
                    <a:gd name="T63" fmla="*/ 21 h 64"/>
                    <a:gd name="T64" fmla="*/ 0 w 145"/>
                    <a:gd name="T65" fmla="*/ 17 h 64"/>
                    <a:gd name="T66" fmla="*/ 6 w 145"/>
                    <a:gd name="T67" fmla="*/ 21 h 64"/>
                    <a:gd name="T68" fmla="*/ 16 w 145"/>
                    <a:gd name="T69" fmla="*/ 15 h 64"/>
                    <a:gd name="T70" fmla="*/ 25 w 145"/>
                    <a:gd name="T71" fmla="*/ 9 h 64"/>
                    <a:gd name="T72" fmla="*/ 33 w 145"/>
                    <a:gd name="T73" fmla="*/ 7 h 64"/>
                    <a:gd name="T74" fmla="*/ 40 w 145"/>
                    <a:gd name="T75" fmla="*/ 4 h 64"/>
                    <a:gd name="T76" fmla="*/ 46 w 145"/>
                    <a:gd name="T77" fmla="*/ 2 h 64"/>
                    <a:gd name="T78" fmla="*/ 50 w 145"/>
                    <a:gd name="T79"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64">
                      <a:moveTo>
                        <a:pt x="52" y="0"/>
                      </a:moveTo>
                      <a:lnTo>
                        <a:pt x="52" y="4"/>
                      </a:lnTo>
                      <a:lnTo>
                        <a:pt x="54" y="2"/>
                      </a:lnTo>
                      <a:lnTo>
                        <a:pt x="59" y="2"/>
                      </a:lnTo>
                      <a:lnTo>
                        <a:pt x="61" y="2"/>
                      </a:lnTo>
                      <a:lnTo>
                        <a:pt x="69" y="2"/>
                      </a:lnTo>
                      <a:lnTo>
                        <a:pt x="69" y="4"/>
                      </a:lnTo>
                      <a:lnTo>
                        <a:pt x="71" y="9"/>
                      </a:lnTo>
                      <a:lnTo>
                        <a:pt x="75" y="9"/>
                      </a:lnTo>
                      <a:lnTo>
                        <a:pt x="77" y="11"/>
                      </a:lnTo>
                      <a:lnTo>
                        <a:pt x="75" y="15"/>
                      </a:lnTo>
                      <a:lnTo>
                        <a:pt x="77" y="17"/>
                      </a:lnTo>
                      <a:lnTo>
                        <a:pt x="80" y="19"/>
                      </a:lnTo>
                      <a:lnTo>
                        <a:pt x="80" y="23"/>
                      </a:lnTo>
                      <a:lnTo>
                        <a:pt x="82" y="23"/>
                      </a:lnTo>
                      <a:lnTo>
                        <a:pt x="84" y="21"/>
                      </a:lnTo>
                      <a:lnTo>
                        <a:pt x="86" y="21"/>
                      </a:lnTo>
                      <a:lnTo>
                        <a:pt x="82" y="15"/>
                      </a:lnTo>
                      <a:lnTo>
                        <a:pt x="84" y="15"/>
                      </a:lnTo>
                      <a:lnTo>
                        <a:pt x="92" y="19"/>
                      </a:lnTo>
                      <a:lnTo>
                        <a:pt x="99" y="19"/>
                      </a:lnTo>
                      <a:lnTo>
                        <a:pt x="96" y="21"/>
                      </a:lnTo>
                      <a:lnTo>
                        <a:pt x="101" y="26"/>
                      </a:lnTo>
                      <a:lnTo>
                        <a:pt x="109" y="23"/>
                      </a:lnTo>
                      <a:lnTo>
                        <a:pt x="115" y="26"/>
                      </a:lnTo>
                      <a:lnTo>
                        <a:pt x="128" y="34"/>
                      </a:lnTo>
                      <a:lnTo>
                        <a:pt x="130" y="40"/>
                      </a:lnTo>
                      <a:lnTo>
                        <a:pt x="134" y="40"/>
                      </a:lnTo>
                      <a:lnTo>
                        <a:pt x="137" y="38"/>
                      </a:lnTo>
                      <a:lnTo>
                        <a:pt x="141" y="40"/>
                      </a:lnTo>
                      <a:lnTo>
                        <a:pt x="145" y="42"/>
                      </a:lnTo>
                      <a:lnTo>
                        <a:pt x="145" y="49"/>
                      </a:lnTo>
                      <a:lnTo>
                        <a:pt x="137" y="47"/>
                      </a:lnTo>
                      <a:lnTo>
                        <a:pt x="132" y="51"/>
                      </a:lnTo>
                      <a:lnTo>
                        <a:pt x="126" y="51"/>
                      </a:lnTo>
                      <a:lnTo>
                        <a:pt x="122" y="57"/>
                      </a:lnTo>
                      <a:lnTo>
                        <a:pt x="113" y="57"/>
                      </a:lnTo>
                      <a:lnTo>
                        <a:pt x="107" y="61"/>
                      </a:lnTo>
                      <a:lnTo>
                        <a:pt x="105" y="59"/>
                      </a:lnTo>
                      <a:lnTo>
                        <a:pt x="101" y="59"/>
                      </a:lnTo>
                      <a:lnTo>
                        <a:pt x="94" y="61"/>
                      </a:lnTo>
                      <a:lnTo>
                        <a:pt x="86" y="59"/>
                      </a:lnTo>
                      <a:lnTo>
                        <a:pt x="84" y="57"/>
                      </a:lnTo>
                      <a:lnTo>
                        <a:pt x="77" y="59"/>
                      </a:lnTo>
                      <a:lnTo>
                        <a:pt x="71" y="59"/>
                      </a:lnTo>
                      <a:lnTo>
                        <a:pt x="67" y="55"/>
                      </a:lnTo>
                      <a:lnTo>
                        <a:pt x="61" y="55"/>
                      </a:lnTo>
                      <a:lnTo>
                        <a:pt x="56" y="53"/>
                      </a:lnTo>
                      <a:lnTo>
                        <a:pt x="54" y="57"/>
                      </a:lnTo>
                      <a:lnTo>
                        <a:pt x="52" y="59"/>
                      </a:lnTo>
                      <a:lnTo>
                        <a:pt x="52" y="61"/>
                      </a:lnTo>
                      <a:lnTo>
                        <a:pt x="46" y="61"/>
                      </a:lnTo>
                      <a:lnTo>
                        <a:pt x="44" y="64"/>
                      </a:lnTo>
                      <a:lnTo>
                        <a:pt x="35" y="59"/>
                      </a:lnTo>
                      <a:lnTo>
                        <a:pt x="31" y="59"/>
                      </a:lnTo>
                      <a:lnTo>
                        <a:pt x="31" y="57"/>
                      </a:lnTo>
                      <a:lnTo>
                        <a:pt x="25" y="49"/>
                      </a:lnTo>
                      <a:lnTo>
                        <a:pt x="21" y="47"/>
                      </a:lnTo>
                      <a:lnTo>
                        <a:pt x="12" y="42"/>
                      </a:lnTo>
                      <a:lnTo>
                        <a:pt x="10" y="40"/>
                      </a:lnTo>
                      <a:lnTo>
                        <a:pt x="8" y="36"/>
                      </a:lnTo>
                      <a:lnTo>
                        <a:pt x="8" y="32"/>
                      </a:lnTo>
                      <a:lnTo>
                        <a:pt x="4" y="26"/>
                      </a:lnTo>
                      <a:lnTo>
                        <a:pt x="0" y="21"/>
                      </a:lnTo>
                      <a:lnTo>
                        <a:pt x="0" y="19"/>
                      </a:lnTo>
                      <a:lnTo>
                        <a:pt x="0" y="17"/>
                      </a:lnTo>
                      <a:lnTo>
                        <a:pt x="2" y="19"/>
                      </a:lnTo>
                      <a:lnTo>
                        <a:pt x="6" y="21"/>
                      </a:lnTo>
                      <a:lnTo>
                        <a:pt x="12" y="15"/>
                      </a:lnTo>
                      <a:lnTo>
                        <a:pt x="16" y="15"/>
                      </a:lnTo>
                      <a:lnTo>
                        <a:pt x="21" y="9"/>
                      </a:lnTo>
                      <a:lnTo>
                        <a:pt x="25" y="9"/>
                      </a:lnTo>
                      <a:lnTo>
                        <a:pt x="27" y="7"/>
                      </a:lnTo>
                      <a:lnTo>
                        <a:pt x="33" y="7"/>
                      </a:lnTo>
                      <a:lnTo>
                        <a:pt x="35" y="7"/>
                      </a:lnTo>
                      <a:lnTo>
                        <a:pt x="40" y="4"/>
                      </a:lnTo>
                      <a:lnTo>
                        <a:pt x="40" y="0"/>
                      </a:lnTo>
                      <a:lnTo>
                        <a:pt x="46" y="2"/>
                      </a:lnTo>
                      <a:lnTo>
                        <a:pt x="48" y="0"/>
                      </a:lnTo>
                      <a:lnTo>
                        <a:pt x="50" y="2"/>
                      </a:lnTo>
                      <a:lnTo>
                        <a:pt x="52" y="0"/>
                      </a:lnTo>
                      <a:close/>
                    </a:path>
                  </a:pathLst>
                </a:custGeom>
                <a:solidFill>
                  <a:srgbClr val="BFBFBF"/>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2" name="Freeform 68">
                  <a:extLst>
                    <a:ext uri="{FF2B5EF4-FFF2-40B4-BE49-F238E27FC236}">
                      <a16:creationId xmlns:a16="http://schemas.microsoft.com/office/drawing/2014/main" id="{60631878-1FAF-46E7-8448-F8483F6586AE}"/>
                    </a:ext>
                  </a:extLst>
                </p:cNvPr>
                <p:cNvSpPr>
                  <a:spLocks/>
                </p:cNvSpPr>
                <p:nvPr/>
              </p:nvSpPr>
              <p:spPr bwMode="auto">
                <a:xfrm>
                  <a:off x="4666454" y="3152734"/>
                  <a:ext cx="229249" cy="273441"/>
                </a:xfrm>
                <a:custGeom>
                  <a:avLst/>
                  <a:gdLst>
                    <a:gd name="T0" fmla="*/ 61 w 166"/>
                    <a:gd name="T1" fmla="*/ 2 h 198"/>
                    <a:gd name="T2" fmla="*/ 71 w 166"/>
                    <a:gd name="T3" fmla="*/ 10 h 198"/>
                    <a:gd name="T4" fmla="*/ 73 w 166"/>
                    <a:gd name="T5" fmla="*/ 19 h 198"/>
                    <a:gd name="T6" fmla="*/ 82 w 166"/>
                    <a:gd name="T7" fmla="*/ 17 h 198"/>
                    <a:gd name="T8" fmla="*/ 92 w 166"/>
                    <a:gd name="T9" fmla="*/ 17 h 198"/>
                    <a:gd name="T10" fmla="*/ 84 w 166"/>
                    <a:gd name="T11" fmla="*/ 25 h 198"/>
                    <a:gd name="T12" fmla="*/ 95 w 166"/>
                    <a:gd name="T13" fmla="*/ 29 h 198"/>
                    <a:gd name="T14" fmla="*/ 109 w 166"/>
                    <a:gd name="T15" fmla="*/ 21 h 198"/>
                    <a:gd name="T16" fmla="*/ 116 w 166"/>
                    <a:gd name="T17" fmla="*/ 15 h 198"/>
                    <a:gd name="T18" fmla="*/ 116 w 166"/>
                    <a:gd name="T19" fmla="*/ 17 h 198"/>
                    <a:gd name="T20" fmla="*/ 124 w 166"/>
                    <a:gd name="T21" fmla="*/ 17 h 198"/>
                    <a:gd name="T22" fmla="*/ 135 w 166"/>
                    <a:gd name="T23" fmla="*/ 25 h 198"/>
                    <a:gd name="T24" fmla="*/ 145 w 166"/>
                    <a:gd name="T25" fmla="*/ 34 h 198"/>
                    <a:gd name="T26" fmla="*/ 156 w 166"/>
                    <a:gd name="T27" fmla="*/ 44 h 198"/>
                    <a:gd name="T28" fmla="*/ 156 w 166"/>
                    <a:gd name="T29" fmla="*/ 63 h 198"/>
                    <a:gd name="T30" fmla="*/ 160 w 166"/>
                    <a:gd name="T31" fmla="*/ 78 h 198"/>
                    <a:gd name="T32" fmla="*/ 166 w 166"/>
                    <a:gd name="T33" fmla="*/ 95 h 198"/>
                    <a:gd name="T34" fmla="*/ 160 w 166"/>
                    <a:gd name="T35" fmla="*/ 107 h 198"/>
                    <a:gd name="T36" fmla="*/ 147 w 166"/>
                    <a:gd name="T37" fmla="*/ 112 h 198"/>
                    <a:gd name="T38" fmla="*/ 130 w 166"/>
                    <a:gd name="T39" fmla="*/ 120 h 198"/>
                    <a:gd name="T40" fmla="*/ 114 w 166"/>
                    <a:gd name="T41" fmla="*/ 122 h 198"/>
                    <a:gd name="T42" fmla="*/ 122 w 166"/>
                    <a:gd name="T43" fmla="*/ 137 h 198"/>
                    <a:gd name="T44" fmla="*/ 135 w 166"/>
                    <a:gd name="T45" fmla="*/ 152 h 198"/>
                    <a:gd name="T46" fmla="*/ 145 w 166"/>
                    <a:gd name="T47" fmla="*/ 171 h 198"/>
                    <a:gd name="T48" fmla="*/ 130 w 166"/>
                    <a:gd name="T49" fmla="*/ 183 h 198"/>
                    <a:gd name="T50" fmla="*/ 132 w 166"/>
                    <a:gd name="T51" fmla="*/ 194 h 198"/>
                    <a:gd name="T52" fmla="*/ 118 w 166"/>
                    <a:gd name="T53" fmla="*/ 192 h 198"/>
                    <a:gd name="T54" fmla="*/ 101 w 166"/>
                    <a:gd name="T55" fmla="*/ 196 h 198"/>
                    <a:gd name="T56" fmla="*/ 86 w 166"/>
                    <a:gd name="T57" fmla="*/ 198 h 198"/>
                    <a:gd name="T58" fmla="*/ 76 w 166"/>
                    <a:gd name="T59" fmla="*/ 196 h 198"/>
                    <a:gd name="T60" fmla="*/ 63 w 166"/>
                    <a:gd name="T61" fmla="*/ 192 h 198"/>
                    <a:gd name="T62" fmla="*/ 55 w 166"/>
                    <a:gd name="T63" fmla="*/ 190 h 198"/>
                    <a:gd name="T64" fmla="*/ 46 w 166"/>
                    <a:gd name="T65" fmla="*/ 194 h 198"/>
                    <a:gd name="T66" fmla="*/ 38 w 166"/>
                    <a:gd name="T67" fmla="*/ 190 h 198"/>
                    <a:gd name="T68" fmla="*/ 38 w 166"/>
                    <a:gd name="T69" fmla="*/ 173 h 198"/>
                    <a:gd name="T70" fmla="*/ 40 w 166"/>
                    <a:gd name="T71" fmla="*/ 158 h 198"/>
                    <a:gd name="T72" fmla="*/ 25 w 166"/>
                    <a:gd name="T73" fmla="*/ 156 h 198"/>
                    <a:gd name="T74" fmla="*/ 17 w 166"/>
                    <a:gd name="T75" fmla="*/ 152 h 198"/>
                    <a:gd name="T76" fmla="*/ 10 w 166"/>
                    <a:gd name="T77" fmla="*/ 139 h 198"/>
                    <a:gd name="T78" fmla="*/ 6 w 166"/>
                    <a:gd name="T79" fmla="*/ 124 h 198"/>
                    <a:gd name="T80" fmla="*/ 2 w 166"/>
                    <a:gd name="T81" fmla="*/ 109 h 198"/>
                    <a:gd name="T82" fmla="*/ 2 w 166"/>
                    <a:gd name="T83" fmla="*/ 93 h 198"/>
                    <a:gd name="T84" fmla="*/ 19 w 166"/>
                    <a:gd name="T85" fmla="*/ 84 h 198"/>
                    <a:gd name="T86" fmla="*/ 23 w 166"/>
                    <a:gd name="T87" fmla="*/ 74 h 198"/>
                    <a:gd name="T88" fmla="*/ 17 w 166"/>
                    <a:gd name="T89" fmla="*/ 67 h 198"/>
                    <a:gd name="T90" fmla="*/ 25 w 166"/>
                    <a:gd name="T91" fmla="*/ 59 h 198"/>
                    <a:gd name="T92" fmla="*/ 27 w 166"/>
                    <a:gd name="T93" fmla="*/ 50 h 198"/>
                    <a:gd name="T94" fmla="*/ 21 w 166"/>
                    <a:gd name="T95" fmla="*/ 42 h 198"/>
                    <a:gd name="T96" fmla="*/ 38 w 166"/>
                    <a:gd name="T97" fmla="*/ 38 h 198"/>
                    <a:gd name="T98" fmla="*/ 40 w 166"/>
                    <a:gd name="T99" fmla="*/ 40 h 198"/>
                    <a:gd name="T100" fmla="*/ 44 w 166"/>
                    <a:gd name="T101" fmla="*/ 44 h 198"/>
                    <a:gd name="T102" fmla="*/ 46 w 166"/>
                    <a:gd name="T103" fmla="*/ 36 h 198"/>
                    <a:gd name="T104" fmla="*/ 59 w 166"/>
                    <a:gd name="T105" fmla="*/ 32 h 198"/>
                    <a:gd name="T106" fmla="*/ 61 w 166"/>
                    <a:gd name="T107" fmla="*/ 32 h 198"/>
                    <a:gd name="T108" fmla="*/ 57 w 166"/>
                    <a:gd name="T109" fmla="*/ 23 h 198"/>
                    <a:gd name="T110" fmla="*/ 48 w 166"/>
                    <a:gd name="T111" fmla="*/ 15 h 198"/>
                    <a:gd name="T112" fmla="*/ 50 w 166"/>
                    <a:gd name="T113" fmla="*/ 6 h 198"/>
                    <a:gd name="T114" fmla="*/ 46 w 166"/>
                    <a:gd name="T11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8">
                      <a:moveTo>
                        <a:pt x="46" y="0"/>
                      </a:moveTo>
                      <a:lnTo>
                        <a:pt x="52" y="0"/>
                      </a:lnTo>
                      <a:lnTo>
                        <a:pt x="59" y="2"/>
                      </a:lnTo>
                      <a:lnTo>
                        <a:pt x="61" y="2"/>
                      </a:lnTo>
                      <a:lnTo>
                        <a:pt x="65" y="2"/>
                      </a:lnTo>
                      <a:lnTo>
                        <a:pt x="69" y="6"/>
                      </a:lnTo>
                      <a:lnTo>
                        <a:pt x="73" y="6"/>
                      </a:lnTo>
                      <a:lnTo>
                        <a:pt x="71" y="10"/>
                      </a:lnTo>
                      <a:lnTo>
                        <a:pt x="69" y="13"/>
                      </a:lnTo>
                      <a:lnTo>
                        <a:pt x="69" y="15"/>
                      </a:lnTo>
                      <a:lnTo>
                        <a:pt x="73" y="17"/>
                      </a:lnTo>
                      <a:lnTo>
                        <a:pt x="73" y="19"/>
                      </a:lnTo>
                      <a:lnTo>
                        <a:pt x="78" y="17"/>
                      </a:lnTo>
                      <a:lnTo>
                        <a:pt x="78" y="15"/>
                      </a:lnTo>
                      <a:lnTo>
                        <a:pt x="80" y="15"/>
                      </a:lnTo>
                      <a:lnTo>
                        <a:pt x="82" y="17"/>
                      </a:lnTo>
                      <a:lnTo>
                        <a:pt x="86" y="21"/>
                      </a:lnTo>
                      <a:lnTo>
                        <a:pt x="88" y="19"/>
                      </a:lnTo>
                      <a:lnTo>
                        <a:pt x="90" y="17"/>
                      </a:lnTo>
                      <a:lnTo>
                        <a:pt x="92" y="17"/>
                      </a:lnTo>
                      <a:lnTo>
                        <a:pt x="92" y="21"/>
                      </a:lnTo>
                      <a:lnTo>
                        <a:pt x="90" y="23"/>
                      </a:lnTo>
                      <a:lnTo>
                        <a:pt x="88" y="23"/>
                      </a:lnTo>
                      <a:lnTo>
                        <a:pt x="84" y="25"/>
                      </a:lnTo>
                      <a:lnTo>
                        <a:pt x="88" y="27"/>
                      </a:lnTo>
                      <a:lnTo>
                        <a:pt x="90" y="27"/>
                      </a:lnTo>
                      <a:lnTo>
                        <a:pt x="95" y="27"/>
                      </a:lnTo>
                      <a:lnTo>
                        <a:pt x="95" y="29"/>
                      </a:lnTo>
                      <a:lnTo>
                        <a:pt x="99" y="29"/>
                      </a:lnTo>
                      <a:lnTo>
                        <a:pt x="101" y="25"/>
                      </a:lnTo>
                      <a:lnTo>
                        <a:pt x="103" y="21"/>
                      </a:lnTo>
                      <a:lnTo>
                        <a:pt x="109" y="21"/>
                      </a:lnTo>
                      <a:lnTo>
                        <a:pt x="111" y="19"/>
                      </a:lnTo>
                      <a:lnTo>
                        <a:pt x="114" y="17"/>
                      </a:lnTo>
                      <a:lnTo>
                        <a:pt x="116" y="15"/>
                      </a:lnTo>
                      <a:lnTo>
                        <a:pt x="116" y="15"/>
                      </a:lnTo>
                      <a:lnTo>
                        <a:pt x="122" y="15"/>
                      </a:lnTo>
                      <a:lnTo>
                        <a:pt x="118" y="17"/>
                      </a:lnTo>
                      <a:lnTo>
                        <a:pt x="116" y="17"/>
                      </a:lnTo>
                      <a:lnTo>
                        <a:pt x="116" y="17"/>
                      </a:lnTo>
                      <a:lnTo>
                        <a:pt x="114" y="19"/>
                      </a:lnTo>
                      <a:lnTo>
                        <a:pt x="116" y="21"/>
                      </a:lnTo>
                      <a:lnTo>
                        <a:pt x="120" y="19"/>
                      </a:lnTo>
                      <a:lnTo>
                        <a:pt x="124" y="17"/>
                      </a:lnTo>
                      <a:lnTo>
                        <a:pt x="126" y="17"/>
                      </a:lnTo>
                      <a:lnTo>
                        <a:pt x="126" y="19"/>
                      </a:lnTo>
                      <a:lnTo>
                        <a:pt x="130" y="19"/>
                      </a:lnTo>
                      <a:lnTo>
                        <a:pt x="135" y="25"/>
                      </a:lnTo>
                      <a:lnTo>
                        <a:pt x="139" y="23"/>
                      </a:lnTo>
                      <a:lnTo>
                        <a:pt x="141" y="27"/>
                      </a:lnTo>
                      <a:lnTo>
                        <a:pt x="141" y="32"/>
                      </a:lnTo>
                      <a:lnTo>
                        <a:pt x="145" y="34"/>
                      </a:lnTo>
                      <a:lnTo>
                        <a:pt x="147" y="34"/>
                      </a:lnTo>
                      <a:lnTo>
                        <a:pt x="149" y="36"/>
                      </a:lnTo>
                      <a:lnTo>
                        <a:pt x="154" y="36"/>
                      </a:lnTo>
                      <a:lnTo>
                        <a:pt x="156" y="44"/>
                      </a:lnTo>
                      <a:lnTo>
                        <a:pt x="156" y="50"/>
                      </a:lnTo>
                      <a:lnTo>
                        <a:pt x="149" y="53"/>
                      </a:lnTo>
                      <a:lnTo>
                        <a:pt x="149" y="57"/>
                      </a:lnTo>
                      <a:lnTo>
                        <a:pt x="156" y="63"/>
                      </a:lnTo>
                      <a:lnTo>
                        <a:pt x="156" y="67"/>
                      </a:lnTo>
                      <a:lnTo>
                        <a:pt x="158" y="72"/>
                      </a:lnTo>
                      <a:lnTo>
                        <a:pt x="158" y="74"/>
                      </a:lnTo>
                      <a:lnTo>
                        <a:pt x="160" y="78"/>
                      </a:lnTo>
                      <a:lnTo>
                        <a:pt x="158" y="82"/>
                      </a:lnTo>
                      <a:lnTo>
                        <a:pt x="162" y="88"/>
                      </a:lnTo>
                      <a:lnTo>
                        <a:pt x="164" y="91"/>
                      </a:lnTo>
                      <a:lnTo>
                        <a:pt x="166" y="95"/>
                      </a:lnTo>
                      <a:lnTo>
                        <a:pt x="166" y="105"/>
                      </a:lnTo>
                      <a:lnTo>
                        <a:pt x="164" y="107"/>
                      </a:lnTo>
                      <a:lnTo>
                        <a:pt x="162" y="105"/>
                      </a:lnTo>
                      <a:lnTo>
                        <a:pt x="160" y="107"/>
                      </a:lnTo>
                      <a:lnTo>
                        <a:pt x="154" y="105"/>
                      </a:lnTo>
                      <a:lnTo>
                        <a:pt x="154" y="109"/>
                      </a:lnTo>
                      <a:lnTo>
                        <a:pt x="149" y="112"/>
                      </a:lnTo>
                      <a:lnTo>
                        <a:pt x="147" y="112"/>
                      </a:lnTo>
                      <a:lnTo>
                        <a:pt x="141" y="112"/>
                      </a:lnTo>
                      <a:lnTo>
                        <a:pt x="139" y="114"/>
                      </a:lnTo>
                      <a:lnTo>
                        <a:pt x="135" y="114"/>
                      </a:lnTo>
                      <a:lnTo>
                        <a:pt x="130" y="120"/>
                      </a:lnTo>
                      <a:lnTo>
                        <a:pt x="126" y="120"/>
                      </a:lnTo>
                      <a:lnTo>
                        <a:pt x="120" y="126"/>
                      </a:lnTo>
                      <a:lnTo>
                        <a:pt x="116" y="124"/>
                      </a:lnTo>
                      <a:lnTo>
                        <a:pt x="114" y="122"/>
                      </a:lnTo>
                      <a:lnTo>
                        <a:pt x="114" y="124"/>
                      </a:lnTo>
                      <a:lnTo>
                        <a:pt x="114" y="126"/>
                      </a:lnTo>
                      <a:lnTo>
                        <a:pt x="118" y="131"/>
                      </a:lnTo>
                      <a:lnTo>
                        <a:pt x="122" y="137"/>
                      </a:lnTo>
                      <a:lnTo>
                        <a:pt x="122" y="141"/>
                      </a:lnTo>
                      <a:lnTo>
                        <a:pt x="124" y="145"/>
                      </a:lnTo>
                      <a:lnTo>
                        <a:pt x="126" y="147"/>
                      </a:lnTo>
                      <a:lnTo>
                        <a:pt x="135" y="152"/>
                      </a:lnTo>
                      <a:lnTo>
                        <a:pt x="139" y="154"/>
                      </a:lnTo>
                      <a:lnTo>
                        <a:pt x="145" y="162"/>
                      </a:lnTo>
                      <a:lnTo>
                        <a:pt x="145" y="166"/>
                      </a:lnTo>
                      <a:lnTo>
                        <a:pt x="145" y="171"/>
                      </a:lnTo>
                      <a:lnTo>
                        <a:pt x="143" y="171"/>
                      </a:lnTo>
                      <a:lnTo>
                        <a:pt x="141" y="175"/>
                      </a:lnTo>
                      <a:lnTo>
                        <a:pt x="135" y="177"/>
                      </a:lnTo>
                      <a:lnTo>
                        <a:pt x="130" y="183"/>
                      </a:lnTo>
                      <a:lnTo>
                        <a:pt x="130" y="185"/>
                      </a:lnTo>
                      <a:lnTo>
                        <a:pt x="135" y="190"/>
                      </a:lnTo>
                      <a:lnTo>
                        <a:pt x="135" y="192"/>
                      </a:lnTo>
                      <a:lnTo>
                        <a:pt x="132" y="194"/>
                      </a:lnTo>
                      <a:lnTo>
                        <a:pt x="128" y="192"/>
                      </a:lnTo>
                      <a:lnTo>
                        <a:pt x="124" y="192"/>
                      </a:lnTo>
                      <a:lnTo>
                        <a:pt x="120" y="192"/>
                      </a:lnTo>
                      <a:lnTo>
                        <a:pt x="118" y="192"/>
                      </a:lnTo>
                      <a:lnTo>
                        <a:pt x="111" y="196"/>
                      </a:lnTo>
                      <a:lnTo>
                        <a:pt x="107" y="196"/>
                      </a:lnTo>
                      <a:lnTo>
                        <a:pt x="103" y="196"/>
                      </a:lnTo>
                      <a:lnTo>
                        <a:pt x="101" y="196"/>
                      </a:lnTo>
                      <a:lnTo>
                        <a:pt x="97" y="194"/>
                      </a:lnTo>
                      <a:lnTo>
                        <a:pt x="92" y="194"/>
                      </a:lnTo>
                      <a:lnTo>
                        <a:pt x="86" y="194"/>
                      </a:lnTo>
                      <a:lnTo>
                        <a:pt x="86" y="198"/>
                      </a:lnTo>
                      <a:lnTo>
                        <a:pt x="86" y="198"/>
                      </a:lnTo>
                      <a:lnTo>
                        <a:pt x="82" y="198"/>
                      </a:lnTo>
                      <a:lnTo>
                        <a:pt x="78" y="194"/>
                      </a:lnTo>
                      <a:lnTo>
                        <a:pt x="76" y="196"/>
                      </a:lnTo>
                      <a:lnTo>
                        <a:pt x="71" y="198"/>
                      </a:lnTo>
                      <a:lnTo>
                        <a:pt x="71" y="198"/>
                      </a:lnTo>
                      <a:lnTo>
                        <a:pt x="69" y="196"/>
                      </a:lnTo>
                      <a:lnTo>
                        <a:pt x="63" y="192"/>
                      </a:lnTo>
                      <a:lnTo>
                        <a:pt x="61" y="192"/>
                      </a:lnTo>
                      <a:lnTo>
                        <a:pt x="59" y="194"/>
                      </a:lnTo>
                      <a:lnTo>
                        <a:pt x="57" y="192"/>
                      </a:lnTo>
                      <a:lnTo>
                        <a:pt x="55" y="190"/>
                      </a:lnTo>
                      <a:lnTo>
                        <a:pt x="50" y="190"/>
                      </a:lnTo>
                      <a:lnTo>
                        <a:pt x="52" y="192"/>
                      </a:lnTo>
                      <a:lnTo>
                        <a:pt x="50" y="196"/>
                      </a:lnTo>
                      <a:lnTo>
                        <a:pt x="46" y="194"/>
                      </a:lnTo>
                      <a:lnTo>
                        <a:pt x="42" y="196"/>
                      </a:lnTo>
                      <a:lnTo>
                        <a:pt x="38" y="194"/>
                      </a:lnTo>
                      <a:lnTo>
                        <a:pt x="38" y="194"/>
                      </a:lnTo>
                      <a:lnTo>
                        <a:pt x="38" y="190"/>
                      </a:lnTo>
                      <a:lnTo>
                        <a:pt x="33" y="187"/>
                      </a:lnTo>
                      <a:lnTo>
                        <a:pt x="33" y="183"/>
                      </a:lnTo>
                      <a:lnTo>
                        <a:pt x="36" y="175"/>
                      </a:lnTo>
                      <a:lnTo>
                        <a:pt x="38" y="173"/>
                      </a:lnTo>
                      <a:lnTo>
                        <a:pt x="38" y="171"/>
                      </a:lnTo>
                      <a:lnTo>
                        <a:pt x="40" y="164"/>
                      </a:lnTo>
                      <a:lnTo>
                        <a:pt x="44" y="160"/>
                      </a:lnTo>
                      <a:lnTo>
                        <a:pt x="40" y="158"/>
                      </a:lnTo>
                      <a:lnTo>
                        <a:pt x="38" y="158"/>
                      </a:lnTo>
                      <a:lnTo>
                        <a:pt x="31" y="154"/>
                      </a:lnTo>
                      <a:lnTo>
                        <a:pt x="29" y="156"/>
                      </a:lnTo>
                      <a:lnTo>
                        <a:pt x="25" y="156"/>
                      </a:lnTo>
                      <a:lnTo>
                        <a:pt x="23" y="156"/>
                      </a:lnTo>
                      <a:lnTo>
                        <a:pt x="19" y="156"/>
                      </a:lnTo>
                      <a:lnTo>
                        <a:pt x="17" y="154"/>
                      </a:lnTo>
                      <a:lnTo>
                        <a:pt x="17" y="152"/>
                      </a:lnTo>
                      <a:lnTo>
                        <a:pt x="12" y="147"/>
                      </a:lnTo>
                      <a:lnTo>
                        <a:pt x="12" y="147"/>
                      </a:lnTo>
                      <a:lnTo>
                        <a:pt x="12" y="141"/>
                      </a:lnTo>
                      <a:lnTo>
                        <a:pt x="10" y="139"/>
                      </a:lnTo>
                      <a:lnTo>
                        <a:pt x="8" y="135"/>
                      </a:lnTo>
                      <a:lnTo>
                        <a:pt x="4" y="131"/>
                      </a:lnTo>
                      <a:lnTo>
                        <a:pt x="4" y="131"/>
                      </a:lnTo>
                      <a:lnTo>
                        <a:pt x="6" y="124"/>
                      </a:lnTo>
                      <a:lnTo>
                        <a:pt x="4" y="120"/>
                      </a:lnTo>
                      <a:lnTo>
                        <a:pt x="4" y="118"/>
                      </a:lnTo>
                      <a:lnTo>
                        <a:pt x="0" y="112"/>
                      </a:lnTo>
                      <a:lnTo>
                        <a:pt x="2" y="109"/>
                      </a:lnTo>
                      <a:lnTo>
                        <a:pt x="2" y="109"/>
                      </a:lnTo>
                      <a:lnTo>
                        <a:pt x="2" y="105"/>
                      </a:lnTo>
                      <a:lnTo>
                        <a:pt x="4" y="97"/>
                      </a:lnTo>
                      <a:lnTo>
                        <a:pt x="2" y="93"/>
                      </a:lnTo>
                      <a:lnTo>
                        <a:pt x="6" y="88"/>
                      </a:lnTo>
                      <a:lnTo>
                        <a:pt x="8" y="84"/>
                      </a:lnTo>
                      <a:lnTo>
                        <a:pt x="12" y="84"/>
                      </a:lnTo>
                      <a:lnTo>
                        <a:pt x="19" y="84"/>
                      </a:lnTo>
                      <a:lnTo>
                        <a:pt x="21" y="82"/>
                      </a:lnTo>
                      <a:lnTo>
                        <a:pt x="19" y="80"/>
                      </a:lnTo>
                      <a:lnTo>
                        <a:pt x="21" y="78"/>
                      </a:lnTo>
                      <a:lnTo>
                        <a:pt x="23" y="74"/>
                      </a:lnTo>
                      <a:lnTo>
                        <a:pt x="23" y="72"/>
                      </a:lnTo>
                      <a:lnTo>
                        <a:pt x="21" y="69"/>
                      </a:lnTo>
                      <a:lnTo>
                        <a:pt x="17" y="69"/>
                      </a:lnTo>
                      <a:lnTo>
                        <a:pt x="17" y="67"/>
                      </a:lnTo>
                      <a:lnTo>
                        <a:pt x="17" y="63"/>
                      </a:lnTo>
                      <a:lnTo>
                        <a:pt x="21" y="65"/>
                      </a:lnTo>
                      <a:lnTo>
                        <a:pt x="25" y="63"/>
                      </a:lnTo>
                      <a:lnTo>
                        <a:pt x="25" y="59"/>
                      </a:lnTo>
                      <a:lnTo>
                        <a:pt x="25" y="55"/>
                      </a:lnTo>
                      <a:lnTo>
                        <a:pt x="25" y="53"/>
                      </a:lnTo>
                      <a:lnTo>
                        <a:pt x="27" y="50"/>
                      </a:lnTo>
                      <a:lnTo>
                        <a:pt x="27" y="50"/>
                      </a:lnTo>
                      <a:lnTo>
                        <a:pt x="27" y="50"/>
                      </a:lnTo>
                      <a:lnTo>
                        <a:pt x="27" y="46"/>
                      </a:lnTo>
                      <a:lnTo>
                        <a:pt x="23" y="46"/>
                      </a:lnTo>
                      <a:lnTo>
                        <a:pt x="21" y="42"/>
                      </a:lnTo>
                      <a:lnTo>
                        <a:pt x="21" y="38"/>
                      </a:lnTo>
                      <a:lnTo>
                        <a:pt x="29" y="36"/>
                      </a:lnTo>
                      <a:lnTo>
                        <a:pt x="33" y="36"/>
                      </a:lnTo>
                      <a:lnTo>
                        <a:pt x="38" y="38"/>
                      </a:lnTo>
                      <a:lnTo>
                        <a:pt x="38" y="42"/>
                      </a:lnTo>
                      <a:lnTo>
                        <a:pt x="40" y="46"/>
                      </a:lnTo>
                      <a:lnTo>
                        <a:pt x="42" y="44"/>
                      </a:lnTo>
                      <a:lnTo>
                        <a:pt x="40" y="40"/>
                      </a:lnTo>
                      <a:lnTo>
                        <a:pt x="40" y="38"/>
                      </a:lnTo>
                      <a:lnTo>
                        <a:pt x="42" y="38"/>
                      </a:lnTo>
                      <a:lnTo>
                        <a:pt x="46" y="40"/>
                      </a:lnTo>
                      <a:lnTo>
                        <a:pt x="44" y="44"/>
                      </a:lnTo>
                      <a:lnTo>
                        <a:pt x="50" y="48"/>
                      </a:lnTo>
                      <a:lnTo>
                        <a:pt x="48" y="46"/>
                      </a:lnTo>
                      <a:lnTo>
                        <a:pt x="48" y="40"/>
                      </a:lnTo>
                      <a:lnTo>
                        <a:pt x="46" y="36"/>
                      </a:lnTo>
                      <a:lnTo>
                        <a:pt x="48" y="34"/>
                      </a:lnTo>
                      <a:lnTo>
                        <a:pt x="52" y="32"/>
                      </a:lnTo>
                      <a:lnTo>
                        <a:pt x="55" y="34"/>
                      </a:lnTo>
                      <a:lnTo>
                        <a:pt x="59" y="32"/>
                      </a:lnTo>
                      <a:lnTo>
                        <a:pt x="65" y="40"/>
                      </a:lnTo>
                      <a:lnTo>
                        <a:pt x="73" y="40"/>
                      </a:lnTo>
                      <a:lnTo>
                        <a:pt x="67" y="38"/>
                      </a:lnTo>
                      <a:lnTo>
                        <a:pt x="61" y="32"/>
                      </a:lnTo>
                      <a:lnTo>
                        <a:pt x="55" y="29"/>
                      </a:lnTo>
                      <a:lnTo>
                        <a:pt x="52" y="29"/>
                      </a:lnTo>
                      <a:lnTo>
                        <a:pt x="52" y="25"/>
                      </a:lnTo>
                      <a:lnTo>
                        <a:pt x="57" y="23"/>
                      </a:lnTo>
                      <a:lnTo>
                        <a:pt x="52" y="21"/>
                      </a:lnTo>
                      <a:lnTo>
                        <a:pt x="52" y="17"/>
                      </a:lnTo>
                      <a:lnTo>
                        <a:pt x="48" y="19"/>
                      </a:lnTo>
                      <a:lnTo>
                        <a:pt x="48" y="15"/>
                      </a:lnTo>
                      <a:lnTo>
                        <a:pt x="52" y="15"/>
                      </a:lnTo>
                      <a:lnTo>
                        <a:pt x="55" y="13"/>
                      </a:lnTo>
                      <a:lnTo>
                        <a:pt x="50" y="8"/>
                      </a:lnTo>
                      <a:lnTo>
                        <a:pt x="50" y="6"/>
                      </a:lnTo>
                      <a:lnTo>
                        <a:pt x="48" y="6"/>
                      </a:lnTo>
                      <a:lnTo>
                        <a:pt x="46" y="4"/>
                      </a:lnTo>
                      <a:lnTo>
                        <a:pt x="46" y="2"/>
                      </a:lnTo>
                      <a:lnTo>
                        <a:pt x="46" y="0"/>
                      </a:lnTo>
                      <a:close/>
                    </a:path>
                  </a:pathLst>
                </a:custGeom>
                <a:solidFill>
                  <a:srgbClr val="A3DCD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3" name="Freeform 69">
                  <a:extLst>
                    <a:ext uri="{FF2B5EF4-FFF2-40B4-BE49-F238E27FC236}">
                      <a16:creationId xmlns:a16="http://schemas.microsoft.com/office/drawing/2014/main" id="{33449DC0-2E91-4D70-A4FE-F1A16397E09F}"/>
                    </a:ext>
                  </a:extLst>
                </p:cNvPr>
                <p:cNvSpPr>
                  <a:spLocks/>
                </p:cNvSpPr>
                <p:nvPr/>
              </p:nvSpPr>
              <p:spPr bwMode="auto">
                <a:xfrm>
                  <a:off x="4764506" y="3431699"/>
                  <a:ext cx="6906" cy="5524"/>
                </a:xfrm>
                <a:custGeom>
                  <a:avLst/>
                  <a:gdLst>
                    <a:gd name="T0" fmla="*/ 2 w 5"/>
                    <a:gd name="T1" fmla="*/ 0 h 4"/>
                    <a:gd name="T2" fmla="*/ 5 w 5"/>
                    <a:gd name="T3" fmla="*/ 2 h 4"/>
                    <a:gd name="T4" fmla="*/ 5 w 5"/>
                    <a:gd name="T5" fmla="*/ 4 h 4"/>
                    <a:gd name="T6" fmla="*/ 2 w 5"/>
                    <a:gd name="T7" fmla="*/ 4 h 4"/>
                    <a:gd name="T8" fmla="*/ 0 w 5"/>
                    <a:gd name="T9" fmla="*/ 2 h 4"/>
                    <a:gd name="T10" fmla="*/ 2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lnTo>
                        <a:pt x="5" y="2"/>
                      </a:lnTo>
                      <a:lnTo>
                        <a:pt x="5" y="4"/>
                      </a:lnTo>
                      <a:lnTo>
                        <a:pt x="2" y="4"/>
                      </a:lnTo>
                      <a:lnTo>
                        <a:pt x="0" y="2"/>
                      </a:lnTo>
                      <a:lnTo>
                        <a:pt x="2" y="0"/>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4" name="Freeform 70">
                  <a:extLst>
                    <a:ext uri="{FF2B5EF4-FFF2-40B4-BE49-F238E27FC236}">
                      <a16:creationId xmlns:a16="http://schemas.microsoft.com/office/drawing/2014/main" id="{399EF304-0A56-46F6-921E-6781A3FFEC77}"/>
                    </a:ext>
                  </a:extLst>
                </p:cNvPr>
                <p:cNvSpPr>
                  <a:spLocks/>
                </p:cNvSpPr>
                <p:nvPr/>
              </p:nvSpPr>
              <p:spPr bwMode="auto">
                <a:xfrm>
                  <a:off x="4671978" y="3415127"/>
                  <a:ext cx="125673" cy="69051"/>
                </a:xfrm>
                <a:custGeom>
                  <a:avLst/>
                  <a:gdLst>
                    <a:gd name="T0" fmla="*/ 38 w 91"/>
                    <a:gd name="T1" fmla="*/ 6 h 50"/>
                    <a:gd name="T2" fmla="*/ 46 w 91"/>
                    <a:gd name="T3" fmla="*/ 6 h 50"/>
                    <a:gd name="T4" fmla="*/ 46 w 91"/>
                    <a:gd name="T5" fmla="*/ 0 h 50"/>
                    <a:gd name="T6" fmla="*/ 53 w 91"/>
                    <a:gd name="T7" fmla="*/ 2 h 50"/>
                    <a:gd name="T8" fmla="*/ 57 w 91"/>
                    <a:gd name="T9" fmla="*/ 2 h 50"/>
                    <a:gd name="T10" fmla="*/ 65 w 91"/>
                    <a:gd name="T11" fmla="*/ 6 h 50"/>
                    <a:gd name="T12" fmla="*/ 69 w 91"/>
                    <a:gd name="T13" fmla="*/ 12 h 50"/>
                    <a:gd name="T14" fmla="*/ 69 w 91"/>
                    <a:gd name="T15" fmla="*/ 16 h 50"/>
                    <a:gd name="T16" fmla="*/ 78 w 91"/>
                    <a:gd name="T17" fmla="*/ 16 h 50"/>
                    <a:gd name="T18" fmla="*/ 84 w 91"/>
                    <a:gd name="T19" fmla="*/ 16 h 50"/>
                    <a:gd name="T20" fmla="*/ 91 w 91"/>
                    <a:gd name="T21" fmla="*/ 21 h 50"/>
                    <a:gd name="T22" fmla="*/ 88 w 91"/>
                    <a:gd name="T23" fmla="*/ 31 h 50"/>
                    <a:gd name="T24" fmla="*/ 80 w 91"/>
                    <a:gd name="T25" fmla="*/ 40 h 50"/>
                    <a:gd name="T26" fmla="*/ 72 w 91"/>
                    <a:gd name="T27" fmla="*/ 38 h 50"/>
                    <a:gd name="T28" fmla="*/ 63 w 91"/>
                    <a:gd name="T29" fmla="*/ 42 h 50"/>
                    <a:gd name="T30" fmla="*/ 57 w 91"/>
                    <a:gd name="T31" fmla="*/ 44 h 50"/>
                    <a:gd name="T32" fmla="*/ 53 w 91"/>
                    <a:gd name="T33" fmla="*/ 38 h 50"/>
                    <a:gd name="T34" fmla="*/ 40 w 91"/>
                    <a:gd name="T35" fmla="*/ 46 h 50"/>
                    <a:gd name="T36" fmla="*/ 27 w 91"/>
                    <a:gd name="T37" fmla="*/ 50 h 50"/>
                    <a:gd name="T38" fmla="*/ 21 w 91"/>
                    <a:gd name="T39" fmla="*/ 44 h 50"/>
                    <a:gd name="T40" fmla="*/ 19 w 91"/>
                    <a:gd name="T41" fmla="*/ 38 h 50"/>
                    <a:gd name="T42" fmla="*/ 10 w 91"/>
                    <a:gd name="T43" fmla="*/ 33 h 50"/>
                    <a:gd name="T44" fmla="*/ 10 w 91"/>
                    <a:gd name="T45" fmla="*/ 42 h 50"/>
                    <a:gd name="T46" fmla="*/ 0 w 91"/>
                    <a:gd name="T47" fmla="*/ 42 h 50"/>
                    <a:gd name="T48" fmla="*/ 2 w 91"/>
                    <a:gd name="T49" fmla="*/ 38 h 50"/>
                    <a:gd name="T50" fmla="*/ 4 w 91"/>
                    <a:gd name="T51" fmla="*/ 35 h 50"/>
                    <a:gd name="T52" fmla="*/ 10 w 91"/>
                    <a:gd name="T53" fmla="*/ 21 h 50"/>
                    <a:gd name="T54" fmla="*/ 17 w 91"/>
                    <a:gd name="T55" fmla="*/ 14 h 50"/>
                    <a:gd name="T56" fmla="*/ 21 w 91"/>
                    <a:gd name="T57" fmla="*/ 8 h 50"/>
                    <a:gd name="T58" fmla="*/ 19 w 91"/>
                    <a:gd name="T59" fmla="*/ 4 h 50"/>
                    <a:gd name="T60" fmla="*/ 25 w 91"/>
                    <a:gd name="T61" fmla="*/ 6 h 50"/>
                    <a:gd name="T62" fmla="*/ 34 w 91"/>
                    <a:gd name="T63"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50">
                      <a:moveTo>
                        <a:pt x="34" y="4"/>
                      </a:moveTo>
                      <a:lnTo>
                        <a:pt x="38" y="6"/>
                      </a:lnTo>
                      <a:lnTo>
                        <a:pt x="42" y="4"/>
                      </a:lnTo>
                      <a:lnTo>
                        <a:pt x="46" y="6"/>
                      </a:lnTo>
                      <a:lnTo>
                        <a:pt x="48" y="2"/>
                      </a:lnTo>
                      <a:lnTo>
                        <a:pt x="46" y="0"/>
                      </a:lnTo>
                      <a:lnTo>
                        <a:pt x="51" y="0"/>
                      </a:lnTo>
                      <a:lnTo>
                        <a:pt x="53" y="2"/>
                      </a:lnTo>
                      <a:lnTo>
                        <a:pt x="55" y="4"/>
                      </a:lnTo>
                      <a:lnTo>
                        <a:pt x="57" y="2"/>
                      </a:lnTo>
                      <a:lnTo>
                        <a:pt x="59" y="2"/>
                      </a:lnTo>
                      <a:lnTo>
                        <a:pt x="65" y="6"/>
                      </a:lnTo>
                      <a:lnTo>
                        <a:pt x="69" y="8"/>
                      </a:lnTo>
                      <a:lnTo>
                        <a:pt x="69" y="12"/>
                      </a:lnTo>
                      <a:lnTo>
                        <a:pt x="67" y="14"/>
                      </a:lnTo>
                      <a:lnTo>
                        <a:pt x="69" y="16"/>
                      </a:lnTo>
                      <a:lnTo>
                        <a:pt x="74" y="16"/>
                      </a:lnTo>
                      <a:lnTo>
                        <a:pt x="78" y="16"/>
                      </a:lnTo>
                      <a:lnTo>
                        <a:pt x="82" y="21"/>
                      </a:lnTo>
                      <a:lnTo>
                        <a:pt x="84" y="16"/>
                      </a:lnTo>
                      <a:lnTo>
                        <a:pt x="88" y="16"/>
                      </a:lnTo>
                      <a:lnTo>
                        <a:pt x="91" y="21"/>
                      </a:lnTo>
                      <a:lnTo>
                        <a:pt x="86" y="25"/>
                      </a:lnTo>
                      <a:lnTo>
                        <a:pt x="88" y="31"/>
                      </a:lnTo>
                      <a:lnTo>
                        <a:pt x="80" y="33"/>
                      </a:lnTo>
                      <a:lnTo>
                        <a:pt x="80" y="40"/>
                      </a:lnTo>
                      <a:lnTo>
                        <a:pt x="76" y="38"/>
                      </a:lnTo>
                      <a:lnTo>
                        <a:pt x="72" y="38"/>
                      </a:lnTo>
                      <a:lnTo>
                        <a:pt x="63" y="35"/>
                      </a:lnTo>
                      <a:lnTo>
                        <a:pt x="63" y="42"/>
                      </a:lnTo>
                      <a:lnTo>
                        <a:pt x="59" y="48"/>
                      </a:lnTo>
                      <a:lnTo>
                        <a:pt x="57" y="44"/>
                      </a:lnTo>
                      <a:lnTo>
                        <a:pt x="51" y="42"/>
                      </a:lnTo>
                      <a:lnTo>
                        <a:pt x="53" y="38"/>
                      </a:lnTo>
                      <a:lnTo>
                        <a:pt x="46" y="33"/>
                      </a:lnTo>
                      <a:lnTo>
                        <a:pt x="40" y="46"/>
                      </a:lnTo>
                      <a:lnTo>
                        <a:pt x="36" y="44"/>
                      </a:lnTo>
                      <a:lnTo>
                        <a:pt x="27" y="50"/>
                      </a:lnTo>
                      <a:lnTo>
                        <a:pt x="23" y="48"/>
                      </a:lnTo>
                      <a:lnTo>
                        <a:pt x="21" y="44"/>
                      </a:lnTo>
                      <a:lnTo>
                        <a:pt x="19" y="42"/>
                      </a:lnTo>
                      <a:lnTo>
                        <a:pt x="19" y="38"/>
                      </a:lnTo>
                      <a:lnTo>
                        <a:pt x="17" y="33"/>
                      </a:lnTo>
                      <a:lnTo>
                        <a:pt x="10" y="33"/>
                      </a:lnTo>
                      <a:lnTo>
                        <a:pt x="8" y="35"/>
                      </a:lnTo>
                      <a:lnTo>
                        <a:pt x="10" y="42"/>
                      </a:lnTo>
                      <a:lnTo>
                        <a:pt x="4" y="44"/>
                      </a:lnTo>
                      <a:lnTo>
                        <a:pt x="0" y="42"/>
                      </a:lnTo>
                      <a:lnTo>
                        <a:pt x="0" y="40"/>
                      </a:lnTo>
                      <a:lnTo>
                        <a:pt x="2" y="38"/>
                      </a:lnTo>
                      <a:lnTo>
                        <a:pt x="4" y="38"/>
                      </a:lnTo>
                      <a:lnTo>
                        <a:pt x="4" y="35"/>
                      </a:lnTo>
                      <a:lnTo>
                        <a:pt x="6" y="29"/>
                      </a:lnTo>
                      <a:lnTo>
                        <a:pt x="10" y="21"/>
                      </a:lnTo>
                      <a:lnTo>
                        <a:pt x="13" y="19"/>
                      </a:lnTo>
                      <a:lnTo>
                        <a:pt x="17" y="14"/>
                      </a:lnTo>
                      <a:lnTo>
                        <a:pt x="21" y="12"/>
                      </a:lnTo>
                      <a:lnTo>
                        <a:pt x="21" y="8"/>
                      </a:lnTo>
                      <a:lnTo>
                        <a:pt x="17" y="6"/>
                      </a:lnTo>
                      <a:lnTo>
                        <a:pt x="19" y="4"/>
                      </a:lnTo>
                      <a:lnTo>
                        <a:pt x="23" y="4"/>
                      </a:lnTo>
                      <a:lnTo>
                        <a:pt x="25" y="6"/>
                      </a:lnTo>
                      <a:lnTo>
                        <a:pt x="27" y="6"/>
                      </a:lnTo>
                      <a:lnTo>
                        <a:pt x="34" y="4"/>
                      </a:lnTo>
                      <a:close/>
                    </a:path>
                  </a:pathLst>
                </a:custGeom>
                <a:solidFill>
                  <a:srgbClr val="A3DCD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5" name="Freeform 71">
                  <a:extLst>
                    <a:ext uri="{FF2B5EF4-FFF2-40B4-BE49-F238E27FC236}">
                      <a16:creationId xmlns:a16="http://schemas.microsoft.com/office/drawing/2014/main" id="{70D51953-1CC7-4ACC-A20D-CE07CE98B1A1}"/>
                    </a:ext>
                  </a:extLst>
                </p:cNvPr>
                <p:cNvSpPr>
                  <a:spLocks noEditPoints="1"/>
                </p:cNvSpPr>
                <p:nvPr/>
              </p:nvSpPr>
              <p:spPr bwMode="auto">
                <a:xfrm>
                  <a:off x="4604308" y="3213499"/>
                  <a:ext cx="99433" cy="89766"/>
                </a:xfrm>
                <a:custGeom>
                  <a:avLst/>
                  <a:gdLst>
                    <a:gd name="T0" fmla="*/ 47 w 72"/>
                    <a:gd name="T1" fmla="*/ 61 h 65"/>
                    <a:gd name="T2" fmla="*/ 47 w 72"/>
                    <a:gd name="T3" fmla="*/ 49 h 65"/>
                    <a:gd name="T4" fmla="*/ 53 w 72"/>
                    <a:gd name="T5" fmla="*/ 40 h 65"/>
                    <a:gd name="T6" fmla="*/ 64 w 72"/>
                    <a:gd name="T7" fmla="*/ 40 h 65"/>
                    <a:gd name="T8" fmla="*/ 64 w 72"/>
                    <a:gd name="T9" fmla="*/ 36 h 65"/>
                    <a:gd name="T10" fmla="*/ 68 w 72"/>
                    <a:gd name="T11" fmla="*/ 30 h 65"/>
                    <a:gd name="T12" fmla="*/ 66 w 72"/>
                    <a:gd name="T13" fmla="*/ 25 h 65"/>
                    <a:gd name="T14" fmla="*/ 62 w 72"/>
                    <a:gd name="T15" fmla="*/ 23 h 65"/>
                    <a:gd name="T16" fmla="*/ 66 w 72"/>
                    <a:gd name="T17" fmla="*/ 21 h 65"/>
                    <a:gd name="T18" fmla="*/ 70 w 72"/>
                    <a:gd name="T19" fmla="*/ 15 h 65"/>
                    <a:gd name="T20" fmla="*/ 70 w 72"/>
                    <a:gd name="T21" fmla="*/ 9 h 65"/>
                    <a:gd name="T22" fmla="*/ 72 w 72"/>
                    <a:gd name="T23" fmla="*/ 6 h 65"/>
                    <a:gd name="T24" fmla="*/ 66 w 72"/>
                    <a:gd name="T25" fmla="*/ 2 h 65"/>
                    <a:gd name="T26" fmla="*/ 53 w 72"/>
                    <a:gd name="T27" fmla="*/ 0 h 65"/>
                    <a:gd name="T28" fmla="*/ 47 w 72"/>
                    <a:gd name="T29" fmla="*/ 2 h 65"/>
                    <a:gd name="T30" fmla="*/ 40 w 72"/>
                    <a:gd name="T31" fmla="*/ 4 h 65"/>
                    <a:gd name="T32" fmla="*/ 28 w 72"/>
                    <a:gd name="T33" fmla="*/ 13 h 65"/>
                    <a:gd name="T34" fmla="*/ 24 w 72"/>
                    <a:gd name="T35" fmla="*/ 13 h 65"/>
                    <a:gd name="T36" fmla="*/ 19 w 72"/>
                    <a:gd name="T37" fmla="*/ 21 h 65"/>
                    <a:gd name="T38" fmla="*/ 19 w 72"/>
                    <a:gd name="T39" fmla="*/ 30 h 65"/>
                    <a:gd name="T40" fmla="*/ 15 w 72"/>
                    <a:gd name="T41" fmla="*/ 36 h 65"/>
                    <a:gd name="T42" fmla="*/ 13 w 72"/>
                    <a:gd name="T43" fmla="*/ 40 h 65"/>
                    <a:gd name="T44" fmla="*/ 22 w 72"/>
                    <a:gd name="T45" fmla="*/ 47 h 65"/>
                    <a:gd name="T46" fmla="*/ 15 w 72"/>
                    <a:gd name="T47" fmla="*/ 49 h 65"/>
                    <a:gd name="T48" fmla="*/ 15 w 72"/>
                    <a:gd name="T49" fmla="*/ 51 h 65"/>
                    <a:gd name="T50" fmla="*/ 17 w 72"/>
                    <a:gd name="T51" fmla="*/ 53 h 65"/>
                    <a:gd name="T52" fmla="*/ 11 w 72"/>
                    <a:gd name="T53" fmla="*/ 51 h 65"/>
                    <a:gd name="T54" fmla="*/ 5 w 72"/>
                    <a:gd name="T55" fmla="*/ 51 h 65"/>
                    <a:gd name="T56" fmla="*/ 9 w 72"/>
                    <a:gd name="T57" fmla="*/ 53 h 65"/>
                    <a:gd name="T58" fmla="*/ 13 w 72"/>
                    <a:gd name="T59" fmla="*/ 55 h 65"/>
                    <a:gd name="T60" fmla="*/ 13 w 72"/>
                    <a:gd name="T61" fmla="*/ 55 h 65"/>
                    <a:gd name="T62" fmla="*/ 5 w 72"/>
                    <a:gd name="T63" fmla="*/ 55 h 65"/>
                    <a:gd name="T64" fmla="*/ 0 w 72"/>
                    <a:gd name="T65" fmla="*/ 55 h 65"/>
                    <a:gd name="T66" fmla="*/ 5 w 72"/>
                    <a:gd name="T67" fmla="*/ 59 h 65"/>
                    <a:gd name="T68" fmla="*/ 11 w 72"/>
                    <a:gd name="T69" fmla="*/ 61 h 65"/>
                    <a:gd name="T70" fmla="*/ 17 w 72"/>
                    <a:gd name="T71" fmla="*/ 57 h 65"/>
                    <a:gd name="T72" fmla="*/ 19 w 72"/>
                    <a:gd name="T73" fmla="*/ 55 h 65"/>
                    <a:gd name="T74" fmla="*/ 28 w 72"/>
                    <a:gd name="T75" fmla="*/ 53 h 65"/>
                    <a:gd name="T76" fmla="*/ 34 w 72"/>
                    <a:gd name="T77" fmla="*/ 55 h 65"/>
                    <a:gd name="T78" fmla="*/ 40 w 72"/>
                    <a:gd name="T79" fmla="*/ 57 h 65"/>
                    <a:gd name="T80" fmla="*/ 43 w 72"/>
                    <a:gd name="T81" fmla="*/ 63 h 65"/>
                    <a:gd name="T82" fmla="*/ 47 w 72"/>
                    <a:gd name="T83" fmla="*/ 65 h 65"/>
                    <a:gd name="T84" fmla="*/ 11 w 72"/>
                    <a:gd name="T85" fmla="*/ 47 h 65"/>
                    <a:gd name="T86" fmla="*/ 11 w 72"/>
                    <a:gd name="T87" fmla="*/ 49 h 65"/>
                    <a:gd name="T88" fmla="*/ 7 w 72"/>
                    <a:gd name="T89" fmla="*/ 47 h 65"/>
                    <a:gd name="T90" fmla="*/ 9 w 72"/>
                    <a:gd name="T91" fmla="*/ 44 h 65"/>
                    <a:gd name="T92" fmla="*/ 15 w 72"/>
                    <a:gd name="T93" fmla="*/ 44 h 65"/>
                    <a:gd name="T94" fmla="*/ 13 w 72"/>
                    <a:gd name="T95" fmla="*/ 47 h 65"/>
                    <a:gd name="T96" fmla="*/ 11 w 72"/>
                    <a:gd name="T97"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65">
                      <a:moveTo>
                        <a:pt x="47" y="65"/>
                      </a:moveTo>
                      <a:lnTo>
                        <a:pt x="47" y="61"/>
                      </a:lnTo>
                      <a:lnTo>
                        <a:pt x="49" y="53"/>
                      </a:lnTo>
                      <a:lnTo>
                        <a:pt x="47" y="49"/>
                      </a:lnTo>
                      <a:lnTo>
                        <a:pt x="51" y="44"/>
                      </a:lnTo>
                      <a:lnTo>
                        <a:pt x="53" y="40"/>
                      </a:lnTo>
                      <a:lnTo>
                        <a:pt x="57" y="40"/>
                      </a:lnTo>
                      <a:lnTo>
                        <a:pt x="64" y="40"/>
                      </a:lnTo>
                      <a:lnTo>
                        <a:pt x="66" y="38"/>
                      </a:lnTo>
                      <a:lnTo>
                        <a:pt x="64" y="36"/>
                      </a:lnTo>
                      <a:lnTo>
                        <a:pt x="66" y="34"/>
                      </a:lnTo>
                      <a:lnTo>
                        <a:pt x="68" y="30"/>
                      </a:lnTo>
                      <a:lnTo>
                        <a:pt x="68" y="28"/>
                      </a:lnTo>
                      <a:lnTo>
                        <a:pt x="66" y="25"/>
                      </a:lnTo>
                      <a:lnTo>
                        <a:pt x="62" y="25"/>
                      </a:lnTo>
                      <a:lnTo>
                        <a:pt x="62" y="23"/>
                      </a:lnTo>
                      <a:lnTo>
                        <a:pt x="62" y="19"/>
                      </a:lnTo>
                      <a:lnTo>
                        <a:pt x="66" y="21"/>
                      </a:lnTo>
                      <a:lnTo>
                        <a:pt x="70" y="19"/>
                      </a:lnTo>
                      <a:lnTo>
                        <a:pt x="70" y="15"/>
                      </a:lnTo>
                      <a:lnTo>
                        <a:pt x="70" y="11"/>
                      </a:lnTo>
                      <a:lnTo>
                        <a:pt x="70" y="9"/>
                      </a:lnTo>
                      <a:lnTo>
                        <a:pt x="72" y="6"/>
                      </a:lnTo>
                      <a:lnTo>
                        <a:pt x="72" y="6"/>
                      </a:lnTo>
                      <a:lnTo>
                        <a:pt x="68" y="4"/>
                      </a:lnTo>
                      <a:lnTo>
                        <a:pt x="66" y="2"/>
                      </a:lnTo>
                      <a:lnTo>
                        <a:pt x="59" y="0"/>
                      </a:lnTo>
                      <a:lnTo>
                        <a:pt x="53" y="0"/>
                      </a:lnTo>
                      <a:lnTo>
                        <a:pt x="51" y="4"/>
                      </a:lnTo>
                      <a:lnTo>
                        <a:pt x="47" y="2"/>
                      </a:lnTo>
                      <a:lnTo>
                        <a:pt x="45" y="4"/>
                      </a:lnTo>
                      <a:lnTo>
                        <a:pt x="40" y="4"/>
                      </a:lnTo>
                      <a:lnTo>
                        <a:pt x="36" y="9"/>
                      </a:lnTo>
                      <a:lnTo>
                        <a:pt x="28" y="13"/>
                      </a:lnTo>
                      <a:lnTo>
                        <a:pt x="28" y="11"/>
                      </a:lnTo>
                      <a:lnTo>
                        <a:pt x="24" y="13"/>
                      </a:lnTo>
                      <a:lnTo>
                        <a:pt x="22" y="17"/>
                      </a:lnTo>
                      <a:lnTo>
                        <a:pt x="19" y="21"/>
                      </a:lnTo>
                      <a:lnTo>
                        <a:pt x="19" y="25"/>
                      </a:lnTo>
                      <a:lnTo>
                        <a:pt x="19" y="30"/>
                      </a:lnTo>
                      <a:lnTo>
                        <a:pt x="17" y="34"/>
                      </a:lnTo>
                      <a:lnTo>
                        <a:pt x="15" y="36"/>
                      </a:lnTo>
                      <a:lnTo>
                        <a:pt x="13" y="38"/>
                      </a:lnTo>
                      <a:lnTo>
                        <a:pt x="13" y="40"/>
                      </a:lnTo>
                      <a:lnTo>
                        <a:pt x="17" y="44"/>
                      </a:lnTo>
                      <a:lnTo>
                        <a:pt x="22" y="47"/>
                      </a:lnTo>
                      <a:lnTo>
                        <a:pt x="17" y="47"/>
                      </a:lnTo>
                      <a:lnTo>
                        <a:pt x="15" y="49"/>
                      </a:lnTo>
                      <a:lnTo>
                        <a:pt x="13" y="49"/>
                      </a:lnTo>
                      <a:lnTo>
                        <a:pt x="15" y="51"/>
                      </a:lnTo>
                      <a:lnTo>
                        <a:pt x="17" y="53"/>
                      </a:lnTo>
                      <a:lnTo>
                        <a:pt x="17" y="53"/>
                      </a:lnTo>
                      <a:lnTo>
                        <a:pt x="15" y="55"/>
                      </a:lnTo>
                      <a:lnTo>
                        <a:pt x="11" y="51"/>
                      </a:lnTo>
                      <a:lnTo>
                        <a:pt x="7" y="49"/>
                      </a:lnTo>
                      <a:lnTo>
                        <a:pt x="5" y="51"/>
                      </a:lnTo>
                      <a:lnTo>
                        <a:pt x="5" y="53"/>
                      </a:lnTo>
                      <a:lnTo>
                        <a:pt x="9" y="53"/>
                      </a:lnTo>
                      <a:lnTo>
                        <a:pt x="11" y="55"/>
                      </a:lnTo>
                      <a:lnTo>
                        <a:pt x="13" y="55"/>
                      </a:lnTo>
                      <a:lnTo>
                        <a:pt x="15" y="57"/>
                      </a:lnTo>
                      <a:lnTo>
                        <a:pt x="13" y="55"/>
                      </a:lnTo>
                      <a:lnTo>
                        <a:pt x="11" y="55"/>
                      </a:lnTo>
                      <a:lnTo>
                        <a:pt x="5" y="55"/>
                      </a:lnTo>
                      <a:lnTo>
                        <a:pt x="0" y="55"/>
                      </a:lnTo>
                      <a:lnTo>
                        <a:pt x="0" y="55"/>
                      </a:lnTo>
                      <a:lnTo>
                        <a:pt x="3" y="55"/>
                      </a:lnTo>
                      <a:lnTo>
                        <a:pt x="5" y="59"/>
                      </a:lnTo>
                      <a:lnTo>
                        <a:pt x="9" y="59"/>
                      </a:lnTo>
                      <a:lnTo>
                        <a:pt x="11" y="61"/>
                      </a:lnTo>
                      <a:lnTo>
                        <a:pt x="13" y="59"/>
                      </a:lnTo>
                      <a:lnTo>
                        <a:pt x="17" y="57"/>
                      </a:lnTo>
                      <a:lnTo>
                        <a:pt x="17" y="57"/>
                      </a:lnTo>
                      <a:lnTo>
                        <a:pt x="19" y="55"/>
                      </a:lnTo>
                      <a:lnTo>
                        <a:pt x="22" y="53"/>
                      </a:lnTo>
                      <a:lnTo>
                        <a:pt x="28" y="53"/>
                      </a:lnTo>
                      <a:lnTo>
                        <a:pt x="30" y="55"/>
                      </a:lnTo>
                      <a:lnTo>
                        <a:pt x="34" y="55"/>
                      </a:lnTo>
                      <a:lnTo>
                        <a:pt x="36" y="59"/>
                      </a:lnTo>
                      <a:lnTo>
                        <a:pt x="40" y="57"/>
                      </a:lnTo>
                      <a:lnTo>
                        <a:pt x="43" y="61"/>
                      </a:lnTo>
                      <a:lnTo>
                        <a:pt x="43" y="63"/>
                      </a:lnTo>
                      <a:lnTo>
                        <a:pt x="47" y="65"/>
                      </a:lnTo>
                      <a:lnTo>
                        <a:pt x="47" y="65"/>
                      </a:lnTo>
                      <a:close/>
                      <a:moveTo>
                        <a:pt x="7" y="47"/>
                      </a:moveTo>
                      <a:lnTo>
                        <a:pt x="11" y="47"/>
                      </a:lnTo>
                      <a:lnTo>
                        <a:pt x="13" y="49"/>
                      </a:lnTo>
                      <a:lnTo>
                        <a:pt x="11" y="49"/>
                      </a:lnTo>
                      <a:lnTo>
                        <a:pt x="11" y="49"/>
                      </a:lnTo>
                      <a:lnTo>
                        <a:pt x="7" y="47"/>
                      </a:lnTo>
                      <a:lnTo>
                        <a:pt x="7" y="47"/>
                      </a:lnTo>
                      <a:close/>
                      <a:moveTo>
                        <a:pt x="9" y="44"/>
                      </a:moveTo>
                      <a:lnTo>
                        <a:pt x="13" y="44"/>
                      </a:lnTo>
                      <a:lnTo>
                        <a:pt x="15" y="44"/>
                      </a:lnTo>
                      <a:lnTo>
                        <a:pt x="15" y="47"/>
                      </a:lnTo>
                      <a:lnTo>
                        <a:pt x="13" y="47"/>
                      </a:lnTo>
                      <a:lnTo>
                        <a:pt x="13" y="44"/>
                      </a:lnTo>
                      <a:lnTo>
                        <a:pt x="11" y="44"/>
                      </a:lnTo>
                      <a:lnTo>
                        <a:pt x="9" y="44"/>
                      </a:lnTo>
                      <a:close/>
                    </a:path>
                  </a:pathLst>
                </a:custGeom>
                <a:solidFill>
                  <a:srgbClr val="A3DCD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6" name="Freeform 72">
                  <a:extLst>
                    <a:ext uri="{FF2B5EF4-FFF2-40B4-BE49-F238E27FC236}">
                      <a16:creationId xmlns:a16="http://schemas.microsoft.com/office/drawing/2014/main" id="{A2C76D49-7A2F-4BF9-987C-CDD3C3728359}"/>
                    </a:ext>
                  </a:extLst>
                </p:cNvPr>
                <p:cNvSpPr>
                  <a:spLocks/>
                </p:cNvSpPr>
                <p:nvPr/>
              </p:nvSpPr>
              <p:spPr bwMode="auto">
                <a:xfrm>
                  <a:off x="4596022" y="3286692"/>
                  <a:ext cx="78718" cy="66289"/>
                </a:xfrm>
                <a:custGeom>
                  <a:avLst/>
                  <a:gdLst>
                    <a:gd name="T0" fmla="*/ 55 w 57"/>
                    <a:gd name="T1" fmla="*/ 34 h 48"/>
                    <a:gd name="T2" fmla="*/ 57 w 57"/>
                    <a:gd name="T3" fmla="*/ 27 h 48"/>
                    <a:gd name="T4" fmla="*/ 55 w 57"/>
                    <a:gd name="T5" fmla="*/ 23 h 48"/>
                    <a:gd name="T6" fmla="*/ 55 w 57"/>
                    <a:gd name="T7" fmla="*/ 21 h 48"/>
                    <a:gd name="T8" fmla="*/ 51 w 57"/>
                    <a:gd name="T9" fmla="*/ 15 h 48"/>
                    <a:gd name="T10" fmla="*/ 53 w 57"/>
                    <a:gd name="T11" fmla="*/ 12 h 48"/>
                    <a:gd name="T12" fmla="*/ 49 w 57"/>
                    <a:gd name="T13" fmla="*/ 10 h 48"/>
                    <a:gd name="T14" fmla="*/ 49 w 57"/>
                    <a:gd name="T15" fmla="*/ 8 h 48"/>
                    <a:gd name="T16" fmla="*/ 46 w 57"/>
                    <a:gd name="T17" fmla="*/ 4 h 48"/>
                    <a:gd name="T18" fmla="*/ 42 w 57"/>
                    <a:gd name="T19" fmla="*/ 6 h 48"/>
                    <a:gd name="T20" fmla="*/ 40 w 57"/>
                    <a:gd name="T21" fmla="*/ 2 h 48"/>
                    <a:gd name="T22" fmla="*/ 36 w 57"/>
                    <a:gd name="T23" fmla="*/ 2 h 48"/>
                    <a:gd name="T24" fmla="*/ 34 w 57"/>
                    <a:gd name="T25" fmla="*/ 0 h 48"/>
                    <a:gd name="T26" fmla="*/ 28 w 57"/>
                    <a:gd name="T27" fmla="*/ 0 h 48"/>
                    <a:gd name="T28" fmla="*/ 25 w 57"/>
                    <a:gd name="T29" fmla="*/ 2 h 48"/>
                    <a:gd name="T30" fmla="*/ 23 w 57"/>
                    <a:gd name="T31" fmla="*/ 4 h 48"/>
                    <a:gd name="T32" fmla="*/ 23 w 57"/>
                    <a:gd name="T33" fmla="*/ 4 h 48"/>
                    <a:gd name="T34" fmla="*/ 19 w 57"/>
                    <a:gd name="T35" fmla="*/ 6 h 48"/>
                    <a:gd name="T36" fmla="*/ 17 w 57"/>
                    <a:gd name="T37" fmla="*/ 8 h 48"/>
                    <a:gd name="T38" fmla="*/ 15 w 57"/>
                    <a:gd name="T39" fmla="*/ 6 h 48"/>
                    <a:gd name="T40" fmla="*/ 11 w 57"/>
                    <a:gd name="T41" fmla="*/ 6 h 48"/>
                    <a:gd name="T42" fmla="*/ 9 w 57"/>
                    <a:gd name="T43" fmla="*/ 2 h 48"/>
                    <a:gd name="T44" fmla="*/ 6 w 57"/>
                    <a:gd name="T45" fmla="*/ 2 h 48"/>
                    <a:gd name="T46" fmla="*/ 2 w 57"/>
                    <a:gd name="T47" fmla="*/ 4 h 48"/>
                    <a:gd name="T48" fmla="*/ 0 w 57"/>
                    <a:gd name="T49" fmla="*/ 8 h 48"/>
                    <a:gd name="T50" fmla="*/ 2 w 57"/>
                    <a:gd name="T51" fmla="*/ 10 h 48"/>
                    <a:gd name="T52" fmla="*/ 4 w 57"/>
                    <a:gd name="T53" fmla="*/ 19 h 48"/>
                    <a:gd name="T54" fmla="*/ 9 w 57"/>
                    <a:gd name="T55" fmla="*/ 19 h 48"/>
                    <a:gd name="T56" fmla="*/ 9 w 57"/>
                    <a:gd name="T57" fmla="*/ 23 h 48"/>
                    <a:gd name="T58" fmla="*/ 15 w 57"/>
                    <a:gd name="T59" fmla="*/ 27 h 48"/>
                    <a:gd name="T60" fmla="*/ 17 w 57"/>
                    <a:gd name="T61" fmla="*/ 27 h 48"/>
                    <a:gd name="T62" fmla="*/ 19 w 57"/>
                    <a:gd name="T63" fmla="*/ 29 h 48"/>
                    <a:gd name="T64" fmla="*/ 21 w 57"/>
                    <a:gd name="T65" fmla="*/ 31 h 48"/>
                    <a:gd name="T66" fmla="*/ 23 w 57"/>
                    <a:gd name="T67" fmla="*/ 36 h 48"/>
                    <a:gd name="T68" fmla="*/ 28 w 57"/>
                    <a:gd name="T69" fmla="*/ 38 h 48"/>
                    <a:gd name="T70" fmla="*/ 30 w 57"/>
                    <a:gd name="T71" fmla="*/ 38 h 48"/>
                    <a:gd name="T72" fmla="*/ 32 w 57"/>
                    <a:gd name="T73" fmla="*/ 38 h 48"/>
                    <a:gd name="T74" fmla="*/ 34 w 57"/>
                    <a:gd name="T75" fmla="*/ 40 h 48"/>
                    <a:gd name="T76" fmla="*/ 36 w 57"/>
                    <a:gd name="T77" fmla="*/ 40 h 48"/>
                    <a:gd name="T78" fmla="*/ 40 w 57"/>
                    <a:gd name="T79" fmla="*/ 46 h 48"/>
                    <a:gd name="T80" fmla="*/ 44 w 57"/>
                    <a:gd name="T81" fmla="*/ 46 h 48"/>
                    <a:gd name="T82" fmla="*/ 49 w 57"/>
                    <a:gd name="T83" fmla="*/ 48 h 48"/>
                    <a:gd name="T84" fmla="*/ 49 w 57"/>
                    <a:gd name="T85" fmla="*/ 46 h 48"/>
                    <a:gd name="T86" fmla="*/ 53 w 57"/>
                    <a:gd name="T87" fmla="*/ 46 h 48"/>
                    <a:gd name="T88" fmla="*/ 53 w 57"/>
                    <a:gd name="T89" fmla="*/ 44 h 48"/>
                    <a:gd name="T90" fmla="*/ 51 w 57"/>
                    <a:gd name="T91" fmla="*/ 44 h 48"/>
                    <a:gd name="T92" fmla="*/ 51 w 57"/>
                    <a:gd name="T93" fmla="*/ 40 h 48"/>
                    <a:gd name="T94" fmla="*/ 49 w 57"/>
                    <a:gd name="T95" fmla="*/ 40 h 48"/>
                    <a:gd name="T96" fmla="*/ 51 w 57"/>
                    <a:gd name="T97" fmla="*/ 36 h 48"/>
                    <a:gd name="T98" fmla="*/ 53 w 57"/>
                    <a:gd name="T99" fmla="*/ 34 h 48"/>
                    <a:gd name="T100" fmla="*/ 55 w 57"/>
                    <a:gd name="T10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8">
                      <a:moveTo>
                        <a:pt x="55" y="34"/>
                      </a:moveTo>
                      <a:lnTo>
                        <a:pt x="57" y="27"/>
                      </a:lnTo>
                      <a:lnTo>
                        <a:pt x="55" y="23"/>
                      </a:lnTo>
                      <a:lnTo>
                        <a:pt x="55" y="21"/>
                      </a:lnTo>
                      <a:lnTo>
                        <a:pt x="51" y="15"/>
                      </a:lnTo>
                      <a:lnTo>
                        <a:pt x="53" y="12"/>
                      </a:lnTo>
                      <a:lnTo>
                        <a:pt x="49" y="10"/>
                      </a:lnTo>
                      <a:lnTo>
                        <a:pt x="49" y="8"/>
                      </a:lnTo>
                      <a:lnTo>
                        <a:pt x="46" y="4"/>
                      </a:lnTo>
                      <a:lnTo>
                        <a:pt x="42" y="6"/>
                      </a:lnTo>
                      <a:lnTo>
                        <a:pt x="40" y="2"/>
                      </a:lnTo>
                      <a:lnTo>
                        <a:pt x="36" y="2"/>
                      </a:lnTo>
                      <a:lnTo>
                        <a:pt x="34" y="0"/>
                      </a:lnTo>
                      <a:lnTo>
                        <a:pt x="28" y="0"/>
                      </a:lnTo>
                      <a:lnTo>
                        <a:pt x="25" y="2"/>
                      </a:lnTo>
                      <a:lnTo>
                        <a:pt x="23" y="4"/>
                      </a:lnTo>
                      <a:lnTo>
                        <a:pt x="23" y="4"/>
                      </a:lnTo>
                      <a:lnTo>
                        <a:pt x="19" y="6"/>
                      </a:lnTo>
                      <a:lnTo>
                        <a:pt x="17" y="8"/>
                      </a:lnTo>
                      <a:lnTo>
                        <a:pt x="15" y="6"/>
                      </a:lnTo>
                      <a:lnTo>
                        <a:pt x="11" y="6"/>
                      </a:lnTo>
                      <a:lnTo>
                        <a:pt x="9" y="2"/>
                      </a:lnTo>
                      <a:lnTo>
                        <a:pt x="6" y="2"/>
                      </a:lnTo>
                      <a:lnTo>
                        <a:pt x="2" y="4"/>
                      </a:lnTo>
                      <a:lnTo>
                        <a:pt x="0" y="8"/>
                      </a:lnTo>
                      <a:lnTo>
                        <a:pt x="2" y="10"/>
                      </a:lnTo>
                      <a:lnTo>
                        <a:pt x="4" y="19"/>
                      </a:lnTo>
                      <a:lnTo>
                        <a:pt x="9" y="19"/>
                      </a:lnTo>
                      <a:lnTo>
                        <a:pt x="9" y="23"/>
                      </a:lnTo>
                      <a:lnTo>
                        <a:pt x="15" y="27"/>
                      </a:lnTo>
                      <a:lnTo>
                        <a:pt x="17" y="27"/>
                      </a:lnTo>
                      <a:lnTo>
                        <a:pt x="19" y="29"/>
                      </a:lnTo>
                      <a:lnTo>
                        <a:pt x="21" y="31"/>
                      </a:lnTo>
                      <a:lnTo>
                        <a:pt x="23" y="36"/>
                      </a:lnTo>
                      <a:lnTo>
                        <a:pt x="28" y="38"/>
                      </a:lnTo>
                      <a:lnTo>
                        <a:pt x="30" y="38"/>
                      </a:lnTo>
                      <a:lnTo>
                        <a:pt x="32" y="38"/>
                      </a:lnTo>
                      <a:lnTo>
                        <a:pt x="34" y="40"/>
                      </a:lnTo>
                      <a:lnTo>
                        <a:pt x="36" y="40"/>
                      </a:lnTo>
                      <a:lnTo>
                        <a:pt x="40" y="46"/>
                      </a:lnTo>
                      <a:lnTo>
                        <a:pt x="44" y="46"/>
                      </a:lnTo>
                      <a:lnTo>
                        <a:pt x="49" y="48"/>
                      </a:lnTo>
                      <a:lnTo>
                        <a:pt x="49" y="46"/>
                      </a:lnTo>
                      <a:lnTo>
                        <a:pt x="53" y="46"/>
                      </a:lnTo>
                      <a:lnTo>
                        <a:pt x="53" y="44"/>
                      </a:lnTo>
                      <a:lnTo>
                        <a:pt x="51" y="44"/>
                      </a:lnTo>
                      <a:lnTo>
                        <a:pt x="51" y="40"/>
                      </a:lnTo>
                      <a:lnTo>
                        <a:pt x="49" y="40"/>
                      </a:lnTo>
                      <a:lnTo>
                        <a:pt x="51" y="36"/>
                      </a:lnTo>
                      <a:lnTo>
                        <a:pt x="53" y="34"/>
                      </a:lnTo>
                      <a:lnTo>
                        <a:pt x="55" y="34"/>
                      </a:lnTo>
                      <a:close/>
                    </a:path>
                  </a:pathLst>
                </a:custGeom>
                <a:solidFill>
                  <a:srgbClr val="A3DCD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7" name="Freeform 73">
                  <a:extLst>
                    <a:ext uri="{FF2B5EF4-FFF2-40B4-BE49-F238E27FC236}">
                      <a16:creationId xmlns:a16="http://schemas.microsoft.com/office/drawing/2014/main" id="{A05433C4-BA6B-4967-AC36-05F873F1CBD8}"/>
                    </a:ext>
                  </a:extLst>
                </p:cNvPr>
                <p:cNvSpPr>
                  <a:spLocks/>
                </p:cNvSpPr>
                <p:nvPr/>
              </p:nvSpPr>
              <p:spPr bwMode="auto">
                <a:xfrm>
                  <a:off x="4663692" y="3333647"/>
                  <a:ext cx="19334" cy="26240"/>
                </a:xfrm>
                <a:custGeom>
                  <a:avLst/>
                  <a:gdLst>
                    <a:gd name="T0" fmla="*/ 4 w 14"/>
                    <a:gd name="T1" fmla="*/ 12 h 19"/>
                    <a:gd name="T2" fmla="*/ 4 w 14"/>
                    <a:gd name="T3" fmla="*/ 10 h 19"/>
                    <a:gd name="T4" fmla="*/ 2 w 14"/>
                    <a:gd name="T5" fmla="*/ 10 h 19"/>
                    <a:gd name="T6" fmla="*/ 2 w 14"/>
                    <a:gd name="T7" fmla="*/ 6 h 19"/>
                    <a:gd name="T8" fmla="*/ 0 w 14"/>
                    <a:gd name="T9" fmla="*/ 6 h 19"/>
                    <a:gd name="T10" fmla="*/ 2 w 14"/>
                    <a:gd name="T11" fmla="*/ 2 h 19"/>
                    <a:gd name="T12" fmla="*/ 4 w 14"/>
                    <a:gd name="T13" fmla="*/ 0 h 19"/>
                    <a:gd name="T14" fmla="*/ 6 w 14"/>
                    <a:gd name="T15" fmla="*/ 0 h 19"/>
                    <a:gd name="T16" fmla="*/ 10 w 14"/>
                    <a:gd name="T17" fmla="*/ 4 h 19"/>
                    <a:gd name="T18" fmla="*/ 12 w 14"/>
                    <a:gd name="T19" fmla="*/ 8 h 19"/>
                    <a:gd name="T20" fmla="*/ 14 w 14"/>
                    <a:gd name="T21" fmla="*/ 10 h 19"/>
                    <a:gd name="T22" fmla="*/ 14 w 14"/>
                    <a:gd name="T23" fmla="*/ 16 h 19"/>
                    <a:gd name="T24" fmla="*/ 10 w 14"/>
                    <a:gd name="T25" fmla="*/ 19 h 19"/>
                    <a:gd name="T26" fmla="*/ 6 w 14"/>
                    <a:gd name="T27" fmla="*/ 16 h 19"/>
                    <a:gd name="T28" fmla="*/ 4 w 14"/>
                    <a:gd name="T29" fmla="*/ 12 h 19"/>
                    <a:gd name="T30" fmla="*/ 4 w 14"/>
                    <a:gd name="T3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9">
                      <a:moveTo>
                        <a:pt x="4" y="12"/>
                      </a:moveTo>
                      <a:lnTo>
                        <a:pt x="4" y="10"/>
                      </a:lnTo>
                      <a:lnTo>
                        <a:pt x="2" y="10"/>
                      </a:lnTo>
                      <a:lnTo>
                        <a:pt x="2" y="6"/>
                      </a:lnTo>
                      <a:lnTo>
                        <a:pt x="0" y="6"/>
                      </a:lnTo>
                      <a:lnTo>
                        <a:pt x="2" y="2"/>
                      </a:lnTo>
                      <a:lnTo>
                        <a:pt x="4" y="0"/>
                      </a:lnTo>
                      <a:lnTo>
                        <a:pt x="6" y="0"/>
                      </a:lnTo>
                      <a:lnTo>
                        <a:pt x="10" y="4"/>
                      </a:lnTo>
                      <a:lnTo>
                        <a:pt x="12" y="8"/>
                      </a:lnTo>
                      <a:lnTo>
                        <a:pt x="14" y="10"/>
                      </a:lnTo>
                      <a:lnTo>
                        <a:pt x="14" y="16"/>
                      </a:lnTo>
                      <a:lnTo>
                        <a:pt x="10" y="19"/>
                      </a:lnTo>
                      <a:lnTo>
                        <a:pt x="6" y="16"/>
                      </a:lnTo>
                      <a:lnTo>
                        <a:pt x="4" y="12"/>
                      </a:lnTo>
                      <a:lnTo>
                        <a:pt x="4" y="1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8" name="Freeform 74">
                  <a:extLst>
                    <a:ext uri="{FF2B5EF4-FFF2-40B4-BE49-F238E27FC236}">
                      <a16:creationId xmlns:a16="http://schemas.microsoft.com/office/drawing/2014/main" id="{CFDF24FF-2A9C-4E22-87A7-4564D4243B76}"/>
                    </a:ext>
                  </a:extLst>
                </p:cNvPr>
                <p:cNvSpPr>
                  <a:spLocks noEditPoints="1"/>
                </p:cNvSpPr>
                <p:nvPr/>
              </p:nvSpPr>
              <p:spPr bwMode="auto">
                <a:xfrm>
                  <a:off x="4357106" y="2843387"/>
                  <a:ext cx="20716" cy="44193"/>
                </a:xfrm>
                <a:custGeom>
                  <a:avLst/>
                  <a:gdLst>
                    <a:gd name="T0" fmla="*/ 7 w 15"/>
                    <a:gd name="T1" fmla="*/ 26 h 32"/>
                    <a:gd name="T2" fmla="*/ 11 w 15"/>
                    <a:gd name="T3" fmla="*/ 32 h 32"/>
                    <a:gd name="T4" fmla="*/ 11 w 15"/>
                    <a:gd name="T5" fmla="*/ 28 h 32"/>
                    <a:gd name="T6" fmla="*/ 11 w 15"/>
                    <a:gd name="T7" fmla="*/ 28 h 32"/>
                    <a:gd name="T8" fmla="*/ 7 w 15"/>
                    <a:gd name="T9" fmla="*/ 26 h 32"/>
                    <a:gd name="T10" fmla="*/ 7 w 15"/>
                    <a:gd name="T11" fmla="*/ 26 h 32"/>
                    <a:gd name="T12" fmla="*/ 11 w 15"/>
                    <a:gd name="T13" fmla="*/ 15 h 32"/>
                    <a:gd name="T14" fmla="*/ 9 w 15"/>
                    <a:gd name="T15" fmla="*/ 17 h 32"/>
                    <a:gd name="T16" fmla="*/ 11 w 15"/>
                    <a:gd name="T17" fmla="*/ 22 h 32"/>
                    <a:gd name="T18" fmla="*/ 11 w 15"/>
                    <a:gd name="T19" fmla="*/ 17 h 32"/>
                    <a:gd name="T20" fmla="*/ 11 w 15"/>
                    <a:gd name="T21" fmla="*/ 15 h 32"/>
                    <a:gd name="T22" fmla="*/ 11 w 15"/>
                    <a:gd name="T23" fmla="*/ 15 h 32"/>
                    <a:gd name="T24" fmla="*/ 0 w 15"/>
                    <a:gd name="T25" fmla="*/ 5 h 32"/>
                    <a:gd name="T26" fmla="*/ 0 w 15"/>
                    <a:gd name="T27" fmla="*/ 9 h 32"/>
                    <a:gd name="T28" fmla="*/ 5 w 15"/>
                    <a:gd name="T29" fmla="*/ 9 h 32"/>
                    <a:gd name="T30" fmla="*/ 0 w 15"/>
                    <a:gd name="T31" fmla="*/ 5 h 32"/>
                    <a:gd name="T32" fmla="*/ 0 w 15"/>
                    <a:gd name="T33" fmla="*/ 5 h 32"/>
                    <a:gd name="T34" fmla="*/ 13 w 15"/>
                    <a:gd name="T35" fmla="*/ 0 h 32"/>
                    <a:gd name="T36" fmla="*/ 15 w 15"/>
                    <a:gd name="T37" fmla="*/ 3 h 32"/>
                    <a:gd name="T38" fmla="*/ 13 w 15"/>
                    <a:gd name="T39" fmla="*/ 0 h 32"/>
                    <a:gd name="T40" fmla="*/ 13 w 15"/>
                    <a:gd name="T41" fmla="*/ 0 h 32"/>
                    <a:gd name="T42" fmla="*/ 13 w 15"/>
                    <a:gd name="T43" fmla="*/ 0 h 32"/>
                    <a:gd name="T44" fmla="*/ 7 w 15"/>
                    <a:gd name="T45" fmla="*/ 0 h 32"/>
                    <a:gd name="T46" fmla="*/ 7 w 15"/>
                    <a:gd name="T47" fmla="*/ 0 h 32"/>
                    <a:gd name="T48" fmla="*/ 9 w 15"/>
                    <a:gd name="T49" fmla="*/ 0 h 32"/>
                    <a:gd name="T50" fmla="*/ 13 w 15"/>
                    <a:gd name="T51" fmla="*/ 3 h 32"/>
                    <a:gd name="T52" fmla="*/ 13 w 15"/>
                    <a:gd name="T53" fmla="*/ 7 h 32"/>
                    <a:gd name="T54" fmla="*/ 9 w 15"/>
                    <a:gd name="T55" fmla="*/ 5 h 32"/>
                    <a:gd name="T56" fmla="*/ 7 w 15"/>
                    <a:gd name="T57" fmla="*/ 0 h 32"/>
                    <a:gd name="T58" fmla="*/ 7 w 15"/>
                    <a:gd name="T59" fmla="*/ 0 h 32"/>
                    <a:gd name="T60" fmla="*/ 5 w 15"/>
                    <a:gd name="T61" fmla="*/ 0 h 32"/>
                    <a:gd name="T62" fmla="*/ 9 w 15"/>
                    <a:gd name="T63" fmla="*/ 9 h 32"/>
                    <a:gd name="T64" fmla="*/ 13 w 15"/>
                    <a:gd name="T65" fmla="*/ 13 h 32"/>
                    <a:gd name="T66" fmla="*/ 11 w 15"/>
                    <a:gd name="T67" fmla="*/ 13 h 32"/>
                    <a:gd name="T68" fmla="*/ 5 w 15"/>
                    <a:gd name="T69" fmla="*/ 7 h 32"/>
                    <a:gd name="T70" fmla="*/ 2 w 15"/>
                    <a:gd name="T71" fmla="*/ 3 h 32"/>
                    <a:gd name="T72" fmla="*/ 5 w 15"/>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32">
                      <a:moveTo>
                        <a:pt x="7" y="26"/>
                      </a:moveTo>
                      <a:lnTo>
                        <a:pt x="11" y="32"/>
                      </a:lnTo>
                      <a:lnTo>
                        <a:pt x="11" y="28"/>
                      </a:lnTo>
                      <a:lnTo>
                        <a:pt x="11" y="28"/>
                      </a:lnTo>
                      <a:lnTo>
                        <a:pt x="7" y="26"/>
                      </a:lnTo>
                      <a:lnTo>
                        <a:pt x="7" y="26"/>
                      </a:lnTo>
                      <a:close/>
                      <a:moveTo>
                        <a:pt x="11" y="15"/>
                      </a:moveTo>
                      <a:lnTo>
                        <a:pt x="9" y="17"/>
                      </a:lnTo>
                      <a:lnTo>
                        <a:pt x="11" y="22"/>
                      </a:lnTo>
                      <a:lnTo>
                        <a:pt x="11" y="17"/>
                      </a:lnTo>
                      <a:lnTo>
                        <a:pt x="11" y="15"/>
                      </a:lnTo>
                      <a:lnTo>
                        <a:pt x="11" y="15"/>
                      </a:lnTo>
                      <a:close/>
                      <a:moveTo>
                        <a:pt x="0" y="5"/>
                      </a:moveTo>
                      <a:lnTo>
                        <a:pt x="0" y="9"/>
                      </a:lnTo>
                      <a:lnTo>
                        <a:pt x="5" y="9"/>
                      </a:lnTo>
                      <a:lnTo>
                        <a:pt x="0" y="5"/>
                      </a:lnTo>
                      <a:lnTo>
                        <a:pt x="0" y="5"/>
                      </a:lnTo>
                      <a:close/>
                      <a:moveTo>
                        <a:pt x="13" y="0"/>
                      </a:moveTo>
                      <a:lnTo>
                        <a:pt x="15" y="3"/>
                      </a:lnTo>
                      <a:lnTo>
                        <a:pt x="13" y="0"/>
                      </a:lnTo>
                      <a:lnTo>
                        <a:pt x="13" y="0"/>
                      </a:lnTo>
                      <a:lnTo>
                        <a:pt x="13" y="0"/>
                      </a:lnTo>
                      <a:close/>
                      <a:moveTo>
                        <a:pt x="7" y="0"/>
                      </a:moveTo>
                      <a:lnTo>
                        <a:pt x="7" y="0"/>
                      </a:lnTo>
                      <a:lnTo>
                        <a:pt x="9" y="0"/>
                      </a:lnTo>
                      <a:lnTo>
                        <a:pt x="13" y="3"/>
                      </a:lnTo>
                      <a:lnTo>
                        <a:pt x="13" y="7"/>
                      </a:lnTo>
                      <a:lnTo>
                        <a:pt x="9" y="5"/>
                      </a:lnTo>
                      <a:lnTo>
                        <a:pt x="7" y="0"/>
                      </a:lnTo>
                      <a:lnTo>
                        <a:pt x="7" y="0"/>
                      </a:lnTo>
                      <a:close/>
                      <a:moveTo>
                        <a:pt x="5" y="0"/>
                      </a:moveTo>
                      <a:lnTo>
                        <a:pt x="9" y="9"/>
                      </a:lnTo>
                      <a:lnTo>
                        <a:pt x="13" y="13"/>
                      </a:lnTo>
                      <a:lnTo>
                        <a:pt x="11" y="13"/>
                      </a:lnTo>
                      <a:lnTo>
                        <a:pt x="5" y="7"/>
                      </a:lnTo>
                      <a:lnTo>
                        <a:pt x="2" y="3"/>
                      </a:lnTo>
                      <a:lnTo>
                        <a:pt x="5"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9" name="Freeform 75">
                  <a:extLst>
                    <a:ext uri="{FF2B5EF4-FFF2-40B4-BE49-F238E27FC236}">
                      <a16:creationId xmlns:a16="http://schemas.microsoft.com/office/drawing/2014/main" id="{4066BF02-EEAB-45EF-94CB-BA0811253B70}"/>
                    </a:ext>
                  </a:extLst>
                </p:cNvPr>
                <p:cNvSpPr>
                  <a:spLocks/>
                </p:cNvSpPr>
                <p:nvPr/>
              </p:nvSpPr>
              <p:spPr bwMode="auto">
                <a:xfrm>
                  <a:off x="4270102" y="3134780"/>
                  <a:ext cx="113243" cy="146388"/>
                </a:xfrm>
                <a:custGeom>
                  <a:avLst/>
                  <a:gdLst>
                    <a:gd name="T0" fmla="*/ 34 w 82"/>
                    <a:gd name="T1" fmla="*/ 104 h 106"/>
                    <a:gd name="T2" fmla="*/ 42 w 82"/>
                    <a:gd name="T3" fmla="*/ 97 h 106"/>
                    <a:gd name="T4" fmla="*/ 49 w 82"/>
                    <a:gd name="T5" fmla="*/ 95 h 106"/>
                    <a:gd name="T6" fmla="*/ 63 w 82"/>
                    <a:gd name="T7" fmla="*/ 91 h 106"/>
                    <a:gd name="T8" fmla="*/ 68 w 82"/>
                    <a:gd name="T9" fmla="*/ 89 h 106"/>
                    <a:gd name="T10" fmla="*/ 72 w 82"/>
                    <a:gd name="T11" fmla="*/ 85 h 106"/>
                    <a:gd name="T12" fmla="*/ 78 w 82"/>
                    <a:gd name="T13" fmla="*/ 76 h 106"/>
                    <a:gd name="T14" fmla="*/ 80 w 82"/>
                    <a:gd name="T15" fmla="*/ 59 h 106"/>
                    <a:gd name="T16" fmla="*/ 80 w 82"/>
                    <a:gd name="T17" fmla="*/ 51 h 106"/>
                    <a:gd name="T18" fmla="*/ 76 w 82"/>
                    <a:gd name="T19" fmla="*/ 42 h 106"/>
                    <a:gd name="T20" fmla="*/ 76 w 82"/>
                    <a:gd name="T21" fmla="*/ 36 h 106"/>
                    <a:gd name="T22" fmla="*/ 63 w 82"/>
                    <a:gd name="T23" fmla="*/ 26 h 106"/>
                    <a:gd name="T24" fmla="*/ 57 w 82"/>
                    <a:gd name="T25" fmla="*/ 34 h 106"/>
                    <a:gd name="T26" fmla="*/ 57 w 82"/>
                    <a:gd name="T27" fmla="*/ 17 h 106"/>
                    <a:gd name="T28" fmla="*/ 61 w 82"/>
                    <a:gd name="T29" fmla="*/ 9 h 106"/>
                    <a:gd name="T30" fmla="*/ 68 w 82"/>
                    <a:gd name="T31" fmla="*/ 4 h 106"/>
                    <a:gd name="T32" fmla="*/ 61 w 82"/>
                    <a:gd name="T33" fmla="*/ 2 h 106"/>
                    <a:gd name="T34" fmla="*/ 55 w 82"/>
                    <a:gd name="T35" fmla="*/ 11 h 106"/>
                    <a:gd name="T36" fmla="*/ 55 w 82"/>
                    <a:gd name="T37" fmla="*/ 2 h 106"/>
                    <a:gd name="T38" fmla="*/ 51 w 82"/>
                    <a:gd name="T39" fmla="*/ 7 h 106"/>
                    <a:gd name="T40" fmla="*/ 44 w 82"/>
                    <a:gd name="T41" fmla="*/ 9 h 106"/>
                    <a:gd name="T42" fmla="*/ 44 w 82"/>
                    <a:gd name="T43" fmla="*/ 13 h 106"/>
                    <a:gd name="T44" fmla="*/ 40 w 82"/>
                    <a:gd name="T45" fmla="*/ 17 h 106"/>
                    <a:gd name="T46" fmla="*/ 42 w 82"/>
                    <a:gd name="T47" fmla="*/ 19 h 106"/>
                    <a:gd name="T48" fmla="*/ 46 w 82"/>
                    <a:gd name="T49" fmla="*/ 21 h 106"/>
                    <a:gd name="T50" fmla="*/ 40 w 82"/>
                    <a:gd name="T51" fmla="*/ 30 h 106"/>
                    <a:gd name="T52" fmla="*/ 27 w 82"/>
                    <a:gd name="T53" fmla="*/ 32 h 106"/>
                    <a:gd name="T54" fmla="*/ 17 w 82"/>
                    <a:gd name="T55" fmla="*/ 28 h 106"/>
                    <a:gd name="T56" fmla="*/ 15 w 82"/>
                    <a:gd name="T57" fmla="*/ 30 h 106"/>
                    <a:gd name="T58" fmla="*/ 17 w 82"/>
                    <a:gd name="T59" fmla="*/ 36 h 106"/>
                    <a:gd name="T60" fmla="*/ 11 w 82"/>
                    <a:gd name="T61" fmla="*/ 36 h 106"/>
                    <a:gd name="T62" fmla="*/ 21 w 82"/>
                    <a:gd name="T63" fmla="*/ 42 h 106"/>
                    <a:gd name="T64" fmla="*/ 17 w 82"/>
                    <a:gd name="T65" fmla="*/ 47 h 106"/>
                    <a:gd name="T66" fmla="*/ 11 w 82"/>
                    <a:gd name="T67" fmla="*/ 51 h 106"/>
                    <a:gd name="T68" fmla="*/ 15 w 82"/>
                    <a:gd name="T69" fmla="*/ 53 h 106"/>
                    <a:gd name="T70" fmla="*/ 30 w 82"/>
                    <a:gd name="T71" fmla="*/ 57 h 106"/>
                    <a:gd name="T72" fmla="*/ 21 w 82"/>
                    <a:gd name="T73" fmla="*/ 66 h 106"/>
                    <a:gd name="T74" fmla="*/ 13 w 82"/>
                    <a:gd name="T75" fmla="*/ 76 h 106"/>
                    <a:gd name="T76" fmla="*/ 21 w 82"/>
                    <a:gd name="T77" fmla="*/ 74 h 106"/>
                    <a:gd name="T78" fmla="*/ 30 w 82"/>
                    <a:gd name="T79" fmla="*/ 72 h 106"/>
                    <a:gd name="T80" fmla="*/ 17 w 82"/>
                    <a:gd name="T81" fmla="*/ 76 h 106"/>
                    <a:gd name="T82" fmla="*/ 13 w 82"/>
                    <a:gd name="T83" fmla="*/ 82 h 106"/>
                    <a:gd name="T84" fmla="*/ 11 w 82"/>
                    <a:gd name="T85" fmla="*/ 85 h 106"/>
                    <a:gd name="T86" fmla="*/ 6 w 82"/>
                    <a:gd name="T87" fmla="*/ 82 h 106"/>
                    <a:gd name="T88" fmla="*/ 15 w 82"/>
                    <a:gd name="T89" fmla="*/ 87 h 106"/>
                    <a:gd name="T90" fmla="*/ 2 w 82"/>
                    <a:gd name="T91" fmla="*/ 95 h 106"/>
                    <a:gd name="T92" fmla="*/ 17 w 82"/>
                    <a:gd name="T93" fmla="*/ 95 h 106"/>
                    <a:gd name="T94" fmla="*/ 11 w 82"/>
                    <a:gd name="T95" fmla="*/ 101 h 106"/>
                    <a:gd name="T96" fmla="*/ 13 w 82"/>
                    <a:gd name="T97" fmla="*/ 104 h 106"/>
                    <a:gd name="T98" fmla="*/ 19 w 82"/>
                    <a:gd name="T99"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106">
                      <a:moveTo>
                        <a:pt x="21" y="106"/>
                      </a:moveTo>
                      <a:lnTo>
                        <a:pt x="27" y="106"/>
                      </a:lnTo>
                      <a:lnTo>
                        <a:pt x="34" y="104"/>
                      </a:lnTo>
                      <a:lnTo>
                        <a:pt x="40" y="99"/>
                      </a:lnTo>
                      <a:lnTo>
                        <a:pt x="38" y="95"/>
                      </a:lnTo>
                      <a:lnTo>
                        <a:pt x="42" y="97"/>
                      </a:lnTo>
                      <a:lnTo>
                        <a:pt x="40" y="99"/>
                      </a:lnTo>
                      <a:lnTo>
                        <a:pt x="44" y="99"/>
                      </a:lnTo>
                      <a:lnTo>
                        <a:pt x="49" y="95"/>
                      </a:lnTo>
                      <a:lnTo>
                        <a:pt x="51" y="95"/>
                      </a:lnTo>
                      <a:lnTo>
                        <a:pt x="51" y="91"/>
                      </a:lnTo>
                      <a:lnTo>
                        <a:pt x="63" y="91"/>
                      </a:lnTo>
                      <a:lnTo>
                        <a:pt x="63" y="87"/>
                      </a:lnTo>
                      <a:lnTo>
                        <a:pt x="65" y="91"/>
                      </a:lnTo>
                      <a:lnTo>
                        <a:pt x="68" y="89"/>
                      </a:lnTo>
                      <a:lnTo>
                        <a:pt x="70" y="89"/>
                      </a:lnTo>
                      <a:lnTo>
                        <a:pt x="76" y="89"/>
                      </a:lnTo>
                      <a:lnTo>
                        <a:pt x="72" y="85"/>
                      </a:lnTo>
                      <a:lnTo>
                        <a:pt x="74" y="82"/>
                      </a:lnTo>
                      <a:lnTo>
                        <a:pt x="78" y="78"/>
                      </a:lnTo>
                      <a:lnTo>
                        <a:pt x="78" y="76"/>
                      </a:lnTo>
                      <a:lnTo>
                        <a:pt x="80" y="72"/>
                      </a:lnTo>
                      <a:lnTo>
                        <a:pt x="82" y="68"/>
                      </a:lnTo>
                      <a:lnTo>
                        <a:pt x="80" y="59"/>
                      </a:lnTo>
                      <a:lnTo>
                        <a:pt x="78" y="57"/>
                      </a:lnTo>
                      <a:lnTo>
                        <a:pt x="80" y="55"/>
                      </a:lnTo>
                      <a:lnTo>
                        <a:pt x="80" y="51"/>
                      </a:lnTo>
                      <a:lnTo>
                        <a:pt x="78" y="49"/>
                      </a:lnTo>
                      <a:lnTo>
                        <a:pt x="78" y="45"/>
                      </a:lnTo>
                      <a:lnTo>
                        <a:pt x="76" y="42"/>
                      </a:lnTo>
                      <a:lnTo>
                        <a:pt x="76" y="40"/>
                      </a:lnTo>
                      <a:lnTo>
                        <a:pt x="80" y="40"/>
                      </a:lnTo>
                      <a:lnTo>
                        <a:pt x="76" y="36"/>
                      </a:lnTo>
                      <a:lnTo>
                        <a:pt x="72" y="36"/>
                      </a:lnTo>
                      <a:lnTo>
                        <a:pt x="68" y="30"/>
                      </a:lnTo>
                      <a:lnTo>
                        <a:pt x="63" y="26"/>
                      </a:lnTo>
                      <a:lnTo>
                        <a:pt x="61" y="28"/>
                      </a:lnTo>
                      <a:lnTo>
                        <a:pt x="59" y="34"/>
                      </a:lnTo>
                      <a:lnTo>
                        <a:pt x="57" y="34"/>
                      </a:lnTo>
                      <a:lnTo>
                        <a:pt x="49" y="26"/>
                      </a:lnTo>
                      <a:lnTo>
                        <a:pt x="53" y="17"/>
                      </a:lnTo>
                      <a:lnTo>
                        <a:pt x="57" y="17"/>
                      </a:lnTo>
                      <a:lnTo>
                        <a:pt x="57" y="13"/>
                      </a:lnTo>
                      <a:lnTo>
                        <a:pt x="59" y="11"/>
                      </a:lnTo>
                      <a:lnTo>
                        <a:pt x="61" y="9"/>
                      </a:lnTo>
                      <a:lnTo>
                        <a:pt x="61" y="11"/>
                      </a:lnTo>
                      <a:lnTo>
                        <a:pt x="63" y="7"/>
                      </a:lnTo>
                      <a:lnTo>
                        <a:pt x="68" y="4"/>
                      </a:lnTo>
                      <a:lnTo>
                        <a:pt x="63" y="2"/>
                      </a:lnTo>
                      <a:lnTo>
                        <a:pt x="61" y="0"/>
                      </a:lnTo>
                      <a:lnTo>
                        <a:pt x="61" y="2"/>
                      </a:lnTo>
                      <a:lnTo>
                        <a:pt x="57" y="2"/>
                      </a:lnTo>
                      <a:lnTo>
                        <a:pt x="59" y="7"/>
                      </a:lnTo>
                      <a:lnTo>
                        <a:pt x="55" y="11"/>
                      </a:lnTo>
                      <a:lnTo>
                        <a:pt x="57" y="9"/>
                      </a:lnTo>
                      <a:lnTo>
                        <a:pt x="57" y="7"/>
                      </a:lnTo>
                      <a:lnTo>
                        <a:pt x="55" y="2"/>
                      </a:lnTo>
                      <a:lnTo>
                        <a:pt x="53" y="4"/>
                      </a:lnTo>
                      <a:lnTo>
                        <a:pt x="55" y="7"/>
                      </a:lnTo>
                      <a:lnTo>
                        <a:pt x="51" y="7"/>
                      </a:lnTo>
                      <a:lnTo>
                        <a:pt x="51" y="4"/>
                      </a:lnTo>
                      <a:lnTo>
                        <a:pt x="44" y="7"/>
                      </a:lnTo>
                      <a:lnTo>
                        <a:pt x="44" y="9"/>
                      </a:lnTo>
                      <a:lnTo>
                        <a:pt x="42" y="9"/>
                      </a:lnTo>
                      <a:lnTo>
                        <a:pt x="42" y="11"/>
                      </a:lnTo>
                      <a:lnTo>
                        <a:pt x="44" y="13"/>
                      </a:lnTo>
                      <a:lnTo>
                        <a:pt x="44" y="15"/>
                      </a:lnTo>
                      <a:lnTo>
                        <a:pt x="40" y="15"/>
                      </a:lnTo>
                      <a:lnTo>
                        <a:pt x="40" y="17"/>
                      </a:lnTo>
                      <a:lnTo>
                        <a:pt x="36" y="17"/>
                      </a:lnTo>
                      <a:lnTo>
                        <a:pt x="38" y="19"/>
                      </a:lnTo>
                      <a:lnTo>
                        <a:pt x="42" y="19"/>
                      </a:lnTo>
                      <a:lnTo>
                        <a:pt x="42" y="21"/>
                      </a:lnTo>
                      <a:lnTo>
                        <a:pt x="44" y="19"/>
                      </a:lnTo>
                      <a:lnTo>
                        <a:pt x="46" y="21"/>
                      </a:lnTo>
                      <a:lnTo>
                        <a:pt x="42" y="26"/>
                      </a:lnTo>
                      <a:lnTo>
                        <a:pt x="38" y="28"/>
                      </a:lnTo>
                      <a:lnTo>
                        <a:pt x="40" y="30"/>
                      </a:lnTo>
                      <a:lnTo>
                        <a:pt x="34" y="30"/>
                      </a:lnTo>
                      <a:lnTo>
                        <a:pt x="32" y="30"/>
                      </a:lnTo>
                      <a:lnTo>
                        <a:pt x="27" y="32"/>
                      </a:lnTo>
                      <a:lnTo>
                        <a:pt x="27" y="28"/>
                      </a:lnTo>
                      <a:lnTo>
                        <a:pt x="17" y="26"/>
                      </a:lnTo>
                      <a:lnTo>
                        <a:pt x="17" y="28"/>
                      </a:lnTo>
                      <a:lnTo>
                        <a:pt x="13" y="28"/>
                      </a:lnTo>
                      <a:lnTo>
                        <a:pt x="13" y="32"/>
                      </a:lnTo>
                      <a:lnTo>
                        <a:pt x="15" y="30"/>
                      </a:lnTo>
                      <a:lnTo>
                        <a:pt x="15" y="34"/>
                      </a:lnTo>
                      <a:lnTo>
                        <a:pt x="17" y="34"/>
                      </a:lnTo>
                      <a:lnTo>
                        <a:pt x="17" y="36"/>
                      </a:lnTo>
                      <a:lnTo>
                        <a:pt x="15" y="38"/>
                      </a:lnTo>
                      <a:lnTo>
                        <a:pt x="15" y="36"/>
                      </a:lnTo>
                      <a:lnTo>
                        <a:pt x="11" y="36"/>
                      </a:lnTo>
                      <a:lnTo>
                        <a:pt x="15" y="40"/>
                      </a:lnTo>
                      <a:lnTo>
                        <a:pt x="19" y="38"/>
                      </a:lnTo>
                      <a:lnTo>
                        <a:pt x="21" y="42"/>
                      </a:lnTo>
                      <a:lnTo>
                        <a:pt x="15" y="42"/>
                      </a:lnTo>
                      <a:lnTo>
                        <a:pt x="15" y="45"/>
                      </a:lnTo>
                      <a:lnTo>
                        <a:pt x="17" y="47"/>
                      </a:lnTo>
                      <a:lnTo>
                        <a:pt x="11" y="47"/>
                      </a:lnTo>
                      <a:lnTo>
                        <a:pt x="13" y="51"/>
                      </a:lnTo>
                      <a:lnTo>
                        <a:pt x="11" y="51"/>
                      </a:lnTo>
                      <a:lnTo>
                        <a:pt x="13" y="53"/>
                      </a:lnTo>
                      <a:lnTo>
                        <a:pt x="15" y="53"/>
                      </a:lnTo>
                      <a:lnTo>
                        <a:pt x="15" y="53"/>
                      </a:lnTo>
                      <a:lnTo>
                        <a:pt x="19" y="53"/>
                      </a:lnTo>
                      <a:lnTo>
                        <a:pt x="19" y="57"/>
                      </a:lnTo>
                      <a:lnTo>
                        <a:pt x="30" y="57"/>
                      </a:lnTo>
                      <a:lnTo>
                        <a:pt x="27" y="61"/>
                      </a:lnTo>
                      <a:lnTo>
                        <a:pt x="25" y="59"/>
                      </a:lnTo>
                      <a:lnTo>
                        <a:pt x="21" y="66"/>
                      </a:lnTo>
                      <a:lnTo>
                        <a:pt x="23" y="66"/>
                      </a:lnTo>
                      <a:lnTo>
                        <a:pt x="19" y="70"/>
                      </a:lnTo>
                      <a:lnTo>
                        <a:pt x="13" y="76"/>
                      </a:lnTo>
                      <a:lnTo>
                        <a:pt x="15" y="76"/>
                      </a:lnTo>
                      <a:lnTo>
                        <a:pt x="19" y="74"/>
                      </a:lnTo>
                      <a:lnTo>
                        <a:pt x="21" y="74"/>
                      </a:lnTo>
                      <a:lnTo>
                        <a:pt x="25" y="74"/>
                      </a:lnTo>
                      <a:lnTo>
                        <a:pt x="30" y="72"/>
                      </a:lnTo>
                      <a:lnTo>
                        <a:pt x="30" y="72"/>
                      </a:lnTo>
                      <a:lnTo>
                        <a:pt x="34" y="74"/>
                      </a:lnTo>
                      <a:lnTo>
                        <a:pt x="23" y="76"/>
                      </a:lnTo>
                      <a:lnTo>
                        <a:pt x="17" y="76"/>
                      </a:lnTo>
                      <a:lnTo>
                        <a:pt x="17" y="78"/>
                      </a:lnTo>
                      <a:lnTo>
                        <a:pt x="13" y="80"/>
                      </a:lnTo>
                      <a:lnTo>
                        <a:pt x="13" y="82"/>
                      </a:lnTo>
                      <a:lnTo>
                        <a:pt x="13" y="85"/>
                      </a:lnTo>
                      <a:lnTo>
                        <a:pt x="15" y="85"/>
                      </a:lnTo>
                      <a:lnTo>
                        <a:pt x="11" y="85"/>
                      </a:lnTo>
                      <a:lnTo>
                        <a:pt x="8" y="82"/>
                      </a:lnTo>
                      <a:lnTo>
                        <a:pt x="6" y="85"/>
                      </a:lnTo>
                      <a:lnTo>
                        <a:pt x="6" y="82"/>
                      </a:lnTo>
                      <a:lnTo>
                        <a:pt x="0" y="87"/>
                      </a:lnTo>
                      <a:lnTo>
                        <a:pt x="2" y="87"/>
                      </a:lnTo>
                      <a:lnTo>
                        <a:pt x="15" y="87"/>
                      </a:lnTo>
                      <a:lnTo>
                        <a:pt x="11" y="91"/>
                      </a:lnTo>
                      <a:lnTo>
                        <a:pt x="4" y="91"/>
                      </a:lnTo>
                      <a:lnTo>
                        <a:pt x="2" y="95"/>
                      </a:lnTo>
                      <a:lnTo>
                        <a:pt x="6" y="95"/>
                      </a:lnTo>
                      <a:lnTo>
                        <a:pt x="6" y="97"/>
                      </a:lnTo>
                      <a:lnTo>
                        <a:pt x="17" y="95"/>
                      </a:lnTo>
                      <a:lnTo>
                        <a:pt x="8" y="99"/>
                      </a:lnTo>
                      <a:lnTo>
                        <a:pt x="6" y="101"/>
                      </a:lnTo>
                      <a:lnTo>
                        <a:pt x="11" y="101"/>
                      </a:lnTo>
                      <a:lnTo>
                        <a:pt x="17" y="99"/>
                      </a:lnTo>
                      <a:lnTo>
                        <a:pt x="17" y="101"/>
                      </a:lnTo>
                      <a:lnTo>
                        <a:pt x="13" y="104"/>
                      </a:lnTo>
                      <a:lnTo>
                        <a:pt x="15" y="104"/>
                      </a:lnTo>
                      <a:lnTo>
                        <a:pt x="15" y="106"/>
                      </a:lnTo>
                      <a:lnTo>
                        <a:pt x="19" y="104"/>
                      </a:lnTo>
                      <a:lnTo>
                        <a:pt x="21" y="106"/>
                      </a:lnTo>
                      <a:close/>
                    </a:path>
                  </a:pathLst>
                </a:custGeom>
                <a:solidFill>
                  <a:srgbClr val="A3DCD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0" name="Freeform 76">
                  <a:extLst>
                    <a:ext uri="{FF2B5EF4-FFF2-40B4-BE49-F238E27FC236}">
                      <a16:creationId xmlns:a16="http://schemas.microsoft.com/office/drawing/2014/main" id="{D3BC3D60-9590-4628-8596-1392D684968D}"/>
                    </a:ext>
                  </a:extLst>
                </p:cNvPr>
                <p:cNvSpPr>
                  <a:spLocks noEditPoints="1"/>
                </p:cNvSpPr>
                <p:nvPr/>
              </p:nvSpPr>
              <p:spPr bwMode="auto">
                <a:xfrm>
                  <a:off x="4337772" y="2908294"/>
                  <a:ext cx="234773" cy="436401"/>
                </a:xfrm>
                <a:custGeom>
                  <a:avLst/>
                  <a:gdLst>
                    <a:gd name="T0" fmla="*/ 8 w 170"/>
                    <a:gd name="T1" fmla="*/ 181 h 316"/>
                    <a:gd name="T2" fmla="*/ 40 w 170"/>
                    <a:gd name="T3" fmla="*/ 183 h 316"/>
                    <a:gd name="T4" fmla="*/ 35 w 170"/>
                    <a:gd name="T5" fmla="*/ 198 h 316"/>
                    <a:gd name="T6" fmla="*/ 122 w 170"/>
                    <a:gd name="T7" fmla="*/ 6 h 316"/>
                    <a:gd name="T8" fmla="*/ 113 w 170"/>
                    <a:gd name="T9" fmla="*/ 15 h 316"/>
                    <a:gd name="T10" fmla="*/ 109 w 170"/>
                    <a:gd name="T11" fmla="*/ 21 h 316"/>
                    <a:gd name="T12" fmla="*/ 118 w 170"/>
                    <a:gd name="T13" fmla="*/ 21 h 316"/>
                    <a:gd name="T14" fmla="*/ 113 w 170"/>
                    <a:gd name="T15" fmla="*/ 297 h 316"/>
                    <a:gd name="T16" fmla="*/ 48 w 170"/>
                    <a:gd name="T17" fmla="*/ 154 h 316"/>
                    <a:gd name="T18" fmla="*/ 19 w 170"/>
                    <a:gd name="T19" fmla="*/ 133 h 316"/>
                    <a:gd name="T20" fmla="*/ 31 w 170"/>
                    <a:gd name="T21" fmla="*/ 122 h 316"/>
                    <a:gd name="T22" fmla="*/ 82 w 170"/>
                    <a:gd name="T23" fmla="*/ 59 h 316"/>
                    <a:gd name="T24" fmla="*/ 78 w 170"/>
                    <a:gd name="T25" fmla="*/ 63 h 316"/>
                    <a:gd name="T26" fmla="*/ 19 w 170"/>
                    <a:gd name="T27" fmla="*/ 90 h 316"/>
                    <a:gd name="T28" fmla="*/ 27 w 170"/>
                    <a:gd name="T29" fmla="*/ 93 h 316"/>
                    <a:gd name="T30" fmla="*/ 19 w 170"/>
                    <a:gd name="T31" fmla="*/ 97 h 316"/>
                    <a:gd name="T32" fmla="*/ 12 w 170"/>
                    <a:gd name="T33" fmla="*/ 105 h 316"/>
                    <a:gd name="T34" fmla="*/ 14 w 170"/>
                    <a:gd name="T35" fmla="*/ 114 h 316"/>
                    <a:gd name="T36" fmla="*/ 31 w 170"/>
                    <a:gd name="T37" fmla="*/ 116 h 316"/>
                    <a:gd name="T38" fmla="*/ 31 w 170"/>
                    <a:gd name="T39" fmla="*/ 101 h 316"/>
                    <a:gd name="T40" fmla="*/ 35 w 170"/>
                    <a:gd name="T41" fmla="*/ 139 h 316"/>
                    <a:gd name="T42" fmla="*/ 29 w 170"/>
                    <a:gd name="T43" fmla="*/ 141 h 316"/>
                    <a:gd name="T44" fmla="*/ 27 w 170"/>
                    <a:gd name="T45" fmla="*/ 158 h 316"/>
                    <a:gd name="T46" fmla="*/ 56 w 170"/>
                    <a:gd name="T47" fmla="*/ 223 h 316"/>
                    <a:gd name="T48" fmla="*/ 61 w 170"/>
                    <a:gd name="T49" fmla="*/ 192 h 316"/>
                    <a:gd name="T50" fmla="*/ 52 w 170"/>
                    <a:gd name="T51" fmla="*/ 310 h 316"/>
                    <a:gd name="T52" fmla="*/ 75 w 170"/>
                    <a:gd name="T53" fmla="*/ 308 h 316"/>
                    <a:gd name="T54" fmla="*/ 103 w 170"/>
                    <a:gd name="T55" fmla="*/ 297 h 316"/>
                    <a:gd name="T56" fmla="*/ 130 w 170"/>
                    <a:gd name="T57" fmla="*/ 291 h 316"/>
                    <a:gd name="T58" fmla="*/ 164 w 170"/>
                    <a:gd name="T59" fmla="*/ 282 h 316"/>
                    <a:gd name="T60" fmla="*/ 153 w 170"/>
                    <a:gd name="T61" fmla="*/ 272 h 316"/>
                    <a:gd name="T62" fmla="*/ 160 w 170"/>
                    <a:gd name="T63" fmla="*/ 263 h 316"/>
                    <a:gd name="T64" fmla="*/ 168 w 170"/>
                    <a:gd name="T65" fmla="*/ 249 h 316"/>
                    <a:gd name="T66" fmla="*/ 145 w 170"/>
                    <a:gd name="T67" fmla="*/ 227 h 316"/>
                    <a:gd name="T68" fmla="*/ 128 w 170"/>
                    <a:gd name="T69" fmla="*/ 211 h 316"/>
                    <a:gd name="T70" fmla="*/ 130 w 170"/>
                    <a:gd name="T71" fmla="*/ 196 h 316"/>
                    <a:gd name="T72" fmla="*/ 103 w 170"/>
                    <a:gd name="T73" fmla="*/ 160 h 316"/>
                    <a:gd name="T74" fmla="*/ 73 w 170"/>
                    <a:gd name="T75" fmla="*/ 147 h 316"/>
                    <a:gd name="T76" fmla="*/ 82 w 170"/>
                    <a:gd name="T77" fmla="*/ 135 h 316"/>
                    <a:gd name="T78" fmla="*/ 103 w 170"/>
                    <a:gd name="T79" fmla="*/ 107 h 316"/>
                    <a:gd name="T80" fmla="*/ 71 w 170"/>
                    <a:gd name="T81" fmla="*/ 103 h 316"/>
                    <a:gd name="T82" fmla="*/ 75 w 170"/>
                    <a:gd name="T83" fmla="*/ 88 h 316"/>
                    <a:gd name="T84" fmla="*/ 67 w 170"/>
                    <a:gd name="T85" fmla="*/ 76 h 316"/>
                    <a:gd name="T86" fmla="*/ 50 w 170"/>
                    <a:gd name="T87" fmla="*/ 82 h 316"/>
                    <a:gd name="T88" fmla="*/ 42 w 170"/>
                    <a:gd name="T89" fmla="*/ 95 h 316"/>
                    <a:gd name="T90" fmla="*/ 37 w 170"/>
                    <a:gd name="T91" fmla="*/ 105 h 316"/>
                    <a:gd name="T92" fmla="*/ 42 w 170"/>
                    <a:gd name="T93" fmla="*/ 114 h 316"/>
                    <a:gd name="T94" fmla="*/ 35 w 170"/>
                    <a:gd name="T95" fmla="*/ 126 h 316"/>
                    <a:gd name="T96" fmla="*/ 48 w 170"/>
                    <a:gd name="T97" fmla="*/ 126 h 316"/>
                    <a:gd name="T98" fmla="*/ 42 w 170"/>
                    <a:gd name="T99" fmla="*/ 154 h 316"/>
                    <a:gd name="T100" fmla="*/ 44 w 170"/>
                    <a:gd name="T101" fmla="*/ 147 h 316"/>
                    <a:gd name="T102" fmla="*/ 54 w 170"/>
                    <a:gd name="T103" fmla="*/ 143 h 316"/>
                    <a:gd name="T104" fmla="*/ 48 w 170"/>
                    <a:gd name="T105" fmla="*/ 177 h 316"/>
                    <a:gd name="T106" fmla="*/ 69 w 170"/>
                    <a:gd name="T107" fmla="*/ 179 h 316"/>
                    <a:gd name="T108" fmla="*/ 86 w 170"/>
                    <a:gd name="T109" fmla="*/ 202 h 316"/>
                    <a:gd name="T110" fmla="*/ 82 w 170"/>
                    <a:gd name="T111" fmla="*/ 221 h 316"/>
                    <a:gd name="T112" fmla="*/ 56 w 170"/>
                    <a:gd name="T113" fmla="*/ 238 h 316"/>
                    <a:gd name="T114" fmla="*/ 59 w 170"/>
                    <a:gd name="T115" fmla="*/ 257 h 316"/>
                    <a:gd name="T116" fmla="*/ 54 w 170"/>
                    <a:gd name="T117" fmla="*/ 270 h 316"/>
                    <a:gd name="T118" fmla="*/ 78 w 170"/>
                    <a:gd name="T119" fmla="*/ 276 h 316"/>
                    <a:gd name="T120" fmla="*/ 82 w 170"/>
                    <a:gd name="T121" fmla="*/ 282 h 316"/>
                    <a:gd name="T122" fmla="*/ 48 w 170"/>
                    <a:gd name="T123" fmla="*/ 30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 h="316">
                      <a:moveTo>
                        <a:pt x="31" y="204"/>
                      </a:moveTo>
                      <a:lnTo>
                        <a:pt x="27" y="200"/>
                      </a:lnTo>
                      <a:lnTo>
                        <a:pt x="23" y="200"/>
                      </a:lnTo>
                      <a:lnTo>
                        <a:pt x="19" y="194"/>
                      </a:lnTo>
                      <a:lnTo>
                        <a:pt x="14" y="190"/>
                      </a:lnTo>
                      <a:lnTo>
                        <a:pt x="12" y="192"/>
                      </a:lnTo>
                      <a:lnTo>
                        <a:pt x="10" y="198"/>
                      </a:lnTo>
                      <a:lnTo>
                        <a:pt x="8" y="198"/>
                      </a:lnTo>
                      <a:lnTo>
                        <a:pt x="0" y="190"/>
                      </a:lnTo>
                      <a:lnTo>
                        <a:pt x="4" y="181"/>
                      </a:lnTo>
                      <a:lnTo>
                        <a:pt x="8" y="181"/>
                      </a:lnTo>
                      <a:lnTo>
                        <a:pt x="8" y="177"/>
                      </a:lnTo>
                      <a:lnTo>
                        <a:pt x="10" y="175"/>
                      </a:lnTo>
                      <a:lnTo>
                        <a:pt x="12" y="173"/>
                      </a:lnTo>
                      <a:lnTo>
                        <a:pt x="16" y="173"/>
                      </a:lnTo>
                      <a:lnTo>
                        <a:pt x="19" y="171"/>
                      </a:lnTo>
                      <a:lnTo>
                        <a:pt x="21" y="171"/>
                      </a:lnTo>
                      <a:lnTo>
                        <a:pt x="25" y="168"/>
                      </a:lnTo>
                      <a:lnTo>
                        <a:pt x="29" y="168"/>
                      </a:lnTo>
                      <a:lnTo>
                        <a:pt x="33" y="171"/>
                      </a:lnTo>
                      <a:lnTo>
                        <a:pt x="33" y="175"/>
                      </a:lnTo>
                      <a:lnTo>
                        <a:pt x="40" y="183"/>
                      </a:lnTo>
                      <a:lnTo>
                        <a:pt x="35" y="185"/>
                      </a:lnTo>
                      <a:lnTo>
                        <a:pt x="42" y="185"/>
                      </a:lnTo>
                      <a:lnTo>
                        <a:pt x="44" y="194"/>
                      </a:lnTo>
                      <a:lnTo>
                        <a:pt x="40" y="187"/>
                      </a:lnTo>
                      <a:lnTo>
                        <a:pt x="37" y="187"/>
                      </a:lnTo>
                      <a:lnTo>
                        <a:pt x="40" y="190"/>
                      </a:lnTo>
                      <a:lnTo>
                        <a:pt x="37" y="194"/>
                      </a:lnTo>
                      <a:lnTo>
                        <a:pt x="42" y="194"/>
                      </a:lnTo>
                      <a:lnTo>
                        <a:pt x="40" y="196"/>
                      </a:lnTo>
                      <a:lnTo>
                        <a:pt x="35" y="196"/>
                      </a:lnTo>
                      <a:lnTo>
                        <a:pt x="35" y="198"/>
                      </a:lnTo>
                      <a:lnTo>
                        <a:pt x="33" y="202"/>
                      </a:lnTo>
                      <a:lnTo>
                        <a:pt x="31" y="200"/>
                      </a:lnTo>
                      <a:lnTo>
                        <a:pt x="31" y="204"/>
                      </a:lnTo>
                      <a:lnTo>
                        <a:pt x="31" y="204"/>
                      </a:lnTo>
                      <a:lnTo>
                        <a:pt x="31" y="204"/>
                      </a:lnTo>
                      <a:close/>
                      <a:moveTo>
                        <a:pt x="113" y="29"/>
                      </a:moveTo>
                      <a:lnTo>
                        <a:pt x="115" y="25"/>
                      </a:lnTo>
                      <a:lnTo>
                        <a:pt x="118" y="27"/>
                      </a:lnTo>
                      <a:lnTo>
                        <a:pt x="113" y="29"/>
                      </a:lnTo>
                      <a:lnTo>
                        <a:pt x="113" y="29"/>
                      </a:lnTo>
                      <a:close/>
                      <a:moveTo>
                        <a:pt x="122" y="6"/>
                      </a:moveTo>
                      <a:lnTo>
                        <a:pt x="120" y="4"/>
                      </a:lnTo>
                      <a:lnTo>
                        <a:pt x="122" y="0"/>
                      </a:lnTo>
                      <a:lnTo>
                        <a:pt x="122" y="6"/>
                      </a:lnTo>
                      <a:lnTo>
                        <a:pt x="122" y="6"/>
                      </a:lnTo>
                      <a:close/>
                      <a:moveTo>
                        <a:pt x="113" y="15"/>
                      </a:moveTo>
                      <a:lnTo>
                        <a:pt x="113" y="10"/>
                      </a:lnTo>
                      <a:lnTo>
                        <a:pt x="111" y="10"/>
                      </a:lnTo>
                      <a:lnTo>
                        <a:pt x="109" y="12"/>
                      </a:lnTo>
                      <a:lnTo>
                        <a:pt x="109" y="12"/>
                      </a:lnTo>
                      <a:lnTo>
                        <a:pt x="113" y="15"/>
                      </a:lnTo>
                      <a:lnTo>
                        <a:pt x="113" y="15"/>
                      </a:lnTo>
                      <a:close/>
                      <a:moveTo>
                        <a:pt x="118" y="12"/>
                      </a:moveTo>
                      <a:lnTo>
                        <a:pt x="115" y="10"/>
                      </a:lnTo>
                      <a:lnTo>
                        <a:pt x="118" y="8"/>
                      </a:lnTo>
                      <a:lnTo>
                        <a:pt x="118" y="4"/>
                      </a:lnTo>
                      <a:lnTo>
                        <a:pt x="120" y="6"/>
                      </a:lnTo>
                      <a:lnTo>
                        <a:pt x="120" y="10"/>
                      </a:lnTo>
                      <a:lnTo>
                        <a:pt x="118" y="12"/>
                      </a:lnTo>
                      <a:lnTo>
                        <a:pt x="118" y="12"/>
                      </a:lnTo>
                      <a:close/>
                      <a:moveTo>
                        <a:pt x="115" y="23"/>
                      </a:moveTo>
                      <a:lnTo>
                        <a:pt x="113" y="21"/>
                      </a:lnTo>
                      <a:lnTo>
                        <a:pt x="109" y="21"/>
                      </a:lnTo>
                      <a:lnTo>
                        <a:pt x="107" y="19"/>
                      </a:lnTo>
                      <a:lnTo>
                        <a:pt x="109" y="17"/>
                      </a:lnTo>
                      <a:lnTo>
                        <a:pt x="113" y="17"/>
                      </a:lnTo>
                      <a:lnTo>
                        <a:pt x="115" y="17"/>
                      </a:lnTo>
                      <a:lnTo>
                        <a:pt x="113" y="15"/>
                      </a:lnTo>
                      <a:lnTo>
                        <a:pt x="115" y="12"/>
                      </a:lnTo>
                      <a:lnTo>
                        <a:pt x="118" y="15"/>
                      </a:lnTo>
                      <a:lnTo>
                        <a:pt x="120" y="15"/>
                      </a:lnTo>
                      <a:lnTo>
                        <a:pt x="118" y="17"/>
                      </a:lnTo>
                      <a:lnTo>
                        <a:pt x="118" y="19"/>
                      </a:lnTo>
                      <a:lnTo>
                        <a:pt x="118" y="21"/>
                      </a:lnTo>
                      <a:lnTo>
                        <a:pt x="118" y="25"/>
                      </a:lnTo>
                      <a:lnTo>
                        <a:pt x="115" y="23"/>
                      </a:lnTo>
                      <a:lnTo>
                        <a:pt x="115" y="23"/>
                      </a:lnTo>
                      <a:close/>
                      <a:moveTo>
                        <a:pt x="153" y="274"/>
                      </a:moveTo>
                      <a:lnTo>
                        <a:pt x="156" y="274"/>
                      </a:lnTo>
                      <a:lnTo>
                        <a:pt x="158" y="274"/>
                      </a:lnTo>
                      <a:lnTo>
                        <a:pt x="158" y="272"/>
                      </a:lnTo>
                      <a:lnTo>
                        <a:pt x="156" y="272"/>
                      </a:lnTo>
                      <a:lnTo>
                        <a:pt x="153" y="274"/>
                      </a:lnTo>
                      <a:lnTo>
                        <a:pt x="153" y="274"/>
                      </a:lnTo>
                      <a:close/>
                      <a:moveTo>
                        <a:pt x="113" y="297"/>
                      </a:moveTo>
                      <a:lnTo>
                        <a:pt x="118" y="293"/>
                      </a:lnTo>
                      <a:lnTo>
                        <a:pt x="120" y="295"/>
                      </a:lnTo>
                      <a:lnTo>
                        <a:pt x="122" y="295"/>
                      </a:lnTo>
                      <a:lnTo>
                        <a:pt x="122" y="297"/>
                      </a:lnTo>
                      <a:lnTo>
                        <a:pt x="122" y="299"/>
                      </a:lnTo>
                      <a:lnTo>
                        <a:pt x="118" y="299"/>
                      </a:lnTo>
                      <a:lnTo>
                        <a:pt x="115" y="297"/>
                      </a:lnTo>
                      <a:lnTo>
                        <a:pt x="113" y="297"/>
                      </a:lnTo>
                      <a:lnTo>
                        <a:pt x="113" y="297"/>
                      </a:lnTo>
                      <a:close/>
                      <a:moveTo>
                        <a:pt x="48" y="152"/>
                      </a:moveTo>
                      <a:lnTo>
                        <a:pt x="48" y="154"/>
                      </a:lnTo>
                      <a:lnTo>
                        <a:pt x="50" y="156"/>
                      </a:lnTo>
                      <a:lnTo>
                        <a:pt x="50" y="154"/>
                      </a:lnTo>
                      <a:lnTo>
                        <a:pt x="48" y="152"/>
                      </a:lnTo>
                      <a:lnTo>
                        <a:pt x="48" y="152"/>
                      </a:lnTo>
                      <a:close/>
                      <a:moveTo>
                        <a:pt x="31" y="147"/>
                      </a:moveTo>
                      <a:lnTo>
                        <a:pt x="31" y="143"/>
                      </a:lnTo>
                      <a:lnTo>
                        <a:pt x="31" y="145"/>
                      </a:lnTo>
                      <a:lnTo>
                        <a:pt x="31" y="147"/>
                      </a:lnTo>
                      <a:lnTo>
                        <a:pt x="31" y="147"/>
                      </a:lnTo>
                      <a:close/>
                      <a:moveTo>
                        <a:pt x="19" y="135"/>
                      </a:moveTo>
                      <a:lnTo>
                        <a:pt x="19" y="133"/>
                      </a:lnTo>
                      <a:lnTo>
                        <a:pt x="23" y="133"/>
                      </a:lnTo>
                      <a:lnTo>
                        <a:pt x="19" y="135"/>
                      </a:lnTo>
                      <a:lnTo>
                        <a:pt x="19" y="135"/>
                      </a:lnTo>
                      <a:close/>
                      <a:moveTo>
                        <a:pt x="25" y="133"/>
                      </a:moveTo>
                      <a:lnTo>
                        <a:pt x="27" y="128"/>
                      </a:lnTo>
                      <a:lnTo>
                        <a:pt x="27" y="131"/>
                      </a:lnTo>
                      <a:lnTo>
                        <a:pt x="25" y="133"/>
                      </a:lnTo>
                      <a:lnTo>
                        <a:pt x="25" y="133"/>
                      </a:lnTo>
                      <a:close/>
                      <a:moveTo>
                        <a:pt x="31" y="124"/>
                      </a:moveTo>
                      <a:lnTo>
                        <a:pt x="33" y="122"/>
                      </a:lnTo>
                      <a:lnTo>
                        <a:pt x="31" y="122"/>
                      </a:lnTo>
                      <a:lnTo>
                        <a:pt x="31" y="124"/>
                      </a:lnTo>
                      <a:lnTo>
                        <a:pt x="31" y="124"/>
                      </a:lnTo>
                      <a:close/>
                      <a:moveTo>
                        <a:pt x="29" y="118"/>
                      </a:moveTo>
                      <a:lnTo>
                        <a:pt x="29" y="122"/>
                      </a:lnTo>
                      <a:lnTo>
                        <a:pt x="31" y="120"/>
                      </a:lnTo>
                      <a:lnTo>
                        <a:pt x="31" y="118"/>
                      </a:lnTo>
                      <a:lnTo>
                        <a:pt x="29" y="118"/>
                      </a:lnTo>
                      <a:lnTo>
                        <a:pt x="29" y="118"/>
                      </a:lnTo>
                      <a:close/>
                      <a:moveTo>
                        <a:pt x="80" y="59"/>
                      </a:moveTo>
                      <a:lnTo>
                        <a:pt x="82" y="61"/>
                      </a:lnTo>
                      <a:lnTo>
                        <a:pt x="82" y="59"/>
                      </a:lnTo>
                      <a:lnTo>
                        <a:pt x="80" y="59"/>
                      </a:lnTo>
                      <a:lnTo>
                        <a:pt x="80" y="59"/>
                      </a:lnTo>
                      <a:close/>
                      <a:moveTo>
                        <a:pt x="75" y="61"/>
                      </a:moveTo>
                      <a:lnTo>
                        <a:pt x="80" y="61"/>
                      </a:lnTo>
                      <a:lnTo>
                        <a:pt x="82" y="63"/>
                      </a:lnTo>
                      <a:lnTo>
                        <a:pt x="80" y="65"/>
                      </a:lnTo>
                      <a:lnTo>
                        <a:pt x="84" y="65"/>
                      </a:lnTo>
                      <a:lnTo>
                        <a:pt x="84" y="67"/>
                      </a:lnTo>
                      <a:lnTo>
                        <a:pt x="82" y="65"/>
                      </a:lnTo>
                      <a:lnTo>
                        <a:pt x="78" y="67"/>
                      </a:lnTo>
                      <a:lnTo>
                        <a:pt x="78" y="63"/>
                      </a:lnTo>
                      <a:lnTo>
                        <a:pt x="78" y="65"/>
                      </a:lnTo>
                      <a:lnTo>
                        <a:pt x="75" y="65"/>
                      </a:lnTo>
                      <a:lnTo>
                        <a:pt x="75" y="61"/>
                      </a:lnTo>
                      <a:lnTo>
                        <a:pt x="75" y="61"/>
                      </a:lnTo>
                      <a:close/>
                      <a:moveTo>
                        <a:pt x="75" y="67"/>
                      </a:moveTo>
                      <a:lnTo>
                        <a:pt x="78" y="72"/>
                      </a:lnTo>
                      <a:lnTo>
                        <a:pt x="80" y="69"/>
                      </a:lnTo>
                      <a:lnTo>
                        <a:pt x="78" y="67"/>
                      </a:lnTo>
                      <a:lnTo>
                        <a:pt x="75" y="67"/>
                      </a:lnTo>
                      <a:lnTo>
                        <a:pt x="75" y="67"/>
                      </a:lnTo>
                      <a:close/>
                      <a:moveTo>
                        <a:pt x="19" y="90"/>
                      </a:moveTo>
                      <a:lnTo>
                        <a:pt x="21" y="90"/>
                      </a:lnTo>
                      <a:lnTo>
                        <a:pt x="19" y="88"/>
                      </a:lnTo>
                      <a:lnTo>
                        <a:pt x="21" y="84"/>
                      </a:lnTo>
                      <a:lnTo>
                        <a:pt x="25" y="86"/>
                      </a:lnTo>
                      <a:lnTo>
                        <a:pt x="23" y="84"/>
                      </a:lnTo>
                      <a:lnTo>
                        <a:pt x="33" y="78"/>
                      </a:lnTo>
                      <a:lnTo>
                        <a:pt x="33" y="82"/>
                      </a:lnTo>
                      <a:lnTo>
                        <a:pt x="29" y="86"/>
                      </a:lnTo>
                      <a:lnTo>
                        <a:pt x="29" y="88"/>
                      </a:lnTo>
                      <a:lnTo>
                        <a:pt x="29" y="90"/>
                      </a:lnTo>
                      <a:lnTo>
                        <a:pt x="27" y="93"/>
                      </a:lnTo>
                      <a:lnTo>
                        <a:pt x="25" y="93"/>
                      </a:lnTo>
                      <a:lnTo>
                        <a:pt x="21" y="93"/>
                      </a:lnTo>
                      <a:lnTo>
                        <a:pt x="19" y="90"/>
                      </a:lnTo>
                      <a:lnTo>
                        <a:pt x="19" y="90"/>
                      </a:lnTo>
                      <a:close/>
                      <a:moveTo>
                        <a:pt x="19" y="97"/>
                      </a:moveTo>
                      <a:lnTo>
                        <a:pt x="21" y="99"/>
                      </a:lnTo>
                      <a:lnTo>
                        <a:pt x="25" y="95"/>
                      </a:lnTo>
                      <a:lnTo>
                        <a:pt x="23" y="95"/>
                      </a:lnTo>
                      <a:lnTo>
                        <a:pt x="21" y="95"/>
                      </a:lnTo>
                      <a:lnTo>
                        <a:pt x="21" y="97"/>
                      </a:lnTo>
                      <a:lnTo>
                        <a:pt x="19" y="97"/>
                      </a:lnTo>
                      <a:lnTo>
                        <a:pt x="19" y="97"/>
                      </a:lnTo>
                      <a:close/>
                      <a:moveTo>
                        <a:pt x="19" y="103"/>
                      </a:moveTo>
                      <a:lnTo>
                        <a:pt x="14" y="105"/>
                      </a:lnTo>
                      <a:lnTo>
                        <a:pt x="12" y="101"/>
                      </a:lnTo>
                      <a:lnTo>
                        <a:pt x="12" y="101"/>
                      </a:lnTo>
                      <a:lnTo>
                        <a:pt x="19" y="101"/>
                      </a:lnTo>
                      <a:lnTo>
                        <a:pt x="19" y="103"/>
                      </a:lnTo>
                      <a:lnTo>
                        <a:pt x="19" y="103"/>
                      </a:lnTo>
                      <a:close/>
                      <a:moveTo>
                        <a:pt x="16" y="107"/>
                      </a:moveTo>
                      <a:lnTo>
                        <a:pt x="12" y="107"/>
                      </a:lnTo>
                      <a:lnTo>
                        <a:pt x="12" y="105"/>
                      </a:lnTo>
                      <a:lnTo>
                        <a:pt x="16" y="105"/>
                      </a:lnTo>
                      <a:lnTo>
                        <a:pt x="16" y="107"/>
                      </a:lnTo>
                      <a:lnTo>
                        <a:pt x="16" y="107"/>
                      </a:lnTo>
                      <a:close/>
                      <a:moveTo>
                        <a:pt x="12" y="118"/>
                      </a:moveTo>
                      <a:lnTo>
                        <a:pt x="12" y="120"/>
                      </a:lnTo>
                      <a:lnTo>
                        <a:pt x="10" y="122"/>
                      </a:lnTo>
                      <a:lnTo>
                        <a:pt x="10" y="120"/>
                      </a:lnTo>
                      <a:lnTo>
                        <a:pt x="12" y="118"/>
                      </a:lnTo>
                      <a:lnTo>
                        <a:pt x="12" y="118"/>
                      </a:lnTo>
                      <a:close/>
                      <a:moveTo>
                        <a:pt x="16" y="116"/>
                      </a:moveTo>
                      <a:lnTo>
                        <a:pt x="14" y="114"/>
                      </a:lnTo>
                      <a:lnTo>
                        <a:pt x="16" y="112"/>
                      </a:lnTo>
                      <a:lnTo>
                        <a:pt x="16" y="109"/>
                      </a:lnTo>
                      <a:lnTo>
                        <a:pt x="14" y="109"/>
                      </a:lnTo>
                      <a:lnTo>
                        <a:pt x="14" y="112"/>
                      </a:lnTo>
                      <a:lnTo>
                        <a:pt x="12" y="114"/>
                      </a:lnTo>
                      <a:lnTo>
                        <a:pt x="12" y="116"/>
                      </a:lnTo>
                      <a:lnTo>
                        <a:pt x="16" y="116"/>
                      </a:lnTo>
                      <a:lnTo>
                        <a:pt x="16" y="116"/>
                      </a:lnTo>
                      <a:close/>
                      <a:moveTo>
                        <a:pt x="35" y="118"/>
                      </a:moveTo>
                      <a:lnTo>
                        <a:pt x="35" y="116"/>
                      </a:lnTo>
                      <a:lnTo>
                        <a:pt x="31" y="116"/>
                      </a:lnTo>
                      <a:lnTo>
                        <a:pt x="27" y="112"/>
                      </a:lnTo>
                      <a:lnTo>
                        <a:pt x="29" y="109"/>
                      </a:lnTo>
                      <a:lnTo>
                        <a:pt x="27" y="107"/>
                      </a:lnTo>
                      <a:lnTo>
                        <a:pt x="27" y="109"/>
                      </a:lnTo>
                      <a:lnTo>
                        <a:pt x="23" y="107"/>
                      </a:lnTo>
                      <a:lnTo>
                        <a:pt x="25" y="105"/>
                      </a:lnTo>
                      <a:lnTo>
                        <a:pt x="25" y="107"/>
                      </a:lnTo>
                      <a:lnTo>
                        <a:pt x="25" y="103"/>
                      </a:lnTo>
                      <a:lnTo>
                        <a:pt x="29" y="105"/>
                      </a:lnTo>
                      <a:lnTo>
                        <a:pt x="29" y="101"/>
                      </a:lnTo>
                      <a:lnTo>
                        <a:pt x="31" y="101"/>
                      </a:lnTo>
                      <a:lnTo>
                        <a:pt x="33" y="103"/>
                      </a:lnTo>
                      <a:lnTo>
                        <a:pt x="33" y="112"/>
                      </a:lnTo>
                      <a:lnTo>
                        <a:pt x="37" y="114"/>
                      </a:lnTo>
                      <a:lnTo>
                        <a:pt x="40" y="112"/>
                      </a:lnTo>
                      <a:lnTo>
                        <a:pt x="40" y="114"/>
                      </a:lnTo>
                      <a:lnTo>
                        <a:pt x="37" y="116"/>
                      </a:lnTo>
                      <a:lnTo>
                        <a:pt x="37" y="118"/>
                      </a:lnTo>
                      <a:lnTo>
                        <a:pt x="35" y="118"/>
                      </a:lnTo>
                      <a:lnTo>
                        <a:pt x="35" y="118"/>
                      </a:lnTo>
                      <a:close/>
                      <a:moveTo>
                        <a:pt x="29" y="141"/>
                      </a:moveTo>
                      <a:lnTo>
                        <a:pt x="35" y="139"/>
                      </a:lnTo>
                      <a:lnTo>
                        <a:pt x="37" y="139"/>
                      </a:lnTo>
                      <a:lnTo>
                        <a:pt x="40" y="137"/>
                      </a:lnTo>
                      <a:lnTo>
                        <a:pt x="40" y="135"/>
                      </a:lnTo>
                      <a:lnTo>
                        <a:pt x="35" y="133"/>
                      </a:lnTo>
                      <a:lnTo>
                        <a:pt x="33" y="131"/>
                      </a:lnTo>
                      <a:lnTo>
                        <a:pt x="29" y="133"/>
                      </a:lnTo>
                      <a:lnTo>
                        <a:pt x="35" y="135"/>
                      </a:lnTo>
                      <a:lnTo>
                        <a:pt x="31" y="137"/>
                      </a:lnTo>
                      <a:lnTo>
                        <a:pt x="33" y="137"/>
                      </a:lnTo>
                      <a:lnTo>
                        <a:pt x="29" y="141"/>
                      </a:lnTo>
                      <a:lnTo>
                        <a:pt x="29" y="141"/>
                      </a:lnTo>
                      <a:close/>
                      <a:moveTo>
                        <a:pt x="35" y="154"/>
                      </a:moveTo>
                      <a:lnTo>
                        <a:pt x="33" y="149"/>
                      </a:lnTo>
                      <a:lnTo>
                        <a:pt x="40" y="143"/>
                      </a:lnTo>
                      <a:lnTo>
                        <a:pt x="37" y="152"/>
                      </a:lnTo>
                      <a:lnTo>
                        <a:pt x="35" y="154"/>
                      </a:lnTo>
                      <a:lnTo>
                        <a:pt x="35" y="154"/>
                      </a:lnTo>
                      <a:close/>
                      <a:moveTo>
                        <a:pt x="29" y="158"/>
                      </a:moveTo>
                      <a:lnTo>
                        <a:pt x="33" y="156"/>
                      </a:lnTo>
                      <a:lnTo>
                        <a:pt x="31" y="149"/>
                      </a:lnTo>
                      <a:lnTo>
                        <a:pt x="27" y="152"/>
                      </a:lnTo>
                      <a:lnTo>
                        <a:pt x="27" y="158"/>
                      </a:lnTo>
                      <a:lnTo>
                        <a:pt x="29" y="156"/>
                      </a:lnTo>
                      <a:lnTo>
                        <a:pt x="29" y="158"/>
                      </a:lnTo>
                      <a:lnTo>
                        <a:pt x="29" y="158"/>
                      </a:lnTo>
                      <a:close/>
                      <a:moveTo>
                        <a:pt x="44" y="158"/>
                      </a:moveTo>
                      <a:lnTo>
                        <a:pt x="46" y="164"/>
                      </a:lnTo>
                      <a:lnTo>
                        <a:pt x="48" y="166"/>
                      </a:lnTo>
                      <a:lnTo>
                        <a:pt x="50" y="162"/>
                      </a:lnTo>
                      <a:lnTo>
                        <a:pt x="48" y="156"/>
                      </a:lnTo>
                      <a:lnTo>
                        <a:pt x="44" y="158"/>
                      </a:lnTo>
                      <a:lnTo>
                        <a:pt x="44" y="158"/>
                      </a:lnTo>
                      <a:close/>
                      <a:moveTo>
                        <a:pt x="56" y="223"/>
                      </a:moveTo>
                      <a:lnTo>
                        <a:pt x="63" y="225"/>
                      </a:lnTo>
                      <a:lnTo>
                        <a:pt x="67" y="223"/>
                      </a:lnTo>
                      <a:lnTo>
                        <a:pt x="65" y="223"/>
                      </a:lnTo>
                      <a:lnTo>
                        <a:pt x="63" y="219"/>
                      </a:lnTo>
                      <a:lnTo>
                        <a:pt x="59" y="221"/>
                      </a:lnTo>
                      <a:lnTo>
                        <a:pt x="59" y="221"/>
                      </a:lnTo>
                      <a:lnTo>
                        <a:pt x="56" y="223"/>
                      </a:lnTo>
                      <a:lnTo>
                        <a:pt x="56" y="223"/>
                      </a:lnTo>
                      <a:close/>
                      <a:moveTo>
                        <a:pt x="54" y="202"/>
                      </a:moveTo>
                      <a:lnTo>
                        <a:pt x="54" y="198"/>
                      </a:lnTo>
                      <a:lnTo>
                        <a:pt x="61" y="192"/>
                      </a:lnTo>
                      <a:lnTo>
                        <a:pt x="61" y="196"/>
                      </a:lnTo>
                      <a:lnTo>
                        <a:pt x="61" y="198"/>
                      </a:lnTo>
                      <a:lnTo>
                        <a:pt x="56" y="202"/>
                      </a:lnTo>
                      <a:lnTo>
                        <a:pt x="54" y="202"/>
                      </a:lnTo>
                      <a:lnTo>
                        <a:pt x="54" y="202"/>
                      </a:lnTo>
                      <a:close/>
                      <a:moveTo>
                        <a:pt x="46" y="316"/>
                      </a:moveTo>
                      <a:lnTo>
                        <a:pt x="48" y="314"/>
                      </a:lnTo>
                      <a:lnTo>
                        <a:pt x="48" y="312"/>
                      </a:lnTo>
                      <a:lnTo>
                        <a:pt x="50" y="310"/>
                      </a:lnTo>
                      <a:lnTo>
                        <a:pt x="50" y="312"/>
                      </a:lnTo>
                      <a:lnTo>
                        <a:pt x="52" y="310"/>
                      </a:lnTo>
                      <a:lnTo>
                        <a:pt x="54" y="310"/>
                      </a:lnTo>
                      <a:lnTo>
                        <a:pt x="54" y="305"/>
                      </a:lnTo>
                      <a:lnTo>
                        <a:pt x="59" y="308"/>
                      </a:lnTo>
                      <a:lnTo>
                        <a:pt x="63" y="305"/>
                      </a:lnTo>
                      <a:lnTo>
                        <a:pt x="65" y="305"/>
                      </a:lnTo>
                      <a:lnTo>
                        <a:pt x="65" y="305"/>
                      </a:lnTo>
                      <a:lnTo>
                        <a:pt x="67" y="308"/>
                      </a:lnTo>
                      <a:lnTo>
                        <a:pt x="69" y="308"/>
                      </a:lnTo>
                      <a:lnTo>
                        <a:pt x="71" y="310"/>
                      </a:lnTo>
                      <a:lnTo>
                        <a:pt x="75" y="310"/>
                      </a:lnTo>
                      <a:lnTo>
                        <a:pt x="75" y="308"/>
                      </a:lnTo>
                      <a:lnTo>
                        <a:pt x="78" y="305"/>
                      </a:lnTo>
                      <a:lnTo>
                        <a:pt x="78" y="303"/>
                      </a:lnTo>
                      <a:lnTo>
                        <a:pt x="78" y="301"/>
                      </a:lnTo>
                      <a:lnTo>
                        <a:pt x="80" y="299"/>
                      </a:lnTo>
                      <a:lnTo>
                        <a:pt x="82" y="297"/>
                      </a:lnTo>
                      <a:lnTo>
                        <a:pt x="82" y="297"/>
                      </a:lnTo>
                      <a:lnTo>
                        <a:pt x="90" y="295"/>
                      </a:lnTo>
                      <a:lnTo>
                        <a:pt x="92" y="295"/>
                      </a:lnTo>
                      <a:lnTo>
                        <a:pt x="96" y="299"/>
                      </a:lnTo>
                      <a:lnTo>
                        <a:pt x="99" y="297"/>
                      </a:lnTo>
                      <a:lnTo>
                        <a:pt x="103" y="297"/>
                      </a:lnTo>
                      <a:lnTo>
                        <a:pt x="105" y="299"/>
                      </a:lnTo>
                      <a:lnTo>
                        <a:pt x="107" y="295"/>
                      </a:lnTo>
                      <a:lnTo>
                        <a:pt x="111" y="293"/>
                      </a:lnTo>
                      <a:lnTo>
                        <a:pt x="113" y="295"/>
                      </a:lnTo>
                      <a:lnTo>
                        <a:pt x="118" y="291"/>
                      </a:lnTo>
                      <a:lnTo>
                        <a:pt x="122" y="293"/>
                      </a:lnTo>
                      <a:lnTo>
                        <a:pt x="124" y="293"/>
                      </a:lnTo>
                      <a:lnTo>
                        <a:pt x="124" y="291"/>
                      </a:lnTo>
                      <a:lnTo>
                        <a:pt x="126" y="293"/>
                      </a:lnTo>
                      <a:lnTo>
                        <a:pt x="128" y="293"/>
                      </a:lnTo>
                      <a:lnTo>
                        <a:pt x="130" y="291"/>
                      </a:lnTo>
                      <a:lnTo>
                        <a:pt x="137" y="291"/>
                      </a:lnTo>
                      <a:lnTo>
                        <a:pt x="141" y="291"/>
                      </a:lnTo>
                      <a:lnTo>
                        <a:pt x="145" y="293"/>
                      </a:lnTo>
                      <a:lnTo>
                        <a:pt x="147" y="293"/>
                      </a:lnTo>
                      <a:lnTo>
                        <a:pt x="149" y="291"/>
                      </a:lnTo>
                      <a:lnTo>
                        <a:pt x="153" y="289"/>
                      </a:lnTo>
                      <a:lnTo>
                        <a:pt x="156" y="286"/>
                      </a:lnTo>
                      <a:lnTo>
                        <a:pt x="158" y="286"/>
                      </a:lnTo>
                      <a:lnTo>
                        <a:pt x="160" y="286"/>
                      </a:lnTo>
                      <a:lnTo>
                        <a:pt x="160" y="284"/>
                      </a:lnTo>
                      <a:lnTo>
                        <a:pt x="164" y="282"/>
                      </a:lnTo>
                      <a:lnTo>
                        <a:pt x="168" y="280"/>
                      </a:lnTo>
                      <a:lnTo>
                        <a:pt x="168" y="278"/>
                      </a:lnTo>
                      <a:lnTo>
                        <a:pt x="166" y="276"/>
                      </a:lnTo>
                      <a:lnTo>
                        <a:pt x="168" y="274"/>
                      </a:lnTo>
                      <a:lnTo>
                        <a:pt x="162" y="274"/>
                      </a:lnTo>
                      <a:lnTo>
                        <a:pt x="160" y="276"/>
                      </a:lnTo>
                      <a:lnTo>
                        <a:pt x="158" y="276"/>
                      </a:lnTo>
                      <a:lnTo>
                        <a:pt x="153" y="274"/>
                      </a:lnTo>
                      <a:lnTo>
                        <a:pt x="151" y="274"/>
                      </a:lnTo>
                      <a:lnTo>
                        <a:pt x="153" y="274"/>
                      </a:lnTo>
                      <a:lnTo>
                        <a:pt x="153" y="272"/>
                      </a:lnTo>
                      <a:lnTo>
                        <a:pt x="156" y="272"/>
                      </a:lnTo>
                      <a:lnTo>
                        <a:pt x="151" y="272"/>
                      </a:lnTo>
                      <a:lnTo>
                        <a:pt x="149" y="272"/>
                      </a:lnTo>
                      <a:lnTo>
                        <a:pt x="153" y="270"/>
                      </a:lnTo>
                      <a:lnTo>
                        <a:pt x="156" y="270"/>
                      </a:lnTo>
                      <a:lnTo>
                        <a:pt x="158" y="268"/>
                      </a:lnTo>
                      <a:lnTo>
                        <a:pt x="158" y="265"/>
                      </a:lnTo>
                      <a:lnTo>
                        <a:pt x="153" y="265"/>
                      </a:lnTo>
                      <a:lnTo>
                        <a:pt x="156" y="263"/>
                      </a:lnTo>
                      <a:lnTo>
                        <a:pt x="158" y="261"/>
                      </a:lnTo>
                      <a:lnTo>
                        <a:pt x="160" y="263"/>
                      </a:lnTo>
                      <a:lnTo>
                        <a:pt x="162" y="261"/>
                      </a:lnTo>
                      <a:lnTo>
                        <a:pt x="164" y="259"/>
                      </a:lnTo>
                      <a:lnTo>
                        <a:pt x="162" y="259"/>
                      </a:lnTo>
                      <a:lnTo>
                        <a:pt x="164" y="259"/>
                      </a:lnTo>
                      <a:lnTo>
                        <a:pt x="160" y="257"/>
                      </a:lnTo>
                      <a:lnTo>
                        <a:pt x="162" y="255"/>
                      </a:lnTo>
                      <a:lnTo>
                        <a:pt x="164" y="257"/>
                      </a:lnTo>
                      <a:lnTo>
                        <a:pt x="164" y="257"/>
                      </a:lnTo>
                      <a:lnTo>
                        <a:pt x="166" y="255"/>
                      </a:lnTo>
                      <a:lnTo>
                        <a:pt x="168" y="253"/>
                      </a:lnTo>
                      <a:lnTo>
                        <a:pt x="168" y="249"/>
                      </a:lnTo>
                      <a:lnTo>
                        <a:pt x="170" y="242"/>
                      </a:lnTo>
                      <a:lnTo>
                        <a:pt x="170" y="240"/>
                      </a:lnTo>
                      <a:lnTo>
                        <a:pt x="168" y="236"/>
                      </a:lnTo>
                      <a:lnTo>
                        <a:pt x="162" y="230"/>
                      </a:lnTo>
                      <a:lnTo>
                        <a:pt x="153" y="230"/>
                      </a:lnTo>
                      <a:lnTo>
                        <a:pt x="147" y="230"/>
                      </a:lnTo>
                      <a:lnTo>
                        <a:pt x="147" y="234"/>
                      </a:lnTo>
                      <a:lnTo>
                        <a:pt x="145" y="236"/>
                      </a:lnTo>
                      <a:lnTo>
                        <a:pt x="143" y="234"/>
                      </a:lnTo>
                      <a:lnTo>
                        <a:pt x="139" y="232"/>
                      </a:lnTo>
                      <a:lnTo>
                        <a:pt x="145" y="227"/>
                      </a:lnTo>
                      <a:lnTo>
                        <a:pt x="145" y="223"/>
                      </a:lnTo>
                      <a:lnTo>
                        <a:pt x="139" y="217"/>
                      </a:lnTo>
                      <a:lnTo>
                        <a:pt x="139" y="215"/>
                      </a:lnTo>
                      <a:lnTo>
                        <a:pt x="134" y="213"/>
                      </a:lnTo>
                      <a:lnTo>
                        <a:pt x="132" y="211"/>
                      </a:lnTo>
                      <a:lnTo>
                        <a:pt x="130" y="211"/>
                      </a:lnTo>
                      <a:lnTo>
                        <a:pt x="128" y="211"/>
                      </a:lnTo>
                      <a:lnTo>
                        <a:pt x="126" y="211"/>
                      </a:lnTo>
                      <a:lnTo>
                        <a:pt x="124" y="211"/>
                      </a:lnTo>
                      <a:lnTo>
                        <a:pt x="128" y="211"/>
                      </a:lnTo>
                      <a:lnTo>
                        <a:pt x="128" y="211"/>
                      </a:lnTo>
                      <a:lnTo>
                        <a:pt x="132" y="211"/>
                      </a:lnTo>
                      <a:lnTo>
                        <a:pt x="134" y="211"/>
                      </a:lnTo>
                      <a:lnTo>
                        <a:pt x="134" y="213"/>
                      </a:lnTo>
                      <a:lnTo>
                        <a:pt x="137" y="213"/>
                      </a:lnTo>
                      <a:lnTo>
                        <a:pt x="139" y="213"/>
                      </a:lnTo>
                      <a:lnTo>
                        <a:pt x="134" y="206"/>
                      </a:lnTo>
                      <a:lnTo>
                        <a:pt x="132" y="202"/>
                      </a:lnTo>
                      <a:lnTo>
                        <a:pt x="132" y="200"/>
                      </a:lnTo>
                      <a:lnTo>
                        <a:pt x="134" y="200"/>
                      </a:lnTo>
                      <a:lnTo>
                        <a:pt x="132" y="198"/>
                      </a:lnTo>
                      <a:lnTo>
                        <a:pt x="130" y="196"/>
                      </a:lnTo>
                      <a:lnTo>
                        <a:pt x="130" y="196"/>
                      </a:lnTo>
                      <a:lnTo>
                        <a:pt x="126" y="190"/>
                      </a:lnTo>
                      <a:lnTo>
                        <a:pt x="122" y="187"/>
                      </a:lnTo>
                      <a:lnTo>
                        <a:pt x="115" y="185"/>
                      </a:lnTo>
                      <a:lnTo>
                        <a:pt x="115" y="183"/>
                      </a:lnTo>
                      <a:lnTo>
                        <a:pt x="113" y="183"/>
                      </a:lnTo>
                      <a:lnTo>
                        <a:pt x="111" y="175"/>
                      </a:lnTo>
                      <a:lnTo>
                        <a:pt x="109" y="171"/>
                      </a:lnTo>
                      <a:lnTo>
                        <a:pt x="107" y="162"/>
                      </a:lnTo>
                      <a:lnTo>
                        <a:pt x="105" y="160"/>
                      </a:lnTo>
                      <a:lnTo>
                        <a:pt x="103" y="160"/>
                      </a:lnTo>
                      <a:lnTo>
                        <a:pt x="99" y="152"/>
                      </a:lnTo>
                      <a:lnTo>
                        <a:pt x="94" y="149"/>
                      </a:lnTo>
                      <a:lnTo>
                        <a:pt x="92" y="147"/>
                      </a:lnTo>
                      <a:lnTo>
                        <a:pt x="88" y="145"/>
                      </a:lnTo>
                      <a:lnTo>
                        <a:pt x="86" y="147"/>
                      </a:lnTo>
                      <a:lnTo>
                        <a:pt x="82" y="149"/>
                      </a:lnTo>
                      <a:lnTo>
                        <a:pt x="78" y="147"/>
                      </a:lnTo>
                      <a:lnTo>
                        <a:pt x="75" y="149"/>
                      </a:lnTo>
                      <a:lnTo>
                        <a:pt x="71" y="147"/>
                      </a:lnTo>
                      <a:lnTo>
                        <a:pt x="71" y="145"/>
                      </a:lnTo>
                      <a:lnTo>
                        <a:pt x="73" y="147"/>
                      </a:lnTo>
                      <a:lnTo>
                        <a:pt x="78" y="147"/>
                      </a:lnTo>
                      <a:lnTo>
                        <a:pt x="82" y="145"/>
                      </a:lnTo>
                      <a:lnTo>
                        <a:pt x="82" y="143"/>
                      </a:lnTo>
                      <a:lnTo>
                        <a:pt x="86" y="143"/>
                      </a:lnTo>
                      <a:lnTo>
                        <a:pt x="90" y="141"/>
                      </a:lnTo>
                      <a:lnTo>
                        <a:pt x="86" y="139"/>
                      </a:lnTo>
                      <a:lnTo>
                        <a:pt x="86" y="137"/>
                      </a:lnTo>
                      <a:lnTo>
                        <a:pt x="84" y="135"/>
                      </a:lnTo>
                      <a:lnTo>
                        <a:pt x="80" y="139"/>
                      </a:lnTo>
                      <a:lnTo>
                        <a:pt x="80" y="137"/>
                      </a:lnTo>
                      <a:lnTo>
                        <a:pt x="82" y="135"/>
                      </a:lnTo>
                      <a:lnTo>
                        <a:pt x="88" y="135"/>
                      </a:lnTo>
                      <a:lnTo>
                        <a:pt x="90" y="133"/>
                      </a:lnTo>
                      <a:lnTo>
                        <a:pt x="90" y="131"/>
                      </a:lnTo>
                      <a:lnTo>
                        <a:pt x="92" y="128"/>
                      </a:lnTo>
                      <a:lnTo>
                        <a:pt x="94" y="124"/>
                      </a:lnTo>
                      <a:lnTo>
                        <a:pt x="96" y="122"/>
                      </a:lnTo>
                      <a:lnTo>
                        <a:pt x="96" y="120"/>
                      </a:lnTo>
                      <a:lnTo>
                        <a:pt x="99" y="116"/>
                      </a:lnTo>
                      <a:lnTo>
                        <a:pt x="96" y="116"/>
                      </a:lnTo>
                      <a:lnTo>
                        <a:pt x="99" y="109"/>
                      </a:lnTo>
                      <a:lnTo>
                        <a:pt x="103" y="107"/>
                      </a:lnTo>
                      <a:lnTo>
                        <a:pt x="103" y="105"/>
                      </a:lnTo>
                      <a:lnTo>
                        <a:pt x="99" y="101"/>
                      </a:lnTo>
                      <a:lnTo>
                        <a:pt x="96" y="101"/>
                      </a:lnTo>
                      <a:lnTo>
                        <a:pt x="88" y="101"/>
                      </a:lnTo>
                      <a:lnTo>
                        <a:pt x="84" y="101"/>
                      </a:lnTo>
                      <a:lnTo>
                        <a:pt x="82" y="101"/>
                      </a:lnTo>
                      <a:lnTo>
                        <a:pt x="80" y="101"/>
                      </a:lnTo>
                      <a:lnTo>
                        <a:pt x="78" y="101"/>
                      </a:lnTo>
                      <a:lnTo>
                        <a:pt x="75" y="101"/>
                      </a:lnTo>
                      <a:lnTo>
                        <a:pt x="75" y="101"/>
                      </a:lnTo>
                      <a:lnTo>
                        <a:pt x="71" y="103"/>
                      </a:lnTo>
                      <a:lnTo>
                        <a:pt x="69" y="105"/>
                      </a:lnTo>
                      <a:lnTo>
                        <a:pt x="67" y="105"/>
                      </a:lnTo>
                      <a:lnTo>
                        <a:pt x="65" y="105"/>
                      </a:lnTo>
                      <a:lnTo>
                        <a:pt x="65" y="105"/>
                      </a:lnTo>
                      <a:lnTo>
                        <a:pt x="67" y="101"/>
                      </a:lnTo>
                      <a:lnTo>
                        <a:pt x="69" y="97"/>
                      </a:lnTo>
                      <a:lnTo>
                        <a:pt x="67" y="99"/>
                      </a:lnTo>
                      <a:lnTo>
                        <a:pt x="65" y="97"/>
                      </a:lnTo>
                      <a:lnTo>
                        <a:pt x="67" y="97"/>
                      </a:lnTo>
                      <a:lnTo>
                        <a:pt x="67" y="95"/>
                      </a:lnTo>
                      <a:lnTo>
                        <a:pt x="75" y="88"/>
                      </a:lnTo>
                      <a:lnTo>
                        <a:pt x="78" y="84"/>
                      </a:lnTo>
                      <a:lnTo>
                        <a:pt x="80" y="84"/>
                      </a:lnTo>
                      <a:lnTo>
                        <a:pt x="82" y="80"/>
                      </a:lnTo>
                      <a:lnTo>
                        <a:pt x="80" y="78"/>
                      </a:lnTo>
                      <a:lnTo>
                        <a:pt x="82" y="76"/>
                      </a:lnTo>
                      <a:lnTo>
                        <a:pt x="82" y="74"/>
                      </a:lnTo>
                      <a:lnTo>
                        <a:pt x="78" y="74"/>
                      </a:lnTo>
                      <a:lnTo>
                        <a:pt x="75" y="76"/>
                      </a:lnTo>
                      <a:lnTo>
                        <a:pt x="73" y="76"/>
                      </a:lnTo>
                      <a:lnTo>
                        <a:pt x="69" y="78"/>
                      </a:lnTo>
                      <a:lnTo>
                        <a:pt x="67" y="76"/>
                      </a:lnTo>
                      <a:lnTo>
                        <a:pt x="63" y="78"/>
                      </a:lnTo>
                      <a:lnTo>
                        <a:pt x="61" y="78"/>
                      </a:lnTo>
                      <a:lnTo>
                        <a:pt x="61" y="80"/>
                      </a:lnTo>
                      <a:lnTo>
                        <a:pt x="61" y="78"/>
                      </a:lnTo>
                      <a:lnTo>
                        <a:pt x="59" y="78"/>
                      </a:lnTo>
                      <a:lnTo>
                        <a:pt x="54" y="80"/>
                      </a:lnTo>
                      <a:lnTo>
                        <a:pt x="56" y="78"/>
                      </a:lnTo>
                      <a:lnTo>
                        <a:pt x="52" y="76"/>
                      </a:lnTo>
                      <a:lnTo>
                        <a:pt x="50" y="78"/>
                      </a:lnTo>
                      <a:lnTo>
                        <a:pt x="50" y="80"/>
                      </a:lnTo>
                      <a:lnTo>
                        <a:pt x="50" y="82"/>
                      </a:lnTo>
                      <a:lnTo>
                        <a:pt x="50" y="82"/>
                      </a:lnTo>
                      <a:lnTo>
                        <a:pt x="50" y="84"/>
                      </a:lnTo>
                      <a:lnTo>
                        <a:pt x="46" y="86"/>
                      </a:lnTo>
                      <a:lnTo>
                        <a:pt x="48" y="88"/>
                      </a:lnTo>
                      <a:lnTo>
                        <a:pt x="46" y="90"/>
                      </a:lnTo>
                      <a:lnTo>
                        <a:pt x="44" y="90"/>
                      </a:lnTo>
                      <a:lnTo>
                        <a:pt x="48" y="95"/>
                      </a:lnTo>
                      <a:lnTo>
                        <a:pt x="50" y="97"/>
                      </a:lnTo>
                      <a:lnTo>
                        <a:pt x="46" y="95"/>
                      </a:lnTo>
                      <a:lnTo>
                        <a:pt x="44" y="97"/>
                      </a:lnTo>
                      <a:lnTo>
                        <a:pt x="42" y="95"/>
                      </a:lnTo>
                      <a:lnTo>
                        <a:pt x="42" y="95"/>
                      </a:lnTo>
                      <a:lnTo>
                        <a:pt x="42" y="97"/>
                      </a:lnTo>
                      <a:lnTo>
                        <a:pt x="42" y="99"/>
                      </a:lnTo>
                      <a:lnTo>
                        <a:pt x="40" y="97"/>
                      </a:lnTo>
                      <a:lnTo>
                        <a:pt x="37" y="99"/>
                      </a:lnTo>
                      <a:lnTo>
                        <a:pt x="40" y="101"/>
                      </a:lnTo>
                      <a:lnTo>
                        <a:pt x="40" y="103"/>
                      </a:lnTo>
                      <a:lnTo>
                        <a:pt x="42" y="105"/>
                      </a:lnTo>
                      <a:lnTo>
                        <a:pt x="44" y="105"/>
                      </a:lnTo>
                      <a:lnTo>
                        <a:pt x="42" y="105"/>
                      </a:lnTo>
                      <a:lnTo>
                        <a:pt x="37" y="105"/>
                      </a:lnTo>
                      <a:lnTo>
                        <a:pt x="40" y="109"/>
                      </a:lnTo>
                      <a:lnTo>
                        <a:pt x="40" y="109"/>
                      </a:lnTo>
                      <a:lnTo>
                        <a:pt x="44" y="109"/>
                      </a:lnTo>
                      <a:lnTo>
                        <a:pt x="40" y="112"/>
                      </a:lnTo>
                      <a:lnTo>
                        <a:pt x="40" y="112"/>
                      </a:lnTo>
                      <a:lnTo>
                        <a:pt x="42" y="114"/>
                      </a:lnTo>
                      <a:lnTo>
                        <a:pt x="44" y="112"/>
                      </a:lnTo>
                      <a:lnTo>
                        <a:pt x="44" y="112"/>
                      </a:lnTo>
                      <a:lnTo>
                        <a:pt x="44" y="114"/>
                      </a:lnTo>
                      <a:lnTo>
                        <a:pt x="42" y="114"/>
                      </a:lnTo>
                      <a:lnTo>
                        <a:pt x="42" y="114"/>
                      </a:lnTo>
                      <a:lnTo>
                        <a:pt x="42" y="116"/>
                      </a:lnTo>
                      <a:lnTo>
                        <a:pt x="42" y="116"/>
                      </a:lnTo>
                      <a:lnTo>
                        <a:pt x="40" y="118"/>
                      </a:lnTo>
                      <a:lnTo>
                        <a:pt x="40" y="118"/>
                      </a:lnTo>
                      <a:lnTo>
                        <a:pt x="42" y="120"/>
                      </a:lnTo>
                      <a:lnTo>
                        <a:pt x="42" y="122"/>
                      </a:lnTo>
                      <a:lnTo>
                        <a:pt x="37" y="120"/>
                      </a:lnTo>
                      <a:lnTo>
                        <a:pt x="37" y="122"/>
                      </a:lnTo>
                      <a:lnTo>
                        <a:pt x="40" y="124"/>
                      </a:lnTo>
                      <a:lnTo>
                        <a:pt x="37" y="124"/>
                      </a:lnTo>
                      <a:lnTo>
                        <a:pt x="35" y="126"/>
                      </a:lnTo>
                      <a:lnTo>
                        <a:pt x="33" y="126"/>
                      </a:lnTo>
                      <a:lnTo>
                        <a:pt x="31" y="128"/>
                      </a:lnTo>
                      <a:lnTo>
                        <a:pt x="33" y="128"/>
                      </a:lnTo>
                      <a:lnTo>
                        <a:pt x="35" y="128"/>
                      </a:lnTo>
                      <a:lnTo>
                        <a:pt x="37" y="128"/>
                      </a:lnTo>
                      <a:lnTo>
                        <a:pt x="37" y="131"/>
                      </a:lnTo>
                      <a:lnTo>
                        <a:pt x="35" y="131"/>
                      </a:lnTo>
                      <a:lnTo>
                        <a:pt x="37" y="133"/>
                      </a:lnTo>
                      <a:lnTo>
                        <a:pt x="40" y="133"/>
                      </a:lnTo>
                      <a:lnTo>
                        <a:pt x="40" y="135"/>
                      </a:lnTo>
                      <a:lnTo>
                        <a:pt x="48" y="126"/>
                      </a:lnTo>
                      <a:lnTo>
                        <a:pt x="48" y="128"/>
                      </a:lnTo>
                      <a:lnTo>
                        <a:pt x="48" y="128"/>
                      </a:lnTo>
                      <a:lnTo>
                        <a:pt x="46" y="131"/>
                      </a:lnTo>
                      <a:lnTo>
                        <a:pt x="44" y="135"/>
                      </a:lnTo>
                      <a:lnTo>
                        <a:pt x="44" y="135"/>
                      </a:lnTo>
                      <a:lnTo>
                        <a:pt x="42" y="141"/>
                      </a:lnTo>
                      <a:lnTo>
                        <a:pt x="44" y="141"/>
                      </a:lnTo>
                      <a:lnTo>
                        <a:pt x="42" y="147"/>
                      </a:lnTo>
                      <a:lnTo>
                        <a:pt x="42" y="149"/>
                      </a:lnTo>
                      <a:lnTo>
                        <a:pt x="40" y="152"/>
                      </a:lnTo>
                      <a:lnTo>
                        <a:pt x="42" y="154"/>
                      </a:lnTo>
                      <a:lnTo>
                        <a:pt x="42" y="154"/>
                      </a:lnTo>
                      <a:lnTo>
                        <a:pt x="40" y="158"/>
                      </a:lnTo>
                      <a:lnTo>
                        <a:pt x="40" y="164"/>
                      </a:lnTo>
                      <a:lnTo>
                        <a:pt x="37" y="164"/>
                      </a:lnTo>
                      <a:lnTo>
                        <a:pt x="37" y="166"/>
                      </a:lnTo>
                      <a:lnTo>
                        <a:pt x="42" y="166"/>
                      </a:lnTo>
                      <a:lnTo>
                        <a:pt x="42" y="164"/>
                      </a:lnTo>
                      <a:lnTo>
                        <a:pt x="44" y="160"/>
                      </a:lnTo>
                      <a:lnTo>
                        <a:pt x="44" y="156"/>
                      </a:lnTo>
                      <a:lnTo>
                        <a:pt x="46" y="154"/>
                      </a:lnTo>
                      <a:lnTo>
                        <a:pt x="44" y="147"/>
                      </a:lnTo>
                      <a:lnTo>
                        <a:pt x="46" y="147"/>
                      </a:lnTo>
                      <a:lnTo>
                        <a:pt x="50" y="141"/>
                      </a:lnTo>
                      <a:lnTo>
                        <a:pt x="46" y="147"/>
                      </a:lnTo>
                      <a:lnTo>
                        <a:pt x="46" y="152"/>
                      </a:lnTo>
                      <a:lnTo>
                        <a:pt x="48" y="152"/>
                      </a:lnTo>
                      <a:lnTo>
                        <a:pt x="48" y="149"/>
                      </a:lnTo>
                      <a:lnTo>
                        <a:pt x="50" y="147"/>
                      </a:lnTo>
                      <a:lnTo>
                        <a:pt x="50" y="152"/>
                      </a:lnTo>
                      <a:lnTo>
                        <a:pt x="52" y="147"/>
                      </a:lnTo>
                      <a:lnTo>
                        <a:pt x="52" y="143"/>
                      </a:lnTo>
                      <a:lnTo>
                        <a:pt x="54" y="143"/>
                      </a:lnTo>
                      <a:lnTo>
                        <a:pt x="54" y="147"/>
                      </a:lnTo>
                      <a:lnTo>
                        <a:pt x="59" y="149"/>
                      </a:lnTo>
                      <a:lnTo>
                        <a:pt x="54" y="149"/>
                      </a:lnTo>
                      <a:lnTo>
                        <a:pt x="52" y="154"/>
                      </a:lnTo>
                      <a:lnTo>
                        <a:pt x="54" y="158"/>
                      </a:lnTo>
                      <a:lnTo>
                        <a:pt x="56" y="158"/>
                      </a:lnTo>
                      <a:lnTo>
                        <a:pt x="56" y="162"/>
                      </a:lnTo>
                      <a:lnTo>
                        <a:pt x="54" y="166"/>
                      </a:lnTo>
                      <a:lnTo>
                        <a:pt x="50" y="175"/>
                      </a:lnTo>
                      <a:lnTo>
                        <a:pt x="52" y="177"/>
                      </a:lnTo>
                      <a:lnTo>
                        <a:pt x="48" y="177"/>
                      </a:lnTo>
                      <a:lnTo>
                        <a:pt x="48" y="181"/>
                      </a:lnTo>
                      <a:lnTo>
                        <a:pt x="52" y="185"/>
                      </a:lnTo>
                      <a:lnTo>
                        <a:pt x="52" y="181"/>
                      </a:lnTo>
                      <a:lnTo>
                        <a:pt x="54" y="179"/>
                      </a:lnTo>
                      <a:lnTo>
                        <a:pt x="61" y="185"/>
                      </a:lnTo>
                      <a:lnTo>
                        <a:pt x="61" y="181"/>
                      </a:lnTo>
                      <a:lnTo>
                        <a:pt x="59" y="179"/>
                      </a:lnTo>
                      <a:lnTo>
                        <a:pt x="61" y="179"/>
                      </a:lnTo>
                      <a:lnTo>
                        <a:pt x="65" y="181"/>
                      </a:lnTo>
                      <a:lnTo>
                        <a:pt x="69" y="181"/>
                      </a:lnTo>
                      <a:lnTo>
                        <a:pt x="69" y="179"/>
                      </a:lnTo>
                      <a:lnTo>
                        <a:pt x="73" y="179"/>
                      </a:lnTo>
                      <a:lnTo>
                        <a:pt x="75" y="177"/>
                      </a:lnTo>
                      <a:lnTo>
                        <a:pt x="84" y="177"/>
                      </a:lnTo>
                      <a:lnTo>
                        <a:pt x="78" y="179"/>
                      </a:lnTo>
                      <a:lnTo>
                        <a:pt x="73" y="190"/>
                      </a:lnTo>
                      <a:lnTo>
                        <a:pt x="80" y="198"/>
                      </a:lnTo>
                      <a:lnTo>
                        <a:pt x="82" y="196"/>
                      </a:lnTo>
                      <a:lnTo>
                        <a:pt x="82" y="202"/>
                      </a:lnTo>
                      <a:lnTo>
                        <a:pt x="84" y="198"/>
                      </a:lnTo>
                      <a:lnTo>
                        <a:pt x="88" y="198"/>
                      </a:lnTo>
                      <a:lnTo>
                        <a:pt x="86" y="202"/>
                      </a:lnTo>
                      <a:lnTo>
                        <a:pt x="88" y="204"/>
                      </a:lnTo>
                      <a:lnTo>
                        <a:pt x="84" y="206"/>
                      </a:lnTo>
                      <a:lnTo>
                        <a:pt x="86" y="213"/>
                      </a:lnTo>
                      <a:lnTo>
                        <a:pt x="84" y="217"/>
                      </a:lnTo>
                      <a:lnTo>
                        <a:pt x="86" y="219"/>
                      </a:lnTo>
                      <a:lnTo>
                        <a:pt x="88" y="221"/>
                      </a:lnTo>
                      <a:lnTo>
                        <a:pt x="90" y="221"/>
                      </a:lnTo>
                      <a:lnTo>
                        <a:pt x="90" y="223"/>
                      </a:lnTo>
                      <a:lnTo>
                        <a:pt x="86" y="223"/>
                      </a:lnTo>
                      <a:lnTo>
                        <a:pt x="84" y="221"/>
                      </a:lnTo>
                      <a:lnTo>
                        <a:pt x="82" y="221"/>
                      </a:lnTo>
                      <a:lnTo>
                        <a:pt x="84" y="223"/>
                      </a:lnTo>
                      <a:lnTo>
                        <a:pt x="86" y="225"/>
                      </a:lnTo>
                      <a:lnTo>
                        <a:pt x="84" y="225"/>
                      </a:lnTo>
                      <a:lnTo>
                        <a:pt x="80" y="221"/>
                      </a:lnTo>
                      <a:lnTo>
                        <a:pt x="73" y="223"/>
                      </a:lnTo>
                      <a:lnTo>
                        <a:pt x="71" y="223"/>
                      </a:lnTo>
                      <a:lnTo>
                        <a:pt x="65" y="227"/>
                      </a:lnTo>
                      <a:lnTo>
                        <a:pt x="61" y="232"/>
                      </a:lnTo>
                      <a:lnTo>
                        <a:pt x="56" y="234"/>
                      </a:lnTo>
                      <a:lnTo>
                        <a:pt x="54" y="238"/>
                      </a:lnTo>
                      <a:lnTo>
                        <a:pt x="56" y="238"/>
                      </a:lnTo>
                      <a:lnTo>
                        <a:pt x="59" y="238"/>
                      </a:lnTo>
                      <a:lnTo>
                        <a:pt x="59" y="236"/>
                      </a:lnTo>
                      <a:lnTo>
                        <a:pt x="67" y="234"/>
                      </a:lnTo>
                      <a:lnTo>
                        <a:pt x="65" y="238"/>
                      </a:lnTo>
                      <a:lnTo>
                        <a:pt x="67" y="240"/>
                      </a:lnTo>
                      <a:lnTo>
                        <a:pt x="65" y="242"/>
                      </a:lnTo>
                      <a:lnTo>
                        <a:pt x="67" y="244"/>
                      </a:lnTo>
                      <a:lnTo>
                        <a:pt x="69" y="244"/>
                      </a:lnTo>
                      <a:lnTo>
                        <a:pt x="65" y="253"/>
                      </a:lnTo>
                      <a:lnTo>
                        <a:pt x="61" y="255"/>
                      </a:lnTo>
                      <a:lnTo>
                        <a:pt x="59" y="257"/>
                      </a:lnTo>
                      <a:lnTo>
                        <a:pt x="56" y="257"/>
                      </a:lnTo>
                      <a:lnTo>
                        <a:pt x="52" y="259"/>
                      </a:lnTo>
                      <a:lnTo>
                        <a:pt x="50" y="259"/>
                      </a:lnTo>
                      <a:lnTo>
                        <a:pt x="44" y="263"/>
                      </a:lnTo>
                      <a:lnTo>
                        <a:pt x="48" y="263"/>
                      </a:lnTo>
                      <a:lnTo>
                        <a:pt x="48" y="265"/>
                      </a:lnTo>
                      <a:lnTo>
                        <a:pt x="46" y="268"/>
                      </a:lnTo>
                      <a:lnTo>
                        <a:pt x="50" y="268"/>
                      </a:lnTo>
                      <a:lnTo>
                        <a:pt x="50" y="270"/>
                      </a:lnTo>
                      <a:lnTo>
                        <a:pt x="50" y="270"/>
                      </a:lnTo>
                      <a:lnTo>
                        <a:pt x="54" y="270"/>
                      </a:lnTo>
                      <a:lnTo>
                        <a:pt x="56" y="268"/>
                      </a:lnTo>
                      <a:lnTo>
                        <a:pt x="63" y="265"/>
                      </a:lnTo>
                      <a:lnTo>
                        <a:pt x="63" y="268"/>
                      </a:lnTo>
                      <a:lnTo>
                        <a:pt x="67" y="270"/>
                      </a:lnTo>
                      <a:lnTo>
                        <a:pt x="63" y="270"/>
                      </a:lnTo>
                      <a:lnTo>
                        <a:pt x="63" y="272"/>
                      </a:lnTo>
                      <a:lnTo>
                        <a:pt x="69" y="272"/>
                      </a:lnTo>
                      <a:lnTo>
                        <a:pt x="69" y="272"/>
                      </a:lnTo>
                      <a:lnTo>
                        <a:pt x="71" y="270"/>
                      </a:lnTo>
                      <a:lnTo>
                        <a:pt x="73" y="274"/>
                      </a:lnTo>
                      <a:lnTo>
                        <a:pt x="78" y="276"/>
                      </a:lnTo>
                      <a:lnTo>
                        <a:pt x="84" y="276"/>
                      </a:lnTo>
                      <a:lnTo>
                        <a:pt x="84" y="274"/>
                      </a:lnTo>
                      <a:lnTo>
                        <a:pt x="88" y="272"/>
                      </a:lnTo>
                      <a:lnTo>
                        <a:pt x="92" y="272"/>
                      </a:lnTo>
                      <a:lnTo>
                        <a:pt x="94" y="270"/>
                      </a:lnTo>
                      <a:lnTo>
                        <a:pt x="96" y="268"/>
                      </a:lnTo>
                      <a:lnTo>
                        <a:pt x="92" y="272"/>
                      </a:lnTo>
                      <a:lnTo>
                        <a:pt x="88" y="278"/>
                      </a:lnTo>
                      <a:lnTo>
                        <a:pt x="88" y="282"/>
                      </a:lnTo>
                      <a:lnTo>
                        <a:pt x="84" y="282"/>
                      </a:lnTo>
                      <a:lnTo>
                        <a:pt x="82" y="282"/>
                      </a:lnTo>
                      <a:lnTo>
                        <a:pt x="78" y="282"/>
                      </a:lnTo>
                      <a:lnTo>
                        <a:pt x="69" y="280"/>
                      </a:lnTo>
                      <a:lnTo>
                        <a:pt x="65" y="282"/>
                      </a:lnTo>
                      <a:lnTo>
                        <a:pt x="65" y="284"/>
                      </a:lnTo>
                      <a:lnTo>
                        <a:pt x="63" y="289"/>
                      </a:lnTo>
                      <a:lnTo>
                        <a:pt x="59" y="289"/>
                      </a:lnTo>
                      <a:lnTo>
                        <a:pt x="59" y="295"/>
                      </a:lnTo>
                      <a:lnTo>
                        <a:pt x="54" y="297"/>
                      </a:lnTo>
                      <a:lnTo>
                        <a:pt x="54" y="299"/>
                      </a:lnTo>
                      <a:lnTo>
                        <a:pt x="50" y="299"/>
                      </a:lnTo>
                      <a:lnTo>
                        <a:pt x="48" y="303"/>
                      </a:lnTo>
                      <a:lnTo>
                        <a:pt x="48" y="303"/>
                      </a:lnTo>
                      <a:lnTo>
                        <a:pt x="46" y="305"/>
                      </a:lnTo>
                      <a:lnTo>
                        <a:pt x="42" y="310"/>
                      </a:lnTo>
                      <a:lnTo>
                        <a:pt x="40" y="310"/>
                      </a:lnTo>
                      <a:lnTo>
                        <a:pt x="35" y="312"/>
                      </a:lnTo>
                      <a:lnTo>
                        <a:pt x="35" y="314"/>
                      </a:lnTo>
                      <a:lnTo>
                        <a:pt x="40" y="314"/>
                      </a:lnTo>
                      <a:lnTo>
                        <a:pt x="40" y="312"/>
                      </a:lnTo>
                      <a:lnTo>
                        <a:pt x="44" y="312"/>
                      </a:lnTo>
                      <a:lnTo>
                        <a:pt x="46" y="316"/>
                      </a:lnTo>
                      <a:close/>
                    </a:path>
                  </a:pathLst>
                </a:custGeom>
                <a:solidFill>
                  <a:srgbClr val="A3DCDD"/>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1" name="Freeform 77">
                  <a:extLst>
                    <a:ext uri="{FF2B5EF4-FFF2-40B4-BE49-F238E27FC236}">
                      <a16:creationId xmlns:a16="http://schemas.microsoft.com/office/drawing/2014/main" id="{3D017D81-D4AB-4ABB-B398-B2E5C19E43C0}"/>
                    </a:ext>
                  </a:extLst>
                </p:cNvPr>
                <p:cNvSpPr>
                  <a:spLocks noEditPoints="1"/>
                </p:cNvSpPr>
                <p:nvPr/>
              </p:nvSpPr>
              <p:spPr bwMode="auto">
                <a:xfrm>
                  <a:off x="4412347" y="3297740"/>
                  <a:ext cx="359064" cy="335587"/>
                </a:xfrm>
                <a:custGeom>
                  <a:avLst/>
                  <a:gdLst>
                    <a:gd name="T0" fmla="*/ 205 w 260"/>
                    <a:gd name="T1" fmla="*/ 118 h 243"/>
                    <a:gd name="T2" fmla="*/ 188 w 260"/>
                    <a:gd name="T3" fmla="*/ 127 h 243"/>
                    <a:gd name="T4" fmla="*/ 194 w 260"/>
                    <a:gd name="T5" fmla="*/ 114 h 243"/>
                    <a:gd name="T6" fmla="*/ 209 w 260"/>
                    <a:gd name="T7" fmla="*/ 93 h 243"/>
                    <a:gd name="T8" fmla="*/ 215 w 260"/>
                    <a:gd name="T9" fmla="*/ 91 h 243"/>
                    <a:gd name="T10" fmla="*/ 220 w 260"/>
                    <a:gd name="T11" fmla="*/ 70 h 243"/>
                    <a:gd name="T12" fmla="*/ 224 w 260"/>
                    <a:gd name="T13" fmla="*/ 53 h 243"/>
                    <a:gd name="T14" fmla="*/ 207 w 260"/>
                    <a:gd name="T15" fmla="*/ 51 h 243"/>
                    <a:gd name="T16" fmla="*/ 192 w 260"/>
                    <a:gd name="T17" fmla="*/ 45 h 243"/>
                    <a:gd name="T18" fmla="*/ 177 w 260"/>
                    <a:gd name="T19" fmla="*/ 38 h 243"/>
                    <a:gd name="T20" fmla="*/ 163 w 260"/>
                    <a:gd name="T21" fmla="*/ 30 h 243"/>
                    <a:gd name="T22" fmla="*/ 150 w 260"/>
                    <a:gd name="T23" fmla="*/ 19 h 243"/>
                    <a:gd name="T24" fmla="*/ 135 w 260"/>
                    <a:gd name="T25" fmla="*/ 2 h 243"/>
                    <a:gd name="T26" fmla="*/ 118 w 260"/>
                    <a:gd name="T27" fmla="*/ 7 h 243"/>
                    <a:gd name="T28" fmla="*/ 112 w 260"/>
                    <a:gd name="T29" fmla="*/ 30 h 243"/>
                    <a:gd name="T30" fmla="*/ 89 w 260"/>
                    <a:gd name="T31" fmla="*/ 38 h 243"/>
                    <a:gd name="T32" fmla="*/ 74 w 260"/>
                    <a:gd name="T33" fmla="*/ 47 h 243"/>
                    <a:gd name="T34" fmla="*/ 66 w 260"/>
                    <a:gd name="T35" fmla="*/ 38 h 243"/>
                    <a:gd name="T36" fmla="*/ 55 w 260"/>
                    <a:gd name="T37" fmla="*/ 40 h 243"/>
                    <a:gd name="T38" fmla="*/ 59 w 260"/>
                    <a:gd name="T39" fmla="*/ 57 h 243"/>
                    <a:gd name="T40" fmla="*/ 49 w 260"/>
                    <a:gd name="T41" fmla="*/ 64 h 243"/>
                    <a:gd name="T42" fmla="*/ 32 w 260"/>
                    <a:gd name="T43" fmla="*/ 57 h 243"/>
                    <a:gd name="T44" fmla="*/ 17 w 260"/>
                    <a:gd name="T45" fmla="*/ 61 h 243"/>
                    <a:gd name="T46" fmla="*/ 2 w 260"/>
                    <a:gd name="T47" fmla="*/ 72 h 243"/>
                    <a:gd name="T48" fmla="*/ 5 w 260"/>
                    <a:gd name="T49" fmla="*/ 72 h 243"/>
                    <a:gd name="T50" fmla="*/ 7 w 260"/>
                    <a:gd name="T51" fmla="*/ 76 h 243"/>
                    <a:gd name="T52" fmla="*/ 9 w 260"/>
                    <a:gd name="T53" fmla="*/ 87 h 243"/>
                    <a:gd name="T54" fmla="*/ 26 w 260"/>
                    <a:gd name="T55" fmla="*/ 89 h 243"/>
                    <a:gd name="T56" fmla="*/ 36 w 260"/>
                    <a:gd name="T57" fmla="*/ 91 h 243"/>
                    <a:gd name="T58" fmla="*/ 45 w 260"/>
                    <a:gd name="T59" fmla="*/ 99 h 243"/>
                    <a:gd name="T60" fmla="*/ 53 w 260"/>
                    <a:gd name="T61" fmla="*/ 99 h 243"/>
                    <a:gd name="T62" fmla="*/ 49 w 260"/>
                    <a:gd name="T63" fmla="*/ 110 h 243"/>
                    <a:gd name="T64" fmla="*/ 68 w 260"/>
                    <a:gd name="T65" fmla="*/ 123 h 243"/>
                    <a:gd name="T66" fmla="*/ 66 w 260"/>
                    <a:gd name="T67" fmla="*/ 137 h 243"/>
                    <a:gd name="T68" fmla="*/ 72 w 260"/>
                    <a:gd name="T69" fmla="*/ 144 h 243"/>
                    <a:gd name="T70" fmla="*/ 68 w 260"/>
                    <a:gd name="T71" fmla="*/ 163 h 243"/>
                    <a:gd name="T72" fmla="*/ 59 w 260"/>
                    <a:gd name="T73" fmla="*/ 194 h 243"/>
                    <a:gd name="T74" fmla="*/ 68 w 260"/>
                    <a:gd name="T75" fmla="*/ 203 h 243"/>
                    <a:gd name="T76" fmla="*/ 95 w 260"/>
                    <a:gd name="T77" fmla="*/ 213 h 243"/>
                    <a:gd name="T78" fmla="*/ 118 w 260"/>
                    <a:gd name="T79" fmla="*/ 211 h 243"/>
                    <a:gd name="T80" fmla="*/ 142 w 260"/>
                    <a:gd name="T81" fmla="*/ 217 h 243"/>
                    <a:gd name="T82" fmla="*/ 154 w 260"/>
                    <a:gd name="T83" fmla="*/ 190 h 243"/>
                    <a:gd name="T84" fmla="*/ 171 w 260"/>
                    <a:gd name="T85" fmla="*/ 194 h 243"/>
                    <a:gd name="T86" fmla="*/ 201 w 260"/>
                    <a:gd name="T87" fmla="*/ 203 h 243"/>
                    <a:gd name="T88" fmla="*/ 222 w 260"/>
                    <a:gd name="T89" fmla="*/ 184 h 243"/>
                    <a:gd name="T90" fmla="*/ 209 w 260"/>
                    <a:gd name="T91" fmla="*/ 158 h 243"/>
                    <a:gd name="T92" fmla="*/ 209 w 260"/>
                    <a:gd name="T93" fmla="*/ 139 h 243"/>
                    <a:gd name="T94" fmla="*/ 253 w 260"/>
                    <a:gd name="T95" fmla="*/ 243 h 243"/>
                    <a:gd name="T96" fmla="*/ 247 w 260"/>
                    <a:gd name="T97" fmla="*/ 234 h 243"/>
                    <a:gd name="T98" fmla="*/ 243 w 260"/>
                    <a:gd name="T99" fmla="*/ 228 h 243"/>
                    <a:gd name="T100" fmla="*/ 243 w 260"/>
                    <a:gd name="T101" fmla="*/ 219 h 243"/>
                    <a:gd name="T102" fmla="*/ 253 w 260"/>
                    <a:gd name="T103" fmla="*/ 211 h 243"/>
                    <a:gd name="T104" fmla="*/ 257 w 260"/>
                    <a:gd name="T105" fmla="*/ 201 h 243"/>
                    <a:gd name="T106" fmla="*/ 257 w 260"/>
                    <a:gd name="T107" fmla="*/ 23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0" h="243">
                      <a:moveTo>
                        <a:pt x="211" y="133"/>
                      </a:moveTo>
                      <a:lnTo>
                        <a:pt x="209" y="129"/>
                      </a:lnTo>
                      <a:lnTo>
                        <a:pt x="207" y="127"/>
                      </a:lnTo>
                      <a:lnTo>
                        <a:pt x="207" y="123"/>
                      </a:lnTo>
                      <a:lnTo>
                        <a:pt x="205" y="118"/>
                      </a:lnTo>
                      <a:lnTo>
                        <a:pt x="198" y="118"/>
                      </a:lnTo>
                      <a:lnTo>
                        <a:pt x="196" y="120"/>
                      </a:lnTo>
                      <a:lnTo>
                        <a:pt x="198" y="127"/>
                      </a:lnTo>
                      <a:lnTo>
                        <a:pt x="192" y="129"/>
                      </a:lnTo>
                      <a:lnTo>
                        <a:pt x="188" y="127"/>
                      </a:lnTo>
                      <a:lnTo>
                        <a:pt x="188" y="125"/>
                      </a:lnTo>
                      <a:lnTo>
                        <a:pt x="190" y="123"/>
                      </a:lnTo>
                      <a:lnTo>
                        <a:pt x="192" y="123"/>
                      </a:lnTo>
                      <a:lnTo>
                        <a:pt x="192" y="120"/>
                      </a:lnTo>
                      <a:lnTo>
                        <a:pt x="194" y="114"/>
                      </a:lnTo>
                      <a:lnTo>
                        <a:pt x="198" y="106"/>
                      </a:lnTo>
                      <a:lnTo>
                        <a:pt x="201" y="104"/>
                      </a:lnTo>
                      <a:lnTo>
                        <a:pt x="205" y="99"/>
                      </a:lnTo>
                      <a:lnTo>
                        <a:pt x="209" y="97"/>
                      </a:lnTo>
                      <a:lnTo>
                        <a:pt x="209" y="93"/>
                      </a:lnTo>
                      <a:lnTo>
                        <a:pt x="205" y="91"/>
                      </a:lnTo>
                      <a:lnTo>
                        <a:pt x="207" y="89"/>
                      </a:lnTo>
                      <a:lnTo>
                        <a:pt x="211" y="89"/>
                      </a:lnTo>
                      <a:lnTo>
                        <a:pt x="213" y="91"/>
                      </a:lnTo>
                      <a:lnTo>
                        <a:pt x="215" y="91"/>
                      </a:lnTo>
                      <a:lnTo>
                        <a:pt x="222" y="89"/>
                      </a:lnTo>
                      <a:lnTo>
                        <a:pt x="222" y="85"/>
                      </a:lnTo>
                      <a:lnTo>
                        <a:pt x="217" y="82"/>
                      </a:lnTo>
                      <a:lnTo>
                        <a:pt x="217" y="78"/>
                      </a:lnTo>
                      <a:lnTo>
                        <a:pt x="220" y="70"/>
                      </a:lnTo>
                      <a:lnTo>
                        <a:pt x="222" y="68"/>
                      </a:lnTo>
                      <a:lnTo>
                        <a:pt x="222" y="66"/>
                      </a:lnTo>
                      <a:lnTo>
                        <a:pt x="224" y="59"/>
                      </a:lnTo>
                      <a:lnTo>
                        <a:pt x="228" y="55"/>
                      </a:lnTo>
                      <a:lnTo>
                        <a:pt x="224" y="53"/>
                      </a:lnTo>
                      <a:lnTo>
                        <a:pt x="222" y="53"/>
                      </a:lnTo>
                      <a:lnTo>
                        <a:pt x="215" y="49"/>
                      </a:lnTo>
                      <a:lnTo>
                        <a:pt x="213" y="51"/>
                      </a:lnTo>
                      <a:lnTo>
                        <a:pt x="209" y="51"/>
                      </a:lnTo>
                      <a:lnTo>
                        <a:pt x="207" y="51"/>
                      </a:lnTo>
                      <a:lnTo>
                        <a:pt x="203" y="51"/>
                      </a:lnTo>
                      <a:lnTo>
                        <a:pt x="201" y="49"/>
                      </a:lnTo>
                      <a:lnTo>
                        <a:pt x="201" y="47"/>
                      </a:lnTo>
                      <a:lnTo>
                        <a:pt x="196" y="42"/>
                      </a:lnTo>
                      <a:lnTo>
                        <a:pt x="192" y="45"/>
                      </a:lnTo>
                      <a:lnTo>
                        <a:pt x="188" y="42"/>
                      </a:lnTo>
                      <a:lnTo>
                        <a:pt x="186" y="38"/>
                      </a:lnTo>
                      <a:lnTo>
                        <a:pt x="182" y="38"/>
                      </a:lnTo>
                      <a:lnTo>
                        <a:pt x="182" y="40"/>
                      </a:lnTo>
                      <a:lnTo>
                        <a:pt x="177" y="38"/>
                      </a:lnTo>
                      <a:lnTo>
                        <a:pt x="173" y="38"/>
                      </a:lnTo>
                      <a:lnTo>
                        <a:pt x="169" y="32"/>
                      </a:lnTo>
                      <a:lnTo>
                        <a:pt x="167" y="32"/>
                      </a:lnTo>
                      <a:lnTo>
                        <a:pt x="165" y="30"/>
                      </a:lnTo>
                      <a:lnTo>
                        <a:pt x="163" y="30"/>
                      </a:lnTo>
                      <a:lnTo>
                        <a:pt x="161" y="30"/>
                      </a:lnTo>
                      <a:lnTo>
                        <a:pt x="156" y="28"/>
                      </a:lnTo>
                      <a:lnTo>
                        <a:pt x="154" y="23"/>
                      </a:lnTo>
                      <a:lnTo>
                        <a:pt x="152" y="21"/>
                      </a:lnTo>
                      <a:lnTo>
                        <a:pt x="150" y="19"/>
                      </a:lnTo>
                      <a:lnTo>
                        <a:pt x="148" y="19"/>
                      </a:lnTo>
                      <a:lnTo>
                        <a:pt x="142" y="15"/>
                      </a:lnTo>
                      <a:lnTo>
                        <a:pt x="142" y="11"/>
                      </a:lnTo>
                      <a:lnTo>
                        <a:pt x="137" y="11"/>
                      </a:lnTo>
                      <a:lnTo>
                        <a:pt x="135" y="2"/>
                      </a:lnTo>
                      <a:lnTo>
                        <a:pt x="133" y="0"/>
                      </a:lnTo>
                      <a:lnTo>
                        <a:pt x="133" y="2"/>
                      </a:lnTo>
                      <a:lnTo>
                        <a:pt x="127" y="4"/>
                      </a:lnTo>
                      <a:lnTo>
                        <a:pt x="125" y="4"/>
                      </a:lnTo>
                      <a:lnTo>
                        <a:pt x="118" y="7"/>
                      </a:lnTo>
                      <a:lnTo>
                        <a:pt x="116" y="11"/>
                      </a:lnTo>
                      <a:lnTo>
                        <a:pt x="118" y="15"/>
                      </a:lnTo>
                      <a:lnTo>
                        <a:pt x="116" y="23"/>
                      </a:lnTo>
                      <a:lnTo>
                        <a:pt x="112" y="28"/>
                      </a:lnTo>
                      <a:lnTo>
                        <a:pt x="112" y="30"/>
                      </a:lnTo>
                      <a:lnTo>
                        <a:pt x="106" y="32"/>
                      </a:lnTo>
                      <a:lnTo>
                        <a:pt x="102" y="32"/>
                      </a:lnTo>
                      <a:lnTo>
                        <a:pt x="97" y="32"/>
                      </a:lnTo>
                      <a:lnTo>
                        <a:pt x="91" y="36"/>
                      </a:lnTo>
                      <a:lnTo>
                        <a:pt x="89" y="38"/>
                      </a:lnTo>
                      <a:lnTo>
                        <a:pt x="89" y="42"/>
                      </a:lnTo>
                      <a:lnTo>
                        <a:pt x="93" y="42"/>
                      </a:lnTo>
                      <a:lnTo>
                        <a:pt x="89" y="47"/>
                      </a:lnTo>
                      <a:lnTo>
                        <a:pt x="83" y="47"/>
                      </a:lnTo>
                      <a:lnTo>
                        <a:pt x="74" y="47"/>
                      </a:lnTo>
                      <a:lnTo>
                        <a:pt x="72" y="45"/>
                      </a:lnTo>
                      <a:lnTo>
                        <a:pt x="68" y="47"/>
                      </a:lnTo>
                      <a:lnTo>
                        <a:pt x="68" y="42"/>
                      </a:lnTo>
                      <a:lnTo>
                        <a:pt x="66" y="40"/>
                      </a:lnTo>
                      <a:lnTo>
                        <a:pt x="66" y="38"/>
                      </a:lnTo>
                      <a:lnTo>
                        <a:pt x="64" y="36"/>
                      </a:lnTo>
                      <a:lnTo>
                        <a:pt x="59" y="38"/>
                      </a:lnTo>
                      <a:lnTo>
                        <a:pt x="55" y="38"/>
                      </a:lnTo>
                      <a:lnTo>
                        <a:pt x="53" y="36"/>
                      </a:lnTo>
                      <a:lnTo>
                        <a:pt x="55" y="40"/>
                      </a:lnTo>
                      <a:lnTo>
                        <a:pt x="53" y="42"/>
                      </a:lnTo>
                      <a:lnTo>
                        <a:pt x="59" y="49"/>
                      </a:lnTo>
                      <a:lnTo>
                        <a:pt x="59" y="51"/>
                      </a:lnTo>
                      <a:lnTo>
                        <a:pt x="59" y="55"/>
                      </a:lnTo>
                      <a:lnTo>
                        <a:pt x="59" y="57"/>
                      </a:lnTo>
                      <a:lnTo>
                        <a:pt x="61" y="59"/>
                      </a:lnTo>
                      <a:lnTo>
                        <a:pt x="61" y="64"/>
                      </a:lnTo>
                      <a:lnTo>
                        <a:pt x="55" y="64"/>
                      </a:lnTo>
                      <a:lnTo>
                        <a:pt x="51" y="64"/>
                      </a:lnTo>
                      <a:lnTo>
                        <a:pt x="49" y="64"/>
                      </a:lnTo>
                      <a:lnTo>
                        <a:pt x="45" y="64"/>
                      </a:lnTo>
                      <a:lnTo>
                        <a:pt x="45" y="64"/>
                      </a:lnTo>
                      <a:lnTo>
                        <a:pt x="40" y="66"/>
                      </a:lnTo>
                      <a:lnTo>
                        <a:pt x="34" y="59"/>
                      </a:lnTo>
                      <a:lnTo>
                        <a:pt x="32" y="57"/>
                      </a:lnTo>
                      <a:lnTo>
                        <a:pt x="26" y="59"/>
                      </a:lnTo>
                      <a:lnTo>
                        <a:pt x="24" y="61"/>
                      </a:lnTo>
                      <a:lnTo>
                        <a:pt x="21" y="61"/>
                      </a:lnTo>
                      <a:lnTo>
                        <a:pt x="19" y="64"/>
                      </a:lnTo>
                      <a:lnTo>
                        <a:pt x="17" y="61"/>
                      </a:lnTo>
                      <a:lnTo>
                        <a:pt x="13" y="61"/>
                      </a:lnTo>
                      <a:lnTo>
                        <a:pt x="9" y="66"/>
                      </a:lnTo>
                      <a:lnTo>
                        <a:pt x="5" y="66"/>
                      </a:lnTo>
                      <a:lnTo>
                        <a:pt x="0" y="68"/>
                      </a:lnTo>
                      <a:lnTo>
                        <a:pt x="2" y="72"/>
                      </a:lnTo>
                      <a:lnTo>
                        <a:pt x="7" y="70"/>
                      </a:lnTo>
                      <a:lnTo>
                        <a:pt x="9" y="72"/>
                      </a:lnTo>
                      <a:lnTo>
                        <a:pt x="11" y="72"/>
                      </a:lnTo>
                      <a:lnTo>
                        <a:pt x="7" y="72"/>
                      </a:lnTo>
                      <a:lnTo>
                        <a:pt x="5" y="72"/>
                      </a:lnTo>
                      <a:lnTo>
                        <a:pt x="7" y="76"/>
                      </a:lnTo>
                      <a:lnTo>
                        <a:pt x="7" y="72"/>
                      </a:lnTo>
                      <a:lnTo>
                        <a:pt x="9" y="74"/>
                      </a:lnTo>
                      <a:lnTo>
                        <a:pt x="9" y="76"/>
                      </a:lnTo>
                      <a:lnTo>
                        <a:pt x="7" y="76"/>
                      </a:lnTo>
                      <a:lnTo>
                        <a:pt x="5" y="78"/>
                      </a:lnTo>
                      <a:lnTo>
                        <a:pt x="5" y="80"/>
                      </a:lnTo>
                      <a:lnTo>
                        <a:pt x="7" y="80"/>
                      </a:lnTo>
                      <a:lnTo>
                        <a:pt x="9" y="85"/>
                      </a:lnTo>
                      <a:lnTo>
                        <a:pt x="9" y="87"/>
                      </a:lnTo>
                      <a:lnTo>
                        <a:pt x="13" y="82"/>
                      </a:lnTo>
                      <a:lnTo>
                        <a:pt x="15" y="85"/>
                      </a:lnTo>
                      <a:lnTo>
                        <a:pt x="17" y="85"/>
                      </a:lnTo>
                      <a:lnTo>
                        <a:pt x="24" y="87"/>
                      </a:lnTo>
                      <a:lnTo>
                        <a:pt x="26" y="89"/>
                      </a:lnTo>
                      <a:lnTo>
                        <a:pt x="28" y="89"/>
                      </a:lnTo>
                      <a:lnTo>
                        <a:pt x="32" y="91"/>
                      </a:lnTo>
                      <a:lnTo>
                        <a:pt x="36" y="89"/>
                      </a:lnTo>
                      <a:lnTo>
                        <a:pt x="38" y="89"/>
                      </a:lnTo>
                      <a:lnTo>
                        <a:pt x="36" y="91"/>
                      </a:lnTo>
                      <a:lnTo>
                        <a:pt x="38" y="93"/>
                      </a:lnTo>
                      <a:lnTo>
                        <a:pt x="40" y="91"/>
                      </a:lnTo>
                      <a:lnTo>
                        <a:pt x="42" y="93"/>
                      </a:lnTo>
                      <a:lnTo>
                        <a:pt x="42" y="97"/>
                      </a:lnTo>
                      <a:lnTo>
                        <a:pt x="45" y="99"/>
                      </a:lnTo>
                      <a:lnTo>
                        <a:pt x="47" y="99"/>
                      </a:lnTo>
                      <a:lnTo>
                        <a:pt x="49" y="97"/>
                      </a:lnTo>
                      <a:lnTo>
                        <a:pt x="53" y="97"/>
                      </a:lnTo>
                      <a:lnTo>
                        <a:pt x="57" y="101"/>
                      </a:lnTo>
                      <a:lnTo>
                        <a:pt x="53" y="99"/>
                      </a:lnTo>
                      <a:lnTo>
                        <a:pt x="49" y="99"/>
                      </a:lnTo>
                      <a:lnTo>
                        <a:pt x="47" y="104"/>
                      </a:lnTo>
                      <a:lnTo>
                        <a:pt x="49" y="104"/>
                      </a:lnTo>
                      <a:lnTo>
                        <a:pt x="51" y="108"/>
                      </a:lnTo>
                      <a:lnTo>
                        <a:pt x="49" y="110"/>
                      </a:lnTo>
                      <a:lnTo>
                        <a:pt x="49" y="114"/>
                      </a:lnTo>
                      <a:lnTo>
                        <a:pt x="53" y="114"/>
                      </a:lnTo>
                      <a:lnTo>
                        <a:pt x="57" y="120"/>
                      </a:lnTo>
                      <a:lnTo>
                        <a:pt x="61" y="120"/>
                      </a:lnTo>
                      <a:lnTo>
                        <a:pt x="68" y="123"/>
                      </a:lnTo>
                      <a:lnTo>
                        <a:pt x="68" y="127"/>
                      </a:lnTo>
                      <a:lnTo>
                        <a:pt x="68" y="129"/>
                      </a:lnTo>
                      <a:lnTo>
                        <a:pt x="68" y="133"/>
                      </a:lnTo>
                      <a:lnTo>
                        <a:pt x="66" y="133"/>
                      </a:lnTo>
                      <a:lnTo>
                        <a:pt x="66" y="137"/>
                      </a:lnTo>
                      <a:lnTo>
                        <a:pt x="68" y="137"/>
                      </a:lnTo>
                      <a:lnTo>
                        <a:pt x="74" y="144"/>
                      </a:lnTo>
                      <a:lnTo>
                        <a:pt x="78" y="154"/>
                      </a:lnTo>
                      <a:lnTo>
                        <a:pt x="74" y="150"/>
                      </a:lnTo>
                      <a:lnTo>
                        <a:pt x="72" y="144"/>
                      </a:lnTo>
                      <a:lnTo>
                        <a:pt x="68" y="141"/>
                      </a:lnTo>
                      <a:lnTo>
                        <a:pt x="68" y="144"/>
                      </a:lnTo>
                      <a:lnTo>
                        <a:pt x="66" y="154"/>
                      </a:lnTo>
                      <a:lnTo>
                        <a:pt x="66" y="160"/>
                      </a:lnTo>
                      <a:lnTo>
                        <a:pt x="68" y="163"/>
                      </a:lnTo>
                      <a:lnTo>
                        <a:pt x="66" y="165"/>
                      </a:lnTo>
                      <a:lnTo>
                        <a:pt x="64" y="179"/>
                      </a:lnTo>
                      <a:lnTo>
                        <a:pt x="61" y="190"/>
                      </a:lnTo>
                      <a:lnTo>
                        <a:pt x="57" y="192"/>
                      </a:lnTo>
                      <a:lnTo>
                        <a:pt x="59" y="194"/>
                      </a:lnTo>
                      <a:lnTo>
                        <a:pt x="59" y="196"/>
                      </a:lnTo>
                      <a:lnTo>
                        <a:pt x="64" y="196"/>
                      </a:lnTo>
                      <a:lnTo>
                        <a:pt x="64" y="201"/>
                      </a:lnTo>
                      <a:lnTo>
                        <a:pt x="64" y="205"/>
                      </a:lnTo>
                      <a:lnTo>
                        <a:pt x="68" y="203"/>
                      </a:lnTo>
                      <a:lnTo>
                        <a:pt x="76" y="207"/>
                      </a:lnTo>
                      <a:lnTo>
                        <a:pt x="80" y="211"/>
                      </a:lnTo>
                      <a:lnTo>
                        <a:pt x="85" y="209"/>
                      </a:lnTo>
                      <a:lnTo>
                        <a:pt x="89" y="213"/>
                      </a:lnTo>
                      <a:lnTo>
                        <a:pt x="95" y="213"/>
                      </a:lnTo>
                      <a:lnTo>
                        <a:pt x="97" y="213"/>
                      </a:lnTo>
                      <a:lnTo>
                        <a:pt x="99" y="211"/>
                      </a:lnTo>
                      <a:lnTo>
                        <a:pt x="110" y="211"/>
                      </a:lnTo>
                      <a:lnTo>
                        <a:pt x="112" y="213"/>
                      </a:lnTo>
                      <a:lnTo>
                        <a:pt x="118" y="211"/>
                      </a:lnTo>
                      <a:lnTo>
                        <a:pt x="125" y="215"/>
                      </a:lnTo>
                      <a:lnTo>
                        <a:pt x="133" y="213"/>
                      </a:lnTo>
                      <a:lnTo>
                        <a:pt x="139" y="217"/>
                      </a:lnTo>
                      <a:lnTo>
                        <a:pt x="142" y="219"/>
                      </a:lnTo>
                      <a:lnTo>
                        <a:pt x="142" y="217"/>
                      </a:lnTo>
                      <a:lnTo>
                        <a:pt x="142" y="211"/>
                      </a:lnTo>
                      <a:lnTo>
                        <a:pt x="142" y="205"/>
                      </a:lnTo>
                      <a:lnTo>
                        <a:pt x="144" y="201"/>
                      </a:lnTo>
                      <a:lnTo>
                        <a:pt x="148" y="196"/>
                      </a:lnTo>
                      <a:lnTo>
                        <a:pt x="154" y="190"/>
                      </a:lnTo>
                      <a:lnTo>
                        <a:pt x="156" y="190"/>
                      </a:lnTo>
                      <a:lnTo>
                        <a:pt x="158" y="192"/>
                      </a:lnTo>
                      <a:lnTo>
                        <a:pt x="163" y="192"/>
                      </a:lnTo>
                      <a:lnTo>
                        <a:pt x="169" y="194"/>
                      </a:lnTo>
                      <a:lnTo>
                        <a:pt x="171" y="194"/>
                      </a:lnTo>
                      <a:lnTo>
                        <a:pt x="175" y="192"/>
                      </a:lnTo>
                      <a:lnTo>
                        <a:pt x="177" y="192"/>
                      </a:lnTo>
                      <a:lnTo>
                        <a:pt x="190" y="198"/>
                      </a:lnTo>
                      <a:lnTo>
                        <a:pt x="192" y="203"/>
                      </a:lnTo>
                      <a:lnTo>
                        <a:pt x="201" y="203"/>
                      </a:lnTo>
                      <a:lnTo>
                        <a:pt x="205" y="201"/>
                      </a:lnTo>
                      <a:lnTo>
                        <a:pt x="205" y="198"/>
                      </a:lnTo>
                      <a:lnTo>
                        <a:pt x="209" y="194"/>
                      </a:lnTo>
                      <a:lnTo>
                        <a:pt x="220" y="184"/>
                      </a:lnTo>
                      <a:lnTo>
                        <a:pt x="222" y="184"/>
                      </a:lnTo>
                      <a:lnTo>
                        <a:pt x="220" y="179"/>
                      </a:lnTo>
                      <a:lnTo>
                        <a:pt x="222" y="173"/>
                      </a:lnTo>
                      <a:lnTo>
                        <a:pt x="217" y="173"/>
                      </a:lnTo>
                      <a:lnTo>
                        <a:pt x="209" y="169"/>
                      </a:lnTo>
                      <a:lnTo>
                        <a:pt x="209" y="158"/>
                      </a:lnTo>
                      <a:lnTo>
                        <a:pt x="205" y="154"/>
                      </a:lnTo>
                      <a:lnTo>
                        <a:pt x="207" y="150"/>
                      </a:lnTo>
                      <a:lnTo>
                        <a:pt x="211" y="150"/>
                      </a:lnTo>
                      <a:lnTo>
                        <a:pt x="213" y="144"/>
                      </a:lnTo>
                      <a:lnTo>
                        <a:pt x="209" y="139"/>
                      </a:lnTo>
                      <a:lnTo>
                        <a:pt x="209" y="135"/>
                      </a:lnTo>
                      <a:lnTo>
                        <a:pt x="211" y="133"/>
                      </a:lnTo>
                      <a:lnTo>
                        <a:pt x="211" y="133"/>
                      </a:lnTo>
                      <a:lnTo>
                        <a:pt x="211" y="133"/>
                      </a:lnTo>
                      <a:close/>
                      <a:moveTo>
                        <a:pt x="253" y="243"/>
                      </a:moveTo>
                      <a:lnTo>
                        <a:pt x="247" y="241"/>
                      </a:lnTo>
                      <a:lnTo>
                        <a:pt x="245" y="238"/>
                      </a:lnTo>
                      <a:lnTo>
                        <a:pt x="247" y="236"/>
                      </a:lnTo>
                      <a:lnTo>
                        <a:pt x="249" y="236"/>
                      </a:lnTo>
                      <a:lnTo>
                        <a:pt x="247" y="234"/>
                      </a:lnTo>
                      <a:lnTo>
                        <a:pt x="245" y="234"/>
                      </a:lnTo>
                      <a:lnTo>
                        <a:pt x="245" y="232"/>
                      </a:lnTo>
                      <a:lnTo>
                        <a:pt x="243" y="230"/>
                      </a:lnTo>
                      <a:lnTo>
                        <a:pt x="243" y="228"/>
                      </a:lnTo>
                      <a:lnTo>
                        <a:pt x="243" y="228"/>
                      </a:lnTo>
                      <a:lnTo>
                        <a:pt x="243" y="226"/>
                      </a:lnTo>
                      <a:lnTo>
                        <a:pt x="241" y="224"/>
                      </a:lnTo>
                      <a:lnTo>
                        <a:pt x="241" y="222"/>
                      </a:lnTo>
                      <a:lnTo>
                        <a:pt x="243" y="222"/>
                      </a:lnTo>
                      <a:lnTo>
                        <a:pt x="243" y="219"/>
                      </a:lnTo>
                      <a:lnTo>
                        <a:pt x="241" y="217"/>
                      </a:lnTo>
                      <a:lnTo>
                        <a:pt x="243" y="213"/>
                      </a:lnTo>
                      <a:lnTo>
                        <a:pt x="249" y="211"/>
                      </a:lnTo>
                      <a:lnTo>
                        <a:pt x="251" y="209"/>
                      </a:lnTo>
                      <a:lnTo>
                        <a:pt x="253" y="211"/>
                      </a:lnTo>
                      <a:lnTo>
                        <a:pt x="255" y="211"/>
                      </a:lnTo>
                      <a:lnTo>
                        <a:pt x="255" y="207"/>
                      </a:lnTo>
                      <a:lnTo>
                        <a:pt x="255" y="205"/>
                      </a:lnTo>
                      <a:lnTo>
                        <a:pt x="255" y="201"/>
                      </a:lnTo>
                      <a:lnTo>
                        <a:pt x="257" y="201"/>
                      </a:lnTo>
                      <a:lnTo>
                        <a:pt x="260" y="207"/>
                      </a:lnTo>
                      <a:lnTo>
                        <a:pt x="257" y="211"/>
                      </a:lnTo>
                      <a:lnTo>
                        <a:pt x="260" y="219"/>
                      </a:lnTo>
                      <a:lnTo>
                        <a:pt x="257" y="230"/>
                      </a:lnTo>
                      <a:lnTo>
                        <a:pt x="257" y="234"/>
                      </a:lnTo>
                      <a:lnTo>
                        <a:pt x="255" y="241"/>
                      </a:lnTo>
                      <a:lnTo>
                        <a:pt x="253" y="243"/>
                      </a:lnTo>
                      <a:close/>
                    </a:path>
                  </a:pathLst>
                </a:custGeom>
                <a:solidFill>
                  <a:srgbClr val="A3DCD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2" name="Freeform 78">
                  <a:extLst>
                    <a:ext uri="{FF2B5EF4-FFF2-40B4-BE49-F238E27FC236}">
                      <a16:creationId xmlns:a16="http://schemas.microsoft.com/office/drawing/2014/main" id="{B499EFA9-DE05-4355-A843-C7BB8596A8C2}"/>
                    </a:ext>
                  </a:extLst>
                </p:cNvPr>
                <p:cNvSpPr>
                  <a:spLocks/>
                </p:cNvSpPr>
                <p:nvPr/>
              </p:nvSpPr>
              <p:spPr bwMode="auto">
                <a:xfrm>
                  <a:off x="4905369" y="3812860"/>
                  <a:ext cx="8286" cy="9668"/>
                </a:xfrm>
                <a:custGeom>
                  <a:avLst/>
                  <a:gdLst>
                    <a:gd name="T0" fmla="*/ 0 w 6"/>
                    <a:gd name="T1" fmla="*/ 0 h 7"/>
                    <a:gd name="T2" fmla="*/ 0 w 6"/>
                    <a:gd name="T3" fmla="*/ 5 h 7"/>
                    <a:gd name="T4" fmla="*/ 4 w 6"/>
                    <a:gd name="T5" fmla="*/ 7 h 7"/>
                    <a:gd name="T6" fmla="*/ 6 w 6"/>
                    <a:gd name="T7" fmla="*/ 5 h 7"/>
                    <a:gd name="T8" fmla="*/ 6 w 6"/>
                    <a:gd name="T9" fmla="*/ 2 h 7"/>
                    <a:gd name="T10" fmla="*/ 0 w 6"/>
                    <a:gd name="T11" fmla="*/ 0 h 7"/>
                  </a:gdLst>
                  <a:ahLst/>
                  <a:cxnLst>
                    <a:cxn ang="0">
                      <a:pos x="T0" y="T1"/>
                    </a:cxn>
                    <a:cxn ang="0">
                      <a:pos x="T2" y="T3"/>
                    </a:cxn>
                    <a:cxn ang="0">
                      <a:pos x="T4" y="T5"/>
                    </a:cxn>
                    <a:cxn ang="0">
                      <a:pos x="T6" y="T7"/>
                    </a:cxn>
                    <a:cxn ang="0">
                      <a:pos x="T8" y="T9"/>
                    </a:cxn>
                    <a:cxn ang="0">
                      <a:pos x="T10" y="T11"/>
                    </a:cxn>
                  </a:cxnLst>
                  <a:rect l="0" t="0" r="r" b="b"/>
                  <a:pathLst>
                    <a:path w="6" h="7">
                      <a:moveTo>
                        <a:pt x="0" y="0"/>
                      </a:moveTo>
                      <a:lnTo>
                        <a:pt x="0" y="5"/>
                      </a:lnTo>
                      <a:lnTo>
                        <a:pt x="4" y="7"/>
                      </a:lnTo>
                      <a:lnTo>
                        <a:pt x="6" y="5"/>
                      </a:lnTo>
                      <a:lnTo>
                        <a:pt x="6" y="2"/>
                      </a:lnTo>
                      <a:lnTo>
                        <a:pt x="0"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3" name="Freeform 79">
                  <a:extLst>
                    <a:ext uri="{FF2B5EF4-FFF2-40B4-BE49-F238E27FC236}">
                      <a16:creationId xmlns:a16="http://schemas.microsoft.com/office/drawing/2014/main" id="{0012BD1B-6116-4EC2-86A1-6F1966F3B71A}"/>
                    </a:ext>
                  </a:extLst>
                </p:cNvPr>
                <p:cNvSpPr>
                  <a:spLocks noEditPoints="1"/>
                </p:cNvSpPr>
                <p:nvPr/>
              </p:nvSpPr>
              <p:spPr bwMode="auto">
                <a:xfrm>
                  <a:off x="4695455" y="3437223"/>
                  <a:ext cx="310729" cy="356302"/>
                </a:xfrm>
                <a:custGeom>
                  <a:avLst/>
                  <a:gdLst>
                    <a:gd name="T0" fmla="*/ 4 w 225"/>
                    <a:gd name="T1" fmla="*/ 68 h 258"/>
                    <a:gd name="T2" fmla="*/ 8 w 225"/>
                    <a:gd name="T3" fmla="*/ 43 h 258"/>
                    <a:gd name="T4" fmla="*/ 19 w 225"/>
                    <a:gd name="T5" fmla="*/ 28 h 258"/>
                    <a:gd name="T6" fmla="*/ 40 w 225"/>
                    <a:gd name="T7" fmla="*/ 28 h 258"/>
                    <a:gd name="T8" fmla="*/ 59 w 225"/>
                    <a:gd name="T9" fmla="*/ 22 h 258"/>
                    <a:gd name="T10" fmla="*/ 74 w 225"/>
                    <a:gd name="T11" fmla="*/ 5 h 258"/>
                    <a:gd name="T12" fmla="*/ 101 w 225"/>
                    <a:gd name="T13" fmla="*/ 5 h 258"/>
                    <a:gd name="T14" fmla="*/ 126 w 225"/>
                    <a:gd name="T15" fmla="*/ 22 h 258"/>
                    <a:gd name="T16" fmla="*/ 120 w 225"/>
                    <a:gd name="T17" fmla="*/ 36 h 258"/>
                    <a:gd name="T18" fmla="*/ 103 w 225"/>
                    <a:gd name="T19" fmla="*/ 47 h 258"/>
                    <a:gd name="T20" fmla="*/ 105 w 225"/>
                    <a:gd name="T21" fmla="*/ 66 h 258"/>
                    <a:gd name="T22" fmla="*/ 124 w 225"/>
                    <a:gd name="T23" fmla="*/ 85 h 258"/>
                    <a:gd name="T24" fmla="*/ 141 w 225"/>
                    <a:gd name="T25" fmla="*/ 110 h 258"/>
                    <a:gd name="T26" fmla="*/ 160 w 225"/>
                    <a:gd name="T27" fmla="*/ 127 h 258"/>
                    <a:gd name="T28" fmla="*/ 181 w 225"/>
                    <a:gd name="T29" fmla="*/ 129 h 258"/>
                    <a:gd name="T30" fmla="*/ 181 w 225"/>
                    <a:gd name="T31" fmla="*/ 142 h 258"/>
                    <a:gd name="T32" fmla="*/ 221 w 225"/>
                    <a:gd name="T33" fmla="*/ 161 h 258"/>
                    <a:gd name="T34" fmla="*/ 225 w 225"/>
                    <a:gd name="T35" fmla="*/ 177 h 258"/>
                    <a:gd name="T36" fmla="*/ 215 w 225"/>
                    <a:gd name="T37" fmla="*/ 171 h 258"/>
                    <a:gd name="T38" fmla="*/ 202 w 225"/>
                    <a:gd name="T39" fmla="*/ 163 h 258"/>
                    <a:gd name="T40" fmla="*/ 194 w 225"/>
                    <a:gd name="T41" fmla="*/ 173 h 258"/>
                    <a:gd name="T42" fmla="*/ 196 w 225"/>
                    <a:gd name="T43" fmla="*/ 184 h 258"/>
                    <a:gd name="T44" fmla="*/ 200 w 225"/>
                    <a:gd name="T45" fmla="*/ 201 h 258"/>
                    <a:gd name="T46" fmla="*/ 187 w 225"/>
                    <a:gd name="T47" fmla="*/ 224 h 258"/>
                    <a:gd name="T48" fmla="*/ 175 w 225"/>
                    <a:gd name="T49" fmla="*/ 220 h 258"/>
                    <a:gd name="T50" fmla="*/ 181 w 225"/>
                    <a:gd name="T51" fmla="*/ 207 h 258"/>
                    <a:gd name="T52" fmla="*/ 181 w 225"/>
                    <a:gd name="T53" fmla="*/ 190 h 258"/>
                    <a:gd name="T54" fmla="*/ 170 w 225"/>
                    <a:gd name="T55" fmla="*/ 175 h 258"/>
                    <a:gd name="T56" fmla="*/ 160 w 225"/>
                    <a:gd name="T57" fmla="*/ 167 h 258"/>
                    <a:gd name="T58" fmla="*/ 149 w 225"/>
                    <a:gd name="T59" fmla="*/ 156 h 258"/>
                    <a:gd name="T60" fmla="*/ 135 w 225"/>
                    <a:gd name="T61" fmla="*/ 146 h 258"/>
                    <a:gd name="T62" fmla="*/ 120 w 225"/>
                    <a:gd name="T63" fmla="*/ 142 h 258"/>
                    <a:gd name="T64" fmla="*/ 97 w 225"/>
                    <a:gd name="T65" fmla="*/ 121 h 258"/>
                    <a:gd name="T66" fmla="*/ 78 w 225"/>
                    <a:gd name="T67" fmla="*/ 104 h 258"/>
                    <a:gd name="T68" fmla="*/ 67 w 225"/>
                    <a:gd name="T69" fmla="*/ 85 h 258"/>
                    <a:gd name="T70" fmla="*/ 52 w 225"/>
                    <a:gd name="T71" fmla="*/ 72 h 258"/>
                    <a:gd name="T72" fmla="*/ 17 w 225"/>
                    <a:gd name="T73" fmla="*/ 83 h 258"/>
                    <a:gd name="T74" fmla="*/ 34 w 225"/>
                    <a:gd name="T75" fmla="*/ 146 h 258"/>
                    <a:gd name="T76" fmla="*/ 31 w 225"/>
                    <a:gd name="T77" fmla="*/ 150 h 258"/>
                    <a:gd name="T78" fmla="*/ 82 w 225"/>
                    <a:gd name="T79" fmla="*/ 118 h 258"/>
                    <a:gd name="T80" fmla="*/ 74 w 225"/>
                    <a:gd name="T81" fmla="*/ 108 h 258"/>
                    <a:gd name="T82" fmla="*/ 65 w 225"/>
                    <a:gd name="T83" fmla="*/ 106 h 258"/>
                    <a:gd name="T84" fmla="*/ 48 w 225"/>
                    <a:gd name="T85" fmla="*/ 199 h 258"/>
                    <a:gd name="T86" fmla="*/ 59 w 225"/>
                    <a:gd name="T87" fmla="*/ 194 h 258"/>
                    <a:gd name="T88" fmla="*/ 55 w 225"/>
                    <a:gd name="T89" fmla="*/ 165 h 258"/>
                    <a:gd name="T90" fmla="*/ 55 w 225"/>
                    <a:gd name="T91" fmla="*/ 148 h 258"/>
                    <a:gd name="T92" fmla="*/ 36 w 225"/>
                    <a:gd name="T93" fmla="*/ 154 h 258"/>
                    <a:gd name="T94" fmla="*/ 34 w 225"/>
                    <a:gd name="T95" fmla="*/ 165 h 258"/>
                    <a:gd name="T96" fmla="*/ 38 w 225"/>
                    <a:gd name="T97" fmla="*/ 177 h 258"/>
                    <a:gd name="T98" fmla="*/ 38 w 225"/>
                    <a:gd name="T99" fmla="*/ 201 h 258"/>
                    <a:gd name="T100" fmla="*/ 168 w 225"/>
                    <a:gd name="T101" fmla="*/ 249 h 258"/>
                    <a:gd name="T102" fmla="*/ 173 w 225"/>
                    <a:gd name="T103" fmla="*/ 222 h 258"/>
                    <a:gd name="T104" fmla="*/ 154 w 225"/>
                    <a:gd name="T105" fmla="*/ 224 h 258"/>
                    <a:gd name="T106" fmla="*/ 124 w 225"/>
                    <a:gd name="T107" fmla="*/ 222 h 258"/>
                    <a:gd name="T108" fmla="*/ 120 w 225"/>
                    <a:gd name="T109" fmla="*/ 234 h 258"/>
                    <a:gd name="T110" fmla="*/ 147 w 225"/>
                    <a:gd name="T111" fmla="*/ 249 h 258"/>
                    <a:gd name="T112" fmla="*/ 166 w 225"/>
                    <a:gd name="T113" fmla="*/ 25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5" h="258">
                      <a:moveTo>
                        <a:pt x="17" y="83"/>
                      </a:moveTo>
                      <a:lnTo>
                        <a:pt x="15" y="78"/>
                      </a:lnTo>
                      <a:lnTo>
                        <a:pt x="17" y="72"/>
                      </a:lnTo>
                      <a:lnTo>
                        <a:pt x="12" y="72"/>
                      </a:lnTo>
                      <a:lnTo>
                        <a:pt x="4" y="68"/>
                      </a:lnTo>
                      <a:lnTo>
                        <a:pt x="4" y="57"/>
                      </a:lnTo>
                      <a:lnTo>
                        <a:pt x="0" y="53"/>
                      </a:lnTo>
                      <a:lnTo>
                        <a:pt x="2" y="49"/>
                      </a:lnTo>
                      <a:lnTo>
                        <a:pt x="6" y="49"/>
                      </a:lnTo>
                      <a:lnTo>
                        <a:pt x="8" y="43"/>
                      </a:lnTo>
                      <a:lnTo>
                        <a:pt x="4" y="38"/>
                      </a:lnTo>
                      <a:lnTo>
                        <a:pt x="4" y="34"/>
                      </a:lnTo>
                      <a:lnTo>
                        <a:pt x="6" y="32"/>
                      </a:lnTo>
                      <a:lnTo>
                        <a:pt x="10" y="34"/>
                      </a:lnTo>
                      <a:lnTo>
                        <a:pt x="19" y="28"/>
                      </a:lnTo>
                      <a:lnTo>
                        <a:pt x="23" y="30"/>
                      </a:lnTo>
                      <a:lnTo>
                        <a:pt x="29" y="17"/>
                      </a:lnTo>
                      <a:lnTo>
                        <a:pt x="36" y="22"/>
                      </a:lnTo>
                      <a:lnTo>
                        <a:pt x="34" y="26"/>
                      </a:lnTo>
                      <a:lnTo>
                        <a:pt x="40" y="28"/>
                      </a:lnTo>
                      <a:lnTo>
                        <a:pt x="42" y="32"/>
                      </a:lnTo>
                      <a:lnTo>
                        <a:pt x="46" y="26"/>
                      </a:lnTo>
                      <a:lnTo>
                        <a:pt x="46" y="19"/>
                      </a:lnTo>
                      <a:lnTo>
                        <a:pt x="55" y="22"/>
                      </a:lnTo>
                      <a:lnTo>
                        <a:pt x="59" y="22"/>
                      </a:lnTo>
                      <a:lnTo>
                        <a:pt x="63" y="24"/>
                      </a:lnTo>
                      <a:lnTo>
                        <a:pt x="63" y="17"/>
                      </a:lnTo>
                      <a:lnTo>
                        <a:pt x="71" y="15"/>
                      </a:lnTo>
                      <a:lnTo>
                        <a:pt x="69" y="9"/>
                      </a:lnTo>
                      <a:lnTo>
                        <a:pt x="74" y="5"/>
                      </a:lnTo>
                      <a:lnTo>
                        <a:pt x="80" y="7"/>
                      </a:lnTo>
                      <a:lnTo>
                        <a:pt x="90" y="0"/>
                      </a:lnTo>
                      <a:lnTo>
                        <a:pt x="95" y="3"/>
                      </a:lnTo>
                      <a:lnTo>
                        <a:pt x="101" y="3"/>
                      </a:lnTo>
                      <a:lnTo>
                        <a:pt x="101" y="5"/>
                      </a:lnTo>
                      <a:lnTo>
                        <a:pt x="109" y="11"/>
                      </a:lnTo>
                      <a:lnTo>
                        <a:pt x="122" y="13"/>
                      </a:lnTo>
                      <a:lnTo>
                        <a:pt x="128" y="13"/>
                      </a:lnTo>
                      <a:lnTo>
                        <a:pt x="133" y="15"/>
                      </a:lnTo>
                      <a:lnTo>
                        <a:pt x="126" y="22"/>
                      </a:lnTo>
                      <a:lnTo>
                        <a:pt x="128" y="26"/>
                      </a:lnTo>
                      <a:lnTo>
                        <a:pt x="126" y="30"/>
                      </a:lnTo>
                      <a:lnTo>
                        <a:pt x="126" y="36"/>
                      </a:lnTo>
                      <a:lnTo>
                        <a:pt x="122" y="34"/>
                      </a:lnTo>
                      <a:lnTo>
                        <a:pt x="120" y="36"/>
                      </a:lnTo>
                      <a:lnTo>
                        <a:pt x="116" y="38"/>
                      </a:lnTo>
                      <a:lnTo>
                        <a:pt x="111" y="38"/>
                      </a:lnTo>
                      <a:lnTo>
                        <a:pt x="107" y="43"/>
                      </a:lnTo>
                      <a:lnTo>
                        <a:pt x="103" y="43"/>
                      </a:lnTo>
                      <a:lnTo>
                        <a:pt x="103" y="47"/>
                      </a:lnTo>
                      <a:lnTo>
                        <a:pt x="105" y="51"/>
                      </a:lnTo>
                      <a:lnTo>
                        <a:pt x="107" y="55"/>
                      </a:lnTo>
                      <a:lnTo>
                        <a:pt x="105" y="59"/>
                      </a:lnTo>
                      <a:lnTo>
                        <a:pt x="103" y="59"/>
                      </a:lnTo>
                      <a:lnTo>
                        <a:pt x="105" y="66"/>
                      </a:lnTo>
                      <a:lnTo>
                        <a:pt x="105" y="72"/>
                      </a:lnTo>
                      <a:lnTo>
                        <a:pt x="107" y="74"/>
                      </a:lnTo>
                      <a:lnTo>
                        <a:pt x="116" y="78"/>
                      </a:lnTo>
                      <a:lnTo>
                        <a:pt x="120" y="81"/>
                      </a:lnTo>
                      <a:lnTo>
                        <a:pt x="124" y="85"/>
                      </a:lnTo>
                      <a:lnTo>
                        <a:pt x="137" y="97"/>
                      </a:lnTo>
                      <a:lnTo>
                        <a:pt x="137" y="102"/>
                      </a:lnTo>
                      <a:lnTo>
                        <a:pt x="139" y="102"/>
                      </a:lnTo>
                      <a:lnTo>
                        <a:pt x="139" y="106"/>
                      </a:lnTo>
                      <a:lnTo>
                        <a:pt x="141" y="110"/>
                      </a:lnTo>
                      <a:lnTo>
                        <a:pt x="145" y="114"/>
                      </a:lnTo>
                      <a:lnTo>
                        <a:pt x="147" y="118"/>
                      </a:lnTo>
                      <a:lnTo>
                        <a:pt x="154" y="123"/>
                      </a:lnTo>
                      <a:lnTo>
                        <a:pt x="156" y="125"/>
                      </a:lnTo>
                      <a:lnTo>
                        <a:pt x="160" y="127"/>
                      </a:lnTo>
                      <a:lnTo>
                        <a:pt x="162" y="127"/>
                      </a:lnTo>
                      <a:lnTo>
                        <a:pt x="170" y="127"/>
                      </a:lnTo>
                      <a:lnTo>
                        <a:pt x="173" y="129"/>
                      </a:lnTo>
                      <a:lnTo>
                        <a:pt x="179" y="129"/>
                      </a:lnTo>
                      <a:lnTo>
                        <a:pt x="181" y="129"/>
                      </a:lnTo>
                      <a:lnTo>
                        <a:pt x="181" y="133"/>
                      </a:lnTo>
                      <a:lnTo>
                        <a:pt x="177" y="135"/>
                      </a:lnTo>
                      <a:lnTo>
                        <a:pt x="175" y="137"/>
                      </a:lnTo>
                      <a:lnTo>
                        <a:pt x="177" y="142"/>
                      </a:lnTo>
                      <a:lnTo>
                        <a:pt x="181" y="142"/>
                      </a:lnTo>
                      <a:lnTo>
                        <a:pt x="189" y="144"/>
                      </a:lnTo>
                      <a:lnTo>
                        <a:pt x="204" y="152"/>
                      </a:lnTo>
                      <a:lnTo>
                        <a:pt x="211" y="156"/>
                      </a:lnTo>
                      <a:lnTo>
                        <a:pt x="215" y="161"/>
                      </a:lnTo>
                      <a:lnTo>
                        <a:pt x="221" y="161"/>
                      </a:lnTo>
                      <a:lnTo>
                        <a:pt x="225" y="165"/>
                      </a:lnTo>
                      <a:lnTo>
                        <a:pt x="225" y="167"/>
                      </a:lnTo>
                      <a:lnTo>
                        <a:pt x="225" y="171"/>
                      </a:lnTo>
                      <a:lnTo>
                        <a:pt x="223" y="173"/>
                      </a:lnTo>
                      <a:lnTo>
                        <a:pt x="225" y="177"/>
                      </a:lnTo>
                      <a:lnTo>
                        <a:pt x="223" y="177"/>
                      </a:lnTo>
                      <a:lnTo>
                        <a:pt x="223" y="180"/>
                      </a:lnTo>
                      <a:lnTo>
                        <a:pt x="219" y="177"/>
                      </a:lnTo>
                      <a:lnTo>
                        <a:pt x="217" y="175"/>
                      </a:lnTo>
                      <a:lnTo>
                        <a:pt x="215" y="171"/>
                      </a:lnTo>
                      <a:lnTo>
                        <a:pt x="215" y="167"/>
                      </a:lnTo>
                      <a:lnTo>
                        <a:pt x="213" y="167"/>
                      </a:lnTo>
                      <a:lnTo>
                        <a:pt x="208" y="167"/>
                      </a:lnTo>
                      <a:lnTo>
                        <a:pt x="206" y="165"/>
                      </a:lnTo>
                      <a:lnTo>
                        <a:pt x="202" y="163"/>
                      </a:lnTo>
                      <a:lnTo>
                        <a:pt x="200" y="163"/>
                      </a:lnTo>
                      <a:lnTo>
                        <a:pt x="198" y="165"/>
                      </a:lnTo>
                      <a:lnTo>
                        <a:pt x="196" y="169"/>
                      </a:lnTo>
                      <a:lnTo>
                        <a:pt x="194" y="171"/>
                      </a:lnTo>
                      <a:lnTo>
                        <a:pt x="194" y="173"/>
                      </a:lnTo>
                      <a:lnTo>
                        <a:pt x="194" y="177"/>
                      </a:lnTo>
                      <a:lnTo>
                        <a:pt x="192" y="180"/>
                      </a:lnTo>
                      <a:lnTo>
                        <a:pt x="192" y="182"/>
                      </a:lnTo>
                      <a:lnTo>
                        <a:pt x="192" y="184"/>
                      </a:lnTo>
                      <a:lnTo>
                        <a:pt x="196" y="184"/>
                      </a:lnTo>
                      <a:lnTo>
                        <a:pt x="200" y="190"/>
                      </a:lnTo>
                      <a:lnTo>
                        <a:pt x="202" y="192"/>
                      </a:lnTo>
                      <a:lnTo>
                        <a:pt x="202" y="196"/>
                      </a:lnTo>
                      <a:lnTo>
                        <a:pt x="202" y="199"/>
                      </a:lnTo>
                      <a:lnTo>
                        <a:pt x="200" y="201"/>
                      </a:lnTo>
                      <a:lnTo>
                        <a:pt x="198" y="203"/>
                      </a:lnTo>
                      <a:lnTo>
                        <a:pt x="194" y="207"/>
                      </a:lnTo>
                      <a:lnTo>
                        <a:pt x="194" y="215"/>
                      </a:lnTo>
                      <a:lnTo>
                        <a:pt x="187" y="220"/>
                      </a:lnTo>
                      <a:lnTo>
                        <a:pt x="187" y="224"/>
                      </a:lnTo>
                      <a:lnTo>
                        <a:pt x="185" y="228"/>
                      </a:lnTo>
                      <a:lnTo>
                        <a:pt x="179" y="228"/>
                      </a:lnTo>
                      <a:lnTo>
                        <a:pt x="175" y="224"/>
                      </a:lnTo>
                      <a:lnTo>
                        <a:pt x="175" y="222"/>
                      </a:lnTo>
                      <a:lnTo>
                        <a:pt x="175" y="220"/>
                      </a:lnTo>
                      <a:lnTo>
                        <a:pt x="177" y="218"/>
                      </a:lnTo>
                      <a:lnTo>
                        <a:pt x="181" y="215"/>
                      </a:lnTo>
                      <a:lnTo>
                        <a:pt x="181" y="211"/>
                      </a:lnTo>
                      <a:lnTo>
                        <a:pt x="181" y="207"/>
                      </a:lnTo>
                      <a:lnTo>
                        <a:pt x="181" y="207"/>
                      </a:lnTo>
                      <a:lnTo>
                        <a:pt x="183" y="207"/>
                      </a:lnTo>
                      <a:lnTo>
                        <a:pt x="185" y="205"/>
                      </a:lnTo>
                      <a:lnTo>
                        <a:pt x="185" y="201"/>
                      </a:lnTo>
                      <a:lnTo>
                        <a:pt x="183" y="196"/>
                      </a:lnTo>
                      <a:lnTo>
                        <a:pt x="181" y="190"/>
                      </a:lnTo>
                      <a:lnTo>
                        <a:pt x="179" y="188"/>
                      </a:lnTo>
                      <a:lnTo>
                        <a:pt x="179" y="182"/>
                      </a:lnTo>
                      <a:lnTo>
                        <a:pt x="177" y="175"/>
                      </a:lnTo>
                      <a:lnTo>
                        <a:pt x="173" y="173"/>
                      </a:lnTo>
                      <a:lnTo>
                        <a:pt x="170" y="175"/>
                      </a:lnTo>
                      <a:lnTo>
                        <a:pt x="166" y="173"/>
                      </a:lnTo>
                      <a:lnTo>
                        <a:pt x="164" y="171"/>
                      </a:lnTo>
                      <a:lnTo>
                        <a:pt x="160" y="169"/>
                      </a:lnTo>
                      <a:lnTo>
                        <a:pt x="158" y="167"/>
                      </a:lnTo>
                      <a:lnTo>
                        <a:pt x="160" y="167"/>
                      </a:lnTo>
                      <a:lnTo>
                        <a:pt x="160" y="163"/>
                      </a:lnTo>
                      <a:lnTo>
                        <a:pt x="158" y="159"/>
                      </a:lnTo>
                      <a:lnTo>
                        <a:pt x="154" y="159"/>
                      </a:lnTo>
                      <a:lnTo>
                        <a:pt x="149" y="159"/>
                      </a:lnTo>
                      <a:lnTo>
                        <a:pt x="149" y="156"/>
                      </a:lnTo>
                      <a:lnTo>
                        <a:pt x="147" y="154"/>
                      </a:lnTo>
                      <a:lnTo>
                        <a:pt x="145" y="156"/>
                      </a:lnTo>
                      <a:lnTo>
                        <a:pt x="143" y="154"/>
                      </a:lnTo>
                      <a:lnTo>
                        <a:pt x="139" y="146"/>
                      </a:lnTo>
                      <a:lnTo>
                        <a:pt x="135" y="146"/>
                      </a:lnTo>
                      <a:lnTo>
                        <a:pt x="130" y="144"/>
                      </a:lnTo>
                      <a:lnTo>
                        <a:pt x="128" y="146"/>
                      </a:lnTo>
                      <a:lnTo>
                        <a:pt x="124" y="146"/>
                      </a:lnTo>
                      <a:lnTo>
                        <a:pt x="124" y="144"/>
                      </a:lnTo>
                      <a:lnTo>
                        <a:pt x="120" y="142"/>
                      </a:lnTo>
                      <a:lnTo>
                        <a:pt x="116" y="142"/>
                      </a:lnTo>
                      <a:lnTo>
                        <a:pt x="107" y="135"/>
                      </a:lnTo>
                      <a:lnTo>
                        <a:pt x="101" y="125"/>
                      </a:lnTo>
                      <a:lnTo>
                        <a:pt x="97" y="123"/>
                      </a:lnTo>
                      <a:lnTo>
                        <a:pt x="97" y="121"/>
                      </a:lnTo>
                      <a:lnTo>
                        <a:pt x="93" y="116"/>
                      </a:lnTo>
                      <a:lnTo>
                        <a:pt x="88" y="116"/>
                      </a:lnTo>
                      <a:lnTo>
                        <a:pt x="86" y="112"/>
                      </a:lnTo>
                      <a:lnTo>
                        <a:pt x="82" y="106"/>
                      </a:lnTo>
                      <a:lnTo>
                        <a:pt x="78" y="104"/>
                      </a:lnTo>
                      <a:lnTo>
                        <a:pt x="74" y="102"/>
                      </a:lnTo>
                      <a:lnTo>
                        <a:pt x="74" y="95"/>
                      </a:lnTo>
                      <a:lnTo>
                        <a:pt x="71" y="93"/>
                      </a:lnTo>
                      <a:lnTo>
                        <a:pt x="71" y="89"/>
                      </a:lnTo>
                      <a:lnTo>
                        <a:pt x="67" y="85"/>
                      </a:lnTo>
                      <a:lnTo>
                        <a:pt x="65" y="81"/>
                      </a:lnTo>
                      <a:lnTo>
                        <a:pt x="65" y="78"/>
                      </a:lnTo>
                      <a:lnTo>
                        <a:pt x="63" y="76"/>
                      </a:lnTo>
                      <a:lnTo>
                        <a:pt x="57" y="74"/>
                      </a:lnTo>
                      <a:lnTo>
                        <a:pt x="52" y="72"/>
                      </a:lnTo>
                      <a:lnTo>
                        <a:pt x="40" y="68"/>
                      </a:lnTo>
                      <a:lnTo>
                        <a:pt x="29" y="74"/>
                      </a:lnTo>
                      <a:lnTo>
                        <a:pt x="29" y="76"/>
                      </a:lnTo>
                      <a:lnTo>
                        <a:pt x="25" y="81"/>
                      </a:lnTo>
                      <a:lnTo>
                        <a:pt x="17" y="83"/>
                      </a:lnTo>
                      <a:lnTo>
                        <a:pt x="17" y="83"/>
                      </a:lnTo>
                      <a:close/>
                      <a:moveTo>
                        <a:pt x="31" y="150"/>
                      </a:moveTo>
                      <a:lnTo>
                        <a:pt x="31" y="150"/>
                      </a:lnTo>
                      <a:lnTo>
                        <a:pt x="31" y="148"/>
                      </a:lnTo>
                      <a:lnTo>
                        <a:pt x="34" y="146"/>
                      </a:lnTo>
                      <a:lnTo>
                        <a:pt x="34" y="144"/>
                      </a:lnTo>
                      <a:lnTo>
                        <a:pt x="31" y="146"/>
                      </a:lnTo>
                      <a:lnTo>
                        <a:pt x="31" y="148"/>
                      </a:lnTo>
                      <a:lnTo>
                        <a:pt x="31" y="150"/>
                      </a:lnTo>
                      <a:lnTo>
                        <a:pt x="31" y="150"/>
                      </a:lnTo>
                      <a:close/>
                      <a:moveTo>
                        <a:pt x="82" y="118"/>
                      </a:moveTo>
                      <a:lnTo>
                        <a:pt x="84" y="118"/>
                      </a:lnTo>
                      <a:lnTo>
                        <a:pt x="82" y="116"/>
                      </a:lnTo>
                      <a:lnTo>
                        <a:pt x="82" y="118"/>
                      </a:lnTo>
                      <a:lnTo>
                        <a:pt x="82" y="118"/>
                      </a:lnTo>
                      <a:close/>
                      <a:moveTo>
                        <a:pt x="65" y="106"/>
                      </a:moveTo>
                      <a:lnTo>
                        <a:pt x="63" y="108"/>
                      </a:lnTo>
                      <a:lnTo>
                        <a:pt x="65" y="108"/>
                      </a:lnTo>
                      <a:lnTo>
                        <a:pt x="69" y="108"/>
                      </a:lnTo>
                      <a:lnTo>
                        <a:pt x="74" y="108"/>
                      </a:lnTo>
                      <a:lnTo>
                        <a:pt x="74" y="106"/>
                      </a:lnTo>
                      <a:lnTo>
                        <a:pt x="71" y="104"/>
                      </a:lnTo>
                      <a:lnTo>
                        <a:pt x="69" y="104"/>
                      </a:lnTo>
                      <a:lnTo>
                        <a:pt x="65" y="106"/>
                      </a:lnTo>
                      <a:lnTo>
                        <a:pt x="65" y="106"/>
                      </a:lnTo>
                      <a:close/>
                      <a:moveTo>
                        <a:pt x="42" y="203"/>
                      </a:moveTo>
                      <a:lnTo>
                        <a:pt x="42" y="203"/>
                      </a:lnTo>
                      <a:lnTo>
                        <a:pt x="44" y="203"/>
                      </a:lnTo>
                      <a:lnTo>
                        <a:pt x="48" y="203"/>
                      </a:lnTo>
                      <a:lnTo>
                        <a:pt x="48" y="199"/>
                      </a:lnTo>
                      <a:lnTo>
                        <a:pt x="48" y="194"/>
                      </a:lnTo>
                      <a:lnTo>
                        <a:pt x="52" y="194"/>
                      </a:lnTo>
                      <a:lnTo>
                        <a:pt x="55" y="199"/>
                      </a:lnTo>
                      <a:lnTo>
                        <a:pt x="57" y="199"/>
                      </a:lnTo>
                      <a:lnTo>
                        <a:pt x="59" y="194"/>
                      </a:lnTo>
                      <a:lnTo>
                        <a:pt x="59" y="188"/>
                      </a:lnTo>
                      <a:lnTo>
                        <a:pt x="59" y="186"/>
                      </a:lnTo>
                      <a:lnTo>
                        <a:pt x="59" y="177"/>
                      </a:lnTo>
                      <a:lnTo>
                        <a:pt x="61" y="171"/>
                      </a:lnTo>
                      <a:lnTo>
                        <a:pt x="55" y="165"/>
                      </a:lnTo>
                      <a:lnTo>
                        <a:pt x="59" y="163"/>
                      </a:lnTo>
                      <a:lnTo>
                        <a:pt x="61" y="161"/>
                      </a:lnTo>
                      <a:lnTo>
                        <a:pt x="59" y="154"/>
                      </a:lnTo>
                      <a:lnTo>
                        <a:pt x="57" y="152"/>
                      </a:lnTo>
                      <a:lnTo>
                        <a:pt x="55" y="148"/>
                      </a:lnTo>
                      <a:lnTo>
                        <a:pt x="52" y="148"/>
                      </a:lnTo>
                      <a:lnTo>
                        <a:pt x="48" y="146"/>
                      </a:lnTo>
                      <a:lnTo>
                        <a:pt x="46" y="146"/>
                      </a:lnTo>
                      <a:lnTo>
                        <a:pt x="38" y="154"/>
                      </a:lnTo>
                      <a:lnTo>
                        <a:pt x="36" y="154"/>
                      </a:lnTo>
                      <a:lnTo>
                        <a:pt x="31" y="152"/>
                      </a:lnTo>
                      <a:lnTo>
                        <a:pt x="31" y="156"/>
                      </a:lnTo>
                      <a:lnTo>
                        <a:pt x="29" y="159"/>
                      </a:lnTo>
                      <a:lnTo>
                        <a:pt x="34" y="163"/>
                      </a:lnTo>
                      <a:lnTo>
                        <a:pt x="34" y="165"/>
                      </a:lnTo>
                      <a:lnTo>
                        <a:pt x="36" y="167"/>
                      </a:lnTo>
                      <a:lnTo>
                        <a:pt x="36" y="173"/>
                      </a:lnTo>
                      <a:lnTo>
                        <a:pt x="34" y="175"/>
                      </a:lnTo>
                      <a:lnTo>
                        <a:pt x="36" y="177"/>
                      </a:lnTo>
                      <a:lnTo>
                        <a:pt x="38" y="177"/>
                      </a:lnTo>
                      <a:lnTo>
                        <a:pt x="38" y="180"/>
                      </a:lnTo>
                      <a:lnTo>
                        <a:pt x="36" y="182"/>
                      </a:lnTo>
                      <a:lnTo>
                        <a:pt x="34" y="190"/>
                      </a:lnTo>
                      <a:lnTo>
                        <a:pt x="36" y="192"/>
                      </a:lnTo>
                      <a:lnTo>
                        <a:pt x="38" y="201"/>
                      </a:lnTo>
                      <a:lnTo>
                        <a:pt x="42" y="203"/>
                      </a:lnTo>
                      <a:lnTo>
                        <a:pt x="42" y="203"/>
                      </a:lnTo>
                      <a:close/>
                      <a:moveTo>
                        <a:pt x="166" y="255"/>
                      </a:moveTo>
                      <a:lnTo>
                        <a:pt x="166" y="251"/>
                      </a:lnTo>
                      <a:lnTo>
                        <a:pt x="168" y="249"/>
                      </a:lnTo>
                      <a:lnTo>
                        <a:pt x="168" y="245"/>
                      </a:lnTo>
                      <a:lnTo>
                        <a:pt x="164" y="239"/>
                      </a:lnTo>
                      <a:lnTo>
                        <a:pt x="168" y="230"/>
                      </a:lnTo>
                      <a:lnTo>
                        <a:pt x="173" y="226"/>
                      </a:lnTo>
                      <a:lnTo>
                        <a:pt x="173" y="222"/>
                      </a:lnTo>
                      <a:lnTo>
                        <a:pt x="170" y="218"/>
                      </a:lnTo>
                      <a:lnTo>
                        <a:pt x="164" y="222"/>
                      </a:lnTo>
                      <a:lnTo>
                        <a:pt x="162" y="222"/>
                      </a:lnTo>
                      <a:lnTo>
                        <a:pt x="158" y="220"/>
                      </a:lnTo>
                      <a:lnTo>
                        <a:pt x="154" y="224"/>
                      </a:lnTo>
                      <a:lnTo>
                        <a:pt x="145" y="224"/>
                      </a:lnTo>
                      <a:lnTo>
                        <a:pt x="137" y="226"/>
                      </a:lnTo>
                      <a:lnTo>
                        <a:pt x="133" y="224"/>
                      </a:lnTo>
                      <a:lnTo>
                        <a:pt x="128" y="222"/>
                      </a:lnTo>
                      <a:lnTo>
                        <a:pt x="124" y="222"/>
                      </a:lnTo>
                      <a:lnTo>
                        <a:pt x="122" y="224"/>
                      </a:lnTo>
                      <a:lnTo>
                        <a:pt x="120" y="222"/>
                      </a:lnTo>
                      <a:lnTo>
                        <a:pt x="116" y="224"/>
                      </a:lnTo>
                      <a:lnTo>
                        <a:pt x="116" y="232"/>
                      </a:lnTo>
                      <a:lnTo>
                        <a:pt x="120" y="234"/>
                      </a:lnTo>
                      <a:lnTo>
                        <a:pt x="124" y="234"/>
                      </a:lnTo>
                      <a:lnTo>
                        <a:pt x="130" y="239"/>
                      </a:lnTo>
                      <a:lnTo>
                        <a:pt x="135" y="241"/>
                      </a:lnTo>
                      <a:lnTo>
                        <a:pt x="139" y="245"/>
                      </a:lnTo>
                      <a:lnTo>
                        <a:pt x="147" y="249"/>
                      </a:lnTo>
                      <a:lnTo>
                        <a:pt x="149" y="247"/>
                      </a:lnTo>
                      <a:lnTo>
                        <a:pt x="154" y="249"/>
                      </a:lnTo>
                      <a:lnTo>
                        <a:pt x="154" y="253"/>
                      </a:lnTo>
                      <a:lnTo>
                        <a:pt x="164" y="258"/>
                      </a:lnTo>
                      <a:lnTo>
                        <a:pt x="166" y="255"/>
                      </a:lnTo>
                      <a:close/>
                    </a:path>
                  </a:pathLst>
                </a:custGeom>
                <a:solidFill>
                  <a:srgbClr val="A3DCD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4" name="Freeform 80">
                  <a:extLst>
                    <a:ext uri="{FF2B5EF4-FFF2-40B4-BE49-F238E27FC236}">
                      <a16:creationId xmlns:a16="http://schemas.microsoft.com/office/drawing/2014/main" id="{D9B85310-52B7-42DF-A6AB-16E66866260C}"/>
                    </a:ext>
                  </a:extLst>
                </p:cNvPr>
                <p:cNvSpPr>
                  <a:spLocks noEditPoints="1"/>
                </p:cNvSpPr>
                <p:nvPr/>
              </p:nvSpPr>
              <p:spPr bwMode="auto">
                <a:xfrm>
                  <a:off x="4296342" y="3551847"/>
                  <a:ext cx="341111" cy="255488"/>
                </a:xfrm>
                <a:custGeom>
                  <a:avLst/>
                  <a:gdLst>
                    <a:gd name="T0" fmla="*/ 143 w 247"/>
                    <a:gd name="T1" fmla="*/ 12 h 185"/>
                    <a:gd name="T2" fmla="*/ 148 w 247"/>
                    <a:gd name="T3" fmla="*/ 21 h 185"/>
                    <a:gd name="T4" fmla="*/ 164 w 247"/>
                    <a:gd name="T5" fmla="*/ 27 h 185"/>
                    <a:gd name="T6" fmla="*/ 179 w 247"/>
                    <a:gd name="T7" fmla="*/ 29 h 185"/>
                    <a:gd name="T8" fmla="*/ 194 w 247"/>
                    <a:gd name="T9" fmla="*/ 27 h 185"/>
                    <a:gd name="T10" fmla="*/ 209 w 247"/>
                    <a:gd name="T11" fmla="*/ 31 h 185"/>
                    <a:gd name="T12" fmla="*/ 226 w 247"/>
                    <a:gd name="T13" fmla="*/ 35 h 185"/>
                    <a:gd name="T14" fmla="*/ 226 w 247"/>
                    <a:gd name="T15" fmla="*/ 46 h 185"/>
                    <a:gd name="T16" fmla="*/ 215 w 247"/>
                    <a:gd name="T17" fmla="*/ 59 h 185"/>
                    <a:gd name="T18" fmla="*/ 211 w 247"/>
                    <a:gd name="T19" fmla="*/ 63 h 185"/>
                    <a:gd name="T20" fmla="*/ 192 w 247"/>
                    <a:gd name="T21" fmla="*/ 69 h 185"/>
                    <a:gd name="T22" fmla="*/ 190 w 247"/>
                    <a:gd name="T23" fmla="*/ 78 h 185"/>
                    <a:gd name="T24" fmla="*/ 186 w 247"/>
                    <a:gd name="T25" fmla="*/ 78 h 185"/>
                    <a:gd name="T26" fmla="*/ 175 w 247"/>
                    <a:gd name="T27" fmla="*/ 88 h 185"/>
                    <a:gd name="T28" fmla="*/ 169 w 247"/>
                    <a:gd name="T29" fmla="*/ 111 h 185"/>
                    <a:gd name="T30" fmla="*/ 177 w 247"/>
                    <a:gd name="T31" fmla="*/ 122 h 185"/>
                    <a:gd name="T32" fmla="*/ 167 w 247"/>
                    <a:gd name="T33" fmla="*/ 132 h 185"/>
                    <a:gd name="T34" fmla="*/ 160 w 247"/>
                    <a:gd name="T35" fmla="*/ 149 h 185"/>
                    <a:gd name="T36" fmla="*/ 139 w 247"/>
                    <a:gd name="T37" fmla="*/ 158 h 185"/>
                    <a:gd name="T38" fmla="*/ 131 w 247"/>
                    <a:gd name="T39" fmla="*/ 168 h 185"/>
                    <a:gd name="T40" fmla="*/ 122 w 247"/>
                    <a:gd name="T41" fmla="*/ 170 h 185"/>
                    <a:gd name="T42" fmla="*/ 114 w 247"/>
                    <a:gd name="T43" fmla="*/ 170 h 185"/>
                    <a:gd name="T44" fmla="*/ 97 w 247"/>
                    <a:gd name="T45" fmla="*/ 168 h 185"/>
                    <a:gd name="T46" fmla="*/ 76 w 247"/>
                    <a:gd name="T47" fmla="*/ 177 h 185"/>
                    <a:gd name="T48" fmla="*/ 67 w 247"/>
                    <a:gd name="T49" fmla="*/ 185 h 185"/>
                    <a:gd name="T50" fmla="*/ 51 w 247"/>
                    <a:gd name="T51" fmla="*/ 168 h 185"/>
                    <a:gd name="T52" fmla="*/ 38 w 247"/>
                    <a:gd name="T53" fmla="*/ 160 h 185"/>
                    <a:gd name="T54" fmla="*/ 32 w 247"/>
                    <a:gd name="T55" fmla="*/ 149 h 185"/>
                    <a:gd name="T56" fmla="*/ 42 w 247"/>
                    <a:gd name="T57" fmla="*/ 132 h 185"/>
                    <a:gd name="T58" fmla="*/ 40 w 247"/>
                    <a:gd name="T59" fmla="*/ 120 h 185"/>
                    <a:gd name="T60" fmla="*/ 30 w 247"/>
                    <a:gd name="T61" fmla="*/ 99 h 185"/>
                    <a:gd name="T62" fmla="*/ 44 w 247"/>
                    <a:gd name="T63" fmla="*/ 92 h 185"/>
                    <a:gd name="T64" fmla="*/ 46 w 247"/>
                    <a:gd name="T65" fmla="*/ 71 h 185"/>
                    <a:gd name="T66" fmla="*/ 55 w 247"/>
                    <a:gd name="T67" fmla="*/ 59 h 185"/>
                    <a:gd name="T68" fmla="*/ 51 w 247"/>
                    <a:gd name="T69" fmla="*/ 44 h 185"/>
                    <a:gd name="T70" fmla="*/ 27 w 247"/>
                    <a:gd name="T71" fmla="*/ 44 h 185"/>
                    <a:gd name="T72" fmla="*/ 19 w 247"/>
                    <a:gd name="T73" fmla="*/ 42 h 185"/>
                    <a:gd name="T74" fmla="*/ 6 w 247"/>
                    <a:gd name="T75" fmla="*/ 40 h 185"/>
                    <a:gd name="T76" fmla="*/ 11 w 247"/>
                    <a:gd name="T77" fmla="*/ 33 h 185"/>
                    <a:gd name="T78" fmla="*/ 6 w 247"/>
                    <a:gd name="T79" fmla="*/ 31 h 185"/>
                    <a:gd name="T80" fmla="*/ 4 w 247"/>
                    <a:gd name="T81" fmla="*/ 23 h 185"/>
                    <a:gd name="T82" fmla="*/ 0 w 247"/>
                    <a:gd name="T83" fmla="*/ 19 h 185"/>
                    <a:gd name="T84" fmla="*/ 13 w 247"/>
                    <a:gd name="T85" fmla="*/ 12 h 185"/>
                    <a:gd name="T86" fmla="*/ 19 w 247"/>
                    <a:gd name="T87" fmla="*/ 8 h 185"/>
                    <a:gd name="T88" fmla="*/ 27 w 247"/>
                    <a:gd name="T89" fmla="*/ 2 h 185"/>
                    <a:gd name="T90" fmla="*/ 40 w 247"/>
                    <a:gd name="T91" fmla="*/ 6 h 185"/>
                    <a:gd name="T92" fmla="*/ 53 w 247"/>
                    <a:gd name="T93" fmla="*/ 6 h 185"/>
                    <a:gd name="T94" fmla="*/ 65 w 247"/>
                    <a:gd name="T95" fmla="*/ 4 h 185"/>
                    <a:gd name="T96" fmla="*/ 91 w 247"/>
                    <a:gd name="T97" fmla="*/ 10 h 185"/>
                    <a:gd name="T98" fmla="*/ 110 w 247"/>
                    <a:gd name="T99" fmla="*/ 10 h 185"/>
                    <a:gd name="T100" fmla="*/ 122 w 247"/>
                    <a:gd name="T101" fmla="*/ 8 h 185"/>
                    <a:gd name="T102" fmla="*/ 139 w 247"/>
                    <a:gd name="T103" fmla="*/ 10 h 185"/>
                    <a:gd name="T104" fmla="*/ 236 w 247"/>
                    <a:gd name="T105" fmla="*/ 97 h 185"/>
                    <a:gd name="T106" fmla="*/ 247 w 247"/>
                    <a:gd name="T107" fmla="*/ 97 h 185"/>
                    <a:gd name="T108" fmla="*/ 236 w 247"/>
                    <a:gd name="T109" fmla="*/ 97 h 185"/>
                    <a:gd name="T110" fmla="*/ 228 w 247"/>
                    <a:gd name="T111" fmla="*/ 105 h 185"/>
                    <a:gd name="T112" fmla="*/ 223 w 247"/>
                    <a:gd name="T113" fmla="*/ 99 h 185"/>
                    <a:gd name="T114" fmla="*/ 221 w 247"/>
                    <a:gd name="T115" fmla="*/ 107 h 185"/>
                    <a:gd name="T116" fmla="*/ 200 w 247"/>
                    <a:gd name="T117" fmla="*/ 122 h 185"/>
                    <a:gd name="T118" fmla="*/ 204 w 247"/>
                    <a:gd name="T119" fmla="*/ 116 h 185"/>
                    <a:gd name="T120" fmla="*/ 200 w 247"/>
                    <a:gd name="T121" fmla="*/ 1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 h="185">
                      <a:moveTo>
                        <a:pt x="141" y="8"/>
                      </a:moveTo>
                      <a:lnTo>
                        <a:pt x="143" y="10"/>
                      </a:lnTo>
                      <a:lnTo>
                        <a:pt x="143" y="12"/>
                      </a:lnTo>
                      <a:lnTo>
                        <a:pt x="148" y="12"/>
                      </a:lnTo>
                      <a:lnTo>
                        <a:pt x="148" y="17"/>
                      </a:lnTo>
                      <a:lnTo>
                        <a:pt x="148" y="21"/>
                      </a:lnTo>
                      <a:lnTo>
                        <a:pt x="152" y="19"/>
                      </a:lnTo>
                      <a:lnTo>
                        <a:pt x="160" y="23"/>
                      </a:lnTo>
                      <a:lnTo>
                        <a:pt x="164" y="27"/>
                      </a:lnTo>
                      <a:lnTo>
                        <a:pt x="169" y="25"/>
                      </a:lnTo>
                      <a:lnTo>
                        <a:pt x="173" y="29"/>
                      </a:lnTo>
                      <a:lnTo>
                        <a:pt x="179" y="29"/>
                      </a:lnTo>
                      <a:lnTo>
                        <a:pt x="181" y="29"/>
                      </a:lnTo>
                      <a:lnTo>
                        <a:pt x="183" y="27"/>
                      </a:lnTo>
                      <a:lnTo>
                        <a:pt x="194" y="27"/>
                      </a:lnTo>
                      <a:lnTo>
                        <a:pt x="196" y="29"/>
                      </a:lnTo>
                      <a:lnTo>
                        <a:pt x="202" y="27"/>
                      </a:lnTo>
                      <a:lnTo>
                        <a:pt x="209" y="31"/>
                      </a:lnTo>
                      <a:lnTo>
                        <a:pt x="217" y="29"/>
                      </a:lnTo>
                      <a:lnTo>
                        <a:pt x="223" y="33"/>
                      </a:lnTo>
                      <a:lnTo>
                        <a:pt x="226" y="35"/>
                      </a:lnTo>
                      <a:lnTo>
                        <a:pt x="228" y="38"/>
                      </a:lnTo>
                      <a:lnTo>
                        <a:pt x="223" y="40"/>
                      </a:lnTo>
                      <a:lnTo>
                        <a:pt x="226" y="46"/>
                      </a:lnTo>
                      <a:lnTo>
                        <a:pt x="223" y="50"/>
                      </a:lnTo>
                      <a:lnTo>
                        <a:pt x="221" y="54"/>
                      </a:lnTo>
                      <a:lnTo>
                        <a:pt x="215" y="59"/>
                      </a:lnTo>
                      <a:lnTo>
                        <a:pt x="215" y="59"/>
                      </a:lnTo>
                      <a:lnTo>
                        <a:pt x="211" y="63"/>
                      </a:lnTo>
                      <a:lnTo>
                        <a:pt x="211" y="63"/>
                      </a:lnTo>
                      <a:lnTo>
                        <a:pt x="204" y="65"/>
                      </a:lnTo>
                      <a:lnTo>
                        <a:pt x="198" y="65"/>
                      </a:lnTo>
                      <a:lnTo>
                        <a:pt x="192" y="69"/>
                      </a:lnTo>
                      <a:lnTo>
                        <a:pt x="188" y="71"/>
                      </a:lnTo>
                      <a:lnTo>
                        <a:pt x="190" y="73"/>
                      </a:lnTo>
                      <a:lnTo>
                        <a:pt x="190" y="78"/>
                      </a:lnTo>
                      <a:lnTo>
                        <a:pt x="186" y="80"/>
                      </a:lnTo>
                      <a:lnTo>
                        <a:pt x="186" y="78"/>
                      </a:lnTo>
                      <a:lnTo>
                        <a:pt x="186" y="78"/>
                      </a:lnTo>
                      <a:lnTo>
                        <a:pt x="183" y="78"/>
                      </a:lnTo>
                      <a:lnTo>
                        <a:pt x="179" y="86"/>
                      </a:lnTo>
                      <a:lnTo>
                        <a:pt x="175" y="88"/>
                      </a:lnTo>
                      <a:lnTo>
                        <a:pt x="167" y="101"/>
                      </a:lnTo>
                      <a:lnTo>
                        <a:pt x="164" y="105"/>
                      </a:lnTo>
                      <a:lnTo>
                        <a:pt x="169" y="111"/>
                      </a:lnTo>
                      <a:lnTo>
                        <a:pt x="169" y="113"/>
                      </a:lnTo>
                      <a:lnTo>
                        <a:pt x="171" y="116"/>
                      </a:lnTo>
                      <a:lnTo>
                        <a:pt x="177" y="122"/>
                      </a:lnTo>
                      <a:lnTo>
                        <a:pt x="173" y="126"/>
                      </a:lnTo>
                      <a:lnTo>
                        <a:pt x="167" y="128"/>
                      </a:lnTo>
                      <a:lnTo>
                        <a:pt x="167" y="132"/>
                      </a:lnTo>
                      <a:lnTo>
                        <a:pt x="160" y="143"/>
                      </a:lnTo>
                      <a:lnTo>
                        <a:pt x="158" y="147"/>
                      </a:lnTo>
                      <a:lnTo>
                        <a:pt x="160" y="149"/>
                      </a:lnTo>
                      <a:lnTo>
                        <a:pt x="158" y="151"/>
                      </a:lnTo>
                      <a:lnTo>
                        <a:pt x="152" y="154"/>
                      </a:lnTo>
                      <a:lnTo>
                        <a:pt x="139" y="158"/>
                      </a:lnTo>
                      <a:lnTo>
                        <a:pt x="139" y="162"/>
                      </a:lnTo>
                      <a:lnTo>
                        <a:pt x="135" y="170"/>
                      </a:lnTo>
                      <a:lnTo>
                        <a:pt x="131" y="168"/>
                      </a:lnTo>
                      <a:lnTo>
                        <a:pt x="126" y="164"/>
                      </a:lnTo>
                      <a:lnTo>
                        <a:pt x="124" y="168"/>
                      </a:lnTo>
                      <a:lnTo>
                        <a:pt x="122" y="170"/>
                      </a:lnTo>
                      <a:lnTo>
                        <a:pt x="118" y="168"/>
                      </a:lnTo>
                      <a:lnTo>
                        <a:pt x="116" y="168"/>
                      </a:lnTo>
                      <a:lnTo>
                        <a:pt x="114" y="170"/>
                      </a:lnTo>
                      <a:lnTo>
                        <a:pt x="110" y="168"/>
                      </a:lnTo>
                      <a:lnTo>
                        <a:pt x="101" y="166"/>
                      </a:lnTo>
                      <a:lnTo>
                        <a:pt x="97" y="168"/>
                      </a:lnTo>
                      <a:lnTo>
                        <a:pt x="91" y="170"/>
                      </a:lnTo>
                      <a:lnTo>
                        <a:pt x="84" y="177"/>
                      </a:lnTo>
                      <a:lnTo>
                        <a:pt x="76" y="177"/>
                      </a:lnTo>
                      <a:lnTo>
                        <a:pt x="74" y="179"/>
                      </a:lnTo>
                      <a:lnTo>
                        <a:pt x="74" y="183"/>
                      </a:lnTo>
                      <a:lnTo>
                        <a:pt x="67" y="185"/>
                      </a:lnTo>
                      <a:lnTo>
                        <a:pt x="61" y="185"/>
                      </a:lnTo>
                      <a:lnTo>
                        <a:pt x="55" y="179"/>
                      </a:lnTo>
                      <a:lnTo>
                        <a:pt x="51" y="168"/>
                      </a:lnTo>
                      <a:lnTo>
                        <a:pt x="51" y="168"/>
                      </a:lnTo>
                      <a:lnTo>
                        <a:pt x="44" y="160"/>
                      </a:lnTo>
                      <a:lnTo>
                        <a:pt x="38" y="160"/>
                      </a:lnTo>
                      <a:lnTo>
                        <a:pt x="34" y="158"/>
                      </a:lnTo>
                      <a:lnTo>
                        <a:pt x="34" y="154"/>
                      </a:lnTo>
                      <a:lnTo>
                        <a:pt x="32" y="149"/>
                      </a:lnTo>
                      <a:lnTo>
                        <a:pt x="36" y="141"/>
                      </a:lnTo>
                      <a:lnTo>
                        <a:pt x="40" y="137"/>
                      </a:lnTo>
                      <a:lnTo>
                        <a:pt x="42" y="132"/>
                      </a:lnTo>
                      <a:lnTo>
                        <a:pt x="38" y="132"/>
                      </a:lnTo>
                      <a:lnTo>
                        <a:pt x="34" y="126"/>
                      </a:lnTo>
                      <a:lnTo>
                        <a:pt x="40" y="120"/>
                      </a:lnTo>
                      <a:lnTo>
                        <a:pt x="40" y="111"/>
                      </a:lnTo>
                      <a:lnTo>
                        <a:pt x="36" y="109"/>
                      </a:lnTo>
                      <a:lnTo>
                        <a:pt x="30" y="99"/>
                      </a:lnTo>
                      <a:lnTo>
                        <a:pt x="36" y="99"/>
                      </a:lnTo>
                      <a:lnTo>
                        <a:pt x="38" y="99"/>
                      </a:lnTo>
                      <a:lnTo>
                        <a:pt x="44" y="92"/>
                      </a:lnTo>
                      <a:lnTo>
                        <a:pt x="40" y="88"/>
                      </a:lnTo>
                      <a:lnTo>
                        <a:pt x="44" y="84"/>
                      </a:lnTo>
                      <a:lnTo>
                        <a:pt x="46" y="71"/>
                      </a:lnTo>
                      <a:lnTo>
                        <a:pt x="44" y="67"/>
                      </a:lnTo>
                      <a:lnTo>
                        <a:pt x="53" y="59"/>
                      </a:lnTo>
                      <a:lnTo>
                        <a:pt x="55" y="59"/>
                      </a:lnTo>
                      <a:lnTo>
                        <a:pt x="57" y="54"/>
                      </a:lnTo>
                      <a:lnTo>
                        <a:pt x="53" y="48"/>
                      </a:lnTo>
                      <a:lnTo>
                        <a:pt x="51" y="44"/>
                      </a:lnTo>
                      <a:lnTo>
                        <a:pt x="42" y="44"/>
                      </a:lnTo>
                      <a:lnTo>
                        <a:pt x="38" y="46"/>
                      </a:lnTo>
                      <a:lnTo>
                        <a:pt x="27" y="44"/>
                      </a:lnTo>
                      <a:lnTo>
                        <a:pt x="21" y="48"/>
                      </a:lnTo>
                      <a:lnTo>
                        <a:pt x="19" y="46"/>
                      </a:lnTo>
                      <a:lnTo>
                        <a:pt x="19" y="42"/>
                      </a:lnTo>
                      <a:lnTo>
                        <a:pt x="17" y="40"/>
                      </a:lnTo>
                      <a:lnTo>
                        <a:pt x="6" y="42"/>
                      </a:lnTo>
                      <a:lnTo>
                        <a:pt x="6" y="40"/>
                      </a:lnTo>
                      <a:lnTo>
                        <a:pt x="13" y="35"/>
                      </a:lnTo>
                      <a:lnTo>
                        <a:pt x="8" y="35"/>
                      </a:lnTo>
                      <a:lnTo>
                        <a:pt x="11" y="33"/>
                      </a:lnTo>
                      <a:lnTo>
                        <a:pt x="8" y="31"/>
                      </a:lnTo>
                      <a:lnTo>
                        <a:pt x="11" y="27"/>
                      </a:lnTo>
                      <a:lnTo>
                        <a:pt x="6" y="31"/>
                      </a:lnTo>
                      <a:lnTo>
                        <a:pt x="6" y="29"/>
                      </a:lnTo>
                      <a:lnTo>
                        <a:pt x="6" y="25"/>
                      </a:lnTo>
                      <a:lnTo>
                        <a:pt x="4" y="23"/>
                      </a:lnTo>
                      <a:lnTo>
                        <a:pt x="4" y="21"/>
                      </a:lnTo>
                      <a:lnTo>
                        <a:pt x="2" y="23"/>
                      </a:lnTo>
                      <a:lnTo>
                        <a:pt x="0" y="19"/>
                      </a:lnTo>
                      <a:lnTo>
                        <a:pt x="2" y="14"/>
                      </a:lnTo>
                      <a:lnTo>
                        <a:pt x="11" y="10"/>
                      </a:lnTo>
                      <a:lnTo>
                        <a:pt x="13" y="12"/>
                      </a:lnTo>
                      <a:lnTo>
                        <a:pt x="19" y="12"/>
                      </a:lnTo>
                      <a:lnTo>
                        <a:pt x="23" y="8"/>
                      </a:lnTo>
                      <a:lnTo>
                        <a:pt x="19" y="8"/>
                      </a:lnTo>
                      <a:lnTo>
                        <a:pt x="19" y="4"/>
                      </a:lnTo>
                      <a:lnTo>
                        <a:pt x="27" y="0"/>
                      </a:lnTo>
                      <a:lnTo>
                        <a:pt x="27" y="2"/>
                      </a:lnTo>
                      <a:lnTo>
                        <a:pt x="32" y="0"/>
                      </a:lnTo>
                      <a:lnTo>
                        <a:pt x="36" y="2"/>
                      </a:lnTo>
                      <a:lnTo>
                        <a:pt x="40" y="6"/>
                      </a:lnTo>
                      <a:lnTo>
                        <a:pt x="44" y="4"/>
                      </a:lnTo>
                      <a:lnTo>
                        <a:pt x="49" y="4"/>
                      </a:lnTo>
                      <a:lnTo>
                        <a:pt x="53" y="6"/>
                      </a:lnTo>
                      <a:lnTo>
                        <a:pt x="57" y="4"/>
                      </a:lnTo>
                      <a:lnTo>
                        <a:pt x="63" y="2"/>
                      </a:lnTo>
                      <a:lnTo>
                        <a:pt x="65" y="4"/>
                      </a:lnTo>
                      <a:lnTo>
                        <a:pt x="70" y="6"/>
                      </a:lnTo>
                      <a:lnTo>
                        <a:pt x="84" y="8"/>
                      </a:lnTo>
                      <a:lnTo>
                        <a:pt x="91" y="10"/>
                      </a:lnTo>
                      <a:lnTo>
                        <a:pt x="101" y="6"/>
                      </a:lnTo>
                      <a:lnTo>
                        <a:pt x="108" y="6"/>
                      </a:lnTo>
                      <a:lnTo>
                        <a:pt x="110" y="10"/>
                      </a:lnTo>
                      <a:lnTo>
                        <a:pt x="116" y="10"/>
                      </a:lnTo>
                      <a:lnTo>
                        <a:pt x="120" y="8"/>
                      </a:lnTo>
                      <a:lnTo>
                        <a:pt x="122" y="8"/>
                      </a:lnTo>
                      <a:lnTo>
                        <a:pt x="133" y="12"/>
                      </a:lnTo>
                      <a:lnTo>
                        <a:pt x="135" y="10"/>
                      </a:lnTo>
                      <a:lnTo>
                        <a:pt x="139" y="10"/>
                      </a:lnTo>
                      <a:lnTo>
                        <a:pt x="141" y="8"/>
                      </a:lnTo>
                      <a:lnTo>
                        <a:pt x="141" y="8"/>
                      </a:lnTo>
                      <a:close/>
                      <a:moveTo>
                        <a:pt x="236" y="97"/>
                      </a:moveTo>
                      <a:lnTo>
                        <a:pt x="242" y="97"/>
                      </a:lnTo>
                      <a:lnTo>
                        <a:pt x="247" y="99"/>
                      </a:lnTo>
                      <a:lnTo>
                        <a:pt x="247" y="97"/>
                      </a:lnTo>
                      <a:lnTo>
                        <a:pt x="242" y="92"/>
                      </a:lnTo>
                      <a:lnTo>
                        <a:pt x="238" y="94"/>
                      </a:lnTo>
                      <a:lnTo>
                        <a:pt x="236" y="97"/>
                      </a:lnTo>
                      <a:lnTo>
                        <a:pt x="236" y="97"/>
                      </a:lnTo>
                      <a:close/>
                      <a:moveTo>
                        <a:pt x="226" y="109"/>
                      </a:moveTo>
                      <a:lnTo>
                        <a:pt x="228" y="105"/>
                      </a:lnTo>
                      <a:lnTo>
                        <a:pt x="232" y="101"/>
                      </a:lnTo>
                      <a:lnTo>
                        <a:pt x="228" y="101"/>
                      </a:lnTo>
                      <a:lnTo>
                        <a:pt x="223" y="99"/>
                      </a:lnTo>
                      <a:lnTo>
                        <a:pt x="219" y="103"/>
                      </a:lnTo>
                      <a:lnTo>
                        <a:pt x="217" y="105"/>
                      </a:lnTo>
                      <a:lnTo>
                        <a:pt x="221" y="107"/>
                      </a:lnTo>
                      <a:lnTo>
                        <a:pt x="226" y="109"/>
                      </a:lnTo>
                      <a:lnTo>
                        <a:pt x="226" y="109"/>
                      </a:lnTo>
                      <a:close/>
                      <a:moveTo>
                        <a:pt x="200" y="122"/>
                      </a:moveTo>
                      <a:lnTo>
                        <a:pt x="202" y="120"/>
                      </a:lnTo>
                      <a:lnTo>
                        <a:pt x="204" y="118"/>
                      </a:lnTo>
                      <a:lnTo>
                        <a:pt x="204" y="116"/>
                      </a:lnTo>
                      <a:lnTo>
                        <a:pt x="198" y="116"/>
                      </a:lnTo>
                      <a:lnTo>
                        <a:pt x="198" y="120"/>
                      </a:lnTo>
                      <a:lnTo>
                        <a:pt x="200" y="122"/>
                      </a:lnTo>
                      <a:close/>
                    </a:path>
                  </a:pathLst>
                </a:custGeom>
                <a:solidFill>
                  <a:srgbClr val="BFBFBF"/>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5" name="Freeform 81">
                  <a:extLst>
                    <a:ext uri="{FF2B5EF4-FFF2-40B4-BE49-F238E27FC236}">
                      <a16:creationId xmlns:a16="http://schemas.microsoft.com/office/drawing/2014/main" id="{30A3A215-587B-4449-A8D3-2B4337C8B552}"/>
                    </a:ext>
                  </a:extLst>
                </p:cNvPr>
                <p:cNvSpPr>
                  <a:spLocks/>
                </p:cNvSpPr>
                <p:nvPr/>
              </p:nvSpPr>
              <p:spPr bwMode="auto">
                <a:xfrm>
                  <a:off x="4288055" y="3607088"/>
                  <a:ext cx="87004" cy="171246"/>
                </a:xfrm>
                <a:custGeom>
                  <a:avLst/>
                  <a:gdLst>
                    <a:gd name="T0" fmla="*/ 40 w 63"/>
                    <a:gd name="T1" fmla="*/ 114 h 124"/>
                    <a:gd name="T2" fmla="*/ 42 w 63"/>
                    <a:gd name="T3" fmla="*/ 101 h 124"/>
                    <a:gd name="T4" fmla="*/ 48 w 63"/>
                    <a:gd name="T5" fmla="*/ 92 h 124"/>
                    <a:gd name="T6" fmla="*/ 40 w 63"/>
                    <a:gd name="T7" fmla="*/ 86 h 124"/>
                    <a:gd name="T8" fmla="*/ 46 w 63"/>
                    <a:gd name="T9" fmla="*/ 71 h 124"/>
                    <a:gd name="T10" fmla="*/ 36 w 63"/>
                    <a:gd name="T11" fmla="*/ 59 h 124"/>
                    <a:gd name="T12" fmla="*/ 44 w 63"/>
                    <a:gd name="T13" fmla="*/ 59 h 124"/>
                    <a:gd name="T14" fmla="*/ 46 w 63"/>
                    <a:gd name="T15" fmla="*/ 48 h 124"/>
                    <a:gd name="T16" fmla="*/ 52 w 63"/>
                    <a:gd name="T17" fmla="*/ 31 h 124"/>
                    <a:gd name="T18" fmla="*/ 59 w 63"/>
                    <a:gd name="T19" fmla="*/ 19 h 124"/>
                    <a:gd name="T20" fmla="*/ 63 w 63"/>
                    <a:gd name="T21" fmla="*/ 14 h 124"/>
                    <a:gd name="T22" fmla="*/ 57 w 63"/>
                    <a:gd name="T23" fmla="*/ 4 h 124"/>
                    <a:gd name="T24" fmla="*/ 44 w 63"/>
                    <a:gd name="T25" fmla="*/ 6 h 124"/>
                    <a:gd name="T26" fmla="*/ 27 w 63"/>
                    <a:gd name="T27" fmla="*/ 8 h 124"/>
                    <a:gd name="T28" fmla="*/ 25 w 63"/>
                    <a:gd name="T29" fmla="*/ 2 h 124"/>
                    <a:gd name="T30" fmla="*/ 12 w 63"/>
                    <a:gd name="T31" fmla="*/ 2 h 124"/>
                    <a:gd name="T32" fmla="*/ 17 w 63"/>
                    <a:gd name="T33" fmla="*/ 12 h 124"/>
                    <a:gd name="T34" fmla="*/ 17 w 63"/>
                    <a:gd name="T35" fmla="*/ 27 h 124"/>
                    <a:gd name="T36" fmla="*/ 17 w 63"/>
                    <a:gd name="T37" fmla="*/ 36 h 124"/>
                    <a:gd name="T38" fmla="*/ 12 w 63"/>
                    <a:gd name="T39" fmla="*/ 44 h 124"/>
                    <a:gd name="T40" fmla="*/ 8 w 63"/>
                    <a:gd name="T41" fmla="*/ 57 h 124"/>
                    <a:gd name="T42" fmla="*/ 2 w 63"/>
                    <a:gd name="T43" fmla="*/ 67 h 124"/>
                    <a:gd name="T44" fmla="*/ 0 w 63"/>
                    <a:gd name="T45" fmla="*/ 82 h 124"/>
                    <a:gd name="T46" fmla="*/ 6 w 63"/>
                    <a:gd name="T47" fmla="*/ 80 h 124"/>
                    <a:gd name="T48" fmla="*/ 10 w 63"/>
                    <a:gd name="T49" fmla="*/ 80 h 124"/>
                    <a:gd name="T50" fmla="*/ 4 w 63"/>
                    <a:gd name="T51" fmla="*/ 84 h 124"/>
                    <a:gd name="T52" fmla="*/ 6 w 63"/>
                    <a:gd name="T53" fmla="*/ 90 h 124"/>
                    <a:gd name="T54" fmla="*/ 14 w 63"/>
                    <a:gd name="T55" fmla="*/ 88 h 124"/>
                    <a:gd name="T56" fmla="*/ 14 w 63"/>
                    <a:gd name="T57" fmla="*/ 97 h 124"/>
                    <a:gd name="T58" fmla="*/ 12 w 63"/>
                    <a:gd name="T59" fmla="*/ 111 h 124"/>
                    <a:gd name="T60" fmla="*/ 8 w 63"/>
                    <a:gd name="T61" fmla="*/ 120 h 124"/>
                    <a:gd name="T62" fmla="*/ 17 w 63"/>
                    <a:gd name="T63" fmla="*/ 118 h 124"/>
                    <a:gd name="T64" fmla="*/ 27 w 63"/>
                    <a:gd name="T65" fmla="*/ 124 h 124"/>
                    <a:gd name="T66" fmla="*/ 40 w 63"/>
                    <a:gd name="T67" fmla="*/ 120 h 124"/>
                    <a:gd name="T68" fmla="*/ 40 w 63"/>
                    <a:gd name="T69"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124">
                      <a:moveTo>
                        <a:pt x="40" y="118"/>
                      </a:moveTo>
                      <a:lnTo>
                        <a:pt x="40" y="114"/>
                      </a:lnTo>
                      <a:lnTo>
                        <a:pt x="38" y="109"/>
                      </a:lnTo>
                      <a:lnTo>
                        <a:pt x="42" y="101"/>
                      </a:lnTo>
                      <a:lnTo>
                        <a:pt x="46" y="97"/>
                      </a:lnTo>
                      <a:lnTo>
                        <a:pt x="48" y="92"/>
                      </a:lnTo>
                      <a:lnTo>
                        <a:pt x="44" y="92"/>
                      </a:lnTo>
                      <a:lnTo>
                        <a:pt x="40" y="86"/>
                      </a:lnTo>
                      <a:lnTo>
                        <a:pt x="46" y="80"/>
                      </a:lnTo>
                      <a:lnTo>
                        <a:pt x="46" y="71"/>
                      </a:lnTo>
                      <a:lnTo>
                        <a:pt x="42" y="69"/>
                      </a:lnTo>
                      <a:lnTo>
                        <a:pt x="36" y="59"/>
                      </a:lnTo>
                      <a:lnTo>
                        <a:pt x="42" y="59"/>
                      </a:lnTo>
                      <a:lnTo>
                        <a:pt x="44" y="59"/>
                      </a:lnTo>
                      <a:lnTo>
                        <a:pt x="50" y="52"/>
                      </a:lnTo>
                      <a:lnTo>
                        <a:pt x="46" y="48"/>
                      </a:lnTo>
                      <a:lnTo>
                        <a:pt x="50" y="44"/>
                      </a:lnTo>
                      <a:lnTo>
                        <a:pt x="52" y="31"/>
                      </a:lnTo>
                      <a:lnTo>
                        <a:pt x="50" y="27"/>
                      </a:lnTo>
                      <a:lnTo>
                        <a:pt x="59" y="19"/>
                      </a:lnTo>
                      <a:lnTo>
                        <a:pt x="61" y="19"/>
                      </a:lnTo>
                      <a:lnTo>
                        <a:pt x="63" y="14"/>
                      </a:lnTo>
                      <a:lnTo>
                        <a:pt x="59" y="8"/>
                      </a:lnTo>
                      <a:lnTo>
                        <a:pt x="57" y="4"/>
                      </a:lnTo>
                      <a:lnTo>
                        <a:pt x="48" y="4"/>
                      </a:lnTo>
                      <a:lnTo>
                        <a:pt x="44" y="6"/>
                      </a:lnTo>
                      <a:lnTo>
                        <a:pt x="33" y="4"/>
                      </a:lnTo>
                      <a:lnTo>
                        <a:pt x="27" y="8"/>
                      </a:lnTo>
                      <a:lnTo>
                        <a:pt x="25" y="6"/>
                      </a:lnTo>
                      <a:lnTo>
                        <a:pt x="25" y="2"/>
                      </a:lnTo>
                      <a:lnTo>
                        <a:pt x="23" y="0"/>
                      </a:lnTo>
                      <a:lnTo>
                        <a:pt x="12" y="2"/>
                      </a:lnTo>
                      <a:lnTo>
                        <a:pt x="14" y="6"/>
                      </a:lnTo>
                      <a:lnTo>
                        <a:pt x="17" y="12"/>
                      </a:lnTo>
                      <a:lnTo>
                        <a:pt x="14" y="25"/>
                      </a:lnTo>
                      <a:lnTo>
                        <a:pt x="17" y="27"/>
                      </a:lnTo>
                      <a:lnTo>
                        <a:pt x="14" y="31"/>
                      </a:lnTo>
                      <a:lnTo>
                        <a:pt x="17" y="36"/>
                      </a:lnTo>
                      <a:lnTo>
                        <a:pt x="14" y="38"/>
                      </a:lnTo>
                      <a:lnTo>
                        <a:pt x="12" y="44"/>
                      </a:lnTo>
                      <a:lnTo>
                        <a:pt x="12" y="50"/>
                      </a:lnTo>
                      <a:lnTo>
                        <a:pt x="8" y="57"/>
                      </a:lnTo>
                      <a:lnTo>
                        <a:pt x="8" y="61"/>
                      </a:lnTo>
                      <a:lnTo>
                        <a:pt x="2" y="67"/>
                      </a:lnTo>
                      <a:lnTo>
                        <a:pt x="0" y="80"/>
                      </a:lnTo>
                      <a:lnTo>
                        <a:pt x="0" y="82"/>
                      </a:lnTo>
                      <a:lnTo>
                        <a:pt x="4" y="82"/>
                      </a:lnTo>
                      <a:lnTo>
                        <a:pt x="6" y="80"/>
                      </a:lnTo>
                      <a:lnTo>
                        <a:pt x="10" y="78"/>
                      </a:lnTo>
                      <a:lnTo>
                        <a:pt x="10" y="80"/>
                      </a:lnTo>
                      <a:lnTo>
                        <a:pt x="10" y="82"/>
                      </a:lnTo>
                      <a:lnTo>
                        <a:pt x="4" y="84"/>
                      </a:lnTo>
                      <a:lnTo>
                        <a:pt x="4" y="88"/>
                      </a:lnTo>
                      <a:lnTo>
                        <a:pt x="6" y="90"/>
                      </a:lnTo>
                      <a:lnTo>
                        <a:pt x="10" y="88"/>
                      </a:lnTo>
                      <a:lnTo>
                        <a:pt x="14" y="88"/>
                      </a:lnTo>
                      <a:lnTo>
                        <a:pt x="12" y="90"/>
                      </a:lnTo>
                      <a:lnTo>
                        <a:pt x="14" y="97"/>
                      </a:lnTo>
                      <a:lnTo>
                        <a:pt x="12" y="101"/>
                      </a:lnTo>
                      <a:lnTo>
                        <a:pt x="12" y="111"/>
                      </a:lnTo>
                      <a:lnTo>
                        <a:pt x="10" y="118"/>
                      </a:lnTo>
                      <a:lnTo>
                        <a:pt x="8" y="120"/>
                      </a:lnTo>
                      <a:lnTo>
                        <a:pt x="10" y="122"/>
                      </a:lnTo>
                      <a:lnTo>
                        <a:pt x="17" y="118"/>
                      </a:lnTo>
                      <a:lnTo>
                        <a:pt x="25" y="122"/>
                      </a:lnTo>
                      <a:lnTo>
                        <a:pt x="27" y="124"/>
                      </a:lnTo>
                      <a:lnTo>
                        <a:pt x="33" y="120"/>
                      </a:lnTo>
                      <a:lnTo>
                        <a:pt x="40" y="120"/>
                      </a:lnTo>
                      <a:lnTo>
                        <a:pt x="40" y="118"/>
                      </a:lnTo>
                      <a:lnTo>
                        <a:pt x="40" y="118"/>
                      </a:lnTo>
                      <a:close/>
                    </a:path>
                  </a:pathLst>
                </a:custGeom>
                <a:solidFill>
                  <a:srgbClr val="A3DCD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 name="Freeform 82">
                  <a:extLst>
                    <a:ext uri="{FF2B5EF4-FFF2-40B4-BE49-F238E27FC236}">
                      <a16:creationId xmlns:a16="http://schemas.microsoft.com/office/drawing/2014/main" id="{270FFF9D-67E4-4249-9B7D-AC1B0C35BD94}"/>
                    </a:ext>
                  </a:extLst>
                </p:cNvPr>
                <p:cNvSpPr>
                  <a:spLocks noEditPoints="1"/>
                </p:cNvSpPr>
                <p:nvPr/>
              </p:nvSpPr>
              <p:spPr bwMode="auto">
                <a:xfrm>
                  <a:off x="5037947" y="3612612"/>
                  <a:ext cx="238916" cy="229249"/>
                </a:xfrm>
                <a:custGeom>
                  <a:avLst/>
                  <a:gdLst>
                    <a:gd name="T0" fmla="*/ 106 w 173"/>
                    <a:gd name="T1" fmla="*/ 13 h 166"/>
                    <a:gd name="T2" fmla="*/ 70 w 173"/>
                    <a:gd name="T3" fmla="*/ 17 h 166"/>
                    <a:gd name="T4" fmla="*/ 28 w 173"/>
                    <a:gd name="T5" fmla="*/ 32 h 166"/>
                    <a:gd name="T6" fmla="*/ 19 w 173"/>
                    <a:gd name="T7" fmla="*/ 67 h 166"/>
                    <a:gd name="T8" fmla="*/ 45 w 173"/>
                    <a:gd name="T9" fmla="*/ 91 h 166"/>
                    <a:gd name="T10" fmla="*/ 66 w 173"/>
                    <a:gd name="T11" fmla="*/ 97 h 166"/>
                    <a:gd name="T12" fmla="*/ 32 w 173"/>
                    <a:gd name="T13" fmla="*/ 97 h 166"/>
                    <a:gd name="T14" fmla="*/ 49 w 173"/>
                    <a:gd name="T15" fmla="*/ 126 h 166"/>
                    <a:gd name="T16" fmla="*/ 62 w 173"/>
                    <a:gd name="T17" fmla="*/ 128 h 166"/>
                    <a:gd name="T18" fmla="*/ 64 w 173"/>
                    <a:gd name="T19" fmla="*/ 112 h 166"/>
                    <a:gd name="T20" fmla="*/ 76 w 173"/>
                    <a:gd name="T21" fmla="*/ 112 h 166"/>
                    <a:gd name="T22" fmla="*/ 83 w 173"/>
                    <a:gd name="T23" fmla="*/ 101 h 166"/>
                    <a:gd name="T24" fmla="*/ 70 w 173"/>
                    <a:gd name="T25" fmla="*/ 82 h 166"/>
                    <a:gd name="T26" fmla="*/ 64 w 173"/>
                    <a:gd name="T27" fmla="*/ 65 h 166"/>
                    <a:gd name="T28" fmla="*/ 62 w 173"/>
                    <a:gd name="T29" fmla="*/ 55 h 166"/>
                    <a:gd name="T30" fmla="*/ 62 w 173"/>
                    <a:gd name="T31" fmla="*/ 36 h 166"/>
                    <a:gd name="T32" fmla="*/ 76 w 173"/>
                    <a:gd name="T33" fmla="*/ 42 h 166"/>
                    <a:gd name="T34" fmla="*/ 89 w 173"/>
                    <a:gd name="T35" fmla="*/ 40 h 166"/>
                    <a:gd name="T36" fmla="*/ 95 w 173"/>
                    <a:gd name="T37" fmla="*/ 25 h 166"/>
                    <a:gd name="T38" fmla="*/ 127 w 173"/>
                    <a:gd name="T39" fmla="*/ 19 h 166"/>
                    <a:gd name="T40" fmla="*/ 83 w 173"/>
                    <a:gd name="T41" fmla="*/ 156 h 166"/>
                    <a:gd name="T42" fmla="*/ 106 w 173"/>
                    <a:gd name="T43" fmla="*/ 166 h 166"/>
                    <a:gd name="T44" fmla="*/ 135 w 173"/>
                    <a:gd name="T45" fmla="*/ 156 h 166"/>
                    <a:gd name="T46" fmla="*/ 123 w 173"/>
                    <a:gd name="T47" fmla="*/ 156 h 166"/>
                    <a:gd name="T48" fmla="*/ 95 w 173"/>
                    <a:gd name="T49" fmla="*/ 154 h 166"/>
                    <a:gd name="T50" fmla="*/ 85 w 173"/>
                    <a:gd name="T51" fmla="*/ 152 h 166"/>
                    <a:gd name="T52" fmla="*/ 9 w 173"/>
                    <a:gd name="T53" fmla="*/ 63 h 166"/>
                    <a:gd name="T54" fmla="*/ 22 w 173"/>
                    <a:gd name="T55" fmla="*/ 82 h 166"/>
                    <a:gd name="T56" fmla="*/ 22 w 173"/>
                    <a:gd name="T57" fmla="*/ 88 h 166"/>
                    <a:gd name="T58" fmla="*/ 24 w 173"/>
                    <a:gd name="T59" fmla="*/ 97 h 166"/>
                    <a:gd name="T60" fmla="*/ 22 w 173"/>
                    <a:gd name="T61" fmla="*/ 88 h 166"/>
                    <a:gd name="T62" fmla="*/ 24 w 173"/>
                    <a:gd name="T63" fmla="*/ 99 h 166"/>
                    <a:gd name="T64" fmla="*/ 152 w 173"/>
                    <a:gd name="T65" fmla="*/ 147 h 166"/>
                    <a:gd name="T66" fmla="*/ 150 w 173"/>
                    <a:gd name="T67" fmla="*/ 158 h 166"/>
                    <a:gd name="T68" fmla="*/ 171 w 173"/>
                    <a:gd name="T69" fmla="*/ 135 h 166"/>
                    <a:gd name="T70" fmla="*/ 161 w 173"/>
                    <a:gd name="T71" fmla="*/ 145 h 166"/>
                    <a:gd name="T72" fmla="*/ 135 w 173"/>
                    <a:gd name="T73" fmla="*/ 133 h 166"/>
                    <a:gd name="T74" fmla="*/ 142 w 173"/>
                    <a:gd name="T75" fmla="*/ 107 h 166"/>
                    <a:gd name="T76" fmla="*/ 127 w 173"/>
                    <a:gd name="T77" fmla="*/ 91 h 166"/>
                    <a:gd name="T78" fmla="*/ 127 w 173"/>
                    <a:gd name="T79" fmla="*/ 82 h 166"/>
                    <a:gd name="T80" fmla="*/ 133 w 173"/>
                    <a:gd name="T81" fmla="*/ 63 h 166"/>
                    <a:gd name="T82" fmla="*/ 129 w 173"/>
                    <a:gd name="T83" fmla="*/ 67 h 166"/>
                    <a:gd name="T84" fmla="*/ 116 w 173"/>
                    <a:gd name="T85" fmla="*/ 34 h 166"/>
                    <a:gd name="T86" fmla="*/ 110 w 173"/>
                    <a:gd name="T87" fmla="*/ 44 h 166"/>
                    <a:gd name="T88" fmla="*/ 104 w 173"/>
                    <a:gd name="T89" fmla="*/ 46 h 166"/>
                    <a:gd name="T90" fmla="*/ 93 w 173"/>
                    <a:gd name="T91" fmla="*/ 29 h 166"/>
                    <a:gd name="T92" fmla="*/ 74 w 173"/>
                    <a:gd name="T93" fmla="*/ 67 h 166"/>
                    <a:gd name="T94" fmla="*/ 100 w 173"/>
                    <a:gd name="T95" fmla="*/ 78 h 166"/>
                    <a:gd name="T96" fmla="*/ 131 w 173"/>
                    <a:gd name="T97" fmla="*/ 107 h 166"/>
                    <a:gd name="T98" fmla="*/ 95 w 173"/>
                    <a:gd name="T99" fmla="*/ 131 h 166"/>
                    <a:gd name="T100" fmla="*/ 97 w 173"/>
                    <a:gd name="T101" fmla="*/ 112 h 166"/>
                    <a:gd name="T102" fmla="*/ 93 w 173"/>
                    <a:gd name="T103" fmla="*/ 110 h 166"/>
                    <a:gd name="T104" fmla="*/ 116 w 173"/>
                    <a:gd name="T105" fmla="*/ 122 h 166"/>
                    <a:gd name="T106" fmla="*/ 116 w 173"/>
                    <a:gd name="T107" fmla="*/ 112 h 166"/>
                    <a:gd name="T108" fmla="*/ 110 w 173"/>
                    <a:gd name="T109" fmla="*/ 107 h 166"/>
                    <a:gd name="T110" fmla="*/ 100 w 173"/>
                    <a:gd name="T111" fmla="*/ 101 h 166"/>
                    <a:gd name="T112" fmla="*/ 83 w 173"/>
                    <a:gd name="T113" fmla="*/ 80 h 166"/>
                    <a:gd name="T114" fmla="*/ 95 w 173"/>
                    <a:gd name="T115" fmla="*/ 95 h 166"/>
                    <a:gd name="T116" fmla="*/ 87 w 173"/>
                    <a:gd name="T117" fmla="*/ 88 h 166"/>
                    <a:gd name="T118" fmla="*/ 68 w 173"/>
                    <a:gd name="T119" fmla="*/ 76 h 166"/>
                    <a:gd name="T120" fmla="*/ 70 w 173"/>
                    <a:gd name="T121" fmla="*/ 14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166">
                      <a:moveTo>
                        <a:pt x="129" y="0"/>
                      </a:moveTo>
                      <a:lnTo>
                        <a:pt x="127" y="0"/>
                      </a:lnTo>
                      <a:lnTo>
                        <a:pt x="123" y="4"/>
                      </a:lnTo>
                      <a:lnTo>
                        <a:pt x="123" y="8"/>
                      </a:lnTo>
                      <a:lnTo>
                        <a:pt x="123" y="13"/>
                      </a:lnTo>
                      <a:lnTo>
                        <a:pt x="121" y="15"/>
                      </a:lnTo>
                      <a:lnTo>
                        <a:pt x="112" y="15"/>
                      </a:lnTo>
                      <a:lnTo>
                        <a:pt x="108" y="15"/>
                      </a:lnTo>
                      <a:lnTo>
                        <a:pt x="106" y="13"/>
                      </a:lnTo>
                      <a:lnTo>
                        <a:pt x="102" y="13"/>
                      </a:lnTo>
                      <a:lnTo>
                        <a:pt x="100" y="17"/>
                      </a:lnTo>
                      <a:lnTo>
                        <a:pt x="95" y="15"/>
                      </a:lnTo>
                      <a:lnTo>
                        <a:pt x="93" y="13"/>
                      </a:lnTo>
                      <a:lnTo>
                        <a:pt x="89" y="13"/>
                      </a:lnTo>
                      <a:lnTo>
                        <a:pt x="85" y="10"/>
                      </a:lnTo>
                      <a:lnTo>
                        <a:pt x="81" y="15"/>
                      </a:lnTo>
                      <a:lnTo>
                        <a:pt x="76" y="17"/>
                      </a:lnTo>
                      <a:lnTo>
                        <a:pt x="70" y="17"/>
                      </a:lnTo>
                      <a:lnTo>
                        <a:pt x="68" y="15"/>
                      </a:lnTo>
                      <a:lnTo>
                        <a:pt x="64" y="17"/>
                      </a:lnTo>
                      <a:lnTo>
                        <a:pt x="62" y="17"/>
                      </a:lnTo>
                      <a:lnTo>
                        <a:pt x="55" y="21"/>
                      </a:lnTo>
                      <a:lnTo>
                        <a:pt x="47" y="19"/>
                      </a:lnTo>
                      <a:lnTo>
                        <a:pt x="43" y="23"/>
                      </a:lnTo>
                      <a:lnTo>
                        <a:pt x="43" y="23"/>
                      </a:lnTo>
                      <a:lnTo>
                        <a:pt x="36" y="25"/>
                      </a:lnTo>
                      <a:lnTo>
                        <a:pt x="28" y="32"/>
                      </a:lnTo>
                      <a:lnTo>
                        <a:pt x="28" y="36"/>
                      </a:lnTo>
                      <a:lnTo>
                        <a:pt x="24" y="42"/>
                      </a:lnTo>
                      <a:lnTo>
                        <a:pt x="17" y="44"/>
                      </a:lnTo>
                      <a:lnTo>
                        <a:pt x="15" y="48"/>
                      </a:lnTo>
                      <a:lnTo>
                        <a:pt x="13" y="55"/>
                      </a:lnTo>
                      <a:lnTo>
                        <a:pt x="11" y="57"/>
                      </a:lnTo>
                      <a:lnTo>
                        <a:pt x="11" y="57"/>
                      </a:lnTo>
                      <a:lnTo>
                        <a:pt x="11" y="63"/>
                      </a:lnTo>
                      <a:lnTo>
                        <a:pt x="19" y="67"/>
                      </a:lnTo>
                      <a:lnTo>
                        <a:pt x="24" y="74"/>
                      </a:lnTo>
                      <a:lnTo>
                        <a:pt x="26" y="74"/>
                      </a:lnTo>
                      <a:lnTo>
                        <a:pt x="24" y="76"/>
                      </a:lnTo>
                      <a:lnTo>
                        <a:pt x="30" y="84"/>
                      </a:lnTo>
                      <a:lnTo>
                        <a:pt x="32" y="88"/>
                      </a:lnTo>
                      <a:lnTo>
                        <a:pt x="34" y="91"/>
                      </a:lnTo>
                      <a:lnTo>
                        <a:pt x="36" y="86"/>
                      </a:lnTo>
                      <a:lnTo>
                        <a:pt x="41" y="91"/>
                      </a:lnTo>
                      <a:lnTo>
                        <a:pt x="45" y="91"/>
                      </a:lnTo>
                      <a:lnTo>
                        <a:pt x="47" y="88"/>
                      </a:lnTo>
                      <a:lnTo>
                        <a:pt x="51" y="88"/>
                      </a:lnTo>
                      <a:lnTo>
                        <a:pt x="55" y="91"/>
                      </a:lnTo>
                      <a:lnTo>
                        <a:pt x="59" y="91"/>
                      </a:lnTo>
                      <a:lnTo>
                        <a:pt x="59" y="93"/>
                      </a:lnTo>
                      <a:lnTo>
                        <a:pt x="62" y="93"/>
                      </a:lnTo>
                      <a:lnTo>
                        <a:pt x="64" y="95"/>
                      </a:lnTo>
                      <a:lnTo>
                        <a:pt x="68" y="95"/>
                      </a:lnTo>
                      <a:lnTo>
                        <a:pt x="66" y="97"/>
                      </a:lnTo>
                      <a:lnTo>
                        <a:pt x="62" y="99"/>
                      </a:lnTo>
                      <a:lnTo>
                        <a:pt x="59" y="97"/>
                      </a:lnTo>
                      <a:lnTo>
                        <a:pt x="55" y="97"/>
                      </a:lnTo>
                      <a:lnTo>
                        <a:pt x="49" y="91"/>
                      </a:lnTo>
                      <a:lnTo>
                        <a:pt x="45" y="93"/>
                      </a:lnTo>
                      <a:lnTo>
                        <a:pt x="41" y="95"/>
                      </a:lnTo>
                      <a:lnTo>
                        <a:pt x="38" y="93"/>
                      </a:lnTo>
                      <a:lnTo>
                        <a:pt x="34" y="97"/>
                      </a:lnTo>
                      <a:lnTo>
                        <a:pt x="32" y="97"/>
                      </a:lnTo>
                      <a:lnTo>
                        <a:pt x="32" y="99"/>
                      </a:lnTo>
                      <a:lnTo>
                        <a:pt x="36" y="105"/>
                      </a:lnTo>
                      <a:lnTo>
                        <a:pt x="41" y="107"/>
                      </a:lnTo>
                      <a:lnTo>
                        <a:pt x="45" y="112"/>
                      </a:lnTo>
                      <a:lnTo>
                        <a:pt x="45" y="114"/>
                      </a:lnTo>
                      <a:lnTo>
                        <a:pt x="43" y="116"/>
                      </a:lnTo>
                      <a:lnTo>
                        <a:pt x="43" y="120"/>
                      </a:lnTo>
                      <a:lnTo>
                        <a:pt x="47" y="124"/>
                      </a:lnTo>
                      <a:lnTo>
                        <a:pt x="49" y="126"/>
                      </a:lnTo>
                      <a:lnTo>
                        <a:pt x="51" y="124"/>
                      </a:lnTo>
                      <a:lnTo>
                        <a:pt x="49" y="122"/>
                      </a:lnTo>
                      <a:lnTo>
                        <a:pt x="51" y="118"/>
                      </a:lnTo>
                      <a:lnTo>
                        <a:pt x="53" y="124"/>
                      </a:lnTo>
                      <a:lnTo>
                        <a:pt x="57" y="126"/>
                      </a:lnTo>
                      <a:lnTo>
                        <a:pt x="59" y="128"/>
                      </a:lnTo>
                      <a:lnTo>
                        <a:pt x="57" y="133"/>
                      </a:lnTo>
                      <a:lnTo>
                        <a:pt x="62" y="135"/>
                      </a:lnTo>
                      <a:lnTo>
                        <a:pt x="62" y="128"/>
                      </a:lnTo>
                      <a:lnTo>
                        <a:pt x="62" y="124"/>
                      </a:lnTo>
                      <a:lnTo>
                        <a:pt x="66" y="124"/>
                      </a:lnTo>
                      <a:lnTo>
                        <a:pt x="68" y="128"/>
                      </a:lnTo>
                      <a:lnTo>
                        <a:pt x="74" y="133"/>
                      </a:lnTo>
                      <a:lnTo>
                        <a:pt x="70" y="128"/>
                      </a:lnTo>
                      <a:lnTo>
                        <a:pt x="72" y="124"/>
                      </a:lnTo>
                      <a:lnTo>
                        <a:pt x="70" y="122"/>
                      </a:lnTo>
                      <a:lnTo>
                        <a:pt x="66" y="114"/>
                      </a:lnTo>
                      <a:lnTo>
                        <a:pt x="64" y="112"/>
                      </a:lnTo>
                      <a:lnTo>
                        <a:pt x="64" y="110"/>
                      </a:lnTo>
                      <a:lnTo>
                        <a:pt x="66" y="110"/>
                      </a:lnTo>
                      <a:lnTo>
                        <a:pt x="72" y="112"/>
                      </a:lnTo>
                      <a:lnTo>
                        <a:pt x="70" y="114"/>
                      </a:lnTo>
                      <a:lnTo>
                        <a:pt x="72" y="114"/>
                      </a:lnTo>
                      <a:lnTo>
                        <a:pt x="74" y="112"/>
                      </a:lnTo>
                      <a:lnTo>
                        <a:pt x="78" y="114"/>
                      </a:lnTo>
                      <a:lnTo>
                        <a:pt x="78" y="112"/>
                      </a:lnTo>
                      <a:lnTo>
                        <a:pt x="76" y="112"/>
                      </a:lnTo>
                      <a:lnTo>
                        <a:pt x="76" y="110"/>
                      </a:lnTo>
                      <a:lnTo>
                        <a:pt x="74" y="110"/>
                      </a:lnTo>
                      <a:lnTo>
                        <a:pt x="70" y="107"/>
                      </a:lnTo>
                      <a:lnTo>
                        <a:pt x="72" y="105"/>
                      </a:lnTo>
                      <a:lnTo>
                        <a:pt x="68" y="101"/>
                      </a:lnTo>
                      <a:lnTo>
                        <a:pt x="72" y="99"/>
                      </a:lnTo>
                      <a:lnTo>
                        <a:pt x="74" y="99"/>
                      </a:lnTo>
                      <a:lnTo>
                        <a:pt x="76" y="99"/>
                      </a:lnTo>
                      <a:lnTo>
                        <a:pt x="83" y="101"/>
                      </a:lnTo>
                      <a:lnTo>
                        <a:pt x="83" y="103"/>
                      </a:lnTo>
                      <a:lnTo>
                        <a:pt x="87" y="103"/>
                      </a:lnTo>
                      <a:lnTo>
                        <a:pt x="87" y="101"/>
                      </a:lnTo>
                      <a:lnTo>
                        <a:pt x="85" y="97"/>
                      </a:lnTo>
                      <a:lnTo>
                        <a:pt x="85" y="93"/>
                      </a:lnTo>
                      <a:lnTo>
                        <a:pt x="85" y="91"/>
                      </a:lnTo>
                      <a:lnTo>
                        <a:pt x="74" y="84"/>
                      </a:lnTo>
                      <a:lnTo>
                        <a:pt x="72" y="84"/>
                      </a:lnTo>
                      <a:lnTo>
                        <a:pt x="70" y="82"/>
                      </a:lnTo>
                      <a:lnTo>
                        <a:pt x="68" y="82"/>
                      </a:lnTo>
                      <a:lnTo>
                        <a:pt x="66" y="80"/>
                      </a:lnTo>
                      <a:lnTo>
                        <a:pt x="62" y="78"/>
                      </a:lnTo>
                      <a:lnTo>
                        <a:pt x="57" y="76"/>
                      </a:lnTo>
                      <a:lnTo>
                        <a:pt x="62" y="74"/>
                      </a:lnTo>
                      <a:lnTo>
                        <a:pt x="66" y="72"/>
                      </a:lnTo>
                      <a:lnTo>
                        <a:pt x="66" y="69"/>
                      </a:lnTo>
                      <a:lnTo>
                        <a:pt x="62" y="69"/>
                      </a:lnTo>
                      <a:lnTo>
                        <a:pt x="64" y="65"/>
                      </a:lnTo>
                      <a:lnTo>
                        <a:pt x="64" y="63"/>
                      </a:lnTo>
                      <a:lnTo>
                        <a:pt x="66" y="65"/>
                      </a:lnTo>
                      <a:lnTo>
                        <a:pt x="68" y="67"/>
                      </a:lnTo>
                      <a:lnTo>
                        <a:pt x="68" y="69"/>
                      </a:lnTo>
                      <a:lnTo>
                        <a:pt x="68" y="72"/>
                      </a:lnTo>
                      <a:lnTo>
                        <a:pt x="70" y="72"/>
                      </a:lnTo>
                      <a:lnTo>
                        <a:pt x="72" y="65"/>
                      </a:lnTo>
                      <a:lnTo>
                        <a:pt x="68" y="63"/>
                      </a:lnTo>
                      <a:lnTo>
                        <a:pt x="62" y="55"/>
                      </a:lnTo>
                      <a:lnTo>
                        <a:pt x="59" y="53"/>
                      </a:lnTo>
                      <a:lnTo>
                        <a:pt x="59" y="50"/>
                      </a:lnTo>
                      <a:lnTo>
                        <a:pt x="55" y="46"/>
                      </a:lnTo>
                      <a:lnTo>
                        <a:pt x="57" y="44"/>
                      </a:lnTo>
                      <a:lnTo>
                        <a:pt x="55" y="38"/>
                      </a:lnTo>
                      <a:lnTo>
                        <a:pt x="57" y="34"/>
                      </a:lnTo>
                      <a:lnTo>
                        <a:pt x="64" y="32"/>
                      </a:lnTo>
                      <a:lnTo>
                        <a:pt x="64" y="36"/>
                      </a:lnTo>
                      <a:lnTo>
                        <a:pt x="62" y="36"/>
                      </a:lnTo>
                      <a:lnTo>
                        <a:pt x="62" y="38"/>
                      </a:lnTo>
                      <a:lnTo>
                        <a:pt x="68" y="40"/>
                      </a:lnTo>
                      <a:lnTo>
                        <a:pt x="68" y="46"/>
                      </a:lnTo>
                      <a:lnTo>
                        <a:pt x="72" y="48"/>
                      </a:lnTo>
                      <a:lnTo>
                        <a:pt x="76" y="48"/>
                      </a:lnTo>
                      <a:lnTo>
                        <a:pt x="74" y="46"/>
                      </a:lnTo>
                      <a:lnTo>
                        <a:pt x="72" y="44"/>
                      </a:lnTo>
                      <a:lnTo>
                        <a:pt x="72" y="40"/>
                      </a:lnTo>
                      <a:lnTo>
                        <a:pt x="76" y="42"/>
                      </a:lnTo>
                      <a:lnTo>
                        <a:pt x="81" y="46"/>
                      </a:lnTo>
                      <a:lnTo>
                        <a:pt x="83" y="48"/>
                      </a:lnTo>
                      <a:lnTo>
                        <a:pt x="85" y="44"/>
                      </a:lnTo>
                      <a:lnTo>
                        <a:pt x="81" y="42"/>
                      </a:lnTo>
                      <a:lnTo>
                        <a:pt x="78" y="42"/>
                      </a:lnTo>
                      <a:lnTo>
                        <a:pt x="78" y="40"/>
                      </a:lnTo>
                      <a:lnTo>
                        <a:pt x="87" y="40"/>
                      </a:lnTo>
                      <a:lnTo>
                        <a:pt x="89" y="42"/>
                      </a:lnTo>
                      <a:lnTo>
                        <a:pt x="89" y="40"/>
                      </a:lnTo>
                      <a:lnTo>
                        <a:pt x="85" y="38"/>
                      </a:lnTo>
                      <a:lnTo>
                        <a:pt x="81" y="36"/>
                      </a:lnTo>
                      <a:lnTo>
                        <a:pt x="78" y="32"/>
                      </a:lnTo>
                      <a:lnTo>
                        <a:pt x="81" y="29"/>
                      </a:lnTo>
                      <a:lnTo>
                        <a:pt x="83" y="32"/>
                      </a:lnTo>
                      <a:lnTo>
                        <a:pt x="87" y="29"/>
                      </a:lnTo>
                      <a:lnTo>
                        <a:pt x="89" y="23"/>
                      </a:lnTo>
                      <a:lnTo>
                        <a:pt x="91" y="23"/>
                      </a:lnTo>
                      <a:lnTo>
                        <a:pt x="95" y="25"/>
                      </a:lnTo>
                      <a:lnTo>
                        <a:pt x="100" y="27"/>
                      </a:lnTo>
                      <a:lnTo>
                        <a:pt x="102" y="23"/>
                      </a:lnTo>
                      <a:lnTo>
                        <a:pt x="104" y="21"/>
                      </a:lnTo>
                      <a:lnTo>
                        <a:pt x="104" y="21"/>
                      </a:lnTo>
                      <a:lnTo>
                        <a:pt x="108" y="23"/>
                      </a:lnTo>
                      <a:lnTo>
                        <a:pt x="114" y="23"/>
                      </a:lnTo>
                      <a:lnTo>
                        <a:pt x="121" y="25"/>
                      </a:lnTo>
                      <a:lnTo>
                        <a:pt x="125" y="25"/>
                      </a:lnTo>
                      <a:lnTo>
                        <a:pt x="127" y="19"/>
                      </a:lnTo>
                      <a:lnTo>
                        <a:pt x="127" y="15"/>
                      </a:lnTo>
                      <a:lnTo>
                        <a:pt x="133" y="13"/>
                      </a:lnTo>
                      <a:lnTo>
                        <a:pt x="133" y="8"/>
                      </a:lnTo>
                      <a:lnTo>
                        <a:pt x="129" y="6"/>
                      </a:lnTo>
                      <a:lnTo>
                        <a:pt x="129" y="0"/>
                      </a:lnTo>
                      <a:lnTo>
                        <a:pt x="129" y="0"/>
                      </a:lnTo>
                      <a:close/>
                      <a:moveTo>
                        <a:pt x="85" y="156"/>
                      </a:moveTo>
                      <a:lnTo>
                        <a:pt x="83" y="152"/>
                      </a:lnTo>
                      <a:lnTo>
                        <a:pt x="83" y="156"/>
                      </a:lnTo>
                      <a:lnTo>
                        <a:pt x="83" y="158"/>
                      </a:lnTo>
                      <a:lnTo>
                        <a:pt x="83" y="160"/>
                      </a:lnTo>
                      <a:lnTo>
                        <a:pt x="85" y="162"/>
                      </a:lnTo>
                      <a:lnTo>
                        <a:pt x="91" y="162"/>
                      </a:lnTo>
                      <a:lnTo>
                        <a:pt x="95" y="162"/>
                      </a:lnTo>
                      <a:lnTo>
                        <a:pt x="97" y="160"/>
                      </a:lnTo>
                      <a:lnTo>
                        <a:pt x="102" y="162"/>
                      </a:lnTo>
                      <a:lnTo>
                        <a:pt x="106" y="164"/>
                      </a:lnTo>
                      <a:lnTo>
                        <a:pt x="106" y="166"/>
                      </a:lnTo>
                      <a:lnTo>
                        <a:pt x="112" y="166"/>
                      </a:lnTo>
                      <a:lnTo>
                        <a:pt x="114" y="164"/>
                      </a:lnTo>
                      <a:lnTo>
                        <a:pt x="121" y="164"/>
                      </a:lnTo>
                      <a:lnTo>
                        <a:pt x="127" y="164"/>
                      </a:lnTo>
                      <a:lnTo>
                        <a:pt x="131" y="164"/>
                      </a:lnTo>
                      <a:lnTo>
                        <a:pt x="135" y="162"/>
                      </a:lnTo>
                      <a:lnTo>
                        <a:pt x="135" y="160"/>
                      </a:lnTo>
                      <a:lnTo>
                        <a:pt x="135" y="158"/>
                      </a:lnTo>
                      <a:lnTo>
                        <a:pt x="135" y="156"/>
                      </a:lnTo>
                      <a:lnTo>
                        <a:pt x="135" y="158"/>
                      </a:lnTo>
                      <a:lnTo>
                        <a:pt x="135" y="160"/>
                      </a:lnTo>
                      <a:lnTo>
                        <a:pt x="131" y="162"/>
                      </a:lnTo>
                      <a:lnTo>
                        <a:pt x="131" y="160"/>
                      </a:lnTo>
                      <a:lnTo>
                        <a:pt x="129" y="160"/>
                      </a:lnTo>
                      <a:lnTo>
                        <a:pt x="127" y="160"/>
                      </a:lnTo>
                      <a:lnTo>
                        <a:pt x="127" y="158"/>
                      </a:lnTo>
                      <a:lnTo>
                        <a:pt x="125" y="156"/>
                      </a:lnTo>
                      <a:lnTo>
                        <a:pt x="123" y="156"/>
                      </a:lnTo>
                      <a:lnTo>
                        <a:pt x="119" y="156"/>
                      </a:lnTo>
                      <a:lnTo>
                        <a:pt x="114" y="154"/>
                      </a:lnTo>
                      <a:lnTo>
                        <a:pt x="108" y="154"/>
                      </a:lnTo>
                      <a:lnTo>
                        <a:pt x="104" y="156"/>
                      </a:lnTo>
                      <a:lnTo>
                        <a:pt x="100" y="158"/>
                      </a:lnTo>
                      <a:lnTo>
                        <a:pt x="97" y="156"/>
                      </a:lnTo>
                      <a:lnTo>
                        <a:pt x="95" y="154"/>
                      </a:lnTo>
                      <a:lnTo>
                        <a:pt x="93" y="154"/>
                      </a:lnTo>
                      <a:lnTo>
                        <a:pt x="95" y="154"/>
                      </a:lnTo>
                      <a:lnTo>
                        <a:pt x="93" y="152"/>
                      </a:lnTo>
                      <a:lnTo>
                        <a:pt x="91" y="152"/>
                      </a:lnTo>
                      <a:lnTo>
                        <a:pt x="91" y="152"/>
                      </a:lnTo>
                      <a:lnTo>
                        <a:pt x="91" y="154"/>
                      </a:lnTo>
                      <a:lnTo>
                        <a:pt x="91" y="154"/>
                      </a:lnTo>
                      <a:lnTo>
                        <a:pt x="87" y="154"/>
                      </a:lnTo>
                      <a:lnTo>
                        <a:pt x="87" y="152"/>
                      </a:lnTo>
                      <a:lnTo>
                        <a:pt x="87" y="152"/>
                      </a:lnTo>
                      <a:lnTo>
                        <a:pt x="85" y="152"/>
                      </a:lnTo>
                      <a:lnTo>
                        <a:pt x="87" y="154"/>
                      </a:lnTo>
                      <a:lnTo>
                        <a:pt x="85" y="156"/>
                      </a:lnTo>
                      <a:lnTo>
                        <a:pt x="85" y="156"/>
                      </a:lnTo>
                      <a:close/>
                      <a:moveTo>
                        <a:pt x="5" y="55"/>
                      </a:moveTo>
                      <a:lnTo>
                        <a:pt x="5" y="59"/>
                      </a:lnTo>
                      <a:lnTo>
                        <a:pt x="7" y="61"/>
                      </a:lnTo>
                      <a:lnTo>
                        <a:pt x="9" y="61"/>
                      </a:lnTo>
                      <a:lnTo>
                        <a:pt x="11" y="63"/>
                      </a:lnTo>
                      <a:lnTo>
                        <a:pt x="9" y="63"/>
                      </a:lnTo>
                      <a:lnTo>
                        <a:pt x="7" y="63"/>
                      </a:lnTo>
                      <a:lnTo>
                        <a:pt x="3" y="59"/>
                      </a:lnTo>
                      <a:lnTo>
                        <a:pt x="3" y="57"/>
                      </a:lnTo>
                      <a:lnTo>
                        <a:pt x="0" y="57"/>
                      </a:lnTo>
                      <a:lnTo>
                        <a:pt x="0" y="55"/>
                      </a:lnTo>
                      <a:lnTo>
                        <a:pt x="3" y="53"/>
                      </a:lnTo>
                      <a:lnTo>
                        <a:pt x="5" y="55"/>
                      </a:lnTo>
                      <a:lnTo>
                        <a:pt x="5" y="55"/>
                      </a:lnTo>
                      <a:close/>
                      <a:moveTo>
                        <a:pt x="22" y="82"/>
                      </a:moveTo>
                      <a:lnTo>
                        <a:pt x="19" y="82"/>
                      </a:lnTo>
                      <a:lnTo>
                        <a:pt x="22" y="78"/>
                      </a:lnTo>
                      <a:lnTo>
                        <a:pt x="24" y="78"/>
                      </a:lnTo>
                      <a:lnTo>
                        <a:pt x="24" y="82"/>
                      </a:lnTo>
                      <a:lnTo>
                        <a:pt x="24" y="82"/>
                      </a:lnTo>
                      <a:lnTo>
                        <a:pt x="22" y="84"/>
                      </a:lnTo>
                      <a:lnTo>
                        <a:pt x="22" y="82"/>
                      </a:lnTo>
                      <a:lnTo>
                        <a:pt x="22" y="82"/>
                      </a:lnTo>
                      <a:close/>
                      <a:moveTo>
                        <a:pt x="22" y="88"/>
                      </a:moveTo>
                      <a:lnTo>
                        <a:pt x="22" y="84"/>
                      </a:lnTo>
                      <a:lnTo>
                        <a:pt x="24" y="86"/>
                      </a:lnTo>
                      <a:lnTo>
                        <a:pt x="24" y="88"/>
                      </a:lnTo>
                      <a:lnTo>
                        <a:pt x="24" y="91"/>
                      </a:lnTo>
                      <a:lnTo>
                        <a:pt x="26" y="93"/>
                      </a:lnTo>
                      <a:lnTo>
                        <a:pt x="26" y="95"/>
                      </a:lnTo>
                      <a:lnTo>
                        <a:pt x="28" y="95"/>
                      </a:lnTo>
                      <a:lnTo>
                        <a:pt x="26" y="97"/>
                      </a:lnTo>
                      <a:lnTo>
                        <a:pt x="24" y="97"/>
                      </a:lnTo>
                      <a:lnTo>
                        <a:pt x="22" y="97"/>
                      </a:lnTo>
                      <a:lnTo>
                        <a:pt x="22" y="93"/>
                      </a:lnTo>
                      <a:lnTo>
                        <a:pt x="19" y="93"/>
                      </a:lnTo>
                      <a:lnTo>
                        <a:pt x="19" y="95"/>
                      </a:lnTo>
                      <a:lnTo>
                        <a:pt x="19" y="95"/>
                      </a:lnTo>
                      <a:lnTo>
                        <a:pt x="17" y="95"/>
                      </a:lnTo>
                      <a:lnTo>
                        <a:pt x="17" y="91"/>
                      </a:lnTo>
                      <a:lnTo>
                        <a:pt x="19" y="88"/>
                      </a:lnTo>
                      <a:lnTo>
                        <a:pt x="22" y="88"/>
                      </a:lnTo>
                      <a:lnTo>
                        <a:pt x="22" y="88"/>
                      </a:lnTo>
                      <a:close/>
                      <a:moveTo>
                        <a:pt x="28" y="103"/>
                      </a:moveTo>
                      <a:lnTo>
                        <a:pt x="30" y="105"/>
                      </a:lnTo>
                      <a:lnTo>
                        <a:pt x="28" y="105"/>
                      </a:lnTo>
                      <a:lnTo>
                        <a:pt x="26" y="105"/>
                      </a:lnTo>
                      <a:lnTo>
                        <a:pt x="24" y="105"/>
                      </a:lnTo>
                      <a:lnTo>
                        <a:pt x="22" y="103"/>
                      </a:lnTo>
                      <a:lnTo>
                        <a:pt x="22" y="101"/>
                      </a:lnTo>
                      <a:lnTo>
                        <a:pt x="24" y="99"/>
                      </a:lnTo>
                      <a:lnTo>
                        <a:pt x="26" y="101"/>
                      </a:lnTo>
                      <a:lnTo>
                        <a:pt x="28" y="103"/>
                      </a:lnTo>
                      <a:lnTo>
                        <a:pt x="28" y="103"/>
                      </a:lnTo>
                      <a:close/>
                      <a:moveTo>
                        <a:pt x="152" y="147"/>
                      </a:moveTo>
                      <a:lnTo>
                        <a:pt x="152" y="145"/>
                      </a:lnTo>
                      <a:lnTo>
                        <a:pt x="152" y="145"/>
                      </a:lnTo>
                      <a:lnTo>
                        <a:pt x="152" y="147"/>
                      </a:lnTo>
                      <a:lnTo>
                        <a:pt x="152" y="147"/>
                      </a:lnTo>
                      <a:lnTo>
                        <a:pt x="152" y="147"/>
                      </a:lnTo>
                      <a:close/>
                      <a:moveTo>
                        <a:pt x="150" y="158"/>
                      </a:moveTo>
                      <a:lnTo>
                        <a:pt x="150" y="154"/>
                      </a:lnTo>
                      <a:lnTo>
                        <a:pt x="150" y="152"/>
                      </a:lnTo>
                      <a:lnTo>
                        <a:pt x="152" y="147"/>
                      </a:lnTo>
                      <a:lnTo>
                        <a:pt x="152" y="150"/>
                      </a:lnTo>
                      <a:lnTo>
                        <a:pt x="154" y="154"/>
                      </a:lnTo>
                      <a:lnTo>
                        <a:pt x="152" y="156"/>
                      </a:lnTo>
                      <a:lnTo>
                        <a:pt x="150" y="158"/>
                      </a:lnTo>
                      <a:lnTo>
                        <a:pt x="150" y="158"/>
                      </a:lnTo>
                      <a:close/>
                      <a:moveTo>
                        <a:pt x="161" y="145"/>
                      </a:moveTo>
                      <a:lnTo>
                        <a:pt x="161" y="143"/>
                      </a:lnTo>
                      <a:lnTo>
                        <a:pt x="161" y="141"/>
                      </a:lnTo>
                      <a:lnTo>
                        <a:pt x="161" y="141"/>
                      </a:lnTo>
                      <a:lnTo>
                        <a:pt x="161" y="139"/>
                      </a:lnTo>
                      <a:lnTo>
                        <a:pt x="165" y="135"/>
                      </a:lnTo>
                      <a:lnTo>
                        <a:pt x="169" y="133"/>
                      </a:lnTo>
                      <a:lnTo>
                        <a:pt x="173" y="133"/>
                      </a:lnTo>
                      <a:lnTo>
                        <a:pt x="171" y="135"/>
                      </a:lnTo>
                      <a:lnTo>
                        <a:pt x="171" y="135"/>
                      </a:lnTo>
                      <a:lnTo>
                        <a:pt x="169" y="137"/>
                      </a:lnTo>
                      <a:lnTo>
                        <a:pt x="169" y="139"/>
                      </a:lnTo>
                      <a:lnTo>
                        <a:pt x="169" y="141"/>
                      </a:lnTo>
                      <a:lnTo>
                        <a:pt x="167" y="141"/>
                      </a:lnTo>
                      <a:lnTo>
                        <a:pt x="165" y="143"/>
                      </a:lnTo>
                      <a:lnTo>
                        <a:pt x="163" y="145"/>
                      </a:lnTo>
                      <a:lnTo>
                        <a:pt x="161" y="145"/>
                      </a:lnTo>
                      <a:lnTo>
                        <a:pt x="161" y="145"/>
                      </a:lnTo>
                      <a:close/>
                      <a:moveTo>
                        <a:pt x="135" y="133"/>
                      </a:moveTo>
                      <a:lnTo>
                        <a:pt x="133" y="131"/>
                      </a:lnTo>
                      <a:lnTo>
                        <a:pt x="133" y="131"/>
                      </a:lnTo>
                      <a:lnTo>
                        <a:pt x="137" y="128"/>
                      </a:lnTo>
                      <a:lnTo>
                        <a:pt x="140" y="128"/>
                      </a:lnTo>
                      <a:lnTo>
                        <a:pt x="137" y="131"/>
                      </a:lnTo>
                      <a:lnTo>
                        <a:pt x="137" y="131"/>
                      </a:lnTo>
                      <a:lnTo>
                        <a:pt x="135" y="133"/>
                      </a:lnTo>
                      <a:lnTo>
                        <a:pt x="135" y="133"/>
                      </a:lnTo>
                      <a:close/>
                      <a:moveTo>
                        <a:pt x="135" y="103"/>
                      </a:moveTo>
                      <a:lnTo>
                        <a:pt x="137" y="101"/>
                      </a:lnTo>
                      <a:lnTo>
                        <a:pt x="140" y="101"/>
                      </a:lnTo>
                      <a:lnTo>
                        <a:pt x="142" y="103"/>
                      </a:lnTo>
                      <a:lnTo>
                        <a:pt x="144" y="103"/>
                      </a:lnTo>
                      <a:lnTo>
                        <a:pt x="144" y="103"/>
                      </a:lnTo>
                      <a:lnTo>
                        <a:pt x="144" y="105"/>
                      </a:lnTo>
                      <a:lnTo>
                        <a:pt x="142" y="105"/>
                      </a:lnTo>
                      <a:lnTo>
                        <a:pt x="142" y="107"/>
                      </a:lnTo>
                      <a:lnTo>
                        <a:pt x="140" y="107"/>
                      </a:lnTo>
                      <a:lnTo>
                        <a:pt x="137" y="105"/>
                      </a:lnTo>
                      <a:lnTo>
                        <a:pt x="135" y="105"/>
                      </a:lnTo>
                      <a:lnTo>
                        <a:pt x="133" y="105"/>
                      </a:lnTo>
                      <a:lnTo>
                        <a:pt x="135" y="103"/>
                      </a:lnTo>
                      <a:lnTo>
                        <a:pt x="135" y="103"/>
                      </a:lnTo>
                      <a:close/>
                      <a:moveTo>
                        <a:pt x="127" y="82"/>
                      </a:moveTo>
                      <a:lnTo>
                        <a:pt x="129" y="88"/>
                      </a:lnTo>
                      <a:lnTo>
                        <a:pt x="127" y="91"/>
                      </a:lnTo>
                      <a:lnTo>
                        <a:pt x="125" y="93"/>
                      </a:lnTo>
                      <a:lnTo>
                        <a:pt x="123" y="91"/>
                      </a:lnTo>
                      <a:lnTo>
                        <a:pt x="123" y="88"/>
                      </a:lnTo>
                      <a:lnTo>
                        <a:pt x="125" y="88"/>
                      </a:lnTo>
                      <a:lnTo>
                        <a:pt x="125" y="86"/>
                      </a:lnTo>
                      <a:lnTo>
                        <a:pt x="123" y="84"/>
                      </a:lnTo>
                      <a:lnTo>
                        <a:pt x="123" y="82"/>
                      </a:lnTo>
                      <a:lnTo>
                        <a:pt x="125" y="82"/>
                      </a:lnTo>
                      <a:lnTo>
                        <a:pt x="127" y="82"/>
                      </a:lnTo>
                      <a:lnTo>
                        <a:pt x="127" y="82"/>
                      </a:lnTo>
                      <a:lnTo>
                        <a:pt x="127" y="82"/>
                      </a:lnTo>
                      <a:close/>
                      <a:moveTo>
                        <a:pt x="123" y="72"/>
                      </a:moveTo>
                      <a:lnTo>
                        <a:pt x="119" y="69"/>
                      </a:lnTo>
                      <a:lnTo>
                        <a:pt x="121" y="65"/>
                      </a:lnTo>
                      <a:lnTo>
                        <a:pt x="125" y="65"/>
                      </a:lnTo>
                      <a:lnTo>
                        <a:pt x="127" y="63"/>
                      </a:lnTo>
                      <a:lnTo>
                        <a:pt x="131" y="63"/>
                      </a:lnTo>
                      <a:lnTo>
                        <a:pt x="133" y="63"/>
                      </a:lnTo>
                      <a:lnTo>
                        <a:pt x="131" y="65"/>
                      </a:lnTo>
                      <a:lnTo>
                        <a:pt x="133" y="65"/>
                      </a:lnTo>
                      <a:lnTo>
                        <a:pt x="133" y="69"/>
                      </a:lnTo>
                      <a:lnTo>
                        <a:pt x="133" y="74"/>
                      </a:lnTo>
                      <a:lnTo>
                        <a:pt x="129" y="74"/>
                      </a:lnTo>
                      <a:lnTo>
                        <a:pt x="127" y="72"/>
                      </a:lnTo>
                      <a:lnTo>
                        <a:pt x="127" y="69"/>
                      </a:lnTo>
                      <a:lnTo>
                        <a:pt x="129" y="69"/>
                      </a:lnTo>
                      <a:lnTo>
                        <a:pt x="129" y="67"/>
                      </a:lnTo>
                      <a:lnTo>
                        <a:pt x="127" y="67"/>
                      </a:lnTo>
                      <a:lnTo>
                        <a:pt x="127" y="69"/>
                      </a:lnTo>
                      <a:lnTo>
                        <a:pt x="125" y="72"/>
                      </a:lnTo>
                      <a:lnTo>
                        <a:pt x="123" y="72"/>
                      </a:lnTo>
                      <a:lnTo>
                        <a:pt x="123" y="72"/>
                      </a:lnTo>
                      <a:lnTo>
                        <a:pt x="123" y="72"/>
                      </a:lnTo>
                      <a:close/>
                      <a:moveTo>
                        <a:pt x="112" y="36"/>
                      </a:moveTo>
                      <a:lnTo>
                        <a:pt x="112" y="34"/>
                      </a:lnTo>
                      <a:lnTo>
                        <a:pt x="116" y="34"/>
                      </a:lnTo>
                      <a:lnTo>
                        <a:pt x="119" y="34"/>
                      </a:lnTo>
                      <a:lnTo>
                        <a:pt x="119" y="36"/>
                      </a:lnTo>
                      <a:lnTo>
                        <a:pt x="116" y="36"/>
                      </a:lnTo>
                      <a:lnTo>
                        <a:pt x="112" y="36"/>
                      </a:lnTo>
                      <a:lnTo>
                        <a:pt x="112" y="36"/>
                      </a:lnTo>
                      <a:close/>
                      <a:moveTo>
                        <a:pt x="104" y="46"/>
                      </a:moveTo>
                      <a:lnTo>
                        <a:pt x="108" y="46"/>
                      </a:lnTo>
                      <a:lnTo>
                        <a:pt x="108" y="46"/>
                      </a:lnTo>
                      <a:lnTo>
                        <a:pt x="110" y="44"/>
                      </a:lnTo>
                      <a:lnTo>
                        <a:pt x="112" y="46"/>
                      </a:lnTo>
                      <a:lnTo>
                        <a:pt x="110" y="48"/>
                      </a:lnTo>
                      <a:lnTo>
                        <a:pt x="110" y="53"/>
                      </a:lnTo>
                      <a:lnTo>
                        <a:pt x="108" y="50"/>
                      </a:lnTo>
                      <a:lnTo>
                        <a:pt x="106" y="53"/>
                      </a:lnTo>
                      <a:lnTo>
                        <a:pt x="104" y="50"/>
                      </a:lnTo>
                      <a:lnTo>
                        <a:pt x="104" y="46"/>
                      </a:lnTo>
                      <a:lnTo>
                        <a:pt x="104" y="46"/>
                      </a:lnTo>
                      <a:lnTo>
                        <a:pt x="104" y="46"/>
                      </a:lnTo>
                      <a:close/>
                      <a:moveTo>
                        <a:pt x="93" y="29"/>
                      </a:moveTo>
                      <a:lnTo>
                        <a:pt x="95" y="27"/>
                      </a:lnTo>
                      <a:lnTo>
                        <a:pt x="97" y="29"/>
                      </a:lnTo>
                      <a:lnTo>
                        <a:pt x="100" y="32"/>
                      </a:lnTo>
                      <a:lnTo>
                        <a:pt x="95" y="32"/>
                      </a:lnTo>
                      <a:lnTo>
                        <a:pt x="95" y="32"/>
                      </a:lnTo>
                      <a:lnTo>
                        <a:pt x="93" y="32"/>
                      </a:lnTo>
                      <a:lnTo>
                        <a:pt x="93" y="29"/>
                      </a:lnTo>
                      <a:lnTo>
                        <a:pt x="93" y="29"/>
                      </a:lnTo>
                      <a:close/>
                      <a:moveTo>
                        <a:pt x="76" y="69"/>
                      </a:moveTo>
                      <a:lnTo>
                        <a:pt x="76" y="67"/>
                      </a:lnTo>
                      <a:lnTo>
                        <a:pt x="78" y="69"/>
                      </a:lnTo>
                      <a:lnTo>
                        <a:pt x="81" y="72"/>
                      </a:lnTo>
                      <a:lnTo>
                        <a:pt x="78" y="74"/>
                      </a:lnTo>
                      <a:lnTo>
                        <a:pt x="76" y="69"/>
                      </a:lnTo>
                      <a:lnTo>
                        <a:pt x="76" y="69"/>
                      </a:lnTo>
                      <a:close/>
                      <a:moveTo>
                        <a:pt x="72" y="69"/>
                      </a:moveTo>
                      <a:lnTo>
                        <a:pt x="74" y="67"/>
                      </a:lnTo>
                      <a:lnTo>
                        <a:pt x="74" y="69"/>
                      </a:lnTo>
                      <a:lnTo>
                        <a:pt x="74" y="69"/>
                      </a:lnTo>
                      <a:lnTo>
                        <a:pt x="72" y="69"/>
                      </a:lnTo>
                      <a:lnTo>
                        <a:pt x="72" y="69"/>
                      </a:lnTo>
                      <a:close/>
                      <a:moveTo>
                        <a:pt x="95" y="74"/>
                      </a:moveTo>
                      <a:lnTo>
                        <a:pt x="97" y="72"/>
                      </a:lnTo>
                      <a:lnTo>
                        <a:pt x="97" y="74"/>
                      </a:lnTo>
                      <a:lnTo>
                        <a:pt x="100" y="76"/>
                      </a:lnTo>
                      <a:lnTo>
                        <a:pt x="100" y="78"/>
                      </a:lnTo>
                      <a:lnTo>
                        <a:pt x="100" y="80"/>
                      </a:lnTo>
                      <a:lnTo>
                        <a:pt x="97" y="76"/>
                      </a:lnTo>
                      <a:lnTo>
                        <a:pt x="97" y="76"/>
                      </a:lnTo>
                      <a:lnTo>
                        <a:pt x="95" y="74"/>
                      </a:lnTo>
                      <a:lnTo>
                        <a:pt x="95" y="74"/>
                      </a:lnTo>
                      <a:close/>
                      <a:moveTo>
                        <a:pt x="127" y="112"/>
                      </a:moveTo>
                      <a:lnTo>
                        <a:pt x="127" y="110"/>
                      </a:lnTo>
                      <a:lnTo>
                        <a:pt x="127" y="107"/>
                      </a:lnTo>
                      <a:lnTo>
                        <a:pt x="131" y="107"/>
                      </a:lnTo>
                      <a:lnTo>
                        <a:pt x="131" y="110"/>
                      </a:lnTo>
                      <a:lnTo>
                        <a:pt x="127" y="112"/>
                      </a:lnTo>
                      <a:lnTo>
                        <a:pt x="127" y="112"/>
                      </a:lnTo>
                      <a:close/>
                      <a:moveTo>
                        <a:pt x="95" y="131"/>
                      </a:moveTo>
                      <a:lnTo>
                        <a:pt x="97" y="128"/>
                      </a:lnTo>
                      <a:lnTo>
                        <a:pt x="100" y="128"/>
                      </a:lnTo>
                      <a:lnTo>
                        <a:pt x="100" y="131"/>
                      </a:lnTo>
                      <a:lnTo>
                        <a:pt x="97" y="131"/>
                      </a:lnTo>
                      <a:lnTo>
                        <a:pt x="95" y="131"/>
                      </a:lnTo>
                      <a:lnTo>
                        <a:pt x="95" y="131"/>
                      </a:lnTo>
                      <a:close/>
                      <a:moveTo>
                        <a:pt x="95" y="118"/>
                      </a:moveTo>
                      <a:lnTo>
                        <a:pt x="97" y="118"/>
                      </a:lnTo>
                      <a:lnTo>
                        <a:pt x="97" y="120"/>
                      </a:lnTo>
                      <a:lnTo>
                        <a:pt x="95" y="118"/>
                      </a:lnTo>
                      <a:lnTo>
                        <a:pt x="95" y="118"/>
                      </a:lnTo>
                      <a:close/>
                      <a:moveTo>
                        <a:pt x="95" y="116"/>
                      </a:moveTo>
                      <a:lnTo>
                        <a:pt x="95" y="112"/>
                      </a:lnTo>
                      <a:lnTo>
                        <a:pt x="97" y="112"/>
                      </a:lnTo>
                      <a:lnTo>
                        <a:pt x="97" y="114"/>
                      </a:lnTo>
                      <a:lnTo>
                        <a:pt x="97" y="114"/>
                      </a:lnTo>
                      <a:lnTo>
                        <a:pt x="95" y="116"/>
                      </a:lnTo>
                      <a:lnTo>
                        <a:pt x="95" y="116"/>
                      </a:lnTo>
                      <a:close/>
                      <a:moveTo>
                        <a:pt x="93" y="110"/>
                      </a:moveTo>
                      <a:lnTo>
                        <a:pt x="93" y="110"/>
                      </a:lnTo>
                      <a:lnTo>
                        <a:pt x="93" y="107"/>
                      </a:lnTo>
                      <a:lnTo>
                        <a:pt x="95" y="110"/>
                      </a:lnTo>
                      <a:lnTo>
                        <a:pt x="93" y="110"/>
                      </a:lnTo>
                      <a:lnTo>
                        <a:pt x="93" y="110"/>
                      </a:lnTo>
                      <a:close/>
                      <a:moveTo>
                        <a:pt x="112" y="122"/>
                      </a:moveTo>
                      <a:lnTo>
                        <a:pt x="110" y="120"/>
                      </a:lnTo>
                      <a:lnTo>
                        <a:pt x="110" y="118"/>
                      </a:lnTo>
                      <a:lnTo>
                        <a:pt x="112" y="118"/>
                      </a:lnTo>
                      <a:lnTo>
                        <a:pt x="114" y="120"/>
                      </a:lnTo>
                      <a:lnTo>
                        <a:pt x="112" y="122"/>
                      </a:lnTo>
                      <a:lnTo>
                        <a:pt x="112" y="122"/>
                      </a:lnTo>
                      <a:close/>
                      <a:moveTo>
                        <a:pt x="116" y="122"/>
                      </a:moveTo>
                      <a:lnTo>
                        <a:pt x="114" y="120"/>
                      </a:lnTo>
                      <a:lnTo>
                        <a:pt x="119" y="116"/>
                      </a:lnTo>
                      <a:lnTo>
                        <a:pt x="121" y="118"/>
                      </a:lnTo>
                      <a:lnTo>
                        <a:pt x="121" y="120"/>
                      </a:lnTo>
                      <a:lnTo>
                        <a:pt x="119" y="122"/>
                      </a:lnTo>
                      <a:lnTo>
                        <a:pt x="116" y="122"/>
                      </a:lnTo>
                      <a:lnTo>
                        <a:pt x="116" y="122"/>
                      </a:lnTo>
                      <a:close/>
                      <a:moveTo>
                        <a:pt x="116" y="114"/>
                      </a:moveTo>
                      <a:lnTo>
                        <a:pt x="116" y="112"/>
                      </a:lnTo>
                      <a:lnTo>
                        <a:pt x="116" y="112"/>
                      </a:lnTo>
                      <a:lnTo>
                        <a:pt x="116" y="114"/>
                      </a:lnTo>
                      <a:lnTo>
                        <a:pt x="116" y="114"/>
                      </a:lnTo>
                      <a:close/>
                      <a:moveTo>
                        <a:pt x="110" y="107"/>
                      </a:moveTo>
                      <a:lnTo>
                        <a:pt x="112" y="107"/>
                      </a:lnTo>
                      <a:lnTo>
                        <a:pt x="112" y="110"/>
                      </a:lnTo>
                      <a:lnTo>
                        <a:pt x="114" y="112"/>
                      </a:lnTo>
                      <a:lnTo>
                        <a:pt x="112" y="110"/>
                      </a:lnTo>
                      <a:lnTo>
                        <a:pt x="110" y="107"/>
                      </a:lnTo>
                      <a:lnTo>
                        <a:pt x="110" y="107"/>
                      </a:lnTo>
                      <a:close/>
                      <a:moveTo>
                        <a:pt x="102" y="99"/>
                      </a:moveTo>
                      <a:lnTo>
                        <a:pt x="102" y="99"/>
                      </a:lnTo>
                      <a:lnTo>
                        <a:pt x="104" y="103"/>
                      </a:lnTo>
                      <a:lnTo>
                        <a:pt x="108" y="105"/>
                      </a:lnTo>
                      <a:lnTo>
                        <a:pt x="108" y="107"/>
                      </a:lnTo>
                      <a:lnTo>
                        <a:pt x="106" y="107"/>
                      </a:lnTo>
                      <a:lnTo>
                        <a:pt x="102" y="103"/>
                      </a:lnTo>
                      <a:lnTo>
                        <a:pt x="100" y="101"/>
                      </a:lnTo>
                      <a:lnTo>
                        <a:pt x="102" y="99"/>
                      </a:lnTo>
                      <a:lnTo>
                        <a:pt x="102" y="99"/>
                      </a:lnTo>
                      <a:close/>
                      <a:moveTo>
                        <a:pt x="64" y="76"/>
                      </a:moveTo>
                      <a:lnTo>
                        <a:pt x="66" y="74"/>
                      </a:lnTo>
                      <a:lnTo>
                        <a:pt x="72" y="72"/>
                      </a:lnTo>
                      <a:lnTo>
                        <a:pt x="74" y="76"/>
                      </a:lnTo>
                      <a:lnTo>
                        <a:pt x="78" y="78"/>
                      </a:lnTo>
                      <a:lnTo>
                        <a:pt x="81" y="78"/>
                      </a:lnTo>
                      <a:lnTo>
                        <a:pt x="83" y="80"/>
                      </a:lnTo>
                      <a:lnTo>
                        <a:pt x="85" y="80"/>
                      </a:lnTo>
                      <a:lnTo>
                        <a:pt x="85" y="80"/>
                      </a:lnTo>
                      <a:lnTo>
                        <a:pt x="89" y="84"/>
                      </a:lnTo>
                      <a:lnTo>
                        <a:pt x="91" y="86"/>
                      </a:lnTo>
                      <a:lnTo>
                        <a:pt x="91" y="88"/>
                      </a:lnTo>
                      <a:lnTo>
                        <a:pt x="91" y="91"/>
                      </a:lnTo>
                      <a:lnTo>
                        <a:pt x="91" y="93"/>
                      </a:lnTo>
                      <a:lnTo>
                        <a:pt x="93" y="97"/>
                      </a:lnTo>
                      <a:lnTo>
                        <a:pt x="95" y="95"/>
                      </a:lnTo>
                      <a:lnTo>
                        <a:pt x="100" y="95"/>
                      </a:lnTo>
                      <a:lnTo>
                        <a:pt x="97" y="99"/>
                      </a:lnTo>
                      <a:lnTo>
                        <a:pt x="95" y="99"/>
                      </a:lnTo>
                      <a:lnTo>
                        <a:pt x="93" y="99"/>
                      </a:lnTo>
                      <a:lnTo>
                        <a:pt x="91" y="97"/>
                      </a:lnTo>
                      <a:lnTo>
                        <a:pt x="89" y="95"/>
                      </a:lnTo>
                      <a:lnTo>
                        <a:pt x="91" y="93"/>
                      </a:lnTo>
                      <a:lnTo>
                        <a:pt x="89" y="93"/>
                      </a:lnTo>
                      <a:lnTo>
                        <a:pt x="87" y="88"/>
                      </a:lnTo>
                      <a:lnTo>
                        <a:pt x="85" y="86"/>
                      </a:lnTo>
                      <a:lnTo>
                        <a:pt x="83" y="86"/>
                      </a:lnTo>
                      <a:lnTo>
                        <a:pt x="78" y="84"/>
                      </a:lnTo>
                      <a:lnTo>
                        <a:pt x="76" y="82"/>
                      </a:lnTo>
                      <a:lnTo>
                        <a:pt x="74" y="82"/>
                      </a:lnTo>
                      <a:lnTo>
                        <a:pt x="74" y="80"/>
                      </a:lnTo>
                      <a:lnTo>
                        <a:pt x="72" y="78"/>
                      </a:lnTo>
                      <a:lnTo>
                        <a:pt x="70" y="78"/>
                      </a:lnTo>
                      <a:lnTo>
                        <a:pt x="68" y="76"/>
                      </a:lnTo>
                      <a:lnTo>
                        <a:pt x="66" y="76"/>
                      </a:lnTo>
                      <a:lnTo>
                        <a:pt x="64" y="76"/>
                      </a:lnTo>
                      <a:lnTo>
                        <a:pt x="64" y="76"/>
                      </a:lnTo>
                      <a:close/>
                      <a:moveTo>
                        <a:pt x="70" y="135"/>
                      </a:moveTo>
                      <a:lnTo>
                        <a:pt x="70" y="135"/>
                      </a:lnTo>
                      <a:lnTo>
                        <a:pt x="70" y="137"/>
                      </a:lnTo>
                      <a:lnTo>
                        <a:pt x="72" y="139"/>
                      </a:lnTo>
                      <a:lnTo>
                        <a:pt x="72" y="141"/>
                      </a:lnTo>
                      <a:lnTo>
                        <a:pt x="70" y="141"/>
                      </a:lnTo>
                      <a:lnTo>
                        <a:pt x="70" y="139"/>
                      </a:lnTo>
                      <a:lnTo>
                        <a:pt x="68" y="137"/>
                      </a:lnTo>
                      <a:lnTo>
                        <a:pt x="70" y="135"/>
                      </a:lnTo>
                      <a:lnTo>
                        <a:pt x="70" y="135"/>
                      </a:lnTo>
                      <a:close/>
                      <a:moveTo>
                        <a:pt x="70" y="131"/>
                      </a:moveTo>
                      <a:lnTo>
                        <a:pt x="70" y="133"/>
                      </a:lnTo>
                      <a:lnTo>
                        <a:pt x="68" y="133"/>
                      </a:lnTo>
                      <a:lnTo>
                        <a:pt x="70" y="131"/>
                      </a:lnTo>
                      <a:close/>
                    </a:path>
                  </a:pathLst>
                </a:custGeom>
                <a:solidFill>
                  <a:srgbClr val="A3DCD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60" name="Freeform 163">
                <a:extLst>
                  <a:ext uri="{FF2B5EF4-FFF2-40B4-BE49-F238E27FC236}">
                    <a16:creationId xmlns:a16="http://schemas.microsoft.com/office/drawing/2014/main" id="{B9F529D2-EBD2-434E-990D-A3B277710CFA}"/>
                  </a:ext>
                </a:extLst>
              </p:cNvPr>
              <p:cNvSpPr>
                <a:spLocks noEditPoints="1"/>
              </p:cNvSpPr>
              <p:nvPr/>
            </p:nvSpPr>
            <p:spPr bwMode="auto">
              <a:xfrm>
                <a:off x="3738537" y="1810948"/>
                <a:ext cx="228690" cy="127008"/>
              </a:xfrm>
              <a:custGeom>
                <a:avLst/>
                <a:gdLst>
                  <a:gd name="T0" fmla="*/ 66 w 177"/>
                  <a:gd name="T1" fmla="*/ 110 h 112"/>
                  <a:gd name="T2" fmla="*/ 57 w 177"/>
                  <a:gd name="T3" fmla="*/ 97 h 112"/>
                  <a:gd name="T4" fmla="*/ 78 w 177"/>
                  <a:gd name="T5" fmla="*/ 105 h 112"/>
                  <a:gd name="T6" fmla="*/ 95 w 177"/>
                  <a:gd name="T7" fmla="*/ 99 h 112"/>
                  <a:gd name="T8" fmla="*/ 110 w 177"/>
                  <a:gd name="T9" fmla="*/ 93 h 112"/>
                  <a:gd name="T10" fmla="*/ 118 w 177"/>
                  <a:gd name="T11" fmla="*/ 91 h 112"/>
                  <a:gd name="T12" fmla="*/ 127 w 177"/>
                  <a:gd name="T13" fmla="*/ 91 h 112"/>
                  <a:gd name="T14" fmla="*/ 148 w 177"/>
                  <a:gd name="T15" fmla="*/ 74 h 112"/>
                  <a:gd name="T16" fmla="*/ 160 w 177"/>
                  <a:gd name="T17" fmla="*/ 72 h 112"/>
                  <a:gd name="T18" fmla="*/ 160 w 177"/>
                  <a:gd name="T19" fmla="*/ 61 h 112"/>
                  <a:gd name="T20" fmla="*/ 171 w 177"/>
                  <a:gd name="T21" fmla="*/ 59 h 112"/>
                  <a:gd name="T22" fmla="*/ 169 w 177"/>
                  <a:gd name="T23" fmla="*/ 42 h 112"/>
                  <a:gd name="T24" fmla="*/ 165 w 177"/>
                  <a:gd name="T25" fmla="*/ 34 h 112"/>
                  <a:gd name="T26" fmla="*/ 158 w 177"/>
                  <a:gd name="T27" fmla="*/ 30 h 112"/>
                  <a:gd name="T28" fmla="*/ 160 w 177"/>
                  <a:gd name="T29" fmla="*/ 15 h 112"/>
                  <a:gd name="T30" fmla="*/ 156 w 177"/>
                  <a:gd name="T31" fmla="*/ 8 h 112"/>
                  <a:gd name="T32" fmla="*/ 150 w 177"/>
                  <a:gd name="T33" fmla="*/ 11 h 112"/>
                  <a:gd name="T34" fmla="*/ 144 w 177"/>
                  <a:gd name="T35" fmla="*/ 6 h 112"/>
                  <a:gd name="T36" fmla="*/ 131 w 177"/>
                  <a:gd name="T37" fmla="*/ 6 h 112"/>
                  <a:gd name="T38" fmla="*/ 123 w 177"/>
                  <a:gd name="T39" fmla="*/ 11 h 112"/>
                  <a:gd name="T40" fmla="*/ 110 w 177"/>
                  <a:gd name="T41" fmla="*/ 11 h 112"/>
                  <a:gd name="T42" fmla="*/ 104 w 177"/>
                  <a:gd name="T43" fmla="*/ 25 h 112"/>
                  <a:gd name="T44" fmla="*/ 97 w 177"/>
                  <a:gd name="T45" fmla="*/ 17 h 112"/>
                  <a:gd name="T46" fmla="*/ 85 w 177"/>
                  <a:gd name="T47" fmla="*/ 21 h 112"/>
                  <a:gd name="T48" fmla="*/ 74 w 177"/>
                  <a:gd name="T49" fmla="*/ 13 h 112"/>
                  <a:gd name="T50" fmla="*/ 70 w 177"/>
                  <a:gd name="T51" fmla="*/ 32 h 112"/>
                  <a:gd name="T52" fmla="*/ 57 w 177"/>
                  <a:gd name="T53" fmla="*/ 38 h 112"/>
                  <a:gd name="T54" fmla="*/ 51 w 177"/>
                  <a:gd name="T55" fmla="*/ 36 h 112"/>
                  <a:gd name="T56" fmla="*/ 49 w 177"/>
                  <a:gd name="T57" fmla="*/ 21 h 112"/>
                  <a:gd name="T58" fmla="*/ 53 w 177"/>
                  <a:gd name="T59" fmla="*/ 15 h 112"/>
                  <a:gd name="T60" fmla="*/ 40 w 177"/>
                  <a:gd name="T61" fmla="*/ 4 h 112"/>
                  <a:gd name="T62" fmla="*/ 26 w 177"/>
                  <a:gd name="T63" fmla="*/ 2 h 112"/>
                  <a:gd name="T64" fmla="*/ 34 w 177"/>
                  <a:gd name="T65" fmla="*/ 4 h 112"/>
                  <a:gd name="T66" fmla="*/ 30 w 177"/>
                  <a:gd name="T67" fmla="*/ 6 h 112"/>
                  <a:gd name="T68" fmla="*/ 36 w 177"/>
                  <a:gd name="T69" fmla="*/ 15 h 112"/>
                  <a:gd name="T70" fmla="*/ 26 w 177"/>
                  <a:gd name="T71" fmla="*/ 8 h 112"/>
                  <a:gd name="T72" fmla="*/ 17 w 177"/>
                  <a:gd name="T73" fmla="*/ 11 h 112"/>
                  <a:gd name="T74" fmla="*/ 19 w 177"/>
                  <a:gd name="T75" fmla="*/ 19 h 112"/>
                  <a:gd name="T76" fmla="*/ 17 w 177"/>
                  <a:gd name="T77" fmla="*/ 23 h 112"/>
                  <a:gd name="T78" fmla="*/ 9 w 177"/>
                  <a:gd name="T79" fmla="*/ 21 h 112"/>
                  <a:gd name="T80" fmla="*/ 7 w 177"/>
                  <a:gd name="T81" fmla="*/ 27 h 112"/>
                  <a:gd name="T82" fmla="*/ 13 w 177"/>
                  <a:gd name="T83" fmla="*/ 36 h 112"/>
                  <a:gd name="T84" fmla="*/ 23 w 177"/>
                  <a:gd name="T85" fmla="*/ 32 h 112"/>
                  <a:gd name="T86" fmla="*/ 34 w 177"/>
                  <a:gd name="T87" fmla="*/ 32 h 112"/>
                  <a:gd name="T88" fmla="*/ 40 w 177"/>
                  <a:gd name="T89" fmla="*/ 32 h 112"/>
                  <a:gd name="T90" fmla="*/ 45 w 177"/>
                  <a:gd name="T91" fmla="*/ 36 h 112"/>
                  <a:gd name="T92" fmla="*/ 30 w 177"/>
                  <a:gd name="T93" fmla="*/ 42 h 112"/>
                  <a:gd name="T94" fmla="*/ 45 w 177"/>
                  <a:gd name="T95" fmla="*/ 44 h 112"/>
                  <a:gd name="T96" fmla="*/ 28 w 177"/>
                  <a:gd name="T97" fmla="*/ 49 h 112"/>
                  <a:gd name="T98" fmla="*/ 26 w 177"/>
                  <a:gd name="T99" fmla="*/ 46 h 112"/>
                  <a:gd name="T100" fmla="*/ 9 w 177"/>
                  <a:gd name="T101" fmla="*/ 49 h 112"/>
                  <a:gd name="T102" fmla="*/ 13 w 177"/>
                  <a:gd name="T103" fmla="*/ 57 h 112"/>
                  <a:gd name="T104" fmla="*/ 32 w 177"/>
                  <a:gd name="T105" fmla="*/ 59 h 112"/>
                  <a:gd name="T106" fmla="*/ 36 w 177"/>
                  <a:gd name="T107" fmla="*/ 67 h 112"/>
                  <a:gd name="T108" fmla="*/ 38 w 177"/>
                  <a:gd name="T109" fmla="*/ 76 h 112"/>
                  <a:gd name="T110" fmla="*/ 40 w 177"/>
                  <a:gd name="T111" fmla="*/ 74 h 112"/>
                  <a:gd name="T112" fmla="*/ 30 w 177"/>
                  <a:gd name="T113" fmla="*/ 82 h 112"/>
                  <a:gd name="T114" fmla="*/ 21 w 177"/>
                  <a:gd name="T115" fmla="*/ 80 h 112"/>
                  <a:gd name="T116" fmla="*/ 28 w 177"/>
                  <a:gd name="T117" fmla="*/ 93 h 112"/>
                  <a:gd name="T118" fmla="*/ 47 w 177"/>
                  <a:gd name="T119" fmla="*/ 9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7" h="112">
                    <a:moveTo>
                      <a:pt x="61" y="112"/>
                    </a:moveTo>
                    <a:lnTo>
                      <a:pt x="61" y="108"/>
                    </a:lnTo>
                    <a:lnTo>
                      <a:pt x="61" y="105"/>
                    </a:lnTo>
                    <a:lnTo>
                      <a:pt x="64" y="105"/>
                    </a:lnTo>
                    <a:lnTo>
                      <a:pt x="66" y="110"/>
                    </a:lnTo>
                    <a:lnTo>
                      <a:pt x="61" y="112"/>
                    </a:lnTo>
                    <a:lnTo>
                      <a:pt x="61" y="112"/>
                    </a:lnTo>
                    <a:close/>
                    <a:moveTo>
                      <a:pt x="53" y="93"/>
                    </a:moveTo>
                    <a:lnTo>
                      <a:pt x="57" y="93"/>
                    </a:lnTo>
                    <a:lnTo>
                      <a:pt x="57" y="97"/>
                    </a:lnTo>
                    <a:lnTo>
                      <a:pt x="61" y="101"/>
                    </a:lnTo>
                    <a:lnTo>
                      <a:pt x="64" y="101"/>
                    </a:lnTo>
                    <a:lnTo>
                      <a:pt x="68" y="99"/>
                    </a:lnTo>
                    <a:lnTo>
                      <a:pt x="72" y="99"/>
                    </a:lnTo>
                    <a:lnTo>
                      <a:pt x="78" y="105"/>
                    </a:lnTo>
                    <a:lnTo>
                      <a:pt x="87" y="105"/>
                    </a:lnTo>
                    <a:lnTo>
                      <a:pt x="89" y="108"/>
                    </a:lnTo>
                    <a:lnTo>
                      <a:pt x="95" y="105"/>
                    </a:lnTo>
                    <a:lnTo>
                      <a:pt x="93" y="101"/>
                    </a:lnTo>
                    <a:lnTo>
                      <a:pt x="95" y="99"/>
                    </a:lnTo>
                    <a:lnTo>
                      <a:pt x="97" y="101"/>
                    </a:lnTo>
                    <a:lnTo>
                      <a:pt x="101" y="103"/>
                    </a:lnTo>
                    <a:lnTo>
                      <a:pt x="106" y="99"/>
                    </a:lnTo>
                    <a:lnTo>
                      <a:pt x="106" y="93"/>
                    </a:lnTo>
                    <a:lnTo>
                      <a:pt x="110" y="93"/>
                    </a:lnTo>
                    <a:lnTo>
                      <a:pt x="108" y="95"/>
                    </a:lnTo>
                    <a:lnTo>
                      <a:pt x="110" y="97"/>
                    </a:lnTo>
                    <a:lnTo>
                      <a:pt x="112" y="95"/>
                    </a:lnTo>
                    <a:lnTo>
                      <a:pt x="114" y="95"/>
                    </a:lnTo>
                    <a:lnTo>
                      <a:pt x="118" y="91"/>
                    </a:lnTo>
                    <a:lnTo>
                      <a:pt x="120" y="91"/>
                    </a:lnTo>
                    <a:lnTo>
                      <a:pt x="120" y="91"/>
                    </a:lnTo>
                    <a:lnTo>
                      <a:pt x="125" y="91"/>
                    </a:lnTo>
                    <a:lnTo>
                      <a:pt x="125" y="93"/>
                    </a:lnTo>
                    <a:lnTo>
                      <a:pt x="127" y="91"/>
                    </a:lnTo>
                    <a:lnTo>
                      <a:pt x="135" y="84"/>
                    </a:lnTo>
                    <a:lnTo>
                      <a:pt x="137" y="80"/>
                    </a:lnTo>
                    <a:lnTo>
                      <a:pt x="148" y="78"/>
                    </a:lnTo>
                    <a:lnTo>
                      <a:pt x="150" y="76"/>
                    </a:lnTo>
                    <a:lnTo>
                      <a:pt x="148" y="74"/>
                    </a:lnTo>
                    <a:lnTo>
                      <a:pt x="150" y="70"/>
                    </a:lnTo>
                    <a:lnTo>
                      <a:pt x="152" y="72"/>
                    </a:lnTo>
                    <a:lnTo>
                      <a:pt x="152" y="74"/>
                    </a:lnTo>
                    <a:lnTo>
                      <a:pt x="156" y="76"/>
                    </a:lnTo>
                    <a:lnTo>
                      <a:pt x="160" y="72"/>
                    </a:lnTo>
                    <a:lnTo>
                      <a:pt x="160" y="70"/>
                    </a:lnTo>
                    <a:lnTo>
                      <a:pt x="158" y="67"/>
                    </a:lnTo>
                    <a:lnTo>
                      <a:pt x="160" y="65"/>
                    </a:lnTo>
                    <a:lnTo>
                      <a:pt x="163" y="65"/>
                    </a:lnTo>
                    <a:lnTo>
                      <a:pt x="160" y="61"/>
                    </a:lnTo>
                    <a:lnTo>
                      <a:pt x="163" y="59"/>
                    </a:lnTo>
                    <a:lnTo>
                      <a:pt x="165" y="61"/>
                    </a:lnTo>
                    <a:lnTo>
                      <a:pt x="167" y="63"/>
                    </a:lnTo>
                    <a:lnTo>
                      <a:pt x="169" y="63"/>
                    </a:lnTo>
                    <a:lnTo>
                      <a:pt x="171" y="59"/>
                    </a:lnTo>
                    <a:lnTo>
                      <a:pt x="171" y="55"/>
                    </a:lnTo>
                    <a:lnTo>
                      <a:pt x="167" y="53"/>
                    </a:lnTo>
                    <a:lnTo>
                      <a:pt x="167" y="49"/>
                    </a:lnTo>
                    <a:lnTo>
                      <a:pt x="169" y="46"/>
                    </a:lnTo>
                    <a:lnTo>
                      <a:pt x="169" y="42"/>
                    </a:lnTo>
                    <a:lnTo>
                      <a:pt x="171" y="40"/>
                    </a:lnTo>
                    <a:lnTo>
                      <a:pt x="175" y="40"/>
                    </a:lnTo>
                    <a:lnTo>
                      <a:pt x="177" y="38"/>
                    </a:lnTo>
                    <a:lnTo>
                      <a:pt x="173" y="34"/>
                    </a:lnTo>
                    <a:lnTo>
                      <a:pt x="165" y="34"/>
                    </a:lnTo>
                    <a:lnTo>
                      <a:pt x="163" y="36"/>
                    </a:lnTo>
                    <a:lnTo>
                      <a:pt x="165" y="32"/>
                    </a:lnTo>
                    <a:lnTo>
                      <a:pt x="165" y="30"/>
                    </a:lnTo>
                    <a:lnTo>
                      <a:pt x="160" y="30"/>
                    </a:lnTo>
                    <a:lnTo>
                      <a:pt x="158" y="30"/>
                    </a:lnTo>
                    <a:lnTo>
                      <a:pt x="158" y="25"/>
                    </a:lnTo>
                    <a:lnTo>
                      <a:pt x="160" y="23"/>
                    </a:lnTo>
                    <a:lnTo>
                      <a:pt x="163" y="21"/>
                    </a:lnTo>
                    <a:lnTo>
                      <a:pt x="163" y="17"/>
                    </a:lnTo>
                    <a:lnTo>
                      <a:pt x="160" y="15"/>
                    </a:lnTo>
                    <a:lnTo>
                      <a:pt x="158" y="17"/>
                    </a:lnTo>
                    <a:lnTo>
                      <a:pt x="154" y="17"/>
                    </a:lnTo>
                    <a:lnTo>
                      <a:pt x="154" y="13"/>
                    </a:lnTo>
                    <a:lnTo>
                      <a:pt x="156" y="11"/>
                    </a:lnTo>
                    <a:lnTo>
                      <a:pt x="156" y="8"/>
                    </a:lnTo>
                    <a:lnTo>
                      <a:pt x="158" y="6"/>
                    </a:lnTo>
                    <a:lnTo>
                      <a:pt x="163" y="6"/>
                    </a:lnTo>
                    <a:lnTo>
                      <a:pt x="158" y="4"/>
                    </a:lnTo>
                    <a:lnTo>
                      <a:pt x="156" y="4"/>
                    </a:lnTo>
                    <a:lnTo>
                      <a:pt x="150" y="11"/>
                    </a:lnTo>
                    <a:lnTo>
                      <a:pt x="148" y="15"/>
                    </a:lnTo>
                    <a:lnTo>
                      <a:pt x="146" y="15"/>
                    </a:lnTo>
                    <a:lnTo>
                      <a:pt x="144" y="11"/>
                    </a:lnTo>
                    <a:lnTo>
                      <a:pt x="146" y="8"/>
                    </a:lnTo>
                    <a:lnTo>
                      <a:pt x="144" y="6"/>
                    </a:lnTo>
                    <a:lnTo>
                      <a:pt x="142" y="2"/>
                    </a:lnTo>
                    <a:lnTo>
                      <a:pt x="139" y="2"/>
                    </a:lnTo>
                    <a:lnTo>
                      <a:pt x="135" y="4"/>
                    </a:lnTo>
                    <a:lnTo>
                      <a:pt x="133" y="2"/>
                    </a:lnTo>
                    <a:lnTo>
                      <a:pt x="131" y="6"/>
                    </a:lnTo>
                    <a:lnTo>
                      <a:pt x="133" y="11"/>
                    </a:lnTo>
                    <a:lnTo>
                      <a:pt x="131" y="13"/>
                    </a:lnTo>
                    <a:lnTo>
                      <a:pt x="127" y="13"/>
                    </a:lnTo>
                    <a:lnTo>
                      <a:pt x="123" y="15"/>
                    </a:lnTo>
                    <a:lnTo>
                      <a:pt x="123" y="11"/>
                    </a:lnTo>
                    <a:lnTo>
                      <a:pt x="120" y="11"/>
                    </a:lnTo>
                    <a:lnTo>
                      <a:pt x="118" y="13"/>
                    </a:lnTo>
                    <a:lnTo>
                      <a:pt x="116" y="19"/>
                    </a:lnTo>
                    <a:lnTo>
                      <a:pt x="112" y="17"/>
                    </a:lnTo>
                    <a:lnTo>
                      <a:pt x="110" y="11"/>
                    </a:lnTo>
                    <a:lnTo>
                      <a:pt x="106" y="13"/>
                    </a:lnTo>
                    <a:lnTo>
                      <a:pt x="106" y="11"/>
                    </a:lnTo>
                    <a:lnTo>
                      <a:pt x="101" y="11"/>
                    </a:lnTo>
                    <a:lnTo>
                      <a:pt x="101" y="19"/>
                    </a:lnTo>
                    <a:lnTo>
                      <a:pt x="104" y="25"/>
                    </a:lnTo>
                    <a:lnTo>
                      <a:pt x="99" y="36"/>
                    </a:lnTo>
                    <a:lnTo>
                      <a:pt x="101" y="27"/>
                    </a:lnTo>
                    <a:lnTo>
                      <a:pt x="97" y="21"/>
                    </a:lnTo>
                    <a:lnTo>
                      <a:pt x="97" y="17"/>
                    </a:lnTo>
                    <a:lnTo>
                      <a:pt x="97" y="17"/>
                    </a:lnTo>
                    <a:lnTo>
                      <a:pt x="97" y="13"/>
                    </a:lnTo>
                    <a:lnTo>
                      <a:pt x="93" y="8"/>
                    </a:lnTo>
                    <a:lnTo>
                      <a:pt x="85" y="15"/>
                    </a:lnTo>
                    <a:lnTo>
                      <a:pt x="85" y="19"/>
                    </a:lnTo>
                    <a:lnTo>
                      <a:pt x="85" y="21"/>
                    </a:lnTo>
                    <a:lnTo>
                      <a:pt x="82" y="27"/>
                    </a:lnTo>
                    <a:lnTo>
                      <a:pt x="78" y="27"/>
                    </a:lnTo>
                    <a:lnTo>
                      <a:pt x="78" y="21"/>
                    </a:lnTo>
                    <a:lnTo>
                      <a:pt x="76" y="21"/>
                    </a:lnTo>
                    <a:lnTo>
                      <a:pt x="74" y="13"/>
                    </a:lnTo>
                    <a:lnTo>
                      <a:pt x="72" y="11"/>
                    </a:lnTo>
                    <a:lnTo>
                      <a:pt x="68" y="15"/>
                    </a:lnTo>
                    <a:lnTo>
                      <a:pt x="68" y="23"/>
                    </a:lnTo>
                    <a:lnTo>
                      <a:pt x="70" y="25"/>
                    </a:lnTo>
                    <a:lnTo>
                      <a:pt x="70" y="32"/>
                    </a:lnTo>
                    <a:lnTo>
                      <a:pt x="68" y="36"/>
                    </a:lnTo>
                    <a:lnTo>
                      <a:pt x="64" y="36"/>
                    </a:lnTo>
                    <a:lnTo>
                      <a:pt x="64" y="32"/>
                    </a:lnTo>
                    <a:lnTo>
                      <a:pt x="59" y="34"/>
                    </a:lnTo>
                    <a:lnTo>
                      <a:pt x="57" y="38"/>
                    </a:lnTo>
                    <a:lnTo>
                      <a:pt x="55" y="40"/>
                    </a:lnTo>
                    <a:lnTo>
                      <a:pt x="55" y="46"/>
                    </a:lnTo>
                    <a:lnTo>
                      <a:pt x="53" y="40"/>
                    </a:lnTo>
                    <a:lnTo>
                      <a:pt x="51" y="38"/>
                    </a:lnTo>
                    <a:lnTo>
                      <a:pt x="51" y="36"/>
                    </a:lnTo>
                    <a:lnTo>
                      <a:pt x="53" y="32"/>
                    </a:lnTo>
                    <a:lnTo>
                      <a:pt x="53" y="30"/>
                    </a:lnTo>
                    <a:lnTo>
                      <a:pt x="49" y="30"/>
                    </a:lnTo>
                    <a:lnTo>
                      <a:pt x="51" y="27"/>
                    </a:lnTo>
                    <a:lnTo>
                      <a:pt x="49" y="21"/>
                    </a:lnTo>
                    <a:lnTo>
                      <a:pt x="51" y="23"/>
                    </a:lnTo>
                    <a:lnTo>
                      <a:pt x="55" y="21"/>
                    </a:lnTo>
                    <a:lnTo>
                      <a:pt x="53" y="19"/>
                    </a:lnTo>
                    <a:lnTo>
                      <a:pt x="51" y="17"/>
                    </a:lnTo>
                    <a:lnTo>
                      <a:pt x="53" y="15"/>
                    </a:lnTo>
                    <a:lnTo>
                      <a:pt x="51" y="11"/>
                    </a:lnTo>
                    <a:lnTo>
                      <a:pt x="49" y="13"/>
                    </a:lnTo>
                    <a:lnTo>
                      <a:pt x="47" y="11"/>
                    </a:lnTo>
                    <a:lnTo>
                      <a:pt x="40" y="6"/>
                    </a:lnTo>
                    <a:lnTo>
                      <a:pt x="40" y="4"/>
                    </a:lnTo>
                    <a:lnTo>
                      <a:pt x="40" y="0"/>
                    </a:lnTo>
                    <a:lnTo>
                      <a:pt x="36" y="0"/>
                    </a:lnTo>
                    <a:lnTo>
                      <a:pt x="32" y="0"/>
                    </a:lnTo>
                    <a:lnTo>
                      <a:pt x="26" y="0"/>
                    </a:lnTo>
                    <a:lnTo>
                      <a:pt x="26" y="2"/>
                    </a:lnTo>
                    <a:lnTo>
                      <a:pt x="28" y="4"/>
                    </a:lnTo>
                    <a:lnTo>
                      <a:pt x="30" y="4"/>
                    </a:lnTo>
                    <a:lnTo>
                      <a:pt x="30" y="2"/>
                    </a:lnTo>
                    <a:lnTo>
                      <a:pt x="32" y="2"/>
                    </a:lnTo>
                    <a:lnTo>
                      <a:pt x="34" y="4"/>
                    </a:lnTo>
                    <a:lnTo>
                      <a:pt x="38" y="4"/>
                    </a:lnTo>
                    <a:lnTo>
                      <a:pt x="36" y="6"/>
                    </a:lnTo>
                    <a:lnTo>
                      <a:pt x="32" y="6"/>
                    </a:lnTo>
                    <a:lnTo>
                      <a:pt x="30" y="6"/>
                    </a:lnTo>
                    <a:lnTo>
                      <a:pt x="30" y="6"/>
                    </a:lnTo>
                    <a:lnTo>
                      <a:pt x="36" y="11"/>
                    </a:lnTo>
                    <a:lnTo>
                      <a:pt x="38" y="15"/>
                    </a:lnTo>
                    <a:lnTo>
                      <a:pt x="38" y="17"/>
                    </a:lnTo>
                    <a:lnTo>
                      <a:pt x="36" y="17"/>
                    </a:lnTo>
                    <a:lnTo>
                      <a:pt x="36" y="15"/>
                    </a:lnTo>
                    <a:lnTo>
                      <a:pt x="32" y="13"/>
                    </a:lnTo>
                    <a:lnTo>
                      <a:pt x="30" y="15"/>
                    </a:lnTo>
                    <a:lnTo>
                      <a:pt x="28" y="15"/>
                    </a:lnTo>
                    <a:lnTo>
                      <a:pt x="28" y="13"/>
                    </a:lnTo>
                    <a:lnTo>
                      <a:pt x="26" y="8"/>
                    </a:lnTo>
                    <a:lnTo>
                      <a:pt x="21" y="6"/>
                    </a:lnTo>
                    <a:lnTo>
                      <a:pt x="19" y="8"/>
                    </a:lnTo>
                    <a:lnTo>
                      <a:pt x="21" y="13"/>
                    </a:lnTo>
                    <a:lnTo>
                      <a:pt x="19" y="15"/>
                    </a:lnTo>
                    <a:lnTo>
                      <a:pt x="17" y="11"/>
                    </a:lnTo>
                    <a:lnTo>
                      <a:pt x="15" y="8"/>
                    </a:lnTo>
                    <a:lnTo>
                      <a:pt x="13" y="13"/>
                    </a:lnTo>
                    <a:lnTo>
                      <a:pt x="15" y="15"/>
                    </a:lnTo>
                    <a:lnTo>
                      <a:pt x="19" y="17"/>
                    </a:lnTo>
                    <a:lnTo>
                      <a:pt x="19" y="19"/>
                    </a:lnTo>
                    <a:lnTo>
                      <a:pt x="15" y="17"/>
                    </a:lnTo>
                    <a:lnTo>
                      <a:pt x="13" y="19"/>
                    </a:lnTo>
                    <a:lnTo>
                      <a:pt x="15" y="21"/>
                    </a:lnTo>
                    <a:lnTo>
                      <a:pt x="19" y="23"/>
                    </a:lnTo>
                    <a:lnTo>
                      <a:pt x="17" y="23"/>
                    </a:lnTo>
                    <a:lnTo>
                      <a:pt x="17" y="23"/>
                    </a:lnTo>
                    <a:lnTo>
                      <a:pt x="17" y="25"/>
                    </a:lnTo>
                    <a:lnTo>
                      <a:pt x="15" y="27"/>
                    </a:lnTo>
                    <a:lnTo>
                      <a:pt x="11" y="21"/>
                    </a:lnTo>
                    <a:lnTo>
                      <a:pt x="9" y="21"/>
                    </a:lnTo>
                    <a:lnTo>
                      <a:pt x="7" y="23"/>
                    </a:lnTo>
                    <a:lnTo>
                      <a:pt x="9" y="27"/>
                    </a:lnTo>
                    <a:lnTo>
                      <a:pt x="11" y="30"/>
                    </a:lnTo>
                    <a:lnTo>
                      <a:pt x="9" y="32"/>
                    </a:lnTo>
                    <a:lnTo>
                      <a:pt x="7" y="27"/>
                    </a:lnTo>
                    <a:lnTo>
                      <a:pt x="2" y="25"/>
                    </a:lnTo>
                    <a:lnTo>
                      <a:pt x="0" y="30"/>
                    </a:lnTo>
                    <a:lnTo>
                      <a:pt x="5" y="32"/>
                    </a:lnTo>
                    <a:lnTo>
                      <a:pt x="9" y="34"/>
                    </a:lnTo>
                    <a:lnTo>
                      <a:pt x="13" y="36"/>
                    </a:lnTo>
                    <a:lnTo>
                      <a:pt x="15" y="32"/>
                    </a:lnTo>
                    <a:lnTo>
                      <a:pt x="19" y="30"/>
                    </a:lnTo>
                    <a:lnTo>
                      <a:pt x="21" y="27"/>
                    </a:lnTo>
                    <a:lnTo>
                      <a:pt x="23" y="30"/>
                    </a:lnTo>
                    <a:lnTo>
                      <a:pt x="23" y="32"/>
                    </a:lnTo>
                    <a:lnTo>
                      <a:pt x="26" y="32"/>
                    </a:lnTo>
                    <a:lnTo>
                      <a:pt x="28" y="30"/>
                    </a:lnTo>
                    <a:lnTo>
                      <a:pt x="28" y="34"/>
                    </a:lnTo>
                    <a:lnTo>
                      <a:pt x="30" y="34"/>
                    </a:lnTo>
                    <a:lnTo>
                      <a:pt x="34" y="32"/>
                    </a:lnTo>
                    <a:lnTo>
                      <a:pt x="34" y="30"/>
                    </a:lnTo>
                    <a:lnTo>
                      <a:pt x="34" y="32"/>
                    </a:lnTo>
                    <a:lnTo>
                      <a:pt x="36" y="32"/>
                    </a:lnTo>
                    <a:lnTo>
                      <a:pt x="40" y="30"/>
                    </a:lnTo>
                    <a:lnTo>
                      <a:pt x="40" y="32"/>
                    </a:lnTo>
                    <a:lnTo>
                      <a:pt x="38" y="34"/>
                    </a:lnTo>
                    <a:lnTo>
                      <a:pt x="40" y="36"/>
                    </a:lnTo>
                    <a:lnTo>
                      <a:pt x="42" y="34"/>
                    </a:lnTo>
                    <a:lnTo>
                      <a:pt x="47" y="36"/>
                    </a:lnTo>
                    <a:lnTo>
                      <a:pt x="45" y="36"/>
                    </a:lnTo>
                    <a:lnTo>
                      <a:pt x="42" y="36"/>
                    </a:lnTo>
                    <a:lnTo>
                      <a:pt x="40" y="38"/>
                    </a:lnTo>
                    <a:lnTo>
                      <a:pt x="36" y="40"/>
                    </a:lnTo>
                    <a:lnTo>
                      <a:pt x="32" y="42"/>
                    </a:lnTo>
                    <a:lnTo>
                      <a:pt x="30" y="42"/>
                    </a:lnTo>
                    <a:lnTo>
                      <a:pt x="36" y="44"/>
                    </a:lnTo>
                    <a:lnTo>
                      <a:pt x="40" y="44"/>
                    </a:lnTo>
                    <a:lnTo>
                      <a:pt x="42" y="42"/>
                    </a:lnTo>
                    <a:lnTo>
                      <a:pt x="45" y="40"/>
                    </a:lnTo>
                    <a:lnTo>
                      <a:pt x="45" y="44"/>
                    </a:lnTo>
                    <a:lnTo>
                      <a:pt x="42" y="46"/>
                    </a:lnTo>
                    <a:lnTo>
                      <a:pt x="36" y="49"/>
                    </a:lnTo>
                    <a:lnTo>
                      <a:pt x="32" y="46"/>
                    </a:lnTo>
                    <a:lnTo>
                      <a:pt x="30" y="51"/>
                    </a:lnTo>
                    <a:lnTo>
                      <a:pt x="28" y="49"/>
                    </a:lnTo>
                    <a:lnTo>
                      <a:pt x="28" y="46"/>
                    </a:lnTo>
                    <a:lnTo>
                      <a:pt x="28" y="46"/>
                    </a:lnTo>
                    <a:lnTo>
                      <a:pt x="26" y="44"/>
                    </a:lnTo>
                    <a:lnTo>
                      <a:pt x="23" y="46"/>
                    </a:lnTo>
                    <a:lnTo>
                      <a:pt x="26" y="46"/>
                    </a:lnTo>
                    <a:lnTo>
                      <a:pt x="21" y="51"/>
                    </a:lnTo>
                    <a:lnTo>
                      <a:pt x="19" y="49"/>
                    </a:lnTo>
                    <a:lnTo>
                      <a:pt x="17" y="49"/>
                    </a:lnTo>
                    <a:lnTo>
                      <a:pt x="13" y="51"/>
                    </a:lnTo>
                    <a:lnTo>
                      <a:pt x="9" y="49"/>
                    </a:lnTo>
                    <a:lnTo>
                      <a:pt x="7" y="51"/>
                    </a:lnTo>
                    <a:lnTo>
                      <a:pt x="5" y="51"/>
                    </a:lnTo>
                    <a:lnTo>
                      <a:pt x="7" y="55"/>
                    </a:lnTo>
                    <a:lnTo>
                      <a:pt x="9" y="57"/>
                    </a:lnTo>
                    <a:lnTo>
                      <a:pt x="13" y="57"/>
                    </a:lnTo>
                    <a:lnTo>
                      <a:pt x="13" y="57"/>
                    </a:lnTo>
                    <a:lnTo>
                      <a:pt x="19" y="59"/>
                    </a:lnTo>
                    <a:lnTo>
                      <a:pt x="28" y="57"/>
                    </a:lnTo>
                    <a:lnTo>
                      <a:pt x="32" y="59"/>
                    </a:lnTo>
                    <a:lnTo>
                      <a:pt x="32" y="59"/>
                    </a:lnTo>
                    <a:lnTo>
                      <a:pt x="30" y="61"/>
                    </a:lnTo>
                    <a:lnTo>
                      <a:pt x="28" y="63"/>
                    </a:lnTo>
                    <a:lnTo>
                      <a:pt x="32" y="65"/>
                    </a:lnTo>
                    <a:lnTo>
                      <a:pt x="34" y="70"/>
                    </a:lnTo>
                    <a:lnTo>
                      <a:pt x="36" y="67"/>
                    </a:lnTo>
                    <a:lnTo>
                      <a:pt x="40" y="65"/>
                    </a:lnTo>
                    <a:lnTo>
                      <a:pt x="40" y="67"/>
                    </a:lnTo>
                    <a:lnTo>
                      <a:pt x="36" y="70"/>
                    </a:lnTo>
                    <a:lnTo>
                      <a:pt x="34" y="74"/>
                    </a:lnTo>
                    <a:lnTo>
                      <a:pt x="38" y="76"/>
                    </a:lnTo>
                    <a:lnTo>
                      <a:pt x="42" y="72"/>
                    </a:lnTo>
                    <a:lnTo>
                      <a:pt x="47" y="72"/>
                    </a:lnTo>
                    <a:lnTo>
                      <a:pt x="49" y="74"/>
                    </a:lnTo>
                    <a:lnTo>
                      <a:pt x="45" y="74"/>
                    </a:lnTo>
                    <a:lnTo>
                      <a:pt x="40" y="74"/>
                    </a:lnTo>
                    <a:lnTo>
                      <a:pt x="38" y="76"/>
                    </a:lnTo>
                    <a:lnTo>
                      <a:pt x="34" y="76"/>
                    </a:lnTo>
                    <a:lnTo>
                      <a:pt x="34" y="80"/>
                    </a:lnTo>
                    <a:lnTo>
                      <a:pt x="32" y="82"/>
                    </a:lnTo>
                    <a:lnTo>
                      <a:pt x="30" y="82"/>
                    </a:lnTo>
                    <a:lnTo>
                      <a:pt x="28" y="82"/>
                    </a:lnTo>
                    <a:lnTo>
                      <a:pt x="28" y="80"/>
                    </a:lnTo>
                    <a:lnTo>
                      <a:pt x="23" y="78"/>
                    </a:lnTo>
                    <a:lnTo>
                      <a:pt x="23" y="80"/>
                    </a:lnTo>
                    <a:lnTo>
                      <a:pt x="21" y="80"/>
                    </a:lnTo>
                    <a:lnTo>
                      <a:pt x="23" y="84"/>
                    </a:lnTo>
                    <a:lnTo>
                      <a:pt x="26" y="84"/>
                    </a:lnTo>
                    <a:lnTo>
                      <a:pt x="23" y="86"/>
                    </a:lnTo>
                    <a:lnTo>
                      <a:pt x="23" y="93"/>
                    </a:lnTo>
                    <a:lnTo>
                      <a:pt x="28" y="93"/>
                    </a:lnTo>
                    <a:lnTo>
                      <a:pt x="30" y="91"/>
                    </a:lnTo>
                    <a:lnTo>
                      <a:pt x="32" y="93"/>
                    </a:lnTo>
                    <a:lnTo>
                      <a:pt x="38" y="93"/>
                    </a:lnTo>
                    <a:lnTo>
                      <a:pt x="42" y="91"/>
                    </a:lnTo>
                    <a:lnTo>
                      <a:pt x="47" y="93"/>
                    </a:lnTo>
                    <a:lnTo>
                      <a:pt x="51" y="91"/>
                    </a:lnTo>
                    <a:lnTo>
                      <a:pt x="51" y="93"/>
                    </a:lnTo>
                    <a:lnTo>
                      <a:pt x="53" y="93"/>
                    </a:lnTo>
                    <a:close/>
                  </a:path>
                </a:pathLst>
              </a:custGeom>
              <a:grp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grpSp>
        <p:sp>
          <p:nvSpPr>
            <p:cNvPr id="31" name="Rectangle 30">
              <a:extLst>
                <a:ext uri="{FF2B5EF4-FFF2-40B4-BE49-F238E27FC236}">
                  <a16:creationId xmlns:a16="http://schemas.microsoft.com/office/drawing/2014/main" id="{3B1D6C6C-2C53-4754-A47E-7206B84AC8F8}"/>
                </a:ext>
              </a:extLst>
            </p:cNvPr>
            <p:cNvSpPr/>
            <p:nvPr/>
          </p:nvSpPr>
          <p:spPr>
            <a:xfrm>
              <a:off x="14430766" y="7991884"/>
              <a:ext cx="5796045" cy="20420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09" name="Rectangle 108">
              <a:extLst>
                <a:ext uri="{FF2B5EF4-FFF2-40B4-BE49-F238E27FC236}">
                  <a16:creationId xmlns:a16="http://schemas.microsoft.com/office/drawing/2014/main" id="{4B01864B-BD56-4D51-8A67-B09892B67727}"/>
                </a:ext>
              </a:extLst>
            </p:cNvPr>
            <p:cNvSpPr/>
            <p:nvPr/>
          </p:nvSpPr>
          <p:spPr>
            <a:xfrm>
              <a:off x="19332399" y="10028222"/>
              <a:ext cx="892608" cy="38788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cxnSp>
        <p:nvCxnSpPr>
          <p:cNvPr id="24" name="Straight Connector 23">
            <a:extLst>
              <a:ext uri="{FF2B5EF4-FFF2-40B4-BE49-F238E27FC236}">
                <a16:creationId xmlns:a16="http://schemas.microsoft.com/office/drawing/2014/main" id="{F63CBCDE-719F-4EE3-8E7A-8AE783C668A6}"/>
              </a:ext>
            </a:extLst>
          </p:cNvPr>
          <p:cNvCxnSpPr>
            <a:cxnSpLocks/>
            <a:endCxn id="53" idx="1"/>
          </p:cNvCxnSpPr>
          <p:nvPr/>
        </p:nvCxnSpPr>
        <p:spPr>
          <a:xfrm flipV="1">
            <a:off x="1249983" y="2994041"/>
            <a:ext cx="2985467" cy="2066"/>
          </a:xfrm>
          <a:prstGeom prst="line">
            <a:avLst/>
          </a:prstGeom>
          <a:ln>
            <a:solidFill>
              <a:srgbClr val="A3DCDD"/>
            </a:solidFill>
            <a:prstDash val="dash"/>
          </a:ln>
        </p:spPr>
        <p:style>
          <a:lnRef idx="1">
            <a:schemeClr val="accent1"/>
          </a:lnRef>
          <a:fillRef idx="0">
            <a:schemeClr val="accent1"/>
          </a:fillRef>
          <a:effectRef idx="0">
            <a:schemeClr val="accent1"/>
          </a:effectRef>
          <a:fontRef idx="minor">
            <a:schemeClr val="tx1"/>
          </a:fontRef>
        </p:style>
      </p:cxnSp>
      <p:sp>
        <p:nvSpPr>
          <p:cNvPr id="136" name="Rounded Rectangle 47">
            <a:extLst>
              <a:ext uri="{FF2B5EF4-FFF2-40B4-BE49-F238E27FC236}">
                <a16:creationId xmlns:a16="http://schemas.microsoft.com/office/drawing/2014/main" id="{28309C2F-2C66-4836-A7F0-E8E52801ADCD}"/>
              </a:ext>
            </a:extLst>
          </p:cNvPr>
          <p:cNvSpPr/>
          <p:nvPr/>
        </p:nvSpPr>
        <p:spPr>
          <a:xfrm>
            <a:off x="3152671" y="3230310"/>
            <a:ext cx="2570018" cy="791809"/>
          </a:xfrm>
          <a:prstGeom prst="roundRect">
            <a:avLst>
              <a:gd name="adj" fmla="val 12821"/>
            </a:avLst>
          </a:prstGeom>
          <a:solidFill>
            <a:srgbClr val="F3FAF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1000" b="1" dirty="0"/>
          </a:p>
        </p:txBody>
      </p:sp>
      <p:sp>
        <p:nvSpPr>
          <p:cNvPr id="145" name="TextBox 78">
            <a:extLst>
              <a:ext uri="{FF2B5EF4-FFF2-40B4-BE49-F238E27FC236}">
                <a16:creationId xmlns:a16="http://schemas.microsoft.com/office/drawing/2014/main" id="{DB514410-AF1A-4C93-A3B7-A56D13711A1C}"/>
              </a:ext>
            </a:extLst>
          </p:cNvPr>
          <p:cNvSpPr txBox="1"/>
          <p:nvPr/>
        </p:nvSpPr>
        <p:spPr>
          <a:xfrm>
            <a:off x="513028" y="1081665"/>
            <a:ext cx="1999826" cy="254909"/>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bg1">
                  <a:lumMod val="65000"/>
                </a:schemeClr>
              </a:solidFill>
              <a:latin typeface="Arial" panose="020B0604020202020204" pitchFamily="34" charset="0"/>
              <a:cs typeface="Arial" panose="020B0604020202020204" pitchFamily="34" charset="0"/>
            </a:endParaRPr>
          </a:p>
        </p:txBody>
      </p:sp>
      <p:sp>
        <p:nvSpPr>
          <p:cNvPr id="62" name="TextBox 78">
            <a:extLst>
              <a:ext uri="{FF2B5EF4-FFF2-40B4-BE49-F238E27FC236}">
                <a16:creationId xmlns:a16="http://schemas.microsoft.com/office/drawing/2014/main" id="{DB514410-AF1A-4C93-A3B7-A56D13711A1C}"/>
              </a:ext>
            </a:extLst>
          </p:cNvPr>
          <p:cNvSpPr txBox="1"/>
          <p:nvPr/>
        </p:nvSpPr>
        <p:spPr>
          <a:xfrm>
            <a:off x="550351" y="1406280"/>
            <a:ext cx="1999826" cy="254909"/>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bg1">
                  <a:lumMod val="65000"/>
                </a:schemeClr>
              </a:solidFill>
              <a:latin typeface="Arial" panose="020B0604020202020204" pitchFamily="34" charset="0"/>
              <a:cs typeface="Arial" panose="020B0604020202020204" pitchFamily="34" charset="0"/>
            </a:endParaRPr>
          </a:p>
        </p:txBody>
      </p:sp>
      <p:sp>
        <p:nvSpPr>
          <p:cNvPr id="153" name="TextBox 152">
            <a:extLst>
              <a:ext uri="{FF2B5EF4-FFF2-40B4-BE49-F238E27FC236}">
                <a16:creationId xmlns:a16="http://schemas.microsoft.com/office/drawing/2014/main" id="{A4A23A0B-0381-4D53-9313-4239975F21DF}"/>
              </a:ext>
            </a:extLst>
          </p:cNvPr>
          <p:cNvSpPr txBox="1"/>
          <p:nvPr/>
        </p:nvSpPr>
        <p:spPr>
          <a:xfrm rot="16200000">
            <a:off x="-2940076" y="2596449"/>
            <a:ext cx="4226615" cy="307777"/>
          </a:xfrm>
          <a:prstGeom prst="rect">
            <a:avLst/>
          </a:prstGeom>
          <a:noFill/>
        </p:spPr>
        <p:txBody>
          <a:bodyPr wrap="square" rtlCol="0">
            <a:spAutoFit/>
          </a:bodyPr>
          <a:lstStyle/>
          <a:p>
            <a:pPr algn="ctr"/>
            <a:r>
              <a:rPr lang="pl-PL" sz="1400" dirty="0">
                <a:solidFill>
                  <a:srgbClr val="00B0AD"/>
                </a:solidFill>
              </a:rPr>
              <a:t>Kolory przewodnie Prezentacji</a:t>
            </a:r>
          </a:p>
        </p:txBody>
      </p:sp>
      <p:sp>
        <p:nvSpPr>
          <p:cNvPr id="155" name="Rectangle 154">
            <a:extLst>
              <a:ext uri="{FF2B5EF4-FFF2-40B4-BE49-F238E27FC236}">
                <a16:creationId xmlns:a16="http://schemas.microsoft.com/office/drawing/2014/main" id="{877A4BFB-9F3F-4187-8159-7253263541E4}"/>
              </a:ext>
            </a:extLst>
          </p:cNvPr>
          <p:cNvSpPr/>
          <p:nvPr/>
        </p:nvSpPr>
        <p:spPr>
          <a:xfrm>
            <a:off x="-431673" y="1331024"/>
            <a:ext cx="265176" cy="246888"/>
          </a:xfrm>
          <a:prstGeom prst="rect">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6" name="Rectangle 155">
            <a:extLst>
              <a:ext uri="{FF2B5EF4-FFF2-40B4-BE49-F238E27FC236}">
                <a16:creationId xmlns:a16="http://schemas.microsoft.com/office/drawing/2014/main" id="{AD324684-F412-4F85-A79D-925386423595}"/>
              </a:ext>
            </a:extLst>
          </p:cNvPr>
          <p:cNvSpPr/>
          <p:nvPr/>
        </p:nvSpPr>
        <p:spPr>
          <a:xfrm>
            <a:off x="-431673" y="1693736"/>
            <a:ext cx="265176" cy="246888"/>
          </a:xfrm>
          <a:prstGeom prst="rect">
            <a:avLst/>
          </a:prstGeom>
          <a:solidFill>
            <a:srgbClr val="47B9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7" name="Rectangle 156">
            <a:extLst>
              <a:ext uri="{FF2B5EF4-FFF2-40B4-BE49-F238E27FC236}">
                <a16:creationId xmlns:a16="http://schemas.microsoft.com/office/drawing/2014/main" id="{2CCB9728-6493-4009-AB9D-86444A80727A}"/>
              </a:ext>
            </a:extLst>
          </p:cNvPr>
          <p:cNvSpPr/>
          <p:nvPr/>
        </p:nvSpPr>
        <p:spPr>
          <a:xfrm>
            <a:off x="-431673" y="2056448"/>
            <a:ext cx="265176" cy="246888"/>
          </a:xfrm>
          <a:prstGeom prst="rect">
            <a:avLst/>
          </a:prstGeom>
          <a:solidFill>
            <a:srgbClr val="7CC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8" name="Rectangle 157">
            <a:extLst>
              <a:ext uri="{FF2B5EF4-FFF2-40B4-BE49-F238E27FC236}">
                <a16:creationId xmlns:a16="http://schemas.microsoft.com/office/drawing/2014/main" id="{DFC6A8D6-9A3E-445C-864E-59ED2137A5C1}"/>
              </a:ext>
            </a:extLst>
          </p:cNvPr>
          <p:cNvSpPr/>
          <p:nvPr/>
        </p:nvSpPr>
        <p:spPr>
          <a:xfrm>
            <a:off x="-431673" y="2419160"/>
            <a:ext cx="265176" cy="246888"/>
          </a:xfrm>
          <a:prstGeom prst="rect">
            <a:avLst/>
          </a:prstGeom>
          <a:solidFill>
            <a:srgbClr val="A3DC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59" name="Rectangle 158">
            <a:extLst>
              <a:ext uri="{FF2B5EF4-FFF2-40B4-BE49-F238E27FC236}">
                <a16:creationId xmlns:a16="http://schemas.microsoft.com/office/drawing/2014/main" id="{2E265B9F-754E-45D1-A2B2-6E1387BB2327}"/>
              </a:ext>
            </a:extLst>
          </p:cNvPr>
          <p:cNvSpPr/>
          <p:nvPr/>
        </p:nvSpPr>
        <p:spPr>
          <a:xfrm>
            <a:off x="-431673" y="2781872"/>
            <a:ext cx="265176" cy="246888"/>
          </a:xfrm>
          <a:prstGeom prst="rect">
            <a:avLst/>
          </a:prstGeom>
          <a:solidFill>
            <a:srgbClr val="E0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0" name="Rectangle 159">
            <a:extLst>
              <a:ext uri="{FF2B5EF4-FFF2-40B4-BE49-F238E27FC236}">
                <a16:creationId xmlns:a16="http://schemas.microsoft.com/office/drawing/2014/main" id="{9D298A54-DA75-400B-95BF-1E1DC685EF23}"/>
              </a:ext>
            </a:extLst>
          </p:cNvPr>
          <p:cNvSpPr/>
          <p:nvPr/>
        </p:nvSpPr>
        <p:spPr>
          <a:xfrm>
            <a:off x="-431673" y="3144584"/>
            <a:ext cx="265176" cy="246888"/>
          </a:xfrm>
          <a:prstGeom prst="rect">
            <a:avLst/>
          </a:prstGeom>
          <a:solidFill>
            <a:srgbClr val="EBF7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1" name="Rectangle 160">
            <a:extLst>
              <a:ext uri="{FF2B5EF4-FFF2-40B4-BE49-F238E27FC236}">
                <a16:creationId xmlns:a16="http://schemas.microsoft.com/office/drawing/2014/main" id="{558ABC5A-4D7B-4F4F-9501-3947765C11EC}"/>
              </a:ext>
            </a:extLst>
          </p:cNvPr>
          <p:cNvSpPr/>
          <p:nvPr/>
        </p:nvSpPr>
        <p:spPr>
          <a:xfrm>
            <a:off x="-434732" y="3885249"/>
            <a:ext cx="265176" cy="24688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2" name="Rectangle 161">
            <a:extLst>
              <a:ext uri="{FF2B5EF4-FFF2-40B4-BE49-F238E27FC236}">
                <a16:creationId xmlns:a16="http://schemas.microsoft.com/office/drawing/2014/main" id="{F0310216-E5AF-4D78-AB34-19F500417BFD}"/>
              </a:ext>
            </a:extLst>
          </p:cNvPr>
          <p:cNvSpPr/>
          <p:nvPr/>
        </p:nvSpPr>
        <p:spPr>
          <a:xfrm>
            <a:off x="-434732" y="4251010"/>
            <a:ext cx="265176" cy="246888"/>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3" name="Rectangle 162">
            <a:extLst>
              <a:ext uri="{FF2B5EF4-FFF2-40B4-BE49-F238E27FC236}">
                <a16:creationId xmlns:a16="http://schemas.microsoft.com/office/drawing/2014/main" id="{F972C0D1-149B-4528-BCCD-CEC6929C6693}"/>
              </a:ext>
            </a:extLst>
          </p:cNvPr>
          <p:cNvSpPr/>
          <p:nvPr/>
        </p:nvSpPr>
        <p:spPr>
          <a:xfrm>
            <a:off x="-434732" y="4616771"/>
            <a:ext cx="265176" cy="246888"/>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164" name="Straight Connector 163">
            <a:extLst>
              <a:ext uri="{FF2B5EF4-FFF2-40B4-BE49-F238E27FC236}">
                <a16:creationId xmlns:a16="http://schemas.microsoft.com/office/drawing/2014/main" id="{8F4F1215-33B8-4D8B-B6DA-7080A0A1E045}"/>
              </a:ext>
            </a:extLst>
          </p:cNvPr>
          <p:cNvCxnSpPr/>
          <p:nvPr/>
        </p:nvCxnSpPr>
        <p:spPr>
          <a:xfrm flipH="1">
            <a:off x="-669192" y="637031"/>
            <a:ext cx="133081" cy="0"/>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9C24B54-A1DB-451F-A2D1-4605411D6485}"/>
              </a:ext>
            </a:extLst>
          </p:cNvPr>
          <p:cNvCxnSpPr/>
          <p:nvPr/>
        </p:nvCxnSpPr>
        <p:spPr>
          <a:xfrm flipH="1">
            <a:off x="-669192" y="4863659"/>
            <a:ext cx="133081" cy="0"/>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BC7925B-B05D-40EB-BBDB-FD931FA9AE3C}"/>
              </a:ext>
            </a:extLst>
          </p:cNvPr>
          <p:cNvCxnSpPr>
            <a:cxnSpLocks/>
          </p:cNvCxnSpPr>
          <p:nvPr/>
        </p:nvCxnSpPr>
        <p:spPr>
          <a:xfrm flipV="1">
            <a:off x="-672879" y="637032"/>
            <a:ext cx="3688" cy="4226627"/>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sp>
        <p:nvSpPr>
          <p:cNvPr id="168" name="Rectangle 167">
            <a:extLst>
              <a:ext uri="{FF2B5EF4-FFF2-40B4-BE49-F238E27FC236}">
                <a16:creationId xmlns:a16="http://schemas.microsoft.com/office/drawing/2014/main" id="{B861455E-A26C-4F35-BA29-8C6AAF390287}"/>
              </a:ext>
            </a:extLst>
          </p:cNvPr>
          <p:cNvSpPr/>
          <p:nvPr/>
        </p:nvSpPr>
        <p:spPr>
          <a:xfrm>
            <a:off x="-434732" y="3516441"/>
            <a:ext cx="265176" cy="246888"/>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solidFill>
                <a:schemeClr val="bg1">
                  <a:lumMod val="65000"/>
                </a:schemeClr>
              </a:solidFill>
            </a:endParaRPr>
          </a:p>
        </p:txBody>
      </p:sp>
      <p:sp>
        <p:nvSpPr>
          <p:cNvPr id="22" name="Rectangle 21">
            <a:extLst>
              <a:ext uri="{FF2B5EF4-FFF2-40B4-BE49-F238E27FC236}">
                <a16:creationId xmlns:a16="http://schemas.microsoft.com/office/drawing/2014/main" id="{8D11EF2B-B27B-4B9C-BBA6-97239A8C38B6}"/>
              </a:ext>
            </a:extLst>
          </p:cNvPr>
          <p:cNvSpPr/>
          <p:nvPr/>
        </p:nvSpPr>
        <p:spPr>
          <a:xfrm>
            <a:off x="3148183" y="3184590"/>
            <a:ext cx="2570018" cy="230832"/>
          </a:xfrm>
          <a:prstGeom prst="rect">
            <a:avLst/>
          </a:prstGeom>
        </p:spPr>
        <p:txBody>
          <a:bodyPr wrap="square">
            <a:spAutoFit/>
          </a:bodyPr>
          <a:lstStyle/>
          <a:p>
            <a:pPr algn="just"/>
            <a:r>
              <a:rPr lang="pl-PL" sz="900" b="1" dirty="0">
                <a:solidFill>
                  <a:schemeClr val="tx1">
                    <a:lumMod val="75000"/>
                    <a:lumOff val="25000"/>
                  </a:schemeClr>
                </a:solidFill>
              </a:rPr>
              <a:t>[</a:t>
            </a:r>
            <a:r>
              <a:rPr lang="pl-PL" sz="900" b="1" dirty="0" err="1">
                <a:solidFill>
                  <a:schemeClr val="tx1">
                    <a:lumMod val="75000"/>
                    <a:lumOff val="25000"/>
                  </a:schemeClr>
                </a:solidFill>
              </a:rPr>
              <a:t>definition</a:t>
            </a:r>
            <a:r>
              <a:rPr lang="pl-PL" sz="900" b="1" dirty="0">
                <a:solidFill>
                  <a:schemeClr val="tx1">
                    <a:lumMod val="75000"/>
                    <a:lumOff val="25000"/>
                  </a:schemeClr>
                </a:solidFill>
              </a:rPr>
              <a:t>]</a:t>
            </a:r>
            <a:endParaRPr lang="pl-PL" sz="900" dirty="0">
              <a:solidFill>
                <a:schemeClr val="tx1">
                  <a:lumMod val="75000"/>
                  <a:lumOff val="25000"/>
                </a:schemeClr>
              </a:solidFill>
            </a:endParaRPr>
          </a:p>
        </p:txBody>
      </p:sp>
      <p:sp>
        <p:nvSpPr>
          <p:cNvPr id="53" name="Rectangle 17">
            <a:extLst>
              <a:ext uri="{FF2B5EF4-FFF2-40B4-BE49-F238E27FC236}">
                <a16:creationId xmlns:a16="http://schemas.microsoft.com/office/drawing/2014/main" id="{341736AC-50DD-4D01-AC59-650F5E74472C}"/>
              </a:ext>
            </a:extLst>
          </p:cNvPr>
          <p:cNvSpPr/>
          <p:nvPr/>
        </p:nvSpPr>
        <p:spPr>
          <a:xfrm>
            <a:off x="4235450" y="2917436"/>
            <a:ext cx="1482750" cy="153210"/>
          </a:xfrm>
          <a:prstGeom prst="roundRect">
            <a:avLst>
              <a:gd name="adj" fmla="val 43302"/>
            </a:avLst>
          </a:prstGeom>
          <a:solidFill>
            <a:srgbClr val="47B9B9"/>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pl-PL" sz="900" b="1" dirty="0">
                <a:solidFill>
                  <a:schemeClr val="bg1"/>
                </a:solidFill>
                <a:cs typeface="Calibri Light" panose="020F0302020204030204" pitchFamily="34" charset="0"/>
              </a:rPr>
              <a:t>Global </a:t>
            </a:r>
            <a:r>
              <a:rPr lang="pl-PL" sz="900" b="1" dirty="0" err="1">
                <a:solidFill>
                  <a:schemeClr val="bg1"/>
                </a:solidFill>
                <a:cs typeface="Calibri Light" panose="020F0302020204030204" pitchFamily="34" charset="0"/>
              </a:rPr>
              <a:t>Average</a:t>
            </a:r>
            <a:endParaRPr lang="en-US" sz="900" b="1" dirty="0">
              <a:solidFill>
                <a:schemeClr val="bg1"/>
              </a:solidFill>
              <a:cs typeface="Calibri Light" panose="020F0302020204030204" pitchFamily="34" charset="0"/>
            </a:endParaRPr>
          </a:p>
        </p:txBody>
      </p:sp>
      <p:cxnSp>
        <p:nvCxnSpPr>
          <p:cNvPr id="112" name="Straight Connector 111">
            <a:extLst>
              <a:ext uri="{FF2B5EF4-FFF2-40B4-BE49-F238E27FC236}">
                <a16:creationId xmlns:a16="http://schemas.microsoft.com/office/drawing/2014/main" id="{7BFB87AC-8BED-43FA-AD75-64C695BD14F1}"/>
              </a:ext>
            </a:extLst>
          </p:cNvPr>
          <p:cNvCxnSpPr>
            <a:cxnSpLocks/>
          </p:cNvCxnSpPr>
          <p:nvPr/>
        </p:nvCxnSpPr>
        <p:spPr>
          <a:xfrm>
            <a:off x="508000" y="525178"/>
            <a:ext cx="11172824" cy="0"/>
          </a:xfrm>
          <a:prstGeom prst="line">
            <a:avLst/>
          </a:prstGeom>
          <a:ln w="19050">
            <a:solidFill>
              <a:schemeClr val="tx1">
                <a:lumMod val="65000"/>
                <a:lumOff val="35000"/>
              </a:schemeClr>
            </a:solidFill>
          </a:ln>
        </p:spPr>
        <p:style>
          <a:lnRef idx="1">
            <a:schemeClr val="accent3"/>
          </a:lnRef>
          <a:fillRef idx="0">
            <a:schemeClr val="accent3"/>
          </a:fillRef>
          <a:effectRef idx="0">
            <a:schemeClr val="accent3"/>
          </a:effectRef>
          <a:fontRef idx="minor">
            <a:schemeClr val="tx1"/>
          </a:fontRef>
        </p:style>
      </p:cxnSp>
      <p:sp>
        <p:nvSpPr>
          <p:cNvPr id="119" name="Oval 118">
            <a:extLst>
              <a:ext uri="{FF2B5EF4-FFF2-40B4-BE49-F238E27FC236}">
                <a16:creationId xmlns:a16="http://schemas.microsoft.com/office/drawing/2014/main" id="{C7AF9539-CCD9-4F7A-9E1D-47C96341C007}"/>
              </a:ext>
            </a:extLst>
          </p:cNvPr>
          <p:cNvSpPr/>
          <p:nvPr/>
        </p:nvSpPr>
        <p:spPr>
          <a:xfrm>
            <a:off x="7719270" y="3158006"/>
            <a:ext cx="426763" cy="401060"/>
          </a:xfrm>
          <a:prstGeom prst="ellipse">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0" name="Oval 119">
            <a:extLst>
              <a:ext uri="{FF2B5EF4-FFF2-40B4-BE49-F238E27FC236}">
                <a16:creationId xmlns:a16="http://schemas.microsoft.com/office/drawing/2014/main" id="{E9CE06D4-17AF-49C0-B501-DD627D87BFC7}"/>
              </a:ext>
            </a:extLst>
          </p:cNvPr>
          <p:cNvSpPr/>
          <p:nvPr/>
        </p:nvSpPr>
        <p:spPr>
          <a:xfrm>
            <a:off x="9354040" y="2373353"/>
            <a:ext cx="312259" cy="298746"/>
          </a:xfrm>
          <a:prstGeom prst="ellipse">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5" name="Oval 124">
            <a:extLst>
              <a:ext uri="{FF2B5EF4-FFF2-40B4-BE49-F238E27FC236}">
                <a16:creationId xmlns:a16="http://schemas.microsoft.com/office/drawing/2014/main" id="{2AE374C7-8CF9-4A76-AC24-76068A567874}"/>
              </a:ext>
            </a:extLst>
          </p:cNvPr>
          <p:cNvSpPr/>
          <p:nvPr/>
        </p:nvSpPr>
        <p:spPr>
          <a:xfrm>
            <a:off x="9325356" y="4687806"/>
            <a:ext cx="424658" cy="409918"/>
          </a:xfrm>
          <a:prstGeom prst="ellipse">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9" name="Oval 128">
            <a:extLst>
              <a:ext uri="{FF2B5EF4-FFF2-40B4-BE49-F238E27FC236}">
                <a16:creationId xmlns:a16="http://schemas.microsoft.com/office/drawing/2014/main" id="{A7D1CD54-BBC6-4043-AB7F-B48B0C1530EF}"/>
              </a:ext>
            </a:extLst>
          </p:cNvPr>
          <p:cNvSpPr/>
          <p:nvPr/>
        </p:nvSpPr>
        <p:spPr>
          <a:xfrm>
            <a:off x="9448238" y="3948465"/>
            <a:ext cx="424658" cy="409918"/>
          </a:xfrm>
          <a:prstGeom prst="ellipse">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31" name="Oval 130">
            <a:extLst>
              <a:ext uri="{FF2B5EF4-FFF2-40B4-BE49-F238E27FC236}">
                <a16:creationId xmlns:a16="http://schemas.microsoft.com/office/drawing/2014/main" id="{E9ED069F-E1CB-4079-9DCE-57BBDB05BD1D}"/>
              </a:ext>
            </a:extLst>
          </p:cNvPr>
          <p:cNvSpPr/>
          <p:nvPr/>
        </p:nvSpPr>
        <p:spPr>
          <a:xfrm>
            <a:off x="8343179" y="3123964"/>
            <a:ext cx="424658" cy="409918"/>
          </a:xfrm>
          <a:prstGeom prst="ellipse">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32" name="Oval 131">
            <a:extLst>
              <a:ext uri="{FF2B5EF4-FFF2-40B4-BE49-F238E27FC236}">
                <a16:creationId xmlns:a16="http://schemas.microsoft.com/office/drawing/2014/main" id="{11782339-F841-47E5-8B6C-B52BD980CB99}"/>
              </a:ext>
            </a:extLst>
          </p:cNvPr>
          <p:cNvSpPr/>
          <p:nvPr/>
        </p:nvSpPr>
        <p:spPr>
          <a:xfrm>
            <a:off x="8161739" y="4067084"/>
            <a:ext cx="424658" cy="409918"/>
          </a:xfrm>
          <a:prstGeom prst="ellipse">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34" name="Oval 133">
            <a:extLst>
              <a:ext uri="{FF2B5EF4-FFF2-40B4-BE49-F238E27FC236}">
                <a16:creationId xmlns:a16="http://schemas.microsoft.com/office/drawing/2014/main" id="{C903D6A6-2118-4567-9F70-5F2647700689}"/>
              </a:ext>
            </a:extLst>
          </p:cNvPr>
          <p:cNvSpPr/>
          <p:nvPr/>
        </p:nvSpPr>
        <p:spPr>
          <a:xfrm>
            <a:off x="7011264" y="5097724"/>
            <a:ext cx="312259" cy="298746"/>
          </a:xfrm>
          <a:prstGeom prst="ellipse">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4" name="TextBox 143">
            <a:extLst>
              <a:ext uri="{FF2B5EF4-FFF2-40B4-BE49-F238E27FC236}">
                <a16:creationId xmlns:a16="http://schemas.microsoft.com/office/drawing/2014/main" id="{DA601A89-863D-48B5-A6E3-FBECDFDAFA13}"/>
              </a:ext>
            </a:extLst>
          </p:cNvPr>
          <p:cNvSpPr txBox="1"/>
          <p:nvPr/>
        </p:nvSpPr>
        <p:spPr>
          <a:xfrm>
            <a:off x="6886385" y="5060897"/>
            <a:ext cx="550909" cy="369332"/>
          </a:xfrm>
          <a:prstGeom prst="rect">
            <a:avLst/>
          </a:prstGeom>
          <a:noFill/>
        </p:spPr>
        <p:txBody>
          <a:bodyPr wrap="square" rtlCol="0">
            <a:spAutoFit/>
          </a:bodyPr>
          <a:lstStyle/>
          <a:p>
            <a:pPr algn="ctr"/>
            <a:r>
              <a:rPr lang="pl-PL" sz="900" dirty="0">
                <a:solidFill>
                  <a:schemeClr val="bg1"/>
                </a:solidFill>
              </a:rPr>
              <a:t>PT</a:t>
            </a:r>
          </a:p>
          <a:p>
            <a:pPr algn="ctr"/>
            <a:r>
              <a:rPr lang="pl-PL" sz="900" dirty="0">
                <a:solidFill>
                  <a:schemeClr val="bg1"/>
                </a:solidFill>
              </a:rPr>
              <a:t>xx</a:t>
            </a:r>
          </a:p>
        </p:txBody>
      </p:sp>
      <p:sp>
        <p:nvSpPr>
          <p:cNvPr id="149" name="TextBox 148">
            <a:extLst>
              <a:ext uri="{FF2B5EF4-FFF2-40B4-BE49-F238E27FC236}">
                <a16:creationId xmlns:a16="http://schemas.microsoft.com/office/drawing/2014/main" id="{37B75F2E-F11E-4B27-BC34-C0CA052D4076}"/>
              </a:ext>
            </a:extLst>
          </p:cNvPr>
          <p:cNvSpPr txBox="1"/>
          <p:nvPr/>
        </p:nvSpPr>
        <p:spPr>
          <a:xfrm>
            <a:off x="9381622" y="3955691"/>
            <a:ext cx="550909" cy="400110"/>
          </a:xfrm>
          <a:prstGeom prst="rect">
            <a:avLst/>
          </a:prstGeom>
          <a:noFill/>
        </p:spPr>
        <p:txBody>
          <a:bodyPr wrap="square" rtlCol="0">
            <a:spAutoFit/>
          </a:bodyPr>
          <a:lstStyle/>
          <a:p>
            <a:pPr algn="ctr"/>
            <a:r>
              <a:rPr lang="pl-PL" sz="1000" dirty="0">
                <a:solidFill>
                  <a:schemeClr val="bg1"/>
                </a:solidFill>
              </a:rPr>
              <a:t>AT</a:t>
            </a:r>
          </a:p>
          <a:p>
            <a:pPr algn="ctr"/>
            <a:r>
              <a:rPr lang="pl-PL" sz="1000" dirty="0">
                <a:solidFill>
                  <a:schemeClr val="bg1"/>
                </a:solidFill>
              </a:rPr>
              <a:t>xx</a:t>
            </a:r>
          </a:p>
        </p:txBody>
      </p:sp>
      <p:sp>
        <p:nvSpPr>
          <p:cNvPr id="152" name="TextBox 151">
            <a:extLst>
              <a:ext uri="{FF2B5EF4-FFF2-40B4-BE49-F238E27FC236}">
                <a16:creationId xmlns:a16="http://schemas.microsoft.com/office/drawing/2014/main" id="{480BE65B-1DD0-4750-AF80-01397C4967EB}"/>
              </a:ext>
            </a:extLst>
          </p:cNvPr>
          <p:cNvSpPr txBox="1"/>
          <p:nvPr/>
        </p:nvSpPr>
        <p:spPr>
          <a:xfrm>
            <a:off x="9248825" y="4687702"/>
            <a:ext cx="550909" cy="400110"/>
          </a:xfrm>
          <a:prstGeom prst="rect">
            <a:avLst/>
          </a:prstGeom>
          <a:noFill/>
        </p:spPr>
        <p:txBody>
          <a:bodyPr wrap="square" rtlCol="0">
            <a:spAutoFit/>
          </a:bodyPr>
          <a:lstStyle/>
          <a:p>
            <a:pPr algn="ctr"/>
            <a:r>
              <a:rPr lang="pl-PL" sz="1000" dirty="0">
                <a:solidFill>
                  <a:schemeClr val="bg1"/>
                </a:solidFill>
              </a:rPr>
              <a:t>IT</a:t>
            </a:r>
          </a:p>
          <a:p>
            <a:pPr algn="ctr"/>
            <a:r>
              <a:rPr lang="pl-PL" sz="1000" dirty="0">
                <a:solidFill>
                  <a:schemeClr val="bg1"/>
                </a:solidFill>
              </a:rPr>
              <a:t>xx</a:t>
            </a:r>
          </a:p>
        </p:txBody>
      </p:sp>
      <p:sp>
        <p:nvSpPr>
          <p:cNvPr id="170" name="TextBox 169">
            <a:extLst>
              <a:ext uri="{FF2B5EF4-FFF2-40B4-BE49-F238E27FC236}">
                <a16:creationId xmlns:a16="http://schemas.microsoft.com/office/drawing/2014/main" id="{6C3E4C26-B4E8-458C-96E9-1D96CFA9FBDB}"/>
              </a:ext>
            </a:extLst>
          </p:cNvPr>
          <p:cNvSpPr txBox="1"/>
          <p:nvPr/>
        </p:nvSpPr>
        <p:spPr>
          <a:xfrm>
            <a:off x="8095920" y="4080493"/>
            <a:ext cx="550909" cy="400110"/>
          </a:xfrm>
          <a:prstGeom prst="rect">
            <a:avLst/>
          </a:prstGeom>
          <a:noFill/>
        </p:spPr>
        <p:txBody>
          <a:bodyPr wrap="square" rtlCol="0">
            <a:spAutoFit/>
          </a:bodyPr>
          <a:lstStyle/>
          <a:p>
            <a:pPr algn="ctr"/>
            <a:r>
              <a:rPr lang="pl-PL" sz="1000" dirty="0">
                <a:solidFill>
                  <a:schemeClr val="bg1"/>
                </a:solidFill>
              </a:rPr>
              <a:t>FR</a:t>
            </a:r>
          </a:p>
          <a:p>
            <a:pPr algn="ctr"/>
            <a:r>
              <a:rPr lang="pl-PL" sz="1000" dirty="0">
                <a:solidFill>
                  <a:schemeClr val="bg1"/>
                </a:solidFill>
              </a:rPr>
              <a:t>xx</a:t>
            </a:r>
          </a:p>
        </p:txBody>
      </p:sp>
      <p:sp>
        <p:nvSpPr>
          <p:cNvPr id="171" name="TextBox 170">
            <a:extLst>
              <a:ext uri="{FF2B5EF4-FFF2-40B4-BE49-F238E27FC236}">
                <a16:creationId xmlns:a16="http://schemas.microsoft.com/office/drawing/2014/main" id="{B587B666-C710-420E-BFE5-FE534D605953}"/>
              </a:ext>
            </a:extLst>
          </p:cNvPr>
          <p:cNvSpPr txBox="1"/>
          <p:nvPr/>
        </p:nvSpPr>
        <p:spPr>
          <a:xfrm>
            <a:off x="8277912" y="3133408"/>
            <a:ext cx="550909" cy="400110"/>
          </a:xfrm>
          <a:prstGeom prst="rect">
            <a:avLst/>
          </a:prstGeom>
          <a:noFill/>
        </p:spPr>
        <p:txBody>
          <a:bodyPr wrap="square" rtlCol="0">
            <a:spAutoFit/>
          </a:bodyPr>
          <a:lstStyle/>
          <a:p>
            <a:pPr algn="ctr"/>
            <a:r>
              <a:rPr lang="pl-PL" sz="1000" dirty="0">
                <a:solidFill>
                  <a:schemeClr val="bg1"/>
                </a:solidFill>
              </a:rPr>
              <a:t>NL</a:t>
            </a:r>
          </a:p>
          <a:p>
            <a:pPr algn="ctr"/>
            <a:r>
              <a:rPr lang="pl-PL" sz="1000" dirty="0">
                <a:solidFill>
                  <a:schemeClr val="bg1"/>
                </a:solidFill>
              </a:rPr>
              <a:t>xx</a:t>
            </a:r>
          </a:p>
        </p:txBody>
      </p:sp>
      <p:grpSp>
        <p:nvGrpSpPr>
          <p:cNvPr id="6" name="Group 5">
            <a:extLst>
              <a:ext uri="{FF2B5EF4-FFF2-40B4-BE49-F238E27FC236}">
                <a16:creationId xmlns:a16="http://schemas.microsoft.com/office/drawing/2014/main" id="{1B920DEB-99D6-4E0D-BEAF-356D62AF9B4B}"/>
              </a:ext>
            </a:extLst>
          </p:cNvPr>
          <p:cNvGrpSpPr/>
          <p:nvPr/>
        </p:nvGrpSpPr>
        <p:grpSpPr>
          <a:xfrm>
            <a:off x="8864546" y="3253748"/>
            <a:ext cx="550909" cy="434809"/>
            <a:chOff x="6566688" y="3833902"/>
            <a:chExt cx="550909" cy="434809"/>
          </a:xfrm>
        </p:grpSpPr>
        <p:sp>
          <p:nvSpPr>
            <p:cNvPr id="213" name="Oval 212">
              <a:extLst>
                <a:ext uri="{FF2B5EF4-FFF2-40B4-BE49-F238E27FC236}">
                  <a16:creationId xmlns:a16="http://schemas.microsoft.com/office/drawing/2014/main" id="{23FA66D1-82F0-433F-A312-6736753BAA22}"/>
                </a:ext>
              </a:extLst>
            </p:cNvPr>
            <p:cNvSpPr/>
            <p:nvPr/>
          </p:nvSpPr>
          <p:spPr>
            <a:xfrm>
              <a:off x="6638944" y="3867651"/>
              <a:ext cx="426763" cy="401060"/>
            </a:xfrm>
            <a:prstGeom prst="ellipse">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75" name="TextBox 174">
              <a:extLst>
                <a:ext uri="{FF2B5EF4-FFF2-40B4-BE49-F238E27FC236}">
                  <a16:creationId xmlns:a16="http://schemas.microsoft.com/office/drawing/2014/main" id="{DA867A64-9A19-4501-BAD3-9A19785B2E65}"/>
                </a:ext>
              </a:extLst>
            </p:cNvPr>
            <p:cNvSpPr txBox="1"/>
            <p:nvPr/>
          </p:nvSpPr>
          <p:spPr>
            <a:xfrm>
              <a:off x="6566688" y="3833902"/>
              <a:ext cx="550909" cy="430887"/>
            </a:xfrm>
            <a:prstGeom prst="rect">
              <a:avLst/>
            </a:prstGeom>
            <a:noFill/>
          </p:spPr>
          <p:txBody>
            <a:bodyPr wrap="square" rtlCol="0">
              <a:spAutoFit/>
            </a:bodyPr>
            <a:lstStyle/>
            <a:p>
              <a:pPr algn="ctr"/>
              <a:r>
                <a:rPr lang="pl-PL" sz="1050" dirty="0">
                  <a:solidFill>
                    <a:schemeClr val="bg1"/>
                  </a:solidFill>
                </a:rPr>
                <a:t>DE</a:t>
              </a:r>
            </a:p>
            <a:p>
              <a:pPr algn="ctr"/>
              <a:r>
                <a:rPr lang="pl-PL" sz="1050" dirty="0">
                  <a:solidFill>
                    <a:schemeClr val="bg1"/>
                  </a:solidFill>
                </a:rPr>
                <a:t>xx</a:t>
              </a:r>
            </a:p>
          </p:txBody>
        </p:sp>
      </p:grpSp>
      <p:sp>
        <p:nvSpPr>
          <p:cNvPr id="176" name="TextBox 175">
            <a:extLst>
              <a:ext uri="{FF2B5EF4-FFF2-40B4-BE49-F238E27FC236}">
                <a16:creationId xmlns:a16="http://schemas.microsoft.com/office/drawing/2014/main" id="{6F7EE233-81B4-43D3-B263-EC21B81E2057}"/>
              </a:ext>
            </a:extLst>
          </p:cNvPr>
          <p:cNvSpPr txBox="1"/>
          <p:nvPr/>
        </p:nvSpPr>
        <p:spPr>
          <a:xfrm>
            <a:off x="7576519" y="3139973"/>
            <a:ext cx="709186" cy="430887"/>
          </a:xfrm>
          <a:prstGeom prst="rect">
            <a:avLst/>
          </a:prstGeom>
          <a:noFill/>
        </p:spPr>
        <p:txBody>
          <a:bodyPr wrap="square" rtlCol="0">
            <a:spAutoFit/>
          </a:bodyPr>
          <a:lstStyle/>
          <a:p>
            <a:pPr algn="ctr"/>
            <a:r>
              <a:rPr lang="pl-PL" sz="1050" dirty="0">
                <a:solidFill>
                  <a:schemeClr val="bg1"/>
                </a:solidFill>
              </a:rPr>
              <a:t>GB</a:t>
            </a:r>
          </a:p>
          <a:p>
            <a:pPr algn="ctr"/>
            <a:r>
              <a:rPr lang="pl-PL" sz="1050" dirty="0">
                <a:solidFill>
                  <a:schemeClr val="bg1"/>
                </a:solidFill>
              </a:rPr>
              <a:t>xx</a:t>
            </a:r>
          </a:p>
        </p:txBody>
      </p:sp>
      <p:sp>
        <p:nvSpPr>
          <p:cNvPr id="178" name="TextBox 177">
            <a:extLst>
              <a:ext uri="{FF2B5EF4-FFF2-40B4-BE49-F238E27FC236}">
                <a16:creationId xmlns:a16="http://schemas.microsoft.com/office/drawing/2014/main" id="{0258E38E-5116-4192-B1FE-B6D731C2E924}"/>
              </a:ext>
            </a:extLst>
          </p:cNvPr>
          <p:cNvSpPr txBox="1"/>
          <p:nvPr/>
        </p:nvSpPr>
        <p:spPr>
          <a:xfrm>
            <a:off x="533400" y="4390017"/>
            <a:ext cx="5184801" cy="1569660"/>
          </a:xfrm>
          <a:prstGeom prst="rect">
            <a:avLst/>
          </a:prstGeom>
          <a:noFill/>
        </p:spPr>
        <p:txBody>
          <a:bodyPr wrap="square" rtlCol="0">
            <a:spAutoFit/>
          </a:bodyPr>
          <a:lstStyle/>
          <a:p>
            <a:pPr marL="171450" indent="-171450" algn="just">
              <a:spcAft>
                <a:spcPts val="300"/>
              </a:spcAft>
              <a:buFont typeface="Arial" panose="020B0604020202020204" pitchFamily="34" charset="0"/>
              <a:buChar char="•"/>
            </a:pPr>
            <a:r>
              <a:rPr lang="en-US" sz="900" dirty="0"/>
              <a:t>The average number of employees in the year 20XX was</a:t>
            </a:r>
            <a:r>
              <a:rPr lang="pl-PL" sz="900" dirty="0"/>
              <a:t> […]</a:t>
            </a:r>
          </a:p>
          <a:p>
            <a:pPr marL="171450" indent="-171450" algn="just">
              <a:spcAft>
                <a:spcPts val="300"/>
              </a:spcAft>
              <a:buFont typeface="Arial" panose="020B0604020202020204" pitchFamily="34" charset="0"/>
              <a:buChar char="•"/>
            </a:pPr>
            <a:r>
              <a:rPr lang="en-US" sz="900" dirty="0"/>
              <a:t>Europe is the largest market for </a:t>
            </a:r>
            <a:r>
              <a:rPr lang="pl-PL" sz="900" dirty="0"/>
              <a:t>[…]</a:t>
            </a:r>
            <a:r>
              <a:rPr lang="en-US" sz="900" dirty="0"/>
              <a:t>, which generated about </a:t>
            </a:r>
            <a:r>
              <a:rPr lang="pl-PL" sz="900" dirty="0"/>
              <a:t>xx</a:t>
            </a:r>
            <a:r>
              <a:rPr lang="en-US" sz="900" dirty="0"/>
              <a:t>% of global revenues in 20</a:t>
            </a:r>
            <a:r>
              <a:rPr lang="pl-PL" sz="900" dirty="0"/>
              <a:t>XX</a:t>
            </a:r>
            <a:r>
              <a:rPr lang="en-US" sz="900" dirty="0"/>
              <a:t>,</a:t>
            </a:r>
          </a:p>
          <a:p>
            <a:pPr marL="171450" indent="-171450" algn="just">
              <a:spcAft>
                <a:spcPts val="300"/>
              </a:spcAft>
              <a:buFont typeface="Arial" panose="020B0604020202020204" pitchFamily="34" charset="0"/>
              <a:buChar char="•"/>
            </a:pPr>
            <a:r>
              <a:rPr lang="en-US" sz="900" dirty="0"/>
              <a:t>In 20</a:t>
            </a:r>
            <a:r>
              <a:rPr lang="pl-PL" sz="900" dirty="0"/>
              <a:t>XX</a:t>
            </a:r>
            <a:r>
              <a:rPr lang="en-US" sz="900" dirty="0"/>
              <a:t>, the European </a:t>
            </a:r>
            <a:r>
              <a:rPr lang="pl-PL" sz="900" dirty="0"/>
              <a:t>[…] </a:t>
            </a:r>
            <a:r>
              <a:rPr lang="en-US" sz="900" dirty="0"/>
              <a:t>market recorded one of the largest growths in the world in terms of y/y (by </a:t>
            </a:r>
            <a:r>
              <a:rPr lang="pl-PL" sz="900" dirty="0"/>
              <a:t>xx</a:t>
            </a:r>
            <a:r>
              <a:rPr lang="en-US" sz="900" dirty="0"/>
              <a:t>%). This was largely due to the double-digit growth of the </a:t>
            </a:r>
            <a:r>
              <a:rPr lang="pl-PL" sz="900" dirty="0"/>
              <a:t>[…]</a:t>
            </a:r>
            <a:r>
              <a:rPr lang="en-US" sz="900" dirty="0"/>
              <a:t>, which is the largest in Europe and generates around </a:t>
            </a:r>
            <a:r>
              <a:rPr lang="pl-PL" sz="900" dirty="0"/>
              <a:t>xx</a:t>
            </a:r>
            <a:r>
              <a:rPr lang="en-US" sz="900" dirty="0"/>
              <a:t>% of the region</a:t>
            </a:r>
            <a:endParaRPr lang="pl-PL" sz="900" dirty="0"/>
          </a:p>
          <a:p>
            <a:pPr marL="171450" indent="-171450" algn="just">
              <a:spcAft>
                <a:spcPts val="300"/>
              </a:spcAft>
              <a:buFont typeface="Arial" panose="020B0604020202020204" pitchFamily="34" charset="0"/>
              <a:buChar char="•"/>
            </a:pPr>
            <a:r>
              <a:rPr lang="pl-PL" sz="900" dirty="0"/>
              <a:t>Xxx</a:t>
            </a:r>
          </a:p>
          <a:p>
            <a:pPr marL="171450" indent="-171450" algn="just">
              <a:spcAft>
                <a:spcPts val="300"/>
              </a:spcAft>
              <a:buFont typeface="Arial" panose="020B0604020202020204" pitchFamily="34" charset="0"/>
              <a:buChar char="•"/>
            </a:pPr>
            <a:r>
              <a:rPr lang="pl-PL" sz="900" dirty="0"/>
              <a:t>Xxx</a:t>
            </a:r>
          </a:p>
          <a:p>
            <a:pPr marL="171450" indent="-171450" algn="just">
              <a:spcAft>
                <a:spcPts val="300"/>
              </a:spcAft>
              <a:buFont typeface="Arial" panose="020B0604020202020204" pitchFamily="34" charset="0"/>
              <a:buChar char="•"/>
            </a:pPr>
            <a:r>
              <a:rPr lang="pl-PL" sz="900" dirty="0"/>
              <a:t>Xxx</a:t>
            </a:r>
          </a:p>
          <a:p>
            <a:pPr marL="171450" indent="-171450" algn="just">
              <a:spcAft>
                <a:spcPts val="300"/>
              </a:spcAft>
              <a:buFont typeface="Arial" panose="020B0604020202020204" pitchFamily="34" charset="0"/>
              <a:buChar char="•"/>
            </a:pPr>
            <a:r>
              <a:rPr lang="pl-PL" sz="900" dirty="0"/>
              <a:t>Xxx</a:t>
            </a:r>
          </a:p>
        </p:txBody>
      </p:sp>
      <p:sp>
        <p:nvSpPr>
          <p:cNvPr id="181" name="TextBox 78">
            <a:extLst>
              <a:ext uri="{FF2B5EF4-FFF2-40B4-BE49-F238E27FC236}">
                <a16:creationId xmlns:a16="http://schemas.microsoft.com/office/drawing/2014/main" id="{F73B3E21-9EE7-4FA7-BC6C-93C7C499F33E}"/>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65000"/>
                  </a:schemeClr>
                </a:solidFill>
                <a:latin typeface="Arial" panose="020B0604020202020204" pitchFamily="34" charset="0"/>
                <a:cs typeface="Arial" panose="020B0604020202020204" pitchFamily="34" charset="0"/>
              </a:rPr>
              <a:t>Market </a:t>
            </a:r>
            <a:r>
              <a:rPr lang="pl-PL" sz="1000" b="1" dirty="0" err="1">
                <a:solidFill>
                  <a:schemeClr val="bg1">
                    <a:lumMod val="65000"/>
                  </a:schemeClr>
                </a:solidFill>
                <a:latin typeface="Arial" panose="020B0604020202020204" pitchFamily="34" charset="0"/>
                <a:cs typeface="Arial" panose="020B0604020202020204" pitchFamily="34" charset="0"/>
              </a:rPr>
              <a:t>penetration</a:t>
            </a:r>
            <a:r>
              <a:rPr lang="pl-PL" sz="1000" b="1" dirty="0">
                <a:solidFill>
                  <a:schemeClr val="bg1">
                    <a:lumMod val="65000"/>
                  </a:schemeClr>
                </a:solidFill>
                <a:latin typeface="Arial" panose="020B0604020202020204" pitchFamily="34" charset="0"/>
                <a:cs typeface="Arial" panose="020B0604020202020204" pitchFamily="34" charset="0"/>
              </a:rPr>
              <a:t> </a:t>
            </a:r>
            <a:r>
              <a:rPr lang="pl-PL" sz="1000" b="1" dirty="0" err="1">
                <a:solidFill>
                  <a:schemeClr val="bg1">
                    <a:lumMod val="65000"/>
                  </a:schemeClr>
                </a:solidFill>
                <a:latin typeface="Arial" panose="020B0604020202020204" pitchFamily="34" charset="0"/>
                <a:cs typeface="Arial" panose="020B0604020202020204" pitchFamily="34" charset="0"/>
              </a:rPr>
              <a:t>rate</a:t>
            </a:r>
            <a:r>
              <a:rPr lang="pl-PL" sz="1000" b="1" dirty="0">
                <a:solidFill>
                  <a:schemeClr val="bg1">
                    <a:lumMod val="65000"/>
                  </a:schemeClr>
                </a:solidFill>
                <a:latin typeface="Arial" panose="020B0604020202020204" pitchFamily="34" charset="0"/>
                <a:cs typeface="Arial" panose="020B0604020202020204" pitchFamily="34" charset="0"/>
              </a:rPr>
              <a:t>, 20XX, %</a:t>
            </a:r>
            <a:endParaRPr lang="en-US" sz="1000" b="1" dirty="0">
              <a:solidFill>
                <a:schemeClr val="bg1">
                  <a:lumMod val="65000"/>
                </a:schemeClr>
              </a:solidFill>
              <a:latin typeface="Arial" panose="020B0604020202020204" pitchFamily="34" charset="0"/>
              <a:cs typeface="Arial" panose="020B0604020202020204" pitchFamily="34" charset="0"/>
            </a:endParaRPr>
          </a:p>
        </p:txBody>
      </p:sp>
      <p:cxnSp>
        <p:nvCxnSpPr>
          <p:cNvPr id="182" name="Straight Connector 181">
            <a:extLst>
              <a:ext uri="{FF2B5EF4-FFF2-40B4-BE49-F238E27FC236}">
                <a16:creationId xmlns:a16="http://schemas.microsoft.com/office/drawing/2014/main" id="{874A2403-9ED4-423C-B096-9F9595D4C69B}"/>
              </a:ext>
            </a:extLst>
          </p:cNvPr>
          <p:cNvCxnSpPr>
            <a:cxnSpLocks/>
          </p:cNvCxnSpPr>
          <p:nvPr/>
        </p:nvCxnSpPr>
        <p:spPr>
          <a:xfrm>
            <a:off x="512064" y="1481205"/>
            <a:ext cx="5210642" cy="0"/>
          </a:xfrm>
          <a:prstGeom prst="line">
            <a:avLst/>
          </a:prstGeom>
          <a:ln w="9525">
            <a:solidFill>
              <a:srgbClr val="00B0AD"/>
            </a:solidFill>
          </a:ln>
        </p:spPr>
        <p:style>
          <a:lnRef idx="1">
            <a:schemeClr val="accent3"/>
          </a:lnRef>
          <a:fillRef idx="0">
            <a:schemeClr val="accent3"/>
          </a:fillRef>
          <a:effectRef idx="0">
            <a:schemeClr val="accent3"/>
          </a:effectRef>
          <a:fontRef idx="minor">
            <a:schemeClr val="tx1"/>
          </a:fontRef>
        </p:style>
      </p:cxnSp>
      <p:sp>
        <p:nvSpPr>
          <p:cNvPr id="183" name="TextBox 78">
            <a:extLst>
              <a:ext uri="{FF2B5EF4-FFF2-40B4-BE49-F238E27FC236}">
                <a16:creationId xmlns:a16="http://schemas.microsoft.com/office/drawing/2014/main" id="{08DADD72-8A3B-4DA5-B22B-F3FEABE308EB}"/>
              </a:ext>
            </a:extLst>
          </p:cNvPr>
          <p:cNvSpPr txBox="1"/>
          <p:nvPr/>
        </p:nvSpPr>
        <p:spPr>
          <a:xfrm>
            <a:off x="6466084" y="1252093"/>
            <a:ext cx="5175565"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65000"/>
                  </a:schemeClr>
                </a:solidFill>
                <a:latin typeface="Arial" panose="020B0604020202020204" pitchFamily="34" charset="0"/>
                <a:cs typeface="Arial" panose="020B0604020202020204" pitchFamily="34" charset="0"/>
              </a:rPr>
              <a:t>N</a:t>
            </a:r>
            <a:r>
              <a:rPr lang="en-US" sz="1000" b="1" dirty="0">
                <a:solidFill>
                  <a:schemeClr val="bg1">
                    <a:lumMod val="65000"/>
                  </a:schemeClr>
                </a:solidFill>
                <a:latin typeface="Arial" panose="020B0604020202020204" pitchFamily="34" charset="0"/>
                <a:cs typeface="Arial" panose="020B0604020202020204" pitchFamily="34" charset="0"/>
              </a:rPr>
              <a:t>umber of employees in the </a:t>
            </a:r>
            <a:r>
              <a:rPr lang="pl-PL" sz="1000" b="1" dirty="0">
                <a:solidFill>
                  <a:schemeClr val="bg1">
                    <a:lumMod val="65000"/>
                  </a:schemeClr>
                </a:solidFill>
                <a:latin typeface="Arial" panose="020B0604020202020204" pitchFamily="34" charset="0"/>
                <a:cs typeface="Arial" panose="020B0604020202020204" pitchFamily="34" charset="0"/>
              </a:rPr>
              <a:t>[…] </a:t>
            </a:r>
            <a:r>
              <a:rPr lang="en-US" sz="1000" b="1" dirty="0">
                <a:solidFill>
                  <a:schemeClr val="bg1">
                    <a:lumMod val="65000"/>
                  </a:schemeClr>
                </a:solidFill>
                <a:latin typeface="Arial" panose="020B0604020202020204" pitchFamily="34" charset="0"/>
                <a:cs typeface="Arial" panose="020B0604020202020204" pitchFamily="34" charset="0"/>
              </a:rPr>
              <a:t>industry</a:t>
            </a:r>
            <a:r>
              <a:rPr lang="pl-PL" sz="1000" b="1" dirty="0">
                <a:solidFill>
                  <a:schemeClr val="bg1">
                    <a:lumMod val="65000"/>
                  </a:schemeClr>
                </a:solidFill>
                <a:latin typeface="Arial" panose="020B0604020202020204" pitchFamily="34" charset="0"/>
                <a:cs typeface="Arial" panose="020B0604020202020204" pitchFamily="34" charset="0"/>
              </a:rPr>
              <a:t>, 20XX, </a:t>
            </a:r>
            <a:r>
              <a:rPr lang="pl-PL" sz="1000" b="1" dirty="0" err="1">
                <a:solidFill>
                  <a:schemeClr val="bg1">
                    <a:lumMod val="65000"/>
                  </a:schemeClr>
                </a:solidFill>
                <a:latin typeface="Arial" panose="020B0604020202020204" pitchFamily="34" charset="0"/>
                <a:cs typeface="Arial" panose="020B0604020202020204" pitchFamily="34" charset="0"/>
              </a:rPr>
              <a:t>thousands</a:t>
            </a:r>
            <a:r>
              <a:rPr lang="en-US" sz="1000" b="1" dirty="0">
                <a:solidFill>
                  <a:schemeClr val="bg1">
                    <a:lumMod val="65000"/>
                  </a:schemeClr>
                </a:solidFill>
                <a:latin typeface="Arial" panose="020B0604020202020204" pitchFamily="34" charset="0"/>
                <a:cs typeface="Arial" panose="020B0604020202020204" pitchFamily="34" charset="0"/>
              </a:rPr>
              <a:t> </a:t>
            </a:r>
            <a:endParaRPr lang="pl-PL" sz="1000" b="1" dirty="0">
              <a:solidFill>
                <a:schemeClr val="bg1">
                  <a:lumMod val="65000"/>
                </a:schemeClr>
              </a:solidFill>
              <a:latin typeface="Arial" panose="020B0604020202020204" pitchFamily="34" charset="0"/>
              <a:cs typeface="Arial" panose="020B0604020202020204" pitchFamily="34" charset="0"/>
            </a:endParaRPr>
          </a:p>
        </p:txBody>
      </p:sp>
      <p:cxnSp>
        <p:nvCxnSpPr>
          <p:cNvPr id="184" name="Straight Connector 183">
            <a:extLst>
              <a:ext uri="{FF2B5EF4-FFF2-40B4-BE49-F238E27FC236}">
                <a16:creationId xmlns:a16="http://schemas.microsoft.com/office/drawing/2014/main" id="{A168CA12-6D47-4BA2-B56D-0A21CFA50859}"/>
              </a:ext>
            </a:extLst>
          </p:cNvPr>
          <p:cNvCxnSpPr>
            <a:cxnSpLocks/>
          </p:cNvCxnSpPr>
          <p:nvPr/>
        </p:nvCxnSpPr>
        <p:spPr>
          <a:xfrm>
            <a:off x="6449333" y="1484531"/>
            <a:ext cx="5210642" cy="0"/>
          </a:xfrm>
          <a:prstGeom prst="line">
            <a:avLst/>
          </a:prstGeom>
          <a:ln w="9525">
            <a:solidFill>
              <a:srgbClr val="00B0AD"/>
            </a:solidFill>
          </a:ln>
        </p:spPr>
        <p:style>
          <a:lnRef idx="1">
            <a:schemeClr val="accent3"/>
          </a:lnRef>
          <a:fillRef idx="0">
            <a:schemeClr val="accent3"/>
          </a:fillRef>
          <a:effectRef idx="0">
            <a:schemeClr val="accent3"/>
          </a:effectRef>
          <a:fontRef idx="minor">
            <a:schemeClr val="tx1"/>
          </a:fontRef>
        </p:style>
      </p:cxnSp>
      <p:sp>
        <p:nvSpPr>
          <p:cNvPr id="185" name="TextBox 78">
            <a:extLst>
              <a:ext uri="{FF2B5EF4-FFF2-40B4-BE49-F238E27FC236}">
                <a16:creationId xmlns:a16="http://schemas.microsoft.com/office/drawing/2014/main" id="{DC7908AF-93C8-4FC3-AF50-EABD03C4823B}"/>
              </a:ext>
            </a:extLst>
          </p:cNvPr>
          <p:cNvSpPr txBox="1"/>
          <p:nvPr/>
        </p:nvSpPr>
        <p:spPr>
          <a:xfrm>
            <a:off x="529446" y="4170226"/>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bg1">
                    <a:lumMod val="65000"/>
                  </a:schemeClr>
                </a:solidFill>
                <a:latin typeface="Arial" panose="020B0604020202020204" pitchFamily="34" charset="0"/>
                <a:cs typeface="Arial" panose="020B0604020202020204" pitchFamily="34" charset="0"/>
              </a:rPr>
              <a:t>Commentary</a:t>
            </a:r>
            <a:endParaRPr lang="pl-PL" sz="1000" b="1" dirty="0">
              <a:solidFill>
                <a:schemeClr val="bg1">
                  <a:lumMod val="65000"/>
                </a:schemeClr>
              </a:solidFill>
              <a:latin typeface="Arial" panose="020B0604020202020204" pitchFamily="34" charset="0"/>
              <a:cs typeface="Arial" panose="020B0604020202020204" pitchFamily="34" charset="0"/>
            </a:endParaRPr>
          </a:p>
        </p:txBody>
      </p:sp>
      <p:cxnSp>
        <p:nvCxnSpPr>
          <p:cNvPr id="186" name="Straight Connector 185">
            <a:extLst>
              <a:ext uri="{FF2B5EF4-FFF2-40B4-BE49-F238E27FC236}">
                <a16:creationId xmlns:a16="http://schemas.microsoft.com/office/drawing/2014/main" id="{3982F386-E96F-4103-B43B-E69FBA68B0C2}"/>
              </a:ext>
            </a:extLst>
          </p:cNvPr>
          <p:cNvCxnSpPr>
            <a:cxnSpLocks/>
          </p:cNvCxnSpPr>
          <p:nvPr/>
        </p:nvCxnSpPr>
        <p:spPr>
          <a:xfrm>
            <a:off x="512695" y="4369613"/>
            <a:ext cx="5210642" cy="0"/>
          </a:xfrm>
          <a:prstGeom prst="line">
            <a:avLst/>
          </a:prstGeom>
          <a:ln w="9525">
            <a:solidFill>
              <a:srgbClr val="00B0AD"/>
            </a:solidFill>
          </a:ln>
        </p:spPr>
        <p:style>
          <a:lnRef idx="1">
            <a:schemeClr val="accent3"/>
          </a:lnRef>
          <a:fillRef idx="0">
            <a:schemeClr val="accent3"/>
          </a:fillRef>
          <a:effectRef idx="0">
            <a:schemeClr val="accent3"/>
          </a:effectRef>
          <a:fontRef idx="minor">
            <a:schemeClr val="tx1"/>
          </a:fontRef>
        </p:style>
      </p:cxnSp>
      <p:grpSp>
        <p:nvGrpSpPr>
          <p:cNvPr id="5" name="Group 4">
            <a:extLst>
              <a:ext uri="{FF2B5EF4-FFF2-40B4-BE49-F238E27FC236}">
                <a16:creationId xmlns:a16="http://schemas.microsoft.com/office/drawing/2014/main" id="{8447B6C0-4EE7-48D9-8101-8B0871DA193F}"/>
              </a:ext>
            </a:extLst>
          </p:cNvPr>
          <p:cNvGrpSpPr/>
          <p:nvPr/>
        </p:nvGrpSpPr>
        <p:grpSpPr>
          <a:xfrm>
            <a:off x="1276003" y="2479389"/>
            <a:ext cx="4441277" cy="153210"/>
            <a:chOff x="1276923" y="2459915"/>
            <a:chExt cx="4441277" cy="153210"/>
          </a:xfrm>
        </p:grpSpPr>
        <p:cxnSp>
          <p:nvCxnSpPr>
            <p:cNvPr id="146" name="Straight Connector 145">
              <a:extLst>
                <a:ext uri="{FF2B5EF4-FFF2-40B4-BE49-F238E27FC236}">
                  <a16:creationId xmlns:a16="http://schemas.microsoft.com/office/drawing/2014/main" id="{DD64644E-E420-4D56-BA57-FE0309E6CE65}"/>
                </a:ext>
              </a:extLst>
            </p:cNvPr>
            <p:cNvCxnSpPr>
              <a:cxnSpLocks/>
            </p:cNvCxnSpPr>
            <p:nvPr/>
          </p:nvCxnSpPr>
          <p:spPr>
            <a:xfrm flipV="1">
              <a:off x="1276923" y="2541450"/>
              <a:ext cx="3048967" cy="2066"/>
            </a:xfrm>
            <a:prstGeom prst="line">
              <a:avLst/>
            </a:prstGeom>
            <a:ln>
              <a:solidFill>
                <a:srgbClr val="A3DCDD"/>
              </a:solidFill>
              <a:prstDash val="dash"/>
            </a:ln>
          </p:spPr>
          <p:style>
            <a:lnRef idx="1">
              <a:schemeClr val="accent1"/>
            </a:lnRef>
            <a:fillRef idx="0">
              <a:schemeClr val="accent1"/>
            </a:fillRef>
            <a:effectRef idx="0">
              <a:schemeClr val="accent1"/>
            </a:effectRef>
            <a:fontRef idx="minor">
              <a:schemeClr val="tx1"/>
            </a:fontRef>
          </p:style>
        </p:cxnSp>
        <p:sp>
          <p:nvSpPr>
            <p:cNvPr id="140" name="Rectangle 17">
              <a:extLst>
                <a:ext uri="{FF2B5EF4-FFF2-40B4-BE49-F238E27FC236}">
                  <a16:creationId xmlns:a16="http://schemas.microsoft.com/office/drawing/2014/main" id="{23499C22-4620-4A62-8BC9-18660BB569B2}"/>
                </a:ext>
              </a:extLst>
            </p:cNvPr>
            <p:cNvSpPr/>
            <p:nvPr/>
          </p:nvSpPr>
          <p:spPr>
            <a:xfrm>
              <a:off x="4236370" y="2459915"/>
              <a:ext cx="1481830" cy="153210"/>
            </a:xfrm>
            <a:prstGeom prst="roundRect">
              <a:avLst>
                <a:gd name="adj" fmla="val 43302"/>
              </a:avLst>
            </a:prstGeom>
            <a:solidFill>
              <a:srgbClr val="47B9B9"/>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pl-PL" sz="900" b="1" dirty="0">
                  <a:solidFill>
                    <a:schemeClr val="bg1"/>
                  </a:solidFill>
                  <a:cs typeface="Calibri Light" panose="020F0302020204030204" pitchFamily="34" charset="0"/>
                </a:rPr>
                <a:t>EU </a:t>
              </a:r>
              <a:r>
                <a:rPr lang="pl-PL" sz="900" b="1" dirty="0" err="1">
                  <a:solidFill>
                    <a:schemeClr val="bg1"/>
                  </a:solidFill>
                  <a:cs typeface="Calibri Light" panose="020F0302020204030204" pitchFamily="34" charset="0"/>
                </a:rPr>
                <a:t>Average</a:t>
              </a:r>
              <a:endParaRPr lang="en-US" sz="900" b="1" dirty="0">
                <a:solidFill>
                  <a:schemeClr val="bg1"/>
                </a:solidFill>
                <a:cs typeface="Calibri Light" panose="020F0302020204030204" pitchFamily="34" charset="0"/>
              </a:endParaRPr>
            </a:p>
          </p:txBody>
        </p:sp>
      </p:grpSp>
      <p:grpSp>
        <p:nvGrpSpPr>
          <p:cNvPr id="3" name="Group 2">
            <a:extLst>
              <a:ext uri="{FF2B5EF4-FFF2-40B4-BE49-F238E27FC236}">
                <a16:creationId xmlns:a16="http://schemas.microsoft.com/office/drawing/2014/main" id="{2A30ACEF-771F-43F6-A71E-368E99662321}"/>
              </a:ext>
            </a:extLst>
          </p:cNvPr>
          <p:cNvGrpSpPr/>
          <p:nvPr/>
        </p:nvGrpSpPr>
        <p:grpSpPr>
          <a:xfrm>
            <a:off x="8044928" y="3513116"/>
            <a:ext cx="550909" cy="409918"/>
            <a:chOff x="6622159" y="4227726"/>
            <a:chExt cx="550909" cy="409918"/>
          </a:xfrm>
        </p:grpSpPr>
        <p:sp>
          <p:nvSpPr>
            <p:cNvPr id="179" name="Oval 178">
              <a:extLst>
                <a:ext uri="{FF2B5EF4-FFF2-40B4-BE49-F238E27FC236}">
                  <a16:creationId xmlns:a16="http://schemas.microsoft.com/office/drawing/2014/main" id="{6EA6216F-3CCC-4059-8E4B-2738DC899B22}"/>
                </a:ext>
              </a:extLst>
            </p:cNvPr>
            <p:cNvSpPr/>
            <p:nvPr/>
          </p:nvSpPr>
          <p:spPr>
            <a:xfrm>
              <a:off x="6686527" y="4227726"/>
              <a:ext cx="424658" cy="409918"/>
            </a:xfrm>
            <a:prstGeom prst="ellipse">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39" name="TextBox 138">
              <a:extLst>
                <a:ext uri="{FF2B5EF4-FFF2-40B4-BE49-F238E27FC236}">
                  <a16:creationId xmlns:a16="http://schemas.microsoft.com/office/drawing/2014/main" id="{9E0F540E-0845-483C-ABE8-E0F1E33584D8}"/>
                </a:ext>
              </a:extLst>
            </p:cNvPr>
            <p:cNvSpPr txBox="1"/>
            <p:nvPr/>
          </p:nvSpPr>
          <p:spPr>
            <a:xfrm>
              <a:off x="6622159" y="4232630"/>
              <a:ext cx="550909" cy="400110"/>
            </a:xfrm>
            <a:prstGeom prst="rect">
              <a:avLst/>
            </a:prstGeom>
            <a:noFill/>
          </p:spPr>
          <p:txBody>
            <a:bodyPr wrap="square" rtlCol="0">
              <a:spAutoFit/>
            </a:bodyPr>
            <a:lstStyle/>
            <a:p>
              <a:pPr algn="ctr"/>
              <a:r>
                <a:rPr lang="pl-PL" sz="1000" dirty="0">
                  <a:solidFill>
                    <a:schemeClr val="bg1"/>
                  </a:solidFill>
                </a:rPr>
                <a:t>BE</a:t>
              </a:r>
            </a:p>
            <a:p>
              <a:pPr algn="ctr"/>
              <a:r>
                <a:rPr lang="pl-PL" sz="1000" dirty="0">
                  <a:solidFill>
                    <a:schemeClr val="bg1"/>
                  </a:solidFill>
                </a:rPr>
                <a:t>xx</a:t>
              </a:r>
            </a:p>
          </p:txBody>
        </p:sp>
      </p:grpSp>
      <p:grpSp>
        <p:nvGrpSpPr>
          <p:cNvPr id="188" name="Group 187">
            <a:extLst>
              <a:ext uri="{FF2B5EF4-FFF2-40B4-BE49-F238E27FC236}">
                <a16:creationId xmlns:a16="http://schemas.microsoft.com/office/drawing/2014/main" id="{0AFEFEE9-4D89-4ACA-BA03-795E2DA392DB}"/>
              </a:ext>
            </a:extLst>
          </p:cNvPr>
          <p:cNvGrpSpPr/>
          <p:nvPr/>
        </p:nvGrpSpPr>
        <p:grpSpPr>
          <a:xfrm>
            <a:off x="8587221" y="3855420"/>
            <a:ext cx="550909" cy="409918"/>
            <a:chOff x="6622159" y="4227726"/>
            <a:chExt cx="550909" cy="409918"/>
          </a:xfrm>
        </p:grpSpPr>
        <p:sp>
          <p:nvSpPr>
            <p:cNvPr id="189" name="Oval 188">
              <a:extLst>
                <a:ext uri="{FF2B5EF4-FFF2-40B4-BE49-F238E27FC236}">
                  <a16:creationId xmlns:a16="http://schemas.microsoft.com/office/drawing/2014/main" id="{B331995F-C408-4C68-B96A-C250F7075A12}"/>
                </a:ext>
              </a:extLst>
            </p:cNvPr>
            <p:cNvSpPr/>
            <p:nvPr/>
          </p:nvSpPr>
          <p:spPr>
            <a:xfrm>
              <a:off x="6686527" y="4227726"/>
              <a:ext cx="424658" cy="409918"/>
            </a:xfrm>
            <a:prstGeom prst="ellipse">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90" name="TextBox 189">
              <a:extLst>
                <a:ext uri="{FF2B5EF4-FFF2-40B4-BE49-F238E27FC236}">
                  <a16:creationId xmlns:a16="http://schemas.microsoft.com/office/drawing/2014/main" id="{D5388C7D-86CF-4E7C-A647-A85B0DB9CE60}"/>
                </a:ext>
              </a:extLst>
            </p:cNvPr>
            <p:cNvSpPr txBox="1"/>
            <p:nvPr/>
          </p:nvSpPr>
          <p:spPr>
            <a:xfrm>
              <a:off x="6622159" y="4232630"/>
              <a:ext cx="550909" cy="400110"/>
            </a:xfrm>
            <a:prstGeom prst="rect">
              <a:avLst/>
            </a:prstGeom>
            <a:noFill/>
          </p:spPr>
          <p:txBody>
            <a:bodyPr wrap="square" rtlCol="0">
              <a:spAutoFit/>
            </a:bodyPr>
            <a:lstStyle/>
            <a:p>
              <a:pPr algn="ctr"/>
              <a:r>
                <a:rPr lang="pl-PL" sz="1000" dirty="0">
                  <a:solidFill>
                    <a:schemeClr val="bg1"/>
                  </a:solidFill>
                </a:rPr>
                <a:t>CH</a:t>
              </a:r>
            </a:p>
            <a:p>
              <a:pPr algn="ctr"/>
              <a:r>
                <a:rPr lang="pl-PL" sz="1000" dirty="0">
                  <a:solidFill>
                    <a:schemeClr val="bg1"/>
                  </a:solidFill>
                </a:rPr>
                <a:t>xx</a:t>
              </a:r>
            </a:p>
          </p:txBody>
        </p:sp>
      </p:grpSp>
      <p:sp>
        <p:nvSpPr>
          <p:cNvPr id="192" name="TextBox 191">
            <a:extLst>
              <a:ext uri="{FF2B5EF4-FFF2-40B4-BE49-F238E27FC236}">
                <a16:creationId xmlns:a16="http://schemas.microsoft.com/office/drawing/2014/main" id="{A3E5AE33-E994-45CE-B87D-A33A1F33C010}"/>
              </a:ext>
            </a:extLst>
          </p:cNvPr>
          <p:cNvSpPr txBox="1"/>
          <p:nvPr/>
        </p:nvSpPr>
        <p:spPr>
          <a:xfrm>
            <a:off x="9230531" y="2338348"/>
            <a:ext cx="550909" cy="369332"/>
          </a:xfrm>
          <a:prstGeom prst="rect">
            <a:avLst/>
          </a:prstGeom>
          <a:noFill/>
        </p:spPr>
        <p:txBody>
          <a:bodyPr wrap="square" rtlCol="0">
            <a:spAutoFit/>
          </a:bodyPr>
          <a:lstStyle/>
          <a:p>
            <a:pPr algn="ctr"/>
            <a:r>
              <a:rPr lang="pl-PL" sz="900" dirty="0">
                <a:solidFill>
                  <a:schemeClr val="bg1"/>
                </a:solidFill>
              </a:rPr>
              <a:t>SE</a:t>
            </a:r>
          </a:p>
          <a:p>
            <a:pPr algn="ctr"/>
            <a:r>
              <a:rPr lang="pl-PL" sz="900" dirty="0">
                <a:solidFill>
                  <a:schemeClr val="bg1"/>
                </a:solidFill>
              </a:rPr>
              <a:t>xx</a:t>
            </a:r>
          </a:p>
        </p:txBody>
      </p:sp>
      <p:grpSp>
        <p:nvGrpSpPr>
          <p:cNvPr id="193" name="Group 192">
            <a:extLst>
              <a:ext uri="{FF2B5EF4-FFF2-40B4-BE49-F238E27FC236}">
                <a16:creationId xmlns:a16="http://schemas.microsoft.com/office/drawing/2014/main" id="{F84BE17D-F85F-48B6-83D6-D48136F6033F}"/>
              </a:ext>
            </a:extLst>
          </p:cNvPr>
          <p:cNvGrpSpPr/>
          <p:nvPr/>
        </p:nvGrpSpPr>
        <p:grpSpPr>
          <a:xfrm>
            <a:off x="10225816" y="1725256"/>
            <a:ext cx="550909" cy="369332"/>
            <a:chOff x="8679622" y="1851350"/>
            <a:chExt cx="550909" cy="369332"/>
          </a:xfrm>
        </p:grpSpPr>
        <p:sp>
          <p:nvSpPr>
            <p:cNvPr id="194" name="Oval 193">
              <a:extLst>
                <a:ext uri="{FF2B5EF4-FFF2-40B4-BE49-F238E27FC236}">
                  <a16:creationId xmlns:a16="http://schemas.microsoft.com/office/drawing/2014/main" id="{C7695A53-E540-43B0-A26D-7681D321E757}"/>
                </a:ext>
              </a:extLst>
            </p:cNvPr>
            <p:cNvSpPr/>
            <p:nvPr/>
          </p:nvSpPr>
          <p:spPr>
            <a:xfrm>
              <a:off x="8800738" y="1881686"/>
              <a:ext cx="312259" cy="298746"/>
            </a:xfrm>
            <a:prstGeom prst="ellipse">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95" name="TextBox 194">
              <a:extLst>
                <a:ext uri="{FF2B5EF4-FFF2-40B4-BE49-F238E27FC236}">
                  <a16:creationId xmlns:a16="http://schemas.microsoft.com/office/drawing/2014/main" id="{D119D490-86B9-47C6-9266-F0C018B292B8}"/>
                </a:ext>
              </a:extLst>
            </p:cNvPr>
            <p:cNvSpPr txBox="1"/>
            <p:nvPr/>
          </p:nvSpPr>
          <p:spPr>
            <a:xfrm>
              <a:off x="8679622" y="1851350"/>
              <a:ext cx="550909" cy="369332"/>
            </a:xfrm>
            <a:prstGeom prst="rect">
              <a:avLst/>
            </a:prstGeom>
            <a:noFill/>
          </p:spPr>
          <p:txBody>
            <a:bodyPr wrap="square" rtlCol="0">
              <a:spAutoFit/>
            </a:bodyPr>
            <a:lstStyle/>
            <a:p>
              <a:pPr algn="ctr"/>
              <a:r>
                <a:rPr lang="pl-PL" sz="900" dirty="0">
                  <a:solidFill>
                    <a:schemeClr val="bg1"/>
                  </a:solidFill>
                </a:rPr>
                <a:t>FI</a:t>
              </a:r>
            </a:p>
            <a:p>
              <a:pPr algn="ctr"/>
              <a:r>
                <a:rPr lang="pl-PL" sz="900" dirty="0">
                  <a:solidFill>
                    <a:schemeClr val="bg1"/>
                  </a:solidFill>
                </a:rPr>
                <a:t>xx</a:t>
              </a:r>
            </a:p>
          </p:txBody>
        </p:sp>
      </p:grpSp>
      <p:grpSp>
        <p:nvGrpSpPr>
          <p:cNvPr id="196" name="Group 195">
            <a:extLst>
              <a:ext uri="{FF2B5EF4-FFF2-40B4-BE49-F238E27FC236}">
                <a16:creationId xmlns:a16="http://schemas.microsoft.com/office/drawing/2014/main" id="{CCEC6D38-6600-49E4-A883-0DAC8477D06A}"/>
              </a:ext>
            </a:extLst>
          </p:cNvPr>
          <p:cNvGrpSpPr/>
          <p:nvPr/>
        </p:nvGrpSpPr>
        <p:grpSpPr>
          <a:xfrm>
            <a:off x="6971467" y="2959591"/>
            <a:ext cx="550909" cy="369332"/>
            <a:chOff x="8679622" y="1851350"/>
            <a:chExt cx="550909" cy="369332"/>
          </a:xfrm>
        </p:grpSpPr>
        <p:sp>
          <p:nvSpPr>
            <p:cNvPr id="197" name="Oval 196">
              <a:extLst>
                <a:ext uri="{FF2B5EF4-FFF2-40B4-BE49-F238E27FC236}">
                  <a16:creationId xmlns:a16="http://schemas.microsoft.com/office/drawing/2014/main" id="{A10AECF8-B83D-4A19-B384-BF0460FDA0B3}"/>
                </a:ext>
              </a:extLst>
            </p:cNvPr>
            <p:cNvSpPr/>
            <p:nvPr/>
          </p:nvSpPr>
          <p:spPr>
            <a:xfrm>
              <a:off x="8800738" y="1881686"/>
              <a:ext cx="312259" cy="298746"/>
            </a:xfrm>
            <a:prstGeom prst="ellipse">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98" name="TextBox 197">
              <a:extLst>
                <a:ext uri="{FF2B5EF4-FFF2-40B4-BE49-F238E27FC236}">
                  <a16:creationId xmlns:a16="http://schemas.microsoft.com/office/drawing/2014/main" id="{4FC4CBCD-CCDE-431B-83DE-7DBF4D558A58}"/>
                </a:ext>
              </a:extLst>
            </p:cNvPr>
            <p:cNvSpPr txBox="1"/>
            <p:nvPr/>
          </p:nvSpPr>
          <p:spPr>
            <a:xfrm>
              <a:off x="8679622" y="1851350"/>
              <a:ext cx="550909" cy="369332"/>
            </a:xfrm>
            <a:prstGeom prst="rect">
              <a:avLst/>
            </a:prstGeom>
            <a:noFill/>
          </p:spPr>
          <p:txBody>
            <a:bodyPr wrap="square" rtlCol="0">
              <a:spAutoFit/>
            </a:bodyPr>
            <a:lstStyle/>
            <a:p>
              <a:pPr algn="ctr"/>
              <a:r>
                <a:rPr lang="pl-PL" sz="900" dirty="0">
                  <a:solidFill>
                    <a:schemeClr val="bg1"/>
                  </a:solidFill>
                </a:rPr>
                <a:t>IE</a:t>
              </a:r>
            </a:p>
            <a:p>
              <a:pPr algn="ctr"/>
              <a:r>
                <a:rPr lang="pl-PL" sz="900" dirty="0">
                  <a:solidFill>
                    <a:schemeClr val="bg1"/>
                  </a:solidFill>
                </a:rPr>
                <a:t>xx</a:t>
              </a:r>
            </a:p>
          </p:txBody>
        </p:sp>
      </p:grpSp>
      <p:grpSp>
        <p:nvGrpSpPr>
          <p:cNvPr id="199" name="Group 198">
            <a:extLst>
              <a:ext uri="{FF2B5EF4-FFF2-40B4-BE49-F238E27FC236}">
                <a16:creationId xmlns:a16="http://schemas.microsoft.com/office/drawing/2014/main" id="{D7A42D2E-42CF-4331-A10A-93C696C8047B}"/>
              </a:ext>
            </a:extLst>
          </p:cNvPr>
          <p:cNvGrpSpPr/>
          <p:nvPr/>
        </p:nvGrpSpPr>
        <p:grpSpPr>
          <a:xfrm>
            <a:off x="10531334" y="4181208"/>
            <a:ext cx="550909" cy="369332"/>
            <a:chOff x="8679622" y="1851350"/>
            <a:chExt cx="550909" cy="369332"/>
          </a:xfrm>
        </p:grpSpPr>
        <p:sp>
          <p:nvSpPr>
            <p:cNvPr id="200" name="Oval 199">
              <a:extLst>
                <a:ext uri="{FF2B5EF4-FFF2-40B4-BE49-F238E27FC236}">
                  <a16:creationId xmlns:a16="http://schemas.microsoft.com/office/drawing/2014/main" id="{BF706A35-5AB2-4228-805E-CC62E42D2F07}"/>
                </a:ext>
              </a:extLst>
            </p:cNvPr>
            <p:cNvSpPr/>
            <p:nvPr/>
          </p:nvSpPr>
          <p:spPr>
            <a:xfrm>
              <a:off x="8800738" y="1881686"/>
              <a:ext cx="312259" cy="298746"/>
            </a:xfrm>
            <a:prstGeom prst="ellipse">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01" name="TextBox 200">
              <a:extLst>
                <a:ext uri="{FF2B5EF4-FFF2-40B4-BE49-F238E27FC236}">
                  <a16:creationId xmlns:a16="http://schemas.microsoft.com/office/drawing/2014/main" id="{9A3360A0-0B97-4E50-90F5-D1F31DFDF25A}"/>
                </a:ext>
              </a:extLst>
            </p:cNvPr>
            <p:cNvSpPr txBox="1"/>
            <p:nvPr/>
          </p:nvSpPr>
          <p:spPr>
            <a:xfrm>
              <a:off x="8679622" y="1851350"/>
              <a:ext cx="550909" cy="369332"/>
            </a:xfrm>
            <a:prstGeom prst="rect">
              <a:avLst/>
            </a:prstGeom>
            <a:noFill/>
          </p:spPr>
          <p:txBody>
            <a:bodyPr wrap="square" rtlCol="0">
              <a:spAutoFit/>
            </a:bodyPr>
            <a:lstStyle/>
            <a:p>
              <a:pPr algn="ctr"/>
              <a:r>
                <a:rPr lang="pl-PL" sz="900" dirty="0">
                  <a:solidFill>
                    <a:schemeClr val="bg1"/>
                  </a:solidFill>
                </a:rPr>
                <a:t>RO</a:t>
              </a:r>
            </a:p>
            <a:p>
              <a:pPr algn="ctr"/>
              <a:r>
                <a:rPr lang="pl-PL" sz="900" dirty="0">
                  <a:solidFill>
                    <a:schemeClr val="bg1"/>
                  </a:solidFill>
                </a:rPr>
                <a:t>xx</a:t>
              </a:r>
            </a:p>
          </p:txBody>
        </p:sp>
      </p:grpSp>
      <p:grpSp>
        <p:nvGrpSpPr>
          <p:cNvPr id="203" name="Group 202">
            <a:extLst>
              <a:ext uri="{FF2B5EF4-FFF2-40B4-BE49-F238E27FC236}">
                <a16:creationId xmlns:a16="http://schemas.microsoft.com/office/drawing/2014/main" id="{CE4D5E6F-B33A-4735-9FAE-63864A3F1E1D}"/>
              </a:ext>
            </a:extLst>
          </p:cNvPr>
          <p:cNvGrpSpPr/>
          <p:nvPr/>
        </p:nvGrpSpPr>
        <p:grpSpPr>
          <a:xfrm>
            <a:off x="10382432" y="5067309"/>
            <a:ext cx="550909" cy="369332"/>
            <a:chOff x="8679622" y="1851350"/>
            <a:chExt cx="550909" cy="369332"/>
          </a:xfrm>
        </p:grpSpPr>
        <p:sp>
          <p:nvSpPr>
            <p:cNvPr id="204" name="Oval 203">
              <a:extLst>
                <a:ext uri="{FF2B5EF4-FFF2-40B4-BE49-F238E27FC236}">
                  <a16:creationId xmlns:a16="http://schemas.microsoft.com/office/drawing/2014/main" id="{0A12FEEE-E02D-43B2-BAB5-75FCBFA4CB09}"/>
                </a:ext>
              </a:extLst>
            </p:cNvPr>
            <p:cNvSpPr/>
            <p:nvPr/>
          </p:nvSpPr>
          <p:spPr>
            <a:xfrm>
              <a:off x="8800738" y="1881686"/>
              <a:ext cx="312259" cy="298746"/>
            </a:xfrm>
            <a:prstGeom prst="ellipse">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05" name="TextBox 204">
              <a:extLst>
                <a:ext uri="{FF2B5EF4-FFF2-40B4-BE49-F238E27FC236}">
                  <a16:creationId xmlns:a16="http://schemas.microsoft.com/office/drawing/2014/main" id="{6B5D4CD9-9DCB-4941-A650-B24D997B5C90}"/>
                </a:ext>
              </a:extLst>
            </p:cNvPr>
            <p:cNvSpPr txBox="1"/>
            <p:nvPr/>
          </p:nvSpPr>
          <p:spPr>
            <a:xfrm>
              <a:off x="8679622" y="1851350"/>
              <a:ext cx="550909" cy="369332"/>
            </a:xfrm>
            <a:prstGeom prst="rect">
              <a:avLst/>
            </a:prstGeom>
            <a:noFill/>
          </p:spPr>
          <p:txBody>
            <a:bodyPr wrap="square" rtlCol="0">
              <a:spAutoFit/>
            </a:bodyPr>
            <a:lstStyle/>
            <a:p>
              <a:pPr algn="ctr"/>
              <a:r>
                <a:rPr lang="pl-PL" sz="900" dirty="0">
                  <a:solidFill>
                    <a:schemeClr val="bg1"/>
                  </a:solidFill>
                </a:rPr>
                <a:t>GR</a:t>
              </a:r>
            </a:p>
            <a:p>
              <a:pPr algn="ctr"/>
              <a:r>
                <a:rPr lang="pl-PL" sz="900" dirty="0">
                  <a:solidFill>
                    <a:schemeClr val="bg1"/>
                  </a:solidFill>
                </a:rPr>
                <a:t>xx</a:t>
              </a:r>
            </a:p>
          </p:txBody>
        </p:sp>
      </p:grpSp>
      <p:grpSp>
        <p:nvGrpSpPr>
          <p:cNvPr id="206" name="Group 205">
            <a:extLst>
              <a:ext uri="{FF2B5EF4-FFF2-40B4-BE49-F238E27FC236}">
                <a16:creationId xmlns:a16="http://schemas.microsoft.com/office/drawing/2014/main" id="{0DEA4B24-BF92-4617-97DF-CD1AF7BA0973}"/>
              </a:ext>
            </a:extLst>
          </p:cNvPr>
          <p:cNvGrpSpPr/>
          <p:nvPr/>
        </p:nvGrpSpPr>
        <p:grpSpPr>
          <a:xfrm>
            <a:off x="9764214" y="4107670"/>
            <a:ext cx="550909" cy="369332"/>
            <a:chOff x="8679622" y="1851350"/>
            <a:chExt cx="550909" cy="369332"/>
          </a:xfrm>
        </p:grpSpPr>
        <p:sp>
          <p:nvSpPr>
            <p:cNvPr id="207" name="Oval 206">
              <a:extLst>
                <a:ext uri="{FF2B5EF4-FFF2-40B4-BE49-F238E27FC236}">
                  <a16:creationId xmlns:a16="http://schemas.microsoft.com/office/drawing/2014/main" id="{14A349C2-31CA-42B8-AD5A-1F66FB6815E4}"/>
                </a:ext>
              </a:extLst>
            </p:cNvPr>
            <p:cNvSpPr/>
            <p:nvPr/>
          </p:nvSpPr>
          <p:spPr>
            <a:xfrm>
              <a:off x="8800738" y="1881686"/>
              <a:ext cx="312259" cy="298746"/>
            </a:xfrm>
            <a:prstGeom prst="ellipse">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08" name="TextBox 207">
              <a:extLst>
                <a:ext uri="{FF2B5EF4-FFF2-40B4-BE49-F238E27FC236}">
                  <a16:creationId xmlns:a16="http://schemas.microsoft.com/office/drawing/2014/main" id="{A3915FE8-6751-488B-8A00-09C7315E37C3}"/>
                </a:ext>
              </a:extLst>
            </p:cNvPr>
            <p:cNvSpPr txBox="1"/>
            <p:nvPr/>
          </p:nvSpPr>
          <p:spPr>
            <a:xfrm>
              <a:off x="8679622" y="1851350"/>
              <a:ext cx="550909" cy="369332"/>
            </a:xfrm>
            <a:prstGeom prst="rect">
              <a:avLst/>
            </a:prstGeom>
            <a:noFill/>
          </p:spPr>
          <p:txBody>
            <a:bodyPr wrap="square" rtlCol="0">
              <a:spAutoFit/>
            </a:bodyPr>
            <a:lstStyle/>
            <a:p>
              <a:pPr algn="ctr"/>
              <a:r>
                <a:rPr lang="pl-PL" sz="900" dirty="0">
                  <a:solidFill>
                    <a:schemeClr val="bg1"/>
                  </a:solidFill>
                </a:rPr>
                <a:t>HR</a:t>
              </a:r>
            </a:p>
            <a:p>
              <a:pPr algn="ctr"/>
              <a:r>
                <a:rPr lang="pl-PL" sz="900" dirty="0">
                  <a:solidFill>
                    <a:schemeClr val="bg1"/>
                  </a:solidFill>
                </a:rPr>
                <a:t>xx</a:t>
              </a:r>
            </a:p>
          </p:txBody>
        </p:sp>
      </p:grpSp>
      <p:grpSp>
        <p:nvGrpSpPr>
          <p:cNvPr id="214" name="Group 213">
            <a:extLst>
              <a:ext uri="{FF2B5EF4-FFF2-40B4-BE49-F238E27FC236}">
                <a16:creationId xmlns:a16="http://schemas.microsoft.com/office/drawing/2014/main" id="{E4042801-88CB-4B92-B602-7A3C1C3C524B}"/>
              </a:ext>
            </a:extLst>
          </p:cNvPr>
          <p:cNvGrpSpPr/>
          <p:nvPr/>
        </p:nvGrpSpPr>
        <p:grpSpPr>
          <a:xfrm>
            <a:off x="9876952" y="3159994"/>
            <a:ext cx="550909" cy="434809"/>
            <a:chOff x="6566688" y="3833902"/>
            <a:chExt cx="550909" cy="434809"/>
          </a:xfrm>
        </p:grpSpPr>
        <p:sp>
          <p:nvSpPr>
            <p:cNvPr id="215" name="Oval 214">
              <a:extLst>
                <a:ext uri="{FF2B5EF4-FFF2-40B4-BE49-F238E27FC236}">
                  <a16:creationId xmlns:a16="http://schemas.microsoft.com/office/drawing/2014/main" id="{622F8245-D230-4621-ADF7-E0F51422654D}"/>
                </a:ext>
              </a:extLst>
            </p:cNvPr>
            <p:cNvSpPr/>
            <p:nvPr/>
          </p:nvSpPr>
          <p:spPr>
            <a:xfrm>
              <a:off x="6638944" y="3867651"/>
              <a:ext cx="426763" cy="401060"/>
            </a:xfrm>
            <a:prstGeom prst="ellipse">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6" name="TextBox 215">
              <a:extLst>
                <a:ext uri="{FF2B5EF4-FFF2-40B4-BE49-F238E27FC236}">
                  <a16:creationId xmlns:a16="http://schemas.microsoft.com/office/drawing/2014/main" id="{78B39605-0C76-4C85-B87D-A1F2DC2B8DCC}"/>
                </a:ext>
              </a:extLst>
            </p:cNvPr>
            <p:cNvSpPr txBox="1"/>
            <p:nvPr/>
          </p:nvSpPr>
          <p:spPr>
            <a:xfrm>
              <a:off x="6566688" y="3833902"/>
              <a:ext cx="550909" cy="430887"/>
            </a:xfrm>
            <a:prstGeom prst="rect">
              <a:avLst/>
            </a:prstGeom>
            <a:noFill/>
          </p:spPr>
          <p:txBody>
            <a:bodyPr wrap="square" rtlCol="0">
              <a:spAutoFit/>
            </a:bodyPr>
            <a:lstStyle/>
            <a:p>
              <a:pPr algn="ctr"/>
              <a:r>
                <a:rPr lang="pl-PL" sz="1100" dirty="0">
                  <a:solidFill>
                    <a:schemeClr val="bg1"/>
                  </a:solidFill>
                </a:rPr>
                <a:t>PL</a:t>
              </a:r>
            </a:p>
            <a:p>
              <a:pPr algn="ctr"/>
              <a:r>
                <a:rPr lang="pl-PL" sz="1100" dirty="0">
                  <a:solidFill>
                    <a:schemeClr val="bg1"/>
                  </a:solidFill>
                </a:rPr>
                <a:t>xx</a:t>
              </a:r>
            </a:p>
          </p:txBody>
        </p:sp>
      </p:grpSp>
      <p:sp>
        <p:nvSpPr>
          <p:cNvPr id="141" name="Rectangle 140">
            <a:extLst>
              <a:ext uri="{FF2B5EF4-FFF2-40B4-BE49-F238E27FC236}">
                <a16:creationId xmlns:a16="http://schemas.microsoft.com/office/drawing/2014/main" id="{B08C4598-B720-497D-989F-867A34563B8F}"/>
              </a:ext>
            </a:extLst>
          </p:cNvPr>
          <p:cNvSpPr/>
          <p:nvPr/>
        </p:nvSpPr>
        <p:spPr>
          <a:xfrm>
            <a:off x="-429768" y="640080"/>
            <a:ext cx="265176" cy="2468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2" name="Rectangle 141">
            <a:extLst>
              <a:ext uri="{FF2B5EF4-FFF2-40B4-BE49-F238E27FC236}">
                <a16:creationId xmlns:a16="http://schemas.microsoft.com/office/drawing/2014/main" id="{DCD9E06C-AD19-4740-BA3C-A375AC84DCD1}"/>
              </a:ext>
            </a:extLst>
          </p:cNvPr>
          <p:cNvSpPr/>
          <p:nvPr/>
        </p:nvSpPr>
        <p:spPr>
          <a:xfrm>
            <a:off x="-429768" y="985552"/>
            <a:ext cx="265176" cy="24688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87" name="TextBox 186">
            <a:extLst>
              <a:ext uri="{FF2B5EF4-FFF2-40B4-BE49-F238E27FC236}">
                <a16:creationId xmlns:a16="http://schemas.microsoft.com/office/drawing/2014/main" id="{0B471E0D-B10C-49EF-AE5C-5999B940DF87}"/>
              </a:ext>
            </a:extLst>
          </p:cNvPr>
          <p:cNvSpPr txBox="1"/>
          <p:nvPr/>
        </p:nvSpPr>
        <p:spPr>
          <a:xfrm>
            <a:off x="534760" y="618865"/>
            <a:ext cx="11003608"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The global market for </a:t>
            </a:r>
            <a:r>
              <a:rPr lang="pl-PL"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a:t>
            </a:r>
            <a:r>
              <a:rPr lang="en-US"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 services is constantly growing, both in terms of generated revenues and the number of entities operating on the market. </a:t>
            </a:r>
          </a:p>
        </p:txBody>
      </p:sp>
      <p:sp>
        <p:nvSpPr>
          <p:cNvPr id="2" name="Rectangle 1">
            <a:extLst>
              <a:ext uri="{FF2B5EF4-FFF2-40B4-BE49-F238E27FC236}">
                <a16:creationId xmlns:a16="http://schemas.microsoft.com/office/drawing/2014/main" id="{2B03C556-E50F-4F08-A5D3-22A3DBD466CB}"/>
              </a:ext>
            </a:extLst>
          </p:cNvPr>
          <p:cNvSpPr/>
          <p:nvPr/>
        </p:nvSpPr>
        <p:spPr>
          <a:xfrm>
            <a:off x="5054600" y="-1143000"/>
            <a:ext cx="8242300" cy="1127600"/>
          </a:xfrm>
          <a:prstGeom prst="rect">
            <a:avLst/>
          </a:prstGeom>
          <a:solidFill>
            <a:srgbClr val="E6E6E6"/>
          </a:solidFill>
          <a:ln>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Rectangle 146">
            <a:extLst>
              <a:ext uri="{FF2B5EF4-FFF2-40B4-BE49-F238E27FC236}">
                <a16:creationId xmlns:a16="http://schemas.microsoft.com/office/drawing/2014/main" id="{803E3F03-C621-4A5D-9569-877A1D904D0D}"/>
              </a:ext>
            </a:extLst>
          </p:cNvPr>
          <p:cNvSpPr/>
          <p:nvPr/>
        </p:nvSpPr>
        <p:spPr>
          <a:xfrm>
            <a:off x="12192000" y="-990601"/>
            <a:ext cx="1257300" cy="7288811"/>
          </a:xfrm>
          <a:prstGeom prst="rect">
            <a:avLst/>
          </a:prstGeom>
          <a:solidFill>
            <a:srgbClr val="E6E6E6"/>
          </a:solidFill>
          <a:ln>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4">
            <a:extLst>
              <a:ext uri="{FF2B5EF4-FFF2-40B4-BE49-F238E27FC236}">
                <a16:creationId xmlns:a16="http://schemas.microsoft.com/office/drawing/2014/main" id="{48D0D08F-F742-49B5-A9ED-D40F080D2648}"/>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8" name="Text Placeholder 8">
            <a:extLst>
              <a:ext uri="{FF2B5EF4-FFF2-40B4-BE49-F238E27FC236}">
                <a16:creationId xmlns:a16="http://schemas.microsoft.com/office/drawing/2014/main" id="{ED87A4AE-79DF-41EE-B91A-0507250C1E29}"/>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Calibri" panose="020F0502020204030204" pitchFamily="34" charset="0"/>
                <a:cs typeface="Calibri" panose="020F0502020204030204" pitchFamily="34" charset="0"/>
              </a:rPr>
              <a:t>MARKET OVERVIEW</a:t>
            </a:r>
          </a:p>
        </p:txBody>
      </p:sp>
    </p:spTree>
    <p:extLst>
      <p:ext uri="{BB962C8B-B14F-4D97-AF65-F5344CB8AC3E}">
        <p14:creationId xmlns:p14="http://schemas.microsoft.com/office/powerpoint/2010/main" val="359852423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8" name="Chart 317">
            <a:extLst>
              <a:ext uri="{FF2B5EF4-FFF2-40B4-BE49-F238E27FC236}">
                <a16:creationId xmlns:a16="http://schemas.microsoft.com/office/drawing/2014/main" id="{486EB6C4-4FE1-400C-A0DE-3C8EB9DA1E2E}"/>
              </a:ext>
            </a:extLst>
          </p:cNvPr>
          <p:cNvGraphicFramePr>
            <a:graphicFrameLocks/>
          </p:cNvGraphicFramePr>
          <p:nvPr>
            <p:extLst>
              <p:ext uri="{D42A27DB-BD31-4B8C-83A1-F6EECF244321}">
                <p14:modId xmlns:p14="http://schemas.microsoft.com/office/powerpoint/2010/main" val="1007628514"/>
              </p:ext>
            </p:extLst>
          </p:nvPr>
        </p:nvGraphicFramePr>
        <p:xfrm>
          <a:off x="341585" y="4310991"/>
          <a:ext cx="7224767" cy="1955448"/>
        </p:xfrm>
        <a:graphic>
          <a:graphicData uri="http://schemas.openxmlformats.org/drawingml/2006/chart">
            <c:chart xmlns:c="http://schemas.openxmlformats.org/drawingml/2006/chart" xmlns:r="http://schemas.openxmlformats.org/officeDocument/2006/relationships" r:id="rId3"/>
          </a:graphicData>
        </a:graphic>
      </p:graphicFrame>
      <p:grpSp>
        <p:nvGrpSpPr>
          <p:cNvPr id="50" name="Group 49">
            <a:extLst>
              <a:ext uri="{FF2B5EF4-FFF2-40B4-BE49-F238E27FC236}">
                <a16:creationId xmlns:a16="http://schemas.microsoft.com/office/drawing/2014/main" id="{1FCBC407-F2BB-429D-A594-E43B8C0F0DEE}"/>
              </a:ext>
            </a:extLst>
          </p:cNvPr>
          <p:cNvGrpSpPr/>
          <p:nvPr/>
        </p:nvGrpSpPr>
        <p:grpSpPr>
          <a:xfrm>
            <a:off x="1419225" y="4465187"/>
            <a:ext cx="5195888" cy="816669"/>
            <a:chOff x="1096667" y="3504252"/>
            <a:chExt cx="4618591" cy="566358"/>
          </a:xfrm>
        </p:grpSpPr>
        <p:cxnSp>
          <p:nvCxnSpPr>
            <p:cNvPr id="53" name="Straight Connector 52">
              <a:extLst>
                <a:ext uri="{FF2B5EF4-FFF2-40B4-BE49-F238E27FC236}">
                  <a16:creationId xmlns:a16="http://schemas.microsoft.com/office/drawing/2014/main" id="{38F9DDD0-A10A-48EC-9C75-DE2F6C23FA5A}"/>
                </a:ext>
              </a:extLst>
            </p:cNvPr>
            <p:cNvCxnSpPr>
              <a:cxnSpLocks/>
            </p:cNvCxnSpPr>
            <p:nvPr/>
          </p:nvCxnSpPr>
          <p:spPr>
            <a:xfrm flipV="1">
              <a:off x="1096667" y="3519674"/>
              <a:ext cx="0" cy="550936"/>
            </a:xfrm>
            <a:prstGeom prst="line">
              <a:avLst/>
            </a:prstGeom>
            <a:ln w="6350">
              <a:solidFill>
                <a:srgbClr val="A1C9E7"/>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92859540-9026-45B0-AC9F-88BD3DAEB3D5}"/>
                </a:ext>
              </a:extLst>
            </p:cNvPr>
            <p:cNvCxnSpPr>
              <a:cxnSpLocks/>
            </p:cNvCxnSpPr>
            <p:nvPr/>
          </p:nvCxnSpPr>
          <p:spPr>
            <a:xfrm flipH="1">
              <a:off x="1096668" y="3504252"/>
              <a:ext cx="4618590" cy="15422"/>
            </a:xfrm>
            <a:prstGeom prst="line">
              <a:avLst/>
            </a:prstGeom>
            <a:ln w="6350">
              <a:solidFill>
                <a:srgbClr val="A1C9E7"/>
              </a:solidFill>
              <a:headEnd type="triangle"/>
            </a:ln>
          </p:spPr>
          <p:style>
            <a:lnRef idx="1">
              <a:schemeClr val="accent1"/>
            </a:lnRef>
            <a:fillRef idx="0">
              <a:schemeClr val="accent1"/>
            </a:fillRef>
            <a:effectRef idx="0">
              <a:schemeClr val="accent1"/>
            </a:effectRef>
            <a:fontRef idx="minor">
              <a:schemeClr val="tx1"/>
            </a:fontRef>
          </p:style>
        </p:cxnSp>
      </p:grpSp>
      <p:sp>
        <p:nvSpPr>
          <p:cNvPr id="6" name="Rectangle: Rounded Corners 5">
            <a:extLst>
              <a:ext uri="{FF2B5EF4-FFF2-40B4-BE49-F238E27FC236}">
                <a16:creationId xmlns:a16="http://schemas.microsoft.com/office/drawing/2014/main" id="{C7DD5B09-9B34-4914-ADC6-01784A8D6EE4}"/>
              </a:ext>
            </a:extLst>
          </p:cNvPr>
          <p:cNvSpPr/>
          <p:nvPr/>
        </p:nvSpPr>
        <p:spPr>
          <a:xfrm>
            <a:off x="7887840" y="4177509"/>
            <a:ext cx="3845408" cy="2047178"/>
          </a:xfrm>
          <a:prstGeom prst="roundRect">
            <a:avLst>
              <a:gd name="adj" fmla="val 2083"/>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 name="Rectangle: Rounded Corners 1">
            <a:extLst>
              <a:ext uri="{FF2B5EF4-FFF2-40B4-BE49-F238E27FC236}">
                <a16:creationId xmlns:a16="http://schemas.microsoft.com/office/drawing/2014/main" id="{01A25E46-316C-4A66-97E7-B262CDFD40FA}"/>
              </a:ext>
            </a:extLst>
          </p:cNvPr>
          <p:cNvSpPr/>
          <p:nvPr/>
        </p:nvSpPr>
        <p:spPr>
          <a:xfrm>
            <a:off x="7887841" y="1705935"/>
            <a:ext cx="3810164" cy="2047178"/>
          </a:xfrm>
          <a:prstGeom prst="roundRect">
            <a:avLst>
              <a:gd name="adj" fmla="val 2083"/>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Rectangle 7">
            <a:extLst>
              <a:ext uri="{FF2B5EF4-FFF2-40B4-BE49-F238E27FC236}">
                <a16:creationId xmlns:a16="http://schemas.microsoft.com/office/drawing/2014/main" id="{8679040A-B9B8-4E0D-BA0E-3135093ADA75}"/>
              </a:ext>
            </a:extLst>
          </p:cNvPr>
          <p:cNvSpPr/>
          <p:nvPr/>
        </p:nvSpPr>
        <p:spPr>
          <a:xfrm>
            <a:off x="8010524" y="1945744"/>
            <a:ext cx="3581875" cy="1000274"/>
          </a:xfrm>
          <a:prstGeom prst="rect">
            <a:avLst/>
          </a:prstGeom>
        </p:spPr>
        <p:txBody>
          <a:bodyPr wrap="square">
            <a:spAutoFit/>
          </a:bodyPr>
          <a:lstStyle/>
          <a:p>
            <a:pPr marL="171450" lvl="1" indent="-171450" algn="just">
              <a:spcBef>
                <a:spcPts val="300"/>
              </a:spcBef>
              <a:buFont typeface="Arial" panose="020B0604020202020204" pitchFamily="34" charset="0"/>
              <a:buChar char="•"/>
            </a:pPr>
            <a:r>
              <a:rPr lang="en-US" sz="900" dirty="0">
                <a:solidFill>
                  <a:schemeClr val="tx1">
                    <a:lumMod val="85000"/>
                    <a:lumOff val="15000"/>
                  </a:schemeClr>
                </a:solidFill>
                <a:latin typeface="Calibri" panose="020F0502020204030204" pitchFamily="34" charset="0"/>
                <a:cs typeface="Calibri" panose="020F0502020204030204" pitchFamily="34" charset="0"/>
              </a:rPr>
              <a:t>Average Revenue Per User in all main markets shows a strong upward trend</a:t>
            </a:r>
            <a:endParaRPr lang="pl-PL" sz="900" dirty="0">
              <a:solidFill>
                <a:schemeClr val="tx1">
                  <a:lumMod val="85000"/>
                  <a:lumOff val="15000"/>
                </a:schemeClr>
              </a:solidFill>
              <a:latin typeface="Calibri" panose="020F0502020204030204" pitchFamily="34" charset="0"/>
              <a:cs typeface="Calibri" panose="020F0502020204030204" pitchFamily="34" charset="0"/>
            </a:endParaRPr>
          </a:p>
          <a:p>
            <a:pPr marL="171450" lvl="1" indent="-171450" algn="just">
              <a:spcBef>
                <a:spcPts val="300"/>
              </a:spcBef>
              <a:buFont typeface="Arial" panose="020B0604020202020204" pitchFamily="34" charset="0"/>
              <a:buChar char="•"/>
            </a:pPr>
            <a:r>
              <a:rPr lang="en-US" sz="900" dirty="0">
                <a:solidFill>
                  <a:schemeClr val="tx1">
                    <a:lumMod val="85000"/>
                    <a:lumOff val="15000"/>
                  </a:schemeClr>
                </a:solidFill>
                <a:latin typeface="Calibri" panose="020F0502020204030204" pitchFamily="34" charset="0"/>
                <a:cs typeface="Calibri" panose="020F0502020204030204" pitchFamily="34" charset="0"/>
              </a:rPr>
              <a:t>In </a:t>
            </a:r>
            <a:r>
              <a:rPr lang="pl-PL" sz="900" dirty="0">
                <a:solidFill>
                  <a:schemeClr val="tx1">
                    <a:lumMod val="85000"/>
                    <a:lumOff val="15000"/>
                  </a:schemeClr>
                </a:solidFill>
                <a:latin typeface="Calibri" panose="020F0502020204030204" pitchFamily="34" charset="0"/>
                <a:cs typeface="Calibri" panose="020F0502020204030204" pitchFamily="34" charset="0"/>
              </a:rPr>
              <a:t>Country 1</a:t>
            </a:r>
            <a:r>
              <a:rPr lang="en-US" sz="900" dirty="0">
                <a:solidFill>
                  <a:schemeClr val="tx1">
                    <a:lumMod val="85000"/>
                    <a:lumOff val="15000"/>
                  </a:schemeClr>
                </a:solidFill>
                <a:latin typeface="Calibri" panose="020F0502020204030204" pitchFamily="34" charset="0"/>
                <a:cs typeface="Calibri" panose="020F0502020204030204" pitchFamily="34" charset="0"/>
              </a:rPr>
              <a:t> ARPU has </a:t>
            </a:r>
            <a:r>
              <a:rPr lang="en-US" sz="900" dirty="0" err="1">
                <a:solidFill>
                  <a:schemeClr val="tx1">
                    <a:lumMod val="85000"/>
                    <a:lumOff val="15000"/>
                  </a:schemeClr>
                </a:solidFill>
                <a:latin typeface="Calibri" panose="020F0502020204030204" pitchFamily="34" charset="0"/>
                <a:cs typeface="Calibri" panose="020F0502020204030204" pitchFamily="34" charset="0"/>
              </a:rPr>
              <a:t>trippled</a:t>
            </a:r>
            <a:r>
              <a:rPr lang="en-US" sz="900" dirty="0">
                <a:solidFill>
                  <a:schemeClr val="tx1">
                    <a:lumMod val="85000"/>
                    <a:lumOff val="15000"/>
                  </a:schemeClr>
                </a:solidFill>
                <a:latin typeface="Calibri" panose="020F0502020204030204" pitchFamily="34" charset="0"/>
                <a:cs typeface="Calibri" panose="020F0502020204030204" pitchFamily="34" charset="0"/>
              </a:rPr>
              <a:t> in 20</a:t>
            </a:r>
            <a:r>
              <a:rPr lang="pl-PL" sz="900" dirty="0">
                <a:solidFill>
                  <a:schemeClr val="tx1">
                    <a:lumMod val="85000"/>
                    <a:lumOff val="15000"/>
                  </a:schemeClr>
                </a:solidFill>
                <a:latin typeface="Calibri" panose="020F0502020204030204" pitchFamily="34" charset="0"/>
                <a:cs typeface="Calibri" panose="020F0502020204030204" pitchFamily="34" charset="0"/>
              </a:rPr>
              <a:t>XX</a:t>
            </a:r>
            <a:r>
              <a:rPr lang="en-US" sz="900" dirty="0">
                <a:solidFill>
                  <a:schemeClr val="tx1">
                    <a:lumMod val="85000"/>
                    <a:lumOff val="15000"/>
                  </a:schemeClr>
                </a:solidFill>
                <a:latin typeface="Calibri" panose="020F0502020204030204" pitchFamily="34" charset="0"/>
                <a:cs typeface="Calibri" panose="020F0502020204030204" pitchFamily="34" charset="0"/>
              </a:rPr>
              <a:t>-20</a:t>
            </a:r>
            <a:r>
              <a:rPr lang="pl-PL" sz="900" dirty="0">
                <a:solidFill>
                  <a:schemeClr val="tx1">
                    <a:lumMod val="85000"/>
                    <a:lumOff val="15000"/>
                  </a:schemeClr>
                </a:solidFill>
                <a:latin typeface="Calibri" panose="020F0502020204030204" pitchFamily="34" charset="0"/>
                <a:cs typeface="Calibri" panose="020F0502020204030204" pitchFamily="34" charset="0"/>
              </a:rPr>
              <a:t>XX</a:t>
            </a:r>
            <a:r>
              <a:rPr lang="en-US" sz="900" dirty="0">
                <a:solidFill>
                  <a:schemeClr val="tx1">
                    <a:lumMod val="85000"/>
                    <a:lumOff val="15000"/>
                  </a:schemeClr>
                </a:solidFill>
                <a:latin typeface="Calibri" panose="020F0502020204030204" pitchFamily="34" charset="0"/>
                <a:cs typeface="Calibri" panose="020F0502020204030204" pitchFamily="34" charset="0"/>
              </a:rPr>
              <a:t> from PLN </a:t>
            </a:r>
            <a:r>
              <a:rPr lang="pl-PL" sz="900" dirty="0">
                <a:solidFill>
                  <a:schemeClr val="tx1">
                    <a:lumMod val="85000"/>
                    <a:lumOff val="15000"/>
                  </a:schemeClr>
                </a:solidFill>
                <a:latin typeface="Calibri" panose="020F0502020204030204" pitchFamily="34" charset="0"/>
                <a:cs typeface="Calibri" panose="020F0502020204030204" pitchFamily="34" charset="0"/>
              </a:rPr>
              <a:t>xx</a:t>
            </a:r>
            <a:r>
              <a:rPr lang="en-US" sz="900" dirty="0">
                <a:solidFill>
                  <a:schemeClr val="tx1">
                    <a:lumMod val="85000"/>
                    <a:lumOff val="15000"/>
                  </a:schemeClr>
                </a:solidFill>
                <a:latin typeface="Calibri" panose="020F0502020204030204" pitchFamily="34" charset="0"/>
                <a:cs typeface="Calibri" panose="020F0502020204030204" pitchFamily="34" charset="0"/>
              </a:rPr>
              <a:t> up to PLN </a:t>
            </a:r>
            <a:r>
              <a:rPr lang="pl-PL" sz="900" dirty="0">
                <a:solidFill>
                  <a:schemeClr val="tx1">
                    <a:lumMod val="85000"/>
                    <a:lumOff val="15000"/>
                  </a:schemeClr>
                </a:solidFill>
                <a:latin typeface="Calibri" panose="020F0502020204030204" pitchFamily="34" charset="0"/>
                <a:cs typeface="Calibri" panose="020F0502020204030204" pitchFamily="34" charset="0"/>
              </a:rPr>
              <a:t>xx</a:t>
            </a:r>
            <a:r>
              <a:rPr lang="en-US" sz="900" dirty="0">
                <a:solidFill>
                  <a:schemeClr val="tx1">
                    <a:lumMod val="85000"/>
                    <a:lumOff val="15000"/>
                  </a:schemeClr>
                </a:solidFill>
                <a:latin typeface="Calibri" panose="020F0502020204030204" pitchFamily="34" charset="0"/>
                <a:cs typeface="Calibri" panose="020F0502020204030204" pitchFamily="34" charset="0"/>
              </a:rPr>
              <a:t>, with the average annual growth of </a:t>
            </a:r>
            <a:r>
              <a:rPr lang="pl-PL" sz="900" dirty="0">
                <a:solidFill>
                  <a:schemeClr val="tx1">
                    <a:lumMod val="85000"/>
                    <a:lumOff val="15000"/>
                  </a:schemeClr>
                </a:solidFill>
                <a:latin typeface="Calibri" panose="020F0502020204030204" pitchFamily="34" charset="0"/>
                <a:cs typeface="Calibri" panose="020F0502020204030204" pitchFamily="34" charset="0"/>
              </a:rPr>
              <a:t>xx</a:t>
            </a:r>
            <a:r>
              <a:rPr lang="en-US" sz="900" dirty="0">
                <a:solidFill>
                  <a:schemeClr val="tx1">
                    <a:lumMod val="85000"/>
                    <a:lumOff val="15000"/>
                  </a:schemeClr>
                </a:solidFill>
                <a:latin typeface="Calibri" panose="020F0502020204030204" pitchFamily="34" charset="0"/>
                <a:cs typeface="Calibri" panose="020F0502020204030204" pitchFamily="34" charset="0"/>
              </a:rPr>
              <a:t>%. </a:t>
            </a:r>
            <a:endParaRPr lang="pl-PL" sz="900" dirty="0">
              <a:solidFill>
                <a:schemeClr val="tx1">
                  <a:lumMod val="85000"/>
                  <a:lumOff val="15000"/>
                </a:schemeClr>
              </a:solidFill>
              <a:latin typeface="Calibri" panose="020F0502020204030204" pitchFamily="34" charset="0"/>
              <a:cs typeface="Calibri" panose="020F0502020204030204" pitchFamily="34" charset="0"/>
            </a:endParaRPr>
          </a:p>
          <a:p>
            <a:pPr marL="171450" lvl="1" indent="-171450" algn="just">
              <a:spcBef>
                <a:spcPts val="300"/>
              </a:spcBef>
              <a:buFont typeface="Arial" panose="020B0604020202020204" pitchFamily="34" charset="0"/>
              <a:buChar char="•"/>
            </a:pPr>
            <a:r>
              <a:rPr lang="en-US" sz="900" dirty="0">
                <a:solidFill>
                  <a:schemeClr val="tx1">
                    <a:lumMod val="85000"/>
                    <a:lumOff val="15000"/>
                  </a:schemeClr>
                </a:solidFill>
                <a:latin typeface="Calibri" panose="020F0502020204030204" pitchFamily="34" charset="0"/>
                <a:cs typeface="Calibri" panose="020F0502020204030204" pitchFamily="34" charset="0"/>
              </a:rPr>
              <a:t>In </a:t>
            </a:r>
            <a:r>
              <a:rPr lang="pl-PL" sz="900" dirty="0">
                <a:solidFill>
                  <a:schemeClr val="tx1">
                    <a:lumMod val="85000"/>
                    <a:lumOff val="15000"/>
                  </a:schemeClr>
                </a:solidFill>
                <a:latin typeface="Calibri" panose="020F0502020204030204" pitchFamily="34" charset="0"/>
                <a:cs typeface="Calibri" panose="020F0502020204030204" pitchFamily="34" charset="0"/>
              </a:rPr>
              <a:t>Country 2 </a:t>
            </a:r>
            <a:r>
              <a:rPr lang="en-US" sz="900" dirty="0">
                <a:solidFill>
                  <a:schemeClr val="tx1">
                    <a:lumMod val="85000"/>
                    <a:lumOff val="15000"/>
                  </a:schemeClr>
                </a:solidFill>
                <a:latin typeface="Calibri" panose="020F0502020204030204" pitchFamily="34" charset="0"/>
                <a:cs typeface="Calibri" panose="020F0502020204030204" pitchFamily="34" charset="0"/>
              </a:rPr>
              <a:t>ARPU has indicated </a:t>
            </a:r>
            <a:r>
              <a:rPr lang="pl-PL" sz="900" dirty="0">
                <a:solidFill>
                  <a:schemeClr val="tx1">
                    <a:lumMod val="85000"/>
                    <a:lumOff val="15000"/>
                  </a:schemeClr>
                </a:solidFill>
                <a:latin typeface="Calibri" panose="020F0502020204030204" pitchFamily="34" charset="0"/>
                <a:cs typeface="Calibri" panose="020F0502020204030204" pitchFamily="34" charset="0"/>
              </a:rPr>
              <a:t>xx</a:t>
            </a:r>
            <a:r>
              <a:rPr lang="en-US" sz="900" dirty="0">
                <a:solidFill>
                  <a:schemeClr val="tx1">
                    <a:lumMod val="85000"/>
                    <a:lumOff val="15000"/>
                  </a:schemeClr>
                </a:solidFill>
                <a:latin typeface="Calibri" panose="020F0502020204030204" pitchFamily="34" charset="0"/>
                <a:cs typeface="Calibri" panose="020F0502020204030204" pitchFamily="34" charset="0"/>
              </a:rPr>
              <a:t>% of CAGR in 20</a:t>
            </a:r>
            <a:r>
              <a:rPr lang="pl-PL" sz="900" dirty="0">
                <a:solidFill>
                  <a:schemeClr val="tx1">
                    <a:lumMod val="85000"/>
                    <a:lumOff val="15000"/>
                  </a:schemeClr>
                </a:solidFill>
                <a:latin typeface="Calibri" panose="020F0502020204030204" pitchFamily="34" charset="0"/>
                <a:cs typeface="Calibri" panose="020F0502020204030204" pitchFamily="34" charset="0"/>
              </a:rPr>
              <a:t>XX</a:t>
            </a:r>
            <a:r>
              <a:rPr lang="en-US" sz="900" dirty="0">
                <a:solidFill>
                  <a:schemeClr val="tx1">
                    <a:lumMod val="85000"/>
                    <a:lumOff val="15000"/>
                  </a:schemeClr>
                </a:solidFill>
                <a:latin typeface="Calibri" panose="020F0502020204030204" pitchFamily="34" charset="0"/>
                <a:cs typeface="Calibri" panose="020F0502020204030204" pitchFamily="34" charset="0"/>
              </a:rPr>
              <a:t>-20</a:t>
            </a:r>
            <a:r>
              <a:rPr lang="pl-PL" sz="900" dirty="0">
                <a:solidFill>
                  <a:schemeClr val="tx1">
                    <a:lumMod val="85000"/>
                    <a:lumOff val="15000"/>
                  </a:schemeClr>
                </a:solidFill>
                <a:latin typeface="Calibri" panose="020F0502020204030204" pitchFamily="34" charset="0"/>
                <a:cs typeface="Calibri" panose="020F0502020204030204" pitchFamily="34" charset="0"/>
              </a:rPr>
              <a:t>XX</a:t>
            </a:r>
            <a:r>
              <a:rPr lang="en-US" sz="900" dirty="0">
                <a:solidFill>
                  <a:schemeClr val="tx1">
                    <a:lumMod val="85000"/>
                    <a:lumOff val="15000"/>
                  </a:schemeClr>
                </a:solidFill>
                <a:latin typeface="Calibri" panose="020F0502020204030204" pitchFamily="34" charset="0"/>
                <a:cs typeface="Calibri" panose="020F0502020204030204" pitchFamily="34" charset="0"/>
              </a:rPr>
              <a:t>, and has grown from PLN </a:t>
            </a:r>
            <a:r>
              <a:rPr lang="pl-PL" sz="900" dirty="0">
                <a:solidFill>
                  <a:schemeClr val="tx1">
                    <a:lumMod val="85000"/>
                    <a:lumOff val="15000"/>
                  </a:schemeClr>
                </a:solidFill>
                <a:latin typeface="Calibri" panose="020F0502020204030204" pitchFamily="34" charset="0"/>
                <a:cs typeface="Calibri" panose="020F0502020204030204" pitchFamily="34" charset="0"/>
              </a:rPr>
              <a:t>xx</a:t>
            </a:r>
            <a:r>
              <a:rPr lang="en-US" sz="900" dirty="0">
                <a:solidFill>
                  <a:schemeClr val="tx1">
                    <a:lumMod val="85000"/>
                    <a:lumOff val="15000"/>
                  </a:schemeClr>
                </a:solidFill>
                <a:latin typeface="Calibri" panose="020F0502020204030204" pitchFamily="34" charset="0"/>
                <a:cs typeface="Calibri" panose="020F0502020204030204" pitchFamily="34" charset="0"/>
              </a:rPr>
              <a:t> in 2011 up to PLN </a:t>
            </a:r>
            <a:r>
              <a:rPr lang="pl-PL" sz="900" dirty="0">
                <a:solidFill>
                  <a:schemeClr val="tx1">
                    <a:lumMod val="85000"/>
                    <a:lumOff val="15000"/>
                  </a:schemeClr>
                </a:solidFill>
                <a:latin typeface="Calibri" panose="020F0502020204030204" pitchFamily="34" charset="0"/>
                <a:cs typeface="Calibri" panose="020F0502020204030204" pitchFamily="34" charset="0"/>
              </a:rPr>
              <a:t>xx</a:t>
            </a:r>
            <a:r>
              <a:rPr lang="en-US" sz="900" dirty="0">
                <a:solidFill>
                  <a:schemeClr val="tx1">
                    <a:lumMod val="85000"/>
                    <a:lumOff val="15000"/>
                  </a:schemeClr>
                </a:solidFill>
                <a:latin typeface="Calibri" panose="020F0502020204030204" pitchFamily="34" charset="0"/>
                <a:cs typeface="Calibri" panose="020F0502020204030204" pitchFamily="34" charset="0"/>
              </a:rPr>
              <a:t> in 20</a:t>
            </a:r>
            <a:r>
              <a:rPr lang="pl-PL" sz="900" dirty="0">
                <a:solidFill>
                  <a:schemeClr val="tx1">
                    <a:lumMod val="85000"/>
                    <a:lumOff val="15000"/>
                  </a:schemeClr>
                </a:solidFill>
                <a:latin typeface="Calibri" panose="020F0502020204030204" pitchFamily="34" charset="0"/>
                <a:cs typeface="Calibri" panose="020F0502020204030204" pitchFamily="34" charset="0"/>
              </a:rPr>
              <a:t>XX</a:t>
            </a:r>
            <a:r>
              <a:rPr lang="en-US" sz="900" dirty="0">
                <a:solidFill>
                  <a:schemeClr val="tx1">
                    <a:lumMod val="85000"/>
                    <a:lumOff val="15000"/>
                  </a:schemeClr>
                </a:solidFill>
                <a:latin typeface="Calibri" panose="020F0502020204030204" pitchFamily="34" charset="0"/>
                <a:cs typeface="Calibri" panose="020F0502020204030204" pitchFamily="34" charset="0"/>
              </a:rPr>
              <a:t>.  </a:t>
            </a:r>
          </a:p>
        </p:txBody>
      </p:sp>
      <p:sp>
        <p:nvSpPr>
          <p:cNvPr id="19" name="Rectangle: Rounded Corners 18">
            <a:extLst>
              <a:ext uri="{FF2B5EF4-FFF2-40B4-BE49-F238E27FC236}">
                <a16:creationId xmlns:a16="http://schemas.microsoft.com/office/drawing/2014/main" id="{BF833090-3D22-45F3-A8EA-AD5B5E4B48B7}"/>
              </a:ext>
            </a:extLst>
          </p:cNvPr>
          <p:cNvSpPr/>
          <p:nvPr/>
        </p:nvSpPr>
        <p:spPr>
          <a:xfrm>
            <a:off x="800423" y="4031059"/>
            <a:ext cx="6303813" cy="25998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dirty="0">
                <a:solidFill>
                  <a:schemeClr val="tx1"/>
                </a:solidFill>
              </a:rPr>
              <a:t>[</a:t>
            </a:r>
            <a:r>
              <a:rPr lang="pl-PL" sz="1000" dirty="0" err="1">
                <a:solidFill>
                  <a:schemeClr val="tx1"/>
                </a:solidFill>
              </a:rPr>
              <a:t>type</a:t>
            </a:r>
            <a:r>
              <a:rPr lang="pl-PL" sz="1000" dirty="0">
                <a:solidFill>
                  <a:schemeClr val="tx1"/>
                </a:solidFill>
              </a:rPr>
              <a:t> 1 </a:t>
            </a:r>
            <a:r>
              <a:rPr lang="pl-PL" sz="1000" dirty="0" err="1">
                <a:solidFill>
                  <a:schemeClr val="tx1"/>
                </a:solidFill>
              </a:rPr>
              <a:t>type</a:t>
            </a:r>
            <a:r>
              <a:rPr lang="pl-PL" sz="1000" dirty="0">
                <a:solidFill>
                  <a:schemeClr val="tx1"/>
                </a:solidFill>
              </a:rPr>
              <a:t> 2] in Poland (20XX-20XX)</a:t>
            </a:r>
            <a:endParaRPr lang="en-US" sz="1000" dirty="0">
              <a:solidFill>
                <a:schemeClr val="tx1"/>
              </a:solidFill>
            </a:endParaRPr>
          </a:p>
        </p:txBody>
      </p:sp>
      <p:cxnSp>
        <p:nvCxnSpPr>
          <p:cNvPr id="40" name="Straight Connector 39">
            <a:extLst>
              <a:ext uri="{FF2B5EF4-FFF2-40B4-BE49-F238E27FC236}">
                <a16:creationId xmlns:a16="http://schemas.microsoft.com/office/drawing/2014/main" id="{02AC70C7-A88A-4672-B04D-638DB0ED93FB}"/>
              </a:ext>
            </a:extLst>
          </p:cNvPr>
          <p:cNvCxnSpPr>
            <a:cxnSpLocks/>
          </p:cNvCxnSpPr>
          <p:nvPr/>
        </p:nvCxnSpPr>
        <p:spPr>
          <a:xfrm>
            <a:off x="8010525" y="1481205"/>
            <a:ext cx="3670088" cy="123"/>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48" name="TextBox 47">
            <a:extLst>
              <a:ext uri="{FF2B5EF4-FFF2-40B4-BE49-F238E27FC236}">
                <a16:creationId xmlns:a16="http://schemas.microsoft.com/office/drawing/2014/main" id="{D9A61E30-C4D2-4CF5-9675-A12FE105427B}"/>
              </a:ext>
            </a:extLst>
          </p:cNvPr>
          <p:cNvSpPr txBox="1"/>
          <p:nvPr/>
        </p:nvSpPr>
        <p:spPr>
          <a:xfrm>
            <a:off x="8010524" y="4402805"/>
            <a:ext cx="3538407" cy="1000274"/>
          </a:xfrm>
          <a:prstGeom prst="rect">
            <a:avLst/>
          </a:prstGeom>
          <a:noFill/>
        </p:spPr>
        <p:txBody>
          <a:bodyPr wrap="square" rtlCol="0">
            <a:spAutoFit/>
          </a:bodyPr>
          <a:lstStyle/>
          <a:p>
            <a:pPr marL="171450" lvl="1" indent="-171450" algn="just">
              <a:spcBef>
                <a:spcPts val="300"/>
              </a:spcBef>
              <a:buFont typeface="Arial" panose="020B0604020202020204" pitchFamily="34" charset="0"/>
              <a:buChar char="•"/>
            </a:pPr>
            <a:r>
              <a:rPr lang="en-US" sz="900" dirty="0">
                <a:solidFill>
                  <a:schemeClr val="tx1">
                    <a:lumMod val="85000"/>
                    <a:lumOff val="15000"/>
                  </a:schemeClr>
                </a:solidFill>
                <a:latin typeface="Calibri" panose="020F0502020204030204" pitchFamily="34" charset="0"/>
                <a:cs typeface="Calibri" panose="020F0502020204030204" pitchFamily="34" charset="0"/>
              </a:rPr>
              <a:t>Average Revenue Per User in all main markets shows a strong upward trend</a:t>
            </a:r>
            <a:endParaRPr lang="pl-PL" sz="900" dirty="0">
              <a:solidFill>
                <a:schemeClr val="tx1">
                  <a:lumMod val="85000"/>
                  <a:lumOff val="15000"/>
                </a:schemeClr>
              </a:solidFill>
              <a:latin typeface="Calibri" panose="020F0502020204030204" pitchFamily="34" charset="0"/>
              <a:cs typeface="Calibri" panose="020F0502020204030204" pitchFamily="34" charset="0"/>
            </a:endParaRPr>
          </a:p>
          <a:p>
            <a:pPr marL="171450" lvl="1" indent="-171450" algn="just">
              <a:spcBef>
                <a:spcPts val="300"/>
              </a:spcBef>
              <a:buFont typeface="Arial" panose="020B0604020202020204" pitchFamily="34" charset="0"/>
              <a:buChar char="•"/>
            </a:pPr>
            <a:r>
              <a:rPr lang="en-US" sz="900" dirty="0">
                <a:solidFill>
                  <a:schemeClr val="tx1">
                    <a:lumMod val="85000"/>
                    <a:lumOff val="15000"/>
                  </a:schemeClr>
                </a:solidFill>
                <a:latin typeface="Calibri" panose="020F0502020204030204" pitchFamily="34" charset="0"/>
                <a:cs typeface="Calibri" panose="020F0502020204030204" pitchFamily="34" charset="0"/>
              </a:rPr>
              <a:t>In </a:t>
            </a:r>
            <a:r>
              <a:rPr lang="pl-PL" sz="900" dirty="0">
                <a:solidFill>
                  <a:schemeClr val="tx1">
                    <a:lumMod val="85000"/>
                    <a:lumOff val="15000"/>
                  </a:schemeClr>
                </a:solidFill>
                <a:latin typeface="Calibri" panose="020F0502020204030204" pitchFamily="34" charset="0"/>
                <a:cs typeface="Calibri" panose="020F0502020204030204" pitchFamily="34" charset="0"/>
              </a:rPr>
              <a:t>Country 1</a:t>
            </a:r>
            <a:r>
              <a:rPr lang="en-US" sz="900" dirty="0">
                <a:solidFill>
                  <a:schemeClr val="tx1">
                    <a:lumMod val="85000"/>
                    <a:lumOff val="15000"/>
                  </a:schemeClr>
                </a:solidFill>
                <a:latin typeface="Calibri" panose="020F0502020204030204" pitchFamily="34" charset="0"/>
                <a:cs typeface="Calibri" panose="020F0502020204030204" pitchFamily="34" charset="0"/>
              </a:rPr>
              <a:t> ARPU has </a:t>
            </a:r>
            <a:r>
              <a:rPr lang="en-US" sz="900" dirty="0" err="1">
                <a:solidFill>
                  <a:schemeClr val="tx1">
                    <a:lumMod val="85000"/>
                    <a:lumOff val="15000"/>
                  </a:schemeClr>
                </a:solidFill>
                <a:latin typeface="Calibri" panose="020F0502020204030204" pitchFamily="34" charset="0"/>
                <a:cs typeface="Calibri" panose="020F0502020204030204" pitchFamily="34" charset="0"/>
              </a:rPr>
              <a:t>trippled</a:t>
            </a:r>
            <a:r>
              <a:rPr lang="en-US" sz="900" dirty="0">
                <a:solidFill>
                  <a:schemeClr val="tx1">
                    <a:lumMod val="85000"/>
                    <a:lumOff val="15000"/>
                  </a:schemeClr>
                </a:solidFill>
                <a:latin typeface="Calibri" panose="020F0502020204030204" pitchFamily="34" charset="0"/>
                <a:cs typeface="Calibri" panose="020F0502020204030204" pitchFamily="34" charset="0"/>
              </a:rPr>
              <a:t> in 20</a:t>
            </a:r>
            <a:r>
              <a:rPr lang="pl-PL" sz="900" dirty="0">
                <a:solidFill>
                  <a:schemeClr val="tx1">
                    <a:lumMod val="85000"/>
                    <a:lumOff val="15000"/>
                  </a:schemeClr>
                </a:solidFill>
                <a:latin typeface="Calibri" panose="020F0502020204030204" pitchFamily="34" charset="0"/>
                <a:cs typeface="Calibri" panose="020F0502020204030204" pitchFamily="34" charset="0"/>
              </a:rPr>
              <a:t>XX</a:t>
            </a:r>
            <a:r>
              <a:rPr lang="en-US" sz="900" dirty="0">
                <a:solidFill>
                  <a:schemeClr val="tx1">
                    <a:lumMod val="85000"/>
                    <a:lumOff val="15000"/>
                  </a:schemeClr>
                </a:solidFill>
                <a:latin typeface="Calibri" panose="020F0502020204030204" pitchFamily="34" charset="0"/>
                <a:cs typeface="Calibri" panose="020F0502020204030204" pitchFamily="34" charset="0"/>
              </a:rPr>
              <a:t>-20</a:t>
            </a:r>
            <a:r>
              <a:rPr lang="pl-PL" sz="900" dirty="0">
                <a:solidFill>
                  <a:schemeClr val="tx1">
                    <a:lumMod val="85000"/>
                    <a:lumOff val="15000"/>
                  </a:schemeClr>
                </a:solidFill>
                <a:latin typeface="Calibri" panose="020F0502020204030204" pitchFamily="34" charset="0"/>
                <a:cs typeface="Calibri" panose="020F0502020204030204" pitchFamily="34" charset="0"/>
              </a:rPr>
              <a:t>XX</a:t>
            </a:r>
            <a:r>
              <a:rPr lang="en-US" sz="900" dirty="0">
                <a:solidFill>
                  <a:schemeClr val="tx1">
                    <a:lumMod val="85000"/>
                    <a:lumOff val="15000"/>
                  </a:schemeClr>
                </a:solidFill>
                <a:latin typeface="Calibri" panose="020F0502020204030204" pitchFamily="34" charset="0"/>
                <a:cs typeface="Calibri" panose="020F0502020204030204" pitchFamily="34" charset="0"/>
              </a:rPr>
              <a:t> from PLN </a:t>
            </a:r>
            <a:r>
              <a:rPr lang="pl-PL" sz="900" dirty="0">
                <a:solidFill>
                  <a:schemeClr val="tx1">
                    <a:lumMod val="85000"/>
                    <a:lumOff val="15000"/>
                  </a:schemeClr>
                </a:solidFill>
                <a:latin typeface="Calibri" panose="020F0502020204030204" pitchFamily="34" charset="0"/>
                <a:cs typeface="Calibri" panose="020F0502020204030204" pitchFamily="34" charset="0"/>
              </a:rPr>
              <a:t>xx</a:t>
            </a:r>
            <a:r>
              <a:rPr lang="en-US" sz="900" dirty="0">
                <a:solidFill>
                  <a:schemeClr val="tx1">
                    <a:lumMod val="85000"/>
                    <a:lumOff val="15000"/>
                  </a:schemeClr>
                </a:solidFill>
                <a:latin typeface="Calibri" panose="020F0502020204030204" pitchFamily="34" charset="0"/>
                <a:cs typeface="Calibri" panose="020F0502020204030204" pitchFamily="34" charset="0"/>
              </a:rPr>
              <a:t> up to PLN </a:t>
            </a:r>
            <a:r>
              <a:rPr lang="pl-PL" sz="900" dirty="0">
                <a:solidFill>
                  <a:schemeClr val="tx1">
                    <a:lumMod val="85000"/>
                    <a:lumOff val="15000"/>
                  </a:schemeClr>
                </a:solidFill>
                <a:latin typeface="Calibri" panose="020F0502020204030204" pitchFamily="34" charset="0"/>
                <a:cs typeface="Calibri" panose="020F0502020204030204" pitchFamily="34" charset="0"/>
              </a:rPr>
              <a:t>xx</a:t>
            </a:r>
            <a:r>
              <a:rPr lang="en-US" sz="900" dirty="0">
                <a:solidFill>
                  <a:schemeClr val="tx1">
                    <a:lumMod val="85000"/>
                    <a:lumOff val="15000"/>
                  </a:schemeClr>
                </a:solidFill>
                <a:latin typeface="Calibri" panose="020F0502020204030204" pitchFamily="34" charset="0"/>
                <a:cs typeface="Calibri" panose="020F0502020204030204" pitchFamily="34" charset="0"/>
              </a:rPr>
              <a:t>, with the average annual growth of </a:t>
            </a:r>
            <a:r>
              <a:rPr lang="pl-PL" sz="900" dirty="0">
                <a:solidFill>
                  <a:schemeClr val="tx1">
                    <a:lumMod val="85000"/>
                    <a:lumOff val="15000"/>
                  </a:schemeClr>
                </a:solidFill>
                <a:latin typeface="Calibri" panose="020F0502020204030204" pitchFamily="34" charset="0"/>
                <a:cs typeface="Calibri" panose="020F0502020204030204" pitchFamily="34" charset="0"/>
              </a:rPr>
              <a:t>xx</a:t>
            </a:r>
            <a:r>
              <a:rPr lang="en-US" sz="900" dirty="0">
                <a:solidFill>
                  <a:schemeClr val="tx1">
                    <a:lumMod val="85000"/>
                    <a:lumOff val="15000"/>
                  </a:schemeClr>
                </a:solidFill>
                <a:latin typeface="Calibri" panose="020F0502020204030204" pitchFamily="34" charset="0"/>
                <a:cs typeface="Calibri" panose="020F0502020204030204" pitchFamily="34" charset="0"/>
              </a:rPr>
              <a:t>%. </a:t>
            </a:r>
            <a:endParaRPr lang="pl-PL" sz="900" dirty="0">
              <a:solidFill>
                <a:schemeClr val="tx1">
                  <a:lumMod val="85000"/>
                  <a:lumOff val="15000"/>
                </a:schemeClr>
              </a:solidFill>
              <a:latin typeface="Calibri" panose="020F0502020204030204" pitchFamily="34" charset="0"/>
              <a:cs typeface="Calibri" panose="020F0502020204030204" pitchFamily="34" charset="0"/>
            </a:endParaRPr>
          </a:p>
          <a:p>
            <a:pPr marL="171450" lvl="1" indent="-171450" algn="just">
              <a:spcBef>
                <a:spcPts val="300"/>
              </a:spcBef>
              <a:buFont typeface="Arial" panose="020B0604020202020204" pitchFamily="34" charset="0"/>
              <a:buChar char="•"/>
            </a:pPr>
            <a:r>
              <a:rPr lang="en-US" sz="900" dirty="0">
                <a:solidFill>
                  <a:schemeClr val="tx1">
                    <a:lumMod val="85000"/>
                    <a:lumOff val="15000"/>
                  </a:schemeClr>
                </a:solidFill>
                <a:latin typeface="Calibri" panose="020F0502020204030204" pitchFamily="34" charset="0"/>
                <a:cs typeface="Calibri" panose="020F0502020204030204" pitchFamily="34" charset="0"/>
              </a:rPr>
              <a:t>In </a:t>
            </a:r>
            <a:r>
              <a:rPr lang="pl-PL" sz="900" dirty="0">
                <a:solidFill>
                  <a:schemeClr val="tx1">
                    <a:lumMod val="85000"/>
                    <a:lumOff val="15000"/>
                  </a:schemeClr>
                </a:solidFill>
                <a:latin typeface="Calibri" panose="020F0502020204030204" pitchFamily="34" charset="0"/>
                <a:cs typeface="Calibri" panose="020F0502020204030204" pitchFamily="34" charset="0"/>
              </a:rPr>
              <a:t>Country 2 </a:t>
            </a:r>
            <a:r>
              <a:rPr lang="en-US" sz="900" dirty="0">
                <a:solidFill>
                  <a:schemeClr val="tx1">
                    <a:lumMod val="85000"/>
                    <a:lumOff val="15000"/>
                  </a:schemeClr>
                </a:solidFill>
                <a:latin typeface="Calibri" panose="020F0502020204030204" pitchFamily="34" charset="0"/>
                <a:cs typeface="Calibri" panose="020F0502020204030204" pitchFamily="34" charset="0"/>
              </a:rPr>
              <a:t>ARPU has indicated </a:t>
            </a:r>
            <a:r>
              <a:rPr lang="pl-PL" sz="900" dirty="0">
                <a:solidFill>
                  <a:schemeClr val="tx1">
                    <a:lumMod val="85000"/>
                    <a:lumOff val="15000"/>
                  </a:schemeClr>
                </a:solidFill>
                <a:latin typeface="Calibri" panose="020F0502020204030204" pitchFamily="34" charset="0"/>
                <a:cs typeface="Calibri" panose="020F0502020204030204" pitchFamily="34" charset="0"/>
              </a:rPr>
              <a:t>xx</a:t>
            </a:r>
            <a:r>
              <a:rPr lang="en-US" sz="900" dirty="0">
                <a:solidFill>
                  <a:schemeClr val="tx1">
                    <a:lumMod val="85000"/>
                    <a:lumOff val="15000"/>
                  </a:schemeClr>
                </a:solidFill>
                <a:latin typeface="Calibri" panose="020F0502020204030204" pitchFamily="34" charset="0"/>
                <a:cs typeface="Calibri" panose="020F0502020204030204" pitchFamily="34" charset="0"/>
              </a:rPr>
              <a:t>% of CAGR in 20</a:t>
            </a:r>
            <a:r>
              <a:rPr lang="pl-PL" sz="900" dirty="0">
                <a:solidFill>
                  <a:schemeClr val="tx1">
                    <a:lumMod val="85000"/>
                    <a:lumOff val="15000"/>
                  </a:schemeClr>
                </a:solidFill>
                <a:latin typeface="Calibri" panose="020F0502020204030204" pitchFamily="34" charset="0"/>
                <a:cs typeface="Calibri" panose="020F0502020204030204" pitchFamily="34" charset="0"/>
              </a:rPr>
              <a:t>XX</a:t>
            </a:r>
            <a:r>
              <a:rPr lang="en-US" sz="900" dirty="0">
                <a:solidFill>
                  <a:schemeClr val="tx1">
                    <a:lumMod val="85000"/>
                    <a:lumOff val="15000"/>
                  </a:schemeClr>
                </a:solidFill>
                <a:latin typeface="Calibri" panose="020F0502020204030204" pitchFamily="34" charset="0"/>
                <a:cs typeface="Calibri" panose="020F0502020204030204" pitchFamily="34" charset="0"/>
              </a:rPr>
              <a:t>-20</a:t>
            </a:r>
            <a:r>
              <a:rPr lang="pl-PL" sz="900" dirty="0">
                <a:solidFill>
                  <a:schemeClr val="tx1">
                    <a:lumMod val="85000"/>
                    <a:lumOff val="15000"/>
                  </a:schemeClr>
                </a:solidFill>
                <a:latin typeface="Calibri" panose="020F0502020204030204" pitchFamily="34" charset="0"/>
                <a:cs typeface="Calibri" panose="020F0502020204030204" pitchFamily="34" charset="0"/>
              </a:rPr>
              <a:t>XX</a:t>
            </a:r>
            <a:r>
              <a:rPr lang="en-US" sz="900" dirty="0">
                <a:solidFill>
                  <a:schemeClr val="tx1">
                    <a:lumMod val="85000"/>
                    <a:lumOff val="15000"/>
                  </a:schemeClr>
                </a:solidFill>
                <a:latin typeface="Calibri" panose="020F0502020204030204" pitchFamily="34" charset="0"/>
                <a:cs typeface="Calibri" panose="020F0502020204030204" pitchFamily="34" charset="0"/>
              </a:rPr>
              <a:t>, and has grown from PLN </a:t>
            </a:r>
            <a:r>
              <a:rPr lang="pl-PL" sz="900" dirty="0">
                <a:solidFill>
                  <a:schemeClr val="tx1">
                    <a:lumMod val="85000"/>
                    <a:lumOff val="15000"/>
                  </a:schemeClr>
                </a:solidFill>
                <a:latin typeface="Calibri" panose="020F0502020204030204" pitchFamily="34" charset="0"/>
                <a:cs typeface="Calibri" panose="020F0502020204030204" pitchFamily="34" charset="0"/>
              </a:rPr>
              <a:t>xx</a:t>
            </a:r>
            <a:r>
              <a:rPr lang="en-US" sz="900" dirty="0">
                <a:solidFill>
                  <a:schemeClr val="tx1">
                    <a:lumMod val="85000"/>
                    <a:lumOff val="15000"/>
                  </a:schemeClr>
                </a:solidFill>
                <a:latin typeface="Calibri" panose="020F0502020204030204" pitchFamily="34" charset="0"/>
                <a:cs typeface="Calibri" panose="020F0502020204030204" pitchFamily="34" charset="0"/>
              </a:rPr>
              <a:t> in 2011 up to PLN </a:t>
            </a:r>
            <a:r>
              <a:rPr lang="pl-PL" sz="900" dirty="0">
                <a:solidFill>
                  <a:schemeClr val="tx1">
                    <a:lumMod val="85000"/>
                    <a:lumOff val="15000"/>
                  </a:schemeClr>
                </a:solidFill>
                <a:latin typeface="Calibri" panose="020F0502020204030204" pitchFamily="34" charset="0"/>
                <a:cs typeface="Calibri" panose="020F0502020204030204" pitchFamily="34" charset="0"/>
              </a:rPr>
              <a:t>xx</a:t>
            </a:r>
            <a:r>
              <a:rPr lang="en-US" sz="900" dirty="0">
                <a:solidFill>
                  <a:schemeClr val="tx1">
                    <a:lumMod val="85000"/>
                    <a:lumOff val="15000"/>
                  </a:schemeClr>
                </a:solidFill>
                <a:latin typeface="Calibri" panose="020F0502020204030204" pitchFamily="34" charset="0"/>
                <a:cs typeface="Calibri" panose="020F0502020204030204" pitchFamily="34" charset="0"/>
              </a:rPr>
              <a:t> in 20</a:t>
            </a:r>
            <a:r>
              <a:rPr lang="pl-PL" sz="900" dirty="0">
                <a:solidFill>
                  <a:schemeClr val="tx1">
                    <a:lumMod val="85000"/>
                    <a:lumOff val="15000"/>
                  </a:schemeClr>
                </a:solidFill>
                <a:latin typeface="Calibri" panose="020F0502020204030204" pitchFamily="34" charset="0"/>
                <a:cs typeface="Calibri" panose="020F0502020204030204" pitchFamily="34" charset="0"/>
              </a:rPr>
              <a:t>XX</a:t>
            </a:r>
            <a:r>
              <a:rPr lang="en-US" sz="900" dirty="0">
                <a:solidFill>
                  <a:schemeClr val="tx1">
                    <a:lumMod val="85000"/>
                    <a:lumOff val="15000"/>
                  </a:schemeClr>
                </a:solidFill>
                <a:latin typeface="Calibri" panose="020F0502020204030204" pitchFamily="34" charset="0"/>
                <a:cs typeface="Calibri" panose="020F0502020204030204" pitchFamily="34" charset="0"/>
              </a:rPr>
              <a:t>.  </a:t>
            </a:r>
          </a:p>
        </p:txBody>
      </p:sp>
      <p:grpSp>
        <p:nvGrpSpPr>
          <p:cNvPr id="54" name="Group 53">
            <a:extLst>
              <a:ext uri="{FF2B5EF4-FFF2-40B4-BE49-F238E27FC236}">
                <a16:creationId xmlns:a16="http://schemas.microsoft.com/office/drawing/2014/main" id="{7C810767-FBEB-4C91-936C-05A33610119D}"/>
              </a:ext>
            </a:extLst>
          </p:cNvPr>
          <p:cNvGrpSpPr/>
          <p:nvPr/>
        </p:nvGrpSpPr>
        <p:grpSpPr>
          <a:xfrm>
            <a:off x="1594875" y="4373301"/>
            <a:ext cx="943666" cy="215444"/>
            <a:chOff x="6821156" y="4440210"/>
            <a:chExt cx="790398" cy="159130"/>
          </a:xfrm>
          <a:solidFill>
            <a:srgbClr val="A1C9E7"/>
          </a:solidFill>
        </p:grpSpPr>
        <p:sp>
          <p:nvSpPr>
            <p:cNvPr id="55" name="Rounded Rectangle 47">
              <a:extLst>
                <a:ext uri="{FF2B5EF4-FFF2-40B4-BE49-F238E27FC236}">
                  <a16:creationId xmlns:a16="http://schemas.microsoft.com/office/drawing/2014/main" id="{54ED2D0D-1B2C-4B1C-9C20-DFF1397F9720}"/>
                </a:ext>
              </a:extLst>
            </p:cNvPr>
            <p:cNvSpPr/>
            <p:nvPr/>
          </p:nvSpPr>
          <p:spPr>
            <a:xfrm>
              <a:off x="6871519" y="4472432"/>
              <a:ext cx="689671" cy="104143"/>
            </a:xfrm>
            <a:prstGeom prst="roundRect">
              <a:avLst>
                <a:gd name="adj" fmla="val 25195"/>
              </a:avLst>
            </a:prstGeom>
            <a:solidFill>
              <a:srgbClr val="A1C9E7"/>
            </a:solidFill>
            <a:ln w="12700" cmpd="sng">
              <a:noFill/>
            </a:ln>
          </p:spPr>
          <p:txBody>
            <a:bodyPr vert="horz" lIns="0" tIns="0" rIns="0" bIns="0" rtlCol="0" anchor="ctr">
              <a:noAutofit/>
            </a:bodyPr>
            <a:lstStyle/>
            <a:p>
              <a:pPr algn="ctr">
                <a:spcBef>
                  <a:spcPct val="0"/>
                </a:spcBef>
              </a:pPr>
              <a:endParaRPr lang="en-US" sz="800">
                <a:latin typeface="+mj-lt"/>
              </a:endParaRPr>
            </a:p>
          </p:txBody>
        </p:sp>
        <p:sp>
          <p:nvSpPr>
            <p:cNvPr id="56" name="Rectangle 55">
              <a:extLst>
                <a:ext uri="{FF2B5EF4-FFF2-40B4-BE49-F238E27FC236}">
                  <a16:creationId xmlns:a16="http://schemas.microsoft.com/office/drawing/2014/main" id="{2067B5F0-A15D-4B0A-ABAB-77BAAB2BF5DA}"/>
                </a:ext>
              </a:extLst>
            </p:cNvPr>
            <p:cNvSpPr/>
            <p:nvPr/>
          </p:nvSpPr>
          <p:spPr>
            <a:xfrm>
              <a:off x="6821156" y="4440210"/>
              <a:ext cx="790398" cy="159130"/>
            </a:xfrm>
            <a:prstGeom prst="rect">
              <a:avLst/>
            </a:prstGeom>
            <a:noFill/>
          </p:spPr>
          <p:txBody>
            <a:bodyPr wrap="square">
              <a:spAutoFit/>
            </a:bodyPr>
            <a:lstStyle/>
            <a:p>
              <a:r>
                <a:rPr lang="pl-PL" sz="800" dirty="0"/>
                <a:t>CAGR </a:t>
              </a:r>
              <a:r>
                <a:rPr lang="en-US" sz="800" dirty="0"/>
                <a:t>33</a:t>
              </a:r>
              <a:r>
                <a:rPr lang="pl-PL" sz="800" dirty="0"/>
                <a:t>.</a:t>
              </a:r>
              <a:r>
                <a:rPr lang="en-US" sz="800" dirty="0"/>
                <a:t>71%</a:t>
              </a:r>
              <a:endParaRPr lang="pl-PL" sz="800" dirty="0"/>
            </a:p>
          </p:txBody>
        </p:sp>
      </p:grpSp>
      <p:grpSp>
        <p:nvGrpSpPr>
          <p:cNvPr id="41" name="Group 40">
            <a:extLst>
              <a:ext uri="{FF2B5EF4-FFF2-40B4-BE49-F238E27FC236}">
                <a16:creationId xmlns:a16="http://schemas.microsoft.com/office/drawing/2014/main" id="{1CD17040-4384-424C-B46F-B8112B793A08}"/>
              </a:ext>
            </a:extLst>
          </p:cNvPr>
          <p:cNvGrpSpPr/>
          <p:nvPr/>
        </p:nvGrpSpPr>
        <p:grpSpPr>
          <a:xfrm>
            <a:off x="-1121204" y="19811"/>
            <a:ext cx="962703" cy="6401807"/>
            <a:chOff x="-1121204" y="19811"/>
            <a:chExt cx="962703" cy="6401807"/>
          </a:xfrm>
        </p:grpSpPr>
        <p:sp>
          <p:nvSpPr>
            <p:cNvPr id="42" name="Rectangle 41">
              <a:extLst>
                <a:ext uri="{FF2B5EF4-FFF2-40B4-BE49-F238E27FC236}">
                  <a16:creationId xmlns:a16="http://schemas.microsoft.com/office/drawing/2014/main" id="{344C4E1D-C603-49E3-89FC-C1DF04F6B7F3}"/>
                </a:ext>
              </a:extLst>
            </p:cNvPr>
            <p:cNvSpPr/>
            <p:nvPr/>
          </p:nvSpPr>
          <p:spPr>
            <a:xfrm>
              <a:off x="-423677" y="1643481"/>
              <a:ext cx="265176" cy="246888"/>
            </a:xfrm>
            <a:prstGeom prst="rect">
              <a:avLst/>
            </a:prstGeom>
            <a:solidFill>
              <a:srgbClr val="7FB7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3" name="Rectangle 42">
              <a:extLst>
                <a:ext uri="{FF2B5EF4-FFF2-40B4-BE49-F238E27FC236}">
                  <a16:creationId xmlns:a16="http://schemas.microsoft.com/office/drawing/2014/main" id="{46639E4B-A951-4CE9-BF43-E071097D96CF}"/>
                </a:ext>
              </a:extLst>
            </p:cNvPr>
            <p:cNvSpPr/>
            <p:nvPr/>
          </p:nvSpPr>
          <p:spPr>
            <a:xfrm>
              <a:off x="-423677" y="2614848"/>
              <a:ext cx="265176" cy="246888"/>
            </a:xfrm>
            <a:prstGeom prst="rect">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5" name="Rectangle 44">
              <a:extLst>
                <a:ext uri="{FF2B5EF4-FFF2-40B4-BE49-F238E27FC236}">
                  <a16:creationId xmlns:a16="http://schemas.microsoft.com/office/drawing/2014/main" id="{101F40BB-ECE3-4CF4-B504-79E0041C09A5}"/>
                </a:ext>
              </a:extLst>
            </p:cNvPr>
            <p:cNvSpPr/>
            <p:nvPr/>
          </p:nvSpPr>
          <p:spPr>
            <a:xfrm>
              <a:off x="-423677" y="5850949"/>
              <a:ext cx="265176" cy="246888"/>
            </a:xfrm>
            <a:prstGeom prst="rect">
              <a:avLst/>
            </a:prstGeom>
            <a:solidFill>
              <a:srgbClr val="371E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9" name="Rectangle 48">
              <a:extLst>
                <a:ext uri="{FF2B5EF4-FFF2-40B4-BE49-F238E27FC236}">
                  <a16:creationId xmlns:a16="http://schemas.microsoft.com/office/drawing/2014/main" id="{C29100BE-FD36-4977-B108-14CE0DA3F3A8}"/>
                </a:ext>
              </a:extLst>
            </p:cNvPr>
            <p:cNvSpPr/>
            <p:nvPr/>
          </p:nvSpPr>
          <p:spPr>
            <a:xfrm>
              <a:off x="-423677" y="5527160"/>
              <a:ext cx="265176" cy="246888"/>
            </a:xfrm>
            <a:prstGeom prst="rect">
              <a:avLst/>
            </a:prstGeom>
            <a:solidFill>
              <a:srgbClr val="4526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2" name="Rectangle 51">
              <a:extLst>
                <a:ext uri="{FF2B5EF4-FFF2-40B4-BE49-F238E27FC236}">
                  <a16:creationId xmlns:a16="http://schemas.microsoft.com/office/drawing/2014/main" id="{A88EE468-5121-415A-BD8F-A9A3BEAE81EE}"/>
                </a:ext>
              </a:extLst>
            </p:cNvPr>
            <p:cNvSpPr/>
            <p:nvPr/>
          </p:nvSpPr>
          <p:spPr>
            <a:xfrm>
              <a:off x="-423677" y="6174730"/>
              <a:ext cx="265176" cy="246888"/>
            </a:xfrm>
            <a:prstGeom prst="rect">
              <a:avLst/>
            </a:prstGeom>
            <a:solidFill>
              <a:srgbClr val="1C0F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7" name="Rectangle 56">
              <a:extLst>
                <a:ext uri="{FF2B5EF4-FFF2-40B4-BE49-F238E27FC236}">
                  <a16:creationId xmlns:a16="http://schemas.microsoft.com/office/drawing/2014/main" id="{48C0670B-073F-407A-9B60-764D871129D8}"/>
                </a:ext>
              </a:extLst>
            </p:cNvPr>
            <p:cNvSpPr/>
            <p:nvPr/>
          </p:nvSpPr>
          <p:spPr>
            <a:xfrm>
              <a:off x="-423677" y="4233793"/>
              <a:ext cx="265176" cy="246888"/>
            </a:xfrm>
            <a:prstGeom prst="rect">
              <a:avLst/>
            </a:prstGeom>
            <a:solidFill>
              <a:srgbClr val="ACFE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8" name="Rectangle 57">
              <a:extLst>
                <a:ext uri="{FF2B5EF4-FFF2-40B4-BE49-F238E27FC236}">
                  <a16:creationId xmlns:a16="http://schemas.microsoft.com/office/drawing/2014/main" id="{6FD438EE-5720-42BE-972F-D89D37A845F8}"/>
                </a:ext>
              </a:extLst>
            </p:cNvPr>
            <p:cNvSpPr/>
            <p:nvPr/>
          </p:nvSpPr>
          <p:spPr>
            <a:xfrm>
              <a:off x="-423677" y="4557582"/>
              <a:ext cx="265176" cy="245099"/>
            </a:xfrm>
            <a:prstGeom prst="rect">
              <a:avLst/>
            </a:prstGeom>
            <a:solidFill>
              <a:srgbClr val="67FD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9" name="Rectangle 58">
              <a:extLst>
                <a:ext uri="{FF2B5EF4-FFF2-40B4-BE49-F238E27FC236}">
                  <a16:creationId xmlns:a16="http://schemas.microsoft.com/office/drawing/2014/main" id="{4BF4C4AC-5BE8-4692-BFA8-37284CCAB7F7}"/>
                </a:ext>
              </a:extLst>
            </p:cNvPr>
            <p:cNvSpPr/>
            <p:nvPr/>
          </p:nvSpPr>
          <p:spPr>
            <a:xfrm>
              <a:off x="-423677" y="3910004"/>
              <a:ext cx="265176" cy="246888"/>
            </a:xfrm>
            <a:prstGeom prst="rect">
              <a:avLst/>
            </a:prstGeom>
            <a:solidFill>
              <a:srgbClr val="B8FE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0" name="Rectangle 59">
              <a:extLst>
                <a:ext uri="{FF2B5EF4-FFF2-40B4-BE49-F238E27FC236}">
                  <a16:creationId xmlns:a16="http://schemas.microsoft.com/office/drawing/2014/main" id="{4DE18DD2-1479-4AC0-92D8-BE9676FCA682}"/>
                </a:ext>
              </a:extLst>
            </p:cNvPr>
            <p:cNvSpPr/>
            <p:nvPr/>
          </p:nvSpPr>
          <p:spPr>
            <a:xfrm>
              <a:off x="-423677" y="24536"/>
              <a:ext cx="265176" cy="246888"/>
            </a:xfrm>
            <a:prstGeom prst="rect">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1" name="Rectangle 60">
              <a:extLst>
                <a:ext uri="{FF2B5EF4-FFF2-40B4-BE49-F238E27FC236}">
                  <a16:creationId xmlns:a16="http://schemas.microsoft.com/office/drawing/2014/main" id="{D68324BA-6CE0-4ABE-AB5D-D22F6EDE9BAF}"/>
                </a:ext>
              </a:extLst>
            </p:cNvPr>
            <p:cNvSpPr/>
            <p:nvPr/>
          </p:nvSpPr>
          <p:spPr>
            <a:xfrm>
              <a:off x="-423677" y="3586215"/>
              <a:ext cx="265176" cy="246888"/>
            </a:xfrm>
            <a:prstGeom prst="rect">
              <a:avLst/>
            </a:prstGeom>
            <a:solidFill>
              <a:srgbClr val="D5FA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2" name="Rectangle 61">
              <a:extLst>
                <a:ext uri="{FF2B5EF4-FFF2-40B4-BE49-F238E27FC236}">
                  <a16:creationId xmlns:a16="http://schemas.microsoft.com/office/drawing/2014/main" id="{A4F403BA-5A23-4931-8770-74E75905C4B5}"/>
                </a:ext>
              </a:extLst>
            </p:cNvPr>
            <p:cNvSpPr/>
            <p:nvPr/>
          </p:nvSpPr>
          <p:spPr>
            <a:xfrm>
              <a:off x="-423677" y="1967270"/>
              <a:ext cx="265176" cy="246888"/>
            </a:xfrm>
            <a:prstGeom prst="rect">
              <a:avLst/>
            </a:prstGeom>
            <a:solidFill>
              <a:srgbClr val="93D3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3" name="Rectangle 62">
              <a:extLst>
                <a:ext uri="{FF2B5EF4-FFF2-40B4-BE49-F238E27FC236}">
                  <a16:creationId xmlns:a16="http://schemas.microsoft.com/office/drawing/2014/main" id="{71E7BA68-2086-4F9A-8F82-12904D7592B2}"/>
                </a:ext>
              </a:extLst>
            </p:cNvPr>
            <p:cNvSpPr/>
            <p:nvPr/>
          </p:nvSpPr>
          <p:spPr>
            <a:xfrm>
              <a:off x="-423677" y="4879582"/>
              <a:ext cx="265176" cy="246888"/>
            </a:xfrm>
            <a:prstGeom prst="rect">
              <a:avLst/>
            </a:prstGeom>
            <a:solidFill>
              <a:srgbClr val="F2E2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4" name="Rectangle 63">
              <a:extLst>
                <a:ext uri="{FF2B5EF4-FFF2-40B4-BE49-F238E27FC236}">
                  <a16:creationId xmlns:a16="http://schemas.microsoft.com/office/drawing/2014/main" id="{0204950E-A23E-4A7E-ACD7-A162CD02027E}"/>
                </a:ext>
              </a:extLst>
            </p:cNvPr>
            <p:cNvSpPr/>
            <p:nvPr/>
          </p:nvSpPr>
          <p:spPr>
            <a:xfrm>
              <a:off x="-423677" y="5203371"/>
              <a:ext cx="265176" cy="246888"/>
            </a:xfrm>
            <a:prstGeom prst="rect">
              <a:avLst/>
            </a:prstGeom>
            <a:solidFill>
              <a:srgbClr val="A34A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5" name="Rectangle 64">
              <a:extLst>
                <a:ext uri="{FF2B5EF4-FFF2-40B4-BE49-F238E27FC236}">
                  <a16:creationId xmlns:a16="http://schemas.microsoft.com/office/drawing/2014/main" id="{F354415C-B6BA-4AE2-9CC0-7EB1BEEF2235}"/>
                </a:ext>
              </a:extLst>
            </p:cNvPr>
            <p:cNvSpPr/>
            <p:nvPr/>
          </p:nvSpPr>
          <p:spPr>
            <a:xfrm>
              <a:off x="-423677" y="348325"/>
              <a:ext cx="265176" cy="246888"/>
            </a:xfrm>
            <a:prstGeom prst="rect">
              <a:avLst/>
            </a:prstGeom>
            <a:solidFill>
              <a:srgbClr val="2A3D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6" name="Rectangle 65">
              <a:extLst>
                <a:ext uri="{FF2B5EF4-FFF2-40B4-BE49-F238E27FC236}">
                  <a16:creationId xmlns:a16="http://schemas.microsoft.com/office/drawing/2014/main" id="{287CB75D-1F51-4CE8-998B-503B1AD022F5}"/>
                </a:ext>
              </a:extLst>
            </p:cNvPr>
            <p:cNvSpPr/>
            <p:nvPr/>
          </p:nvSpPr>
          <p:spPr>
            <a:xfrm>
              <a:off x="-423677" y="672114"/>
              <a:ext cx="265176" cy="246888"/>
            </a:xfrm>
            <a:prstGeom prst="rect">
              <a:avLst/>
            </a:prstGeom>
            <a:solidFill>
              <a:srgbClr val="3248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7" name="Rectangle 66">
              <a:extLst>
                <a:ext uri="{FF2B5EF4-FFF2-40B4-BE49-F238E27FC236}">
                  <a16:creationId xmlns:a16="http://schemas.microsoft.com/office/drawing/2014/main" id="{6D78E9EA-026E-4236-AFCB-7C1BB2E39516}"/>
                </a:ext>
              </a:extLst>
            </p:cNvPr>
            <p:cNvSpPr/>
            <p:nvPr/>
          </p:nvSpPr>
          <p:spPr>
            <a:xfrm>
              <a:off x="-423677" y="995903"/>
              <a:ext cx="265176" cy="246888"/>
            </a:xfrm>
            <a:prstGeom prst="rect">
              <a:avLst/>
            </a:prstGeom>
            <a:solidFill>
              <a:srgbClr val="3D58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8" name="Rectangle 67">
              <a:extLst>
                <a:ext uri="{FF2B5EF4-FFF2-40B4-BE49-F238E27FC236}">
                  <a16:creationId xmlns:a16="http://schemas.microsoft.com/office/drawing/2014/main" id="{786194A9-1052-4C5D-8100-F2644241970D}"/>
                </a:ext>
              </a:extLst>
            </p:cNvPr>
            <p:cNvSpPr/>
            <p:nvPr/>
          </p:nvSpPr>
          <p:spPr>
            <a:xfrm>
              <a:off x="-423677" y="1319692"/>
              <a:ext cx="265176" cy="246888"/>
            </a:xfrm>
            <a:prstGeom prst="rect">
              <a:avLst/>
            </a:prstGeom>
            <a:solidFill>
              <a:srgbClr val="687F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9" name="Rectangle 68">
              <a:extLst>
                <a:ext uri="{FF2B5EF4-FFF2-40B4-BE49-F238E27FC236}">
                  <a16:creationId xmlns:a16="http://schemas.microsoft.com/office/drawing/2014/main" id="{68D706FE-1A93-459D-B52E-A524C765CA98}"/>
                </a:ext>
              </a:extLst>
            </p:cNvPr>
            <p:cNvSpPr/>
            <p:nvPr/>
          </p:nvSpPr>
          <p:spPr>
            <a:xfrm>
              <a:off x="-423677" y="3262426"/>
              <a:ext cx="265176" cy="2468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0" name="Rectangle 69">
              <a:extLst>
                <a:ext uri="{FF2B5EF4-FFF2-40B4-BE49-F238E27FC236}">
                  <a16:creationId xmlns:a16="http://schemas.microsoft.com/office/drawing/2014/main" id="{BA64E126-560C-4A50-9A14-EDBD1CB11C28}"/>
                </a:ext>
              </a:extLst>
            </p:cNvPr>
            <p:cNvSpPr/>
            <p:nvPr/>
          </p:nvSpPr>
          <p:spPr>
            <a:xfrm>
              <a:off x="-423677" y="2938637"/>
              <a:ext cx="265176" cy="246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1" name="Rectangle 70">
              <a:extLst>
                <a:ext uri="{FF2B5EF4-FFF2-40B4-BE49-F238E27FC236}">
                  <a16:creationId xmlns:a16="http://schemas.microsoft.com/office/drawing/2014/main" id="{5EE04FE3-3F6B-4364-95BB-4C3FA0996AF3}"/>
                </a:ext>
              </a:extLst>
            </p:cNvPr>
            <p:cNvSpPr/>
            <p:nvPr/>
          </p:nvSpPr>
          <p:spPr>
            <a:xfrm>
              <a:off x="-423677" y="2291059"/>
              <a:ext cx="265176" cy="246888"/>
            </a:xfrm>
            <a:prstGeom prst="rect">
              <a:avLst/>
            </a:prstGeom>
            <a:solidFill>
              <a:srgbClr val="A1C9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72" name="Straight Connector 71">
              <a:extLst>
                <a:ext uri="{FF2B5EF4-FFF2-40B4-BE49-F238E27FC236}">
                  <a16:creationId xmlns:a16="http://schemas.microsoft.com/office/drawing/2014/main" id="{127A0D3C-A903-4486-AE96-253F366B79EE}"/>
                </a:ext>
              </a:extLst>
            </p:cNvPr>
            <p:cNvCxnSpPr/>
            <p:nvPr/>
          </p:nvCxnSpPr>
          <p:spPr>
            <a:xfrm flipH="1">
              <a:off x="-669192" y="19811"/>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810616FD-F2DC-4A80-9DF3-9BEB80601E3E}"/>
                </a:ext>
              </a:extLst>
            </p:cNvPr>
            <p:cNvCxnSpPr>
              <a:cxnSpLocks/>
            </p:cNvCxnSpPr>
            <p:nvPr/>
          </p:nvCxnSpPr>
          <p:spPr>
            <a:xfrm flipV="1">
              <a:off x="-669191" y="21564"/>
              <a:ext cx="1" cy="6394564"/>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520245B3-7396-4DF4-8461-5FD2B9A4B417}"/>
                </a:ext>
              </a:extLst>
            </p:cNvPr>
            <p:cNvCxnSpPr/>
            <p:nvPr/>
          </p:nvCxnSpPr>
          <p:spPr>
            <a:xfrm flipH="1">
              <a:off x="-661000" y="6416128"/>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CDB661B8-CFA7-47F8-9F01-4DFFEE17FC00}"/>
                </a:ext>
              </a:extLst>
            </p:cNvPr>
            <p:cNvSpPr txBox="1"/>
            <p:nvPr/>
          </p:nvSpPr>
          <p:spPr>
            <a:xfrm rot="16200000">
              <a:off x="-3080623" y="3095951"/>
              <a:ext cx="4226615" cy="307777"/>
            </a:xfrm>
            <a:prstGeom prst="rect">
              <a:avLst/>
            </a:prstGeom>
            <a:noFill/>
          </p:spPr>
          <p:txBody>
            <a:bodyPr wrap="square" rtlCol="0">
              <a:spAutoFit/>
            </a:bodyPr>
            <a:lstStyle/>
            <a:p>
              <a:pPr algn="ctr"/>
              <a:r>
                <a:rPr lang="en-US" sz="1400" dirty="0">
                  <a:solidFill>
                    <a:srgbClr val="5B9BD5"/>
                  </a:solidFill>
                </a:rPr>
                <a:t>Colour palette</a:t>
              </a:r>
            </a:p>
          </p:txBody>
        </p:sp>
      </p:grpSp>
      <p:sp>
        <p:nvSpPr>
          <p:cNvPr id="5" name="TextBox 4">
            <a:extLst>
              <a:ext uri="{FF2B5EF4-FFF2-40B4-BE49-F238E27FC236}">
                <a16:creationId xmlns:a16="http://schemas.microsoft.com/office/drawing/2014/main" id="{ECDC8A09-CC3E-4D82-A5C6-75602568053C}"/>
              </a:ext>
            </a:extLst>
          </p:cNvPr>
          <p:cNvSpPr txBox="1"/>
          <p:nvPr/>
        </p:nvSpPr>
        <p:spPr>
          <a:xfrm>
            <a:off x="368921" y="619200"/>
            <a:ext cx="11449350"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Effective management and thoughtful marketing strategy have an impact on significant increases in the value of indicators</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 of […]</a:t>
            </a:r>
            <a:endPar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endParaRPr>
          </a:p>
        </p:txBody>
      </p:sp>
      <p:grpSp>
        <p:nvGrpSpPr>
          <p:cNvPr id="76" name="Group 75">
            <a:extLst>
              <a:ext uri="{FF2B5EF4-FFF2-40B4-BE49-F238E27FC236}">
                <a16:creationId xmlns:a16="http://schemas.microsoft.com/office/drawing/2014/main" id="{4191A3F9-6B2A-450B-B7A0-0FC8555928BA}"/>
              </a:ext>
            </a:extLst>
          </p:cNvPr>
          <p:cNvGrpSpPr/>
          <p:nvPr/>
        </p:nvGrpSpPr>
        <p:grpSpPr>
          <a:xfrm>
            <a:off x="560875" y="1671282"/>
            <a:ext cx="6832009" cy="2359226"/>
            <a:chOff x="1127897" y="1828884"/>
            <a:chExt cx="5394741" cy="3429054"/>
          </a:xfrm>
        </p:grpSpPr>
        <p:graphicFrame>
          <p:nvGraphicFramePr>
            <p:cNvPr id="77" name="Chart 76">
              <a:extLst>
                <a:ext uri="{FF2B5EF4-FFF2-40B4-BE49-F238E27FC236}">
                  <a16:creationId xmlns:a16="http://schemas.microsoft.com/office/drawing/2014/main" id="{EC19D4F4-19BE-4D10-9D39-FFD73299B170}"/>
                </a:ext>
              </a:extLst>
            </p:cNvPr>
            <p:cNvGraphicFramePr>
              <a:graphicFrameLocks/>
            </p:cNvGraphicFramePr>
            <p:nvPr>
              <p:extLst>
                <p:ext uri="{D42A27DB-BD31-4B8C-83A1-F6EECF244321}">
                  <p14:modId xmlns:p14="http://schemas.microsoft.com/office/powerpoint/2010/main" val="2628057056"/>
                </p:ext>
              </p:extLst>
            </p:nvPr>
          </p:nvGraphicFramePr>
          <p:xfrm>
            <a:off x="1158475" y="2282081"/>
            <a:ext cx="5364163" cy="2975857"/>
          </p:xfrm>
          <a:graphic>
            <a:graphicData uri="http://schemas.openxmlformats.org/drawingml/2006/chart">
              <c:chart xmlns:c="http://schemas.openxmlformats.org/drawingml/2006/chart" xmlns:r="http://schemas.openxmlformats.org/officeDocument/2006/relationships" r:id="rId4"/>
            </a:graphicData>
          </a:graphic>
        </p:graphicFrame>
        <p:sp>
          <p:nvSpPr>
            <p:cNvPr id="78" name="Rectangle: Rounded Corners 77">
              <a:extLst>
                <a:ext uri="{FF2B5EF4-FFF2-40B4-BE49-F238E27FC236}">
                  <a16:creationId xmlns:a16="http://schemas.microsoft.com/office/drawing/2014/main" id="{69787DF5-6021-4CAA-BD66-178CCCDD8C03}"/>
                </a:ext>
              </a:extLst>
            </p:cNvPr>
            <p:cNvSpPr/>
            <p:nvPr/>
          </p:nvSpPr>
          <p:spPr>
            <a:xfrm>
              <a:off x="1127897" y="1828884"/>
              <a:ext cx="5263631" cy="30615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a:solidFill>
                    <a:schemeClr val="tx1"/>
                  </a:solidFill>
                  <a:cs typeface="Calibri Light" panose="020F0302020204030204" pitchFamily="34" charset="0"/>
                </a:rPr>
                <a:t>Average Revenue per User, PLN </a:t>
              </a:r>
            </a:p>
          </p:txBody>
        </p:sp>
      </p:grpSp>
      <p:sp>
        <p:nvSpPr>
          <p:cNvPr id="3" name="Rectangle: Rounded Corners 2">
            <a:extLst>
              <a:ext uri="{FF2B5EF4-FFF2-40B4-BE49-F238E27FC236}">
                <a16:creationId xmlns:a16="http://schemas.microsoft.com/office/drawing/2014/main" id="{8D5EF7F3-EE83-4547-865C-CDF3E9A50AA6}"/>
              </a:ext>
            </a:extLst>
          </p:cNvPr>
          <p:cNvSpPr/>
          <p:nvPr/>
        </p:nvSpPr>
        <p:spPr>
          <a:xfrm>
            <a:off x="8219250" y="1576548"/>
            <a:ext cx="1175955" cy="189468"/>
          </a:xfrm>
          <a:prstGeom prst="roundRect">
            <a:avLst>
              <a:gd name="adj" fmla="val 30136"/>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000" dirty="0">
                <a:solidFill>
                  <a:schemeClr val="bg1"/>
                </a:solidFill>
              </a:rPr>
              <a:t>Commentary</a:t>
            </a:r>
          </a:p>
        </p:txBody>
      </p:sp>
      <p:sp>
        <p:nvSpPr>
          <p:cNvPr id="81" name="TextBox 78">
            <a:extLst>
              <a:ext uri="{FF2B5EF4-FFF2-40B4-BE49-F238E27FC236}">
                <a16:creationId xmlns:a16="http://schemas.microsoft.com/office/drawing/2014/main" id="{8756FA14-C776-4989-986E-6252CB9C89D3}"/>
              </a:ext>
            </a:extLst>
          </p:cNvPr>
          <p:cNvSpPr txBox="1"/>
          <p:nvPr/>
        </p:nvSpPr>
        <p:spPr>
          <a:xfrm>
            <a:off x="389115" y="1236067"/>
            <a:ext cx="6719710"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GB" sz="1000" b="1" dirty="0">
                <a:solidFill>
                  <a:schemeClr val="bg1">
                    <a:lumMod val="65000"/>
                  </a:schemeClr>
                </a:solidFill>
                <a:latin typeface="Arial" panose="020B0604020202020204" pitchFamily="34" charset="0"/>
                <a:cs typeface="Arial" panose="020B0604020202020204" pitchFamily="34" charset="0"/>
              </a:rPr>
              <a:t>Key KPI’s</a:t>
            </a:r>
            <a:endParaRPr lang="en-US" sz="1000" b="1" dirty="0">
              <a:solidFill>
                <a:schemeClr val="bg1">
                  <a:lumMod val="65000"/>
                </a:schemeClr>
              </a:solidFill>
              <a:latin typeface="Arial" panose="020B0604020202020204" pitchFamily="34" charset="0"/>
              <a:cs typeface="Arial" panose="020B0604020202020204" pitchFamily="34" charset="0"/>
            </a:endParaRPr>
          </a:p>
        </p:txBody>
      </p:sp>
      <p:cxnSp>
        <p:nvCxnSpPr>
          <p:cNvPr id="82" name="Straight Connector 81">
            <a:extLst>
              <a:ext uri="{FF2B5EF4-FFF2-40B4-BE49-F238E27FC236}">
                <a16:creationId xmlns:a16="http://schemas.microsoft.com/office/drawing/2014/main" id="{48B610DF-8B2E-41B7-9C1E-90B0234A1451}"/>
              </a:ext>
            </a:extLst>
          </p:cNvPr>
          <p:cNvCxnSpPr>
            <a:cxnSpLocks/>
          </p:cNvCxnSpPr>
          <p:nvPr/>
        </p:nvCxnSpPr>
        <p:spPr>
          <a:xfrm>
            <a:off x="341586" y="1481205"/>
            <a:ext cx="11476685" cy="0"/>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sp>
        <p:nvSpPr>
          <p:cNvPr id="7" name="Rectangle: Rounded Corners 6">
            <a:extLst>
              <a:ext uri="{FF2B5EF4-FFF2-40B4-BE49-F238E27FC236}">
                <a16:creationId xmlns:a16="http://schemas.microsoft.com/office/drawing/2014/main" id="{1ED12867-12F1-4C6D-B871-44553216EB17}"/>
              </a:ext>
            </a:extLst>
          </p:cNvPr>
          <p:cNvSpPr/>
          <p:nvPr/>
        </p:nvSpPr>
        <p:spPr>
          <a:xfrm>
            <a:off x="8254493" y="4048122"/>
            <a:ext cx="1175955" cy="189468"/>
          </a:xfrm>
          <a:prstGeom prst="roundRect">
            <a:avLst>
              <a:gd name="adj" fmla="val 30136"/>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000" dirty="0">
                <a:solidFill>
                  <a:schemeClr val="bg1"/>
                </a:solidFill>
              </a:rPr>
              <a:t>Commentary</a:t>
            </a:r>
          </a:p>
        </p:txBody>
      </p:sp>
      <p:cxnSp>
        <p:nvCxnSpPr>
          <p:cNvPr id="13" name="Connector: Elbow 12">
            <a:extLst>
              <a:ext uri="{FF2B5EF4-FFF2-40B4-BE49-F238E27FC236}">
                <a16:creationId xmlns:a16="http://schemas.microsoft.com/office/drawing/2014/main" id="{05A1F6F8-BF98-4676-B5E7-D9B41B2A46B7}"/>
              </a:ext>
            </a:extLst>
          </p:cNvPr>
          <p:cNvCxnSpPr/>
          <p:nvPr/>
        </p:nvCxnSpPr>
        <p:spPr>
          <a:xfrm flipV="1">
            <a:off x="1188720" y="4802681"/>
            <a:ext cx="5219700" cy="323789"/>
          </a:xfrm>
          <a:prstGeom prst="bentConnector3">
            <a:avLst>
              <a:gd name="adj1" fmla="val 73"/>
            </a:avLst>
          </a:prstGeom>
          <a:ln>
            <a:solidFill>
              <a:srgbClr val="1E2B56"/>
            </a:solidFill>
            <a:tailEnd type="triangle"/>
          </a:ln>
        </p:spPr>
        <p:style>
          <a:lnRef idx="1">
            <a:schemeClr val="accent1"/>
          </a:lnRef>
          <a:fillRef idx="0">
            <a:schemeClr val="accent1"/>
          </a:fillRef>
          <a:effectRef idx="0">
            <a:schemeClr val="accent1"/>
          </a:effectRef>
          <a:fontRef idx="minor">
            <a:schemeClr val="tx1"/>
          </a:fontRef>
        </p:style>
      </p:cxnSp>
      <p:grpSp>
        <p:nvGrpSpPr>
          <p:cNvPr id="84" name="Group 83">
            <a:extLst>
              <a:ext uri="{FF2B5EF4-FFF2-40B4-BE49-F238E27FC236}">
                <a16:creationId xmlns:a16="http://schemas.microsoft.com/office/drawing/2014/main" id="{564E3D4E-6997-477B-B357-EAC0024047F0}"/>
              </a:ext>
            </a:extLst>
          </p:cNvPr>
          <p:cNvGrpSpPr/>
          <p:nvPr/>
        </p:nvGrpSpPr>
        <p:grpSpPr>
          <a:xfrm>
            <a:off x="1780690" y="4687751"/>
            <a:ext cx="943666" cy="215444"/>
            <a:chOff x="6821156" y="4440210"/>
            <a:chExt cx="790398" cy="159130"/>
          </a:xfrm>
          <a:solidFill>
            <a:srgbClr val="A1C9E7"/>
          </a:solidFill>
        </p:grpSpPr>
        <p:sp>
          <p:nvSpPr>
            <p:cNvPr id="85" name="Rounded Rectangle 47">
              <a:extLst>
                <a:ext uri="{FF2B5EF4-FFF2-40B4-BE49-F238E27FC236}">
                  <a16:creationId xmlns:a16="http://schemas.microsoft.com/office/drawing/2014/main" id="{2D470808-8C97-4AAA-A2D0-413E4F4B67B5}"/>
                </a:ext>
              </a:extLst>
            </p:cNvPr>
            <p:cNvSpPr/>
            <p:nvPr/>
          </p:nvSpPr>
          <p:spPr>
            <a:xfrm>
              <a:off x="6871519" y="4472432"/>
              <a:ext cx="689671" cy="104143"/>
            </a:xfrm>
            <a:prstGeom prst="roundRect">
              <a:avLst>
                <a:gd name="adj" fmla="val 25195"/>
              </a:avLst>
            </a:prstGeom>
            <a:solidFill>
              <a:srgbClr val="1E2B56"/>
            </a:solidFill>
            <a:ln w="12700" cmpd="sng">
              <a:noFill/>
            </a:ln>
          </p:spPr>
          <p:txBody>
            <a:bodyPr vert="horz" lIns="0" tIns="0" rIns="0" bIns="0" rtlCol="0" anchor="ctr">
              <a:noAutofit/>
            </a:bodyPr>
            <a:lstStyle/>
            <a:p>
              <a:pPr algn="ctr">
                <a:spcBef>
                  <a:spcPct val="0"/>
                </a:spcBef>
              </a:pPr>
              <a:endParaRPr lang="en-US" sz="800">
                <a:latin typeface="+mj-lt"/>
              </a:endParaRPr>
            </a:p>
          </p:txBody>
        </p:sp>
        <p:sp>
          <p:nvSpPr>
            <p:cNvPr id="86" name="Rectangle 85">
              <a:extLst>
                <a:ext uri="{FF2B5EF4-FFF2-40B4-BE49-F238E27FC236}">
                  <a16:creationId xmlns:a16="http://schemas.microsoft.com/office/drawing/2014/main" id="{D9BF3760-F6CC-48E6-B479-6306EDFBCDFD}"/>
                </a:ext>
              </a:extLst>
            </p:cNvPr>
            <p:cNvSpPr/>
            <p:nvPr/>
          </p:nvSpPr>
          <p:spPr>
            <a:xfrm>
              <a:off x="6821156" y="4440210"/>
              <a:ext cx="790398" cy="159130"/>
            </a:xfrm>
            <a:prstGeom prst="rect">
              <a:avLst/>
            </a:prstGeom>
            <a:noFill/>
          </p:spPr>
          <p:txBody>
            <a:bodyPr wrap="square">
              <a:spAutoFit/>
            </a:bodyPr>
            <a:lstStyle/>
            <a:p>
              <a:r>
                <a:rPr lang="pl-PL" sz="800" dirty="0">
                  <a:solidFill>
                    <a:schemeClr val="bg1"/>
                  </a:solidFill>
                </a:rPr>
                <a:t>CAGR 16.79</a:t>
              </a:r>
              <a:r>
                <a:rPr lang="en-US" sz="800" dirty="0">
                  <a:solidFill>
                    <a:schemeClr val="bg1"/>
                  </a:solidFill>
                </a:rPr>
                <a:t>%</a:t>
              </a:r>
              <a:endParaRPr lang="pl-PL" sz="800" dirty="0">
                <a:solidFill>
                  <a:schemeClr val="bg1"/>
                </a:solidFill>
              </a:endParaRPr>
            </a:p>
          </p:txBody>
        </p:sp>
      </p:grpSp>
      <p:sp>
        <p:nvSpPr>
          <p:cNvPr id="9" name="Text Placeholder 8">
            <a:extLst>
              <a:ext uri="{FF2B5EF4-FFF2-40B4-BE49-F238E27FC236}">
                <a16:creationId xmlns:a16="http://schemas.microsoft.com/office/drawing/2014/main" id="{C3F0A108-2E32-4F76-8856-DBB44E8570F5}"/>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Calibri" panose="020F0502020204030204" pitchFamily="34" charset="0"/>
                <a:cs typeface="Calibri" panose="020F0502020204030204" pitchFamily="34" charset="0"/>
              </a:rPr>
              <a:t>MARKET OVERVIEW</a:t>
            </a:r>
          </a:p>
        </p:txBody>
      </p:sp>
    </p:spTree>
    <p:extLst>
      <p:ext uri="{BB962C8B-B14F-4D97-AF65-F5344CB8AC3E}">
        <p14:creationId xmlns:p14="http://schemas.microsoft.com/office/powerpoint/2010/main" val="318590159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175313E0-7BA7-439E-BD31-706C42426FBF}"/>
              </a:ext>
            </a:extLst>
          </p:cNvPr>
          <p:cNvSpPr txBox="1"/>
          <p:nvPr/>
        </p:nvSpPr>
        <p:spPr>
          <a:xfrm>
            <a:off x="1899885" y="1609298"/>
            <a:ext cx="3946540" cy="369332"/>
          </a:xfrm>
          <a:prstGeom prst="rect">
            <a:avLst/>
          </a:prstGeom>
          <a:noFill/>
        </p:spPr>
        <p:txBody>
          <a:bodyPr wrap="square">
            <a:spAutoFit/>
          </a:bodyPr>
          <a:lstStyle/>
          <a:p>
            <a:pPr algn="just"/>
            <a:r>
              <a:rPr lang="en-US" sz="900"/>
              <a:t>[a brief description of the competition. Markets on which it operates, market share, customer groups, characteristics]</a:t>
            </a:r>
          </a:p>
        </p:txBody>
      </p:sp>
      <p:sp>
        <p:nvSpPr>
          <p:cNvPr id="10" name="TextBox 9">
            <a:extLst>
              <a:ext uri="{FF2B5EF4-FFF2-40B4-BE49-F238E27FC236}">
                <a16:creationId xmlns:a16="http://schemas.microsoft.com/office/drawing/2014/main" id="{BE1178F8-C529-4E9C-9587-99B398184D98}"/>
              </a:ext>
            </a:extLst>
          </p:cNvPr>
          <p:cNvSpPr txBox="1"/>
          <p:nvPr/>
        </p:nvSpPr>
        <p:spPr>
          <a:xfrm>
            <a:off x="512064" y="618865"/>
            <a:ext cx="11026304"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a:solidFill>
                  <a:srgbClr val="531070"/>
                </a:solidFill>
                <a:latin typeface="Calibri Light" panose="020F0302020204030204" pitchFamily="34" charset="0"/>
                <a:cs typeface="Calibri Light" panose="020F0302020204030204" pitchFamily="34" charset="0"/>
              </a:rPr>
              <a:t>[The main competitors of the Company are both local producers and large, organized concerns] </a:t>
            </a:r>
          </a:p>
        </p:txBody>
      </p:sp>
      <p:sp>
        <p:nvSpPr>
          <p:cNvPr id="11" name="TextBox 78">
            <a:extLst>
              <a:ext uri="{FF2B5EF4-FFF2-40B4-BE49-F238E27FC236}">
                <a16:creationId xmlns:a16="http://schemas.microsoft.com/office/drawing/2014/main" id="{A6F14D47-D293-4DDB-8AE4-53676F941AAF}"/>
              </a:ext>
            </a:extLst>
          </p:cNvPr>
          <p:cNvSpPr txBox="1"/>
          <p:nvPr/>
        </p:nvSpPr>
        <p:spPr>
          <a:xfrm>
            <a:off x="528815" y="1275401"/>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Competitor 1</a:t>
            </a:r>
          </a:p>
        </p:txBody>
      </p:sp>
      <p:cxnSp>
        <p:nvCxnSpPr>
          <p:cNvPr id="12" name="Straight Connector 11">
            <a:extLst>
              <a:ext uri="{FF2B5EF4-FFF2-40B4-BE49-F238E27FC236}">
                <a16:creationId xmlns:a16="http://schemas.microsoft.com/office/drawing/2014/main" id="{4C66963B-F791-4C3B-8DF8-1132B55F6061}"/>
              </a:ext>
            </a:extLst>
          </p:cNvPr>
          <p:cNvCxnSpPr>
            <a:cxnSpLocks/>
          </p:cNvCxnSpPr>
          <p:nvPr/>
        </p:nvCxnSpPr>
        <p:spPr>
          <a:xfrm>
            <a:off x="512063" y="1479600"/>
            <a:ext cx="5335200"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13" name="TextBox 78">
            <a:extLst>
              <a:ext uri="{FF2B5EF4-FFF2-40B4-BE49-F238E27FC236}">
                <a16:creationId xmlns:a16="http://schemas.microsoft.com/office/drawing/2014/main" id="{E296D912-77A8-4F66-91DD-ABC586C6204A}"/>
              </a:ext>
            </a:extLst>
          </p:cNvPr>
          <p:cNvSpPr txBox="1"/>
          <p:nvPr/>
        </p:nvSpPr>
        <p:spPr>
          <a:xfrm>
            <a:off x="6367455" y="1275401"/>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Competitor 2</a:t>
            </a:r>
          </a:p>
        </p:txBody>
      </p:sp>
      <p:cxnSp>
        <p:nvCxnSpPr>
          <p:cNvPr id="14" name="Straight Connector 13">
            <a:extLst>
              <a:ext uri="{FF2B5EF4-FFF2-40B4-BE49-F238E27FC236}">
                <a16:creationId xmlns:a16="http://schemas.microsoft.com/office/drawing/2014/main" id="{E0557EA3-EC7D-4134-81EE-BD0C5342ED8B}"/>
              </a:ext>
            </a:extLst>
          </p:cNvPr>
          <p:cNvCxnSpPr>
            <a:cxnSpLocks/>
          </p:cNvCxnSpPr>
          <p:nvPr/>
        </p:nvCxnSpPr>
        <p:spPr>
          <a:xfrm>
            <a:off x="6350704" y="1479600"/>
            <a:ext cx="5335774"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20" name="Text Placeholder 8">
            <a:extLst>
              <a:ext uri="{FF2B5EF4-FFF2-40B4-BE49-F238E27FC236}">
                <a16:creationId xmlns:a16="http://schemas.microsoft.com/office/drawing/2014/main" id="{99227654-CD42-49FA-BACE-799AB41DD4F3}"/>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MARKET COMPETITION</a:t>
            </a:r>
          </a:p>
        </p:txBody>
      </p:sp>
      <p:sp>
        <p:nvSpPr>
          <p:cNvPr id="2" name="TextBox 1">
            <a:extLst>
              <a:ext uri="{FF2B5EF4-FFF2-40B4-BE49-F238E27FC236}">
                <a16:creationId xmlns:a16="http://schemas.microsoft.com/office/drawing/2014/main" id="{40095B6C-F57F-4688-956D-39A0CA139D31}"/>
              </a:ext>
            </a:extLst>
          </p:cNvPr>
          <p:cNvSpPr txBox="1"/>
          <p:nvPr/>
        </p:nvSpPr>
        <p:spPr>
          <a:xfrm>
            <a:off x="7781373" y="1552698"/>
            <a:ext cx="3905105" cy="369332"/>
          </a:xfrm>
          <a:prstGeom prst="rect">
            <a:avLst/>
          </a:prstGeom>
          <a:noFill/>
        </p:spPr>
        <p:txBody>
          <a:bodyPr wrap="square">
            <a:spAutoFit/>
          </a:bodyPr>
          <a:lstStyle/>
          <a:p>
            <a:pPr algn="just"/>
            <a:r>
              <a:rPr lang="en-US" sz="900"/>
              <a:t>[a brief description of the competition. Markets on which it operates, market share, customer groups, characteristics]</a:t>
            </a:r>
          </a:p>
        </p:txBody>
      </p:sp>
      <p:sp>
        <p:nvSpPr>
          <p:cNvPr id="73" name="Prostokąt zaokrąglony 143">
            <a:extLst>
              <a:ext uri="{FF2B5EF4-FFF2-40B4-BE49-F238E27FC236}">
                <a16:creationId xmlns:a16="http://schemas.microsoft.com/office/drawing/2014/main" id="{D320122E-B037-4FC3-8A95-F8122AC6BE31}"/>
              </a:ext>
            </a:extLst>
          </p:cNvPr>
          <p:cNvSpPr/>
          <p:nvPr/>
        </p:nvSpPr>
        <p:spPr>
          <a:xfrm>
            <a:off x="4644863" y="2691837"/>
            <a:ext cx="1202399" cy="394834"/>
          </a:xfrm>
          <a:prstGeom prst="roundRect">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a:solidFill>
                  <a:schemeClr val="tx1"/>
                </a:solidFill>
              </a:rPr>
              <a:t>Number of customers y/y</a:t>
            </a:r>
          </a:p>
        </p:txBody>
      </p:sp>
      <p:sp>
        <p:nvSpPr>
          <p:cNvPr id="84" name="Prostokąt zaokrąglony 143">
            <a:extLst>
              <a:ext uri="{FF2B5EF4-FFF2-40B4-BE49-F238E27FC236}">
                <a16:creationId xmlns:a16="http://schemas.microsoft.com/office/drawing/2014/main" id="{0F90F89E-41AA-4435-87DA-6D00A0B46BB6}"/>
              </a:ext>
            </a:extLst>
          </p:cNvPr>
          <p:cNvSpPr/>
          <p:nvPr/>
        </p:nvSpPr>
        <p:spPr>
          <a:xfrm>
            <a:off x="2773019" y="2691837"/>
            <a:ext cx="1202399" cy="394834"/>
          </a:xfrm>
          <a:prstGeom prst="roundRect">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a:solidFill>
                  <a:schemeClr val="tx1"/>
                </a:solidFill>
              </a:rPr>
              <a:t>Products sold</a:t>
            </a:r>
          </a:p>
        </p:txBody>
      </p:sp>
      <p:sp>
        <p:nvSpPr>
          <p:cNvPr id="89" name="Prostokąt zaokrąglony 143">
            <a:extLst>
              <a:ext uri="{FF2B5EF4-FFF2-40B4-BE49-F238E27FC236}">
                <a16:creationId xmlns:a16="http://schemas.microsoft.com/office/drawing/2014/main" id="{42076607-8235-4C97-B952-7402128D2E77}"/>
              </a:ext>
            </a:extLst>
          </p:cNvPr>
          <p:cNvSpPr/>
          <p:nvPr/>
        </p:nvSpPr>
        <p:spPr>
          <a:xfrm>
            <a:off x="934005" y="2691837"/>
            <a:ext cx="1201776" cy="394834"/>
          </a:xfrm>
          <a:prstGeom prst="roundRect">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a:solidFill>
                  <a:schemeClr val="tx1"/>
                </a:solidFill>
              </a:rPr>
              <a:t>Number of products</a:t>
            </a:r>
          </a:p>
        </p:txBody>
      </p:sp>
      <p:sp>
        <p:nvSpPr>
          <p:cNvPr id="93" name="TextBox 92">
            <a:extLst>
              <a:ext uri="{FF2B5EF4-FFF2-40B4-BE49-F238E27FC236}">
                <a16:creationId xmlns:a16="http://schemas.microsoft.com/office/drawing/2014/main" id="{A8A47FBD-4DC5-4278-BF3B-0DE0A154AE52}"/>
              </a:ext>
            </a:extLst>
          </p:cNvPr>
          <p:cNvSpPr txBox="1"/>
          <p:nvPr/>
        </p:nvSpPr>
        <p:spPr>
          <a:xfrm>
            <a:off x="486244" y="2759618"/>
            <a:ext cx="370824" cy="276999"/>
          </a:xfrm>
          <a:prstGeom prst="rect">
            <a:avLst/>
          </a:prstGeom>
          <a:noFill/>
        </p:spPr>
        <p:txBody>
          <a:bodyPr wrap="square">
            <a:spAutoFit/>
          </a:bodyPr>
          <a:lstStyle/>
          <a:p>
            <a:pPr algn="ctr"/>
            <a:r>
              <a:rPr lang="en-US" sz="1200" b="1">
                <a:solidFill>
                  <a:srgbClr val="7030A0"/>
                </a:solidFill>
              </a:rPr>
              <a:t>xx</a:t>
            </a:r>
            <a:endParaRPr lang="en-US" b="1">
              <a:solidFill>
                <a:srgbClr val="7030A0"/>
              </a:solidFill>
            </a:endParaRPr>
          </a:p>
        </p:txBody>
      </p:sp>
      <p:sp>
        <p:nvSpPr>
          <p:cNvPr id="15" name="TextBox 14">
            <a:extLst>
              <a:ext uri="{FF2B5EF4-FFF2-40B4-BE49-F238E27FC236}">
                <a16:creationId xmlns:a16="http://schemas.microsoft.com/office/drawing/2014/main" id="{8D6D97A9-266B-456C-963F-4B208E745100}"/>
              </a:ext>
            </a:extLst>
          </p:cNvPr>
          <p:cNvSpPr txBox="1"/>
          <p:nvPr/>
        </p:nvSpPr>
        <p:spPr>
          <a:xfrm>
            <a:off x="2143877" y="2745481"/>
            <a:ext cx="572783" cy="276999"/>
          </a:xfrm>
          <a:prstGeom prst="rect">
            <a:avLst/>
          </a:prstGeom>
          <a:noFill/>
        </p:spPr>
        <p:txBody>
          <a:bodyPr wrap="square">
            <a:spAutoFit/>
          </a:bodyPr>
          <a:lstStyle/>
          <a:p>
            <a:pPr algn="ctr"/>
            <a:r>
              <a:rPr lang="en-US" sz="1200" b="1">
                <a:solidFill>
                  <a:srgbClr val="7030A0"/>
                </a:solidFill>
              </a:rPr>
              <a:t>xx</a:t>
            </a:r>
            <a:endParaRPr lang="en-US" b="1">
              <a:solidFill>
                <a:srgbClr val="7030A0"/>
              </a:solidFill>
            </a:endParaRPr>
          </a:p>
        </p:txBody>
      </p:sp>
      <p:sp>
        <p:nvSpPr>
          <p:cNvPr id="17" name="TextBox 16">
            <a:extLst>
              <a:ext uri="{FF2B5EF4-FFF2-40B4-BE49-F238E27FC236}">
                <a16:creationId xmlns:a16="http://schemas.microsoft.com/office/drawing/2014/main" id="{F4A6F31A-94A3-43C6-8719-A07D0BB36B50}"/>
              </a:ext>
            </a:extLst>
          </p:cNvPr>
          <p:cNvSpPr txBox="1"/>
          <p:nvPr/>
        </p:nvSpPr>
        <p:spPr>
          <a:xfrm>
            <a:off x="4002029" y="2749595"/>
            <a:ext cx="688693" cy="276999"/>
          </a:xfrm>
          <a:prstGeom prst="rect">
            <a:avLst/>
          </a:prstGeom>
          <a:noFill/>
        </p:spPr>
        <p:txBody>
          <a:bodyPr wrap="square">
            <a:spAutoFit/>
          </a:bodyPr>
          <a:lstStyle/>
          <a:p>
            <a:pPr algn="ctr"/>
            <a:r>
              <a:rPr lang="en-US" sz="1200" b="1">
                <a:solidFill>
                  <a:srgbClr val="7030A0"/>
                </a:solidFill>
              </a:rPr>
              <a:t>Xx%</a:t>
            </a:r>
            <a:endParaRPr lang="en-US" b="1">
              <a:solidFill>
                <a:srgbClr val="7030A0"/>
              </a:solidFill>
            </a:endParaRPr>
          </a:p>
        </p:txBody>
      </p:sp>
      <p:grpSp>
        <p:nvGrpSpPr>
          <p:cNvPr id="124" name="Group 123">
            <a:extLst>
              <a:ext uri="{FF2B5EF4-FFF2-40B4-BE49-F238E27FC236}">
                <a16:creationId xmlns:a16="http://schemas.microsoft.com/office/drawing/2014/main" id="{F8769FE5-0C84-44AD-A832-0F0D425AC79C}"/>
              </a:ext>
            </a:extLst>
          </p:cNvPr>
          <p:cNvGrpSpPr/>
          <p:nvPr/>
        </p:nvGrpSpPr>
        <p:grpSpPr>
          <a:xfrm>
            <a:off x="512064" y="3548424"/>
            <a:ext cx="5335200" cy="275340"/>
            <a:chOff x="496547" y="3347255"/>
            <a:chExt cx="5355917" cy="275340"/>
          </a:xfrm>
        </p:grpSpPr>
        <p:grpSp>
          <p:nvGrpSpPr>
            <p:cNvPr id="111" name="Group 110">
              <a:extLst>
                <a:ext uri="{FF2B5EF4-FFF2-40B4-BE49-F238E27FC236}">
                  <a16:creationId xmlns:a16="http://schemas.microsoft.com/office/drawing/2014/main" id="{2969C980-3AEE-49F9-AF41-26E370F80203}"/>
                </a:ext>
              </a:extLst>
            </p:cNvPr>
            <p:cNvGrpSpPr/>
            <p:nvPr/>
          </p:nvGrpSpPr>
          <p:grpSpPr>
            <a:xfrm>
              <a:off x="496547" y="3347255"/>
              <a:ext cx="4070793" cy="265176"/>
              <a:chOff x="602103" y="3376366"/>
              <a:chExt cx="3810454" cy="265176"/>
            </a:xfrm>
          </p:grpSpPr>
          <p:sp>
            <p:nvSpPr>
              <p:cNvPr id="98" name="Rectangle 17">
                <a:extLst>
                  <a:ext uri="{FF2B5EF4-FFF2-40B4-BE49-F238E27FC236}">
                    <a16:creationId xmlns:a16="http://schemas.microsoft.com/office/drawing/2014/main" id="{373D73F7-0B70-4F1E-8F58-8E881DA92D84}"/>
                  </a:ext>
                </a:extLst>
              </p:cNvPr>
              <p:cNvSpPr/>
              <p:nvPr/>
            </p:nvSpPr>
            <p:spPr>
              <a:xfrm>
                <a:off x="602103" y="3376366"/>
                <a:ext cx="1008605" cy="265176"/>
              </a:xfrm>
              <a:prstGeom prst="roundRect">
                <a:avLst>
                  <a:gd name="adj" fmla="val 19321"/>
                </a:avLst>
              </a:prstGeom>
              <a:solidFill>
                <a:srgbClr val="AE88C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b="1">
                    <a:solidFill>
                      <a:schemeClr val="bg1"/>
                    </a:solidFill>
                    <a:cs typeface="Calibri Light" panose="020F0302020204030204" pitchFamily="34" charset="0"/>
                  </a:rPr>
                  <a:t>Founded in 20XX</a:t>
                </a:r>
                <a:endParaRPr lang="en-US" sz="900">
                  <a:solidFill>
                    <a:schemeClr val="bg1"/>
                  </a:solidFill>
                  <a:cs typeface="Calibri Light" panose="020F0302020204030204" pitchFamily="34" charset="0"/>
                </a:endParaRPr>
              </a:p>
            </p:txBody>
          </p:sp>
          <p:sp>
            <p:nvSpPr>
              <p:cNvPr id="100" name="Rectangle 17">
                <a:extLst>
                  <a:ext uri="{FF2B5EF4-FFF2-40B4-BE49-F238E27FC236}">
                    <a16:creationId xmlns:a16="http://schemas.microsoft.com/office/drawing/2014/main" id="{2C672D9B-A835-4DA8-9BD6-1811394C0306}"/>
                  </a:ext>
                </a:extLst>
              </p:cNvPr>
              <p:cNvSpPr/>
              <p:nvPr/>
            </p:nvSpPr>
            <p:spPr>
              <a:xfrm>
                <a:off x="1928553" y="3382694"/>
                <a:ext cx="1060868" cy="257951"/>
              </a:xfrm>
              <a:prstGeom prst="roundRect">
                <a:avLst>
                  <a:gd name="adj" fmla="val 19321"/>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a:solidFill>
                      <a:schemeClr val="tx1"/>
                    </a:solidFill>
                    <a:cs typeface="Calibri Light" panose="020F0302020204030204" pitchFamily="34" charset="0"/>
                  </a:rPr>
                  <a:t>Seed Round </a:t>
                </a:r>
              </a:p>
              <a:p>
                <a:pPr algn="ctr"/>
                <a:r>
                  <a:rPr lang="en-US" sz="900" b="1" dirty="0">
                    <a:solidFill>
                      <a:schemeClr val="tx1"/>
                    </a:solidFill>
                    <a:cs typeface="Calibri Light" panose="020F0302020204030204" pitchFamily="34" charset="0"/>
                  </a:rPr>
                  <a:t> $</a:t>
                </a:r>
                <a:r>
                  <a:rPr lang="pl-PL" sz="900" b="1" dirty="0">
                    <a:solidFill>
                      <a:schemeClr val="tx1"/>
                    </a:solidFill>
                    <a:cs typeface="Calibri Light" panose="020F0302020204030204" pitchFamily="34" charset="0"/>
                  </a:rPr>
                  <a:t>xx</a:t>
                </a:r>
                <a:r>
                  <a:rPr lang="en-US" sz="900" b="1" dirty="0">
                    <a:solidFill>
                      <a:schemeClr val="tx1"/>
                    </a:solidFill>
                    <a:cs typeface="Calibri Light" panose="020F0302020204030204" pitchFamily="34" charset="0"/>
                  </a:rPr>
                  <a:t>M  </a:t>
                </a:r>
              </a:p>
            </p:txBody>
          </p:sp>
          <p:sp>
            <p:nvSpPr>
              <p:cNvPr id="102" name="Rectangle 17">
                <a:extLst>
                  <a:ext uri="{FF2B5EF4-FFF2-40B4-BE49-F238E27FC236}">
                    <a16:creationId xmlns:a16="http://schemas.microsoft.com/office/drawing/2014/main" id="{184F1EC5-7987-41A8-BA1A-735F27486FF3}"/>
                  </a:ext>
                </a:extLst>
              </p:cNvPr>
              <p:cNvSpPr/>
              <p:nvPr/>
            </p:nvSpPr>
            <p:spPr>
              <a:xfrm>
                <a:off x="3154523" y="3379085"/>
                <a:ext cx="1123011" cy="257951"/>
              </a:xfrm>
              <a:prstGeom prst="roundRect">
                <a:avLst>
                  <a:gd name="adj" fmla="val 19321"/>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a:solidFill>
                      <a:schemeClr val="tx1"/>
                    </a:solidFill>
                    <a:cs typeface="Calibri Light" panose="020F0302020204030204" pitchFamily="34" charset="0"/>
                  </a:rPr>
                  <a:t>Venture Rounds</a:t>
                </a:r>
              </a:p>
              <a:p>
                <a:pPr algn="ctr"/>
                <a:r>
                  <a:rPr lang="en-US" sz="900" b="1" dirty="0">
                    <a:solidFill>
                      <a:schemeClr val="tx1"/>
                    </a:solidFill>
                    <a:cs typeface="Calibri Light" panose="020F0302020204030204" pitchFamily="34" charset="0"/>
                  </a:rPr>
                  <a:t>$</a:t>
                </a:r>
                <a:r>
                  <a:rPr lang="pl-PL" sz="900" b="1" dirty="0">
                    <a:solidFill>
                      <a:schemeClr val="tx1"/>
                    </a:solidFill>
                    <a:cs typeface="Calibri Light" panose="020F0302020204030204" pitchFamily="34" charset="0"/>
                  </a:rPr>
                  <a:t>xx</a:t>
                </a:r>
                <a:r>
                  <a:rPr lang="en-US" sz="900" b="1" dirty="0">
                    <a:solidFill>
                      <a:schemeClr val="tx1"/>
                    </a:solidFill>
                    <a:cs typeface="Calibri Light" panose="020F0302020204030204" pitchFamily="34" charset="0"/>
                  </a:rPr>
                  <a:t>M</a:t>
                </a:r>
              </a:p>
            </p:txBody>
          </p:sp>
          <p:sp>
            <p:nvSpPr>
              <p:cNvPr id="106" name="Arrow: Pentagon 105">
                <a:extLst>
                  <a:ext uri="{FF2B5EF4-FFF2-40B4-BE49-F238E27FC236}">
                    <a16:creationId xmlns:a16="http://schemas.microsoft.com/office/drawing/2014/main" id="{112135A6-DE8C-4A10-BF74-790A5D11B99B}"/>
                  </a:ext>
                </a:extLst>
              </p:cNvPr>
              <p:cNvSpPr/>
              <p:nvPr/>
            </p:nvSpPr>
            <p:spPr>
              <a:xfrm>
                <a:off x="1793526" y="3418638"/>
                <a:ext cx="104954" cy="185416"/>
              </a:xfrm>
              <a:prstGeom prst="homePlat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schemeClr val="bg1"/>
                  </a:solidFill>
                </a:endParaRPr>
              </a:p>
            </p:txBody>
          </p:sp>
          <p:sp>
            <p:nvSpPr>
              <p:cNvPr id="108" name="Arrow: Pentagon 107">
                <a:extLst>
                  <a:ext uri="{FF2B5EF4-FFF2-40B4-BE49-F238E27FC236}">
                    <a16:creationId xmlns:a16="http://schemas.microsoft.com/office/drawing/2014/main" id="{A5B184AB-F97D-4683-ABE9-998869DFF896}"/>
                  </a:ext>
                </a:extLst>
              </p:cNvPr>
              <p:cNvSpPr/>
              <p:nvPr/>
            </p:nvSpPr>
            <p:spPr>
              <a:xfrm>
                <a:off x="3019495" y="3418638"/>
                <a:ext cx="104954" cy="185416"/>
              </a:xfrm>
              <a:prstGeom prst="homePlat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schemeClr val="bg1"/>
                  </a:solidFill>
                </a:endParaRPr>
              </a:p>
            </p:txBody>
          </p:sp>
          <p:sp>
            <p:nvSpPr>
              <p:cNvPr id="110" name="Arrow: Pentagon 109">
                <a:extLst>
                  <a:ext uri="{FF2B5EF4-FFF2-40B4-BE49-F238E27FC236}">
                    <a16:creationId xmlns:a16="http://schemas.microsoft.com/office/drawing/2014/main" id="{5C3DDF58-C147-4407-B544-56F50C1949DA}"/>
                  </a:ext>
                </a:extLst>
              </p:cNvPr>
              <p:cNvSpPr/>
              <p:nvPr/>
            </p:nvSpPr>
            <p:spPr>
              <a:xfrm>
                <a:off x="4307603" y="3418638"/>
                <a:ext cx="104954" cy="185416"/>
              </a:xfrm>
              <a:prstGeom prst="homePlat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schemeClr val="bg1"/>
                  </a:solidFill>
                </a:endParaRPr>
              </a:p>
            </p:txBody>
          </p:sp>
        </p:grpSp>
        <p:sp>
          <p:nvSpPr>
            <p:cNvPr id="123" name="Rectangle 17">
              <a:extLst>
                <a:ext uri="{FF2B5EF4-FFF2-40B4-BE49-F238E27FC236}">
                  <a16:creationId xmlns:a16="http://schemas.microsoft.com/office/drawing/2014/main" id="{3095053F-BCA9-4D6F-8E5E-542F52C47844}"/>
                </a:ext>
              </a:extLst>
            </p:cNvPr>
            <p:cNvSpPr/>
            <p:nvPr/>
          </p:nvSpPr>
          <p:spPr>
            <a:xfrm>
              <a:off x="4791596" y="3357419"/>
              <a:ext cx="1060868" cy="265176"/>
            </a:xfrm>
            <a:prstGeom prst="roundRect">
              <a:avLst>
                <a:gd name="adj" fmla="val 19321"/>
              </a:avLst>
            </a:prstGeom>
            <a:solidFill>
              <a:srgbClr val="AE88C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Current valuation </a:t>
              </a:r>
              <a:r>
                <a:rPr lang="en-US" sz="900" b="1">
                  <a:solidFill>
                    <a:schemeClr val="bg1"/>
                  </a:solidFill>
                  <a:cs typeface="Calibri Light" panose="020F0302020204030204" pitchFamily="34" charset="0"/>
                </a:rPr>
                <a:t>$100M</a:t>
              </a:r>
            </a:p>
          </p:txBody>
        </p:sp>
      </p:grpSp>
      <p:grpSp>
        <p:nvGrpSpPr>
          <p:cNvPr id="125" name="Group 124">
            <a:extLst>
              <a:ext uri="{FF2B5EF4-FFF2-40B4-BE49-F238E27FC236}">
                <a16:creationId xmlns:a16="http://schemas.microsoft.com/office/drawing/2014/main" id="{04DAA4E0-B4D0-452B-8376-A4FEF783FE54}"/>
              </a:ext>
            </a:extLst>
          </p:cNvPr>
          <p:cNvGrpSpPr/>
          <p:nvPr/>
        </p:nvGrpSpPr>
        <p:grpSpPr>
          <a:xfrm>
            <a:off x="6344739" y="3548424"/>
            <a:ext cx="5341739" cy="275340"/>
            <a:chOff x="488081" y="3347255"/>
            <a:chExt cx="5341739" cy="275340"/>
          </a:xfrm>
        </p:grpSpPr>
        <p:grpSp>
          <p:nvGrpSpPr>
            <p:cNvPr id="126" name="Group 125">
              <a:extLst>
                <a:ext uri="{FF2B5EF4-FFF2-40B4-BE49-F238E27FC236}">
                  <a16:creationId xmlns:a16="http://schemas.microsoft.com/office/drawing/2014/main" id="{A8F608B9-48DA-4C66-A998-3AFAE00C2506}"/>
                </a:ext>
              </a:extLst>
            </p:cNvPr>
            <p:cNvGrpSpPr/>
            <p:nvPr/>
          </p:nvGrpSpPr>
          <p:grpSpPr>
            <a:xfrm>
              <a:off x="488081" y="3347255"/>
              <a:ext cx="4079259" cy="265176"/>
              <a:chOff x="594179" y="3376366"/>
              <a:chExt cx="3818378" cy="265176"/>
            </a:xfrm>
          </p:grpSpPr>
          <p:sp>
            <p:nvSpPr>
              <p:cNvPr id="128" name="Rectangle 17">
                <a:extLst>
                  <a:ext uri="{FF2B5EF4-FFF2-40B4-BE49-F238E27FC236}">
                    <a16:creationId xmlns:a16="http://schemas.microsoft.com/office/drawing/2014/main" id="{51AD0961-6337-4A9D-9915-FF8ACC469808}"/>
                  </a:ext>
                </a:extLst>
              </p:cNvPr>
              <p:cNvSpPr/>
              <p:nvPr/>
            </p:nvSpPr>
            <p:spPr>
              <a:xfrm>
                <a:off x="594179" y="3376366"/>
                <a:ext cx="1016529" cy="265176"/>
              </a:xfrm>
              <a:prstGeom prst="roundRect">
                <a:avLst>
                  <a:gd name="adj" fmla="val 19321"/>
                </a:avLst>
              </a:prstGeom>
              <a:solidFill>
                <a:srgbClr val="AE88C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b="1">
                    <a:solidFill>
                      <a:schemeClr val="bg1"/>
                    </a:solidFill>
                    <a:cs typeface="Calibri Light" panose="020F0302020204030204" pitchFamily="34" charset="0"/>
                  </a:rPr>
                  <a:t>Founded in 20XX</a:t>
                </a:r>
                <a:endParaRPr lang="en-US" sz="900">
                  <a:solidFill>
                    <a:schemeClr val="bg1"/>
                  </a:solidFill>
                  <a:cs typeface="Calibri Light" panose="020F0302020204030204" pitchFamily="34" charset="0"/>
                </a:endParaRPr>
              </a:p>
            </p:txBody>
          </p:sp>
          <p:sp>
            <p:nvSpPr>
              <p:cNvPr id="129" name="Rectangle 17">
                <a:extLst>
                  <a:ext uri="{FF2B5EF4-FFF2-40B4-BE49-F238E27FC236}">
                    <a16:creationId xmlns:a16="http://schemas.microsoft.com/office/drawing/2014/main" id="{97D04E57-BFBC-45BE-A465-AC2468785B13}"/>
                  </a:ext>
                </a:extLst>
              </p:cNvPr>
              <p:cNvSpPr/>
              <p:nvPr/>
            </p:nvSpPr>
            <p:spPr>
              <a:xfrm>
                <a:off x="1928553" y="3382694"/>
                <a:ext cx="1060868" cy="257951"/>
              </a:xfrm>
              <a:prstGeom prst="roundRect">
                <a:avLst>
                  <a:gd name="adj" fmla="val 19321"/>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a:solidFill>
                      <a:schemeClr val="tx1"/>
                    </a:solidFill>
                    <a:cs typeface="Calibri Light" panose="020F0302020204030204" pitchFamily="34" charset="0"/>
                  </a:rPr>
                  <a:t>Seed Round </a:t>
                </a:r>
              </a:p>
              <a:p>
                <a:pPr algn="ctr"/>
                <a:r>
                  <a:rPr lang="en-US" sz="900" b="1" dirty="0">
                    <a:solidFill>
                      <a:schemeClr val="tx1"/>
                    </a:solidFill>
                    <a:cs typeface="Calibri Light" panose="020F0302020204030204" pitchFamily="34" charset="0"/>
                  </a:rPr>
                  <a:t> $</a:t>
                </a:r>
                <a:r>
                  <a:rPr lang="pl-PL" sz="900" b="1" dirty="0">
                    <a:solidFill>
                      <a:schemeClr val="tx1"/>
                    </a:solidFill>
                    <a:cs typeface="Calibri Light" panose="020F0302020204030204" pitchFamily="34" charset="0"/>
                  </a:rPr>
                  <a:t>xx</a:t>
                </a:r>
                <a:r>
                  <a:rPr lang="en-US" sz="900" b="1" dirty="0">
                    <a:solidFill>
                      <a:schemeClr val="tx1"/>
                    </a:solidFill>
                    <a:cs typeface="Calibri Light" panose="020F0302020204030204" pitchFamily="34" charset="0"/>
                  </a:rPr>
                  <a:t>M  </a:t>
                </a:r>
              </a:p>
            </p:txBody>
          </p:sp>
          <p:sp>
            <p:nvSpPr>
              <p:cNvPr id="130" name="Rectangle 17">
                <a:extLst>
                  <a:ext uri="{FF2B5EF4-FFF2-40B4-BE49-F238E27FC236}">
                    <a16:creationId xmlns:a16="http://schemas.microsoft.com/office/drawing/2014/main" id="{1160B6DE-99A8-41A8-A2E6-B577BF0CB7ED}"/>
                  </a:ext>
                </a:extLst>
              </p:cNvPr>
              <p:cNvSpPr/>
              <p:nvPr/>
            </p:nvSpPr>
            <p:spPr>
              <a:xfrm>
                <a:off x="3154523" y="3379085"/>
                <a:ext cx="1123011" cy="257951"/>
              </a:xfrm>
              <a:prstGeom prst="roundRect">
                <a:avLst>
                  <a:gd name="adj" fmla="val 19321"/>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a:solidFill>
                      <a:schemeClr val="tx1"/>
                    </a:solidFill>
                    <a:cs typeface="Calibri Light" panose="020F0302020204030204" pitchFamily="34" charset="0"/>
                  </a:rPr>
                  <a:t>Venture Rounds</a:t>
                </a:r>
              </a:p>
              <a:p>
                <a:pPr algn="ctr"/>
                <a:r>
                  <a:rPr lang="en-US" sz="900" b="1" dirty="0">
                    <a:solidFill>
                      <a:schemeClr val="tx1"/>
                    </a:solidFill>
                    <a:cs typeface="Calibri Light" panose="020F0302020204030204" pitchFamily="34" charset="0"/>
                  </a:rPr>
                  <a:t>$</a:t>
                </a:r>
                <a:r>
                  <a:rPr lang="pl-PL" sz="900" b="1" dirty="0">
                    <a:solidFill>
                      <a:schemeClr val="tx1"/>
                    </a:solidFill>
                    <a:cs typeface="Calibri Light" panose="020F0302020204030204" pitchFamily="34" charset="0"/>
                  </a:rPr>
                  <a:t>xx</a:t>
                </a:r>
                <a:r>
                  <a:rPr lang="en-US" sz="900" b="1" dirty="0">
                    <a:solidFill>
                      <a:schemeClr val="tx1"/>
                    </a:solidFill>
                    <a:cs typeface="Calibri Light" panose="020F0302020204030204" pitchFamily="34" charset="0"/>
                  </a:rPr>
                  <a:t>M</a:t>
                </a:r>
              </a:p>
            </p:txBody>
          </p:sp>
          <p:sp>
            <p:nvSpPr>
              <p:cNvPr id="131" name="Arrow: Pentagon 130">
                <a:extLst>
                  <a:ext uri="{FF2B5EF4-FFF2-40B4-BE49-F238E27FC236}">
                    <a16:creationId xmlns:a16="http://schemas.microsoft.com/office/drawing/2014/main" id="{6DCF241F-E86C-452D-99E0-BAE4424E32F9}"/>
                  </a:ext>
                </a:extLst>
              </p:cNvPr>
              <p:cNvSpPr/>
              <p:nvPr/>
            </p:nvSpPr>
            <p:spPr>
              <a:xfrm>
                <a:off x="1793526" y="3418638"/>
                <a:ext cx="104954" cy="185416"/>
              </a:xfrm>
              <a:prstGeom prst="homePlat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schemeClr val="bg1"/>
                  </a:solidFill>
                </a:endParaRPr>
              </a:p>
            </p:txBody>
          </p:sp>
          <p:sp>
            <p:nvSpPr>
              <p:cNvPr id="132" name="Arrow: Pentagon 131">
                <a:extLst>
                  <a:ext uri="{FF2B5EF4-FFF2-40B4-BE49-F238E27FC236}">
                    <a16:creationId xmlns:a16="http://schemas.microsoft.com/office/drawing/2014/main" id="{33725C65-A996-48D5-8CE3-F777EB3EE172}"/>
                  </a:ext>
                </a:extLst>
              </p:cNvPr>
              <p:cNvSpPr/>
              <p:nvPr/>
            </p:nvSpPr>
            <p:spPr>
              <a:xfrm>
                <a:off x="3019495" y="3418638"/>
                <a:ext cx="104954" cy="185416"/>
              </a:xfrm>
              <a:prstGeom prst="homePlat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schemeClr val="bg1"/>
                  </a:solidFill>
                </a:endParaRPr>
              </a:p>
            </p:txBody>
          </p:sp>
          <p:sp>
            <p:nvSpPr>
              <p:cNvPr id="133" name="Arrow: Pentagon 132">
                <a:extLst>
                  <a:ext uri="{FF2B5EF4-FFF2-40B4-BE49-F238E27FC236}">
                    <a16:creationId xmlns:a16="http://schemas.microsoft.com/office/drawing/2014/main" id="{6CDBC0EC-6BCF-4DE9-A3D3-9AF76D42707E}"/>
                  </a:ext>
                </a:extLst>
              </p:cNvPr>
              <p:cNvSpPr/>
              <p:nvPr/>
            </p:nvSpPr>
            <p:spPr>
              <a:xfrm>
                <a:off x="4307603" y="3418638"/>
                <a:ext cx="104954" cy="185416"/>
              </a:xfrm>
              <a:prstGeom prst="homePlat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schemeClr val="bg1"/>
                  </a:solidFill>
                </a:endParaRPr>
              </a:p>
            </p:txBody>
          </p:sp>
        </p:grpSp>
        <p:sp>
          <p:nvSpPr>
            <p:cNvPr id="127" name="Rectangle 17">
              <a:extLst>
                <a:ext uri="{FF2B5EF4-FFF2-40B4-BE49-F238E27FC236}">
                  <a16:creationId xmlns:a16="http://schemas.microsoft.com/office/drawing/2014/main" id="{DFE5C9D0-4162-42C0-821B-6289441C34C9}"/>
                </a:ext>
              </a:extLst>
            </p:cNvPr>
            <p:cNvSpPr/>
            <p:nvPr/>
          </p:nvSpPr>
          <p:spPr>
            <a:xfrm>
              <a:off x="4791596" y="3357419"/>
              <a:ext cx="1038224" cy="265176"/>
            </a:xfrm>
            <a:prstGeom prst="roundRect">
              <a:avLst>
                <a:gd name="adj" fmla="val 19321"/>
              </a:avLst>
            </a:prstGeom>
            <a:solidFill>
              <a:srgbClr val="AE88C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Current valuation </a:t>
              </a:r>
              <a:r>
                <a:rPr lang="en-US" sz="900" b="1">
                  <a:solidFill>
                    <a:schemeClr val="bg1"/>
                  </a:solidFill>
                  <a:cs typeface="Calibri Light" panose="020F0302020204030204" pitchFamily="34" charset="0"/>
                </a:rPr>
                <a:t>$100M</a:t>
              </a:r>
            </a:p>
          </p:txBody>
        </p:sp>
      </p:grpSp>
      <p:sp>
        <p:nvSpPr>
          <p:cNvPr id="135" name="Prostokąt zaokrąglony 143">
            <a:extLst>
              <a:ext uri="{FF2B5EF4-FFF2-40B4-BE49-F238E27FC236}">
                <a16:creationId xmlns:a16="http://schemas.microsoft.com/office/drawing/2014/main" id="{C1A2DB55-E61A-4168-91CB-CDCCA23999CE}"/>
              </a:ext>
            </a:extLst>
          </p:cNvPr>
          <p:cNvSpPr/>
          <p:nvPr/>
        </p:nvSpPr>
        <p:spPr>
          <a:xfrm>
            <a:off x="10484079" y="2694371"/>
            <a:ext cx="1202399" cy="394834"/>
          </a:xfrm>
          <a:prstGeom prst="roundRect">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a:solidFill>
                  <a:schemeClr val="tx1"/>
                </a:solidFill>
              </a:rPr>
              <a:t>Number of customers y/y</a:t>
            </a:r>
          </a:p>
        </p:txBody>
      </p:sp>
      <p:sp>
        <p:nvSpPr>
          <p:cNvPr id="137" name="Prostokąt zaokrąglony 143">
            <a:extLst>
              <a:ext uri="{FF2B5EF4-FFF2-40B4-BE49-F238E27FC236}">
                <a16:creationId xmlns:a16="http://schemas.microsoft.com/office/drawing/2014/main" id="{6197D4CD-1B03-4060-90E9-C16F50D1B15F}"/>
              </a:ext>
            </a:extLst>
          </p:cNvPr>
          <p:cNvSpPr/>
          <p:nvPr/>
        </p:nvSpPr>
        <p:spPr>
          <a:xfrm>
            <a:off x="8612235" y="2694371"/>
            <a:ext cx="1202399" cy="394834"/>
          </a:xfrm>
          <a:prstGeom prst="roundRect">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a:solidFill>
                  <a:schemeClr val="tx1"/>
                </a:solidFill>
              </a:rPr>
              <a:t>Products sold</a:t>
            </a:r>
          </a:p>
        </p:txBody>
      </p:sp>
      <p:sp>
        <p:nvSpPr>
          <p:cNvPr id="139" name="Prostokąt zaokrąglony 143">
            <a:extLst>
              <a:ext uri="{FF2B5EF4-FFF2-40B4-BE49-F238E27FC236}">
                <a16:creationId xmlns:a16="http://schemas.microsoft.com/office/drawing/2014/main" id="{CD7C1897-6B6C-4A15-97DB-383AA9629AE0}"/>
              </a:ext>
            </a:extLst>
          </p:cNvPr>
          <p:cNvSpPr/>
          <p:nvPr/>
        </p:nvSpPr>
        <p:spPr>
          <a:xfrm>
            <a:off x="6773221" y="2694371"/>
            <a:ext cx="1201776" cy="394834"/>
          </a:xfrm>
          <a:prstGeom prst="roundRect">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a:solidFill>
                  <a:schemeClr val="tx1"/>
                </a:solidFill>
              </a:rPr>
              <a:t>Number of products</a:t>
            </a:r>
          </a:p>
        </p:txBody>
      </p:sp>
      <p:sp>
        <p:nvSpPr>
          <p:cNvPr id="141" name="TextBox 140">
            <a:extLst>
              <a:ext uri="{FF2B5EF4-FFF2-40B4-BE49-F238E27FC236}">
                <a16:creationId xmlns:a16="http://schemas.microsoft.com/office/drawing/2014/main" id="{D6E99D84-5321-4C98-8109-1DAE71E020FF}"/>
              </a:ext>
            </a:extLst>
          </p:cNvPr>
          <p:cNvSpPr txBox="1"/>
          <p:nvPr/>
        </p:nvSpPr>
        <p:spPr>
          <a:xfrm>
            <a:off x="6325459" y="2762152"/>
            <a:ext cx="445077" cy="276999"/>
          </a:xfrm>
          <a:prstGeom prst="rect">
            <a:avLst/>
          </a:prstGeom>
          <a:noFill/>
        </p:spPr>
        <p:txBody>
          <a:bodyPr wrap="square">
            <a:spAutoFit/>
          </a:bodyPr>
          <a:lstStyle/>
          <a:p>
            <a:pPr algn="ctr"/>
            <a:r>
              <a:rPr lang="en-US" sz="1200" b="1">
                <a:solidFill>
                  <a:srgbClr val="7030A0"/>
                </a:solidFill>
              </a:rPr>
              <a:t>xx</a:t>
            </a:r>
            <a:endParaRPr lang="en-US" b="1">
              <a:solidFill>
                <a:srgbClr val="7030A0"/>
              </a:solidFill>
            </a:endParaRPr>
          </a:p>
        </p:txBody>
      </p:sp>
      <p:sp>
        <p:nvSpPr>
          <p:cNvPr id="143" name="TextBox 142">
            <a:extLst>
              <a:ext uri="{FF2B5EF4-FFF2-40B4-BE49-F238E27FC236}">
                <a16:creationId xmlns:a16="http://schemas.microsoft.com/office/drawing/2014/main" id="{85FFCAE8-3418-4963-84F0-970DB49E82F1}"/>
              </a:ext>
            </a:extLst>
          </p:cNvPr>
          <p:cNvSpPr txBox="1"/>
          <p:nvPr/>
        </p:nvSpPr>
        <p:spPr>
          <a:xfrm>
            <a:off x="7983093" y="2748015"/>
            <a:ext cx="572783" cy="276999"/>
          </a:xfrm>
          <a:prstGeom prst="rect">
            <a:avLst/>
          </a:prstGeom>
          <a:noFill/>
        </p:spPr>
        <p:txBody>
          <a:bodyPr wrap="square">
            <a:spAutoFit/>
          </a:bodyPr>
          <a:lstStyle/>
          <a:p>
            <a:pPr algn="ctr"/>
            <a:r>
              <a:rPr lang="en-US" sz="1200" b="1">
                <a:solidFill>
                  <a:srgbClr val="7030A0"/>
                </a:solidFill>
              </a:rPr>
              <a:t>xx</a:t>
            </a:r>
            <a:endParaRPr lang="en-US" b="1">
              <a:solidFill>
                <a:srgbClr val="7030A0"/>
              </a:solidFill>
            </a:endParaRPr>
          </a:p>
        </p:txBody>
      </p:sp>
      <p:sp>
        <p:nvSpPr>
          <p:cNvPr id="145" name="TextBox 144">
            <a:extLst>
              <a:ext uri="{FF2B5EF4-FFF2-40B4-BE49-F238E27FC236}">
                <a16:creationId xmlns:a16="http://schemas.microsoft.com/office/drawing/2014/main" id="{652E3169-840D-43BB-93B3-7D44137AD1FD}"/>
              </a:ext>
            </a:extLst>
          </p:cNvPr>
          <p:cNvSpPr txBox="1"/>
          <p:nvPr/>
        </p:nvSpPr>
        <p:spPr>
          <a:xfrm>
            <a:off x="9823705" y="2757503"/>
            <a:ext cx="688693" cy="276999"/>
          </a:xfrm>
          <a:prstGeom prst="rect">
            <a:avLst/>
          </a:prstGeom>
          <a:noFill/>
        </p:spPr>
        <p:txBody>
          <a:bodyPr wrap="square">
            <a:spAutoFit/>
          </a:bodyPr>
          <a:lstStyle/>
          <a:p>
            <a:pPr algn="ctr"/>
            <a:r>
              <a:rPr lang="en-US" sz="1200" b="1">
                <a:solidFill>
                  <a:srgbClr val="7030A0"/>
                </a:solidFill>
              </a:rPr>
              <a:t>xx</a:t>
            </a:r>
            <a:endParaRPr lang="en-US" b="1">
              <a:solidFill>
                <a:srgbClr val="7030A0"/>
              </a:solidFill>
            </a:endParaRPr>
          </a:p>
        </p:txBody>
      </p:sp>
      <p:sp>
        <p:nvSpPr>
          <p:cNvPr id="161" name="TextBox 160">
            <a:extLst>
              <a:ext uri="{FF2B5EF4-FFF2-40B4-BE49-F238E27FC236}">
                <a16:creationId xmlns:a16="http://schemas.microsoft.com/office/drawing/2014/main" id="{91835E0D-B849-400F-8F66-F90AD0DB4979}"/>
              </a:ext>
            </a:extLst>
          </p:cNvPr>
          <p:cNvSpPr txBox="1"/>
          <p:nvPr/>
        </p:nvSpPr>
        <p:spPr>
          <a:xfrm>
            <a:off x="422262" y="3184038"/>
            <a:ext cx="5596798" cy="369332"/>
          </a:xfrm>
          <a:prstGeom prst="rect">
            <a:avLst/>
          </a:prstGeom>
          <a:noFill/>
        </p:spPr>
        <p:txBody>
          <a:bodyPr wrap="square">
            <a:spAutoFit/>
          </a:bodyPr>
          <a:lstStyle/>
          <a:p>
            <a:r>
              <a:rPr lang="en-US" sz="900" dirty="0"/>
              <a:t>Competitor 1 has raised a total of over $</a:t>
            </a:r>
            <a:r>
              <a:rPr lang="pl-PL" sz="900" dirty="0"/>
              <a:t>xx</a:t>
            </a:r>
            <a:r>
              <a:rPr lang="en-US" sz="900" dirty="0"/>
              <a:t>M in three rounds of financing. VC funds have the most shares in the company.</a:t>
            </a:r>
          </a:p>
        </p:txBody>
      </p:sp>
      <p:grpSp>
        <p:nvGrpSpPr>
          <p:cNvPr id="197" name="Group 196">
            <a:extLst>
              <a:ext uri="{FF2B5EF4-FFF2-40B4-BE49-F238E27FC236}">
                <a16:creationId xmlns:a16="http://schemas.microsoft.com/office/drawing/2014/main" id="{C0F0C9BE-C52B-4E3B-AE65-1DACC370C05B}"/>
              </a:ext>
            </a:extLst>
          </p:cNvPr>
          <p:cNvGrpSpPr/>
          <p:nvPr/>
        </p:nvGrpSpPr>
        <p:grpSpPr>
          <a:xfrm>
            <a:off x="432113" y="3945168"/>
            <a:ext cx="5470028" cy="1844554"/>
            <a:chOff x="432113" y="4116618"/>
            <a:chExt cx="5470028" cy="1844554"/>
          </a:xfrm>
        </p:grpSpPr>
        <p:sp>
          <p:nvSpPr>
            <p:cNvPr id="30" name="Rectangle 17">
              <a:extLst>
                <a:ext uri="{FF2B5EF4-FFF2-40B4-BE49-F238E27FC236}">
                  <a16:creationId xmlns:a16="http://schemas.microsoft.com/office/drawing/2014/main" id="{B3682E77-A427-4CA3-9DC8-629FBA451508}"/>
                </a:ext>
              </a:extLst>
            </p:cNvPr>
            <p:cNvSpPr/>
            <p:nvPr/>
          </p:nvSpPr>
          <p:spPr>
            <a:xfrm>
              <a:off x="512065" y="4345621"/>
              <a:ext cx="1260000" cy="265176"/>
            </a:xfrm>
            <a:prstGeom prst="roundRect">
              <a:avLst>
                <a:gd name="adj" fmla="val 19321"/>
              </a:avLst>
            </a:prstGeom>
            <a:solidFill>
              <a:srgbClr val="C7AD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Product 1</a:t>
              </a:r>
            </a:p>
          </p:txBody>
        </p:sp>
        <p:sp>
          <p:nvSpPr>
            <p:cNvPr id="32" name="Rectangle 17">
              <a:extLst>
                <a:ext uri="{FF2B5EF4-FFF2-40B4-BE49-F238E27FC236}">
                  <a16:creationId xmlns:a16="http://schemas.microsoft.com/office/drawing/2014/main" id="{F87270AF-2822-4E55-A7D2-A28C84C722AC}"/>
                </a:ext>
              </a:extLst>
            </p:cNvPr>
            <p:cNvSpPr/>
            <p:nvPr/>
          </p:nvSpPr>
          <p:spPr>
            <a:xfrm>
              <a:off x="1882918" y="4345621"/>
              <a:ext cx="1260000" cy="265176"/>
            </a:xfrm>
            <a:prstGeom prst="roundRect">
              <a:avLst>
                <a:gd name="adj" fmla="val 19321"/>
              </a:avLst>
            </a:prstGeom>
            <a:solidFill>
              <a:srgbClr val="C7AD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Product 2</a:t>
              </a:r>
            </a:p>
          </p:txBody>
        </p:sp>
        <p:sp>
          <p:nvSpPr>
            <p:cNvPr id="5" name="Rectangle 17">
              <a:extLst>
                <a:ext uri="{FF2B5EF4-FFF2-40B4-BE49-F238E27FC236}">
                  <a16:creationId xmlns:a16="http://schemas.microsoft.com/office/drawing/2014/main" id="{DF5D30F5-5E4C-4B5F-A88F-460E704BF41D}"/>
                </a:ext>
              </a:extLst>
            </p:cNvPr>
            <p:cNvSpPr/>
            <p:nvPr/>
          </p:nvSpPr>
          <p:spPr>
            <a:xfrm>
              <a:off x="512064" y="4116618"/>
              <a:ext cx="5334361" cy="180000"/>
            </a:xfrm>
            <a:prstGeom prst="roundRect">
              <a:avLst>
                <a:gd name="adj" fmla="val 19321"/>
              </a:avLst>
            </a:prstGeom>
            <a:solidFill>
              <a:srgbClr val="AE88C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Product portfolio</a:t>
              </a:r>
            </a:p>
          </p:txBody>
        </p:sp>
        <p:grpSp>
          <p:nvGrpSpPr>
            <p:cNvPr id="192" name="Group 191">
              <a:extLst>
                <a:ext uri="{FF2B5EF4-FFF2-40B4-BE49-F238E27FC236}">
                  <a16:creationId xmlns:a16="http://schemas.microsoft.com/office/drawing/2014/main" id="{F94FAD01-8DA9-4416-8A15-57DB1C46C0B9}"/>
                </a:ext>
              </a:extLst>
            </p:cNvPr>
            <p:cNvGrpSpPr/>
            <p:nvPr/>
          </p:nvGrpSpPr>
          <p:grpSpPr>
            <a:xfrm>
              <a:off x="466869" y="5702733"/>
              <a:ext cx="1137725" cy="258439"/>
              <a:chOff x="571644" y="5874510"/>
              <a:chExt cx="1137725" cy="258439"/>
            </a:xfrm>
          </p:grpSpPr>
          <p:sp>
            <p:nvSpPr>
              <p:cNvPr id="34" name="TextBox 33">
                <a:extLst>
                  <a:ext uri="{FF2B5EF4-FFF2-40B4-BE49-F238E27FC236}">
                    <a16:creationId xmlns:a16="http://schemas.microsoft.com/office/drawing/2014/main" id="{C08BCD44-B7ED-4E75-B2DB-401EA96742F5}"/>
                  </a:ext>
                </a:extLst>
              </p:cNvPr>
              <p:cNvSpPr txBox="1"/>
              <p:nvPr/>
            </p:nvSpPr>
            <p:spPr>
              <a:xfrm>
                <a:off x="778394" y="5902117"/>
                <a:ext cx="930975" cy="230832"/>
              </a:xfrm>
              <a:prstGeom prst="rect">
                <a:avLst/>
              </a:prstGeom>
              <a:noFill/>
            </p:spPr>
            <p:txBody>
              <a:bodyPr wrap="square">
                <a:spAutoFit/>
              </a:bodyPr>
              <a:lstStyle/>
              <a:p>
                <a:pPr algn="just"/>
                <a:r>
                  <a:rPr lang="en-US" sz="900"/>
                  <a:t>$50-$100</a:t>
                </a:r>
              </a:p>
            </p:txBody>
          </p:sp>
          <p:pic>
            <p:nvPicPr>
              <p:cNvPr id="159" name="Graphic 158">
                <a:extLst>
                  <a:ext uri="{FF2B5EF4-FFF2-40B4-BE49-F238E27FC236}">
                    <a16:creationId xmlns:a16="http://schemas.microsoft.com/office/drawing/2014/main" id="{2C8331BD-1F6E-4D83-B1F8-55FC8B84395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71644" y="5874510"/>
                <a:ext cx="240606" cy="240606"/>
              </a:xfrm>
              <a:prstGeom prst="rect">
                <a:avLst/>
              </a:prstGeom>
            </p:spPr>
          </p:pic>
        </p:grpSp>
        <p:sp>
          <p:nvSpPr>
            <p:cNvPr id="163" name="TextBox 162">
              <a:extLst>
                <a:ext uri="{FF2B5EF4-FFF2-40B4-BE49-F238E27FC236}">
                  <a16:creationId xmlns:a16="http://schemas.microsoft.com/office/drawing/2014/main" id="{9B27AF7D-9A20-4678-94F7-A531960C3DF2}"/>
                </a:ext>
              </a:extLst>
            </p:cNvPr>
            <p:cNvSpPr txBox="1"/>
            <p:nvPr/>
          </p:nvSpPr>
          <p:spPr>
            <a:xfrm>
              <a:off x="432113" y="4641378"/>
              <a:ext cx="1381462" cy="230832"/>
            </a:xfrm>
            <a:prstGeom prst="rect">
              <a:avLst/>
            </a:prstGeom>
            <a:noFill/>
          </p:spPr>
          <p:txBody>
            <a:bodyPr wrap="square">
              <a:spAutoFit/>
            </a:bodyPr>
            <a:lstStyle/>
            <a:p>
              <a:pPr algn="just"/>
              <a:r>
                <a:rPr lang="en-US" sz="900"/>
                <a:t>[product description]</a:t>
              </a:r>
            </a:p>
          </p:txBody>
        </p:sp>
        <p:sp>
          <p:nvSpPr>
            <p:cNvPr id="165" name="Rectangle 17">
              <a:extLst>
                <a:ext uri="{FF2B5EF4-FFF2-40B4-BE49-F238E27FC236}">
                  <a16:creationId xmlns:a16="http://schemas.microsoft.com/office/drawing/2014/main" id="{9FA88CBC-B355-4DC3-932B-257C2540B387}"/>
                </a:ext>
              </a:extLst>
            </p:cNvPr>
            <p:cNvSpPr/>
            <p:nvPr/>
          </p:nvSpPr>
          <p:spPr>
            <a:xfrm>
              <a:off x="3253771" y="4345621"/>
              <a:ext cx="1260000" cy="265176"/>
            </a:xfrm>
            <a:prstGeom prst="roundRect">
              <a:avLst>
                <a:gd name="adj" fmla="val 19321"/>
              </a:avLst>
            </a:prstGeom>
            <a:solidFill>
              <a:srgbClr val="C7AD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Product 3</a:t>
              </a:r>
            </a:p>
          </p:txBody>
        </p:sp>
        <p:sp>
          <p:nvSpPr>
            <p:cNvPr id="167" name="Rectangle 17">
              <a:extLst>
                <a:ext uri="{FF2B5EF4-FFF2-40B4-BE49-F238E27FC236}">
                  <a16:creationId xmlns:a16="http://schemas.microsoft.com/office/drawing/2014/main" id="{5FBAD87A-3508-4A7D-B09B-C15063F1DDF2}"/>
                </a:ext>
              </a:extLst>
            </p:cNvPr>
            <p:cNvSpPr/>
            <p:nvPr/>
          </p:nvSpPr>
          <p:spPr>
            <a:xfrm>
              <a:off x="4624624" y="4345621"/>
              <a:ext cx="1222219" cy="265176"/>
            </a:xfrm>
            <a:prstGeom prst="roundRect">
              <a:avLst>
                <a:gd name="adj" fmla="val 19321"/>
              </a:avLst>
            </a:prstGeom>
            <a:solidFill>
              <a:srgbClr val="C7AD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Product 4</a:t>
              </a:r>
            </a:p>
          </p:txBody>
        </p:sp>
        <p:sp>
          <p:nvSpPr>
            <p:cNvPr id="169" name="TextBox 168">
              <a:extLst>
                <a:ext uri="{FF2B5EF4-FFF2-40B4-BE49-F238E27FC236}">
                  <a16:creationId xmlns:a16="http://schemas.microsoft.com/office/drawing/2014/main" id="{F55779EC-D9BE-4C24-A363-93D3590C0D70}"/>
                </a:ext>
              </a:extLst>
            </p:cNvPr>
            <p:cNvSpPr txBox="1"/>
            <p:nvPr/>
          </p:nvSpPr>
          <p:spPr>
            <a:xfrm>
              <a:off x="3179663" y="4613156"/>
              <a:ext cx="1417436" cy="230832"/>
            </a:xfrm>
            <a:prstGeom prst="rect">
              <a:avLst/>
            </a:prstGeom>
            <a:noFill/>
          </p:spPr>
          <p:txBody>
            <a:bodyPr wrap="square">
              <a:spAutoFit/>
            </a:bodyPr>
            <a:lstStyle/>
            <a:p>
              <a:pPr algn="just"/>
              <a:r>
                <a:rPr lang="en-US" sz="900"/>
                <a:t>[product description]</a:t>
              </a:r>
            </a:p>
          </p:txBody>
        </p:sp>
        <p:sp>
          <p:nvSpPr>
            <p:cNvPr id="174" name="TextBox 173">
              <a:extLst>
                <a:ext uri="{FF2B5EF4-FFF2-40B4-BE49-F238E27FC236}">
                  <a16:creationId xmlns:a16="http://schemas.microsoft.com/office/drawing/2014/main" id="{63DF0499-62EB-44DC-84A6-D063B1A3B0E1}"/>
                </a:ext>
              </a:extLst>
            </p:cNvPr>
            <p:cNvSpPr txBox="1"/>
            <p:nvPr/>
          </p:nvSpPr>
          <p:spPr>
            <a:xfrm>
              <a:off x="1813575" y="4625431"/>
              <a:ext cx="1366088" cy="230832"/>
            </a:xfrm>
            <a:prstGeom prst="rect">
              <a:avLst/>
            </a:prstGeom>
            <a:noFill/>
          </p:spPr>
          <p:txBody>
            <a:bodyPr wrap="square">
              <a:spAutoFit/>
            </a:bodyPr>
            <a:lstStyle/>
            <a:p>
              <a:pPr algn="just"/>
              <a:r>
                <a:rPr lang="en-US" sz="900"/>
                <a:t>[product description]</a:t>
              </a:r>
            </a:p>
          </p:txBody>
        </p:sp>
        <p:grpSp>
          <p:nvGrpSpPr>
            <p:cNvPr id="191" name="Group 190">
              <a:extLst>
                <a:ext uri="{FF2B5EF4-FFF2-40B4-BE49-F238E27FC236}">
                  <a16:creationId xmlns:a16="http://schemas.microsoft.com/office/drawing/2014/main" id="{64E9EF9F-7249-43B3-9000-E85ACE9701F0}"/>
                </a:ext>
              </a:extLst>
            </p:cNvPr>
            <p:cNvGrpSpPr/>
            <p:nvPr/>
          </p:nvGrpSpPr>
          <p:grpSpPr>
            <a:xfrm>
              <a:off x="1833993" y="5702733"/>
              <a:ext cx="1137725" cy="258439"/>
              <a:chOff x="1986393" y="5874510"/>
              <a:chExt cx="1137725" cy="258439"/>
            </a:xfrm>
          </p:grpSpPr>
          <p:sp>
            <p:nvSpPr>
              <p:cNvPr id="176" name="TextBox 175">
                <a:extLst>
                  <a:ext uri="{FF2B5EF4-FFF2-40B4-BE49-F238E27FC236}">
                    <a16:creationId xmlns:a16="http://schemas.microsoft.com/office/drawing/2014/main" id="{6945ADAC-EE7D-46B2-9D9C-DDECB925448D}"/>
                  </a:ext>
                </a:extLst>
              </p:cNvPr>
              <p:cNvSpPr txBox="1"/>
              <p:nvPr/>
            </p:nvSpPr>
            <p:spPr>
              <a:xfrm>
                <a:off x="2193143" y="5902117"/>
                <a:ext cx="930975" cy="230832"/>
              </a:xfrm>
              <a:prstGeom prst="rect">
                <a:avLst/>
              </a:prstGeom>
              <a:noFill/>
            </p:spPr>
            <p:txBody>
              <a:bodyPr wrap="square">
                <a:spAutoFit/>
              </a:bodyPr>
              <a:lstStyle/>
              <a:p>
                <a:pPr algn="just"/>
                <a:r>
                  <a:rPr lang="en-US" sz="900"/>
                  <a:t>$50-$100</a:t>
                </a:r>
              </a:p>
            </p:txBody>
          </p:sp>
          <p:pic>
            <p:nvPicPr>
              <p:cNvPr id="178" name="Graphic 177">
                <a:extLst>
                  <a:ext uri="{FF2B5EF4-FFF2-40B4-BE49-F238E27FC236}">
                    <a16:creationId xmlns:a16="http://schemas.microsoft.com/office/drawing/2014/main" id="{91C78224-E1DF-4545-A712-85C4E791D37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986393" y="5874510"/>
                <a:ext cx="240606" cy="240606"/>
              </a:xfrm>
              <a:prstGeom prst="rect">
                <a:avLst/>
              </a:prstGeom>
            </p:spPr>
          </p:pic>
        </p:grpSp>
        <p:grpSp>
          <p:nvGrpSpPr>
            <p:cNvPr id="190" name="Group 189">
              <a:extLst>
                <a:ext uri="{FF2B5EF4-FFF2-40B4-BE49-F238E27FC236}">
                  <a16:creationId xmlns:a16="http://schemas.microsoft.com/office/drawing/2014/main" id="{840B7E5A-79CF-4C50-AEF2-5EBAD9702CC5}"/>
                </a:ext>
              </a:extLst>
            </p:cNvPr>
            <p:cNvGrpSpPr/>
            <p:nvPr/>
          </p:nvGrpSpPr>
          <p:grpSpPr>
            <a:xfrm>
              <a:off x="3212210" y="5702733"/>
              <a:ext cx="1300783" cy="258439"/>
              <a:chOff x="3288410" y="5893233"/>
              <a:chExt cx="1300783" cy="258439"/>
            </a:xfrm>
          </p:grpSpPr>
          <p:sp>
            <p:nvSpPr>
              <p:cNvPr id="180" name="TextBox 179">
                <a:extLst>
                  <a:ext uri="{FF2B5EF4-FFF2-40B4-BE49-F238E27FC236}">
                    <a16:creationId xmlns:a16="http://schemas.microsoft.com/office/drawing/2014/main" id="{95B387C6-8942-4223-B63F-A07FC8E9A9C6}"/>
                  </a:ext>
                </a:extLst>
              </p:cNvPr>
              <p:cNvSpPr txBox="1"/>
              <p:nvPr/>
            </p:nvSpPr>
            <p:spPr>
              <a:xfrm>
                <a:off x="3495160" y="5920840"/>
                <a:ext cx="1094033" cy="230832"/>
              </a:xfrm>
              <a:prstGeom prst="rect">
                <a:avLst/>
              </a:prstGeom>
              <a:noFill/>
            </p:spPr>
            <p:txBody>
              <a:bodyPr wrap="square">
                <a:spAutoFit/>
              </a:bodyPr>
              <a:lstStyle/>
              <a:p>
                <a:pPr algn="just"/>
                <a:r>
                  <a:rPr lang="en-US" sz="900"/>
                  <a:t>$50-$100</a:t>
                </a:r>
              </a:p>
            </p:txBody>
          </p:sp>
          <p:pic>
            <p:nvPicPr>
              <p:cNvPr id="182" name="Graphic 181">
                <a:extLst>
                  <a:ext uri="{FF2B5EF4-FFF2-40B4-BE49-F238E27FC236}">
                    <a16:creationId xmlns:a16="http://schemas.microsoft.com/office/drawing/2014/main" id="{D2641924-40FA-4B22-864A-C7DD0A5B4DA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288410" y="5893233"/>
                <a:ext cx="240606" cy="240606"/>
              </a:xfrm>
              <a:prstGeom prst="rect">
                <a:avLst/>
              </a:prstGeom>
            </p:spPr>
          </p:pic>
        </p:grpSp>
        <p:grpSp>
          <p:nvGrpSpPr>
            <p:cNvPr id="189" name="Group 188">
              <a:extLst>
                <a:ext uri="{FF2B5EF4-FFF2-40B4-BE49-F238E27FC236}">
                  <a16:creationId xmlns:a16="http://schemas.microsoft.com/office/drawing/2014/main" id="{D31C41DC-19CF-4BA6-8054-B60D929D1501}"/>
                </a:ext>
              </a:extLst>
            </p:cNvPr>
            <p:cNvGrpSpPr/>
            <p:nvPr/>
          </p:nvGrpSpPr>
          <p:grpSpPr>
            <a:xfrm>
              <a:off x="4585117" y="5702733"/>
              <a:ext cx="1137725" cy="258439"/>
              <a:chOff x="4642267" y="5874510"/>
              <a:chExt cx="1137725" cy="258439"/>
            </a:xfrm>
          </p:grpSpPr>
          <p:sp>
            <p:nvSpPr>
              <p:cNvPr id="186" name="TextBox 185">
                <a:extLst>
                  <a:ext uri="{FF2B5EF4-FFF2-40B4-BE49-F238E27FC236}">
                    <a16:creationId xmlns:a16="http://schemas.microsoft.com/office/drawing/2014/main" id="{01795DDF-1CC0-4DF4-A9BA-ECC1DE3320A8}"/>
                  </a:ext>
                </a:extLst>
              </p:cNvPr>
              <p:cNvSpPr txBox="1"/>
              <p:nvPr/>
            </p:nvSpPr>
            <p:spPr>
              <a:xfrm>
                <a:off x="4849017" y="5902117"/>
                <a:ext cx="930975" cy="230832"/>
              </a:xfrm>
              <a:prstGeom prst="rect">
                <a:avLst/>
              </a:prstGeom>
              <a:noFill/>
            </p:spPr>
            <p:txBody>
              <a:bodyPr wrap="square">
                <a:spAutoFit/>
              </a:bodyPr>
              <a:lstStyle/>
              <a:p>
                <a:pPr algn="just"/>
                <a:r>
                  <a:rPr lang="en-US" sz="900"/>
                  <a:t>$50-$100</a:t>
                </a:r>
              </a:p>
            </p:txBody>
          </p:sp>
          <p:pic>
            <p:nvPicPr>
              <p:cNvPr id="188" name="Graphic 187">
                <a:extLst>
                  <a:ext uri="{FF2B5EF4-FFF2-40B4-BE49-F238E27FC236}">
                    <a16:creationId xmlns:a16="http://schemas.microsoft.com/office/drawing/2014/main" id="{238A0F8E-FC03-4D57-98FF-381D7764FB2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642267" y="5874510"/>
                <a:ext cx="240606" cy="240606"/>
              </a:xfrm>
              <a:prstGeom prst="rect">
                <a:avLst/>
              </a:prstGeom>
            </p:spPr>
          </p:pic>
        </p:grpSp>
        <p:sp>
          <p:nvSpPr>
            <p:cNvPr id="194" name="TextBox 193">
              <a:extLst>
                <a:ext uri="{FF2B5EF4-FFF2-40B4-BE49-F238E27FC236}">
                  <a16:creationId xmlns:a16="http://schemas.microsoft.com/office/drawing/2014/main" id="{483ADDE3-1E7F-43C8-BC5A-E64600001D49}"/>
                </a:ext>
              </a:extLst>
            </p:cNvPr>
            <p:cNvSpPr txBox="1"/>
            <p:nvPr/>
          </p:nvSpPr>
          <p:spPr>
            <a:xfrm>
              <a:off x="4545881" y="4632517"/>
              <a:ext cx="1356260" cy="230832"/>
            </a:xfrm>
            <a:prstGeom prst="rect">
              <a:avLst/>
            </a:prstGeom>
            <a:noFill/>
          </p:spPr>
          <p:txBody>
            <a:bodyPr wrap="square">
              <a:spAutoFit/>
            </a:bodyPr>
            <a:lstStyle/>
            <a:p>
              <a:pPr algn="just"/>
              <a:r>
                <a:rPr lang="en-US" sz="900"/>
                <a:t>[product description]</a:t>
              </a:r>
            </a:p>
          </p:txBody>
        </p:sp>
      </p:grpSp>
      <p:sp>
        <p:nvSpPr>
          <p:cNvPr id="196" name="TextBox 195">
            <a:extLst>
              <a:ext uri="{FF2B5EF4-FFF2-40B4-BE49-F238E27FC236}">
                <a16:creationId xmlns:a16="http://schemas.microsoft.com/office/drawing/2014/main" id="{89AF0075-7040-4FE1-8383-EDFEB19342D8}"/>
              </a:ext>
            </a:extLst>
          </p:cNvPr>
          <p:cNvSpPr txBox="1"/>
          <p:nvPr/>
        </p:nvSpPr>
        <p:spPr>
          <a:xfrm>
            <a:off x="6284122" y="3177391"/>
            <a:ext cx="5425000" cy="369332"/>
          </a:xfrm>
          <a:prstGeom prst="rect">
            <a:avLst/>
          </a:prstGeom>
          <a:noFill/>
        </p:spPr>
        <p:txBody>
          <a:bodyPr wrap="square">
            <a:spAutoFit/>
          </a:bodyPr>
          <a:lstStyle/>
          <a:p>
            <a:r>
              <a:rPr lang="en-US" sz="900" dirty="0"/>
              <a:t>Competitor 2 has raised a total of $</a:t>
            </a:r>
            <a:r>
              <a:rPr lang="pl-PL" sz="900" dirty="0"/>
              <a:t>xx</a:t>
            </a:r>
            <a:r>
              <a:rPr lang="en-US" sz="900" dirty="0"/>
              <a:t>M in three rounds of financing. VC funds have the most shares in the company.</a:t>
            </a:r>
          </a:p>
        </p:txBody>
      </p:sp>
      <p:grpSp>
        <p:nvGrpSpPr>
          <p:cNvPr id="219" name="Group 218">
            <a:extLst>
              <a:ext uri="{FF2B5EF4-FFF2-40B4-BE49-F238E27FC236}">
                <a16:creationId xmlns:a16="http://schemas.microsoft.com/office/drawing/2014/main" id="{761D57AE-354E-4891-AB7E-80CB0D6A107B}"/>
              </a:ext>
            </a:extLst>
          </p:cNvPr>
          <p:cNvGrpSpPr/>
          <p:nvPr/>
        </p:nvGrpSpPr>
        <p:grpSpPr>
          <a:xfrm>
            <a:off x="6275708" y="3945168"/>
            <a:ext cx="5470028" cy="1871283"/>
            <a:chOff x="432113" y="4116618"/>
            <a:chExt cx="5470028" cy="1871283"/>
          </a:xfrm>
        </p:grpSpPr>
        <p:sp>
          <p:nvSpPr>
            <p:cNvPr id="220" name="Rectangle 17">
              <a:extLst>
                <a:ext uri="{FF2B5EF4-FFF2-40B4-BE49-F238E27FC236}">
                  <a16:creationId xmlns:a16="http://schemas.microsoft.com/office/drawing/2014/main" id="{A1D2ED8C-BF05-4603-B9B7-0A9845D64DE7}"/>
                </a:ext>
              </a:extLst>
            </p:cNvPr>
            <p:cNvSpPr/>
            <p:nvPr/>
          </p:nvSpPr>
          <p:spPr>
            <a:xfrm>
              <a:off x="512065" y="4345621"/>
              <a:ext cx="2639982" cy="265176"/>
            </a:xfrm>
            <a:prstGeom prst="roundRect">
              <a:avLst>
                <a:gd name="adj" fmla="val 19321"/>
              </a:avLst>
            </a:prstGeom>
            <a:solidFill>
              <a:srgbClr val="C7AD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Product 1</a:t>
              </a:r>
            </a:p>
          </p:txBody>
        </p:sp>
        <p:sp>
          <p:nvSpPr>
            <p:cNvPr id="222" name="Rectangle 17">
              <a:extLst>
                <a:ext uri="{FF2B5EF4-FFF2-40B4-BE49-F238E27FC236}">
                  <a16:creationId xmlns:a16="http://schemas.microsoft.com/office/drawing/2014/main" id="{96F1AA5C-BF64-465D-ACB3-02F96C839704}"/>
                </a:ext>
              </a:extLst>
            </p:cNvPr>
            <p:cNvSpPr/>
            <p:nvPr/>
          </p:nvSpPr>
          <p:spPr>
            <a:xfrm>
              <a:off x="512064" y="4116618"/>
              <a:ext cx="5334361" cy="180000"/>
            </a:xfrm>
            <a:prstGeom prst="roundRect">
              <a:avLst>
                <a:gd name="adj" fmla="val 19321"/>
              </a:avLst>
            </a:prstGeom>
            <a:solidFill>
              <a:srgbClr val="AE88C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Product portfolio</a:t>
              </a:r>
            </a:p>
          </p:txBody>
        </p:sp>
        <p:grpSp>
          <p:nvGrpSpPr>
            <p:cNvPr id="223" name="Group 222">
              <a:extLst>
                <a:ext uri="{FF2B5EF4-FFF2-40B4-BE49-F238E27FC236}">
                  <a16:creationId xmlns:a16="http://schemas.microsoft.com/office/drawing/2014/main" id="{89E6ACF7-36AB-4586-802A-5829C459E814}"/>
                </a:ext>
              </a:extLst>
            </p:cNvPr>
            <p:cNvGrpSpPr/>
            <p:nvPr/>
          </p:nvGrpSpPr>
          <p:grpSpPr>
            <a:xfrm>
              <a:off x="470251" y="5729462"/>
              <a:ext cx="1137725" cy="258439"/>
              <a:chOff x="575026" y="5901239"/>
              <a:chExt cx="1137725" cy="258439"/>
            </a:xfrm>
          </p:grpSpPr>
          <p:sp>
            <p:nvSpPr>
              <p:cNvPr id="239" name="TextBox 238">
                <a:extLst>
                  <a:ext uri="{FF2B5EF4-FFF2-40B4-BE49-F238E27FC236}">
                    <a16:creationId xmlns:a16="http://schemas.microsoft.com/office/drawing/2014/main" id="{B86AEE99-09D2-4F3D-8C89-050B8A7993CE}"/>
                  </a:ext>
                </a:extLst>
              </p:cNvPr>
              <p:cNvSpPr txBox="1"/>
              <p:nvPr/>
            </p:nvSpPr>
            <p:spPr>
              <a:xfrm>
                <a:off x="781776" y="5928846"/>
                <a:ext cx="930975" cy="230832"/>
              </a:xfrm>
              <a:prstGeom prst="rect">
                <a:avLst/>
              </a:prstGeom>
              <a:noFill/>
            </p:spPr>
            <p:txBody>
              <a:bodyPr wrap="square">
                <a:spAutoFit/>
              </a:bodyPr>
              <a:lstStyle/>
              <a:p>
                <a:pPr algn="just"/>
                <a:r>
                  <a:rPr lang="en-US" sz="900"/>
                  <a:t>$50-$100</a:t>
                </a:r>
              </a:p>
            </p:txBody>
          </p:sp>
          <p:pic>
            <p:nvPicPr>
              <p:cNvPr id="240" name="Graphic 239">
                <a:extLst>
                  <a:ext uri="{FF2B5EF4-FFF2-40B4-BE49-F238E27FC236}">
                    <a16:creationId xmlns:a16="http://schemas.microsoft.com/office/drawing/2014/main" id="{EE368B49-3A68-4CDC-93E9-1515E58C7A6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75026" y="5901239"/>
                <a:ext cx="240606" cy="240606"/>
              </a:xfrm>
              <a:prstGeom prst="rect">
                <a:avLst/>
              </a:prstGeom>
            </p:spPr>
          </p:pic>
        </p:grpSp>
        <p:sp>
          <p:nvSpPr>
            <p:cNvPr id="224" name="TextBox 223">
              <a:extLst>
                <a:ext uri="{FF2B5EF4-FFF2-40B4-BE49-F238E27FC236}">
                  <a16:creationId xmlns:a16="http://schemas.microsoft.com/office/drawing/2014/main" id="{D1F2EDDB-67F5-4916-9410-290C005B54DF}"/>
                </a:ext>
              </a:extLst>
            </p:cNvPr>
            <p:cNvSpPr txBox="1"/>
            <p:nvPr/>
          </p:nvSpPr>
          <p:spPr>
            <a:xfrm>
              <a:off x="432113" y="4641378"/>
              <a:ext cx="2802848" cy="230832"/>
            </a:xfrm>
            <a:prstGeom prst="rect">
              <a:avLst/>
            </a:prstGeom>
            <a:noFill/>
          </p:spPr>
          <p:txBody>
            <a:bodyPr wrap="square">
              <a:spAutoFit/>
            </a:bodyPr>
            <a:lstStyle/>
            <a:p>
              <a:pPr algn="just"/>
              <a:r>
                <a:rPr lang="en-US" sz="900"/>
                <a:t>[product description]</a:t>
              </a:r>
            </a:p>
          </p:txBody>
        </p:sp>
        <p:sp>
          <p:nvSpPr>
            <p:cNvPr id="225" name="Rectangle 17">
              <a:extLst>
                <a:ext uri="{FF2B5EF4-FFF2-40B4-BE49-F238E27FC236}">
                  <a16:creationId xmlns:a16="http://schemas.microsoft.com/office/drawing/2014/main" id="{CC8BA920-3F93-4984-9E80-AE52B4B7375B}"/>
                </a:ext>
              </a:extLst>
            </p:cNvPr>
            <p:cNvSpPr/>
            <p:nvPr/>
          </p:nvSpPr>
          <p:spPr>
            <a:xfrm>
              <a:off x="3253771" y="4345621"/>
              <a:ext cx="1260000" cy="265176"/>
            </a:xfrm>
            <a:prstGeom prst="roundRect">
              <a:avLst>
                <a:gd name="adj" fmla="val 19321"/>
              </a:avLst>
            </a:prstGeom>
            <a:solidFill>
              <a:srgbClr val="C7AD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Product 2</a:t>
              </a:r>
            </a:p>
          </p:txBody>
        </p:sp>
        <p:sp>
          <p:nvSpPr>
            <p:cNvPr id="226" name="Rectangle 17">
              <a:extLst>
                <a:ext uri="{FF2B5EF4-FFF2-40B4-BE49-F238E27FC236}">
                  <a16:creationId xmlns:a16="http://schemas.microsoft.com/office/drawing/2014/main" id="{6AE697D4-1422-45E6-9A7E-2D960675F1D1}"/>
                </a:ext>
              </a:extLst>
            </p:cNvPr>
            <p:cNvSpPr/>
            <p:nvPr/>
          </p:nvSpPr>
          <p:spPr>
            <a:xfrm>
              <a:off x="4624624" y="4345621"/>
              <a:ext cx="1222219" cy="265176"/>
            </a:xfrm>
            <a:prstGeom prst="roundRect">
              <a:avLst>
                <a:gd name="adj" fmla="val 19321"/>
              </a:avLst>
            </a:prstGeom>
            <a:solidFill>
              <a:srgbClr val="C7AD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Product 3</a:t>
              </a:r>
            </a:p>
          </p:txBody>
        </p:sp>
        <p:sp>
          <p:nvSpPr>
            <p:cNvPr id="227" name="TextBox 226">
              <a:extLst>
                <a:ext uri="{FF2B5EF4-FFF2-40B4-BE49-F238E27FC236}">
                  <a16:creationId xmlns:a16="http://schemas.microsoft.com/office/drawing/2014/main" id="{5A75FECA-4ECF-4392-A629-28D8CA875D4A}"/>
                </a:ext>
              </a:extLst>
            </p:cNvPr>
            <p:cNvSpPr txBox="1"/>
            <p:nvPr/>
          </p:nvSpPr>
          <p:spPr>
            <a:xfrm>
              <a:off x="3160612" y="4613156"/>
              <a:ext cx="1444961" cy="230832"/>
            </a:xfrm>
            <a:prstGeom prst="rect">
              <a:avLst/>
            </a:prstGeom>
            <a:noFill/>
          </p:spPr>
          <p:txBody>
            <a:bodyPr wrap="square">
              <a:spAutoFit/>
            </a:bodyPr>
            <a:lstStyle/>
            <a:p>
              <a:pPr algn="just"/>
              <a:r>
                <a:rPr lang="en-US" sz="900"/>
                <a:t>[product description]</a:t>
              </a:r>
            </a:p>
          </p:txBody>
        </p:sp>
        <p:grpSp>
          <p:nvGrpSpPr>
            <p:cNvPr id="230" name="Group 229">
              <a:extLst>
                <a:ext uri="{FF2B5EF4-FFF2-40B4-BE49-F238E27FC236}">
                  <a16:creationId xmlns:a16="http://schemas.microsoft.com/office/drawing/2014/main" id="{41F71949-40DE-44B1-A81C-0404F3A08160}"/>
                </a:ext>
              </a:extLst>
            </p:cNvPr>
            <p:cNvGrpSpPr/>
            <p:nvPr/>
          </p:nvGrpSpPr>
          <p:grpSpPr>
            <a:xfrm>
              <a:off x="3212210" y="5702733"/>
              <a:ext cx="1428274" cy="258439"/>
              <a:chOff x="3288410" y="5893233"/>
              <a:chExt cx="1428274" cy="258439"/>
            </a:xfrm>
          </p:grpSpPr>
          <p:sp>
            <p:nvSpPr>
              <p:cNvPr id="235" name="TextBox 234">
                <a:extLst>
                  <a:ext uri="{FF2B5EF4-FFF2-40B4-BE49-F238E27FC236}">
                    <a16:creationId xmlns:a16="http://schemas.microsoft.com/office/drawing/2014/main" id="{A4CA5F4C-B1A5-4042-A305-7AF2722CBB7E}"/>
                  </a:ext>
                </a:extLst>
              </p:cNvPr>
              <p:cNvSpPr txBox="1"/>
              <p:nvPr/>
            </p:nvSpPr>
            <p:spPr>
              <a:xfrm>
                <a:off x="3495160" y="5920840"/>
                <a:ext cx="1221524" cy="230832"/>
              </a:xfrm>
              <a:prstGeom prst="rect">
                <a:avLst/>
              </a:prstGeom>
              <a:noFill/>
            </p:spPr>
            <p:txBody>
              <a:bodyPr wrap="square">
                <a:spAutoFit/>
              </a:bodyPr>
              <a:lstStyle/>
              <a:p>
                <a:pPr algn="just"/>
                <a:r>
                  <a:rPr lang="en-US" sz="900"/>
                  <a:t>$50-$100</a:t>
                </a:r>
              </a:p>
            </p:txBody>
          </p:sp>
          <p:pic>
            <p:nvPicPr>
              <p:cNvPr id="236" name="Graphic 235">
                <a:extLst>
                  <a:ext uri="{FF2B5EF4-FFF2-40B4-BE49-F238E27FC236}">
                    <a16:creationId xmlns:a16="http://schemas.microsoft.com/office/drawing/2014/main" id="{5C0C2E77-27AA-4673-8F76-BE4367F8EE6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288410" y="5893233"/>
                <a:ext cx="240606" cy="240606"/>
              </a:xfrm>
              <a:prstGeom prst="rect">
                <a:avLst/>
              </a:prstGeom>
            </p:spPr>
          </p:pic>
        </p:grpSp>
        <p:pic>
          <p:nvPicPr>
            <p:cNvPr id="234" name="Graphic 233">
              <a:extLst>
                <a:ext uri="{FF2B5EF4-FFF2-40B4-BE49-F238E27FC236}">
                  <a16:creationId xmlns:a16="http://schemas.microsoft.com/office/drawing/2014/main" id="{F48A8C19-8E2A-4230-B9E6-2CC0BAB60DF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585117" y="5702733"/>
              <a:ext cx="240606" cy="240606"/>
            </a:xfrm>
            <a:prstGeom prst="rect">
              <a:avLst/>
            </a:prstGeom>
          </p:spPr>
        </p:pic>
        <p:sp>
          <p:nvSpPr>
            <p:cNvPr id="232" name="TextBox 231">
              <a:extLst>
                <a:ext uri="{FF2B5EF4-FFF2-40B4-BE49-F238E27FC236}">
                  <a16:creationId xmlns:a16="http://schemas.microsoft.com/office/drawing/2014/main" id="{3C404798-EA3B-4E54-B92D-BE90B15FAC2F}"/>
                </a:ext>
              </a:extLst>
            </p:cNvPr>
            <p:cNvSpPr txBox="1"/>
            <p:nvPr/>
          </p:nvSpPr>
          <p:spPr>
            <a:xfrm>
              <a:off x="4545881" y="4632517"/>
              <a:ext cx="1356260" cy="230832"/>
            </a:xfrm>
            <a:prstGeom prst="rect">
              <a:avLst/>
            </a:prstGeom>
            <a:noFill/>
          </p:spPr>
          <p:txBody>
            <a:bodyPr wrap="square">
              <a:spAutoFit/>
            </a:bodyPr>
            <a:lstStyle/>
            <a:p>
              <a:pPr algn="just"/>
              <a:r>
                <a:rPr lang="en-US" sz="900"/>
                <a:t>[product description]</a:t>
              </a:r>
            </a:p>
          </p:txBody>
        </p:sp>
      </p:grpSp>
      <p:grpSp>
        <p:nvGrpSpPr>
          <p:cNvPr id="259" name="Group 258">
            <a:extLst>
              <a:ext uri="{FF2B5EF4-FFF2-40B4-BE49-F238E27FC236}">
                <a16:creationId xmlns:a16="http://schemas.microsoft.com/office/drawing/2014/main" id="{69A6EB9E-D99D-4A73-B2BE-702EC9B50A85}"/>
              </a:ext>
            </a:extLst>
          </p:cNvPr>
          <p:cNvGrpSpPr/>
          <p:nvPr/>
        </p:nvGrpSpPr>
        <p:grpSpPr>
          <a:xfrm>
            <a:off x="6342713" y="5888620"/>
            <a:ext cx="5562658" cy="363005"/>
            <a:chOff x="6342713" y="5888620"/>
            <a:chExt cx="5562658" cy="363005"/>
          </a:xfrm>
        </p:grpSpPr>
        <p:grpSp>
          <p:nvGrpSpPr>
            <p:cNvPr id="256" name="Group 255">
              <a:extLst>
                <a:ext uri="{FF2B5EF4-FFF2-40B4-BE49-F238E27FC236}">
                  <a16:creationId xmlns:a16="http://schemas.microsoft.com/office/drawing/2014/main" id="{45BA9EE8-2C55-4409-A470-2C4057C102E9}"/>
                </a:ext>
              </a:extLst>
            </p:cNvPr>
            <p:cNvGrpSpPr/>
            <p:nvPr/>
          </p:nvGrpSpPr>
          <p:grpSpPr>
            <a:xfrm>
              <a:off x="6342713" y="5888620"/>
              <a:ext cx="5562658" cy="363005"/>
              <a:chOff x="6342713" y="5888620"/>
              <a:chExt cx="5562658" cy="363005"/>
            </a:xfrm>
          </p:grpSpPr>
          <p:grpSp>
            <p:nvGrpSpPr>
              <p:cNvPr id="242" name="Group 241">
                <a:extLst>
                  <a:ext uri="{FF2B5EF4-FFF2-40B4-BE49-F238E27FC236}">
                    <a16:creationId xmlns:a16="http://schemas.microsoft.com/office/drawing/2014/main" id="{6FD37367-82A2-4D41-9600-72DF149998E8}"/>
                  </a:ext>
                </a:extLst>
              </p:cNvPr>
              <p:cNvGrpSpPr/>
              <p:nvPr/>
            </p:nvGrpSpPr>
            <p:grpSpPr>
              <a:xfrm>
                <a:off x="6342713" y="5888620"/>
                <a:ext cx="5562658" cy="363005"/>
                <a:chOff x="511644" y="5888620"/>
                <a:chExt cx="5562658" cy="363005"/>
              </a:xfrm>
            </p:grpSpPr>
            <p:cxnSp>
              <p:nvCxnSpPr>
                <p:cNvPr id="243" name="Straight Connector 242">
                  <a:extLst>
                    <a:ext uri="{FF2B5EF4-FFF2-40B4-BE49-F238E27FC236}">
                      <a16:creationId xmlns:a16="http://schemas.microsoft.com/office/drawing/2014/main" id="{A6BE6377-FA43-4513-9CD5-0E5884665631}"/>
                    </a:ext>
                  </a:extLst>
                </p:cNvPr>
                <p:cNvCxnSpPr>
                  <a:cxnSpLocks/>
                </p:cNvCxnSpPr>
                <p:nvPr/>
              </p:nvCxnSpPr>
              <p:spPr>
                <a:xfrm>
                  <a:off x="511644" y="5888620"/>
                  <a:ext cx="5335200" cy="0"/>
                </a:xfrm>
                <a:prstGeom prst="line">
                  <a:avLst/>
                </a:prstGeom>
                <a:ln w="9525">
                  <a:solidFill>
                    <a:srgbClr val="754599">
                      <a:alpha val="25000"/>
                    </a:srgbClr>
                  </a:solidFill>
                </a:ln>
              </p:spPr>
              <p:style>
                <a:lnRef idx="1">
                  <a:schemeClr val="accent3"/>
                </a:lnRef>
                <a:fillRef idx="0">
                  <a:schemeClr val="accent3"/>
                </a:fillRef>
                <a:effectRef idx="0">
                  <a:schemeClr val="accent3"/>
                </a:effectRef>
                <a:fontRef idx="minor">
                  <a:schemeClr val="tx1"/>
                </a:fontRef>
              </p:style>
            </p:cxnSp>
            <p:cxnSp>
              <p:nvCxnSpPr>
                <p:cNvPr id="244" name="Straight Connector 243">
                  <a:extLst>
                    <a:ext uri="{FF2B5EF4-FFF2-40B4-BE49-F238E27FC236}">
                      <a16:creationId xmlns:a16="http://schemas.microsoft.com/office/drawing/2014/main" id="{CD6F9E71-8D4D-42B2-B2C7-5470D8867DA4}"/>
                    </a:ext>
                  </a:extLst>
                </p:cNvPr>
                <p:cNvCxnSpPr>
                  <a:cxnSpLocks/>
                </p:cNvCxnSpPr>
                <p:nvPr/>
              </p:nvCxnSpPr>
              <p:spPr>
                <a:xfrm>
                  <a:off x="511644" y="6251625"/>
                  <a:ext cx="5335200" cy="0"/>
                </a:xfrm>
                <a:prstGeom prst="line">
                  <a:avLst/>
                </a:prstGeom>
                <a:ln w="9525">
                  <a:solidFill>
                    <a:srgbClr val="754599">
                      <a:alpha val="25000"/>
                    </a:srgbClr>
                  </a:solidFill>
                </a:ln>
              </p:spPr>
              <p:style>
                <a:lnRef idx="1">
                  <a:schemeClr val="accent3"/>
                </a:lnRef>
                <a:fillRef idx="0">
                  <a:schemeClr val="accent3"/>
                </a:fillRef>
                <a:effectRef idx="0">
                  <a:schemeClr val="accent3"/>
                </a:effectRef>
                <a:fontRef idx="minor">
                  <a:schemeClr val="tx1"/>
                </a:fontRef>
              </p:style>
            </p:cxnSp>
            <p:grpSp>
              <p:nvGrpSpPr>
                <p:cNvPr id="245" name="Group 244">
                  <a:extLst>
                    <a:ext uri="{FF2B5EF4-FFF2-40B4-BE49-F238E27FC236}">
                      <a16:creationId xmlns:a16="http://schemas.microsoft.com/office/drawing/2014/main" id="{CABB77A3-1B31-4C52-B443-B105403D99F0}"/>
                    </a:ext>
                  </a:extLst>
                </p:cNvPr>
                <p:cNvGrpSpPr/>
                <p:nvPr/>
              </p:nvGrpSpPr>
              <p:grpSpPr>
                <a:xfrm>
                  <a:off x="703315" y="5946291"/>
                  <a:ext cx="5370987" cy="249135"/>
                  <a:chOff x="710935" y="5946291"/>
                  <a:chExt cx="5370987" cy="249135"/>
                </a:xfrm>
              </p:grpSpPr>
              <p:pic>
                <p:nvPicPr>
                  <p:cNvPr id="247" name="Graphic 246">
                    <a:extLst>
                      <a:ext uri="{FF2B5EF4-FFF2-40B4-BE49-F238E27FC236}">
                        <a16:creationId xmlns:a16="http://schemas.microsoft.com/office/drawing/2014/main" id="{9C44F075-D574-4E14-8BD3-B8BDDCC32957}"/>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10935" y="5946291"/>
                    <a:ext cx="245894" cy="245894"/>
                  </a:xfrm>
                  <a:prstGeom prst="rect">
                    <a:avLst/>
                  </a:prstGeom>
                </p:spPr>
              </p:pic>
              <p:sp>
                <p:nvSpPr>
                  <p:cNvPr id="248" name="TextBox 247">
                    <a:extLst>
                      <a:ext uri="{FF2B5EF4-FFF2-40B4-BE49-F238E27FC236}">
                        <a16:creationId xmlns:a16="http://schemas.microsoft.com/office/drawing/2014/main" id="{EF1C4023-5561-4F9E-8284-F109085FC7DA}"/>
                      </a:ext>
                    </a:extLst>
                  </p:cNvPr>
                  <p:cNvSpPr txBox="1"/>
                  <p:nvPr/>
                </p:nvSpPr>
                <p:spPr>
                  <a:xfrm>
                    <a:off x="2134472" y="5964594"/>
                    <a:ext cx="1094033" cy="230832"/>
                  </a:xfrm>
                  <a:prstGeom prst="rect">
                    <a:avLst/>
                  </a:prstGeom>
                  <a:noFill/>
                </p:spPr>
                <p:txBody>
                  <a:bodyPr wrap="square">
                    <a:spAutoFit/>
                  </a:bodyPr>
                  <a:lstStyle/>
                  <a:p>
                    <a:pPr algn="just"/>
                    <a:r>
                      <a:rPr lang="en-US" sz="900"/>
                      <a:t>Offered services</a:t>
                    </a:r>
                  </a:p>
                </p:txBody>
              </p:sp>
              <p:sp>
                <p:nvSpPr>
                  <p:cNvPr id="249" name="TextBox 248">
                    <a:extLst>
                      <a:ext uri="{FF2B5EF4-FFF2-40B4-BE49-F238E27FC236}">
                        <a16:creationId xmlns:a16="http://schemas.microsoft.com/office/drawing/2014/main" id="{E66AA247-A8E1-47DB-ACAD-F3B91CE3440D}"/>
                      </a:ext>
                    </a:extLst>
                  </p:cNvPr>
                  <p:cNvSpPr txBox="1"/>
                  <p:nvPr/>
                </p:nvSpPr>
                <p:spPr>
                  <a:xfrm>
                    <a:off x="902180" y="5964594"/>
                    <a:ext cx="1094033" cy="230832"/>
                  </a:xfrm>
                  <a:prstGeom prst="rect">
                    <a:avLst/>
                  </a:prstGeom>
                  <a:noFill/>
                </p:spPr>
                <p:txBody>
                  <a:bodyPr wrap="square">
                    <a:spAutoFit/>
                  </a:bodyPr>
                  <a:lstStyle/>
                  <a:p>
                    <a:pPr algn="just"/>
                    <a:r>
                      <a:rPr lang="en-US" sz="900"/>
                      <a:t>Offered services</a:t>
                    </a:r>
                  </a:p>
                </p:txBody>
              </p:sp>
              <p:sp>
                <p:nvSpPr>
                  <p:cNvPr id="250" name="TextBox 249">
                    <a:extLst>
                      <a:ext uri="{FF2B5EF4-FFF2-40B4-BE49-F238E27FC236}">
                        <a16:creationId xmlns:a16="http://schemas.microsoft.com/office/drawing/2014/main" id="{8110D3F1-DB56-40B1-876A-AE1CCABAA051}"/>
                      </a:ext>
                    </a:extLst>
                  </p:cNvPr>
                  <p:cNvSpPr txBox="1"/>
                  <p:nvPr/>
                </p:nvSpPr>
                <p:spPr>
                  <a:xfrm>
                    <a:off x="3366124" y="5964594"/>
                    <a:ext cx="1094033" cy="230832"/>
                  </a:xfrm>
                  <a:prstGeom prst="rect">
                    <a:avLst/>
                  </a:prstGeom>
                  <a:noFill/>
                </p:spPr>
                <p:txBody>
                  <a:bodyPr wrap="square">
                    <a:spAutoFit/>
                  </a:bodyPr>
                  <a:lstStyle/>
                  <a:p>
                    <a:pPr algn="just"/>
                    <a:r>
                      <a:rPr lang="en-US" sz="900"/>
                      <a:t>Offered services</a:t>
                    </a:r>
                  </a:p>
                </p:txBody>
              </p:sp>
              <p:sp>
                <p:nvSpPr>
                  <p:cNvPr id="251" name="TextBox 250">
                    <a:extLst>
                      <a:ext uri="{FF2B5EF4-FFF2-40B4-BE49-F238E27FC236}">
                        <a16:creationId xmlns:a16="http://schemas.microsoft.com/office/drawing/2014/main" id="{E6D4B1AE-7ECE-4298-87F6-F98C246E325B}"/>
                      </a:ext>
                    </a:extLst>
                  </p:cNvPr>
                  <p:cNvSpPr txBox="1"/>
                  <p:nvPr/>
                </p:nvSpPr>
                <p:spPr>
                  <a:xfrm>
                    <a:off x="4597034" y="5964594"/>
                    <a:ext cx="1484888" cy="230832"/>
                  </a:xfrm>
                  <a:prstGeom prst="rect">
                    <a:avLst/>
                  </a:prstGeom>
                  <a:noFill/>
                </p:spPr>
                <p:txBody>
                  <a:bodyPr wrap="square">
                    <a:spAutoFit/>
                  </a:bodyPr>
                  <a:lstStyle/>
                  <a:p>
                    <a:pPr algn="just"/>
                    <a:r>
                      <a:rPr lang="en-US" sz="900"/>
                      <a:t>Offered services</a:t>
                    </a:r>
                  </a:p>
                </p:txBody>
              </p:sp>
            </p:grpSp>
          </p:grpSp>
          <p:pic>
            <p:nvPicPr>
              <p:cNvPr id="255" name="Graphic 254">
                <a:extLst>
                  <a:ext uri="{FF2B5EF4-FFF2-40B4-BE49-F238E27FC236}">
                    <a16:creationId xmlns:a16="http://schemas.microsoft.com/office/drawing/2014/main" id="{2D0C08D9-A994-4D31-9920-B7927076CE77}"/>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765013" y="5946291"/>
                <a:ext cx="245894" cy="245894"/>
              </a:xfrm>
              <a:prstGeom prst="rect">
                <a:avLst/>
              </a:prstGeom>
            </p:spPr>
          </p:pic>
        </p:grpSp>
        <p:pic>
          <p:nvPicPr>
            <p:cNvPr id="258" name="Graphic 257">
              <a:extLst>
                <a:ext uri="{FF2B5EF4-FFF2-40B4-BE49-F238E27FC236}">
                  <a16:creationId xmlns:a16="http://schemas.microsoft.com/office/drawing/2014/main" id="{A59575B8-971D-4642-9DE6-9E1A7F5C627D}"/>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5642" y="5946291"/>
              <a:ext cx="245894" cy="245894"/>
            </a:xfrm>
            <a:prstGeom prst="rect">
              <a:avLst/>
            </a:prstGeom>
          </p:spPr>
        </p:pic>
      </p:grpSp>
      <p:pic>
        <p:nvPicPr>
          <p:cNvPr id="3" name="Graphic 2">
            <a:extLst>
              <a:ext uri="{FF2B5EF4-FFF2-40B4-BE49-F238E27FC236}">
                <a16:creationId xmlns:a16="http://schemas.microsoft.com/office/drawing/2014/main" id="{3191C028-584D-45EF-BF26-BC1ED67B31E3}"/>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215947" y="5942164"/>
            <a:ext cx="245894" cy="245894"/>
          </a:xfrm>
          <a:prstGeom prst="rect">
            <a:avLst/>
          </a:prstGeom>
        </p:spPr>
      </p:pic>
      <p:grpSp>
        <p:nvGrpSpPr>
          <p:cNvPr id="7" name="Group 6">
            <a:extLst>
              <a:ext uri="{FF2B5EF4-FFF2-40B4-BE49-F238E27FC236}">
                <a16:creationId xmlns:a16="http://schemas.microsoft.com/office/drawing/2014/main" id="{F508D647-1E9C-4155-B121-C2706A1BBD4E}"/>
              </a:ext>
            </a:extLst>
          </p:cNvPr>
          <p:cNvGrpSpPr/>
          <p:nvPr/>
        </p:nvGrpSpPr>
        <p:grpSpPr>
          <a:xfrm>
            <a:off x="511644" y="5888620"/>
            <a:ext cx="5562658" cy="363005"/>
            <a:chOff x="511644" y="5888620"/>
            <a:chExt cx="5562658" cy="363005"/>
          </a:xfrm>
        </p:grpSpPr>
        <p:grpSp>
          <p:nvGrpSpPr>
            <p:cNvPr id="241" name="Group 240">
              <a:extLst>
                <a:ext uri="{FF2B5EF4-FFF2-40B4-BE49-F238E27FC236}">
                  <a16:creationId xmlns:a16="http://schemas.microsoft.com/office/drawing/2014/main" id="{B9A97A20-72CF-43F0-9148-56B5C348CF26}"/>
                </a:ext>
              </a:extLst>
            </p:cNvPr>
            <p:cNvGrpSpPr/>
            <p:nvPr/>
          </p:nvGrpSpPr>
          <p:grpSpPr>
            <a:xfrm>
              <a:off x="511644" y="5888620"/>
              <a:ext cx="5562658" cy="363005"/>
              <a:chOff x="511644" y="5888620"/>
              <a:chExt cx="5562658" cy="363005"/>
            </a:xfrm>
          </p:grpSpPr>
          <p:cxnSp>
            <p:nvCxnSpPr>
              <p:cNvPr id="198" name="Straight Connector 197">
                <a:extLst>
                  <a:ext uri="{FF2B5EF4-FFF2-40B4-BE49-F238E27FC236}">
                    <a16:creationId xmlns:a16="http://schemas.microsoft.com/office/drawing/2014/main" id="{8BCBC85B-D551-40D8-81FC-6CB1F3EFE165}"/>
                  </a:ext>
                </a:extLst>
              </p:cNvPr>
              <p:cNvCxnSpPr>
                <a:cxnSpLocks/>
              </p:cNvCxnSpPr>
              <p:nvPr/>
            </p:nvCxnSpPr>
            <p:spPr>
              <a:xfrm>
                <a:off x="511644" y="5888620"/>
                <a:ext cx="5335200" cy="0"/>
              </a:xfrm>
              <a:prstGeom prst="line">
                <a:avLst/>
              </a:prstGeom>
              <a:ln w="9525">
                <a:solidFill>
                  <a:srgbClr val="754599">
                    <a:alpha val="25000"/>
                  </a:srgbClr>
                </a:solidFill>
              </a:ln>
            </p:spPr>
            <p:style>
              <a:lnRef idx="1">
                <a:schemeClr val="accent3"/>
              </a:lnRef>
              <a:fillRef idx="0">
                <a:schemeClr val="accent3"/>
              </a:fillRef>
              <a:effectRef idx="0">
                <a:schemeClr val="accent3"/>
              </a:effectRef>
              <a:fontRef idx="minor">
                <a:schemeClr val="tx1"/>
              </a:fontRef>
            </p:style>
          </p:cxnSp>
          <p:cxnSp>
            <p:nvCxnSpPr>
              <p:cNvPr id="199" name="Straight Connector 198">
                <a:extLst>
                  <a:ext uri="{FF2B5EF4-FFF2-40B4-BE49-F238E27FC236}">
                    <a16:creationId xmlns:a16="http://schemas.microsoft.com/office/drawing/2014/main" id="{78F4EF1B-6942-4764-9581-7251BCEFA63D}"/>
                  </a:ext>
                </a:extLst>
              </p:cNvPr>
              <p:cNvCxnSpPr>
                <a:cxnSpLocks/>
              </p:cNvCxnSpPr>
              <p:nvPr/>
            </p:nvCxnSpPr>
            <p:spPr>
              <a:xfrm>
                <a:off x="511644" y="6251625"/>
                <a:ext cx="5335200" cy="0"/>
              </a:xfrm>
              <a:prstGeom prst="line">
                <a:avLst/>
              </a:prstGeom>
              <a:ln w="9525">
                <a:solidFill>
                  <a:srgbClr val="754599">
                    <a:alpha val="25000"/>
                  </a:srgbClr>
                </a:solidFill>
              </a:ln>
            </p:spPr>
            <p:style>
              <a:lnRef idx="1">
                <a:schemeClr val="accent3"/>
              </a:lnRef>
              <a:fillRef idx="0">
                <a:schemeClr val="accent3"/>
              </a:fillRef>
              <a:effectRef idx="0">
                <a:schemeClr val="accent3"/>
              </a:effectRef>
              <a:fontRef idx="minor">
                <a:schemeClr val="tx1"/>
              </a:fontRef>
            </p:style>
          </p:cxnSp>
          <p:grpSp>
            <p:nvGrpSpPr>
              <p:cNvPr id="218" name="Group 217">
                <a:extLst>
                  <a:ext uri="{FF2B5EF4-FFF2-40B4-BE49-F238E27FC236}">
                    <a16:creationId xmlns:a16="http://schemas.microsoft.com/office/drawing/2014/main" id="{33B02CB0-625C-4C0A-8111-F08E2EC03C5A}"/>
                  </a:ext>
                </a:extLst>
              </p:cNvPr>
              <p:cNvGrpSpPr/>
              <p:nvPr/>
            </p:nvGrpSpPr>
            <p:grpSpPr>
              <a:xfrm>
                <a:off x="703315" y="5946291"/>
                <a:ext cx="5370987" cy="249135"/>
                <a:chOff x="710935" y="5946291"/>
                <a:chExt cx="5370987" cy="249135"/>
              </a:xfrm>
            </p:grpSpPr>
            <p:pic>
              <p:nvPicPr>
                <p:cNvPr id="203" name="Graphic 202">
                  <a:extLst>
                    <a:ext uri="{FF2B5EF4-FFF2-40B4-BE49-F238E27FC236}">
                      <a16:creationId xmlns:a16="http://schemas.microsoft.com/office/drawing/2014/main" id="{A574666C-D995-416E-BFA2-C1CD3A264567}"/>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3172193" y="5946291"/>
                  <a:ext cx="245894" cy="245894"/>
                </a:xfrm>
                <a:prstGeom prst="rect">
                  <a:avLst/>
                </a:prstGeom>
              </p:spPr>
            </p:pic>
            <p:pic>
              <p:nvPicPr>
                <p:cNvPr id="205" name="Graphic 204">
                  <a:extLst>
                    <a:ext uri="{FF2B5EF4-FFF2-40B4-BE49-F238E27FC236}">
                      <a16:creationId xmlns:a16="http://schemas.microsoft.com/office/drawing/2014/main" id="{FAB42EB1-3FAD-4F94-A46B-E5205096F7CC}"/>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10935" y="5946291"/>
                  <a:ext cx="245894" cy="245894"/>
                </a:xfrm>
                <a:prstGeom prst="rect">
                  <a:avLst/>
                </a:prstGeom>
              </p:spPr>
            </p:pic>
            <p:sp>
              <p:nvSpPr>
                <p:cNvPr id="207" name="TextBox 206">
                  <a:extLst>
                    <a:ext uri="{FF2B5EF4-FFF2-40B4-BE49-F238E27FC236}">
                      <a16:creationId xmlns:a16="http://schemas.microsoft.com/office/drawing/2014/main" id="{F9263FF9-78B6-4356-B1AA-311759467EDC}"/>
                    </a:ext>
                  </a:extLst>
                </p:cNvPr>
                <p:cNvSpPr txBox="1"/>
                <p:nvPr/>
              </p:nvSpPr>
              <p:spPr>
                <a:xfrm>
                  <a:off x="2134472" y="5964594"/>
                  <a:ext cx="1094033" cy="230832"/>
                </a:xfrm>
                <a:prstGeom prst="rect">
                  <a:avLst/>
                </a:prstGeom>
                <a:noFill/>
              </p:spPr>
              <p:txBody>
                <a:bodyPr wrap="square">
                  <a:spAutoFit/>
                </a:bodyPr>
                <a:lstStyle/>
                <a:p>
                  <a:pPr algn="just"/>
                  <a:r>
                    <a:rPr lang="en-US" sz="900"/>
                    <a:t>Offered services</a:t>
                  </a:r>
                </a:p>
              </p:txBody>
            </p:sp>
            <p:sp>
              <p:nvSpPr>
                <p:cNvPr id="209" name="TextBox 208">
                  <a:extLst>
                    <a:ext uri="{FF2B5EF4-FFF2-40B4-BE49-F238E27FC236}">
                      <a16:creationId xmlns:a16="http://schemas.microsoft.com/office/drawing/2014/main" id="{99FFE6A1-1F27-49E6-AAB4-01275F5B8565}"/>
                    </a:ext>
                  </a:extLst>
                </p:cNvPr>
                <p:cNvSpPr txBox="1"/>
                <p:nvPr/>
              </p:nvSpPr>
              <p:spPr>
                <a:xfrm>
                  <a:off x="902180" y="5964594"/>
                  <a:ext cx="1094033" cy="230832"/>
                </a:xfrm>
                <a:prstGeom prst="rect">
                  <a:avLst/>
                </a:prstGeom>
                <a:noFill/>
              </p:spPr>
              <p:txBody>
                <a:bodyPr wrap="square">
                  <a:spAutoFit/>
                </a:bodyPr>
                <a:lstStyle/>
                <a:p>
                  <a:pPr algn="just"/>
                  <a:r>
                    <a:rPr lang="en-US" sz="900"/>
                    <a:t>Offered services</a:t>
                  </a:r>
                </a:p>
              </p:txBody>
            </p:sp>
            <p:sp>
              <p:nvSpPr>
                <p:cNvPr id="211" name="TextBox 210">
                  <a:extLst>
                    <a:ext uri="{FF2B5EF4-FFF2-40B4-BE49-F238E27FC236}">
                      <a16:creationId xmlns:a16="http://schemas.microsoft.com/office/drawing/2014/main" id="{8AB0618B-CDAF-4A13-B742-D96950C9A3E7}"/>
                    </a:ext>
                  </a:extLst>
                </p:cNvPr>
                <p:cNvSpPr txBox="1"/>
                <p:nvPr/>
              </p:nvSpPr>
              <p:spPr>
                <a:xfrm>
                  <a:off x="3366124" y="5964594"/>
                  <a:ext cx="1094033" cy="230832"/>
                </a:xfrm>
                <a:prstGeom prst="rect">
                  <a:avLst/>
                </a:prstGeom>
                <a:noFill/>
              </p:spPr>
              <p:txBody>
                <a:bodyPr wrap="square">
                  <a:spAutoFit/>
                </a:bodyPr>
                <a:lstStyle/>
                <a:p>
                  <a:pPr algn="just"/>
                  <a:r>
                    <a:rPr lang="en-US" sz="900"/>
                    <a:t>Offered services</a:t>
                  </a:r>
                </a:p>
              </p:txBody>
            </p:sp>
            <p:sp>
              <p:nvSpPr>
                <p:cNvPr id="213" name="TextBox 212">
                  <a:extLst>
                    <a:ext uri="{FF2B5EF4-FFF2-40B4-BE49-F238E27FC236}">
                      <a16:creationId xmlns:a16="http://schemas.microsoft.com/office/drawing/2014/main" id="{1681ACF4-09F0-4852-8165-A90877B12171}"/>
                    </a:ext>
                  </a:extLst>
                </p:cNvPr>
                <p:cNvSpPr txBox="1"/>
                <p:nvPr/>
              </p:nvSpPr>
              <p:spPr>
                <a:xfrm>
                  <a:off x="4597034" y="5964594"/>
                  <a:ext cx="1484888" cy="230832"/>
                </a:xfrm>
                <a:prstGeom prst="rect">
                  <a:avLst/>
                </a:prstGeom>
                <a:noFill/>
              </p:spPr>
              <p:txBody>
                <a:bodyPr wrap="square">
                  <a:spAutoFit/>
                </a:bodyPr>
                <a:lstStyle/>
                <a:p>
                  <a:pPr algn="just"/>
                  <a:r>
                    <a:rPr lang="en-US" sz="900"/>
                    <a:t>Offered services</a:t>
                  </a:r>
                </a:p>
              </p:txBody>
            </p:sp>
            <p:pic>
              <p:nvPicPr>
                <p:cNvPr id="215" name="Graphic 214">
                  <a:extLst>
                    <a:ext uri="{FF2B5EF4-FFF2-40B4-BE49-F238E27FC236}">
                      <a16:creationId xmlns:a16="http://schemas.microsoft.com/office/drawing/2014/main" id="{74EB2E02-459C-4D8E-ACC3-BDB2B27B5C66}"/>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941564" y="5946291"/>
                  <a:ext cx="245894" cy="245894"/>
                </a:xfrm>
                <a:prstGeom prst="rect">
                  <a:avLst/>
                </a:prstGeom>
              </p:spPr>
            </p:pic>
          </p:grpSp>
        </p:grpSp>
        <p:pic>
          <p:nvPicPr>
            <p:cNvPr id="6" name="Graphic 5">
              <a:extLst>
                <a:ext uri="{FF2B5EF4-FFF2-40B4-BE49-F238E27FC236}">
                  <a16:creationId xmlns:a16="http://schemas.microsoft.com/office/drawing/2014/main" id="{9CF97132-6C3E-40B1-8C9F-0D52A36F72DB}"/>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397888" y="5946291"/>
              <a:ext cx="245894" cy="245894"/>
            </a:xfrm>
            <a:prstGeom prst="rect">
              <a:avLst/>
            </a:prstGeom>
          </p:spPr>
        </p:pic>
      </p:grpSp>
      <p:grpSp>
        <p:nvGrpSpPr>
          <p:cNvPr id="134" name="Group 133">
            <a:extLst>
              <a:ext uri="{FF2B5EF4-FFF2-40B4-BE49-F238E27FC236}">
                <a16:creationId xmlns:a16="http://schemas.microsoft.com/office/drawing/2014/main" id="{D15DFA43-4133-46D1-97D1-6C2F28D1A21D}"/>
              </a:ext>
            </a:extLst>
          </p:cNvPr>
          <p:cNvGrpSpPr/>
          <p:nvPr/>
        </p:nvGrpSpPr>
        <p:grpSpPr>
          <a:xfrm>
            <a:off x="-1028410" y="4571"/>
            <a:ext cx="844340" cy="6853517"/>
            <a:chOff x="-1028410" y="4571"/>
            <a:chExt cx="844340" cy="6853517"/>
          </a:xfrm>
        </p:grpSpPr>
        <p:sp>
          <p:nvSpPr>
            <p:cNvPr id="136" name="Rectangle 135">
              <a:extLst>
                <a:ext uri="{FF2B5EF4-FFF2-40B4-BE49-F238E27FC236}">
                  <a16:creationId xmlns:a16="http://schemas.microsoft.com/office/drawing/2014/main" id="{B81CFD3A-FA4B-4B62-9939-B6D4C1283062}"/>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45CA5208-B282-4469-969A-5BB2E571DC34}"/>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Rectangle 139">
              <a:extLst>
                <a:ext uri="{FF2B5EF4-FFF2-40B4-BE49-F238E27FC236}">
                  <a16:creationId xmlns:a16="http://schemas.microsoft.com/office/drawing/2014/main" id="{15E2AEB2-586D-4EEB-AF67-96A6F90F488D}"/>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86980665-97F4-4D3D-92AB-2895D365ABDA}"/>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012FA6C8-F18B-453C-8156-2E239200E0E0}"/>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Rectangle 145">
              <a:extLst>
                <a:ext uri="{FF2B5EF4-FFF2-40B4-BE49-F238E27FC236}">
                  <a16:creationId xmlns:a16="http://schemas.microsoft.com/office/drawing/2014/main" id="{5DBC4009-DC3C-4F3B-BF5B-9D1C256F6D70}"/>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Rectangle 146">
              <a:extLst>
                <a:ext uri="{FF2B5EF4-FFF2-40B4-BE49-F238E27FC236}">
                  <a16:creationId xmlns:a16="http://schemas.microsoft.com/office/drawing/2014/main" id="{534A21BE-E8E2-4903-A5DB-0546384014F6}"/>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AF584B7A-9EC3-4BA5-A7D2-044E64883FA0}"/>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Rectangle 148">
              <a:extLst>
                <a:ext uri="{FF2B5EF4-FFF2-40B4-BE49-F238E27FC236}">
                  <a16:creationId xmlns:a16="http://schemas.microsoft.com/office/drawing/2014/main" id="{F5CE1552-9D19-48E9-9D08-71921FD22019}"/>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50" name="Straight Connector 149">
              <a:extLst>
                <a:ext uri="{FF2B5EF4-FFF2-40B4-BE49-F238E27FC236}">
                  <a16:creationId xmlns:a16="http://schemas.microsoft.com/office/drawing/2014/main" id="{470762AD-AD76-4F00-BACA-EFFDDAA097AF}"/>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77198150-C649-48AA-BC2A-C88E70AD44A4}"/>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2" name="Rectangle 151">
              <a:extLst>
                <a:ext uri="{FF2B5EF4-FFF2-40B4-BE49-F238E27FC236}">
                  <a16:creationId xmlns:a16="http://schemas.microsoft.com/office/drawing/2014/main" id="{1413D79D-41B1-4BE7-A48B-83FEE5544EC2}"/>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65000"/>
                  </a:schemeClr>
                </a:solidFill>
              </a:endParaRPr>
            </a:p>
          </p:txBody>
        </p:sp>
        <p:sp>
          <p:nvSpPr>
            <p:cNvPr id="153" name="Rectangle 152">
              <a:extLst>
                <a:ext uri="{FF2B5EF4-FFF2-40B4-BE49-F238E27FC236}">
                  <a16:creationId xmlns:a16="http://schemas.microsoft.com/office/drawing/2014/main" id="{90096264-0D4B-45BF-B6ED-D7B0A39D32EC}"/>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Rectangle 153">
              <a:extLst>
                <a:ext uri="{FF2B5EF4-FFF2-40B4-BE49-F238E27FC236}">
                  <a16:creationId xmlns:a16="http://schemas.microsoft.com/office/drawing/2014/main" id="{2C322A9E-F881-457F-9730-AF01B7443326}"/>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Rectangle 154">
              <a:extLst>
                <a:ext uri="{FF2B5EF4-FFF2-40B4-BE49-F238E27FC236}">
                  <a16:creationId xmlns:a16="http://schemas.microsoft.com/office/drawing/2014/main" id="{D87597C5-4881-4298-9F74-FF6A153B5F94}"/>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Rectangle 155">
              <a:extLst>
                <a:ext uri="{FF2B5EF4-FFF2-40B4-BE49-F238E27FC236}">
                  <a16:creationId xmlns:a16="http://schemas.microsoft.com/office/drawing/2014/main" id="{BFD93311-0AEC-43E0-99B1-CB311AEC75DA}"/>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Rectangle 156">
              <a:extLst>
                <a:ext uri="{FF2B5EF4-FFF2-40B4-BE49-F238E27FC236}">
                  <a16:creationId xmlns:a16="http://schemas.microsoft.com/office/drawing/2014/main" id="{E2FBCC58-4121-4F6E-B2EE-6018A60D906A}"/>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CA79AACD-366F-479E-8503-92320BBA5E73}"/>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79EED4F7-BDFB-4464-9B02-7EF94320B4BC}"/>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A7A7A7"/>
                </a:solidFill>
              </a:endParaRPr>
            </a:p>
          </p:txBody>
        </p:sp>
        <p:cxnSp>
          <p:nvCxnSpPr>
            <p:cNvPr id="162" name="Straight Connector 161">
              <a:extLst>
                <a:ext uri="{FF2B5EF4-FFF2-40B4-BE49-F238E27FC236}">
                  <a16:creationId xmlns:a16="http://schemas.microsoft.com/office/drawing/2014/main" id="{6BED93D0-EB44-47EB-8C12-D23E5E013937}"/>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4" name="TextBox 163">
              <a:extLst>
                <a:ext uri="{FF2B5EF4-FFF2-40B4-BE49-F238E27FC236}">
                  <a16:creationId xmlns:a16="http://schemas.microsoft.com/office/drawing/2014/main" id="{E0BBFD35-B2B5-4F05-A0CB-26C3D6FBC9ED}"/>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a:t>Colour palette</a:t>
              </a:r>
            </a:p>
          </p:txBody>
        </p:sp>
        <p:sp>
          <p:nvSpPr>
            <p:cNvPr id="166" name="Rectangle 165">
              <a:extLst>
                <a:ext uri="{FF2B5EF4-FFF2-40B4-BE49-F238E27FC236}">
                  <a16:creationId xmlns:a16="http://schemas.microsoft.com/office/drawing/2014/main" id="{B7343948-4A67-4BB0-B37A-CE95EA5F1117}"/>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F3F33BA5-2976-48C5-9CA0-F5788A11169F}"/>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 name="TextBox 7">
            <a:extLst>
              <a:ext uri="{FF2B5EF4-FFF2-40B4-BE49-F238E27FC236}">
                <a16:creationId xmlns:a16="http://schemas.microsoft.com/office/drawing/2014/main" id="{CF15F48B-5503-496D-8F9D-6CA1209E9B8D}"/>
              </a:ext>
            </a:extLst>
          </p:cNvPr>
          <p:cNvSpPr txBox="1"/>
          <p:nvPr/>
        </p:nvSpPr>
        <p:spPr>
          <a:xfrm>
            <a:off x="422262" y="6248384"/>
            <a:ext cx="3882444" cy="200055"/>
          </a:xfrm>
          <a:prstGeom prst="rect">
            <a:avLst/>
          </a:prstGeom>
          <a:noFill/>
        </p:spPr>
        <p:txBody>
          <a:bodyPr wrap="square" rtlCol="0">
            <a:spAutoFit/>
          </a:bodyPr>
          <a:lstStyle/>
          <a:p>
            <a:r>
              <a:rPr lang="en-US" sz="700">
                <a:solidFill>
                  <a:srgbClr val="949494"/>
                </a:solidFill>
                <a:latin typeface="Calibri Light" panose="020F0302020204030204" pitchFamily="34" charset="0"/>
                <a:cs typeface="Calibri Light" panose="020F0302020204030204" pitchFamily="34" charset="0"/>
              </a:rPr>
              <a:t>Source: [xxx]</a:t>
            </a:r>
          </a:p>
        </p:txBody>
      </p:sp>
      <p:grpSp>
        <p:nvGrpSpPr>
          <p:cNvPr id="171" name="Group 170">
            <a:extLst>
              <a:ext uri="{FF2B5EF4-FFF2-40B4-BE49-F238E27FC236}">
                <a16:creationId xmlns:a16="http://schemas.microsoft.com/office/drawing/2014/main" id="{FF1BA649-E2E6-474B-A1F1-6CF352603E13}"/>
              </a:ext>
            </a:extLst>
          </p:cNvPr>
          <p:cNvGrpSpPr/>
          <p:nvPr/>
        </p:nvGrpSpPr>
        <p:grpSpPr>
          <a:xfrm>
            <a:off x="524158" y="1624967"/>
            <a:ext cx="1192732" cy="850007"/>
            <a:chOff x="1517025" y="2337650"/>
            <a:chExt cx="1623898" cy="1509130"/>
          </a:xfrm>
        </p:grpSpPr>
        <p:sp>
          <p:nvSpPr>
            <p:cNvPr id="172" name="Rounded Rectangle 69">
              <a:extLst>
                <a:ext uri="{FF2B5EF4-FFF2-40B4-BE49-F238E27FC236}">
                  <a16:creationId xmlns:a16="http://schemas.microsoft.com/office/drawing/2014/main" id="{CDD460FD-8822-4883-AC82-C4B9C0462015}"/>
                </a:ext>
              </a:extLst>
            </p:cNvPr>
            <p:cNvSpPr/>
            <p:nvPr/>
          </p:nvSpPr>
          <p:spPr>
            <a:xfrm rot="16200000">
              <a:off x="1574409" y="2280266"/>
              <a:ext cx="1509130" cy="1623898"/>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TextBox 172">
              <a:extLst>
                <a:ext uri="{FF2B5EF4-FFF2-40B4-BE49-F238E27FC236}">
                  <a16:creationId xmlns:a16="http://schemas.microsoft.com/office/drawing/2014/main" id="{95AC50B1-6C53-4BBF-8ACB-EB5C8ECEA4C0}"/>
                </a:ext>
              </a:extLst>
            </p:cNvPr>
            <p:cNvSpPr txBox="1"/>
            <p:nvPr/>
          </p:nvSpPr>
          <p:spPr>
            <a:xfrm>
              <a:off x="1637900" y="2810643"/>
              <a:ext cx="1396720" cy="601080"/>
            </a:xfrm>
            <a:prstGeom prst="rect">
              <a:avLst/>
            </a:prstGeom>
            <a:noFill/>
          </p:spPr>
          <p:txBody>
            <a:bodyPr wrap="square" rtlCol="0">
              <a:spAutoFit/>
            </a:bodyPr>
            <a:lstStyle/>
            <a:p>
              <a:pPr algn="ctr"/>
              <a:r>
                <a:rPr lang="en-US" sz="800"/>
                <a:t>[Competitor 1 - logo]</a:t>
              </a:r>
            </a:p>
          </p:txBody>
        </p:sp>
      </p:grpSp>
      <p:grpSp>
        <p:nvGrpSpPr>
          <p:cNvPr id="175" name="Group 174">
            <a:extLst>
              <a:ext uri="{FF2B5EF4-FFF2-40B4-BE49-F238E27FC236}">
                <a16:creationId xmlns:a16="http://schemas.microsoft.com/office/drawing/2014/main" id="{FE382DC4-E259-4BCF-9F47-A74C0357F5BB}"/>
              </a:ext>
            </a:extLst>
          </p:cNvPr>
          <p:cNvGrpSpPr/>
          <p:nvPr/>
        </p:nvGrpSpPr>
        <p:grpSpPr>
          <a:xfrm>
            <a:off x="6367455" y="1595607"/>
            <a:ext cx="1192732" cy="850007"/>
            <a:chOff x="1517025" y="2337650"/>
            <a:chExt cx="1623898" cy="1509130"/>
          </a:xfrm>
        </p:grpSpPr>
        <p:sp>
          <p:nvSpPr>
            <p:cNvPr id="177" name="Rounded Rectangle 69">
              <a:extLst>
                <a:ext uri="{FF2B5EF4-FFF2-40B4-BE49-F238E27FC236}">
                  <a16:creationId xmlns:a16="http://schemas.microsoft.com/office/drawing/2014/main" id="{23DA78D7-87C7-4B22-8072-B3AD124CE062}"/>
                </a:ext>
              </a:extLst>
            </p:cNvPr>
            <p:cNvSpPr/>
            <p:nvPr/>
          </p:nvSpPr>
          <p:spPr>
            <a:xfrm rot="16200000">
              <a:off x="1574409" y="2280266"/>
              <a:ext cx="1509130" cy="1623898"/>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AAC9C131-8F30-4114-8317-A6E2631E9CD0}"/>
                </a:ext>
              </a:extLst>
            </p:cNvPr>
            <p:cNvSpPr txBox="1"/>
            <p:nvPr/>
          </p:nvSpPr>
          <p:spPr>
            <a:xfrm>
              <a:off x="1637900" y="2810643"/>
              <a:ext cx="1396720" cy="601080"/>
            </a:xfrm>
            <a:prstGeom prst="rect">
              <a:avLst/>
            </a:prstGeom>
            <a:noFill/>
          </p:spPr>
          <p:txBody>
            <a:bodyPr wrap="square" rtlCol="0">
              <a:spAutoFit/>
            </a:bodyPr>
            <a:lstStyle/>
            <a:p>
              <a:pPr algn="ctr"/>
              <a:r>
                <a:rPr lang="en-US" sz="800"/>
                <a:t>[Competitor 1 - logo]</a:t>
              </a:r>
            </a:p>
          </p:txBody>
        </p:sp>
      </p:grpSp>
      <p:sp>
        <p:nvSpPr>
          <p:cNvPr id="4" name="TextBox 3">
            <a:extLst>
              <a:ext uri="{FF2B5EF4-FFF2-40B4-BE49-F238E27FC236}">
                <a16:creationId xmlns:a16="http://schemas.microsoft.com/office/drawing/2014/main" id="{604ECF64-2D18-4AB5-8D83-9DA812D87455}"/>
              </a:ext>
            </a:extLst>
          </p:cNvPr>
          <p:cNvSpPr txBox="1"/>
          <p:nvPr/>
        </p:nvSpPr>
        <p:spPr>
          <a:xfrm>
            <a:off x="10642602" y="5539059"/>
            <a:ext cx="1221524" cy="230832"/>
          </a:xfrm>
          <a:prstGeom prst="rect">
            <a:avLst/>
          </a:prstGeom>
          <a:noFill/>
        </p:spPr>
        <p:txBody>
          <a:bodyPr wrap="square">
            <a:spAutoFit/>
          </a:bodyPr>
          <a:lstStyle/>
          <a:p>
            <a:pPr algn="just"/>
            <a:r>
              <a:rPr lang="en-US" sz="900"/>
              <a:t>$50-$100</a:t>
            </a:r>
          </a:p>
        </p:txBody>
      </p:sp>
    </p:spTree>
    <p:extLst>
      <p:ext uri="{BB962C8B-B14F-4D97-AF65-F5344CB8AC3E}">
        <p14:creationId xmlns:p14="http://schemas.microsoft.com/office/powerpoint/2010/main" val="168382115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BE1178F8-C529-4E9C-9587-99B398184D98}"/>
              </a:ext>
            </a:extLst>
          </p:cNvPr>
          <p:cNvSpPr txBox="1"/>
          <p:nvPr/>
        </p:nvSpPr>
        <p:spPr>
          <a:xfrm>
            <a:off x="512064" y="618865"/>
            <a:ext cx="11026304"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a:solidFill>
                  <a:srgbClr val="531070"/>
                </a:solidFill>
                <a:latin typeface="Calibri Light" panose="020F0302020204030204" pitchFamily="34" charset="0"/>
                <a:cs typeface="Calibri Light" panose="020F0302020204030204" pitchFamily="34" charset="0"/>
              </a:rPr>
              <a:t>[The main competitors of the Company are both local producers and large, organized concerns] </a:t>
            </a:r>
          </a:p>
        </p:txBody>
      </p:sp>
      <p:sp>
        <p:nvSpPr>
          <p:cNvPr id="11" name="TextBox 78">
            <a:extLst>
              <a:ext uri="{FF2B5EF4-FFF2-40B4-BE49-F238E27FC236}">
                <a16:creationId xmlns:a16="http://schemas.microsoft.com/office/drawing/2014/main" id="{A6F14D47-D293-4DDB-8AE4-53676F941AAF}"/>
              </a:ext>
            </a:extLst>
          </p:cNvPr>
          <p:cNvSpPr txBox="1"/>
          <p:nvPr/>
        </p:nvSpPr>
        <p:spPr>
          <a:xfrm>
            <a:off x="528815" y="1275401"/>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Competitor 1</a:t>
            </a:r>
          </a:p>
        </p:txBody>
      </p:sp>
      <p:cxnSp>
        <p:nvCxnSpPr>
          <p:cNvPr id="12" name="Straight Connector 11">
            <a:extLst>
              <a:ext uri="{FF2B5EF4-FFF2-40B4-BE49-F238E27FC236}">
                <a16:creationId xmlns:a16="http://schemas.microsoft.com/office/drawing/2014/main" id="{4C66963B-F791-4C3B-8DF8-1132B55F6061}"/>
              </a:ext>
            </a:extLst>
          </p:cNvPr>
          <p:cNvCxnSpPr>
            <a:cxnSpLocks/>
          </p:cNvCxnSpPr>
          <p:nvPr/>
        </p:nvCxnSpPr>
        <p:spPr>
          <a:xfrm>
            <a:off x="512063" y="1479600"/>
            <a:ext cx="5335200"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13" name="TextBox 78">
            <a:extLst>
              <a:ext uri="{FF2B5EF4-FFF2-40B4-BE49-F238E27FC236}">
                <a16:creationId xmlns:a16="http://schemas.microsoft.com/office/drawing/2014/main" id="{E296D912-77A8-4F66-91DD-ABC586C6204A}"/>
              </a:ext>
            </a:extLst>
          </p:cNvPr>
          <p:cNvSpPr txBox="1"/>
          <p:nvPr/>
        </p:nvSpPr>
        <p:spPr>
          <a:xfrm>
            <a:off x="6367455" y="1275401"/>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Competitor 2</a:t>
            </a:r>
          </a:p>
        </p:txBody>
      </p:sp>
      <p:cxnSp>
        <p:nvCxnSpPr>
          <p:cNvPr id="14" name="Straight Connector 13">
            <a:extLst>
              <a:ext uri="{FF2B5EF4-FFF2-40B4-BE49-F238E27FC236}">
                <a16:creationId xmlns:a16="http://schemas.microsoft.com/office/drawing/2014/main" id="{E0557EA3-EC7D-4134-81EE-BD0C5342ED8B}"/>
              </a:ext>
            </a:extLst>
          </p:cNvPr>
          <p:cNvCxnSpPr>
            <a:cxnSpLocks/>
          </p:cNvCxnSpPr>
          <p:nvPr/>
        </p:nvCxnSpPr>
        <p:spPr>
          <a:xfrm>
            <a:off x="6350704" y="1479600"/>
            <a:ext cx="5335774"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134" name="TextBox 78">
            <a:extLst>
              <a:ext uri="{FF2B5EF4-FFF2-40B4-BE49-F238E27FC236}">
                <a16:creationId xmlns:a16="http://schemas.microsoft.com/office/drawing/2014/main" id="{77FDE159-1BD3-4B37-A538-2B2B42D1E0A8}"/>
              </a:ext>
            </a:extLst>
          </p:cNvPr>
          <p:cNvSpPr txBox="1"/>
          <p:nvPr/>
        </p:nvSpPr>
        <p:spPr>
          <a:xfrm>
            <a:off x="484559" y="2860513"/>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Competitor 3</a:t>
            </a:r>
          </a:p>
        </p:txBody>
      </p:sp>
      <p:cxnSp>
        <p:nvCxnSpPr>
          <p:cNvPr id="136" name="Straight Connector 135">
            <a:extLst>
              <a:ext uri="{FF2B5EF4-FFF2-40B4-BE49-F238E27FC236}">
                <a16:creationId xmlns:a16="http://schemas.microsoft.com/office/drawing/2014/main" id="{3BA2661A-B5ED-4EBE-B4A8-CF34F4BC1267}"/>
              </a:ext>
            </a:extLst>
          </p:cNvPr>
          <p:cNvCxnSpPr>
            <a:cxnSpLocks/>
          </p:cNvCxnSpPr>
          <p:nvPr/>
        </p:nvCxnSpPr>
        <p:spPr>
          <a:xfrm>
            <a:off x="467807" y="3064712"/>
            <a:ext cx="5335200"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138" name="TextBox 78">
            <a:extLst>
              <a:ext uri="{FF2B5EF4-FFF2-40B4-BE49-F238E27FC236}">
                <a16:creationId xmlns:a16="http://schemas.microsoft.com/office/drawing/2014/main" id="{1233A6F7-93AF-4CC4-B2EA-E8A781165E7A}"/>
              </a:ext>
            </a:extLst>
          </p:cNvPr>
          <p:cNvSpPr txBox="1"/>
          <p:nvPr/>
        </p:nvSpPr>
        <p:spPr>
          <a:xfrm>
            <a:off x="6322702" y="4496171"/>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Competitor 6</a:t>
            </a:r>
          </a:p>
        </p:txBody>
      </p:sp>
      <p:cxnSp>
        <p:nvCxnSpPr>
          <p:cNvPr id="140" name="Straight Connector 139">
            <a:extLst>
              <a:ext uri="{FF2B5EF4-FFF2-40B4-BE49-F238E27FC236}">
                <a16:creationId xmlns:a16="http://schemas.microsoft.com/office/drawing/2014/main" id="{354C16CC-FBE7-45E3-AABE-BDCA1064EC87}"/>
              </a:ext>
            </a:extLst>
          </p:cNvPr>
          <p:cNvCxnSpPr>
            <a:cxnSpLocks/>
          </p:cNvCxnSpPr>
          <p:nvPr/>
        </p:nvCxnSpPr>
        <p:spPr>
          <a:xfrm>
            <a:off x="6305951" y="4700370"/>
            <a:ext cx="5335774"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150" name="TextBox 78">
            <a:extLst>
              <a:ext uri="{FF2B5EF4-FFF2-40B4-BE49-F238E27FC236}">
                <a16:creationId xmlns:a16="http://schemas.microsoft.com/office/drawing/2014/main" id="{8582453F-51D5-4712-876A-3991F1CC52FC}"/>
              </a:ext>
            </a:extLst>
          </p:cNvPr>
          <p:cNvSpPr txBox="1"/>
          <p:nvPr/>
        </p:nvSpPr>
        <p:spPr>
          <a:xfrm>
            <a:off x="528815" y="4484151"/>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Competitor 5</a:t>
            </a:r>
          </a:p>
        </p:txBody>
      </p:sp>
      <p:cxnSp>
        <p:nvCxnSpPr>
          <p:cNvPr id="151" name="Straight Connector 150">
            <a:extLst>
              <a:ext uri="{FF2B5EF4-FFF2-40B4-BE49-F238E27FC236}">
                <a16:creationId xmlns:a16="http://schemas.microsoft.com/office/drawing/2014/main" id="{40EB434B-CBC6-42EC-8558-E413F43EF0F3}"/>
              </a:ext>
            </a:extLst>
          </p:cNvPr>
          <p:cNvCxnSpPr>
            <a:cxnSpLocks/>
          </p:cNvCxnSpPr>
          <p:nvPr/>
        </p:nvCxnSpPr>
        <p:spPr>
          <a:xfrm>
            <a:off x="512064" y="4688350"/>
            <a:ext cx="5335774"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152" name="TextBox 78">
            <a:extLst>
              <a:ext uri="{FF2B5EF4-FFF2-40B4-BE49-F238E27FC236}">
                <a16:creationId xmlns:a16="http://schemas.microsoft.com/office/drawing/2014/main" id="{A1C7D6C6-06F9-4BCE-A515-9B21A5EC573B}"/>
              </a:ext>
            </a:extLst>
          </p:cNvPr>
          <p:cNvSpPr txBox="1"/>
          <p:nvPr/>
        </p:nvSpPr>
        <p:spPr>
          <a:xfrm>
            <a:off x="6301394" y="2862225"/>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Competitor 4</a:t>
            </a:r>
          </a:p>
        </p:txBody>
      </p:sp>
      <p:cxnSp>
        <p:nvCxnSpPr>
          <p:cNvPr id="153" name="Straight Connector 152">
            <a:extLst>
              <a:ext uri="{FF2B5EF4-FFF2-40B4-BE49-F238E27FC236}">
                <a16:creationId xmlns:a16="http://schemas.microsoft.com/office/drawing/2014/main" id="{0F2C8DD8-9E68-4EC3-A724-D5EE224D1A73}"/>
              </a:ext>
            </a:extLst>
          </p:cNvPr>
          <p:cNvCxnSpPr>
            <a:cxnSpLocks/>
          </p:cNvCxnSpPr>
          <p:nvPr/>
        </p:nvCxnSpPr>
        <p:spPr>
          <a:xfrm>
            <a:off x="6273402" y="3064425"/>
            <a:ext cx="5335774"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60" name="Rectangle 59">
            <a:extLst>
              <a:ext uri="{FF2B5EF4-FFF2-40B4-BE49-F238E27FC236}">
                <a16:creationId xmlns:a16="http://schemas.microsoft.com/office/drawing/2014/main" id="{09B2ED31-A5EC-4504-B5CB-EE4756A323B0}"/>
              </a:ext>
            </a:extLst>
          </p:cNvPr>
          <p:cNvSpPr/>
          <p:nvPr/>
        </p:nvSpPr>
        <p:spPr>
          <a:xfrm>
            <a:off x="6395006" y="5910561"/>
            <a:ext cx="222047" cy="213902"/>
          </a:xfrm>
          <a:prstGeom prst="rect">
            <a:avLst/>
          </a:pr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Rectangle 66">
            <a:extLst>
              <a:ext uri="{FF2B5EF4-FFF2-40B4-BE49-F238E27FC236}">
                <a16:creationId xmlns:a16="http://schemas.microsoft.com/office/drawing/2014/main" id="{BA3F3BCB-A182-4577-9EC9-0DC4AE25E0C0}"/>
              </a:ext>
            </a:extLst>
          </p:cNvPr>
          <p:cNvSpPr/>
          <p:nvPr/>
        </p:nvSpPr>
        <p:spPr>
          <a:xfrm>
            <a:off x="7609422" y="5915267"/>
            <a:ext cx="222047" cy="213902"/>
          </a:xfrm>
          <a:prstGeom prst="rect">
            <a:avLst/>
          </a:pr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a:extLst>
              <a:ext uri="{FF2B5EF4-FFF2-40B4-BE49-F238E27FC236}">
                <a16:creationId xmlns:a16="http://schemas.microsoft.com/office/drawing/2014/main" id="{D6B2458B-71C1-44C2-B9E7-10145CF9D6F2}"/>
              </a:ext>
            </a:extLst>
          </p:cNvPr>
          <p:cNvSpPr/>
          <p:nvPr/>
        </p:nvSpPr>
        <p:spPr>
          <a:xfrm>
            <a:off x="8847565" y="5902801"/>
            <a:ext cx="222047" cy="213902"/>
          </a:xfrm>
          <a:prstGeom prst="rect">
            <a:avLst/>
          </a:pr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6295C315-7DB4-4D8B-A553-0E4C4599D588}"/>
              </a:ext>
            </a:extLst>
          </p:cNvPr>
          <p:cNvSpPr/>
          <p:nvPr/>
        </p:nvSpPr>
        <p:spPr>
          <a:xfrm>
            <a:off x="10096247" y="5913640"/>
            <a:ext cx="222047" cy="213902"/>
          </a:xfrm>
          <a:prstGeom prst="rect">
            <a:avLst/>
          </a:pr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1" name="Group 240">
            <a:extLst>
              <a:ext uri="{FF2B5EF4-FFF2-40B4-BE49-F238E27FC236}">
                <a16:creationId xmlns:a16="http://schemas.microsoft.com/office/drawing/2014/main" id="{12CE31E8-437C-4710-A3B1-0DCF4E51D20F}"/>
              </a:ext>
            </a:extLst>
          </p:cNvPr>
          <p:cNvGrpSpPr/>
          <p:nvPr/>
        </p:nvGrpSpPr>
        <p:grpSpPr>
          <a:xfrm>
            <a:off x="501898" y="4231216"/>
            <a:ext cx="5355529" cy="230832"/>
            <a:chOff x="501898" y="4126930"/>
            <a:chExt cx="5355529" cy="230832"/>
          </a:xfrm>
        </p:grpSpPr>
        <p:pic>
          <p:nvPicPr>
            <p:cNvPr id="235" name="Graphic 234">
              <a:extLst>
                <a:ext uri="{FF2B5EF4-FFF2-40B4-BE49-F238E27FC236}">
                  <a16:creationId xmlns:a16="http://schemas.microsoft.com/office/drawing/2014/main" id="{907ABB56-353A-4582-A224-B0B4AD09D129}"/>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11206" y="4142561"/>
              <a:ext cx="192908" cy="192908"/>
            </a:xfrm>
            <a:prstGeom prst="rect">
              <a:avLst/>
            </a:prstGeom>
          </p:spPr>
        </p:pic>
        <p:grpSp>
          <p:nvGrpSpPr>
            <p:cNvPr id="367" name="Group 366">
              <a:extLst>
                <a:ext uri="{FF2B5EF4-FFF2-40B4-BE49-F238E27FC236}">
                  <a16:creationId xmlns:a16="http://schemas.microsoft.com/office/drawing/2014/main" id="{71F3D118-607A-4B62-A0E6-6542D3EA9BB7}"/>
                </a:ext>
              </a:extLst>
            </p:cNvPr>
            <p:cNvGrpSpPr/>
            <p:nvPr/>
          </p:nvGrpSpPr>
          <p:grpSpPr>
            <a:xfrm>
              <a:off x="501898" y="4126930"/>
              <a:ext cx="5355529" cy="230832"/>
              <a:chOff x="6340615" y="2648470"/>
              <a:chExt cx="5355529" cy="230832"/>
            </a:xfrm>
          </p:grpSpPr>
          <p:grpSp>
            <p:nvGrpSpPr>
              <p:cNvPr id="368" name="Group 367">
                <a:extLst>
                  <a:ext uri="{FF2B5EF4-FFF2-40B4-BE49-F238E27FC236}">
                    <a16:creationId xmlns:a16="http://schemas.microsoft.com/office/drawing/2014/main" id="{EDDC5CBD-53DD-44A7-9847-E9BC3104B24F}"/>
                  </a:ext>
                </a:extLst>
              </p:cNvPr>
              <p:cNvGrpSpPr/>
              <p:nvPr/>
            </p:nvGrpSpPr>
            <p:grpSpPr>
              <a:xfrm>
                <a:off x="6368617" y="2648470"/>
                <a:ext cx="5327527" cy="230832"/>
                <a:chOff x="754395" y="5964594"/>
                <a:chExt cx="5327527" cy="230832"/>
              </a:xfrm>
            </p:grpSpPr>
            <p:pic>
              <p:nvPicPr>
                <p:cNvPr id="373" name="Graphic 372">
                  <a:extLst>
                    <a:ext uri="{FF2B5EF4-FFF2-40B4-BE49-F238E27FC236}">
                      <a16:creationId xmlns:a16="http://schemas.microsoft.com/office/drawing/2014/main" id="{E37F046A-8D1C-4571-A28B-B59E2AD5C6D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15653" y="5980225"/>
                  <a:ext cx="192908" cy="192908"/>
                </a:xfrm>
                <a:prstGeom prst="rect">
                  <a:avLst/>
                </a:prstGeom>
              </p:spPr>
            </p:pic>
            <p:pic>
              <p:nvPicPr>
                <p:cNvPr id="374" name="Graphic 373">
                  <a:extLst>
                    <a:ext uri="{FF2B5EF4-FFF2-40B4-BE49-F238E27FC236}">
                      <a16:creationId xmlns:a16="http://schemas.microsoft.com/office/drawing/2014/main" id="{A4C4E79D-C6A9-490D-9550-92C5AA9F39F5}"/>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54395" y="5980225"/>
                  <a:ext cx="192908" cy="192908"/>
                </a:xfrm>
                <a:prstGeom prst="rect">
                  <a:avLst/>
                </a:prstGeom>
              </p:spPr>
            </p:pic>
            <p:sp>
              <p:nvSpPr>
                <p:cNvPr id="375" name="TextBox 374">
                  <a:extLst>
                    <a:ext uri="{FF2B5EF4-FFF2-40B4-BE49-F238E27FC236}">
                      <a16:creationId xmlns:a16="http://schemas.microsoft.com/office/drawing/2014/main" id="{A0CB7025-6575-4D6D-91D7-078963845212}"/>
                    </a:ext>
                  </a:extLst>
                </p:cNvPr>
                <p:cNvSpPr txBox="1"/>
                <p:nvPr/>
              </p:nvSpPr>
              <p:spPr>
                <a:xfrm>
                  <a:off x="2134472" y="5964594"/>
                  <a:ext cx="1094033" cy="230832"/>
                </a:xfrm>
                <a:prstGeom prst="rect">
                  <a:avLst/>
                </a:prstGeom>
                <a:noFill/>
              </p:spPr>
              <p:txBody>
                <a:bodyPr wrap="square">
                  <a:spAutoFit/>
                </a:bodyPr>
                <a:lstStyle/>
                <a:p>
                  <a:pPr algn="just"/>
                  <a:r>
                    <a:rPr lang="en-US" sz="900"/>
                    <a:t>Offered services</a:t>
                  </a:r>
                </a:p>
              </p:txBody>
            </p:sp>
            <p:sp>
              <p:nvSpPr>
                <p:cNvPr id="376" name="TextBox 375">
                  <a:extLst>
                    <a:ext uri="{FF2B5EF4-FFF2-40B4-BE49-F238E27FC236}">
                      <a16:creationId xmlns:a16="http://schemas.microsoft.com/office/drawing/2014/main" id="{5B397D61-E095-4F6B-B5B6-503F7FA9F02B}"/>
                    </a:ext>
                  </a:extLst>
                </p:cNvPr>
                <p:cNvSpPr txBox="1"/>
                <p:nvPr/>
              </p:nvSpPr>
              <p:spPr>
                <a:xfrm>
                  <a:off x="902180" y="5964594"/>
                  <a:ext cx="1094033" cy="230832"/>
                </a:xfrm>
                <a:prstGeom prst="rect">
                  <a:avLst/>
                </a:prstGeom>
                <a:noFill/>
              </p:spPr>
              <p:txBody>
                <a:bodyPr wrap="square">
                  <a:spAutoFit/>
                </a:bodyPr>
                <a:lstStyle/>
                <a:p>
                  <a:pPr algn="just"/>
                  <a:r>
                    <a:rPr lang="en-US" sz="900"/>
                    <a:t>Offered services</a:t>
                  </a:r>
                </a:p>
              </p:txBody>
            </p:sp>
            <p:sp>
              <p:nvSpPr>
                <p:cNvPr id="377" name="TextBox 376">
                  <a:extLst>
                    <a:ext uri="{FF2B5EF4-FFF2-40B4-BE49-F238E27FC236}">
                      <a16:creationId xmlns:a16="http://schemas.microsoft.com/office/drawing/2014/main" id="{B597F996-8B88-47C0-A27A-8CC443C413B6}"/>
                    </a:ext>
                  </a:extLst>
                </p:cNvPr>
                <p:cNvSpPr txBox="1"/>
                <p:nvPr/>
              </p:nvSpPr>
              <p:spPr>
                <a:xfrm>
                  <a:off x="3366124" y="5964594"/>
                  <a:ext cx="1094033" cy="230832"/>
                </a:xfrm>
                <a:prstGeom prst="rect">
                  <a:avLst/>
                </a:prstGeom>
                <a:noFill/>
              </p:spPr>
              <p:txBody>
                <a:bodyPr wrap="square">
                  <a:spAutoFit/>
                </a:bodyPr>
                <a:lstStyle/>
                <a:p>
                  <a:pPr algn="just"/>
                  <a:r>
                    <a:rPr lang="en-US" sz="900"/>
                    <a:t>Offered services</a:t>
                  </a:r>
                </a:p>
              </p:txBody>
            </p:sp>
            <p:sp>
              <p:nvSpPr>
                <p:cNvPr id="378" name="TextBox 377">
                  <a:extLst>
                    <a:ext uri="{FF2B5EF4-FFF2-40B4-BE49-F238E27FC236}">
                      <a16:creationId xmlns:a16="http://schemas.microsoft.com/office/drawing/2014/main" id="{4E32FE7B-5354-4156-B51B-260848094098}"/>
                    </a:ext>
                  </a:extLst>
                </p:cNvPr>
                <p:cNvSpPr txBox="1"/>
                <p:nvPr/>
              </p:nvSpPr>
              <p:spPr>
                <a:xfrm>
                  <a:off x="4597034" y="5964594"/>
                  <a:ext cx="1484888" cy="230832"/>
                </a:xfrm>
                <a:prstGeom prst="rect">
                  <a:avLst/>
                </a:prstGeom>
                <a:noFill/>
              </p:spPr>
              <p:txBody>
                <a:bodyPr wrap="square">
                  <a:spAutoFit/>
                </a:bodyPr>
                <a:lstStyle/>
                <a:p>
                  <a:pPr algn="just"/>
                  <a:r>
                    <a:rPr lang="en-US" sz="900"/>
                    <a:t>Offered services</a:t>
                  </a:r>
                </a:p>
              </p:txBody>
            </p:sp>
            <p:pic>
              <p:nvPicPr>
                <p:cNvPr id="379" name="Graphic 378">
                  <a:extLst>
                    <a:ext uri="{FF2B5EF4-FFF2-40B4-BE49-F238E27FC236}">
                      <a16:creationId xmlns:a16="http://schemas.microsoft.com/office/drawing/2014/main" id="{10317E51-7887-4D9C-89EA-993FDC69C019}"/>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985024" y="5980225"/>
                  <a:ext cx="192908" cy="192908"/>
                </a:xfrm>
                <a:prstGeom prst="rect">
                  <a:avLst/>
                </a:prstGeom>
              </p:spPr>
            </p:pic>
          </p:grpSp>
          <p:sp>
            <p:nvSpPr>
              <p:cNvPr id="369" name="Rectangle 368">
                <a:extLst>
                  <a:ext uri="{FF2B5EF4-FFF2-40B4-BE49-F238E27FC236}">
                    <a16:creationId xmlns:a16="http://schemas.microsoft.com/office/drawing/2014/main" id="{E2ADFDB9-05C4-41F9-9F0D-2317A9E8E30C}"/>
                  </a:ext>
                </a:extLst>
              </p:cNvPr>
              <p:cNvSpPr/>
              <p:nvPr/>
            </p:nvSpPr>
            <p:spPr>
              <a:xfrm>
                <a:off x="6340615" y="2652253"/>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Rectangle 369">
                <a:extLst>
                  <a:ext uri="{FF2B5EF4-FFF2-40B4-BE49-F238E27FC236}">
                    <a16:creationId xmlns:a16="http://schemas.microsoft.com/office/drawing/2014/main" id="{1BD9D599-4C54-4EBE-BC0E-001EF21DD7F1}"/>
                  </a:ext>
                </a:extLst>
              </p:cNvPr>
              <p:cNvSpPr/>
              <p:nvPr/>
            </p:nvSpPr>
            <p:spPr>
              <a:xfrm>
                <a:off x="7596722" y="2650989"/>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Rectangle 370">
                <a:extLst>
                  <a:ext uri="{FF2B5EF4-FFF2-40B4-BE49-F238E27FC236}">
                    <a16:creationId xmlns:a16="http://schemas.microsoft.com/office/drawing/2014/main" id="{B480418E-49B4-4088-9887-F09310CAACF4}"/>
                  </a:ext>
                </a:extLst>
              </p:cNvPr>
              <p:cNvSpPr/>
              <p:nvPr/>
            </p:nvSpPr>
            <p:spPr>
              <a:xfrm>
                <a:off x="8831561" y="2652253"/>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Rectangle 371">
                <a:extLst>
                  <a:ext uri="{FF2B5EF4-FFF2-40B4-BE49-F238E27FC236}">
                    <a16:creationId xmlns:a16="http://schemas.microsoft.com/office/drawing/2014/main" id="{B1B9B2BB-31BD-40D2-A26F-592ECDF505EB}"/>
                  </a:ext>
                </a:extLst>
              </p:cNvPr>
              <p:cNvSpPr/>
              <p:nvPr/>
            </p:nvSpPr>
            <p:spPr>
              <a:xfrm>
                <a:off x="10017823" y="2654164"/>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40" name="Group 239">
            <a:extLst>
              <a:ext uri="{FF2B5EF4-FFF2-40B4-BE49-F238E27FC236}">
                <a16:creationId xmlns:a16="http://schemas.microsoft.com/office/drawing/2014/main" id="{F08211C7-4426-4C4C-8DE9-B345EA672EA9}"/>
              </a:ext>
            </a:extLst>
          </p:cNvPr>
          <p:cNvGrpSpPr/>
          <p:nvPr/>
        </p:nvGrpSpPr>
        <p:grpSpPr>
          <a:xfrm>
            <a:off x="6248423" y="4204886"/>
            <a:ext cx="5355529" cy="230832"/>
            <a:chOff x="6308974" y="5883288"/>
            <a:chExt cx="5355529" cy="230832"/>
          </a:xfrm>
        </p:grpSpPr>
        <p:pic>
          <p:nvPicPr>
            <p:cNvPr id="239" name="Graphic 238">
              <a:extLst>
                <a:ext uri="{FF2B5EF4-FFF2-40B4-BE49-F238E27FC236}">
                  <a16:creationId xmlns:a16="http://schemas.microsoft.com/office/drawing/2014/main" id="{B72C912F-3D67-476D-8C78-D622C817039D}"/>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027795" y="5898919"/>
              <a:ext cx="192908" cy="192908"/>
            </a:xfrm>
            <a:prstGeom prst="rect">
              <a:avLst/>
            </a:prstGeom>
          </p:spPr>
        </p:pic>
        <p:grpSp>
          <p:nvGrpSpPr>
            <p:cNvPr id="423" name="Group 422">
              <a:extLst>
                <a:ext uri="{FF2B5EF4-FFF2-40B4-BE49-F238E27FC236}">
                  <a16:creationId xmlns:a16="http://schemas.microsoft.com/office/drawing/2014/main" id="{AB379B71-4960-4CA7-8DEB-D41C7ACC2864}"/>
                </a:ext>
              </a:extLst>
            </p:cNvPr>
            <p:cNvGrpSpPr/>
            <p:nvPr/>
          </p:nvGrpSpPr>
          <p:grpSpPr>
            <a:xfrm>
              <a:off x="6308974" y="5883288"/>
              <a:ext cx="5355529" cy="230832"/>
              <a:chOff x="6340615" y="2648470"/>
              <a:chExt cx="5355529" cy="230832"/>
            </a:xfrm>
          </p:grpSpPr>
          <p:grpSp>
            <p:nvGrpSpPr>
              <p:cNvPr id="424" name="Group 423">
                <a:extLst>
                  <a:ext uri="{FF2B5EF4-FFF2-40B4-BE49-F238E27FC236}">
                    <a16:creationId xmlns:a16="http://schemas.microsoft.com/office/drawing/2014/main" id="{996194BD-EF3F-4991-8F0F-09168C5715DD}"/>
                  </a:ext>
                </a:extLst>
              </p:cNvPr>
              <p:cNvGrpSpPr/>
              <p:nvPr/>
            </p:nvGrpSpPr>
            <p:grpSpPr>
              <a:xfrm>
                <a:off x="6368617" y="2648470"/>
                <a:ext cx="5327527" cy="230832"/>
                <a:chOff x="754395" y="5964594"/>
                <a:chExt cx="5327527" cy="230832"/>
              </a:xfrm>
            </p:grpSpPr>
            <p:pic>
              <p:nvPicPr>
                <p:cNvPr id="429" name="Graphic 428">
                  <a:extLst>
                    <a:ext uri="{FF2B5EF4-FFF2-40B4-BE49-F238E27FC236}">
                      <a16:creationId xmlns:a16="http://schemas.microsoft.com/office/drawing/2014/main" id="{114E0EF8-5C08-4F91-81B1-3885CE80B48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15653" y="5980225"/>
                  <a:ext cx="192908" cy="192908"/>
                </a:xfrm>
                <a:prstGeom prst="rect">
                  <a:avLst/>
                </a:prstGeom>
              </p:spPr>
            </p:pic>
            <p:pic>
              <p:nvPicPr>
                <p:cNvPr id="430" name="Graphic 429">
                  <a:extLst>
                    <a:ext uri="{FF2B5EF4-FFF2-40B4-BE49-F238E27FC236}">
                      <a16:creationId xmlns:a16="http://schemas.microsoft.com/office/drawing/2014/main" id="{49678340-A47A-4140-8B01-11749BB67EC0}"/>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54395" y="5980225"/>
                  <a:ext cx="192908" cy="192908"/>
                </a:xfrm>
                <a:prstGeom prst="rect">
                  <a:avLst/>
                </a:prstGeom>
              </p:spPr>
            </p:pic>
            <p:sp>
              <p:nvSpPr>
                <p:cNvPr id="431" name="TextBox 430">
                  <a:extLst>
                    <a:ext uri="{FF2B5EF4-FFF2-40B4-BE49-F238E27FC236}">
                      <a16:creationId xmlns:a16="http://schemas.microsoft.com/office/drawing/2014/main" id="{6E2AF0E8-4406-4E15-954A-7FC441386541}"/>
                    </a:ext>
                  </a:extLst>
                </p:cNvPr>
                <p:cNvSpPr txBox="1"/>
                <p:nvPr/>
              </p:nvSpPr>
              <p:spPr>
                <a:xfrm>
                  <a:off x="2134472" y="5964594"/>
                  <a:ext cx="1094033" cy="230832"/>
                </a:xfrm>
                <a:prstGeom prst="rect">
                  <a:avLst/>
                </a:prstGeom>
                <a:noFill/>
              </p:spPr>
              <p:txBody>
                <a:bodyPr wrap="square">
                  <a:spAutoFit/>
                </a:bodyPr>
                <a:lstStyle/>
                <a:p>
                  <a:pPr algn="just"/>
                  <a:r>
                    <a:rPr lang="en-US" sz="900"/>
                    <a:t>Offered services</a:t>
                  </a:r>
                </a:p>
              </p:txBody>
            </p:sp>
            <p:sp>
              <p:nvSpPr>
                <p:cNvPr id="432" name="TextBox 431">
                  <a:extLst>
                    <a:ext uri="{FF2B5EF4-FFF2-40B4-BE49-F238E27FC236}">
                      <a16:creationId xmlns:a16="http://schemas.microsoft.com/office/drawing/2014/main" id="{384DCC5E-1BF7-434F-985C-DCC97CF0BEE4}"/>
                    </a:ext>
                  </a:extLst>
                </p:cNvPr>
                <p:cNvSpPr txBox="1"/>
                <p:nvPr/>
              </p:nvSpPr>
              <p:spPr>
                <a:xfrm>
                  <a:off x="902180" y="5964594"/>
                  <a:ext cx="1094033" cy="230832"/>
                </a:xfrm>
                <a:prstGeom prst="rect">
                  <a:avLst/>
                </a:prstGeom>
                <a:noFill/>
              </p:spPr>
              <p:txBody>
                <a:bodyPr wrap="square">
                  <a:spAutoFit/>
                </a:bodyPr>
                <a:lstStyle/>
                <a:p>
                  <a:pPr algn="just"/>
                  <a:r>
                    <a:rPr lang="en-US" sz="900"/>
                    <a:t>Offered services</a:t>
                  </a:r>
                </a:p>
              </p:txBody>
            </p:sp>
            <p:sp>
              <p:nvSpPr>
                <p:cNvPr id="433" name="TextBox 432">
                  <a:extLst>
                    <a:ext uri="{FF2B5EF4-FFF2-40B4-BE49-F238E27FC236}">
                      <a16:creationId xmlns:a16="http://schemas.microsoft.com/office/drawing/2014/main" id="{84F5160D-FBC5-4E37-A92A-B85EF05174EC}"/>
                    </a:ext>
                  </a:extLst>
                </p:cNvPr>
                <p:cNvSpPr txBox="1"/>
                <p:nvPr/>
              </p:nvSpPr>
              <p:spPr>
                <a:xfrm>
                  <a:off x="3366124" y="5964594"/>
                  <a:ext cx="1094033" cy="230832"/>
                </a:xfrm>
                <a:prstGeom prst="rect">
                  <a:avLst/>
                </a:prstGeom>
                <a:noFill/>
              </p:spPr>
              <p:txBody>
                <a:bodyPr wrap="square">
                  <a:spAutoFit/>
                </a:bodyPr>
                <a:lstStyle/>
                <a:p>
                  <a:pPr algn="just"/>
                  <a:r>
                    <a:rPr lang="en-US" sz="900"/>
                    <a:t>Offered services</a:t>
                  </a:r>
                </a:p>
              </p:txBody>
            </p:sp>
            <p:sp>
              <p:nvSpPr>
                <p:cNvPr id="434" name="TextBox 433">
                  <a:extLst>
                    <a:ext uri="{FF2B5EF4-FFF2-40B4-BE49-F238E27FC236}">
                      <a16:creationId xmlns:a16="http://schemas.microsoft.com/office/drawing/2014/main" id="{D0FD1B5E-F94B-43A2-9C2E-0E047C7221D4}"/>
                    </a:ext>
                  </a:extLst>
                </p:cNvPr>
                <p:cNvSpPr txBox="1"/>
                <p:nvPr/>
              </p:nvSpPr>
              <p:spPr>
                <a:xfrm>
                  <a:off x="4597034" y="5964594"/>
                  <a:ext cx="1484888" cy="230832"/>
                </a:xfrm>
                <a:prstGeom prst="rect">
                  <a:avLst/>
                </a:prstGeom>
                <a:noFill/>
              </p:spPr>
              <p:txBody>
                <a:bodyPr wrap="square">
                  <a:spAutoFit/>
                </a:bodyPr>
                <a:lstStyle/>
                <a:p>
                  <a:pPr algn="just"/>
                  <a:r>
                    <a:rPr lang="en-US" sz="900"/>
                    <a:t>Offered services</a:t>
                  </a:r>
                </a:p>
              </p:txBody>
            </p:sp>
            <p:pic>
              <p:nvPicPr>
                <p:cNvPr id="435" name="Graphic 434">
                  <a:extLst>
                    <a:ext uri="{FF2B5EF4-FFF2-40B4-BE49-F238E27FC236}">
                      <a16:creationId xmlns:a16="http://schemas.microsoft.com/office/drawing/2014/main" id="{2C267613-21F9-4A27-943C-2A1551E39C76}"/>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985024" y="5980225"/>
                  <a:ext cx="192908" cy="192908"/>
                </a:xfrm>
                <a:prstGeom prst="rect">
                  <a:avLst/>
                </a:prstGeom>
              </p:spPr>
            </p:pic>
          </p:grpSp>
          <p:sp>
            <p:nvSpPr>
              <p:cNvPr id="425" name="Rectangle 424">
                <a:extLst>
                  <a:ext uri="{FF2B5EF4-FFF2-40B4-BE49-F238E27FC236}">
                    <a16:creationId xmlns:a16="http://schemas.microsoft.com/office/drawing/2014/main" id="{A849CF11-48E1-4F26-B18E-FD73C003D334}"/>
                  </a:ext>
                </a:extLst>
              </p:cNvPr>
              <p:cNvSpPr/>
              <p:nvPr/>
            </p:nvSpPr>
            <p:spPr>
              <a:xfrm>
                <a:off x="6340615" y="2652253"/>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6" name="Rectangle 425">
                <a:extLst>
                  <a:ext uri="{FF2B5EF4-FFF2-40B4-BE49-F238E27FC236}">
                    <a16:creationId xmlns:a16="http://schemas.microsoft.com/office/drawing/2014/main" id="{59A3A886-F01A-433C-A380-6485F14524F9}"/>
                  </a:ext>
                </a:extLst>
              </p:cNvPr>
              <p:cNvSpPr/>
              <p:nvPr/>
            </p:nvSpPr>
            <p:spPr>
              <a:xfrm>
                <a:off x="7596722" y="2650989"/>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Rectangle 426">
                <a:extLst>
                  <a:ext uri="{FF2B5EF4-FFF2-40B4-BE49-F238E27FC236}">
                    <a16:creationId xmlns:a16="http://schemas.microsoft.com/office/drawing/2014/main" id="{E8A5745A-A01F-4B5A-AE17-4D0ED564A2FF}"/>
                  </a:ext>
                </a:extLst>
              </p:cNvPr>
              <p:cNvSpPr/>
              <p:nvPr/>
            </p:nvSpPr>
            <p:spPr>
              <a:xfrm>
                <a:off x="8829417" y="2648470"/>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8" name="Rectangle 427">
                <a:extLst>
                  <a:ext uri="{FF2B5EF4-FFF2-40B4-BE49-F238E27FC236}">
                    <a16:creationId xmlns:a16="http://schemas.microsoft.com/office/drawing/2014/main" id="{93CC3F75-9E5E-4869-8D92-4A1E1DA993F6}"/>
                  </a:ext>
                </a:extLst>
              </p:cNvPr>
              <p:cNvSpPr/>
              <p:nvPr/>
            </p:nvSpPr>
            <p:spPr>
              <a:xfrm>
                <a:off x="10049237" y="2648470"/>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5" name="TextBox 134">
            <a:extLst>
              <a:ext uri="{FF2B5EF4-FFF2-40B4-BE49-F238E27FC236}">
                <a16:creationId xmlns:a16="http://schemas.microsoft.com/office/drawing/2014/main" id="{454C123C-A00E-4403-9117-37D7D76338BD}"/>
              </a:ext>
            </a:extLst>
          </p:cNvPr>
          <p:cNvSpPr txBox="1"/>
          <p:nvPr/>
        </p:nvSpPr>
        <p:spPr>
          <a:xfrm>
            <a:off x="1730846" y="1605765"/>
            <a:ext cx="2428627" cy="507831"/>
          </a:xfrm>
          <a:prstGeom prst="rect">
            <a:avLst/>
          </a:prstGeom>
          <a:noFill/>
        </p:spPr>
        <p:txBody>
          <a:bodyPr wrap="square">
            <a:spAutoFit/>
          </a:bodyPr>
          <a:lstStyle/>
          <a:p>
            <a:pPr algn="just"/>
            <a:r>
              <a:rPr lang="en-US" sz="900"/>
              <a:t>[a brief description of the competition. Markets on which it operates, market share, customer groups, characteristics]</a:t>
            </a:r>
          </a:p>
        </p:txBody>
      </p:sp>
      <p:grpSp>
        <p:nvGrpSpPr>
          <p:cNvPr id="8" name="Group 7">
            <a:extLst>
              <a:ext uri="{FF2B5EF4-FFF2-40B4-BE49-F238E27FC236}">
                <a16:creationId xmlns:a16="http://schemas.microsoft.com/office/drawing/2014/main" id="{D5E6256A-A851-4F32-A1F7-22778275B34A}"/>
              </a:ext>
            </a:extLst>
          </p:cNvPr>
          <p:cNvGrpSpPr/>
          <p:nvPr/>
        </p:nvGrpSpPr>
        <p:grpSpPr>
          <a:xfrm>
            <a:off x="4185522" y="1548979"/>
            <a:ext cx="1484888" cy="1079575"/>
            <a:chOff x="4185522" y="1548979"/>
            <a:chExt cx="1484888" cy="1079575"/>
          </a:xfrm>
        </p:grpSpPr>
        <p:sp>
          <p:nvSpPr>
            <p:cNvPr id="76" name="Rectangle 17">
              <a:extLst>
                <a:ext uri="{FF2B5EF4-FFF2-40B4-BE49-F238E27FC236}">
                  <a16:creationId xmlns:a16="http://schemas.microsoft.com/office/drawing/2014/main" id="{758DE20D-CA79-4E23-91D0-BB8250D723CB}"/>
                </a:ext>
              </a:extLst>
            </p:cNvPr>
            <p:cNvSpPr/>
            <p:nvPr/>
          </p:nvSpPr>
          <p:spPr>
            <a:xfrm>
              <a:off x="4185522" y="1548979"/>
              <a:ext cx="1484888" cy="158691"/>
            </a:xfrm>
            <a:prstGeom prst="roundRect">
              <a:avLst>
                <a:gd name="adj" fmla="val 19321"/>
              </a:avLst>
            </a:prstGeom>
            <a:solidFill>
              <a:srgbClr val="AE88C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b="1">
                  <a:solidFill>
                    <a:schemeClr val="bg1"/>
                  </a:solidFill>
                  <a:cs typeface="Calibri Light" panose="020F0302020204030204" pitchFamily="34" charset="0"/>
                </a:rPr>
                <a:t>Product portfolio</a:t>
              </a:r>
              <a:endParaRPr lang="en-US" sz="900">
                <a:solidFill>
                  <a:schemeClr val="bg1"/>
                </a:solidFill>
                <a:cs typeface="Calibri Light" panose="020F0302020204030204" pitchFamily="34" charset="0"/>
              </a:endParaRPr>
            </a:p>
          </p:txBody>
        </p:sp>
        <p:sp>
          <p:nvSpPr>
            <p:cNvPr id="77" name="Rectangle 17">
              <a:extLst>
                <a:ext uri="{FF2B5EF4-FFF2-40B4-BE49-F238E27FC236}">
                  <a16:creationId xmlns:a16="http://schemas.microsoft.com/office/drawing/2014/main" id="{6A4C552F-F361-4E6F-811A-4AF3249647DF}"/>
                </a:ext>
              </a:extLst>
            </p:cNvPr>
            <p:cNvSpPr/>
            <p:nvPr/>
          </p:nvSpPr>
          <p:spPr>
            <a:xfrm>
              <a:off x="4285506" y="1756832"/>
              <a:ext cx="1260000" cy="158691"/>
            </a:xfrm>
            <a:prstGeom prst="roundRect">
              <a:avLst>
                <a:gd name="adj" fmla="val 19321"/>
              </a:avLst>
            </a:prstGeom>
            <a:solidFill>
              <a:srgbClr val="C7AD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Category 1</a:t>
              </a:r>
            </a:p>
          </p:txBody>
        </p:sp>
        <p:sp>
          <p:nvSpPr>
            <p:cNvPr id="3" name="Rectangle 17">
              <a:extLst>
                <a:ext uri="{FF2B5EF4-FFF2-40B4-BE49-F238E27FC236}">
                  <a16:creationId xmlns:a16="http://schemas.microsoft.com/office/drawing/2014/main" id="{599A27B1-8392-430D-AB92-1CE1F915CE86}"/>
                </a:ext>
              </a:extLst>
            </p:cNvPr>
            <p:cNvSpPr/>
            <p:nvPr/>
          </p:nvSpPr>
          <p:spPr>
            <a:xfrm>
              <a:off x="4285506" y="2199851"/>
              <a:ext cx="1260000" cy="158691"/>
            </a:xfrm>
            <a:prstGeom prst="roundRect">
              <a:avLst>
                <a:gd name="adj" fmla="val 19321"/>
              </a:avLst>
            </a:prstGeom>
            <a:solidFill>
              <a:srgbClr val="C7AD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Category 2</a:t>
              </a:r>
            </a:p>
          </p:txBody>
        </p:sp>
        <p:grpSp>
          <p:nvGrpSpPr>
            <p:cNvPr id="6" name="Group 5">
              <a:extLst>
                <a:ext uri="{FF2B5EF4-FFF2-40B4-BE49-F238E27FC236}">
                  <a16:creationId xmlns:a16="http://schemas.microsoft.com/office/drawing/2014/main" id="{3F383D3C-8D3F-4516-AB9D-F29F7FB2B7AE}"/>
                </a:ext>
              </a:extLst>
            </p:cNvPr>
            <p:cNvGrpSpPr/>
            <p:nvPr/>
          </p:nvGrpSpPr>
          <p:grpSpPr>
            <a:xfrm>
              <a:off x="4344577" y="1938003"/>
              <a:ext cx="1217196" cy="239787"/>
              <a:chOff x="4300674" y="2323981"/>
              <a:chExt cx="1325896" cy="261201"/>
            </a:xfrm>
          </p:grpSpPr>
          <p:sp>
            <p:nvSpPr>
              <p:cNvPr id="4" name="TextBox 3">
                <a:extLst>
                  <a:ext uri="{FF2B5EF4-FFF2-40B4-BE49-F238E27FC236}">
                    <a16:creationId xmlns:a16="http://schemas.microsoft.com/office/drawing/2014/main" id="{8129222C-C52F-4896-9353-710D727CF654}"/>
                  </a:ext>
                </a:extLst>
              </p:cNvPr>
              <p:cNvSpPr txBox="1"/>
              <p:nvPr/>
            </p:nvSpPr>
            <p:spPr>
              <a:xfrm>
                <a:off x="4507424" y="2323981"/>
                <a:ext cx="1119146" cy="261201"/>
              </a:xfrm>
              <a:prstGeom prst="rect">
                <a:avLst/>
              </a:prstGeom>
              <a:noFill/>
            </p:spPr>
            <p:txBody>
              <a:bodyPr wrap="square">
                <a:spAutoFit/>
              </a:bodyPr>
              <a:lstStyle/>
              <a:p>
                <a:pPr algn="just"/>
                <a:r>
                  <a:rPr lang="en-US" sz="900"/>
                  <a:t>$50-$100</a:t>
                </a:r>
              </a:p>
            </p:txBody>
          </p:sp>
          <p:pic>
            <p:nvPicPr>
              <p:cNvPr id="5" name="Graphic 4">
                <a:extLst>
                  <a:ext uri="{FF2B5EF4-FFF2-40B4-BE49-F238E27FC236}">
                    <a16:creationId xmlns:a16="http://schemas.microsoft.com/office/drawing/2014/main" id="{70ECB1FC-201E-4D62-B145-EBCEE22505C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00674" y="2325958"/>
                <a:ext cx="240606" cy="240606"/>
              </a:xfrm>
              <a:prstGeom prst="rect">
                <a:avLst/>
              </a:prstGeom>
            </p:spPr>
          </p:pic>
        </p:grpSp>
        <p:grpSp>
          <p:nvGrpSpPr>
            <p:cNvPr id="142" name="Group 141">
              <a:extLst>
                <a:ext uri="{FF2B5EF4-FFF2-40B4-BE49-F238E27FC236}">
                  <a16:creationId xmlns:a16="http://schemas.microsoft.com/office/drawing/2014/main" id="{054DAB40-3007-48D6-8966-D81C88F437C5}"/>
                </a:ext>
              </a:extLst>
            </p:cNvPr>
            <p:cNvGrpSpPr/>
            <p:nvPr/>
          </p:nvGrpSpPr>
          <p:grpSpPr>
            <a:xfrm>
              <a:off x="4344577" y="2388767"/>
              <a:ext cx="1217196" cy="239787"/>
              <a:chOff x="4300674" y="2323981"/>
              <a:chExt cx="1325896" cy="261201"/>
            </a:xfrm>
          </p:grpSpPr>
          <p:sp>
            <p:nvSpPr>
              <p:cNvPr id="143" name="TextBox 142">
                <a:extLst>
                  <a:ext uri="{FF2B5EF4-FFF2-40B4-BE49-F238E27FC236}">
                    <a16:creationId xmlns:a16="http://schemas.microsoft.com/office/drawing/2014/main" id="{1BDCCE79-438F-43C2-BFB2-DE2C1734FDE1}"/>
                  </a:ext>
                </a:extLst>
              </p:cNvPr>
              <p:cNvSpPr txBox="1"/>
              <p:nvPr/>
            </p:nvSpPr>
            <p:spPr>
              <a:xfrm>
                <a:off x="4507424" y="2323981"/>
                <a:ext cx="1119146" cy="261201"/>
              </a:xfrm>
              <a:prstGeom prst="rect">
                <a:avLst/>
              </a:prstGeom>
              <a:noFill/>
            </p:spPr>
            <p:txBody>
              <a:bodyPr wrap="square">
                <a:spAutoFit/>
              </a:bodyPr>
              <a:lstStyle/>
              <a:p>
                <a:pPr algn="just"/>
                <a:r>
                  <a:rPr lang="en-US" sz="900"/>
                  <a:t>$5-$20</a:t>
                </a:r>
              </a:p>
            </p:txBody>
          </p:sp>
          <p:pic>
            <p:nvPicPr>
              <p:cNvPr id="144" name="Graphic 143">
                <a:extLst>
                  <a:ext uri="{FF2B5EF4-FFF2-40B4-BE49-F238E27FC236}">
                    <a16:creationId xmlns:a16="http://schemas.microsoft.com/office/drawing/2014/main" id="{2986772F-84F5-49DE-A45E-0CF83B1FC96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00674" y="2325958"/>
                <a:ext cx="240606" cy="240606"/>
              </a:xfrm>
              <a:prstGeom prst="rect">
                <a:avLst/>
              </a:prstGeom>
            </p:spPr>
          </p:pic>
        </p:grpSp>
      </p:grpSp>
      <p:grpSp>
        <p:nvGrpSpPr>
          <p:cNvPr id="148" name="Group 147">
            <a:extLst>
              <a:ext uri="{FF2B5EF4-FFF2-40B4-BE49-F238E27FC236}">
                <a16:creationId xmlns:a16="http://schemas.microsoft.com/office/drawing/2014/main" id="{2646BBAD-F873-4A08-B041-52C734DCA3E7}"/>
              </a:ext>
            </a:extLst>
          </p:cNvPr>
          <p:cNvGrpSpPr/>
          <p:nvPr/>
        </p:nvGrpSpPr>
        <p:grpSpPr>
          <a:xfrm>
            <a:off x="4185522" y="3131792"/>
            <a:ext cx="1484888" cy="1079575"/>
            <a:chOff x="4185522" y="1548979"/>
            <a:chExt cx="1484888" cy="1079575"/>
          </a:xfrm>
        </p:grpSpPr>
        <p:sp>
          <p:nvSpPr>
            <p:cNvPr id="149" name="Rectangle 17">
              <a:extLst>
                <a:ext uri="{FF2B5EF4-FFF2-40B4-BE49-F238E27FC236}">
                  <a16:creationId xmlns:a16="http://schemas.microsoft.com/office/drawing/2014/main" id="{53CD13E7-74D1-40BC-95C8-4BF967EAFDD1}"/>
                </a:ext>
              </a:extLst>
            </p:cNvPr>
            <p:cNvSpPr/>
            <p:nvPr/>
          </p:nvSpPr>
          <p:spPr>
            <a:xfrm>
              <a:off x="4185522" y="1548979"/>
              <a:ext cx="1484888" cy="158691"/>
            </a:xfrm>
            <a:prstGeom prst="roundRect">
              <a:avLst>
                <a:gd name="adj" fmla="val 19321"/>
              </a:avLst>
            </a:prstGeom>
            <a:solidFill>
              <a:srgbClr val="AE88C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b="1">
                  <a:solidFill>
                    <a:schemeClr val="bg1"/>
                  </a:solidFill>
                  <a:cs typeface="Calibri Light" panose="020F0302020204030204" pitchFamily="34" charset="0"/>
                </a:rPr>
                <a:t>Product portfolio</a:t>
              </a:r>
              <a:endParaRPr lang="en-US" sz="900">
                <a:solidFill>
                  <a:schemeClr val="bg1"/>
                </a:solidFill>
                <a:cs typeface="Calibri Light" panose="020F0302020204030204" pitchFamily="34" charset="0"/>
              </a:endParaRPr>
            </a:p>
          </p:txBody>
        </p:sp>
        <p:sp>
          <p:nvSpPr>
            <p:cNvPr id="154" name="Rectangle 17">
              <a:extLst>
                <a:ext uri="{FF2B5EF4-FFF2-40B4-BE49-F238E27FC236}">
                  <a16:creationId xmlns:a16="http://schemas.microsoft.com/office/drawing/2014/main" id="{11829A25-451E-4360-8497-01406F964501}"/>
                </a:ext>
              </a:extLst>
            </p:cNvPr>
            <p:cNvSpPr/>
            <p:nvPr/>
          </p:nvSpPr>
          <p:spPr>
            <a:xfrm>
              <a:off x="4285506" y="1756832"/>
              <a:ext cx="1260000" cy="158691"/>
            </a:xfrm>
            <a:prstGeom prst="roundRect">
              <a:avLst>
                <a:gd name="adj" fmla="val 19321"/>
              </a:avLst>
            </a:prstGeom>
            <a:solidFill>
              <a:srgbClr val="C7AD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Category 1</a:t>
              </a:r>
            </a:p>
          </p:txBody>
        </p:sp>
        <p:sp>
          <p:nvSpPr>
            <p:cNvPr id="155" name="Rectangle 17">
              <a:extLst>
                <a:ext uri="{FF2B5EF4-FFF2-40B4-BE49-F238E27FC236}">
                  <a16:creationId xmlns:a16="http://schemas.microsoft.com/office/drawing/2014/main" id="{B052D464-3365-4BE1-B868-74AB26F8AC17}"/>
                </a:ext>
              </a:extLst>
            </p:cNvPr>
            <p:cNvSpPr/>
            <p:nvPr/>
          </p:nvSpPr>
          <p:spPr>
            <a:xfrm>
              <a:off x="4285506" y="2199851"/>
              <a:ext cx="1260000" cy="158691"/>
            </a:xfrm>
            <a:prstGeom prst="roundRect">
              <a:avLst>
                <a:gd name="adj" fmla="val 19321"/>
              </a:avLst>
            </a:prstGeom>
            <a:solidFill>
              <a:srgbClr val="C7AD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Category 2</a:t>
              </a:r>
            </a:p>
          </p:txBody>
        </p:sp>
        <p:grpSp>
          <p:nvGrpSpPr>
            <p:cNvPr id="156" name="Group 155">
              <a:extLst>
                <a:ext uri="{FF2B5EF4-FFF2-40B4-BE49-F238E27FC236}">
                  <a16:creationId xmlns:a16="http://schemas.microsoft.com/office/drawing/2014/main" id="{5C637428-EEFD-43C8-9692-522ABC15023D}"/>
                </a:ext>
              </a:extLst>
            </p:cNvPr>
            <p:cNvGrpSpPr/>
            <p:nvPr/>
          </p:nvGrpSpPr>
          <p:grpSpPr>
            <a:xfrm>
              <a:off x="4344577" y="1938003"/>
              <a:ext cx="1217196" cy="239787"/>
              <a:chOff x="4300674" y="2323981"/>
              <a:chExt cx="1325896" cy="261201"/>
            </a:xfrm>
          </p:grpSpPr>
          <p:sp>
            <p:nvSpPr>
              <p:cNvPr id="160" name="TextBox 159">
                <a:extLst>
                  <a:ext uri="{FF2B5EF4-FFF2-40B4-BE49-F238E27FC236}">
                    <a16:creationId xmlns:a16="http://schemas.microsoft.com/office/drawing/2014/main" id="{A296786E-C3DE-4FF2-A2E3-DF53CC1DD74B}"/>
                  </a:ext>
                </a:extLst>
              </p:cNvPr>
              <p:cNvSpPr txBox="1"/>
              <p:nvPr/>
            </p:nvSpPr>
            <p:spPr>
              <a:xfrm>
                <a:off x="4507424" y="2323981"/>
                <a:ext cx="1119146" cy="261201"/>
              </a:xfrm>
              <a:prstGeom prst="rect">
                <a:avLst/>
              </a:prstGeom>
              <a:noFill/>
            </p:spPr>
            <p:txBody>
              <a:bodyPr wrap="square">
                <a:spAutoFit/>
              </a:bodyPr>
              <a:lstStyle/>
              <a:p>
                <a:pPr algn="just"/>
                <a:r>
                  <a:rPr lang="en-US" sz="900"/>
                  <a:t>$50-$100</a:t>
                </a:r>
              </a:p>
            </p:txBody>
          </p:sp>
          <p:pic>
            <p:nvPicPr>
              <p:cNvPr id="161" name="Graphic 160">
                <a:extLst>
                  <a:ext uri="{FF2B5EF4-FFF2-40B4-BE49-F238E27FC236}">
                    <a16:creationId xmlns:a16="http://schemas.microsoft.com/office/drawing/2014/main" id="{FE26F366-CE9B-415B-BB4A-4FF00DE0AF9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00674" y="2325958"/>
                <a:ext cx="240606" cy="240606"/>
              </a:xfrm>
              <a:prstGeom prst="rect">
                <a:avLst/>
              </a:prstGeom>
            </p:spPr>
          </p:pic>
        </p:grpSp>
        <p:grpSp>
          <p:nvGrpSpPr>
            <p:cNvPr id="157" name="Group 156">
              <a:extLst>
                <a:ext uri="{FF2B5EF4-FFF2-40B4-BE49-F238E27FC236}">
                  <a16:creationId xmlns:a16="http://schemas.microsoft.com/office/drawing/2014/main" id="{7522CA5C-9893-4A62-8300-1E315F746AA0}"/>
                </a:ext>
              </a:extLst>
            </p:cNvPr>
            <p:cNvGrpSpPr/>
            <p:nvPr/>
          </p:nvGrpSpPr>
          <p:grpSpPr>
            <a:xfrm>
              <a:off x="4344577" y="2388767"/>
              <a:ext cx="1217196" cy="239787"/>
              <a:chOff x="4300674" y="2323981"/>
              <a:chExt cx="1325896" cy="261201"/>
            </a:xfrm>
          </p:grpSpPr>
          <p:sp>
            <p:nvSpPr>
              <p:cNvPr id="158" name="TextBox 157">
                <a:extLst>
                  <a:ext uri="{FF2B5EF4-FFF2-40B4-BE49-F238E27FC236}">
                    <a16:creationId xmlns:a16="http://schemas.microsoft.com/office/drawing/2014/main" id="{5FB09367-7276-4405-BCE4-095A10A4D291}"/>
                  </a:ext>
                </a:extLst>
              </p:cNvPr>
              <p:cNvSpPr txBox="1"/>
              <p:nvPr/>
            </p:nvSpPr>
            <p:spPr>
              <a:xfrm>
                <a:off x="4507424" y="2323981"/>
                <a:ext cx="1119146" cy="261201"/>
              </a:xfrm>
              <a:prstGeom prst="rect">
                <a:avLst/>
              </a:prstGeom>
              <a:noFill/>
            </p:spPr>
            <p:txBody>
              <a:bodyPr wrap="square">
                <a:spAutoFit/>
              </a:bodyPr>
              <a:lstStyle/>
              <a:p>
                <a:pPr algn="just"/>
                <a:r>
                  <a:rPr lang="en-US" sz="900"/>
                  <a:t>$5-$20</a:t>
                </a:r>
              </a:p>
            </p:txBody>
          </p:sp>
          <p:pic>
            <p:nvPicPr>
              <p:cNvPr id="159" name="Graphic 158">
                <a:extLst>
                  <a:ext uri="{FF2B5EF4-FFF2-40B4-BE49-F238E27FC236}">
                    <a16:creationId xmlns:a16="http://schemas.microsoft.com/office/drawing/2014/main" id="{F0EBDA78-AB6D-4920-A89B-EF8C30939DA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00674" y="2325958"/>
                <a:ext cx="240606" cy="240606"/>
              </a:xfrm>
              <a:prstGeom prst="rect">
                <a:avLst/>
              </a:prstGeom>
            </p:spPr>
          </p:pic>
        </p:grpSp>
      </p:grpSp>
      <p:grpSp>
        <p:nvGrpSpPr>
          <p:cNvPr id="162" name="Group 161">
            <a:extLst>
              <a:ext uri="{FF2B5EF4-FFF2-40B4-BE49-F238E27FC236}">
                <a16:creationId xmlns:a16="http://schemas.microsoft.com/office/drawing/2014/main" id="{4DD925D0-A081-4E88-9C9D-5127348B80C1}"/>
              </a:ext>
            </a:extLst>
          </p:cNvPr>
          <p:cNvGrpSpPr/>
          <p:nvPr/>
        </p:nvGrpSpPr>
        <p:grpSpPr>
          <a:xfrm>
            <a:off x="4185522" y="4756128"/>
            <a:ext cx="1484888" cy="1079575"/>
            <a:chOff x="4185522" y="1548979"/>
            <a:chExt cx="1484888" cy="1079575"/>
          </a:xfrm>
        </p:grpSpPr>
        <p:sp>
          <p:nvSpPr>
            <p:cNvPr id="163" name="Rectangle 17">
              <a:extLst>
                <a:ext uri="{FF2B5EF4-FFF2-40B4-BE49-F238E27FC236}">
                  <a16:creationId xmlns:a16="http://schemas.microsoft.com/office/drawing/2014/main" id="{29CE9E11-CBDC-45A4-AE45-61A85DAA4E3D}"/>
                </a:ext>
              </a:extLst>
            </p:cNvPr>
            <p:cNvSpPr/>
            <p:nvPr/>
          </p:nvSpPr>
          <p:spPr>
            <a:xfrm>
              <a:off x="4185522" y="1548979"/>
              <a:ext cx="1484888" cy="158691"/>
            </a:xfrm>
            <a:prstGeom prst="roundRect">
              <a:avLst>
                <a:gd name="adj" fmla="val 19321"/>
              </a:avLst>
            </a:prstGeom>
            <a:solidFill>
              <a:srgbClr val="AE88C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b="1">
                  <a:solidFill>
                    <a:schemeClr val="bg1"/>
                  </a:solidFill>
                  <a:cs typeface="Calibri Light" panose="020F0302020204030204" pitchFamily="34" charset="0"/>
                </a:rPr>
                <a:t>Product portfolio</a:t>
              </a:r>
              <a:endParaRPr lang="en-US" sz="900">
                <a:solidFill>
                  <a:schemeClr val="bg1"/>
                </a:solidFill>
                <a:cs typeface="Calibri Light" panose="020F0302020204030204" pitchFamily="34" charset="0"/>
              </a:endParaRPr>
            </a:p>
          </p:txBody>
        </p:sp>
        <p:sp>
          <p:nvSpPr>
            <p:cNvPr id="164" name="Rectangle 17">
              <a:extLst>
                <a:ext uri="{FF2B5EF4-FFF2-40B4-BE49-F238E27FC236}">
                  <a16:creationId xmlns:a16="http://schemas.microsoft.com/office/drawing/2014/main" id="{11EF49CA-CA8D-4117-B7B0-03AD1675A259}"/>
                </a:ext>
              </a:extLst>
            </p:cNvPr>
            <p:cNvSpPr/>
            <p:nvPr/>
          </p:nvSpPr>
          <p:spPr>
            <a:xfrm>
              <a:off x="4285506" y="1756832"/>
              <a:ext cx="1260000" cy="158691"/>
            </a:xfrm>
            <a:prstGeom prst="roundRect">
              <a:avLst>
                <a:gd name="adj" fmla="val 19321"/>
              </a:avLst>
            </a:prstGeom>
            <a:solidFill>
              <a:srgbClr val="C7AD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Category 1</a:t>
              </a:r>
            </a:p>
          </p:txBody>
        </p:sp>
        <p:sp>
          <p:nvSpPr>
            <p:cNvPr id="165" name="Rectangle 17">
              <a:extLst>
                <a:ext uri="{FF2B5EF4-FFF2-40B4-BE49-F238E27FC236}">
                  <a16:creationId xmlns:a16="http://schemas.microsoft.com/office/drawing/2014/main" id="{84B390D1-3619-4DCE-B22A-A2F6B279C721}"/>
                </a:ext>
              </a:extLst>
            </p:cNvPr>
            <p:cNvSpPr/>
            <p:nvPr/>
          </p:nvSpPr>
          <p:spPr>
            <a:xfrm>
              <a:off x="4285506" y="2199851"/>
              <a:ext cx="1260000" cy="158691"/>
            </a:xfrm>
            <a:prstGeom prst="roundRect">
              <a:avLst>
                <a:gd name="adj" fmla="val 19321"/>
              </a:avLst>
            </a:prstGeom>
            <a:solidFill>
              <a:srgbClr val="C7AD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Category 2</a:t>
              </a:r>
            </a:p>
          </p:txBody>
        </p:sp>
        <p:grpSp>
          <p:nvGrpSpPr>
            <p:cNvPr id="166" name="Group 165">
              <a:extLst>
                <a:ext uri="{FF2B5EF4-FFF2-40B4-BE49-F238E27FC236}">
                  <a16:creationId xmlns:a16="http://schemas.microsoft.com/office/drawing/2014/main" id="{EF1FF3A2-4638-46F3-BF2F-1B6227B16DE9}"/>
                </a:ext>
              </a:extLst>
            </p:cNvPr>
            <p:cNvGrpSpPr/>
            <p:nvPr/>
          </p:nvGrpSpPr>
          <p:grpSpPr>
            <a:xfrm>
              <a:off x="4344577" y="1938003"/>
              <a:ext cx="1217196" cy="239787"/>
              <a:chOff x="4300674" y="2323981"/>
              <a:chExt cx="1325896" cy="261201"/>
            </a:xfrm>
          </p:grpSpPr>
          <p:sp>
            <p:nvSpPr>
              <p:cNvPr id="170" name="TextBox 169">
                <a:extLst>
                  <a:ext uri="{FF2B5EF4-FFF2-40B4-BE49-F238E27FC236}">
                    <a16:creationId xmlns:a16="http://schemas.microsoft.com/office/drawing/2014/main" id="{E02AC248-0A62-4298-9C87-3A3E11780254}"/>
                  </a:ext>
                </a:extLst>
              </p:cNvPr>
              <p:cNvSpPr txBox="1"/>
              <p:nvPr/>
            </p:nvSpPr>
            <p:spPr>
              <a:xfrm>
                <a:off x="4507424" y="2323981"/>
                <a:ext cx="1119146" cy="261201"/>
              </a:xfrm>
              <a:prstGeom prst="rect">
                <a:avLst/>
              </a:prstGeom>
              <a:noFill/>
            </p:spPr>
            <p:txBody>
              <a:bodyPr wrap="square">
                <a:spAutoFit/>
              </a:bodyPr>
              <a:lstStyle/>
              <a:p>
                <a:pPr algn="just"/>
                <a:r>
                  <a:rPr lang="en-US" sz="900"/>
                  <a:t>$50-$100</a:t>
                </a:r>
              </a:p>
            </p:txBody>
          </p:sp>
          <p:pic>
            <p:nvPicPr>
              <p:cNvPr id="171" name="Graphic 170">
                <a:extLst>
                  <a:ext uri="{FF2B5EF4-FFF2-40B4-BE49-F238E27FC236}">
                    <a16:creationId xmlns:a16="http://schemas.microsoft.com/office/drawing/2014/main" id="{D86CF624-3A0A-467B-941C-C95554A7954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00674" y="2325958"/>
                <a:ext cx="240606" cy="240606"/>
              </a:xfrm>
              <a:prstGeom prst="rect">
                <a:avLst/>
              </a:prstGeom>
            </p:spPr>
          </p:pic>
        </p:grpSp>
        <p:grpSp>
          <p:nvGrpSpPr>
            <p:cNvPr id="167" name="Group 166">
              <a:extLst>
                <a:ext uri="{FF2B5EF4-FFF2-40B4-BE49-F238E27FC236}">
                  <a16:creationId xmlns:a16="http://schemas.microsoft.com/office/drawing/2014/main" id="{3D4A8BBD-D378-4A12-8B6B-4BFE085F8DBB}"/>
                </a:ext>
              </a:extLst>
            </p:cNvPr>
            <p:cNvGrpSpPr/>
            <p:nvPr/>
          </p:nvGrpSpPr>
          <p:grpSpPr>
            <a:xfrm>
              <a:off x="4344577" y="2388767"/>
              <a:ext cx="1217196" cy="239787"/>
              <a:chOff x="4300674" y="2323981"/>
              <a:chExt cx="1325896" cy="261201"/>
            </a:xfrm>
          </p:grpSpPr>
          <p:sp>
            <p:nvSpPr>
              <p:cNvPr id="168" name="TextBox 167">
                <a:extLst>
                  <a:ext uri="{FF2B5EF4-FFF2-40B4-BE49-F238E27FC236}">
                    <a16:creationId xmlns:a16="http://schemas.microsoft.com/office/drawing/2014/main" id="{4E04DF15-8528-4CB9-9E99-1FBC6C2339A6}"/>
                  </a:ext>
                </a:extLst>
              </p:cNvPr>
              <p:cNvSpPr txBox="1"/>
              <p:nvPr/>
            </p:nvSpPr>
            <p:spPr>
              <a:xfrm>
                <a:off x="4507424" y="2323981"/>
                <a:ext cx="1119146" cy="261201"/>
              </a:xfrm>
              <a:prstGeom prst="rect">
                <a:avLst/>
              </a:prstGeom>
              <a:noFill/>
            </p:spPr>
            <p:txBody>
              <a:bodyPr wrap="square">
                <a:spAutoFit/>
              </a:bodyPr>
              <a:lstStyle/>
              <a:p>
                <a:pPr algn="just"/>
                <a:r>
                  <a:rPr lang="en-US" sz="900"/>
                  <a:t>$5-$20</a:t>
                </a:r>
              </a:p>
            </p:txBody>
          </p:sp>
          <p:pic>
            <p:nvPicPr>
              <p:cNvPr id="169" name="Graphic 168">
                <a:extLst>
                  <a:ext uri="{FF2B5EF4-FFF2-40B4-BE49-F238E27FC236}">
                    <a16:creationId xmlns:a16="http://schemas.microsoft.com/office/drawing/2014/main" id="{8847C801-DFE8-4F56-8D9D-77FFB5DCC05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00674" y="2325958"/>
                <a:ext cx="240606" cy="240606"/>
              </a:xfrm>
              <a:prstGeom prst="rect">
                <a:avLst/>
              </a:prstGeom>
            </p:spPr>
          </p:pic>
        </p:grpSp>
      </p:grpSp>
      <p:grpSp>
        <p:nvGrpSpPr>
          <p:cNvPr id="17" name="Group 16">
            <a:extLst>
              <a:ext uri="{FF2B5EF4-FFF2-40B4-BE49-F238E27FC236}">
                <a16:creationId xmlns:a16="http://schemas.microsoft.com/office/drawing/2014/main" id="{27E2CC94-3A6C-4186-83D9-555B1B5D59A1}"/>
              </a:ext>
            </a:extLst>
          </p:cNvPr>
          <p:cNvGrpSpPr/>
          <p:nvPr/>
        </p:nvGrpSpPr>
        <p:grpSpPr>
          <a:xfrm>
            <a:off x="6280972" y="5840328"/>
            <a:ext cx="5355529" cy="230832"/>
            <a:chOff x="6384820" y="4148111"/>
            <a:chExt cx="5355529" cy="230832"/>
          </a:xfrm>
        </p:grpSpPr>
        <p:pic>
          <p:nvPicPr>
            <p:cNvPr id="15" name="Graphic 14">
              <a:extLst>
                <a:ext uri="{FF2B5EF4-FFF2-40B4-BE49-F238E27FC236}">
                  <a16:creationId xmlns:a16="http://schemas.microsoft.com/office/drawing/2014/main" id="{6C4354E9-EB24-4F4F-85BF-ADFB52A65FE0}"/>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120712" y="4152833"/>
              <a:ext cx="192908" cy="192908"/>
            </a:xfrm>
            <a:prstGeom prst="rect">
              <a:avLst/>
            </a:prstGeom>
          </p:spPr>
        </p:pic>
        <p:grpSp>
          <p:nvGrpSpPr>
            <p:cNvPr id="16" name="Group 15">
              <a:extLst>
                <a:ext uri="{FF2B5EF4-FFF2-40B4-BE49-F238E27FC236}">
                  <a16:creationId xmlns:a16="http://schemas.microsoft.com/office/drawing/2014/main" id="{DF034866-95F5-493B-B61E-C4B09982DFAA}"/>
                </a:ext>
              </a:extLst>
            </p:cNvPr>
            <p:cNvGrpSpPr/>
            <p:nvPr/>
          </p:nvGrpSpPr>
          <p:grpSpPr>
            <a:xfrm>
              <a:off x="6384820" y="4148111"/>
              <a:ext cx="5355529" cy="230832"/>
              <a:chOff x="6384820" y="4148111"/>
              <a:chExt cx="5355529" cy="230832"/>
            </a:xfrm>
          </p:grpSpPr>
          <p:grpSp>
            <p:nvGrpSpPr>
              <p:cNvPr id="409" name="Group 408">
                <a:extLst>
                  <a:ext uri="{FF2B5EF4-FFF2-40B4-BE49-F238E27FC236}">
                    <a16:creationId xmlns:a16="http://schemas.microsoft.com/office/drawing/2014/main" id="{790A5EF0-0785-4E49-A078-19A9D02976B6}"/>
                  </a:ext>
                </a:extLst>
              </p:cNvPr>
              <p:cNvGrpSpPr/>
              <p:nvPr/>
            </p:nvGrpSpPr>
            <p:grpSpPr>
              <a:xfrm>
                <a:off x="6384820" y="4148111"/>
                <a:ext cx="5355529" cy="230832"/>
                <a:chOff x="6340615" y="2648470"/>
                <a:chExt cx="5355529" cy="230832"/>
              </a:xfrm>
            </p:grpSpPr>
            <p:grpSp>
              <p:nvGrpSpPr>
                <p:cNvPr id="410" name="Group 409">
                  <a:extLst>
                    <a:ext uri="{FF2B5EF4-FFF2-40B4-BE49-F238E27FC236}">
                      <a16:creationId xmlns:a16="http://schemas.microsoft.com/office/drawing/2014/main" id="{A7CB8DD1-7B8E-4E26-A276-28396A74780C}"/>
                    </a:ext>
                  </a:extLst>
                </p:cNvPr>
                <p:cNvGrpSpPr/>
                <p:nvPr/>
              </p:nvGrpSpPr>
              <p:grpSpPr>
                <a:xfrm>
                  <a:off x="6368617" y="2648470"/>
                  <a:ext cx="5327527" cy="230832"/>
                  <a:chOff x="754395" y="5964594"/>
                  <a:chExt cx="5327527" cy="230832"/>
                </a:xfrm>
              </p:grpSpPr>
              <p:pic>
                <p:nvPicPr>
                  <p:cNvPr id="415" name="Graphic 414">
                    <a:extLst>
                      <a:ext uri="{FF2B5EF4-FFF2-40B4-BE49-F238E27FC236}">
                        <a16:creationId xmlns:a16="http://schemas.microsoft.com/office/drawing/2014/main" id="{E82232D2-9142-493D-995F-87547A95DB7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15653" y="5980225"/>
                    <a:ext cx="192908" cy="192908"/>
                  </a:xfrm>
                  <a:prstGeom prst="rect">
                    <a:avLst/>
                  </a:prstGeom>
                </p:spPr>
              </p:pic>
              <p:pic>
                <p:nvPicPr>
                  <p:cNvPr id="416" name="Graphic 415">
                    <a:extLst>
                      <a:ext uri="{FF2B5EF4-FFF2-40B4-BE49-F238E27FC236}">
                        <a16:creationId xmlns:a16="http://schemas.microsoft.com/office/drawing/2014/main" id="{3C1CCBFB-62C0-4826-93E1-924B79A1824A}"/>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54395" y="5980225"/>
                    <a:ext cx="192908" cy="192908"/>
                  </a:xfrm>
                  <a:prstGeom prst="rect">
                    <a:avLst/>
                  </a:prstGeom>
                </p:spPr>
              </p:pic>
              <p:sp>
                <p:nvSpPr>
                  <p:cNvPr id="417" name="TextBox 416">
                    <a:extLst>
                      <a:ext uri="{FF2B5EF4-FFF2-40B4-BE49-F238E27FC236}">
                        <a16:creationId xmlns:a16="http://schemas.microsoft.com/office/drawing/2014/main" id="{CB34852C-04C6-4BC7-B40A-7938074F0F7F}"/>
                      </a:ext>
                    </a:extLst>
                  </p:cNvPr>
                  <p:cNvSpPr txBox="1"/>
                  <p:nvPr/>
                </p:nvSpPr>
                <p:spPr>
                  <a:xfrm>
                    <a:off x="2134472" y="5964594"/>
                    <a:ext cx="1094033" cy="230832"/>
                  </a:xfrm>
                  <a:prstGeom prst="rect">
                    <a:avLst/>
                  </a:prstGeom>
                  <a:noFill/>
                </p:spPr>
                <p:txBody>
                  <a:bodyPr wrap="square">
                    <a:spAutoFit/>
                  </a:bodyPr>
                  <a:lstStyle/>
                  <a:p>
                    <a:pPr algn="just"/>
                    <a:r>
                      <a:rPr lang="en-US" sz="900"/>
                      <a:t>Offered services</a:t>
                    </a:r>
                  </a:p>
                </p:txBody>
              </p:sp>
              <p:sp>
                <p:nvSpPr>
                  <p:cNvPr id="418" name="TextBox 417">
                    <a:extLst>
                      <a:ext uri="{FF2B5EF4-FFF2-40B4-BE49-F238E27FC236}">
                        <a16:creationId xmlns:a16="http://schemas.microsoft.com/office/drawing/2014/main" id="{2CE4EDE0-245A-46D8-BC93-8E1387BF88BE}"/>
                      </a:ext>
                    </a:extLst>
                  </p:cNvPr>
                  <p:cNvSpPr txBox="1"/>
                  <p:nvPr/>
                </p:nvSpPr>
                <p:spPr>
                  <a:xfrm>
                    <a:off x="902180" y="5964594"/>
                    <a:ext cx="1094033" cy="230832"/>
                  </a:xfrm>
                  <a:prstGeom prst="rect">
                    <a:avLst/>
                  </a:prstGeom>
                  <a:noFill/>
                </p:spPr>
                <p:txBody>
                  <a:bodyPr wrap="square">
                    <a:spAutoFit/>
                  </a:bodyPr>
                  <a:lstStyle/>
                  <a:p>
                    <a:pPr algn="just"/>
                    <a:r>
                      <a:rPr lang="en-US" sz="900"/>
                      <a:t>Offered services</a:t>
                    </a:r>
                  </a:p>
                </p:txBody>
              </p:sp>
              <p:sp>
                <p:nvSpPr>
                  <p:cNvPr id="419" name="TextBox 418">
                    <a:extLst>
                      <a:ext uri="{FF2B5EF4-FFF2-40B4-BE49-F238E27FC236}">
                        <a16:creationId xmlns:a16="http://schemas.microsoft.com/office/drawing/2014/main" id="{8F9DA495-D5D3-4255-A5FD-27F48A101308}"/>
                      </a:ext>
                    </a:extLst>
                  </p:cNvPr>
                  <p:cNvSpPr txBox="1"/>
                  <p:nvPr/>
                </p:nvSpPr>
                <p:spPr>
                  <a:xfrm>
                    <a:off x="3366124" y="5964594"/>
                    <a:ext cx="1094033" cy="230832"/>
                  </a:xfrm>
                  <a:prstGeom prst="rect">
                    <a:avLst/>
                  </a:prstGeom>
                  <a:noFill/>
                </p:spPr>
                <p:txBody>
                  <a:bodyPr wrap="square">
                    <a:spAutoFit/>
                  </a:bodyPr>
                  <a:lstStyle/>
                  <a:p>
                    <a:pPr algn="just"/>
                    <a:r>
                      <a:rPr lang="en-US" sz="900"/>
                      <a:t>Offered services</a:t>
                    </a:r>
                  </a:p>
                </p:txBody>
              </p:sp>
              <p:sp>
                <p:nvSpPr>
                  <p:cNvPr id="420" name="TextBox 419">
                    <a:extLst>
                      <a:ext uri="{FF2B5EF4-FFF2-40B4-BE49-F238E27FC236}">
                        <a16:creationId xmlns:a16="http://schemas.microsoft.com/office/drawing/2014/main" id="{C1520903-37AB-47B9-94D1-CAD35B71448F}"/>
                      </a:ext>
                    </a:extLst>
                  </p:cNvPr>
                  <p:cNvSpPr txBox="1"/>
                  <p:nvPr/>
                </p:nvSpPr>
                <p:spPr>
                  <a:xfrm>
                    <a:off x="4597034" y="5964594"/>
                    <a:ext cx="1484888" cy="230832"/>
                  </a:xfrm>
                  <a:prstGeom prst="rect">
                    <a:avLst/>
                  </a:prstGeom>
                  <a:noFill/>
                </p:spPr>
                <p:txBody>
                  <a:bodyPr wrap="square">
                    <a:spAutoFit/>
                  </a:bodyPr>
                  <a:lstStyle/>
                  <a:p>
                    <a:pPr algn="just"/>
                    <a:r>
                      <a:rPr lang="en-US" sz="900"/>
                      <a:t>Offered services</a:t>
                    </a:r>
                  </a:p>
                </p:txBody>
              </p:sp>
              <p:pic>
                <p:nvPicPr>
                  <p:cNvPr id="421" name="Graphic 420">
                    <a:extLst>
                      <a:ext uri="{FF2B5EF4-FFF2-40B4-BE49-F238E27FC236}">
                        <a16:creationId xmlns:a16="http://schemas.microsoft.com/office/drawing/2014/main" id="{2E2B66E2-2B59-4A3C-B111-170FA4EFBA2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985024" y="5980225"/>
                    <a:ext cx="192908" cy="192908"/>
                  </a:xfrm>
                  <a:prstGeom prst="rect">
                    <a:avLst/>
                  </a:prstGeom>
                </p:spPr>
              </p:pic>
            </p:grpSp>
            <p:sp>
              <p:nvSpPr>
                <p:cNvPr id="411" name="Rectangle 410">
                  <a:extLst>
                    <a:ext uri="{FF2B5EF4-FFF2-40B4-BE49-F238E27FC236}">
                      <a16:creationId xmlns:a16="http://schemas.microsoft.com/office/drawing/2014/main" id="{9D47BAD9-4372-4F6F-AE5C-EE5379094741}"/>
                    </a:ext>
                  </a:extLst>
                </p:cNvPr>
                <p:cNvSpPr/>
                <p:nvPr/>
              </p:nvSpPr>
              <p:spPr>
                <a:xfrm>
                  <a:off x="6340615" y="2652253"/>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Rectangle 411">
                  <a:extLst>
                    <a:ext uri="{FF2B5EF4-FFF2-40B4-BE49-F238E27FC236}">
                      <a16:creationId xmlns:a16="http://schemas.microsoft.com/office/drawing/2014/main" id="{64BD6042-B770-4509-A31F-C224C7FFCAAD}"/>
                    </a:ext>
                  </a:extLst>
                </p:cNvPr>
                <p:cNvSpPr/>
                <p:nvPr/>
              </p:nvSpPr>
              <p:spPr>
                <a:xfrm>
                  <a:off x="7596722" y="2650989"/>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Rectangle 412">
                  <a:extLst>
                    <a:ext uri="{FF2B5EF4-FFF2-40B4-BE49-F238E27FC236}">
                      <a16:creationId xmlns:a16="http://schemas.microsoft.com/office/drawing/2014/main" id="{1CEE08D1-8AD9-4629-A6FD-90C1185F076A}"/>
                    </a:ext>
                  </a:extLst>
                </p:cNvPr>
                <p:cNvSpPr/>
                <p:nvPr/>
              </p:nvSpPr>
              <p:spPr>
                <a:xfrm>
                  <a:off x="8804124" y="2652288"/>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Rectangle 8">
                <a:extLst>
                  <a:ext uri="{FF2B5EF4-FFF2-40B4-BE49-F238E27FC236}">
                    <a16:creationId xmlns:a16="http://schemas.microsoft.com/office/drawing/2014/main" id="{50D4FB57-1FFF-4094-BD14-31761E24AE55}"/>
                  </a:ext>
                </a:extLst>
              </p:cNvPr>
              <p:cNvSpPr/>
              <p:nvPr/>
            </p:nvSpPr>
            <p:spPr>
              <a:xfrm>
                <a:off x="10097566" y="4149952"/>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4" name="Group 173">
            <a:extLst>
              <a:ext uri="{FF2B5EF4-FFF2-40B4-BE49-F238E27FC236}">
                <a16:creationId xmlns:a16="http://schemas.microsoft.com/office/drawing/2014/main" id="{27C65118-EAEC-4237-8AD7-F7035350426E}"/>
              </a:ext>
            </a:extLst>
          </p:cNvPr>
          <p:cNvGrpSpPr/>
          <p:nvPr/>
        </p:nvGrpSpPr>
        <p:grpSpPr>
          <a:xfrm>
            <a:off x="10022836" y="4767012"/>
            <a:ext cx="1484888" cy="1079575"/>
            <a:chOff x="4185522" y="1548979"/>
            <a:chExt cx="1484888" cy="1079575"/>
          </a:xfrm>
        </p:grpSpPr>
        <p:sp>
          <p:nvSpPr>
            <p:cNvPr id="175" name="Rectangle 17">
              <a:extLst>
                <a:ext uri="{FF2B5EF4-FFF2-40B4-BE49-F238E27FC236}">
                  <a16:creationId xmlns:a16="http://schemas.microsoft.com/office/drawing/2014/main" id="{3C4CBA10-9864-4FE5-91D9-1E3C7C61524F}"/>
                </a:ext>
              </a:extLst>
            </p:cNvPr>
            <p:cNvSpPr/>
            <p:nvPr/>
          </p:nvSpPr>
          <p:spPr>
            <a:xfrm>
              <a:off x="4185522" y="1548979"/>
              <a:ext cx="1484888" cy="158691"/>
            </a:xfrm>
            <a:prstGeom prst="roundRect">
              <a:avLst>
                <a:gd name="adj" fmla="val 19321"/>
              </a:avLst>
            </a:prstGeom>
            <a:solidFill>
              <a:srgbClr val="AE88C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b="1">
                  <a:solidFill>
                    <a:schemeClr val="bg1"/>
                  </a:solidFill>
                  <a:cs typeface="Calibri Light" panose="020F0302020204030204" pitchFamily="34" charset="0"/>
                </a:rPr>
                <a:t>Product portfolio</a:t>
              </a:r>
              <a:endParaRPr lang="en-US" sz="900">
                <a:solidFill>
                  <a:schemeClr val="bg1"/>
                </a:solidFill>
                <a:cs typeface="Calibri Light" panose="020F0302020204030204" pitchFamily="34" charset="0"/>
              </a:endParaRPr>
            </a:p>
          </p:txBody>
        </p:sp>
        <p:sp>
          <p:nvSpPr>
            <p:cNvPr id="176" name="Rectangle 17">
              <a:extLst>
                <a:ext uri="{FF2B5EF4-FFF2-40B4-BE49-F238E27FC236}">
                  <a16:creationId xmlns:a16="http://schemas.microsoft.com/office/drawing/2014/main" id="{B56C137D-6A60-43FC-8CA3-6DA2DE08C02A}"/>
                </a:ext>
              </a:extLst>
            </p:cNvPr>
            <p:cNvSpPr/>
            <p:nvPr/>
          </p:nvSpPr>
          <p:spPr>
            <a:xfrm>
              <a:off x="4285506" y="1756832"/>
              <a:ext cx="1260000" cy="158691"/>
            </a:xfrm>
            <a:prstGeom prst="roundRect">
              <a:avLst>
                <a:gd name="adj" fmla="val 19321"/>
              </a:avLst>
            </a:prstGeom>
            <a:solidFill>
              <a:srgbClr val="C7AD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Category 1</a:t>
              </a:r>
            </a:p>
          </p:txBody>
        </p:sp>
        <p:sp>
          <p:nvSpPr>
            <p:cNvPr id="177" name="Rectangle 17">
              <a:extLst>
                <a:ext uri="{FF2B5EF4-FFF2-40B4-BE49-F238E27FC236}">
                  <a16:creationId xmlns:a16="http://schemas.microsoft.com/office/drawing/2014/main" id="{E9800CB4-633A-4BF4-A5D6-EF40322C27D9}"/>
                </a:ext>
              </a:extLst>
            </p:cNvPr>
            <p:cNvSpPr/>
            <p:nvPr/>
          </p:nvSpPr>
          <p:spPr>
            <a:xfrm>
              <a:off x="4285506" y="2199851"/>
              <a:ext cx="1260000" cy="158691"/>
            </a:xfrm>
            <a:prstGeom prst="roundRect">
              <a:avLst>
                <a:gd name="adj" fmla="val 19321"/>
              </a:avLst>
            </a:prstGeom>
            <a:solidFill>
              <a:srgbClr val="C7AD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Category 2</a:t>
              </a:r>
            </a:p>
          </p:txBody>
        </p:sp>
        <p:grpSp>
          <p:nvGrpSpPr>
            <p:cNvPr id="178" name="Group 177">
              <a:extLst>
                <a:ext uri="{FF2B5EF4-FFF2-40B4-BE49-F238E27FC236}">
                  <a16:creationId xmlns:a16="http://schemas.microsoft.com/office/drawing/2014/main" id="{E8E39EEB-171A-430F-9752-E4DCD7943B2E}"/>
                </a:ext>
              </a:extLst>
            </p:cNvPr>
            <p:cNvGrpSpPr/>
            <p:nvPr/>
          </p:nvGrpSpPr>
          <p:grpSpPr>
            <a:xfrm>
              <a:off x="4344577" y="1938003"/>
              <a:ext cx="1217196" cy="239787"/>
              <a:chOff x="4300674" y="2323981"/>
              <a:chExt cx="1325896" cy="261201"/>
            </a:xfrm>
          </p:grpSpPr>
          <p:sp>
            <p:nvSpPr>
              <p:cNvPr id="182" name="TextBox 181">
                <a:extLst>
                  <a:ext uri="{FF2B5EF4-FFF2-40B4-BE49-F238E27FC236}">
                    <a16:creationId xmlns:a16="http://schemas.microsoft.com/office/drawing/2014/main" id="{0F94E9B9-F112-4F51-9397-68B2048606A4}"/>
                  </a:ext>
                </a:extLst>
              </p:cNvPr>
              <p:cNvSpPr txBox="1"/>
              <p:nvPr/>
            </p:nvSpPr>
            <p:spPr>
              <a:xfrm>
                <a:off x="4507424" y="2323981"/>
                <a:ext cx="1119146" cy="261201"/>
              </a:xfrm>
              <a:prstGeom prst="rect">
                <a:avLst/>
              </a:prstGeom>
              <a:noFill/>
            </p:spPr>
            <p:txBody>
              <a:bodyPr wrap="square">
                <a:spAutoFit/>
              </a:bodyPr>
              <a:lstStyle/>
              <a:p>
                <a:pPr algn="just"/>
                <a:r>
                  <a:rPr lang="en-US" sz="900"/>
                  <a:t>$50-$100</a:t>
                </a:r>
              </a:p>
            </p:txBody>
          </p:sp>
          <p:pic>
            <p:nvPicPr>
              <p:cNvPr id="183" name="Graphic 182">
                <a:extLst>
                  <a:ext uri="{FF2B5EF4-FFF2-40B4-BE49-F238E27FC236}">
                    <a16:creationId xmlns:a16="http://schemas.microsoft.com/office/drawing/2014/main" id="{68956895-66CE-4CB8-A330-960DE5C27C2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00674" y="2325958"/>
                <a:ext cx="240606" cy="240606"/>
              </a:xfrm>
              <a:prstGeom prst="rect">
                <a:avLst/>
              </a:prstGeom>
            </p:spPr>
          </p:pic>
        </p:grpSp>
        <p:grpSp>
          <p:nvGrpSpPr>
            <p:cNvPr id="179" name="Group 178">
              <a:extLst>
                <a:ext uri="{FF2B5EF4-FFF2-40B4-BE49-F238E27FC236}">
                  <a16:creationId xmlns:a16="http://schemas.microsoft.com/office/drawing/2014/main" id="{DF107A58-520A-4C84-976C-F41359E1BD65}"/>
                </a:ext>
              </a:extLst>
            </p:cNvPr>
            <p:cNvGrpSpPr/>
            <p:nvPr/>
          </p:nvGrpSpPr>
          <p:grpSpPr>
            <a:xfrm>
              <a:off x="4344577" y="2388767"/>
              <a:ext cx="1217196" cy="239787"/>
              <a:chOff x="4300674" y="2323981"/>
              <a:chExt cx="1325896" cy="261201"/>
            </a:xfrm>
          </p:grpSpPr>
          <p:sp>
            <p:nvSpPr>
              <p:cNvPr id="180" name="TextBox 179">
                <a:extLst>
                  <a:ext uri="{FF2B5EF4-FFF2-40B4-BE49-F238E27FC236}">
                    <a16:creationId xmlns:a16="http://schemas.microsoft.com/office/drawing/2014/main" id="{C8CFC0C1-8D45-4C04-80C3-95721E894792}"/>
                  </a:ext>
                </a:extLst>
              </p:cNvPr>
              <p:cNvSpPr txBox="1"/>
              <p:nvPr/>
            </p:nvSpPr>
            <p:spPr>
              <a:xfrm>
                <a:off x="4507424" y="2323981"/>
                <a:ext cx="1119146" cy="261201"/>
              </a:xfrm>
              <a:prstGeom prst="rect">
                <a:avLst/>
              </a:prstGeom>
              <a:noFill/>
            </p:spPr>
            <p:txBody>
              <a:bodyPr wrap="square">
                <a:spAutoFit/>
              </a:bodyPr>
              <a:lstStyle/>
              <a:p>
                <a:pPr algn="just"/>
                <a:r>
                  <a:rPr lang="en-US" sz="900"/>
                  <a:t>$5-$20</a:t>
                </a:r>
              </a:p>
            </p:txBody>
          </p:sp>
          <p:pic>
            <p:nvPicPr>
              <p:cNvPr id="181" name="Graphic 180">
                <a:extLst>
                  <a:ext uri="{FF2B5EF4-FFF2-40B4-BE49-F238E27FC236}">
                    <a16:creationId xmlns:a16="http://schemas.microsoft.com/office/drawing/2014/main" id="{003B9145-8E22-4877-8ED4-2B8FAB605F5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00674" y="2325958"/>
                <a:ext cx="240606" cy="240606"/>
              </a:xfrm>
              <a:prstGeom prst="rect">
                <a:avLst/>
              </a:prstGeom>
            </p:spPr>
          </p:pic>
        </p:grpSp>
      </p:grpSp>
      <p:grpSp>
        <p:nvGrpSpPr>
          <p:cNvPr id="188" name="Group 187">
            <a:extLst>
              <a:ext uri="{FF2B5EF4-FFF2-40B4-BE49-F238E27FC236}">
                <a16:creationId xmlns:a16="http://schemas.microsoft.com/office/drawing/2014/main" id="{E79183FE-4EBB-467E-977D-FB4E6EE049B6}"/>
              </a:ext>
            </a:extLst>
          </p:cNvPr>
          <p:cNvGrpSpPr/>
          <p:nvPr/>
        </p:nvGrpSpPr>
        <p:grpSpPr>
          <a:xfrm>
            <a:off x="10050838" y="1542355"/>
            <a:ext cx="1484888" cy="1079575"/>
            <a:chOff x="4185522" y="1548979"/>
            <a:chExt cx="1484888" cy="1079575"/>
          </a:xfrm>
        </p:grpSpPr>
        <p:sp>
          <p:nvSpPr>
            <p:cNvPr id="189" name="Rectangle 17">
              <a:extLst>
                <a:ext uri="{FF2B5EF4-FFF2-40B4-BE49-F238E27FC236}">
                  <a16:creationId xmlns:a16="http://schemas.microsoft.com/office/drawing/2014/main" id="{94B14959-56F0-4862-9A3B-84931E7FF455}"/>
                </a:ext>
              </a:extLst>
            </p:cNvPr>
            <p:cNvSpPr/>
            <p:nvPr/>
          </p:nvSpPr>
          <p:spPr>
            <a:xfrm>
              <a:off x="4185522" y="1548979"/>
              <a:ext cx="1484888" cy="158691"/>
            </a:xfrm>
            <a:prstGeom prst="roundRect">
              <a:avLst>
                <a:gd name="adj" fmla="val 19321"/>
              </a:avLst>
            </a:prstGeom>
            <a:solidFill>
              <a:srgbClr val="AE88C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b="1">
                  <a:solidFill>
                    <a:schemeClr val="bg1"/>
                  </a:solidFill>
                  <a:cs typeface="Calibri Light" panose="020F0302020204030204" pitchFamily="34" charset="0"/>
                </a:rPr>
                <a:t>Product portfolio</a:t>
              </a:r>
              <a:endParaRPr lang="en-US" sz="900">
                <a:solidFill>
                  <a:schemeClr val="bg1"/>
                </a:solidFill>
                <a:cs typeface="Calibri Light" panose="020F0302020204030204" pitchFamily="34" charset="0"/>
              </a:endParaRPr>
            </a:p>
          </p:txBody>
        </p:sp>
        <p:sp>
          <p:nvSpPr>
            <p:cNvPr id="190" name="Rectangle 17">
              <a:extLst>
                <a:ext uri="{FF2B5EF4-FFF2-40B4-BE49-F238E27FC236}">
                  <a16:creationId xmlns:a16="http://schemas.microsoft.com/office/drawing/2014/main" id="{7AB665BC-CB04-4A0F-8B8F-B3F50D98AA51}"/>
                </a:ext>
              </a:extLst>
            </p:cNvPr>
            <p:cNvSpPr/>
            <p:nvPr/>
          </p:nvSpPr>
          <p:spPr>
            <a:xfrm>
              <a:off x="4285506" y="1756832"/>
              <a:ext cx="1260000" cy="158691"/>
            </a:xfrm>
            <a:prstGeom prst="roundRect">
              <a:avLst>
                <a:gd name="adj" fmla="val 19321"/>
              </a:avLst>
            </a:prstGeom>
            <a:solidFill>
              <a:srgbClr val="C7AD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Category 1</a:t>
              </a:r>
            </a:p>
          </p:txBody>
        </p:sp>
        <p:sp>
          <p:nvSpPr>
            <p:cNvPr id="191" name="Rectangle 17">
              <a:extLst>
                <a:ext uri="{FF2B5EF4-FFF2-40B4-BE49-F238E27FC236}">
                  <a16:creationId xmlns:a16="http://schemas.microsoft.com/office/drawing/2014/main" id="{F377BD68-004A-48B9-B195-1207043A29FC}"/>
                </a:ext>
              </a:extLst>
            </p:cNvPr>
            <p:cNvSpPr/>
            <p:nvPr/>
          </p:nvSpPr>
          <p:spPr>
            <a:xfrm>
              <a:off x="4285506" y="2199851"/>
              <a:ext cx="1260000" cy="158691"/>
            </a:xfrm>
            <a:prstGeom prst="roundRect">
              <a:avLst>
                <a:gd name="adj" fmla="val 19321"/>
              </a:avLst>
            </a:prstGeom>
            <a:solidFill>
              <a:srgbClr val="C7AD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Category 2</a:t>
              </a:r>
            </a:p>
          </p:txBody>
        </p:sp>
        <p:grpSp>
          <p:nvGrpSpPr>
            <p:cNvPr id="192" name="Group 191">
              <a:extLst>
                <a:ext uri="{FF2B5EF4-FFF2-40B4-BE49-F238E27FC236}">
                  <a16:creationId xmlns:a16="http://schemas.microsoft.com/office/drawing/2014/main" id="{F01D4949-7002-478A-A5D2-7754D46F761A}"/>
                </a:ext>
              </a:extLst>
            </p:cNvPr>
            <p:cNvGrpSpPr/>
            <p:nvPr/>
          </p:nvGrpSpPr>
          <p:grpSpPr>
            <a:xfrm>
              <a:off x="4344577" y="1938003"/>
              <a:ext cx="1217196" cy="239787"/>
              <a:chOff x="4300674" y="2323981"/>
              <a:chExt cx="1325896" cy="261201"/>
            </a:xfrm>
          </p:grpSpPr>
          <p:sp>
            <p:nvSpPr>
              <p:cNvPr id="196" name="TextBox 195">
                <a:extLst>
                  <a:ext uri="{FF2B5EF4-FFF2-40B4-BE49-F238E27FC236}">
                    <a16:creationId xmlns:a16="http://schemas.microsoft.com/office/drawing/2014/main" id="{4115803B-3F97-4413-9F8E-B6351EA99BD5}"/>
                  </a:ext>
                </a:extLst>
              </p:cNvPr>
              <p:cNvSpPr txBox="1"/>
              <p:nvPr/>
            </p:nvSpPr>
            <p:spPr>
              <a:xfrm>
                <a:off x="4507424" y="2323981"/>
                <a:ext cx="1119146" cy="261201"/>
              </a:xfrm>
              <a:prstGeom prst="rect">
                <a:avLst/>
              </a:prstGeom>
              <a:noFill/>
            </p:spPr>
            <p:txBody>
              <a:bodyPr wrap="square">
                <a:spAutoFit/>
              </a:bodyPr>
              <a:lstStyle/>
              <a:p>
                <a:pPr algn="just"/>
                <a:r>
                  <a:rPr lang="en-US" sz="900"/>
                  <a:t>$50-$100</a:t>
                </a:r>
              </a:p>
            </p:txBody>
          </p:sp>
          <p:pic>
            <p:nvPicPr>
              <p:cNvPr id="197" name="Graphic 196">
                <a:extLst>
                  <a:ext uri="{FF2B5EF4-FFF2-40B4-BE49-F238E27FC236}">
                    <a16:creationId xmlns:a16="http://schemas.microsoft.com/office/drawing/2014/main" id="{C98C8A5E-C949-43FE-AA78-AC26EE33CCD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00674" y="2325958"/>
                <a:ext cx="240606" cy="240606"/>
              </a:xfrm>
              <a:prstGeom prst="rect">
                <a:avLst/>
              </a:prstGeom>
            </p:spPr>
          </p:pic>
        </p:grpSp>
        <p:grpSp>
          <p:nvGrpSpPr>
            <p:cNvPr id="193" name="Group 192">
              <a:extLst>
                <a:ext uri="{FF2B5EF4-FFF2-40B4-BE49-F238E27FC236}">
                  <a16:creationId xmlns:a16="http://schemas.microsoft.com/office/drawing/2014/main" id="{45B5C416-3AC8-4C16-86BE-A790056024DD}"/>
                </a:ext>
              </a:extLst>
            </p:cNvPr>
            <p:cNvGrpSpPr/>
            <p:nvPr/>
          </p:nvGrpSpPr>
          <p:grpSpPr>
            <a:xfrm>
              <a:off x="4344577" y="2388767"/>
              <a:ext cx="1217196" cy="239787"/>
              <a:chOff x="4300674" y="2323981"/>
              <a:chExt cx="1325896" cy="261201"/>
            </a:xfrm>
          </p:grpSpPr>
          <p:sp>
            <p:nvSpPr>
              <p:cNvPr id="194" name="TextBox 193">
                <a:extLst>
                  <a:ext uri="{FF2B5EF4-FFF2-40B4-BE49-F238E27FC236}">
                    <a16:creationId xmlns:a16="http://schemas.microsoft.com/office/drawing/2014/main" id="{2C139CDF-737C-47B9-89F7-39314E403BEB}"/>
                  </a:ext>
                </a:extLst>
              </p:cNvPr>
              <p:cNvSpPr txBox="1"/>
              <p:nvPr/>
            </p:nvSpPr>
            <p:spPr>
              <a:xfrm>
                <a:off x="4507424" y="2323981"/>
                <a:ext cx="1119146" cy="261201"/>
              </a:xfrm>
              <a:prstGeom prst="rect">
                <a:avLst/>
              </a:prstGeom>
              <a:noFill/>
            </p:spPr>
            <p:txBody>
              <a:bodyPr wrap="square">
                <a:spAutoFit/>
              </a:bodyPr>
              <a:lstStyle/>
              <a:p>
                <a:pPr algn="just"/>
                <a:r>
                  <a:rPr lang="en-US" sz="900"/>
                  <a:t>$5-$20</a:t>
                </a:r>
              </a:p>
            </p:txBody>
          </p:sp>
          <p:pic>
            <p:nvPicPr>
              <p:cNvPr id="195" name="Graphic 194">
                <a:extLst>
                  <a:ext uri="{FF2B5EF4-FFF2-40B4-BE49-F238E27FC236}">
                    <a16:creationId xmlns:a16="http://schemas.microsoft.com/office/drawing/2014/main" id="{7585687F-92E8-430B-B95F-A3A5394CDCC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00674" y="2325958"/>
                <a:ext cx="240606" cy="240606"/>
              </a:xfrm>
              <a:prstGeom prst="rect">
                <a:avLst/>
              </a:prstGeom>
            </p:spPr>
          </p:pic>
        </p:grpSp>
      </p:grpSp>
      <p:grpSp>
        <p:nvGrpSpPr>
          <p:cNvPr id="198" name="Group 197">
            <a:extLst>
              <a:ext uri="{FF2B5EF4-FFF2-40B4-BE49-F238E27FC236}">
                <a16:creationId xmlns:a16="http://schemas.microsoft.com/office/drawing/2014/main" id="{DE126F72-CD96-4DAF-86AF-AAB93135ECE0}"/>
              </a:ext>
            </a:extLst>
          </p:cNvPr>
          <p:cNvGrpSpPr/>
          <p:nvPr/>
        </p:nvGrpSpPr>
        <p:grpSpPr>
          <a:xfrm>
            <a:off x="6308974" y="2631876"/>
            <a:ext cx="5355529" cy="230832"/>
            <a:chOff x="6384820" y="4148111"/>
            <a:chExt cx="5355529" cy="230832"/>
          </a:xfrm>
        </p:grpSpPr>
        <p:pic>
          <p:nvPicPr>
            <p:cNvPr id="199" name="Graphic 198">
              <a:extLst>
                <a:ext uri="{FF2B5EF4-FFF2-40B4-BE49-F238E27FC236}">
                  <a16:creationId xmlns:a16="http://schemas.microsoft.com/office/drawing/2014/main" id="{F31AFA25-3EE5-4343-A839-E49E6121F14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120712" y="4152833"/>
              <a:ext cx="192908" cy="192908"/>
            </a:xfrm>
            <a:prstGeom prst="rect">
              <a:avLst/>
            </a:prstGeom>
          </p:spPr>
        </p:pic>
        <p:grpSp>
          <p:nvGrpSpPr>
            <p:cNvPr id="200" name="Group 199">
              <a:extLst>
                <a:ext uri="{FF2B5EF4-FFF2-40B4-BE49-F238E27FC236}">
                  <a16:creationId xmlns:a16="http://schemas.microsoft.com/office/drawing/2014/main" id="{BDAF380F-07EF-4635-BD3B-A45FB8319E4D}"/>
                </a:ext>
              </a:extLst>
            </p:cNvPr>
            <p:cNvGrpSpPr/>
            <p:nvPr/>
          </p:nvGrpSpPr>
          <p:grpSpPr>
            <a:xfrm>
              <a:off x="6384820" y="4148111"/>
              <a:ext cx="5355529" cy="230832"/>
              <a:chOff x="6384820" y="4148111"/>
              <a:chExt cx="5355529" cy="230832"/>
            </a:xfrm>
          </p:grpSpPr>
          <p:grpSp>
            <p:nvGrpSpPr>
              <p:cNvPr id="201" name="Group 200">
                <a:extLst>
                  <a:ext uri="{FF2B5EF4-FFF2-40B4-BE49-F238E27FC236}">
                    <a16:creationId xmlns:a16="http://schemas.microsoft.com/office/drawing/2014/main" id="{2C34EF7B-7DC0-421C-9382-A092D79E231A}"/>
                  </a:ext>
                </a:extLst>
              </p:cNvPr>
              <p:cNvGrpSpPr/>
              <p:nvPr/>
            </p:nvGrpSpPr>
            <p:grpSpPr>
              <a:xfrm>
                <a:off x="6384820" y="4148111"/>
                <a:ext cx="5355529" cy="230832"/>
                <a:chOff x="6340615" y="2648470"/>
                <a:chExt cx="5355529" cy="230832"/>
              </a:xfrm>
            </p:grpSpPr>
            <p:grpSp>
              <p:nvGrpSpPr>
                <p:cNvPr id="203" name="Group 202">
                  <a:extLst>
                    <a:ext uri="{FF2B5EF4-FFF2-40B4-BE49-F238E27FC236}">
                      <a16:creationId xmlns:a16="http://schemas.microsoft.com/office/drawing/2014/main" id="{EA939837-0172-482B-B975-950E44056621}"/>
                    </a:ext>
                  </a:extLst>
                </p:cNvPr>
                <p:cNvGrpSpPr/>
                <p:nvPr/>
              </p:nvGrpSpPr>
              <p:grpSpPr>
                <a:xfrm>
                  <a:off x="6368617" y="2648470"/>
                  <a:ext cx="5327527" cy="230832"/>
                  <a:chOff x="754395" y="5964594"/>
                  <a:chExt cx="5327527" cy="230832"/>
                </a:xfrm>
              </p:grpSpPr>
              <p:pic>
                <p:nvPicPr>
                  <p:cNvPr id="207" name="Graphic 206">
                    <a:extLst>
                      <a:ext uri="{FF2B5EF4-FFF2-40B4-BE49-F238E27FC236}">
                        <a16:creationId xmlns:a16="http://schemas.microsoft.com/office/drawing/2014/main" id="{0D33B486-4C05-40E9-9468-CA023221368C}"/>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15653" y="5980225"/>
                    <a:ext cx="192908" cy="192908"/>
                  </a:xfrm>
                  <a:prstGeom prst="rect">
                    <a:avLst/>
                  </a:prstGeom>
                </p:spPr>
              </p:pic>
              <p:pic>
                <p:nvPicPr>
                  <p:cNvPr id="208" name="Graphic 207">
                    <a:extLst>
                      <a:ext uri="{FF2B5EF4-FFF2-40B4-BE49-F238E27FC236}">
                        <a16:creationId xmlns:a16="http://schemas.microsoft.com/office/drawing/2014/main" id="{89446C6A-0758-4F63-B432-DD61058C9D2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54395" y="5980225"/>
                    <a:ext cx="192908" cy="192908"/>
                  </a:xfrm>
                  <a:prstGeom prst="rect">
                    <a:avLst/>
                  </a:prstGeom>
                </p:spPr>
              </p:pic>
              <p:sp>
                <p:nvSpPr>
                  <p:cNvPr id="209" name="TextBox 208">
                    <a:extLst>
                      <a:ext uri="{FF2B5EF4-FFF2-40B4-BE49-F238E27FC236}">
                        <a16:creationId xmlns:a16="http://schemas.microsoft.com/office/drawing/2014/main" id="{355F7DB5-E03D-4BEC-BA46-4572E535C702}"/>
                      </a:ext>
                    </a:extLst>
                  </p:cNvPr>
                  <p:cNvSpPr txBox="1"/>
                  <p:nvPr/>
                </p:nvSpPr>
                <p:spPr>
                  <a:xfrm>
                    <a:off x="2134472" y="5964594"/>
                    <a:ext cx="1094033" cy="230832"/>
                  </a:xfrm>
                  <a:prstGeom prst="rect">
                    <a:avLst/>
                  </a:prstGeom>
                  <a:noFill/>
                </p:spPr>
                <p:txBody>
                  <a:bodyPr wrap="square">
                    <a:spAutoFit/>
                  </a:bodyPr>
                  <a:lstStyle/>
                  <a:p>
                    <a:pPr algn="just"/>
                    <a:r>
                      <a:rPr lang="en-US" sz="900"/>
                      <a:t>Offered services</a:t>
                    </a:r>
                  </a:p>
                </p:txBody>
              </p:sp>
              <p:sp>
                <p:nvSpPr>
                  <p:cNvPr id="210" name="TextBox 209">
                    <a:extLst>
                      <a:ext uri="{FF2B5EF4-FFF2-40B4-BE49-F238E27FC236}">
                        <a16:creationId xmlns:a16="http://schemas.microsoft.com/office/drawing/2014/main" id="{EEC72C87-BCBB-47FB-A513-15D4A64E2E2B}"/>
                      </a:ext>
                    </a:extLst>
                  </p:cNvPr>
                  <p:cNvSpPr txBox="1"/>
                  <p:nvPr/>
                </p:nvSpPr>
                <p:spPr>
                  <a:xfrm>
                    <a:off x="902180" y="5964594"/>
                    <a:ext cx="1094033" cy="230832"/>
                  </a:xfrm>
                  <a:prstGeom prst="rect">
                    <a:avLst/>
                  </a:prstGeom>
                  <a:noFill/>
                </p:spPr>
                <p:txBody>
                  <a:bodyPr wrap="square">
                    <a:spAutoFit/>
                  </a:bodyPr>
                  <a:lstStyle/>
                  <a:p>
                    <a:pPr algn="just"/>
                    <a:r>
                      <a:rPr lang="en-US" sz="900"/>
                      <a:t>Offered services</a:t>
                    </a:r>
                  </a:p>
                </p:txBody>
              </p:sp>
              <p:sp>
                <p:nvSpPr>
                  <p:cNvPr id="211" name="TextBox 210">
                    <a:extLst>
                      <a:ext uri="{FF2B5EF4-FFF2-40B4-BE49-F238E27FC236}">
                        <a16:creationId xmlns:a16="http://schemas.microsoft.com/office/drawing/2014/main" id="{FD5C395C-83BB-492B-8CF7-B5E1BF8F8573}"/>
                      </a:ext>
                    </a:extLst>
                  </p:cNvPr>
                  <p:cNvSpPr txBox="1"/>
                  <p:nvPr/>
                </p:nvSpPr>
                <p:spPr>
                  <a:xfrm>
                    <a:off x="3366124" y="5964594"/>
                    <a:ext cx="1094033" cy="230832"/>
                  </a:xfrm>
                  <a:prstGeom prst="rect">
                    <a:avLst/>
                  </a:prstGeom>
                  <a:noFill/>
                </p:spPr>
                <p:txBody>
                  <a:bodyPr wrap="square">
                    <a:spAutoFit/>
                  </a:bodyPr>
                  <a:lstStyle/>
                  <a:p>
                    <a:pPr algn="just"/>
                    <a:r>
                      <a:rPr lang="en-US" sz="900"/>
                      <a:t>Offered services</a:t>
                    </a:r>
                  </a:p>
                </p:txBody>
              </p:sp>
              <p:sp>
                <p:nvSpPr>
                  <p:cNvPr id="212" name="TextBox 211">
                    <a:extLst>
                      <a:ext uri="{FF2B5EF4-FFF2-40B4-BE49-F238E27FC236}">
                        <a16:creationId xmlns:a16="http://schemas.microsoft.com/office/drawing/2014/main" id="{085EBEB8-55D6-47CF-B1B6-8452897F43BC}"/>
                      </a:ext>
                    </a:extLst>
                  </p:cNvPr>
                  <p:cNvSpPr txBox="1"/>
                  <p:nvPr/>
                </p:nvSpPr>
                <p:spPr>
                  <a:xfrm>
                    <a:off x="4597034" y="5964594"/>
                    <a:ext cx="1484888" cy="230832"/>
                  </a:xfrm>
                  <a:prstGeom prst="rect">
                    <a:avLst/>
                  </a:prstGeom>
                  <a:noFill/>
                </p:spPr>
                <p:txBody>
                  <a:bodyPr wrap="square">
                    <a:spAutoFit/>
                  </a:bodyPr>
                  <a:lstStyle/>
                  <a:p>
                    <a:pPr algn="just"/>
                    <a:r>
                      <a:rPr lang="en-US" sz="900"/>
                      <a:t>Offered services</a:t>
                    </a:r>
                  </a:p>
                </p:txBody>
              </p:sp>
              <p:pic>
                <p:nvPicPr>
                  <p:cNvPr id="213" name="Graphic 212">
                    <a:extLst>
                      <a:ext uri="{FF2B5EF4-FFF2-40B4-BE49-F238E27FC236}">
                        <a16:creationId xmlns:a16="http://schemas.microsoft.com/office/drawing/2014/main" id="{8AEA1B2A-ECAF-4BFD-A748-18F2203B610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985024" y="5980225"/>
                    <a:ext cx="192908" cy="192908"/>
                  </a:xfrm>
                  <a:prstGeom prst="rect">
                    <a:avLst/>
                  </a:prstGeom>
                </p:spPr>
              </p:pic>
            </p:grpSp>
            <p:sp>
              <p:nvSpPr>
                <p:cNvPr id="204" name="Rectangle 203">
                  <a:extLst>
                    <a:ext uri="{FF2B5EF4-FFF2-40B4-BE49-F238E27FC236}">
                      <a16:creationId xmlns:a16="http://schemas.microsoft.com/office/drawing/2014/main" id="{DF86ACFC-675B-4495-9101-3BF0B8F97453}"/>
                    </a:ext>
                  </a:extLst>
                </p:cNvPr>
                <p:cNvSpPr/>
                <p:nvPr/>
              </p:nvSpPr>
              <p:spPr>
                <a:xfrm>
                  <a:off x="6340615" y="2652253"/>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204">
                  <a:extLst>
                    <a:ext uri="{FF2B5EF4-FFF2-40B4-BE49-F238E27FC236}">
                      <a16:creationId xmlns:a16="http://schemas.microsoft.com/office/drawing/2014/main" id="{BFF8C3C8-0F21-4680-A4DC-33352C72CED3}"/>
                    </a:ext>
                  </a:extLst>
                </p:cNvPr>
                <p:cNvSpPr/>
                <p:nvPr/>
              </p:nvSpPr>
              <p:spPr>
                <a:xfrm>
                  <a:off x="7596722" y="2650989"/>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205">
                  <a:extLst>
                    <a:ext uri="{FF2B5EF4-FFF2-40B4-BE49-F238E27FC236}">
                      <a16:creationId xmlns:a16="http://schemas.microsoft.com/office/drawing/2014/main" id="{A5F3C0AB-6254-4B7E-8D9A-72036E223F35}"/>
                    </a:ext>
                  </a:extLst>
                </p:cNvPr>
                <p:cNvSpPr/>
                <p:nvPr/>
              </p:nvSpPr>
              <p:spPr>
                <a:xfrm>
                  <a:off x="8804124" y="2652288"/>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2" name="Rectangle 201">
                <a:extLst>
                  <a:ext uri="{FF2B5EF4-FFF2-40B4-BE49-F238E27FC236}">
                    <a16:creationId xmlns:a16="http://schemas.microsoft.com/office/drawing/2014/main" id="{2EB809E2-55ED-4166-9D7C-E1803D1C1919}"/>
                  </a:ext>
                </a:extLst>
              </p:cNvPr>
              <p:cNvSpPr/>
              <p:nvPr/>
            </p:nvSpPr>
            <p:spPr>
              <a:xfrm>
                <a:off x="10097566" y="4149952"/>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14" name="Group 213">
            <a:extLst>
              <a:ext uri="{FF2B5EF4-FFF2-40B4-BE49-F238E27FC236}">
                <a16:creationId xmlns:a16="http://schemas.microsoft.com/office/drawing/2014/main" id="{8FF3280A-616C-40DB-8892-5AEEA54EAB49}"/>
              </a:ext>
            </a:extLst>
          </p:cNvPr>
          <p:cNvGrpSpPr/>
          <p:nvPr/>
        </p:nvGrpSpPr>
        <p:grpSpPr>
          <a:xfrm>
            <a:off x="9990287" y="3144304"/>
            <a:ext cx="1484888" cy="1079575"/>
            <a:chOff x="4185522" y="1548979"/>
            <a:chExt cx="1484888" cy="1079575"/>
          </a:xfrm>
        </p:grpSpPr>
        <p:sp>
          <p:nvSpPr>
            <p:cNvPr id="215" name="Rectangle 17">
              <a:extLst>
                <a:ext uri="{FF2B5EF4-FFF2-40B4-BE49-F238E27FC236}">
                  <a16:creationId xmlns:a16="http://schemas.microsoft.com/office/drawing/2014/main" id="{C604A73B-3A57-4031-B8DF-1DC693E2AA61}"/>
                </a:ext>
              </a:extLst>
            </p:cNvPr>
            <p:cNvSpPr/>
            <p:nvPr/>
          </p:nvSpPr>
          <p:spPr>
            <a:xfrm>
              <a:off x="4185522" y="1548979"/>
              <a:ext cx="1484888" cy="158691"/>
            </a:xfrm>
            <a:prstGeom prst="roundRect">
              <a:avLst>
                <a:gd name="adj" fmla="val 19321"/>
              </a:avLst>
            </a:prstGeom>
            <a:solidFill>
              <a:srgbClr val="AE88C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b="1">
                  <a:solidFill>
                    <a:schemeClr val="bg1"/>
                  </a:solidFill>
                  <a:cs typeface="Calibri Light" panose="020F0302020204030204" pitchFamily="34" charset="0"/>
                </a:rPr>
                <a:t>Product portfolio</a:t>
              </a:r>
              <a:endParaRPr lang="en-US" sz="900">
                <a:solidFill>
                  <a:schemeClr val="bg1"/>
                </a:solidFill>
                <a:cs typeface="Calibri Light" panose="020F0302020204030204" pitchFamily="34" charset="0"/>
              </a:endParaRPr>
            </a:p>
          </p:txBody>
        </p:sp>
        <p:sp>
          <p:nvSpPr>
            <p:cNvPr id="216" name="Rectangle 17">
              <a:extLst>
                <a:ext uri="{FF2B5EF4-FFF2-40B4-BE49-F238E27FC236}">
                  <a16:creationId xmlns:a16="http://schemas.microsoft.com/office/drawing/2014/main" id="{61504E87-3D4A-48A8-A7A5-E1379F82AF8C}"/>
                </a:ext>
              </a:extLst>
            </p:cNvPr>
            <p:cNvSpPr/>
            <p:nvPr/>
          </p:nvSpPr>
          <p:spPr>
            <a:xfrm>
              <a:off x="4285506" y="1756832"/>
              <a:ext cx="1260000" cy="158691"/>
            </a:xfrm>
            <a:prstGeom prst="roundRect">
              <a:avLst>
                <a:gd name="adj" fmla="val 19321"/>
              </a:avLst>
            </a:prstGeom>
            <a:solidFill>
              <a:srgbClr val="C7AD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Category 1</a:t>
              </a:r>
            </a:p>
          </p:txBody>
        </p:sp>
        <p:sp>
          <p:nvSpPr>
            <p:cNvPr id="217" name="Rectangle 17">
              <a:extLst>
                <a:ext uri="{FF2B5EF4-FFF2-40B4-BE49-F238E27FC236}">
                  <a16:creationId xmlns:a16="http://schemas.microsoft.com/office/drawing/2014/main" id="{AE1833A3-33EA-43F3-95EC-82F92765D419}"/>
                </a:ext>
              </a:extLst>
            </p:cNvPr>
            <p:cNvSpPr/>
            <p:nvPr/>
          </p:nvSpPr>
          <p:spPr>
            <a:xfrm>
              <a:off x="4285506" y="2199851"/>
              <a:ext cx="1260000" cy="158691"/>
            </a:xfrm>
            <a:prstGeom prst="roundRect">
              <a:avLst>
                <a:gd name="adj" fmla="val 19321"/>
              </a:avLst>
            </a:prstGeom>
            <a:solidFill>
              <a:srgbClr val="C7AD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a:solidFill>
                    <a:schemeClr val="bg1"/>
                  </a:solidFill>
                  <a:cs typeface="Calibri Light" panose="020F0302020204030204" pitchFamily="34" charset="0"/>
                </a:rPr>
                <a:t>Category 2</a:t>
              </a:r>
            </a:p>
          </p:txBody>
        </p:sp>
        <p:grpSp>
          <p:nvGrpSpPr>
            <p:cNvPr id="218" name="Group 217">
              <a:extLst>
                <a:ext uri="{FF2B5EF4-FFF2-40B4-BE49-F238E27FC236}">
                  <a16:creationId xmlns:a16="http://schemas.microsoft.com/office/drawing/2014/main" id="{5E8F3B09-9B79-4419-915A-1D3CAB548D43}"/>
                </a:ext>
              </a:extLst>
            </p:cNvPr>
            <p:cNvGrpSpPr/>
            <p:nvPr/>
          </p:nvGrpSpPr>
          <p:grpSpPr>
            <a:xfrm>
              <a:off x="4344577" y="1938003"/>
              <a:ext cx="1217196" cy="239787"/>
              <a:chOff x="4300674" y="2323981"/>
              <a:chExt cx="1325896" cy="261201"/>
            </a:xfrm>
          </p:grpSpPr>
          <p:sp>
            <p:nvSpPr>
              <p:cNvPr id="222" name="TextBox 221">
                <a:extLst>
                  <a:ext uri="{FF2B5EF4-FFF2-40B4-BE49-F238E27FC236}">
                    <a16:creationId xmlns:a16="http://schemas.microsoft.com/office/drawing/2014/main" id="{3A692875-15AD-465F-AEDD-24BCC2D6B8EA}"/>
                  </a:ext>
                </a:extLst>
              </p:cNvPr>
              <p:cNvSpPr txBox="1"/>
              <p:nvPr/>
            </p:nvSpPr>
            <p:spPr>
              <a:xfrm>
                <a:off x="4507424" y="2323981"/>
                <a:ext cx="1119146" cy="261201"/>
              </a:xfrm>
              <a:prstGeom prst="rect">
                <a:avLst/>
              </a:prstGeom>
              <a:noFill/>
            </p:spPr>
            <p:txBody>
              <a:bodyPr wrap="square">
                <a:spAutoFit/>
              </a:bodyPr>
              <a:lstStyle/>
              <a:p>
                <a:pPr algn="just"/>
                <a:r>
                  <a:rPr lang="en-US" sz="900"/>
                  <a:t>$50-$100</a:t>
                </a:r>
              </a:p>
            </p:txBody>
          </p:sp>
          <p:pic>
            <p:nvPicPr>
              <p:cNvPr id="223" name="Graphic 222">
                <a:extLst>
                  <a:ext uri="{FF2B5EF4-FFF2-40B4-BE49-F238E27FC236}">
                    <a16:creationId xmlns:a16="http://schemas.microsoft.com/office/drawing/2014/main" id="{E1C3F2C0-622E-438F-B3A5-8608EE547ED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00674" y="2325958"/>
                <a:ext cx="240606" cy="240606"/>
              </a:xfrm>
              <a:prstGeom prst="rect">
                <a:avLst/>
              </a:prstGeom>
            </p:spPr>
          </p:pic>
        </p:grpSp>
        <p:grpSp>
          <p:nvGrpSpPr>
            <p:cNvPr id="219" name="Group 218">
              <a:extLst>
                <a:ext uri="{FF2B5EF4-FFF2-40B4-BE49-F238E27FC236}">
                  <a16:creationId xmlns:a16="http://schemas.microsoft.com/office/drawing/2014/main" id="{41BA5626-F454-4455-8615-488D2E9C879F}"/>
                </a:ext>
              </a:extLst>
            </p:cNvPr>
            <p:cNvGrpSpPr/>
            <p:nvPr/>
          </p:nvGrpSpPr>
          <p:grpSpPr>
            <a:xfrm>
              <a:off x="4344577" y="2388767"/>
              <a:ext cx="1217196" cy="239787"/>
              <a:chOff x="4300674" y="2323981"/>
              <a:chExt cx="1325896" cy="261201"/>
            </a:xfrm>
          </p:grpSpPr>
          <p:sp>
            <p:nvSpPr>
              <p:cNvPr id="220" name="TextBox 219">
                <a:extLst>
                  <a:ext uri="{FF2B5EF4-FFF2-40B4-BE49-F238E27FC236}">
                    <a16:creationId xmlns:a16="http://schemas.microsoft.com/office/drawing/2014/main" id="{48567073-DE0D-4E85-B010-25E4D2D08680}"/>
                  </a:ext>
                </a:extLst>
              </p:cNvPr>
              <p:cNvSpPr txBox="1"/>
              <p:nvPr/>
            </p:nvSpPr>
            <p:spPr>
              <a:xfrm>
                <a:off x="4507424" y="2323981"/>
                <a:ext cx="1119146" cy="261201"/>
              </a:xfrm>
              <a:prstGeom prst="rect">
                <a:avLst/>
              </a:prstGeom>
              <a:noFill/>
            </p:spPr>
            <p:txBody>
              <a:bodyPr wrap="square">
                <a:spAutoFit/>
              </a:bodyPr>
              <a:lstStyle/>
              <a:p>
                <a:pPr algn="just"/>
                <a:r>
                  <a:rPr lang="en-US" sz="900"/>
                  <a:t>$5-$20</a:t>
                </a:r>
              </a:p>
            </p:txBody>
          </p:sp>
          <p:pic>
            <p:nvPicPr>
              <p:cNvPr id="221" name="Graphic 220">
                <a:extLst>
                  <a:ext uri="{FF2B5EF4-FFF2-40B4-BE49-F238E27FC236}">
                    <a16:creationId xmlns:a16="http://schemas.microsoft.com/office/drawing/2014/main" id="{5C5427EF-0D00-4BAF-8216-91836DDD382B}"/>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00674" y="2325958"/>
                <a:ext cx="240606" cy="240606"/>
              </a:xfrm>
              <a:prstGeom prst="rect">
                <a:avLst/>
              </a:prstGeom>
            </p:spPr>
          </p:pic>
        </p:grpSp>
      </p:grpSp>
      <p:grpSp>
        <p:nvGrpSpPr>
          <p:cNvPr id="231" name="Group 230">
            <a:extLst>
              <a:ext uri="{FF2B5EF4-FFF2-40B4-BE49-F238E27FC236}">
                <a16:creationId xmlns:a16="http://schemas.microsoft.com/office/drawing/2014/main" id="{9592E1EE-2882-414F-AB22-D18D111B086D}"/>
              </a:ext>
            </a:extLst>
          </p:cNvPr>
          <p:cNvGrpSpPr/>
          <p:nvPr/>
        </p:nvGrpSpPr>
        <p:grpSpPr>
          <a:xfrm>
            <a:off x="499495" y="2631876"/>
            <a:ext cx="5355529" cy="230832"/>
            <a:chOff x="499495" y="2631876"/>
            <a:chExt cx="5355529" cy="230832"/>
          </a:xfrm>
        </p:grpSpPr>
        <p:pic>
          <p:nvPicPr>
            <p:cNvPr id="227" name="Graphic 226">
              <a:extLst>
                <a:ext uri="{FF2B5EF4-FFF2-40B4-BE49-F238E27FC236}">
                  <a16:creationId xmlns:a16="http://schemas.microsoft.com/office/drawing/2014/main" id="{CE176D37-6D54-4F44-9F30-099819BD2D0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1787" y="2650838"/>
              <a:ext cx="192908" cy="192908"/>
            </a:xfrm>
            <a:prstGeom prst="rect">
              <a:avLst/>
            </a:prstGeom>
          </p:spPr>
        </p:pic>
        <p:grpSp>
          <p:nvGrpSpPr>
            <p:cNvPr id="325" name="Group 324">
              <a:extLst>
                <a:ext uri="{FF2B5EF4-FFF2-40B4-BE49-F238E27FC236}">
                  <a16:creationId xmlns:a16="http://schemas.microsoft.com/office/drawing/2014/main" id="{3CF56A10-944F-47EB-B3E1-05178201710A}"/>
                </a:ext>
              </a:extLst>
            </p:cNvPr>
            <p:cNvGrpSpPr/>
            <p:nvPr/>
          </p:nvGrpSpPr>
          <p:grpSpPr>
            <a:xfrm>
              <a:off x="499495" y="2631876"/>
              <a:ext cx="5355529" cy="230832"/>
              <a:chOff x="6340615" y="2648470"/>
              <a:chExt cx="5355529" cy="230832"/>
            </a:xfrm>
          </p:grpSpPr>
          <p:grpSp>
            <p:nvGrpSpPr>
              <p:cNvPr id="326" name="Group 325">
                <a:extLst>
                  <a:ext uri="{FF2B5EF4-FFF2-40B4-BE49-F238E27FC236}">
                    <a16:creationId xmlns:a16="http://schemas.microsoft.com/office/drawing/2014/main" id="{99C4B7D4-CD08-44BB-B4DC-7D6F9F10C085}"/>
                  </a:ext>
                </a:extLst>
              </p:cNvPr>
              <p:cNvGrpSpPr/>
              <p:nvPr/>
            </p:nvGrpSpPr>
            <p:grpSpPr>
              <a:xfrm>
                <a:off x="6368617" y="2648470"/>
                <a:ext cx="5327527" cy="230832"/>
                <a:chOff x="754395" y="5964594"/>
                <a:chExt cx="5327527" cy="230832"/>
              </a:xfrm>
            </p:grpSpPr>
            <p:pic>
              <p:nvPicPr>
                <p:cNvPr id="331" name="Graphic 330">
                  <a:extLst>
                    <a:ext uri="{FF2B5EF4-FFF2-40B4-BE49-F238E27FC236}">
                      <a16:creationId xmlns:a16="http://schemas.microsoft.com/office/drawing/2014/main" id="{9360F530-5727-4B2C-A8E0-690F827338D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15653" y="5980225"/>
                  <a:ext cx="192908" cy="192908"/>
                </a:xfrm>
                <a:prstGeom prst="rect">
                  <a:avLst/>
                </a:prstGeom>
              </p:spPr>
            </p:pic>
            <p:pic>
              <p:nvPicPr>
                <p:cNvPr id="332" name="Graphic 331">
                  <a:extLst>
                    <a:ext uri="{FF2B5EF4-FFF2-40B4-BE49-F238E27FC236}">
                      <a16:creationId xmlns:a16="http://schemas.microsoft.com/office/drawing/2014/main" id="{BB91EC73-88C2-4D63-B7EE-C951BCC2BF33}"/>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54395" y="5980225"/>
                  <a:ext cx="192908" cy="192908"/>
                </a:xfrm>
                <a:prstGeom prst="rect">
                  <a:avLst/>
                </a:prstGeom>
              </p:spPr>
            </p:pic>
            <p:sp>
              <p:nvSpPr>
                <p:cNvPr id="333" name="TextBox 332">
                  <a:extLst>
                    <a:ext uri="{FF2B5EF4-FFF2-40B4-BE49-F238E27FC236}">
                      <a16:creationId xmlns:a16="http://schemas.microsoft.com/office/drawing/2014/main" id="{8FCBBDF0-36AF-48DD-9AA4-D0C3341D5AE8}"/>
                    </a:ext>
                  </a:extLst>
                </p:cNvPr>
                <p:cNvSpPr txBox="1"/>
                <p:nvPr/>
              </p:nvSpPr>
              <p:spPr>
                <a:xfrm>
                  <a:off x="2134472" y="5964594"/>
                  <a:ext cx="1094033" cy="230832"/>
                </a:xfrm>
                <a:prstGeom prst="rect">
                  <a:avLst/>
                </a:prstGeom>
                <a:noFill/>
              </p:spPr>
              <p:txBody>
                <a:bodyPr wrap="square">
                  <a:spAutoFit/>
                </a:bodyPr>
                <a:lstStyle/>
                <a:p>
                  <a:pPr algn="just"/>
                  <a:r>
                    <a:rPr lang="en-US" sz="900"/>
                    <a:t>Offered services</a:t>
                  </a:r>
                </a:p>
              </p:txBody>
            </p:sp>
            <p:sp>
              <p:nvSpPr>
                <p:cNvPr id="334" name="TextBox 333">
                  <a:extLst>
                    <a:ext uri="{FF2B5EF4-FFF2-40B4-BE49-F238E27FC236}">
                      <a16:creationId xmlns:a16="http://schemas.microsoft.com/office/drawing/2014/main" id="{B9AC0FA3-B0D9-43F3-ADA6-BF2BC6A4A2F7}"/>
                    </a:ext>
                  </a:extLst>
                </p:cNvPr>
                <p:cNvSpPr txBox="1"/>
                <p:nvPr/>
              </p:nvSpPr>
              <p:spPr>
                <a:xfrm>
                  <a:off x="902180" y="5964594"/>
                  <a:ext cx="1094033" cy="230832"/>
                </a:xfrm>
                <a:prstGeom prst="rect">
                  <a:avLst/>
                </a:prstGeom>
                <a:noFill/>
              </p:spPr>
              <p:txBody>
                <a:bodyPr wrap="square">
                  <a:spAutoFit/>
                </a:bodyPr>
                <a:lstStyle/>
                <a:p>
                  <a:pPr algn="just"/>
                  <a:r>
                    <a:rPr lang="en-US" sz="900"/>
                    <a:t>Offered services</a:t>
                  </a:r>
                </a:p>
              </p:txBody>
            </p:sp>
            <p:sp>
              <p:nvSpPr>
                <p:cNvPr id="335" name="TextBox 334">
                  <a:extLst>
                    <a:ext uri="{FF2B5EF4-FFF2-40B4-BE49-F238E27FC236}">
                      <a16:creationId xmlns:a16="http://schemas.microsoft.com/office/drawing/2014/main" id="{105070DB-8DEC-4E41-ACC4-2F16B1271809}"/>
                    </a:ext>
                  </a:extLst>
                </p:cNvPr>
                <p:cNvSpPr txBox="1"/>
                <p:nvPr/>
              </p:nvSpPr>
              <p:spPr>
                <a:xfrm>
                  <a:off x="3366124" y="5964594"/>
                  <a:ext cx="1094033" cy="230832"/>
                </a:xfrm>
                <a:prstGeom prst="rect">
                  <a:avLst/>
                </a:prstGeom>
                <a:noFill/>
              </p:spPr>
              <p:txBody>
                <a:bodyPr wrap="square">
                  <a:spAutoFit/>
                </a:bodyPr>
                <a:lstStyle/>
                <a:p>
                  <a:pPr algn="just"/>
                  <a:r>
                    <a:rPr lang="en-US" sz="900"/>
                    <a:t>Offered services</a:t>
                  </a:r>
                </a:p>
              </p:txBody>
            </p:sp>
            <p:sp>
              <p:nvSpPr>
                <p:cNvPr id="336" name="TextBox 335">
                  <a:extLst>
                    <a:ext uri="{FF2B5EF4-FFF2-40B4-BE49-F238E27FC236}">
                      <a16:creationId xmlns:a16="http://schemas.microsoft.com/office/drawing/2014/main" id="{85A2A719-56E3-4876-972C-E7BD86FB0972}"/>
                    </a:ext>
                  </a:extLst>
                </p:cNvPr>
                <p:cNvSpPr txBox="1"/>
                <p:nvPr/>
              </p:nvSpPr>
              <p:spPr>
                <a:xfrm>
                  <a:off x="4597034" y="5964594"/>
                  <a:ext cx="1484888" cy="230832"/>
                </a:xfrm>
                <a:prstGeom prst="rect">
                  <a:avLst/>
                </a:prstGeom>
                <a:noFill/>
              </p:spPr>
              <p:txBody>
                <a:bodyPr wrap="square">
                  <a:spAutoFit/>
                </a:bodyPr>
                <a:lstStyle/>
                <a:p>
                  <a:pPr algn="just"/>
                  <a:r>
                    <a:rPr lang="en-US" sz="900"/>
                    <a:t>Offered services</a:t>
                  </a:r>
                </a:p>
              </p:txBody>
            </p:sp>
            <p:pic>
              <p:nvPicPr>
                <p:cNvPr id="337" name="Graphic 336">
                  <a:extLst>
                    <a:ext uri="{FF2B5EF4-FFF2-40B4-BE49-F238E27FC236}">
                      <a16:creationId xmlns:a16="http://schemas.microsoft.com/office/drawing/2014/main" id="{AD80F0B9-7252-4C8D-B8E6-C91CA5D90C62}"/>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985024" y="5980225"/>
                  <a:ext cx="192908" cy="192908"/>
                </a:xfrm>
                <a:prstGeom prst="rect">
                  <a:avLst/>
                </a:prstGeom>
              </p:spPr>
            </p:pic>
          </p:grpSp>
          <p:sp>
            <p:nvSpPr>
              <p:cNvPr id="327" name="Rectangle 326">
                <a:extLst>
                  <a:ext uri="{FF2B5EF4-FFF2-40B4-BE49-F238E27FC236}">
                    <a16:creationId xmlns:a16="http://schemas.microsoft.com/office/drawing/2014/main" id="{3803C590-90B7-49F8-9899-18E99012E38E}"/>
                  </a:ext>
                </a:extLst>
              </p:cNvPr>
              <p:cNvSpPr/>
              <p:nvPr/>
            </p:nvSpPr>
            <p:spPr>
              <a:xfrm>
                <a:off x="6340615" y="2652253"/>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Rectangle 327">
                <a:extLst>
                  <a:ext uri="{FF2B5EF4-FFF2-40B4-BE49-F238E27FC236}">
                    <a16:creationId xmlns:a16="http://schemas.microsoft.com/office/drawing/2014/main" id="{91BEDF4A-8C44-45FA-9E0E-E6B08DBA59B6}"/>
                  </a:ext>
                </a:extLst>
              </p:cNvPr>
              <p:cNvSpPr/>
              <p:nvPr/>
            </p:nvSpPr>
            <p:spPr>
              <a:xfrm>
                <a:off x="7596722" y="2650989"/>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Rectangle 328">
                <a:extLst>
                  <a:ext uri="{FF2B5EF4-FFF2-40B4-BE49-F238E27FC236}">
                    <a16:creationId xmlns:a16="http://schemas.microsoft.com/office/drawing/2014/main" id="{207DEBB1-58A2-424C-98BB-6BEC62B627DA}"/>
                  </a:ext>
                </a:extLst>
              </p:cNvPr>
              <p:cNvSpPr/>
              <p:nvPr/>
            </p:nvSpPr>
            <p:spPr>
              <a:xfrm>
                <a:off x="8820169" y="2665400"/>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Rectangle 329">
                <a:extLst>
                  <a:ext uri="{FF2B5EF4-FFF2-40B4-BE49-F238E27FC236}">
                    <a16:creationId xmlns:a16="http://schemas.microsoft.com/office/drawing/2014/main" id="{1885CD00-969A-4681-86C5-461424E05725}"/>
                  </a:ext>
                </a:extLst>
              </p:cNvPr>
              <p:cNvSpPr/>
              <p:nvPr/>
            </p:nvSpPr>
            <p:spPr>
              <a:xfrm>
                <a:off x="10056177" y="2659195"/>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4" name="Group 233">
            <a:extLst>
              <a:ext uri="{FF2B5EF4-FFF2-40B4-BE49-F238E27FC236}">
                <a16:creationId xmlns:a16="http://schemas.microsoft.com/office/drawing/2014/main" id="{8A7B56E7-462D-41FE-B7F1-BE367E66D23A}"/>
              </a:ext>
            </a:extLst>
          </p:cNvPr>
          <p:cNvGrpSpPr/>
          <p:nvPr/>
        </p:nvGrpSpPr>
        <p:grpSpPr>
          <a:xfrm>
            <a:off x="527497" y="5840328"/>
            <a:ext cx="5355529" cy="236235"/>
            <a:chOff x="527497" y="5940438"/>
            <a:chExt cx="5355529" cy="236235"/>
          </a:xfrm>
        </p:grpSpPr>
        <p:pic>
          <p:nvPicPr>
            <p:cNvPr id="232" name="Graphic 231">
              <a:extLst>
                <a:ext uri="{FF2B5EF4-FFF2-40B4-BE49-F238E27FC236}">
                  <a16:creationId xmlns:a16="http://schemas.microsoft.com/office/drawing/2014/main" id="{A7CD5EBE-1862-4255-9824-0F105F5521B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42368" y="5957109"/>
              <a:ext cx="192908" cy="192908"/>
            </a:xfrm>
            <a:prstGeom prst="rect">
              <a:avLst/>
            </a:prstGeom>
          </p:spPr>
        </p:pic>
        <p:grpSp>
          <p:nvGrpSpPr>
            <p:cNvPr id="381" name="Group 380">
              <a:extLst>
                <a:ext uri="{FF2B5EF4-FFF2-40B4-BE49-F238E27FC236}">
                  <a16:creationId xmlns:a16="http://schemas.microsoft.com/office/drawing/2014/main" id="{DA6421B8-D350-4273-8209-B0E57CF9A68B}"/>
                </a:ext>
              </a:extLst>
            </p:cNvPr>
            <p:cNvGrpSpPr/>
            <p:nvPr/>
          </p:nvGrpSpPr>
          <p:grpSpPr>
            <a:xfrm>
              <a:off x="527497" y="5940438"/>
              <a:ext cx="5355529" cy="236235"/>
              <a:chOff x="6340615" y="2643067"/>
              <a:chExt cx="5355529" cy="236235"/>
            </a:xfrm>
          </p:grpSpPr>
          <p:grpSp>
            <p:nvGrpSpPr>
              <p:cNvPr id="382" name="Group 381">
                <a:extLst>
                  <a:ext uri="{FF2B5EF4-FFF2-40B4-BE49-F238E27FC236}">
                    <a16:creationId xmlns:a16="http://schemas.microsoft.com/office/drawing/2014/main" id="{DCB321BE-8DB0-4DBC-A245-52DEE49AD862}"/>
                  </a:ext>
                </a:extLst>
              </p:cNvPr>
              <p:cNvGrpSpPr/>
              <p:nvPr/>
            </p:nvGrpSpPr>
            <p:grpSpPr>
              <a:xfrm>
                <a:off x="6368617" y="2648470"/>
                <a:ext cx="5327527" cy="230832"/>
                <a:chOff x="754395" y="5964594"/>
                <a:chExt cx="5327527" cy="230832"/>
              </a:xfrm>
            </p:grpSpPr>
            <p:pic>
              <p:nvPicPr>
                <p:cNvPr id="387" name="Graphic 386">
                  <a:extLst>
                    <a:ext uri="{FF2B5EF4-FFF2-40B4-BE49-F238E27FC236}">
                      <a16:creationId xmlns:a16="http://schemas.microsoft.com/office/drawing/2014/main" id="{55D65C59-E30D-4EB8-9E89-EB209CE1EF3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15653" y="5980225"/>
                  <a:ext cx="192908" cy="192908"/>
                </a:xfrm>
                <a:prstGeom prst="rect">
                  <a:avLst/>
                </a:prstGeom>
              </p:spPr>
            </p:pic>
            <p:pic>
              <p:nvPicPr>
                <p:cNvPr id="388" name="Graphic 387">
                  <a:extLst>
                    <a:ext uri="{FF2B5EF4-FFF2-40B4-BE49-F238E27FC236}">
                      <a16:creationId xmlns:a16="http://schemas.microsoft.com/office/drawing/2014/main" id="{69B5F271-0F55-4D28-B784-1F0AF231A6FB}"/>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54395" y="5980225"/>
                  <a:ext cx="192908" cy="192908"/>
                </a:xfrm>
                <a:prstGeom prst="rect">
                  <a:avLst/>
                </a:prstGeom>
              </p:spPr>
            </p:pic>
            <p:sp>
              <p:nvSpPr>
                <p:cNvPr id="389" name="TextBox 388">
                  <a:extLst>
                    <a:ext uri="{FF2B5EF4-FFF2-40B4-BE49-F238E27FC236}">
                      <a16:creationId xmlns:a16="http://schemas.microsoft.com/office/drawing/2014/main" id="{2D9A374C-ED12-408B-A353-4971BFA406A4}"/>
                    </a:ext>
                  </a:extLst>
                </p:cNvPr>
                <p:cNvSpPr txBox="1"/>
                <p:nvPr/>
              </p:nvSpPr>
              <p:spPr>
                <a:xfrm>
                  <a:off x="2134472" y="5964594"/>
                  <a:ext cx="1094033" cy="230832"/>
                </a:xfrm>
                <a:prstGeom prst="rect">
                  <a:avLst/>
                </a:prstGeom>
                <a:noFill/>
              </p:spPr>
              <p:txBody>
                <a:bodyPr wrap="square">
                  <a:spAutoFit/>
                </a:bodyPr>
                <a:lstStyle/>
                <a:p>
                  <a:pPr algn="just"/>
                  <a:r>
                    <a:rPr lang="en-US" sz="900"/>
                    <a:t>Offered services</a:t>
                  </a:r>
                </a:p>
              </p:txBody>
            </p:sp>
            <p:sp>
              <p:nvSpPr>
                <p:cNvPr id="390" name="TextBox 389">
                  <a:extLst>
                    <a:ext uri="{FF2B5EF4-FFF2-40B4-BE49-F238E27FC236}">
                      <a16:creationId xmlns:a16="http://schemas.microsoft.com/office/drawing/2014/main" id="{59A2E418-2FE5-4A01-A489-8A1FD74A2406}"/>
                    </a:ext>
                  </a:extLst>
                </p:cNvPr>
                <p:cNvSpPr txBox="1"/>
                <p:nvPr/>
              </p:nvSpPr>
              <p:spPr>
                <a:xfrm>
                  <a:off x="902180" y="5964594"/>
                  <a:ext cx="1094033" cy="230832"/>
                </a:xfrm>
                <a:prstGeom prst="rect">
                  <a:avLst/>
                </a:prstGeom>
                <a:noFill/>
              </p:spPr>
              <p:txBody>
                <a:bodyPr wrap="square">
                  <a:spAutoFit/>
                </a:bodyPr>
                <a:lstStyle/>
                <a:p>
                  <a:pPr algn="just"/>
                  <a:r>
                    <a:rPr lang="en-US" sz="900"/>
                    <a:t>Offered services</a:t>
                  </a:r>
                </a:p>
              </p:txBody>
            </p:sp>
            <p:sp>
              <p:nvSpPr>
                <p:cNvPr id="391" name="TextBox 390">
                  <a:extLst>
                    <a:ext uri="{FF2B5EF4-FFF2-40B4-BE49-F238E27FC236}">
                      <a16:creationId xmlns:a16="http://schemas.microsoft.com/office/drawing/2014/main" id="{870908A1-3C30-4B66-A2D0-D49B543D3FDA}"/>
                    </a:ext>
                  </a:extLst>
                </p:cNvPr>
                <p:cNvSpPr txBox="1"/>
                <p:nvPr/>
              </p:nvSpPr>
              <p:spPr>
                <a:xfrm>
                  <a:off x="3366124" y="5964594"/>
                  <a:ext cx="1094033" cy="230832"/>
                </a:xfrm>
                <a:prstGeom prst="rect">
                  <a:avLst/>
                </a:prstGeom>
                <a:noFill/>
              </p:spPr>
              <p:txBody>
                <a:bodyPr wrap="square">
                  <a:spAutoFit/>
                </a:bodyPr>
                <a:lstStyle/>
                <a:p>
                  <a:pPr algn="just"/>
                  <a:r>
                    <a:rPr lang="en-US" sz="900"/>
                    <a:t>Offered services</a:t>
                  </a:r>
                </a:p>
              </p:txBody>
            </p:sp>
            <p:sp>
              <p:nvSpPr>
                <p:cNvPr id="392" name="TextBox 391">
                  <a:extLst>
                    <a:ext uri="{FF2B5EF4-FFF2-40B4-BE49-F238E27FC236}">
                      <a16:creationId xmlns:a16="http://schemas.microsoft.com/office/drawing/2014/main" id="{571D7E1B-78A0-4E81-9152-207AB2F43422}"/>
                    </a:ext>
                  </a:extLst>
                </p:cNvPr>
                <p:cNvSpPr txBox="1"/>
                <p:nvPr/>
              </p:nvSpPr>
              <p:spPr>
                <a:xfrm>
                  <a:off x="4597034" y="5964594"/>
                  <a:ext cx="1484888" cy="230832"/>
                </a:xfrm>
                <a:prstGeom prst="rect">
                  <a:avLst/>
                </a:prstGeom>
                <a:noFill/>
              </p:spPr>
              <p:txBody>
                <a:bodyPr wrap="square">
                  <a:spAutoFit/>
                </a:bodyPr>
                <a:lstStyle/>
                <a:p>
                  <a:pPr algn="just"/>
                  <a:r>
                    <a:rPr lang="en-US" sz="900"/>
                    <a:t>Offered services</a:t>
                  </a:r>
                </a:p>
              </p:txBody>
            </p:sp>
            <p:pic>
              <p:nvPicPr>
                <p:cNvPr id="393" name="Graphic 392">
                  <a:extLst>
                    <a:ext uri="{FF2B5EF4-FFF2-40B4-BE49-F238E27FC236}">
                      <a16:creationId xmlns:a16="http://schemas.microsoft.com/office/drawing/2014/main" id="{F92AFCE0-6E0A-43CB-80CE-5AC40F9A4D6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985024" y="5980225"/>
                  <a:ext cx="192908" cy="192908"/>
                </a:xfrm>
                <a:prstGeom prst="rect">
                  <a:avLst/>
                </a:prstGeom>
              </p:spPr>
            </p:pic>
          </p:grpSp>
          <p:sp>
            <p:nvSpPr>
              <p:cNvPr id="383" name="Rectangle 382">
                <a:extLst>
                  <a:ext uri="{FF2B5EF4-FFF2-40B4-BE49-F238E27FC236}">
                    <a16:creationId xmlns:a16="http://schemas.microsoft.com/office/drawing/2014/main" id="{A601F0AD-73FE-4F88-9CE2-B7FA5E708418}"/>
                  </a:ext>
                </a:extLst>
              </p:cNvPr>
              <p:cNvSpPr/>
              <p:nvPr/>
            </p:nvSpPr>
            <p:spPr>
              <a:xfrm>
                <a:off x="6340615" y="2652253"/>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 name="Rectangle 383">
                <a:extLst>
                  <a:ext uri="{FF2B5EF4-FFF2-40B4-BE49-F238E27FC236}">
                    <a16:creationId xmlns:a16="http://schemas.microsoft.com/office/drawing/2014/main" id="{1FCFB3CB-D1D1-42CA-AB82-35568BB67B06}"/>
                  </a:ext>
                </a:extLst>
              </p:cNvPr>
              <p:cNvSpPr/>
              <p:nvPr/>
            </p:nvSpPr>
            <p:spPr>
              <a:xfrm>
                <a:off x="7596722" y="2650989"/>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Rectangle 384">
                <a:extLst>
                  <a:ext uri="{FF2B5EF4-FFF2-40B4-BE49-F238E27FC236}">
                    <a16:creationId xmlns:a16="http://schemas.microsoft.com/office/drawing/2014/main" id="{0A9B98D7-79EA-431E-B11E-B244390F9616}"/>
                  </a:ext>
                </a:extLst>
              </p:cNvPr>
              <p:cNvSpPr/>
              <p:nvPr/>
            </p:nvSpPr>
            <p:spPr>
              <a:xfrm>
                <a:off x="8809481" y="2661286"/>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6" name="Rectangle 385">
                <a:extLst>
                  <a:ext uri="{FF2B5EF4-FFF2-40B4-BE49-F238E27FC236}">
                    <a16:creationId xmlns:a16="http://schemas.microsoft.com/office/drawing/2014/main" id="{14EA6879-4FB2-413D-8256-42B9BE16FE4D}"/>
                  </a:ext>
                </a:extLst>
              </p:cNvPr>
              <p:cNvSpPr/>
              <p:nvPr/>
            </p:nvSpPr>
            <p:spPr>
              <a:xfrm>
                <a:off x="10055486" y="2643067"/>
                <a:ext cx="222047" cy="21390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4" name="Group 223">
            <a:extLst>
              <a:ext uri="{FF2B5EF4-FFF2-40B4-BE49-F238E27FC236}">
                <a16:creationId xmlns:a16="http://schemas.microsoft.com/office/drawing/2014/main" id="{C6A1AA41-6914-4DD0-B885-9F461A5D6659}"/>
              </a:ext>
            </a:extLst>
          </p:cNvPr>
          <p:cNvGrpSpPr/>
          <p:nvPr/>
        </p:nvGrpSpPr>
        <p:grpSpPr>
          <a:xfrm>
            <a:off x="-1028410" y="4571"/>
            <a:ext cx="844340" cy="6853517"/>
            <a:chOff x="-1028410" y="4571"/>
            <a:chExt cx="844340" cy="6853517"/>
          </a:xfrm>
        </p:grpSpPr>
        <p:sp>
          <p:nvSpPr>
            <p:cNvPr id="226" name="Rectangle 225">
              <a:extLst>
                <a:ext uri="{FF2B5EF4-FFF2-40B4-BE49-F238E27FC236}">
                  <a16:creationId xmlns:a16="http://schemas.microsoft.com/office/drawing/2014/main" id="{E03F6275-65E0-4912-AE3B-14999264649E}"/>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Rectangle 229">
              <a:extLst>
                <a:ext uri="{FF2B5EF4-FFF2-40B4-BE49-F238E27FC236}">
                  <a16:creationId xmlns:a16="http://schemas.microsoft.com/office/drawing/2014/main" id="{659CE6FE-7617-4148-8E8A-8AD325EE8ACA}"/>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Rectangle 232">
              <a:extLst>
                <a:ext uri="{FF2B5EF4-FFF2-40B4-BE49-F238E27FC236}">
                  <a16:creationId xmlns:a16="http://schemas.microsoft.com/office/drawing/2014/main" id="{9071FD9F-9440-4D5F-AE11-A6ACD94B17D4}"/>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Rectangle 235">
              <a:extLst>
                <a:ext uri="{FF2B5EF4-FFF2-40B4-BE49-F238E27FC236}">
                  <a16:creationId xmlns:a16="http://schemas.microsoft.com/office/drawing/2014/main" id="{B901ECEC-01A8-45A2-B5A7-56E75378ABE9}"/>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Rectangle 237">
              <a:extLst>
                <a:ext uri="{FF2B5EF4-FFF2-40B4-BE49-F238E27FC236}">
                  <a16:creationId xmlns:a16="http://schemas.microsoft.com/office/drawing/2014/main" id="{F25CE243-CBFF-41E1-9D4B-0C170B8D33EF}"/>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Rectangle 241">
              <a:extLst>
                <a:ext uri="{FF2B5EF4-FFF2-40B4-BE49-F238E27FC236}">
                  <a16:creationId xmlns:a16="http://schemas.microsoft.com/office/drawing/2014/main" id="{2A722B23-266C-4BDA-BBDC-5C69AE16301F}"/>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Rectangle 242">
              <a:extLst>
                <a:ext uri="{FF2B5EF4-FFF2-40B4-BE49-F238E27FC236}">
                  <a16:creationId xmlns:a16="http://schemas.microsoft.com/office/drawing/2014/main" id="{EFE7DD94-D5AC-4D13-9F1D-3F165989FCA8}"/>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Rectangle 243">
              <a:extLst>
                <a:ext uri="{FF2B5EF4-FFF2-40B4-BE49-F238E27FC236}">
                  <a16:creationId xmlns:a16="http://schemas.microsoft.com/office/drawing/2014/main" id="{C9C3337E-8EA7-4027-8C03-DE17E4496E4D}"/>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Rectangle 244">
              <a:extLst>
                <a:ext uri="{FF2B5EF4-FFF2-40B4-BE49-F238E27FC236}">
                  <a16:creationId xmlns:a16="http://schemas.microsoft.com/office/drawing/2014/main" id="{F3F923D9-A935-450A-B505-99AA56CD6130}"/>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46" name="Straight Connector 245">
              <a:extLst>
                <a:ext uri="{FF2B5EF4-FFF2-40B4-BE49-F238E27FC236}">
                  <a16:creationId xmlns:a16="http://schemas.microsoft.com/office/drawing/2014/main" id="{EFAA405D-3B60-40BD-B66C-7D3C52415469}"/>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49B34E3A-9376-4788-9169-B3663C7285FE}"/>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8" name="Rectangle 247">
              <a:extLst>
                <a:ext uri="{FF2B5EF4-FFF2-40B4-BE49-F238E27FC236}">
                  <a16:creationId xmlns:a16="http://schemas.microsoft.com/office/drawing/2014/main" id="{7C915175-1B49-4DA7-85A5-5158B78617D1}"/>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65000"/>
                  </a:schemeClr>
                </a:solidFill>
              </a:endParaRPr>
            </a:p>
          </p:txBody>
        </p:sp>
        <p:sp>
          <p:nvSpPr>
            <p:cNvPr id="249" name="Rectangle 248">
              <a:extLst>
                <a:ext uri="{FF2B5EF4-FFF2-40B4-BE49-F238E27FC236}">
                  <a16:creationId xmlns:a16="http://schemas.microsoft.com/office/drawing/2014/main" id="{1E6F774E-145D-44C7-978E-9DB0545A7F00}"/>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Rectangle 249">
              <a:extLst>
                <a:ext uri="{FF2B5EF4-FFF2-40B4-BE49-F238E27FC236}">
                  <a16:creationId xmlns:a16="http://schemas.microsoft.com/office/drawing/2014/main" id="{374C8E78-5A88-4C65-BD3A-82103347E1B5}"/>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Rectangle 250">
              <a:extLst>
                <a:ext uri="{FF2B5EF4-FFF2-40B4-BE49-F238E27FC236}">
                  <a16:creationId xmlns:a16="http://schemas.microsoft.com/office/drawing/2014/main" id="{F913BF78-9389-4EDA-9475-FFE4E6EC08EE}"/>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Rectangle 251">
              <a:extLst>
                <a:ext uri="{FF2B5EF4-FFF2-40B4-BE49-F238E27FC236}">
                  <a16:creationId xmlns:a16="http://schemas.microsoft.com/office/drawing/2014/main" id="{932D0715-88A3-4E56-9B37-CB677BC9F7D4}"/>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Rectangle 252">
              <a:extLst>
                <a:ext uri="{FF2B5EF4-FFF2-40B4-BE49-F238E27FC236}">
                  <a16:creationId xmlns:a16="http://schemas.microsoft.com/office/drawing/2014/main" id="{566FC571-74C3-414F-B4FB-147321DD0242}"/>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Rectangle 253">
              <a:extLst>
                <a:ext uri="{FF2B5EF4-FFF2-40B4-BE49-F238E27FC236}">
                  <a16:creationId xmlns:a16="http://schemas.microsoft.com/office/drawing/2014/main" id="{C4063720-C2CC-46C3-B89F-3310BDA9306A}"/>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Rectangle 254">
              <a:extLst>
                <a:ext uri="{FF2B5EF4-FFF2-40B4-BE49-F238E27FC236}">
                  <a16:creationId xmlns:a16="http://schemas.microsoft.com/office/drawing/2014/main" id="{B45F9A38-02E3-404A-9934-22902DF3B64D}"/>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A7A7A7"/>
                </a:solidFill>
              </a:endParaRPr>
            </a:p>
          </p:txBody>
        </p:sp>
        <p:cxnSp>
          <p:nvCxnSpPr>
            <p:cNvPr id="256" name="Straight Connector 255">
              <a:extLst>
                <a:ext uri="{FF2B5EF4-FFF2-40B4-BE49-F238E27FC236}">
                  <a16:creationId xmlns:a16="http://schemas.microsoft.com/office/drawing/2014/main" id="{57BE48CC-2498-4588-BE4F-7EA7B1E5F2AD}"/>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7" name="TextBox 256">
              <a:extLst>
                <a:ext uri="{FF2B5EF4-FFF2-40B4-BE49-F238E27FC236}">
                  <a16:creationId xmlns:a16="http://schemas.microsoft.com/office/drawing/2014/main" id="{99435BCB-0B5A-424F-9881-DD7653943375}"/>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a:t>Colour palette</a:t>
              </a:r>
            </a:p>
          </p:txBody>
        </p:sp>
        <p:sp>
          <p:nvSpPr>
            <p:cNvPr id="258" name="Rectangle 257">
              <a:extLst>
                <a:ext uri="{FF2B5EF4-FFF2-40B4-BE49-F238E27FC236}">
                  <a16:creationId xmlns:a16="http://schemas.microsoft.com/office/drawing/2014/main" id="{492DFFD6-6FC7-43F4-AA6B-AA3EB0C4471F}"/>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Rectangle 258">
              <a:extLst>
                <a:ext uri="{FF2B5EF4-FFF2-40B4-BE49-F238E27FC236}">
                  <a16:creationId xmlns:a16="http://schemas.microsoft.com/office/drawing/2014/main" id="{00D4B743-F762-4295-95DB-175EF15B70AE}"/>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0" name="Group 259">
            <a:extLst>
              <a:ext uri="{FF2B5EF4-FFF2-40B4-BE49-F238E27FC236}">
                <a16:creationId xmlns:a16="http://schemas.microsoft.com/office/drawing/2014/main" id="{1B465495-4BF6-42F8-ADFD-21E09CD43B30}"/>
              </a:ext>
            </a:extLst>
          </p:cNvPr>
          <p:cNvGrpSpPr/>
          <p:nvPr/>
        </p:nvGrpSpPr>
        <p:grpSpPr>
          <a:xfrm>
            <a:off x="512065" y="1635178"/>
            <a:ext cx="1192732" cy="850007"/>
            <a:chOff x="1517025" y="2337650"/>
            <a:chExt cx="1623898" cy="1509130"/>
          </a:xfrm>
        </p:grpSpPr>
        <p:sp>
          <p:nvSpPr>
            <p:cNvPr id="261" name="Rounded Rectangle 69">
              <a:extLst>
                <a:ext uri="{FF2B5EF4-FFF2-40B4-BE49-F238E27FC236}">
                  <a16:creationId xmlns:a16="http://schemas.microsoft.com/office/drawing/2014/main" id="{3AEDCEEF-DA4D-469F-862E-CAA3CA1C3450}"/>
                </a:ext>
              </a:extLst>
            </p:cNvPr>
            <p:cNvSpPr/>
            <p:nvPr/>
          </p:nvSpPr>
          <p:spPr>
            <a:xfrm rot="16200000">
              <a:off x="1574409" y="2280266"/>
              <a:ext cx="1509130" cy="1623898"/>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TextBox 261">
              <a:extLst>
                <a:ext uri="{FF2B5EF4-FFF2-40B4-BE49-F238E27FC236}">
                  <a16:creationId xmlns:a16="http://schemas.microsoft.com/office/drawing/2014/main" id="{75CA3069-41F0-450E-820F-90594FA0FAC0}"/>
                </a:ext>
              </a:extLst>
            </p:cNvPr>
            <p:cNvSpPr txBox="1"/>
            <p:nvPr/>
          </p:nvSpPr>
          <p:spPr>
            <a:xfrm>
              <a:off x="1637900" y="2810643"/>
              <a:ext cx="1396720" cy="601080"/>
            </a:xfrm>
            <a:prstGeom prst="rect">
              <a:avLst/>
            </a:prstGeom>
            <a:noFill/>
          </p:spPr>
          <p:txBody>
            <a:bodyPr wrap="square" rtlCol="0">
              <a:spAutoFit/>
            </a:bodyPr>
            <a:lstStyle/>
            <a:p>
              <a:pPr algn="ctr"/>
              <a:r>
                <a:rPr lang="en-US" sz="800"/>
                <a:t>[Competitor 1 - logo]</a:t>
              </a:r>
            </a:p>
          </p:txBody>
        </p:sp>
      </p:grpSp>
      <p:grpSp>
        <p:nvGrpSpPr>
          <p:cNvPr id="263" name="Group 262">
            <a:extLst>
              <a:ext uri="{FF2B5EF4-FFF2-40B4-BE49-F238E27FC236}">
                <a16:creationId xmlns:a16="http://schemas.microsoft.com/office/drawing/2014/main" id="{D63584AE-135E-4911-B2F1-97560235A675}"/>
              </a:ext>
            </a:extLst>
          </p:cNvPr>
          <p:cNvGrpSpPr/>
          <p:nvPr/>
        </p:nvGrpSpPr>
        <p:grpSpPr>
          <a:xfrm>
            <a:off x="509401" y="3225979"/>
            <a:ext cx="1192732" cy="850007"/>
            <a:chOff x="1517025" y="2337650"/>
            <a:chExt cx="1623898" cy="1509130"/>
          </a:xfrm>
        </p:grpSpPr>
        <p:sp>
          <p:nvSpPr>
            <p:cNvPr id="264" name="Rounded Rectangle 69">
              <a:extLst>
                <a:ext uri="{FF2B5EF4-FFF2-40B4-BE49-F238E27FC236}">
                  <a16:creationId xmlns:a16="http://schemas.microsoft.com/office/drawing/2014/main" id="{85B078AB-F7B2-4110-89E9-0DAB17BE66AD}"/>
                </a:ext>
              </a:extLst>
            </p:cNvPr>
            <p:cNvSpPr/>
            <p:nvPr/>
          </p:nvSpPr>
          <p:spPr>
            <a:xfrm rot="16200000">
              <a:off x="1574409" y="2280266"/>
              <a:ext cx="1509130" cy="1623898"/>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TextBox 264">
              <a:extLst>
                <a:ext uri="{FF2B5EF4-FFF2-40B4-BE49-F238E27FC236}">
                  <a16:creationId xmlns:a16="http://schemas.microsoft.com/office/drawing/2014/main" id="{251F9B42-053C-4442-B964-EA977E28177B}"/>
                </a:ext>
              </a:extLst>
            </p:cNvPr>
            <p:cNvSpPr txBox="1"/>
            <p:nvPr/>
          </p:nvSpPr>
          <p:spPr>
            <a:xfrm>
              <a:off x="1637900" y="2810643"/>
              <a:ext cx="1396720" cy="601080"/>
            </a:xfrm>
            <a:prstGeom prst="rect">
              <a:avLst/>
            </a:prstGeom>
            <a:noFill/>
          </p:spPr>
          <p:txBody>
            <a:bodyPr wrap="square" rtlCol="0">
              <a:spAutoFit/>
            </a:bodyPr>
            <a:lstStyle/>
            <a:p>
              <a:pPr algn="ctr"/>
              <a:r>
                <a:rPr lang="en-US" sz="800"/>
                <a:t>[Competitor 3 - logo]</a:t>
              </a:r>
            </a:p>
          </p:txBody>
        </p:sp>
      </p:grpSp>
      <p:grpSp>
        <p:nvGrpSpPr>
          <p:cNvPr id="266" name="Group 265">
            <a:extLst>
              <a:ext uri="{FF2B5EF4-FFF2-40B4-BE49-F238E27FC236}">
                <a16:creationId xmlns:a16="http://schemas.microsoft.com/office/drawing/2014/main" id="{2608B930-6A7A-4886-9954-B219F8016970}"/>
              </a:ext>
            </a:extLst>
          </p:cNvPr>
          <p:cNvGrpSpPr/>
          <p:nvPr/>
        </p:nvGrpSpPr>
        <p:grpSpPr>
          <a:xfrm>
            <a:off x="511275" y="4814134"/>
            <a:ext cx="1192732" cy="850007"/>
            <a:chOff x="1517025" y="2337650"/>
            <a:chExt cx="1623898" cy="1509130"/>
          </a:xfrm>
        </p:grpSpPr>
        <p:sp>
          <p:nvSpPr>
            <p:cNvPr id="267" name="Rounded Rectangle 69">
              <a:extLst>
                <a:ext uri="{FF2B5EF4-FFF2-40B4-BE49-F238E27FC236}">
                  <a16:creationId xmlns:a16="http://schemas.microsoft.com/office/drawing/2014/main" id="{0B327892-B0BE-4E06-8D7C-AB478C1D8EE0}"/>
                </a:ext>
              </a:extLst>
            </p:cNvPr>
            <p:cNvSpPr/>
            <p:nvPr/>
          </p:nvSpPr>
          <p:spPr>
            <a:xfrm rot="16200000">
              <a:off x="1574409" y="2280266"/>
              <a:ext cx="1509130" cy="1623898"/>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TextBox 267">
              <a:extLst>
                <a:ext uri="{FF2B5EF4-FFF2-40B4-BE49-F238E27FC236}">
                  <a16:creationId xmlns:a16="http://schemas.microsoft.com/office/drawing/2014/main" id="{9509056B-10D0-483A-B30F-F754AB347358}"/>
                </a:ext>
              </a:extLst>
            </p:cNvPr>
            <p:cNvSpPr txBox="1"/>
            <p:nvPr/>
          </p:nvSpPr>
          <p:spPr>
            <a:xfrm>
              <a:off x="1637900" y="2810643"/>
              <a:ext cx="1396720" cy="601080"/>
            </a:xfrm>
            <a:prstGeom prst="rect">
              <a:avLst/>
            </a:prstGeom>
            <a:noFill/>
          </p:spPr>
          <p:txBody>
            <a:bodyPr wrap="square" rtlCol="0">
              <a:spAutoFit/>
            </a:bodyPr>
            <a:lstStyle/>
            <a:p>
              <a:pPr algn="ctr"/>
              <a:r>
                <a:rPr lang="en-US" sz="800"/>
                <a:t>[Competitor 5 - logo]</a:t>
              </a:r>
            </a:p>
          </p:txBody>
        </p:sp>
      </p:grpSp>
      <p:grpSp>
        <p:nvGrpSpPr>
          <p:cNvPr id="269" name="Group 268">
            <a:extLst>
              <a:ext uri="{FF2B5EF4-FFF2-40B4-BE49-F238E27FC236}">
                <a16:creationId xmlns:a16="http://schemas.microsoft.com/office/drawing/2014/main" id="{57524415-311D-4BF5-BD5A-AE9328190FD1}"/>
              </a:ext>
            </a:extLst>
          </p:cNvPr>
          <p:cNvGrpSpPr/>
          <p:nvPr/>
        </p:nvGrpSpPr>
        <p:grpSpPr>
          <a:xfrm>
            <a:off x="6358060" y="1653326"/>
            <a:ext cx="1192732" cy="850007"/>
            <a:chOff x="1517025" y="2337650"/>
            <a:chExt cx="1623898" cy="1509130"/>
          </a:xfrm>
        </p:grpSpPr>
        <p:sp>
          <p:nvSpPr>
            <p:cNvPr id="270" name="Rounded Rectangle 69">
              <a:extLst>
                <a:ext uri="{FF2B5EF4-FFF2-40B4-BE49-F238E27FC236}">
                  <a16:creationId xmlns:a16="http://schemas.microsoft.com/office/drawing/2014/main" id="{E3922870-585F-4784-B13B-7AF6E06A1391}"/>
                </a:ext>
              </a:extLst>
            </p:cNvPr>
            <p:cNvSpPr/>
            <p:nvPr/>
          </p:nvSpPr>
          <p:spPr>
            <a:xfrm rot="16200000">
              <a:off x="1574409" y="2280266"/>
              <a:ext cx="1509130" cy="1623898"/>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TextBox 270">
              <a:extLst>
                <a:ext uri="{FF2B5EF4-FFF2-40B4-BE49-F238E27FC236}">
                  <a16:creationId xmlns:a16="http://schemas.microsoft.com/office/drawing/2014/main" id="{70051B8F-D225-4378-BFCC-CDD89127AF2C}"/>
                </a:ext>
              </a:extLst>
            </p:cNvPr>
            <p:cNvSpPr txBox="1"/>
            <p:nvPr/>
          </p:nvSpPr>
          <p:spPr>
            <a:xfrm>
              <a:off x="1637900" y="2810643"/>
              <a:ext cx="1396720" cy="601080"/>
            </a:xfrm>
            <a:prstGeom prst="rect">
              <a:avLst/>
            </a:prstGeom>
            <a:noFill/>
          </p:spPr>
          <p:txBody>
            <a:bodyPr wrap="square" rtlCol="0">
              <a:spAutoFit/>
            </a:bodyPr>
            <a:lstStyle/>
            <a:p>
              <a:pPr algn="ctr"/>
              <a:r>
                <a:rPr lang="en-US" sz="800"/>
                <a:t>[Competitor 2 - logo]</a:t>
              </a:r>
            </a:p>
          </p:txBody>
        </p:sp>
      </p:grpSp>
      <p:grpSp>
        <p:nvGrpSpPr>
          <p:cNvPr id="272" name="Group 271">
            <a:extLst>
              <a:ext uri="{FF2B5EF4-FFF2-40B4-BE49-F238E27FC236}">
                <a16:creationId xmlns:a16="http://schemas.microsoft.com/office/drawing/2014/main" id="{C8212BB6-A027-4F3C-9D39-3EB6DD3CAB6B}"/>
              </a:ext>
            </a:extLst>
          </p:cNvPr>
          <p:cNvGrpSpPr/>
          <p:nvPr/>
        </p:nvGrpSpPr>
        <p:grpSpPr>
          <a:xfrm>
            <a:off x="6358060" y="3256051"/>
            <a:ext cx="1192732" cy="850007"/>
            <a:chOff x="1517025" y="2337650"/>
            <a:chExt cx="1623898" cy="1509130"/>
          </a:xfrm>
        </p:grpSpPr>
        <p:sp>
          <p:nvSpPr>
            <p:cNvPr id="273" name="Rounded Rectangle 69">
              <a:extLst>
                <a:ext uri="{FF2B5EF4-FFF2-40B4-BE49-F238E27FC236}">
                  <a16:creationId xmlns:a16="http://schemas.microsoft.com/office/drawing/2014/main" id="{21337C7A-0B25-46BF-8187-346457CFDAB7}"/>
                </a:ext>
              </a:extLst>
            </p:cNvPr>
            <p:cNvSpPr/>
            <p:nvPr/>
          </p:nvSpPr>
          <p:spPr>
            <a:xfrm rot="16200000">
              <a:off x="1574409" y="2280266"/>
              <a:ext cx="1509130" cy="1623898"/>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TextBox 273">
              <a:extLst>
                <a:ext uri="{FF2B5EF4-FFF2-40B4-BE49-F238E27FC236}">
                  <a16:creationId xmlns:a16="http://schemas.microsoft.com/office/drawing/2014/main" id="{7763FFBE-6A74-46FA-8262-C0E442A6FFA1}"/>
                </a:ext>
              </a:extLst>
            </p:cNvPr>
            <p:cNvSpPr txBox="1"/>
            <p:nvPr/>
          </p:nvSpPr>
          <p:spPr>
            <a:xfrm>
              <a:off x="1637900" y="2810643"/>
              <a:ext cx="1396720" cy="601080"/>
            </a:xfrm>
            <a:prstGeom prst="rect">
              <a:avLst/>
            </a:prstGeom>
            <a:noFill/>
          </p:spPr>
          <p:txBody>
            <a:bodyPr wrap="square" rtlCol="0">
              <a:spAutoFit/>
            </a:bodyPr>
            <a:lstStyle/>
            <a:p>
              <a:pPr algn="ctr"/>
              <a:r>
                <a:rPr lang="en-US" sz="800"/>
                <a:t>[Competitor 4 - logo]</a:t>
              </a:r>
            </a:p>
          </p:txBody>
        </p:sp>
      </p:grpSp>
      <p:grpSp>
        <p:nvGrpSpPr>
          <p:cNvPr id="275" name="Group 274">
            <a:extLst>
              <a:ext uri="{FF2B5EF4-FFF2-40B4-BE49-F238E27FC236}">
                <a16:creationId xmlns:a16="http://schemas.microsoft.com/office/drawing/2014/main" id="{947BDCAF-9211-411F-AD1B-B237DD2D4C62}"/>
              </a:ext>
            </a:extLst>
          </p:cNvPr>
          <p:cNvGrpSpPr/>
          <p:nvPr/>
        </p:nvGrpSpPr>
        <p:grpSpPr>
          <a:xfrm>
            <a:off x="6358060" y="4931104"/>
            <a:ext cx="1192732" cy="850007"/>
            <a:chOff x="1517025" y="2337650"/>
            <a:chExt cx="1623898" cy="1509130"/>
          </a:xfrm>
        </p:grpSpPr>
        <p:sp>
          <p:nvSpPr>
            <p:cNvPr id="276" name="Rounded Rectangle 69">
              <a:extLst>
                <a:ext uri="{FF2B5EF4-FFF2-40B4-BE49-F238E27FC236}">
                  <a16:creationId xmlns:a16="http://schemas.microsoft.com/office/drawing/2014/main" id="{63DDDBD9-8B2F-4247-A5BA-1E5A6E5EB4CB}"/>
                </a:ext>
              </a:extLst>
            </p:cNvPr>
            <p:cNvSpPr/>
            <p:nvPr/>
          </p:nvSpPr>
          <p:spPr>
            <a:xfrm rot="16200000">
              <a:off x="1574409" y="2280266"/>
              <a:ext cx="1509130" cy="1623898"/>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7" name="TextBox 276">
              <a:extLst>
                <a:ext uri="{FF2B5EF4-FFF2-40B4-BE49-F238E27FC236}">
                  <a16:creationId xmlns:a16="http://schemas.microsoft.com/office/drawing/2014/main" id="{936E38D9-F4D8-4E1F-8F0E-B92FF9375830}"/>
                </a:ext>
              </a:extLst>
            </p:cNvPr>
            <p:cNvSpPr txBox="1"/>
            <p:nvPr/>
          </p:nvSpPr>
          <p:spPr>
            <a:xfrm>
              <a:off x="1637900" y="2810643"/>
              <a:ext cx="1396720" cy="601080"/>
            </a:xfrm>
            <a:prstGeom prst="rect">
              <a:avLst/>
            </a:prstGeom>
            <a:noFill/>
          </p:spPr>
          <p:txBody>
            <a:bodyPr wrap="square" rtlCol="0">
              <a:spAutoFit/>
            </a:bodyPr>
            <a:lstStyle/>
            <a:p>
              <a:pPr algn="ctr"/>
              <a:r>
                <a:rPr lang="en-US" sz="800"/>
                <a:t>[Competitor 6 - logo]</a:t>
              </a:r>
            </a:p>
          </p:txBody>
        </p:sp>
      </p:grpSp>
      <p:sp>
        <p:nvSpPr>
          <p:cNvPr id="19" name="TextBox 18">
            <a:extLst>
              <a:ext uri="{FF2B5EF4-FFF2-40B4-BE49-F238E27FC236}">
                <a16:creationId xmlns:a16="http://schemas.microsoft.com/office/drawing/2014/main" id="{A072D859-1D0E-4278-BAD0-91010D150B27}"/>
              </a:ext>
            </a:extLst>
          </p:cNvPr>
          <p:cNvSpPr txBox="1"/>
          <p:nvPr/>
        </p:nvSpPr>
        <p:spPr>
          <a:xfrm>
            <a:off x="1709016" y="3175471"/>
            <a:ext cx="2428627" cy="507831"/>
          </a:xfrm>
          <a:prstGeom prst="rect">
            <a:avLst/>
          </a:prstGeom>
          <a:noFill/>
        </p:spPr>
        <p:txBody>
          <a:bodyPr wrap="square">
            <a:spAutoFit/>
          </a:bodyPr>
          <a:lstStyle/>
          <a:p>
            <a:pPr algn="just"/>
            <a:r>
              <a:rPr lang="en-US" sz="900"/>
              <a:t>[a brief description of the competition. Markets on which it operates, market share, customer groups, characteristics]</a:t>
            </a:r>
          </a:p>
        </p:txBody>
      </p:sp>
      <p:sp>
        <p:nvSpPr>
          <p:cNvPr id="24" name="TextBox 23">
            <a:extLst>
              <a:ext uri="{FF2B5EF4-FFF2-40B4-BE49-F238E27FC236}">
                <a16:creationId xmlns:a16="http://schemas.microsoft.com/office/drawing/2014/main" id="{B07C5771-4F7E-4D45-84A2-5DDE27641A2E}"/>
              </a:ext>
            </a:extLst>
          </p:cNvPr>
          <p:cNvSpPr txBox="1"/>
          <p:nvPr/>
        </p:nvSpPr>
        <p:spPr>
          <a:xfrm>
            <a:off x="1758005" y="4807314"/>
            <a:ext cx="2428627" cy="507831"/>
          </a:xfrm>
          <a:prstGeom prst="rect">
            <a:avLst/>
          </a:prstGeom>
          <a:noFill/>
        </p:spPr>
        <p:txBody>
          <a:bodyPr wrap="square">
            <a:spAutoFit/>
          </a:bodyPr>
          <a:lstStyle/>
          <a:p>
            <a:pPr algn="just"/>
            <a:r>
              <a:rPr lang="en-US" sz="900"/>
              <a:t>[a brief description of the competition. Markets on which it operates, market share, customer groups, characteristics]</a:t>
            </a:r>
          </a:p>
        </p:txBody>
      </p:sp>
      <p:sp>
        <p:nvSpPr>
          <p:cNvPr id="30" name="TextBox 29">
            <a:extLst>
              <a:ext uri="{FF2B5EF4-FFF2-40B4-BE49-F238E27FC236}">
                <a16:creationId xmlns:a16="http://schemas.microsoft.com/office/drawing/2014/main" id="{FF00228A-2F52-4074-86E3-ED7AEAD89CD7}"/>
              </a:ext>
            </a:extLst>
          </p:cNvPr>
          <p:cNvSpPr txBox="1"/>
          <p:nvPr/>
        </p:nvSpPr>
        <p:spPr>
          <a:xfrm>
            <a:off x="7561660" y="4915173"/>
            <a:ext cx="2428627" cy="507831"/>
          </a:xfrm>
          <a:prstGeom prst="rect">
            <a:avLst/>
          </a:prstGeom>
          <a:noFill/>
        </p:spPr>
        <p:txBody>
          <a:bodyPr wrap="square">
            <a:spAutoFit/>
          </a:bodyPr>
          <a:lstStyle/>
          <a:p>
            <a:pPr algn="just"/>
            <a:r>
              <a:rPr lang="en-US" sz="900"/>
              <a:t>[a brief description of the competition. Markets on which it operates, market share, customer groups, characteristics]</a:t>
            </a:r>
          </a:p>
        </p:txBody>
      </p:sp>
      <p:sp>
        <p:nvSpPr>
          <p:cNvPr id="32" name="TextBox 31">
            <a:extLst>
              <a:ext uri="{FF2B5EF4-FFF2-40B4-BE49-F238E27FC236}">
                <a16:creationId xmlns:a16="http://schemas.microsoft.com/office/drawing/2014/main" id="{32E329FD-577C-4DE2-848B-50C729F8D195}"/>
              </a:ext>
            </a:extLst>
          </p:cNvPr>
          <p:cNvSpPr txBox="1"/>
          <p:nvPr/>
        </p:nvSpPr>
        <p:spPr>
          <a:xfrm>
            <a:off x="7558337" y="3232023"/>
            <a:ext cx="2428627" cy="507831"/>
          </a:xfrm>
          <a:prstGeom prst="rect">
            <a:avLst/>
          </a:prstGeom>
          <a:noFill/>
        </p:spPr>
        <p:txBody>
          <a:bodyPr wrap="square">
            <a:spAutoFit/>
          </a:bodyPr>
          <a:lstStyle/>
          <a:p>
            <a:pPr algn="just"/>
            <a:r>
              <a:rPr lang="en-US" sz="900"/>
              <a:t>[a brief description of the competition. Markets on which it operates, market share, customer groups, characteristics]</a:t>
            </a:r>
          </a:p>
        </p:txBody>
      </p:sp>
      <p:sp>
        <p:nvSpPr>
          <p:cNvPr id="34" name="TextBox 33">
            <a:extLst>
              <a:ext uri="{FF2B5EF4-FFF2-40B4-BE49-F238E27FC236}">
                <a16:creationId xmlns:a16="http://schemas.microsoft.com/office/drawing/2014/main" id="{313A3212-24A5-4DF2-A03A-906B2DB8A926}"/>
              </a:ext>
            </a:extLst>
          </p:cNvPr>
          <p:cNvSpPr txBox="1"/>
          <p:nvPr/>
        </p:nvSpPr>
        <p:spPr>
          <a:xfrm>
            <a:off x="7536510" y="1607777"/>
            <a:ext cx="2428627" cy="507831"/>
          </a:xfrm>
          <a:prstGeom prst="rect">
            <a:avLst/>
          </a:prstGeom>
          <a:noFill/>
        </p:spPr>
        <p:txBody>
          <a:bodyPr wrap="square">
            <a:spAutoFit/>
          </a:bodyPr>
          <a:lstStyle/>
          <a:p>
            <a:pPr algn="just"/>
            <a:r>
              <a:rPr lang="en-US" sz="900"/>
              <a:t>[a brief description of the competition. Markets on which it operates, market share, customer groups, characteristics]</a:t>
            </a:r>
          </a:p>
        </p:txBody>
      </p:sp>
      <p:sp>
        <p:nvSpPr>
          <p:cNvPr id="49" name="TextBox 48">
            <a:extLst>
              <a:ext uri="{FF2B5EF4-FFF2-40B4-BE49-F238E27FC236}">
                <a16:creationId xmlns:a16="http://schemas.microsoft.com/office/drawing/2014/main" id="{5D4C63A1-5CBE-4DA5-9DBB-CF2CA5BF56C9}"/>
              </a:ext>
            </a:extLst>
          </p:cNvPr>
          <p:cNvSpPr txBox="1"/>
          <p:nvPr/>
        </p:nvSpPr>
        <p:spPr>
          <a:xfrm>
            <a:off x="462774" y="6094279"/>
            <a:ext cx="3882444" cy="200055"/>
          </a:xfrm>
          <a:prstGeom prst="rect">
            <a:avLst/>
          </a:prstGeom>
          <a:noFill/>
        </p:spPr>
        <p:txBody>
          <a:bodyPr wrap="square" rtlCol="0">
            <a:spAutoFit/>
          </a:bodyPr>
          <a:lstStyle/>
          <a:p>
            <a:r>
              <a:rPr lang="en-US" sz="700">
                <a:solidFill>
                  <a:srgbClr val="949494"/>
                </a:solidFill>
                <a:latin typeface="Calibri Light" panose="020F0302020204030204" pitchFamily="34" charset="0"/>
                <a:cs typeface="Calibri Light" panose="020F0302020204030204" pitchFamily="34" charset="0"/>
              </a:rPr>
              <a:t>Source: [xxx]</a:t>
            </a:r>
          </a:p>
        </p:txBody>
      </p:sp>
      <p:sp>
        <p:nvSpPr>
          <p:cNvPr id="2" name="Text Placeholder 8">
            <a:extLst>
              <a:ext uri="{FF2B5EF4-FFF2-40B4-BE49-F238E27FC236}">
                <a16:creationId xmlns:a16="http://schemas.microsoft.com/office/drawing/2014/main" id="{B9D703E1-E9ED-44EB-9C49-1A05FFCB8AC2}"/>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MARKET COMPETITION</a:t>
            </a:r>
          </a:p>
        </p:txBody>
      </p:sp>
    </p:spTree>
    <p:extLst>
      <p:ext uri="{BB962C8B-B14F-4D97-AF65-F5344CB8AC3E}">
        <p14:creationId xmlns:p14="http://schemas.microsoft.com/office/powerpoint/2010/main" val="425671281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a:extLst>
              <a:ext uri="{FF2B5EF4-FFF2-40B4-BE49-F238E27FC236}">
                <a16:creationId xmlns:a16="http://schemas.microsoft.com/office/drawing/2014/main" id="{FB2FFDEB-4907-4B60-A6CA-3F7200D95AA8}"/>
              </a:ext>
            </a:extLst>
          </p:cNvPr>
          <p:cNvSpPr txBox="1"/>
          <p:nvPr/>
        </p:nvSpPr>
        <p:spPr>
          <a:xfrm>
            <a:off x="534760" y="618865"/>
            <a:ext cx="1128669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cs typeface="Calibri Light" panose="020F0302020204030204" pitchFamily="34" charset="0"/>
              </a:rPr>
              <a:t>The main competitors of the Company are both local producers and large, organized concerns </a:t>
            </a:r>
          </a:p>
        </p:txBody>
      </p:sp>
      <p:sp>
        <p:nvSpPr>
          <p:cNvPr id="98" name="TextBox 78">
            <a:extLst>
              <a:ext uri="{FF2B5EF4-FFF2-40B4-BE49-F238E27FC236}">
                <a16:creationId xmlns:a16="http://schemas.microsoft.com/office/drawing/2014/main" id="{DB514410-AF1A-4C93-A3B7-A56D13711A1C}"/>
              </a:ext>
            </a:extLst>
          </p:cNvPr>
          <p:cNvSpPr txBox="1"/>
          <p:nvPr/>
        </p:nvSpPr>
        <p:spPr>
          <a:xfrm>
            <a:off x="528815" y="1057041"/>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bg1">
                  <a:lumMod val="65000"/>
                </a:schemeClr>
              </a:solidFill>
              <a:latin typeface="Arial" panose="020B0604020202020204" pitchFamily="34" charset="0"/>
              <a:cs typeface="Arial" panose="020B0604020202020204" pitchFamily="34" charset="0"/>
            </a:endParaRPr>
          </a:p>
        </p:txBody>
      </p:sp>
      <p:sp>
        <p:nvSpPr>
          <p:cNvPr id="39" name="TextBox 78">
            <a:extLst>
              <a:ext uri="{FF2B5EF4-FFF2-40B4-BE49-F238E27FC236}">
                <a16:creationId xmlns:a16="http://schemas.microsoft.com/office/drawing/2014/main" id="{DB514410-AF1A-4C93-A3B7-A56D13711A1C}"/>
              </a:ext>
            </a:extLst>
          </p:cNvPr>
          <p:cNvSpPr txBox="1"/>
          <p:nvPr/>
        </p:nvSpPr>
        <p:spPr>
          <a:xfrm>
            <a:off x="-1414285" y="-66824"/>
            <a:ext cx="5656085" cy="261109"/>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bg1">
                  <a:lumMod val="65000"/>
                </a:schemeClr>
              </a:solidFill>
              <a:latin typeface="Arial" panose="020B0604020202020204" pitchFamily="34" charset="0"/>
              <a:cs typeface="Arial" panose="020B0604020202020204" pitchFamily="34" charset="0"/>
            </a:endParaRPr>
          </a:p>
        </p:txBody>
      </p:sp>
      <p:cxnSp>
        <p:nvCxnSpPr>
          <p:cNvPr id="42" name="Straight Connector 41">
            <a:extLst>
              <a:ext uri="{FF2B5EF4-FFF2-40B4-BE49-F238E27FC236}">
                <a16:creationId xmlns:a16="http://schemas.microsoft.com/office/drawing/2014/main" id="{840C632B-04AD-486B-AC0B-97DD0E115DA6}"/>
              </a:ext>
            </a:extLst>
          </p:cNvPr>
          <p:cNvCxnSpPr>
            <a:cxnSpLocks/>
          </p:cNvCxnSpPr>
          <p:nvPr/>
        </p:nvCxnSpPr>
        <p:spPr>
          <a:xfrm>
            <a:off x="512064" y="1481205"/>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44"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The main competitors [of the Company]</a:t>
            </a:r>
          </a:p>
        </p:txBody>
      </p:sp>
      <p:grpSp>
        <p:nvGrpSpPr>
          <p:cNvPr id="2" name="Group 1">
            <a:extLst>
              <a:ext uri="{FF2B5EF4-FFF2-40B4-BE49-F238E27FC236}">
                <a16:creationId xmlns:a16="http://schemas.microsoft.com/office/drawing/2014/main" id="{0C8AFF47-F066-42FA-9666-9D901929298E}"/>
              </a:ext>
            </a:extLst>
          </p:cNvPr>
          <p:cNvGrpSpPr/>
          <p:nvPr/>
        </p:nvGrpSpPr>
        <p:grpSpPr>
          <a:xfrm>
            <a:off x="595396" y="1739514"/>
            <a:ext cx="10886929" cy="1936384"/>
            <a:chOff x="595396" y="1739514"/>
            <a:chExt cx="10886929" cy="1936384"/>
          </a:xfrm>
        </p:grpSpPr>
        <p:grpSp>
          <p:nvGrpSpPr>
            <p:cNvPr id="134" name="Group 133">
              <a:extLst>
                <a:ext uri="{FF2B5EF4-FFF2-40B4-BE49-F238E27FC236}">
                  <a16:creationId xmlns:a16="http://schemas.microsoft.com/office/drawing/2014/main" id="{38DD56AC-253E-4CD3-8DEE-0E95242A71D4}"/>
                </a:ext>
              </a:extLst>
            </p:cNvPr>
            <p:cNvGrpSpPr/>
            <p:nvPr/>
          </p:nvGrpSpPr>
          <p:grpSpPr>
            <a:xfrm>
              <a:off x="595396" y="1739514"/>
              <a:ext cx="1746628" cy="1936384"/>
              <a:chOff x="1425436" y="1910398"/>
              <a:chExt cx="1746628" cy="1936384"/>
            </a:xfrm>
          </p:grpSpPr>
          <p:sp>
            <p:nvSpPr>
              <p:cNvPr id="135" name="Rounded Rectangle 69">
                <a:extLst>
                  <a:ext uri="{FF2B5EF4-FFF2-40B4-BE49-F238E27FC236}">
                    <a16:creationId xmlns:a16="http://schemas.microsoft.com/office/drawing/2014/main" id="{B12CB4C8-41BF-40F9-878D-CA76F96B5C8A}"/>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36" name="Rectangle 135">
                <a:extLst>
                  <a:ext uri="{FF2B5EF4-FFF2-40B4-BE49-F238E27FC236}">
                    <a16:creationId xmlns:a16="http://schemas.microsoft.com/office/drawing/2014/main" id="{522C940D-E720-4793-9567-306654C322F1}"/>
                  </a:ext>
                </a:extLst>
              </p:cNvPr>
              <p:cNvSpPr/>
              <p:nvPr/>
            </p:nvSpPr>
            <p:spPr>
              <a:xfrm>
                <a:off x="1505369" y="2723026"/>
                <a:ext cx="1666695" cy="253916"/>
              </a:xfrm>
              <a:prstGeom prst="rect">
                <a:avLst/>
              </a:prstGeom>
            </p:spPr>
            <p:txBody>
              <a:bodyPr wrap="square">
                <a:spAutoFit/>
              </a:bodyPr>
              <a:lstStyle/>
              <a:p>
                <a:pPr algn="ctr"/>
                <a:r>
                  <a:rPr lang="pl-PL" sz="1050" b="1" dirty="0"/>
                  <a:t>[</a:t>
                </a:r>
                <a:r>
                  <a:rPr lang="pl-PL" sz="1050" b="1" dirty="0" err="1"/>
                  <a:t>Competitor</a:t>
                </a:r>
                <a:r>
                  <a:rPr lang="pl-PL" sz="1050" b="1" dirty="0"/>
                  <a:t>]</a:t>
                </a:r>
              </a:p>
            </p:txBody>
          </p:sp>
          <p:sp>
            <p:nvSpPr>
              <p:cNvPr id="137" name="TextBox 136">
                <a:extLst>
                  <a:ext uri="{FF2B5EF4-FFF2-40B4-BE49-F238E27FC236}">
                    <a16:creationId xmlns:a16="http://schemas.microsoft.com/office/drawing/2014/main" id="{80A30D2D-40A0-4536-8CE1-6110828101F0}"/>
                  </a:ext>
                </a:extLst>
              </p:cNvPr>
              <p:cNvSpPr txBox="1"/>
              <p:nvPr/>
            </p:nvSpPr>
            <p:spPr>
              <a:xfrm>
                <a:off x="1560210" y="3131612"/>
                <a:ext cx="1483750" cy="369332"/>
              </a:xfrm>
              <a:prstGeom prst="rect">
                <a:avLst/>
              </a:prstGeom>
              <a:noFill/>
            </p:spPr>
            <p:txBody>
              <a:bodyPr wrap="square" rtlCol="0">
                <a:spAutoFit/>
              </a:bodyPr>
              <a:lstStyle/>
              <a:p>
                <a:pPr algn="ctr"/>
                <a:r>
                  <a:rPr lang="pl-PL" sz="900" dirty="0"/>
                  <a:t>[</a:t>
                </a:r>
                <a:r>
                  <a:rPr lang="pl-PL" sz="900" dirty="0" err="1"/>
                  <a:t>Description</a:t>
                </a:r>
                <a:r>
                  <a:rPr lang="pl-PL" sz="900" dirty="0"/>
                  <a:t> of </a:t>
                </a:r>
                <a:r>
                  <a:rPr lang="pl-PL" sz="900" dirty="0" err="1"/>
                  <a:t>operating</a:t>
                </a:r>
                <a:r>
                  <a:rPr lang="pl-PL" sz="900" dirty="0"/>
                  <a:t> </a:t>
                </a:r>
                <a:r>
                  <a:rPr lang="pl-PL" sz="900" dirty="0" err="1"/>
                  <a:t>activities</a:t>
                </a:r>
                <a:r>
                  <a:rPr lang="pl-PL" sz="900" dirty="0"/>
                  <a:t>]</a:t>
                </a:r>
              </a:p>
            </p:txBody>
          </p:sp>
          <p:sp>
            <p:nvSpPr>
              <p:cNvPr id="138" name="TextBox 137">
                <a:extLst>
                  <a:ext uri="{FF2B5EF4-FFF2-40B4-BE49-F238E27FC236}">
                    <a16:creationId xmlns:a16="http://schemas.microsoft.com/office/drawing/2014/main" id="{D07D34F7-C93E-4001-BF77-D319601BB072}"/>
                  </a:ext>
                </a:extLst>
              </p:cNvPr>
              <p:cNvSpPr txBox="1"/>
              <p:nvPr/>
            </p:nvSpPr>
            <p:spPr>
              <a:xfrm>
                <a:off x="1876425" y="2165213"/>
                <a:ext cx="942975" cy="400110"/>
              </a:xfrm>
              <a:prstGeom prst="rect">
                <a:avLst/>
              </a:prstGeom>
              <a:noFill/>
            </p:spPr>
            <p:txBody>
              <a:bodyPr wrap="square" rtlCol="0">
                <a:spAutoFit/>
              </a:bodyPr>
              <a:lstStyle/>
              <a:p>
                <a:pPr algn="ctr"/>
                <a:r>
                  <a:rPr lang="pl-PL" sz="1000" dirty="0" err="1"/>
                  <a:t>Competitor's</a:t>
                </a:r>
                <a:r>
                  <a:rPr lang="pl-PL" sz="1000" dirty="0"/>
                  <a:t> logo</a:t>
                </a:r>
              </a:p>
            </p:txBody>
          </p:sp>
        </p:grpSp>
        <p:grpSp>
          <p:nvGrpSpPr>
            <p:cNvPr id="56" name="Group 55">
              <a:extLst>
                <a:ext uri="{FF2B5EF4-FFF2-40B4-BE49-F238E27FC236}">
                  <a16:creationId xmlns:a16="http://schemas.microsoft.com/office/drawing/2014/main" id="{243FC1B7-24CE-423F-A559-78D3906425C7}"/>
                </a:ext>
              </a:extLst>
            </p:cNvPr>
            <p:cNvGrpSpPr/>
            <p:nvPr/>
          </p:nvGrpSpPr>
          <p:grpSpPr>
            <a:xfrm>
              <a:off x="2423456" y="1739514"/>
              <a:ext cx="1746628" cy="1936384"/>
              <a:chOff x="1425436" y="1910398"/>
              <a:chExt cx="1746628" cy="1936384"/>
            </a:xfrm>
          </p:grpSpPr>
          <p:sp>
            <p:nvSpPr>
              <p:cNvPr id="57" name="Rounded Rectangle 69">
                <a:extLst>
                  <a:ext uri="{FF2B5EF4-FFF2-40B4-BE49-F238E27FC236}">
                    <a16:creationId xmlns:a16="http://schemas.microsoft.com/office/drawing/2014/main" id="{F6759DF4-4F1A-46DE-A075-D02198F525FB}"/>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9" name="Rectangle 58">
                <a:extLst>
                  <a:ext uri="{FF2B5EF4-FFF2-40B4-BE49-F238E27FC236}">
                    <a16:creationId xmlns:a16="http://schemas.microsoft.com/office/drawing/2014/main" id="{FFB901E5-EDB6-401B-BC51-1645B4629398}"/>
                  </a:ext>
                </a:extLst>
              </p:cNvPr>
              <p:cNvSpPr/>
              <p:nvPr/>
            </p:nvSpPr>
            <p:spPr>
              <a:xfrm>
                <a:off x="1505369" y="2723026"/>
                <a:ext cx="1666695" cy="253916"/>
              </a:xfrm>
              <a:prstGeom prst="rect">
                <a:avLst/>
              </a:prstGeom>
            </p:spPr>
            <p:txBody>
              <a:bodyPr wrap="square">
                <a:spAutoFit/>
              </a:bodyPr>
              <a:lstStyle/>
              <a:p>
                <a:pPr algn="ctr"/>
                <a:r>
                  <a:rPr lang="pl-PL" sz="1050" b="1" dirty="0"/>
                  <a:t>[</a:t>
                </a:r>
                <a:r>
                  <a:rPr lang="pl-PL" sz="1050" b="1" dirty="0" err="1"/>
                  <a:t>Competitor</a:t>
                </a:r>
                <a:r>
                  <a:rPr lang="pl-PL" sz="1050" b="1" dirty="0"/>
                  <a:t>]</a:t>
                </a:r>
              </a:p>
            </p:txBody>
          </p:sp>
          <p:sp>
            <p:nvSpPr>
              <p:cNvPr id="61" name="TextBox 60">
                <a:extLst>
                  <a:ext uri="{FF2B5EF4-FFF2-40B4-BE49-F238E27FC236}">
                    <a16:creationId xmlns:a16="http://schemas.microsoft.com/office/drawing/2014/main" id="{20C0A774-7F35-4356-B37B-58FF76B7A435}"/>
                  </a:ext>
                </a:extLst>
              </p:cNvPr>
              <p:cNvSpPr txBox="1"/>
              <p:nvPr/>
            </p:nvSpPr>
            <p:spPr>
              <a:xfrm>
                <a:off x="1560210" y="3131612"/>
                <a:ext cx="1483750" cy="369332"/>
              </a:xfrm>
              <a:prstGeom prst="rect">
                <a:avLst/>
              </a:prstGeom>
              <a:noFill/>
            </p:spPr>
            <p:txBody>
              <a:bodyPr wrap="square" rtlCol="0">
                <a:spAutoFit/>
              </a:bodyPr>
              <a:lstStyle/>
              <a:p>
                <a:pPr algn="ctr"/>
                <a:r>
                  <a:rPr lang="pl-PL" sz="900" dirty="0"/>
                  <a:t>[</a:t>
                </a:r>
                <a:r>
                  <a:rPr lang="pl-PL" sz="900" dirty="0" err="1"/>
                  <a:t>Description</a:t>
                </a:r>
                <a:r>
                  <a:rPr lang="pl-PL" sz="900" dirty="0"/>
                  <a:t> of </a:t>
                </a:r>
                <a:r>
                  <a:rPr lang="pl-PL" sz="900" dirty="0" err="1"/>
                  <a:t>operating</a:t>
                </a:r>
                <a:r>
                  <a:rPr lang="pl-PL" sz="900" dirty="0"/>
                  <a:t> </a:t>
                </a:r>
                <a:r>
                  <a:rPr lang="pl-PL" sz="900" dirty="0" err="1"/>
                  <a:t>activities</a:t>
                </a:r>
                <a:r>
                  <a:rPr lang="pl-PL" sz="900" dirty="0"/>
                  <a:t>]</a:t>
                </a:r>
              </a:p>
            </p:txBody>
          </p:sp>
          <p:sp>
            <p:nvSpPr>
              <p:cNvPr id="63" name="TextBox 62">
                <a:extLst>
                  <a:ext uri="{FF2B5EF4-FFF2-40B4-BE49-F238E27FC236}">
                    <a16:creationId xmlns:a16="http://schemas.microsoft.com/office/drawing/2014/main" id="{D6BF7CD5-8998-476D-A143-46C6ADC80F68}"/>
                  </a:ext>
                </a:extLst>
              </p:cNvPr>
              <p:cNvSpPr txBox="1"/>
              <p:nvPr/>
            </p:nvSpPr>
            <p:spPr>
              <a:xfrm>
                <a:off x="1876425" y="2165213"/>
                <a:ext cx="942975" cy="400110"/>
              </a:xfrm>
              <a:prstGeom prst="rect">
                <a:avLst/>
              </a:prstGeom>
              <a:noFill/>
            </p:spPr>
            <p:txBody>
              <a:bodyPr wrap="square" rtlCol="0">
                <a:spAutoFit/>
              </a:bodyPr>
              <a:lstStyle/>
              <a:p>
                <a:pPr algn="ctr"/>
                <a:r>
                  <a:rPr lang="pl-PL" sz="1000" dirty="0" err="1"/>
                  <a:t>Competitor's</a:t>
                </a:r>
                <a:r>
                  <a:rPr lang="pl-PL" sz="1000" dirty="0"/>
                  <a:t> logo</a:t>
                </a:r>
              </a:p>
            </p:txBody>
          </p:sp>
        </p:grpSp>
        <p:grpSp>
          <p:nvGrpSpPr>
            <p:cNvPr id="64" name="Group 63">
              <a:extLst>
                <a:ext uri="{FF2B5EF4-FFF2-40B4-BE49-F238E27FC236}">
                  <a16:creationId xmlns:a16="http://schemas.microsoft.com/office/drawing/2014/main" id="{C51B3D50-D275-4862-BD5A-5D426336F23A}"/>
                </a:ext>
              </a:extLst>
            </p:cNvPr>
            <p:cNvGrpSpPr/>
            <p:nvPr/>
          </p:nvGrpSpPr>
          <p:grpSpPr>
            <a:xfrm>
              <a:off x="4251516" y="1739514"/>
              <a:ext cx="1746628" cy="1936384"/>
              <a:chOff x="1425436" y="1910398"/>
              <a:chExt cx="1746628" cy="1936384"/>
            </a:xfrm>
          </p:grpSpPr>
          <p:sp>
            <p:nvSpPr>
              <p:cNvPr id="65" name="Rounded Rectangle 69">
                <a:extLst>
                  <a:ext uri="{FF2B5EF4-FFF2-40B4-BE49-F238E27FC236}">
                    <a16:creationId xmlns:a16="http://schemas.microsoft.com/office/drawing/2014/main" id="{F44C3D73-9DA0-4F3F-A994-DF9C4BFF6F40}"/>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6" name="Rectangle 65">
                <a:extLst>
                  <a:ext uri="{FF2B5EF4-FFF2-40B4-BE49-F238E27FC236}">
                    <a16:creationId xmlns:a16="http://schemas.microsoft.com/office/drawing/2014/main" id="{D36AAC56-B2A1-4C68-860B-8139BFD0A5C8}"/>
                  </a:ext>
                </a:extLst>
              </p:cNvPr>
              <p:cNvSpPr/>
              <p:nvPr/>
            </p:nvSpPr>
            <p:spPr>
              <a:xfrm>
                <a:off x="1505369" y="2723026"/>
                <a:ext cx="1666695" cy="253916"/>
              </a:xfrm>
              <a:prstGeom prst="rect">
                <a:avLst/>
              </a:prstGeom>
            </p:spPr>
            <p:txBody>
              <a:bodyPr wrap="square">
                <a:spAutoFit/>
              </a:bodyPr>
              <a:lstStyle/>
              <a:p>
                <a:pPr algn="ctr"/>
                <a:r>
                  <a:rPr lang="pl-PL" sz="1050" b="1" dirty="0"/>
                  <a:t>[</a:t>
                </a:r>
                <a:r>
                  <a:rPr lang="pl-PL" sz="1050" b="1" dirty="0" err="1"/>
                  <a:t>Competitor</a:t>
                </a:r>
                <a:r>
                  <a:rPr lang="pl-PL" sz="1050" b="1" dirty="0"/>
                  <a:t>]</a:t>
                </a:r>
              </a:p>
            </p:txBody>
          </p:sp>
          <p:sp>
            <p:nvSpPr>
              <p:cNvPr id="67" name="TextBox 66">
                <a:extLst>
                  <a:ext uri="{FF2B5EF4-FFF2-40B4-BE49-F238E27FC236}">
                    <a16:creationId xmlns:a16="http://schemas.microsoft.com/office/drawing/2014/main" id="{A1DBE4D9-AAF4-41DE-8367-7EC44F123DBB}"/>
                  </a:ext>
                </a:extLst>
              </p:cNvPr>
              <p:cNvSpPr txBox="1"/>
              <p:nvPr/>
            </p:nvSpPr>
            <p:spPr>
              <a:xfrm>
                <a:off x="1560210" y="3131612"/>
                <a:ext cx="1483750" cy="369332"/>
              </a:xfrm>
              <a:prstGeom prst="rect">
                <a:avLst/>
              </a:prstGeom>
              <a:noFill/>
            </p:spPr>
            <p:txBody>
              <a:bodyPr wrap="square" rtlCol="0">
                <a:spAutoFit/>
              </a:bodyPr>
              <a:lstStyle/>
              <a:p>
                <a:pPr algn="ctr"/>
                <a:r>
                  <a:rPr lang="pl-PL" sz="900" dirty="0"/>
                  <a:t>[</a:t>
                </a:r>
                <a:r>
                  <a:rPr lang="pl-PL" sz="900" dirty="0" err="1"/>
                  <a:t>Description</a:t>
                </a:r>
                <a:r>
                  <a:rPr lang="pl-PL" sz="900" dirty="0"/>
                  <a:t> of </a:t>
                </a:r>
                <a:r>
                  <a:rPr lang="pl-PL" sz="900" dirty="0" err="1"/>
                  <a:t>operating</a:t>
                </a:r>
                <a:r>
                  <a:rPr lang="pl-PL" sz="900" dirty="0"/>
                  <a:t> </a:t>
                </a:r>
                <a:r>
                  <a:rPr lang="pl-PL" sz="900" dirty="0" err="1"/>
                  <a:t>activities</a:t>
                </a:r>
                <a:r>
                  <a:rPr lang="pl-PL" sz="900" dirty="0"/>
                  <a:t>]</a:t>
                </a:r>
              </a:p>
            </p:txBody>
          </p:sp>
          <p:sp>
            <p:nvSpPr>
              <p:cNvPr id="69" name="TextBox 68">
                <a:extLst>
                  <a:ext uri="{FF2B5EF4-FFF2-40B4-BE49-F238E27FC236}">
                    <a16:creationId xmlns:a16="http://schemas.microsoft.com/office/drawing/2014/main" id="{04AD0818-FE20-492D-AA14-6C1444BF7DDA}"/>
                  </a:ext>
                </a:extLst>
              </p:cNvPr>
              <p:cNvSpPr txBox="1"/>
              <p:nvPr/>
            </p:nvSpPr>
            <p:spPr>
              <a:xfrm>
                <a:off x="1876425" y="2165213"/>
                <a:ext cx="942975" cy="400110"/>
              </a:xfrm>
              <a:prstGeom prst="rect">
                <a:avLst/>
              </a:prstGeom>
              <a:noFill/>
            </p:spPr>
            <p:txBody>
              <a:bodyPr wrap="square" rtlCol="0">
                <a:spAutoFit/>
              </a:bodyPr>
              <a:lstStyle/>
              <a:p>
                <a:pPr algn="ctr"/>
                <a:r>
                  <a:rPr lang="pl-PL" sz="1000" dirty="0" err="1"/>
                  <a:t>Competitor's</a:t>
                </a:r>
                <a:r>
                  <a:rPr lang="pl-PL" sz="1000" dirty="0"/>
                  <a:t> logo</a:t>
                </a:r>
              </a:p>
            </p:txBody>
          </p:sp>
        </p:grpSp>
        <p:grpSp>
          <p:nvGrpSpPr>
            <p:cNvPr id="70" name="Group 69">
              <a:extLst>
                <a:ext uri="{FF2B5EF4-FFF2-40B4-BE49-F238E27FC236}">
                  <a16:creationId xmlns:a16="http://schemas.microsoft.com/office/drawing/2014/main" id="{DEA56FBE-57FA-4371-9C4D-64EBCEDD26F3}"/>
                </a:ext>
              </a:extLst>
            </p:cNvPr>
            <p:cNvGrpSpPr/>
            <p:nvPr/>
          </p:nvGrpSpPr>
          <p:grpSpPr>
            <a:xfrm>
              <a:off x="6079576" y="1739514"/>
              <a:ext cx="1746628" cy="1936384"/>
              <a:chOff x="1425436" y="1910398"/>
              <a:chExt cx="1746628" cy="1936384"/>
            </a:xfrm>
          </p:grpSpPr>
          <p:sp>
            <p:nvSpPr>
              <p:cNvPr id="71" name="Rounded Rectangle 69">
                <a:extLst>
                  <a:ext uri="{FF2B5EF4-FFF2-40B4-BE49-F238E27FC236}">
                    <a16:creationId xmlns:a16="http://schemas.microsoft.com/office/drawing/2014/main" id="{6EE4DDB1-2A15-4CAA-9802-4AB86BC964A5}"/>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2" name="Rectangle 71">
                <a:extLst>
                  <a:ext uri="{FF2B5EF4-FFF2-40B4-BE49-F238E27FC236}">
                    <a16:creationId xmlns:a16="http://schemas.microsoft.com/office/drawing/2014/main" id="{F169DCE5-80E6-48F1-9E98-7D847D1B9590}"/>
                  </a:ext>
                </a:extLst>
              </p:cNvPr>
              <p:cNvSpPr/>
              <p:nvPr/>
            </p:nvSpPr>
            <p:spPr>
              <a:xfrm>
                <a:off x="1505369" y="2723026"/>
                <a:ext cx="1666695" cy="253916"/>
              </a:xfrm>
              <a:prstGeom prst="rect">
                <a:avLst/>
              </a:prstGeom>
            </p:spPr>
            <p:txBody>
              <a:bodyPr wrap="square">
                <a:spAutoFit/>
              </a:bodyPr>
              <a:lstStyle/>
              <a:p>
                <a:pPr algn="ctr"/>
                <a:r>
                  <a:rPr lang="pl-PL" sz="1050" b="1" dirty="0"/>
                  <a:t>[</a:t>
                </a:r>
                <a:r>
                  <a:rPr lang="pl-PL" sz="1050" b="1" dirty="0" err="1"/>
                  <a:t>Competitor</a:t>
                </a:r>
                <a:r>
                  <a:rPr lang="pl-PL" sz="1050" b="1" dirty="0"/>
                  <a:t>]</a:t>
                </a:r>
              </a:p>
            </p:txBody>
          </p:sp>
          <p:sp>
            <p:nvSpPr>
              <p:cNvPr id="73" name="TextBox 72">
                <a:extLst>
                  <a:ext uri="{FF2B5EF4-FFF2-40B4-BE49-F238E27FC236}">
                    <a16:creationId xmlns:a16="http://schemas.microsoft.com/office/drawing/2014/main" id="{71E11CFB-0565-4DC1-8FBA-1409D060FEDD}"/>
                  </a:ext>
                </a:extLst>
              </p:cNvPr>
              <p:cNvSpPr txBox="1"/>
              <p:nvPr/>
            </p:nvSpPr>
            <p:spPr>
              <a:xfrm>
                <a:off x="1560210" y="3131612"/>
                <a:ext cx="1483750" cy="369332"/>
              </a:xfrm>
              <a:prstGeom prst="rect">
                <a:avLst/>
              </a:prstGeom>
              <a:noFill/>
            </p:spPr>
            <p:txBody>
              <a:bodyPr wrap="square" rtlCol="0">
                <a:spAutoFit/>
              </a:bodyPr>
              <a:lstStyle/>
              <a:p>
                <a:pPr algn="ctr"/>
                <a:r>
                  <a:rPr lang="pl-PL" sz="900" dirty="0"/>
                  <a:t>[</a:t>
                </a:r>
                <a:r>
                  <a:rPr lang="pl-PL" sz="900" dirty="0" err="1"/>
                  <a:t>Description</a:t>
                </a:r>
                <a:r>
                  <a:rPr lang="pl-PL" sz="900" dirty="0"/>
                  <a:t> of </a:t>
                </a:r>
                <a:r>
                  <a:rPr lang="pl-PL" sz="900" dirty="0" err="1"/>
                  <a:t>operating</a:t>
                </a:r>
                <a:r>
                  <a:rPr lang="pl-PL" sz="900" dirty="0"/>
                  <a:t> </a:t>
                </a:r>
                <a:r>
                  <a:rPr lang="pl-PL" sz="900" dirty="0" err="1"/>
                  <a:t>activities</a:t>
                </a:r>
                <a:r>
                  <a:rPr lang="pl-PL" sz="900" dirty="0"/>
                  <a:t>]</a:t>
                </a:r>
              </a:p>
            </p:txBody>
          </p:sp>
          <p:sp>
            <p:nvSpPr>
              <p:cNvPr id="74" name="TextBox 73">
                <a:extLst>
                  <a:ext uri="{FF2B5EF4-FFF2-40B4-BE49-F238E27FC236}">
                    <a16:creationId xmlns:a16="http://schemas.microsoft.com/office/drawing/2014/main" id="{2E29DD75-B087-4979-8C7A-E4F3FEDB31EB}"/>
                  </a:ext>
                </a:extLst>
              </p:cNvPr>
              <p:cNvSpPr txBox="1"/>
              <p:nvPr/>
            </p:nvSpPr>
            <p:spPr>
              <a:xfrm>
                <a:off x="1876425" y="2165213"/>
                <a:ext cx="942975" cy="400110"/>
              </a:xfrm>
              <a:prstGeom prst="rect">
                <a:avLst/>
              </a:prstGeom>
              <a:noFill/>
            </p:spPr>
            <p:txBody>
              <a:bodyPr wrap="square" rtlCol="0">
                <a:spAutoFit/>
              </a:bodyPr>
              <a:lstStyle/>
              <a:p>
                <a:pPr algn="ctr"/>
                <a:r>
                  <a:rPr lang="pl-PL" sz="1000" dirty="0" err="1"/>
                  <a:t>Competitor's</a:t>
                </a:r>
                <a:r>
                  <a:rPr lang="pl-PL" sz="1000" dirty="0"/>
                  <a:t> logo</a:t>
                </a:r>
              </a:p>
            </p:txBody>
          </p:sp>
        </p:grpSp>
        <p:grpSp>
          <p:nvGrpSpPr>
            <p:cNvPr id="75" name="Group 74">
              <a:extLst>
                <a:ext uri="{FF2B5EF4-FFF2-40B4-BE49-F238E27FC236}">
                  <a16:creationId xmlns:a16="http://schemas.microsoft.com/office/drawing/2014/main" id="{31D05990-1A51-4B84-B9A5-74709C6591E3}"/>
                </a:ext>
              </a:extLst>
            </p:cNvPr>
            <p:cNvGrpSpPr/>
            <p:nvPr/>
          </p:nvGrpSpPr>
          <p:grpSpPr>
            <a:xfrm>
              <a:off x="7907636" y="1739514"/>
              <a:ext cx="1746628" cy="1936384"/>
              <a:chOff x="1425436" y="1910398"/>
              <a:chExt cx="1746628" cy="1936384"/>
            </a:xfrm>
          </p:grpSpPr>
          <p:sp>
            <p:nvSpPr>
              <p:cNvPr id="76" name="Rounded Rectangle 69">
                <a:extLst>
                  <a:ext uri="{FF2B5EF4-FFF2-40B4-BE49-F238E27FC236}">
                    <a16:creationId xmlns:a16="http://schemas.microsoft.com/office/drawing/2014/main" id="{1BD2D569-CF9F-40A8-99FB-06D364D3DCE8}"/>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7" name="Rectangle 76">
                <a:extLst>
                  <a:ext uri="{FF2B5EF4-FFF2-40B4-BE49-F238E27FC236}">
                    <a16:creationId xmlns:a16="http://schemas.microsoft.com/office/drawing/2014/main" id="{65E68BBE-0D46-4B6A-AF40-564626BF9717}"/>
                  </a:ext>
                </a:extLst>
              </p:cNvPr>
              <p:cNvSpPr/>
              <p:nvPr/>
            </p:nvSpPr>
            <p:spPr>
              <a:xfrm>
                <a:off x="1505369" y="2723026"/>
                <a:ext cx="1666695" cy="253916"/>
              </a:xfrm>
              <a:prstGeom prst="rect">
                <a:avLst/>
              </a:prstGeom>
            </p:spPr>
            <p:txBody>
              <a:bodyPr wrap="square">
                <a:spAutoFit/>
              </a:bodyPr>
              <a:lstStyle/>
              <a:p>
                <a:pPr algn="ctr"/>
                <a:r>
                  <a:rPr lang="pl-PL" sz="1050" b="1" dirty="0"/>
                  <a:t>[</a:t>
                </a:r>
                <a:r>
                  <a:rPr lang="pl-PL" sz="1050" b="1" dirty="0" err="1"/>
                  <a:t>Competitor</a:t>
                </a:r>
                <a:r>
                  <a:rPr lang="pl-PL" sz="1050" b="1" dirty="0"/>
                  <a:t>]</a:t>
                </a:r>
              </a:p>
            </p:txBody>
          </p:sp>
          <p:sp>
            <p:nvSpPr>
              <p:cNvPr id="78" name="TextBox 77">
                <a:extLst>
                  <a:ext uri="{FF2B5EF4-FFF2-40B4-BE49-F238E27FC236}">
                    <a16:creationId xmlns:a16="http://schemas.microsoft.com/office/drawing/2014/main" id="{D3B83FFD-3E78-41F7-8FB7-6DAB4A7C92AE}"/>
                  </a:ext>
                </a:extLst>
              </p:cNvPr>
              <p:cNvSpPr txBox="1"/>
              <p:nvPr/>
            </p:nvSpPr>
            <p:spPr>
              <a:xfrm>
                <a:off x="1560210" y="3131612"/>
                <a:ext cx="1483750" cy="369332"/>
              </a:xfrm>
              <a:prstGeom prst="rect">
                <a:avLst/>
              </a:prstGeom>
              <a:noFill/>
            </p:spPr>
            <p:txBody>
              <a:bodyPr wrap="square" rtlCol="0">
                <a:spAutoFit/>
              </a:bodyPr>
              <a:lstStyle/>
              <a:p>
                <a:pPr algn="ctr"/>
                <a:r>
                  <a:rPr lang="pl-PL" sz="900" dirty="0"/>
                  <a:t>[</a:t>
                </a:r>
                <a:r>
                  <a:rPr lang="pl-PL" sz="900" dirty="0" err="1"/>
                  <a:t>Description</a:t>
                </a:r>
                <a:r>
                  <a:rPr lang="pl-PL" sz="900" dirty="0"/>
                  <a:t> of </a:t>
                </a:r>
                <a:r>
                  <a:rPr lang="pl-PL" sz="900" dirty="0" err="1"/>
                  <a:t>operating</a:t>
                </a:r>
                <a:r>
                  <a:rPr lang="pl-PL" sz="900" dirty="0"/>
                  <a:t> </a:t>
                </a:r>
                <a:r>
                  <a:rPr lang="pl-PL" sz="900" dirty="0" err="1"/>
                  <a:t>activities</a:t>
                </a:r>
                <a:r>
                  <a:rPr lang="pl-PL" sz="900" dirty="0"/>
                  <a:t>]</a:t>
                </a:r>
              </a:p>
            </p:txBody>
          </p:sp>
          <p:sp>
            <p:nvSpPr>
              <p:cNvPr id="79" name="TextBox 78">
                <a:extLst>
                  <a:ext uri="{FF2B5EF4-FFF2-40B4-BE49-F238E27FC236}">
                    <a16:creationId xmlns:a16="http://schemas.microsoft.com/office/drawing/2014/main" id="{2CF89594-55EE-4F30-96DE-A7926AF1FC49}"/>
                  </a:ext>
                </a:extLst>
              </p:cNvPr>
              <p:cNvSpPr txBox="1"/>
              <p:nvPr/>
            </p:nvSpPr>
            <p:spPr>
              <a:xfrm>
                <a:off x="1876425" y="2165213"/>
                <a:ext cx="942975" cy="400110"/>
              </a:xfrm>
              <a:prstGeom prst="rect">
                <a:avLst/>
              </a:prstGeom>
              <a:noFill/>
            </p:spPr>
            <p:txBody>
              <a:bodyPr wrap="square" rtlCol="0">
                <a:spAutoFit/>
              </a:bodyPr>
              <a:lstStyle/>
              <a:p>
                <a:pPr algn="ctr"/>
                <a:r>
                  <a:rPr lang="pl-PL" sz="1000" dirty="0" err="1"/>
                  <a:t>Competitor's</a:t>
                </a:r>
                <a:r>
                  <a:rPr lang="pl-PL" sz="1000" dirty="0"/>
                  <a:t> logo</a:t>
                </a:r>
              </a:p>
            </p:txBody>
          </p:sp>
        </p:grpSp>
        <p:grpSp>
          <p:nvGrpSpPr>
            <p:cNvPr id="80" name="Group 79">
              <a:extLst>
                <a:ext uri="{FF2B5EF4-FFF2-40B4-BE49-F238E27FC236}">
                  <a16:creationId xmlns:a16="http://schemas.microsoft.com/office/drawing/2014/main" id="{D13EA684-029A-4BE4-89E7-E8AF8E8C2B57}"/>
                </a:ext>
              </a:extLst>
            </p:cNvPr>
            <p:cNvGrpSpPr/>
            <p:nvPr/>
          </p:nvGrpSpPr>
          <p:grpSpPr>
            <a:xfrm>
              <a:off x="9735697" y="1739514"/>
              <a:ext cx="1746628" cy="1936384"/>
              <a:chOff x="1425436" y="1910398"/>
              <a:chExt cx="1746628" cy="1936384"/>
            </a:xfrm>
          </p:grpSpPr>
          <p:sp>
            <p:nvSpPr>
              <p:cNvPr id="81" name="Rounded Rectangle 69">
                <a:extLst>
                  <a:ext uri="{FF2B5EF4-FFF2-40B4-BE49-F238E27FC236}">
                    <a16:creationId xmlns:a16="http://schemas.microsoft.com/office/drawing/2014/main" id="{12249BD8-6B02-4B11-84D6-D6906BC875B3}"/>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2" name="Rectangle 81">
                <a:extLst>
                  <a:ext uri="{FF2B5EF4-FFF2-40B4-BE49-F238E27FC236}">
                    <a16:creationId xmlns:a16="http://schemas.microsoft.com/office/drawing/2014/main" id="{7C8B956B-A1E2-42E7-A3BB-6474F8B2A740}"/>
                  </a:ext>
                </a:extLst>
              </p:cNvPr>
              <p:cNvSpPr/>
              <p:nvPr/>
            </p:nvSpPr>
            <p:spPr>
              <a:xfrm>
                <a:off x="1505369" y="2723026"/>
                <a:ext cx="1666695" cy="253916"/>
              </a:xfrm>
              <a:prstGeom prst="rect">
                <a:avLst/>
              </a:prstGeom>
            </p:spPr>
            <p:txBody>
              <a:bodyPr wrap="square">
                <a:spAutoFit/>
              </a:bodyPr>
              <a:lstStyle/>
              <a:p>
                <a:pPr algn="ctr"/>
                <a:r>
                  <a:rPr lang="pl-PL" sz="1050" b="1" dirty="0"/>
                  <a:t>[</a:t>
                </a:r>
                <a:r>
                  <a:rPr lang="pl-PL" sz="1050" b="1" dirty="0" err="1"/>
                  <a:t>Competitor</a:t>
                </a:r>
                <a:r>
                  <a:rPr lang="pl-PL" sz="1050" b="1" dirty="0"/>
                  <a:t>]</a:t>
                </a:r>
              </a:p>
            </p:txBody>
          </p:sp>
          <p:sp>
            <p:nvSpPr>
              <p:cNvPr id="83" name="TextBox 82">
                <a:extLst>
                  <a:ext uri="{FF2B5EF4-FFF2-40B4-BE49-F238E27FC236}">
                    <a16:creationId xmlns:a16="http://schemas.microsoft.com/office/drawing/2014/main" id="{2BD520CD-4C9C-46D2-ADD6-7A4598EC446E}"/>
                  </a:ext>
                </a:extLst>
              </p:cNvPr>
              <p:cNvSpPr txBox="1"/>
              <p:nvPr/>
            </p:nvSpPr>
            <p:spPr>
              <a:xfrm>
                <a:off x="1560210" y="3131612"/>
                <a:ext cx="1483750" cy="369332"/>
              </a:xfrm>
              <a:prstGeom prst="rect">
                <a:avLst/>
              </a:prstGeom>
              <a:noFill/>
            </p:spPr>
            <p:txBody>
              <a:bodyPr wrap="square" rtlCol="0">
                <a:spAutoFit/>
              </a:bodyPr>
              <a:lstStyle/>
              <a:p>
                <a:pPr algn="ctr"/>
                <a:r>
                  <a:rPr lang="pl-PL" sz="900" dirty="0"/>
                  <a:t>[</a:t>
                </a:r>
                <a:r>
                  <a:rPr lang="pl-PL" sz="900" dirty="0" err="1"/>
                  <a:t>Description</a:t>
                </a:r>
                <a:r>
                  <a:rPr lang="pl-PL" sz="900" dirty="0"/>
                  <a:t> of </a:t>
                </a:r>
                <a:r>
                  <a:rPr lang="pl-PL" sz="900" dirty="0" err="1"/>
                  <a:t>operating</a:t>
                </a:r>
                <a:r>
                  <a:rPr lang="pl-PL" sz="900" dirty="0"/>
                  <a:t> </a:t>
                </a:r>
                <a:r>
                  <a:rPr lang="pl-PL" sz="900" dirty="0" err="1"/>
                  <a:t>activities</a:t>
                </a:r>
                <a:r>
                  <a:rPr lang="pl-PL" sz="900" dirty="0"/>
                  <a:t>]</a:t>
                </a:r>
              </a:p>
            </p:txBody>
          </p:sp>
          <p:sp>
            <p:nvSpPr>
              <p:cNvPr id="84" name="TextBox 83">
                <a:extLst>
                  <a:ext uri="{FF2B5EF4-FFF2-40B4-BE49-F238E27FC236}">
                    <a16:creationId xmlns:a16="http://schemas.microsoft.com/office/drawing/2014/main" id="{491104CB-5210-4EE6-AD2D-58F2378C6762}"/>
                  </a:ext>
                </a:extLst>
              </p:cNvPr>
              <p:cNvSpPr txBox="1"/>
              <p:nvPr/>
            </p:nvSpPr>
            <p:spPr>
              <a:xfrm>
                <a:off x="1876425" y="2165213"/>
                <a:ext cx="942975" cy="400110"/>
              </a:xfrm>
              <a:prstGeom prst="rect">
                <a:avLst/>
              </a:prstGeom>
              <a:noFill/>
            </p:spPr>
            <p:txBody>
              <a:bodyPr wrap="square" rtlCol="0">
                <a:spAutoFit/>
              </a:bodyPr>
              <a:lstStyle/>
              <a:p>
                <a:pPr algn="ctr"/>
                <a:r>
                  <a:rPr lang="pl-PL" sz="1000" dirty="0" err="1"/>
                  <a:t>Competitor's</a:t>
                </a:r>
                <a:r>
                  <a:rPr lang="pl-PL" sz="1000" dirty="0"/>
                  <a:t> logo</a:t>
                </a:r>
              </a:p>
            </p:txBody>
          </p:sp>
        </p:grpSp>
      </p:grpSp>
      <p:grpSp>
        <p:nvGrpSpPr>
          <p:cNvPr id="85" name="Group 84">
            <a:extLst>
              <a:ext uri="{FF2B5EF4-FFF2-40B4-BE49-F238E27FC236}">
                <a16:creationId xmlns:a16="http://schemas.microsoft.com/office/drawing/2014/main" id="{0E1741F9-B297-4E69-B8F6-33C9F24B0B26}"/>
              </a:ext>
            </a:extLst>
          </p:cNvPr>
          <p:cNvGrpSpPr/>
          <p:nvPr/>
        </p:nvGrpSpPr>
        <p:grpSpPr>
          <a:xfrm>
            <a:off x="595396" y="3860864"/>
            <a:ext cx="10886929" cy="1936384"/>
            <a:chOff x="595396" y="1739514"/>
            <a:chExt cx="10886929" cy="1936384"/>
          </a:xfrm>
        </p:grpSpPr>
        <p:grpSp>
          <p:nvGrpSpPr>
            <p:cNvPr id="86" name="Group 85">
              <a:extLst>
                <a:ext uri="{FF2B5EF4-FFF2-40B4-BE49-F238E27FC236}">
                  <a16:creationId xmlns:a16="http://schemas.microsoft.com/office/drawing/2014/main" id="{4A9CCA04-A0D5-437D-995E-858263ACC56E}"/>
                </a:ext>
              </a:extLst>
            </p:cNvPr>
            <p:cNvGrpSpPr/>
            <p:nvPr/>
          </p:nvGrpSpPr>
          <p:grpSpPr>
            <a:xfrm>
              <a:off x="595396" y="1739514"/>
              <a:ext cx="1746628" cy="1936384"/>
              <a:chOff x="1425436" y="1910398"/>
              <a:chExt cx="1746628" cy="1936384"/>
            </a:xfrm>
          </p:grpSpPr>
          <p:sp>
            <p:nvSpPr>
              <p:cNvPr id="154" name="Rounded Rectangle 69">
                <a:extLst>
                  <a:ext uri="{FF2B5EF4-FFF2-40B4-BE49-F238E27FC236}">
                    <a16:creationId xmlns:a16="http://schemas.microsoft.com/office/drawing/2014/main" id="{3A49D5A6-CFDA-4BC2-AB39-F21D4CA1A7F2}"/>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5" name="Rectangle 154">
                <a:extLst>
                  <a:ext uri="{FF2B5EF4-FFF2-40B4-BE49-F238E27FC236}">
                    <a16:creationId xmlns:a16="http://schemas.microsoft.com/office/drawing/2014/main" id="{08CA6C3B-C465-4E3C-AB2E-7A5E3CD0605F}"/>
                  </a:ext>
                </a:extLst>
              </p:cNvPr>
              <p:cNvSpPr/>
              <p:nvPr/>
            </p:nvSpPr>
            <p:spPr>
              <a:xfrm>
                <a:off x="1505369" y="2723026"/>
                <a:ext cx="1666695" cy="253916"/>
              </a:xfrm>
              <a:prstGeom prst="rect">
                <a:avLst/>
              </a:prstGeom>
            </p:spPr>
            <p:txBody>
              <a:bodyPr wrap="square">
                <a:spAutoFit/>
              </a:bodyPr>
              <a:lstStyle/>
              <a:p>
                <a:pPr algn="ctr"/>
                <a:r>
                  <a:rPr lang="pl-PL" sz="1050" b="1" dirty="0"/>
                  <a:t>[</a:t>
                </a:r>
                <a:r>
                  <a:rPr lang="pl-PL" sz="1050" b="1" dirty="0" err="1"/>
                  <a:t>Competitor</a:t>
                </a:r>
                <a:r>
                  <a:rPr lang="pl-PL" sz="1050" b="1" dirty="0"/>
                  <a:t>]</a:t>
                </a:r>
              </a:p>
            </p:txBody>
          </p:sp>
          <p:sp>
            <p:nvSpPr>
              <p:cNvPr id="156" name="TextBox 155">
                <a:extLst>
                  <a:ext uri="{FF2B5EF4-FFF2-40B4-BE49-F238E27FC236}">
                    <a16:creationId xmlns:a16="http://schemas.microsoft.com/office/drawing/2014/main" id="{49764C02-8AEB-492F-B413-54B7AF006CC9}"/>
                  </a:ext>
                </a:extLst>
              </p:cNvPr>
              <p:cNvSpPr txBox="1"/>
              <p:nvPr/>
            </p:nvSpPr>
            <p:spPr>
              <a:xfrm>
                <a:off x="1560210" y="3131612"/>
                <a:ext cx="1483750" cy="369332"/>
              </a:xfrm>
              <a:prstGeom prst="rect">
                <a:avLst/>
              </a:prstGeom>
              <a:noFill/>
            </p:spPr>
            <p:txBody>
              <a:bodyPr wrap="square" rtlCol="0">
                <a:spAutoFit/>
              </a:bodyPr>
              <a:lstStyle/>
              <a:p>
                <a:pPr algn="ctr"/>
                <a:r>
                  <a:rPr lang="pl-PL" sz="900" dirty="0"/>
                  <a:t>[</a:t>
                </a:r>
                <a:r>
                  <a:rPr lang="pl-PL" sz="900" dirty="0" err="1"/>
                  <a:t>Description</a:t>
                </a:r>
                <a:r>
                  <a:rPr lang="pl-PL" sz="900" dirty="0"/>
                  <a:t> of </a:t>
                </a:r>
                <a:r>
                  <a:rPr lang="pl-PL" sz="900" dirty="0" err="1"/>
                  <a:t>operating</a:t>
                </a:r>
                <a:r>
                  <a:rPr lang="pl-PL" sz="900" dirty="0"/>
                  <a:t> </a:t>
                </a:r>
                <a:r>
                  <a:rPr lang="pl-PL" sz="900" dirty="0" err="1"/>
                  <a:t>activities</a:t>
                </a:r>
                <a:r>
                  <a:rPr lang="pl-PL" sz="900" dirty="0"/>
                  <a:t>]</a:t>
                </a:r>
              </a:p>
            </p:txBody>
          </p:sp>
          <p:sp>
            <p:nvSpPr>
              <p:cNvPr id="157" name="TextBox 156">
                <a:extLst>
                  <a:ext uri="{FF2B5EF4-FFF2-40B4-BE49-F238E27FC236}">
                    <a16:creationId xmlns:a16="http://schemas.microsoft.com/office/drawing/2014/main" id="{ED619A08-284A-43B0-A99B-1FDBDB2F4739}"/>
                  </a:ext>
                </a:extLst>
              </p:cNvPr>
              <p:cNvSpPr txBox="1"/>
              <p:nvPr/>
            </p:nvSpPr>
            <p:spPr>
              <a:xfrm>
                <a:off x="1876425" y="2165213"/>
                <a:ext cx="942975" cy="400110"/>
              </a:xfrm>
              <a:prstGeom prst="rect">
                <a:avLst/>
              </a:prstGeom>
              <a:noFill/>
            </p:spPr>
            <p:txBody>
              <a:bodyPr wrap="square" rtlCol="0">
                <a:spAutoFit/>
              </a:bodyPr>
              <a:lstStyle/>
              <a:p>
                <a:pPr algn="ctr"/>
                <a:r>
                  <a:rPr lang="pl-PL" sz="1000" dirty="0" err="1"/>
                  <a:t>Competitor's</a:t>
                </a:r>
                <a:r>
                  <a:rPr lang="pl-PL" sz="1000" dirty="0"/>
                  <a:t> logo</a:t>
                </a:r>
              </a:p>
            </p:txBody>
          </p:sp>
        </p:grpSp>
        <p:grpSp>
          <p:nvGrpSpPr>
            <p:cNvPr id="87" name="Group 86">
              <a:extLst>
                <a:ext uri="{FF2B5EF4-FFF2-40B4-BE49-F238E27FC236}">
                  <a16:creationId xmlns:a16="http://schemas.microsoft.com/office/drawing/2014/main" id="{1502ADE7-23BC-4F57-A2FB-665C3B2723C5}"/>
                </a:ext>
              </a:extLst>
            </p:cNvPr>
            <p:cNvGrpSpPr/>
            <p:nvPr/>
          </p:nvGrpSpPr>
          <p:grpSpPr>
            <a:xfrm>
              <a:off x="2423456" y="1739514"/>
              <a:ext cx="1746628" cy="1936384"/>
              <a:chOff x="1425436" y="1910398"/>
              <a:chExt cx="1746628" cy="1936384"/>
            </a:xfrm>
          </p:grpSpPr>
          <p:sp>
            <p:nvSpPr>
              <p:cNvPr id="150" name="Rounded Rectangle 69">
                <a:extLst>
                  <a:ext uri="{FF2B5EF4-FFF2-40B4-BE49-F238E27FC236}">
                    <a16:creationId xmlns:a16="http://schemas.microsoft.com/office/drawing/2014/main" id="{C20B91B7-D47D-4375-AF29-E4B6675D601A}"/>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1" name="Rectangle 150">
                <a:extLst>
                  <a:ext uri="{FF2B5EF4-FFF2-40B4-BE49-F238E27FC236}">
                    <a16:creationId xmlns:a16="http://schemas.microsoft.com/office/drawing/2014/main" id="{FF4D7D41-D8C2-47E5-9D55-F45352A55043}"/>
                  </a:ext>
                </a:extLst>
              </p:cNvPr>
              <p:cNvSpPr/>
              <p:nvPr/>
            </p:nvSpPr>
            <p:spPr>
              <a:xfrm>
                <a:off x="1505369" y="2723026"/>
                <a:ext cx="1666695" cy="253916"/>
              </a:xfrm>
              <a:prstGeom prst="rect">
                <a:avLst/>
              </a:prstGeom>
            </p:spPr>
            <p:txBody>
              <a:bodyPr wrap="square">
                <a:spAutoFit/>
              </a:bodyPr>
              <a:lstStyle/>
              <a:p>
                <a:pPr algn="ctr"/>
                <a:r>
                  <a:rPr lang="pl-PL" sz="1050" b="1" dirty="0"/>
                  <a:t>[</a:t>
                </a:r>
                <a:r>
                  <a:rPr lang="pl-PL" sz="1050" b="1" dirty="0" err="1"/>
                  <a:t>Competitor</a:t>
                </a:r>
                <a:r>
                  <a:rPr lang="pl-PL" sz="1050" b="1" dirty="0"/>
                  <a:t>]</a:t>
                </a:r>
              </a:p>
            </p:txBody>
          </p:sp>
          <p:sp>
            <p:nvSpPr>
              <p:cNvPr id="152" name="TextBox 151">
                <a:extLst>
                  <a:ext uri="{FF2B5EF4-FFF2-40B4-BE49-F238E27FC236}">
                    <a16:creationId xmlns:a16="http://schemas.microsoft.com/office/drawing/2014/main" id="{6C3D868A-E54D-460D-B054-26E1E9A4EFEC}"/>
                  </a:ext>
                </a:extLst>
              </p:cNvPr>
              <p:cNvSpPr txBox="1"/>
              <p:nvPr/>
            </p:nvSpPr>
            <p:spPr>
              <a:xfrm>
                <a:off x="1560210" y="3131612"/>
                <a:ext cx="1483750" cy="369332"/>
              </a:xfrm>
              <a:prstGeom prst="rect">
                <a:avLst/>
              </a:prstGeom>
              <a:noFill/>
            </p:spPr>
            <p:txBody>
              <a:bodyPr wrap="square" rtlCol="0">
                <a:spAutoFit/>
              </a:bodyPr>
              <a:lstStyle/>
              <a:p>
                <a:pPr algn="ctr"/>
                <a:r>
                  <a:rPr lang="pl-PL" sz="900" dirty="0"/>
                  <a:t>[</a:t>
                </a:r>
                <a:r>
                  <a:rPr lang="pl-PL" sz="900" dirty="0" err="1"/>
                  <a:t>Description</a:t>
                </a:r>
                <a:r>
                  <a:rPr lang="pl-PL" sz="900" dirty="0"/>
                  <a:t> of </a:t>
                </a:r>
                <a:r>
                  <a:rPr lang="pl-PL" sz="900" dirty="0" err="1"/>
                  <a:t>operating</a:t>
                </a:r>
                <a:r>
                  <a:rPr lang="pl-PL" sz="900" dirty="0"/>
                  <a:t> </a:t>
                </a:r>
                <a:r>
                  <a:rPr lang="pl-PL" sz="900" dirty="0" err="1"/>
                  <a:t>activities</a:t>
                </a:r>
                <a:r>
                  <a:rPr lang="pl-PL" sz="900" dirty="0"/>
                  <a:t>]</a:t>
                </a:r>
              </a:p>
            </p:txBody>
          </p:sp>
          <p:sp>
            <p:nvSpPr>
              <p:cNvPr id="153" name="TextBox 152">
                <a:extLst>
                  <a:ext uri="{FF2B5EF4-FFF2-40B4-BE49-F238E27FC236}">
                    <a16:creationId xmlns:a16="http://schemas.microsoft.com/office/drawing/2014/main" id="{634940B3-CBAA-4B84-B18E-35A8D58C22BA}"/>
                  </a:ext>
                </a:extLst>
              </p:cNvPr>
              <p:cNvSpPr txBox="1"/>
              <p:nvPr/>
            </p:nvSpPr>
            <p:spPr>
              <a:xfrm>
                <a:off x="1876425" y="2165213"/>
                <a:ext cx="942975" cy="400110"/>
              </a:xfrm>
              <a:prstGeom prst="rect">
                <a:avLst/>
              </a:prstGeom>
              <a:noFill/>
            </p:spPr>
            <p:txBody>
              <a:bodyPr wrap="square" rtlCol="0">
                <a:spAutoFit/>
              </a:bodyPr>
              <a:lstStyle/>
              <a:p>
                <a:pPr algn="ctr"/>
                <a:r>
                  <a:rPr lang="pl-PL" sz="1000" dirty="0" err="1"/>
                  <a:t>Competitor's</a:t>
                </a:r>
                <a:r>
                  <a:rPr lang="pl-PL" sz="1000" dirty="0"/>
                  <a:t> logo</a:t>
                </a:r>
              </a:p>
            </p:txBody>
          </p:sp>
        </p:grpSp>
        <p:grpSp>
          <p:nvGrpSpPr>
            <p:cNvPr id="88" name="Group 87">
              <a:extLst>
                <a:ext uri="{FF2B5EF4-FFF2-40B4-BE49-F238E27FC236}">
                  <a16:creationId xmlns:a16="http://schemas.microsoft.com/office/drawing/2014/main" id="{05BE76A0-789F-42C7-8352-C35411181041}"/>
                </a:ext>
              </a:extLst>
            </p:cNvPr>
            <p:cNvGrpSpPr/>
            <p:nvPr/>
          </p:nvGrpSpPr>
          <p:grpSpPr>
            <a:xfrm>
              <a:off x="4251516" y="1739514"/>
              <a:ext cx="1746628" cy="1936384"/>
              <a:chOff x="1425436" y="1910398"/>
              <a:chExt cx="1746628" cy="1936384"/>
            </a:xfrm>
          </p:grpSpPr>
          <p:sp>
            <p:nvSpPr>
              <p:cNvPr id="146" name="Rounded Rectangle 69">
                <a:extLst>
                  <a:ext uri="{FF2B5EF4-FFF2-40B4-BE49-F238E27FC236}">
                    <a16:creationId xmlns:a16="http://schemas.microsoft.com/office/drawing/2014/main" id="{26FA7E28-F2A2-4E2D-80D2-6E6C9DC8A5A0}"/>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7" name="Rectangle 146">
                <a:extLst>
                  <a:ext uri="{FF2B5EF4-FFF2-40B4-BE49-F238E27FC236}">
                    <a16:creationId xmlns:a16="http://schemas.microsoft.com/office/drawing/2014/main" id="{C96C9FAF-2CAB-4C29-A816-193ECA3AEEF1}"/>
                  </a:ext>
                </a:extLst>
              </p:cNvPr>
              <p:cNvSpPr/>
              <p:nvPr/>
            </p:nvSpPr>
            <p:spPr>
              <a:xfrm>
                <a:off x="1505369" y="2723026"/>
                <a:ext cx="1666695" cy="253916"/>
              </a:xfrm>
              <a:prstGeom prst="rect">
                <a:avLst/>
              </a:prstGeom>
            </p:spPr>
            <p:txBody>
              <a:bodyPr wrap="square">
                <a:spAutoFit/>
              </a:bodyPr>
              <a:lstStyle/>
              <a:p>
                <a:pPr algn="ctr"/>
                <a:r>
                  <a:rPr lang="pl-PL" sz="1050" b="1" dirty="0"/>
                  <a:t>[</a:t>
                </a:r>
                <a:r>
                  <a:rPr lang="pl-PL" sz="1050" b="1" dirty="0" err="1"/>
                  <a:t>Competitor</a:t>
                </a:r>
                <a:r>
                  <a:rPr lang="pl-PL" sz="1050" b="1" dirty="0"/>
                  <a:t>]</a:t>
                </a:r>
              </a:p>
            </p:txBody>
          </p:sp>
          <p:sp>
            <p:nvSpPr>
              <p:cNvPr id="148" name="TextBox 147">
                <a:extLst>
                  <a:ext uri="{FF2B5EF4-FFF2-40B4-BE49-F238E27FC236}">
                    <a16:creationId xmlns:a16="http://schemas.microsoft.com/office/drawing/2014/main" id="{F98948AC-398C-4307-BF9E-92DCDF24254A}"/>
                  </a:ext>
                </a:extLst>
              </p:cNvPr>
              <p:cNvSpPr txBox="1"/>
              <p:nvPr/>
            </p:nvSpPr>
            <p:spPr>
              <a:xfrm>
                <a:off x="1560210" y="3131612"/>
                <a:ext cx="1483750" cy="369332"/>
              </a:xfrm>
              <a:prstGeom prst="rect">
                <a:avLst/>
              </a:prstGeom>
              <a:noFill/>
            </p:spPr>
            <p:txBody>
              <a:bodyPr wrap="square" rtlCol="0">
                <a:spAutoFit/>
              </a:bodyPr>
              <a:lstStyle/>
              <a:p>
                <a:pPr algn="ctr"/>
                <a:r>
                  <a:rPr lang="pl-PL" sz="900" dirty="0"/>
                  <a:t>[</a:t>
                </a:r>
                <a:r>
                  <a:rPr lang="pl-PL" sz="900" dirty="0" err="1"/>
                  <a:t>Description</a:t>
                </a:r>
                <a:r>
                  <a:rPr lang="pl-PL" sz="900" dirty="0"/>
                  <a:t> of </a:t>
                </a:r>
                <a:r>
                  <a:rPr lang="pl-PL" sz="900" dirty="0" err="1"/>
                  <a:t>operating</a:t>
                </a:r>
                <a:r>
                  <a:rPr lang="pl-PL" sz="900" dirty="0"/>
                  <a:t> </a:t>
                </a:r>
                <a:r>
                  <a:rPr lang="pl-PL" sz="900" dirty="0" err="1"/>
                  <a:t>activities</a:t>
                </a:r>
                <a:r>
                  <a:rPr lang="pl-PL" sz="900" dirty="0"/>
                  <a:t>]</a:t>
                </a:r>
              </a:p>
            </p:txBody>
          </p:sp>
          <p:sp>
            <p:nvSpPr>
              <p:cNvPr id="149" name="TextBox 148">
                <a:extLst>
                  <a:ext uri="{FF2B5EF4-FFF2-40B4-BE49-F238E27FC236}">
                    <a16:creationId xmlns:a16="http://schemas.microsoft.com/office/drawing/2014/main" id="{3B98B9D5-5DEB-4C69-8C72-FBF4FF897085}"/>
                  </a:ext>
                </a:extLst>
              </p:cNvPr>
              <p:cNvSpPr txBox="1"/>
              <p:nvPr/>
            </p:nvSpPr>
            <p:spPr>
              <a:xfrm>
                <a:off x="1876425" y="2165213"/>
                <a:ext cx="942975" cy="400110"/>
              </a:xfrm>
              <a:prstGeom prst="rect">
                <a:avLst/>
              </a:prstGeom>
              <a:noFill/>
            </p:spPr>
            <p:txBody>
              <a:bodyPr wrap="square" rtlCol="0">
                <a:spAutoFit/>
              </a:bodyPr>
              <a:lstStyle/>
              <a:p>
                <a:pPr algn="ctr"/>
                <a:r>
                  <a:rPr lang="pl-PL" sz="1000" dirty="0" err="1"/>
                  <a:t>Competitor's</a:t>
                </a:r>
                <a:r>
                  <a:rPr lang="pl-PL" sz="1000" dirty="0"/>
                  <a:t> logo</a:t>
                </a:r>
              </a:p>
            </p:txBody>
          </p:sp>
        </p:grpSp>
        <p:grpSp>
          <p:nvGrpSpPr>
            <p:cNvPr id="89" name="Group 88">
              <a:extLst>
                <a:ext uri="{FF2B5EF4-FFF2-40B4-BE49-F238E27FC236}">
                  <a16:creationId xmlns:a16="http://schemas.microsoft.com/office/drawing/2014/main" id="{C805AFF2-F6A8-457C-90A6-E4B78CB0C61E}"/>
                </a:ext>
              </a:extLst>
            </p:cNvPr>
            <p:cNvGrpSpPr/>
            <p:nvPr/>
          </p:nvGrpSpPr>
          <p:grpSpPr>
            <a:xfrm>
              <a:off x="6079576" y="1739514"/>
              <a:ext cx="1746628" cy="1936384"/>
              <a:chOff x="1425436" y="1910398"/>
              <a:chExt cx="1746628" cy="1936384"/>
            </a:xfrm>
          </p:grpSpPr>
          <p:sp>
            <p:nvSpPr>
              <p:cNvPr id="142" name="Rounded Rectangle 69">
                <a:extLst>
                  <a:ext uri="{FF2B5EF4-FFF2-40B4-BE49-F238E27FC236}">
                    <a16:creationId xmlns:a16="http://schemas.microsoft.com/office/drawing/2014/main" id="{A0AF6E7E-E0A8-4A5A-8F64-379058CE3D7E}"/>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3" name="Rectangle 142">
                <a:extLst>
                  <a:ext uri="{FF2B5EF4-FFF2-40B4-BE49-F238E27FC236}">
                    <a16:creationId xmlns:a16="http://schemas.microsoft.com/office/drawing/2014/main" id="{238831B5-A404-44AE-A784-DA55DA05DF4B}"/>
                  </a:ext>
                </a:extLst>
              </p:cNvPr>
              <p:cNvSpPr/>
              <p:nvPr/>
            </p:nvSpPr>
            <p:spPr>
              <a:xfrm>
                <a:off x="1505369" y="2723026"/>
                <a:ext cx="1666695" cy="253916"/>
              </a:xfrm>
              <a:prstGeom prst="rect">
                <a:avLst/>
              </a:prstGeom>
            </p:spPr>
            <p:txBody>
              <a:bodyPr wrap="square">
                <a:spAutoFit/>
              </a:bodyPr>
              <a:lstStyle/>
              <a:p>
                <a:pPr algn="ctr"/>
                <a:r>
                  <a:rPr lang="pl-PL" sz="1050" b="1" dirty="0"/>
                  <a:t>[</a:t>
                </a:r>
                <a:r>
                  <a:rPr lang="pl-PL" sz="1050" b="1" dirty="0" err="1"/>
                  <a:t>Competitor</a:t>
                </a:r>
                <a:r>
                  <a:rPr lang="pl-PL" sz="1050" b="1" dirty="0"/>
                  <a:t>]</a:t>
                </a:r>
              </a:p>
            </p:txBody>
          </p:sp>
          <p:sp>
            <p:nvSpPr>
              <p:cNvPr id="144" name="TextBox 143">
                <a:extLst>
                  <a:ext uri="{FF2B5EF4-FFF2-40B4-BE49-F238E27FC236}">
                    <a16:creationId xmlns:a16="http://schemas.microsoft.com/office/drawing/2014/main" id="{99C11469-1BC1-480E-8D64-B15090FED2DC}"/>
                  </a:ext>
                </a:extLst>
              </p:cNvPr>
              <p:cNvSpPr txBox="1"/>
              <p:nvPr/>
            </p:nvSpPr>
            <p:spPr>
              <a:xfrm>
                <a:off x="1560210" y="3131612"/>
                <a:ext cx="1483750" cy="369332"/>
              </a:xfrm>
              <a:prstGeom prst="rect">
                <a:avLst/>
              </a:prstGeom>
              <a:noFill/>
            </p:spPr>
            <p:txBody>
              <a:bodyPr wrap="square" rtlCol="0">
                <a:spAutoFit/>
              </a:bodyPr>
              <a:lstStyle/>
              <a:p>
                <a:pPr algn="ctr"/>
                <a:r>
                  <a:rPr lang="pl-PL" sz="900" dirty="0"/>
                  <a:t>[</a:t>
                </a:r>
                <a:r>
                  <a:rPr lang="pl-PL" sz="900" dirty="0" err="1"/>
                  <a:t>Description</a:t>
                </a:r>
                <a:r>
                  <a:rPr lang="pl-PL" sz="900" dirty="0"/>
                  <a:t> of </a:t>
                </a:r>
                <a:r>
                  <a:rPr lang="pl-PL" sz="900" dirty="0" err="1"/>
                  <a:t>operating</a:t>
                </a:r>
                <a:r>
                  <a:rPr lang="pl-PL" sz="900" dirty="0"/>
                  <a:t> </a:t>
                </a:r>
                <a:r>
                  <a:rPr lang="pl-PL" sz="900" dirty="0" err="1"/>
                  <a:t>activities</a:t>
                </a:r>
                <a:r>
                  <a:rPr lang="pl-PL" sz="900" dirty="0"/>
                  <a:t>]</a:t>
                </a:r>
              </a:p>
            </p:txBody>
          </p:sp>
          <p:sp>
            <p:nvSpPr>
              <p:cNvPr id="145" name="TextBox 144">
                <a:extLst>
                  <a:ext uri="{FF2B5EF4-FFF2-40B4-BE49-F238E27FC236}">
                    <a16:creationId xmlns:a16="http://schemas.microsoft.com/office/drawing/2014/main" id="{4B9F1437-53BB-4566-8E09-E44E57BF4949}"/>
                  </a:ext>
                </a:extLst>
              </p:cNvPr>
              <p:cNvSpPr txBox="1"/>
              <p:nvPr/>
            </p:nvSpPr>
            <p:spPr>
              <a:xfrm>
                <a:off x="1876425" y="2165213"/>
                <a:ext cx="942975" cy="400110"/>
              </a:xfrm>
              <a:prstGeom prst="rect">
                <a:avLst/>
              </a:prstGeom>
              <a:noFill/>
            </p:spPr>
            <p:txBody>
              <a:bodyPr wrap="square" rtlCol="0">
                <a:spAutoFit/>
              </a:bodyPr>
              <a:lstStyle/>
              <a:p>
                <a:pPr algn="ctr"/>
                <a:r>
                  <a:rPr lang="pl-PL" sz="1000" dirty="0" err="1"/>
                  <a:t>Competitor's</a:t>
                </a:r>
                <a:r>
                  <a:rPr lang="pl-PL" sz="1000" dirty="0"/>
                  <a:t> logo</a:t>
                </a:r>
              </a:p>
            </p:txBody>
          </p:sp>
        </p:grpSp>
        <p:grpSp>
          <p:nvGrpSpPr>
            <p:cNvPr id="90" name="Group 89">
              <a:extLst>
                <a:ext uri="{FF2B5EF4-FFF2-40B4-BE49-F238E27FC236}">
                  <a16:creationId xmlns:a16="http://schemas.microsoft.com/office/drawing/2014/main" id="{E6F72AB1-473C-43F6-B8DF-304303828CF6}"/>
                </a:ext>
              </a:extLst>
            </p:cNvPr>
            <p:cNvGrpSpPr/>
            <p:nvPr/>
          </p:nvGrpSpPr>
          <p:grpSpPr>
            <a:xfrm>
              <a:off x="7907636" y="1739514"/>
              <a:ext cx="1746628" cy="1936384"/>
              <a:chOff x="1425436" y="1910398"/>
              <a:chExt cx="1746628" cy="1936384"/>
            </a:xfrm>
          </p:grpSpPr>
          <p:sp>
            <p:nvSpPr>
              <p:cNvPr id="96" name="Rounded Rectangle 69">
                <a:extLst>
                  <a:ext uri="{FF2B5EF4-FFF2-40B4-BE49-F238E27FC236}">
                    <a16:creationId xmlns:a16="http://schemas.microsoft.com/office/drawing/2014/main" id="{400D677F-5376-443D-8B9B-3B4ECBC13657}"/>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39" name="Rectangle 138">
                <a:extLst>
                  <a:ext uri="{FF2B5EF4-FFF2-40B4-BE49-F238E27FC236}">
                    <a16:creationId xmlns:a16="http://schemas.microsoft.com/office/drawing/2014/main" id="{88CC14F6-03EF-4452-A5EA-1C54FB795D9B}"/>
                  </a:ext>
                </a:extLst>
              </p:cNvPr>
              <p:cNvSpPr/>
              <p:nvPr/>
            </p:nvSpPr>
            <p:spPr>
              <a:xfrm>
                <a:off x="1505369" y="2723026"/>
                <a:ext cx="1666695" cy="253916"/>
              </a:xfrm>
              <a:prstGeom prst="rect">
                <a:avLst/>
              </a:prstGeom>
            </p:spPr>
            <p:txBody>
              <a:bodyPr wrap="square">
                <a:spAutoFit/>
              </a:bodyPr>
              <a:lstStyle/>
              <a:p>
                <a:pPr algn="ctr"/>
                <a:r>
                  <a:rPr lang="pl-PL" sz="1050" b="1" dirty="0"/>
                  <a:t>[</a:t>
                </a:r>
                <a:r>
                  <a:rPr lang="pl-PL" sz="1050" b="1" dirty="0" err="1"/>
                  <a:t>Competitor</a:t>
                </a:r>
                <a:r>
                  <a:rPr lang="pl-PL" sz="1050" b="1" dirty="0"/>
                  <a:t>]</a:t>
                </a:r>
              </a:p>
            </p:txBody>
          </p:sp>
          <p:sp>
            <p:nvSpPr>
              <p:cNvPr id="140" name="TextBox 139">
                <a:extLst>
                  <a:ext uri="{FF2B5EF4-FFF2-40B4-BE49-F238E27FC236}">
                    <a16:creationId xmlns:a16="http://schemas.microsoft.com/office/drawing/2014/main" id="{29D2037F-03CD-45A3-BA69-79C6F91D1135}"/>
                  </a:ext>
                </a:extLst>
              </p:cNvPr>
              <p:cNvSpPr txBox="1"/>
              <p:nvPr/>
            </p:nvSpPr>
            <p:spPr>
              <a:xfrm>
                <a:off x="1560210" y="3131612"/>
                <a:ext cx="1483750" cy="369332"/>
              </a:xfrm>
              <a:prstGeom prst="rect">
                <a:avLst/>
              </a:prstGeom>
              <a:noFill/>
            </p:spPr>
            <p:txBody>
              <a:bodyPr wrap="square" rtlCol="0">
                <a:spAutoFit/>
              </a:bodyPr>
              <a:lstStyle/>
              <a:p>
                <a:pPr algn="ctr"/>
                <a:r>
                  <a:rPr lang="pl-PL" sz="900" dirty="0"/>
                  <a:t>[</a:t>
                </a:r>
                <a:r>
                  <a:rPr lang="pl-PL" sz="900" dirty="0" err="1"/>
                  <a:t>Description</a:t>
                </a:r>
                <a:r>
                  <a:rPr lang="pl-PL" sz="900" dirty="0"/>
                  <a:t> of </a:t>
                </a:r>
                <a:r>
                  <a:rPr lang="pl-PL" sz="900" dirty="0" err="1"/>
                  <a:t>operating</a:t>
                </a:r>
                <a:r>
                  <a:rPr lang="pl-PL" sz="900" dirty="0"/>
                  <a:t> </a:t>
                </a:r>
                <a:r>
                  <a:rPr lang="pl-PL" sz="900" dirty="0" err="1"/>
                  <a:t>activities</a:t>
                </a:r>
                <a:r>
                  <a:rPr lang="pl-PL" sz="900" dirty="0"/>
                  <a:t>]</a:t>
                </a:r>
              </a:p>
            </p:txBody>
          </p:sp>
          <p:sp>
            <p:nvSpPr>
              <p:cNvPr id="141" name="TextBox 140">
                <a:extLst>
                  <a:ext uri="{FF2B5EF4-FFF2-40B4-BE49-F238E27FC236}">
                    <a16:creationId xmlns:a16="http://schemas.microsoft.com/office/drawing/2014/main" id="{614A7373-085C-464E-9018-484DCFCACB6E}"/>
                  </a:ext>
                </a:extLst>
              </p:cNvPr>
              <p:cNvSpPr txBox="1"/>
              <p:nvPr/>
            </p:nvSpPr>
            <p:spPr>
              <a:xfrm>
                <a:off x="1876425" y="2165213"/>
                <a:ext cx="942975" cy="400110"/>
              </a:xfrm>
              <a:prstGeom prst="rect">
                <a:avLst/>
              </a:prstGeom>
              <a:noFill/>
            </p:spPr>
            <p:txBody>
              <a:bodyPr wrap="square" rtlCol="0">
                <a:spAutoFit/>
              </a:bodyPr>
              <a:lstStyle/>
              <a:p>
                <a:pPr algn="ctr"/>
                <a:r>
                  <a:rPr lang="pl-PL" sz="1000" dirty="0" err="1"/>
                  <a:t>Competitor's</a:t>
                </a:r>
                <a:r>
                  <a:rPr lang="pl-PL" sz="1000" dirty="0"/>
                  <a:t> logo</a:t>
                </a:r>
              </a:p>
            </p:txBody>
          </p:sp>
        </p:grpSp>
        <p:grpSp>
          <p:nvGrpSpPr>
            <p:cNvPr id="91" name="Group 90">
              <a:extLst>
                <a:ext uri="{FF2B5EF4-FFF2-40B4-BE49-F238E27FC236}">
                  <a16:creationId xmlns:a16="http://schemas.microsoft.com/office/drawing/2014/main" id="{AB20C723-C3E9-44B2-A1DF-8EA64888C8FA}"/>
                </a:ext>
              </a:extLst>
            </p:cNvPr>
            <p:cNvGrpSpPr/>
            <p:nvPr/>
          </p:nvGrpSpPr>
          <p:grpSpPr>
            <a:xfrm>
              <a:off x="9735697" y="1739514"/>
              <a:ext cx="1746628" cy="1936384"/>
              <a:chOff x="1425436" y="1910398"/>
              <a:chExt cx="1746628" cy="1936384"/>
            </a:xfrm>
          </p:grpSpPr>
          <p:sp>
            <p:nvSpPr>
              <p:cNvPr id="92" name="Rounded Rectangle 69">
                <a:extLst>
                  <a:ext uri="{FF2B5EF4-FFF2-40B4-BE49-F238E27FC236}">
                    <a16:creationId xmlns:a16="http://schemas.microsoft.com/office/drawing/2014/main" id="{7895F15A-EDE8-45FA-AC99-907FA53B1943}"/>
                  </a:ext>
                </a:extLst>
              </p:cNvPr>
              <p:cNvSpPr/>
              <p:nvPr/>
            </p:nvSpPr>
            <p:spPr>
              <a:xfrm rot="16200000">
                <a:off x="1314986" y="2020848"/>
                <a:ext cx="1936384" cy="1715483"/>
              </a:xfrm>
              <a:prstGeom prst="roundRect">
                <a:avLst>
                  <a:gd name="adj" fmla="val 5583"/>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3" name="Rectangle 92">
                <a:extLst>
                  <a:ext uri="{FF2B5EF4-FFF2-40B4-BE49-F238E27FC236}">
                    <a16:creationId xmlns:a16="http://schemas.microsoft.com/office/drawing/2014/main" id="{39B8A11A-FFA4-402C-BF7C-492AB244BE99}"/>
                  </a:ext>
                </a:extLst>
              </p:cNvPr>
              <p:cNvSpPr/>
              <p:nvPr/>
            </p:nvSpPr>
            <p:spPr>
              <a:xfrm>
                <a:off x="1505369" y="2723026"/>
                <a:ext cx="1666695" cy="253916"/>
              </a:xfrm>
              <a:prstGeom prst="rect">
                <a:avLst/>
              </a:prstGeom>
            </p:spPr>
            <p:txBody>
              <a:bodyPr wrap="square">
                <a:spAutoFit/>
              </a:bodyPr>
              <a:lstStyle/>
              <a:p>
                <a:pPr algn="ctr"/>
                <a:r>
                  <a:rPr lang="pl-PL" sz="1050" b="1" dirty="0"/>
                  <a:t>[</a:t>
                </a:r>
                <a:r>
                  <a:rPr lang="pl-PL" sz="1050" b="1" dirty="0" err="1"/>
                  <a:t>Competitor</a:t>
                </a:r>
                <a:r>
                  <a:rPr lang="pl-PL" sz="1050" b="1" dirty="0"/>
                  <a:t>]</a:t>
                </a:r>
              </a:p>
            </p:txBody>
          </p:sp>
          <p:sp>
            <p:nvSpPr>
              <p:cNvPr id="94" name="TextBox 93">
                <a:extLst>
                  <a:ext uri="{FF2B5EF4-FFF2-40B4-BE49-F238E27FC236}">
                    <a16:creationId xmlns:a16="http://schemas.microsoft.com/office/drawing/2014/main" id="{6C8337BD-622E-4968-96CB-B2AB2DE1C6F3}"/>
                  </a:ext>
                </a:extLst>
              </p:cNvPr>
              <p:cNvSpPr txBox="1"/>
              <p:nvPr/>
            </p:nvSpPr>
            <p:spPr>
              <a:xfrm>
                <a:off x="1560210" y="3131612"/>
                <a:ext cx="1483750" cy="369332"/>
              </a:xfrm>
              <a:prstGeom prst="rect">
                <a:avLst/>
              </a:prstGeom>
              <a:noFill/>
            </p:spPr>
            <p:txBody>
              <a:bodyPr wrap="square" rtlCol="0">
                <a:spAutoFit/>
              </a:bodyPr>
              <a:lstStyle/>
              <a:p>
                <a:pPr algn="ctr"/>
                <a:r>
                  <a:rPr lang="pl-PL" sz="900" dirty="0"/>
                  <a:t>[</a:t>
                </a:r>
                <a:r>
                  <a:rPr lang="pl-PL" sz="900" dirty="0" err="1"/>
                  <a:t>Description</a:t>
                </a:r>
                <a:r>
                  <a:rPr lang="pl-PL" sz="900" dirty="0"/>
                  <a:t> of </a:t>
                </a:r>
                <a:r>
                  <a:rPr lang="pl-PL" sz="900" dirty="0" err="1"/>
                  <a:t>operating</a:t>
                </a:r>
                <a:r>
                  <a:rPr lang="pl-PL" sz="900" dirty="0"/>
                  <a:t> </a:t>
                </a:r>
                <a:r>
                  <a:rPr lang="pl-PL" sz="900" dirty="0" err="1"/>
                  <a:t>activities</a:t>
                </a:r>
                <a:r>
                  <a:rPr lang="pl-PL" sz="900" dirty="0"/>
                  <a:t>]</a:t>
                </a:r>
              </a:p>
            </p:txBody>
          </p:sp>
          <p:sp>
            <p:nvSpPr>
              <p:cNvPr id="95" name="TextBox 94">
                <a:extLst>
                  <a:ext uri="{FF2B5EF4-FFF2-40B4-BE49-F238E27FC236}">
                    <a16:creationId xmlns:a16="http://schemas.microsoft.com/office/drawing/2014/main" id="{E089C60F-9DF8-47B8-8229-EED375F3C73F}"/>
                  </a:ext>
                </a:extLst>
              </p:cNvPr>
              <p:cNvSpPr txBox="1"/>
              <p:nvPr/>
            </p:nvSpPr>
            <p:spPr>
              <a:xfrm>
                <a:off x="1876425" y="2165213"/>
                <a:ext cx="942975" cy="400110"/>
              </a:xfrm>
              <a:prstGeom prst="rect">
                <a:avLst/>
              </a:prstGeom>
              <a:noFill/>
            </p:spPr>
            <p:txBody>
              <a:bodyPr wrap="square" rtlCol="0">
                <a:spAutoFit/>
              </a:bodyPr>
              <a:lstStyle/>
              <a:p>
                <a:pPr algn="ctr"/>
                <a:r>
                  <a:rPr lang="pl-PL" sz="1000" dirty="0" err="1"/>
                  <a:t>Competitor's</a:t>
                </a:r>
                <a:r>
                  <a:rPr lang="pl-PL" sz="1000" dirty="0"/>
                  <a:t> logo</a:t>
                </a:r>
              </a:p>
            </p:txBody>
          </p:sp>
        </p:grpSp>
      </p:grpSp>
      <p:sp>
        <p:nvSpPr>
          <p:cNvPr id="4" name="Text Placeholder 4">
            <a:extLst>
              <a:ext uri="{FF2B5EF4-FFF2-40B4-BE49-F238E27FC236}">
                <a16:creationId xmlns:a16="http://schemas.microsoft.com/office/drawing/2014/main" id="{C8D306EC-D547-45C5-A56A-FDB0E9BB796D}"/>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5" name="Text Placeholder 8">
            <a:extLst>
              <a:ext uri="{FF2B5EF4-FFF2-40B4-BE49-F238E27FC236}">
                <a16:creationId xmlns:a16="http://schemas.microsoft.com/office/drawing/2014/main" id="{78187763-34DC-4FD9-A57C-DA30D8F708D7}"/>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MARKET COMPETITION</a:t>
            </a:r>
          </a:p>
        </p:txBody>
      </p:sp>
    </p:spTree>
    <p:extLst>
      <p:ext uri="{BB962C8B-B14F-4D97-AF65-F5344CB8AC3E}">
        <p14:creationId xmlns:p14="http://schemas.microsoft.com/office/powerpoint/2010/main" val="93088791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TextBox 78">
            <a:extLst>
              <a:ext uri="{FF2B5EF4-FFF2-40B4-BE49-F238E27FC236}">
                <a16:creationId xmlns:a16="http://schemas.microsoft.com/office/drawing/2014/main" id="{DB514410-AF1A-4C93-A3B7-A56D13711A1C}"/>
              </a:ext>
            </a:extLst>
          </p:cNvPr>
          <p:cNvSpPr txBox="1"/>
          <p:nvPr/>
        </p:nvSpPr>
        <p:spPr>
          <a:xfrm>
            <a:off x="528815" y="1057041"/>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a:solidFill>
                <a:schemeClr val="bg1">
                  <a:lumMod val="65000"/>
                </a:schemeClr>
              </a:solidFill>
              <a:latin typeface="Arial" panose="020B0604020202020204" pitchFamily="34" charset="0"/>
              <a:cs typeface="Arial" panose="020B0604020202020204" pitchFamily="34" charset="0"/>
            </a:endParaRPr>
          </a:p>
        </p:txBody>
      </p:sp>
      <p:sp>
        <p:nvSpPr>
          <p:cNvPr id="44" name="TextBox 78">
            <a:extLst>
              <a:ext uri="{FF2B5EF4-FFF2-40B4-BE49-F238E27FC236}">
                <a16:creationId xmlns:a16="http://schemas.microsoft.com/office/drawing/2014/main" id="{DB514410-AF1A-4C93-A3B7-A56D13711A1C}"/>
              </a:ext>
            </a:extLst>
          </p:cNvPr>
          <p:cNvSpPr txBox="1"/>
          <p:nvPr/>
        </p:nvSpPr>
        <p:spPr>
          <a:xfrm>
            <a:off x="366890"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chemeClr val="bg1">
                    <a:lumMod val="65000"/>
                  </a:schemeClr>
                </a:solidFill>
                <a:latin typeface="Arial" panose="020B0604020202020204" pitchFamily="34" charset="0"/>
                <a:cs typeface="Arial" panose="020B0604020202020204" pitchFamily="34" charset="0"/>
              </a:rPr>
              <a:t>Competitive landscape </a:t>
            </a:r>
          </a:p>
        </p:txBody>
      </p:sp>
      <p:grpSp>
        <p:nvGrpSpPr>
          <p:cNvPr id="81" name="Group 80">
            <a:extLst>
              <a:ext uri="{FF2B5EF4-FFF2-40B4-BE49-F238E27FC236}">
                <a16:creationId xmlns:a16="http://schemas.microsoft.com/office/drawing/2014/main" id="{52093D95-3086-4220-AA71-1371DBC6A366}"/>
              </a:ext>
            </a:extLst>
          </p:cNvPr>
          <p:cNvGrpSpPr/>
          <p:nvPr/>
        </p:nvGrpSpPr>
        <p:grpSpPr>
          <a:xfrm>
            <a:off x="-1121204" y="19811"/>
            <a:ext cx="962703" cy="6401807"/>
            <a:chOff x="-1121204" y="19811"/>
            <a:chExt cx="962703" cy="6401807"/>
          </a:xfrm>
        </p:grpSpPr>
        <p:sp>
          <p:nvSpPr>
            <p:cNvPr id="82" name="Rectangle 81">
              <a:extLst>
                <a:ext uri="{FF2B5EF4-FFF2-40B4-BE49-F238E27FC236}">
                  <a16:creationId xmlns:a16="http://schemas.microsoft.com/office/drawing/2014/main" id="{E2D739A8-D2FF-4695-B358-E48275D094ED}"/>
                </a:ext>
              </a:extLst>
            </p:cNvPr>
            <p:cNvSpPr/>
            <p:nvPr/>
          </p:nvSpPr>
          <p:spPr>
            <a:xfrm>
              <a:off x="-423677" y="1643481"/>
              <a:ext cx="265176" cy="246888"/>
            </a:xfrm>
            <a:prstGeom prst="rect">
              <a:avLst/>
            </a:prstGeom>
            <a:solidFill>
              <a:srgbClr val="7FB7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3" name="Rectangle 82">
              <a:extLst>
                <a:ext uri="{FF2B5EF4-FFF2-40B4-BE49-F238E27FC236}">
                  <a16:creationId xmlns:a16="http://schemas.microsoft.com/office/drawing/2014/main" id="{45DE610A-6397-4FF3-8CD8-9F93D0F3AD09}"/>
                </a:ext>
              </a:extLst>
            </p:cNvPr>
            <p:cNvSpPr/>
            <p:nvPr/>
          </p:nvSpPr>
          <p:spPr>
            <a:xfrm>
              <a:off x="-423677" y="2614848"/>
              <a:ext cx="265176" cy="246888"/>
            </a:xfrm>
            <a:prstGeom prst="rect">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4" name="Rectangle 83">
              <a:extLst>
                <a:ext uri="{FF2B5EF4-FFF2-40B4-BE49-F238E27FC236}">
                  <a16:creationId xmlns:a16="http://schemas.microsoft.com/office/drawing/2014/main" id="{3EE98F93-D256-45F3-B57E-91102077FA19}"/>
                </a:ext>
              </a:extLst>
            </p:cNvPr>
            <p:cNvSpPr/>
            <p:nvPr/>
          </p:nvSpPr>
          <p:spPr>
            <a:xfrm>
              <a:off x="-423677" y="5850949"/>
              <a:ext cx="265176" cy="246888"/>
            </a:xfrm>
            <a:prstGeom prst="rect">
              <a:avLst/>
            </a:prstGeom>
            <a:solidFill>
              <a:srgbClr val="371E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5" name="Rectangle 84">
              <a:extLst>
                <a:ext uri="{FF2B5EF4-FFF2-40B4-BE49-F238E27FC236}">
                  <a16:creationId xmlns:a16="http://schemas.microsoft.com/office/drawing/2014/main" id="{7D5483CF-FB4E-48D8-AD26-F8D2B8933D0F}"/>
                </a:ext>
              </a:extLst>
            </p:cNvPr>
            <p:cNvSpPr/>
            <p:nvPr/>
          </p:nvSpPr>
          <p:spPr>
            <a:xfrm>
              <a:off x="-423677" y="5527160"/>
              <a:ext cx="265176" cy="246888"/>
            </a:xfrm>
            <a:prstGeom prst="rect">
              <a:avLst/>
            </a:prstGeom>
            <a:solidFill>
              <a:srgbClr val="4526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6" name="Rectangle 85">
              <a:extLst>
                <a:ext uri="{FF2B5EF4-FFF2-40B4-BE49-F238E27FC236}">
                  <a16:creationId xmlns:a16="http://schemas.microsoft.com/office/drawing/2014/main" id="{A55819F0-98C0-46D8-995C-D7E1B6EB9E4C}"/>
                </a:ext>
              </a:extLst>
            </p:cNvPr>
            <p:cNvSpPr/>
            <p:nvPr/>
          </p:nvSpPr>
          <p:spPr>
            <a:xfrm>
              <a:off x="-423677" y="6174730"/>
              <a:ext cx="265176" cy="246888"/>
            </a:xfrm>
            <a:prstGeom prst="rect">
              <a:avLst/>
            </a:prstGeom>
            <a:solidFill>
              <a:srgbClr val="1C0F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8" name="Rectangle 87">
              <a:extLst>
                <a:ext uri="{FF2B5EF4-FFF2-40B4-BE49-F238E27FC236}">
                  <a16:creationId xmlns:a16="http://schemas.microsoft.com/office/drawing/2014/main" id="{13F05B3A-DD82-4566-96BF-7E69304FBB76}"/>
                </a:ext>
              </a:extLst>
            </p:cNvPr>
            <p:cNvSpPr/>
            <p:nvPr/>
          </p:nvSpPr>
          <p:spPr>
            <a:xfrm>
              <a:off x="-423677" y="4233793"/>
              <a:ext cx="265176" cy="246888"/>
            </a:xfrm>
            <a:prstGeom prst="rect">
              <a:avLst/>
            </a:prstGeom>
            <a:solidFill>
              <a:srgbClr val="ACFE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9" name="Rectangle 88">
              <a:extLst>
                <a:ext uri="{FF2B5EF4-FFF2-40B4-BE49-F238E27FC236}">
                  <a16:creationId xmlns:a16="http://schemas.microsoft.com/office/drawing/2014/main" id="{4CCCE0E2-8095-4FC0-9475-EB223564C97B}"/>
                </a:ext>
              </a:extLst>
            </p:cNvPr>
            <p:cNvSpPr/>
            <p:nvPr/>
          </p:nvSpPr>
          <p:spPr>
            <a:xfrm>
              <a:off x="-423677" y="4557582"/>
              <a:ext cx="265176" cy="245099"/>
            </a:xfrm>
            <a:prstGeom prst="rect">
              <a:avLst/>
            </a:prstGeom>
            <a:solidFill>
              <a:srgbClr val="67FD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0" name="Rectangle 89">
              <a:extLst>
                <a:ext uri="{FF2B5EF4-FFF2-40B4-BE49-F238E27FC236}">
                  <a16:creationId xmlns:a16="http://schemas.microsoft.com/office/drawing/2014/main" id="{BD076898-E50A-4622-9E98-FD87837597C2}"/>
                </a:ext>
              </a:extLst>
            </p:cNvPr>
            <p:cNvSpPr/>
            <p:nvPr/>
          </p:nvSpPr>
          <p:spPr>
            <a:xfrm>
              <a:off x="-423677" y="3910004"/>
              <a:ext cx="265176" cy="246888"/>
            </a:xfrm>
            <a:prstGeom prst="rect">
              <a:avLst/>
            </a:prstGeom>
            <a:solidFill>
              <a:srgbClr val="B8FE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2" name="Rectangle 91">
              <a:extLst>
                <a:ext uri="{FF2B5EF4-FFF2-40B4-BE49-F238E27FC236}">
                  <a16:creationId xmlns:a16="http://schemas.microsoft.com/office/drawing/2014/main" id="{68F23224-7F22-4C75-B70B-D9E1C2650184}"/>
                </a:ext>
              </a:extLst>
            </p:cNvPr>
            <p:cNvSpPr/>
            <p:nvPr/>
          </p:nvSpPr>
          <p:spPr>
            <a:xfrm>
              <a:off x="-423677" y="24536"/>
              <a:ext cx="265176" cy="246888"/>
            </a:xfrm>
            <a:prstGeom prst="rect">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5" name="Rectangle 94">
              <a:extLst>
                <a:ext uri="{FF2B5EF4-FFF2-40B4-BE49-F238E27FC236}">
                  <a16:creationId xmlns:a16="http://schemas.microsoft.com/office/drawing/2014/main" id="{4C56FEAC-A873-40CE-BBEE-CE2007D45C95}"/>
                </a:ext>
              </a:extLst>
            </p:cNvPr>
            <p:cNvSpPr/>
            <p:nvPr/>
          </p:nvSpPr>
          <p:spPr>
            <a:xfrm>
              <a:off x="-423677" y="3586215"/>
              <a:ext cx="265176" cy="246888"/>
            </a:xfrm>
            <a:prstGeom prst="rect">
              <a:avLst/>
            </a:prstGeom>
            <a:solidFill>
              <a:srgbClr val="D5FA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6" name="Rectangle 95">
              <a:extLst>
                <a:ext uri="{FF2B5EF4-FFF2-40B4-BE49-F238E27FC236}">
                  <a16:creationId xmlns:a16="http://schemas.microsoft.com/office/drawing/2014/main" id="{FFAB9409-E163-4EC2-8CD0-3360291C7823}"/>
                </a:ext>
              </a:extLst>
            </p:cNvPr>
            <p:cNvSpPr/>
            <p:nvPr/>
          </p:nvSpPr>
          <p:spPr>
            <a:xfrm>
              <a:off x="-423677" y="1967270"/>
              <a:ext cx="265176" cy="246888"/>
            </a:xfrm>
            <a:prstGeom prst="rect">
              <a:avLst/>
            </a:prstGeom>
            <a:solidFill>
              <a:srgbClr val="93D3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7" name="Rectangle 96">
              <a:extLst>
                <a:ext uri="{FF2B5EF4-FFF2-40B4-BE49-F238E27FC236}">
                  <a16:creationId xmlns:a16="http://schemas.microsoft.com/office/drawing/2014/main" id="{2778DB45-F155-4890-82B3-738F405077BD}"/>
                </a:ext>
              </a:extLst>
            </p:cNvPr>
            <p:cNvSpPr/>
            <p:nvPr/>
          </p:nvSpPr>
          <p:spPr>
            <a:xfrm>
              <a:off x="-423677" y="4879582"/>
              <a:ext cx="265176" cy="246888"/>
            </a:xfrm>
            <a:prstGeom prst="rect">
              <a:avLst/>
            </a:prstGeom>
            <a:solidFill>
              <a:srgbClr val="F2E2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9" name="Rectangle 98">
              <a:extLst>
                <a:ext uri="{FF2B5EF4-FFF2-40B4-BE49-F238E27FC236}">
                  <a16:creationId xmlns:a16="http://schemas.microsoft.com/office/drawing/2014/main" id="{B71A4F6F-C6DA-4651-B95E-CB001A45E569}"/>
                </a:ext>
              </a:extLst>
            </p:cNvPr>
            <p:cNvSpPr/>
            <p:nvPr/>
          </p:nvSpPr>
          <p:spPr>
            <a:xfrm>
              <a:off x="-423677" y="5203371"/>
              <a:ext cx="265176" cy="246888"/>
            </a:xfrm>
            <a:prstGeom prst="rect">
              <a:avLst/>
            </a:prstGeom>
            <a:solidFill>
              <a:srgbClr val="A34A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01" name="Rectangle 100">
              <a:extLst>
                <a:ext uri="{FF2B5EF4-FFF2-40B4-BE49-F238E27FC236}">
                  <a16:creationId xmlns:a16="http://schemas.microsoft.com/office/drawing/2014/main" id="{A59E053A-9C54-409C-89EA-C2C81042504A}"/>
                </a:ext>
              </a:extLst>
            </p:cNvPr>
            <p:cNvSpPr/>
            <p:nvPr/>
          </p:nvSpPr>
          <p:spPr>
            <a:xfrm>
              <a:off x="-423677" y="348325"/>
              <a:ext cx="265176" cy="246888"/>
            </a:xfrm>
            <a:prstGeom prst="rect">
              <a:avLst/>
            </a:prstGeom>
            <a:solidFill>
              <a:srgbClr val="2A3D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02" name="Rectangle 101">
              <a:extLst>
                <a:ext uri="{FF2B5EF4-FFF2-40B4-BE49-F238E27FC236}">
                  <a16:creationId xmlns:a16="http://schemas.microsoft.com/office/drawing/2014/main" id="{51DA0E3B-3084-4C93-94EA-0A0BEEC99576}"/>
                </a:ext>
              </a:extLst>
            </p:cNvPr>
            <p:cNvSpPr/>
            <p:nvPr/>
          </p:nvSpPr>
          <p:spPr>
            <a:xfrm>
              <a:off x="-423677" y="672114"/>
              <a:ext cx="265176" cy="246888"/>
            </a:xfrm>
            <a:prstGeom prst="rect">
              <a:avLst/>
            </a:prstGeom>
            <a:solidFill>
              <a:srgbClr val="3248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03" name="Rectangle 102">
              <a:extLst>
                <a:ext uri="{FF2B5EF4-FFF2-40B4-BE49-F238E27FC236}">
                  <a16:creationId xmlns:a16="http://schemas.microsoft.com/office/drawing/2014/main" id="{6D38B253-6020-4DC6-AF40-72A848A83011}"/>
                </a:ext>
              </a:extLst>
            </p:cNvPr>
            <p:cNvSpPr/>
            <p:nvPr/>
          </p:nvSpPr>
          <p:spPr>
            <a:xfrm>
              <a:off x="-423677" y="995903"/>
              <a:ext cx="265176" cy="246888"/>
            </a:xfrm>
            <a:prstGeom prst="rect">
              <a:avLst/>
            </a:prstGeom>
            <a:solidFill>
              <a:srgbClr val="3D58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04" name="Rectangle 103">
              <a:extLst>
                <a:ext uri="{FF2B5EF4-FFF2-40B4-BE49-F238E27FC236}">
                  <a16:creationId xmlns:a16="http://schemas.microsoft.com/office/drawing/2014/main" id="{0A9E2205-1FCE-4285-90C5-27EB1CDC8920}"/>
                </a:ext>
              </a:extLst>
            </p:cNvPr>
            <p:cNvSpPr/>
            <p:nvPr/>
          </p:nvSpPr>
          <p:spPr>
            <a:xfrm>
              <a:off x="-423677" y="1319692"/>
              <a:ext cx="265176" cy="246888"/>
            </a:xfrm>
            <a:prstGeom prst="rect">
              <a:avLst/>
            </a:prstGeom>
            <a:solidFill>
              <a:srgbClr val="687F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05" name="Rectangle 104">
              <a:extLst>
                <a:ext uri="{FF2B5EF4-FFF2-40B4-BE49-F238E27FC236}">
                  <a16:creationId xmlns:a16="http://schemas.microsoft.com/office/drawing/2014/main" id="{6FF305ED-D9AE-4DDE-AC98-7894D244673D}"/>
                </a:ext>
              </a:extLst>
            </p:cNvPr>
            <p:cNvSpPr/>
            <p:nvPr/>
          </p:nvSpPr>
          <p:spPr>
            <a:xfrm>
              <a:off x="-423677" y="3262426"/>
              <a:ext cx="265176" cy="2468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06" name="Rectangle 105">
              <a:extLst>
                <a:ext uri="{FF2B5EF4-FFF2-40B4-BE49-F238E27FC236}">
                  <a16:creationId xmlns:a16="http://schemas.microsoft.com/office/drawing/2014/main" id="{72770DC9-626F-4382-8A40-F7173B18B259}"/>
                </a:ext>
              </a:extLst>
            </p:cNvPr>
            <p:cNvSpPr/>
            <p:nvPr/>
          </p:nvSpPr>
          <p:spPr>
            <a:xfrm>
              <a:off x="-423677" y="2938637"/>
              <a:ext cx="265176" cy="246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07" name="Rectangle 106">
              <a:extLst>
                <a:ext uri="{FF2B5EF4-FFF2-40B4-BE49-F238E27FC236}">
                  <a16:creationId xmlns:a16="http://schemas.microsoft.com/office/drawing/2014/main" id="{DF0E7C09-E8B1-4ACE-9C54-C923FA377BC5}"/>
                </a:ext>
              </a:extLst>
            </p:cNvPr>
            <p:cNvSpPr/>
            <p:nvPr/>
          </p:nvSpPr>
          <p:spPr>
            <a:xfrm>
              <a:off x="-423677" y="2291059"/>
              <a:ext cx="265176" cy="246888"/>
            </a:xfrm>
            <a:prstGeom prst="rect">
              <a:avLst/>
            </a:prstGeom>
            <a:solidFill>
              <a:srgbClr val="A1C9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108" name="Straight Connector 107">
              <a:extLst>
                <a:ext uri="{FF2B5EF4-FFF2-40B4-BE49-F238E27FC236}">
                  <a16:creationId xmlns:a16="http://schemas.microsoft.com/office/drawing/2014/main" id="{7644A407-1BE3-41D1-AA0B-1905FD205E8B}"/>
                </a:ext>
              </a:extLst>
            </p:cNvPr>
            <p:cNvCxnSpPr/>
            <p:nvPr/>
          </p:nvCxnSpPr>
          <p:spPr>
            <a:xfrm flipH="1">
              <a:off x="-669192" y="19811"/>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CEEDB8A-74BC-46DC-AB8B-FC3BDC030171}"/>
                </a:ext>
              </a:extLst>
            </p:cNvPr>
            <p:cNvCxnSpPr>
              <a:cxnSpLocks/>
            </p:cNvCxnSpPr>
            <p:nvPr/>
          </p:nvCxnSpPr>
          <p:spPr>
            <a:xfrm flipV="1">
              <a:off x="-669191" y="21564"/>
              <a:ext cx="1" cy="6394564"/>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3A88F41A-4575-488A-A99E-0A933ADEC9FA}"/>
                </a:ext>
              </a:extLst>
            </p:cNvPr>
            <p:cNvCxnSpPr/>
            <p:nvPr/>
          </p:nvCxnSpPr>
          <p:spPr>
            <a:xfrm flipH="1">
              <a:off x="-661000" y="6416128"/>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sp>
          <p:nvSpPr>
            <p:cNvPr id="111" name="TextBox 110">
              <a:extLst>
                <a:ext uri="{FF2B5EF4-FFF2-40B4-BE49-F238E27FC236}">
                  <a16:creationId xmlns:a16="http://schemas.microsoft.com/office/drawing/2014/main" id="{70BAC79E-7B49-46A0-A220-59D6EDE5A3D8}"/>
                </a:ext>
              </a:extLst>
            </p:cNvPr>
            <p:cNvSpPr txBox="1"/>
            <p:nvPr/>
          </p:nvSpPr>
          <p:spPr>
            <a:xfrm rot="16200000">
              <a:off x="-3080623" y="3095951"/>
              <a:ext cx="4226615" cy="307777"/>
            </a:xfrm>
            <a:prstGeom prst="rect">
              <a:avLst/>
            </a:prstGeom>
            <a:noFill/>
          </p:spPr>
          <p:txBody>
            <a:bodyPr wrap="square" rtlCol="0">
              <a:spAutoFit/>
            </a:bodyPr>
            <a:lstStyle/>
            <a:p>
              <a:pPr algn="ctr"/>
              <a:r>
                <a:rPr lang="en-US" sz="1400" dirty="0">
                  <a:solidFill>
                    <a:srgbClr val="5B9BD5"/>
                  </a:solidFill>
                </a:rPr>
                <a:t>Colour palette</a:t>
              </a:r>
            </a:p>
          </p:txBody>
        </p:sp>
      </p:grpSp>
      <p:sp>
        <p:nvSpPr>
          <p:cNvPr id="7" name="TextBox 6">
            <a:extLst>
              <a:ext uri="{FF2B5EF4-FFF2-40B4-BE49-F238E27FC236}">
                <a16:creationId xmlns:a16="http://schemas.microsoft.com/office/drawing/2014/main" id="{9DCA103C-F317-4807-8FED-53384A9BD205}"/>
              </a:ext>
            </a:extLst>
          </p:cNvPr>
          <p:cNvSpPr txBox="1"/>
          <p:nvPr/>
        </p:nvSpPr>
        <p:spPr>
          <a:xfrm>
            <a:off x="368921" y="619200"/>
            <a:ext cx="11449350"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[Company] competes for users’ consumption time and budgets with its competitors providing various services</a:t>
            </a:r>
          </a:p>
        </p:txBody>
      </p:sp>
      <p:cxnSp>
        <p:nvCxnSpPr>
          <p:cNvPr id="138" name="Straight Connector 137">
            <a:extLst>
              <a:ext uri="{FF2B5EF4-FFF2-40B4-BE49-F238E27FC236}">
                <a16:creationId xmlns:a16="http://schemas.microsoft.com/office/drawing/2014/main" id="{17BC81FA-0FA6-4077-8DB0-3DD79C90004D}"/>
              </a:ext>
            </a:extLst>
          </p:cNvPr>
          <p:cNvCxnSpPr>
            <a:cxnSpLocks/>
          </p:cNvCxnSpPr>
          <p:nvPr/>
        </p:nvCxnSpPr>
        <p:spPr>
          <a:xfrm>
            <a:off x="341586" y="1481205"/>
            <a:ext cx="11476685" cy="0"/>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pic>
        <p:nvPicPr>
          <p:cNvPr id="3" name="Picture 2">
            <a:extLst>
              <a:ext uri="{FF2B5EF4-FFF2-40B4-BE49-F238E27FC236}">
                <a16:creationId xmlns:a16="http://schemas.microsoft.com/office/drawing/2014/main" id="{C3F69276-C8B7-4636-9F3C-71BF429D1B0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486564" y="2844595"/>
            <a:ext cx="265176" cy="176003"/>
          </a:xfrm>
          <a:prstGeom prst="rect">
            <a:avLst/>
          </a:prstGeom>
          <a:solidFill>
            <a:schemeClr val="bg1">
              <a:lumMod val="75000"/>
            </a:schemeClr>
          </a:solidFill>
          <a:ln w="6350">
            <a:solidFill>
              <a:schemeClr val="bg1">
                <a:lumMod val="75000"/>
              </a:schemeClr>
            </a:solidFill>
          </a:ln>
        </p:spPr>
      </p:pic>
      <p:sp>
        <p:nvSpPr>
          <p:cNvPr id="4" name="Rounded Rectangle 175">
            <a:extLst>
              <a:ext uri="{FF2B5EF4-FFF2-40B4-BE49-F238E27FC236}">
                <a16:creationId xmlns:a16="http://schemas.microsoft.com/office/drawing/2014/main" id="{15AA5EC1-273E-48DA-80C4-F9BCAE1C838B}"/>
              </a:ext>
            </a:extLst>
          </p:cNvPr>
          <p:cNvSpPr/>
          <p:nvPr/>
        </p:nvSpPr>
        <p:spPr>
          <a:xfrm>
            <a:off x="1229509" y="3753611"/>
            <a:ext cx="738707" cy="146495"/>
          </a:xfrm>
          <a:prstGeom prst="roundRect">
            <a:avLst>
              <a:gd name="adj" fmla="val 24920"/>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dirty="0">
                <a:solidFill>
                  <a:schemeClr val="tx1">
                    <a:lumMod val="95000"/>
                    <a:lumOff val="5000"/>
                  </a:schemeClr>
                </a:solidFill>
              </a:rPr>
              <a:t>Germany</a:t>
            </a:r>
            <a:endParaRPr lang="en-US" sz="1000" dirty="0">
              <a:solidFill>
                <a:schemeClr val="tx1">
                  <a:lumMod val="95000"/>
                  <a:lumOff val="5000"/>
                </a:schemeClr>
              </a:solidFill>
            </a:endParaRPr>
          </a:p>
        </p:txBody>
      </p:sp>
      <p:sp>
        <p:nvSpPr>
          <p:cNvPr id="6" name="Rounded Rectangle 175">
            <a:extLst>
              <a:ext uri="{FF2B5EF4-FFF2-40B4-BE49-F238E27FC236}">
                <a16:creationId xmlns:a16="http://schemas.microsoft.com/office/drawing/2014/main" id="{F5D294AA-CBDA-4A5F-8A29-029D995628E5}"/>
              </a:ext>
            </a:extLst>
          </p:cNvPr>
          <p:cNvSpPr/>
          <p:nvPr/>
        </p:nvSpPr>
        <p:spPr>
          <a:xfrm>
            <a:off x="1143741" y="4891786"/>
            <a:ext cx="921933" cy="146495"/>
          </a:xfrm>
          <a:prstGeom prst="roundRect">
            <a:avLst>
              <a:gd name="adj" fmla="val 24920"/>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dirty="0">
                <a:solidFill>
                  <a:schemeClr val="tx1">
                    <a:lumMod val="95000"/>
                    <a:lumOff val="5000"/>
                  </a:schemeClr>
                </a:solidFill>
              </a:rPr>
              <a:t>Czech/</a:t>
            </a:r>
            <a:r>
              <a:rPr lang="pl-PL" sz="1000" dirty="0" err="1">
                <a:solidFill>
                  <a:schemeClr val="tx1">
                    <a:lumMod val="95000"/>
                    <a:lumOff val="5000"/>
                  </a:schemeClr>
                </a:solidFill>
              </a:rPr>
              <a:t>Slovak</a:t>
            </a:r>
            <a:endParaRPr lang="en-US" sz="1000" dirty="0">
              <a:solidFill>
                <a:schemeClr val="tx1">
                  <a:lumMod val="95000"/>
                  <a:lumOff val="5000"/>
                </a:schemeClr>
              </a:solidFill>
            </a:endParaRPr>
          </a:p>
        </p:txBody>
      </p:sp>
      <p:pic>
        <p:nvPicPr>
          <p:cNvPr id="23" name="Picture 22">
            <a:extLst>
              <a:ext uri="{FF2B5EF4-FFF2-40B4-BE49-F238E27FC236}">
                <a16:creationId xmlns:a16="http://schemas.microsoft.com/office/drawing/2014/main" id="{320F8307-7AED-4EB4-A70D-8B1EF998644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467051" y="5089997"/>
            <a:ext cx="258808" cy="172571"/>
          </a:xfrm>
          <a:prstGeom prst="rect">
            <a:avLst/>
          </a:prstGeom>
        </p:spPr>
      </p:pic>
      <p:pic>
        <p:nvPicPr>
          <p:cNvPr id="24" name="Picture 23">
            <a:extLst>
              <a:ext uri="{FF2B5EF4-FFF2-40B4-BE49-F238E27FC236}">
                <a16:creationId xmlns:a16="http://schemas.microsoft.com/office/drawing/2014/main" id="{EE365CF4-1B07-4BB5-9970-1033FED9CD8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64009" y="3962976"/>
            <a:ext cx="265178" cy="172571"/>
          </a:xfrm>
          <a:prstGeom prst="rect">
            <a:avLst/>
          </a:prstGeom>
        </p:spPr>
      </p:pic>
      <p:grpSp>
        <p:nvGrpSpPr>
          <p:cNvPr id="27" name="Group 26">
            <a:extLst>
              <a:ext uri="{FF2B5EF4-FFF2-40B4-BE49-F238E27FC236}">
                <a16:creationId xmlns:a16="http://schemas.microsoft.com/office/drawing/2014/main" id="{34A89AE5-0173-4B98-A121-978D87299F37}"/>
              </a:ext>
            </a:extLst>
          </p:cNvPr>
          <p:cNvGrpSpPr/>
          <p:nvPr/>
        </p:nvGrpSpPr>
        <p:grpSpPr>
          <a:xfrm>
            <a:off x="901261" y="1765951"/>
            <a:ext cx="10317033" cy="4178061"/>
            <a:chOff x="901261" y="1765951"/>
            <a:chExt cx="10317033" cy="4178061"/>
          </a:xfrm>
        </p:grpSpPr>
        <p:grpSp>
          <p:nvGrpSpPr>
            <p:cNvPr id="28" name="Group 27">
              <a:extLst>
                <a:ext uri="{FF2B5EF4-FFF2-40B4-BE49-F238E27FC236}">
                  <a16:creationId xmlns:a16="http://schemas.microsoft.com/office/drawing/2014/main" id="{481B047A-8975-441A-9EB7-A9AFCE72B359}"/>
                </a:ext>
              </a:extLst>
            </p:cNvPr>
            <p:cNvGrpSpPr/>
            <p:nvPr/>
          </p:nvGrpSpPr>
          <p:grpSpPr>
            <a:xfrm>
              <a:off x="901261" y="1765951"/>
              <a:ext cx="10317033" cy="4178061"/>
              <a:chOff x="887465" y="1919776"/>
              <a:chExt cx="10317033" cy="4178061"/>
            </a:xfrm>
          </p:grpSpPr>
          <p:grpSp>
            <p:nvGrpSpPr>
              <p:cNvPr id="10" name="Group 9">
                <a:extLst>
                  <a:ext uri="{FF2B5EF4-FFF2-40B4-BE49-F238E27FC236}">
                    <a16:creationId xmlns:a16="http://schemas.microsoft.com/office/drawing/2014/main" id="{0A00EC3E-A079-4254-9A8E-6F8579607B90}"/>
                  </a:ext>
                </a:extLst>
              </p:cNvPr>
              <p:cNvGrpSpPr/>
              <p:nvPr/>
            </p:nvGrpSpPr>
            <p:grpSpPr>
              <a:xfrm>
                <a:off x="887466" y="2178573"/>
                <a:ext cx="8720555" cy="3919264"/>
                <a:chOff x="1466204" y="2376776"/>
                <a:chExt cx="7049990" cy="2946350"/>
              </a:xfrm>
            </p:grpSpPr>
            <p:grpSp>
              <p:nvGrpSpPr>
                <p:cNvPr id="87" name="Group 86">
                  <a:extLst>
                    <a:ext uri="{FF2B5EF4-FFF2-40B4-BE49-F238E27FC236}">
                      <a16:creationId xmlns:a16="http://schemas.microsoft.com/office/drawing/2014/main" id="{89F2F92B-0AE6-40CD-B1B8-C2363E05CA72}"/>
                    </a:ext>
                  </a:extLst>
                </p:cNvPr>
                <p:cNvGrpSpPr/>
                <p:nvPr/>
              </p:nvGrpSpPr>
              <p:grpSpPr>
                <a:xfrm>
                  <a:off x="2709539" y="2376776"/>
                  <a:ext cx="5770090" cy="2946350"/>
                  <a:chOff x="1631153" y="1874463"/>
                  <a:chExt cx="5025760" cy="2946350"/>
                </a:xfrm>
              </p:grpSpPr>
              <p:cxnSp>
                <p:nvCxnSpPr>
                  <p:cNvPr id="91" name="Straight Connector 90">
                    <a:extLst>
                      <a:ext uri="{FF2B5EF4-FFF2-40B4-BE49-F238E27FC236}">
                        <a16:creationId xmlns:a16="http://schemas.microsoft.com/office/drawing/2014/main" id="{E219658E-65E6-4328-9078-D70FBE49A059}"/>
                      </a:ext>
                    </a:extLst>
                  </p:cNvPr>
                  <p:cNvCxnSpPr>
                    <a:cxnSpLocks/>
                  </p:cNvCxnSpPr>
                  <p:nvPr/>
                </p:nvCxnSpPr>
                <p:spPr>
                  <a:xfrm>
                    <a:off x="3923185" y="1874463"/>
                    <a:ext cx="0" cy="2946350"/>
                  </a:xfrm>
                  <a:prstGeom prst="line">
                    <a:avLst/>
                  </a:prstGeom>
                  <a:ln>
                    <a:noFill/>
                    <a:prstDash val="dashDot"/>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1D4D3B18-9B21-45DB-A71E-DC8ACA7D1200}"/>
                      </a:ext>
                    </a:extLst>
                  </p:cNvPr>
                  <p:cNvCxnSpPr/>
                  <p:nvPr/>
                </p:nvCxnSpPr>
                <p:spPr>
                  <a:xfrm flipV="1">
                    <a:off x="1639315" y="2828722"/>
                    <a:ext cx="5017598" cy="0"/>
                  </a:xfrm>
                  <a:prstGeom prst="line">
                    <a:avLst/>
                  </a:prstGeom>
                  <a:ln>
                    <a:noFill/>
                    <a:prstDash val="dashDot"/>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AE8CB53B-13CE-4938-B32B-3866078BFBA1}"/>
                      </a:ext>
                    </a:extLst>
                  </p:cNvPr>
                  <p:cNvCxnSpPr/>
                  <p:nvPr/>
                </p:nvCxnSpPr>
                <p:spPr>
                  <a:xfrm flipV="1">
                    <a:off x="1631153" y="3826564"/>
                    <a:ext cx="5017598" cy="0"/>
                  </a:xfrm>
                  <a:prstGeom prst="line">
                    <a:avLst/>
                  </a:prstGeom>
                  <a:ln>
                    <a:noFill/>
                    <a:prstDash val="dashDot"/>
                  </a:ln>
                </p:spPr>
                <p:style>
                  <a:lnRef idx="1">
                    <a:schemeClr val="accent1"/>
                  </a:lnRef>
                  <a:fillRef idx="0">
                    <a:schemeClr val="accent1"/>
                  </a:fillRef>
                  <a:effectRef idx="0">
                    <a:schemeClr val="accent1"/>
                  </a:effectRef>
                  <a:fontRef idx="minor">
                    <a:schemeClr val="tx1"/>
                  </a:fontRef>
                </p:style>
              </p:cxnSp>
            </p:grpSp>
            <p:cxnSp>
              <p:nvCxnSpPr>
                <p:cNvPr id="100" name="Straight Connector 99">
                  <a:extLst>
                    <a:ext uri="{FF2B5EF4-FFF2-40B4-BE49-F238E27FC236}">
                      <a16:creationId xmlns:a16="http://schemas.microsoft.com/office/drawing/2014/main" id="{6869FF7C-C2A8-4C96-9161-D33C65B8A306}"/>
                    </a:ext>
                  </a:extLst>
                </p:cNvPr>
                <p:cNvCxnSpPr>
                  <a:cxnSpLocks/>
                </p:cNvCxnSpPr>
                <p:nvPr/>
              </p:nvCxnSpPr>
              <p:spPr>
                <a:xfrm>
                  <a:off x="7024949" y="2626964"/>
                  <a:ext cx="0" cy="2646981"/>
                </a:xfrm>
                <a:prstGeom prst="line">
                  <a:avLst/>
                </a:prstGeom>
                <a:ln w="3175">
                  <a:solidFill>
                    <a:schemeClr val="bg1">
                      <a:lumMod val="9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1B1CAE2E-6727-412F-9F9D-B24074710DB4}"/>
                    </a:ext>
                  </a:extLst>
                </p:cNvPr>
                <p:cNvCxnSpPr>
                  <a:cxnSpLocks/>
                </p:cNvCxnSpPr>
                <p:nvPr/>
              </p:nvCxnSpPr>
              <p:spPr>
                <a:xfrm>
                  <a:off x="8505884" y="2626964"/>
                  <a:ext cx="10310" cy="2651760"/>
                </a:xfrm>
                <a:prstGeom prst="line">
                  <a:avLst/>
                </a:prstGeom>
                <a:ln w="3175">
                  <a:solidFill>
                    <a:schemeClr val="bg1">
                      <a:lumMod val="9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CC50A80F-FABC-4A6A-8E81-FB9FFAFA634A}"/>
                    </a:ext>
                  </a:extLst>
                </p:cNvPr>
                <p:cNvCxnSpPr>
                  <a:cxnSpLocks/>
                </p:cNvCxnSpPr>
                <p:nvPr/>
              </p:nvCxnSpPr>
              <p:spPr>
                <a:xfrm>
                  <a:off x="1466204" y="3374825"/>
                  <a:ext cx="7033196" cy="0"/>
                </a:xfrm>
                <a:prstGeom prst="line">
                  <a:avLst/>
                </a:prstGeom>
                <a:ln w="3175">
                  <a:solidFill>
                    <a:schemeClr val="bg1">
                      <a:lumMod val="9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1B3B915D-217C-498F-82AA-01E56005C1FF}"/>
                    </a:ext>
                  </a:extLst>
                </p:cNvPr>
                <p:cNvCxnSpPr>
                  <a:cxnSpLocks/>
                </p:cNvCxnSpPr>
                <p:nvPr/>
              </p:nvCxnSpPr>
              <p:spPr>
                <a:xfrm>
                  <a:off x="5489387" y="2626964"/>
                  <a:ext cx="0" cy="2651760"/>
                </a:xfrm>
                <a:prstGeom prst="line">
                  <a:avLst/>
                </a:prstGeom>
                <a:ln w="3175">
                  <a:solidFill>
                    <a:schemeClr val="bg1">
                      <a:lumMod val="95000"/>
                    </a:schemeClr>
                  </a:solidFill>
                  <a:prstDash val="solid"/>
                </a:ln>
              </p:spPr>
              <p:style>
                <a:lnRef idx="1">
                  <a:schemeClr val="accent1"/>
                </a:lnRef>
                <a:fillRef idx="0">
                  <a:schemeClr val="accent1"/>
                </a:fillRef>
                <a:effectRef idx="0">
                  <a:schemeClr val="accent1"/>
                </a:effectRef>
                <a:fontRef idx="minor">
                  <a:schemeClr val="tx1"/>
                </a:fontRef>
              </p:style>
            </p:cxnSp>
          </p:grpSp>
          <p:sp>
            <p:nvSpPr>
              <p:cNvPr id="14" name="Rounded Rectangle 175">
                <a:extLst>
                  <a:ext uri="{FF2B5EF4-FFF2-40B4-BE49-F238E27FC236}">
                    <a16:creationId xmlns:a16="http://schemas.microsoft.com/office/drawing/2014/main" id="{ADFD3E04-2F0B-444A-A3F7-1FB8327CB837}"/>
                  </a:ext>
                </a:extLst>
              </p:cNvPr>
              <p:cNvSpPr/>
              <p:nvPr/>
            </p:nvSpPr>
            <p:spPr>
              <a:xfrm>
                <a:off x="2494518" y="1919776"/>
                <a:ext cx="3288075" cy="348018"/>
              </a:xfrm>
              <a:prstGeom prst="roundRect">
                <a:avLst>
                  <a:gd name="adj" fmla="val 24920"/>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t"/>
              <a:lstStyle/>
              <a:p>
                <a:pPr algn="ctr"/>
                <a:r>
                  <a:rPr lang="en-US" sz="1000" cap="none" spc="0" dirty="0">
                    <a:ln>
                      <a:noFill/>
                    </a:ln>
                    <a:solidFill>
                      <a:schemeClr val="bg1"/>
                    </a:solidFill>
                    <a:effectLst/>
                    <a:latin typeface="+mn-lt"/>
                  </a:rPr>
                  <a:t>Direct competition </a:t>
                </a:r>
                <a:endParaRPr lang="en-US" sz="1000" dirty="0">
                  <a:solidFill>
                    <a:schemeClr val="bg1"/>
                  </a:solidFill>
                </a:endParaRPr>
              </a:p>
            </p:txBody>
          </p:sp>
          <p:sp>
            <p:nvSpPr>
              <p:cNvPr id="15" name="Rounded Rectangle 175">
                <a:extLst>
                  <a:ext uri="{FF2B5EF4-FFF2-40B4-BE49-F238E27FC236}">
                    <a16:creationId xmlns:a16="http://schemas.microsoft.com/office/drawing/2014/main" id="{D52AED3A-2D1F-44BD-B915-1A6B3D18E8E2}"/>
                  </a:ext>
                </a:extLst>
              </p:cNvPr>
              <p:cNvSpPr/>
              <p:nvPr/>
            </p:nvSpPr>
            <p:spPr>
              <a:xfrm>
                <a:off x="5929812" y="1920768"/>
                <a:ext cx="1752592" cy="348019"/>
              </a:xfrm>
              <a:prstGeom prst="roundRect">
                <a:avLst>
                  <a:gd name="adj" fmla="val 24920"/>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t"/>
              <a:lstStyle/>
              <a:p>
                <a:pPr algn="ctr"/>
                <a:r>
                  <a:rPr lang="pl-PL" sz="1000" dirty="0">
                    <a:solidFill>
                      <a:schemeClr val="bg1"/>
                    </a:solidFill>
                  </a:rPr>
                  <a:t>Mixed</a:t>
                </a:r>
                <a:endParaRPr lang="en-US" sz="1000" b="0" cap="none" spc="0" dirty="0">
                  <a:ln>
                    <a:noFill/>
                  </a:ln>
                  <a:solidFill>
                    <a:schemeClr val="bg1"/>
                  </a:solidFill>
                  <a:effectLst/>
                  <a:latin typeface="+mn-lt"/>
                </a:endParaRPr>
              </a:p>
            </p:txBody>
          </p:sp>
          <p:sp>
            <p:nvSpPr>
              <p:cNvPr id="16" name="Rounded Rectangle 175">
                <a:extLst>
                  <a:ext uri="{FF2B5EF4-FFF2-40B4-BE49-F238E27FC236}">
                    <a16:creationId xmlns:a16="http://schemas.microsoft.com/office/drawing/2014/main" id="{8FD05BA7-0599-4167-904F-22AD6FE98DC2}"/>
                  </a:ext>
                </a:extLst>
              </p:cNvPr>
              <p:cNvSpPr/>
              <p:nvPr/>
            </p:nvSpPr>
            <p:spPr>
              <a:xfrm>
                <a:off x="7829622" y="1919776"/>
                <a:ext cx="3374876" cy="348018"/>
              </a:xfrm>
              <a:prstGeom prst="roundRect">
                <a:avLst>
                  <a:gd name="adj" fmla="val 24920"/>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t"/>
              <a:lstStyle/>
              <a:p>
                <a:pPr algn="ctr"/>
                <a:r>
                  <a:rPr lang="en-US" sz="1000" b="0" cap="none" spc="0" dirty="0">
                    <a:ln>
                      <a:noFill/>
                    </a:ln>
                    <a:solidFill>
                      <a:schemeClr val="bg1"/>
                    </a:solidFill>
                    <a:effectLst/>
                    <a:latin typeface="+mn-lt"/>
                  </a:rPr>
                  <a:t>Indirect competition</a:t>
                </a:r>
              </a:p>
            </p:txBody>
          </p:sp>
          <p:sp>
            <p:nvSpPr>
              <p:cNvPr id="18" name="Rounded Rectangle 175">
                <a:extLst>
                  <a:ext uri="{FF2B5EF4-FFF2-40B4-BE49-F238E27FC236}">
                    <a16:creationId xmlns:a16="http://schemas.microsoft.com/office/drawing/2014/main" id="{0937D008-29FF-4C6F-8E51-24FEBF66CF98}"/>
                  </a:ext>
                </a:extLst>
              </p:cNvPr>
              <p:cNvSpPr/>
              <p:nvPr/>
            </p:nvSpPr>
            <p:spPr>
              <a:xfrm>
                <a:off x="1262445" y="2781213"/>
                <a:ext cx="668138" cy="146495"/>
              </a:xfrm>
              <a:prstGeom prst="roundRect">
                <a:avLst>
                  <a:gd name="adj" fmla="val 24920"/>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dirty="0">
                    <a:solidFill>
                      <a:schemeClr val="tx1">
                        <a:lumMod val="95000"/>
                        <a:lumOff val="5000"/>
                      </a:schemeClr>
                    </a:solidFill>
                  </a:rPr>
                  <a:t>Poland</a:t>
                </a:r>
                <a:endParaRPr lang="en-US" sz="1000" dirty="0">
                  <a:solidFill>
                    <a:schemeClr val="tx1">
                      <a:lumMod val="95000"/>
                      <a:lumOff val="5000"/>
                    </a:schemeClr>
                  </a:solidFill>
                </a:endParaRPr>
              </a:p>
            </p:txBody>
          </p:sp>
          <p:sp>
            <p:nvSpPr>
              <p:cNvPr id="22" name="Rounded Rectangle 175">
                <a:extLst>
                  <a:ext uri="{FF2B5EF4-FFF2-40B4-BE49-F238E27FC236}">
                    <a16:creationId xmlns:a16="http://schemas.microsoft.com/office/drawing/2014/main" id="{250451F1-5CB3-4E71-9D54-7F8954B6FB7B}"/>
                  </a:ext>
                </a:extLst>
              </p:cNvPr>
              <p:cNvSpPr/>
              <p:nvPr/>
            </p:nvSpPr>
            <p:spPr>
              <a:xfrm>
                <a:off x="887465" y="2159125"/>
                <a:ext cx="1474109" cy="254136"/>
              </a:xfrm>
              <a:prstGeom prst="roundRect">
                <a:avLst>
                  <a:gd name="adj" fmla="val 24920"/>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cap="none" spc="0">
                    <a:ln>
                      <a:noFill/>
                    </a:ln>
                    <a:solidFill>
                      <a:schemeClr val="bg1"/>
                    </a:solidFill>
                    <a:effectLst/>
                    <a:latin typeface="+mn-lt"/>
                  </a:rPr>
                  <a:t>Markets</a:t>
                </a:r>
              </a:p>
            </p:txBody>
          </p:sp>
          <p:sp>
            <p:nvSpPr>
              <p:cNvPr id="11" name="Rounded Rectangle 175">
                <a:extLst>
                  <a:ext uri="{FF2B5EF4-FFF2-40B4-BE49-F238E27FC236}">
                    <a16:creationId xmlns:a16="http://schemas.microsoft.com/office/drawing/2014/main" id="{A2764252-1CC9-41F9-A700-DA9A79F09BD2}"/>
                  </a:ext>
                </a:extLst>
              </p:cNvPr>
              <p:cNvSpPr/>
              <p:nvPr/>
            </p:nvSpPr>
            <p:spPr>
              <a:xfrm>
                <a:off x="6130473" y="2145499"/>
                <a:ext cx="1353306" cy="178355"/>
              </a:xfrm>
              <a:prstGeom prst="roundRect">
                <a:avLst>
                  <a:gd name="adj" fmla="val 24920"/>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cap="none" spc="0" dirty="0" err="1">
                    <a:ln>
                      <a:noFill/>
                    </a:ln>
                    <a:solidFill>
                      <a:schemeClr val="tx1">
                        <a:lumMod val="95000"/>
                        <a:lumOff val="5000"/>
                      </a:schemeClr>
                    </a:solidFill>
                    <a:effectLst/>
                    <a:latin typeface="+mn-lt"/>
                  </a:rPr>
                  <a:t>Cat</a:t>
                </a:r>
                <a:r>
                  <a:rPr lang="pl-PL" sz="1000" cap="none" spc="0" dirty="0">
                    <a:ln>
                      <a:noFill/>
                    </a:ln>
                    <a:solidFill>
                      <a:schemeClr val="tx1">
                        <a:lumMod val="95000"/>
                        <a:lumOff val="5000"/>
                      </a:schemeClr>
                    </a:solidFill>
                    <a:effectLst/>
                    <a:latin typeface="+mn-lt"/>
                  </a:rPr>
                  <a:t> 1 and 2</a:t>
                </a:r>
                <a:endParaRPr lang="en-US" sz="1000" cap="none" spc="0" dirty="0">
                  <a:ln>
                    <a:noFill/>
                  </a:ln>
                  <a:solidFill>
                    <a:schemeClr val="tx1">
                      <a:lumMod val="95000"/>
                      <a:lumOff val="5000"/>
                    </a:schemeClr>
                  </a:solidFill>
                  <a:effectLst/>
                  <a:latin typeface="+mn-lt"/>
                </a:endParaRPr>
              </a:p>
            </p:txBody>
          </p:sp>
          <p:sp>
            <p:nvSpPr>
              <p:cNvPr id="9" name="Rounded Rectangle 175">
                <a:extLst>
                  <a:ext uri="{FF2B5EF4-FFF2-40B4-BE49-F238E27FC236}">
                    <a16:creationId xmlns:a16="http://schemas.microsoft.com/office/drawing/2014/main" id="{3FD489FA-7D5B-42C5-B750-D4B46AC5237C}"/>
                  </a:ext>
                </a:extLst>
              </p:cNvPr>
              <p:cNvSpPr/>
              <p:nvPr/>
            </p:nvSpPr>
            <p:spPr>
              <a:xfrm>
                <a:off x="4310236" y="2161709"/>
                <a:ext cx="1353306" cy="178355"/>
              </a:xfrm>
              <a:prstGeom prst="roundRect">
                <a:avLst>
                  <a:gd name="adj" fmla="val 24920"/>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dirty="0" err="1">
                    <a:solidFill>
                      <a:schemeClr val="tx1">
                        <a:lumMod val="95000"/>
                        <a:lumOff val="5000"/>
                      </a:schemeClr>
                    </a:solidFill>
                  </a:rPr>
                  <a:t>Category</a:t>
                </a:r>
                <a:r>
                  <a:rPr lang="pl-PL" sz="1000" dirty="0">
                    <a:solidFill>
                      <a:schemeClr val="tx1">
                        <a:lumMod val="95000"/>
                        <a:lumOff val="5000"/>
                      </a:schemeClr>
                    </a:solidFill>
                  </a:rPr>
                  <a:t> 2</a:t>
                </a:r>
                <a:endParaRPr lang="en-US" sz="1000" dirty="0">
                  <a:solidFill>
                    <a:schemeClr val="tx1">
                      <a:lumMod val="95000"/>
                      <a:lumOff val="5000"/>
                    </a:schemeClr>
                  </a:solidFill>
                </a:endParaRPr>
              </a:p>
            </p:txBody>
          </p:sp>
          <p:sp>
            <p:nvSpPr>
              <p:cNvPr id="8" name="Rounded Rectangle 175">
                <a:extLst>
                  <a:ext uri="{FF2B5EF4-FFF2-40B4-BE49-F238E27FC236}">
                    <a16:creationId xmlns:a16="http://schemas.microsoft.com/office/drawing/2014/main" id="{AF12B3F2-BF60-4F9C-A682-4C2519FD4E75}"/>
                  </a:ext>
                </a:extLst>
              </p:cNvPr>
              <p:cNvSpPr/>
              <p:nvPr/>
            </p:nvSpPr>
            <p:spPr>
              <a:xfrm>
                <a:off x="2551482" y="2161709"/>
                <a:ext cx="1353306" cy="178355"/>
              </a:xfrm>
              <a:prstGeom prst="roundRect">
                <a:avLst>
                  <a:gd name="adj" fmla="val 24920"/>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dirty="0" err="1">
                    <a:solidFill>
                      <a:schemeClr val="tx1">
                        <a:lumMod val="95000"/>
                        <a:lumOff val="5000"/>
                      </a:schemeClr>
                    </a:solidFill>
                  </a:rPr>
                  <a:t>Category</a:t>
                </a:r>
                <a:r>
                  <a:rPr lang="pl-PL" sz="1000" dirty="0">
                    <a:solidFill>
                      <a:schemeClr val="tx1">
                        <a:lumMod val="95000"/>
                        <a:lumOff val="5000"/>
                      </a:schemeClr>
                    </a:solidFill>
                  </a:rPr>
                  <a:t> 1</a:t>
                </a:r>
                <a:endParaRPr lang="en-US" sz="1000" dirty="0">
                  <a:solidFill>
                    <a:schemeClr val="tx1">
                      <a:lumMod val="95000"/>
                      <a:lumOff val="5000"/>
                    </a:schemeClr>
                  </a:solidFill>
                </a:endParaRPr>
              </a:p>
            </p:txBody>
          </p:sp>
          <p:sp>
            <p:nvSpPr>
              <p:cNvPr id="13" name="Rounded Rectangle 175">
                <a:extLst>
                  <a:ext uri="{FF2B5EF4-FFF2-40B4-BE49-F238E27FC236}">
                    <a16:creationId xmlns:a16="http://schemas.microsoft.com/office/drawing/2014/main" id="{F43274A6-A6EB-4D7A-8972-49093B2D5820}"/>
                  </a:ext>
                </a:extLst>
              </p:cNvPr>
              <p:cNvSpPr/>
              <p:nvPr/>
            </p:nvSpPr>
            <p:spPr>
              <a:xfrm>
                <a:off x="9776996" y="2161709"/>
                <a:ext cx="1353306" cy="178355"/>
              </a:xfrm>
              <a:prstGeom prst="roundRect">
                <a:avLst>
                  <a:gd name="adj" fmla="val 24920"/>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dirty="0" err="1">
                    <a:solidFill>
                      <a:schemeClr val="tx1">
                        <a:lumMod val="95000"/>
                        <a:lumOff val="5000"/>
                      </a:schemeClr>
                    </a:solidFill>
                  </a:rPr>
                  <a:t>Category</a:t>
                </a:r>
                <a:r>
                  <a:rPr lang="pl-PL" sz="1000" dirty="0">
                    <a:solidFill>
                      <a:schemeClr val="tx1">
                        <a:lumMod val="95000"/>
                        <a:lumOff val="5000"/>
                      </a:schemeClr>
                    </a:solidFill>
                  </a:rPr>
                  <a:t> 2</a:t>
                </a:r>
                <a:endParaRPr lang="en-US" sz="1000" dirty="0">
                  <a:solidFill>
                    <a:schemeClr val="tx1">
                      <a:lumMod val="95000"/>
                      <a:lumOff val="5000"/>
                    </a:schemeClr>
                  </a:solidFill>
                </a:endParaRPr>
              </a:p>
            </p:txBody>
          </p:sp>
          <p:sp>
            <p:nvSpPr>
              <p:cNvPr id="12" name="Rounded Rectangle 175">
                <a:extLst>
                  <a:ext uri="{FF2B5EF4-FFF2-40B4-BE49-F238E27FC236}">
                    <a16:creationId xmlns:a16="http://schemas.microsoft.com/office/drawing/2014/main" id="{B90C848C-9993-4CEA-86F4-0399DD8A4813}"/>
                  </a:ext>
                </a:extLst>
              </p:cNvPr>
              <p:cNvSpPr/>
              <p:nvPr/>
            </p:nvSpPr>
            <p:spPr>
              <a:xfrm>
                <a:off x="7989669" y="2160650"/>
                <a:ext cx="1353306" cy="178355"/>
              </a:xfrm>
              <a:prstGeom prst="roundRect">
                <a:avLst>
                  <a:gd name="adj" fmla="val 24920"/>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dirty="0" err="1">
                    <a:solidFill>
                      <a:schemeClr val="tx1">
                        <a:lumMod val="95000"/>
                        <a:lumOff val="5000"/>
                      </a:schemeClr>
                    </a:solidFill>
                  </a:rPr>
                  <a:t>Category</a:t>
                </a:r>
                <a:r>
                  <a:rPr lang="pl-PL" sz="1000" dirty="0">
                    <a:solidFill>
                      <a:schemeClr val="tx1">
                        <a:lumMod val="95000"/>
                        <a:lumOff val="5000"/>
                      </a:schemeClr>
                    </a:solidFill>
                  </a:rPr>
                  <a:t> 1</a:t>
                </a:r>
                <a:endParaRPr lang="en-US" sz="1000" dirty="0">
                  <a:solidFill>
                    <a:schemeClr val="tx1">
                      <a:lumMod val="95000"/>
                      <a:lumOff val="5000"/>
                    </a:schemeClr>
                  </a:solidFill>
                </a:endParaRPr>
              </a:p>
            </p:txBody>
          </p:sp>
        </p:grpSp>
        <p:cxnSp>
          <p:nvCxnSpPr>
            <p:cNvPr id="121" name="Straight Connector 120">
              <a:extLst>
                <a:ext uri="{FF2B5EF4-FFF2-40B4-BE49-F238E27FC236}">
                  <a16:creationId xmlns:a16="http://schemas.microsoft.com/office/drawing/2014/main" id="{5C073F0C-D88F-4644-A4AD-4EF7B094AD04}"/>
                </a:ext>
              </a:extLst>
            </p:cNvPr>
            <p:cNvCxnSpPr>
              <a:cxnSpLocks/>
            </p:cNvCxnSpPr>
            <p:nvPr/>
          </p:nvCxnSpPr>
          <p:spPr>
            <a:xfrm>
              <a:off x="4087078" y="2371848"/>
              <a:ext cx="0" cy="3527397"/>
            </a:xfrm>
            <a:prstGeom prst="line">
              <a:avLst/>
            </a:prstGeom>
            <a:ln w="3175">
              <a:solidFill>
                <a:schemeClr val="bg1">
                  <a:lumMod val="9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58F64559-93E7-4517-9A8C-9E5D4167ACDC}"/>
                </a:ext>
              </a:extLst>
            </p:cNvPr>
            <p:cNvCxnSpPr>
              <a:cxnSpLocks/>
            </p:cNvCxnSpPr>
            <p:nvPr/>
          </p:nvCxnSpPr>
          <p:spPr>
            <a:xfrm>
              <a:off x="901261" y="4621015"/>
              <a:ext cx="8725030" cy="0"/>
            </a:xfrm>
            <a:prstGeom prst="line">
              <a:avLst/>
            </a:prstGeom>
            <a:ln w="3175">
              <a:solidFill>
                <a:schemeClr val="bg1">
                  <a:lumMod val="95000"/>
                </a:schemeClr>
              </a:solidFill>
              <a:prstDash val="solid"/>
            </a:ln>
          </p:spPr>
          <p:style>
            <a:lnRef idx="1">
              <a:schemeClr val="accent1"/>
            </a:lnRef>
            <a:fillRef idx="0">
              <a:schemeClr val="accent1"/>
            </a:fillRef>
            <a:effectRef idx="0">
              <a:schemeClr val="accent1"/>
            </a:effectRef>
            <a:fontRef idx="minor">
              <a:schemeClr val="tx1"/>
            </a:fontRef>
          </p:style>
        </p:cxnSp>
      </p:grpSp>
      <p:sp>
        <p:nvSpPr>
          <p:cNvPr id="17" name="Text Placeholder 4">
            <a:extLst>
              <a:ext uri="{FF2B5EF4-FFF2-40B4-BE49-F238E27FC236}">
                <a16:creationId xmlns:a16="http://schemas.microsoft.com/office/drawing/2014/main" id="{046ECC1F-74FD-478A-8EB2-98CA5782C712}"/>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19" name="Text Placeholder 8">
            <a:extLst>
              <a:ext uri="{FF2B5EF4-FFF2-40B4-BE49-F238E27FC236}">
                <a16:creationId xmlns:a16="http://schemas.microsoft.com/office/drawing/2014/main" id="{DE1C293D-F6BA-48D7-B421-863D80B2848A}"/>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MARKET COMPETITION</a:t>
            </a:r>
          </a:p>
        </p:txBody>
      </p:sp>
    </p:spTree>
    <p:extLst>
      <p:ext uri="{BB962C8B-B14F-4D97-AF65-F5344CB8AC3E}">
        <p14:creationId xmlns:p14="http://schemas.microsoft.com/office/powerpoint/2010/main" val="104277145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TextBox 83">
            <a:extLst>
              <a:ext uri="{FF2B5EF4-FFF2-40B4-BE49-F238E27FC236}">
                <a16:creationId xmlns:a16="http://schemas.microsoft.com/office/drawing/2014/main" id="{FB2FFDEB-4907-4B60-A6CA-3F7200D95AA8}"/>
              </a:ext>
            </a:extLst>
          </p:cNvPr>
          <p:cNvSpPr txBox="1"/>
          <p:nvPr/>
        </p:nvSpPr>
        <p:spPr>
          <a:xfrm>
            <a:off x="534760" y="618865"/>
            <a:ext cx="1100360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The Group's main competitors include both smaller domestic companies and large international corporations </a:t>
            </a:r>
          </a:p>
        </p:txBody>
      </p:sp>
      <p:sp>
        <p:nvSpPr>
          <p:cNvPr id="145" name="TextBox 78">
            <a:extLst>
              <a:ext uri="{FF2B5EF4-FFF2-40B4-BE49-F238E27FC236}">
                <a16:creationId xmlns:a16="http://schemas.microsoft.com/office/drawing/2014/main" id="{DB514410-AF1A-4C93-A3B7-A56D13711A1C}"/>
              </a:ext>
            </a:extLst>
          </p:cNvPr>
          <p:cNvSpPr txBox="1"/>
          <p:nvPr/>
        </p:nvSpPr>
        <p:spPr>
          <a:xfrm>
            <a:off x="513028" y="1081665"/>
            <a:ext cx="1999826" cy="254909"/>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bg1">
                  <a:lumMod val="65000"/>
                </a:schemeClr>
              </a:solidFill>
              <a:latin typeface="Arial" panose="020B0604020202020204" pitchFamily="34" charset="0"/>
              <a:cs typeface="Arial" panose="020B0604020202020204" pitchFamily="34" charset="0"/>
            </a:endParaRPr>
          </a:p>
        </p:txBody>
      </p:sp>
      <p:sp>
        <p:nvSpPr>
          <p:cNvPr id="88" name="TextBox 78">
            <a:extLst>
              <a:ext uri="{FF2B5EF4-FFF2-40B4-BE49-F238E27FC236}">
                <a16:creationId xmlns:a16="http://schemas.microsoft.com/office/drawing/2014/main" id="{DB514410-AF1A-4C93-A3B7-A56D13711A1C}"/>
              </a:ext>
            </a:extLst>
          </p:cNvPr>
          <p:cNvSpPr txBox="1"/>
          <p:nvPr/>
        </p:nvSpPr>
        <p:spPr>
          <a:xfrm>
            <a:off x="512655" y="1246895"/>
            <a:ext cx="8198625" cy="206094"/>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65000"/>
                  </a:schemeClr>
                </a:solidFill>
                <a:latin typeface="Arial" panose="020B0604020202020204" pitchFamily="34" charset="0"/>
                <a:cs typeface="Arial" panose="020B0604020202020204" pitchFamily="34" charset="0"/>
              </a:rPr>
              <a:t>Global</a:t>
            </a:r>
            <a:r>
              <a:rPr lang="en-US" sz="1000" b="1" dirty="0">
                <a:solidFill>
                  <a:schemeClr val="bg1">
                    <a:lumMod val="65000"/>
                  </a:schemeClr>
                </a:solidFill>
                <a:latin typeface="Arial" panose="020B0604020202020204" pitchFamily="34" charset="0"/>
                <a:cs typeface="Arial" panose="020B0604020202020204" pitchFamily="34" charset="0"/>
              </a:rPr>
              <a:t> </a:t>
            </a:r>
            <a:r>
              <a:rPr lang="pl-PL" sz="1000" b="1" dirty="0">
                <a:solidFill>
                  <a:schemeClr val="bg1">
                    <a:lumMod val="65000"/>
                  </a:schemeClr>
                </a:solidFill>
                <a:latin typeface="Arial" panose="020B0604020202020204" pitchFamily="34" charset="0"/>
                <a:cs typeface="Arial" panose="020B0604020202020204" pitchFamily="34" charset="0"/>
              </a:rPr>
              <a:t>[…] </a:t>
            </a:r>
            <a:r>
              <a:rPr lang="en-US" sz="1000" b="1" dirty="0">
                <a:solidFill>
                  <a:schemeClr val="bg1">
                    <a:lumMod val="65000"/>
                  </a:schemeClr>
                </a:solidFill>
                <a:latin typeface="Arial" panose="020B0604020202020204" pitchFamily="34" charset="0"/>
                <a:cs typeface="Arial" panose="020B0604020202020204" pitchFamily="34" charset="0"/>
              </a:rPr>
              <a:t>market can be divided into three segments, depending on the nature of the business</a:t>
            </a:r>
          </a:p>
        </p:txBody>
      </p:sp>
      <p:cxnSp>
        <p:nvCxnSpPr>
          <p:cNvPr id="89" name="Straight Connector 88">
            <a:extLst>
              <a:ext uri="{FF2B5EF4-FFF2-40B4-BE49-F238E27FC236}">
                <a16:creationId xmlns:a16="http://schemas.microsoft.com/office/drawing/2014/main" id="{840C632B-04AD-486B-AC0B-97DD0E115DA6}"/>
              </a:ext>
            </a:extLst>
          </p:cNvPr>
          <p:cNvCxnSpPr>
            <a:cxnSpLocks/>
          </p:cNvCxnSpPr>
          <p:nvPr/>
        </p:nvCxnSpPr>
        <p:spPr>
          <a:xfrm>
            <a:off x="512064" y="1481205"/>
            <a:ext cx="11164824" cy="0"/>
          </a:xfrm>
          <a:prstGeom prst="line">
            <a:avLst/>
          </a:prstGeom>
          <a:ln w="9525">
            <a:solidFill>
              <a:srgbClr val="00B0AD"/>
            </a:solidFill>
          </a:ln>
        </p:spPr>
        <p:style>
          <a:lnRef idx="1">
            <a:schemeClr val="accent3"/>
          </a:lnRef>
          <a:fillRef idx="0">
            <a:schemeClr val="accent3"/>
          </a:fillRef>
          <a:effectRef idx="0">
            <a:schemeClr val="accent3"/>
          </a:effectRef>
          <a:fontRef idx="minor">
            <a:schemeClr val="tx1"/>
          </a:fontRef>
        </p:style>
      </p:cxnSp>
      <p:sp>
        <p:nvSpPr>
          <p:cNvPr id="153" name="TextBox 152">
            <a:extLst>
              <a:ext uri="{FF2B5EF4-FFF2-40B4-BE49-F238E27FC236}">
                <a16:creationId xmlns:a16="http://schemas.microsoft.com/office/drawing/2014/main" id="{A4A23A0B-0381-4D53-9313-4239975F21DF}"/>
              </a:ext>
            </a:extLst>
          </p:cNvPr>
          <p:cNvSpPr txBox="1"/>
          <p:nvPr/>
        </p:nvSpPr>
        <p:spPr>
          <a:xfrm rot="16200000">
            <a:off x="-2940076" y="2596449"/>
            <a:ext cx="4226615" cy="307777"/>
          </a:xfrm>
          <a:prstGeom prst="rect">
            <a:avLst/>
          </a:prstGeom>
          <a:noFill/>
        </p:spPr>
        <p:txBody>
          <a:bodyPr wrap="square" rtlCol="0">
            <a:spAutoFit/>
          </a:bodyPr>
          <a:lstStyle/>
          <a:p>
            <a:pPr algn="ctr"/>
            <a:r>
              <a:rPr lang="pl-PL" sz="1400" dirty="0">
                <a:solidFill>
                  <a:srgbClr val="00B0AD"/>
                </a:solidFill>
              </a:rPr>
              <a:t>Kolory przewodnie Prezentacji</a:t>
            </a:r>
          </a:p>
        </p:txBody>
      </p:sp>
      <p:sp>
        <p:nvSpPr>
          <p:cNvPr id="154" name="Rectangle 153">
            <a:extLst>
              <a:ext uri="{FF2B5EF4-FFF2-40B4-BE49-F238E27FC236}">
                <a16:creationId xmlns:a16="http://schemas.microsoft.com/office/drawing/2014/main" id="{D71C58E1-8200-4C93-B80F-077D0BE3AF1F}"/>
              </a:ext>
            </a:extLst>
          </p:cNvPr>
          <p:cNvSpPr/>
          <p:nvPr/>
        </p:nvSpPr>
        <p:spPr>
          <a:xfrm>
            <a:off x="-429768" y="640080"/>
            <a:ext cx="265176" cy="246888"/>
          </a:xfrm>
          <a:prstGeom prst="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5" name="Rectangle 154">
            <a:extLst>
              <a:ext uri="{FF2B5EF4-FFF2-40B4-BE49-F238E27FC236}">
                <a16:creationId xmlns:a16="http://schemas.microsoft.com/office/drawing/2014/main" id="{877A4BFB-9F3F-4187-8159-7253263541E4}"/>
              </a:ext>
            </a:extLst>
          </p:cNvPr>
          <p:cNvSpPr/>
          <p:nvPr/>
        </p:nvSpPr>
        <p:spPr>
          <a:xfrm>
            <a:off x="-431673" y="1331024"/>
            <a:ext cx="265176" cy="246888"/>
          </a:xfrm>
          <a:prstGeom prst="rect">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6" name="Rectangle 155">
            <a:extLst>
              <a:ext uri="{FF2B5EF4-FFF2-40B4-BE49-F238E27FC236}">
                <a16:creationId xmlns:a16="http://schemas.microsoft.com/office/drawing/2014/main" id="{AD324684-F412-4F85-A79D-925386423595}"/>
              </a:ext>
            </a:extLst>
          </p:cNvPr>
          <p:cNvSpPr/>
          <p:nvPr/>
        </p:nvSpPr>
        <p:spPr>
          <a:xfrm>
            <a:off x="-431673" y="1693736"/>
            <a:ext cx="265176" cy="246888"/>
          </a:xfrm>
          <a:prstGeom prst="rect">
            <a:avLst/>
          </a:prstGeom>
          <a:solidFill>
            <a:srgbClr val="47B9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7" name="Rectangle 156">
            <a:extLst>
              <a:ext uri="{FF2B5EF4-FFF2-40B4-BE49-F238E27FC236}">
                <a16:creationId xmlns:a16="http://schemas.microsoft.com/office/drawing/2014/main" id="{2CCB9728-6493-4009-AB9D-86444A80727A}"/>
              </a:ext>
            </a:extLst>
          </p:cNvPr>
          <p:cNvSpPr/>
          <p:nvPr/>
        </p:nvSpPr>
        <p:spPr>
          <a:xfrm>
            <a:off x="-431673" y="2056448"/>
            <a:ext cx="265176" cy="246888"/>
          </a:xfrm>
          <a:prstGeom prst="rect">
            <a:avLst/>
          </a:prstGeom>
          <a:solidFill>
            <a:srgbClr val="7CC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8" name="Rectangle 157">
            <a:extLst>
              <a:ext uri="{FF2B5EF4-FFF2-40B4-BE49-F238E27FC236}">
                <a16:creationId xmlns:a16="http://schemas.microsoft.com/office/drawing/2014/main" id="{DFC6A8D6-9A3E-445C-864E-59ED2137A5C1}"/>
              </a:ext>
            </a:extLst>
          </p:cNvPr>
          <p:cNvSpPr/>
          <p:nvPr/>
        </p:nvSpPr>
        <p:spPr>
          <a:xfrm>
            <a:off x="-431673" y="2419160"/>
            <a:ext cx="265176" cy="246888"/>
          </a:xfrm>
          <a:prstGeom prst="rect">
            <a:avLst/>
          </a:prstGeom>
          <a:solidFill>
            <a:srgbClr val="A3DC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59" name="Rectangle 158">
            <a:extLst>
              <a:ext uri="{FF2B5EF4-FFF2-40B4-BE49-F238E27FC236}">
                <a16:creationId xmlns:a16="http://schemas.microsoft.com/office/drawing/2014/main" id="{2E265B9F-754E-45D1-A2B2-6E1387BB2327}"/>
              </a:ext>
            </a:extLst>
          </p:cNvPr>
          <p:cNvSpPr/>
          <p:nvPr/>
        </p:nvSpPr>
        <p:spPr>
          <a:xfrm>
            <a:off x="-431673" y="2781872"/>
            <a:ext cx="265176" cy="246888"/>
          </a:xfrm>
          <a:prstGeom prst="rect">
            <a:avLst/>
          </a:prstGeom>
          <a:solidFill>
            <a:srgbClr val="E0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0" name="Rectangle 159">
            <a:extLst>
              <a:ext uri="{FF2B5EF4-FFF2-40B4-BE49-F238E27FC236}">
                <a16:creationId xmlns:a16="http://schemas.microsoft.com/office/drawing/2014/main" id="{9D298A54-DA75-400B-95BF-1E1DC685EF23}"/>
              </a:ext>
            </a:extLst>
          </p:cNvPr>
          <p:cNvSpPr/>
          <p:nvPr/>
        </p:nvSpPr>
        <p:spPr>
          <a:xfrm>
            <a:off x="-431673" y="3144584"/>
            <a:ext cx="265176" cy="246888"/>
          </a:xfrm>
          <a:prstGeom prst="rect">
            <a:avLst/>
          </a:prstGeom>
          <a:solidFill>
            <a:srgbClr val="EBF7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1" name="Rectangle 160">
            <a:extLst>
              <a:ext uri="{FF2B5EF4-FFF2-40B4-BE49-F238E27FC236}">
                <a16:creationId xmlns:a16="http://schemas.microsoft.com/office/drawing/2014/main" id="{558ABC5A-4D7B-4F4F-9501-3947765C11EC}"/>
              </a:ext>
            </a:extLst>
          </p:cNvPr>
          <p:cNvSpPr/>
          <p:nvPr/>
        </p:nvSpPr>
        <p:spPr>
          <a:xfrm>
            <a:off x="-434732" y="3885249"/>
            <a:ext cx="265176" cy="24688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2" name="Rectangle 161">
            <a:extLst>
              <a:ext uri="{FF2B5EF4-FFF2-40B4-BE49-F238E27FC236}">
                <a16:creationId xmlns:a16="http://schemas.microsoft.com/office/drawing/2014/main" id="{F0310216-E5AF-4D78-AB34-19F500417BFD}"/>
              </a:ext>
            </a:extLst>
          </p:cNvPr>
          <p:cNvSpPr/>
          <p:nvPr/>
        </p:nvSpPr>
        <p:spPr>
          <a:xfrm>
            <a:off x="-434732" y="4251010"/>
            <a:ext cx="265176" cy="246888"/>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3" name="Rectangle 162">
            <a:extLst>
              <a:ext uri="{FF2B5EF4-FFF2-40B4-BE49-F238E27FC236}">
                <a16:creationId xmlns:a16="http://schemas.microsoft.com/office/drawing/2014/main" id="{F972C0D1-149B-4528-BCCD-CEC6929C6693}"/>
              </a:ext>
            </a:extLst>
          </p:cNvPr>
          <p:cNvSpPr/>
          <p:nvPr/>
        </p:nvSpPr>
        <p:spPr>
          <a:xfrm>
            <a:off x="-434732" y="4616771"/>
            <a:ext cx="265176" cy="246888"/>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164" name="Straight Connector 163">
            <a:extLst>
              <a:ext uri="{FF2B5EF4-FFF2-40B4-BE49-F238E27FC236}">
                <a16:creationId xmlns:a16="http://schemas.microsoft.com/office/drawing/2014/main" id="{8F4F1215-33B8-4D8B-B6DA-7080A0A1E045}"/>
              </a:ext>
            </a:extLst>
          </p:cNvPr>
          <p:cNvCxnSpPr/>
          <p:nvPr/>
        </p:nvCxnSpPr>
        <p:spPr>
          <a:xfrm flipH="1">
            <a:off x="-669192" y="637031"/>
            <a:ext cx="133081" cy="0"/>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9C24B54-A1DB-451F-A2D1-4605411D6485}"/>
              </a:ext>
            </a:extLst>
          </p:cNvPr>
          <p:cNvCxnSpPr/>
          <p:nvPr/>
        </p:nvCxnSpPr>
        <p:spPr>
          <a:xfrm flipH="1">
            <a:off x="-669192" y="4863659"/>
            <a:ext cx="133081" cy="0"/>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BC7925B-B05D-40EB-BBDB-FD931FA9AE3C}"/>
              </a:ext>
            </a:extLst>
          </p:cNvPr>
          <p:cNvCxnSpPr>
            <a:cxnSpLocks/>
          </p:cNvCxnSpPr>
          <p:nvPr/>
        </p:nvCxnSpPr>
        <p:spPr>
          <a:xfrm flipV="1">
            <a:off x="-672879" y="637032"/>
            <a:ext cx="3688" cy="4226627"/>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sp>
        <p:nvSpPr>
          <p:cNvPr id="167" name="Rectangle 166">
            <a:extLst>
              <a:ext uri="{FF2B5EF4-FFF2-40B4-BE49-F238E27FC236}">
                <a16:creationId xmlns:a16="http://schemas.microsoft.com/office/drawing/2014/main" id="{4F1FC6BC-CB32-4CB0-8099-1CF6CDA15FC5}"/>
              </a:ext>
            </a:extLst>
          </p:cNvPr>
          <p:cNvSpPr/>
          <p:nvPr/>
        </p:nvSpPr>
        <p:spPr>
          <a:xfrm>
            <a:off x="-429768" y="985552"/>
            <a:ext cx="265176" cy="246888"/>
          </a:xfrm>
          <a:prstGeom prst="rect">
            <a:avLst/>
          </a:pr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8" name="Rectangle 167">
            <a:extLst>
              <a:ext uri="{FF2B5EF4-FFF2-40B4-BE49-F238E27FC236}">
                <a16:creationId xmlns:a16="http://schemas.microsoft.com/office/drawing/2014/main" id="{B861455E-A26C-4F35-BA29-8C6AAF390287}"/>
              </a:ext>
            </a:extLst>
          </p:cNvPr>
          <p:cNvSpPr/>
          <p:nvPr/>
        </p:nvSpPr>
        <p:spPr>
          <a:xfrm>
            <a:off x="-434732" y="3516441"/>
            <a:ext cx="265176" cy="246888"/>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solidFill>
                <a:schemeClr val="bg1">
                  <a:lumMod val="65000"/>
                </a:schemeClr>
              </a:solidFill>
            </a:endParaRPr>
          </a:p>
        </p:txBody>
      </p:sp>
      <p:sp>
        <p:nvSpPr>
          <p:cNvPr id="35" name="Rectangle 5">
            <a:extLst>
              <a:ext uri="{FF2B5EF4-FFF2-40B4-BE49-F238E27FC236}">
                <a16:creationId xmlns:a16="http://schemas.microsoft.com/office/drawing/2014/main" id="{D8357182-DE1A-45A7-8838-7F2317726E5B}"/>
              </a:ext>
            </a:extLst>
          </p:cNvPr>
          <p:cNvSpPr>
            <a:spLocks noChangeArrowheads="1"/>
          </p:cNvSpPr>
          <p:nvPr/>
        </p:nvSpPr>
        <p:spPr bwMode="auto">
          <a:xfrm>
            <a:off x="519116" y="4739290"/>
            <a:ext cx="2573520"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400" dirty="0">
                <a:solidFill>
                  <a:srgbClr val="00B0AD"/>
                </a:solidFill>
                <a:cs typeface="Arial"/>
              </a:rPr>
              <a:t>[</a:t>
            </a:r>
            <a:r>
              <a:rPr lang="pl-PL" sz="1400" dirty="0" err="1">
                <a:solidFill>
                  <a:srgbClr val="00B0AD"/>
                </a:solidFill>
                <a:cs typeface="Arial"/>
              </a:rPr>
              <a:t>others</a:t>
            </a:r>
            <a:r>
              <a:rPr lang="pl-PL" sz="1400" dirty="0">
                <a:solidFill>
                  <a:srgbClr val="00B0AD"/>
                </a:solidFill>
                <a:cs typeface="Arial"/>
              </a:rPr>
              <a:t>]</a:t>
            </a:r>
            <a:endParaRPr lang="en-GB" sz="1400" dirty="0">
              <a:solidFill>
                <a:srgbClr val="00B0AD"/>
              </a:solidFill>
              <a:cs typeface="Arial"/>
            </a:endParaRPr>
          </a:p>
        </p:txBody>
      </p:sp>
      <p:sp>
        <p:nvSpPr>
          <p:cNvPr id="36" name="Rectangle 6">
            <a:extLst>
              <a:ext uri="{FF2B5EF4-FFF2-40B4-BE49-F238E27FC236}">
                <a16:creationId xmlns:a16="http://schemas.microsoft.com/office/drawing/2014/main" id="{F92899FD-C821-4AC7-8A1A-2F9CB4374F9F}"/>
              </a:ext>
            </a:extLst>
          </p:cNvPr>
          <p:cNvSpPr>
            <a:spLocks noChangeArrowheads="1"/>
          </p:cNvSpPr>
          <p:nvPr/>
        </p:nvSpPr>
        <p:spPr bwMode="auto">
          <a:xfrm>
            <a:off x="528502" y="3048362"/>
            <a:ext cx="3232796"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400" dirty="0">
                <a:solidFill>
                  <a:srgbClr val="00B0AD"/>
                </a:solidFill>
                <a:cs typeface="Arial"/>
              </a:rPr>
              <a:t>[</a:t>
            </a:r>
            <a:r>
              <a:rPr lang="pl-PL" sz="1400" dirty="0" err="1">
                <a:solidFill>
                  <a:srgbClr val="00B0AD"/>
                </a:solidFill>
                <a:cs typeface="Arial"/>
              </a:rPr>
              <a:t>indirect</a:t>
            </a:r>
            <a:r>
              <a:rPr lang="pl-PL" sz="1400" dirty="0">
                <a:solidFill>
                  <a:srgbClr val="00B0AD"/>
                </a:solidFill>
                <a:cs typeface="Arial"/>
              </a:rPr>
              <a:t> </a:t>
            </a:r>
            <a:r>
              <a:rPr lang="pl-PL" sz="1400" dirty="0" err="1">
                <a:solidFill>
                  <a:srgbClr val="00B0AD"/>
                </a:solidFill>
                <a:cs typeface="Arial"/>
              </a:rPr>
              <a:t>competition</a:t>
            </a:r>
            <a:r>
              <a:rPr lang="pl-PL" sz="1400" dirty="0">
                <a:solidFill>
                  <a:srgbClr val="00B0AD"/>
                </a:solidFill>
                <a:cs typeface="Arial"/>
              </a:rPr>
              <a:t>]</a:t>
            </a:r>
            <a:endParaRPr lang="en-GB" sz="1400" dirty="0">
              <a:solidFill>
                <a:srgbClr val="00B0AD"/>
              </a:solidFill>
              <a:cs typeface="Arial"/>
            </a:endParaRPr>
          </a:p>
        </p:txBody>
      </p:sp>
      <p:sp>
        <p:nvSpPr>
          <p:cNvPr id="37" name="Line 37">
            <a:extLst>
              <a:ext uri="{FF2B5EF4-FFF2-40B4-BE49-F238E27FC236}">
                <a16:creationId xmlns:a16="http://schemas.microsoft.com/office/drawing/2014/main" id="{2E0369BA-D136-4F41-89D2-F6BFA169EAAD}"/>
              </a:ext>
            </a:extLst>
          </p:cNvPr>
          <p:cNvSpPr>
            <a:spLocks noChangeShapeType="1"/>
          </p:cNvSpPr>
          <p:nvPr/>
        </p:nvSpPr>
        <p:spPr bwMode="auto">
          <a:xfrm flipV="1">
            <a:off x="544664" y="3103257"/>
            <a:ext cx="8101656" cy="12467"/>
          </a:xfrm>
          <a:prstGeom prst="line">
            <a:avLst/>
          </a:prstGeom>
          <a:noFill/>
          <a:ln w="25400">
            <a:solidFill>
              <a:srgbClr val="00B0AD"/>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l-PL" sz="1800" b="0" i="0" u="none" strike="noStrike" kern="0" cap="none" spc="0" normalizeH="0" baseline="0" noProof="0">
              <a:ln>
                <a:noFill/>
              </a:ln>
              <a:solidFill>
                <a:srgbClr val="000000"/>
              </a:solidFill>
              <a:effectLst/>
              <a:uLnTx/>
              <a:uFillTx/>
              <a:latin typeface="Arial"/>
              <a:cs typeface="Arial"/>
            </a:endParaRPr>
          </a:p>
        </p:txBody>
      </p:sp>
      <p:sp>
        <p:nvSpPr>
          <p:cNvPr id="38" name="Rectangle 38">
            <a:extLst>
              <a:ext uri="{FF2B5EF4-FFF2-40B4-BE49-F238E27FC236}">
                <a16:creationId xmlns:a16="http://schemas.microsoft.com/office/drawing/2014/main" id="{3EE7E2A6-ED4B-4C9C-A7D5-BE3CAEB66169}"/>
              </a:ext>
            </a:extLst>
          </p:cNvPr>
          <p:cNvSpPr>
            <a:spLocks noChangeArrowheads="1"/>
          </p:cNvSpPr>
          <p:nvPr/>
        </p:nvSpPr>
        <p:spPr bwMode="auto">
          <a:xfrm>
            <a:off x="544662" y="1637342"/>
            <a:ext cx="2441330"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400" dirty="0">
                <a:solidFill>
                  <a:srgbClr val="00B0AD"/>
                </a:solidFill>
                <a:cs typeface="Arial"/>
              </a:rPr>
              <a:t>[</a:t>
            </a:r>
            <a:r>
              <a:rPr lang="pl-PL" sz="1400" dirty="0" err="1">
                <a:solidFill>
                  <a:srgbClr val="00B0AD"/>
                </a:solidFill>
                <a:cs typeface="Arial"/>
              </a:rPr>
              <a:t>direct</a:t>
            </a:r>
            <a:r>
              <a:rPr lang="pl-PL" sz="1400" dirty="0">
                <a:solidFill>
                  <a:srgbClr val="00B0AD"/>
                </a:solidFill>
                <a:cs typeface="Arial"/>
              </a:rPr>
              <a:t> </a:t>
            </a:r>
            <a:r>
              <a:rPr lang="pl-PL" sz="1400" dirty="0" err="1">
                <a:solidFill>
                  <a:srgbClr val="00B0AD"/>
                </a:solidFill>
                <a:cs typeface="Arial"/>
              </a:rPr>
              <a:t>competition</a:t>
            </a:r>
            <a:r>
              <a:rPr lang="pl-PL" sz="1400" dirty="0">
                <a:solidFill>
                  <a:srgbClr val="00B0AD"/>
                </a:solidFill>
                <a:cs typeface="Arial"/>
              </a:rPr>
              <a:t>]</a:t>
            </a:r>
            <a:endParaRPr lang="en-GB" sz="1400" dirty="0">
              <a:solidFill>
                <a:srgbClr val="00B0AD"/>
              </a:solidFill>
              <a:cs typeface="Arial"/>
            </a:endParaRPr>
          </a:p>
        </p:txBody>
      </p:sp>
      <p:sp>
        <p:nvSpPr>
          <p:cNvPr id="42" name="Line 74">
            <a:extLst>
              <a:ext uri="{FF2B5EF4-FFF2-40B4-BE49-F238E27FC236}">
                <a16:creationId xmlns:a16="http://schemas.microsoft.com/office/drawing/2014/main" id="{75FB39B0-84CE-47E8-A109-D01B784B9620}"/>
              </a:ext>
            </a:extLst>
          </p:cNvPr>
          <p:cNvSpPr>
            <a:spLocks noChangeShapeType="1"/>
          </p:cNvSpPr>
          <p:nvPr/>
        </p:nvSpPr>
        <p:spPr bwMode="auto">
          <a:xfrm>
            <a:off x="533400" y="1625837"/>
            <a:ext cx="6666914" cy="680"/>
          </a:xfrm>
          <a:prstGeom prst="line">
            <a:avLst/>
          </a:prstGeom>
          <a:noFill/>
          <a:ln w="25400">
            <a:solidFill>
              <a:srgbClr val="00B0AD"/>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l-PL" sz="1800" b="0" i="0" u="none" strike="noStrike" kern="0" cap="none" spc="0" normalizeH="0" baseline="0" noProof="0">
              <a:ln>
                <a:noFill/>
              </a:ln>
              <a:solidFill>
                <a:srgbClr val="000000"/>
              </a:solidFill>
              <a:effectLst/>
              <a:uLnTx/>
              <a:uFillTx/>
              <a:latin typeface="Arial"/>
              <a:cs typeface="Arial"/>
            </a:endParaRPr>
          </a:p>
        </p:txBody>
      </p:sp>
      <p:sp>
        <p:nvSpPr>
          <p:cNvPr id="44" name="Line 76">
            <a:extLst>
              <a:ext uri="{FF2B5EF4-FFF2-40B4-BE49-F238E27FC236}">
                <a16:creationId xmlns:a16="http://schemas.microsoft.com/office/drawing/2014/main" id="{BEA6492E-0A25-4FC7-813C-F375997EE732}"/>
              </a:ext>
            </a:extLst>
          </p:cNvPr>
          <p:cNvSpPr>
            <a:spLocks noChangeShapeType="1"/>
          </p:cNvSpPr>
          <p:nvPr/>
        </p:nvSpPr>
        <p:spPr bwMode="auto">
          <a:xfrm>
            <a:off x="544662" y="4704244"/>
            <a:ext cx="9673282" cy="5784"/>
          </a:xfrm>
          <a:prstGeom prst="line">
            <a:avLst/>
          </a:prstGeom>
          <a:noFill/>
          <a:ln w="25400">
            <a:solidFill>
              <a:srgbClr val="00B0AD"/>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pl-PL" sz="1800" b="0" i="0" u="none" strike="noStrike" kern="0" cap="none" spc="0" normalizeH="0" baseline="0" noProof="0">
              <a:ln>
                <a:noFill/>
              </a:ln>
              <a:solidFill>
                <a:srgbClr val="000000"/>
              </a:solidFill>
              <a:effectLst/>
              <a:uLnTx/>
              <a:uFillTx/>
              <a:latin typeface="Arial"/>
              <a:cs typeface="Arial"/>
            </a:endParaRPr>
          </a:p>
        </p:txBody>
      </p:sp>
      <p:sp>
        <p:nvSpPr>
          <p:cNvPr id="47" name="AutoShape 2">
            <a:extLst>
              <a:ext uri="{FF2B5EF4-FFF2-40B4-BE49-F238E27FC236}">
                <a16:creationId xmlns:a16="http://schemas.microsoft.com/office/drawing/2014/main" id="{C16D8197-E159-45E6-BFA7-EDF3287FAA81}"/>
              </a:ext>
            </a:extLst>
          </p:cNvPr>
          <p:cNvSpPr>
            <a:spLocks noChangeArrowheads="1"/>
          </p:cNvSpPr>
          <p:nvPr/>
        </p:nvSpPr>
        <p:spPr bwMode="auto">
          <a:xfrm>
            <a:off x="2725176" y="1628172"/>
            <a:ext cx="8948024" cy="4567086"/>
          </a:xfrm>
          <a:prstGeom prst="triangle">
            <a:avLst>
              <a:gd name="adj" fmla="val 50000"/>
            </a:avLst>
          </a:prstGeom>
          <a:noFill/>
          <a:ln w="25400">
            <a:solidFill>
              <a:srgbClr val="00B0AD"/>
            </a:solidFill>
            <a:miter lim="800000"/>
            <a:headEnd/>
            <a:tailEnd/>
          </a:ln>
          <a:effectLst/>
          <a:extLst>
            <a:ext uri="{909E8E84-426E-40DD-AFC4-6F175D3DCCD1}">
              <a14:hiddenFill xmlns:a14="http://schemas.microsoft.com/office/drawing/2010/main">
                <a:solidFill>
                  <a:srgbClr val="DDDDDD"/>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pl-PL" sz="1800" b="0" i="0" u="none" strike="noStrike" kern="0" cap="none" spc="0" normalizeH="0" baseline="0" noProof="0">
              <a:ln>
                <a:noFill/>
              </a:ln>
              <a:solidFill>
                <a:srgbClr val="000000"/>
              </a:solidFill>
              <a:effectLst/>
              <a:uLnTx/>
              <a:uFillTx/>
              <a:latin typeface="Arial"/>
              <a:cs typeface="Arial"/>
            </a:endParaRPr>
          </a:p>
        </p:txBody>
      </p:sp>
      <p:sp>
        <p:nvSpPr>
          <p:cNvPr id="2" name="Text Placeholder 4">
            <a:extLst>
              <a:ext uri="{FF2B5EF4-FFF2-40B4-BE49-F238E27FC236}">
                <a16:creationId xmlns:a16="http://schemas.microsoft.com/office/drawing/2014/main" id="{0AC21E41-BB38-460A-86B1-A99C0546393F}"/>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4" name="Rectangle 5">
            <a:extLst>
              <a:ext uri="{FF2B5EF4-FFF2-40B4-BE49-F238E27FC236}">
                <a16:creationId xmlns:a16="http://schemas.microsoft.com/office/drawing/2014/main" id="{C7FAAF53-6AB6-4DD7-876F-3343BF97F990}"/>
              </a:ext>
            </a:extLst>
          </p:cNvPr>
          <p:cNvSpPr>
            <a:spLocks noChangeArrowheads="1"/>
          </p:cNvSpPr>
          <p:nvPr/>
        </p:nvSpPr>
        <p:spPr bwMode="auto">
          <a:xfrm>
            <a:off x="6614119" y="1945951"/>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5" name="Rectangle 5">
            <a:extLst>
              <a:ext uri="{FF2B5EF4-FFF2-40B4-BE49-F238E27FC236}">
                <a16:creationId xmlns:a16="http://schemas.microsoft.com/office/drawing/2014/main" id="{59C95490-6201-42E4-8046-213B63E6DC64}"/>
              </a:ext>
            </a:extLst>
          </p:cNvPr>
          <p:cNvSpPr>
            <a:spLocks noChangeArrowheads="1"/>
          </p:cNvSpPr>
          <p:nvPr/>
        </p:nvSpPr>
        <p:spPr bwMode="auto">
          <a:xfrm>
            <a:off x="6067902" y="2515289"/>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6" name="Rectangle 5">
            <a:extLst>
              <a:ext uri="{FF2B5EF4-FFF2-40B4-BE49-F238E27FC236}">
                <a16:creationId xmlns:a16="http://schemas.microsoft.com/office/drawing/2014/main" id="{707A375D-2570-49EE-A982-92361678A20B}"/>
              </a:ext>
            </a:extLst>
          </p:cNvPr>
          <p:cNvSpPr>
            <a:spLocks noChangeArrowheads="1"/>
          </p:cNvSpPr>
          <p:nvPr/>
        </p:nvSpPr>
        <p:spPr bwMode="auto">
          <a:xfrm>
            <a:off x="7132180" y="2495570"/>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7" name="Rectangle 5">
            <a:extLst>
              <a:ext uri="{FF2B5EF4-FFF2-40B4-BE49-F238E27FC236}">
                <a16:creationId xmlns:a16="http://schemas.microsoft.com/office/drawing/2014/main" id="{DEDDD51E-2F93-43F4-B457-8AD472E09E00}"/>
              </a:ext>
            </a:extLst>
          </p:cNvPr>
          <p:cNvSpPr>
            <a:spLocks noChangeArrowheads="1"/>
          </p:cNvSpPr>
          <p:nvPr/>
        </p:nvSpPr>
        <p:spPr bwMode="auto">
          <a:xfrm>
            <a:off x="6584058" y="3035269"/>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8" name="Rectangle 5">
            <a:extLst>
              <a:ext uri="{FF2B5EF4-FFF2-40B4-BE49-F238E27FC236}">
                <a16:creationId xmlns:a16="http://schemas.microsoft.com/office/drawing/2014/main" id="{40676B71-8D51-443D-9910-0EAE39622A0B}"/>
              </a:ext>
            </a:extLst>
          </p:cNvPr>
          <p:cNvSpPr>
            <a:spLocks noChangeArrowheads="1"/>
          </p:cNvSpPr>
          <p:nvPr/>
        </p:nvSpPr>
        <p:spPr bwMode="auto">
          <a:xfrm>
            <a:off x="7316689" y="3472252"/>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9" name="Rectangle 5">
            <a:extLst>
              <a:ext uri="{FF2B5EF4-FFF2-40B4-BE49-F238E27FC236}">
                <a16:creationId xmlns:a16="http://schemas.microsoft.com/office/drawing/2014/main" id="{6C3E3846-33C9-4A97-8A8C-2C51192558DA}"/>
              </a:ext>
            </a:extLst>
          </p:cNvPr>
          <p:cNvSpPr>
            <a:spLocks noChangeArrowheads="1"/>
          </p:cNvSpPr>
          <p:nvPr/>
        </p:nvSpPr>
        <p:spPr bwMode="auto">
          <a:xfrm>
            <a:off x="5720744" y="3462371"/>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10" name="Rectangle 5">
            <a:extLst>
              <a:ext uri="{FF2B5EF4-FFF2-40B4-BE49-F238E27FC236}">
                <a16:creationId xmlns:a16="http://schemas.microsoft.com/office/drawing/2014/main" id="{AEAC1BCF-3C49-4DC3-BC35-BAF4F987DE95}"/>
              </a:ext>
            </a:extLst>
          </p:cNvPr>
          <p:cNvSpPr>
            <a:spLocks noChangeArrowheads="1"/>
          </p:cNvSpPr>
          <p:nvPr/>
        </p:nvSpPr>
        <p:spPr bwMode="auto">
          <a:xfrm>
            <a:off x="6701571" y="3999528"/>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11" name="Rectangle 5">
            <a:extLst>
              <a:ext uri="{FF2B5EF4-FFF2-40B4-BE49-F238E27FC236}">
                <a16:creationId xmlns:a16="http://schemas.microsoft.com/office/drawing/2014/main" id="{19307ECC-ACD1-4B9E-A73B-3D53D58A7638}"/>
              </a:ext>
            </a:extLst>
          </p:cNvPr>
          <p:cNvSpPr>
            <a:spLocks noChangeArrowheads="1"/>
          </p:cNvSpPr>
          <p:nvPr/>
        </p:nvSpPr>
        <p:spPr bwMode="auto">
          <a:xfrm>
            <a:off x="4991942" y="3932661"/>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12" name="Rectangle 5">
            <a:extLst>
              <a:ext uri="{FF2B5EF4-FFF2-40B4-BE49-F238E27FC236}">
                <a16:creationId xmlns:a16="http://schemas.microsoft.com/office/drawing/2014/main" id="{816C04E5-2880-4A14-B328-C2B1AF5144C8}"/>
              </a:ext>
            </a:extLst>
          </p:cNvPr>
          <p:cNvSpPr>
            <a:spLocks noChangeArrowheads="1"/>
          </p:cNvSpPr>
          <p:nvPr/>
        </p:nvSpPr>
        <p:spPr bwMode="auto">
          <a:xfrm>
            <a:off x="8176508" y="3910214"/>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13" name="Rectangle 5">
            <a:extLst>
              <a:ext uri="{FF2B5EF4-FFF2-40B4-BE49-F238E27FC236}">
                <a16:creationId xmlns:a16="http://schemas.microsoft.com/office/drawing/2014/main" id="{82E5E43D-A940-4306-89BB-1B87ABCFF663}"/>
              </a:ext>
            </a:extLst>
          </p:cNvPr>
          <p:cNvSpPr>
            <a:spLocks noChangeArrowheads="1"/>
          </p:cNvSpPr>
          <p:nvPr/>
        </p:nvSpPr>
        <p:spPr bwMode="auto">
          <a:xfrm>
            <a:off x="8613742" y="5064784"/>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14" name="Rectangle 5">
            <a:extLst>
              <a:ext uri="{FF2B5EF4-FFF2-40B4-BE49-F238E27FC236}">
                <a16:creationId xmlns:a16="http://schemas.microsoft.com/office/drawing/2014/main" id="{066A5389-5B36-4706-BF68-4D4A1AF5B77C}"/>
              </a:ext>
            </a:extLst>
          </p:cNvPr>
          <p:cNvSpPr>
            <a:spLocks noChangeArrowheads="1"/>
          </p:cNvSpPr>
          <p:nvPr/>
        </p:nvSpPr>
        <p:spPr bwMode="auto">
          <a:xfrm>
            <a:off x="6567641" y="4538151"/>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17" name="Rectangle 5">
            <a:extLst>
              <a:ext uri="{FF2B5EF4-FFF2-40B4-BE49-F238E27FC236}">
                <a16:creationId xmlns:a16="http://schemas.microsoft.com/office/drawing/2014/main" id="{6A806EBE-79BC-4FF0-9507-C0C2EC46E4CF}"/>
              </a:ext>
            </a:extLst>
          </p:cNvPr>
          <p:cNvSpPr>
            <a:spLocks noChangeArrowheads="1"/>
          </p:cNvSpPr>
          <p:nvPr/>
        </p:nvSpPr>
        <p:spPr bwMode="auto">
          <a:xfrm>
            <a:off x="6951029" y="5010035"/>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19" name="Rectangle 5">
            <a:extLst>
              <a:ext uri="{FF2B5EF4-FFF2-40B4-BE49-F238E27FC236}">
                <a16:creationId xmlns:a16="http://schemas.microsoft.com/office/drawing/2014/main" id="{CF5E6103-49B4-47BB-82D5-92F322E334FA}"/>
              </a:ext>
            </a:extLst>
          </p:cNvPr>
          <p:cNvSpPr>
            <a:spLocks noChangeArrowheads="1"/>
          </p:cNvSpPr>
          <p:nvPr/>
        </p:nvSpPr>
        <p:spPr bwMode="auto">
          <a:xfrm>
            <a:off x="3804393" y="5433708"/>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21" name="Rectangle 5">
            <a:extLst>
              <a:ext uri="{FF2B5EF4-FFF2-40B4-BE49-F238E27FC236}">
                <a16:creationId xmlns:a16="http://schemas.microsoft.com/office/drawing/2014/main" id="{753C3214-49A1-41F0-AE88-DA60E20D5BDD}"/>
              </a:ext>
            </a:extLst>
          </p:cNvPr>
          <p:cNvSpPr>
            <a:spLocks noChangeArrowheads="1"/>
          </p:cNvSpPr>
          <p:nvPr/>
        </p:nvSpPr>
        <p:spPr bwMode="auto">
          <a:xfrm>
            <a:off x="6149542" y="5487355"/>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22" name="Rectangle 5">
            <a:extLst>
              <a:ext uri="{FF2B5EF4-FFF2-40B4-BE49-F238E27FC236}">
                <a16:creationId xmlns:a16="http://schemas.microsoft.com/office/drawing/2014/main" id="{90130E43-79ED-483C-9B5F-4C6F76E03C76}"/>
              </a:ext>
            </a:extLst>
          </p:cNvPr>
          <p:cNvSpPr>
            <a:spLocks noChangeArrowheads="1"/>
          </p:cNvSpPr>
          <p:nvPr/>
        </p:nvSpPr>
        <p:spPr bwMode="auto">
          <a:xfrm>
            <a:off x="7904747" y="5534225"/>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23" name="Rectangle 5">
            <a:extLst>
              <a:ext uri="{FF2B5EF4-FFF2-40B4-BE49-F238E27FC236}">
                <a16:creationId xmlns:a16="http://schemas.microsoft.com/office/drawing/2014/main" id="{FC2EFC68-DFDF-4328-A13C-1334113C335D}"/>
              </a:ext>
            </a:extLst>
          </p:cNvPr>
          <p:cNvSpPr>
            <a:spLocks noChangeArrowheads="1"/>
          </p:cNvSpPr>
          <p:nvPr/>
        </p:nvSpPr>
        <p:spPr bwMode="auto">
          <a:xfrm>
            <a:off x="9507720" y="5558901"/>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24" name="Rectangle 5">
            <a:extLst>
              <a:ext uri="{FF2B5EF4-FFF2-40B4-BE49-F238E27FC236}">
                <a16:creationId xmlns:a16="http://schemas.microsoft.com/office/drawing/2014/main" id="{FAD4D770-B4C6-4CC7-B5A9-3D1B8699AE72}"/>
              </a:ext>
            </a:extLst>
          </p:cNvPr>
          <p:cNvSpPr>
            <a:spLocks noChangeArrowheads="1"/>
          </p:cNvSpPr>
          <p:nvPr/>
        </p:nvSpPr>
        <p:spPr bwMode="auto">
          <a:xfrm>
            <a:off x="4613026" y="5053939"/>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25" name="Rectangle 5">
            <a:extLst>
              <a:ext uri="{FF2B5EF4-FFF2-40B4-BE49-F238E27FC236}">
                <a16:creationId xmlns:a16="http://schemas.microsoft.com/office/drawing/2014/main" id="{AE31846B-0DAC-4F07-94F1-F543D26BC8A3}"/>
              </a:ext>
            </a:extLst>
          </p:cNvPr>
          <p:cNvSpPr>
            <a:spLocks noChangeArrowheads="1"/>
          </p:cNvSpPr>
          <p:nvPr/>
        </p:nvSpPr>
        <p:spPr bwMode="auto">
          <a:xfrm>
            <a:off x="7604586" y="4766682"/>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26" name="Rectangle 5">
            <a:extLst>
              <a:ext uri="{FF2B5EF4-FFF2-40B4-BE49-F238E27FC236}">
                <a16:creationId xmlns:a16="http://schemas.microsoft.com/office/drawing/2014/main" id="{65CC21E5-F0FA-4627-842E-8DA1BFA13A5A}"/>
              </a:ext>
            </a:extLst>
          </p:cNvPr>
          <p:cNvSpPr>
            <a:spLocks noChangeArrowheads="1"/>
          </p:cNvSpPr>
          <p:nvPr/>
        </p:nvSpPr>
        <p:spPr bwMode="auto">
          <a:xfrm>
            <a:off x="5593648" y="4802717"/>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28" name="Text Placeholder 8">
            <a:extLst>
              <a:ext uri="{FF2B5EF4-FFF2-40B4-BE49-F238E27FC236}">
                <a16:creationId xmlns:a16="http://schemas.microsoft.com/office/drawing/2014/main" id="{9EA99FF1-2956-4BD9-BFCB-9BB5595AD7DE}"/>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MARKET COMPETITION</a:t>
            </a:r>
          </a:p>
        </p:txBody>
      </p:sp>
    </p:spTree>
    <p:extLst>
      <p:ext uri="{BB962C8B-B14F-4D97-AF65-F5344CB8AC3E}">
        <p14:creationId xmlns:p14="http://schemas.microsoft.com/office/powerpoint/2010/main" val="379751511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 name="TextBox 78">
            <a:extLst>
              <a:ext uri="{FF2B5EF4-FFF2-40B4-BE49-F238E27FC236}">
                <a16:creationId xmlns:a16="http://schemas.microsoft.com/office/drawing/2014/main" id="{DB514410-AF1A-4C93-A3B7-A56D13711A1C}"/>
              </a:ext>
            </a:extLst>
          </p:cNvPr>
          <p:cNvSpPr txBox="1"/>
          <p:nvPr/>
        </p:nvSpPr>
        <p:spPr>
          <a:xfrm>
            <a:off x="359144" y="1260000"/>
            <a:ext cx="52723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50000"/>
                  </a:schemeClr>
                </a:solidFill>
                <a:latin typeface="Arial" panose="020B0604020202020204" pitchFamily="34" charset="0"/>
                <a:cs typeface="Arial" panose="020B0604020202020204" pitchFamily="34" charset="0"/>
              </a:rPr>
              <a:t>Key financial results, PLN</a:t>
            </a:r>
            <a:r>
              <a:rPr lang="pl-PL" sz="1000" b="1" dirty="0">
                <a:solidFill>
                  <a:schemeClr val="bg1">
                    <a:lumMod val="50000"/>
                  </a:schemeClr>
                </a:solidFill>
                <a:latin typeface="Arial" panose="020B0604020202020204" pitchFamily="34" charset="0"/>
                <a:cs typeface="Arial" panose="020B0604020202020204" pitchFamily="34" charset="0"/>
              </a:rPr>
              <a:t> </a:t>
            </a:r>
            <a:r>
              <a:rPr lang="en-US" sz="1000" b="1" dirty="0">
                <a:solidFill>
                  <a:schemeClr val="bg1">
                    <a:lumMod val="50000"/>
                  </a:schemeClr>
                </a:solidFill>
                <a:latin typeface="Arial" panose="020B0604020202020204" pitchFamily="34" charset="0"/>
                <a:cs typeface="Arial" panose="020B0604020202020204" pitchFamily="34" charset="0"/>
              </a:rPr>
              <a:t>m</a:t>
            </a:r>
          </a:p>
        </p:txBody>
      </p:sp>
      <p:cxnSp>
        <p:nvCxnSpPr>
          <p:cNvPr id="285" name="Straight Connector 284">
            <a:extLst>
              <a:ext uri="{FF2B5EF4-FFF2-40B4-BE49-F238E27FC236}">
                <a16:creationId xmlns:a16="http://schemas.microsoft.com/office/drawing/2014/main" id="{840C632B-04AD-486B-AC0B-97DD0E115DA6}"/>
              </a:ext>
            </a:extLst>
          </p:cNvPr>
          <p:cNvCxnSpPr>
            <a:cxnSpLocks/>
          </p:cNvCxnSpPr>
          <p:nvPr/>
        </p:nvCxnSpPr>
        <p:spPr>
          <a:xfrm>
            <a:off x="342000" y="1468800"/>
            <a:ext cx="5486400" cy="0"/>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sp>
        <p:nvSpPr>
          <p:cNvPr id="109" name="TextBox 78">
            <a:extLst>
              <a:ext uri="{FF2B5EF4-FFF2-40B4-BE49-F238E27FC236}">
                <a16:creationId xmlns:a16="http://schemas.microsoft.com/office/drawing/2014/main" id="{C7C86B2E-5F33-4B1F-AD42-42945B51D088}"/>
              </a:ext>
            </a:extLst>
          </p:cNvPr>
          <p:cNvSpPr txBox="1"/>
          <p:nvPr/>
        </p:nvSpPr>
        <p:spPr>
          <a:xfrm>
            <a:off x="6331789" y="1260000"/>
            <a:ext cx="5341270" cy="237744"/>
          </a:xfrm>
          <a:prstGeom prst="rect">
            <a:avLst/>
          </a:prstGeom>
        </p:spPr>
        <p:txBody>
          <a:bodyPr vert="horz" wrap="square" lIns="0" tIns="45720" rIns="91440" bIns="45720" rtlCol="0">
            <a:noAutofit/>
          </a:bodyPr>
          <a:lstStyle>
            <a:defPPr>
              <a:defRPr lang="pl-PL"/>
            </a:defPPr>
            <a:lvl1pPr algn="just">
              <a:spcBef>
                <a:spcPts val="300"/>
              </a:spcBef>
              <a:spcAft>
                <a:spcPts val="300"/>
              </a:spcAft>
              <a:buSzPts val="1000"/>
              <a:defRPr sz="1400">
                <a:solidFill>
                  <a:schemeClr val="bg1">
                    <a:lumMod val="65000"/>
                  </a:schemeClr>
                </a:solidFill>
                <a:latin typeface="Calibri Light" panose="020F0302020204030204" pitchFamily="34" charset="0"/>
                <a:cs typeface="Calibri Light" panose="020F0302020204030204" pitchFamily="34" charset="0"/>
              </a:defRPr>
            </a:lvl1pPr>
          </a:lstStyle>
          <a:p>
            <a:r>
              <a:rPr lang="en-US" sz="1000" b="1" dirty="0">
                <a:solidFill>
                  <a:schemeClr val="bg1">
                    <a:lumMod val="50000"/>
                  </a:schemeClr>
                </a:solidFill>
                <a:latin typeface="Arial" panose="020B0604020202020204" pitchFamily="34" charset="0"/>
                <a:cs typeface="Arial" panose="020B0604020202020204" pitchFamily="34" charset="0"/>
              </a:rPr>
              <a:t>Commentary</a:t>
            </a:r>
          </a:p>
        </p:txBody>
      </p:sp>
      <p:cxnSp>
        <p:nvCxnSpPr>
          <p:cNvPr id="312" name="Straight Connector 311">
            <a:extLst>
              <a:ext uri="{FF2B5EF4-FFF2-40B4-BE49-F238E27FC236}">
                <a16:creationId xmlns:a16="http://schemas.microsoft.com/office/drawing/2014/main" id="{840C632B-04AD-486B-AC0B-97DD0E115DA6}"/>
              </a:ext>
            </a:extLst>
          </p:cNvPr>
          <p:cNvCxnSpPr>
            <a:cxnSpLocks/>
          </p:cNvCxnSpPr>
          <p:nvPr/>
        </p:nvCxnSpPr>
        <p:spPr>
          <a:xfrm>
            <a:off x="6332567" y="1468800"/>
            <a:ext cx="5486400" cy="0"/>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sp>
        <p:nvSpPr>
          <p:cNvPr id="522" name="Oval 88"/>
          <p:cNvSpPr>
            <a:spLocks noChangeAspect="1"/>
          </p:cNvSpPr>
          <p:nvPr/>
        </p:nvSpPr>
        <p:spPr>
          <a:xfrm>
            <a:off x="5837458" y="419789"/>
            <a:ext cx="83345" cy="83345"/>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highlight>
                <a:srgbClr val="FFFF00"/>
              </a:highlight>
            </a:endParaRPr>
          </a:p>
        </p:txBody>
      </p:sp>
      <p:sp>
        <p:nvSpPr>
          <p:cNvPr id="405" name="Freeform 22">
            <a:extLst>
              <a:ext uri="{FF2B5EF4-FFF2-40B4-BE49-F238E27FC236}">
                <a16:creationId xmlns:a16="http://schemas.microsoft.com/office/drawing/2014/main" id="{1781AC7F-4D26-4613-A047-CD3DCF25527E}"/>
              </a:ext>
            </a:extLst>
          </p:cNvPr>
          <p:cNvSpPr>
            <a:spLocks noEditPoints="1"/>
          </p:cNvSpPr>
          <p:nvPr/>
        </p:nvSpPr>
        <p:spPr bwMode="auto">
          <a:xfrm>
            <a:off x="11647659" y="3138200"/>
            <a:ext cx="49051" cy="27054"/>
          </a:xfrm>
          <a:custGeom>
            <a:avLst/>
            <a:gdLst>
              <a:gd name="T0" fmla="*/ 25 w 59"/>
              <a:gd name="T1" fmla="*/ 17 h 50"/>
              <a:gd name="T2" fmla="*/ 29 w 59"/>
              <a:gd name="T3" fmla="*/ 10 h 50"/>
              <a:gd name="T4" fmla="*/ 34 w 59"/>
              <a:gd name="T5" fmla="*/ 10 h 50"/>
              <a:gd name="T6" fmla="*/ 38 w 59"/>
              <a:gd name="T7" fmla="*/ 8 h 50"/>
              <a:gd name="T8" fmla="*/ 44 w 59"/>
              <a:gd name="T9" fmla="*/ 10 h 50"/>
              <a:gd name="T10" fmla="*/ 48 w 59"/>
              <a:gd name="T11" fmla="*/ 4 h 50"/>
              <a:gd name="T12" fmla="*/ 53 w 59"/>
              <a:gd name="T13" fmla="*/ 4 h 50"/>
              <a:gd name="T14" fmla="*/ 59 w 59"/>
              <a:gd name="T15" fmla="*/ 0 h 50"/>
              <a:gd name="T16" fmla="*/ 59 w 59"/>
              <a:gd name="T17" fmla="*/ 2 h 50"/>
              <a:gd name="T18" fmla="*/ 55 w 59"/>
              <a:gd name="T19" fmla="*/ 6 h 50"/>
              <a:gd name="T20" fmla="*/ 55 w 59"/>
              <a:gd name="T21" fmla="*/ 10 h 50"/>
              <a:gd name="T22" fmla="*/ 48 w 59"/>
              <a:gd name="T23" fmla="*/ 15 h 50"/>
              <a:gd name="T24" fmla="*/ 53 w 59"/>
              <a:gd name="T25" fmla="*/ 15 h 50"/>
              <a:gd name="T26" fmla="*/ 57 w 59"/>
              <a:gd name="T27" fmla="*/ 12 h 50"/>
              <a:gd name="T28" fmla="*/ 57 w 59"/>
              <a:gd name="T29" fmla="*/ 15 h 50"/>
              <a:gd name="T30" fmla="*/ 55 w 59"/>
              <a:gd name="T31" fmla="*/ 19 h 50"/>
              <a:gd name="T32" fmla="*/ 44 w 59"/>
              <a:gd name="T33" fmla="*/ 19 h 50"/>
              <a:gd name="T34" fmla="*/ 44 w 59"/>
              <a:gd name="T35" fmla="*/ 17 h 50"/>
              <a:gd name="T36" fmla="*/ 40 w 59"/>
              <a:gd name="T37" fmla="*/ 17 h 50"/>
              <a:gd name="T38" fmla="*/ 38 w 59"/>
              <a:gd name="T39" fmla="*/ 19 h 50"/>
              <a:gd name="T40" fmla="*/ 34 w 59"/>
              <a:gd name="T41" fmla="*/ 19 h 50"/>
              <a:gd name="T42" fmla="*/ 32 w 59"/>
              <a:gd name="T43" fmla="*/ 21 h 50"/>
              <a:gd name="T44" fmla="*/ 25 w 59"/>
              <a:gd name="T45" fmla="*/ 17 h 50"/>
              <a:gd name="T46" fmla="*/ 25 w 59"/>
              <a:gd name="T47" fmla="*/ 17 h 50"/>
              <a:gd name="T48" fmla="*/ 4 w 59"/>
              <a:gd name="T49" fmla="*/ 36 h 50"/>
              <a:gd name="T50" fmla="*/ 11 w 59"/>
              <a:gd name="T51" fmla="*/ 29 h 50"/>
              <a:gd name="T52" fmla="*/ 19 w 59"/>
              <a:gd name="T53" fmla="*/ 27 h 50"/>
              <a:gd name="T54" fmla="*/ 27 w 59"/>
              <a:gd name="T55" fmla="*/ 36 h 50"/>
              <a:gd name="T56" fmla="*/ 29 w 59"/>
              <a:gd name="T57" fmla="*/ 46 h 50"/>
              <a:gd name="T58" fmla="*/ 23 w 59"/>
              <a:gd name="T59" fmla="*/ 48 h 50"/>
              <a:gd name="T60" fmla="*/ 19 w 59"/>
              <a:gd name="T61" fmla="*/ 48 h 50"/>
              <a:gd name="T62" fmla="*/ 15 w 59"/>
              <a:gd name="T63" fmla="*/ 50 h 50"/>
              <a:gd name="T64" fmla="*/ 6 w 59"/>
              <a:gd name="T65" fmla="*/ 50 h 50"/>
              <a:gd name="T66" fmla="*/ 0 w 59"/>
              <a:gd name="T67" fmla="*/ 46 h 50"/>
              <a:gd name="T68" fmla="*/ 0 w 59"/>
              <a:gd name="T69" fmla="*/ 42 h 50"/>
              <a:gd name="T70" fmla="*/ 4 w 59"/>
              <a:gd name="T71" fmla="*/ 40 h 50"/>
              <a:gd name="T72" fmla="*/ 4 w 59"/>
              <a:gd name="T73"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50">
                <a:moveTo>
                  <a:pt x="25" y="17"/>
                </a:moveTo>
                <a:lnTo>
                  <a:pt x="29" y="10"/>
                </a:lnTo>
                <a:lnTo>
                  <a:pt x="34" y="10"/>
                </a:lnTo>
                <a:lnTo>
                  <a:pt x="38" y="8"/>
                </a:lnTo>
                <a:lnTo>
                  <a:pt x="44" y="10"/>
                </a:lnTo>
                <a:lnTo>
                  <a:pt x="48" y="4"/>
                </a:lnTo>
                <a:lnTo>
                  <a:pt x="53" y="4"/>
                </a:lnTo>
                <a:lnTo>
                  <a:pt x="59" y="0"/>
                </a:lnTo>
                <a:lnTo>
                  <a:pt x="59" y="2"/>
                </a:lnTo>
                <a:lnTo>
                  <a:pt x="55" y="6"/>
                </a:lnTo>
                <a:lnTo>
                  <a:pt x="55" y="10"/>
                </a:lnTo>
                <a:lnTo>
                  <a:pt x="48" y="15"/>
                </a:lnTo>
                <a:lnTo>
                  <a:pt x="53" y="15"/>
                </a:lnTo>
                <a:lnTo>
                  <a:pt x="57" y="12"/>
                </a:lnTo>
                <a:lnTo>
                  <a:pt x="57" y="15"/>
                </a:lnTo>
                <a:lnTo>
                  <a:pt x="55" y="19"/>
                </a:lnTo>
                <a:lnTo>
                  <a:pt x="44" y="19"/>
                </a:lnTo>
                <a:lnTo>
                  <a:pt x="44" y="17"/>
                </a:lnTo>
                <a:lnTo>
                  <a:pt x="40" y="17"/>
                </a:lnTo>
                <a:lnTo>
                  <a:pt x="38" y="19"/>
                </a:lnTo>
                <a:lnTo>
                  <a:pt x="34" y="19"/>
                </a:lnTo>
                <a:lnTo>
                  <a:pt x="32" y="21"/>
                </a:lnTo>
                <a:lnTo>
                  <a:pt x="25" y="17"/>
                </a:lnTo>
                <a:lnTo>
                  <a:pt x="25" y="17"/>
                </a:lnTo>
                <a:close/>
                <a:moveTo>
                  <a:pt x="4" y="36"/>
                </a:moveTo>
                <a:lnTo>
                  <a:pt x="11" y="29"/>
                </a:lnTo>
                <a:lnTo>
                  <a:pt x="19" y="27"/>
                </a:lnTo>
                <a:lnTo>
                  <a:pt x="27" y="36"/>
                </a:lnTo>
                <a:lnTo>
                  <a:pt x="29" y="46"/>
                </a:lnTo>
                <a:lnTo>
                  <a:pt x="23" y="48"/>
                </a:lnTo>
                <a:lnTo>
                  <a:pt x="19" y="48"/>
                </a:lnTo>
                <a:lnTo>
                  <a:pt x="15" y="50"/>
                </a:lnTo>
                <a:lnTo>
                  <a:pt x="6" y="50"/>
                </a:lnTo>
                <a:lnTo>
                  <a:pt x="0" y="46"/>
                </a:lnTo>
                <a:lnTo>
                  <a:pt x="0" y="42"/>
                </a:lnTo>
                <a:lnTo>
                  <a:pt x="4" y="40"/>
                </a:lnTo>
                <a:lnTo>
                  <a:pt x="4" y="36"/>
                </a:lnTo>
                <a:close/>
              </a:path>
            </a:pathLst>
          </a:custGeom>
          <a:solidFill>
            <a:schemeClr val="bg1">
              <a:lumMod val="75000"/>
            </a:schemeClr>
          </a:solidFill>
          <a:ln w="127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Calibri"/>
              <a:ea typeface="+mn-ea"/>
              <a:cs typeface="+mn-cs"/>
            </a:endParaRPr>
          </a:p>
        </p:txBody>
      </p:sp>
      <p:grpSp>
        <p:nvGrpSpPr>
          <p:cNvPr id="770" name="Grupa 2">
            <a:extLst>
              <a:ext uri="{FF2B5EF4-FFF2-40B4-BE49-F238E27FC236}">
                <a16:creationId xmlns:a16="http://schemas.microsoft.com/office/drawing/2014/main" id="{16A73FBC-BB10-452B-8806-E4B8EEED8751}"/>
              </a:ext>
            </a:extLst>
          </p:cNvPr>
          <p:cNvGrpSpPr/>
          <p:nvPr/>
        </p:nvGrpSpPr>
        <p:grpSpPr>
          <a:xfrm>
            <a:off x="7268183" y="2402913"/>
            <a:ext cx="991181" cy="1647560"/>
            <a:chOff x="4357106" y="2843387"/>
            <a:chExt cx="556549" cy="979141"/>
          </a:xfrm>
          <a:solidFill>
            <a:schemeClr val="bg1">
              <a:lumMod val="75000"/>
            </a:schemeClr>
          </a:solidFill>
        </p:grpSpPr>
        <p:sp>
          <p:nvSpPr>
            <p:cNvPr id="772" name="Freeform 74">
              <a:extLst>
                <a:ext uri="{FF2B5EF4-FFF2-40B4-BE49-F238E27FC236}">
                  <a16:creationId xmlns:a16="http://schemas.microsoft.com/office/drawing/2014/main" id="{6E2623EF-5224-4955-B622-081D103434A8}"/>
                </a:ext>
              </a:extLst>
            </p:cNvPr>
            <p:cNvSpPr>
              <a:spLocks noEditPoints="1"/>
            </p:cNvSpPr>
            <p:nvPr/>
          </p:nvSpPr>
          <p:spPr bwMode="auto">
            <a:xfrm>
              <a:off x="4357106" y="2843387"/>
              <a:ext cx="20716" cy="44193"/>
            </a:xfrm>
            <a:custGeom>
              <a:avLst/>
              <a:gdLst>
                <a:gd name="T0" fmla="*/ 7 w 15"/>
                <a:gd name="T1" fmla="*/ 26 h 32"/>
                <a:gd name="T2" fmla="*/ 11 w 15"/>
                <a:gd name="T3" fmla="*/ 32 h 32"/>
                <a:gd name="T4" fmla="*/ 11 w 15"/>
                <a:gd name="T5" fmla="*/ 28 h 32"/>
                <a:gd name="T6" fmla="*/ 11 w 15"/>
                <a:gd name="T7" fmla="*/ 28 h 32"/>
                <a:gd name="T8" fmla="*/ 7 w 15"/>
                <a:gd name="T9" fmla="*/ 26 h 32"/>
                <a:gd name="T10" fmla="*/ 7 w 15"/>
                <a:gd name="T11" fmla="*/ 26 h 32"/>
                <a:gd name="T12" fmla="*/ 11 w 15"/>
                <a:gd name="T13" fmla="*/ 15 h 32"/>
                <a:gd name="T14" fmla="*/ 9 w 15"/>
                <a:gd name="T15" fmla="*/ 17 h 32"/>
                <a:gd name="T16" fmla="*/ 11 w 15"/>
                <a:gd name="T17" fmla="*/ 22 h 32"/>
                <a:gd name="T18" fmla="*/ 11 w 15"/>
                <a:gd name="T19" fmla="*/ 17 h 32"/>
                <a:gd name="T20" fmla="*/ 11 w 15"/>
                <a:gd name="T21" fmla="*/ 15 h 32"/>
                <a:gd name="T22" fmla="*/ 11 w 15"/>
                <a:gd name="T23" fmla="*/ 15 h 32"/>
                <a:gd name="T24" fmla="*/ 0 w 15"/>
                <a:gd name="T25" fmla="*/ 5 h 32"/>
                <a:gd name="T26" fmla="*/ 0 w 15"/>
                <a:gd name="T27" fmla="*/ 9 h 32"/>
                <a:gd name="T28" fmla="*/ 5 w 15"/>
                <a:gd name="T29" fmla="*/ 9 h 32"/>
                <a:gd name="T30" fmla="*/ 0 w 15"/>
                <a:gd name="T31" fmla="*/ 5 h 32"/>
                <a:gd name="T32" fmla="*/ 0 w 15"/>
                <a:gd name="T33" fmla="*/ 5 h 32"/>
                <a:gd name="T34" fmla="*/ 13 w 15"/>
                <a:gd name="T35" fmla="*/ 0 h 32"/>
                <a:gd name="T36" fmla="*/ 15 w 15"/>
                <a:gd name="T37" fmla="*/ 3 h 32"/>
                <a:gd name="T38" fmla="*/ 13 w 15"/>
                <a:gd name="T39" fmla="*/ 0 h 32"/>
                <a:gd name="T40" fmla="*/ 13 w 15"/>
                <a:gd name="T41" fmla="*/ 0 h 32"/>
                <a:gd name="T42" fmla="*/ 13 w 15"/>
                <a:gd name="T43" fmla="*/ 0 h 32"/>
                <a:gd name="T44" fmla="*/ 7 w 15"/>
                <a:gd name="T45" fmla="*/ 0 h 32"/>
                <a:gd name="T46" fmla="*/ 7 w 15"/>
                <a:gd name="T47" fmla="*/ 0 h 32"/>
                <a:gd name="T48" fmla="*/ 9 w 15"/>
                <a:gd name="T49" fmla="*/ 0 h 32"/>
                <a:gd name="T50" fmla="*/ 13 w 15"/>
                <a:gd name="T51" fmla="*/ 3 h 32"/>
                <a:gd name="T52" fmla="*/ 13 w 15"/>
                <a:gd name="T53" fmla="*/ 7 h 32"/>
                <a:gd name="T54" fmla="*/ 9 w 15"/>
                <a:gd name="T55" fmla="*/ 5 h 32"/>
                <a:gd name="T56" fmla="*/ 7 w 15"/>
                <a:gd name="T57" fmla="*/ 0 h 32"/>
                <a:gd name="T58" fmla="*/ 7 w 15"/>
                <a:gd name="T59" fmla="*/ 0 h 32"/>
                <a:gd name="T60" fmla="*/ 5 w 15"/>
                <a:gd name="T61" fmla="*/ 0 h 32"/>
                <a:gd name="T62" fmla="*/ 9 w 15"/>
                <a:gd name="T63" fmla="*/ 9 h 32"/>
                <a:gd name="T64" fmla="*/ 13 w 15"/>
                <a:gd name="T65" fmla="*/ 13 h 32"/>
                <a:gd name="T66" fmla="*/ 11 w 15"/>
                <a:gd name="T67" fmla="*/ 13 h 32"/>
                <a:gd name="T68" fmla="*/ 5 w 15"/>
                <a:gd name="T69" fmla="*/ 7 h 32"/>
                <a:gd name="T70" fmla="*/ 2 w 15"/>
                <a:gd name="T71" fmla="*/ 3 h 32"/>
                <a:gd name="T72" fmla="*/ 5 w 15"/>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32">
                  <a:moveTo>
                    <a:pt x="7" y="26"/>
                  </a:moveTo>
                  <a:lnTo>
                    <a:pt x="11" y="32"/>
                  </a:lnTo>
                  <a:lnTo>
                    <a:pt x="11" y="28"/>
                  </a:lnTo>
                  <a:lnTo>
                    <a:pt x="11" y="28"/>
                  </a:lnTo>
                  <a:lnTo>
                    <a:pt x="7" y="26"/>
                  </a:lnTo>
                  <a:lnTo>
                    <a:pt x="7" y="26"/>
                  </a:lnTo>
                  <a:close/>
                  <a:moveTo>
                    <a:pt x="11" y="15"/>
                  </a:moveTo>
                  <a:lnTo>
                    <a:pt x="9" y="17"/>
                  </a:lnTo>
                  <a:lnTo>
                    <a:pt x="11" y="22"/>
                  </a:lnTo>
                  <a:lnTo>
                    <a:pt x="11" y="17"/>
                  </a:lnTo>
                  <a:lnTo>
                    <a:pt x="11" y="15"/>
                  </a:lnTo>
                  <a:lnTo>
                    <a:pt x="11" y="15"/>
                  </a:lnTo>
                  <a:close/>
                  <a:moveTo>
                    <a:pt x="0" y="5"/>
                  </a:moveTo>
                  <a:lnTo>
                    <a:pt x="0" y="9"/>
                  </a:lnTo>
                  <a:lnTo>
                    <a:pt x="5" y="9"/>
                  </a:lnTo>
                  <a:lnTo>
                    <a:pt x="0" y="5"/>
                  </a:lnTo>
                  <a:lnTo>
                    <a:pt x="0" y="5"/>
                  </a:lnTo>
                  <a:close/>
                  <a:moveTo>
                    <a:pt x="13" y="0"/>
                  </a:moveTo>
                  <a:lnTo>
                    <a:pt x="15" y="3"/>
                  </a:lnTo>
                  <a:lnTo>
                    <a:pt x="13" y="0"/>
                  </a:lnTo>
                  <a:lnTo>
                    <a:pt x="13" y="0"/>
                  </a:lnTo>
                  <a:lnTo>
                    <a:pt x="13" y="0"/>
                  </a:lnTo>
                  <a:close/>
                  <a:moveTo>
                    <a:pt x="7" y="0"/>
                  </a:moveTo>
                  <a:lnTo>
                    <a:pt x="7" y="0"/>
                  </a:lnTo>
                  <a:lnTo>
                    <a:pt x="9" y="0"/>
                  </a:lnTo>
                  <a:lnTo>
                    <a:pt x="13" y="3"/>
                  </a:lnTo>
                  <a:lnTo>
                    <a:pt x="13" y="7"/>
                  </a:lnTo>
                  <a:lnTo>
                    <a:pt x="9" y="5"/>
                  </a:lnTo>
                  <a:lnTo>
                    <a:pt x="7" y="0"/>
                  </a:lnTo>
                  <a:lnTo>
                    <a:pt x="7" y="0"/>
                  </a:lnTo>
                  <a:close/>
                  <a:moveTo>
                    <a:pt x="5" y="0"/>
                  </a:moveTo>
                  <a:lnTo>
                    <a:pt x="9" y="9"/>
                  </a:lnTo>
                  <a:lnTo>
                    <a:pt x="13" y="13"/>
                  </a:lnTo>
                  <a:lnTo>
                    <a:pt x="11" y="13"/>
                  </a:lnTo>
                  <a:lnTo>
                    <a:pt x="5" y="7"/>
                  </a:lnTo>
                  <a:lnTo>
                    <a:pt x="2" y="3"/>
                  </a:lnTo>
                  <a:lnTo>
                    <a:pt x="5"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73" name="Freeform 78">
              <a:extLst>
                <a:ext uri="{FF2B5EF4-FFF2-40B4-BE49-F238E27FC236}">
                  <a16:creationId xmlns:a16="http://schemas.microsoft.com/office/drawing/2014/main" id="{7B897A10-D998-46A6-B37F-7A43DD36E0A3}"/>
                </a:ext>
              </a:extLst>
            </p:cNvPr>
            <p:cNvSpPr>
              <a:spLocks/>
            </p:cNvSpPr>
            <p:nvPr/>
          </p:nvSpPr>
          <p:spPr bwMode="auto">
            <a:xfrm>
              <a:off x="4905369" y="3812860"/>
              <a:ext cx="8286" cy="9668"/>
            </a:xfrm>
            <a:custGeom>
              <a:avLst/>
              <a:gdLst>
                <a:gd name="T0" fmla="*/ 0 w 6"/>
                <a:gd name="T1" fmla="*/ 0 h 7"/>
                <a:gd name="T2" fmla="*/ 0 w 6"/>
                <a:gd name="T3" fmla="*/ 5 h 7"/>
                <a:gd name="T4" fmla="*/ 4 w 6"/>
                <a:gd name="T5" fmla="*/ 7 h 7"/>
                <a:gd name="T6" fmla="*/ 6 w 6"/>
                <a:gd name="T7" fmla="*/ 5 h 7"/>
                <a:gd name="T8" fmla="*/ 6 w 6"/>
                <a:gd name="T9" fmla="*/ 2 h 7"/>
                <a:gd name="T10" fmla="*/ 0 w 6"/>
                <a:gd name="T11" fmla="*/ 0 h 7"/>
              </a:gdLst>
              <a:ahLst/>
              <a:cxnLst>
                <a:cxn ang="0">
                  <a:pos x="T0" y="T1"/>
                </a:cxn>
                <a:cxn ang="0">
                  <a:pos x="T2" y="T3"/>
                </a:cxn>
                <a:cxn ang="0">
                  <a:pos x="T4" y="T5"/>
                </a:cxn>
                <a:cxn ang="0">
                  <a:pos x="T6" y="T7"/>
                </a:cxn>
                <a:cxn ang="0">
                  <a:pos x="T8" y="T9"/>
                </a:cxn>
                <a:cxn ang="0">
                  <a:pos x="T10" y="T11"/>
                </a:cxn>
              </a:cxnLst>
              <a:rect l="0" t="0" r="r" b="b"/>
              <a:pathLst>
                <a:path w="6" h="7">
                  <a:moveTo>
                    <a:pt x="0" y="0"/>
                  </a:moveTo>
                  <a:lnTo>
                    <a:pt x="0" y="5"/>
                  </a:lnTo>
                  <a:lnTo>
                    <a:pt x="4" y="7"/>
                  </a:lnTo>
                  <a:lnTo>
                    <a:pt x="6" y="5"/>
                  </a:lnTo>
                  <a:lnTo>
                    <a:pt x="6" y="2"/>
                  </a:lnTo>
                  <a:lnTo>
                    <a:pt x="0"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graphicFrame>
        <p:nvGraphicFramePr>
          <p:cNvPr id="112" name="Chart 111">
            <a:extLst>
              <a:ext uri="{FF2B5EF4-FFF2-40B4-BE49-F238E27FC236}">
                <a16:creationId xmlns:a16="http://schemas.microsoft.com/office/drawing/2014/main" id="{E83B034C-93DA-460A-8FF1-EB3735388381}"/>
              </a:ext>
            </a:extLst>
          </p:cNvPr>
          <p:cNvGraphicFramePr/>
          <p:nvPr>
            <p:extLst>
              <p:ext uri="{D42A27DB-BD31-4B8C-83A1-F6EECF244321}">
                <p14:modId xmlns:p14="http://schemas.microsoft.com/office/powerpoint/2010/main" val="3507627109"/>
              </p:ext>
            </p:extLst>
          </p:nvPr>
        </p:nvGraphicFramePr>
        <p:xfrm>
          <a:off x="190500" y="1761032"/>
          <a:ext cx="5955988" cy="2362031"/>
        </p:xfrm>
        <a:graphic>
          <a:graphicData uri="http://schemas.openxmlformats.org/drawingml/2006/chart">
            <c:chart xmlns:c="http://schemas.openxmlformats.org/drawingml/2006/chart" xmlns:r="http://schemas.openxmlformats.org/officeDocument/2006/relationships" r:id="rId3"/>
          </a:graphicData>
        </a:graphic>
      </p:graphicFrame>
      <p:grpSp>
        <p:nvGrpSpPr>
          <p:cNvPr id="113" name="Group 112">
            <a:extLst>
              <a:ext uri="{FF2B5EF4-FFF2-40B4-BE49-F238E27FC236}">
                <a16:creationId xmlns:a16="http://schemas.microsoft.com/office/drawing/2014/main" id="{4F871884-966A-42F1-BE63-FF4C1E4648F1}"/>
              </a:ext>
            </a:extLst>
          </p:cNvPr>
          <p:cNvGrpSpPr/>
          <p:nvPr/>
        </p:nvGrpSpPr>
        <p:grpSpPr>
          <a:xfrm>
            <a:off x="854620" y="2347265"/>
            <a:ext cx="3967431" cy="657125"/>
            <a:chOff x="2064472" y="4821578"/>
            <a:chExt cx="1586782" cy="723841"/>
          </a:xfrm>
        </p:grpSpPr>
        <p:cxnSp>
          <p:nvCxnSpPr>
            <p:cNvPr id="114" name="Straight Connector 113">
              <a:extLst>
                <a:ext uri="{FF2B5EF4-FFF2-40B4-BE49-F238E27FC236}">
                  <a16:creationId xmlns:a16="http://schemas.microsoft.com/office/drawing/2014/main" id="{075DB92B-EC64-4331-9D3C-5CDAB57DF82D}"/>
                </a:ext>
              </a:extLst>
            </p:cNvPr>
            <p:cNvCxnSpPr>
              <a:cxnSpLocks/>
            </p:cNvCxnSpPr>
            <p:nvPr/>
          </p:nvCxnSpPr>
          <p:spPr>
            <a:xfrm flipV="1">
              <a:off x="2064472" y="4901386"/>
              <a:ext cx="0" cy="644033"/>
            </a:xfrm>
            <a:prstGeom prst="line">
              <a:avLst/>
            </a:prstGeom>
            <a:ln>
              <a:solidFill>
                <a:srgbClr val="A1C9E7"/>
              </a:solidFill>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8790CE4E-5B4B-4A95-8542-5B2CDF9A80B9}"/>
                </a:ext>
              </a:extLst>
            </p:cNvPr>
            <p:cNvCxnSpPr>
              <a:cxnSpLocks/>
            </p:cNvCxnSpPr>
            <p:nvPr/>
          </p:nvCxnSpPr>
          <p:spPr>
            <a:xfrm>
              <a:off x="2064472" y="4901386"/>
              <a:ext cx="1586782" cy="0"/>
            </a:xfrm>
            <a:prstGeom prst="straightConnector1">
              <a:avLst/>
            </a:prstGeom>
            <a:ln>
              <a:solidFill>
                <a:srgbClr val="A1C9E7"/>
              </a:solidFill>
              <a:tailEnd type="triangle"/>
            </a:ln>
          </p:spPr>
          <p:style>
            <a:lnRef idx="1">
              <a:schemeClr val="accent1"/>
            </a:lnRef>
            <a:fillRef idx="0">
              <a:schemeClr val="accent1"/>
            </a:fillRef>
            <a:effectRef idx="0">
              <a:schemeClr val="accent1"/>
            </a:effectRef>
            <a:fontRef idx="minor">
              <a:schemeClr val="tx1"/>
            </a:fontRef>
          </p:style>
        </p:cxnSp>
        <p:sp>
          <p:nvSpPr>
            <p:cNvPr id="117" name="Rectangle: Rounded Corners 116">
              <a:extLst>
                <a:ext uri="{FF2B5EF4-FFF2-40B4-BE49-F238E27FC236}">
                  <a16:creationId xmlns:a16="http://schemas.microsoft.com/office/drawing/2014/main" id="{1A2FA6AC-1913-486A-9B38-0EBCD5471401}"/>
                </a:ext>
              </a:extLst>
            </p:cNvPr>
            <p:cNvSpPr/>
            <p:nvPr/>
          </p:nvSpPr>
          <p:spPr>
            <a:xfrm>
              <a:off x="2559884" y="4821578"/>
              <a:ext cx="423348" cy="159616"/>
            </a:xfrm>
            <a:prstGeom prst="roundRect">
              <a:avLst/>
            </a:prstGeom>
            <a:solidFill>
              <a:srgbClr val="A1C9E7"/>
            </a:solidFill>
            <a:ln>
              <a:solidFill>
                <a:srgbClr val="A1C9E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tx1"/>
                  </a:solidFill>
                </a:rPr>
                <a:t>CAGR 41,80%</a:t>
              </a:r>
            </a:p>
          </p:txBody>
        </p:sp>
      </p:grpSp>
      <p:grpSp>
        <p:nvGrpSpPr>
          <p:cNvPr id="131" name="Group 130">
            <a:extLst>
              <a:ext uri="{FF2B5EF4-FFF2-40B4-BE49-F238E27FC236}">
                <a16:creationId xmlns:a16="http://schemas.microsoft.com/office/drawing/2014/main" id="{F969D501-9C73-4ED0-94EC-EC1D6C54D7D1}"/>
              </a:ext>
            </a:extLst>
          </p:cNvPr>
          <p:cNvGrpSpPr/>
          <p:nvPr/>
        </p:nvGrpSpPr>
        <p:grpSpPr>
          <a:xfrm>
            <a:off x="3292942" y="3072128"/>
            <a:ext cx="1914964" cy="177712"/>
            <a:chOff x="2064472" y="5044972"/>
            <a:chExt cx="1560785" cy="84867"/>
          </a:xfrm>
        </p:grpSpPr>
        <p:cxnSp>
          <p:nvCxnSpPr>
            <p:cNvPr id="132" name="Straight Connector 131">
              <a:extLst>
                <a:ext uri="{FF2B5EF4-FFF2-40B4-BE49-F238E27FC236}">
                  <a16:creationId xmlns:a16="http://schemas.microsoft.com/office/drawing/2014/main" id="{25E8B79D-87DC-47ED-8B42-A4BEE0E92BBD}"/>
                </a:ext>
              </a:extLst>
            </p:cNvPr>
            <p:cNvCxnSpPr>
              <a:cxnSpLocks/>
            </p:cNvCxnSpPr>
            <p:nvPr/>
          </p:nvCxnSpPr>
          <p:spPr>
            <a:xfrm flipV="1">
              <a:off x="2064472" y="5079751"/>
              <a:ext cx="0" cy="50088"/>
            </a:xfrm>
            <a:prstGeom prst="line">
              <a:avLst/>
            </a:prstGeom>
            <a:ln>
              <a:solidFill>
                <a:srgbClr val="1E2B56"/>
              </a:solidFill>
            </a:ln>
          </p:spPr>
          <p:style>
            <a:lnRef idx="1">
              <a:schemeClr val="accent1"/>
            </a:lnRef>
            <a:fillRef idx="0">
              <a:schemeClr val="accent1"/>
            </a:fillRef>
            <a:effectRef idx="0">
              <a:schemeClr val="accent1"/>
            </a:effectRef>
            <a:fontRef idx="minor">
              <a:schemeClr val="tx1"/>
            </a:fontRef>
          </p:style>
        </p:cxnSp>
        <p:cxnSp>
          <p:nvCxnSpPr>
            <p:cNvPr id="170" name="Straight Arrow Connector 169">
              <a:extLst>
                <a:ext uri="{FF2B5EF4-FFF2-40B4-BE49-F238E27FC236}">
                  <a16:creationId xmlns:a16="http://schemas.microsoft.com/office/drawing/2014/main" id="{7972DFE4-80BB-4A6D-BB6A-3965B2EC03E7}"/>
                </a:ext>
              </a:extLst>
            </p:cNvPr>
            <p:cNvCxnSpPr>
              <a:cxnSpLocks/>
            </p:cNvCxnSpPr>
            <p:nvPr/>
          </p:nvCxnSpPr>
          <p:spPr>
            <a:xfrm flipV="1">
              <a:off x="2066751" y="5079754"/>
              <a:ext cx="1558506" cy="1"/>
            </a:xfrm>
            <a:prstGeom prst="straightConnector1">
              <a:avLst/>
            </a:prstGeom>
            <a:ln>
              <a:solidFill>
                <a:srgbClr val="1E2B56"/>
              </a:solidFill>
              <a:tailEnd type="triangle"/>
            </a:ln>
          </p:spPr>
          <p:style>
            <a:lnRef idx="1">
              <a:schemeClr val="accent1"/>
            </a:lnRef>
            <a:fillRef idx="0">
              <a:schemeClr val="accent1"/>
            </a:fillRef>
            <a:effectRef idx="0">
              <a:schemeClr val="accent1"/>
            </a:effectRef>
            <a:fontRef idx="minor">
              <a:schemeClr val="tx1"/>
            </a:fontRef>
          </p:style>
        </p:cxnSp>
        <p:sp>
          <p:nvSpPr>
            <p:cNvPr id="171" name="Rectangle: Rounded Corners 170">
              <a:extLst>
                <a:ext uri="{FF2B5EF4-FFF2-40B4-BE49-F238E27FC236}">
                  <a16:creationId xmlns:a16="http://schemas.microsoft.com/office/drawing/2014/main" id="{3F8B22CF-AA36-4DA9-9AFC-98A81E5FBB05}"/>
                </a:ext>
              </a:extLst>
            </p:cNvPr>
            <p:cNvSpPr/>
            <p:nvPr/>
          </p:nvSpPr>
          <p:spPr>
            <a:xfrm>
              <a:off x="2173109" y="5044972"/>
              <a:ext cx="669482" cy="68171"/>
            </a:xfrm>
            <a:prstGeom prst="roundRect">
              <a:avLst/>
            </a:prstGeom>
            <a:solidFill>
              <a:srgbClr val="1E2B56"/>
            </a:solidFill>
            <a:ln>
              <a:solidFill>
                <a:srgbClr val="1E2B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bg1"/>
                  </a:solidFill>
                  <a:latin typeface="+mj-lt"/>
                </a:rPr>
                <a:t>CAGR </a:t>
              </a:r>
              <a:r>
                <a:rPr lang="pl-PL" sz="900" dirty="0">
                  <a:solidFill>
                    <a:schemeClr val="bg1"/>
                  </a:solidFill>
                  <a:latin typeface="+mj-lt"/>
                </a:rPr>
                <a:t>xx</a:t>
              </a:r>
              <a:r>
                <a:rPr lang="en-US" sz="900" dirty="0">
                  <a:solidFill>
                    <a:schemeClr val="bg1"/>
                  </a:solidFill>
                  <a:latin typeface="+mj-lt"/>
                </a:rPr>
                <a:t>%</a:t>
              </a:r>
            </a:p>
          </p:txBody>
        </p:sp>
      </p:grpSp>
      <p:graphicFrame>
        <p:nvGraphicFramePr>
          <p:cNvPr id="4" name="Table 229">
            <a:extLst>
              <a:ext uri="{FF2B5EF4-FFF2-40B4-BE49-F238E27FC236}">
                <a16:creationId xmlns:a16="http://schemas.microsoft.com/office/drawing/2014/main" id="{043587E0-EE9C-4E4A-B332-A56FC0A26EE0}"/>
              </a:ext>
            </a:extLst>
          </p:cNvPr>
          <p:cNvGraphicFramePr>
            <a:graphicFrameLocks noGrp="1"/>
          </p:cNvGraphicFramePr>
          <p:nvPr>
            <p:extLst>
              <p:ext uri="{D42A27DB-BD31-4B8C-83A1-F6EECF244321}">
                <p14:modId xmlns:p14="http://schemas.microsoft.com/office/powerpoint/2010/main" val="3182817525"/>
              </p:ext>
            </p:extLst>
          </p:nvPr>
        </p:nvGraphicFramePr>
        <p:xfrm>
          <a:off x="1680006" y="4508948"/>
          <a:ext cx="3857430" cy="1499460"/>
        </p:xfrm>
        <a:graphic>
          <a:graphicData uri="http://schemas.openxmlformats.org/drawingml/2006/table">
            <a:tbl>
              <a:tblPr firstRow="1" bandRow="1">
                <a:tableStyleId>{2D5ABB26-0587-4C30-8999-92F81FD0307C}</a:tableStyleId>
              </a:tblPr>
              <a:tblGrid>
                <a:gridCol w="642905">
                  <a:extLst>
                    <a:ext uri="{9D8B030D-6E8A-4147-A177-3AD203B41FA5}">
                      <a16:colId xmlns:a16="http://schemas.microsoft.com/office/drawing/2014/main" val="2787910367"/>
                    </a:ext>
                  </a:extLst>
                </a:gridCol>
                <a:gridCol w="642905">
                  <a:extLst>
                    <a:ext uri="{9D8B030D-6E8A-4147-A177-3AD203B41FA5}">
                      <a16:colId xmlns:a16="http://schemas.microsoft.com/office/drawing/2014/main" val="3370463188"/>
                    </a:ext>
                  </a:extLst>
                </a:gridCol>
                <a:gridCol w="642905">
                  <a:extLst>
                    <a:ext uri="{9D8B030D-6E8A-4147-A177-3AD203B41FA5}">
                      <a16:colId xmlns:a16="http://schemas.microsoft.com/office/drawing/2014/main" val="3214299610"/>
                    </a:ext>
                  </a:extLst>
                </a:gridCol>
                <a:gridCol w="642905">
                  <a:extLst>
                    <a:ext uri="{9D8B030D-6E8A-4147-A177-3AD203B41FA5}">
                      <a16:colId xmlns:a16="http://schemas.microsoft.com/office/drawing/2014/main" val="2275774315"/>
                    </a:ext>
                  </a:extLst>
                </a:gridCol>
                <a:gridCol w="642905">
                  <a:extLst>
                    <a:ext uri="{9D8B030D-6E8A-4147-A177-3AD203B41FA5}">
                      <a16:colId xmlns:a16="http://schemas.microsoft.com/office/drawing/2014/main" val="1597870984"/>
                    </a:ext>
                  </a:extLst>
                </a:gridCol>
                <a:gridCol w="642905">
                  <a:extLst>
                    <a:ext uri="{9D8B030D-6E8A-4147-A177-3AD203B41FA5}">
                      <a16:colId xmlns:a16="http://schemas.microsoft.com/office/drawing/2014/main" val="85569328"/>
                    </a:ext>
                  </a:extLst>
                </a:gridCol>
              </a:tblGrid>
              <a:tr h="249910">
                <a:tc>
                  <a:txBody>
                    <a:bodyPr/>
                    <a:lstStyle/>
                    <a:p>
                      <a:pPr algn="ctr"/>
                      <a:r>
                        <a:rPr lang="pl-PL" sz="800" b="0" dirty="0"/>
                        <a:t>Xxx</a:t>
                      </a:r>
                      <a:endParaRPr lang="en-US" sz="800" b="0" dirty="0"/>
                    </a:p>
                  </a:txBody>
                  <a:tcPr marL="0" marR="0" marT="0" marB="0" anchor="ctr"/>
                </a:tc>
                <a:tc>
                  <a:txBody>
                    <a:bodyPr/>
                    <a:lstStyle/>
                    <a:p>
                      <a:pPr algn="ctr"/>
                      <a:r>
                        <a:rPr lang="pl-PL" sz="800" b="0" dirty="0"/>
                        <a:t>Xxx</a:t>
                      </a:r>
                      <a:endParaRPr lang="en-US" sz="800" b="0" dirty="0"/>
                    </a:p>
                  </a:txBody>
                  <a:tcPr marL="0" marR="0" marT="0" marB="0" anchor="ctr"/>
                </a:tc>
                <a:tc>
                  <a:txBody>
                    <a:bodyPr/>
                    <a:lstStyle/>
                    <a:p>
                      <a:pPr algn="ctr"/>
                      <a:r>
                        <a:rPr lang="pl-PL" sz="800" b="0" dirty="0"/>
                        <a:t>Xxx</a:t>
                      </a:r>
                      <a:endParaRPr lang="en-US" sz="800" b="0" dirty="0"/>
                    </a:p>
                  </a:txBody>
                  <a:tcPr marL="0" marR="0" marT="0" marB="0" anchor="ctr"/>
                </a:tc>
                <a:tc>
                  <a:txBody>
                    <a:bodyPr/>
                    <a:lstStyle/>
                    <a:p>
                      <a:pPr algn="ctr"/>
                      <a:r>
                        <a:rPr lang="pl-PL" sz="800" b="0" dirty="0"/>
                        <a:t>Xxx</a:t>
                      </a:r>
                      <a:endParaRPr lang="en-US" sz="800" b="0" dirty="0"/>
                    </a:p>
                  </a:txBody>
                  <a:tcPr marL="0" marR="0" marT="0" marB="0" anchor="ctr"/>
                </a:tc>
                <a:tc>
                  <a:txBody>
                    <a:bodyPr/>
                    <a:lstStyle/>
                    <a:p>
                      <a:pPr algn="ctr"/>
                      <a:r>
                        <a:rPr lang="pl-PL" sz="800" b="0" dirty="0"/>
                        <a:t>Xxx</a:t>
                      </a:r>
                      <a:endParaRPr lang="en-US" sz="800" b="0" dirty="0"/>
                    </a:p>
                  </a:txBody>
                  <a:tcPr marL="0" marR="0" marT="0" marB="0" anchor="ctr"/>
                </a:tc>
                <a:tc>
                  <a:txBody>
                    <a:bodyPr/>
                    <a:lstStyle/>
                    <a:p>
                      <a:pPr algn="ctr"/>
                      <a:r>
                        <a:rPr lang="pl-PL" sz="800" b="0" dirty="0"/>
                        <a:t>Xxx</a:t>
                      </a:r>
                      <a:endParaRPr lang="en-US" sz="800" b="0" dirty="0"/>
                    </a:p>
                  </a:txBody>
                  <a:tcPr marL="0" marR="0" marT="0" marB="0" anchor="ctr"/>
                </a:tc>
                <a:extLst>
                  <a:ext uri="{0D108BD9-81ED-4DB2-BD59-A6C34878D82A}">
                    <a16:rowId xmlns:a16="http://schemas.microsoft.com/office/drawing/2014/main" val="1127932849"/>
                  </a:ext>
                </a:extLst>
              </a:tr>
              <a:tr h="24991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p>
                      <a:pPr algn="ctr"/>
                      <a:endParaRPr lang="en-US" sz="800" b="0" dirty="0"/>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txBody>
                  <a:tcPr marL="0" marR="0" marT="0" marB="0" anchor="ctr"/>
                </a:tc>
                <a:extLst>
                  <a:ext uri="{0D108BD9-81ED-4DB2-BD59-A6C34878D82A}">
                    <a16:rowId xmlns:a16="http://schemas.microsoft.com/office/drawing/2014/main" val="1713189440"/>
                  </a:ext>
                </a:extLst>
              </a:tr>
              <a:tr h="24991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 </a:t>
                      </a:r>
                      <a:r>
                        <a:rPr lang="en-US" sz="800" b="0" dirty="0"/>
                        <a:t>%</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 </a:t>
                      </a:r>
                      <a:r>
                        <a:rPr lang="en-US" sz="800" b="0" dirty="0"/>
                        <a:t>%</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 </a:t>
                      </a:r>
                      <a:r>
                        <a:rPr lang="en-US" sz="800" b="0" dirty="0"/>
                        <a:t>%</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 </a:t>
                      </a:r>
                      <a:r>
                        <a:rPr lang="en-US" sz="800" b="0" dirty="0"/>
                        <a:t>%</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 </a:t>
                      </a:r>
                      <a:r>
                        <a:rPr lang="en-US" sz="800" b="0" dirty="0"/>
                        <a:t>%</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 </a:t>
                      </a:r>
                      <a:r>
                        <a:rPr lang="en-US" sz="800" b="0" dirty="0"/>
                        <a:t>%</a:t>
                      </a:r>
                    </a:p>
                  </a:txBody>
                  <a:tcPr marL="0" marR="0" marT="0" marB="0" anchor="ctr"/>
                </a:tc>
                <a:extLst>
                  <a:ext uri="{0D108BD9-81ED-4DB2-BD59-A6C34878D82A}">
                    <a16:rowId xmlns:a16="http://schemas.microsoft.com/office/drawing/2014/main" val="3206366295"/>
                  </a:ext>
                </a:extLst>
              </a:tr>
              <a:tr h="24991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p>
                      <a:pPr algn="ctr"/>
                      <a:endParaRPr lang="en-US" sz="800" b="0" dirty="0"/>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txBody>
                  <a:tcPr marL="0" marR="0" marT="0" marB="0" anchor="ctr"/>
                </a:tc>
                <a:extLst>
                  <a:ext uri="{0D108BD9-81ED-4DB2-BD59-A6C34878D82A}">
                    <a16:rowId xmlns:a16="http://schemas.microsoft.com/office/drawing/2014/main" val="3631051788"/>
                  </a:ext>
                </a:extLst>
              </a:tr>
              <a:tr h="24991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p>
                      <a:pPr algn="ctr"/>
                      <a:endParaRPr lang="en-US" sz="800" b="0" dirty="0"/>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txBody>
                  <a:tcPr marL="0" marR="0" marT="0" marB="0" anchor="ctr"/>
                </a:tc>
                <a:extLst>
                  <a:ext uri="{0D108BD9-81ED-4DB2-BD59-A6C34878D82A}">
                    <a16:rowId xmlns:a16="http://schemas.microsoft.com/office/drawing/2014/main" val="2734624920"/>
                  </a:ext>
                </a:extLst>
              </a:tr>
              <a:tr h="24991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p>
                      <a:pPr algn="ctr"/>
                      <a:endParaRPr lang="en-US" sz="800" b="0" dirty="0"/>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800" b="0" dirty="0"/>
                        <a:t>Xxx</a:t>
                      </a:r>
                      <a:endParaRPr lang="en-US" sz="800" b="0" dirty="0"/>
                    </a:p>
                  </a:txBody>
                  <a:tcPr marL="0" marR="0" marT="0" marB="0" anchor="ctr"/>
                </a:tc>
                <a:extLst>
                  <a:ext uri="{0D108BD9-81ED-4DB2-BD59-A6C34878D82A}">
                    <a16:rowId xmlns:a16="http://schemas.microsoft.com/office/drawing/2014/main" val="1255869304"/>
                  </a:ext>
                </a:extLst>
              </a:tr>
            </a:tbl>
          </a:graphicData>
        </a:graphic>
      </p:graphicFrame>
      <p:sp>
        <p:nvSpPr>
          <p:cNvPr id="5" name="Rounded Rectangle 175">
            <a:extLst>
              <a:ext uri="{FF2B5EF4-FFF2-40B4-BE49-F238E27FC236}">
                <a16:creationId xmlns:a16="http://schemas.microsoft.com/office/drawing/2014/main" id="{434EA0F3-ABF1-4F06-A290-72DAC9FF0037}"/>
              </a:ext>
            </a:extLst>
          </p:cNvPr>
          <p:cNvSpPr/>
          <p:nvPr/>
        </p:nvSpPr>
        <p:spPr>
          <a:xfrm>
            <a:off x="664727" y="4209310"/>
            <a:ext cx="1017535" cy="162550"/>
          </a:xfrm>
          <a:prstGeom prst="roundRect">
            <a:avLst>
              <a:gd name="adj" fmla="val 24920"/>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t>Financial results </a:t>
            </a:r>
            <a:r>
              <a:rPr lang="en-US" sz="800" dirty="0" err="1"/>
              <a:t>PLNm</a:t>
            </a:r>
            <a:endParaRPr lang="en-US" sz="800" dirty="0"/>
          </a:p>
        </p:txBody>
      </p:sp>
      <p:sp>
        <p:nvSpPr>
          <p:cNvPr id="6" name="Rounded Rectangle 175">
            <a:extLst>
              <a:ext uri="{FF2B5EF4-FFF2-40B4-BE49-F238E27FC236}">
                <a16:creationId xmlns:a16="http://schemas.microsoft.com/office/drawing/2014/main" id="{3E55FDBC-470A-4A81-869C-C62A8D1C12B7}"/>
              </a:ext>
            </a:extLst>
          </p:cNvPr>
          <p:cNvSpPr/>
          <p:nvPr/>
        </p:nvSpPr>
        <p:spPr>
          <a:xfrm>
            <a:off x="660535" y="4417920"/>
            <a:ext cx="1021924" cy="166077"/>
          </a:xfrm>
          <a:prstGeom prst="roundRect">
            <a:avLst>
              <a:gd name="adj" fmla="val 2492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800" b="1" dirty="0">
                <a:solidFill>
                  <a:srgbClr val="1E2B56"/>
                </a:solidFill>
              </a:rPr>
              <a:t>Revenues</a:t>
            </a:r>
          </a:p>
        </p:txBody>
      </p:sp>
      <p:sp>
        <p:nvSpPr>
          <p:cNvPr id="8" name="Rounded Rectangle 175">
            <a:extLst>
              <a:ext uri="{FF2B5EF4-FFF2-40B4-BE49-F238E27FC236}">
                <a16:creationId xmlns:a16="http://schemas.microsoft.com/office/drawing/2014/main" id="{BC9A9D4D-1BAD-4180-9884-6CC86B07C5D8}"/>
              </a:ext>
            </a:extLst>
          </p:cNvPr>
          <p:cNvSpPr/>
          <p:nvPr/>
        </p:nvSpPr>
        <p:spPr>
          <a:xfrm>
            <a:off x="660535" y="4673238"/>
            <a:ext cx="1021924" cy="166077"/>
          </a:xfrm>
          <a:prstGeom prst="roundRect">
            <a:avLst>
              <a:gd name="adj" fmla="val 2492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800" b="1" dirty="0">
                <a:solidFill>
                  <a:srgbClr val="1E2B56"/>
                </a:solidFill>
              </a:rPr>
              <a:t>Adj. EBITDA</a:t>
            </a:r>
          </a:p>
        </p:txBody>
      </p:sp>
      <p:sp>
        <p:nvSpPr>
          <p:cNvPr id="9" name="Rounded Rectangle 175">
            <a:extLst>
              <a:ext uri="{FF2B5EF4-FFF2-40B4-BE49-F238E27FC236}">
                <a16:creationId xmlns:a16="http://schemas.microsoft.com/office/drawing/2014/main" id="{3764A0CB-0B47-429C-86B7-1BCB4B03C620}"/>
              </a:ext>
            </a:extLst>
          </p:cNvPr>
          <p:cNvSpPr/>
          <p:nvPr/>
        </p:nvSpPr>
        <p:spPr>
          <a:xfrm>
            <a:off x="553302" y="4928556"/>
            <a:ext cx="1134179" cy="166077"/>
          </a:xfrm>
          <a:prstGeom prst="roundRect">
            <a:avLst>
              <a:gd name="adj" fmla="val 2492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800" b="1" dirty="0">
                <a:solidFill>
                  <a:srgbClr val="1E2B56"/>
                </a:solidFill>
              </a:rPr>
              <a:t>Adj. EBITDA margin</a:t>
            </a:r>
          </a:p>
        </p:txBody>
      </p:sp>
      <p:sp>
        <p:nvSpPr>
          <p:cNvPr id="11" name="Rounded Rectangle 175">
            <a:extLst>
              <a:ext uri="{FF2B5EF4-FFF2-40B4-BE49-F238E27FC236}">
                <a16:creationId xmlns:a16="http://schemas.microsoft.com/office/drawing/2014/main" id="{E49C23C2-E256-43F0-BE33-221CD771F3F5}"/>
              </a:ext>
            </a:extLst>
          </p:cNvPr>
          <p:cNvSpPr/>
          <p:nvPr/>
        </p:nvSpPr>
        <p:spPr>
          <a:xfrm>
            <a:off x="660535" y="5183874"/>
            <a:ext cx="1021924" cy="166077"/>
          </a:xfrm>
          <a:prstGeom prst="roundRect">
            <a:avLst>
              <a:gd name="adj" fmla="val 2492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800" b="1" dirty="0">
                <a:solidFill>
                  <a:srgbClr val="1E2B56"/>
                </a:solidFill>
              </a:rPr>
              <a:t>Profit Before Tax</a:t>
            </a:r>
          </a:p>
        </p:txBody>
      </p:sp>
      <p:sp>
        <p:nvSpPr>
          <p:cNvPr id="14" name="Rounded Rectangle 175">
            <a:extLst>
              <a:ext uri="{FF2B5EF4-FFF2-40B4-BE49-F238E27FC236}">
                <a16:creationId xmlns:a16="http://schemas.microsoft.com/office/drawing/2014/main" id="{AE52A64A-2A34-4191-9C9F-2070C880EE3A}"/>
              </a:ext>
            </a:extLst>
          </p:cNvPr>
          <p:cNvSpPr/>
          <p:nvPr/>
        </p:nvSpPr>
        <p:spPr>
          <a:xfrm>
            <a:off x="660535" y="5439192"/>
            <a:ext cx="1021924" cy="166077"/>
          </a:xfrm>
          <a:prstGeom prst="roundRect">
            <a:avLst>
              <a:gd name="adj" fmla="val 2492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800" b="1" dirty="0">
                <a:solidFill>
                  <a:srgbClr val="1E2B56"/>
                </a:solidFill>
              </a:rPr>
              <a:t>Net income</a:t>
            </a:r>
          </a:p>
        </p:txBody>
      </p:sp>
      <p:sp>
        <p:nvSpPr>
          <p:cNvPr id="15" name="Rounded Rectangle 175">
            <a:extLst>
              <a:ext uri="{FF2B5EF4-FFF2-40B4-BE49-F238E27FC236}">
                <a16:creationId xmlns:a16="http://schemas.microsoft.com/office/drawing/2014/main" id="{2D8208BD-2D89-44BB-B3CD-ED0E0E307ACD}"/>
              </a:ext>
            </a:extLst>
          </p:cNvPr>
          <p:cNvSpPr/>
          <p:nvPr/>
        </p:nvSpPr>
        <p:spPr>
          <a:xfrm>
            <a:off x="660535" y="5694511"/>
            <a:ext cx="1021924" cy="166077"/>
          </a:xfrm>
          <a:prstGeom prst="roundRect">
            <a:avLst>
              <a:gd name="adj" fmla="val 2492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800" b="1" dirty="0">
                <a:solidFill>
                  <a:srgbClr val="1E2B56"/>
                </a:solidFill>
              </a:rPr>
              <a:t>Net Debt</a:t>
            </a:r>
          </a:p>
        </p:txBody>
      </p:sp>
      <p:sp>
        <p:nvSpPr>
          <p:cNvPr id="18" name="Rounded Rectangle 175">
            <a:extLst>
              <a:ext uri="{FF2B5EF4-FFF2-40B4-BE49-F238E27FC236}">
                <a16:creationId xmlns:a16="http://schemas.microsoft.com/office/drawing/2014/main" id="{D963B7D1-D5C3-45FC-821E-AE1C995B716C}"/>
              </a:ext>
            </a:extLst>
          </p:cNvPr>
          <p:cNvSpPr/>
          <p:nvPr/>
        </p:nvSpPr>
        <p:spPr>
          <a:xfrm>
            <a:off x="1746839" y="4209310"/>
            <a:ext cx="518325" cy="169977"/>
          </a:xfrm>
          <a:prstGeom prst="roundRect">
            <a:avLst>
              <a:gd name="adj" fmla="val 24920"/>
            </a:avLst>
          </a:prstGeom>
          <a:solidFill>
            <a:srgbClr val="BFBFB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tx1"/>
                </a:solidFill>
              </a:rPr>
              <a:t>201</a:t>
            </a:r>
            <a:r>
              <a:rPr lang="pl-PL" sz="800" dirty="0">
                <a:solidFill>
                  <a:schemeClr val="tx1"/>
                </a:solidFill>
              </a:rPr>
              <a:t>5</a:t>
            </a:r>
            <a:endParaRPr lang="en-US" sz="800" dirty="0">
              <a:solidFill>
                <a:schemeClr val="tx1"/>
              </a:solidFill>
            </a:endParaRPr>
          </a:p>
        </p:txBody>
      </p:sp>
      <p:sp>
        <p:nvSpPr>
          <p:cNvPr id="21" name="Rounded Rectangle 175">
            <a:extLst>
              <a:ext uri="{FF2B5EF4-FFF2-40B4-BE49-F238E27FC236}">
                <a16:creationId xmlns:a16="http://schemas.microsoft.com/office/drawing/2014/main" id="{F04A5DD4-E5E2-47A3-8433-05D97E38C03F}"/>
              </a:ext>
            </a:extLst>
          </p:cNvPr>
          <p:cNvSpPr/>
          <p:nvPr/>
        </p:nvSpPr>
        <p:spPr>
          <a:xfrm>
            <a:off x="2386062" y="4209310"/>
            <a:ext cx="518325" cy="169977"/>
          </a:xfrm>
          <a:prstGeom prst="roundRect">
            <a:avLst>
              <a:gd name="adj" fmla="val 24920"/>
            </a:avLst>
          </a:prstGeom>
          <a:solidFill>
            <a:srgbClr val="BFBFB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tx1"/>
                </a:solidFill>
              </a:rPr>
              <a:t>201</a:t>
            </a:r>
            <a:r>
              <a:rPr lang="pl-PL" sz="800" dirty="0">
                <a:solidFill>
                  <a:schemeClr val="tx1"/>
                </a:solidFill>
              </a:rPr>
              <a:t>6</a:t>
            </a:r>
            <a:endParaRPr lang="en-US" sz="800" dirty="0">
              <a:solidFill>
                <a:schemeClr val="tx1"/>
              </a:solidFill>
            </a:endParaRPr>
          </a:p>
        </p:txBody>
      </p:sp>
      <p:sp>
        <p:nvSpPr>
          <p:cNvPr id="22" name="Rounded Rectangle 175">
            <a:extLst>
              <a:ext uri="{FF2B5EF4-FFF2-40B4-BE49-F238E27FC236}">
                <a16:creationId xmlns:a16="http://schemas.microsoft.com/office/drawing/2014/main" id="{5914F387-E61B-45BE-9920-AC43BA905F4E}"/>
              </a:ext>
            </a:extLst>
          </p:cNvPr>
          <p:cNvSpPr/>
          <p:nvPr/>
        </p:nvSpPr>
        <p:spPr>
          <a:xfrm>
            <a:off x="3025285" y="4209310"/>
            <a:ext cx="518325" cy="169977"/>
          </a:xfrm>
          <a:prstGeom prst="roundRect">
            <a:avLst>
              <a:gd name="adj" fmla="val 24920"/>
            </a:avLst>
          </a:prstGeom>
          <a:solidFill>
            <a:srgbClr val="BFBFB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tx1"/>
                </a:solidFill>
              </a:rPr>
              <a:t>20</a:t>
            </a:r>
            <a:r>
              <a:rPr lang="pl-PL" sz="800" dirty="0">
                <a:solidFill>
                  <a:schemeClr val="tx1"/>
                </a:solidFill>
              </a:rPr>
              <a:t>17</a:t>
            </a:r>
            <a:endParaRPr lang="en-US" sz="800" dirty="0">
              <a:solidFill>
                <a:schemeClr val="tx1"/>
              </a:solidFill>
            </a:endParaRPr>
          </a:p>
        </p:txBody>
      </p:sp>
      <p:sp>
        <p:nvSpPr>
          <p:cNvPr id="25" name="Rounded Rectangle 175">
            <a:extLst>
              <a:ext uri="{FF2B5EF4-FFF2-40B4-BE49-F238E27FC236}">
                <a16:creationId xmlns:a16="http://schemas.microsoft.com/office/drawing/2014/main" id="{3F635484-4BFF-4277-B8D4-CE72D7B33541}"/>
              </a:ext>
            </a:extLst>
          </p:cNvPr>
          <p:cNvSpPr/>
          <p:nvPr/>
        </p:nvSpPr>
        <p:spPr>
          <a:xfrm>
            <a:off x="3664508" y="4209310"/>
            <a:ext cx="518325" cy="169977"/>
          </a:xfrm>
          <a:prstGeom prst="roundRect">
            <a:avLst>
              <a:gd name="adj" fmla="val 24920"/>
            </a:avLst>
          </a:prstGeom>
          <a:solidFill>
            <a:srgbClr val="BFBFB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tx1"/>
                </a:solidFill>
              </a:rPr>
              <a:t>20</a:t>
            </a:r>
            <a:r>
              <a:rPr lang="pl-PL" sz="800" dirty="0">
                <a:solidFill>
                  <a:schemeClr val="tx1"/>
                </a:solidFill>
              </a:rPr>
              <a:t>18</a:t>
            </a:r>
            <a:endParaRPr lang="en-US" sz="800" dirty="0">
              <a:solidFill>
                <a:schemeClr val="tx1"/>
              </a:solidFill>
            </a:endParaRPr>
          </a:p>
        </p:txBody>
      </p:sp>
      <p:sp>
        <p:nvSpPr>
          <p:cNvPr id="26" name="Rounded Rectangle 175">
            <a:extLst>
              <a:ext uri="{FF2B5EF4-FFF2-40B4-BE49-F238E27FC236}">
                <a16:creationId xmlns:a16="http://schemas.microsoft.com/office/drawing/2014/main" id="{81E9829B-6046-4AD6-B47B-E69C0657D0C2}"/>
              </a:ext>
            </a:extLst>
          </p:cNvPr>
          <p:cNvSpPr/>
          <p:nvPr/>
        </p:nvSpPr>
        <p:spPr>
          <a:xfrm>
            <a:off x="4303731" y="4209310"/>
            <a:ext cx="518325" cy="169977"/>
          </a:xfrm>
          <a:prstGeom prst="roundRect">
            <a:avLst>
              <a:gd name="adj" fmla="val 24920"/>
            </a:avLst>
          </a:prstGeom>
          <a:solidFill>
            <a:srgbClr val="BFBFB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tx1"/>
                </a:solidFill>
              </a:rPr>
              <a:t>20</a:t>
            </a:r>
            <a:r>
              <a:rPr lang="pl-PL" sz="800" dirty="0">
                <a:solidFill>
                  <a:schemeClr val="tx1"/>
                </a:solidFill>
              </a:rPr>
              <a:t>19</a:t>
            </a:r>
            <a:endParaRPr lang="en-US" sz="800" dirty="0">
              <a:solidFill>
                <a:schemeClr val="tx1"/>
              </a:solidFill>
            </a:endParaRPr>
          </a:p>
        </p:txBody>
      </p:sp>
      <p:sp>
        <p:nvSpPr>
          <p:cNvPr id="27" name="Rounded Rectangle 175">
            <a:extLst>
              <a:ext uri="{FF2B5EF4-FFF2-40B4-BE49-F238E27FC236}">
                <a16:creationId xmlns:a16="http://schemas.microsoft.com/office/drawing/2014/main" id="{4092BEE1-2F98-49EE-AA4B-89DF07DBDB2B}"/>
              </a:ext>
            </a:extLst>
          </p:cNvPr>
          <p:cNvSpPr/>
          <p:nvPr/>
        </p:nvSpPr>
        <p:spPr>
          <a:xfrm>
            <a:off x="4942955" y="4209310"/>
            <a:ext cx="518325" cy="169977"/>
          </a:xfrm>
          <a:prstGeom prst="roundRect">
            <a:avLst>
              <a:gd name="adj" fmla="val 24920"/>
            </a:avLst>
          </a:prstGeom>
          <a:solidFill>
            <a:srgbClr val="BFBFB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tx1"/>
                </a:solidFill>
              </a:rPr>
              <a:t>202</a:t>
            </a:r>
            <a:r>
              <a:rPr lang="pl-PL" sz="800" dirty="0">
                <a:solidFill>
                  <a:schemeClr val="tx1"/>
                </a:solidFill>
              </a:rPr>
              <a:t>0</a:t>
            </a:r>
            <a:endParaRPr lang="en-US" sz="800" dirty="0">
              <a:solidFill>
                <a:schemeClr val="tx1"/>
              </a:solidFill>
            </a:endParaRPr>
          </a:p>
        </p:txBody>
      </p:sp>
      <p:grpSp>
        <p:nvGrpSpPr>
          <p:cNvPr id="10" name="Group 9">
            <a:extLst>
              <a:ext uri="{FF2B5EF4-FFF2-40B4-BE49-F238E27FC236}">
                <a16:creationId xmlns:a16="http://schemas.microsoft.com/office/drawing/2014/main" id="{0737E11D-ED63-4E99-BA9F-8DF2B1E4D7F1}"/>
              </a:ext>
            </a:extLst>
          </p:cNvPr>
          <p:cNvGrpSpPr/>
          <p:nvPr/>
        </p:nvGrpSpPr>
        <p:grpSpPr>
          <a:xfrm>
            <a:off x="6316706" y="1568734"/>
            <a:ext cx="5472404" cy="2803126"/>
            <a:chOff x="6316706" y="1568734"/>
            <a:chExt cx="5472404" cy="2803126"/>
          </a:xfrm>
        </p:grpSpPr>
        <p:sp>
          <p:nvSpPr>
            <p:cNvPr id="29" name="Rounded Rectangle 171">
              <a:extLst>
                <a:ext uri="{FF2B5EF4-FFF2-40B4-BE49-F238E27FC236}">
                  <a16:creationId xmlns:a16="http://schemas.microsoft.com/office/drawing/2014/main" id="{A6F35252-633C-47C0-9F3C-3D7C36736AFF}"/>
                </a:ext>
              </a:extLst>
            </p:cNvPr>
            <p:cNvSpPr/>
            <p:nvPr/>
          </p:nvSpPr>
          <p:spPr>
            <a:xfrm>
              <a:off x="6331789" y="1568734"/>
              <a:ext cx="5447468" cy="2803126"/>
            </a:xfrm>
            <a:prstGeom prst="roundRect">
              <a:avLst>
                <a:gd name="adj" fmla="val 3110"/>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tx1"/>
                </a:solidFill>
              </a:endParaRPr>
            </a:p>
          </p:txBody>
        </p:sp>
        <p:sp>
          <p:nvSpPr>
            <p:cNvPr id="28" name="Rectangle 27">
              <a:extLst>
                <a:ext uri="{FF2B5EF4-FFF2-40B4-BE49-F238E27FC236}">
                  <a16:creationId xmlns:a16="http://schemas.microsoft.com/office/drawing/2014/main" id="{7CCD5B2D-AB1B-41CC-BCD8-9B9AA4669D3B}"/>
                </a:ext>
              </a:extLst>
            </p:cNvPr>
            <p:cNvSpPr/>
            <p:nvPr/>
          </p:nvSpPr>
          <p:spPr>
            <a:xfrm>
              <a:off x="6316706" y="1607989"/>
              <a:ext cx="5472404" cy="1595309"/>
            </a:xfrm>
            <a:prstGeom prst="rect">
              <a:avLst/>
            </a:prstGeom>
          </p:spPr>
          <p:txBody>
            <a:bodyPr wrap="square">
              <a:spAutoFit/>
            </a:bodyPr>
            <a:lstStyle/>
            <a:p>
              <a:pPr marL="254000" lvl="1" indent="-254000" algn="just" defTabSz="457200" fontAlgn="base">
                <a:spcBef>
                  <a:spcPts val="400"/>
                </a:spcBef>
                <a:spcAft>
                  <a:spcPct val="0"/>
                </a:spcAft>
                <a:buClr>
                  <a:srgbClr val="1E2B56"/>
                </a:buClr>
                <a:buSzPct val="95000"/>
                <a:buFont typeface="Wingdings" panose="05000000000000000000" pitchFamily="2" charset="2"/>
                <a:buChar char="§"/>
              </a:pPr>
              <a:r>
                <a:rPr lang="en-US" sz="900" dirty="0">
                  <a:latin typeface="Calibri" panose="020F0502020204030204" pitchFamily="34" charset="0"/>
                  <a:cs typeface="Calibri" panose="020F0502020204030204" pitchFamily="34" charset="0"/>
                </a:rPr>
                <a:t>Between 20</a:t>
              </a:r>
              <a:r>
                <a:rPr lang="pl-PL" sz="900" dirty="0">
                  <a:latin typeface="Calibri" panose="020F0502020204030204" pitchFamily="34" charset="0"/>
                  <a:cs typeface="Calibri" panose="020F0502020204030204" pitchFamily="34" charset="0"/>
                </a:rPr>
                <a:t>XX</a:t>
              </a:r>
              <a:r>
                <a:rPr lang="en-US" sz="900" dirty="0">
                  <a:latin typeface="Calibri" panose="020F0502020204030204" pitchFamily="34" charset="0"/>
                  <a:cs typeface="Calibri" panose="020F0502020204030204" pitchFamily="34" charset="0"/>
                </a:rPr>
                <a:t> and 20</a:t>
              </a:r>
              <a:r>
                <a:rPr lang="pl-PL" sz="900" dirty="0">
                  <a:latin typeface="Calibri" panose="020F0502020204030204" pitchFamily="34" charset="0"/>
                  <a:cs typeface="Calibri" panose="020F0502020204030204" pitchFamily="34" charset="0"/>
                </a:rPr>
                <a:t>XX</a:t>
              </a:r>
              <a:r>
                <a:rPr lang="en-US" sz="900" dirty="0">
                  <a:latin typeface="Calibri" panose="020F0502020204030204" pitchFamily="34" charset="0"/>
                  <a:cs typeface="Calibri" panose="020F0502020204030204" pitchFamily="34" charset="0"/>
                </a:rPr>
                <a:t> the Company reported a dynamic growth, increasing the net profit margin from </a:t>
              </a:r>
              <a:r>
                <a:rPr lang="pl-PL" sz="900" dirty="0">
                  <a:latin typeface="Calibri" panose="020F0502020204030204" pitchFamily="34" charset="0"/>
                  <a:cs typeface="Calibri" panose="020F0502020204030204" pitchFamily="34" charset="0"/>
                </a:rPr>
                <a:t>xx</a:t>
              </a:r>
              <a:r>
                <a:rPr lang="en-US" sz="900" dirty="0">
                  <a:latin typeface="Calibri" panose="020F0502020204030204" pitchFamily="34" charset="0"/>
                  <a:cs typeface="Calibri" panose="020F0502020204030204" pitchFamily="34" charset="0"/>
                </a:rPr>
                <a:t>% to </a:t>
              </a:r>
              <a:r>
                <a:rPr lang="pl-PL" sz="900" dirty="0">
                  <a:latin typeface="Calibri" panose="020F0502020204030204" pitchFamily="34" charset="0"/>
                  <a:cs typeface="Calibri" panose="020F0502020204030204" pitchFamily="34" charset="0"/>
                </a:rPr>
                <a:t>xx</a:t>
              </a:r>
              <a:r>
                <a:rPr lang="en-US" sz="900" dirty="0">
                  <a:latin typeface="Calibri" panose="020F0502020204030204" pitchFamily="34" charset="0"/>
                  <a:cs typeface="Calibri" panose="020F0502020204030204" pitchFamily="34" charset="0"/>
                </a:rPr>
                <a:t>%</a:t>
              </a:r>
            </a:p>
            <a:p>
              <a:pPr marL="254000" lvl="1" indent="-254000" algn="just" defTabSz="457200" fontAlgn="base">
                <a:spcBef>
                  <a:spcPts val="400"/>
                </a:spcBef>
                <a:spcAft>
                  <a:spcPct val="0"/>
                </a:spcAft>
                <a:buClr>
                  <a:srgbClr val="1E2B56"/>
                </a:buClr>
                <a:buSzPct val="95000"/>
                <a:buFont typeface="Wingdings" panose="05000000000000000000" pitchFamily="2" charset="2"/>
                <a:buChar char="§"/>
              </a:pPr>
              <a:r>
                <a:rPr lang="en-US" sz="900" dirty="0">
                  <a:latin typeface="Calibri" panose="020F0502020204030204" pitchFamily="34" charset="0"/>
                  <a:cs typeface="Calibri" panose="020F0502020204030204" pitchFamily="34" charset="0"/>
                </a:rPr>
                <a:t>Year 20</a:t>
              </a:r>
              <a:r>
                <a:rPr lang="pl-PL" sz="900" dirty="0">
                  <a:latin typeface="Calibri" panose="020F0502020204030204" pitchFamily="34" charset="0"/>
                  <a:cs typeface="Calibri" panose="020F0502020204030204" pitchFamily="34" charset="0"/>
                </a:rPr>
                <a:t>XX</a:t>
              </a:r>
              <a:r>
                <a:rPr lang="en-US" sz="900" dirty="0">
                  <a:latin typeface="Calibri" panose="020F0502020204030204" pitchFamily="34" charset="0"/>
                  <a:cs typeface="Calibri" panose="020F0502020204030204" pitchFamily="34" charset="0"/>
                </a:rPr>
                <a:t> is considered as a transition period for the Company, in which:</a:t>
              </a:r>
            </a:p>
            <a:p>
              <a:pPr marL="711200" lvl="2" indent="-254000" algn="just" defTabSz="457200" fontAlgn="base">
                <a:spcBef>
                  <a:spcPts val="400"/>
                </a:spcBef>
                <a:spcAft>
                  <a:spcPct val="0"/>
                </a:spcAft>
                <a:buClr>
                  <a:srgbClr val="1E2B56"/>
                </a:buClr>
                <a:buSzPct val="95000"/>
                <a:buFont typeface="Wingdings" panose="05000000000000000000" pitchFamily="2" charset="2"/>
                <a:buChar char="§"/>
              </a:pPr>
              <a:r>
                <a:rPr lang="en-US" sz="900" dirty="0">
                  <a:latin typeface="Calibri" panose="020F0502020204030204" pitchFamily="34" charset="0"/>
                  <a:cs typeface="Calibri" panose="020F0502020204030204" pitchFamily="34" charset="0"/>
                </a:rPr>
                <a:t>One-time expenses and other, less significant changes in costs occurred</a:t>
              </a:r>
            </a:p>
            <a:p>
              <a:pPr marL="711200" lvl="2" indent="-254000" algn="just" defTabSz="457200" fontAlgn="base">
                <a:spcBef>
                  <a:spcPts val="400"/>
                </a:spcBef>
                <a:spcAft>
                  <a:spcPct val="0"/>
                </a:spcAft>
                <a:buClr>
                  <a:srgbClr val="1E2B56"/>
                </a:buClr>
                <a:buSzPct val="95000"/>
                <a:buFont typeface="Wingdings" panose="05000000000000000000" pitchFamily="2" charset="2"/>
                <a:buChar char="§"/>
              </a:pPr>
              <a:r>
                <a:rPr lang="en-US" sz="900" dirty="0">
                  <a:latin typeface="Calibri" panose="020F0502020204030204" pitchFamily="34" charset="0"/>
                  <a:cs typeface="Calibri" panose="020F0502020204030204" pitchFamily="34" charset="0"/>
                </a:rPr>
                <a:t>The Company started to integrate </a:t>
              </a:r>
              <a:r>
                <a:rPr lang="pl-PL" sz="900" dirty="0" err="1">
                  <a:latin typeface="Calibri" panose="020F0502020204030204" pitchFamily="34" charset="0"/>
                  <a:cs typeface="Calibri" panose="020F0502020204030204" pitchFamily="34" charset="0"/>
                </a:rPr>
                <a:t>product</a:t>
              </a:r>
              <a:r>
                <a:rPr lang="pl-PL" sz="900" dirty="0">
                  <a:latin typeface="Calibri" panose="020F0502020204030204" pitchFamily="34" charset="0"/>
                  <a:cs typeface="Calibri" panose="020F0502020204030204" pitchFamily="34" charset="0"/>
                </a:rPr>
                <a:t> portfolio</a:t>
              </a:r>
              <a:endParaRPr lang="en-US" sz="900" dirty="0">
                <a:latin typeface="Calibri" panose="020F0502020204030204" pitchFamily="34" charset="0"/>
                <a:cs typeface="Calibri" panose="020F0502020204030204" pitchFamily="34" charset="0"/>
              </a:endParaRPr>
            </a:p>
            <a:p>
              <a:pPr marL="711200" lvl="2" indent="-254000" algn="just" defTabSz="457200" fontAlgn="base">
                <a:spcBef>
                  <a:spcPts val="400"/>
                </a:spcBef>
                <a:spcAft>
                  <a:spcPct val="0"/>
                </a:spcAft>
                <a:buClr>
                  <a:srgbClr val="1E2B56"/>
                </a:buClr>
                <a:buSzPct val="95000"/>
                <a:buFont typeface="Wingdings" panose="05000000000000000000" pitchFamily="2" charset="2"/>
                <a:buChar char="§"/>
              </a:pPr>
              <a:r>
                <a:rPr lang="en-US" sz="900" dirty="0">
                  <a:latin typeface="Calibri" panose="020F0502020204030204" pitchFamily="34" charset="0"/>
                  <a:cs typeface="Calibri" panose="020F0502020204030204" pitchFamily="34" charset="0"/>
                </a:rPr>
                <a:t>To maintain high standards of services during COVID-19, the Company mad</a:t>
              </a:r>
              <a:r>
                <a:rPr lang="pl-PL" sz="900" dirty="0">
                  <a:latin typeface="Calibri" panose="020F0502020204030204" pitchFamily="34" charset="0"/>
                  <a:cs typeface="Calibri" panose="020F0502020204030204" pitchFamily="34" charset="0"/>
                </a:rPr>
                <a:t>e…</a:t>
              </a:r>
            </a:p>
            <a:p>
              <a:pPr marL="711200" lvl="2" indent="-254000" algn="just" defTabSz="457200" fontAlgn="base">
                <a:spcBef>
                  <a:spcPts val="400"/>
                </a:spcBef>
                <a:spcAft>
                  <a:spcPct val="0"/>
                </a:spcAft>
                <a:buClr>
                  <a:srgbClr val="1E2B56"/>
                </a:buClr>
                <a:buSzPct val="95000"/>
                <a:buFont typeface="Wingdings" panose="05000000000000000000" pitchFamily="2" charset="2"/>
                <a:buChar char="§"/>
              </a:pPr>
              <a:r>
                <a:rPr lang="en-US" sz="900" dirty="0">
                  <a:latin typeface="Calibri" panose="020F0502020204030204" pitchFamily="34" charset="0"/>
                  <a:cs typeface="Calibri" panose="020F0502020204030204" pitchFamily="34" charset="0"/>
                </a:rPr>
                <a:t>Thanks to the financing obtained, cooperation with economically stable companies, as well as active development, the company is forecasted to return to a natural, fast development path, strengthening its market-leading position.</a:t>
              </a:r>
            </a:p>
          </p:txBody>
        </p:sp>
      </p:grpSp>
      <p:grpSp>
        <p:nvGrpSpPr>
          <p:cNvPr id="189" name="Group 188">
            <a:extLst>
              <a:ext uri="{FF2B5EF4-FFF2-40B4-BE49-F238E27FC236}">
                <a16:creationId xmlns:a16="http://schemas.microsoft.com/office/drawing/2014/main" id="{5329F21C-42DF-4776-A5D0-4BFE5BEDE637}"/>
              </a:ext>
            </a:extLst>
          </p:cNvPr>
          <p:cNvGrpSpPr/>
          <p:nvPr/>
        </p:nvGrpSpPr>
        <p:grpSpPr>
          <a:xfrm>
            <a:off x="6306389" y="4505522"/>
            <a:ext cx="5422977" cy="1733761"/>
            <a:chOff x="723557" y="1733537"/>
            <a:chExt cx="5364163" cy="3479874"/>
          </a:xfrm>
        </p:grpSpPr>
        <p:graphicFrame>
          <p:nvGraphicFramePr>
            <p:cNvPr id="190" name="Chart 189">
              <a:extLst>
                <a:ext uri="{FF2B5EF4-FFF2-40B4-BE49-F238E27FC236}">
                  <a16:creationId xmlns:a16="http://schemas.microsoft.com/office/drawing/2014/main" id="{D71909A8-45C1-4289-8B8E-FC3E69F7B404}"/>
                </a:ext>
              </a:extLst>
            </p:cNvPr>
            <p:cNvGraphicFramePr>
              <a:graphicFrameLocks/>
            </p:cNvGraphicFramePr>
            <p:nvPr>
              <p:extLst>
                <p:ext uri="{D42A27DB-BD31-4B8C-83A1-F6EECF244321}">
                  <p14:modId xmlns:p14="http://schemas.microsoft.com/office/powerpoint/2010/main" val="3489094290"/>
                </p:ext>
              </p:extLst>
            </p:nvPr>
          </p:nvGraphicFramePr>
          <p:xfrm>
            <a:off x="723557" y="2237554"/>
            <a:ext cx="5364163" cy="2975857"/>
          </p:xfrm>
          <a:graphic>
            <a:graphicData uri="http://schemas.openxmlformats.org/drawingml/2006/chart">
              <c:chart xmlns:c="http://schemas.openxmlformats.org/drawingml/2006/chart" xmlns:r="http://schemas.openxmlformats.org/officeDocument/2006/relationships" r:id="rId4"/>
            </a:graphicData>
          </a:graphic>
        </p:graphicFrame>
        <p:sp>
          <p:nvSpPr>
            <p:cNvPr id="191" name="Rectangle: Rounded Corners 190">
              <a:extLst>
                <a:ext uri="{FF2B5EF4-FFF2-40B4-BE49-F238E27FC236}">
                  <a16:creationId xmlns:a16="http://schemas.microsoft.com/office/drawing/2014/main" id="{640D22BA-CBEA-4FCA-B4C4-D18DAA557F47}"/>
                </a:ext>
              </a:extLst>
            </p:cNvPr>
            <p:cNvSpPr/>
            <p:nvPr/>
          </p:nvSpPr>
          <p:spPr>
            <a:xfrm>
              <a:off x="791787" y="1733537"/>
              <a:ext cx="5263631" cy="30615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tx1"/>
                  </a:solidFill>
                  <a:cs typeface="Calibri Light" panose="020F0302020204030204" pitchFamily="34" charset="0"/>
                </a:rPr>
                <a:t>Average Revenue User, PL</a:t>
              </a:r>
              <a:r>
                <a:rPr lang="pl-PL" sz="900" dirty="0">
                  <a:solidFill>
                    <a:schemeClr val="tx1"/>
                  </a:solidFill>
                  <a:cs typeface="Calibri Light" panose="020F0302020204030204" pitchFamily="34" charset="0"/>
                </a:rPr>
                <a:t>N</a:t>
              </a:r>
              <a:r>
                <a:rPr lang="en-US" sz="900" dirty="0">
                  <a:solidFill>
                    <a:schemeClr val="tx1"/>
                  </a:solidFill>
                  <a:cs typeface="Calibri Light" panose="020F0302020204030204" pitchFamily="34" charset="0"/>
                </a:rPr>
                <a:t> </a:t>
              </a:r>
            </a:p>
          </p:txBody>
        </p:sp>
      </p:grpSp>
      <p:grpSp>
        <p:nvGrpSpPr>
          <p:cNvPr id="12" name="Group 11">
            <a:extLst>
              <a:ext uri="{FF2B5EF4-FFF2-40B4-BE49-F238E27FC236}">
                <a16:creationId xmlns:a16="http://schemas.microsoft.com/office/drawing/2014/main" id="{65E79382-97D6-4CCD-BB38-6507C244020F}"/>
              </a:ext>
            </a:extLst>
          </p:cNvPr>
          <p:cNvGrpSpPr/>
          <p:nvPr/>
        </p:nvGrpSpPr>
        <p:grpSpPr>
          <a:xfrm>
            <a:off x="-1121204" y="19811"/>
            <a:ext cx="962703" cy="6401807"/>
            <a:chOff x="-1121204" y="19811"/>
            <a:chExt cx="962703" cy="6401807"/>
          </a:xfrm>
        </p:grpSpPr>
        <p:sp>
          <p:nvSpPr>
            <p:cNvPr id="2" name="Rectangle 1">
              <a:extLst>
                <a:ext uri="{FF2B5EF4-FFF2-40B4-BE49-F238E27FC236}">
                  <a16:creationId xmlns:a16="http://schemas.microsoft.com/office/drawing/2014/main" id="{2CCA9E12-9EC6-46ED-93DE-22A85D780B44}"/>
                </a:ext>
              </a:extLst>
            </p:cNvPr>
            <p:cNvSpPr/>
            <p:nvPr/>
          </p:nvSpPr>
          <p:spPr>
            <a:xfrm>
              <a:off x="-423677" y="1643481"/>
              <a:ext cx="265176" cy="246888"/>
            </a:xfrm>
            <a:prstGeom prst="rect">
              <a:avLst/>
            </a:prstGeom>
            <a:solidFill>
              <a:srgbClr val="7FB7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7B0B542A-D01E-4CCB-BE27-218600C92D18}"/>
                </a:ext>
              </a:extLst>
            </p:cNvPr>
            <p:cNvSpPr/>
            <p:nvPr/>
          </p:nvSpPr>
          <p:spPr>
            <a:xfrm>
              <a:off x="-423677" y="2614848"/>
              <a:ext cx="265176" cy="246888"/>
            </a:xfrm>
            <a:prstGeom prst="rect">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a:extLst>
                <a:ext uri="{FF2B5EF4-FFF2-40B4-BE49-F238E27FC236}">
                  <a16:creationId xmlns:a16="http://schemas.microsoft.com/office/drawing/2014/main" id="{61EF7DC7-9A02-4193-9A6B-34EF20ADEE3C}"/>
                </a:ext>
              </a:extLst>
            </p:cNvPr>
            <p:cNvSpPr/>
            <p:nvPr/>
          </p:nvSpPr>
          <p:spPr>
            <a:xfrm>
              <a:off x="-423677" y="5850949"/>
              <a:ext cx="265176" cy="246888"/>
            </a:xfrm>
            <a:prstGeom prst="rect">
              <a:avLst/>
            </a:prstGeom>
            <a:solidFill>
              <a:srgbClr val="371E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a:extLst>
                <a:ext uri="{FF2B5EF4-FFF2-40B4-BE49-F238E27FC236}">
                  <a16:creationId xmlns:a16="http://schemas.microsoft.com/office/drawing/2014/main" id="{D9B71850-4C69-4381-B282-953465F3A75C}"/>
                </a:ext>
              </a:extLst>
            </p:cNvPr>
            <p:cNvSpPr/>
            <p:nvPr/>
          </p:nvSpPr>
          <p:spPr>
            <a:xfrm>
              <a:off x="-423677" y="5527160"/>
              <a:ext cx="265176" cy="246888"/>
            </a:xfrm>
            <a:prstGeom prst="rect">
              <a:avLst/>
            </a:prstGeom>
            <a:solidFill>
              <a:srgbClr val="4526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Rectangle 18">
              <a:extLst>
                <a:ext uri="{FF2B5EF4-FFF2-40B4-BE49-F238E27FC236}">
                  <a16:creationId xmlns:a16="http://schemas.microsoft.com/office/drawing/2014/main" id="{6BAAD0BD-9799-464D-A683-D7F3D6CA643E}"/>
                </a:ext>
              </a:extLst>
            </p:cNvPr>
            <p:cNvSpPr/>
            <p:nvPr/>
          </p:nvSpPr>
          <p:spPr>
            <a:xfrm>
              <a:off x="-423677" y="6174730"/>
              <a:ext cx="265176" cy="246888"/>
            </a:xfrm>
            <a:prstGeom prst="rect">
              <a:avLst/>
            </a:prstGeom>
            <a:solidFill>
              <a:srgbClr val="1C0F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Rectangle 29">
              <a:extLst>
                <a:ext uri="{FF2B5EF4-FFF2-40B4-BE49-F238E27FC236}">
                  <a16:creationId xmlns:a16="http://schemas.microsoft.com/office/drawing/2014/main" id="{1F805C28-A853-4149-B2AF-6D361641F437}"/>
                </a:ext>
              </a:extLst>
            </p:cNvPr>
            <p:cNvSpPr/>
            <p:nvPr/>
          </p:nvSpPr>
          <p:spPr>
            <a:xfrm>
              <a:off x="-423677" y="4233793"/>
              <a:ext cx="265176" cy="246888"/>
            </a:xfrm>
            <a:prstGeom prst="rect">
              <a:avLst/>
            </a:prstGeom>
            <a:solidFill>
              <a:srgbClr val="ACFE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a:extLst>
                <a:ext uri="{FF2B5EF4-FFF2-40B4-BE49-F238E27FC236}">
                  <a16:creationId xmlns:a16="http://schemas.microsoft.com/office/drawing/2014/main" id="{CF6E9AC0-CF6A-42CF-9382-2CCEAC43FF1D}"/>
                </a:ext>
              </a:extLst>
            </p:cNvPr>
            <p:cNvSpPr/>
            <p:nvPr/>
          </p:nvSpPr>
          <p:spPr>
            <a:xfrm>
              <a:off x="-423677" y="4557582"/>
              <a:ext cx="265176" cy="245099"/>
            </a:xfrm>
            <a:prstGeom prst="rect">
              <a:avLst/>
            </a:prstGeom>
            <a:solidFill>
              <a:srgbClr val="67FD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6" name="Rectangle 255">
              <a:extLst>
                <a:ext uri="{FF2B5EF4-FFF2-40B4-BE49-F238E27FC236}">
                  <a16:creationId xmlns:a16="http://schemas.microsoft.com/office/drawing/2014/main" id="{2DCFFAB0-217C-4325-911D-FDD4BB65F409}"/>
                </a:ext>
              </a:extLst>
            </p:cNvPr>
            <p:cNvSpPr/>
            <p:nvPr/>
          </p:nvSpPr>
          <p:spPr>
            <a:xfrm>
              <a:off x="-423677" y="3910004"/>
              <a:ext cx="265176" cy="246888"/>
            </a:xfrm>
            <a:prstGeom prst="rect">
              <a:avLst/>
            </a:prstGeom>
            <a:solidFill>
              <a:srgbClr val="B8FE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Rectangle 256">
              <a:extLst>
                <a:ext uri="{FF2B5EF4-FFF2-40B4-BE49-F238E27FC236}">
                  <a16:creationId xmlns:a16="http://schemas.microsoft.com/office/drawing/2014/main" id="{3EE99ACB-495C-4CBE-957E-D4778E17C133}"/>
                </a:ext>
              </a:extLst>
            </p:cNvPr>
            <p:cNvSpPr/>
            <p:nvPr/>
          </p:nvSpPr>
          <p:spPr>
            <a:xfrm>
              <a:off x="-423677" y="24536"/>
              <a:ext cx="265176" cy="246888"/>
            </a:xfrm>
            <a:prstGeom prst="rect">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2F72E22F-5CCE-4C9F-AA3B-B249A1225F99}"/>
                </a:ext>
              </a:extLst>
            </p:cNvPr>
            <p:cNvSpPr/>
            <p:nvPr/>
          </p:nvSpPr>
          <p:spPr>
            <a:xfrm>
              <a:off x="-423677" y="3586215"/>
              <a:ext cx="265176" cy="246888"/>
            </a:xfrm>
            <a:prstGeom prst="rect">
              <a:avLst/>
            </a:prstGeom>
            <a:solidFill>
              <a:srgbClr val="D5FA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1" name="Rectangle 270">
              <a:extLst>
                <a:ext uri="{FF2B5EF4-FFF2-40B4-BE49-F238E27FC236}">
                  <a16:creationId xmlns:a16="http://schemas.microsoft.com/office/drawing/2014/main" id="{5F62AF6B-BC9A-4DD8-908E-6D94A7EA8097}"/>
                </a:ext>
              </a:extLst>
            </p:cNvPr>
            <p:cNvSpPr/>
            <p:nvPr/>
          </p:nvSpPr>
          <p:spPr>
            <a:xfrm>
              <a:off x="-423677" y="1967270"/>
              <a:ext cx="265176" cy="246888"/>
            </a:xfrm>
            <a:prstGeom prst="rect">
              <a:avLst/>
            </a:prstGeom>
            <a:solidFill>
              <a:srgbClr val="93D3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Rectangle 271">
              <a:extLst>
                <a:ext uri="{FF2B5EF4-FFF2-40B4-BE49-F238E27FC236}">
                  <a16:creationId xmlns:a16="http://schemas.microsoft.com/office/drawing/2014/main" id="{ACE3C0A3-DE0F-4406-9EC0-8B0511454960}"/>
                </a:ext>
              </a:extLst>
            </p:cNvPr>
            <p:cNvSpPr/>
            <p:nvPr/>
          </p:nvSpPr>
          <p:spPr>
            <a:xfrm>
              <a:off x="-423677" y="4879582"/>
              <a:ext cx="265176" cy="246888"/>
            </a:xfrm>
            <a:prstGeom prst="rect">
              <a:avLst/>
            </a:prstGeom>
            <a:solidFill>
              <a:srgbClr val="F2E2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3" name="Rectangle 272">
              <a:extLst>
                <a:ext uri="{FF2B5EF4-FFF2-40B4-BE49-F238E27FC236}">
                  <a16:creationId xmlns:a16="http://schemas.microsoft.com/office/drawing/2014/main" id="{210EF5DD-D855-40D5-8C36-B7A3B73C708C}"/>
                </a:ext>
              </a:extLst>
            </p:cNvPr>
            <p:cNvSpPr/>
            <p:nvPr/>
          </p:nvSpPr>
          <p:spPr>
            <a:xfrm>
              <a:off x="-423677" y="5203371"/>
              <a:ext cx="265176" cy="246888"/>
            </a:xfrm>
            <a:prstGeom prst="rect">
              <a:avLst/>
            </a:prstGeom>
            <a:solidFill>
              <a:srgbClr val="A34A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Rectangle 273">
              <a:extLst>
                <a:ext uri="{FF2B5EF4-FFF2-40B4-BE49-F238E27FC236}">
                  <a16:creationId xmlns:a16="http://schemas.microsoft.com/office/drawing/2014/main" id="{44EF5A02-9627-4D88-913F-0EC643E60ACA}"/>
                </a:ext>
              </a:extLst>
            </p:cNvPr>
            <p:cNvSpPr/>
            <p:nvPr/>
          </p:nvSpPr>
          <p:spPr>
            <a:xfrm>
              <a:off x="-423677" y="348325"/>
              <a:ext cx="265176" cy="246888"/>
            </a:xfrm>
            <a:prstGeom prst="rect">
              <a:avLst/>
            </a:prstGeom>
            <a:solidFill>
              <a:srgbClr val="2A3D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5" name="Rectangle 274">
              <a:extLst>
                <a:ext uri="{FF2B5EF4-FFF2-40B4-BE49-F238E27FC236}">
                  <a16:creationId xmlns:a16="http://schemas.microsoft.com/office/drawing/2014/main" id="{A34E7BFC-B35B-4441-9D69-65AAC4172E53}"/>
                </a:ext>
              </a:extLst>
            </p:cNvPr>
            <p:cNvSpPr/>
            <p:nvPr/>
          </p:nvSpPr>
          <p:spPr>
            <a:xfrm>
              <a:off x="-423677" y="672114"/>
              <a:ext cx="265176" cy="246888"/>
            </a:xfrm>
            <a:prstGeom prst="rect">
              <a:avLst/>
            </a:prstGeom>
            <a:solidFill>
              <a:srgbClr val="3248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Rectangle 275">
              <a:extLst>
                <a:ext uri="{FF2B5EF4-FFF2-40B4-BE49-F238E27FC236}">
                  <a16:creationId xmlns:a16="http://schemas.microsoft.com/office/drawing/2014/main" id="{37A79076-BF72-432C-8848-4379A000FC6A}"/>
                </a:ext>
              </a:extLst>
            </p:cNvPr>
            <p:cNvSpPr/>
            <p:nvPr/>
          </p:nvSpPr>
          <p:spPr>
            <a:xfrm>
              <a:off x="-423677" y="995903"/>
              <a:ext cx="265176" cy="246888"/>
            </a:xfrm>
            <a:prstGeom prst="rect">
              <a:avLst/>
            </a:prstGeom>
            <a:solidFill>
              <a:srgbClr val="3D58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7" name="Rectangle 276">
              <a:extLst>
                <a:ext uri="{FF2B5EF4-FFF2-40B4-BE49-F238E27FC236}">
                  <a16:creationId xmlns:a16="http://schemas.microsoft.com/office/drawing/2014/main" id="{E66A57C5-DAB0-4635-9221-5B5316163768}"/>
                </a:ext>
              </a:extLst>
            </p:cNvPr>
            <p:cNvSpPr/>
            <p:nvPr/>
          </p:nvSpPr>
          <p:spPr>
            <a:xfrm>
              <a:off x="-423677" y="1319692"/>
              <a:ext cx="265176" cy="246888"/>
            </a:xfrm>
            <a:prstGeom prst="rect">
              <a:avLst/>
            </a:prstGeom>
            <a:solidFill>
              <a:srgbClr val="687F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Rectangle 277">
              <a:extLst>
                <a:ext uri="{FF2B5EF4-FFF2-40B4-BE49-F238E27FC236}">
                  <a16:creationId xmlns:a16="http://schemas.microsoft.com/office/drawing/2014/main" id="{AD691B1C-C1FF-469A-86D3-F0D3B14910E4}"/>
                </a:ext>
              </a:extLst>
            </p:cNvPr>
            <p:cNvSpPr/>
            <p:nvPr/>
          </p:nvSpPr>
          <p:spPr>
            <a:xfrm>
              <a:off x="-423677" y="3262426"/>
              <a:ext cx="265176" cy="2468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9" name="Rectangle 278">
              <a:extLst>
                <a:ext uri="{FF2B5EF4-FFF2-40B4-BE49-F238E27FC236}">
                  <a16:creationId xmlns:a16="http://schemas.microsoft.com/office/drawing/2014/main" id="{DF167896-7773-4026-B2C3-E51F71EF4052}"/>
                </a:ext>
              </a:extLst>
            </p:cNvPr>
            <p:cNvSpPr/>
            <p:nvPr/>
          </p:nvSpPr>
          <p:spPr>
            <a:xfrm>
              <a:off x="-423677" y="2938637"/>
              <a:ext cx="265176" cy="246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Rectangle 279">
              <a:extLst>
                <a:ext uri="{FF2B5EF4-FFF2-40B4-BE49-F238E27FC236}">
                  <a16:creationId xmlns:a16="http://schemas.microsoft.com/office/drawing/2014/main" id="{E3144DC7-8214-43F2-922D-5701A0617672}"/>
                </a:ext>
              </a:extLst>
            </p:cNvPr>
            <p:cNvSpPr/>
            <p:nvPr/>
          </p:nvSpPr>
          <p:spPr>
            <a:xfrm>
              <a:off x="-423677" y="2291059"/>
              <a:ext cx="265176" cy="246888"/>
            </a:xfrm>
            <a:prstGeom prst="rect">
              <a:avLst/>
            </a:prstGeom>
            <a:solidFill>
              <a:srgbClr val="A1C9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4" name="Straight Connector 63">
              <a:extLst>
                <a:ext uri="{FF2B5EF4-FFF2-40B4-BE49-F238E27FC236}">
                  <a16:creationId xmlns:a16="http://schemas.microsoft.com/office/drawing/2014/main" id="{AA56D2D0-FB65-446F-8982-E7D284CB0D45}"/>
                </a:ext>
              </a:extLst>
            </p:cNvPr>
            <p:cNvCxnSpPr/>
            <p:nvPr/>
          </p:nvCxnSpPr>
          <p:spPr>
            <a:xfrm flipH="1">
              <a:off x="-669192" y="19811"/>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96D9DDF-188D-471F-87D6-1D2265D1AB6F}"/>
                </a:ext>
              </a:extLst>
            </p:cNvPr>
            <p:cNvCxnSpPr>
              <a:cxnSpLocks/>
            </p:cNvCxnSpPr>
            <p:nvPr/>
          </p:nvCxnSpPr>
          <p:spPr>
            <a:xfrm flipV="1">
              <a:off x="-669191" y="21564"/>
              <a:ext cx="1" cy="6394564"/>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833EAEC-FFBB-4432-BB24-7CC23E404929}"/>
                </a:ext>
              </a:extLst>
            </p:cNvPr>
            <p:cNvCxnSpPr/>
            <p:nvPr/>
          </p:nvCxnSpPr>
          <p:spPr>
            <a:xfrm flipH="1">
              <a:off x="-661000" y="6416128"/>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sp>
          <p:nvSpPr>
            <p:cNvPr id="67" name="TextBox 66">
              <a:extLst>
                <a:ext uri="{FF2B5EF4-FFF2-40B4-BE49-F238E27FC236}">
                  <a16:creationId xmlns:a16="http://schemas.microsoft.com/office/drawing/2014/main" id="{D3218046-8F67-4523-AE85-46C03E18FF58}"/>
                </a:ext>
              </a:extLst>
            </p:cNvPr>
            <p:cNvSpPr txBox="1"/>
            <p:nvPr/>
          </p:nvSpPr>
          <p:spPr>
            <a:xfrm rot="16200000">
              <a:off x="-3080623" y="3095951"/>
              <a:ext cx="4226615" cy="307777"/>
            </a:xfrm>
            <a:prstGeom prst="rect">
              <a:avLst/>
            </a:prstGeom>
            <a:noFill/>
          </p:spPr>
          <p:txBody>
            <a:bodyPr wrap="square" rtlCol="0">
              <a:spAutoFit/>
            </a:bodyPr>
            <a:lstStyle/>
            <a:p>
              <a:pPr algn="ctr"/>
              <a:r>
                <a:rPr lang="en-US" sz="1400" dirty="0">
                  <a:solidFill>
                    <a:srgbClr val="5B9BD5"/>
                  </a:solidFill>
                </a:rPr>
                <a:t>Colour palette</a:t>
              </a:r>
            </a:p>
          </p:txBody>
        </p:sp>
      </p:grpSp>
      <p:sp>
        <p:nvSpPr>
          <p:cNvPr id="23" name="TextBox 22">
            <a:extLst>
              <a:ext uri="{FF2B5EF4-FFF2-40B4-BE49-F238E27FC236}">
                <a16:creationId xmlns:a16="http://schemas.microsoft.com/office/drawing/2014/main" id="{48157927-7578-4633-A08C-D17B8B3CF4D5}"/>
              </a:ext>
            </a:extLst>
          </p:cNvPr>
          <p:cNvSpPr txBox="1"/>
          <p:nvPr/>
        </p:nvSpPr>
        <p:spPr>
          <a:xfrm>
            <a:off x="368920" y="619200"/>
            <a:ext cx="11446841"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XXX </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is a fast-growing company delivering a wide choice of </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services</a:t>
            </a:r>
            <a:endPar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endParaRPr>
          </a:p>
        </p:txBody>
      </p:sp>
      <p:sp>
        <p:nvSpPr>
          <p:cNvPr id="24" name="Text Placeholder 8">
            <a:extLst>
              <a:ext uri="{FF2B5EF4-FFF2-40B4-BE49-F238E27FC236}">
                <a16:creationId xmlns:a16="http://schemas.microsoft.com/office/drawing/2014/main" id="{3E04261F-5A13-4458-B0F6-B1D6DB1090A1}"/>
              </a:ext>
            </a:extLst>
          </p:cNvPr>
          <p:cNvSpPr txBox="1">
            <a:spLocks/>
          </p:cNvSpPr>
          <p:nvPr/>
        </p:nvSpPr>
        <p:spPr>
          <a:xfrm>
            <a:off x="261806" y="181104"/>
            <a:ext cx="11287125"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800" dirty="0">
                <a:solidFill>
                  <a:schemeClr val="bg1">
                    <a:lumMod val="50000"/>
                  </a:schemeClr>
                </a:solidFill>
                <a:latin typeface="+mn-lt"/>
                <a:cs typeface="Calibri Light" panose="020F0302020204030204" pitchFamily="34" charset="0"/>
              </a:rPr>
              <a:t>BASIC INFORMATION</a:t>
            </a:r>
            <a:endParaRPr lang="pl-PL" sz="1800" dirty="0">
              <a:solidFill>
                <a:schemeClr val="bg1">
                  <a:lumMod val="50000"/>
                </a:schemeClr>
              </a:solidFill>
              <a:latin typeface="+mn-lt"/>
              <a:cs typeface="Calibri Light" panose="020F0302020204030204" pitchFamily="34" charset="0"/>
            </a:endParaRPr>
          </a:p>
        </p:txBody>
      </p:sp>
    </p:spTree>
    <p:extLst>
      <p:ext uri="{BB962C8B-B14F-4D97-AF65-F5344CB8AC3E}">
        <p14:creationId xmlns:p14="http://schemas.microsoft.com/office/powerpoint/2010/main" val="174424669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6">
            <a:extLst>
              <a:ext uri="{FF2B5EF4-FFF2-40B4-BE49-F238E27FC236}">
                <a16:creationId xmlns:a16="http://schemas.microsoft.com/office/drawing/2014/main" id="{F9F06AB0-52CA-4F71-A594-E61327C7A97D}"/>
              </a:ext>
            </a:extLst>
          </p:cNvPr>
          <p:cNvSpPr/>
          <p:nvPr/>
        </p:nvSpPr>
        <p:spPr>
          <a:xfrm>
            <a:off x="549975" y="1600201"/>
            <a:ext cx="11108625" cy="542498"/>
          </a:xfrm>
          <a:prstGeom prst="roundRect">
            <a:avLst>
              <a:gd name="adj" fmla="val 18868"/>
            </a:avLst>
          </a:prstGeom>
          <a:solidFill>
            <a:srgbClr val="00B0AD"/>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12" name="Table 11">
            <a:extLst>
              <a:ext uri="{FF2B5EF4-FFF2-40B4-BE49-F238E27FC236}">
                <a16:creationId xmlns:a16="http://schemas.microsoft.com/office/drawing/2014/main" id="{C7F104BC-11C9-4B68-9E95-DB6CE91728F2}"/>
              </a:ext>
            </a:extLst>
          </p:cNvPr>
          <p:cNvGraphicFramePr>
            <a:graphicFrameLocks noGrp="1"/>
          </p:cNvGraphicFramePr>
          <p:nvPr>
            <p:extLst>
              <p:ext uri="{D42A27DB-BD31-4B8C-83A1-F6EECF244321}">
                <p14:modId xmlns:p14="http://schemas.microsoft.com/office/powerpoint/2010/main" val="4189060351"/>
              </p:ext>
            </p:extLst>
          </p:nvPr>
        </p:nvGraphicFramePr>
        <p:xfrm>
          <a:off x="533400" y="1589687"/>
          <a:ext cx="11138916" cy="4582255"/>
        </p:xfrm>
        <a:graphic>
          <a:graphicData uri="http://schemas.openxmlformats.org/drawingml/2006/table">
            <a:tbl>
              <a:tblPr firstRow="1" firstCol="1" bandRow="1">
                <a:tableStyleId>{2D5ABB26-0587-4C30-8999-92F81FD0307C}</a:tableStyleId>
              </a:tblPr>
              <a:tblGrid>
                <a:gridCol w="838200">
                  <a:extLst>
                    <a:ext uri="{9D8B030D-6E8A-4147-A177-3AD203B41FA5}">
                      <a16:colId xmlns:a16="http://schemas.microsoft.com/office/drawing/2014/main" val="20000"/>
                    </a:ext>
                  </a:extLst>
                </a:gridCol>
                <a:gridCol w="674435">
                  <a:extLst>
                    <a:ext uri="{9D8B030D-6E8A-4147-A177-3AD203B41FA5}">
                      <a16:colId xmlns:a16="http://schemas.microsoft.com/office/drawing/2014/main" val="20004"/>
                    </a:ext>
                  </a:extLst>
                </a:gridCol>
                <a:gridCol w="731957">
                  <a:extLst>
                    <a:ext uri="{9D8B030D-6E8A-4147-A177-3AD203B41FA5}">
                      <a16:colId xmlns:a16="http://schemas.microsoft.com/office/drawing/2014/main" val="756098771"/>
                    </a:ext>
                  </a:extLst>
                </a:gridCol>
                <a:gridCol w="731957">
                  <a:extLst>
                    <a:ext uri="{9D8B030D-6E8A-4147-A177-3AD203B41FA5}">
                      <a16:colId xmlns:a16="http://schemas.microsoft.com/office/drawing/2014/main" val="2349049325"/>
                    </a:ext>
                  </a:extLst>
                </a:gridCol>
                <a:gridCol w="731957">
                  <a:extLst>
                    <a:ext uri="{9D8B030D-6E8A-4147-A177-3AD203B41FA5}">
                      <a16:colId xmlns:a16="http://schemas.microsoft.com/office/drawing/2014/main" val="2028172499"/>
                    </a:ext>
                  </a:extLst>
                </a:gridCol>
                <a:gridCol w="731957">
                  <a:extLst>
                    <a:ext uri="{9D8B030D-6E8A-4147-A177-3AD203B41FA5}">
                      <a16:colId xmlns:a16="http://schemas.microsoft.com/office/drawing/2014/main" val="3015891279"/>
                    </a:ext>
                  </a:extLst>
                </a:gridCol>
                <a:gridCol w="731957">
                  <a:extLst>
                    <a:ext uri="{9D8B030D-6E8A-4147-A177-3AD203B41FA5}">
                      <a16:colId xmlns:a16="http://schemas.microsoft.com/office/drawing/2014/main" val="3758086172"/>
                    </a:ext>
                  </a:extLst>
                </a:gridCol>
                <a:gridCol w="731957">
                  <a:extLst>
                    <a:ext uri="{9D8B030D-6E8A-4147-A177-3AD203B41FA5}">
                      <a16:colId xmlns:a16="http://schemas.microsoft.com/office/drawing/2014/main" val="432801339"/>
                    </a:ext>
                  </a:extLst>
                </a:gridCol>
                <a:gridCol w="780692">
                  <a:extLst>
                    <a:ext uri="{9D8B030D-6E8A-4147-A177-3AD203B41FA5}">
                      <a16:colId xmlns:a16="http://schemas.microsoft.com/office/drawing/2014/main" val="3922181713"/>
                    </a:ext>
                  </a:extLst>
                </a:gridCol>
                <a:gridCol w="803867">
                  <a:extLst>
                    <a:ext uri="{9D8B030D-6E8A-4147-A177-3AD203B41FA5}">
                      <a16:colId xmlns:a16="http://schemas.microsoft.com/office/drawing/2014/main" val="38676268"/>
                    </a:ext>
                  </a:extLst>
                </a:gridCol>
                <a:gridCol w="802175">
                  <a:extLst>
                    <a:ext uri="{9D8B030D-6E8A-4147-A177-3AD203B41FA5}">
                      <a16:colId xmlns:a16="http://schemas.microsoft.com/office/drawing/2014/main" val="20006"/>
                    </a:ext>
                  </a:extLst>
                </a:gridCol>
                <a:gridCol w="2847805">
                  <a:extLst>
                    <a:ext uri="{9D8B030D-6E8A-4147-A177-3AD203B41FA5}">
                      <a16:colId xmlns:a16="http://schemas.microsoft.com/office/drawing/2014/main" val="2303379636"/>
                    </a:ext>
                  </a:extLst>
                </a:gridCol>
              </a:tblGrid>
              <a:tr h="522027">
                <a:tc>
                  <a:txBody>
                    <a:bodyPr/>
                    <a:lstStyle/>
                    <a:p>
                      <a:pPr marL="0" marR="0" algn="ctr">
                        <a:spcBef>
                          <a:spcPts val="0"/>
                        </a:spcBef>
                        <a:spcAft>
                          <a:spcPts val="0"/>
                        </a:spcAft>
                      </a:pPr>
                      <a:r>
                        <a:rPr lang="pl-PL" sz="900" noProof="0" dirty="0">
                          <a:solidFill>
                            <a:schemeClr val="bg1"/>
                          </a:solidFill>
                          <a:effectLst/>
                        </a:rPr>
                        <a:t>Company</a:t>
                      </a:r>
                      <a:endPar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Global / </a:t>
                      </a:r>
                      <a:r>
                        <a:rPr lang="pl-PL" sz="9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regional</a:t>
                      </a:r>
                      <a:r>
                        <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 </a:t>
                      </a:r>
                      <a:r>
                        <a:rPr lang="pl-PL" sz="9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local</a:t>
                      </a:r>
                      <a:r>
                        <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a:t>
                      </a:r>
                      <a:r>
                        <a:rPr lang="pl-PL" sz="9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coverage</a:t>
                      </a:r>
                      <a:endPar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number</a:t>
                      </a:r>
                      <a:r>
                        <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of </a:t>
                      </a:r>
                      <a:r>
                        <a:rPr lang="pl-PL" sz="9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employees</a:t>
                      </a:r>
                      <a:endPar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Feature</a:t>
                      </a:r>
                      <a:r>
                        <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2</a:t>
                      </a: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Feature</a:t>
                      </a:r>
                      <a:r>
                        <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3</a:t>
                      </a: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Feature</a:t>
                      </a:r>
                      <a:r>
                        <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4</a:t>
                      </a: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Feature</a:t>
                      </a:r>
                      <a:r>
                        <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5</a:t>
                      </a:r>
                      <a:endParaRPr lang="pl-PL" sz="900" kern="12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Revenue</a:t>
                      </a: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Net </a:t>
                      </a:r>
                      <a:r>
                        <a:rPr lang="pl-PL" sz="9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income</a:t>
                      </a:r>
                      <a:endPar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number</a:t>
                      </a:r>
                      <a:r>
                        <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of </a:t>
                      </a:r>
                      <a:r>
                        <a:rPr lang="pl-PL" sz="9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external</a:t>
                      </a:r>
                      <a:r>
                        <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a:t>
                      </a:r>
                      <a:r>
                        <a:rPr lang="pl-PL" sz="9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staff</a:t>
                      </a:r>
                      <a:endPar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Headquarters</a:t>
                      </a:r>
                      <a:endPar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Characteristics</a:t>
                      </a:r>
                      <a:endPar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710472">
                <a:tc>
                  <a:txBody>
                    <a:bodyPr/>
                    <a:lstStyle/>
                    <a:p>
                      <a:pPr marL="0" marR="0" algn="ctr">
                        <a:spcBef>
                          <a:spcPts val="0"/>
                        </a:spcBef>
                        <a:spcAft>
                          <a:spcPts val="0"/>
                        </a:spcAft>
                      </a:pPr>
                      <a:endPar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a:effectLst/>
                          <a:latin typeface="Calibri" panose="020F0502020204030204" pitchFamily="34" charset="0"/>
                          <a:ea typeface="Calibri" panose="020F0502020204030204" pitchFamily="34" charset="0"/>
                          <a:cs typeface="Times New Roman" panose="02020603050405020304" pitchFamily="18" charset="0"/>
                        </a:rPr>
                        <a:t>xx</a:t>
                      </a: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9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xx</a:t>
                      </a:r>
                      <a:endParaRPr kumimoji="0" lang="pl-PL"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a:effectLst/>
                          <a:latin typeface="Calibri" panose="020F0502020204030204" pitchFamily="34" charset="0"/>
                          <a:ea typeface="Calibri" panose="020F0502020204030204" pitchFamily="34" charset="0"/>
                          <a:cs typeface="Times New Roman" panose="02020603050405020304" pitchFamily="18" charset="0"/>
                        </a:rPr>
                        <a:t>PLN </a:t>
                      </a:r>
                      <a:r>
                        <a:rPr lang="pl-PL" sz="900" noProof="0" dirty="0" err="1">
                          <a:effectLst/>
                          <a:latin typeface="Calibri" panose="020F0502020204030204" pitchFamily="34" charset="0"/>
                          <a:ea typeface="Calibri" panose="020F0502020204030204" pitchFamily="34" charset="0"/>
                          <a:cs typeface="Times New Roman" panose="02020603050405020304" pitchFamily="18" charset="0"/>
                        </a:rPr>
                        <a:t>xxM</a:t>
                      </a:r>
                      <a:endParaRPr lang="pl-PL" sz="9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a:effectLst/>
                          <a:latin typeface="Calibri" panose="020F0502020204030204" pitchFamily="34" charset="0"/>
                          <a:ea typeface="Calibri" panose="020F0502020204030204" pitchFamily="34" charset="0"/>
                          <a:cs typeface="Times New Roman" panose="02020603050405020304" pitchFamily="18" charset="0"/>
                        </a:rPr>
                        <a:t>PLN </a:t>
                      </a:r>
                      <a:r>
                        <a:rPr lang="pl-PL" sz="900" noProof="0" dirty="0" err="1">
                          <a:effectLst/>
                          <a:latin typeface="Calibri" panose="020F0502020204030204" pitchFamily="34" charset="0"/>
                          <a:ea typeface="Calibri" panose="020F0502020204030204" pitchFamily="34" charset="0"/>
                          <a:cs typeface="Times New Roman" panose="02020603050405020304" pitchFamily="18" charset="0"/>
                        </a:rPr>
                        <a:t>xxM</a:t>
                      </a:r>
                      <a:endParaRPr lang="pl-PL" sz="9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a:effectLst/>
                          <a:latin typeface="Calibri" panose="020F0502020204030204" pitchFamily="34" charset="0"/>
                          <a:ea typeface="Calibri" panose="020F0502020204030204" pitchFamily="34" charset="0"/>
                          <a:cs typeface="Times New Roman" panose="02020603050405020304" pitchFamily="18" charset="0"/>
                        </a:rPr>
                        <a:t>xx</a:t>
                      </a: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lang="pl-PL" sz="900" b="0" i="0" u="none" strike="noStrike" dirty="0">
                          <a:solidFill>
                            <a:srgbClr val="000000"/>
                          </a:solidFill>
                          <a:effectLst/>
                          <a:latin typeface="Calibri" panose="020F0502020204030204" pitchFamily="34" charset="0"/>
                        </a:rPr>
                        <a:t>Flag/country</a:t>
                      </a: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200"/>
                        </a:spcBef>
                        <a:spcAft>
                          <a:spcPts val="0"/>
                        </a:spcAft>
                      </a:pPr>
                      <a:r>
                        <a:rPr lang="pl-PL" sz="900" noProof="0" dirty="0">
                          <a:effectLst/>
                        </a:rPr>
                        <a:t>[</a:t>
                      </a:r>
                      <a:r>
                        <a:rPr lang="pl-PL" sz="900" noProof="0" dirty="0" err="1">
                          <a:effectLst/>
                        </a:rPr>
                        <a:t>Description</a:t>
                      </a:r>
                      <a:r>
                        <a:rPr lang="pl-PL" sz="900" noProof="0" dirty="0">
                          <a:effectLst/>
                        </a:rPr>
                        <a:t>]</a:t>
                      </a:r>
                      <a:endParaRPr lang="pl-PL" sz="9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9525" marR="9525" marT="9525"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654518">
                <a:tc>
                  <a:txBody>
                    <a:bodyPr/>
                    <a:lstStyle/>
                    <a:p>
                      <a:pPr marL="0" marR="0" algn="ctr">
                        <a:spcBef>
                          <a:spcPts val="0"/>
                        </a:spcBef>
                        <a:spcAft>
                          <a:spcPts val="0"/>
                        </a:spcAft>
                      </a:pPr>
                      <a:endPar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kumimoji="0" lang="pl-PL" sz="9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xx</a:t>
                      </a:r>
                      <a:endParaRPr lang="pl-PL" sz="9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9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xx</a:t>
                      </a:r>
                      <a:endParaRPr kumimoji="0" lang="pl-PL"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algn="ctr">
                        <a:spcBef>
                          <a:spcPts val="0"/>
                        </a:spcBef>
                        <a:spcAft>
                          <a:spcPts val="0"/>
                        </a:spcAft>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algn="ctr">
                        <a:spcBef>
                          <a:spcPts val="0"/>
                        </a:spcBef>
                        <a:spcAft>
                          <a:spcPts val="0"/>
                        </a:spcAft>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algn="ctr">
                        <a:spcBef>
                          <a:spcPts val="0"/>
                        </a:spcBef>
                        <a:spcAft>
                          <a:spcPts val="0"/>
                        </a:spcAft>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9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PLN xxM</a:t>
                      </a:r>
                      <a:endParaRPr kumimoji="0" lang="pl-PL"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9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PLN xxM</a:t>
                      </a:r>
                      <a:endParaRPr kumimoji="0" lang="pl-PL"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algn="ctr">
                        <a:spcBef>
                          <a:spcPts val="0"/>
                        </a:spcBef>
                        <a:spcAft>
                          <a:spcPts val="0"/>
                        </a:spcAft>
                      </a:pPr>
                      <a:r>
                        <a:rPr kumimoji="0" lang="pl-PL" sz="9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xx</a:t>
                      </a:r>
                      <a:endParaRPr lang="pl-PL" sz="9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algn="ctr" fontAlgn="b"/>
                      <a:r>
                        <a:rPr kumimoji="0" lang="pl-PL" sz="9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Flag/country</a:t>
                      </a:r>
                      <a:endParaRPr lang="pl-PL" sz="900" b="0" i="0" u="none" strike="noStrike" dirty="0">
                        <a:solidFill>
                          <a:srgbClr val="000000"/>
                        </a:solidFill>
                        <a:effectLst/>
                        <a:latin typeface="Calibri" panose="020F050202020403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algn="ctr" fontAlgn="b"/>
                      <a:r>
                        <a:rPr kumimoji="0" lang="pl-PL" sz="900" b="0" i="0" u="none" strike="noStrike" kern="1200" cap="none" spc="0" normalizeH="0" baseline="0" noProof="0">
                          <a:ln>
                            <a:noFill/>
                          </a:ln>
                          <a:solidFill>
                            <a:prstClr val="black"/>
                          </a:solidFill>
                          <a:effectLst/>
                          <a:uLnTx/>
                          <a:uFillTx/>
                          <a:latin typeface="Calibri" panose="020F0502020204030204"/>
                          <a:ea typeface="+mn-ea"/>
                          <a:cs typeface="+mn-cs"/>
                        </a:rPr>
                        <a:t>[Description]</a:t>
                      </a:r>
                      <a:endParaRPr lang="pl-PL" sz="900" b="0" i="0" u="none" strike="noStrike" dirty="0">
                        <a:solidFill>
                          <a:srgbClr val="000000"/>
                        </a:solidFill>
                        <a:effectLst/>
                        <a:latin typeface="Calibri" panose="020F050202020403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BF7F9"/>
                    </a:solidFill>
                  </a:tcPr>
                </a:tc>
                <a:extLst>
                  <a:ext uri="{0D108BD9-81ED-4DB2-BD59-A6C34878D82A}">
                    <a16:rowId xmlns:a16="http://schemas.microsoft.com/office/drawing/2014/main" val="10002"/>
                  </a:ext>
                </a:extLst>
              </a:tr>
              <a:tr h="654518">
                <a:tc>
                  <a:txBody>
                    <a:bodyPr/>
                    <a:lstStyle/>
                    <a:p>
                      <a:pPr marL="0" marR="0" algn="ctr">
                        <a:spcBef>
                          <a:spcPts val="0"/>
                        </a:spcBef>
                        <a:spcAft>
                          <a:spcPts val="0"/>
                        </a:spcAft>
                      </a:pPr>
                      <a:endPar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kumimoji="0" lang="pl-PL" sz="9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xx</a:t>
                      </a:r>
                      <a:endParaRPr lang="pl-PL" sz="9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9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xx</a:t>
                      </a:r>
                      <a:endParaRPr kumimoji="0" lang="pl-PL"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9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PLN xxM</a:t>
                      </a:r>
                      <a:endParaRPr kumimoji="0" lang="pl-PL"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9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PLN xxM</a:t>
                      </a:r>
                      <a:endParaRPr kumimoji="0" lang="pl-PL"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kumimoji="0" lang="pl-PL" sz="9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xx</a:t>
                      </a:r>
                      <a:endParaRPr lang="pl-PL" sz="9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kumimoji="0" lang="pl-PL" sz="9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Flag/country</a:t>
                      </a:r>
                      <a:endParaRPr lang="pl-PL" sz="900" b="0" i="0" u="none" strike="noStrike" dirty="0">
                        <a:solidFill>
                          <a:srgbClr val="000000"/>
                        </a:solidFill>
                        <a:effectLst/>
                        <a:latin typeface="Calibri" panose="020F050202020403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tcPr>
                </a:tc>
                <a:tc>
                  <a:txBody>
                    <a:bodyPr/>
                    <a:lstStyle/>
                    <a:p>
                      <a:pPr algn="ctr" fontAlgn="b"/>
                      <a:r>
                        <a:rPr kumimoji="0" lang="pl-PL" sz="900" b="0" i="0" u="none" strike="noStrike" kern="1200" cap="none" spc="0" normalizeH="0" baseline="0" noProof="0">
                          <a:ln>
                            <a:noFill/>
                          </a:ln>
                          <a:solidFill>
                            <a:prstClr val="black"/>
                          </a:solidFill>
                          <a:effectLst/>
                          <a:uLnTx/>
                          <a:uFillTx/>
                          <a:latin typeface="Calibri" panose="020F0502020204030204"/>
                          <a:ea typeface="+mn-ea"/>
                          <a:cs typeface="+mn-cs"/>
                        </a:rPr>
                        <a:t>[Description]</a:t>
                      </a:r>
                      <a:endParaRPr lang="pl-PL" sz="900" b="0" i="0" u="none" strike="noStrike" dirty="0">
                        <a:solidFill>
                          <a:srgbClr val="000000"/>
                        </a:solidFill>
                        <a:effectLst/>
                        <a:latin typeface="Calibri" panose="020F050202020403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654518">
                <a:tc>
                  <a:txBody>
                    <a:bodyPr/>
                    <a:lstStyle/>
                    <a:p>
                      <a:pPr marL="0" marR="0" algn="ctr">
                        <a:spcBef>
                          <a:spcPts val="0"/>
                        </a:spcBef>
                        <a:spcAft>
                          <a:spcPts val="0"/>
                        </a:spcAft>
                      </a:pPr>
                      <a:endPar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kumimoji="0" lang="pl-PL" sz="9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xx</a:t>
                      </a:r>
                      <a:endParaRPr lang="pl-PL" sz="9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9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xx</a:t>
                      </a:r>
                      <a:endParaRPr kumimoji="0" lang="pl-PL"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algn="ctr">
                        <a:spcBef>
                          <a:spcPts val="0"/>
                        </a:spcBef>
                        <a:spcAft>
                          <a:spcPts val="0"/>
                        </a:spcAft>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algn="ctr">
                        <a:spcBef>
                          <a:spcPts val="0"/>
                        </a:spcBef>
                        <a:spcAft>
                          <a:spcPts val="0"/>
                        </a:spcAft>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algn="ctr">
                        <a:spcBef>
                          <a:spcPts val="0"/>
                        </a:spcBef>
                        <a:spcAft>
                          <a:spcPts val="0"/>
                        </a:spcAft>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algn="ctr">
                        <a:spcBef>
                          <a:spcPts val="0"/>
                        </a:spcBef>
                        <a:spcAft>
                          <a:spcPts val="0"/>
                        </a:spcAft>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9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PLN xxM</a:t>
                      </a:r>
                      <a:endParaRPr kumimoji="0" lang="pl-PL"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9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PLN xxM</a:t>
                      </a:r>
                      <a:endParaRPr kumimoji="0" lang="pl-PL"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algn="ctr">
                        <a:spcBef>
                          <a:spcPts val="0"/>
                        </a:spcBef>
                        <a:spcAft>
                          <a:spcPts val="0"/>
                        </a:spcAft>
                      </a:pPr>
                      <a:r>
                        <a:rPr kumimoji="0" lang="pl-PL" sz="9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xx</a:t>
                      </a:r>
                      <a:endParaRPr lang="pl-PL" sz="9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algn="ctr" fontAlgn="b"/>
                      <a:r>
                        <a:rPr kumimoji="0" lang="pl-PL" sz="9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Flag/country</a:t>
                      </a:r>
                      <a:endParaRPr lang="pl-PL" sz="900" b="0" i="0" u="none" strike="noStrike" dirty="0">
                        <a:solidFill>
                          <a:srgbClr val="000000"/>
                        </a:solidFill>
                        <a:effectLst/>
                        <a:latin typeface="Calibri" panose="020F050202020403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algn="ctr" fontAlgn="b"/>
                      <a:r>
                        <a:rPr kumimoji="0" lang="pl-PL" sz="900" b="0" i="0" u="none" strike="noStrike" kern="1200" cap="none" spc="0" normalizeH="0" baseline="0" noProof="0">
                          <a:ln>
                            <a:noFill/>
                          </a:ln>
                          <a:solidFill>
                            <a:prstClr val="black"/>
                          </a:solidFill>
                          <a:effectLst/>
                          <a:uLnTx/>
                          <a:uFillTx/>
                          <a:latin typeface="Calibri" panose="020F0502020204030204"/>
                          <a:ea typeface="+mn-ea"/>
                          <a:cs typeface="+mn-cs"/>
                        </a:rPr>
                        <a:t>[Description]</a:t>
                      </a:r>
                      <a:endParaRPr lang="pl-PL" sz="900" b="0" i="0" u="none" strike="noStrike" dirty="0">
                        <a:solidFill>
                          <a:srgbClr val="000000"/>
                        </a:solidFill>
                        <a:effectLst/>
                        <a:latin typeface="Calibri" panose="020F050202020403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BF7F9"/>
                    </a:solidFill>
                  </a:tcPr>
                </a:tc>
                <a:extLst>
                  <a:ext uri="{0D108BD9-81ED-4DB2-BD59-A6C34878D82A}">
                    <a16:rowId xmlns:a16="http://schemas.microsoft.com/office/drawing/2014/main" val="10004"/>
                  </a:ext>
                </a:extLst>
              </a:tr>
              <a:tr h="606416">
                <a:tc>
                  <a:txBody>
                    <a:bodyPr/>
                    <a:lstStyle/>
                    <a:p>
                      <a:pPr marL="0" marR="0" algn="ctr">
                        <a:spcBef>
                          <a:spcPts val="0"/>
                        </a:spcBef>
                        <a:spcAft>
                          <a:spcPts val="0"/>
                        </a:spcAft>
                      </a:pPr>
                      <a:endPar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kumimoji="0" lang="pl-PL" sz="9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xx</a:t>
                      </a:r>
                      <a:endParaRPr lang="pl-PL" sz="9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xx</a:t>
                      </a:r>
                    </a:p>
                  </a:txBody>
                  <a:tcPr marL="68580" marR="68580" marT="0" marB="0" anchor="ctr">
                    <a:lnL>
                      <a:noFill/>
                    </a:lnL>
                    <a:lnR>
                      <a:noFill/>
                    </a:lnR>
                    <a:lnT>
                      <a:noFill/>
                    </a:lnT>
                    <a:lnB>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9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PLN xxM</a:t>
                      </a:r>
                      <a:endParaRPr kumimoji="0" lang="pl-PL"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9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PLN xxM</a:t>
                      </a:r>
                      <a:endParaRPr kumimoji="0" lang="pl-PL"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noFill/>
                  </a:tcPr>
                </a:tc>
                <a:tc>
                  <a:txBody>
                    <a:bodyPr/>
                    <a:lstStyle/>
                    <a:p>
                      <a:pPr marL="0" marR="0" algn="ctr">
                        <a:spcBef>
                          <a:spcPts val="0"/>
                        </a:spcBef>
                        <a:spcAft>
                          <a:spcPts val="0"/>
                        </a:spcAft>
                      </a:pPr>
                      <a:r>
                        <a:rPr kumimoji="0" lang="pl-PL" sz="9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xx</a:t>
                      </a:r>
                      <a:endParaRPr lang="pl-PL" sz="9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kumimoji="0" lang="pl-PL" sz="9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Flag/country</a:t>
                      </a:r>
                      <a:endParaRPr lang="pl-PL" sz="900" b="0" i="0" u="none" strike="noStrike" dirty="0">
                        <a:solidFill>
                          <a:srgbClr val="000000"/>
                        </a:solidFill>
                        <a:effectLst/>
                        <a:latin typeface="Calibri" panose="020F050202020403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kumimoji="0" lang="pl-PL" sz="900" b="0" i="0" u="none" strike="noStrike" kern="1200" cap="none" spc="0" normalizeH="0" baseline="0" noProof="0">
                          <a:ln>
                            <a:noFill/>
                          </a:ln>
                          <a:solidFill>
                            <a:prstClr val="black"/>
                          </a:solidFill>
                          <a:effectLst/>
                          <a:uLnTx/>
                          <a:uFillTx/>
                          <a:latin typeface="Calibri" panose="020F0502020204030204"/>
                          <a:ea typeface="+mn-ea"/>
                          <a:cs typeface="+mn-cs"/>
                        </a:rPr>
                        <a:t>[Description]</a:t>
                      </a:r>
                      <a:endParaRPr lang="pl-PL" sz="900" b="0" i="0" u="none" strike="noStrike" dirty="0">
                        <a:solidFill>
                          <a:srgbClr val="000000"/>
                        </a:solidFill>
                        <a:effectLst/>
                        <a:latin typeface="Calibri" panose="020F050202020403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753173">
                <a:tc>
                  <a:txBody>
                    <a:bodyPr/>
                    <a:lstStyle/>
                    <a:p>
                      <a:pPr marL="0" marR="0" algn="ctr">
                        <a:spcBef>
                          <a:spcPts val="0"/>
                        </a:spcBef>
                        <a:spcAft>
                          <a:spcPts val="0"/>
                        </a:spcAft>
                      </a:pPr>
                      <a:endPar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kumimoji="0" lang="pl-PL"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xx</a:t>
                      </a:r>
                      <a:endParaRPr lang="pl-PL" sz="9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algn="ctr">
                        <a:spcBef>
                          <a:spcPts val="0"/>
                        </a:spcBef>
                        <a:spcAft>
                          <a:spcPts val="0"/>
                        </a:spcAft>
                      </a:pPr>
                      <a:r>
                        <a:rPr lang="pl-PL" sz="900" noProof="0" dirty="0">
                          <a:effectLst/>
                          <a:latin typeface="Calibri" panose="020F0502020204030204" pitchFamily="34" charset="0"/>
                          <a:ea typeface="Calibri" panose="020F0502020204030204" pitchFamily="34" charset="0"/>
                          <a:cs typeface="Times New Roman" panose="02020603050405020304" pitchFamily="18" charset="0"/>
                        </a:rPr>
                        <a:t>xx</a:t>
                      </a: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algn="ctr">
                        <a:spcBef>
                          <a:spcPts val="0"/>
                        </a:spcBef>
                        <a:spcAft>
                          <a:spcPts val="0"/>
                        </a:spcAft>
                      </a:pPr>
                      <a:endParaRPr lang="pl-PL" sz="900" noProof="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PLN </a:t>
                      </a:r>
                      <a:r>
                        <a:rPr kumimoji="0" lang="pl-PL" sz="900" b="0" i="0" u="none" strike="noStrike" kern="12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xxM</a:t>
                      </a:r>
                      <a:endParaRPr kumimoji="0" lang="pl-PL"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PLN </a:t>
                      </a:r>
                      <a:r>
                        <a:rPr kumimoji="0" lang="pl-PL" sz="900" b="0" i="0" u="none" strike="noStrike" kern="12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xxM</a:t>
                      </a:r>
                      <a:endParaRPr kumimoji="0" lang="pl-PL"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marL="0" marR="0" algn="ctr">
                        <a:spcBef>
                          <a:spcPts val="0"/>
                        </a:spcBef>
                        <a:spcAft>
                          <a:spcPts val="0"/>
                        </a:spcAft>
                      </a:pPr>
                      <a:r>
                        <a:rPr kumimoji="0" lang="pl-PL"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xx</a:t>
                      </a:r>
                      <a:endParaRPr lang="pl-PL" sz="9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algn="ctr" fontAlgn="b"/>
                      <a:r>
                        <a:rPr kumimoji="0" lang="pl-PL" sz="9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Flag/country</a:t>
                      </a:r>
                      <a:endParaRPr lang="pl-PL" sz="900" b="0" i="0" u="none" strike="noStrike" dirty="0">
                        <a:solidFill>
                          <a:srgbClr val="000000"/>
                        </a:solidFill>
                        <a:effectLst/>
                        <a:latin typeface="Calibri" panose="020F050202020403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BF7F9"/>
                    </a:solidFill>
                  </a:tcPr>
                </a:tc>
                <a:tc>
                  <a:txBody>
                    <a:bodyPr/>
                    <a:lstStyle/>
                    <a:p>
                      <a:pPr algn="ctr" fontAlgn="b"/>
                      <a:r>
                        <a:rPr kumimoji="0" lang="pl-PL" sz="9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pl-PL" sz="900" b="0" i="0" u="none" strike="noStrike" kern="1200" cap="none" spc="0" normalizeH="0" baseline="0" noProof="0" dirty="0" err="1">
                          <a:ln>
                            <a:noFill/>
                          </a:ln>
                          <a:solidFill>
                            <a:prstClr val="black"/>
                          </a:solidFill>
                          <a:effectLst/>
                          <a:uLnTx/>
                          <a:uFillTx/>
                          <a:latin typeface="Calibri" panose="020F0502020204030204"/>
                          <a:ea typeface="+mn-ea"/>
                          <a:cs typeface="+mn-cs"/>
                        </a:rPr>
                        <a:t>Description</a:t>
                      </a:r>
                      <a:r>
                        <a:rPr kumimoji="0" lang="pl-PL" sz="9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lang="pl-PL" sz="900" b="0" i="0" u="none" strike="noStrike" dirty="0">
                        <a:solidFill>
                          <a:srgbClr val="000000"/>
                        </a:solidFill>
                        <a:effectLst/>
                        <a:latin typeface="Calibri" panose="020F050202020403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BF7F9"/>
                    </a:solidFill>
                  </a:tcPr>
                </a:tc>
                <a:extLst>
                  <a:ext uri="{0D108BD9-81ED-4DB2-BD59-A6C34878D82A}">
                    <a16:rowId xmlns:a16="http://schemas.microsoft.com/office/drawing/2014/main" val="10006"/>
                  </a:ext>
                </a:extLst>
              </a:tr>
            </a:tbl>
          </a:graphicData>
        </a:graphic>
      </p:graphicFrame>
      <p:sp>
        <p:nvSpPr>
          <p:cNvPr id="15" name="TextBox 14">
            <a:extLst>
              <a:ext uri="{FF2B5EF4-FFF2-40B4-BE49-F238E27FC236}">
                <a16:creationId xmlns:a16="http://schemas.microsoft.com/office/drawing/2014/main" id="{FB2FFDEB-4907-4B60-A6CA-3F7200D95AA8}"/>
              </a:ext>
            </a:extLst>
          </p:cNvPr>
          <p:cNvSpPr txBox="1"/>
          <p:nvPr/>
        </p:nvSpPr>
        <p:spPr>
          <a:xfrm>
            <a:off x="534760" y="618865"/>
            <a:ext cx="1128669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The Group is characterized by a strong position in comparison with its market competitors...</a:t>
            </a:r>
          </a:p>
        </p:txBody>
      </p:sp>
      <p:cxnSp>
        <p:nvCxnSpPr>
          <p:cNvPr id="22" name="Straight Connector 21">
            <a:extLst>
              <a:ext uri="{FF2B5EF4-FFF2-40B4-BE49-F238E27FC236}">
                <a16:creationId xmlns:a16="http://schemas.microsoft.com/office/drawing/2014/main" id="{840C632B-04AD-486B-AC0B-97DD0E115DA6}"/>
              </a:ext>
            </a:extLst>
          </p:cNvPr>
          <p:cNvCxnSpPr>
            <a:cxnSpLocks/>
          </p:cNvCxnSpPr>
          <p:nvPr/>
        </p:nvCxnSpPr>
        <p:spPr>
          <a:xfrm>
            <a:off x="512064" y="1481205"/>
            <a:ext cx="11164824" cy="0"/>
          </a:xfrm>
          <a:prstGeom prst="line">
            <a:avLst/>
          </a:prstGeom>
          <a:ln w="9525">
            <a:solidFill>
              <a:srgbClr val="00B0AD"/>
            </a:solidFill>
          </a:ln>
        </p:spPr>
        <p:style>
          <a:lnRef idx="1">
            <a:schemeClr val="accent3"/>
          </a:lnRef>
          <a:fillRef idx="0">
            <a:schemeClr val="accent3"/>
          </a:fillRef>
          <a:effectRef idx="0">
            <a:schemeClr val="accent3"/>
          </a:effectRef>
          <a:fontRef idx="minor">
            <a:schemeClr val="tx1"/>
          </a:fontRef>
        </p:style>
      </p:cxnSp>
      <p:sp>
        <p:nvSpPr>
          <p:cNvPr id="23" name="TextBox 78">
            <a:extLst>
              <a:ext uri="{FF2B5EF4-FFF2-40B4-BE49-F238E27FC236}">
                <a16:creationId xmlns:a16="http://schemas.microsoft.com/office/drawing/2014/main" id="{DB514410-AF1A-4C93-A3B7-A56D13711A1C}"/>
              </a:ext>
            </a:extLst>
          </p:cNvPr>
          <p:cNvSpPr txBox="1"/>
          <p:nvPr/>
        </p:nvSpPr>
        <p:spPr>
          <a:xfrm>
            <a:off x="528815" y="1248767"/>
            <a:ext cx="5833885" cy="232438"/>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Comparison of the Group's activities with the profiles of its main competitors</a:t>
            </a:r>
          </a:p>
        </p:txBody>
      </p:sp>
      <p:sp>
        <p:nvSpPr>
          <p:cNvPr id="26" name="TextBox 25">
            <a:extLst>
              <a:ext uri="{FF2B5EF4-FFF2-40B4-BE49-F238E27FC236}">
                <a16:creationId xmlns:a16="http://schemas.microsoft.com/office/drawing/2014/main" id="{9BE81D35-3C4A-481C-B62C-9DC014FAF703}"/>
              </a:ext>
            </a:extLst>
          </p:cNvPr>
          <p:cNvSpPr txBox="1"/>
          <p:nvPr/>
        </p:nvSpPr>
        <p:spPr>
          <a:xfrm rot="16200000">
            <a:off x="-2940076" y="2596449"/>
            <a:ext cx="4226615" cy="307777"/>
          </a:xfrm>
          <a:prstGeom prst="rect">
            <a:avLst/>
          </a:prstGeom>
          <a:noFill/>
        </p:spPr>
        <p:txBody>
          <a:bodyPr wrap="square" rtlCol="0">
            <a:spAutoFit/>
          </a:bodyPr>
          <a:lstStyle/>
          <a:p>
            <a:pPr algn="ctr"/>
            <a:r>
              <a:rPr lang="pl-PL" sz="1400" dirty="0">
                <a:solidFill>
                  <a:srgbClr val="00B0AD"/>
                </a:solidFill>
              </a:rPr>
              <a:t>Kolory przewodnie Prezentacji</a:t>
            </a:r>
          </a:p>
        </p:txBody>
      </p:sp>
      <p:sp>
        <p:nvSpPr>
          <p:cNvPr id="27" name="Rectangle 26">
            <a:extLst>
              <a:ext uri="{FF2B5EF4-FFF2-40B4-BE49-F238E27FC236}">
                <a16:creationId xmlns:a16="http://schemas.microsoft.com/office/drawing/2014/main" id="{099A2C07-4B09-45EF-A410-6887822041AD}"/>
              </a:ext>
            </a:extLst>
          </p:cNvPr>
          <p:cNvSpPr/>
          <p:nvPr/>
        </p:nvSpPr>
        <p:spPr>
          <a:xfrm>
            <a:off x="-429768" y="640080"/>
            <a:ext cx="265176" cy="246888"/>
          </a:xfrm>
          <a:prstGeom prst="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8" name="Rectangle 27">
            <a:extLst>
              <a:ext uri="{FF2B5EF4-FFF2-40B4-BE49-F238E27FC236}">
                <a16:creationId xmlns:a16="http://schemas.microsoft.com/office/drawing/2014/main" id="{29F11FDE-762F-4DCE-8E18-64F690136584}"/>
              </a:ext>
            </a:extLst>
          </p:cNvPr>
          <p:cNvSpPr/>
          <p:nvPr/>
        </p:nvSpPr>
        <p:spPr>
          <a:xfrm>
            <a:off x="-431673" y="1331024"/>
            <a:ext cx="265176" cy="246888"/>
          </a:xfrm>
          <a:prstGeom prst="rect">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9" name="Rectangle 28">
            <a:extLst>
              <a:ext uri="{FF2B5EF4-FFF2-40B4-BE49-F238E27FC236}">
                <a16:creationId xmlns:a16="http://schemas.microsoft.com/office/drawing/2014/main" id="{64979FD7-DB74-4FC3-9297-FFF40FCC034F}"/>
              </a:ext>
            </a:extLst>
          </p:cNvPr>
          <p:cNvSpPr/>
          <p:nvPr/>
        </p:nvSpPr>
        <p:spPr>
          <a:xfrm>
            <a:off x="-431673" y="1693736"/>
            <a:ext cx="265176" cy="246888"/>
          </a:xfrm>
          <a:prstGeom prst="rect">
            <a:avLst/>
          </a:prstGeom>
          <a:solidFill>
            <a:srgbClr val="47B9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0" name="Rectangle 29">
            <a:extLst>
              <a:ext uri="{FF2B5EF4-FFF2-40B4-BE49-F238E27FC236}">
                <a16:creationId xmlns:a16="http://schemas.microsoft.com/office/drawing/2014/main" id="{FE6DC995-06C8-412B-8840-9EFBBA8980E0}"/>
              </a:ext>
            </a:extLst>
          </p:cNvPr>
          <p:cNvSpPr/>
          <p:nvPr/>
        </p:nvSpPr>
        <p:spPr>
          <a:xfrm>
            <a:off x="-431673" y="2056448"/>
            <a:ext cx="265176" cy="246888"/>
          </a:xfrm>
          <a:prstGeom prst="rect">
            <a:avLst/>
          </a:prstGeom>
          <a:solidFill>
            <a:srgbClr val="7CC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1" name="Rectangle 30">
            <a:extLst>
              <a:ext uri="{FF2B5EF4-FFF2-40B4-BE49-F238E27FC236}">
                <a16:creationId xmlns:a16="http://schemas.microsoft.com/office/drawing/2014/main" id="{14F2AC0D-55F4-4ECA-ACBC-CED16178DD54}"/>
              </a:ext>
            </a:extLst>
          </p:cNvPr>
          <p:cNvSpPr/>
          <p:nvPr/>
        </p:nvSpPr>
        <p:spPr>
          <a:xfrm>
            <a:off x="-431673" y="2419160"/>
            <a:ext cx="265176" cy="246888"/>
          </a:xfrm>
          <a:prstGeom prst="rect">
            <a:avLst/>
          </a:prstGeom>
          <a:solidFill>
            <a:srgbClr val="A3DC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32" name="Rectangle 31">
            <a:extLst>
              <a:ext uri="{FF2B5EF4-FFF2-40B4-BE49-F238E27FC236}">
                <a16:creationId xmlns:a16="http://schemas.microsoft.com/office/drawing/2014/main" id="{E3D6ABE9-C9F3-4A7A-8A54-58A6EEB4E378}"/>
              </a:ext>
            </a:extLst>
          </p:cNvPr>
          <p:cNvSpPr/>
          <p:nvPr/>
        </p:nvSpPr>
        <p:spPr>
          <a:xfrm>
            <a:off x="-431673" y="2781872"/>
            <a:ext cx="265176" cy="246888"/>
          </a:xfrm>
          <a:prstGeom prst="rect">
            <a:avLst/>
          </a:prstGeom>
          <a:solidFill>
            <a:srgbClr val="E0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3" name="Rectangle 32">
            <a:extLst>
              <a:ext uri="{FF2B5EF4-FFF2-40B4-BE49-F238E27FC236}">
                <a16:creationId xmlns:a16="http://schemas.microsoft.com/office/drawing/2014/main" id="{8CC7BA1D-B2DB-424B-9D84-C44383AE7E3D}"/>
              </a:ext>
            </a:extLst>
          </p:cNvPr>
          <p:cNvSpPr/>
          <p:nvPr/>
        </p:nvSpPr>
        <p:spPr>
          <a:xfrm>
            <a:off x="-431673" y="3144584"/>
            <a:ext cx="265176" cy="246888"/>
          </a:xfrm>
          <a:prstGeom prst="rect">
            <a:avLst/>
          </a:prstGeom>
          <a:solidFill>
            <a:srgbClr val="EBF7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4" name="Rectangle 33">
            <a:extLst>
              <a:ext uri="{FF2B5EF4-FFF2-40B4-BE49-F238E27FC236}">
                <a16:creationId xmlns:a16="http://schemas.microsoft.com/office/drawing/2014/main" id="{49A6317C-1A5A-4744-A31B-832472F0EC3D}"/>
              </a:ext>
            </a:extLst>
          </p:cNvPr>
          <p:cNvSpPr/>
          <p:nvPr/>
        </p:nvSpPr>
        <p:spPr>
          <a:xfrm>
            <a:off x="-434732" y="3885249"/>
            <a:ext cx="265176" cy="24688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5" name="Rectangle 34">
            <a:extLst>
              <a:ext uri="{FF2B5EF4-FFF2-40B4-BE49-F238E27FC236}">
                <a16:creationId xmlns:a16="http://schemas.microsoft.com/office/drawing/2014/main" id="{6FC29646-DC38-4C94-95C0-9AED835622B7}"/>
              </a:ext>
            </a:extLst>
          </p:cNvPr>
          <p:cNvSpPr/>
          <p:nvPr/>
        </p:nvSpPr>
        <p:spPr>
          <a:xfrm>
            <a:off x="-434732" y="4251010"/>
            <a:ext cx="265176" cy="246888"/>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6" name="Rectangle 35">
            <a:extLst>
              <a:ext uri="{FF2B5EF4-FFF2-40B4-BE49-F238E27FC236}">
                <a16:creationId xmlns:a16="http://schemas.microsoft.com/office/drawing/2014/main" id="{4EE2149F-0DD8-4CD3-B8E0-9E19C999FEEC}"/>
              </a:ext>
            </a:extLst>
          </p:cNvPr>
          <p:cNvSpPr/>
          <p:nvPr/>
        </p:nvSpPr>
        <p:spPr>
          <a:xfrm>
            <a:off x="-434732" y="4616771"/>
            <a:ext cx="265176" cy="246888"/>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37" name="Straight Connector 36">
            <a:extLst>
              <a:ext uri="{FF2B5EF4-FFF2-40B4-BE49-F238E27FC236}">
                <a16:creationId xmlns:a16="http://schemas.microsoft.com/office/drawing/2014/main" id="{640B21C8-4EA5-4DEB-84BE-20976730C818}"/>
              </a:ext>
            </a:extLst>
          </p:cNvPr>
          <p:cNvCxnSpPr/>
          <p:nvPr/>
        </p:nvCxnSpPr>
        <p:spPr>
          <a:xfrm flipH="1">
            <a:off x="-669192" y="637031"/>
            <a:ext cx="133081" cy="0"/>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9F19463-1629-4828-864E-1A499136AE6E}"/>
              </a:ext>
            </a:extLst>
          </p:cNvPr>
          <p:cNvCxnSpPr/>
          <p:nvPr/>
        </p:nvCxnSpPr>
        <p:spPr>
          <a:xfrm flipH="1">
            <a:off x="-669192" y="4863659"/>
            <a:ext cx="133081" cy="0"/>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41F57926-20A2-4770-8466-F89873DF7443}"/>
              </a:ext>
            </a:extLst>
          </p:cNvPr>
          <p:cNvCxnSpPr>
            <a:cxnSpLocks/>
          </p:cNvCxnSpPr>
          <p:nvPr/>
        </p:nvCxnSpPr>
        <p:spPr>
          <a:xfrm flipV="1">
            <a:off x="-672879" y="637032"/>
            <a:ext cx="3688" cy="4226627"/>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sp>
        <p:nvSpPr>
          <p:cNvPr id="40" name="Rectangle 39">
            <a:extLst>
              <a:ext uri="{FF2B5EF4-FFF2-40B4-BE49-F238E27FC236}">
                <a16:creationId xmlns:a16="http://schemas.microsoft.com/office/drawing/2014/main" id="{FFF2E435-6465-460E-BE39-64C8F0925CF2}"/>
              </a:ext>
            </a:extLst>
          </p:cNvPr>
          <p:cNvSpPr/>
          <p:nvPr/>
        </p:nvSpPr>
        <p:spPr>
          <a:xfrm>
            <a:off x="-429768" y="985552"/>
            <a:ext cx="265176" cy="246888"/>
          </a:xfrm>
          <a:prstGeom prst="rect">
            <a:avLst/>
          </a:pr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1" name="Rectangle 40">
            <a:extLst>
              <a:ext uri="{FF2B5EF4-FFF2-40B4-BE49-F238E27FC236}">
                <a16:creationId xmlns:a16="http://schemas.microsoft.com/office/drawing/2014/main" id="{1018343F-6442-4ACE-A992-EEF884B9AEB8}"/>
              </a:ext>
            </a:extLst>
          </p:cNvPr>
          <p:cNvSpPr/>
          <p:nvPr/>
        </p:nvSpPr>
        <p:spPr>
          <a:xfrm>
            <a:off x="-434732" y="3516441"/>
            <a:ext cx="265176" cy="246888"/>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solidFill>
                <a:schemeClr val="bg1">
                  <a:lumMod val="65000"/>
                </a:schemeClr>
              </a:solidFill>
            </a:endParaRPr>
          </a:p>
        </p:txBody>
      </p:sp>
      <p:pic>
        <p:nvPicPr>
          <p:cNvPr id="45" name="Graphic 44">
            <a:extLst>
              <a:ext uri="{FF2B5EF4-FFF2-40B4-BE49-F238E27FC236}">
                <a16:creationId xmlns:a16="http://schemas.microsoft.com/office/drawing/2014/main" id="{C1E4DEA4-01DA-4012-913A-A5EAB61C3E02}"/>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729278" y="2317529"/>
            <a:ext cx="290990" cy="290990"/>
          </a:xfrm>
          <a:prstGeom prst="rect">
            <a:avLst/>
          </a:prstGeom>
        </p:spPr>
      </p:pic>
      <p:pic>
        <p:nvPicPr>
          <p:cNvPr id="46" name="Graphic 45">
            <a:extLst>
              <a:ext uri="{FF2B5EF4-FFF2-40B4-BE49-F238E27FC236}">
                <a16:creationId xmlns:a16="http://schemas.microsoft.com/office/drawing/2014/main" id="{E6DDDFD0-D542-4971-8ADE-4126F22F8022}"/>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458727" y="2326738"/>
            <a:ext cx="290990" cy="290990"/>
          </a:xfrm>
          <a:prstGeom prst="rect">
            <a:avLst/>
          </a:prstGeom>
        </p:spPr>
      </p:pic>
      <p:pic>
        <p:nvPicPr>
          <p:cNvPr id="47" name="Graphic 46">
            <a:extLst>
              <a:ext uri="{FF2B5EF4-FFF2-40B4-BE49-F238E27FC236}">
                <a16:creationId xmlns:a16="http://schemas.microsoft.com/office/drawing/2014/main" id="{0CAFE93E-2E40-4CEC-BF58-6CC89CF0ADB6}"/>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738323" y="3028760"/>
            <a:ext cx="290990" cy="290990"/>
          </a:xfrm>
          <a:prstGeom prst="rect">
            <a:avLst/>
          </a:prstGeom>
        </p:spPr>
      </p:pic>
      <p:pic>
        <p:nvPicPr>
          <p:cNvPr id="48" name="Graphic 47">
            <a:extLst>
              <a:ext uri="{FF2B5EF4-FFF2-40B4-BE49-F238E27FC236}">
                <a16:creationId xmlns:a16="http://schemas.microsoft.com/office/drawing/2014/main" id="{61B32613-B65E-466F-8788-CD401823AACC}"/>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454892" y="3028760"/>
            <a:ext cx="290990" cy="290990"/>
          </a:xfrm>
          <a:prstGeom prst="rect">
            <a:avLst/>
          </a:prstGeom>
        </p:spPr>
      </p:pic>
      <p:pic>
        <p:nvPicPr>
          <p:cNvPr id="49" name="Graphic 48">
            <a:extLst>
              <a:ext uri="{FF2B5EF4-FFF2-40B4-BE49-F238E27FC236}">
                <a16:creationId xmlns:a16="http://schemas.microsoft.com/office/drawing/2014/main" id="{2B20B91E-3A7F-492F-98C5-44073353845B}"/>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736472" y="3705546"/>
            <a:ext cx="290990" cy="290990"/>
          </a:xfrm>
          <a:prstGeom prst="rect">
            <a:avLst/>
          </a:prstGeom>
        </p:spPr>
      </p:pic>
      <p:pic>
        <p:nvPicPr>
          <p:cNvPr id="50" name="Graphic 49">
            <a:extLst>
              <a:ext uri="{FF2B5EF4-FFF2-40B4-BE49-F238E27FC236}">
                <a16:creationId xmlns:a16="http://schemas.microsoft.com/office/drawing/2014/main" id="{E6036D78-B990-4A9D-BA4B-987343C0B43F}"/>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454892" y="3705546"/>
            <a:ext cx="290990" cy="290990"/>
          </a:xfrm>
          <a:prstGeom prst="rect">
            <a:avLst/>
          </a:prstGeom>
        </p:spPr>
      </p:pic>
      <p:pic>
        <p:nvPicPr>
          <p:cNvPr id="51" name="Graphic 50">
            <a:extLst>
              <a:ext uri="{FF2B5EF4-FFF2-40B4-BE49-F238E27FC236}">
                <a16:creationId xmlns:a16="http://schemas.microsoft.com/office/drawing/2014/main" id="{DB74C622-C9CA-4ABC-88AA-4F8788D7EB13}"/>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989689" y="3024319"/>
            <a:ext cx="290990" cy="290990"/>
          </a:xfrm>
          <a:prstGeom prst="rect">
            <a:avLst/>
          </a:prstGeom>
        </p:spPr>
      </p:pic>
      <p:pic>
        <p:nvPicPr>
          <p:cNvPr id="53" name="Graphic 52">
            <a:extLst>
              <a:ext uri="{FF2B5EF4-FFF2-40B4-BE49-F238E27FC236}">
                <a16:creationId xmlns:a16="http://schemas.microsoft.com/office/drawing/2014/main" id="{8069C426-CF6C-44C2-9654-D4ECBC1AD243}"/>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989689" y="4356357"/>
            <a:ext cx="290990" cy="290990"/>
          </a:xfrm>
          <a:prstGeom prst="rect">
            <a:avLst/>
          </a:prstGeom>
        </p:spPr>
      </p:pic>
      <p:pic>
        <p:nvPicPr>
          <p:cNvPr id="54" name="Graphic 53">
            <a:extLst>
              <a:ext uri="{FF2B5EF4-FFF2-40B4-BE49-F238E27FC236}">
                <a16:creationId xmlns:a16="http://schemas.microsoft.com/office/drawing/2014/main" id="{6A26438A-26CB-48BC-8703-827FB23A3695}"/>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729278" y="4363095"/>
            <a:ext cx="290990" cy="290990"/>
          </a:xfrm>
          <a:prstGeom prst="rect">
            <a:avLst/>
          </a:prstGeom>
        </p:spPr>
      </p:pic>
      <p:pic>
        <p:nvPicPr>
          <p:cNvPr id="55" name="Graphic 54">
            <a:extLst>
              <a:ext uri="{FF2B5EF4-FFF2-40B4-BE49-F238E27FC236}">
                <a16:creationId xmlns:a16="http://schemas.microsoft.com/office/drawing/2014/main" id="{F9B3E08B-BF92-4A49-92E1-F8811338CB39}"/>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454892" y="4350226"/>
            <a:ext cx="290990" cy="290990"/>
          </a:xfrm>
          <a:prstGeom prst="rect">
            <a:avLst/>
          </a:prstGeom>
        </p:spPr>
      </p:pic>
      <p:pic>
        <p:nvPicPr>
          <p:cNvPr id="56" name="Graphic 55">
            <a:extLst>
              <a:ext uri="{FF2B5EF4-FFF2-40B4-BE49-F238E27FC236}">
                <a16:creationId xmlns:a16="http://schemas.microsoft.com/office/drawing/2014/main" id="{7C58F3BE-123F-4D8C-B9F7-B93277F706DA}"/>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179603" y="4363095"/>
            <a:ext cx="290990" cy="290990"/>
          </a:xfrm>
          <a:prstGeom prst="rect">
            <a:avLst/>
          </a:prstGeom>
        </p:spPr>
      </p:pic>
      <p:pic>
        <p:nvPicPr>
          <p:cNvPr id="57" name="Graphic 56">
            <a:extLst>
              <a:ext uri="{FF2B5EF4-FFF2-40B4-BE49-F238E27FC236}">
                <a16:creationId xmlns:a16="http://schemas.microsoft.com/office/drawing/2014/main" id="{4ADCC8FB-2F52-423D-A5BC-88ECA15BED38}"/>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173312" y="3710597"/>
            <a:ext cx="290990" cy="290990"/>
          </a:xfrm>
          <a:prstGeom prst="rect">
            <a:avLst/>
          </a:prstGeom>
        </p:spPr>
      </p:pic>
      <p:pic>
        <p:nvPicPr>
          <p:cNvPr id="58" name="Graphic 57">
            <a:extLst>
              <a:ext uri="{FF2B5EF4-FFF2-40B4-BE49-F238E27FC236}">
                <a16:creationId xmlns:a16="http://schemas.microsoft.com/office/drawing/2014/main" id="{F3D4FAA6-FD66-4D3C-A281-B5A0DE0CB56B}"/>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173312" y="5688740"/>
            <a:ext cx="290990" cy="290990"/>
          </a:xfrm>
          <a:prstGeom prst="rect">
            <a:avLst/>
          </a:prstGeom>
        </p:spPr>
      </p:pic>
      <p:pic>
        <p:nvPicPr>
          <p:cNvPr id="61" name="Picture 60">
            <a:extLst>
              <a:ext uri="{FF2B5EF4-FFF2-40B4-BE49-F238E27FC236}">
                <a16:creationId xmlns:a16="http://schemas.microsoft.com/office/drawing/2014/main" id="{25D11013-C6AC-4B45-B2C3-5C5DF7DF0A47}"/>
              </a:ext>
            </a:extLst>
          </p:cNvPr>
          <p:cNvPicPr>
            <a:picLocks noChangeAspect="1"/>
          </p:cNvPicPr>
          <p:nvPr/>
        </p:nvPicPr>
        <p:blipFill>
          <a:blip r:embed="rId4" cstate="print">
            <a:extLst>
              <a:ext uri="{BEBA8EAE-BF5A-486C-A8C5-ECC9F3942E4B}">
                <a14:imgProps xmlns:a14="http://schemas.microsoft.com/office/drawing/2010/main">
                  <a14:imgLayer r:embed="rId5">
                    <a14:imgEffect>
                      <a14:saturation sat="66000"/>
                    </a14:imgEffect>
                  </a14:imgLayer>
                </a14:imgProps>
              </a:ext>
              <a:ext uri="{28A0092B-C50C-407E-A947-70E740481C1C}">
                <a14:useLocalDpi xmlns:a14="http://schemas.microsoft.com/office/drawing/2010/main" val="0"/>
              </a:ext>
            </a:extLst>
          </a:blip>
          <a:stretch>
            <a:fillRect/>
          </a:stretch>
        </p:blipFill>
        <p:spPr>
          <a:xfrm>
            <a:off x="5222859" y="2378595"/>
            <a:ext cx="195303" cy="189122"/>
          </a:xfrm>
          <a:prstGeom prst="rect">
            <a:avLst/>
          </a:prstGeom>
        </p:spPr>
      </p:pic>
      <p:pic>
        <p:nvPicPr>
          <p:cNvPr id="83" name="Picture 82">
            <a:extLst>
              <a:ext uri="{FF2B5EF4-FFF2-40B4-BE49-F238E27FC236}">
                <a16:creationId xmlns:a16="http://schemas.microsoft.com/office/drawing/2014/main" id="{89B5A10C-7ADE-444F-BF9E-DB40313DEE39}"/>
              </a:ext>
            </a:extLst>
          </p:cNvPr>
          <p:cNvPicPr>
            <a:picLocks noChangeAspect="1"/>
          </p:cNvPicPr>
          <p:nvPr/>
        </p:nvPicPr>
        <p:blipFill>
          <a:blip r:embed="rId4" cstate="print">
            <a:extLst>
              <a:ext uri="{BEBA8EAE-BF5A-486C-A8C5-ECC9F3942E4B}">
                <a14:imgProps xmlns:a14="http://schemas.microsoft.com/office/drawing/2010/main">
                  <a14:imgLayer r:embed="rId5">
                    <a14:imgEffect>
                      <a14:saturation sat="66000"/>
                    </a14:imgEffect>
                  </a14:imgLayer>
                </a14:imgProps>
              </a:ext>
              <a:ext uri="{28A0092B-C50C-407E-A947-70E740481C1C}">
                <a14:useLocalDpi xmlns:a14="http://schemas.microsoft.com/office/drawing/2010/main" val="0"/>
              </a:ext>
            </a:extLst>
          </a:blip>
          <a:stretch>
            <a:fillRect/>
          </a:stretch>
        </p:blipFill>
        <p:spPr>
          <a:xfrm>
            <a:off x="5171461" y="3078906"/>
            <a:ext cx="195303" cy="189122"/>
          </a:xfrm>
          <a:prstGeom prst="rect">
            <a:avLst/>
          </a:prstGeom>
        </p:spPr>
      </p:pic>
      <p:pic>
        <p:nvPicPr>
          <p:cNvPr id="84" name="Picture 83">
            <a:extLst>
              <a:ext uri="{FF2B5EF4-FFF2-40B4-BE49-F238E27FC236}">
                <a16:creationId xmlns:a16="http://schemas.microsoft.com/office/drawing/2014/main" id="{76A3183B-2DAF-4429-A923-579413582702}"/>
              </a:ext>
            </a:extLst>
          </p:cNvPr>
          <p:cNvPicPr>
            <a:picLocks noChangeAspect="1"/>
          </p:cNvPicPr>
          <p:nvPr/>
        </p:nvPicPr>
        <p:blipFill>
          <a:blip r:embed="rId4" cstate="print">
            <a:extLst>
              <a:ext uri="{BEBA8EAE-BF5A-486C-A8C5-ECC9F3942E4B}">
                <a14:imgProps xmlns:a14="http://schemas.microsoft.com/office/drawing/2010/main">
                  <a14:imgLayer r:embed="rId5">
                    <a14:imgEffect>
                      <a14:saturation sat="66000"/>
                    </a14:imgEffect>
                  </a14:imgLayer>
                </a14:imgProps>
              </a:ext>
              <a:ext uri="{28A0092B-C50C-407E-A947-70E740481C1C}">
                <a14:useLocalDpi xmlns:a14="http://schemas.microsoft.com/office/drawing/2010/main" val="0"/>
              </a:ext>
            </a:extLst>
          </a:blip>
          <a:stretch>
            <a:fillRect/>
          </a:stretch>
        </p:blipFill>
        <p:spPr>
          <a:xfrm>
            <a:off x="3006413" y="3732110"/>
            <a:ext cx="195303" cy="189122"/>
          </a:xfrm>
          <a:prstGeom prst="rect">
            <a:avLst/>
          </a:prstGeom>
        </p:spPr>
      </p:pic>
      <p:pic>
        <p:nvPicPr>
          <p:cNvPr id="85" name="Picture 84">
            <a:extLst>
              <a:ext uri="{FF2B5EF4-FFF2-40B4-BE49-F238E27FC236}">
                <a16:creationId xmlns:a16="http://schemas.microsoft.com/office/drawing/2014/main" id="{7627EFA7-B803-4DBE-BEDD-6B5E1B1BEBBC}"/>
              </a:ext>
            </a:extLst>
          </p:cNvPr>
          <p:cNvPicPr>
            <a:picLocks noChangeAspect="1"/>
          </p:cNvPicPr>
          <p:nvPr/>
        </p:nvPicPr>
        <p:blipFill>
          <a:blip r:embed="rId4" cstate="print">
            <a:extLst>
              <a:ext uri="{BEBA8EAE-BF5A-486C-A8C5-ECC9F3942E4B}">
                <a14:imgProps xmlns:a14="http://schemas.microsoft.com/office/drawing/2010/main">
                  <a14:imgLayer r:embed="rId5">
                    <a14:imgEffect>
                      <a14:saturation sat="66000"/>
                    </a14:imgEffect>
                  </a14:imgLayer>
                </a14:imgProps>
              </a:ext>
              <a:ext uri="{28A0092B-C50C-407E-A947-70E740481C1C}">
                <a14:useLocalDpi xmlns:a14="http://schemas.microsoft.com/office/drawing/2010/main" val="0"/>
              </a:ext>
            </a:extLst>
          </a:blip>
          <a:stretch>
            <a:fillRect/>
          </a:stretch>
        </p:blipFill>
        <p:spPr>
          <a:xfrm>
            <a:off x="3006413" y="5057248"/>
            <a:ext cx="195303" cy="189122"/>
          </a:xfrm>
          <a:prstGeom prst="rect">
            <a:avLst/>
          </a:prstGeom>
        </p:spPr>
      </p:pic>
      <p:pic>
        <p:nvPicPr>
          <p:cNvPr id="86" name="Picture 85">
            <a:extLst>
              <a:ext uri="{FF2B5EF4-FFF2-40B4-BE49-F238E27FC236}">
                <a16:creationId xmlns:a16="http://schemas.microsoft.com/office/drawing/2014/main" id="{BE7A5EB9-CFD8-4CCA-B8A0-59C1B6B244F7}"/>
              </a:ext>
            </a:extLst>
          </p:cNvPr>
          <p:cNvPicPr>
            <a:picLocks noChangeAspect="1"/>
          </p:cNvPicPr>
          <p:nvPr/>
        </p:nvPicPr>
        <p:blipFill>
          <a:blip r:embed="rId4" cstate="print">
            <a:extLst>
              <a:ext uri="{BEBA8EAE-BF5A-486C-A8C5-ECC9F3942E4B}">
                <a14:imgProps xmlns:a14="http://schemas.microsoft.com/office/drawing/2010/main">
                  <a14:imgLayer r:embed="rId5">
                    <a14:imgEffect>
                      <a14:saturation sat="66000"/>
                    </a14:imgEffect>
                  </a14:imgLayer>
                </a14:imgProps>
              </a:ext>
              <a:ext uri="{28A0092B-C50C-407E-A947-70E740481C1C}">
                <a14:useLocalDpi xmlns:a14="http://schemas.microsoft.com/office/drawing/2010/main" val="0"/>
              </a:ext>
            </a:extLst>
          </a:blip>
          <a:stretch>
            <a:fillRect/>
          </a:stretch>
        </p:blipFill>
        <p:spPr>
          <a:xfrm>
            <a:off x="3006413" y="5732652"/>
            <a:ext cx="195303" cy="189122"/>
          </a:xfrm>
          <a:prstGeom prst="rect">
            <a:avLst/>
          </a:prstGeom>
        </p:spPr>
      </p:pic>
      <p:pic>
        <p:nvPicPr>
          <p:cNvPr id="87" name="Picture 86">
            <a:extLst>
              <a:ext uri="{FF2B5EF4-FFF2-40B4-BE49-F238E27FC236}">
                <a16:creationId xmlns:a16="http://schemas.microsoft.com/office/drawing/2014/main" id="{9303980B-5061-4824-A228-6C916A7DEFE2}"/>
              </a:ext>
            </a:extLst>
          </p:cNvPr>
          <p:cNvPicPr>
            <a:picLocks noChangeAspect="1"/>
          </p:cNvPicPr>
          <p:nvPr/>
        </p:nvPicPr>
        <p:blipFill>
          <a:blip r:embed="rId4" cstate="print">
            <a:extLst>
              <a:ext uri="{BEBA8EAE-BF5A-486C-A8C5-ECC9F3942E4B}">
                <a14:imgProps xmlns:a14="http://schemas.microsoft.com/office/drawing/2010/main">
                  <a14:imgLayer r:embed="rId5">
                    <a14:imgEffect>
                      <a14:saturation sat="66000"/>
                    </a14:imgEffect>
                  </a14:imgLayer>
                </a14:imgProps>
              </a:ext>
              <a:ext uri="{28A0092B-C50C-407E-A947-70E740481C1C}">
                <a14:useLocalDpi xmlns:a14="http://schemas.microsoft.com/office/drawing/2010/main" val="0"/>
              </a:ext>
            </a:extLst>
          </a:blip>
          <a:stretch>
            <a:fillRect/>
          </a:stretch>
        </p:blipFill>
        <p:spPr>
          <a:xfrm>
            <a:off x="3758757" y="5057248"/>
            <a:ext cx="195303" cy="189122"/>
          </a:xfrm>
          <a:prstGeom prst="rect">
            <a:avLst/>
          </a:prstGeom>
        </p:spPr>
      </p:pic>
      <p:pic>
        <p:nvPicPr>
          <p:cNvPr id="88" name="Picture 87">
            <a:extLst>
              <a:ext uri="{FF2B5EF4-FFF2-40B4-BE49-F238E27FC236}">
                <a16:creationId xmlns:a16="http://schemas.microsoft.com/office/drawing/2014/main" id="{11A31C90-CBA5-457E-A2E3-FE04F6D5F8AF}"/>
              </a:ext>
            </a:extLst>
          </p:cNvPr>
          <p:cNvPicPr>
            <a:picLocks noChangeAspect="1"/>
          </p:cNvPicPr>
          <p:nvPr/>
        </p:nvPicPr>
        <p:blipFill>
          <a:blip r:embed="rId4" cstate="print">
            <a:extLst>
              <a:ext uri="{BEBA8EAE-BF5A-486C-A8C5-ECC9F3942E4B}">
                <a14:imgProps xmlns:a14="http://schemas.microsoft.com/office/drawing/2010/main">
                  <a14:imgLayer r:embed="rId5">
                    <a14:imgEffect>
                      <a14:saturation sat="66000"/>
                    </a14:imgEffect>
                  </a14:imgLayer>
                </a14:imgProps>
              </a:ext>
              <a:ext uri="{28A0092B-C50C-407E-A947-70E740481C1C}">
                <a14:useLocalDpi xmlns:a14="http://schemas.microsoft.com/office/drawing/2010/main" val="0"/>
              </a:ext>
            </a:extLst>
          </a:blip>
          <a:stretch>
            <a:fillRect/>
          </a:stretch>
        </p:blipFill>
        <p:spPr>
          <a:xfrm>
            <a:off x="4470082" y="5057248"/>
            <a:ext cx="195303" cy="189122"/>
          </a:xfrm>
          <a:prstGeom prst="rect">
            <a:avLst/>
          </a:prstGeom>
        </p:spPr>
      </p:pic>
      <p:pic>
        <p:nvPicPr>
          <p:cNvPr id="89" name="Picture 88">
            <a:extLst>
              <a:ext uri="{FF2B5EF4-FFF2-40B4-BE49-F238E27FC236}">
                <a16:creationId xmlns:a16="http://schemas.microsoft.com/office/drawing/2014/main" id="{4BE5EA90-48E3-41B8-B554-3E75071186F7}"/>
              </a:ext>
            </a:extLst>
          </p:cNvPr>
          <p:cNvPicPr>
            <a:picLocks noChangeAspect="1"/>
          </p:cNvPicPr>
          <p:nvPr/>
        </p:nvPicPr>
        <p:blipFill>
          <a:blip r:embed="rId4" cstate="print">
            <a:extLst>
              <a:ext uri="{BEBA8EAE-BF5A-486C-A8C5-ECC9F3942E4B}">
                <a14:imgProps xmlns:a14="http://schemas.microsoft.com/office/drawing/2010/main">
                  <a14:imgLayer r:embed="rId5">
                    <a14:imgEffect>
                      <a14:saturation sat="66000"/>
                    </a14:imgEffect>
                  </a14:imgLayer>
                </a14:imgProps>
              </a:ext>
              <a:ext uri="{28A0092B-C50C-407E-A947-70E740481C1C}">
                <a14:useLocalDpi xmlns:a14="http://schemas.microsoft.com/office/drawing/2010/main" val="0"/>
              </a:ext>
            </a:extLst>
          </a:blip>
          <a:stretch>
            <a:fillRect/>
          </a:stretch>
        </p:blipFill>
        <p:spPr>
          <a:xfrm>
            <a:off x="5221155" y="5076851"/>
            <a:ext cx="195303" cy="189122"/>
          </a:xfrm>
          <a:prstGeom prst="rect">
            <a:avLst/>
          </a:prstGeom>
        </p:spPr>
      </p:pic>
      <p:pic>
        <p:nvPicPr>
          <p:cNvPr id="91" name="Picture 90">
            <a:extLst>
              <a:ext uri="{FF2B5EF4-FFF2-40B4-BE49-F238E27FC236}">
                <a16:creationId xmlns:a16="http://schemas.microsoft.com/office/drawing/2014/main" id="{54E77EDB-E4D0-4F7A-860E-3074BEACE886}"/>
              </a:ext>
            </a:extLst>
          </p:cNvPr>
          <p:cNvPicPr>
            <a:picLocks noChangeAspect="1"/>
          </p:cNvPicPr>
          <p:nvPr/>
        </p:nvPicPr>
        <p:blipFill>
          <a:blip r:embed="rId4" cstate="print">
            <a:extLst>
              <a:ext uri="{BEBA8EAE-BF5A-486C-A8C5-ECC9F3942E4B}">
                <a14:imgProps xmlns:a14="http://schemas.microsoft.com/office/drawing/2010/main">
                  <a14:imgLayer r:embed="rId5">
                    <a14:imgEffect>
                      <a14:saturation sat="66000"/>
                    </a14:imgEffect>
                  </a14:imgLayer>
                </a14:imgProps>
              </a:ext>
              <a:ext uri="{28A0092B-C50C-407E-A947-70E740481C1C}">
                <a14:useLocalDpi xmlns:a14="http://schemas.microsoft.com/office/drawing/2010/main" val="0"/>
              </a:ext>
            </a:extLst>
          </a:blip>
          <a:stretch>
            <a:fillRect/>
          </a:stretch>
        </p:blipFill>
        <p:spPr>
          <a:xfrm>
            <a:off x="3751680" y="5732652"/>
            <a:ext cx="195303" cy="189122"/>
          </a:xfrm>
          <a:prstGeom prst="rect">
            <a:avLst/>
          </a:prstGeom>
        </p:spPr>
      </p:pic>
      <p:pic>
        <p:nvPicPr>
          <p:cNvPr id="92" name="Picture 91">
            <a:extLst>
              <a:ext uri="{FF2B5EF4-FFF2-40B4-BE49-F238E27FC236}">
                <a16:creationId xmlns:a16="http://schemas.microsoft.com/office/drawing/2014/main" id="{8A1CB016-E501-4E18-9252-60D397AF0367}"/>
              </a:ext>
            </a:extLst>
          </p:cNvPr>
          <p:cNvPicPr>
            <a:picLocks noChangeAspect="1"/>
          </p:cNvPicPr>
          <p:nvPr/>
        </p:nvPicPr>
        <p:blipFill>
          <a:blip r:embed="rId4" cstate="print">
            <a:extLst>
              <a:ext uri="{BEBA8EAE-BF5A-486C-A8C5-ECC9F3942E4B}">
                <a14:imgProps xmlns:a14="http://schemas.microsoft.com/office/drawing/2010/main">
                  <a14:imgLayer r:embed="rId5">
                    <a14:imgEffect>
                      <a14:saturation sat="66000"/>
                    </a14:imgEffect>
                  </a14:imgLayer>
                </a14:imgProps>
              </a:ext>
              <a:ext uri="{28A0092B-C50C-407E-A947-70E740481C1C}">
                <a14:useLocalDpi xmlns:a14="http://schemas.microsoft.com/office/drawing/2010/main" val="0"/>
              </a:ext>
            </a:extLst>
          </a:blip>
          <a:stretch>
            <a:fillRect/>
          </a:stretch>
        </p:blipFill>
        <p:spPr>
          <a:xfrm>
            <a:off x="4457580" y="5732652"/>
            <a:ext cx="195303" cy="189122"/>
          </a:xfrm>
          <a:prstGeom prst="rect">
            <a:avLst/>
          </a:prstGeom>
        </p:spPr>
      </p:pic>
      <p:sp>
        <p:nvSpPr>
          <p:cNvPr id="93" name="Rectangle 92">
            <a:extLst>
              <a:ext uri="{FF2B5EF4-FFF2-40B4-BE49-F238E27FC236}">
                <a16:creationId xmlns:a16="http://schemas.microsoft.com/office/drawing/2014/main" id="{6D1ECF44-2577-47E4-9866-9B3E3A874828}"/>
              </a:ext>
            </a:extLst>
          </p:cNvPr>
          <p:cNvSpPr/>
          <p:nvPr/>
        </p:nvSpPr>
        <p:spPr>
          <a:xfrm>
            <a:off x="2244758" y="2116770"/>
            <a:ext cx="3524115" cy="4030733"/>
          </a:xfrm>
          <a:prstGeom prst="rect">
            <a:avLst/>
          </a:prstGeom>
          <a:solidFill>
            <a:srgbClr val="7CCCCE">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3" name="Text Placeholder 4">
            <a:extLst>
              <a:ext uri="{FF2B5EF4-FFF2-40B4-BE49-F238E27FC236}">
                <a16:creationId xmlns:a16="http://schemas.microsoft.com/office/drawing/2014/main" id="{2D3EE878-FD0F-448D-88C1-FC1CF79A65EF}"/>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4" name="Rectangle 5">
            <a:extLst>
              <a:ext uri="{FF2B5EF4-FFF2-40B4-BE49-F238E27FC236}">
                <a16:creationId xmlns:a16="http://schemas.microsoft.com/office/drawing/2014/main" id="{D6475364-60CB-42BB-98FD-64AE1F1FAE88}"/>
              </a:ext>
            </a:extLst>
          </p:cNvPr>
          <p:cNvSpPr>
            <a:spLocks noChangeArrowheads="1"/>
          </p:cNvSpPr>
          <p:nvPr/>
        </p:nvSpPr>
        <p:spPr bwMode="auto">
          <a:xfrm>
            <a:off x="265410" y="2164054"/>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5" name="Rectangle 5">
            <a:extLst>
              <a:ext uri="{FF2B5EF4-FFF2-40B4-BE49-F238E27FC236}">
                <a16:creationId xmlns:a16="http://schemas.microsoft.com/office/drawing/2014/main" id="{F625D274-A160-4399-BF7B-B741E393D3B6}"/>
              </a:ext>
            </a:extLst>
          </p:cNvPr>
          <p:cNvSpPr>
            <a:spLocks noChangeArrowheads="1"/>
          </p:cNvSpPr>
          <p:nvPr/>
        </p:nvSpPr>
        <p:spPr bwMode="auto">
          <a:xfrm>
            <a:off x="265410" y="2834946"/>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6" name="Rectangle 5">
            <a:extLst>
              <a:ext uri="{FF2B5EF4-FFF2-40B4-BE49-F238E27FC236}">
                <a16:creationId xmlns:a16="http://schemas.microsoft.com/office/drawing/2014/main" id="{B60C573E-2C36-42E6-8D18-C783762300EE}"/>
              </a:ext>
            </a:extLst>
          </p:cNvPr>
          <p:cNvSpPr>
            <a:spLocks noChangeArrowheads="1"/>
          </p:cNvSpPr>
          <p:nvPr/>
        </p:nvSpPr>
        <p:spPr bwMode="auto">
          <a:xfrm>
            <a:off x="265410" y="3505838"/>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7" name="Rectangle 5">
            <a:extLst>
              <a:ext uri="{FF2B5EF4-FFF2-40B4-BE49-F238E27FC236}">
                <a16:creationId xmlns:a16="http://schemas.microsoft.com/office/drawing/2014/main" id="{989BF08C-3FC2-4923-B3BA-C7EF7A76F2D7}"/>
              </a:ext>
            </a:extLst>
          </p:cNvPr>
          <p:cNvSpPr>
            <a:spLocks noChangeArrowheads="1"/>
          </p:cNvSpPr>
          <p:nvPr/>
        </p:nvSpPr>
        <p:spPr bwMode="auto">
          <a:xfrm>
            <a:off x="265410" y="4176730"/>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8" name="Rectangle 5">
            <a:extLst>
              <a:ext uri="{FF2B5EF4-FFF2-40B4-BE49-F238E27FC236}">
                <a16:creationId xmlns:a16="http://schemas.microsoft.com/office/drawing/2014/main" id="{1B3E9820-78FD-4B1B-A46D-429F98E1B84F}"/>
              </a:ext>
            </a:extLst>
          </p:cNvPr>
          <p:cNvSpPr>
            <a:spLocks noChangeArrowheads="1"/>
          </p:cNvSpPr>
          <p:nvPr/>
        </p:nvSpPr>
        <p:spPr bwMode="auto">
          <a:xfrm>
            <a:off x="265410" y="4847622"/>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sp>
        <p:nvSpPr>
          <p:cNvPr id="9" name="Rectangle 5">
            <a:extLst>
              <a:ext uri="{FF2B5EF4-FFF2-40B4-BE49-F238E27FC236}">
                <a16:creationId xmlns:a16="http://schemas.microsoft.com/office/drawing/2014/main" id="{B27AE5F6-83E9-49C6-8ACE-CE1411917692}"/>
              </a:ext>
            </a:extLst>
          </p:cNvPr>
          <p:cNvSpPr>
            <a:spLocks noChangeArrowheads="1"/>
          </p:cNvSpPr>
          <p:nvPr/>
        </p:nvSpPr>
        <p:spPr bwMode="auto">
          <a:xfrm>
            <a:off x="265410" y="5518515"/>
            <a:ext cx="1170137" cy="650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fontAlgn="base">
              <a:lnSpc>
                <a:spcPct val="95000"/>
              </a:lnSpc>
              <a:spcBef>
                <a:spcPct val="0"/>
              </a:spcBef>
              <a:spcAft>
                <a:spcPct val="0"/>
              </a:spcAft>
            </a:pPr>
            <a:r>
              <a:rPr lang="pl-PL" sz="1000" dirty="0">
                <a:solidFill>
                  <a:srgbClr val="00B0AD"/>
                </a:solidFill>
                <a:cs typeface="Arial"/>
              </a:rPr>
              <a:t>[</a:t>
            </a:r>
            <a:r>
              <a:rPr lang="pl-PL" sz="1000" dirty="0" err="1">
                <a:solidFill>
                  <a:srgbClr val="00B0AD"/>
                </a:solidFill>
                <a:cs typeface="Arial"/>
              </a:rPr>
              <a:t>competitor's</a:t>
            </a:r>
            <a:r>
              <a:rPr lang="pl-PL" sz="1000" dirty="0">
                <a:solidFill>
                  <a:srgbClr val="00B0AD"/>
                </a:solidFill>
                <a:cs typeface="Arial"/>
              </a:rPr>
              <a:t> logo]</a:t>
            </a:r>
            <a:endParaRPr lang="en-GB" sz="1000" dirty="0">
              <a:solidFill>
                <a:srgbClr val="00B0AD"/>
              </a:solidFill>
              <a:cs typeface="Arial"/>
            </a:endParaRPr>
          </a:p>
        </p:txBody>
      </p:sp>
      <p:pic>
        <p:nvPicPr>
          <p:cNvPr id="10" name="Graphic 9">
            <a:extLst>
              <a:ext uri="{FF2B5EF4-FFF2-40B4-BE49-F238E27FC236}">
                <a16:creationId xmlns:a16="http://schemas.microsoft.com/office/drawing/2014/main" id="{FA7B476D-121E-44B6-AF1B-8AAF8E1B6684}"/>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007650" y="2337991"/>
            <a:ext cx="290990" cy="290990"/>
          </a:xfrm>
          <a:prstGeom prst="rect">
            <a:avLst/>
          </a:prstGeom>
        </p:spPr>
      </p:pic>
      <p:sp>
        <p:nvSpPr>
          <p:cNvPr id="14" name="Text Placeholder 8">
            <a:extLst>
              <a:ext uri="{FF2B5EF4-FFF2-40B4-BE49-F238E27FC236}">
                <a16:creationId xmlns:a16="http://schemas.microsoft.com/office/drawing/2014/main" id="{A14B72CD-F691-4C99-940F-B22F1FBD18AD}"/>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MARKET COMPETITION</a:t>
            </a:r>
          </a:p>
        </p:txBody>
      </p:sp>
    </p:spTree>
    <p:extLst>
      <p:ext uri="{BB962C8B-B14F-4D97-AF65-F5344CB8AC3E}">
        <p14:creationId xmlns:p14="http://schemas.microsoft.com/office/powerpoint/2010/main" val="30774140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FB2FFDEB-4907-4B60-A6CA-3F7200D95AA8}"/>
              </a:ext>
            </a:extLst>
          </p:cNvPr>
          <p:cNvSpPr txBox="1"/>
          <p:nvPr/>
        </p:nvSpPr>
        <p:spPr>
          <a:xfrm>
            <a:off x="534760" y="618865"/>
            <a:ext cx="1128669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cs typeface="Calibri Light" panose="020F0302020204030204" pitchFamily="34" charset="0"/>
              </a:rPr>
              <a:t>[The Company] is characterized by a strong position among competitors in the industry [...]</a:t>
            </a:r>
          </a:p>
        </p:txBody>
      </p:sp>
      <p:sp>
        <p:nvSpPr>
          <p:cNvPr id="20" name="TextBox 78">
            <a:extLst>
              <a:ext uri="{FF2B5EF4-FFF2-40B4-BE49-F238E27FC236}">
                <a16:creationId xmlns:a16="http://schemas.microsoft.com/office/drawing/2014/main" id="{DB514410-AF1A-4C93-A3B7-A56D13711A1C}"/>
              </a:ext>
            </a:extLst>
          </p:cNvPr>
          <p:cNvSpPr txBox="1"/>
          <p:nvPr/>
        </p:nvSpPr>
        <p:spPr>
          <a:xfrm>
            <a:off x="-1185685" y="-574964"/>
            <a:ext cx="5700535" cy="236530"/>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bg1">
                  <a:lumMod val="65000"/>
                </a:schemeClr>
              </a:solidFill>
              <a:latin typeface="Arial" panose="020B0604020202020204" pitchFamily="34" charset="0"/>
              <a:cs typeface="Arial" panose="020B0604020202020204" pitchFamily="34" charset="0"/>
            </a:endParaRPr>
          </a:p>
        </p:txBody>
      </p:sp>
      <p:sp>
        <p:nvSpPr>
          <p:cNvPr id="10" name="Rounded Rectangle 15">
            <a:extLst>
              <a:ext uri="{FF2B5EF4-FFF2-40B4-BE49-F238E27FC236}">
                <a16:creationId xmlns:a16="http://schemas.microsoft.com/office/drawing/2014/main" id="{D20979B4-DAE5-4B5D-8660-1ABC13F0366F}"/>
              </a:ext>
            </a:extLst>
          </p:cNvPr>
          <p:cNvSpPr/>
          <p:nvPr/>
        </p:nvSpPr>
        <p:spPr>
          <a:xfrm>
            <a:off x="601930" y="1717071"/>
            <a:ext cx="1399709" cy="4366788"/>
          </a:xfrm>
          <a:prstGeom prst="roundRect">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1" name="Rounded Rectangle 16">
            <a:extLst>
              <a:ext uri="{FF2B5EF4-FFF2-40B4-BE49-F238E27FC236}">
                <a16:creationId xmlns:a16="http://schemas.microsoft.com/office/drawing/2014/main" id="{F9F06AB0-52CA-4F71-A594-E61327C7A97D}"/>
              </a:ext>
            </a:extLst>
          </p:cNvPr>
          <p:cNvSpPr/>
          <p:nvPr/>
        </p:nvSpPr>
        <p:spPr>
          <a:xfrm>
            <a:off x="601927" y="1659530"/>
            <a:ext cx="10976925" cy="397456"/>
          </a:xfrm>
          <a:prstGeom prst="roundRect">
            <a:avLst>
              <a:gd name="adj" fmla="val 44709"/>
            </a:avLst>
          </a:prstGeom>
          <a:solidFill>
            <a:srgbClr val="7CCEBC"/>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cxnSp>
        <p:nvCxnSpPr>
          <p:cNvPr id="22" name="Straight Connector 21">
            <a:extLst>
              <a:ext uri="{FF2B5EF4-FFF2-40B4-BE49-F238E27FC236}">
                <a16:creationId xmlns:a16="http://schemas.microsoft.com/office/drawing/2014/main" id="{840C632B-04AD-486B-AC0B-97DD0E115DA6}"/>
              </a:ext>
            </a:extLst>
          </p:cNvPr>
          <p:cNvCxnSpPr>
            <a:cxnSpLocks/>
          </p:cNvCxnSpPr>
          <p:nvPr/>
        </p:nvCxnSpPr>
        <p:spPr>
          <a:xfrm>
            <a:off x="512064" y="1481205"/>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23" name="TextBox 78">
            <a:extLst>
              <a:ext uri="{FF2B5EF4-FFF2-40B4-BE49-F238E27FC236}">
                <a16:creationId xmlns:a16="http://schemas.microsoft.com/office/drawing/2014/main" id="{DB514410-AF1A-4C93-A3B7-A56D13711A1C}"/>
              </a:ext>
            </a:extLst>
          </p:cNvPr>
          <p:cNvSpPr txBox="1"/>
          <p:nvPr/>
        </p:nvSpPr>
        <p:spPr>
          <a:xfrm>
            <a:off x="528815" y="1248767"/>
            <a:ext cx="5833885" cy="232438"/>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Comparison of the areas of activity of [the Company] with the profiles of the main competitors</a:t>
            </a:r>
          </a:p>
        </p:txBody>
      </p:sp>
      <p:graphicFrame>
        <p:nvGraphicFramePr>
          <p:cNvPr id="12" name="Table 11">
            <a:extLst>
              <a:ext uri="{FF2B5EF4-FFF2-40B4-BE49-F238E27FC236}">
                <a16:creationId xmlns:a16="http://schemas.microsoft.com/office/drawing/2014/main" id="{C7F104BC-11C9-4B68-9E95-DB6CE91728F2}"/>
              </a:ext>
            </a:extLst>
          </p:cNvPr>
          <p:cNvGraphicFramePr>
            <a:graphicFrameLocks noGrp="1"/>
          </p:cNvGraphicFramePr>
          <p:nvPr>
            <p:extLst>
              <p:ext uri="{D42A27DB-BD31-4B8C-83A1-F6EECF244321}">
                <p14:modId xmlns:p14="http://schemas.microsoft.com/office/powerpoint/2010/main" val="525045625"/>
              </p:ext>
            </p:extLst>
          </p:nvPr>
        </p:nvGraphicFramePr>
        <p:xfrm>
          <a:off x="601929" y="1601655"/>
          <a:ext cx="10977725" cy="4136145"/>
        </p:xfrm>
        <a:graphic>
          <a:graphicData uri="http://schemas.openxmlformats.org/drawingml/2006/table">
            <a:tbl>
              <a:tblPr firstRow="1" firstCol="1" bandRow="1">
                <a:tableStyleId>{2D5ABB26-0587-4C30-8999-92F81FD0307C}</a:tableStyleId>
              </a:tblPr>
              <a:tblGrid>
                <a:gridCol w="1407846">
                  <a:extLst>
                    <a:ext uri="{9D8B030D-6E8A-4147-A177-3AD203B41FA5}">
                      <a16:colId xmlns:a16="http://schemas.microsoft.com/office/drawing/2014/main" val="20000"/>
                    </a:ext>
                  </a:extLst>
                </a:gridCol>
                <a:gridCol w="739089">
                  <a:extLst>
                    <a:ext uri="{9D8B030D-6E8A-4147-A177-3AD203B41FA5}">
                      <a16:colId xmlns:a16="http://schemas.microsoft.com/office/drawing/2014/main" val="20001"/>
                    </a:ext>
                  </a:extLst>
                </a:gridCol>
                <a:gridCol w="419100">
                  <a:extLst>
                    <a:ext uri="{9D8B030D-6E8A-4147-A177-3AD203B41FA5}">
                      <a16:colId xmlns:a16="http://schemas.microsoft.com/office/drawing/2014/main" val="20002"/>
                    </a:ext>
                  </a:extLst>
                </a:gridCol>
                <a:gridCol w="904875">
                  <a:extLst>
                    <a:ext uri="{9D8B030D-6E8A-4147-A177-3AD203B41FA5}">
                      <a16:colId xmlns:a16="http://schemas.microsoft.com/office/drawing/2014/main" val="20003"/>
                    </a:ext>
                  </a:extLst>
                </a:gridCol>
                <a:gridCol w="1193167">
                  <a:extLst>
                    <a:ext uri="{9D8B030D-6E8A-4147-A177-3AD203B41FA5}">
                      <a16:colId xmlns:a16="http://schemas.microsoft.com/office/drawing/2014/main" val="20004"/>
                    </a:ext>
                  </a:extLst>
                </a:gridCol>
                <a:gridCol w="568360">
                  <a:extLst>
                    <a:ext uri="{9D8B030D-6E8A-4147-A177-3AD203B41FA5}">
                      <a16:colId xmlns:a16="http://schemas.microsoft.com/office/drawing/2014/main" val="20005"/>
                    </a:ext>
                  </a:extLst>
                </a:gridCol>
                <a:gridCol w="5745288">
                  <a:extLst>
                    <a:ext uri="{9D8B030D-6E8A-4147-A177-3AD203B41FA5}">
                      <a16:colId xmlns:a16="http://schemas.microsoft.com/office/drawing/2014/main" val="20006"/>
                    </a:ext>
                  </a:extLst>
                </a:gridCol>
              </a:tblGrid>
              <a:tr h="510998">
                <a:tc>
                  <a:txBody>
                    <a:bodyPr/>
                    <a:lstStyle/>
                    <a:p>
                      <a:pPr marL="0" marR="0" algn="ctr">
                        <a:spcBef>
                          <a:spcPts val="0"/>
                        </a:spcBef>
                        <a:spcAft>
                          <a:spcPts val="0"/>
                        </a:spcAft>
                      </a:pPr>
                      <a:r>
                        <a:rPr lang="pl-PL" sz="900" noProof="0" dirty="0" err="1">
                          <a:solidFill>
                            <a:schemeClr val="bg1"/>
                          </a:solidFill>
                          <a:effectLst/>
                        </a:rPr>
                        <a:t>Name</a:t>
                      </a:r>
                      <a:endPar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err="1">
                          <a:solidFill>
                            <a:schemeClr val="bg1"/>
                          </a:solidFill>
                          <a:effectLst/>
                        </a:rPr>
                        <a:t>Quality</a:t>
                      </a:r>
                      <a:endPar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err="1">
                          <a:solidFill>
                            <a:schemeClr val="bg1"/>
                          </a:solidFill>
                          <a:effectLst/>
                        </a:rPr>
                        <a:t>Price</a:t>
                      </a:r>
                      <a:endParaRPr lang="pl-PL" sz="9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900" noProof="0" dirty="0">
                          <a:solidFill>
                            <a:schemeClr val="bg1"/>
                          </a:solidFill>
                          <a:effectLst/>
                        </a:rPr>
                        <a:t>Advertisement/</a:t>
                      </a:r>
                    </a:p>
                    <a:p>
                      <a:pPr marL="0" marR="0" algn="ctr">
                        <a:spcBef>
                          <a:spcPts val="0"/>
                        </a:spcBef>
                        <a:spcAft>
                          <a:spcPts val="0"/>
                        </a:spcAft>
                      </a:pPr>
                      <a:r>
                        <a:rPr lang="en-US" sz="900" noProof="0" dirty="0">
                          <a:solidFill>
                            <a:schemeClr val="bg1"/>
                          </a:solidFill>
                          <a:effectLst/>
                        </a:rPr>
                        <a:t>participation in the fair</a:t>
                      </a: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900" noProof="0" dirty="0">
                          <a:solidFill>
                            <a:schemeClr val="bg1"/>
                          </a:solidFill>
                          <a:effectLst/>
                        </a:rPr>
                        <a:t>Flexibility and variety of offers</a:t>
                      </a: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err="1">
                          <a:solidFill>
                            <a:schemeClr val="bg1"/>
                          </a:solidFill>
                          <a:effectLst/>
                        </a:rPr>
                        <a:t>Average</a:t>
                      </a:r>
                      <a:r>
                        <a:rPr lang="pl-PL" sz="900" noProof="0" dirty="0">
                          <a:solidFill>
                            <a:schemeClr val="bg1"/>
                          </a:solidFill>
                          <a:effectLst/>
                        </a:rPr>
                        <a:t> </a:t>
                      </a:r>
                      <a:r>
                        <a:rPr lang="pl-PL" sz="900" noProof="0" dirty="0" err="1">
                          <a:solidFill>
                            <a:schemeClr val="bg1"/>
                          </a:solidFill>
                          <a:effectLst/>
                        </a:rPr>
                        <a:t>score</a:t>
                      </a:r>
                      <a:endParaRPr lang="pl-PL" sz="900" noProof="0" dirty="0">
                        <a:solidFill>
                          <a:schemeClr val="bg1"/>
                        </a:solidFill>
                        <a:effectLst/>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err="1">
                          <a:solidFill>
                            <a:schemeClr val="bg1"/>
                          </a:solidFill>
                          <a:effectLst/>
                        </a:rPr>
                        <a:t>Description</a:t>
                      </a:r>
                      <a:r>
                        <a:rPr lang="pl-PL" sz="900" noProof="0" dirty="0">
                          <a:solidFill>
                            <a:schemeClr val="bg1"/>
                          </a:solidFill>
                          <a:effectLst/>
                        </a:rPr>
                        <a:t> of </a:t>
                      </a:r>
                      <a:r>
                        <a:rPr lang="pl-PL" sz="900" noProof="0" dirty="0" err="1">
                          <a:solidFill>
                            <a:schemeClr val="bg1"/>
                          </a:solidFill>
                          <a:effectLst/>
                        </a:rPr>
                        <a:t>activities</a:t>
                      </a:r>
                      <a:endParaRPr lang="pl-PL" sz="900" noProof="0" dirty="0">
                        <a:solidFill>
                          <a:schemeClr val="bg1"/>
                        </a:solidFill>
                        <a:effectLst/>
                      </a:endParaRPr>
                    </a:p>
                  </a:txBody>
                  <a:tcPr marL="68580" marR="68580" marT="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204788">
                <a:tc>
                  <a:txBody>
                    <a:bodyPr/>
                    <a:lstStyle/>
                    <a:p>
                      <a:pPr marL="0" marR="0" algn="ctr">
                        <a:spcBef>
                          <a:spcPts val="0"/>
                        </a:spcBef>
                        <a:spcAft>
                          <a:spcPts val="0"/>
                        </a:spcAft>
                      </a:pPr>
                      <a:r>
                        <a:rPr lang="pl-PL" sz="1000" noProof="0" dirty="0">
                          <a:solidFill>
                            <a:schemeClr val="bg1"/>
                          </a:solidFill>
                          <a:effectLst/>
                        </a:rPr>
                        <a:t> [Company]</a:t>
                      </a: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dirty="0">
                          <a:effectLst/>
                        </a:rPr>
                        <a:t>8</a:t>
                      </a:r>
                      <a:endParaRPr lang="pl-PL" sz="10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8</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8</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9</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8,25</a:t>
                      </a:r>
                      <a:endParaRPr lang="pl-PL" sz="10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l">
                        <a:spcBef>
                          <a:spcPts val="200"/>
                        </a:spcBef>
                        <a:spcAft>
                          <a:spcPts val="0"/>
                        </a:spcAft>
                      </a:pPr>
                      <a:r>
                        <a:rPr lang="en-US" sz="900" noProof="0" dirty="0">
                          <a:effectLst/>
                        </a:rPr>
                        <a:t>Wide description of activities in section 2</a:t>
                      </a:r>
                    </a:p>
                  </a:txBody>
                  <a:tcPr marL="68580" marR="68580" marT="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380755">
                <a:tc>
                  <a:txBody>
                    <a:bodyPr/>
                    <a:lstStyle/>
                    <a:p>
                      <a:pPr marL="0" marR="0" algn="ctr">
                        <a:spcBef>
                          <a:spcPts val="0"/>
                        </a:spcBef>
                        <a:spcAft>
                          <a:spcPts val="0"/>
                        </a:spcAft>
                      </a:pPr>
                      <a:r>
                        <a:rPr lang="pl-PL" sz="10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t>
                      </a:r>
                      <a:r>
                        <a:rPr lang="pl-PL" sz="10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Competitor</a:t>
                      </a:r>
                      <a:r>
                        <a:rPr lang="pl-PL" sz="10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t>
                      </a: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dirty="0">
                          <a:effectLst/>
                        </a:rPr>
                        <a:t>8</a:t>
                      </a:r>
                      <a:endParaRPr lang="pl-PL" sz="10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6</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2</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3</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4,75</a:t>
                      </a:r>
                      <a:endParaRPr lang="pl-PL" sz="10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pl-PL" sz="900" noProof="0" dirty="0" err="1">
                          <a:effectLst/>
                        </a:rPr>
                        <a:t>Specialization</a:t>
                      </a:r>
                      <a:r>
                        <a:rPr lang="pl-PL" sz="900" noProof="0" dirty="0">
                          <a:effectLst/>
                        </a:rPr>
                        <a:t> in </a:t>
                      </a:r>
                      <a:r>
                        <a:rPr lang="pl-PL" sz="900" noProof="0" dirty="0" err="1">
                          <a:effectLst/>
                        </a:rPr>
                        <a:t>production</a:t>
                      </a:r>
                      <a:r>
                        <a:rPr lang="pl-PL" sz="900" noProof="0" dirty="0">
                          <a:effectLst/>
                        </a:rPr>
                        <a:t> </a:t>
                      </a:r>
                      <a:r>
                        <a:rPr lang="pl-PL" sz="900" noProof="0" dirty="0" err="1">
                          <a:effectLst/>
                        </a:rPr>
                        <a:t>only</a:t>
                      </a:r>
                      <a:r>
                        <a:rPr lang="pl-PL" sz="900" noProof="0" dirty="0">
                          <a:effectLst/>
                        </a:rPr>
                        <a:t> [...]</a:t>
                      </a:r>
                    </a:p>
                  </a:txBody>
                  <a:tcPr marL="68580" marR="68580" marT="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84396">
                <a:tc>
                  <a:txBody>
                    <a:bodyPr/>
                    <a:lstStyle/>
                    <a:p>
                      <a:pPr marL="0" marR="0" algn="ctr">
                        <a:spcBef>
                          <a:spcPts val="0"/>
                        </a:spcBef>
                        <a:spcAft>
                          <a:spcPts val="0"/>
                        </a:spcAft>
                      </a:pPr>
                      <a:r>
                        <a:rPr lang="pl-PL" sz="10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t>
                      </a:r>
                      <a:r>
                        <a:rPr lang="pl-PL" sz="10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Competitor</a:t>
                      </a:r>
                      <a:r>
                        <a:rPr lang="pl-PL" sz="10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t>
                      </a: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8</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dirty="0">
                          <a:effectLst/>
                        </a:rPr>
                        <a:t>3</a:t>
                      </a:r>
                      <a:endParaRPr lang="pl-PL" sz="10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4</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1</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4,00</a:t>
                      </a:r>
                      <a:endParaRPr lang="pl-PL" sz="10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l">
                        <a:spcBef>
                          <a:spcPts val="200"/>
                        </a:spcBef>
                        <a:spcAft>
                          <a:spcPts val="0"/>
                        </a:spcAft>
                      </a:pPr>
                      <a:r>
                        <a:rPr lang="pl-PL" sz="900" noProof="0" dirty="0" err="1">
                          <a:effectLst/>
                        </a:rPr>
                        <a:t>Specialization</a:t>
                      </a:r>
                      <a:r>
                        <a:rPr lang="pl-PL" sz="900" noProof="0" dirty="0">
                          <a:effectLst/>
                        </a:rPr>
                        <a:t> in </a:t>
                      </a:r>
                      <a:r>
                        <a:rPr lang="pl-PL" sz="900" noProof="0" dirty="0" err="1">
                          <a:effectLst/>
                        </a:rPr>
                        <a:t>production</a:t>
                      </a:r>
                      <a:r>
                        <a:rPr lang="pl-PL" sz="900" noProof="0" dirty="0">
                          <a:effectLst/>
                        </a:rPr>
                        <a:t> </a:t>
                      </a:r>
                      <a:r>
                        <a:rPr lang="pl-PL" sz="900" noProof="0" dirty="0" err="1">
                          <a:effectLst/>
                        </a:rPr>
                        <a:t>only</a:t>
                      </a:r>
                      <a:r>
                        <a:rPr lang="pl-PL" sz="900" noProof="0" dirty="0">
                          <a:effectLst/>
                        </a:rPr>
                        <a:t> [...]</a:t>
                      </a:r>
                    </a:p>
                  </a:txBody>
                  <a:tcPr marL="68580" marR="68580" marT="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284396">
                <a:tc>
                  <a:txBody>
                    <a:bodyPr/>
                    <a:lstStyle/>
                    <a:p>
                      <a:pPr marL="0" marR="0" algn="ctr">
                        <a:spcBef>
                          <a:spcPts val="0"/>
                        </a:spcBef>
                        <a:spcAft>
                          <a:spcPts val="0"/>
                        </a:spcAft>
                      </a:pPr>
                      <a:r>
                        <a:rPr lang="pl-PL" sz="10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t>
                      </a:r>
                      <a:r>
                        <a:rPr lang="pl-PL" sz="10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Competitor</a:t>
                      </a:r>
                      <a:r>
                        <a:rPr lang="pl-PL" sz="10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t>
                      </a: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dirty="0">
                          <a:effectLst/>
                        </a:rPr>
                        <a:t>8</a:t>
                      </a:r>
                      <a:endParaRPr lang="pl-PL" sz="10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7</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dirty="0">
                          <a:effectLst/>
                        </a:rPr>
                        <a:t>2</a:t>
                      </a:r>
                      <a:endParaRPr lang="pl-PL" sz="10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6</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5,75</a:t>
                      </a:r>
                      <a:endParaRPr lang="pl-PL" sz="10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l">
                        <a:spcBef>
                          <a:spcPts val="200"/>
                        </a:spcBef>
                        <a:spcAft>
                          <a:spcPts val="0"/>
                        </a:spcAft>
                      </a:pPr>
                      <a:r>
                        <a:rPr lang="en-US" sz="900" noProof="0" dirty="0">
                          <a:effectLst/>
                        </a:rPr>
                        <a:t>Company operating in [</a:t>
                      </a:r>
                      <a:r>
                        <a:rPr lang="en-US" sz="900" noProof="0" dirty="0" err="1">
                          <a:effectLst/>
                        </a:rPr>
                        <a:t>x,xx</a:t>
                      </a:r>
                      <a:r>
                        <a:rPr lang="en-US" sz="900" noProof="0" dirty="0">
                          <a:effectLst/>
                        </a:rPr>
                        <a:t>] % on the Polish market. Contract orders are an addition to the operating activity - the Company focuses on production [...]. It has a high quality production plant.</a:t>
                      </a:r>
                    </a:p>
                  </a:txBody>
                  <a:tcPr marL="68580" marR="68580" marT="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634593">
                <a:tc>
                  <a:txBody>
                    <a:bodyPr/>
                    <a:lstStyle/>
                    <a:p>
                      <a:pPr marL="0" marR="0" algn="ctr">
                        <a:spcBef>
                          <a:spcPts val="0"/>
                        </a:spcBef>
                        <a:spcAft>
                          <a:spcPts val="0"/>
                        </a:spcAft>
                      </a:pPr>
                      <a:r>
                        <a:rPr lang="pl-PL" sz="10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t>
                      </a:r>
                      <a:r>
                        <a:rPr lang="pl-PL" sz="10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Competitor</a:t>
                      </a:r>
                      <a:r>
                        <a:rPr lang="pl-PL" sz="10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t>
                      </a: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dirty="0">
                          <a:effectLst/>
                        </a:rPr>
                        <a:t>7</a:t>
                      </a:r>
                      <a:endParaRPr lang="pl-PL" sz="10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0F4F0"/>
                    </a:solidFill>
                  </a:tcPr>
                </a:tc>
                <a:tc>
                  <a:txBody>
                    <a:bodyPr/>
                    <a:lstStyle/>
                    <a:p>
                      <a:pPr marL="0" marR="0" algn="ctr">
                        <a:spcBef>
                          <a:spcPts val="0"/>
                        </a:spcBef>
                        <a:spcAft>
                          <a:spcPts val="0"/>
                        </a:spcAft>
                      </a:pPr>
                      <a:r>
                        <a:rPr lang="pl-PL" sz="1000" noProof="0">
                          <a:effectLst/>
                        </a:rPr>
                        <a:t>7</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0F4F0"/>
                    </a:solidFill>
                  </a:tcPr>
                </a:tc>
                <a:tc>
                  <a:txBody>
                    <a:bodyPr/>
                    <a:lstStyle/>
                    <a:p>
                      <a:pPr marL="0" marR="0" algn="ctr">
                        <a:spcBef>
                          <a:spcPts val="0"/>
                        </a:spcBef>
                        <a:spcAft>
                          <a:spcPts val="0"/>
                        </a:spcAft>
                      </a:pPr>
                      <a:r>
                        <a:rPr lang="pl-PL" sz="1000" noProof="0" dirty="0">
                          <a:effectLst/>
                        </a:rPr>
                        <a:t>2</a:t>
                      </a:r>
                      <a:endParaRPr lang="pl-PL" sz="10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0F4F0"/>
                    </a:solidFill>
                  </a:tcPr>
                </a:tc>
                <a:tc>
                  <a:txBody>
                    <a:bodyPr/>
                    <a:lstStyle/>
                    <a:p>
                      <a:pPr marL="0" marR="0" algn="ctr">
                        <a:spcBef>
                          <a:spcPts val="0"/>
                        </a:spcBef>
                        <a:spcAft>
                          <a:spcPts val="0"/>
                        </a:spcAft>
                      </a:pPr>
                      <a:r>
                        <a:rPr lang="pl-PL" sz="1000" noProof="0" dirty="0">
                          <a:effectLst/>
                        </a:rPr>
                        <a:t>8</a:t>
                      </a:r>
                      <a:endParaRPr lang="pl-PL" sz="10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0F4F0"/>
                    </a:solidFill>
                  </a:tcPr>
                </a:tc>
                <a:tc>
                  <a:txBody>
                    <a:bodyPr/>
                    <a:lstStyle/>
                    <a:p>
                      <a:pPr marL="0" marR="0" algn="ctr">
                        <a:spcBef>
                          <a:spcPts val="0"/>
                        </a:spcBef>
                        <a:spcAft>
                          <a:spcPts val="0"/>
                        </a:spcAft>
                      </a:pPr>
                      <a:r>
                        <a:rPr lang="pl-PL" sz="1000" noProof="0">
                          <a:effectLst/>
                        </a:rPr>
                        <a:t>6,00</a:t>
                      </a:r>
                      <a:endParaRPr lang="pl-PL" sz="10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0F4F0"/>
                    </a:solidFill>
                  </a:tcPr>
                </a:tc>
                <a:tc>
                  <a:txBody>
                    <a:bodyPr/>
                    <a:lstStyle/>
                    <a:p>
                      <a:pPr marL="0" marR="0" algn="ctr">
                        <a:spcBef>
                          <a:spcPts val="0"/>
                        </a:spcBef>
                        <a:spcAft>
                          <a:spcPts val="0"/>
                        </a:spcAft>
                      </a:pPr>
                      <a:r>
                        <a:rPr lang="pl-PL" sz="900" noProof="0" dirty="0">
                          <a:solidFill>
                            <a:schemeClr val="tx1"/>
                          </a:solidFill>
                          <a:effectLst/>
                        </a:rPr>
                        <a:t>[</a:t>
                      </a:r>
                      <a:r>
                        <a:rPr lang="pl-PL" sz="900" noProof="0" dirty="0" err="1">
                          <a:solidFill>
                            <a:schemeClr val="tx1"/>
                          </a:solidFill>
                          <a:effectLst/>
                        </a:rPr>
                        <a:t>Description</a:t>
                      </a:r>
                      <a:r>
                        <a:rPr lang="pl-PL" sz="900" noProof="0" dirty="0">
                          <a:solidFill>
                            <a:schemeClr val="tx1"/>
                          </a:solidFill>
                          <a:effectLst/>
                        </a:rPr>
                        <a:t> of </a:t>
                      </a:r>
                      <a:r>
                        <a:rPr lang="pl-PL" sz="900" noProof="0" dirty="0" err="1">
                          <a:solidFill>
                            <a:schemeClr val="tx1"/>
                          </a:solidFill>
                          <a:effectLst/>
                        </a:rPr>
                        <a:t>activities</a:t>
                      </a:r>
                      <a:r>
                        <a:rPr lang="pl-PL" sz="900" noProof="0" dirty="0">
                          <a:solidFill>
                            <a:schemeClr val="tx1"/>
                          </a:solidFill>
                          <a:effectLst/>
                        </a:rPr>
                        <a:t>]</a:t>
                      </a: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0F4F0"/>
                    </a:solidFill>
                  </a:tcPr>
                </a:tc>
                <a:extLst>
                  <a:ext uri="{0D108BD9-81ED-4DB2-BD59-A6C34878D82A}">
                    <a16:rowId xmlns:a16="http://schemas.microsoft.com/office/drawing/2014/main" val="10005"/>
                  </a:ext>
                </a:extLst>
              </a:tr>
              <a:tr h="380755">
                <a:tc>
                  <a:txBody>
                    <a:bodyPr/>
                    <a:lstStyle/>
                    <a:p>
                      <a:pPr marL="0" marR="0" algn="ctr">
                        <a:spcBef>
                          <a:spcPts val="0"/>
                        </a:spcBef>
                        <a:spcAft>
                          <a:spcPts val="0"/>
                        </a:spcAft>
                      </a:pPr>
                      <a:r>
                        <a:rPr lang="pl-PL" sz="10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t>
                      </a:r>
                      <a:r>
                        <a:rPr lang="pl-PL" sz="10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Competitor</a:t>
                      </a:r>
                      <a:r>
                        <a:rPr lang="pl-PL" sz="10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t>
                      </a: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8</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7</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1</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dirty="0">
                          <a:effectLst/>
                        </a:rPr>
                        <a:t>6</a:t>
                      </a:r>
                      <a:endParaRPr lang="pl-PL" sz="10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5,50</a:t>
                      </a:r>
                      <a:endParaRPr lang="pl-PL" sz="10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a:solidFill>
                            <a:schemeClr val="tx1"/>
                          </a:solidFill>
                          <a:effectLst/>
                        </a:rPr>
                        <a:t>[</a:t>
                      </a:r>
                      <a:r>
                        <a:rPr lang="pl-PL" sz="900" noProof="0" dirty="0" err="1">
                          <a:solidFill>
                            <a:schemeClr val="tx1"/>
                          </a:solidFill>
                          <a:effectLst/>
                        </a:rPr>
                        <a:t>Description</a:t>
                      </a:r>
                      <a:r>
                        <a:rPr lang="pl-PL" sz="900" noProof="0" dirty="0">
                          <a:solidFill>
                            <a:schemeClr val="tx1"/>
                          </a:solidFill>
                          <a:effectLst/>
                        </a:rPr>
                        <a:t> of </a:t>
                      </a:r>
                      <a:r>
                        <a:rPr lang="pl-PL" sz="900" noProof="0" dirty="0" err="1">
                          <a:solidFill>
                            <a:schemeClr val="tx1"/>
                          </a:solidFill>
                          <a:effectLst/>
                        </a:rPr>
                        <a:t>activities</a:t>
                      </a:r>
                      <a:r>
                        <a:rPr lang="pl-PL" sz="900" noProof="0" dirty="0">
                          <a:solidFill>
                            <a:schemeClr val="tx1"/>
                          </a:solidFill>
                          <a:effectLst/>
                        </a:rPr>
                        <a:t>]</a:t>
                      </a:r>
                    </a:p>
                  </a:txBody>
                  <a:tcPr marL="68580" marR="68580" marT="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26594">
                <a:tc>
                  <a:txBody>
                    <a:bodyPr/>
                    <a:lstStyle/>
                    <a:p>
                      <a:pPr marL="0" marR="0" algn="ctr">
                        <a:spcBef>
                          <a:spcPts val="0"/>
                        </a:spcBef>
                        <a:spcAft>
                          <a:spcPts val="0"/>
                        </a:spcAft>
                      </a:pPr>
                      <a:r>
                        <a:rPr lang="pl-PL" sz="10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t>
                      </a:r>
                      <a:r>
                        <a:rPr lang="pl-PL" sz="10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Competitor</a:t>
                      </a:r>
                      <a:r>
                        <a:rPr lang="pl-PL" sz="10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t>
                      </a: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7</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0F4F0"/>
                    </a:solidFill>
                  </a:tcPr>
                </a:tc>
                <a:tc>
                  <a:txBody>
                    <a:bodyPr/>
                    <a:lstStyle/>
                    <a:p>
                      <a:pPr marL="0" marR="0" algn="ctr">
                        <a:spcBef>
                          <a:spcPts val="0"/>
                        </a:spcBef>
                        <a:spcAft>
                          <a:spcPts val="0"/>
                        </a:spcAft>
                      </a:pPr>
                      <a:r>
                        <a:rPr lang="pl-PL" sz="1000" noProof="0">
                          <a:effectLst/>
                        </a:rPr>
                        <a:t>8</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0F4F0"/>
                    </a:solidFill>
                  </a:tcPr>
                </a:tc>
                <a:tc>
                  <a:txBody>
                    <a:bodyPr/>
                    <a:lstStyle/>
                    <a:p>
                      <a:pPr marL="0" marR="0" algn="ctr">
                        <a:spcBef>
                          <a:spcPts val="0"/>
                        </a:spcBef>
                        <a:spcAft>
                          <a:spcPts val="0"/>
                        </a:spcAft>
                      </a:pPr>
                      <a:r>
                        <a:rPr lang="pl-PL" sz="1000" noProof="0">
                          <a:effectLst/>
                        </a:rPr>
                        <a:t>8</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0F4F0"/>
                    </a:solidFill>
                  </a:tcPr>
                </a:tc>
                <a:tc>
                  <a:txBody>
                    <a:bodyPr/>
                    <a:lstStyle/>
                    <a:p>
                      <a:pPr marL="0" marR="0" algn="ctr">
                        <a:spcBef>
                          <a:spcPts val="0"/>
                        </a:spcBef>
                        <a:spcAft>
                          <a:spcPts val="0"/>
                        </a:spcAft>
                      </a:pPr>
                      <a:r>
                        <a:rPr lang="pl-PL" sz="1000" noProof="0" dirty="0">
                          <a:effectLst/>
                        </a:rPr>
                        <a:t>9</a:t>
                      </a:r>
                      <a:endParaRPr lang="pl-PL" sz="10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0F4F0"/>
                    </a:solidFill>
                  </a:tcPr>
                </a:tc>
                <a:tc>
                  <a:txBody>
                    <a:bodyPr/>
                    <a:lstStyle/>
                    <a:p>
                      <a:pPr marL="0" marR="0" algn="ctr">
                        <a:spcBef>
                          <a:spcPts val="0"/>
                        </a:spcBef>
                        <a:spcAft>
                          <a:spcPts val="0"/>
                        </a:spcAft>
                      </a:pPr>
                      <a:r>
                        <a:rPr lang="pl-PL" sz="1000" noProof="0" dirty="0">
                          <a:effectLst/>
                        </a:rPr>
                        <a:t>8,00</a:t>
                      </a:r>
                      <a:endParaRPr lang="pl-PL" sz="10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0F4F0"/>
                    </a:solidFill>
                  </a:tcPr>
                </a:tc>
                <a:tc>
                  <a:txBody>
                    <a:bodyPr/>
                    <a:lstStyle/>
                    <a:p>
                      <a:pPr marL="0" marR="0" algn="ctr">
                        <a:spcBef>
                          <a:spcPts val="0"/>
                        </a:spcBef>
                        <a:spcAft>
                          <a:spcPts val="0"/>
                        </a:spcAft>
                      </a:pPr>
                      <a:r>
                        <a:rPr lang="pl-PL" sz="900" noProof="0" dirty="0">
                          <a:solidFill>
                            <a:schemeClr val="tx1"/>
                          </a:solidFill>
                          <a:effectLst/>
                        </a:rPr>
                        <a:t>[</a:t>
                      </a:r>
                      <a:r>
                        <a:rPr lang="pl-PL" sz="900" noProof="0" dirty="0" err="1">
                          <a:solidFill>
                            <a:schemeClr val="tx1"/>
                          </a:solidFill>
                          <a:effectLst/>
                        </a:rPr>
                        <a:t>Description</a:t>
                      </a:r>
                      <a:r>
                        <a:rPr lang="pl-PL" sz="900" noProof="0" dirty="0">
                          <a:solidFill>
                            <a:schemeClr val="tx1"/>
                          </a:solidFill>
                          <a:effectLst/>
                        </a:rPr>
                        <a:t> of </a:t>
                      </a:r>
                      <a:r>
                        <a:rPr lang="pl-PL" sz="900" noProof="0" dirty="0" err="1">
                          <a:solidFill>
                            <a:schemeClr val="tx1"/>
                          </a:solidFill>
                          <a:effectLst/>
                        </a:rPr>
                        <a:t>activities</a:t>
                      </a:r>
                      <a:r>
                        <a:rPr lang="pl-PL" sz="900" noProof="0" dirty="0">
                          <a:solidFill>
                            <a:schemeClr val="tx1"/>
                          </a:solidFill>
                          <a:effectLst/>
                        </a:rPr>
                        <a:t>]</a:t>
                      </a:r>
                    </a:p>
                  </a:txBody>
                  <a:tcPr marL="68580" marR="68580" marT="0" marB="0" anchor="ctr">
                    <a:lnL>
                      <a:noFill/>
                    </a:lnL>
                    <a:lnR>
                      <a:noFill/>
                    </a:lnR>
                    <a:lnT>
                      <a:noFill/>
                    </a:lnT>
                    <a:lnB>
                      <a:noFill/>
                    </a:lnB>
                    <a:lnTlToBr w="12700" cmpd="sng">
                      <a:noFill/>
                      <a:prstDash val="solid"/>
                    </a:lnTlToBr>
                    <a:lnBlToTr w="12700" cmpd="sng">
                      <a:noFill/>
                      <a:prstDash val="solid"/>
                    </a:lnBlToTr>
                    <a:solidFill>
                      <a:srgbClr val="E0F4F0"/>
                    </a:solidFill>
                  </a:tcPr>
                </a:tc>
                <a:extLst>
                  <a:ext uri="{0D108BD9-81ED-4DB2-BD59-A6C34878D82A}">
                    <a16:rowId xmlns:a16="http://schemas.microsoft.com/office/drawing/2014/main" val="10007"/>
                  </a:ext>
                </a:extLst>
              </a:tr>
              <a:tr h="253837">
                <a:tc>
                  <a:txBody>
                    <a:bodyPr/>
                    <a:lstStyle/>
                    <a:p>
                      <a:pPr marL="0" marR="0" algn="ctr">
                        <a:spcBef>
                          <a:spcPts val="0"/>
                        </a:spcBef>
                        <a:spcAft>
                          <a:spcPts val="0"/>
                        </a:spcAft>
                      </a:pPr>
                      <a:r>
                        <a:rPr lang="pl-PL" sz="10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t>
                      </a:r>
                      <a:r>
                        <a:rPr lang="pl-PL" sz="10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Competitor</a:t>
                      </a:r>
                      <a:r>
                        <a:rPr lang="pl-PL" sz="10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t>
                      </a: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6</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8</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1</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6</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5,25</a:t>
                      </a:r>
                      <a:endParaRPr lang="pl-PL" sz="10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a:solidFill>
                            <a:schemeClr val="tx1"/>
                          </a:solidFill>
                          <a:effectLst/>
                        </a:rPr>
                        <a:t>[</a:t>
                      </a:r>
                      <a:r>
                        <a:rPr lang="pl-PL" sz="900" noProof="0" dirty="0" err="1">
                          <a:solidFill>
                            <a:schemeClr val="tx1"/>
                          </a:solidFill>
                          <a:effectLst/>
                        </a:rPr>
                        <a:t>Description</a:t>
                      </a:r>
                      <a:r>
                        <a:rPr lang="pl-PL" sz="900" noProof="0" dirty="0">
                          <a:solidFill>
                            <a:schemeClr val="tx1"/>
                          </a:solidFill>
                          <a:effectLst/>
                        </a:rPr>
                        <a:t> of </a:t>
                      </a:r>
                      <a:r>
                        <a:rPr lang="pl-PL" sz="900" noProof="0" dirty="0" err="1">
                          <a:solidFill>
                            <a:schemeClr val="tx1"/>
                          </a:solidFill>
                          <a:effectLst/>
                        </a:rPr>
                        <a:t>activities</a:t>
                      </a:r>
                      <a:r>
                        <a:rPr lang="pl-PL" sz="900" noProof="0" dirty="0">
                          <a:solidFill>
                            <a:schemeClr val="tx1"/>
                          </a:solidFill>
                          <a:effectLst/>
                        </a:rPr>
                        <a:t>]</a:t>
                      </a:r>
                    </a:p>
                  </a:txBody>
                  <a:tcPr marL="68580" marR="68580" marT="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197139">
                <a:tc>
                  <a:txBody>
                    <a:bodyPr/>
                    <a:lstStyle/>
                    <a:p>
                      <a:pPr marL="0" marR="0" algn="ctr">
                        <a:spcBef>
                          <a:spcPts val="0"/>
                        </a:spcBef>
                        <a:spcAft>
                          <a:spcPts val="0"/>
                        </a:spcAft>
                      </a:pPr>
                      <a:r>
                        <a:rPr lang="pl-PL" sz="10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t>
                      </a:r>
                      <a:r>
                        <a:rPr lang="pl-PL" sz="10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Competitor</a:t>
                      </a:r>
                      <a:r>
                        <a:rPr lang="pl-PL" sz="10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t>
                      </a: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8</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3</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7</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3</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5,25</a:t>
                      </a:r>
                      <a:r>
                        <a:rPr lang="pl-PL" sz="1000" noProof="0" dirty="0">
                          <a:effectLst/>
                        </a:rPr>
                        <a:t> </a:t>
                      </a:r>
                      <a:endParaRPr lang="pl-PL" sz="10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a:solidFill>
                            <a:schemeClr val="tx1"/>
                          </a:solidFill>
                          <a:effectLst/>
                        </a:rPr>
                        <a:t>[</a:t>
                      </a:r>
                      <a:r>
                        <a:rPr lang="pl-PL" sz="900" noProof="0" dirty="0" err="1">
                          <a:solidFill>
                            <a:schemeClr val="tx1"/>
                          </a:solidFill>
                          <a:effectLst/>
                        </a:rPr>
                        <a:t>Description</a:t>
                      </a:r>
                      <a:r>
                        <a:rPr lang="pl-PL" sz="900" noProof="0" dirty="0">
                          <a:solidFill>
                            <a:schemeClr val="tx1"/>
                          </a:solidFill>
                          <a:effectLst/>
                        </a:rPr>
                        <a:t> of </a:t>
                      </a:r>
                      <a:r>
                        <a:rPr lang="pl-PL" sz="900" noProof="0" dirty="0" err="1">
                          <a:solidFill>
                            <a:schemeClr val="tx1"/>
                          </a:solidFill>
                          <a:effectLst/>
                        </a:rPr>
                        <a:t>activities</a:t>
                      </a:r>
                      <a:r>
                        <a:rPr lang="pl-PL" sz="900" noProof="0" dirty="0">
                          <a:solidFill>
                            <a:schemeClr val="tx1"/>
                          </a:solidFill>
                          <a:effectLst/>
                        </a:rPr>
                        <a:t>]</a:t>
                      </a:r>
                    </a:p>
                  </a:txBody>
                  <a:tcPr marL="68580" marR="68580" marT="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197139">
                <a:tc>
                  <a:txBody>
                    <a:bodyPr/>
                    <a:lstStyle/>
                    <a:p>
                      <a:pPr marL="0" marR="0" algn="ctr">
                        <a:spcBef>
                          <a:spcPts val="0"/>
                        </a:spcBef>
                        <a:spcAft>
                          <a:spcPts val="0"/>
                        </a:spcAft>
                      </a:pPr>
                      <a:r>
                        <a:rPr lang="pl-PL" sz="10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t>
                      </a:r>
                      <a:r>
                        <a:rPr lang="pl-PL" sz="10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Competitor</a:t>
                      </a:r>
                      <a:r>
                        <a:rPr lang="pl-PL" sz="10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t>
                      </a: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8</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3</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2</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2</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3,75</a:t>
                      </a:r>
                      <a:r>
                        <a:rPr lang="pl-PL" sz="1000" noProof="0" dirty="0">
                          <a:effectLst/>
                        </a:rPr>
                        <a:t> </a:t>
                      </a:r>
                      <a:endParaRPr lang="pl-PL" sz="10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a:solidFill>
                            <a:schemeClr val="tx1"/>
                          </a:solidFill>
                          <a:effectLst/>
                        </a:rPr>
                        <a:t>[</a:t>
                      </a:r>
                      <a:r>
                        <a:rPr lang="pl-PL" sz="900" noProof="0" dirty="0" err="1">
                          <a:solidFill>
                            <a:schemeClr val="tx1"/>
                          </a:solidFill>
                          <a:effectLst/>
                        </a:rPr>
                        <a:t>Description</a:t>
                      </a:r>
                      <a:r>
                        <a:rPr lang="pl-PL" sz="900" noProof="0" dirty="0">
                          <a:solidFill>
                            <a:schemeClr val="tx1"/>
                          </a:solidFill>
                          <a:effectLst/>
                        </a:rPr>
                        <a:t> of </a:t>
                      </a:r>
                      <a:r>
                        <a:rPr lang="pl-PL" sz="900" noProof="0" dirty="0" err="1">
                          <a:solidFill>
                            <a:schemeClr val="tx1"/>
                          </a:solidFill>
                          <a:effectLst/>
                        </a:rPr>
                        <a:t>activities</a:t>
                      </a:r>
                      <a:r>
                        <a:rPr lang="pl-PL" sz="900" noProof="0" dirty="0">
                          <a:solidFill>
                            <a:schemeClr val="tx1"/>
                          </a:solidFill>
                          <a:effectLst/>
                        </a:rPr>
                        <a:t>]</a:t>
                      </a:r>
                    </a:p>
                  </a:txBody>
                  <a:tcPr marL="68580" marR="68580" marT="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380755">
                <a:tc>
                  <a:txBody>
                    <a:bodyPr/>
                    <a:lstStyle/>
                    <a:p>
                      <a:pPr marL="0" marR="0" algn="ctr">
                        <a:spcBef>
                          <a:spcPts val="0"/>
                        </a:spcBef>
                        <a:spcAft>
                          <a:spcPts val="0"/>
                        </a:spcAft>
                      </a:pPr>
                      <a:r>
                        <a:rPr lang="pl-PL" sz="10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t>
                      </a:r>
                      <a:r>
                        <a:rPr lang="pl-PL" sz="1000" noProof="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Competitor</a:t>
                      </a:r>
                      <a:r>
                        <a:rPr lang="pl-PL" sz="1000" noProof="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t>
                      </a: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8</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6</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dirty="0">
                          <a:effectLst/>
                        </a:rPr>
                        <a:t>4</a:t>
                      </a:r>
                      <a:endParaRPr lang="pl-PL" sz="10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6</a:t>
                      </a:r>
                      <a:endParaRPr lang="pl-PL" sz="10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1000" noProof="0">
                          <a:effectLst/>
                        </a:rPr>
                        <a:t> 6</a:t>
                      </a:r>
                    </a:p>
                  </a:txBody>
                  <a:tcPr marL="68580" marR="68580" marT="0" marB="0" anchor="ctr">
                    <a:lnL>
                      <a:noFill/>
                    </a:lnL>
                    <a:lnR>
                      <a:noFill/>
                    </a:lnR>
                    <a:lnT>
                      <a:noFill/>
                    </a:lnT>
                    <a:lnB>
                      <a:noFill/>
                    </a:lnB>
                    <a:lnTlToBr w="12700" cmpd="sng">
                      <a:noFill/>
                      <a:prstDash val="solid"/>
                    </a:lnTlToBr>
                    <a:lnBlToTr w="12700" cmpd="sng">
                      <a:noFill/>
                      <a:prstDash val="solid"/>
                    </a:lnBlToTr>
                  </a:tcPr>
                </a:tc>
                <a:tc>
                  <a:txBody>
                    <a:bodyPr/>
                    <a:lstStyle/>
                    <a:p>
                      <a:pPr marL="0" marR="0" algn="ctr">
                        <a:spcBef>
                          <a:spcPts val="0"/>
                        </a:spcBef>
                        <a:spcAft>
                          <a:spcPts val="0"/>
                        </a:spcAft>
                      </a:pPr>
                      <a:r>
                        <a:rPr lang="pl-PL" sz="900" noProof="0" dirty="0">
                          <a:solidFill>
                            <a:schemeClr val="tx1"/>
                          </a:solidFill>
                          <a:effectLst/>
                        </a:rPr>
                        <a:t>[</a:t>
                      </a:r>
                      <a:r>
                        <a:rPr lang="pl-PL" sz="900" noProof="0" dirty="0" err="1">
                          <a:solidFill>
                            <a:schemeClr val="tx1"/>
                          </a:solidFill>
                          <a:effectLst/>
                        </a:rPr>
                        <a:t>Description</a:t>
                      </a:r>
                      <a:r>
                        <a:rPr lang="pl-PL" sz="900" noProof="0" dirty="0">
                          <a:solidFill>
                            <a:schemeClr val="tx1"/>
                          </a:solidFill>
                          <a:effectLst/>
                        </a:rPr>
                        <a:t> of </a:t>
                      </a:r>
                      <a:r>
                        <a:rPr lang="pl-PL" sz="900" noProof="0" dirty="0" err="1">
                          <a:solidFill>
                            <a:schemeClr val="tx1"/>
                          </a:solidFill>
                          <a:effectLst/>
                        </a:rPr>
                        <a:t>activities</a:t>
                      </a:r>
                      <a:r>
                        <a:rPr lang="pl-PL" sz="900" noProof="0" dirty="0">
                          <a:solidFill>
                            <a:schemeClr val="tx1"/>
                          </a:solidFill>
                          <a:effectLst/>
                        </a:rPr>
                        <a:t>]</a:t>
                      </a:r>
                    </a:p>
                  </a:txBody>
                  <a:tcPr marL="68580" marR="68580" marT="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11"/>
                  </a:ext>
                </a:extLst>
              </a:tr>
            </a:tbl>
          </a:graphicData>
        </a:graphic>
      </p:graphicFrame>
      <p:sp>
        <p:nvSpPr>
          <p:cNvPr id="3" name="Text Placeholder 4">
            <a:extLst>
              <a:ext uri="{FF2B5EF4-FFF2-40B4-BE49-F238E27FC236}">
                <a16:creationId xmlns:a16="http://schemas.microsoft.com/office/drawing/2014/main" id="{501763D3-FF97-41EF-B258-D7E170779EC5}"/>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4" name="Text Placeholder 8">
            <a:extLst>
              <a:ext uri="{FF2B5EF4-FFF2-40B4-BE49-F238E27FC236}">
                <a16:creationId xmlns:a16="http://schemas.microsoft.com/office/drawing/2014/main" id="{1E4F97BF-EBB9-4B0B-AD26-7AD038DAAE35}"/>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MARKET COMPETITION</a:t>
            </a:r>
          </a:p>
        </p:txBody>
      </p:sp>
    </p:spTree>
    <p:extLst>
      <p:ext uri="{BB962C8B-B14F-4D97-AF65-F5344CB8AC3E}">
        <p14:creationId xmlns:p14="http://schemas.microsoft.com/office/powerpoint/2010/main" val="136300523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BE1178F8-C529-4E9C-9587-99B398184D98}"/>
              </a:ext>
            </a:extLst>
          </p:cNvPr>
          <p:cNvSpPr txBox="1"/>
          <p:nvPr/>
        </p:nvSpPr>
        <p:spPr>
          <a:xfrm>
            <a:off x="512064" y="618865"/>
            <a:ext cx="11026304" cy="1107996"/>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dirty="0">
                <a:solidFill>
                  <a:srgbClr val="531070"/>
                </a:solidFill>
                <a:latin typeface="Calibri Light" panose="020F0302020204030204" pitchFamily="34" charset="0"/>
                <a:cs typeface="Calibri Light" panose="020F0302020204030204" pitchFamily="34" charset="0"/>
              </a:rPr>
              <a:t>Building a competitive advantage will allow the Company to consistently strengthen its market position. </a:t>
            </a:r>
            <a:r>
              <a:rPr lang="pl-PL" sz="1800" b="1" dirty="0">
                <a:solidFill>
                  <a:srgbClr val="531070"/>
                </a:solidFill>
                <a:latin typeface="Calibri Light" panose="020F0302020204030204" pitchFamily="34" charset="0"/>
                <a:cs typeface="Calibri Light" panose="020F0302020204030204" pitchFamily="34" charset="0"/>
              </a:rPr>
              <a:t>XXX </a:t>
            </a:r>
            <a:r>
              <a:rPr lang="en-US" sz="1800" b="1" dirty="0">
                <a:solidFill>
                  <a:srgbClr val="531070"/>
                </a:solidFill>
                <a:latin typeface="Calibri Light" panose="020F0302020204030204" pitchFamily="34" charset="0"/>
                <a:cs typeface="Calibri Light" panose="020F0302020204030204" pitchFamily="34" charset="0"/>
              </a:rPr>
              <a:t>maintains its advantage both in terms of customer acquisition and operating activity</a:t>
            </a:r>
          </a:p>
          <a:p>
            <a:endParaRPr lang="en-US" sz="1800" b="1" dirty="0">
              <a:solidFill>
                <a:srgbClr val="531070"/>
              </a:solidFill>
              <a:latin typeface="Calibri Light" panose="020F0302020204030204" pitchFamily="34" charset="0"/>
              <a:cs typeface="Calibri Light" panose="020F0302020204030204" pitchFamily="34" charset="0"/>
            </a:endParaRPr>
          </a:p>
          <a:p>
            <a:endParaRPr lang="en-US" sz="1800" b="1" dirty="0">
              <a:solidFill>
                <a:srgbClr val="531070"/>
              </a:solidFill>
              <a:latin typeface="Calibri Light" panose="020F0302020204030204" pitchFamily="34" charset="0"/>
              <a:cs typeface="Calibri Light" panose="020F0302020204030204" pitchFamily="34" charset="0"/>
            </a:endParaRPr>
          </a:p>
        </p:txBody>
      </p:sp>
      <p:sp>
        <p:nvSpPr>
          <p:cNvPr id="11" name="TextBox 78">
            <a:extLst>
              <a:ext uri="{FF2B5EF4-FFF2-40B4-BE49-F238E27FC236}">
                <a16:creationId xmlns:a16="http://schemas.microsoft.com/office/drawing/2014/main" id="{A6F14D47-D293-4DDB-8AE4-53676F941AAF}"/>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Competitive advantages in terms of customer acquisition</a:t>
            </a:r>
          </a:p>
        </p:txBody>
      </p:sp>
      <p:cxnSp>
        <p:nvCxnSpPr>
          <p:cNvPr id="12" name="Straight Connector 11">
            <a:extLst>
              <a:ext uri="{FF2B5EF4-FFF2-40B4-BE49-F238E27FC236}">
                <a16:creationId xmlns:a16="http://schemas.microsoft.com/office/drawing/2014/main" id="{4C66963B-F791-4C3B-8DF8-1132B55F6061}"/>
              </a:ext>
            </a:extLst>
          </p:cNvPr>
          <p:cNvCxnSpPr>
            <a:cxnSpLocks/>
          </p:cNvCxnSpPr>
          <p:nvPr/>
        </p:nvCxnSpPr>
        <p:spPr>
          <a:xfrm>
            <a:off x="512063" y="1479600"/>
            <a:ext cx="5241037"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13" name="TextBox 78">
            <a:extLst>
              <a:ext uri="{FF2B5EF4-FFF2-40B4-BE49-F238E27FC236}">
                <a16:creationId xmlns:a16="http://schemas.microsoft.com/office/drawing/2014/main" id="{E296D912-77A8-4F66-91DD-ABC586C6204A}"/>
              </a:ext>
            </a:extLst>
          </p:cNvPr>
          <p:cNvSpPr txBox="1"/>
          <p:nvPr/>
        </p:nvSpPr>
        <p:spPr>
          <a:xfrm>
            <a:off x="6367455" y="1244675"/>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Competitive advantages in the company's operations</a:t>
            </a:r>
          </a:p>
        </p:txBody>
      </p:sp>
      <p:cxnSp>
        <p:nvCxnSpPr>
          <p:cNvPr id="14" name="Straight Connector 13">
            <a:extLst>
              <a:ext uri="{FF2B5EF4-FFF2-40B4-BE49-F238E27FC236}">
                <a16:creationId xmlns:a16="http://schemas.microsoft.com/office/drawing/2014/main" id="{E0557EA3-EC7D-4134-81EE-BD0C5342ED8B}"/>
              </a:ext>
            </a:extLst>
          </p:cNvPr>
          <p:cNvCxnSpPr>
            <a:cxnSpLocks/>
          </p:cNvCxnSpPr>
          <p:nvPr/>
        </p:nvCxnSpPr>
        <p:spPr>
          <a:xfrm>
            <a:off x="6350704" y="1479600"/>
            <a:ext cx="5335774"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20" name="Text Placeholder 8">
            <a:extLst>
              <a:ext uri="{FF2B5EF4-FFF2-40B4-BE49-F238E27FC236}">
                <a16:creationId xmlns:a16="http://schemas.microsoft.com/office/drawing/2014/main" id="{99227654-CD42-49FA-BACE-799AB41DD4F3}"/>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COMPETITIVE ADVANTAGES </a:t>
            </a:r>
          </a:p>
        </p:txBody>
      </p:sp>
      <p:cxnSp>
        <p:nvCxnSpPr>
          <p:cNvPr id="15" name="Straight Connector 14">
            <a:extLst>
              <a:ext uri="{FF2B5EF4-FFF2-40B4-BE49-F238E27FC236}">
                <a16:creationId xmlns:a16="http://schemas.microsoft.com/office/drawing/2014/main" id="{81131070-8C8D-4C39-A4D9-0358D9757EFD}"/>
              </a:ext>
            </a:extLst>
          </p:cNvPr>
          <p:cNvCxnSpPr>
            <a:cxnSpLocks/>
          </p:cNvCxnSpPr>
          <p:nvPr/>
        </p:nvCxnSpPr>
        <p:spPr>
          <a:xfrm>
            <a:off x="6376186" y="1479600"/>
            <a:ext cx="5310292"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grpSp>
        <p:nvGrpSpPr>
          <p:cNvPr id="45" name="Group 44">
            <a:extLst>
              <a:ext uri="{FF2B5EF4-FFF2-40B4-BE49-F238E27FC236}">
                <a16:creationId xmlns:a16="http://schemas.microsoft.com/office/drawing/2014/main" id="{C9C87B75-7B3A-42AE-9205-879C15070B57}"/>
              </a:ext>
            </a:extLst>
          </p:cNvPr>
          <p:cNvGrpSpPr/>
          <p:nvPr/>
        </p:nvGrpSpPr>
        <p:grpSpPr>
          <a:xfrm>
            <a:off x="517778" y="1538870"/>
            <a:ext cx="5112000" cy="538271"/>
            <a:chOff x="499306" y="1557920"/>
            <a:chExt cx="5112000" cy="538271"/>
          </a:xfrm>
        </p:grpSpPr>
        <p:sp>
          <p:nvSpPr>
            <p:cNvPr id="2" name="Rectangle: Rounded Corners 1">
              <a:extLst>
                <a:ext uri="{FF2B5EF4-FFF2-40B4-BE49-F238E27FC236}">
                  <a16:creationId xmlns:a16="http://schemas.microsoft.com/office/drawing/2014/main" id="{453F2807-88F0-4C97-B101-CEB0FD23A10A}"/>
                </a:ext>
              </a:extLst>
            </p:cNvPr>
            <p:cNvSpPr/>
            <p:nvPr/>
          </p:nvSpPr>
          <p:spPr>
            <a:xfrm>
              <a:off x="499306" y="1563616"/>
              <a:ext cx="5112000" cy="532575"/>
            </a:xfrm>
            <a:prstGeom prst="roundRect">
              <a:avLst>
                <a:gd name="adj" fmla="val 50000"/>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Rounded Corners 109">
              <a:extLst>
                <a:ext uri="{FF2B5EF4-FFF2-40B4-BE49-F238E27FC236}">
                  <a16:creationId xmlns:a16="http://schemas.microsoft.com/office/drawing/2014/main" id="{684103B9-B5DF-471E-9EC3-AA96897193F9}"/>
                </a:ext>
              </a:extLst>
            </p:cNvPr>
            <p:cNvSpPr/>
            <p:nvPr/>
          </p:nvSpPr>
          <p:spPr>
            <a:xfrm flipH="1">
              <a:off x="4247956" y="1634013"/>
              <a:ext cx="1332000" cy="387707"/>
            </a:xfrm>
            <a:prstGeom prst="roundRect">
              <a:avLst>
                <a:gd name="adj" fmla="val 50000"/>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a:t>Wide range of products</a:t>
              </a:r>
            </a:p>
          </p:txBody>
        </p:sp>
        <p:sp>
          <p:nvSpPr>
            <p:cNvPr id="112" name="TextBox 111">
              <a:extLst>
                <a:ext uri="{FF2B5EF4-FFF2-40B4-BE49-F238E27FC236}">
                  <a16:creationId xmlns:a16="http://schemas.microsoft.com/office/drawing/2014/main" id="{947E8EFD-17D3-4FE5-93AA-C52448E97CA7}"/>
                </a:ext>
              </a:extLst>
            </p:cNvPr>
            <p:cNvSpPr txBox="1"/>
            <p:nvPr/>
          </p:nvSpPr>
          <p:spPr>
            <a:xfrm>
              <a:off x="817613" y="1725906"/>
              <a:ext cx="3404940" cy="230832"/>
            </a:xfrm>
            <a:prstGeom prst="rect">
              <a:avLst/>
            </a:prstGeom>
            <a:noFill/>
          </p:spPr>
          <p:txBody>
            <a:bodyPr wrap="square" rtlCol="0" anchor="ctr">
              <a:spAutoFit/>
            </a:bodyPr>
            <a:lstStyle/>
            <a:p>
              <a:pPr algn="just">
                <a:buClr>
                  <a:srgbClr val="754599"/>
                </a:buClr>
              </a:pPr>
              <a:r>
                <a:rPr lang="pl-PL" sz="900" dirty="0"/>
                <a:t>[</a:t>
              </a:r>
              <a:r>
                <a:rPr lang="en-US" sz="900" dirty="0"/>
                <a:t>brief description</a:t>
              </a:r>
              <a:r>
                <a:rPr lang="pl-PL" sz="900" dirty="0"/>
                <a:t>]</a:t>
              </a:r>
              <a:endParaRPr lang="en-US" sz="900" dirty="0"/>
            </a:p>
          </p:txBody>
        </p:sp>
        <p:sp>
          <p:nvSpPr>
            <p:cNvPr id="26" name="TextBox 25">
              <a:extLst>
                <a:ext uri="{FF2B5EF4-FFF2-40B4-BE49-F238E27FC236}">
                  <a16:creationId xmlns:a16="http://schemas.microsoft.com/office/drawing/2014/main" id="{A2145CEE-3895-467F-ABC6-6CBA3D6BF376}"/>
                </a:ext>
              </a:extLst>
            </p:cNvPr>
            <p:cNvSpPr txBox="1"/>
            <p:nvPr/>
          </p:nvSpPr>
          <p:spPr>
            <a:xfrm>
              <a:off x="552664" y="1557920"/>
              <a:ext cx="407759" cy="461665"/>
            </a:xfrm>
            <a:prstGeom prst="rect">
              <a:avLst/>
            </a:prstGeom>
            <a:noFill/>
          </p:spPr>
          <p:txBody>
            <a:bodyPr wrap="square" rtlCol="0">
              <a:spAutoFit/>
            </a:bodyPr>
            <a:lstStyle/>
            <a:p>
              <a:r>
                <a:rPr lang="en-US" sz="2400">
                  <a:ln w="6350">
                    <a:solidFill>
                      <a:srgbClr val="AE88CA"/>
                    </a:solidFill>
                  </a:ln>
                  <a:solidFill>
                    <a:schemeClr val="bg1"/>
                  </a:solidFill>
                </a:rPr>
                <a:t>1</a:t>
              </a:r>
            </a:p>
          </p:txBody>
        </p:sp>
      </p:grpSp>
      <p:grpSp>
        <p:nvGrpSpPr>
          <p:cNvPr id="49" name="Group 48">
            <a:extLst>
              <a:ext uri="{FF2B5EF4-FFF2-40B4-BE49-F238E27FC236}">
                <a16:creationId xmlns:a16="http://schemas.microsoft.com/office/drawing/2014/main" id="{20D5A1AC-00AD-4146-8854-22A06AA5EB9F}"/>
              </a:ext>
            </a:extLst>
          </p:cNvPr>
          <p:cNvGrpSpPr/>
          <p:nvPr/>
        </p:nvGrpSpPr>
        <p:grpSpPr>
          <a:xfrm>
            <a:off x="517778" y="3955212"/>
            <a:ext cx="5112000" cy="576000"/>
            <a:chOff x="499306" y="3984444"/>
            <a:chExt cx="5112000" cy="576000"/>
          </a:xfrm>
        </p:grpSpPr>
        <p:sp>
          <p:nvSpPr>
            <p:cNvPr id="6" name="Rectangle: Rounded Corners 5">
              <a:extLst>
                <a:ext uri="{FF2B5EF4-FFF2-40B4-BE49-F238E27FC236}">
                  <a16:creationId xmlns:a16="http://schemas.microsoft.com/office/drawing/2014/main" id="{37621FC5-DD41-4C17-AED8-A4A8A134773D}"/>
                </a:ext>
              </a:extLst>
            </p:cNvPr>
            <p:cNvSpPr/>
            <p:nvPr/>
          </p:nvSpPr>
          <p:spPr>
            <a:xfrm>
              <a:off x="499306" y="3984444"/>
              <a:ext cx="5112000" cy="576000"/>
            </a:xfrm>
            <a:prstGeom prst="roundRect">
              <a:avLst>
                <a:gd name="adj" fmla="val 50000"/>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Rounded Corners 30">
              <a:extLst>
                <a:ext uri="{FF2B5EF4-FFF2-40B4-BE49-F238E27FC236}">
                  <a16:creationId xmlns:a16="http://schemas.microsoft.com/office/drawing/2014/main" id="{56779BB9-D880-4608-8621-D18FAA007F48}"/>
                </a:ext>
              </a:extLst>
            </p:cNvPr>
            <p:cNvSpPr/>
            <p:nvPr/>
          </p:nvSpPr>
          <p:spPr>
            <a:xfrm flipH="1">
              <a:off x="4247956" y="4069187"/>
              <a:ext cx="1332000" cy="387707"/>
            </a:xfrm>
            <a:prstGeom prst="roundRect">
              <a:avLst>
                <a:gd name="adj" fmla="val 50000"/>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a:t>New product on the market</a:t>
              </a:r>
            </a:p>
          </p:txBody>
        </p:sp>
        <p:sp>
          <p:nvSpPr>
            <p:cNvPr id="41" name="TextBox 40">
              <a:extLst>
                <a:ext uri="{FF2B5EF4-FFF2-40B4-BE49-F238E27FC236}">
                  <a16:creationId xmlns:a16="http://schemas.microsoft.com/office/drawing/2014/main" id="{A25CC393-3784-44B5-85D7-F0BF4E08628D}"/>
                </a:ext>
              </a:extLst>
            </p:cNvPr>
            <p:cNvSpPr txBox="1"/>
            <p:nvPr/>
          </p:nvSpPr>
          <p:spPr>
            <a:xfrm>
              <a:off x="817613" y="4154777"/>
              <a:ext cx="3404939" cy="230832"/>
            </a:xfrm>
            <a:prstGeom prst="rect">
              <a:avLst/>
            </a:prstGeom>
            <a:noFill/>
          </p:spPr>
          <p:txBody>
            <a:bodyPr wrap="square" rtlCol="0" anchor="ctr">
              <a:spAutoFit/>
            </a:bodyPr>
            <a:lstStyle/>
            <a:p>
              <a:pPr algn="just">
                <a:buClr>
                  <a:srgbClr val="754599"/>
                </a:buClr>
              </a:pPr>
              <a:r>
                <a:rPr lang="pl-PL" sz="900" dirty="0"/>
                <a:t>[</a:t>
              </a:r>
              <a:r>
                <a:rPr lang="en-US" sz="900" dirty="0"/>
                <a:t>brief description</a:t>
              </a:r>
              <a:r>
                <a:rPr lang="pl-PL" sz="900" dirty="0"/>
                <a:t>]</a:t>
              </a:r>
              <a:endParaRPr lang="en-US" sz="900" dirty="0"/>
            </a:p>
          </p:txBody>
        </p:sp>
        <p:sp>
          <p:nvSpPr>
            <p:cNvPr id="27" name="TextBox 26">
              <a:extLst>
                <a:ext uri="{FF2B5EF4-FFF2-40B4-BE49-F238E27FC236}">
                  <a16:creationId xmlns:a16="http://schemas.microsoft.com/office/drawing/2014/main" id="{02D90CAD-F1A1-46F2-A629-E613CE49AB06}"/>
                </a:ext>
              </a:extLst>
            </p:cNvPr>
            <p:cNvSpPr txBox="1"/>
            <p:nvPr/>
          </p:nvSpPr>
          <p:spPr>
            <a:xfrm>
              <a:off x="552664" y="4026827"/>
              <a:ext cx="407759" cy="461665"/>
            </a:xfrm>
            <a:prstGeom prst="rect">
              <a:avLst/>
            </a:prstGeom>
            <a:noFill/>
          </p:spPr>
          <p:txBody>
            <a:bodyPr wrap="square" rtlCol="0">
              <a:spAutoFit/>
            </a:bodyPr>
            <a:lstStyle/>
            <a:p>
              <a:r>
                <a:rPr lang="en-US" sz="2400">
                  <a:ln w="6350">
                    <a:solidFill>
                      <a:srgbClr val="AE88CA"/>
                    </a:solidFill>
                  </a:ln>
                  <a:solidFill>
                    <a:schemeClr val="bg1"/>
                  </a:solidFill>
                </a:rPr>
                <a:t>4</a:t>
              </a:r>
            </a:p>
          </p:txBody>
        </p:sp>
      </p:grpSp>
      <p:grpSp>
        <p:nvGrpSpPr>
          <p:cNvPr id="48" name="Group 47">
            <a:extLst>
              <a:ext uri="{FF2B5EF4-FFF2-40B4-BE49-F238E27FC236}">
                <a16:creationId xmlns:a16="http://schemas.microsoft.com/office/drawing/2014/main" id="{992AD936-89E8-47F5-AC4C-9A3445F241AD}"/>
              </a:ext>
            </a:extLst>
          </p:cNvPr>
          <p:cNvGrpSpPr/>
          <p:nvPr/>
        </p:nvGrpSpPr>
        <p:grpSpPr>
          <a:xfrm>
            <a:off x="517778" y="3053883"/>
            <a:ext cx="5112000" cy="576000"/>
            <a:chOff x="499306" y="3131013"/>
            <a:chExt cx="5112000" cy="576000"/>
          </a:xfrm>
        </p:grpSpPr>
        <p:sp>
          <p:nvSpPr>
            <p:cNvPr id="7" name="Rectangle: Rounded Corners 6">
              <a:extLst>
                <a:ext uri="{FF2B5EF4-FFF2-40B4-BE49-F238E27FC236}">
                  <a16:creationId xmlns:a16="http://schemas.microsoft.com/office/drawing/2014/main" id="{18A648AE-C75D-42DD-AA66-81E1BFC8467C}"/>
                </a:ext>
              </a:extLst>
            </p:cNvPr>
            <p:cNvSpPr/>
            <p:nvPr/>
          </p:nvSpPr>
          <p:spPr>
            <a:xfrm>
              <a:off x="499306" y="3131013"/>
              <a:ext cx="5112000" cy="576000"/>
            </a:xfrm>
            <a:prstGeom prst="roundRect">
              <a:avLst>
                <a:gd name="adj" fmla="val 50000"/>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Rounded Corners 29">
              <a:extLst>
                <a:ext uri="{FF2B5EF4-FFF2-40B4-BE49-F238E27FC236}">
                  <a16:creationId xmlns:a16="http://schemas.microsoft.com/office/drawing/2014/main" id="{319DE5CA-F02B-41DF-AE1E-91C379C4E632}"/>
                </a:ext>
              </a:extLst>
            </p:cNvPr>
            <p:cNvSpPr/>
            <p:nvPr/>
          </p:nvSpPr>
          <p:spPr>
            <a:xfrm flipH="1">
              <a:off x="4247956" y="3226820"/>
              <a:ext cx="1332000" cy="387707"/>
            </a:xfrm>
            <a:prstGeom prst="roundRect">
              <a:avLst>
                <a:gd name="adj" fmla="val 50000"/>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a:t>Marketing strategy</a:t>
              </a:r>
            </a:p>
          </p:txBody>
        </p:sp>
        <p:sp>
          <p:nvSpPr>
            <p:cNvPr id="104" name="TextBox 103">
              <a:extLst>
                <a:ext uri="{FF2B5EF4-FFF2-40B4-BE49-F238E27FC236}">
                  <a16:creationId xmlns:a16="http://schemas.microsoft.com/office/drawing/2014/main" id="{1C7C6DE1-118B-4D61-BB52-BC50B684125B}"/>
                </a:ext>
              </a:extLst>
            </p:cNvPr>
            <p:cNvSpPr txBox="1"/>
            <p:nvPr/>
          </p:nvSpPr>
          <p:spPr>
            <a:xfrm>
              <a:off x="817612" y="3225683"/>
              <a:ext cx="3404941" cy="369332"/>
            </a:xfrm>
            <a:prstGeom prst="rect">
              <a:avLst/>
            </a:prstGeom>
            <a:noFill/>
          </p:spPr>
          <p:txBody>
            <a:bodyPr wrap="square" rtlCol="0" anchor="ctr">
              <a:spAutoFit/>
            </a:bodyPr>
            <a:lstStyle/>
            <a:p>
              <a:pPr algn="just">
                <a:spcBef>
                  <a:spcPts val="600"/>
                </a:spcBef>
              </a:pPr>
              <a:r>
                <a:rPr lang="pl-PL" sz="900" dirty="0"/>
                <a:t>[</a:t>
              </a:r>
              <a:r>
                <a:rPr lang="en-US" sz="900" dirty="0"/>
                <a:t>brief description</a:t>
              </a:r>
              <a:r>
                <a:rPr lang="pl-PL" sz="900" dirty="0"/>
                <a:t>]</a:t>
              </a:r>
              <a:endParaRPr lang="en-US" sz="900" dirty="0"/>
            </a:p>
            <a:p>
              <a:pPr algn="just">
                <a:buClr>
                  <a:srgbClr val="754599"/>
                </a:buClr>
              </a:pPr>
              <a:r>
                <a:rPr lang="pl-PL" sz="900" dirty="0"/>
                <a:t>[</a:t>
              </a:r>
              <a:r>
                <a:rPr lang="en-US" sz="900" dirty="0"/>
                <a:t>brief description</a:t>
              </a:r>
              <a:r>
                <a:rPr lang="pl-PL" sz="900" dirty="0"/>
                <a:t>]</a:t>
              </a:r>
              <a:endParaRPr lang="en-US" sz="900" dirty="0"/>
            </a:p>
          </p:txBody>
        </p:sp>
        <p:sp>
          <p:nvSpPr>
            <p:cNvPr id="28" name="TextBox 27">
              <a:extLst>
                <a:ext uri="{FF2B5EF4-FFF2-40B4-BE49-F238E27FC236}">
                  <a16:creationId xmlns:a16="http://schemas.microsoft.com/office/drawing/2014/main" id="{F95A30F0-F5A8-4B22-92FE-01F24FFA6B35}"/>
                </a:ext>
              </a:extLst>
            </p:cNvPr>
            <p:cNvSpPr txBox="1"/>
            <p:nvPr/>
          </p:nvSpPr>
          <p:spPr>
            <a:xfrm>
              <a:off x="552664" y="3182130"/>
              <a:ext cx="407759" cy="461665"/>
            </a:xfrm>
            <a:prstGeom prst="rect">
              <a:avLst/>
            </a:prstGeom>
            <a:noFill/>
          </p:spPr>
          <p:txBody>
            <a:bodyPr wrap="square" rtlCol="0">
              <a:spAutoFit/>
            </a:bodyPr>
            <a:lstStyle/>
            <a:p>
              <a:r>
                <a:rPr lang="en-US" sz="2400">
                  <a:ln w="6350">
                    <a:solidFill>
                      <a:srgbClr val="AE88CA"/>
                    </a:solidFill>
                  </a:ln>
                  <a:solidFill>
                    <a:schemeClr val="bg1"/>
                  </a:solidFill>
                </a:rPr>
                <a:t>3</a:t>
              </a:r>
            </a:p>
          </p:txBody>
        </p:sp>
      </p:grpSp>
      <p:grpSp>
        <p:nvGrpSpPr>
          <p:cNvPr id="47" name="Group 46">
            <a:extLst>
              <a:ext uri="{FF2B5EF4-FFF2-40B4-BE49-F238E27FC236}">
                <a16:creationId xmlns:a16="http://schemas.microsoft.com/office/drawing/2014/main" id="{89DA1E05-7715-4E1A-9658-1047262620E0}"/>
              </a:ext>
            </a:extLst>
          </p:cNvPr>
          <p:cNvGrpSpPr/>
          <p:nvPr/>
        </p:nvGrpSpPr>
        <p:grpSpPr>
          <a:xfrm>
            <a:off x="517778" y="2277288"/>
            <a:ext cx="5112000" cy="532575"/>
            <a:chOff x="499306" y="2351675"/>
            <a:chExt cx="5112000" cy="532575"/>
          </a:xfrm>
        </p:grpSpPr>
        <p:sp>
          <p:nvSpPr>
            <p:cNvPr id="3" name="Rectangle: Rounded Corners 2">
              <a:extLst>
                <a:ext uri="{FF2B5EF4-FFF2-40B4-BE49-F238E27FC236}">
                  <a16:creationId xmlns:a16="http://schemas.microsoft.com/office/drawing/2014/main" id="{3EF2B99F-60C8-46DE-B04B-DAC9B957E50C}"/>
                </a:ext>
              </a:extLst>
            </p:cNvPr>
            <p:cNvSpPr/>
            <p:nvPr/>
          </p:nvSpPr>
          <p:spPr>
            <a:xfrm>
              <a:off x="499306" y="2351675"/>
              <a:ext cx="5112000" cy="532575"/>
            </a:xfrm>
            <a:prstGeom prst="roundRect">
              <a:avLst>
                <a:gd name="adj" fmla="val 50000"/>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41DEC25A-E3B6-448C-A08D-EE084F25EF0C}"/>
                </a:ext>
              </a:extLst>
            </p:cNvPr>
            <p:cNvSpPr/>
            <p:nvPr/>
          </p:nvSpPr>
          <p:spPr>
            <a:xfrm flipH="1">
              <a:off x="4247956" y="2420329"/>
              <a:ext cx="1332000" cy="387707"/>
            </a:xfrm>
            <a:prstGeom prst="roundRect">
              <a:avLst>
                <a:gd name="adj" fmla="val 50000"/>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t>Business</a:t>
              </a:r>
              <a:r>
                <a:rPr lang="en-US" sz="1000" b="1" dirty="0"/>
                <a:t> model</a:t>
              </a:r>
            </a:p>
          </p:txBody>
        </p:sp>
        <p:sp>
          <p:nvSpPr>
            <p:cNvPr id="34" name="TextBox 33">
              <a:extLst>
                <a:ext uri="{FF2B5EF4-FFF2-40B4-BE49-F238E27FC236}">
                  <a16:creationId xmlns:a16="http://schemas.microsoft.com/office/drawing/2014/main" id="{AE7BE838-7A2A-4E51-96FE-5CBB98DE1AE8}"/>
                </a:ext>
              </a:extLst>
            </p:cNvPr>
            <p:cNvSpPr txBox="1"/>
            <p:nvPr/>
          </p:nvSpPr>
          <p:spPr>
            <a:xfrm>
              <a:off x="552664" y="2394925"/>
              <a:ext cx="407759" cy="461665"/>
            </a:xfrm>
            <a:prstGeom prst="rect">
              <a:avLst/>
            </a:prstGeom>
            <a:noFill/>
          </p:spPr>
          <p:txBody>
            <a:bodyPr wrap="square" rtlCol="0">
              <a:spAutoFit/>
            </a:bodyPr>
            <a:lstStyle/>
            <a:p>
              <a:r>
                <a:rPr lang="en-US" sz="2400">
                  <a:ln w="6350">
                    <a:solidFill>
                      <a:srgbClr val="AE88CA"/>
                    </a:solidFill>
                  </a:ln>
                  <a:solidFill>
                    <a:schemeClr val="bg1"/>
                  </a:solidFill>
                </a:rPr>
                <a:t>2</a:t>
              </a:r>
            </a:p>
          </p:txBody>
        </p:sp>
        <p:sp>
          <p:nvSpPr>
            <p:cNvPr id="44" name="TextBox 43">
              <a:extLst>
                <a:ext uri="{FF2B5EF4-FFF2-40B4-BE49-F238E27FC236}">
                  <a16:creationId xmlns:a16="http://schemas.microsoft.com/office/drawing/2014/main" id="{9798B0C8-7FDD-42AC-8D25-46FD9B4658BA}"/>
                </a:ext>
              </a:extLst>
            </p:cNvPr>
            <p:cNvSpPr txBox="1"/>
            <p:nvPr/>
          </p:nvSpPr>
          <p:spPr>
            <a:xfrm>
              <a:off x="817613" y="2508339"/>
              <a:ext cx="3404940" cy="230832"/>
            </a:xfrm>
            <a:prstGeom prst="rect">
              <a:avLst/>
            </a:prstGeom>
            <a:noFill/>
          </p:spPr>
          <p:txBody>
            <a:bodyPr wrap="square" rtlCol="0" anchor="ctr">
              <a:spAutoFit/>
            </a:bodyPr>
            <a:lstStyle/>
            <a:p>
              <a:pPr algn="just">
                <a:buClr>
                  <a:srgbClr val="754599"/>
                </a:buClr>
              </a:pPr>
              <a:r>
                <a:rPr lang="pl-PL" sz="900" dirty="0"/>
                <a:t>[</a:t>
              </a:r>
              <a:r>
                <a:rPr lang="en-US" sz="900" dirty="0"/>
                <a:t>brief description</a:t>
              </a:r>
              <a:r>
                <a:rPr lang="pl-PL" sz="900" dirty="0"/>
                <a:t>]</a:t>
              </a:r>
              <a:endParaRPr lang="en-US" sz="900" dirty="0"/>
            </a:p>
          </p:txBody>
        </p:sp>
      </p:grpSp>
      <p:grpSp>
        <p:nvGrpSpPr>
          <p:cNvPr id="51" name="Group 50">
            <a:extLst>
              <a:ext uri="{FF2B5EF4-FFF2-40B4-BE49-F238E27FC236}">
                <a16:creationId xmlns:a16="http://schemas.microsoft.com/office/drawing/2014/main" id="{6E0BEADF-7A74-42FE-8958-E76B4323769A}"/>
              </a:ext>
            </a:extLst>
          </p:cNvPr>
          <p:cNvGrpSpPr/>
          <p:nvPr/>
        </p:nvGrpSpPr>
        <p:grpSpPr>
          <a:xfrm>
            <a:off x="517778" y="5594845"/>
            <a:ext cx="5112000" cy="540000"/>
            <a:chOff x="499306" y="5715137"/>
            <a:chExt cx="5112000" cy="540000"/>
          </a:xfrm>
        </p:grpSpPr>
        <p:sp>
          <p:nvSpPr>
            <p:cNvPr id="4" name="Rectangle: Rounded Corners 3">
              <a:extLst>
                <a:ext uri="{FF2B5EF4-FFF2-40B4-BE49-F238E27FC236}">
                  <a16:creationId xmlns:a16="http://schemas.microsoft.com/office/drawing/2014/main" id="{FB4432CB-49EB-4551-9FBA-88FF5DAEDFF0}"/>
                </a:ext>
              </a:extLst>
            </p:cNvPr>
            <p:cNvSpPr/>
            <p:nvPr/>
          </p:nvSpPr>
          <p:spPr>
            <a:xfrm>
              <a:off x="499306" y="5715137"/>
              <a:ext cx="5112000" cy="540000"/>
            </a:xfrm>
            <a:prstGeom prst="roundRect">
              <a:avLst>
                <a:gd name="adj" fmla="val 50000"/>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Rounded Corners 32">
              <a:extLst>
                <a:ext uri="{FF2B5EF4-FFF2-40B4-BE49-F238E27FC236}">
                  <a16:creationId xmlns:a16="http://schemas.microsoft.com/office/drawing/2014/main" id="{ADBD65DF-D7F0-4C21-97A7-EF3A804F1B82}"/>
                </a:ext>
              </a:extLst>
            </p:cNvPr>
            <p:cNvSpPr/>
            <p:nvPr/>
          </p:nvSpPr>
          <p:spPr>
            <a:xfrm flipH="1">
              <a:off x="4247956" y="5788050"/>
              <a:ext cx="1332000" cy="387707"/>
            </a:xfrm>
            <a:prstGeom prst="roundRect">
              <a:avLst>
                <a:gd name="adj" fmla="val 50000"/>
              </a:avLst>
            </a:prstGeom>
            <a:solidFill>
              <a:srgbClr val="D9C7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a:solidFill>
                    <a:schemeClr val="bg1"/>
                  </a:solidFill>
                </a:rPr>
                <a:t>Quick product development</a:t>
              </a:r>
            </a:p>
          </p:txBody>
        </p:sp>
        <p:sp>
          <p:nvSpPr>
            <p:cNvPr id="108" name="TextBox 107">
              <a:extLst>
                <a:ext uri="{FF2B5EF4-FFF2-40B4-BE49-F238E27FC236}">
                  <a16:creationId xmlns:a16="http://schemas.microsoft.com/office/drawing/2014/main" id="{9729EEEC-6A80-43DE-ADCF-AB6C9DBEACCE}"/>
                </a:ext>
              </a:extLst>
            </p:cNvPr>
            <p:cNvSpPr txBox="1"/>
            <p:nvPr/>
          </p:nvSpPr>
          <p:spPr>
            <a:xfrm>
              <a:off x="817613" y="5795699"/>
              <a:ext cx="3404938" cy="369332"/>
            </a:xfrm>
            <a:prstGeom prst="rect">
              <a:avLst/>
            </a:prstGeom>
            <a:noFill/>
          </p:spPr>
          <p:txBody>
            <a:bodyPr wrap="square" rtlCol="0" anchor="ctr">
              <a:spAutoFit/>
            </a:bodyPr>
            <a:lstStyle/>
            <a:p>
              <a:pPr algn="just">
                <a:buClr>
                  <a:srgbClr val="754599"/>
                </a:buClr>
              </a:pPr>
              <a:r>
                <a:rPr lang="pl-PL" sz="900" dirty="0"/>
                <a:t>[</a:t>
              </a:r>
              <a:r>
                <a:rPr lang="en-US" sz="900" dirty="0"/>
                <a:t>brief description</a:t>
              </a:r>
              <a:r>
                <a:rPr lang="pl-PL" sz="900" dirty="0"/>
                <a:t>]</a:t>
              </a:r>
              <a:endParaRPr lang="en-US" sz="900" dirty="0"/>
            </a:p>
            <a:p>
              <a:pPr algn="just">
                <a:buClr>
                  <a:srgbClr val="754599"/>
                </a:buClr>
              </a:pPr>
              <a:r>
                <a:rPr lang="pl-PL" sz="900" dirty="0"/>
                <a:t>[</a:t>
              </a:r>
              <a:r>
                <a:rPr lang="en-US" sz="900" dirty="0"/>
                <a:t>brief description</a:t>
              </a:r>
              <a:r>
                <a:rPr lang="pl-PL" sz="900" dirty="0"/>
                <a:t>]</a:t>
              </a:r>
              <a:endParaRPr lang="en-US" sz="900" dirty="0"/>
            </a:p>
          </p:txBody>
        </p:sp>
        <p:sp>
          <p:nvSpPr>
            <p:cNvPr id="35" name="TextBox 34">
              <a:extLst>
                <a:ext uri="{FF2B5EF4-FFF2-40B4-BE49-F238E27FC236}">
                  <a16:creationId xmlns:a16="http://schemas.microsoft.com/office/drawing/2014/main" id="{D23553C1-B7D4-4D10-9A08-906FCABA494B}"/>
                </a:ext>
              </a:extLst>
            </p:cNvPr>
            <p:cNvSpPr txBox="1"/>
            <p:nvPr/>
          </p:nvSpPr>
          <p:spPr>
            <a:xfrm>
              <a:off x="552664" y="5764247"/>
              <a:ext cx="407759" cy="461665"/>
            </a:xfrm>
            <a:prstGeom prst="rect">
              <a:avLst/>
            </a:prstGeom>
            <a:noFill/>
          </p:spPr>
          <p:txBody>
            <a:bodyPr wrap="square" rtlCol="0">
              <a:spAutoFit/>
            </a:bodyPr>
            <a:lstStyle/>
            <a:p>
              <a:r>
                <a:rPr lang="en-US" sz="2400">
                  <a:ln w="6350">
                    <a:solidFill>
                      <a:srgbClr val="AE88CA"/>
                    </a:solidFill>
                  </a:ln>
                  <a:solidFill>
                    <a:schemeClr val="bg1"/>
                  </a:solidFill>
                </a:rPr>
                <a:t>6</a:t>
              </a:r>
            </a:p>
          </p:txBody>
        </p:sp>
      </p:grpSp>
      <p:grpSp>
        <p:nvGrpSpPr>
          <p:cNvPr id="50" name="Group 49">
            <a:extLst>
              <a:ext uri="{FF2B5EF4-FFF2-40B4-BE49-F238E27FC236}">
                <a16:creationId xmlns:a16="http://schemas.microsoft.com/office/drawing/2014/main" id="{A2453FE2-4113-4889-9A4A-83568CF6EF8D}"/>
              </a:ext>
            </a:extLst>
          </p:cNvPr>
          <p:cNvGrpSpPr/>
          <p:nvPr/>
        </p:nvGrpSpPr>
        <p:grpSpPr>
          <a:xfrm>
            <a:off x="517778" y="4777777"/>
            <a:ext cx="5112000" cy="540000"/>
            <a:chOff x="499306" y="4811930"/>
            <a:chExt cx="5112000" cy="540000"/>
          </a:xfrm>
        </p:grpSpPr>
        <p:sp>
          <p:nvSpPr>
            <p:cNvPr id="5" name="Rectangle: Rounded Corners 4">
              <a:extLst>
                <a:ext uri="{FF2B5EF4-FFF2-40B4-BE49-F238E27FC236}">
                  <a16:creationId xmlns:a16="http://schemas.microsoft.com/office/drawing/2014/main" id="{C37A87D0-810C-4F01-8E73-4CA093DD89C9}"/>
                </a:ext>
              </a:extLst>
            </p:cNvPr>
            <p:cNvSpPr/>
            <p:nvPr/>
          </p:nvSpPr>
          <p:spPr>
            <a:xfrm>
              <a:off x="499306" y="4811930"/>
              <a:ext cx="5112000" cy="540000"/>
            </a:xfrm>
            <a:prstGeom prst="roundRect">
              <a:avLst>
                <a:gd name="adj" fmla="val 50000"/>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Rounded Corners 31">
              <a:extLst>
                <a:ext uri="{FF2B5EF4-FFF2-40B4-BE49-F238E27FC236}">
                  <a16:creationId xmlns:a16="http://schemas.microsoft.com/office/drawing/2014/main" id="{A6C9C6CA-4BED-4D6B-9FF7-45CCDCE1F484}"/>
                </a:ext>
              </a:extLst>
            </p:cNvPr>
            <p:cNvSpPr/>
            <p:nvPr/>
          </p:nvSpPr>
          <p:spPr>
            <a:xfrm flipH="1">
              <a:off x="4247956" y="4886949"/>
              <a:ext cx="1332000" cy="387707"/>
            </a:xfrm>
            <a:prstGeom prst="roundRect">
              <a:avLst>
                <a:gd name="adj" fmla="val 50000"/>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a:solidFill>
                    <a:schemeClr val="bg1"/>
                  </a:solidFill>
                </a:rPr>
                <a:t>Top quality products</a:t>
              </a:r>
            </a:p>
          </p:txBody>
        </p:sp>
        <p:sp>
          <p:nvSpPr>
            <p:cNvPr id="106" name="TextBox 105">
              <a:extLst>
                <a:ext uri="{FF2B5EF4-FFF2-40B4-BE49-F238E27FC236}">
                  <a16:creationId xmlns:a16="http://schemas.microsoft.com/office/drawing/2014/main" id="{439C9A2E-EC9F-4885-A817-4D55423C502C}"/>
                </a:ext>
              </a:extLst>
            </p:cNvPr>
            <p:cNvSpPr txBox="1"/>
            <p:nvPr/>
          </p:nvSpPr>
          <p:spPr>
            <a:xfrm>
              <a:off x="817612" y="4893815"/>
              <a:ext cx="3404939" cy="369332"/>
            </a:xfrm>
            <a:prstGeom prst="rect">
              <a:avLst/>
            </a:prstGeom>
            <a:noFill/>
          </p:spPr>
          <p:txBody>
            <a:bodyPr wrap="square" rtlCol="0" anchor="ctr">
              <a:spAutoFit/>
            </a:bodyPr>
            <a:lstStyle/>
            <a:p>
              <a:pPr algn="just">
                <a:buClr>
                  <a:srgbClr val="754599"/>
                </a:buClr>
              </a:pPr>
              <a:r>
                <a:rPr lang="pl-PL" sz="900" dirty="0"/>
                <a:t>[</a:t>
              </a:r>
              <a:r>
                <a:rPr lang="en-US" sz="900" dirty="0"/>
                <a:t>brief description</a:t>
              </a:r>
              <a:r>
                <a:rPr lang="pl-PL" sz="900" dirty="0"/>
                <a:t>]</a:t>
              </a:r>
              <a:endParaRPr lang="en-US" sz="900" dirty="0"/>
            </a:p>
            <a:p>
              <a:pPr algn="just">
                <a:buClr>
                  <a:srgbClr val="754599"/>
                </a:buClr>
              </a:pPr>
              <a:r>
                <a:rPr lang="pl-PL" sz="900" dirty="0"/>
                <a:t>[</a:t>
              </a:r>
              <a:r>
                <a:rPr lang="en-US" sz="900" dirty="0"/>
                <a:t>brief description</a:t>
              </a:r>
              <a:r>
                <a:rPr lang="pl-PL" sz="900" dirty="0"/>
                <a:t>]</a:t>
              </a:r>
              <a:endParaRPr lang="en-US" sz="900" dirty="0"/>
            </a:p>
          </p:txBody>
        </p:sp>
        <p:sp>
          <p:nvSpPr>
            <p:cNvPr id="36" name="TextBox 35">
              <a:extLst>
                <a:ext uri="{FF2B5EF4-FFF2-40B4-BE49-F238E27FC236}">
                  <a16:creationId xmlns:a16="http://schemas.microsoft.com/office/drawing/2014/main" id="{2B65EFB9-DCCA-4533-B15C-40769F695991}"/>
                </a:ext>
              </a:extLst>
            </p:cNvPr>
            <p:cNvSpPr txBox="1"/>
            <p:nvPr/>
          </p:nvSpPr>
          <p:spPr>
            <a:xfrm>
              <a:off x="552664" y="4842622"/>
              <a:ext cx="407759" cy="461665"/>
            </a:xfrm>
            <a:prstGeom prst="rect">
              <a:avLst/>
            </a:prstGeom>
            <a:noFill/>
          </p:spPr>
          <p:txBody>
            <a:bodyPr wrap="square" rtlCol="0">
              <a:spAutoFit/>
            </a:bodyPr>
            <a:lstStyle/>
            <a:p>
              <a:r>
                <a:rPr lang="en-US" sz="2400">
                  <a:ln w="6350">
                    <a:solidFill>
                      <a:srgbClr val="AE88CA"/>
                    </a:solidFill>
                  </a:ln>
                  <a:solidFill>
                    <a:schemeClr val="bg1"/>
                  </a:solidFill>
                </a:rPr>
                <a:t>5</a:t>
              </a:r>
            </a:p>
          </p:txBody>
        </p:sp>
      </p:grpSp>
      <p:grpSp>
        <p:nvGrpSpPr>
          <p:cNvPr id="54" name="Group 53">
            <a:extLst>
              <a:ext uri="{FF2B5EF4-FFF2-40B4-BE49-F238E27FC236}">
                <a16:creationId xmlns:a16="http://schemas.microsoft.com/office/drawing/2014/main" id="{8B3AF013-C024-4E06-8CB8-CC5821AF452B}"/>
              </a:ext>
            </a:extLst>
          </p:cNvPr>
          <p:cNvGrpSpPr/>
          <p:nvPr/>
        </p:nvGrpSpPr>
        <p:grpSpPr>
          <a:xfrm>
            <a:off x="6517973" y="1968729"/>
            <a:ext cx="5161723" cy="470155"/>
            <a:chOff x="6517973" y="1968729"/>
            <a:chExt cx="5161723" cy="470155"/>
          </a:xfrm>
        </p:grpSpPr>
        <p:sp>
          <p:nvSpPr>
            <p:cNvPr id="25" name="Rectangle: Rounded Corners 24">
              <a:extLst>
                <a:ext uri="{FF2B5EF4-FFF2-40B4-BE49-F238E27FC236}">
                  <a16:creationId xmlns:a16="http://schemas.microsoft.com/office/drawing/2014/main" id="{F4DA9F27-FF2E-42E5-AF4B-CB683283CC1B}"/>
                </a:ext>
              </a:extLst>
            </p:cNvPr>
            <p:cNvSpPr/>
            <p:nvPr/>
          </p:nvSpPr>
          <p:spPr>
            <a:xfrm>
              <a:off x="6517973" y="1970884"/>
              <a:ext cx="5161723" cy="468000"/>
            </a:xfrm>
            <a:prstGeom prst="roundRect">
              <a:avLst>
                <a:gd name="adj" fmla="val 50000"/>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561F829C-12B0-45DA-9D31-7023F61AEC08}"/>
                </a:ext>
              </a:extLst>
            </p:cNvPr>
            <p:cNvSpPr txBox="1"/>
            <p:nvPr/>
          </p:nvSpPr>
          <p:spPr>
            <a:xfrm>
              <a:off x="7897670" y="2097468"/>
              <a:ext cx="3139334" cy="230832"/>
            </a:xfrm>
            <a:prstGeom prst="rect">
              <a:avLst/>
            </a:prstGeom>
            <a:noFill/>
          </p:spPr>
          <p:txBody>
            <a:bodyPr wrap="square" rtlCol="0" anchor="ctr">
              <a:spAutoFit/>
            </a:bodyPr>
            <a:lstStyle/>
            <a:p>
              <a:pPr algn="just">
                <a:buClr>
                  <a:srgbClr val="754599"/>
                </a:buClr>
              </a:pPr>
              <a:r>
                <a:rPr lang="pl-PL" sz="900" dirty="0"/>
                <a:t>[</a:t>
              </a:r>
              <a:r>
                <a:rPr lang="en-US" sz="900" dirty="0"/>
                <a:t>brief description</a:t>
              </a:r>
              <a:r>
                <a:rPr lang="pl-PL" sz="900" dirty="0"/>
                <a:t>]</a:t>
              </a:r>
              <a:endParaRPr lang="en-US" sz="900" dirty="0"/>
            </a:p>
          </p:txBody>
        </p:sp>
        <p:sp>
          <p:nvSpPr>
            <p:cNvPr id="37" name="TextBox 36">
              <a:extLst>
                <a:ext uri="{FF2B5EF4-FFF2-40B4-BE49-F238E27FC236}">
                  <a16:creationId xmlns:a16="http://schemas.microsoft.com/office/drawing/2014/main" id="{9B92B813-9EDF-4D33-90C6-274F4C02E8AA}"/>
                </a:ext>
              </a:extLst>
            </p:cNvPr>
            <p:cNvSpPr txBox="1"/>
            <p:nvPr/>
          </p:nvSpPr>
          <p:spPr>
            <a:xfrm>
              <a:off x="11263905" y="1968729"/>
              <a:ext cx="407759" cy="461665"/>
            </a:xfrm>
            <a:prstGeom prst="rect">
              <a:avLst/>
            </a:prstGeom>
            <a:noFill/>
          </p:spPr>
          <p:txBody>
            <a:bodyPr wrap="square" rtlCol="0">
              <a:spAutoFit/>
            </a:bodyPr>
            <a:lstStyle/>
            <a:p>
              <a:r>
                <a:rPr lang="en-US" sz="2400">
                  <a:ln w="6350">
                    <a:solidFill>
                      <a:srgbClr val="AE88CA"/>
                    </a:solidFill>
                  </a:ln>
                  <a:solidFill>
                    <a:schemeClr val="bg1"/>
                  </a:solidFill>
                </a:rPr>
                <a:t>1</a:t>
              </a:r>
            </a:p>
          </p:txBody>
        </p:sp>
        <p:sp>
          <p:nvSpPr>
            <p:cNvPr id="17" name="Rectangle: Rounded Corners 16">
              <a:extLst>
                <a:ext uri="{FF2B5EF4-FFF2-40B4-BE49-F238E27FC236}">
                  <a16:creationId xmlns:a16="http://schemas.microsoft.com/office/drawing/2014/main" id="{0327D344-59A9-4AE5-AF76-0F3A8FD7BC89}"/>
                </a:ext>
              </a:extLst>
            </p:cNvPr>
            <p:cNvSpPr/>
            <p:nvPr/>
          </p:nvSpPr>
          <p:spPr>
            <a:xfrm>
              <a:off x="6546188" y="2012832"/>
              <a:ext cx="1332000" cy="387707"/>
            </a:xfrm>
            <a:prstGeom prst="roundRect">
              <a:avLst>
                <a:gd name="adj" fmla="val 50000"/>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a:t>Human Resources</a:t>
              </a:r>
            </a:p>
          </p:txBody>
        </p:sp>
      </p:grpSp>
      <p:grpSp>
        <p:nvGrpSpPr>
          <p:cNvPr id="55" name="Group 54">
            <a:extLst>
              <a:ext uri="{FF2B5EF4-FFF2-40B4-BE49-F238E27FC236}">
                <a16:creationId xmlns:a16="http://schemas.microsoft.com/office/drawing/2014/main" id="{1054B29D-FDAC-4D9D-A721-71D8849B2213}"/>
              </a:ext>
            </a:extLst>
          </p:cNvPr>
          <p:cNvGrpSpPr/>
          <p:nvPr/>
        </p:nvGrpSpPr>
        <p:grpSpPr>
          <a:xfrm>
            <a:off x="6517973" y="2735069"/>
            <a:ext cx="5161723" cy="468000"/>
            <a:chOff x="6517973" y="2735069"/>
            <a:chExt cx="5161723" cy="468000"/>
          </a:xfrm>
        </p:grpSpPr>
        <p:sp>
          <p:nvSpPr>
            <p:cNvPr id="24" name="Rectangle: Rounded Corners 23">
              <a:extLst>
                <a:ext uri="{FF2B5EF4-FFF2-40B4-BE49-F238E27FC236}">
                  <a16:creationId xmlns:a16="http://schemas.microsoft.com/office/drawing/2014/main" id="{EE54AD30-2825-42F1-9080-A722D6F1B616}"/>
                </a:ext>
              </a:extLst>
            </p:cNvPr>
            <p:cNvSpPr/>
            <p:nvPr/>
          </p:nvSpPr>
          <p:spPr>
            <a:xfrm>
              <a:off x="6517973" y="2735069"/>
              <a:ext cx="5161723" cy="468000"/>
            </a:xfrm>
            <a:prstGeom prst="roundRect">
              <a:avLst>
                <a:gd name="adj" fmla="val 50000"/>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TextBox 121">
              <a:extLst>
                <a:ext uri="{FF2B5EF4-FFF2-40B4-BE49-F238E27FC236}">
                  <a16:creationId xmlns:a16="http://schemas.microsoft.com/office/drawing/2014/main" id="{D94F5FA9-E1A9-411E-B173-9EEBB51EAD33}"/>
                </a:ext>
              </a:extLst>
            </p:cNvPr>
            <p:cNvSpPr txBox="1"/>
            <p:nvPr/>
          </p:nvSpPr>
          <p:spPr>
            <a:xfrm>
              <a:off x="7897670" y="2855906"/>
              <a:ext cx="3139334" cy="230832"/>
            </a:xfrm>
            <a:prstGeom prst="rect">
              <a:avLst/>
            </a:prstGeom>
            <a:noFill/>
          </p:spPr>
          <p:txBody>
            <a:bodyPr wrap="square" rtlCol="0" anchor="ctr">
              <a:spAutoFit/>
            </a:bodyPr>
            <a:lstStyle/>
            <a:p>
              <a:pPr algn="just">
                <a:buClr>
                  <a:srgbClr val="754599"/>
                </a:buClr>
              </a:pPr>
              <a:r>
                <a:rPr lang="pl-PL" sz="900" dirty="0"/>
                <a:t>[</a:t>
              </a:r>
              <a:r>
                <a:rPr lang="en-US" sz="900" dirty="0"/>
                <a:t>brief description</a:t>
              </a:r>
              <a:r>
                <a:rPr lang="pl-PL" sz="900" dirty="0"/>
                <a:t>]</a:t>
              </a:r>
              <a:endParaRPr lang="en-US" sz="900" dirty="0"/>
            </a:p>
          </p:txBody>
        </p:sp>
        <p:sp>
          <p:nvSpPr>
            <p:cNvPr id="40" name="TextBox 39">
              <a:extLst>
                <a:ext uri="{FF2B5EF4-FFF2-40B4-BE49-F238E27FC236}">
                  <a16:creationId xmlns:a16="http://schemas.microsoft.com/office/drawing/2014/main" id="{A6462036-8596-46DE-B30C-2723AA68B255}"/>
                </a:ext>
              </a:extLst>
            </p:cNvPr>
            <p:cNvSpPr txBox="1"/>
            <p:nvPr/>
          </p:nvSpPr>
          <p:spPr>
            <a:xfrm>
              <a:off x="11263905" y="2739865"/>
              <a:ext cx="407759" cy="461665"/>
            </a:xfrm>
            <a:prstGeom prst="rect">
              <a:avLst/>
            </a:prstGeom>
            <a:noFill/>
          </p:spPr>
          <p:txBody>
            <a:bodyPr wrap="square" rtlCol="0">
              <a:spAutoFit/>
            </a:bodyPr>
            <a:lstStyle/>
            <a:p>
              <a:r>
                <a:rPr lang="en-US" sz="2400">
                  <a:ln w="6350">
                    <a:solidFill>
                      <a:srgbClr val="AE88CA"/>
                    </a:solidFill>
                  </a:ln>
                  <a:solidFill>
                    <a:schemeClr val="bg1"/>
                  </a:solidFill>
                </a:rPr>
                <a:t>2</a:t>
              </a:r>
            </a:p>
          </p:txBody>
        </p:sp>
        <p:sp>
          <p:nvSpPr>
            <p:cNvPr id="18" name="Rectangle: Rounded Corners 17">
              <a:extLst>
                <a:ext uri="{FF2B5EF4-FFF2-40B4-BE49-F238E27FC236}">
                  <a16:creationId xmlns:a16="http://schemas.microsoft.com/office/drawing/2014/main" id="{2AC661E8-763E-4704-8C7F-94CF7871977E}"/>
                </a:ext>
              </a:extLst>
            </p:cNvPr>
            <p:cNvSpPr/>
            <p:nvPr/>
          </p:nvSpPr>
          <p:spPr>
            <a:xfrm>
              <a:off x="6546188" y="2777561"/>
              <a:ext cx="1332000" cy="387707"/>
            </a:xfrm>
            <a:prstGeom prst="roundRect">
              <a:avLst>
                <a:gd name="adj" fmla="val 50000"/>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a:t>Services outsourcing</a:t>
              </a:r>
            </a:p>
          </p:txBody>
        </p:sp>
      </p:grpSp>
      <p:grpSp>
        <p:nvGrpSpPr>
          <p:cNvPr id="57" name="Group 56">
            <a:extLst>
              <a:ext uri="{FF2B5EF4-FFF2-40B4-BE49-F238E27FC236}">
                <a16:creationId xmlns:a16="http://schemas.microsoft.com/office/drawing/2014/main" id="{B0FB32A6-3482-4B1B-8825-624EB46AE94A}"/>
              </a:ext>
            </a:extLst>
          </p:cNvPr>
          <p:cNvGrpSpPr/>
          <p:nvPr/>
        </p:nvGrpSpPr>
        <p:grpSpPr>
          <a:xfrm>
            <a:off x="6517973" y="3480505"/>
            <a:ext cx="5161723" cy="720000"/>
            <a:chOff x="6517973" y="3480505"/>
            <a:chExt cx="5161723" cy="720000"/>
          </a:xfrm>
        </p:grpSpPr>
        <p:sp>
          <p:nvSpPr>
            <p:cNvPr id="21" name="Rectangle: Rounded Corners 20">
              <a:extLst>
                <a:ext uri="{FF2B5EF4-FFF2-40B4-BE49-F238E27FC236}">
                  <a16:creationId xmlns:a16="http://schemas.microsoft.com/office/drawing/2014/main" id="{F436E5D7-0F3E-4B3D-AA17-8EFD4750C208}"/>
                </a:ext>
              </a:extLst>
            </p:cNvPr>
            <p:cNvSpPr/>
            <p:nvPr/>
          </p:nvSpPr>
          <p:spPr>
            <a:xfrm>
              <a:off x="6517973" y="3480505"/>
              <a:ext cx="5161723" cy="720000"/>
            </a:xfrm>
            <a:prstGeom prst="roundRect">
              <a:avLst>
                <a:gd name="adj" fmla="val 50000"/>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C7E131A4-E812-4E14-BD46-2E85EC73A1F6}"/>
                </a:ext>
              </a:extLst>
            </p:cNvPr>
            <p:cNvSpPr txBox="1"/>
            <p:nvPr/>
          </p:nvSpPr>
          <p:spPr>
            <a:xfrm>
              <a:off x="7897670" y="3648145"/>
              <a:ext cx="3458241" cy="369332"/>
            </a:xfrm>
            <a:prstGeom prst="rect">
              <a:avLst/>
            </a:prstGeom>
            <a:noFill/>
          </p:spPr>
          <p:txBody>
            <a:bodyPr wrap="square" rtlCol="0" anchor="ctr">
              <a:spAutoFit/>
            </a:bodyPr>
            <a:lstStyle/>
            <a:p>
              <a:pPr algn="just">
                <a:buClr>
                  <a:srgbClr val="754599"/>
                </a:buClr>
              </a:pPr>
              <a:r>
                <a:rPr lang="pl-PL" sz="900" dirty="0"/>
                <a:t>[</a:t>
              </a:r>
              <a:r>
                <a:rPr lang="en-US" sz="900" dirty="0"/>
                <a:t>brief description</a:t>
              </a:r>
              <a:r>
                <a:rPr lang="pl-PL" sz="900" dirty="0"/>
                <a:t>]</a:t>
              </a:r>
              <a:endParaRPr lang="en-US" sz="900" dirty="0"/>
            </a:p>
            <a:p>
              <a:pPr algn="just">
                <a:buClr>
                  <a:srgbClr val="754599"/>
                </a:buClr>
              </a:pPr>
              <a:r>
                <a:rPr lang="pl-PL" sz="900" dirty="0"/>
                <a:t>[</a:t>
              </a:r>
              <a:r>
                <a:rPr lang="en-US" sz="900" dirty="0"/>
                <a:t>brief description</a:t>
              </a:r>
              <a:r>
                <a:rPr lang="pl-PL" sz="900" dirty="0"/>
                <a:t>]</a:t>
              </a:r>
              <a:endParaRPr lang="en-US" sz="900" dirty="0"/>
            </a:p>
          </p:txBody>
        </p:sp>
        <p:sp>
          <p:nvSpPr>
            <p:cNvPr id="39" name="TextBox 38">
              <a:extLst>
                <a:ext uri="{FF2B5EF4-FFF2-40B4-BE49-F238E27FC236}">
                  <a16:creationId xmlns:a16="http://schemas.microsoft.com/office/drawing/2014/main" id="{23DEEA3E-225F-4282-BA33-5059A5ECFE43}"/>
                </a:ext>
              </a:extLst>
            </p:cNvPr>
            <p:cNvSpPr txBox="1"/>
            <p:nvPr/>
          </p:nvSpPr>
          <p:spPr>
            <a:xfrm>
              <a:off x="11263905" y="3609430"/>
              <a:ext cx="407759" cy="461665"/>
            </a:xfrm>
            <a:prstGeom prst="rect">
              <a:avLst/>
            </a:prstGeom>
            <a:noFill/>
          </p:spPr>
          <p:txBody>
            <a:bodyPr wrap="square" rtlCol="0">
              <a:spAutoFit/>
            </a:bodyPr>
            <a:lstStyle/>
            <a:p>
              <a:r>
                <a:rPr lang="en-US" sz="2400">
                  <a:ln w="6350">
                    <a:solidFill>
                      <a:srgbClr val="AE88CA"/>
                    </a:solidFill>
                  </a:ln>
                  <a:solidFill>
                    <a:schemeClr val="bg1"/>
                  </a:solidFill>
                </a:rPr>
                <a:t>3</a:t>
              </a:r>
            </a:p>
          </p:txBody>
        </p:sp>
        <p:sp>
          <p:nvSpPr>
            <p:cNvPr id="19" name="Rectangle: Rounded Corners 18">
              <a:extLst>
                <a:ext uri="{FF2B5EF4-FFF2-40B4-BE49-F238E27FC236}">
                  <a16:creationId xmlns:a16="http://schemas.microsoft.com/office/drawing/2014/main" id="{6252C8C7-438F-4CBD-8478-A2F826F6089D}"/>
                </a:ext>
              </a:extLst>
            </p:cNvPr>
            <p:cNvSpPr/>
            <p:nvPr/>
          </p:nvSpPr>
          <p:spPr>
            <a:xfrm>
              <a:off x="6546188" y="3634650"/>
              <a:ext cx="1332000" cy="387707"/>
            </a:xfrm>
            <a:prstGeom prst="roundRect">
              <a:avLst>
                <a:gd name="adj" fmla="val 50000"/>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t>Management  systems</a:t>
              </a:r>
            </a:p>
          </p:txBody>
        </p:sp>
      </p:grpSp>
      <p:grpSp>
        <p:nvGrpSpPr>
          <p:cNvPr id="59" name="Group 58">
            <a:extLst>
              <a:ext uri="{FF2B5EF4-FFF2-40B4-BE49-F238E27FC236}">
                <a16:creationId xmlns:a16="http://schemas.microsoft.com/office/drawing/2014/main" id="{6D512A0F-B4BA-480E-83A7-A68F8FC81701}"/>
              </a:ext>
            </a:extLst>
          </p:cNvPr>
          <p:cNvGrpSpPr/>
          <p:nvPr/>
        </p:nvGrpSpPr>
        <p:grpSpPr>
          <a:xfrm>
            <a:off x="6517973" y="4480609"/>
            <a:ext cx="5161723" cy="472751"/>
            <a:chOff x="6517973" y="4480609"/>
            <a:chExt cx="5161723" cy="472751"/>
          </a:xfrm>
        </p:grpSpPr>
        <p:sp>
          <p:nvSpPr>
            <p:cNvPr id="16" name="Rectangle: Rounded Corners 15">
              <a:extLst>
                <a:ext uri="{FF2B5EF4-FFF2-40B4-BE49-F238E27FC236}">
                  <a16:creationId xmlns:a16="http://schemas.microsoft.com/office/drawing/2014/main" id="{4C7F3249-4A34-4236-B8F0-4283677E7C5E}"/>
                </a:ext>
              </a:extLst>
            </p:cNvPr>
            <p:cNvSpPr/>
            <p:nvPr/>
          </p:nvSpPr>
          <p:spPr>
            <a:xfrm>
              <a:off x="6517973" y="4480609"/>
              <a:ext cx="5161723" cy="468000"/>
            </a:xfrm>
            <a:prstGeom prst="roundRect">
              <a:avLst>
                <a:gd name="adj" fmla="val 50000"/>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TextBox 125">
              <a:extLst>
                <a:ext uri="{FF2B5EF4-FFF2-40B4-BE49-F238E27FC236}">
                  <a16:creationId xmlns:a16="http://schemas.microsoft.com/office/drawing/2014/main" id="{D4052924-A12C-491F-8E8B-E5D5403FED24}"/>
                </a:ext>
              </a:extLst>
            </p:cNvPr>
            <p:cNvSpPr txBox="1"/>
            <p:nvPr/>
          </p:nvSpPr>
          <p:spPr>
            <a:xfrm>
              <a:off x="7897670" y="4608652"/>
              <a:ext cx="3139334" cy="230832"/>
            </a:xfrm>
            <a:prstGeom prst="rect">
              <a:avLst/>
            </a:prstGeom>
            <a:noFill/>
          </p:spPr>
          <p:txBody>
            <a:bodyPr wrap="square" rtlCol="0" anchor="ctr">
              <a:spAutoFit/>
            </a:bodyPr>
            <a:lstStyle/>
            <a:p>
              <a:pPr algn="just">
                <a:buClr>
                  <a:srgbClr val="754599"/>
                </a:buClr>
              </a:pPr>
              <a:r>
                <a:rPr lang="pl-PL" sz="900" dirty="0"/>
                <a:t>[</a:t>
              </a:r>
              <a:r>
                <a:rPr lang="en-US" sz="900" dirty="0"/>
                <a:t>brief description</a:t>
              </a:r>
              <a:r>
                <a:rPr lang="pl-PL" sz="900" dirty="0"/>
                <a:t>]</a:t>
              </a:r>
              <a:endParaRPr lang="en-US" sz="900" dirty="0"/>
            </a:p>
          </p:txBody>
        </p:sp>
        <p:sp>
          <p:nvSpPr>
            <p:cNvPr id="42" name="TextBox 41">
              <a:extLst>
                <a:ext uri="{FF2B5EF4-FFF2-40B4-BE49-F238E27FC236}">
                  <a16:creationId xmlns:a16="http://schemas.microsoft.com/office/drawing/2014/main" id="{FBBAA390-4108-4ABD-8C6E-0BE5C3A96A86}"/>
                </a:ext>
              </a:extLst>
            </p:cNvPr>
            <p:cNvSpPr txBox="1"/>
            <p:nvPr/>
          </p:nvSpPr>
          <p:spPr>
            <a:xfrm>
              <a:off x="11263905" y="4491695"/>
              <a:ext cx="407759" cy="461665"/>
            </a:xfrm>
            <a:prstGeom prst="rect">
              <a:avLst/>
            </a:prstGeom>
            <a:noFill/>
          </p:spPr>
          <p:txBody>
            <a:bodyPr wrap="square" rtlCol="0">
              <a:spAutoFit/>
            </a:bodyPr>
            <a:lstStyle/>
            <a:p>
              <a:r>
                <a:rPr lang="en-US" sz="2400">
                  <a:ln w="6350">
                    <a:solidFill>
                      <a:srgbClr val="AE88CA"/>
                    </a:solidFill>
                  </a:ln>
                  <a:solidFill>
                    <a:schemeClr val="bg1"/>
                  </a:solidFill>
                </a:rPr>
                <a:t>4</a:t>
              </a:r>
            </a:p>
          </p:txBody>
        </p:sp>
        <p:sp>
          <p:nvSpPr>
            <p:cNvPr id="22" name="Rectangle: Rounded Corners 21">
              <a:extLst>
                <a:ext uri="{FF2B5EF4-FFF2-40B4-BE49-F238E27FC236}">
                  <a16:creationId xmlns:a16="http://schemas.microsoft.com/office/drawing/2014/main" id="{14F2BAD0-0570-41C3-A4D6-06BA5A618064}"/>
                </a:ext>
              </a:extLst>
            </p:cNvPr>
            <p:cNvSpPr/>
            <p:nvPr/>
          </p:nvSpPr>
          <p:spPr>
            <a:xfrm>
              <a:off x="6546188" y="4519447"/>
              <a:ext cx="1332000" cy="387707"/>
            </a:xfrm>
            <a:prstGeom prst="roundRect">
              <a:avLst>
                <a:gd name="adj" fmla="val 50000"/>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chemeClr val="bg1"/>
                  </a:solidFill>
                </a:rPr>
                <a:t>Experienced</a:t>
              </a:r>
              <a:r>
                <a:rPr lang="pl-PL" sz="1000" b="1" dirty="0">
                  <a:solidFill>
                    <a:schemeClr val="bg1"/>
                  </a:solidFill>
                </a:rPr>
                <a:t> Team</a:t>
              </a:r>
              <a:endParaRPr lang="en-US" sz="1000" b="1" dirty="0">
                <a:solidFill>
                  <a:schemeClr val="bg1"/>
                </a:solidFill>
              </a:endParaRPr>
            </a:p>
          </p:txBody>
        </p:sp>
      </p:grpSp>
      <p:grpSp>
        <p:nvGrpSpPr>
          <p:cNvPr id="102" name="Group 101">
            <a:extLst>
              <a:ext uri="{FF2B5EF4-FFF2-40B4-BE49-F238E27FC236}">
                <a16:creationId xmlns:a16="http://schemas.microsoft.com/office/drawing/2014/main" id="{F8A81459-8D19-4CEE-A4B7-80994EDF0A49}"/>
              </a:ext>
            </a:extLst>
          </p:cNvPr>
          <p:cNvGrpSpPr/>
          <p:nvPr/>
        </p:nvGrpSpPr>
        <p:grpSpPr>
          <a:xfrm>
            <a:off x="6517973" y="5323161"/>
            <a:ext cx="5161723" cy="468486"/>
            <a:chOff x="6517973" y="5323161"/>
            <a:chExt cx="5161723" cy="468486"/>
          </a:xfrm>
        </p:grpSpPr>
        <p:sp>
          <p:nvSpPr>
            <p:cNvPr id="8" name="Rectangle: Rounded Corners 7">
              <a:extLst>
                <a:ext uri="{FF2B5EF4-FFF2-40B4-BE49-F238E27FC236}">
                  <a16:creationId xmlns:a16="http://schemas.microsoft.com/office/drawing/2014/main" id="{6DD5354E-3594-4F6B-8B5C-BDA657144F80}"/>
                </a:ext>
              </a:extLst>
            </p:cNvPr>
            <p:cNvSpPr/>
            <p:nvPr/>
          </p:nvSpPr>
          <p:spPr>
            <a:xfrm>
              <a:off x="6517973" y="5323647"/>
              <a:ext cx="5161723" cy="468000"/>
            </a:xfrm>
            <a:prstGeom prst="roundRect">
              <a:avLst>
                <a:gd name="adj" fmla="val 50000"/>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TextBox 127">
              <a:extLst>
                <a:ext uri="{FF2B5EF4-FFF2-40B4-BE49-F238E27FC236}">
                  <a16:creationId xmlns:a16="http://schemas.microsoft.com/office/drawing/2014/main" id="{C8500E79-F0D5-474E-8334-E0D020A560E7}"/>
                </a:ext>
              </a:extLst>
            </p:cNvPr>
            <p:cNvSpPr txBox="1"/>
            <p:nvPr/>
          </p:nvSpPr>
          <p:spPr>
            <a:xfrm>
              <a:off x="7897670" y="5391453"/>
              <a:ext cx="2905343" cy="230832"/>
            </a:xfrm>
            <a:prstGeom prst="rect">
              <a:avLst/>
            </a:prstGeom>
            <a:noFill/>
          </p:spPr>
          <p:txBody>
            <a:bodyPr wrap="square">
              <a:spAutoFit/>
            </a:bodyPr>
            <a:lstStyle/>
            <a:p>
              <a:pPr algn="just">
                <a:buClr>
                  <a:srgbClr val="754599"/>
                </a:buClr>
              </a:pPr>
              <a:r>
                <a:rPr lang="pl-PL" sz="900" dirty="0"/>
                <a:t>[</a:t>
              </a:r>
              <a:r>
                <a:rPr lang="en-US" sz="900" dirty="0"/>
                <a:t>brief description</a:t>
              </a:r>
              <a:r>
                <a:rPr lang="pl-PL" sz="900" dirty="0"/>
                <a:t>]</a:t>
              </a:r>
              <a:endParaRPr lang="en-US" sz="900" dirty="0"/>
            </a:p>
          </p:txBody>
        </p:sp>
        <p:sp>
          <p:nvSpPr>
            <p:cNvPr id="38" name="TextBox 37">
              <a:extLst>
                <a:ext uri="{FF2B5EF4-FFF2-40B4-BE49-F238E27FC236}">
                  <a16:creationId xmlns:a16="http://schemas.microsoft.com/office/drawing/2014/main" id="{6ABF3467-4AD4-4E28-BE78-CD23CC3F3478}"/>
                </a:ext>
              </a:extLst>
            </p:cNvPr>
            <p:cNvSpPr txBox="1"/>
            <p:nvPr/>
          </p:nvSpPr>
          <p:spPr>
            <a:xfrm>
              <a:off x="11263905" y="5323161"/>
              <a:ext cx="407759" cy="461665"/>
            </a:xfrm>
            <a:prstGeom prst="rect">
              <a:avLst/>
            </a:prstGeom>
            <a:noFill/>
          </p:spPr>
          <p:txBody>
            <a:bodyPr wrap="square" rtlCol="0">
              <a:spAutoFit/>
            </a:bodyPr>
            <a:lstStyle/>
            <a:p>
              <a:r>
                <a:rPr lang="en-US" sz="2400">
                  <a:ln w="6350">
                    <a:solidFill>
                      <a:srgbClr val="AE88CA"/>
                    </a:solidFill>
                  </a:ln>
                  <a:solidFill>
                    <a:schemeClr val="bg1"/>
                  </a:solidFill>
                </a:rPr>
                <a:t>5</a:t>
              </a:r>
            </a:p>
          </p:txBody>
        </p:sp>
        <p:sp>
          <p:nvSpPr>
            <p:cNvPr id="23" name="Rectangle: Rounded Corners 22">
              <a:extLst>
                <a:ext uri="{FF2B5EF4-FFF2-40B4-BE49-F238E27FC236}">
                  <a16:creationId xmlns:a16="http://schemas.microsoft.com/office/drawing/2014/main" id="{2ECCA682-5129-4966-8D5E-89788A905902}"/>
                </a:ext>
              </a:extLst>
            </p:cNvPr>
            <p:cNvSpPr/>
            <p:nvPr/>
          </p:nvSpPr>
          <p:spPr>
            <a:xfrm>
              <a:off x="6546188" y="5367299"/>
              <a:ext cx="1332000" cy="387707"/>
            </a:xfrm>
            <a:prstGeom prst="roundRect">
              <a:avLst>
                <a:gd name="adj" fmla="val 50000"/>
              </a:avLst>
            </a:prstGeom>
            <a:solidFill>
              <a:srgbClr val="D9C7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a:solidFill>
                    <a:schemeClr val="bg1"/>
                  </a:solidFill>
                </a:rPr>
                <a:t>Location</a:t>
              </a:r>
            </a:p>
          </p:txBody>
        </p:sp>
      </p:grpSp>
      <p:sp>
        <p:nvSpPr>
          <p:cNvPr id="9" name="TextBox 8">
            <a:extLst>
              <a:ext uri="{FF2B5EF4-FFF2-40B4-BE49-F238E27FC236}">
                <a16:creationId xmlns:a16="http://schemas.microsoft.com/office/drawing/2014/main" id="{7F6170C2-F98E-430C-97BA-4751EBC1764A}"/>
              </a:ext>
            </a:extLst>
          </p:cNvPr>
          <p:cNvSpPr txBox="1"/>
          <p:nvPr/>
        </p:nvSpPr>
        <p:spPr>
          <a:xfrm>
            <a:off x="5266643" y="3599698"/>
            <a:ext cx="1517830" cy="492443"/>
          </a:xfrm>
          <a:prstGeom prst="rect">
            <a:avLst/>
          </a:prstGeom>
          <a:noFill/>
        </p:spPr>
        <p:txBody>
          <a:bodyPr wrap="square" rtlCol="0">
            <a:spAutoFit/>
          </a:bodyPr>
          <a:lstStyle/>
          <a:p>
            <a:pPr algn="ctr"/>
            <a:r>
              <a:rPr lang="en-US" sz="1300" b="1" dirty="0">
                <a:solidFill>
                  <a:srgbClr val="531070"/>
                </a:solidFill>
                <a:latin typeface="Calibri Light" panose="020F0302020204030204" pitchFamily="34" charset="0"/>
                <a:cs typeface="Calibri Light" panose="020F0302020204030204" pitchFamily="34" charset="0"/>
              </a:rPr>
              <a:t>COMPETITIVE ADVANTAGES</a:t>
            </a:r>
          </a:p>
        </p:txBody>
      </p:sp>
      <p:grpSp>
        <p:nvGrpSpPr>
          <p:cNvPr id="88" name="Group 87">
            <a:extLst>
              <a:ext uri="{FF2B5EF4-FFF2-40B4-BE49-F238E27FC236}">
                <a16:creationId xmlns:a16="http://schemas.microsoft.com/office/drawing/2014/main" id="{FB0A216C-F01C-41E2-AA2D-2B376488FCC0}"/>
              </a:ext>
            </a:extLst>
          </p:cNvPr>
          <p:cNvGrpSpPr/>
          <p:nvPr/>
        </p:nvGrpSpPr>
        <p:grpSpPr>
          <a:xfrm>
            <a:off x="-1028410" y="4571"/>
            <a:ext cx="844340" cy="6853517"/>
            <a:chOff x="-1028410" y="4571"/>
            <a:chExt cx="844340" cy="6853517"/>
          </a:xfrm>
        </p:grpSpPr>
        <p:sp>
          <p:nvSpPr>
            <p:cNvPr id="89" name="Rectangle 88">
              <a:extLst>
                <a:ext uri="{FF2B5EF4-FFF2-40B4-BE49-F238E27FC236}">
                  <a16:creationId xmlns:a16="http://schemas.microsoft.com/office/drawing/2014/main" id="{8AEDECB0-ADB7-464E-84BC-94C17BEE2E83}"/>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90" name="Rectangle 89">
              <a:extLst>
                <a:ext uri="{FF2B5EF4-FFF2-40B4-BE49-F238E27FC236}">
                  <a16:creationId xmlns:a16="http://schemas.microsoft.com/office/drawing/2014/main" id="{EC82DC98-AE39-46B6-9039-52A08B1F148A}"/>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91" name="Rectangle 90">
              <a:extLst>
                <a:ext uri="{FF2B5EF4-FFF2-40B4-BE49-F238E27FC236}">
                  <a16:creationId xmlns:a16="http://schemas.microsoft.com/office/drawing/2014/main" id="{A4B23C78-FD78-421A-B785-F356F9279D37}"/>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92" name="Rectangle 91">
              <a:extLst>
                <a:ext uri="{FF2B5EF4-FFF2-40B4-BE49-F238E27FC236}">
                  <a16:creationId xmlns:a16="http://schemas.microsoft.com/office/drawing/2014/main" id="{EB888003-FC27-416D-8FE4-64091FA07128}"/>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93" name="Rectangle 92">
              <a:extLst>
                <a:ext uri="{FF2B5EF4-FFF2-40B4-BE49-F238E27FC236}">
                  <a16:creationId xmlns:a16="http://schemas.microsoft.com/office/drawing/2014/main" id="{E8245564-D34A-4024-927B-C83B94CE27B3}"/>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94" name="Rectangle 93">
              <a:extLst>
                <a:ext uri="{FF2B5EF4-FFF2-40B4-BE49-F238E27FC236}">
                  <a16:creationId xmlns:a16="http://schemas.microsoft.com/office/drawing/2014/main" id="{BD7EA0A8-80D4-40F8-89FA-5F7FFC28465A}"/>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95" name="Rectangle 94">
              <a:extLst>
                <a:ext uri="{FF2B5EF4-FFF2-40B4-BE49-F238E27FC236}">
                  <a16:creationId xmlns:a16="http://schemas.microsoft.com/office/drawing/2014/main" id="{7AC97687-AC03-4CC6-A110-F5DF00D7DFA4}"/>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96" name="Rectangle 95">
              <a:extLst>
                <a:ext uri="{FF2B5EF4-FFF2-40B4-BE49-F238E27FC236}">
                  <a16:creationId xmlns:a16="http://schemas.microsoft.com/office/drawing/2014/main" id="{69FD028B-9B05-4DA4-96A2-C5BDCBC6EFCF}"/>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97" name="Rectangle 96">
              <a:extLst>
                <a:ext uri="{FF2B5EF4-FFF2-40B4-BE49-F238E27FC236}">
                  <a16:creationId xmlns:a16="http://schemas.microsoft.com/office/drawing/2014/main" id="{CD58820D-A9DE-423A-91E7-E5EFCE72F8C0}"/>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98" name="Straight Connector 97">
              <a:extLst>
                <a:ext uri="{FF2B5EF4-FFF2-40B4-BE49-F238E27FC236}">
                  <a16:creationId xmlns:a16="http://schemas.microsoft.com/office/drawing/2014/main" id="{FDF2004E-D9CD-4201-8F60-CE6FAAEE9060}"/>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EDCB1DC-6388-4AEB-B15B-CC154E6A2E8E}"/>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4FDC1B00-4792-4F94-BCF4-5165B8CFB9D9}"/>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chemeClr val="bg1">
                    <a:lumMod val="65000"/>
                  </a:schemeClr>
                </a:solidFill>
              </a:endParaRPr>
            </a:p>
          </p:txBody>
        </p:sp>
        <p:sp>
          <p:nvSpPr>
            <p:cNvPr id="101" name="Rectangle 100">
              <a:extLst>
                <a:ext uri="{FF2B5EF4-FFF2-40B4-BE49-F238E27FC236}">
                  <a16:creationId xmlns:a16="http://schemas.microsoft.com/office/drawing/2014/main" id="{9AA5CA46-BC57-4C97-B2C3-8D226621086D}"/>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3" name="Rectangle 102">
              <a:extLst>
                <a:ext uri="{FF2B5EF4-FFF2-40B4-BE49-F238E27FC236}">
                  <a16:creationId xmlns:a16="http://schemas.microsoft.com/office/drawing/2014/main" id="{3A2317A7-5927-451C-89CA-2A85D5D837C9}"/>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5" name="Rectangle 104">
              <a:extLst>
                <a:ext uri="{FF2B5EF4-FFF2-40B4-BE49-F238E27FC236}">
                  <a16:creationId xmlns:a16="http://schemas.microsoft.com/office/drawing/2014/main" id="{A94302AA-6811-4A9E-98AF-5B6865DA922E}"/>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7" name="Rectangle 106">
              <a:extLst>
                <a:ext uri="{FF2B5EF4-FFF2-40B4-BE49-F238E27FC236}">
                  <a16:creationId xmlns:a16="http://schemas.microsoft.com/office/drawing/2014/main" id="{689F90DF-DDE6-448D-9F7A-B0F977B5541E}"/>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9" name="Rectangle 108">
              <a:extLst>
                <a:ext uri="{FF2B5EF4-FFF2-40B4-BE49-F238E27FC236}">
                  <a16:creationId xmlns:a16="http://schemas.microsoft.com/office/drawing/2014/main" id="{D33C84B8-8FA9-4549-AFAC-4CA413023D96}"/>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11" name="Rectangle 110">
              <a:extLst>
                <a:ext uri="{FF2B5EF4-FFF2-40B4-BE49-F238E27FC236}">
                  <a16:creationId xmlns:a16="http://schemas.microsoft.com/office/drawing/2014/main" id="{394EF35F-7242-4258-8B33-90EA301F6FED}"/>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13" name="Rectangle 112">
              <a:extLst>
                <a:ext uri="{FF2B5EF4-FFF2-40B4-BE49-F238E27FC236}">
                  <a16:creationId xmlns:a16="http://schemas.microsoft.com/office/drawing/2014/main" id="{2F166B3F-15C2-47B8-9FF2-74B046CD53B0}"/>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rgbClr val="A7A7A7"/>
                </a:solidFill>
              </a:endParaRPr>
            </a:p>
          </p:txBody>
        </p:sp>
        <p:cxnSp>
          <p:nvCxnSpPr>
            <p:cNvPr id="114" name="Straight Connector 113">
              <a:extLst>
                <a:ext uri="{FF2B5EF4-FFF2-40B4-BE49-F238E27FC236}">
                  <a16:creationId xmlns:a16="http://schemas.microsoft.com/office/drawing/2014/main" id="{A39AF89A-2DBC-4F3E-99C4-6A83DE2041F8}"/>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TextBox 114">
              <a:extLst>
                <a:ext uri="{FF2B5EF4-FFF2-40B4-BE49-F238E27FC236}">
                  <a16:creationId xmlns:a16="http://schemas.microsoft.com/office/drawing/2014/main" id="{EAE19A07-3BD6-4CEB-8253-78A5557CD9E5}"/>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dirty="0"/>
                <a:t>Colour palette</a:t>
              </a:r>
            </a:p>
          </p:txBody>
        </p:sp>
        <p:sp>
          <p:nvSpPr>
            <p:cNvPr id="116" name="Rectangle 115">
              <a:extLst>
                <a:ext uri="{FF2B5EF4-FFF2-40B4-BE49-F238E27FC236}">
                  <a16:creationId xmlns:a16="http://schemas.microsoft.com/office/drawing/2014/main" id="{BFC753B0-70E4-475C-979B-72B9059035A1}"/>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17" name="Rectangle 116">
              <a:extLst>
                <a:ext uri="{FF2B5EF4-FFF2-40B4-BE49-F238E27FC236}">
                  <a16:creationId xmlns:a16="http://schemas.microsoft.com/office/drawing/2014/main" id="{B4713B76-37EE-4708-9092-6C0AA5006347}"/>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grpSp>
      <p:sp>
        <p:nvSpPr>
          <p:cNvPr id="46" name="TextBox 45">
            <a:extLst>
              <a:ext uri="{FF2B5EF4-FFF2-40B4-BE49-F238E27FC236}">
                <a16:creationId xmlns:a16="http://schemas.microsoft.com/office/drawing/2014/main" id="{2DDCB67F-BC4D-4805-877F-5951D286C8E4}"/>
              </a:ext>
            </a:extLst>
          </p:cNvPr>
          <p:cNvSpPr txBox="1"/>
          <p:nvPr/>
        </p:nvSpPr>
        <p:spPr>
          <a:xfrm>
            <a:off x="462774" y="6094279"/>
            <a:ext cx="388244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Source</a:t>
            </a:r>
            <a:r>
              <a:rPr lang="pl-PL" sz="700" dirty="0">
                <a:solidFill>
                  <a:srgbClr val="949494"/>
                </a:solidFill>
                <a:latin typeface="Calibri Light" panose="020F0302020204030204" pitchFamily="34" charset="0"/>
                <a:cs typeface="Calibri Light" panose="020F0302020204030204" pitchFamily="34" charset="0"/>
              </a:rPr>
              <a:t>: [xxx]</a:t>
            </a:r>
            <a:endParaRPr lang="en-US" sz="700" dirty="0">
              <a:solidFill>
                <a:srgbClr val="949494"/>
              </a:solidFill>
              <a:latin typeface="Calibri Light" panose="020F0302020204030204" pitchFamily="34" charset="0"/>
              <a:cs typeface="Calibri Light" panose="020F0302020204030204" pitchFamily="34" charset="0"/>
            </a:endParaRPr>
          </a:p>
        </p:txBody>
      </p:sp>
    </p:spTree>
    <p:extLst>
      <p:ext uri="{BB962C8B-B14F-4D97-AF65-F5344CB8AC3E}">
        <p14:creationId xmlns:p14="http://schemas.microsoft.com/office/powerpoint/2010/main" val="240179542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extBox 62">
            <a:extLst>
              <a:ext uri="{FF2B5EF4-FFF2-40B4-BE49-F238E27FC236}">
                <a16:creationId xmlns:a16="http://schemas.microsoft.com/office/drawing/2014/main" id="{FB2FFDEB-4907-4B60-A6CA-3F7200D95AA8}"/>
              </a:ext>
            </a:extLst>
          </p:cNvPr>
          <p:cNvSpPr txBox="1"/>
          <p:nvPr/>
        </p:nvSpPr>
        <p:spPr>
          <a:xfrm>
            <a:off x="534760" y="618865"/>
            <a:ext cx="1128669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cs typeface="Calibri Light" panose="020F0302020204030204" pitchFamily="34" charset="0"/>
              </a:rPr>
              <a:t>Built competitive advantages allow the Company to consistently strengthen its market position</a:t>
            </a:r>
          </a:p>
        </p:txBody>
      </p:sp>
      <p:sp>
        <p:nvSpPr>
          <p:cNvPr id="109" name="TextBox 108"/>
          <p:cNvSpPr txBox="1"/>
          <p:nvPr/>
        </p:nvSpPr>
        <p:spPr>
          <a:xfrm>
            <a:off x="487695" y="1629166"/>
            <a:ext cx="5535307" cy="1938992"/>
          </a:xfrm>
          <a:prstGeom prst="rect">
            <a:avLst/>
          </a:prstGeom>
          <a:noFill/>
        </p:spPr>
        <p:txBody>
          <a:bodyPr wrap="square" rtlCol="0">
            <a:spAutoFit/>
          </a:bodyPr>
          <a:lstStyle/>
          <a:p>
            <a:pPr marL="171450" indent="-171450">
              <a:spcBef>
                <a:spcPts val="300"/>
              </a:spcBef>
              <a:buFont typeface="Arial" panose="020B0604020202020204" pitchFamily="34" charset="0"/>
              <a:buChar char="•"/>
            </a:pPr>
            <a:r>
              <a:rPr lang="en-US" sz="900" dirty="0"/>
              <a:t>Fastest response time to customer inquiry</a:t>
            </a:r>
          </a:p>
          <a:p>
            <a:pPr marL="171450" indent="-171450">
              <a:spcBef>
                <a:spcPts val="300"/>
              </a:spcBef>
              <a:buFont typeface="Arial" panose="020B0604020202020204" pitchFamily="34" charset="0"/>
              <a:buChar char="•"/>
            </a:pPr>
            <a:r>
              <a:rPr lang="en-US" sz="900" dirty="0"/>
              <a:t>Having one of the widest offers on the market, [...]. Currently, the Company offers about [xx] products</a:t>
            </a:r>
          </a:p>
          <a:p>
            <a:pPr marL="171450" indent="-171450">
              <a:spcBef>
                <a:spcPts val="300"/>
              </a:spcBef>
              <a:buFont typeface="Arial" panose="020B0604020202020204" pitchFamily="34" charset="0"/>
              <a:buChar char="•"/>
            </a:pPr>
            <a:r>
              <a:rPr lang="en-US" sz="900" dirty="0"/>
              <a:t>Having ready product registrations [...]</a:t>
            </a:r>
          </a:p>
          <a:p>
            <a:pPr marL="171450" indent="-171450">
              <a:spcBef>
                <a:spcPts val="300"/>
              </a:spcBef>
              <a:buFont typeface="Arial" panose="020B0604020202020204" pitchFamily="34" charset="0"/>
              <a:buChar char="•"/>
            </a:pPr>
            <a:r>
              <a:rPr lang="en-US" sz="900" dirty="0"/>
              <a:t>Direct involvement of the company's authorities in the process of customer acquisition</a:t>
            </a:r>
          </a:p>
          <a:p>
            <a:pPr marL="171450" indent="-171450">
              <a:spcBef>
                <a:spcPts val="300"/>
              </a:spcBef>
              <a:buFont typeface="Arial" panose="020B0604020202020204" pitchFamily="34" charset="0"/>
              <a:buChar char="•"/>
            </a:pPr>
            <a:r>
              <a:rPr lang="en-US" sz="900" dirty="0"/>
              <a:t>Flexible machine changeover process allowing the lowest and customized production minimum for each customer</a:t>
            </a:r>
          </a:p>
          <a:p>
            <a:pPr marL="171450" indent="-171450">
              <a:spcBef>
                <a:spcPts val="300"/>
              </a:spcBef>
              <a:buFont typeface="Arial" panose="020B0604020202020204" pitchFamily="34" charset="0"/>
              <a:buChar char="•"/>
            </a:pPr>
            <a:r>
              <a:rPr lang="en-US" sz="900" dirty="0"/>
              <a:t>Strong commitment to the trade fair industry ([Company] has obtained subsidy funding in this area for the next [x] years)</a:t>
            </a:r>
          </a:p>
          <a:p>
            <a:pPr marL="171450" indent="-171450">
              <a:spcBef>
                <a:spcPts val="300"/>
              </a:spcBef>
              <a:buFont typeface="Arial" panose="020B0604020202020204" pitchFamily="34" charset="0"/>
              <a:buChar char="•"/>
            </a:pPr>
            <a:r>
              <a:rPr lang="en-US" sz="900" dirty="0"/>
              <a:t>Providing comprehensive, free of charge services, payable to competitors, such as [...]</a:t>
            </a:r>
          </a:p>
          <a:p>
            <a:pPr marL="171450" indent="-171450">
              <a:spcBef>
                <a:spcPts val="300"/>
              </a:spcBef>
              <a:buFont typeface="Arial" panose="020B0604020202020204" pitchFamily="34" charset="0"/>
              <a:buChar char="•"/>
            </a:pPr>
            <a:r>
              <a:rPr lang="en-US" sz="900" dirty="0"/>
              <a:t>No sales [...]</a:t>
            </a:r>
          </a:p>
          <a:p>
            <a:pPr marL="171450" indent="-171450">
              <a:spcBef>
                <a:spcPts val="300"/>
              </a:spcBef>
              <a:buFont typeface="Arial" panose="020B0604020202020204" pitchFamily="34" charset="0"/>
              <a:buChar char="•"/>
            </a:pPr>
            <a:endParaRPr lang="en-US" sz="900" dirty="0"/>
          </a:p>
        </p:txBody>
      </p:sp>
      <p:grpSp>
        <p:nvGrpSpPr>
          <p:cNvPr id="110" name="Group 109"/>
          <p:cNvGrpSpPr/>
          <p:nvPr/>
        </p:nvGrpSpPr>
        <p:grpSpPr>
          <a:xfrm>
            <a:off x="6332214" y="1653571"/>
            <a:ext cx="5281144" cy="2273834"/>
            <a:chOff x="556019" y="2036559"/>
            <a:chExt cx="5062600" cy="2332241"/>
          </a:xfrm>
        </p:grpSpPr>
        <p:grpSp>
          <p:nvGrpSpPr>
            <p:cNvPr id="111" name="Group 110"/>
            <p:cNvGrpSpPr/>
            <p:nvPr/>
          </p:nvGrpSpPr>
          <p:grpSpPr>
            <a:xfrm>
              <a:off x="556019" y="2523969"/>
              <a:ext cx="5062600" cy="1844831"/>
              <a:chOff x="532559" y="2216593"/>
              <a:chExt cx="4746074" cy="1562679"/>
            </a:xfrm>
          </p:grpSpPr>
          <p:grpSp>
            <p:nvGrpSpPr>
              <p:cNvPr id="115" name="Group 114"/>
              <p:cNvGrpSpPr/>
              <p:nvPr/>
            </p:nvGrpSpPr>
            <p:grpSpPr>
              <a:xfrm>
                <a:off x="532559" y="2217699"/>
                <a:ext cx="1580258" cy="1561573"/>
                <a:chOff x="532559" y="2217699"/>
                <a:chExt cx="1580258" cy="1561573"/>
              </a:xfrm>
            </p:grpSpPr>
            <p:grpSp>
              <p:nvGrpSpPr>
                <p:cNvPr id="124" name="Group 123"/>
                <p:cNvGrpSpPr/>
                <p:nvPr/>
              </p:nvGrpSpPr>
              <p:grpSpPr>
                <a:xfrm>
                  <a:off x="532559" y="2217699"/>
                  <a:ext cx="1580258" cy="763556"/>
                  <a:chOff x="530172" y="1782340"/>
                  <a:chExt cx="1728262" cy="743708"/>
                </a:xfrm>
              </p:grpSpPr>
              <p:sp>
                <p:nvSpPr>
                  <p:cNvPr id="127" name="Rounded Rectangle 126"/>
                  <p:cNvSpPr/>
                  <p:nvPr/>
                </p:nvSpPr>
                <p:spPr>
                  <a:xfrm>
                    <a:off x="531280" y="1782340"/>
                    <a:ext cx="1727154" cy="354465"/>
                  </a:xfrm>
                  <a:prstGeom prst="roundRect">
                    <a:avLst>
                      <a:gd name="adj" fmla="val 22082"/>
                    </a:avLst>
                  </a:prstGeom>
                  <a:solidFill>
                    <a:srgbClr val="8CD4C5"/>
                  </a:solidFill>
                  <a:ln w="6350">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t>Comprehensive </a:t>
                    </a:r>
                    <a:r>
                      <a:rPr lang="pl-PL" sz="900" b="1" dirty="0" err="1"/>
                      <a:t>product</a:t>
                    </a:r>
                    <a:r>
                      <a:rPr lang="pl-PL" sz="900" b="1" dirty="0"/>
                      <a:t> </a:t>
                    </a:r>
                    <a:r>
                      <a:rPr lang="pl-PL" sz="900" b="1" dirty="0" err="1"/>
                      <a:t>pricing</a:t>
                    </a:r>
                    <a:r>
                      <a:rPr lang="pl-PL" sz="900" b="1" dirty="0"/>
                      <a:t> </a:t>
                    </a:r>
                    <a:r>
                      <a:rPr lang="pl-PL" sz="900" b="1" dirty="0" err="1"/>
                      <a:t>offer</a:t>
                    </a:r>
                    <a:endParaRPr lang="pl-PL" sz="900" b="1" dirty="0"/>
                  </a:p>
                </p:txBody>
              </p:sp>
              <p:sp>
                <p:nvSpPr>
                  <p:cNvPr id="128" name="Rounded Rectangle 127"/>
                  <p:cNvSpPr/>
                  <p:nvPr/>
                </p:nvSpPr>
                <p:spPr>
                  <a:xfrm>
                    <a:off x="530172" y="2171583"/>
                    <a:ext cx="1727154" cy="354465"/>
                  </a:xfrm>
                  <a:prstGeom prst="roundRect">
                    <a:avLst>
                      <a:gd name="adj" fmla="val 22082"/>
                    </a:avLst>
                  </a:prstGeom>
                  <a:solidFill>
                    <a:srgbClr val="8CD4C5"/>
                  </a:solidFill>
                  <a:ln w="6350">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dirty="0"/>
                      <a:t>Documentation necessary to produce the product</a:t>
                    </a:r>
                  </a:p>
                </p:txBody>
              </p:sp>
            </p:grpSp>
            <p:sp>
              <p:nvSpPr>
                <p:cNvPr id="125" name="Rounded Rectangle 124"/>
                <p:cNvSpPr/>
                <p:nvPr/>
              </p:nvSpPr>
              <p:spPr>
                <a:xfrm>
                  <a:off x="532560" y="3016338"/>
                  <a:ext cx="1579245" cy="363925"/>
                </a:xfrm>
                <a:prstGeom prst="roundRect">
                  <a:avLst>
                    <a:gd name="adj" fmla="val 22082"/>
                  </a:avLst>
                </a:prstGeom>
                <a:solidFill>
                  <a:srgbClr val="8CD4C5"/>
                </a:solidFill>
                <a:ln w="6350">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t>Standard order </a:t>
                  </a:r>
                  <a:r>
                    <a:rPr lang="pl-PL" sz="900" b="1" dirty="0" err="1"/>
                    <a:t>processing</a:t>
                  </a:r>
                  <a:endParaRPr lang="pl-PL" sz="900" b="1" dirty="0"/>
                </a:p>
              </p:txBody>
            </p:sp>
            <p:sp>
              <p:nvSpPr>
                <p:cNvPr id="126" name="Rounded Rectangle 125"/>
                <p:cNvSpPr/>
                <p:nvPr/>
              </p:nvSpPr>
              <p:spPr>
                <a:xfrm>
                  <a:off x="532559" y="3415347"/>
                  <a:ext cx="1579245" cy="363925"/>
                </a:xfrm>
                <a:prstGeom prst="roundRect">
                  <a:avLst>
                    <a:gd name="adj" fmla="val 22082"/>
                  </a:avLst>
                </a:prstGeom>
                <a:solidFill>
                  <a:srgbClr val="8CD4C5"/>
                </a:solidFill>
                <a:ln w="6350">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dirty="0"/>
                    <a:t>Response to an e-mail contact or a telephone inquiry</a:t>
                  </a:r>
                </a:p>
              </p:txBody>
            </p:sp>
          </p:grpSp>
          <p:sp>
            <p:nvSpPr>
              <p:cNvPr id="116" name="Rounded Rectangle 115"/>
              <p:cNvSpPr/>
              <p:nvPr/>
            </p:nvSpPr>
            <p:spPr>
              <a:xfrm>
                <a:off x="3763060" y="3409493"/>
                <a:ext cx="1515573" cy="366133"/>
              </a:xfrm>
              <a:prstGeom prst="roundRect">
                <a:avLst>
                  <a:gd name="adj" fmla="val 187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a:solidFill>
                      <a:schemeClr val="tx2">
                        <a:lumMod val="50000"/>
                      </a:schemeClr>
                    </a:solidFill>
                  </a:rPr>
                  <a:t>[</a:t>
                </a:r>
                <a:r>
                  <a:rPr lang="pl-PL" sz="900" dirty="0" err="1">
                    <a:solidFill>
                      <a:schemeClr val="tx2">
                        <a:lumMod val="50000"/>
                      </a:schemeClr>
                    </a:solidFill>
                  </a:rPr>
                  <a:t>Description</a:t>
                </a:r>
                <a:r>
                  <a:rPr lang="pl-PL" sz="900" dirty="0">
                    <a:solidFill>
                      <a:schemeClr val="tx2">
                        <a:lumMod val="50000"/>
                      </a:schemeClr>
                    </a:solidFill>
                  </a:rPr>
                  <a:t>]</a:t>
                </a:r>
              </a:p>
            </p:txBody>
          </p:sp>
          <p:sp>
            <p:nvSpPr>
              <p:cNvPr id="117" name="Rounded Rectangle 116"/>
              <p:cNvSpPr/>
              <p:nvPr/>
            </p:nvSpPr>
            <p:spPr>
              <a:xfrm>
                <a:off x="2180127" y="3409493"/>
                <a:ext cx="1515573" cy="366133"/>
              </a:xfrm>
              <a:prstGeom prst="roundRect">
                <a:avLst>
                  <a:gd name="adj" fmla="val 187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a:solidFill>
                      <a:schemeClr val="tx2">
                        <a:lumMod val="50000"/>
                      </a:schemeClr>
                    </a:solidFill>
                  </a:rPr>
                  <a:t>[</a:t>
                </a:r>
                <a:r>
                  <a:rPr lang="pl-PL" sz="900" dirty="0" err="1">
                    <a:solidFill>
                      <a:schemeClr val="tx2">
                        <a:lumMod val="50000"/>
                      </a:schemeClr>
                    </a:solidFill>
                  </a:rPr>
                  <a:t>Description</a:t>
                </a:r>
                <a:r>
                  <a:rPr lang="pl-PL" sz="900" dirty="0">
                    <a:solidFill>
                      <a:schemeClr val="tx2">
                        <a:lumMod val="50000"/>
                      </a:schemeClr>
                    </a:solidFill>
                  </a:rPr>
                  <a:t>]</a:t>
                </a:r>
              </a:p>
            </p:txBody>
          </p:sp>
          <p:sp>
            <p:nvSpPr>
              <p:cNvPr id="118" name="Rounded Rectangle 117"/>
              <p:cNvSpPr/>
              <p:nvPr/>
            </p:nvSpPr>
            <p:spPr>
              <a:xfrm>
                <a:off x="3763060" y="3010964"/>
                <a:ext cx="1515573" cy="366133"/>
              </a:xfrm>
              <a:prstGeom prst="roundRect">
                <a:avLst>
                  <a:gd name="adj" fmla="val 187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a:solidFill>
                      <a:schemeClr val="tx2">
                        <a:lumMod val="50000"/>
                      </a:schemeClr>
                    </a:solidFill>
                  </a:rPr>
                  <a:t>[</a:t>
                </a:r>
                <a:r>
                  <a:rPr lang="pl-PL" sz="900" dirty="0" err="1">
                    <a:solidFill>
                      <a:schemeClr val="tx2">
                        <a:lumMod val="50000"/>
                      </a:schemeClr>
                    </a:solidFill>
                  </a:rPr>
                  <a:t>Description</a:t>
                </a:r>
                <a:r>
                  <a:rPr lang="pl-PL" sz="900" dirty="0">
                    <a:solidFill>
                      <a:schemeClr val="tx2">
                        <a:lumMod val="50000"/>
                      </a:schemeClr>
                    </a:solidFill>
                  </a:rPr>
                  <a:t>]</a:t>
                </a:r>
              </a:p>
            </p:txBody>
          </p:sp>
          <p:sp>
            <p:nvSpPr>
              <p:cNvPr id="119" name="Rounded Rectangle 118"/>
              <p:cNvSpPr/>
              <p:nvPr/>
            </p:nvSpPr>
            <p:spPr>
              <a:xfrm>
                <a:off x="3763060" y="2615121"/>
                <a:ext cx="1515573" cy="366133"/>
              </a:xfrm>
              <a:prstGeom prst="roundRect">
                <a:avLst>
                  <a:gd name="adj" fmla="val 187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dirty="0">
                    <a:solidFill>
                      <a:schemeClr val="tx2">
                        <a:lumMod val="50000"/>
                      </a:schemeClr>
                    </a:solidFill>
                  </a:rPr>
                  <a:t>[</a:t>
                </a:r>
                <a:r>
                  <a:rPr lang="pl-PL" sz="1000" dirty="0" err="1">
                    <a:solidFill>
                      <a:schemeClr val="tx2">
                        <a:lumMod val="50000"/>
                      </a:schemeClr>
                    </a:solidFill>
                  </a:rPr>
                  <a:t>Description</a:t>
                </a:r>
                <a:r>
                  <a:rPr lang="pl-PL" sz="1000" dirty="0">
                    <a:solidFill>
                      <a:schemeClr val="tx2">
                        <a:lumMod val="50000"/>
                      </a:schemeClr>
                    </a:solidFill>
                  </a:rPr>
                  <a:t>]</a:t>
                </a:r>
              </a:p>
            </p:txBody>
          </p:sp>
          <p:sp>
            <p:nvSpPr>
              <p:cNvPr id="120" name="Rounded Rectangle 119"/>
              <p:cNvSpPr/>
              <p:nvPr/>
            </p:nvSpPr>
            <p:spPr>
              <a:xfrm>
                <a:off x="2180127" y="2615121"/>
                <a:ext cx="1515573" cy="366133"/>
              </a:xfrm>
              <a:prstGeom prst="roundRect">
                <a:avLst>
                  <a:gd name="adj" fmla="val 187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a:solidFill>
                      <a:schemeClr val="tx2">
                        <a:lumMod val="50000"/>
                      </a:schemeClr>
                    </a:solidFill>
                  </a:rPr>
                  <a:t>[</a:t>
                </a:r>
                <a:r>
                  <a:rPr lang="pl-PL" sz="900" dirty="0" err="1">
                    <a:solidFill>
                      <a:schemeClr val="tx2">
                        <a:lumMod val="50000"/>
                      </a:schemeClr>
                    </a:solidFill>
                  </a:rPr>
                  <a:t>Description</a:t>
                </a:r>
                <a:r>
                  <a:rPr lang="pl-PL" sz="900" dirty="0">
                    <a:solidFill>
                      <a:schemeClr val="tx2">
                        <a:lumMod val="50000"/>
                      </a:schemeClr>
                    </a:solidFill>
                  </a:rPr>
                  <a:t>]</a:t>
                </a:r>
              </a:p>
            </p:txBody>
          </p:sp>
          <p:sp>
            <p:nvSpPr>
              <p:cNvPr id="121" name="Rounded Rectangle 120"/>
              <p:cNvSpPr/>
              <p:nvPr/>
            </p:nvSpPr>
            <p:spPr>
              <a:xfrm>
                <a:off x="2180127" y="3010963"/>
                <a:ext cx="1515573" cy="366133"/>
              </a:xfrm>
              <a:prstGeom prst="roundRect">
                <a:avLst>
                  <a:gd name="adj" fmla="val 187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a:solidFill>
                      <a:schemeClr val="tx2">
                        <a:lumMod val="50000"/>
                      </a:schemeClr>
                    </a:solidFill>
                  </a:rPr>
                  <a:t>[</a:t>
                </a:r>
                <a:r>
                  <a:rPr lang="pl-PL" sz="900" dirty="0" err="1">
                    <a:solidFill>
                      <a:schemeClr val="tx2">
                        <a:lumMod val="50000"/>
                      </a:schemeClr>
                    </a:solidFill>
                  </a:rPr>
                  <a:t>Description</a:t>
                </a:r>
                <a:r>
                  <a:rPr lang="pl-PL" sz="900" dirty="0">
                    <a:solidFill>
                      <a:schemeClr val="tx2">
                        <a:lumMod val="50000"/>
                      </a:schemeClr>
                    </a:solidFill>
                  </a:rPr>
                  <a:t>]</a:t>
                </a:r>
              </a:p>
            </p:txBody>
          </p:sp>
          <p:sp>
            <p:nvSpPr>
              <p:cNvPr id="122" name="Rounded Rectangle 121"/>
              <p:cNvSpPr/>
              <p:nvPr/>
            </p:nvSpPr>
            <p:spPr>
              <a:xfrm>
                <a:off x="3763060" y="2216594"/>
                <a:ext cx="1515573" cy="366133"/>
              </a:xfrm>
              <a:prstGeom prst="roundRect">
                <a:avLst>
                  <a:gd name="adj" fmla="val 187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a:solidFill>
                      <a:schemeClr val="tx2">
                        <a:lumMod val="50000"/>
                      </a:schemeClr>
                    </a:solidFill>
                  </a:rPr>
                  <a:t>[</a:t>
                </a:r>
                <a:r>
                  <a:rPr lang="pl-PL" sz="900" dirty="0" err="1">
                    <a:solidFill>
                      <a:schemeClr val="tx2">
                        <a:lumMod val="50000"/>
                      </a:schemeClr>
                    </a:solidFill>
                  </a:rPr>
                  <a:t>Description</a:t>
                </a:r>
                <a:r>
                  <a:rPr lang="pl-PL" sz="900" dirty="0">
                    <a:solidFill>
                      <a:schemeClr val="tx2">
                        <a:lumMod val="50000"/>
                      </a:schemeClr>
                    </a:solidFill>
                  </a:rPr>
                  <a:t>]</a:t>
                </a:r>
              </a:p>
            </p:txBody>
          </p:sp>
          <p:sp>
            <p:nvSpPr>
              <p:cNvPr id="123" name="Rounded Rectangle 122"/>
              <p:cNvSpPr/>
              <p:nvPr/>
            </p:nvSpPr>
            <p:spPr>
              <a:xfrm>
                <a:off x="2180127" y="2216593"/>
                <a:ext cx="1515573" cy="366133"/>
              </a:xfrm>
              <a:prstGeom prst="roundRect">
                <a:avLst>
                  <a:gd name="adj" fmla="val 187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a:solidFill>
                      <a:schemeClr val="tx2">
                        <a:lumMod val="50000"/>
                      </a:schemeClr>
                    </a:solidFill>
                  </a:rPr>
                  <a:t>[</a:t>
                </a:r>
                <a:r>
                  <a:rPr lang="pl-PL" sz="900" dirty="0" err="1">
                    <a:solidFill>
                      <a:schemeClr val="tx2">
                        <a:lumMod val="50000"/>
                      </a:schemeClr>
                    </a:solidFill>
                  </a:rPr>
                  <a:t>Description</a:t>
                </a:r>
                <a:r>
                  <a:rPr lang="pl-PL" sz="900" dirty="0">
                    <a:solidFill>
                      <a:schemeClr val="tx2">
                        <a:lumMod val="50000"/>
                      </a:schemeClr>
                    </a:solidFill>
                  </a:rPr>
                  <a:t>]</a:t>
                </a:r>
              </a:p>
            </p:txBody>
          </p:sp>
        </p:grpSp>
        <p:sp>
          <p:nvSpPr>
            <p:cNvPr id="112" name="Rounded Rectangle 111"/>
            <p:cNvSpPr/>
            <p:nvPr/>
          </p:nvSpPr>
          <p:spPr>
            <a:xfrm>
              <a:off x="2305913" y="2036559"/>
              <a:ext cx="1624203" cy="393402"/>
            </a:xfrm>
            <a:prstGeom prst="roundRect">
              <a:avLst>
                <a:gd name="adj" fmla="val 22082"/>
              </a:avLst>
            </a:prstGeom>
            <a:solidFill>
              <a:srgbClr val="8CD4C5"/>
            </a:solidFill>
            <a:ln w="6350">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t>[Company logo]</a:t>
              </a:r>
            </a:p>
          </p:txBody>
        </p:sp>
        <p:sp>
          <p:nvSpPr>
            <p:cNvPr id="113" name="Rounded Rectangle 112"/>
            <p:cNvSpPr/>
            <p:nvPr/>
          </p:nvSpPr>
          <p:spPr>
            <a:xfrm>
              <a:off x="4016221" y="2036559"/>
              <a:ext cx="1602397" cy="393402"/>
            </a:xfrm>
            <a:prstGeom prst="roundRect">
              <a:avLst>
                <a:gd name="adj" fmla="val 22082"/>
              </a:avLst>
            </a:prstGeom>
            <a:solidFill>
              <a:srgbClr val="8CD4C5"/>
            </a:solidFill>
            <a:ln w="6350">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err="1"/>
                <a:t>Competition</a:t>
              </a:r>
              <a:endParaRPr lang="pl-PL" sz="900" b="1" dirty="0"/>
            </a:p>
          </p:txBody>
        </p:sp>
      </p:grpSp>
      <p:grpSp>
        <p:nvGrpSpPr>
          <p:cNvPr id="129" name="Group 128"/>
          <p:cNvGrpSpPr/>
          <p:nvPr/>
        </p:nvGrpSpPr>
        <p:grpSpPr>
          <a:xfrm>
            <a:off x="574856" y="4637818"/>
            <a:ext cx="11038501" cy="1525756"/>
            <a:chOff x="573984" y="4375640"/>
            <a:chExt cx="11252629" cy="1525756"/>
          </a:xfrm>
        </p:grpSpPr>
        <p:grpSp>
          <p:nvGrpSpPr>
            <p:cNvPr id="130" name="Group 129"/>
            <p:cNvGrpSpPr/>
            <p:nvPr/>
          </p:nvGrpSpPr>
          <p:grpSpPr>
            <a:xfrm>
              <a:off x="573984" y="4375640"/>
              <a:ext cx="11252629" cy="1525756"/>
              <a:chOff x="601928" y="4370589"/>
              <a:chExt cx="10164743" cy="1524477"/>
            </a:xfrm>
          </p:grpSpPr>
          <p:sp>
            <p:nvSpPr>
              <p:cNvPr id="136" name="Rounded Rectangle 135"/>
              <p:cNvSpPr/>
              <p:nvPr/>
            </p:nvSpPr>
            <p:spPr>
              <a:xfrm>
                <a:off x="2374899" y="4899765"/>
                <a:ext cx="3219388" cy="584497"/>
              </a:xfrm>
              <a:prstGeom prst="roundRect">
                <a:avLst>
                  <a:gd name="adj" fmla="val 1535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a:solidFill>
                      <a:schemeClr val="tx2">
                        <a:lumMod val="50000"/>
                      </a:schemeClr>
                    </a:solidFill>
                  </a:rPr>
                  <a:t>[</a:t>
                </a:r>
                <a:r>
                  <a:rPr lang="pl-PL" sz="900" dirty="0" err="1">
                    <a:solidFill>
                      <a:schemeClr val="tx2">
                        <a:lumMod val="50000"/>
                      </a:schemeClr>
                    </a:solidFill>
                  </a:rPr>
                  <a:t>Description</a:t>
                </a:r>
                <a:r>
                  <a:rPr lang="pl-PL" sz="900" dirty="0">
                    <a:solidFill>
                      <a:schemeClr val="tx2">
                        <a:lumMod val="50000"/>
                      </a:schemeClr>
                    </a:solidFill>
                  </a:rPr>
                  <a:t>]</a:t>
                </a:r>
              </a:p>
            </p:txBody>
          </p:sp>
          <p:sp>
            <p:nvSpPr>
              <p:cNvPr id="137" name="Rounded Rectangle 136"/>
              <p:cNvSpPr/>
              <p:nvPr/>
            </p:nvSpPr>
            <p:spPr>
              <a:xfrm>
                <a:off x="601928" y="4902757"/>
                <a:ext cx="1682496" cy="584497"/>
              </a:xfrm>
              <a:prstGeom prst="roundRect">
                <a:avLst>
                  <a:gd name="adj" fmla="val 20709"/>
                </a:avLst>
              </a:prstGeom>
              <a:solidFill>
                <a:srgbClr val="8CD4C5"/>
              </a:solidFill>
              <a:ln w="6350">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solidFill>
                      <a:schemeClr val="bg1"/>
                    </a:solidFill>
                  </a:rPr>
                  <a:t>High </a:t>
                </a:r>
                <a:r>
                  <a:rPr lang="pl-PL" sz="900" b="1" dirty="0" err="1">
                    <a:solidFill>
                      <a:schemeClr val="bg1"/>
                    </a:solidFill>
                  </a:rPr>
                  <a:t>capacity</a:t>
                </a:r>
                <a:r>
                  <a:rPr lang="pl-PL" sz="900" b="1" dirty="0">
                    <a:solidFill>
                      <a:schemeClr val="bg1"/>
                    </a:solidFill>
                  </a:rPr>
                  <a:t> </a:t>
                </a:r>
                <a:r>
                  <a:rPr lang="pl-PL" sz="900" b="1" dirty="0" err="1">
                    <a:solidFill>
                      <a:schemeClr val="bg1"/>
                    </a:solidFill>
                  </a:rPr>
                  <a:t>utilisation</a:t>
                </a:r>
                <a:r>
                  <a:rPr lang="pl-PL" sz="900" b="1" dirty="0">
                    <a:solidFill>
                      <a:schemeClr val="bg1"/>
                    </a:solidFill>
                  </a:rPr>
                  <a:t> </a:t>
                </a:r>
              </a:p>
            </p:txBody>
          </p:sp>
          <p:sp>
            <p:nvSpPr>
              <p:cNvPr id="138" name="Rounded Rectangle 137"/>
              <p:cNvSpPr/>
              <p:nvPr/>
            </p:nvSpPr>
            <p:spPr>
              <a:xfrm>
                <a:off x="601928" y="5522597"/>
                <a:ext cx="1682496" cy="367505"/>
              </a:xfrm>
              <a:prstGeom prst="roundRect">
                <a:avLst>
                  <a:gd name="adj" fmla="val 25676"/>
                </a:avLst>
              </a:prstGeom>
              <a:solidFill>
                <a:srgbClr val="8CD4C5"/>
              </a:solidFill>
              <a:ln w="6350">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dirty="0">
                    <a:solidFill>
                      <a:schemeClr val="bg1"/>
                    </a:solidFill>
                  </a:rPr>
                  <a:t>A sophisticated system of internal promotions</a:t>
                </a:r>
              </a:p>
            </p:txBody>
          </p:sp>
          <p:sp>
            <p:nvSpPr>
              <p:cNvPr id="139" name="Rounded Rectangle 138"/>
              <p:cNvSpPr/>
              <p:nvPr/>
            </p:nvSpPr>
            <p:spPr>
              <a:xfrm>
                <a:off x="2374901" y="5521132"/>
                <a:ext cx="3219388" cy="373934"/>
              </a:xfrm>
              <a:prstGeom prst="roundRect">
                <a:avLst>
                  <a:gd name="adj" fmla="val 25676"/>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a:solidFill>
                      <a:schemeClr val="tx2">
                        <a:lumMod val="50000"/>
                      </a:schemeClr>
                    </a:solidFill>
                  </a:rPr>
                  <a:t>[</a:t>
                </a:r>
                <a:r>
                  <a:rPr lang="pl-PL" sz="900" dirty="0" err="1">
                    <a:solidFill>
                      <a:schemeClr val="tx2">
                        <a:lumMod val="50000"/>
                      </a:schemeClr>
                    </a:solidFill>
                  </a:rPr>
                  <a:t>Description</a:t>
                </a:r>
                <a:r>
                  <a:rPr lang="pl-PL" sz="900" dirty="0">
                    <a:solidFill>
                      <a:schemeClr val="tx2">
                        <a:lumMod val="50000"/>
                      </a:schemeClr>
                    </a:solidFill>
                  </a:rPr>
                  <a:t>]</a:t>
                </a:r>
              </a:p>
            </p:txBody>
          </p:sp>
          <p:sp>
            <p:nvSpPr>
              <p:cNvPr id="140" name="Rounded Rectangle 139"/>
              <p:cNvSpPr/>
              <p:nvPr/>
            </p:nvSpPr>
            <p:spPr>
              <a:xfrm>
                <a:off x="601928" y="4383903"/>
                <a:ext cx="1682496" cy="469973"/>
              </a:xfrm>
              <a:prstGeom prst="roundRect">
                <a:avLst>
                  <a:gd name="adj" fmla="val 25676"/>
                </a:avLst>
              </a:prstGeom>
              <a:solidFill>
                <a:srgbClr val="8CD4C5"/>
              </a:solidFill>
              <a:ln w="6350">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err="1">
                    <a:solidFill>
                      <a:schemeClr val="bg1"/>
                    </a:solidFill>
                  </a:rPr>
                  <a:t>Investments</a:t>
                </a:r>
                <a:r>
                  <a:rPr lang="pl-PL" sz="900" b="1" dirty="0">
                    <a:solidFill>
                      <a:schemeClr val="bg1"/>
                    </a:solidFill>
                  </a:rPr>
                  <a:t> in </a:t>
                </a:r>
                <a:r>
                  <a:rPr lang="pl-PL" sz="900" b="1" dirty="0" err="1">
                    <a:solidFill>
                      <a:schemeClr val="bg1"/>
                    </a:solidFill>
                  </a:rPr>
                  <a:t>certification</a:t>
                </a:r>
                <a:r>
                  <a:rPr lang="pl-PL" sz="900" b="1" dirty="0">
                    <a:solidFill>
                      <a:schemeClr val="bg1"/>
                    </a:solidFill>
                  </a:rPr>
                  <a:t> [...]</a:t>
                </a:r>
              </a:p>
            </p:txBody>
          </p:sp>
          <p:sp>
            <p:nvSpPr>
              <p:cNvPr id="141" name="Rounded Rectangle 140"/>
              <p:cNvSpPr/>
              <p:nvPr/>
            </p:nvSpPr>
            <p:spPr>
              <a:xfrm>
                <a:off x="2374899" y="4370589"/>
                <a:ext cx="3219388" cy="471439"/>
              </a:xfrm>
              <a:prstGeom prst="roundRect">
                <a:avLst>
                  <a:gd name="adj" fmla="val 16535"/>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a:solidFill>
                      <a:schemeClr val="tx2">
                        <a:lumMod val="50000"/>
                      </a:schemeClr>
                    </a:solidFill>
                  </a:rPr>
                  <a:t>[</a:t>
                </a:r>
                <a:r>
                  <a:rPr lang="pl-PL" sz="900" dirty="0" err="1">
                    <a:solidFill>
                      <a:schemeClr val="tx2">
                        <a:lumMod val="50000"/>
                      </a:schemeClr>
                    </a:solidFill>
                  </a:rPr>
                  <a:t>Description</a:t>
                </a:r>
                <a:r>
                  <a:rPr lang="pl-PL" sz="900" dirty="0">
                    <a:solidFill>
                      <a:schemeClr val="tx2">
                        <a:lumMod val="50000"/>
                      </a:schemeClr>
                    </a:solidFill>
                  </a:rPr>
                  <a:t>]</a:t>
                </a:r>
              </a:p>
            </p:txBody>
          </p:sp>
          <p:sp>
            <p:nvSpPr>
              <p:cNvPr id="142" name="Rounded Rectangle 141"/>
              <p:cNvSpPr/>
              <p:nvPr/>
            </p:nvSpPr>
            <p:spPr>
              <a:xfrm>
                <a:off x="5897956" y="5517331"/>
                <a:ext cx="1621584" cy="372771"/>
              </a:xfrm>
              <a:prstGeom prst="roundRect">
                <a:avLst>
                  <a:gd name="adj" fmla="val 25676"/>
                </a:avLst>
              </a:prstGeom>
              <a:solidFill>
                <a:srgbClr val="8CD4C5"/>
              </a:solidFill>
              <a:ln w="6350">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dirty="0">
                    <a:solidFill>
                      <a:schemeClr val="bg1"/>
                    </a:solidFill>
                  </a:rPr>
                  <a:t>Independent registration of new products [...]</a:t>
                </a:r>
              </a:p>
            </p:txBody>
          </p:sp>
          <p:sp>
            <p:nvSpPr>
              <p:cNvPr id="143" name="Rounded Rectangle 142"/>
              <p:cNvSpPr/>
              <p:nvPr/>
            </p:nvSpPr>
            <p:spPr>
              <a:xfrm>
                <a:off x="7604825" y="5525474"/>
                <a:ext cx="3161846" cy="364628"/>
              </a:xfrm>
              <a:prstGeom prst="roundRect">
                <a:avLst>
                  <a:gd name="adj" fmla="val 16456"/>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a:solidFill>
                      <a:schemeClr val="tx2">
                        <a:lumMod val="50000"/>
                      </a:schemeClr>
                    </a:solidFill>
                  </a:rPr>
                  <a:t>[</a:t>
                </a:r>
                <a:r>
                  <a:rPr lang="pl-PL" sz="900" dirty="0" err="1">
                    <a:solidFill>
                      <a:schemeClr val="tx2">
                        <a:lumMod val="50000"/>
                      </a:schemeClr>
                    </a:solidFill>
                  </a:rPr>
                  <a:t>Description</a:t>
                </a:r>
                <a:r>
                  <a:rPr lang="pl-PL" sz="900" dirty="0">
                    <a:solidFill>
                      <a:schemeClr val="tx2">
                        <a:lumMod val="50000"/>
                      </a:schemeClr>
                    </a:solidFill>
                  </a:rPr>
                  <a:t>]</a:t>
                </a:r>
              </a:p>
            </p:txBody>
          </p:sp>
        </p:grpSp>
        <p:grpSp>
          <p:nvGrpSpPr>
            <p:cNvPr id="131" name="Group 130"/>
            <p:cNvGrpSpPr/>
            <p:nvPr/>
          </p:nvGrpSpPr>
          <p:grpSpPr>
            <a:xfrm>
              <a:off x="6443025" y="4375641"/>
              <a:ext cx="5383588" cy="1114607"/>
              <a:chOff x="756145" y="4370592"/>
              <a:chExt cx="4933241" cy="1113673"/>
            </a:xfrm>
          </p:grpSpPr>
          <p:sp>
            <p:nvSpPr>
              <p:cNvPr id="132" name="Rounded Rectangle 131"/>
              <p:cNvSpPr/>
              <p:nvPr/>
            </p:nvSpPr>
            <p:spPr>
              <a:xfrm>
                <a:off x="2468687" y="4899768"/>
                <a:ext cx="3220698" cy="584497"/>
              </a:xfrm>
              <a:prstGeom prst="roundRect">
                <a:avLst>
                  <a:gd name="adj" fmla="val 1535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a:solidFill>
                      <a:schemeClr val="tx2">
                        <a:lumMod val="50000"/>
                      </a:schemeClr>
                    </a:solidFill>
                  </a:rPr>
                  <a:t>[</a:t>
                </a:r>
                <a:r>
                  <a:rPr lang="pl-PL" sz="900" dirty="0" err="1">
                    <a:solidFill>
                      <a:schemeClr val="tx2">
                        <a:lumMod val="50000"/>
                      </a:schemeClr>
                    </a:solidFill>
                  </a:rPr>
                  <a:t>Description</a:t>
                </a:r>
                <a:r>
                  <a:rPr lang="pl-PL" sz="900" dirty="0">
                    <a:solidFill>
                      <a:schemeClr val="tx2">
                        <a:lumMod val="50000"/>
                      </a:schemeClr>
                    </a:solidFill>
                  </a:rPr>
                  <a:t>]</a:t>
                </a:r>
              </a:p>
            </p:txBody>
          </p:sp>
          <p:sp>
            <p:nvSpPr>
              <p:cNvPr id="133" name="Rounded Rectangle 132"/>
              <p:cNvSpPr/>
              <p:nvPr/>
            </p:nvSpPr>
            <p:spPr>
              <a:xfrm>
                <a:off x="756145" y="4893153"/>
                <a:ext cx="1641524" cy="584497"/>
              </a:xfrm>
              <a:prstGeom prst="roundRect">
                <a:avLst>
                  <a:gd name="adj" fmla="val 20709"/>
                </a:avLst>
              </a:prstGeom>
              <a:solidFill>
                <a:srgbClr val="8CD4C5"/>
              </a:solidFill>
              <a:ln w="6350">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solidFill>
                      <a:schemeClr val="bg1"/>
                    </a:solidFill>
                  </a:rPr>
                  <a:t>Manufacturing </a:t>
                </a:r>
                <a:r>
                  <a:rPr lang="pl-PL" sz="900" b="1" dirty="0" err="1">
                    <a:solidFill>
                      <a:schemeClr val="bg1"/>
                    </a:solidFill>
                  </a:rPr>
                  <a:t>innovation</a:t>
                </a:r>
                <a:endParaRPr lang="pl-PL" sz="900" b="1" dirty="0">
                  <a:solidFill>
                    <a:schemeClr val="bg1"/>
                  </a:solidFill>
                </a:endParaRPr>
              </a:p>
            </p:txBody>
          </p:sp>
          <p:sp>
            <p:nvSpPr>
              <p:cNvPr id="134" name="Rounded Rectangle 133"/>
              <p:cNvSpPr/>
              <p:nvPr/>
            </p:nvSpPr>
            <p:spPr>
              <a:xfrm>
                <a:off x="756145" y="4374297"/>
                <a:ext cx="1641524" cy="469973"/>
              </a:xfrm>
              <a:prstGeom prst="roundRect">
                <a:avLst>
                  <a:gd name="adj" fmla="val 25676"/>
                </a:avLst>
              </a:prstGeom>
              <a:solidFill>
                <a:srgbClr val="8CD4C5"/>
              </a:solidFill>
              <a:ln w="6350">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err="1">
                    <a:solidFill>
                      <a:schemeClr val="bg1"/>
                    </a:solidFill>
                  </a:rPr>
                  <a:t>Intensive</a:t>
                </a:r>
                <a:r>
                  <a:rPr lang="pl-PL" sz="900" b="1" dirty="0">
                    <a:solidFill>
                      <a:schemeClr val="bg1"/>
                    </a:solidFill>
                  </a:rPr>
                  <a:t> grant </a:t>
                </a:r>
                <a:r>
                  <a:rPr lang="pl-PL" sz="900" b="1" dirty="0" err="1">
                    <a:solidFill>
                      <a:schemeClr val="bg1"/>
                    </a:solidFill>
                  </a:rPr>
                  <a:t>acquisition</a:t>
                </a:r>
                <a:r>
                  <a:rPr lang="pl-PL" sz="900" b="1" dirty="0">
                    <a:solidFill>
                      <a:schemeClr val="bg1"/>
                    </a:solidFill>
                  </a:rPr>
                  <a:t> </a:t>
                </a:r>
                <a:r>
                  <a:rPr lang="pl-PL" sz="900" b="1" dirty="0" err="1">
                    <a:solidFill>
                      <a:schemeClr val="bg1"/>
                    </a:solidFill>
                  </a:rPr>
                  <a:t>activities</a:t>
                </a:r>
                <a:endParaRPr lang="pl-PL" sz="900" b="1" dirty="0">
                  <a:solidFill>
                    <a:schemeClr val="bg1"/>
                  </a:solidFill>
                </a:endParaRPr>
              </a:p>
            </p:txBody>
          </p:sp>
          <p:sp>
            <p:nvSpPr>
              <p:cNvPr id="135" name="Rounded Rectangle 134"/>
              <p:cNvSpPr/>
              <p:nvPr/>
            </p:nvSpPr>
            <p:spPr>
              <a:xfrm>
                <a:off x="2483191" y="4370592"/>
                <a:ext cx="3206195" cy="471439"/>
              </a:xfrm>
              <a:prstGeom prst="roundRect">
                <a:avLst>
                  <a:gd name="adj" fmla="val 18363"/>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a:solidFill>
                      <a:schemeClr val="tx2">
                        <a:lumMod val="50000"/>
                      </a:schemeClr>
                    </a:solidFill>
                  </a:rPr>
                  <a:t>[</a:t>
                </a:r>
                <a:r>
                  <a:rPr lang="pl-PL" sz="900" dirty="0" err="1">
                    <a:solidFill>
                      <a:schemeClr val="tx2">
                        <a:lumMod val="50000"/>
                      </a:schemeClr>
                    </a:solidFill>
                  </a:rPr>
                  <a:t>Description</a:t>
                </a:r>
                <a:r>
                  <a:rPr lang="pl-PL" sz="900" dirty="0">
                    <a:solidFill>
                      <a:schemeClr val="tx2">
                        <a:lumMod val="50000"/>
                      </a:schemeClr>
                    </a:solidFill>
                  </a:rPr>
                  <a:t>]</a:t>
                </a:r>
              </a:p>
            </p:txBody>
          </p:sp>
        </p:grpSp>
      </p:grpSp>
      <p:cxnSp>
        <p:nvCxnSpPr>
          <p:cNvPr id="145" name="Straight Connector 144">
            <a:extLst>
              <a:ext uri="{FF2B5EF4-FFF2-40B4-BE49-F238E27FC236}">
                <a16:creationId xmlns:a16="http://schemas.microsoft.com/office/drawing/2014/main" id="{840C632B-04AD-486B-AC0B-97DD0E115DA6}"/>
              </a:ext>
            </a:extLst>
          </p:cNvPr>
          <p:cNvCxnSpPr>
            <a:cxnSpLocks/>
          </p:cNvCxnSpPr>
          <p:nvPr/>
        </p:nvCxnSpPr>
        <p:spPr>
          <a:xfrm>
            <a:off x="515140" y="4418356"/>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147" name="TextBox 78">
            <a:extLst>
              <a:ext uri="{FF2B5EF4-FFF2-40B4-BE49-F238E27FC236}">
                <a16:creationId xmlns:a16="http://schemas.microsoft.com/office/drawing/2014/main" id="{DB514410-AF1A-4C93-A3B7-A56D13711A1C}"/>
              </a:ext>
            </a:extLst>
          </p:cNvPr>
          <p:cNvSpPr txBox="1"/>
          <p:nvPr/>
        </p:nvSpPr>
        <p:spPr>
          <a:xfrm>
            <a:off x="457834" y="-711641"/>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bg1">
                  <a:lumMod val="65000"/>
                </a:schemeClr>
              </a:solidFill>
              <a:latin typeface="Arial" panose="020B0604020202020204" pitchFamily="34" charset="0"/>
              <a:cs typeface="Arial" panose="020B0604020202020204" pitchFamily="34" charset="0"/>
            </a:endParaRPr>
          </a:p>
        </p:txBody>
      </p:sp>
      <p:sp>
        <p:nvSpPr>
          <p:cNvPr id="148" name="TextBox 78">
            <a:extLst>
              <a:ext uri="{FF2B5EF4-FFF2-40B4-BE49-F238E27FC236}">
                <a16:creationId xmlns:a16="http://schemas.microsoft.com/office/drawing/2014/main" id="{DB514410-AF1A-4C93-A3B7-A56D13711A1C}"/>
              </a:ext>
            </a:extLst>
          </p:cNvPr>
          <p:cNvSpPr txBox="1"/>
          <p:nvPr/>
        </p:nvSpPr>
        <p:spPr>
          <a:xfrm>
            <a:off x="574856" y="4171079"/>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bg1">
                    <a:lumMod val="65000"/>
                  </a:schemeClr>
                </a:solidFill>
                <a:latin typeface="Arial" panose="020B0604020202020204" pitchFamily="34" charset="0"/>
                <a:cs typeface="Arial" panose="020B0604020202020204" pitchFamily="34" charset="0"/>
              </a:rPr>
              <a:t>Operational</a:t>
            </a:r>
            <a:r>
              <a:rPr lang="pl-PL" sz="1000" b="1" dirty="0">
                <a:solidFill>
                  <a:schemeClr val="bg1">
                    <a:lumMod val="65000"/>
                  </a:schemeClr>
                </a:solidFill>
                <a:latin typeface="Arial" panose="020B0604020202020204" pitchFamily="34" charset="0"/>
                <a:cs typeface="Arial" panose="020B0604020202020204" pitchFamily="34" charset="0"/>
              </a:rPr>
              <a:t> </a:t>
            </a:r>
            <a:r>
              <a:rPr lang="pl-PL" sz="1000" b="1" dirty="0" err="1">
                <a:solidFill>
                  <a:schemeClr val="bg1">
                    <a:lumMod val="65000"/>
                  </a:schemeClr>
                </a:solidFill>
                <a:latin typeface="Arial" panose="020B0604020202020204" pitchFamily="34" charset="0"/>
                <a:cs typeface="Arial" panose="020B0604020202020204" pitchFamily="34" charset="0"/>
              </a:rPr>
              <a:t>competitive</a:t>
            </a:r>
            <a:r>
              <a:rPr lang="pl-PL" sz="1000" b="1" dirty="0">
                <a:solidFill>
                  <a:schemeClr val="bg1">
                    <a:lumMod val="65000"/>
                  </a:schemeClr>
                </a:solidFill>
                <a:latin typeface="Arial" panose="020B0604020202020204" pitchFamily="34" charset="0"/>
                <a:cs typeface="Arial" panose="020B0604020202020204" pitchFamily="34" charset="0"/>
              </a:rPr>
              <a:t> </a:t>
            </a:r>
            <a:r>
              <a:rPr lang="pl-PL" sz="1000" b="1" dirty="0" err="1">
                <a:solidFill>
                  <a:schemeClr val="bg1">
                    <a:lumMod val="65000"/>
                  </a:schemeClr>
                </a:solidFill>
                <a:latin typeface="Arial" panose="020B0604020202020204" pitchFamily="34" charset="0"/>
                <a:cs typeface="Arial" panose="020B0604020202020204" pitchFamily="34" charset="0"/>
              </a:rPr>
              <a:t>advantages</a:t>
            </a:r>
            <a:endParaRPr lang="pl-PL" sz="1000" b="1" dirty="0">
              <a:solidFill>
                <a:schemeClr val="bg1">
                  <a:lumMod val="65000"/>
                </a:schemeClr>
              </a:solidFill>
              <a:latin typeface="Arial" panose="020B0604020202020204" pitchFamily="34" charset="0"/>
              <a:cs typeface="Arial" panose="020B0604020202020204" pitchFamily="34" charset="0"/>
            </a:endParaRPr>
          </a:p>
        </p:txBody>
      </p:sp>
      <p:sp>
        <p:nvSpPr>
          <p:cNvPr id="149" name="TextBox 78">
            <a:extLst>
              <a:ext uri="{FF2B5EF4-FFF2-40B4-BE49-F238E27FC236}">
                <a16:creationId xmlns:a16="http://schemas.microsoft.com/office/drawing/2014/main" id="{DB514410-AF1A-4C93-A3B7-A56D13711A1C}"/>
              </a:ext>
            </a:extLst>
          </p:cNvPr>
          <p:cNvSpPr txBox="1"/>
          <p:nvPr/>
        </p:nvSpPr>
        <p:spPr>
          <a:xfrm>
            <a:off x="6257429" y="-108233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bg1">
                  <a:lumMod val="65000"/>
                </a:schemeClr>
              </a:solidFill>
              <a:latin typeface="Arial" panose="020B0604020202020204" pitchFamily="34" charset="0"/>
              <a:cs typeface="Arial" panose="020B0604020202020204" pitchFamily="34" charset="0"/>
            </a:endParaRPr>
          </a:p>
        </p:txBody>
      </p:sp>
      <p:cxnSp>
        <p:nvCxnSpPr>
          <p:cNvPr id="49" name="Straight Connector 48">
            <a:extLst>
              <a:ext uri="{FF2B5EF4-FFF2-40B4-BE49-F238E27FC236}">
                <a16:creationId xmlns:a16="http://schemas.microsoft.com/office/drawing/2014/main" id="{840C632B-04AD-486B-AC0B-97DD0E115DA6}"/>
              </a:ext>
            </a:extLst>
          </p:cNvPr>
          <p:cNvCxnSpPr>
            <a:cxnSpLocks/>
          </p:cNvCxnSpPr>
          <p:nvPr/>
        </p:nvCxnSpPr>
        <p:spPr>
          <a:xfrm>
            <a:off x="514321" y="1481205"/>
            <a:ext cx="542425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cxnSp>
        <p:nvCxnSpPr>
          <p:cNvPr id="50" name="Straight Connector 49">
            <a:extLst>
              <a:ext uri="{FF2B5EF4-FFF2-40B4-BE49-F238E27FC236}">
                <a16:creationId xmlns:a16="http://schemas.microsoft.com/office/drawing/2014/main" id="{840C632B-04AD-486B-AC0B-97DD0E115DA6}"/>
              </a:ext>
            </a:extLst>
          </p:cNvPr>
          <p:cNvCxnSpPr>
            <a:cxnSpLocks/>
          </p:cNvCxnSpPr>
          <p:nvPr/>
        </p:nvCxnSpPr>
        <p:spPr>
          <a:xfrm>
            <a:off x="6257429" y="1481205"/>
            <a:ext cx="542425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51" name="TextBox 78">
            <a:extLst>
              <a:ext uri="{FF2B5EF4-FFF2-40B4-BE49-F238E27FC236}">
                <a16:creationId xmlns:a16="http://schemas.microsoft.com/office/drawing/2014/main" id="{DB514410-AF1A-4C93-A3B7-A56D13711A1C}"/>
              </a:ext>
            </a:extLst>
          </p:cNvPr>
          <p:cNvSpPr txBox="1"/>
          <p:nvPr/>
        </p:nvSpPr>
        <p:spPr>
          <a:xfrm>
            <a:off x="566919"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Competitive advantages in terms of customer acquisition</a:t>
            </a:r>
          </a:p>
        </p:txBody>
      </p:sp>
      <p:sp>
        <p:nvSpPr>
          <p:cNvPr id="52" name="TextBox 78">
            <a:extLst>
              <a:ext uri="{FF2B5EF4-FFF2-40B4-BE49-F238E27FC236}">
                <a16:creationId xmlns:a16="http://schemas.microsoft.com/office/drawing/2014/main" id="{DB514410-AF1A-4C93-A3B7-A56D13711A1C}"/>
              </a:ext>
            </a:extLst>
          </p:cNvPr>
          <p:cNvSpPr txBox="1"/>
          <p:nvPr/>
        </p:nvSpPr>
        <p:spPr>
          <a:xfrm>
            <a:off x="6297711"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Competitive advantages in terms of contract execution time </a:t>
            </a:r>
          </a:p>
        </p:txBody>
      </p:sp>
      <p:sp>
        <p:nvSpPr>
          <p:cNvPr id="3" name="Text Placeholder 4">
            <a:extLst>
              <a:ext uri="{FF2B5EF4-FFF2-40B4-BE49-F238E27FC236}">
                <a16:creationId xmlns:a16="http://schemas.microsoft.com/office/drawing/2014/main" id="{3FD452B2-2EE3-4614-92A0-1B14FE154C0A}"/>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4" name="Text Placeholder 8">
            <a:extLst>
              <a:ext uri="{FF2B5EF4-FFF2-40B4-BE49-F238E27FC236}">
                <a16:creationId xmlns:a16="http://schemas.microsoft.com/office/drawing/2014/main" id="{CF28C41C-43D3-471A-B1F9-4494891DF9DE}"/>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COMPETITIVE ADVANTAGES </a:t>
            </a:r>
          </a:p>
        </p:txBody>
      </p:sp>
    </p:spTree>
    <p:extLst>
      <p:ext uri="{BB962C8B-B14F-4D97-AF65-F5344CB8AC3E}">
        <p14:creationId xmlns:p14="http://schemas.microsoft.com/office/powerpoint/2010/main" val="287450511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Rounded Rectangle 61">
            <a:extLst>
              <a:ext uri="{FF2B5EF4-FFF2-40B4-BE49-F238E27FC236}">
                <a16:creationId xmlns:a16="http://schemas.microsoft.com/office/drawing/2014/main" id="{FB7CBAD5-ED3E-43BF-99E3-6C919F701DD4}"/>
              </a:ext>
            </a:extLst>
          </p:cNvPr>
          <p:cNvSpPr/>
          <p:nvPr/>
        </p:nvSpPr>
        <p:spPr>
          <a:xfrm>
            <a:off x="3715604" y="4231157"/>
            <a:ext cx="7939001" cy="1633039"/>
          </a:xfrm>
          <a:prstGeom prst="roundRect">
            <a:avLst>
              <a:gd name="adj" fmla="val 2900"/>
            </a:avLst>
          </a:prstGeom>
          <a:solidFill>
            <a:srgbClr val="FAFAF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nvGrpSpPr>
          <p:cNvPr id="78" name="Group 77">
            <a:extLst>
              <a:ext uri="{FF2B5EF4-FFF2-40B4-BE49-F238E27FC236}">
                <a16:creationId xmlns:a16="http://schemas.microsoft.com/office/drawing/2014/main" id="{5A16F5EB-C574-4732-8D0A-17F8B73A2A31}"/>
              </a:ext>
            </a:extLst>
          </p:cNvPr>
          <p:cNvGrpSpPr/>
          <p:nvPr/>
        </p:nvGrpSpPr>
        <p:grpSpPr>
          <a:xfrm>
            <a:off x="-826769" y="2005241"/>
            <a:ext cx="5402680" cy="3228782"/>
            <a:chOff x="-826769" y="2005241"/>
            <a:chExt cx="5402680" cy="3228782"/>
          </a:xfrm>
        </p:grpSpPr>
        <p:pic>
          <p:nvPicPr>
            <p:cNvPr id="79" name="Picture 78">
              <a:extLst>
                <a:ext uri="{FF2B5EF4-FFF2-40B4-BE49-F238E27FC236}">
                  <a16:creationId xmlns:a16="http://schemas.microsoft.com/office/drawing/2014/main" id="{402AC095-3063-445D-874D-C0B018C96EB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56392" y="2757052"/>
              <a:ext cx="1407123" cy="1407123"/>
            </a:xfrm>
            <a:prstGeom prst="rect">
              <a:avLst/>
            </a:prstGeom>
          </p:spPr>
        </p:pic>
        <p:graphicFrame>
          <p:nvGraphicFramePr>
            <p:cNvPr id="80" name="Chart 79">
              <a:extLst>
                <a:ext uri="{FF2B5EF4-FFF2-40B4-BE49-F238E27FC236}">
                  <a16:creationId xmlns:a16="http://schemas.microsoft.com/office/drawing/2014/main" id="{E330A210-16D5-4886-B991-24A4A8ECFB7C}"/>
                </a:ext>
              </a:extLst>
            </p:cNvPr>
            <p:cNvGraphicFramePr/>
            <p:nvPr/>
          </p:nvGraphicFramePr>
          <p:xfrm>
            <a:off x="-389860" y="2329507"/>
            <a:ext cx="4524304" cy="257526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3" name="Chart 82">
              <a:extLst>
                <a:ext uri="{FF2B5EF4-FFF2-40B4-BE49-F238E27FC236}">
                  <a16:creationId xmlns:a16="http://schemas.microsoft.com/office/drawing/2014/main" id="{4CEBD704-4CBD-4D38-AA83-4016EA34C537}"/>
                </a:ext>
              </a:extLst>
            </p:cNvPr>
            <p:cNvGraphicFramePr/>
            <p:nvPr/>
          </p:nvGraphicFramePr>
          <p:xfrm>
            <a:off x="-613568" y="2171903"/>
            <a:ext cx="4971720" cy="289047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6" name="Chart 85">
              <a:extLst>
                <a:ext uri="{FF2B5EF4-FFF2-40B4-BE49-F238E27FC236}">
                  <a16:creationId xmlns:a16="http://schemas.microsoft.com/office/drawing/2014/main" id="{AF8A5809-6CD8-4C1E-8FD0-71D30165D049}"/>
                </a:ext>
              </a:extLst>
            </p:cNvPr>
            <p:cNvGraphicFramePr/>
            <p:nvPr/>
          </p:nvGraphicFramePr>
          <p:xfrm>
            <a:off x="-826769" y="2005241"/>
            <a:ext cx="5402680" cy="3228782"/>
          </p:xfrm>
          <a:graphic>
            <a:graphicData uri="http://schemas.openxmlformats.org/drawingml/2006/chart">
              <c:chart xmlns:c="http://schemas.openxmlformats.org/drawingml/2006/chart" xmlns:r="http://schemas.openxmlformats.org/officeDocument/2006/relationships" r:id="rId6"/>
            </a:graphicData>
          </a:graphic>
        </p:graphicFrame>
        <p:cxnSp>
          <p:nvCxnSpPr>
            <p:cNvPr id="90" name="Straight Connector 89">
              <a:extLst>
                <a:ext uri="{FF2B5EF4-FFF2-40B4-BE49-F238E27FC236}">
                  <a16:creationId xmlns:a16="http://schemas.microsoft.com/office/drawing/2014/main" id="{DF773890-989F-48DC-9C34-6C87F58A619D}"/>
                </a:ext>
              </a:extLst>
            </p:cNvPr>
            <p:cNvCxnSpPr>
              <a:cxnSpLocks/>
            </p:cNvCxnSpPr>
            <p:nvPr/>
          </p:nvCxnSpPr>
          <p:spPr>
            <a:xfrm>
              <a:off x="2938218" y="3942073"/>
              <a:ext cx="771342" cy="257003"/>
            </a:xfrm>
            <a:prstGeom prst="line">
              <a:avLst/>
            </a:prstGeom>
            <a:ln w="28575">
              <a:solidFill>
                <a:srgbClr val="00B0AD"/>
              </a:solidFill>
            </a:ln>
          </p:spPr>
          <p:style>
            <a:lnRef idx="1">
              <a:schemeClr val="accent1"/>
            </a:lnRef>
            <a:fillRef idx="0">
              <a:schemeClr val="accent1"/>
            </a:fillRef>
            <a:effectRef idx="0">
              <a:schemeClr val="accent1"/>
            </a:effectRef>
            <a:fontRef idx="minor">
              <a:schemeClr val="tx1"/>
            </a:fontRef>
          </p:style>
        </p:cxnSp>
        <p:sp>
          <p:nvSpPr>
            <p:cNvPr id="91" name="Oval 90">
              <a:extLst>
                <a:ext uri="{FF2B5EF4-FFF2-40B4-BE49-F238E27FC236}">
                  <a16:creationId xmlns:a16="http://schemas.microsoft.com/office/drawing/2014/main" id="{4C31AD0F-B271-4879-82F0-961FDBBE68DB}"/>
                </a:ext>
              </a:extLst>
            </p:cNvPr>
            <p:cNvSpPr/>
            <p:nvPr/>
          </p:nvSpPr>
          <p:spPr>
            <a:xfrm>
              <a:off x="3138104" y="3846572"/>
              <a:ext cx="484506" cy="448004"/>
            </a:xfrm>
            <a:prstGeom prst="ellipse">
              <a:avLst/>
            </a:prstGeom>
            <a:solidFill>
              <a:srgbClr val="00B0AD"/>
            </a:solidFill>
            <a:ln w="28575">
              <a:solidFill>
                <a:srgbClr val="00B0A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rPr>
                <a:t>1</a:t>
              </a:r>
              <a:endParaRPr lang="pl-PL" b="1" dirty="0">
                <a:solidFill>
                  <a:schemeClr val="bg1"/>
                </a:solidFill>
              </a:endParaRPr>
            </a:p>
          </p:txBody>
        </p:sp>
      </p:grpSp>
      <p:sp>
        <p:nvSpPr>
          <p:cNvPr id="63" name="TextBox 62">
            <a:extLst>
              <a:ext uri="{FF2B5EF4-FFF2-40B4-BE49-F238E27FC236}">
                <a16:creationId xmlns:a16="http://schemas.microsoft.com/office/drawing/2014/main" id="{FB2FFDEB-4907-4B60-A6CA-3F7200D95AA8}"/>
              </a:ext>
            </a:extLst>
          </p:cNvPr>
          <p:cNvSpPr txBox="1"/>
          <p:nvPr/>
        </p:nvSpPr>
        <p:spPr>
          <a:xfrm>
            <a:off x="534760" y="618865"/>
            <a:ext cx="1128669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The competitive advantages built up allow the Group to consistently strengthen its market position...</a:t>
            </a:r>
          </a:p>
        </p:txBody>
      </p:sp>
      <p:sp>
        <p:nvSpPr>
          <p:cNvPr id="149" name="TextBox 78">
            <a:extLst>
              <a:ext uri="{FF2B5EF4-FFF2-40B4-BE49-F238E27FC236}">
                <a16:creationId xmlns:a16="http://schemas.microsoft.com/office/drawing/2014/main" id="{DB514410-AF1A-4C93-A3B7-A56D13711A1C}"/>
              </a:ext>
            </a:extLst>
          </p:cNvPr>
          <p:cNvSpPr txBox="1"/>
          <p:nvPr/>
        </p:nvSpPr>
        <p:spPr>
          <a:xfrm>
            <a:off x="6257429" y="-108233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bg1">
                  <a:lumMod val="65000"/>
                </a:schemeClr>
              </a:solidFill>
              <a:latin typeface="Arial" panose="020B0604020202020204" pitchFamily="34" charset="0"/>
              <a:cs typeface="Arial" panose="020B0604020202020204" pitchFamily="34" charset="0"/>
            </a:endParaRPr>
          </a:p>
        </p:txBody>
      </p:sp>
      <p:sp>
        <p:nvSpPr>
          <p:cNvPr id="59" name="TextBox 58">
            <a:extLst>
              <a:ext uri="{FF2B5EF4-FFF2-40B4-BE49-F238E27FC236}">
                <a16:creationId xmlns:a16="http://schemas.microsoft.com/office/drawing/2014/main" id="{96F73950-FB1C-493B-B1DB-C18C2DD443AF}"/>
              </a:ext>
            </a:extLst>
          </p:cNvPr>
          <p:cNvSpPr txBox="1"/>
          <p:nvPr/>
        </p:nvSpPr>
        <p:spPr>
          <a:xfrm rot="16200000">
            <a:off x="-2940076" y="2596449"/>
            <a:ext cx="4226615" cy="307777"/>
          </a:xfrm>
          <a:prstGeom prst="rect">
            <a:avLst/>
          </a:prstGeom>
          <a:noFill/>
        </p:spPr>
        <p:txBody>
          <a:bodyPr wrap="square" rtlCol="0">
            <a:spAutoFit/>
          </a:bodyPr>
          <a:lstStyle/>
          <a:p>
            <a:pPr algn="ctr"/>
            <a:r>
              <a:rPr lang="pl-PL" sz="1400" dirty="0">
                <a:solidFill>
                  <a:srgbClr val="00B0AD"/>
                </a:solidFill>
              </a:rPr>
              <a:t>Kolory przewodnie Prezentacji</a:t>
            </a:r>
          </a:p>
        </p:txBody>
      </p:sp>
      <p:sp>
        <p:nvSpPr>
          <p:cNvPr id="60" name="Rectangle 59">
            <a:extLst>
              <a:ext uri="{FF2B5EF4-FFF2-40B4-BE49-F238E27FC236}">
                <a16:creationId xmlns:a16="http://schemas.microsoft.com/office/drawing/2014/main" id="{CB3A2B49-5D00-4B92-8112-618D69A2D48D}"/>
              </a:ext>
            </a:extLst>
          </p:cNvPr>
          <p:cNvSpPr/>
          <p:nvPr/>
        </p:nvSpPr>
        <p:spPr>
          <a:xfrm>
            <a:off x="-429768" y="640080"/>
            <a:ext cx="265176" cy="246888"/>
          </a:xfrm>
          <a:prstGeom prst="rect">
            <a:avLst/>
          </a:prstGeom>
          <a:solidFill>
            <a:srgbClr val="005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1" name="Rectangle 60">
            <a:extLst>
              <a:ext uri="{FF2B5EF4-FFF2-40B4-BE49-F238E27FC236}">
                <a16:creationId xmlns:a16="http://schemas.microsoft.com/office/drawing/2014/main" id="{530E460A-9B0B-436A-BC65-038EF1F8D2D1}"/>
              </a:ext>
            </a:extLst>
          </p:cNvPr>
          <p:cNvSpPr/>
          <p:nvPr/>
        </p:nvSpPr>
        <p:spPr>
          <a:xfrm>
            <a:off x="-431673" y="1331024"/>
            <a:ext cx="265176" cy="246888"/>
          </a:xfrm>
          <a:prstGeom prst="rect">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4" name="Rectangle 63">
            <a:extLst>
              <a:ext uri="{FF2B5EF4-FFF2-40B4-BE49-F238E27FC236}">
                <a16:creationId xmlns:a16="http://schemas.microsoft.com/office/drawing/2014/main" id="{C1547D77-A29D-4280-9E09-7572D3E09B99}"/>
              </a:ext>
            </a:extLst>
          </p:cNvPr>
          <p:cNvSpPr/>
          <p:nvPr/>
        </p:nvSpPr>
        <p:spPr>
          <a:xfrm>
            <a:off x="-431673" y="1693736"/>
            <a:ext cx="265176" cy="246888"/>
          </a:xfrm>
          <a:prstGeom prst="rect">
            <a:avLst/>
          </a:prstGeom>
          <a:solidFill>
            <a:srgbClr val="47B9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5" name="Rectangle 64">
            <a:extLst>
              <a:ext uri="{FF2B5EF4-FFF2-40B4-BE49-F238E27FC236}">
                <a16:creationId xmlns:a16="http://schemas.microsoft.com/office/drawing/2014/main" id="{858BACD0-1BE3-478F-BEB0-AC0CF5C2F3A4}"/>
              </a:ext>
            </a:extLst>
          </p:cNvPr>
          <p:cNvSpPr/>
          <p:nvPr/>
        </p:nvSpPr>
        <p:spPr>
          <a:xfrm>
            <a:off x="-431673" y="2056448"/>
            <a:ext cx="265176" cy="246888"/>
          </a:xfrm>
          <a:prstGeom prst="rect">
            <a:avLst/>
          </a:prstGeom>
          <a:solidFill>
            <a:srgbClr val="7CC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6" name="Rectangle 65">
            <a:extLst>
              <a:ext uri="{FF2B5EF4-FFF2-40B4-BE49-F238E27FC236}">
                <a16:creationId xmlns:a16="http://schemas.microsoft.com/office/drawing/2014/main" id="{5845FB3E-CDD3-41EC-8ED7-1A190CD03336}"/>
              </a:ext>
            </a:extLst>
          </p:cNvPr>
          <p:cNvSpPr/>
          <p:nvPr/>
        </p:nvSpPr>
        <p:spPr>
          <a:xfrm>
            <a:off x="-431673" y="2419160"/>
            <a:ext cx="265176" cy="246888"/>
          </a:xfrm>
          <a:prstGeom prst="rect">
            <a:avLst/>
          </a:prstGeom>
          <a:solidFill>
            <a:srgbClr val="A3DC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7" name="Rectangle 66">
            <a:extLst>
              <a:ext uri="{FF2B5EF4-FFF2-40B4-BE49-F238E27FC236}">
                <a16:creationId xmlns:a16="http://schemas.microsoft.com/office/drawing/2014/main" id="{851C237E-4758-4B43-BAAE-8ABF6D18709D}"/>
              </a:ext>
            </a:extLst>
          </p:cNvPr>
          <p:cNvSpPr/>
          <p:nvPr/>
        </p:nvSpPr>
        <p:spPr>
          <a:xfrm>
            <a:off x="-431673" y="2781872"/>
            <a:ext cx="265176" cy="246888"/>
          </a:xfrm>
          <a:prstGeom prst="rect">
            <a:avLst/>
          </a:prstGeom>
          <a:solidFill>
            <a:srgbClr val="E0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8" name="Rectangle 67">
            <a:extLst>
              <a:ext uri="{FF2B5EF4-FFF2-40B4-BE49-F238E27FC236}">
                <a16:creationId xmlns:a16="http://schemas.microsoft.com/office/drawing/2014/main" id="{F388EBC2-E4E0-409F-BAA4-E0424155DE01}"/>
              </a:ext>
            </a:extLst>
          </p:cNvPr>
          <p:cNvSpPr/>
          <p:nvPr/>
        </p:nvSpPr>
        <p:spPr>
          <a:xfrm>
            <a:off x="-431673" y="3144584"/>
            <a:ext cx="265176" cy="246888"/>
          </a:xfrm>
          <a:prstGeom prst="rect">
            <a:avLst/>
          </a:prstGeom>
          <a:solidFill>
            <a:srgbClr val="EBF7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9" name="Rectangle 68">
            <a:extLst>
              <a:ext uri="{FF2B5EF4-FFF2-40B4-BE49-F238E27FC236}">
                <a16:creationId xmlns:a16="http://schemas.microsoft.com/office/drawing/2014/main" id="{9F941648-ED14-45C9-A522-47452E984E68}"/>
              </a:ext>
            </a:extLst>
          </p:cNvPr>
          <p:cNvSpPr/>
          <p:nvPr/>
        </p:nvSpPr>
        <p:spPr>
          <a:xfrm>
            <a:off x="-434732" y="3885249"/>
            <a:ext cx="265176" cy="24688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0" name="Rectangle 69">
            <a:extLst>
              <a:ext uri="{FF2B5EF4-FFF2-40B4-BE49-F238E27FC236}">
                <a16:creationId xmlns:a16="http://schemas.microsoft.com/office/drawing/2014/main" id="{970D1E71-C3EE-4856-886D-24B92E077B3A}"/>
              </a:ext>
            </a:extLst>
          </p:cNvPr>
          <p:cNvSpPr/>
          <p:nvPr/>
        </p:nvSpPr>
        <p:spPr>
          <a:xfrm>
            <a:off x="-434732" y="4251010"/>
            <a:ext cx="265176" cy="246888"/>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1" name="Rectangle 70">
            <a:extLst>
              <a:ext uri="{FF2B5EF4-FFF2-40B4-BE49-F238E27FC236}">
                <a16:creationId xmlns:a16="http://schemas.microsoft.com/office/drawing/2014/main" id="{DC0BEBD5-F16C-407C-9BBD-D1990972439D}"/>
              </a:ext>
            </a:extLst>
          </p:cNvPr>
          <p:cNvSpPr/>
          <p:nvPr/>
        </p:nvSpPr>
        <p:spPr>
          <a:xfrm>
            <a:off x="-434732" y="4616771"/>
            <a:ext cx="265176" cy="246888"/>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72" name="Straight Connector 71">
            <a:extLst>
              <a:ext uri="{FF2B5EF4-FFF2-40B4-BE49-F238E27FC236}">
                <a16:creationId xmlns:a16="http://schemas.microsoft.com/office/drawing/2014/main" id="{D7D124D2-6BB5-4940-82DA-77F26C895060}"/>
              </a:ext>
            </a:extLst>
          </p:cNvPr>
          <p:cNvCxnSpPr/>
          <p:nvPr/>
        </p:nvCxnSpPr>
        <p:spPr>
          <a:xfrm flipH="1">
            <a:off x="-669192" y="637031"/>
            <a:ext cx="133081" cy="0"/>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AD456567-0313-423D-898E-C97C1AAFD8A7}"/>
              </a:ext>
            </a:extLst>
          </p:cNvPr>
          <p:cNvCxnSpPr/>
          <p:nvPr/>
        </p:nvCxnSpPr>
        <p:spPr>
          <a:xfrm flipH="1">
            <a:off x="-669192" y="4863659"/>
            <a:ext cx="133081" cy="0"/>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C17476CC-50CA-449E-A390-324B90D406D0}"/>
              </a:ext>
            </a:extLst>
          </p:cNvPr>
          <p:cNvCxnSpPr>
            <a:cxnSpLocks/>
          </p:cNvCxnSpPr>
          <p:nvPr/>
        </p:nvCxnSpPr>
        <p:spPr>
          <a:xfrm flipV="1">
            <a:off x="-672879" y="637032"/>
            <a:ext cx="3688" cy="4226627"/>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BF376CC6-8676-4340-9C90-3EC0E98C7E21}"/>
              </a:ext>
            </a:extLst>
          </p:cNvPr>
          <p:cNvSpPr/>
          <p:nvPr/>
        </p:nvSpPr>
        <p:spPr>
          <a:xfrm>
            <a:off x="-429768" y="985552"/>
            <a:ext cx="265176" cy="246888"/>
          </a:xfrm>
          <a:prstGeom prst="rect">
            <a:avLst/>
          </a:pr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6" name="Rectangle 75">
            <a:extLst>
              <a:ext uri="{FF2B5EF4-FFF2-40B4-BE49-F238E27FC236}">
                <a16:creationId xmlns:a16="http://schemas.microsoft.com/office/drawing/2014/main" id="{CF3009F5-BE2F-4DD2-8255-D801CA8F73A8}"/>
              </a:ext>
            </a:extLst>
          </p:cNvPr>
          <p:cNvSpPr/>
          <p:nvPr/>
        </p:nvSpPr>
        <p:spPr>
          <a:xfrm>
            <a:off x="-434732" y="3516441"/>
            <a:ext cx="265176" cy="246888"/>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solidFill>
                <a:schemeClr val="bg1">
                  <a:lumMod val="65000"/>
                </a:schemeClr>
              </a:solidFill>
            </a:endParaRPr>
          </a:p>
        </p:txBody>
      </p:sp>
      <p:sp>
        <p:nvSpPr>
          <p:cNvPr id="179" name="TextBox 78">
            <a:extLst>
              <a:ext uri="{FF2B5EF4-FFF2-40B4-BE49-F238E27FC236}">
                <a16:creationId xmlns:a16="http://schemas.microsoft.com/office/drawing/2014/main" id="{F5F7DB07-F346-4C0E-B6A6-E24CD8662C75}"/>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65000"/>
                  </a:schemeClr>
                </a:solidFill>
                <a:latin typeface="Arial" panose="020B0604020202020204" pitchFamily="34" charset="0"/>
                <a:cs typeface="Arial" panose="020B0604020202020204" pitchFamily="34" charset="0"/>
              </a:rPr>
              <a:t>[Company] </a:t>
            </a:r>
            <a:r>
              <a:rPr lang="pl-PL" sz="1000" b="1" dirty="0" err="1">
                <a:solidFill>
                  <a:schemeClr val="bg1">
                    <a:lumMod val="65000"/>
                  </a:schemeClr>
                </a:solidFill>
                <a:latin typeface="Arial" panose="020B0604020202020204" pitchFamily="34" charset="0"/>
                <a:cs typeface="Arial" panose="020B0604020202020204" pitchFamily="34" charset="0"/>
              </a:rPr>
              <a:t>competitive</a:t>
            </a:r>
            <a:r>
              <a:rPr lang="pl-PL" sz="1000" b="1" dirty="0">
                <a:solidFill>
                  <a:schemeClr val="bg1">
                    <a:lumMod val="65000"/>
                  </a:schemeClr>
                </a:solidFill>
                <a:latin typeface="Arial" panose="020B0604020202020204" pitchFamily="34" charset="0"/>
                <a:cs typeface="Arial" panose="020B0604020202020204" pitchFamily="34" charset="0"/>
              </a:rPr>
              <a:t> </a:t>
            </a:r>
            <a:r>
              <a:rPr lang="pl-PL" sz="1000" b="1" dirty="0" err="1">
                <a:solidFill>
                  <a:schemeClr val="bg1">
                    <a:lumMod val="65000"/>
                  </a:schemeClr>
                </a:solidFill>
                <a:latin typeface="Arial" panose="020B0604020202020204" pitchFamily="34" charset="0"/>
                <a:cs typeface="Arial" panose="020B0604020202020204" pitchFamily="34" charset="0"/>
              </a:rPr>
              <a:t>advantages</a:t>
            </a:r>
            <a:endParaRPr lang="pl-PL" sz="1000" b="1" dirty="0">
              <a:solidFill>
                <a:schemeClr val="bg1">
                  <a:lumMod val="65000"/>
                </a:schemeClr>
              </a:solidFill>
              <a:latin typeface="Arial" panose="020B0604020202020204" pitchFamily="34" charset="0"/>
              <a:cs typeface="Arial" panose="020B0604020202020204" pitchFamily="34" charset="0"/>
            </a:endParaRPr>
          </a:p>
        </p:txBody>
      </p:sp>
      <p:cxnSp>
        <p:nvCxnSpPr>
          <p:cNvPr id="180" name="Straight Connector 179">
            <a:extLst>
              <a:ext uri="{FF2B5EF4-FFF2-40B4-BE49-F238E27FC236}">
                <a16:creationId xmlns:a16="http://schemas.microsoft.com/office/drawing/2014/main" id="{73F56996-3098-4105-9C61-0FDF0BA2C450}"/>
              </a:ext>
            </a:extLst>
          </p:cNvPr>
          <p:cNvCxnSpPr>
            <a:cxnSpLocks/>
          </p:cNvCxnSpPr>
          <p:nvPr/>
        </p:nvCxnSpPr>
        <p:spPr>
          <a:xfrm>
            <a:off x="512064" y="1481205"/>
            <a:ext cx="11164824" cy="0"/>
          </a:xfrm>
          <a:prstGeom prst="line">
            <a:avLst/>
          </a:prstGeom>
          <a:ln w="9525">
            <a:solidFill>
              <a:srgbClr val="00B0AD"/>
            </a:solidFill>
          </a:ln>
        </p:spPr>
        <p:style>
          <a:lnRef idx="1">
            <a:schemeClr val="accent3"/>
          </a:lnRef>
          <a:fillRef idx="0">
            <a:schemeClr val="accent3"/>
          </a:fillRef>
          <a:effectRef idx="0">
            <a:schemeClr val="accent3"/>
          </a:effectRef>
          <a:fontRef idx="minor">
            <a:schemeClr val="tx1"/>
          </a:fontRef>
        </p:style>
      </p:cxnSp>
      <p:sp>
        <p:nvSpPr>
          <p:cNvPr id="46" name="Rectangle 45">
            <a:extLst>
              <a:ext uri="{FF2B5EF4-FFF2-40B4-BE49-F238E27FC236}">
                <a16:creationId xmlns:a16="http://schemas.microsoft.com/office/drawing/2014/main" id="{4854B207-9300-4B84-B3AB-AD546E0CADF3}"/>
              </a:ext>
            </a:extLst>
          </p:cNvPr>
          <p:cNvSpPr/>
          <p:nvPr/>
        </p:nvSpPr>
        <p:spPr>
          <a:xfrm>
            <a:off x="1700205" y="2803941"/>
            <a:ext cx="389321" cy="26623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103B0D95-686B-4745-BF61-6F71DE4C8232}"/>
              </a:ext>
            </a:extLst>
          </p:cNvPr>
          <p:cNvSpPr/>
          <p:nvPr/>
        </p:nvSpPr>
        <p:spPr>
          <a:xfrm>
            <a:off x="3709559" y="4235949"/>
            <a:ext cx="7967327" cy="1664879"/>
          </a:xfrm>
          <a:prstGeom prst="rect">
            <a:avLst/>
          </a:prstGeom>
        </p:spPr>
        <p:txBody>
          <a:bodyPr wrap="square">
            <a:spAutoFit/>
          </a:bodyPr>
          <a:lstStyle/>
          <a:p>
            <a:pPr marL="171450" indent="-171450" algn="just">
              <a:lnSpc>
                <a:spcPts val="1100"/>
              </a:lnSpc>
              <a:spcAft>
                <a:spcPts val="300"/>
              </a:spcAft>
              <a:buFont typeface="Calibri" panose="020F0502020204030204" pitchFamily="34" charset="0"/>
              <a:buChar char="─"/>
            </a:pPr>
            <a:r>
              <a:rPr lang="en-US" sz="900" dirty="0">
                <a:latin typeface="Calibri" panose="020F0502020204030204" pitchFamily="34" charset="0"/>
                <a:ea typeface="Calibri" panose="020F0502020204030204" pitchFamily="34" charset="0"/>
              </a:rPr>
              <a:t>The Group's business model is resistant to economic fluctuations, due to its wide geographical diversification and the range of services provided. </a:t>
            </a:r>
          </a:p>
          <a:p>
            <a:pPr marL="171450" indent="-171450" algn="just">
              <a:lnSpc>
                <a:spcPts val="1100"/>
              </a:lnSpc>
              <a:spcAft>
                <a:spcPts val="300"/>
              </a:spcAft>
              <a:buFont typeface="Calibri" panose="020F0502020204030204" pitchFamily="34" charset="0"/>
              <a:buChar char="─"/>
            </a:pPr>
            <a:r>
              <a:rPr lang="pl-PL" sz="900" dirty="0">
                <a:latin typeface="Calibri" panose="020F0502020204030204" pitchFamily="34" charset="0"/>
                <a:ea typeface="Calibri" panose="020F0502020204030204" pitchFamily="34" charset="0"/>
              </a:rPr>
              <a:t>Xxx</a:t>
            </a:r>
          </a:p>
          <a:p>
            <a:pPr marL="171450" indent="-171450" algn="just">
              <a:lnSpc>
                <a:spcPts val="1100"/>
              </a:lnSpc>
              <a:spcAft>
                <a:spcPts val="300"/>
              </a:spcAft>
              <a:buFont typeface="Calibri" panose="020F0502020204030204" pitchFamily="34" charset="0"/>
              <a:buChar char="─"/>
            </a:pPr>
            <a:r>
              <a:rPr lang="pl-PL" sz="900" dirty="0">
                <a:latin typeface="Calibri" panose="020F0502020204030204" pitchFamily="34" charset="0"/>
                <a:ea typeface="Calibri" panose="020F0502020204030204" pitchFamily="34" charset="0"/>
              </a:rPr>
              <a:t>Xxx</a:t>
            </a:r>
          </a:p>
          <a:p>
            <a:pPr marL="171450" indent="-171450" algn="just">
              <a:lnSpc>
                <a:spcPts val="1100"/>
              </a:lnSpc>
              <a:spcAft>
                <a:spcPts val="300"/>
              </a:spcAft>
              <a:buFont typeface="Calibri" panose="020F0502020204030204" pitchFamily="34" charset="0"/>
              <a:buChar char="─"/>
            </a:pPr>
            <a:r>
              <a:rPr lang="pl-PL" sz="900" dirty="0">
                <a:latin typeface="Calibri" panose="020F0502020204030204" pitchFamily="34" charset="0"/>
                <a:ea typeface="Calibri" panose="020F0502020204030204" pitchFamily="34" charset="0"/>
              </a:rPr>
              <a:t>Xxx</a:t>
            </a:r>
          </a:p>
          <a:p>
            <a:pPr marL="171450" indent="-171450" algn="just">
              <a:lnSpc>
                <a:spcPts val="1100"/>
              </a:lnSpc>
              <a:spcAft>
                <a:spcPts val="300"/>
              </a:spcAft>
              <a:buFont typeface="Calibri" panose="020F0502020204030204" pitchFamily="34" charset="0"/>
              <a:buChar char="─"/>
            </a:pPr>
            <a:r>
              <a:rPr lang="pl-PL" sz="900" dirty="0">
                <a:latin typeface="Calibri" panose="020F0502020204030204" pitchFamily="34" charset="0"/>
                <a:ea typeface="Calibri" panose="020F0502020204030204" pitchFamily="34" charset="0"/>
              </a:rPr>
              <a:t>Xxx</a:t>
            </a:r>
          </a:p>
          <a:p>
            <a:pPr marL="171450" indent="-171450" algn="just">
              <a:lnSpc>
                <a:spcPts val="1100"/>
              </a:lnSpc>
              <a:spcAft>
                <a:spcPts val="300"/>
              </a:spcAft>
              <a:buFont typeface="Calibri" panose="020F0502020204030204" pitchFamily="34" charset="0"/>
              <a:buChar char="─"/>
            </a:pPr>
            <a:r>
              <a:rPr lang="pl-PL" sz="900" dirty="0">
                <a:latin typeface="Calibri" panose="020F0502020204030204" pitchFamily="34" charset="0"/>
                <a:ea typeface="Calibri" panose="020F0502020204030204" pitchFamily="34" charset="0"/>
              </a:rPr>
              <a:t>Xxx</a:t>
            </a:r>
          </a:p>
          <a:p>
            <a:pPr marL="171450" indent="-171450" algn="just">
              <a:lnSpc>
                <a:spcPts val="1100"/>
              </a:lnSpc>
              <a:spcAft>
                <a:spcPts val="300"/>
              </a:spcAft>
              <a:buFont typeface="Calibri" panose="020F0502020204030204" pitchFamily="34" charset="0"/>
              <a:buChar char="─"/>
            </a:pPr>
            <a:r>
              <a:rPr lang="pl-PL" sz="900" dirty="0">
                <a:latin typeface="Calibri" panose="020F0502020204030204" pitchFamily="34" charset="0"/>
                <a:ea typeface="Calibri" panose="020F0502020204030204" pitchFamily="34" charset="0"/>
              </a:rPr>
              <a:t>Xxx</a:t>
            </a:r>
          </a:p>
          <a:p>
            <a:pPr marL="171450" indent="-171450" algn="just">
              <a:lnSpc>
                <a:spcPts val="1100"/>
              </a:lnSpc>
              <a:spcAft>
                <a:spcPts val="300"/>
              </a:spcAft>
              <a:buFont typeface="Calibri" panose="020F0502020204030204" pitchFamily="34" charset="0"/>
              <a:buChar char="─"/>
            </a:pPr>
            <a:r>
              <a:rPr lang="pl-PL" sz="900" dirty="0">
                <a:latin typeface="Calibri" panose="020F0502020204030204" pitchFamily="34" charset="0"/>
                <a:ea typeface="Calibri" panose="020F0502020204030204" pitchFamily="34" charset="0"/>
              </a:rPr>
              <a:t>Xxx</a:t>
            </a:r>
          </a:p>
          <a:p>
            <a:pPr marL="171450" indent="-171450" algn="just">
              <a:lnSpc>
                <a:spcPts val="1100"/>
              </a:lnSpc>
              <a:spcAft>
                <a:spcPts val="300"/>
              </a:spcAft>
              <a:buFont typeface="Calibri" panose="020F0502020204030204" pitchFamily="34" charset="0"/>
              <a:buChar char="─"/>
            </a:pPr>
            <a:r>
              <a:rPr lang="pl-PL" sz="900" dirty="0">
                <a:latin typeface="Calibri" panose="020F0502020204030204" pitchFamily="34" charset="0"/>
                <a:ea typeface="Calibri" panose="020F0502020204030204" pitchFamily="34" charset="0"/>
              </a:rPr>
              <a:t>Xxx</a:t>
            </a:r>
          </a:p>
        </p:txBody>
      </p:sp>
      <p:sp>
        <p:nvSpPr>
          <p:cNvPr id="111" name="TextBox 78">
            <a:extLst>
              <a:ext uri="{FF2B5EF4-FFF2-40B4-BE49-F238E27FC236}">
                <a16:creationId xmlns:a16="http://schemas.microsoft.com/office/drawing/2014/main" id="{42022E8E-157A-414C-B980-39BBDF22B8B2}"/>
              </a:ext>
            </a:extLst>
          </p:cNvPr>
          <p:cNvSpPr txBox="1"/>
          <p:nvPr/>
        </p:nvSpPr>
        <p:spPr>
          <a:xfrm>
            <a:off x="3723546" y="399462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rgbClr val="00B0AD"/>
                </a:solidFill>
                <a:latin typeface="Arial" panose="020B0604020202020204" pitchFamily="34" charset="0"/>
                <a:cs typeface="Arial" panose="020B0604020202020204" pitchFamily="34" charset="0"/>
              </a:rPr>
              <a:t>Business model</a:t>
            </a:r>
          </a:p>
        </p:txBody>
      </p:sp>
      <p:cxnSp>
        <p:nvCxnSpPr>
          <p:cNvPr id="112" name="Straight Connector 111">
            <a:extLst>
              <a:ext uri="{FF2B5EF4-FFF2-40B4-BE49-F238E27FC236}">
                <a16:creationId xmlns:a16="http://schemas.microsoft.com/office/drawing/2014/main" id="{A8C9F605-978C-45FB-8838-E55FB6A657CE}"/>
              </a:ext>
            </a:extLst>
          </p:cNvPr>
          <p:cNvCxnSpPr>
            <a:cxnSpLocks/>
          </p:cNvCxnSpPr>
          <p:nvPr/>
        </p:nvCxnSpPr>
        <p:spPr>
          <a:xfrm>
            <a:off x="3701940" y="4199076"/>
            <a:ext cx="797552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Rounded Rectangle 136">
            <a:extLst>
              <a:ext uri="{FF2B5EF4-FFF2-40B4-BE49-F238E27FC236}">
                <a16:creationId xmlns:a16="http://schemas.microsoft.com/office/drawing/2014/main" id="{D7899783-7EC3-4F81-9047-3BFED9341721}"/>
              </a:ext>
            </a:extLst>
          </p:cNvPr>
          <p:cNvSpPr/>
          <p:nvPr/>
        </p:nvSpPr>
        <p:spPr>
          <a:xfrm>
            <a:off x="3754155" y="1668665"/>
            <a:ext cx="7900450" cy="2168358"/>
          </a:xfrm>
          <a:prstGeom prst="roundRect">
            <a:avLst>
              <a:gd name="adj" fmla="val 11323"/>
            </a:avLst>
          </a:prstGeom>
          <a:solidFill>
            <a:srgbClr val="F2F2F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b="1" dirty="0">
              <a:solidFill>
                <a:schemeClr val="bg1"/>
              </a:solidFill>
            </a:endParaRPr>
          </a:p>
        </p:txBody>
      </p:sp>
      <p:sp>
        <p:nvSpPr>
          <p:cNvPr id="84" name="Rounded Rectangle 136">
            <a:extLst>
              <a:ext uri="{FF2B5EF4-FFF2-40B4-BE49-F238E27FC236}">
                <a16:creationId xmlns:a16="http://schemas.microsoft.com/office/drawing/2014/main" id="{C409A1B0-03F4-409E-8259-85599F633D09}"/>
              </a:ext>
            </a:extLst>
          </p:cNvPr>
          <p:cNvSpPr/>
          <p:nvPr/>
        </p:nvSpPr>
        <p:spPr>
          <a:xfrm>
            <a:off x="3930424" y="1743352"/>
            <a:ext cx="7851679" cy="334351"/>
          </a:xfrm>
          <a:prstGeom prst="roundRect">
            <a:avLst>
              <a:gd name="adj" fmla="val 20709"/>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rgbClr val="00B0AD"/>
                </a:solidFill>
                <a:latin typeface="Arial" panose="020B0604020202020204" pitchFamily="34" charset="0"/>
                <a:cs typeface="Arial" panose="020B0604020202020204" pitchFamily="34" charset="0"/>
              </a:rPr>
              <a:t>Key elements of competitive advantage</a:t>
            </a:r>
          </a:p>
        </p:txBody>
      </p:sp>
      <p:grpSp>
        <p:nvGrpSpPr>
          <p:cNvPr id="85" name="Group 84">
            <a:extLst>
              <a:ext uri="{FF2B5EF4-FFF2-40B4-BE49-F238E27FC236}">
                <a16:creationId xmlns:a16="http://schemas.microsoft.com/office/drawing/2014/main" id="{676ED39A-7B8D-46FC-ADED-3CDD5857852E}"/>
              </a:ext>
            </a:extLst>
          </p:cNvPr>
          <p:cNvGrpSpPr/>
          <p:nvPr/>
        </p:nvGrpSpPr>
        <p:grpSpPr>
          <a:xfrm>
            <a:off x="3782413" y="2691708"/>
            <a:ext cx="1500495" cy="1049905"/>
            <a:chOff x="3832952" y="2606356"/>
            <a:chExt cx="1476801" cy="1049905"/>
          </a:xfrm>
          <a:solidFill>
            <a:schemeClr val="bg1">
              <a:lumMod val="85000"/>
            </a:schemeClr>
          </a:solidFill>
        </p:grpSpPr>
        <p:sp>
          <p:nvSpPr>
            <p:cNvPr id="88" name="Rounded Rectangle 136">
              <a:extLst>
                <a:ext uri="{FF2B5EF4-FFF2-40B4-BE49-F238E27FC236}">
                  <a16:creationId xmlns:a16="http://schemas.microsoft.com/office/drawing/2014/main" id="{E9E20FD6-5AB9-4EF2-8D31-D7952B60DF32}"/>
                </a:ext>
              </a:extLst>
            </p:cNvPr>
            <p:cNvSpPr/>
            <p:nvPr/>
          </p:nvSpPr>
          <p:spPr>
            <a:xfrm>
              <a:off x="3832952" y="2606356"/>
              <a:ext cx="1476801" cy="1049905"/>
            </a:xfrm>
            <a:prstGeom prst="roundRect">
              <a:avLst>
                <a:gd name="adj" fmla="val 20709"/>
              </a:avLst>
            </a:pr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b="1" dirty="0">
                <a:solidFill>
                  <a:schemeClr val="bg1"/>
                </a:solidFill>
              </a:endParaRPr>
            </a:p>
          </p:txBody>
        </p:sp>
        <p:sp>
          <p:nvSpPr>
            <p:cNvPr id="89" name="TextBox 88">
              <a:extLst>
                <a:ext uri="{FF2B5EF4-FFF2-40B4-BE49-F238E27FC236}">
                  <a16:creationId xmlns:a16="http://schemas.microsoft.com/office/drawing/2014/main" id="{C801725F-EEEB-494D-AC27-F8838FBD4F74}"/>
                </a:ext>
              </a:extLst>
            </p:cNvPr>
            <p:cNvSpPr txBox="1"/>
            <p:nvPr/>
          </p:nvSpPr>
          <p:spPr>
            <a:xfrm>
              <a:off x="3978626" y="3299947"/>
              <a:ext cx="1218351" cy="253916"/>
            </a:xfrm>
            <a:prstGeom prst="rect">
              <a:avLst/>
            </a:prstGeom>
            <a:grpFill/>
          </p:spPr>
          <p:txBody>
            <a:bodyPr wrap="square" rtlCol="0">
              <a:spAutoFit/>
            </a:bodyPr>
            <a:lstStyle/>
            <a:p>
              <a:pPr algn="ctr"/>
              <a:r>
                <a:rPr lang="en-US" sz="1000" b="1" dirty="0">
                  <a:solidFill>
                    <a:srgbClr val="00B0AD"/>
                  </a:solidFill>
                  <a:latin typeface="Calibri" panose="020F0502020204030204" pitchFamily="34" charset="0"/>
                  <a:cs typeface="Calibri" panose="020F0502020204030204" pitchFamily="34" charset="0"/>
                </a:rPr>
                <a:t>Business model</a:t>
              </a:r>
            </a:p>
          </p:txBody>
        </p:sp>
      </p:grpSp>
      <p:grpSp>
        <p:nvGrpSpPr>
          <p:cNvPr id="92" name="Group 91">
            <a:extLst>
              <a:ext uri="{FF2B5EF4-FFF2-40B4-BE49-F238E27FC236}">
                <a16:creationId xmlns:a16="http://schemas.microsoft.com/office/drawing/2014/main" id="{5E0098D6-2044-4EC7-B451-DD89E860F066}"/>
              </a:ext>
            </a:extLst>
          </p:cNvPr>
          <p:cNvGrpSpPr/>
          <p:nvPr/>
        </p:nvGrpSpPr>
        <p:grpSpPr>
          <a:xfrm>
            <a:off x="5369432" y="2685033"/>
            <a:ext cx="1518389" cy="1049905"/>
            <a:chOff x="5394910" y="2599681"/>
            <a:chExt cx="1494413" cy="1049905"/>
          </a:xfrm>
          <a:solidFill>
            <a:schemeClr val="bg1">
              <a:lumMod val="85000"/>
            </a:schemeClr>
          </a:solidFill>
        </p:grpSpPr>
        <p:sp>
          <p:nvSpPr>
            <p:cNvPr id="93" name="Rounded Rectangle 136">
              <a:extLst>
                <a:ext uri="{FF2B5EF4-FFF2-40B4-BE49-F238E27FC236}">
                  <a16:creationId xmlns:a16="http://schemas.microsoft.com/office/drawing/2014/main" id="{7ECEF101-F6EB-4347-80B8-352419A8958D}"/>
                </a:ext>
              </a:extLst>
            </p:cNvPr>
            <p:cNvSpPr/>
            <p:nvPr/>
          </p:nvSpPr>
          <p:spPr>
            <a:xfrm>
              <a:off x="5394910" y="2599681"/>
              <a:ext cx="1476801" cy="1049905"/>
            </a:xfrm>
            <a:prstGeom prst="roundRect">
              <a:avLst>
                <a:gd name="adj" fmla="val 20709"/>
              </a:avLst>
            </a:pr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b="1" dirty="0">
                <a:solidFill>
                  <a:schemeClr val="bg1"/>
                </a:solidFill>
              </a:endParaRPr>
            </a:p>
          </p:txBody>
        </p:sp>
        <p:sp>
          <p:nvSpPr>
            <p:cNvPr id="104" name="TextBox 103">
              <a:extLst>
                <a:ext uri="{FF2B5EF4-FFF2-40B4-BE49-F238E27FC236}">
                  <a16:creationId xmlns:a16="http://schemas.microsoft.com/office/drawing/2014/main" id="{783AEB80-070C-4547-819B-3A797C364200}"/>
                </a:ext>
              </a:extLst>
            </p:cNvPr>
            <p:cNvSpPr txBox="1"/>
            <p:nvPr/>
          </p:nvSpPr>
          <p:spPr>
            <a:xfrm>
              <a:off x="5397289" y="3269970"/>
              <a:ext cx="1492034" cy="253916"/>
            </a:xfrm>
            <a:prstGeom prst="rect">
              <a:avLst/>
            </a:prstGeom>
            <a:noFill/>
          </p:spPr>
          <p:txBody>
            <a:bodyPr wrap="square" rtlCol="0">
              <a:spAutoFit/>
            </a:bodyPr>
            <a:lstStyle/>
            <a:p>
              <a:pPr algn="ctr"/>
              <a:r>
                <a:rPr lang="pl-PL" sz="1000" b="1" dirty="0" err="1">
                  <a:solidFill>
                    <a:srgbClr val="00B0AD"/>
                  </a:solidFill>
                  <a:latin typeface="Calibri" panose="020F0502020204030204" pitchFamily="34" charset="0"/>
                  <a:cs typeface="Calibri" panose="020F0502020204030204" pitchFamily="34" charset="0"/>
                </a:rPr>
                <a:t>Technological</a:t>
              </a:r>
              <a:r>
                <a:rPr lang="pl-PL" sz="1000" b="1" dirty="0">
                  <a:solidFill>
                    <a:srgbClr val="00B0AD"/>
                  </a:solidFill>
                  <a:latin typeface="Calibri" panose="020F0502020204030204" pitchFamily="34" charset="0"/>
                  <a:cs typeface="Calibri" panose="020F0502020204030204" pitchFamily="34" charset="0"/>
                </a:rPr>
                <a:t> </a:t>
              </a:r>
              <a:r>
                <a:rPr lang="pl-PL" sz="1000" b="1" dirty="0" err="1">
                  <a:solidFill>
                    <a:srgbClr val="00B0AD"/>
                  </a:solidFill>
                  <a:latin typeface="Calibri" panose="020F0502020204030204" pitchFamily="34" charset="0"/>
                  <a:cs typeface="Calibri" panose="020F0502020204030204" pitchFamily="34" charset="0"/>
                </a:rPr>
                <a:t>resources</a:t>
              </a:r>
              <a:endParaRPr lang="pl-PL" sz="1000" b="1" dirty="0">
                <a:solidFill>
                  <a:srgbClr val="00B0AD"/>
                </a:solidFill>
                <a:latin typeface="Calibri" panose="020F0502020204030204" pitchFamily="34" charset="0"/>
                <a:cs typeface="Calibri" panose="020F0502020204030204" pitchFamily="34" charset="0"/>
              </a:endParaRPr>
            </a:p>
          </p:txBody>
        </p:sp>
      </p:grpSp>
      <p:grpSp>
        <p:nvGrpSpPr>
          <p:cNvPr id="105" name="Group 104">
            <a:extLst>
              <a:ext uri="{FF2B5EF4-FFF2-40B4-BE49-F238E27FC236}">
                <a16:creationId xmlns:a16="http://schemas.microsoft.com/office/drawing/2014/main" id="{3CF12781-1A58-4CBD-B5F8-9D3B93F77FC4}"/>
              </a:ext>
            </a:extLst>
          </p:cNvPr>
          <p:cNvGrpSpPr/>
          <p:nvPr/>
        </p:nvGrpSpPr>
        <p:grpSpPr>
          <a:xfrm>
            <a:off x="6956449" y="2685033"/>
            <a:ext cx="1500495" cy="1049905"/>
            <a:chOff x="6956868" y="2599681"/>
            <a:chExt cx="1476801" cy="1049905"/>
          </a:xfrm>
          <a:solidFill>
            <a:schemeClr val="bg1">
              <a:lumMod val="85000"/>
            </a:schemeClr>
          </a:solidFill>
        </p:grpSpPr>
        <p:sp>
          <p:nvSpPr>
            <p:cNvPr id="106" name="Rounded Rectangle 136">
              <a:extLst>
                <a:ext uri="{FF2B5EF4-FFF2-40B4-BE49-F238E27FC236}">
                  <a16:creationId xmlns:a16="http://schemas.microsoft.com/office/drawing/2014/main" id="{E59401E6-84B1-4147-AD53-43D1595DC394}"/>
                </a:ext>
              </a:extLst>
            </p:cNvPr>
            <p:cNvSpPr/>
            <p:nvPr/>
          </p:nvSpPr>
          <p:spPr>
            <a:xfrm>
              <a:off x="6956868" y="2599681"/>
              <a:ext cx="1476801" cy="1049905"/>
            </a:xfrm>
            <a:prstGeom prst="roundRect">
              <a:avLst>
                <a:gd name="adj" fmla="val 20709"/>
              </a:avLst>
            </a:pr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b="1" dirty="0">
                <a:solidFill>
                  <a:schemeClr val="bg1"/>
                </a:solidFill>
              </a:endParaRPr>
            </a:p>
          </p:txBody>
        </p:sp>
        <p:sp>
          <p:nvSpPr>
            <p:cNvPr id="107" name="TextBox 106">
              <a:extLst>
                <a:ext uri="{FF2B5EF4-FFF2-40B4-BE49-F238E27FC236}">
                  <a16:creationId xmlns:a16="http://schemas.microsoft.com/office/drawing/2014/main" id="{7EBCE90D-36DD-4AF5-B839-A5DCAC2932DD}"/>
                </a:ext>
              </a:extLst>
            </p:cNvPr>
            <p:cNvSpPr txBox="1"/>
            <p:nvPr/>
          </p:nvSpPr>
          <p:spPr>
            <a:xfrm>
              <a:off x="7078427" y="3283724"/>
              <a:ext cx="1265129" cy="253916"/>
            </a:xfrm>
            <a:prstGeom prst="rect">
              <a:avLst/>
            </a:prstGeom>
            <a:grpFill/>
          </p:spPr>
          <p:txBody>
            <a:bodyPr wrap="square" rtlCol="0">
              <a:spAutoFit/>
            </a:bodyPr>
            <a:lstStyle/>
            <a:p>
              <a:pPr algn="ctr"/>
              <a:r>
                <a:rPr lang="en-US" sz="1000" b="1" dirty="0">
                  <a:solidFill>
                    <a:srgbClr val="00B0AD"/>
                  </a:solidFill>
                  <a:latin typeface="Calibri" panose="020F0502020204030204" pitchFamily="34" charset="0"/>
                  <a:cs typeface="Calibri" panose="020F0502020204030204" pitchFamily="34" charset="0"/>
                </a:rPr>
                <a:t>Operating processes</a:t>
              </a:r>
            </a:p>
          </p:txBody>
        </p:sp>
      </p:grpSp>
      <p:grpSp>
        <p:nvGrpSpPr>
          <p:cNvPr id="108" name="Group 107">
            <a:extLst>
              <a:ext uri="{FF2B5EF4-FFF2-40B4-BE49-F238E27FC236}">
                <a16:creationId xmlns:a16="http://schemas.microsoft.com/office/drawing/2014/main" id="{376F89CA-322C-4172-9726-AFD90F6F7DB9}"/>
              </a:ext>
            </a:extLst>
          </p:cNvPr>
          <p:cNvGrpSpPr/>
          <p:nvPr/>
        </p:nvGrpSpPr>
        <p:grpSpPr>
          <a:xfrm>
            <a:off x="8543467" y="2675332"/>
            <a:ext cx="1500495" cy="1049905"/>
            <a:chOff x="8518826" y="2589980"/>
            <a:chExt cx="1476801" cy="1049905"/>
          </a:xfrm>
          <a:solidFill>
            <a:schemeClr val="bg1">
              <a:lumMod val="85000"/>
            </a:schemeClr>
          </a:solidFill>
        </p:grpSpPr>
        <p:sp>
          <p:nvSpPr>
            <p:cNvPr id="109" name="Rounded Rectangle 136">
              <a:extLst>
                <a:ext uri="{FF2B5EF4-FFF2-40B4-BE49-F238E27FC236}">
                  <a16:creationId xmlns:a16="http://schemas.microsoft.com/office/drawing/2014/main" id="{3DCFCD8A-DDC2-4B6A-8E4F-E4346C716150}"/>
                </a:ext>
              </a:extLst>
            </p:cNvPr>
            <p:cNvSpPr/>
            <p:nvPr/>
          </p:nvSpPr>
          <p:spPr>
            <a:xfrm>
              <a:off x="8518826" y="2589980"/>
              <a:ext cx="1476801" cy="1049905"/>
            </a:xfrm>
            <a:prstGeom prst="roundRect">
              <a:avLst>
                <a:gd name="adj" fmla="val 20709"/>
              </a:avLst>
            </a:pr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b="1" dirty="0">
                <a:solidFill>
                  <a:schemeClr val="bg1"/>
                </a:solidFill>
              </a:endParaRPr>
            </a:p>
          </p:txBody>
        </p:sp>
        <p:sp>
          <p:nvSpPr>
            <p:cNvPr id="113" name="TextBox 112">
              <a:extLst>
                <a:ext uri="{FF2B5EF4-FFF2-40B4-BE49-F238E27FC236}">
                  <a16:creationId xmlns:a16="http://schemas.microsoft.com/office/drawing/2014/main" id="{8ADA3284-BCD2-46B0-B32F-A4206D22060D}"/>
                </a:ext>
              </a:extLst>
            </p:cNvPr>
            <p:cNvSpPr txBox="1"/>
            <p:nvPr/>
          </p:nvSpPr>
          <p:spPr>
            <a:xfrm>
              <a:off x="8685692" y="3292045"/>
              <a:ext cx="1135380" cy="253916"/>
            </a:xfrm>
            <a:prstGeom prst="rect">
              <a:avLst/>
            </a:prstGeom>
            <a:grpFill/>
          </p:spPr>
          <p:txBody>
            <a:bodyPr wrap="square" rtlCol="0">
              <a:spAutoFit/>
            </a:bodyPr>
            <a:lstStyle/>
            <a:p>
              <a:pPr algn="ctr"/>
              <a:r>
                <a:rPr lang="en-US" sz="1000" b="1" dirty="0">
                  <a:solidFill>
                    <a:srgbClr val="00B0AD"/>
                  </a:solidFill>
                  <a:latin typeface="Calibri" panose="020F0502020204030204" pitchFamily="34" charset="0"/>
                  <a:cs typeface="Calibri" panose="020F0502020204030204" pitchFamily="34" charset="0"/>
                </a:rPr>
                <a:t>Human capital</a:t>
              </a:r>
            </a:p>
          </p:txBody>
        </p:sp>
      </p:grpSp>
      <p:grpSp>
        <p:nvGrpSpPr>
          <p:cNvPr id="116" name="Group 115">
            <a:extLst>
              <a:ext uri="{FF2B5EF4-FFF2-40B4-BE49-F238E27FC236}">
                <a16:creationId xmlns:a16="http://schemas.microsoft.com/office/drawing/2014/main" id="{1421CA41-69E1-4120-80A3-6128E937DB30}"/>
              </a:ext>
            </a:extLst>
          </p:cNvPr>
          <p:cNvGrpSpPr/>
          <p:nvPr/>
        </p:nvGrpSpPr>
        <p:grpSpPr>
          <a:xfrm>
            <a:off x="10125852" y="2666804"/>
            <a:ext cx="1500495" cy="1049905"/>
            <a:chOff x="10076225" y="2581452"/>
            <a:chExt cx="1476801" cy="1049905"/>
          </a:xfrm>
          <a:solidFill>
            <a:schemeClr val="bg1">
              <a:lumMod val="85000"/>
            </a:schemeClr>
          </a:solidFill>
        </p:grpSpPr>
        <p:sp>
          <p:nvSpPr>
            <p:cNvPr id="117" name="Rounded Rectangle 136">
              <a:extLst>
                <a:ext uri="{FF2B5EF4-FFF2-40B4-BE49-F238E27FC236}">
                  <a16:creationId xmlns:a16="http://schemas.microsoft.com/office/drawing/2014/main" id="{C5DDB314-A4F9-4BF7-A6C2-882CA4878659}"/>
                </a:ext>
              </a:extLst>
            </p:cNvPr>
            <p:cNvSpPr/>
            <p:nvPr/>
          </p:nvSpPr>
          <p:spPr>
            <a:xfrm>
              <a:off x="10076225" y="2581452"/>
              <a:ext cx="1476801" cy="1049905"/>
            </a:xfrm>
            <a:prstGeom prst="roundRect">
              <a:avLst>
                <a:gd name="adj" fmla="val 20709"/>
              </a:avLst>
            </a:pr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b="1" dirty="0">
                <a:solidFill>
                  <a:schemeClr val="bg1"/>
                </a:solidFill>
              </a:endParaRPr>
            </a:p>
          </p:txBody>
        </p:sp>
        <p:sp>
          <p:nvSpPr>
            <p:cNvPr id="119" name="TextBox 118">
              <a:extLst>
                <a:ext uri="{FF2B5EF4-FFF2-40B4-BE49-F238E27FC236}">
                  <a16:creationId xmlns:a16="http://schemas.microsoft.com/office/drawing/2014/main" id="{7ADAEF49-EAD4-40D3-AB3D-E5ADC5DC4956}"/>
                </a:ext>
              </a:extLst>
            </p:cNvPr>
            <p:cNvSpPr txBox="1"/>
            <p:nvPr/>
          </p:nvSpPr>
          <p:spPr>
            <a:xfrm>
              <a:off x="10242376" y="3294157"/>
              <a:ext cx="1135380" cy="253916"/>
            </a:xfrm>
            <a:prstGeom prst="rect">
              <a:avLst/>
            </a:prstGeom>
            <a:grpFill/>
          </p:spPr>
          <p:txBody>
            <a:bodyPr wrap="square" rtlCol="0">
              <a:spAutoFit/>
            </a:bodyPr>
            <a:lstStyle/>
            <a:p>
              <a:pPr algn="ctr"/>
              <a:r>
                <a:rPr lang="en-US" sz="1000" b="1" dirty="0">
                  <a:solidFill>
                    <a:srgbClr val="00B0AD"/>
                  </a:solidFill>
                  <a:latin typeface="Calibri" panose="020F0502020204030204" pitchFamily="34" charset="0"/>
                  <a:cs typeface="Calibri" panose="020F0502020204030204" pitchFamily="34" charset="0"/>
                </a:rPr>
                <a:t>Brand</a:t>
              </a:r>
            </a:p>
          </p:txBody>
        </p:sp>
      </p:grpSp>
      <p:sp>
        <p:nvSpPr>
          <p:cNvPr id="125" name="Oval 124">
            <a:extLst>
              <a:ext uri="{FF2B5EF4-FFF2-40B4-BE49-F238E27FC236}">
                <a16:creationId xmlns:a16="http://schemas.microsoft.com/office/drawing/2014/main" id="{3AD11CE8-3F12-49CD-89B0-E63B9DBD10A2}"/>
              </a:ext>
            </a:extLst>
          </p:cNvPr>
          <p:cNvSpPr/>
          <p:nvPr/>
        </p:nvSpPr>
        <p:spPr>
          <a:xfrm>
            <a:off x="4896027" y="2758882"/>
            <a:ext cx="252000" cy="253186"/>
          </a:xfrm>
          <a:prstGeom prst="ellipse">
            <a:avLst/>
          </a:prstGeom>
          <a:solidFill>
            <a:srgbClr val="F2F2F2"/>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lumMod val="85000"/>
                    <a:lumOff val="15000"/>
                  </a:schemeClr>
                </a:solidFill>
              </a:rPr>
              <a:t>1</a:t>
            </a:r>
            <a:endParaRPr lang="pl-PL" sz="1200" b="1" dirty="0">
              <a:solidFill>
                <a:schemeClr val="tx1">
                  <a:lumMod val="85000"/>
                  <a:lumOff val="15000"/>
                </a:schemeClr>
              </a:solidFill>
            </a:endParaRPr>
          </a:p>
        </p:txBody>
      </p:sp>
      <p:sp>
        <p:nvSpPr>
          <p:cNvPr id="126" name="Rectangle 125">
            <a:extLst>
              <a:ext uri="{FF2B5EF4-FFF2-40B4-BE49-F238E27FC236}">
                <a16:creationId xmlns:a16="http://schemas.microsoft.com/office/drawing/2014/main" id="{014B1C60-ADC3-4202-8A32-B3DE13DFDCC1}"/>
              </a:ext>
            </a:extLst>
          </p:cNvPr>
          <p:cNvSpPr/>
          <p:nvPr/>
        </p:nvSpPr>
        <p:spPr>
          <a:xfrm>
            <a:off x="3720716" y="2154623"/>
            <a:ext cx="7967327" cy="369653"/>
          </a:xfrm>
          <a:prstGeom prst="rect">
            <a:avLst/>
          </a:prstGeom>
        </p:spPr>
        <p:txBody>
          <a:bodyPr wrap="square">
            <a:spAutoFit/>
          </a:bodyPr>
          <a:lstStyle/>
          <a:p>
            <a:pPr algn="just">
              <a:lnSpc>
                <a:spcPts val="1100"/>
              </a:lnSpc>
              <a:spcAft>
                <a:spcPts val="300"/>
              </a:spcAft>
            </a:pPr>
            <a:r>
              <a:rPr lang="en-US" sz="900" dirty="0"/>
              <a:t>The condition for effective competition on the market is the creation and maintenance by the market entity of competitive advantages in the areas determined, on the one hand, by macro- and micro-environmental conditions and, on the other hand, by resources, mission and goals. </a:t>
            </a:r>
          </a:p>
        </p:txBody>
      </p:sp>
      <p:sp>
        <p:nvSpPr>
          <p:cNvPr id="127" name="Oval 126">
            <a:extLst>
              <a:ext uri="{FF2B5EF4-FFF2-40B4-BE49-F238E27FC236}">
                <a16:creationId xmlns:a16="http://schemas.microsoft.com/office/drawing/2014/main" id="{94341978-EEC8-4DA9-824F-F16733AEBAAB}"/>
              </a:ext>
            </a:extLst>
          </p:cNvPr>
          <p:cNvSpPr/>
          <p:nvPr/>
        </p:nvSpPr>
        <p:spPr>
          <a:xfrm>
            <a:off x="6484167" y="2758882"/>
            <a:ext cx="252000" cy="253186"/>
          </a:xfrm>
          <a:prstGeom prst="ellipse">
            <a:avLst/>
          </a:prstGeom>
          <a:solidFill>
            <a:srgbClr val="F2F2F2"/>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b="1" dirty="0">
                <a:solidFill>
                  <a:schemeClr val="tx1">
                    <a:lumMod val="85000"/>
                    <a:lumOff val="15000"/>
                  </a:schemeClr>
                </a:solidFill>
              </a:rPr>
              <a:t>2</a:t>
            </a:r>
          </a:p>
        </p:txBody>
      </p:sp>
      <p:sp>
        <p:nvSpPr>
          <p:cNvPr id="128" name="Oval 127">
            <a:extLst>
              <a:ext uri="{FF2B5EF4-FFF2-40B4-BE49-F238E27FC236}">
                <a16:creationId xmlns:a16="http://schemas.microsoft.com/office/drawing/2014/main" id="{50324D4C-BF13-4AB9-AEC0-240F902A8A84}"/>
              </a:ext>
            </a:extLst>
          </p:cNvPr>
          <p:cNvSpPr/>
          <p:nvPr/>
        </p:nvSpPr>
        <p:spPr>
          <a:xfrm>
            <a:off x="8071075" y="2758882"/>
            <a:ext cx="252000" cy="253186"/>
          </a:xfrm>
          <a:prstGeom prst="ellipse">
            <a:avLst/>
          </a:prstGeom>
          <a:solidFill>
            <a:srgbClr val="F2F2F2"/>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b="1" dirty="0">
                <a:solidFill>
                  <a:schemeClr val="tx1">
                    <a:lumMod val="85000"/>
                    <a:lumOff val="15000"/>
                  </a:schemeClr>
                </a:solidFill>
              </a:rPr>
              <a:t>3</a:t>
            </a:r>
          </a:p>
        </p:txBody>
      </p:sp>
      <p:sp>
        <p:nvSpPr>
          <p:cNvPr id="129" name="Oval 128">
            <a:extLst>
              <a:ext uri="{FF2B5EF4-FFF2-40B4-BE49-F238E27FC236}">
                <a16:creationId xmlns:a16="http://schemas.microsoft.com/office/drawing/2014/main" id="{A772E12C-BAEC-43F3-B289-44A5F0CDA633}"/>
              </a:ext>
            </a:extLst>
          </p:cNvPr>
          <p:cNvSpPr/>
          <p:nvPr/>
        </p:nvSpPr>
        <p:spPr>
          <a:xfrm>
            <a:off x="9647584" y="2758882"/>
            <a:ext cx="252000" cy="253186"/>
          </a:xfrm>
          <a:prstGeom prst="ellipse">
            <a:avLst/>
          </a:prstGeom>
          <a:solidFill>
            <a:srgbClr val="F2F2F2"/>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b="1" dirty="0">
                <a:solidFill>
                  <a:schemeClr val="tx1">
                    <a:lumMod val="85000"/>
                    <a:lumOff val="15000"/>
                  </a:schemeClr>
                </a:solidFill>
              </a:rPr>
              <a:t>4</a:t>
            </a:r>
          </a:p>
        </p:txBody>
      </p:sp>
      <p:sp>
        <p:nvSpPr>
          <p:cNvPr id="130" name="Oval 129">
            <a:extLst>
              <a:ext uri="{FF2B5EF4-FFF2-40B4-BE49-F238E27FC236}">
                <a16:creationId xmlns:a16="http://schemas.microsoft.com/office/drawing/2014/main" id="{88FBAB7A-2C35-4721-B7D2-28C0376A7F7E}"/>
              </a:ext>
            </a:extLst>
          </p:cNvPr>
          <p:cNvSpPr/>
          <p:nvPr/>
        </p:nvSpPr>
        <p:spPr>
          <a:xfrm>
            <a:off x="11248617" y="2775574"/>
            <a:ext cx="252000" cy="253186"/>
          </a:xfrm>
          <a:prstGeom prst="ellipse">
            <a:avLst/>
          </a:prstGeom>
          <a:solidFill>
            <a:srgbClr val="F2F2F2"/>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b="1" dirty="0">
                <a:solidFill>
                  <a:schemeClr val="tx1">
                    <a:lumMod val="85000"/>
                    <a:lumOff val="15000"/>
                  </a:schemeClr>
                </a:solidFill>
              </a:rPr>
              <a:t>5</a:t>
            </a:r>
          </a:p>
        </p:txBody>
      </p:sp>
      <p:pic>
        <p:nvPicPr>
          <p:cNvPr id="131" name="Grafika 9" descr="Kółka ze strzałkami">
            <a:extLst>
              <a:ext uri="{FF2B5EF4-FFF2-40B4-BE49-F238E27FC236}">
                <a16:creationId xmlns:a16="http://schemas.microsoft.com/office/drawing/2014/main" id="{A3214B00-6693-4B18-91D4-37F6970231D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01509" y="2785725"/>
            <a:ext cx="612000" cy="612000"/>
          </a:xfrm>
          <a:prstGeom prst="rect">
            <a:avLst/>
          </a:prstGeom>
        </p:spPr>
      </p:pic>
      <p:pic>
        <p:nvPicPr>
          <p:cNvPr id="132" name="Grafika 13" descr="Żarówka i ołówek">
            <a:extLst>
              <a:ext uri="{FF2B5EF4-FFF2-40B4-BE49-F238E27FC236}">
                <a16:creationId xmlns:a16="http://schemas.microsoft.com/office/drawing/2014/main" id="{99E970E5-E536-45B4-BC43-F2CEF80D150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265883" y="2785725"/>
            <a:ext cx="612000" cy="612000"/>
          </a:xfrm>
          <a:prstGeom prst="rect">
            <a:avLst/>
          </a:prstGeom>
        </p:spPr>
      </p:pic>
      <p:pic>
        <p:nvPicPr>
          <p:cNvPr id="133" name="Grafika 20" descr="Marketing">
            <a:extLst>
              <a:ext uri="{FF2B5EF4-FFF2-40B4-BE49-F238E27FC236}">
                <a16:creationId xmlns:a16="http://schemas.microsoft.com/office/drawing/2014/main" id="{C107EFFF-53A1-408F-9CDE-7019F39ACD1F}"/>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574182" y="2785725"/>
            <a:ext cx="612000" cy="612000"/>
          </a:xfrm>
          <a:prstGeom prst="rect">
            <a:avLst/>
          </a:prstGeom>
        </p:spPr>
      </p:pic>
      <p:pic>
        <p:nvPicPr>
          <p:cNvPr id="134" name="Grafika 24" descr="Użytkownicy">
            <a:extLst>
              <a:ext uri="{FF2B5EF4-FFF2-40B4-BE49-F238E27FC236}">
                <a16:creationId xmlns:a16="http://schemas.microsoft.com/office/drawing/2014/main" id="{16E11576-6F9D-441C-924D-12E86311EF02}"/>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8979195" y="2785725"/>
            <a:ext cx="612000" cy="612000"/>
          </a:xfrm>
          <a:prstGeom prst="rect">
            <a:avLst/>
          </a:prstGeom>
        </p:spPr>
      </p:pic>
      <p:pic>
        <p:nvPicPr>
          <p:cNvPr id="135" name="Grafika 26" descr="Internet">
            <a:extLst>
              <a:ext uri="{FF2B5EF4-FFF2-40B4-BE49-F238E27FC236}">
                <a16:creationId xmlns:a16="http://schemas.microsoft.com/office/drawing/2014/main" id="{D91D28F1-BCF0-4580-ABC3-6BE3D85784FC}"/>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5818186" y="2785725"/>
            <a:ext cx="612000" cy="612000"/>
          </a:xfrm>
          <a:prstGeom prst="rect">
            <a:avLst/>
          </a:prstGeom>
        </p:spPr>
      </p:pic>
      <p:sp>
        <p:nvSpPr>
          <p:cNvPr id="2" name="TextBox 1">
            <a:extLst>
              <a:ext uri="{FF2B5EF4-FFF2-40B4-BE49-F238E27FC236}">
                <a16:creationId xmlns:a16="http://schemas.microsoft.com/office/drawing/2014/main" id="{8AC95733-0A5A-4197-9CB5-2BEC2ED412FD}"/>
              </a:ext>
            </a:extLst>
          </p:cNvPr>
          <p:cNvSpPr txBox="1"/>
          <p:nvPr/>
        </p:nvSpPr>
        <p:spPr>
          <a:xfrm>
            <a:off x="462774" y="6094279"/>
            <a:ext cx="388244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Source</a:t>
            </a:r>
            <a:r>
              <a:rPr lang="pl-PL" sz="700" dirty="0">
                <a:solidFill>
                  <a:srgbClr val="949494"/>
                </a:solidFill>
                <a:latin typeface="Calibri Light" panose="020F0302020204030204" pitchFamily="34" charset="0"/>
                <a:cs typeface="Calibri Light" panose="020F0302020204030204" pitchFamily="34" charset="0"/>
              </a:rPr>
              <a:t>: [xxx]</a:t>
            </a:r>
            <a:endParaRPr lang="en-US" sz="700" dirty="0">
              <a:solidFill>
                <a:srgbClr val="949494"/>
              </a:solidFill>
              <a:latin typeface="Calibri Light" panose="020F0302020204030204" pitchFamily="34" charset="0"/>
              <a:cs typeface="Calibri Light" panose="020F0302020204030204" pitchFamily="34" charset="0"/>
            </a:endParaRPr>
          </a:p>
        </p:txBody>
      </p:sp>
      <p:sp>
        <p:nvSpPr>
          <p:cNvPr id="3" name="TextBox 2">
            <a:extLst>
              <a:ext uri="{FF2B5EF4-FFF2-40B4-BE49-F238E27FC236}">
                <a16:creationId xmlns:a16="http://schemas.microsoft.com/office/drawing/2014/main" id="{F4C58D40-DC08-4DC1-AB75-6A471EE58AF6}"/>
              </a:ext>
            </a:extLst>
          </p:cNvPr>
          <p:cNvSpPr txBox="1"/>
          <p:nvPr/>
        </p:nvSpPr>
        <p:spPr>
          <a:xfrm>
            <a:off x="1489206" y="2763667"/>
            <a:ext cx="1308612" cy="276999"/>
          </a:xfrm>
          <a:prstGeom prst="rect">
            <a:avLst/>
          </a:prstGeom>
          <a:noFill/>
        </p:spPr>
        <p:txBody>
          <a:bodyPr wrap="square" rtlCol="0" anchor="ctr">
            <a:spAutoFit/>
          </a:bodyPr>
          <a:lstStyle/>
          <a:p>
            <a:pPr algn="just">
              <a:buClr>
                <a:srgbClr val="754599"/>
              </a:buClr>
            </a:pPr>
            <a:r>
              <a:rPr lang="pl-PL" sz="1200" dirty="0"/>
              <a:t>[logo]</a:t>
            </a:r>
            <a:endParaRPr lang="en-US" sz="1200" dirty="0"/>
          </a:p>
        </p:txBody>
      </p:sp>
      <p:sp>
        <p:nvSpPr>
          <p:cNvPr id="4" name="TextBox 3">
            <a:extLst>
              <a:ext uri="{FF2B5EF4-FFF2-40B4-BE49-F238E27FC236}">
                <a16:creationId xmlns:a16="http://schemas.microsoft.com/office/drawing/2014/main" id="{33233BE6-C38D-423C-BB22-13BD6D8291DC}"/>
              </a:ext>
            </a:extLst>
          </p:cNvPr>
          <p:cNvSpPr txBox="1"/>
          <p:nvPr/>
        </p:nvSpPr>
        <p:spPr>
          <a:xfrm>
            <a:off x="7237524" y="4772358"/>
            <a:ext cx="1308612" cy="461665"/>
          </a:xfrm>
          <a:prstGeom prst="rect">
            <a:avLst/>
          </a:prstGeom>
          <a:noFill/>
        </p:spPr>
        <p:txBody>
          <a:bodyPr wrap="square" rtlCol="0" anchor="ctr">
            <a:spAutoFit/>
          </a:bodyPr>
          <a:lstStyle/>
          <a:p>
            <a:pPr algn="just">
              <a:buClr>
                <a:srgbClr val="754599"/>
              </a:buClr>
            </a:pPr>
            <a:r>
              <a:rPr lang="pl-PL" sz="2400" dirty="0"/>
              <a:t>X5</a:t>
            </a:r>
            <a:endParaRPr lang="en-US" sz="2400" dirty="0"/>
          </a:p>
        </p:txBody>
      </p:sp>
      <p:cxnSp>
        <p:nvCxnSpPr>
          <p:cNvPr id="6" name="Straight Arrow Connector 5">
            <a:extLst>
              <a:ext uri="{FF2B5EF4-FFF2-40B4-BE49-F238E27FC236}">
                <a16:creationId xmlns:a16="http://schemas.microsoft.com/office/drawing/2014/main" id="{17411561-2232-48AD-8806-485F118417B8}"/>
              </a:ext>
            </a:extLst>
          </p:cNvPr>
          <p:cNvCxnSpPr>
            <a:cxnSpLocks/>
          </p:cNvCxnSpPr>
          <p:nvPr/>
        </p:nvCxnSpPr>
        <p:spPr>
          <a:xfrm flipH="1" flipV="1">
            <a:off x="5148028" y="3734939"/>
            <a:ext cx="1951815" cy="121733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9970C869-47FB-4B19-AB35-1D7A18C04137}"/>
              </a:ext>
            </a:extLst>
          </p:cNvPr>
          <p:cNvCxnSpPr/>
          <p:nvPr/>
        </p:nvCxnSpPr>
        <p:spPr>
          <a:xfrm flipH="1" flipV="1">
            <a:off x="6578035" y="3741613"/>
            <a:ext cx="659489" cy="99860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405076D9-2572-439B-86FB-82BE7FED50EC}"/>
              </a:ext>
            </a:extLst>
          </p:cNvPr>
          <p:cNvCxnSpPr>
            <a:endCxn id="82" idx="2"/>
          </p:cNvCxnSpPr>
          <p:nvPr/>
        </p:nvCxnSpPr>
        <p:spPr>
          <a:xfrm flipV="1">
            <a:off x="7438706" y="3837023"/>
            <a:ext cx="265674" cy="87956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18BA04A5-6DAC-4BCE-A8DF-73C556EDBAF3}"/>
              </a:ext>
            </a:extLst>
          </p:cNvPr>
          <p:cNvCxnSpPr/>
          <p:nvPr/>
        </p:nvCxnSpPr>
        <p:spPr>
          <a:xfrm flipV="1">
            <a:off x="7766625" y="3716709"/>
            <a:ext cx="946385" cy="102350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E12D273D-C14A-483A-A773-40AF473FD082}"/>
              </a:ext>
            </a:extLst>
          </p:cNvPr>
          <p:cNvCxnSpPr/>
          <p:nvPr/>
        </p:nvCxnSpPr>
        <p:spPr>
          <a:xfrm flipV="1">
            <a:off x="7994892" y="3930601"/>
            <a:ext cx="2299777" cy="97416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Text Placeholder 8">
            <a:extLst>
              <a:ext uri="{FF2B5EF4-FFF2-40B4-BE49-F238E27FC236}">
                <a16:creationId xmlns:a16="http://schemas.microsoft.com/office/drawing/2014/main" id="{F33D539B-1C72-4AB2-B71B-D702A2F204C3}"/>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COMPETITIVE ADVANTAGES </a:t>
            </a:r>
          </a:p>
        </p:txBody>
      </p:sp>
    </p:spTree>
    <p:extLst>
      <p:ext uri="{BB962C8B-B14F-4D97-AF65-F5344CB8AC3E}">
        <p14:creationId xmlns:p14="http://schemas.microsoft.com/office/powerpoint/2010/main" val="483500266"/>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2">
            <a:extLst>
              <a:ext uri="{FF2B5EF4-FFF2-40B4-BE49-F238E27FC236}">
                <a16:creationId xmlns:a16="http://schemas.microsoft.com/office/drawing/2014/main" id="{A68F8F0E-33F0-4800-A49C-CD4B532187D5}"/>
              </a:ext>
            </a:extLst>
          </p:cNvPr>
          <p:cNvSpPr txBox="1">
            <a:spLocks/>
          </p:cNvSpPr>
          <p:nvPr/>
        </p:nvSpPr>
        <p:spPr>
          <a:xfrm>
            <a:off x="429610" y="469283"/>
            <a:ext cx="5935765" cy="650671"/>
          </a:xfrm>
          <a:prstGeom prst="rect">
            <a:avLst/>
          </a:prstGeom>
          <a:noFill/>
        </p:spPr>
        <p:txBody>
          <a:bodyPr vert="horz" lIns="91440" tIns="45720" rIns="91440" bIns="45720" rtlCol="0" anchor="ctr">
            <a:normAutofit fontScale="97500"/>
          </a:bodyPr>
          <a:lstStyle>
            <a:lvl1pPr marL="0" algn="l" defTabSz="914400" rtl="0" eaLnBrk="1" latinLnBrk="0" hangingPunct="1">
              <a:lnSpc>
                <a:spcPct val="90000"/>
              </a:lnSpc>
              <a:spcBef>
                <a:spcPct val="0"/>
              </a:spcBef>
              <a:buNone/>
              <a:defRPr lang="pl-PL" sz="1800" b="1" i="0" kern="1200" noProof="0" dirty="0">
                <a:solidFill>
                  <a:srgbClr val="005A9A"/>
                </a:solidFill>
                <a:latin typeface="Cambria" panose="02040503050406030204" pitchFamily="18" charset="0"/>
                <a:ea typeface="+mn-ea"/>
                <a:cs typeface="Arial" panose="020B0604020202020204" pitchFamily="34" charset="0"/>
              </a:defRPr>
            </a:lvl1pPr>
          </a:lstStyle>
          <a:p>
            <a:pPr>
              <a:lnSpc>
                <a:spcPct val="110000"/>
              </a:lnSpc>
            </a:pPr>
            <a:r>
              <a:rPr lang="en-US" sz="2400">
                <a:solidFill>
                  <a:srgbClr val="531070"/>
                </a:solidFill>
                <a:latin typeface="+mj-lt"/>
              </a:rPr>
              <a:t>Table of contents</a:t>
            </a:r>
          </a:p>
        </p:txBody>
      </p:sp>
      <p:grpSp>
        <p:nvGrpSpPr>
          <p:cNvPr id="70" name="Group 69">
            <a:extLst>
              <a:ext uri="{FF2B5EF4-FFF2-40B4-BE49-F238E27FC236}">
                <a16:creationId xmlns:a16="http://schemas.microsoft.com/office/drawing/2014/main" id="{ADF97FEC-D7F7-46A4-A38E-13E0B93244DF}"/>
              </a:ext>
            </a:extLst>
          </p:cNvPr>
          <p:cNvGrpSpPr/>
          <p:nvPr/>
        </p:nvGrpSpPr>
        <p:grpSpPr>
          <a:xfrm>
            <a:off x="509265" y="3079820"/>
            <a:ext cx="11173470" cy="2985788"/>
            <a:chOff x="446904" y="3166076"/>
            <a:chExt cx="11235830" cy="2900982"/>
          </a:xfrm>
        </p:grpSpPr>
        <p:sp>
          <p:nvSpPr>
            <p:cNvPr id="71" name="Text Placeholder 359">
              <a:extLst>
                <a:ext uri="{FF2B5EF4-FFF2-40B4-BE49-F238E27FC236}">
                  <a16:creationId xmlns:a16="http://schemas.microsoft.com/office/drawing/2014/main" id="{8C71A6FF-9026-4667-9A9C-3F33A9FA12B4}"/>
                </a:ext>
              </a:extLst>
            </p:cNvPr>
            <p:cNvSpPr txBox="1">
              <a:spLocks/>
            </p:cNvSpPr>
            <p:nvPr/>
          </p:nvSpPr>
          <p:spPr>
            <a:xfrm>
              <a:off x="446904"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6213" marR="0" lvl="0" indent="-176213" algn="l" defTabSz="914400" rtl="0" eaLnBrk="1" fontAlgn="auto" latinLnBrk="0" hangingPunct="1">
                <a:lnSpc>
                  <a:spcPct val="100000"/>
                </a:lnSpc>
                <a:spcBef>
                  <a:spcPts val="600"/>
                </a:spcBef>
                <a:spcAft>
                  <a:spcPts val="0"/>
                </a:spcAft>
                <a:buClrTx/>
                <a:buSzTx/>
                <a:buFont typeface="+mj-lt"/>
                <a:buAutoNum type="arabicPeriod"/>
                <a:tabLst/>
                <a:defRPr/>
              </a:pPr>
              <a:r>
                <a:rPr lang="en-US" sz="1100" b="1">
                  <a:latin typeface="+mn-lt"/>
                </a:rPr>
                <a:t>Introduction</a:t>
              </a:r>
            </a:p>
            <a:p>
              <a:pPr lvl="0">
                <a:defRPr/>
              </a:pPr>
              <a:r>
                <a:rPr lang="en-US" sz="1100" b="1">
                  <a:latin typeface="+mn-lt"/>
                </a:rPr>
                <a:t>Business development </a:t>
              </a:r>
            </a:p>
            <a:p>
              <a:pPr lvl="0">
                <a:defRPr/>
              </a:pPr>
              <a:r>
                <a:rPr kumimoji="0" lang="en-US" sz="1100" b="1" i="0" u="none" strike="noStrike" kern="1200" cap="none" spc="0" normalizeH="0" baseline="0">
                  <a:ln>
                    <a:noFill/>
                  </a:ln>
                  <a:effectLst/>
                  <a:uLnTx/>
                  <a:uFillTx/>
                  <a:latin typeface="+mn-lt"/>
                </a:rPr>
                <a:t>Development plans</a:t>
              </a:r>
              <a:endParaRPr lang="en-US" sz="1100" b="1">
                <a:latin typeface="+mn-lt"/>
              </a:endParaRPr>
            </a:p>
            <a:p>
              <a:pPr lvl="0">
                <a:defRPr/>
              </a:pPr>
              <a:r>
                <a:rPr lang="en-US" sz="1100" b="1">
                  <a:latin typeface="+mn-lt"/>
                </a:rPr>
                <a:t>Investment thesis</a:t>
              </a:r>
            </a:p>
          </p:txBody>
        </p:sp>
        <p:sp>
          <p:nvSpPr>
            <p:cNvPr id="72" name="Text Placeholder 359">
              <a:extLst>
                <a:ext uri="{FF2B5EF4-FFF2-40B4-BE49-F238E27FC236}">
                  <a16:creationId xmlns:a16="http://schemas.microsoft.com/office/drawing/2014/main" id="{6EB477C8-D2BA-4D17-82A4-DF0D5D8C6DC2}"/>
                </a:ext>
              </a:extLst>
            </p:cNvPr>
            <p:cNvSpPr txBox="1">
              <a:spLocks/>
            </p:cNvSpPr>
            <p:nvPr/>
          </p:nvSpPr>
          <p:spPr>
            <a:xfrm>
              <a:off x="4272551"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100" b="1">
                  <a:latin typeface="+mn-lt"/>
                </a:rPr>
                <a:t>Market overview I</a:t>
              </a:r>
            </a:p>
            <a:p>
              <a:pPr lvl="0">
                <a:defRPr/>
              </a:pPr>
              <a:r>
                <a:rPr lang="en-US" sz="1100" b="1">
                  <a:latin typeface="+mn-lt"/>
                </a:rPr>
                <a:t>Market overview II</a:t>
              </a:r>
            </a:p>
            <a:p>
              <a:pPr>
                <a:defRPr/>
              </a:pPr>
              <a:r>
                <a:rPr lang="en-US" sz="1100" b="1">
                  <a:latin typeface="+mn-lt"/>
                </a:rPr>
                <a:t>Market competition</a:t>
              </a:r>
            </a:p>
            <a:p>
              <a:pPr lvl="0">
                <a:defRPr/>
              </a:pPr>
              <a:r>
                <a:rPr lang="en-US" sz="1100" b="1">
                  <a:latin typeface="+mn-lt"/>
                </a:rPr>
                <a:t>Market competition</a:t>
              </a:r>
            </a:p>
            <a:p>
              <a:pPr lvl="0">
                <a:defRPr/>
              </a:pPr>
              <a:r>
                <a:rPr lang="en-US" sz="1100" b="1">
                  <a:latin typeface="+mn-lt"/>
                </a:rPr>
                <a:t>Company’s  competitive advantages </a:t>
              </a:r>
            </a:p>
            <a:p>
              <a:pPr lvl="0">
                <a:defRPr/>
              </a:pPr>
              <a:endParaRPr lang="en-US" sz="1100" b="1">
                <a:latin typeface="+mn-lt"/>
              </a:endParaRPr>
            </a:p>
            <a:p>
              <a:pPr lvl="0">
                <a:defRPr/>
              </a:pPr>
              <a:endParaRPr lang="en-US" sz="1100" b="1">
                <a:latin typeface="+mn-lt"/>
              </a:endParaRPr>
            </a:p>
          </p:txBody>
        </p:sp>
        <p:sp>
          <p:nvSpPr>
            <p:cNvPr id="73" name="Text Placeholder 359">
              <a:extLst>
                <a:ext uri="{FF2B5EF4-FFF2-40B4-BE49-F238E27FC236}">
                  <a16:creationId xmlns:a16="http://schemas.microsoft.com/office/drawing/2014/main" id="{AEBFF178-C8D8-4D26-A815-0547FDBE1C66}"/>
                </a:ext>
              </a:extLst>
            </p:cNvPr>
            <p:cNvSpPr txBox="1">
              <a:spLocks/>
            </p:cNvSpPr>
            <p:nvPr/>
          </p:nvSpPr>
          <p:spPr>
            <a:xfrm>
              <a:off x="6185374" y="3166076"/>
              <a:ext cx="1671713" cy="2900982"/>
            </a:xfrm>
            <a:prstGeom prst="roundRect">
              <a:avLst>
                <a:gd name="adj" fmla="val 8704"/>
              </a:avLst>
            </a:prstGeom>
            <a:solidFill>
              <a:srgbClr val="A880C6"/>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pl-PL" sz="1100" b="1" dirty="0" err="1">
                  <a:latin typeface="+mn-lt"/>
                </a:rPr>
                <a:t>Strategy</a:t>
              </a:r>
              <a:r>
                <a:rPr lang="pl-PL" sz="1100" b="1" dirty="0">
                  <a:latin typeface="+mn-lt"/>
                </a:rPr>
                <a:t> and development plan</a:t>
              </a:r>
            </a:p>
            <a:p>
              <a:pPr lvl="0">
                <a:defRPr/>
              </a:pPr>
              <a:r>
                <a:rPr lang="pl-PL" sz="1100" b="1" dirty="0" err="1">
                  <a:latin typeface="+mn-lt"/>
                </a:rPr>
                <a:t>Acquisition</a:t>
              </a:r>
              <a:r>
                <a:rPr lang="pl-PL" sz="1100" b="1" dirty="0">
                  <a:latin typeface="+mn-lt"/>
                </a:rPr>
                <a:t> </a:t>
              </a:r>
              <a:r>
                <a:rPr lang="pl-PL" sz="1100" b="1" dirty="0" err="1">
                  <a:latin typeface="+mn-lt"/>
                </a:rPr>
                <a:t>opportunities</a:t>
              </a:r>
              <a:endParaRPr lang="en-US" sz="1100" b="1" dirty="0">
                <a:latin typeface="+mn-lt"/>
              </a:endParaRPr>
            </a:p>
            <a:p>
              <a:pPr lvl="0">
                <a:defRPr/>
              </a:pPr>
              <a:r>
                <a:rPr lang="en-US" sz="1100" b="1" dirty="0">
                  <a:latin typeface="+mn-lt"/>
                </a:rPr>
                <a:t>Value proposition</a:t>
              </a:r>
            </a:p>
            <a:p>
              <a:pPr lvl="0">
                <a:defRPr/>
              </a:pPr>
              <a:r>
                <a:rPr lang="en-US" sz="1100" b="1" dirty="0">
                  <a:latin typeface="+mn-lt"/>
                </a:rPr>
                <a:t>SWOT analysis</a:t>
              </a:r>
              <a:endParaRPr lang="pl-PL" sz="1100" b="1" dirty="0">
                <a:latin typeface="+mn-lt"/>
              </a:endParaRPr>
            </a:p>
            <a:p>
              <a:pPr>
                <a:defRPr/>
              </a:pPr>
              <a:r>
                <a:rPr lang="en-US" sz="1100" b="1" dirty="0">
                  <a:latin typeface="Calibri" panose="020F0502020204030204" pitchFamily="34" charset="0"/>
                  <a:cs typeface="Calibri" panose="020F0502020204030204" pitchFamily="34" charset="0"/>
                </a:rPr>
                <a:t>Capex and investment effects</a:t>
              </a:r>
            </a:p>
            <a:p>
              <a:pPr lvl="0">
                <a:defRPr/>
              </a:pPr>
              <a:endParaRPr lang="en-US" sz="1100" b="1" dirty="0">
                <a:latin typeface="+mn-lt"/>
              </a:endParaRPr>
            </a:p>
          </p:txBody>
        </p:sp>
        <p:sp>
          <p:nvSpPr>
            <p:cNvPr id="74" name="Text Placeholder 359">
              <a:extLst>
                <a:ext uri="{FF2B5EF4-FFF2-40B4-BE49-F238E27FC236}">
                  <a16:creationId xmlns:a16="http://schemas.microsoft.com/office/drawing/2014/main" id="{9C6F93DC-BF9F-4BC9-9A95-0B92FA25EE78}"/>
                </a:ext>
              </a:extLst>
            </p:cNvPr>
            <p:cNvSpPr txBox="1">
              <a:spLocks/>
            </p:cNvSpPr>
            <p:nvPr/>
          </p:nvSpPr>
          <p:spPr>
            <a:xfrm>
              <a:off x="8098197"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100" b="1">
                  <a:latin typeface="+mn-lt"/>
                  <a:cs typeface="Calibri Light" panose="020F0302020204030204" pitchFamily="34" charset="0"/>
                </a:rPr>
                <a:t>Profit and Loss Account</a:t>
              </a:r>
            </a:p>
            <a:p>
              <a:pPr lvl="0">
                <a:defRPr/>
              </a:pPr>
              <a:r>
                <a:rPr lang="en-US" sz="1100" b="1">
                  <a:latin typeface="+mn-lt"/>
                </a:rPr>
                <a:t>Revenues structure</a:t>
              </a:r>
            </a:p>
            <a:p>
              <a:pPr lvl="0">
                <a:defRPr/>
              </a:pPr>
              <a:r>
                <a:rPr lang="en-US" sz="1100" b="1">
                  <a:latin typeface="+mn-lt"/>
                </a:rPr>
                <a:t>Fixed costs</a:t>
              </a:r>
            </a:p>
            <a:p>
              <a:pPr lvl="0">
                <a:defRPr/>
              </a:pPr>
              <a:r>
                <a:rPr lang="en-US" sz="1100" b="1">
                  <a:latin typeface="+mn-lt"/>
                </a:rPr>
                <a:t>Variable costs</a:t>
              </a:r>
            </a:p>
            <a:p>
              <a:pPr lvl="0">
                <a:defRPr/>
              </a:pPr>
              <a:r>
                <a:rPr lang="en-US" sz="1100" b="1">
                  <a:latin typeface="+mn-lt"/>
                </a:rPr>
                <a:t>Sales profitability</a:t>
              </a:r>
            </a:p>
            <a:p>
              <a:pPr lvl="0">
                <a:defRPr/>
              </a:pPr>
              <a:r>
                <a:rPr lang="en-US" sz="1100" b="1">
                  <a:latin typeface="+mn-lt"/>
                </a:rPr>
                <a:t>Planned CAPEX</a:t>
              </a:r>
            </a:p>
            <a:p>
              <a:pPr lvl="0">
                <a:defRPr/>
              </a:pPr>
              <a:r>
                <a:rPr lang="en-US" sz="1100" b="1">
                  <a:latin typeface="+mn-lt"/>
                </a:rPr>
                <a:t>Balance Sheet </a:t>
              </a:r>
            </a:p>
          </p:txBody>
        </p:sp>
        <p:sp>
          <p:nvSpPr>
            <p:cNvPr id="75" name="Text Placeholder 359">
              <a:extLst>
                <a:ext uri="{FF2B5EF4-FFF2-40B4-BE49-F238E27FC236}">
                  <a16:creationId xmlns:a16="http://schemas.microsoft.com/office/drawing/2014/main" id="{37AEACB0-3074-4823-A84F-15784ACBCB23}"/>
                </a:ext>
              </a:extLst>
            </p:cNvPr>
            <p:cNvSpPr txBox="1">
              <a:spLocks/>
            </p:cNvSpPr>
            <p:nvPr/>
          </p:nvSpPr>
          <p:spPr>
            <a:xfrm>
              <a:off x="2359727"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100" b="1">
                  <a:latin typeface="+mn-lt"/>
                </a:rPr>
                <a:t>Product portfolio I</a:t>
              </a:r>
            </a:p>
            <a:p>
              <a:pPr>
                <a:defRPr/>
              </a:pPr>
              <a:r>
                <a:rPr lang="en-US" sz="1100" b="1">
                  <a:latin typeface="+mn-lt"/>
                </a:rPr>
                <a:t>Product portfolio II</a:t>
              </a:r>
            </a:p>
            <a:p>
              <a:pPr lvl="0">
                <a:defRPr/>
              </a:pPr>
              <a:r>
                <a:rPr lang="en-US" sz="1100" b="1">
                  <a:latin typeface="+mn-lt"/>
                </a:rPr>
                <a:t>Business model</a:t>
              </a:r>
            </a:p>
            <a:p>
              <a:pPr lvl="0">
                <a:defRPr/>
              </a:pPr>
              <a:r>
                <a:rPr lang="en-US" sz="1100" b="1">
                  <a:latin typeface="+mn-lt"/>
                </a:rPr>
                <a:t>Marketing activity</a:t>
              </a:r>
            </a:p>
            <a:p>
              <a:pPr>
                <a:defRPr/>
              </a:pPr>
              <a:r>
                <a:rPr lang="en-US" sz="1100" b="1">
                  <a:latin typeface="+mn-lt"/>
                </a:rPr>
                <a:t>Clients and sales channels </a:t>
              </a:r>
            </a:p>
            <a:p>
              <a:pPr lvl="0">
                <a:defRPr/>
              </a:pPr>
              <a:r>
                <a:rPr lang="en-US" sz="1100" b="1">
                  <a:latin typeface="+mn-lt"/>
                </a:rPr>
                <a:t>Sales structure </a:t>
              </a:r>
            </a:p>
            <a:p>
              <a:pPr>
                <a:defRPr/>
              </a:pPr>
              <a:r>
                <a:rPr lang="en-US" sz="1100" b="1">
                  <a:latin typeface="+mn-lt"/>
                </a:rPr>
                <a:t>Licenses and certificates</a:t>
              </a:r>
            </a:p>
            <a:p>
              <a:pPr lvl="0">
                <a:defRPr/>
              </a:pPr>
              <a:r>
                <a:rPr lang="en-US" sz="1100" b="1">
                  <a:latin typeface="+mn-lt"/>
                </a:rPr>
                <a:t>Organizational structure </a:t>
              </a:r>
            </a:p>
            <a:p>
              <a:pPr lvl="0">
                <a:defRPr/>
              </a:pPr>
              <a:r>
                <a:rPr lang="en-US" sz="1100" b="1">
                  <a:latin typeface="+mn-lt"/>
                </a:rPr>
                <a:t>Key people</a:t>
              </a:r>
            </a:p>
            <a:p>
              <a:pPr lvl="0">
                <a:defRPr/>
              </a:pPr>
              <a:endParaRPr lang="en-US" sz="1100" b="1">
                <a:latin typeface="+mn-lt"/>
              </a:endParaRPr>
            </a:p>
          </p:txBody>
        </p:sp>
        <p:sp>
          <p:nvSpPr>
            <p:cNvPr id="76" name="Text Placeholder 359">
              <a:extLst>
                <a:ext uri="{FF2B5EF4-FFF2-40B4-BE49-F238E27FC236}">
                  <a16:creationId xmlns:a16="http://schemas.microsoft.com/office/drawing/2014/main" id="{F19E8639-EFF3-4CEA-80D5-6739EF7F306A}"/>
                </a:ext>
              </a:extLst>
            </p:cNvPr>
            <p:cNvSpPr txBox="1">
              <a:spLocks/>
            </p:cNvSpPr>
            <p:nvPr/>
          </p:nvSpPr>
          <p:spPr>
            <a:xfrm>
              <a:off x="10011021" y="3166076"/>
              <a:ext cx="1671713" cy="2900982"/>
            </a:xfrm>
            <a:prstGeom prst="roundRect">
              <a:avLst>
                <a:gd name="adj" fmla="val 8704"/>
              </a:avLst>
            </a:prstGeom>
            <a:solidFill>
              <a:srgbClr val="E1E1E1"/>
            </a:solidFill>
            <a:ln>
              <a:noFill/>
              <a:prstDash val="dash"/>
            </a:ln>
          </p:spPr>
          <p:txBody>
            <a:bodyPr vert="horz" wrap="square" lIns="91440" tIns="45720" rIns="18288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endParaRPr lang="en-US" sz="1000">
                <a:latin typeface="+mn-lt"/>
              </a:endParaRPr>
            </a:p>
          </p:txBody>
        </p:sp>
      </p:grpSp>
      <p:sp>
        <p:nvSpPr>
          <p:cNvPr id="2" name="Text Placeholder 105">
            <a:extLst>
              <a:ext uri="{FF2B5EF4-FFF2-40B4-BE49-F238E27FC236}">
                <a16:creationId xmlns:a16="http://schemas.microsoft.com/office/drawing/2014/main" id="{87EFF923-5D3D-421B-BFF2-9D13B4251652}"/>
              </a:ext>
            </a:extLst>
          </p:cNvPr>
          <p:cNvSpPr txBox="1">
            <a:spLocks/>
          </p:cNvSpPr>
          <p:nvPr/>
        </p:nvSpPr>
        <p:spPr>
          <a:xfrm>
            <a:off x="10192845" y="528702"/>
            <a:ext cx="1491721" cy="1584469"/>
          </a:xfrm>
          <a:prstGeom prst="rect">
            <a:avLst/>
          </a:prstGeom>
          <a:noFill/>
        </p:spPr>
        <p:txBody>
          <a:bodyPr vert="horz" lIns="0" tIns="0" rIns="0" bIns="0" rtlCol="0" anchor="ctr" anchorCtr="0">
            <a:noAutofit/>
          </a:bodyPr>
          <a:lstStyle>
            <a:lvl1pPr marL="0" indent="0" algn="r" defTabSz="914400" rtl="0" eaLnBrk="1" latinLnBrk="0" hangingPunct="1">
              <a:spcBef>
                <a:spcPct val="20000"/>
              </a:spcBef>
              <a:buFont typeface="Arial" pitchFamily="34" charset="0"/>
              <a:buNone/>
              <a:defRPr lang="en-US" sz="13800" b="1" i="0" kern="1200" dirty="0">
                <a:ln>
                  <a:solidFill>
                    <a:srgbClr val="CDD8E5"/>
                  </a:solidFill>
                </a:ln>
                <a:no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2pPr>
            <a:lvl3pPr marL="1143000" indent="-228600" algn="l" defTabSz="914400" rtl="0" eaLnBrk="1" latinLnBrk="0" hangingPunct="1">
              <a:spcBef>
                <a:spcPct val="20000"/>
              </a:spcBef>
              <a:buFont typeface="Arial" pitchFamily="34" charset="0"/>
              <a:buChar char="•"/>
              <a:defRPr sz="12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3pPr>
            <a:lvl4pPr marL="1600200" indent="-228600" algn="l" defTabSz="914400" rtl="0" eaLnBrk="1" latinLnBrk="0" hangingPunct="1">
              <a:spcBef>
                <a:spcPct val="20000"/>
              </a:spcBef>
              <a:buFont typeface="Arial" pitchFamily="34" charset="0"/>
              <a:buChar char="–"/>
              <a:defRPr sz="11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4pPr>
            <a:lvl5pPr marL="2057400" indent="-228600" algn="l" defTabSz="914400" rtl="0" eaLnBrk="1" latinLnBrk="0" hangingPunct="1">
              <a:spcBef>
                <a:spcPct val="20000"/>
              </a:spcBef>
              <a:buFont typeface="Arial" pitchFamily="34" charset="0"/>
              <a:buChar char="»"/>
              <a:defRPr sz="11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6200" b="1" i="0" u="none" strike="noStrike" kern="1200" cap="none" spc="0" normalizeH="0" baseline="0">
                <a:ln>
                  <a:solidFill>
                    <a:srgbClr val="754599"/>
                  </a:solidFill>
                </a:ln>
                <a:noFill/>
                <a:effectLst/>
                <a:uLnTx/>
                <a:uFillTx/>
                <a:latin typeface="Calibri"/>
                <a:ea typeface="+mn-ea"/>
                <a:cs typeface="+mn-cs"/>
              </a:rPr>
              <a:t>4</a:t>
            </a:r>
          </a:p>
        </p:txBody>
      </p:sp>
      <p:grpSp>
        <p:nvGrpSpPr>
          <p:cNvPr id="6" name="Group 5">
            <a:extLst>
              <a:ext uri="{FF2B5EF4-FFF2-40B4-BE49-F238E27FC236}">
                <a16:creationId xmlns:a16="http://schemas.microsoft.com/office/drawing/2014/main" id="{8E7FBAFC-4FC9-4EBE-8E21-E46C7940B936}"/>
              </a:ext>
            </a:extLst>
          </p:cNvPr>
          <p:cNvGrpSpPr/>
          <p:nvPr/>
        </p:nvGrpSpPr>
        <p:grpSpPr>
          <a:xfrm>
            <a:off x="501638" y="2535103"/>
            <a:ext cx="11187524" cy="423593"/>
            <a:chOff x="511366" y="2535103"/>
            <a:chExt cx="11187524" cy="423593"/>
          </a:xfrm>
        </p:grpSpPr>
        <p:grpSp>
          <p:nvGrpSpPr>
            <p:cNvPr id="5" name="Group 4">
              <a:extLst>
                <a:ext uri="{FF2B5EF4-FFF2-40B4-BE49-F238E27FC236}">
                  <a16:creationId xmlns:a16="http://schemas.microsoft.com/office/drawing/2014/main" id="{A9CC1546-16C8-489A-9B73-908EAD0FBA0A}"/>
                </a:ext>
              </a:extLst>
            </p:cNvPr>
            <p:cNvGrpSpPr/>
            <p:nvPr/>
          </p:nvGrpSpPr>
          <p:grpSpPr>
            <a:xfrm>
              <a:off x="511366" y="2535103"/>
              <a:ext cx="11187524" cy="423593"/>
              <a:chOff x="511366" y="2535103"/>
              <a:chExt cx="11187524" cy="423593"/>
            </a:xfrm>
          </p:grpSpPr>
          <p:grpSp>
            <p:nvGrpSpPr>
              <p:cNvPr id="50" name="Group 49">
                <a:extLst>
                  <a:ext uri="{FF2B5EF4-FFF2-40B4-BE49-F238E27FC236}">
                    <a16:creationId xmlns:a16="http://schemas.microsoft.com/office/drawing/2014/main" id="{67D6CCDD-385A-4E66-B0D3-6725139E0C6D}"/>
                  </a:ext>
                </a:extLst>
              </p:cNvPr>
              <p:cNvGrpSpPr/>
              <p:nvPr/>
            </p:nvGrpSpPr>
            <p:grpSpPr>
              <a:xfrm>
                <a:off x="511366" y="2535103"/>
                <a:ext cx="11132457" cy="423593"/>
                <a:chOff x="448906" y="2446538"/>
                <a:chExt cx="11216210" cy="525036"/>
              </a:xfrm>
            </p:grpSpPr>
            <p:sp>
              <p:nvSpPr>
                <p:cNvPr id="52" name="Text Placeholder 421">
                  <a:extLst>
                    <a:ext uri="{FF2B5EF4-FFF2-40B4-BE49-F238E27FC236}">
                      <a16:creationId xmlns:a16="http://schemas.microsoft.com/office/drawing/2014/main" id="{6108EB38-9935-4CD7-9779-43C1B7C90A76}"/>
                    </a:ext>
                  </a:extLst>
                </p:cNvPr>
                <p:cNvSpPr txBox="1">
                  <a:spLocks/>
                </p:cNvSpPr>
                <p:nvPr/>
              </p:nvSpPr>
              <p:spPr>
                <a:xfrm>
                  <a:off x="490932" y="2446538"/>
                  <a:ext cx="1572768" cy="447505"/>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accent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2800">
                      <a:solidFill>
                        <a:srgbClr val="B4B4B4"/>
                      </a:solidFill>
                      <a:latin typeface="Calibri"/>
                    </a:rPr>
                    <a:t>I</a:t>
                  </a:r>
                </a:p>
              </p:txBody>
            </p:sp>
            <p:sp>
              <p:nvSpPr>
                <p:cNvPr id="53" name="Text Placeholder 423">
                  <a:extLst>
                    <a:ext uri="{FF2B5EF4-FFF2-40B4-BE49-F238E27FC236}">
                      <a16:creationId xmlns:a16="http://schemas.microsoft.com/office/drawing/2014/main" id="{82BB13DF-4ED0-4AB3-9935-FB4F167B9044}"/>
                    </a:ext>
                  </a:extLst>
                </p:cNvPr>
                <p:cNvSpPr txBox="1">
                  <a:spLocks/>
                </p:cNvSpPr>
                <p:nvPr/>
              </p:nvSpPr>
              <p:spPr>
                <a:xfrm>
                  <a:off x="6222595" y="2446539"/>
                  <a:ext cx="1572768" cy="44750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accent6">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2800">
                      <a:solidFill>
                        <a:srgbClr val="8953B2"/>
                      </a:solidFill>
                      <a:latin typeface="Calibri"/>
                    </a:rPr>
                    <a:t>IV</a:t>
                  </a:r>
                </a:p>
              </p:txBody>
            </p:sp>
            <p:sp>
              <p:nvSpPr>
                <p:cNvPr id="54" name="Text Placeholder 424">
                  <a:extLst>
                    <a:ext uri="{FF2B5EF4-FFF2-40B4-BE49-F238E27FC236}">
                      <a16:creationId xmlns:a16="http://schemas.microsoft.com/office/drawing/2014/main" id="{2631CB53-0D5C-40FD-8E0D-AE7DB526435D}"/>
                    </a:ext>
                  </a:extLst>
                </p:cNvPr>
                <p:cNvSpPr txBox="1">
                  <a:spLocks/>
                </p:cNvSpPr>
                <p:nvPr/>
              </p:nvSpPr>
              <p:spPr>
                <a:xfrm>
                  <a:off x="2365668" y="2446541"/>
                  <a:ext cx="1572768" cy="447503"/>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rgbClr val="CC2027"/>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2800">
                      <a:solidFill>
                        <a:srgbClr val="B4B4B4"/>
                      </a:solidFill>
                      <a:latin typeface="Calibri"/>
                    </a:rPr>
                    <a:t>II</a:t>
                  </a:r>
                </a:p>
              </p:txBody>
            </p:sp>
            <p:sp>
              <p:nvSpPr>
                <p:cNvPr id="55" name="Text Placeholder 425">
                  <a:extLst>
                    <a:ext uri="{FF2B5EF4-FFF2-40B4-BE49-F238E27FC236}">
                      <a16:creationId xmlns:a16="http://schemas.microsoft.com/office/drawing/2014/main" id="{1B82F0AB-533E-4BED-AA0C-BADD1EF1381F}"/>
                    </a:ext>
                  </a:extLst>
                </p:cNvPr>
                <p:cNvSpPr txBox="1">
                  <a:spLocks/>
                </p:cNvSpPr>
                <p:nvPr/>
              </p:nvSpPr>
              <p:spPr>
                <a:xfrm>
                  <a:off x="4313339" y="2446539"/>
                  <a:ext cx="1572768" cy="447501"/>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accent3">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2800">
                      <a:solidFill>
                        <a:srgbClr val="B4B4B4"/>
                      </a:solidFill>
                      <a:latin typeface="Calibri"/>
                    </a:rPr>
                    <a:t>III</a:t>
                  </a:r>
                </a:p>
              </p:txBody>
            </p:sp>
            <p:sp>
              <p:nvSpPr>
                <p:cNvPr id="56" name="Text Placeholder 426">
                  <a:extLst>
                    <a:ext uri="{FF2B5EF4-FFF2-40B4-BE49-F238E27FC236}">
                      <a16:creationId xmlns:a16="http://schemas.microsoft.com/office/drawing/2014/main" id="{60EE86A6-3BD9-4641-B927-8A6297ED8DAB}"/>
                    </a:ext>
                  </a:extLst>
                </p:cNvPr>
                <p:cNvSpPr txBox="1">
                  <a:spLocks/>
                </p:cNvSpPr>
                <p:nvPr/>
              </p:nvSpPr>
              <p:spPr>
                <a:xfrm>
                  <a:off x="8172108" y="2446539"/>
                  <a:ext cx="1572768" cy="44750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a:ln>
                        <a:noFill/>
                      </a:ln>
                      <a:solidFill>
                        <a:srgbClr val="B4B4B4"/>
                      </a:solidFill>
                      <a:effectLst/>
                      <a:uLnTx/>
                      <a:uFillTx/>
                      <a:latin typeface="Calibri"/>
                      <a:ea typeface="+mn-ea"/>
                      <a:cs typeface="Arial" panose="020B0604020202020204" pitchFamily="34" charset="0"/>
                    </a:rPr>
                    <a:t>V</a:t>
                  </a:r>
                </a:p>
              </p:txBody>
            </p:sp>
            <p:sp>
              <p:nvSpPr>
                <p:cNvPr id="57" name="Text Placeholder 283">
                  <a:extLst>
                    <a:ext uri="{FF2B5EF4-FFF2-40B4-BE49-F238E27FC236}">
                      <a16:creationId xmlns:a16="http://schemas.microsoft.com/office/drawing/2014/main" id="{8CFE6549-7E4E-466C-A8BF-3E2E51FCCE09}"/>
                    </a:ext>
                  </a:extLst>
                </p:cNvPr>
                <p:cNvSpPr txBox="1">
                  <a:spLocks/>
                </p:cNvSpPr>
                <p:nvPr/>
              </p:nvSpPr>
              <p:spPr>
                <a:xfrm>
                  <a:off x="676098" y="2543458"/>
                  <a:ext cx="1053448" cy="311630"/>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rgbClr val="05234D"/>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200">
                      <a:solidFill>
                        <a:srgbClr val="B4B4B4"/>
                      </a:solidFill>
                    </a:rPr>
                    <a:t>Introduction</a:t>
                  </a:r>
                </a:p>
              </p:txBody>
            </p:sp>
            <p:sp>
              <p:nvSpPr>
                <p:cNvPr id="58" name="Text Placeholder 285">
                  <a:extLst>
                    <a:ext uri="{FF2B5EF4-FFF2-40B4-BE49-F238E27FC236}">
                      <a16:creationId xmlns:a16="http://schemas.microsoft.com/office/drawing/2014/main" id="{983E4E73-8A68-4E9D-941B-A7CF78EF5129}"/>
                    </a:ext>
                  </a:extLst>
                </p:cNvPr>
                <p:cNvSpPr txBox="1">
                  <a:spLocks/>
                </p:cNvSpPr>
                <p:nvPr/>
              </p:nvSpPr>
              <p:spPr>
                <a:xfrm>
                  <a:off x="6603648" y="2543458"/>
                  <a:ext cx="1243583" cy="350584"/>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accent6">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200">
                      <a:solidFill>
                        <a:srgbClr val="8953B2"/>
                      </a:solidFill>
                    </a:rPr>
                    <a:t>Strategy and development plans</a:t>
                  </a:r>
                </a:p>
              </p:txBody>
            </p:sp>
            <p:sp>
              <p:nvSpPr>
                <p:cNvPr id="59" name="Text Placeholder 286">
                  <a:extLst>
                    <a:ext uri="{FF2B5EF4-FFF2-40B4-BE49-F238E27FC236}">
                      <a16:creationId xmlns:a16="http://schemas.microsoft.com/office/drawing/2014/main" id="{17C46267-9C5E-4BAB-B010-5DBC2DDBE1B2}"/>
                    </a:ext>
                  </a:extLst>
                </p:cNvPr>
                <p:cNvSpPr txBox="1">
                  <a:spLocks/>
                </p:cNvSpPr>
                <p:nvPr/>
              </p:nvSpPr>
              <p:spPr>
                <a:xfrm>
                  <a:off x="2642516" y="2543458"/>
                  <a:ext cx="1572768" cy="313252"/>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rgbClr val="CC2027"/>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200">
                      <a:solidFill>
                        <a:srgbClr val="B4B4B4"/>
                      </a:solidFill>
                    </a:rPr>
                    <a:t>Company operations</a:t>
                  </a:r>
                </a:p>
              </p:txBody>
            </p:sp>
            <p:sp>
              <p:nvSpPr>
                <p:cNvPr id="60" name="Text Placeholder 282">
                  <a:extLst>
                    <a:ext uri="{FF2B5EF4-FFF2-40B4-BE49-F238E27FC236}">
                      <a16:creationId xmlns:a16="http://schemas.microsoft.com/office/drawing/2014/main" id="{D5678E78-4CC1-4B43-85B8-AE1FBC1E1017}"/>
                    </a:ext>
                  </a:extLst>
                </p:cNvPr>
                <p:cNvSpPr txBox="1">
                  <a:spLocks/>
                </p:cNvSpPr>
                <p:nvPr/>
              </p:nvSpPr>
              <p:spPr>
                <a:xfrm>
                  <a:off x="4687090" y="2543458"/>
                  <a:ext cx="1133854" cy="347570"/>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accent3">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rgbClr val="B4B4B4"/>
                      </a:solidFill>
                    </a:rPr>
                    <a:t>Market and competition</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1200" b="1" i="0" u="none" strike="noStrike" kern="1200" cap="none" spc="0" normalizeH="0" baseline="0">
                    <a:ln>
                      <a:noFill/>
                    </a:ln>
                    <a:solidFill>
                      <a:srgbClr val="B4B4B4"/>
                    </a:solidFill>
                    <a:effectLst/>
                    <a:uLnTx/>
                    <a:uFillTx/>
                  </a:endParaRPr>
                </a:p>
              </p:txBody>
            </p:sp>
            <p:sp>
              <p:nvSpPr>
                <p:cNvPr id="61" name="Text Placeholder 420">
                  <a:extLst>
                    <a:ext uri="{FF2B5EF4-FFF2-40B4-BE49-F238E27FC236}">
                      <a16:creationId xmlns:a16="http://schemas.microsoft.com/office/drawing/2014/main" id="{C1F4B29B-CF7D-417F-8719-3E2B1ED3F257}"/>
                    </a:ext>
                  </a:extLst>
                </p:cNvPr>
                <p:cNvSpPr txBox="1">
                  <a:spLocks/>
                </p:cNvSpPr>
                <p:nvPr/>
              </p:nvSpPr>
              <p:spPr>
                <a:xfrm>
                  <a:off x="8456228" y="2543458"/>
                  <a:ext cx="1454179" cy="28394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rgbClr val="B4B4B4"/>
                      </a:solidFill>
                    </a:rPr>
                    <a:t>Financial information and forecasts</a:t>
                  </a:r>
                  <a:endParaRPr kumimoji="0" lang="en-US" sz="1200" b="1" i="0" u="none" strike="noStrike" kern="1200" cap="none" spc="0" normalizeH="0" baseline="0">
                    <a:ln>
                      <a:noFill/>
                    </a:ln>
                    <a:solidFill>
                      <a:srgbClr val="B4B4B4"/>
                    </a:solidFill>
                    <a:effectLst/>
                    <a:uLnTx/>
                    <a:uFillTx/>
                  </a:endParaRPr>
                </a:p>
              </p:txBody>
            </p:sp>
            <p:cxnSp>
              <p:nvCxnSpPr>
                <p:cNvPr id="62" name="Straight Connector 61">
                  <a:extLst>
                    <a:ext uri="{FF2B5EF4-FFF2-40B4-BE49-F238E27FC236}">
                      <a16:creationId xmlns:a16="http://schemas.microsoft.com/office/drawing/2014/main" id="{94209548-0DB2-4770-8CD5-58D747E807AD}"/>
                    </a:ext>
                  </a:extLst>
                </p:cNvPr>
                <p:cNvCxnSpPr>
                  <a:cxnSpLocks/>
                </p:cNvCxnSpPr>
                <p:nvPr/>
              </p:nvCxnSpPr>
              <p:spPr>
                <a:xfrm>
                  <a:off x="448906" y="2971574"/>
                  <a:ext cx="1672825"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sp>
              <p:nvSpPr>
                <p:cNvPr id="67" name="Text Placeholder 426">
                  <a:extLst>
                    <a:ext uri="{FF2B5EF4-FFF2-40B4-BE49-F238E27FC236}">
                      <a16:creationId xmlns:a16="http://schemas.microsoft.com/office/drawing/2014/main" id="{5E7792F3-9AFE-4ABB-B5B1-8241B9F8E2A0}"/>
                    </a:ext>
                  </a:extLst>
                </p:cNvPr>
                <p:cNvSpPr txBox="1">
                  <a:spLocks/>
                </p:cNvSpPr>
                <p:nvPr/>
              </p:nvSpPr>
              <p:spPr>
                <a:xfrm>
                  <a:off x="10092348" y="2446539"/>
                  <a:ext cx="1572768" cy="44750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a:ln>
                        <a:noFill/>
                      </a:ln>
                      <a:solidFill>
                        <a:srgbClr val="B4B4B4"/>
                      </a:solidFill>
                      <a:effectLst/>
                      <a:uLnTx/>
                      <a:uFillTx/>
                      <a:latin typeface="Calibri"/>
                      <a:ea typeface="+mn-ea"/>
                      <a:cs typeface="Arial" panose="020B0604020202020204" pitchFamily="34" charset="0"/>
                    </a:rPr>
                    <a:t>VI</a:t>
                  </a:r>
                </a:p>
              </p:txBody>
            </p:sp>
            <p:sp>
              <p:nvSpPr>
                <p:cNvPr id="69" name="Text Placeholder 420">
                  <a:extLst>
                    <a:ext uri="{FF2B5EF4-FFF2-40B4-BE49-F238E27FC236}">
                      <a16:creationId xmlns:a16="http://schemas.microsoft.com/office/drawing/2014/main" id="{EA2CDB98-4F13-4082-B051-A6B2C8A18371}"/>
                    </a:ext>
                  </a:extLst>
                </p:cNvPr>
                <p:cNvSpPr txBox="1">
                  <a:spLocks/>
                </p:cNvSpPr>
                <p:nvPr/>
              </p:nvSpPr>
              <p:spPr>
                <a:xfrm>
                  <a:off x="10499286" y="2579631"/>
                  <a:ext cx="1030245" cy="31325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rgbClr val="B4B4B4"/>
                      </a:solidFill>
                    </a:rPr>
                    <a:t>Attachments</a:t>
                  </a:r>
                  <a:endParaRPr kumimoji="0" lang="en-US" sz="1200" b="1" i="0" u="none" strike="noStrike" kern="1200" cap="none" spc="0" normalizeH="0" baseline="0">
                    <a:ln>
                      <a:noFill/>
                    </a:ln>
                    <a:solidFill>
                      <a:srgbClr val="B4B4B4"/>
                    </a:solidFill>
                    <a:effectLst/>
                    <a:uLnTx/>
                    <a:uFillTx/>
                  </a:endParaRPr>
                </a:p>
              </p:txBody>
            </p:sp>
          </p:grpSp>
          <p:cxnSp>
            <p:nvCxnSpPr>
              <p:cNvPr id="80" name="Straight Connector 79">
                <a:extLst>
                  <a:ext uri="{FF2B5EF4-FFF2-40B4-BE49-F238E27FC236}">
                    <a16:creationId xmlns:a16="http://schemas.microsoft.com/office/drawing/2014/main" id="{FFC52947-888B-4061-8645-2297A09A29D0}"/>
                  </a:ext>
                </a:extLst>
              </p:cNvPr>
              <p:cNvCxnSpPr>
                <a:cxnSpLocks/>
              </p:cNvCxnSpPr>
              <p:nvPr/>
            </p:nvCxnSpPr>
            <p:spPr>
              <a:xfrm>
                <a:off x="2416804"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cxnSp>
            <p:nvCxnSpPr>
              <p:cNvPr id="81" name="Straight Connector 80">
                <a:extLst>
                  <a:ext uri="{FF2B5EF4-FFF2-40B4-BE49-F238E27FC236}">
                    <a16:creationId xmlns:a16="http://schemas.microsoft.com/office/drawing/2014/main" id="{83A02B01-F758-4741-B1B8-46E09C9FC224}"/>
                  </a:ext>
                </a:extLst>
              </p:cNvPr>
              <p:cNvCxnSpPr>
                <a:cxnSpLocks/>
              </p:cNvCxnSpPr>
              <p:nvPr/>
            </p:nvCxnSpPr>
            <p:spPr>
              <a:xfrm>
                <a:off x="4322242"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cxnSp>
            <p:nvCxnSpPr>
              <p:cNvPr id="82" name="Straight Connector 81">
                <a:extLst>
                  <a:ext uri="{FF2B5EF4-FFF2-40B4-BE49-F238E27FC236}">
                    <a16:creationId xmlns:a16="http://schemas.microsoft.com/office/drawing/2014/main" id="{FE1EFD8F-1B97-49B0-A9D0-E9C95ED7AC36}"/>
                  </a:ext>
                </a:extLst>
              </p:cNvPr>
              <p:cNvCxnSpPr>
                <a:cxnSpLocks/>
              </p:cNvCxnSpPr>
              <p:nvPr/>
            </p:nvCxnSpPr>
            <p:spPr>
              <a:xfrm>
                <a:off x="6227680" y="2958696"/>
                <a:ext cx="1660334" cy="0"/>
              </a:xfrm>
              <a:prstGeom prst="line">
                <a:avLst/>
              </a:prstGeom>
              <a:ln w="6350">
                <a:solidFill>
                  <a:srgbClr val="A880C6"/>
                </a:solidFill>
              </a:ln>
            </p:spPr>
            <p:style>
              <a:lnRef idx="1">
                <a:schemeClr val="accent3"/>
              </a:lnRef>
              <a:fillRef idx="0">
                <a:schemeClr val="accent3"/>
              </a:fillRef>
              <a:effectRef idx="0">
                <a:schemeClr val="accent3"/>
              </a:effectRef>
              <a:fontRef idx="minor">
                <a:schemeClr val="tx1"/>
              </a:fontRef>
            </p:style>
          </p:cxnSp>
          <p:cxnSp>
            <p:nvCxnSpPr>
              <p:cNvPr id="83" name="Straight Connector 82">
                <a:extLst>
                  <a:ext uri="{FF2B5EF4-FFF2-40B4-BE49-F238E27FC236}">
                    <a16:creationId xmlns:a16="http://schemas.microsoft.com/office/drawing/2014/main" id="{D8122768-3D6A-4C25-A5AF-A0F821393044}"/>
                  </a:ext>
                </a:extLst>
              </p:cNvPr>
              <p:cNvCxnSpPr>
                <a:cxnSpLocks/>
              </p:cNvCxnSpPr>
              <p:nvPr/>
            </p:nvCxnSpPr>
            <p:spPr>
              <a:xfrm>
                <a:off x="10038556"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grpSp>
        <p:cxnSp>
          <p:nvCxnSpPr>
            <p:cNvPr id="84" name="Straight Connector 83">
              <a:extLst>
                <a:ext uri="{FF2B5EF4-FFF2-40B4-BE49-F238E27FC236}">
                  <a16:creationId xmlns:a16="http://schemas.microsoft.com/office/drawing/2014/main" id="{E856FA6F-43A4-431A-8449-476F22D42CEC}"/>
                </a:ext>
              </a:extLst>
            </p:cNvPr>
            <p:cNvCxnSpPr>
              <a:cxnSpLocks/>
            </p:cNvCxnSpPr>
            <p:nvPr/>
          </p:nvCxnSpPr>
          <p:spPr>
            <a:xfrm>
              <a:off x="8133118"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grpSp>
      <p:grpSp>
        <p:nvGrpSpPr>
          <p:cNvPr id="63" name="Group 62">
            <a:extLst>
              <a:ext uri="{FF2B5EF4-FFF2-40B4-BE49-F238E27FC236}">
                <a16:creationId xmlns:a16="http://schemas.microsoft.com/office/drawing/2014/main" id="{66DDF915-3840-4F15-9D1B-A00E842BAAD2}"/>
              </a:ext>
            </a:extLst>
          </p:cNvPr>
          <p:cNvGrpSpPr/>
          <p:nvPr/>
        </p:nvGrpSpPr>
        <p:grpSpPr>
          <a:xfrm>
            <a:off x="-1028410" y="4571"/>
            <a:ext cx="844340" cy="6853517"/>
            <a:chOff x="-1028410" y="4571"/>
            <a:chExt cx="844340" cy="6853517"/>
          </a:xfrm>
        </p:grpSpPr>
        <p:sp>
          <p:nvSpPr>
            <p:cNvPr id="64" name="Rectangle 63">
              <a:extLst>
                <a:ext uri="{FF2B5EF4-FFF2-40B4-BE49-F238E27FC236}">
                  <a16:creationId xmlns:a16="http://schemas.microsoft.com/office/drawing/2014/main" id="{1A9CF50B-CAF3-4DCB-AF53-CF15B6856D2A}"/>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3E9F43BD-773F-4D85-B25F-02A5F2C4E171}"/>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FCB44869-67F8-4986-94AA-6049DD3B63A8}"/>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a:extLst>
                <a:ext uri="{FF2B5EF4-FFF2-40B4-BE49-F238E27FC236}">
                  <a16:creationId xmlns:a16="http://schemas.microsoft.com/office/drawing/2014/main" id="{13B58BDA-26CC-4B98-AE44-C7053CBE91BB}"/>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a:extLst>
                <a:ext uri="{FF2B5EF4-FFF2-40B4-BE49-F238E27FC236}">
                  <a16:creationId xmlns:a16="http://schemas.microsoft.com/office/drawing/2014/main" id="{AEDD47B3-AE74-4315-9701-13B425A560CF}"/>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Rectangle 77">
              <a:extLst>
                <a:ext uri="{FF2B5EF4-FFF2-40B4-BE49-F238E27FC236}">
                  <a16:creationId xmlns:a16="http://schemas.microsoft.com/office/drawing/2014/main" id="{D8D897BB-0B2D-483E-B9C0-E0047F70C0F3}"/>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8F272EC8-5B26-408A-A3C9-749F4FB62418}"/>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183457F7-8209-485E-B2D9-6B788068D710}"/>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F1CA2EDE-AA90-4001-94BE-7A11C2783B72}"/>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7" name="Straight Connector 86">
              <a:extLst>
                <a:ext uri="{FF2B5EF4-FFF2-40B4-BE49-F238E27FC236}">
                  <a16:creationId xmlns:a16="http://schemas.microsoft.com/office/drawing/2014/main" id="{0E30FD6F-4442-4FA7-BC7E-3D936AF3FC87}"/>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C4E24D71-C03E-4D8F-BF8B-2833CE9E8673}"/>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Rectangle 88">
              <a:extLst>
                <a:ext uri="{FF2B5EF4-FFF2-40B4-BE49-F238E27FC236}">
                  <a16:creationId xmlns:a16="http://schemas.microsoft.com/office/drawing/2014/main" id="{039F1471-3F3D-43A9-9BAA-C8893091EC4C}"/>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65000"/>
                  </a:schemeClr>
                </a:solidFill>
              </a:endParaRPr>
            </a:p>
          </p:txBody>
        </p:sp>
        <p:sp>
          <p:nvSpPr>
            <p:cNvPr id="90" name="Rectangle 89">
              <a:extLst>
                <a:ext uri="{FF2B5EF4-FFF2-40B4-BE49-F238E27FC236}">
                  <a16:creationId xmlns:a16="http://schemas.microsoft.com/office/drawing/2014/main" id="{B490F76A-A288-4E55-9B67-EAB48A3C5655}"/>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Rectangle 90">
              <a:extLst>
                <a:ext uri="{FF2B5EF4-FFF2-40B4-BE49-F238E27FC236}">
                  <a16:creationId xmlns:a16="http://schemas.microsoft.com/office/drawing/2014/main" id="{0F09EDCE-54B9-4FA4-8D1C-C5F5AB4B3640}"/>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C78C57AF-E889-457C-BE7E-32D0C4B23B2A}"/>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Rectangle 92">
              <a:extLst>
                <a:ext uri="{FF2B5EF4-FFF2-40B4-BE49-F238E27FC236}">
                  <a16:creationId xmlns:a16="http://schemas.microsoft.com/office/drawing/2014/main" id="{BAB060C3-2F76-48E6-A41F-8EB5B9BC085B}"/>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1C5FD560-4C1A-45B1-9E71-64A68662D5A9}"/>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94">
              <a:extLst>
                <a:ext uri="{FF2B5EF4-FFF2-40B4-BE49-F238E27FC236}">
                  <a16:creationId xmlns:a16="http://schemas.microsoft.com/office/drawing/2014/main" id="{A57FC281-09BD-42CA-A42F-5D0CA56EBF44}"/>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Rectangle 95">
              <a:extLst>
                <a:ext uri="{FF2B5EF4-FFF2-40B4-BE49-F238E27FC236}">
                  <a16:creationId xmlns:a16="http://schemas.microsoft.com/office/drawing/2014/main" id="{F2727BC1-04BC-4CB6-BFFD-AD1933ACC8BE}"/>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A7A7A7"/>
                </a:solidFill>
              </a:endParaRPr>
            </a:p>
          </p:txBody>
        </p:sp>
        <p:cxnSp>
          <p:nvCxnSpPr>
            <p:cNvPr id="97" name="Straight Connector 96">
              <a:extLst>
                <a:ext uri="{FF2B5EF4-FFF2-40B4-BE49-F238E27FC236}">
                  <a16:creationId xmlns:a16="http://schemas.microsoft.com/office/drawing/2014/main" id="{EAD1ACDC-EBF0-4234-933F-94B627FBABD7}"/>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TextBox 97">
              <a:extLst>
                <a:ext uri="{FF2B5EF4-FFF2-40B4-BE49-F238E27FC236}">
                  <a16:creationId xmlns:a16="http://schemas.microsoft.com/office/drawing/2014/main" id="{DB4CA1FD-A0CB-477D-A18F-0C35D255A21E}"/>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a:t>Colour palette</a:t>
              </a:r>
            </a:p>
          </p:txBody>
        </p:sp>
        <p:sp>
          <p:nvSpPr>
            <p:cNvPr id="99" name="Rectangle 98">
              <a:extLst>
                <a:ext uri="{FF2B5EF4-FFF2-40B4-BE49-F238E27FC236}">
                  <a16:creationId xmlns:a16="http://schemas.microsoft.com/office/drawing/2014/main" id="{DCF633C5-2BC5-4380-A8AE-67BE1242172D}"/>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E408E4D6-5F65-49CD-A41B-8B3E1301F52B}"/>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27731011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Rounded Corners 13">
            <a:extLst>
              <a:ext uri="{FF2B5EF4-FFF2-40B4-BE49-F238E27FC236}">
                <a16:creationId xmlns:a16="http://schemas.microsoft.com/office/drawing/2014/main" id="{96C9BA98-AB44-445A-AA1D-97964D5027A2}"/>
              </a:ext>
            </a:extLst>
          </p:cNvPr>
          <p:cNvSpPr/>
          <p:nvPr/>
        </p:nvSpPr>
        <p:spPr>
          <a:xfrm>
            <a:off x="8995091" y="4422947"/>
            <a:ext cx="2553840" cy="1560847"/>
          </a:xfrm>
          <a:prstGeom prst="roundRect">
            <a:avLst>
              <a:gd name="adj" fmla="val 2083"/>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Rectangle: Rounded Corners 12">
            <a:extLst>
              <a:ext uri="{FF2B5EF4-FFF2-40B4-BE49-F238E27FC236}">
                <a16:creationId xmlns:a16="http://schemas.microsoft.com/office/drawing/2014/main" id="{0FF929CC-2753-494B-B0FC-D663CBC7D32F}"/>
              </a:ext>
            </a:extLst>
          </p:cNvPr>
          <p:cNvSpPr/>
          <p:nvPr/>
        </p:nvSpPr>
        <p:spPr>
          <a:xfrm>
            <a:off x="8995091" y="2090714"/>
            <a:ext cx="2553840" cy="1560847"/>
          </a:xfrm>
          <a:prstGeom prst="roundRect">
            <a:avLst>
              <a:gd name="adj" fmla="val 2083"/>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40" name="Rectangle: Rounded Corners 339">
            <a:extLst>
              <a:ext uri="{FF2B5EF4-FFF2-40B4-BE49-F238E27FC236}">
                <a16:creationId xmlns:a16="http://schemas.microsoft.com/office/drawing/2014/main" id="{9813F447-97B6-4BA0-8812-F62D74F504E7}"/>
              </a:ext>
            </a:extLst>
          </p:cNvPr>
          <p:cNvSpPr/>
          <p:nvPr/>
        </p:nvSpPr>
        <p:spPr>
          <a:xfrm>
            <a:off x="9061454" y="2205207"/>
            <a:ext cx="2553839" cy="1263885"/>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l-PL" sz="1200" dirty="0">
                <a:solidFill>
                  <a:schemeClr val="tx1">
                    <a:lumMod val="85000"/>
                    <a:lumOff val="15000"/>
                  </a:schemeClr>
                </a:solidFill>
              </a:rPr>
              <a:t>[Company] </a:t>
            </a:r>
            <a:r>
              <a:rPr lang="en-US" sz="1200" dirty="0">
                <a:solidFill>
                  <a:schemeClr val="tx1">
                    <a:lumMod val="85000"/>
                    <a:lumOff val="15000"/>
                  </a:schemeClr>
                </a:solidFill>
              </a:rPr>
              <a:t>is experiencing consistent growth in number users as well as growth of monthly revenues generated from that source.</a:t>
            </a:r>
          </a:p>
        </p:txBody>
      </p:sp>
      <p:sp>
        <p:nvSpPr>
          <p:cNvPr id="37" name="TextBox 78">
            <a:extLst>
              <a:ext uri="{FF2B5EF4-FFF2-40B4-BE49-F238E27FC236}">
                <a16:creationId xmlns:a16="http://schemas.microsoft.com/office/drawing/2014/main" id="{450290D6-F333-440A-B412-1A07E4DE8C0E}"/>
              </a:ext>
            </a:extLst>
          </p:cNvPr>
          <p:cNvSpPr txBox="1"/>
          <p:nvPr/>
        </p:nvSpPr>
        <p:spPr>
          <a:xfrm>
            <a:off x="389115" y="1236067"/>
            <a:ext cx="6719710"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GB" sz="1000" b="1" dirty="0">
                <a:solidFill>
                  <a:schemeClr val="bg1">
                    <a:lumMod val="65000"/>
                  </a:schemeClr>
                </a:solidFill>
                <a:latin typeface="Arial" panose="020B0604020202020204" pitchFamily="34" charset="0"/>
                <a:cs typeface="Arial" panose="020B0604020202020204" pitchFamily="34" charset="0"/>
              </a:rPr>
              <a:t>Key KPI’s</a:t>
            </a:r>
            <a:endParaRPr lang="en-US" sz="1000" b="1" dirty="0">
              <a:solidFill>
                <a:schemeClr val="bg1">
                  <a:lumMod val="65000"/>
                </a:schemeClr>
              </a:solidFill>
              <a:latin typeface="Arial" panose="020B0604020202020204" pitchFamily="34" charset="0"/>
              <a:cs typeface="Arial" panose="020B0604020202020204" pitchFamily="34" charset="0"/>
            </a:endParaRPr>
          </a:p>
        </p:txBody>
      </p:sp>
      <p:sp>
        <p:nvSpPr>
          <p:cNvPr id="44" name="Rectangle: Rounded Corners 43">
            <a:extLst>
              <a:ext uri="{FF2B5EF4-FFF2-40B4-BE49-F238E27FC236}">
                <a16:creationId xmlns:a16="http://schemas.microsoft.com/office/drawing/2014/main" id="{E4DF1BFE-5508-4A35-A3E7-B642E261AB33}"/>
              </a:ext>
            </a:extLst>
          </p:cNvPr>
          <p:cNvSpPr/>
          <p:nvPr/>
        </p:nvSpPr>
        <p:spPr>
          <a:xfrm>
            <a:off x="9095545" y="4612415"/>
            <a:ext cx="2553839" cy="1196229"/>
          </a:xfrm>
          <a:prstGeom prst="roundRect">
            <a:avLst>
              <a:gd name="adj" fmla="val 6798"/>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dirty="0">
                <a:solidFill>
                  <a:schemeClr val="tx1">
                    <a:lumMod val="85000"/>
                    <a:lumOff val="15000"/>
                  </a:schemeClr>
                </a:solidFill>
              </a:rPr>
              <a:t>Consistently growing monthly volumes o</a:t>
            </a:r>
            <a:r>
              <a:rPr lang="pl-PL" sz="1200" dirty="0">
                <a:solidFill>
                  <a:schemeClr val="tx1">
                    <a:lumMod val="85000"/>
                    <a:lumOff val="15000"/>
                  </a:schemeClr>
                </a:solidFill>
              </a:rPr>
              <a:t>f</a:t>
            </a:r>
            <a:r>
              <a:rPr lang="en-US" sz="1200" dirty="0">
                <a:solidFill>
                  <a:schemeClr val="tx1">
                    <a:lumMod val="85000"/>
                    <a:lumOff val="15000"/>
                  </a:schemeClr>
                </a:solidFill>
              </a:rPr>
              <a:t> </a:t>
            </a:r>
            <a:r>
              <a:rPr lang="pl-PL" sz="1200" dirty="0">
                <a:solidFill>
                  <a:schemeClr val="tx1">
                    <a:lumMod val="85000"/>
                    <a:lumOff val="15000"/>
                  </a:schemeClr>
                </a:solidFill>
              </a:rPr>
              <a:t>products</a:t>
            </a:r>
            <a:r>
              <a:rPr lang="en-US" sz="1200" dirty="0">
                <a:solidFill>
                  <a:schemeClr val="tx1">
                    <a:lumMod val="85000"/>
                    <a:lumOff val="15000"/>
                  </a:schemeClr>
                </a:solidFill>
              </a:rPr>
              <a:t> sold and stable growth of unit revenues convert into overall predictability of generated revenues.</a:t>
            </a:r>
          </a:p>
        </p:txBody>
      </p:sp>
      <p:graphicFrame>
        <p:nvGraphicFramePr>
          <p:cNvPr id="26" name="Chart 25">
            <a:extLst>
              <a:ext uri="{FF2B5EF4-FFF2-40B4-BE49-F238E27FC236}">
                <a16:creationId xmlns:a16="http://schemas.microsoft.com/office/drawing/2014/main" id="{F8D3675C-52C3-4D7E-AB68-180B40EE5696}"/>
              </a:ext>
            </a:extLst>
          </p:cNvPr>
          <p:cNvGraphicFramePr>
            <a:graphicFrameLocks/>
          </p:cNvGraphicFramePr>
          <p:nvPr>
            <p:extLst>
              <p:ext uri="{D42A27DB-BD31-4B8C-83A1-F6EECF244321}">
                <p14:modId xmlns:p14="http://schemas.microsoft.com/office/powerpoint/2010/main" val="3049673219"/>
              </p:ext>
            </p:extLst>
          </p:nvPr>
        </p:nvGraphicFramePr>
        <p:xfrm>
          <a:off x="4785378" y="2066212"/>
          <a:ext cx="3968097" cy="2302930"/>
        </p:xfrm>
        <a:graphic>
          <a:graphicData uri="http://schemas.openxmlformats.org/drawingml/2006/chart">
            <c:chart xmlns:c="http://schemas.openxmlformats.org/drawingml/2006/chart" xmlns:r="http://schemas.openxmlformats.org/officeDocument/2006/relationships" r:id="rId3"/>
          </a:graphicData>
        </a:graphic>
      </p:graphicFrame>
      <p:grpSp>
        <p:nvGrpSpPr>
          <p:cNvPr id="29" name="Group 28">
            <a:extLst>
              <a:ext uri="{FF2B5EF4-FFF2-40B4-BE49-F238E27FC236}">
                <a16:creationId xmlns:a16="http://schemas.microsoft.com/office/drawing/2014/main" id="{ED283955-3B44-4927-9494-001C698598F7}"/>
              </a:ext>
            </a:extLst>
          </p:cNvPr>
          <p:cNvGrpSpPr/>
          <p:nvPr/>
        </p:nvGrpSpPr>
        <p:grpSpPr>
          <a:xfrm>
            <a:off x="-1121204" y="19811"/>
            <a:ext cx="962703" cy="6401807"/>
            <a:chOff x="-1121204" y="19811"/>
            <a:chExt cx="962703" cy="6401807"/>
          </a:xfrm>
        </p:grpSpPr>
        <p:sp>
          <p:nvSpPr>
            <p:cNvPr id="30" name="Rectangle 29">
              <a:extLst>
                <a:ext uri="{FF2B5EF4-FFF2-40B4-BE49-F238E27FC236}">
                  <a16:creationId xmlns:a16="http://schemas.microsoft.com/office/drawing/2014/main" id="{52318993-5131-49E7-B97D-D15CA9D5E6AA}"/>
                </a:ext>
              </a:extLst>
            </p:cNvPr>
            <p:cNvSpPr/>
            <p:nvPr/>
          </p:nvSpPr>
          <p:spPr>
            <a:xfrm>
              <a:off x="-423677" y="1643481"/>
              <a:ext cx="265176" cy="246888"/>
            </a:xfrm>
            <a:prstGeom prst="rect">
              <a:avLst/>
            </a:prstGeom>
            <a:solidFill>
              <a:srgbClr val="7FB7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31" name="Rectangle 30">
              <a:extLst>
                <a:ext uri="{FF2B5EF4-FFF2-40B4-BE49-F238E27FC236}">
                  <a16:creationId xmlns:a16="http://schemas.microsoft.com/office/drawing/2014/main" id="{948E2955-0F71-49DF-A216-5BC45F7BB393}"/>
                </a:ext>
              </a:extLst>
            </p:cNvPr>
            <p:cNvSpPr/>
            <p:nvPr/>
          </p:nvSpPr>
          <p:spPr>
            <a:xfrm>
              <a:off x="-423677" y="2614848"/>
              <a:ext cx="265176" cy="246888"/>
            </a:xfrm>
            <a:prstGeom prst="rect">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32" name="Rectangle 31">
              <a:extLst>
                <a:ext uri="{FF2B5EF4-FFF2-40B4-BE49-F238E27FC236}">
                  <a16:creationId xmlns:a16="http://schemas.microsoft.com/office/drawing/2014/main" id="{081EBDE6-E4F9-443B-808C-53C3DB9669D0}"/>
                </a:ext>
              </a:extLst>
            </p:cNvPr>
            <p:cNvSpPr/>
            <p:nvPr/>
          </p:nvSpPr>
          <p:spPr>
            <a:xfrm>
              <a:off x="-423677" y="5850949"/>
              <a:ext cx="265176" cy="246888"/>
            </a:xfrm>
            <a:prstGeom prst="rect">
              <a:avLst/>
            </a:prstGeom>
            <a:solidFill>
              <a:srgbClr val="371E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33" name="Rectangle 32">
              <a:extLst>
                <a:ext uri="{FF2B5EF4-FFF2-40B4-BE49-F238E27FC236}">
                  <a16:creationId xmlns:a16="http://schemas.microsoft.com/office/drawing/2014/main" id="{DB32E8B4-4F43-44BC-9EA3-C384942C8D5E}"/>
                </a:ext>
              </a:extLst>
            </p:cNvPr>
            <p:cNvSpPr/>
            <p:nvPr/>
          </p:nvSpPr>
          <p:spPr>
            <a:xfrm>
              <a:off x="-423677" y="5527160"/>
              <a:ext cx="265176" cy="246888"/>
            </a:xfrm>
            <a:prstGeom prst="rect">
              <a:avLst/>
            </a:prstGeom>
            <a:solidFill>
              <a:srgbClr val="4526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34" name="Rectangle 33">
              <a:extLst>
                <a:ext uri="{FF2B5EF4-FFF2-40B4-BE49-F238E27FC236}">
                  <a16:creationId xmlns:a16="http://schemas.microsoft.com/office/drawing/2014/main" id="{C17DA54C-CFB0-4B94-8816-7EC2BC0B6B58}"/>
                </a:ext>
              </a:extLst>
            </p:cNvPr>
            <p:cNvSpPr/>
            <p:nvPr/>
          </p:nvSpPr>
          <p:spPr>
            <a:xfrm>
              <a:off x="-423677" y="6174730"/>
              <a:ext cx="265176" cy="246888"/>
            </a:xfrm>
            <a:prstGeom prst="rect">
              <a:avLst/>
            </a:prstGeom>
            <a:solidFill>
              <a:srgbClr val="1C0F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1" name="Rectangle 40">
              <a:extLst>
                <a:ext uri="{FF2B5EF4-FFF2-40B4-BE49-F238E27FC236}">
                  <a16:creationId xmlns:a16="http://schemas.microsoft.com/office/drawing/2014/main" id="{F422960A-5ADB-4BAF-9DC1-A77E1CE0AA61}"/>
                </a:ext>
              </a:extLst>
            </p:cNvPr>
            <p:cNvSpPr/>
            <p:nvPr/>
          </p:nvSpPr>
          <p:spPr>
            <a:xfrm>
              <a:off x="-423677" y="4233793"/>
              <a:ext cx="265176" cy="246888"/>
            </a:xfrm>
            <a:prstGeom prst="rect">
              <a:avLst/>
            </a:prstGeom>
            <a:solidFill>
              <a:srgbClr val="ACFE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2" name="Rectangle 41">
              <a:extLst>
                <a:ext uri="{FF2B5EF4-FFF2-40B4-BE49-F238E27FC236}">
                  <a16:creationId xmlns:a16="http://schemas.microsoft.com/office/drawing/2014/main" id="{586E5159-24D3-42A4-8A5C-D1133FF03534}"/>
                </a:ext>
              </a:extLst>
            </p:cNvPr>
            <p:cNvSpPr/>
            <p:nvPr/>
          </p:nvSpPr>
          <p:spPr>
            <a:xfrm>
              <a:off x="-423677" y="4557582"/>
              <a:ext cx="265176" cy="245099"/>
            </a:xfrm>
            <a:prstGeom prst="rect">
              <a:avLst/>
            </a:prstGeom>
            <a:solidFill>
              <a:srgbClr val="67FD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3" name="Rectangle 42">
              <a:extLst>
                <a:ext uri="{FF2B5EF4-FFF2-40B4-BE49-F238E27FC236}">
                  <a16:creationId xmlns:a16="http://schemas.microsoft.com/office/drawing/2014/main" id="{185DF23B-45DD-43E1-A15E-0289F77702A1}"/>
                </a:ext>
              </a:extLst>
            </p:cNvPr>
            <p:cNvSpPr/>
            <p:nvPr/>
          </p:nvSpPr>
          <p:spPr>
            <a:xfrm>
              <a:off x="-423677" y="3910004"/>
              <a:ext cx="265176" cy="246888"/>
            </a:xfrm>
            <a:prstGeom prst="rect">
              <a:avLst/>
            </a:prstGeom>
            <a:solidFill>
              <a:srgbClr val="B8FE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5" name="Rectangle 44">
              <a:extLst>
                <a:ext uri="{FF2B5EF4-FFF2-40B4-BE49-F238E27FC236}">
                  <a16:creationId xmlns:a16="http://schemas.microsoft.com/office/drawing/2014/main" id="{F6727A38-56F6-4C3D-8B64-A97B59C3AE96}"/>
                </a:ext>
              </a:extLst>
            </p:cNvPr>
            <p:cNvSpPr/>
            <p:nvPr/>
          </p:nvSpPr>
          <p:spPr>
            <a:xfrm>
              <a:off x="-423677" y="24536"/>
              <a:ext cx="265176" cy="246888"/>
            </a:xfrm>
            <a:prstGeom prst="rect">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8" name="Rectangle 47">
              <a:extLst>
                <a:ext uri="{FF2B5EF4-FFF2-40B4-BE49-F238E27FC236}">
                  <a16:creationId xmlns:a16="http://schemas.microsoft.com/office/drawing/2014/main" id="{2A6F5D7C-5B79-421A-9F24-107693321EE9}"/>
                </a:ext>
              </a:extLst>
            </p:cNvPr>
            <p:cNvSpPr/>
            <p:nvPr/>
          </p:nvSpPr>
          <p:spPr>
            <a:xfrm>
              <a:off x="-423677" y="3586215"/>
              <a:ext cx="265176" cy="246888"/>
            </a:xfrm>
            <a:prstGeom prst="rect">
              <a:avLst/>
            </a:prstGeom>
            <a:solidFill>
              <a:srgbClr val="D5FA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9" name="Rectangle 48">
              <a:extLst>
                <a:ext uri="{FF2B5EF4-FFF2-40B4-BE49-F238E27FC236}">
                  <a16:creationId xmlns:a16="http://schemas.microsoft.com/office/drawing/2014/main" id="{EF7BF918-44AE-48F7-8D24-061E1C47588F}"/>
                </a:ext>
              </a:extLst>
            </p:cNvPr>
            <p:cNvSpPr/>
            <p:nvPr/>
          </p:nvSpPr>
          <p:spPr>
            <a:xfrm>
              <a:off x="-423677" y="1967270"/>
              <a:ext cx="265176" cy="246888"/>
            </a:xfrm>
            <a:prstGeom prst="rect">
              <a:avLst/>
            </a:prstGeom>
            <a:solidFill>
              <a:srgbClr val="93D3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0" name="Rectangle 49">
              <a:extLst>
                <a:ext uri="{FF2B5EF4-FFF2-40B4-BE49-F238E27FC236}">
                  <a16:creationId xmlns:a16="http://schemas.microsoft.com/office/drawing/2014/main" id="{9CA90789-7A81-4CC5-81BB-83B508FC1C3B}"/>
                </a:ext>
              </a:extLst>
            </p:cNvPr>
            <p:cNvSpPr/>
            <p:nvPr/>
          </p:nvSpPr>
          <p:spPr>
            <a:xfrm>
              <a:off x="-423677" y="4879582"/>
              <a:ext cx="265176" cy="246888"/>
            </a:xfrm>
            <a:prstGeom prst="rect">
              <a:avLst/>
            </a:prstGeom>
            <a:solidFill>
              <a:srgbClr val="F2E2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1" name="Rectangle 50">
              <a:extLst>
                <a:ext uri="{FF2B5EF4-FFF2-40B4-BE49-F238E27FC236}">
                  <a16:creationId xmlns:a16="http://schemas.microsoft.com/office/drawing/2014/main" id="{A7DEF492-4553-4150-9AA9-99879CE9DABB}"/>
                </a:ext>
              </a:extLst>
            </p:cNvPr>
            <p:cNvSpPr/>
            <p:nvPr/>
          </p:nvSpPr>
          <p:spPr>
            <a:xfrm>
              <a:off x="-423677" y="5203371"/>
              <a:ext cx="265176" cy="246888"/>
            </a:xfrm>
            <a:prstGeom prst="rect">
              <a:avLst/>
            </a:prstGeom>
            <a:solidFill>
              <a:srgbClr val="A34A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2" name="Rectangle 51">
              <a:extLst>
                <a:ext uri="{FF2B5EF4-FFF2-40B4-BE49-F238E27FC236}">
                  <a16:creationId xmlns:a16="http://schemas.microsoft.com/office/drawing/2014/main" id="{FE4028F1-8FF9-4226-B26C-B5390EAA1A51}"/>
                </a:ext>
              </a:extLst>
            </p:cNvPr>
            <p:cNvSpPr/>
            <p:nvPr/>
          </p:nvSpPr>
          <p:spPr>
            <a:xfrm>
              <a:off x="-423677" y="348325"/>
              <a:ext cx="265176" cy="246888"/>
            </a:xfrm>
            <a:prstGeom prst="rect">
              <a:avLst/>
            </a:prstGeom>
            <a:solidFill>
              <a:srgbClr val="2A3D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3" name="Rectangle 52">
              <a:extLst>
                <a:ext uri="{FF2B5EF4-FFF2-40B4-BE49-F238E27FC236}">
                  <a16:creationId xmlns:a16="http://schemas.microsoft.com/office/drawing/2014/main" id="{4FD24688-103E-4A33-AF73-C075BA1BE80F}"/>
                </a:ext>
              </a:extLst>
            </p:cNvPr>
            <p:cNvSpPr/>
            <p:nvPr/>
          </p:nvSpPr>
          <p:spPr>
            <a:xfrm>
              <a:off x="-423677" y="672114"/>
              <a:ext cx="265176" cy="246888"/>
            </a:xfrm>
            <a:prstGeom prst="rect">
              <a:avLst/>
            </a:prstGeom>
            <a:solidFill>
              <a:srgbClr val="3248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4" name="Rectangle 53">
              <a:extLst>
                <a:ext uri="{FF2B5EF4-FFF2-40B4-BE49-F238E27FC236}">
                  <a16:creationId xmlns:a16="http://schemas.microsoft.com/office/drawing/2014/main" id="{A47C7D55-8AB4-4F0F-B8CE-EF9D396D7D95}"/>
                </a:ext>
              </a:extLst>
            </p:cNvPr>
            <p:cNvSpPr/>
            <p:nvPr/>
          </p:nvSpPr>
          <p:spPr>
            <a:xfrm>
              <a:off x="-423677" y="995903"/>
              <a:ext cx="265176" cy="246888"/>
            </a:xfrm>
            <a:prstGeom prst="rect">
              <a:avLst/>
            </a:prstGeom>
            <a:solidFill>
              <a:srgbClr val="3D58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5" name="Rectangle 54">
              <a:extLst>
                <a:ext uri="{FF2B5EF4-FFF2-40B4-BE49-F238E27FC236}">
                  <a16:creationId xmlns:a16="http://schemas.microsoft.com/office/drawing/2014/main" id="{68ACCF8D-3A65-4D83-9F36-587F3AA607C8}"/>
                </a:ext>
              </a:extLst>
            </p:cNvPr>
            <p:cNvSpPr/>
            <p:nvPr/>
          </p:nvSpPr>
          <p:spPr>
            <a:xfrm>
              <a:off x="-423677" y="1319692"/>
              <a:ext cx="265176" cy="246888"/>
            </a:xfrm>
            <a:prstGeom prst="rect">
              <a:avLst/>
            </a:prstGeom>
            <a:solidFill>
              <a:srgbClr val="687F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6" name="Rectangle 55">
              <a:extLst>
                <a:ext uri="{FF2B5EF4-FFF2-40B4-BE49-F238E27FC236}">
                  <a16:creationId xmlns:a16="http://schemas.microsoft.com/office/drawing/2014/main" id="{D85CD20F-8BFC-4EF3-8D06-E55920B62815}"/>
                </a:ext>
              </a:extLst>
            </p:cNvPr>
            <p:cNvSpPr/>
            <p:nvPr/>
          </p:nvSpPr>
          <p:spPr>
            <a:xfrm>
              <a:off x="-423677" y="3262426"/>
              <a:ext cx="265176" cy="2468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7" name="Rectangle 56">
              <a:extLst>
                <a:ext uri="{FF2B5EF4-FFF2-40B4-BE49-F238E27FC236}">
                  <a16:creationId xmlns:a16="http://schemas.microsoft.com/office/drawing/2014/main" id="{078EB1C1-EE51-4317-AB20-9489B12FF3B4}"/>
                </a:ext>
              </a:extLst>
            </p:cNvPr>
            <p:cNvSpPr/>
            <p:nvPr/>
          </p:nvSpPr>
          <p:spPr>
            <a:xfrm>
              <a:off x="-423677" y="2938637"/>
              <a:ext cx="265176" cy="246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8" name="Rectangle 57">
              <a:extLst>
                <a:ext uri="{FF2B5EF4-FFF2-40B4-BE49-F238E27FC236}">
                  <a16:creationId xmlns:a16="http://schemas.microsoft.com/office/drawing/2014/main" id="{0A6DB147-F6FB-4079-91E6-A6CC288B2A47}"/>
                </a:ext>
              </a:extLst>
            </p:cNvPr>
            <p:cNvSpPr/>
            <p:nvPr/>
          </p:nvSpPr>
          <p:spPr>
            <a:xfrm>
              <a:off x="-423677" y="2291059"/>
              <a:ext cx="265176" cy="246888"/>
            </a:xfrm>
            <a:prstGeom prst="rect">
              <a:avLst/>
            </a:prstGeom>
            <a:solidFill>
              <a:srgbClr val="A1C9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59" name="Straight Connector 58">
              <a:extLst>
                <a:ext uri="{FF2B5EF4-FFF2-40B4-BE49-F238E27FC236}">
                  <a16:creationId xmlns:a16="http://schemas.microsoft.com/office/drawing/2014/main" id="{8E591223-766C-4BCB-873B-65A015E587F2}"/>
                </a:ext>
              </a:extLst>
            </p:cNvPr>
            <p:cNvCxnSpPr/>
            <p:nvPr/>
          </p:nvCxnSpPr>
          <p:spPr>
            <a:xfrm flipH="1">
              <a:off x="-669192" y="19811"/>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EB30B6B6-5BD1-4F41-98D8-5976C05C72ED}"/>
                </a:ext>
              </a:extLst>
            </p:cNvPr>
            <p:cNvCxnSpPr>
              <a:cxnSpLocks/>
            </p:cNvCxnSpPr>
            <p:nvPr/>
          </p:nvCxnSpPr>
          <p:spPr>
            <a:xfrm flipV="1">
              <a:off x="-669191" y="21564"/>
              <a:ext cx="1" cy="6394564"/>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462C2A86-BE1D-4CEB-A6C7-37759D48780A}"/>
                </a:ext>
              </a:extLst>
            </p:cNvPr>
            <p:cNvCxnSpPr/>
            <p:nvPr/>
          </p:nvCxnSpPr>
          <p:spPr>
            <a:xfrm flipH="1">
              <a:off x="-661000" y="6416128"/>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5F353683-0CE8-451C-9493-317A00B35E4D}"/>
                </a:ext>
              </a:extLst>
            </p:cNvPr>
            <p:cNvSpPr txBox="1"/>
            <p:nvPr/>
          </p:nvSpPr>
          <p:spPr>
            <a:xfrm rot="16200000">
              <a:off x="-3080623" y="3095951"/>
              <a:ext cx="4226615" cy="307777"/>
            </a:xfrm>
            <a:prstGeom prst="rect">
              <a:avLst/>
            </a:prstGeom>
            <a:noFill/>
          </p:spPr>
          <p:txBody>
            <a:bodyPr wrap="square" rtlCol="0">
              <a:spAutoFit/>
            </a:bodyPr>
            <a:lstStyle/>
            <a:p>
              <a:pPr algn="ctr"/>
              <a:r>
                <a:rPr lang="en-US" sz="1400" dirty="0">
                  <a:solidFill>
                    <a:srgbClr val="5B9BD5"/>
                  </a:solidFill>
                </a:rPr>
                <a:t>Colour palette</a:t>
              </a:r>
            </a:p>
          </p:txBody>
        </p:sp>
      </p:grpSp>
      <p:sp>
        <p:nvSpPr>
          <p:cNvPr id="5" name="TextBox 4">
            <a:extLst>
              <a:ext uri="{FF2B5EF4-FFF2-40B4-BE49-F238E27FC236}">
                <a16:creationId xmlns:a16="http://schemas.microsoft.com/office/drawing/2014/main" id="{7D7FFCB1-674A-4C44-9FC0-CD5D5170FEE1}"/>
              </a:ext>
            </a:extLst>
          </p:cNvPr>
          <p:cNvSpPr txBox="1"/>
          <p:nvPr/>
        </p:nvSpPr>
        <p:spPr>
          <a:xfrm>
            <a:off x="368921" y="619200"/>
            <a:ext cx="11449350"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[Company] </a:t>
            </a:r>
            <a:r>
              <a:rPr lang="en-GB"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is continuously monitoring changes in key KPI’s to control its growth, operating effectiveness, and profitability</a:t>
            </a:r>
            <a:endPar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endParaRPr>
          </a:p>
        </p:txBody>
      </p:sp>
      <p:sp>
        <p:nvSpPr>
          <p:cNvPr id="2" name="Rectangle: Rounded Corners 1">
            <a:extLst>
              <a:ext uri="{FF2B5EF4-FFF2-40B4-BE49-F238E27FC236}">
                <a16:creationId xmlns:a16="http://schemas.microsoft.com/office/drawing/2014/main" id="{1D2B7B26-A208-4019-8810-5881238D6249}"/>
              </a:ext>
            </a:extLst>
          </p:cNvPr>
          <p:cNvSpPr/>
          <p:nvPr/>
        </p:nvSpPr>
        <p:spPr>
          <a:xfrm>
            <a:off x="1463347" y="1701770"/>
            <a:ext cx="2498391" cy="195890"/>
          </a:xfrm>
          <a:prstGeom prst="roundRect">
            <a:avLst>
              <a:gd name="adj" fmla="val 2493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rPr>
              <a:t>Monthly Net Revenues from </a:t>
            </a:r>
            <a:r>
              <a:rPr lang="pl-PL" sz="1100" dirty="0">
                <a:solidFill>
                  <a:schemeClr val="tx1"/>
                </a:solidFill>
              </a:rPr>
              <a:t>[…]</a:t>
            </a:r>
            <a:r>
              <a:rPr lang="en-US" sz="1100" dirty="0">
                <a:solidFill>
                  <a:schemeClr val="tx1"/>
                </a:solidFill>
              </a:rPr>
              <a:t>, </a:t>
            </a:r>
            <a:r>
              <a:rPr lang="pl-PL" sz="1100" dirty="0">
                <a:solidFill>
                  <a:schemeClr val="tx1"/>
                </a:solidFill>
              </a:rPr>
              <a:t>[Country], mPLN</a:t>
            </a:r>
            <a:endParaRPr lang="en-US" sz="1100" dirty="0">
              <a:solidFill>
                <a:schemeClr val="tx1"/>
              </a:solidFill>
            </a:endParaRPr>
          </a:p>
        </p:txBody>
      </p:sp>
      <p:sp>
        <p:nvSpPr>
          <p:cNvPr id="3" name="Rectangle: Rounded Corners 2">
            <a:extLst>
              <a:ext uri="{FF2B5EF4-FFF2-40B4-BE49-F238E27FC236}">
                <a16:creationId xmlns:a16="http://schemas.microsoft.com/office/drawing/2014/main" id="{09B0126D-8F1C-407F-901B-3EB12870DE4A}"/>
              </a:ext>
            </a:extLst>
          </p:cNvPr>
          <p:cNvSpPr/>
          <p:nvPr/>
        </p:nvSpPr>
        <p:spPr>
          <a:xfrm>
            <a:off x="5587259" y="1700264"/>
            <a:ext cx="2498391" cy="195890"/>
          </a:xfrm>
          <a:prstGeom prst="roundRect">
            <a:avLst>
              <a:gd name="adj" fmla="val 2493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rPr>
              <a:t>Number o</a:t>
            </a:r>
            <a:r>
              <a:rPr lang="pl-PL" sz="1100" dirty="0">
                <a:solidFill>
                  <a:schemeClr val="tx1"/>
                </a:solidFill>
              </a:rPr>
              <a:t>f </a:t>
            </a:r>
            <a:r>
              <a:rPr lang="pl-PL" sz="1100" dirty="0" err="1">
                <a:solidFill>
                  <a:schemeClr val="tx1"/>
                </a:solidFill>
              </a:rPr>
              <a:t>users</a:t>
            </a:r>
            <a:r>
              <a:rPr lang="en-US" sz="1100" dirty="0">
                <a:solidFill>
                  <a:schemeClr val="tx1"/>
                </a:solidFill>
              </a:rPr>
              <a:t>, </a:t>
            </a:r>
            <a:r>
              <a:rPr lang="pl-PL" sz="1100" dirty="0">
                <a:solidFill>
                  <a:schemeClr val="tx1"/>
                </a:solidFill>
              </a:rPr>
              <a:t>[Country]</a:t>
            </a:r>
            <a:r>
              <a:rPr lang="en-US" sz="1100" dirty="0">
                <a:solidFill>
                  <a:schemeClr val="tx1"/>
                </a:solidFill>
              </a:rPr>
              <a:t>, in thousands </a:t>
            </a:r>
          </a:p>
        </p:txBody>
      </p:sp>
      <p:cxnSp>
        <p:nvCxnSpPr>
          <p:cNvPr id="65" name="Straight Connector 64">
            <a:extLst>
              <a:ext uri="{FF2B5EF4-FFF2-40B4-BE49-F238E27FC236}">
                <a16:creationId xmlns:a16="http://schemas.microsoft.com/office/drawing/2014/main" id="{4FAE51F4-0618-404E-9BF7-0312E711E74F}"/>
              </a:ext>
            </a:extLst>
          </p:cNvPr>
          <p:cNvCxnSpPr>
            <a:cxnSpLocks/>
          </p:cNvCxnSpPr>
          <p:nvPr/>
        </p:nvCxnSpPr>
        <p:spPr>
          <a:xfrm>
            <a:off x="341586" y="1481205"/>
            <a:ext cx="11476685" cy="0"/>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sp>
        <p:nvSpPr>
          <p:cNvPr id="9" name="Rectangle: Rounded Corners 8">
            <a:extLst>
              <a:ext uri="{FF2B5EF4-FFF2-40B4-BE49-F238E27FC236}">
                <a16:creationId xmlns:a16="http://schemas.microsoft.com/office/drawing/2014/main" id="{2C032EEC-D036-4608-B06E-97B45DC7F927}"/>
              </a:ext>
            </a:extLst>
          </p:cNvPr>
          <p:cNvSpPr/>
          <p:nvPr/>
        </p:nvSpPr>
        <p:spPr>
          <a:xfrm>
            <a:off x="1413686" y="4357237"/>
            <a:ext cx="2498391" cy="195890"/>
          </a:xfrm>
          <a:prstGeom prst="roundRect">
            <a:avLst>
              <a:gd name="adj" fmla="val 2493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rPr>
              <a:t>Monthly number of </a:t>
            </a:r>
            <a:r>
              <a:rPr lang="pl-PL" sz="1100" dirty="0">
                <a:solidFill>
                  <a:schemeClr val="tx1"/>
                </a:solidFill>
              </a:rPr>
              <a:t>products</a:t>
            </a:r>
            <a:r>
              <a:rPr lang="en-US" sz="1100" dirty="0">
                <a:solidFill>
                  <a:schemeClr val="tx1"/>
                </a:solidFill>
              </a:rPr>
              <a:t> sold, in thousands</a:t>
            </a:r>
          </a:p>
        </p:txBody>
      </p:sp>
      <p:sp>
        <p:nvSpPr>
          <p:cNvPr id="10" name="Rectangle: Rounded Corners 9">
            <a:extLst>
              <a:ext uri="{FF2B5EF4-FFF2-40B4-BE49-F238E27FC236}">
                <a16:creationId xmlns:a16="http://schemas.microsoft.com/office/drawing/2014/main" id="{CE730F58-4292-46B3-986A-64A51B87FF88}"/>
              </a:ext>
            </a:extLst>
          </p:cNvPr>
          <p:cNvSpPr/>
          <p:nvPr/>
        </p:nvSpPr>
        <p:spPr>
          <a:xfrm>
            <a:off x="5591236" y="4267473"/>
            <a:ext cx="2498391" cy="195890"/>
          </a:xfrm>
          <a:prstGeom prst="roundRect">
            <a:avLst>
              <a:gd name="adj" fmla="val 2493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rPr>
              <a:t>Average net revenue per </a:t>
            </a:r>
            <a:r>
              <a:rPr lang="pl-PL" sz="1100" dirty="0" err="1">
                <a:solidFill>
                  <a:schemeClr val="tx1"/>
                </a:solidFill>
              </a:rPr>
              <a:t>product</a:t>
            </a:r>
            <a:r>
              <a:rPr lang="en-US" sz="1100" dirty="0">
                <a:solidFill>
                  <a:schemeClr val="tx1"/>
                </a:solidFill>
              </a:rPr>
              <a:t> - B2C, </a:t>
            </a:r>
            <a:r>
              <a:rPr lang="pl-PL" sz="1100" dirty="0">
                <a:solidFill>
                  <a:schemeClr val="tx1"/>
                </a:solidFill>
              </a:rPr>
              <a:t>[Country]</a:t>
            </a:r>
            <a:r>
              <a:rPr lang="en-US" sz="1100" dirty="0">
                <a:solidFill>
                  <a:schemeClr val="tx1"/>
                </a:solidFill>
              </a:rPr>
              <a:t>, PLN</a:t>
            </a:r>
          </a:p>
        </p:txBody>
      </p:sp>
      <p:sp>
        <p:nvSpPr>
          <p:cNvPr id="11" name="Rectangle: Rounded Corners 10">
            <a:extLst>
              <a:ext uri="{FF2B5EF4-FFF2-40B4-BE49-F238E27FC236}">
                <a16:creationId xmlns:a16="http://schemas.microsoft.com/office/drawing/2014/main" id="{8A296AB7-AFB9-48D8-893C-DFBE2518A9F8}"/>
              </a:ext>
            </a:extLst>
          </p:cNvPr>
          <p:cNvSpPr/>
          <p:nvPr/>
        </p:nvSpPr>
        <p:spPr>
          <a:xfrm>
            <a:off x="9108874" y="1958980"/>
            <a:ext cx="1175955" cy="189468"/>
          </a:xfrm>
          <a:prstGeom prst="roundRect">
            <a:avLst>
              <a:gd name="adj" fmla="val 30136"/>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000" dirty="0">
                <a:solidFill>
                  <a:schemeClr val="bg1"/>
                </a:solidFill>
              </a:rPr>
              <a:t>Commentary</a:t>
            </a:r>
          </a:p>
        </p:txBody>
      </p:sp>
      <p:sp>
        <p:nvSpPr>
          <p:cNvPr id="15" name="Rectangle: Rounded Corners 14">
            <a:extLst>
              <a:ext uri="{FF2B5EF4-FFF2-40B4-BE49-F238E27FC236}">
                <a16:creationId xmlns:a16="http://schemas.microsoft.com/office/drawing/2014/main" id="{92146624-771A-4DC3-84F5-6F0F70892FDA}"/>
              </a:ext>
            </a:extLst>
          </p:cNvPr>
          <p:cNvSpPr/>
          <p:nvPr/>
        </p:nvSpPr>
        <p:spPr>
          <a:xfrm>
            <a:off x="9108874" y="4291213"/>
            <a:ext cx="1175955" cy="189468"/>
          </a:xfrm>
          <a:prstGeom prst="roundRect">
            <a:avLst>
              <a:gd name="adj" fmla="val 30136"/>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000" dirty="0">
                <a:solidFill>
                  <a:schemeClr val="bg1"/>
                </a:solidFill>
              </a:rPr>
              <a:t>Commentary</a:t>
            </a:r>
          </a:p>
        </p:txBody>
      </p:sp>
      <p:graphicFrame>
        <p:nvGraphicFramePr>
          <p:cNvPr id="6" name="Chart 5">
            <a:extLst>
              <a:ext uri="{FF2B5EF4-FFF2-40B4-BE49-F238E27FC236}">
                <a16:creationId xmlns:a16="http://schemas.microsoft.com/office/drawing/2014/main" id="{BCA3FB50-7D43-4156-8AE7-FF9059EEF868}"/>
              </a:ext>
            </a:extLst>
          </p:cNvPr>
          <p:cNvGraphicFramePr>
            <a:graphicFrameLocks/>
          </p:cNvGraphicFramePr>
          <p:nvPr>
            <p:extLst>
              <p:ext uri="{D42A27DB-BD31-4B8C-83A1-F6EECF244321}">
                <p14:modId xmlns:p14="http://schemas.microsoft.com/office/powerpoint/2010/main" val="79102384"/>
              </p:ext>
            </p:extLst>
          </p:nvPr>
        </p:nvGraphicFramePr>
        <p:xfrm>
          <a:off x="760389" y="2056545"/>
          <a:ext cx="3968097" cy="230293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a:extLst>
              <a:ext uri="{FF2B5EF4-FFF2-40B4-BE49-F238E27FC236}">
                <a16:creationId xmlns:a16="http://schemas.microsoft.com/office/drawing/2014/main" id="{6B9CF90D-FDCC-4E0A-AFF3-74A503A5C268}"/>
              </a:ext>
            </a:extLst>
          </p:cNvPr>
          <p:cNvGraphicFramePr>
            <a:graphicFrameLocks/>
          </p:cNvGraphicFramePr>
          <p:nvPr>
            <p:extLst>
              <p:ext uri="{D42A27DB-BD31-4B8C-83A1-F6EECF244321}">
                <p14:modId xmlns:p14="http://schemas.microsoft.com/office/powerpoint/2010/main" val="615584660"/>
              </p:ext>
            </p:extLst>
          </p:nvPr>
        </p:nvGraphicFramePr>
        <p:xfrm>
          <a:off x="760389" y="4680131"/>
          <a:ext cx="3968097" cy="230293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Chart 7">
            <a:extLst>
              <a:ext uri="{FF2B5EF4-FFF2-40B4-BE49-F238E27FC236}">
                <a16:creationId xmlns:a16="http://schemas.microsoft.com/office/drawing/2014/main" id="{C8883B9E-9F9F-4CD0-AB86-704132B81853}"/>
              </a:ext>
            </a:extLst>
          </p:cNvPr>
          <p:cNvGraphicFramePr>
            <a:graphicFrameLocks/>
          </p:cNvGraphicFramePr>
          <p:nvPr>
            <p:extLst>
              <p:ext uri="{D42A27DB-BD31-4B8C-83A1-F6EECF244321}">
                <p14:modId xmlns:p14="http://schemas.microsoft.com/office/powerpoint/2010/main" val="1194752860"/>
              </p:ext>
            </p:extLst>
          </p:nvPr>
        </p:nvGraphicFramePr>
        <p:xfrm>
          <a:off x="4828940" y="4680131"/>
          <a:ext cx="3968097" cy="2302930"/>
        </p:xfrm>
        <a:graphic>
          <a:graphicData uri="http://schemas.openxmlformats.org/drawingml/2006/chart">
            <c:chart xmlns:c="http://schemas.openxmlformats.org/drawingml/2006/chart" xmlns:r="http://schemas.openxmlformats.org/officeDocument/2006/relationships" r:id="rId6"/>
          </a:graphicData>
        </a:graphic>
      </p:graphicFrame>
      <p:sp>
        <p:nvSpPr>
          <p:cNvPr id="12" name="Text Placeholder 8">
            <a:extLst>
              <a:ext uri="{FF2B5EF4-FFF2-40B4-BE49-F238E27FC236}">
                <a16:creationId xmlns:a16="http://schemas.microsoft.com/office/drawing/2014/main" id="{B19E053B-D307-423F-B584-83ABD4D6202F}"/>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STRATEGY AND DEVELOPMENT PLAN</a:t>
            </a:r>
          </a:p>
        </p:txBody>
      </p:sp>
    </p:spTree>
    <p:extLst>
      <p:ext uri="{BB962C8B-B14F-4D97-AF65-F5344CB8AC3E}">
        <p14:creationId xmlns:p14="http://schemas.microsoft.com/office/powerpoint/2010/main" val="132435578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rgbClr val="7B7B7B"/>
                </a:solidFill>
                <a:latin typeface="Arial" panose="020B0604020202020204" pitchFamily="34" charset="0"/>
                <a:cs typeface="Arial" panose="020B0604020202020204" pitchFamily="34" charset="0"/>
              </a:rPr>
              <a:t>Upcoming product lines</a:t>
            </a:r>
          </a:p>
        </p:txBody>
      </p:sp>
      <p:sp>
        <p:nvSpPr>
          <p:cNvPr id="189"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STRATEGY AND DEVELOPMENT PLAN</a:t>
            </a:r>
          </a:p>
        </p:txBody>
      </p:sp>
      <p:sp>
        <p:nvSpPr>
          <p:cNvPr id="310" name="TextBox 309">
            <a:extLst>
              <a:ext uri="{FF2B5EF4-FFF2-40B4-BE49-F238E27FC236}">
                <a16:creationId xmlns:a16="http://schemas.microsoft.com/office/drawing/2014/main" id="{FB2FFDEB-4907-4B60-A6CA-3F7200D95AA8}"/>
              </a:ext>
            </a:extLst>
          </p:cNvPr>
          <p:cNvSpPr txBox="1"/>
          <p:nvPr/>
        </p:nvSpPr>
        <p:spPr>
          <a:xfrm>
            <a:off x="534760" y="618865"/>
            <a:ext cx="11003608"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dirty="0">
                <a:solidFill>
                  <a:srgbClr val="531070"/>
                </a:solidFill>
                <a:latin typeface="Calibri Light" panose="020F0302020204030204" pitchFamily="34" charset="0"/>
                <a:cs typeface="Calibri Light" panose="020F0302020204030204" pitchFamily="34" charset="0"/>
              </a:rPr>
              <a:t>The Company's development strategy is based on implementing new product lines, entering foreign markets and developing new technology in products</a:t>
            </a:r>
          </a:p>
        </p:txBody>
      </p:sp>
      <p:sp>
        <p:nvSpPr>
          <p:cNvPr id="14" name="Rectangle 1">
            <a:extLst>
              <a:ext uri="{FF2B5EF4-FFF2-40B4-BE49-F238E27FC236}">
                <a16:creationId xmlns:a16="http://schemas.microsoft.com/office/drawing/2014/main" id="{ECE8E4FC-400A-4F72-96A6-412EEFAC6E92}"/>
              </a:ext>
            </a:extLst>
          </p:cNvPr>
          <p:cNvSpPr>
            <a:spLocks noChangeArrowheads="1"/>
          </p:cNvSpPr>
          <p:nvPr/>
        </p:nvSpPr>
        <p:spPr bwMode="auto">
          <a:xfrm>
            <a:off x="7663193" y="2507122"/>
            <a:ext cx="7594725"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a:ln>
                  <a:noFill/>
                </a:ln>
                <a:solidFill>
                  <a:schemeClr val="tx1"/>
                </a:solidFill>
                <a:effectLst/>
                <a:latin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cxnSp>
        <p:nvCxnSpPr>
          <p:cNvPr id="154" name="Straight Connector 153">
            <a:extLst>
              <a:ext uri="{FF2B5EF4-FFF2-40B4-BE49-F238E27FC236}">
                <a16:creationId xmlns:a16="http://schemas.microsoft.com/office/drawing/2014/main" id="{46D9DFA7-C248-4244-BF39-5FC38590A42D}"/>
              </a:ext>
            </a:extLst>
          </p:cNvPr>
          <p:cNvCxnSpPr>
            <a:cxnSpLocks/>
          </p:cNvCxnSpPr>
          <p:nvPr/>
        </p:nvCxnSpPr>
        <p:spPr>
          <a:xfrm>
            <a:off x="512064" y="1481205"/>
            <a:ext cx="3845658"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161" name="TextBox 160">
            <a:extLst>
              <a:ext uri="{FF2B5EF4-FFF2-40B4-BE49-F238E27FC236}">
                <a16:creationId xmlns:a16="http://schemas.microsoft.com/office/drawing/2014/main" id="{F665EB1D-05D9-4E56-8477-DB2724A6902B}"/>
              </a:ext>
            </a:extLst>
          </p:cNvPr>
          <p:cNvSpPr txBox="1"/>
          <p:nvPr/>
        </p:nvSpPr>
        <p:spPr>
          <a:xfrm>
            <a:off x="408985" y="3449177"/>
            <a:ext cx="3948737" cy="1292662"/>
          </a:xfrm>
          <a:prstGeom prst="rect">
            <a:avLst/>
          </a:prstGeom>
          <a:noFill/>
        </p:spPr>
        <p:txBody>
          <a:bodyPr wrap="square" rtlCol="0">
            <a:spAutoFit/>
          </a:bodyPr>
          <a:lstStyle/>
          <a:p>
            <a:pPr marL="171450" indent="-171450" algn="just">
              <a:spcAft>
                <a:spcPts val="300"/>
              </a:spcAft>
              <a:buClr>
                <a:srgbClr val="8953B2"/>
              </a:buClr>
              <a:buFont typeface="Arial" panose="020B0604020202020204" pitchFamily="34" charset="0"/>
              <a:buChar char="•"/>
            </a:pPr>
            <a:r>
              <a:rPr lang="en-US" sz="900" dirty="0"/>
              <a:t>[upcoming product line description]</a:t>
            </a:r>
          </a:p>
          <a:p>
            <a:pPr marL="171450" indent="-171450" algn="just">
              <a:spcAft>
                <a:spcPts val="300"/>
              </a:spcAft>
              <a:buClr>
                <a:srgbClr val="8953B2"/>
              </a:buClr>
              <a:buFont typeface="Arial" panose="020B0604020202020204" pitchFamily="34" charset="0"/>
              <a:buChar char="•"/>
            </a:pPr>
            <a:r>
              <a:rPr lang="en-US" sz="900" dirty="0"/>
              <a:t>[upcoming product line description]</a:t>
            </a:r>
          </a:p>
          <a:p>
            <a:pPr marL="171450" indent="-171450" algn="just">
              <a:spcAft>
                <a:spcPts val="300"/>
              </a:spcAft>
              <a:buClr>
                <a:srgbClr val="8953B2"/>
              </a:buClr>
              <a:buFont typeface="Arial" panose="020B0604020202020204" pitchFamily="34" charset="0"/>
              <a:buChar char="•"/>
            </a:pPr>
            <a:r>
              <a:rPr lang="en-US" sz="900" dirty="0">
                <a:solidFill>
                  <a:srgbClr val="754599"/>
                </a:solidFill>
              </a:rPr>
              <a:t>Q1-Q2</a:t>
            </a:r>
            <a:r>
              <a:rPr lang="en-US" sz="900" dirty="0">
                <a:solidFill>
                  <a:srgbClr val="FAFAFA"/>
                </a:solidFill>
              </a:rPr>
              <a:t>.</a:t>
            </a:r>
            <a:r>
              <a:rPr lang="en-US" sz="900" dirty="0"/>
              <a:t> [upcoming product line description]</a:t>
            </a:r>
          </a:p>
          <a:p>
            <a:pPr marL="171450" indent="-171450" algn="just">
              <a:spcAft>
                <a:spcPts val="300"/>
              </a:spcAft>
              <a:buClr>
                <a:srgbClr val="8953B2"/>
              </a:buClr>
              <a:buFont typeface="Arial" panose="020B0604020202020204" pitchFamily="34" charset="0"/>
              <a:buChar char="•"/>
            </a:pPr>
            <a:r>
              <a:rPr lang="en-US" sz="900" dirty="0">
                <a:solidFill>
                  <a:srgbClr val="754599"/>
                </a:solidFill>
              </a:rPr>
              <a:t>Q2</a:t>
            </a:r>
            <a:r>
              <a:rPr lang="en-US" sz="900" dirty="0">
                <a:solidFill>
                  <a:srgbClr val="FAFAFA"/>
                </a:solidFill>
              </a:rPr>
              <a:t>.</a:t>
            </a:r>
            <a:r>
              <a:rPr lang="en-US" sz="900" dirty="0"/>
              <a:t> [upcoming product line description]</a:t>
            </a:r>
          </a:p>
          <a:p>
            <a:pPr marL="171450" indent="-171450" algn="just">
              <a:spcAft>
                <a:spcPts val="300"/>
              </a:spcAft>
              <a:buClr>
                <a:srgbClr val="8953B2"/>
              </a:buClr>
              <a:buFont typeface="Arial" panose="020B0604020202020204" pitchFamily="34" charset="0"/>
              <a:buChar char="•"/>
            </a:pPr>
            <a:r>
              <a:rPr lang="en-US" sz="900" dirty="0">
                <a:solidFill>
                  <a:srgbClr val="754599"/>
                </a:solidFill>
              </a:rPr>
              <a:t>Q1-Q2</a:t>
            </a:r>
            <a:r>
              <a:rPr lang="en-US" sz="900" dirty="0">
                <a:solidFill>
                  <a:srgbClr val="FAFAFA"/>
                </a:solidFill>
              </a:rPr>
              <a:t>.</a:t>
            </a:r>
            <a:r>
              <a:rPr lang="en-US" sz="900" dirty="0"/>
              <a:t> [upcoming product line description]</a:t>
            </a:r>
          </a:p>
          <a:p>
            <a:pPr marL="171450" indent="-171450" algn="just">
              <a:spcAft>
                <a:spcPts val="300"/>
              </a:spcAft>
              <a:buFont typeface="Arial" panose="020B0604020202020204" pitchFamily="34" charset="0"/>
              <a:buChar char="•"/>
            </a:pPr>
            <a:r>
              <a:rPr lang="en-US" sz="900" dirty="0">
                <a:solidFill>
                  <a:srgbClr val="754599"/>
                </a:solidFill>
              </a:rPr>
              <a:t>Q3</a:t>
            </a:r>
            <a:r>
              <a:rPr lang="en-US" sz="900" dirty="0">
                <a:solidFill>
                  <a:srgbClr val="FAFAFA"/>
                </a:solidFill>
              </a:rPr>
              <a:t>.</a:t>
            </a:r>
            <a:r>
              <a:rPr lang="en-US" sz="900" dirty="0"/>
              <a:t> [upcoming product line description]</a:t>
            </a:r>
          </a:p>
          <a:p>
            <a:pPr marL="171450" indent="-171450" algn="just">
              <a:spcAft>
                <a:spcPts val="300"/>
              </a:spcAft>
              <a:buFont typeface="Arial" panose="020B0604020202020204" pitchFamily="34" charset="0"/>
              <a:buChar char="•"/>
            </a:pPr>
            <a:endParaRPr lang="en-US" sz="900" dirty="0"/>
          </a:p>
        </p:txBody>
      </p:sp>
      <p:sp>
        <p:nvSpPr>
          <p:cNvPr id="166" name="TextBox 165">
            <a:extLst>
              <a:ext uri="{FF2B5EF4-FFF2-40B4-BE49-F238E27FC236}">
                <a16:creationId xmlns:a16="http://schemas.microsoft.com/office/drawing/2014/main" id="{EFF81907-8574-4B95-808A-FC1B5FF4500D}"/>
              </a:ext>
            </a:extLst>
          </p:cNvPr>
          <p:cNvSpPr txBox="1"/>
          <p:nvPr/>
        </p:nvSpPr>
        <p:spPr>
          <a:xfrm>
            <a:off x="8560112" y="2883981"/>
            <a:ext cx="3038901" cy="2369880"/>
          </a:xfrm>
          <a:prstGeom prst="rect">
            <a:avLst/>
          </a:prstGeom>
          <a:noFill/>
        </p:spPr>
        <p:txBody>
          <a:bodyPr wrap="square" numCol="1" rtlCol="0">
            <a:spAutoFit/>
          </a:bodyPr>
          <a:lstStyle/>
          <a:p>
            <a:pPr marL="171450" indent="-171450" algn="just">
              <a:spcAft>
                <a:spcPts val="600"/>
              </a:spcAft>
              <a:buFont typeface="Arial" panose="020B0604020202020204" pitchFamily="34" charset="0"/>
              <a:buChar char="•"/>
            </a:pPr>
            <a:r>
              <a:rPr lang="en-US" sz="900" dirty="0">
                <a:solidFill>
                  <a:srgbClr val="754599"/>
                </a:solidFill>
              </a:rPr>
              <a:t>Start Q1 [</a:t>
            </a:r>
            <a:r>
              <a:rPr lang="en-US" sz="900" dirty="0"/>
              <a:t>Entry into the foreign markets will take place in two phases]</a:t>
            </a:r>
          </a:p>
          <a:p>
            <a:pPr marL="171450" indent="-171450" algn="just">
              <a:spcAft>
                <a:spcPts val="600"/>
              </a:spcAft>
              <a:buFont typeface="Arial" panose="020B0604020202020204" pitchFamily="34" charset="0"/>
              <a:buChar char="•"/>
            </a:pPr>
            <a:r>
              <a:rPr lang="en-US" sz="900" dirty="0">
                <a:solidFill>
                  <a:srgbClr val="754599"/>
                </a:solidFill>
              </a:rPr>
              <a:t>Phase one</a:t>
            </a:r>
            <a:r>
              <a:rPr lang="en-US" sz="900" dirty="0"/>
              <a:t>: [description of the first phase of entering a new market] </a:t>
            </a:r>
          </a:p>
          <a:p>
            <a:pPr marL="171450" indent="-171450" algn="just">
              <a:spcAft>
                <a:spcPts val="600"/>
              </a:spcAft>
              <a:buFont typeface="Arial" panose="020B0604020202020204" pitchFamily="34" charset="0"/>
              <a:buChar char="•"/>
            </a:pPr>
            <a:r>
              <a:rPr lang="en-US" sz="900" dirty="0">
                <a:solidFill>
                  <a:srgbClr val="754599"/>
                </a:solidFill>
              </a:rPr>
              <a:t>Phase two: </a:t>
            </a:r>
            <a:r>
              <a:rPr lang="en-US" sz="900" dirty="0"/>
              <a:t>[description of the second phase of entering a new market] </a:t>
            </a:r>
          </a:p>
          <a:p>
            <a:pPr marL="171450" indent="-171450" algn="just">
              <a:spcAft>
                <a:spcPts val="600"/>
              </a:spcAft>
              <a:buClr>
                <a:srgbClr val="8953B2"/>
              </a:buClr>
              <a:buFont typeface="Arial" panose="020B0604020202020204" pitchFamily="34" charset="0"/>
              <a:buChar char="•"/>
            </a:pPr>
            <a:r>
              <a:rPr lang="en-US" sz="900" dirty="0"/>
              <a:t>In phase two, it is planned to introduce:</a:t>
            </a:r>
          </a:p>
          <a:p>
            <a:pPr marL="628650" lvl="1" indent="-171450" algn="just">
              <a:spcAft>
                <a:spcPts val="600"/>
              </a:spcAft>
              <a:buClr>
                <a:srgbClr val="8953B2"/>
              </a:buClr>
              <a:buFont typeface="Arial" panose="020B0604020202020204" pitchFamily="34" charset="0"/>
              <a:buChar char="•"/>
            </a:pPr>
            <a:r>
              <a:rPr lang="en-US" sz="900" dirty="0"/>
              <a:t>[new product]</a:t>
            </a:r>
          </a:p>
          <a:p>
            <a:pPr marL="628650" lvl="1" indent="-171450" algn="just">
              <a:spcAft>
                <a:spcPts val="600"/>
              </a:spcAft>
              <a:buClr>
                <a:srgbClr val="8953B2"/>
              </a:buClr>
              <a:buFont typeface="Arial" panose="020B0604020202020204" pitchFamily="34" charset="0"/>
              <a:buChar char="•"/>
            </a:pPr>
            <a:r>
              <a:rPr lang="en-US" sz="900" dirty="0"/>
              <a:t>[new product]</a:t>
            </a:r>
          </a:p>
          <a:p>
            <a:pPr marL="171450" indent="-171450" algn="just">
              <a:spcAft>
                <a:spcPts val="600"/>
              </a:spcAft>
              <a:buFont typeface="Arial" panose="020B0604020202020204" pitchFamily="34" charset="0"/>
              <a:buChar char="•"/>
            </a:pPr>
            <a:endParaRPr lang="en-US" sz="900" dirty="0">
              <a:solidFill>
                <a:srgbClr val="754599"/>
              </a:solidFill>
            </a:endParaRPr>
          </a:p>
          <a:p>
            <a:pPr marL="171450" indent="-171450" algn="just">
              <a:spcAft>
                <a:spcPts val="600"/>
              </a:spcAft>
              <a:buFont typeface="Arial" panose="020B0604020202020204" pitchFamily="34" charset="0"/>
              <a:buChar char="•"/>
            </a:pPr>
            <a:endParaRPr lang="en-US" sz="900" dirty="0"/>
          </a:p>
          <a:p>
            <a:pPr marL="171450" indent="-171450">
              <a:spcAft>
                <a:spcPts val="600"/>
              </a:spcAft>
              <a:buFont typeface="Arial" panose="020B0604020202020204" pitchFamily="34" charset="0"/>
              <a:buChar char="•"/>
            </a:pPr>
            <a:endParaRPr lang="en-US" sz="900" dirty="0"/>
          </a:p>
        </p:txBody>
      </p:sp>
      <p:sp>
        <p:nvSpPr>
          <p:cNvPr id="61" name="Rounded Rectangle 57">
            <a:extLst>
              <a:ext uri="{FF2B5EF4-FFF2-40B4-BE49-F238E27FC236}">
                <a16:creationId xmlns:a16="http://schemas.microsoft.com/office/drawing/2014/main" id="{DDB0895B-E1DA-4B61-A28B-D6F7EEE1A44C}"/>
              </a:ext>
            </a:extLst>
          </p:cNvPr>
          <p:cNvSpPr/>
          <p:nvPr/>
        </p:nvSpPr>
        <p:spPr>
          <a:xfrm>
            <a:off x="505311" y="3252022"/>
            <a:ext cx="586375" cy="118872"/>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20XX</a:t>
            </a:r>
          </a:p>
        </p:txBody>
      </p:sp>
      <p:sp>
        <p:nvSpPr>
          <p:cNvPr id="62" name="Rounded Rectangle 57">
            <a:extLst>
              <a:ext uri="{FF2B5EF4-FFF2-40B4-BE49-F238E27FC236}">
                <a16:creationId xmlns:a16="http://schemas.microsoft.com/office/drawing/2014/main" id="{B8B3309B-48A7-4228-933A-297AF8258A80}"/>
              </a:ext>
            </a:extLst>
          </p:cNvPr>
          <p:cNvSpPr/>
          <p:nvPr/>
        </p:nvSpPr>
        <p:spPr>
          <a:xfrm>
            <a:off x="505311" y="4660749"/>
            <a:ext cx="586375" cy="118872"/>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20XX</a:t>
            </a:r>
          </a:p>
        </p:txBody>
      </p:sp>
      <p:sp>
        <p:nvSpPr>
          <p:cNvPr id="9" name="Rectangle 8">
            <a:extLst>
              <a:ext uri="{FF2B5EF4-FFF2-40B4-BE49-F238E27FC236}">
                <a16:creationId xmlns:a16="http://schemas.microsoft.com/office/drawing/2014/main" id="{88A55BBC-3182-437F-83AF-46676BEE634F}"/>
              </a:ext>
            </a:extLst>
          </p:cNvPr>
          <p:cNvSpPr/>
          <p:nvPr/>
        </p:nvSpPr>
        <p:spPr>
          <a:xfrm>
            <a:off x="414747" y="4747858"/>
            <a:ext cx="6096000" cy="230832"/>
          </a:xfrm>
          <a:prstGeom prst="rect">
            <a:avLst/>
          </a:prstGeom>
        </p:spPr>
        <p:txBody>
          <a:bodyPr>
            <a:spAutoFit/>
          </a:bodyPr>
          <a:lstStyle/>
          <a:p>
            <a:pPr marL="171450" indent="-171450" algn="just">
              <a:spcAft>
                <a:spcPts val="300"/>
              </a:spcAft>
              <a:buClr>
                <a:srgbClr val="8953B2"/>
              </a:buClr>
              <a:buFont typeface="Arial" panose="020B0604020202020204" pitchFamily="34" charset="0"/>
              <a:buChar char="•"/>
            </a:pPr>
            <a:r>
              <a:rPr lang="en-US" sz="900" dirty="0"/>
              <a:t>[upcoming product line description]</a:t>
            </a:r>
          </a:p>
        </p:txBody>
      </p:sp>
      <p:sp>
        <p:nvSpPr>
          <p:cNvPr id="10" name="Rectangle 9">
            <a:extLst>
              <a:ext uri="{FF2B5EF4-FFF2-40B4-BE49-F238E27FC236}">
                <a16:creationId xmlns:a16="http://schemas.microsoft.com/office/drawing/2014/main" id="{2EB14657-2073-458E-B7BA-D7410F1BB44B}"/>
              </a:ext>
            </a:extLst>
          </p:cNvPr>
          <p:cNvSpPr/>
          <p:nvPr/>
        </p:nvSpPr>
        <p:spPr>
          <a:xfrm>
            <a:off x="414747" y="5072926"/>
            <a:ext cx="3885638" cy="230832"/>
          </a:xfrm>
          <a:prstGeom prst="rect">
            <a:avLst/>
          </a:prstGeom>
        </p:spPr>
        <p:txBody>
          <a:bodyPr wrap="square">
            <a:spAutoFit/>
          </a:bodyPr>
          <a:lstStyle/>
          <a:p>
            <a:pPr marL="171450" indent="-171450" algn="just">
              <a:spcAft>
                <a:spcPts val="300"/>
              </a:spcAft>
              <a:buClr>
                <a:srgbClr val="8953B2"/>
              </a:buClr>
              <a:buFont typeface="Arial" panose="020B0604020202020204" pitchFamily="34" charset="0"/>
              <a:buChar char="•"/>
            </a:pPr>
            <a:r>
              <a:rPr lang="en-US" sz="900" dirty="0"/>
              <a:t>[upcoming product line description]</a:t>
            </a:r>
          </a:p>
        </p:txBody>
      </p:sp>
      <p:sp>
        <p:nvSpPr>
          <p:cNvPr id="11" name="Rectangle 10">
            <a:extLst>
              <a:ext uri="{FF2B5EF4-FFF2-40B4-BE49-F238E27FC236}">
                <a16:creationId xmlns:a16="http://schemas.microsoft.com/office/drawing/2014/main" id="{598769AD-8D73-4F78-A792-2A2C6FA7AD2E}"/>
              </a:ext>
            </a:extLst>
          </p:cNvPr>
          <p:cNvSpPr/>
          <p:nvPr/>
        </p:nvSpPr>
        <p:spPr>
          <a:xfrm>
            <a:off x="414747" y="5418390"/>
            <a:ext cx="6096000" cy="230832"/>
          </a:xfrm>
          <a:prstGeom prst="rect">
            <a:avLst/>
          </a:prstGeom>
        </p:spPr>
        <p:txBody>
          <a:bodyPr>
            <a:spAutoFit/>
          </a:bodyPr>
          <a:lstStyle/>
          <a:p>
            <a:pPr marL="171450" indent="-171450" algn="just">
              <a:spcAft>
                <a:spcPts val="300"/>
              </a:spcAft>
              <a:buClr>
                <a:srgbClr val="8953B2"/>
              </a:buClr>
              <a:buFont typeface="Arial" panose="020B0604020202020204" pitchFamily="34" charset="0"/>
              <a:buChar char="•"/>
            </a:pPr>
            <a:r>
              <a:rPr lang="en-US" sz="900" dirty="0"/>
              <a:t>[upcoming product line description]</a:t>
            </a:r>
          </a:p>
        </p:txBody>
      </p:sp>
      <p:sp>
        <p:nvSpPr>
          <p:cNvPr id="13" name="Rectangle 12">
            <a:extLst>
              <a:ext uri="{FF2B5EF4-FFF2-40B4-BE49-F238E27FC236}">
                <a16:creationId xmlns:a16="http://schemas.microsoft.com/office/drawing/2014/main" id="{3CEF3DEF-DDA7-4CDC-B23D-82B95862A85D}"/>
              </a:ext>
            </a:extLst>
          </p:cNvPr>
          <p:cNvSpPr/>
          <p:nvPr/>
        </p:nvSpPr>
        <p:spPr>
          <a:xfrm>
            <a:off x="414747" y="5824933"/>
            <a:ext cx="3885638" cy="230832"/>
          </a:xfrm>
          <a:prstGeom prst="rect">
            <a:avLst/>
          </a:prstGeom>
        </p:spPr>
        <p:txBody>
          <a:bodyPr wrap="square">
            <a:spAutoFit/>
          </a:bodyPr>
          <a:lstStyle/>
          <a:p>
            <a:pPr marL="171450" indent="-171450" algn="just">
              <a:spcAft>
                <a:spcPts val="300"/>
              </a:spcAft>
              <a:buClr>
                <a:srgbClr val="8953B2"/>
              </a:buClr>
              <a:buFont typeface="Arial" panose="020B0604020202020204" pitchFamily="34" charset="0"/>
              <a:buChar char="•"/>
            </a:pPr>
            <a:r>
              <a:rPr lang="en-US" sz="900" dirty="0"/>
              <a:t>[upcoming product line description]</a:t>
            </a:r>
          </a:p>
        </p:txBody>
      </p:sp>
      <p:sp>
        <p:nvSpPr>
          <p:cNvPr id="67" name="Rounded Rectangle 57">
            <a:extLst>
              <a:ext uri="{FF2B5EF4-FFF2-40B4-BE49-F238E27FC236}">
                <a16:creationId xmlns:a16="http://schemas.microsoft.com/office/drawing/2014/main" id="{BFDA6709-A7AF-40E4-AEC5-220FCFF85AC0}"/>
              </a:ext>
            </a:extLst>
          </p:cNvPr>
          <p:cNvSpPr/>
          <p:nvPr/>
        </p:nvSpPr>
        <p:spPr>
          <a:xfrm>
            <a:off x="505311" y="4980532"/>
            <a:ext cx="586375" cy="118872"/>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20XX</a:t>
            </a:r>
          </a:p>
        </p:txBody>
      </p:sp>
      <p:sp>
        <p:nvSpPr>
          <p:cNvPr id="68" name="Rounded Rectangle 57">
            <a:extLst>
              <a:ext uri="{FF2B5EF4-FFF2-40B4-BE49-F238E27FC236}">
                <a16:creationId xmlns:a16="http://schemas.microsoft.com/office/drawing/2014/main" id="{9E03377B-9204-4C32-A8C3-3E09400633DE}"/>
              </a:ext>
            </a:extLst>
          </p:cNvPr>
          <p:cNvSpPr/>
          <p:nvPr/>
        </p:nvSpPr>
        <p:spPr>
          <a:xfrm>
            <a:off x="505311" y="5342883"/>
            <a:ext cx="586375" cy="118872"/>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20XX</a:t>
            </a:r>
          </a:p>
        </p:txBody>
      </p:sp>
      <p:sp>
        <p:nvSpPr>
          <p:cNvPr id="69" name="Rounded Rectangle 57">
            <a:extLst>
              <a:ext uri="{FF2B5EF4-FFF2-40B4-BE49-F238E27FC236}">
                <a16:creationId xmlns:a16="http://schemas.microsoft.com/office/drawing/2014/main" id="{79E01693-D62C-462F-8A34-1AF301E4B9CE}"/>
              </a:ext>
            </a:extLst>
          </p:cNvPr>
          <p:cNvSpPr/>
          <p:nvPr/>
        </p:nvSpPr>
        <p:spPr>
          <a:xfrm>
            <a:off x="505311" y="5672900"/>
            <a:ext cx="586375" cy="118872"/>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20XX</a:t>
            </a:r>
          </a:p>
        </p:txBody>
      </p:sp>
      <p:sp>
        <p:nvSpPr>
          <p:cNvPr id="72" name="Rounded Rectangle 57">
            <a:extLst>
              <a:ext uri="{FF2B5EF4-FFF2-40B4-BE49-F238E27FC236}">
                <a16:creationId xmlns:a16="http://schemas.microsoft.com/office/drawing/2014/main" id="{771D9427-CACA-4A99-8DB8-30349608C0C5}"/>
              </a:ext>
            </a:extLst>
          </p:cNvPr>
          <p:cNvSpPr/>
          <p:nvPr/>
        </p:nvSpPr>
        <p:spPr>
          <a:xfrm>
            <a:off x="8642265" y="2658744"/>
            <a:ext cx="591376" cy="118872"/>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20XX</a:t>
            </a:r>
          </a:p>
        </p:txBody>
      </p:sp>
      <p:sp>
        <p:nvSpPr>
          <p:cNvPr id="22" name="Rounded Rectangle 57">
            <a:extLst>
              <a:ext uri="{FF2B5EF4-FFF2-40B4-BE49-F238E27FC236}">
                <a16:creationId xmlns:a16="http://schemas.microsoft.com/office/drawing/2014/main" id="{8D6F6CBD-AE01-4AE7-BA78-8214C757913D}"/>
              </a:ext>
            </a:extLst>
          </p:cNvPr>
          <p:cNvSpPr/>
          <p:nvPr/>
        </p:nvSpPr>
        <p:spPr>
          <a:xfrm>
            <a:off x="505311" y="1585153"/>
            <a:ext cx="586375" cy="118872"/>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20XX</a:t>
            </a:r>
          </a:p>
        </p:txBody>
      </p:sp>
      <p:grpSp>
        <p:nvGrpSpPr>
          <p:cNvPr id="264" name="Group 263">
            <a:extLst>
              <a:ext uri="{FF2B5EF4-FFF2-40B4-BE49-F238E27FC236}">
                <a16:creationId xmlns:a16="http://schemas.microsoft.com/office/drawing/2014/main" id="{8AB0FAC0-2A09-4302-B8D3-4CD093AFBE20}"/>
              </a:ext>
            </a:extLst>
          </p:cNvPr>
          <p:cNvGrpSpPr/>
          <p:nvPr/>
        </p:nvGrpSpPr>
        <p:grpSpPr>
          <a:xfrm>
            <a:off x="290743" y="1697768"/>
            <a:ext cx="4120662" cy="1428837"/>
            <a:chOff x="290743" y="2012093"/>
            <a:chExt cx="4120662" cy="1428837"/>
          </a:xfrm>
        </p:grpSpPr>
        <p:sp>
          <p:nvSpPr>
            <p:cNvPr id="20" name="Pentagon 73">
              <a:extLst>
                <a:ext uri="{FF2B5EF4-FFF2-40B4-BE49-F238E27FC236}">
                  <a16:creationId xmlns:a16="http://schemas.microsoft.com/office/drawing/2014/main" id="{99F3BAED-EA4C-41C7-B93E-3A2F5ED2CA5C}"/>
                </a:ext>
              </a:extLst>
            </p:cNvPr>
            <p:cNvSpPr/>
            <p:nvPr/>
          </p:nvSpPr>
          <p:spPr>
            <a:xfrm>
              <a:off x="512064" y="2789604"/>
              <a:ext cx="3202679" cy="41412"/>
            </a:xfrm>
            <a:prstGeom prst="homePlate">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bg1"/>
                </a:solidFill>
              </a:endParaRPr>
            </a:p>
          </p:txBody>
        </p:sp>
        <p:sp>
          <p:nvSpPr>
            <p:cNvPr id="21" name="Rectangle 20">
              <a:extLst>
                <a:ext uri="{FF2B5EF4-FFF2-40B4-BE49-F238E27FC236}">
                  <a16:creationId xmlns:a16="http://schemas.microsoft.com/office/drawing/2014/main" id="{2120104F-4FFD-468F-A279-4C4E3834317E}"/>
                </a:ext>
              </a:extLst>
            </p:cNvPr>
            <p:cNvSpPr/>
            <p:nvPr/>
          </p:nvSpPr>
          <p:spPr>
            <a:xfrm>
              <a:off x="290743" y="2810231"/>
              <a:ext cx="728675" cy="20080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rgbClr val="531070"/>
                  </a:solidFill>
                </a:rPr>
                <a:t>20XX</a:t>
              </a:r>
            </a:p>
          </p:txBody>
        </p:sp>
        <p:sp>
          <p:nvSpPr>
            <p:cNvPr id="84" name="Flowchart: Connector 83">
              <a:extLst>
                <a:ext uri="{FF2B5EF4-FFF2-40B4-BE49-F238E27FC236}">
                  <a16:creationId xmlns:a16="http://schemas.microsoft.com/office/drawing/2014/main" id="{D8424E6B-9AB2-4930-A1D6-FEB1D6BA857C}"/>
                </a:ext>
              </a:extLst>
            </p:cNvPr>
            <p:cNvSpPr>
              <a:spLocks noChangeAspect="1"/>
            </p:cNvSpPr>
            <p:nvPr/>
          </p:nvSpPr>
          <p:spPr>
            <a:xfrm flipV="1">
              <a:off x="2416487" y="2772124"/>
              <a:ext cx="72000" cy="72000"/>
            </a:xfrm>
            <a:prstGeom prst="flowChartConnector">
              <a:avLst/>
            </a:prstGeom>
            <a:solidFill>
              <a:srgbClr val="754599"/>
            </a:solidFill>
            <a:ln>
              <a:solidFill>
                <a:srgbClr val="7545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a:extLst>
                <a:ext uri="{FF2B5EF4-FFF2-40B4-BE49-F238E27FC236}">
                  <a16:creationId xmlns:a16="http://schemas.microsoft.com/office/drawing/2014/main" id="{88E8B172-C93D-4668-BA03-F6EDDB87F292}"/>
                </a:ext>
              </a:extLst>
            </p:cNvPr>
            <p:cNvSpPr/>
            <p:nvPr/>
          </p:nvSpPr>
          <p:spPr>
            <a:xfrm>
              <a:off x="1103526" y="2818192"/>
              <a:ext cx="720486" cy="1830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rgbClr val="531070"/>
                  </a:solidFill>
                </a:rPr>
                <a:t>Month</a:t>
              </a:r>
            </a:p>
          </p:txBody>
        </p:sp>
        <p:sp>
          <p:nvSpPr>
            <p:cNvPr id="24" name="Rectangle 23">
              <a:extLst>
                <a:ext uri="{FF2B5EF4-FFF2-40B4-BE49-F238E27FC236}">
                  <a16:creationId xmlns:a16="http://schemas.microsoft.com/office/drawing/2014/main" id="{80D5A8EA-5B13-4904-BB00-C09A2126F1A6}"/>
                </a:ext>
              </a:extLst>
            </p:cNvPr>
            <p:cNvSpPr/>
            <p:nvPr/>
          </p:nvSpPr>
          <p:spPr>
            <a:xfrm>
              <a:off x="2378975" y="2824180"/>
              <a:ext cx="720486" cy="1830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rgbClr val="531070"/>
                  </a:solidFill>
                </a:rPr>
                <a:t>Month</a:t>
              </a:r>
            </a:p>
          </p:txBody>
        </p:sp>
        <p:sp>
          <p:nvSpPr>
            <p:cNvPr id="25" name="Flowchart: Connector 24">
              <a:extLst>
                <a:ext uri="{FF2B5EF4-FFF2-40B4-BE49-F238E27FC236}">
                  <a16:creationId xmlns:a16="http://schemas.microsoft.com/office/drawing/2014/main" id="{46EB700E-1CBA-4E7D-AF4D-6E931E9E5C55}"/>
                </a:ext>
              </a:extLst>
            </p:cNvPr>
            <p:cNvSpPr>
              <a:spLocks noChangeAspect="1"/>
            </p:cNvSpPr>
            <p:nvPr/>
          </p:nvSpPr>
          <p:spPr>
            <a:xfrm flipV="1">
              <a:off x="1700333" y="2771412"/>
              <a:ext cx="72000" cy="72000"/>
            </a:xfrm>
            <a:prstGeom prst="flowChartConnector">
              <a:avLst/>
            </a:prstGeom>
            <a:solidFill>
              <a:srgbClr val="754599"/>
            </a:solidFill>
            <a:ln>
              <a:solidFill>
                <a:srgbClr val="7545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lowchart: Connector 25">
              <a:extLst>
                <a:ext uri="{FF2B5EF4-FFF2-40B4-BE49-F238E27FC236}">
                  <a16:creationId xmlns:a16="http://schemas.microsoft.com/office/drawing/2014/main" id="{14586213-65C0-4999-A7E1-AE50D041761A}"/>
                </a:ext>
              </a:extLst>
            </p:cNvPr>
            <p:cNvSpPr>
              <a:spLocks noChangeAspect="1"/>
            </p:cNvSpPr>
            <p:nvPr/>
          </p:nvSpPr>
          <p:spPr>
            <a:xfrm flipV="1">
              <a:off x="1181370" y="2512952"/>
              <a:ext cx="72000" cy="72000"/>
            </a:xfrm>
            <a:prstGeom prst="flowChartConnector">
              <a:avLst/>
            </a:prstGeom>
            <a:solidFill>
              <a:srgbClr val="754599"/>
            </a:solidFill>
            <a:ln>
              <a:solidFill>
                <a:srgbClr val="7545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5D1982A9-4825-4072-A156-FA44FDCBEAB2}"/>
                </a:ext>
              </a:extLst>
            </p:cNvPr>
            <p:cNvSpPr txBox="1"/>
            <p:nvPr/>
          </p:nvSpPr>
          <p:spPr>
            <a:xfrm>
              <a:off x="425980" y="2024317"/>
              <a:ext cx="1634383" cy="369332"/>
            </a:xfrm>
            <a:prstGeom prst="rect">
              <a:avLst/>
            </a:prstGeom>
            <a:noFill/>
          </p:spPr>
          <p:txBody>
            <a:bodyPr wrap="square">
              <a:spAutoFit/>
            </a:bodyPr>
            <a:lstStyle/>
            <a:p>
              <a:pPr marL="108000" indent="-108000" algn="just">
                <a:buClr>
                  <a:srgbClr val="8953B2"/>
                </a:buClr>
                <a:buFont typeface="Arial" panose="020B0604020202020204" pitchFamily="34" charset="0"/>
                <a:buChar char="•"/>
              </a:pPr>
              <a:r>
                <a:rPr lang="en-US" sz="900" dirty="0"/>
                <a:t>[upcoming product line description]</a:t>
              </a:r>
            </a:p>
          </p:txBody>
        </p:sp>
        <p:cxnSp>
          <p:nvCxnSpPr>
            <p:cNvPr id="103" name="Straight Connector 102">
              <a:extLst>
                <a:ext uri="{FF2B5EF4-FFF2-40B4-BE49-F238E27FC236}">
                  <a16:creationId xmlns:a16="http://schemas.microsoft.com/office/drawing/2014/main" id="{D1AAF386-6F20-4100-9EDD-CBA03806264B}"/>
                </a:ext>
              </a:extLst>
            </p:cNvPr>
            <p:cNvCxnSpPr>
              <a:cxnSpLocks/>
            </p:cNvCxnSpPr>
            <p:nvPr/>
          </p:nvCxnSpPr>
          <p:spPr>
            <a:xfrm>
              <a:off x="1736333" y="2536031"/>
              <a:ext cx="0" cy="309188"/>
            </a:xfrm>
            <a:prstGeom prst="line">
              <a:avLst/>
            </a:prstGeom>
            <a:ln w="15875">
              <a:solidFill>
                <a:srgbClr val="754599"/>
              </a:solidFill>
            </a:ln>
          </p:spPr>
          <p:style>
            <a:lnRef idx="1">
              <a:schemeClr val="accent3"/>
            </a:lnRef>
            <a:fillRef idx="0">
              <a:schemeClr val="accent3"/>
            </a:fillRef>
            <a:effectRef idx="0">
              <a:schemeClr val="accent3"/>
            </a:effectRef>
            <a:fontRef idx="minor">
              <a:schemeClr val="tx1"/>
            </a:fontRef>
          </p:style>
        </p:cxnSp>
        <p:cxnSp>
          <p:nvCxnSpPr>
            <p:cNvPr id="104" name="Straight Connector 103">
              <a:extLst>
                <a:ext uri="{FF2B5EF4-FFF2-40B4-BE49-F238E27FC236}">
                  <a16:creationId xmlns:a16="http://schemas.microsoft.com/office/drawing/2014/main" id="{E3D7484F-AB9C-42FF-81F9-C86C56012843}"/>
                </a:ext>
              </a:extLst>
            </p:cNvPr>
            <p:cNvCxnSpPr>
              <a:cxnSpLocks/>
            </p:cNvCxnSpPr>
            <p:nvPr/>
          </p:nvCxnSpPr>
          <p:spPr>
            <a:xfrm flipH="1">
              <a:off x="1205043" y="2543828"/>
              <a:ext cx="536184" cy="0"/>
            </a:xfrm>
            <a:prstGeom prst="line">
              <a:avLst/>
            </a:prstGeom>
            <a:ln w="15875">
              <a:solidFill>
                <a:srgbClr val="754599"/>
              </a:solidFill>
            </a:ln>
          </p:spPr>
          <p:style>
            <a:lnRef idx="1">
              <a:schemeClr val="accent3"/>
            </a:lnRef>
            <a:fillRef idx="0">
              <a:schemeClr val="accent3"/>
            </a:fillRef>
            <a:effectRef idx="0">
              <a:schemeClr val="accent3"/>
            </a:effectRef>
            <a:fontRef idx="minor">
              <a:schemeClr val="tx1"/>
            </a:fontRef>
          </p:style>
        </p:cxnSp>
        <p:sp>
          <p:nvSpPr>
            <p:cNvPr id="105" name="Flowchart: Connector 104">
              <a:extLst>
                <a:ext uri="{FF2B5EF4-FFF2-40B4-BE49-F238E27FC236}">
                  <a16:creationId xmlns:a16="http://schemas.microsoft.com/office/drawing/2014/main" id="{C4C15123-AB02-4612-9F40-8073C8DE1181}"/>
                </a:ext>
              </a:extLst>
            </p:cNvPr>
            <p:cNvSpPr>
              <a:spLocks noChangeAspect="1"/>
            </p:cNvSpPr>
            <p:nvPr/>
          </p:nvSpPr>
          <p:spPr>
            <a:xfrm flipV="1">
              <a:off x="1181370" y="3037229"/>
              <a:ext cx="72000" cy="72000"/>
            </a:xfrm>
            <a:prstGeom prst="flowChartConnector">
              <a:avLst/>
            </a:prstGeom>
            <a:solidFill>
              <a:srgbClr val="754599"/>
            </a:solidFill>
            <a:ln>
              <a:solidFill>
                <a:srgbClr val="7545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06" name="Straight Connector 105">
              <a:extLst>
                <a:ext uri="{FF2B5EF4-FFF2-40B4-BE49-F238E27FC236}">
                  <a16:creationId xmlns:a16="http://schemas.microsoft.com/office/drawing/2014/main" id="{F1C5FEF2-67FF-43DF-858B-564CCAD39BC8}"/>
                </a:ext>
              </a:extLst>
            </p:cNvPr>
            <p:cNvCxnSpPr>
              <a:cxnSpLocks/>
            </p:cNvCxnSpPr>
            <p:nvPr/>
          </p:nvCxnSpPr>
          <p:spPr>
            <a:xfrm flipH="1">
              <a:off x="1205043" y="3068105"/>
              <a:ext cx="536184" cy="0"/>
            </a:xfrm>
            <a:prstGeom prst="line">
              <a:avLst/>
            </a:prstGeom>
            <a:ln w="15875">
              <a:solidFill>
                <a:srgbClr val="754599"/>
              </a:solidFill>
            </a:ln>
          </p:spPr>
          <p:style>
            <a:lnRef idx="1">
              <a:schemeClr val="accent3"/>
            </a:lnRef>
            <a:fillRef idx="0">
              <a:schemeClr val="accent3"/>
            </a:fillRef>
            <a:effectRef idx="0">
              <a:schemeClr val="accent3"/>
            </a:effectRef>
            <a:fontRef idx="minor">
              <a:schemeClr val="tx1"/>
            </a:fontRef>
          </p:style>
        </p:cxnSp>
        <p:cxnSp>
          <p:nvCxnSpPr>
            <p:cNvPr id="107" name="Straight Connector 106">
              <a:extLst>
                <a:ext uri="{FF2B5EF4-FFF2-40B4-BE49-F238E27FC236}">
                  <a16:creationId xmlns:a16="http://schemas.microsoft.com/office/drawing/2014/main" id="{9D2E1AE6-A372-4A05-A44C-147F086186E8}"/>
                </a:ext>
              </a:extLst>
            </p:cNvPr>
            <p:cNvCxnSpPr>
              <a:cxnSpLocks/>
            </p:cNvCxnSpPr>
            <p:nvPr/>
          </p:nvCxnSpPr>
          <p:spPr>
            <a:xfrm>
              <a:off x="1736333" y="2810231"/>
              <a:ext cx="0" cy="264675"/>
            </a:xfrm>
            <a:prstGeom prst="line">
              <a:avLst/>
            </a:prstGeom>
            <a:ln w="15875">
              <a:solidFill>
                <a:srgbClr val="754599"/>
              </a:solidFill>
            </a:ln>
          </p:spPr>
          <p:style>
            <a:lnRef idx="1">
              <a:schemeClr val="accent3"/>
            </a:lnRef>
            <a:fillRef idx="0">
              <a:schemeClr val="accent3"/>
            </a:fillRef>
            <a:effectRef idx="0">
              <a:schemeClr val="accent3"/>
            </a:effectRef>
            <a:fontRef idx="minor">
              <a:schemeClr val="tx1"/>
            </a:fontRef>
          </p:style>
        </p:cxnSp>
        <p:sp>
          <p:nvSpPr>
            <p:cNvPr id="108" name="TextBox 107">
              <a:extLst>
                <a:ext uri="{FF2B5EF4-FFF2-40B4-BE49-F238E27FC236}">
                  <a16:creationId xmlns:a16="http://schemas.microsoft.com/office/drawing/2014/main" id="{55806B40-2C0C-44B9-A412-017A5B89A94F}"/>
                </a:ext>
              </a:extLst>
            </p:cNvPr>
            <p:cNvSpPr txBox="1"/>
            <p:nvPr/>
          </p:nvSpPr>
          <p:spPr>
            <a:xfrm>
              <a:off x="425414" y="3071598"/>
              <a:ext cx="1610375" cy="369332"/>
            </a:xfrm>
            <a:prstGeom prst="rect">
              <a:avLst/>
            </a:prstGeom>
            <a:noFill/>
          </p:spPr>
          <p:txBody>
            <a:bodyPr wrap="square">
              <a:spAutoFit/>
            </a:bodyPr>
            <a:lstStyle/>
            <a:p>
              <a:pPr marL="108000" indent="-108000" algn="just">
                <a:buClr>
                  <a:srgbClr val="8953B2"/>
                </a:buClr>
                <a:buFont typeface="Arial" panose="020B0604020202020204" pitchFamily="34" charset="0"/>
                <a:buChar char="•"/>
              </a:pPr>
              <a:r>
                <a:rPr lang="en-US" sz="900" dirty="0"/>
                <a:t>[upcoming product line description]</a:t>
              </a:r>
            </a:p>
          </p:txBody>
        </p:sp>
        <p:cxnSp>
          <p:nvCxnSpPr>
            <p:cNvPr id="109" name="Straight Connector 108">
              <a:extLst>
                <a:ext uri="{FF2B5EF4-FFF2-40B4-BE49-F238E27FC236}">
                  <a16:creationId xmlns:a16="http://schemas.microsoft.com/office/drawing/2014/main" id="{E29C0582-6C6A-408B-B195-3B01BCB1A7C1}"/>
                </a:ext>
              </a:extLst>
            </p:cNvPr>
            <p:cNvCxnSpPr>
              <a:cxnSpLocks/>
            </p:cNvCxnSpPr>
            <p:nvPr/>
          </p:nvCxnSpPr>
          <p:spPr>
            <a:xfrm>
              <a:off x="2452487" y="2526724"/>
              <a:ext cx="0" cy="309188"/>
            </a:xfrm>
            <a:prstGeom prst="line">
              <a:avLst/>
            </a:prstGeom>
            <a:ln w="15875">
              <a:solidFill>
                <a:srgbClr val="754599"/>
              </a:solidFill>
            </a:ln>
          </p:spPr>
          <p:style>
            <a:lnRef idx="1">
              <a:schemeClr val="accent3"/>
            </a:lnRef>
            <a:fillRef idx="0">
              <a:schemeClr val="accent3"/>
            </a:fillRef>
            <a:effectRef idx="0">
              <a:schemeClr val="accent3"/>
            </a:effectRef>
            <a:fontRef idx="minor">
              <a:schemeClr val="tx1"/>
            </a:fontRef>
          </p:style>
        </p:cxnSp>
        <p:cxnSp>
          <p:nvCxnSpPr>
            <p:cNvPr id="110" name="Straight Connector 109">
              <a:extLst>
                <a:ext uri="{FF2B5EF4-FFF2-40B4-BE49-F238E27FC236}">
                  <a16:creationId xmlns:a16="http://schemas.microsoft.com/office/drawing/2014/main" id="{8D8CF5F8-EAC0-49FB-BFB3-D7E8B2288B80}"/>
                </a:ext>
              </a:extLst>
            </p:cNvPr>
            <p:cNvCxnSpPr>
              <a:cxnSpLocks/>
            </p:cNvCxnSpPr>
            <p:nvPr/>
          </p:nvCxnSpPr>
          <p:spPr>
            <a:xfrm flipH="1">
              <a:off x="2447458" y="2534521"/>
              <a:ext cx="536184" cy="0"/>
            </a:xfrm>
            <a:prstGeom prst="line">
              <a:avLst/>
            </a:prstGeom>
            <a:ln w="15875">
              <a:solidFill>
                <a:srgbClr val="754599"/>
              </a:solidFill>
            </a:ln>
          </p:spPr>
          <p:style>
            <a:lnRef idx="1">
              <a:schemeClr val="accent3"/>
            </a:lnRef>
            <a:fillRef idx="0">
              <a:schemeClr val="accent3"/>
            </a:fillRef>
            <a:effectRef idx="0">
              <a:schemeClr val="accent3"/>
            </a:effectRef>
            <a:fontRef idx="minor">
              <a:schemeClr val="tx1"/>
            </a:fontRef>
          </p:style>
        </p:cxnSp>
        <p:cxnSp>
          <p:nvCxnSpPr>
            <p:cNvPr id="111" name="Straight Connector 110">
              <a:extLst>
                <a:ext uri="{FF2B5EF4-FFF2-40B4-BE49-F238E27FC236}">
                  <a16:creationId xmlns:a16="http://schemas.microsoft.com/office/drawing/2014/main" id="{BC0960B4-BC44-44FD-970E-0F918166C5FC}"/>
                </a:ext>
              </a:extLst>
            </p:cNvPr>
            <p:cNvCxnSpPr>
              <a:cxnSpLocks/>
            </p:cNvCxnSpPr>
            <p:nvPr/>
          </p:nvCxnSpPr>
          <p:spPr>
            <a:xfrm flipH="1">
              <a:off x="2447458" y="3058798"/>
              <a:ext cx="536184" cy="0"/>
            </a:xfrm>
            <a:prstGeom prst="line">
              <a:avLst/>
            </a:prstGeom>
            <a:ln w="15875">
              <a:solidFill>
                <a:srgbClr val="754599"/>
              </a:solidFill>
            </a:ln>
          </p:spPr>
          <p:style>
            <a:lnRef idx="1">
              <a:schemeClr val="accent3"/>
            </a:lnRef>
            <a:fillRef idx="0">
              <a:schemeClr val="accent3"/>
            </a:fillRef>
            <a:effectRef idx="0">
              <a:schemeClr val="accent3"/>
            </a:effectRef>
            <a:fontRef idx="minor">
              <a:schemeClr val="tx1"/>
            </a:fontRef>
          </p:style>
        </p:cxnSp>
        <p:cxnSp>
          <p:nvCxnSpPr>
            <p:cNvPr id="112" name="Straight Connector 111">
              <a:extLst>
                <a:ext uri="{FF2B5EF4-FFF2-40B4-BE49-F238E27FC236}">
                  <a16:creationId xmlns:a16="http://schemas.microsoft.com/office/drawing/2014/main" id="{F01627FD-EA53-4244-96A4-AFFF1225999F}"/>
                </a:ext>
              </a:extLst>
            </p:cNvPr>
            <p:cNvCxnSpPr>
              <a:cxnSpLocks/>
            </p:cNvCxnSpPr>
            <p:nvPr/>
          </p:nvCxnSpPr>
          <p:spPr>
            <a:xfrm>
              <a:off x="2452487" y="2800924"/>
              <a:ext cx="0" cy="264675"/>
            </a:xfrm>
            <a:prstGeom prst="line">
              <a:avLst/>
            </a:prstGeom>
            <a:ln w="15875">
              <a:solidFill>
                <a:srgbClr val="754599"/>
              </a:solidFill>
            </a:ln>
          </p:spPr>
          <p:style>
            <a:lnRef idx="1">
              <a:schemeClr val="accent3"/>
            </a:lnRef>
            <a:fillRef idx="0">
              <a:schemeClr val="accent3"/>
            </a:fillRef>
            <a:effectRef idx="0">
              <a:schemeClr val="accent3"/>
            </a:effectRef>
            <a:fontRef idx="minor">
              <a:schemeClr val="tx1"/>
            </a:fontRef>
          </p:style>
        </p:cxnSp>
        <p:sp>
          <p:nvSpPr>
            <p:cNvPr id="260" name="Flowchart: Connector 259">
              <a:extLst>
                <a:ext uri="{FF2B5EF4-FFF2-40B4-BE49-F238E27FC236}">
                  <a16:creationId xmlns:a16="http://schemas.microsoft.com/office/drawing/2014/main" id="{E6669394-AE2B-4B70-8C5D-7913D096C3A6}"/>
                </a:ext>
              </a:extLst>
            </p:cNvPr>
            <p:cNvSpPr>
              <a:spLocks noChangeAspect="1"/>
            </p:cNvSpPr>
            <p:nvPr/>
          </p:nvSpPr>
          <p:spPr>
            <a:xfrm flipV="1">
              <a:off x="2947642" y="2498521"/>
              <a:ext cx="72000" cy="72000"/>
            </a:xfrm>
            <a:prstGeom prst="flowChartConnector">
              <a:avLst/>
            </a:prstGeom>
            <a:solidFill>
              <a:srgbClr val="754599"/>
            </a:solidFill>
            <a:ln>
              <a:solidFill>
                <a:srgbClr val="7545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1" name="Flowchart: Connector 260">
              <a:extLst>
                <a:ext uri="{FF2B5EF4-FFF2-40B4-BE49-F238E27FC236}">
                  <a16:creationId xmlns:a16="http://schemas.microsoft.com/office/drawing/2014/main" id="{89F4A522-3C69-45C7-A650-85F62AC04E32}"/>
                </a:ext>
              </a:extLst>
            </p:cNvPr>
            <p:cNvSpPr>
              <a:spLocks noChangeAspect="1"/>
            </p:cNvSpPr>
            <p:nvPr/>
          </p:nvSpPr>
          <p:spPr>
            <a:xfrm flipV="1">
              <a:off x="2947642" y="3022798"/>
              <a:ext cx="72000" cy="72000"/>
            </a:xfrm>
            <a:prstGeom prst="flowChartConnector">
              <a:avLst/>
            </a:prstGeom>
            <a:solidFill>
              <a:srgbClr val="754599"/>
            </a:solidFill>
            <a:ln>
              <a:solidFill>
                <a:srgbClr val="7545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TextBox 115">
              <a:extLst>
                <a:ext uri="{FF2B5EF4-FFF2-40B4-BE49-F238E27FC236}">
                  <a16:creationId xmlns:a16="http://schemas.microsoft.com/office/drawing/2014/main" id="{A22E2692-AAEE-4A54-8370-A1D59D44013D}"/>
                </a:ext>
              </a:extLst>
            </p:cNvPr>
            <p:cNvSpPr txBox="1"/>
            <p:nvPr/>
          </p:nvSpPr>
          <p:spPr>
            <a:xfrm>
              <a:off x="2172901" y="2012093"/>
              <a:ext cx="2238504" cy="230832"/>
            </a:xfrm>
            <a:prstGeom prst="rect">
              <a:avLst/>
            </a:prstGeom>
            <a:noFill/>
          </p:spPr>
          <p:txBody>
            <a:bodyPr wrap="square">
              <a:spAutoFit/>
            </a:bodyPr>
            <a:lstStyle/>
            <a:p>
              <a:pPr marL="108000" indent="-108000" algn="just">
                <a:buClr>
                  <a:srgbClr val="8953B2"/>
                </a:buClr>
                <a:buFont typeface="Arial" panose="020B0604020202020204" pitchFamily="34" charset="0"/>
                <a:buChar char="•"/>
              </a:pPr>
              <a:r>
                <a:rPr lang="en-US" sz="900" dirty="0"/>
                <a:t>[upcoming product line description]</a:t>
              </a:r>
            </a:p>
          </p:txBody>
        </p:sp>
        <p:sp>
          <p:nvSpPr>
            <p:cNvPr id="118" name="TextBox 117">
              <a:extLst>
                <a:ext uri="{FF2B5EF4-FFF2-40B4-BE49-F238E27FC236}">
                  <a16:creationId xmlns:a16="http://schemas.microsoft.com/office/drawing/2014/main" id="{445D26A0-DD24-4DEE-B306-449CE212404A}"/>
                </a:ext>
              </a:extLst>
            </p:cNvPr>
            <p:cNvSpPr txBox="1"/>
            <p:nvPr/>
          </p:nvSpPr>
          <p:spPr>
            <a:xfrm>
              <a:off x="2172901" y="3070171"/>
              <a:ext cx="2238503" cy="230832"/>
            </a:xfrm>
            <a:prstGeom prst="rect">
              <a:avLst/>
            </a:prstGeom>
            <a:noFill/>
          </p:spPr>
          <p:txBody>
            <a:bodyPr wrap="square">
              <a:spAutoFit/>
            </a:bodyPr>
            <a:lstStyle/>
            <a:p>
              <a:pPr marL="108000" indent="-108000" algn="just">
                <a:buClr>
                  <a:srgbClr val="8953B2"/>
                </a:buClr>
                <a:buFont typeface="Arial" panose="020B0604020202020204" pitchFamily="34" charset="0"/>
                <a:buChar char="•"/>
              </a:pPr>
              <a:r>
                <a:rPr lang="en-US" sz="900" dirty="0"/>
                <a:t>[upcoming product line description]</a:t>
              </a:r>
            </a:p>
          </p:txBody>
        </p:sp>
      </p:grpSp>
      <p:sp>
        <p:nvSpPr>
          <p:cNvPr id="122" name="TextBox 78">
            <a:extLst>
              <a:ext uri="{FF2B5EF4-FFF2-40B4-BE49-F238E27FC236}">
                <a16:creationId xmlns:a16="http://schemas.microsoft.com/office/drawing/2014/main" id="{FA506D9F-6DCB-4A72-AAAD-C6B2420E7207}"/>
              </a:ext>
            </a:extLst>
          </p:cNvPr>
          <p:cNvSpPr txBox="1"/>
          <p:nvPr/>
        </p:nvSpPr>
        <p:spPr>
          <a:xfrm>
            <a:off x="4538840" y="1240325"/>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rgbClr val="7B7B7B"/>
                </a:solidFill>
                <a:latin typeface="Arial" panose="020B0604020202020204" pitchFamily="34" charset="0"/>
                <a:cs typeface="Arial" panose="020B0604020202020204" pitchFamily="34" charset="0"/>
              </a:rPr>
              <a:t>New Technology Development</a:t>
            </a:r>
          </a:p>
        </p:txBody>
      </p:sp>
      <p:cxnSp>
        <p:nvCxnSpPr>
          <p:cNvPr id="123" name="Straight Connector 122">
            <a:extLst>
              <a:ext uri="{FF2B5EF4-FFF2-40B4-BE49-F238E27FC236}">
                <a16:creationId xmlns:a16="http://schemas.microsoft.com/office/drawing/2014/main" id="{999D012B-94A6-4EFA-80FD-AC4C1E7E3CDB}"/>
              </a:ext>
            </a:extLst>
          </p:cNvPr>
          <p:cNvCxnSpPr>
            <a:cxnSpLocks/>
          </p:cNvCxnSpPr>
          <p:nvPr/>
        </p:nvCxnSpPr>
        <p:spPr>
          <a:xfrm>
            <a:off x="4522089" y="1472763"/>
            <a:ext cx="3845658"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125" name="TextBox 124">
            <a:extLst>
              <a:ext uri="{FF2B5EF4-FFF2-40B4-BE49-F238E27FC236}">
                <a16:creationId xmlns:a16="http://schemas.microsoft.com/office/drawing/2014/main" id="{2A853440-3DC8-42C2-96D6-396A57328510}"/>
              </a:ext>
            </a:extLst>
          </p:cNvPr>
          <p:cNvSpPr txBox="1"/>
          <p:nvPr/>
        </p:nvSpPr>
        <p:spPr>
          <a:xfrm>
            <a:off x="4538841" y="1704763"/>
            <a:ext cx="3751488" cy="230832"/>
          </a:xfrm>
          <a:prstGeom prst="rect">
            <a:avLst/>
          </a:prstGeom>
          <a:noFill/>
        </p:spPr>
        <p:txBody>
          <a:bodyPr wrap="square">
            <a:spAutoFit/>
          </a:bodyPr>
          <a:lstStyle/>
          <a:p>
            <a:pPr algn="just"/>
            <a:r>
              <a:rPr lang="en-US" sz="900" dirty="0"/>
              <a:t>[description of new technologies to be introduced]</a:t>
            </a:r>
          </a:p>
        </p:txBody>
      </p:sp>
      <p:sp>
        <p:nvSpPr>
          <p:cNvPr id="269" name="Rounded Rectangle 57">
            <a:extLst>
              <a:ext uri="{FF2B5EF4-FFF2-40B4-BE49-F238E27FC236}">
                <a16:creationId xmlns:a16="http://schemas.microsoft.com/office/drawing/2014/main" id="{F31643AF-B4A0-4306-AA9C-D7AA6C08CDC6}"/>
              </a:ext>
            </a:extLst>
          </p:cNvPr>
          <p:cNvSpPr/>
          <p:nvPr/>
        </p:nvSpPr>
        <p:spPr>
          <a:xfrm>
            <a:off x="4638123" y="2534180"/>
            <a:ext cx="1457877" cy="249203"/>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New technology 1</a:t>
            </a:r>
          </a:p>
        </p:txBody>
      </p:sp>
      <p:sp>
        <p:nvSpPr>
          <p:cNvPr id="270" name="Rounded Rectangle 57">
            <a:extLst>
              <a:ext uri="{FF2B5EF4-FFF2-40B4-BE49-F238E27FC236}">
                <a16:creationId xmlns:a16="http://schemas.microsoft.com/office/drawing/2014/main" id="{B5EEECF6-D323-4E56-BC9B-E1DA4011DB10}"/>
              </a:ext>
            </a:extLst>
          </p:cNvPr>
          <p:cNvSpPr/>
          <p:nvPr/>
        </p:nvSpPr>
        <p:spPr>
          <a:xfrm>
            <a:off x="4650847" y="5083229"/>
            <a:ext cx="1457877" cy="249203"/>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New technology 3</a:t>
            </a:r>
          </a:p>
        </p:txBody>
      </p:sp>
      <p:sp>
        <p:nvSpPr>
          <p:cNvPr id="271" name="Rounded Rectangle 57">
            <a:extLst>
              <a:ext uri="{FF2B5EF4-FFF2-40B4-BE49-F238E27FC236}">
                <a16:creationId xmlns:a16="http://schemas.microsoft.com/office/drawing/2014/main" id="{4D940B50-B866-4DAA-826F-8B3A38BB5ECF}"/>
              </a:ext>
            </a:extLst>
          </p:cNvPr>
          <p:cNvSpPr/>
          <p:nvPr/>
        </p:nvSpPr>
        <p:spPr>
          <a:xfrm>
            <a:off x="4650847" y="3798750"/>
            <a:ext cx="1457877" cy="249203"/>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New technology 2</a:t>
            </a:r>
          </a:p>
        </p:txBody>
      </p:sp>
      <p:sp>
        <p:nvSpPr>
          <p:cNvPr id="135" name="TextBox 134">
            <a:extLst>
              <a:ext uri="{FF2B5EF4-FFF2-40B4-BE49-F238E27FC236}">
                <a16:creationId xmlns:a16="http://schemas.microsoft.com/office/drawing/2014/main" id="{E17F4359-B8C4-4ABF-A185-6DD00346683F}"/>
              </a:ext>
            </a:extLst>
          </p:cNvPr>
          <p:cNvSpPr txBox="1"/>
          <p:nvPr/>
        </p:nvSpPr>
        <p:spPr>
          <a:xfrm>
            <a:off x="4538841" y="2871342"/>
            <a:ext cx="3780258" cy="230832"/>
          </a:xfrm>
          <a:prstGeom prst="rect">
            <a:avLst/>
          </a:prstGeom>
          <a:noFill/>
        </p:spPr>
        <p:txBody>
          <a:bodyPr wrap="square">
            <a:spAutoFit/>
          </a:bodyPr>
          <a:lstStyle/>
          <a:p>
            <a:pPr marL="171450" indent="-171450" algn="just">
              <a:spcAft>
                <a:spcPts val="300"/>
              </a:spcAft>
              <a:buClr>
                <a:srgbClr val="8953B2"/>
              </a:buClr>
              <a:buFont typeface="Arial" panose="020B0604020202020204" pitchFamily="34" charset="0"/>
              <a:buChar char="•"/>
            </a:pPr>
            <a:r>
              <a:rPr lang="en-US" sz="900" dirty="0"/>
              <a:t>[description]</a:t>
            </a:r>
          </a:p>
        </p:txBody>
      </p:sp>
      <p:sp>
        <p:nvSpPr>
          <p:cNvPr id="136" name="TextBox 78">
            <a:extLst>
              <a:ext uri="{FF2B5EF4-FFF2-40B4-BE49-F238E27FC236}">
                <a16:creationId xmlns:a16="http://schemas.microsoft.com/office/drawing/2014/main" id="{B0E7CEF3-7414-4F14-8BF4-D396353803D1}"/>
              </a:ext>
            </a:extLst>
          </p:cNvPr>
          <p:cNvSpPr txBox="1"/>
          <p:nvPr/>
        </p:nvSpPr>
        <p:spPr>
          <a:xfrm>
            <a:off x="8606362" y="1250432"/>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rgbClr val="7B7B7B"/>
                </a:solidFill>
                <a:latin typeface="Arial" panose="020B0604020202020204" pitchFamily="34" charset="0"/>
                <a:cs typeface="Arial" panose="020B0604020202020204" pitchFamily="34" charset="0"/>
              </a:rPr>
              <a:t>Entering new markets</a:t>
            </a:r>
          </a:p>
        </p:txBody>
      </p:sp>
      <p:cxnSp>
        <p:nvCxnSpPr>
          <p:cNvPr id="137" name="Straight Connector 136">
            <a:extLst>
              <a:ext uri="{FF2B5EF4-FFF2-40B4-BE49-F238E27FC236}">
                <a16:creationId xmlns:a16="http://schemas.microsoft.com/office/drawing/2014/main" id="{F82BF8F4-0B39-4B23-B941-44DA82FF41A0}"/>
              </a:ext>
            </a:extLst>
          </p:cNvPr>
          <p:cNvCxnSpPr>
            <a:cxnSpLocks/>
          </p:cNvCxnSpPr>
          <p:nvPr/>
        </p:nvCxnSpPr>
        <p:spPr>
          <a:xfrm>
            <a:off x="8589611" y="1482870"/>
            <a:ext cx="3068989"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275" name="TextBox 274">
            <a:extLst>
              <a:ext uri="{FF2B5EF4-FFF2-40B4-BE49-F238E27FC236}">
                <a16:creationId xmlns:a16="http://schemas.microsoft.com/office/drawing/2014/main" id="{4FE925EC-13A9-46A1-909C-1FD65E242741}"/>
              </a:ext>
            </a:extLst>
          </p:cNvPr>
          <p:cNvSpPr txBox="1"/>
          <p:nvPr/>
        </p:nvSpPr>
        <p:spPr>
          <a:xfrm>
            <a:off x="4510070" y="4130496"/>
            <a:ext cx="3780258" cy="230832"/>
          </a:xfrm>
          <a:prstGeom prst="rect">
            <a:avLst/>
          </a:prstGeom>
          <a:noFill/>
        </p:spPr>
        <p:txBody>
          <a:bodyPr wrap="square">
            <a:spAutoFit/>
          </a:bodyPr>
          <a:lstStyle/>
          <a:p>
            <a:pPr marL="171450" indent="-171450" algn="just">
              <a:spcAft>
                <a:spcPts val="300"/>
              </a:spcAft>
              <a:buClr>
                <a:srgbClr val="8953B2"/>
              </a:buClr>
              <a:buFont typeface="Arial" panose="020B0604020202020204" pitchFamily="34" charset="0"/>
              <a:buChar char="•"/>
            </a:pPr>
            <a:r>
              <a:rPr lang="en-US" sz="900" dirty="0"/>
              <a:t>[description]</a:t>
            </a:r>
          </a:p>
        </p:txBody>
      </p:sp>
      <p:sp>
        <p:nvSpPr>
          <p:cNvPr id="144" name="TextBox 143">
            <a:extLst>
              <a:ext uri="{FF2B5EF4-FFF2-40B4-BE49-F238E27FC236}">
                <a16:creationId xmlns:a16="http://schemas.microsoft.com/office/drawing/2014/main" id="{07F0B489-085A-447D-A281-D227DC10C3BE}"/>
              </a:ext>
            </a:extLst>
          </p:cNvPr>
          <p:cNvSpPr txBox="1"/>
          <p:nvPr/>
        </p:nvSpPr>
        <p:spPr>
          <a:xfrm>
            <a:off x="4514008" y="5463058"/>
            <a:ext cx="3861979" cy="230832"/>
          </a:xfrm>
          <a:prstGeom prst="rect">
            <a:avLst/>
          </a:prstGeom>
          <a:noFill/>
        </p:spPr>
        <p:txBody>
          <a:bodyPr wrap="square">
            <a:spAutoFit/>
          </a:bodyPr>
          <a:lstStyle/>
          <a:p>
            <a:pPr marL="171450" indent="-171450" algn="just">
              <a:spcAft>
                <a:spcPts val="300"/>
              </a:spcAft>
              <a:buClr>
                <a:srgbClr val="8953B2"/>
              </a:buClr>
              <a:buFont typeface="Arial" panose="020B0604020202020204" pitchFamily="34" charset="0"/>
              <a:buChar char="•"/>
            </a:pPr>
            <a:r>
              <a:rPr lang="en-US" sz="900" dirty="0"/>
              <a:t>[description]</a:t>
            </a:r>
          </a:p>
        </p:txBody>
      </p:sp>
      <p:sp>
        <p:nvSpPr>
          <p:cNvPr id="146" name="TextBox 145">
            <a:extLst>
              <a:ext uri="{FF2B5EF4-FFF2-40B4-BE49-F238E27FC236}">
                <a16:creationId xmlns:a16="http://schemas.microsoft.com/office/drawing/2014/main" id="{0B371C53-93D4-495D-91EC-5F52A5501A12}"/>
              </a:ext>
            </a:extLst>
          </p:cNvPr>
          <p:cNvSpPr txBox="1"/>
          <p:nvPr/>
        </p:nvSpPr>
        <p:spPr>
          <a:xfrm>
            <a:off x="8543162" y="1711892"/>
            <a:ext cx="3035691" cy="369332"/>
          </a:xfrm>
          <a:prstGeom prst="rect">
            <a:avLst/>
          </a:prstGeom>
          <a:noFill/>
        </p:spPr>
        <p:txBody>
          <a:bodyPr wrap="square">
            <a:spAutoFit/>
          </a:bodyPr>
          <a:lstStyle/>
          <a:p>
            <a:pPr algn="just"/>
            <a:r>
              <a:rPr lang="en-US" sz="900" dirty="0"/>
              <a:t>[One of the main strategic objectives of the company is to enter foreign markets]</a:t>
            </a:r>
          </a:p>
        </p:txBody>
      </p:sp>
      <p:grpSp>
        <p:nvGrpSpPr>
          <p:cNvPr id="80" name="Group 79">
            <a:extLst>
              <a:ext uri="{FF2B5EF4-FFF2-40B4-BE49-F238E27FC236}">
                <a16:creationId xmlns:a16="http://schemas.microsoft.com/office/drawing/2014/main" id="{3577B109-4964-452B-B4A7-8BB3BC74CD77}"/>
              </a:ext>
            </a:extLst>
          </p:cNvPr>
          <p:cNvGrpSpPr/>
          <p:nvPr/>
        </p:nvGrpSpPr>
        <p:grpSpPr>
          <a:xfrm>
            <a:off x="-1028410" y="4571"/>
            <a:ext cx="844340" cy="6853517"/>
            <a:chOff x="-1028410" y="4571"/>
            <a:chExt cx="844340" cy="6853517"/>
          </a:xfrm>
        </p:grpSpPr>
        <p:sp>
          <p:nvSpPr>
            <p:cNvPr id="82" name="Rectangle 81">
              <a:extLst>
                <a:ext uri="{FF2B5EF4-FFF2-40B4-BE49-F238E27FC236}">
                  <a16:creationId xmlns:a16="http://schemas.microsoft.com/office/drawing/2014/main" id="{5D9B765A-F3CE-49CC-BE1B-A40408F714D8}"/>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Rectangle 82">
              <a:extLst>
                <a:ext uri="{FF2B5EF4-FFF2-40B4-BE49-F238E27FC236}">
                  <a16:creationId xmlns:a16="http://schemas.microsoft.com/office/drawing/2014/main" id="{F6BE6113-2DDC-4959-9BE1-6895FA5BB869}"/>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Rectangle 85">
              <a:extLst>
                <a:ext uri="{FF2B5EF4-FFF2-40B4-BE49-F238E27FC236}">
                  <a16:creationId xmlns:a16="http://schemas.microsoft.com/office/drawing/2014/main" id="{90DB28F0-336F-471B-BD3A-03055446A193}"/>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86">
              <a:extLst>
                <a:ext uri="{FF2B5EF4-FFF2-40B4-BE49-F238E27FC236}">
                  <a16:creationId xmlns:a16="http://schemas.microsoft.com/office/drawing/2014/main" id="{A74F7E82-7099-46B1-A51B-C7F06BB20832}"/>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Rectangle 87">
              <a:extLst>
                <a:ext uri="{FF2B5EF4-FFF2-40B4-BE49-F238E27FC236}">
                  <a16:creationId xmlns:a16="http://schemas.microsoft.com/office/drawing/2014/main" id="{062DFCBD-466D-47B1-8877-6878EF785AD2}"/>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Rectangle 89">
              <a:extLst>
                <a:ext uri="{FF2B5EF4-FFF2-40B4-BE49-F238E27FC236}">
                  <a16:creationId xmlns:a16="http://schemas.microsoft.com/office/drawing/2014/main" id="{26F16CCF-22D4-4A75-A079-D688EEF3A622}"/>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Rectangle 90">
              <a:extLst>
                <a:ext uri="{FF2B5EF4-FFF2-40B4-BE49-F238E27FC236}">
                  <a16:creationId xmlns:a16="http://schemas.microsoft.com/office/drawing/2014/main" id="{54C61963-EC6E-454F-BBA6-6F026CF6B6D2}"/>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Rectangle 98">
              <a:extLst>
                <a:ext uri="{FF2B5EF4-FFF2-40B4-BE49-F238E27FC236}">
                  <a16:creationId xmlns:a16="http://schemas.microsoft.com/office/drawing/2014/main" id="{C3067CD1-5D6B-4416-9D08-2C263FA51C7D}"/>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Rectangle 99">
              <a:extLst>
                <a:ext uri="{FF2B5EF4-FFF2-40B4-BE49-F238E27FC236}">
                  <a16:creationId xmlns:a16="http://schemas.microsoft.com/office/drawing/2014/main" id="{24A780EB-F826-4CCC-9539-89A5F1A33FDB}"/>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01" name="Straight Connector 100">
              <a:extLst>
                <a:ext uri="{FF2B5EF4-FFF2-40B4-BE49-F238E27FC236}">
                  <a16:creationId xmlns:a16="http://schemas.microsoft.com/office/drawing/2014/main" id="{E70D09CD-490E-4E64-8A59-2E160BF57786}"/>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84A04B6E-CA33-450C-A169-46804694DC46}"/>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Rectangle 113">
              <a:extLst>
                <a:ext uri="{FF2B5EF4-FFF2-40B4-BE49-F238E27FC236}">
                  <a16:creationId xmlns:a16="http://schemas.microsoft.com/office/drawing/2014/main" id="{B44A9B38-0241-476A-A262-98E4933E0458}"/>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lumMod val="65000"/>
                  </a:schemeClr>
                </a:solidFill>
              </a:endParaRPr>
            </a:p>
          </p:txBody>
        </p:sp>
        <p:sp>
          <p:nvSpPr>
            <p:cNvPr id="115" name="Rectangle 114">
              <a:extLst>
                <a:ext uri="{FF2B5EF4-FFF2-40B4-BE49-F238E27FC236}">
                  <a16:creationId xmlns:a16="http://schemas.microsoft.com/office/drawing/2014/main" id="{44DF2110-1F25-492C-B51C-AC5145475C22}"/>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Rectangle 116">
              <a:extLst>
                <a:ext uri="{FF2B5EF4-FFF2-40B4-BE49-F238E27FC236}">
                  <a16:creationId xmlns:a16="http://schemas.microsoft.com/office/drawing/2014/main" id="{83516F2D-A684-4484-BE00-0C04CDA90E4A}"/>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Rectangle 118">
              <a:extLst>
                <a:ext uri="{FF2B5EF4-FFF2-40B4-BE49-F238E27FC236}">
                  <a16:creationId xmlns:a16="http://schemas.microsoft.com/office/drawing/2014/main" id="{37C55A5E-3252-4556-BAD3-58A12C0E599D}"/>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Rectangle 119">
              <a:extLst>
                <a:ext uri="{FF2B5EF4-FFF2-40B4-BE49-F238E27FC236}">
                  <a16:creationId xmlns:a16="http://schemas.microsoft.com/office/drawing/2014/main" id="{712602AA-1EA2-4292-98C6-9E5FC2A67C6F}"/>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Rectangle 120">
              <a:extLst>
                <a:ext uri="{FF2B5EF4-FFF2-40B4-BE49-F238E27FC236}">
                  <a16:creationId xmlns:a16="http://schemas.microsoft.com/office/drawing/2014/main" id="{C370DE3A-7478-44B7-B4B0-C64EC49E2610}"/>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Rectangle 123">
              <a:extLst>
                <a:ext uri="{FF2B5EF4-FFF2-40B4-BE49-F238E27FC236}">
                  <a16:creationId xmlns:a16="http://schemas.microsoft.com/office/drawing/2014/main" id="{CD21FBFE-0321-4042-B930-5E05A0FC1A4E}"/>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Rectangle 125">
              <a:extLst>
                <a:ext uri="{FF2B5EF4-FFF2-40B4-BE49-F238E27FC236}">
                  <a16:creationId xmlns:a16="http://schemas.microsoft.com/office/drawing/2014/main" id="{42567C03-2024-4AA5-B542-1EDA8582416D}"/>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A7A7A7"/>
                </a:solidFill>
              </a:endParaRPr>
            </a:p>
          </p:txBody>
        </p:sp>
        <p:cxnSp>
          <p:nvCxnSpPr>
            <p:cNvPr id="128" name="Straight Connector 127">
              <a:extLst>
                <a:ext uri="{FF2B5EF4-FFF2-40B4-BE49-F238E27FC236}">
                  <a16:creationId xmlns:a16="http://schemas.microsoft.com/office/drawing/2014/main" id="{D047B834-F40D-419B-8FB2-DC409D7522A3}"/>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TextBox 128">
              <a:extLst>
                <a:ext uri="{FF2B5EF4-FFF2-40B4-BE49-F238E27FC236}">
                  <a16:creationId xmlns:a16="http://schemas.microsoft.com/office/drawing/2014/main" id="{DBB850BE-F542-44C2-A2A7-2439832C3EC7}"/>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dirty="0"/>
                <a:t>Colour palette</a:t>
              </a:r>
            </a:p>
          </p:txBody>
        </p:sp>
        <p:sp>
          <p:nvSpPr>
            <p:cNvPr id="130" name="Rectangle 129">
              <a:extLst>
                <a:ext uri="{FF2B5EF4-FFF2-40B4-BE49-F238E27FC236}">
                  <a16:creationId xmlns:a16="http://schemas.microsoft.com/office/drawing/2014/main" id="{9377520D-FA6F-4B13-A4F2-612C8C3D3687}"/>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Rectangle 130">
              <a:extLst>
                <a:ext uri="{FF2B5EF4-FFF2-40B4-BE49-F238E27FC236}">
                  <a16:creationId xmlns:a16="http://schemas.microsoft.com/office/drawing/2014/main" id="{C5CC86A6-6F8F-4097-B593-F49BA3F5861B}"/>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 name="TextBox 3">
            <a:extLst>
              <a:ext uri="{FF2B5EF4-FFF2-40B4-BE49-F238E27FC236}">
                <a16:creationId xmlns:a16="http://schemas.microsoft.com/office/drawing/2014/main" id="{B3A2D29D-53EB-4264-8E61-CFFC5555129D}"/>
              </a:ext>
            </a:extLst>
          </p:cNvPr>
          <p:cNvSpPr txBox="1"/>
          <p:nvPr/>
        </p:nvSpPr>
        <p:spPr>
          <a:xfrm>
            <a:off x="462774" y="6094279"/>
            <a:ext cx="388244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Source: [xxx]</a:t>
            </a:r>
          </a:p>
        </p:txBody>
      </p:sp>
    </p:spTree>
    <p:extLst>
      <p:ext uri="{BB962C8B-B14F-4D97-AF65-F5344CB8AC3E}">
        <p14:creationId xmlns:p14="http://schemas.microsoft.com/office/powerpoint/2010/main" val="317092661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TextBox 83">
            <a:extLst>
              <a:ext uri="{FF2B5EF4-FFF2-40B4-BE49-F238E27FC236}">
                <a16:creationId xmlns:a16="http://schemas.microsoft.com/office/drawing/2014/main" id="{FB2FFDEB-4907-4B60-A6CA-3F7200D95AA8}"/>
              </a:ext>
            </a:extLst>
          </p:cNvPr>
          <p:cNvSpPr txBox="1"/>
          <p:nvPr/>
        </p:nvSpPr>
        <p:spPr>
          <a:xfrm>
            <a:off x="534759" y="618865"/>
            <a:ext cx="11282769"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ea typeface="Cambria" panose="02040503050406030204" pitchFamily="18" charset="0"/>
                <a:cs typeface="Calibri Light" panose="020F0302020204030204" pitchFamily="34" charset="0"/>
              </a:rPr>
              <a:t>The [Company's] Management Board has a specific strategic plan leading to an increase in the scale of operations and entry into new market segments, while maintaining attractive product margins</a:t>
            </a:r>
          </a:p>
        </p:txBody>
      </p:sp>
      <p:sp>
        <p:nvSpPr>
          <p:cNvPr id="145" name="TextBox 78">
            <a:extLst>
              <a:ext uri="{FF2B5EF4-FFF2-40B4-BE49-F238E27FC236}">
                <a16:creationId xmlns:a16="http://schemas.microsoft.com/office/drawing/2014/main" id="{DB514410-AF1A-4C93-A3B7-A56D13711A1C}"/>
              </a:ext>
            </a:extLst>
          </p:cNvPr>
          <p:cNvSpPr txBox="1"/>
          <p:nvPr/>
        </p:nvSpPr>
        <p:spPr>
          <a:xfrm>
            <a:off x="513028" y="1081665"/>
            <a:ext cx="1999826" cy="254909"/>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bg1">
                  <a:lumMod val="65000"/>
                </a:schemeClr>
              </a:solidFill>
              <a:latin typeface="Arial" panose="020B0604020202020204" pitchFamily="34" charset="0"/>
              <a:cs typeface="Arial" panose="020B0604020202020204" pitchFamily="34" charset="0"/>
            </a:endParaRPr>
          </a:p>
        </p:txBody>
      </p:sp>
      <p:cxnSp>
        <p:nvCxnSpPr>
          <p:cNvPr id="61" name="Straight Connector 60">
            <a:extLst>
              <a:ext uri="{FF2B5EF4-FFF2-40B4-BE49-F238E27FC236}">
                <a16:creationId xmlns:a16="http://schemas.microsoft.com/office/drawing/2014/main" id="{840C632B-04AD-486B-AC0B-97DD0E115DA6}"/>
              </a:ext>
            </a:extLst>
          </p:cNvPr>
          <p:cNvCxnSpPr>
            <a:cxnSpLocks/>
          </p:cNvCxnSpPr>
          <p:nvPr/>
        </p:nvCxnSpPr>
        <p:spPr>
          <a:xfrm>
            <a:off x="512064" y="1481328"/>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150" name="TextBox 149">
            <a:extLst>
              <a:ext uri="{FF2B5EF4-FFF2-40B4-BE49-F238E27FC236}">
                <a16:creationId xmlns:a16="http://schemas.microsoft.com/office/drawing/2014/main" id="{F175E3D8-4DEE-4207-B4A4-C91399020F14}"/>
              </a:ext>
            </a:extLst>
          </p:cNvPr>
          <p:cNvSpPr txBox="1"/>
          <p:nvPr/>
        </p:nvSpPr>
        <p:spPr>
          <a:xfrm>
            <a:off x="3799595" y="4123547"/>
            <a:ext cx="2906250" cy="200055"/>
          </a:xfrm>
          <a:prstGeom prst="rect">
            <a:avLst/>
          </a:prstGeom>
          <a:noFill/>
        </p:spPr>
        <p:txBody>
          <a:bodyPr wrap="square" rtlCol="0">
            <a:spAutoFit/>
          </a:bodyPr>
          <a:lstStyle/>
          <a:p>
            <a:pPr marL="171450" indent="-171450">
              <a:spcAft>
                <a:spcPts val="300"/>
              </a:spcAft>
              <a:buFont typeface="Wingdings" panose="05000000000000000000" pitchFamily="2" charset="2"/>
              <a:buChar char="§"/>
            </a:pPr>
            <a:endParaRPr lang="pl-PL" sz="700" dirty="0">
              <a:latin typeface="Calibri Light" panose="020F0302020204030204" pitchFamily="34" charset="0"/>
              <a:cs typeface="Calibri Light" panose="020F0302020204030204" pitchFamily="34" charset="0"/>
            </a:endParaRPr>
          </a:p>
        </p:txBody>
      </p:sp>
      <p:sp>
        <p:nvSpPr>
          <p:cNvPr id="167" name="Rounded Rectangle 10">
            <a:extLst>
              <a:ext uri="{FF2B5EF4-FFF2-40B4-BE49-F238E27FC236}">
                <a16:creationId xmlns:a16="http://schemas.microsoft.com/office/drawing/2014/main" id="{331DD1F8-C66A-4439-8672-9750061195AE}"/>
              </a:ext>
            </a:extLst>
          </p:cNvPr>
          <p:cNvSpPr/>
          <p:nvPr/>
        </p:nvSpPr>
        <p:spPr>
          <a:xfrm>
            <a:off x="1367035" y="1671583"/>
            <a:ext cx="2733675" cy="241533"/>
          </a:xfrm>
          <a:prstGeom prst="roundRect">
            <a:avLst>
              <a:gd name="adj" fmla="val 40902"/>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1050" dirty="0" err="1"/>
              <a:t>Main</a:t>
            </a:r>
            <a:r>
              <a:rPr lang="pl-PL" sz="1050" dirty="0"/>
              <a:t> </a:t>
            </a:r>
            <a:r>
              <a:rPr lang="pl-PL" sz="1050" dirty="0" err="1"/>
              <a:t>objectives</a:t>
            </a:r>
            <a:endParaRPr lang="pl-PL" sz="1050" dirty="0"/>
          </a:p>
        </p:txBody>
      </p:sp>
      <p:sp>
        <p:nvSpPr>
          <p:cNvPr id="168" name="Rounded Rectangle 10">
            <a:extLst>
              <a:ext uri="{FF2B5EF4-FFF2-40B4-BE49-F238E27FC236}">
                <a16:creationId xmlns:a16="http://schemas.microsoft.com/office/drawing/2014/main" id="{7B1F05F5-3BEC-42B5-9C2B-16F345BEC787}"/>
              </a:ext>
            </a:extLst>
          </p:cNvPr>
          <p:cNvSpPr/>
          <p:nvPr/>
        </p:nvSpPr>
        <p:spPr>
          <a:xfrm>
            <a:off x="4223696" y="1681245"/>
            <a:ext cx="7424790" cy="245576"/>
          </a:xfrm>
          <a:prstGeom prst="roundRect">
            <a:avLst>
              <a:gd name="adj" fmla="val 40902"/>
            </a:avLst>
          </a:prstGeom>
          <a:solidFill>
            <a:srgbClr val="46B9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1050" dirty="0"/>
              <a:t>Strategic </a:t>
            </a:r>
            <a:r>
              <a:rPr lang="pl-PL" sz="1050" dirty="0" err="1"/>
              <a:t>activities</a:t>
            </a:r>
            <a:endParaRPr lang="pl-PL" sz="1050" dirty="0"/>
          </a:p>
        </p:txBody>
      </p:sp>
      <p:sp>
        <p:nvSpPr>
          <p:cNvPr id="173" name="Rounded Rectangle 112">
            <a:extLst>
              <a:ext uri="{FF2B5EF4-FFF2-40B4-BE49-F238E27FC236}">
                <a16:creationId xmlns:a16="http://schemas.microsoft.com/office/drawing/2014/main" id="{76003061-B17C-4FAB-8525-D4BE24F6F3C0}"/>
              </a:ext>
            </a:extLst>
          </p:cNvPr>
          <p:cNvSpPr/>
          <p:nvPr/>
        </p:nvSpPr>
        <p:spPr>
          <a:xfrm>
            <a:off x="4149934" y="2003990"/>
            <a:ext cx="7498552" cy="981933"/>
          </a:xfrm>
          <a:prstGeom prst="roundRect">
            <a:avLst>
              <a:gd name="adj" fmla="val 13416"/>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spcAft>
                <a:spcPts val="400"/>
              </a:spcAft>
              <a:buFont typeface="Wingdings" panose="05000000000000000000" pitchFamily="2" charset="2"/>
              <a:buChar char="§"/>
            </a:pPr>
            <a:r>
              <a:rPr lang="en-US" sz="900" dirty="0">
                <a:solidFill>
                  <a:schemeClr val="tx1"/>
                </a:solidFill>
                <a:cs typeface="Calibri Light" panose="020F0302020204030204" pitchFamily="34" charset="0"/>
              </a:rPr>
              <a:t>Increase in the scale of operations; revenue growth from PLN [</a:t>
            </a:r>
            <a:r>
              <a:rPr lang="en-US" sz="900" dirty="0" err="1">
                <a:solidFill>
                  <a:schemeClr val="tx1"/>
                </a:solidFill>
                <a:cs typeface="Calibri Light" panose="020F0302020204030204" pitchFamily="34" charset="0"/>
              </a:rPr>
              <a:t>x,xx</a:t>
            </a:r>
            <a:r>
              <a:rPr lang="en-US" sz="900" dirty="0">
                <a:solidFill>
                  <a:schemeClr val="tx1"/>
                </a:solidFill>
                <a:cs typeface="Calibri Light" panose="020F0302020204030204" pitchFamily="34" charset="0"/>
              </a:rPr>
              <a:t>] million in 20xx to PLN [</a:t>
            </a:r>
            <a:r>
              <a:rPr lang="en-US" sz="900" dirty="0" err="1">
                <a:solidFill>
                  <a:schemeClr val="tx1"/>
                </a:solidFill>
                <a:cs typeface="Calibri Light" panose="020F0302020204030204" pitchFamily="34" charset="0"/>
              </a:rPr>
              <a:t>x,xx</a:t>
            </a:r>
            <a:r>
              <a:rPr lang="en-US" sz="900" dirty="0">
                <a:solidFill>
                  <a:schemeClr val="tx1"/>
                </a:solidFill>
                <a:cs typeface="Calibri Light" panose="020F0302020204030204" pitchFamily="34" charset="0"/>
              </a:rPr>
              <a:t>] million in 20xx (CAGR [</a:t>
            </a:r>
            <a:r>
              <a:rPr lang="en-US" sz="900" dirty="0" err="1">
                <a:solidFill>
                  <a:schemeClr val="tx1"/>
                </a:solidFill>
                <a:cs typeface="Calibri Light" panose="020F0302020204030204" pitchFamily="34" charset="0"/>
              </a:rPr>
              <a:t>x,xx</a:t>
            </a:r>
            <a:r>
              <a:rPr lang="en-US" sz="900" dirty="0">
                <a:solidFill>
                  <a:schemeClr val="tx1"/>
                </a:solidFill>
                <a:cs typeface="Calibri Light" panose="020F0302020204030204" pitchFamily="34" charset="0"/>
              </a:rPr>
              <a:t>] %)</a:t>
            </a:r>
          </a:p>
          <a:p>
            <a:pPr marL="171450" indent="-171450">
              <a:spcAft>
                <a:spcPts val="400"/>
              </a:spcAft>
              <a:buFont typeface="Wingdings" panose="05000000000000000000" pitchFamily="2" charset="2"/>
              <a:buChar char="§"/>
            </a:pPr>
            <a:r>
              <a:rPr lang="en-US" sz="900" dirty="0">
                <a:solidFill>
                  <a:schemeClr val="tx1"/>
                </a:solidFill>
                <a:cs typeface="Calibri Light" panose="020F0302020204030204" pitchFamily="34" charset="0"/>
              </a:rPr>
              <a:t>Achieving EBITDA of PLN [</a:t>
            </a:r>
            <a:r>
              <a:rPr lang="en-US" sz="900" dirty="0" err="1">
                <a:solidFill>
                  <a:schemeClr val="tx1"/>
                </a:solidFill>
                <a:cs typeface="Calibri Light" panose="020F0302020204030204" pitchFamily="34" charset="0"/>
              </a:rPr>
              <a:t>x,xx</a:t>
            </a:r>
            <a:r>
              <a:rPr lang="en-US" sz="900" dirty="0">
                <a:solidFill>
                  <a:schemeClr val="tx1"/>
                </a:solidFill>
                <a:cs typeface="Calibri Light" panose="020F0302020204030204" pitchFamily="34" charset="0"/>
              </a:rPr>
              <a:t>] in 20xx and EBITDA profitability of [</a:t>
            </a:r>
            <a:r>
              <a:rPr lang="en-US" sz="900" dirty="0" err="1">
                <a:solidFill>
                  <a:schemeClr val="tx1"/>
                </a:solidFill>
                <a:cs typeface="Calibri Light" panose="020F0302020204030204" pitchFamily="34" charset="0"/>
              </a:rPr>
              <a:t>x,xx</a:t>
            </a:r>
            <a:r>
              <a:rPr lang="en-US" sz="900" dirty="0">
                <a:solidFill>
                  <a:schemeClr val="tx1"/>
                </a:solidFill>
                <a:cs typeface="Calibri Light" panose="020F0302020204030204" pitchFamily="34" charset="0"/>
              </a:rPr>
              <a:t>]% in 20xx thanks to sales growth, utilization of the economies of scale and effective use of the technological and machine facilities</a:t>
            </a:r>
          </a:p>
          <a:p>
            <a:pPr marL="171450" indent="-171450">
              <a:spcAft>
                <a:spcPts val="400"/>
              </a:spcAft>
              <a:buFont typeface="Wingdings" panose="05000000000000000000" pitchFamily="2" charset="2"/>
              <a:buChar char="§"/>
            </a:pPr>
            <a:r>
              <a:rPr lang="en-US" sz="900" dirty="0">
                <a:solidFill>
                  <a:schemeClr val="tx1"/>
                </a:solidFill>
                <a:cs typeface="Calibri Light" panose="020F0302020204030204" pitchFamily="34" charset="0"/>
              </a:rPr>
              <a:t>Further elimination of seasonality of sales, through optimization of the structure of the Company's Clients</a:t>
            </a:r>
          </a:p>
        </p:txBody>
      </p:sp>
      <p:sp>
        <p:nvSpPr>
          <p:cNvPr id="177" name="Rounded Rectangle 112">
            <a:extLst>
              <a:ext uri="{FF2B5EF4-FFF2-40B4-BE49-F238E27FC236}">
                <a16:creationId xmlns:a16="http://schemas.microsoft.com/office/drawing/2014/main" id="{DED6F985-B178-4418-B6E1-D112BA2EB002}"/>
              </a:ext>
            </a:extLst>
          </p:cNvPr>
          <p:cNvSpPr/>
          <p:nvPr/>
        </p:nvSpPr>
        <p:spPr>
          <a:xfrm>
            <a:off x="4149934" y="3230709"/>
            <a:ext cx="7498552" cy="1402342"/>
          </a:xfrm>
          <a:prstGeom prst="roundRect">
            <a:avLst>
              <a:gd name="adj" fmla="val 858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spcAft>
                <a:spcPts val="400"/>
              </a:spcAft>
              <a:buFont typeface="Wingdings" panose="05000000000000000000" pitchFamily="2" charset="2"/>
              <a:buChar char="§"/>
            </a:pPr>
            <a:r>
              <a:rPr lang="en-US" sz="900" dirty="0">
                <a:solidFill>
                  <a:schemeClr val="tx1"/>
                </a:solidFill>
                <a:cs typeface="Calibri Light" panose="020F0302020204030204" pitchFamily="34" charset="0"/>
              </a:rPr>
              <a:t>Strengthening the strong position in the current important market segments [...]</a:t>
            </a:r>
          </a:p>
          <a:p>
            <a:pPr marL="171450" indent="-171450">
              <a:spcAft>
                <a:spcPts val="400"/>
              </a:spcAft>
              <a:buFont typeface="Wingdings" panose="05000000000000000000" pitchFamily="2" charset="2"/>
              <a:buChar char="§"/>
            </a:pPr>
            <a:r>
              <a:rPr lang="en-US" sz="900" dirty="0">
                <a:solidFill>
                  <a:schemeClr val="tx1"/>
                </a:solidFill>
                <a:cs typeface="Calibri Light" panose="020F0302020204030204" pitchFamily="34" charset="0"/>
              </a:rPr>
              <a:t>Further diversification of sales to customers [...]</a:t>
            </a:r>
          </a:p>
          <a:p>
            <a:pPr marL="171450" indent="-171450">
              <a:spcAft>
                <a:spcPts val="400"/>
              </a:spcAft>
              <a:buFont typeface="Wingdings" panose="05000000000000000000" pitchFamily="2" charset="2"/>
              <a:buChar char="§"/>
            </a:pPr>
            <a:r>
              <a:rPr lang="en-US" sz="900" dirty="0">
                <a:solidFill>
                  <a:schemeClr val="tx1"/>
                </a:solidFill>
                <a:cs typeface="Calibri Light" panose="020F0302020204030204" pitchFamily="34" charset="0"/>
              </a:rPr>
              <a:t>Planned doubling of the customer base to [x] years</a:t>
            </a:r>
          </a:p>
          <a:p>
            <a:pPr marL="171450" indent="-171450">
              <a:spcAft>
                <a:spcPts val="400"/>
              </a:spcAft>
              <a:buFont typeface="Wingdings" panose="05000000000000000000" pitchFamily="2" charset="2"/>
              <a:buChar char="§"/>
            </a:pPr>
            <a:r>
              <a:rPr lang="en-US" sz="900" dirty="0">
                <a:solidFill>
                  <a:schemeClr val="tx1"/>
                </a:solidFill>
                <a:cs typeface="Calibri Light" panose="020F0302020204030204" pitchFamily="34" charset="0"/>
              </a:rPr>
              <a:t>Entering new customer segments attractive in terms of volume and margins [...]</a:t>
            </a:r>
          </a:p>
          <a:p>
            <a:pPr marL="171450" indent="-171450">
              <a:spcAft>
                <a:spcPts val="400"/>
              </a:spcAft>
              <a:buFont typeface="Wingdings" panose="05000000000000000000" pitchFamily="2" charset="2"/>
              <a:buChar char="§"/>
            </a:pPr>
            <a:r>
              <a:rPr lang="en-US" sz="900" dirty="0">
                <a:solidFill>
                  <a:schemeClr val="tx1"/>
                </a:solidFill>
                <a:cs typeface="Calibri Light" panose="020F0302020204030204" pitchFamily="34" charset="0"/>
              </a:rPr>
              <a:t>Increased penetration and entry into new, prospective markets: […]</a:t>
            </a:r>
          </a:p>
        </p:txBody>
      </p:sp>
      <p:sp>
        <p:nvSpPr>
          <p:cNvPr id="181" name="Rounded Rectangle 112">
            <a:extLst>
              <a:ext uri="{FF2B5EF4-FFF2-40B4-BE49-F238E27FC236}">
                <a16:creationId xmlns:a16="http://schemas.microsoft.com/office/drawing/2014/main" id="{1FFDFCA8-5E0E-455E-A1AA-A3B8F2B32944}"/>
              </a:ext>
            </a:extLst>
          </p:cNvPr>
          <p:cNvSpPr/>
          <p:nvPr/>
        </p:nvSpPr>
        <p:spPr>
          <a:xfrm>
            <a:off x="4162751" y="4770693"/>
            <a:ext cx="7654777" cy="1702117"/>
          </a:xfrm>
          <a:prstGeom prst="roundRect">
            <a:avLst>
              <a:gd name="adj" fmla="val 4848"/>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spcAft>
                <a:spcPts val="400"/>
              </a:spcAft>
              <a:buFont typeface="Wingdings" panose="05000000000000000000" pitchFamily="2" charset="2"/>
              <a:buChar char="§"/>
            </a:pPr>
            <a:r>
              <a:rPr lang="en-US" sz="900" dirty="0">
                <a:solidFill>
                  <a:schemeClr val="tx1"/>
                </a:solidFill>
                <a:cs typeface="Calibri Light" panose="020F0302020204030204" pitchFamily="34" charset="0"/>
              </a:rPr>
              <a:t>Increasing productivity [...]</a:t>
            </a:r>
          </a:p>
          <a:p>
            <a:pPr marL="171450" indent="-171450">
              <a:spcAft>
                <a:spcPts val="400"/>
              </a:spcAft>
              <a:buFont typeface="Wingdings" panose="05000000000000000000" pitchFamily="2" charset="2"/>
              <a:buChar char="§"/>
            </a:pPr>
            <a:r>
              <a:rPr lang="en-US" sz="900" dirty="0">
                <a:solidFill>
                  <a:schemeClr val="tx1"/>
                </a:solidFill>
                <a:cs typeface="Calibri Light" panose="020F0302020204030204" pitchFamily="34" charset="0"/>
              </a:rPr>
              <a:t>Expanding and exploiting potential [...]</a:t>
            </a:r>
          </a:p>
          <a:p>
            <a:pPr marL="171450" indent="-171450">
              <a:spcAft>
                <a:spcPts val="400"/>
              </a:spcAft>
              <a:buFont typeface="Wingdings" panose="05000000000000000000" pitchFamily="2" charset="2"/>
              <a:buChar char="§"/>
            </a:pPr>
            <a:r>
              <a:rPr lang="en-US" sz="900" dirty="0">
                <a:solidFill>
                  <a:schemeClr val="tx1"/>
                </a:solidFill>
                <a:cs typeface="Calibri Light" panose="020F0302020204030204" pitchFamily="34" charset="0"/>
              </a:rPr>
              <a:t>Expansion of the existing product base with, among others [...]</a:t>
            </a:r>
          </a:p>
          <a:p>
            <a:pPr marL="171450" indent="-171450">
              <a:spcAft>
                <a:spcPts val="400"/>
              </a:spcAft>
              <a:buFont typeface="Wingdings" panose="05000000000000000000" pitchFamily="2" charset="2"/>
              <a:buChar char="§"/>
            </a:pPr>
            <a:r>
              <a:rPr lang="en-US" sz="900" dirty="0">
                <a:solidFill>
                  <a:schemeClr val="tx1"/>
                </a:solidFill>
                <a:cs typeface="Calibri Light" panose="020F0302020204030204" pitchFamily="34" charset="0"/>
              </a:rPr>
              <a:t>Optimization of raw material stocks, among others as a result of [...]</a:t>
            </a:r>
          </a:p>
          <a:p>
            <a:pPr marL="171450" indent="-171450">
              <a:spcAft>
                <a:spcPts val="400"/>
              </a:spcAft>
              <a:buFont typeface="Wingdings" panose="05000000000000000000" pitchFamily="2" charset="2"/>
              <a:buChar char="§"/>
            </a:pPr>
            <a:r>
              <a:rPr lang="en-US" sz="900" dirty="0">
                <a:solidFill>
                  <a:schemeClr val="tx1"/>
                </a:solidFill>
                <a:cs typeface="Calibri Light" panose="020F0302020204030204" pitchFamily="34" charset="0"/>
              </a:rPr>
              <a:t>Expanding the portfolio of offered products by [...]</a:t>
            </a:r>
          </a:p>
          <a:p>
            <a:pPr marL="171450" indent="-171450">
              <a:spcAft>
                <a:spcPts val="400"/>
              </a:spcAft>
              <a:buFont typeface="Wingdings" panose="05000000000000000000" pitchFamily="2" charset="2"/>
              <a:buChar char="§"/>
            </a:pPr>
            <a:r>
              <a:rPr lang="en-US" sz="900" dirty="0">
                <a:solidFill>
                  <a:schemeClr val="tx1"/>
                </a:solidFill>
                <a:cs typeface="Calibri Light" panose="020F0302020204030204" pitchFamily="34" charset="0"/>
              </a:rPr>
              <a:t>Start of construction of own production plant [...]</a:t>
            </a:r>
          </a:p>
        </p:txBody>
      </p:sp>
      <p:sp>
        <p:nvSpPr>
          <p:cNvPr id="169" name="Rounded Rectangle 10">
            <a:extLst>
              <a:ext uri="{FF2B5EF4-FFF2-40B4-BE49-F238E27FC236}">
                <a16:creationId xmlns:a16="http://schemas.microsoft.com/office/drawing/2014/main" id="{15B8AC3A-FE6C-4B0A-8365-1771E5FD25EA}"/>
              </a:ext>
            </a:extLst>
          </p:cNvPr>
          <p:cNvSpPr/>
          <p:nvPr/>
        </p:nvSpPr>
        <p:spPr>
          <a:xfrm>
            <a:off x="1402204" y="2050314"/>
            <a:ext cx="2733675" cy="420998"/>
          </a:xfrm>
          <a:prstGeom prst="roundRect">
            <a:avLst>
              <a:gd name="adj" fmla="val 3369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dirty="0"/>
              <a:t>Sustained positive sales profitability at </a:t>
            </a:r>
          </a:p>
          <a:p>
            <a:pPr algn="ctr"/>
            <a:r>
              <a:rPr lang="en-US" sz="900" dirty="0"/>
              <a:t>not less than [x] costs </a:t>
            </a:r>
          </a:p>
          <a:p>
            <a:pPr algn="ctr"/>
            <a:r>
              <a:rPr lang="en-US" sz="900" dirty="0"/>
              <a:t>the production of products (COGS)</a:t>
            </a:r>
          </a:p>
        </p:txBody>
      </p:sp>
      <p:sp>
        <p:nvSpPr>
          <p:cNvPr id="170" name="Rounded Rectangle 10">
            <a:extLst>
              <a:ext uri="{FF2B5EF4-FFF2-40B4-BE49-F238E27FC236}">
                <a16:creationId xmlns:a16="http://schemas.microsoft.com/office/drawing/2014/main" id="{2B9006CA-D5F4-4987-970F-1054E9A84C0F}"/>
              </a:ext>
            </a:extLst>
          </p:cNvPr>
          <p:cNvSpPr/>
          <p:nvPr/>
        </p:nvSpPr>
        <p:spPr>
          <a:xfrm>
            <a:off x="1402204" y="2516857"/>
            <a:ext cx="2733675" cy="182880"/>
          </a:xfrm>
          <a:prstGeom prst="roundRect">
            <a:avLst>
              <a:gd name="adj" fmla="val 4090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dirty="0"/>
              <a:t>Nearly [x]-fold increase in revenue by the end of 20xx</a:t>
            </a:r>
          </a:p>
        </p:txBody>
      </p:sp>
      <p:sp>
        <p:nvSpPr>
          <p:cNvPr id="171" name="Rounded Rectangle 10">
            <a:extLst>
              <a:ext uri="{FF2B5EF4-FFF2-40B4-BE49-F238E27FC236}">
                <a16:creationId xmlns:a16="http://schemas.microsoft.com/office/drawing/2014/main" id="{1E5C1746-0C22-474A-8757-593526F94E52}"/>
              </a:ext>
            </a:extLst>
          </p:cNvPr>
          <p:cNvSpPr/>
          <p:nvPr/>
        </p:nvSpPr>
        <p:spPr>
          <a:xfrm>
            <a:off x="1402204" y="2745250"/>
            <a:ext cx="2733675" cy="186495"/>
          </a:xfrm>
          <a:prstGeom prst="roundRect">
            <a:avLst>
              <a:gd name="adj" fmla="val 4090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dirty="0">
                <a:solidFill>
                  <a:schemeClr val="bg1"/>
                </a:solidFill>
              </a:rPr>
              <a:t>Wzrost kapitału obrotowego</a:t>
            </a:r>
          </a:p>
        </p:txBody>
      </p:sp>
      <p:sp>
        <p:nvSpPr>
          <p:cNvPr id="174" name="Rounded Rectangle 10">
            <a:extLst>
              <a:ext uri="{FF2B5EF4-FFF2-40B4-BE49-F238E27FC236}">
                <a16:creationId xmlns:a16="http://schemas.microsoft.com/office/drawing/2014/main" id="{1242EA19-B32F-4973-9C1D-5925F9C622BB}"/>
              </a:ext>
            </a:extLst>
          </p:cNvPr>
          <p:cNvSpPr/>
          <p:nvPr/>
        </p:nvSpPr>
        <p:spPr>
          <a:xfrm>
            <a:off x="1408298" y="3224676"/>
            <a:ext cx="2728769" cy="327442"/>
          </a:xfrm>
          <a:prstGeom prst="roundRect">
            <a:avLst>
              <a:gd name="adj" fmla="val 4090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dirty="0"/>
              <a:t>Increase in the share of foreign customers in the total sales volume</a:t>
            </a:r>
          </a:p>
        </p:txBody>
      </p:sp>
      <p:sp>
        <p:nvSpPr>
          <p:cNvPr id="175" name="Rounded Rectangle 10">
            <a:extLst>
              <a:ext uri="{FF2B5EF4-FFF2-40B4-BE49-F238E27FC236}">
                <a16:creationId xmlns:a16="http://schemas.microsoft.com/office/drawing/2014/main" id="{3069B8FC-A896-487B-BC1A-CA98FBAC2405}"/>
              </a:ext>
            </a:extLst>
          </p:cNvPr>
          <p:cNvSpPr/>
          <p:nvPr/>
        </p:nvSpPr>
        <p:spPr>
          <a:xfrm>
            <a:off x="1408298" y="3592116"/>
            <a:ext cx="2728769" cy="327442"/>
          </a:xfrm>
          <a:prstGeom prst="roundRect">
            <a:avLst>
              <a:gd name="adj" fmla="val 4090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dirty="0"/>
              <a:t>Diversification of groups of recipients and individual customers</a:t>
            </a:r>
          </a:p>
        </p:txBody>
      </p:sp>
      <p:sp>
        <p:nvSpPr>
          <p:cNvPr id="176" name="Rounded Rectangle 10">
            <a:extLst>
              <a:ext uri="{FF2B5EF4-FFF2-40B4-BE49-F238E27FC236}">
                <a16:creationId xmlns:a16="http://schemas.microsoft.com/office/drawing/2014/main" id="{848ABC08-BF7F-4388-927F-2FCEB8049C7B}"/>
              </a:ext>
            </a:extLst>
          </p:cNvPr>
          <p:cNvSpPr/>
          <p:nvPr/>
        </p:nvSpPr>
        <p:spPr>
          <a:xfrm>
            <a:off x="1408298" y="3956641"/>
            <a:ext cx="2728769" cy="327441"/>
          </a:xfrm>
          <a:prstGeom prst="roundRect">
            <a:avLst>
              <a:gd name="adj" fmla="val 4090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dirty="0"/>
              <a:t>Utilizing the growing market potential in Poland, Europe and the world</a:t>
            </a:r>
          </a:p>
        </p:txBody>
      </p:sp>
      <p:sp>
        <p:nvSpPr>
          <p:cNvPr id="178" name="Rounded Rectangle 10">
            <a:extLst>
              <a:ext uri="{FF2B5EF4-FFF2-40B4-BE49-F238E27FC236}">
                <a16:creationId xmlns:a16="http://schemas.microsoft.com/office/drawing/2014/main" id="{9CB88F21-D5F4-4FAB-8982-485E536E258C}"/>
              </a:ext>
            </a:extLst>
          </p:cNvPr>
          <p:cNvSpPr/>
          <p:nvPr/>
        </p:nvSpPr>
        <p:spPr>
          <a:xfrm>
            <a:off x="1407112" y="4953286"/>
            <a:ext cx="2728769" cy="215584"/>
          </a:xfrm>
          <a:prstGeom prst="roundRect">
            <a:avLst>
              <a:gd name="adj" fmla="val 4090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dirty="0"/>
              <a:t>Further development of the product mix</a:t>
            </a:r>
          </a:p>
        </p:txBody>
      </p:sp>
      <p:sp>
        <p:nvSpPr>
          <p:cNvPr id="179" name="Rounded Rectangle 10">
            <a:extLst>
              <a:ext uri="{FF2B5EF4-FFF2-40B4-BE49-F238E27FC236}">
                <a16:creationId xmlns:a16="http://schemas.microsoft.com/office/drawing/2014/main" id="{01E86AC0-C03A-43E1-A1FD-6AD476B994B9}"/>
              </a:ext>
            </a:extLst>
          </p:cNvPr>
          <p:cNvSpPr/>
          <p:nvPr/>
        </p:nvSpPr>
        <p:spPr>
          <a:xfrm>
            <a:off x="1407109" y="5254472"/>
            <a:ext cx="2728769" cy="212093"/>
          </a:xfrm>
          <a:prstGeom prst="roundRect">
            <a:avLst>
              <a:gd name="adj" fmla="val 4090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dirty="0" err="1"/>
              <a:t>Increasing</a:t>
            </a:r>
            <a:r>
              <a:rPr lang="pl-PL" sz="900" dirty="0"/>
              <a:t> </a:t>
            </a:r>
            <a:r>
              <a:rPr lang="pl-PL" sz="900" dirty="0" err="1"/>
              <a:t>production</a:t>
            </a:r>
            <a:r>
              <a:rPr lang="pl-PL" sz="900" dirty="0"/>
              <a:t> </a:t>
            </a:r>
            <a:r>
              <a:rPr lang="pl-PL" sz="900" dirty="0" err="1"/>
              <a:t>capacity</a:t>
            </a:r>
            <a:endParaRPr lang="pl-PL" sz="900" dirty="0"/>
          </a:p>
        </p:txBody>
      </p:sp>
      <p:sp>
        <p:nvSpPr>
          <p:cNvPr id="180" name="Rounded Rectangle 10">
            <a:extLst>
              <a:ext uri="{FF2B5EF4-FFF2-40B4-BE49-F238E27FC236}">
                <a16:creationId xmlns:a16="http://schemas.microsoft.com/office/drawing/2014/main" id="{89DC551E-2AA1-447B-84A4-CB152E872266}"/>
              </a:ext>
            </a:extLst>
          </p:cNvPr>
          <p:cNvSpPr/>
          <p:nvPr/>
        </p:nvSpPr>
        <p:spPr>
          <a:xfrm>
            <a:off x="1407110" y="5551974"/>
            <a:ext cx="2728769" cy="216287"/>
          </a:xfrm>
          <a:prstGeom prst="roundRect">
            <a:avLst>
              <a:gd name="adj" fmla="val 40902"/>
            </a:avLst>
          </a:prstGeom>
          <a:solidFill>
            <a:srgbClr val="8CD4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900" dirty="0" err="1"/>
              <a:t>Increasing</a:t>
            </a:r>
            <a:r>
              <a:rPr lang="pl-PL" sz="900" dirty="0"/>
              <a:t> </a:t>
            </a:r>
            <a:r>
              <a:rPr lang="pl-PL" sz="900" dirty="0" err="1"/>
              <a:t>storage</a:t>
            </a:r>
            <a:r>
              <a:rPr lang="pl-PL" sz="900" dirty="0"/>
              <a:t> </a:t>
            </a:r>
            <a:r>
              <a:rPr lang="pl-PL" sz="900" dirty="0" err="1"/>
              <a:t>capacity</a:t>
            </a:r>
            <a:r>
              <a:rPr lang="pl-PL" sz="900" dirty="0"/>
              <a:t> </a:t>
            </a:r>
          </a:p>
        </p:txBody>
      </p:sp>
      <p:sp>
        <p:nvSpPr>
          <p:cNvPr id="42" name="TextBox 78">
            <a:extLst>
              <a:ext uri="{FF2B5EF4-FFF2-40B4-BE49-F238E27FC236}">
                <a16:creationId xmlns:a16="http://schemas.microsoft.com/office/drawing/2014/main" id="{CB58B3CE-0FC8-49FD-B226-72135255D163}"/>
              </a:ext>
            </a:extLst>
          </p:cNvPr>
          <p:cNvSpPr txBox="1"/>
          <p:nvPr/>
        </p:nvSpPr>
        <p:spPr>
          <a:xfrm>
            <a:off x="566919"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65000"/>
                  </a:schemeClr>
                </a:solidFill>
                <a:latin typeface="Arial" panose="020B0604020202020204" pitchFamily="34" charset="0"/>
                <a:cs typeface="Arial" panose="020B0604020202020204" pitchFamily="34" charset="0"/>
              </a:rPr>
              <a:t>Development </a:t>
            </a:r>
            <a:r>
              <a:rPr lang="pl-PL" sz="1000" b="1" dirty="0" err="1">
                <a:solidFill>
                  <a:schemeClr val="bg1">
                    <a:lumMod val="65000"/>
                  </a:schemeClr>
                </a:solidFill>
                <a:latin typeface="Arial" panose="020B0604020202020204" pitchFamily="34" charset="0"/>
                <a:cs typeface="Arial" panose="020B0604020202020204" pitchFamily="34" charset="0"/>
              </a:rPr>
              <a:t>strategy</a:t>
            </a:r>
            <a:endParaRPr lang="pl-PL" sz="1000" b="1" dirty="0">
              <a:solidFill>
                <a:schemeClr val="bg1">
                  <a:lumMod val="65000"/>
                </a:schemeClr>
              </a:solidFill>
              <a:latin typeface="Arial" panose="020B0604020202020204" pitchFamily="34" charset="0"/>
              <a:cs typeface="Arial" panose="020B0604020202020204" pitchFamily="34" charset="0"/>
            </a:endParaRPr>
          </a:p>
        </p:txBody>
      </p:sp>
      <p:sp>
        <p:nvSpPr>
          <p:cNvPr id="40" name="Rounded Rectangle 27">
            <a:extLst>
              <a:ext uri="{FF2B5EF4-FFF2-40B4-BE49-F238E27FC236}">
                <a16:creationId xmlns:a16="http://schemas.microsoft.com/office/drawing/2014/main" id="{B03D29BE-C3FC-45B3-8AC9-E558022DC0A0}"/>
              </a:ext>
            </a:extLst>
          </p:cNvPr>
          <p:cNvSpPr/>
          <p:nvPr/>
        </p:nvSpPr>
        <p:spPr>
          <a:xfrm>
            <a:off x="530602" y="1992293"/>
            <a:ext cx="11152720" cy="979339"/>
          </a:xfrm>
          <a:prstGeom prst="roundRect">
            <a:avLst>
              <a:gd name="adj" fmla="val 9964"/>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3" name="Rounded Rectangle 27">
            <a:extLst>
              <a:ext uri="{FF2B5EF4-FFF2-40B4-BE49-F238E27FC236}">
                <a16:creationId xmlns:a16="http://schemas.microsoft.com/office/drawing/2014/main" id="{B03D29BE-C3FC-45B3-8AC9-E558022DC0A0}"/>
              </a:ext>
            </a:extLst>
          </p:cNvPr>
          <p:cNvSpPr/>
          <p:nvPr/>
        </p:nvSpPr>
        <p:spPr>
          <a:xfrm>
            <a:off x="532614" y="3031237"/>
            <a:ext cx="11152720" cy="1418821"/>
          </a:xfrm>
          <a:prstGeom prst="roundRect">
            <a:avLst>
              <a:gd name="adj" fmla="val 9964"/>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5" name="Rounded Rectangle 27">
            <a:extLst>
              <a:ext uri="{FF2B5EF4-FFF2-40B4-BE49-F238E27FC236}">
                <a16:creationId xmlns:a16="http://schemas.microsoft.com/office/drawing/2014/main" id="{B03D29BE-C3FC-45B3-8AC9-E558022DC0A0}"/>
              </a:ext>
            </a:extLst>
          </p:cNvPr>
          <p:cNvSpPr/>
          <p:nvPr/>
        </p:nvSpPr>
        <p:spPr>
          <a:xfrm>
            <a:off x="530602" y="4519191"/>
            <a:ext cx="11152720" cy="1703488"/>
          </a:xfrm>
          <a:prstGeom prst="roundRect">
            <a:avLst>
              <a:gd name="adj" fmla="val 9964"/>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pic>
        <p:nvPicPr>
          <p:cNvPr id="47" name="Picture 46">
            <a:extLst>
              <a:ext uri="{FF2B5EF4-FFF2-40B4-BE49-F238E27FC236}">
                <a16:creationId xmlns:a16="http://schemas.microsoft.com/office/drawing/2014/main" id="{4BCEFA7B-5FD1-4006-9B8D-FAC9882FEA7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75174" y="2481444"/>
            <a:ext cx="382126" cy="382126"/>
          </a:xfrm>
          <a:prstGeom prst="rect">
            <a:avLst/>
          </a:prstGeom>
        </p:spPr>
      </p:pic>
      <p:sp>
        <p:nvSpPr>
          <p:cNvPr id="48" name="Rectangle 43">
            <a:extLst>
              <a:ext uri="{FF2B5EF4-FFF2-40B4-BE49-F238E27FC236}">
                <a16:creationId xmlns:a16="http://schemas.microsoft.com/office/drawing/2014/main" id="{2D243781-AE08-4E19-9F13-CB14AC416409}"/>
              </a:ext>
            </a:extLst>
          </p:cNvPr>
          <p:cNvSpPr>
            <a:spLocks noChangeArrowheads="1"/>
          </p:cNvSpPr>
          <p:nvPr/>
        </p:nvSpPr>
        <p:spPr bwMode="auto">
          <a:xfrm>
            <a:off x="604341" y="2086895"/>
            <a:ext cx="742246" cy="351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29915" rIns="0" bIns="29915">
            <a:spAutoFit/>
          </a:bodyPr>
          <a:lstStyle>
            <a:lvl1pPr defTabSz="615950">
              <a:spcBef>
                <a:spcPct val="20000"/>
              </a:spcBef>
              <a:defRPr sz="1100">
                <a:solidFill>
                  <a:schemeClr val="tx1"/>
                </a:solidFill>
                <a:latin typeface="Calibri" panose="020F0502020204030204" pitchFamily="34" charset="0"/>
              </a:defRPr>
            </a:lvl1pPr>
            <a:lvl2pPr marL="742950" indent="-285750" defTabSz="615950">
              <a:spcBef>
                <a:spcPct val="20000"/>
              </a:spcBef>
              <a:defRPr sz="1100">
                <a:solidFill>
                  <a:schemeClr val="tx1"/>
                </a:solidFill>
                <a:latin typeface="Calibri" panose="020F0502020204030204" pitchFamily="34" charset="0"/>
              </a:defRPr>
            </a:lvl2pPr>
            <a:lvl3pPr marL="1143000" indent="-228600" defTabSz="615950">
              <a:spcBef>
                <a:spcPct val="20000"/>
              </a:spcBef>
              <a:defRPr sz="1100">
                <a:solidFill>
                  <a:schemeClr val="tx1"/>
                </a:solidFill>
                <a:latin typeface="Calibri" panose="020F0502020204030204" pitchFamily="34" charset="0"/>
              </a:defRPr>
            </a:lvl3pPr>
            <a:lvl4pPr marL="1600200" indent="-228600" defTabSz="615950">
              <a:spcBef>
                <a:spcPct val="20000"/>
              </a:spcBef>
              <a:defRPr sz="1100">
                <a:solidFill>
                  <a:schemeClr val="tx1"/>
                </a:solidFill>
                <a:latin typeface="Calibri" panose="020F0502020204030204" pitchFamily="34" charset="0"/>
              </a:defRPr>
            </a:lvl4pPr>
            <a:lvl5pPr marL="2057400" indent="-228600" defTabSz="615950">
              <a:spcBef>
                <a:spcPct val="20000"/>
              </a:spcBef>
              <a:defRPr sz="1100">
                <a:solidFill>
                  <a:schemeClr val="tx1"/>
                </a:solidFill>
                <a:latin typeface="Calibri" panose="020F0502020204030204" pitchFamily="34" charset="0"/>
              </a:defRPr>
            </a:lvl5pPr>
            <a:lvl6pPr marL="2514600" indent="-228600" defTabSz="615950" eaLnBrk="0" fontAlgn="base" hangingPunct="0">
              <a:spcBef>
                <a:spcPct val="20000"/>
              </a:spcBef>
              <a:spcAft>
                <a:spcPct val="0"/>
              </a:spcAft>
              <a:defRPr sz="1100">
                <a:solidFill>
                  <a:schemeClr val="tx1"/>
                </a:solidFill>
                <a:latin typeface="Calibri" panose="020F0502020204030204" pitchFamily="34" charset="0"/>
              </a:defRPr>
            </a:lvl6pPr>
            <a:lvl7pPr marL="2971800" indent="-228600" defTabSz="615950" eaLnBrk="0" fontAlgn="base" hangingPunct="0">
              <a:spcBef>
                <a:spcPct val="20000"/>
              </a:spcBef>
              <a:spcAft>
                <a:spcPct val="0"/>
              </a:spcAft>
              <a:defRPr sz="1100">
                <a:solidFill>
                  <a:schemeClr val="tx1"/>
                </a:solidFill>
                <a:latin typeface="Calibri" panose="020F0502020204030204" pitchFamily="34" charset="0"/>
              </a:defRPr>
            </a:lvl7pPr>
            <a:lvl8pPr marL="3429000" indent="-228600" defTabSz="615950" eaLnBrk="0" fontAlgn="base" hangingPunct="0">
              <a:spcBef>
                <a:spcPct val="20000"/>
              </a:spcBef>
              <a:spcAft>
                <a:spcPct val="0"/>
              </a:spcAft>
              <a:defRPr sz="1100">
                <a:solidFill>
                  <a:schemeClr val="tx1"/>
                </a:solidFill>
                <a:latin typeface="Calibri" panose="020F0502020204030204" pitchFamily="34" charset="0"/>
              </a:defRPr>
            </a:lvl8pPr>
            <a:lvl9pPr marL="3886200" indent="-228600" defTabSz="615950" eaLnBrk="0" fontAlgn="base" hangingPunct="0">
              <a:spcBef>
                <a:spcPct val="20000"/>
              </a:spcBef>
              <a:spcAft>
                <a:spcPct val="0"/>
              </a:spcAft>
              <a:defRPr sz="1100">
                <a:solidFill>
                  <a:schemeClr val="tx1"/>
                </a:solidFill>
                <a:latin typeface="Calibri" panose="020F0502020204030204" pitchFamily="34" charset="0"/>
              </a:defRPr>
            </a:lvl9pPr>
          </a:lstStyle>
          <a:p>
            <a:pPr algn="ctr" eaLnBrk="0" fontAlgn="base" hangingPunct="0">
              <a:lnSpc>
                <a:spcPct val="90000"/>
              </a:lnSpc>
              <a:spcBef>
                <a:spcPct val="50000"/>
              </a:spcBef>
              <a:spcAft>
                <a:spcPct val="0"/>
              </a:spcAft>
              <a:defRPr/>
            </a:pPr>
            <a:r>
              <a:rPr lang="pl-PL" altLang="en-US" sz="1050" b="1" dirty="0">
                <a:solidFill>
                  <a:schemeClr val="tx1">
                    <a:lumMod val="65000"/>
                    <a:lumOff val="35000"/>
                  </a:schemeClr>
                </a:solidFill>
                <a:latin typeface="Calibri Light" panose="020F0302020204030204" pitchFamily="34" charset="0"/>
                <a:ea typeface="ＭＳ Ｐゴシック" panose="020B0600070205080204" pitchFamily="34" charset="-128"/>
                <a:cs typeface="Calibri Light" panose="020F0302020204030204" pitchFamily="34" charset="0"/>
              </a:rPr>
              <a:t>Financial </a:t>
            </a:r>
            <a:r>
              <a:rPr lang="pl-PL" altLang="en-US" sz="1050" b="1" dirty="0" err="1">
                <a:solidFill>
                  <a:schemeClr val="tx1">
                    <a:lumMod val="65000"/>
                    <a:lumOff val="35000"/>
                  </a:schemeClr>
                </a:solidFill>
                <a:latin typeface="Calibri Light" panose="020F0302020204030204" pitchFamily="34" charset="0"/>
                <a:ea typeface="ＭＳ Ｐゴシック" panose="020B0600070205080204" pitchFamily="34" charset="-128"/>
                <a:cs typeface="Calibri Light" panose="020F0302020204030204" pitchFamily="34" charset="0"/>
              </a:rPr>
              <a:t>perspective</a:t>
            </a:r>
            <a:endParaRPr lang="pl-PL" altLang="en-US" sz="1050" b="1" dirty="0">
              <a:solidFill>
                <a:schemeClr val="tx1">
                  <a:lumMod val="65000"/>
                  <a:lumOff val="35000"/>
                </a:schemeClr>
              </a:solidFill>
              <a:latin typeface="Calibri Light" panose="020F0302020204030204" pitchFamily="34" charset="0"/>
              <a:ea typeface="ＭＳ Ｐゴシック" panose="020B0600070205080204" pitchFamily="34" charset="-128"/>
              <a:cs typeface="Calibri Light" panose="020F0302020204030204" pitchFamily="34" charset="0"/>
            </a:endParaRPr>
          </a:p>
        </p:txBody>
      </p:sp>
      <p:pic>
        <p:nvPicPr>
          <p:cNvPr id="49" name="Picture 48">
            <a:extLst>
              <a:ext uri="{FF2B5EF4-FFF2-40B4-BE49-F238E27FC236}">
                <a16:creationId xmlns:a16="http://schemas.microsoft.com/office/drawing/2014/main" id="{B6113E2B-07B5-43E3-B132-A22AB3D73C4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87892" y="3734800"/>
            <a:ext cx="382126" cy="382126"/>
          </a:xfrm>
          <a:prstGeom prst="rect">
            <a:avLst/>
          </a:prstGeom>
        </p:spPr>
      </p:pic>
      <p:sp>
        <p:nvSpPr>
          <p:cNvPr id="50" name="Rectangle 43">
            <a:extLst>
              <a:ext uri="{FF2B5EF4-FFF2-40B4-BE49-F238E27FC236}">
                <a16:creationId xmlns:a16="http://schemas.microsoft.com/office/drawing/2014/main" id="{EE375119-EC51-414E-A015-59F6D52FB0EF}"/>
              </a:ext>
            </a:extLst>
          </p:cNvPr>
          <p:cNvSpPr>
            <a:spLocks noChangeArrowheads="1"/>
          </p:cNvSpPr>
          <p:nvPr/>
        </p:nvSpPr>
        <p:spPr bwMode="auto">
          <a:xfrm>
            <a:off x="604341" y="3349446"/>
            <a:ext cx="742246" cy="351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29915" rIns="0" bIns="29915">
            <a:spAutoFit/>
          </a:bodyPr>
          <a:lstStyle>
            <a:lvl1pPr defTabSz="615950">
              <a:spcBef>
                <a:spcPct val="20000"/>
              </a:spcBef>
              <a:defRPr sz="1100">
                <a:solidFill>
                  <a:schemeClr val="tx1"/>
                </a:solidFill>
                <a:latin typeface="Calibri" panose="020F0502020204030204" pitchFamily="34" charset="0"/>
              </a:defRPr>
            </a:lvl1pPr>
            <a:lvl2pPr marL="742950" indent="-285750" defTabSz="615950">
              <a:spcBef>
                <a:spcPct val="20000"/>
              </a:spcBef>
              <a:defRPr sz="1100">
                <a:solidFill>
                  <a:schemeClr val="tx1"/>
                </a:solidFill>
                <a:latin typeface="Calibri" panose="020F0502020204030204" pitchFamily="34" charset="0"/>
              </a:defRPr>
            </a:lvl2pPr>
            <a:lvl3pPr marL="1143000" indent="-228600" defTabSz="615950">
              <a:spcBef>
                <a:spcPct val="20000"/>
              </a:spcBef>
              <a:defRPr sz="1100">
                <a:solidFill>
                  <a:schemeClr val="tx1"/>
                </a:solidFill>
                <a:latin typeface="Calibri" panose="020F0502020204030204" pitchFamily="34" charset="0"/>
              </a:defRPr>
            </a:lvl3pPr>
            <a:lvl4pPr marL="1600200" indent="-228600" defTabSz="615950">
              <a:spcBef>
                <a:spcPct val="20000"/>
              </a:spcBef>
              <a:defRPr sz="1100">
                <a:solidFill>
                  <a:schemeClr val="tx1"/>
                </a:solidFill>
                <a:latin typeface="Calibri" panose="020F0502020204030204" pitchFamily="34" charset="0"/>
              </a:defRPr>
            </a:lvl4pPr>
            <a:lvl5pPr marL="2057400" indent="-228600" defTabSz="615950">
              <a:spcBef>
                <a:spcPct val="20000"/>
              </a:spcBef>
              <a:defRPr sz="1100">
                <a:solidFill>
                  <a:schemeClr val="tx1"/>
                </a:solidFill>
                <a:latin typeface="Calibri" panose="020F0502020204030204" pitchFamily="34" charset="0"/>
              </a:defRPr>
            </a:lvl5pPr>
            <a:lvl6pPr marL="2514600" indent="-228600" defTabSz="615950" eaLnBrk="0" fontAlgn="base" hangingPunct="0">
              <a:spcBef>
                <a:spcPct val="20000"/>
              </a:spcBef>
              <a:spcAft>
                <a:spcPct val="0"/>
              </a:spcAft>
              <a:defRPr sz="1100">
                <a:solidFill>
                  <a:schemeClr val="tx1"/>
                </a:solidFill>
                <a:latin typeface="Calibri" panose="020F0502020204030204" pitchFamily="34" charset="0"/>
              </a:defRPr>
            </a:lvl6pPr>
            <a:lvl7pPr marL="2971800" indent="-228600" defTabSz="615950" eaLnBrk="0" fontAlgn="base" hangingPunct="0">
              <a:spcBef>
                <a:spcPct val="20000"/>
              </a:spcBef>
              <a:spcAft>
                <a:spcPct val="0"/>
              </a:spcAft>
              <a:defRPr sz="1100">
                <a:solidFill>
                  <a:schemeClr val="tx1"/>
                </a:solidFill>
                <a:latin typeface="Calibri" panose="020F0502020204030204" pitchFamily="34" charset="0"/>
              </a:defRPr>
            </a:lvl7pPr>
            <a:lvl8pPr marL="3429000" indent="-228600" defTabSz="615950" eaLnBrk="0" fontAlgn="base" hangingPunct="0">
              <a:spcBef>
                <a:spcPct val="20000"/>
              </a:spcBef>
              <a:spcAft>
                <a:spcPct val="0"/>
              </a:spcAft>
              <a:defRPr sz="1100">
                <a:solidFill>
                  <a:schemeClr val="tx1"/>
                </a:solidFill>
                <a:latin typeface="Calibri" panose="020F0502020204030204" pitchFamily="34" charset="0"/>
              </a:defRPr>
            </a:lvl8pPr>
            <a:lvl9pPr marL="3886200" indent="-228600" defTabSz="615950" eaLnBrk="0" fontAlgn="base" hangingPunct="0">
              <a:spcBef>
                <a:spcPct val="20000"/>
              </a:spcBef>
              <a:spcAft>
                <a:spcPct val="0"/>
              </a:spcAft>
              <a:defRPr sz="1100">
                <a:solidFill>
                  <a:schemeClr val="tx1"/>
                </a:solidFill>
                <a:latin typeface="Calibri" panose="020F0502020204030204" pitchFamily="34" charset="0"/>
              </a:defRPr>
            </a:lvl9pPr>
          </a:lstStyle>
          <a:p>
            <a:pPr algn="ctr" eaLnBrk="0" fontAlgn="base" hangingPunct="0">
              <a:lnSpc>
                <a:spcPct val="90000"/>
              </a:lnSpc>
              <a:spcBef>
                <a:spcPct val="50000"/>
              </a:spcBef>
              <a:spcAft>
                <a:spcPct val="0"/>
              </a:spcAft>
              <a:defRPr/>
            </a:pPr>
            <a:r>
              <a:rPr lang="pl-PL" altLang="en-US" sz="1050" b="1" dirty="0">
                <a:solidFill>
                  <a:schemeClr val="tx1">
                    <a:lumMod val="65000"/>
                    <a:lumOff val="35000"/>
                  </a:schemeClr>
                </a:solidFill>
                <a:latin typeface="Calibri Light" panose="020F0302020204030204" pitchFamily="34" charset="0"/>
                <a:ea typeface="ＭＳ Ｐゴシック" panose="020B0600070205080204" pitchFamily="34" charset="-128"/>
                <a:cs typeface="Calibri Light" panose="020F0302020204030204" pitchFamily="34" charset="0"/>
              </a:rPr>
              <a:t>Market </a:t>
            </a:r>
            <a:r>
              <a:rPr lang="pl-PL" altLang="en-US" sz="1050" b="1" dirty="0" err="1">
                <a:solidFill>
                  <a:schemeClr val="tx1">
                    <a:lumMod val="65000"/>
                    <a:lumOff val="35000"/>
                  </a:schemeClr>
                </a:solidFill>
                <a:latin typeface="Calibri Light" panose="020F0302020204030204" pitchFamily="34" charset="0"/>
                <a:ea typeface="ＭＳ Ｐゴシック" panose="020B0600070205080204" pitchFamily="34" charset="-128"/>
                <a:cs typeface="Calibri Light" panose="020F0302020204030204" pitchFamily="34" charset="0"/>
              </a:rPr>
              <a:t>outlook</a:t>
            </a:r>
            <a:endParaRPr lang="pl-PL" altLang="en-US" sz="1050" b="1" dirty="0">
              <a:solidFill>
                <a:schemeClr val="tx1">
                  <a:lumMod val="65000"/>
                  <a:lumOff val="35000"/>
                </a:schemeClr>
              </a:solidFill>
              <a:latin typeface="Calibri Light" panose="020F0302020204030204" pitchFamily="34" charset="0"/>
              <a:ea typeface="ＭＳ Ｐゴシック" panose="020B0600070205080204" pitchFamily="34" charset="-128"/>
              <a:cs typeface="Calibri Light" panose="020F0302020204030204" pitchFamily="34" charset="0"/>
            </a:endParaRPr>
          </a:p>
        </p:txBody>
      </p:sp>
      <p:pic>
        <p:nvPicPr>
          <p:cNvPr id="51" name="Picture 50">
            <a:extLst>
              <a:ext uri="{FF2B5EF4-FFF2-40B4-BE49-F238E27FC236}">
                <a16:creationId xmlns:a16="http://schemas.microsoft.com/office/drawing/2014/main" id="{74F44ACB-E6BC-4FBA-94C3-5AFBE79C869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94073" y="5320004"/>
            <a:ext cx="377298" cy="377298"/>
          </a:xfrm>
          <a:prstGeom prst="rect">
            <a:avLst/>
          </a:prstGeom>
        </p:spPr>
      </p:pic>
      <p:sp>
        <p:nvSpPr>
          <p:cNvPr id="52" name="Rectangle 43">
            <a:extLst>
              <a:ext uri="{FF2B5EF4-FFF2-40B4-BE49-F238E27FC236}">
                <a16:creationId xmlns:a16="http://schemas.microsoft.com/office/drawing/2014/main" id="{B377D792-62F1-4C7E-8CAD-0029EF0964F0}"/>
              </a:ext>
            </a:extLst>
          </p:cNvPr>
          <p:cNvSpPr>
            <a:spLocks noChangeArrowheads="1"/>
          </p:cNvSpPr>
          <p:nvPr/>
        </p:nvSpPr>
        <p:spPr bwMode="auto">
          <a:xfrm>
            <a:off x="604341" y="4933573"/>
            <a:ext cx="742246" cy="351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29915" rIns="0" bIns="29915">
            <a:spAutoFit/>
          </a:bodyPr>
          <a:lstStyle>
            <a:lvl1pPr defTabSz="615950">
              <a:spcBef>
                <a:spcPct val="20000"/>
              </a:spcBef>
              <a:defRPr sz="1100">
                <a:solidFill>
                  <a:schemeClr val="tx1"/>
                </a:solidFill>
                <a:latin typeface="Calibri" panose="020F0502020204030204" pitchFamily="34" charset="0"/>
              </a:defRPr>
            </a:lvl1pPr>
            <a:lvl2pPr marL="742950" indent="-285750" defTabSz="615950">
              <a:spcBef>
                <a:spcPct val="20000"/>
              </a:spcBef>
              <a:defRPr sz="1100">
                <a:solidFill>
                  <a:schemeClr val="tx1"/>
                </a:solidFill>
                <a:latin typeface="Calibri" panose="020F0502020204030204" pitchFamily="34" charset="0"/>
              </a:defRPr>
            </a:lvl2pPr>
            <a:lvl3pPr marL="1143000" indent="-228600" defTabSz="615950">
              <a:spcBef>
                <a:spcPct val="20000"/>
              </a:spcBef>
              <a:defRPr sz="1100">
                <a:solidFill>
                  <a:schemeClr val="tx1"/>
                </a:solidFill>
                <a:latin typeface="Calibri" panose="020F0502020204030204" pitchFamily="34" charset="0"/>
              </a:defRPr>
            </a:lvl3pPr>
            <a:lvl4pPr marL="1600200" indent="-228600" defTabSz="615950">
              <a:spcBef>
                <a:spcPct val="20000"/>
              </a:spcBef>
              <a:defRPr sz="1100">
                <a:solidFill>
                  <a:schemeClr val="tx1"/>
                </a:solidFill>
                <a:latin typeface="Calibri" panose="020F0502020204030204" pitchFamily="34" charset="0"/>
              </a:defRPr>
            </a:lvl4pPr>
            <a:lvl5pPr marL="2057400" indent="-228600" defTabSz="615950">
              <a:spcBef>
                <a:spcPct val="20000"/>
              </a:spcBef>
              <a:defRPr sz="1100">
                <a:solidFill>
                  <a:schemeClr val="tx1"/>
                </a:solidFill>
                <a:latin typeface="Calibri" panose="020F0502020204030204" pitchFamily="34" charset="0"/>
              </a:defRPr>
            </a:lvl5pPr>
            <a:lvl6pPr marL="2514600" indent="-228600" defTabSz="615950" eaLnBrk="0" fontAlgn="base" hangingPunct="0">
              <a:spcBef>
                <a:spcPct val="20000"/>
              </a:spcBef>
              <a:spcAft>
                <a:spcPct val="0"/>
              </a:spcAft>
              <a:defRPr sz="1100">
                <a:solidFill>
                  <a:schemeClr val="tx1"/>
                </a:solidFill>
                <a:latin typeface="Calibri" panose="020F0502020204030204" pitchFamily="34" charset="0"/>
              </a:defRPr>
            </a:lvl6pPr>
            <a:lvl7pPr marL="2971800" indent="-228600" defTabSz="615950" eaLnBrk="0" fontAlgn="base" hangingPunct="0">
              <a:spcBef>
                <a:spcPct val="20000"/>
              </a:spcBef>
              <a:spcAft>
                <a:spcPct val="0"/>
              </a:spcAft>
              <a:defRPr sz="1100">
                <a:solidFill>
                  <a:schemeClr val="tx1"/>
                </a:solidFill>
                <a:latin typeface="Calibri" panose="020F0502020204030204" pitchFamily="34" charset="0"/>
              </a:defRPr>
            </a:lvl7pPr>
            <a:lvl8pPr marL="3429000" indent="-228600" defTabSz="615950" eaLnBrk="0" fontAlgn="base" hangingPunct="0">
              <a:spcBef>
                <a:spcPct val="20000"/>
              </a:spcBef>
              <a:spcAft>
                <a:spcPct val="0"/>
              </a:spcAft>
              <a:defRPr sz="1100">
                <a:solidFill>
                  <a:schemeClr val="tx1"/>
                </a:solidFill>
                <a:latin typeface="Calibri" panose="020F0502020204030204" pitchFamily="34" charset="0"/>
              </a:defRPr>
            </a:lvl8pPr>
            <a:lvl9pPr marL="3886200" indent="-228600" defTabSz="615950" eaLnBrk="0" fontAlgn="base" hangingPunct="0">
              <a:spcBef>
                <a:spcPct val="20000"/>
              </a:spcBef>
              <a:spcAft>
                <a:spcPct val="0"/>
              </a:spcAft>
              <a:defRPr sz="1100">
                <a:solidFill>
                  <a:schemeClr val="tx1"/>
                </a:solidFill>
                <a:latin typeface="Calibri" panose="020F0502020204030204" pitchFamily="34" charset="0"/>
              </a:defRPr>
            </a:lvl9pPr>
          </a:lstStyle>
          <a:p>
            <a:pPr algn="ctr" eaLnBrk="0" fontAlgn="base" hangingPunct="0">
              <a:lnSpc>
                <a:spcPct val="90000"/>
              </a:lnSpc>
              <a:spcBef>
                <a:spcPct val="50000"/>
              </a:spcBef>
              <a:spcAft>
                <a:spcPct val="0"/>
              </a:spcAft>
              <a:defRPr/>
            </a:pPr>
            <a:r>
              <a:rPr lang="pl-PL" altLang="en-US" sz="1050" b="1" dirty="0" err="1">
                <a:solidFill>
                  <a:schemeClr val="tx1">
                    <a:lumMod val="65000"/>
                    <a:lumOff val="35000"/>
                  </a:schemeClr>
                </a:solidFill>
                <a:latin typeface="Calibri Light" panose="020F0302020204030204" pitchFamily="34" charset="0"/>
                <a:ea typeface="ＭＳ Ｐゴシック" panose="020B0600070205080204" pitchFamily="34" charset="-128"/>
                <a:cs typeface="Calibri Light" panose="020F0302020204030204" pitchFamily="34" charset="0"/>
              </a:rPr>
              <a:t>Operational</a:t>
            </a:r>
            <a:r>
              <a:rPr lang="pl-PL" altLang="en-US" sz="1050" b="1" dirty="0">
                <a:solidFill>
                  <a:schemeClr val="tx1">
                    <a:lumMod val="65000"/>
                    <a:lumOff val="35000"/>
                  </a:schemeClr>
                </a:solidFill>
                <a:latin typeface="Calibri Light" panose="020F0302020204030204" pitchFamily="34" charset="0"/>
                <a:ea typeface="ＭＳ Ｐゴシック" panose="020B0600070205080204" pitchFamily="34" charset="-128"/>
                <a:cs typeface="Calibri Light" panose="020F0302020204030204" pitchFamily="34" charset="0"/>
              </a:rPr>
              <a:t> </a:t>
            </a:r>
            <a:r>
              <a:rPr lang="pl-PL" altLang="en-US" sz="1050" b="1" dirty="0" err="1">
                <a:solidFill>
                  <a:schemeClr val="tx1">
                    <a:lumMod val="65000"/>
                    <a:lumOff val="35000"/>
                  </a:schemeClr>
                </a:solidFill>
                <a:latin typeface="Calibri Light" panose="020F0302020204030204" pitchFamily="34" charset="0"/>
                <a:ea typeface="ＭＳ Ｐゴシック" panose="020B0600070205080204" pitchFamily="34" charset="-128"/>
                <a:cs typeface="Calibri Light" panose="020F0302020204030204" pitchFamily="34" charset="0"/>
              </a:rPr>
              <a:t>perspective</a:t>
            </a:r>
            <a:endParaRPr lang="pl-PL" altLang="en-US" sz="1050" b="1" dirty="0">
              <a:solidFill>
                <a:schemeClr val="tx1">
                  <a:lumMod val="65000"/>
                  <a:lumOff val="35000"/>
                </a:schemeClr>
              </a:solidFill>
              <a:latin typeface="Calibri Light" panose="020F0302020204030204" pitchFamily="34" charset="0"/>
              <a:ea typeface="ＭＳ Ｐゴシック" panose="020B0600070205080204" pitchFamily="34" charset="-128"/>
              <a:cs typeface="Calibri Light" panose="020F0302020204030204" pitchFamily="34" charset="0"/>
            </a:endParaRPr>
          </a:p>
        </p:txBody>
      </p:sp>
      <p:sp>
        <p:nvSpPr>
          <p:cNvPr id="3" name="Text Placeholder 4">
            <a:extLst>
              <a:ext uri="{FF2B5EF4-FFF2-40B4-BE49-F238E27FC236}">
                <a16:creationId xmlns:a16="http://schemas.microsoft.com/office/drawing/2014/main" id="{9842B571-B41C-4459-8FD5-AB67AEE5512F}"/>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
        <p:nvSpPr>
          <p:cNvPr id="4" name="Text Placeholder 8">
            <a:extLst>
              <a:ext uri="{FF2B5EF4-FFF2-40B4-BE49-F238E27FC236}">
                <a16:creationId xmlns:a16="http://schemas.microsoft.com/office/drawing/2014/main" id="{CBE073D9-8773-4BF6-BFF1-DA3632A9AC95}"/>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STRATEGY AND DEVELOPMENT PLAN</a:t>
            </a:r>
          </a:p>
        </p:txBody>
      </p:sp>
    </p:spTree>
    <p:extLst>
      <p:ext uri="{BB962C8B-B14F-4D97-AF65-F5344CB8AC3E}">
        <p14:creationId xmlns:p14="http://schemas.microsoft.com/office/powerpoint/2010/main" val="128150324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extBox 78">
            <a:extLst>
              <a:ext uri="{FF2B5EF4-FFF2-40B4-BE49-F238E27FC236}">
                <a16:creationId xmlns:a16="http://schemas.microsoft.com/office/drawing/2014/main" id="{A92A58C7-E830-474A-AF61-D99EFA3A1582}"/>
              </a:ext>
            </a:extLst>
          </p:cNvPr>
          <p:cNvSpPr txBox="1"/>
          <p:nvPr/>
        </p:nvSpPr>
        <p:spPr>
          <a:xfrm>
            <a:off x="535291" y="1202560"/>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bg1">
                  <a:lumMod val="65000"/>
                </a:schemeClr>
              </a:solidFill>
              <a:latin typeface="Arial" panose="020B0604020202020204" pitchFamily="34" charset="0"/>
              <a:cs typeface="Arial" panose="020B0604020202020204" pitchFamily="34" charset="0"/>
            </a:endParaRPr>
          </a:p>
        </p:txBody>
      </p:sp>
      <p:grpSp>
        <p:nvGrpSpPr>
          <p:cNvPr id="39" name="Group 38">
            <a:extLst>
              <a:ext uri="{FF2B5EF4-FFF2-40B4-BE49-F238E27FC236}">
                <a16:creationId xmlns:a16="http://schemas.microsoft.com/office/drawing/2014/main" id="{6732BEAF-575B-4BBA-80E3-801611669D0B}"/>
              </a:ext>
            </a:extLst>
          </p:cNvPr>
          <p:cNvGrpSpPr/>
          <p:nvPr/>
        </p:nvGrpSpPr>
        <p:grpSpPr>
          <a:xfrm>
            <a:off x="-1121204" y="19811"/>
            <a:ext cx="962703" cy="6401807"/>
            <a:chOff x="-1121204" y="19811"/>
            <a:chExt cx="962703" cy="6401807"/>
          </a:xfrm>
        </p:grpSpPr>
        <p:sp>
          <p:nvSpPr>
            <p:cNvPr id="42" name="Rectangle 41">
              <a:extLst>
                <a:ext uri="{FF2B5EF4-FFF2-40B4-BE49-F238E27FC236}">
                  <a16:creationId xmlns:a16="http://schemas.microsoft.com/office/drawing/2014/main" id="{BCECBC51-8D19-422F-94EC-9A6A0A2E7A88}"/>
                </a:ext>
              </a:extLst>
            </p:cNvPr>
            <p:cNvSpPr/>
            <p:nvPr/>
          </p:nvSpPr>
          <p:spPr>
            <a:xfrm>
              <a:off x="-423677" y="1643481"/>
              <a:ext cx="265176" cy="246888"/>
            </a:xfrm>
            <a:prstGeom prst="rect">
              <a:avLst/>
            </a:prstGeom>
            <a:solidFill>
              <a:srgbClr val="7FB7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3" name="Rectangle 42">
              <a:extLst>
                <a:ext uri="{FF2B5EF4-FFF2-40B4-BE49-F238E27FC236}">
                  <a16:creationId xmlns:a16="http://schemas.microsoft.com/office/drawing/2014/main" id="{5057A4E2-89B9-4290-B1BA-3AAE523FC98E}"/>
                </a:ext>
              </a:extLst>
            </p:cNvPr>
            <p:cNvSpPr/>
            <p:nvPr/>
          </p:nvSpPr>
          <p:spPr>
            <a:xfrm>
              <a:off x="-423677" y="2614848"/>
              <a:ext cx="265176" cy="246888"/>
            </a:xfrm>
            <a:prstGeom prst="rect">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4" name="Rectangle 43">
              <a:extLst>
                <a:ext uri="{FF2B5EF4-FFF2-40B4-BE49-F238E27FC236}">
                  <a16:creationId xmlns:a16="http://schemas.microsoft.com/office/drawing/2014/main" id="{81572F57-B4DF-4DEC-99AD-F75383A58DE0}"/>
                </a:ext>
              </a:extLst>
            </p:cNvPr>
            <p:cNvSpPr/>
            <p:nvPr/>
          </p:nvSpPr>
          <p:spPr>
            <a:xfrm>
              <a:off x="-423677" y="5850949"/>
              <a:ext cx="265176" cy="246888"/>
            </a:xfrm>
            <a:prstGeom prst="rect">
              <a:avLst/>
            </a:prstGeom>
            <a:solidFill>
              <a:srgbClr val="371E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7" name="Rectangle 46">
              <a:extLst>
                <a:ext uri="{FF2B5EF4-FFF2-40B4-BE49-F238E27FC236}">
                  <a16:creationId xmlns:a16="http://schemas.microsoft.com/office/drawing/2014/main" id="{2FE15DC8-29A8-4F72-96A8-5F6689ADAA6C}"/>
                </a:ext>
              </a:extLst>
            </p:cNvPr>
            <p:cNvSpPr/>
            <p:nvPr/>
          </p:nvSpPr>
          <p:spPr>
            <a:xfrm>
              <a:off x="-423677" y="5527160"/>
              <a:ext cx="265176" cy="246888"/>
            </a:xfrm>
            <a:prstGeom prst="rect">
              <a:avLst/>
            </a:prstGeom>
            <a:solidFill>
              <a:srgbClr val="4526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8" name="Rectangle 47">
              <a:extLst>
                <a:ext uri="{FF2B5EF4-FFF2-40B4-BE49-F238E27FC236}">
                  <a16:creationId xmlns:a16="http://schemas.microsoft.com/office/drawing/2014/main" id="{84159D66-173F-494B-A8C6-5FEDE0D53F8C}"/>
                </a:ext>
              </a:extLst>
            </p:cNvPr>
            <p:cNvSpPr/>
            <p:nvPr/>
          </p:nvSpPr>
          <p:spPr>
            <a:xfrm>
              <a:off x="-423677" y="6174730"/>
              <a:ext cx="265176" cy="246888"/>
            </a:xfrm>
            <a:prstGeom prst="rect">
              <a:avLst/>
            </a:prstGeom>
            <a:solidFill>
              <a:srgbClr val="1C0F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9" name="Rectangle 48">
              <a:extLst>
                <a:ext uri="{FF2B5EF4-FFF2-40B4-BE49-F238E27FC236}">
                  <a16:creationId xmlns:a16="http://schemas.microsoft.com/office/drawing/2014/main" id="{90EAE73C-13AA-41C7-99FF-9112B4A20BA8}"/>
                </a:ext>
              </a:extLst>
            </p:cNvPr>
            <p:cNvSpPr/>
            <p:nvPr/>
          </p:nvSpPr>
          <p:spPr>
            <a:xfrm>
              <a:off x="-423677" y="4233793"/>
              <a:ext cx="265176" cy="246888"/>
            </a:xfrm>
            <a:prstGeom prst="rect">
              <a:avLst/>
            </a:prstGeom>
            <a:solidFill>
              <a:srgbClr val="ACFE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0" name="Rectangle 49">
              <a:extLst>
                <a:ext uri="{FF2B5EF4-FFF2-40B4-BE49-F238E27FC236}">
                  <a16:creationId xmlns:a16="http://schemas.microsoft.com/office/drawing/2014/main" id="{E0A2D419-244A-4F8A-9228-4354DA66F502}"/>
                </a:ext>
              </a:extLst>
            </p:cNvPr>
            <p:cNvSpPr/>
            <p:nvPr/>
          </p:nvSpPr>
          <p:spPr>
            <a:xfrm>
              <a:off x="-423677" y="4557582"/>
              <a:ext cx="265176" cy="245099"/>
            </a:xfrm>
            <a:prstGeom prst="rect">
              <a:avLst/>
            </a:prstGeom>
            <a:solidFill>
              <a:srgbClr val="67FD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2" name="Rectangle 51">
              <a:extLst>
                <a:ext uri="{FF2B5EF4-FFF2-40B4-BE49-F238E27FC236}">
                  <a16:creationId xmlns:a16="http://schemas.microsoft.com/office/drawing/2014/main" id="{C0E04AD5-1033-4D6B-874E-4295804C15D4}"/>
                </a:ext>
              </a:extLst>
            </p:cNvPr>
            <p:cNvSpPr/>
            <p:nvPr/>
          </p:nvSpPr>
          <p:spPr>
            <a:xfrm>
              <a:off x="-423677" y="3910004"/>
              <a:ext cx="265176" cy="246888"/>
            </a:xfrm>
            <a:prstGeom prst="rect">
              <a:avLst/>
            </a:prstGeom>
            <a:solidFill>
              <a:srgbClr val="B8FE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6" name="Rectangle 55">
              <a:extLst>
                <a:ext uri="{FF2B5EF4-FFF2-40B4-BE49-F238E27FC236}">
                  <a16:creationId xmlns:a16="http://schemas.microsoft.com/office/drawing/2014/main" id="{684BB393-9588-4B65-92EC-5496D250B20A}"/>
                </a:ext>
              </a:extLst>
            </p:cNvPr>
            <p:cNvSpPr/>
            <p:nvPr/>
          </p:nvSpPr>
          <p:spPr>
            <a:xfrm>
              <a:off x="-423677" y="24536"/>
              <a:ext cx="265176" cy="246888"/>
            </a:xfrm>
            <a:prstGeom prst="rect">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0" name="Rectangle 59">
              <a:extLst>
                <a:ext uri="{FF2B5EF4-FFF2-40B4-BE49-F238E27FC236}">
                  <a16:creationId xmlns:a16="http://schemas.microsoft.com/office/drawing/2014/main" id="{46F1309E-D7AD-4A68-A6BA-93B4124B9F6C}"/>
                </a:ext>
              </a:extLst>
            </p:cNvPr>
            <p:cNvSpPr/>
            <p:nvPr/>
          </p:nvSpPr>
          <p:spPr>
            <a:xfrm>
              <a:off x="-423677" y="3586215"/>
              <a:ext cx="265176" cy="246888"/>
            </a:xfrm>
            <a:prstGeom prst="rect">
              <a:avLst/>
            </a:prstGeom>
            <a:solidFill>
              <a:srgbClr val="D5FA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1" name="Rectangle 60">
              <a:extLst>
                <a:ext uri="{FF2B5EF4-FFF2-40B4-BE49-F238E27FC236}">
                  <a16:creationId xmlns:a16="http://schemas.microsoft.com/office/drawing/2014/main" id="{8C1B8C11-5729-4CCA-B4F6-AB05DABB6DD8}"/>
                </a:ext>
              </a:extLst>
            </p:cNvPr>
            <p:cNvSpPr/>
            <p:nvPr/>
          </p:nvSpPr>
          <p:spPr>
            <a:xfrm>
              <a:off x="-423677" y="1967270"/>
              <a:ext cx="265176" cy="246888"/>
            </a:xfrm>
            <a:prstGeom prst="rect">
              <a:avLst/>
            </a:prstGeom>
            <a:solidFill>
              <a:srgbClr val="93D3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2" name="Rectangle 61">
              <a:extLst>
                <a:ext uri="{FF2B5EF4-FFF2-40B4-BE49-F238E27FC236}">
                  <a16:creationId xmlns:a16="http://schemas.microsoft.com/office/drawing/2014/main" id="{7B2F4BCF-FAEE-445E-85C6-92FF2625EA18}"/>
                </a:ext>
              </a:extLst>
            </p:cNvPr>
            <p:cNvSpPr/>
            <p:nvPr/>
          </p:nvSpPr>
          <p:spPr>
            <a:xfrm>
              <a:off x="-423677" y="4879582"/>
              <a:ext cx="265176" cy="246888"/>
            </a:xfrm>
            <a:prstGeom prst="rect">
              <a:avLst/>
            </a:prstGeom>
            <a:solidFill>
              <a:srgbClr val="F2E2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3" name="Rectangle 62">
              <a:extLst>
                <a:ext uri="{FF2B5EF4-FFF2-40B4-BE49-F238E27FC236}">
                  <a16:creationId xmlns:a16="http://schemas.microsoft.com/office/drawing/2014/main" id="{EBF1365B-3860-4EE8-A1A3-46FB170E7E82}"/>
                </a:ext>
              </a:extLst>
            </p:cNvPr>
            <p:cNvSpPr/>
            <p:nvPr/>
          </p:nvSpPr>
          <p:spPr>
            <a:xfrm>
              <a:off x="-423677" y="5203371"/>
              <a:ext cx="265176" cy="246888"/>
            </a:xfrm>
            <a:prstGeom prst="rect">
              <a:avLst/>
            </a:prstGeom>
            <a:solidFill>
              <a:srgbClr val="A34A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4" name="Rectangle 63">
              <a:extLst>
                <a:ext uri="{FF2B5EF4-FFF2-40B4-BE49-F238E27FC236}">
                  <a16:creationId xmlns:a16="http://schemas.microsoft.com/office/drawing/2014/main" id="{C2A9F166-6094-47BC-A68E-692334A49AE3}"/>
                </a:ext>
              </a:extLst>
            </p:cNvPr>
            <p:cNvSpPr/>
            <p:nvPr/>
          </p:nvSpPr>
          <p:spPr>
            <a:xfrm>
              <a:off x="-423677" y="348325"/>
              <a:ext cx="265176" cy="246888"/>
            </a:xfrm>
            <a:prstGeom prst="rect">
              <a:avLst/>
            </a:prstGeom>
            <a:solidFill>
              <a:srgbClr val="2A3D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5" name="Rectangle 64">
              <a:extLst>
                <a:ext uri="{FF2B5EF4-FFF2-40B4-BE49-F238E27FC236}">
                  <a16:creationId xmlns:a16="http://schemas.microsoft.com/office/drawing/2014/main" id="{AAD3D0E0-DCCE-460E-B933-E57AB6D0F32C}"/>
                </a:ext>
              </a:extLst>
            </p:cNvPr>
            <p:cNvSpPr/>
            <p:nvPr/>
          </p:nvSpPr>
          <p:spPr>
            <a:xfrm>
              <a:off x="-423677" y="672114"/>
              <a:ext cx="265176" cy="246888"/>
            </a:xfrm>
            <a:prstGeom prst="rect">
              <a:avLst/>
            </a:prstGeom>
            <a:solidFill>
              <a:srgbClr val="3248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6" name="Rectangle 65">
              <a:extLst>
                <a:ext uri="{FF2B5EF4-FFF2-40B4-BE49-F238E27FC236}">
                  <a16:creationId xmlns:a16="http://schemas.microsoft.com/office/drawing/2014/main" id="{E87B0911-0F28-436F-9858-19F95B5CE442}"/>
                </a:ext>
              </a:extLst>
            </p:cNvPr>
            <p:cNvSpPr/>
            <p:nvPr/>
          </p:nvSpPr>
          <p:spPr>
            <a:xfrm>
              <a:off x="-423677" y="995903"/>
              <a:ext cx="265176" cy="246888"/>
            </a:xfrm>
            <a:prstGeom prst="rect">
              <a:avLst/>
            </a:prstGeom>
            <a:solidFill>
              <a:srgbClr val="3D58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7" name="Rectangle 66">
              <a:extLst>
                <a:ext uri="{FF2B5EF4-FFF2-40B4-BE49-F238E27FC236}">
                  <a16:creationId xmlns:a16="http://schemas.microsoft.com/office/drawing/2014/main" id="{6370EFAF-5507-42C0-998F-39ED2AE97929}"/>
                </a:ext>
              </a:extLst>
            </p:cNvPr>
            <p:cNvSpPr/>
            <p:nvPr/>
          </p:nvSpPr>
          <p:spPr>
            <a:xfrm>
              <a:off x="-423677" y="1319692"/>
              <a:ext cx="265176" cy="246888"/>
            </a:xfrm>
            <a:prstGeom prst="rect">
              <a:avLst/>
            </a:prstGeom>
            <a:solidFill>
              <a:srgbClr val="687F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8" name="Rectangle 67">
              <a:extLst>
                <a:ext uri="{FF2B5EF4-FFF2-40B4-BE49-F238E27FC236}">
                  <a16:creationId xmlns:a16="http://schemas.microsoft.com/office/drawing/2014/main" id="{AC74E663-96B8-4775-8427-738304179E40}"/>
                </a:ext>
              </a:extLst>
            </p:cNvPr>
            <p:cNvSpPr/>
            <p:nvPr/>
          </p:nvSpPr>
          <p:spPr>
            <a:xfrm>
              <a:off x="-423677" y="3262426"/>
              <a:ext cx="265176" cy="2468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9" name="Rectangle 68">
              <a:extLst>
                <a:ext uri="{FF2B5EF4-FFF2-40B4-BE49-F238E27FC236}">
                  <a16:creationId xmlns:a16="http://schemas.microsoft.com/office/drawing/2014/main" id="{0E59BE65-C416-4E12-88C1-8F979E6EED19}"/>
                </a:ext>
              </a:extLst>
            </p:cNvPr>
            <p:cNvSpPr/>
            <p:nvPr/>
          </p:nvSpPr>
          <p:spPr>
            <a:xfrm>
              <a:off x="-423677" y="2938637"/>
              <a:ext cx="265176" cy="246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0" name="Rectangle 69">
              <a:extLst>
                <a:ext uri="{FF2B5EF4-FFF2-40B4-BE49-F238E27FC236}">
                  <a16:creationId xmlns:a16="http://schemas.microsoft.com/office/drawing/2014/main" id="{7605C870-409F-4CDB-89B3-681C99752323}"/>
                </a:ext>
              </a:extLst>
            </p:cNvPr>
            <p:cNvSpPr/>
            <p:nvPr/>
          </p:nvSpPr>
          <p:spPr>
            <a:xfrm>
              <a:off x="-423677" y="2291059"/>
              <a:ext cx="265176" cy="246888"/>
            </a:xfrm>
            <a:prstGeom prst="rect">
              <a:avLst/>
            </a:prstGeom>
            <a:solidFill>
              <a:srgbClr val="A1C9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71" name="Straight Connector 70">
              <a:extLst>
                <a:ext uri="{FF2B5EF4-FFF2-40B4-BE49-F238E27FC236}">
                  <a16:creationId xmlns:a16="http://schemas.microsoft.com/office/drawing/2014/main" id="{1DDD7114-46D5-4259-85B9-EBDE10AB72BD}"/>
                </a:ext>
              </a:extLst>
            </p:cNvPr>
            <p:cNvCxnSpPr/>
            <p:nvPr/>
          </p:nvCxnSpPr>
          <p:spPr>
            <a:xfrm flipH="1">
              <a:off x="-669192" y="19811"/>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CD744B8-00D6-4B06-977F-E4E31467D459}"/>
                </a:ext>
              </a:extLst>
            </p:cNvPr>
            <p:cNvCxnSpPr>
              <a:cxnSpLocks/>
            </p:cNvCxnSpPr>
            <p:nvPr/>
          </p:nvCxnSpPr>
          <p:spPr>
            <a:xfrm flipV="1">
              <a:off x="-669191" y="21564"/>
              <a:ext cx="1" cy="6394564"/>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4045E18A-4562-43F8-A529-B577EAAECE9D}"/>
                </a:ext>
              </a:extLst>
            </p:cNvPr>
            <p:cNvCxnSpPr/>
            <p:nvPr/>
          </p:nvCxnSpPr>
          <p:spPr>
            <a:xfrm flipH="1">
              <a:off x="-661000" y="6416128"/>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C51FC67F-6715-4F9D-AD7B-E36F97DFDDA6}"/>
                </a:ext>
              </a:extLst>
            </p:cNvPr>
            <p:cNvSpPr txBox="1"/>
            <p:nvPr/>
          </p:nvSpPr>
          <p:spPr>
            <a:xfrm rot="16200000">
              <a:off x="-3080623" y="3095951"/>
              <a:ext cx="4226615" cy="307777"/>
            </a:xfrm>
            <a:prstGeom prst="rect">
              <a:avLst/>
            </a:prstGeom>
            <a:noFill/>
          </p:spPr>
          <p:txBody>
            <a:bodyPr wrap="square" rtlCol="0">
              <a:spAutoFit/>
            </a:bodyPr>
            <a:lstStyle/>
            <a:p>
              <a:pPr algn="ctr"/>
              <a:r>
                <a:rPr lang="en-US" sz="1400" dirty="0">
                  <a:solidFill>
                    <a:srgbClr val="5B9BD5"/>
                  </a:solidFill>
                </a:rPr>
                <a:t>Colour palette</a:t>
              </a:r>
            </a:p>
          </p:txBody>
        </p:sp>
      </p:grpSp>
      <p:sp>
        <p:nvSpPr>
          <p:cNvPr id="12" name="TextBox 11">
            <a:extLst>
              <a:ext uri="{FF2B5EF4-FFF2-40B4-BE49-F238E27FC236}">
                <a16:creationId xmlns:a16="http://schemas.microsoft.com/office/drawing/2014/main" id="{29D5F00B-D508-4779-BCBF-A0DEBB53A352}"/>
              </a:ext>
            </a:extLst>
          </p:cNvPr>
          <p:cNvSpPr txBox="1"/>
          <p:nvPr/>
        </p:nvSpPr>
        <p:spPr>
          <a:xfrm>
            <a:off x="368921" y="619200"/>
            <a:ext cx="11449350"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Ability to create a UNIQUE SELLING PROPOSITON across the markets of the Region and its quick adaptation, is the key assumption of </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[Company]</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 growth and development plan</a:t>
            </a:r>
            <a:endPar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endParaRPr>
          </a:p>
        </p:txBody>
      </p:sp>
      <p:grpSp>
        <p:nvGrpSpPr>
          <p:cNvPr id="18" name="Group 17">
            <a:extLst>
              <a:ext uri="{FF2B5EF4-FFF2-40B4-BE49-F238E27FC236}">
                <a16:creationId xmlns:a16="http://schemas.microsoft.com/office/drawing/2014/main" id="{B7444D44-98BE-4F82-BF86-8FC727597A0B}"/>
              </a:ext>
            </a:extLst>
          </p:cNvPr>
          <p:cNvGrpSpPr/>
          <p:nvPr/>
        </p:nvGrpSpPr>
        <p:grpSpPr>
          <a:xfrm>
            <a:off x="671545" y="1756916"/>
            <a:ext cx="10821817" cy="4274048"/>
            <a:chOff x="671545" y="1756916"/>
            <a:chExt cx="10821817" cy="4274048"/>
          </a:xfrm>
        </p:grpSpPr>
        <p:grpSp>
          <p:nvGrpSpPr>
            <p:cNvPr id="3" name="Group 2">
              <a:extLst>
                <a:ext uri="{FF2B5EF4-FFF2-40B4-BE49-F238E27FC236}">
                  <a16:creationId xmlns:a16="http://schemas.microsoft.com/office/drawing/2014/main" id="{D254B40A-5C5D-43C2-A9E2-44BF5513641C}"/>
                </a:ext>
              </a:extLst>
            </p:cNvPr>
            <p:cNvGrpSpPr/>
            <p:nvPr/>
          </p:nvGrpSpPr>
          <p:grpSpPr>
            <a:xfrm>
              <a:off x="671545" y="2290619"/>
              <a:ext cx="1922057" cy="3740345"/>
              <a:chOff x="1203908" y="2342551"/>
              <a:chExt cx="1739331" cy="3746831"/>
            </a:xfrm>
          </p:grpSpPr>
          <p:sp>
            <p:nvSpPr>
              <p:cNvPr id="19" name="Rectangle: Rounded Corners 18">
                <a:extLst>
                  <a:ext uri="{FF2B5EF4-FFF2-40B4-BE49-F238E27FC236}">
                    <a16:creationId xmlns:a16="http://schemas.microsoft.com/office/drawing/2014/main" id="{9E9AE6B0-E49A-4FCE-8E74-7798B034B781}"/>
                  </a:ext>
                </a:extLst>
              </p:cNvPr>
              <p:cNvSpPr/>
              <p:nvPr/>
            </p:nvSpPr>
            <p:spPr>
              <a:xfrm flipH="1">
                <a:off x="1203908" y="2651637"/>
                <a:ext cx="1739329" cy="3437745"/>
              </a:xfrm>
              <a:prstGeom prst="roundRect">
                <a:avLst>
                  <a:gd name="adj" fmla="val 4659"/>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200" b="1" dirty="0">
                  <a:solidFill>
                    <a:prstClr val="black">
                      <a:lumMod val="75000"/>
                      <a:lumOff val="25000"/>
                    </a:prstClr>
                  </a:solidFill>
                </a:endParaRPr>
              </a:p>
              <a:p>
                <a:pPr lvl="0" algn="ctr"/>
                <a:endParaRPr lang="en-US" sz="1200" b="1" dirty="0">
                  <a:solidFill>
                    <a:prstClr val="black">
                      <a:lumMod val="75000"/>
                      <a:lumOff val="25000"/>
                    </a:prstClr>
                  </a:solidFill>
                </a:endParaRPr>
              </a:p>
              <a:p>
                <a:pPr lvl="0" algn="ctr"/>
                <a:endParaRPr lang="pl-PL" sz="1200" b="1" dirty="0">
                  <a:solidFill>
                    <a:prstClr val="black">
                      <a:lumMod val="75000"/>
                      <a:lumOff val="25000"/>
                    </a:prstClr>
                  </a:solidFill>
                </a:endParaRPr>
              </a:p>
              <a:p>
                <a:pPr lvl="0" algn="ctr"/>
                <a:endParaRPr lang="pl-PL" sz="1200" b="1" dirty="0">
                  <a:solidFill>
                    <a:prstClr val="black">
                      <a:lumMod val="75000"/>
                      <a:lumOff val="25000"/>
                    </a:prstClr>
                  </a:solidFill>
                </a:endParaRPr>
              </a:p>
              <a:p>
                <a:pPr lvl="0" algn="ctr"/>
                <a:r>
                  <a:rPr lang="en-US" sz="1200" b="1" dirty="0">
                    <a:solidFill>
                      <a:prstClr val="black">
                        <a:lumMod val="75000"/>
                        <a:lumOff val="25000"/>
                      </a:prstClr>
                    </a:solidFill>
                  </a:rPr>
                  <a:t>Expansion and extension</a:t>
                </a:r>
                <a:endParaRPr lang="pl-PL" sz="1200" b="1" dirty="0">
                  <a:solidFill>
                    <a:prstClr val="black">
                      <a:lumMod val="75000"/>
                      <a:lumOff val="25000"/>
                    </a:prstClr>
                  </a:solidFill>
                </a:endParaRPr>
              </a:p>
              <a:p>
                <a:pPr lvl="0" algn="ctr"/>
                <a:endParaRPr lang="pl-PL" sz="1200" dirty="0">
                  <a:solidFill>
                    <a:prstClr val="black">
                      <a:lumMod val="75000"/>
                      <a:lumOff val="25000"/>
                    </a:prstClr>
                  </a:solidFill>
                </a:endParaRPr>
              </a:p>
              <a:p>
                <a:pPr lvl="0" algn="ctr"/>
                <a:endParaRPr lang="pl-PL" sz="1200" dirty="0">
                  <a:solidFill>
                    <a:prstClr val="black">
                      <a:lumMod val="75000"/>
                      <a:lumOff val="25000"/>
                    </a:prstClr>
                  </a:solidFill>
                </a:endParaRPr>
              </a:p>
              <a:p>
                <a:pPr lvl="0" algn="ctr"/>
                <a:r>
                  <a:rPr lang="pl-PL" sz="1200" dirty="0">
                    <a:solidFill>
                      <a:schemeClr val="tx1"/>
                    </a:solidFill>
                  </a:rPr>
                  <a:t>[</a:t>
                </a:r>
                <a:r>
                  <a:rPr lang="en-US" sz="1200" dirty="0">
                    <a:solidFill>
                      <a:schemeClr val="tx1"/>
                    </a:solidFill>
                  </a:rPr>
                  <a:t>brief description</a:t>
                </a:r>
                <a:r>
                  <a:rPr lang="pl-PL" sz="1200" dirty="0">
                    <a:solidFill>
                      <a:schemeClr val="tx1"/>
                    </a:solidFill>
                  </a:rPr>
                  <a:t>n</a:t>
                </a:r>
                <a:endParaRPr lang="pl-PL" sz="1200" dirty="0">
                  <a:solidFill>
                    <a:prstClr val="black">
                      <a:lumMod val="75000"/>
                      <a:lumOff val="25000"/>
                    </a:prstClr>
                  </a:solidFill>
                </a:endParaRPr>
              </a:p>
              <a:p>
                <a:pPr lvl="0" algn="ctr"/>
                <a:endParaRPr lang="pl-PL" sz="1200" dirty="0">
                  <a:solidFill>
                    <a:prstClr val="black">
                      <a:lumMod val="75000"/>
                      <a:lumOff val="25000"/>
                    </a:prstClr>
                  </a:solidFill>
                </a:endParaRPr>
              </a:p>
              <a:p>
                <a:pPr lvl="0" algn="ctr"/>
                <a:endParaRPr lang="pl-PL" sz="1200" dirty="0">
                  <a:solidFill>
                    <a:prstClr val="black">
                      <a:lumMod val="75000"/>
                      <a:lumOff val="25000"/>
                    </a:prstClr>
                  </a:solidFill>
                </a:endParaRPr>
              </a:p>
              <a:p>
                <a:pPr lvl="0" algn="ctr"/>
                <a:endParaRPr lang="pl-PL" sz="1200" dirty="0">
                  <a:solidFill>
                    <a:prstClr val="black">
                      <a:lumMod val="75000"/>
                      <a:lumOff val="25000"/>
                    </a:prstClr>
                  </a:solidFill>
                </a:endParaRPr>
              </a:p>
              <a:p>
                <a:pPr lvl="0" algn="ctr"/>
                <a:endParaRPr lang="pl-PL" sz="1200" dirty="0">
                  <a:solidFill>
                    <a:prstClr val="black">
                      <a:lumMod val="75000"/>
                      <a:lumOff val="25000"/>
                    </a:prstClr>
                  </a:solidFill>
                </a:endParaRPr>
              </a:p>
              <a:p>
                <a:pPr lvl="0" algn="ctr"/>
                <a:endParaRPr lang="pl-PL" sz="1200" dirty="0">
                  <a:solidFill>
                    <a:prstClr val="black">
                      <a:lumMod val="75000"/>
                      <a:lumOff val="25000"/>
                    </a:prstClr>
                  </a:solidFill>
                </a:endParaRPr>
              </a:p>
              <a:p>
                <a:pPr lvl="0" algn="ctr"/>
                <a:endParaRPr lang="en-US" sz="1200" dirty="0">
                  <a:solidFill>
                    <a:prstClr val="black">
                      <a:lumMod val="75000"/>
                      <a:lumOff val="25000"/>
                    </a:prstClr>
                  </a:solidFill>
                </a:endParaRPr>
              </a:p>
              <a:p>
                <a:pPr algn="ctr"/>
                <a:endParaRPr lang="en-US" sz="1800" dirty="0">
                  <a:solidFill>
                    <a:schemeClr val="tx1"/>
                  </a:solidFill>
                </a:endParaRPr>
              </a:p>
              <a:p>
                <a:pPr algn="ctr"/>
                <a:endParaRPr lang="en-US" dirty="0"/>
              </a:p>
            </p:txBody>
          </p:sp>
          <p:sp>
            <p:nvSpPr>
              <p:cNvPr id="20" name="Rectangular Callout 26">
                <a:extLst>
                  <a:ext uri="{FF2B5EF4-FFF2-40B4-BE49-F238E27FC236}">
                    <a16:creationId xmlns:a16="http://schemas.microsoft.com/office/drawing/2014/main" id="{3ADD0AF9-6BD7-4BF7-A528-F365846E26E0}"/>
                  </a:ext>
                </a:extLst>
              </p:cNvPr>
              <p:cNvSpPr/>
              <p:nvPr/>
            </p:nvSpPr>
            <p:spPr>
              <a:xfrm flipH="1">
                <a:off x="1203910" y="2342551"/>
                <a:ext cx="1739329" cy="313667"/>
              </a:xfrm>
              <a:prstGeom prst="roundRect">
                <a:avLst>
                  <a:gd name="adj" fmla="val 23718"/>
                </a:avLst>
              </a:prstGeom>
              <a:solidFill>
                <a:srgbClr val="1E2B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t>Markets</a:t>
                </a:r>
              </a:p>
            </p:txBody>
          </p:sp>
        </p:grpSp>
        <p:grpSp>
          <p:nvGrpSpPr>
            <p:cNvPr id="4" name="Group 3">
              <a:extLst>
                <a:ext uri="{FF2B5EF4-FFF2-40B4-BE49-F238E27FC236}">
                  <a16:creationId xmlns:a16="http://schemas.microsoft.com/office/drawing/2014/main" id="{35D35E96-4F9C-48C4-BE29-4746300422CF}"/>
                </a:ext>
              </a:extLst>
            </p:cNvPr>
            <p:cNvGrpSpPr/>
            <p:nvPr/>
          </p:nvGrpSpPr>
          <p:grpSpPr>
            <a:xfrm>
              <a:off x="2895508" y="2290619"/>
              <a:ext cx="1923034" cy="3740345"/>
              <a:chOff x="3082510" y="2342551"/>
              <a:chExt cx="1739330" cy="3746831"/>
            </a:xfrm>
          </p:grpSpPr>
          <p:sp>
            <p:nvSpPr>
              <p:cNvPr id="25" name="Rectangle: Rounded Corners 24">
                <a:extLst>
                  <a:ext uri="{FF2B5EF4-FFF2-40B4-BE49-F238E27FC236}">
                    <a16:creationId xmlns:a16="http://schemas.microsoft.com/office/drawing/2014/main" id="{95461B41-D0A7-4236-9277-571F73110AE1}"/>
                  </a:ext>
                </a:extLst>
              </p:cNvPr>
              <p:cNvSpPr/>
              <p:nvPr/>
            </p:nvSpPr>
            <p:spPr>
              <a:xfrm flipH="1">
                <a:off x="3082510" y="2651637"/>
                <a:ext cx="1739329" cy="3437745"/>
              </a:xfrm>
              <a:prstGeom prst="roundRect">
                <a:avLst>
                  <a:gd name="adj" fmla="val 3704"/>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200" b="1" dirty="0">
                  <a:solidFill>
                    <a:prstClr val="black">
                      <a:lumMod val="75000"/>
                      <a:lumOff val="25000"/>
                    </a:prstClr>
                  </a:solidFill>
                </a:endParaRPr>
              </a:p>
              <a:p>
                <a:pPr lvl="0" algn="ctr"/>
                <a:endParaRPr lang="pl-PL" sz="1200" b="1" dirty="0">
                  <a:solidFill>
                    <a:prstClr val="black">
                      <a:lumMod val="75000"/>
                      <a:lumOff val="25000"/>
                    </a:prstClr>
                  </a:solidFill>
                </a:endParaRPr>
              </a:p>
              <a:p>
                <a:pPr lvl="0" algn="ctr"/>
                <a:endParaRPr lang="en-US" sz="1200" b="1" dirty="0">
                  <a:solidFill>
                    <a:prstClr val="black">
                      <a:lumMod val="75000"/>
                      <a:lumOff val="25000"/>
                    </a:prstClr>
                  </a:solidFill>
                </a:endParaRPr>
              </a:p>
              <a:p>
                <a:pPr lvl="0" algn="ctr"/>
                <a:r>
                  <a:rPr lang="en-US" sz="1200" b="1" dirty="0">
                    <a:solidFill>
                      <a:prstClr val="black">
                        <a:lumMod val="75000"/>
                        <a:lumOff val="25000"/>
                      </a:prstClr>
                    </a:solidFill>
                  </a:rPr>
                  <a:t>Own production of proprietary content</a:t>
                </a:r>
              </a:p>
              <a:p>
                <a:pPr lvl="0" algn="ctr"/>
                <a:endParaRPr lang="pl-PL" sz="1100" b="1"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r>
                  <a:rPr lang="pl-PL" sz="1050" dirty="0">
                    <a:solidFill>
                      <a:schemeClr val="tx1"/>
                    </a:solidFill>
                  </a:rPr>
                  <a:t>[</a:t>
                </a:r>
                <a:r>
                  <a:rPr lang="en-US" sz="1050" dirty="0">
                    <a:solidFill>
                      <a:schemeClr val="tx1"/>
                    </a:solidFill>
                  </a:rPr>
                  <a:t>brief description</a:t>
                </a:r>
                <a:r>
                  <a:rPr lang="pl-PL" sz="1050" dirty="0">
                    <a:solidFill>
                      <a:schemeClr val="tx1"/>
                    </a:solidFill>
                  </a:rPr>
                  <a:t>n</a:t>
                </a: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en-US" sz="1050" dirty="0">
                  <a:solidFill>
                    <a:prstClr val="black">
                      <a:lumMod val="75000"/>
                      <a:lumOff val="25000"/>
                    </a:prstClr>
                  </a:solidFill>
                </a:endParaRPr>
              </a:p>
              <a:p>
                <a:pPr algn="ctr"/>
                <a:endParaRPr lang="en-US" sz="1400" dirty="0">
                  <a:solidFill>
                    <a:schemeClr val="tx1"/>
                  </a:solidFill>
                </a:endParaRPr>
              </a:p>
              <a:p>
                <a:pPr algn="ctr"/>
                <a:endParaRPr lang="en-US" dirty="0"/>
              </a:p>
            </p:txBody>
          </p:sp>
          <p:sp>
            <p:nvSpPr>
              <p:cNvPr id="26" name="Rectangular Callout 26">
                <a:extLst>
                  <a:ext uri="{FF2B5EF4-FFF2-40B4-BE49-F238E27FC236}">
                    <a16:creationId xmlns:a16="http://schemas.microsoft.com/office/drawing/2014/main" id="{FF3B9302-C4AE-4AF1-8591-19740114BBE7}"/>
                  </a:ext>
                </a:extLst>
              </p:cNvPr>
              <p:cNvSpPr/>
              <p:nvPr/>
            </p:nvSpPr>
            <p:spPr>
              <a:xfrm flipH="1">
                <a:off x="3082511" y="2342551"/>
                <a:ext cx="1739329" cy="313667"/>
              </a:xfrm>
              <a:prstGeom prst="roundRect">
                <a:avLst>
                  <a:gd name="adj" fmla="val 34188"/>
                </a:avLst>
              </a:prstGeom>
              <a:solidFill>
                <a:srgbClr val="25356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1200" b="1" dirty="0">
                    <a:solidFill>
                      <a:prstClr val="white"/>
                    </a:solidFill>
                  </a:rPr>
                  <a:t>Content</a:t>
                </a:r>
              </a:p>
            </p:txBody>
          </p:sp>
        </p:grpSp>
        <p:sp>
          <p:nvSpPr>
            <p:cNvPr id="28" name="Rectangle 27">
              <a:extLst>
                <a:ext uri="{FF2B5EF4-FFF2-40B4-BE49-F238E27FC236}">
                  <a16:creationId xmlns:a16="http://schemas.microsoft.com/office/drawing/2014/main" id="{0083B4A0-2FBC-446F-9875-DDC40F5F4FCC}"/>
                </a:ext>
              </a:extLst>
            </p:cNvPr>
            <p:cNvSpPr/>
            <p:nvPr/>
          </p:nvSpPr>
          <p:spPr>
            <a:xfrm>
              <a:off x="3241314" y="3481794"/>
              <a:ext cx="1646641" cy="212554"/>
            </a:xfrm>
            <a:prstGeom prst="rect">
              <a:avLst/>
            </a:prstGeom>
          </p:spPr>
          <p:txBody>
            <a:bodyPr wrap="square">
              <a:spAutoFit/>
            </a:bodyPr>
            <a:lstStyle/>
            <a:p>
              <a:pPr algn="ctr"/>
              <a:endParaRPr lang="en-US" sz="825" dirty="0">
                <a:solidFill>
                  <a:schemeClr val="tx1">
                    <a:lumMod val="75000"/>
                    <a:lumOff val="25000"/>
                  </a:schemeClr>
                </a:solidFill>
              </a:endParaRPr>
            </a:p>
          </p:txBody>
        </p:sp>
        <p:grpSp>
          <p:nvGrpSpPr>
            <p:cNvPr id="6" name="Group 5">
              <a:extLst>
                <a:ext uri="{FF2B5EF4-FFF2-40B4-BE49-F238E27FC236}">
                  <a16:creationId xmlns:a16="http://schemas.microsoft.com/office/drawing/2014/main" id="{2E976A46-FF44-4C11-939C-8B93B9A58380}"/>
                </a:ext>
              </a:extLst>
            </p:cNvPr>
            <p:cNvGrpSpPr/>
            <p:nvPr/>
          </p:nvGrpSpPr>
          <p:grpSpPr>
            <a:xfrm>
              <a:off x="5120447" y="2290513"/>
              <a:ext cx="1923034" cy="3736577"/>
              <a:chOff x="4935452" y="2342567"/>
              <a:chExt cx="1739330" cy="3746581"/>
            </a:xfrm>
          </p:grpSpPr>
          <p:sp>
            <p:nvSpPr>
              <p:cNvPr id="30" name="Rectangle: Rounded Corners 29">
                <a:extLst>
                  <a:ext uri="{FF2B5EF4-FFF2-40B4-BE49-F238E27FC236}">
                    <a16:creationId xmlns:a16="http://schemas.microsoft.com/office/drawing/2014/main" id="{F1E18550-68C9-4D74-9863-719E8043216A}"/>
                  </a:ext>
                </a:extLst>
              </p:cNvPr>
              <p:cNvSpPr/>
              <p:nvPr/>
            </p:nvSpPr>
            <p:spPr>
              <a:xfrm flipH="1">
                <a:off x="4935452" y="2651402"/>
                <a:ext cx="1739329" cy="3437746"/>
              </a:xfrm>
              <a:prstGeom prst="roundRect">
                <a:avLst>
                  <a:gd name="adj" fmla="val 5145"/>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a:p>
                <a:pPr lvl="0" algn="ctr"/>
                <a:endParaRPr lang="en-US" sz="1200" b="1" dirty="0">
                  <a:solidFill>
                    <a:prstClr val="black">
                      <a:lumMod val="75000"/>
                      <a:lumOff val="25000"/>
                    </a:prstClr>
                  </a:solidFill>
                </a:endParaRPr>
              </a:p>
              <a:p>
                <a:pPr lvl="0" algn="ctr"/>
                <a:r>
                  <a:rPr lang="en-US" sz="1200" b="1" dirty="0">
                    <a:solidFill>
                      <a:prstClr val="black">
                        <a:lumMod val="75000"/>
                        <a:lumOff val="25000"/>
                      </a:prstClr>
                    </a:solidFill>
                  </a:rPr>
                  <a:t>Migration to </a:t>
                </a:r>
                <a:r>
                  <a:rPr lang="pl-PL" sz="1200" b="1" dirty="0">
                    <a:solidFill>
                      <a:prstClr val="black">
                        <a:lumMod val="75000"/>
                        <a:lumOff val="25000"/>
                      </a:prstClr>
                    </a:solidFill>
                  </a:rPr>
                  <a:t>[…]</a:t>
                </a:r>
                <a:br>
                  <a:rPr lang="pl-PL" sz="1200" b="1" dirty="0">
                    <a:solidFill>
                      <a:prstClr val="black">
                        <a:lumMod val="75000"/>
                        <a:lumOff val="25000"/>
                      </a:prstClr>
                    </a:solidFill>
                  </a:rPr>
                </a:br>
                <a:endParaRPr lang="pl-PL" sz="1200" b="1"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r>
                  <a:rPr lang="pl-PL" sz="1050" dirty="0">
                    <a:solidFill>
                      <a:schemeClr val="tx1"/>
                    </a:solidFill>
                  </a:rPr>
                  <a:t>[</a:t>
                </a:r>
                <a:r>
                  <a:rPr lang="en-US" sz="1050" dirty="0">
                    <a:solidFill>
                      <a:schemeClr val="tx1"/>
                    </a:solidFill>
                  </a:rPr>
                  <a:t>brief description</a:t>
                </a:r>
                <a:r>
                  <a:rPr lang="pl-PL" sz="1050" dirty="0">
                    <a:solidFill>
                      <a:schemeClr val="tx1"/>
                    </a:solidFill>
                  </a:rPr>
                  <a:t>n</a:t>
                </a: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en-US" sz="1050" dirty="0">
                  <a:solidFill>
                    <a:prstClr val="black">
                      <a:lumMod val="75000"/>
                      <a:lumOff val="25000"/>
                    </a:prstClr>
                  </a:solidFill>
                </a:endParaRPr>
              </a:p>
              <a:p>
                <a:pPr algn="ctr"/>
                <a:endParaRPr lang="en-US" sz="1400" dirty="0">
                  <a:solidFill>
                    <a:schemeClr val="tx1"/>
                  </a:solidFill>
                </a:endParaRPr>
              </a:p>
              <a:p>
                <a:pPr algn="ctr"/>
                <a:endParaRPr lang="en-US" dirty="0"/>
              </a:p>
            </p:txBody>
          </p:sp>
          <p:sp>
            <p:nvSpPr>
              <p:cNvPr id="31" name="Rectangular Callout 26">
                <a:extLst>
                  <a:ext uri="{FF2B5EF4-FFF2-40B4-BE49-F238E27FC236}">
                    <a16:creationId xmlns:a16="http://schemas.microsoft.com/office/drawing/2014/main" id="{EE9EA6AF-6D9B-4A33-AFAD-DB60D8D645CB}"/>
                  </a:ext>
                </a:extLst>
              </p:cNvPr>
              <p:cNvSpPr/>
              <p:nvPr/>
            </p:nvSpPr>
            <p:spPr>
              <a:xfrm flipH="1">
                <a:off x="4935453" y="2342567"/>
                <a:ext cx="1739329" cy="313667"/>
              </a:xfrm>
              <a:prstGeom prst="roundRect">
                <a:avLst>
                  <a:gd name="adj" fmla="val 34205"/>
                </a:avLst>
              </a:prstGeom>
              <a:solidFill>
                <a:srgbClr val="2A3D7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1200" b="1" dirty="0">
                    <a:solidFill>
                      <a:prstClr val="white"/>
                    </a:solidFill>
                  </a:rPr>
                  <a:t>Sales models</a:t>
                </a:r>
              </a:p>
            </p:txBody>
          </p:sp>
        </p:grpSp>
        <p:grpSp>
          <p:nvGrpSpPr>
            <p:cNvPr id="9" name="Group 8">
              <a:extLst>
                <a:ext uri="{FF2B5EF4-FFF2-40B4-BE49-F238E27FC236}">
                  <a16:creationId xmlns:a16="http://schemas.microsoft.com/office/drawing/2014/main" id="{CBA05564-BC2C-4B4B-810F-8690B29EB10E}"/>
                </a:ext>
              </a:extLst>
            </p:cNvPr>
            <p:cNvGrpSpPr/>
            <p:nvPr/>
          </p:nvGrpSpPr>
          <p:grpSpPr>
            <a:xfrm>
              <a:off x="7345390" y="2290513"/>
              <a:ext cx="1923035" cy="3736577"/>
              <a:chOff x="6814054" y="2342567"/>
              <a:chExt cx="1800001" cy="3746581"/>
            </a:xfrm>
          </p:grpSpPr>
          <p:sp>
            <p:nvSpPr>
              <p:cNvPr id="35" name="Rectangle: Rounded Corners 34">
                <a:extLst>
                  <a:ext uri="{FF2B5EF4-FFF2-40B4-BE49-F238E27FC236}">
                    <a16:creationId xmlns:a16="http://schemas.microsoft.com/office/drawing/2014/main" id="{5005403F-9BE2-4D20-AFDC-CD4E5D9EA965}"/>
                  </a:ext>
                </a:extLst>
              </p:cNvPr>
              <p:cNvSpPr/>
              <p:nvPr/>
            </p:nvSpPr>
            <p:spPr>
              <a:xfrm flipH="1">
                <a:off x="6814054" y="2651402"/>
                <a:ext cx="1799999" cy="3437746"/>
              </a:xfrm>
              <a:prstGeom prst="roundRect">
                <a:avLst>
                  <a:gd name="adj" fmla="val 5145"/>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a:p>
                <a:pPr lvl="0" algn="ctr"/>
                <a:r>
                  <a:rPr lang="en-US" sz="1200" b="1" dirty="0">
                    <a:solidFill>
                      <a:prstClr val="black">
                        <a:lumMod val="75000"/>
                        <a:lumOff val="25000"/>
                      </a:prstClr>
                    </a:solidFill>
                  </a:rPr>
                  <a:t>Focus on user needs</a:t>
                </a:r>
              </a:p>
              <a:p>
                <a:pPr lvl="0" algn="ctr"/>
                <a:endParaRPr lang="en-US" sz="110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r>
                  <a:rPr lang="pl-PL" sz="1050" dirty="0">
                    <a:solidFill>
                      <a:schemeClr val="tx1"/>
                    </a:solidFill>
                  </a:rPr>
                  <a:t>[</a:t>
                </a:r>
                <a:r>
                  <a:rPr lang="en-US" sz="1050" dirty="0">
                    <a:solidFill>
                      <a:schemeClr val="tx1"/>
                    </a:solidFill>
                  </a:rPr>
                  <a:t>brief description</a:t>
                </a:r>
                <a:r>
                  <a:rPr lang="pl-PL" sz="1050" dirty="0">
                    <a:solidFill>
                      <a:schemeClr val="tx1"/>
                    </a:solidFill>
                  </a:rPr>
                  <a:t>n</a:t>
                </a: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en-US" sz="1050" dirty="0">
                  <a:solidFill>
                    <a:prstClr val="black">
                      <a:lumMod val="75000"/>
                      <a:lumOff val="25000"/>
                    </a:prstClr>
                  </a:solidFill>
                </a:endParaRPr>
              </a:p>
              <a:p>
                <a:pPr algn="ctr"/>
                <a:endParaRPr lang="en-US" sz="1400" dirty="0">
                  <a:solidFill>
                    <a:schemeClr val="tx1"/>
                  </a:solidFill>
                </a:endParaRPr>
              </a:p>
              <a:p>
                <a:pPr algn="ctr"/>
                <a:endParaRPr lang="en-US" dirty="0"/>
              </a:p>
            </p:txBody>
          </p:sp>
          <p:sp>
            <p:nvSpPr>
              <p:cNvPr id="36" name="Rectangular Callout 26">
                <a:extLst>
                  <a:ext uri="{FF2B5EF4-FFF2-40B4-BE49-F238E27FC236}">
                    <a16:creationId xmlns:a16="http://schemas.microsoft.com/office/drawing/2014/main" id="{71A8FFA2-3AC1-489D-815F-940EB539F752}"/>
                  </a:ext>
                </a:extLst>
              </p:cNvPr>
              <p:cNvSpPr/>
              <p:nvPr/>
            </p:nvSpPr>
            <p:spPr>
              <a:xfrm flipH="1">
                <a:off x="6814060" y="2342567"/>
                <a:ext cx="1799995" cy="313667"/>
              </a:xfrm>
              <a:prstGeom prst="roundRect">
                <a:avLst>
                  <a:gd name="adj" fmla="val 25436"/>
                </a:avLst>
              </a:prstGeom>
              <a:solidFill>
                <a:srgbClr val="A1C9E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1200" b="1" dirty="0">
                    <a:solidFill>
                      <a:schemeClr val="tx1">
                        <a:lumMod val="85000"/>
                        <a:lumOff val="15000"/>
                      </a:schemeClr>
                    </a:solidFill>
                  </a:rPr>
                  <a:t>User</a:t>
                </a:r>
              </a:p>
            </p:txBody>
          </p:sp>
        </p:grpSp>
        <p:grpSp>
          <p:nvGrpSpPr>
            <p:cNvPr id="8" name="Group 7">
              <a:extLst>
                <a:ext uri="{FF2B5EF4-FFF2-40B4-BE49-F238E27FC236}">
                  <a16:creationId xmlns:a16="http://schemas.microsoft.com/office/drawing/2014/main" id="{05957C93-B3F0-45A7-A36F-DCB5FE2ED17F}"/>
                </a:ext>
              </a:extLst>
            </p:cNvPr>
            <p:cNvGrpSpPr/>
            <p:nvPr/>
          </p:nvGrpSpPr>
          <p:grpSpPr>
            <a:xfrm>
              <a:off x="9570328" y="2290512"/>
              <a:ext cx="1923034" cy="3736571"/>
              <a:chOff x="8702660" y="2335478"/>
              <a:chExt cx="1739330" cy="3746579"/>
            </a:xfrm>
          </p:grpSpPr>
          <p:sp>
            <p:nvSpPr>
              <p:cNvPr id="40" name="Rectangle: Rounded Corners 39">
                <a:extLst>
                  <a:ext uri="{FF2B5EF4-FFF2-40B4-BE49-F238E27FC236}">
                    <a16:creationId xmlns:a16="http://schemas.microsoft.com/office/drawing/2014/main" id="{E88DFC00-BB3A-4DE4-B64D-5F72FB512EA4}"/>
                  </a:ext>
                </a:extLst>
              </p:cNvPr>
              <p:cNvSpPr/>
              <p:nvPr/>
            </p:nvSpPr>
            <p:spPr>
              <a:xfrm flipH="1">
                <a:off x="8702660" y="2644312"/>
                <a:ext cx="1739329" cy="3437745"/>
              </a:xfrm>
              <a:prstGeom prst="roundRect">
                <a:avLst>
                  <a:gd name="adj" fmla="val 5625"/>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200" b="1" dirty="0">
                  <a:solidFill>
                    <a:prstClr val="black">
                      <a:lumMod val="75000"/>
                      <a:lumOff val="25000"/>
                    </a:prstClr>
                  </a:solidFill>
                </a:endParaRPr>
              </a:p>
              <a:p>
                <a:pPr lvl="0" algn="ctr"/>
                <a:endParaRPr lang="pl-PL" sz="1200" b="1" dirty="0">
                  <a:solidFill>
                    <a:prstClr val="black">
                      <a:lumMod val="75000"/>
                      <a:lumOff val="25000"/>
                    </a:prstClr>
                  </a:solidFill>
                </a:endParaRPr>
              </a:p>
              <a:p>
                <a:pPr lvl="0" algn="ctr"/>
                <a:endParaRPr lang="pl-PL" sz="100" b="1" dirty="0">
                  <a:solidFill>
                    <a:prstClr val="black">
                      <a:lumMod val="75000"/>
                      <a:lumOff val="25000"/>
                    </a:prstClr>
                  </a:solidFill>
                </a:endParaRPr>
              </a:p>
              <a:p>
                <a:pPr lvl="0" algn="ctr"/>
                <a:endParaRPr lang="en-US" sz="900" b="1" dirty="0">
                  <a:solidFill>
                    <a:prstClr val="black">
                      <a:lumMod val="75000"/>
                      <a:lumOff val="25000"/>
                    </a:prstClr>
                  </a:solidFill>
                </a:endParaRPr>
              </a:p>
              <a:p>
                <a:pPr lvl="0" algn="ctr"/>
                <a:r>
                  <a:rPr lang="en-US" sz="1200" b="1" dirty="0">
                    <a:solidFill>
                      <a:prstClr val="black">
                        <a:lumMod val="75000"/>
                        <a:lumOff val="25000"/>
                      </a:prstClr>
                    </a:solidFill>
                  </a:rPr>
                  <a:t>Smart multichannel marketing and users</a:t>
                </a:r>
                <a:r>
                  <a:rPr lang="pl-PL" sz="1200" b="1" dirty="0">
                    <a:solidFill>
                      <a:prstClr val="black">
                        <a:lumMod val="75000"/>
                        <a:lumOff val="25000"/>
                      </a:prstClr>
                    </a:solidFill>
                  </a:rPr>
                  <a:t> </a:t>
                </a:r>
                <a:r>
                  <a:rPr lang="en-US" sz="1200" b="1" dirty="0">
                    <a:solidFill>
                      <a:prstClr val="black">
                        <a:lumMod val="75000"/>
                        <a:lumOff val="25000"/>
                      </a:prstClr>
                    </a:solidFill>
                  </a:rPr>
                  <a:t>acquisition  </a:t>
                </a:r>
                <a:endParaRPr lang="pl-PL" sz="1200" b="1" dirty="0">
                  <a:solidFill>
                    <a:prstClr val="black">
                      <a:lumMod val="75000"/>
                      <a:lumOff val="25000"/>
                    </a:prstClr>
                  </a:solidFill>
                </a:endParaRPr>
              </a:p>
              <a:p>
                <a:pPr lvl="0" algn="ctr"/>
                <a:endParaRPr lang="en-US" sz="600" b="1" dirty="0">
                  <a:solidFill>
                    <a:prstClr val="black">
                      <a:lumMod val="75000"/>
                      <a:lumOff val="25000"/>
                    </a:prstClr>
                  </a:solidFill>
                </a:endParaRPr>
              </a:p>
              <a:p>
                <a:pPr lvl="0" algn="ctr"/>
                <a:r>
                  <a:rPr lang="en-US" sz="1050" dirty="0">
                    <a:solidFill>
                      <a:prstClr val="black">
                        <a:lumMod val="75000"/>
                        <a:lumOff val="25000"/>
                      </a:prstClr>
                    </a:solidFill>
                  </a:rPr>
                  <a:t>New </a:t>
                </a: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r>
                  <a:rPr lang="pl-PL" sz="1050" dirty="0">
                    <a:solidFill>
                      <a:schemeClr val="tx1"/>
                    </a:solidFill>
                  </a:rPr>
                  <a:t>[</a:t>
                </a:r>
                <a:r>
                  <a:rPr lang="en-US" sz="1050" dirty="0">
                    <a:solidFill>
                      <a:schemeClr val="tx1"/>
                    </a:solidFill>
                  </a:rPr>
                  <a:t>brief description</a:t>
                </a:r>
                <a:r>
                  <a:rPr lang="pl-PL" sz="1050" dirty="0">
                    <a:solidFill>
                      <a:schemeClr val="tx1"/>
                    </a:solidFill>
                  </a:rPr>
                  <a:t>n</a:t>
                </a: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pl-PL" sz="1050" dirty="0">
                  <a:solidFill>
                    <a:prstClr val="black">
                      <a:lumMod val="75000"/>
                      <a:lumOff val="25000"/>
                    </a:prstClr>
                  </a:solidFill>
                </a:endParaRPr>
              </a:p>
              <a:p>
                <a:pPr lvl="0" algn="ctr"/>
                <a:endParaRPr lang="en-US" sz="1050" dirty="0">
                  <a:solidFill>
                    <a:prstClr val="black">
                      <a:lumMod val="75000"/>
                      <a:lumOff val="25000"/>
                    </a:prstClr>
                  </a:solidFill>
                </a:endParaRPr>
              </a:p>
              <a:p>
                <a:pPr algn="ctr"/>
                <a:endParaRPr lang="en-US" sz="1400" dirty="0">
                  <a:solidFill>
                    <a:schemeClr val="tx1"/>
                  </a:solidFill>
                </a:endParaRPr>
              </a:p>
              <a:p>
                <a:pPr lvl="0" algn="just"/>
                <a:endParaRPr lang="en-US" sz="2800" dirty="0"/>
              </a:p>
            </p:txBody>
          </p:sp>
          <p:sp>
            <p:nvSpPr>
              <p:cNvPr id="41" name="Rectangular Callout 26">
                <a:extLst>
                  <a:ext uri="{FF2B5EF4-FFF2-40B4-BE49-F238E27FC236}">
                    <a16:creationId xmlns:a16="http://schemas.microsoft.com/office/drawing/2014/main" id="{FE579181-5251-4E4B-A216-FDE3AD4E4CE2}"/>
                  </a:ext>
                </a:extLst>
              </p:cNvPr>
              <p:cNvSpPr/>
              <p:nvPr/>
            </p:nvSpPr>
            <p:spPr>
              <a:xfrm flipH="1">
                <a:off x="8702661" y="2335478"/>
                <a:ext cx="1739329" cy="313667"/>
              </a:xfrm>
              <a:prstGeom prst="roundRect">
                <a:avLst>
                  <a:gd name="adj" fmla="val 34205"/>
                </a:avLst>
              </a:prstGeom>
              <a:solidFill>
                <a:srgbClr val="CAE1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1200" b="1" dirty="0">
                    <a:solidFill>
                      <a:schemeClr val="tx1">
                        <a:lumMod val="85000"/>
                        <a:lumOff val="15000"/>
                      </a:schemeClr>
                    </a:solidFill>
                  </a:rPr>
                  <a:t>Marketing</a:t>
                </a:r>
              </a:p>
            </p:txBody>
          </p:sp>
        </p:grpSp>
        <p:sp>
          <p:nvSpPr>
            <p:cNvPr id="51" name="Rectangle 50">
              <a:extLst>
                <a:ext uri="{FF2B5EF4-FFF2-40B4-BE49-F238E27FC236}">
                  <a16:creationId xmlns:a16="http://schemas.microsoft.com/office/drawing/2014/main" id="{E47B4218-CE3F-452F-AE3C-DEA6E8678928}"/>
                </a:ext>
              </a:extLst>
            </p:cNvPr>
            <p:cNvSpPr/>
            <p:nvPr/>
          </p:nvSpPr>
          <p:spPr>
            <a:xfrm>
              <a:off x="8652335" y="3474923"/>
              <a:ext cx="1517932" cy="212554"/>
            </a:xfrm>
            <a:prstGeom prst="rect">
              <a:avLst/>
            </a:prstGeom>
          </p:spPr>
          <p:txBody>
            <a:bodyPr wrap="square">
              <a:spAutoFit/>
            </a:bodyPr>
            <a:lstStyle/>
            <a:p>
              <a:pPr algn="ctr"/>
              <a:r>
                <a:rPr lang="en-US" sz="825" dirty="0">
                  <a:solidFill>
                    <a:schemeClr val="tx1">
                      <a:lumMod val="75000"/>
                      <a:lumOff val="25000"/>
                    </a:schemeClr>
                  </a:solidFill>
                </a:rPr>
                <a:t>.</a:t>
              </a:r>
            </a:p>
          </p:txBody>
        </p:sp>
        <p:sp>
          <p:nvSpPr>
            <p:cNvPr id="54" name="Freeform 79">
              <a:extLst>
                <a:ext uri="{FF2B5EF4-FFF2-40B4-BE49-F238E27FC236}">
                  <a16:creationId xmlns:a16="http://schemas.microsoft.com/office/drawing/2014/main" id="{EDD16475-AC23-4F53-84E2-D5FEAA061E92}"/>
                </a:ext>
              </a:extLst>
            </p:cNvPr>
            <p:cNvSpPr>
              <a:spLocks noChangeArrowheads="1"/>
            </p:cNvSpPr>
            <p:nvPr/>
          </p:nvSpPr>
          <p:spPr bwMode="auto">
            <a:xfrm>
              <a:off x="1426502" y="2804484"/>
              <a:ext cx="412141" cy="414900"/>
            </a:xfrm>
            <a:custGeom>
              <a:avLst/>
              <a:gdLst>
                <a:gd name="T0" fmla="*/ 107602 w 479"/>
                <a:gd name="T1" fmla="*/ 0 h 479"/>
                <a:gd name="T2" fmla="*/ 107602 w 479"/>
                <a:gd name="T3" fmla="*/ 0 h 479"/>
                <a:gd name="T4" fmla="*/ 0 w 479"/>
                <a:gd name="T5" fmla="*/ 107574 h 479"/>
                <a:gd name="T6" fmla="*/ 107602 w 479"/>
                <a:gd name="T7" fmla="*/ 215149 h 479"/>
                <a:gd name="T8" fmla="*/ 215205 w 479"/>
                <a:gd name="T9" fmla="*/ 107574 h 479"/>
                <a:gd name="T10" fmla="*/ 107602 w 479"/>
                <a:gd name="T11" fmla="*/ 0 h 479"/>
                <a:gd name="T12" fmla="*/ 199447 w 479"/>
                <a:gd name="T13" fmla="*/ 107574 h 479"/>
                <a:gd name="T14" fmla="*/ 199447 w 479"/>
                <a:gd name="T15" fmla="*/ 107574 h 479"/>
                <a:gd name="T16" fmla="*/ 179637 w 479"/>
                <a:gd name="T17" fmla="*/ 163387 h 479"/>
                <a:gd name="T18" fmla="*/ 175585 w 479"/>
                <a:gd name="T19" fmla="*/ 147634 h 479"/>
                <a:gd name="T20" fmla="*/ 179637 w 479"/>
                <a:gd name="T21" fmla="*/ 115676 h 479"/>
                <a:gd name="T22" fmla="*/ 167482 w 479"/>
                <a:gd name="T23" fmla="*/ 91821 h 479"/>
                <a:gd name="T24" fmla="*/ 143620 w 479"/>
                <a:gd name="T25" fmla="*/ 80118 h 479"/>
                <a:gd name="T26" fmla="*/ 155776 w 479"/>
                <a:gd name="T27" fmla="*/ 39609 h 479"/>
                <a:gd name="T28" fmla="*/ 131914 w 479"/>
                <a:gd name="T29" fmla="*/ 27906 h 479"/>
                <a:gd name="T30" fmla="*/ 135516 w 479"/>
                <a:gd name="T31" fmla="*/ 23855 h 479"/>
                <a:gd name="T32" fmla="*/ 199447 w 479"/>
                <a:gd name="T33" fmla="*/ 107574 h 479"/>
                <a:gd name="T34" fmla="*/ 95446 w 479"/>
                <a:gd name="T35" fmla="*/ 19805 h 479"/>
                <a:gd name="T36" fmla="*/ 95446 w 479"/>
                <a:gd name="T37" fmla="*/ 19805 h 479"/>
                <a:gd name="T38" fmla="*/ 83741 w 479"/>
                <a:gd name="T39" fmla="*/ 27906 h 479"/>
                <a:gd name="T40" fmla="*/ 67533 w 479"/>
                <a:gd name="T41" fmla="*/ 39609 h 479"/>
                <a:gd name="T42" fmla="*/ 51775 w 479"/>
                <a:gd name="T43" fmla="*/ 59864 h 479"/>
                <a:gd name="T44" fmla="*/ 59879 w 479"/>
                <a:gd name="T45" fmla="*/ 71566 h 479"/>
                <a:gd name="T46" fmla="*/ 79689 w 479"/>
                <a:gd name="T47" fmla="*/ 71566 h 479"/>
                <a:gd name="T48" fmla="*/ 111654 w 479"/>
                <a:gd name="T49" fmla="*/ 107574 h 479"/>
                <a:gd name="T50" fmla="*/ 83741 w 479"/>
                <a:gd name="T51" fmla="*/ 131430 h 479"/>
                <a:gd name="T52" fmla="*/ 79689 w 479"/>
                <a:gd name="T53" fmla="*/ 151684 h 479"/>
                <a:gd name="T54" fmla="*/ 79689 w 479"/>
                <a:gd name="T55" fmla="*/ 175540 h 479"/>
                <a:gd name="T56" fmla="*/ 59879 w 479"/>
                <a:gd name="T57" fmla="*/ 155285 h 479"/>
                <a:gd name="T58" fmla="*/ 55827 w 479"/>
                <a:gd name="T59" fmla="*/ 127829 h 479"/>
                <a:gd name="T60" fmla="*/ 39619 w 479"/>
                <a:gd name="T61" fmla="*/ 107574 h 479"/>
                <a:gd name="T62" fmla="*/ 47723 w 479"/>
                <a:gd name="T63" fmla="*/ 83719 h 479"/>
                <a:gd name="T64" fmla="*/ 23862 w 479"/>
                <a:gd name="T65" fmla="*/ 76067 h 479"/>
                <a:gd name="T66" fmla="*/ 95446 w 479"/>
                <a:gd name="T67" fmla="*/ 19805 h 479"/>
                <a:gd name="T68" fmla="*/ 79689 w 479"/>
                <a:gd name="T69" fmla="*/ 195344 h 479"/>
                <a:gd name="T70" fmla="*/ 79689 w 479"/>
                <a:gd name="T71" fmla="*/ 195344 h 479"/>
                <a:gd name="T72" fmla="*/ 91845 w 479"/>
                <a:gd name="T73" fmla="*/ 187243 h 479"/>
                <a:gd name="T74" fmla="*/ 107602 w 479"/>
                <a:gd name="T75" fmla="*/ 183192 h 479"/>
                <a:gd name="T76" fmla="*/ 131914 w 479"/>
                <a:gd name="T77" fmla="*/ 175540 h 479"/>
                <a:gd name="T78" fmla="*/ 159378 w 479"/>
                <a:gd name="T79" fmla="*/ 183192 h 479"/>
                <a:gd name="T80" fmla="*/ 107602 w 479"/>
                <a:gd name="T81" fmla="*/ 199395 h 479"/>
                <a:gd name="T82" fmla="*/ 79689 w 479"/>
                <a:gd name="T83" fmla="*/ 195344 h 47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79" h="479">
                  <a:moveTo>
                    <a:pt x="239" y="0"/>
                  </a:moveTo>
                  <a:lnTo>
                    <a:pt x="239" y="0"/>
                  </a:lnTo>
                  <a:cubicBezTo>
                    <a:pt x="106" y="0"/>
                    <a:pt x="0" y="106"/>
                    <a:pt x="0" y="239"/>
                  </a:cubicBezTo>
                  <a:cubicBezTo>
                    <a:pt x="0" y="372"/>
                    <a:pt x="106" y="478"/>
                    <a:pt x="239" y="478"/>
                  </a:cubicBezTo>
                  <a:cubicBezTo>
                    <a:pt x="372" y="478"/>
                    <a:pt x="478" y="372"/>
                    <a:pt x="478" y="239"/>
                  </a:cubicBezTo>
                  <a:cubicBezTo>
                    <a:pt x="478" y="106"/>
                    <a:pt x="372" y="0"/>
                    <a:pt x="239" y="0"/>
                  </a:cubicBezTo>
                  <a:close/>
                  <a:moveTo>
                    <a:pt x="443" y="239"/>
                  </a:moveTo>
                  <a:lnTo>
                    <a:pt x="443" y="239"/>
                  </a:lnTo>
                  <a:cubicBezTo>
                    <a:pt x="443" y="292"/>
                    <a:pt x="425" y="328"/>
                    <a:pt x="399" y="363"/>
                  </a:cubicBezTo>
                  <a:cubicBezTo>
                    <a:pt x="390" y="363"/>
                    <a:pt x="381" y="345"/>
                    <a:pt x="390" y="328"/>
                  </a:cubicBezTo>
                  <a:cubicBezTo>
                    <a:pt x="399" y="310"/>
                    <a:pt x="399" y="275"/>
                    <a:pt x="399" y="257"/>
                  </a:cubicBezTo>
                  <a:cubicBezTo>
                    <a:pt x="399" y="239"/>
                    <a:pt x="390" y="204"/>
                    <a:pt x="372" y="204"/>
                  </a:cubicBezTo>
                  <a:cubicBezTo>
                    <a:pt x="346" y="204"/>
                    <a:pt x="337" y="204"/>
                    <a:pt x="319" y="178"/>
                  </a:cubicBezTo>
                  <a:cubicBezTo>
                    <a:pt x="301" y="124"/>
                    <a:pt x="372" y="115"/>
                    <a:pt x="346" y="88"/>
                  </a:cubicBezTo>
                  <a:cubicBezTo>
                    <a:pt x="337" y="80"/>
                    <a:pt x="301" y="115"/>
                    <a:pt x="293" y="62"/>
                  </a:cubicBezTo>
                  <a:lnTo>
                    <a:pt x="301" y="53"/>
                  </a:lnTo>
                  <a:cubicBezTo>
                    <a:pt x="381" y="80"/>
                    <a:pt x="443" y="150"/>
                    <a:pt x="443" y="239"/>
                  </a:cubicBezTo>
                  <a:close/>
                  <a:moveTo>
                    <a:pt x="212" y="44"/>
                  </a:moveTo>
                  <a:lnTo>
                    <a:pt x="212" y="44"/>
                  </a:lnTo>
                  <a:cubicBezTo>
                    <a:pt x="204" y="53"/>
                    <a:pt x="194" y="53"/>
                    <a:pt x="186" y="62"/>
                  </a:cubicBezTo>
                  <a:cubicBezTo>
                    <a:pt x="168" y="80"/>
                    <a:pt x="159" y="71"/>
                    <a:pt x="150" y="88"/>
                  </a:cubicBezTo>
                  <a:cubicBezTo>
                    <a:pt x="141" y="106"/>
                    <a:pt x="115" y="124"/>
                    <a:pt x="115" y="133"/>
                  </a:cubicBezTo>
                  <a:cubicBezTo>
                    <a:pt x="115" y="142"/>
                    <a:pt x="133" y="159"/>
                    <a:pt x="133" y="159"/>
                  </a:cubicBezTo>
                  <a:cubicBezTo>
                    <a:pt x="141" y="150"/>
                    <a:pt x="159" y="150"/>
                    <a:pt x="177" y="159"/>
                  </a:cubicBezTo>
                  <a:cubicBezTo>
                    <a:pt x="186" y="159"/>
                    <a:pt x="275" y="169"/>
                    <a:pt x="248" y="239"/>
                  </a:cubicBezTo>
                  <a:cubicBezTo>
                    <a:pt x="239" y="266"/>
                    <a:pt x="194" y="257"/>
                    <a:pt x="186" y="292"/>
                  </a:cubicBezTo>
                  <a:cubicBezTo>
                    <a:pt x="186" y="301"/>
                    <a:pt x="186" y="328"/>
                    <a:pt x="177" y="337"/>
                  </a:cubicBezTo>
                  <a:cubicBezTo>
                    <a:pt x="177" y="345"/>
                    <a:pt x="186" y="390"/>
                    <a:pt x="177" y="390"/>
                  </a:cubicBezTo>
                  <a:cubicBezTo>
                    <a:pt x="168" y="390"/>
                    <a:pt x="133" y="345"/>
                    <a:pt x="133" y="345"/>
                  </a:cubicBezTo>
                  <a:cubicBezTo>
                    <a:pt x="133" y="337"/>
                    <a:pt x="124" y="310"/>
                    <a:pt x="124" y="284"/>
                  </a:cubicBezTo>
                  <a:cubicBezTo>
                    <a:pt x="124" y="266"/>
                    <a:pt x="88" y="266"/>
                    <a:pt x="88" y="239"/>
                  </a:cubicBezTo>
                  <a:cubicBezTo>
                    <a:pt x="88" y="213"/>
                    <a:pt x="106" y="195"/>
                    <a:pt x="106" y="186"/>
                  </a:cubicBezTo>
                  <a:cubicBezTo>
                    <a:pt x="97" y="169"/>
                    <a:pt x="62" y="169"/>
                    <a:pt x="53" y="169"/>
                  </a:cubicBezTo>
                  <a:cubicBezTo>
                    <a:pt x="80" y="97"/>
                    <a:pt x="141" y="53"/>
                    <a:pt x="212" y="44"/>
                  </a:cubicBezTo>
                  <a:close/>
                  <a:moveTo>
                    <a:pt x="177" y="434"/>
                  </a:moveTo>
                  <a:lnTo>
                    <a:pt x="177" y="434"/>
                  </a:lnTo>
                  <a:cubicBezTo>
                    <a:pt x="186" y="425"/>
                    <a:pt x="186" y="416"/>
                    <a:pt x="204" y="416"/>
                  </a:cubicBezTo>
                  <a:cubicBezTo>
                    <a:pt x="212" y="416"/>
                    <a:pt x="221" y="416"/>
                    <a:pt x="239" y="407"/>
                  </a:cubicBezTo>
                  <a:cubicBezTo>
                    <a:pt x="248" y="407"/>
                    <a:pt x="275" y="398"/>
                    <a:pt x="293" y="390"/>
                  </a:cubicBezTo>
                  <a:cubicBezTo>
                    <a:pt x="310" y="390"/>
                    <a:pt x="346" y="398"/>
                    <a:pt x="354" y="407"/>
                  </a:cubicBezTo>
                  <a:cubicBezTo>
                    <a:pt x="319" y="434"/>
                    <a:pt x="284" y="443"/>
                    <a:pt x="239" y="443"/>
                  </a:cubicBezTo>
                  <a:cubicBezTo>
                    <a:pt x="221" y="443"/>
                    <a:pt x="194" y="443"/>
                    <a:pt x="177" y="434"/>
                  </a:cubicBezTo>
                  <a:close/>
                </a:path>
              </a:pathLst>
            </a:custGeom>
            <a:solidFill>
              <a:srgbClr val="1E2B56"/>
            </a:solidFill>
            <a:ln>
              <a:noFill/>
            </a:ln>
            <a:effectLst/>
          </p:spPr>
          <p:txBody>
            <a:bodyPr wrap="none" lIns="34290" tIns="17145" rIns="34290" bIns="17145" anchor="ctr"/>
            <a:lstStyle>
              <a:defPPr>
                <a:defRPr lang="en-US"/>
              </a:defPPr>
              <a:lvl1pPr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1pPr>
              <a:lvl2pPr marL="457200"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2pPr>
              <a:lvl3pPr marL="914400"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3pPr>
              <a:lvl4pPr marL="1371600"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4pPr>
              <a:lvl5pPr marL="1828800"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5pPr>
              <a:lvl6pPr marL="22860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6pPr>
              <a:lvl7pPr marL="27432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7pPr>
              <a:lvl8pPr marL="32004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8pPr>
              <a:lvl9pPr marL="36576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9pPr>
            </a:lstStyle>
            <a:p>
              <a:endParaRPr lang="en-US" dirty="0"/>
            </a:p>
          </p:txBody>
        </p:sp>
        <p:sp>
          <p:nvSpPr>
            <p:cNvPr id="55" name="Freeform 144">
              <a:extLst>
                <a:ext uri="{FF2B5EF4-FFF2-40B4-BE49-F238E27FC236}">
                  <a16:creationId xmlns:a16="http://schemas.microsoft.com/office/drawing/2014/main" id="{ADE6714C-2F6E-44FD-87A2-7106E0ABBD50}"/>
                </a:ext>
              </a:extLst>
            </p:cNvPr>
            <p:cNvSpPr>
              <a:spLocks noChangeArrowheads="1"/>
            </p:cNvSpPr>
            <p:nvPr/>
          </p:nvSpPr>
          <p:spPr bwMode="auto">
            <a:xfrm>
              <a:off x="3719265" y="2861580"/>
              <a:ext cx="378429" cy="307280"/>
            </a:xfrm>
            <a:custGeom>
              <a:avLst/>
              <a:gdLst>
                <a:gd name="T0" fmla="*/ 191726 w 444"/>
                <a:gd name="T1" fmla="*/ 0 h 399"/>
                <a:gd name="T2" fmla="*/ 191726 w 444"/>
                <a:gd name="T3" fmla="*/ 0 h 399"/>
                <a:gd name="T4" fmla="*/ 4051 w 444"/>
                <a:gd name="T5" fmla="*/ 0 h 399"/>
                <a:gd name="T6" fmla="*/ 0 w 444"/>
                <a:gd name="T7" fmla="*/ 7585 h 399"/>
                <a:gd name="T8" fmla="*/ 0 w 444"/>
                <a:gd name="T9" fmla="*/ 31231 h 399"/>
                <a:gd name="T10" fmla="*/ 199377 w 444"/>
                <a:gd name="T11" fmla="*/ 31231 h 399"/>
                <a:gd name="T12" fmla="*/ 199377 w 444"/>
                <a:gd name="T13" fmla="*/ 7585 h 399"/>
                <a:gd name="T14" fmla="*/ 191726 w 444"/>
                <a:gd name="T15" fmla="*/ 0 h 399"/>
                <a:gd name="T16" fmla="*/ 12152 w 444"/>
                <a:gd name="T17" fmla="*/ 161956 h 399"/>
                <a:gd name="T18" fmla="*/ 12152 w 444"/>
                <a:gd name="T19" fmla="*/ 161956 h 399"/>
                <a:gd name="T20" fmla="*/ 24303 w 444"/>
                <a:gd name="T21" fmla="*/ 177572 h 399"/>
                <a:gd name="T22" fmla="*/ 171473 w 444"/>
                <a:gd name="T23" fmla="*/ 177572 h 399"/>
                <a:gd name="T24" fmla="*/ 187675 w 444"/>
                <a:gd name="T25" fmla="*/ 161956 h 399"/>
                <a:gd name="T26" fmla="*/ 187675 w 444"/>
                <a:gd name="T27" fmla="*/ 43278 h 399"/>
                <a:gd name="T28" fmla="*/ 12152 w 444"/>
                <a:gd name="T29" fmla="*/ 43278 h 399"/>
                <a:gd name="T30" fmla="*/ 12152 w 444"/>
                <a:gd name="T31" fmla="*/ 161956 h 399"/>
                <a:gd name="T32" fmla="*/ 67959 w 444"/>
                <a:gd name="T33" fmla="*/ 66924 h 399"/>
                <a:gd name="T34" fmla="*/ 67959 w 444"/>
                <a:gd name="T35" fmla="*/ 66924 h 399"/>
                <a:gd name="T36" fmla="*/ 131868 w 444"/>
                <a:gd name="T37" fmla="*/ 66924 h 399"/>
                <a:gd name="T38" fmla="*/ 131868 w 444"/>
                <a:gd name="T39" fmla="*/ 86555 h 399"/>
                <a:gd name="T40" fmla="*/ 67959 w 444"/>
                <a:gd name="T41" fmla="*/ 86555 h 399"/>
                <a:gd name="T42" fmla="*/ 67959 w 444"/>
                <a:gd name="T43" fmla="*/ 66924 h 3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44" h="399">
                  <a:moveTo>
                    <a:pt x="426" y="0"/>
                  </a:moveTo>
                  <a:lnTo>
                    <a:pt x="426" y="0"/>
                  </a:lnTo>
                  <a:cubicBezTo>
                    <a:pt x="9" y="0"/>
                    <a:pt x="9" y="0"/>
                    <a:pt x="9" y="0"/>
                  </a:cubicBezTo>
                  <a:cubicBezTo>
                    <a:pt x="0" y="0"/>
                    <a:pt x="0" y="8"/>
                    <a:pt x="0" y="17"/>
                  </a:cubicBezTo>
                  <a:cubicBezTo>
                    <a:pt x="0" y="70"/>
                    <a:pt x="0" y="70"/>
                    <a:pt x="0" y="70"/>
                  </a:cubicBezTo>
                  <a:cubicBezTo>
                    <a:pt x="443" y="70"/>
                    <a:pt x="443" y="70"/>
                    <a:pt x="443" y="70"/>
                  </a:cubicBezTo>
                  <a:cubicBezTo>
                    <a:pt x="443" y="17"/>
                    <a:pt x="443" y="17"/>
                    <a:pt x="443" y="17"/>
                  </a:cubicBezTo>
                  <a:cubicBezTo>
                    <a:pt x="443" y="8"/>
                    <a:pt x="434" y="0"/>
                    <a:pt x="426" y="0"/>
                  </a:cubicBezTo>
                  <a:close/>
                  <a:moveTo>
                    <a:pt x="27" y="363"/>
                  </a:moveTo>
                  <a:lnTo>
                    <a:pt x="27" y="363"/>
                  </a:lnTo>
                  <a:cubicBezTo>
                    <a:pt x="27" y="380"/>
                    <a:pt x="36" y="398"/>
                    <a:pt x="54" y="398"/>
                  </a:cubicBezTo>
                  <a:cubicBezTo>
                    <a:pt x="381" y="398"/>
                    <a:pt x="381" y="398"/>
                    <a:pt x="381" y="398"/>
                  </a:cubicBezTo>
                  <a:cubicBezTo>
                    <a:pt x="408" y="398"/>
                    <a:pt x="417" y="380"/>
                    <a:pt x="417" y="363"/>
                  </a:cubicBezTo>
                  <a:cubicBezTo>
                    <a:pt x="417" y="97"/>
                    <a:pt x="417" y="97"/>
                    <a:pt x="417" y="97"/>
                  </a:cubicBezTo>
                  <a:cubicBezTo>
                    <a:pt x="27" y="97"/>
                    <a:pt x="27" y="97"/>
                    <a:pt x="27" y="97"/>
                  </a:cubicBezTo>
                  <a:lnTo>
                    <a:pt x="27" y="363"/>
                  </a:lnTo>
                  <a:close/>
                  <a:moveTo>
                    <a:pt x="151" y="150"/>
                  </a:moveTo>
                  <a:lnTo>
                    <a:pt x="151" y="150"/>
                  </a:lnTo>
                  <a:cubicBezTo>
                    <a:pt x="293" y="150"/>
                    <a:pt x="293" y="150"/>
                    <a:pt x="293" y="150"/>
                  </a:cubicBezTo>
                  <a:cubicBezTo>
                    <a:pt x="293" y="194"/>
                    <a:pt x="293" y="194"/>
                    <a:pt x="293" y="194"/>
                  </a:cubicBezTo>
                  <a:cubicBezTo>
                    <a:pt x="151" y="194"/>
                    <a:pt x="151" y="194"/>
                    <a:pt x="151" y="194"/>
                  </a:cubicBezTo>
                  <a:lnTo>
                    <a:pt x="151" y="150"/>
                  </a:lnTo>
                  <a:close/>
                </a:path>
              </a:pathLst>
            </a:custGeom>
            <a:solidFill>
              <a:srgbClr val="253569"/>
            </a:solidFill>
            <a:ln>
              <a:noFill/>
            </a:ln>
            <a:effectLst/>
          </p:spPr>
          <p:txBody>
            <a:bodyPr wrap="none" lIns="34290" tIns="17145" rIns="34290" bIns="17145" anchor="ctr"/>
            <a:lstStyle>
              <a:defPPr>
                <a:defRPr lang="en-US"/>
              </a:defPPr>
              <a:lvl1pPr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1pPr>
              <a:lvl2pPr marL="457200"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2pPr>
              <a:lvl3pPr marL="914400"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3pPr>
              <a:lvl4pPr marL="1371600"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4pPr>
              <a:lvl5pPr marL="1828800"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5pPr>
              <a:lvl6pPr marL="22860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6pPr>
              <a:lvl7pPr marL="27432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7pPr>
              <a:lvl8pPr marL="32004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8pPr>
              <a:lvl9pPr marL="36576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9pPr>
            </a:lstStyle>
            <a:p>
              <a:endParaRPr lang="en-US" dirty="0"/>
            </a:p>
          </p:txBody>
        </p:sp>
        <p:sp>
          <p:nvSpPr>
            <p:cNvPr id="57" name="Freeform 77">
              <a:extLst>
                <a:ext uri="{FF2B5EF4-FFF2-40B4-BE49-F238E27FC236}">
                  <a16:creationId xmlns:a16="http://schemas.microsoft.com/office/drawing/2014/main" id="{83B59E63-2ADD-43CE-B19B-78B51894D954}"/>
                </a:ext>
              </a:extLst>
            </p:cNvPr>
            <p:cNvSpPr>
              <a:spLocks noChangeArrowheads="1"/>
            </p:cNvSpPr>
            <p:nvPr/>
          </p:nvSpPr>
          <p:spPr bwMode="auto">
            <a:xfrm>
              <a:off x="5919966" y="2882543"/>
              <a:ext cx="362451" cy="308409"/>
            </a:xfrm>
            <a:custGeom>
              <a:avLst/>
              <a:gdLst>
                <a:gd name="T0" fmla="*/ 167340 w 497"/>
                <a:gd name="T1" fmla="*/ 55743 h 418"/>
                <a:gd name="T2" fmla="*/ 167340 w 497"/>
                <a:gd name="T3" fmla="*/ 55743 h 418"/>
                <a:gd name="T4" fmla="*/ 174987 w 497"/>
                <a:gd name="T5" fmla="*/ 55743 h 418"/>
                <a:gd name="T6" fmla="*/ 174987 w 497"/>
                <a:gd name="T7" fmla="*/ 80018 h 418"/>
                <a:gd name="T8" fmla="*/ 223120 w 497"/>
                <a:gd name="T9" fmla="*/ 40009 h 418"/>
                <a:gd name="T10" fmla="*/ 174987 w 497"/>
                <a:gd name="T11" fmla="*/ 0 h 418"/>
                <a:gd name="T12" fmla="*/ 174987 w 497"/>
                <a:gd name="T13" fmla="*/ 23826 h 418"/>
                <a:gd name="T14" fmla="*/ 167340 w 497"/>
                <a:gd name="T15" fmla="*/ 23826 h 418"/>
                <a:gd name="T16" fmla="*/ 83670 w 497"/>
                <a:gd name="T17" fmla="*/ 84064 h 418"/>
                <a:gd name="T18" fmla="*/ 23841 w 497"/>
                <a:gd name="T19" fmla="*/ 127670 h 418"/>
                <a:gd name="T20" fmla="*/ 0 w 497"/>
                <a:gd name="T21" fmla="*/ 127670 h 418"/>
                <a:gd name="T22" fmla="*/ 0 w 497"/>
                <a:gd name="T23" fmla="*/ 159587 h 418"/>
                <a:gd name="T24" fmla="*/ 23841 w 497"/>
                <a:gd name="T25" fmla="*/ 159587 h 418"/>
                <a:gd name="T26" fmla="*/ 107512 w 497"/>
                <a:gd name="T27" fmla="*/ 99798 h 418"/>
                <a:gd name="T28" fmla="*/ 167340 w 497"/>
                <a:gd name="T29" fmla="*/ 55743 h 418"/>
                <a:gd name="T30" fmla="*/ 59379 w 497"/>
                <a:gd name="T31" fmla="*/ 75972 h 418"/>
                <a:gd name="T32" fmla="*/ 59379 w 497"/>
                <a:gd name="T33" fmla="*/ 75972 h 418"/>
                <a:gd name="T34" fmla="*/ 63427 w 497"/>
                <a:gd name="T35" fmla="*/ 68330 h 418"/>
                <a:gd name="T36" fmla="*/ 79622 w 497"/>
                <a:gd name="T37" fmla="*/ 52147 h 418"/>
                <a:gd name="T38" fmla="*/ 23841 w 497"/>
                <a:gd name="T39" fmla="*/ 28321 h 418"/>
                <a:gd name="T40" fmla="*/ 0 w 497"/>
                <a:gd name="T41" fmla="*/ 28321 h 418"/>
                <a:gd name="T42" fmla="*/ 0 w 497"/>
                <a:gd name="T43" fmla="*/ 60238 h 418"/>
                <a:gd name="T44" fmla="*/ 23841 w 497"/>
                <a:gd name="T45" fmla="*/ 60238 h 418"/>
                <a:gd name="T46" fmla="*/ 59379 w 497"/>
                <a:gd name="T47" fmla="*/ 75972 h 418"/>
                <a:gd name="T48" fmla="*/ 174987 w 497"/>
                <a:gd name="T49" fmla="*/ 131715 h 418"/>
                <a:gd name="T50" fmla="*/ 174987 w 497"/>
                <a:gd name="T51" fmla="*/ 131715 h 418"/>
                <a:gd name="T52" fmla="*/ 167340 w 497"/>
                <a:gd name="T53" fmla="*/ 131715 h 418"/>
                <a:gd name="T54" fmla="*/ 127304 w 497"/>
                <a:gd name="T55" fmla="*/ 111936 h 418"/>
                <a:gd name="T56" fmla="*/ 127304 w 497"/>
                <a:gd name="T57" fmla="*/ 115981 h 418"/>
                <a:gd name="T58" fmla="*/ 111560 w 497"/>
                <a:gd name="T59" fmla="*/ 135761 h 418"/>
                <a:gd name="T60" fmla="*/ 167340 w 497"/>
                <a:gd name="T61" fmla="*/ 159587 h 418"/>
                <a:gd name="T62" fmla="*/ 174987 w 497"/>
                <a:gd name="T63" fmla="*/ 159587 h 418"/>
                <a:gd name="T64" fmla="*/ 174987 w 497"/>
                <a:gd name="T65" fmla="*/ 187458 h 418"/>
                <a:gd name="T66" fmla="*/ 223120 w 497"/>
                <a:gd name="T67" fmla="*/ 147449 h 418"/>
                <a:gd name="T68" fmla="*/ 174987 w 497"/>
                <a:gd name="T69" fmla="*/ 107890 h 418"/>
                <a:gd name="T70" fmla="*/ 174987 w 497"/>
                <a:gd name="T71" fmla="*/ 131715 h 41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97" h="418">
                  <a:moveTo>
                    <a:pt x="372" y="124"/>
                  </a:moveTo>
                  <a:lnTo>
                    <a:pt x="372" y="124"/>
                  </a:lnTo>
                  <a:cubicBezTo>
                    <a:pt x="389" y="124"/>
                    <a:pt x="389" y="124"/>
                    <a:pt x="389" y="124"/>
                  </a:cubicBezTo>
                  <a:cubicBezTo>
                    <a:pt x="389" y="178"/>
                    <a:pt x="389" y="178"/>
                    <a:pt x="389" y="178"/>
                  </a:cubicBezTo>
                  <a:cubicBezTo>
                    <a:pt x="496" y="89"/>
                    <a:pt x="496" y="89"/>
                    <a:pt x="496" y="89"/>
                  </a:cubicBezTo>
                  <a:cubicBezTo>
                    <a:pt x="389" y="0"/>
                    <a:pt x="389" y="0"/>
                    <a:pt x="389" y="0"/>
                  </a:cubicBezTo>
                  <a:cubicBezTo>
                    <a:pt x="389" y="53"/>
                    <a:pt x="389" y="53"/>
                    <a:pt x="389" y="53"/>
                  </a:cubicBezTo>
                  <a:cubicBezTo>
                    <a:pt x="372" y="53"/>
                    <a:pt x="372" y="53"/>
                    <a:pt x="372" y="53"/>
                  </a:cubicBezTo>
                  <a:cubicBezTo>
                    <a:pt x="283" y="53"/>
                    <a:pt x="230" y="124"/>
                    <a:pt x="186" y="187"/>
                  </a:cubicBezTo>
                  <a:cubicBezTo>
                    <a:pt x="141" y="240"/>
                    <a:pt x="106" y="284"/>
                    <a:pt x="53" y="284"/>
                  </a:cubicBezTo>
                  <a:cubicBezTo>
                    <a:pt x="0" y="284"/>
                    <a:pt x="0" y="284"/>
                    <a:pt x="0" y="284"/>
                  </a:cubicBezTo>
                  <a:cubicBezTo>
                    <a:pt x="0" y="355"/>
                    <a:pt x="0" y="355"/>
                    <a:pt x="0" y="355"/>
                  </a:cubicBezTo>
                  <a:cubicBezTo>
                    <a:pt x="53" y="355"/>
                    <a:pt x="53" y="355"/>
                    <a:pt x="53" y="355"/>
                  </a:cubicBezTo>
                  <a:cubicBezTo>
                    <a:pt x="141" y="355"/>
                    <a:pt x="194" y="284"/>
                    <a:pt x="239" y="222"/>
                  </a:cubicBezTo>
                  <a:cubicBezTo>
                    <a:pt x="283" y="169"/>
                    <a:pt x="319" y="124"/>
                    <a:pt x="372" y="124"/>
                  </a:cubicBezTo>
                  <a:close/>
                  <a:moveTo>
                    <a:pt x="132" y="169"/>
                  </a:moveTo>
                  <a:lnTo>
                    <a:pt x="132" y="169"/>
                  </a:lnTo>
                  <a:cubicBezTo>
                    <a:pt x="132" y="160"/>
                    <a:pt x="141" y="160"/>
                    <a:pt x="141" y="152"/>
                  </a:cubicBezTo>
                  <a:cubicBezTo>
                    <a:pt x="150" y="143"/>
                    <a:pt x="167" y="124"/>
                    <a:pt x="177" y="116"/>
                  </a:cubicBezTo>
                  <a:cubicBezTo>
                    <a:pt x="141" y="80"/>
                    <a:pt x="106" y="63"/>
                    <a:pt x="53" y="63"/>
                  </a:cubicBezTo>
                  <a:cubicBezTo>
                    <a:pt x="0" y="63"/>
                    <a:pt x="0" y="63"/>
                    <a:pt x="0" y="63"/>
                  </a:cubicBezTo>
                  <a:cubicBezTo>
                    <a:pt x="0" y="134"/>
                    <a:pt x="0" y="134"/>
                    <a:pt x="0" y="134"/>
                  </a:cubicBezTo>
                  <a:cubicBezTo>
                    <a:pt x="53" y="134"/>
                    <a:pt x="53" y="134"/>
                    <a:pt x="53" y="134"/>
                  </a:cubicBezTo>
                  <a:cubicBezTo>
                    <a:pt x="79" y="134"/>
                    <a:pt x="106" y="143"/>
                    <a:pt x="132" y="169"/>
                  </a:cubicBezTo>
                  <a:close/>
                  <a:moveTo>
                    <a:pt x="389" y="293"/>
                  </a:moveTo>
                  <a:lnTo>
                    <a:pt x="389" y="293"/>
                  </a:lnTo>
                  <a:cubicBezTo>
                    <a:pt x="372" y="293"/>
                    <a:pt x="372" y="293"/>
                    <a:pt x="372" y="293"/>
                  </a:cubicBezTo>
                  <a:cubicBezTo>
                    <a:pt x="336" y="293"/>
                    <a:pt x="310" y="275"/>
                    <a:pt x="283" y="249"/>
                  </a:cubicBezTo>
                  <a:cubicBezTo>
                    <a:pt x="283" y="249"/>
                    <a:pt x="283" y="249"/>
                    <a:pt x="283" y="258"/>
                  </a:cubicBezTo>
                  <a:cubicBezTo>
                    <a:pt x="266" y="266"/>
                    <a:pt x="257" y="284"/>
                    <a:pt x="248" y="302"/>
                  </a:cubicBezTo>
                  <a:cubicBezTo>
                    <a:pt x="274" y="337"/>
                    <a:pt x="319" y="355"/>
                    <a:pt x="372" y="355"/>
                  </a:cubicBezTo>
                  <a:cubicBezTo>
                    <a:pt x="389" y="355"/>
                    <a:pt x="389" y="355"/>
                    <a:pt x="389" y="355"/>
                  </a:cubicBezTo>
                  <a:cubicBezTo>
                    <a:pt x="389" y="417"/>
                    <a:pt x="389" y="417"/>
                    <a:pt x="389" y="417"/>
                  </a:cubicBezTo>
                  <a:cubicBezTo>
                    <a:pt x="496" y="328"/>
                    <a:pt x="496" y="328"/>
                    <a:pt x="496" y="328"/>
                  </a:cubicBezTo>
                  <a:cubicBezTo>
                    <a:pt x="389" y="240"/>
                    <a:pt x="389" y="240"/>
                    <a:pt x="389" y="240"/>
                  </a:cubicBezTo>
                  <a:lnTo>
                    <a:pt x="389" y="293"/>
                  </a:lnTo>
                  <a:close/>
                </a:path>
              </a:pathLst>
            </a:custGeom>
            <a:solidFill>
              <a:srgbClr val="32488E"/>
            </a:solidFill>
            <a:ln>
              <a:noFill/>
            </a:ln>
            <a:effectLst/>
          </p:spPr>
          <p:txBody>
            <a:bodyPr wrap="none" lIns="34290" tIns="17145" rIns="34290" bIns="17145" anchor="ctr"/>
            <a:lstStyle>
              <a:defPPr>
                <a:defRPr lang="en-US"/>
              </a:defPPr>
              <a:lvl1pPr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1pPr>
              <a:lvl2pPr marL="457200"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2pPr>
              <a:lvl3pPr marL="914400"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3pPr>
              <a:lvl4pPr marL="1371600"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4pPr>
              <a:lvl5pPr marL="1828800"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5pPr>
              <a:lvl6pPr marL="22860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6pPr>
              <a:lvl7pPr marL="27432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7pPr>
              <a:lvl8pPr marL="32004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8pPr>
              <a:lvl9pPr marL="36576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9pPr>
            </a:lstStyle>
            <a:p>
              <a:endParaRPr lang="en-US" dirty="0"/>
            </a:p>
          </p:txBody>
        </p:sp>
        <p:sp>
          <p:nvSpPr>
            <p:cNvPr id="58" name="Freeform 8">
              <a:extLst>
                <a:ext uri="{FF2B5EF4-FFF2-40B4-BE49-F238E27FC236}">
                  <a16:creationId xmlns:a16="http://schemas.microsoft.com/office/drawing/2014/main" id="{E8669A38-0627-4D93-A048-E4AC85A8CE79}"/>
                </a:ext>
              </a:extLst>
            </p:cNvPr>
            <p:cNvSpPr>
              <a:spLocks noChangeArrowheads="1"/>
            </p:cNvSpPr>
            <p:nvPr/>
          </p:nvSpPr>
          <p:spPr bwMode="auto">
            <a:xfrm>
              <a:off x="8187872" y="2850271"/>
              <a:ext cx="375562" cy="323327"/>
            </a:xfrm>
            <a:custGeom>
              <a:avLst/>
              <a:gdLst>
                <a:gd name="T0" fmla="*/ 139450 w 497"/>
                <a:gd name="T1" fmla="*/ 151181 h 444"/>
                <a:gd name="T2" fmla="*/ 139450 w 497"/>
                <a:gd name="T3" fmla="*/ 151181 h 444"/>
                <a:gd name="T4" fmla="*/ 99414 w 497"/>
                <a:gd name="T5" fmla="*/ 115636 h 444"/>
                <a:gd name="T6" fmla="*/ 111560 w 497"/>
                <a:gd name="T7" fmla="*/ 87739 h 444"/>
                <a:gd name="T8" fmla="*/ 123256 w 497"/>
                <a:gd name="T9" fmla="*/ 67941 h 444"/>
                <a:gd name="T10" fmla="*/ 119657 w 497"/>
                <a:gd name="T11" fmla="*/ 59843 h 444"/>
                <a:gd name="T12" fmla="*/ 123256 w 497"/>
                <a:gd name="T13" fmla="*/ 40045 h 444"/>
                <a:gd name="T14" fmla="*/ 79622 w 497"/>
                <a:gd name="T15" fmla="*/ 0 h 444"/>
                <a:gd name="T16" fmla="*/ 31489 w 497"/>
                <a:gd name="T17" fmla="*/ 40045 h 444"/>
                <a:gd name="T18" fmla="*/ 35537 w 497"/>
                <a:gd name="T19" fmla="*/ 59843 h 444"/>
                <a:gd name="T20" fmla="*/ 31489 w 497"/>
                <a:gd name="T21" fmla="*/ 67941 h 444"/>
                <a:gd name="T22" fmla="*/ 43634 w 497"/>
                <a:gd name="T23" fmla="*/ 87739 h 444"/>
                <a:gd name="T24" fmla="*/ 55330 w 497"/>
                <a:gd name="T25" fmla="*/ 115636 h 444"/>
                <a:gd name="T26" fmla="*/ 15744 w 497"/>
                <a:gd name="T27" fmla="*/ 151181 h 444"/>
                <a:gd name="T28" fmla="*/ 0 w 497"/>
                <a:gd name="T29" fmla="*/ 155231 h 444"/>
                <a:gd name="T30" fmla="*/ 0 w 497"/>
                <a:gd name="T31" fmla="*/ 199325 h 444"/>
                <a:gd name="T32" fmla="*/ 179036 w 497"/>
                <a:gd name="T33" fmla="*/ 199325 h 444"/>
                <a:gd name="T34" fmla="*/ 179036 w 497"/>
                <a:gd name="T35" fmla="*/ 179528 h 444"/>
                <a:gd name="T36" fmla="*/ 139450 w 497"/>
                <a:gd name="T37" fmla="*/ 151181 h 444"/>
                <a:gd name="T38" fmla="*/ 191182 w 497"/>
                <a:gd name="T39" fmla="*/ 87739 h 444"/>
                <a:gd name="T40" fmla="*/ 191182 w 497"/>
                <a:gd name="T41" fmla="*/ 87739 h 444"/>
                <a:gd name="T42" fmla="*/ 191182 w 497"/>
                <a:gd name="T43" fmla="*/ 55793 h 444"/>
                <a:gd name="T44" fmla="*/ 167340 w 497"/>
                <a:gd name="T45" fmla="*/ 55793 h 444"/>
                <a:gd name="T46" fmla="*/ 167340 w 497"/>
                <a:gd name="T47" fmla="*/ 87739 h 444"/>
                <a:gd name="T48" fmla="*/ 135402 w 497"/>
                <a:gd name="T49" fmla="*/ 87739 h 444"/>
                <a:gd name="T50" fmla="*/ 135402 w 497"/>
                <a:gd name="T51" fmla="*/ 111586 h 444"/>
                <a:gd name="T52" fmla="*/ 167340 w 497"/>
                <a:gd name="T53" fmla="*/ 111586 h 444"/>
                <a:gd name="T54" fmla="*/ 167340 w 497"/>
                <a:gd name="T55" fmla="*/ 143532 h 444"/>
                <a:gd name="T56" fmla="*/ 191182 w 497"/>
                <a:gd name="T57" fmla="*/ 143532 h 444"/>
                <a:gd name="T58" fmla="*/ 191182 w 497"/>
                <a:gd name="T59" fmla="*/ 111586 h 444"/>
                <a:gd name="T60" fmla="*/ 223120 w 497"/>
                <a:gd name="T61" fmla="*/ 111586 h 444"/>
                <a:gd name="T62" fmla="*/ 223120 w 497"/>
                <a:gd name="T63" fmla="*/ 87739 h 444"/>
                <a:gd name="T64" fmla="*/ 191182 w 497"/>
                <a:gd name="T65" fmla="*/ 87739 h 4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97" h="444">
                  <a:moveTo>
                    <a:pt x="310" y="336"/>
                  </a:moveTo>
                  <a:lnTo>
                    <a:pt x="310" y="336"/>
                  </a:lnTo>
                  <a:cubicBezTo>
                    <a:pt x="248" y="310"/>
                    <a:pt x="221" y="292"/>
                    <a:pt x="221" y="257"/>
                  </a:cubicBezTo>
                  <a:cubicBezTo>
                    <a:pt x="221" y="230"/>
                    <a:pt x="239" y="239"/>
                    <a:pt x="248" y="195"/>
                  </a:cubicBezTo>
                  <a:cubicBezTo>
                    <a:pt x="257" y="177"/>
                    <a:pt x="274" y="195"/>
                    <a:pt x="274" y="151"/>
                  </a:cubicBezTo>
                  <a:cubicBezTo>
                    <a:pt x="274" y="133"/>
                    <a:pt x="266" y="133"/>
                    <a:pt x="266" y="133"/>
                  </a:cubicBezTo>
                  <a:cubicBezTo>
                    <a:pt x="266" y="133"/>
                    <a:pt x="274" y="106"/>
                    <a:pt x="274" y="89"/>
                  </a:cubicBezTo>
                  <a:cubicBezTo>
                    <a:pt x="274" y="62"/>
                    <a:pt x="257" y="0"/>
                    <a:pt x="177" y="0"/>
                  </a:cubicBezTo>
                  <a:cubicBezTo>
                    <a:pt x="88" y="0"/>
                    <a:pt x="70" y="62"/>
                    <a:pt x="70" y="89"/>
                  </a:cubicBezTo>
                  <a:cubicBezTo>
                    <a:pt x="70" y="106"/>
                    <a:pt x="79" y="133"/>
                    <a:pt x="79" y="133"/>
                  </a:cubicBezTo>
                  <a:cubicBezTo>
                    <a:pt x="79" y="133"/>
                    <a:pt x="70" y="133"/>
                    <a:pt x="70" y="151"/>
                  </a:cubicBezTo>
                  <a:cubicBezTo>
                    <a:pt x="70" y="195"/>
                    <a:pt x="88" y="177"/>
                    <a:pt x="97" y="195"/>
                  </a:cubicBezTo>
                  <a:cubicBezTo>
                    <a:pt x="106" y="239"/>
                    <a:pt x="123" y="230"/>
                    <a:pt x="123" y="257"/>
                  </a:cubicBezTo>
                  <a:cubicBezTo>
                    <a:pt x="123" y="292"/>
                    <a:pt x="97" y="310"/>
                    <a:pt x="35" y="336"/>
                  </a:cubicBezTo>
                  <a:cubicBezTo>
                    <a:pt x="35" y="336"/>
                    <a:pt x="17" y="336"/>
                    <a:pt x="0" y="345"/>
                  </a:cubicBezTo>
                  <a:cubicBezTo>
                    <a:pt x="0" y="443"/>
                    <a:pt x="0" y="443"/>
                    <a:pt x="0" y="443"/>
                  </a:cubicBezTo>
                  <a:cubicBezTo>
                    <a:pt x="398" y="443"/>
                    <a:pt x="398" y="443"/>
                    <a:pt x="398" y="443"/>
                  </a:cubicBezTo>
                  <a:cubicBezTo>
                    <a:pt x="398" y="443"/>
                    <a:pt x="398" y="408"/>
                    <a:pt x="398" y="399"/>
                  </a:cubicBezTo>
                  <a:cubicBezTo>
                    <a:pt x="398" y="381"/>
                    <a:pt x="372" y="354"/>
                    <a:pt x="310" y="336"/>
                  </a:cubicBezTo>
                  <a:close/>
                  <a:moveTo>
                    <a:pt x="425" y="195"/>
                  </a:moveTo>
                  <a:lnTo>
                    <a:pt x="425" y="195"/>
                  </a:lnTo>
                  <a:cubicBezTo>
                    <a:pt x="425" y="124"/>
                    <a:pt x="425" y="124"/>
                    <a:pt x="425" y="124"/>
                  </a:cubicBezTo>
                  <a:cubicBezTo>
                    <a:pt x="372" y="124"/>
                    <a:pt x="372" y="124"/>
                    <a:pt x="372" y="124"/>
                  </a:cubicBezTo>
                  <a:cubicBezTo>
                    <a:pt x="372" y="195"/>
                    <a:pt x="372" y="195"/>
                    <a:pt x="372" y="195"/>
                  </a:cubicBezTo>
                  <a:cubicBezTo>
                    <a:pt x="301" y="195"/>
                    <a:pt x="301" y="195"/>
                    <a:pt x="301" y="195"/>
                  </a:cubicBezTo>
                  <a:cubicBezTo>
                    <a:pt x="301" y="248"/>
                    <a:pt x="301" y="248"/>
                    <a:pt x="301" y="248"/>
                  </a:cubicBezTo>
                  <a:cubicBezTo>
                    <a:pt x="372" y="248"/>
                    <a:pt x="372" y="248"/>
                    <a:pt x="372" y="248"/>
                  </a:cubicBezTo>
                  <a:cubicBezTo>
                    <a:pt x="372" y="319"/>
                    <a:pt x="372" y="319"/>
                    <a:pt x="372" y="319"/>
                  </a:cubicBezTo>
                  <a:cubicBezTo>
                    <a:pt x="425" y="319"/>
                    <a:pt x="425" y="319"/>
                    <a:pt x="425" y="319"/>
                  </a:cubicBezTo>
                  <a:cubicBezTo>
                    <a:pt x="425" y="248"/>
                    <a:pt x="425" y="248"/>
                    <a:pt x="425" y="248"/>
                  </a:cubicBezTo>
                  <a:cubicBezTo>
                    <a:pt x="496" y="248"/>
                    <a:pt x="496" y="248"/>
                    <a:pt x="496" y="248"/>
                  </a:cubicBezTo>
                  <a:cubicBezTo>
                    <a:pt x="496" y="195"/>
                    <a:pt x="496" y="195"/>
                    <a:pt x="496" y="195"/>
                  </a:cubicBezTo>
                  <a:lnTo>
                    <a:pt x="425" y="195"/>
                  </a:lnTo>
                  <a:close/>
                </a:path>
              </a:pathLst>
            </a:custGeom>
            <a:solidFill>
              <a:srgbClr val="7FB7DF"/>
            </a:solidFill>
            <a:ln>
              <a:noFill/>
            </a:ln>
            <a:effectLst/>
          </p:spPr>
          <p:txBody>
            <a:bodyPr wrap="none" lIns="34290" tIns="17145" rIns="34290" bIns="17145" anchor="ctr"/>
            <a:lstStyle>
              <a:defPPr>
                <a:defRPr lang="en-US"/>
              </a:defPPr>
              <a:lvl1pPr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1pPr>
              <a:lvl2pPr marL="457200"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2pPr>
              <a:lvl3pPr marL="914400"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3pPr>
              <a:lvl4pPr marL="1371600"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4pPr>
              <a:lvl5pPr marL="1828800"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5pPr>
              <a:lvl6pPr marL="22860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6pPr>
              <a:lvl7pPr marL="27432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7pPr>
              <a:lvl8pPr marL="32004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8pPr>
              <a:lvl9pPr marL="36576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9pPr>
            </a:lstStyle>
            <a:p>
              <a:endParaRPr lang="en-US" dirty="0"/>
            </a:p>
          </p:txBody>
        </p:sp>
        <p:sp>
          <p:nvSpPr>
            <p:cNvPr id="59" name="Freeform 123">
              <a:extLst>
                <a:ext uri="{FF2B5EF4-FFF2-40B4-BE49-F238E27FC236}">
                  <a16:creationId xmlns:a16="http://schemas.microsoft.com/office/drawing/2014/main" id="{B1DD9BFC-AD81-4BC4-A339-84D02B1093E8}"/>
                </a:ext>
              </a:extLst>
            </p:cNvPr>
            <p:cNvSpPr>
              <a:spLocks noChangeArrowheads="1"/>
            </p:cNvSpPr>
            <p:nvPr/>
          </p:nvSpPr>
          <p:spPr bwMode="auto">
            <a:xfrm>
              <a:off x="10359205" y="2829443"/>
              <a:ext cx="388176" cy="377503"/>
            </a:xfrm>
            <a:custGeom>
              <a:avLst/>
              <a:gdLst>
                <a:gd name="T0" fmla="*/ 123983 w 452"/>
                <a:gd name="T1" fmla="*/ 135311 h 462"/>
                <a:gd name="T2" fmla="*/ 123983 w 452"/>
                <a:gd name="T3" fmla="*/ 135311 h 462"/>
                <a:gd name="T4" fmla="*/ 195668 w 452"/>
                <a:gd name="T5" fmla="*/ 11688 h 462"/>
                <a:gd name="T6" fmla="*/ 195668 w 452"/>
                <a:gd name="T7" fmla="*/ 8092 h 462"/>
                <a:gd name="T8" fmla="*/ 191610 w 452"/>
                <a:gd name="T9" fmla="*/ 8092 h 462"/>
                <a:gd name="T10" fmla="*/ 71685 w 452"/>
                <a:gd name="T11" fmla="*/ 80018 h 462"/>
                <a:gd name="T12" fmla="*/ 4058 w 452"/>
                <a:gd name="T13" fmla="*/ 135311 h 462"/>
                <a:gd name="T14" fmla="*/ 15780 w 452"/>
                <a:gd name="T15" fmla="*/ 147448 h 462"/>
                <a:gd name="T16" fmla="*/ 39675 w 452"/>
                <a:gd name="T17" fmla="*/ 139356 h 462"/>
                <a:gd name="T18" fmla="*/ 68078 w 452"/>
                <a:gd name="T19" fmla="*/ 167228 h 462"/>
                <a:gd name="T20" fmla="*/ 59963 w 452"/>
                <a:gd name="T21" fmla="*/ 191053 h 462"/>
                <a:gd name="T22" fmla="*/ 68078 w 452"/>
                <a:gd name="T23" fmla="*/ 203191 h 462"/>
                <a:gd name="T24" fmla="*/ 123983 w 452"/>
                <a:gd name="T25" fmla="*/ 135311 h 462"/>
                <a:gd name="T26" fmla="*/ 135705 w 452"/>
                <a:gd name="T27" fmla="*/ 67431 h 462"/>
                <a:gd name="T28" fmla="*/ 135705 w 452"/>
                <a:gd name="T29" fmla="*/ 67431 h 462"/>
                <a:gd name="T30" fmla="*/ 135705 w 452"/>
                <a:gd name="T31" fmla="*/ 43605 h 462"/>
                <a:gd name="T32" fmla="*/ 159600 w 452"/>
                <a:gd name="T33" fmla="*/ 43605 h 462"/>
                <a:gd name="T34" fmla="*/ 159600 w 452"/>
                <a:gd name="T35" fmla="*/ 67431 h 462"/>
                <a:gd name="T36" fmla="*/ 135705 w 452"/>
                <a:gd name="T37" fmla="*/ 67431 h 4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rgbClr val="A1C9E7"/>
            </a:solidFill>
            <a:ln>
              <a:noFill/>
            </a:ln>
            <a:effectLst/>
          </p:spPr>
          <p:txBody>
            <a:bodyPr wrap="none" lIns="34290" tIns="17145" rIns="34290" bIns="17145" anchor="ctr"/>
            <a:lstStyle>
              <a:defPPr>
                <a:defRPr lang="en-US"/>
              </a:defPPr>
              <a:lvl1pPr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1pPr>
              <a:lvl2pPr marL="457200"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2pPr>
              <a:lvl3pPr marL="914400"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3pPr>
              <a:lvl4pPr marL="1371600"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4pPr>
              <a:lvl5pPr marL="1828800" algn="l" defTabSz="457200" rtl="0" fontAlgn="base">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5pPr>
              <a:lvl6pPr marL="22860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6pPr>
              <a:lvl7pPr marL="27432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7pPr>
              <a:lvl8pPr marL="32004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8pPr>
              <a:lvl9pPr marL="36576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9pPr>
            </a:lstStyle>
            <a:p>
              <a:endParaRPr lang="en-US" dirty="0"/>
            </a:p>
          </p:txBody>
        </p:sp>
        <p:sp>
          <p:nvSpPr>
            <p:cNvPr id="5" name="Rectangle: Rounded Corners 4">
              <a:extLst>
                <a:ext uri="{FF2B5EF4-FFF2-40B4-BE49-F238E27FC236}">
                  <a16:creationId xmlns:a16="http://schemas.microsoft.com/office/drawing/2014/main" id="{221B0B99-78AA-4F4D-980A-8A36F633DAF6}"/>
                </a:ext>
              </a:extLst>
            </p:cNvPr>
            <p:cNvSpPr/>
            <p:nvPr/>
          </p:nvSpPr>
          <p:spPr>
            <a:xfrm>
              <a:off x="2075480" y="1756916"/>
              <a:ext cx="8036231" cy="256782"/>
            </a:xfrm>
            <a:prstGeom prst="roundRect">
              <a:avLst>
                <a:gd name="adj" fmla="val 31019"/>
              </a:avLst>
            </a:prstGeom>
            <a:solidFill>
              <a:srgbClr val="1E2B5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t>KEY PILLARS OF INTEGRATED GROWTH STRATEGY</a:t>
              </a:r>
            </a:p>
          </p:txBody>
        </p:sp>
        <p:sp>
          <p:nvSpPr>
            <p:cNvPr id="10" name="Isosceles Triangle 9">
              <a:extLst>
                <a:ext uri="{FF2B5EF4-FFF2-40B4-BE49-F238E27FC236}">
                  <a16:creationId xmlns:a16="http://schemas.microsoft.com/office/drawing/2014/main" id="{813A52C6-0AA6-4623-AEAC-05A3F057FD20}"/>
                </a:ext>
              </a:extLst>
            </p:cNvPr>
            <p:cNvSpPr/>
            <p:nvPr/>
          </p:nvSpPr>
          <p:spPr>
            <a:xfrm rot="10800000">
              <a:off x="1838643" y="2603343"/>
              <a:ext cx="510524" cy="131658"/>
            </a:xfrm>
            <a:prstGeom prst="triangle">
              <a:avLst/>
            </a:prstGeom>
            <a:solidFill>
              <a:srgbClr val="1E2B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Isosceles Triangle 12">
              <a:extLst>
                <a:ext uri="{FF2B5EF4-FFF2-40B4-BE49-F238E27FC236}">
                  <a16:creationId xmlns:a16="http://schemas.microsoft.com/office/drawing/2014/main" id="{1DB8826B-E2D9-4E71-9393-97CDDE98A95C}"/>
                </a:ext>
              </a:extLst>
            </p:cNvPr>
            <p:cNvSpPr/>
            <p:nvPr/>
          </p:nvSpPr>
          <p:spPr>
            <a:xfrm rot="10800000">
              <a:off x="4165865" y="2603447"/>
              <a:ext cx="510524" cy="131658"/>
            </a:xfrm>
            <a:prstGeom prst="triangle">
              <a:avLst/>
            </a:prstGeom>
            <a:solidFill>
              <a:srgbClr val="25356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F2A836FF-B0D3-4AE9-939D-7922655EA3F4}"/>
                </a:ext>
              </a:extLst>
            </p:cNvPr>
            <p:cNvSpPr/>
            <p:nvPr/>
          </p:nvSpPr>
          <p:spPr>
            <a:xfrm rot="10800000">
              <a:off x="6379978" y="2600867"/>
              <a:ext cx="510524" cy="131658"/>
            </a:xfrm>
            <a:prstGeom prst="triangle">
              <a:avLst/>
            </a:prstGeom>
            <a:solidFill>
              <a:srgbClr val="2A3D7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Isosceles Triangle 14">
              <a:extLst>
                <a:ext uri="{FF2B5EF4-FFF2-40B4-BE49-F238E27FC236}">
                  <a16:creationId xmlns:a16="http://schemas.microsoft.com/office/drawing/2014/main" id="{4C387795-8973-49FB-A81A-8116E12783BA}"/>
                </a:ext>
              </a:extLst>
            </p:cNvPr>
            <p:cNvSpPr/>
            <p:nvPr/>
          </p:nvSpPr>
          <p:spPr>
            <a:xfrm rot="10800000">
              <a:off x="8613007" y="2600867"/>
              <a:ext cx="510524" cy="131658"/>
            </a:xfrm>
            <a:prstGeom prst="triangle">
              <a:avLst/>
            </a:prstGeom>
            <a:solidFill>
              <a:srgbClr val="A1C9E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Isosceles Triangle 15">
              <a:extLst>
                <a:ext uri="{FF2B5EF4-FFF2-40B4-BE49-F238E27FC236}">
                  <a16:creationId xmlns:a16="http://schemas.microsoft.com/office/drawing/2014/main" id="{D39B4551-5EC2-4DC7-8538-B97E77D450C4}"/>
                </a:ext>
              </a:extLst>
            </p:cNvPr>
            <p:cNvSpPr/>
            <p:nvPr/>
          </p:nvSpPr>
          <p:spPr>
            <a:xfrm rot="10800000">
              <a:off x="10837951" y="2603944"/>
              <a:ext cx="510524" cy="131658"/>
            </a:xfrm>
            <a:prstGeom prst="triangle">
              <a:avLst/>
            </a:prstGeom>
            <a:solidFill>
              <a:srgbClr val="CAE1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9" name="TextBox 78">
            <a:extLst>
              <a:ext uri="{FF2B5EF4-FFF2-40B4-BE49-F238E27FC236}">
                <a16:creationId xmlns:a16="http://schemas.microsoft.com/office/drawing/2014/main" id="{4E80626D-7779-4AFC-BCE9-156FA75C348D}"/>
              </a:ext>
            </a:extLst>
          </p:cNvPr>
          <p:cNvSpPr txBox="1"/>
          <p:nvPr/>
        </p:nvSpPr>
        <p:spPr>
          <a:xfrm>
            <a:off x="366890"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Five pillars of integrated growth strategy</a:t>
            </a:r>
          </a:p>
        </p:txBody>
      </p:sp>
      <p:cxnSp>
        <p:nvCxnSpPr>
          <p:cNvPr id="80" name="Straight Connector 79">
            <a:extLst>
              <a:ext uri="{FF2B5EF4-FFF2-40B4-BE49-F238E27FC236}">
                <a16:creationId xmlns:a16="http://schemas.microsoft.com/office/drawing/2014/main" id="{A5D68127-690D-4874-AFBE-D5C4E7CCFE1E}"/>
              </a:ext>
            </a:extLst>
          </p:cNvPr>
          <p:cNvCxnSpPr>
            <a:cxnSpLocks/>
          </p:cNvCxnSpPr>
          <p:nvPr/>
        </p:nvCxnSpPr>
        <p:spPr>
          <a:xfrm>
            <a:off x="341586" y="1481205"/>
            <a:ext cx="11476685" cy="0"/>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sp>
        <p:nvSpPr>
          <p:cNvPr id="2" name="TextBox 1">
            <a:extLst>
              <a:ext uri="{FF2B5EF4-FFF2-40B4-BE49-F238E27FC236}">
                <a16:creationId xmlns:a16="http://schemas.microsoft.com/office/drawing/2014/main" id="{0939792F-2578-44E2-A3E8-F0F87DB4F702}"/>
              </a:ext>
            </a:extLst>
          </p:cNvPr>
          <p:cNvSpPr txBox="1"/>
          <p:nvPr/>
        </p:nvSpPr>
        <p:spPr>
          <a:xfrm>
            <a:off x="462774" y="6094279"/>
            <a:ext cx="388244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Source: [xxx]</a:t>
            </a:r>
          </a:p>
        </p:txBody>
      </p:sp>
      <p:sp>
        <p:nvSpPr>
          <p:cNvPr id="7" name="Text Placeholder 8">
            <a:extLst>
              <a:ext uri="{FF2B5EF4-FFF2-40B4-BE49-F238E27FC236}">
                <a16:creationId xmlns:a16="http://schemas.microsoft.com/office/drawing/2014/main" id="{1A18B760-3E35-441E-9417-7CFFAD78A63B}"/>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STRATEGY AND DEVELOPMENT PLAN</a:t>
            </a:r>
          </a:p>
        </p:txBody>
      </p:sp>
    </p:spTree>
    <p:extLst>
      <p:ext uri="{BB962C8B-B14F-4D97-AF65-F5344CB8AC3E}">
        <p14:creationId xmlns:p14="http://schemas.microsoft.com/office/powerpoint/2010/main" val="13763172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Calibri" panose="020F0502020204030204" pitchFamily="34" charset="0"/>
                <a:cs typeface="Calibri" panose="020F0502020204030204" pitchFamily="34" charset="0"/>
              </a:rPr>
              <a:t>BUSINESS DEVELOPMENT</a:t>
            </a:r>
            <a:endParaRPr lang="en-US" sz="1800" dirty="0">
              <a:solidFill>
                <a:srgbClr val="7B7B7B"/>
              </a:solidFill>
              <a:latin typeface="+mn-lt"/>
            </a:endParaRPr>
          </a:p>
        </p:txBody>
      </p:sp>
      <p:cxnSp>
        <p:nvCxnSpPr>
          <p:cNvPr id="46" name="Straight Connector 45">
            <a:extLst>
              <a:ext uri="{FF2B5EF4-FFF2-40B4-BE49-F238E27FC236}">
                <a16:creationId xmlns:a16="http://schemas.microsoft.com/office/drawing/2014/main" id="{049DE278-512E-4187-A9E8-D5628C835BA2}"/>
              </a:ext>
            </a:extLst>
          </p:cNvPr>
          <p:cNvCxnSpPr>
            <a:cxnSpLocks/>
          </p:cNvCxnSpPr>
          <p:nvPr/>
        </p:nvCxnSpPr>
        <p:spPr>
          <a:xfrm>
            <a:off x="512027" y="3728986"/>
            <a:ext cx="11175852" cy="11215"/>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48" name="TextBox 78">
            <a:extLst>
              <a:ext uri="{FF2B5EF4-FFF2-40B4-BE49-F238E27FC236}">
                <a16:creationId xmlns:a16="http://schemas.microsoft.com/office/drawing/2014/main" id="{9599F54C-4D99-4E41-AF0D-67A75376F27B}"/>
              </a:ext>
            </a:extLst>
          </p:cNvPr>
          <p:cNvSpPr txBox="1"/>
          <p:nvPr/>
        </p:nvSpPr>
        <p:spPr>
          <a:xfrm>
            <a:off x="521309" y="3490550"/>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History and milestones</a:t>
            </a:r>
          </a:p>
        </p:txBody>
      </p:sp>
      <p:grpSp>
        <p:nvGrpSpPr>
          <p:cNvPr id="17" name="Group 16">
            <a:extLst>
              <a:ext uri="{FF2B5EF4-FFF2-40B4-BE49-F238E27FC236}">
                <a16:creationId xmlns:a16="http://schemas.microsoft.com/office/drawing/2014/main" id="{AF158140-A1E4-4E38-8234-5676785643BE}"/>
              </a:ext>
            </a:extLst>
          </p:cNvPr>
          <p:cNvGrpSpPr/>
          <p:nvPr/>
        </p:nvGrpSpPr>
        <p:grpSpPr>
          <a:xfrm>
            <a:off x="628442" y="3839850"/>
            <a:ext cx="11029301" cy="2166393"/>
            <a:chOff x="628442" y="4027485"/>
            <a:chExt cx="11029301" cy="2166393"/>
          </a:xfrm>
        </p:grpSpPr>
        <p:sp>
          <p:nvSpPr>
            <p:cNvPr id="212" name="Rounded Rectangle 136">
              <a:extLst>
                <a:ext uri="{FF2B5EF4-FFF2-40B4-BE49-F238E27FC236}">
                  <a16:creationId xmlns:a16="http://schemas.microsoft.com/office/drawing/2014/main" id="{61DDA896-F530-4883-B682-93A689CFE84B}"/>
                </a:ext>
              </a:extLst>
            </p:cNvPr>
            <p:cNvSpPr/>
            <p:nvPr/>
          </p:nvSpPr>
          <p:spPr>
            <a:xfrm>
              <a:off x="4083882" y="5567893"/>
              <a:ext cx="1431783" cy="362535"/>
            </a:xfrm>
            <a:prstGeom prst="roundRect">
              <a:avLst/>
            </a:prstGeom>
            <a:solidFill>
              <a:srgbClr val="F7F4FA"/>
            </a:solidFill>
            <a:ln>
              <a:solidFill>
                <a:srgbClr val="F7F4F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216" name="Rounded Rectangle 132">
              <a:extLst>
                <a:ext uri="{FF2B5EF4-FFF2-40B4-BE49-F238E27FC236}">
                  <a16:creationId xmlns:a16="http://schemas.microsoft.com/office/drawing/2014/main" id="{86055172-6FDA-4BA5-B49A-5E4468B633ED}"/>
                </a:ext>
              </a:extLst>
            </p:cNvPr>
            <p:cNvSpPr/>
            <p:nvPr/>
          </p:nvSpPr>
          <p:spPr>
            <a:xfrm>
              <a:off x="6993531" y="4183079"/>
              <a:ext cx="1624385" cy="474829"/>
            </a:xfrm>
            <a:prstGeom prst="roundRect">
              <a:avLst/>
            </a:prstGeom>
            <a:solidFill>
              <a:srgbClr val="F7F4FA"/>
            </a:solidFill>
            <a:ln>
              <a:solidFill>
                <a:srgbClr val="F7F4F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165" name="Rounded Rectangle 133">
              <a:extLst>
                <a:ext uri="{FF2B5EF4-FFF2-40B4-BE49-F238E27FC236}">
                  <a16:creationId xmlns:a16="http://schemas.microsoft.com/office/drawing/2014/main" id="{C337B54A-987E-42C9-948C-494302BD262E}"/>
                </a:ext>
              </a:extLst>
            </p:cNvPr>
            <p:cNvSpPr/>
            <p:nvPr/>
          </p:nvSpPr>
          <p:spPr>
            <a:xfrm>
              <a:off x="6290112" y="5577228"/>
              <a:ext cx="817614" cy="322765"/>
            </a:xfrm>
            <a:prstGeom prst="roundRect">
              <a:avLst/>
            </a:prstGeom>
            <a:solidFill>
              <a:srgbClr val="F7F4FA"/>
            </a:solidFill>
            <a:ln>
              <a:solidFill>
                <a:srgbClr val="F7F4F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154" name="Rounded Rectangle 136">
              <a:extLst>
                <a:ext uri="{FF2B5EF4-FFF2-40B4-BE49-F238E27FC236}">
                  <a16:creationId xmlns:a16="http://schemas.microsoft.com/office/drawing/2014/main" id="{2983D702-A826-4E15-8D81-27452D334970}"/>
                </a:ext>
              </a:extLst>
            </p:cNvPr>
            <p:cNvSpPr/>
            <p:nvPr/>
          </p:nvSpPr>
          <p:spPr>
            <a:xfrm>
              <a:off x="3681531" y="4147355"/>
              <a:ext cx="1156188" cy="472451"/>
            </a:xfrm>
            <a:prstGeom prst="roundRect">
              <a:avLst/>
            </a:prstGeom>
            <a:solidFill>
              <a:srgbClr val="F7F4FA"/>
            </a:solidFill>
            <a:ln>
              <a:solidFill>
                <a:srgbClr val="F7F4F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49" name="Rounded Rectangle 132">
              <a:extLst>
                <a:ext uri="{FF2B5EF4-FFF2-40B4-BE49-F238E27FC236}">
                  <a16:creationId xmlns:a16="http://schemas.microsoft.com/office/drawing/2014/main" id="{A615A26B-C64F-4C1F-BB7B-F758CBAEE9A1}"/>
                </a:ext>
              </a:extLst>
            </p:cNvPr>
            <p:cNvSpPr/>
            <p:nvPr/>
          </p:nvSpPr>
          <p:spPr>
            <a:xfrm>
              <a:off x="7183575" y="5580598"/>
              <a:ext cx="1046024" cy="557271"/>
            </a:xfrm>
            <a:prstGeom prst="roundRect">
              <a:avLst/>
            </a:prstGeom>
            <a:solidFill>
              <a:srgbClr val="F7F4FA"/>
            </a:solidFill>
            <a:ln>
              <a:solidFill>
                <a:srgbClr val="F7F4F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54" name="Rounded Rectangle 136">
              <a:extLst>
                <a:ext uri="{FF2B5EF4-FFF2-40B4-BE49-F238E27FC236}">
                  <a16:creationId xmlns:a16="http://schemas.microsoft.com/office/drawing/2014/main" id="{F8984386-81E2-48B7-B6C8-043DDAD8379E}"/>
                </a:ext>
              </a:extLst>
            </p:cNvPr>
            <p:cNvSpPr/>
            <p:nvPr/>
          </p:nvSpPr>
          <p:spPr>
            <a:xfrm>
              <a:off x="2102938" y="4153568"/>
              <a:ext cx="1156188" cy="472451"/>
            </a:xfrm>
            <a:prstGeom prst="roundRect">
              <a:avLst/>
            </a:prstGeom>
            <a:solidFill>
              <a:srgbClr val="F7F4FA"/>
            </a:solidFill>
            <a:ln>
              <a:solidFill>
                <a:srgbClr val="F7F4F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55" name="Rounded Rectangle 137">
              <a:extLst>
                <a:ext uri="{FF2B5EF4-FFF2-40B4-BE49-F238E27FC236}">
                  <a16:creationId xmlns:a16="http://schemas.microsoft.com/office/drawing/2014/main" id="{475147A6-EE92-4599-89E9-AD9F2CDDAE97}"/>
                </a:ext>
              </a:extLst>
            </p:cNvPr>
            <p:cNvSpPr/>
            <p:nvPr/>
          </p:nvSpPr>
          <p:spPr>
            <a:xfrm>
              <a:off x="1138639" y="5560060"/>
              <a:ext cx="1177922" cy="619283"/>
            </a:xfrm>
            <a:prstGeom prst="roundRect">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56" name="Rounded Rectangle 138">
              <a:extLst>
                <a:ext uri="{FF2B5EF4-FFF2-40B4-BE49-F238E27FC236}">
                  <a16:creationId xmlns:a16="http://schemas.microsoft.com/office/drawing/2014/main" id="{C4706648-CB7D-4995-9941-5FE47712D2D1}"/>
                </a:ext>
              </a:extLst>
            </p:cNvPr>
            <p:cNvSpPr/>
            <p:nvPr/>
          </p:nvSpPr>
          <p:spPr>
            <a:xfrm>
              <a:off x="2622221" y="5573748"/>
              <a:ext cx="1183709" cy="326245"/>
            </a:xfrm>
            <a:prstGeom prst="roundRect">
              <a:avLst/>
            </a:prstGeom>
            <a:solidFill>
              <a:srgbClr val="F7F4FA"/>
            </a:solidFill>
            <a:ln>
              <a:solidFill>
                <a:srgbClr val="FEFEF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59" name="Flowchart: Connector 58">
              <a:extLst>
                <a:ext uri="{FF2B5EF4-FFF2-40B4-BE49-F238E27FC236}">
                  <a16:creationId xmlns:a16="http://schemas.microsoft.com/office/drawing/2014/main" id="{8B79483A-83B1-4137-A231-AE238109CEC8}"/>
                </a:ext>
              </a:extLst>
            </p:cNvPr>
            <p:cNvSpPr/>
            <p:nvPr/>
          </p:nvSpPr>
          <p:spPr>
            <a:xfrm>
              <a:off x="1598862" y="5288082"/>
              <a:ext cx="227508" cy="231941"/>
            </a:xfrm>
            <a:prstGeom prst="flowChartConnector">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a:solidFill>
                    <a:schemeClr val="tx1"/>
                  </a:solidFill>
                </a:rPr>
                <a:t>xx</a:t>
              </a:r>
              <a:endParaRPr lang="en-US" sz="800" dirty="0">
                <a:solidFill>
                  <a:schemeClr val="tx1"/>
                </a:solidFill>
              </a:endParaRPr>
            </a:p>
          </p:txBody>
        </p:sp>
        <p:grpSp>
          <p:nvGrpSpPr>
            <p:cNvPr id="7" name="Group 6">
              <a:extLst>
                <a:ext uri="{FF2B5EF4-FFF2-40B4-BE49-F238E27FC236}">
                  <a16:creationId xmlns:a16="http://schemas.microsoft.com/office/drawing/2014/main" id="{3292D01A-A383-409F-97DA-ABA221DF5389}"/>
                </a:ext>
              </a:extLst>
            </p:cNvPr>
            <p:cNvGrpSpPr/>
            <p:nvPr/>
          </p:nvGrpSpPr>
          <p:grpSpPr>
            <a:xfrm>
              <a:off x="5611615" y="5573748"/>
              <a:ext cx="617565" cy="519239"/>
              <a:chOff x="5643514" y="5573748"/>
              <a:chExt cx="617565" cy="519239"/>
            </a:xfrm>
          </p:grpSpPr>
          <p:sp>
            <p:nvSpPr>
              <p:cNvPr id="57" name="Rounded Rectangle 139">
                <a:extLst>
                  <a:ext uri="{FF2B5EF4-FFF2-40B4-BE49-F238E27FC236}">
                    <a16:creationId xmlns:a16="http://schemas.microsoft.com/office/drawing/2014/main" id="{3215D79B-8623-4A8F-B69F-C50EF14B3228}"/>
                  </a:ext>
                </a:extLst>
              </p:cNvPr>
              <p:cNvSpPr/>
              <p:nvPr/>
            </p:nvSpPr>
            <p:spPr>
              <a:xfrm>
                <a:off x="5643514" y="5573748"/>
                <a:ext cx="617565" cy="519239"/>
              </a:xfrm>
              <a:prstGeom prst="roundRect">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64" name="TextBox 63">
                <a:extLst>
                  <a:ext uri="{FF2B5EF4-FFF2-40B4-BE49-F238E27FC236}">
                    <a16:creationId xmlns:a16="http://schemas.microsoft.com/office/drawing/2014/main" id="{2AD71931-CF33-4FF1-B4B1-E8669E9E6CC3}"/>
                  </a:ext>
                </a:extLst>
              </p:cNvPr>
              <p:cNvSpPr txBox="1"/>
              <p:nvPr/>
            </p:nvSpPr>
            <p:spPr>
              <a:xfrm>
                <a:off x="5659666" y="5638234"/>
                <a:ext cx="585260" cy="408623"/>
              </a:xfrm>
              <a:prstGeom prst="roundRect">
                <a:avLst/>
              </a:prstGeom>
              <a:noFill/>
            </p:spPr>
            <p:txBody>
              <a:bodyPr wrap="square" lIns="0" tIns="0" rIns="0" bIns="0" rtlCol="0">
                <a:spAutoFit/>
              </a:bodyPr>
              <a:lstStyle>
                <a:defPPr>
                  <a:defRPr lang="pl-PL"/>
                </a:defPPr>
                <a:lvl1pPr algn="ctr">
                  <a:defRPr sz="800"/>
                </a:lvl1pPr>
              </a:lstStyle>
              <a:p>
                <a:r>
                  <a:rPr lang="en-US" dirty="0"/>
                  <a:t>[Historical event information]</a:t>
                </a:r>
              </a:p>
            </p:txBody>
          </p:sp>
        </p:grpSp>
        <p:sp>
          <p:nvSpPr>
            <p:cNvPr id="65" name="Rounded Rectangle 98">
              <a:extLst>
                <a:ext uri="{FF2B5EF4-FFF2-40B4-BE49-F238E27FC236}">
                  <a16:creationId xmlns:a16="http://schemas.microsoft.com/office/drawing/2014/main" id="{12F8E2D8-43F4-4D32-81C1-B2FC9F2FDB79}"/>
                </a:ext>
              </a:extLst>
            </p:cNvPr>
            <p:cNvSpPr/>
            <p:nvPr/>
          </p:nvSpPr>
          <p:spPr>
            <a:xfrm>
              <a:off x="2169257" y="4789362"/>
              <a:ext cx="1008000" cy="155088"/>
            </a:xfrm>
            <a:prstGeom prst="round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a:solidFill>
                    <a:schemeClr val="tx1"/>
                  </a:solidFill>
                </a:rPr>
                <a:t>xx</a:t>
              </a:r>
              <a:r>
                <a:rPr lang="en-US" sz="800" dirty="0">
                  <a:solidFill>
                    <a:schemeClr val="tx1"/>
                  </a:solidFill>
                </a:rPr>
                <a:t> - </a:t>
              </a:r>
              <a:r>
                <a:rPr lang="pl-PL" sz="800" dirty="0">
                  <a:solidFill>
                    <a:schemeClr val="tx1"/>
                  </a:solidFill>
                </a:rPr>
                <a:t>xx</a:t>
              </a:r>
              <a:endParaRPr lang="en-US" sz="800" dirty="0">
                <a:solidFill>
                  <a:schemeClr val="tx1"/>
                </a:solidFill>
              </a:endParaRPr>
            </a:p>
          </p:txBody>
        </p:sp>
        <p:sp>
          <p:nvSpPr>
            <p:cNvPr id="68" name="Rectangle 67">
              <a:extLst>
                <a:ext uri="{FF2B5EF4-FFF2-40B4-BE49-F238E27FC236}">
                  <a16:creationId xmlns:a16="http://schemas.microsoft.com/office/drawing/2014/main" id="{80DBED34-E9EC-4D5A-91B1-047CF10995E0}"/>
                </a:ext>
              </a:extLst>
            </p:cNvPr>
            <p:cNvSpPr/>
            <p:nvPr/>
          </p:nvSpPr>
          <p:spPr>
            <a:xfrm>
              <a:off x="1259282" y="5015471"/>
              <a:ext cx="1438558" cy="144000"/>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77" name="Rectangle 76">
              <a:extLst>
                <a:ext uri="{FF2B5EF4-FFF2-40B4-BE49-F238E27FC236}">
                  <a16:creationId xmlns:a16="http://schemas.microsoft.com/office/drawing/2014/main" id="{7215DC15-1B2B-4CA9-A41B-AA02C5BA9D1A}"/>
                </a:ext>
              </a:extLst>
            </p:cNvPr>
            <p:cNvSpPr/>
            <p:nvPr/>
          </p:nvSpPr>
          <p:spPr>
            <a:xfrm>
              <a:off x="2692740" y="5015469"/>
              <a:ext cx="4150533" cy="144000"/>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82" name="TextBox 81">
              <a:extLst>
                <a:ext uri="{FF2B5EF4-FFF2-40B4-BE49-F238E27FC236}">
                  <a16:creationId xmlns:a16="http://schemas.microsoft.com/office/drawing/2014/main" id="{AB928783-789B-4B47-9B93-F1D73F2CAC86}"/>
                </a:ext>
              </a:extLst>
            </p:cNvPr>
            <p:cNvSpPr txBox="1"/>
            <p:nvPr/>
          </p:nvSpPr>
          <p:spPr>
            <a:xfrm>
              <a:off x="1179345" y="5614020"/>
              <a:ext cx="1118078" cy="272415"/>
            </a:xfrm>
            <a:prstGeom prst="roundRect">
              <a:avLst/>
            </a:prstGeom>
            <a:noFill/>
          </p:spPr>
          <p:txBody>
            <a:bodyPr wrap="square" lIns="0" tIns="0" rIns="0" bIns="0" rtlCol="0">
              <a:spAutoFit/>
            </a:bodyPr>
            <a:lstStyle/>
            <a:p>
              <a:pPr algn="ctr"/>
              <a:r>
                <a:rPr lang="en-US" sz="800" dirty="0">
                  <a:solidFill>
                    <a:schemeClr val="tx1">
                      <a:lumMod val="85000"/>
                      <a:lumOff val="15000"/>
                    </a:schemeClr>
                  </a:solidFill>
                  <a:cs typeface="Arial" panose="020B0604020202020204" pitchFamily="34" charset="0"/>
                </a:rPr>
                <a:t>[Historical event information]</a:t>
              </a:r>
            </a:p>
          </p:txBody>
        </p:sp>
        <p:sp>
          <p:nvSpPr>
            <p:cNvPr id="83" name="TextBox 82">
              <a:extLst>
                <a:ext uri="{FF2B5EF4-FFF2-40B4-BE49-F238E27FC236}">
                  <a16:creationId xmlns:a16="http://schemas.microsoft.com/office/drawing/2014/main" id="{5B7558AC-AA7F-4B48-95E5-D4CBE9CD21A1}"/>
                </a:ext>
              </a:extLst>
            </p:cNvPr>
            <p:cNvSpPr txBox="1"/>
            <p:nvPr/>
          </p:nvSpPr>
          <p:spPr>
            <a:xfrm>
              <a:off x="3684285" y="4164090"/>
              <a:ext cx="1117867" cy="272415"/>
            </a:xfrm>
            <a:prstGeom prst="roundRect">
              <a:avLst/>
            </a:prstGeom>
            <a:noFill/>
          </p:spPr>
          <p:txBody>
            <a:bodyPr wrap="square" lIns="0" tIns="0" rIns="0" bIns="0" rtlCol="0">
              <a:spAutoFit/>
            </a:bodyPr>
            <a:lstStyle/>
            <a:p>
              <a:pPr algn="ctr"/>
              <a:r>
                <a:rPr lang="en-US" sz="800" dirty="0">
                  <a:solidFill>
                    <a:schemeClr val="tx1">
                      <a:lumMod val="85000"/>
                      <a:lumOff val="15000"/>
                    </a:schemeClr>
                  </a:solidFill>
                  <a:cs typeface="Arial" panose="020B0604020202020204" pitchFamily="34" charset="0"/>
                </a:rPr>
                <a:t>[Historical event information]</a:t>
              </a:r>
            </a:p>
          </p:txBody>
        </p:sp>
        <p:sp>
          <p:nvSpPr>
            <p:cNvPr id="90" name="Flowchart: Connector 89">
              <a:extLst>
                <a:ext uri="{FF2B5EF4-FFF2-40B4-BE49-F238E27FC236}">
                  <a16:creationId xmlns:a16="http://schemas.microsoft.com/office/drawing/2014/main" id="{03FD2A15-F7A1-4F00-A031-2D02712FA815}"/>
                </a:ext>
              </a:extLst>
            </p:cNvPr>
            <p:cNvSpPr/>
            <p:nvPr/>
          </p:nvSpPr>
          <p:spPr>
            <a:xfrm>
              <a:off x="7595908" y="5268165"/>
              <a:ext cx="227508" cy="231941"/>
            </a:xfrm>
            <a:prstGeom prst="flowChartConnector">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a:solidFill>
                    <a:schemeClr val="bg1"/>
                  </a:solidFill>
                </a:rPr>
                <a:t>x</a:t>
              </a:r>
              <a:endParaRPr lang="en-US" sz="800" dirty="0">
                <a:solidFill>
                  <a:schemeClr val="bg1"/>
                </a:solidFill>
              </a:endParaRPr>
            </a:p>
          </p:txBody>
        </p:sp>
        <p:sp>
          <p:nvSpPr>
            <p:cNvPr id="92" name="Flowchart: Connector 91">
              <a:extLst>
                <a:ext uri="{FF2B5EF4-FFF2-40B4-BE49-F238E27FC236}">
                  <a16:creationId xmlns:a16="http://schemas.microsoft.com/office/drawing/2014/main" id="{7827082E-5606-4D46-946C-6C7B1C502AAE}"/>
                </a:ext>
              </a:extLst>
            </p:cNvPr>
            <p:cNvSpPr/>
            <p:nvPr/>
          </p:nvSpPr>
          <p:spPr>
            <a:xfrm>
              <a:off x="5845070" y="5268165"/>
              <a:ext cx="227508" cy="231941"/>
            </a:xfrm>
            <a:prstGeom prst="flowChartConnector">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a:t>x</a:t>
              </a:r>
              <a:endParaRPr lang="en-US" sz="800" dirty="0"/>
            </a:p>
          </p:txBody>
        </p:sp>
        <p:sp>
          <p:nvSpPr>
            <p:cNvPr id="97" name="Pentagon 119">
              <a:extLst>
                <a:ext uri="{FF2B5EF4-FFF2-40B4-BE49-F238E27FC236}">
                  <a16:creationId xmlns:a16="http://schemas.microsoft.com/office/drawing/2014/main" id="{B08B3FE6-84F1-44AE-9FCD-5949F5D51B4B}"/>
                </a:ext>
              </a:extLst>
            </p:cNvPr>
            <p:cNvSpPr/>
            <p:nvPr/>
          </p:nvSpPr>
          <p:spPr>
            <a:xfrm>
              <a:off x="630410" y="5009358"/>
              <a:ext cx="517835" cy="181143"/>
            </a:xfrm>
            <a:prstGeom prst="homePlate">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a:t>Year</a:t>
              </a:r>
            </a:p>
          </p:txBody>
        </p:sp>
        <p:sp>
          <p:nvSpPr>
            <p:cNvPr id="98" name="Pentagon 120">
              <a:extLst>
                <a:ext uri="{FF2B5EF4-FFF2-40B4-BE49-F238E27FC236}">
                  <a16:creationId xmlns:a16="http://schemas.microsoft.com/office/drawing/2014/main" id="{A79C5172-AC46-4248-A7A0-ED8CE1E1414D}"/>
                </a:ext>
              </a:extLst>
            </p:cNvPr>
            <p:cNvSpPr/>
            <p:nvPr/>
          </p:nvSpPr>
          <p:spPr>
            <a:xfrm>
              <a:off x="628442" y="5249518"/>
              <a:ext cx="726482" cy="180000"/>
            </a:xfrm>
            <a:prstGeom prst="homePlate">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a:solidFill>
                    <a:schemeClr val="tx1"/>
                  </a:solidFill>
                </a:rPr>
                <a:t>Month</a:t>
              </a:r>
            </a:p>
          </p:txBody>
        </p:sp>
        <p:sp>
          <p:nvSpPr>
            <p:cNvPr id="121" name="Flowchart: Connector 120">
              <a:extLst>
                <a:ext uri="{FF2B5EF4-FFF2-40B4-BE49-F238E27FC236}">
                  <a16:creationId xmlns:a16="http://schemas.microsoft.com/office/drawing/2014/main" id="{02790B75-275B-4FDA-BA77-ED5A3AEFEDBB}"/>
                </a:ext>
              </a:extLst>
            </p:cNvPr>
            <p:cNvSpPr/>
            <p:nvPr/>
          </p:nvSpPr>
          <p:spPr>
            <a:xfrm>
              <a:off x="3122192" y="5286462"/>
              <a:ext cx="227508" cy="231941"/>
            </a:xfrm>
            <a:prstGeom prst="flowChartConnector">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a:t>xx</a:t>
              </a:r>
              <a:endParaRPr lang="en-US" sz="800" dirty="0"/>
            </a:p>
          </p:txBody>
        </p:sp>
        <p:sp>
          <p:nvSpPr>
            <p:cNvPr id="122" name="TextBox 121">
              <a:extLst>
                <a:ext uri="{FF2B5EF4-FFF2-40B4-BE49-F238E27FC236}">
                  <a16:creationId xmlns:a16="http://schemas.microsoft.com/office/drawing/2014/main" id="{089CC2B5-EC8A-4C03-9116-A57F3CE9C1D1}"/>
                </a:ext>
              </a:extLst>
            </p:cNvPr>
            <p:cNvSpPr txBox="1"/>
            <p:nvPr/>
          </p:nvSpPr>
          <p:spPr>
            <a:xfrm>
              <a:off x="2673257" y="5605788"/>
              <a:ext cx="1101186" cy="272415"/>
            </a:xfrm>
            <a:prstGeom prst="roundRect">
              <a:avLst/>
            </a:prstGeom>
            <a:noFill/>
          </p:spPr>
          <p:txBody>
            <a:bodyPr wrap="square" lIns="0" tIns="0" rIns="0" bIns="0" rtlCol="0">
              <a:spAutoFit/>
            </a:bodyPr>
            <a:lstStyle/>
            <a:p>
              <a:pPr algn="ctr"/>
              <a:r>
                <a:rPr lang="en-US" sz="800" dirty="0">
                  <a:solidFill>
                    <a:schemeClr val="tx1">
                      <a:lumMod val="85000"/>
                      <a:lumOff val="15000"/>
                    </a:schemeClr>
                  </a:solidFill>
                  <a:cs typeface="Arial" panose="020B0604020202020204" pitchFamily="34" charset="0"/>
                </a:rPr>
                <a:t>[Historical event information]</a:t>
              </a:r>
            </a:p>
          </p:txBody>
        </p:sp>
        <p:sp>
          <p:nvSpPr>
            <p:cNvPr id="124" name="TextBox 123">
              <a:extLst>
                <a:ext uri="{FF2B5EF4-FFF2-40B4-BE49-F238E27FC236}">
                  <a16:creationId xmlns:a16="http://schemas.microsoft.com/office/drawing/2014/main" id="{FEECDE45-2A93-4C8B-9AF9-9EDFC34343A1}"/>
                </a:ext>
              </a:extLst>
            </p:cNvPr>
            <p:cNvSpPr txBox="1"/>
            <p:nvPr/>
          </p:nvSpPr>
          <p:spPr>
            <a:xfrm>
              <a:off x="2100862" y="4183079"/>
              <a:ext cx="1199493" cy="272415"/>
            </a:xfrm>
            <a:prstGeom prst="roundRect">
              <a:avLst/>
            </a:prstGeom>
            <a:noFill/>
            <a:ln>
              <a:noFill/>
            </a:ln>
          </p:spPr>
          <p:txBody>
            <a:bodyPr wrap="square" lIns="0" tIns="0" rIns="0" bIns="0" rtlCol="0">
              <a:spAutoFit/>
            </a:bodyPr>
            <a:lstStyle/>
            <a:p>
              <a:pPr algn="ctr"/>
              <a:r>
                <a:rPr lang="en-US" sz="800" dirty="0">
                  <a:solidFill>
                    <a:schemeClr val="tx1">
                      <a:lumMod val="85000"/>
                      <a:lumOff val="15000"/>
                    </a:schemeClr>
                  </a:solidFill>
                  <a:cs typeface="Arial" panose="020B0604020202020204" pitchFamily="34" charset="0"/>
                </a:rPr>
                <a:t>[Historical event information]</a:t>
              </a:r>
            </a:p>
          </p:txBody>
        </p:sp>
        <p:sp>
          <p:nvSpPr>
            <p:cNvPr id="131" name="Flowchart: Connector 130">
              <a:extLst>
                <a:ext uri="{FF2B5EF4-FFF2-40B4-BE49-F238E27FC236}">
                  <a16:creationId xmlns:a16="http://schemas.microsoft.com/office/drawing/2014/main" id="{80EB3CE7-143F-42A2-8912-3AFDB20D588A}"/>
                </a:ext>
              </a:extLst>
            </p:cNvPr>
            <p:cNvSpPr/>
            <p:nvPr/>
          </p:nvSpPr>
          <p:spPr>
            <a:xfrm>
              <a:off x="9410053" y="4685437"/>
              <a:ext cx="227508" cy="231941"/>
            </a:xfrm>
            <a:prstGeom prst="flowChartConnector">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a:solidFill>
                    <a:schemeClr val="bg1"/>
                  </a:solidFill>
                </a:rPr>
                <a:t>xx</a:t>
              </a:r>
              <a:endParaRPr lang="en-US" sz="800" dirty="0">
                <a:solidFill>
                  <a:schemeClr val="bg1"/>
                </a:solidFill>
              </a:endParaRPr>
            </a:p>
          </p:txBody>
        </p:sp>
        <p:sp>
          <p:nvSpPr>
            <p:cNvPr id="133" name="Pentagon 73">
              <a:extLst>
                <a:ext uri="{FF2B5EF4-FFF2-40B4-BE49-F238E27FC236}">
                  <a16:creationId xmlns:a16="http://schemas.microsoft.com/office/drawing/2014/main" id="{8EA02008-F0E3-4F07-A469-76991B4C7A83}"/>
                </a:ext>
              </a:extLst>
            </p:cNvPr>
            <p:cNvSpPr/>
            <p:nvPr/>
          </p:nvSpPr>
          <p:spPr>
            <a:xfrm>
              <a:off x="10153048" y="5015471"/>
              <a:ext cx="1425262" cy="144000"/>
            </a:xfrm>
            <a:prstGeom prst="homePlate">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136" name="Rounded Rectangle 135">
              <a:extLst>
                <a:ext uri="{FF2B5EF4-FFF2-40B4-BE49-F238E27FC236}">
                  <a16:creationId xmlns:a16="http://schemas.microsoft.com/office/drawing/2014/main" id="{385B2ED5-E5B1-4ED2-9AC8-179B18473855}"/>
                </a:ext>
              </a:extLst>
            </p:cNvPr>
            <p:cNvSpPr/>
            <p:nvPr/>
          </p:nvSpPr>
          <p:spPr>
            <a:xfrm>
              <a:off x="9986688" y="4069840"/>
              <a:ext cx="1513965" cy="566661"/>
            </a:xfrm>
            <a:prstGeom prst="roundRect">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solidFill>
              </a:endParaRPr>
            </a:p>
          </p:txBody>
        </p:sp>
        <p:sp>
          <p:nvSpPr>
            <p:cNvPr id="138" name="Rounded Rectangle 135">
              <a:extLst>
                <a:ext uri="{FF2B5EF4-FFF2-40B4-BE49-F238E27FC236}">
                  <a16:creationId xmlns:a16="http://schemas.microsoft.com/office/drawing/2014/main" id="{BC9C02C2-697E-4D7F-87DB-FD796F54A6F1}"/>
                </a:ext>
              </a:extLst>
            </p:cNvPr>
            <p:cNvSpPr/>
            <p:nvPr/>
          </p:nvSpPr>
          <p:spPr>
            <a:xfrm>
              <a:off x="10529616" y="5580598"/>
              <a:ext cx="1071117" cy="512389"/>
            </a:xfrm>
            <a:prstGeom prst="roundRect">
              <a:avLst/>
            </a:prstGeom>
            <a:solidFill>
              <a:srgbClr val="F7F4FA"/>
            </a:solidFill>
            <a:ln>
              <a:solidFill>
                <a:srgbClr val="F7F4F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147" name="Rounded Rectangle 98">
              <a:extLst>
                <a:ext uri="{FF2B5EF4-FFF2-40B4-BE49-F238E27FC236}">
                  <a16:creationId xmlns:a16="http://schemas.microsoft.com/office/drawing/2014/main" id="{2F3FB2C5-3881-4196-98B3-C23FFB31AA67}"/>
                </a:ext>
              </a:extLst>
            </p:cNvPr>
            <p:cNvSpPr/>
            <p:nvPr/>
          </p:nvSpPr>
          <p:spPr>
            <a:xfrm>
              <a:off x="3575285" y="4766338"/>
              <a:ext cx="1396226" cy="138948"/>
            </a:xfrm>
            <a:prstGeom prst="round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a:t>x</a:t>
              </a:r>
              <a:r>
                <a:rPr lang="en-US" sz="800" dirty="0"/>
                <a:t> - </a:t>
              </a:r>
              <a:r>
                <a:rPr lang="pl-PL" sz="800" dirty="0"/>
                <a:t>x</a:t>
              </a:r>
              <a:endParaRPr lang="en-US" sz="800" dirty="0"/>
            </a:p>
          </p:txBody>
        </p:sp>
        <p:sp>
          <p:nvSpPr>
            <p:cNvPr id="160" name="Flowchart: Connector 159">
              <a:extLst>
                <a:ext uri="{FF2B5EF4-FFF2-40B4-BE49-F238E27FC236}">
                  <a16:creationId xmlns:a16="http://schemas.microsoft.com/office/drawing/2014/main" id="{4652A63A-694F-4FA9-BEC8-6AF440AF0CEA}"/>
                </a:ext>
              </a:extLst>
            </p:cNvPr>
            <p:cNvSpPr/>
            <p:nvPr/>
          </p:nvSpPr>
          <p:spPr>
            <a:xfrm>
              <a:off x="10473621" y="4685438"/>
              <a:ext cx="227508" cy="231941"/>
            </a:xfrm>
            <a:prstGeom prst="flowChartConnector">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a:solidFill>
                    <a:schemeClr val="bg1"/>
                  </a:solidFill>
                </a:rPr>
                <a:t>x</a:t>
              </a:r>
              <a:endParaRPr lang="en-US" sz="800" dirty="0">
                <a:solidFill>
                  <a:schemeClr val="bg1"/>
                </a:solidFill>
              </a:endParaRPr>
            </a:p>
          </p:txBody>
        </p:sp>
        <p:sp>
          <p:nvSpPr>
            <p:cNvPr id="161" name="Flowchart: Connector 160">
              <a:extLst>
                <a:ext uri="{FF2B5EF4-FFF2-40B4-BE49-F238E27FC236}">
                  <a16:creationId xmlns:a16="http://schemas.microsoft.com/office/drawing/2014/main" id="{D81AE6EB-EC68-4458-982C-A5F7E035CBF3}"/>
                </a:ext>
              </a:extLst>
            </p:cNvPr>
            <p:cNvSpPr/>
            <p:nvPr/>
          </p:nvSpPr>
          <p:spPr>
            <a:xfrm>
              <a:off x="6045276" y="4692572"/>
              <a:ext cx="227508" cy="231941"/>
            </a:xfrm>
            <a:prstGeom prst="flowChartConnector">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a:t>xx</a:t>
              </a:r>
              <a:endParaRPr lang="en-US" sz="800" dirty="0"/>
            </a:p>
          </p:txBody>
        </p:sp>
        <p:sp>
          <p:nvSpPr>
            <p:cNvPr id="162" name="Rounded Rectangle 133">
              <a:extLst>
                <a:ext uri="{FF2B5EF4-FFF2-40B4-BE49-F238E27FC236}">
                  <a16:creationId xmlns:a16="http://schemas.microsoft.com/office/drawing/2014/main" id="{CA5AAE92-B201-4B6C-B514-D436C52F640B}"/>
                </a:ext>
              </a:extLst>
            </p:cNvPr>
            <p:cNvSpPr/>
            <p:nvPr/>
          </p:nvSpPr>
          <p:spPr>
            <a:xfrm>
              <a:off x="5431348" y="4169757"/>
              <a:ext cx="1312132" cy="499329"/>
            </a:xfrm>
            <a:prstGeom prst="roundRect">
              <a:avLst/>
            </a:prstGeom>
            <a:solidFill>
              <a:srgbClr val="F7F4FA"/>
            </a:solidFill>
            <a:ln>
              <a:solidFill>
                <a:srgbClr val="F7F4F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163" name="Rounded Rectangle 98">
              <a:extLst>
                <a:ext uri="{FF2B5EF4-FFF2-40B4-BE49-F238E27FC236}">
                  <a16:creationId xmlns:a16="http://schemas.microsoft.com/office/drawing/2014/main" id="{F53610C3-DBD5-46B9-8A23-D94E73124E67}"/>
                </a:ext>
              </a:extLst>
            </p:cNvPr>
            <p:cNvSpPr/>
            <p:nvPr/>
          </p:nvSpPr>
          <p:spPr>
            <a:xfrm>
              <a:off x="4553439" y="5285555"/>
              <a:ext cx="927444" cy="148229"/>
            </a:xfrm>
            <a:prstGeom prst="round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a:t>x</a:t>
              </a:r>
              <a:r>
                <a:rPr lang="en-US" sz="800" dirty="0"/>
                <a:t> - </a:t>
              </a:r>
              <a:r>
                <a:rPr lang="pl-PL" sz="800" dirty="0"/>
                <a:t>x</a:t>
              </a:r>
              <a:endParaRPr lang="en-US" sz="800" dirty="0"/>
            </a:p>
          </p:txBody>
        </p:sp>
        <p:sp>
          <p:nvSpPr>
            <p:cNvPr id="164" name="TextBox 163">
              <a:extLst>
                <a:ext uri="{FF2B5EF4-FFF2-40B4-BE49-F238E27FC236}">
                  <a16:creationId xmlns:a16="http://schemas.microsoft.com/office/drawing/2014/main" id="{11407B12-28C0-48A7-9CD8-8F570C8C180A}"/>
                </a:ext>
              </a:extLst>
            </p:cNvPr>
            <p:cNvSpPr txBox="1"/>
            <p:nvPr/>
          </p:nvSpPr>
          <p:spPr>
            <a:xfrm>
              <a:off x="6288626" y="5596684"/>
              <a:ext cx="836395" cy="272415"/>
            </a:xfrm>
            <a:prstGeom prst="roundRect">
              <a:avLst/>
            </a:prstGeom>
            <a:noFill/>
          </p:spPr>
          <p:txBody>
            <a:bodyPr wrap="square" lIns="0" tIns="0" rIns="0" bIns="0" rtlCol="0">
              <a:spAutoFit/>
            </a:bodyPr>
            <a:lstStyle/>
            <a:p>
              <a:pPr algn="ctr"/>
              <a:r>
                <a:rPr lang="en-US" sz="800" dirty="0">
                  <a:solidFill>
                    <a:schemeClr val="tx1">
                      <a:lumMod val="85000"/>
                      <a:lumOff val="15000"/>
                    </a:schemeClr>
                  </a:solidFill>
                  <a:cs typeface="Arial" panose="020B0604020202020204" pitchFamily="34" charset="0"/>
                </a:rPr>
                <a:t>[Historical event information]</a:t>
              </a:r>
            </a:p>
          </p:txBody>
        </p:sp>
        <p:sp>
          <p:nvSpPr>
            <p:cNvPr id="166" name="Flowchart: Connector 165">
              <a:extLst>
                <a:ext uri="{FF2B5EF4-FFF2-40B4-BE49-F238E27FC236}">
                  <a16:creationId xmlns:a16="http://schemas.microsoft.com/office/drawing/2014/main" id="{9E864C56-91D0-4E06-85EB-AB6259A39F33}"/>
                </a:ext>
              </a:extLst>
            </p:cNvPr>
            <p:cNvSpPr/>
            <p:nvPr/>
          </p:nvSpPr>
          <p:spPr>
            <a:xfrm>
              <a:off x="6557539" y="5276034"/>
              <a:ext cx="227508" cy="231941"/>
            </a:xfrm>
            <a:prstGeom prst="flowChartConnector">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a:t>xx</a:t>
              </a:r>
              <a:endParaRPr lang="en-US" sz="800" dirty="0"/>
            </a:p>
          </p:txBody>
        </p:sp>
        <p:sp>
          <p:nvSpPr>
            <p:cNvPr id="167" name="TextBox 166">
              <a:extLst>
                <a:ext uri="{FF2B5EF4-FFF2-40B4-BE49-F238E27FC236}">
                  <a16:creationId xmlns:a16="http://schemas.microsoft.com/office/drawing/2014/main" id="{47897B4C-7D7D-42E2-8FA8-93F1A35FC460}"/>
                </a:ext>
              </a:extLst>
            </p:cNvPr>
            <p:cNvSpPr txBox="1"/>
            <p:nvPr/>
          </p:nvSpPr>
          <p:spPr>
            <a:xfrm>
              <a:off x="5533126" y="4211183"/>
              <a:ext cx="1125717" cy="272415"/>
            </a:xfrm>
            <a:prstGeom prst="roundRect">
              <a:avLst/>
            </a:prstGeom>
            <a:noFill/>
          </p:spPr>
          <p:txBody>
            <a:bodyPr wrap="square" lIns="0" tIns="0" rIns="0" bIns="0" rtlCol="0">
              <a:spAutoFit/>
            </a:bodyPr>
            <a:lstStyle/>
            <a:p>
              <a:pPr algn="ctr"/>
              <a:r>
                <a:rPr lang="en-US" sz="800" dirty="0">
                  <a:solidFill>
                    <a:srgbClr val="262626"/>
                  </a:solidFill>
                </a:rPr>
                <a:t>[Historical event information]</a:t>
              </a:r>
            </a:p>
          </p:txBody>
        </p:sp>
        <p:sp>
          <p:nvSpPr>
            <p:cNvPr id="174" name="TextBox 173">
              <a:extLst>
                <a:ext uri="{FF2B5EF4-FFF2-40B4-BE49-F238E27FC236}">
                  <a16:creationId xmlns:a16="http://schemas.microsoft.com/office/drawing/2014/main" id="{11C8BD4E-00C1-4F86-A6E5-D0CE0A9B50F9}"/>
                </a:ext>
              </a:extLst>
            </p:cNvPr>
            <p:cNvSpPr txBox="1"/>
            <p:nvPr/>
          </p:nvSpPr>
          <p:spPr>
            <a:xfrm>
              <a:off x="10562178" y="5622016"/>
              <a:ext cx="1018515" cy="272415"/>
            </a:xfrm>
            <a:prstGeom prst="roundRect">
              <a:avLst/>
            </a:prstGeom>
            <a:noFill/>
          </p:spPr>
          <p:txBody>
            <a:bodyPr wrap="square" lIns="0" tIns="0" rIns="0" bIns="0" rtlCol="0">
              <a:spAutoFit/>
            </a:bodyPr>
            <a:lstStyle/>
            <a:p>
              <a:pPr algn="ctr"/>
              <a:r>
                <a:rPr lang="en-US" sz="800" dirty="0">
                  <a:solidFill>
                    <a:srgbClr val="262626"/>
                  </a:solidFill>
                </a:rPr>
                <a:t>[Historical event information]</a:t>
              </a:r>
            </a:p>
          </p:txBody>
        </p:sp>
        <p:sp>
          <p:nvSpPr>
            <p:cNvPr id="176" name="Flowchart: Connector 175">
              <a:extLst>
                <a:ext uri="{FF2B5EF4-FFF2-40B4-BE49-F238E27FC236}">
                  <a16:creationId xmlns:a16="http://schemas.microsoft.com/office/drawing/2014/main" id="{00026D06-6DC2-425B-AC9E-DF5447BA1BE1}"/>
                </a:ext>
              </a:extLst>
            </p:cNvPr>
            <p:cNvSpPr/>
            <p:nvPr/>
          </p:nvSpPr>
          <p:spPr>
            <a:xfrm>
              <a:off x="9231037" y="5268165"/>
              <a:ext cx="227508" cy="231941"/>
            </a:xfrm>
            <a:prstGeom prst="flowChartConnector">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800" dirty="0">
                  <a:solidFill>
                    <a:schemeClr val="bg1"/>
                  </a:solidFill>
                </a:rPr>
                <a:t>xx</a:t>
              </a:r>
              <a:endParaRPr lang="en-US" sz="800" dirty="0">
                <a:solidFill>
                  <a:schemeClr val="bg1"/>
                </a:solidFill>
              </a:endParaRPr>
            </a:p>
          </p:txBody>
        </p:sp>
        <p:sp>
          <p:nvSpPr>
            <p:cNvPr id="177" name="TextBox 176">
              <a:extLst>
                <a:ext uri="{FF2B5EF4-FFF2-40B4-BE49-F238E27FC236}">
                  <a16:creationId xmlns:a16="http://schemas.microsoft.com/office/drawing/2014/main" id="{B4CC78DC-C461-4777-B618-6BD0B2D40BB8}"/>
                </a:ext>
              </a:extLst>
            </p:cNvPr>
            <p:cNvSpPr txBox="1"/>
            <p:nvPr/>
          </p:nvSpPr>
          <p:spPr>
            <a:xfrm>
              <a:off x="9910003" y="4027485"/>
              <a:ext cx="1690730" cy="238363"/>
            </a:xfrm>
            <a:prstGeom prst="roundRect">
              <a:avLst/>
            </a:prstGeom>
          </p:spPr>
          <p:txBody>
            <a:bodyPr wrap="square">
              <a:spAutoFit/>
            </a:bodyPr>
            <a:lstStyle>
              <a:defPPr>
                <a:defRPr lang="pl-PL"/>
              </a:defPPr>
              <a:lvl1pPr algn="ctr">
                <a:defRPr sz="800">
                  <a:solidFill>
                    <a:schemeClr val="tx1">
                      <a:lumMod val="85000"/>
                      <a:lumOff val="15000"/>
                    </a:schemeClr>
                  </a:solidFill>
                  <a:cs typeface="Arial" panose="020B0604020202020204" pitchFamily="34" charset="0"/>
                </a:defRPr>
              </a:lvl1pPr>
            </a:lstStyle>
            <a:p>
              <a:r>
                <a:rPr lang="en-US" dirty="0"/>
                <a:t>[Historical event information]</a:t>
              </a:r>
            </a:p>
          </p:txBody>
        </p:sp>
        <p:sp>
          <p:nvSpPr>
            <p:cNvPr id="198" name="Rounded Rectangle 132">
              <a:extLst>
                <a:ext uri="{FF2B5EF4-FFF2-40B4-BE49-F238E27FC236}">
                  <a16:creationId xmlns:a16="http://schemas.microsoft.com/office/drawing/2014/main" id="{E8B60062-87DA-4D23-898B-DC0013903648}"/>
                </a:ext>
              </a:extLst>
            </p:cNvPr>
            <p:cNvSpPr/>
            <p:nvPr/>
          </p:nvSpPr>
          <p:spPr>
            <a:xfrm>
              <a:off x="8765991" y="5580598"/>
              <a:ext cx="1177922" cy="613280"/>
            </a:xfrm>
            <a:prstGeom prst="roundRect">
              <a:avLst/>
            </a:prstGeom>
            <a:solidFill>
              <a:srgbClr val="F7F4FA"/>
            </a:solidFill>
            <a:ln>
              <a:solidFill>
                <a:srgbClr val="F7F4F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210" name="Rectangle 209">
              <a:extLst>
                <a:ext uri="{FF2B5EF4-FFF2-40B4-BE49-F238E27FC236}">
                  <a16:creationId xmlns:a16="http://schemas.microsoft.com/office/drawing/2014/main" id="{19F908A1-85BB-4FE9-B812-30E8FDB747E6}"/>
                </a:ext>
              </a:extLst>
            </p:cNvPr>
            <p:cNvSpPr/>
            <p:nvPr/>
          </p:nvSpPr>
          <p:spPr>
            <a:xfrm>
              <a:off x="8709830" y="5578442"/>
              <a:ext cx="1263882" cy="338554"/>
            </a:xfrm>
            <a:prstGeom prst="rect">
              <a:avLst/>
            </a:prstGeom>
          </p:spPr>
          <p:txBody>
            <a:bodyPr wrap="square">
              <a:spAutoFit/>
            </a:bodyPr>
            <a:lstStyle/>
            <a:p>
              <a:pPr algn="ctr"/>
              <a:r>
                <a:rPr lang="en-US" sz="800" dirty="0">
                  <a:solidFill>
                    <a:schemeClr val="tx1">
                      <a:lumMod val="85000"/>
                      <a:lumOff val="15000"/>
                    </a:schemeClr>
                  </a:solidFill>
                  <a:cs typeface="Arial" panose="020B0604020202020204" pitchFamily="34" charset="0"/>
                </a:rPr>
                <a:t>[Historical event information]</a:t>
              </a:r>
            </a:p>
          </p:txBody>
        </p:sp>
        <p:sp>
          <p:nvSpPr>
            <p:cNvPr id="213" name="Rectangle 212">
              <a:extLst>
                <a:ext uri="{FF2B5EF4-FFF2-40B4-BE49-F238E27FC236}">
                  <a16:creationId xmlns:a16="http://schemas.microsoft.com/office/drawing/2014/main" id="{7B56504F-484A-4C3E-B893-53D48A758AD7}"/>
                </a:ext>
              </a:extLst>
            </p:cNvPr>
            <p:cNvSpPr/>
            <p:nvPr/>
          </p:nvSpPr>
          <p:spPr>
            <a:xfrm>
              <a:off x="6979442" y="4188099"/>
              <a:ext cx="1638475" cy="215444"/>
            </a:xfrm>
            <a:prstGeom prst="rect">
              <a:avLst/>
            </a:prstGeom>
          </p:spPr>
          <p:txBody>
            <a:bodyPr wrap="square">
              <a:spAutoFit/>
            </a:bodyPr>
            <a:lstStyle/>
            <a:p>
              <a:pPr algn="ctr"/>
              <a:r>
                <a:rPr lang="en-US" sz="800" dirty="0">
                  <a:solidFill>
                    <a:schemeClr val="tx1">
                      <a:lumMod val="85000"/>
                      <a:lumOff val="15000"/>
                    </a:schemeClr>
                  </a:solidFill>
                  <a:cs typeface="Arial" panose="020B0604020202020204" pitchFamily="34" charset="0"/>
                </a:rPr>
                <a:t>[Historical event information]</a:t>
              </a:r>
            </a:p>
          </p:txBody>
        </p:sp>
        <p:sp>
          <p:nvSpPr>
            <p:cNvPr id="214" name="Flowchart: Connector 213">
              <a:extLst>
                <a:ext uri="{FF2B5EF4-FFF2-40B4-BE49-F238E27FC236}">
                  <a16:creationId xmlns:a16="http://schemas.microsoft.com/office/drawing/2014/main" id="{506732F0-2610-4481-9F67-195FC3D2A1C5}"/>
                </a:ext>
              </a:extLst>
            </p:cNvPr>
            <p:cNvSpPr/>
            <p:nvPr/>
          </p:nvSpPr>
          <p:spPr>
            <a:xfrm>
              <a:off x="7595908" y="4687972"/>
              <a:ext cx="227508" cy="231941"/>
            </a:xfrm>
            <a:prstGeom prst="flowChartConnector">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a:solidFill>
                    <a:schemeClr val="bg1"/>
                  </a:solidFill>
                </a:rPr>
                <a:t>2</a:t>
              </a:r>
            </a:p>
          </p:txBody>
        </p:sp>
        <p:grpSp>
          <p:nvGrpSpPr>
            <p:cNvPr id="5" name="Group 4">
              <a:extLst>
                <a:ext uri="{FF2B5EF4-FFF2-40B4-BE49-F238E27FC236}">
                  <a16:creationId xmlns:a16="http://schemas.microsoft.com/office/drawing/2014/main" id="{A2BB4C6B-7BE4-4432-A3B9-1F43E5B7D4DC}"/>
                </a:ext>
              </a:extLst>
            </p:cNvPr>
            <p:cNvGrpSpPr/>
            <p:nvPr/>
          </p:nvGrpSpPr>
          <p:grpSpPr>
            <a:xfrm>
              <a:off x="8962295" y="4179826"/>
              <a:ext cx="852434" cy="461665"/>
              <a:chOff x="8943245" y="4179826"/>
              <a:chExt cx="852434" cy="461665"/>
            </a:xfrm>
          </p:grpSpPr>
          <p:sp>
            <p:nvSpPr>
              <p:cNvPr id="129" name="Rounded Rectangle 135">
                <a:extLst>
                  <a:ext uri="{FF2B5EF4-FFF2-40B4-BE49-F238E27FC236}">
                    <a16:creationId xmlns:a16="http://schemas.microsoft.com/office/drawing/2014/main" id="{24650A84-D0F9-4362-8ED9-0CF78C33D601}"/>
                  </a:ext>
                </a:extLst>
              </p:cNvPr>
              <p:cNvSpPr/>
              <p:nvPr/>
            </p:nvSpPr>
            <p:spPr>
              <a:xfrm>
                <a:off x="8973097" y="4222005"/>
                <a:ext cx="808784" cy="395060"/>
              </a:xfrm>
              <a:prstGeom prst="roundRect">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solidFill>
                </a:endParaRPr>
              </a:p>
            </p:txBody>
          </p:sp>
          <p:sp>
            <p:nvSpPr>
              <p:cNvPr id="215" name="Rectangle 214">
                <a:extLst>
                  <a:ext uri="{FF2B5EF4-FFF2-40B4-BE49-F238E27FC236}">
                    <a16:creationId xmlns:a16="http://schemas.microsoft.com/office/drawing/2014/main" id="{E061AA41-5F53-4AF2-AD97-4C9782BCEA69}"/>
                  </a:ext>
                </a:extLst>
              </p:cNvPr>
              <p:cNvSpPr/>
              <p:nvPr/>
            </p:nvSpPr>
            <p:spPr>
              <a:xfrm>
                <a:off x="8943245" y="4179826"/>
                <a:ext cx="852434" cy="461665"/>
              </a:xfrm>
              <a:prstGeom prst="rect">
                <a:avLst/>
              </a:prstGeom>
            </p:spPr>
            <p:txBody>
              <a:bodyPr wrap="square">
                <a:spAutoFit/>
              </a:bodyPr>
              <a:lstStyle/>
              <a:p>
                <a:pPr algn="ctr"/>
                <a:r>
                  <a:rPr lang="en-US" sz="800" dirty="0">
                    <a:solidFill>
                      <a:schemeClr val="tx1">
                        <a:lumMod val="85000"/>
                        <a:lumOff val="15000"/>
                      </a:schemeClr>
                    </a:solidFill>
                    <a:cs typeface="Arial" panose="020B0604020202020204" pitchFamily="34" charset="0"/>
                  </a:rPr>
                  <a:t>[Historical event information]</a:t>
                </a:r>
              </a:p>
            </p:txBody>
          </p:sp>
        </p:grpSp>
        <p:sp>
          <p:nvSpPr>
            <p:cNvPr id="183" name="TextBox 182">
              <a:extLst>
                <a:ext uri="{FF2B5EF4-FFF2-40B4-BE49-F238E27FC236}">
                  <a16:creationId xmlns:a16="http://schemas.microsoft.com/office/drawing/2014/main" id="{EB026761-0AED-4FAC-91EB-89D4F882BAF0}"/>
                </a:ext>
              </a:extLst>
            </p:cNvPr>
            <p:cNvSpPr txBox="1"/>
            <p:nvPr/>
          </p:nvSpPr>
          <p:spPr>
            <a:xfrm>
              <a:off x="4106454" y="5558453"/>
              <a:ext cx="1399764" cy="136208"/>
            </a:xfrm>
            <a:prstGeom prst="roundRect">
              <a:avLst/>
            </a:prstGeom>
            <a:noFill/>
          </p:spPr>
          <p:txBody>
            <a:bodyPr wrap="square" lIns="0" tIns="0" rIns="0" bIns="0" rtlCol="0">
              <a:spAutoFit/>
            </a:bodyPr>
            <a:lstStyle/>
            <a:p>
              <a:pPr algn="ctr"/>
              <a:r>
                <a:rPr lang="en-US" sz="800" dirty="0">
                  <a:solidFill>
                    <a:schemeClr val="tx1">
                      <a:lumMod val="85000"/>
                      <a:lumOff val="15000"/>
                    </a:schemeClr>
                  </a:solidFill>
                </a:rPr>
                <a:t>[Historical event information]</a:t>
              </a:r>
            </a:p>
          </p:txBody>
        </p:sp>
        <p:sp>
          <p:nvSpPr>
            <p:cNvPr id="218" name="Rectangle 217">
              <a:extLst>
                <a:ext uri="{FF2B5EF4-FFF2-40B4-BE49-F238E27FC236}">
                  <a16:creationId xmlns:a16="http://schemas.microsoft.com/office/drawing/2014/main" id="{F1BDB358-632B-4C48-B2C0-90F8C77CFEAA}"/>
                </a:ext>
              </a:extLst>
            </p:cNvPr>
            <p:cNvSpPr/>
            <p:nvPr/>
          </p:nvSpPr>
          <p:spPr>
            <a:xfrm>
              <a:off x="7085244" y="5563870"/>
              <a:ext cx="1267606" cy="338554"/>
            </a:xfrm>
            <a:prstGeom prst="rect">
              <a:avLst/>
            </a:prstGeom>
          </p:spPr>
          <p:txBody>
            <a:bodyPr wrap="square">
              <a:spAutoFit/>
            </a:bodyPr>
            <a:lstStyle/>
            <a:p>
              <a:pPr algn="ctr"/>
              <a:r>
                <a:rPr lang="en-US" sz="800" dirty="0">
                  <a:solidFill>
                    <a:schemeClr val="tx1">
                      <a:lumMod val="85000"/>
                      <a:lumOff val="15000"/>
                    </a:schemeClr>
                  </a:solidFill>
                  <a:cs typeface="Arial" panose="020B0604020202020204" pitchFamily="34" charset="0"/>
                </a:rPr>
                <a:t>[Historical event information]</a:t>
              </a:r>
            </a:p>
          </p:txBody>
        </p:sp>
        <p:sp>
          <p:nvSpPr>
            <p:cNvPr id="155" name="Rectangle 154">
              <a:extLst>
                <a:ext uri="{FF2B5EF4-FFF2-40B4-BE49-F238E27FC236}">
                  <a16:creationId xmlns:a16="http://schemas.microsoft.com/office/drawing/2014/main" id="{56A60EB8-2511-4150-9460-2FD1ECEF5F3D}"/>
                </a:ext>
              </a:extLst>
            </p:cNvPr>
            <p:cNvSpPr/>
            <p:nvPr/>
          </p:nvSpPr>
          <p:spPr>
            <a:xfrm>
              <a:off x="4345218" y="5015132"/>
              <a:ext cx="810540" cy="1519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a:t>20</a:t>
              </a:r>
              <a:r>
                <a:rPr lang="pl-PL" sz="1000" dirty="0"/>
                <a:t>XX</a:t>
              </a:r>
              <a:endParaRPr lang="en-US" sz="1000" dirty="0"/>
            </a:p>
          </p:txBody>
        </p:sp>
        <p:sp>
          <p:nvSpPr>
            <p:cNvPr id="159" name="Rectangle 158">
              <a:extLst>
                <a:ext uri="{FF2B5EF4-FFF2-40B4-BE49-F238E27FC236}">
                  <a16:creationId xmlns:a16="http://schemas.microsoft.com/office/drawing/2014/main" id="{6E226646-CFFF-450B-B5E0-06F808FCF3AF}"/>
                </a:ext>
              </a:extLst>
            </p:cNvPr>
            <p:cNvSpPr/>
            <p:nvPr/>
          </p:nvSpPr>
          <p:spPr>
            <a:xfrm>
              <a:off x="1638739" y="5013337"/>
              <a:ext cx="631280" cy="1550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a:solidFill>
                    <a:schemeClr val="tx1"/>
                  </a:solidFill>
                </a:rPr>
                <a:t>20</a:t>
              </a:r>
              <a:r>
                <a:rPr lang="pl-PL" sz="1000" dirty="0">
                  <a:solidFill>
                    <a:schemeClr val="tx1"/>
                  </a:solidFill>
                </a:rPr>
                <a:t>XX</a:t>
              </a:r>
              <a:endParaRPr lang="en-US" sz="1000" dirty="0">
                <a:solidFill>
                  <a:schemeClr val="tx1"/>
                </a:solidFill>
              </a:endParaRPr>
            </a:p>
          </p:txBody>
        </p:sp>
        <p:sp>
          <p:nvSpPr>
            <p:cNvPr id="217" name="Rectangle 216">
              <a:extLst>
                <a:ext uri="{FF2B5EF4-FFF2-40B4-BE49-F238E27FC236}">
                  <a16:creationId xmlns:a16="http://schemas.microsoft.com/office/drawing/2014/main" id="{A8B1A0BB-E801-4214-8888-4EB562C0545F}"/>
                </a:ext>
              </a:extLst>
            </p:cNvPr>
            <p:cNvSpPr/>
            <p:nvPr/>
          </p:nvSpPr>
          <p:spPr>
            <a:xfrm>
              <a:off x="8944296" y="5014231"/>
              <a:ext cx="810540" cy="1519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a:t>2020</a:t>
              </a:r>
            </a:p>
          </p:txBody>
        </p:sp>
        <p:sp>
          <p:nvSpPr>
            <p:cNvPr id="125" name="Rectangle 124">
              <a:extLst>
                <a:ext uri="{FF2B5EF4-FFF2-40B4-BE49-F238E27FC236}">
                  <a16:creationId xmlns:a16="http://schemas.microsoft.com/office/drawing/2014/main" id="{D900D00A-2DBA-42AE-A218-C80AE2CC4515}"/>
                </a:ext>
              </a:extLst>
            </p:cNvPr>
            <p:cNvSpPr/>
            <p:nvPr/>
          </p:nvSpPr>
          <p:spPr>
            <a:xfrm>
              <a:off x="6843273" y="5015469"/>
              <a:ext cx="3309776" cy="144000"/>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a:t>                               20</a:t>
              </a:r>
              <a:r>
                <a:rPr lang="pl-PL" sz="1000" dirty="0"/>
                <a:t>XX</a:t>
              </a:r>
              <a:endParaRPr lang="en-US" sz="1000" dirty="0"/>
            </a:p>
          </p:txBody>
        </p:sp>
        <p:sp>
          <p:nvSpPr>
            <p:cNvPr id="132" name="Flowchart: Connector 131">
              <a:extLst>
                <a:ext uri="{FF2B5EF4-FFF2-40B4-BE49-F238E27FC236}">
                  <a16:creationId xmlns:a16="http://schemas.microsoft.com/office/drawing/2014/main" id="{E1B04060-F2A0-4A42-A199-6154F8375285}"/>
                </a:ext>
              </a:extLst>
            </p:cNvPr>
            <p:cNvSpPr/>
            <p:nvPr/>
          </p:nvSpPr>
          <p:spPr>
            <a:xfrm>
              <a:off x="11171835" y="5263893"/>
              <a:ext cx="227508" cy="231941"/>
            </a:xfrm>
            <a:prstGeom prst="flowChartConnector">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a:solidFill>
                    <a:schemeClr val="bg1"/>
                  </a:solidFill>
                </a:rPr>
                <a:t>Q1</a:t>
              </a:r>
            </a:p>
          </p:txBody>
        </p:sp>
        <p:sp>
          <p:nvSpPr>
            <p:cNvPr id="134" name="Rectangle 133">
              <a:extLst>
                <a:ext uri="{FF2B5EF4-FFF2-40B4-BE49-F238E27FC236}">
                  <a16:creationId xmlns:a16="http://schemas.microsoft.com/office/drawing/2014/main" id="{6DB4BC2C-7E97-44E4-A432-798B2782BC04}"/>
                </a:ext>
              </a:extLst>
            </p:cNvPr>
            <p:cNvSpPr/>
            <p:nvPr/>
          </p:nvSpPr>
          <p:spPr>
            <a:xfrm>
              <a:off x="10847203" y="5012321"/>
              <a:ext cx="810540" cy="1519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a:t>20</a:t>
              </a:r>
              <a:r>
                <a:rPr lang="pl-PL" sz="1000" dirty="0"/>
                <a:t>XX</a:t>
              </a:r>
              <a:endParaRPr lang="en-US" sz="1000" dirty="0"/>
            </a:p>
          </p:txBody>
        </p:sp>
        <p:cxnSp>
          <p:nvCxnSpPr>
            <p:cNvPr id="3" name="Straight Connector 2">
              <a:extLst>
                <a:ext uri="{FF2B5EF4-FFF2-40B4-BE49-F238E27FC236}">
                  <a16:creationId xmlns:a16="http://schemas.microsoft.com/office/drawing/2014/main" id="{17F140FE-16B6-4097-B703-802BA263CC27}"/>
                </a:ext>
              </a:extLst>
            </p:cNvPr>
            <p:cNvCxnSpPr/>
            <p:nvPr/>
          </p:nvCxnSpPr>
          <p:spPr>
            <a:xfrm>
              <a:off x="10993618" y="5035535"/>
              <a:ext cx="0" cy="103868"/>
            </a:xfrm>
            <a:prstGeom prst="line">
              <a:avLst/>
            </a:prstGeom>
            <a:ln>
              <a:solidFill>
                <a:schemeClr val="tx1">
                  <a:lumMod val="65000"/>
                  <a:lumOff val="35000"/>
                </a:schemeClr>
              </a:solidFill>
            </a:ln>
          </p:spPr>
          <p:style>
            <a:lnRef idx="1">
              <a:schemeClr val="dk1"/>
            </a:lnRef>
            <a:fillRef idx="0">
              <a:schemeClr val="dk1"/>
            </a:fillRef>
            <a:effectRef idx="0">
              <a:schemeClr val="dk1"/>
            </a:effectRef>
            <a:fontRef idx="minor">
              <a:schemeClr val="tx1"/>
            </a:fontRef>
          </p:style>
        </p:cxnSp>
        <p:sp>
          <p:nvSpPr>
            <p:cNvPr id="142" name="Rectangle 141">
              <a:extLst>
                <a:ext uri="{FF2B5EF4-FFF2-40B4-BE49-F238E27FC236}">
                  <a16:creationId xmlns:a16="http://schemas.microsoft.com/office/drawing/2014/main" id="{8DA6B8E1-8690-45AD-BFD7-54781F9C862E}"/>
                </a:ext>
              </a:extLst>
            </p:cNvPr>
            <p:cNvSpPr/>
            <p:nvPr/>
          </p:nvSpPr>
          <p:spPr>
            <a:xfrm>
              <a:off x="10135063" y="5012532"/>
              <a:ext cx="856438" cy="1519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a:t>Future goals</a:t>
              </a:r>
            </a:p>
          </p:txBody>
        </p:sp>
      </p:grpSp>
      <p:sp>
        <p:nvSpPr>
          <p:cNvPr id="143" name="TextBox 142">
            <a:extLst>
              <a:ext uri="{FF2B5EF4-FFF2-40B4-BE49-F238E27FC236}">
                <a16:creationId xmlns:a16="http://schemas.microsoft.com/office/drawing/2014/main" id="{531A454A-B48A-4531-958B-CB55715575B3}"/>
              </a:ext>
            </a:extLst>
          </p:cNvPr>
          <p:cNvSpPr txBox="1"/>
          <p:nvPr/>
        </p:nvSpPr>
        <p:spPr>
          <a:xfrm>
            <a:off x="5703789" y="1549861"/>
            <a:ext cx="5984090" cy="1015663"/>
          </a:xfrm>
          <a:prstGeom prst="rect">
            <a:avLst/>
          </a:prstGeom>
          <a:noFill/>
        </p:spPr>
        <p:txBody>
          <a:bodyPr wrap="square">
            <a:spAutoFit/>
          </a:bodyPr>
          <a:lstStyle/>
          <a:p>
            <a:pPr marL="171450" indent="-171450" algn="just">
              <a:spcBef>
                <a:spcPts val="600"/>
              </a:spcBef>
              <a:buClr>
                <a:srgbClr val="8953B2"/>
              </a:buClr>
              <a:buFont typeface="Arial" panose="020B0604020202020204" pitchFamily="34" charset="0"/>
              <a:buChar char="•"/>
            </a:pPr>
            <a:r>
              <a:rPr lang="en-US" sz="900" dirty="0"/>
              <a:t>The company was registered [...] . The first product, sold in [...]. Since the beginning of its activity, the Company has  undertaken [...].</a:t>
            </a:r>
          </a:p>
          <a:p>
            <a:pPr marL="171450" indent="-171450" algn="just">
              <a:spcBef>
                <a:spcPts val="600"/>
              </a:spcBef>
              <a:buClr>
                <a:srgbClr val="8953B2"/>
              </a:buClr>
              <a:buFont typeface="Arial" panose="020B0604020202020204" pitchFamily="34" charset="0"/>
              <a:buChar char="•"/>
            </a:pPr>
            <a:r>
              <a:rPr lang="en-US" sz="900" dirty="0"/>
              <a:t>The company started its activity from offering services [...]</a:t>
            </a:r>
          </a:p>
          <a:p>
            <a:pPr marL="171450" indent="-171450" algn="just">
              <a:spcBef>
                <a:spcPts val="600"/>
              </a:spcBef>
              <a:buClr>
                <a:srgbClr val="8953B2"/>
              </a:buClr>
              <a:buFont typeface="Arial" panose="020B0604020202020204" pitchFamily="34" charset="0"/>
              <a:buChar char="•"/>
            </a:pPr>
            <a:r>
              <a:rPr lang="en-US" sz="900" dirty="0"/>
              <a:t>Responding to the market needs of the Company's Management Board, [...]</a:t>
            </a:r>
          </a:p>
          <a:p>
            <a:pPr marL="171450" indent="-171450" algn="just">
              <a:spcBef>
                <a:spcPts val="600"/>
              </a:spcBef>
              <a:buClr>
                <a:srgbClr val="8953B2"/>
              </a:buClr>
              <a:buFont typeface="Arial" panose="020B0604020202020204" pitchFamily="34" charset="0"/>
              <a:buChar char="•"/>
            </a:pPr>
            <a:r>
              <a:rPr lang="en-US" sz="900" dirty="0"/>
              <a:t>The Management Board also decided on a geographical expansion into new, prospective</a:t>
            </a:r>
            <a:r>
              <a:rPr lang="pl-PL" sz="900" dirty="0"/>
              <a:t> </a:t>
            </a:r>
            <a:r>
              <a:rPr lang="en-US" sz="900" dirty="0"/>
              <a:t>markets [...]</a:t>
            </a:r>
          </a:p>
        </p:txBody>
      </p:sp>
      <p:sp>
        <p:nvSpPr>
          <p:cNvPr id="94" name="TextBox 78">
            <a:extLst>
              <a:ext uri="{FF2B5EF4-FFF2-40B4-BE49-F238E27FC236}">
                <a16:creationId xmlns:a16="http://schemas.microsoft.com/office/drawing/2014/main" id="{B842B1CD-386A-41FA-B5F3-0E00F426FE0F}"/>
              </a:ext>
            </a:extLst>
          </p:cNvPr>
          <p:cNvSpPr txBox="1"/>
          <p:nvPr/>
        </p:nvSpPr>
        <p:spPr>
          <a:xfrm>
            <a:off x="5768473" y="1240051"/>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Development history</a:t>
            </a:r>
          </a:p>
        </p:txBody>
      </p:sp>
      <p:cxnSp>
        <p:nvCxnSpPr>
          <p:cNvPr id="95" name="Straight Connector 94">
            <a:extLst>
              <a:ext uri="{FF2B5EF4-FFF2-40B4-BE49-F238E27FC236}">
                <a16:creationId xmlns:a16="http://schemas.microsoft.com/office/drawing/2014/main" id="{F0324300-9820-435F-A122-2BB8ED594DCF}"/>
              </a:ext>
            </a:extLst>
          </p:cNvPr>
          <p:cNvCxnSpPr>
            <a:cxnSpLocks/>
          </p:cNvCxnSpPr>
          <p:nvPr/>
        </p:nvCxnSpPr>
        <p:spPr>
          <a:xfrm>
            <a:off x="5751722" y="1468800"/>
            <a:ext cx="5936157"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96" name="TextBox 78">
            <a:extLst>
              <a:ext uri="{FF2B5EF4-FFF2-40B4-BE49-F238E27FC236}">
                <a16:creationId xmlns:a16="http://schemas.microsoft.com/office/drawing/2014/main" id="{EF251A0B-760E-4497-849F-C656FDCCB56F}"/>
              </a:ext>
            </a:extLst>
          </p:cNvPr>
          <p:cNvSpPr txBox="1"/>
          <p:nvPr/>
        </p:nvSpPr>
        <p:spPr>
          <a:xfrm>
            <a:off x="516435" y="123830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a:solidFill>
                  <a:srgbClr val="7B7B7B"/>
                </a:solidFill>
                <a:latin typeface="Arial" panose="020B0604020202020204" pitchFamily="34" charset="0"/>
                <a:cs typeface="Arial" panose="020B0604020202020204" pitchFamily="34" charset="0"/>
              </a:rPr>
              <a:t>Business story</a:t>
            </a:r>
          </a:p>
        </p:txBody>
      </p:sp>
      <p:cxnSp>
        <p:nvCxnSpPr>
          <p:cNvPr id="99" name="Straight Connector 98">
            <a:extLst>
              <a:ext uri="{FF2B5EF4-FFF2-40B4-BE49-F238E27FC236}">
                <a16:creationId xmlns:a16="http://schemas.microsoft.com/office/drawing/2014/main" id="{60CAAEB5-3C2B-45F3-8046-E5E27C56AFCC}"/>
              </a:ext>
            </a:extLst>
          </p:cNvPr>
          <p:cNvCxnSpPr>
            <a:cxnSpLocks/>
          </p:cNvCxnSpPr>
          <p:nvPr/>
        </p:nvCxnSpPr>
        <p:spPr>
          <a:xfrm>
            <a:off x="511199" y="1468800"/>
            <a:ext cx="4932000"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101" name="TextBox 100">
            <a:extLst>
              <a:ext uri="{FF2B5EF4-FFF2-40B4-BE49-F238E27FC236}">
                <a16:creationId xmlns:a16="http://schemas.microsoft.com/office/drawing/2014/main" id="{6C5DA3E0-7E9F-43D9-A5BD-F06FE1313A67}"/>
              </a:ext>
            </a:extLst>
          </p:cNvPr>
          <p:cNvSpPr txBox="1"/>
          <p:nvPr/>
        </p:nvSpPr>
        <p:spPr>
          <a:xfrm>
            <a:off x="462774" y="1558102"/>
            <a:ext cx="5065944" cy="661720"/>
          </a:xfrm>
          <a:prstGeom prst="rect">
            <a:avLst/>
          </a:prstGeom>
          <a:noFill/>
        </p:spPr>
        <p:txBody>
          <a:bodyPr wrap="square">
            <a:spAutoFit/>
          </a:bodyPr>
          <a:lstStyle/>
          <a:p>
            <a:pPr marL="171450" indent="-171450" algn="just">
              <a:spcBef>
                <a:spcPts val="600"/>
              </a:spcBef>
              <a:buClr>
                <a:srgbClr val="8953B2"/>
              </a:buClr>
              <a:buFont typeface="Arial" panose="020B0604020202020204" pitchFamily="34" charset="0"/>
              <a:buChar char="•"/>
            </a:pPr>
            <a:r>
              <a:rPr lang="pl-PL" sz="900" dirty="0"/>
              <a:t>[</a:t>
            </a:r>
            <a:r>
              <a:rPr lang="en-US" sz="900" dirty="0"/>
              <a:t>how the business idea was born</a:t>
            </a:r>
            <a:r>
              <a:rPr lang="pl-PL" sz="900" dirty="0"/>
              <a:t>]</a:t>
            </a:r>
          </a:p>
          <a:p>
            <a:pPr marL="171450" indent="-171450" algn="just">
              <a:spcBef>
                <a:spcPts val="600"/>
              </a:spcBef>
              <a:buClr>
                <a:srgbClr val="8953B2"/>
              </a:buClr>
              <a:buFont typeface="Arial" panose="020B0604020202020204" pitchFamily="34" charset="0"/>
              <a:buChar char="•"/>
            </a:pPr>
            <a:r>
              <a:rPr lang="pl-PL" sz="900" dirty="0"/>
              <a:t>[</a:t>
            </a:r>
            <a:r>
              <a:rPr lang="en-US" sz="900" dirty="0"/>
              <a:t>what the founders were inspired by when they set up the business</a:t>
            </a:r>
            <a:r>
              <a:rPr lang="pl-PL" sz="900" dirty="0"/>
              <a:t>]</a:t>
            </a:r>
          </a:p>
          <a:p>
            <a:pPr marL="171450" indent="-171450" algn="just">
              <a:spcBef>
                <a:spcPts val="600"/>
              </a:spcBef>
              <a:buClr>
                <a:srgbClr val="8953B2"/>
              </a:buClr>
              <a:buFont typeface="Arial" panose="020B0604020202020204" pitchFamily="34" charset="0"/>
              <a:buChar char="•"/>
            </a:pPr>
            <a:r>
              <a:rPr lang="pl-PL" sz="900" dirty="0"/>
              <a:t>[</a:t>
            </a:r>
            <a:r>
              <a:rPr lang="en-US" sz="900" dirty="0"/>
              <a:t>what kind of problem the creators of the company </a:t>
            </a:r>
            <a:r>
              <a:rPr lang="pl-PL" sz="900" dirty="0"/>
              <a:t>want to </a:t>
            </a:r>
            <a:r>
              <a:rPr lang="en-US" sz="900" dirty="0"/>
              <a:t>solve</a:t>
            </a:r>
            <a:r>
              <a:rPr lang="pl-PL" sz="900" dirty="0"/>
              <a:t>]</a:t>
            </a:r>
            <a:endParaRPr lang="en-US" sz="900" dirty="0"/>
          </a:p>
        </p:txBody>
      </p:sp>
      <p:grpSp>
        <p:nvGrpSpPr>
          <p:cNvPr id="100" name="Group 99">
            <a:extLst>
              <a:ext uri="{FF2B5EF4-FFF2-40B4-BE49-F238E27FC236}">
                <a16:creationId xmlns:a16="http://schemas.microsoft.com/office/drawing/2014/main" id="{B93D43EE-557F-4567-A646-7649512B5029}"/>
              </a:ext>
            </a:extLst>
          </p:cNvPr>
          <p:cNvGrpSpPr/>
          <p:nvPr/>
        </p:nvGrpSpPr>
        <p:grpSpPr>
          <a:xfrm>
            <a:off x="-1028410" y="4571"/>
            <a:ext cx="844340" cy="6853517"/>
            <a:chOff x="-1028410" y="4571"/>
            <a:chExt cx="844340" cy="6853517"/>
          </a:xfrm>
        </p:grpSpPr>
        <p:sp>
          <p:nvSpPr>
            <p:cNvPr id="102" name="Rectangle 101">
              <a:extLst>
                <a:ext uri="{FF2B5EF4-FFF2-40B4-BE49-F238E27FC236}">
                  <a16:creationId xmlns:a16="http://schemas.microsoft.com/office/drawing/2014/main" id="{AA2E2C05-1355-43E9-8292-E1ADBA75AC53}"/>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3" name="Rectangle 102">
              <a:extLst>
                <a:ext uri="{FF2B5EF4-FFF2-40B4-BE49-F238E27FC236}">
                  <a16:creationId xmlns:a16="http://schemas.microsoft.com/office/drawing/2014/main" id="{03F9C3DE-49C8-4884-A205-ECAF383B821D}"/>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4" name="Rectangle 103">
              <a:extLst>
                <a:ext uri="{FF2B5EF4-FFF2-40B4-BE49-F238E27FC236}">
                  <a16:creationId xmlns:a16="http://schemas.microsoft.com/office/drawing/2014/main" id="{BFBBCEA2-67D8-4FD5-9EB4-4850CF0A1D9D}"/>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5" name="Rectangle 104">
              <a:extLst>
                <a:ext uri="{FF2B5EF4-FFF2-40B4-BE49-F238E27FC236}">
                  <a16:creationId xmlns:a16="http://schemas.microsoft.com/office/drawing/2014/main" id="{60CC8879-5DB3-4425-BE9A-AED27B294FE7}"/>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6" name="Rectangle 105">
              <a:extLst>
                <a:ext uri="{FF2B5EF4-FFF2-40B4-BE49-F238E27FC236}">
                  <a16:creationId xmlns:a16="http://schemas.microsoft.com/office/drawing/2014/main" id="{7F21CBDE-2DF0-4829-B5DF-318B6BEC47BB}"/>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7" name="Rectangle 106">
              <a:extLst>
                <a:ext uri="{FF2B5EF4-FFF2-40B4-BE49-F238E27FC236}">
                  <a16:creationId xmlns:a16="http://schemas.microsoft.com/office/drawing/2014/main" id="{D8D23647-82FD-4A0B-B9FC-2D000D5E74C2}"/>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8" name="Rectangle 107">
              <a:extLst>
                <a:ext uri="{FF2B5EF4-FFF2-40B4-BE49-F238E27FC236}">
                  <a16:creationId xmlns:a16="http://schemas.microsoft.com/office/drawing/2014/main" id="{7D42C8E7-B0C3-41F4-89CA-41D69E4D36FD}"/>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9" name="Rectangle 108">
              <a:extLst>
                <a:ext uri="{FF2B5EF4-FFF2-40B4-BE49-F238E27FC236}">
                  <a16:creationId xmlns:a16="http://schemas.microsoft.com/office/drawing/2014/main" id="{B804213E-9F5E-42CD-9A86-128446249679}"/>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10" name="Rectangle 109">
              <a:extLst>
                <a:ext uri="{FF2B5EF4-FFF2-40B4-BE49-F238E27FC236}">
                  <a16:creationId xmlns:a16="http://schemas.microsoft.com/office/drawing/2014/main" id="{F25E638E-E745-4D66-AFDB-E272D7FDC907}"/>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111" name="Straight Connector 110">
              <a:extLst>
                <a:ext uri="{FF2B5EF4-FFF2-40B4-BE49-F238E27FC236}">
                  <a16:creationId xmlns:a16="http://schemas.microsoft.com/office/drawing/2014/main" id="{9726024B-E1A6-43D8-9DB6-3F06A0D16143}"/>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A7AD2BAC-95E6-4E11-8BE2-29538A53A450}"/>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Rectangle 112">
              <a:extLst>
                <a:ext uri="{FF2B5EF4-FFF2-40B4-BE49-F238E27FC236}">
                  <a16:creationId xmlns:a16="http://schemas.microsoft.com/office/drawing/2014/main" id="{8D43C0D2-2CA7-47DE-AD30-68316CCC51C9}"/>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chemeClr val="bg1">
                    <a:lumMod val="65000"/>
                  </a:schemeClr>
                </a:solidFill>
              </a:endParaRPr>
            </a:p>
          </p:txBody>
        </p:sp>
        <p:sp>
          <p:nvSpPr>
            <p:cNvPr id="114" name="Rectangle 113">
              <a:extLst>
                <a:ext uri="{FF2B5EF4-FFF2-40B4-BE49-F238E27FC236}">
                  <a16:creationId xmlns:a16="http://schemas.microsoft.com/office/drawing/2014/main" id="{59FC74B0-BD76-4D46-ACCA-257DD2FBE15C}"/>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15" name="Rectangle 114">
              <a:extLst>
                <a:ext uri="{FF2B5EF4-FFF2-40B4-BE49-F238E27FC236}">
                  <a16:creationId xmlns:a16="http://schemas.microsoft.com/office/drawing/2014/main" id="{27E5C249-DF3D-484A-9BC1-C95B96243ED3}"/>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16" name="Rectangle 115">
              <a:extLst>
                <a:ext uri="{FF2B5EF4-FFF2-40B4-BE49-F238E27FC236}">
                  <a16:creationId xmlns:a16="http://schemas.microsoft.com/office/drawing/2014/main" id="{FBCFA0B6-7D64-4BB6-B971-11C3A3B996BE}"/>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17" name="Rectangle 116">
              <a:extLst>
                <a:ext uri="{FF2B5EF4-FFF2-40B4-BE49-F238E27FC236}">
                  <a16:creationId xmlns:a16="http://schemas.microsoft.com/office/drawing/2014/main" id="{BF5AA441-A81F-46FA-8637-11C429BF40C8}"/>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18" name="Rectangle 117">
              <a:extLst>
                <a:ext uri="{FF2B5EF4-FFF2-40B4-BE49-F238E27FC236}">
                  <a16:creationId xmlns:a16="http://schemas.microsoft.com/office/drawing/2014/main" id="{EAAE8314-D967-4C19-AF06-16D7EE56F534}"/>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19" name="Rectangle 118">
              <a:extLst>
                <a:ext uri="{FF2B5EF4-FFF2-40B4-BE49-F238E27FC236}">
                  <a16:creationId xmlns:a16="http://schemas.microsoft.com/office/drawing/2014/main" id="{FF24E6B7-143A-4E89-BE7E-15FFC3687CBE}"/>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20" name="Rectangle 119">
              <a:extLst>
                <a:ext uri="{FF2B5EF4-FFF2-40B4-BE49-F238E27FC236}">
                  <a16:creationId xmlns:a16="http://schemas.microsoft.com/office/drawing/2014/main" id="{8A43F97F-CF20-4DA9-80CC-6ECDE4AE8AC4}"/>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rgbClr val="A7A7A7"/>
                </a:solidFill>
              </a:endParaRPr>
            </a:p>
          </p:txBody>
        </p:sp>
        <p:cxnSp>
          <p:nvCxnSpPr>
            <p:cNvPr id="123" name="Straight Connector 122">
              <a:extLst>
                <a:ext uri="{FF2B5EF4-FFF2-40B4-BE49-F238E27FC236}">
                  <a16:creationId xmlns:a16="http://schemas.microsoft.com/office/drawing/2014/main" id="{7F3C31A8-9D59-4401-9A4E-1A7522E8BCB0}"/>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5" name="TextBox 134">
              <a:extLst>
                <a:ext uri="{FF2B5EF4-FFF2-40B4-BE49-F238E27FC236}">
                  <a16:creationId xmlns:a16="http://schemas.microsoft.com/office/drawing/2014/main" id="{3FB64E84-B9B1-48EF-9801-A8E051F9F118}"/>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dirty="0"/>
                <a:t>Colour palette</a:t>
              </a:r>
            </a:p>
          </p:txBody>
        </p:sp>
        <p:sp>
          <p:nvSpPr>
            <p:cNvPr id="146" name="Rectangle 145">
              <a:extLst>
                <a:ext uri="{FF2B5EF4-FFF2-40B4-BE49-F238E27FC236}">
                  <a16:creationId xmlns:a16="http://schemas.microsoft.com/office/drawing/2014/main" id="{576481E2-3CD4-4DBB-85F9-42DF6F91B417}"/>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70" name="Rectangle 169">
              <a:extLst>
                <a:ext uri="{FF2B5EF4-FFF2-40B4-BE49-F238E27FC236}">
                  <a16:creationId xmlns:a16="http://schemas.microsoft.com/office/drawing/2014/main" id="{614C540A-3200-46B9-96DE-38F374E8F505}"/>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grpSp>
      <p:sp>
        <p:nvSpPr>
          <p:cNvPr id="2" name="TextBox 1">
            <a:extLst>
              <a:ext uri="{FF2B5EF4-FFF2-40B4-BE49-F238E27FC236}">
                <a16:creationId xmlns:a16="http://schemas.microsoft.com/office/drawing/2014/main" id="{99792BC0-B8F5-43BD-B989-0BA4E6A416AE}"/>
              </a:ext>
            </a:extLst>
          </p:cNvPr>
          <p:cNvSpPr txBox="1"/>
          <p:nvPr/>
        </p:nvSpPr>
        <p:spPr>
          <a:xfrm>
            <a:off x="462774" y="6094279"/>
            <a:ext cx="388244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Source:</a:t>
            </a:r>
            <a:r>
              <a:rPr lang="pl-PL" sz="700" dirty="0">
                <a:solidFill>
                  <a:srgbClr val="949494"/>
                </a:solidFill>
                <a:latin typeface="Calibri Light" panose="020F0302020204030204" pitchFamily="34" charset="0"/>
                <a:cs typeface="Calibri Light" panose="020F0302020204030204" pitchFamily="34" charset="0"/>
              </a:rPr>
              <a:t>: [xxx]</a:t>
            </a:r>
            <a:endParaRPr lang="en-US" sz="700" dirty="0">
              <a:solidFill>
                <a:srgbClr val="949494"/>
              </a:solidFill>
              <a:latin typeface="Calibri Light" panose="020F0302020204030204" pitchFamily="34" charset="0"/>
              <a:cs typeface="Calibri Light" panose="020F0302020204030204" pitchFamily="34" charset="0"/>
            </a:endParaRPr>
          </a:p>
        </p:txBody>
      </p:sp>
      <p:sp>
        <p:nvSpPr>
          <p:cNvPr id="9" name="TextBox 8">
            <a:extLst>
              <a:ext uri="{FF2B5EF4-FFF2-40B4-BE49-F238E27FC236}">
                <a16:creationId xmlns:a16="http://schemas.microsoft.com/office/drawing/2014/main" id="{2769264A-3036-4845-9E61-EBD0EF17D67D}"/>
              </a:ext>
            </a:extLst>
          </p:cNvPr>
          <p:cNvSpPr txBox="1"/>
          <p:nvPr/>
        </p:nvSpPr>
        <p:spPr>
          <a:xfrm>
            <a:off x="534760" y="618865"/>
            <a:ext cx="1100360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pl-PL" sz="1800" b="1" dirty="0">
                <a:solidFill>
                  <a:srgbClr val="531070"/>
                </a:solidFill>
                <a:latin typeface="Calibri Light" panose="020F0302020204030204" pitchFamily="34" charset="0"/>
                <a:cs typeface="Calibri Light" panose="020F0302020204030204" pitchFamily="34" charset="0"/>
              </a:rPr>
              <a:t>[</a:t>
            </a:r>
            <a:r>
              <a:rPr lang="en-US" sz="1800" b="1" dirty="0">
                <a:solidFill>
                  <a:srgbClr val="531070"/>
                </a:solidFill>
                <a:latin typeface="Calibri Light" panose="020F0302020204030204" pitchFamily="34" charset="0"/>
                <a:cs typeface="Calibri Light" panose="020F0302020204030204" pitchFamily="34" charset="0"/>
              </a:rPr>
              <a:t>heading to </a:t>
            </a:r>
            <a:r>
              <a:rPr lang="pl-PL" sz="1800" b="1" dirty="0">
                <a:solidFill>
                  <a:srgbClr val="531070"/>
                </a:solidFill>
                <a:latin typeface="Calibri Light" panose="020F0302020204030204" pitchFamily="34" charset="0"/>
                <a:cs typeface="Calibri Light" panose="020F0302020204030204" pitchFamily="34" charset="0"/>
              </a:rPr>
              <a:t>business development]</a:t>
            </a:r>
            <a:endParaRPr lang="en-US" sz="1800" b="1" dirty="0">
              <a:solidFill>
                <a:srgbClr val="531070"/>
              </a:solidFill>
              <a:latin typeface="Calibri Light" panose="020F0302020204030204" pitchFamily="34" charset="0"/>
              <a:cs typeface="Calibri Light" panose="020F0302020204030204" pitchFamily="34" charset="0"/>
            </a:endParaRPr>
          </a:p>
        </p:txBody>
      </p:sp>
    </p:spTree>
    <p:extLst>
      <p:ext uri="{BB962C8B-B14F-4D97-AF65-F5344CB8AC3E}">
        <p14:creationId xmlns:p14="http://schemas.microsoft.com/office/powerpoint/2010/main" val="422579095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a:extLst>
              <a:ext uri="{FF2B5EF4-FFF2-40B4-BE49-F238E27FC236}">
                <a16:creationId xmlns:a16="http://schemas.microsoft.com/office/drawing/2014/main" id="{E980D36D-F2D8-4EC8-B668-E5D641F6EA05}"/>
              </a:ext>
            </a:extLst>
          </p:cNvPr>
          <p:cNvGrpSpPr/>
          <p:nvPr/>
        </p:nvGrpSpPr>
        <p:grpSpPr>
          <a:xfrm>
            <a:off x="5264190" y="985552"/>
            <a:ext cx="6476086" cy="4866193"/>
            <a:chOff x="2248174" y="9287922"/>
            <a:chExt cx="6476086" cy="4866193"/>
          </a:xfrm>
        </p:grpSpPr>
        <p:sp>
          <p:nvSpPr>
            <p:cNvPr id="80" name="Rectangle 79">
              <a:extLst>
                <a:ext uri="{FF2B5EF4-FFF2-40B4-BE49-F238E27FC236}">
                  <a16:creationId xmlns:a16="http://schemas.microsoft.com/office/drawing/2014/main" id="{92AC75EA-541C-4452-B6DE-15A631493115}"/>
                </a:ext>
              </a:extLst>
            </p:cNvPr>
            <p:cNvSpPr/>
            <p:nvPr/>
          </p:nvSpPr>
          <p:spPr>
            <a:xfrm>
              <a:off x="3037160" y="10078795"/>
              <a:ext cx="5404105" cy="236341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nvGrpSpPr>
            <p:cNvPr id="81" name="Grupa 2">
              <a:extLst>
                <a:ext uri="{FF2B5EF4-FFF2-40B4-BE49-F238E27FC236}">
                  <a16:creationId xmlns:a16="http://schemas.microsoft.com/office/drawing/2014/main" id="{2DA937D6-4492-4DD8-B7A4-B3EAF8DCCD30}"/>
                </a:ext>
              </a:extLst>
            </p:cNvPr>
            <p:cNvGrpSpPr/>
            <p:nvPr/>
          </p:nvGrpSpPr>
          <p:grpSpPr>
            <a:xfrm>
              <a:off x="2863017" y="9393171"/>
              <a:ext cx="5752390" cy="4594366"/>
              <a:chOff x="4270102" y="2843387"/>
              <a:chExt cx="1266392" cy="998474"/>
            </a:xfrm>
            <a:solidFill>
              <a:srgbClr val="E0F3F4"/>
            </a:solidFill>
          </p:grpSpPr>
          <p:sp>
            <p:nvSpPr>
              <p:cNvPr id="88" name="Freeform 6">
                <a:extLst>
                  <a:ext uri="{FF2B5EF4-FFF2-40B4-BE49-F238E27FC236}">
                    <a16:creationId xmlns:a16="http://schemas.microsoft.com/office/drawing/2014/main" id="{5638807B-3F80-4B14-B3A7-11D2AA501D13}"/>
                  </a:ext>
                </a:extLst>
              </p:cNvPr>
              <p:cNvSpPr>
                <a:spLocks/>
              </p:cNvSpPr>
              <p:nvPr/>
            </p:nvSpPr>
            <p:spPr bwMode="auto">
              <a:xfrm>
                <a:off x="5008946" y="3126494"/>
                <a:ext cx="73194" cy="37288"/>
              </a:xfrm>
              <a:custGeom>
                <a:avLst/>
                <a:gdLst>
                  <a:gd name="T0" fmla="*/ 5 w 53"/>
                  <a:gd name="T1" fmla="*/ 21 h 27"/>
                  <a:gd name="T2" fmla="*/ 9 w 53"/>
                  <a:gd name="T3" fmla="*/ 23 h 27"/>
                  <a:gd name="T4" fmla="*/ 9 w 53"/>
                  <a:gd name="T5" fmla="*/ 25 h 27"/>
                  <a:gd name="T6" fmla="*/ 3 w 53"/>
                  <a:gd name="T7" fmla="*/ 27 h 27"/>
                  <a:gd name="T8" fmla="*/ 0 w 53"/>
                  <a:gd name="T9" fmla="*/ 27 h 27"/>
                  <a:gd name="T10" fmla="*/ 3 w 53"/>
                  <a:gd name="T11" fmla="*/ 27 h 27"/>
                  <a:gd name="T12" fmla="*/ 28 w 53"/>
                  <a:gd name="T13" fmla="*/ 27 h 27"/>
                  <a:gd name="T14" fmla="*/ 53 w 53"/>
                  <a:gd name="T15" fmla="*/ 25 h 27"/>
                  <a:gd name="T16" fmla="*/ 53 w 53"/>
                  <a:gd name="T17" fmla="*/ 25 h 27"/>
                  <a:gd name="T18" fmla="*/ 51 w 53"/>
                  <a:gd name="T19" fmla="*/ 25 h 27"/>
                  <a:gd name="T20" fmla="*/ 51 w 53"/>
                  <a:gd name="T21" fmla="*/ 19 h 27"/>
                  <a:gd name="T22" fmla="*/ 53 w 53"/>
                  <a:gd name="T23" fmla="*/ 15 h 27"/>
                  <a:gd name="T24" fmla="*/ 51 w 53"/>
                  <a:gd name="T25" fmla="*/ 13 h 27"/>
                  <a:gd name="T26" fmla="*/ 49 w 53"/>
                  <a:gd name="T27" fmla="*/ 13 h 27"/>
                  <a:gd name="T28" fmla="*/ 47 w 53"/>
                  <a:gd name="T29" fmla="*/ 8 h 27"/>
                  <a:gd name="T30" fmla="*/ 45 w 53"/>
                  <a:gd name="T31" fmla="*/ 8 h 27"/>
                  <a:gd name="T32" fmla="*/ 36 w 53"/>
                  <a:gd name="T33" fmla="*/ 8 h 27"/>
                  <a:gd name="T34" fmla="*/ 32 w 53"/>
                  <a:gd name="T35" fmla="*/ 6 h 27"/>
                  <a:gd name="T36" fmla="*/ 26 w 53"/>
                  <a:gd name="T37" fmla="*/ 0 h 27"/>
                  <a:gd name="T38" fmla="*/ 21 w 53"/>
                  <a:gd name="T39" fmla="*/ 0 h 27"/>
                  <a:gd name="T40" fmla="*/ 21 w 53"/>
                  <a:gd name="T41" fmla="*/ 2 h 27"/>
                  <a:gd name="T42" fmla="*/ 24 w 53"/>
                  <a:gd name="T43" fmla="*/ 8 h 27"/>
                  <a:gd name="T44" fmla="*/ 21 w 53"/>
                  <a:gd name="T45" fmla="*/ 8 h 27"/>
                  <a:gd name="T46" fmla="*/ 24 w 53"/>
                  <a:gd name="T47" fmla="*/ 13 h 27"/>
                  <a:gd name="T48" fmla="*/ 21 w 53"/>
                  <a:gd name="T49" fmla="*/ 17 h 27"/>
                  <a:gd name="T50" fmla="*/ 15 w 53"/>
                  <a:gd name="T51" fmla="*/ 15 h 27"/>
                  <a:gd name="T52" fmla="*/ 15 w 53"/>
                  <a:gd name="T53" fmla="*/ 8 h 27"/>
                  <a:gd name="T54" fmla="*/ 19 w 53"/>
                  <a:gd name="T55" fmla="*/ 2 h 27"/>
                  <a:gd name="T56" fmla="*/ 19 w 53"/>
                  <a:gd name="T57" fmla="*/ 2 h 27"/>
                  <a:gd name="T58" fmla="*/ 17 w 53"/>
                  <a:gd name="T59" fmla="*/ 2 h 27"/>
                  <a:gd name="T60" fmla="*/ 15 w 53"/>
                  <a:gd name="T61" fmla="*/ 8 h 27"/>
                  <a:gd name="T62" fmla="*/ 13 w 53"/>
                  <a:gd name="T63" fmla="*/ 15 h 27"/>
                  <a:gd name="T64" fmla="*/ 9 w 53"/>
                  <a:gd name="T65" fmla="*/ 17 h 27"/>
                  <a:gd name="T66" fmla="*/ 3 w 53"/>
                  <a:gd name="T67" fmla="*/ 15 h 27"/>
                  <a:gd name="T68" fmla="*/ 0 w 53"/>
                  <a:gd name="T69" fmla="*/ 17 h 27"/>
                  <a:gd name="T70" fmla="*/ 0 w 53"/>
                  <a:gd name="T71" fmla="*/ 21 h 27"/>
                  <a:gd name="T72" fmla="*/ 0 w 53"/>
                  <a:gd name="T73" fmla="*/ 23 h 27"/>
                  <a:gd name="T74" fmla="*/ 5 w 53"/>
                  <a:gd name="T75"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27">
                    <a:moveTo>
                      <a:pt x="5" y="21"/>
                    </a:moveTo>
                    <a:lnTo>
                      <a:pt x="9" y="23"/>
                    </a:lnTo>
                    <a:lnTo>
                      <a:pt x="9" y="25"/>
                    </a:lnTo>
                    <a:lnTo>
                      <a:pt x="3" y="27"/>
                    </a:lnTo>
                    <a:lnTo>
                      <a:pt x="0" y="27"/>
                    </a:lnTo>
                    <a:lnTo>
                      <a:pt x="3" y="27"/>
                    </a:lnTo>
                    <a:lnTo>
                      <a:pt x="28" y="27"/>
                    </a:lnTo>
                    <a:lnTo>
                      <a:pt x="53" y="25"/>
                    </a:lnTo>
                    <a:lnTo>
                      <a:pt x="53" y="25"/>
                    </a:lnTo>
                    <a:lnTo>
                      <a:pt x="51" y="25"/>
                    </a:lnTo>
                    <a:lnTo>
                      <a:pt x="51" y="19"/>
                    </a:lnTo>
                    <a:lnTo>
                      <a:pt x="53" y="15"/>
                    </a:lnTo>
                    <a:lnTo>
                      <a:pt x="51" y="13"/>
                    </a:lnTo>
                    <a:lnTo>
                      <a:pt x="49" y="13"/>
                    </a:lnTo>
                    <a:lnTo>
                      <a:pt x="47" y="8"/>
                    </a:lnTo>
                    <a:lnTo>
                      <a:pt x="45" y="8"/>
                    </a:lnTo>
                    <a:lnTo>
                      <a:pt x="36" y="8"/>
                    </a:lnTo>
                    <a:lnTo>
                      <a:pt x="32" y="6"/>
                    </a:lnTo>
                    <a:lnTo>
                      <a:pt x="26" y="0"/>
                    </a:lnTo>
                    <a:lnTo>
                      <a:pt x="21" y="0"/>
                    </a:lnTo>
                    <a:lnTo>
                      <a:pt x="21" y="2"/>
                    </a:lnTo>
                    <a:lnTo>
                      <a:pt x="24" y="8"/>
                    </a:lnTo>
                    <a:lnTo>
                      <a:pt x="21" y="8"/>
                    </a:lnTo>
                    <a:lnTo>
                      <a:pt x="24" y="13"/>
                    </a:lnTo>
                    <a:lnTo>
                      <a:pt x="21" y="17"/>
                    </a:lnTo>
                    <a:lnTo>
                      <a:pt x="15" y="15"/>
                    </a:lnTo>
                    <a:lnTo>
                      <a:pt x="15" y="8"/>
                    </a:lnTo>
                    <a:lnTo>
                      <a:pt x="19" y="2"/>
                    </a:lnTo>
                    <a:lnTo>
                      <a:pt x="19" y="2"/>
                    </a:lnTo>
                    <a:lnTo>
                      <a:pt x="17" y="2"/>
                    </a:lnTo>
                    <a:lnTo>
                      <a:pt x="15" y="8"/>
                    </a:lnTo>
                    <a:lnTo>
                      <a:pt x="13" y="15"/>
                    </a:lnTo>
                    <a:lnTo>
                      <a:pt x="9" y="17"/>
                    </a:lnTo>
                    <a:lnTo>
                      <a:pt x="3" y="15"/>
                    </a:lnTo>
                    <a:lnTo>
                      <a:pt x="0" y="17"/>
                    </a:lnTo>
                    <a:lnTo>
                      <a:pt x="0" y="21"/>
                    </a:lnTo>
                    <a:lnTo>
                      <a:pt x="0" y="23"/>
                    </a:lnTo>
                    <a:lnTo>
                      <a:pt x="5" y="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9" name="Freeform 44">
                <a:extLst>
                  <a:ext uri="{FF2B5EF4-FFF2-40B4-BE49-F238E27FC236}">
                    <a16:creationId xmlns:a16="http://schemas.microsoft.com/office/drawing/2014/main" id="{D1C71259-3967-46E2-827F-653C8B4D3D6B}"/>
                  </a:ext>
                </a:extLst>
              </p:cNvPr>
              <p:cNvSpPr>
                <a:spLocks noEditPoints="1"/>
              </p:cNvSpPr>
              <p:nvPr/>
            </p:nvSpPr>
            <p:spPr bwMode="auto">
              <a:xfrm>
                <a:off x="4716170" y="3042253"/>
                <a:ext cx="174008" cy="136721"/>
              </a:xfrm>
              <a:custGeom>
                <a:avLst/>
                <a:gdLst>
                  <a:gd name="T0" fmla="*/ 99 w 126"/>
                  <a:gd name="T1" fmla="*/ 95 h 99"/>
                  <a:gd name="T2" fmla="*/ 101 w 126"/>
                  <a:gd name="T3" fmla="*/ 88 h 99"/>
                  <a:gd name="T4" fmla="*/ 92 w 126"/>
                  <a:gd name="T5" fmla="*/ 88 h 99"/>
                  <a:gd name="T6" fmla="*/ 92 w 126"/>
                  <a:gd name="T7" fmla="*/ 93 h 99"/>
                  <a:gd name="T8" fmla="*/ 118 w 126"/>
                  <a:gd name="T9" fmla="*/ 74 h 99"/>
                  <a:gd name="T10" fmla="*/ 122 w 126"/>
                  <a:gd name="T11" fmla="*/ 71 h 99"/>
                  <a:gd name="T12" fmla="*/ 80 w 126"/>
                  <a:gd name="T13" fmla="*/ 63 h 99"/>
                  <a:gd name="T14" fmla="*/ 71 w 126"/>
                  <a:gd name="T15" fmla="*/ 80 h 99"/>
                  <a:gd name="T16" fmla="*/ 67 w 126"/>
                  <a:gd name="T17" fmla="*/ 74 h 99"/>
                  <a:gd name="T18" fmla="*/ 59 w 126"/>
                  <a:gd name="T19" fmla="*/ 65 h 99"/>
                  <a:gd name="T20" fmla="*/ 59 w 126"/>
                  <a:gd name="T21" fmla="*/ 57 h 99"/>
                  <a:gd name="T22" fmla="*/ 67 w 126"/>
                  <a:gd name="T23" fmla="*/ 61 h 99"/>
                  <a:gd name="T24" fmla="*/ 67 w 126"/>
                  <a:gd name="T25" fmla="*/ 57 h 99"/>
                  <a:gd name="T26" fmla="*/ 78 w 126"/>
                  <a:gd name="T27" fmla="*/ 50 h 99"/>
                  <a:gd name="T28" fmla="*/ 73 w 126"/>
                  <a:gd name="T29" fmla="*/ 65 h 99"/>
                  <a:gd name="T30" fmla="*/ 75 w 126"/>
                  <a:gd name="T31" fmla="*/ 71 h 99"/>
                  <a:gd name="T32" fmla="*/ 71 w 126"/>
                  <a:gd name="T33" fmla="*/ 80 h 99"/>
                  <a:gd name="T34" fmla="*/ 78 w 126"/>
                  <a:gd name="T35" fmla="*/ 78 h 99"/>
                  <a:gd name="T36" fmla="*/ 73 w 126"/>
                  <a:gd name="T37" fmla="*/ 80 h 99"/>
                  <a:gd name="T38" fmla="*/ 65 w 126"/>
                  <a:gd name="T39" fmla="*/ 84 h 99"/>
                  <a:gd name="T40" fmla="*/ 71 w 126"/>
                  <a:gd name="T41" fmla="*/ 84 h 99"/>
                  <a:gd name="T42" fmla="*/ 69 w 126"/>
                  <a:gd name="T43" fmla="*/ 86 h 99"/>
                  <a:gd name="T44" fmla="*/ 54 w 126"/>
                  <a:gd name="T45" fmla="*/ 84 h 99"/>
                  <a:gd name="T46" fmla="*/ 59 w 126"/>
                  <a:gd name="T47" fmla="*/ 80 h 99"/>
                  <a:gd name="T48" fmla="*/ 46 w 126"/>
                  <a:gd name="T49" fmla="*/ 50 h 99"/>
                  <a:gd name="T50" fmla="*/ 44 w 126"/>
                  <a:gd name="T51" fmla="*/ 59 h 99"/>
                  <a:gd name="T52" fmla="*/ 42 w 126"/>
                  <a:gd name="T53" fmla="*/ 80 h 99"/>
                  <a:gd name="T54" fmla="*/ 48 w 126"/>
                  <a:gd name="T55" fmla="*/ 84 h 99"/>
                  <a:gd name="T56" fmla="*/ 52 w 126"/>
                  <a:gd name="T57" fmla="*/ 78 h 99"/>
                  <a:gd name="T58" fmla="*/ 37 w 126"/>
                  <a:gd name="T59" fmla="*/ 63 h 99"/>
                  <a:gd name="T60" fmla="*/ 48 w 126"/>
                  <a:gd name="T61" fmla="*/ 74 h 99"/>
                  <a:gd name="T62" fmla="*/ 37 w 126"/>
                  <a:gd name="T63" fmla="*/ 78 h 99"/>
                  <a:gd name="T64" fmla="*/ 33 w 126"/>
                  <a:gd name="T65" fmla="*/ 65 h 99"/>
                  <a:gd name="T66" fmla="*/ 52 w 126"/>
                  <a:gd name="T67" fmla="*/ 15 h 99"/>
                  <a:gd name="T68" fmla="*/ 12 w 126"/>
                  <a:gd name="T69" fmla="*/ 29 h 99"/>
                  <a:gd name="T70" fmla="*/ 14 w 126"/>
                  <a:gd name="T71" fmla="*/ 31 h 99"/>
                  <a:gd name="T72" fmla="*/ 10 w 126"/>
                  <a:gd name="T73" fmla="*/ 29 h 99"/>
                  <a:gd name="T74" fmla="*/ 23 w 126"/>
                  <a:gd name="T75" fmla="*/ 23 h 99"/>
                  <a:gd name="T76" fmla="*/ 37 w 126"/>
                  <a:gd name="T77" fmla="*/ 25 h 99"/>
                  <a:gd name="T78" fmla="*/ 42 w 126"/>
                  <a:gd name="T79" fmla="*/ 10 h 99"/>
                  <a:gd name="T80" fmla="*/ 40 w 126"/>
                  <a:gd name="T81" fmla="*/ 6 h 99"/>
                  <a:gd name="T82" fmla="*/ 25 w 126"/>
                  <a:gd name="T83" fmla="*/ 17 h 99"/>
                  <a:gd name="T84" fmla="*/ 10 w 126"/>
                  <a:gd name="T85" fmla="*/ 23 h 99"/>
                  <a:gd name="T86" fmla="*/ 6 w 126"/>
                  <a:gd name="T87" fmla="*/ 31 h 99"/>
                  <a:gd name="T88" fmla="*/ 29 w 126"/>
                  <a:gd name="T89" fmla="*/ 82 h 99"/>
                  <a:gd name="T90" fmla="*/ 25 w 126"/>
                  <a:gd name="T91" fmla="*/ 78 h 99"/>
                  <a:gd name="T92" fmla="*/ 27 w 126"/>
                  <a:gd name="T93" fmla="*/ 69 h 99"/>
                  <a:gd name="T94" fmla="*/ 35 w 126"/>
                  <a:gd name="T95" fmla="*/ 57 h 99"/>
                  <a:gd name="T96" fmla="*/ 40 w 126"/>
                  <a:gd name="T97" fmla="*/ 48 h 99"/>
                  <a:gd name="T98" fmla="*/ 48 w 126"/>
                  <a:gd name="T99" fmla="*/ 46 h 99"/>
                  <a:gd name="T100" fmla="*/ 50 w 126"/>
                  <a:gd name="T101" fmla="*/ 38 h 99"/>
                  <a:gd name="T102" fmla="*/ 37 w 126"/>
                  <a:gd name="T103" fmla="*/ 34 h 99"/>
                  <a:gd name="T104" fmla="*/ 33 w 126"/>
                  <a:gd name="T105" fmla="*/ 25 h 99"/>
                  <a:gd name="T106" fmla="*/ 21 w 126"/>
                  <a:gd name="T107" fmla="*/ 27 h 99"/>
                  <a:gd name="T108" fmla="*/ 27 w 126"/>
                  <a:gd name="T109" fmla="*/ 38 h 99"/>
                  <a:gd name="T110" fmla="*/ 21 w 126"/>
                  <a:gd name="T111" fmla="*/ 34 h 99"/>
                  <a:gd name="T112" fmla="*/ 16 w 126"/>
                  <a:gd name="T113" fmla="*/ 38 h 99"/>
                  <a:gd name="T114" fmla="*/ 6 w 126"/>
                  <a:gd name="T115" fmla="*/ 36 h 99"/>
                  <a:gd name="T116" fmla="*/ 4 w 126"/>
                  <a:gd name="T117" fmla="*/ 44 h 99"/>
                  <a:gd name="T118" fmla="*/ 6 w 126"/>
                  <a:gd name="T119" fmla="*/ 55 h 99"/>
                  <a:gd name="T120" fmla="*/ 2 w 126"/>
                  <a:gd name="T121" fmla="*/ 67 h 99"/>
                  <a:gd name="T122" fmla="*/ 10 w 126"/>
                  <a:gd name="T123" fmla="*/ 78 h 99"/>
                  <a:gd name="T124" fmla="*/ 25 w 126"/>
                  <a:gd name="T125" fmla="*/ 8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99">
                    <a:moveTo>
                      <a:pt x="90" y="97"/>
                    </a:moveTo>
                    <a:lnTo>
                      <a:pt x="92" y="97"/>
                    </a:lnTo>
                    <a:lnTo>
                      <a:pt x="96" y="99"/>
                    </a:lnTo>
                    <a:lnTo>
                      <a:pt x="99" y="95"/>
                    </a:lnTo>
                    <a:lnTo>
                      <a:pt x="101" y="97"/>
                    </a:lnTo>
                    <a:lnTo>
                      <a:pt x="101" y="95"/>
                    </a:lnTo>
                    <a:lnTo>
                      <a:pt x="99" y="90"/>
                    </a:lnTo>
                    <a:lnTo>
                      <a:pt x="101" y="88"/>
                    </a:lnTo>
                    <a:lnTo>
                      <a:pt x="96" y="86"/>
                    </a:lnTo>
                    <a:lnTo>
                      <a:pt x="96" y="88"/>
                    </a:lnTo>
                    <a:lnTo>
                      <a:pt x="94" y="86"/>
                    </a:lnTo>
                    <a:lnTo>
                      <a:pt x="92" y="88"/>
                    </a:lnTo>
                    <a:lnTo>
                      <a:pt x="92" y="90"/>
                    </a:lnTo>
                    <a:lnTo>
                      <a:pt x="94" y="90"/>
                    </a:lnTo>
                    <a:lnTo>
                      <a:pt x="94" y="93"/>
                    </a:lnTo>
                    <a:lnTo>
                      <a:pt x="92" y="93"/>
                    </a:lnTo>
                    <a:lnTo>
                      <a:pt x="90" y="97"/>
                    </a:lnTo>
                    <a:lnTo>
                      <a:pt x="90" y="97"/>
                    </a:lnTo>
                    <a:close/>
                    <a:moveTo>
                      <a:pt x="120" y="67"/>
                    </a:moveTo>
                    <a:lnTo>
                      <a:pt x="118" y="74"/>
                    </a:lnTo>
                    <a:lnTo>
                      <a:pt x="120" y="78"/>
                    </a:lnTo>
                    <a:lnTo>
                      <a:pt x="126" y="80"/>
                    </a:lnTo>
                    <a:lnTo>
                      <a:pt x="126" y="76"/>
                    </a:lnTo>
                    <a:lnTo>
                      <a:pt x="122" y="71"/>
                    </a:lnTo>
                    <a:lnTo>
                      <a:pt x="120" y="67"/>
                    </a:lnTo>
                    <a:lnTo>
                      <a:pt x="120" y="67"/>
                    </a:lnTo>
                    <a:close/>
                    <a:moveTo>
                      <a:pt x="80" y="59"/>
                    </a:moveTo>
                    <a:lnTo>
                      <a:pt x="80" y="63"/>
                    </a:lnTo>
                    <a:lnTo>
                      <a:pt x="82" y="65"/>
                    </a:lnTo>
                    <a:lnTo>
                      <a:pt x="80" y="59"/>
                    </a:lnTo>
                    <a:lnTo>
                      <a:pt x="80" y="59"/>
                    </a:lnTo>
                    <a:close/>
                    <a:moveTo>
                      <a:pt x="71" y="80"/>
                    </a:moveTo>
                    <a:lnTo>
                      <a:pt x="67" y="80"/>
                    </a:lnTo>
                    <a:lnTo>
                      <a:pt x="65" y="78"/>
                    </a:lnTo>
                    <a:lnTo>
                      <a:pt x="67" y="76"/>
                    </a:lnTo>
                    <a:lnTo>
                      <a:pt x="67" y="74"/>
                    </a:lnTo>
                    <a:lnTo>
                      <a:pt x="63" y="71"/>
                    </a:lnTo>
                    <a:lnTo>
                      <a:pt x="61" y="71"/>
                    </a:lnTo>
                    <a:lnTo>
                      <a:pt x="56" y="69"/>
                    </a:lnTo>
                    <a:lnTo>
                      <a:pt x="59" y="65"/>
                    </a:lnTo>
                    <a:lnTo>
                      <a:pt x="56" y="63"/>
                    </a:lnTo>
                    <a:lnTo>
                      <a:pt x="56" y="59"/>
                    </a:lnTo>
                    <a:lnTo>
                      <a:pt x="59" y="59"/>
                    </a:lnTo>
                    <a:lnTo>
                      <a:pt x="59" y="57"/>
                    </a:lnTo>
                    <a:lnTo>
                      <a:pt x="61" y="55"/>
                    </a:lnTo>
                    <a:lnTo>
                      <a:pt x="63" y="57"/>
                    </a:lnTo>
                    <a:lnTo>
                      <a:pt x="63" y="59"/>
                    </a:lnTo>
                    <a:lnTo>
                      <a:pt x="67" y="61"/>
                    </a:lnTo>
                    <a:lnTo>
                      <a:pt x="67" y="61"/>
                    </a:lnTo>
                    <a:lnTo>
                      <a:pt x="69" y="61"/>
                    </a:lnTo>
                    <a:lnTo>
                      <a:pt x="69" y="59"/>
                    </a:lnTo>
                    <a:lnTo>
                      <a:pt x="67" y="57"/>
                    </a:lnTo>
                    <a:lnTo>
                      <a:pt x="65" y="55"/>
                    </a:lnTo>
                    <a:lnTo>
                      <a:pt x="67" y="50"/>
                    </a:lnTo>
                    <a:lnTo>
                      <a:pt x="73" y="50"/>
                    </a:lnTo>
                    <a:lnTo>
                      <a:pt x="78" y="50"/>
                    </a:lnTo>
                    <a:lnTo>
                      <a:pt x="78" y="52"/>
                    </a:lnTo>
                    <a:lnTo>
                      <a:pt x="80" y="57"/>
                    </a:lnTo>
                    <a:lnTo>
                      <a:pt x="78" y="63"/>
                    </a:lnTo>
                    <a:lnTo>
                      <a:pt x="73" y="65"/>
                    </a:lnTo>
                    <a:lnTo>
                      <a:pt x="73" y="65"/>
                    </a:lnTo>
                    <a:lnTo>
                      <a:pt x="78" y="67"/>
                    </a:lnTo>
                    <a:lnTo>
                      <a:pt x="78" y="71"/>
                    </a:lnTo>
                    <a:lnTo>
                      <a:pt x="75" y="71"/>
                    </a:lnTo>
                    <a:lnTo>
                      <a:pt x="71" y="74"/>
                    </a:lnTo>
                    <a:lnTo>
                      <a:pt x="71" y="78"/>
                    </a:lnTo>
                    <a:lnTo>
                      <a:pt x="71" y="80"/>
                    </a:lnTo>
                    <a:lnTo>
                      <a:pt x="71" y="80"/>
                    </a:lnTo>
                    <a:close/>
                    <a:moveTo>
                      <a:pt x="73" y="80"/>
                    </a:moveTo>
                    <a:lnTo>
                      <a:pt x="73" y="82"/>
                    </a:lnTo>
                    <a:lnTo>
                      <a:pt x="75" y="80"/>
                    </a:lnTo>
                    <a:lnTo>
                      <a:pt x="78" y="78"/>
                    </a:lnTo>
                    <a:lnTo>
                      <a:pt x="78" y="76"/>
                    </a:lnTo>
                    <a:lnTo>
                      <a:pt x="73" y="78"/>
                    </a:lnTo>
                    <a:lnTo>
                      <a:pt x="73" y="80"/>
                    </a:lnTo>
                    <a:lnTo>
                      <a:pt x="73" y="80"/>
                    </a:lnTo>
                    <a:close/>
                    <a:moveTo>
                      <a:pt x="59" y="80"/>
                    </a:moveTo>
                    <a:lnTo>
                      <a:pt x="61" y="84"/>
                    </a:lnTo>
                    <a:lnTo>
                      <a:pt x="65" y="84"/>
                    </a:lnTo>
                    <a:lnTo>
                      <a:pt x="65" y="84"/>
                    </a:lnTo>
                    <a:lnTo>
                      <a:pt x="67" y="80"/>
                    </a:lnTo>
                    <a:lnTo>
                      <a:pt x="71" y="82"/>
                    </a:lnTo>
                    <a:lnTo>
                      <a:pt x="71" y="80"/>
                    </a:lnTo>
                    <a:lnTo>
                      <a:pt x="71" y="84"/>
                    </a:lnTo>
                    <a:lnTo>
                      <a:pt x="69" y="86"/>
                    </a:lnTo>
                    <a:lnTo>
                      <a:pt x="69" y="90"/>
                    </a:lnTo>
                    <a:lnTo>
                      <a:pt x="69" y="90"/>
                    </a:lnTo>
                    <a:lnTo>
                      <a:pt x="69" y="86"/>
                    </a:lnTo>
                    <a:lnTo>
                      <a:pt x="67" y="88"/>
                    </a:lnTo>
                    <a:lnTo>
                      <a:pt x="61" y="88"/>
                    </a:lnTo>
                    <a:lnTo>
                      <a:pt x="54" y="88"/>
                    </a:lnTo>
                    <a:lnTo>
                      <a:pt x="54" y="84"/>
                    </a:lnTo>
                    <a:lnTo>
                      <a:pt x="56" y="84"/>
                    </a:lnTo>
                    <a:lnTo>
                      <a:pt x="54" y="82"/>
                    </a:lnTo>
                    <a:lnTo>
                      <a:pt x="56" y="80"/>
                    </a:lnTo>
                    <a:lnTo>
                      <a:pt x="59" y="80"/>
                    </a:lnTo>
                    <a:lnTo>
                      <a:pt x="59" y="80"/>
                    </a:lnTo>
                    <a:close/>
                    <a:moveTo>
                      <a:pt x="44" y="59"/>
                    </a:moveTo>
                    <a:lnTo>
                      <a:pt x="46" y="57"/>
                    </a:lnTo>
                    <a:lnTo>
                      <a:pt x="46" y="50"/>
                    </a:lnTo>
                    <a:lnTo>
                      <a:pt x="48" y="57"/>
                    </a:lnTo>
                    <a:lnTo>
                      <a:pt x="46" y="59"/>
                    </a:lnTo>
                    <a:lnTo>
                      <a:pt x="44" y="59"/>
                    </a:lnTo>
                    <a:lnTo>
                      <a:pt x="44" y="59"/>
                    </a:lnTo>
                    <a:close/>
                    <a:moveTo>
                      <a:pt x="42" y="80"/>
                    </a:moveTo>
                    <a:lnTo>
                      <a:pt x="44" y="84"/>
                    </a:lnTo>
                    <a:lnTo>
                      <a:pt x="46" y="82"/>
                    </a:lnTo>
                    <a:lnTo>
                      <a:pt x="42" y="80"/>
                    </a:lnTo>
                    <a:lnTo>
                      <a:pt x="42" y="80"/>
                    </a:lnTo>
                    <a:close/>
                    <a:moveTo>
                      <a:pt x="50" y="74"/>
                    </a:moveTo>
                    <a:lnTo>
                      <a:pt x="50" y="80"/>
                    </a:lnTo>
                    <a:lnTo>
                      <a:pt x="48" y="84"/>
                    </a:lnTo>
                    <a:lnTo>
                      <a:pt x="48" y="84"/>
                    </a:lnTo>
                    <a:lnTo>
                      <a:pt x="50" y="82"/>
                    </a:lnTo>
                    <a:lnTo>
                      <a:pt x="52" y="78"/>
                    </a:lnTo>
                    <a:lnTo>
                      <a:pt x="52" y="78"/>
                    </a:lnTo>
                    <a:lnTo>
                      <a:pt x="50" y="74"/>
                    </a:lnTo>
                    <a:lnTo>
                      <a:pt x="50" y="74"/>
                    </a:lnTo>
                    <a:close/>
                    <a:moveTo>
                      <a:pt x="33" y="65"/>
                    </a:moveTo>
                    <a:lnTo>
                      <a:pt x="37" y="63"/>
                    </a:lnTo>
                    <a:lnTo>
                      <a:pt x="42" y="65"/>
                    </a:lnTo>
                    <a:lnTo>
                      <a:pt x="46" y="65"/>
                    </a:lnTo>
                    <a:lnTo>
                      <a:pt x="48" y="71"/>
                    </a:lnTo>
                    <a:lnTo>
                      <a:pt x="48" y="74"/>
                    </a:lnTo>
                    <a:lnTo>
                      <a:pt x="46" y="78"/>
                    </a:lnTo>
                    <a:lnTo>
                      <a:pt x="42" y="80"/>
                    </a:lnTo>
                    <a:lnTo>
                      <a:pt x="40" y="78"/>
                    </a:lnTo>
                    <a:lnTo>
                      <a:pt x="37" y="78"/>
                    </a:lnTo>
                    <a:lnTo>
                      <a:pt x="33" y="74"/>
                    </a:lnTo>
                    <a:lnTo>
                      <a:pt x="31" y="69"/>
                    </a:lnTo>
                    <a:lnTo>
                      <a:pt x="33" y="65"/>
                    </a:lnTo>
                    <a:lnTo>
                      <a:pt x="33" y="65"/>
                    </a:lnTo>
                    <a:close/>
                    <a:moveTo>
                      <a:pt x="48" y="15"/>
                    </a:moveTo>
                    <a:lnTo>
                      <a:pt x="50" y="12"/>
                    </a:lnTo>
                    <a:lnTo>
                      <a:pt x="54" y="12"/>
                    </a:lnTo>
                    <a:lnTo>
                      <a:pt x="52" y="15"/>
                    </a:lnTo>
                    <a:lnTo>
                      <a:pt x="48" y="15"/>
                    </a:lnTo>
                    <a:lnTo>
                      <a:pt x="48" y="15"/>
                    </a:lnTo>
                    <a:close/>
                    <a:moveTo>
                      <a:pt x="12" y="34"/>
                    </a:moveTo>
                    <a:lnTo>
                      <a:pt x="12" y="29"/>
                    </a:lnTo>
                    <a:lnTo>
                      <a:pt x="16" y="27"/>
                    </a:lnTo>
                    <a:lnTo>
                      <a:pt x="19" y="25"/>
                    </a:lnTo>
                    <a:lnTo>
                      <a:pt x="19" y="29"/>
                    </a:lnTo>
                    <a:lnTo>
                      <a:pt x="14" y="31"/>
                    </a:lnTo>
                    <a:lnTo>
                      <a:pt x="12" y="34"/>
                    </a:lnTo>
                    <a:lnTo>
                      <a:pt x="12" y="34"/>
                    </a:lnTo>
                    <a:close/>
                    <a:moveTo>
                      <a:pt x="12" y="36"/>
                    </a:moveTo>
                    <a:lnTo>
                      <a:pt x="10" y="29"/>
                    </a:lnTo>
                    <a:lnTo>
                      <a:pt x="12" y="27"/>
                    </a:lnTo>
                    <a:lnTo>
                      <a:pt x="19" y="23"/>
                    </a:lnTo>
                    <a:lnTo>
                      <a:pt x="19" y="23"/>
                    </a:lnTo>
                    <a:lnTo>
                      <a:pt x="23" y="23"/>
                    </a:lnTo>
                    <a:lnTo>
                      <a:pt x="27" y="25"/>
                    </a:lnTo>
                    <a:lnTo>
                      <a:pt x="29" y="23"/>
                    </a:lnTo>
                    <a:lnTo>
                      <a:pt x="33" y="23"/>
                    </a:lnTo>
                    <a:lnTo>
                      <a:pt x="37" y="25"/>
                    </a:lnTo>
                    <a:lnTo>
                      <a:pt x="40" y="23"/>
                    </a:lnTo>
                    <a:lnTo>
                      <a:pt x="42" y="17"/>
                    </a:lnTo>
                    <a:lnTo>
                      <a:pt x="42" y="12"/>
                    </a:lnTo>
                    <a:lnTo>
                      <a:pt x="42" y="10"/>
                    </a:lnTo>
                    <a:lnTo>
                      <a:pt x="42" y="6"/>
                    </a:lnTo>
                    <a:lnTo>
                      <a:pt x="44" y="2"/>
                    </a:lnTo>
                    <a:lnTo>
                      <a:pt x="44" y="0"/>
                    </a:lnTo>
                    <a:lnTo>
                      <a:pt x="40" y="6"/>
                    </a:lnTo>
                    <a:lnTo>
                      <a:pt x="33" y="8"/>
                    </a:lnTo>
                    <a:lnTo>
                      <a:pt x="29" y="8"/>
                    </a:lnTo>
                    <a:lnTo>
                      <a:pt x="27" y="12"/>
                    </a:lnTo>
                    <a:lnTo>
                      <a:pt x="25" y="17"/>
                    </a:lnTo>
                    <a:lnTo>
                      <a:pt x="23" y="19"/>
                    </a:lnTo>
                    <a:lnTo>
                      <a:pt x="16" y="19"/>
                    </a:lnTo>
                    <a:lnTo>
                      <a:pt x="12" y="23"/>
                    </a:lnTo>
                    <a:lnTo>
                      <a:pt x="10" y="23"/>
                    </a:lnTo>
                    <a:lnTo>
                      <a:pt x="8" y="23"/>
                    </a:lnTo>
                    <a:lnTo>
                      <a:pt x="6" y="27"/>
                    </a:lnTo>
                    <a:lnTo>
                      <a:pt x="4" y="29"/>
                    </a:lnTo>
                    <a:lnTo>
                      <a:pt x="6" y="31"/>
                    </a:lnTo>
                    <a:lnTo>
                      <a:pt x="8" y="31"/>
                    </a:lnTo>
                    <a:lnTo>
                      <a:pt x="12" y="36"/>
                    </a:lnTo>
                    <a:lnTo>
                      <a:pt x="12" y="36"/>
                    </a:lnTo>
                    <a:close/>
                    <a:moveTo>
                      <a:pt x="29" y="82"/>
                    </a:moveTo>
                    <a:lnTo>
                      <a:pt x="29" y="82"/>
                    </a:lnTo>
                    <a:lnTo>
                      <a:pt x="29" y="80"/>
                    </a:lnTo>
                    <a:lnTo>
                      <a:pt x="27" y="78"/>
                    </a:lnTo>
                    <a:lnTo>
                      <a:pt x="25" y="78"/>
                    </a:lnTo>
                    <a:lnTo>
                      <a:pt x="25" y="74"/>
                    </a:lnTo>
                    <a:lnTo>
                      <a:pt x="27" y="71"/>
                    </a:lnTo>
                    <a:lnTo>
                      <a:pt x="29" y="69"/>
                    </a:lnTo>
                    <a:lnTo>
                      <a:pt x="27" y="69"/>
                    </a:lnTo>
                    <a:lnTo>
                      <a:pt x="27" y="65"/>
                    </a:lnTo>
                    <a:lnTo>
                      <a:pt x="33" y="61"/>
                    </a:lnTo>
                    <a:lnTo>
                      <a:pt x="33" y="61"/>
                    </a:lnTo>
                    <a:lnTo>
                      <a:pt x="35" y="57"/>
                    </a:lnTo>
                    <a:lnTo>
                      <a:pt x="37" y="59"/>
                    </a:lnTo>
                    <a:lnTo>
                      <a:pt x="42" y="57"/>
                    </a:lnTo>
                    <a:lnTo>
                      <a:pt x="42" y="50"/>
                    </a:lnTo>
                    <a:lnTo>
                      <a:pt x="40" y="48"/>
                    </a:lnTo>
                    <a:lnTo>
                      <a:pt x="42" y="46"/>
                    </a:lnTo>
                    <a:lnTo>
                      <a:pt x="44" y="44"/>
                    </a:lnTo>
                    <a:lnTo>
                      <a:pt x="48" y="48"/>
                    </a:lnTo>
                    <a:lnTo>
                      <a:pt x="48" y="46"/>
                    </a:lnTo>
                    <a:lnTo>
                      <a:pt x="50" y="46"/>
                    </a:lnTo>
                    <a:lnTo>
                      <a:pt x="52" y="46"/>
                    </a:lnTo>
                    <a:lnTo>
                      <a:pt x="52" y="42"/>
                    </a:lnTo>
                    <a:lnTo>
                      <a:pt x="50" y="38"/>
                    </a:lnTo>
                    <a:lnTo>
                      <a:pt x="48" y="40"/>
                    </a:lnTo>
                    <a:lnTo>
                      <a:pt x="42" y="40"/>
                    </a:lnTo>
                    <a:lnTo>
                      <a:pt x="40" y="38"/>
                    </a:lnTo>
                    <a:lnTo>
                      <a:pt x="37" y="34"/>
                    </a:lnTo>
                    <a:lnTo>
                      <a:pt x="35" y="34"/>
                    </a:lnTo>
                    <a:lnTo>
                      <a:pt x="37" y="31"/>
                    </a:lnTo>
                    <a:lnTo>
                      <a:pt x="37" y="27"/>
                    </a:lnTo>
                    <a:lnTo>
                      <a:pt x="33" y="25"/>
                    </a:lnTo>
                    <a:lnTo>
                      <a:pt x="29" y="25"/>
                    </a:lnTo>
                    <a:lnTo>
                      <a:pt x="25" y="27"/>
                    </a:lnTo>
                    <a:lnTo>
                      <a:pt x="23" y="25"/>
                    </a:lnTo>
                    <a:lnTo>
                      <a:pt x="21" y="27"/>
                    </a:lnTo>
                    <a:lnTo>
                      <a:pt x="25" y="31"/>
                    </a:lnTo>
                    <a:lnTo>
                      <a:pt x="23" y="34"/>
                    </a:lnTo>
                    <a:lnTo>
                      <a:pt x="27" y="38"/>
                    </a:lnTo>
                    <a:lnTo>
                      <a:pt x="27" y="38"/>
                    </a:lnTo>
                    <a:lnTo>
                      <a:pt x="23" y="38"/>
                    </a:lnTo>
                    <a:lnTo>
                      <a:pt x="21" y="38"/>
                    </a:lnTo>
                    <a:lnTo>
                      <a:pt x="19" y="36"/>
                    </a:lnTo>
                    <a:lnTo>
                      <a:pt x="21" y="34"/>
                    </a:lnTo>
                    <a:lnTo>
                      <a:pt x="19" y="29"/>
                    </a:lnTo>
                    <a:lnTo>
                      <a:pt x="19" y="29"/>
                    </a:lnTo>
                    <a:lnTo>
                      <a:pt x="14" y="36"/>
                    </a:lnTo>
                    <a:lnTo>
                      <a:pt x="16" y="38"/>
                    </a:lnTo>
                    <a:lnTo>
                      <a:pt x="12" y="40"/>
                    </a:lnTo>
                    <a:lnTo>
                      <a:pt x="10" y="38"/>
                    </a:lnTo>
                    <a:lnTo>
                      <a:pt x="8" y="38"/>
                    </a:lnTo>
                    <a:lnTo>
                      <a:pt x="6" y="36"/>
                    </a:lnTo>
                    <a:lnTo>
                      <a:pt x="2" y="40"/>
                    </a:lnTo>
                    <a:lnTo>
                      <a:pt x="6" y="42"/>
                    </a:lnTo>
                    <a:lnTo>
                      <a:pt x="6" y="46"/>
                    </a:lnTo>
                    <a:lnTo>
                      <a:pt x="4" y="44"/>
                    </a:lnTo>
                    <a:lnTo>
                      <a:pt x="2" y="44"/>
                    </a:lnTo>
                    <a:lnTo>
                      <a:pt x="4" y="50"/>
                    </a:lnTo>
                    <a:lnTo>
                      <a:pt x="6" y="50"/>
                    </a:lnTo>
                    <a:lnTo>
                      <a:pt x="6" y="55"/>
                    </a:lnTo>
                    <a:lnTo>
                      <a:pt x="8" y="57"/>
                    </a:lnTo>
                    <a:lnTo>
                      <a:pt x="2" y="61"/>
                    </a:lnTo>
                    <a:lnTo>
                      <a:pt x="0" y="65"/>
                    </a:lnTo>
                    <a:lnTo>
                      <a:pt x="2" y="67"/>
                    </a:lnTo>
                    <a:lnTo>
                      <a:pt x="6" y="65"/>
                    </a:lnTo>
                    <a:lnTo>
                      <a:pt x="10" y="69"/>
                    </a:lnTo>
                    <a:lnTo>
                      <a:pt x="12" y="76"/>
                    </a:lnTo>
                    <a:lnTo>
                      <a:pt x="10" y="78"/>
                    </a:lnTo>
                    <a:lnTo>
                      <a:pt x="10" y="80"/>
                    </a:lnTo>
                    <a:lnTo>
                      <a:pt x="16" y="80"/>
                    </a:lnTo>
                    <a:lnTo>
                      <a:pt x="23" y="82"/>
                    </a:lnTo>
                    <a:lnTo>
                      <a:pt x="25" y="82"/>
                    </a:lnTo>
                    <a:lnTo>
                      <a:pt x="29" y="82"/>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0" name="Freeform 48">
                <a:extLst>
                  <a:ext uri="{FF2B5EF4-FFF2-40B4-BE49-F238E27FC236}">
                    <a16:creationId xmlns:a16="http://schemas.microsoft.com/office/drawing/2014/main" id="{534FE05F-7C45-4518-A867-167BC98DEEA0}"/>
                  </a:ext>
                </a:extLst>
              </p:cNvPr>
              <p:cNvSpPr>
                <a:spLocks noEditPoints="1"/>
              </p:cNvSpPr>
              <p:nvPr/>
            </p:nvSpPr>
            <p:spPr bwMode="auto">
              <a:xfrm>
                <a:off x="5044852" y="2951106"/>
                <a:ext cx="145007" cy="99433"/>
              </a:xfrm>
              <a:custGeom>
                <a:avLst/>
                <a:gdLst>
                  <a:gd name="T0" fmla="*/ 103 w 105"/>
                  <a:gd name="T1" fmla="*/ 66 h 72"/>
                  <a:gd name="T2" fmla="*/ 105 w 105"/>
                  <a:gd name="T3" fmla="*/ 59 h 72"/>
                  <a:gd name="T4" fmla="*/ 97 w 105"/>
                  <a:gd name="T5" fmla="*/ 38 h 72"/>
                  <a:gd name="T6" fmla="*/ 101 w 105"/>
                  <a:gd name="T7" fmla="*/ 24 h 72"/>
                  <a:gd name="T8" fmla="*/ 105 w 105"/>
                  <a:gd name="T9" fmla="*/ 13 h 72"/>
                  <a:gd name="T10" fmla="*/ 105 w 105"/>
                  <a:gd name="T11" fmla="*/ 11 h 72"/>
                  <a:gd name="T12" fmla="*/ 103 w 105"/>
                  <a:gd name="T13" fmla="*/ 9 h 72"/>
                  <a:gd name="T14" fmla="*/ 80 w 105"/>
                  <a:gd name="T15" fmla="*/ 5 h 72"/>
                  <a:gd name="T16" fmla="*/ 67 w 105"/>
                  <a:gd name="T17" fmla="*/ 3 h 72"/>
                  <a:gd name="T18" fmla="*/ 61 w 105"/>
                  <a:gd name="T19" fmla="*/ 0 h 72"/>
                  <a:gd name="T20" fmla="*/ 59 w 105"/>
                  <a:gd name="T21" fmla="*/ 3 h 72"/>
                  <a:gd name="T22" fmla="*/ 61 w 105"/>
                  <a:gd name="T23" fmla="*/ 7 h 72"/>
                  <a:gd name="T24" fmla="*/ 54 w 105"/>
                  <a:gd name="T25" fmla="*/ 7 h 72"/>
                  <a:gd name="T26" fmla="*/ 46 w 105"/>
                  <a:gd name="T27" fmla="*/ 5 h 72"/>
                  <a:gd name="T28" fmla="*/ 42 w 105"/>
                  <a:gd name="T29" fmla="*/ 9 h 72"/>
                  <a:gd name="T30" fmla="*/ 38 w 105"/>
                  <a:gd name="T31" fmla="*/ 13 h 72"/>
                  <a:gd name="T32" fmla="*/ 27 w 105"/>
                  <a:gd name="T33" fmla="*/ 15 h 72"/>
                  <a:gd name="T34" fmla="*/ 25 w 105"/>
                  <a:gd name="T35" fmla="*/ 32 h 72"/>
                  <a:gd name="T36" fmla="*/ 29 w 105"/>
                  <a:gd name="T37" fmla="*/ 32 h 72"/>
                  <a:gd name="T38" fmla="*/ 31 w 105"/>
                  <a:gd name="T39" fmla="*/ 34 h 72"/>
                  <a:gd name="T40" fmla="*/ 29 w 105"/>
                  <a:gd name="T41" fmla="*/ 41 h 72"/>
                  <a:gd name="T42" fmla="*/ 38 w 105"/>
                  <a:gd name="T43" fmla="*/ 51 h 72"/>
                  <a:gd name="T44" fmla="*/ 40 w 105"/>
                  <a:gd name="T45" fmla="*/ 47 h 72"/>
                  <a:gd name="T46" fmla="*/ 46 w 105"/>
                  <a:gd name="T47" fmla="*/ 47 h 72"/>
                  <a:gd name="T48" fmla="*/ 44 w 105"/>
                  <a:gd name="T49" fmla="*/ 59 h 72"/>
                  <a:gd name="T50" fmla="*/ 52 w 105"/>
                  <a:gd name="T51" fmla="*/ 55 h 72"/>
                  <a:gd name="T52" fmla="*/ 61 w 105"/>
                  <a:gd name="T53" fmla="*/ 57 h 72"/>
                  <a:gd name="T54" fmla="*/ 65 w 105"/>
                  <a:gd name="T55" fmla="*/ 53 h 72"/>
                  <a:gd name="T56" fmla="*/ 69 w 105"/>
                  <a:gd name="T57" fmla="*/ 57 h 72"/>
                  <a:gd name="T58" fmla="*/ 78 w 105"/>
                  <a:gd name="T59" fmla="*/ 62 h 72"/>
                  <a:gd name="T60" fmla="*/ 84 w 105"/>
                  <a:gd name="T61" fmla="*/ 68 h 72"/>
                  <a:gd name="T62" fmla="*/ 95 w 105"/>
                  <a:gd name="T63" fmla="*/ 70 h 72"/>
                  <a:gd name="T64" fmla="*/ 101 w 105"/>
                  <a:gd name="T65" fmla="*/ 70 h 72"/>
                  <a:gd name="T66" fmla="*/ 23 w 105"/>
                  <a:gd name="T67" fmla="*/ 24 h 72"/>
                  <a:gd name="T68" fmla="*/ 21 w 105"/>
                  <a:gd name="T69" fmla="*/ 26 h 72"/>
                  <a:gd name="T70" fmla="*/ 19 w 105"/>
                  <a:gd name="T71" fmla="*/ 24 h 72"/>
                  <a:gd name="T72" fmla="*/ 10 w 105"/>
                  <a:gd name="T73" fmla="*/ 30 h 72"/>
                  <a:gd name="T74" fmla="*/ 4 w 105"/>
                  <a:gd name="T75" fmla="*/ 32 h 72"/>
                  <a:gd name="T76" fmla="*/ 8 w 105"/>
                  <a:gd name="T77" fmla="*/ 28 h 72"/>
                  <a:gd name="T78" fmla="*/ 10 w 105"/>
                  <a:gd name="T79" fmla="*/ 24 h 72"/>
                  <a:gd name="T80" fmla="*/ 14 w 105"/>
                  <a:gd name="T81" fmla="*/ 26 h 72"/>
                  <a:gd name="T82" fmla="*/ 19 w 105"/>
                  <a:gd name="T83" fmla="*/ 30 h 72"/>
                  <a:gd name="T84" fmla="*/ 14 w 105"/>
                  <a:gd name="T85" fmla="*/ 32 h 72"/>
                  <a:gd name="T86" fmla="*/ 12 w 105"/>
                  <a:gd name="T87" fmla="*/ 34 h 72"/>
                  <a:gd name="T88" fmla="*/ 19 w 105"/>
                  <a:gd name="T89" fmla="*/ 34 h 72"/>
                  <a:gd name="T90" fmla="*/ 27 w 105"/>
                  <a:gd name="T91" fmla="*/ 38 h 72"/>
                  <a:gd name="T92" fmla="*/ 19 w 105"/>
                  <a:gd name="T93" fmla="*/ 36 h 72"/>
                  <a:gd name="T94" fmla="*/ 2 w 105"/>
                  <a:gd name="T95" fmla="*/ 59 h 72"/>
                  <a:gd name="T96" fmla="*/ 6 w 105"/>
                  <a:gd name="T97" fmla="*/ 57 h 72"/>
                  <a:gd name="T98" fmla="*/ 8 w 105"/>
                  <a:gd name="T99" fmla="*/ 49 h 72"/>
                  <a:gd name="T100" fmla="*/ 17 w 105"/>
                  <a:gd name="T101" fmla="*/ 47 h 72"/>
                  <a:gd name="T102" fmla="*/ 23 w 105"/>
                  <a:gd name="T103" fmla="*/ 43 h 72"/>
                  <a:gd name="T104" fmla="*/ 23 w 105"/>
                  <a:gd name="T105" fmla="*/ 41 h 72"/>
                  <a:gd name="T106" fmla="*/ 17 w 105"/>
                  <a:gd name="T107" fmla="*/ 38 h 72"/>
                  <a:gd name="T108" fmla="*/ 10 w 105"/>
                  <a:gd name="T109" fmla="*/ 36 h 72"/>
                  <a:gd name="T110" fmla="*/ 6 w 105"/>
                  <a:gd name="T111" fmla="*/ 38 h 72"/>
                  <a:gd name="T112" fmla="*/ 4 w 105"/>
                  <a:gd name="T113" fmla="*/ 41 h 72"/>
                  <a:gd name="T114" fmla="*/ 2 w 105"/>
                  <a:gd name="T115" fmla="*/ 41 h 72"/>
                  <a:gd name="T116" fmla="*/ 2 w 105"/>
                  <a:gd name="T117" fmla="*/ 43 h 72"/>
                  <a:gd name="T118" fmla="*/ 0 w 105"/>
                  <a:gd name="T119" fmla="*/ 45 h 72"/>
                  <a:gd name="T120" fmla="*/ 4 w 105"/>
                  <a:gd name="T121" fmla="*/ 49 h 72"/>
                  <a:gd name="T122" fmla="*/ 4 w 105"/>
                  <a:gd name="T123" fmla="*/ 55 h 72"/>
                  <a:gd name="T124" fmla="*/ 2 w 105"/>
                  <a:gd name="T125" fmla="*/ 5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72">
                    <a:moveTo>
                      <a:pt x="101" y="70"/>
                    </a:moveTo>
                    <a:lnTo>
                      <a:pt x="103" y="66"/>
                    </a:lnTo>
                    <a:lnTo>
                      <a:pt x="103" y="64"/>
                    </a:lnTo>
                    <a:lnTo>
                      <a:pt x="105" y="59"/>
                    </a:lnTo>
                    <a:lnTo>
                      <a:pt x="105" y="55"/>
                    </a:lnTo>
                    <a:lnTo>
                      <a:pt x="97" y="38"/>
                    </a:lnTo>
                    <a:lnTo>
                      <a:pt x="97" y="24"/>
                    </a:lnTo>
                    <a:lnTo>
                      <a:pt x="101" y="24"/>
                    </a:lnTo>
                    <a:lnTo>
                      <a:pt x="101" y="17"/>
                    </a:lnTo>
                    <a:lnTo>
                      <a:pt x="105" y="13"/>
                    </a:lnTo>
                    <a:lnTo>
                      <a:pt x="105" y="11"/>
                    </a:lnTo>
                    <a:lnTo>
                      <a:pt x="105" y="11"/>
                    </a:lnTo>
                    <a:lnTo>
                      <a:pt x="103" y="9"/>
                    </a:lnTo>
                    <a:lnTo>
                      <a:pt x="103" y="9"/>
                    </a:lnTo>
                    <a:lnTo>
                      <a:pt x="86" y="9"/>
                    </a:lnTo>
                    <a:lnTo>
                      <a:pt x="80" y="5"/>
                    </a:lnTo>
                    <a:lnTo>
                      <a:pt x="71" y="5"/>
                    </a:lnTo>
                    <a:lnTo>
                      <a:pt x="67" y="3"/>
                    </a:lnTo>
                    <a:lnTo>
                      <a:pt x="65" y="5"/>
                    </a:lnTo>
                    <a:lnTo>
                      <a:pt x="61" y="0"/>
                    </a:lnTo>
                    <a:lnTo>
                      <a:pt x="61" y="3"/>
                    </a:lnTo>
                    <a:lnTo>
                      <a:pt x="59" y="3"/>
                    </a:lnTo>
                    <a:lnTo>
                      <a:pt x="59" y="5"/>
                    </a:lnTo>
                    <a:lnTo>
                      <a:pt x="61" y="7"/>
                    </a:lnTo>
                    <a:lnTo>
                      <a:pt x="57" y="9"/>
                    </a:lnTo>
                    <a:lnTo>
                      <a:pt x="54" y="7"/>
                    </a:lnTo>
                    <a:lnTo>
                      <a:pt x="48" y="7"/>
                    </a:lnTo>
                    <a:lnTo>
                      <a:pt x="46" y="5"/>
                    </a:lnTo>
                    <a:lnTo>
                      <a:pt x="46" y="9"/>
                    </a:lnTo>
                    <a:lnTo>
                      <a:pt x="42" y="9"/>
                    </a:lnTo>
                    <a:lnTo>
                      <a:pt x="38" y="11"/>
                    </a:lnTo>
                    <a:lnTo>
                      <a:pt x="38" y="13"/>
                    </a:lnTo>
                    <a:lnTo>
                      <a:pt x="33" y="13"/>
                    </a:lnTo>
                    <a:lnTo>
                      <a:pt x="27" y="15"/>
                    </a:lnTo>
                    <a:lnTo>
                      <a:pt x="25" y="19"/>
                    </a:lnTo>
                    <a:lnTo>
                      <a:pt x="25" y="32"/>
                    </a:lnTo>
                    <a:lnTo>
                      <a:pt x="29" y="32"/>
                    </a:lnTo>
                    <a:lnTo>
                      <a:pt x="29" y="32"/>
                    </a:lnTo>
                    <a:lnTo>
                      <a:pt x="33" y="32"/>
                    </a:lnTo>
                    <a:lnTo>
                      <a:pt x="31" y="34"/>
                    </a:lnTo>
                    <a:lnTo>
                      <a:pt x="29" y="34"/>
                    </a:lnTo>
                    <a:lnTo>
                      <a:pt x="29" y="41"/>
                    </a:lnTo>
                    <a:lnTo>
                      <a:pt x="33" y="45"/>
                    </a:lnTo>
                    <a:lnTo>
                      <a:pt x="38" y="51"/>
                    </a:lnTo>
                    <a:lnTo>
                      <a:pt x="40" y="49"/>
                    </a:lnTo>
                    <a:lnTo>
                      <a:pt x="40" y="47"/>
                    </a:lnTo>
                    <a:lnTo>
                      <a:pt x="44" y="43"/>
                    </a:lnTo>
                    <a:lnTo>
                      <a:pt x="46" y="47"/>
                    </a:lnTo>
                    <a:lnTo>
                      <a:pt x="44" y="57"/>
                    </a:lnTo>
                    <a:lnTo>
                      <a:pt x="44" y="59"/>
                    </a:lnTo>
                    <a:lnTo>
                      <a:pt x="46" y="57"/>
                    </a:lnTo>
                    <a:lnTo>
                      <a:pt x="52" y="55"/>
                    </a:lnTo>
                    <a:lnTo>
                      <a:pt x="57" y="53"/>
                    </a:lnTo>
                    <a:lnTo>
                      <a:pt x="61" y="57"/>
                    </a:lnTo>
                    <a:lnTo>
                      <a:pt x="65" y="57"/>
                    </a:lnTo>
                    <a:lnTo>
                      <a:pt x="65" y="53"/>
                    </a:lnTo>
                    <a:lnTo>
                      <a:pt x="67" y="55"/>
                    </a:lnTo>
                    <a:lnTo>
                      <a:pt x="69" y="57"/>
                    </a:lnTo>
                    <a:lnTo>
                      <a:pt x="71" y="57"/>
                    </a:lnTo>
                    <a:lnTo>
                      <a:pt x="78" y="62"/>
                    </a:lnTo>
                    <a:lnTo>
                      <a:pt x="80" y="66"/>
                    </a:lnTo>
                    <a:lnTo>
                      <a:pt x="84" y="68"/>
                    </a:lnTo>
                    <a:lnTo>
                      <a:pt x="86" y="72"/>
                    </a:lnTo>
                    <a:lnTo>
                      <a:pt x="95" y="70"/>
                    </a:lnTo>
                    <a:lnTo>
                      <a:pt x="101" y="70"/>
                    </a:lnTo>
                    <a:lnTo>
                      <a:pt x="101" y="70"/>
                    </a:lnTo>
                    <a:close/>
                    <a:moveTo>
                      <a:pt x="19" y="24"/>
                    </a:moveTo>
                    <a:lnTo>
                      <a:pt x="23" y="24"/>
                    </a:lnTo>
                    <a:lnTo>
                      <a:pt x="23" y="26"/>
                    </a:lnTo>
                    <a:lnTo>
                      <a:pt x="21" y="26"/>
                    </a:lnTo>
                    <a:lnTo>
                      <a:pt x="19" y="24"/>
                    </a:lnTo>
                    <a:lnTo>
                      <a:pt x="19" y="24"/>
                    </a:lnTo>
                    <a:close/>
                    <a:moveTo>
                      <a:pt x="12" y="34"/>
                    </a:moveTo>
                    <a:lnTo>
                      <a:pt x="10" y="30"/>
                    </a:lnTo>
                    <a:lnTo>
                      <a:pt x="6" y="30"/>
                    </a:lnTo>
                    <a:lnTo>
                      <a:pt x="4" y="32"/>
                    </a:lnTo>
                    <a:lnTo>
                      <a:pt x="2" y="30"/>
                    </a:lnTo>
                    <a:lnTo>
                      <a:pt x="8" y="28"/>
                    </a:lnTo>
                    <a:lnTo>
                      <a:pt x="10" y="26"/>
                    </a:lnTo>
                    <a:lnTo>
                      <a:pt x="10" y="24"/>
                    </a:lnTo>
                    <a:lnTo>
                      <a:pt x="12" y="24"/>
                    </a:lnTo>
                    <a:lnTo>
                      <a:pt x="14" y="26"/>
                    </a:lnTo>
                    <a:lnTo>
                      <a:pt x="17" y="26"/>
                    </a:lnTo>
                    <a:lnTo>
                      <a:pt x="19" y="30"/>
                    </a:lnTo>
                    <a:lnTo>
                      <a:pt x="17" y="30"/>
                    </a:lnTo>
                    <a:lnTo>
                      <a:pt x="14" y="32"/>
                    </a:lnTo>
                    <a:lnTo>
                      <a:pt x="12" y="34"/>
                    </a:lnTo>
                    <a:lnTo>
                      <a:pt x="12" y="34"/>
                    </a:lnTo>
                    <a:close/>
                    <a:moveTo>
                      <a:pt x="19" y="36"/>
                    </a:moveTo>
                    <a:lnTo>
                      <a:pt x="19" y="34"/>
                    </a:lnTo>
                    <a:lnTo>
                      <a:pt x="25" y="34"/>
                    </a:lnTo>
                    <a:lnTo>
                      <a:pt x="27" y="38"/>
                    </a:lnTo>
                    <a:lnTo>
                      <a:pt x="25" y="41"/>
                    </a:lnTo>
                    <a:lnTo>
                      <a:pt x="19" y="36"/>
                    </a:lnTo>
                    <a:lnTo>
                      <a:pt x="19" y="36"/>
                    </a:lnTo>
                    <a:close/>
                    <a:moveTo>
                      <a:pt x="2" y="59"/>
                    </a:moveTo>
                    <a:lnTo>
                      <a:pt x="4" y="59"/>
                    </a:lnTo>
                    <a:lnTo>
                      <a:pt x="6" y="57"/>
                    </a:lnTo>
                    <a:lnTo>
                      <a:pt x="6" y="55"/>
                    </a:lnTo>
                    <a:lnTo>
                      <a:pt x="8" y="49"/>
                    </a:lnTo>
                    <a:lnTo>
                      <a:pt x="14" y="49"/>
                    </a:lnTo>
                    <a:lnTo>
                      <a:pt x="17" y="47"/>
                    </a:lnTo>
                    <a:lnTo>
                      <a:pt x="19" y="43"/>
                    </a:lnTo>
                    <a:lnTo>
                      <a:pt x="23" y="43"/>
                    </a:lnTo>
                    <a:lnTo>
                      <a:pt x="23" y="43"/>
                    </a:lnTo>
                    <a:lnTo>
                      <a:pt x="23" y="41"/>
                    </a:lnTo>
                    <a:lnTo>
                      <a:pt x="21" y="41"/>
                    </a:lnTo>
                    <a:lnTo>
                      <a:pt x="17" y="38"/>
                    </a:lnTo>
                    <a:lnTo>
                      <a:pt x="10" y="38"/>
                    </a:lnTo>
                    <a:lnTo>
                      <a:pt x="10" y="36"/>
                    </a:lnTo>
                    <a:lnTo>
                      <a:pt x="8" y="38"/>
                    </a:lnTo>
                    <a:lnTo>
                      <a:pt x="6" y="38"/>
                    </a:lnTo>
                    <a:lnTo>
                      <a:pt x="4" y="43"/>
                    </a:lnTo>
                    <a:lnTo>
                      <a:pt x="4" y="41"/>
                    </a:lnTo>
                    <a:lnTo>
                      <a:pt x="2" y="38"/>
                    </a:lnTo>
                    <a:lnTo>
                      <a:pt x="2" y="41"/>
                    </a:lnTo>
                    <a:lnTo>
                      <a:pt x="0" y="41"/>
                    </a:lnTo>
                    <a:lnTo>
                      <a:pt x="2" y="43"/>
                    </a:lnTo>
                    <a:lnTo>
                      <a:pt x="2" y="45"/>
                    </a:lnTo>
                    <a:lnTo>
                      <a:pt x="0" y="45"/>
                    </a:lnTo>
                    <a:lnTo>
                      <a:pt x="0" y="49"/>
                    </a:lnTo>
                    <a:lnTo>
                      <a:pt x="4" y="49"/>
                    </a:lnTo>
                    <a:lnTo>
                      <a:pt x="6" y="51"/>
                    </a:lnTo>
                    <a:lnTo>
                      <a:pt x="4" y="55"/>
                    </a:lnTo>
                    <a:lnTo>
                      <a:pt x="4" y="55"/>
                    </a:lnTo>
                    <a:lnTo>
                      <a:pt x="2" y="5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1" name="Freeform 49">
                <a:extLst>
                  <a:ext uri="{FF2B5EF4-FFF2-40B4-BE49-F238E27FC236}">
                    <a16:creationId xmlns:a16="http://schemas.microsoft.com/office/drawing/2014/main" id="{707A92E1-17E3-4534-8E23-E6E2AFD4897B}"/>
                  </a:ext>
                </a:extLst>
              </p:cNvPr>
              <p:cNvSpPr>
                <a:spLocks/>
              </p:cNvSpPr>
              <p:nvPr/>
            </p:nvSpPr>
            <p:spPr bwMode="auto">
              <a:xfrm>
                <a:off x="5029661" y="3024299"/>
                <a:ext cx="175389" cy="96671"/>
              </a:xfrm>
              <a:custGeom>
                <a:avLst/>
                <a:gdLst>
                  <a:gd name="T0" fmla="*/ 127 w 127"/>
                  <a:gd name="T1" fmla="*/ 47 h 70"/>
                  <a:gd name="T2" fmla="*/ 120 w 127"/>
                  <a:gd name="T3" fmla="*/ 38 h 70"/>
                  <a:gd name="T4" fmla="*/ 116 w 127"/>
                  <a:gd name="T5" fmla="*/ 32 h 70"/>
                  <a:gd name="T6" fmla="*/ 116 w 127"/>
                  <a:gd name="T7" fmla="*/ 25 h 70"/>
                  <a:gd name="T8" fmla="*/ 116 w 127"/>
                  <a:gd name="T9" fmla="*/ 21 h 70"/>
                  <a:gd name="T10" fmla="*/ 106 w 127"/>
                  <a:gd name="T11" fmla="*/ 17 h 70"/>
                  <a:gd name="T12" fmla="*/ 95 w 127"/>
                  <a:gd name="T13" fmla="*/ 15 h 70"/>
                  <a:gd name="T14" fmla="*/ 89 w 127"/>
                  <a:gd name="T15" fmla="*/ 9 h 70"/>
                  <a:gd name="T16" fmla="*/ 80 w 127"/>
                  <a:gd name="T17" fmla="*/ 4 h 70"/>
                  <a:gd name="T18" fmla="*/ 76 w 127"/>
                  <a:gd name="T19" fmla="*/ 0 h 70"/>
                  <a:gd name="T20" fmla="*/ 72 w 127"/>
                  <a:gd name="T21" fmla="*/ 4 h 70"/>
                  <a:gd name="T22" fmla="*/ 63 w 127"/>
                  <a:gd name="T23" fmla="*/ 2 h 70"/>
                  <a:gd name="T24" fmla="*/ 55 w 127"/>
                  <a:gd name="T25" fmla="*/ 6 h 70"/>
                  <a:gd name="T26" fmla="*/ 57 w 127"/>
                  <a:gd name="T27" fmla="*/ 19 h 70"/>
                  <a:gd name="T28" fmla="*/ 49 w 127"/>
                  <a:gd name="T29" fmla="*/ 34 h 70"/>
                  <a:gd name="T30" fmla="*/ 38 w 127"/>
                  <a:gd name="T31" fmla="*/ 30 h 70"/>
                  <a:gd name="T32" fmla="*/ 28 w 127"/>
                  <a:gd name="T33" fmla="*/ 15 h 70"/>
                  <a:gd name="T34" fmla="*/ 28 w 127"/>
                  <a:gd name="T35" fmla="*/ 9 h 70"/>
                  <a:gd name="T36" fmla="*/ 17 w 127"/>
                  <a:gd name="T37" fmla="*/ 15 h 70"/>
                  <a:gd name="T38" fmla="*/ 11 w 127"/>
                  <a:gd name="T39" fmla="*/ 17 h 70"/>
                  <a:gd name="T40" fmla="*/ 9 w 127"/>
                  <a:gd name="T41" fmla="*/ 25 h 70"/>
                  <a:gd name="T42" fmla="*/ 6 w 127"/>
                  <a:gd name="T43" fmla="*/ 32 h 70"/>
                  <a:gd name="T44" fmla="*/ 2 w 127"/>
                  <a:gd name="T45" fmla="*/ 42 h 70"/>
                  <a:gd name="T46" fmla="*/ 0 w 127"/>
                  <a:gd name="T47" fmla="*/ 49 h 70"/>
                  <a:gd name="T48" fmla="*/ 4 w 127"/>
                  <a:gd name="T49" fmla="*/ 59 h 70"/>
                  <a:gd name="T50" fmla="*/ 6 w 127"/>
                  <a:gd name="T51" fmla="*/ 59 h 70"/>
                  <a:gd name="T52" fmla="*/ 15 w 127"/>
                  <a:gd name="T53" fmla="*/ 51 h 70"/>
                  <a:gd name="T54" fmla="*/ 30 w 127"/>
                  <a:gd name="T55" fmla="*/ 49 h 70"/>
                  <a:gd name="T56" fmla="*/ 38 w 127"/>
                  <a:gd name="T57" fmla="*/ 51 h 70"/>
                  <a:gd name="T58" fmla="*/ 47 w 127"/>
                  <a:gd name="T59" fmla="*/ 47 h 70"/>
                  <a:gd name="T60" fmla="*/ 51 w 127"/>
                  <a:gd name="T61" fmla="*/ 49 h 70"/>
                  <a:gd name="T62" fmla="*/ 59 w 127"/>
                  <a:gd name="T63" fmla="*/ 53 h 70"/>
                  <a:gd name="T64" fmla="*/ 68 w 127"/>
                  <a:gd name="T65" fmla="*/ 51 h 70"/>
                  <a:gd name="T66" fmla="*/ 80 w 127"/>
                  <a:gd name="T67" fmla="*/ 55 h 70"/>
                  <a:gd name="T68" fmla="*/ 91 w 127"/>
                  <a:gd name="T69" fmla="*/ 61 h 70"/>
                  <a:gd name="T70" fmla="*/ 101 w 127"/>
                  <a:gd name="T71" fmla="*/ 68 h 70"/>
                  <a:gd name="T72" fmla="*/ 103 w 127"/>
                  <a:gd name="T73" fmla="*/ 70 h 70"/>
                  <a:gd name="T74" fmla="*/ 118 w 127"/>
                  <a:gd name="T75" fmla="*/ 65 h 70"/>
                  <a:gd name="T76" fmla="*/ 122 w 127"/>
                  <a:gd name="T77" fmla="*/ 57 h 70"/>
                  <a:gd name="T78" fmla="*/ 127 w 127"/>
                  <a:gd name="T79" fmla="*/ 5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70">
                    <a:moveTo>
                      <a:pt x="127" y="53"/>
                    </a:moveTo>
                    <a:lnTo>
                      <a:pt x="127" y="47"/>
                    </a:lnTo>
                    <a:lnTo>
                      <a:pt x="122" y="44"/>
                    </a:lnTo>
                    <a:lnTo>
                      <a:pt x="120" y="38"/>
                    </a:lnTo>
                    <a:lnTo>
                      <a:pt x="120" y="36"/>
                    </a:lnTo>
                    <a:lnTo>
                      <a:pt x="116" y="32"/>
                    </a:lnTo>
                    <a:lnTo>
                      <a:pt x="118" y="30"/>
                    </a:lnTo>
                    <a:lnTo>
                      <a:pt x="116" y="25"/>
                    </a:lnTo>
                    <a:lnTo>
                      <a:pt x="114" y="23"/>
                    </a:lnTo>
                    <a:lnTo>
                      <a:pt x="116" y="21"/>
                    </a:lnTo>
                    <a:lnTo>
                      <a:pt x="114" y="19"/>
                    </a:lnTo>
                    <a:lnTo>
                      <a:pt x="106" y="17"/>
                    </a:lnTo>
                    <a:lnTo>
                      <a:pt x="97" y="19"/>
                    </a:lnTo>
                    <a:lnTo>
                      <a:pt x="95" y="15"/>
                    </a:lnTo>
                    <a:lnTo>
                      <a:pt x="91" y="13"/>
                    </a:lnTo>
                    <a:lnTo>
                      <a:pt x="89" y="9"/>
                    </a:lnTo>
                    <a:lnTo>
                      <a:pt x="82" y="4"/>
                    </a:lnTo>
                    <a:lnTo>
                      <a:pt x="80" y="4"/>
                    </a:lnTo>
                    <a:lnTo>
                      <a:pt x="78" y="2"/>
                    </a:lnTo>
                    <a:lnTo>
                      <a:pt x="76" y="0"/>
                    </a:lnTo>
                    <a:lnTo>
                      <a:pt x="76" y="4"/>
                    </a:lnTo>
                    <a:lnTo>
                      <a:pt x="72" y="4"/>
                    </a:lnTo>
                    <a:lnTo>
                      <a:pt x="68" y="0"/>
                    </a:lnTo>
                    <a:lnTo>
                      <a:pt x="63" y="2"/>
                    </a:lnTo>
                    <a:lnTo>
                      <a:pt x="57" y="4"/>
                    </a:lnTo>
                    <a:lnTo>
                      <a:pt x="55" y="6"/>
                    </a:lnTo>
                    <a:lnTo>
                      <a:pt x="55" y="11"/>
                    </a:lnTo>
                    <a:lnTo>
                      <a:pt x="57" y="19"/>
                    </a:lnTo>
                    <a:lnTo>
                      <a:pt x="55" y="25"/>
                    </a:lnTo>
                    <a:lnTo>
                      <a:pt x="49" y="34"/>
                    </a:lnTo>
                    <a:lnTo>
                      <a:pt x="42" y="34"/>
                    </a:lnTo>
                    <a:lnTo>
                      <a:pt x="38" y="30"/>
                    </a:lnTo>
                    <a:lnTo>
                      <a:pt x="38" y="25"/>
                    </a:lnTo>
                    <a:lnTo>
                      <a:pt x="28" y="15"/>
                    </a:lnTo>
                    <a:lnTo>
                      <a:pt x="28" y="9"/>
                    </a:lnTo>
                    <a:lnTo>
                      <a:pt x="28" y="9"/>
                    </a:lnTo>
                    <a:lnTo>
                      <a:pt x="23" y="13"/>
                    </a:lnTo>
                    <a:lnTo>
                      <a:pt x="17" y="15"/>
                    </a:lnTo>
                    <a:lnTo>
                      <a:pt x="15" y="17"/>
                    </a:lnTo>
                    <a:lnTo>
                      <a:pt x="11" y="17"/>
                    </a:lnTo>
                    <a:lnTo>
                      <a:pt x="9" y="21"/>
                    </a:lnTo>
                    <a:lnTo>
                      <a:pt x="9" y="25"/>
                    </a:lnTo>
                    <a:lnTo>
                      <a:pt x="6" y="25"/>
                    </a:lnTo>
                    <a:lnTo>
                      <a:pt x="6" y="32"/>
                    </a:lnTo>
                    <a:lnTo>
                      <a:pt x="2" y="38"/>
                    </a:lnTo>
                    <a:lnTo>
                      <a:pt x="2" y="42"/>
                    </a:lnTo>
                    <a:lnTo>
                      <a:pt x="2" y="44"/>
                    </a:lnTo>
                    <a:lnTo>
                      <a:pt x="0" y="49"/>
                    </a:lnTo>
                    <a:lnTo>
                      <a:pt x="2" y="57"/>
                    </a:lnTo>
                    <a:lnTo>
                      <a:pt x="4" y="59"/>
                    </a:lnTo>
                    <a:lnTo>
                      <a:pt x="4" y="61"/>
                    </a:lnTo>
                    <a:lnTo>
                      <a:pt x="6" y="59"/>
                    </a:lnTo>
                    <a:lnTo>
                      <a:pt x="9" y="55"/>
                    </a:lnTo>
                    <a:lnTo>
                      <a:pt x="15" y="51"/>
                    </a:lnTo>
                    <a:lnTo>
                      <a:pt x="23" y="49"/>
                    </a:lnTo>
                    <a:lnTo>
                      <a:pt x="30" y="49"/>
                    </a:lnTo>
                    <a:lnTo>
                      <a:pt x="36" y="49"/>
                    </a:lnTo>
                    <a:lnTo>
                      <a:pt x="38" y="51"/>
                    </a:lnTo>
                    <a:lnTo>
                      <a:pt x="42" y="47"/>
                    </a:lnTo>
                    <a:lnTo>
                      <a:pt x="47" y="47"/>
                    </a:lnTo>
                    <a:lnTo>
                      <a:pt x="47" y="49"/>
                    </a:lnTo>
                    <a:lnTo>
                      <a:pt x="51" y="49"/>
                    </a:lnTo>
                    <a:lnTo>
                      <a:pt x="53" y="53"/>
                    </a:lnTo>
                    <a:lnTo>
                      <a:pt x="59" y="53"/>
                    </a:lnTo>
                    <a:lnTo>
                      <a:pt x="61" y="55"/>
                    </a:lnTo>
                    <a:lnTo>
                      <a:pt x="68" y="51"/>
                    </a:lnTo>
                    <a:lnTo>
                      <a:pt x="74" y="53"/>
                    </a:lnTo>
                    <a:lnTo>
                      <a:pt x="80" y="55"/>
                    </a:lnTo>
                    <a:lnTo>
                      <a:pt x="87" y="59"/>
                    </a:lnTo>
                    <a:lnTo>
                      <a:pt x="91" y="61"/>
                    </a:lnTo>
                    <a:lnTo>
                      <a:pt x="95" y="68"/>
                    </a:lnTo>
                    <a:lnTo>
                      <a:pt x="101" y="68"/>
                    </a:lnTo>
                    <a:lnTo>
                      <a:pt x="103" y="70"/>
                    </a:lnTo>
                    <a:lnTo>
                      <a:pt x="103" y="70"/>
                    </a:lnTo>
                    <a:lnTo>
                      <a:pt x="110" y="65"/>
                    </a:lnTo>
                    <a:lnTo>
                      <a:pt x="118" y="65"/>
                    </a:lnTo>
                    <a:lnTo>
                      <a:pt x="118" y="59"/>
                    </a:lnTo>
                    <a:lnTo>
                      <a:pt x="122" y="57"/>
                    </a:lnTo>
                    <a:lnTo>
                      <a:pt x="122" y="55"/>
                    </a:lnTo>
                    <a:lnTo>
                      <a:pt x="127" y="5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2" name="Freeform 50">
                <a:extLst>
                  <a:ext uri="{FF2B5EF4-FFF2-40B4-BE49-F238E27FC236}">
                    <a16:creationId xmlns:a16="http://schemas.microsoft.com/office/drawing/2014/main" id="{5752FD72-44D1-4523-BE1B-A8A8398DF86E}"/>
                  </a:ext>
                </a:extLst>
              </p:cNvPr>
              <p:cNvSpPr>
                <a:spLocks/>
              </p:cNvSpPr>
              <p:nvPr/>
            </p:nvSpPr>
            <p:spPr bwMode="auto">
              <a:xfrm>
                <a:off x="5035185" y="3089207"/>
                <a:ext cx="136721" cy="100815"/>
              </a:xfrm>
              <a:custGeom>
                <a:avLst/>
                <a:gdLst>
                  <a:gd name="T0" fmla="*/ 32 w 99"/>
                  <a:gd name="T1" fmla="*/ 52 h 73"/>
                  <a:gd name="T2" fmla="*/ 32 w 99"/>
                  <a:gd name="T3" fmla="*/ 46 h 73"/>
                  <a:gd name="T4" fmla="*/ 34 w 99"/>
                  <a:gd name="T5" fmla="*/ 42 h 73"/>
                  <a:gd name="T6" fmla="*/ 32 w 99"/>
                  <a:gd name="T7" fmla="*/ 40 h 73"/>
                  <a:gd name="T8" fmla="*/ 30 w 99"/>
                  <a:gd name="T9" fmla="*/ 40 h 73"/>
                  <a:gd name="T10" fmla="*/ 28 w 99"/>
                  <a:gd name="T11" fmla="*/ 35 h 73"/>
                  <a:gd name="T12" fmla="*/ 26 w 99"/>
                  <a:gd name="T13" fmla="*/ 35 h 73"/>
                  <a:gd name="T14" fmla="*/ 17 w 99"/>
                  <a:gd name="T15" fmla="*/ 35 h 73"/>
                  <a:gd name="T16" fmla="*/ 13 w 99"/>
                  <a:gd name="T17" fmla="*/ 33 h 73"/>
                  <a:gd name="T18" fmla="*/ 7 w 99"/>
                  <a:gd name="T19" fmla="*/ 27 h 73"/>
                  <a:gd name="T20" fmla="*/ 0 w 99"/>
                  <a:gd name="T21" fmla="*/ 27 h 73"/>
                  <a:gd name="T22" fmla="*/ 0 w 99"/>
                  <a:gd name="T23" fmla="*/ 27 h 73"/>
                  <a:gd name="T24" fmla="*/ 2 w 99"/>
                  <a:gd name="T25" fmla="*/ 25 h 73"/>
                  <a:gd name="T26" fmla="*/ 0 w 99"/>
                  <a:gd name="T27" fmla="*/ 18 h 73"/>
                  <a:gd name="T28" fmla="*/ 0 w 99"/>
                  <a:gd name="T29" fmla="*/ 14 h 73"/>
                  <a:gd name="T30" fmla="*/ 2 w 99"/>
                  <a:gd name="T31" fmla="*/ 12 h 73"/>
                  <a:gd name="T32" fmla="*/ 5 w 99"/>
                  <a:gd name="T33" fmla="*/ 8 h 73"/>
                  <a:gd name="T34" fmla="*/ 11 w 99"/>
                  <a:gd name="T35" fmla="*/ 4 h 73"/>
                  <a:gd name="T36" fmla="*/ 19 w 99"/>
                  <a:gd name="T37" fmla="*/ 2 h 73"/>
                  <a:gd name="T38" fmla="*/ 26 w 99"/>
                  <a:gd name="T39" fmla="*/ 2 h 73"/>
                  <a:gd name="T40" fmla="*/ 32 w 99"/>
                  <a:gd name="T41" fmla="*/ 2 h 73"/>
                  <a:gd name="T42" fmla="*/ 34 w 99"/>
                  <a:gd name="T43" fmla="*/ 4 h 73"/>
                  <a:gd name="T44" fmla="*/ 38 w 99"/>
                  <a:gd name="T45" fmla="*/ 0 h 73"/>
                  <a:gd name="T46" fmla="*/ 43 w 99"/>
                  <a:gd name="T47" fmla="*/ 0 h 73"/>
                  <a:gd name="T48" fmla="*/ 43 w 99"/>
                  <a:gd name="T49" fmla="*/ 2 h 73"/>
                  <a:gd name="T50" fmla="*/ 47 w 99"/>
                  <a:gd name="T51" fmla="*/ 2 h 73"/>
                  <a:gd name="T52" fmla="*/ 49 w 99"/>
                  <a:gd name="T53" fmla="*/ 6 h 73"/>
                  <a:gd name="T54" fmla="*/ 55 w 99"/>
                  <a:gd name="T55" fmla="*/ 6 h 73"/>
                  <a:gd name="T56" fmla="*/ 57 w 99"/>
                  <a:gd name="T57" fmla="*/ 8 h 73"/>
                  <a:gd name="T58" fmla="*/ 64 w 99"/>
                  <a:gd name="T59" fmla="*/ 4 h 73"/>
                  <a:gd name="T60" fmla="*/ 70 w 99"/>
                  <a:gd name="T61" fmla="*/ 6 h 73"/>
                  <a:gd name="T62" fmla="*/ 76 w 99"/>
                  <a:gd name="T63" fmla="*/ 8 h 73"/>
                  <a:gd name="T64" fmla="*/ 83 w 99"/>
                  <a:gd name="T65" fmla="*/ 12 h 73"/>
                  <a:gd name="T66" fmla="*/ 87 w 99"/>
                  <a:gd name="T67" fmla="*/ 14 h 73"/>
                  <a:gd name="T68" fmla="*/ 91 w 99"/>
                  <a:gd name="T69" fmla="*/ 21 h 73"/>
                  <a:gd name="T70" fmla="*/ 97 w 99"/>
                  <a:gd name="T71" fmla="*/ 21 h 73"/>
                  <a:gd name="T72" fmla="*/ 99 w 99"/>
                  <a:gd name="T73" fmla="*/ 23 h 73"/>
                  <a:gd name="T74" fmla="*/ 93 w 99"/>
                  <a:gd name="T75" fmla="*/ 27 h 73"/>
                  <a:gd name="T76" fmla="*/ 97 w 99"/>
                  <a:gd name="T77" fmla="*/ 29 h 73"/>
                  <a:gd name="T78" fmla="*/ 97 w 99"/>
                  <a:gd name="T79" fmla="*/ 33 h 73"/>
                  <a:gd name="T80" fmla="*/ 91 w 99"/>
                  <a:gd name="T81" fmla="*/ 37 h 73"/>
                  <a:gd name="T82" fmla="*/ 87 w 99"/>
                  <a:gd name="T83" fmla="*/ 44 h 73"/>
                  <a:gd name="T84" fmla="*/ 85 w 99"/>
                  <a:gd name="T85" fmla="*/ 44 h 73"/>
                  <a:gd name="T86" fmla="*/ 83 w 99"/>
                  <a:gd name="T87" fmla="*/ 50 h 73"/>
                  <a:gd name="T88" fmla="*/ 87 w 99"/>
                  <a:gd name="T89" fmla="*/ 52 h 73"/>
                  <a:gd name="T90" fmla="*/ 87 w 99"/>
                  <a:gd name="T91" fmla="*/ 56 h 73"/>
                  <a:gd name="T92" fmla="*/ 83 w 99"/>
                  <a:gd name="T93" fmla="*/ 56 h 73"/>
                  <a:gd name="T94" fmla="*/ 83 w 99"/>
                  <a:gd name="T95" fmla="*/ 54 h 73"/>
                  <a:gd name="T96" fmla="*/ 78 w 99"/>
                  <a:gd name="T97" fmla="*/ 56 h 73"/>
                  <a:gd name="T98" fmla="*/ 76 w 99"/>
                  <a:gd name="T99" fmla="*/ 61 h 73"/>
                  <a:gd name="T100" fmla="*/ 70 w 99"/>
                  <a:gd name="T101" fmla="*/ 61 h 73"/>
                  <a:gd name="T102" fmla="*/ 72 w 99"/>
                  <a:gd name="T103" fmla="*/ 67 h 73"/>
                  <a:gd name="T104" fmla="*/ 70 w 99"/>
                  <a:gd name="T105" fmla="*/ 67 h 73"/>
                  <a:gd name="T106" fmla="*/ 64 w 99"/>
                  <a:gd name="T107" fmla="*/ 69 h 73"/>
                  <a:gd name="T108" fmla="*/ 59 w 99"/>
                  <a:gd name="T109" fmla="*/ 67 h 73"/>
                  <a:gd name="T110" fmla="*/ 51 w 99"/>
                  <a:gd name="T111" fmla="*/ 69 h 73"/>
                  <a:gd name="T112" fmla="*/ 47 w 99"/>
                  <a:gd name="T113" fmla="*/ 73 h 73"/>
                  <a:gd name="T114" fmla="*/ 45 w 99"/>
                  <a:gd name="T115" fmla="*/ 69 h 73"/>
                  <a:gd name="T116" fmla="*/ 45 w 99"/>
                  <a:gd name="T117" fmla="*/ 63 h 73"/>
                  <a:gd name="T118" fmla="*/ 43 w 99"/>
                  <a:gd name="T119" fmla="*/ 56 h 73"/>
                  <a:gd name="T120" fmla="*/ 40 w 99"/>
                  <a:gd name="T121" fmla="*/ 56 h 73"/>
                  <a:gd name="T122" fmla="*/ 36 w 99"/>
                  <a:gd name="T123" fmla="*/ 52 h 73"/>
                  <a:gd name="T124" fmla="*/ 32 w 99"/>
                  <a:gd name="T125" fmla="*/ 5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73">
                    <a:moveTo>
                      <a:pt x="32" y="52"/>
                    </a:moveTo>
                    <a:lnTo>
                      <a:pt x="32" y="46"/>
                    </a:lnTo>
                    <a:lnTo>
                      <a:pt x="34" y="42"/>
                    </a:lnTo>
                    <a:lnTo>
                      <a:pt x="32" y="40"/>
                    </a:lnTo>
                    <a:lnTo>
                      <a:pt x="30" y="40"/>
                    </a:lnTo>
                    <a:lnTo>
                      <a:pt x="28" y="35"/>
                    </a:lnTo>
                    <a:lnTo>
                      <a:pt x="26" y="35"/>
                    </a:lnTo>
                    <a:lnTo>
                      <a:pt x="17" y="35"/>
                    </a:lnTo>
                    <a:lnTo>
                      <a:pt x="13" y="33"/>
                    </a:lnTo>
                    <a:lnTo>
                      <a:pt x="7" y="27"/>
                    </a:lnTo>
                    <a:lnTo>
                      <a:pt x="0" y="27"/>
                    </a:lnTo>
                    <a:lnTo>
                      <a:pt x="0" y="27"/>
                    </a:lnTo>
                    <a:lnTo>
                      <a:pt x="2" y="25"/>
                    </a:lnTo>
                    <a:lnTo>
                      <a:pt x="0" y="18"/>
                    </a:lnTo>
                    <a:lnTo>
                      <a:pt x="0" y="14"/>
                    </a:lnTo>
                    <a:lnTo>
                      <a:pt x="2" y="12"/>
                    </a:lnTo>
                    <a:lnTo>
                      <a:pt x="5" y="8"/>
                    </a:lnTo>
                    <a:lnTo>
                      <a:pt x="11" y="4"/>
                    </a:lnTo>
                    <a:lnTo>
                      <a:pt x="19" y="2"/>
                    </a:lnTo>
                    <a:lnTo>
                      <a:pt x="26" y="2"/>
                    </a:lnTo>
                    <a:lnTo>
                      <a:pt x="32" y="2"/>
                    </a:lnTo>
                    <a:lnTo>
                      <a:pt x="34" y="4"/>
                    </a:lnTo>
                    <a:lnTo>
                      <a:pt x="38" y="0"/>
                    </a:lnTo>
                    <a:lnTo>
                      <a:pt x="43" y="0"/>
                    </a:lnTo>
                    <a:lnTo>
                      <a:pt x="43" y="2"/>
                    </a:lnTo>
                    <a:lnTo>
                      <a:pt x="47" y="2"/>
                    </a:lnTo>
                    <a:lnTo>
                      <a:pt x="49" y="6"/>
                    </a:lnTo>
                    <a:lnTo>
                      <a:pt x="55" y="6"/>
                    </a:lnTo>
                    <a:lnTo>
                      <a:pt x="57" y="8"/>
                    </a:lnTo>
                    <a:lnTo>
                      <a:pt x="64" y="4"/>
                    </a:lnTo>
                    <a:lnTo>
                      <a:pt x="70" y="6"/>
                    </a:lnTo>
                    <a:lnTo>
                      <a:pt x="76" y="8"/>
                    </a:lnTo>
                    <a:lnTo>
                      <a:pt x="83" y="12"/>
                    </a:lnTo>
                    <a:lnTo>
                      <a:pt x="87" y="14"/>
                    </a:lnTo>
                    <a:lnTo>
                      <a:pt x="91" y="21"/>
                    </a:lnTo>
                    <a:lnTo>
                      <a:pt x="97" y="21"/>
                    </a:lnTo>
                    <a:lnTo>
                      <a:pt x="99" y="23"/>
                    </a:lnTo>
                    <a:lnTo>
                      <a:pt x="93" y="27"/>
                    </a:lnTo>
                    <a:lnTo>
                      <a:pt x="97" y="29"/>
                    </a:lnTo>
                    <a:lnTo>
                      <a:pt x="97" y="33"/>
                    </a:lnTo>
                    <a:lnTo>
                      <a:pt x="91" y="37"/>
                    </a:lnTo>
                    <a:lnTo>
                      <a:pt x="87" y="44"/>
                    </a:lnTo>
                    <a:lnTo>
                      <a:pt x="85" y="44"/>
                    </a:lnTo>
                    <a:lnTo>
                      <a:pt x="83" y="50"/>
                    </a:lnTo>
                    <a:lnTo>
                      <a:pt x="87" y="52"/>
                    </a:lnTo>
                    <a:lnTo>
                      <a:pt x="87" y="56"/>
                    </a:lnTo>
                    <a:lnTo>
                      <a:pt x="83" y="56"/>
                    </a:lnTo>
                    <a:lnTo>
                      <a:pt x="83" y="54"/>
                    </a:lnTo>
                    <a:lnTo>
                      <a:pt x="78" y="56"/>
                    </a:lnTo>
                    <a:lnTo>
                      <a:pt x="76" y="61"/>
                    </a:lnTo>
                    <a:lnTo>
                      <a:pt x="70" y="61"/>
                    </a:lnTo>
                    <a:lnTo>
                      <a:pt x="72" y="67"/>
                    </a:lnTo>
                    <a:lnTo>
                      <a:pt x="70" y="67"/>
                    </a:lnTo>
                    <a:lnTo>
                      <a:pt x="64" y="69"/>
                    </a:lnTo>
                    <a:lnTo>
                      <a:pt x="59" y="67"/>
                    </a:lnTo>
                    <a:lnTo>
                      <a:pt x="51" y="69"/>
                    </a:lnTo>
                    <a:lnTo>
                      <a:pt x="47" y="73"/>
                    </a:lnTo>
                    <a:lnTo>
                      <a:pt x="45" y="69"/>
                    </a:lnTo>
                    <a:lnTo>
                      <a:pt x="45" y="63"/>
                    </a:lnTo>
                    <a:lnTo>
                      <a:pt x="43" y="56"/>
                    </a:lnTo>
                    <a:lnTo>
                      <a:pt x="40" y="56"/>
                    </a:lnTo>
                    <a:lnTo>
                      <a:pt x="36" y="52"/>
                    </a:lnTo>
                    <a:lnTo>
                      <a:pt x="32" y="5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3" name="Freeform 51">
                <a:extLst>
                  <a:ext uri="{FF2B5EF4-FFF2-40B4-BE49-F238E27FC236}">
                    <a16:creationId xmlns:a16="http://schemas.microsoft.com/office/drawing/2014/main" id="{D6E34516-0635-400F-AF35-E0DC50308049}"/>
                  </a:ext>
                </a:extLst>
              </p:cNvPr>
              <p:cNvSpPr>
                <a:spLocks/>
              </p:cNvSpPr>
              <p:nvPr/>
            </p:nvSpPr>
            <p:spPr bwMode="auto">
              <a:xfrm>
                <a:off x="5100093" y="3097493"/>
                <a:ext cx="229249" cy="176770"/>
              </a:xfrm>
              <a:custGeom>
                <a:avLst/>
                <a:gdLst>
                  <a:gd name="T0" fmla="*/ 4 w 166"/>
                  <a:gd name="T1" fmla="*/ 63 h 128"/>
                  <a:gd name="T2" fmla="*/ 17 w 166"/>
                  <a:gd name="T3" fmla="*/ 63 h 128"/>
                  <a:gd name="T4" fmla="*/ 25 w 166"/>
                  <a:gd name="T5" fmla="*/ 61 h 128"/>
                  <a:gd name="T6" fmla="*/ 29 w 166"/>
                  <a:gd name="T7" fmla="*/ 55 h 128"/>
                  <a:gd name="T8" fmla="*/ 36 w 166"/>
                  <a:gd name="T9" fmla="*/ 48 h 128"/>
                  <a:gd name="T10" fmla="*/ 40 w 166"/>
                  <a:gd name="T11" fmla="*/ 50 h 128"/>
                  <a:gd name="T12" fmla="*/ 36 w 166"/>
                  <a:gd name="T13" fmla="*/ 44 h 128"/>
                  <a:gd name="T14" fmla="*/ 40 w 166"/>
                  <a:gd name="T15" fmla="*/ 38 h 128"/>
                  <a:gd name="T16" fmla="*/ 50 w 166"/>
                  <a:gd name="T17" fmla="*/ 27 h 128"/>
                  <a:gd name="T18" fmla="*/ 46 w 166"/>
                  <a:gd name="T19" fmla="*/ 21 h 128"/>
                  <a:gd name="T20" fmla="*/ 59 w 166"/>
                  <a:gd name="T21" fmla="*/ 12 h 128"/>
                  <a:gd name="T22" fmla="*/ 67 w 166"/>
                  <a:gd name="T23" fmla="*/ 6 h 128"/>
                  <a:gd name="T24" fmla="*/ 71 w 166"/>
                  <a:gd name="T25" fmla="*/ 2 h 128"/>
                  <a:gd name="T26" fmla="*/ 80 w 166"/>
                  <a:gd name="T27" fmla="*/ 2 h 128"/>
                  <a:gd name="T28" fmla="*/ 88 w 166"/>
                  <a:gd name="T29" fmla="*/ 6 h 128"/>
                  <a:gd name="T30" fmla="*/ 99 w 166"/>
                  <a:gd name="T31" fmla="*/ 4 h 128"/>
                  <a:gd name="T32" fmla="*/ 107 w 166"/>
                  <a:gd name="T33" fmla="*/ 6 h 128"/>
                  <a:gd name="T34" fmla="*/ 116 w 166"/>
                  <a:gd name="T35" fmla="*/ 8 h 128"/>
                  <a:gd name="T36" fmla="*/ 126 w 166"/>
                  <a:gd name="T37" fmla="*/ 10 h 128"/>
                  <a:gd name="T38" fmla="*/ 126 w 166"/>
                  <a:gd name="T39" fmla="*/ 21 h 128"/>
                  <a:gd name="T40" fmla="*/ 130 w 166"/>
                  <a:gd name="T41" fmla="*/ 31 h 128"/>
                  <a:gd name="T42" fmla="*/ 137 w 166"/>
                  <a:gd name="T43" fmla="*/ 42 h 128"/>
                  <a:gd name="T44" fmla="*/ 145 w 166"/>
                  <a:gd name="T45" fmla="*/ 50 h 128"/>
                  <a:gd name="T46" fmla="*/ 154 w 166"/>
                  <a:gd name="T47" fmla="*/ 59 h 128"/>
                  <a:gd name="T48" fmla="*/ 162 w 166"/>
                  <a:gd name="T49" fmla="*/ 69 h 128"/>
                  <a:gd name="T50" fmla="*/ 164 w 166"/>
                  <a:gd name="T51" fmla="*/ 76 h 128"/>
                  <a:gd name="T52" fmla="*/ 151 w 166"/>
                  <a:gd name="T53" fmla="*/ 84 h 128"/>
                  <a:gd name="T54" fmla="*/ 145 w 166"/>
                  <a:gd name="T55" fmla="*/ 82 h 128"/>
                  <a:gd name="T56" fmla="*/ 149 w 166"/>
                  <a:gd name="T57" fmla="*/ 95 h 128"/>
                  <a:gd name="T58" fmla="*/ 154 w 166"/>
                  <a:gd name="T59" fmla="*/ 105 h 128"/>
                  <a:gd name="T60" fmla="*/ 151 w 166"/>
                  <a:gd name="T61" fmla="*/ 109 h 128"/>
                  <a:gd name="T62" fmla="*/ 139 w 166"/>
                  <a:gd name="T63" fmla="*/ 112 h 128"/>
                  <a:gd name="T64" fmla="*/ 135 w 166"/>
                  <a:gd name="T65" fmla="*/ 126 h 128"/>
                  <a:gd name="T66" fmla="*/ 126 w 166"/>
                  <a:gd name="T67" fmla="*/ 124 h 128"/>
                  <a:gd name="T68" fmla="*/ 118 w 166"/>
                  <a:gd name="T69" fmla="*/ 124 h 128"/>
                  <a:gd name="T70" fmla="*/ 109 w 166"/>
                  <a:gd name="T71" fmla="*/ 128 h 128"/>
                  <a:gd name="T72" fmla="*/ 105 w 166"/>
                  <a:gd name="T73" fmla="*/ 124 h 128"/>
                  <a:gd name="T74" fmla="*/ 95 w 166"/>
                  <a:gd name="T75" fmla="*/ 126 h 128"/>
                  <a:gd name="T76" fmla="*/ 86 w 166"/>
                  <a:gd name="T77" fmla="*/ 124 h 128"/>
                  <a:gd name="T78" fmla="*/ 82 w 166"/>
                  <a:gd name="T79" fmla="*/ 126 h 128"/>
                  <a:gd name="T80" fmla="*/ 71 w 166"/>
                  <a:gd name="T81" fmla="*/ 126 h 128"/>
                  <a:gd name="T82" fmla="*/ 65 w 166"/>
                  <a:gd name="T83" fmla="*/ 122 h 128"/>
                  <a:gd name="T84" fmla="*/ 48 w 166"/>
                  <a:gd name="T85" fmla="*/ 116 h 128"/>
                  <a:gd name="T86" fmla="*/ 42 w 166"/>
                  <a:gd name="T87" fmla="*/ 120 h 128"/>
                  <a:gd name="T88" fmla="*/ 21 w 166"/>
                  <a:gd name="T89" fmla="*/ 122 h 128"/>
                  <a:gd name="T90" fmla="*/ 12 w 166"/>
                  <a:gd name="T91" fmla="*/ 120 h 128"/>
                  <a:gd name="T92" fmla="*/ 8 w 166"/>
                  <a:gd name="T93" fmla="*/ 120 h 128"/>
                  <a:gd name="T94" fmla="*/ 4 w 166"/>
                  <a:gd name="T95" fmla="*/ 107 h 128"/>
                  <a:gd name="T96" fmla="*/ 10 w 166"/>
                  <a:gd name="T97" fmla="*/ 101 h 128"/>
                  <a:gd name="T98" fmla="*/ 8 w 166"/>
                  <a:gd name="T99" fmla="*/ 86 h 128"/>
                  <a:gd name="T100" fmla="*/ 4 w 166"/>
                  <a:gd name="T101" fmla="*/ 78 h 128"/>
                  <a:gd name="T102" fmla="*/ 0 w 166"/>
                  <a:gd name="T103" fmla="*/ 6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6" h="128">
                    <a:moveTo>
                      <a:pt x="0" y="67"/>
                    </a:moveTo>
                    <a:lnTo>
                      <a:pt x="4" y="63"/>
                    </a:lnTo>
                    <a:lnTo>
                      <a:pt x="12" y="61"/>
                    </a:lnTo>
                    <a:lnTo>
                      <a:pt x="17" y="63"/>
                    </a:lnTo>
                    <a:lnTo>
                      <a:pt x="23" y="61"/>
                    </a:lnTo>
                    <a:lnTo>
                      <a:pt x="25" y="61"/>
                    </a:lnTo>
                    <a:lnTo>
                      <a:pt x="23" y="55"/>
                    </a:lnTo>
                    <a:lnTo>
                      <a:pt x="29" y="55"/>
                    </a:lnTo>
                    <a:lnTo>
                      <a:pt x="31" y="50"/>
                    </a:lnTo>
                    <a:lnTo>
                      <a:pt x="36" y="48"/>
                    </a:lnTo>
                    <a:lnTo>
                      <a:pt x="36" y="50"/>
                    </a:lnTo>
                    <a:lnTo>
                      <a:pt x="40" y="50"/>
                    </a:lnTo>
                    <a:lnTo>
                      <a:pt x="40" y="46"/>
                    </a:lnTo>
                    <a:lnTo>
                      <a:pt x="36" y="44"/>
                    </a:lnTo>
                    <a:lnTo>
                      <a:pt x="38" y="38"/>
                    </a:lnTo>
                    <a:lnTo>
                      <a:pt x="40" y="38"/>
                    </a:lnTo>
                    <a:lnTo>
                      <a:pt x="44" y="31"/>
                    </a:lnTo>
                    <a:lnTo>
                      <a:pt x="50" y="27"/>
                    </a:lnTo>
                    <a:lnTo>
                      <a:pt x="50" y="23"/>
                    </a:lnTo>
                    <a:lnTo>
                      <a:pt x="46" y="21"/>
                    </a:lnTo>
                    <a:lnTo>
                      <a:pt x="52" y="17"/>
                    </a:lnTo>
                    <a:lnTo>
                      <a:pt x="59" y="12"/>
                    </a:lnTo>
                    <a:lnTo>
                      <a:pt x="67" y="12"/>
                    </a:lnTo>
                    <a:lnTo>
                      <a:pt x="67" y="6"/>
                    </a:lnTo>
                    <a:lnTo>
                      <a:pt x="71" y="4"/>
                    </a:lnTo>
                    <a:lnTo>
                      <a:pt x="71" y="2"/>
                    </a:lnTo>
                    <a:lnTo>
                      <a:pt x="78" y="0"/>
                    </a:lnTo>
                    <a:lnTo>
                      <a:pt x="80" y="2"/>
                    </a:lnTo>
                    <a:lnTo>
                      <a:pt x="84" y="0"/>
                    </a:lnTo>
                    <a:lnTo>
                      <a:pt x="88" y="6"/>
                    </a:lnTo>
                    <a:lnTo>
                      <a:pt x="95" y="4"/>
                    </a:lnTo>
                    <a:lnTo>
                      <a:pt x="99" y="4"/>
                    </a:lnTo>
                    <a:lnTo>
                      <a:pt x="101" y="10"/>
                    </a:lnTo>
                    <a:lnTo>
                      <a:pt x="107" y="6"/>
                    </a:lnTo>
                    <a:lnTo>
                      <a:pt x="114" y="4"/>
                    </a:lnTo>
                    <a:lnTo>
                      <a:pt x="116" y="8"/>
                    </a:lnTo>
                    <a:lnTo>
                      <a:pt x="118" y="8"/>
                    </a:lnTo>
                    <a:lnTo>
                      <a:pt x="126" y="10"/>
                    </a:lnTo>
                    <a:lnTo>
                      <a:pt x="128" y="15"/>
                    </a:lnTo>
                    <a:lnTo>
                      <a:pt x="126" y="21"/>
                    </a:lnTo>
                    <a:lnTo>
                      <a:pt x="130" y="25"/>
                    </a:lnTo>
                    <a:lnTo>
                      <a:pt x="130" y="31"/>
                    </a:lnTo>
                    <a:lnTo>
                      <a:pt x="135" y="36"/>
                    </a:lnTo>
                    <a:lnTo>
                      <a:pt x="137" y="42"/>
                    </a:lnTo>
                    <a:lnTo>
                      <a:pt x="141" y="48"/>
                    </a:lnTo>
                    <a:lnTo>
                      <a:pt x="145" y="50"/>
                    </a:lnTo>
                    <a:lnTo>
                      <a:pt x="147" y="59"/>
                    </a:lnTo>
                    <a:lnTo>
                      <a:pt x="154" y="59"/>
                    </a:lnTo>
                    <a:lnTo>
                      <a:pt x="162" y="65"/>
                    </a:lnTo>
                    <a:lnTo>
                      <a:pt x="162" y="69"/>
                    </a:lnTo>
                    <a:lnTo>
                      <a:pt x="166" y="74"/>
                    </a:lnTo>
                    <a:lnTo>
                      <a:pt x="164" y="76"/>
                    </a:lnTo>
                    <a:lnTo>
                      <a:pt x="160" y="82"/>
                    </a:lnTo>
                    <a:lnTo>
                      <a:pt x="151" y="84"/>
                    </a:lnTo>
                    <a:lnTo>
                      <a:pt x="145" y="80"/>
                    </a:lnTo>
                    <a:lnTo>
                      <a:pt x="145" y="82"/>
                    </a:lnTo>
                    <a:lnTo>
                      <a:pt x="145" y="88"/>
                    </a:lnTo>
                    <a:lnTo>
                      <a:pt x="149" y="95"/>
                    </a:lnTo>
                    <a:lnTo>
                      <a:pt x="147" y="99"/>
                    </a:lnTo>
                    <a:lnTo>
                      <a:pt x="154" y="105"/>
                    </a:lnTo>
                    <a:lnTo>
                      <a:pt x="154" y="109"/>
                    </a:lnTo>
                    <a:lnTo>
                      <a:pt x="151" y="109"/>
                    </a:lnTo>
                    <a:lnTo>
                      <a:pt x="143" y="112"/>
                    </a:lnTo>
                    <a:lnTo>
                      <a:pt x="139" y="112"/>
                    </a:lnTo>
                    <a:lnTo>
                      <a:pt x="135" y="120"/>
                    </a:lnTo>
                    <a:lnTo>
                      <a:pt x="135" y="126"/>
                    </a:lnTo>
                    <a:lnTo>
                      <a:pt x="130" y="126"/>
                    </a:lnTo>
                    <a:lnTo>
                      <a:pt x="126" y="124"/>
                    </a:lnTo>
                    <a:lnTo>
                      <a:pt x="122" y="126"/>
                    </a:lnTo>
                    <a:lnTo>
                      <a:pt x="118" y="124"/>
                    </a:lnTo>
                    <a:lnTo>
                      <a:pt x="114" y="124"/>
                    </a:lnTo>
                    <a:lnTo>
                      <a:pt x="109" y="128"/>
                    </a:lnTo>
                    <a:lnTo>
                      <a:pt x="107" y="126"/>
                    </a:lnTo>
                    <a:lnTo>
                      <a:pt x="105" y="124"/>
                    </a:lnTo>
                    <a:lnTo>
                      <a:pt x="101" y="122"/>
                    </a:lnTo>
                    <a:lnTo>
                      <a:pt x="95" y="126"/>
                    </a:lnTo>
                    <a:lnTo>
                      <a:pt x="90" y="124"/>
                    </a:lnTo>
                    <a:lnTo>
                      <a:pt x="86" y="124"/>
                    </a:lnTo>
                    <a:lnTo>
                      <a:pt x="84" y="126"/>
                    </a:lnTo>
                    <a:lnTo>
                      <a:pt x="82" y="126"/>
                    </a:lnTo>
                    <a:lnTo>
                      <a:pt x="78" y="124"/>
                    </a:lnTo>
                    <a:lnTo>
                      <a:pt x="71" y="126"/>
                    </a:lnTo>
                    <a:lnTo>
                      <a:pt x="69" y="124"/>
                    </a:lnTo>
                    <a:lnTo>
                      <a:pt x="65" y="122"/>
                    </a:lnTo>
                    <a:lnTo>
                      <a:pt x="55" y="120"/>
                    </a:lnTo>
                    <a:lnTo>
                      <a:pt x="48" y="116"/>
                    </a:lnTo>
                    <a:lnTo>
                      <a:pt x="46" y="116"/>
                    </a:lnTo>
                    <a:lnTo>
                      <a:pt x="42" y="120"/>
                    </a:lnTo>
                    <a:lnTo>
                      <a:pt x="36" y="120"/>
                    </a:lnTo>
                    <a:lnTo>
                      <a:pt x="21" y="122"/>
                    </a:lnTo>
                    <a:lnTo>
                      <a:pt x="19" y="124"/>
                    </a:lnTo>
                    <a:lnTo>
                      <a:pt x="12" y="120"/>
                    </a:lnTo>
                    <a:lnTo>
                      <a:pt x="8" y="122"/>
                    </a:lnTo>
                    <a:lnTo>
                      <a:pt x="8" y="120"/>
                    </a:lnTo>
                    <a:lnTo>
                      <a:pt x="4" y="114"/>
                    </a:lnTo>
                    <a:lnTo>
                      <a:pt x="4" y="107"/>
                    </a:lnTo>
                    <a:lnTo>
                      <a:pt x="6" y="101"/>
                    </a:lnTo>
                    <a:lnTo>
                      <a:pt x="10" y="101"/>
                    </a:lnTo>
                    <a:lnTo>
                      <a:pt x="10" y="88"/>
                    </a:lnTo>
                    <a:lnTo>
                      <a:pt x="8" y="86"/>
                    </a:lnTo>
                    <a:lnTo>
                      <a:pt x="6" y="82"/>
                    </a:lnTo>
                    <a:lnTo>
                      <a:pt x="4" y="78"/>
                    </a:lnTo>
                    <a:lnTo>
                      <a:pt x="2" y="67"/>
                    </a:lnTo>
                    <a:lnTo>
                      <a:pt x="0" y="6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4" name="Freeform 52">
                <a:extLst>
                  <a:ext uri="{FF2B5EF4-FFF2-40B4-BE49-F238E27FC236}">
                    <a16:creationId xmlns:a16="http://schemas.microsoft.com/office/drawing/2014/main" id="{DF1CF23D-1B0B-46F8-ACF8-D52ABBF65E99}"/>
                  </a:ext>
                </a:extLst>
              </p:cNvPr>
              <p:cNvSpPr>
                <a:spLocks/>
              </p:cNvSpPr>
              <p:nvPr/>
            </p:nvSpPr>
            <p:spPr bwMode="auto">
              <a:xfrm>
                <a:off x="5084901" y="3239738"/>
                <a:ext cx="451593" cy="278965"/>
              </a:xfrm>
              <a:custGeom>
                <a:avLst/>
                <a:gdLst>
                  <a:gd name="T0" fmla="*/ 47 w 327"/>
                  <a:gd name="T1" fmla="*/ 17 h 202"/>
                  <a:gd name="T2" fmla="*/ 76 w 327"/>
                  <a:gd name="T3" fmla="*/ 19 h 202"/>
                  <a:gd name="T4" fmla="*/ 95 w 327"/>
                  <a:gd name="T5" fmla="*/ 23 h 202"/>
                  <a:gd name="T6" fmla="*/ 116 w 327"/>
                  <a:gd name="T7" fmla="*/ 21 h 202"/>
                  <a:gd name="T8" fmla="*/ 133 w 327"/>
                  <a:gd name="T9" fmla="*/ 23 h 202"/>
                  <a:gd name="T10" fmla="*/ 150 w 327"/>
                  <a:gd name="T11" fmla="*/ 9 h 202"/>
                  <a:gd name="T12" fmla="*/ 171 w 327"/>
                  <a:gd name="T13" fmla="*/ 2 h 202"/>
                  <a:gd name="T14" fmla="*/ 205 w 327"/>
                  <a:gd name="T15" fmla="*/ 0 h 202"/>
                  <a:gd name="T16" fmla="*/ 226 w 327"/>
                  <a:gd name="T17" fmla="*/ 23 h 202"/>
                  <a:gd name="T18" fmla="*/ 236 w 327"/>
                  <a:gd name="T19" fmla="*/ 42 h 202"/>
                  <a:gd name="T20" fmla="*/ 264 w 327"/>
                  <a:gd name="T21" fmla="*/ 51 h 202"/>
                  <a:gd name="T22" fmla="*/ 285 w 327"/>
                  <a:gd name="T23" fmla="*/ 61 h 202"/>
                  <a:gd name="T24" fmla="*/ 308 w 327"/>
                  <a:gd name="T25" fmla="*/ 63 h 202"/>
                  <a:gd name="T26" fmla="*/ 327 w 327"/>
                  <a:gd name="T27" fmla="*/ 70 h 202"/>
                  <a:gd name="T28" fmla="*/ 325 w 327"/>
                  <a:gd name="T29" fmla="*/ 93 h 202"/>
                  <a:gd name="T30" fmla="*/ 310 w 327"/>
                  <a:gd name="T31" fmla="*/ 114 h 202"/>
                  <a:gd name="T32" fmla="*/ 297 w 327"/>
                  <a:gd name="T33" fmla="*/ 131 h 202"/>
                  <a:gd name="T34" fmla="*/ 283 w 327"/>
                  <a:gd name="T35" fmla="*/ 139 h 202"/>
                  <a:gd name="T36" fmla="*/ 266 w 327"/>
                  <a:gd name="T37" fmla="*/ 146 h 202"/>
                  <a:gd name="T38" fmla="*/ 247 w 327"/>
                  <a:gd name="T39" fmla="*/ 146 h 202"/>
                  <a:gd name="T40" fmla="*/ 245 w 327"/>
                  <a:gd name="T41" fmla="*/ 158 h 202"/>
                  <a:gd name="T42" fmla="*/ 245 w 327"/>
                  <a:gd name="T43" fmla="*/ 152 h 202"/>
                  <a:gd name="T44" fmla="*/ 232 w 327"/>
                  <a:gd name="T45" fmla="*/ 162 h 202"/>
                  <a:gd name="T46" fmla="*/ 217 w 327"/>
                  <a:gd name="T47" fmla="*/ 162 h 202"/>
                  <a:gd name="T48" fmla="*/ 234 w 327"/>
                  <a:gd name="T49" fmla="*/ 167 h 202"/>
                  <a:gd name="T50" fmla="*/ 236 w 327"/>
                  <a:gd name="T51" fmla="*/ 173 h 202"/>
                  <a:gd name="T52" fmla="*/ 245 w 327"/>
                  <a:gd name="T53" fmla="*/ 181 h 202"/>
                  <a:gd name="T54" fmla="*/ 236 w 327"/>
                  <a:gd name="T55" fmla="*/ 162 h 202"/>
                  <a:gd name="T56" fmla="*/ 253 w 327"/>
                  <a:gd name="T57" fmla="*/ 181 h 202"/>
                  <a:gd name="T58" fmla="*/ 270 w 327"/>
                  <a:gd name="T59" fmla="*/ 175 h 202"/>
                  <a:gd name="T60" fmla="*/ 272 w 327"/>
                  <a:gd name="T61" fmla="*/ 188 h 202"/>
                  <a:gd name="T62" fmla="*/ 243 w 327"/>
                  <a:gd name="T63" fmla="*/ 194 h 202"/>
                  <a:gd name="T64" fmla="*/ 217 w 327"/>
                  <a:gd name="T65" fmla="*/ 198 h 202"/>
                  <a:gd name="T66" fmla="*/ 207 w 327"/>
                  <a:gd name="T67" fmla="*/ 181 h 202"/>
                  <a:gd name="T68" fmla="*/ 217 w 327"/>
                  <a:gd name="T69" fmla="*/ 171 h 202"/>
                  <a:gd name="T70" fmla="*/ 213 w 327"/>
                  <a:gd name="T71" fmla="*/ 165 h 202"/>
                  <a:gd name="T72" fmla="*/ 192 w 327"/>
                  <a:gd name="T73" fmla="*/ 162 h 202"/>
                  <a:gd name="T74" fmla="*/ 184 w 327"/>
                  <a:gd name="T75" fmla="*/ 154 h 202"/>
                  <a:gd name="T76" fmla="*/ 190 w 327"/>
                  <a:gd name="T77" fmla="*/ 152 h 202"/>
                  <a:gd name="T78" fmla="*/ 184 w 327"/>
                  <a:gd name="T79" fmla="*/ 148 h 202"/>
                  <a:gd name="T80" fmla="*/ 177 w 327"/>
                  <a:gd name="T81" fmla="*/ 148 h 202"/>
                  <a:gd name="T82" fmla="*/ 162 w 327"/>
                  <a:gd name="T83" fmla="*/ 158 h 202"/>
                  <a:gd name="T84" fmla="*/ 148 w 327"/>
                  <a:gd name="T85" fmla="*/ 175 h 202"/>
                  <a:gd name="T86" fmla="*/ 146 w 327"/>
                  <a:gd name="T87" fmla="*/ 183 h 202"/>
                  <a:gd name="T88" fmla="*/ 127 w 327"/>
                  <a:gd name="T89" fmla="*/ 183 h 202"/>
                  <a:gd name="T90" fmla="*/ 125 w 327"/>
                  <a:gd name="T91" fmla="*/ 173 h 202"/>
                  <a:gd name="T92" fmla="*/ 135 w 327"/>
                  <a:gd name="T93" fmla="*/ 154 h 202"/>
                  <a:gd name="T94" fmla="*/ 146 w 327"/>
                  <a:gd name="T95" fmla="*/ 150 h 202"/>
                  <a:gd name="T96" fmla="*/ 135 w 327"/>
                  <a:gd name="T97" fmla="*/ 133 h 202"/>
                  <a:gd name="T98" fmla="*/ 118 w 327"/>
                  <a:gd name="T99" fmla="*/ 110 h 202"/>
                  <a:gd name="T100" fmla="*/ 99 w 327"/>
                  <a:gd name="T101" fmla="*/ 106 h 202"/>
                  <a:gd name="T102" fmla="*/ 85 w 327"/>
                  <a:gd name="T103" fmla="*/ 101 h 202"/>
                  <a:gd name="T104" fmla="*/ 80 w 327"/>
                  <a:gd name="T105" fmla="*/ 114 h 202"/>
                  <a:gd name="T106" fmla="*/ 51 w 327"/>
                  <a:gd name="T107" fmla="*/ 124 h 202"/>
                  <a:gd name="T108" fmla="*/ 28 w 327"/>
                  <a:gd name="T109" fmla="*/ 118 h 202"/>
                  <a:gd name="T110" fmla="*/ 9 w 327"/>
                  <a:gd name="T111" fmla="*/ 114 h 202"/>
                  <a:gd name="T112" fmla="*/ 4 w 327"/>
                  <a:gd name="T113" fmla="*/ 91 h 202"/>
                  <a:gd name="T114" fmla="*/ 21 w 327"/>
                  <a:gd name="T115" fmla="*/ 59 h 202"/>
                  <a:gd name="T116" fmla="*/ 28 w 327"/>
                  <a:gd name="T117" fmla="*/ 44 h 202"/>
                  <a:gd name="T118" fmla="*/ 19 w 327"/>
                  <a:gd name="T119" fmla="*/ 2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7" h="202">
                    <a:moveTo>
                      <a:pt x="19" y="19"/>
                    </a:moveTo>
                    <a:lnTo>
                      <a:pt x="23" y="17"/>
                    </a:lnTo>
                    <a:lnTo>
                      <a:pt x="30" y="21"/>
                    </a:lnTo>
                    <a:lnTo>
                      <a:pt x="32" y="19"/>
                    </a:lnTo>
                    <a:lnTo>
                      <a:pt x="47" y="17"/>
                    </a:lnTo>
                    <a:lnTo>
                      <a:pt x="53" y="17"/>
                    </a:lnTo>
                    <a:lnTo>
                      <a:pt x="57" y="13"/>
                    </a:lnTo>
                    <a:lnTo>
                      <a:pt x="59" y="13"/>
                    </a:lnTo>
                    <a:lnTo>
                      <a:pt x="66" y="17"/>
                    </a:lnTo>
                    <a:lnTo>
                      <a:pt x="76" y="19"/>
                    </a:lnTo>
                    <a:lnTo>
                      <a:pt x="80" y="21"/>
                    </a:lnTo>
                    <a:lnTo>
                      <a:pt x="82" y="23"/>
                    </a:lnTo>
                    <a:lnTo>
                      <a:pt x="89" y="21"/>
                    </a:lnTo>
                    <a:lnTo>
                      <a:pt x="93" y="23"/>
                    </a:lnTo>
                    <a:lnTo>
                      <a:pt x="95" y="23"/>
                    </a:lnTo>
                    <a:lnTo>
                      <a:pt x="97" y="21"/>
                    </a:lnTo>
                    <a:lnTo>
                      <a:pt x="101" y="21"/>
                    </a:lnTo>
                    <a:lnTo>
                      <a:pt x="106" y="23"/>
                    </a:lnTo>
                    <a:lnTo>
                      <a:pt x="112" y="19"/>
                    </a:lnTo>
                    <a:lnTo>
                      <a:pt x="116" y="21"/>
                    </a:lnTo>
                    <a:lnTo>
                      <a:pt x="118" y="23"/>
                    </a:lnTo>
                    <a:lnTo>
                      <a:pt x="120" y="25"/>
                    </a:lnTo>
                    <a:lnTo>
                      <a:pt x="125" y="21"/>
                    </a:lnTo>
                    <a:lnTo>
                      <a:pt x="129" y="21"/>
                    </a:lnTo>
                    <a:lnTo>
                      <a:pt x="133" y="23"/>
                    </a:lnTo>
                    <a:lnTo>
                      <a:pt x="137" y="21"/>
                    </a:lnTo>
                    <a:lnTo>
                      <a:pt x="141" y="23"/>
                    </a:lnTo>
                    <a:lnTo>
                      <a:pt x="146" y="23"/>
                    </a:lnTo>
                    <a:lnTo>
                      <a:pt x="146" y="17"/>
                    </a:lnTo>
                    <a:lnTo>
                      <a:pt x="150" y="9"/>
                    </a:lnTo>
                    <a:lnTo>
                      <a:pt x="154" y="9"/>
                    </a:lnTo>
                    <a:lnTo>
                      <a:pt x="162" y="6"/>
                    </a:lnTo>
                    <a:lnTo>
                      <a:pt x="167" y="6"/>
                    </a:lnTo>
                    <a:lnTo>
                      <a:pt x="171" y="6"/>
                    </a:lnTo>
                    <a:lnTo>
                      <a:pt x="171" y="2"/>
                    </a:lnTo>
                    <a:lnTo>
                      <a:pt x="175" y="0"/>
                    </a:lnTo>
                    <a:lnTo>
                      <a:pt x="184" y="2"/>
                    </a:lnTo>
                    <a:lnTo>
                      <a:pt x="194" y="2"/>
                    </a:lnTo>
                    <a:lnTo>
                      <a:pt x="198" y="0"/>
                    </a:lnTo>
                    <a:lnTo>
                      <a:pt x="205" y="0"/>
                    </a:lnTo>
                    <a:lnTo>
                      <a:pt x="207" y="9"/>
                    </a:lnTo>
                    <a:lnTo>
                      <a:pt x="211" y="13"/>
                    </a:lnTo>
                    <a:lnTo>
                      <a:pt x="209" y="17"/>
                    </a:lnTo>
                    <a:lnTo>
                      <a:pt x="215" y="25"/>
                    </a:lnTo>
                    <a:lnTo>
                      <a:pt x="226" y="23"/>
                    </a:lnTo>
                    <a:lnTo>
                      <a:pt x="230" y="25"/>
                    </a:lnTo>
                    <a:lnTo>
                      <a:pt x="230" y="30"/>
                    </a:lnTo>
                    <a:lnTo>
                      <a:pt x="234" y="32"/>
                    </a:lnTo>
                    <a:lnTo>
                      <a:pt x="234" y="36"/>
                    </a:lnTo>
                    <a:lnTo>
                      <a:pt x="236" y="42"/>
                    </a:lnTo>
                    <a:lnTo>
                      <a:pt x="245" y="51"/>
                    </a:lnTo>
                    <a:lnTo>
                      <a:pt x="249" y="49"/>
                    </a:lnTo>
                    <a:lnTo>
                      <a:pt x="253" y="51"/>
                    </a:lnTo>
                    <a:lnTo>
                      <a:pt x="259" y="49"/>
                    </a:lnTo>
                    <a:lnTo>
                      <a:pt x="264" y="51"/>
                    </a:lnTo>
                    <a:lnTo>
                      <a:pt x="270" y="44"/>
                    </a:lnTo>
                    <a:lnTo>
                      <a:pt x="272" y="44"/>
                    </a:lnTo>
                    <a:lnTo>
                      <a:pt x="276" y="55"/>
                    </a:lnTo>
                    <a:lnTo>
                      <a:pt x="283" y="59"/>
                    </a:lnTo>
                    <a:lnTo>
                      <a:pt x="285" y="61"/>
                    </a:lnTo>
                    <a:lnTo>
                      <a:pt x="289" y="59"/>
                    </a:lnTo>
                    <a:lnTo>
                      <a:pt x="295" y="61"/>
                    </a:lnTo>
                    <a:lnTo>
                      <a:pt x="299" y="61"/>
                    </a:lnTo>
                    <a:lnTo>
                      <a:pt x="304" y="63"/>
                    </a:lnTo>
                    <a:lnTo>
                      <a:pt x="308" y="63"/>
                    </a:lnTo>
                    <a:lnTo>
                      <a:pt x="314" y="65"/>
                    </a:lnTo>
                    <a:lnTo>
                      <a:pt x="321" y="68"/>
                    </a:lnTo>
                    <a:lnTo>
                      <a:pt x="323" y="63"/>
                    </a:lnTo>
                    <a:lnTo>
                      <a:pt x="325" y="70"/>
                    </a:lnTo>
                    <a:lnTo>
                      <a:pt x="327" y="70"/>
                    </a:lnTo>
                    <a:lnTo>
                      <a:pt x="327" y="76"/>
                    </a:lnTo>
                    <a:lnTo>
                      <a:pt x="325" y="80"/>
                    </a:lnTo>
                    <a:lnTo>
                      <a:pt x="321" y="80"/>
                    </a:lnTo>
                    <a:lnTo>
                      <a:pt x="318" y="89"/>
                    </a:lnTo>
                    <a:lnTo>
                      <a:pt x="325" y="93"/>
                    </a:lnTo>
                    <a:lnTo>
                      <a:pt x="325" y="99"/>
                    </a:lnTo>
                    <a:lnTo>
                      <a:pt x="323" y="108"/>
                    </a:lnTo>
                    <a:lnTo>
                      <a:pt x="323" y="112"/>
                    </a:lnTo>
                    <a:lnTo>
                      <a:pt x="321" y="114"/>
                    </a:lnTo>
                    <a:lnTo>
                      <a:pt x="310" y="114"/>
                    </a:lnTo>
                    <a:lnTo>
                      <a:pt x="306" y="122"/>
                    </a:lnTo>
                    <a:lnTo>
                      <a:pt x="304" y="122"/>
                    </a:lnTo>
                    <a:lnTo>
                      <a:pt x="302" y="133"/>
                    </a:lnTo>
                    <a:lnTo>
                      <a:pt x="299" y="133"/>
                    </a:lnTo>
                    <a:lnTo>
                      <a:pt x="297" y="131"/>
                    </a:lnTo>
                    <a:lnTo>
                      <a:pt x="295" y="131"/>
                    </a:lnTo>
                    <a:lnTo>
                      <a:pt x="291" y="133"/>
                    </a:lnTo>
                    <a:lnTo>
                      <a:pt x="287" y="133"/>
                    </a:lnTo>
                    <a:lnTo>
                      <a:pt x="283" y="135"/>
                    </a:lnTo>
                    <a:lnTo>
                      <a:pt x="283" y="139"/>
                    </a:lnTo>
                    <a:lnTo>
                      <a:pt x="278" y="139"/>
                    </a:lnTo>
                    <a:lnTo>
                      <a:pt x="276" y="141"/>
                    </a:lnTo>
                    <a:lnTo>
                      <a:pt x="272" y="146"/>
                    </a:lnTo>
                    <a:lnTo>
                      <a:pt x="270" y="146"/>
                    </a:lnTo>
                    <a:lnTo>
                      <a:pt x="266" y="146"/>
                    </a:lnTo>
                    <a:lnTo>
                      <a:pt x="262" y="148"/>
                    </a:lnTo>
                    <a:lnTo>
                      <a:pt x="257" y="148"/>
                    </a:lnTo>
                    <a:lnTo>
                      <a:pt x="253" y="150"/>
                    </a:lnTo>
                    <a:lnTo>
                      <a:pt x="251" y="150"/>
                    </a:lnTo>
                    <a:lnTo>
                      <a:pt x="247" y="146"/>
                    </a:lnTo>
                    <a:lnTo>
                      <a:pt x="247" y="146"/>
                    </a:lnTo>
                    <a:lnTo>
                      <a:pt x="247" y="148"/>
                    </a:lnTo>
                    <a:lnTo>
                      <a:pt x="249" y="150"/>
                    </a:lnTo>
                    <a:lnTo>
                      <a:pt x="249" y="154"/>
                    </a:lnTo>
                    <a:lnTo>
                      <a:pt x="245" y="158"/>
                    </a:lnTo>
                    <a:lnTo>
                      <a:pt x="243" y="160"/>
                    </a:lnTo>
                    <a:lnTo>
                      <a:pt x="240" y="158"/>
                    </a:lnTo>
                    <a:lnTo>
                      <a:pt x="243" y="158"/>
                    </a:lnTo>
                    <a:lnTo>
                      <a:pt x="247" y="154"/>
                    </a:lnTo>
                    <a:lnTo>
                      <a:pt x="245" y="152"/>
                    </a:lnTo>
                    <a:lnTo>
                      <a:pt x="243" y="150"/>
                    </a:lnTo>
                    <a:lnTo>
                      <a:pt x="243" y="152"/>
                    </a:lnTo>
                    <a:lnTo>
                      <a:pt x="236" y="158"/>
                    </a:lnTo>
                    <a:lnTo>
                      <a:pt x="234" y="160"/>
                    </a:lnTo>
                    <a:lnTo>
                      <a:pt x="232" y="162"/>
                    </a:lnTo>
                    <a:lnTo>
                      <a:pt x="228" y="162"/>
                    </a:lnTo>
                    <a:lnTo>
                      <a:pt x="226" y="160"/>
                    </a:lnTo>
                    <a:lnTo>
                      <a:pt x="224" y="162"/>
                    </a:lnTo>
                    <a:lnTo>
                      <a:pt x="219" y="160"/>
                    </a:lnTo>
                    <a:lnTo>
                      <a:pt x="217" y="162"/>
                    </a:lnTo>
                    <a:lnTo>
                      <a:pt x="222" y="165"/>
                    </a:lnTo>
                    <a:lnTo>
                      <a:pt x="228" y="165"/>
                    </a:lnTo>
                    <a:lnTo>
                      <a:pt x="230" y="167"/>
                    </a:lnTo>
                    <a:lnTo>
                      <a:pt x="232" y="169"/>
                    </a:lnTo>
                    <a:lnTo>
                      <a:pt x="234" y="167"/>
                    </a:lnTo>
                    <a:lnTo>
                      <a:pt x="236" y="169"/>
                    </a:lnTo>
                    <a:lnTo>
                      <a:pt x="234" y="171"/>
                    </a:lnTo>
                    <a:lnTo>
                      <a:pt x="234" y="173"/>
                    </a:lnTo>
                    <a:lnTo>
                      <a:pt x="236" y="173"/>
                    </a:lnTo>
                    <a:lnTo>
                      <a:pt x="236" y="173"/>
                    </a:lnTo>
                    <a:lnTo>
                      <a:pt x="236" y="175"/>
                    </a:lnTo>
                    <a:lnTo>
                      <a:pt x="238" y="173"/>
                    </a:lnTo>
                    <a:lnTo>
                      <a:pt x="240" y="175"/>
                    </a:lnTo>
                    <a:lnTo>
                      <a:pt x="243" y="179"/>
                    </a:lnTo>
                    <a:lnTo>
                      <a:pt x="245" y="181"/>
                    </a:lnTo>
                    <a:lnTo>
                      <a:pt x="249" y="183"/>
                    </a:lnTo>
                    <a:lnTo>
                      <a:pt x="251" y="181"/>
                    </a:lnTo>
                    <a:lnTo>
                      <a:pt x="245" y="175"/>
                    </a:lnTo>
                    <a:lnTo>
                      <a:pt x="236" y="167"/>
                    </a:lnTo>
                    <a:lnTo>
                      <a:pt x="236" y="162"/>
                    </a:lnTo>
                    <a:lnTo>
                      <a:pt x="236" y="160"/>
                    </a:lnTo>
                    <a:lnTo>
                      <a:pt x="240" y="165"/>
                    </a:lnTo>
                    <a:lnTo>
                      <a:pt x="240" y="171"/>
                    </a:lnTo>
                    <a:lnTo>
                      <a:pt x="251" y="181"/>
                    </a:lnTo>
                    <a:lnTo>
                      <a:pt x="253" y="181"/>
                    </a:lnTo>
                    <a:lnTo>
                      <a:pt x="257" y="179"/>
                    </a:lnTo>
                    <a:lnTo>
                      <a:pt x="259" y="179"/>
                    </a:lnTo>
                    <a:lnTo>
                      <a:pt x="264" y="181"/>
                    </a:lnTo>
                    <a:lnTo>
                      <a:pt x="264" y="177"/>
                    </a:lnTo>
                    <a:lnTo>
                      <a:pt x="270" y="175"/>
                    </a:lnTo>
                    <a:lnTo>
                      <a:pt x="276" y="177"/>
                    </a:lnTo>
                    <a:lnTo>
                      <a:pt x="274" y="179"/>
                    </a:lnTo>
                    <a:lnTo>
                      <a:pt x="272" y="181"/>
                    </a:lnTo>
                    <a:lnTo>
                      <a:pt x="274" y="183"/>
                    </a:lnTo>
                    <a:lnTo>
                      <a:pt x="272" y="188"/>
                    </a:lnTo>
                    <a:lnTo>
                      <a:pt x="266" y="188"/>
                    </a:lnTo>
                    <a:lnTo>
                      <a:pt x="257" y="186"/>
                    </a:lnTo>
                    <a:lnTo>
                      <a:pt x="253" y="188"/>
                    </a:lnTo>
                    <a:lnTo>
                      <a:pt x="249" y="194"/>
                    </a:lnTo>
                    <a:lnTo>
                      <a:pt x="243" y="194"/>
                    </a:lnTo>
                    <a:lnTo>
                      <a:pt x="234" y="200"/>
                    </a:lnTo>
                    <a:lnTo>
                      <a:pt x="226" y="202"/>
                    </a:lnTo>
                    <a:lnTo>
                      <a:pt x="219" y="202"/>
                    </a:lnTo>
                    <a:lnTo>
                      <a:pt x="215" y="200"/>
                    </a:lnTo>
                    <a:lnTo>
                      <a:pt x="217" y="198"/>
                    </a:lnTo>
                    <a:lnTo>
                      <a:pt x="219" y="192"/>
                    </a:lnTo>
                    <a:lnTo>
                      <a:pt x="219" y="190"/>
                    </a:lnTo>
                    <a:lnTo>
                      <a:pt x="213" y="183"/>
                    </a:lnTo>
                    <a:lnTo>
                      <a:pt x="211" y="183"/>
                    </a:lnTo>
                    <a:lnTo>
                      <a:pt x="207" y="181"/>
                    </a:lnTo>
                    <a:lnTo>
                      <a:pt x="203" y="183"/>
                    </a:lnTo>
                    <a:lnTo>
                      <a:pt x="200" y="183"/>
                    </a:lnTo>
                    <a:lnTo>
                      <a:pt x="205" y="177"/>
                    </a:lnTo>
                    <a:lnTo>
                      <a:pt x="211" y="173"/>
                    </a:lnTo>
                    <a:lnTo>
                      <a:pt x="217" y="171"/>
                    </a:lnTo>
                    <a:lnTo>
                      <a:pt x="219" y="171"/>
                    </a:lnTo>
                    <a:lnTo>
                      <a:pt x="217" y="167"/>
                    </a:lnTo>
                    <a:lnTo>
                      <a:pt x="215" y="162"/>
                    </a:lnTo>
                    <a:lnTo>
                      <a:pt x="213" y="162"/>
                    </a:lnTo>
                    <a:lnTo>
                      <a:pt x="213" y="165"/>
                    </a:lnTo>
                    <a:lnTo>
                      <a:pt x="209" y="162"/>
                    </a:lnTo>
                    <a:lnTo>
                      <a:pt x="205" y="160"/>
                    </a:lnTo>
                    <a:lnTo>
                      <a:pt x="200" y="162"/>
                    </a:lnTo>
                    <a:lnTo>
                      <a:pt x="196" y="165"/>
                    </a:lnTo>
                    <a:lnTo>
                      <a:pt x="192" y="162"/>
                    </a:lnTo>
                    <a:lnTo>
                      <a:pt x="190" y="162"/>
                    </a:lnTo>
                    <a:lnTo>
                      <a:pt x="186" y="158"/>
                    </a:lnTo>
                    <a:lnTo>
                      <a:pt x="188" y="158"/>
                    </a:lnTo>
                    <a:lnTo>
                      <a:pt x="190" y="156"/>
                    </a:lnTo>
                    <a:lnTo>
                      <a:pt x="184" y="154"/>
                    </a:lnTo>
                    <a:lnTo>
                      <a:pt x="175" y="154"/>
                    </a:lnTo>
                    <a:lnTo>
                      <a:pt x="175" y="152"/>
                    </a:lnTo>
                    <a:lnTo>
                      <a:pt x="179" y="152"/>
                    </a:lnTo>
                    <a:lnTo>
                      <a:pt x="186" y="152"/>
                    </a:lnTo>
                    <a:lnTo>
                      <a:pt x="190" y="152"/>
                    </a:lnTo>
                    <a:lnTo>
                      <a:pt x="192" y="150"/>
                    </a:lnTo>
                    <a:lnTo>
                      <a:pt x="196" y="148"/>
                    </a:lnTo>
                    <a:lnTo>
                      <a:pt x="190" y="150"/>
                    </a:lnTo>
                    <a:lnTo>
                      <a:pt x="188" y="148"/>
                    </a:lnTo>
                    <a:lnTo>
                      <a:pt x="184" y="148"/>
                    </a:lnTo>
                    <a:lnTo>
                      <a:pt x="184" y="143"/>
                    </a:lnTo>
                    <a:lnTo>
                      <a:pt x="181" y="148"/>
                    </a:lnTo>
                    <a:lnTo>
                      <a:pt x="179" y="150"/>
                    </a:lnTo>
                    <a:lnTo>
                      <a:pt x="177" y="150"/>
                    </a:lnTo>
                    <a:lnTo>
                      <a:pt x="177" y="148"/>
                    </a:lnTo>
                    <a:lnTo>
                      <a:pt x="175" y="146"/>
                    </a:lnTo>
                    <a:lnTo>
                      <a:pt x="171" y="152"/>
                    </a:lnTo>
                    <a:lnTo>
                      <a:pt x="165" y="152"/>
                    </a:lnTo>
                    <a:lnTo>
                      <a:pt x="162" y="154"/>
                    </a:lnTo>
                    <a:lnTo>
                      <a:pt x="162" y="158"/>
                    </a:lnTo>
                    <a:lnTo>
                      <a:pt x="158" y="165"/>
                    </a:lnTo>
                    <a:lnTo>
                      <a:pt x="156" y="165"/>
                    </a:lnTo>
                    <a:lnTo>
                      <a:pt x="158" y="167"/>
                    </a:lnTo>
                    <a:lnTo>
                      <a:pt x="150" y="175"/>
                    </a:lnTo>
                    <a:lnTo>
                      <a:pt x="148" y="175"/>
                    </a:lnTo>
                    <a:lnTo>
                      <a:pt x="146" y="173"/>
                    </a:lnTo>
                    <a:lnTo>
                      <a:pt x="146" y="175"/>
                    </a:lnTo>
                    <a:lnTo>
                      <a:pt x="146" y="179"/>
                    </a:lnTo>
                    <a:lnTo>
                      <a:pt x="148" y="181"/>
                    </a:lnTo>
                    <a:lnTo>
                      <a:pt x="146" y="183"/>
                    </a:lnTo>
                    <a:lnTo>
                      <a:pt x="146" y="183"/>
                    </a:lnTo>
                    <a:lnTo>
                      <a:pt x="144" y="181"/>
                    </a:lnTo>
                    <a:lnTo>
                      <a:pt x="137" y="181"/>
                    </a:lnTo>
                    <a:lnTo>
                      <a:pt x="133" y="183"/>
                    </a:lnTo>
                    <a:lnTo>
                      <a:pt x="127" y="183"/>
                    </a:lnTo>
                    <a:lnTo>
                      <a:pt x="120" y="183"/>
                    </a:lnTo>
                    <a:lnTo>
                      <a:pt x="118" y="177"/>
                    </a:lnTo>
                    <a:lnTo>
                      <a:pt x="120" y="175"/>
                    </a:lnTo>
                    <a:lnTo>
                      <a:pt x="125" y="177"/>
                    </a:lnTo>
                    <a:lnTo>
                      <a:pt x="125" y="173"/>
                    </a:lnTo>
                    <a:lnTo>
                      <a:pt x="129" y="167"/>
                    </a:lnTo>
                    <a:lnTo>
                      <a:pt x="131" y="167"/>
                    </a:lnTo>
                    <a:lnTo>
                      <a:pt x="129" y="162"/>
                    </a:lnTo>
                    <a:lnTo>
                      <a:pt x="131" y="154"/>
                    </a:lnTo>
                    <a:lnTo>
                      <a:pt x="135" y="154"/>
                    </a:lnTo>
                    <a:lnTo>
                      <a:pt x="139" y="152"/>
                    </a:lnTo>
                    <a:lnTo>
                      <a:pt x="141" y="154"/>
                    </a:lnTo>
                    <a:lnTo>
                      <a:pt x="148" y="154"/>
                    </a:lnTo>
                    <a:lnTo>
                      <a:pt x="150" y="152"/>
                    </a:lnTo>
                    <a:lnTo>
                      <a:pt x="146" y="150"/>
                    </a:lnTo>
                    <a:lnTo>
                      <a:pt x="148" y="146"/>
                    </a:lnTo>
                    <a:lnTo>
                      <a:pt x="148" y="141"/>
                    </a:lnTo>
                    <a:lnTo>
                      <a:pt x="141" y="139"/>
                    </a:lnTo>
                    <a:lnTo>
                      <a:pt x="135" y="135"/>
                    </a:lnTo>
                    <a:lnTo>
                      <a:pt x="135" y="133"/>
                    </a:lnTo>
                    <a:lnTo>
                      <a:pt x="131" y="131"/>
                    </a:lnTo>
                    <a:lnTo>
                      <a:pt x="131" y="124"/>
                    </a:lnTo>
                    <a:lnTo>
                      <a:pt x="131" y="118"/>
                    </a:lnTo>
                    <a:lnTo>
                      <a:pt x="125" y="116"/>
                    </a:lnTo>
                    <a:lnTo>
                      <a:pt x="118" y="110"/>
                    </a:lnTo>
                    <a:lnTo>
                      <a:pt x="116" y="110"/>
                    </a:lnTo>
                    <a:lnTo>
                      <a:pt x="116" y="112"/>
                    </a:lnTo>
                    <a:lnTo>
                      <a:pt x="110" y="112"/>
                    </a:lnTo>
                    <a:lnTo>
                      <a:pt x="103" y="106"/>
                    </a:lnTo>
                    <a:lnTo>
                      <a:pt x="99" y="106"/>
                    </a:lnTo>
                    <a:lnTo>
                      <a:pt x="95" y="101"/>
                    </a:lnTo>
                    <a:lnTo>
                      <a:pt x="93" y="103"/>
                    </a:lnTo>
                    <a:lnTo>
                      <a:pt x="89" y="103"/>
                    </a:lnTo>
                    <a:lnTo>
                      <a:pt x="89" y="103"/>
                    </a:lnTo>
                    <a:lnTo>
                      <a:pt x="85" y="101"/>
                    </a:lnTo>
                    <a:lnTo>
                      <a:pt x="85" y="103"/>
                    </a:lnTo>
                    <a:lnTo>
                      <a:pt x="80" y="101"/>
                    </a:lnTo>
                    <a:lnTo>
                      <a:pt x="80" y="108"/>
                    </a:lnTo>
                    <a:lnTo>
                      <a:pt x="80" y="110"/>
                    </a:lnTo>
                    <a:lnTo>
                      <a:pt x="80" y="114"/>
                    </a:lnTo>
                    <a:lnTo>
                      <a:pt x="76" y="116"/>
                    </a:lnTo>
                    <a:lnTo>
                      <a:pt x="72" y="118"/>
                    </a:lnTo>
                    <a:lnTo>
                      <a:pt x="59" y="120"/>
                    </a:lnTo>
                    <a:lnTo>
                      <a:pt x="55" y="124"/>
                    </a:lnTo>
                    <a:lnTo>
                      <a:pt x="51" y="124"/>
                    </a:lnTo>
                    <a:lnTo>
                      <a:pt x="44" y="127"/>
                    </a:lnTo>
                    <a:lnTo>
                      <a:pt x="40" y="124"/>
                    </a:lnTo>
                    <a:lnTo>
                      <a:pt x="38" y="122"/>
                    </a:lnTo>
                    <a:lnTo>
                      <a:pt x="34" y="120"/>
                    </a:lnTo>
                    <a:lnTo>
                      <a:pt x="28" y="118"/>
                    </a:lnTo>
                    <a:lnTo>
                      <a:pt x="21" y="114"/>
                    </a:lnTo>
                    <a:lnTo>
                      <a:pt x="17" y="114"/>
                    </a:lnTo>
                    <a:lnTo>
                      <a:pt x="15" y="118"/>
                    </a:lnTo>
                    <a:lnTo>
                      <a:pt x="11" y="118"/>
                    </a:lnTo>
                    <a:lnTo>
                      <a:pt x="9" y="114"/>
                    </a:lnTo>
                    <a:lnTo>
                      <a:pt x="4" y="110"/>
                    </a:lnTo>
                    <a:lnTo>
                      <a:pt x="0" y="106"/>
                    </a:lnTo>
                    <a:lnTo>
                      <a:pt x="0" y="106"/>
                    </a:lnTo>
                    <a:lnTo>
                      <a:pt x="0" y="99"/>
                    </a:lnTo>
                    <a:lnTo>
                      <a:pt x="4" y="91"/>
                    </a:lnTo>
                    <a:lnTo>
                      <a:pt x="9" y="91"/>
                    </a:lnTo>
                    <a:lnTo>
                      <a:pt x="9" y="84"/>
                    </a:lnTo>
                    <a:lnTo>
                      <a:pt x="9" y="78"/>
                    </a:lnTo>
                    <a:lnTo>
                      <a:pt x="21" y="65"/>
                    </a:lnTo>
                    <a:lnTo>
                      <a:pt x="21" y="59"/>
                    </a:lnTo>
                    <a:lnTo>
                      <a:pt x="25" y="57"/>
                    </a:lnTo>
                    <a:lnTo>
                      <a:pt x="28" y="55"/>
                    </a:lnTo>
                    <a:lnTo>
                      <a:pt x="30" y="51"/>
                    </a:lnTo>
                    <a:lnTo>
                      <a:pt x="28" y="46"/>
                    </a:lnTo>
                    <a:lnTo>
                      <a:pt x="28" y="44"/>
                    </a:lnTo>
                    <a:lnTo>
                      <a:pt x="30" y="42"/>
                    </a:lnTo>
                    <a:lnTo>
                      <a:pt x="25" y="40"/>
                    </a:lnTo>
                    <a:lnTo>
                      <a:pt x="21" y="34"/>
                    </a:lnTo>
                    <a:lnTo>
                      <a:pt x="19" y="32"/>
                    </a:lnTo>
                    <a:lnTo>
                      <a:pt x="19" y="21"/>
                    </a:lnTo>
                    <a:lnTo>
                      <a:pt x="19" y="19"/>
                    </a:lnTo>
                    <a:close/>
                  </a:path>
                </a:pathLst>
              </a:custGeom>
              <a:solidFill>
                <a:srgbClr val="7CCCCE"/>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5" name="Freeform 53">
                <a:extLst>
                  <a:ext uri="{FF2B5EF4-FFF2-40B4-BE49-F238E27FC236}">
                    <a16:creationId xmlns:a16="http://schemas.microsoft.com/office/drawing/2014/main" id="{29B10B64-F964-4FF9-8A62-26B437BA18A9}"/>
                  </a:ext>
                </a:extLst>
              </p:cNvPr>
              <p:cNvSpPr>
                <a:spLocks/>
              </p:cNvSpPr>
              <p:nvPr/>
            </p:nvSpPr>
            <p:spPr bwMode="auto">
              <a:xfrm>
                <a:off x="5195383" y="3379221"/>
                <a:ext cx="96671" cy="104957"/>
              </a:xfrm>
              <a:custGeom>
                <a:avLst/>
                <a:gdLst>
                  <a:gd name="T0" fmla="*/ 0 w 70"/>
                  <a:gd name="T1" fmla="*/ 13 h 76"/>
                  <a:gd name="T2" fmla="*/ 0 w 70"/>
                  <a:gd name="T3" fmla="*/ 9 h 76"/>
                  <a:gd name="T4" fmla="*/ 0 w 70"/>
                  <a:gd name="T5" fmla="*/ 7 h 76"/>
                  <a:gd name="T6" fmla="*/ 0 w 70"/>
                  <a:gd name="T7" fmla="*/ 0 h 76"/>
                  <a:gd name="T8" fmla="*/ 5 w 70"/>
                  <a:gd name="T9" fmla="*/ 2 h 76"/>
                  <a:gd name="T10" fmla="*/ 5 w 70"/>
                  <a:gd name="T11" fmla="*/ 0 h 76"/>
                  <a:gd name="T12" fmla="*/ 9 w 70"/>
                  <a:gd name="T13" fmla="*/ 2 h 76"/>
                  <a:gd name="T14" fmla="*/ 9 w 70"/>
                  <a:gd name="T15" fmla="*/ 2 h 76"/>
                  <a:gd name="T16" fmla="*/ 13 w 70"/>
                  <a:gd name="T17" fmla="*/ 2 h 76"/>
                  <a:gd name="T18" fmla="*/ 15 w 70"/>
                  <a:gd name="T19" fmla="*/ 0 h 76"/>
                  <a:gd name="T20" fmla="*/ 19 w 70"/>
                  <a:gd name="T21" fmla="*/ 5 h 76"/>
                  <a:gd name="T22" fmla="*/ 23 w 70"/>
                  <a:gd name="T23" fmla="*/ 5 h 76"/>
                  <a:gd name="T24" fmla="*/ 30 w 70"/>
                  <a:gd name="T25" fmla="*/ 11 h 76"/>
                  <a:gd name="T26" fmla="*/ 36 w 70"/>
                  <a:gd name="T27" fmla="*/ 11 h 76"/>
                  <a:gd name="T28" fmla="*/ 36 w 70"/>
                  <a:gd name="T29" fmla="*/ 9 h 76"/>
                  <a:gd name="T30" fmla="*/ 38 w 70"/>
                  <a:gd name="T31" fmla="*/ 9 h 76"/>
                  <a:gd name="T32" fmla="*/ 45 w 70"/>
                  <a:gd name="T33" fmla="*/ 15 h 76"/>
                  <a:gd name="T34" fmla="*/ 51 w 70"/>
                  <a:gd name="T35" fmla="*/ 17 h 76"/>
                  <a:gd name="T36" fmla="*/ 51 w 70"/>
                  <a:gd name="T37" fmla="*/ 23 h 76"/>
                  <a:gd name="T38" fmla="*/ 51 w 70"/>
                  <a:gd name="T39" fmla="*/ 30 h 76"/>
                  <a:gd name="T40" fmla="*/ 55 w 70"/>
                  <a:gd name="T41" fmla="*/ 32 h 76"/>
                  <a:gd name="T42" fmla="*/ 55 w 70"/>
                  <a:gd name="T43" fmla="*/ 34 h 76"/>
                  <a:gd name="T44" fmla="*/ 61 w 70"/>
                  <a:gd name="T45" fmla="*/ 38 h 76"/>
                  <a:gd name="T46" fmla="*/ 68 w 70"/>
                  <a:gd name="T47" fmla="*/ 40 h 76"/>
                  <a:gd name="T48" fmla="*/ 68 w 70"/>
                  <a:gd name="T49" fmla="*/ 45 h 76"/>
                  <a:gd name="T50" fmla="*/ 66 w 70"/>
                  <a:gd name="T51" fmla="*/ 49 h 76"/>
                  <a:gd name="T52" fmla="*/ 70 w 70"/>
                  <a:gd name="T53" fmla="*/ 51 h 76"/>
                  <a:gd name="T54" fmla="*/ 68 w 70"/>
                  <a:gd name="T55" fmla="*/ 53 h 76"/>
                  <a:gd name="T56" fmla="*/ 61 w 70"/>
                  <a:gd name="T57" fmla="*/ 53 h 76"/>
                  <a:gd name="T58" fmla="*/ 59 w 70"/>
                  <a:gd name="T59" fmla="*/ 51 h 76"/>
                  <a:gd name="T60" fmla="*/ 55 w 70"/>
                  <a:gd name="T61" fmla="*/ 53 h 76"/>
                  <a:gd name="T62" fmla="*/ 51 w 70"/>
                  <a:gd name="T63" fmla="*/ 53 h 76"/>
                  <a:gd name="T64" fmla="*/ 49 w 70"/>
                  <a:gd name="T65" fmla="*/ 61 h 76"/>
                  <a:gd name="T66" fmla="*/ 51 w 70"/>
                  <a:gd name="T67" fmla="*/ 66 h 76"/>
                  <a:gd name="T68" fmla="*/ 49 w 70"/>
                  <a:gd name="T69" fmla="*/ 66 h 76"/>
                  <a:gd name="T70" fmla="*/ 45 w 70"/>
                  <a:gd name="T71" fmla="*/ 72 h 76"/>
                  <a:gd name="T72" fmla="*/ 45 w 70"/>
                  <a:gd name="T73" fmla="*/ 76 h 76"/>
                  <a:gd name="T74" fmla="*/ 40 w 70"/>
                  <a:gd name="T75" fmla="*/ 74 h 76"/>
                  <a:gd name="T76" fmla="*/ 38 w 70"/>
                  <a:gd name="T77" fmla="*/ 76 h 76"/>
                  <a:gd name="T78" fmla="*/ 38 w 70"/>
                  <a:gd name="T79" fmla="*/ 76 h 76"/>
                  <a:gd name="T80" fmla="*/ 34 w 70"/>
                  <a:gd name="T81" fmla="*/ 70 h 76"/>
                  <a:gd name="T82" fmla="*/ 36 w 70"/>
                  <a:gd name="T83" fmla="*/ 53 h 76"/>
                  <a:gd name="T84" fmla="*/ 32 w 70"/>
                  <a:gd name="T85" fmla="*/ 47 h 76"/>
                  <a:gd name="T86" fmla="*/ 32 w 70"/>
                  <a:gd name="T87" fmla="*/ 40 h 76"/>
                  <a:gd name="T88" fmla="*/ 19 w 70"/>
                  <a:gd name="T89" fmla="*/ 32 h 76"/>
                  <a:gd name="T90" fmla="*/ 19 w 70"/>
                  <a:gd name="T91" fmla="*/ 28 h 76"/>
                  <a:gd name="T92" fmla="*/ 11 w 70"/>
                  <a:gd name="T93" fmla="*/ 21 h 76"/>
                  <a:gd name="T94" fmla="*/ 9 w 70"/>
                  <a:gd name="T95" fmla="*/ 13 h 76"/>
                  <a:gd name="T96" fmla="*/ 0 w 70"/>
                  <a:gd name="T97" fmla="*/ 1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76">
                    <a:moveTo>
                      <a:pt x="0" y="13"/>
                    </a:moveTo>
                    <a:lnTo>
                      <a:pt x="0" y="9"/>
                    </a:lnTo>
                    <a:lnTo>
                      <a:pt x="0" y="7"/>
                    </a:lnTo>
                    <a:lnTo>
                      <a:pt x="0" y="0"/>
                    </a:lnTo>
                    <a:lnTo>
                      <a:pt x="5" y="2"/>
                    </a:lnTo>
                    <a:lnTo>
                      <a:pt x="5" y="0"/>
                    </a:lnTo>
                    <a:lnTo>
                      <a:pt x="9" y="2"/>
                    </a:lnTo>
                    <a:lnTo>
                      <a:pt x="9" y="2"/>
                    </a:lnTo>
                    <a:lnTo>
                      <a:pt x="13" y="2"/>
                    </a:lnTo>
                    <a:lnTo>
                      <a:pt x="15" y="0"/>
                    </a:lnTo>
                    <a:lnTo>
                      <a:pt x="19" y="5"/>
                    </a:lnTo>
                    <a:lnTo>
                      <a:pt x="23" y="5"/>
                    </a:lnTo>
                    <a:lnTo>
                      <a:pt x="30" y="11"/>
                    </a:lnTo>
                    <a:lnTo>
                      <a:pt x="36" y="11"/>
                    </a:lnTo>
                    <a:lnTo>
                      <a:pt x="36" y="9"/>
                    </a:lnTo>
                    <a:lnTo>
                      <a:pt x="38" y="9"/>
                    </a:lnTo>
                    <a:lnTo>
                      <a:pt x="45" y="15"/>
                    </a:lnTo>
                    <a:lnTo>
                      <a:pt x="51" y="17"/>
                    </a:lnTo>
                    <a:lnTo>
                      <a:pt x="51" y="23"/>
                    </a:lnTo>
                    <a:lnTo>
                      <a:pt x="51" y="30"/>
                    </a:lnTo>
                    <a:lnTo>
                      <a:pt x="55" y="32"/>
                    </a:lnTo>
                    <a:lnTo>
                      <a:pt x="55" y="34"/>
                    </a:lnTo>
                    <a:lnTo>
                      <a:pt x="61" y="38"/>
                    </a:lnTo>
                    <a:lnTo>
                      <a:pt x="68" y="40"/>
                    </a:lnTo>
                    <a:lnTo>
                      <a:pt x="68" y="45"/>
                    </a:lnTo>
                    <a:lnTo>
                      <a:pt x="66" y="49"/>
                    </a:lnTo>
                    <a:lnTo>
                      <a:pt x="70" y="51"/>
                    </a:lnTo>
                    <a:lnTo>
                      <a:pt x="68" y="53"/>
                    </a:lnTo>
                    <a:lnTo>
                      <a:pt x="61" y="53"/>
                    </a:lnTo>
                    <a:lnTo>
                      <a:pt x="59" y="51"/>
                    </a:lnTo>
                    <a:lnTo>
                      <a:pt x="55" y="53"/>
                    </a:lnTo>
                    <a:lnTo>
                      <a:pt x="51" y="53"/>
                    </a:lnTo>
                    <a:lnTo>
                      <a:pt x="49" y="61"/>
                    </a:lnTo>
                    <a:lnTo>
                      <a:pt x="51" y="66"/>
                    </a:lnTo>
                    <a:lnTo>
                      <a:pt x="49" y="66"/>
                    </a:lnTo>
                    <a:lnTo>
                      <a:pt x="45" y="72"/>
                    </a:lnTo>
                    <a:lnTo>
                      <a:pt x="45" y="76"/>
                    </a:lnTo>
                    <a:lnTo>
                      <a:pt x="40" y="74"/>
                    </a:lnTo>
                    <a:lnTo>
                      <a:pt x="38" y="76"/>
                    </a:lnTo>
                    <a:lnTo>
                      <a:pt x="38" y="76"/>
                    </a:lnTo>
                    <a:lnTo>
                      <a:pt x="34" y="70"/>
                    </a:lnTo>
                    <a:lnTo>
                      <a:pt x="36" y="53"/>
                    </a:lnTo>
                    <a:lnTo>
                      <a:pt x="32" y="47"/>
                    </a:lnTo>
                    <a:lnTo>
                      <a:pt x="32" y="40"/>
                    </a:lnTo>
                    <a:lnTo>
                      <a:pt x="19" y="32"/>
                    </a:lnTo>
                    <a:lnTo>
                      <a:pt x="19" y="28"/>
                    </a:lnTo>
                    <a:lnTo>
                      <a:pt x="11" y="21"/>
                    </a:lnTo>
                    <a:lnTo>
                      <a:pt x="9" y="13"/>
                    </a:lnTo>
                    <a:lnTo>
                      <a:pt x="0" y="1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6" name="Freeform 54">
                <a:extLst>
                  <a:ext uri="{FF2B5EF4-FFF2-40B4-BE49-F238E27FC236}">
                    <a16:creationId xmlns:a16="http://schemas.microsoft.com/office/drawing/2014/main" id="{86B6DD16-EF7E-4232-AB50-2DDB44405FA6}"/>
                  </a:ext>
                </a:extLst>
              </p:cNvPr>
              <p:cNvSpPr>
                <a:spLocks/>
              </p:cNvSpPr>
              <p:nvPr/>
            </p:nvSpPr>
            <p:spPr bwMode="auto">
              <a:xfrm>
                <a:off x="5044852" y="3397173"/>
                <a:ext cx="241678" cy="154674"/>
              </a:xfrm>
              <a:custGeom>
                <a:avLst/>
                <a:gdLst>
                  <a:gd name="T0" fmla="*/ 44 w 175"/>
                  <a:gd name="T1" fmla="*/ 4 h 112"/>
                  <a:gd name="T2" fmla="*/ 50 w 175"/>
                  <a:gd name="T3" fmla="*/ 0 h 112"/>
                  <a:gd name="T4" fmla="*/ 63 w 175"/>
                  <a:gd name="T5" fmla="*/ 6 h 112"/>
                  <a:gd name="T6" fmla="*/ 69 w 175"/>
                  <a:gd name="T7" fmla="*/ 10 h 112"/>
                  <a:gd name="T8" fmla="*/ 80 w 175"/>
                  <a:gd name="T9" fmla="*/ 10 h 112"/>
                  <a:gd name="T10" fmla="*/ 88 w 175"/>
                  <a:gd name="T11" fmla="*/ 6 h 112"/>
                  <a:gd name="T12" fmla="*/ 105 w 175"/>
                  <a:gd name="T13" fmla="*/ 2 h 112"/>
                  <a:gd name="T14" fmla="*/ 120 w 175"/>
                  <a:gd name="T15" fmla="*/ 8 h 112"/>
                  <a:gd name="T16" fmla="*/ 128 w 175"/>
                  <a:gd name="T17" fmla="*/ 19 h 112"/>
                  <a:gd name="T18" fmla="*/ 141 w 175"/>
                  <a:gd name="T19" fmla="*/ 34 h 112"/>
                  <a:gd name="T20" fmla="*/ 143 w 175"/>
                  <a:gd name="T21" fmla="*/ 57 h 112"/>
                  <a:gd name="T22" fmla="*/ 149 w 175"/>
                  <a:gd name="T23" fmla="*/ 69 h 112"/>
                  <a:gd name="T24" fmla="*/ 162 w 175"/>
                  <a:gd name="T25" fmla="*/ 69 h 112"/>
                  <a:gd name="T26" fmla="*/ 173 w 175"/>
                  <a:gd name="T27" fmla="*/ 67 h 112"/>
                  <a:gd name="T28" fmla="*/ 173 w 175"/>
                  <a:gd name="T29" fmla="*/ 72 h 112"/>
                  <a:gd name="T30" fmla="*/ 175 w 175"/>
                  <a:gd name="T31" fmla="*/ 78 h 112"/>
                  <a:gd name="T32" fmla="*/ 168 w 175"/>
                  <a:gd name="T33" fmla="*/ 82 h 112"/>
                  <a:gd name="T34" fmla="*/ 160 w 175"/>
                  <a:gd name="T35" fmla="*/ 88 h 112"/>
                  <a:gd name="T36" fmla="*/ 160 w 175"/>
                  <a:gd name="T37" fmla="*/ 93 h 112"/>
                  <a:gd name="T38" fmla="*/ 158 w 175"/>
                  <a:gd name="T39" fmla="*/ 103 h 112"/>
                  <a:gd name="T40" fmla="*/ 154 w 175"/>
                  <a:gd name="T41" fmla="*/ 107 h 112"/>
                  <a:gd name="T42" fmla="*/ 147 w 175"/>
                  <a:gd name="T43" fmla="*/ 103 h 112"/>
                  <a:gd name="T44" fmla="*/ 141 w 175"/>
                  <a:gd name="T45" fmla="*/ 101 h 112"/>
                  <a:gd name="T46" fmla="*/ 128 w 175"/>
                  <a:gd name="T47" fmla="*/ 99 h 112"/>
                  <a:gd name="T48" fmla="*/ 111 w 175"/>
                  <a:gd name="T49" fmla="*/ 105 h 112"/>
                  <a:gd name="T50" fmla="*/ 105 w 175"/>
                  <a:gd name="T51" fmla="*/ 110 h 112"/>
                  <a:gd name="T52" fmla="*/ 97 w 175"/>
                  <a:gd name="T53" fmla="*/ 110 h 112"/>
                  <a:gd name="T54" fmla="*/ 88 w 175"/>
                  <a:gd name="T55" fmla="*/ 110 h 112"/>
                  <a:gd name="T56" fmla="*/ 82 w 175"/>
                  <a:gd name="T57" fmla="*/ 110 h 112"/>
                  <a:gd name="T58" fmla="*/ 69 w 175"/>
                  <a:gd name="T59" fmla="*/ 110 h 112"/>
                  <a:gd name="T60" fmla="*/ 65 w 175"/>
                  <a:gd name="T61" fmla="*/ 107 h 112"/>
                  <a:gd name="T62" fmla="*/ 54 w 175"/>
                  <a:gd name="T63" fmla="*/ 110 h 112"/>
                  <a:gd name="T64" fmla="*/ 52 w 175"/>
                  <a:gd name="T65" fmla="*/ 105 h 112"/>
                  <a:gd name="T66" fmla="*/ 50 w 175"/>
                  <a:gd name="T67" fmla="*/ 99 h 112"/>
                  <a:gd name="T68" fmla="*/ 44 w 175"/>
                  <a:gd name="T69" fmla="*/ 95 h 112"/>
                  <a:gd name="T70" fmla="*/ 48 w 175"/>
                  <a:gd name="T71" fmla="*/ 88 h 112"/>
                  <a:gd name="T72" fmla="*/ 38 w 175"/>
                  <a:gd name="T73" fmla="*/ 91 h 112"/>
                  <a:gd name="T74" fmla="*/ 29 w 175"/>
                  <a:gd name="T75" fmla="*/ 91 h 112"/>
                  <a:gd name="T76" fmla="*/ 21 w 175"/>
                  <a:gd name="T77" fmla="*/ 84 h 112"/>
                  <a:gd name="T78" fmla="*/ 23 w 175"/>
                  <a:gd name="T79" fmla="*/ 78 h 112"/>
                  <a:gd name="T80" fmla="*/ 12 w 175"/>
                  <a:gd name="T81" fmla="*/ 72 h 112"/>
                  <a:gd name="T82" fmla="*/ 4 w 175"/>
                  <a:gd name="T83" fmla="*/ 59 h 112"/>
                  <a:gd name="T84" fmla="*/ 0 w 175"/>
                  <a:gd name="T85" fmla="*/ 57 h 112"/>
                  <a:gd name="T86" fmla="*/ 8 w 175"/>
                  <a:gd name="T87" fmla="*/ 51 h 112"/>
                  <a:gd name="T88" fmla="*/ 14 w 175"/>
                  <a:gd name="T89" fmla="*/ 48 h 112"/>
                  <a:gd name="T90" fmla="*/ 19 w 175"/>
                  <a:gd name="T91" fmla="*/ 40 h 112"/>
                  <a:gd name="T92" fmla="*/ 29 w 175"/>
                  <a:gd name="T93" fmla="*/ 17 h 112"/>
                  <a:gd name="T94" fmla="*/ 38 w 175"/>
                  <a:gd name="T95" fmla="*/ 8 h 112"/>
                  <a:gd name="T96" fmla="*/ 40 w 175"/>
                  <a:gd name="T97"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112">
                    <a:moveTo>
                      <a:pt x="40" y="4"/>
                    </a:moveTo>
                    <a:lnTo>
                      <a:pt x="44" y="4"/>
                    </a:lnTo>
                    <a:lnTo>
                      <a:pt x="46" y="0"/>
                    </a:lnTo>
                    <a:lnTo>
                      <a:pt x="50" y="0"/>
                    </a:lnTo>
                    <a:lnTo>
                      <a:pt x="57" y="4"/>
                    </a:lnTo>
                    <a:lnTo>
                      <a:pt x="63" y="6"/>
                    </a:lnTo>
                    <a:lnTo>
                      <a:pt x="67" y="8"/>
                    </a:lnTo>
                    <a:lnTo>
                      <a:pt x="69" y="10"/>
                    </a:lnTo>
                    <a:lnTo>
                      <a:pt x="73" y="13"/>
                    </a:lnTo>
                    <a:lnTo>
                      <a:pt x="80" y="10"/>
                    </a:lnTo>
                    <a:lnTo>
                      <a:pt x="84" y="10"/>
                    </a:lnTo>
                    <a:lnTo>
                      <a:pt x="88" y="6"/>
                    </a:lnTo>
                    <a:lnTo>
                      <a:pt x="101" y="4"/>
                    </a:lnTo>
                    <a:lnTo>
                      <a:pt x="105" y="2"/>
                    </a:lnTo>
                    <a:lnTo>
                      <a:pt x="118" y="0"/>
                    </a:lnTo>
                    <a:lnTo>
                      <a:pt x="120" y="8"/>
                    </a:lnTo>
                    <a:lnTo>
                      <a:pt x="128" y="15"/>
                    </a:lnTo>
                    <a:lnTo>
                      <a:pt x="128" y="19"/>
                    </a:lnTo>
                    <a:lnTo>
                      <a:pt x="141" y="27"/>
                    </a:lnTo>
                    <a:lnTo>
                      <a:pt x="141" y="34"/>
                    </a:lnTo>
                    <a:lnTo>
                      <a:pt x="145" y="40"/>
                    </a:lnTo>
                    <a:lnTo>
                      <a:pt x="143" y="57"/>
                    </a:lnTo>
                    <a:lnTo>
                      <a:pt x="147" y="63"/>
                    </a:lnTo>
                    <a:lnTo>
                      <a:pt x="149" y="69"/>
                    </a:lnTo>
                    <a:lnTo>
                      <a:pt x="156" y="69"/>
                    </a:lnTo>
                    <a:lnTo>
                      <a:pt x="162" y="69"/>
                    </a:lnTo>
                    <a:lnTo>
                      <a:pt x="166" y="67"/>
                    </a:lnTo>
                    <a:lnTo>
                      <a:pt x="173" y="67"/>
                    </a:lnTo>
                    <a:lnTo>
                      <a:pt x="175" y="69"/>
                    </a:lnTo>
                    <a:lnTo>
                      <a:pt x="173" y="72"/>
                    </a:lnTo>
                    <a:lnTo>
                      <a:pt x="175" y="74"/>
                    </a:lnTo>
                    <a:lnTo>
                      <a:pt x="175" y="78"/>
                    </a:lnTo>
                    <a:lnTo>
                      <a:pt x="173" y="82"/>
                    </a:lnTo>
                    <a:lnTo>
                      <a:pt x="168" y="82"/>
                    </a:lnTo>
                    <a:lnTo>
                      <a:pt x="162" y="84"/>
                    </a:lnTo>
                    <a:lnTo>
                      <a:pt x="160" y="88"/>
                    </a:lnTo>
                    <a:lnTo>
                      <a:pt x="158" y="91"/>
                    </a:lnTo>
                    <a:lnTo>
                      <a:pt x="160" y="93"/>
                    </a:lnTo>
                    <a:lnTo>
                      <a:pt x="160" y="99"/>
                    </a:lnTo>
                    <a:lnTo>
                      <a:pt x="158" y="103"/>
                    </a:lnTo>
                    <a:lnTo>
                      <a:pt x="158" y="107"/>
                    </a:lnTo>
                    <a:lnTo>
                      <a:pt x="154" y="107"/>
                    </a:lnTo>
                    <a:lnTo>
                      <a:pt x="154" y="105"/>
                    </a:lnTo>
                    <a:lnTo>
                      <a:pt x="147" y="103"/>
                    </a:lnTo>
                    <a:lnTo>
                      <a:pt x="143" y="105"/>
                    </a:lnTo>
                    <a:lnTo>
                      <a:pt x="141" y="101"/>
                    </a:lnTo>
                    <a:lnTo>
                      <a:pt x="135" y="99"/>
                    </a:lnTo>
                    <a:lnTo>
                      <a:pt x="128" y="99"/>
                    </a:lnTo>
                    <a:lnTo>
                      <a:pt x="124" y="99"/>
                    </a:lnTo>
                    <a:lnTo>
                      <a:pt x="111" y="105"/>
                    </a:lnTo>
                    <a:lnTo>
                      <a:pt x="111" y="107"/>
                    </a:lnTo>
                    <a:lnTo>
                      <a:pt x="105" y="110"/>
                    </a:lnTo>
                    <a:lnTo>
                      <a:pt x="103" y="112"/>
                    </a:lnTo>
                    <a:lnTo>
                      <a:pt x="97" y="110"/>
                    </a:lnTo>
                    <a:lnTo>
                      <a:pt x="92" y="110"/>
                    </a:lnTo>
                    <a:lnTo>
                      <a:pt x="88" y="110"/>
                    </a:lnTo>
                    <a:lnTo>
                      <a:pt x="84" y="110"/>
                    </a:lnTo>
                    <a:lnTo>
                      <a:pt x="82" y="110"/>
                    </a:lnTo>
                    <a:lnTo>
                      <a:pt x="76" y="112"/>
                    </a:lnTo>
                    <a:lnTo>
                      <a:pt x="69" y="110"/>
                    </a:lnTo>
                    <a:lnTo>
                      <a:pt x="67" y="110"/>
                    </a:lnTo>
                    <a:lnTo>
                      <a:pt x="65" y="107"/>
                    </a:lnTo>
                    <a:lnTo>
                      <a:pt x="59" y="107"/>
                    </a:lnTo>
                    <a:lnTo>
                      <a:pt x="54" y="110"/>
                    </a:lnTo>
                    <a:lnTo>
                      <a:pt x="52" y="107"/>
                    </a:lnTo>
                    <a:lnTo>
                      <a:pt x="52" y="105"/>
                    </a:lnTo>
                    <a:lnTo>
                      <a:pt x="54" y="101"/>
                    </a:lnTo>
                    <a:lnTo>
                      <a:pt x="50" y="99"/>
                    </a:lnTo>
                    <a:lnTo>
                      <a:pt x="46" y="99"/>
                    </a:lnTo>
                    <a:lnTo>
                      <a:pt x="44" y="95"/>
                    </a:lnTo>
                    <a:lnTo>
                      <a:pt x="44" y="93"/>
                    </a:lnTo>
                    <a:lnTo>
                      <a:pt x="48" y="88"/>
                    </a:lnTo>
                    <a:lnTo>
                      <a:pt x="40" y="86"/>
                    </a:lnTo>
                    <a:lnTo>
                      <a:pt x="38" y="91"/>
                    </a:lnTo>
                    <a:lnTo>
                      <a:pt x="33" y="88"/>
                    </a:lnTo>
                    <a:lnTo>
                      <a:pt x="29" y="91"/>
                    </a:lnTo>
                    <a:lnTo>
                      <a:pt x="27" y="86"/>
                    </a:lnTo>
                    <a:lnTo>
                      <a:pt x="21" y="84"/>
                    </a:lnTo>
                    <a:lnTo>
                      <a:pt x="21" y="82"/>
                    </a:lnTo>
                    <a:lnTo>
                      <a:pt x="23" y="78"/>
                    </a:lnTo>
                    <a:lnTo>
                      <a:pt x="17" y="74"/>
                    </a:lnTo>
                    <a:lnTo>
                      <a:pt x="12" y="72"/>
                    </a:lnTo>
                    <a:lnTo>
                      <a:pt x="10" y="67"/>
                    </a:lnTo>
                    <a:lnTo>
                      <a:pt x="4" y="59"/>
                    </a:lnTo>
                    <a:lnTo>
                      <a:pt x="4" y="57"/>
                    </a:lnTo>
                    <a:lnTo>
                      <a:pt x="0" y="57"/>
                    </a:lnTo>
                    <a:lnTo>
                      <a:pt x="4" y="53"/>
                    </a:lnTo>
                    <a:lnTo>
                      <a:pt x="8" y="51"/>
                    </a:lnTo>
                    <a:lnTo>
                      <a:pt x="8" y="48"/>
                    </a:lnTo>
                    <a:lnTo>
                      <a:pt x="14" y="48"/>
                    </a:lnTo>
                    <a:lnTo>
                      <a:pt x="19" y="44"/>
                    </a:lnTo>
                    <a:lnTo>
                      <a:pt x="19" y="40"/>
                    </a:lnTo>
                    <a:lnTo>
                      <a:pt x="25" y="29"/>
                    </a:lnTo>
                    <a:lnTo>
                      <a:pt x="29" y="17"/>
                    </a:lnTo>
                    <a:lnTo>
                      <a:pt x="33" y="10"/>
                    </a:lnTo>
                    <a:lnTo>
                      <a:pt x="38" y="8"/>
                    </a:lnTo>
                    <a:lnTo>
                      <a:pt x="40" y="4"/>
                    </a:lnTo>
                    <a:lnTo>
                      <a:pt x="40" y="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7" name="Freeform 55">
                <a:extLst>
                  <a:ext uri="{FF2B5EF4-FFF2-40B4-BE49-F238E27FC236}">
                    <a16:creationId xmlns:a16="http://schemas.microsoft.com/office/drawing/2014/main" id="{C9786268-09CB-4F03-BC53-4851B9855277}"/>
                  </a:ext>
                </a:extLst>
              </p:cNvPr>
              <p:cNvSpPr>
                <a:spLocks/>
              </p:cNvSpPr>
              <p:nvPr/>
            </p:nvSpPr>
            <p:spPr bwMode="auto">
              <a:xfrm>
                <a:off x="4942657" y="3386125"/>
                <a:ext cx="157436" cy="103577"/>
              </a:xfrm>
              <a:custGeom>
                <a:avLst/>
                <a:gdLst>
                  <a:gd name="T0" fmla="*/ 74 w 114"/>
                  <a:gd name="T1" fmla="*/ 65 h 75"/>
                  <a:gd name="T2" fmla="*/ 78 w 114"/>
                  <a:gd name="T3" fmla="*/ 61 h 75"/>
                  <a:gd name="T4" fmla="*/ 82 w 114"/>
                  <a:gd name="T5" fmla="*/ 59 h 75"/>
                  <a:gd name="T6" fmla="*/ 82 w 114"/>
                  <a:gd name="T7" fmla="*/ 56 h 75"/>
                  <a:gd name="T8" fmla="*/ 88 w 114"/>
                  <a:gd name="T9" fmla="*/ 56 h 75"/>
                  <a:gd name="T10" fmla="*/ 93 w 114"/>
                  <a:gd name="T11" fmla="*/ 52 h 75"/>
                  <a:gd name="T12" fmla="*/ 93 w 114"/>
                  <a:gd name="T13" fmla="*/ 48 h 75"/>
                  <a:gd name="T14" fmla="*/ 99 w 114"/>
                  <a:gd name="T15" fmla="*/ 37 h 75"/>
                  <a:gd name="T16" fmla="*/ 103 w 114"/>
                  <a:gd name="T17" fmla="*/ 25 h 75"/>
                  <a:gd name="T18" fmla="*/ 107 w 114"/>
                  <a:gd name="T19" fmla="*/ 18 h 75"/>
                  <a:gd name="T20" fmla="*/ 112 w 114"/>
                  <a:gd name="T21" fmla="*/ 16 h 75"/>
                  <a:gd name="T22" fmla="*/ 114 w 114"/>
                  <a:gd name="T23" fmla="*/ 12 h 75"/>
                  <a:gd name="T24" fmla="*/ 112 w 114"/>
                  <a:gd name="T25" fmla="*/ 8 h 75"/>
                  <a:gd name="T26" fmla="*/ 107 w 114"/>
                  <a:gd name="T27" fmla="*/ 4 h 75"/>
                  <a:gd name="T28" fmla="*/ 103 w 114"/>
                  <a:gd name="T29" fmla="*/ 0 h 75"/>
                  <a:gd name="T30" fmla="*/ 97 w 114"/>
                  <a:gd name="T31" fmla="*/ 4 h 75"/>
                  <a:gd name="T32" fmla="*/ 91 w 114"/>
                  <a:gd name="T33" fmla="*/ 2 h 75"/>
                  <a:gd name="T34" fmla="*/ 84 w 114"/>
                  <a:gd name="T35" fmla="*/ 2 h 75"/>
                  <a:gd name="T36" fmla="*/ 78 w 114"/>
                  <a:gd name="T37" fmla="*/ 2 h 75"/>
                  <a:gd name="T38" fmla="*/ 72 w 114"/>
                  <a:gd name="T39" fmla="*/ 2 h 75"/>
                  <a:gd name="T40" fmla="*/ 69 w 114"/>
                  <a:gd name="T41" fmla="*/ 6 h 75"/>
                  <a:gd name="T42" fmla="*/ 65 w 114"/>
                  <a:gd name="T43" fmla="*/ 10 h 75"/>
                  <a:gd name="T44" fmla="*/ 65 w 114"/>
                  <a:gd name="T45" fmla="*/ 14 h 75"/>
                  <a:gd name="T46" fmla="*/ 59 w 114"/>
                  <a:gd name="T47" fmla="*/ 8 h 75"/>
                  <a:gd name="T48" fmla="*/ 53 w 114"/>
                  <a:gd name="T49" fmla="*/ 12 h 75"/>
                  <a:gd name="T50" fmla="*/ 46 w 114"/>
                  <a:gd name="T51" fmla="*/ 14 h 75"/>
                  <a:gd name="T52" fmla="*/ 46 w 114"/>
                  <a:gd name="T53" fmla="*/ 18 h 75"/>
                  <a:gd name="T54" fmla="*/ 36 w 114"/>
                  <a:gd name="T55" fmla="*/ 21 h 75"/>
                  <a:gd name="T56" fmla="*/ 29 w 114"/>
                  <a:gd name="T57" fmla="*/ 23 h 75"/>
                  <a:gd name="T58" fmla="*/ 23 w 114"/>
                  <a:gd name="T59" fmla="*/ 21 h 75"/>
                  <a:gd name="T60" fmla="*/ 8 w 114"/>
                  <a:gd name="T61" fmla="*/ 12 h 75"/>
                  <a:gd name="T62" fmla="*/ 8 w 114"/>
                  <a:gd name="T63" fmla="*/ 16 h 75"/>
                  <a:gd name="T64" fmla="*/ 10 w 114"/>
                  <a:gd name="T65" fmla="*/ 21 h 75"/>
                  <a:gd name="T66" fmla="*/ 8 w 114"/>
                  <a:gd name="T67" fmla="*/ 23 h 75"/>
                  <a:gd name="T68" fmla="*/ 0 w 114"/>
                  <a:gd name="T69" fmla="*/ 23 h 75"/>
                  <a:gd name="T70" fmla="*/ 0 w 114"/>
                  <a:gd name="T71" fmla="*/ 25 h 75"/>
                  <a:gd name="T72" fmla="*/ 4 w 114"/>
                  <a:gd name="T73" fmla="*/ 29 h 75"/>
                  <a:gd name="T74" fmla="*/ 2 w 114"/>
                  <a:gd name="T75" fmla="*/ 33 h 75"/>
                  <a:gd name="T76" fmla="*/ 2 w 114"/>
                  <a:gd name="T77" fmla="*/ 37 h 75"/>
                  <a:gd name="T78" fmla="*/ 4 w 114"/>
                  <a:gd name="T79" fmla="*/ 42 h 75"/>
                  <a:gd name="T80" fmla="*/ 0 w 114"/>
                  <a:gd name="T81" fmla="*/ 46 h 75"/>
                  <a:gd name="T82" fmla="*/ 0 w 114"/>
                  <a:gd name="T83" fmla="*/ 46 h 75"/>
                  <a:gd name="T84" fmla="*/ 4 w 114"/>
                  <a:gd name="T85" fmla="*/ 52 h 75"/>
                  <a:gd name="T86" fmla="*/ 4 w 114"/>
                  <a:gd name="T87" fmla="*/ 59 h 75"/>
                  <a:gd name="T88" fmla="*/ 8 w 114"/>
                  <a:gd name="T89" fmla="*/ 59 h 75"/>
                  <a:gd name="T90" fmla="*/ 17 w 114"/>
                  <a:gd name="T91" fmla="*/ 67 h 75"/>
                  <a:gd name="T92" fmla="*/ 21 w 114"/>
                  <a:gd name="T93" fmla="*/ 67 h 75"/>
                  <a:gd name="T94" fmla="*/ 23 w 114"/>
                  <a:gd name="T95" fmla="*/ 71 h 75"/>
                  <a:gd name="T96" fmla="*/ 34 w 114"/>
                  <a:gd name="T97" fmla="*/ 71 h 75"/>
                  <a:gd name="T98" fmla="*/ 42 w 114"/>
                  <a:gd name="T99" fmla="*/ 75 h 75"/>
                  <a:gd name="T100" fmla="*/ 44 w 114"/>
                  <a:gd name="T101" fmla="*/ 71 h 75"/>
                  <a:gd name="T102" fmla="*/ 46 w 114"/>
                  <a:gd name="T103" fmla="*/ 71 h 75"/>
                  <a:gd name="T104" fmla="*/ 51 w 114"/>
                  <a:gd name="T105" fmla="*/ 69 h 75"/>
                  <a:gd name="T106" fmla="*/ 55 w 114"/>
                  <a:gd name="T107" fmla="*/ 67 h 75"/>
                  <a:gd name="T108" fmla="*/ 57 w 114"/>
                  <a:gd name="T109" fmla="*/ 67 h 75"/>
                  <a:gd name="T110" fmla="*/ 59 w 114"/>
                  <a:gd name="T111" fmla="*/ 65 h 75"/>
                  <a:gd name="T112" fmla="*/ 63 w 114"/>
                  <a:gd name="T113" fmla="*/ 61 h 75"/>
                  <a:gd name="T114" fmla="*/ 67 w 114"/>
                  <a:gd name="T115" fmla="*/ 63 h 75"/>
                  <a:gd name="T116" fmla="*/ 72 w 114"/>
                  <a:gd name="T117" fmla="*/ 63 h 75"/>
                  <a:gd name="T118" fmla="*/ 74 w 114"/>
                  <a:gd name="T119"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75">
                    <a:moveTo>
                      <a:pt x="74" y="65"/>
                    </a:moveTo>
                    <a:lnTo>
                      <a:pt x="78" y="61"/>
                    </a:lnTo>
                    <a:lnTo>
                      <a:pt x="82" y="59"/>
                    </a:lnTo>
                    <a:lnTo>
                      <a:pt x="82" y="56"/>
                    </a:lnTo>
                    <a:lnTo>
                      <a:pt x="88" y="56"/>
                    </a:lnTo>
                    <a:lnTo>
                      <a:pt x="93" y="52"/>
                    </a:lnTo>
                    <a:lnTo>
                      <a:pt x="93" y="48"/>
                    </a:lnTo>
                    <a:lnTo>
                      <a:pt x="99" y="37"/>
                    </a:lnTo>
                    <a:lnTo>
                      <a:pt x="103" y="25"/>
                    </a:lnTo>
                    <a:lnTo>
                      <a:pt x="107" y="18"/>
                    </a:lnTo>
                    <a:lnTo>
                      <a:pt x="112" y="16"/>
                    </a:lnTo>
                    <a:lnTo>
                      <a:pt x="114" y="12"/>
                    </a:lnTo>
                    <a:lnTo>
                      <a:pt x="112" y="8"/>
                    </a:lnTo>
                    <a:lnTo>
                      <a:pt x="107" y="4"/>
                    </a:lnTo>
                    <a:lnTo>
                      <a:pt x="103" y="0"/>
                    </a:lnTo>
                    <a:lnTo>
                      <a:pt x="97" y="4"/>
                    </a:lnTo>
                    <a:lnTo>
                      <a:pt x="91" y="2"/>
                    </a:lnTo>
                    <a:lnTo>
                      <a:pt x="84" y="2"/>
                    </a:lnTo>
                    <a:lnTo>
                      <a:pt x="78" y="2"/>
                    </a:lnTo>
                    <a:lnTo>
                      <a:pt x="72" y="2"/>
                    </a:lnTo>
                    <a:lnTo>
                      <a:pt x="69" y="6"/>
                    </a:lnTo>
                    <a:lnTo>
                      <a:pt x="65" y="10"/>
                    </a:lnTo>
                    <a:lnTo>
                      <a:pt x="65" y="14"/>
                    </a:lnTo>
                    <a:lnTo>
                      <a:pt x="59" y="8"/>
                    </a:lnTo>
                    <a:lnTo>
                      <a:pt x="53" y="12"/>
                    </a:lnTo>
                    <a:lnTo>
                      <a:pt x="46" y="14"/>
                    </a:lnTo>
                    <a:lnTo>
                      <a:pt x="46" y="18"/>
                    </a:lnTo>
                    <a:lnTo>
                      <a:pt x="36" y="21"/>
                    </a:lnTo>
                    <a:lnTo>
                      <a:pt x="29" y="23"/>
                    </a:lnTo>
                    <a:lnTo>
                      <a:pt x="23" y="21"/>
                    </a:lnTo>
                    <a:lnTo>
                      <a:pt x="8" y="12"/>
                    </a:lnTo>
                    <a:lnTo>
                      <a:pt x="8" y="16"/>
                    </a:lnTo>
                    <a:lnTo>
                      <a:pt x="10" y="21"/>
                    </a:lnTo>
                    <a:lnTo>
                      <a:pt x="8" y="23"/>
                    </a:lnTo>
                    <a:lnTo>
                      <a:pt x="0" y="23"/>
                    </a:lnTo>
                    <a:lnTo>
                      <a:pt x="0" y="25"/>
                    </a:lnTo>
                    <a:lnTo>
                      <a:pt x="4" y="29"/>
                    </a:lnTo>
                    <a:lnTo>
                      <a:pt x="2" y="33"/>
                    </a:lnTo>
                    <a:lnTo>
                      <a:pt x="2" y="37"/>
                    </a:lnTo>
                    <a:lnTo>
                      <a:pt x="4" y="42"/>
                    </a:lnTo>
                    <a:lnTo>
                      <a:pt x="0" y="46"/>
                    </a:lnTo>
                    <a:lnTo>
                      <a:pt x="0" y="46"/>
                    </a:lnTo>
                    <a:lnTo>
                      <a:pt x="4" y="52"/>
                    </a:lnTo>
                    <a:lnTo>
                      <a:pt x="4" y="59"/>
                    </a:lnTo>
                    <a:lnTo>
                      <a:pt x="8" y="59"/>
                    </a:lnTo>
                    <a:lnTo>
                      <a:pt x="17" y="67"/>
                    </a:lnTo>
                    <a:lnTo>
                      <a:pt x="21" y="67"/>
                    </a:lnTo>
                    <a:lnTo>
                      <a:pt x="23" y="71"/>
                    </a:lnTo>
                    <a:lnTo>
                      <a:pt x="34" y="71"/>
                    </a:lnTo>
                    <a:lnTo>
                      <a:pt x="42" y="75"/>
                    </a:lnTo>
                    <a:lnTo>
                      <a:pt x="44" y="71"/>
                    </a:lnTo>
                    <a:lnTo>
                      <a:pt x="46" y="71"/>
                    </a:lnTo>
                    <a:lnTo>
                      <a:pt x="51" y="69"/>
                    </a:lnTo>
                    <a:lnTo>
                      <a:pt x="55" y="67"/>
                    </a:lnTo>
                    <a:lnTo>
                      <a:pt x="57" y="67"/>
                    </a:lnTo>
                    <a:lnTo>
                      <a:pt x="59" y="65"/>
                    </a:lnTo>
                    <a:lnTo>
                      <a:pt x="63" y="61"/>
                    </a:lnTo>
                    <a:lnTo>
                      <a:pt x="67" y="63"/>
                    </a:lnTo>
                    <a:lnTo>
                      <a:pt x="72" y="63"/>
                    </a:lnTo>
                    <a:lnTo>
                      <a:pt x="74" y="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8" name="Freeform 56">
                <a:extLst>
                  <a:ext uri="{FF2B5EF4-FFF2-40B4-BE49-F238E27FC236}">
                    <a16:creationId xmlns:a16="http://schemas.microsoft.com/office/drawing/2014/main" id="{F290D973-A0C0-4A6A-B41E-D77F6E59B1B9}"/>
                  </a:ext>
                </a:extLst>
              </p:cNvPr>
              <p:cNvSpPr>
                <a:spLocks/>
              </p:cNvSpPr>
              <p:nvPr/>
            </p:nvSpPr>
            <p:spPr bwMode="auto">
              <a:xfrm>
                <a:off x="4953705" y="3355743"/>
                <a:ext cx="136721" cy="62146"/>
              </a:xfrm>
              <a:custGeom>
                <a:avLst/>
                <a:gdLst>
                  <a:gd name="T0" fmla="*/ 0 w 99"/>
                  <a:gd name="T1" fmla="*/ 34 h 45"/>
                  <a:gd name="T2" fmla="*/ 15 w 99"/>
                  <a:gd name="T3" fmla="*/ 43 h 45"/>
                  <a:gd name="T4" fmla="*/ 21 w 99"/>
                  <a:gd name="T5" fmla="*/ 45 h 45"/>
                  <a:gd name="T6" fmla="*/ 28 w 99"/>
                  <a:gd name="T7" fmla="*/ 43 h 45"/>
                  <a:gd name="T8" fmla="*/ 38 w 99"/>
                  <a:gd name="T9" fmla="*/ 40 h 45"/>
                  <a:gd name="T10" fmla="*/ 38 w 99"/>
                  <a:gd name="T11" fmla="*/ 36 h 45"/>
                  <a:gd name="T12" fmla="*/ 45 w 99"/>
                  <a:gd name="T13" fmla="*/ 34 h 45"/>
                  <a:gd name="T14" fmla="*/ 51 w 99"/>
                  <a:gd name="T15" fmla="*/ 30 h 45"/>
                  <a:gd name="T16" fmla="*/ 57 w 99"/>
                  <a:gd name="T17" fmla="*/ 36 h 45"/>
                  <a:gd name="T18" fmla="*/ 57 w 99"/>
                  <a:gd name="T19" fmla="*/ 32 h 45"/>
                  <a:gd name="T20" fmla="*/ 61 w 99"/>
                  <a:gd name="T21" fmla="*/ 28 h 45"/>
                  <a:gd name="T22" fmla="*/ 64 w 99"/>
                  <a:gd name="T23" fmla="*/ 24 h 45"/>
                  <a:gd name="T24" fmla="*/ 70 w 99"/>
                  <a:gd name="T25" fmla="*/ 24 h 45"/>
                  <a:gd name="T26" fmla="*/ 76 w 99"/>
                  <a:gd name="T27" fmla="*/ 24 h 45"/>
                  <a:gd name="T28" fmla="*/ 83 w 99"/>
                  <a:gd name="T29" fmla="*/ 24 h 45"/>
                  <a:gd name="T30" fmla="*/ 89 w 99"/>
                  <a:gd name="T31" fmla="*/ 26 h 45"/>
                  <a:gd name="T32" fmla="*/ 95 w 99"/>
                  <a:gd name="T33" fmla="*/ 22 h 45"/>
                  <a:gd name="T34" fmla="*/ 95 w 99"/>
                  <a:gd name="T35" fmla="*/ 15 h 45"/>
                  <a:gd name="T36" fmla="*/ 99 w 99"/>
                  <a:gd name="T37" fmla="*/ 7 h 45"/>
                  <a:gd name="T38" fmla="*/ 99 w 99"/>
                  <a:gd name="T39" fmla="*/ 7 h 45"/>
                  <a:gd name="T40" fmla="*/ 91 w 99"/>
                  <a:gd name="T41" fmla="*/ 0 h 45"/>
                  <a:gd name="T42" fmla="*/ 85 w 99"/>
                  <a:gd name="T43" fmla="*/ 0 h 45"/>
                  <a:gd name="T44" fmla="*/ 80 w 99"/>
                  <a:gd name="T45" fmla="*/ 3 h 45"/>
                  <a:gd name="T46" fmla="*/ 78 w 99"/>
                  <a:gd name="T47" fmla="*/ 0 h 45"/>
                  <a:gd name="T48" fmla="*/ 74 w 99"/>
                  <a:gd name="T49" fmla="*/ 0 h 45"/>
                  <a:gd name="T50" fmla="*/ 72 w 99"/>
                  <a:gd name="T51" fmla="*/ 5 h 45"/>
                  <a:gd name="T52" fmla="*/ 70 w 99"/>
                  <a:gd name="T53" fmla="*/ 3 h 45"/>
                  <a:gd name="T54" fmla="*/ 66 w 99"/>
                  <a:gd name="T55" fmla="*/ 3 h 45"/>
                  <a:gd name="T56" fmla="*/ 61 w 99"/>
                  <a:gd name="T57" fmla="*/ 0 h 45"/>
                  <a:gd name="T58" fmla="*/ 59 w 99"/>
                  <a:gd name="T59" fmla="*/ 3 h 45"/>
                  <a:gd name="T60" fmla="*/ 55 w 99"/>
                  <a:gd name="T61" fmla="*/ 7 h 45"/>
                  <a:gd name="T62" fmla="*/ 53 w 99"/>
                  <a:gd name="T63" fmla="*/ 7 h 45"/>
                  <a:gd name="T64" fmla="*/ 51 w 99"/>
                  <a:gd name="T65" fmla="*/ 5 h 45"/>
                  <a:gd name="T66" fmla="*/ 51 w 99"/>
                  <a:gd name="T67" fmla="*/ 7 h 45"/>
                  <a:gd name="T68" fmla="*/ 43 w 99"/>
                  <a:gd name="T69" fmla="*/ 5 h 45"/>
                  <a:gd name="T70" fmla="*/ 38 w 99"/>
                  <a:gd name="T71" fmla="*/ 9 h 45"/>
                  <a:gd name="T72" fmla="*/ 32 w 99"/>
                  <a:gd name="T73" fmla="*/ 9 h 45"/>
                  <a:gd name="T74" fmla="*/ 28 w 99"/>
                  <a:gd name="T75" fmla="*/ 15 h 45"/>
                  <a:gd name="T76" fmla="*/ 19 w 99"/>
                  <a:gd name="T77" fmla="*/ 15 h 45"/>
                  <a:gd name="T78" fmla="*/ 13 w 99"/>
                  <a:gd name="T79" fmla="*/ 19 h 45"/>
                  <a:gd name="T80" fmla="*/ 11 w 99"/>
                  <a:gd name="T81" fmla="*/ 17 h 45"/>
                  <a:gd name="T82" fmla="*/ 7 w 99"/>
                  <a:gd name="T83" fmla="*/ 17 h 45"/>
                  <a:gd name="T84" fmla="*/ 0 w 99"/>
                  <a:gd name="T85" fmla="*/ 19 h 45"/>
                  <a:gd name="T86" fmla="*/ 0 w 99"/>
                  <a:gd name="T87" fmla="*/ 19 h 45"/>
                  <a:gd name="T88" fmla="*/ 0 w 99"/>
                  <a:gd name="T89" fmla="*/ 26 h 45"/>
                  <a:gd name="T90" fmla="*/ 0 w 99"/>
                  <a:gd name="T91"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45">
                    <a:moveTo>
                      <a:pt x="0" y="34"/>
                    </a:moveTo>
                    <a:lnTo>
                      <a:pt x="15" y="43"/>
                    </a:lnTo>
                    <a:lnTo>
                      <a:pt x="21" y="45"/>
                    </a:lnTo>
                    <a:lnTo>
                      <a:pt x="28" y="43"/>
                    </a:lnTo>
                    <a:lnTo>
                      <a:pt x="38" y="40"/>
                    </a:lnTo>
                    <a:lnTo>
                      <a:pt x="38" y="36"/>
                    </a:lnTo>
                    <a:lnTo>
                      <a:pt x="45" y="34"/>
                    </a:lnTo>
                    <a:lnTo>
                      <a:pt x="51" y="30"/>
                    </a:lnTo>
                    <a:lnTo>
                      <a:pt x="57" y="36"/>
                    </a:lnTo>
                    <a:lnTo>
                      <a:pt x="57" y="32"/>
                    </a:lnTo>
                    <a:lnTo>
                      <a:pt x="61" y="28"/>
                    </a:lnTo>
                    <a:lnTo>
                      <a:pt x="64" y="24"/>
                    </a:lnTo>
                    <a:lnTo>
                      <a:pt x="70" y="24"/>
                    </a:lnTo>
                    <a:lnTo>
                      <a:pt x="76" y="24"/>
                    </a:lnTo>
                    <a:lnTo>
                      <a:pt x="83" y="24"/>
                    </a:lnTo>
                    <a:lnTo>
                      <a:pt x="89" y="26"/>
                    </a:lnTo>
                    <a:lnTo>
                      <a:pt x="95" y="22"/>
                    </a:lnTo>
                    <a:lnTo>
                      <a:pt x="95" y="15"/>
                    </a:lnTo>
                    <a:lnTo>
                      <a:pt x="99" y="7"/>
                    </a:lnTo>
                    <a:lnTo>
                      <a:pt x="99" y="7"/>
                    </a:lnTo>
                    <a:lnTo>
                      <a:pt x="91" y="0"/>
                    </a:lnTo>
                    <a:lnTo>
                      <a:pt x="85" y="0"/>
                    </a:lnTo>
                    <a:lnTo>
                      <a:pt x="80" y="3"/>
                    </a:lnTo>
                    <a:lnTo>
                      <a:pt x="78" y="0"/>
                    </a:lnTo>
                    <a:lnTo>
                      <a:pt x="74" y="0"/>
                    </a:lnTo>
                    <a:lnTo>
                      <a:pt x="72" y="5"/>
                    </a:lnTo>
                    <a:lnTo>
                      <a:pt x="70" y="3"/>
                    </a:lnTo>
                    <a:lnTo>
                      <a:pt x="66" y="3"/>
                    </a:lnTo>
                    <a:lnTo>
                      <a:pt x="61" y="0"/>
                    </a:lnTo>
                    <a:lnTo>
                      <a:pt x="59" y="3"/>
                    </a:lnTo>
                    <a:lnTo>
                      <a:pt x="55" y="7"/>
                    </a:lnTo>
                    <a:lnTo>
                      <a:pt x="53" y="7"/>
                    </a:lnTo>
                    <a:lnTo>
                      <a:pt x="51" y="5"/>
                    </a:lnTo>
                    <a:lnTo>
                      <a:pt x="51" y="7"/>
                    </a:lnTo>
                    <a:lnTo>
                      <a:pt x="43" y="5"/>
                    </a:lnTo>
                    <a:lnTo>
                      <a:pt x="38" y="9"/>
                    </a:lnTo>
                    <a:lnTo>
                      <a:pt x="32" y="9"/>
                    </a:lnTo>
                    <a:lnTo>
                      <a:pt x="28" y="15"/>
                    </a:lnTo>
                    <a:lnTo>
                      <a:pt x="19" y="15"/>
                    </a:lnTo>
                    <a:lnTo>
                      <a:pt x="13" y="19"/>
                    </a:lnTo>
                    <a:lnTo>
                      <a:pt x="11" y="17"/>
                    </a:lnTo>
                    <a:lnTo>
                      <a:pt x="7" y="17"/>
                    </a:lnTo>
                    <a:lnTo>
                      <a:pt x="0" y="19"/>
                    </a:lnTo>
                    <a:lnTo>
                      <a:pt x="0" y="19"/>
                    </a:lnTo>
                    <a:lnTo>
                      <a:pt x="0" y="26"/>
                    </a:lnTo>
                    <a:lnTo>
                      <a:pt x="0" y="3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9" name="Freeform 57">
                <a:extLst>
                  <a:ext uri="{FF2B5EF4-FFF2-40B4-BE49-F238E27FC236}">
                    <a16:creationId xmlns:a16="http://schemas.microsoft.com/office/drawing/2014/main" id="{7AC30287-4932-4753-8530-7CE03547F9DC}"/>
                  </a:ext>
                </a:extLst>
              </p:cNvPr>
              <p:cNvSpPr>
                <a:spLocks/>
              </p:cNvSpPr>
              <p:nvPr/>
            </p:nvSpPr>
            <p:spPr bwMode="auto">
              <a:xfrm>
                <a:off x="5105617" y="3533894"/>
                <a:ext cx="160198" cy="102195"/>
              </a:xfrm>
              <a:custGeom>
                <a:avLst/>
                <a:gdLst>
                  <a:gd name="T0" fmla="*/ 6 w 116"/>
                  <a:gd name="T1" fmla="*/ 0 h 74"/>
                  <a:gd name="T2" fmla="*/ 8 w 116"/>
                  <a:gd name="T3" fmla="*/ 6 h 74"/>
                  <a:gd name="T4" fmla="*/ 10 w 116"/>
                  <a:gd name="T5" fmla="*/ 11 h 74"/>
                  <a:gd name="T6" fmla="*/ 21 w 116"/>
                  <a:gd name="T7" fmla="*/ 8 h 74"/>
                  <a:gd name="T8" fmla="*/ 25 w 116"/>
                  <a:gd name="T9" fmla="*/ 11 h 74"/>
                  <a:gd name="T10" fmla="*/ 38 w 116"/>
                  <a:gd name="T11" fmla="*/ 11 h 74"/>
                  <a:gd name="T12" fmla="*/ 44 w 116"/>
                  <a:gd name="T13" fmla="*/ 11 h 74"/>
                  <a:gd name="T14" fmla="*/ 53 w 116"/>
                  <a:gd name="T15" fmla="*/ 11 h 74"/>
                  <a:gd name="T16" fmla="*/ 61 w 116"/>
                  <a:gd name="T17" fmla="*/ 11 h 74"/>
                  <a:gd name="T18" fmla="*/ 67 w 116"/>
                  <a:gd name="T19" fmla="*/ 6 h 74"/>
                  <a:gd name="T20" fmla="*/ 84 w 116"/>
                  <a:gd name="T21" fmla="*/ 0 h 74"/>
                  <a:gd name="T22" fmla="*/ 97 w 116"/>
                  <a:gd name="T23" fmla="*/ 2 h 74"/>
                  <a:gd name="T24" fmla="*/ 103 w 116"/>
                  <a:gd name="T25" fmla="*/ 4 h 74"/>
                  <a:gd name="T26" fmla="*/ 110 w 116"/>
                  <a:gd name="T27" fmla="*/ 8 h 74"/>
                  <a:gd name="T28" fmla="*/ 116 w 116"/>
                  <a:gd name="T29" fmla="*/ 11 h 74"/>
                  <a:gd name="T30" fmla="*/ 112 w 116"/>
                  <a:gd name="T31" fmla="*/ 19 h 74"/>
                  <a:gd name="T32" fmla="*/ 103 w 116"/>
                  <a:gd name="T33" fmla="*/ 23 h 74"/>
                  <a:gd name="T34" fmla="*/ 101 w 116"/>
                  <a:gd name="T35" fmla="*/ 36 h 74"/>
                  <a:gd name="T36" fmla="*/ 97 w 116"/>
                  <a:gd name="T37" fmla="*/ 42 h 74"/>
                  <a:gd name="T38" fmla="*/ 105 w 116"/>
                  <a:gd name="T39" fmla="*/ 48 h 74"/>
                  <a:gd name="T40" fmla="*/ 107 w 116"/>
                  <a:gd name="T41" fmla="*/ 55 h 74"/>
                  <a:gd name="T42" fmla="*/ 101 w 116"/>
                  <a:gd name="T43" fmla="*/ 55 h 74"/>
                  <a:gd name="T44" fmla="*/ 88 w 116"/>
                  <a:gd name="T45" fmla="*/ 51 h 74"/>
                  <a:gd name="T46" fmla="*/ 84 w 116"/>
                  <a:gd name="T47" fmla="*/ 55 h 74"/>
                  <a:gd name="T48" fmla="*/ 80 w 116"/>
                  <a:gd name="T49" fmla="*/ 57 h 74"/>
                  <a:gd name="T50" fmla="*/ 74 w 116"/>
                  <a:gd name="T51" fmla="*/ 61 h 74"/>
                  <a:gd name="T52" fmla="*/ 74 w 116"/>
                  <a:gd name="T53" fmla="*/ 70 h 74"/>
                  <a:gd name="T54" fmla="*/ 63 w 116"/>
                  <a:gd name="T55" fmla="*/ 72 h 74"/>
                  <a:gd name="T56" fmla="*/ 57 w 116"/>
                  <a:gd name="T57" fmla="*/ 70 h 74"/>
                  <a:gd name="T58" fmla="*/ 51 w 116"/>
                  <a:gd name="T59" fmla="*/ 74 h 74"/>
                  <a:gd name="T60" fmla="*/ 44 w 116"/>
                  <a:gd name="T61" fmla="*/ 70 h 74"/>
                  <a:gd name="T62" fmla="*/ 36 w 116"/>
                  <a:gd name="T63" fmla="*/ 67 h 74"/>
                  <a:gd name="T64" fmla="*/ 27 w 116"/>
                  <a:gd name="T65" fmla="*/ 74 h 74"/>
                  <a:gd name="T66" fmla="*/ 19 w 116"/>
                  <a:gd name="T67" fmla="*/ 72 h 74"/>
                  <a:gd name="T68" fmla="*/ 17 w 116"/>
                  <a:gd name="T69" fmla="*/ 67 h 74"/>
                  <a:gd name="T70" fmla="*/ 10 w 116"/>
                  <a:gd name="T71" fmla="*/ 55 h 74"/>
                  <a:gd name="T72" fmla="*/ 4 w 116"/>
                  <a:gd name="T73" fmla="*/ 48 h 74"/>
                  <a:gd name="T74" fmla="*/ 2 w 116"/>
                  <a:gd name="T75" fmla="*/ 40 h 74"/>
                  <a:gd name="T76" fmla="*/ 8 w 116"/>
                  <a:gd name="T77" fmla="*/ 30 h 74"/>
                  <a:gd name="T78" fmla="*/ 6 w 116"/>
                  <a:gd name="T79" fmla="*/ 21 h 74"/>
                  <a:gd name="T80" fmla="*/ 0 w 116"/>
                  <a:gd name="T81" fmla="*/ 6 h 74"/>
                  <a:gd name="T82" fmla="*/ 2 w 116"/>
                  <a:gd name="T8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74">
                    <a:moveTo>
                      <a:pt x="2" y="0"/>
                    </a:moveTo>
                    <a:lnTo>
                      <a:pt x="6" y="0"/>
                    </a:lnTo>
                    <a:lnTo>
                      <a:pt x="10" y="2"/>
                    </a:lnTo>
                    <a:lnTo>
                      <a:pt x="8" y="6"/>
                    </a:lnTo>
                    <a:lnTo>
                      <a:pt x="8" y="8"/>
                    </a:lnTo>
                    <a:lnTo>
                      <a:pt x="10" y="11"/>
                    </a:lnTo>
                    <a:lnTo>
                      <a:pt x="15" y="8"/>
                    </a:lnTo>
                    <a:lnTo>
                      <a:pt x="21" y="8"/>
                    </a:lnTo>
                    <a:lnTo>
                      <a:pt x="23" y="11"/>
                    </a:lnTo>
                    <a:lnTo>
                      <a:pt x="25" y="11"/>
                    </a:lnTo>
                    <a:lnTo>
                      <a:pt x="32" y="13"/>
                    </a:lnTo>
                    <a:lnTo>
                      <a:pt x="38" y="11"/>
                    </a:lnTo>
                    <a:lnTo>
                      <a:pt x="40" y="11"/>
                    </a:lnTo>
                    <a:lnTo>
                      <a:pt x="44" y="11"/>
                    </a:lnTo>
                    <a:lnTo>
                      <a:pt x="48" y="11"/>
                    </a:lnTo>
                    <a:lnTo>
                      <a:pt x="53" y="11"/>
                    </a:lnTo>
                    <a:lnTo>
                      <a:pt x="59" y="13"/>
                    </a:lnTo>
                    <a:lnTo>
                      <a:pt x="61" y="11"/>
                    </a:lnTo>
                    <a:lnTo>
                      <a:pt x="67" y="8"/>
                    </a:lnTo>
                    <a:lnTo>
                      <a:pt x="67" y="6"/>
                    </a:lnTo>
                    <a:lnTo>
                      <a:pt x="80" y="0"/>
                    </a:lnTo>
                    <a:lnTo>
                      <a:pt x="84" y="0"/>
                    </a:lnTo>
                    <a:lnTo>
                      <a:pt x="91" y="0"/>
                    </a:lnTo>
                    <a:lnTo>
                      <a:pt x="97" y="2"/>
                    </a:lnTo>
                    <a:lnTo>
                      <a:pt x="99" y="6"/>
                    </a:lnTo>
                    <a:lnTo>
                      <a:pt x="103" y="4"/>
                    </a:lnTo>
                    <a:lnTo>
                      <a:pt x="110" y="6"/>
                    </a:lnTo>
                    <a:lnTo>
                      <a:pt x="110" y="8"/>
                    </a:lnTo>
                    <a:lnTo>
                      <a:pt x="114" y="8"/>
                    </a:lnTo>
                    <a:lnTo>
                      <a:pt x="116" y="11"/>
                    </a:lnTo>
                    <a:lnTo>
                      <a:pt x="114" y="17"/>
                    </a:lnTo>
                    <a:lnTo>
                      <a:pt x="112" y="19"/>
                    </a:lnTo>
                    <a:lnTo>
                      <a:pt x="107" y="19"/>
                    </a:lnTo>
                    <a:lnTo>
                      <a:pt x="103" y="23"/>
                    </a:lnTo>
                    <a:lnTo>
                      <a:pt x="103" y="32"/>
                    </a:lnTo>
                    <a:lnTo>
                      <a:pt x="101" y="36"/>
                    </a:lnTo>
                    <a:lnTo>
                      <a:pt x="97" y="40"/>
                    </a:lnTo>
                    <a:lnTo>
                      <a:pt x="97" y="42"/>
                    </a:lnTo>
                    <a:lnTo>
                      <a:pt x="101" y="44"/>
                    </a:lnTo>
                    <a:lnTo>
                      <a:pt x="105" y="48"/>
                    </a:lnTo>
                    <a:lnTo>
                      <a:pt x="107" y="55"/>
                    </a:lnTo>
                    <a:lnTo>
                      <a:pt x="107" y="55"/>
                    </a:lnTo>
                    <a:lnTo>
                      <a:pt x="103" y="53"/>
                    </a:lnTo>
                    <a:lnTo>
                      <a:pt x="101" y="55"/>
                    </a:lnTo>
                    <a:lnTo>
                      <a:pt x="95" y="51"/>
                    </a:lnTo>
                    <a:lnTo>
                      <a:pt x="88" y="51"/>
                    </a:lnTo>
                    <a:lnTo>
                      <a:pt x="86" y="53"/>
                    </a:lnTo>
                    <a:lnTo>
                      <a:pt x="84" y="55"/>
                    </a:lnTo>
                    <a:lnTo>
                      <a:pt x="80" y="57"/>
                    </a:lnTo>
                    <a:lnTo>
                      <a:pt x="80" y="57"/>
                    </a:lnTo>
                    <a:lnTo>
                      <a:pt x="78" y="57"/>
                    </a:lnTo>
                    <a:lnTo>
                      <a:pt x="74" y="61"/>
                    </a:lnTo>
                    <a:lnTo>
                      <a:pt x="74" y="65"/>
                    </a:lnTo>
                    <a:lnTo>
                      <a:pt x="74" y="70"/>
                    </a:lnTo>
                    <a:lnTo>
                      <a:pt x="72" y="72"/>
                    </a:lnTo>
                    <a:lnTo>
                      <a:pt x="63" y="72"/>
                    </a:lnTo>
                    <a:lnTo>
                      <a:pt x="59" y="72"/>
                    </a:lnTo>
                    <a:lnTo>
                      <a:pt x="57" y="70"/>
                    </a:lnTo>
                    <a:lnTo>
                      <a:pt x="53" y="70"/>
                    </a:lnTo>
                    <a:lnTo>
                      <a:pt x="51" y="74"/>
                    </a:lnTo>
                    <a:lnTo>
                      <a:pt x="46" y="72"/>
                    </a:lnTo>
                    <a:lnTo>
                      <a:pt x="44" y="70"/>
                    </a:lnTo>
                    <a:lnTo>
                      <a:pt x="40" y="70"/>
                    </a:lnTo>
                    <a:lnTo>
                      <a:pt x="36" y="67"/>
                    </a:lnTo>
                    <a:lnTo>
                      <a:pt x="32" y="72"/>
                    </a:lnTo>
                    <a:lnTo>
                      <a:pt x="27" y="74"/>
                    </a:lnTo>
                    <a:lnTo>
                      <a:pt x="21" y="74"/>
                    </a:lnTo>
                    <a:lnTo>
                      <a:pt x="19" y="72"/>
                    </a:lnTo>
                    <a:lnTo>
                      <a:pt x="19" y="72"/>
                    </a:lnTo>
                    <a:lnTo>
                      <a:pt x="17" y="67"/>
                    </a:lnTo>
                    <a:lnTo>
                      <a:pt x="17" y="63"/>
                    </a:lnTo>
                    <a:lnTo>
                      <a:pt x="10" y="55"/>
                    </a:lnTo>
                    <a:lnTo>
                      <a:pt x="4" y="48"/>
                    </a:lnTo>
                    <a:lnTo>
                      <a:pt x="4" y="48"/>
                    </a:lnTo>
                    <a:lnTo>
                      <a:pt x="4" y="44"/>
                    </a:lnTo>
                    <a:lnTo>
                      <a:pt x="2" y="40"/>
                    </a:lnTo>
                    <a:lnTo>
                      <a:pt x="2" y="36"/>
                    </a:lnTo>
                    <a:lnTo>
                      <a:pt x="8" y="30"/>
                    </a:lnTo>
                    <a:lnTo>
                      <a:pt x="10" y="25"/>
                    </a:lnTo>
                    <a:lnTo>
                      <a:pt x="6" y="21"/>
                    </a:lnTo>
                    <a:lnTo>
                      <a:pt x="2" y="15"/>
                    </a:lnTo>
                    <a:lnTo>
                      <a:pt x="0" y="6"/>
                    </a:lnTo>
                    <a:lnTo>
                      <a:pt x="2" y="4"/>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0" name="Freeform 58">
                <a:extLst>
                  <a:ext uri="{FF2B5EF4-FFF2-40B4-BE49-F238E27FC236}">
                    <a16:creationId xmlns:a16="http://schemas.microsoft.com/office/drawing/2014/main" id="{A7FACC77-9C78-40C4-B7EE-5AEFEF660CBF}"/>
                  </a:ext>
                </a:extLst>
              </p:cNvPr>
              <p:cNvSpPr>
                <a:spLocks/>
              </p:cNvSpPr>
              <p:nvPr/>
            </p:nvSpPr>
            <p:spPr bwMode="auto">
              <a:xfrm>
                <a:off x="5061424" y="3600183"/>
                <a:ext cx="70432" cy="56622"/>
              </a:xfrm>
              <a:custGeom>
                <a:avLst/>
                <a:gdLst>
                  <a:gd name="T0" fmla="*/ 36 w 51"/>
                  <a:gd name="T1" fmla="*/ 0 h 41"/>
                  <a:gd name="T2" fmla="*/ 42 w 51"/>
                  <a:gd name="T3" fmla="*/ 7 h 41"/>
                  <a:gd name="T4" fmla="*/ 49 w 51"/>
                  <a:gd name="T5" fmla="*/ 15 h 41"/>
                  <a:gd name="T6" fmla="*/ 49 w 51"/>
                  <a:gd name="T7" fmla="*/ 19 h 41"/>
                  <a:gd name="T8" fmla="*/ 51 w 51"/>
                  <a:gd name="T9" fmla="*/ 24 h 41"/>
                  <a:gd name="T10" fmla="*/ 47 w 51"/>
                  <a:gd name="T11" fmla="*/ 26 h 41"/>
                  <a:gd name="T12" fmla="*/ 45 w 51"/>
                  <a:gd name="T13" fmla="*/ 26 h 41"/>
                  <a:gd name="T14" fmla="*/ 38 w 51"/>
                  <a:gd name="T15" fmla="*/ 30 h 41"/>
                  <a:gd name="T16" fmla="*/ 30 w 51"/>
                  <a:gd name="T17" fmla="*/ 28 h 41"/>
                  <a:gd name="T18" fmla="*/ 26 w 51"/>
                  <a:gd name="T19" fmla="*/ 32 h 41"/>
                  <a:gd name="T20" fmla="*/ 26 w 51"/>
                  <a:gd name="T21" fmla="*/ 32 h 41"/>
                  <a:gd name="T22" fmla="*/ 19 w 51"/>
                  <a:gd name="T23" fmla="*/ 34 h 41"/>
                  <a:gd name="T24" fmla="*/ 11 w 51"/>
                  <a:gd name="T25" fmla="*/ 41 h 41"/>
                  <a:gd name="T26" fmla="*/ 11 w 51"/>
                  <a:gd name="T27" fmla="*/ 41 h 41"/>
                  <a:gd name="T28" fmla="*/ 7 w 51"/>
                  <a:gd name="T29" fmla="*/ 36 h 41"/>
                  <a:gd name="T30" fmla="*/ 5 w 51"/>
                  <a:gd name="T31" fmla="*/ 32 h 41"/>
                  <a:gd name="T32" fmla="*/ 2 w 51"/>
                  <a:gd name="T33" fmla="*/ 26 h 41"/>
                  <a:gd name="T34" fmla="*/ 0 w 51"/>
                  <a:gd name="T35" fmla="*/ 19 h 41"/>
                  <a:gd name="T36" fmla="*/ 0 w 51"/>
                  <a:gd name="T37" fmla="*/ 13 h 41"/>
                  <a:gd name="T38" fmla="*/ 2 w 51"/>
                  <a:gd name="T39" fmla="*/ 13 h 41"/>
                  <a:gd name="T40" fmla="*/ 2 w 51"/>
                  <a:gd name="T41" fmla="*/ 11 h 41"/>
                  <a:gd name="T42" fmla="*/ 2 w 51"/>
                  <a:gd name="T43" fmla="*/ 9 h 41"/>
                  <a:gd name="T44" fmla="*/ 9 w 51"/>
                  <a:gd name="T45" fmla="*/ 7 h 41"/>
                  <a:gd name="T46" fmla="*/ 11 w 51"/>
                  <a:gd name="T47" fmla="*/ 5 h 41"/>
                  <a:gd name="T48" fmla="*/ 15 w 51"/>
                  <a:gd name="T49" fmla="*/ 3 h 41"/>
                  <a:gd name="T50" fmla="*/ 24 w 51"/>
                  <a:gd name="T51" fmla="*/ 0 h 41"/>
                  <a:gd name="T52" fmla="*/ 26 w 51"/>
                  <a:gd name="T53" fmla="*/ 0 h 41"/>
                  <a:gd name="T54" fmla="*/ 32 w 51"/>
                  <a:gd name="T55" fmla="*/ 0 h 41"/>
                  <a:gd name="T56" fmla="*/ 36 w 51"/>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41">
                    <a:moveTo>
                      <a:pt x="36" y="0"/>
                    </a:moveTo>
                    <a:lnTo>
                      <a:pt x="42" y="7"/>
                    </a:lnTo>
                    <a:lnTo>
                      <a:pt x="49" y="15"/>
                    </a:lnTo>
                    <a:lnTo>
                      <a:pt x="49" y="19"/>
                    </a:lnTo>
                    <a:lnTo>
                      <a:pt x="51" y="24"/>
                    </a:lnTo>
                    <a:lnTo>
                      <a:pt x="47" y="26"/>
                    </a:lnTo>
                    <a:lnTo>
                      <a:pt x="45" y="26"/>
                    </a:lnTo>
                    <a:lnTo>
                      <a:pt x="38" y="30"/>
                    </a:lnTo>
                    <a:lnTo>
                      <a:pt x="30" y="28"/>
                    </a:lnTo>
                    <a:lnTo>
                      <a:pt x="26" y="32"/>
                    </a:lnTo>
                    <a:lnTo>
                      <a:pt x="26" y="32"/>
                    </a:lnTo>
                    <a:lnTo>
                      <a:pt x="19" y="34"/>
                    </a:lnTo>
                    <a:lnTo>
                      <a:pt x="11" y="41"/>
                    </a:lnTo>
                    <a:lnTo>
                      <a:pt x="11" y="41"/>
                    </a:lnTo>
                    <a:lnTo>
                      <a:pt x="7" y="36"/>
                    </a:lnTo>
                    <a:lnTo>
                      <a:pt x="5" y="32"/>
                    </a:lnTo>
                    <a:lnTo>
                      <a:pt x="2" y="26"/>
                    </a:lnTo>
                    <a:lnTo>
                      <a:pt x="0" y="19"/>
                    </a:lnTo>
                    <a:lnTo>
                      <a:pt x="0" y="13"/>
                    </a:lnTo>
                    <a:lnTo>
                      <a:pt x="2" y="13"/>
                    </a:lnTo>
                    <a:lnTo>
                      <a:pt x="2" y="11"/>
                    </a:lnTo>
                    <a:lnTo>
                      <a:pt x="2" y="9"/>
                    </a:lnTo>
                    <a:lnTo>
                      <a:pt x="9" y="7"/>
                    </a:lnTo>
                    <a:lnTo>
                      <a:pt x="11" y="5"/>
                    </a:lnTo>
                    <a:lnTo>
                      <a:pt x="15" y="3"/>
                    </a:lnTo>
                    <a:lnTo>
                      <a:pt x="24" y="0"/>
                    </a:lnTo>
                    <a:lnTo>
                      <a:pt x="26" y="0"/>
                    </a:lnTo>
                    <a:lnTo>
                      <a:pt x="32" y="0"/>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1" name="Freeform 59">
                <a:extLst>
                  <a:ext uri="{FF2B5EF4-FFF2-40B4-BE49-F238E27FC236}">
                    <a16:creationId xmlns:a16="http://schemas.microsoft.com/office/drawing/2014/main" id="{171704B4-E3EE-4E06-AEAC-89948D78473E}"/>
                  </a:ext>
                </a:extLst>
              </p:cNvPr>
              <p:cNvSpPr>
                <a:spLocks/>
              </p:cNvSpPr>
              <p:nvPr/>
            </p:nvSpPr>
            <p:spPr bwMode="auto">
              <a:xfrm>
                <a:off x="5026899" y="3589135"/>
                <a:ext cx="49717" cy="102195"/>
              </a:xfrm>
              <a:custGeom>
                <a:avLst/>
                <a:gdLst>
                  <a:gd name="T0" fmla="*/ 25 w 36"/>
                  <a:gd name="T1" fmla="*/ 21 h 74"/>
                  <a:gd name="T2" fmla="*/ 25 w 36"/>
                  <a:gd name="T3" fmla="*/ 27 h 74"/>
                  <a:gd name="T4" fmla="*/ 27 w 36"/>
                  <a:gd name="T5" fmla="*/ 34 h 74"/>
                  <a:gd name="T6" fmla="*/ 30 w 36"/>
                  <a:gd name="T7" fmla="*/ 40 h 74"/>
                  <a:gd name="T8" fmla="*/ 32 w 36"/>
                  <a:gd name="T9" fmla="*/ 44 h 74"/>
                  <a:gd name="T10" fmla="*/ 36 w 36"/>
                  <a:gd name="T11" fmla="*/ 49 h 74"/>
                  <a:gd name="T12" fmla="*/ 36 w 36"/>
                  <a:gd name="T13" fmla="*/ 53 h 74"/>
                  <a:gd name="T14" fmla="*/ 32 w 36"/>
                  <a:gd name="T15" fmla="*/ 59 h 74"/>
                  <a:gd name="T16" fmla="*/ 25 w 36"/>
                  <a:gd name="T17" fmla="*/ 61 h 74"/>
                  <a:gd name="T18" fmla="*/ 23 w 36"/>
                  <a:gd name="T19" fmla="*/ 65 h 74"/>
                  <a:gd name="T20" fmla="*/ 21 w 36"/>
                  <a:gd name="T21" fmla="*/ 72 h 74"/>
                  <a:gd name="T22" fmla="*/ 19 w 36"/>
                  <a:gd name="T23" fmla="*/ 74 h 74"/>
                  <a:gd name="T24" fmla="*/ 15 w 36"/>
                  <a:gd name="T25" fmla="*/ 72 h 74"/>
                  <a:gd name="T26" fmla="*/ 13 w 36"/>
                  <a:gd name="T27" fmla="*/ 61 h 74"/>
                  <a:gd name="T28" fmla="*/ 4 w 36"/>
                  <a:gd name="T29" fmla="*/ 61 h 74"/>
                  <a:gd name="T30" fmla="*/ 2 w 36"/>
                  <a:gd name="T31" fmla="*/ 59 h 74"/>
                  <a:gd name="T32" fmla="*/ 4 w 36"/>
                  <a:gd name="T33" fmla="*/ 55 h 74"/>
                  <a:gd name="T34" fmla="*/ 2 w 36"/>
                  <a:gd name="T35" fmla="*/ 51 h 74"/>
                  <a:gd name="T36" fmla="*/ 2 w 36"/>
                  <a:gd name="T37" fmla="*/ 46 h 74"/>
                  <a:gd name="T38" fmla="*/ 4 w 36"/>
                  <a:gd name="T39" fmla="*/ 42 h 74"/>
                  <a:gd name="T40" fmla="*/ 2 w 36"/>
                  <a:gd name="T41" fmla="*/ 36 h 74"/>
                  <a:gd name="T42" fmla="*/ 2 w 36"/>
                  <a:gd name="T43" fmla="*/ 27 h 74"/>
                  <a:gd name="T44" fmla="*/ 4 w 36"/>
                  <a:gd name="T45" fmla="*/ 25 h 74"/>
                  <a:gd name="T46" fmla="*/ 6 w 36"/>
                  <a:gd name="T47" fmla="*/ 23 h 74"/>
                  <a:gd name="T48" fmla="*/ 0 w 36"/>
                  <a:gd name="T49" fmla="*/ 19 h 74"/>
                  <a:gd name="T50" fmla="*/ 0 w 36"/>
                  <a:gd name="T51" fmla="*/ 13 h 74"/>
                  <a:gd name="T52" fmla="*/ 2 w 36"/>
                  <a:gd name="T53" fmla="*/ 6 h 74"/>
                  <a:gd name="T54" fmla="*/ 6 w 36"/>
                  <a:gd name="T55" fmla="*/ 2 h 74"/>
                  <a:gd name="T56" fmla="*/ 8 w 36"/>
                  <a:gd name="T57" fmla="*/ 2 h 74"/>
                  <a:gd name="T58" fmla="*/ 11 w 36"/>
                  <a:gd name="T59" fmla="*/ 6 h 74"/>
                  <a:gd name="T60" fmla="*/ 15 w 36"/>
                  <a:gd name="T61" fmla="*/ 2 h 74"/>
                  <a:gd name="T62" fmla="*/ 15 w 36"/>
                  <a:gd name="T63" fmla="*/ 0 h 74"/>
                  <a:gd name="T64" fmla="*/ 15 w 36"/>
                  <a:gd name="T65" fmla="*/ 2 h 74"/>
                  <a:gd name="T66" fmla="*/ 19 w 36"/>
                  <a:gd name="T67" fmla="*/ 6 h 74"/>
                  <a:gd name="T68" fmla="*/ 21 w 36"/>
                  <a:gd name="T69" fmla="*/ 6 h 74"/>
                  <a:gd name="T70" fmla="*/ 25 w 36"/>
                  <a:gd name="T71" fmla="*/ 11 h 74"/>
                  <a:gd name="T72" fmla="*/ 25 w 36"/>
                  <a:gd name="T73" fmla="*/ 13 h 74"/>
                  <a:gd name="T74" fmla="*/ 25 w 36"/>
                  <a:gd name="T75" fmla="*/ 19 h 74"/>
                  <a:gd name="T76" fmla="*/ 25 w 36"/>
                  <a:gd name="T77"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74">
                    <a:moveTo>
                      <a:pt x="25" y="21"/>
                    </a:moveTo>
                    <a:lnTo>
                      <a:pt x="25" y="27"/>
                    </a:lnTo>
                    <a:lnTo>
                      <a:pt x="27" y="34"/>
                    </a:lnTo>
                    <a:lnTo>
                      <a:pt x="30" y="40"/>
                    </a:lnTo>
                    <a:lnTo>
                      <a:pt x="32" y="44"/>
                    </a:lnTo>
                    <a:lnTo>
                      <a:pt x="36" y="49"/>
                    </a:lnTo>
                    <a:lnTo>
                      <a:pt x="36" y="53"/>
                    </a:lnTo>
                    <a:lnTo>
                      <a:pt x="32" y="59"/>
                    </a:lnTo>
                    <a:lnTo>
                      <a:pt x="25" y="61"/>
                    </a:lnTo>
                    <a:lnTo>
                      <a:pt x="23" y="65"/>
                    </a:lnTo>
                    <a:lnTo>
                      <a:pt x="21" y="72"/>
                    </a:lnTo>
                    <a:lnTo>
                      <a:pt x="19" y="74"/>
                    </a:lnTo>
                    <a:lnTo>
                      <a:pt x="15" y="72"/>
                    </a:lnTo>
                    <a:lnTo>
                      <a:pt x="13" y="61"/>
                    </a:lnTo>
                    <a:lnTo>
                      <a:pt x="4" y="61"/>
                    </a:lnTo>
                    <a:lnTo>
                      <a:pt x="2" y="59"/>
                    </a:lnTo>
                    <a:lnTo>
                      <a:pt x="4" y="55"/>
                    </a:lnTo>
                    <a:lnTo>
                      <a:pt x="2" y="51"/>
                    </a:lnTo>
                    <a:lnTo>
                      <a:pt x="2" y="46"/>
                    </a:lnTo>
                    <a:lnTo>
                      <a:pt x="4" y="42"/>
                    </a:lnTo>
                    <a:lnTo>
                      <a:pt x="2" y="36"/>
                    </a:lnTo>
                    <a:lnTo>
                      <a:pt x="2" y="27"/>
                    </a:lnTo>
                    <a:lnTo>
                      <a:pt x="4" y="25"/>
                    </a:lnTo>
                    <a:lnTo>
                      <a:pt x="6" y="23"/>
                    </a:lnTo>
                    <a:lnTo>
                      <a:pt x="0" y="19"/>
                    </a:lnTo>
                    <a:lnTo>
                      <a:pt x="0" y="13"/>
                    </a:lnTo>
                    <a:lnTo>
                      <a:pt x="2" y="6"/>
                    </a:lnTo>
                    <a:lnTo>
                      <a:pt x="6" y="2"/>
                    </a:lnTo>
                    <a:lnTo>
                      <a:pt x="8" y="2"/>
                    </a:lnTo>
                    <a:lnTo>
                      <a:pt x="11" y="6"/>
                    </a:lnTo>
                    <a:lnTo>
                      <a:pt x="15" y="2"/>
                    </a:lnTo>
                    <a:lnTo>
                      <a:pt x="15" y="0"/>
                    </a:lnTo>
                    <a:lnTo>
                      <a:pt x="15" y="2"/>
                    </a:lnTo>
                    <a:lnTo>
                      <a:pt x="19" y="6"/>
                    </a:lnTo>
                    <a:lnTo>
                      <a:pt x="21" y="6"/>
                    </a:lnTo>
                    <a:lnTo>
                      <a:pt x="25" y="11"/>
                    </a:lnTo>
                    <a:lnTo>
                      <a:pt x="25" y="13"/>
                    </a:lnTo>
                    <a:lnTo>
                      <a:pt x="25" y="19"/>
                    </a:lnTo>
                    <a:lnTo>
                      <a:pt x="25" y="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2" name="Freeform 60">
                <a:extLst>
                  <a:ext uri="{FF2B5EF4-FFF2-40B4-BE49-F238E27FC236}">
                    <a16:creationId xmlns:a16="http://schemas.microsoft.com/office/drawing/2014/main" id="{9A6DF65F-9374-4ACC-810D-7F7C1D472DC0}"/>
                  </a:ext>
                </a:extLst>
              </p:cNvPr>
              <p:cNvSpPr>
                <a:spLocks/>
              </p:cNvSpPr>
              <p:nvPr/>
            </p:nvSpPr>
            <p:spPr bwMode="auto">
              <a:xfrm>
                <a:off x="5006184" y="3470368"/>
                <a:ext cx="113243" cy="147769"/>
              </a:xfrm>
              <a:custGeom>
                <a:avLst/>
                <a:gdLst>
                  <a:gd name="T0" fmla="*/ 5 w 82"/>
                  <a:gd name="T1" fmla="*/ 8 h 107"/>
                  <a:gd name="T2" fmla="*/ 11 w 82"/>
                  <a:gd name="T3" fmla="*/ 6 h 107"/>
                  <a:gd name="T4" fmla="*/ 17 w 82"/>
                  <a:gd name="T5" fmla="*/ 0 h 107"/>
                  <a:gd name="T6" fmla="*/ 26 w 82"/>
                  <a:gd name="T7" fmla="*/ 2 h 107"/>
                  <a:gd name="T8" fmla="*/ 32 w 82"/>
                  <a:gd name="T9" fmla="*/ 6 h 107"/>
                  <a:gd name="T10" fmla="*/ 40 w 82"/>
                  <a:gd name="T11" fmla="*/ 19 h 107"/>
                  <a:gd name="T12" fmla="*/ 51 w 82"/>
                  <a:gd name="T13" fmla="*/ 25 h 107"/>
                  <a:gd name="T14" fmla="*/ 49 w 82"/>
                  <a:gd name="T15" fmla="*/ 31 h 107"/>
                  <a:gd name="T16" fmla="*/ 57 w 82"/>
                  <a:gd name="T17" fmla="*/ 38 h 107"/>
                  <a:gd name="T18" fmla="*/ 66 w 82"/>
                  <a:gd name="T19" fmla="*/ 38 h 107"/>
                  <a:gd name="T20" fmla="*/ 76 w 82"/>
                  <a:gd name="T21" fmla="*/ 35 h 107"/>
                  <a:gd name="T22" fmla="*/ 72 w 82"/>
                  <a:gd name="T23" fmla="*/ 42 h 107"/>
                  <a:gd name="T24" fmla="*/ 72 w 82"/>
                  <a:gd name="T25" fmla="*/ 52 h 107"/>
                  <a:gd name="T26" fmla="*/ 78 w 82"/>
                  <a:gd name="T27" fmla="*/ 67 h 107"/>
                  <a:gd name="T28" fmla="*/ 80 w 82"/>
                  <a:gd name="T29" fmla="*/ 76 h 107"/>
                  <a:gd name="T30" fmla="*/ 74 w 82"/>
                  <a:gd name="T31" fmla="*/ 86 h 107"/>
                  <a:gd name="T32" fmla="*/ 76 w 82"/>
                  <a:gd name="T33" fmla="*/ 94 h 107"/>
                  <a:gd name="T34" fmla="*/ 66 w 82"/>
                  <a:gd name="T35" fmla="*/ 94 h 107"/>
                  <a:gd name="T36" fmla="*/ 55 w 82"/>
                  <a:gd name="T37" fmla="*/ 97 h 107"/>
                  <a:gd name="T38" fmla="*/ 49 w 82"/>
                  <a:gd name="T39" fmla="*/ 101 h 107"/>
                  <a:gd name="T40" fmla="*/ 42 w 82"/>
                  <a:gd name="T41" fmla="*/ 105 h 107"/>
                  <a:gd name="T42" fmla="*/ 40 w 82"/>
                  <a:gd name="T43" fmla="*/ 105 h 107"/>
                  <a:gd name="T44" fmla="*/ 40 w 82"/>
                  <a:gd name="T45" fmla="*/ 97 h 107"/>
                  <a:gd name="T46" fmla="*/ 34 w 82"/>
                  <a:gd name="T47" fmla="*/ 92 h 107"/>
                  <a:gd name="T48" fmla="*/ 30 w 82"/>
                  <a:gd name="T49" fmla="*/ 86 h 107"/>
                  <a:gd name="T50" fmla="*/ 32 w 82"/>
                  <a:gd name="T51" fmla="*/ 82 h 107"/>
                  <a:gd name="T52" fmla="*/ 28 w 82"/>
                  <a:gd name="T53" fmla="*/ 78 h 107"/>
                  <a:gd name="T54" fmla="*/ 19 w 82"/>
                  <a:gd name="T55" fmla="*/ 73 h 107"/>
                  <a:gd name="T56" fmla="*/ 17 w 82"/>
                  <a:gd name="T57" fmla="*/ 69 h 107"/>
                  <a:gd name="T58" fmla="*/ 15 w 82"/>
                  <a:gd name="T59" fmla="*/ 63 h 107"/>
                  <a:gd name="T60" fmla="*/ 11 w 82"/>
                  <a:gd name="T61" fmla="*/ 54 h 107"/>
                  <a:gd name="T62" fmla="*/ 15 w 82"/>
                  <a:gd name="T63" fmla="*/ 54 h 107"/>
                  <a:gd name="T64" fmla="*/ 15 w 82"/>
                  <a:gd name="T65" fmla="*/ 50 h 107"/>
                  <a:gd name="T66" fmla="*/ 7 w 82"/>
                  <a:gd name="T67" fmla="*/ 46 h 107"/>
                  <a:gd name="T68" fmla="*/ 11 w 82"/>
                  <a:gd name="T69" fmla="*/ 35 h 107"/>
                  <a:gd name="T70" fmla="*/ 9 w 82"/>
                  <a:gd name="T71" fmla="*/ 31 h 107"/>
                  <a:gd name="T72" fmla="*/ 7 w 82"/>
                  <a:gd name="T73" fmla="*/ 31 h 107"/>
                  <a:gd name="T74" fmla="*/ 9 w 82"/>
                  <a:gd name="T75" fmla="*/ 27 h 107"/>
                  <a:gd name="T76" fmla="*/ 11 w 82"/>
                  <a:gd name="T77" fmla="*/ 25 h 107"/>
                  <a:gd name="T78" fmla="*/ 5 w 82"/>
                  <a:gd name="T79" fmla="*/ 23 h 107"/>
                  <a:gd name="T80" fmla="*/ 2 w 82"/>
                  <a:gd name="T81" fmla="*/ 1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2" h="107">
                    <a:moveTo>
                      <a:pt x="0" y="10"/>
                    </a:moveTo>
                    <a:lnTo>
                      <a:pt x="5" y="8"/>
                    </a:lnTo>
                    <a:lnTo>
                      <a:pt x="9" y="6"/>
                    </a:lnTo>
                    <a:lnTo>
                      <a:pt x="11" y="6"/>
                    </a:lnTo>
                    <a:lnTo>
                      <a:pt x="13" y="4"/>
                    </a:lnTo>
                    <a:lnTo>
                      <a:pt x="17" y="0"/>
                    </a:lnTo>
                    <a:lnTo>
                      <a:pt x="21" y="2"/>
                    </a:lnTo>
                    <a:lnTo>
                      <a:pt x="26" y="2"/>
                    </a:lnTo>
                    <a:lnTo>
                      <a:pt x="32" y="4"/>
                    </a:lnTo>
                    <a:lnTo>
                      <a:pt x="32" y="6"/>
                    </a:lnTo>
                    <a:lnTo>
                      <a:pt x="38" y="14"/>
                    </a:lnTo>
                    <a:lnTo>
                      <a:pt x="40" y="19"/>
                    </a:lnTo>
                    <a:lnTo>
                      <a:pt x="45" y="21"/>
                    </a:lnTo>
                    <a:lnTo>
                      <a:pt x="51" y="25"/>
                    </a:lnTo>
                    <a:lnTo>
                      <a:pt x="49" y="29"/>
                    </a:lnTo>
                    <a:lnTo>
                      <a:pt x="49" y="31"/>
                    </a:lnTo>
                    <a:lnTo>
                      <a:pt x="55" y="33"/>
                    </a:lnTo>
                    <a:lnTo>
                      <a:pt x="57" y="38"/>
                    </a:lnTo>
                    <a:lnTo>
                      <a:pt x="61" y="35"/>
                    </a:lnTo>
                    <a:lnTo>
                      <a:pt x="66" y="38"/>
                    </a:lnTo>
                    <a:lnTo>
                      <a:pt x="68" y="33"/>
                    </a:lnTo>
                    <a:lnTo>
                      <a:pt x="76" y="35"/>
                    </a:lnTo>
                    <a:lnTo>
                      <a:pt x="72" y="40"/>
                    </a:lnTo>
                    <a:lnTo>
                      <a:pt x="72" y="42"/>
                    </a:lnTo>
                    <a:lnTo>
                      <a:pt x="74" y="50"/>
                    </a:lnTo>
                    <a:lnTo>
                      <a:pt x="72" y="52"/>
                    </a:lnTo>
                    <a:lnTo>
                      <a:pt x="74" y="61"/>
                    </a:lnTo>
                    <a:lnTo>
                      <a:pt x="78" y="67"/>
                    </a:lnTo>
                    <a:lnTo>
                      <a:pt x="82" y="71"/>
                    </a:lnTo>
                    <a:lnTo>
                      <a:pt x="80" y="76"/>
                    </a:lnTo>
                    <a:lnTo>
                      <a:pt x="74" y="82"/>
                    </a:lnTo>
                    <a:lnTo>
                      <a:pt x="74" y="86"/>
                    </a:lnTo>
                    <a:lnTo>
                      <a:pt x="76" y="90"/>
                    </a:lnTo>
                    <a:lnTo>
                      <a:pt x="76" y="94"/>
                    </a:lnTo>
                    <a:lnTo>
                      <a:pt x="72" y="94"/>
                    </a:lnTo>
                    <a:lnTo>
                      <a:pt x="66" y="94"/>
                    </a:lnTo>
                    <a:lnTo>
                      <a:pt x="64" y="94"/>
                    </a:lnTo>
                    <a:lnTo>
                      <a:pt x="55" y="97"/>
                    </a:lnTo>
                    <a:lnTo>
                      <a:pt x="51" y="99"/>
                    </a:lnTo>
                    <a:lnTo>
                      <a:pt x="49" y="101"/>
                    </a:lnTo>
                    <a:lnTo>
                      <a:pt x="42" y="103"/>
                    </a:lnTo>
                    <a:lnTo>
                      <a:pt x="42" y="105"/>
                    </a:lnTo>
                    <a:lnTo>
                      <a:pt x="42" y="107"/>
                    </a:lnTo>
                    <a:lnTo>
                      <a:pt x="40" y="105"/>
                    </a:lnTo>
                    <a:lnTo>
                      <a:pt x="40" y="99"/>
                    </a:lnTo>
                    <a:lnTo>
                      <a:pt x="40" y="97"/>
                    </a:lnTo>
                    <a:lnTo>
                      <a:pt x="36" y="92"/>
                    </a:lnTo>
                    <a:lnTo>
                      <a:pt x="34" y="92"/>
                    </a:lnTo>
                    <a:lnTo>
                      <a:pt x="30" y="88"/>
                    </a:lnTo>
                    <a:lnTo>
                      <a:pt x="30" y="86"/>
                    </a:lnTo>
                    <a:lnTo>
                      <a:pt x="30" y="86"/>
                    </a:lnTo>
                    <a:lnTo>
                      <a:pt x="32" y="82"/>
                    </a:lnTo>
                    <a:lnTo>
                      <a:pt x="32" y="78"/>
                    </a:lnTo>
                    <a:lnTo>
                      <a:pt x="28" y="78"/>
                    </a:lnTo>
                    <a:lnTo>
                      <a:pt x="23" y="73"/>
                    </a:lnTo>
                    <a:lnTo>
                      <a:pt x="19" y="73"/>
                    </a:lnTo>
                    <a:lnTo>
                      <a:pt x="17" y="71"/>
                    </a:lnTo>
                    <a:lnTo>
                      <a:pt x="17" y="69"/>
                    </a:lnTo>
                    <a:lnTo>
                      <a:pt x="13" y="65"/>
                    </a:lnTo>
                    <a:lnTo>
                      <a:pt x="15" y="63"/>
                    </a:lnTo>
                    <a:lnTo>
                      <a:pt x="11" y="59"/>
                    </a:lnTo>
                    <a:lnTo>
                      <a:pt x="11" y="54"/>
                    </a:lnTo>
                    <a:lnTo>
                      <a:pt x="13" y="52"/>
                    </a:lnTo>
                    <a:lnTo>
                      <a:pt x="15" y="54"/>
                    </a:lnTo>
                    <a:lnTo>
                      <a:pt x="17" y="52"/>
                    </a:lnTo>
                    <a:lnTo>
                      <a:pt x="15" y="50"/>
                    </a:lnTo>
                    <a:lnTo>
                      <a:pt x="13" y="50"/>
                    </a:lnTo>
                    <a:lnTo>
                      <a:pt x="7" y="46"/>
                    </a:lnTo>
                    <a:lnTo>
                      <a:pt x="7" y="42"/>
                    </a:lnTo>
                    <a:lnTo>
                      <a:pt x="11" y="35"/>
                    </a:lnTo>
                    <a:lnTo>
                      <a:pt x="11" y="31"/>
                    </a:lnTo>
                    <a:lnTo>
                      <a:pt x="9" y="31"/>
                    </a:lnTo>
                    <a:lnTo>
                      <a:pt x="7" y="33"/>
                    </a:lnTo>
                    <a:lnTo>
                      <a:pt x="7" y="31"/>
                    </a:lnTo>
                    <a:lnTo>
                      <a:pt x="5" y="27"/>
                    </a:lnTo>
                    <a:lnTo>
                      <a:pt x="9" y="27"/>
                    </a:lnTo>
                    <a:lnTo>
                      <a:pt x="11" y="27"/>
                    </a:lnTo>
                    <a:lnTo>
                      <a:pt x="11" y="25"/>
                    </a:lnTo>
                    <a:lnTo>
                      <a:pt x="7" y="23"/>
                    </a:lnTo>
                    <a:lnTo>
                      <a:pt x="5" y="23"/>
                    </a:lnTo>
                    <a:lnTo>
                      <a:pt x="5" y="16"/>
                    </a:lnTo>
                    <a:lnTo>
                      <a:pt x="2" y="10"/>
                    </a:lnTo>
                    <a:lnTo>
                      <a:pt x="0" y="1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3" name="Freeform 61">
                <a:extLst>
                  <a:ext uri="{FF2B5EF4-FFF2-40B4-BE49-F238E27FC236}">
                    <a16:creationId xmlns:a16="http://schemas.microsoft.com/office/drawing/2014/main" id="{35F3B6C2-D723-483D-9629-EE621A742DE4}"/>
                  </a:ext>
                </a:extLst>
              </p:cNvPr>
              <p:cNvSpPr>
                <a:spLocks/>
              </p:cNvSpPr>
              <p:nvPr/>
            </p:nvSpPr>
            <p:spPr bwMode="auto">
              <a:xfrm>
                <a:off x="5000660" y="3554609"/>
                <a:ext cx="49717" cy="60765"/>
              </a:xfrm>
              <a:custGeom>
                <a:avLst/>
                <a:gdLst>
                  <a:gd name="T0" fmla="*/ 19 w 36"/>
                  <a:gd name="T1" fmla="*/ 44 h 44"/>
                  <a:gd name="T2" fmla="*/ 19 w 36"/>
                  <a:gd name="T3" fmla="*/ 38 h 44"/>
                  <a:gd name="T4" fmla="*/ 21 w 36"/>
                  <a:gd name="T5" fmla="*/ 31 h 44"/>
                  <a:gd name="T6" fmla="*/ 25 w 36"/>
                  <a:gd name="T7" fmla="*/ 27 h 44"/>
                  <a:gd name="T8" fmla="*/ 27 w 36"/>
                  <a:gd name="T9" fmla="*/ 27 h 44"/>
                  <a:gd name="T10" fmla="*/ 30 w 36"/>
                  <a:gd name="T11" fmla="*/ 31 h 44"/>
                  <a:gd name="T12" fmla="*/ 34 w 36"/>
                  <a:gd name="T13" fmla="*/ 27 h 44"/>
                  <a:gd name="T14" fmla="*/ 34 w 36"/>
                  <a:gd name="T15" fmla="*/ 25 h 44"/>
                  <a:gd name="T16" fmla="*/ 36 w 36"/>
                  <a:gd name="T17" fmla="*/ 21 h 44"/>
                  <a:gd name="T18" fmla="*/ 36 w 36"/>
                  <a:gd name="T19" fmla="*/ 17 h 44"/>
                  <a:gd name="T20" fmla="*/ 32 w 36"/>
                  <a:gd name="T21" fmla="*/ 17 h 44"/>
                  <a:gd name="T22" fmla="*/ 27 w 36"/>
                  <a:gd name="T23" fmla="*/ 12 h 44"/>
                  <a:gd name="T24" fmla="*/ 23 w 36"/>
                  <a:gd name="T25" fmla="*/ 12 h 44"/>
                  <a:gd name="T26" fmla="*/ 21 w 36"/>
                  <a:gd name="T27" fmla="*/ 10 h 44"/>
                  <a:gd name="T28" fmla="*/ 21 w 36"/>
                  <a:gd name="T29" fmla="*/ 8 h 44"/>
                  <a:gd name="T30" fmla="*/ 17 w 36"/>
                  <a:gd name="T31" fmla="*/ 4 h 44"/>
                  <a:gd name="T32" fmla="*/ 17 w 36"/>
                  <a:gd name="T33" fmla="*/ 4 h 44"/>
                  <a:gd name="T34" fmla="*/ 15 w 36"/>
                  <a:gd name="T35" fmla="*/ 4 h 44"/>
                  <a:gd name="T36" fmla="*/ 11 w 36"/>
                  <a:gd name="T37" fmla="*/ 0 h 44"/>
                  <a:gd name="T38" fmla="*/ 9 w 36"/>
                  <a:gd name="T39" fmla="*/ 2 h 44"/>
                  <a:gd name="T40" fmla="*/ 9 w 36"/>
                  <a:gd name="T41" fmla="*/ 6 h 44"/>
                  <a:gd name="T42" fmla="*/ 11 w 36"/>
                  <a:gd name="T43" fmla="*/ 8 h 44"/>
                  <a:gd name="T44" fmla="*/ 13 w 36"/>
                  <a:gd name="T45" fmla="*/ 10 h 44"/>
                  <a:gd name="T46" fmla="*/ 11 w 36"/>
                  <a:gd name="T47" fmla="*/ 12 h 44"/>
                  <a:gd name="T48" fmla="*/ 6 w 36"/>
                  <a:gd name="T49" fmla="*/ 12 h 44"/>
                  <a:gd name="T50" fmla="*/ 4 w 36"/>
                  <a:gd name="T51" fmla="*/ 17 h 44"/>
                  <a:gd name="T52" fmla="*/ 4 w 36"/>
                  <a:gd name="T53" fmla="*/ 21 h 44"/>
                  <a:gd name="T54" fmla="*/ 2 w 36"/>
                  <a:gd name="T55" fmla="*/ 25 h 44"/>
                  <a:gd name="T56" fmla="*/ 0 w 36"/>
                  <a:gd name="T57" fmla="*/ 27 h 44"/>
                  <a:gd name="T58" fmla="*/ 2 w 36"/>
                  <a:gd name="T59" fmla="*/ 29 h 44"/>
                  <a:gd name="T60" fmla="*/ 6 w 36"/>
                  <a:gd name="T61" fmla="*/ 29 h 44"/>
                  <a:gd name="T62" fmla="*/ 13 w 36"/>
                  <a:gd name="T63" fmla="*/ 40 h 44"/>
                  <a:gd name="T64" fmla="*/ 15 w 36"/>
                  <a:gd name="T65" fmla="*/ 42 h 44"/>
                  <a:gd name="T66" fmla="*/ 19 w 36"/>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4">
                    <a:moveTo>
                      <a:pt x="19" y="44"/>
                    </a:moveTo>
                    <a:lnTo>
                      <a:pt x="19" y="38"/>
                    </a:lnTo>
                    <a:lnTo>
                      <a:pt x="21" y="31"/>
                    </a:lnTo>
                    <a:lnTo>
                      <a:pt x="25" y="27"/>
                    </a:lnTo>
                    <a:lnTo>
                      <a:pt x="27" y="27"/>
                    </a:lnTo>
                    <a:lnTo>
                      <a:pt x="30" y="31"/>
                    </a:lnTo>
                    <a:lnTo>
                      <a:pt x="34" y="27"/>
                    </a:lnTo>
                    <a:lnTo>
                      <a:pt x="34" y="25"/>
                    </a:lnTo>
                    <a:lnTo>
                      <a:pt x="36" y="21"/>
                    </a:lnTo>
                    <a:lnTo>
                      <a:pt x="36" y="17"/>
                    </a:lnTo>
                    <a:lnTo>
                      <a:pt x="32" y="17"/>
                    </a:lnTo>
                    <a:lnTo>
                      <a:pt x="27" y="12"/>
                    </a:lnTo>
                    <a:lnTo>
                      <a:pt x="23" y="12"/>
                    </a:lnTo>
                    <a:lnTo>
                      <a:pt x="21" y="10"/>
                    </a:lnTo>
                    <a:lnTo>
                      <a:pt x="21" y="8"/>
                    </a:lnTo>
                    <a:lnTo>
                      <a:pt x="17" y="4"/>
                    </a:lnTo>
                    <a:lnTo>
                      <a:pt x="17" y="4"/>
                    </a:lnTo>
                    <a:lnTo>
                      <a:pt x="15" y="4"/>
                    </a:lnTo>
                    <a:lnTo>
                      <a:pt x="11" y="0"/>
                    </a:lnTo>
                    <a:lnTo>
                      <a:pt x="9" y="2"/>
                    </a:lnTo>
                    <a:lnTo>
                      <a:pt x="9" y="6"/>
                    </a:lnTo>
                    <a:lnTo>
                      <a:pt x="11" y="8"/>
                    </a:lnTo>
                    <a:lnTo>
                      <a:pt x="13" y="10"/>
                    </a:lnTo>
                    <a:lnTo>
                      <a:pt x="11" y="12"/>
                    </a:lnTo>
                    <a:lnTo>
                      <a:pt x="6" y="12"/>
                    </a:lnTo>
                    <a:lnTo>
                      <a:pt x="4" y="17"/>
                    </a:lnTo>
                    <a:lnTo>
                      <a:pt x="4" y="21"/>
                    </a:lnTo>
                    <a:lnTo>
                      <a:pt x="2" y="25"/>
                    </a:lnTo>
                    <a:lnTo>
                      <a:pt x="0" y="27"/>
                    </a:lnTo>
                    <a:lnTo>
                      <a:pt x="2" y="29"/>
                    </a:lnTo>
                    <a:lnTo>
                      <a:pt x="6" y="29"/>
                    </a:lnTo>
                    <a:lnTo>
                      <a:pt x="13" y="40"/>
                    </a:lnTo>
                    <a:lnTo>
                      <a:pt x="15" y="42"/>
                    </a:lnTo>
                    <a:lnTo>
                      <a:pt x="19" y="4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4" name="Freeform 62">
                <a:extLst>
                  <a:ext uri="{FF2B5EF4-FFF2-40B4-BE49-F238E27FC236}">
                    <a16:creationId xmlns:a16="http://schemas.microsoft.com/office/drawing/2014/main" id="{79602D0F-6261-42A1-93BE-0971CF043CB0}"/>
                  </a:ext>
                </a:extLst>
              </p:cNvPr>
              <p:cNvSpPr>
                <a:spLocks noEditPoints="1"/>
              </p:cNvSpPr>
              <p:nvPr/>
            </p:nvSpPr>
            <p:spPr bwMode="auto">
              <a:xfrm>
                <a:off x="4872225" y="3467606"/>
                <a:ext cx="149150" cy="116005"/>
              </a:xfrm>
              <a:custGeom>
                <a:avLst/>
                <a:gdLst>
                  <a:gd name="T0" fmla="*/ 106 w 108"/>
                  <a:gd name="T1" fmla="*/ 29 h 84"/>
                  <a:gd name="T2" fmla="*/ 104 w 108"/>
                  <a:gd name="T3" fmla="*/ 25 h 84"/>
                  <a:gd name="T4" fmla="*/ 99 w 108"/>
                  <a:gd name="T5" fmla="*/ 12 h 84"/>
                  <a:gd name="T6" fmla="*/ 85 w 108"/>
                  <a:gd name="T7" fmla="*/ 12 h 84"/>
                  <a:gd name="T8" fmla="*/ 68 w 108"/>
                  <a:gd name="T9" fmla="*/ 8 h 84"/>
                  <a:gd name="T10" fmla="*/ 55 w 108"/>
                  <a:gd name="T11" fmla="*/ 0 h 84"/>
                  <a:gd name="T12" fmla="*/ 34 w 108"/>
                  <a:gd name="T13" fmla="*/ 12 h 84"/>
                  <a:gd name="T14" fmla="*/ 24 w 108"/>
                  <a:gd name="T15" fmla="*/ 21 h 84"/>
                  <a:gd name="T16" fmla="*/ 7 w 108"/>
                  <a:gd name="T17" fmla="*/ 23 h 84"/>
                  <a:gd name="T18" fmla="*/ 0 w 108"/>
                  <a:gd name="T19" fmla="*/ 31 h 84"/>
                  <a:gd name="T20" fmla="*/ 7 w 108"/>
                  <a:gd name="T21" fmla="*/ 40 h 84"/>
                  <a:gd name="T22" fmla="*/ 15 w 108"/>
                  <a:gd name="T23" fmla="*/ 23 h 84"/>
                  <a:gd name="T24" fmla="*/ 26 w 108"/>
                  <a:gd name="T25" fmla="*/ 31 h 84"/>
                  <a:gd name="T26" fmla="*/ 34 w 108"/>
                  <a:gd name="T27" fmla="*/ 48 h 84"/>
                  <a:gd name="T28" fmla="*/ 36 w 108"/>
                  <a:gd name="T29" fmla="*/ 50 h 84"/>
                  <a:gd name="T30" fmla="*/ 34 w 108"/>
                  <a:gd name="T31" fmla="*/ 59 h 84"/>
                  <a:gd name="T32" fmla="*/ 47 w 108"/>
                  <a:gd name="T33" fmla="*/ 63 h 84"/>
                  <a:gd name="T34" fmla="*/ 55 w 108"/>
                  <a:gd name="T35" fmla="*/ 69 h 84"/>
                  <a:gd name="T36" fmla="*/ 78 w 108"/>
                  <a:gd name="T37" fmla="*/ 82 h 84"/>
                  <a:gd name="T38" fmla="*/ 74 w 108"/>
                  <a:gd name="T39" fmla="*/ 82 h 84"/>
                  <a:gd name="T40" fmla="*/ 78 w 108"/>
                  <a:gd name="T41" fmla="*/ 80 h 84"/>
                  <a:gd name="T42" fmla="*/ 49 w 108"/>
                  <a:gd name="T43" fmla="*/ 48 h 84"/>
                  <a:gd name="T44" fmla="*/ 47 w 108"/>
                  <a:gd name="T45" fmla="*/ 40 h 84"/>
                  <a:gd name="T46" fmla="*/ 40 w 108"/>
                  <a:gd name="T47" fmla="*/ 33 h 84"/>
                  <a:gd name="T48" fmla="*/ 42 w 108"/>
                  <a:gd name="T49" fmla="*/ 25 h 84"/>
                  <a:gd name="T50" fmla="*/ 51 w 108"/>
                  <a:gd name="T51" fmla="*/ 29 h 84"/>
                  <a:gd name="T52" fmla="*/ 57 w 108"/>
                  <a:gd name="T53" fmla="*/ 27 h 84"/>
                  <a:gd name="T54" fmla="*/ 66 w 108"/>
                  <a:gd name="T55" fmla="*/ 25 h 84"/>
                  <a:gd name="T56" fmla="*/ 72 w 108"/>
                  <a:gd name="T57" fmla="*/ 27 h 84"/>
                  <a:gd name="T58" fmla="*/ 80 w 108"/>
                  <a:gd name="T59" fmla="*/ 29 h 84"/>
                  <a:gd name="T60" fmla="*/ 93 w 108"/>
                  <a:gd name="T61" fmla="*/ 29 h 84"/>
                  <a:gd name="T62" fmla="*/ 104 w 108"/>
                  <a:gd name="T63" fmla="*/ 33 h 84"/>
                  <a:gd name="T64" fmla="*/ 61 w 108"/>
                  <a:gd name="T65" fmla="*/ 80 h 84"/>
                  <a:gd name="T66" fmla="*/ 64 w 108"/>
                  <a:gd name="T67" fmla="*/ 82 h 84"/>
                  <a:gd name="T68" fmla="*/ 57 w 108"/>
                  <a:gd name="T69" fmla="*/ 75 h 84"/>
                  <a:gd name="T70" fmla="*/ 57 w 108"/>
                  <a:gd name="T71" fmla="*/ 75 h 84"/>
                  <a:gd name="T72" fmla="*/ 64 w 108"/>
                  <a:gd name="T73" fmla="*/ 71 h 84"/>
                  <a:gd name="T74" fmla="*/ 59 w 108"/>
                  <a:gd name="T75" fmla="*/ 73 h 84"/>
                  <a:gd name="T76" fmla="*/ 28 w 108"/>
                  <a:gd name="T77" fmla="*/ 46 h 84"/>
                  <a:gd name="T78" fmla="*/ 32 w 108"/>
                  <a:gd name="T79" fmla="*/ 50 h 84"/>
                  <a:gd name="T80" fmla="*/ 26 w 108"/>
                  <a:gd name="T81" fmla="*/ 40 h 84"/>
                  <a:gd name="T82" fmla="*/ 26 w 108"/>
                  <a:gd name="T83" fmla="*/ 40 h 84"/>
                  <a:gd name="T84" fmla="*/ 30 w 108"/>
                  <a:gd name="T85" fmla="*/ 56 h 84"/>
                  <a:gd name="T86" fmla="*/ 26 w 108"/>
                  <a:gd name="T87" fmla="*/ 52 h 84"/>
                  <a:gd name="T88" fmla="*/ 24 w 108"/>
                  <a:gd name="T89" fmla="*/ 50 h 84"/>
                  <a:gd name="T90" fmla="*/ 13 w 108"/>
                  <a:gd name="T91" fmla="*/ 35 h 84"/>
                  <a:gd name="T92" fmla="*/ 19 w 108"/>
                  <a:gd name="T93" fmla="*/ 44 h 84"/>
                  <a:gd name="T94" fmla="*/ 13 w 108"/>
                  <a:gd name="T95" fmla="*/ 35 h 84"/>
                  <a:gd name="T96" fmla="*/ 24 w 108"/>
                  <a:gd name="T97" fmla="*/ 35 h 84"/>
                  <a:gd name="T98" fmla="*/ 15 w 108"/>
                  <a:gd name="T99" fmla="*/ 33 h 84"/>
                  <a:gd name="T100" fmla="*/ 17 w 108"/>
                  <a:gd name="T101" fmla="*/ 2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8" h="84">
                    <a:moveTo>
                      <a:pt x="104" y="33"/>
                    </a:moveTo>
                    <a:lnTo>
                      <a:pt x="102" y="29"/>
                    </a:lnTo>
                    <a:lnTo>
                      <a:pt x="106" y="29"/>
                    </a:lnTo>
                    <a:lnTo>
                      <a:pt x="108" y="29"/>
                    </a:lnTo>
                    <a:lnTo>
                      <a:pt x="108" y="27"/>
                    </a:lnTo>
                    <a:lnTo>
                      <a:pt x="104" y="25"/>
                    </a:lnTo>
                    <a:lnTo>
                      <a:pt x="102" y="25"/>
                    </a:lnTo>
                    <a:lnTo>
                      <a:pt x="102" y="18"/>
                    </a:lnTo>
                    <a:lnTo>
                      <a:pt x="99" y="12"/>
                    </a:lnTo>
                    <a:lnTo>
                      <a:pt x="95" y="12"/>
                    </a:lnTo>
                    <a:lnTo>
                      <a:pt x="93" y="16"/>
                    </a:lnTo>
                    <a:lnTo>
                      <a:pt x="85" y="12"/>
                    </a:lnTo>
                    <a:lnTo>
                      <a:pt x="74" y="12"/>
                    </a:lnTo>
                    <a:lnTo>
                      <a:pt x="72" y="8"/>
                    </a:lnTo>
                    <a:lnTo>
                      <a:pt x="68" y="8"/>
                    </a:lnTo>
                    <a:lnTo>
                      <a:pt x="59" y="0"/>
                    </a:lnTo>
                    <a:lnTo>
                      <a:pt x="55" y="0"/>
                    </a:lnTo>
                    <a:lnTo>
                      <a:pt x="55" y="0"/>
                    </a:lnTo>
                    <a:lnTo>
                      <a:pt x="47" y="0"/>
                    </a:lnTo>
                    <a:lnTo>
                      <a:pt x="36" y="6"/>
                    </a:lnTo>
                    <a:lnTo>
                      <a:pt x="34" y="12"/>
                    </a:lnTo>
                    <a:lnTo>
                      <a:pt x="28" y="14"/>
                    </a:lnTo>
                    <a:lnTo>
                      <a:pt x="28" y="21"/>
                    </a:lnTo>
                    <a:lnTo>
                      <a:pt x="24" y="21"/>
                    </a:lnTo>
                    <a:lnTo>
                      <a:pt x="15" y="18"/>
                    </a:lnTo>
                    <a:lnTo>
                      <a:pt x="11" y="18"/>
                    </a:lnTo>
                    <a:lnTo>
                      <a:pt x="7" y="23"/>
                    </a:lnTo>
                    <a:lnTo>
                      <a:pt x="0" y="23"/>
                    </a:lnTo>
                    <a:lnTo>
                      <a:pt x="0" y="25"/>
                    </a:lnTo>
                    <a:lnTo>
                      <a:pt x="0" y="31"/>
                    </a:lnTo>
                    <a:lnTo>
                      <a:pt x="5" y="35"/>
                    </a:lnTo>
                    <a:lnTo>
                      <a:pt x="5" y="37"/>
                    </a:lnTo>
                    <a:lnTo>
                      <a:pt x="7" y="40"/>
                    </a:lnTo>
                    <a:lnTo>
                      <a:pt x="11" y="31"/>
                    </a:lnTo>
                    <a:lnTo>
                      <a:pt x="13" y="27"/>
                    </a:lnTo>
                    <a:lnTo>
                      <a:pt x="15" y="23"/>
                    </a:lnTo>
                    <a:lnTo>
                      <a:pt x="19" y="23"/>
                    </a:lnTo>
                    <a:lnTo>
                      <a:pt x="21" y="27"/>
                    </a:lnTo>
                    <a:lnTo>
                      <a:pt x="26" y="31"/>
                    </a:lnTo>
                    <a:lnTo>
                      <a:pt x="26" y="35"/>
                    </a:lnTo>
                    <a:lnTo>
                      <a:pt x="30" y="42"/>
                    </a:lnTo>
                    <a:lnTo>
                      <a:pt x="34" y="48"/>
                    </a:lnTo>
                    <a:lnTo>
                      <a:pt x="36" y="48"/>
                    </a:lnTo>
                    <a:lnTo>
                      <a:pt x="40" y="52"/>
                    </a:lnTo>
                    <a:lnTo>
                      <a:pt x="36" y="50"/>
                    </a:lnTo>
                    <a:lnTo>
                      <a:pt x="34" y="50"/>
                    </a:lnTo>
                    <a:lnTo>
                      <a:pt x="32" y="54"/>
                    </a:lnTo>
                    <a:lnTo>
                      <a:pt x="34" y="59"/>
                    </a:lnTo>
                    <a:lnTo>
                      <a:pt x="38" y="59"/>
                    </a:lnTo>
                    <a:lnTo>
                      <a:pt x="42" y="63"/>
                    </a:lnTo>
                    <a:lnTo>
                      <a:pt x="47" y="63"/>
                    </a:lnTo>
                    <a:lnTo>
                      <a:pt x="49" y="67"/>
                    </a:lnTo>
                    <a:lnTo>
                      <a:pt x="51" y="69"/>
                    </a:lnTo>
                    <a:lnTo>
                      <a:pt x="55" y="69"/>
                    </a:lnTo>
                    <a:lnTo>
                      <a:pt x="64" y="69"/>
                    </a:lnTo>
                    <a:lnTo>
                      <a:pt x="68" y="71"/>
                    </a:lnTo>
                    <a:lnTo>
                      <a:pt x="78" y="82"/>
                    </a:lnTo>
                    <a:lnTo>
                      <a:pt x="76" y="82"/>
                    </a:lnTo>
                    <a:lnTo>
                      <a:pt x="72" y="80"/>
                    </a:lnTo>
                    <a:lnTo>
                      <a:pt x="74" y="82"/>
                    </a:lnTo>
                    <a:lnTo>
                      <a:pt x="78" y="84"/>
                    </a:lnTo>
                    <a:lnTo>
                      <a:pt x="78" y="84"/>
                    </a:lnTo>
                    <a:lnTo>
                      <a:pt x="78" y="80"/>
                    </a:lnTo>
                    <a:lnTo>
                      <a:pt x="66" y="65"/>
                    </a:lnTo>
                    <a:lnTo>
                      <a:pt x="49" y="50"/>
                    </a:lnTo>
                    <a:lnTo>
                      <a:pt x="49" y="48"/>
                    </a:lnTo>
                    <a:lnTo>
                      <a:pt x="49" y="46"/>
                    </a:lnTo>
                    <a:lnTo>
                      <a:pt x="47" y="44"/>
                    </a:lnTo>
                    <a:lnTo>
                      <a:pt x="47" y="40"/>
                    </a:lnTo>
                    <a:lnTo>
                      <a:pt x="42" y="35"/>
                    </a:lnTo>
                    <a:lnTo>
                      <a:pt x="40" y="35"/>
                    </a:lnTo>
                    <a:lnTo>
                      <a:pt x="40" y="33"/>
                    </a:lnTo>
                    <a:lnTo>
                      <a:pt x="40" y="31"/>
                    </a:lnTo>
                    <a:lnTo>
                      <a:pt x="40" y="25"/>
                    </a:lnTo>
                    <a:lnTo>
                      <a:pt x="42" y="25"/>
                    </a:lnTo>
                    <a:lnTo>
                      <a:pt x="47" y="27"/>
                    </a:lnTo>
                    <a:lnTo>
                      <a:pt x="49" y="31"/>
                    </a:lnTo>
                    <a:lnTo>
                      <a:pt x="51" y="29"/>
                    </a:lnTo>
                    <a:lnTo>
                      <a:pt x="51" y="27"/>
                    </a:lnTo>
                    <a:lnTo>
                      <a:pt x="55" y="27"/>
                    </a:lnTo>
                    <a:lnTo>
                      <a:pt x="57" y="27"/>
                    </a:lnTo>
                    <a:lnTo>
                      <a:pt x="59" y="25"/>
                    </a:lnTo>
                    <a:lnTo>
                      <a:pt x="64" y="27"/>
                    </a:lnTo>
                    <a:lnTo>
                      <a:pt x="66" y="25"/>
                    </a:lnTo>
                    <a:lnTo>
                      <a:pt x="68" y="25"/>
                    </a:lnTo>
                    <a:lnTo>
                      <a:pt x="70" y="29"/>
                    </a:lnTo>
                    <a:lnTo>
                      <a:pt x="72" y="27"/>
                    </a:lnTo>
                    <a:lnTo>
                      <a:pt x="76" y="29"/>
                    </a:lnTo>
                    <a:lnTo>
                      <a:pt x="80" y="27"/>
                    </a:lnTo>
                    <a:lnTo>
                      <a:pt x="80" y="29"/>
                    </a:lnTo>
                    <a:lnTo>
                      <a:pt x="87" y="27"/>
                    </a:lnTo>
                    <a:lnTo>
                      <a:pt x="89" y="29"/>
                    </a:lnTo>
                    <a:lnTo>
                      <a:pt x="93" y="29"/>
                    </a:lnTo>
                    <a:lnTo>
                      <a:pt x="97" y="31"/>
                    </a:lnTo>
                    <a:lnTo>
                      <a:pt x="102" y="33"/>
                    </a:lnTo>
                    <a:lnTo>
                      <a:pt x="104" y="33"/>
                    </a:lnTo>
                    <a:lnTo>
                      <a:pt x="104" y="33"/>
                    </a:lnTo>
                    <a:close/>
                    <a:moveTo>
                      <a:pt x="61" y="80"/>
                    </a:moveTo>
                    <a:lnTo>
                      <a:pt x="61" y="80"/>
                    </a:lnTo>
                    <a:lnTo>
                      <a:pt x="68" y="80"/>
                    </a:lnTo>
                    <a:lnTo>
                      <a:pt x="70" y="82"/>
                    </a:lnTo>
                    <a:lnTo>
                      <a:pt x="64" y="82"/>
                    </a:lnTo>
                    <a:lnTo>
                      <a:pt x="61" y="80"/>
                    </a:lnTo>
                    <a:lnTo>
                      <a:pt x="61" y="80"/>
                    </a:lnTo>
                    <a:close/>
                    <a:moveTo>
                      <a:pt x="57" y="75"/>
                    </a:moveTo>
                    <a:lnTo>
                      <a:pt x="68" y="75"/>
                    </a:lnTo>
                    <a:lnTo>
                      <a:pt x="64" y="78"/>
                    </a:lnTo>
                    <a:lnTo>
                      <a:pt x="57" y="75"/>
                    </a:lnTo>
                    <a:lnTo>
                      <a:pt x="57" y="75"/>
                    </a:lnTo>
                    <a:close/>
                    <a:moveTo>
                      <a:pt x="57" y="71"/>
                    </a:moveTo>
                    <a:lnTo>
                      <a:pt x="64" y="71"/>
                    </a:lnTo>
                    <a:lnTo>
                      <a:pt x="66" y="73"/>
                    </a:lnTo>
                    <a:lnTo>
                      <a:pt x="61" y="73"/>
                    </a:lnTo>
                    <a:lnTo>
                      <a:pt x="59" y="73"/>
                    </a:lnTo>
                    <a:lnTo>
                      <a:pt x="57" y="71"/>
                    </a:lnTo>
                    <a:lnTo>
                      <a:pt x="57" y="71"/>
                    </a:lnTo>
                    <a:close/>
                    <a:moveTo>
                      <a:pt x="28" y="46"/>
                    </a:moveTo>
                    <a:lnTo>
                      <a:pt x="30" y="46"/>
                    </a:lnTo>
                    <a:lnTo>
                      <a:pt x="34" y="50"/>
                    </a:lnTo>
                    <a:lnTo>
                      <a:pt x="32" y="50"/>
                    </a:lnTo>
                    <a:lnTo>
                      <a:pt x="28" y="46"/>
                    </a:lnTo>
                    <a:lnTo>
                      <a:pt x="28" y="46"/>
                    </a:lnTo>
                    <a:close/>
                    <a:moveTo>
                      <a:pt x="26" y="40"/>
                    </a:moveTo>
                    <a:lnTo>
                      <a:pt x="28" y="44"/>
                    </a:lnTo>
                    <a:lnTo>
                      <a:pt x="26" y="44"/>
                    </a:lnTo>
                    <a:lnTo>
                      <a:pt x="26" y="40"/>
                    </a:lnTo>
                    <a:lnTo>
                      <a:pt x="26" y="40"/>
                    </a:lnTo>
                    <a:close/>
                    <a:moveTo>
                      <a:pt x="26" y="52"/>
                    </a:moveTo>
                    <a:lnTo>
                      <a:pt x="30" y="56"/>
                    </a:lnTo>
                    <a:lnTo>
                      <a:pt x="32" y="59"/>
                    </a:lnTo>
                    <a:lnTo>
                      <a:pt x="26" y="52"/>
                    </a:lnTo>
                    <a:lnTo>
                      <a:pt x="26" y="52"/>
                    </a:lnTo>
                    <a:close/>
                    <a:moveTo>
                      <a:pt x="21" y="46"/>
                    </a:moveTo>
                    <a:lnTo>
                      <a:pt x="24" y="48"/>
                    </a:lnTo>
                    <a:lnTo>
                      <a:pt x="24" y="50"/>
                    </a:lnTo>
                    <a:lnTo>
                      <a:pt x="21" y="46"/>
                    </a:lnTo>
                    <a:lnTo>
                      <a:pt x="21" y="46"/>
                    </a:lnTo>
                    <a:close/>
                    <a:moveTo>
                      <a:pt x="13" y="35"/>
                    </a:moveTo>
                    <a:lnTo>
                      <a:pt x="19" y="40"/>
                    </a:lnTo>
                    <a:lnTo>
                      <a:pt x="21" y="44"/>
                    </a:lnTo>
                    <a:lnTo>
                      <a:pt x="19" y="44"/>
                    </a:lnTo>
                    <a:lnTo>
                      <a:pt x="15" y="40"/>
                    </a:lnTo>
                    <a:lnTo>
                      <a:pt x="17" y="40"/>
                    </a:lnTo>
                    <a:lnTo>
                      <a:pt x="13" y="35"/>
                    </a:lnTo>
                    <a:lnTo>
                      <a:pt x="13" y="35"/>
                    </a:lnTo>
                    <a:close/>
                    <a:moveTo>
                      <a:pt x="17" y="27"/>
                    </a:moveTo>
                    <a:lnTo>
                      <a:pt x="24" y="35"/>
                    </a:lnTo>
                    <a:lnTo>
                      <a:pt x="19" y="37"/>
                    </a:lnTo>
                    <a:lnTo>
                      <a:pt x="19" y="35"/>
                    </a:lnTo>
                    <a:lnTo>
                      <a:pt x="15" y="33"/>
                    </a:lnTo>
                    <a:lnTo>
                      <a:pt x="15" y="29"/>
                    </a:lnTo>
                    <a:lnTo>
                      <a:pt x="15" y="29"/>
                    </a:lnTo>
                    <a:lnTo>
                      <a:pt x="17" y="27"/>
                    </a:lnTo>
                    <a:lnTo>
                      <a:pt x="17" y="2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5" name="Freeform 63">
                <a:extLst>
                  <a:ext uri="{FF2B5EF4-FFF2-40B4-BE49-F238E27FC236}">
                    <a16:creationId xmlns:a16="http://schemas.microsoft.com/office/drawing/2014/main" id="{89FE4751-A8B9-4275-AE6E-44DE57A6AA9F}"/>
                  </a:ext>
                </a:extLst>
              </p:cNvPr>
              <p:cNvSpPr>
                <a:spLocks/>
              </p:cNvSpPr>
              <p:nvPr/>
            </p:nvSpPr>
            <p:spPr bwMode="auto">
              <a:xfrm>
                <a:off x="4927465" y="3502131"/>
                <a:ext cx="102195" cy="89766"/>
              </a:xfrm>
              <a:custGeom>
                <a:avLst/>
                <a:gdLst>
                  <a:gd name="T0" fmla="*/ 38 w 74"/>
                  <a:gd name="T1" fmla="*/ 55 h 65"/>
                  <a:gd name="T2" fmla="*/ 9 w 74"/>
                  <a:gd name="T3" fmla="*/ 25 h 65"/>
                  <a:gd name="T4" fmla="*/ 9 w 74"/>
                  <a:gd name="T5" fmla="*/ 21 h 65"/>
                  <a:gd name="T6" fmla="*/ 7 w 74"/>
                  <a:gd name="T7" fmla="*/ 15 h 65"/>
                  <a:gd name="T8" fmla="*/ 0 w 74"/>
                  <a:gd name="T9" fmla="*/ 10 h 65"/>
                  <a:gd name="T10" fmla="*/ 0 w 74"/>
                  <a:gd name="T11" fmla="*/ 6 h 65"/>
                  <a:gd name="T12" fmla="*/ 2 w 74"/>
                  <a:gd name="T13" fmla="*/ 0 h 65"/>
                  <a:gd name="T14" fmla="*/ 9 w 74"/>
                  <a:gd name="T15" fmla="*/ 6 h 65"/>
                  <a:gd name="T16" fmla="*/ 11 w 74"/>
                  <a:gd name="T17" fmla="*/ 2 h 65"/>
                  <a:gd name="T18" fmla="*/ 17 w 74"/>
                  <a:gd name="T19" fmla="*/ 2 h 65"/>
                  <a:gd name="T20" fmla="*/ 24 w 74"/>
                  <a:gd name="T21" fmla="*/ 2 h 65"/>
                  <a:gd name="T22" fmla="*/ 28 w 74"/>
                  <a:gd name="T23" fmla="*/ 0 h 65"/>
                  <a:gd name="T24" fmla="*/ 32 w 74"/>
                  <a:gd name="T25" fmla="*/ 2 h 65"/>
                  <a:gd name="T26" fmla="*/ 40 w 74"/>
                  <a:gd name="T27" fmla="*/ 2 h 65"/>
                  <a:gd name="T28" fmla="*/ 47 w 74"/>
                  <a:gd name="T29" fmla="*/ 2 h 65"/>
                  <a:gd name="T30" fmla="*/ 53 w 74"/>
                  <a:gd name="T31" fmla="*/ 4 h 65"/>
                  <a:gd name="T32" fmla="*/ 62 w 74"/>
                  <a:gd name="T33" fmla="*/ 8 h 65"/>
                  <a:gd name="T34" fmla="*/ 66 w 74"/>
                  <a:gd name="T35" fmla="*/ 8 h 65"/>
                  <a:gd name="T36" fmla="*/ 68 w 74"/>
                  <a:gd name="T37" fmla="*/ 12 h 65"/>
                  <a:gd name="T38" fmla="*/ 64 w 74"/>
                  <a:gd name="T39" fmla="*/ 23 h 65"/>
                  <a:gd name="T40" fmla="*/ 72 w 74"/>
                  <a:gd name="T41" fmla="*/ 27 h 65"/>
                  <a:gd name="T42" fmla="*/ 72 w 74"/>
                  <a:gd name="T43" fmla="*/ 31 h 65"/>
                  <a:gd name="T44" fmla="*/ 68 w 74"/>
                  <a:gd name="T45" fmla="*/ 31 h 65"/>
                  <a:gd name="T46" fmla="*/ 72 w 74"/>
                  <a:gd name="T47" fmla="*/ 40 h 65"/>
                  <a:gd name="T48" fmla="*/ 68 w 74"/>
                  <a:gd name="T49" fmla="*/ 42 h 65"/>
                  <a:gd name="T50" fmla="*/ 62 w 74"/>
                  <a:gd name="T51" fmla="*/ 40 h 65"/>
                  <a:gd name="T52" fmla="*/ 64 w 74"/>
                  <a:gd name="T53" fmla="*/ 46 h 65"/>
                  <a:gd name="T54" fmla="*/ 64 w 74"/>
                  <a:gd name="T55" fmla="*/ 50 h 65"/>
                  <a:gd name="T56" fmla="*/ 57 w 74"/>
                  <a:gd name="T57" fmla="*/ 55 h 65"/>
                  <a:gd name="T58" fmla="*/ 55 w 74"/>
                  <a:gd name="T59" fmla="*/ 63 h 65"/>
                  <a:gd name="T60" fmla="*/ 49 w 74"/>
                  <a:gd name="T61" fmla="*/ 59 h 65"/>
                  <a:gd name="T62" fmla="*/ 40 w 74"/>
                  <a:gd name="T63" fmla="*/ 59 h 65"/>
                  <a:gd name="T64" fmla="*/ 38 w 74"/>
                  <a:gd name="T65"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5">
                    <a:moveTo>
                      <a:pt x="38" y="59"/>
                    </a:moveTo>
                    <a:lnTo>
                      <a:pt x="38" y="55"/>
                    </a:lnTo>
                    <a:lnTo>
                      <a:pt x="26" y="40"/>
                    </a:lnTo>
                    <a:lnTo>
                      <a:pt x="9" y="25"/>
                    </a:lnTo>
                    <a:lnTo>
                      <a:pt x="9" y="23"/>
                    </a:lnTo>
                    <a:lnTo>
                      <a:pt x="9" y="21"/>
                    </a:lnTo>
                    <a:lnTo>
                      <a:pt x="7" y="19"/>
                    </a:lnTo>
                    <a:lnTo>
                      <a:pt x="7" y="15"/>
                    </a:lnTo>
                    <a:lnTo>
                      <a:pt x="2" y="10"/>
                    </a:lnTo>
                    <a:lnTo>
                      <a:pt x="0" y="10"/>
                    </a:lnTo>
                    <a:lnTo>
                      <a:pt x="0" y="8"/>
                    </a:lnTo>
                    <a:lnTo>
                      <a:pt x="0" y="6"/>
                    </a:lnTo>
                    <a:lnTo>
                      <a:pt x="0" y="0"/>
                    </a:lnTo>
                    <a:lnTo>
                      <a:pt x="2" y="0"/>
                    </a:lnTo>
                    <a:lnTo>
                      <a:pt x="7" y="2"/>
                    </a:lnTo>
                    <a:lnTo>
                      <a:pt x="9" y="6"/>
                    </a:lnTo>
                    <a:lnTo>
                      <a:pt x="11" y="4"/>
                    </a:lnTo>
                    <a:lnTo>
                      <a:pt x="11" y="2"/>
                    </a:lnTo>
                    <a:lnTo>
                      <a:pt x="15" y="2"/>
                    </a:lnTo>
                    <a:lnTo>
                      <a:pt x="17" y="2"/>
                    </a:lnTo>
                    <a:lnTo>
                      <a:pt x="19" y="0"/>
                    </a:lnTo>
                    <a:lnTo>
                      <a:pt x="24" y="2"/>
                    </a:lnTo>
                    <a:lnTo>
                      <a:pt x="26" y="0"/>
                    </a:lnTo>
                    <a:lnTo>
                      <a:pt x="28" y="0"/>
                    </a:lnTo>
                    <a:lnTo>
                      <a:pt x="30" y="4"/>
                    </a:lnTo>
                    <a:lnTo>
                      <a:pt x="32" y="2"/>
                    </a:lnTo>
                    <a:lnTo>
                      <a:pt x="36" y="4"/>
                    </a:lnTo>
                    <a:lnTo>
                      <a:pt x="40" y="2"/>
                    </a:lnTo>
                    <a:lnTo>
                      <a:pt x="40" y="4"/>
                    </a:lnTo>
                    <a:lnTo>
                      <a:pt x="47" y="2"/>
                    </a:lnTo>
                    <a:lnTo>
                      <a:pt x="49" y="4"/>
                    </a:lnTo>
                    <a:lnTo>
                      <a:pt x="53" y="4"/>
                    </a:lnTo>
                    <a:lnTo>
                      <a:pt x="57" y="6"/>
                    </a:lnTo>
                    <a:lnTo>
                      <a:pt x="62" y="8"/>
                    </a:lnTo>
                    <a:lnTo>
                      <a:pt x="64" y="10"/>
                    </a:lnTo>
                    <a:lnTo>
                      <a:pt x="66" y="8"/>
                    </a:lnTo>
                    <a:lnTo>
                      <a:pt x="68" y="8"/>
                    </a:lnTo>
                    <a:lnTo>
                      <a:pt x="68" y="12"/>
                    </a:lnTo>
                    <a:lnTo>
                      <a:pt x="64" y="19"/>
                    </a:lnTo>
                    <a:lnTo>
                      <a:pt x="64" y="23"/>
                    </a:lnTo>
                    <a:lnTo>
                      <a:pt x="70" y="27"/>
                    </a:lnTo>
                    <a:lnTo>
                      <a:pt x="72" y="27"/>
                    </a:lnTo>
                    <a:lnTo>
                      <a:pt x="74" y="29"/>
                    </a:lnTo>
                    <a:lnTo>
                      <a:pt x="72" y="31"/>
                    </a:lnTo>
                    <a:lnTo>
                      <a:pt x="70" y="29"/>
                    </a:lnTo>
                    <a:lnTo>
                      <a:pt x="68" y="31"/>
                    </a:lnTo>
                    <a:lnTo>
                      <a:pt x="68" y="36"/>
                    </a:lnTo>
                    <a:lnTo>
                      <a:pt x="72" y="40"/>
                    </a:lnTo>
                    <a:lnTo>
                      <a:pt x="70" y="42"/>
                    </a:lnTo>
                    <a:lnTo>
                      <a:pt x="68" y="42"/>
                    </a:lnTo>
                    <a:lnTo>
                      <a:pt x="64" y="38"/>
                    </a:lnTo>
                    <a:lnTo>
                      <a:pt x="62" y="40"/>
                    </a:lnTo>
                    <a:lnTo>
                      <a:pt x="62" y="44"/>
                    </a:lnTo>
                    <a:lnTo>
                      <a:pt x="64" y="46"/>
                    </a:lnTo>
                    <a:lnTo>
                      <a:pt x="66" y="48"/>
                    </a:lnTo>
                    <a:lnTo>
                      <a:pt x="64" y="50"/>
                    </a:lnTo>
                    <a:lnTo>
                      <a:pt x="59" y="50"/>
                    </a:lnTo>
                    <a:lnTo>
                      <a:pt x="57" y="55"/>
                    </a:lnTo>
                    <a:lnTo>
                      <a:pt x="57" y="59"/>
                    </a:lnTo>
                    <a:lnTo>
                      <a:pt x="55" y="63"/>
                    </a:lnTo>
                    <a:lnTo>
                      <a:pt x="53" y="65"/>
                    </a:lnTo>
                    <a:lnTo>
                      <a:pt x="49" y="59"/>
                    </a:lnTo>
                    <a:lnTo>
                      <a:pt x="47" y="61"/>
                    </a:lnTo>
                    <a:lnTo>
                      <a:pt x="40" y="59"/>
                    </a:lnTo>
                    <a:lnTo>
                      <a:pt x="38" y="59"/>
                    </a:lnTo>
                    <a:lnTo>
                      <a:pt x="38" y="5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 name="Freeform 64">
                <a:extLst>
                  <a:ext uri="{FF2B5EF4-FFF2-40B4-BE49-F238E27FC236}">
                    <a16:creationId xmlns:a16="http://schemas.microsoft.com/office/drawing/2014/main" id="{71F7B391-7E70-4610-86C5-E0A5B1E0A8CB}"/>
                  </a:ext>
                </a:extLst>
              </p:cNvPr>
              <p:cNvSpPr>
                <a:spLocks/>
              </p:cNvSpPr>
              <p:nvPr/>
            </p:nvSpPr>
            <p:spPr bwMode="auto">
              <a:xfrm>
                <a:off x="4869463" y="3449652"/>
                <a:ext cx="78718" cy="49717"/>
              </a:xfrm>
              <a:custGeom>
                <a:avLst/>
                <a:gdLst>
                  <a:gd name="T0" fmla="*/ 2 w 57"/>
                  <a:gd name="T1" fmla="*/ 36 h 36"/>
                  <a:gd name="T2" fmla="*/ 9 w 57"/>
                  <a:gd name="T3" fmla="*/ 36 h 36"/>
                  <a:gd name="T4" fmla="*/ 13 w 57"/>
                  <a:gd name="T5" fmla="*/ 31 h 36"/>
                  <a:gd name="T6" fmla="*/ 17 w 57"/>
                  <a:gd name="T7" fmla="*/ 31 h 36"/>
                  <a:gd name="T8" fmla="*/ 26 w 57"/>
                  <a:gd name="T9" fmla="*/ 34 h 36"/>
                  <a:gd name="T10" fmla="*/ 30 w 57"/>
                  <a:gd name="T11" fmla="*/ 34 h 36"/>
                  <a:gd name="T12" fmla="*/ 30 w 57"/>
                  <a:gd name="T13" fmla="*/ 27 h 36"/>
                  <a:gd name="T14" fmla="*/ 36 w 57"/>
                  <a:gd name="T15" fmla="*/ 25 h 36"/>
                  <a:gd name="T16" fmla="*/ 38 w 57"/>
                  <a:gd name="T17" fmla="*/ 19 h 36"/>
                  <a:gd name="T18" fmla="*/ 49 w 57"/>
                  <a:gd name="T19" fmla="*/ 13 h 36"/>
                  <a:gd name="T20" fmla="*/ 57 w 57"/>
                  <a:gd name="T21" fmla="*/ 13 h 36"/>
                  <a:gd name="T22" fmla="*/ 57 w 57"/>
                  <a:gd name="T23" fmla="*/ 6 h 36"/>
                  <a:gd name="T24" fmla="*/ 53 w 57"/>
                  <a:gd name="T25" fmla="*/ 0 h 36"/>
                  <a:gd name="T26" fmla="*/ 47 w 57"/>
                  <a:gd name="T27" fmla="*/ 2 h 36"/>
                  <a:gd name="T28" fmla="*/ 38 w 57"/>
                  <a:gd name="T29" fmla="*/ 6 h 36"/>
                  <a:gd name="T30" fmla="*/ 36 w 57"/>
                  <a:gd name="T31" fmla="*/ 6 h 36"/>
                  <a:gd name="T32" fmla="*/ 34 w 57"/>
                  <a:gd name="T33" fmla="*/ 6 h 36"/>
                  <a:gd name="T34" fmla="*/ 30 w 57"/>
                  <a:gd name="T35" fmla="*/ 8 h 36"/>
                  <a:gd name="T36" fmla="*/ 26 w 57"/>
                  <a:gd name="T37" fmla="*/ 8 h 36"/>
                  <a:gd name="T38" fmla="*/ 19 w 57"/>
                  <a:gd name="T39" fmla="*/ 10 h 36"/>
                  <a:gd name="T40" fmla="*/ 17 w 57"/>
                  <a:gd name="T41" fmla="*/ 6 h 36"/>
                  <a:gd name="T42" fmla="*/ 9 w 57"/>
                  <a:gd name="T43" fmla="*/ 6 h 36"/>
                  <a:gd name="T44" fmla="*/ 7 w 57"/>
                  <a:gd name="T45" fmla="*/ 6 h 36"/>
                  <a:gd name="T46" fmla="*/ 0 w 57"/>
                  <a:gd name="T47" fmla="*/ 13 h 36"/>
                  <a:gd name="T48" fmla="*/ 2 w 57"/>
                  <a:gd name="T49" fmla="*/ 17 h 36"/>
                  <a:gd name="T50" fmla="*/ 0 w 57"/>
                  <a:gd name="T51" fmla="*/ 21 h 36"/>
                  <a:gd name="T52" fmla="*/ 0 w 57"/>
                  <a:gd name="T53" fmla="*/ 27 h 36"/>
                  <a:gd name="T54" fmla="*/ 0 w 57"/>
                  <a:gd name="T55" fmla="*/ 27 h 36"/>
                  <a:gd name="T56" fmla="*/ 4 w 57"/>
                  <a:gd name="T57" fmla="*/ 29 h 36"/>
                  <a:gd name="T58" fmla="*/ 4 w 57"/>
                  <a:gd name="T59" fmla="*/ 31 h 36"/>
                  <a:gd name="T60" fmla="*/ 2 w 57"/>
                  <a:gd name="T61" fmla="*/ 34 h 36"/>
                  <a:gd name="T62" fmla="*/ 2 w 57"/>
                  <a:gd name="T6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36">
                    <a:moveTo>
                      <a:pt x="2" y="36"/>
                    </a:moveTo>
                    <a:lnTo>
                      <a:pt x="9" y="36"/>
                    </a:lnTo>
                    <a:lnTo>
                      <a:pt x="13" y="31"/>
                    </a:lnTo>
                    <a:lnTo>
                      <a:pt x="17" y="31"/>
                    </a:lnTo>
                    <a:lnTo>
                      <a:pt x="26" y="34"/>
                    </a:lnTo>
                    <a:lnTo>
                      <a:pt x="30" y="34"/>
                    </a:lnTo>
                    <a:lnTo>
                      <a:pt x="30" y="27"/>
                    </a:lnTo>
                    <a:lnTo>
                      <a:pt x="36" y="25"/>
                    </a:lnTo>
                    <a:lnTo>
                      <a:pt x="38" y="19"/>
                    </a:lnTo>
                    <a:lnTo>
                      <a:pt x="49" y="13"/>
                    </a:lnTo>
                    <a:lnTo>
                      <a:pt x="57" y="13"/>
                    </a:lnTo>
                    <a:lnTo>
                      <a:pt x="57" y="6"/>
                    </a:lnTo>
                    <a:lnTo>
                      <a:pt x="53" y="0"/>
                    </a:lnTo>
                    <a:lnTo>
                      <a:pt x="47" y="2"/>
                    </a:lnTo>
                    <a:lnTo>
                      <a:pt x="38" y="6"/>
                    </a:lnTo>
                    <a:lnTo>
                      <a:pt x="36" y="6"/>
                    </a:lnTo>
                    <a:lnTo>
                      <a:pt x="34" y="6"/>
                    </a:lnTo>
                    <a:lnTo>
                      <a:pt x="30" y="8"/>
                    </a:lnTo>
                    <a:lnTo>
                      <a:pt x="26" y="8"/>
                    </a:lnTo>
                    <a:lnTo>
                      <a:pt x="19" y="10"/>
                    </a:lnTo>
                    <a:lnTo>
                      <a:pt x="17" y="6"/>
                    </a:lnTo>
                    <a:lnTo>
                      <a:pt x="9" y="6"/>
                    </a:lnTo>
                    <a:lnTo>
                      <a:pt x="7" y="6"/>
                    </a:lnTo>
                    <a:lnTo>
                      <a:pt x="0" y="13"/>
                    </a:lnTo>
                    <a:lnTo>
                      <a:pt x="2" y="17"/>
                    </a:lnTo>
                    <a:lnTo>
                      <a:pt x="0" y="21"/>
                    </a:lnTo>
                    <a:lnTo>
                      <a:pt x="0" y="27"/>
                    </a:lnTo>
                    <a:lnTo>
                      <a:pt x="0" y="27"/>
                    </a:lnTo>
                    <a:lnTo>
                      <a:pt x="4" y="29"/>
                    </a:lnTo>
                    <a:lnTo>
                      <a:pt x="4" y="31"/>
                    </a:lnTo>
                    <a:lnTo>
                      <a:pt x="2" y="34"/>
                    </a:lnTo>
                    <a:lnTo>
                      <a:pt x="2" y="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 name="Freeform 65">
                <a:extLst>
                  <a:ext uri="{FF2B5EF4-FFF2-40B4-BE49-F238E27FC236}">
                    <a16:creationId xmlns:a16="http://schemas.microsoft.com/office/drawing/2014/main" id="{DF89E9FC-E7CB-4DA2-B975-E7F2A6AA814F}"/>
                  </a:ext>
                </a:extLst>
              </p:cNvPr>
              <p:cNvSpPr>
                <a:spLocks/>
              </p:cNvSpPr>
              <p:nvPr/>
            </p:nvSpPr>
            <p:spPr bwMode="auto">
              <a:xfrm>
                <a:off x="4764506" y="3370935"/>
                <a:ext cx="191962" cy="92528"/>
              </a:xfrm>
              <a:custGeom>
                <a:avLst/>
                <a:gdLst>
                  <a:gd name="T0" fmla="*/ 85 w 139"/>
                  <a:gd name="T1" fmla="*/ 63 h 67"/>
                  <a:gd name="T2" fmla="*/ 95 w 139"/>
                  <a:gd name="T3" fmla="*/ 67 h 67"/>
                  <a:gd name="T4" fmla="*/ 106 w 139"/>
                  <a:gd name="T5" fmla="*/ 65 h 67"/>
                  <a:gd name="T6" fmla="*/ 112 w 139"/>
                  <a:gd name="T7" fmla="*/ 63 h 67"/>
                  <a:gd name="T8" fmla="*/ 123 w 139"/>
                  <a:gd name="T9" fmla="*/ 59 h 67"/>
                  <a:gd name="T10" fmla="*/ 133 w 139"/>
                  <a:gd name="T11" fmla="*/ 53 h 67"/>
                  <a:gd name="T12" fmla="*/ 131 w 139"/>
                  <a:gd name="T13" fmla="*/ 44 h 67"/>
                  <a:gd name="T14" fmla="*/ 129 w 139"/>
                  <a:gd name="T15" fmla="*/ 36 h 67"/>
                  <a:gd name="T16" fmla="*/ 137 w 139"/>
                  <a:gd name="T17" fmla="*/ 34 h 67"/>
                  <a:gd name="T18" fmla="*/ 137 w 139"/>
                  <a:gd name="T19" fmla="*/ 27 h 67"/>
                  <a:gd name="T20" fmla="*/ 137 w 139"/>
                  <a:gd name="T21" fmla="*/ 8 h 67"/>
                  <a:gd name="T22" fmla="*/ 127 w 139"/>
                  <a:gd name="T23" fmla="*/ 4 h 67"/>
                  <a:gd name="T24" fmla="*/ 114 w 139"/>
                  <a:gd name="T25" fmla="*/ 6 h 67"/>
                  <a:gd name="T26" fmla="*/ 104 w 139"/>
                  <a:gd name="T27" fmla="*/ 2 h 67"/>
                  <a:gd name="T28" fmla="*/ 97 w 139"/>
                  <a:gd name="T29" fmla="*/ 4 h 67"/>
                  <a:gd name="T30" fmla="*/ 95 w 139"/>
                  <a:gd name="T31" fmla="*/ 8 h 67"/>
                  <a:gd name="T32" fmla="*/ 87 w 139"/>
                  <a:gd name="T33" fmla="*/ 11 h 67"/>
                  <a:gd name="T34" fmla="*/ 74 w 139"/>
                  <a:gd name="T35" fmla="*/ 6 h 67"/>
                  <a:gd name="T36" fmla="*/ 74 w 139"/>
                  <a:gd name="T37" fmla="*/ 13 h 67"/>
                  <a:gd name="T38" fmla="*/ 70 w 139"/>
                  <a:gd name="T39" fmla="*/ 17 h 67"/>
                  <a:gd name="T40" fmla="*/ 59 w 139"/>
                  <a:gd name="T41" fmla="*/ 25 h 67"/>
                  <a:gd name="T42" fmla="*/ 64 w 139"/>
                  <a:gd name="T43" fmla="*/ 32 h 67"/>
                  <a:gd name="T44" fmla="*/ 61 w 139"/>
                  <a:gd name="T45" fmla="*/ 36 h 67"/>
                  <a:gd name="T46" fmla="*/ 53 w 139"/>
                  <a:gd name="T47" fmla="*/ 34 h 67"/>
                  <a:gd name="T48" fmla="*/ 47 w 139"/>
                  <a:gd name="T49" fmla="*/ 34 h 67"/>
                  <a:gd name="T50" fmla="*/ 36 w 139"/>
                  <a:gd name="T51" fmla="*/ 38 h 67"/>
                  <a:gd name="T52" fmla="*/ 30 w 139"/>
                  <a:gd name="T53" fmla="*/ 38 h 67"/>
                  <a:gd name="T54" fmla="*/ 21 w 139"/>
                  <a:gd name="T55" fmla="*/ 36 h 67"/>
                  <a:gd name="T56" fmla="*/ 15 w 139"/>
                  <a:gd name="T57" fmla="*/ 40 h 67"/>
                  <a:gd name="T58" fmla="*/ 11 w 139"/>
                  <a:gd name="T59" fmla="*/ 40 h 67"/>
                  <a:gd name="T60" fmla="*/ 5 w 139"/>
                  <a:gd name="T61" fmla="*/ 38 h 67"/>
                  <a:gd name="T62" fmla="*/ 0 w 139"/>
                  <a:gd name="T63" fmla="*/ 40 h 67"/>
                  <a:gd name="T64" fmla="*/ 2 w 139"/>
                  <a:gd name="T65" fmla="*/ 44 h 67"/>
                  <a:gd name="T66" fmla="*/ 5 w 139"/>
                  <a:gd name="T67" fmla="*/ 48 h 67"/>
                  <a:gd name="T68" fmla="*/ 11 w 139"/>
                  <a:gd name="T69" fmla="*/ 48 h 67"/>
                  <a:gd name="T70" fmla="*/ 17 w 139"/>
                  <a:gd name="T71" fmla="*/ 48 h 67"/>
                  <a:gd name="T72" fmla="*/ 24 w 139"/>
                  <a:gd name="T73" fmla="*/ 53 h 67"/>
                  <a:gd name="T74" fmla="*/ 30 w 139"/>
                  <a:gd name="T75" fmla="*/ 55 h 67"/>
                  <a:gd name="T76" fmla="*/ 45 w 139"/>
                  <a:gd name="T77" fmla="*/ 51 h 67"/>
                  <a:gd name="T78" fmla="*/ 51 w 139"/>
                  <a:gd name="T79" fmla="*/ 53 h 67"/>
                  <a:gd name="T80" fmla="*/ 72 w 139"/>
                  <a:gd name="T81" fmla="*/ 61 h 67"/>
                  <a:gd name="T82" fmla="*/ 83 w 139"/>
                  <a:gd name="T83"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 h="67">
                    <a:moveTo>
                      <a:pt x="83" y="63"/>
                    </a:moveTo>
                    <a:lnTo>
                      <a:pt x="85" y="63"/>
                    </a:lnTo>
                    <a:lnTo>
                      <a:pt x="93" y="63"/>
                    </a:lnTo>
                    <a:lnTo>
                      <a:pt x="95" y="67"/>
                    </a:lnTo>
                    <a:lnTo>
                      <a:pt x="102" y="65"/>
                    </a:lnTo>
                    <a:lnTo>
                      <a:pt x="106" y="65"/>
                    </a:lnTo>
                    <a:lnTo>
                      <a:pt x="110" y="63"/>
                    </a:lnTo>
                    <a:lnTo>
                      <a:pt x="112" y="63"/>
                    </a:lnTo>
                    <a:lnTo>
                      <a:pt x="114" y="63"/>
                    </a:lnTo>
                    <a:lnTo>
                      <a:pt x="123" y="59"/>
                    </a:lnTo>
                    <a:lnTo>
                      <a:pt x="129" y="57"/>
                    </a:lnTo>
                    <a:lnTo>
                      <a:pt x="133" y="53"/>
                    </a:lnTo>
                    <a:lnTo>
                      <a:pt x="131" y="48"/>
                    </a:lnTo>
                    <a:lnTo>
                      <a:pt x="131" y="44"/>
                    </a:lnTo>
                    <a:lnTo>
                      <a:pt x="133" y="40"/>
                    </a:lnTo>
                    <a:lnTo>
                      <a:pt x="129" y="36"/>
                    </a:lnTo>
                    <a:lnTo>
                      <a:pt x="129" y="34"/>
                    </a:lnTo>
                    <a:lnTo>
                      <a:pt x="137" y="34"/>
                    </a:lnTo>
                    <a:lnTo>
                      <a:pt x="139" y="32"/>
                    </a:lnTo>
                    <a:lnTo>
                      <a:pt x="137" y="27"/>
                    </a:lnTo>
                    <a:lnTo>
                      <a:pt x="137" y="15"/>
                    </a:lnTo>
                    <a:lnTo>
                      <a:pt x="137" y="8"/>
                    </a:lnTo>
                    <a:lnTo>
                      <a:pt x="129" y="6"/>
                    </a:lnTo>
                    <a:lnTo>
                      <a:pt x="127" y="4"/>
                    </a:lnTo>
                    <a:lnTo>
                      <a:pt x="120" y="6"/>
                    </a:lnTo>
                    <a:lnTo>
                      <a:pt x="114" y="6"/>
                    </a:lnTo>
                    <a:lnTo>
                      <a:pt x="110" y="2"/>
                    </a:lnTo>
                    <a:lnTo>
                      <a:pt x="104" y="2"/>
                    </a:lnTo>
                    <a:lnTo>
                      <a:pt x="99" y="0"/>
                    </a:lnTo>
                    <a:lnTo>
                      <a:pt x="97" y="4"/>
                    </a:lnTo>
                    <a:lnTo>
                      <a:pt x="95" y="6"/>
                    </a:lnTo>
                    <a:lnTo>
                      <a:pt x="95" y="8"/>
                    </a:lnTo>
                    <a:lnTo>
                      <a:pt x="89" y="8"/>
                    </a:lnTo>
                    <a:lnTo>
                      <a:pt x="87" y="11"/>
                    </a:lnTo>
                    <a:lnTo>
                      <a:pt x="78" y="6"/>
                    </a:lnTo>
                    <a:lnTo>
                      <a:pt x="74" y="6"/>
                    </a:lnTo>
                    <a:lnTo>
                      <a:pt x="74" y="8"/>
                    </a:lnTo>
                    <a:lnTo>
                      <a:pt x="74" y="13"/>
                    </a:lnTo>
                    <a:lnTo>
                      <a:pt x="72" y="13"/>
                    </a:lnTo>
                    <a:lnTo>
                      <a:pt x="70" y="17"/>
                    </a:lnTo>
                    <a:lnTo>
                      <a:pt x="64" y="19"/>
                    </a:lnTo>
                    <a:lnTo>
                      <a:pt x="59" y="25"/>
                    </a:lnTo>
                    <a:lnTo>
                      <a:pt x="59" y="27"/>
                    </a:lnTo>
                    <a:lnTo>
                      <a:pt x="64" y="32"/>
                    </a:lnTo>
                    <a:lnTo>
                      <a:pt x="64" y="34"/>
                    </a:lnTo>
                    <a:lnTo>
                      <a:pt x="61" y="36"/>
                    </a:lnTo>
                    <a:lnTo>
                      <a:pt x="57" y="34"/>
                    </a:lnTo>
                    <a:lnTo>
                      <a:pt x="53" y="34"/>
                    </a:lnTo>
                    <a:lnTo>
                      <a:pt x="49" y="34"/>
                    </a:lnTo>
                    <a:lnTo>
                      <a:pt x="47" y="34"/>
                    </a:lnTo>
                    <a:lnTo>
                      <a:pt x="40" y="38"/>
                    </a:lnTo>
                    <a:lnTo>
                      <a:pt x="36" y="38"/>
                    </a:lnTo>
                    <a:lnTo>
                      <a:pt x="32" y="38"/>
                    </a:lnTo>
                    <a:lnTo>
                      <a:pt x="30" y="38"/>
                    </a:lnTo>
                    <a:lnTo>
                      <a:pt x="26" y="36"/>
                    </a:lnTo>
                    <a:lnTo>
                      <a:pt x="21" y="36"/>
                    </a:lnTo>
                    <a:lnTo>
                      <a:pt x="15" y="36"/>
                    </a:lnTo>
                    <a:lnTo>
                      <a:pt x="15" y="40"/>
                    </a:lnTo>
                    <a:lnTo>
                      <a:pt x="15" y="40"/>
                    </a:lnTo>
                    <a:lnTo>
                      <a:pt x="11" y="40"/>
                    </a:lnTo>
                    <a:lnTo>
                      <a:pt x="7" y="36"/>
                    </a:lnTo>
                    <a:lnTo>
                      <a:pt x="5" y="38"/>
                    </a:lnTo>
                    <a:lnTo>
                      <a:pt x="0" y="40"/>
                    </a:lnTo>
                    <a:lnTo>
                      <a:pt x="0" y="40"/>
                    </a:lnTo>
                    <a:lnTo>
                      <a:pt x="2" y="40"/>
                    </a:lnTo>
                    <a:lnTo>
                      <a:pt x="2" y="44"/>
                    </a:lnTo>
                    <a:lnTo>
                      <a:pt x="5" y="46"/>
                    </a:lnTo>
                    <a:lnTo>
                      <a:pt x="5" y="48"/>
                    </a:lnTo>
                    <a:lnTo>
                      <a:pt x="7" y="48"/>
                    </a:lnTo>
                    <a:lnTo>
                      <a:pt x="11" y="48"/>
                    </a:lnTo>
                    <a:lnTo>
                      <a:pt x="15" y="53"/>
                    </a:lnTo>
                    <a:lnTo>
                      <a:pt x="17" y="48"/>
                    </a:lnTo>
                    <a:lnTo>
                      <a:pt x="21" y="48"/>
                    </a:lnTo>
                    <a:lnTo>
                      <a:pt x="24" y="53"/>
                    </a:lnTo>
                    <a:lnTo>
                      <a:pt x="24" y="53"/>
                    </a:lnTo>
                    <a:lnTo>
                      <a:pt x="30" y="55"/>
                    </a:lnTo>
                    <a:lnTo>
                      <a:pt x="40" y="48"/>
                    </a:lnTo>
                    <a:lnTo>
                      <a:pt x="45" y="51"/>
                    </a:lnTo>
                    <a:lnTo>
                      <a:pt x="51" y="51"/>
                    </a:lnTo>
                    <a:lnTo>
                      <a:pt x="51" y="53"/>
                    </a:lnTo>
                    <a:lnTo>
                      <a:pt x="59" y="59"/>
                    </a:lnTo>
                    <a:lnTo>
                      <a:pt x="72" y="61"/>
                    </a:lnTo>
                    <a:lnTo>
                      <a:pt x="78" y="61"/>
                    </a:lnTo>
                    <a:lnTo>
                      <a:pt x="83" y="63"/>
                    </a:lnTo>
                    <a:lnTo>
                      <a:pt x="83" y="63"/>
                    </a:lnTo>
                    <a:close/>
                  </a:path>
                </a:pathLst>
              </a:custGeom>
              <a:solidFill>
                <a:srgbClr val="7CCCCE"/>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 name="Freeform 66">
                <a:extLst>
                  <a:ext uri="{FF2B5EF4-FFF2-40B4-BE49-F238E27FC236}">
                    <a16:creationId xmlns:a16="http://schemas.microsoft.com/office/drawing/2014/main" id="{9F649B70-016C-4F29-B5C3-FE9DA490FE28}"/>
                  </a:ext>
                </a:extLst>
              </p:cNvPr>
              <p:cNvSpPr>
                <a:spLocks/>
              </p:cNvSpPr>
              <p:nvPr/>
            </p:nvSpPr>
            <p:spPr bwMode="auto">
              <a:xfrm>
                <a:off x="4872225" y="3149972"/>
                <a:ext cx="254107" cy="215438"/>
              </a:xfrm>
              <a:custGeom>
                <a:avLst/>
                <a:gdLst>
                  <a:gd name="T0" fmla="*/ 112 w 184"/>
                  <a:gd name="T1" fmla="*/ 156 h 156"/>
                  <a:gd name="T2" fmla="*/ 118 w 184"/>
                  <a:gd name="T3" fmla="*/ 152 h 156"/>
                  <a:gd name="T4" fmla="*/ 125 w 184"/>
                  <a:gd name="T5" fmla="*/ 152 h 156"/>
                  <a:gd name="T6" fmla="*/ 131 w 184"/>
                  <a:gd name="T7" fmla="*/ 154 h 156"/>
                  <a:gd name="T8" fmla="*/ 137 w 184"/>
                  <a:gd name="T9" fmla="*/ 149 h 156"/>
                  <a:gd name="T10" fmla="*/ 144 w 184"/>
                  <a:gd name="T11" fmla="*/ 149 h 156"/>
                  <a:gd name="T12" fmla="*/ 158 w 184"/>
                  <a:gd name="T13" fmla="*/ 156 h 156"/>
                  <a:gd name="T14" fmla="*/ 163 w 184"/>
                  <a:gd name="T15" fmla="*/ 149 h 156"/>
                  <a:gd name="T16" fmla="*/ 175 w 184"/>
                  <a:gd name="T17" fmla="*/ 130 h 156"/>
                  <a:gd name="T18" fmla="*/ 179 w 184"/>
                  <a:gd name="T19" fmla="*/ 122 h 156"/>
                  <a:gd name="T20" fmla="*/ 184 w 184"/>
                  <a:gd name="T21" fmla="*/ 116 h 156"/>
                  <a:gd name="T22" fmla="*/ 182 w 184"/>
                  <a:gd name="T23" fmla="*/ 109 h 156"/>
                  <a:gd name="T24" fmla="*/ 179 w 184"/>
                  <a:gd name="T25" fmla="*/ 105 h 156"/>
                  <a:gd name="T26" fmla="*/ 173 w 184"/>
                  <a:gd name="T27" fmla="*/ 97 h 156"/>
                  <a:gd name="T28" fmla="*/ 173 w 184"/>
                  <a:gd name="T29" fmla="*/ 82 h 156"/>
                  <a:gd name="T30" fmla="*/ 169 w 184"/>
                  <a:gd name="T31" fmla="*/ 69 h 156"/>
                  <a:gd name="T32" fmla="*/ 175 w 184"/>
                  <a:gd name="T33" fmla="*/ 63 h 156"/>
                  <a:gd name="T34" fmla="*/ 173 w 184"/>
                  <a:gd name="T35" fmla="*/ 48 h 156"/>
                  <a:gd name="T36" fmla="*/ 169 w 184"/>
                  <a:gd name="T37" fmla="*/ 40 h 156"/>
                  <a:gd name="T38" fmla="*/ 163 w 184"/>
                  <a:gd name="T39" fmla="*/ 25 h 156"/>
                  <a:gd name="T40" fmla="*/ 161 w 184"/>
                  <a:gd name="T41" fmla="*/ 12 h 156"/>
                  <a:gd name="T42" fmla="*/ 154 w 184"/>
                  <a:gd name="T43" fmla="*/ 8 h 156"/>
                  <a:gd name="T44" fmla="*/ 102 w 184"/>
                  <a:gd name="T45" fmla="*/ 10 h 156"/>
                  <a:gd name="T46" fmla="*/ 93 w 184"/>
                  <a:gd name="T47" fmla="*/ 17 h 156"/>
                  <a:gd name="T48" fmla="*/ 87 w 184"/>
                  <a:gd name="T49" fmla="*/ 17 h 156"/>
                  <a:gd name="T50" fmla="*/ 97 w 184"/>
                  <a:gd name="T51" fmla="*/ 8 h 156"/>
                  <a:gd name="T52" fmla="*/ 91 w 184"/>
                  <a:gd name="T53" fmla="*/ 12 h 156"/>
                  <a:gd name="T54" fmla="*/ 74 w 184"/>
                  <a:gd name="T55" fmla="*/ 12 h 156"/>
                  <a:gd name="T56" fmla="*/ 74 w 184"/>
                  <a:gd name="T57" fmla="*/ 6 h 156"/>
                  <a:gd name="T58" fmla="*/ 80 w 184"/>
                  <a:gd name="T59" fmla="*/ 8 h 156"/>
                  <a:gd name="T60" fmla="*/ 76 w 184"/>
                  <a:gd name="T61" fmla="*/ 4 h 156"/>
                  <a:gd name="T62" fmla="*/ 57 w 184"/>
                  <a:gd name="T63" fmla="*/ 4 h 156"/>
                  <a:gd name="T64" fmla="*/ 47 w 184"/>
                  <a:gd name="T65" fmla="*/ 6 h 156"/>
                  <a:gd name="T66" fmla="*/ 36 w 184"/>
                  <a:gd name="T67" fmla="*/ 12 h 156"/>
                  <a:gd name="T68" fmla="*/ 34 w 184"/>
                  <a:gd name="T69" fmla="*/ 19 h 156"/>
                  <a:gd name="T70" fmla="*/ 17 w 184"/>
                  <a:gd name="T71" fmla="*/ 25 h 156"/>
                  <a:gd name="T72" fmla="*/ 9 w 184"/>
                  <a:gd name="T73" fmla="*/ 29 h 156"/>
                  <a:gd name="T74" fmla="*/ 7 w 184"/>
                  <a:gd name="T75" fmla="*/ 36 h 156"/>
                  <a:gd name="T76" fmla="*/ 5 w 184"/>
                  <a:gd name="T77" fmla="*/ 38 h 156"/>
                  <a:gd name="T78" fmla="*/ 7 w 184"/>
                  <a:gd name="T79" fmla="*/ 52 h 156"/>
                  <a:gd name="T80" fmla="*/ 0 w 184"/>
                  <a:gd name="T81" fmla="*/ 59 h 156"/>
                  <a:gd name="T82" fmla="*/ 7 w 184"/>
                  <a:gd name="T83" fmla="*/ 69 h 156"/>
                  <a:gd name="T84" fmla="*/ 9 w 184"/>
                  <a:gd name="T85" fmla="*/ 76 h 156"/>
                  <a:gd name="T86" fmla="*/ 9 w 184"/>
                  <a:gd name="T87" fmla="*/ 84 h 156"/>
                  <a:gd name="T88" fmla="*/ 15 w 184"/>
                  <a:gd name="T89" fmla="*/ 93 h 156"/>
                  <a:gd name="T90" fmla="*/ 17 w 184"/>
                  <a:gd name="T91" fmla="*/ 107 h 156"/>
                  <a:gd name="T92" fmla="*/ 17 w 184"/>
                  <a:gd name="T93" fmla="*/ 111 h 156"/>
                  <a:gd name="T94" fmla="*/ 24 w 184"/>
                  <a:gd name="T95" fmla="*/ 109 h 156"/>
                  <a:gd name="T96" fmla="*/ 34 w 184"/>
                  <a:gd name="T97" fmla="*/ 109 h 156"/>
                  <a:gd name="T98" fmla="*/ 36 w 184"/>
                  <a:gd name="T99" fmla="*/ 116 h 156"/>
                  <a:gd name="T100" fmla="*/ 42 w 184"/>
                  <a:gd name="T101" fmla="*/ 118 h 156"/>
                  <a:gd name="T102" fmla="*/ 42 w 184"/>
                  <a:gd name="T103" fmla="*/ 124 h 156"/>
                  <a:gd name="T104" fmla="*/ 45 w 184"/>
                  <a:gd name="T105" fmla="*/ 130 h 156"/>
                  <a:gd name="T106" fmla="*/ 49 w 184"/>
                  <a:gd name="T107" fmla="*/ 128 h 156"/>
                  <a:gd name="T108" fmla="*/ 47 w 184"/>
                  <a:gd name="T109" fmla="*/ 122 h 156"/>
                  <a:gd name="T110" fmla="*/ 57 w 184"/>
                  <a:gd name="T111" fmla="*/ 126 h 156"/>
                  <a:gd name="T112" fmla="*/ 61 w 184"/>
                  <a:gd name="T113" fmla="*/ 128 h 156"/>
                  <a:gd name="T114" fmla="*/ 74 w 184"/>
                  <a:gd name="T115" fmla="*/ 130 h 156"/>
                  <a:gd name="T116" fmla="*/ 93 w 184"/>
                  <a:gd name="T117" fmla="*/ 141 h 156"/>
                  <a:gd name="T118" fmla="*/ 99 w 184"/>
                  <a:gd name="T119" fmla="*/ 147 h 156"/>
                  <a:gd name="T120" fmla="*/ 106 w 184"/>
                  <a:gd name="T121" fmla="*/ 147 h 156"/>
                  <a:gd name="T122" fmla="*/ 110 w 184"/>
                  <a:gd name="T123" fmla="*/ 1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 h="156">
                    <a:moveTo>
                      <a:pt x="110" y="154"/>
                    </a:moveTo>
                    <a:lnTo>
                      <a:pt x="112" y="156"/>
                    </a:lnTo>
                    <a:lnTo>
                      <a:pt x="114" y="156"/>
                    </a:lnTo>
                    <a:lnTo>
                      <a:pt x="118" y="152"/>
                    </a:lnTo>
                    <a:lnTo>
                      <a:pt x="120" y="149"/>
                    </a:lnTo>
                    <a:lnTo>
                      <a:pt x="125" y="152"/>
                    </a:lnTo>
                    <a:lnTo>
                      <a:pt x="129" y="152"/>
                    </a:lnTo>
                    <a:lnTo>
                      <a:pt x="131" y="154"/>
                    </a:lnTo>
                    <a:lnTo>
                      <a:pt x="133" y="149"/>
                    </a:lnTo>
                    <a:lnTo>
                      <a:pt x="137" y="149"/>
                    </a:lnTo>
                    <a:lnTo>
                      <a:pt x="139" y="152"/>
                    </a:lnTo>
                    <a:lnTo>
                      <a:pt x="144" y="149"/>
                    </a:lnTo>
                    <a:lnTo>
                      <a:pt x="150" y="149"/>
                    </a:lnTo>
                    <a:lnTo>
                      <a:pt x="158" y="156"/>
                    </a:lnTo>
                    <a:lnTo>
                      <a:pt x="163" y="156"/>
                    </a:lnTo>
                    <a:lnTo>
                      <a:pt x="163" y="149"/>
                    </a:lnTo>
                    <a:lnTo>
                      <a:pt x="163" y="143"/>
                    </a:lnTo>
                    <a:lnTo>
                      <a:pt x="175" y="130"/>
                    </a:lnTo>
                    <a:lnTo>
                      <a:pt x="175" y="124"/>
                    </a:lnTo>
                    <a:lnTo>
                      <a:pt x="179" y="122"/>
                    </a:lnTo>
                    <a:lnTo>
                      <a:pt x="182" y="120"/>
                    </a:lnTo>
                    <a:lnTo>
                      <a:pt x="184" y="116"/>
                    </a:lnTo>
                    <a:lnTo>
                      <a:pt x="182" y="111"/>
                    </a:lnTo>
                    <a:lnTo>
                      <a:pt x="182" y="109"/>
                    </a:lnTo>
                    <a:lnTo>
                      <a:pt x="184" y="107"/>
                    </a:lnTo>
                    <a:lnTo>
                      <a:pt x="179" y="105"/>
                    </a:lnTo>
                    <a:lnTo>
                      <a:pt x="175" y="99"/>
                    </a:lnTo>
                    <a:lnTo>
                      <a:pt x="173" y="97"/>
                    </a:lnTo>
                    <a:lnTo>
                      <a:pt x="173" y="86"/>
                    </a:lnTo>
                    <a:lnTo>
                      <a:pt x="173" y="82"/>
                    </a:lnTo>
                    <a:lnTo>
                      <a:pt x="169" y="76"/>
                    </a:lnTo>
                    <a:lnTo>
                      <a:pt x="169" y="69"/>
                    </a:lnTo>
                    <a:lnTo>
                      <a:pt x="171" y="63"/>
                    </a:lnTo>
                    <a:lnTo>
                      <a:pt x="175" y="63"/>
                    </a:lnTo>
                    <a:lnTo>
                      <a:pt x="175" y="50"/>
                    </a:lnTo>
                    <a:lnTo>
                      <a:pt x="173" y="48"/>
                    </a:lnTo>
                    <a:lnTo>
                      <a:pt x="171" y="44"/>
                    </a:lnTo>
                    <a:lnTo>
                      <a:pt x="169" y="40"/>
                    </a:lnTo>
                    <a:lnTo>
                      <a:pt x="167" y="29"/>
                    </a:lnTo>
                    <a:lnTo>
                      <a:pt x="163" y="25"/>
                    </a:lnTo>
                    <a:lnTo>
                      <a:pt x="163" y="19"/>
                    </a:lnTo>
                    <a:lnTo>
                      <a:pt x="161" y="12"/>
                    </a:lnTo>
                    <a:lnTo>
                      <a:pt x="158" y="12"/>
                    </a:lnTo>
                    <a:lnTo>
                      <a:pt x="154" y="8"/>
                    </a:lnTo>
                    <a:lnTo>
                      <a:pt x="127" y="10"/>
                    </a:lnTo>
                    <a:lnTo>
                      <a:pt x="102" y="10"/>
                    </a:lnTo>
                    <a:lnTo>
                      <a:pt x="99" y="10"/>
                    </a:lnTo>
                    <a:lnTo>
                      <a:pt x="93" y="17"/>
                    </a:lnTo>
                    <a:lnTo>
                      <a:pt x="87" y="19"/>
                    </a:lnTo>
                    <a:lnTo>
                      <a:pt x="87" y="17"/>
                    </a:lnTo>
                    <a:lnTo>
                      <a:pt x="91" y="12"/>
                    </a:lnTo>
                    <a:lnTo>
                      <a:pt x="97" y="8"/>
                    </a:lnTo>
                    <a:lnTo>
                      <a:pt x="95" y="8"/>
                    </a:lnTo>
                    <a:lnTo>
                      <a:pt x="91" y="12"/>
                    </a:lnTo>
                    <a:lnTo>
                      <a:pt x="83" y="17"/>
                    </a:lnTo>
                    <a:lnTo>
                      <a:pt x="74" y="12"/>
                    </a:lnTo>
                    <a:lnTo>
                      <a:pt x="74" y="8"/>
                    </a:lnTo>
                    <a:lnTo>
                      <a:pt x="74" y="6"/>
                    </a:lnTo>
                    <a:lnTo>
                      <a:pt x="78" y="6"/>
                    </a:lnTo>
                    <a:lnTo>
                      <a:pt x="80" y="8"/>
                    </a:lnTo>
                    <a:lnTo>
                      <a:pt x="80" y="6"/>
                    </a:lnTo>
                    <a:lnTo>
                      <a:pt x="76" y="4"/>
                    </a:lnTo>
                    <a:lnTo>
                      <a:pt x="66" y="0"/>
                    </a:lnTo>
                    <a:lnTo>
                      <a:pt x="57" y="4"/>
                    </a:lnTo>
                    <a:lnTo>
                      <a:pt x="53" y="4"/>
                    </a:lnTo>
                    <a:lnTo>
                      <a:pt x="47" y="6"/>
                    </a:lnTo>
                    <a:lnTo>
                      <a:pt x="42" y="12"/>
                    </a:lnTo>
                    <a:lnTo>
                      <a:pt x="36" y="12"/>
                    </a:lnTo>
                    <a:lnTo>
                      <a:pt x="34" y="17"/>
                    </a:lnTo>
                    <a:lnTo>
                      <a:pt x="34" y="19"/>
                    </a:lnTo>
                    <a:lnTo>
                      <a:pt x="28" y="19"/>
                    </a:lnTo>
                    <a:lnTo>
                      <a:pt x="17" y="25"/>
                    </a:lnTo>
                    <a:lnTo>
                      <a:pt x="11" y="25"/>
                    </a:lnTo>
                    <a:lnTo>
                      <a:pt x="9" y="29"/>
                    </a:lnTo>
                    <a:lnTo>
                      <a:pt x="7" y="34"/>
                    </a:lnTo>
                    <a:lnTo>
                      <a:pt x="7" y="36"/>
                    </a:lnTo>
                    <a:lnTo>
                      <a:pt x="7" y="38"/>
                    </a:lnTo>
                    <a:lnTo>
                      <a:pt x="5" y="38"/>
                    </a:lnTo>
                    <a:lnTo>
                      <a:pt x="7" y="46"/>
                    </a:lnTo>
                    <a:lnTo>
                      <a:pt x="7" y="52"/>
                    </a:lnTo>
                    <a:lnTo>
                      <a:pt x="0" y="55"/>
                    </a:lnTo>
                    <a:lnTo>
                      <a:pt x="0" y="59"/>
                    </a:lnTo>
                    <a:lnTo>
                      <a:pt x="7" y="65"/>
                    </a:lnTo>
                    <a:lnTo>
                      <a:pt x="7" y="69"/>
                    </a:lnTo>
                    <a:lnTo>
                      <a:pt x="9" y="74"/>
                    </a:lnTo>
                    <a:lnTo>
                      <a:pt x="9" y="76"/>
                    </a:lnTo>
                    <a:lnTo>
                      <a:pt x="11" y="80"/>
                    </a:lnTo>
                    <a:lnTo>
                      <a:pt x="9" y="84"/>
                    </a:lnTo>
                    <a:lnTo>
                      <a:pt x="13" y="90"/>
                    </a:lnTo>
                    <a:lnTo>
                      <a:pt x="15" y="93"/>
                    </a:lnTo>
                    <a:lnTo>
                      <a:pt x="17" y="97"/>
                    </a:lnTo>
                    <a:lnTo>
                      <a:pt x="17" y="107"/>
                    </a:lnTo>
                    <a:lnTo>
                      <a:pt x="17" y="107"/>
                    </a:lnTo>
                    <a:lnTo>
                      <a:pt x="17" y="111"/>
                    </a:lnTo>
                    <a:lnTo>
                      <a:pt x="19" y="109"/>
                    </a:lnTo>
                    <a:lnTo>
                      <a:pt x="24" y="109"/>
                    </a:lnTo>
                    <a:lnTo>
                      <a:pt x="26" y="109"/>
                    </a:lnTo>
                    <a:lnTo>
                      <a:pt x="34" y="109"/>
                    </a:lnTo>
                    <a:lnTo>
                      <a:pt x="34" y="111"/>
                    </a:lnTo>
                    <a:lnTo>
                      <a:pt x="36" y="116"/>
                    </a:lnTo>
                    <a:lnTo>
                      <a:pt x="40" y="116"/>
                    </a:lnTo>
                    <a:lnTo>
                      <a:pt x="42" y="118"/>
                    </a:lnTo>
                    <a:lnTo>
                      <a:pt x="40" y="122"/>
                    </a:lnTo>
                    <a:lnTo>
                      <a:pt x="42" y="124"/>
                    </a:lnTo>
                    <a:lnTo>
                      <a:pt x="45" y="126"/>
                    </a:lnTo>
                    <a:lnTo>
                      <a:pt x="45" y="130"/>
                    </a:lnTo>
                    <a:lnTo>
                      <a:pt x="47" y="130"/>
                    </a:lnTo>
                    <a:lnTo>
                      <a:pt x="49" y="128"/>
                    </a:lnTo>
                    <a:lnTo>
                      <a:pt x="51" y="128"/>
                    </a:lnTo>
                    <a:lnTo>
                      <a:pt x="47" y="122"/>
                    </a:lnTo>
                    <a:lnTo>
                      <a:pt x="49" y="122"/>
                    </a:lnTo>
                    <a:lnTo>
                      <a:pt x="57" y="126"/>
                    </a:lnTo>
                    <a:lnTo>
                      <a:pt x="64" y="126"/>
                    </a:lnTo>
                    <a:lnTo>
                      <a:pt x="61" y="128"/>
                    </a:lnTo>
                    <a:lnTo>
                      <a:pt x="66" y="133"/>
                    </a:lnTo>
                    <a:lnTo>
                      <a:pt x="74" y="130"/>
                    </a:lnTo>
                    <a:lnTo>
                      <a:pt x="80" y="133"/>
                    </a:lnTo>
                    <a:lnTo>
                      <a:pt x="93" y="141"/>
                    </a:lnTo>
                    <a:lnTo>
                      <a:pt x="95" y="147"/>
                    </a:lnTo>
                    <a:lnTo>
                      <a:pt x="99" y="147"/>
                    </a:lnTo>
                    <a:lnTo>
                      <a:pt x="102" y="145"/>
                    </a:lnTo>
                    <a:lnTo>
                      <a:pt x="106" y="147"/>
                    </a:lnTo>
                    <a:lnTo>
                      <a:pt x="110" y="149"/>
                    </a:lnTo>
                    <a:lnTo>
                      <a:pt x="110" y="154"/>
                    </a:lnTo>
                    <a:close/>
                  </a:path>
                </a:pathLst>
              </a:custGeom>
              <a:solidFill>
                <a:srgbClr val="7CCCCE"/>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 name="Freeform 67">
                <a:extLst>
                  <a:ext uri="{FF2B5EF4-FFF2-40B4-BE49-F238E27FC236}">
                    <a16:creationId xmlns:a16="http://schemas.microsoft.com/office/drawing/2014/main" id="{1388F236-2BBF-4479-BA2D-3BCAFC35BC3B}"/>
                  </a:ext>
                </a:extLst>
              </p:cNvPr>
              <p:cNvSpPr>
                <a:spLocks/>
              </p:cNvSpPr>
              <p:nvPr/>
            </p:nvSpPr>
            <p:spPr bwMode="auto">
              <a:xfrm>
                <a:off x="4823890" y="3297740"/>
                <a:ext cx="200248" cy="88385"/>
              </a:xfrm>
              <a:custGeom>
                <a:avLst/>
                <a:gdLst>
                  <a:gd name="T0" fmla="*/ 52 w 145"/>
                  <a:gd name="T1" fmla="*/ 4 h 64"/>
                  <a:gd name="T2" fmla="*/ 59 w 145"/>
                  <a:gd name="T3" fmla="*/ 2 h 64"/>
                  <a:gd name="T4" fmla="*/ 69 w 145"/>
                  <a:gd name="T5" fmla="*/ 2 h 64"/>
                  <a:gd name="T6" fmla="*/ 71 w 145"/>
                  <a:gd name="T7" fmla="*/ 9 h 64"/>
                  <a:gd name="T8" fmla="*/ 77 w 145"/>
                  <a:gd name="T9" fmla="*/ 11 h 64"/>
                  <a:gd name="T10" fmla="*/ 77 w 145"/>
                  <a:gd name="T11" fmla="*/ 17 h 64"/>
                  <a:gd name="T12" fmla="*/ 80 w 145"/>
                  <a:gd name="T13" fmla="*/ 23 h 64"/>
                  <a:gd name="T14" fmla="*/ 84 w 145"/>
                  <a:gd name="T15" fmla="*/ 21 h 64"/>
                  <a:gd name="T16" fmla="*/ 82 w 145"/>
                  <a:gd name="T17" fmla="*/ 15 h 64"/>
                  <a:gd name="T18" fmla="*/ 92 w 145"/>
                  <a:gd name="T19" fmla="*/ 19 h 64"/>
                  <a:gd name="T20" fmla="*/ 96 w 145"/>
                  <a:gd name="T21" fmla="*/ 21 h 64"/>
                  <a:gd name="T22" fmla="*/ 109 w 145"/>
                  <a:gd name="T23" fmla="*/ 23 h 64"/>
                  <a:gd name="T24" fmla="*/ 128 w 145"/>
                  <a:gd name="T25" fmla="*/ 34 h 64"/>
                  <a:gd name="T26" fmla="*/ 134 w 145"/>
                  <a:gd name="T27" fmla="*/ 40 h 64"/>
                  <a:gd name="T28" fmla="*/ 141 w 145"/>
                  <a:gd name="T29" fmla="*/ 40 h 64"/>
                  <a:gd name="T30" fmla="*/ 145 w 145"/>
                  <a:gd name="T31" fmla="*/ 49 h 64"/>
                  <a:gd name="T32" fmla="*/ 132 w 145"/>
                  <a:gd name="T33" fmla="*/ 51 h 64"/>
                  <a:gd name="T34" fmla="*/ 122 w 145"/>
                  <a:gd name="T35" fmla="*/ 57 h 64"/>
                  <a:gd name="T36" fmla="*/ 107 w 145"/>
                  <a:gd name="T37" fmla="*/ 61 h 64"/>
                  <a:gd name="T38" fmla="*/ 101 w 145"/>
                  <a:gd name="T39" fmla="*/ 59 h 64"/>
                  <a:gd name="T40" fmla="*/ 86 w 145"/>
                  <a:gd name="T41" fmla="*/ 59 h 64"/>
                  <a:gd name="T42" fmla="*/ 77 w 145"/>
                  <a:gd name="T43" fmla="*/ 59 h 64"/>
                  <a:gd name="T44" fmla="*/ 67 w 145"/>
                  <a:gd name="T45" fmla="*/ 55 h 64"/>
                  <a:gd name="T46" fmla="*/ 56 w 145"/>
                  <a:gd name="T47" fmla="*/ 53 h 64"/>
                  <a:gd name="T48" fmla="*/ 52 w 145"/>
                  <a:gd name="T49" fmla="*/ 59 h 64"/>
                  <a:gd name="T50" fmla="*/ 46 w 145"/>
                  <a:gd name="T51" fmla="*/ 61 h 64"/>
                  <a:gd name="T52" fmla="*/ 35 w 145"/>
                  <a:gd name="T53" fmla="*/ 59 h 64"/>
                  <a:gd name="T54" fmla="*/ 31 w 145"/>
                  <a:gd name="T55" fmla="*/ 57 h 64"/>
                  <a:gd name="T56" fmla="*/ 21 w 145"/>
                  <a:gd name="T57" fmla="*/ 47 h 64"/>
                  <a:gd name="T58" fmla="*/ 10 w 145"/>
                  <a:gd name="T59" fmla="*/ 40 h 64"/>
                  <a:gd name="T60" fmla="*/ 8 w 145"/>
                  <a:gd name="T61" fmla="*/ 32 h 64"/>
                  <a:gd name="T62" fmla="*/ 0 w 145"/>
                  <a:gd name="T63" fmla="*/ 21 h 64"/>
                  <a:gd name="T64" fmla="*/ 0 w 145"/>
                  <a:gd name="T65" fmla="*/ 17 h 64"/>
                  <a:gd name="T66" fmla="*/ 6 w 145"/>
                  <a:gd name="T67" fmla="*/ 21 h 64"/>
                  <a:gd name="T68" fmla="*/ 16 w 145"/>
                  <a:gd name="T69" fmla="*/ 15 h 64"/>
                  <a:gd name="T70" fmla="*/ 25 w 145"/>
                  <a:gd name="T71" fmla="*/ 9 h 64"/>
                  <a:gd name="T72" fmla="*/ 33 w 145"/>
                  <a:gd name="T73" fmla="*/ 7 h 64"/>
                  <a:gd name="T74" fmla="*/ 40 w 145"/>
                  <a:gd name="T75" fmla="*/ 4 h 64"/>
                  <a:gd name="T76" fmla="*/ 46 w 145"/>
                  <a:gd name="T77" fmla="*/ 2 h 64"/>
                  <a:gd name="T78" fmla="*/ 50 w 145"/>
                  <a:gd name="T79"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64">
                    <a:moveTo>
                      <a:pt x="52" y="0"/>
                    </a:moveTo>
                    <a:lnTo>
                      <a:pt x="52" y="4"/>
                    </a:lnTo>
                    <a:lnTo>
                      <a:pt x="54" y="2"/>
                    </a:lnTo>
                    <a:lnTo>
                      <a:pt x="59" y="2"/>
                    </a:lnTo>
                    <a:lnTo>
                      <a:pt x="61" y="2"/>
                    </a:lnTo>
                    <a:lnTo>
                      <a:pt x="69" y="2"/>
                    </a:lnTo>
                    <a:lnTo>
                      <a:pt x="69" y="4"/>
                    </a:lnTo>
                    <a:lnTo>
                      <a:pt x="71" y="9"/>
                    </a:lnTo>
                    <a:lnTo>
                      <a:pt x="75" y="9"/>
                    </a:lnTo>
                    <a:lnTo>
                      <a:pt x="77" y="11"/>
                    </a:lnTo>
                    <a:lnTo>
                      <a:pt x="75" y="15"/>
                    </a:lnTo>
                    <a:lnTo>
                      <a:pt x="77" y="17"/>
                    </a:lnTo>
                    <a:lnTo>
                      <a:pt x="80" y="19"/>
                    </a:lnTo>
                    <a:lnTo>
                      <a:pt x="80" y="23"/>
                    </a:lnTo>
                    <a:lnTo>
                      <a:pt x="82" y="23"/>
                    </a:lnTo>
                    <a:lnTo>
                      <a:pt x="84" y="21"/>
                    </a:lnTo>
                    <a:lnTo>
                      <a:pt x="86" y="21"/>
                    </a:lnTo>
                    <a:lnTo>
                      <a:pt x="82" y="15"/>
                    </a:lnTo>
                    <a:lnTo>
                      <a:pt x="84" y="15"/>
                    </a:lnTo>
                    <a:lnTo>
                      <a:pt x="92" y="19"/>
                    </a:lnTo>
                    <a:lnTo>
                      <a:pt x="99" y="19"/>
                    </a:lnTo>
                    <a:lnTo>
                      <a:pt x="96" y="21"/>
                    </a:lnTo>
                    <a:lnTo>
                      <a:pt x="101" y="26"/>
                    </a:lnTo>
                    <a:lnTo>
                      <a:pt x="109" y="23"/>
                    </a:lnTo>
                    <a:lnTo>
                      <a:pt x="115" y="26"/>
                    </a:lnTo>
                    <a:lnTo>
                      <a:pt x="128" y="34"/>
                    </a:lnTo>
                    <a:lnTo>
                      <a:pt x="130" y="40"/>
                    </a:lnTo>
                    <a:lnTo>
                      <a:pt x="134" y="40"/>
                    </a:lnTo>
                    <a:lnTo>
                      <a:pt x="137" y="38"/>
                    </a:lnTo>
                    <a:lnTo>
                      <a:pt x="141" y="40"/>
                    </a:lnTo>
                    <a:lnTo>
                      <a:pt x="145" y="42"/>
                    </a:lnTo>
                    <a:lnTo>
                      <a:pt x="145" y="49"/>
                    </a:lnTo>
                    <a:lnTo>
                      <a:pt x="137" y="47"/>
                    </a:lnTo>
                    <a:lnTo>
                      <a:pt x="132" y="51"/>
                    </a:lnTo>
                    <a:lnTo>
                      <a:pt x="126" y="51"/>
                    </a:lnTo>
                    <a:lnTo>
                      <a:pt x="122" y="57"/>
                    </a:lnTo>
                    <a:lnTo>
                      <a:pt x="113" y="57"/>
                    </a:lnTo>
                    <a:lnTo>
                      <a:pt x="107" y="61"/>
                    </a:lnTo>
                    <a:lnTo>
                      <a:pt x="105" y="59"/>
                    </a:lnTo>
                    <a:lnTo>
                      <a:pt x="101" y="59"/>
                    </a:lnTo>
                    <a:lnTo>
                      <a:pt x="94" y="61"/>
                    </a:lnTo>
                    <a:lnTo>
                      <a:pt x="86" y="59"/>
                    </a:lnTo>
                    <a:lnTo>
                      <a:pt x="84" y="57"/>
                    </a:lnTo>
                    <a:lnTo>
                      <a:pt x="77" y="59"/>
                    </a:lnTo>
                    <a:lnTo>
                      <a:pt x="71" y="59"/>
                    </a:lnTo>
                    <a:lnTo>
                      <a:pt x="67" y="55"/>
                    </a:lnTo>
                    <a:lnTo>
                      <a:pt x="61" y="55"/>
                    </a:lnTo>
                    <a:lnTo>
                      <a:pt x="56" y="53"/>
                    </a:lnTo>
                    <a:lnTo>
                      <a:pt x="54" y="57"/>
                    </a:lnTo>
                    <a:lnTo>
                      <a:pt x="52" y="59"/>
                    </a:lnTo>
                    <a:lnTo>
                      <a:pt x="52" y="61"/>
                    </a:lnTo>
                    <a:lnTo>
                      <a:pt x="46" y="61"/>
                    </a:lnTo>
                    <a:lnTo>
                      <a:pt x="44" y="64"/>
                    </a:lnTo>
                    <a:lnTo>
                      <a:pt x="35" y="59"/>
                    </a:lnTo>
                    <a:lnTo>
                      <a:pt x="31" y="59"/>
                    </a:lnTo>
                    <a:lnTo>
                      <a:pt x="31" y="57"/>
                    </a:lnTo>
                    <a:lnTo>
                      <a:pt x="25" y="49"/>
                    </a:lnTo>
                    <a:lnTo>
                      <a:pt x="21" y="47"/>
                    </a:lnTo>
                    <a:lnTo>
                      <a:pt x="12" y="42"/>
                    </a:lnTo>
                    <a:lnTo>
                      <a:pt x="10" y="40"/>
                    </a:lnTo>
                    <a:lnTo>
                      <a:pt x="8" y="36"/>
                    </a:lnTo>
                    <a:lnTo>
                      <a:pt x="8" y="32"/>
                    </a:lnTo>
                    <a:lnTo>
                      <a:pt x="4" y="26"/>
                    </a:lnTo>
                    <a:lnTo>
                      <a:pt x="0" y="21"/>
                    </a:lnTo>
                    <a:lnTo>
                      <a:pt x="0" y="19"/>
                    </a:lnTo>
                    <a:lnTo>
                      <a:pt x="0" y="17"/>
                    </a:lnTo>
                    <a:lnTo>
                      <a:pt x="2" y="19"/>
                    </a:lnTo>
                    <a:lnTo>
                      <a:pt x="6" y="21"/>
                    </a:lnTo>
                    <a:lnTo>
                      <a:pt x="12" y="15"/>
                    </a:lnTo>
                    <a:lnTo>
                      <a:pt x="16" y="15"/>
                    </a:lnTo>
                    <a:lnTo>
                      <a:pt x="21" y="9"/>
                    </a:lnTo>
                    <a:lnTo>
                      <a:pt x="25" y="9"/>
                    </a:lnTo>
                    <a:lnTo>
                      <a:pt x="27" y="7"/>
                    </a:lnTo>
                    <a:lnTo>
                      <a:pt x="33" y="7"/>
                    </a:lnTo>
                    <a:lnTo>
                      <a:pt x="35" y="7"/>
                    </a:lnTo>
                    <a:lnTo>
                      <a:pt x="40" y="4"/>
                    </a:lnTo>
                    <a:lnTo>
                      <a:pt x="40" y="0"/>
                    </a:lnTo>
                    <a:lnTo>
                      <a:pt x="46" y="2"/>
                    </a:lnTo>
                    <a:lnTo>
                      <a:pt x="48" y="0"/>
                    </a:lnTo>
                    <a:lnTo>
                      <a:pt x="50" y="2"/>
                    </a:lnTo>
                    <a:lnTo>
                      <a:pt x="52" y="0"/>
                    </a:lnTo>
                    <a:close/>
                  </a:path>
                </a:pathLst>
              </a:custGeom>
              <a:solidFill>
                <a:srgbClr val="E0F3F4"/>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 name="Freeform 68">
                <a:extLst>
                  <a:ext uri="{FF2B5EF4-FFF2-40B4-BE49-F238E27FC236}">
                    <a16:creationId xmlns:a16="http://schemas.microsoft.com/office/drawing/2014/main" id="{34F3F069-4DBA-41C8-A5BD-1437D37CE7F3}"/>
                  </a:ext>
                </a:extLst>
              </p:cNvPr>
              <p:cNvSpPr>
                <a:spLocks/>
              </p:cNvSpPr>
              <p:nvPr/>
            </p:nvSpPr>
            <p:spPr bwMode="auto">
              <a:xfrm>
                <a:off x="4666454" y="3152734"/>
                <a:ext cx="229249" cy="273441"/>
              </a:xfrm>
              <a:custGeom>
                <a:avLst/>
                <a:gdLst>
                  <a:gd name="T0" fmla="*/ 61 w 166"/>
                  <a:gd name="T1" fmla="*/ 2 h 198"/>
                  <a:gd name="T2" fmla="*/ 71 w 166"/>
                  <a:gd name="T3" fmla="*/ 10 h 198"/>
                  <a:gd name="T4" fmla="*/ 73 w 166"/>
                  <a:gd name="T5" fmla="*/ 19 h 198"/>
                  <a:gd name="T6" fmla="*/ 82 w 166"/>
                  <a:gd name="T7" fmla="*/ 17 h 198"/>
                  <a:gd name="T8" fmla="*/ 92 w 166"/>
                  <a:gd name="T9" fmla="*/ 17 h 198"/>
                  <a:gd name="T10" fmla="*/ 84 w 166"/>
                  <a:gd name="T11" fmla="*/ 25 h 198"/>
                  <a:gd name="T12" fmla="*/ 95 w 166"/>
                  <a:gd name="T13" fmla="*/ 29 h 198"/>
                  <a:gd name="T14" fmla="*/ 109 w 166"/>
                  <a:gd name="T15" fmla="*/ 21 h 198"/>
                  <a:gd name="T16" fmla="*/ 116 w 166"/>
                  <a:gd name="T17" fmla="*/ 15 h 198"/>
                  <a:gd name="T18" fmla="*/ 116 w 166"/>
                  <a:gd name="T19" fmla="*/ 17 h 198"/>
                  <a:gd name="T20" fmla="*/ 124 w 166"/>
                  <a:gd name="T21" fmla="*/ 17 h 198"/>
                  <a:gd name="T22" fmla="*/ 135 w 166"/>
                  <a:gd name="T23" fmla="*/ 25 h 198"/>
                  <a:gd name="T24" fmla="*/ 145 w 166"/>
                  <a:gd name="T25" fmla="*/ 34 h 198"/>
                  <a:gd name="T26" fmla="*/ 156 w 166"/>
                  <a:gd name="T27" fmla="*/ 44 h 198"/>
                  <a:gd name="T28" fmla="*/ 156 w 166"/>
                  <a:gd name="T29" fmla="*/ 63 h 198"/>
                  <a:gd name="T30" fmla="*/ 160 w 166"/>
                  <a:gd name="T31" fmla="*/ 78 h 198"/>
                  <a:gd name="T32" fmla="*/ 166 w 166"/>
                  <a:gd name="T33" fmla="*/ 95 h 198"/>
                  <a:gd name="T34" fmla="*/ 160 w 166"/>
                  <a:gd name="T35" fmla="*/ 107 h 198"/>
                  <a:gd name="T36" fmla="*/ 147 w 166"/>
                  <a:gd name="T37" fmla="*/ 112 h 198"/>
                  <a:gd name="T38" fmla="*/ 130 w 166"/>
                  <a:gd name="T39" fmla="*/ 120 h 198"/>
                  <a:gd name="T40" fmla="*/ 114 w 166"/>
                  <a:gd name="T41" fmla="*/ 122 h 198"/>
                  <a:gd name="T42" fmla="*/ 122 w 166"/>
                  <a:gd name="T43" fmla="*/ 137 h 198"/>
                  <a:gd name="T44" fmla="*/ 135 w 166"/>
                  <a:gd name="T45" fmla="*/ 152 h 198"/>
                  <a:gd name="T46" fmla="*/ 145 w 166"/>
                  <a:gd name="T47" fmla="*/ 171 h 198"/>
                  <a:gd name="T48" fmla="*/ 130 w 166"/>
                  <a:gd name="T49" fmla="*/ 183 h 198"/>
                  <a:gd name="T50" fmla="*/ 132 w 166"/>
                  <a:gd name="T51" fmla="*/ 194 h 198"/>
                  <a:gd name="T52" fmla="*/ 118 w 166"/>
                  <a:gd name="T53" fmla="*/ 192 h 198"/>
                  <a:gd name="T54" fmla="*/ 101 w 166"/>
                  <a:gd name="T55" fmla="*/ 196 h 198"/>
                  <a:gd name="T56" fmla="*/ 86 w 166"/>
                  <a:gd name="T57" fmla="*/ 198 h 198"/>
                  <a:gd name="T58" fmla="*/ 76 w 166"/>
                  <a:gd name="T59" fmla="*/ 196 h 198"/>
                  <a:gd name="T60" fmla="*/ 63 w 166"/>
                  <a:gd name="T61" fmla="*/ 192 h 198"/>
                  <a:gd name="T62" fmla="*/ 55 w 166"/>
                  <a:gd name="T63" fmla="*/ 190 h 198"/>
                  <a:gd name="T64" fmla="*/ 46 w 166"/>
                  <a:gd name="T65" fmla="*/ 194 h 198"/>
                  <a:gd name="T66" fmla="*/ 38 w 166"/>
                  <a:gd name="T67" fmla="*/ 190 h 198"/>
                  <a:gd name="T68" fmla="*/ 38 w 166"/>
                  <a:gd name="T69" fmla="*/ 173 h 198"/>
                  <a:gd name="T70" fmla="*/ 40 w 166"/>
                  <a:gd name="T71" fmla="*/ 158 h 198"/>
                  <a:gd name="T72" fmla="*/ 25 w 166"/>
                  <a:gd name="T73" fmla="*/ 156 h 198"/>
                  <a:gd name="T74" fmla="*/ 17 w 166"/>
                  <a:gd name="T75" fmla="*/ 152 h 198"/>
                  <a:gd name="T76" fmla="*/ 10 w 166"/>
                  <a:gd name="T77" fmla="*/ 139 h 198"/>
                  <a:gd name="T78" fmla="*/ 6 w 166"/>
                  <a:gd name="T79" fmla="*/ 124 h 198"/>
                  <a:gd name="T80" fmla="*/ 2 w 166"/>
                  <a:gd name="T81" fmla="*/ 109 h 198"/>
                  <a:gd name="T82" fmla="*/ 2 w 166"/>
                  <a:gd name="T83" fmla="*/ 93 h 198"/>
                  <a:gd name="T84" fmla="*/ 19 w 166"/>
                  <a:gd name="T85" fmla="*/ 84 h 198"/>
                  <a:gd name="T86" fmla="*/ 23 w 166"/>
                  <a:gd name="T87" fmla="*/ 74 h 198"/>
                  <a:gd name="T88" fmla="*/ 17 w 166"/>
                  <a:gd name="T89" fmla="*/ 67 h 198"/>
                  <a:gd name="T90" fmla="*/ 25 w 166"/>
                  <a:gd name="T91" fmla="*/ 59 h 198"/>
                  <a:gd name="T92" fmla="*/ 27 w 166"/>
                  <a:gd name="T93" fmla="*/ 50 h 198"/>
                  <a:gd name="T94" fmla="*/ 21 w 166"/>
                  <a:gd name="T95" fmla="*/ 42 h 198"/>
                  <a:gd name="T96" fmla="*/ 38 w 166"/>
                  <a:gd name="T97" fmla="*/ 38 h 198"/>
                  <a:gd name="T98" fmla="*/ 40 w 166"/>
                  <a:gd name="T99" fmla="*/ 40 h 198"/>
                  <a:gd name="T100" fmla="*/ 44 w 166"/>
                  <a:gd name="T101" fmla="*/ 44 h 198"/>
                  <a:gd name="T102" fmla="*/ 46 w 166"/>
                  <a:gd name="T103" fmla="*/ 36 h 198"/>
                  <a:gd name="T104" fmla="*/ 59 w 166"/>
                  <a:gd name="T105" fmla="*/ 32 h 198"/>
                  <a:gd name="T106" fmla="*/ 61 w 166"/>
                  <a:gd name="T107" fmla="*/ 32 h 198"/>
                  <a:gd name="T108" fmla="*/ 57 w 166"/>
                  <a:gd name="T109" fmla="*/ 23 h 198"/>
                  <a:gd name="T110" fmla="*/ 48 w 166"/>
                  <a:gd name="T111" fmla="*/ 15 h 198"/>
                  <a:gd name="T112" fmla="*/ 50 w 166"/>
                  <a:gd name="T113" fmla="*/ 6 h 198"/>
                  <a:gd name="T114" fmla="*/ 46 w 166"/>
                  <a:gd name="T11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8">
                    <a:moveTo>
                      <a:pt x="46" y="0"/>
                    </a:moveTo>
                    <a:lnTo>
                      <a:pt x="52" y="0"/>
                    </a:lnTo>
                    <a:lnTo>
                      <a:pt x="59" y="2"/>
                    </a:lnTo>
                    <a:lnTo>
                      <a:pt x="61" y="2"/>
                    </a:lnTo>
                    <a:lnTo>
                      <a:pt x="65" y="2"/>
                    </a:lnTo>
                    <a:lnTo>
                      <a:pt x="69" y="6"/>
                    </a:lnTo>
                    <a:lnTo>
                      <a:pt x="73" y="6"/>
                    </a:lnTo>
                    <a:lnTo>
                      <a:pt x="71" y="10"/>
                    </a:lnTo>
                    <a:lnTo>
                      <a:pt x="69" y="13"/>
                    </a:lnTo>
                    <a:lnTo>
                      <a:pt x="69" y="15"/>
                    </a:lnTo>
                    <a:lnTo>
                      <a:pt x="73" y="17"/>
                    </a:lnTo>
                    <a:lnTo>
                      <a:pt x="73" y="19"/>
                    </a:lnTo>
                    <a:lnTo>
                      <a:pt x="78" y="17"/>
                    </a:lnTo>
                    <a:lnTo>
                      <a:pt x="78" y="15"/>
                    </a:lnTo>
                    <a:lnTo>
                      <a:pt x="80" y="15"/>
                    </a:lnTo>
                    <a:lnTo>
                      <a:pt x="82" y="17"/>
                    </a:lnTo>
                    <a:lnTo>
                      <a:pt x="86" y="21"/>
                    </a:lnTo>
                    <a:lnTo>
                      <a:pt x="88" y="19"/>
                    </a:lnTo>
                    <a:lnTo>
                      <a:pt x="90" y="17"/>
                    </a:lnTo>
                    <a:lnTo>
                      <a:pt x="92" y="17"/>
                    </a:lnTo>
                    <a:lnTo>
                      <a:pt x="92" y="21"/>
                    </a:lnTo>
                    <a:lnTo>
                      <a:pt x="90" y="23"/>
                    </a:lnTo>
                    <a:lnTo>
                      <a:pt x="88" y="23"/>
                    </a:lnTo>
                    <a:lnTo>
                      <a:pt x="84" y="25"/>
                    </a:lnTo>
                    <a:lnTo>
                      <a:pt x="88" y="27"/>
                    </a:lnTo>
                    <a:lnTo>
                      <a:pt x="90" y="27"/>
                    </a:lnTo>
                    <a:lnTo>
                      <a:pt x="95" y="27"/>
                    </a:lnTo>
                    <a:lnTo>
                      <a:pt x="95" y="29"/>
                    </a:lnTo>
                    <a:lnTo>
                      <a:pt x="99" y="29"/>
                    </a:lnTo>
                    <a:lnTo>
                      <a:pt x="101" y="25"/>
                    </a:lnTo>
                    <a:lnTo>
                      <a:pt x="103" y="21"/>
                    </a:lnTo>
                    <a:lnTo>
                      <a:pt x="109" y="21"/>
                    </a:lnTo>
                    <a:lnTo>
                      <a:pt x="111" y="19"/>
                    </a:lnTo>
                    <a:lnTo>
                      <a:pt x="114" y="17"/>
                    </a:lnTo>
                    <a:lnTo>
                      <a:pt x="116" y="15"/>
                    </a:lnTo>
                    <a:lnTo>
                      <a:pt x="116" y="15"/>
                    </a:lnTo>
                    <a:lnTo>
                      <a:pt x="122" y="15"/>
                    </a:lnTo>
                    <a:lnTo>
                      <a:pt x="118" y="17"/>
                    </a:lnTo>
                    <a:lnTo>
                      <a:pt x="116" y="17"/>
                    </a:lnTo>
                    <a:lnTo>
                      <a:pt x="116" y="17"/>
                    </a:lnTo>
                    <a:lnTo>
                      <a:pt x="114" y="19"/>
                    </a:lnTo>
                    <a:lnTo>
                      <a:pt x="116" y="21"/>
                    </a:lnTo>
                    <a:lnTo>
                      <a:pt x="120" y="19"/>
                    </a:lnTo>
                    <a:lnTo>
                      <a:pt x="124" y="17"/>
                    </a:lnTo>
                    <a:lnTo>
                      <a:pt x="126" y="17"/>
                    </a:lnTo>
                    <a:lnTo>
                      <a:pt x="126" y="19"/>
                    </a:lnTo>
                    <a:lnTo>
                      <a:pt x="130" y="19"/>
                    </a:lnTo>
                    <a:lnTo>
                      <a:pt x="135" y="25"/>
                    </a:lnTo>
                    <a:lnTo>
                      <a:pt x="139" y="23"/>
                    </a:lnTo>
                    <a:lnTo>
                      <a:pt x="141" y="27"/>
                    </a:lnTo>
                    <a:lnTo>
                      <a:pt x="141" y="32"/>
                    </a:lnTo>
                    <a:lnTo>
                      <a:pt x="145" y="34"/>
                    </a:lnTo>
                    <a:lnTo>
                      <a:pt x="147" y="34"/>
                    </a:lnTo>
                    <a:lnTo>
                      <a:pt x="149" y="36"/>
                    </a:lnTo>
                    <a:lnTo>
                      <a:pt x="154" y="36"/>
                    </a:lnTo>
                    <a:lnTo>
                      <a:pt x="156" y="44"/>
                    </a:lnTo>
                    <a:lnTo>
                      <a:pt x="156" y="50"/>
                    </a:lnTo>
                    <a:lnTo>
                      <a:pt x="149" y="53"/>
                    </a:lnTo>
                    <a:lnTo>
                      <a:pt x="149" y="57"/>
                    </a:lnTo>
                    <a:lnTo>
                      <a:pt x="156" y="63"/>
                    </a:lnTo>
                    <a:lnTo>
                      <a:pt x="156" y="67"/>
                    </a:lnTo>
                    <a:lnTo>
                      <a:pt x="158" y="72"/>
                    </a:lnTo>
                    <a:lnTo>
                      <a:pt x="158" y="74"/>
                    </a:lnTo>
                    <a:lnTo>
                      <a:pt x="160" y="78"/>
                    </a:lnTo>
                    <a:lnTo>
                      <a:pt x="158" y="82"/>
                    </a:lnTo>
                    <a:lnTo>
                      <a:pt x="162" y="88"/>
                    </a:lnTo>
                    <a:lnTo>
                      <a:pt x="164" y="91"/>
                    </a:lnTo>
                    <a:lnTo>
                      <a:pt x="166" y="95"/>
                    </a:lnTo>
                    <a:lnTo>
                      <a:pt x="166" y="105"/>
                    </a:lnTo>
                    <a:lnTo>
                      <a:pt x="164" y="107"/>
                    </a:lnTo>
                    <a:lnTo>
                      <a:pt x="162" y="105"/>
                    </a:lnTo>
                    <a:lnTo>
                      <a:pt x="160" y="107"/>
                    </a:lnTo>
                    <a:lnTo>
                      <a:pt x="154" y="105"/>
                    </a:lnTo>
                    <a:lnTo>
                      <a:pt x="154" y="109"/>
                    </a:lnTo>
                    <a:lnTo>
                      <a:pt x="149" y="112"/>
                    </a:lnTo>
                    <a:lnTo>
                      <a:pt x="147" y="112"/>
                    </a:lnTo>
                    <a:lnTo>
                      <a:pt x="141" y="112"/>
                    </a:lnTo>
                    <a:lnTo>
                      <a:pt x="139" y="114"/>
                    </a:lnTo>
                    <a:lnTo>
                      <a:pt x="135" y="114"/>
                    </a:lnTo>
                    <a:lnTo>
                      <a:pt x="130" y="120"/>
                    </a:lnTo>
                    <a:lnTo>
                      <a:pt x="126" y="120"/>
                    </a:lnTo>
                    <a:lnTo>
                      <a:pt x="120" y="126"/>
                    </a:lnTo>
                    <a:lnTo>
                      <a:pt x="116" y="124"/>
                    </a:lnTo>
                    <a:lnTo>
                      <a:pt x="114" y="122"/>
                    </a:lnTo>
                    <a:lnTo>
                      <a:pt x="114" y="124"/>
                    </a:lnTo>
                    <a:lnTo>
                      <a:pt x="114" y="126"/>
                    </a:lnTo>
                    <a:lnTo>
                      <a:pt x="118" y="131"/>
                    </a:lnTo>
                    <a:lnTo>
                      <a:pt x="122" y="137"/>
                    </a:lnTo>
                    <a:lnTo>
                      <a:pt x="122" y="141"/>
                    </a:lnTo>
                    <a:lnTo>
                      <a:pt x="124" y="145"/>
                    </a:lnTo>
                    <a:lnTo>
                      <a:pt x="126" y="147"/>
                    </a:lnTo>
                    <a:lnTo>
                      <a:pt x="135" y="152"/>
                    </a:lnTo>
                    <a:lnTo>
                      <a:pt x="139" y="154"/>
                    </a:lnTo>
                    <a:lnTo>
                      <a:pt x="145" y="162"/>
                    </a:lnTo>
                    <a:lnTo>
                      <a:pt x="145" y="166"/>
                    </a:lnTo>
                    <a:lnTo>
                      <a:pt x="145" y="171"/>
                    </a:lnTo>
                    <a:lnTo>
                      <a:pt x="143" y="171"/>
                    </a:lnTo>
                    <a:lnTo>
                      <a:pt x="141" y="175"/>
                    </a:lnTo>
                    <a:lnTo>
                      <a:pt x="135" y="177"/>
                    </a:lnTo>
                    <a:lnTo>
                      <a:pt x="130" y="183"/>
                    </a:lnTo>
                    <a:lnTo>
                      <a:pt x="130" y="185"/>
                    </a:lnTo>
                    <a:lnTo>
                      <a:pt x="135" y="190"/>
                    </a:lnTo>
                    <a:lnTo>
                      <a:pt x="135" y="192"/>
                    </a:lnTo>
                    <a:lnTo>
                      <a:pt x="132" y="194"/>
                    </a:lnTo>
                    <a:lnTo>
                      <a:pt x="128" y="192"/>
                    </a:lnTo>
                    <a:lnTo>
                      <a:pt x="124" y="192"/>
                    </a:lnTo>
                    <a:lnTo>
                      <a:pt x="120" y="192"/>
                    </a:lnTo>
                    <a:lnTo>
                      <a:pt x="118" y="192"/>
                    </a:lnTo>
                    <a:lnTo>
                      <a:pt x="111" y="196"/>
                    </a:lnTo>
                    <a:lnTo>
                      <a:pt x="107" y="196"/>
                    </a:lnTo>
                    <a:lnTo>
                      <a:pt x="103" y="196"/>
                    </a:lnTo>
                    <a:lnTo>
                      <a:pt x="101" y="196"/>
                    </a:lnTo>
                    <a:lnTo>
                      <a:pt x="97" y="194"/>
                    </a:lnTo>
                    <a:lnTo>
                      <a:pt x="92" y="194"/>
                    </a:lnTo>
                    <a:lnTo>
                      <a:pt x="86" y="194"/>
                    </a:lnTo>
                    <a:lnTo>
                      <a:pt x="86" y="198"/>
                    </a:lnTo>
                    <a:lnTo>
                      <a:pt x="86" y="198"/>
                    </a:lnTo>
                    <a:lnTo>
                      <a:pt x="82" y="198"/>
                    </a:lnTo>
                    <a:lnTo>
                      <a:pt x="78" y="194"/>
                    </a:lnTo>
                    <a:lnTo>
                      <a:pt x="76" y="196"/>
                    </a:lnTo>
                    <a:lnTo>
                      <a:pt x="71" y="198"/>
                    </a:lnTo>
                    <a:lnTo>
                      <a:pt x="71" y="198"/>
                    </a:lnTo>
                    <a:lnTo>
                      <a:pt x="69" y="196"/>
                    </a:lnTo>
                    <a:lnTo>
                      <a:pt x="63" y="192"/>
                    </a:lnTo>
                    <a:lnTo>
                      <a:pt x="61" y="192"/>
                    </a:lnTo>
                    <a:lnTo>
                      <a:pt x="59" y="194"/>
                    </a:lnTo>
                    <a:lnTo>
                      <a:pt x="57" y="192"/>
                    </a:lnTo>
                    <a:lnTo>
                      <a:pt x="55" y="190"/>
                    </a:lnTo>
                    <a:lnTo>
                      <a:pt x="50" y="190"/>
                    </a:lnTo>
                    <a:lnTo>
                      <a:pt x="52" y="192"/>
                    </a:lnTo>
                    <a:lnTo>
                      <a:pt x="50" y="196"/>
                    </a:lnTo>
                    <a:lnTo>
                      <a:pt x="46" y="194"/>
                    </a:lnTo>
                    <a:lnTo>
                      <a:pt x="42" y="196"/>
                    </a:lnTo>
                    <a:lnTo>
                      <a:pt x="38" y="194"/>
                    </a:lnTo>
                    <a:lnTo>
                      <a:pt x="38" y="194"/>
                    </a:lnTo>
                    <a:lnTo>
                      <a:pt x="38" y="190"/>
                    </a:lnTo>
                    <a:lnTo>
                      <a:pt x="33" y="187"/>
                    </a:lnTo>
                    <a:lnTo>
                      <a:pt x="33" y="183"/>
                    </a:lnTo>
                    <a:lnTo>
                      <a:pt x="36" y="175"/>
                    </a:lnTo>
                    <a:lnTo>
                      <a:pt x="38" y="173"/>
                    </a:lnTo>
                    <a:lnTo>
                      <a:pt x="38" y="171"/>
                    </a:lnTo>
                    <a:lnTo>
                      <a:pt x="40" y="164"/>
                    </a:lnTo>
                    <a:lnTo>
                      <a:pt x="44" y="160"/>
                    </a:lnTo>
                    <a:lnTo>
                      <a:pt x="40" y="158"/>
                    </a:lnTo>
                    <a:lnTo>
                      <a:pt x="38" y="158"/>
                    </a:lnTo>
                    <a:lnTo>
                      <a:pt x="31" y="154"/>
                    </a:lnTo>
                    <a:lnTo>
                      <a:pt x="29" y="156"/>
                    </a:lnTo>
                    <a:lnTo>
                      <a:pt x="25" y="156"/>
                    </a:lnTo>
                    <a:lnTo>
                      <a:pt x="23" y="156"/>
                    </a:lnTo>
                    <a:lnTo>
                      <a:pt x="19" y="156"/>
                    </a:lnTo>
                    <a:lnTo>
                      <a:pt x="17" y="154"/>
                    </a:lnTo>
                    <a:lnTo>
                      <a:pt x="17" y="152"/>
                    </a:lnTo>
                    <a:lnTo>
                      <a:pt x="12" y="147"/>
                    </a:lnTo>
                    <a:lnTo>
                      <a:pt x="12" y="147"/>
                    </a:lnTo>
                    <a:lnTo>
                      <a:pt x="12" y="141"/>
                    </a:lnTo>
                    <a:lnTo>
                      <a:pt x="10" y="139"/>
                    </a:lnTo>
                    <a:lnTo>
                      <a:pt x="8" y="135"/>
                    </a:lnTo>
                    <a:lnTo>
                      <a:pt x="4" y="131"/>
                    </a:lnTo>
                    <a:lnTo>
                      <a:pt x="4" y="131"/>
                    </a:lnTo>
                    <a:lnTo>
                      <a:pt x="6" y="124"/>
                    </a:lnTo>
                    <a:lnTo>
                      <a:pt x="4" y="120"/>
                    </a:lnTo>
                    <a:lnTo>
                      <a:pt x="4" y="118"/>
                    </a:lnTo>
                    <a:lnTo>
                      <a:pt x="0" y="112"/>
                    </a:lnTo>
                    <a:lnTo>
                      <a:pt x="2" y="109"/>
                    </a:lnTo>
                    <a:lnTo>
                      <a:pt x="2" y="109"/>
                    </a:lnTo>
                    <a:lnTo>
                      <a:pt x="2" y="105"/>
                    </a:lnTo>
                    <a:lnTo>
                      <a:pt x="4" y="97"/>
                    </a:lnTo>
                    <a:lnTo>
                      <a:pt x="2" y="93"/>
                    </a:lnTo>
                    <a:lnTo>
                      <a:pt x="6" y="88"/>
                    </a:lnTo>
                    <a:lnTo>
                      <a:pt x="8" y="84"/>
                    </a:lnTo>
                    <a:lnTo>
                      <a:pt x="12" y="84"/>
                    </a:lnTo>
                    <a:lnTo>
                      <a:pt x="19" y="84"/>
                    </a:lnTo>
                    <a:lnTo>
                      <a:pt x="21" y="82"/>
                    </a:lnTo>
                    <a:lnTo>
                      <a:pt x="19" y="80"/>
                    </a:lnTo>
                    <a:lnTo>
                      <a:pt x="21" y="78"/>
                    </a:lnTo>
                    <a:lnTo>
                      <a:pt x="23" y="74"/>
                    </a:lnTo>
                    <a:lnTo>
                      <a:pt x="23" y="72"/>
                    </a:lnTo>
                    <a:lnTo>
                      <a:pt x="21" y="69"/>
                    </a:lnTo>
                    <a:lnTo>
                      <a:pt x="17" y="69"/>
                    </a:lnTo>
                    <a:lnTo>
                      <a:pt x="17" y="67"/>
                    </a:lnTo>
                    <a:lnTo>
                      <a:pt x="17" y="63"/>
                    </a:lnTo>
                    <a:lnTo>
                      <a:pt x="21" y="65"/>
                    </a:lnTo>
                    <a:lnTo>
                      <a:pt x="25" y="63"/>
                    </a:lnTo>
                    <a:lnTo>
                      <a:pt x="25" y="59"/>
                    </a:lnTo>
                    <a:lnTo>
                      <a:pt x="25" y="55"/>
                    </a:lnTo>
                    <a:lnTo>
                      <a:pt x="25" y="53"/>
                    </a:lnTo>
                    <a:lnTo>
                      <a:pt x="27" y="50"/>
                    </a:lnTo>
                    <a:lnTo>
                      <a:pt x="27" y="50"/>
                    </a:lnTo>
                    <a:lnTo>
                      <a:pt x="27" y="50"/>
                    </a:lnTo>
                    <a:lnTo>
                      <a:pt x="27" y="46"/>
                    </a:lnTo>
                    <a:lnTo>
                      <a:pt x="23" y="46"/>
                    </a:lnTo>
                    <a:lnTo>
                      <a:pt x="21" y="42"/>
                    </a:lnTo>
                    <a:lnTo>
                      <a:pt x="21" y="38"/>
                    </a:lnTo>
                    <a:lnTo>
                      <a:pt x="29" y="36"/>
                    </a:lnTo>
                    <a:lnTo>
                      <a:pt x="33" y="36"/>
                    </a:lnTo>
                    <a:lnTo>
                      <a:pt x="38" y="38"/>
                    </a:lnTo>
                    <a:lnTo>
                      <a:pt x="38" y="42"/>
                    </a:lnTo>
                    <a:lnTo>
                      <a:pt x="40" y="46"/>
                    </a:lnTo>
                    <a:lnTo>
                      <a:pt x="42" y="44"/>
                    </a:lnTo>
                    <a:lnTo>
                      <a:pt x="40" y="40"/>
                    </a:lnTo>
                    <a:lnTo>
                      <a:pt x="40" y="38"/>
                    </a:lnTo>
                    <a:lnTo>
                      <a:pt x="42" y="38"/>
                    </a:lnTo>
                    <a:lnTo>
                      <a:pt x="46" y="40"/>
                    </a:lnTo>
                    <a:lnTo>
                      <a:pt x="44" y="44"/>
                    </a:lnTo>
                    <a:lnTo>
                      <a:pt x="50" y="48"/>
                    </a:lnTo>
                    <a:lnTo>
                      <a:pt x="48" y="46"/>
                    </a:lnTo>
                    <a:lnTo>
                      <a:pt x="48" y="40"/>
                    </a:lnTo>
                    <a:lnTo>
                      <a:pt x="46" y="36"/>
                    </a:lnTo>
                    <a:lnTo>
                      <a:pt x="48" y="34"/>
                    </a:lnTo>
                    <a:lnTo>
                      <a:pt x="52" y="32"/>
                    </a:lnTo>
                    <a:lnTo>
                      <a:pt x="55" y="34"/>
                    </a:lnTo>
                    <a:lnTo>
                      <a:pt x="59" y="32"/>
                    </a:lnTo>
                    <a:lnTo>
                      <a:pt x="65" y="40"/>
                    </a:lnTo>
                    <a:lnTo>
                      <a:pt x="73" y="40"/>
                    </a:lnTo>
                    <a:lnTo>
                      <a:pt x="67" y="38"/>
                    </a:lnTo>
                    <a:lnTo>
                      <a:pt x="61" y="32"/>
                    </a:lnTo>
                    <a:lnTo>
                      <a:pt x="55" y="29"/>
                    </a:lnTo>
                    <a:lnTo>
                      <a:pt x="52" y="29"/>
                    </a:lnTo>
                    <a:lnTo>
                      <a:pt x="52" y="25"/>
                    </a:lnTo>
                    <a:lnTo>
                      <a:pt x="57" y="23"/>
                    </a:lnTo>
                    <a:lnTo>
                      <a:pt x="52" y="21"/>
                    </a:lnTo>
                    <a:lnTo>
                      <a:pt x="52" y="17"/>
                    </a:lnTo>
                    <a:lnTo>
                      <a:pt x="48" y="19"/>
                    </a:lnTo>
                    <a:lnTo>
                      <a:pt x="48" y="15"/>
                    </a:lnTo>
                    <a:lnTo>
                      <a:pt x="52" y="15"/>
                    </a:lnTo>
                    <a:lnTo>
                      <a:pt x="55" y="13"/>
                    </a:lnTo>
                    <a:lnTo>
                      <a:pt x="50" y="8"/>
                    </a:lnTo>
                    <a:lnTo>
                      <a:pt x="50" y="6"/>
                    </a:lnTo>
                    <a:lnTo>
                      <a:pt x="48" y="6"/>
                    </a:lnTo>
                    <a:lnTo>
                      <a:pt x="46" y="4"/>
                    </a:lnTo>
                    <a:lnTo>
                      <a:pt x="46" y="2"/>
                    </a:lnTo>
                    <a:lnTo>
                      <a:pt x="46" y="0"/>
                    </a:lnTo>
                    <a:close/>
                  </a:path>
                </a:pathLst>
              </a:custGeom>
              <a:solidFill>
                <a:srgbClr val="E0F3F4"/>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 name="Freeform 69">
                <a:extLst>
                  <a:ext uri="{FF2B5EF4-FFF2-40B4-BE49-F238E27FC236}">
                    <a16:creationId xmlns:a16="http://schemas.microsoft.com/office/drawing/2014/main" id="{3F5F9052-21BA-443A-8F81-F2DD95C852EB}"/>
                  </a:ext>
                </a:extLst>
              </p:cNvPr>
              <p:cNvSpPr>
                <a:spLocks/>
              </p:cNvSpPr>
              <p:nvPr/>
            </p:nvSpPr>
            <p:spPr bwMode="auto">
              <a:xfrm>
                <a:off x="4764506" y="3431699"/>
                <a:ext cx="6906" cy="5524"/>
              </a:xfrm>
              <a:custGeom>
                <a:avLst/>
                <a:gdLst>
                  <a:gd name="T0" fmla="*/ 2 w 5"/>
                  <a:gd name="T1" fmla="*/ 0 h 4"/>
                  <a:gd name="T2" fmla="*/ 5 w 5"/>
                  <a:gd name="T3" fmla="*/ 2 h 4"/>
                  <a:gd name="T4" fmla="*/ 5 w 5"/>
                  <a:gd name="T5" fmla="*/ 4 h 4"/>
                  <a:gd name="T6" fmla="*/ 2 w 5"/>
                  <a:gd name="T7" fmla="*/ 4 h 4"/>
                  <a:gd name="T8" fmla="*/ 0 w 5"/>
                  <a:gd name="T9" fmla="*/ 2 h 4"/>
                  <a:gd name="T10" fmla="*/ 2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lnTo>
                      <a:pt x="5" y="2"/>
                    </a:lnTo>
                    <a:lnTo>
                      <a:pt x="5" y="4"/>
                    </a:lnTo>
                    <a:lnTo>
                      <a:pt x="2" y="4"/>
                    </a:lnTo>
                    <a:lnTo>
                      <a:pt x="0" y="2"/>
                    </a:lnTo>
                    <a:lnTo>
                      <a:pt x="2" y="0"/>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 name="Freeform 70">
                <a:extLst>
                  <a:ext uri="{FF2B5EF4-FFF2-40B4-BE49-F238E27FC236}">
                    <a16:creationId xmlns:a16="http://schemas.microsoft.com/office/drawing/2014/main" id="{9AF7F159-647C-4CF2-B4D3-64B409E33206}"/>
                  </a:ext>
                </a:extLst>
              </p:cNvPr>
              <p:cNvSpPr>
                <a:spLocks/>
              </p:cNvSpPr>
              <p:nvPr/>
            </p:nvSpPr>
            <p:spPr bwMode="auto">
              <a:xfrm>
                <a:off x="4671978" y="3415127"/>
                <a:ext cx="125673" cy="69051"/>
              </a:xfrm>
              <a:custGeom>
                <a:avLst/>
                <a:gdLst>
                  <a:gd name="T0" fmla="*/ 38 w 91"/>
                  <a:gd name="T1" fmla="*/ 6 h 50"/>
                  <a:gd name="T2" fmla="*/ 46 w 91"/>
                  <a:gd name="T3" fmla="*/ 6 h 50"/>
                  <a:gd name="T4" fmla="*/ 46 w 91"/>
                  <a:gd name="T5" fmla="*/ 0 h 50"/>
                  <a:gd name="T6" fmla="*/ 53 w 91"/>
                  <a:gd name="T7" fmla="*/ 2 h 50"/>
                  <a:gd name="T8" fmla="*/ 57 w 91"/>
                  <a:gd name="T9" fmla="*/ 2 h 50"/>
                  <a:gd name="T10" fmla="*/ 65 w 91"/>
                  <a:gd name="T11" fmla="*/ 6 h 50"/>
                  <a:gd name="T12" fmla="*/ 69 w 91"/>
                  <a:gd name="T13" fmla="*/ 12 h 50"/>
                  <a:gd name="T14" fmla="*/ 69 w 91"/>
                  <a:gd name="T15" fmla="*/ 16 h 50"/>
                  <a:gd name="T16" fmla="*/ 78 w 91"/>
                  <a:gd name="T17" fmla="*/ 16 h 50"/>
                  <a:gd name="T18" fmla="*/ 84 w 91"/>
                  <a:gd name="T19" fmla="*/ 16 h 50"/>
                  <a:gd name="T20" fmla="*/ 91 w 91"/>
                  <a:gd name="T21" fmla="*/ 21 h 50"/>
                  <a:gd name="T22" fmla="*/ 88 w 91"/>
                  <a:gd name="T23" fmla="*/ 31 h 50"/>
                  <a:gd name="T24" fmla="*/ 80 w 91"/>
                  <a:gd name="T25" fmla="*/ 40 h 50"/>
                  <a:gd name="T26" fmla="*/ 72 w 91"/>
                  <a:gd name="T27" fmla="*/ 38 h 50"/>
                  <a:gd name="T28" fmla="*/ 63 w 91"/>
                  <a:gd name="T29" fmla="*/ 42 h 50"/>
                  <a:gd name="T30" fmla="*/ 57 w 91"/>
                  <a:gd name="T31" fmla="*/ 44 h 50"/>
                  <a:gd name="T32" fmla="*/ 53 w 91"/>
                  <a:gd name="T33" fmla="*/ 38 h 50"/>
                  <a:gd name="T34" fmla="*/ 40 w 91"/>
                  <a:gd name="T35" fmla="*/ 46 h 50"/>
                  <a:gd name="T36" fmla="*/ 27 w 91"/>
                  <a:gd name="T37" fmla="*/ 50 h 50"/>
                  <a:gd name="T38" fmla="*/ 21 w 91"/>
                  <a:gd name="T39" fmla="*/ 44 h 50"/>
                  <a:gd name="T40" fmla="*/ 19 w 91"/>
                  <a:gd name="T41" fmla="*/ 38 h 50"/>
                  <a:gd name="T42" fmla="*/ 10 w 91"/>
                  <a:gd name="T43" fmla="*/ 33 h 50"/>
                  <a:gd name="T44" fmla="*/ 10 w 91"/>
                  <a:gd name="T45" fmla="*/ 42 h 50"/>
                  <a:gd name="T46" fmla="*/ 0 w 91"/>
                  <a:gd name="T47" fmla="*/ 42 h 50"/>
                  <a:gd name="T48" fmla="*/ 2 w 91"/>
                  <a:gd name="T49" fmla="*/ 38 h 50"/>
                  <a:gd name="T50" fmla="*/ 4 w 91"/>
                  <a:gd name="T51" fmla="*/ 35 h 50"/>
                  <a:gd name="T52" fmla="*/ 10 w 91"/>
                  <a:gd name="T53" fmla="*/ 21 h 50"/>
                  <a:gd name="T54" fmla="*/ 17 w 91"/>
                  <a:gd name="T55" fmla="*/ 14 h 50"/>
                  <a:gd name="T56" fmla="*/ 21 w 91"/>
                  <a:gd name="T57" fmla="*/ 8 h 50"/>
                  <a:gd name="T58" fmla="*/ 19 w 91"/>
                  <a:gd name="T59" fmla="*/ 4 h 50"/>
                  <a:gd name="T60" fmla="*/ 25 w 91"/>
                  <a:gd name="T61" fmla="*/ 6 h 50"/>
                  <a:gd name="T62" fmla="*/ 34 w 91"/>
                  <a:gd name="T63"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50">
                    <a:moveTo>
                      <a:pt x="34" y="4"/>
                    </a:moveTo>
                    <a:lnTo>
                      <a:pt x="38" y="6"/>
                    </a:lnTo>
                    <a:lnTo>
                      <a:pt x="42" y="4"/>
                    </a:lnTo>
                    <a:lnTo>
                      <a:pt x="46" y="6"/>
                    </a:lnTo>
                    <a:lnTo>
                      <a:pt x="48" y="2"/>
                    </a:lnTo>
                    <a:lnTo>
                      <a:pt x="46" y="0"/>
                    </a:lnTo>
                    <a:lnTo>
                      <a:pt x="51" y="0"/>
                    </a:lnTo>
                    <a:lnTo>
                      <a:pt x="53" y="2"/>
                    </a:lnTo>
                    <a:lnTo>
                      <a:pt x="55" y="4"/>
                    </a:lnTo>
                    <a:lnTo>
                      <a:pt x="57" y="2"/>
                    </a:lnTo>
                    <a:lnTo>
                      <a:pt x="59" y="2"/>
                    </a:lnTo>
                    <a:lnTo>
                      <a:pt x="65" y="6"/>
                    </a:lnTo>
                    <a:lnTo>
                      <a:pt x="69" y="8"/>
                    </a:lnTo>
                    <a:lnTo>
                      <a:pt x="69" y="12"/>
                    </a:lnTo>
                    <a:lnTo>
                      <a:pt x="67" y="14"/>
                    </a:lnTo>
                    <a:lnTo>
                      <a:pt x="69" y="16"/>
                    </a:lnTo>
                    <a:lnTo>
                      <a:pt x="74" y="16"/>
                    </a:lnTo>
                    <a:lnTo>
                      <a:pt x="78" y="16"/>
                    </a:lnTo>
                    <a:lnTo>
                      <a:pt x="82" y="21"/>
                    </a:lnTo>
                    <a:lnTo>
                      <a:pt x="84" y="16"/>
                    </a:lnTo>
                    <a:lnTo>
                      <a:pt x="88" y="16"/>
                    </a:lnTo>
                    <a:lnTo>
                      <a:pt x="91" y="21"/>
                    </a:lnTo>
                    <a:lnTo>
                      <a:pt x="86" y="25"/>
                    </a:lnTo>
                    <a:lnTo>
                      <a:pt x="88" y="31"/>
                    </a:lnTo>
                    <a:lnTo>
                      <a:pt x="80" y="33"/>
                    </a:lnTo>
                    <a:lnTo>
                      <a:pt x="80" y="40"/>
                    </a:lnTo>
                    <a:lnTo>
                      <a:pt x="76" y="38"/>
                    </a:lnTo>
                    <a:lnTo>
                      <a:pt x="72" y="38"/>
                    </a:lnTo>
                    <a:lnTo>
                      <a:pt x="63" y="35"/>
                    </a:lnTo>
                    <a:lnTo>
                      <a:pt x="63" y="42"/>
                    </a:lnTo>
                    <a:lnTo>
                      <a:pt x="59" y="48"/>
                    </a:lnTo>
                    <a:lnTo>
                      <a:pt x="57" y="44"/>
                    </a:lnTo>
                    <a:lnTo>
                      <a:pt x="51" y="42"/>
                    </a:lnTo>
                    <a:lnTo>
                      <a:pt x="53" y="38"/>
                    </a:lnTo>
                    <a:lnTo>
                      <a:pt x="46" y="33"/>
                    </a:lnTo>
                    <a:lnTo>
                      <a:pt x="40" y="46"/>
                    </a:lnTo>
                    <a:lnTo>
                      <a:pt x="36" y="44"/>
                    </a:lnTo>
                    <a:lnTo>
                      <a:pt x="27" y="50"/>
                    </a:lnTo>
                    <a:lnTo>
                      <a:pt x="23" y="48"/>
                    </a:lnTo>
                    <a:lnTo>
                      <a:pt x="21" y="44"/>
                    </a:lnTo>
                    <a:lnTo>
                      <a:pt x="19" y="42"/>
                    </a:lnTo>
                    <a:lnTo>
                      <a:pt x="19" y="38"/>
                    </a:lnTo>
                    <a:lnTo>
                      <a:pt x="17" y="33"/>
                    </a:lnTo>
                    <a:lnTo>
                      <a:pt x="10" y="33"/>
                    </a:lnTo>
                    <a:lnTo>
                      <a:pt x="8" y="35"/>
                    </a:lnTo>
                    <a:lnTo>
                      <a:pt x="10" y="42"/>
                    </a:lnTo>
                    <a:lnTo>
                      <a:pt x="4" y="44"/>
                    </a:lnTo>
                    <a:lnTo>
                      <a:pt x="0" y="42"/>
                    </a:lnTo>
                    <a:lnTo>
                      <a:pt x="0" y="40"/>
                    </a:lnTo>
                    <a:lnTo>
                      <a:pt x="2" y="38"/>
                    </a:lnTo>
                    <a:lnTo>
                      <a:pt x="4" y="38"/>
                    </a:lnTo>
                    <a:lnTo>
                      <a:pt x="4" y="35"/>
                    </a:lnTo>
                    <a:lnTo>
                      <a:pt x="6" y="29"/>
                    </a:lnTo>
                    <a:lnTo>
                      <a:pt x="10" y="21"/>
                    </a:lnTo>
                    <a:lnTo>
                      <a:pt x="13" y="19"/>
                    </a:lnTo>
                    <a:lnTo>
                      <a:pt x="17" y="14"/>
                    </a:lnTo>
                    <a:lnTo>
                      <a:pt x="21" y="12"/>
                    </a:lnTo>
                    <a:lnTo>
                      <a:pt x="21" y="8"/>
                    </a:lnTo>
                    <a:lnTo>
                      <a:pt x="17" y="6"/>
                    </a:lnTo>
                    <a:lnTo>
                      <a:pt x="19" y="4"/>
                    </a:lnTo>
                    <a:lnTo>
                      <a:pt x="23" y="4"/>
                    </a:lnTo>
                    <a:lnTo>
                      <a:pt x="25" y="6"/>
                    </a:lnTo>
                    <a:lnTo>
                      <a:pt x="27" y="6"/>
                    </a:lnTo>
                    <a:lnTo>
                      <a:pt x="34" y="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 name="Freeform 71">
                <a:extLst>
                  <a:ext uri="{FF2B5EF4-FFF2-40B4-BE49-F238E27FC236}">
                    <a16:creationId xmlns:a16="http://schemas.microsoft.com/office/drawing/2014/main" id="{22A61D7E-71CD-4C79-AFC7-4FB975BC92D1}"/>
                  </a:ext>
                </a:extLst>
              </p:cNvPr>
              <p:cNvSpPr>
                <a:spLocks noEditPoints="1"/>
              </p:cNvSpPr>
              <p:nvPr/>
            </p:nvSpPr>
            <p:spPr bwMode="auto">
              <a:xfrm>
                <a:off x="4604308" y="3213499"/>
                <a:ext cx="99433" cy="89766"/>
              </a:xfrm>
              <a:custGeom>
                <a:avLst/>
                <a:gdLst>
                  <a:gd name="T0" fmla="*/ 47 w 72"/>
                  <a:gd name="T1" fmla="*/ 61 h 65"/>
                  <a:gd name="T2" fmla="*/ 47 w 72"/>
                  <a:gd name="T3" fmla="*/ 49 h 65"/>
                  <a:gd name="T4" fmla="*/ 53 w 72"/>
                  <a:gd name="T5" fmla="*/ 40 h 65"/>
                  <a:gd name="T6" fmla="*/ 64 w 72"/>
                  <a:gd name="T7" fmla="*/ 40 h 65"/>
                  <a:gd name="T8" fmla="*/ 64 w 72"/>
                  <a:gd name="T9" fmla="*/ 36 h 65"/>
                  <a:gd name="T10" fmla="*/ 68 w 72"/>
                  <a:gd name="T11" fmla="*/ 30 h 65"/>
                  <a:gd name="T12" fmla="*/ 66 w 72"/>
                  <a:gd name="T13" fmla="*/ 25 h 65"/>
                  <a:gd name="T14" fmla="*/ 62 w 72"/>
                  <a:gd name="T15" fmla="*/ 23 h 65"/>
                  <a:gd name="T16" fmla="*/ 66 w 72"/>
                  <a:gd name="T17" fmla="*/ 21 h 65"/>
                  <a:gd name="T18" fmla="*/ 70 w 72"/>
                  <a:gd name="T19" fmla="*/ 15 h 65"/>
                  <a:gd name="T20" fmla="*/ 70 w 72"/>
                  <a:gd name="T21" fmla="*/ 9 h 65"/>
                  <a:gd name="T22" fmla="*/ 72 w 72"/>
                  <a:gd name="T23" fmla="*/ 6 h 65"/>
                  <a:gd name="T24" fmla="*/ 66 w 72"/>
                  <a:gd name="T25" fmla="*/ 2 h 65"/>
                  <a:gd name="T26" fmla="*/ 53 w 72"/>
                  <a:gd name="T27" fmla="*/ 0 h 65"/>
                  <a:gd name="T28" fmla="*/ 47 w 72"/>
                  <a:gd name="T29" fmla="*/ 2 h 65"/>
                  <a:gd name="T30" fmla="*/ 40 w 72"/>
                  <a:gd name="T31" fmla="*/ 4 h 65"/>
                  <a:gd name="T32" fmla="*/ 28 w 72"/>
                  <a:gd name="T33" fmla="*/ 13 h 65"/>
                  <a:gd name="T34" fmla="*/ 24 w 72"/>
                  <a:gd name="T35" fmla="*/ 13 h 65"/>
                  <a:gd name="T36" fmla="*/ 19 w 72"/>
                  <a:gd name="T37" fmla="*/ 21 h 65"/>
                  <a:gd name="T38" fmla="*/ 19 w 72"/>
                  <a:gd name="T39" fmla="*/ 30 h 65"/>
                  <a:gd name="T40" fmla="*/ 15 w 72"/>
                  <a:gd name="T41" fmla="*/ 36 h 65"/>
                  <a:gd name="T42" fmla="*/ 13 w 72"/>
                  <a:gd name="T43" fmla="*/ 40 h 65"/>
                  <a:gd name="T44" fmla="*/ 22 w 72"/>
                  <a:gd name="T45" fmla="*/ 47 h 65"/>
                  <a:gd name="T46" fmla="*/ 15 w 72"/>
                  <a:gd name="T47" fmla="*/ 49 h 65"/>
                  <a:gd name="T48" fmla="*/ 15 w 72"/>
                  <a:gd name="T49" fmla="*/ 51 h 65"/>
                  <a:gd name="T50" fmla="*/ 17 w 72"/>
                  <a:gd name="T51" fmla="*/ 53 h 65"/>
                  <a:gd name="T52" fmla="*/ 11 w 72"/>
                  <a:gd name="T53" fmla="*/ 51 h 65"/>
                  <a:gd name="T54" fmla="*/ 5 w 72"/>
                  <a:gd name="T55" fmla="*/ 51 h 65"/>
                  <a:gd name="T56" fmla="*/ 9 w 72"/>
                  <a:gd name="T57" fmla="*/ 53 h 65"/>
                  <a:gd name="T58" fmla="*/ 13 w 72"/>
                  <a:gd name="T59" fmla="*/ 55 h 65"/>
                  <a:gd name="T60" fmla="*/ 13 w 72"/>
                  <a:gd name="T61" fmla="*/ 55 h 65"/>
                  <a:gd name="T62" fmla="*/ 5 w 72"/>
                  <a:gd name="T63" fmla="*/ 55 h 65"/>
                  <a:gd name="T64" fmla="*/ 0 w 72"/>
                  <a:gd name="T65" fmla="*/ 55 h 65"/>
                  <a:gd name="T66" fmla="*/ 5 w 72"/>
                  <a:gd name="T67" fmla="*/ 59 h 65"/>
                  <a:gd name="T68" fmla="*/ 11 w 72"/>
                  <a:gd name="T69" fmla="*/ 61 h 65"/>
                  <a:gd name="T70" fmla="*/ 17 w 72"/>
                  <a:gd name="T71" fmla="*/ 57 h 65"/>
                  <a:gd name="T72" fmla="*/ 19 w 72"/>
                  <a:gd name="T73" fmla="*/ 55 h 65"/>
                  <a:gd name="T74" fmla="*/ 28 w 72"/>
                  <a:gd name="T75" fmla="*/ 53 h 65"/>
                  <a:gd name="T76" fmla="*/ 34 w 72"/>
                  <a:gd name="T77" fmla="*/ 55 h 65"/>
                  <a:gd name="T78" fmla="*/ 40 w 72"/>
                  <a:gd name="T79" fmla="*/ 57 h 65"/>
                  <a:gd name="T80" fmla="*/ 43 w 72"/>
                  <a:gd name="T81" fmla="*/ 63 h 65"/>
                  <a:gd name="T82" fmla="*/ 47 w 72"/>
                  <a:gd name="T83" fmla="*/ 65 h 65"/>
                  <a:gd name="T84" fmla="*/ 11 w 72"/>
                  <a:gd name="T85" fmla="*/ 47 h 65"/>
                  <a:gd name="T86" fmla="*/ 11 w 72"/>
                  <a:gd name="T87" fmla="*/ 49 h 65"/>
                  <a:gd name="T88" fmla="*/ 7 w 72"/>
                  <a:gd name="T89" fmla="*/ 47 h 65"/>
                  <a:gd name="T90" fmla="*/ 9 w 72"/>
                  <a:gd name="T91" fmla="*/ 44 h 65"/>
                  <a:gd name="T92" fmla="*/ 15 w 72"/>
                  <a:gd name="T93" fmla="*/ 44 h 65"/>
                  <a:gd name="T94" fmla="*/ 13 w 72"/>
                  <a:gd name="T95" fmla="*/ 47 h 65"/>
                  <a:gd name="T96" fmla="*/ 11 w 72"/>
                  <a:gd name="T97"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65">
                    <a:moveTo>
                      <a:pt x="47" y="65"/>
                    </a:moveTo>
                    <a:lnTo>
                      <a:pt x="47" y="61"/>
                    </a:lnTo>
                    <a:lnTo>
                      <a:pt x="49" y="53"/>
                    </a:lnTo>
                    <a:lnTo>
                      <a:pt x="47" y="49"/>
                    </a:lnTo>
                    <a:lnTo>
                      <a:pt x="51" y="44"/>
                    </a:lnTo>
                    <a:lnTo>
                      <a:pt x="53" y="40"/>
                    </a:lnTo>
                    <a:lnTo>
                      <a:pt x="57" y="40"/>
                    </a:lnTo>
                    <a:lnTo>
                      <a:pt x="64" y="40"/>
                    </a:lnTo>
                    <a:lnTo>
                      <a:pt x="66" y="38"/>
                    </a:lnTo>
                    <a:lnTo>
                      <a:pt x="64" y="36"/>
                    </a:lnTo>
                    <a:lnTo>
                      <a:pt x="66" y="34"/>
                    </a:lnTo>
                    <a:lnTo>
                      <a:pt x="68" y="30"/>
                    </a:lnTo>
                    <a:lnTo>
                      <a:pt x="68" y="28"/>
                    </a:lnTo>
                    <a:lnTo>
                      <a:pt x="66" y="25"/>
                    </a:lnTo>
                    <a:lnTo>
                      <a:pt x="62" y="25"/>
                    </a:lnTo>
                    <a:lnTo>
                      <a:pt x="62" y="23"/>
                    </a:lnTo>
                    <a:lnTo>
                      <a:pt x="62" y="19"/>
                    </a:lnTo>
                    <a:lnTo>
                      <a:pt x="66" y="21"/>
                    </a:lnTo>
                    <a:lnTo>
                      <a:pt x="70" y="19"/>
                    </a:lnTo>
                    <a:lnTo>
                      <a:pt x="70" y="15"/>
                    </a:lnTo>
                    <a:lnTo>
                      <a:pt x="70" y="11"/>
                    </a:lnTo>
                    <a:lnTo>
                      <a:pt x="70" y="9"/>
                    </a:lnTo>
                    <a:lnTo>
                      <a:pt x="72" y="6"/>
                    </a:lnTo>
                    <a:lnTo>
                      <a:pt x="72" y="6"/>
                    </a:lnTo>
                    <a:lnTo>
                      <a:pt x="68" y="4"/>
                    </a:lnTo>
                    <a:lnTo>
                      <a:pt x="66" y="2"/>
                    </a:lnTo>
                    <a:lnTo>
                      <a:pt x="59" y="0"/>
                    </a:lnTo>
                    <a:lnTo>
                      <a:pt x="53" y="0"/>
                    </a:lnTo>
                    <a:lnTo>
                      <a:pt x="51" y="4"/>
                    </a:lnTo>
                    <a:lnTo>
                      <a:pt x="47" y="2"/>
                    </a:lnTo>
                    <a:lnTo>
                      <a:pt x="45" y="4"/>
                    </a:lnTo>
                    <a:lnTo>
                      <a:pt x="40" y="4"/>
                    </a:lnTo>
                    <a:lnTo>
                      <a:pt x="36" y="9"/>
                    </a:lnTo>
                    <a:lnTo>
                      <a:pt x="28" y="13"/>
                    </a:lnTo>
                    <a:lnTo>
                      <a:pt x="28" y="11"/>
                    </a:lnTo>
                    <a:lnTo>
                      <a:pt x="24" y="13"/>
                    </a:lnTo>
                    <a:lnTo>
                      <a:pt x="22" y="17"/>
                    </a:lnTo>
                    <a:lnTo>
                      <a:pt x="19" y="21"/>
                    </a:lnTo>
                    <a:lnTo>
                      <a:pt x="19" y="25"/>
                    </a:lnTo>
                    <a:lnTo>
                      <a:pt x="19" y="30"/>
                    </a:lnTo>
                    <a:lnTo>
                      <a:pt x="17" y="34"/>
                    </a:lnTo>
                    <a:lnTo>
                      <a:pt x="15" y="36"/>
                    </a:lnTo>
                    <a:lnTo>
                      <a:pt x="13" y="38"/>
                    </a:lnTo>
                    <a:lnTo>
                      <a:pt x="13" y="40"/>
                    </a:lnTo>
                    <a:lnTo>
                      <a:pt x="17" y="44"/>
                    </a:lnTo>
                    <a:lnTo>
                      <a:pt x="22" y="47"/>
                    </a:lnTo>
                    <a:lnTo>
                      <a:pt x="17" y="47"/>
                    </a:lnTo>
                    <a:lnTo>
                      <a:pt x="15" y="49"/>
                    </a:lnTo>
                    <a:lnTo>
                      <a:pt x="13" y="49"/>
                    </a:lnTo>
                    <a:lnTo>
                      <a:pt x="15" y="51"/>
                    </a:lnTo>
                    <a:lnTo>
                      <a:pt x="17" y="53"/>
                    </a:lnTo>
                    <a:lnTo>
                      <a:pt x="17" y="53"/>
                    </a:lnTo>
                    <a:lnTo>
                      <a:pt x="15" y="55"/>
                    </a:lnTo>
                    <a:lnTo>
                      <a:pt x="11" y="51"/>
                    </a:lnTo>
                    <a:lnTo>
                      <a:pt x="7" y="49"/>
                    </a:lnTo>
                    <a:lnTo>
                      <a:pt x="5" y="51"/>
                    </a:lnTo>
                    <a:lnTo>
                      <a:pt x="5" y="53"/>
                    </a:lnTo>
                    <a:lnTo>
                      <a:pt x="9" y="53"/>
                    </a:lnTo>
                    <a:lnTo>
                      <a:pt x="11" y="55"/>
                    </a:lnTo>
                    <a:lnTo>
                      <a:pt x="13" y="55"/>
                    </a:lnTo>
                    <a:lnTo>
                      <a:pt x="15" y="57"/>
                    </a:lnTo>
                    <a:lnTo>
                      <a:pt x="13" y="55"/>
                    </a:lnTo>
                    <a:lnTo>
                      <a:pt x="11" y="55"/>
                    </a:lnTo>
                    <a:lnTo>
                      <a:pt x="5" y="55"/>
                    </a:lnTo>
                    <a:lnTo>
                      <a:pt x="0" y="55"/>
                    </a:lnTo>
                    <a:lnTo>
                      <a:pt x="0" y="55"/>
                    </a:lnTo>
                    <a:lnTo>
                      <a:pt x="3" y="55"/>
                    </a:lnTo>
                    <a:lnTo>
                      <a:pt x="5" y="59"/>
                    </a:lnTo>
                    <a:lnTo>
                      <a:pt x="9" y="59"/>
                    </a:lnTo>
                    <a:lnTo>
                      <a:pt x="11" y="61"/>
                    </a:lnTo>
                    <a:lnTo>
                      <a:pt x="13" y="59"/>
                    </a:lnTo>
                    <a:lnTo>
                      <a:pt x="17" y="57"/>
                    </a:lnTo>
                    <a:lnTo>
                      <a:pt x="17" y="57"/>
                    </a:lnTo>
                    <a:lnTo>
                      <a:pt x="19" y="55"/>
                    </a:lnTo>
                    <a:lnTo>
                      <a:pt x="22" y="53"/>
                    </a:lnTo>
                    <a:lnTo>
                      <a:pt x="28" y="53"/>
                    </a:lnTo>
                    <a:lnTo>
                      <a:pt x="30" y="55"/>
                    </a:lnTo>
                    <a:lnTo>
                      <a:pt x="34" y="55"/>
                    </a:lnTo>
                    <a:lnTo>
                      <a:pt x="36" y="59"/>
                    </a:lnTo>
                    <a:lnTo>
                      <a:pt x="40" y="57"/>
                    </a:lnTo>
                    <a:lnTo>
                      <a:pt x="43" y="61"/>
                    </a:lnTo>
                    <a:lnTo>
                      <a:pt x="43" y="63"/>
                    </a:lnTo>
                    <a:lnTo>
                      <a:pt x="47" y="65"/>
                    </a:lnTo>
                    <a:lnTo>
                      <a:pt x="47" y="65"/>
                    </a:lnTo>
                    <a:close/>
                    <a:moveTo>
                      <a:pt x="7" y="47"/>
                    </a:moveTo>
                    <a:lnTo>
                      <a:pt x="11" y="47"/>
                    </a:lnTo>
                    <a:lnTo>
                      <a:pt x="13" y="49"/>
                    </a:lnTo>
                    <a:lnTo>
                      <a:pt x="11" y="49"/>
                    </a:lnTo>
                    <a:lnTo>
                      <a:pt x="11" y="49"/>
                    </a:lnTo>
                    <a:lnTo>
                      <a:pt x="7" y="47"/>
                    </a:lnTo>
                    <a:lnTo>
                      <a:pt x="7" y="47"/>
                    </a:lnTo>
                    <a:close/>
                    <a:moveTo>
                      <a:pt x="9" y="44"/>
                    </a:moveTo>
                    <a:lnTo>
                      <a:pt x="13" y="44"/>
                    </a:lnTo>
                    <a:lnTo>
                      <a:pt x="15" y="44"/>
                    </a:lnTo>
                    <a:lnTo>
                      <a:pt x="15" y="47"/>
                    </a:lnTo>
                    <a:lnTo>
                      <a:pt x="13" y="47"/>
                    </a:lnTo>
                    <a:lnTo>
                      <a:pt x="13" y="44"/>
                    </a:lnTo>
                    <a:lnTo>
                      <a:pt x="11" y="44"/>
                    </a:lnTo>
                    <a:lnTo>
                      <a:pt x="9" y="4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 name="Freeform 72">
                <a:extLst>
                  <a:ext uri="{FF2B5EF4-FFF2-40B4-BE49-F238E27FC236}">
                    <a16:creationId xmlns:a16="http://schemas.microsoft.com/office/drawing/2014/main" id="{9A51AD30-D715-400F-BBCD-A86BC57E965F}"/>
                  </a:ext>
                </a:extLst>
              </p:cNvPr>
              <p:cNvSpPr>
                <a:spLocks/>
              </p:cNvSpPr>
              <p:nvPr/>
            </p:nvSpPr>
            <p:spPr bwMode="auto">
              <a:xfrm>
                <a:off x="4596022" y="3286692"/>
                <a:ext cx="78718" cy="66289"/>
              </a:xfrm>
              <a:custGeom>
                <a:avLst/>
                <a:gdLst>
                  <a:gd name="T0" fmla="*/ 55 w 57"/>
                  <a:gd name="T1" fmla="*/ 34 h 48"/>
                  <a:gd name="T2" fmla="*/ 57 w 57"/>
                  <a:gd name="T3" fmla="*/ 27 h 48"/>
                  <a:gd name="T4" fmla="*/ 55 w 57"/>
                  <a:gd name="T5" fmla="*/ 23 h 48"/>
                  <a:gd name="T6" fmla="*/ 55 w 57"/>
                  <a:gd name="T7" fmla="*/ 21 h 48"/>
                  <a:gd name="T8" fmla="*/ 51 w 57"/>
                  <a:gd name="T9" fmla="*/ 15 h 48"/>
                  <a:gd name="T10" fmla="*/ 53 w 57"/>
                  <a:gd name="T11" fmla="*/ 12 h 48"/>
                  <a:gd name="T12" fmla="*/ 49 w 57"/>
                  <a:gd name="T13" fmla="*/ 10 h 48"/>
                  <a:gd name="T14" fmla="*/ 49 w 57"/>
                  <a:gd name="T15" fmla="*/ 8 h 48"/>
                  <a:gd name="T16" fmla="*/ 46 w 57"/>
                  <a:gd name="T17" fmla="*/ 4 h 48"/>
                  <a:gd name="T18" fmla="*/ 42 w 57"/>
                  <a:gd name="T19" fmla="*/ 6 h 48"/>
                  <a:gd name="T20" fmla="*/ 40 w 57"/>
                  <a:gd name="T21" fmla="*/ 2 h 48"/>
                  <a:gd name="T22" fmla="*/ 36 w 57"/>
                  <a:gd name="T23" fmla="*/ 2 h 48"/>
                  <a:gd name="T24" fmla="*/ 34 w 57"/>
                  <a:gd name="T25" fmla="*/ 0 h 48"/>
                  <a:gd name="T26" fmla="*/ 28 w 57"/>
                  <a:gd name="T27" fmla="*/ 0 h 48"/>
                  <a:gd name="T28" fmla="*/ 25 w 57"/>
                  <a:gd name="T29" fmla="*/ 2 h 48"/>
                  <a:gd name="T30" fmla="*/ 23 w 57"/>
                  <a:gd name="T31" fmla="*/ 4 h 48"/>
                  <a:gd name="T32" fmla="*/ 23 w 57"/>
                  <a:gd name="T33" fmla="*/ 4 h 48"/>
                  <a:gd name="T34" fmla="*/ 19 w 57"/>
                  <a:gd name="T35" fmla="*/ 6 h 48"/>
                  <a:gd name="T36" fmla="*/ 17 w 57"/>
                  <a:gd name="T37" fmla="*/ 8 h 48"/>
                  <a:gd name="T38" fmla="*/ 15 w 57"/>
                  <a:gd name="T39" fmla="*/ 6 h 48"/>
                  <a:gd name="T40" fmla="*/ 11 w 57"/>
                  <a:gd name="T41" fmla="*/ 6 h 48"/>
                  <a:gd name="T42" fmla="*/ 9 w 57"/>
                  <a:gd name="T43" fmla="*/ 2 h 48"/>
                  <a:gd name="T44" fmla="*/ 6 w 57"/>
                  <a:gd name="T45" fmla="*/ 2 h 48"/>
                  <a:gd name="T46" fmla="*/ 2 w 57"/>
                  <a:gd name="T47" fmla="*/ 4 h 48"/>
                  <a:gd name="T48" fmla="*/ 0 w 57"/>
                  <a:gd name="T49" fmla="*/ 8 h 48"/>
                  <a:gd name="T50" fmla="*/ 2 w 57"/>
                  <a:gd name="T51" fmla="*/ 10 h 48"/>
                  <a:gd name="T52" fmla="*/ 4 w 57"/>
                  <a:gd name="T53" fmla="*/ 19 h 48"/>
                  <a:gd name="T54" fmla="*/ 9 w 57"/>
                  <a:gd name="T55" fmla="*/ 19 h 48"/>
                  <a:gd name="T56" fmla="*/ 9 w 57"/>
                  <a:gd name="T57" fmla="*/ 23 h 48"/>
                  <a:gd name="T58" fmla="*/ 15 w 57"/>
                  <a:gd name="T59" fmla="*/ 27 h 48"/>
                  <a:gd name="T60" fmla="*/ 17 w 57"/>
                  <a:gd name="T61" fmla="*/ 27 h 48"/>
                  <a:gd name="T62" fmla="*/ 19 w 57"/>
                  <a:gd name="T63" fmla="*/ 29 h 48"/>
                  <a:gd name="T64" fmla="*/ 21 w 57"/>
                  <a:gd name="T65" fmla="*/ 31 h 48"/>
                  <a:gd name="T66" fmla="*/ 23 w 57"/>
                  <a:gd name="T67" fmla="*/ 36 h 48"/>
                  <a:gd name="T68" fmla="*/ 28 w 57"/>
                  <a:gd name="T69" fmla="*/ 38 h 48"/>
                  <a:gd name="T70" fmla="*/ 30 w 57"/>
                  <a:gd name="T71" fmla="*/ 38 h 48"/>
                  <a:gd name="T72" fmla="*/ 32 w 57"/>
                  <a:gd name="T73" fmla="*/ 38 h 48"/>
                  <a:gd name="T74" fmla="*/ 34 w 57"/>
                  <a:gd name="T75" fmla="*/ 40 h 48"/>
                  <a:gd name="T76" fmla="*/ 36 w 57"/>
                  <a:gd name="T77" fmla="*/ 40 h 48"/>
                  <a:gd name="T78" fmla="*/ 40 w 57"/>
                  <a:gd name="T79" fmla="*/ 46 h 48"/>
                  <a:gd name="T80" fmla="*/ 44 w 57"/>
                  <a:gd name="T81" fmla="*/ 46 h 48"/>
                  <a:gd name="T82" fmla="*/ 49 w 57"/>
                  <a:gd name="T83" fmla="*/ 48 h 48"/>
                  <a:gd name="T84" fmla="*/ 49 w 57"/>
                  <a:gd name="T85" fmla="*/ 46 h 48"/>
                  <a:gd name="T86" fmla="*/ 53 w 57"/>
                  <a:gd name="T87" fmla="*/ 46 h 48"/>
                  <a:gd name="T88" fmla="*/ 53 w 57"/>
                  <a:gd name="T89" fmla="*/ 44 h 48"/>
                  <a:gd name="T90" fmla="*/ 51 w 57"/>
                  <a:gd name="T91" fmla="*/ 44 h 48"/>
                  <a:gd name="T92" fmla="*/ 51 w 57"/>
                  <a:gd name="T93" fmla="*/ 40 h 48"/>
                  <a:gd name="T94" fmla="*/ 49 w 57"/>
                  <a:gd name="T95" fmla="*/ 40 h 48"/>
                  <a:gd name="T96" fmla="*/ 51 w 57"/>
                  <a:gd name="T97" fmla="*/ 36 h 48"/>
                  <a:gd name="T98" fmla="*/ 53 w 57"/>
                  <a:gd name="T99" fmla="*/ 34 h 48"/>
                  <a:gd name="T100" fmla="*/ 55 w 57"/>
                  <a:gd name="T10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8">
                    <a:moveTo>
                      <a:pt x="55" y="34"/>
                    </a:moveTo>
                    <a:lnTo>
                      <a:pt x="57" y="27"/>
                    </a:lnTo>
                    <a:lnTo>
                      <a:pt x="55" y="23"/>
                    </a:lnTo>
                    <a:lnTo>
                      <a:pt x="55" y="21"/>
                    </a:lnTo>
                    <a:lnTo>
                      <a:pt x="51" y="15"/>
                    </a:lnTo>
                    <a:lnTo>
                      <a:pt x="53" y="12"/>
                    </a:lnTo>
                    <a:lnTo>
                      <a:pt x="49" y="10"/>
                    </a:lnTo>
                    <a:lnTo>
                      <a:pt x="49" y="8"/>
                    </a:lnTo>
                    <a:lnTo>
                      <a:pt x="46" y="4"/>
                    </a:lnTo>
                    <a:lnTo>
                      <a:pt x="42" y="6"/>
                    </a:lnTo>
                    <a:lnTo>
                      <a:pt x="40" y="2"/>
                    </a:lnTo>
                    <a:lnTo>
                      <a:pt x="36" y="2"/>
                    </a:lnTo>
                    <a:lnTo>
                      <a:pt x="34" y="0"/>
                    </a:lnTo>
                    <a:lnTo>
                      <a:pt x="28" y="0"/>
                    </a:lnTo>
                    <a:lnTo>
                      <a:pt x="25" y="2"/>
                    </a:lnTo>
                    <a:lnTo>
                      <a:pt x="23" y="4"/>
                    </a:lnTo>
                    <a:lnTo>
                      <a:pt x="23" y="4"/>
                    </a:lnTo>
                    <a:lnTo>
                      <a:pt x="19" y="6"/>
                    </a:lnTo>
                    <a:lnTo>
                      <a:pt x="17" y="8"/>
                    </a:lnTo>
                    <a:lnTo>
                      <a:pt x="15" y="6"/>
                    </a:lnTo>
                    <a:lnTo>
                      <a:pt x="11" y="6"/>
                    </a:lnTo>
                    <a:lnTo>
                      <a:pt x="9" y="2"/>
                    </a:lnTo>
                    <a:lnTo>
                      <a:pt x="6" y="2"/>
                    </a:lnTo>
                    <a:lnTo>
                      <a:pt x="2" y="4"/>
                    </a:lnTo>
                    <a:lnTo>
                      <a:pt x="0" y="8"/>
                    </a:lnTo>
                    <a:lnTo>
                      <a:pt x="2" y="10"/>
                    </a:lnTo>
                    <a:lnTo>
                      <a:pt x="4" y="19"/>
                    </a:lnTo>
                    <a:lnTo>
                      <a:pt x="9" y="19"/>
                    </a:lnTo>
                    <a:lnTo>
                      <a:pt x="9" y="23"/>
                    </a:lnTo>
                    <a:lnTo>
                      <a:pt x="15" y="27"/>
                    </a:lnTo>
                    <a:lnTo>
                      <a:pt x="17" y="27"/>
                    </a:lnTo>
                    <a:lnTo>
                      <a:pt x="19" y="29"/>
                    </a:lnTo>
                    <a:lnTo>
                      <a:pt x="21" y="31"/>
                    </a:lnTo>
                    <a:lnTo>
                      <a:pt x="23" y="36"/>
                    </a:lnTo>
                    <a:lnTo>
                      <a:pt x="28" y="38"/>
                    </a:lnTo>
                    <a:lnTo>
                      <a:pt x="30" y="38"/>
                    </a:lnTo>
                    <a:lnTo>
                      <a:pt x="32" y="38"/>
                    </a:lnTo>
                    <a:lnTo>
                      <a:pt x="34" y="40"/>
                    </a:lnTo>
                    <a:lnTo>
                      <a:pt x="36" y="40"/>
                    </a:lnTo>
                    <a:lnTo>
                      <a:pt x="40" y="46"/>
                    </a:lnTo>
                    <a:lnTo>
                      <a:pt x="44" y="46"/>
                    </a:lnTo>
                    <a:lnTo>
                      <a:pt x="49" y="48"/>
                    </a:lnTo>
                    <a:lnTo>
                      <a:pt x="49" y="46"/>
                    </a:lnTo>
                    <a:lnTo>
                      <a:pt x="53" y="46"/>
                    </a:lnTo>
                    <a:lnTo>
                      <a:pt x="53" y="44"/>
                    </a:lnTo>
                    <a:lnTo>
                      <a:pt x="51" y="44"/>
                    </a:lnTo>
                    <a:lnTo>
                      <a:pt x="51" y="40"/>
                    </a:lnTo>
                    <a:lnTo>
                      <a:pt x="49" y="40"/>
                    </a:lnTo>
                    <a:lnTo>
                      <a:pt x="51" y="36"/>
                    </a:lnTo>
                    <a:lnTo>
                      <a:pt x="53" y="34"/>
                    </a:lnTo>
                    <a:lnTo>
                      <a:pt x="55" y="3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 name="Freeform 73">
                <a:extLst>
                  <a:ext uri="{FF2B5EF4-FFF2-40B4-BE49-F238E27FC236}">
                    <a16:creationId xmlns:a16="http://schemas.microsoft.com/office/drawing/2014/main" id="{6591CC38-7723-46DC-A43B-353F2F281B10}"/>
                  </a:ext>
                </a:extLst>
              </p:cNvPr>
              <p:cNvSpPr>
                <a:spLocks/>
              </p:cNvSpPr>
              <p:nvPr/>
            </p:nvSpPr>
            <p:spPr bwMode="auto">
              <a:xfrm>
                <a:off x="4663692" y="3333647"/>
                <a:ext cx="19334" cy="26240"/>
              </a:xfrm>
              <a:custGeom>
                <a:avLst/>
                <a:gdLst>
                  <a:gd name="T0" fmla="*/ 4 w 14"/>
                  <a:gd name="T1" fmla="*/ 12 h 19"/>
                  <a:gd name="T2" fmla="*/ 4 w 14"/>
                  <a:gd name="T3" fmla="*/ 10 h 19"/>
                  <a:gd name="T4" fmla="*/ 2 w 14"/>
                  <a:gd name="T5" fmla="*/ 10 h 19"/>
                  <a:gd name="T6" fmla="*/ 2 w 14"/>
                  <a:gd name="T7" fmla="*/ 6 h 19"/>
                  <a:gd name="T8" fmla="*/ 0 w 14"/>
                  <a:gd name="T9" fmla="*/ 6 h 19"/>
                  <a:gd name="T10" fmla="*/ 2 w 14"/>
                  <a:gd name="T11" fmla="*/ 2 h 19"/>
                  <a:gd name="T12" fmla="*/ 4 w 14"/>
                  <a:gd name="T13" fmla="*/ 0 h 19"/>
                  <a:gd name="T14" fmla="*/ 6 w 14"/>
                  <a:gd name="T15" fmla="*/ 0 h 19"/>
                  <a:gd name="T16" fmla="*/ 10 w 14"/>
                  <a:gd name="T17" fmla="*/ 4 h 19"/>
                  <a:gd name="T18" fmla="*/ 12 w 14"/>
                  <a:gd name="T19" fmla="*/ 8 h 19"/>
                  <a:gd name="T20" fmla="*/ 14 w 14"/>
                  <a:gd name="T21" fmla="*/ 10 h 19"/>
                  <a:gd name="T22" fmla="*/ 14 w 14"/>
                  <a:gd name="T23" fmla="*/ 16 h 19"/>
                  <a:gd name="T24" fmla="*/ 10 w 14"/>
                  <a:gd name="T25" fmla="*/ 19 h 19"/>
                  <a:gd name="T26" fmla="*/ 6 w 14"/>
                  <a:gd name="T27" fmla="*/ 16 h 19"/>
                  <a:gd name="T28" fmla="*/ 4 w 14"/>
                  <a:gd name="T29" fmla="*/ 12 h 19"/>
                  <a:gd name="T30" fmla="*/ 4 w 14"/>
                  <a:gd name="T3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9">
                    <a:moveTo>
                      <a:pt x="4" y="12"/>
                    </a:moveTo>
                    <a:lnTo>
                      <a:pt x="4" y="10"/>
                    </a:lnTo>
                    <a:lnTo>
                      <a:pt x="2" y="10"/>
                    </a:lnTo>
                    <a:lnTo>
                      <a:pt x="2" y="6"/>
                    </a:lnTo>
                    <a:lnTo>
                      <a:pt x="0" y="6"/>
                    </a:lnTo>
                    <a:lnTo>
                      <a:pt x="2" y="2"/>
                    </a:lnTo>
                    <a:lnTo>
                      <a:pt x="4" y="0"/>
                    </a:lnTo>
                    <a:lnTo>
                      <a:pt x="6" y="0"/>
                    </a:lnTo>
                    <a:lnTo>
                      <a:pt x="10" y="4"/>
                    </a:lnTo>
                    <a:lnTo>
                      <a:pt x="12" y="8"/>
                    </a:lnTo>
                    <a:lnTo>
                      <a:pt x="14" y="10"/>
                    </a:lnTo>
                    <a:lnTo>
                      <a:pt x="14" y="16"/>
                    </a:lnTo>
                    <a:lnTo>
                      <a:pt x="10" y="19"/>
                    </a:lnTo>
                    <a:lnTo>
                      <a:pt x="6" y="16"/>
                    </a:lnTo>
                    <a:lnTo>
                      <a:pt x="4" y="12"/>
                    </a:lnTo>
                    <a:lnTo>
                      <a:pt x="4" y="1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 name="Freeform 74">
                <a:extLst>
                  <a:ext uri="{FF2B5EF4-FFF2-40B4-BE49-F238E27FC236}">
                    <a16:creationId xmlns:a16="http://schemas.microsoft.com/office/drawing/2014/main" id="{07A563E2-2329-4D07-A3B1-F50B4035EFD9}"/>
                  </a:ext>
                </a:extLst>
              </p:cNvPr>
              <p:cNvSpPr>
                <a:spLocks noEditPoints="1"/>
              </p:cNvSpPr>
              <p:nvPr/>
            </p:nvSpPr>
            <p:spPr bwMode="auto">
              <a:xfrm>
                <a:off x="4357106" y="2843387"/>
                <a:ext cx="20716" cy="44193"/>
              </a:xfrm>
              <a:custGeom>
                <a:avLst/>
                <a:gdLst>
                  <a:gd name="T0" fmla="*/ 7 w 15"/>
                  <a:gd name="T1" fmla="*/ 26 h 32"/>
                  <a:gd name="T2" fmla="*/ 11 w 15"/>
                  <a:gd name="T3" fmla="*/ 32 h 32"/>
                  <a:gd name="T4" fmla="*/ 11 w 15"/>
                  <a:gd name="T5" fmla="*/ 28 h 32"/>
                  <a:gd name="T6" fmla="*/ 11 w 15"/>
                  <a:gd name="T7" fmla="*/ 28 h 32"/>
                  <a:gd name="T8" fmla="*/ 7 w 15"/>
                  <a:gd name="T9" fmla="*/ 26 h 32"/>
                  <a:gd name="T10" fmla="*/ 7 w 15"/>
                  <a:gd name="T11" fmla="*/ 26 h 32"/>
                  <a:gd name="T12" fmla="*/ 11 w 15"/>
                  <a:gd name="T13" fmla="*/ 15 h 32"/>
                  <a:gd name="T14" fmla="*/ 9 w 15"/>
                  <a:gd name="T15" fmla="*/ 17 h 32"/>
                  <a:gd name="T16" fmla="*/ 11 w 15"/>
                  <a:gd name="T17" fmla="*/ 22 h 32"/>
                  <a:gd name="T18" fmla="*/ 11 w 15"/>
                  <a:gd name="T19" fmla="*/ 17 h 32"/>
                  <a:gd name="T20" fmla="*/ 11 w 15"/>
                  <a:gd name="T21" fmla="*/ 15 h 32"/>
                  <a:gd name="T22" fmla="*/ 11 w 15"/>
                  <a:gd name="T23" fmla="*/ 15 h 32"/>
                  <a:gd name="T24" fmla="*/ 0 w 15"/>
                  <a:gd name="T25" fmla="*/ 5 h 32"/>
                  <a:gd name="T26" fmla="*/ 0 w 15"/>
                  <a:gd name="T27" fmla="*/ 9 h 32"/>
                  <a:gd name="T28" fmla="*/ 5 w 15"/>
                  <a:gd name="T29" fmla="*/ 9 h 32"/>
                  <a:gd name="T30" fmla="*/ 0 w 15"/>
                  <a:gd name="T31" fmla="*/ 5 h 32"/>
                  <a:gd name="T32" fmla="*/ 0 w 15"/>
                  <a:gd name="T33" fmla="*/ 5 h 32"/>
                  <a:gd name="T34" fmla="*/ 13 w 15"/>
                  <a:gd name="T35" fmla="*/ 0 h 32"/>
                  <a:gd name="T36" fmla="*/ 15 w 15"/>
                  <a:gd name="T37" fmla="*/ 3 h 32"/>
                  <a:gd name="T38" fmla="*/ 13 w 15"/>
                  <a:gd name="T39" fmla="*/ 0 h 32"/>
                  <a:gd name="T40" fmla="*/ 13 w 15"/>
                  <a:gd name="T41" fmla="*/ 0 h 32"/>
                  <a:gd name="T42" fmla="*/ 13 w 15"/>
                  <a:gd name="T43" fmla="*/ 0 h 32"/>
                  <a:gd name="T44" fmla="*/ 7 w 15"/>
                  <a:gd name="T45" fmla="*/ 0 h 32"/>
                  <a:gd name="T46" fmla="*/ 7 w 15"/>
                  <a:gd name="T47" fmla="*/ 0 h 32"/>
                  <a:gd name="T48" fmla="*/ 9 w 15"/>
                  <a:gd name="T49" fmla="*/ 0 h 32"/>
                  <a:gd name="T50" fmla="*/ 13 w 15"/>
                  <a:gd name="T51" fmla="*/ 3 h 32"/>
                  <a:gd name="T52" fmla="*/ 13 w 15"/>
                  <a:gd name="T53" fmla="*/ 7 h 32"/>
                  <a:gd name="T54" fmla="*/ 9 w 15"/>
                  <a:gd name="T55" fmla="*/ 5 h 32"/>
                  <a:gd name="T56" fmla="*/ 7 w 15"/>
                  <a:gd name="T57" fmla="*/ 0 h 32"/>
                  <a:gd name="T58" fmla="*/ 7 w 15"/>
                  <a:gd name="T59" fmla="*/ 0 h 32"/>
                  <a:gd name="T60" fmla="*/ 5 w 15"/>
                  <a:gd name="T61" fmla="*/ 0 h 32"/>
                  <a:gd name="T62" fmla="*/ 9 w 15"/>
                  <a:gd name="T63" fmla="*/ 9 h 32"/>
                  <a:gd name="T64" fmla="*/ 13 w 15"/>
                  <a:gd name="T65" fmla="*/ 13 h 32"/>
                  <a:gd name="T66" fmla="*/ 11 w 15"/>
                  <a:gd name="T67" fmla="*/ 13 h 32"/>
                  <a:gd name="T68" fmla="*/ 5 w 15"/>
                  <a:gd name="T69" fmla="*/ 7 h 32"/>
                  <a:gd name="T70" fmla="*/ 2 w 15"/>
                  <a:gd name="T71" fmla="*/ 3 h 32"/>
                  <a:gd name="T72" fmla="*/ 5 w 15"/>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32">
                    <a:moveTo>
                      <a:pt x="7" y="26"/>
                    </a:moveTo>
                    <a:lnTo>
                      <a:pt x="11" y="32"/>
                    </a:lnTo>
                    <a:lnTo>
                      <a:pt x="11" y="28"/>
                    </a:lnTo>
                    <a:lnTo>
                      <a:pt x="11" y="28"/>
                    </a:lnTo>
                    <a:lnTo>
                      <a:pt x="7" y="26"/>
                    </a:lnTo>
                    <a:lnTo>
                      <a:pt x="7" y="26"/>
                    </a:lnTo>
                    <a:close/>
                    <a:moveTo>
                      <a:pt x="11" y="15"/>
                    </a:moveTo>
                    <a:lnTo>
                      <a:pt x="9" y="17"/>
                    </a:lnTo>
                    <a:lnTo>
                      <a:pt x="11" y="22"/>
                    </a:lnTo>
                    <a:lnTo>
                      <a:pt x="11" y="17"/>
                    </a:lnTo>
                    <a:lnTo>
                      <a:pt x="11" y="15"/>
                    </a:lnTo>
                    <a:lnTo>
                      <a:pt x="11" y="15"/>
                    </a:lnTo>
                    <a:close/>
                    <a:moveTo>
                      <a:pt x="0" y="5"/>
                    </a:moveTo>
                    <a:lnTo>
                      <a:pt x="0" y="9"/>
                    </a:lnTo>
                    <a:lnTo>
                      <a:pt x="5" y="9"/>
                    </a:lnTo>
                    <a:lnTo>
                      <a:pt x="0" y="5"/>
                    </a:lnTo>
                    <a:lnTo>
                      <a:pt x="0" y="5"/>
                    </a:lnTo>
                    <a:close/>
                    <a:moveTo>
                      <a:pt x="13" y="0"/>
                    </a:moveTo>
                    <a:lnTo>
                      <a:pt x="15" y="3"/>
                    </a:lnTo>
                    <a:lnTo>
                      <a:pt x="13" y="0"/>
                    </a:lnTo>
                    <a:lnTo>
                      <a:pt x="13" y="0"/>
                    </a:lnTo>
                    <a:lnTo>
                      <a:pt x="13" y="0"/>
                    </a:lnTo>
                    <a:close/>
                    <a:moveTo>
                      <a:pt x="7" y="0"/>
                    </a:moveTo>
                    <a:lnTo>
                      <a:pt x="7" y="0"/>
                    </a:lnTo>
                    <a:lnTo>
                      <a:pt x="9" y="0"/>
                    </a:lnTo>
                    <a:lnTo>
                      <a:pt x="13" y="3"/>
                    </a:lnTo>
                    <a:lnTo>
                      <a:pt x="13" y="7"/>
                    </a:lnTo>
                    <a:lnTo>
                      <a:pt x="9" y="5"/>
                    </a:lnTo>
                    <a:lnTo>
                      <a:pt x="7" y="0"/>
                    </a:lnTo>
                    <a:lnTo>
                      <a:pt x="7" y="0"/>
                    </a:lnTo>
                    <a:close/>
                    <a:moveTo>
                      <a:pt x="5" y="0"/>
                    </a:moveTo>
                    <a:lnTo>
                      <a:pt x="9" y="9"/>
                    </a:lnTo>
                    <a:lnTo>
                      <a:pt x="13" y="13"/>
                    </a:lnTo>
                    <a:lnTo>
                      <a:pt x="11" y="13"/>
                    </a:lnTo>
                    <a:lnTo>
                      <a:pt x="5" y="7"/>
                    </a:lnTo>
                    <a:lnTo>
                      <a:pt x="2" y="3"/>
                    </a:lnTo>
                    <a:lnTo>
                      <a:pt x="5"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 name="Freeform 75">
                <a:extLst>
                  <a:ext uri="{FF2B5EF4-FFF2-40B4-BE49-F238E27FC236}">
                    <a16:creationId xmlns:a16="http://schemas.microsoft.com/office/drawing/2014/main" id="{A3BA763D-D415-4810-B746-2AFAE96CAA83}"/>
                  </a:ext>
                </a:extLst>
              </p:cNvPr>
              <p:cNvSpPr>
                <a:spLocks/>
              </p:cNvSpPr>
              <p:nvPr/>
            </p:nvSpPr>
            <p:spPr bwMode="auto">
              <a:xfrm>
                <a:off x="4270102" y="3134780"/>
                <a:ext cx="113243" cy="146388"/>
              </a:xfrm>
              <a:custGeom>
                <a:avLst/>
                <a:gdLst>
                  <a:gd name="T0" fmla="*/ 34 w 82"/>
                  <a:gd name="T1" fmla="*/ 104 h 106"/>
                  <a:gd name="T2" fmla="*/ 42 w 82"/>
                  <a:gd name="T3" fmla="*/ 97 h 106"/>
                  <a:gd name="T4" fmla="*/ 49 w 82"/>
                  <a:gd name="T5" fmla="*/ 95 h 106"/>
                  <a:gd name="T6" fmla="*/ 63 w 82"/>
                  <a:gd name="T7" fmla="*/ 91 h 106"/>
                  <a:gd name="T8" fmla="*/ 68 w 82"/>
                  <a:gd name="T9" fmla="*/ 89 h 106"/>
                  <a:gd name="T10" fmla="*/ 72 w 82"/>
                  <a:gd name="T11" fmla="*/ 85 h 106"/>
                  <a:gd name="T12" fmla="*/ 78 w 82"/>
                  <a:gd name="T13" fmla="*/ 76 h 106"/>
                  <a:gd name="T14" fmla="*/ 80 w 82"/>
                  <a:gd name="T15" fmla="*/ 59 h 106"/>
                  <a:gd name="T16" fmla="*/ 80 w 82"/>
                  <a:gd name="T17" fmla="*/ 51 h 106"/>
                  <a:gd name="T18" fmla="*/ 76 w 82"/>
                  <a:gd name="T19" fmla="*/ 42 h 106"/>
                  <a:gd name="T20" fmla="*/ 76 w 82"/>
                  <a:gd name="T21" fmla="*/ 36 h 106"/>
                  <a:gd name="T22" fmla="*/ 63 w 82"/>
                  <a:gd name="T23" fmla="*/ 26 h 106"/>
                  <a:gd name="T24" fmla="*/ 57 w 82"/>
                  <a:gd name="T25" fmla="*/ 34 h 106"/>
                  <a:gd name="T26" fmla="*/ 57 w 82"/>
                  <a:gd name="T27" fmla="*/ 17 h 106"/>
                  <a:gd name="T28" fmla="*/ 61 w 82"/>
                  <a:gd name="T29" fmla="*/ 9 h 106"/>
                  <a:gd name="T30" fmla="*/ 68 w 82"/>
                  <a:gd name="T31" fmla="*/ 4 h 106"/>
                  <a:gd name="T32" fmla="*/ 61 w 82"/>
                  <a:gd name="T33" fmla="*/ 2 h 106"/>
                  <a:gd name="T34" fmla="*/ 55 w 82"/>
                  <a:gd name="T35" fmla="*/ 11 h 106"/>
                  <a:gd name="T36" fmla="*/ 55 w 82"/>
                  <a:gd name="T37" fmla="*/ 2 h 106"/>
                  <a:gd name="T38" fmla="*/ 51 w 82"/>
                  <a:gd name="T39" fmla="*/ 7 h 106"/>
                  <a:gd name="T40" fmla="*/ 44 w 82"/>
                  <a:gd name="T41" fmla="*/ 9 h 106"/>
                  <a:gd name="T42" fmla="*/ 44 w 82"/>
                  <a:gd name="T43" fmla="*/ 13 h 106"/>
                  <a:gd name="T44" fmla="*/ 40 w 82"/>
                  <a:gd name="T45" fmla="*/ 17 h 106"/>
                  <a:gd name="T46" fmla="*/ 42 w 82"/>
                  <a:gd name="T47" fmla="*/ 19 h 106"/>
                  <a:gd name="T48" fmla="*/ 46 w 82"/>
                  <a:gd name="T49" fmla="*/ 21 h 106"/>
                  <a:gd name="T50" fmla="*/ 40 w 82"/>
                  <a:gd name="T51" fmla="*/ 30 h 106"/>
                  <a:gd name="T52" fmla="*/ 27 w 82"/>
                  <a:gd name="T53" fmla="*/ 32 h 106"/>
                  <a:gd name="T54" fmla="*/ 17 w 82"/>
                  <a:gd name="T55" fmla="*/ 28 h 106"/>
                  <a:gd name="T56" fmla="*/ 15 w 82"/>
                  <a:gd name="T57" fmla="*/ 30 h 106"/>
                  <a:gd name="T58" fmla="*/ 17 w 82"/>
                  <a:gd name="T59" fmla="*/ 36 h 106"/>
                  <a:gd name="T60" fmla="*/ 11 w 82"/>
                  <a:gd name="T61" fmla="*/ 36 h 106"/>
                  <a:gd name="T62" fmla="*/ 21 w 82"/>
                  <a:gd name="T63" fmla="*/ 42 h 106"/>
                  <a:gd name="T64" fmla="*/ 17 w 82"/>
                  <a:gd name="T65" fmla="*/ 47 h 106"/>
                  <a:gd name="T66" fmla="*/ 11 w 82"/>
                  <a:gd name="T67" fmla="*/ 51 h 106"/>
                  <a:gd name="T68" fmla="*/ 15 w 82"/>
                  <a:gd name="T69" fmla="*/ 53 h 106"/>
                  <a:gd name="T70" fmla="*/ 30 w 82"/>
                  <a:gd name="T71" fmla="*/ 57 h 106"/>
                  <a:gd name="T72" fmla="*/ 21 w 82"/>
                  <a:gd name="T73" fmla="*/ 66 h 106"/>
                  <a:gd name="T74" fmla="*/ 13 w 82"/>
                  <a:gd name="T75" fmla="*/ 76 h 106"/>
                  <a:gd name="T76" fmla="*/ 21 w 82"/>
                  <a:gd name="T77" fmla="*/ 74 h 106"/>
                  <a:gd name="T78" fmla="*/ 30 w 82"/>
                  <a:gd name="T79" fmla="*/ 72 h 106"/>
                  <a:gd name="T80" fmla="*/ 17 w 82"/>
                  <a:gd name="T81" fmla="*/ 76 h 106"/>
                  <a:gd name="T82" fmla="*/ 13 w 82"/>
                  <a:gd name="T83" fmla="*/ 82 h 106"/>
                  <a:gd name="T84" fmla="*/ 11 w 82"/>
                  <a:gd name="T85" fmla="*/ 85 h 106"/>
                  <a:gd name="T86" fmla="*/ 6 w 82"/>
                  <a:gd name="T87" fmla="*/ 82 h 106"/>
                  <a:gd name="T88" fmla="*/ 15 w 82"/>
                  <a:gd name="T89" fmla="*/ 87 h 106"/>
                  <a:gd name="T90" fmla="*/ 2 w 82"/>
                  <a:gd name="T91" fmla="*/ 95 h 106"/>
                  <a:gd name="T92" fmla="*/ 17 w 82"/>
                  <a:gd name="T93" fmla="*/ 95 h 106"/>
                  <a:gd name="T94" fmla="*/ 11 w 82"/>
                  <a:gd name="T95" fmla="*/ 101 h 106"/>
                  <a:gd name="T96" fmla="*/ 13 w 82"/>
                  <a:gd name="T97" fmla="*/ 104 h 106"/>
                  <a:gd name="T98" fmla="*/ 19 w 82"/>
                  <a:gd name="T99"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106">
                    <a:moveTo>
                      <a:pt x="21" y="106"/>
                    </a:moveTo>
                    <a:lnTo>
                      <a:pt x="27" y="106"/>
                    </a:lnTo>
                    <a:lnTo>
                      <a:pt x="34" y="104"/>
                    </a:lnTo>
                    <a:lnTo>
                      <a:pt x="40" y="99"/>
                    </a:lnTo>
                    <a:lnTo>
                      <a:pt x="38" y="95"/>
                    </a:lnTo>
                    <a:lnTo>
                      <a:pt x="42" y="97"/>
                    </a:lnTo>
                    <a:lnTo>
                      <a:pt x="40" y="99"/>
                    </a:lnTo>
                    <a:lnTo>
                      <a:pt x="44" y="99"/>
                    </a:lnTo>
                    <a:lnTo>
                      <a:pt x="49" y="95"/>
                    </a:lnTo>
                    <a:lnTo>
                      <a:pt x="51" y="95"/>
                    </a:lnTo>
                    <a:lnTo>
                      <a:pt x="51" y="91"/>
                    </a:lnTo>
                    <a:lnTo>
                      <a:pt x="63" y="91"/>
                    </a:lnTo>
                    <a:lnTo>
                      <a:pt x="63" y="87"/>
                    </a:lnTo>
                    <a:lnTo>
                      <a:pt x="65" y="91"/>
                    </a:lnTo>
                    <a:lnTo>
                      <a:pt x="68" y="89"/>
                    </a:lnTo>
                    <a:lnTo>
                      <a:pt x="70" y="89"/>
                    </a:lnTo>
                    <a:lnTo>
                      <a:pt x="76" y="89"/>
                    </a:lnTo>
                    <a:lnTo>
                      <a:pt x="72" y="85"/>
                    </a:lnTo>
                    <a:lnTo>
                      <a:pt x="74" y="82"/>
                    </a:lnTo>
                    <a:lnTo>
                      <a:pt x="78" y="78"/>
                    </a:lnTo>
                    <a:lnTo>
                      <a:pt x="78" y="76"/>
                    </a:lnTo>
                    <a:lnTo>
                      <a:pt x="80" y="72"/>
                    </a:lnTo>
                    <a:lnTo>
                      <a:pt x="82" y="68"/>
                    </a:lnTo>
                    <a:lnTo>
                      <a:pt x="80" y="59"/>
                    </a:lnTo>
                    <a:lnTo>
                      <a:pt x="78" y="57"/>
                    </a:lnTo>
                    <a:lnTo>
                      <a:pt x="80" y="55"/>
                    </a:lnTo>
                    <a:lnTo>
                      <a:pt x="80" y="51"/>
                    </a:lnTo>
                    <a:lnTo>
                      <a:pt x="78" y="49"/>
                    </a:lnTo>
                    <a:lnTo>
                      <a:pt x="78" y="45"/>
                    </a:lnTo>
                    <a:lnTo>
                      <a:pt x="76" y="42"/>
                    </a:lnTo>
                    <a:lnTo>
                      <a:pt x="76" y="40"/>
                    </a:lnTo>
                    <a:lnTo>
                      <a:pt x="80" y="40"/>
                    </a:lnTo>
                    <a:lnTo>
                      <a:pt x="76" y="36"/>
                    </a:lnTo>
                    <a:lnTo>
                      <a:pt x="72" y="36"/>
                    </a:lnTo>
                    <a:lnTo>
                      <a:pt x="68" y="30"/>
                    </a:lnTo>
                    <a:lnTo>
                      <a:pt x="63" y="26"/>
                    </a:lnTo>
                    <a:lnTo>
                      <a:pt x="61" y="28"/>
                    </a:lnTo>
                    <a:lnTo>
                      <a:pt x="59" y="34"/>
                    </a:lnTo>
                    <a:lnTo>
                      <a:pt x="57" y="34"/>
                    </a:lnTo>
                    <a:lnTo>
                      <a:pt x="49" y="26"/>
                    </a:lnTo>
                    <a:lnTo>
                      <a:pt x="53" y="17"/>
                    </a:lnTo>
                    <a:lnTo>
                      <a:pt x="57" y="17"/>
                    </a:lnTo>
                    <a:lnTo>
                      <a:pt x="57" y="13"/>
                    </a:lnTo>
                    <a:lnTo>
                      <a:pt x="59" y="11"/>
                    </a:lnTo>
                    <a:lnTo>
                      <a:pt x="61" y="9"/>
                    </a:lnTo>
                    <a:lnTo>
                      <a:pt x="61" y="11"/>
                    </a:lnTo>
                    <a:lnTo>
                      <a:pt x="63" y="7"/>
                    </a:lnTo>
                    <a:lnTo>
                      <a:pt x="68" y="4"/>
                    </a:lnTo>
                    <a:lnTo>
                      <a:pt x="63" y="2"/>
                    </a:lnTo>
                    <a:lnTo>
                      <a:pt x="61" y="0"/>
                    </a:lnTo>
                    <a:lnTo>
                      <a:pt x="61" y="2"/>
                    </a:lnTo>
                    <a:lnTo>
                      <a:pt x="57" y="2"/>
                    </a:lnTo>
                    <a:lnTo>
                      <a:pt x="59" y="7"/>
                    </a:lnTo>
                    <a:lnTo>
                      <a:pt x="55" y="11"/>
                    </a:lnTo>
                    <a:lnTo>
                      <a:pt x="57" y="9"/>
                    </a:lnTo>
                    <a:lnTo>
                      <a:pt x="57" y="7"/>
                    </a:lnTo>
                    <a:lnTo>
                      <a:pt x="55" y="2"/>
                    </a:lnTo>
                    <a:lnTo>
                      <a:pt x="53" y="4"/>
                    </a:lnTo>
                    <a:lnTo>
                      <a:pt x="55" y="7"/>
                    </a:lnTo>
                    <a:lnTo>
                      <a:pt x="51" y="7"/>
                    </a:lnTo>
                    <a:lnTo>
                      <a:pt x="51" y="4"/>
                    </a:lnTo>
                    <a:lnTo>
                      <a:pt x="44" y="7"/>
                    </a:lnTo>
                    <a:lnTo>
                      <a:pt x="44" y="9"/>
                    </a:lnTo>
                    <a:lnTo>
                      <a:pt x="42" y="9"/>
                    </a:lnTo>
                    <a:lnTo>
                      <a:pt x="42" y="11"/>
                    </a:lnTo>
                    <a:lnTo>
                      <a:pt x="44" y="13"/>
                    </a:lnTo>
                    <a:lnTo>
                      <a:pt x="44" y="15"/>
                    </a:lnTo>
                    <a:lnTo>
                      <a:pt x="40" y="15"/>
                    </a:lnTo>
                    <a:lnTo>
                      <a:pt x="40" y="17"/>
                    </a:lnTo>
                    <a:lnTo>
                      <a:pt x="36" y="17"/>
                    </a:lnTo>
                    <a:lnTo>
                      <a:pt x="38" y="19"/>
                    </a:lnTo>
                    <a:lnTo>
                      <a:pt x="42" y="19"/>
                    </a:lnTo>
                    <a:lnTo>
                      <a:pt x="42" y="21"/>
                    </a:lnTo>
                    <a:lnTo>
                      <a:pt x="44" y="19"/>
                    </a:lnTo>
                    <a:lnTo>
                      <a:pt x="46" y="21"/>
                    </a:lnTo>
                    <a:lnTo>
                      <a:pt x="42" y="26"/>
                    </a:lnTo>
                    <a:lnTo>
                      <a:pt x="38" y="28"/>
                    </a:lnTo>
                    <a:lnTo>
                      <a:pt x="40" y="30"/>
                    </a:lnTo>
                    <a:lnTo>
                      <a:pt x="34" y="30"/>
                    </a:lnTo>
                    <a:lnTo>
                      <a:pt x="32" y="30"/>
                    </a:lnTo>
                    <a:lnTo>
                      <a:pt x="27" y="32"/>
                    </a:lnTo>
                    <a:lnTo>
                      <a:pt x="27" y="28"/>
                    </a:lnTo>
                    <a:lnTo>
                      <a:pt x="17" y="26"/>
                    </a:lnTo>
                    <a:lnTo>
                      <a:pt x="17" y="28"/>
                    </a:lnTo>
                    <a:lnTo>
                      <a:pt x="13" y="28"/>
                    </a:lnTo>
                    <a:lnTo>
                      <a:pt x="13" y="32"/>
                    </a:lnTo>
                    <a:lnTo>
                      <a:pt x="15" y="30"/>
                    </a:lnTo>
                    <a:lnTo>
                      <a:pt x="15" y="34"/>
                    </a:lnTo>
                    <a:lnTo>
                      <a:pt x="17" y="34"/>
                    </a:lnTo>
                    <a:lnTo>
                      <a:pt x="17" y="36"/>
                    </a:lnTo>
                    <a:lnTo>
                      <a:pt x="15" y="38"/>
                    </a:lnTo>
                    <a:lnTo>
                      <a:pt x="15" y="36"/>
                    </a:lnTo>
                    <a:lnTo>
                      <a:pt x="11" y="36"/>
                    </a:lnTo>
                    <a:lnTo>
                      <a:pt x="15" y="40"/>
                    </a:lnTo>
                    <a:lnTo>
                      <a:pt x="19" y="38"/>
                    </a:lnTo>
                    <a:lnTo>
                      <a:pt x="21" y="42"/>
                    </a:lnTo>
                    <a:lnTo>
                      <a:pt x="15" y="42"/>
                    </a:lnTo>
                    <a:lnTo>
                      <a:pt x="15" y="45"/>
                    </a:lnTo>
                    <a:lnTo>
                      <a:pt x="17" y="47"/>
                    </a:lnTo>
                    <a:lnTo>
                      <a:pt x="11" y="47"/>
                    </a:lnTo>
                    <a:lnTo>
                      <a:pt x="13" y="51"/>
                    </a:lnTo>
                    <a:lnTo>
                      <a:pt x="11" y="51"/>
                    </a:lnTo>
                    <a:lnTo>
                      <a:pt x="13" y="53"/>
                    </a:lnTo>
                    <a:lnTo>
                      <a:pt x="15" y="53"/>
                    </a:lnTo>
                    <a:lnTo>
                      <a:pt x="15" y="53"/>
                    </a:lnTo>
                    <a:lnTo>
                      <a:pt x="19" y="53"/>
                    </a:lnTo>
                    <a:lnTo>
                      <a:pt x="19" y="57"/>
                    </a:lnTo>
                    <a:lnTo>
                      <a:pt x="30" y="57"/>
                    </a:lnTo>
                    <a:lnTo>
                      <a:pt x="27" y="61"/>
                    </a:lnTo>
                    <a:lnTo>
                      <a:pt x="25" y="59"/>
                    </a:lnTo>
                    <a:lnTo>
                      <a:pt x="21" y="66"/>
                    </a:lnTo>
                    <a:lnTo>
                      <a:pt x="23" y="66"/>
                    </a:lnTo>
                    <a:lnTo>
                      <a:pt x="19" y="70"/>
                    </a:lnTo>
                    <a:lnTo>
                      <a:pt x="13" y="76"/>
                    </a:lnTo>
                    <a:lnTo>
                      <a:pt x="15" y="76"/>
                    </a:lnTo>
                    <a:lnTo>
                      <a:pt x="19" y="74"/>
                    </a:lnTo>
                    <a:lnTo>
                      <a:pt x="21" y="74"/>
                    </a:lnTo>
                    <a:lnTo>
                      <a:pt x="25" y="74"/>
                    </a:lnTo>
                    <a:lnTo>
                      <a:pt x="30" y="72"/>
                    </a:lnTo>
                    <a:lnTo>
                      <a:pt x="30" y="72"/>
                    </a:lnTo>
                    <a:lnTo>
                      <a:pt x="34" y="74"/>
                    </a:lnTo>
                    <a:lnTo>
                      <a:pt x="23" y="76"/>
                    </a:lnTo>
                    <a:lnTo>
                      <a:pt x="17" y="76"/>
                    </a:lnTo>
                    <a:lnTo>
                      <a:pt x="17" y="78"/>
                    </a:lnTo>
                    <a:lnTo>
                      <a:pt x="13" y="80"/>
                    </a:lnTo>
                    <a:lnTo>
                      <a:pt x="13" y="82"/>
                    </a:lnTo>
                    <a:lnTo>
                      <a:pt x="13" y="85"/>
                    </a:lnTo>
                    <a:lnTo>
                      <a:pt x="15" y="85"/>
                    </a:lnTo>
                    <a:lnTo>
                      <a:pt x="11" y="85"/>
                    </a:lnTo>
                    <a:lnTo>
                      <a:pt x="8" y="82"/>
                    </a:lnTo>
                    <a:lnTo>
                      <a:pt x="6" y="85"/>
                    </a:lnTo>
                    <a:lnTo>
                      <a:pt x="6" y="82"/>
                    </a:lnTo>
                    <a:lnTo>
                      <a:pt x="0" y="87"/>
                    </a:lnTo>
                    <a:lnTo>
                      <a:pt x="2" y="87"/>
                    </a:lnTo>
                    <a:lnTo>
                      <a:pt x="15" y="87"/>
                    </a:lnTo>
                    <a:lnTo>
                      <a:pt x="11" y="91"/>
                    </a:lnTo>
                    <a:lnTo>
                      <a:pt x="4" y="91"/>
                    </a:lnTo>
                    <a:lnTo>
                      <a:pt x="2" y="95"/>
                    </a:lnTo>
                    <a:lnTo>
                      <a:pt x="6" y="95"/>
                    </a:lnTo>
                    <a:lnTo>
                      <a:pt x="6" y="97"/>
                    </a:lnTo>
                    <a:lnTo>
                      <a:pt x="17" y="95"/>
                    </a:lnTo>
                    <a:lnTo>
                      <a:pt x="8" y="99"/>
                    </a:lnTo>
                    <a:lnTo>
                      <a:pt x="6" y="101"/>
                    </a:lnTo>
                    <a:lnTo>
                      <a:pt x="11" y="101"/>
                    </a:lnTo>
                    <a:lnTo>
                      <a:pt x="17" y="99"/>
                    </a:lnTo>
                    <a:lnTo>
                      <a:pt x="17" y="101"/>
                    </a:lnTo>
                    <a:lnTo>
                      <a:pt x="13" y="104"/>
                    </a:lnTo>
                    <a:lnTo>
                      <a:pt x="15" y="104"/>
                    </a:lnTo>
                    <a:lnTo>
                      <a:pt x="15" y="106"/>
                    </a:lnTo>
                    <a:lnTo>
                      <a:pt x="19" y="104"/>
                    </a:lnTo>
                    <a:lnTo>
                      <a:pt x="21" y="10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 name="Freeform 76">
                <a:extLst>
                  <a:ext uri="{FF2B5EF4-FFF2-40B4-BE49-F238E27FC236}">
                    <a16:creationId xmlns:a16="http://schemas.microsoft.com/office/drawing/2014/main" id="{B9BBBD42-A428-4361-B69D-85832BFF5428}"/>
                  </a:ext>
                </a:extLst>
              </p:cNvPr>
              <p:cNvSpPr>
                <a:spLocks noEditPoints="1"/>
              </p:cNvSpPr>
              <p:nvPr/>
            </p:nvSpPr>
            <p:spPr bwMode="auto">
              <a:xfrm>
                <a:off x="4337772" y="2908294"/>
                <a:ext cx="234773" cy="436401"/>
              </a:xfrm>
              <a:custGeom>
                <a:avLst/>
                <a:gdLst>
                  <a:gd name="T0" fmla="*/ 8 w 170"/>
                  <a:gd name="T1" fmla="*/ 181 h 316"/>
                  <a:gd name="T2" fmla="*/ 40 w 170"/>
                  <a:gd name="T3" fmla="*/ 183 h 316"/>
                  <a:gd name="T4" fmla="*/ 35 w 170"/>
                  <a:gd name="T5" fmla="*/ 198 h 316"/>
                  <a:gd name="T6" fmla="*/ 122 w 170"/>
                  <a:gd name="T7" fmla="*/ 6 h 316"/>
                  <a:gd name="T8" fmla="*/ 113 w 170"/>
                  <a:gd name="T9" fmla="*/ 15 h 316"/>
                  <a:gd name="T10" fmla="*/ 109 w 170"/>
                  <a:gd name="T11" fmla="*/ 21 h 316"/>
                  <a:gd name="T12" fmla="*/ 118 w 170"/>
                  <a:gd name="T13" fmla="*/ 21 h 316"/>
                  <a:gd name="T14" fmla="*/ 113 w 170"/>
                  <a:gd name="T15" fmla="*/ 297 h 316"/>
                  <a:gd name="T16" fmla="*/ 48 w 170"/>
                  <a:gd name="T17" fmla="*/ 154 h 316"/>
                  <a:gd name="T18" fmla="*/ 19 w 170"/>
                  <a:gd name="T19" fmla="*/ 133 h 316"/>
                  <a:gd name="T20" fmla="*/ 31 w 170"/>
                  <a:gd name="T21" fmla="*/ 122 h 316"/>
                  <a:gd name="T22" fmla="*/ 82 w 170"/>
                  <a:gd name="T23" fmla="*/ 59 h 316"/>
                  <a:gd name="T24" fmla="*/ 78 w 170"/>
                  <a:gd name="T25" fmla="*/ 63 h 316"/>
                  <a:gd name="T26" fmla="*/ 19 w 170"/>
                  <a:gd name="T27" fmla="*/ 90 h 316"/>
                  <a:gd name="T28" fmla="*/ 27 w 170"/>
                  <a:gd name="T29" fmla="*/ 93 h 316"/>
                  <a:gd name="T30" fmla="*/ 19 w 170"/>
                  <a:gd name="T31" fmla="*/ 97 h 316"/>
                  <a:gd name="T32" fmla="*/ 12 w 170"/>
                  <a:gd name="T33" fmla="*/ 105 h 316"/>
                  <a:gd name="T34" fmla="*/ 14 w 170"/>
                  <a:gd name="T35" fmla="*/ 114 h 316"/>
                  <a:gd name="T36" fmla="*/ 31 w 170"/>
                  <a:gd name="T37" fmla="*/ 116 h 316"/>
                  <a:gd name="T38" fmla="*/ 31 w 170"/>
                  <a:gd name="T39" fmla="*/ 101 h 316"/>
                  <a:gd name="T40" fmla="*/ 35 w 170"/>
                  <a:gd name="T41" fmla="*/ 139 h 316"/>
                  <a:gd name="T42" fmla="*/ 29 w 170"/>
                  <a:gd name="T43" fmla="*/ 141 h 316"/>
                  <a:gd name="T44" fmla="*/ 27 w 170"/>
                  <a:gd name="T45" fmla="*/ 158 h 316"/>
                  <a:gd name="T46" fmla="*/ 56 w 170"/>
                  <a:gd name="T47" fmla="*/ 223 h 316"/>
                  <a:gd name="T48" fmla="*/ 61 w 170"/>
                  <a:gd name="T49" fmla="*/ 192 h 316"/>
                  <a:gd name="T50" fmla="*/ 52 w 170"/>
                  <a:gd name="T51" fmla="*/ 310 h 316"/>
                  <a:gd name="T52" fmla="*/ 75 w 170"/>
                  <a:gd name="T53" fmla="*/ 308 h 316"/>
                  <a:gd name="T54" fmla="*/ 103 w 170"/>
                  <a:gd name="T55" fmla="*/ 297 h 316"/>
                  <a:gd name="T56" fmla="*/ 130 w 170"/>
                  <a:gd name="T57" fmla="*/ 291 h 316"/>
                  <a:gd name="T58" fmla="*/ 164 w 170"/>
                  <a:gd name="T59" fmla="*/ 282 h 316"/>
                  <a:gd name="T60" fmla="*/ 153 w 170"/>
                  <a:gd name="T61" fmla="*/ 272 h 316"/>
                  <a:gd name="T62" fmla="*/ 160 w 170"/>
                  <a:gd name="T63" fmla="*/ 263 h 316"/>
                  <a:gd name="T64" fmla="*/ 168 w 170"/>
                  <a:gd name="T65" fmla="*/ 249 h 316"/>
                  <a:gd name="T66" fmla="*/ 145 w 170"/>
                  <a:gd name="T67" fmla="*/ 227 h 316"/>
                  <a:gd name="T68" fmla="*/ 128 w 170"/>
                  <a:gd name="T69" fmla="*/ 211 h 316"/>
                  <a:gd name="T70" fmla="*/ 130 w 170"/>
                  <a:gd name="T71" fmla="*/ 196 h 316"/>
                  <a:gd name="T72" fmla="*/ 103 w 170"/>
                  <a:gd name="T73" fmla="*/ 160 h 316"/>
                  <a:gd name="T74" fmla="*/ 73 w 170"/>
                  <a:gd name="T75" fmla="*/ 147 h 316"/>
                  <a:gd name="T76" fmla="*/ 82 w 170"/>
                  <a:gd name="T77" fmla="*/ 135 h 316"/>
                  <a:gd name="T78" fmla="*/ 103 w 170"/>
                  <a:gd name="T79" fmla="*/ 107 h 316"/>
                  <a:gd name="T80" fmla="*/ 71 w 170"/>
                  <a:gd name="T81" fmla="*/ 103 h 316"/>
                  <a:gd name="T82" fmla="*/ 75 w 170"/>
                  <a:gd name="T83" fmla="*/ 88 h 316"/>
                  <a:gd name="T84" fmla="*/ 67 w 170"/>
                  <a:gd name="T85" fmla="*/ 76 h 316"/>
                  <a:gd name="T86" fmla="*/ 50 w 170"/>
                  <a:gd name="T87" fmla="*/ 82 h 316"/>
                  <a:gd name="T88" fmla="*/ 42 w 170"/>
                  <a:gd name="T89" fmla="*/ 95 h 316"/>
                  <a:gd name="T90" fmla="*/ 37 w 170"/>
                  <a:gd name="T91" fmla="*/ 105 h 316"/>
                  <a:gd name="T92" fmla="*/ 42 w 170"/>
                  <a:gd name="T93" fmla="*/ 114 h 316"/>
                  <a:gd name="T94" fmla="*/ 35 w 170"/>
                  <a:gd name="T95" fmla="*/ 126 h 316"/>
                  <a:gd name="T96" fmla="*/ 48 w 170"/>
                  <a:gd name="T97" fmla="*/ 126 h 316"/>
                  <a:gd name="T98" fmla="*/ 42 w 170"/>
                  <a:gd name="T99" fmla="*/ 154 h 316"/>
                  <a:gd name="T100" fmla="*/ 44 w 170"/>
                  <a:gd name="T101" fmla="*/ 147 h 316"/>
                  <a:gd name="T102" fmla="*/ 54 w 170"/>
                  <a:gd name="T103" fmla="*/ 143 h 316"/>
                  <a:gd name="T104" fmla="*/ 48 w 170"/>
                  <a:gd name="T105" fmla="*/ 177 h 316"/>
                  <a:gd name="T106" fmla="*/ 69 w 170"/>
                  <a:gd name="T107" fmla="*/ 179 h 316"/>
                  <a:gd name="T108" fmla="*/ 86 w 170"/>
                  <a:gd name="T109" fmla="*/ 202 h 316"/>
                  <a:gd name="T110" fmla="*/ 82 w 170"/>
                  <a:gd name="T111" fmla="*/ 221 h 316"/>
                  <a:gd name="T112" fmla="*/ 56 w 170"/>
                  <a:gd name="T113" fmla="*/ 238 h 316"/>
                  <a:gd name="T114" fmla="*/ 59 w 170"/>
                  <a:gd name="T115" fmla="*/ 257 h 316"/>
                  <a:gd name="T116" fmla="*/ 54 w 170"/>
                  <a:gd name="T117" fmla="*/ 270 h 316"/>
                  <a:gd name="T118" fmla="*/ 78 w 170"/>
                  <a:gd name="T119" fmla="*/ 276 h 316"/>
                  <a:gd name="T120" fmla="*/ 82 w 170"/>
                  <a:gd name="T121" fmla="*/ 282 h 316"/>
                  <a:gd name="T122" fmla="*/ 48 w 170"/>
                  <a:gd name="T123" fmla="*/ 30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 h="316">
                    <a:moveTo>
                      <a:pt x="31" y="204"/>
                    </a:moveTo>
                    <a:lnTo>
                      <a:pt x="27" y="200"/>
                    </a:lnTo>
                    <a:lnTo>
                      <a:pt x="23" y="200"/>
                    </a:lnTo>
                    <a:lnTo>
                      <a:pt x="19" y="194"/>
                    </a:lnTo>
                    <a:lnTo>
                      <a:pt x="14" y="190"/>
                    </a:lnTo>
                    <a:lnTo>
                      <a:pt x="12" y="192"/>
                    </a:lnTo>
                    <a:lnTo>
                      <a:pt x="10" y="198"/>
                    </a:lnTo>
                    <a:lnTo>
                      <a:pt x="8" y="198"/>
                    </a:lnTo>
                    <a:lnTo>
                      <a:pt x="0" y="190"/>
                    </a:lnTo>
                    <a:lnTo>
                      <a:pt x="4" y="181"/>
                    </a:lnTo>
                    <a:lnTo>
                      <a:pt x="8" y="181"/>
                    </a:lnTo>
                    <a:lnTo>
                      <a:pt x="8" y="177"/>
                    </a:lnTo>
                    <a:lnTo>
                      <a:pt x="10" y="175"/>
                    </a:lnTo>
                    <a:lnTo>
                      <a:pt x="12" y="173"/>
                    </a:lnTo>
                    <a:lnTo>
                      <a:pt x="16" y="173"/>
                    </a:lnTo>
                    <a:lnTo>
                      <a:pt x="19" y="171"/>
                    </a:lnTo>
                    <a:lnTo>
                      <a:pt x="21" y="171"/>
                    </a:lnTo>
                    <a:lnTo>
                      <a:pt x="25" y="168"/>
                    </a:lnTo>
                    <a:lnTo>
                      <a:pt x="29" y="168"/>
                    </a:lnTo>
                    <a:lnTo>
                      <a:pt x="33" y="171"/>
                    </a:lnTo>
                    <a:lnTo>
                      <a:pt x="33" y="175"/>
                    </a:lnTo>
                    <a:lnTo>
                      <a:pt x="40" y="183"/>
                    </a:lnTo>
                    <a:lnTo>
                      <a:pt x="35" y="185"/>
                    </a:lnTo>
                    <a:lnTo>
                      <a:pt x="42" y="185"/>
                    </a:lnTo>
                    <a:lnTo>
                      <a:pt x="44" y="194"/>
                    </a:lnTo>
                    <a:lnTo>
                      <a:pt x="40" y="187"/>
                    </a:lnTo>
                    <a:lnTo>
                      <a:pt x="37" y="187"/>
                    </a:lnTo>
                    <a:lnTo>
                      <a:pt x="40" y="190"/>
                    </a:lnTo>
                    <a:lnTo>
                      <a:pt x="37" y="194"/>
                    </a:lnTo>
                    <a:lnTo>
                      <a:pt x="42" y="194"/>
                    </a:lnTo>
                    <a:lnTo>
                      <a:pt x="40" y="196"/>
                    </a:lnTo>
                    <a:lnTo>
                      <a:pt x="35" y="196"/>
                    </a:lnTo>
                    <a:lnTo>
                      <a:pt x="35" y="198"/>
                    </a:lnTo>
                    <a:lnTo>
                      <a:pt x="33" y="202"/>
                    </a:lnTo>
                    <a:lnTo>
                      <a:pt x="31" y="200"/>
                    </a:lnTo>
                    <a:lnTo>
                      <a:pt x="31" y="204"/>
                    </a:lnTo>
                    <a:lnTo>
                      <a:pt x="31" y="204"/>
                    </a:lnTo>
                    <a:lnTo>
                      <a:pt x="31" y="204"/>
                    </a:lnTo>
                    <a:close/>
                    <a:moveTo>
                      <a:pt x="113" y="29"/>
                    </a:moveTo>
                    <a:lnTo>
                      <a:pt x="115" y="25"/>
                    </a:lnTo>
                    <a:lnTo>
                      <a:pt x="118" y="27"/>
                    </a:lnTo>
                    <a:lnTo>
                      <a:pt x="113" y="29"/>
                    </a:lnTo>
                    <a:lnTo>
                      <a:pt x="113" y="29"/>
                    </a:lnTo>
                    <a:close/>
                    <a:moveTo>
                      <a:pt x="122" y="6"/>
                    </a:moveTo>
                    <a:lnTo>
                      <a:pt x="120" y="4"/>
                    </a:lnTo>
                    <a:lnTo>
                      <a:pt x="122" y="0"/>
                    </a:lnTo>
                    <a:lnTo>
                      <a:pt x="122" y="6"/>
                    </a:lnTo>
                    <a:lnTo>
                      <a:pt x="122" y="6"/>
                    </a:lnTo>
                    <a:close/>
                    <a:moveTo>
                      <a:pt x="113" y="15"/>
                    </a:moveTo>
                    <a:lnTo>
                      <a:pt x="113" y="10"/>
                    </a:lnTo>
                    <a:lnTo>
                      <a:pt x="111" y="10"/>
                    </a:lnTo>
                    <a:lnTo>
                      <a:pt x="109" y="12"/>
                    </a:lnTo>
                    <a:lnTo>
                      <a:pt x="109" y="12"/>
                    </a:lnTo>
                    <a:lnTo>
                      <a:pt x="113" y="15"/>
                    </a:lnTo>
                    <a:lnTo>
                      <a:pt x="113" y="15"/>
                    </a:lnTo>
                    <a:close/>
                    <a:moveTo>
                      <a:pt x="118" y="12"/>
                    </a:moveTo>
                    <a:lnTo>
                      <a:pt x="115" y="10"/>
                    </a:lnTo>
                    <a:lnTo>
                      <a:pt x="118" y="8"/>
                    </a:lnTo>
                    <a:lnTo>
                      <a:pt x="118" y="4"/>
                    </a:lnTo>
                    <a:lnTo>
                      <a:pt x="120" y="6"/>
                    </a:lnTo>
                    <a:lnTo>
                      <a:pt x="120" y="10"/>
                    </a:lnTo>
                    <a:lnTo>
                      <a:pt x="118" y="12"/>
                    </a:lnTo>
                    <a:lnTo>
                      <a:pt x="118" y="12"/>
                    </a:lnTo>
                    <a:close/>
                    <a:moveTo>
                      <a:pt x="115" y="23"/>
                    </a:moveTo>
                    <a:lnTo>
                      <a:pt x="113" y="21"/>
                    </a:lnTo>
                    <a:lnTo>
                      <a:pt x="109" y="21"/>
                    </a:lnTo>
                    <a:lnTo>
                      <a:pt x="107" y="19"/>
                    </a:lnTo>
                    <a:lnTo>
                      <a:pt x="109" y="17"/>
                    </a:lnTo>
                    <a:lnTo>
                      <a:pt x="113" y="17"/>
                    </a:lnTo>
                    <a:lnTo>
                      <a:pt x="115" y="17"/>
                    </a:lnTo>
                    <a:lnTo>
                      <a:pt x="113" y="15"/>
                    </a:lnTo>
                    <a:lnTo>
                      <a:pt x="115" y="12"/>
                    </a:lnTo>
                    <a:lnTo>
                      <a:pt x="118" y="15"/>
                    </a:lnTo>
                    <a:lnTo>
                      <a:pt x="120" y="15"/>
                    </a:lnTo>
                    <a:lnTo>
                      <a:pt x="118" y="17"/>
                    </a:lnTo>
                    <a:lnTo>
                      <a:pt x="118" y="19"/>
                    </a:lnTo>
                    <a:lnTo>
                      <a:pt x="118" y="21"/>
                    </a:lnTo>
                    <a:lnTo>
                      <a:pt x="118" y="25"/>
                    </a:lnTo>
                    <a:lnTo>
                      <a:pt x="115" y="23"/>
                    </a:lnTo>
                    <a:lnTo>
                      <a:pt x="115" y="23"/>
                    </a:lnTo>
                    <a:close/>
                    <a:moveTo>
                      <a:pt x="153" y="274"/>
                    </a:moveTo>
                    <a:lnTo>
                      <a:pt x="156" y="274"/>
                    </a:lnTo>
                    <a:lnTo>
                      <a:pt x="158" y="274"/>
                    </a:lnTo>
                    <a:lnTo>
                      <a:pt x="158" y="272"/>
                    </a:lnTo>
                    <a:lnTo>
                      <a:pt x="156" y="272"/>
                    </a:lnTo>
                    <a:lnTo>
                      <a:pt x="153" y="274"/>
                    </a:lnTo>
                    <a:lnTo>
                      <a:pt x="153" y="274"/>
                    </a:lnTo>
                    <a:close/>
                    <a:moveTo>
                      <a:pt x="113" y="297"/>
                    </a:moveTo>
                    <a:lnTo>
                      <a:pt x="118" y="293"/>
                    </a:lnTo>
                    <a:lnTo>
                      <a:pt x="120" y="295"/>
                    </a:lnTo>
                    <a:lnTo>
                      <a:pt x="122" y="295"/>
                    </a:lnTo>
                    <a:lnTo>
                      <a:pt x="122" y="297"/>
                    </a:lnTo>
                    <a:lnTo>
                      <a:pt x="122" y="299"/>
                    </a:lnTo>
                    <a:lnTo>
                      <a:pt x="118" y="299"/>
                    </a:lnTo>
                    <a:lnTo>
                      <a:pt x="115" y="297"/>
                    </a:lnTo>
                    <a:lnTo>
                      <a:pt x="113" y="297"/>
                    </a:lnTo>
                    <a:lnTo>
                      <a:pt x="113" y="297"/>
                    </a:lnTo>
                    <a:close/>
                    <a:moveTo>
                      <a:pt x="48" y="152"/>
                    </a:moveTo>
                    <a:lnTo>
                      <a:pt x="48" y="154"/>
                    </a:lnTo>
                    <a:lnTo>
                      <a:pt x="50" y="156"/>
                    </a:lnTo>
                    <a:lnTo>
                      <a:pt x="50" y="154"/>
                    </a:lnTo>
                    <a:lnTo>
                      <a:pt x="48" y="152"/>
                    </a:lnTo>
                    <a:lnTo>
                      <a:pt x="48" y="152"/>
                    </a:lnTo>
                    <a:close/>
                    <a:moveTo>
                      <a:pt x="31" y="147"/>
                    </a:moveTo>
                    <a:lnTo>
                      <a:pt x="31" y="143"/>
                    </a:lnTo>
                    <a:lnTo>
                      <a:pt x="31" y="145"/>
                    </a:lnTo>
                    <a:lnTo>
                      <a:pt x="31" y="147"/>
                    </a:lnTo>
                    <a:lnTo>
                      <a:pt x="31" y="147"/>
                    </a:lnTo>
                    <a:close/>
                    <a:moveTo>
                      <a:pt x="19" y="135"/>
                    </a:moveTo>
                    <a:lnTo>
                      <a:pt x="19" y="133"/>
                    </a:lnTo>
                    <a:lnTo>
                      <a:pt x="23" y="133"/>
                    </a:lnTo>
                    <a:lnTo>
                      <a:pt x="19" y="135"/>
                    </a:lnTo>
                    <a:lnTo>
                      <a:pt x="19" y="135"/>
                    </a:lnTo>
                    <a:close/>
                    <a:moveTo>
                      <a:pt x="25" y="133"/>
                    </a:moveTo>
                    <a:lnTo>
                      <a:pt x="27" y="128"/>
                    </a:lnTo>
                    <a:lnTo>
                      <a:pt x="27" y="131"/>
                    </a:lnTo>
                    <a:lnTo>
                      <a:pt x="25" y="133"/>
                    </a:lnTo>
                    <a:lnTo>
                      <a:pt x="25" y="133"/>
                    </a:lnTo>
                    <a:close/>
                    <a:moveTo>
                      <a:pt x="31" y="124"/>
                    </a:moveTo>
                    <a:lnTo>
                      <a:pt x="33" y="122"/>
                    </a:lnTo>
                    <a:lnTo>
                      <a:pt x="31" y="122"/>
                    </a:lnTo>
                    <a:lnTo>
                      <a:pt x="31" y="124"/>
                    </a:lnTo>
                    <a:lnTo>
                      <a:pt x="31" y="124"/>
                    </a:lnTo>
                    <a:close/>
                    <a:moveTo>
                      <a:pt x="29" y="118"/>
                    </a:moveTo>
                    <a:lnTo>
                      <a:pt x="29" y="122"/>
                    </a:lnTo>
                    <a:lnTo>
                      <a:pt x="31" y="120"/>
                    </a:lnTo>
                    <a:lnTo>
                      <a:pt x="31" y="118"/>
                    </a:lnTo>
                    <a:lnTo>
                      <a:pt x="29" y="118"/>
                    </a:lnTo>
                    <a:lnTo>
                      <a:pt x="29" y="118"/>
                    </a:lnTo>
                    <a:close/>
                    <a:moveTo>
                      <a:pt x="80" y="59"/>
                    </a:moveTo>
                    <a:lnTo>
                      <a:pt x="82" y="61"/>
                    </a:lnTo>
                    <a:lnTo>
                      <a:pt x="82" y="59"/>
                    </a:lnTo>
                    <a:lnTo>
                      <a:pt x="80" y="59"/>
                    </a:lnTo>
                    <a:lnTo>
                      <a:pt x="80" y="59"/>
                    </a:lnTo>
                    <a:close/>
                    <a:moveTo>
                      <a:pt x="75" y="61"/>
                    </a:moveTo>
                    <a:lnTo>
                      <a:pt x="80" y="61"/>
                    </a:lnTo>
                    <a:lnTo>
                      <a:pt x="82" y="63"/>
                    </a:lnTo>
                    <a:lnTo>
                      <a:pt x="80" y="65"/>
                    </a:lnTo>
                    <a:lnTo>
                      <a:pt x="84" y="65"/>
                    </a:lnTo>
                    <a:lnTo>
                      <a:pt x="84" y="67"/>
                    </a:lnTo>
                    <a:lnTo>
                      <a:pt x="82" y="65"/>
                    </a:lnTo>
                    <a:lnTo>
                      <a:pt x="78" y="67"/>
                    </a:lnTo>
                    <a:lnTo>
                      <a:pt x="78" y="63"/>
                    </a:lnTo>
                    <a:lnTo>
                      <a:pt x="78" y="65"/>
                    </a:lnTo>
                    <a:lnTo>
                      <a:pt x="75" y="65"/>
                    </a:lnTo>
                    <a:lnTo>
                      <a:pt x="75" y="61"/>
                    </a:lnTo>
                    <a:lnTo>
                      <a:pt x="75" y="61"/>
                    </a:lnTo>
                    <a:close/>
                    <a:moveTo>
                      <a:pt x="75" y="67"/>
                    </a:moveTo>
                    <a:lnTo>
                      <a:pt x="78" y="72"/>
                    </a:lnTo>
                    <a:lnTo>
                      <a:pt x="80" y="69"/>
                    </a:lnTo>
                    <a:lnTo>
                      <a:pt x="78" y="67"/>
                    </a:lnTo>
                    <a:lnTo>
                      <a:pt x="75" y="67"/>
                    </a:lnTo>
                    <a:lnTo>
                      <a:pt x="75" y="67"/>
                    </a:lnTo>
                    <a:close/>
                    <a:moveTo>
                      <a:pt x="19" y="90"/>
                    </a:moveTo>
                    <a:lnTo>
                      <a:pt x="21" y="90"/>
                    </a:lnTo>
                    <a:lnTo>
                      <a:pt x="19" y="88"/>
                    </a:lnTo>
                    <a:lnTo>
                      <a:pt x="21" y="84"/>
                    </a:lnTo>
                    <a:lnTo>
                      <a:pt x="25" y="86"/>
                    </a:lnTo>
                    <a:lnTo>
                      <a:pt x="23" y="84"/>
                    </a:lnTo>
                    <a:lnTo>
                      <a:pt x="33" y="78"/>
                    </a:lnTo>
                    <a:lnTo>
                      <a:pt x="33" y="82"/>
                    </a:lnTo>
                    <a:lnTo>
                      <a:pt x="29" y="86"/>
                    </a:lnTo>
                    <a:lnTo>
                      <a:pt x="29" y="88"/>
                    </a:lnTo>
                    <a:lnTo>
                      <a:pt x="29" y="90"/>
                    </a:lnTo>
                    <a:lnTo>
                      <a:pt x="27" y="93"/>
                    </a:lnTo>
                    <a:lnTo>
                      <a:pt x="25" y="93"/>
                    </a:lnTo>
                    <a:lnTo>
                      <a:pt x="21" y="93"/>
                    </a:lnTo>
                    <a:lnTo>
                      <a:pt x="19" y="90"/>
                    </a:lnTo>
                    <a:lnTo>
                      <a:pt x="19" y="90"/>
                    </a:lnTo>
                    <a:close/>
                    <a:moveTo>
                      <a:pt x="19" y="97"/>
                    </a:moveTo>
                    <a:lnTo>
                      <a:pt x="21" y="99"/>
                    </a:lnTo>
                    <a:lnTo>
                      <a:pt x="25" y="95"/>
                    </a:lnTo>
                    <a:lnTo>
                      <a:pt x="23" y="95"/>
                    </a:lnTo>
                    <a:lnTo>
                      <a:pt x="21" y="95"/>
                    </a:lnTo>
                    <a:lnTo>
                      <a:pt x="21" y="97"/>
                    </a:lnTo>
                    <a:lnTo>
                      <a:pt x="19" y="97"/>
                    </a:lnTo>
                    <a:lnTo>
                      <a:pt x="19" y="97"/>
                    </a:lnTo>
                    <a:close/>
                    <a:moveTo>
                      <a:pt x="19" y="103"/>
                    </a:moveTo>
                    <a:lnTo>
                      <a:pt x="14" y="105"/>
                    </a:lnTo>
                    <a:lnTo>
                      <a:pt x="12" y="101"/>
                    </a:lnTo>
                    <a:lnTo>
                      <a:pt x="12" y="101"/>
                    </a:lnTo>
                    <a:lnTo>
                      <a:pt x="19" y="101"/>
                    </a:lnTo>
                    <a:lnTo>
                      <a:pt x="19" y="103"/>
                    </a:lnTo>
                    <a:lnTo>
                      <a:pt x="19" y="103"/>
                    </a:lnTo>
                    <a:close/>
                    <a:moveTo>
                      <a:pt x="16" y="107"/>
                    </a:moveTo>
                    <a:lnTo>
                      <a:pt x="12" y="107"/>
                    </a:lnTo>
                    <a:lnTo>
                      <a:pt x="12" y="105"/>
                    </a:lnTo>
                    <a:lnTo>
                      <a:pt x="16" y="105"/>
                    </a:lnTo>
                    <a:lnTo>
                      <a:pt x="16" y="107"/>
                    </a:lnTo>
                    <a:lnTo>
                      <a:pt x="16" y="107"/>
                    </a:lnTo>
                    <a:close/>
                    <a:moveTo>
                      <a:pt x="12" y="118"/>
                    </a:moveTo>
                    <a:lnTo>
                      <a:pt x="12" y="120"/>
                    </a:lnTo>
                    <a:lnTo>
                      <a:pt x="10" y="122"/>
                    </a:lnTo>
                    <a:lnTo>
                      <a:pt x="10" y="120"/>
                    </a:lnTo>
                    <a:lnTo>
                      <a:pt x="12" y="118"/>
                    </a:lnTo>
                    <a:lnTo>
                      <a:pt x="12" y="118"/>
                    </a:lnTo>
                    <a:close/>
                    <a:moveTo>
                      <a:pt x="16" y="116"/>
                    </a:moveTo>
                    <a:lnTo>
                      <a:pt x="14" y="114"/>
                    </a:lnTo>
                    <a:lnTo>
                      <a:pt x="16" y="112"/>
                    </a:lnTo>
                    <a:lnTo>
                      <a:pt x="16" y="109"/>
                    </a:lnTo>
                    <a:lnTo>
                      <a:pt x="14" y="109"/>
                    </a:lnTo>
                    <a:lnTo>
                      <a:pt x="14" y="112"/>
                    </a:lnTo>
                    <a:lnTo>
                      <a:pt x="12" y="114"/>
                    </a:lnTo>
                    <a:lnTo>
                      <a:pt x="12" y="116"/>
                    </a:lnTo>
                    <a:lnTo>
                      <a:pt x="16" y="116"/>
                    </a:lnTo>
                    <a:lnTo>
                      <a:pt x="16" y="116"/>
                    </a:lnTo>
                    <a:close/>
                    <a:moveTo>
                      <a:pt x="35" y="118"/>
                    </a:moveTo>
                    <a:lnTo>
                      <a:pt x="35" y="116"/>
                    </a:lnTo>
                    <a:lnTo>
                      <a:pt x="31" y="116"/>
                    </a:lnTo>
                    <a:lnTo>
                      <a:pt x="27" y="112"/>
                    </a:lnTo>
                    <a:lnTo>
                      <a:pt x="29" y="109"/>
                    </a:lnTo>
                    <a:lnTo>
                      <a:pt x="27" y="107"/>
                    </a:lnTo>
                    <a:lnTo>
                      <a:pt x="27" y="109"/>
                    </a:lnTo>
                    <a:lnTo>
                      <a:pt x="23" y="107"/>
                    </a:lnTo>
                    <a:lnTo>
                      <a:pt x="25" y="105"/>
                    </a:lnTo>
                    <a:lnTo>
                      <a:pt x="25" y="107"/>
                    </a:lnTo>
                    <a:lnTo>
                      <a:pt x="25" y="103"/>
                    </a:lnTo>
                    <a:lnTo>
                      <a:pt x="29" y="105"/>
                    </a:lnTo>
                    <a:lnTo>
                      <a:pt x="29" y="101"/>
                    </a:lnTo>
                    <a:lnTo>
                      <a:pt x="31" y="101"/>
                    </a:lnTo>
                    <a:lnTo>
                      <a:pt x="33" y="103"/>
                    </a:lnTo>
                    <a:lnTo>
                      <a:pt x="33" y="112"/>
                    </a:lnTo>
                    <a:lnTo>
                      <a:pt x="37" y="114"/>
                    </a:lnTo>
                    <a:lnTo>
                      <a:pt x="40" y="112"/>
                    </a:lnTo>
                    <a:lnTo>
                      <a:pt x="40" y="114"/>
                    </a:lnTo>
                    <a:lnTo>
                      <a:pt x="37" y="116"/>
                    </a:lnTo>
                    <a:lnTo>
                      <a:pt x="37" y="118"/>
                    </a:lnTo>
                    <a:lnTo>
                      <a:pt x="35" y="118"/>
                    </a:lnTo>
                    <a:lnTo>
                      <a:pt x="35" y="118"/>
                    </a:lnTo>
                    <a:close/>
                    <a:moveTo>
                      <a:pt x="29" y="141"/>
                    </a:moveTo>
                    <a:lnTo>
                      <a:pt x="35" y="139"/>
                    </a:lnTo>
                    <a:lnTo>
                      <a:pt x="37" y="139"/>
                    </a:lnTo>
                    <a:lnTo>
                      <a:pt x="40" y="137"/>
                    </a:lnTo>
                    <a:lnTo>
                      <a:pt x="40" y="135"/>
                    </a:lnTo>
                    <a:lnTo>
                      <a:pt x="35" y="133"/>
                    </a:lnTo>
                    <a:lnTo>
                      <a:pt x="33" y="131"/>
                    </a:lnTo>
                    <a:lnTo>
                      <a:pt x="29" y="133"/>
                    </a:lnTo>
                    <a:lnTo>
                      <a:pt x="35" y="135"/>
                    </a:lnTo>
                    <a:lnTo>
                      <a:pt x="31" y="137"/>
                    </a:lnTo>
                    <a:lnTo>
                      <a:pt x="33" y="137"/>
                    </a:lnTo>
                    <a:lnTo>
                      <a:pt x="29" y="141"/>
                    </a:lnTo>
                    <a:lnTo>
                      <a:pt x="29" y="141"/>
                    </a:lnTo>
                    <a:close/>
                    <a:moveTo>
                      <a:pt x="35" y="154"/>
                    </a:moveTo>
                    <a:lnTo>
                      <a:pt x="33" y="149"/>
                    </a:lnTo>
                    <a:lnTo>
                      <a:pt x="40" y="143"/>
                    </a:lnTo>
                    <a:lnTo>
                      <a:pt x="37" y="152"/>
                    </a:lnTo>
                    <a:lnTo>
                      <a:pt x="35" y="154"/>
                    </a:lnTo>
                    <a:lnTo>
                      <a:pt x="35" y="154"/>
                    </a:lnTo>
                    <a:close/>
                    <a:moveTo>
                      <a:pt x="29" y="158"/>
                    </a:moveTo>
                    <a:lnTo>
                      <a:pt x="33" y="156"/>
                    </a:lnTo>
                    <a:lnTo>
                      <a:pt x="31" y="149"/>
                    </a:lnTo>
                    <a:lnTo>
                      <a:pt x="27" y="152"/>
                    </a:lnTo>
                    <a:lnTo>
                      <a:pt x="27" y="158"/>
                    </a:lnTo>
                    <a:lnTo>
                      <a:pt x="29" y="156"/>
                    </a:lnTo>
                    <a:lnTo>
                      <a:pt x="29" y="158"/>
                    </a:lnTo>
                    <a:lnTo>
                      <a:pt x="29" y="158"/>
                    </a:lnTo>
                    <a:close/>
                    <a:moveTo>
                      <a:pt x="44" y="158"/>
                    </a:moveTo>
                    <a:lnTo>
                      <a:pt x="46" y="164"/>
                    </a:lnTo>
                    <a:lnTo>
                      <a:pt x="48" y="166"/>
                    </a:lnTo>
                    <a:lnTo>
                      <a:pt x="50" y="162"/>
                    </a:lnTo>
                    <a:lnTo>
                      <a:pt x="48" y="156"/>
                    </a:lnTo>
                    <a:lnTo>
                      <a:pt x="44" y="158"/>
                    </a:lnTo>
                    <a:lnTo>
                      <a:pt x="44" y="158"/>
                    </a:lnTo>
                    <a:close/>
                    <a:moveTo>
                      <a:pt x="56" y="223"/>
                    </a:moveTo>
                    <a:lnTo>
                      <a:pt x="63" y="225"/>
                    </a:lnTo>
                    <a:lnTo>
                      <a:pt x="67" y="223"/>
                    </a:lnTo>
                    <a:lnTo>
                      <a:pt x="65" y="223"/>
                    </a:lnTo>
                    <a:lnTo>
                      <a:pt x="63" y="219"/>
                    </a:lnTo>
                    <a:lnTo>
                      <a:pt x="59" y="221"/>
                    </a:lnTo>
                    <a:lnTo>
                      <a:pt x="59" y="221"/>
                    </a:lnTo>
                    <a:lnTo>
                      <a:pt x="56" y="223"/>
                    </a:lnTo>
                    <a:lnTo>
                      <a:pt x="56" y="223"/>
                    </a:lnTo>
                    <a:close/>
                    <a:moveTo>
                      <a:pt x="54" y="202"/>
                    </a:moveTo>
                    <a:lnTo>
                      <a:pt x="54" y="198"/>
                    </a:lnTo>
                    <a:lnTo>
                      <a:pt x="61" y="192"/>
                    </a:lnTo>
                    <a:lnTo>
                      <a:pt x="61" y="196"/>
                    </a:lnTo>
                    <a:lnTo>
                      <a:pt x="61" y="198"/>
                    </a:lnTo>
                    <a:lnTo>
                      <a:pt x="56" y="202"/>
                    </a:lnTo>
                    <a:lnTo>
                      <a:pt x="54" y="202"/>
                    </a:lnTo>
                    <a:lnTo>
                      <a:pt x="54" y="202"/>
                    </a:lnTo>
                    <a:close/>
                    <a:moveTo>
                      <a:pt x="46" y="316"/>
                    </a:moveTo>
                    <a:lnTo>
                      <a:pt x="48" y="314"/>
                    </a:lnTo>
                    <a:lnTo>
                      <a:pt x="48" y="312"/>
                    </a:lnTo>
                    <a:lnTo>
                      <a:pt x="50" y="310"/>
                    </a:lnTo>
                    <a:lnTo>
                      <a:pt x="50" y="312"/>
                    </a:lnTo>
                    <a:lnTo>
                      <a:pt x="52" y="310"/>
                    </a:lnTo>
                    <a:lnTo>
                      <a:pt x="54" y="310"/>
                    </a:lnTo>
                    <a:lnTo>
                      <a:pt x="54" y="305"/>
                    </a:lnTo>
                    <a:lnTo>
                      <a:pt x="59" y="308"/>
                    </a:lnTo>
                    <a:lnTo>
                      <a:pt x="63" y="305"/>
                    </a:lnTo>
                    <a:lnTo>
                      <a:pt x="65" y="305"/>
                    </a:lnTo>
                    <a:lnTo>
                      <a:pt x="65" y="305"/>
                    </a:lnTo>
                    <a:lnTo>
                      <a:pt x="67" y="308"/>
                    </a:lnTo>
                    <a:lnTo>
                      <a:pt x="69" y="308"/>
                    </a:lnTo>
                    <a:lnTo>
                      <a:pt x="71" y="310"/>
                    </a:lnTo>
                    <a:lnTo>
                      <a:pt x="75" y="310"/>
                    </a:lnTo>
                    <a:lnTo>
                      <a:pt x="75" y="308"/>
                    </a:lnTo>
                    <a:lnTo>
                      <a:pt x="78" y="305"/>
                    </a:lnTo>
                    <a:lnTo>
                      <a:pt x="78" y="303"/>
                    </a:lnTo>
                    <a:lnTo>
                      <a:pt x="78" y="301"/>
                    </a:lnTo>
                    <a:lnTo>
                      <a:pt x="80" y="299"/>
                    </a:lnTo>
                    <a:lnTo>
                      <a:pt x="82" y="297"/>
                    </a:lnTo>
                    <a:lnTo>
                      <a:pt x="82" y="297"/>
                    </a:lnTo>
                    <a:lnTo>
                      <a:pt x="90" y="295"/>
                    </a:lnTo>
                    <a:lnTo>
                      <a:pt x="92" y="295"/>
                    </a:lnTo>
                    <a:lnTo>
                      <a:pt x="96" y="299"/>
                    </a:lnTo>
                    <a:lnTo>
                      <a:pt x="99" y="297"/>
                    </a:lnTo>
                    <a:lnTo>
                      <a:pt x="103" y="297"/>
                    </a:lnTo>
                    <a:lnTo>
                      <a:pt x="105" y="299"/>
                    </a:lnTo>
                    <a:lnTo>
                      <a:pt x="107" y="295"/>
                    </a:lnTo>
                    <a:lnTo>
                      <a:pt x="111" y="293"/>
                    </a:lnTo>
                    <a:lnTo>
                      <a:pt x="113" y="295"/>
                    </a:lnTo>
                    <a:lnTo>
                      <a:pt x="118" y="291"/>
                    </a:lnTo>
                    <a:lnTo>
                      <a:pt x="122" y="293"/>
                    </a:lnTo>
                    <a:lnTo>
                      <a:pt x="124" y="293"/>
                    </a:lnTo>
                    <a:lnTo>
                      <a:pt x="124" y="291"/>
                    </a:lnTo>
                    <a:lnTo>
                      <a:pt x="126" y="293"/>
                    </a:lnTo>
                    <a:lnTo>
                      <a:pt x="128" y="293"/>
                    </a:lnTo>
                    <a:lnTo>
                      <a:pt x="130" y="291"/>
                    </a:lnTo>
                    <a:lnTo>
                      <a:pt x="137" y="291"/>
                    </a:lnTo>
                    <a:lnTo>
                      <a:pt x="141" y="291"/>
                    </a:lnTo>
                    <a:lnTo>
                      <a:pt x="145" y="293"/>
                    </a:lnTo>
                    <a:lnTo>
                      <a:pt x="147" y="293"/>
                    </a:lnTo>
                    <a:lnTo>
                      <a:pt x="149" y="291"/>
                    </a:lnTo>
                    <a:lnTo>
                      <a:pt x="153" y="289"/>
                    </a:lnTo>
                    <a:lnTo>
                      <a:pt x="156" y="286"/>
                    </a:lnTo>
                    <a:lnTo>
                      <a:pt x="158" y="286"/>
                    </a:lnTo>
                    <a:lnTo>
                      <a:pt x="160" y="286"/>
                    </a:lnTo>
                    <a:lnTo>
                      <a:pt x="160" y="284"/>
                    </a:lnTo>
                    <a:lnTo>
                      <a:pt x="164" y="282"/>
                    </a:lnTo>
                    <a:lnTo>
                      <a:pt x="168" y="280"/>
                    </a:lnTo>
                    <a:lnTo>
                      <a:pt x="168" y="278"/>
                    </a:lnTo>
                    <a:lnTo>
                      <a:pt x="166" y="276"/>
                    </a:lnTo>
                    <a:lnTo>
                      <a:pt x="168" y="274"/>
                    </a:lnTo>
                    <a:lnTo>
                      <a:pt x="162" y="274"/>
                    </a:lnTo>
                    <a:lnTo>
                      <a:pt x="160" y="276"/>
                    </a:lnTo>
                    <a:lnTo>
                      <a:pt x="158" y="276"/>
                    </a:lnTo>
                    <a:lnTo>
                      <a:pt x="153" y="274"/>
                    </a:lnTo>
                    <a:lnTo>
                      <a:pt x="151" y="274"/>
                    </a:lnTo>
                    <a:lnTo>
                      <a:pt x="153" y="274"/>
                    </a:lnTo>
                    <a:lnTo>
                      <a:pt x="153" y="272"/>
                    </a:lnTo>
                    <a:lnTo>
                      <a:pt x="156" y="272"/>
                    </a:lnTo>
                    <a:lnTo>
                      <a:pt x="151" y="272"/>
                    </a:lnTo>
                    <a:lnTo>
                      <a:pt x="149" y="272"/>
                    </a:lnTo>
                    <a:lnTo>
                      <a:pt x="153" y="270"/>
                    </a:lnTo>
                    <a:lnTo>
                      <a:pt x="156" y="270"/>
                    </a:lnTo>
                    <a:lnTo>
                      <a:pt x="158" y="268"/>
                    </a:lnTo>
                    <a:lnTo>
                      <a:pt x="158" y="265"/>
                    </a:lnTo>
                    <a:lnTo>
                      <a:pt x="153" y="265"/>
                    </a:lnTo>
                    <a:lnTo>
                      <a:pt x="156" y="263"/>
                    </a:lnTo>
                    <a:lnTo>
                      <a:pt x="158" y="261"/>
                    </a:lnTo>
                    <a:lnTo>
                      <a:pt x="160" y="263"/>
                    </a:lnTo>
                    <a:lnTo>
                      <a:pt x="162" y="261"/>
                    </a:lnTo>
                    <a:lnTo>
                      <a:pt x="164" y="259"/>
                    </a:lnTo>
                    <a:lnTo>
                      <a:pt x="162" y="259"/>
                    </a:lnTo>
                    <a:lnTo>
                      <a:pt x="164" y="259"/>
                    </a:lnTo>
                    <a:lnTo>
                      <a:pt x="160" y="257"/>
                    </a:lnTo>
                    <a:lnTo>
                      <a:pt x="162" y="255"/>
                    </a:lnTo>
                    <a:lnTo>
                      <a:pt x="164" y="257"/>
                    </a:lnTo>
                    <a:lnTo>
                      <a:pt x="164" y="257"/>
                    </a:lnTo>
                    <a:lnTo>
                      <a:pt x="166" y="255"/>
                    </a:lnTo>
                    <a:lnTo>
                      <a:pt x="168" y="253"/>
                    </a:lnTo>
                    <a:lnTo>
                      <a:pt x="168" y="249"/>
                    </a:lnTo>
                    <a:lnTo>
                      <a:pt x="170" y="242"/>
                    </a:lnTo>
                    <a:lnTo>
                      <a:pt x="170" y="240"/>
                    </a:lnTo>
                    <a:lnTo>
                      <a:pt x="168" y="236"/>
                    </a:lnTo>
                    <a:lnTo>
                      <a:pt x="162" y="230"/>
                    </a:lnTo>
                    <a:lnTo>
                      <a:pt x="153" y="230"/>
                    </a:lnTo>
                    <a:lnTo>
                      <a:pt x="147" y="230"/>
                    </a:lnTo>
                    <a:lnTo>
                      <a:pt x="147" y="234"/>
                    </a:lnTo>
                    <a:lnTo>
                      <a:pt x="145" y="236"/>
                    </a:lnTo>
                    <a:lnTo>
                      <a:pt x="143" y="234"/>
                    </a:lnTo>
                    <a:lnTo>
                      <a:pt x="139" y="232"/>
                    </a:lnTo>
                    <a:lnTo>
                      <a:pt x="145" y="227"/>
                    </a:lnTo>
                    <a:lnTo>
                      <a:pt x="145" y="223"/>
                    </a:lnTo>
                    <a:lnTo>
                      <a:pt x="139" y="217"/>
                    </a:lnTo>
                    <a:lnTo>
                      <a:pt x="139" y="215"/>
                    </a:lnTo>
                    <a:lnTo>
                      <a:pt x="134" y="213"/>
                    </a:lnTo>
                    <a:lnTo>
                      <a:pt x="132" y="211"/>
                    </a:lnTo>
                    <a:lnTo>
                      <a:pt x="130" y="211"/>
                    </a:lnTo>
                    <a:lnTo>
                      <a:pt x="128" y="211"/>
                    </a:lnTo>
                    <a:lnTo>
                      <a:pt x="126" y="211"/>
                    </a:lnTo>
                    <a:lnTo>
                      <a:pt x="124" y="211"/>
                    </a:lnTo>
                    <a:lnTo>
                      <a:pt x="128" y="211"/>
                    </a:lnTo>
                    <a:lnTo>
                      <a:pt x="128" y="211"/>
                    </a:lnTo>
                    <a:lnTo>
                      <a:pt x="132" y="211"/>
                    </a:lnTo>
                    <a:lnTo>
                      <a:pt x="134" y="211"/>
                    </a:lnTo>
                    <a:lnTo>
                      <a:pt x="134" y="213"/>
                    </a:lnTo>
                    <a:lnTo>
                      <a:pt x="137" y="213"/>
                    </a:lnTo>
                    <a:lnTo>
                      <a:pt x="139" y="213"/>
                    </a:lnTo>
                    <a:lnTo>
                      <a:pt x="134" y="206"/>
                    </a:lnTo>
                    <a:lnTo>
                      <a:pt x="132" y="202"/>
                    </a:lnTo>
                    <a:lnTo>
                      <a:pt x="132" y="200"/>
                    </a:lnTo>
                    <a:lnTo>
                      <a:pt x="134" y="200"/>
                    </a:lnTo>
                    <a:lnTo>
                      <a:pt x="132" y="198"/>
                    </a:lnTo>
                    <a:lnTo>
                      <a:pt x="130" y="196"/>
                    </a:lnTo>
                    <a:lnTo>
                      <a:pt x="130" y="196"/>
                    </a:lnTo>
                    <a:lnTo>
                      <a:pt x="126" y="190"/>
                    </a:lnTo>
                    <a:lnTo>
                      <a:pt x="122" y="187"/>
                    </a:lnTo>
                    <a:lnTo>
                      <a:pt x="115" y="185"/>
                    </a:lnTo>
                    <a:lnTo>
                      <a:pt x="115" y="183"/>
                    </a:lnTo>
                    <a:lnTo>
                      <a:pt x="113" y="183"/>
                    </a:lnTo>
                    <a:lnTo>
                      <a:pt x="111" y="175"/>
                    </a:lnTo>
                    <a:lnTo>
                      <a:pt x="109" y="171"/>
                    </a:lnTo>
                    <a:lnTo>
                      <a:pt x="107" y="162"/>
                    </a:lnTo>
                    <a:lnTo>
                      <a:pt x="105" y="160"/>
                    </a:lnTo>
                    <a:lnTo>
                      <a:pt x="103" y="160"/>
                    </a:lnTo>
                    <a:lnTo>
                      <a:pt x="99" y="152"/>
                    </a:lnTo>
                    <a:lnTo>
                      <a:pt x="94" y="149"/>
                    </a:lnTo>
                    <a:lnTo>
                      <a:pt x="92" y="147"/>
                    </a:lnTo>
                    <a:lnTo>
                      <a:pt x="88" y="145"/>
                    </a:lnTo>
                    <a:lnTo>
                      <a:pt x="86" y="147"/>
                    </a:lnTo>
                    <a:lnTo>
                      <a:pt x="82" y="149"/>
                    </a:lnTo>
                    <a:lnTo>
                      <a:pt x="78" y="147"/>
                    </a:lnTo>
                    <a:lnTo>
                      <a:pt x="75" y="149"/>
                    </a:lnTo>
                    <a:lnTo>
                      <a:pt x="71" y="147"/>
                    </a:lnTo>
                    <a:lnTo>
                      <a:pt x="71" y="145"/>
                    </a:lnTo>
                    <a:lnTo>
                      <a:pt x="73" y="147"/>
                    </a:lnTo>
                    <a:lnTo>
                      <a:pt x="78" y="147"/>
                    </a:lnTo>
                    <a:lnTo>
                      <a:pt x="82" y="145"/>
                    </a:lnTo>
                    <a:lnTo>
                      <a:pt x="82" y="143"/>
                    </a:lnTo>
                    <a:lnTo>
                      <a:pt x="86" y="143"/>
                    </a:lnTo>
                    <a:lnTo>
                      <a:pt x="90" y="141"/>
                    </a:lnTo>
                    <a:lnTo>
                      <a:pt x="86" y="139"/>
                    </a:lnTo>
                    <a:lnTo>
                      <a:pt x="86" y="137"/>
                    </a:lnTo>
                    <a:lnTo>
                      <a:pt x="84" y="135"/>
                    </a:lnTo>
                    <a:lnTo>
                      <a:pt x="80" y="139"/>
                    </a:lnTo>
                    <a:lnTo>
                      <a:pt x="80" y="137"/>
                    </a:lnTo>
                    <a:lnTo>
                      <a:pt x="82" y="135"/>
                    </a:lnTo>
                    <a:lnTo>
                      <a:pt x="88" y="135"/>
                    </a:lnTo>
                    <a:lnTo>
                      <a:pt x="90" y="133"/>
                    </a:lnTo>
                    <a:lnTo>
                      <a:pt x="90" y="131"/>
                    </a:lnTo>
                    <a:lnTo>
                      <a:pt x="92" y="128"/>
                    </a:lnTo>
                    <a:lnTo>
                      <a:pt x="94" y="124"/>
                    </a:lnTo>
                    <a:lnTo>
                      <a:pt x="96" y="122"/>
                    </a:lnTo>
                    <a:lnTo>
                      <a:pt x="96" y="120"/>
                    </a:lnTo>
                    <a:lnTo>
                      <a:pt x="99" y="116"/>
                    </a:lnTo>
                    <a:lnTo>
                      <a:pt x="96" y="116"/>
                    </a:lnTo>
                    <a:lnTo>
                      <a:pt x="99" y="109"/>
                    </a:lnTo>
                    <a:lnTo>
                      <a:pt x="103" y="107"/>
                    </a:lnTo>
                    <a:lnTo>
                      <a:pt x="103" y="105"/>
                    </a:lnTo>
                    <a:lnTo>
                      <a:pt x="99" y="101"/>
                    </a:lnTo>
                    <a:lnTo>
                      <a:pt x="96" y="101"/>
                    </a:lnTo>
                    <a:lnTo>
                      <a:pt x="88" y="101"/>
                    </a:lnTo>
                    <a:lnTo>
                      <a:pt x="84" y="101"/>
                    </a:lnTo>
                    <a:lnTo>
                      <a:pt x="82" y="101"/>
                    </a:lnTo>
                    <a:lnTo>
                      <a:pt x="80" y="101"/>
                    </a:lnTo>
                    <a:lnTo>
                      <a:pt x="78" y="101"/>
                    </a:lnTo>
                    <a:lnTo>
                      <a:pt x="75" y="101"/>
                    </a:lnTo>
                    <a:lnTo>
                      <a:pt x="75" y="101"/>
                    </a:lnTo>
                    <a:lnTo>
                      <a:pt x="71" y="103"/>
                    </a:lnTo>
                    <a:lnTo>
                      <a:pt x="69" y="105"/>
                    </a:lnTo>
                    <a:lnTo>
                      <a:pt x="67" y="105"/>
                    </a:lnTo>
                    <a:lnTo>
                      <a:pt x="65" y="105"/>
                    </a:lnTo>
                    <a:lnTo>
                      <a:pt x="65" y="105"/>
                    </a:lnTo>
                    <a:lnTo>
                      <a:pt x="67" y="101"/>
                    </a:lnTo>
                    <a:lnTo>
                      <a:pt x="69" y="97"/>
                    </a:lnTo>
                    <a:lnTo>
                      <a:pt x="67" y="99"/>
                    </a:lnTo>
                    <a:lnTo>
                      <a:pt x="65" y="97"/>
                    </a:lnTo>
                    <a:lnTo>
                      <a:pt x="67" y="97"/>
                    </a:lnTo>
                    <a:lnTo>
                      <a:pt x="67" y="95"/>
                    </a:lnTo>
                    <a:lnTo>
                      <a:pt x="75" y="88"/>
                    </a:lnTo>
                    <a:lnTo>
                      <a:pt x="78" y="84"/>
                    </a:lnTo>
                    <a:lnTo>
                      <a:pt x="80" y="84"/>
                    </a:lnTo>
                    <a:lnTo>
                      <a:pt x="82" y="80"/>
                    </a:lnTo>
                    <a:lnTo>
                      <a:pt x="80" y="78"/>
                    </a:lnTo>
                    <a:lnTo>
                      <a:pt x="82" y="76"/>
                    </a:lnTo>
                    <a:lnTo>
                      <a:pt x="82" y="74"/>
                    </a:lnTo>
                    <a:lnTo>
                      <a:pt x="78" y="74"/>
                    </a:lnTo>
                    <a:lnTo>
                      <a:pt x="75" y="76"/>
                    </a:lnTo>
                    <a:lnTo>
                      <a:pt x="73" y="76"/>
                    </a:lnTo>
                    <a:lnTo>
                      <a:pt x="69" y="78"/>
                    </a:lnTo>
                    <a:lnTo>
                      <a:pt x="67" y="76"/>
                    </a:lnTo>
                    <a:lnTo>
                      <a:pt x="63" y="78"/>
                    </a:lnTo>
                    <a:lnTo>
                      <a:pt x="61" y="78"/>
                    </a:lnTo>
                    <a:lnTo>
                      <a:pt x="61" y="80"/>
                    </a:lnTo>
                    <a:lnTo>
                      <a:pt x="61" y="78"/>
                    </a:lnTo>
                    <a:lnTo>
                      <a:pt x="59" y="78"/>
                    </a:lnTo>
                    <a:lnTo>
                      <a:pt x="54" y="80"/>
                    </a:lnTo>
                    <a:lnTo>
                      <a:pt x="56" y="78"/>
                    </a:lnTo>
                    <a:lnTo>
                      <a:pt x="52" y="76"/>
                    </a:lnTo>
                    <a:lnTo>
                      <a:pt x="50" y="78"/>
                    </a:lnTo>
                    <a:lnTo>
                      <a:pt x="50" y="80"/>
                    </a:lnTo>
                    <a:lnTo>
                      <a:pt x="50" y="82"/>
                    </a:lnTo>
                    <a:lnTo>
                      <a:pt x="50" y="82"/>
                    </a:lnTo>
                    <a:lnTo>
                      <a:pt x="50" y="84"/>
                    </a:lnTo>
                    <a:lnTo>
                      <a:pt x="46" y="86"/>
                    </a:lnTo>
                    <a:lnTo>
                      <a:pt x="48" y="88"/>
                    </a:lnTo>
                    <a:lnTo>
                      <a:pt x="46" y="90"/>
                    </a:lnTo>
                    <a:lnTo>
                      <a:pt x="44" y="90"/>
                    </a:lnTo>
                    <a:lnTo>
                      <a:pt x="48" y="95"/>
                    </a:lnTo>
                    <a:lnTo>
                      <a:pt x="50" y="97"/>
                    </a:lnTo>
                    <a:lnTo>
                      <a:pt x="46" y="95"/>
                    </a:lnTo>
                    <a:lnTo>
                      <a:pt x="44" y="97"/>
                    </a:lnTo>
                    <a:lnTo>
                      <a:pt x="42" y="95"/>
                    </a:lnTo>
                    <a:lnTo>
                      <a:pt x="42" y="95"/>
                    </a:lnTo>
                    <a:lnTo>
                      <a:pt x="42" y="97"/>
                    </a:lnTo>
                    <a:lnTo>
                      <a:pt x="42" y="99"/>
                    </a:lnTo>
                    <a:lnTo>
                      <a:pt x="40" y="97"/>
                    </a:lnTo>
                    <a:lnTo>
                      <a:pt x="37" y="99"/>
                    </a:lnTo>
                    <a:lnTo>
                      <a:pt x="40" y="101"/>
                    </a:lnTo>
                    <a:lnTo>
                      <a:pt x="40" y="103"/>
                    </a:lnTo>
                    <a:lnTo>
                      <a:pt x="42" y="105"/>
                    </a:lnTo>
                    <a:lnTo>
                      <a:pt x="44" y="105"/>
                    </a:lnTo>
                    <a:lnTo>
                      <a:pt x="42" y="105"/>
                    </a:lnTo>
                    <a:lnTo>
                      <a:pt x="37" y="105"/>
                    </a:lnTo>
                    <a:lnTo>
                      <a:pt x="40" y="109"/>
                    </a:lnTo>
                    <a:lnTo>
                      <a:pt x="40" y="109"/>
                    </a:lnTo>
                    <a:lnTo>
                      <a:pt x="44" y="109"/>
                    </a:lnTo>
                    <a:lnTo>
                      <a:pt x="40" y="112"/>
                    </a:lnTo>
                    <a:lnTo>
                      <a:pt x="40" y="112"/>
                    </a:lnTo>
                    <a:lnTo>
                      <a:pt x="42" y="114"/>
                    </a:lnTo>
                    <a:lnTo>
                      <a:pt x="44" y="112"/>
                    </a:lnTo>
                    <a:lnTo>
                      <a:pt x="44" y="112"/>
                    </a:lnTo>
                    <a:lnTo>
                      <a:pt x="44" y="114"/>
                    </a:lnTo>
                    <a:lnTo>
                      <a:pt x="42" y="114"/>
                    </a:lnTo>
                    <a:lnTo>
                      <a:pt x="42" y="114"/>
                    </a:lnTo>
                    <a:lnTo>
                      <a:pt x="42" y="116"/>
                    </a:lnTo>
                    <a:lnTo>
                      <a:pt x="42" y="116"/>
                    </a:lnTo>
                    <a:lnTo>
                      <a:pt x="40" y="118"/>
                    </a:lnTo>
                    <a:lnTo>
                      <a:pt x="40" y="118"/>
                    </a:lnTo>
                    <a:lnTo>
                      <a:pt x="42" y="120"/>
                    </a:lnTo>
                    <a:lnTo>
                      <a:pt x="42" y="122"/>
                    </a:lnTo>
                    <a:lnTo>
                      <a:pt x="37" y="120"/>
                    </a:lnTo>
                    <a:lnTo>
                      <a:pt x="37" y="122"/>
                    </a:lnTo>
                    <a:lnTo>
                      <a:pt x="40" y="124"/>
                    </a:lnTo>
                    <a:lnTo>
                      <a:pt x="37" y="124"/>
                    </a:lnTo>
                    <a:lnTo>
                      <a:pt x="35" y="126"/>
                    </a:lnTo>
                    <a:lnTo>
                      <a:pt x="33" y="126"/>
                    </a:lnTo>
                    <a:lnTo>
                      <a:pt x="31" y="128"/>
                    </a:lnTo>
                    <a:lnTo>
                      <a:pt x="33" y="128"/>
                    </a:lnTo>
                    <a:lnTo>
                      <a:pt x="35" y="128"/>
                    </a:lnTo>
                    <a:lnTo>
                      <a:pt x="37" y="128"/>
                    </a:lnTo>
                    <a:lnTo>
                      <a:pt x="37" y="131"/>
                    </a:lnTo>
                    <a:lnTo>
                      <a:pt x="35" y="131"/>
                    </a:lnTo>
                    <a:lnTo>
                      <a:pt x="37" y="133"/>
                    </a:lnTo>
                    <a:lnTo>
                      <a:pt x="40" y="133"/>
                    </a:lnTo>
                    <a:lnTo>
                      <a:pt x="40" y="135"/>
                    </a:lnTo>
                    <a:lnTo>
                      <a:pt x="48" y="126"/>
                    </a:lnTo>
                    <a:lnTo>
                      <a:pt x="48" y="128"/>
                    </a:lnTo>
                    <a:lnTo>
                      <a:pt x="48" y="128"/>
                    </a:lnTo>
                    <a:lnTo>
                      <a:pt x="46" y="131"/>
                    </a:lnTo>
                    <a:lnTo>
                      <a:pt x="44" y="135"/>
                    </a:lnTo>
                    <a:lnTo>
                      <a:pt x="44" y="135"/>
                    </a:lnTo>
                    <a:lnTo>
                      <a:pt x="42" y="141"/>
                    </a:lnTo>
                    <a:lnTo>
                      <a:pt x="44" y="141"/>
                    </a:lnTo>
                    <a:lnTo>
                      <a:pt x="42" y="147"/>
                    </a:lnTo>
                    <a:lnTo>
                      <a:pt x="42" y="149"/>
                    </a:lnTo>
                    <a:lnTo>
                      <a:pt x="40" y="152"/>
                    </a:lnTo>
                    <a:lnTo>
                      <a:pt x="42" y="154"/>
                    </a:lnTo>
                    <a:lnTo>
                      <a:pt x="42" y="154"/>
                    </a:lnTo>
                    <a:lnTo>
                      <a:pt x="40" y="158"/>
                    </a:lnTo>
                    <a:lnTo>
                      <a:pt x="40" y="164"/>
                    </a:lnTo>
                    <a:lnTo>
                      <a:pt x="37" y="164"/>
                    </a:lnTo>
                    <a:lnTo>
                      <a:pt x="37" y="166"/>
                    </a:lnTo>
                    <a:lnTo>
                      <a:pt x="42" y="166"/>
                    </a:lnTo>
                    <a:lnTo>
                      <a:pt x="42" y="164"/>
                    </a:lnTo>
                    <a:lnTo>
                      <a:pt x="44" y="160"/>
                    </a:lnTo>
                    <a:lnTo>
                      <a:pt x="44" y="156"/>
                    </a:lnTo>
                    <a:lnTo>
                      <a:pt x="46" y="154"/>
                    </a:lnTo>
                    <a:lnTo>
                      <a:pt x="44" y="147"/>
                    </a:lnTo>
                    <a:lnTo>
                      <a:pt x="46" y="147"/>
                    </a:lnTo>
                    <a:lnTo>
                      <a:pt x="50" y="141"/>
                    </a:lnTo>
                    <a:lnTo>
                      <a:pt x="46" y="147"/>
                    </a:lnTo>
                    <a:lnTo>
                      <a:pt x="46" y="152"/>
                    </a:lnTo>
                    <a:lnTo>
                      <a:pt x="48" y="152"/>
                    </a:lnTo>
                    <a:lnTo>
                      <a:pt x="48" y="149"/>
                    </a:lnTo>
                    <a:lnTo>
                      <a:pt x="50" y="147"/>
                    </a:lnTo>
                    <a:lnTo>
                      <a:pt x="50" y="152"/>
                    </a:lnTo>
                    <a:lnTo>
                      <a:pt x="52" y="147"/>
                    </a:lnTo>
                    <a:lnTo>
                      <a:pt x="52" y="143"/>
                    </a:lnTo>
                    <a:lnTo>
                      <a:pt x="54" y="143"/>
                    </a:lnTo>
                    <a:lnTo>
                      <a:pt x="54" y="147"/>
                    </a:lnTo>
                    <a:lnTo>
                      <a:pt x="59" y="149"/>
                    </a:lnTo>
                    <a:lnTo>
                      <a:pt x="54" y="149"/>
                    </a:lnTo>
                    <a:lnTo>
                      <a:pt x="52" y="154"/>
                    </a:lnTo>
                    <a:lnTo>
                      <a:pt x="54" y="158"/>
                    </a:lnTo>
                    <a:lnTo>
                      <a:pt x="56" y="158"/>
                    </a:lnTo>
                    <a:lnTo>
                      <a:pt x="56" y="162"/>
                    </a:lnTo>
                    <a:lnTo>
                      <a:pt x="54" y="166"/>
                    </a:lnTo>
                    <a:lnTo>
                      <a:pt x="50" y="175"/>
                    </a:lnTo>
                    <a:lnTo>
                      <a:pt x="52" y="177"/>
                    </a:lnTo>
                    <a:lnTo>
                      <a:pt x="48" y="177"/>
                    </a:lnTo>
                    <a:lnTo>
                      <a:pt x="48" y="181"/>
                    </a:lnTo>
                    <a:lnTo>
                      <a:pt x="52" y="185"/>
                    </a:lnTo>
                    <a:lnTo>
                      <a:pt x="52" y="181"/>
                    </a:lnTo>
                    <a:lnTo>
                      <a:pt x="54" y="179"/>
                    </a:lnTo>
                    <a:lnTo>
                      <a:pt x="61" y="185"/>
                    </a:lnTo>
                    <a:lnTo>
                      <a:pt x="61" y="181"/>
                    </a:lnTo>
                    <a:lnTo>
                      <a:pt x="59" y="179"/>
                    </a:lnTo>
                    <a:lnTo>
                      <a:pt x="61" y="179"/>
                    </a:lnTo>
                    <a:lnTo>
                      <a:pt x="65" y="181"/>
                    </a:lnTo>
                    <a:lnTo>
                      <a:pt x="69" y="181"/>
                    </a:lnTo>
                    <a:lnTo>
                      <a:pt x="69" y="179"/>
                    </a:lnTo>
                    <a:lnTo>
                      <a:pt x="73" y="179"/>
                    </a:lnTo>
                    <a:lnTo>
                      <a:pt x="75" y="177"/>
                    </a:lnTo>
                    <a:lnTo>
                      <a:pt x="84" y="177"/>
                    </a:lnTo>
                    <a:lnTo>
                      <a:pt x="78" y="179"/>
                    </a:lnTo>
                    <a:lnTo>
                      <a:pt x="73" y="190"/>
                    </a:lnTo>
                    <a:lnTo>
                      <a:pt x="80" y="198"/>
                    </a:lnTo>
                    <a:lnTo>
                      <a:pt x="82" y="196"/>
                    </a:lnTo>
                    <a:lnTo>
                      <a:pt x="82" y="202"/>
                    </a:lnTo>
                    <a:lnTo>
                      <a:pt x="84" y="198"/>
                    </a:lnTo>
                    <a:lnTo>
                      <a:pt x="88" y="198"/>
                    </a:lnTo>
                    <a:lnTo>
                      <a:pt x="86" y="202"/>
                    </a:lnTo>
                    <a:lnTo>
                      <a:pt x="88" y="204"/>
                    </a:lnTo>
                    <a:lnTo>
                      <a:pt x="84" y="206"/>
                    </a:lnTo>
                    <a:lnTo>
                      <a:pt x="86" y="213"/>
                    </a:lnTo>
                    <a:lnTo>
                      <a:pt x="84" y="217"/>
                    </a:lnTo>
                    <a:lnTo>
                      <a:pt x="86" y="219"/>
                    </a:lnTo>
                    <a:lnTo>
                      <a:pt x="88" y="221"/>
                    </a:lnTo>
                    <a:lnTo>
                      <a:pt x="90" y="221"/>
                    </a:lnTo>
                    <a:lnTo>
                      <a:pt x="90" y="223"/>
                    </a:lnTo>
                    <a:lnTo>
                      <a:pt x="86" y="223"/>
                    </a:lnTo>
                    <a:lnTo>
                      <a:pt x="84" y="221"/>
                    </a:lnTo>
                    <a:lnTo>
                      <a:pt x="82" y="221"/>
                    </a:lnTo>
                    <a:lnTo>
                      <a:pt x="84" y="223"/>
                    </a:lnTo>
                    <a:lnTo>
                      <a:pt x="86" y="225"/>
                    </a:lnTo>
                    <a:lnTo>
                      <a:pt x="84" y="225"/>
                    </a:lnTo>
                    <a:lnTo>
                      <a:pt x="80" y="221"/>
                    </a:lnTo>
                    <a:lnTo>
                      <a:pt x="73" y="223"/>
                    </a:lnTo>
                    <a:lnTo>
                      <a:pt x="71" y="223"/>
                    </a:lnTo>
                    <a:lnTo>
                      <a:pt x="65" y="227"/>
                    </a:lnTo>
                    <a:lnTo>
                      <a:pt x="61" y="232"/>
                    </a:lnTo>
                    <a:lnTo>
                      <a:pt x="56" y="234"/>
                    </a:lnTo>
                    <a:lnTo>
                      <a:pt x="54" y="238"/>
                    </a:lnTo>
                    <a:lnTo>
                      <a:pt x="56" y="238"/>
                    </a:lnTo>
                    <a:lnTo>
                      <a:pt x="59" y="238"/>
                    </a:lnTo>
                    <a:lnTo>
                      <a:pt x="59" y="236"/>
                    </a:lnTo>
                    <a:lnTo>
                      <a:pt x="67" y="234"/>
                    </a:lnTo>
                    <a:lnTo>
                      <a:pt x="65" y="238"/>
                    </a:lnTo>
                    <a:lnTo>
                      <a:pt x="67" y="240"/>
                    </a:lnTo>
                    <a:lnTo>
                      <a:pt x="65" y="242"/>
                    </a:lnTo>
                    <a:lnTo>
                      <a:pt x="67" y="244"/>
                    </a:lnTo>
                    <a:lnTo>
                      <a:pt x="69" y="244"/>
                    </a:lnTo>
                    <a:lnTo>
                      <a:pt x="65" y="253"/>
                    </a:lnTo>
                    <a:lnTo>
                      <a:pt x="61" y="255"/>
                    </a:lnTo>
                    <a:lnTo>
                      <a:pt x="59" y="257"/>
                    </a:lnTo>
                    <a:lnTo>
                      <a:pt x="56" y="257"/>
                    </a:lnTo>
                    <a:lnTo>
                      <a:pt x="52" y="259"/>
                    </a:lnTo>
                    <a:lnTo>
                      <a:pt x="50" y="259"/>
                    </a:lnTo>
                    <a:lnTo>
                      <a:pt x="44" y="263"/>
                    </a:lnTo>
                    <a:lnTo>
                      <a:pt x="48" y="263"/>
                    </a:lnTo>
                    <a:lnTo>
                      <a:pt x="48" y="265"/>
                    </a:lnTo>
                    <a:lnTo>
                      <a:pt x="46" y="268"/>
                    </a:lnTo>
                    <a:lnTo>
                      <a:pt x="50" y="268"/>
                    </a:lnTo>
                    <a:lnTo>
                      <a:pt x="50" y="270"/>
                    </a:lnTo>
                    <a:lnTo>
                      <a:pt x="50" y="270"/>
                    </a:lnTo>
                    <a:lnTo>
                      <a:pt x="54" y="270"/>
                    </a:lnTo>
                    <a:lnTo>
                      <a:pt x="56" y="268"/>
                    </a:lnTo>
                    <a:lnTo>
                      <a:pt x="63" y="265"/>
                    </a:lnTo>
                    <a:lnTo>
                      <a:pt x="63" y="268"/>
                    </a:lnTo>
                    <a:lnTo>
                      <a:pt x="67" y="270"/>
                    </a:lnTo>
                    <a:lnTo>
                      <a:pt x="63" y="270"/>
                    </a:lnTo>
                    <a:lnTo>
                      <a:pt x="63" y="272"/>
                    </a:lnTo>
                    <a:lnTo>
                      <a:pt x="69" y="272"/>
                    </a:lnTo>
                    <a:lnTo>
                      <a:pt x="69" y="272"/>
                    </a:lnTo>
                    <a:lnTo>
                      <a:pt x="71" y="270"/>
                    </a:lnTo>
                    <a:lnTo>
                      <a:pt x="73" y="274"/>
                    </a:lnTo>
                    <a:lnTo>
                      <a:pt x="78" y="276"/>
                    </a:lnTo>
                    <a:lnTo>
                      <a:pt x="84" y="276"/>
                    </a:lnTo>
                    <a:lnTo>
                      <a:pt x="84" y="274"/>
                    </a:lnTo>
                    <a:lnTo>
                      <a:pt x="88" y="272"/>
                    </a:lnTo>
                    <a:lnTo>
                      <a:pt x="92" y="272"/>
                    </a:lnTo>
                    <a:lnTo>
                      <a:pt x="94" y="270"/>
                    </a:lnTo>
                    <a:lnTo>
                      <a:pt x="96" y="268"/>
                    </a:lnTo>
                    <a:lnTo>
                      <a:pt x="92" y="272"/>
                    </a:lnTo>
                    <a:lnTo>
                      <a:pt x="88" y="278"/>
                    </a:lnTo>
                    <a:lnTo>
                      <a:pt x="88" y="282"/>
                    </a:lnTo>
                    <a:lnTo>
                      <a:pt x="84" y="282"/>
                    </a:lnTo>
                    <a:lnTo>
                      <a:pt x="82" y="282"/>
                    </a:lnTo>
                    <a:lnTo>
                      <a:pt x="78" y="282"/>
                    </a:lnTo>
                    <a:lnTo>
                      <a:pt x="69" y="280"/>
                    </a:lnTo>
                    <a:lnTo>
                      <a:pt x="65" y="282"/>
                    </a:lnTo>
                    <a:lnTo>
                      <a:pt x="65" y="284"/>
                    </a:lnTo>
                    <a:lnTo>
                      <a:pt x="63" y="289"/>
                    </a:lnTo>
                    <a:lnTo>
                      <a:pt x="59" y="289"/>
                    </a:lnTo>
                    <a:lnTo>
                      <a:pt x="59" y="295"/>
                    </a:lnTo>
                    <a:lnTo>
                      <a:pt x="54" y="297"/>
                    </a:lnTo>
                    <a:lnTo>
                      <a:pt x="54" y="299"/>
                    </a:lnTo>
                    <a:lnTo>
                      <a:pt x="50" y="299"/>
                    </a:lnTo>
                    <a:lnTo>
                      <a:pt x="48" y="303"/>
                    </a:lnTo>
                    <a:lnTo>
                      <a:pt x="48" y="303"/>
                    </a:lnTo>
                    <a:lnTo>
                      <a:pt x="46" y="305"/>
                    </a:lnTo>
                    <a:lnTo>
                      <a:pt x="42" y="310"/>
                    </a:lnTo>
                    <a:lnTo>
                      <a:pt x="40" y="310"/>
                    </a:lnTo>
                    <a:lnTo>
                      <a:pt x="35" y="312"/>
                    </a:lnTo>
                    <a:lnTo>
                      <a:pt x="35" y="314"/>
                    </a:lnTo>
                    <a:lnTo>
                      <a:pt x="40" y="314"/>
                    </a:lnTo>
                    <a:lnTo>
                      <a:pt x="40" y="312"/>
                    </a:lnTo>
                    <a:lnTo>
                      <a:pt x="44" y="312"/>
                    </a:lnTo>
                    <a:lnTo>
                      <a:pt x="46" y="316"/>
                    </a:lnTo>
                    <a:close/>
                  </a:path>
                </a:pathLst>
              </a:custGeom>
              <a:solidFill>
                <a:srgbClr val="7CCCCE"/>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 name="Freeform 77">
                <a:extLst>
                  <a:ext uri="{FF2B5EF4-FFF2-40B4-BE49-F238E27FC236}">
                    <a16:creationId xmlns:a16="http://schemas.microsoft.com/office/drawing/2014/main" id="{85025947-0467-41D8-8AE2-6BF680935E5C}"/>
                  </a:ext>
                </a:extLst>
              </p:cNvPr>
              <p:cNvSpPr>
                <a:spLocks noEditPoints="1"/>
              </p:cNvSpPr>
              <p:nvPr/>
            </p:nvSpPr>
            <p:spPr bwMode="auto">
              <a:xfrm>
                <a:off x="4412347" y="3297740"/>
                <a:ext cx="359064" cy="335587"/>
              </a:xfrm>
              <a:custGeom>
                <a:avLst/>
                <a:gdLst>
                  <a:gd name="T0" fmla="*/ 205 w 260"/>
                  <a:gd name="T1" fmla="*/ 118 h 243"/>
                  <a:gd name="T2" fmla="*/ 188 w 260"/>
                  <a:gd name="T3" fmla="*/ 127 h 243"/>
                  <a:gd name="T4" fmla="*/ 194 w 260"/>
                  <a:gd name="T5" fmla="*/ 114 h 243"/>
                  <a:gd name="T6" fmla="*/ 209 w 260"/>
                  <a:gd name="T7" fmla="*/ 93 h 243"/>
                  <a:gd name="T8" fmla="*/ 215 w 260"/>
                  <a:gd name="T9" fmla="*/ 91 h 243"/>
                  <a:gd name="T10" fmla="*/ 220 w 260"/>
                  <a:gd name="T11" fmla="*/ 70 h 243"/>
                  <a:gd name="T12" fmla="*/ 224 w 260"/>
                  <a:gd name="T13" fmla="*/ 53 h 243"/>
                  <a:gd name="T14" fmla="*/ 207 w 260"/>
                  <a:gd name="T15" fmla="*/ 51 h 243"/>
                  <a:gd name="T16" fmla="*/ 192 w 260"/>
                  <a:gd name="T17" fmla="*/ 45 h 243"/>
                  <a:gd name="T18" fmla="*/ 177 w 260"/>
                  <a:gd name="T19" fmla="*/ 38 h 243"/>
                  <a:gd name="T20" fmla="*/ 163 w 260"/>
                  <a:gd name="T21" fmla="*/ 30 h 243"/>
                  <a:gd name="T22" fmla="*/ 150 w 260"/>
                  <a:gd name="T23" fmla="*/ 19 h 243"/>
                  <a:gd name="T24" fmla="*/ 135 w 260"/>
                  <a:gd name="T25" fmla="*/ 2 h 243"/>
                  <a:gd name="T26" fmla="*/ 118 w 260"/>
                  <a:gd name="T27" fmla="*/ 7 h 243"/>
                  <a:gd name="T28" fmla="*/ 112 w 260"/>
                  <a:gd name="T29" fmla="*/ 30 h 243"/>
                  <a:gd name="T30" fmla="*/ 89 w 260"/>
                  <a:gd name="T31" fmla="*/ 38 h 243"/>
                  <a:gd name="T32" fmla="*/ 74 w 260"/>
                  <a:gd name="T33" fmla="*/ 47 h 243"/>
                  <a:gd name="T34" fmla="*/ 66 w 260"/>
                  <a:gd name="T35" fmla="*/ 38 h 243"/>
                  <a:gd name="T36" fmla="*/ 55 w 260"/>
                  <a:gd name="T37" fmla="*/ 40 h 243"/>
                  <a:gd name="T38" fmla="*/ 59 w 260"/>
                  <a:gd name="T39" fmla="*/ 57 h 243"/>
                  <a:gd name="T40" fmla="*/ 49 w 260"/>
                  <a:gd name="T41" fmla="*/ 64 h 243"/>
                  <a:gd name="T42" fmla="*/ 32 w 260"/>
                  <a:gd name="T43" fmla="*/ 57 h 243"/>
                  <a:gd name="T44" fmla="*/ 17 w 260"/>
                  <a:gd name="T45" fmla="*/ 61 h 243"/>
                  <a:gd name="T46" fmla="*/ 2 w 260"/>
                  <a:gd name="T47" fmla="*/ 72 h 243"/>
                  <a:gd name="T48" fmla="*/ 5 w 260"/>
                  <a:gd name="T49" fmla="*/ 72 h 243"/>
                  <a:gd name="T50" fmla="*/ 7 w 260"/>
                  <a:gd name="T51" fmla="*/ 76 h 243"/>
                  <a:gd name="T52" fmla="*/ 9 w 260"/>
                  <a:gd name="T53" fmla="*/ 87 h 243"/>
                  <a:gd name="T54" fmla="*/ 26 w 260"/>
                  <a:gd name="T55" fmla="*/ 89 h 243"/>
                  <a:gd name="T56" fmla="*/ 36 w 260"/>
                  <a:gd name="T57" fmla="*/ 91 h 243"/>
                  <a:gd name="T58" fmla="*/ 45 w 260"/>
                  <a:gd name="T59" fmla="*/ 99 h 243"/>
                  <a:gd name="T60" fmla="*/ 53 w 260"/>
                  <a:gd name="T61" fmla="*/ 99 h 243"/>
                  <a:gd name="T62" fmla="*/ 49 w 260"/>
                  <a:gd name="T63" fmla="*/ 110 h 243"/>
                  <a:gd name="T64" fmla="*/ 68 w 260"/>
                  <a:gd name="T65" fmla="*/ 123 h 243"/>
                  <a:gd name="T66" fmla="*/ 66 w 260"/>
                  <a:gd name="T67" fmla="*/ 137 h 243"/>
                  <a:gd name="T68" fmla="*/ 72 w 260"/>
                  <a:gd name="T69" fmla="*/ 144 h 243"/>
                  <a:gd name="T70" fmla="*/ 68 w 260"/>
                  <a:gd name="T71" fmla="*/ 163 h 243"/>
                  <a:gd name="T72" fmla="*/ 59 w 260"/>
                  <a:gd name="T73" fmla="*/ 194 h 243"/>
                  <a:gd name="T74" fmla="*/ 68 w 260"/>
                  <a:gd name="T75" fmla="*/ 203 h 243"/>
                  <a:gd name="T76" fmla="*/ 95 w 260"/>
                  <a:gd name="T77" fmla="*/ 213 h 243"/>
                  <a:gd name="T78" fmla="*/ 118 w 260"/>
                  <a:gd name="T79" fmla="*/ 211 h 243"/>
                  <a:gd name="T80" fmla="*/ 142 w 260"/>
                  <a:gd name="T81" fmla="*/ 217 h 243"/>
                  <a:gd name="T82" fmla="*/ 154 w 260"/>
                  <a:gd name="T83" fmla="*/ 190 h 243"/>
                  <a:gd name="T84" fmla="*/ 171 w 260"/>
                  <a:gd name="T85" fmla="*/ 194 h 243"/>
                  <a:gd name="T86" fmla="*/ 201 w 260"/>
                  <a:gd name="T87" fmla="*/ 203 h 243"/>
                  <a:gd name="T88" fmla="*/ 222 w 260"/>
                  <a:gd name="T89" fmla="*/ 184 h 243"/>
                  <a:gd name="T90" fmla="*/ 209 w 260"/>
                  <a:gd name="T91" fmla="*/ 158 h 243"/>
                  <a:gd name="T92" fmla="*/ 209 w 260"/>
                  <a:gd name="T93" fmla="*/ 139 h 243"/>
                  <a:gd name="T94" fmla="*/ 253 w 260"/>
                  <a:gd name="T95" fmla="*/ 243 h 243"/>
                  <a:gd name="T96" fmla="*/ 247 w 260"/>
                  <a:gd name="T97" fmla="*/ 234 h 243"/>
                  <a:gd name="T98" fmla="*/ 243 w 260"/>
                  <a:gd name="T99" fmla="*/ 228 h 243"/>
                  <a:gd name="T100" fmla="*/ 243 w 260"/>
                  <a:gd name="T101" fmla="*/ 219 h 243"/>
                  <a:gd name="T102" fmla="*/ 253 w 260"/>
                  <a:gd name="T103" fmla="*/ 211 h 243"/>
                  <a:gd name="T104" fmla="*/ 257 w 260"/>
                  <a:gd name="T105" fmla="*/ 201 h 243"/>
                  <a:gd name="T106" fmla="*/ 257 w 260"/>
                  <a:gd name="T107" fmla="*/ 23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0" h="243">
                    <a:moveTo>
                      <a:pt x="211" y="133"/>
                    </a:moveTo>
                    <a:lnTo>
                      <a:pt x="209" y="129"/>
                    </a:lnTo>
                    <a:lnTo>
                      <a:pt x="207" y="127"/>
                    </a:lnTo>
                    <a:lnTo>
                      <a:pt x="207" y="123"/>
                    </a:lnTo>
                    <a:lnTo>
                      <a:pt x="205" y="118"/>
                    </a:lnTo>
                    <a:lnTo>
                      <a:pt x="198" y="118"/>
                    </a:lnTo>
                    <a:lnTo>
                      <a:pt x="196" y="120"/>
                    </a:lnTo>
                    <a:lnTo>
                      <a:pt x="198" y="127"/>
                    </a:lnTo>
                    <a:lnTo>
                      <a:pt x="192" y="129"/>
                    </a:lnTo>
                    <a:lnTo>
                      <a:pt x="188" y="127"/>
                    </a:lnTo>
                    <a:lnTo>
                      <a:pt x="188" y="125"/>
                    </a:lnTo>
                    <a:lnTo>
                      <a:pt x="190" y="123"/>
                    </a:lnTo>
                    <a:lnTo>
                      <a:pt x="192" y="123"/>
                    </a:lnTo>
                    <a:lnTo>
                      <a:pt x="192" y="120"/>
                    </a:lnTo>
                    <a:lnTo>
                      <a:pt x="194" y="114"/>
                    </a:lnTo>
                    <a:lnTo>
                      <a:pt x="198" y="106"/>
                    </a:lnTo>
                    <a:lnTo>
                      <a:pt x="201" y="104"/>
                    </a:lnTo>
                    <a:lnTo>
                      <a:pt x="205" y="99"/>
                    </a:lnTo>
                    <a:lnTo>
                      <a:pt x="209" y="97"/>
                    </a:lnTo>
                    <a:lnTo>
                      <a:pt x="209" y="93"/>
                    </a:lnTo>
                    <a:lnTo>
                      <a:pt x="205" y="91"/>
                    </a:lnTo>
                    <a:lnTo>
                      <a:pt x="207" y="89"/>
                    </a:lnTo>
                    <a:lnTo>
                      <a:pt x="211" y="89"/>
                    </a:lnTo>
                    <a:lnTo>
                      <a:pt x="213" y="91"/>
                    </a:lnTo>
                    <a:lnTo>
                      <a:pt x="215" y="91"/>
                    </a:lnTo>
                    <a:lnTo>
                      <a:pt x="222" y="89"/>
                    </a:lnTo>
                    <a:lnTo>
                      <a:pt x="222" y="85"/>
                    </a:lnTo>
                    <a:lnTo>
                      <a:pt x="217" y="82"/>
                    </a:lnTo>
                    <a:lnTo>
                      <a:pt x="217" y="78"/>
                    </a:lnTo>
                    <a:lnTo>
                      <a:pt x="220" y="70"/>
                    </a:lnTo>
                    <a:lnTo>
                      <a:pt x="222" y="68"/>
                    </a:lnTo>
                    <a:lnTo>
                      <a:pt x="222" y="66"/>
                    </a:lnTo>
                    <a:lnTo>
                      <a:pt x="224" y="59"/>
                    </a:lnTo>
                    <a:lnTo>
                      <a:pt x="228" y="55"/>
                    </a:lnTo>
                    <a:lnTo>
                      <a:pt x="224" y="53"/>
                    </a:lnTo>
                    <a:lnTo>
                      <a:pt x="222" y="53"/>
                    </a:lnTo>
                    <a:lnTo>
                      <a:pt x="215" y="49"/>
                    </a:lnTo>
                    <a:lnTo>
                      <a:pt x="213" y="51"/>
                    </a:lnTo>
                    <a:lnTo>
                      <a:pt x="209" y="51"/>
                    </a:lnTo>
                    <a:lnTo>
                      <a:pt x="207" y="51"/>
                    </a:lnTo>
                    <a:lnTo>
                      <a:pt x="203" y="51"/>
                    </a:lnTo>
                    <a:lnTo>
                      <a:pt x="201" y="49"/>
                    </a:lnTo>
                    <a:lnTo>
                      <a:pt x="201" y="47"/>
                    </a:lnTo>
                    <a:lnTo>
                      <a:pt x="196" y="42"/>
                    </a:lnTo>
                    <a:lnTo>
                      <a:pt x="192" y="45"/>
                    </a:lnTo>
                    <a:lnTo>
                      <a:pt x="188" y="42"/>
                    </a:lnTo>
                    <a:lnTo>
                      <a:pt x="186" y="38"/>
                    </a:lnTo>
                    <a:lnTo>
                      <a:pt x="182" y="38"/>
                    </a:lnTo>
                    <a:lnTo>
                      <a:pt x="182" y="40"/>
                    </a:lnTo>
                    <a:lnTo>
                      <a:pt x="177" y="38"/>
                    </a:lnTo>
                    <a:lnTo>
                      <a:pt x="173" y="38"/>
                    </a:lnTo>
                    <a:lnTo>
                      <a:pt x="169" y="32"/>
                    </a:lnTo>
                    <a:lnTo>
                      <a:pt x="167" y="32"/>
                    </a:lnTo>
                    <a:lnTo>
                      <a:pt x="165" y="30"/>
                    </a:lnTo>
                    <a:lnTo>
                      <a:pt x="163" y="30"/>
                    </a:lnTo>
                    <a:lnTo>
                      <a:pt x="161" y="30"/>
                    </a:lnTo>
                    <a:lnTo>
                      <a:pt x="156" y="28"/>
                    </a:lnTo>
                    <a:lnTo>
                      <a:pt x="154" y="23"/>
                    </a:lnTo>
                    <a:lnTo>
                      <a:pt x="152" y="21"/>
                    </a:lnTo>
                    <a:lnTo>
                      <a:pt x="150" y="19"/>
                    </a:lnTo>
                    <a:lnTo>
                      <a:pt x="148" y="19"/>
                    </a:lnTo>
                    <a:lnTo>
                      <a:pt x="142" y="15"/>
                    </a:lnTo>
                    <a:lnTo>
                      <a:pt x="142" y="11"/>
                    </a:lnTo>
                    <a:lnTo>
                      <a:pt x="137" y="11"/>
                    </a:lnTo>
                    <a:lnTo>
                      <a:pt x="135" y="2"/>
                    </a:lnTo>
                    <a:lnTo>
                      <a:pt x="133" y="0"/>
                    </a:lnTo>
                    <a:lnTo>
                      <a:pt x="133" y="2"/>
                    </a:lnTo>
                    <a:lnTo>
                      <a:pt x="127" y="4"/>
                    </a:lnTo>
                    <a:lnTo>
                      <a:pt x="125" y="4"/>
                    </a:lnTo>
                    <a:lnTo>
                      <a:pt x="118" y="7"/>
                    </a:lnTo>
                    <a:lnTo>
                      <a:pt x="116" y="11"/>
                    </a:lnTo>
                    <a:lnTo>
                      <a:pt x="118" y="15"/>
                    </a:lnTo>
                    <a:lnTo>
                      <a:pt x="116" y="23"/>
                    </a:lnTo>
                    <a:lnTo>
                      <a:pt x="112" y="28"/>
                    </a:lnTo>
                    <a:lnTo>
                      <a:pt x="112" y="30"/>
                    </a:lnTo>
                    <a:lnTo>
                      <a:pt x="106" y="32"/>
                    </a:lnTo>
                    <a:lnTo>
                      <a:pt x="102" y="32"/>
                    </a:lnTo>
                    <a:lnTo>
                      <a:pt x="97" y="32"/>
                    </a:lnTo>
                    <a:lnTo>
                      <a:pt x="91" y="36"/>
                    </a:lnTo>
                    <a:lnTo>
                      <a:pt x="89" y="38"/>
                    </a:lnTo>
                    <a:lnTo>
                      <a:pt x="89" y="42"/>
                    </a:lnTo>
                    <a:lnTo>
                      <a:pt x="93" y="42"/>
                    </a:lnTo>
                    <a:lnTo>
                      <a:pt x="89" y="47"/>
                    </a:lnTo>
                    <a:lnTo>
                      <a:pt x="83" y="47"/>
                    </a:lnTo>
                    <a:lnTo>
                      <a:pt x="74" y="47"/>
                    </a:lnTo>
                    <a:lnTo>
                      <a:pt x="72" y="45"/>
                    </a:lnTo>
                    <a:lnTo>
                      <a:pt x="68" y="47"/>
                    </a:lnTo>
                    <a:lnTo>
                      <a:pt x="68" y="42"/>
                    </a:lnTo>
                    <a:lnTo>
                      <a:pt x="66" y="40"/>
                    </a:lnTo>
                    <a:lnTo>
                      <a:pt x="66" y="38"/>
                    </a:lnTo>
                    <a:lnTo>
                      <a:pt x="64" y="36"/>
                    </a:lnTo>
                    <a:lnTo>
                      <a:pt x="59" y="38"/>
                    </a:lnTo>
                    <a:lnTo>
                      <a:pt x="55" y="38"/>
                    </a:lnTo>
                    <a:lnTo>
                      <a:pt x="53" y="36"/>
                    </a:lnTo>
                    <a:lnTo>
                      <a:pt x="55" y="40"/>
                    </a:lnTo>
                    <a:lnTo>
                      <a:pt x="53" y="42"/>
                    </a:lnTo>
                    <a:lnTo>
                      <a:pt x="59" y="49"/>
                    </a:lnTo>
                    <a:lnTo>
                      <a:pt x="59" y="51"/>
                    </a:lnTo>
                    <a:lnTo>
                      <a:pt x="59" y="55"/>
                    </a:lnTo>
                    <a:lnTo>
                      <a:pt x="59" y="57"/>
                    </a:lnTo>
                    <a:lnTo>
                      <a:pt x="61" y="59"/>
                    </a:lnTo>
                    <a:lnTo>
                      <a:pt x="61" y="64"/>
                    </a:lnTo>
                    <a:lnTo>
                      <a:pt x="55" y="64"/>
                    </a:lnTo>
                    <a:lnTo>
                      <a:pt x="51" y="64"/>
                    </a:lnTo>
                    <a:lnTo>
                      <a:pt x="49" y="64"/>
                    </a:lnTo>
                    <a:lnTo>
                      <a:pt x="45" y="64"/>
                    </a:lnTo>
                    <a:lnTo>
                      <a:pt x="45" y="64"/>
                    </a:lnTo>
                    <a:lnTo>
                      <a:pt x="40" y="66"/>
                    </a:lnTo>
                    <a:lnTo>
                      <a:pt x="34" y="59"/>
                    </a:lnTo>
                    <a:lnTo>
                      <a:pt x="32" y="57"/>
                    </a:lnTo>
                    <a:lnTo>
                      <a:pt x="26" y="59"/>
                    </a:lnTo>
                    <a:lnTo>
                      <a:pt x="24" y="61"/>
                    </a:lnTo>
                    <a:lnTo>
                      <a:pt x="21" y="61"/>
                    </a:lnTo>
                    <a:lnTo>
                      <a:pt x="19" y="64"/>
                    </a:lnTo>
                    <a:lnTo>
                      <a:pt x="17" y="61"/>
                    </a:lnTo>
                    <a:lnTo>
                      <a:pt x="13" y="61"/>
                    </a:lnTo>
                    <a:lnTo>
                      <a:pt x="9" y="66"/>
                    </a:lnTo>
                    <a:lnTo>
                      <a:pt x="5" y="66"/>
                    </a:lnTo>
                    <a:lnTo>
                      <a:pt x="0" y="68"/>
                    </a:lnTo>
                    <a:lnTo>
                      <a:pt x="2" y="72"/>
                    </a:lnTo>
                    <a:lnTo>
                      <a:pt x="7" y="70"/>
                    </a:lnTo>
                    <a:lnTo>
                      <a:pt x="9" y="72"/>
                    </a:lnTo>
                    <a:lnTo>
                      <a:pt x="11" y="72"/>
                    </a:lnTo>
                    <a:lnTo>
                      <a:pt x="7" y="72"/>
                    </a:lnTo>
                    <a:lnTo>
                      <a:pt x="5" y="72"/>
                    </a:lnTo>
                    <a:lnTo>
                      <a:pt x="7" y="76"/>
                    </a:lnTo>
                    <a:lnTo>
                      <a:pt x="7" y="72"/>
                    </a:lnTo>
                    <a:lnTo>
                      <a:pt x="9" y="74"/>
                    </a:lnTo>
                    <a:lnTo>
                      <a:pt x="9" y="76"/>
                    </a:lnTo>
                    <a:lnTo>
                      <a:pt x="7" y="76"/>
                    </a:lnTo>
                    <a:lnTo>
                      <a:pt x="5" y="78"/>
                    </a:lnTo>
                    <a:lnTo>
                      <a:pt x="5" y="80"/>
                    </a:lnTo>
                    <a:lnTo>
                      <a:pt x="7" y="80"/>
                    </a:lnTo>
                    <a:lnTo>
                      <a:pt x="9" y="85"/>
                    </a:lnTo>
                    <a:lnTo>
                      <a:pt x="9" y="87"/>
                    </a:lnTo>
                    <a:lnTo>
                      <a:pt x="13" y="82"/>
                    </a:lnTo>
                    <a:lnTo>
                      <a:pt x="15" y="85"/>
                    </a:lnTo>
                    <a:lnTo>
                      <a:pt x="17" y="85"/>
                    </a:lnTo>
                    <a:lnTo>
                      <a:pt x="24" y="87"/>
                    </a:lnTo>
                    <a:lnTo>
                      <a:pt x="26" y="89"/>
                    </a:lnTo>
                    <a:lnTo>
                      <a:pt x="28" y="89"/>
                    </a:lnTo>
                    <a:lnTo>
                      <a:pt x="32" y="91"/>
                    </a:lnTo>
                    <a:lnTo>
                      <a:pt x="36" y="89"/>
                    </a:lnTo>
                    <a:lnTo>
                      <a:pt x="38" y="89"/>
                    </a:lnTo>
                    <a:lnTo>
                      <a:pt x="36" y="91"/>
                    </a:lnTo>
                    <a:lnTo>
                      <a:pt x="38" y="93"/>
                    </a:lnTo>
                    <a:lnTo>
                      <a:pt x="40" y="91"/>
                    </a:lnTo>
                    <a:lnTo>
                      <a:pt x="42" y="93"/>
                    </a:lnTo>
                    <a:lnTo>
                      <a:pt x="42" y="97"/>
                    </a:lnTo>
                    <a:lnTo>
                      <a:pt x="45" y="99"/>
                    </a:lnTo>
                    <a:lnTo>
                      <a:pt x="47" y="99"/>
                    </a:lnTo>
                    <a:lnTo>
                      <a:pt x="49" y="97"/>
                    </a:lnTo>
                    <a:lnTo>
                      <a:pt x="53" y="97"/>
                    </a:lnTo>
                    <a:lnTo>
                      <a:pt x="57" y="101"/>
                    </a:lnTo>
                    <a:lnTo>
                      <a:pt x="53" y="99"/>
                    </a:lnTo>
                    <a:lnTo>
                      <a:pt x="49" y="99"/>
                    </a:lnTo>
                    <a:lnTo>
                      <a:pt x="47" y="104"/>
                    </a:lnTo>
                    <a:lnTo>
                      <a:pt x="49" y="104"/>
                    </a:lnTo>
                    <a:lnTo>
                      <a:pt x="51" y="108"/>
                    </a:lnTo>
                    <a:lnTo>
                      <a:pt x="49" y="110"/>
                    </a:lnTo>
                    <a:lnTo>
                      <a:pt x="49" y="114"/>
                    </a:lnTo>
                    <a:lnTo>
                      <a:pt x="53" y="114"/>
                    </a:lnTo>
                    <a:lnTo>
                      <a:pt x="57" y="120"/>
                    </a:lnTo>
                    <a:lnTo>
                      <a:pt x="61" y="120"/>
                    </a:lnTo>
                    <a:lnTo>
                      <a:pt x="68" y="123"/>
                    </a:lnTo>
                    <a:lnTo>
                      <a:pt x="68" y="127"/>
                    </a:lnTo>
                    <a:lnTo>
                      <a:pt x="68" y="129"/>
                    </a:lnTo>
                    <a:lnTo>
                      <a:pt x="68" y="133"/>
                    </a:lnTo>
                    <a:lnTo>
                      <a:pt x="66" y="133"/>
                    </a:lnTo>
                    <a:lnTo>
                      <a:pt x="66" y="137"/>
                    </a:lnTo>
                    <a:lnTo>
                      <a:pt x="68" y="137"/>
                    </a:lnTo>
                    <a:lnTo>
                      <a:pt x="74" y="144"/>
                    </a:lnTo>
                    <a:lnTo>
                      <a:pt x="78" y="154"/>
                    </a:lnTo>
                    <a:lnTo>
                      <a:pt x="74" y="150"/>
                    </a:lnTo>
                    <a:lnTo>
                      <a:pt x="72" y="144"/>
                    </a:lnTo>
                    <a:lnTo>
                      <a:pt x="68" y="141"/>
                    </a:lnTo>
                    <a:lnTo>
                      <a:pt x="68" y="144"/>
                    </a:lnTo>
                    <a:lnTo>
                      <a:pt x="66" y="154"/>
                    </a:lnTo>
                    <a:lnTo>
                      <a:pt x="66" y="160"/>
                    </a:lnTo>
                    <a:lnTo>
                      <a:pt x="68" y="163"/>
                    </a:lnTo>
                    <a:lnTo>
                      <a:pt x="66" y="165"/>
                    </a:lnTo>
                    <a:lnTo>
                      <a:pt x="64" y="179"/>
                    </a:lnTo>
                    <a:lnTo>
                      <a:pt x="61" y="190"/>
                    </a:lnTo>
                    <a:lnTo>
                      <a:pt x="57" y="192"/>
                    </a:lnTo>
                    <a:lnTo>
                      <a:pt x="59" y="194"/>
                    </a:lnTo>
                    <a:lnTo>
                      <a:pt x="59" y="196"/>
                    </a:lnTo>
                    <a:lnTo>
                      <a:pt x="64" y="196"/>
                    </a:lnTo>
                    <a:lnTo>
                      <a:pt x="64" y="201"/>
                    </a:lnTo>
                    <a:lnTo>
                      <a:pt x="64" y="205"/>
                    </a:lnTo>
                    <a:lnTo>
                      <a:pt x="68" y="203"/>
                    </a:lnTo>
                    <a:lnTo>
                      <a:pt x="76" y="207"/>
                    </a:lnTo>
                    <a:lnTo>
                      <a:pt x="80" y="211"/>
                    </a:lnTo>
                    <a:lnTo>
                      <a:pt x="85" y="209"/>
                    </a:lnTo>
                    <a:lnTo>
                      <a:pt x="89" y="213"/>
                    </a:lnTo>
                    <a:lnTo>
                      <a:pt x="95" y="213"/>
                    </a:lnTo>
                    <a:lnTo>
                      <a:pt x="97" y="213"/>
                    </a:lnTo>
                    <a:lnTo>
                      <a:pt x="99" y="211"/>
                    </a:lnTo>
                    <a:lnTo>
                      <a:pt x="110" y="211"/>
                    </a:lnTo>
                    <a:lnTo>
                      <a:pt x="112" y="213"/>
                    </a:lnTo>
                    <a:lnTo>
                      <a:pt x="118" y="211"/>
                    </a:lnTo>
                    <a:lnTo>
                      <a:pt x="125" y="215"/>
                    </a:lnTo>
                    <a:lnTo>
                      <a:pt x="133" y="213"/>
                    </a:lnTo>
                    <a:lnTo>
                      <a:pt x="139" y="217"/>
                    </a:lnTo>
                    <a:lnTo>
                      <a:pt x="142" y="219"/>
                    </a:lnTo>
                    <a:lnTo>
                      <a:pt x="142" y="217"/>
                    </a:lnTo>
                    <a:lnTo>
                      <a:pt x="142" y="211"/>
                    </a:lnTo>
                    <a:lnTo>
                      <a:pt x="142" y="205"/>
                    </a:lnTo>
                    <a:lnTo>
                      <a:pt x="144" y="201"/>
                    </a:lnTo>
                    <a:lnTo>
                      <a:pt x="148" y="196"/>
                    </a:lnTo>
                    <a:lnTo>
                      <a:pt x="154" y="190"/>
                    </a:lnTo>
                    <a:lnTo>
                      <a:pt x="156" y="190"/>
                    </a:lnTo>
                    <a:lnTo>
                      <a:pt x="158" y="192"/>
                    </a:lnTo>
                    <a:lnTo>
                      <a:pt x="163" y="192"/>
                    </a:lnTo>
                    <a:lnTo>
                      <a:pt x="169" y="194"/>
                    </a:lnTo>
                    <a:lnTo>
                      <a:pt x="171" y="194"/>
                    </a:lnTo>
                    <a:lnTo>
                      <a:pt x="175" y="192"/>
                    </a:lnTo>
                    <a:lnTo>
                      <a:pt x="177" y="192"/>
                    </a:lnTo>
                    <a:lnTo>
                      <a:pt x="190" y="198"/>
                    </a:lnTo>
                    <a:lnTo>
                      <a:pt x="192" y="203"/>
                    </a:lnTo>
                    <a:lnTo>
                      <a:pt x="201" y="203"/>
                    </a:lnTo>
                    <a:lnTo>
                      <a:pt x="205" y="201"/>
                    </a:lnTo>
                    <a:lnTo>
                      <a:pt x="205" y="198"/>
                    </a:lnTo>
                    <a:lnTo>
                      <a:pt x="209" y="194"/>
                    </a:lnTo>
                    <a:lnTo>
                      <a:pt x="220" y="184"/>
                    </a:lnTo>
                    <a:lnTo>
                      <a:pt x="222" y="184"/>
                    </a:lnTo>
                    <a:lnTo>
                      <a:pt x="220" y="179"/>
                    </a:lnTo>
                    <a:lnTo>
                      <a:pt x="222" y="173"/>
                    </a:lnTo>
                    <a:lnTo>
                      <a:pt x="217" y="173"/>
                    </a:lnTo>
                    <a:lnTo>
                      <a:pt x="209" y="169"/>
                    </a:lnTo>
                    <a:lnTo>
                      <a:pt x="209" y="158"/>
                    </a:lnTo>
                    <a:lnTo>
                      <a:pt x="205" y="154"/>
                    </a:lnTo>
                    <a:lnTo>
                      <a:pt x="207" y="150"/>
                    </a:lnTo>
                    <a:lnTo>
                      <a:pt x="211" y="150"/>
                    </a:lnTo>
                    <a:lnTo>
                      <a:pt x="213" y="144"/>
                    </a:lnTo>
                    <a:lnTo>
                      <a:pt x="209" y="139"/>
                    </a:lnTo>
                    <a:lnTo>
                      <a:pt x="209" y="135"/>
                    </a:lnTo>
                    <a:lnTo>
                      <a:pt x="211" y="133"/>
                    </a:lnTo>
                    <a:lnTo>
                      <a:pt x="211" y="133"/>
                    </a:lnTo>
                    <a:lnTo>
                      <a:pt x="211" y="133"/>
                    </a:lnTo>
                    <a:close/>
                    <a:moveTo>
                      <a:pt x="253" y="243"/>
                    </a:moveTo>
                    <a:lnTo>
                      <a:pt x="247" y="241"/>
                    </a:lnTo>
                    <a:lnTo>
                      <a:pt x="245" y="238"/>
                    </a:lnTo>
                    <a:lnTo>
                      <a:pt x="247" y="236"/>
                    </a:lnTo>
                    <a:lnTo>
                      <a:pt x="249" y="236"/>
                    </a:lnTo>
                    <a:lnTo>
                      <a:pt x="247" y="234"/>
                    </a:lnTo>
                    <a:lnTo>
                      <a:pt x="245" y="234"/>
                    </a:lnTo>
                    <a:lnTo>
                      <a:pt x="245" y="232"/>
                    </a:lnTo>
                    <a:lnTo>
                      <a:pt x="243" y="230"/>
                    </a:lnTo>
                    <a:lnTo>
                      <a:pt x="243" y="228"/>
                    </a:lnTo>
                    <a:lnTo>
                      <a:pt x="243" y="228"/>
                    </a:lnTo>
                    <a:lnTo>
                      <a:pt x="243" y="226"/>
                    </a:lnTo>
                    <a:lnTo>
                      <a:pt x="241" y="224"/>
                    </a:lnTo>
                    <a:lnTo>
                      <a:pt x="241" y="222"/>
                    </a:lnTo>
                    <a:lnTo>
                      <a:pt x="243" y="222"/>
                    </a:lnTo>
                    <a:lnTo>
                      <a:pt x="243" y="219"/>
                    </a:lnTo>
                    <a:lnTo>
                      <a:pt x="241" y="217"/>
                    </a:lnTo>
                    <a:lnTo>
                      <a:pt x="243" y="213"/>
                    </a:lnTo>
                    <a:lnTo>
                      <a:pt x="249" y="211"/>
                    </a:lnTo>
                    <a:lnTo>
                      <a:pt x="251" y="209"/>
                    </a:lnTo>
                    <a:lnTo>
                      <a:pt x="253" y="211"/>
                    </a:lnTo>
                    <a:lnTo>
                      <a:pt x="255" y="211"/>
                    </a:lnTo>
                    <a:lnTo>
                      <a:pt x="255" y="207"/>
                    </a:lnTo>
                    <a:lnTo>
                      <a:pt x="255" y="205"/>
                    </a:lnTo>
                    <a:lnTo>
                      <a:pt x="255" y="201"/>
                    </a:lnTo>
                    <a:lnTo>
                      <a:pt x="257" y="201"/>
                    </a:lnTo>
                    <a:lnTo>
                      <a:pt x="260" y="207"/>
                    </a:lnTo>
                    <a:lnTo>
                      <a:pt x="257" y="211"/>
                    </a:lnTo>
                    <a:lnTo>
                      <a:pt x="260" y="219"/>
                    </a:lnTo>
                    <a:lnTo>
                      <a:pt x="257" y="230"/>
                    </a:lnTo>
                    <a:lnTo>
                      <a:pt x="257" y="234"/>
                    </a:lnTo>
                    <a:lnTo>
                      <a:pt x="255" y="241"/>
                    </a:lnTo>
                    <a:lnTo>
                      <a:pt x="253" y="243"/>
                    </a:lnTo>
                    <a:close/>
                  </a:path>
                </a:pathLst>
              </a:custGeom>
              <a:solidFill>
                <a:srgbClr val="E0F3F4"/>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 name="Freeform 78">
                <a:extLst>
                  <a:ext uri="{FF2B5EF4-FFF2-40B4-BE49-F238E27FC236}">
                    <a16:creationId xmlns:a16="http://schemas.microsoft.com/office/drawing/2014/main" id="{215EFA7B-F6BC-4ABB-BCC3-111111DF0B3F}"/>
                  </a:ext>
                </a:extLst>
              </p:cNvPr>
              <p:cNvSpPr>
                <a:spLocks/>
              </p:cNvSpPr>
              <p:nvPr/>
            </p:nvSpPr>
            <p:spPr bwMode="auto">
              <a:xfrm>
                <a:off x="4905369" y="3812860"/>
                <a:ext cx="8286" cy="9668"/>
              </a:xfrm>
              <a:custGeom>
                <a:avLst/>
                <a:gdLst>
                  <a:gd name="T0" fmla="*/ 0 w 6"/>
                  <a:gd name="T1" fmla="*/ 0 h 7"/>
                  <a:gd name="T2" fmla="*/ 0 w 6"/>
                  <a:gd name="T3" fmla="*/ 5 h 7"/>
                  <a:gd name="T4" fmla="*/ 4 w 6"/>
                  <a:gd name="T5" fmla="*/ 7 h 7"/>
                  <a:gd name="T6" fmla="*/ 6 w 6"/>
                  <a:gd name="T7" fmla="*/ 5 h 7"/>
                  <a:gd name="T8" fmla="*/ 6 w 6"/>
                  <a:gd name="T9" fmla="*/ 2 h 7"/>
                  <a:gd name="T10" fmla="*/ 0 w 6"/>
                  <a:gd name="T11" fmla="*/ 0 h 7"/>
                </a:gdLst>
                <a:ahLst/>
                <a:cxnLst>
                  <a:cxn ang="0">
                    <a:pos x="T0" y="T1"/>
                  </a:cxn>
                  <a:cxn ang="0">
                    <a:pos x="T2" y="T3"/>
                  </a:cxn>
                  <a:cxn ang="0">
                    <a:pos x="T4" y="T5"/>
                  </a:cxn>
                  <a:cxn ang="0">
                    <a:pos x="T6" y="T7"/>
                  </a:cxn>
                  <a:cxn ang="0">
                    <a:pos x="T8" y="T9"/>
                  </a:cxn>
                  <a:cxn ang="0">
                    <a:pos x="T10" y="T11"/>
                  </a:cxn>
                </a:cxnLst>
                <a:rect l="0" t="0" r="r" b="b"/>
                <a:pathLst>
                  <a:path w="6" h="7">
                    <a:moveTo>
                      <a:pt x="0" y="0"/>
                    </a:moveTo>
                    <a:lnTo>
                      <a:pt x="0" y="5"/>
                    </a:lnTo>
                    <a:lnTo>
                      <a:pt x="4" y="7"/>
                    </a:lnTo>
                    <a:lnTo>
                      <a:pt x="6" y="5"/>
                    </a:lnTo>
                    <a:lnTo>
                      <a:pt x="6" y="2"/>
                    </a:lnTo>
                    <a:lnTo>
                      <a:pt x="0"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 name="Freeform 79">
                <a:extLst>
                  <a:ext uri="{FF2B5EF4-FFF2-40B4-BE49-F238E27FC236}">
                    <a16:creationId xmlns:a16="http://schemas.microsoft.com/office/drawing/2014/main" id="{081C0F0D-8505-4707-8702-7D8F2E54823D}"/>
                  </a:ext>
                </a:extLst>
              </p:cNvPr>
              <p:cNvSpPr>
                <a:spLocks noEditPoints="1"/>
              </p:cNvSpPr>
              <p:nvPr/>
            </p:nvSpPr>
            <p:spPr bwMode="auto">
              <a:xfrm>
                <a:off x="4695455" y="3437223"/>
                <a:ext cx="310729" cy="356302"/>
              </a:xfrm>
              <a:custGeom>
                <a:avLst/>
                <a:gdLst>
                  <a:gd name="T0" fmla="*/ 4 w 225"/>
                  <a:gd name="T1" fmla="*/ 68 h 258"/>
                  <a:gd name="T2" fmla="*/ 8 w 225"/>
                  <a:gd name="T3" fmla="*/ 43 h 258"/>
                  <a:gd name="T4" fmla="*/ 19 w 225"/>
                  <a:gd name="T5" fmla="*/ 28 h 258"/>
                  <a:gd name="T6" fmla="*/ 40 w 225"/>
                  <a:gd name="T7" fmla="*/ 28 h 258"/>
                  <a:gd name="T8" fmla="*/ 59 w 225"/>
                  <a:gd name="T9" fmla="*/ 22 h 258"/>
                  <a:gd name="T10" fmla="*/ 74 w 225"/>
                  <a:gd name="T11" fmla="*/ 5 h 258"/>
                  <a:gd name="T12" fmla="*/ 101 w 225"/>
                  <a:gd name="T13" fmla="*/ 5 h 258"/>
                  <a:gd name="T14" fmla="*/ 126 w 225"/>
                  <a:gd name="T15" fmla="*/ 22 h 258"/>
                  <a:gd name="T16" fmla="*/ 120 w 225"/>
                  <a:gd name="T17" fmla="*/ 36 h 258"/>
                  <a:gd name="T18" fmla="*/ 103 w 225"/>
                  <a:gd name="T19" fmla="*/ 47 h 258"/>
                  <a:gd name="T20" fmla="*/ 105 w 225"/>
                  <a:gd name="T21" fmla="*/ 66 h 258"/>
                  <a:gd name="T22" fmla="*/ 124 w 225"/>
                  <a:gd name="T23" fmla="*/ 85 h 258"/>
                  <a:gd name="T24" fmla="*/ 141 w 225"/>
                  <a:gd name="T25" fmla="*/ 110 h 258"/>
                  <a:gd name="T26" fmla="*/ 160 w 225"/>
                  <a:gd name="T27" fmla="*/ 127 h 258"/>
                  <a:gd name="T28" fmla="*/ 181 w 225"/>
                  <a:gd name="T29" fmla="*/ 129 h 258"/>
                  <a:gd name="T30" fmla="*/ 181 w 225"/>
                  <a:gd name="T31" fmla="*/ 142 h 258"/>
                  <a:gd name="T32" fmla="*/ 221 w 225"/>
                  <a:gd name="T33" fmla="*/ 161 h 258"/>
                  <a:gd name="T34" fmla="*/ 225 w 225"/>
                  <a:gd name="T35" fmla="*/ 177 h 258"/>
                  <a:gd name="T36" fmla="*/ 215 w 225"/>
                  <a:gd name="T37" fmla="*/ 171 h 258"/>
                  <a:gd name="T38" fmla="*/ 202 w 225"/>
                  <a:gd name="T39" fmla="*/ 163 h 258"/>
                  <a:gd name="T40" fmla="*/ 194 w 225"/>
                  <a:gd name="T41" fmla="*/ 173 h 258"/>
                  <a:gd name="T42" fmla="*/ 196 w 225"/>
                  <a:gd name="T43" fmla="*/ 184 h 258"/>
                  <a:gd name="T44" fmla="*/ 200 w 225"/>
                  <a:gd name="T45" fmla="*/ 201 h 258"/>
                  <a:gd name="T46" fmla="*/ 187 w 225"/>
                  <a:gd name="T47" fmla="*/ 224 h 258"/>
                  <a:gd name="T48" fmla="*/ 175 w 225"/>
                  <a:gd name="T49" fmla="*/ 220 h 258"/>
                  <a:gd name="T50" fmla="*/ 181 w 225"/>
                  <a:gd name="T51" fmla="*/ 207 h 258"/>
                  <a:gd name="T52" fmla="*/ 181 w 225"/>
                  <a:gd name="T53" fmla="*/ 190 h 258"/>
                  <a:gd name="T54" fmla="*/ 170 w 225"/>
                  <a:gd name="T55" fmla="*/ 175 h 258"/>
                  <a:gd name="T56" fmla="*/ 160 w 225"/>
                  <a:gd name="T57" fmla="*/ 167 h 258"/>
                  <a:gd name="T58" fmla="*/ 149 w 225"/>
                  <a:gd name="T59" fmla="*/ 156 h 258"/>
                  <a:gd name="T60" fmla="*/ 135 w 225"/>
                  <a:gd name="T61" fmla="*/ 146 h 258"/>
                  <a:gd name="T62" fmla="*/ 120 w 225"/>
                  <a:gd name="T63" fmla="*/ 142 h 258"/>
                  <a:gd name="T64" fmla="*/ 97 w 225"/>
                  <a:gd name="T65" fmla="*/ 121 h 258"/>
                  <a:gd name="T66" fmla="*/ 78 w 225"/>
                  <a:gd name="T67" fmla="*/ 104 h 258"/>
                  <a:gd name="T68" fmla="*/ 67 w 225"/>
                  <a:gd name="T69" fmla="*/ 85 h 258"/>
                  <a:gd name="T70" fmla="*/ 52 w 225"/>
                  <a:gd name="T71" fmla="*/ 72 h 258"/>
                  <a:gd name="T72" fmla="*/ 17 w 225"/>
                  <a:gd name="T73" fmla="*/ 83 h 258"/>
                  <a:gd name="T74" fmla="*/ 34 w 225"/>
                  <a:gd name="T75" fmla="*/ 146 h 258"/>
                  <a:gd name="T76" fmla="*/ 31 w 225"/>
                  <a:gd name="T77" fmla="*/ 150 h 258"/>
                  <a:gd name="T78" fmla="*/ 82 w 225"/>
                  <a:gd name="T79" fmla="*/ 118 h 258"/>
                  <a:gd name="T80" fmla="*/ 74 w 225"/>
                  <a:gd name="T81" fmla="*/ 108 h 258"/>
                  <a:gd name="T82" fmla="*/ 65 w 225"/>
                  <a:gd name="T83" fmla="*/ 106 h 258"/>
                  <a:gd name="T84" fmla="*/ 48 w 225"/>
                  <a:gd name="T85" fmla="*/ 199 h 258"/>
                  <a:gd name="T86" fmla="*/ 59 w 225"/>
                  <a:gd name="T87" fmla="*/ 194 h 258"/>
                  <a:gd name="T88" fmla="*/ 55 w 225"/>
                  <a:gd name="T89" fmla="*/ 165 h 258"/>
                  <a:gd name="T90" fmla="*/ 55 w 225"/>
                  <a:gd name="T91" fmla="*/ 148 h 258"/>
                  <a:gd name="T92" fmla="*/ 36 w 225"/>
                  <a:gd name="T93" fmla="*/ 154 h 258"/>
                  <a:gd name="T94" fmla="*/ 34 w 225"/>
                  <a:gd name="T95" fmla="*/ 165 h 258"/>
                  <a:gd name="T96" fmla="*/ 38 w 225"/>
                  <a:gd name="T97" fmla="*/ 177 h 258"/>
                  <a:gd name="T98" fmla="*/ 38 w 225"/>
                  <a:gd name="T99" fmla="*/ 201 h 258"/>
                  <a:gd name="T100" fmla="*/ 168 w 225"/>
                  <a:gd name="T101" fmla="*/ 249 h 258"/>
                  <a:gd name="T102" fmla="*/ 173 w 225"/>
                  <a:gd name="T103" fmla="*/ 222 h 258"/>
                  <a:gd name="T104" fmla="*/ 154 w 225"/>
                  <a:gd name="T105" fmla="*/ 224 h 258"/>
                  <a:gd name="T106" fmla="*/ 124 w 225"/>
                  <a:gd name="T107" fmla="*/ 222 h 258"/>
                  <a:gd name="T108" fmla="*/ 120 w 225"/>
                  <a:gd name="T109" fmla="*/ 234 h 258"/>
                  <a:gd name="T110" fmla="*/ 147 w 225"/>
                  <a:gd name="T111" fmla="*/ 249 h 258"/>
                  <a:gd name="T112" fmla="*/ 166 w 225"/>
                  <a:gd name="T113" fmla="*/ 25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5" h="258">
                    <a:moveTo>
                      <a:pt x="17" y="83"/>
                    </a:moveTo>
                    <a:lnTo>
                      <a:pt x="15" y="78"/>
                    </a:lnTo>
                    <a:lnTo>
                      <a:pt x="17" y="72"/>
                    </a:lnTo>
                    <a:lnTo>
                      <a:pt x="12" y="72"/>
                    </a:lnTo>
                    <a:lnTo>
                      <a:pt x="4" y="68"/>
                    </a:lnTo>
                    <a:lnTo>
                      <a:pt x="4" y="57"/>
                    </a:lnTo>
                    <a:lnTo>
                      <a:pt x="0" y="53"/>
                    </a:lnTo>
                    <a:lnTo>
                      <a:pt x="2" y="49"/>
                    </a:lnTo>
                    <a:lnTo>
                      <a:pt x="6" y="49"/>
                    </a:lnTo>
                    <a:lnTo>
                      <a:pt x="8" y="43"/>
                    </a:lnTo>
                    <a:lnTo>
                      <a:pt x="4" y="38"/>
                    </a:lnTo>
                    <a:lnTo>
                      <a:pt x="4" y="34"/>
                    </a:lnTo>
                    <a:lnTo>
                      <a:pt x="6" y="32"/>
                    </a:lnTo>
                    <a:lnTo>
                      <a:pt x="10" y="34"/>
                    </a:lnTo>
                    <a:lnTo>
                      <a:pt x="19" y="28"/>
                    </a:lnTo>
                    <a:lnTo>
                      <a:pt x="23" y="30"/>
                    </a:lnTo>
                    <a:lnTo>
                      <a:pt x="29" y="17"/>
                    </a:lnTo>
                    <a:lnTo>
                      <a:pt x="36" y="22"/>
                    </a:lnTo>
                    <a:lnTo>
                      <a:pt x="34" y="26"/>
                    </a:lnTo>
                    <a:lnTo>
                      <a:pt x="40" y="28"/>
                    </a:lnTo>
                    <a:lnTo>
                      <a:pt x="42" y="32"/>
                    </a:lnTo>
                    <a:lnTo>
                      <a:pt x="46" y="26"/>
                    </a:lnTo>
                    <a:lnTo>
                      <a:pt x="46" y="19"/>
                    </a:lnTo>
                    <a:lnTo>
                      <a:pt x="55" y="22"/>
                    </a:lnTo>
                    <a:lnTo>
                      <a:pt x="59" y="22"/>
                    </a:lnTo>
                    <a:lnTo>
                      <a:pt x="63" y="24"/>
                    </a:lnTo>
                    <a:lnTo>
                      <a:pt x="63" y="17"/>
                    </a:lnTo>
                    <a:lnTo>
                      <a:pt x="71" y="15"/>
                    </a:lnTo>
                    <a:lnTo>
                      <a:pt x="69" y="9"/>
                    </a:lnTo>
                    <a:lnTo>
                      <a:pt x="74" y="5"/>
                    </a:lnTo>
                    <a:lnTo>
                      <a:pt x="80" y="7"/>
                    </a:lnTo>
                    <a:lnTo>
                      <a:pt x="90" y="0"/>
                    </a:lnTo>
                    <a:lnTo>
                      <a:pt x="95" y="3"/>
                    </a:lnTo>
                    <a:lnTo>
                      <a:pt x="101" y="3"/>
                    </a:lnTo>
                    <a:lnTo>
                      <a:pt x="101" y="5"/>
                    </a:lnTo>
                    <a:lnTo>
                      <a:pt x="109" y="11"/>
                    </a:lnTo>
                    <a:lnTo>
                      <a:pt x="122" y="13"/>
                    </a:lnTo>
                    <a:lnTo>
                      <a:pt x="128" y="13"/>
                    </a:lnTo>
                    <a:lnTo>
                      <a:pt x="133" y="15"/>
                    </a:lnTo>
                    <a:lnTo>
                      <a:pt x="126" y="22"/>
                    </a:lnTo>
                    <a:lnTo>
                      <a:pt x="128" y="26"/>
                    </a:lnTo>
                    <a:lnTo>
                      <a:pt x="126" y="30"/>
                    </a:lnTo>
                    <a:lnTo>
                      <a:pt x="126" y="36"/>
                    </a:lnTo>
                    <a:lnTo>
                      <a:pt x="122" y="34"/>
                    </a:lnTo>
                    <a:lnTo>
                      <a:pt x="120" y="36"/>
                    </a:lnTo>
                    <a:lnTo>
                      <a:pt x="116" y="38"/>
                    </a:lnTo>
                    <a:lnTo>
                      <a:pt x="111" y="38"/>
                    </a:lnTo>
                    <a:lnTo>
                      <a:pt x="107" y="43"/>
                    </a:lnTo>
                    <a:lnTo>
                      <a:pt x="103" y="43"/>
                    </a:lnTo>
                    <a:lnTo>
                      <a:pt x="103" y="47"/>
                    </a:lnTo>
                    <a:lnTo>
                      <a:pt x="105" y="51"/>
                    </a:lnTo>
                    <a:lnTo>
                      <a:pt x="107" y="55"/>
                    </a:lnTo>
                    <a:lnTo>
                      <a:pt x="105" y="59"/>
                    </a:lnTo>
                    <a:lnTo>
                      <a:pt x="103" y="59"/>
                    </a:lnTo>
                    <a:lnTo>
                      <a:pt x="105" y="66"/>
                    </a:lnTo>
                    <a:lnTo>
                      <a:pt x="105" y="72"/>
                    </a:lnTo>
                    <a:lnTo>
                      <a:pt x="107" y="74"/>
                    </a:lnTo>
                    <a:lnTo>
                      <a:pt x="116" y="78"/>
                    </a:lnTo>
                    <a:lnTo>
                      <a:pt x="120" y="81"/>
                    </a:lnTo>
                    <a:lnTo>
                      <a:pt x="124" y="85"/>
                    </a:lnTo>
                    <a:lnTo>
                      <a:pt x="137" y="97"/>
                    </a:lnTo>
                    <a:lnTo>
                      <a:pt x="137" y="102"/>
                    </a:lnTo>
                    <a:lnTo>
                      <a:pt x="139" y="102"/>
                    </a:lnTo>
                    <a:lnTo>
                      <a:pt x="139" y="106"/>
                    </a:lnTo>
                    <a:lnTo>
                      <a:pt x="141" y="110"/>
                    </a:lnTo>
                    <a:lnTo>
                      <a:pt x="145" y="114"/>
                    </a:lnTo>
                    <a:lnTo>
                      <a:pt x="147" y="118"/>
                    </a:lnTo>
                    <a:lnTo>
                      <a:pt x="154" y="123"/>
                    </a:lnTo>
                    <a:lnTo>
                      <a:pt x="156" y="125"/>
                    </a:lnTo>
                    <a:lnTo>
                      <a:pt x="160" y="127"/>
                    </a:lnTo>
                    <a:lnTo>
                      <a:pt x="162" y="127"/>
                    </a:lnTo>
                    <a:lnTo>
                      <a:pt x="170" y="127"/>
                    </a:lnTo>
                    <a:lnTo>
                      <a:pt x="173" y="129"/>
                    </a:lnTo>
                    <a:lnTo>
                      <a:pt x="179" y="129"/>
                    </a:lnTo>
                    <a:lnTo>
                      <a:pt x="181" y="129"/>
                    </a:lnTo>
                    <a:lnTo>
                      <a:pt x="181" y="133"/>
                    </a:lnTo>
                    <a:lnTo>
                      <a:pt x="177" y="135"/>
                    </a:lnTo>
                    <a:lnTo>
                      <a:pt x="175" y="137"/>
                    </a:lnTo>
                    <a:lnTo>
                      <a:pt x="177" y="142"/>
                    </a:lnTo>
                    <a:lnTo>
                      <a:pt x="181" y="142"/>
                    </a:lnTo>
                    <a:lnTo>
                      <a:pt x="189" y="144"/>
                    </a:lnTo>
                    <a:lnTo>
                      <a:pt x="204" y="152"/>
                    </a:lnTo>
                    <a:lnTo>
                      <a:pt x="211" y="156"/>
                    </a:lnTo>
                    <a:lnTo>
                      <a:pt x="215" y="161"/>
                    </a:lnTo>
                    <a:lnTo>
                      <a:pt x="221" y="161"/>
                    </a:lnTo>
                    <a:lnTo>
                      <a:pt x="225" y="165"/>
                    </a:lnTo>
                    <a:lnTo>
                      <a:pt x="225" y="167"/>
                    </a:lnTo>
                    <a:lnTo>
                      <a:pt x="225" y="171"/>
                    </a:lnTo>
                    <a:lnTo>
                      <a:pt x="223" y="173"/>
                    </a:lnTo>
                    <a:lnTo>
                      <a:pt x="225" y="177"/>
                    </a:lnTo>
                    <a:lnTo>
                      <a:pt x="223" y="177"/>
                    </a:lnTo>
                    <a:lnTo>
                      <a:pt x="223" y="180"/>
                    </a:lnTo>
                    <a:lnTo>
                      <a:pt x="219" y="177"/>
                    </a:lnTo>
                    <a:lnTo>
                      <a:pt x="217" y="175"/>
                    </a:lnTo>
                    <a:lnTo>
                      <a:pt x="215" y="171"/>
                    </a:lnTo>
                    <a:lnTo>
                      <a:pt x="215" y="167"/>
                    </a:lnTo>
                    <a:lnTo>
                      <a:pt x="213" y="167"/>
                    </a:lnTo>
                    <a:lnTo>
                      <a:pt x="208" y="167"/>
                    </a:lnTo>
                    <a:lnTo>
                      <a:pt x="206" y="165"/>
                    </a:lnTo>
                    <a:lnTo>
                      <a:pt x="202" y="163"/>
                    </a:lnTo>
                    <a:lnTo>
                      <a:pt x="200" y="163"/>
                    </a:lnTo>
                    <a:lnTo>
                      <a:pt x="198" y="165"/>
                    </a:lnTo>
                    <a:lnTo>
                      <a:pt x="196" y="169"/>
                    </a:lnTo>
                    <a:lnTo>
                      <a:pt x="194" y="171"/>
                    </a:lnTo>
                    <a:lnTo>
                      <a:pt x="194" y="173"/>
                    </a:lnTo>
                    <a:lnTo>
                      <a:pt x="194" y="177"/>
                    </a:lnTo>
                    <a:lnTo>
                      <a:pt x="192" y="180"/>
                    </a:lnTo>
                    <a:lnTo>
                      <a:pt x="192" y="182"/>
                    </a:lnTo>
                    <a:lnTo>
                      <a:pt x="192" y="184"/>
                    </a:lnTo>
                    <a:lnTo>
                      <a:pt x="196" y="184"/>
                    </a:lnTo>
                    <a:lnTo>
                      <a:pt x="200" y="190"/>
                    </a:lnTo>
                    <a:lnTo>
                      <a:pt x="202" y="192"/>
                    </a:lnTo>
                    <a:lnTo>
                      <a:pt x="202" y="196"/>
                    </a:lnTo>
                    <a:lnTo>
                      <a:pt x="202" y="199"/>
                    </a:lnTo>
                    <a:lnTo>
                      <a:pt x="200" y="201"/>
                    </a:lnTo>
                    <a:lnTo>
                      <a:pt x="198" y="203"/>
                    </a:lnTo>
                    <a:lnTo>
                      <a:pt x="194" y="207"/>
                    </a:lnTo>
                    <a:lnTo>
                      <a:pt x="194" y="215"/>
                    </a:lnTo>
                    <a:lnTo>
                      <a:pt x="187" y="220"/>
                    </a:lnTo>
                    <a:lnTo>
                      <a:pt x="187" y="224"/>
                    </a:lnTo>
                    <a:lnTo>
                      <a:pt x="185" y="228"/>
                    </a:lnTo>
                    <a:lnTo>
                      <a:pt x="179" y="228"/>
                    </a:lnTo>
                    <a:lnTo>
                      <a:pt x="175" y="224"/>
                    </a:lnTo>
                    <a:lnTo>
                      <a:pt x="175" y="222"/>
                    </a:lnTo>
                    <a:lnTo>
                      <a:pt x="175" y="220"/>
                    </a:lnTo>
                    <a:lnTo>
                      <a:pt x="177" y="218"/>
                    </a:lnTo>
                    <a:lnTo>
                      <a:pt x="181" y="215"/>
                    </a:lnTo>
                    <a:lnTo>
                      <a:pt x="181" y="211"/>
                    </a:lnTo>
                    <a:lnTo>
                      <a:pt x="181" y="207"/>
                    </a:lnTo>
                    <a:lnTo>
                      <a:pt x="181" y="207"/>
                    </a:lnTo>
                    <a:lnTo>
                      <a:pt x="183" y="207"/>
                    </a:lnTo>
                    <a:lnTo>
                      <a:pt x="185" y="205"/>
                    </a:lnTo>
                    <a:lnTo>
                      <a:pt x="185" y="201"/>
                    </a:lnTo>
                    <a:lnTo>
                      <a:pt x="183" y="196"/>
                    </a:lnTo>
                    <a:lnTo>
                      <a:pt x="181" y="190"/>
                    </a:lnTo>
                    <a:lnTo>
                      <a:pt x="179" y="188"/>
                    </a:lnTo>
                    <a:lnTo>
                      <a:pt x="179" y="182"/>
                    </a:lnTo>
                    <a:lnTo>
                      <a:pt x="177" y="175"/>
                    </a:lnTo>
                    <a:lnTo>
                      <a:pt x="173" y="173"/>
                    </a:lnTo>
                    <a:lnTo>
                      <a:pt x="170" y="175"/>
                    </a:lnTo>
                    <a:lnTo>
                      <a:pt x="166" y="173"/>
                    </a:lnTo>
                    <a:lnTo>
                      <a:pt x="164" y="171"/>
                    </a:lnTo>
                    <a:lnTo>
                      <a:pt x="160" y="169"/>
                    </a:lnTo>
                    <a:lnTo>
                      <a:pt x="158" y="167"/>
                    </a:lnTo>
                    <a:lnTo>
                      <a:pt x="160" y="167"/>
                    </a:lnTo>
                    <a:lnTo>
                      <a:pt x="160" y="163"/>
                    </a:lnTo>
                    <a:lnTo>
                      <a:pt x="158" y="159"/>
                    </a:lnTo>
                    <a:lnTo>
                      <a:pt x="154" y="159"/>
                    </a:lnTo>
                    <a:lnTo>
                      <a:pt x="149" y="159"/>
                    </a:lnTo>
                    <a:lnTo>
                      <a:pt x="149" y="156"/>
                    </a:lnTo>
                    <a:lnTo>
                      <a:pt x="147" y="154"/>
                    </a:lnTo>
                    <a:lnTo>
                      <a:pt x="145" y="156"/>
                    </a:lnTo>
                    <a:lnTo>
                      <a:pt x="143" y="154"/>
                    </a:lnTo>
                    <a:lnTo>
                      <a:pt x="139" y="146"/>
                    </a:lnTo>
                    <a:lnTo>
                      <a:pt x="135" y="146"/>
                    </a:lnTo>
                    <a:lnTo>
                      <a:pt x="130" y="144"/>
                    </a:lnTo>
                    <a:lnTo>
                      <a:pt x="128" y="146"/>
                    </a:lnTo>
                    <a:lnTo>
                      <a:pt x="124" y="146"/>
                    </a:lnTo>
                    <a:lnTo>
                      <a:pt x="124" y="144"/>
                    </a:lnTo>
                    <a:lnTo>
                      <a:pt x="120" y="142"/>
                    </a:lnTo>
                    <a:lnTo>
                      <a:pt x="116" y="142"/>
                    </a:lnTo>
                    <a:lnTo>
                      <a:pt x="107" y="135"/>
                    </a:lnTo>
                    <a:lnTo>
                      <a:pt x="101" y="125"/>
                    </a:lnTo>
                    <a:lnTo>
                      <a:pt x="97" y="123"/>
                    </a:lnTo>
                    <a:lnTo>
                      <a:pt x="97" y="121"/>
                    </a:lnTo>
                    <a:lnTo>
                      <a:pt x="93" y="116"/>
                    </a:lnTo>
                    <a:lnTo>
                      <a:pt x="88" y="116"/>
                    </a:lnTo>
                    <a:lnTo>
                      <a:pt x="86" y="112"/>
                    </a:lnTo>
                    <a:lnTo>
                      <a:pt x="82" y="106"/>
                    </a:lnTo>
                    <a:lnTo>
                      <a:pt x="78" y="104"/>
                    </a:lnTo>
                    <a:lnTo>
                      <a:pt x="74" y="102"/>
                    </a:lnTo>
                    <a:lnTo>
                      <a:pt x="74" y="95"/>
                    </a:lnTo>
                    <a:lnTo>
                      <a:pt x="71" y="93"/>
                    </a:lnTo>
                    <a:lnTo>
                      <a:pt x="71" y="89"/>
                    </a:lnTo>
                    <a:lnTo>
                      <a:pt x="67" y="85"/>
                    </a:lnTo>
                    <a:lnTo>
                      <a:pt x="65" y="81"/>
                    </a:lnTo>
                    <a:lnTo>
                      <a:pt x="65" y="78"/>
                    </a:lnTo>
                    <a:lnTo>
                      <a:pt x="63" y="76"/>
                    </a:lnTo>
                    <a:lnTo>
                      <a:pt x="57" y="74"/>
                    </a:lnTo>
                    <a:lnTo>
                      <a:pt x="52" y="72"/>
                    </a:lnTo>
                    <a:lnTo>
                      <a:pt x="40" y="68"/>
                    </a:lnTo>
                    <a:lnTo>
                      <a:pt x="29" y="74"/>
                    </a:lnTo>
                    <a:lnTo>
                      <a:pt x="29" y="76"/>
                    </a:lnTo>
                    <a:lnTo>
                      <a:pt x="25" y="81"/>
                    </a:lnTo>
                    <a:lnTo>
                      <a:pt x="17" y="83"/>
                    </a:lnTo>
                    <a:lnTo>
                      <a:pt x="17" y="83"/>
                    </a:lnTo>
                    <a:close/>
                    <a:moveTo>
                      <a:pt x="31" y="150"/>
                    </a:moveTo>
                    <a:lnTo>
                      <a:pt x="31" y="150"/>
                    </a:lnTo>
                    <a:lnTo>
                      <a:pt x="31" y="148"/>
                    </a:lnTo>
                    <a:lnTo>
                      <a:pt x="34" y="146"/>
                    </a:lnTo>
                    <a:lnTo>
                      <a:pt x="34" y="144"/>
                    </a:lnTo>
                    <a:lnTo>
                      <a:pt x="31" y="146"/>
                    </a:lnTo>
                    <a:lnTo>
                      <a:pt x="31" y="148"/>
                    </a:lnTo>
                    <a:lnTo>
                      <a:pt x="31" y="150"/>
                    </a:lnTo>
                    <a:lnTo>
                      <a:pt x="31" y="150"/>
                    </a:lnTo>
                    <a:close/>
                    <a:moveTo>
                      <a:pt x="82" y="118"/>
                    </a:moveTo>
                    <a:lnTo>
                      <a:pt x="84" y="118"/>
                    </a:lnTo>
                    <a:lnTo>
                      <a:pt x="82" y="116"/>
                    </a:lnTo>
                    <a:lnTo>
                      <a:pt x="82" y="118"/>
                    </a:lnTo>
                    <a:lnTo>
                      <a:pt x="82" y="118"/>
                    </a:lnTo>
                    <a:close/>
                    <a:moveTo>
                      <a:pt x="65" y="106"/>
                    </a:moveTo>
                    <a:lnTo>
                      <a:pt x="63" y="108"/>
                    </a:lnTo>
                    <a:lnTo>
                      <a:pt x="65" y="108"/>
                    </a:lnTo>
                    <a:lnTo>
                      <a:pt x="69" y="108"/>
                    </a:lnTo>
                    <a:lnTo>
                      <a:pt x="74" y="108"/>
                    </a:lnTo>
                    <a:lnTo>
                      <a:pt x="74" y="106"/>
                    </a:lnTo>
                    <a:lnTo>
                      <a:pt x="71" y="104"/>
                    </a:lnTo>
                    <a:lnTo>
                      <a:pt x="69" y="104"/>
                    </a:lnTo>
                    <a:lnTo>
                      <a:pt x="65" y="106"/>
                    </a:lnTo>
                    <a:lnTo>
                      <a:pt x="65" y="106"/>
                    </a:lnTo>
                    <a:close/>
                    <a:moveTo>
                      <a:pt x="42" y="203"/>
                    </a:moveTo>
                    <a:lnTo>
                      <a:pt x="42" y="203"/>
                    </a:lnTo>
                    <a:lnTo>
                      <a:pt x="44" y="203"/>
                    </a:lnTo>
                    <a:lnTo>
                      <a:pt x="48" y="203"/>
                    </a:lnTo>
                    <a:lnTo>
                      <a:pt x="48" y="199"/>
                    </a:lnTo>
                    <a:lnTo>
                      <a:pt x="48" y="194"/>
                    </a:lnTo>
                    <a:lnTo>
                      <a:pt x="52" y="194"/>
                    </a:lnTo>
                    <a:lnTo>
                      <a:pt x="55" y="199"/>
                    </a:lnTo>
                    <a:lnTo>
                      <a:pt x="57" y="199"/>
                    </a:lnTo>
                    <a:lnTo>
                      <a:pt x="59" y="194"/>
                    </a:lnTo>
                    <a:lnTo>
                      <a:pt x="59" y="188"/>
                    </a:lnTo>
                    <a:lnTo>
                      <a:pt x="59" y="186"/>
                    </a:lnTo>
                    <a:lnTo>
                      <a:pt x="59" y="177"/>
                    </a:lnTo>
                    <a:lnTo>
                      <a:pt x="61" y="171"/>
                    </a:lnTo>
                    <a:lnTo>
                      <a:pt x="55" y="165"/>
                    </a:lnTo>
                    <a:lnTo>
                      <a:pt x="59" y="163"/>
                    </a:lnTo>
                    <a:lnTo>
                      <a:pt x="61" y="161"/>
                    </a:lnTo>
                    <a:lnTo>
                      <a:pt x="59" y="154"/>
                    </a:lnTo>
                    <a:lnTo>
                      <a:pt x="57" y="152"/>
                    </a:lnTo>
                    <a:lnTo>
                      <a:pt x="55" y="148"/>
                    </a:lnTo>
                    <a:lnTo>
                      <a:pt x="52" y="148"/>
                    </a:lnTo>
                    <a:lnTo>
                      <a:pt x="48" y="146"/>
                    </a:lnTo>
                    <a:lnTo>
                      <a:pt x="46" y="146"/>
                    </a:lnTo>
                    <a:lnTo>
                      <a:pt x="38" y="154"/>
                    </a:lnTo>
                    <a:lnTo>
                      <a:pt x="36" y="154"/>
                    </a:lnTo>
                    <a:lnTo>
                      <a:pt x="31" y="152"/>
                    </a:lnTo>
                    <a:lnTo>
                      <a:pt x="31" y="156"/>
                    </a:lnTo>
                    <a:lnTo>
                      <a:pt x="29" y="159"/>
                    </a:lnTo>
                    <a:lnTo>
                      <a:pt x="34" y="163"/>
                    </a:lnTo>
                    <a:lnTo>
                      <a:pt x="34" y="165"/>
                    </a:lnTo>
                    <a:lnTo>
                      <a:pt x="36" y="167"/>
                    </a:lnTo>
                    <a:lnTo>
                      <a:pt x="36" y="173"/>
                    </a:lnTo>
                    <a:lnTo>
                      <a:pt x="34" y="175"/>
                    </a:lnTo>
                    <a:lnTo>
                      <a:pt x="36" y="177"/>
                    </a:lnTo>
                    <a:lnTo>
                      <a:pt x="38" y="177"/>
                    </a:lnTo>
                    <a:lnTo>
                      <a:pt x="38" y="180"/>
                    </a:lnTo>
                    <a:lnTo>
                      <a:pt x="36" y="182"/>
                    </a:lnTo>
                    <a:lnTo>
                      <a:pt x="34" y="190"/>
                    </a:lnTo>
                    <a:lnTo>
                      <a:pt x="36" y="192"/>
                    </a:lnTo>
                    <a:lnTo>
                      <a:pt x="38" y="201"/>
                    </a:lnTo>
                    <a:lnTo>
                      <a:pt x="42" y="203"/>
                    </a:lnTo>
                    <a:lnTo>
                      <a:pt x="42" y="203"/>
                    </a:lnTo>
                    <a:close/>
                    <a:moveTo>
                      <a:pt x="166" y="255"/>
                    </a:moveTo>
                    <a:lnTo>
                      <a:pt x="166" y="251"/>
                    </a:lnTo>
                    <a:lnTo>
                      <a:pt x="168" y="249"/>
                    </a:lnTo>
                    <a:lnTo>
                      <a:pt x="168" y="245"/>
                    </a:lnTo>
                    <a:lnTo>
                      <a:pt x="164" y="239"/>
                    </a:lnTo>
                    <a:lnTo>
                      <a:pt x="168" y="230"/>
                    </a:lnTo>
                    <a:lnTo>
                      <a:pt x="173" y="226"/>
                    </a:lnTo>
                    <a:lnTo>
                      <a:pt x="173" y="222"/>
                    </a:lnTo>
                    <a:lnTo>
                      <a:pt x="170" y="218"/>
                    </a:lnTo>
                    <a:lnTo>
                      <a:pt x="164" y="222"/>
                    </a:lnTo>
                    <a:lnTo>
                      <a:pt x="162" y="222"/>
                    </a:lnTo>
                    <a:lnTo>
                      <a:pt x="158" y="220"/>
                    </a:lnTo>
                    <a:lnTo>
                      <a:pt x="154" y="224"/>
                    </a:lnTo>
                    <a:lnTo>
                      <a:pt x="145" y="224"/>
                    </a:lnTo>
                    <a:lnTo>
                      <a:pt x="137" y="226"/>
                    </a:lnTo>
                    <a:lnTo>
                      <a:pt x="133" y="224"/>
                    </a:lnTo>
                    <a:lnTo>
                      <a:pt x="128" y="222"/>
                    </a:lnTo>
                    <a:lnTo>
                      <a:pt x="124" y="222"/>
                    </a:lnTo>
                    <a:lnTo>
                      <a:pt x="122" y="224"/>
                    </a:lnTo>
                    <a:lnTo>
                      <a:pt x="120" y="222"/>
                    </a:lnTo>
                    <a:lnTo>
                      <a:pt x="116" y="224"/>
                    </a:lnTo>
                    <a:lnTo>
                      <a:pt x="116" y="232"/>
                    </a:lnTo>
                    <a:lnTo>
                      <a:pt x="120" y="234"/>
                    </a:lnTo>
                    <a:lnTo>
                      <a:pt x="124" y="234"/>
                    </a:lnTo>
                    <a:lnTo>
                      <a:pt x="130" y="239"/>
                    </a:lnTo>
                    <a:lnTo>
                      <a:pt x="135" y="241"/>
                    </a:lnTo>
                    <a:lnTo>
                      <a:pt x="139" y="245"/>
                    </a:lnTo>
                    <a:lnTo>
                      <a:pt x="147" y="249"/>
                    </a:lnTo>
                    <a:lnTo>
                      <a:pt x="149" y="247"/>
                    </a:lnTo>
                    <a:lnTo>
                      <a:pt x="154" y="249"/>
                    </a:lnTo>
                    <a:lnTo>
                      <a:pt x="154" y="253"/>
                    </a:lnTo>
                    <a:lnTo>
                      <a:pt x="164" y="258"/>
                    </a:lnTo>
                    <a:lnTo>
                      <a:pt x="166" y="25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 name="Freeform 80">
                <a:extLst>
                  <a:ext uri="{FF2B5EF4-FFF2-40B4-BE49-F238E27FC236}">
                    <a16:creationId xmlns:a16="http://schemas.microsoft.com/office/drawing/2014/main" id="{A3EFC184-DF9F-4FCF-AD5E-0505751D92F4}"/>
                  </a:ext>
                </a:extLst>
              </p:cNvPr>
              <p:cNvSpPr>
                <a:spLocks noEditPoints="1"/>
              </p:cNvSpPr>
              <p:nvPr/>
            </p:nvSpPr>
            <p:spPr bwMode="auto">
              <a:xfrm>
                <a:off x="4296342" y="3551847"/>
                <a:ext cx="341111" cy="255488"/>
              </a:xfrm>
              <a:custGeom>
                <a:avLst/>
                <a:gdLst>
                  <a:gd name="T0" fmla="*/ 143 w 247"/>
                  <a:gd name="T1" fmla="*/ 12 h 185"/>
                  <a:gd name="T2" fmla="*/ 148 w 247"/>
                  <a:gd name="T3" fmla="*/ 21 h 185"/>
                  <a:gd name="T4" fmla="*/ 164 w 247"/>
                  <a:gd name="T5" fmla="*/ 27 h 185"/>
                  <a:gd name="T6" fmla="*/ 179 w 247"/>
                  <a:gd name="T7" fmla="*/ 29 h 185"/>
                  <a:gd name="T8" fmla="*/ 194 w 247"/>
                  <a:gd name="T9" fmla="*/ 27 h 185"/>
                  <a:gd name="T10" fmla="*/ 209 w 247"/>
                  <a:gd name="T11" fmla="*/ 31 h 185"/>
                  <a:gd name="T12" fmla="*/ 226 w 247"/>
                  <a:gd name="T13" fmla="*/ 35 h 185"/>
                  <a:gd name="T14" fmla="*/ 226 w 247"/>
                  <a:gd name="T15" fmla="*/ 46 h 185"/>
                  <a:gd name="T16" fmla="*/ 215 w 247"/>
                  <a:gd name="T17" fmla="*/ 59 h 185"/>
                  <a:gd name="T18" fmla="*/ 211 w 247"/>
                  <a:gd name="T19" fmla="*/ 63 h 185"/>
                  <a:gd name="T20" fmla="*/ 192 w 247"/>
                  <a:gd name="T21" fmla="*/ 69 h 185"/>
                  <a:gd name="T22" fmla="*/ 190 w 247"/>
                  <a:gd name="T23" fmla="*/ 78 h 185"/>
                  <a:gd name="T24" fmla="*/ 186 w 247"/>
                  <a:gd name="T25" fmla="*/ 78 h 185"/>
                  <a:gd name="T26" fmla="*/ 175 w 247"/>
                  <a:gd name="T27" fmla="*/ 88 h 185"/>
                  <a:gd name="T28" fmla="*/ 169 w 247"/>
                  <a:gd name="T29" fmla="*/ 111 h 185"/>
                  <a:gd name="T30" fmla="*/ 177 w 247"/>
                  <a:gd name="T31" fmla="*/ 122 h 185"/>
                  <a:gd name="T32" fmla="*/ 167 w 247"/>
                  <a:gd name="T33" fmla="*/ 132 h 185"/>
                  <a:gd name="T34" fmla="*/ 160 w 247"/>
                  <a:gd name="T35" fmla="*/ 149 h 185"/>
                  <a:gd name="T36" fmla="*/ 139 w 247"/>
                  <a:gd name="T37" fmla="*/ 158 h 185"/>
                  <a:gd name="T38" fmla="*/ 131 w 247"/>
                  <a:gd name="T39" fmla="*/ 168 h 185"/>
                  <a:gd name="T40" fmla="*/ 122 w 247"/>
                  <a:gd name="T41" fmla="*/ 170 h 185"/>
                  <a:gd name="T42" fmla="*/ 114 w 247"/>
                  <a:gd name="T43" fmla="*/ 170 h 185"/>
                  <a:gd name="T44" fmla="*/ 97 w 247"/>
                  <a:gd name="T45" fmla="*/ 168 h 185"/>
                  <a:gd name="T46" fmla="*/ 76 w 247"/>
                  <a:gd name="T47" fmla="*/ 177 h 185"/>
                  <a:gd name="T48" fmla="*/ 67 w 247"/>
                  <a:gd name="T49" fmla="*/ 185 h 185"/>
                  <a:gd name="T50" fmla="*/ 51 w 247"/>
                  <a:gd name="T51" fmla="*/ 168 h 185"/>
                  <a:gd name="T52" fmla="*/ 38 w 247"/>
                  <a:gd name="T53" fmla="*/ 160 h 185"/>
                  <a:gd name="T54" fmla="*/ 32 w 247"/>
                  <a:gd name="T55" fmla="*/ 149 h 185"/>
                  <a:gd name="T56" fmla="*/ 42 w 247"/>
                  <a:gd name="T57" fmla="*/ 132 h 185"/>
                  <a:gd name="T58" fmla="*/ 40 w 247"/>
                  <a:gd name="T59" fmla="*/ 120 h 185"/>
                  <a:gd name="T60" fmla="*/ 30 w 247"/>
                  <a:gd name="T61" fmla="*/ 99 h 185"/>
                  <a:gd name="T62" fmla="*/ 44 w 247"/>
                  <a:gd name="T63" fmla="*/ 92 h 185"/>
                  <a:gd name="T64" fmla="*/ 46 w 247"/>
                  <a:gd name="T65" fmla="*/ 71 h 185"/>
                  <a:gd name="T66" fmla="*/ 55 w 247"/>
                  <a:gd name="T67" fmla="*/ 59 h 185"/>
                  <a:gd name="T68" fmla="*/ 51 w 247"/>
                  <a:gd name="T69" fmla="*/ 44 h 185"/>
                  <a:gd name="T70" fmla="*/ 27 w 247"/>
                  <a:gd name="T71" fmla="*/ 44 h 185"/>
                  <a:gd name="T72" fmla="*/ 19 w 247"/>
                  <a:gd name="T73" fmla="*/ 42 h 185"/>
                  <a:gd name="T74" fmla="*/ 6 w 247"/>
                  <a:gd name="T75" fmla="*/ 40 h 185"/>
                  <a:gd name="T76" fmla="*/ 11 w 247"/>
                  <a:gd name="T77" fmla="*/ 33 h 185"/>
                  <a:gd name="T78" fmla="*/ 6 w 247"/>
                  <a:gd name="T79" fmla="*/ 31 h 185"/>
                  <a:gd name="T80" fmla="*/ 4 w 247"/>
                  <a:gd name="T81" fmla="*/ 23 h 185"/>
                  <a:gd name="T82" fmla="*/ 0 w 247"/>
                  <a:gd name="T83" fmla="*/ 19 h 185"/>
                  <a:gd name="T84" fmla="*/ 13 w 247"/>
                  <a:gd name="T85" fmla="*/ 12 h 185"/>
                  <a:gd name="T86" fmla="*/ 19 w 247"/>
                  <a:gd name="T87" fmla="*/ 8 h 185"/>
                  <a:gd name="T88" fmla="*/ 27 w 247"/>
                  <a:gd name="T89" fmla="*/ 2 h 185"/>
                  <a:gd name="T90" fmla="*/ 40 w 247"/>
                  <a:gd name="T91" fmla="*/ 6 h 185"/>
                  <a:gd name="T92" fmla="*/ 53 w 247"/>
                  <a:gd name="T93" fmla="*/ 6 h 185"/>
                  <a:gd name="T94" fmla="*/ 65 w 247"/>
                  <a:gd name="T95" fmla="*/ 4 h 185"/>
                  <a:gd name="T96" fmla="*/ 91 w 247"/>
                  <a:gd name="T97" fmla="*/ 10 h 185"/>
                  <a:gd name="T98" fmla="*/ 110 w 247"/>
                  <a:gd name="T99" fmla="*/ 10 h 185"/>
                  <a:gd name="T100" fmla="*/ 122 w 247"/>
                  <a:gd name="T101" fmla="*/ 8 h 185"/>
                  <a:gd name="T102" fmla="*/ 139 w 247"/>
                  <a:gd name="T103" fmla="*/ 10 h 185"/>
                  <a:gd name="T104" fmla="*/ 236 w 247"/>
                  <a:gd name="T105" fmla="*/ 97 h 185"/>
                  <a:gd name="T106" fmla="*/ 247 w 247"/>
                  <a:gd name="T107" fmla="*/ 97 h 185"/>
                  <a:gd name="T108" fmla="*/ 236 w 247"/>
                  <a:gd name="T109" fmla="*/ 97 h 185"/>
                  <a:gd name="T110" fmla="*/ 228 w 247"/>
                  <a:gd name="T111" fmla="*/ 105 h 185"/>
                  <a:gd name="T112" fmla="*/ 223 w 247"/>
                  <a:gd name="T113" fmla="*/ 99 h 185"/>
                  <a:gd name="T114" fmla="*/ 221 w 247"/>
                  <a:gd name="T115" fmla="*/ 107 h 185"/>
                  <a:gd name="T116" fmla="*/ 200 w 247"/>
                  <a:gd name="T117" fmla="*/ 122 h 185"/>
                  <a:gd name="T118" fmla="*/ 204 w 247"/>
                  <a:gd name="T119" fmla="*/ 116 h 185"/>
                  <a:gd name="T120" fmla="*/ 200 w 247"/>
                  <a:gd name="T121" fmla="*/ 1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 h="185">
                    <a:moveTo>
                      <a:pt x="141" y="8"/>
                    </a:moveTo>
                    <a:lnTo>
                      <a:pt x="143" y="10"/>
                    </a:lnTo>
                    <a:lnTo>
                      <a:pt x="143" y="12"/>
                    </a:lnTo>
                    <a:lnTo>
                      <a:pt x="148" y="12"/>
                    </a:lnTo>
                    <a:lnTo>
                      <a:pt x="148" y="17"/>
                    </a:lnTo>
                    <a:lnTo>
                      <a:pt x="148" y="21"/>
                    </a:lnTo>
                    <a:lnTo>
                      <a:pt x="152" y="19"/>
                    </a:lnTo>
                    <a:lnTo>
                      <a:pt x="160" y="23"/>
                    </a:lnTo>
                    <a:lnTo>
                      <a:pt x="164" y="27"/>
                    </a:lnTo>
                    <a:lnTo>
                      <a:pt x="169" y="25"/>
                    </a:lnTo>
                    <a:lnTo>
                      <a:pt x="173" y="29"/>
                    </a:lnTo>
                    <a:lnTo>
                      <a:pt x="179" y="29"/>
                    </a:lnTo>
                    <a:lnTo>
                      <a:pt x="181" y="29"/>
                    </a:lnTo>
                    <a:lnTo>
                      <a:pt x="183" y="27"/>
                    </a:lnTo>
                    <a:lnTo>
                      <a:pt x="194" y="27"/>
                    </a:lnTo>
                    <a:lnTo>
                      <a:pt x="196" y="29"/>
                    </a:lnTo>
                    <a:lnTo>
                      <a:pt x="202" y="27"/>
                    </a:lnTo>
                    <a:lnTo>
                      <a:pt x="209" y="31"/>
                    </a:lnTo>
                    <a:lnTo>
                      <a:pt x="217" y="29"/>
                    </a:lnTo>
                    <a:lnTo>
                      <a:pt x="223" y="33"/>
                    </a:lnTo>
                    <a:lnTo>
                      <a:pt x="226" y="35"/>
                    </a:lnTo>
                    <a:lnTo>
                      <a:pt x="228" y="38"/>
                    </a:lnTo>
                    <a:lnTo>
                      <a:pt x="223" y="40"/>
                    </a:lnTo>
                    <a:lnTo>
                      <a:pt x="226" y="46"/>
                    </a:lnTo>
                    <a:lnTo>
                      <a:pt x="223" y="50"/>
                    </a:lnTo>
                    <a:lnTo>
                      <a:pt x="221" y="54"/>
                    </a:lnTo>
                    <a:lnTo>
                      <a:pt x="215" y="59"/>
                    </a:lnTo>
                    <a:lnTo>
                      <a:pt x="215" y="59"/>
                    </a:lnTo>
                    <a:lnTo>
                      <a:pt x="211" y="63"/>
                    </a:lnTo>
                    <a:lnTo>
                      <a:pt x="211" y="63"/>
                    </a:lnTo>
                    <a:lnTo>
                      <a:pt x="204" y="65"/>
                    </a:lnTo>
                    <a:lnTo>
                      <a:pt x="198" y="65"/>
                    </a:lnTo>
                    <a:lnTo>
                      <a:pt x="192" y="69"/>
                    </a:lnTo>
                    <a:lnTo>
                      <a:pt x="188" y="71"/>
                    </a:lnTo>
                    <a:lnTo>
                      <a:pt x="190" y="73"/>
                    </a:lnTo>
                    <a:lnTo>
                      <a:pt x="190" y="78"/>
                    </a:lnTo>
                    <a:lnTo>
                      <a:pt x="186" y="80"/>
                    </a:lnTo>
                    <a:lnTo>
                      <a:pt x="186" y="78"/>
                    </a:lnTo>
                    <a:lnTo>
                      <a:pt x="186" y="78"/>
                    </a:lnTo>
                    <a:lnTo>
                      <a:pt x="183" y="78"/>
                    </a:lnTo>
                    <a:lnTo>
                      <a:pt x="179" y="86"/>
                    </a:lnTo>
                    <a:lnTo>
                      <a:pt x="175" y="88"/>
                    </a:lnTo>
                    <a:lnTo>
                      <a:pt x="167" y="101"/>
                    </a:lnTo>
                    <a:lnTo>
                      <a:pt x="164" y="105"/>
                    </a:lnTo>
                    <a:lnTo>
                      <a:pt x="169" y="111"/>
                    </a:lnTo>
                    <a:lnTo>
                      <a:pt x="169" y="113"/>
                    </a:lnTo>
                    <a:lnTo>
                      <a:pt x="171" y="116"/>
                    </a:lnTo>
                    <a:lnTo>
                      <a:pt x="177" y="122"/>
                    </a:lnTo>
                    <a:lnTo>
                      <a:pt x="173" y="126"/>
                    </a:lnTo>
                    <a:lnTo>
                      <a:pt x="167" y="128"/>
                    </a:lnTo>
                    <a:lnTo>
                      <a:pt x="167" y="132"/>
                    </a:lnTo>
                    <a:lnTo>
                      <a:pt x="160" y="143"/>
                    </a:lnTo>
                    <a:lnTo>
                      <a:pt x="158" y="147"/>
                    </a:lnTo>
                    <a:lnTo>
                      <a:pt x="160" y="149"/>
                    </a:lnTo>
                    <a:lnTo>
                      <a:pt x="158" y="151"/>
                    </a:lnTo>
                    <a:lnTo>
                      <a:pt x="152" y="154"/>
                    </a:lnTo>
                    <a:lnTo>
                      <a:pt x="139" y="158"/>
                    </a:lnTo>
                    <a:lnTo>
                      <a:pt x="139" y="162"/>
                    </a:lnTo>
                    <a:lnTo>
                      <a:pt x="135" y="170"/>
                    </a:lnTo>
                    <a:lnTo>
                      <a:pt x="131" y="168"/>
                    </a:lnTo>
                    <a:lnTo>
                      <a:pt x="126" y="164"/>
                    </a:lnTo>
                    <a:lnTo>
                      <a:pt x="124" y="168"/>
                    </a:lnTo>
                    <a:lnTo>
                      <a:pt x="122" y="170"/>
                    </a:lnTo>
                    <a:lnTo>
                      <a:pt x="118" y="168"/>
                    </a:lnTo>
                    <a:lnTo>
                      <a:pt x="116" y="168"/>
                    </a:lnTo>
                    <a:lnTo>
                      <a:pt x="114" y="170"/>
                    </a:lnTo>
                    <a:lnTo>
                      <a:pt x="110" y="168"/>
                    </a:lnTo>
                    <a:lnTo>
                      <a:pt x="101" y="166"/>
                    </a:lnTo>
                    <a:lnTo>
                      <a:pt x="97" y="168"/>
                    </a:lnTo>
                    <a:lnTo>
                      <a:pt x="91" y="170"/>
                    </a:lnTo>
                    <a:lnTo>
                      <a:pt x="84" y="177"/>
                    </a:lnTo>
                    <a:lnTo>
                      <a:pt x="76" y="177"/>
                    </a:lnTo>
                    <a:lnTo>
                      <a:pt x="74" y="179"/>
                    </a:lnTo>
                    <a:lnTo>
                      <a:pt x="74" y="183"/>
                    </a:lnTo>
                    <a:lnTo>
                      <a:pt x="67" y="185"/>
                    </a:lnTo>
                    <a:lnTo>
                      <a:pt x="61" y="185"/>
                    </a:lnTo>
                    <a:lnTo>
                      <a:pt x="55" y="179"/>
                    </a:lnTo>
                    <a:lnTo>
                      <a:pt x="51" y="168"/>
                    </a:lnTo>
                    <a:lnTo>
                      <a:pt x="51" y="168"/>
                    </a:lnTo>
                    <a:lnTo>
                      <a:pt x="44" y="160"/>
                    </a:lnTo>
                    <a:lnTo>
                      <a:pt x="38" y="160"/>
                    </a:lnTo>
                    <a:lnTo>
                      <a:pt x="34" y="158"/>
                    </a:lnTo>
                    <a:lnTo>
                      <a:pt x="34" y="154"/>
                    </a:lnTo>
                    <a:lnTo>
                      <a:pt x="32" y="149"/>
                    </a:lnTo>
                    <a:lnTo>
                      <a:pt x="36" y="141"/>
                    </a:lnTo>
                    <a:lnTo>
                      <a:pt x="40" y="137"/>
                    </a:lnTo>
                    <a:lnTo>
                      <a:pt x="42" y="132"/>
                    </a:lnTo>
                    <a:lnTo>
                      <a:pt x="38" y="132"/>
                    </a:lnTo>
                    <a:lnTo>
                      <a:pt x="34" y="126"/>
                    </a:lnTo>
                    <a:lnTo>
                      <a:pt x="40" y="120"/>
                    </a:lnTo>
                    <a:lnTo>
                      <a:pt x="40" y="111"/>
                    </a:lnTo>
                    <a:lnTo>
                      <a:pt x="36" y="109"/>
                    </a:lnTo>
                    <a:lnTo>
                      <a:pt x="30" y="99"/>
                    </a:lnTo>
                    <a:lnTo>
                      <a:pt x="36" y="99"/>
                    </a:lnTo>
                    <a:lnTo>
                      <a:pt x="38" y="99"/>
                    </a:lnTo>
                    <a:lnTo>
                      <a:pt x="44" y="92"/>
                    </a:lnTo>
                    <a:lnTo>
                      <a:pt x="40" y="88"/>
                    </a:lnTo>
                    <a:lnTo>
                      <a:pt x="44" y="84"/>
                    </a:lnTo>
                    <a:lnTo>
                      <a:pt x="46" y="71"/>
                    </a:lnTo>
                    <a:lnTo>
                      <a:pt x="44" y="67"/>
                    </a:lnTo>
                    <a:lnTo>
                      <a:pt x="53" y="59"/>
                    </a:lnTo>
                    <a:lnTo>
                      <a:pt x="55" y="59"/>
                    </a:lnTo>
                    <a:lnTo>
                      <a:pt x="57" y="54"/>
                    </a:lnTo>
                    <a:lnTo>
                      <a:pt x="53" y="48"/>
                    </a:lnTo>
                    <a:lnTo>
                      <a:pt x="51" y="44"/>
                    </a:lnTo>
                    <a:lnTo>
                      <a:pt x="42" y="44"/>
                    </a:lnTo>
                    <a:lnTo>
                      <a:pt x="38" y="46"/>
                    </a:lnTo>
                    <a:lnTo>
                      <a:pt x="27" y="44"/>
                    </a:lnTo>
                    <a:lnTo>
                      <a:pt x="21" y="48"/>
                    </a:lnTo>
                    <a:lnTo>
                      <a:pt x="19" y="46"/>
                    </a:lnTo>
                    <a:lnTo>
                      <a:pt x="19" y="42"/>
                    </a:lnTo>
                    <a:lnTo>
                      <a:pt x="17" y="40"/>
                    </a:lnTo>
                    <a:lnTo>
                      <a:pt x="6" y="42"/>
                    </a:lnTo>
                    <a:lnTo>
                      <a:pt x="6" y="40"/>
                    </a:lnTo>
                    <a:lnTo>
                      <a:pt x="13" y="35"/>
                    </a:lnTo>
                    <a:lnTo>
                      <a:pt x="8" y="35"/>
                    </a:lnTo>
                    <a:lnTo>
                      <a:pt x="11" y="33"/>
                    </a:lnTo>
                    <a:lnTo>
                      <a:pt x="8" y="31"/>
                    </a:lnTo>
                    <a:lnTo>
                      <a:pt x="11" y="27"/>
                    </a:lnTo>
                    <a:lnTo>
                      <a:pt x="6" y="31"/>
                    </a:lnTo>
                    <a:lnTo>
                      <a:pt x="6" y="29"/>
                    </a:lnTo>
                    <a:lnTo>
                      <a:pt x="6" y="25"/>
                    </a:lnTo>
                    <a:lnTo>
                      <a:pt x="4" y="23"/>
                    </a:lnTo>
                    <a:lnTo>
                      <a:pt x="4" y="21"/>
                    </a:lnTo>
                    <a:lnTo>
                      <a:pt x="2" y="23"/>
                    </a:lnTo>
                    <a:lnTo>
                      <a:pt x="0" y="19"/>
                    </a:lnTo>
                    <a:lnTo>
                      <a:pt x="2" y="14"/>
                    </a:lnTo>
                    <a:lnTo>
                      <a:pt x="11" y="10"/>
                    </a:lnTo>
                    <a:lnTo>
                      <a:pt x="13" y="12"/>
                    </a:lnTo>
                    <a:lnTo>
                      <a:pt x="19" y="12"/>
                    </a:lnTo>
                    <a:lnTo>
                      <a:pt x="23" y="8"/>
                    </a:lnTo>
                    <a:lnTo>
                      <a:pt x="19" y="8"/>
                    </a:lnTo>
                    <a:lnTo>
                      <a:pt x="19" y="4"/>
                    </a:lnTo>
                    <a:lnTo>
                      <a:pt x="27" y="0"/>
                    </a:lnTo>
                    <a:lnTo>
                      <a:pt x="27" y="2"/>
                    </a:lnTo>
                    <a:lnTo>
                      <a:pt x="32" y="0"/>
                    </a:lnTo>
                    <a:lnTo>
                      <a:pt x="36" y="2"/>
                    </a:lnTo>
                    <a:lnTo>
                      <a:pt x="40" y="6"/>
                    </a:lnTo>
                    <a:lnTo>
                      <a:pt x="44" y="4"/>
                    </a:lnTo>
                    <a:lnTo>
                      <a:pt x="49" y="4"/>
                    </a:lnTo>
                    <a:lnTo>
                      <a:pt x="53" y="6"/>
                    </a:lnTo>
                    <a:lnTo>
                      <a:pt x="57" y="4"/>
                    </a:lnTo>
                    <a:lnTo>
                      <a:pt x="63" y="2"/>
                    </a:lnTo>
                    <a:lnTo>
                      <a:pt x="65" y="4"/>
                    </a:lnTo>
                    <a:lnTo>
                      <a:pt x="70" y="6"/>
                    </a:lnTo>
                    <a:lnTo>
                      <a:pt x="84" y="8"/>
                    </a:lnTo>
                    <a:lnTo>
                      <a:pt x="91" y="10"/>
                    </a:lnTo>
                    <a:lnTo>
                      <a:pt x="101" y="6"/>
                    </a:lnTo>
                    <a:lnTo>
                      <a:pt x="108" y="6"/>
                    </a:lnTo>
                    <a:lnTo>
                      <a:pt x="110" y="10"/>
                    </a:lnTo>
                    <a:lnTo>
                      <a:pt x="116" y="10"/>
                    </a:lnTo>
                    <a:lnTo>
                      <a:pt x="120" y="8"/>
                    </a:lnTo>
                    <a:lnTo>
                      <a:pt x="122" y="8"/>
                    </a:lnTo>
                    <a:lnTo>
                      <a:pt x="133" y="12"/>
                    </a:lnTo>
                    <a:lnTo>
                      <a:pt x="135" y="10"/>
                    </a:lnTo>
                    <a:lnTo>
                      <a:pt x="139" y="10"/>
                    </a:lnTo>
                    <a:lnTo>
                      <a:pt x="141" y="8"/>
                    </a:lnTo>
                    <a:lnTo>
                      <a:pt x="141" y="8"/>
                    </a:lnTo>
                    <a:close/>
                    <a:moveTo>
                      <a:pt x="236" y="97"/>
                    </a:moveTo>
                    <a:lnTo>
                      <a:pt x="242" y="97"/>
                    </a:lnTo>
                    <a:lnTo>
                      <a:pt x="247" y="99"/>
                    </a:lnTo>
                    <a:lnTo>
                      <a:pt x="247" y="97"/>
                    </a:lnTo>
                    <a:lnTo>
                      <a:pt x="242" y="92"/>
                    </a:lnTo>
                    <a:lnTo>
                      <a:pt x="238" y="94"/>
                    </a:lnTo>
                    <a:lnTo>
                      <a:pt x="236" y="97"/>
                    </a:lnTo>
                    <a:lnTo>
                      <a:pt x="236" y="97"/>
                    </a:lnTo>
                    <a:close/>
                    <a:moveTo>
                      <a:pt x="226" y="109"/>
                    </a:moveTo>
                    <a:lnTo>
                      <a:pt x="228" y="105"/>
                    </a:lnTo>
                    <a:lnTo>
                      <a:pt x="232" y="101"/>
                    </a:lnTo>
                    <a:lnTo>
                      <a:pt x="228" y="101"/>
                    </a:lnTo>
                    <a:lnTo>
                      <a:pt x="223" y="99"/>
                    </a:lnTo>
                    <a:lnTo>
                      <a:pt x="219" y="103"/>
                    </a:lnTo>
                    <a:lnTo>
                      <a:pt x="217" y="105"/>
                    </a:lnTo>
                    <a:lnTo>
                      <a:pt x="221" y="107"/>
                    </a:lnTo>
                    <a:lnTo>
                      <a:pt x="226" y="109"/>
                    </a:lnTo>
                    <a:lnTo>
                      <a:pt x="226" y="109"/>
                    </a:lnTo>
                    <a:close/>
                    <a:moveTo>
                      <a:pt x="200" y="122"/>
                    </a:moveTo>
                    <a:lnTo>
                      <a:pt x="202" y="120"/>
                    </a:lnTo>
                    <a:lnTo>
                      <a:pt x="204" y="118"/>
                    </a:lnTo>
                    <a:lnTo>
                      <a:pt x="204" y="116"/>
                    </a:lnTo>
                    <a:lnTo>
                      <a:pt x="198" y="116"/>
                    </a:lnTo>
                    <a:lnTo>
                      <a:pt x="198" y="120"/>
                    </a:lnTo>
                    <a:lnTo>
                      <a:pt x="200" y="1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3" name="Freeform 81">
                <a:extLst>
                  <a:ext uri="{FF2B5EF4-FFF2-40B4-BE49-F238E27FC236}">
                    <a16:creationId xmlns:a16="http://schemas.microsoft.com/office/drawing/2014/main" id="{F725680B-2E75-4E56-B02C-62816998DAF7}"/>
                  </a:ext>
                </a:extLst>
              </p:cNvPr>
              <p:cNvSpPr>
                <a:spLocks/>
              </p:cNvSpPr>
              <p:nvPr/>
            </p:nvSpPr>
            <p:spPr bwMode="auto">
              <a:xfrm>
                <a:off x="4288055" y="3607088"/>
                <a:ext cx="87004" cy="171246"/>
              </a:xfrm>
              <a:custGeom>
                <a:avLst/>
                <a:gdLst>
                  <a:gd name="T0" fmla="*/ 40 w 63"/>
                  <a:gd name="T1" fmla="*/ 114 h 124"/>
                  <a:gd name="T2" fmla="*/ 42 w 63"/>
                  <a:gd name="T3" fmla="*/ 101 h 124"/>
                  <a:gd name="T4" fmla="*/ 48 w 63"/>
                  <a:gd name="T5" fmla="*/ 92 h 124"/>
                  <a:gd name="T6" fmla="*/ 40 w 63"/>
                  <a:gd name="T7" fmla="*/ 86 h 124"/>
                  <a:gd name="T8" fmla="*/ 46 w 63"/>
                  <a:gd name="T9" fmla="*/ 71 h 124"/>
                  <a:gd name="T10" fmla="*/ 36 w 63"/>
                  <a:gd name="T11" fmla="*/ 59 h 124"/>
                  <a:gd name="T12" fmla="*/ 44 w 63"/>
                  <a:gd name="T13" fmla="*/ 59 h 124"/>
                  <a:gd name="T14" fmla="*/ 46 w 63"/>
                  <a:gd name="T15" fmla="*/ 48 h 124"/>
                  <a:gd name="T16" fmla="*/ 52 w 63"/>
                  <a:gd name="T17" fmla="*/ 31 h 124"/>
                  <a:gd name="T18" fmla="*/ 59 w 63"/>
                  <a:gd name="T19" fmla="*/ 19 h 124"/>
                  <a:gd name="T20" fmla="*/ 63 w 63"/>
                  <a:gd name="T21" fmla="*/ 14 h 124"/>
                  <a:gd name="T22" fmla="*/ 57 w 63"/>
                  <a:gd name="T23" fmla="*/ 4 h 124"/>
                  <a:gd name="T24" fmla="*/ 44 w 63"/>
                  <a:gd name="T25" fmla="*/ 6 h 124"/>
                  <a:gd name="T26" fmla="*/ 27 w 63"/>
                  <a:gd name="T27" fmla="*/ 8 h 124"/>
                  <a:gd name="T28" fmla="*/ 25 w 63"/>
                  <a:gd name="T29" fmla="*/ 2 h 124"/>
                  <a:gd name="T30" fmla="*/ 12 w 63"/>
                  <a:gd name="T31" fmla="*/ 2 h 124"/>
                  <a:gd name="T32" fmla="*/ 17 w 63"/>
                  <a:gd name="T33" fmla="*/ 12 h 124"/>
                  <a:gd name="T34" fmla="*/ 17 w 63"/>
                  <a:gd name="T35" fmla="*/ 27 h 124"/>
                  <a:gd name="T36" fmla="*/ 17 w 63"/>
                  <a:gd name="T37" fmla="*/ 36 h 124"/>
                  <a:gd name="T38" fmla="*/ 12 w 63"/>
                  <a:gd name="T39" fmla="*/ 44 h 124"/>
                  <a:gd name="T40" fmla="*/ 8 w 63"/>
                  <a:gd name="T41" fmla="*/ 57 h 124"/>
                  <a:gd name="T42" fmla="*/ 2 w 63"/>
                  <a:gd name="T43" fmla="*/ 67 h 124"/>
                  <a:gd name="T44" fmla="*/ 0 w 63"/>
                  <a:gd name="T45" fmla="*/ 82 h 124"/>
                  <a:gd name="T46" fmla="*/ 6 w 63"/>
                  <a:gd name="T47" fmla="*/ 80 h 124"/>
                  <a:gd name="T48" fmla="*/ 10 w 63"/>
                  <a:gd name="T49" fmla="*/ 80 h 124"/>
                  <a:gd name="T50" fmla="*/ 4 w 63"/>
                  <a:gd name="T51" fmla="*/ 84 h 124"/>
                  <a:gd name="T52" fmla="*/ 6 w 63"/>
                  <a:gd name="T53" fmla="*/ 90 h 124"/>
                  <a:gd name="T54" fmla="*/ 14 w 63"/>
                  <a:gd name="T55" fmla="*/ 88 h 124"/>
                  <a:gd name="T56" fmla="*/ 14 w 63"/>
                  <a:gd name="T57" fmla="*/ 97 h 124"/>
                  <a:gd name="T58" fmla="*/ 12 w 63"/>
                  <a:gd name="T59" fmla="*/ 111 h 124"/>
                  <a:gd name="T60" fmla="*/ 8 w 63"/>
                  <a:gd name="T61" fmla="*/ 120 h 124"/>
                  <a:gd name="T62" fmla="*/ 17 w 63"/>
                  <a:gd name="T63" fmla="*/ 118 h 124"/>
                  <a:gd name="T64" fmla="*/ 27 w 63"/>
                  <a:gd name="T65" fmla="*/ 124 h 124"/>
                  <a:gd name="T66" fmla="*/ 40 w 63"/>
                  <a:gd name="T67" fmla="*/ 120 h 124"/>
                  <a:gd name="T68" fmla="*/ 40 w 63"/>
                  <a:gd name="T69"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124">
                    <a:moveTo>
                      <a:pt x="40" y="118"/>
                    </a:moveTo>
                    <a:lnTo>
                      <a:pt x="40" y="114"/>
                    </a:lnTo>
                    <a:lnTo>
                      <a:pt x="38" y="109"/>
                    </a:lnTo>
                    <a:lnTo>
                      <a:pt x="42" y="101"/>
                    </a:lnTo>
                    <a:lnTo>
                      <a:pt x="46" y="97"/>
                    </a:lnTo>
                    <a:lnTo>
                      <a:pt x="48" y="92"/>
                    </a:lnTo>
                    <a:lnTo>
                      <a:pt x="44" y="92"/>
                    </a:lnTo>
                    <a:lnTo>
                      <a:pt x="40" y="86"/>
                    </a:lnTo>
                    <a:lnTo>
                      <a:pt x="46" y="80"/>
                    </a:lnTo>
                    <a:lnTo>
                      <a:pt x="46" y="71"/>
                    </a:lnTo>
                    <a:lnTo>
                      <a:pt x="42" y="69"/>
                    </a:lnTo>
                    <a:lnTo>
                      <a:pt x="36" y="59"/>
                    </a:lnTo>
                    <a:lnTo>
                      <a:pt x="42" y="59"/>
                    </a:lnTo>
                    <a:lnTo>
                      <a:pt x="44" y="59"/>
                    </a:lnTo>
                    <a:lnTo>
                      <a:pt x="50" y="52"/>
                    </a:lnTo>
                    <a:lnTo>
                      <a:pt x="46" y="48"/>
                    </a:lnTo>
                    <a:lnTo>
                      <a:pt x="50" y="44"/>
                    </a:lnTo>
                    <a:lnTo>
                      <a:pt x="52" y="31"/>
                    </a:lnTo>
                    <a:lnTo>
                      <a:pt x="50" y="27"/>
                    </a:lnTo>
                    <a:lnTo>
                      <a:pt x="59" y="19"/>
                    </a:lnTo>
                    <a:lnTo>
                      <a:pt x="61" y="19"/>
                    </a:lnTo>
                    <a:lnTo>
                      <a:pt x="63" y="14"/>
                    </a:lnTo>
                    <a:lnTo>
                      <a:pt x="59" y="8"/>
                    </a:lnTo>
                    <a:lnTo>
                      <a:pt x="57" y="4"/>
                    </a:lnTo>
                    <a:lnTo>
                      <a:pt x="48" y="4"/>
                    </a:lnTo>
                    <a:lnTo>
                      <a:pt x="44" y="6"/>
                    </a:lnTo>
                    <a:lnTo>
                      <a:pt x="33" y="4"/>
                    </a:lnTo>
                    <a:lnTo>
                      <a:pt x="27" y="8"/>
                    </a:lnTo>
                    <a:lnTo>
                      <a:pt x="25" y="6"/>
                    </a:lnTo>
                    <a:lnTo>
                      <a:pt x="25" y="2"/>
                    </a:lnTo>
                    <a:lnTo>
                      <a:pt x="23" y="0"/>
                    </a:lnTo>
                    <a:lnTo>
                      <a:pt x="12" y="2"/>
                    </a:lnTo>
                    <a:lnTo>
                      <a:pt x="14" y="6"/>
                    </a:lnTo>
                    <a:lnTo>
                      <a:pt x="17" y="12"/>
                    </a:lnTo>
                    <a:lnTo>
                      <a:pt x="14" y="25"/>
                    </a:lnTo>
                    <a:lnTo>
                      <a:pt x="17" y="27"/>
                    </a:lnTo>
                    <a:lnTo>
                      <a:pt x="14" y="31"/>
                    </a:lnTo>
                    <a:lnTo>
                      <a:pt x="17" y="36"/>
                    </a:lnTo>
                    <a:lnTo>
                      <a:pt x="14" y="38"/>
                    </a:lnTo>
                    <a:lnTo>
                      <a:pt x="12" y="44"/>
                    </a:lnTo>
                    <a:lnTo>
                      <a:pt x="12" y="50"/>
                    </a:lnTo>
                    <a:lnTo>
                      <a:pt x="8" y="57"/>
                    </a:lnTo>
                    <a:lnTo>
                      <a:pt x="8" y="61"/>
                    </a:lnTo>
                    <a:lnTo>
                      <a:pt x="2" y="67"/>
                    </a:lnTo>
                    <a:lnTo>
                      <a:pt x="0" y="80"/>
                    </a:lnTo>
                    <a:lnTo>
                      <a:pt x="0" y="82"/>
                    </a:lnTo>
                    <a:lnTo>
                      <a:pt x="4" y="82"/>
                    </a:lnTo>
                    <a:lnTo>
                      <a:pt x="6" y="80"/>
                    </a:lnTo>
                    <a:lnTo>
                      <a:pt x="10" y="78"/>
                    </a:lnTo>
                    <a:lnTo>
                      <a:pt x="10" y="80"/>
                    </a:lnTo>
                    <a:lnTo>
                      <a:pt x="10" y="82"/>
                    </a:lnTo>
                    <a:lnTo>
                      <a:pt x="4" y="84"/>
                    </a:lnTo>
                    <a:lnTo>
                      <a:pt x="4" y="88"/>
                    </a:lnTo>
                    <a:lnTo>
                      <a:pt x="6" y="90"/>
                    </a:lnTo>
                    <a:lnTo>
                      <a:pt x="10" y="88"/>
                    </a:lnTo>
                    <a:lnTo>
                      <a:pt x="14" y="88"/>
                    </a:lnTo>
                    <a:lnTo>
                      <a:pt x="12" y="90"/>
                    </a:lnTo>
                    <a:lnTo>
                      <a:pt x="14" y="97"/>
                    </a:lnTo>
                    <a:lnTo>
                      <a:pt x="12" y="101"/>
                    </a:lnTo>
                    <a:lnTo>
                      <a:pt x="12" y="111"/>
                    </a:lnTo>
                    <a:lnTo>
                      <a:pt x="10" y="118"/>
                    </a:lnTo>
                    <a:lnTo>
                      <a:pt x="8" y="120"/>
                    </a:lnTo>
                    <a:lnTo>
                      <a:pt x="10" y="122"/>
                    </a:lnTo>
                    <a:lnTo>
                      <a:pt x="17" y="118"/>
                    </a:lnTo>
                    <a:lnTo>
                      <a:pt x="25" y="122"/>
                    </a:lnTo>
                    <a:lnTo>
                      <a:pt x="27" y="124"/>
                    </a:lnTo>
                    <a:lnTo>
                      <a:pt x="33" y="120"/>
                    </a:lnTo>
                    <a:lnTo>
                      <a:pt x="40" y="120"/>
                    </a:lnTo>
                    <a:lnTo>
                      <a:pt x="40" y="118"/>
                    </a:lnTo>
                    <a:lnTo>
                      <a:pt x="40" y="11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4" name="Freeform 82">
                <a:extLst>
                  <a:ext uri="{FF2B5EF4-FFF2-40B4-BE49-F238E27FC236}">
                    <a16:creationId xmlns:a16="http://schemas.microsoft.com/office/drawing/2014/main" id="{970D4846-E4D4-4C6C-9E3D-EFE03EB7E1EC}"/>
                  </a:ext>
                </a:extLst>
              </p:cNvPr>
              <p:cNvSpPr>
                <a:spLocks noEditPoints="1"/>
              </p:cNvSpPr>
              <p:nvPr/>
            </p:nvSpPr>
            <p:spPr bwMode="auto">
              <a:xfrm>
                <a:off x="5037947" y="3612612"/>
                <a:ext cx="238916" cy="229249"/>
              </a:xfrm>
              <a:custGeom>
                <a:avLst/>
                <a:gdLst>
                  <a:gd name="T0" fmla="*/ 106 w 173"/>
                  <a:gd name="T1" fmla="*/ 13 h 166"/>
                  <a:gd name="T2" fmla="*/ 70 w 173"/>
                  <a:gd name="T3" fmla="*/ 17 h 166"/>
                  <a:gd name="T4" fmla="*/ 28 w 173"/>
                  <a:gd name="T5" fmla="*/ 32 h 166"/>
                  <a:gd name="T6" fmla="*/ 19 w 173"/>
                  <a:gd name="T7" fmla="*/ 67 h 166"/>
                  <a:gd name="T8" fmla="*/ 45 w 173"/>
                  <a:gd name="T9" fmla="*/ 91 h 166"/>
                  <a:gd name="T10" fmla="*/ 66 w 173"/>
                  <a:gd name="T11" fmla="*/ 97 h 166"/>
                  <a:gd name="T12" fmla="*/ 32 w 173"/>
                  <a:gd name="T13" fmla="*/ 97 h 166"/>
                  <a:gd name="T14" fmla="*/ 49 w 173"/>
                  <a:gd name="T15" fmla="*/ 126 h 166"/>
                  <a:gd name="T16" fmla="*/ 62 w 173"/>
                  <a:gd name="T17" fmla="*/ 128 h 166"/>
                  <a:gd name="T18" fmla="*/ 64 w 173"/>
                  <a:gd name="T19" fmla="*/ 112 h 166"/>
                  <a:gd name="T20" fmla="*/ 76 w 173"/>
                  <a:gd name="T21" fmla="*/ 112 h 166"/>
                  <a:gd name="T22" fmla="*/ 83 w 173"/>
                  <a:gd name="T23" fmla="*/ 101 h 166"/>
                  <a:gd name="T24" fmla="*/ 70 w 173"/>
                  <a:gd name="T25" fmla="*/ 82 h 166"/>
                  <a:gd name="T26" fmla="*/ 64 w 173"/>
                  <a:gd name="T27" fmla="*/ 65 h 166"/>
                  <a:gd name="T28" fmla="*/ 62 w 173"/>
                  <a:gd name="T29" fmla="*/ 55 h 166"/>
                  <a:gd name="T30" fmla="*/ 62 w 173"/>
                  <a:gd name="T31" fmla="*/ 36 h 166"/>
                  <a:gd name="T32" fmla="*/ 76 w 173"/>
                  <a:gd name="T33" fmla="*/ 42 h 166"/>
                  <a:gd name="T34" fmla="*/ 89 w 173"/>
                  <a:gd name="T35" fmla="*/ 40 h 166"/>
                  <a:gd name="T36" fmla="*/ 95 w 173"/>
                  <a:gd name="T37" fmla="*/ 25 h 166"/>
                  <a:gd name="T38" fmla="*/ 127 w 173"/>
                  <a:gd name="T39" fmla="*/ 19 h 166"/>
                  <a:gd name="T40" fmla="*/ 83 w 173"/>
                  <a:gd name="T41" fmla="*/ 156 h 166"/>
                  <a:gd name="T42" fmla="*/ 106 w 173"/>
                  <a:gd name="T43" fmla="*/ 166 h 166"/>
                  <a:gd name="T44" fmla="*/ 135 w 173"/>
                  <a:gd name="T45" fmla="*/ 156 h 166"/>
                  <a:gd name="T46" fmla="*/ 123 w 173"/>
                  <a:gd name="T47" fmla="*/ 156 h 166"/>
                  <a:gd name="T48" fmla="*/ 95 w 173"/>
                  <a:gd name="T49" fmla="*/ 154 h 166"/>
                  <a:gd name="T50" fmla="*/ 85 w 173"/>
                  <a:gd name="T51" fmla="*/ 152 h 166"/>
                  <a:gd name="T52" fmla="*/ 9 w 173"/>
                  <a:gd name="T53" fmla="*/ 63 h 166"/>
                  <a:gd name="T54" fmla="*/ 22 w 173"/>
                  <a:gd name="T55" fmla="*/ 82 h 166"/>
                  <a:gd name="T56" fmla="*/ 22 w 173"/>
                  <a:gd name="T57" fmla="*/ 88 h 166"/>
                  <a:gd name="T58" fmla="*/ 24 w 173"/>
                  <a:gd name="T59" fmla="*/ 97 h 166"/>
                  <a:gd name="T60" fmla="*/ 22 w 173"/>
                  <a:gd name="T61" fmla="*/ 88 h 166"/>
                  <a:gd name="T62" fmla="*/ 24 w 173"/>
                  <a:gd name="T63" fmla="*/ 99 h 166"/>
                  <a:gd name="T64" fmla="*/ 152 w 173"/>
                  <a:gd name="T65" fmla="*/ 147 h 166"/>
                  <a:gd name="T66" fmla="*/ 150 w 173"/>
                  <a:gd name="T67" fmla="*/ 158 h 166"/>
                  <a:gd name="T68" fmla="*/ 171 w 173"/>
                  <a:gd name="T69" fmla="*/ 135 h 166"/>
                  <a:gd name="T70" fmla="*/ 161 w 173"/>
                  <a:gd name="T71" fmla="*/ 145 h 166"/>
                  <a:gd name="T72" fmla="*/ 135 w 173"/>
                  <a:gd name="T73" fmla="*/ 133 h 166"/>
                  <a:gd name="T74" fmla="*/ 142 w 173"/>
                  <a:gd name="T75" fmla="*/ 107 h 166"/>
                  <a:gd name="T76" fmla="*/ 127 w 173"/>
                  <a:gd name="T77" fmla="*/ 91 h 166"/>
                  <a:gd name="T78" fmla="*/ 127 w 173"/>
                  <a:gd name="T79" fmla="*/ 82 h 166"/>
                  <a:gd name="T80" fmla="*/ 133 w 173"/>
                  <a:gd name="T81" fmla="*/ 63 h 166"/>
                  <a:gd name="T82" fmla="*/ 129 w 173"/>
                  <a:gd name="T83" fmla="*/ 67 h 166"/>
                  <a:gd name="T84" fmla="*/ 116 w 173"/>
                  <a:gd name="T85" fmla="*/ 34 h 166"/>
                  <a:gd name="T86" fmla="*/ 110 w 173"/>
                  <a:gd name="T87" fmla="*/ 44 h 166"/>
                  <a:gd name="T88" fmla="*/ 104 w 173"/>
                  <a:gd name="T89" fmla="*/ 46 h 166"/>
                  <a:gd name="T90" fmla="*/ 93 w 173"/>
                  <a:gd name="T91" fmla="*/ 29 h 166"/>
                  <a:gd name="T92" fmla="*/ 74 w 173"/>
                  <a:gd name="T93" fmla="*/ 67 h 166"/>
                  <a:gd name="T94" fmla="*/ 100 w 173"/>
                  <a:gd name="T95" fmla="*/ 78 h 166"/>
                  <a:gd name="T96" fmla="*/ 131 w 173"/>
                  <a:gd name="T97" fmla="*/ 107 h 166"/>
                  <a:gd name="T98" fmla="*/ 95 w 173"/>
                  <a:gd name="T99" fmla="*/ 131 h 166"/>
                  <a:gd name="T100" fmla="*/ 97 w 173"/>
                  <a:gd name="T101" fmla="*/ 112 h 166"/>
                  <a:gd name="T102" fmla="*/ 93 w 173"/>
                  <a:gd name="T103" fmla="*/ 110 h 166"/>
                  <a:gd name="T104" fmla="*/ 116 w 173"/>
                  <a:gd name="T105" fmla="*/ 122 h 166"/>
                  <a:gd name="T106" fmla="*/ 116 w 173"/>
                  <a:gd name="T107" fmla="*/ 112 h 166"/>
                  <a:gd name="T108" fmla="*/ 110 w 173"/>
                  <a:gd name="T109" fmla="*/ 107 h 166"/>
                  <a:gd name="T110" fmla="*/ 100 w 173"/>
                  <a:gd name="T111" fmla="*/ 101 h 166"/>
                  <a:gd name="T112" fmla="*/ 83 w 173"/>
                  <a:gd name="T113" fmla="*/ 80 h 166"/>
                  <a:gd name="T114" fmla="*/ 95 w 173"/>
                  <a:gd name="T115" fmla="*/ 95 h 166"/>
                  <a:gd name="T116" fmla="*/ 87 w 173"/>
                  <a:gd name="T117" fmla="*/ 88 h 166"/>
                  <a:gd name="T118" fmla="*/ 68 w 173"/>
                  <a:gd name="T119" fmla="*/ 76 h 166"/>
                  <a:gd name="T120" fmla="*/ 70 w 173"/>
                  <a:gd name="T121" fmla="*/ 14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166">
                    <a:moveTo>
                      <a:pt x="129" y="0"/>
                    </a:moveTo>
                    <a:lnTo>
                      <a:pt x="127" y="0"/>
                    </a:lnTo>
                    <a:lnTo>
                      <a:pt x="123" y="4"/>
                    </a:lnTo>
                    <a:lnTo>
                      <a:pt x="123" y="8"/>
                    </a:lnTo>
                    <a:lnTo>
                      <a:pt x="123" y="13"/>
                    </a:lnTo>
                    <a:lnTo>
                      <a:pt x="121" y="15"/>
                    </a:lnTo>
                    <a:lnTo>
                      <a:pt x="112" y="15"/>
                    </a:lnTo>
                    <a:lnTo>
                      <a:pt x="108" y="15"/>
                    </a:lnTo>
                    <a:lnTo>
                      <a:pt x="106" y="13"/>
                    </a:lnTo>
                    <a:lnTo>
                      <a:pt x="102" y="13"/>
                    </a:lnTo>
                    <a:lnTo>
                      <a:pt x="100" y="17"/>
                    </a:lnTo>
                    <a:lnTo>
                      <a:pt x="95" y="15"/>
                    </a:lnTo>
                    <a:lnTo>
                      <a:pt x="93" y="13"/>
                    </a:lnTo>
                    <a:lnTo>
                      <a:pt x="89" y="13"/>
                    </a:lnTo>
                    <a:lnTo>
                      <a:pt x="85" y="10"/>
                    </a:lnTo>
                    <a:lnTo>
                      <a:pt x="81" y="15"/>
                    </a:lnTo>
                    <a:lnTo>
                      <a:pt x="76" y="17"/>
                    </a:lnTo>
                    <a:lnTo>
                      <a:pt x="70" y="17"/>
                    </a:lnTo>
                    <a:lnTo>
                      <a:pt x="68" y="15"/>
                    </a:lnTo>
                    <a:lnTo>
                      <a:pt x="64" y="17"/>
                    </a:lnTo>
                    <a:lnTo>
                      <a:pt x="62" y="17"/>
                    </a:lnTo>
                    <a:lnTo>
                      <a:pt x="55" y="21"/>
                    </a:lnTo>
                    <a:lnTo>
                      <a:pt x="47" y="19"/>
                    </a:lnTo>
                    <a:lnTo>
                      <a:pt x="43" y="23"/>
                    </a:lnTo>
                    <a:lnTo>
                      <a:pt x="43" y="23"/>
                    </a:lnTo>
                    <a:lnTo>
                      <a:pt x="36" y="25"/>
                    </a:lnTo>
                    <a:lnTo>
                      <a:pt x="28" y="32"/>
                    </a:lnTo>
                    <a:lnTo>
                      <a:pt x="28" y="36"/>
                    </a:lnTo>
                    <a:lnTo>
                      <a:pt x="24" y="42"/>
                    </a:lnTo>
                    <a:lnTo>
                      <a:pt x="17" y="44"/>
                    </a:lnTo>
                    <a:lnTo>
                      <a:pt x="15" y="48"/>
                    </a:lnTo>
                    <a:lnTo>
                      <a:pt x="13" y="55"/>
                    </a:lnTo>
                    <a:lnTo>
                      <a:pt x="11" y="57"/>
                    </a:lnTo>
                    <a:lnTo>
                      <a:pt x="11" y="57"/>
                    </a:lnTo>
                    <a:lnTo>
                      <a:pt x="11" y="63"/>
                    </a:lnTo>
                    <a:lnTo>
                      <a:pt x="19" y="67"/>
                    </a:lnTo>
                    <a:lnTo>
                      <a:pt x="24" y="74"/>
                    </a:lnTo>
                    <a:lnTo>
                      <a:pt x="26" y="74"/>
                    </a:lnTo>
                    <a:lnTo>
                      <a:pt x="24" y="76"/>
                    </a:lnTo>
                    <a:lnTo>
                      <a:pt x="30" y="84"/>
                    </a:lnTo>
                    <a:lnTo>
                      <a:pt x="32" y="88"/>
                    </a:lnTo>
                    <a:lnTo>
                      <a:pt x="34" y="91"/>
                    </a:lnTo>
                    <a:lnTo>
                      <a:pt x="36" y="86"/>
                    </a:lnTo>
                    <a:lnTo>
                      <a:pt x="41" y="91"/>
                    </a:lnTo>
                    <a:lnTo>
                      <a:pt x="45" y="91"/>
                    </a:lnTo>
                    <a:lnTo>
                      <a:pt x="47" y="88"/>
                    </a:lnTo>
                    <a:lnTo>
                      <a:pt x="51" y="88"/>
                    </a:lnTo>
                    <a:lnTo>
                      <a:pt x="55" y="91"/>
                    </a:lnTo>
                    <a:lnTo>
                      <a:pt x="59" y="91"/>
                    </a:lnTo>
                    <a:lnTo>
                      <a:pt x="59" y="93"/>
                    </a:lnTo>
                    <a:lnTo>
                      <a:pt x="62" y="93"/>
                    </a:lnTo>
                    <a:lnTo>
                      <a:pt x="64" y="95"/>
                    </a:lnTo>
                    <a:lnTo>
                      <a:pt x="68" y="95"/>
                    </a:lnTo>
                    <a:lnTo>
                      <a:pt x="66" y="97"/>
                    </a:lnTo>
                    <a:lnTo>
                      <a:pt x="62" y="99"/>
                    </a:lnTo>
                    <a:lnTo>
                      <a:pt x="59" y="97"/>
                    </a:lnTo>
                    <a:lnTo>
                      <a:pt x="55" y="97"/>
                    </a:lnTo>
                    <a:lnTo>
                      <a:pt x="49" y="91"/>
                    </a:lnTo>
                    <a:lnTo>
                      <a:pt x="45" y="93"/>
                    </a:lnTo>
                    <a:lnTo>
                      <a:pt x="41" y="95"/>
                    </a:lnTo>
                    <a:lnTo>
                      <a:pt x="38" y="93"/>
                    </a:lnTo>
                    <a:lnTo>
                      <a:pt x="34" y="97"/>
                    </a:lnTo>
                    <a:lnTo>
                      <a:pt x="32" y="97"/>
                    </a:lnTo>
                    <a:lnTo>
                      <a:pt x="32" y="99"/>
                    </a:lnTo>
                    <a:lnTo>
                      <a:pt x="36" y="105"/>
                    </a:lnTo>
                    <a:lnTo>
                      <a:pt x="41" y="107"/>
                    </a:lnTo>
                    <a:lnTo>
                      <a:pt x="45" y="112"/>
                    </a:lnTo>
                    <a:lnTo>
                      <a:pt x="45" y="114"/>
                    </a:lnTo>
                    <a:lnTo>
                      <a:pt x="43" y="116"/>
                    </a:lnTo>
                    <a:lnTo>
                      <a:pt x="43" y="120"/>
                    </a:lnTo>
                    <a:lnTo>
                      <a:pt x="47" y="124"/>
                    </a:lnTo>
                    <a:lnTo>
                      <a:pt x="49" y="126"/>
                    </a:lnTo>
                    <a:lnTo>
                      <a:pt x="51" y="124"/>
                    </a:lnTo>
                    <a:lnTo>
                      <a:pt x="49" y="122"/>
                    </a:lnTo>
                    <a:lnTo>
                      <a:pt x="51" y="118"/>
                    </a:lnTo>
                    <a:lnTo>
                      <a:pt x="53" y="124"/>
                    </a:lnTo>
                    <a:lnTo>
                      <a:pt x="57" y="126"/>
                    </a:lnTo>
                    <a:lnTo>
                      <a:pt x="59" y="128"/>
                    </a:lnTo>
                    <a:lnTo>
                      <a:pt x="57" y="133"/>
                    </a:lnTo>
                    <a:lnTo>
                      <a:pt x="62" y="135"/>
                    </a:lnTo>
                    <a:lnTo>
                      <a:pt x="62" y="128"/>
                    </a:lnTo>
                    <a:lnTo>
                      <a:pt x="62" y="124"/>
                    </a:lnTo>
                    <a:lnTo>
                      <a:pt x="66" y="124"/>
                    </a:lnTo>
                    <a:lnTo>
                      <a:pt x="68" y="128"/>
                    </a:lnTo>
                    <a:lnTo>
                      <a:pt x="74" y="133"/>
                    </a:lnTo>
                    <a:lnTo>
                      <a:pt x="70" y="128"/>
                    </a:lnTo>
                    <a:lnTo>
                      <a:pt x="72" y="124"/>
                    </a:lnTo>
                    <a:lnTo>
                      <a:pt x="70" y="122"/>
                    </a:lnTo>
                    <a:lnTo>
                      <a:pt x="66" y="114"/>
                    </a:lnTo>
                    <a:lnTo>
                      <a:pt x="64" y="112"/>
                    </a:lnTo>
                    <a:lnTo>
                      <a:pt x="64" y="110"/>
                    </a:lnTo>
                    <a:lnTo>
                      <a:pt x="66" y="110"/>
                    </a:lnTo>
                    <a:lnTo>
                      <a:pt x="72" y="112"/>
                    </a:lnTo>
                    <a:lnTo>
                      <a:pt x="70" y="114"/>
                    </a:lnTo>
                    <a:lnTo>
                      <a:pt x="72" y="114"/>
                    </a:lnTo>
                    <a:lnTo>
                      <a:pt x="74" y="112"/>
                    </a:lnTo>
                    <a:lnTo>
                      <a:pt x="78" y="114"/>
                    </a:lnTo>
                    <a:lnTo>
                      <a:pt x="78" y="112"/>
                    </a:lnTo>
                    <a:lnTo>
                      <a:pt x="76" y="112"/>
                    </a:lnTo>
                    <a:lnTo>
                      <a:pt x="76" y="110"/>
                    </a:lnTo>
                    <a:lnTo>
                      <a:pt x="74" y="110"/>
                    </a:lnTo>
                    <a:lnTo>
                      <a:pt x="70" y="107"/>
                    </a:lnTo>
                    <a:lnTo>
                      <a:pt x="72" y="105"/>
                    </a:lnTo>
                    <a:lnTo>
                      <a:pt x="68" y="101"/>
                    </a:lnTo>
                    <a:lnTo>
                      <a:pt x="72" y="99"/>
                    </a:lnTo>
                    <a:lnTo>
                      <a:pt x="74" y="99"/>
                    </a:lnTo>
                    <a:lnTo>
                      <a:pt x="76" y="99"/>
                    </a:lnTo>
                    <a:lnTo>
                      <a:pt x="83" y="101"/>
                    </a:lnTo>
                    <a:lnTo>
                      <a:pt x="83" y="103"/>
                    </a:lnTo>
                    <a:lnTo>
                      <a:pt x="87" y="103"/>
                    </a:lnTo>
                    <a:lnTo>
                      <a:pt x="87" y="101"/>
                    </a:lnTo>
                    <a:lnTo>
                      <a:pt x="85" y="97"/>
                    </a:lnTo>
                    <a:lnTo>
                      <a:pt x="85" y="93"/>
                    </a:lnTo>
                    <a:lnTo>
                      <a:pt x="85" y="91"/>
                    </a:lnTo>
                    <a:lnTo>
                      <a:pt x="74" y="84"/>
                    </a:lnTo>
                    <a:lnTo>
                      <a:pt x="72" y="84"/>
                    </a:lnTo>
                    <a:lnTo>
                      <a:pt x="70" y="82"/>
                    </a:lnTo>
                    <a:lnTo>
                      <a:pt x="68" y="82"/>
                    </a:lnTo>
                    <a:lnTo>
                      <a:pt x="66" y="80"/>
                    </a:lnTo>
                    <a:lnTo>
                      <a:pt x="62" y="78"/>
                    </a:lnTo>
                    <a:lnTo>
                      <a:pt x="57" y="76"/>
                    </a:lnTo>
                    <a:lnTo>
                      <a:pt x="62" y="74"/>
                    </a:lnTo>
                    <a:lnTo>
                      <a:pt x="66" y="72"/>
                    </a:lnTo>
                    <a:lnTo>
                      <a:pt x="66" y="69"/>
                    </a:lnTo>
                    <a:lnTo>
                      <a:pt x="62" y="69"/>
                    </a:lnTo>
                    <a:lnTo>
                      <a:pt x="64" y="65"/>
                    </a:lnTo>
                    <a:lnTo>
                      <a:pt x="64" y="63"/>
                    </a:lnTo>
                    <a:lnTo>
                      <a:pt x="66" y="65"/>
                    </a:lnTo>
                    <a:lnTo>
                      <a:pt x="68" y="67"/>
                    </a:lnTo>
                    <a:lnTo>
                      <a:pt x="68" y="69"/>
                    </a:lnTo>
                    <a:lnTo>
                      <a:pt x="68" y="72"/>
                    </a:lnTo>
                    <a:lnTo>
                      <a:pt x="70" y="72"/>
                    </a:lnTo>
                    <a:lnTo>
                      <a:pt x="72" y="65"/>
                    </a:lnTo>
                    <a:lnTo>
                      <a:pt x="68" y="63"/>
                    </a:lnTo>
                    <a:lnTo>
                      <a:pt x="62" y="55"/>
                    </a:lnTo>
                    <a:lnTo>
                      <a:pt x="59" y="53"/>
                    </a:lnTo>
                    <a:lnTo>
                      <a:pt x="59" y="50"/>
                    </a:lnTo>
                    <a:lnTo>
                      <a:pt x="55" y="46"/>
                    </a:lnTo>
                    <a:lnTo>
                      <a:pt x="57" y="44"/>
                    </a:lnTo>
                    <a:lnTo>
                      <a:pt x="55" y="38"/>
                    </a:lnTo>
                    <a:lnTo>
                      <a:pt x="57" y="34"/>
                    </a:lnTo>
                    <a:lnTo>
                      <a:pt x="64" y="32"/>
                    </a:lnTo>
                    <a:lnTo>
                      <a:pt x="64" y="36"/>
                    </a:lnTo>
                    <a:lnTo>
                      <a:pt x="62" y="36"/>
                    </a:lnTo>
                    <a:lnTo>
                      <a:pt x="62" y="38"/>
                    </a:lnTo>
                    <a:lnTo>
                      <a:pt x="68" y="40"/>
                    </a:lnTo>
                    <a:lnTo>
                      <a:pt x="68" y="46"/>
                    </a:lnTo>
                    <a:lnTo>
                      <a:pt x="72" y="48"/>
                    </a:lnTo>
                    <a:lnTo>
                      <a:pt x="76" y="48"/>
                    </a:lnTo>
                    <a:lnTo>
                      <a:pt x="74" y="46"/>
                    </a:lnTo>
                    <a:lnTo>
                      <a:pt x="72" y="44"/>
                    </a:lnTo>
                    <a:lnTo>
                      <a:pt x="72" y="40"/>
                    </a:lnTo>
                    <a:lnTo>
                      <a:pt x="76" y="42"/>
                    </a:lnTo>
                    <a:lnTo>
                      <a:pt x="81" y="46"/>
                    </a:lnTo>
                    <a:lnTo>
                      <a:pt x="83" y="48"/>
                    </a:lnTo>
                    <a:lnTo>
                      <a:pt x="85" y="44"/>
                    </a:lnTo>
                    <a:lnTo>
                      <a:pt x="81" y="42"/>
                    </a:lnTo>
                    <a:lnTo>
                      <a:pt x="78" y="42"/>
                    </a:lnTo>
                    <a:lnTo>
                      <a:pt x="78" y="40"/>
                    </a:lnTo>
                    <a:lnTo>
                      <a:pt x="87" y="40"/>
                    </a:lnTo>
                    <a:lnTo>
                      <a:pt x="89" y="42"/>
                    </a:lnTo>
                    <a:lnTo>
                      <a:pt x="89" y="40"/>
                    </a:lnTo>
                    <a:lnTo>
                      <a:pt x="85" y="38"/>
                    </a:lnTo>
                    <a:lnTo>
                      <a:pt x="81" y="36"/>
                    </a:lnTo>
                    <a:lnTo>
                      <a:pt x="78" y="32"/>
                    </a:lnTo>
                    <a:lnTo>
                      <a:pt x="81" y="29"/>
                    </a:lnTo>
                    <a:lnTo>
                      <a:pt x="83" y="32"/>
                    </a:lnTo>
                    <a:lnTo>
                      <a:pt x="87" y="29"/>
                    </a:lnTo>
                    <a:lnTo>
                      <a:pt x="89" y="23"/>
                    </a:lnTo>
                    <a:lnTo>
                      <a:pt x="91" y="23"/>
                    </a:lnTo>
                    <a:lnTo>
                      <a:pt x="95" y="25"/>
                    </a:lnTo>
                    <a:lnTo>
                      <a:pt x="100" y="27"/>
                    </a:lnTo>
                    <a:lnTo>
                      <a:pt x="102" y="23"/>
                    </a:lnTo>
                    <a:lnTo>
                      <a:pt x="104" y="21"/>
                    </a:lnTo>
                    <a:lnTo>
                      <a:pt x="104" y="21"/>
                    </a:lnTo>
                    <a:lnTo>
                      <a:pt x="108" y="23"/>
                    </a:lnTo>
                    <a:lnTo>
                      <a:pt x="114" y="23"/>
                    </a:lnTo>
                    <a:lnTo>
                      <a:pt x="121" y="25"/>
                    </a:lnTo>
                    <a:lnTo>
                      <a:pt x="125" y="25"/>
                    </a:lnTo>
                    <a:lnTo>
                      <a:pt x="127" y="19"/>
                    </a:lnTo>
                    <a:lnTo>
                      <a:pt x="127" y="15"/>
                    </a:lnTo>
                    <a:lnTo>
                      <a:pt x="133" y="13"/>
                    </a:lnTo>
                    <a:lnTo>
                      <a:pt x="133" y="8"/>
                    </a:lnTo>
                    <a:lnTo>
                      <a:pt x="129" y="6"/>
                    </a:lnTo>
                    <a:lnTo>
                      <a:pt x="129" y="0"/>
                    </a:lnTo>
                    <a:lnTo>
                      <a:pt x="129" y="0"/>
                    </a:lnTo>
                    <a:close/>
                    <a:moveTo>
                      <a:pt x="85" y="156"/>
                    </a:moveTo>
                    <a:lnTo>
                      <a:pt x="83" y="152"/>
                    </a:lnTo>
                    <a:lnTo>
                      <a:pt x="83" y="156"/>
                    </a:lnTo>
                    <a:lnTo>
                      <a:pt x="83" y="158"/>
                    </a:lnTo>
                    <a:lnTo>
                      <a:pt x="83" y="160"/>
                    </a:lnTo>
                    <a:lnTo>
                      <a:pt x="85" y="162"/>
                    </a:lnTo>
                    <a:lnTo>
                      <a:pt x="91" y="162"/>
                    </a:lnTo>
                    <a:lnTo>
                      <a:pt x="95" y="162"/>
                    </a:lnTo>
                    <a:lnTo>
                      <a:pt x="97" y="160"/>
                    </a:lnTo>
                    <a:lnTo>
                      <a:pt x="102" y="162"/>
                    </a:lnTo>
                    <a:lnTo>
                      <a:pt x="106" y="164"/>
                    </a:lnTo>
                    <a:lnTo>
                      <a:pt x="106" y="166"/>
                    </a:lnTo>
                    <a:lnTo>
                      <a:pt x="112" y="166"/>
                    </a:lnTo>
                    <a:lnTo>
                      <a:pt x="114" y="164"/>
                    </a:lnTo>
                    <a:lnTo>
                      <a:pt x="121" y="164"/>
                    </a:lnTo>
                    <a:lnTo>
                      <a:pt x="127" y="164"/>
                    </a:lnTo>
                    <a:lnTo>
                      <a:pt x="131" y="164"/>
                    </a:lnTo>
                    <a:lnTo>
                      <a:pt x="135" y="162"/>
                    </a:lnTo>
                    <a:lnTo>
                      <a:pt x="135" y="160"/>
                    </a:lnTo>
                    <a:lnTo>
                      <a:pt x="135" y="158"/>
                    </a:lnTo>
                    <a:lnTo>
                      <a:pt x="135" y="156"/>
                    </a:lnTo>
                    <a:lnTo>
                      <a:pt x="135" y="158"/>
                    </a:lnTo>
                    <a:lnTo>
                      <a:pt x="135" y="160"/>
                    </a:lnTo>
                    <a:lnTo>
                      <a:pt x="131" y="162"/>
                    </a:lnTo>
                    <a:lnTo>
                      <a:pt x="131" y="160"/>
                    </a:lnTo>
                    <a:lnTo>
                      <a:pt x="129" y="160"/>
                    </a:lnTo>
                    <a:lnTo>
                      <a:pt x="127" y="160"/>
                    </a:lnTo>
                    <a:lnTo>
                      <a:pt x="127" y="158"/>
                    </a:lnTo>
                    <a:lnTo>
                      <a:pt x="125" y="156"/>
                    </a:lnTo>
                    <a:lnTo>
                      <a:pt x="123" y="156"/>
                    </a:lnTo>
                    <a:lnTo>
                      <a:pt x="119" y="156"/>
                    </a:lnTo>
                    <a:lnTo>
                      <a:pt x="114" y="154"/>
                    </a:lnTo>
                    <a:lnTo>
                      <a:pt x="108" y="154"/>
                    </a:lnTo>
                    <a:lnTo>
                      <a:pt x="104" y="156"/>
                    </a:lnTo>
                    <a:lnTo>
                      <a:pt x="100" y="158"/>
                    </a:lnTo>
                    <a:lnTo>
                      <a:pt x="97" y="156"/>
                    </a:lnTo>
                    <a:lnTo>
                      <a:pt x="95" y="154"/>
                    </a:lnTo>
                    <a:lnTo>
                      <a:pt x="93" y="154"/>
                    </a:lnTo>
                    <a:lnTo>
                      <a:pt x="95" y="154"/>
                    </a:lnTo>
                    <a:lnTo>
                      <a:pt x="93" y="152"/>
                    </a:lnTo>
                    <a:lnTo>
                      <a:pt x="91" y="152"/>
                    </a:lnTo>
                    <a:lnTo>
                      <a:pt x="91" y="152"/>
                    </a:lnTo>
                    <a:lnTo>
                      <a:pt x="91" y="154"/>
                    </a:lnTo>
                    <a:lnTo>
                      <a:pt x="91" y="154"/>
                    </a:lnTo>
                    <a:lnTo>
                      <a:pt x="87" y="154"/>
                    </a:lnTo>
                    <a:lnTo>
                      <a:pt x="87" y="152"/>
                    </a:lnTo>
                    <a:lnTo>
                      <a:pt x="87" y="152"/>
                    </a:lnTo>
                    <a:lnTo>
                      <a:pt x="85" y="152"/>
                    </a:lnTo>
                    <a:lnTo>
                      <a:pt x="87" y="154"/>
                    </a:lnTo>
                    <a:lnTo>
                      <a:pt x="85" y="156"/>
                    </a:lnTo>
                    <a:lnTo>
                      <a:pt x="85" y="156"/>
                    </a:lnTo>
                    <a:close/>
                    <a:moveTo>
                      <a:pt x="5" y="55"/>
                    </a:moveTo>
                    <a:lnTo>
                      <a:pt x="5" y="59"/>
                    </a:lnTo>
                    <a:lnTo>
                      <a:pt x="7" y="61"/>
                    </a:lnTo>
                    <a:lnTo>
                      <a:pt x="9" y="61"/>
                    </a:lnTo>
                    <a:lnTo>
                      <a:pt x="11" y="63"/>
                    </a:lnTo>
                    <a:lnTo>
                      <a:pt x="9" y="63"/>
                    </a:lnTo>
                    <a:lnTo>
                      <a:pt x="7" y="63"/>
                    </a:lnTo>
                    <a:lnTo>
                      <a:pt x="3" y="59"/>
                    </a:lnTo>
                    <a:lnTo>
                      <a:pt x="3" y="57"/>
                    </a:lnTo>
                    <a:lnTo>
                      <a:pt x="0" y="57"/>
                    </a:lnTo>
                    <a:lnTo>
                      <a:pt x="0" y="55"/>
                    </a:lnTo>
                    <a:lnTo>
                      <a:pt x="3" y="53"/>
                    </a:lnTo>
                    <a:lnTo>
                      <a:pt x="5" y="55"/>
                    </a:lnTo>
                    <a:lnTo>
                      <a:pt x="5" y="55"/>
                    </a:lnTo>
                    <a:close/>
                    <a:moveTo>
                      <a:pt x="22" y="82"/>
                    </a:moveTo>
                    <a:lnTo>
                      <a:pt x="19" y="82"/>
                    </a:lnTo>
                    <a:lnTo>
                      <a:pt x="22" y="78"/>
                    </a:lnTo>
                    <a:lnTo>
                      <a:pt x="24" y="78"/>
                    </a:lnTo>
                    <a:lnTo>
                      <a:pt x="24" y="82"/>
                    </a:lnTo>
                    <a:lnTo>
                      <a:pt x="24" y="82"/>
                    </a:lnTo>
                    <a:lnTo>
                      <a:pt x="22" y="84"/>
                    </a:lnTo>
                    <a:lnTo>
                      <a:pt x="22" y="82"/>
                    </a:lnTo>
                    <a:lnTo>
                      <a:pt x="22" y="82"/>
                    </a:lnTo>
                    <a:close/>
                    <a:moveTo>
                      <a:pt x="22" y="88"/>
                    </a:moveTo>
                    <a:lnTo>
                      <a:pt x="22" y="84"/>
                    </a:lnTo>
                    <a:lnTo>
                      <a:pt x="24" y="86"/>
                    </a:lnTo>
                    <a:lnTo>
                      <a:pt x="24" y="88"/>
                    </a:lnTo>
                    <a:lnTo>
                      <a:pt x="24" y="91"/>
                    </a:lnTo>
                    <a:lnTo>
                      <a:pt x="26" y="93"/>
                    </a:lnTo>
                    <a:lnTo>
                      <a:pt x="26" y="95"/>
                    </a:lnTo>
                    <a:lnTo>
                      <a:pt x="28" y="95"/>
                    </a:lnTo>
                    <a:lnTo>
                      <a:pt x="26" y="97"/>
                    </a:lnTo>
                    <a:lnTo>
                      <a:pt x="24" y="97"/>
                    </a:lnTo>
                    <a:lnTo>
                      <a:pt x="22" y="97"/>
                    </a:lnTo>
                    <a:lnTo>
                      <a:pt x="22" y="93"/>
                    </a:lnTo>
                    <a:lnTo>
                      <a:pt x="19" y="93"/>
                    </a:lnTo>
                    <a:lnTo>
                      <a:pt x="19" y="95"/>
                    </a:lnTo>
                    <a:lnTo>
                      <a:pt x="19" y="95"/>
                    </a:lnTo>
                    <a:lnTo>
                      <a:pt x="17" y="95"/>
                    </a:lnTo>
                    <a:lnTo>
                      <a:pt x="17" y="91"/>
                    </a:lnTo>
                    <a:lnTo>
                      <a:pt x="19" y="88"/>
                    </a:lnTo>
                    <a:lnTo>
                      <a:pt x="22" y="88"/>
                    </a:lnTo>
                    <a:lnTo>
                      <a:pt x="22" y="88"/>
                    </a:lnTo>
                    <a:close/>
                    <a:moveTo>
                      <a:pt x="28" y="103"/>
                    </a:moveTo>
                    <a:lnTo>
                      <a:pt x="30" y="105"/>
                    </a:lnTo>
                    <a:lnTo>
                      <a:pt x="28" y="105"/>
                    </a:lnTo>
                    <a:lnTo>
                      <a:pt x="26" y="105"/>
                    </a:lnTo>
                    <a:lnTo>
                      <a:pt x="24" y="105"/>
                    </a:lnTo>
                    <a:lnTo>
                      <a:pt x="22" y="103"/>
                    </a:lnTo>
                    <a:lnTo>
                      <a:pt x="22" y="101"/>
                    </a:lnTo>
                    <a:lnTo>
                      <a:pt x="24" y="99"/>
                    </a:lnTo>
                    <a:lnTo>
                      <a:pt x="26" y="101"/>
                    </a:lnTo>
                    <a:lnTo>
                      <a:pt x="28" y="103"/>
                    </a:lnTo>
                    <a:lnTo>
                      <a:pt x="28" y="103"/>
                    </a:lnTo>
                    <a:close/>
                    <a:moveTo>
                      <a:pt x="152" y="147"/>
                    </a:moveTo>
                    <a:lnTo>
                      <a:pt x="152" y="145"/>
                    </a:lnTo>
                    <a:lnTo>
                      <a:pt x="152" y="145"/>
                    </a:lnTo>
                    <a:lnTo>
                      <a:pt x="152" y="147"/>
                    </a:lnTo>
                    <a:lnTo>
                      <a:pt x="152" y="147"/>
                    </a:lnTo>
                    <a:lnTo>
                      <a:pt x="152" y="147"/>
                    </a:lnTo>
                    <a:close/>
                    <a:moveTo>
                      <a:pt x="150" y="158"/>
                    </a:moveTo>
                    <a:lnTo>
                      <a:pt x="150" y="154"/>
                    </a:lnTo>
                    <a:lnTo>
                      <a:pt x="150" y="152"/>
                    </a:lnTo>
                    <a:lnTo>
                      <a:pt x="152" y="147"/>
                    </a:lnTo>
                    <a:lnTo>
                      <a:pt x="152" y="150"/>
                    </a:lnTo>
                    <a:lnTo>
                      <a:pt x="154" y="154"/>
                    </a:lnTo>
                    <a:lnTo>
                      <a:pt x="152" y="156"/>
                    </a:lnTo>
                    <a:lnTo>
                      <a:pt x="150" y="158"/>
                    </a:lnTo>
                    <a:lnTo>
                      <a:pt x="150" y="158"/>
                    </a:lnTo>
                    <a:close/>
                    <a:moveTo>
                      <a:pt x="161" y="145"/>
                    </a:moveTo>
                    <a:lnTo>
                      <a:pt x="161" y="143"/>
                    </a:lnTo>
                    <a:lnTo>
                      <a:pt x="161" y="141"/>
                    </a:lnTo>
                    <a:lnTo>
                      <a:pt x="161" y="141"/>
                    </a:lnTo>
                    <a:lnTo>
                      <a:pt x="161" y="139"/>
                    </a:lnTo>
                    <a:lnTo>
                      <a:pt x="165" y="135"/>
                    </a:lnTo>
                    <a:lnTo>
                      <a:pt x="169" y="133"/>
                    </a:lnTo>
                    <a:lnTo>
                      <a:pt x="173" y="133"/>
                    </a:lnTo>
                    <a:lnTo>
                      <a:pt x="171" y="135"/>
                    </a:lnTo>
                    <a:lnTo>
                      <a:pt x="171" y="135"/>
                    </a:lnTo>
                    <a:lnTo>
                      <a:pt x="169" y="137"/>
                    </a:lnTo>
                    <a:lnTo>
                      <a:pt x="169" y="139"/>
                    </a:lnTo>
                    <a:lnTo>
                      <a:pt x="169" y="141"/>
                    </a:lnTo>
                    <a:lnTo>
                      <a:pt x="167" y="141"/>
                    </a:lnTo>
                    <a:lnTo>
                      <a:pt x="165" y="143"/>
                    </a:lnTo>
                    <a:lnTo>
                      <a:pt x="163" y="145"/>
                    </a:lnTo>
                    <a:lnTo>
                      <a:pt x="161" y="145"/>
                    </a:lnTo>
                    <a:lnTo>
                      <a:pt x="161" y="145"/>
                    </a:lnTo>
                    <a:close/>
                    <a:moveTo>
                      <a:pt x="135" y="133"/>
                    </a:moveTo>
                    <a:lnTo>
                      <a:pt x="133" y="131"/>
                    </a:lnTo>
                    <a:lnTo>
                      <a:pt x="133" y="131"/>
                    </a:lnTo>
                    <a:lnTo>
                      <a:pt x="137" y="128"/>
                    </a:lnTo>
                    <a:lnTo>
                      <a:pt x="140" y="128"/>
                    </a:lnTo>
                    <a:lnTo>
                      <a:pt x="137" y="131"/>
                    </a:lnTo>
                    <a:lnTo>
                      <a:pt x="137" y="131"/>
                    </a:lnTo>
                    <a:lnTo>
                      <a:pt x="135" y="133"/>
                    </a:lnTo>
                    <a:lnTo>
                      <a:pt x="135" y="133"/>
                    </a:lnTo>
                    <a:close/>
                    <a:moveTo>
                      <a:pt x="135" y="103"/>
                    </a:moveTo>
                    <a:lnTo>
                      <a:pt x="137" y="101"/>
                    </a:lnTo>
                    <a:lnTo>
                      <a:pt x="140" y="101"/>
                    </a:lnTo>
                    <a:lnTo>
                      <a:pt x="142" y="103"/>
                    </a:lnTo>
                    <a:lnTo>
                      <a:pt x="144" y="103"/>
                    </a:lnTo>
                    <a:lnTo>
                      <a:pt x="144" y="103"/>
                    </a:lnTo>
                    <a:lnTo>
                      <a:pt x="144" y="105"/>
                    </a:lnTo>
                    <a:lnTo>
                      <a:pt x="142" y="105"/>
                    </a:lnTo>
                    <a:lnTo>
                      <a:pt x="142" y="107"/>
                    </a:lnTo>
                    <a:lnTo>
                      <a:pt x="140" y="107"/>
                    </a:lnTo>
                    <a:lnTo>
                      <a:pt x="137" y="105"/>
                    </a:lnTo>
                    <a:lnTo>
                      <a:pt x="135" y="105"/>
                    </a:lnTo>
                    <a:lnTo>
                      <a:pt x="133" y="105"/>
                    </a:lnTo>
                    <a:lnTo>
                      <a:pt x="135" y="103"/>
                    </a:lnTo>
                    <a:lnTo>
                      <a:pt x="135" y="103"/>
                    </a:lnTo>
                    <a:close/>
                    <a:moveTo>
                      <a:pt x="127" y="82"/>
                    </a:moveTo>
                    <a:lnTo>
                      <a:pt x="129" y="88"/>
                    </a:lnTo>
                    <a:lnTo>
                      <a:pt x="127" y="91"/>
                    </a:lnTo>
                    <a:lnTo>
                      <a:pt x="125" y="93"/>
                    </a:lnTo>
                    <a:lnTo>
                      <a:pt x="123" y="91"/>
                    </a:lnTo>
                    <a:lnTo>
                      <a:pt x="123" y="88"/>
                    </a:lnTo>
                    <a:lnTo>
                      <a:pt x="125" y="88"/>
                    </a:lnTo>
                    <a:lnTo>
                      <a:pt x="125" y="86"/>
                    </a:lnTo>
                    <a:lnTo>
                      <a:pt x="123" y="84"/>
                    </a:lnTo>
                    <a:lnTo>
                      <a:pt x="123" y="82"/>
                    </a:lnTo>
                    <a:lnTo>
                      <a:pt x="125" y="82"/>
                    </a:lnTo>
                    <a:lnTo>
                      <a:pt x="127" y="82"/>
                    </a:lnTo>
                    <a:lnTo>
                      <a:pt x="127" y="82"/>
                    </a:lnTo>
                    <a:lnTo>
                      <a:pt x="127" y="82"/>
                    </a:lnTo>
                    <a:close/>
                    <a:moveTo>
                      <a:pt x="123" y="72"/>
                    </a:moveTo>
                    <a:lnTo>
                      <a:pt x="119" y="69"/>
                    </a:lnTo>
                    <a:lnTo>
                      <a:pt x="121" y="65"/>
                    </a:lnTo>
                    <a:lnTo>
                      <a:pt x="125" y="65"/>
                    </a:lnTo>
                    <a:lnTo>
                      <a:pt x="127" y="63"/>
                    </a:lnTo>
                    <a:lnTo>
                      <a:pt x="131" y="63"/>
                    </a:lnTo>
                    <a:lnTo>
                      <a:pt x="133" y="63"/>
                    </a:lnTo>
                    <a:lnTo>
                      <a:pt x="131" y="65"/>
                    </a:lnTo>
                    <a:lnTo>
                      <a:pt x="133" y="65"/>
                    </a:lnTo>
                    <a:lnTo>
                      <a:pt x="133" y="69"/>
                    </a:lnTo>
                    <a:lnTo>
                      <a:pt x="133" y="74"/>
                    </a:lnTo>
                    <a:lnTo>
                      <a:pt x="129" y="74"/>
                    </a:lnTo>
                    <a:lnTo>
                      <a:pt x="127" y="72"/>
                    </a:lnTo>
                    <a:lnTo>
                      <a:pt x="127" y="69"/>
                    </a:lnTo>
                    <a:lnTo>
                      <a:pt x="129" y="69"/>
                    </a:lnTo>
                    <a:lnTo>
                      <a:pt x="129" y="67"/>
                    </a:lnTo>
                    <a:lnTo>
                      <a:pt x="127" y="67"/>
                    </a:lnTo>
                    <a:lnTo>
                      <a:pt x="127" y="69"/>
                    </a:lnTo>
                    <a:lnTo>
                      <a:pt x="125" y="72"/>
                    </a:lnTo>
                    <a:lnTo>
                      <a:pt x="123" y="72"/>
                    </a:lnTo>
                    <a:lnTo>
                      <a:pt x="123" y="72"/>
                    </a:lnTo>
                    <a:lnTo>
                      <a:pt x="123" y="72"/>
                    </a:lnTo>
                    <a:close/>
                    <a:moveTo>
                      <a:pt x="112" y="36"/>
                    </a:moveTo>
                    <a:lnTo>
                      <a:pt x="112" y="34"/>
                    </a:lnTo>
                    <a:lnTo>
                      <a:pt x="116" y="34"/>
                    </a:lnTo>
                    <a:lnTo>
                      <a:pt x="119" y="34"/>
                    </a:lnTo>
                    <a:lnTo>
                      <a:pt x="119" y="36"/>
                    </a:lnTo>
                    <a:lnTo>
                      <a:pt x="116" y="36"/>
                    </a:lnTo>
                    <a:lnTo>
                      <a:pt x="112" y="36"/>
                    </a:lnTo>
                    <a:lnTo>
                      <a:pt x="112" y="36"/>
                    </a:lnTo>
                    <a:close/>
                    <a:moveTo>
                      <a:pt x="104" y="46"/>
                    </a:moveTo>
                    <a:lnTo>
                      <a:pt x="108" y="46"/>
                    </a:lnTo>
                    <a:lnTo>
                      <a:pt x="108" y="46"/>
                    </a:lnTo>
                    <a:lnTo>
                      <a:pt x="110" y="44"/>
                    </a:lnTo>
                    <a:lnTo>
                      <a:pt x="112" y="46"/>
                    </a:lnTo>
                    <a:lnTo>
                      <a:pt x="110" y="48"/>
                    </a:lnTo>
                    <a:lnTo>
                      <a:pt x="110" y="53"/>
                    </a:lnTo>
                    <a:lnTo>
                      <a:pt x="108" y="50"/>
                    </a:lnTo>
                    <a:lnTo>
                      <a:pt x="106" y="53"/>
                    </a:lnTo>
                    <a:lnTo>
                      <a:pt x="104" y="50"/>
                    </a:lnTo>
                    <a:lnTo>
                      <a:pt x="104" y="46"/>
                    </a:lnTo>
                    <a:lnTo>
                      <a:pt x="104" y="46"/>
                    </a:lnTo>
                    <a:lnTo>
                      <a:pt x="104" y="46"/>
                    </a:lnTo>
                    <a:close/>
                    <a:moveTo>
                      <a:pt x="93" y="29"/>
                    </a:moveTo>
                    <a:lnTo>
                      <a:pt x="95" y="27"/>
                    </a:lnTo>
                    <a:lnTo>
                      <a:pt x="97" y="29"/>
                    </a:lnTo>
                    <a:lnTo>
                      <a:pt x="100" y="32"/>
                    </a:lnTo>
                    <a:lnTo>
                      <a:pt x="95" y="32"/>
                    </a:lnTo>
                    <a:lnTo>
                      <a:pt x="95" y="32"/>
                    </a:lnTo>
                    <a:lnTo>
                      <a:pt x="93" y="32"/>
                    </a:lnTo>
                    <a:lnTo>
                      <a:pt x="93" y="29"/>
                    </a:lnTo>
                    <a:lnTo>
                      <a:pt x="93" y="29"/>
                    </a:lnTo>
                    <a:close/>
                    <a:moveTo>
                      <a:pt x="76" y="69"/>
                    </a:moveTo>
                    <a:lnTo>
                      <a:pt x="76" y="67"/>
                    </a:lnTo>
                    <a:lnTo>
                      <a:pt x="78" y="69"/>
                    </a:lnTo>
                    <a:lnTo>
                      <a:pt x="81" y="72"/>
                    </a:lnTo>
                    <a:lnTo>
                      <a:pt x="78" y="74"/>
                    </a:lnTo>
                    <a:lnTo>
                      <a:pt x="76" y="69"/>
                    </a:lnTo>
                    <a:lnTo>
                      <a:pt x="76" y="69"/>
                    </a:lnTo>
                    <a:close/>
                    <a:moveTo>
                      <a:pt x="72" y="69"/>
                    </a:moveTo>
                    <a:lnTo>
                      <a:pt x="74" y="67"/>
                    </a:lnTo>
                    <a:lnTo>
                      <a:pt x="74" y="69"/>
                    </a:lnTo>
                    <a:lnTo>
                      <a:pt x="74" y="69"/>
                    </a:lnTo>
                    <a:lnTo>
                      <a:pt x="72" y="69"/>
                    </a:lnTo>
                    <a:lnTo>
                      <a:pt x="72" y="69"/>
                    </a:lnTo>
                    <a:close/>
                    <a:moveTo>
                      <a:pt x="95" y="74"/>
                    </a:moveTo>
                    <a:lnTo>
                      <a:pt x="97" y="72"/>
                    </a:lnTo>
                    <a:lnTo>
                      <a:pt x="97" y="74"/>
                    </a:lnTo>
                    <a:lnTo>
                      <a:pt x="100" y="76"/>
                    </a:lnTo>
                    <a:lnTo>
                      <a:pt x="100" y="78"/>
                    </a:lnTo>
                    <a:lnTo>
                      <a:pt x="100" y="80"/>
                    </a:lnTo>
                    <a:lnTo>
                      <a:pt x="97" y="76"/>
                    </a:lnTo>
                    <a:lnTo>
                      <a:pt x="97" y="76"/>
                    </a:lnTo>
                    <a:lnTo>
                      <a:pt x="95" y="74"/>
                    </a:lnTo>
                    <a:lnTo>
                      <a:pt x="95" y="74"/>
                    </a:lnTo>
                    <a:close/>
                    <a:moveTo>
                      <a:pt x="127" y="112"/>
                    </a:moveTo>
                    <a:lnTo>
                      <a:pt x="127" y="110"/>
                    </a:lnTo>
                    <a:lnTo>
                      <a:pt x="127" y="107"/>
                    </a:lnTo>
                    <a:lnTo>
                      <a:pt x="131" y="107"/>
                    </a:lnTo>
                    <a:lnTo>
                      <a:pt x="131" y="110"/>
                    </a:lnTo>
                    <a:lnTo>
                      <a:pt x="127" y="112"/>
                    </a:lnTo>
                    <a:lnTo>
                      <a:pt x="127" y="112"/>
                    </a:lnTo>
                    <a:close/>
                    <a:moveTo>
                      <a:pt x="95" y="131"/>
                    </a:moveTo>
                    <a:lnTo>
                      <a:pt x="97" y="128"/>
                    </a:lnTo>
                    <a:lnTo>
                      <a:pt x="100" y="128"/>
                    </a:lnTo>
                    <a:lnTo>
                      <a:pt x="100" y="131"/>
                    </a:lnTo>
                    <a:lnTo>
                      <a:pt x="97" y="131"/>
                    </a:lnTo>
                    <a:lnTo>
                      <a:pt x="95" y="131"/>
                    </a:lnTo>
                    <a:lnTo>
                      <a:pt x="95" y="131"/>
                    </a:lnTo>
                    <a:close/>
                    <a:moveTo>
                      <a:pt x="95" y="118"/>
                    </a:moveTo>
                    <a:lnTo>
                      <a:pt x="97" y="118"/>
                    </a:lnTo>
                    <a:lnTo>
                      <a:pt x="97" y="120"/>
                    </a:lnTo>
                    <a:lnTo>
                      <a:pt x="95" y="118"/>
                    </a:lnTo>
                    <a:lnTo>
                      <a:pt x="95" y="118"/>
                    </a:lnTo>
                    <a:close/>
                    <a:moveTo>
                      <a:pt x="95" y="116"/>
                    </a:moveTo>
                    <a:lnTo>
                      <a:pt x="95" y="112"/>
                    </a:lnTo>
                    <a:lnTo>
                      <a:pt x="97" y="112"/>
                    </a:lnTo>
                    <a:lnTo>
                      <a:pt x="97" y="114"/>
                    </a:lnTo>
                    <a:lnTo>
                      <a:pt x="97" y="114"/>
                    </a:lnTo>
                    <a:lnTo>
                      <a:pt x="95" y="116"/>
                    </a:lnTo>
                    <a:lnTo>
                      <a:pt x="95" y="116"/>
                    </a:lnTo>
                    <a:close/>
                    <a:moveTo>
                      <a:pt x="93" y="110"/>
                    </a:moveTo>
                    <a:lnTo>
                      <a:pt x="93" y="110"/>
                    </a:lnTo>
                    <a:lnTo>
                      <a:pt x="93" y="107"/>
                    </a:lnTo>
                    <a:lnTo>
                      <a:pt x="95" y="110"/>
                    </a:lnTo>
                    <a:lnTo>
                      <a:pt x="93" y="110"/>
                    </a:lnTo>
                    <a:lnTo>
                      <a:pt x="93" y="110"/>
                    </a:lnTo>
                    <a:close/>
                    <a:moveTo>
                      <a:pt x="112" y="122"/>
                    </a:moveTo>
                    <a:lnTo>
                      <a:pt x="110" y="120"/>
                    </a:lnTo>
                    <a:lnTo>
                      <a:pt x="110" y="118"/>
                    </a:lnTo>
                    <a:lnTo>
                      <a:pt x="112" y="118"/>
                    </a:lnTo>
                    <a:lnTo>
                      <a:pt x="114" y="120"/>
                    </a:lnTo>
                    <a:lnTo>
                      <a:pt x="112" y="122"/>
                    </a:lnTo>
                    <a:lnTo>
                      <a:pt x="112" y="122"/>
                    </a:lnTo>
                    <a:close/>
                    <a:moveTo>
                      <a:pt x="116" y="122"/>
                    </a:moveTo>
                    <a:lnTo>
                      <a:pt x="114" y="120"/>
                    </a:lnTo>
                    <a:lnTo>
                      <a:pt x="119" y="116"/>
                    </a:lnTo>
                    <a:lnTo>
                      <a:pt x="121" y="118"/>
                    </a:lnTo>
                    <a:lnTo>
                      <a:pt x="121" y="120"/>
                    </a:lnTo>
                    <a:lnTo>
                      <a:pt x="119" y="122"/>
                    </a:lnTo>
                    <a:lnTo>
                      <a:pt x="116" y="122"/>
                    </a:lnTo>
                    <a:lnTo>
                      <a:pt x="116" y="122"/>
                    </a:lnTo>
                    <a:close/>
                    <a:moveTo>
                      <a:pt x="116" y="114"/>
                    </a:moveTo>
                    <a:lnTo>
                      <a:pt x="116" y="112"/>
                    </a:lnTo>
                    <a:lnTo>
                      <a:pt x="116" y="112"/>
                    </a:lnTo>
                    <a:lnTo>
                      <a:pt x="116" y="114"/>
                    </a:lnTo>
                    <a:lnTo>
                      <a:pt x="116" y="114"/>
                    </a:lnTo>
                    <a:close/>
                    <a:moveTo>
                      <a:pt x="110" y="107"/>
                    </a:moveTo>
                    <a:lnTo>
                      <a:pt x="112" y="107"/>
                    </a:lnTo>
                    <a:lnTo>
                      <a:pt x="112" y="110"/>
                    </a:lnTo>
                    <a:lnTo>
                      <a:pt x="114" y="112"/>
                    </a:lnTo>
                    <a:lnTo>
                      <a:pt x="112" y="110"/>
                    </a:lnTo>
                    <a:lnTo>
                      <a:pt x="110" y="107"/>
                    </a:lnTo>
                    <a:lnTo>
                      <a:pt x="110" y="107"/>
                    </a:lnTo>
                    <a:close/>
                    <a:moveTo>
                      <a:pt x="102" y="99"/>
                    </a:moveTo>
                    <a:lnTo>
                      <a:pt x="102" y="99"/>
                    </a:lnTo>
                    <a:lnTo>
                      <a:pt x="104" y="103"/>
                    </a:lnTo>
                    <a:lnTo>
                      <a:pt x="108" y="105"/>
                    </a:lnTo>
                    <a:lnTo>
                      <a:pt x="108" y="107"/>
                    </a:lnTo>
                    <a:lnTo>
                      <a:pt x="106" y="107"/>
                    </a:lnTo>
                    <a:lnTo>
                      <a:pt x="102" y="103"/>
                    </a:lnTo>
                    <a:lnTo>
                      <a:pt x="100" y="101"/>
                    </a:lnTo>
                    <a:lnTo>
                      <a:pt x="102" y="99"/>
                    </a:lnTo>
                    <a:lnTo>
                      <a:pt x="102" y="99"/>
                    </a:lnTo>
                    <a:close/>
                    <a:moveTo>
                      <a:pt x="64" y="76"/>
                    </a:moveTo>
                    <a:lnTo>
                      <a:pt x="66" y="74"/>
                    </a:lnTo>
                    <a:lnTo>
                      <a:pt x="72" y="72"/>
                    </a:lnTo>
                    <a:lnTo>
                      <a:pt x="74" y="76"/>
                    </a:lnTo>
                    <a:lnTo>
                      <a:pt x="78" y="78"/>
                    </a:lnTo>
                    <a:lnTo>
                      <a:pt x="81" y="78"/>
                    </a:lnTo>
                    <a:lnTo>
                      <a:pt x="83" y="80"/>
                    </a:lnTo>
                    <a:lnTo>
                      <a:pt x="85" y="80"/>
                    </a:lnTo>
                    <a:lnTo>
                      <a:pt x="85" y="80"/>
                    </a:lnTo>
                    <a:lnTo>
                      <a:pt x="89" y="84"/>
                    </a:lnTo>
                    <a:lnTo>
                      <a:pt x="91" y="86"/>
                    </a:lnTo>
                    <a:lnTo>
                      <a:pt x="91" y="88"/>
                    </a:lnTo>
                    <a:lnTo>
                      <a:pt x="91" y="91"/>
                    </a:lnTo>
                    <a:lnTo>
                      <a:pt x="91" y="93"/>
                    </a:lnTo>
                    <a:lnTo>
                      <a:pt x="93" y="97"/>
                    </a:lnTo>
                    <a:lnTo>
                      <a:pt x="95" y="95"/>
                    </a:lnTo>
                    <a:lnTo>
                      <a:pt x="100" y="95"/>
                    </a:lnTo>
                    <a:lnTo>
                      <a:pt x="97" y="99"/>
                    </a:lnTo>
                    <a:lnTo>
                      <a:pt x="95" y="99"/>
                    </a:lnTo>
                    <a:lnTo>
                      <a:pt x="93" y="99"/>
                    </a:lnTo>
                    <a:lnTo>
                      <a:pt x="91" y="97"/>
                    </a:lnTo>
                    <a:lnTo>
                      <a:pt x="89" y="95"/>
                    </a:lnTo>
                    <a:lnTo>
                      <a:pt x="91" y="93"/>
                    </a:lnTo>
                    <a:lnTo>
                      <a:pt x="89" y="93"/>
                    </a:lnTo>
                    <a:lnTo>
                      <a:pt x="87" y="88"/>
                    </a:lnTo>
                    <a:lnTo>
                      <a:pt x="85" y="86"/>
                    </a:lnTo>
                    <a:lnTo>
                      <a:pt x="83" y="86"/>
                    </a:lnTo>
                    <a:lnTo>
                      <a:pt x="78" y="84"/>
                    </a:lnTo>
                    <a:lnTo>
                      <a:pt x="76" y="82"/>
                    </a:lnTo>
                    <a:lnTo>
                      <a:pt x="74" y="82"/>
                    </a:lnTo>
                    <a:lnTo>
                      <a:pt x="74" y="80"/>
                    </a:lnTo>
                    <a:lnTo>
                      <a:pt x="72" y="78"/>
                    </a:lnTo>
                    <a:lnTo>
                      <a:pt x="70" y="78"/>
                    </a:lnTo>
                    <a:lnTo>
                      <a:pt x="68" y="76"/>
                    </a:lnTo>
                    <a:lnTo>
                      <a:pt x="66" y="76"/>
                    </a:lnTo>
                    <a:lnTo>
                      <a:pt x="64" y="76"/>
                    </a:lnTo>
                    <a:lnTo>
                      <a:pt x="64" y="76"/>
                    </a:lnTo>
                    <a:close/>
                    <a:moveTo>
                      <a:pt x="70" y="135"/>
                    </a:moveTo>
                    <a:lnTo>
                      <a:pt x="70" y="135"/>
                    </a:lnTo>
                    <a:lnTo>
                      <a:pt x="70" y="137"/>
                    </a:lnTo>
                    <a:lnTo>
                      <a:pt x="72" y="139"/>
                    </a:lnTo>
                    <a:lnTo>
                      <a:pt x="72" y="141"/>
                    </a:lnTo>
                    <a:lnTo>
                      <a:pt x="70" y="141"/>
                    </a:lnTo>
                    <a:lnTo>
                      <a:pt x="70" y="139"/>
                    </a:lnTo>
                    <a:lnTo>
                      <a:pt x="68" y="137"/>
                    </a:lnTo>
                    <a:lnTo>
                      <a:pt x="70" y="135"/>
                    </a:lnTo>
                    <a:lnTo>
                      <a:pt x="70" y="135"/>
                    </a:lnTo>
                    <a:close/>
                    <a:moveTo>
                      <a:pt x="70" y="131"/>
                    </a:moveTo>
                    <a:lnTo>
                      <a:pt x="70" y="133"/>
                    </a:lnTo>
                    <a:lnTo>
                      <a:pt x="68" y="133"/>
                    </a:lnTo>
                    <a:lnTo>
                      <a:pt x="70" y="13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82" name="Rectangle 81">
              <a:extLst>
                <a:ext uri="{FF2B5EF4-FFF2-40B4-BE49-F238E27FC236}">
                  <a16:creationId xmlns:a16="http://schemas.microsoft.com/office/drawing/2014/main" id="{F9A4DD77-2F72-46AA-9DBF-6BDD4D3C92E5}"/>
                </a:ext>
              </a:extLst>
            </p:cNvPr>
            <p:cNvSpPr/>
            <p:nvPr/>
          </p:nvSpPr>
          <p:spPr>
            <a:xfrm>
              <a:off x="3037160" y="9287922"/>
              <a:ext cx="5687100" cy="104122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6" name="Rectangle 85">
              <a:extLst>
                <a:ext uri="{FF2B5EF4-FFF2-40B4-BE49-F238E27FC236}">
                  <a16:creationId xmlns:a16="http://schemas.microsoft.com/office/drawing/2014/main" id="{6A373334-F2AF-423F-A5E9-BA0093EC70F3}"/>
                </a:ext>
              </a:extLst>
            </p:cNvPr>
            <p:cNvSpPr/>
            <p:nvPr/>
          </p:nvSpPr>
          <p:spPr>
            <a:xfrm rot="5400000">
              <a:off x="210515" y="11325582"/>
              <a:ext cx="4866191" cy="79087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7" name="Rectangle 86">
              <a:extLst>
                <a:ext uri="{FF2B5EF4-FFF2-40B4-BE49-F238E27FC236}">
                  <a16:creationId xmlns:a16="http://schemas.microsoft.com/office/drawing/2014/main" id="{EB8A9907-2D4F-4C82-BE14-D26934F48BF7}"/>
                </a:ext>
              </a:extLst>
            </p:cNvPr>
            <p:cNvSpPr/>
            <p:nvPr/>
          </p:nvSpPr>
          <p:spPr>
            <a:xfrm>
              <a:off x="3047210" y="12407645"/>
              <a:ext cx="5402818" cy="17464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sp>
        <p:nvSpPr>
          <p:cNvPr id="266" name="Rounded Rectangle 197">
            <a:extLst>
              <a:ext uri="{FF2B5EF4-FFF2-40B4-BE49-F238E27FC236}">
                <a16:creationId xmlns:a16="http://schemas.microsoft.com/office/drawing/2014/main" id="{A3D6ED67-7874-4E4B-B647-65573CEF4CD4}"/>
              </a:ext>
            </a:extLst>
          </p:cNvPr>
          <p:cNvSpPr/>
          <p:nvPr/>
        </p:nvSpPr>
        <p:spPr>
          <a:xfrm>
            <a:off x="534760" y="4472503"/>
            <a:ext cx="5239423" cy="1864431"/>
          </a:xfrm>
          <a:prstGeom prst="roundRect">
            <a:avLst>
              <a:gd name="adj" fmla="val 4172"/>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ctr">
              <a:buFont typeface="Arial" panose="020B0604020202020204" pitchFamily="34" charset="0"/>
              <a:buChar char="•"/>
            </a:pPr>
            <a:endParaRPr lang="pl-PL" sz="1000" dirty="0">
              <a:solidFill>
                <a:schemeClr val="tx2">
                  <a:lumMod val="50000"/>
                </a:schemeClr>
              </a:solidFill>
            </a:endParaRPr>
          </a:p>
        </p:txBody>
      </p:sp>
      <p:grpSp>
        <p:nvGrpSpPr>
          <p:cNvPr id="13" name="Group 12">
            <a:extLst>
              <a:ext uri="{FF2B5EF4-FFF2-40B4-BE49-F238E27FC236}">
                <a16:creationId xmlns:a16="http://schemas.microsoft.com/office/drawing/2014/main" id="{799A66E9-A048-4AD3-ACFC-67D6C91BF2CE}"/>
              </a:ext>
            </a:extLst>
          </p:cNvPr>
          <p:cNvGrpSpPr/>
          <p:nvPr/>
        </p:nvGrpSpPr>
        <p:grpSpPr>
          <a:xfrm>
            <a:off x="500964" y="4446321"/>
            <a:ext cx="2209878" cy="1864431"/>
            <a:chOff x="500964" y="4446321"/>
            <a:chExt cx="1684859" cy="1852731"/>
          </a:xfrm>
        </p:grpSpPr>
        <p:graphicFrame>
          <p:nvGraphicFramePr>
            <p:cNvPr id="77" name="Chart 76">
              <a:extLst>
                <a:ext uri="{FF2B5EF4-FFF2-40B4-BE49-F238E27FC236}">
                  <a16:creationId xmlns:a16="http://schemas.microsoft.com/office/drawing/2014/main" id="{B8742F18-AAB5-4426-95B3-372BFEAB00F5}"/>
                </a:ext>
              </a:extLst>
            </p:cNvPr>
            <p:cNvGraphicFramePr/>
            <p:nvPr>
              <p:extLst>
                <p:ext uri="{D42A27DB-BD31-4B8C-83A1-F6EECF244321}">
                  <p14:modId xmlns:p14="http://schemas.microsoft.com/office/powerpoint/2010/main" val="1037700675"/>
                </p:ext>
              </p:extLst>
            </p:nvPr>
          </p:nvGraphicFramePr>
          <p:xfrm>
            <a:off x="500964" y="4446321"/>
            <a:ext cx="1684859" cy="1852731"/>
          </p:xfrm>
          <a:graphic>
            <a:graphicData uri="http://schemas.openxmlformats.org/drawingml/2006/chart">
              <c:chart xmlns:c="http://schemas.openxmlformats.org/drawingml/2006/chart" xmlns:r="http://schemas.openxmlformats.org/officeDocument/2006/relationships" r:id="rId3"/>
            </a:graphicData>
          </a:graphic>
        </p:graphicFrame>
        <p:grpSp>
          <p:nvGrpSpPr>
            <p:cNvPr id="12" name="Group 11">
              <a:extLst>
                <a:ext uri="{FF2B5EF4-FFF2-40B4-BE49-F238E27FC236}">
                  <a16:creationId xmlns:a16="http://schemas.microsoft.com/office/drawing/2014/main" id="{7D57A03C-A681-4A21-93E4-2F4E14150E35}"/>
                </a:ext>
              </a:extLst>
            </p:cNvPr>
            <p:cNvGrpSpPr/>
            <p:nvPr/>
          </p:nvGrpSpPr>
          <p:grpSpPr>
            <a:xfrm>
              <a:off x="752100" y="4454531"/>
              <a:ext cx="1157279" cy="360835"/>
              <a:chOff x="2939168" y="6208648"/>
              <a:chExt cx="840954" cy="360835"/>
            </a:xfrm>
          </p:grpSpPr>
          <p:cxnSp>
            <p:nvCxnSpPr>
              <p:cNvPr id="158" name="Straight Connector 157">
                <a:extLst>
                  <a:ext uri="{FF2B5EF4-FFF2-40B4-BE49-F238E27FC236}">
                    <a16:creationId xmlns:a16="http://schemas.microsoft.com/office/drawing/2014/main" id="{124C0A11-4106-495C-8427-496ECF589CBA}"/>
                  </a:ext>
                </a:extLst>
              </p:cNvPr>
              <p:cNvCxnSpPr>
                <a:cxnSpLocks/>
              </p:cNvCxnSpPr>
              <p:nvPr/>
            </p:nvCxnSpPr>
            <p:spPr>
              <a:xfrm>
                <a:off x="2939168" y="6326023"/>
                <a:ext cx="761295" cy="0"/>
              </a:xfrm>
              <a:prstGeom prst="line">
                <a:avLst/>
              </a:prstGeom>
              <a:ln w="12700">
                <a:solidFill>
                  <a:srgbClr val="7CCCCE"/>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5A9F7047-19C7-44DC-BFF3-232897C262B6}"/>
                  </a:ext>
                </a:extLst>
              </p:cNvPr>
              <p:cNvCxnSpPr>
                <a:cxnSpLocks/>
              </p:cNvCxnSpPr>
              <p:nvPr/>
            </p:nvCxnSpPr>
            <p:spPr>
              <a:xfrm flipV="1">
                <a:off x="2940106" y="6327188"/>
                <a:ext cx="0" cy="242295"/>
              </a:xfrm>
              <a:prstGeom prst="line">
                <a:avLst/>
              </a:prstGeom>
              <a:ln w="12700">
                <a:solidFill>
                  <a:srgbClr val="7CCCCE"/>
                </a:solidFill>
              </a:ln>
            </p:spPr>
            <p:style>
              <a:lnRef idx="1">
                <a:schemeClr val="accent1"/>
              </a:lnRef>
              <a:fillRef idx="0">
                <a:schemeClr val="accent1"/>
              </a:fillRef>
              <a:effectRef idx="0">
                <a:schemeClr val="accent1"/>
              </a:effectRef>
              <a:fontRef idx="minor">
                <a:schemeClr val="tx1"/>
              </a:fontRef>
            </p:style>
          </p:cxnSp>
          <p:sp>
            <p:nvSpPr>
              <p:cNvPr id="169" name="Rounded Rectangle 16">
                <a:extLst>
                  <a:ext uri="{FF2B5EF4-FFF2-40B4-BE49-F238E27FC236}">
                    <a16:creationId xmlns:a16="http://schemas.microsoft.com/office/drawing/2014/main" id="{6B8D52EE-EE99-464C-9E1D-A94E38748AF3}"/>
                  </a:ext>
                </a:extLst>
              </p:cNvPr>
              <p:cNvSpPr/>
              <p:nvPr/>
            </p:nvSpPr>
            <p:spPr>
              <a:xfrm>
                <a:off x="2972732" y="6225767"/>
                <a:ext cx="271433" cy="182885"/>
              </a:xfrm>
              <a:prstGeom prst="roundRect">
                <a:avLst>
                  <a:gd name="adj" fmla="val 25195"/>
                </a:avLst>
              </a:prstGeom>
              <a:solidFill>
                <a:srgbClr val="7CCCCE"/>
              </a:solidFill>
              <a:ln w="12700" cmpd="sng">
                <a:noFill/>
              </a:ln>
            </p:spPr>
            <p:txBody>
              <a:bodyPr vert="horz" lIns="0" tIns="0" rIns="0" bIns="0" rtlCol="0" anchor="ctr">
                <a:noAutofit/>
              </a:bodyPr>
              <a:lstStyle/>
              <a:p>
                <a:pPr algn="ctr">
                  <a:spcBef>
                    <a:spcPct val="0"/>
                  </a:spcBef>
                </a:pPr>
                <a:endParaRPr lang="en-US" sz="800" dirty="0">
                  <a:solidFill>
                    <a:schemeClr val="bg1"/>
                  </a:solidFill>
                  <a:latin typeface="+mj-lt"/>
                </a:endParaRPr>
              </a:p>
            </p:txBody>
          </p:sp>
          <p:sp>
            <p:nvSpPr>
              <p:cNvPr id="170" name="Rectangle 169">
                <a:extLst>
                  <a:ext uri="{FF2B5EF4-FFF2-40B4-BE49-F238E27FC236}">
                    <a16:creationId xmlns:a16="http://schemas.microsoft.com/office/drawing/2014/main" id="{920638F4-A3F8-4252-AFD6-33F9E52EB4FA}"/>
                  </a:ext>
                </a:extLst>
              </p:cNvPr>
              <p:cNvSpPr/>
              <p:nvPr/>
            </p:nvSpPr>
            <p:spPr>
              <a:xfrm>
                <a:off x="2975645" y="6208648"/>
                <a:ext cx="804477" cy="215444"/>
              </a:xfrm>
              <a:prstGeom prst="rect">
                <a:avLst/>
              </a:prstGeom>
            </p:spPr>
            <p:txBody>
              <a:bodyPr wrap="square">
                <a:spAutoFit/>
              </a:bodyPr>
              <a:lstStyle/>
              <a:p>
                <a:r>
                  <a:rPr lang="pl-PL" sz="800" dirty="0">
                    <a:solidFill>
                      <a:schemeClr val="bg1"/>
                    </a:solidFill>
                  </a:rPr>
                  <a:t>xx%</a:t>
                </a:r>
              </a:p>
            </p:txBody>
          </p:sp>
          <p:cxnSp>
            <p:nvCxnSpPr>
              <p:cNvPr id="156" name="Straight Arrow Connector 155">
                <a:extLst>
                  <a:ext uri="{FF2B5EF4-FFF2-40B4-BE49-F238E27FC236}">
                    <a16:creationId xmlns:a16="http://schemas.microsoft.com/office/drawing/2014/main" id="{CDFB7272-F298-43C0-B54C-AFE00B07E299}"/>
                  </a:ext>
                </a:extLst>
              </p:cNvPr>
              <p:cNvCxnSpPr/>
              <p:nvPr/>
            </p:nvCxnSpPr>
            <p:spPr>
              <a:xfrm>
                <a:off x="3702474" y="6321411"/>
                <a:ext cx="0" cy="133082"/>
              </a:xfrm>
              <a:prstGeom prst="straightConnector1">
                <a:avLst/>
              </a:prstGeom>
              <a:ln w="12700">
                <a:solidFill>
                  <a:srgbClr val="7CCCCE"/>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4" name="Content Placeholder 23">
            <a:extLst>
              <a:ext uri="{FF2B5EF4-FFF2-40B4-BE49-F238E27FC236}">
                <a16:creationId xmlns:a16="http://schemas.microsoft.com/office/drawing/2014/main" id="{027C6868-579B-4FA1-AE13-957F2F10DE42}"/>
              </a:ext>
            </a:extLst>
          </p:cNvPr>
          <p:cNvSpPr txBox="1">
            <a:spLocks/>
          </p:cNvSpPr>
          <p:nvPr/>
        </p:nvSpPr>
        <p:spPr>
          <a:xfrm>
            <a:off x="451724" y="1494329"/>
            <a:ext cx="5401579" cy="267906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ct val="100000"/>
              </a:lnSpc>
              <a:spcBef>
                <a:spcPts val="0"/>
              </a:spcBef>
              <a:spcAft>
                <a:spcPts val="300"/>
              </a:spcAft>
              <a:buFont typeface="Calibri Light" panose="020F0302020204030204" pitchFamily="34" charset="0"/>
              <a:buChar char="‒"/>
            </a:pPr>
            <a:r>
              <a:rPr lang="pl-PL" sz="900" dirty="0">
                <a:latin typeface="Calibri" panose="020F0502020204030204" pitchFamily="34" charset="0"/>
                <a:cs typeface="Calibri" panose="020F0502020204030204" pitchFamily="34" charset="0"/>
              </a:rPr>
              <a:t>[Investment </a:t>
            </a:r>
            <a:r>
              <a:rPr lang="pl-PL" sz="900" dirty="0" err="1">
                <a:latin typeface="Calibri" panose="020F0502020204030204" pitchFamily="34" charset="0"/>
                <a:cs typeface="Calibri" panose="020F0502020204030204" pitchFamily="34" charset="0"/>
              </a:rPr>
              <a:t>attractiveness</a:t>
            </a:r>
            <a:r>
              <a:rPr lang="pl-PL" sz="900" dirty="0">
                <a:latin typeface="Calibri" panose="020F0502020204030204" pitchFamily="34" charset="0"/>
                <a:cs typeface="Calibri" panose="020F0502020204030204" pitchFamily="34" charset="0"/>
              </a:rPr>
              <a:t>]</a:t>
            </a:r>
          </a:p>
          <a:p>
            <a:pPr algn="just">
              <a:lnSpc>
                <a:spcPct val="100000"/>
              </a:lnSpc>
              <a:spcBef>
                <a:spcPts val="0"/>
              </a:spcBef>
              <a:spcAft>
                <a:spcPts val="300"/>
              </a:spcAft>
              <a:buFont typeface="Calibri Light" panose="020F0302020204030204" pitchFamily="34" charset="0"/>
              <a:buChar char="‒"/>
            </a:pPr>
            <a:r>
              <a:rPr lang="pl-PL" sz="900" dirty="0">
                <a:latin typeface="Calibri" panose="020F0502020204030204" pitchFamily="34" charset="0"/>
                <a:cs typeface="Calibri" panose="020F0502020204030204" pitchFamily="34" charset="0"/>
              </a:rPr>
              <a:t>[Investment </a:t>
            </a:r>
            <a:r>
              <a:rPr lang="pl-PL" sz="900" dirty="0" err="1">
                <a:latin typeface="Calibri" panose="020F0502020204030204" pitchFamily="34" charset="0"/>
                <a:cs typeface="Calibri" panose="020F0502020204030204" pitchFamily="34" charset="0"/>
              </a:rPr>
              <a:t>attractiveness</a:t>
            </a:r>
            <a:r>
              <a:rPr lang="pl-PL" sz="900" dirty="0">
                <a:latin typeface="Calibri" panose="020F0502020204030204" pitchFamily="34" charset="0"/>
                <a:cs typeface="Calibri" panose="020F0502020204030204" pitchFamily="34" charset="0"/>
              </a:rPr>
              <a:t>]</a:t>
            </a:r>
          </a:p>
          <a:p>
            <a:pPr algn="just">
              <a:lnSpc>
                <a:spcPct val="100000"/>
              </a:lnSpc>
              <a:spcBef>
                <a:spcPts val="0"/>
              </a:spcBef>
              <a:spcAft>
                <a:spcPts val="300"/>
              </a:spcAft>
              <a:buFont typeface="Calibri Light" panose="020F0302020204030204" pitchFamily="34" charset="0"/>
              <a:buChar char="‒"/>
            </a:pPr>
            <a:r>
              <a:rPr lang="pl-PL" sz="900" dirty="0">
                <a:latin typeface="Calibri" panose="020F0502020204030204" pitchFamily="34" charset="0"/>
                <a:cs typeface="Calibri" panose="020F0502020204030204" pitchFamily="34" charset="0"/>
              </a:rPr>
              <a:t>[Investment </a:t>
            </a:r>
            <a:r>
              <a:rPr lang="pl-PL" sz="900" dirty="0" err="1">
                <a:latin typeface="Calibri" panose="020F0502020204030204" pitchFamily="34" charset="0"/>
                <a:cs typeface="Calibri" panose="020F0502020204030204" pitchFamily="34" charset="0"/>
              </a:rPr>
              <a:t>attractiveness</a:t>
            </a:r>
            <a:r>
              <a:rPr lang="pl-PL" sz="900" dirty="0">
                <a:latin typeface="Calibri" panose="020F0502020204030204" pitchFamily="34" charset="0"/>
                <a:cs typeface="Calibri" panose="020F0502020204030204" pitchFamily="34" charset="0"/>
              </a:rPr>
              <a:t>]</a:t>
            </a:r>
          </a:p>
          <a:p>
            <a:pPr algn="just">
              <a:lnSpc>
                <a:spcPct val="100000"/>
              </a:lnSpc>
              <a:spcBef>
                <a:spcPts val="0"/>
              </a:spcBef>
              <a:spcAft>
                <a:spcPts val="300"/>
              </a:spcAft>
              <a:buFont typeface="Calibri Light" panose="020F0302020204030204" pitchFamily="34" charset="0"/>
              <a:buChar char="‒"/>
            </a:pPr>
            <a:r>
              <a:rPr lang="pl-PL" sz="900" dirty="0">
                <a:latin typeface="Calibri" panose="020F0502020204030204" pitchFamily="34" charset="0"/>
                <a:cs typeface="Calibri" panose="020F0502020204030204" pitchFamily="34" charset="0"/>
              </a:rPr>
              <a:t>[Investment </a:t>
            </a:r>
            <a:r>
              <a:rPr lang="pl-PL" sz="900" dirty="0" err="1">
                <a:latin typeface="Calibri" panose="020F0502020204030204" pitchFamily="34" charset="0"/>
                <a:cs typeface="Calibri" panose="020F0502020204030204" pitchFamily="34" charset="0"/>
              </a:rPr>
              <a:t>attractiveness</a:t>
            </a:r>
            <a:r>
              <a:rPr lang="pl-PL" sz="900" dirty="0">
                <a:latin typeface="Calibri" panose="020F0502020204030204" pitchFamily="34" charset="0"/>
                <a:cs typeface="Calibri" panose="020F0502020204030204" pitchFamily="34" charset="0"/>
              </a:rPr>
              <a:t>]</a:t>
            </a:r>
          </a:p>
          <a:p>
            <a:pPr algn="just">
              <a:lnSpc>
                <a:spcPct val="100000"/>
              </a:lnSpc>
              <a:spcBef>
                <a:spcPts val="0"/>
              </a:spcBef>
              <a:spcAft>
                <a:spcPts val="300"/>
              </a:spcAft>
              <a:buFont typeface="Calibri Light" panose="020F0302020204030204" pitchFamily="34" charset="0"/>
              <a:buChar char="‒"/>
            </a:pPr>
            <a:r>
              <a:rPr lang="pl-PL" sz="900" dirty="0">
                <a:latin typeface="Calibri" panose="020F0502020204030204" pitchFamily="34" charset="0"/>
                <a:cs typeface="Calibri" panose="020F0502020204030204" pitchFamily="34" charset="0"/>
              </a:rPr>
              <a:t>[Investment </a:t>
            </a:r>
            <a:r>
              <a:rPr lang="pl-PL" sz="900" dirty="0" err="1">
                <a:latin typeface="Calibri" panose="020F0502020204030204" pitchFamily="34" charset="0"/>
                <a:cs typeface="Calibri" panose="020F0502020204030204" pitchFamily="34" charset="0"/>
              </a:rPr>
              <a:t>attractiveness</a:t>
            </a:r>
            <a:r>
              <a:rPr lang="pl-PL" sz="900" dirty="0">
                <a:latin typeface="Calibri" panose="020F0502020204030204" pitchFamily="34" charset="0"/>
                <a:cs typeface="Calibri" panose="020F0502020204030204" pitchFamily="34" charset="0"/>
              </a:rPr>
              <a:t>]</a:t>
            </a:r>
          </a:p>
          <a:p>
            <a:pPr algn="just">
              <a:lnSpc>
                <a:spcPct val="100000"/>
              </a:lnSpc>
              <a:spcBef>
                <a:spcPts val="0"/>
              </a:spcBef>
              <a:spcAft>
                <a:spcPts val="300"/>
              </a:spcAft>
              <a:buFont typeface="Calibri Light" panose="020F0302020204030204" pitchFamily="34" charset="0"/>
              <a:buChar char="‒"/>
            </a:pPr>
            <a:r>
              <a:rPr lang="pl-PL" sz="900" dirty="0">
                <a:latin typeface="Calibri" panose="020F0502020204030204" pitchFamily="34" charset="0"/>
                <a:cs typeface="Calibri" panose="020F0502020204030204" pitchFamily="34" charset="0"/>
              </a:rPr>
              <a:t>[Investment </a:t>
            </a:r>
            <a:r>
              <a:rPr lang="pl-PL" sz="900" dirty="0" err="1">
                <a:latin typeface="Calibri" panose="020F0502020204030204" pitchFamily="34" charset="0"/>
                <a:cs typeface="Calibri" panose="020F0502020204030204" pitchFamily="34" charset="0"/>
              </a:rPr>
              <a:t>attractiveness</a:t>
            </a:r>
            <a:r>
              <a:rPr lang="pl-PL" sz="900" dirty="0">
                <a:latin typeface="Calibri" panose="020F0502020204030204" pitchFamily="34" charset="0"/>
                <a:cs typeface="Calibri" panose="020F0502020204030204" pitchFamily="34" charset="0"/>
              </a:rPr>
              <a:t>]</a:t>
            </a:r>
          </a:p>
          <a:p>
            <a:pPr algn="just">
              <a:lnSpc>
                <a:spcPct val="100000"/>
              </a:lnSpc>
              <a:spcBef>
                <a:spcPts val="0"/>
              </a:spcBef>
              <a:spcAft>
                <a:spcPts val="300"/>
              </a:spcAft>
              <a:buFont typeface="Calibri Light" panose="020F0302020204030204" pitchFamily="34" charset="0"/>
              <a:buChar char="‒"/>
            </a:pPr>
            <a:r>
              <a:rPr lang="pl-PL" sz="900" dirty="0">
                <a:latin typeface="Calibri" panose="020F0502020204030204" pitchFamily="34" charset="0"/>
                <a:cs typeface="Calibri" panose="020F0502020204030204" pitchFamily="34" charset="0"/>
              </a:rPr>
              <a:t>[Investment </a:t>
            </a:r>
            <a:r>
              <a:rPr lang="pl-PL" sz="900" dirty="0" err="1">
                <a:latin typeface="Calibri" panose="020F0502020204030204" pitchFamily="34" charset="0"/>
                <a:cs typeface="Calibri" panose="020F0502020204030204" pitchFamily="34" charset="0"/>
              </a:rPr>
              <a:t>attractiveness</a:t>
            </a:r>
            <a:r>
              <a:rPr lang="pl-PL" sz="900" dirty="0">
                <a:latin typeface="Calibri" panose="020F0502020204030204" pitchFamily="34" charset="0"/>
                <a:cs typeface="Calibri" panose="020F0502020204030204" pitchFamily="34" charset="0"/>
              </a:rPr>
              <a:t>]</a:t>
            </a:r>
          </a:p>
        </p:txBody>
      </p:sp>
      <p:sp>
        <p:nvSpPr>
          <p:cNvPr id="83"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l-PL" sz="1800" dirty="0">
                <a:latin typeface="Calibri" panose="020F0502020204030204" pitchFamily="34" charset="0"/>
                <a:cs typeface="Calibri" panose="020F0502020204030204" pitchFamily="34" charset="0"/>
              </a:rPr>
              <a:t>ACQUISITION OPPORTUNITIES</a:t>
            </a:r>
          </a:p>
        </p:txBody>
      </p:sp>
      <p:sp>
        <p:nvSpPr>
          <p:cNvPr id="84" name="TextBox 83">
            <a:extLst>
              <a:ext uri="{FF2B5EF4-FFF2-40B4-BE49-F238E27FC236}">
                <a16:creationId xmlns:a16="http://schemas.microsoft.com/office/drawing/2014/main" id="{FB2FFDEB-4907-4B60-A6CA-3F7200D95AA8}"/>
              </a:ext>
            </a:extLst>
          </p:cNvPr>
          <p:cNvSpPr txBox="1"/>
          <p:nvPr/>
        </p:nvSpPr>
        <p:spPr>
          <a:xfrm>
            <a:off x="534760" y="618865"/>
            <a:ext cx="1128669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 is an entity offering </a:t>
            </a:r>
            <a:r>
              <a:rPr lang="pl-PL"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 </a:t>
            </a:r>
            <a:r>
              <a:rPr lang="en-US"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services</a:t>
            </a:r>
          </a:p>
        </p:txBody>
      </p:sp>
      <p:cxnSp>
        <p:nvCxnSpPr>
          <p:cNvPr id="61" name="Straight Connector 60">
            <a:extLst>
              <a:ext uri="{FF2B5EF4-FFF2-40B4-BE49-F238E27FC236}">
                <a16:creationId xmlns:a16="http://schemas.microsoft.com/office/drawing/2014/main" id="{840C632B-04AD-486B-AC0B-97DD0E115DA6}"/>
              </a:ext>
            </a:extLst>
          </p:cNvPr>
          <p:cNvCxnSpPr>
            <a:cxnSpLocks/>
          </p:cNvCxnSpPr>
          <p:nvPr/>
        </p:nvCxnSpPr>
        <p:spPr>
          <a:xfrm>
            <a:off x="512064" y="1481328"/>
            <a:ext cx="5262119" cy="0"/>
          </a:xfrm>
          <a:prstGeom prst="line">
            <a:avLst/>
          </a:prstGeom>
          <a:ln w="9525">
            <a:solidFill>
              <a:srgbClr val="00B0AD"/>
            </a:solidFill>
          </a:ln>
        </p:spPr>
        <p:style>
          <a:lnRef idx="1">
            <a:schemeClr val="accent3"/>
          </a:lnRef>
          <a:fillRef idx="0">
            <a:schemeClr val="accent3"/>
          </a:fillRef>
          <a:effectRef idx="0">
            <a:schemeClr val="accent3"/>
          </a:effectRef>
          <a:fontRef idx="minor">
            <a:schemeClr val="tx1"/>
          </a:fontRef>
        </p:style>
      </p:cxnSp>
      <p:sp>
        <p:nvSpPr>
          <p:cNvPr id="29" name="TextBox 78">
            <a:extLst>
              <a:ext uri="{FF2B5EF4-FFF2-40B4-BE49-F238E27FC236}">
                <a16:creationId xmlns:a16="http://schemas.microsoft.com/office/drawing/2014/main" id="{8F4B5442-FBC4-4F37-9C31-53AC958FB1CA}"/>
              </a:ext>
            </a:extLst>
          </p:cNvPr>
          <p:cNvSpPr txBox="1"/>
          <p:nvPr/>
        </p:nvSpPr>
        <p:spPr>
          <a:xfrm>
            <a:off x="566919"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bg1">
                    <a:lumMod val="65000"/>
                  </a:schemeClr>
                </a:solidFill>
                <a:latin typeface="Arial" panose="020B0604020202020204" pitchFamily="34" charset="0"/>
                <a:cs typeface="Arial" panose="020B0604020202020204" pitchFamily="34" charset="0"/>
              </a:rPr>
              <a:t>Potential</a:t>
            </a:r>
            <a:r>
              <a:rPr lang="pl-PL" sz="1000" b="1" dirty="0">
                <a:solidFill>
                  <a:schemeClr val="bg1">
                    <a:lumMod val="65000"/>
                  </a:schemeClr>
                </a:solidFill>
                <a:latin typeface="Arial" panose="020B0604020202020204" pitchFamily="34" charset="0"/>
                <a:cs typeface="Arial" panose="020B0604020202020204" pitchFamily="34" charset="0"/>
              </a:rPr>
              <a:t> </a:t>
            </a:r>
            <a:r>
              <a:rPr lang="pl-PL" sz="1000" b="1" dirty="0" err="1">
                <a:solidFill>
                  <a:schemeClr val="bg1">
                    <a:lumMod val="65000"/>
                  </a:schemeClr>
                </a:solidFill>
                <a:latin typeface="Arial" panose="020B0604020202020204" pitchFamily="34" charset="0"/>
                <a:cs typeface="Arial" panose="020B0604020202020204" pitchFamily="34" charset="0"/>
              </a:rPr>
              <a:t>acquisition</a:t>
            </a:r>
            <a:r>
              <a:rPr lang="pl-PL" sz="1000" b="1" dirty="0">
                <a:solidFill>
                  <a:schemeClr val="bg1">
                    <a:lumMod val="65000"/>
                  </a:schemeClr>
                </a:solidFill>
                <a:latin typeface="Arial" panose="020B0604020202020204" pitchFamily="34" charset="0"/>
                <a:cs typeface="Arial" panose="020B0604020202020204" pitchFamily="34" charset="0"/>
              </a:rPr>
              <a:t> target</a:t>
            </a:r>
          </a:p>
        </p:txBody>
      </p:sp>
      <p:sp>
        <p:nvSpPr>
          <p:cNvPr id="27" name="TextBox 26">
            <a:extLst>
              <a:ext uri="{FF2B5EF4-FFF2-40B4-BE49-F238E27FC236}">
                <a16:creationId xmlns:a16="http://schemas.microsoft.com/office/drawing/2014/main" id="{821776C0-E257-420E-80D0-FBEF94B6462D}"/>
              </a:ext>
            </a:extLst>
          </p:cNvPr>
          <p:cNvSpPr txBox="1"/>
          <p:nvPr/>
        </p:nvSpPr>
        <p:spPr>
          <a:xfrm rot="16200000">
            <a:off x="-2940076" y="2596449"/>
            <a:ext cx="4226615" cy="307777"/>
          </a:xfrm>
          <a:prstGeom prst="rect">
            <a:avLst/>
          </a:prstGeom>
          <a:noFill/>
        </p:spPr>
        <p:txBody>
          <a:bodyPr wrap="square" rtlCol="0">
            <a:spAutoFit/>
          </a:bodyPr>
          <a:lstStyle/>
          <a:p>
            <a:pPr algn="ctr"/>
            <a:r>
              <a:rPr lang="pl-PL" sz="1400" dirty="0">
                <a:solidFill>
                  <a:srgbClr val="00B0AD"/>
                </a:solidFill>
              </a:rPr>
              <a:t>Kolory przewodnie Prezentacji</a:t>
            </a:r>
          </a:p>
        </p:txBody>
      </p:sp>
      <p:sp>
        <p:nvSpPr>
          <p:cNvPr id="30" name="Rectangle 29">
            <a:extLst>
              <a:ext uri="{FF2B5EF4-FFF2-40B4-BE49-F238E27FC236}">
                <a16:creationId xmlns:a16="http://schemas.microsoft.com/office/drawing/2014/main" id="{06DB00BA-C792-4825-9534-92766A3F0B90}"/>
              </a:ext>
            </a:extLst>
          </p:cNvPr>
          <p:cNvSpPr/>
          <p:nvPr/>
        </p:nvSpPr>
        <p:spPr>
          <a:xfrm>
            <a:off x="-431673" y="1331024"/>
            <a:ext cx="265176" cy="246888"/>
          </a:xfrm>
          <a:prstGeom prst="rect">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1" name="Rectangle 30">
            <a:extLst>
              <a:ext uri="{FF2B5EF4-FFF2-40B4-BE49-F238E27FC236}">
                <a16:creationId xmlns:a16="http://schemas.microsoft.com/office/drawing/2014/main" id="{EE495B8F-1171-4B91-B613-BD974BC2D069}"/>
              </a:ext>
            </a:extLst>
          </p:cNvPr>
          <p:cNvSpPr/>
          <p:nvPr/>
        </p:nvSpPr>
        <p:spPr>
          <a:xfrm>
            <a:off x="-431673" y="1693736"/>
            <a:ext cx="265176" cy="246888"/>
          </a:xfrm>
          <a:prstGeom prst="rect">
            <a:avLst/>
          </a:prstGeom>
          <a:solidFill>
            <a:srgbClr val="47B9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2" name="Rectangle 31">
            <a:extLst>
              <a:ext uri="{FF2B5EF4-FFF2-40B4-BE49-F238E27FC236}">
                <a16:creationId xmlns:a16="http://schemas.microsoft.com/office/drawing/2014/main" id="{18F41CA6-7BA0-4DD4-98B1-9C2A19121BDF}"/>
              </a:ext>
            </a:extLst>
          </p:cNvPr>
          <p:cNvSpPr/>
          <p:nvPr/>
        </p:nvSpPr>
        <p:spPr>
          <a:xfrm>
            <a:off x="-431673" y="2056448"/>
            <a:ext cx="265176" cy="246888"/>
          </a:xfrm>
          <a:prstGeom prst="rect">
            <a:avLst/>
          </a:prstGeom>
          <a:solidFill>
            <a:srgbClr val="7CC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3" name="Rectangle 32">
            <a:extLst>
              <a:ext uri="{FF2B5EF4-FFF2-40B4-BE49-F238E27FC236}">
                <a16:creationId xmlns:a16="http://schemas.microsoft.com/office/drawing/2014/main" id="{C23C8986-B434-4C32-9552-7BFDA75493BC}"/>
              </a:ext>
            </a:extLst>
          </p:cNvPr>
          <p:cNvSpPr/>
          <p:nvPr/>
        </p:nvSpPr>
        <p:spPr>
          <a:xfrm>
            <a:off x="-431673" y="2419160"/>
            <a:ext cx="265176" cy="246888"/>
          </a:xfrm>
          <a:prstGeom prst="rect">
            <a:avLst/>
          </a:prstGeom>
          <a:solidFill>
            <a:srgbClr val="A3DC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34" name="Rectangle 33">
            <a:extLst>
              <a:ext uri="{FF2B5EF4-FFF2-40B4-BE49-F238E27FC236}">
                <a16:creationId xmlns:a16="http://schemas.microsoft.com/office/drawing/2014/main" id="{C5A9FBBC-9A03-4953-8B75-5F848DA05E68}"/>
              </a:ext>
            </a:extLst>
          </p:cNvPr>
          <p:cNvSpPr/>
          <p:nvPr/>
        </p:nvSpPr>
        <p:spPr>
          <a:xfrm>
            <a:off x="-431673" y="2781872"/>
            <a:ext cx="265176" cy="246888"/>
          </a:xfrm>
          <a:prstGeom prst="rect">
            <a:avLst/>
          </a:prstGeom>
          <a:solidFill>
            <a:srgbClr val="E0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5" name="Rectangle 34">
            <a:extLst>
              <a:ext uri="{FF2B5EF4-FFF2-40B4-BE49-F238E27FC236}">
                <a16:creationId xmlns:a16="http://schemas.microsoft.com/office/drawing/2014/main" id="{50E069BE-1FA4-4C64-8263-A50B43F17A30}"/>
              </a:ext>
            </a:extLst>
          </p:cNvPr>
          <p:cNvSpPr/>
          <p:nvPr/>
        </p:nvSpPr>
        <p:spPr>
          <a:xfrm>
            <a:off x="-431673" y="3144584"/>
            <a:ext cx="265176" cy="246888"/>
          </a:xfrm>
          <a:prstGeom prst="rect">
            <a:avLst/>
          </a:prstGeom>
          <a:solidFill>
            <a:srgbClr val="EBF7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6" name="Rectangle 35">
            <a:extLst>
              <a:ext uri="{FF2B5EF4-FFF2-40B4-BE49-F238E27FC236}">
                <a16:creationId xmlns:a16="http://schemas.microsoft.com/office/drawing/2014/main" id="{9CCFCF6F-3321-4972-AF2D-DD5379D983B9}"/>
              </a:ext>
            </a:extLst>
          </p:cNvPr>
          <p:cNvSpPr/>
          <p:nvPr/>
        </p:nvSpPr>
        <p:spPr>
          <a:xfrm>
            <a:off x="-434732" y="3885249"/>
            <a:ext cx="265176" cy="24688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7" name="Rectangle 36">
            <a:extLst>
              <a:ext uri="{FF2B5EF4-FFF2-40B4-BE49-F238E27FC236}">
                <a16:creationId xmlns:a16="http://schemas.microsoft.com/office/drawing/2014/main" id="{D528D288-DB58-4DC9-8A40-D0705F8CF3B3}"/>
              </a:ext>
            </a:extLst>
          </p:cNvPr>
          <p:cNvSpPr/>
          <p:nvPr/>
        </p:nvSpPr>
        <p:spPr>
          <a:xfrm>
            <a:off x="-434732" y="4251010"/>
            <a:ext cx="265176" cy="246888"/>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8" name="Rectangle 37">
            <a:extLst>
              <a:ext uri="{FF2B5EF4-FFF2-40B4-BE49-F238E27FC236}">
                <a16:creationId xmlns:a16="http://schemas.microsoft.com/office/drawing/2014/main" id="{E740B319-3527-4A3B-B51D-3366BEA2D1D8}"/>
              </a:ext>
            </a:extLst>
          </p:cNvPr>
          <p:cNvSpPr/>
          <p:nvPr/>
        </p:nvSpPr>
        <p:spPr>
          <a:xfrm>
            <a:off x="-434732" y="4616771"/>
            <a:ext cx="265176" cy="246888"/>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39" name="Straight Connector 38">
            <a:extLst>
              <a:ext uri="{FF2B5EF4-FFF2-40B4-BE49-F238E27FC236}">
                <a16:creationId xmlns:a16="http://schemas.microsoft.com/office/drawing/2014/main" id="{F67784F8-5307-459E-B5D0-1C0F03D91262}"/>
              </a:ext>
            </a:extLst>
          </p:cNvPr>
          <p:cNvCxnSpPr/>
          <p:nvPr/>
        </p:nvCxnSpPr>
        <p:spPr>
          <a:xfrm flipH="1">
            <a:off x="-669192" y="637031"/>
            <a:ext cx="133081" cy="0"/>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9E8D81E-35A7-4F75-A3EF-06BB46BFBB64}"/>
              </a:ext>
            </a:extLst>
          </p:cNvPr>
          <p:cNvCxnSpPr/>
          <p:nvPr/>
        </p:nvCxnSpPr>
        <p:spPr>
          <a:xfrm flipH="1">
            <a:off x="-669192" y="4863659"/>
            <a:ext cx="133081" cy="0"/>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08CC222A-55E9-4311-AAF2-3CFD8CD85C97}"/>
              </a:ext>
            </a:extLst>
          </p:cNvPr>
          <p:cNvCxnSpPr>
            <a:cxnSpLocks/>
          </p:cNvCxnSpPr>
          <p:nvPr/>
        </p:nvCxnSpPr>
        <p:spPr>
          <a:xfrm flipV="1">
            <a:off x="-672879" y="637032"/>
            <a:ext cx="3688" cy="4226627"/>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DE53BA9F-D32D-404F-A007-FA8F588A396F}"/>
              </a:ext>
            </a:extLst>
          </p:cNvPr>
          <p:cNvSpPr/>
          <p:nvPr/>
        </p:nvSpPr>
        <p:spPr>
          <a:xfrm>
            <a:off x="-434732" y="3516441"/>
            <a:ext cx="265176" cy="246888"/>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solidFill>
                <a:schemeClr val="bg1">
                  <a:lumMod val="65000"/>
                </a:schemeClr>
              </a:solidFill>
            </a:endParaRPr>
          </a:p>
        </p:txBody>
      </p:sp>
      <p:sp>
        <p:nvSpPr>
          <p:cNvPr id="45" name="Rectangle 44">
            <a:extLst>
              <a:ext uri="{FF2B5EF4-FFF2-40B4-BE49-F238E27FC236}">
                <a16:creationId xmlns:a16="http://schemas.microsoft.com/office/drawing/2014/main" id="{32292BE3-8091-42BA-B880-44A96536F07E}"/>
              </a:ext>
            </a:extLst>
          </p:cNvPr>
          <p:cNvSpPr/>
          <p:nvPr/>
        </p:nvSpPr>
        <p:spPr>
          <a:xfrm>
            <a:off x="-429768" y="640080"/>
            <a:ext cx="265176" cy="2468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6" name="Rectangle 45">
            <a:extLst>
              <a:ext uri="{FF2B5EF4-FFF2-40B4-BE49-F238E27FC236}">
                <a16:creationId xmlns:a16="http://schemas.microsoft.com/office/drawing/2014/main" id="{C1F5D498-49C7-44AC-8CEC-EFABF6C281EE}"/>
              </a:ext>
            </a:extLst>
          </p:cNvPr>
          <p:cNvSpPr/>
          <p:nvPr/>
        </p:nvSpPr>
        <p:spPr>
          <a:xfrm>
            <a:off x="-429768" y="985552"/>
            <a:ext cx="265176" cy="24688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cxnSp>
        <p:nvCxnSpPr>
          <p:cNvPr id="65" name="Straight Connector 64">
            <a:extLst>
              <a:ext uri="{FF2B5EF4-FFF2-40B4-BE49-F238E27FC236}">
                <a16:creationId xmlns:a16="http://schemas.microsoft.com/office/drawing/2014/main" id="{06D125F6-9D9A-4F57-AA17-6188C6CAC767}"/>
              </a:ext>
            </a:extLst>
          </p:cNvPr>
          <p:cNvCxnSpPr>
            <a:cxnSpLocks/>
          </p:cNvCxnSpPr>
          <p:nvPr/>
        </p:nvCxnSpPr>
        <p:spPr>
          <a:xfrm flipV="1">
            <a:off x="6172200" y="1450457"/>
            <a:ext cx="5504688" cy="27824"/>
          </a:xfrm>
          <a:prstGeom prst="line">
            <a:avLst/>
          </a:prstGeom>
          <a:ln w="9525">
            <a:solidFill>
              <a:srgbClr val="00B0AD"/>
            </a:solidFill>
          </a:ln>
        </p:spPr>
        <p:style>
          <a:lnRef idx="1">
            <a:schemeClr val="accent3"/>
          </a:lnRef>
          <a:fillRef idx="0">
            <a:schemeClr val="accent3"/>
          </a:fillRef>
          <a:effectRef idx="0">
            <a:schemeClr val="accent3"/>
          </a:effectRef>
          <a:fontRef idx="minor">
            <a:schemeClr val="tx1"/>
          </a:fontRef>
        </p:style>
      </p:cxnSp>
      <p:sp>
        <p:nvSpPr>
          <p:cNvPr id="66" name="TextBox 78">
            <a:extLst>
              <a:ext uri="{FF2B5EF4-FFF2-40B4-BE49-F238E27FC236}">
                <a16:creationId xmlns:a16="http://schemas.microsoft.com/office/drawing/2014/main" id="{642F7767-38C6-4CFC-8AC7-ACBE09493EEF}"/>
              </a:ext>
            </a:extLst>
          </p:cNvPr>
          <p:cNvSpPr txBox="1"/>
          <p:nvPr/>
        </p:nvSpPr>
        <p:spPr>
          <a:xfrm>
            <a:off x="6243819" y="1246471"/>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Market coverage and branch location</a:t>
            </a:r>
          </a:p>
        </p:txBody>
      </p:sp>
      <p:cxnSp>
        <p:nvCxnSpPr>
          <p:cNvPr id="75" name="Straight Connector 74">
            <a:extLst>
              <a:ext uri="{FF2B5EF4-FFF2-40B4-BE49-F238E27FC236}">
                <a16:creationId xmlns:a16="http://schemas.microsoft.com/office/drawing/2014/main" id="{C0BE1E05-B5AC-4661-8EB6-C00256842A07}"/>
              </a:ext>
            </a:extLst>
          </p:cNvPr>
          <p:cNvCxnSpPr>
            <a:cxnSpLocks/>
          </p:cNvCxnSpPr>
          <p:nvPr/>
        </p:nvCxnSpPr>
        <p:spPr>
          <a:xfrm>
            <a:off x="512064" y="4423924"/>
            <a:ext cx="5262119" cy="0"/>
          </a:xfrm>
          <a:prstGeom prst="line">
            <a:avLst/>
          </a:prstGeom>
          <a:ln w="9525">
            <a:solidFill>
              <a:srgbClr val="00B0AD"/>
            </a:solidFill>
          </a:ln>
        </p:spPr>
        <p:style>
          <a:lnRef idx="1">
            <a:schemeClr val="accent3"/>
          </a:lnRef>
          <a:fillRef idx="0">
            <a:schemeClr val="accent3"/>
          </a:fillRef>
          <a:effectRef idx="0">
            <a:schemeClr val="accent3"/>
          </a:effectRef>
          <a:fontRef idx="minor">
            <a:schemeClr val="tx1"/>
          </a:fontRef>
        </p:style>
      </p:cxnSp>
      <p:sp>
        <p:nvSpPr>
          <p:cNvPr id="76" name="TextBox 78">
            <a:extLst>
              <a:ext uri="{FF2B5EF4-FFF2-40B4-BE49-F238E27FC236}">
                <a16:creationId xmlns:a16="http://schemas.microsoft.com/office/drawing/2014/main" id="{1B631A3A-63E5-46CE-9465-02BEE1738964}"/>
              </a:ext>
            </a:extLst>
          </p:cNvPr>
          <p:cNvSpPr txBox="1"/>
          <p:nvPr/>
        </p:nvSpPr>
        <p:spPr>
          <a:xfrm>
            <a:off x="566919" y="4191363"/>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Financial data of </a:t>
            </a:r>
            <a:r>
              <a:rPr lang="pl-PL" sz="1000" b="1" dirty="0">
                <a:solidFill>
                  <a:schemeClr val="bg1">
                    <a:lumMod val="65000"/>
                  </a:schemeClr>
                </a:solidFill>
                <a:latin typeface="Arial" panose="020B0604020202020204" pitchFamily="34" charset="0"/>
                <a:cs typeface="Arial" panose="020B0604020202020204" pitchFamily="34" charset="0"/>
              </a:rPr>
              <a:t>[target]</a:t>
            </a:r>
            <a:r>
              <a:rPr lang="en-US" sz="1000" b="1" dirty="0">
                <a:solidFill>
                  <a:schemeClr val="bg1">
                    <a:lumMod val="65000"/>
                  </a:schemeClr>
                </a:solidFill>
                <a:latin typeface="Arial" panose="020B0604020202020204" pitchFamily="34" charset="0"/>
                <a:cs typeface="Arial" panose="020B0604020202020204" pitchFamily="34" charset="0"/>
              </a:rPr>
              <a:t>, 20</a:t>
            </a:r>
            <a:r>
              <a:rPr lang="pl-PL" sz="1000" b="1" dirty="0">
                <a:solidFill>
                  <a:schemeClr val="bg1">
                    <a:lumMod val="65000"/>
                  </a:schemeClr>
                </a:solidFill>
                <a:latin typeface="Arial" panose="020B0604020202020204" pitchFamily="34" charset="0"/>
                <a:cs typeface="Arial" panose="020B0604020202020204" pitchFamily="34" charset="0"/>
              </a:rPr>
              <a:t>XX</a:t>
            </a:r>
            <a:r>
              <a:rPr lang="en-US" sz="1000" b="1" dirty="0">
                <a:solidFill>
                  <a:schemeClr val="bg1">
                    <a:lumMod val="65000"/>
                  </a:schemeClr>
                </a:solidFill>
                <a:latin typeface="Arial" panose="020B0604020202020204" pitchFamily="34" charset="0"/>
                <a:cs typeface="Arial" panose="020B0604020202020204" pitchFamily="34" charset="0"/>
              </a:rPr>
              <a:t>-20</a:t>
            </a:r>
            <a:r>
              <a:rPr lang="pl-PL" sz="1000" b="1" dirty="0">
                <a:solidFill>
                  <a:schemeClr val="bg1">
                    <a:lumMod val="65000"/>
                  </a:schemeClr>
                </a:solidFill>
                <a:latin typeface="Arial" panose="020B0604020202020204" pitchFamily="34" charset="0"/>
                <a:cs typeface="Arial" panose="020B0604020202020204" pitchFamily="34" charset="0"/>
              </a:rPr>
              <a:t>XX, </a:t>
            </a:r>
            <a:r>
              <a:rPr lang="en-US" sz="1000" b="1" dirty="0">
                <a:solidFill>
                  <a:schemeClr val="bg1">
                    <a:lumMod val="65000"/>
                  </a:schemeClr>
                </a:solidFill>
                <a:latin typeface="Arial" panose="020B0604020202020204" pitchFamily="34" charset="0"/>
                <a:cs typeface="Arial" panose="020B0604020202020204" pitchFamily="34" charset="0"/>
              </a:rPr>
              <a:t>PLN</a:t>
            </a:r>
            <a:r>
              <a:rPr lang="pl-PL" sz="1000" b="1" dirty="0">
                <a:solidFill>
                  <a:schemeClr val="bg1">
                    <a:lumMod val="65000"/>
                  </a:schemeClr>
                </a:solidFill>
                <a:latin typeface="Arial" panose="020B0604020202020204" pitchFamily="34" charset="0"/>
                <a:cs typeface="Arial" panose="020B0604020202020204" pitchFamily="34" charset="0"/>
              </a:rPr>
              <a:t> m</a:t>
            </a:r>
            <a:endParaRPr lang="en-US" sz="1000" b="1" dirty="0">
              <a:solidFill>
                <a:schemeClr val="bg1">
                  <a:lumMod val="65000"/>
                </a:schemeClr>
              </a:solidFill>
              <a:latin typeface="Arial" panose="020B0604020202020204" pitchFamily="34" charset="0"/>
              <a:cs typeface="Arial" panose="020B0604020202020204" pitchFamily="34" charset="0"/>
            </a:endParaRPr>
          </a:p>
        </p:txBody>
      </p:sp>
      <p:cxnSp>
        <p:nvCxnSpPr>
          <p:cNvPr id="125" name="Straight Connector 124">
            <a:extLst>
              <a:ext uri="{FF2B5EF4-FFF2-40B4-BE49-F238E27FC236}">
                <a16:creationId xmlns:a16="http://schemas.microsoft.com/office/drawing/2014/main" id="{DE6247BD-35DA-4FFD-9C36-92B1793C77C7}"/>
              </a:ext>
            </a:extLst>
          </p:cNvPr>
          <p:cNvCxnSpPr>
            <a:cxnSpLocks/>
          </p:cNvCxnSpPr>
          <p:nvPr/>
        </p:nvCxnSpPr>
        <p:spPr>
          <a:xfrm>
            <a:off x="6238622" y="4405443"/>
            <a:ext cx="5438266" cy="0"/>
          </a:xfrm>
          <a:prstGeom prst="line">
            <a:avLst/>
          </a:prstGeom>
          <a:ln w="9525">
            <a:solidFill>
              <a:srgbClr val="00B0AD"/>
            </a:solidFill>
          </a:ln>
        </p:spPr>
        <p:style>
          <a:lnRef idx="1">
            <a:schemeClr val="accent3"/>
          </a:lnRef>
          <a:fillRef idx="0">
            <a:schemeClr val="accent3"/>
          </a:fillRef>
          <a:effectRef idx="0">
            <a:schemeClr val="accent3"/>
          </a:effectRef>
          <a:fontRef idx="minor">
            <a:schemeClr val="tx1"/>
          </a:fontRef>
        </p:style>
      </p:cxnSp>
      <p:sp>
        <p:nvSpPr>
          <p:cNvPr id="126" name="TextBox 78">
            <a:extLst>
              <a:ext uri="{FF2B5EF4-FFF2-40B4-BE49-F238E27FC236}">
                <a16:creationId xmlns:a16="http://schemas.microsoft.com/office/drawing/2014/main" id="{B04EF165-4ACA-4F5C-AF53-43E843566B5A}"/>
              </a:ext>
            </a:extLst>
          </p:cNvPr>
          <p:cNvSpPr txBox="1"/>
          <p:nvPr/>
        </p:nvSpPr>
        <p:spPr>
          <a:xfrm>
            <a:off x="6293477" y="4172882"/>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Key features of a potential acquisition target </a:t>
            </a:r>
          </a:p>
        </p:txBody>
      </p:sp>
      <p:grpSp>
        <p:nvGrpSpPr>
          <p:cNvPr id="127" name="Group 126">
            <a:extLst>
              <a:ext uri="{FF2B5EF4-FFF2-40B4-BE49-F238E27FC236}">
                <a16:creationId xmlns:a16="http://schemas.microsoft.com/office/drawing/2014/main" id="{B11D710B-E08F-4BAD-8F57-8297B2E220BC}"/>
              </a:ext>
            </a:extLst>
          </p:cNvPr>
          <p:cNvGrpSpPr/>
          <p:nvPr/>
        </p:nvGrpSpPr>
        <p:grpSpPr>
          <a:xfrm>
            <a:off x="6375848" y="4675728"/>
            <a:ext cx="5269824" cy="1117892"/>
            <a:chOff x="6416577" y="4277675"/>
            <a:chExt cx="4764698" cy="839913"/>
          </a:xfrm>
        </p:grpSpPr>
        <p:pic>
          <p:nvPicPr>
            <p:cNvPr id="128" name="Picture 127">
              <a:extLst>
                <a:ext uri="{FF2B5EF4-FFF2-40B4-BE49-F238E27FC236}">
                  <a16:creationId xmlns:a16="http://schemas.microsoft.com/office/drawing/2014/main" id="{82703B2B-D9FA-467E-93C7-2DE60423EA70}"/>
                </a:ext>
              </a:extLst>
            </p:cNvPr>
            <p:cNvPicPr>
              <a:picLocks noChangeAspect="1"/>
            </p:cNvPicPr>
            <p:nvPr/>
          </p:nvPicPr>
          <p:blipFill>
            <a:blip r:embed="rId4"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6416577" y="4294089"/>
              <a:ext cx="313793" cy="313793"/>
            </a:xfrm>
            <a:prstGeom prst="rect">
              <a:avLst/>
            </a:prstGeom>
          </p:spPr>
        </p:pic>
        <p:pic>
          <p:nvPicPr>
            <p:cNvPr id="130" name="Picture 129">
              <a:extLst>
                <a:ext uri="{FF2B5EF4-FFF2-40B4-BE49-F238E27FC236}">
                  <a16:creationId xmlns:a16="http://schemas.microsoft.com/office/drawing/2014/main" id="{7B0AE412-16B2-459F-B061-03919DF787B6}"/>
                </a:ext>
              </a:extLst>
            </p:cNvPr>
            <p:cNvPicPr>
              <a:picLocks noChangeAspect="1"/>
            </p:cNvPicPr>
            <p:nvPr/>
          </p:nvPicPr>
          <p:blipFill>
            <a:blip r:embed="rId5"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8967459" y="4802683"/>
              <a:ext cx="314690" cy="314690"/>
            </a:xfrm>
            <a:prstGeom prst="rect">
              <a:avLst/>
            </a:prstGeom>
          </p:spPr>
        </p:pic>
        <p:pic>
          <p:nvPicPr>
            <p:cNvPr id="131" name="Picture 130">
              <a:extLst>
                <a:ext uri="{FF2B5EF4-FFF2-40B4-BE49-F238E27FC236}">
                  <a16:creationId xmlns:a16="http://schemas.microsoft.com/office/drawing/2014/main" id="{C0B2A4A5-D123-48BB-A128-0B4584120EB0}"/>
                </a:ext>
              </a:extLst>
            </p:cNvPr>
            <p:cNvPicPr>
              <a:picLocks noChangeAspect="1"/>
            </p:cNvPicPr>
            <p:nvPr/>
          </p:nvPicPr>
          <p:blipFill>
            <a:blip r:embed="rId6"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6432675" y="4801558"/>
              <a:ext cx="316030" cy="316030"/>
            </a:xfrm>
            <a:prstGeom prst="rect">
              <a:avLst/>
            </a:prstGeom>
          </p:spPr>
        </p:pic>
        <p:pic>
          <p:nvPicPr>
            <p:cNvPr id="134" name="Picture 133">
              <a:extLst>
                <a:ext uri="{FF2B5EF4-FFF2-40B4-BE49-F238E27FC236}">
                  <a16:creationId xmlns:a16="http://schemas.microsoft.com/office/drawing/2014/main" id="{DBD7AB5E-5E2F-431D-8225-21F8006DFC89}"/>
                </a:ext>
              </a:extLst>
            </p:cNvPr>
            <p:cNvPicPr>
              <a:picLocks noChangeAspect="1"/>
            </p:cNvPicPr>
            <p:nvPr/>
          </p:nvPicPr>
          <p:blipFill>
            <a:blip r:embed="rId7"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8947005" y="4278113"/>
              <a:ext cx="312340" cy="312340"/>
            </a:xfrm>
            <a:prstGeom prst="rect">
              <a:avLst/>
            </a:prstGeom>
          </p:spPr>
        </p:pic>
        <p:sp>
          <p:nvSpPr>
            <p:cNvPr id="136" name="Prostokąt zaokrąglony 143">
              <a:extLst>
                <a:ext uri="{FF2B5EF4-FFF2-40B4-BE49-F238E27FC236}">
                  <a16:creationId xmlns:a16="http://schemas.microsoft.com/office/drawing/2014/main" id="{89F13AB4-C3AF-482F-9F40-4024064E4CCA}"/>
                </a:ext>
              </a:extLst>
            </p:cNvPr>
            <p:cNvSpPr/>
            <p:nvPr/>
          </p:nvSpPr>
          <p:spPr>
            <a:xfrm>
              <a:off x="7391430" y="4287441"/>
              <a:ext cx="1241567" cy="312854"/>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err="1">
                  <a:solidFill>
                    <a:schemeClr val="tx1"/>
                  </a:solidFill>
                  <a:latin typeface="Calibri" panose="020F0502020204030204" pitchFamily="34" charset="0"/>
                  <a:cs typeface="Calibri" panose="020F0502020204030204" pitchFamily="34" charset="0"/>
                </a:rPr>
                <a:t>Increase</a:t>
              </a:r>
              <a:r>
                <a:rPr lang="pl-PL" sz="900" dirty="0">
                  <a:solidFill>
                    <a:schemeClr val="tx1"/>
                  </a:solidFill>
                  <a:latin typeface="Calibri" panose="020F0502020204030204" pitchFamily="34" charset="0"/>
                  <a:cs typeface="Calibri" panose="020F0502020204030204" pitchFamily="34" charset="0"/>
                </a:rPr>
                <a:t> in </a:t>
              </a:r>
              <a:r>
                <a:rPr lang="pl-PL" sz="900" dirty="0" err="1">
                  <a:solidFill>
                    <a:schemeClr val="tx1"/>
                  </a:solidFill>
                  <a:latin typeface="Calibri" panose="020F0502020204030204" pitchFamily="34" charset="0"/>
                  <a:cs typeface="Calibri" panose="020F0502020204030204" pitchFamily="34" charset="0"/>
                </a:rPr>
                <a:t>revenue</a:t>
              </a:r>
              <a:r>
                <a:rPr lang="pl-PL" sz="900" dirty="0">
                  <a:solidFill>
                    <a:schemeClr val="tx1"/>
                  </a:solidFill>
                  <a:latin typeface="Calibri" panose="020F0502020204030204" pitchFamily="34" charset="0"/>
                  <a:cs typeface="Calibri" panose="020F0502020204030204" pitchFamily="34" charset="0"/>
                </a:rPr>
                <a:t> (20XX/20XX)</a:t>
              </a:r>
            </a:p>
          </p:txBody>
        </p:sp>
        <p:sp>
          <p:nvSpPr>
            <p:cNvPr id="137" name="Prostokąt zaokrąglony 148">
              <a:extLst>
                <a:ext uri="{FF2B5EF4-FFF2-40B4-BE49-F238E27FC236}">
                  <a16:creationId xmlns:a16="http://schemas.microsoft.com/office/drawing/2014/main" id="{5F4A8BF2-A10D-4EC5-A921-B17D580859C4}"/>
                </a:ext>
              </a:extLst>
            </p:cNvPr>
            <p:cNvSpPr/>
            <p:nvPr/>
          </p:nvSpPr>
          <p:spPr>
            <a:xfrm>
              <a:off x="6807835" y="4287441"/>
              <a:ext cx="471969" cy="312854"/>
            </a:xfrm>
            <a:prstGeom prst="roundRect">
              <a:avLst/>
            </a:prstGeom>
            <a:solidFill>
              <a:srgbClr val="7CCCCE"/>
            </a:solidFill>
            <a:ln>
              <a:solidFill>
                <a:srgbClr val="00B0AD"/>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rmAutofit/>
            </a:bodyPr>
            <a:lstStyle/>
            <a:p>
              <a:pPr algn="ctr"/>
              <a:r>
                <a:rPr lang="pl-PL" sz="1000" b="1" dirty="0">
                  <a:solidFill>
                    <a:schemeClr val="bg1"/>
                  </a:solidFill>
                </a:rPr>
                <a:t>xx%</a:t>
              </a:r>
              <a:endParaRPr lang="en-GB" sz="1000" b="1" dirty="0">
                <a:solidFill>
                  <a:schemeClr val="bg1"/>
                </a:solidFill>
              </a:endParaRPr>
            </a:p>
          </p:txBody>
        </p:sp>
        <p:sp>
          <p:nvSpPr>
            <p:cNvPr id="144" name="Prostokąt zaokrąglony 143">
              <a:extLst>
                <a:ext uri="{FF2B5EF4-FFF2-40B4-BE49-F238E27FC236}">
                  <a16:creationId xmlns:a16="http://schemas.microsoft.com/office/drawing/2014/main" id="{BCA8B9B0-4FCA-4BEF-B07C-992905331EC2}"/>
                </a:ext>
              </a:extLst>
            </p:cNvPr>
            <p:cNvSpPr/>
            <p:nvPr/>
          </p:nvSpPr>
          <p:spPr>
            <a:xfrm>
              <a:off x="9940758" y="4796254"/>
              <a:ext cx="1237889" cy="312854"/>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tx1"/>
                  </a:solidFill>
                </a:rPr>
                <a:t>Number of active external contractors</a:t>
              </a:r>
            </a:p>
          </p:txBody>
        </p:sp>
        <p:sp>
          <p:nvSpPr>
            <p:cNvPr id="146" name="Prostokąt zaokrąglony 148">
              <a:extLst>
                <a:ext uri="{FF2B5EF4-FFF2-40B4-BE49-F238E27FC236}">
                  <a16:creationId xmlns:a16="http://schemas.microsoft.com/office/drawing/2014/main" id="{2D9F5AE0-9D86-49DB-927C-E3E1D9750937}"/>
                </a:ext>
              </a:extLst>
            </p:cNvPr>
            <p:cNvSpPr/>
            <p:nvPr/>
          </p:nvSpPr>
          <p:spPr>
            <a:xfrm>
              <a:off x="9351309" y="4796254"/>
              <a:ext cx="471969" cy="312854"/>
            </a:xfrm>
            <a:prstGeom prst="roundRect">
              <a:avLst/>
            </a:prstGeom>
            <a:solidFill>
              <a:srgbClr val="7CCCCE"/>
            </a:solidFill>
            <a:ln>
              <a:solidFill>
                <a:srgbClr val="00B0AD"/>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rmAutofit/>
            </a:bodyPr>
            <a:lstStyle/>
            <a:p>
              <a:pPr algn="ctr"/>
              <a:r>
                <a:rPr lang="pl-PL" sz="1000" b="1" dirty="0">
                  <a:solidFill>
                    <a:schemeClr val="bg1"/>
                  </a:solidFill>
                </a:rPr>
                <a:t>xx</a:t>
              </a:r>
              <a:endParaRPr lang="en-GB" sz="1000" b="1" dirty="0">
                <a:solidFill>
                  <a:schemeClr val="bg1"/>
                </a:solidFill>
              </a:endParaRPr>
            </a:p>
          </p:txBody>
        </p:sp>
        <p:sp>
          <p:nvSpPr>
            <p:cNvPr id="147" name="Prostokąt zaokrąglony 143">
              <a:extLst>
                <a:ext uri="{FF2B5EF4-FFF2-40B4-BE49-F238E27FC236}">
                  <a16:creationId xmlns:a16="http://schemas.microsoft.com/office/drawing/2014/main" id="{B6AD2A78-6E9E-413D-9CDC-3091E026B25F}"/>
                </a:ext>
              </a:extLst>
            </p:cNvPr>
            <p:cNvSpPr/>
            <p:nvPr/>
          </p:nvSpPr>
          <p:spPr>
            <a:xfrm>
              <a:off x="9948636" y="4277675"/>
              <a:ext cx="1232639" cy="312854"/>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tx1"/>
                  </a:solidFill>
                </a:rPr>
                <a:t>Number of branches of the Group</a:t>
              </a:r>
            </a:p>
          </p:txBody>
        </p:sp>
        <p:sp>
          <p:nvSpPr>
            <p:cNvPr id="148" name="Prostokąt zaokrąglony 148">
              <a:extLst>
                <a:ext uri="{FF2B5EF4-FFF2-40B4-BE49-F238E27FC236}">
                  <a16:creationId xmlns:a16="http://schemas.microsoft.com/office/drawing/2014/main" id="{54191846-4850-4F4B-90A0-E56B6A4BED6D}"/>
                </a:ext>
              </a:extLst>
            </p:cNvPr>
            <p:cNvSpPr/>
            <p:nvPr/>
          </p:nvSpPr>
          <p:spPr>
            <a:xfrm>
              <a:off x="9358120" y="4277675"/>
              <a:ext cx="471969" cy="312854"/>
            </a:xfrm>
            <a:prstGeom prst="roundRect">
              <a:avLst/>
            </a:prstGeom>
            <a:solidFill>
              <a:srgbClr val="7CCCCE"/>
            </a:solidFill>
            <a:ln>
              <a:solidFill>
                <a:srgbClr val="00B0AD"/>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rmAutofit/>
            </a:bodyPr>
            <a:lstStyle/>
            <a:p>
              <a:pPr algn="ctr"/>
              <a:r>
                <a:rPr lang="pl-PL" sz="1000" b="1" dirty="0">
                  <a:solidFill>
                    <a:schemeClr val="bg1"/>
                  </a:solidFill>
                </a:rPr>
                <a:t>xx</a:t>
              </a:r>
              <a:endParaRPr lang="en-GB" sz="1000" b="1" dirty="0">
                <a:solidFill>
                  <a:schemeClr val="bg1"/>
                </a:solidFill>
              </a:endParaRPr>
            </a:p>
          </p:txBody>
        </p:sp>
        <p:sp>
          <p:nvSpPr>
            <p:cNvPr id="149" name="Prostokąt zaokrąglony 148">
              <a:extLst>
                <a:ext uri="{FF2B5EF4-FFF2-40B4-BE49-F238E27FC236}">
                  <a16:creationId xmlns:a16="http://schemas.microsoft.com/office/drawing/2014/main" id="{91E06E87-5E64-4911-87DE-8D64F275B117}"/>
                </a:ext>
              </a:extLst>
            </p:cNvPr>
            <p:cNvSpPr/>
            <p:nvPr/>
          </p:nvSpPr>
          <p:spPr>
            <a:xfrm>
              <a:off x="6823419" y="4804493"/>
              <a:ext cx="471969" cy="312854"/>
            </a:xfrm>
            <a:prstGeom prst="roundRect">
              <a:avLst/>
            </a:prstGeom>
            <a:solidFill>
              <a:srgbClr val="7CCCCE"/>
            </a:solidFill>
            <a:ln>
              <a:solidFill>
                <a:srgbClr val="00B0AD"/>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normAutofit/>
            </a:bodyPr>
            <a:lstStyle/>
            <a:p>
              <a:pPr algn="ctr"/>
              <a:r>
                <a:rPr lang="pl-PL" sz="1000" b="1" dirty="0">
                  <a:solidFill>
                    <a:schemeClr val="bg1"/>
                  </a:solidFill>
                </a:rPr>
                <a:t>xx</a:t>
              </a:r>
              <a:endParaRPr lang="en-GB" sz="1000" b="1" dirty="0">
                <a:solidFill>
                  <a:schemeClr val="bg1"/>
                </a:solidFill>
              </a:endParaRPr>
            </a:p>
          </p:txBody>
        </p:sp>
        <p:sp>
          <p:nvSpPr>
            <p:cNvPr id="151" name="Prostokąt zaokrąglony 143">
              <a:extLst>
                <a:ext uri="{FF2B5EF4-FFF2-40B4-BE49-F238E27FC236}">
                  <a16:creationId xmlns:a16="http://schemas.microsoft.com/office/drawing/2014/main" id="{7264A170-AD00-4D6C-AEBA-36F19BCCD9E4}"/>
                </a:ext>
              </a:extLst>
            </p:cNvPr>
            <p:cNvSpPr/>
            <p:nvPr/>
          </p:nvSpPr>
          <p:spPr>
            <a:xfrm>
              <a:off x="7396507" y="4801561"/>
              <a:ext cx="1231277" cy="312854"/>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dirty="0" err="1">
                  <a:solidFill>
                    <a:schemeClr val="tx1"/>
                  </a:solidFill>
                </a:rPr>
                <a:t>Number</a:t>
              </a:r>
              <a:r>
                <a:rPr lang="pl-PL" sz="900" dirty="0">
                  <a:solidFill>
                    <a:schemeClr val="tx1"/>
                  </a:solidFill>
                </a:rPr>
                <a:t> of </a:t>
              </a:r>
              <a:r>
                <a:rPr lang="pl-PL" sz="900" dirty="0" err="1">
                  <a:solidFill>
                    <a:schemeClr val="tx1"/>
                  </a:solidFill>
                </a:rPr>
                <a:t>employees</a:t>
              </a:r>
              <a:endParaRPr lang="pl-PL" sz="900" dirty="0">
                <a:solidFill>
                  <a:schemeClr val="tx1"/>
                </a:solidFill>
              </a:endParaRPr>
            </a:p>
          </p:txBody>
        </p:sp>
      </p:grpSp>
      <p:grpSp>
        <p:nvGrpSpPr>
          <p:cNvPr id="3" name="Group 2">
            <a:extLst>
              <a:ext uri="{FF2B5EF4-FFF2-40B4-BE49-F238E27FC236}">
                <a16:creationId xmlns:a16="http://schemas.microsoft.com/office/drawing/2014/main" id="{A6A4AC71-2885-4866-BE1C-090508125805}"/>
              </a:ext>
            </a:extLst>
          </p:cNvPr>
          <p:cNvGrpSpPr/>
          <p:nvPr/>
        </p:nvGrpSpPr>
        <p:grpSpPr>
          <a:xfrm>
            <a:off x="8732575" y="2790382"/>
            <a:ext cx="714745" cy="191600"/>
            <a:chOff x="7776892" y="2782291"/>
            <a:chExt cx="714745" cy="191600"/>
          </a:xfrm>
        </p:grpSpPr>
        <p:sp>
          <p:nvSpPr>
            <p:cNvPr id="176" name="Elipsa 8">
              <a:extLst>
                <a:ext uri="{FF2B5EF4-FFF2-40B4-BE49-F238E27FC236}">
                  <a16:creationId xmlns:a16="http://schemas.microsoft.com/office/drawing/2014/main" id="{3D3FD2EE-36C5-4E96-965F-03EB116949AA}"/>
                </a:ext>
              </a:extLst>
            </p:cNvPr>
            <p:cNvSpPr/>
            <p:nvPr/>
          </p:nvSpPr>
          <p:spPr>
            <a:xfrm>
              <a:off x="8416689" y="2901000"/>
              <a:ext cx="74948" cy="72891"/>
            </a:xfrm>
            <a:prstGeom prst="ellipse">
              <a:avLst/>
            </a:prstGeom>
            <a:solidFill>
              <a:srgbClr val="1EB9B7"/>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rgbClr val="005A99"/>
                </a:solidFill>
                <a:latin typeface="Arial Narrow" panose="020B0606020202030204" pitchFamily="34" charset="0"/>
                <a:cs typeface="Arial" panose="020B0604020202020204" pitchFamily="34" charset="0"/>
              </a:endParaRPr>
            </a:p>
          </p:txBody>
        </p:sp>
        <p:cxnSp>
          <p:nvCxnSpPr>
            <p:cNvPr id="178" name="Straight Connector 177">
              <a:extLst>
                <a:ext uri="{FF2B5EF4-FFF2-40B4-BE49-F238E27FC236}">
                  <a16:creationId xmlns:a16="http://schemas.microsoft.com/office/drawing/2014/main" id="{FDB937CF-9075-4279-A07F-E4342BAC0E1D}"/>
                </a:ext>
              </a:extLst>
            </p:cNvPr>
            <p:cNvCxnSpPr>
              <a:cxnSpLocks/>
            </p:cNvCxnSpPr>
            <p:nvPr/>
          </p:nvCxnSpPr>
          <p:spPr>
            <a:xfrm>
              <a:off x="8343297" y="2783054"/>
              <a:ext cx="73398" cy="89985"/>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B96429F5-C43B-4DE0-90F0-5404C19F46CB}"/>
                </a:ext>
              </a:extLst>
            </p:cNvPr>
            <p:cNvCxnSpPr>
              <a:cxnSpLocks/>
            </p:cNvCxnSpPr>
            <p:nvPr/>
          </p:nvCxnSpPr>
          <p:spPr>
            <a:xfrm flipH="1">
              <a:off x="7776892" y="2782291"/>
              <a:ext cx="570374"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8" name="Group 7">
            <a:extLst>
              <a:ext uri="{FF2B5EF4-FFF2-40B4-BE49-F238E27FC236}">
                <a16:creationId xmlns:a16="http://schemas.microsoft.com/office/drawing/2014/main" id="{5F4E19B5-C375-478F-B48B-6384856417CE}"/>
              </a:ext>
            </a:extLst>
          </p:cNvPr>
          <p:cNvGrpSpPr/>
          <p:nvPr/>
        </p:nvGrpSpPr>
        <p:grpSpPr>
          <a:xfrm>
            <a:off x="10747819" y="1495951"/>
            <a:ext cx="1077848" cy="421498"/>
            <a:chOff x="10776394" y="1648351"/>
            <a:chExt cx="1077848" cy="421498"/>
          </a:xfrm>
        </p:grpSpPr>
        <p:sp>
          <p:nvSpPr>
            <p:cNvPr id="182" name="Elipsa 8">
              <a:extLst>
                <a:ext uri="{FF2B5EF4-FFF2-40B4-BE49-F238E27FC236}">
                  <a16:creationId xmlns:a16="http://schemas.microsoft.com/office/drawing/2014/main" id="{AEB3FAFE-86F5-4CC4-98A8-012C058AC107}"/>
                </a:ext>
              </a:extLst>
            </p:cNvPr>
            <p:cNvSpPr/>
            <p:nvPr/>
          </p:nvSpPr>
          <p:spPr>
            <a:xfrm>
              <a:off x="10776394" y="1743042"/>
              <a:ext cx="74948" cy="72891"/>
            </a:xfrm>
            <a:prstGeom prst="ellipse">
              <a:avLst/>
            </a:prstGeom>
            <a:solidFill>
              <a:srgbClr val="00B0AD"/>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rgbClr val="005A99"/>
                </a:solidFill>
                <a:latin typeface="Arial Narrow" panose="020B0606020202030204" pitchFamily="34" charset="0"/>
                <a:cs typeface="Arial" panose="020B0604020202020204" pitchFamily="34" charset="0"/>
              </a:endParaRPr>
            </a:p>
          </p:txBody>
        </p:sp>
        <p:sp>
          <p:nvSpPr>
            <p:cNvPr id="183" name="Elipsa 8">
              <a:extLst>
                <a:ext uri="{FF2B5EF4-FFF2-40B4-BE49-F238E27FC236}">
                  <a16:creationId xmlns:a16="http://schemas.microsoft.com/office/drawing/2014/main" id="{482AF1B2-6A26-497A-A366-8213C4F6E375}"/>
                </a:ext>
              </a:extLst>
            </p:cNvPr>
            <p:cNvSpPr/>
            <p:nvPr/>
          </p:nvSpPr>
          <p:spPr>
            <a:xfrm>
              <a:off x="10779106" y="1928619"/>
              <a:ext cx="74948" cy="72891"/>
            </a:xfrm>
            <a:prstGeom prst="ellipse">
              <a:avLst/>
            </a:prstGeom>
            <a:solidFill>
              <a:srgbClr val="A3DCDD"/>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rgbClr val="005A99"/>
                </a:solidFill>
                <a:latin typeface="Arial Narrow" panose="020B0606020202030204" pitchFamily="34" charset="0"/>
                <a:cs typeface="Arial" panose="020B0604020202020204" pitchFamily="34" charset="0"/>
              </a:endParaRPr>
            </a:p>
          </p:txBody>
        </p:sp>
        <p:sp>
          <p:nvSpPr>
            <p:cNvPr id="184" name="TextBox 183">
              <a:extLst>
                <a:ext uri="{FF2B5EF4-FFF2-40B4-BE49-F238E27FC236}">
                  <a16:creationId xmlns:a16="http://schemas.microsoft.com/office/drawing/2014/main" id="{B4C7CAF0-EF36-45E8-A0F9-56658A610EB5}"/>
                </a:ext>
              </a:extLst>
            </p:cNvPr>
            <p:cNvSpPr txBox="1"/>
            <p:nvPr/>
          </p:nvSpPr>
          <p:spPr>
            <a:xfrm>
              <a:off x="10863034" y="1648351"/>
              <a:ext cx="987954" cy="230832"/>
            </a:xfrm>
            <a:prstGeom prst="rect">
              <a:avLst/>
            </a:prstGeom>
            <a:noFill/>
          </p:spPr>
          <p:txBody>
            <a:bodyPr wrap="square" rtlCol="0">
              <a:spAutoFit/>
            </a:bodyPr>
            <a:lstStyle/>
            <a:p>
              <a:r>
                <a:rPr lang="pl-PL" sz="900" dirty="0" err="1"/>
                <a:t>Headquarters</a:t>
              </a:r>
              <a:endParaRPr lang="pl-PL" sz="900" dirty="0"/>
            </a:p>
          </p:txBody>
        </p:sp>
        <p:sp>
          <p:nvSpPr>
            <p:cNvPr id="185" name="TextBox 184">
              <a:extLst>
                <a:ext uri="{FF2B5EF4-FFF2-40B4-BE49-F238E27FC236}">
                  <a16:creationId xmlns:a16="http://schemas.microsoft.com/office/drawing/2014/main" id="{1D86C2C0-C500-4C7C-81C8-86A01AE614B8}"/>
                </a:ext>
              </a:extLst>
            </p:cNvPr>
            <p:cNvSpPr txBox="1"/>
            <p:nvPr/>
          </p:nvSpPr>
          <p:spPr>
            <a:xfrm>
              <a:off x="10863034" y="1839017"/>
              <a:ext cx="991208" cy="230832"/>
            </a:xfrm>
            <a:prstGeom prst="rect">
              <a:avLst/>
            </a:prstGeom>
            <a:noFill/>
          </p:spPr>
          <p:txBody>
            <a:bodyPr wrap="square" rtlCol="0">
              <a:spAutoFit/>
            </a:bodyPr>
            <a:lstStyle/>
            <a:p>
              <a:r>
                <a:rPr lang="pl-PL" sz="900" dirty="0" err="1"/>
                <a:t>Branch</a:t>
              </a:r>
              <a:endParaRPr lang="pl-PL" sz="900" dirty="0"/>
            </a:p>
          </p:txBody>
        </p:sp>
      </p:grpSp>
      <p:grpSp>
        <p:nvGrpSpPr>
          <p:cNvPr id="203" name="Group 202">
            <a:extLst>
              <a:ext uri="{FF2B5EF4-FFF2-40B4-BE49-F238E27FC236}">
                <a16:creationId xmlns:a16="http://schemas.microsoft.com/office/drawing/2014/main" id="{F63CD5E6-BD74-4952-A76A-C4519CA3777B}"/>
              </a:ext>
            </a:extLst>
          </p:cNvPr>
          <p:cNvGrpSpPr/>
          <p:nvPr/>
        </p:nvGrpSpPr>
        <p:grpSpPr>
          <a:xfrm>
            <a:off x="9898845" y="3223215"/>
            <a:ext cx="699800" cy="191022"/>
            <a:chOff x="8416689" y="2782869"/>
            <a:chExt cx="678904" cy="191022"/>
          </a:xfrm>
        </p:grpSpPr>
        <p:sp>
          <p:nvSpPr>
            <p:cNvPr id="204" name="Elipsa 8">
              <a:extLst>
                <a:ext uri="{FF2B5EF4-FFF2-40B4-BE49-F238E27FC236}">
                  <a16:creationId xmlns:a16="http://schemas.microsoft.com/office/drawing/2014/main" id="{C446613B-1190-4686-BEB1-16BB75D11035}"/>
                </a:ext>
              </a:extLst>
            </p:cNvPr>
            <p:cNvSpPr/>
            <p:nvPr/>
          </p:nvSpPr>
          <p:spPr>
            <a:xfrm>
              <a:off x="8416689" y="2901000"/>
              <a:ext cx="74948" cy="72891"/>
            </a:xfrm>
            <a:prstGeom prst="ellipse">
              <a:avLst/>
            </a:prstGeom>
            <a:solidFill>
              <a:srgbClr val="A3DCDD"/>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rgbClr val="005A99"/>
                </a:solidFill>
                <a:latin typeface="Arial Narrow" panose="020B0606020202030204" pitchFamily="34" charset="0"/>
                <a:cs typeface="Arial" panose="020B0604020202020204" pitchFamily="34" charset="0"/>
              </a:endParaRPr>
            </a:p>
          </p:txBody>
        </p:sp>
        <p:cxnSp>
          <p:nvCxnSpPr>
            <p:cNvPr id="206" name="Straight Connector 205">
              <a:extLst>
                <a:ext uri="{FF2B5EF4-FFF2-40B4-BE49-F238E27FC236}">
                  <a16:creationId xmlns:a16="http://schemas.microsoft.com/office/drawing/2014/main" id="{D41A9713-083E-486E-9EEB-2916AC5A3E69}"/>
                </a:ext>
              </a:extLst>
            </p:cNvPr>
            <p:cNvCxnSpPr>
              <a:cxnSpLocks/>
            </p:cNvCxnSpPr>
            <p:nvPr/>
          </p:nvCxnSpPr>
          <p:spPr>
            <a:xfrm flipH="1">
              <a:off x="8467548" y="2782869"/>
              <a:ext cx="62917" cy="9010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929D7C20-FF97-48EF-B09A-C2A09A6DAC0C}"/>
                </a:ext>
              </a:extLst>
            </p:cNvPr>
            <p:cNvCxnSpPr>
              <a:cxnSpLocks/>
            </p:cNvCxnSpPr>
            <p:nvPr/>
          </p:nvCxnSpPr>
          <p:spPr>
            <a:xfrm flipH="1">
              <a:off x="8525219" y="2782869"/>
              <a:ext cx="570374"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82" name="Content Placeholder 23">
            <a:extLst>
              <a:ext uri="{FF2B5EF4-FFF2-40B4-BE49-F238E27FC236}">
                <a16:creationId xmlns:a16="http://schemas.microsoft.com/office/drawing/2014/main" id="{74B4E483-CECA-4DC2-AB1C-C0453696084F}"/>
              </a:ext>
            </a:extLst>
          </p:cNvPr>
          <p:cNvSpPr txBox="1">
            <a:spLocks/>
          </p:cNvSpPr>
          <p:nvPr/>
        </p:nvSpPr>
        <p:spPr>
          <a:xfrm>
            <a:off x="4544797" y="5781906"/>
            <a:ext cx="66106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endParaRPr lang="pl-PL" sz="800" dirty="0">
              <a:cs typeface="Calibri Light" panose="020F0302020204030204" pitchFamily="34" charset="0"/>
            </a:endParaRPr>
          </a:p>
        </p:txBody>
      </p:sp>
      <p:cxnSp>
        <p:nvCxnSpPr>
          <p:cNvPr id="270" name="Straight Connector 269">
            <a:extLst>
              <a:ext uri="{FF2B5EF4-FFF2-40B4-BE49-F238E27FC236}">
                <a16:creationId xmlns:a16="http://schemas.microsoft.com/office/drawing/2014/main" id="{67FEAC3F-7820-4128-B97A-04EE8113F7A1}"/>
              </a:ext>
            </a:extLst>
          </p:cNvPr>
          <p:cNvCxnSpPr>
            <a:cxnSpLocks/>
          </p:cNvCxnSpPr>
          <p:nvPr/>
        </p:nvCxnSpPr>
        <p:spPr>
          <a:xfrm flipV="1">
            <a:off x="2748699" y="5986187"/>
            <a:ext cx="3015771" cy="1556"/>
          </a:xfrm>
          <a:prstGeom prst="line">
            <a:avLst/>
          </a:prstGeom>
          <a:ln>
            <a:solidFill>
              <a:srgbClr val="00B0AD"/>
            </a:solidFill>
            <a:prstDash val="dash"/>
          </a:ln>
        </p:spPr>
        <p:style>
          <a:lnRef idx="1">
            <a:schemeClr val="accent1"/>
          </a:lnRef>
          <a:fillRef idx="0">
            <a:schemeClr val="accent1"/>
          </a:fillRef>
          <a:effectRef idx="0">
            <a:schemeClr val="accent1"/>
          </a:effectRef>
          <a:fontRef idx="minor">
            <a:schemeClr val="tx1"/>
          </a:fontRef>
        </p:style>
      </p:cxnSp>
      <p:grpSp>
        <p:nvGrpSpPr>
          <p:cNvPr id="26" name="Group 25">
            <a:extLst>
              <a:ext uri="{FF2B5EF4-FFF2-40B4-BE49-F238E27FC236}">
                <a16:creationId xmlns:a16="http://schemas.microsoft.com/office/drawing/2014/main" id="{E5666D6C-5C6F-409D-BBE6-E7033B0414F1}"/>
              </a:ext>
            </a:extLst>
          </p:cNvPr>
          <p:cNvGrpSpPr/>
          <p:nvPr/>
        </p:nvGrpSpPr>
        <p:grpSpPr>
          <a:xfrm>
            <a:off x="2682530" y="4490677"/>
            <a:ext cx="3257624" cy="1527647"/>
            <a:chOff x="2682530" y="4490677"/>
            <a:chExt cx="3257624" cy="1527647"/>
          </a:xfrm>
        </p:grpSpPr>
        <p:cxnSp>
          <p:nvCxnSpPr>
            <p:cNvPr id="287" name="Straight Connector 286">
              <a:extLst>
                <a:ext uri="{FF2B5EF4-FFF2-40B4-BE49-F238E27FC236}">
                  <a16:creationId xmlns:a16="http://schemas.microsoft.com/office/drawing/2014/main" id="{90FD4766-9CEC-4793-89A1-3490B62EC8A3}"/>
                </a:ext>
              </a:extLst>
            </p:cNvPr>
            <p:cNvCxnSpPr>
              <a:cxnSpLocks/>
            </p:cNvCxnSpPr>
            <p:nvPr/>
          </p:nvCxnSpPr>
          <p:spPr>
            <a:xfrm flipV="1">
              <a:off x="2739829" y="4495120"/>
              <a:ext cx="3015771" cy="1556"/>
            </a:xfrm>
            <a:prstGeom prst="line">
              <a:avLst/>
            </a:prstGeom>
            <a:ln>
              <a:solidFill>
                <a:srgbClr val="00B0AD"/>
              </a:solidFill>
              <a:prstDash val="dash"/>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D3C93238-8BE6-49F1-B437-1101EF9E5614}"/>
                </a:ext>
              </a:extLst>
            </p:cNvPr>
            <p:cNvGrpSpPr/>
            <p:nvPr/>
          </p:nvGrpSpPr>
          <p:grpSpPr>
            <a:xfrm>
              <a:off x="2682530" y="4490677"/>
              <a:ext cx="3257624" cy="1527647"/>
              <a:chOff x="2682530" y="4490677"/>
              <a:chExt cx="3257624" cy="1527647"/>
            </a:xfrm>
          </p:grpSpPr>
          <p:cxnSp>
            <p:nvCxnSpPr>
              <p:cNvPr id="180" name="Straight Connector 179">
                <a:extLst>
                  <a:ext uri="{FF2B5EF4-FFF2-40B4-BE49-F238E27FC236}">
                    <a16:creationId xmlns:a16="http://schemas.microsoft.com/office/drawing/2014/main" id="{9D09D38E-5BE9-4918-AA02-94FE41729FF6}"/>
                  </a:ext>
                </a:extLst>
              </p:cNvPr>
              <p:cNvCxnSpPr>
                <a:cxnSpLocks/>
              </p:cNvCxnSpPr>
              <p:nvPr/>
            </p:nvCxnSpPr>
            <p:spPr>
              <a:xfrm flipV="1">
                <a:off x="2733967" y="4699632"/>
                <a:ext cx="3015771" cy="1556"/>
              </a:xfrm>
              <a:prstGeom prst="line">
                <a:avLst/>
              </a:prstGeom>
              <a:ln>
                <a:solidFill>
                  <a:srgbClr val="00B0AD"/>
                </a:solidFill>
                <a:prstDash val="dash"/>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BA15B9AD-E8D0-4E26-8FD6-16D7AB3FFAD0}"/>
                  </a:ext>
                </a:extLst>
              </p:cNvPr>
              <p:cNvCxnSpPr>
                <a:cxnSpLocks/>
              </p:cNvCxnSpPr>
              <p:nvPr/>
            </p:nvCxnSpPr>
            <p:spPr>
              <a:xfrm>
                <a:off x="3604901" y="4496859"/>
                <a:ext cx="0" cy="1497434"/>
              </a:xfrm>
              <a:prstGeom prst="line">
                <a:avLst/>
              </a:prstGeom>
              <a:ln>
                <a:solidFill>
                  <a:srgbClr val="00B0AD"/>
                </a:solidFill>
                <a:prstDash val="dash"/>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B72EDC13-EC56-48FE-95F7-5ACB1B91BEFE}"/>
                  </a:ext>
                </a:extLst>
              </p:cNvPr>
              <p:cNvCxnSpPr>
                <a:cxnSpLocks/>
              </p:cNvCxnSpPr>
              <p:nvPr/>
            </p:nvCxnSpPr>
            <p:spPr>
              <a:xfrm flipV="1">
                <a:off x="2733967" y="5080363"/>
                <a:ext cx="3015771" cy="1556"/>
              </a:xfrm>
              <a:prstGeom prst="line">
                <a:avLst/>
              </a:prstGeom>
              <a:ln>
                <a:solidFill>
                  <a:srgbClr val="00B0AD"/>
                </a:solidFill>
                <a:prstDash val="dash"/>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97C4DB32-3CBF-4C87-9626-91B669C908D7}"/>
                  </a:ext>
                </a:extLst>
              </p:cNvPr>
              <p:cNvCxnSpPr>
                <a:cxnSpLocks/>
              </p:cNvCxnSpPr>
              <p:nvPr/>
            </p:nvCxnSpPr>
            <p:spPr>
              <a:xfrm flipV="1">
                <a:off x="2737034" y="5265926"/>
                <a:ext cx="3015771" cy="1556"/>
              </a:xfrm>
              <a:prstGeom prst="line">
                <a:avLst/>
              </a:prstGeom>
              <a:ln>
                <a:solidFill>
                  <a:srgbClr val="00B0AD"/>
                </a:solidFill>
                <a:prstDash val="dash"/>
              </a:ln>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id="{787946CB-5793-4CD1-A9A9-3731D15F0B76}"/>
                  </a:ext>
                </a:extLst>
              </p:cNvPr>
              <p:cNvCxnSpPr>
                <a:cxnSpLocks/>
              </p:cNvCxnSpPr>
              <p:nvPr/>
            </p:nvCxnSpPr>
            <p:spPr>
              <a:xfrm flipV="1">
                <a:off x="2742349" y="5440087"/>
                <a:ext cx="3015771" cy="1556"/>
              </a:xfrm>
              <a:prstGeom prst="line">
                <a:avLst/>
              </a:prstGeom>
              <a:ln>
                <a:solidFill>
                  <a:srgbClr val="00B0AD"/>
                </a:solidFill>
                <a:prstDash val="dash"/>
              </a:ln>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id="{0D28598E-774B-4018-B190-26FF5196D7A9}"/>
                  </a:ext>
                </a:extLst>
              </p:cNvPr>
              <p:cNvCxnSpPr>
                <a:cxnSpLocks/>
              </p:cNvCxnSpPr>
              <p:nvPr/>
            </p:nvCxnSpPr>
            <p:spPr>
              <a:xfrm flipV="1">
                <a:off x="2742349" y="5617887"/>
                <a:ext cx="3015771" cy="1556"/>
              </a:xfrm>
              <a:prstGeom prst="line">
                <a:avLst/>
              </a:prstGeom>
              <a:ln>
                <a:solidFill>
                  <a:srgbClr val="00B0AD"/>
                </a:solidFill>
                <a:prstDash val="dash"/>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6D0B2D66-0D1D-4F4E-8AF9-A322568FDD10}"/>
                  </a:ext>
                </a:extLst>
              </p:cNvPr>
              <p:cNvCxnSpPr>
                <a:cxnSpLocks/>
              </p:cNvCxnSpPr>
              <p:nvPr/>
            </p:nvCxnSpPr>
            <p:spPr>
              <a:xfrm flipV="1">
                <a:off x="2748699" y="5795687"/>
                <a:ext cx="3015771" cy="1556"/>
              </a:xfrm>
              <a:prstGeom prst="line">
                <a:avLst/>
              </a:prstGeom>
              <a:ln>
                <a:solidFill>
                  <a:srgbClr val="00B0AD"/>
                </a:solidFill>
                <a:prstDash val="dash"/>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73BB5DC2-A924-446C-AB0F-DCE0A14EBBBC}"/>
                  </a:ext>
                </a:extLst>
              </p:cNvPr>
              <p:cNvGrpSpPr/>
              <p:nvPr/>
            </p:nvGrpSpPr>
            <p:grpSpPr>
              <a:xfrm>
                <a:off x="2682530" y="4698679"/>
                <a:ext cx="1192761" cy="1310854"/>
                <a:chOff x="2682530" y="4698679"/>
                <a:chExt cx="1192761" cy="1310854"/>
              </a:xfrm>
            </p:grpSpPr>
            <p:sp>
              <p:nvSpPr>
                <p:cNvPr id="251" name="Content Placeholder 23">
                  <a:extLst>
                    <a:ext uri="{FF2B5EF4-FFF2-40B4-BE49-F238E27FC236}">
                      <a16:creationId xmlns:a16="http://schemas.microsoft.com/office/drawing/2014/main" id="{726D3D80-3259-47D3-954D-888B2F19F8B1}"/>
                    </a:ext>
                  </a:extLst>
                </p:cNvPr>
                <p:cNvSpPr txBox="1">
                  <a:spLocks/>
                </p:cNvSpPr>
                <p:nvPr/>
              </p:nvSpPr>
              <p:spPr>
                <a:xfrm>
                  <a:off x="2686096" y="4698679"/>
                  <a:ext cx="921184"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Revenue</a:t>
                  </a:r>
                </a:p>
              </p:txBody>
            </p:sp>
            <p:sp>
              <p:nvSpPr>
                <p:cNvPr id="246" name="Content Placeholder 23">
                  <a:extLst>
                    <a:ext uri="{FF2B5EF4-FFF2-40B4-BE49-F238E27FC236}">
                      <a16:creationId xmlns:a16="http://schemas.microsoft.com/office/drawing/2014/main" id="{785D30BA-8AAE-4010-9556-7C660D780CB9}"/>
                    </a:ext>
                  </a:extLst>
                </p:cNvPr>
                <p:cNvSpPr txBox="1">
                  <a:spLocks/>
                </p:cNvSpPr>
                <p:nvPr/>
              </p:nvSpPr>
              <p:spPr>
                <a:xfrm>
                  <a:off x="2686094" y="4897602"/>
                  <a:ext cx="1189197"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700" i="1" dirty="0">
                      <a:solidFill>
                        <a:srgbClr val="00B0AD"/>
                      </a:solidFill>
                      <a:cs typeface="Calibri Light" panose="020F0302020204030204" pitchFamily="34" charset="0"/>
                    </a:rPr>
                    <a:t>Dynamics y/y</a:t>
                  </a:r>
                </a:p>
              </p:txBody>
            </p:sp>
            <p:sp>
              <p:nvSpPr>
                <p:cNvPr id="240" name="Content Placeholder 23">
                  <a:extLst>
                    <a:ext uri="{FF2B5EF4-FFF2-40B4-BE49-F238E27FC236}">
                      <a16:creationId xmlns:a16="http://schemas.microsoft.com/office/drawing/2014/main" id="{D0A755FC-7EDC-423D-9955-A43D59402FD8}"/>
                    </a:ext>
                  </a:extLst>
                </p:cNvPr>
                <p:cNvSpPr txBox="1">
                  <a:spLocks/>
                </p:cNvSpPr>
                <p:nvPr/>
              </p:nvSpPr>
              <p:spPr>
                <a:xfrm>
                  <a:off x="2683716" y="5064408"/>
                  <a:ext cx="921184"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EBITDA</a:t>
                  </a:r>
                </a:p>
              </p:txBody>
            </p:sp>
            <p:sp>
              <p:nvSpPr>
                <p:cNvPr id="263" name="Content Placeholder 23">
                  <a:extLst>
                    <a:ext uri="{FF2B5EF4-FFF2-40B4-BE49-F238E27FC236}">
                      <a16:creationId xmlns:a16="http://schemas.microsoft.com/office/drawing/2014/main" id="{44A90829-DFB2-4987-81C0-44E3AEE34B13}"/>
                    </a:ext>
                  </a:extLst>
                </p:cNvPr>
                <p:cNvSpPr txBox="1">
                  <a:spLocks/>
                </p:cNvSpPr>
                <p:nvPr/>
              </p:nvSpPr>
              <p:spPr>
                <a:xfrm>
                  <a:off x="2683716" y="5256556"/>
                  <a:ext cx="92118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EBIT</a:t>
                  </a:r>
                </a:p>
              </p:txBody>
            </p:sp>
            <p:sp>
              <p:nvSpPr>
                <p:cNvPr id="264" name="Content Placeholder 23">
                  <a:extLst>
                    <a:ext uri="{FF2B5EF4-FFF2-40B4-BE49-F238E27FC236}">
                      <a16:creationId xmlns:a16="http://schemas.microsoft.com/office/drawing/2014/main" id="{FB98185A-34C7-465A-A22E-FA2E57C3D14B}"/>
                    </a:ext>
                  </a:extLst>
                </p:cNvPr>
                <p:cNvSpPr txBox="1">
                  <a:spLocks/>
                </p:cNvSpPr>
                <p:nvPr/>
              </p:nvSpPr>
              <p:spPr>
                <a:xfrm>
                  <a:off x="2682530" y="5421251"/>
                  <a:ext cx="92118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Net </a:t>
                  </a:r>
                  <a:r>
                    <a:rPr lang="pl-PL" sz="800" dirty="0" err="1">
                      <a:cs typeface="Calibri Light" panose="020F0302020204030204" pitchFamily="34" charset="0"/>
                    </a:rPr>
                    <a:t>income</a:t>
                  </a:r>
                  <a:endParaRPr lang="pl-PL" sz="800" dirty="0">
                    <a:cs typeface="Calibri Light" panose="020F0302020204030204" pitchFamily="34" charset="0"/>
                  </a:endParaRPr>
                </a:p>
              </p:txBody>
            </p:sp>
            <p:sp>
              <p:nvSpPr>
                <p:cNvPr id="267" name="Content Placeholder 23">
                  <a:extLst>
                    <a:ext uri="{FF2B5EF4-FFF2-40B4-BE49-F238E27FC236}">
                      <a16:creationId xmlns:a16="http://schemas.microsoft.com/office/drawing/2014/main" id="{BB68B772-7D7A-4D31-9D69-2CC3424FA812}"/>
                    </a:ext>
                  </a:extLst>
                </p:cNvPr>
                <p:cNvSpPr txBox="1">
                  <a:spLocks/>
                </p:cNvSpPr>
                <p:nvPr/>
              </p:nvSpPr>
              <p:spPr>
                <a:xfrm>
                  <a:off x="2688880" y="5599051"/>
                  <a:ext cx="92118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CAPEX</a:t>
                  </a:r>
                </a:p>
              </p:txBody>
            </p:sp>
            <p:sp>
              <p:nvSpPr>
                <p:cNvPr id="269" name="Content Placeholder 23">
                  <a:extLst>
                    <a:ext uri="{FF2B5EF4-FFF2-40B4-BE49-F238E27FC236}">
                      <a16:creationId xmlns:a16="http://schemas.microsoft.com/office/drawing/2014/main" id="{8DD349E7-A443-4AA2-9288-B3D044ECE646}"/>
                    </a:ext>
                  </a:extLst>
                </p:cNvPr>
                <p:cNvSpPr txBox="1">
                  <a:spLocks/>
                </p:cNvSpPr>
                <p:nvPr/>
              </p:nvSpPr>
              <p:spPr>
                <a:xfrm>
                  <a:off x="2688880" y="5793335"/>
                  <a:ext cx="92118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Net </a:t>
                  </a:r>
                  <a:r>
                    <a:rPr lang="pl-PL" sz="800" dirty="0" err="1">
                      <a:cs typeface="Calibri Light" panose="020F0302020204030204" pitchFamily="34" charset="0"/>
                    </a:rPr>
                    <a:t>Debt</a:t>
                  </a:r>
                  <a:endParaRPr lang="pl-PL" sz="800" dirty="0">
                    <a:cs typeface="Calibri Light" panose="020F0302020204030204" pitchFamily="34" charset="0"/>
                  </a:endParaRPr>
                </a:p>
              </p:txBody>
            </p:sp>
          </p:grpSp>
          <p:grpSp>
            <p:nvGrpSpPr>
              <p:cNvPr id="20" name="Group 19">
                <a:extLst>
                  <a:ext uri="{FF2B5EF4-FFF2-40B4-BE49-F238E27FC236}">
                    <a16:creationId xmlns:a16="http://schemas.microsoft.com/office/drawing/2014/main" id="{DEF53C9D-BAE7-4A80-ACB1-398484B970D0}"/>
                  </a:ext>
                </a:extLst>
              </p:cNvPr>
              <p:cNvGrpSpPr/>
              <p:nvPr/>
            </p:nvGrpSpPr>
            <p:grpSpPr>
              <a:xfrm>
                <a:off x="3757968" y="4491276"/>
                <a:ext cx="698316" cy="1519428"/>
                <a:chOff x="3757968" y="4491276"/>
                <a:chExt cx="698316" cy="1519428"/>
              </a:xfrm>
            </p:grpSpPr>
            <p:sp>
              <p:nvSpPr>
                <p:cNvPr id="257" name="Content Placeholder 23">
                  <a:extLst>
                    <a:ext uri="{FF2B5EF4-FFF2-40B4-BE49-F238E27FC236}">
                      <a16:creationId xmlns:a16="http://schemas.microsoft.com/office/drawing/2014/main" id="{89FA0689-17A8-41D8-8C74-C474F0649067}"/>
                    </a:ext>
                  </a:extLst>
                </p:cNvPr>
                <p:cNvSpPr txBox="1">
                  <a:spLocks/>
                </p:cNvSpPr>
                <p:nvPr/>
              </p:nvSpPr>
              <p:spPr>
                <a:xfrm>
                  <a:off x="3776832" y="4491276"/>
                  <a:ext cx="661062" cy="21619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20XX</a:t>
                  </a:r>
                </a:p>
              </p:txBody>
            </p:sp>
            <p:sp>
              <p:nvSpPr>
                <p:cNvPr id="253" name="Content Placeholder 23">
                  <a:extLst>
                    <a:ext uri="{FF2B5EF4-FFF2-40B4-BE49-F238E27FC236}">
                      <a16:creationId xmlns:a16="http://schemas.microsoft.com/office/drawing/2014/main" id="{8C04AE12-6B87-443B-AA5B-556F695DA119}"/>
                    </a:ext>
                  </a:extLst>
                </p:cNvPr>
                <p:cNvSpPr txBox="1">
                  <a:spLocks/>
                </p:cNvSpPr>
                <p:nvPr/>
              </p:nvSpPr>
              <p:spPr>
                <a:xfrm>
                  <a:off x="3757968" y="4700235"/>
                  <a:ext cx="66106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xx</a:t>
                  </a:r>
                </a:p>
              </p:txBody>
            </p:sp>
            <p:sp>
              <p:nvSpPr>
                <p:cNvPr id="243" name="Content Placeholder 23">
                  <a:extLst>
                    <a:ext uri="{FF2B5EF4-FFF2-40B4-BE49-F238E27FC236}">
                      <a16:creationId xmlns:a16="http://schemas.microsoft.com/office/drawing/2014/main" id="{5D6A2962-2B2C-4DF2-8160-2085907E799A}"/>
                    </a:ext>
                  </a:extLst>
                </p:cNvPr>
                <p:cNvSpPr txBox="1">
                  <a:spLocks/>
                </p:cNvSpPr>
                <p:nvPr/>
              </p:nvSpPr>
              <p:spPr>
                <a:xfrm>
                  <a:off x="3793310" y="5073279"/>
                  <a:ext cx="66106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xx</a:t>
                  </a:r>
                </a:p>
              </p:txBody>
            </p:sp>
            <p:sp>
              <p:nvSpPr>
                <p:cNvPr id="271" name="Content Placeholder 23">
                  <a:extLst>
                    <a:ext uri="{FF2B5EF4-FFF2-40B4-BE49-F238E27FC236}">
                      <a16:creationId xmlns:a16="http://schemas.microsoft.com/office/drawing/2014/main" id="{02EF949B-BA44-42A3-B65D-A052DA11AEE3}"/>
                    </a:ext>
                  </a:extLst>
                </p:cNvPr>
                <p:cNvSpPr txBox="1">
                  <a:spLocks/>
                </p:cNvSpPr>
                <p:nvPr/>
              </p:nvSpPr>
              <p:spPr>
                <a:xfrm>
                  <a:off x="3788386" y="5251341"/>
                  <a:ext cx="66106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xx</a:t>
                  </a:r>
                </a:p>
              </p:txBody>
            </p:sp>
            <p:sp>
              <p:nvSpPr>
                <p:cNvPr id="274" name="Content Placeholder 23">
                  <a:extLst>
                    <a:ext uri="{FF2B5EF4-FFF2-40B4-BE49-F238E27FC236}">
                      <a16:creationId xmlns:a16="http://schemas.microsoft.com/office/drawing/2014/main" id="{45EAB50F-9C47-4886-92BE-066C574470F8}"/>
                    </a:ext>
                  </a:extLst>
                </p:cNvPr>
                <p:cNvSpPr txBox="1">
                  <a:spLocks/>
                </p:cNvSpPr>
                <p:nvPr/>
              </p:nvSpPr>
              <p:spPr>
                <a:xfrm>
                  <a:off x="3792733" y="5423083"/>
                  <a:ext cx="66106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xx</a:t>
                  </a:r>
                </a:p>
              </p:txBody>
            </p:sp>
            <p:sp>
              <p:nvSpPr>
                <p:cNvPr id="278" name="Content Placeholder 23">
                  <a:extLst>
                    <a:ext uri="{FF2B5EF4-FFF2-40B4-BE49-F238E27FC236}">
                      <a16:creationId xmlns:a16="http://schemas.microsoft.com/office/drawing/2014/main" id="{75203C90-07A2-4651-8BB6-62FADCFC5354}"/>
                    </a:ext>
                  </a:extLst>
                </p:cNvPr>
                <p:cNvSpPr txBox="1">
                  <a:spLocks/>
                </p:cNvSpPr>
                <p:nvPr/>
              </p:nvSpPr>
              <p:spPr>
                <a:xfrm>
                  <a:off x="3795219" y="5601618"/>
                  <a:ext cx="66106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xx</a:t>
                  </a:r>
                </a:p>
              </p:txBody>
            </p:sp>
            <p:sp>
              <p:nvSpPr>
                <p:cNvPr id="281" name="Content Placeholder 23">
                  <a:extLst>
                    <a:ext uri="{FF2B5EF4-FFF2-40B4-BE49-F238E27FC236}">
                      <a16:creationId xmlns:a16="http://schemas.microsoft.com/office/drawing/2014/main" id="{9A228E9B-09FE-4E3F-B38F-E492761FDD68}"/>
                    </a:ext>
                  </a:extLst>
                </p:cNvPr>
                <p:cNvSpPr txBox="1">
                  <a:spLocks/>
                </p:cNvSpPr>
                <p:nvPr/>
              </p:nvSpPr>
              <p:spPr>
                <a:xfrm>
                  <a:off x="3792445" y="5794506"/>
                  <a:ext cx="66106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xx</a:t>
                  </a:r>
                </a:p>
              </p:txBody>
            </p:sp>
          </p:grpSp>
          <p:cxnSp>
            <p:nvCxnSpPr>
              <p:cNvPr id="283" name="Straight Connector 282">
                <a:extLst>
                  <a:ext uri="{FF2B5EF4-FFF2-40B4-BE49-F238E27FC236}">
                    <a16:creationId xmlns:a16="http://schemas.microsoft.com/office/drawing/2014/main" id="{C0EE41E3-3B87-4337-B1B5-DE5FB981D4C8}"/>
                  </a:ext>
                </a:extLst>
              </p:cNvPr>
              <p:cNvCxnSpPr>
                <a:cxnSpLocks/>
              </p:cNvCxnSpPr>
              <p:nvPr/>
            </p:nvCxnSpPr>
            <p:spPr>
              <a:xfrm>
                <a:off x="4359281" y="4500219"/>
                <a:ext cx="0" cy="1497434"/>
              </a:xfrm>
              <a:prstGeom prst="line">
                <a:avLst/>
              </a:prstGeom>
              <a:ln>
                <a:solidFill>
                  <a:srgbClr val="00B0AD"/>
                </a:solidFill>
                <a:prstDash val="dash"/>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F5628BD0-E9C4-4431-B776-3BAA41EE42FA}"/>
                  </a:ext>
                </a:extLst>
              </p:cNvPr>
              <p:cNvCxnSpPr>
                <a:cxnSpLocks/>
              </p:cNvCxnSpPr>
              <p:nvPr/>
            </p:nvCxnSpPr>
            <p:spPr>
              <a:xfrm>
                <a:off x="5071392" y="4500165"/>
                <a:ext cx="0" cy="1497434"/>
              </a:xfrm>
              <a:prstGeom prst="line">
                <a:avLst/>
              </a:prstGeom>
              <a:ln>
                <a:solidFill>
                  <a:srgbClr val="00B0AD"/>
                </a:solidFill>
                <a:prstDash val="dash"/>
              </a:ln>
            </p:spPr>
            <p:style>
              <a:lnRef idx="1">
                <a:schemeClr val="accent1"/>
              </a:lnRef>
              <a:fillRef idx="0">
                <a:schemeClr val="accent1"/>
              </a:fillRef>
              <a:effectRef idx="0">
                <a:schemeClr val="accent1"/>
              </a:effectRef>
              <a:fontRef idx="minor">
                <a:schemeClr val="tx1"/>
              </a:fontRef>
            </p:style>
          </p:cxnSp>
          <p:grpSp>
            <p:nvGrpSpPr>
              <p:cNvPr id="21" name="Group 20">
                <a:extLst>
                  <a:ext uri="{FF2B5EF4-FFF2-40B4-BE49-F238E27FC236}">
                    <a16:creationId xmlns:a16="http://schemas.microsoft.com/office/drawing/2014/main" id="{2148BC6D-29C6-47F5-BE0E-F779BB5C4369}"/>
                  </a:ext>
                </a:extLst>
              </p:cNvPr>
              <p:cNvGrpSpPr/>
              <p:nvPr/>
            </p:nvGrpSpPr>
            <p:grpSpPr>
              <a:xfrm>
                <a:off x="4501764" y="4490677"/>
                <a:ext cx="707972" cy="1527390"/>
                <a:chOff x="4501764" y="4490677"/>
                <a:chExt cx="707972" cy="1527390"/>
              </a:xfrm>
            </p:grpSpPr>
            <p:sp>
              <p:nvSpPr>
                <p:cNvPr id="258" name="Content Placeholder 23">
                  <a:extLst>
                    <a:ext uri="{FF2B5EF4-FFF2-40B4-BE49-F238E27FC236}">
                      <a16:creationId xmlns:a16="http://schemas.microsoft.com/office/drawing/2014/main" id="{27890319-C03E-42B8-8CE0-26B19C58A04F}"/>
                    </a:ext>
                  </a:extLst>
                </p:cNvPr>
                <p:cNvSpPr txBox="1">
                  <a:spLocks/>
                </p:cNvSpPr>
                <p:nvPr/>
              </p:nvSpPr>
              <p:spPr>
                <a:xfrm>
                  <a:off x="4508582" y="4490677"/>
                  <a:ext cx="661062" cy="21619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20XX</a:t>
                  </a:r>
                </a:p>
              </p:txBody>
            </p:sp>
            <p:sp>
              <p:nvSpPr>
                <p:cNvPr id="254" name="Content Placeholder 23">
                  <a:extLst>
                    <a:ext uri="{FF2B5EF4-FFF2-40B4-BE49-F238E27FC236}">
                      <a16:creationId xmlns:a16="http://schemas.microsoft.com/office/drawing/2014/main" id="{B93E6183-41A5-40D2-9314-0D954B488280}"/>
                    </a:ext>
                  </a:extLst>
                </p:cNvPr>
                <p:cNvSpPr txBox="1">
                  <a:spLocks/>
                </p:cNvSpPr>
                <p:nvPr/>
              </p:nvSpPr>
              <p:spPr>
                <a:xfrm>
                  <a:off x="4504351" y="4692145"/>
                  <a:ext cx="66106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xx</a:t>
                  </a:r>
                </a:p>
              </p:txBody>
            </p:sp>
            <p:sp>
              <p:nvSpPr>
                <p:cNvPr id="249" name="Content Placeholder 23">
                  <a:extLst>
                    <a:ext uri="{FF2B5EF4-FFF2-40B4-BE49-F238E27FC236}">
                      <a16:creationId xmlns:a16="http://schemas.microsoft.com/office/drawing/2014/main" id="{B39EE989-1663-4F3A-8A15-95221D3DC6F4}"/>
                    </a:ext>
                  </a:extLst>
                </p:cNvPr>
                <p:cNvSpPr txBox="1">
                  <a:spLocks/>
                </p:cNvSpPr>
                <p:nvPr/>
              </p:nvSpPr>
              <p:spPr>
                <a:xfrm>
                  <a:off x="4501764" y="4891374"/>
                  <a:ext cx="66106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700" dirty="0">
                      <a:solidFill>
                        <a:srgbClr val="00B0AD"/>
                      </a:solidFill>
                      <a:latin typeface="Calibri Light" panose="020F0302020204030204" pitchFamily="34" charset="0"/>
                      <a:cs typeface="Calibri Light" panose="020F0302020204030204" pitchFamily="34" charset="0"/>
                    </a:rPr>
                    <a:t>xx%</a:t>
                  </a:r>
                </a:p>
              </p:txBody>
            </p:sp>
            <p:sp>
              <p:nvSpPr>
                <p:cNvPr id="244" name="Content Placeholder 23">
                  <a:extLst>
                    <a:ext uri="{FF2B5EF4-FFF2-40B4-BE49-F238E27FC236}">
                      <a16:creationId xmlns:a16="http://schemas.microsoft.com/office/drawing/2014/main" id="{707D1FE7-0E07-4D8B-8ACC-C0F332BE1349}"/>
                    </a:ext>
                  </a:extLst>
                </p:cNvPr>
                <p:cNvSpPr txBox="1">
                  <a:spLocks/>
                </p:cNvSpPr>
                <p:nvPr/>
              </p:nvSpPr>
              <p:spPr>
                <a:xfrm>
                  <a:off x="4514115" y="5074031"/>
                  <a:ext cx="66106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xx</a:t>
                  </a:r>
                </a:p>
              </p:txBody>
            </p:sp>
            <p:sp>
              <p:nvSpPr>
                <p:cNvPr id="272" name="Content Placeholder 23">
                  <a:extLst>
                    <a:ext uri="{FF2B5EF4-FFF2-40B4-BE49-F238E27FC236}">
                      <a16:creationId xmlns:a16="http://schemas.microsoft.com/office/drawing/2014/main" id="{771F2D07-0AD6-4DCE-A030-250220E457C1}"/>
                    </a:ext>
                  </a:extLst>
                </p:cNvPr>
                <p:cNvSpPr txBox="1">
                  <a:spLocks/>
                </p:cNvSpPr>
                <p:nvPr/>
              </p:nvSpPr>
              <p:spPr>
                <a:xfrm>
                  <a:off x="4514482" y="5247782"/>
                  <a:ext cx="66106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xx</a:t>
                  </a:r>
                </a:p>
              </p:txBody>
            </p:sp>
            <p:sp>
              <p:nvSpPr>
                <p:cNvPr id="275" name="Content Placeholder 23">
                  <a:extLst>
                    <a:ext uri="{FF2B5EF4-FFF2-40B4-BE49-F238E27FC236}">
                      <a16:creationId xmlns:a16="http://schemas.microsoft.com/office/drawing/2014/main" id="{B1E16D60-BF10-4D22-865F-8B0B1EAB580C}"/>
                    </a:ext>
                  </a:extLst>
                </p:cNvPr>
                <p:cNvSpPr txBox="1">
                  <a:spLocks/>
                </p:cNvSpPr>
                <p:nvPr/>
              </p:nvSpPr>
              <p:spPr>
                <a:xfrm>
                  <a:off x="4519370" y="5427963"/>
                  <a:ext cx="66106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xx</a:t>
                  </a:r>
                </a:p>
              </p:txBody>
            </p:sp>
            <p:sp>
              <p:nvSpPr>
                <p:cNvPr id="279" name="Content Placeholder 23">
                  <a:extLst>
                    <a:ext uri="{FF2B5EF4-FFF2-40B4-BE49-F238E27FC236}">
                      <a16:creationId xmlns:a16="http://schemas.microsoft.com/office/drawing/2014/main" id="{FB691789-29BA-4E0C-9AFE-B5A4C2BABA31}"/>
                    </a:ext>
                  </a:extLst>
                </p:cNvPr>
                <p:cNvSpPr txBox="1">
                  <a:spLocks/>
                </p:cNvSpPr>
                <p:nvPr/>
              </p:nvSpPr>
              <p:spPr>
                <a:xfrm>
                  <a:off x="4548671" y="5605170"/>
                  <a:ext cx="66106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xx</a:t>
                  </a:r>
                </a:p>
              </p:txBody>
            </p:sp>
            <p:sp>
              <p:nvSpPr>
                <p:cNvPr id="285" name="Content Placeholder 23">
                  <a:extLst>
                    <a:ext uri="{FF2B5EF4-FFF2-40B4-BE49-F238E27FC236}">
                      <a16:creationId xmlns:a16="http://schemas.microsoft.com/office/drawing/2014/main" id="{7BEDEE88-B717-495A-B6DB-630CBD587CEC}"/>
                    </a:ext>
                  </a:extLst>
                </p:cNvPr>
                <p:cNvSpPr txBox="1">
                  <a:spLocks/>
                </p:cNvSpPr>
                <p:nvPr/>
              </p:nvSpPr>
              <p:spPr>
                <a:xfrm>
                  <a:off x="4546523" y="5801869"/>
                  <a:ext cx="66106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xx</a:t>
                  </a:r>
                </a:p>
              </p:txBody>
            </p:sp>
          </p:grpSp>
          <p:grpSp>
            <p:nvGrpSpPr>
              <p:cNvPr id="22" name="Group 21">
                <a:extLst>
                  <a:ext uri="{FF2B5EF4-FFF2-40B4-BE49-F238E27FC236}">
                    <a16:creationId xmlns:a16="http://schemas.microsoft.com/office/drawing/2014/main" id="{13890DD6-0AE8-4182-80EA-CDB1A014C2DC}"/>
                  </a:ext>
                </a:extLst>
              </p:cNvPr>
              <p:cNvGrpSpPr/>
              <p:nvPr/>
            </p:nvGrpSpPr>
            <p:grpSpPr>
              <a:xfrm>
                <a:off x="5231552" y="4497427"/>
                <a:ext cx="708602" cy="1520897"/>
                <a:chOff x="5231552" y="4497427"/>
                <a:chExt cx="708602" cy="1520897"/>
              </a:xfrm>
            </p:grpSpPr>
            <p:sp>
              <p:nvSpPr>
                <p:cNvPr id="259" name="Content Placeholder 23">
                  <a:extLst>
                    <a:ext uri="{FF2B5EF4-FFF2-40B4-BE49-F238E27FC236}">
                      <a16:creationId xmlns:a16="http://schemas.microsoft.com/office/drawing/2014/main" id="{146FB949-03FA-4494-9577-73CE348E646B}"/>
                    </a:ext>
                  </a:extLst>
                </p:cNvPr>
                <p:cNvSpPr txBox="1">
                  <a:spLocks/>
                </p:cNvSpPr>
                <p:nvPr/>
              </p:nvSpPr>
              <p:spPr>
                <a:xfrm>
                  <a:off x="5236235" y="4497427"/>
                  <a:ext cx="680259" cy="21619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20XX</a:t>
                  </a:r>
                </a:p>
              </p:txBody>
            </p:sp>
            <p:sp>
              <p:nvSpPr>
                <p:cNvPr id="255" name="Content Placeholder 23">
                  <a:extLst>
                    <a:ext uri="{FF2B5EF4-FFF2-40B4-BE49-F238E27FC236}">
                      <a16:creationId xmlns:a16="http://schemas.microsoft.com/office/drawing/2014/main" id="{7A7C859B-08E3-4FFB-8569-1F3B2B5B95C5}"/>
                    </a:ext>
                  </a:extLst>
                </p:cNvPr>
                <p:cNvSpPr txBox="1">
                  <a:spLocks/>
                </p:cNvSpPr>
                <p:nvPr/>
              </p:nvSpPr>
              <p:spPr>
                <a:xfrm>
                  <a:off x="5231552" y="4691986"/>
                  <a:ext cx="66106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xx</a:t>
                  </a:r>
                </a:p>
              </p:txBody>
            </p:sp>
            <p:sp>
              <p:nvSpPr>
                <p:cNvPr id="250" name="Content Placeholder 23">
                  <a:extLst>
                    <a:ext uri="{FF2B5EF4-FFF2-40B4-BE49-F238E27FC236}">
                      <a16:creationId xmlns:a16="http://schemas.microsoft.com/office/drawing/2014/main" id="{4D9DB16D-A8F2-4945-8AE9-E9B463A4B4A3}"/>
                    </a:ext>
                  </a:extLst>
                </p:cNvPr>
                <p:cNvSpPr txBox="1">
                  <a:spLocks/>
                </p:cNvSpPr>
                <p:nvPr/>
              </p:nvSpPr>
              <p:spPr>
                <a:xfrm>
                  <a:off x="5245375" y="4900161"/>
                  <a:ext cx="66106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700" dirty="0">
                      <a:solidFill>
                        <a:srgbClr val="00B0AD"/>
                      </a:solidFill>
                      <a:latin typeface="Calibri Light" panose="020F0302020204030204" pitchFamily="34" charset="0"/>
                      <a:cs typeface="Calibri Light" panose="020F0302020204030204" pitchFamily="34" charset="0"/>
                    </a:rPr>
                    <a:t>xx%</a:t>
                  </a:r>
                </a:p>
              </p:txBody>
            </p:sp>
            <p:sp>
              <p:nvSpPr>
                <p:cNvPr id="245" name="Content Placeholder 23">
                  <a:extLst>
                    <a:ext uri="{FF2B5EF4-FFF2-40B4-BE49-F238E27FC236}">
                      <a16:creationId xmlns:a16="http://schemas.microsoft.com/office/drawing/2014/main" id="{96F45020-BA1B-42E1-A31E-3873C64C581F}"/>
                    </a:ext>
                  </a:extLst>
                </p:cNvPr>
                <p:cNvSpPr txBox="1">
                  <a:spLocks/>
                </p:cNvSpPr>
                <p:nvPr/>
              </p:nvSpPr>
              <p:spPr>
                <a:xfrm>
                  <a:off x="5250005" y="5073872"/>
                  <a:ext cx="66106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xx</a:t>
                  </a:r>
                </a:p>
              </p:txBody>
            </p:sp>
            <p:sp>
              <p:nvSpPr>
                <p:cNvPr id="273" name="Content Placeholder 23">
                  <a:extLst>
                    <a:ext uri="{FF2B5EF4-FFF2-40B4-BE49-F238E27FC236}">
                      <a16:creationId xmlns:a16="http://schemas.microsoft.com/office/drawing/2014/main" id="{436ABEBC-5E28-4860-8F09-EC941720AAB6}"/>
                    </a:ext>
                  </a:extLst>
                </p:cNvPr>
                <p:cNvSpPr txBox="1">
                  <a:spLocks/>
                </p:cNvSpPr>
                <p:nvPr/>
              </p:nvSpPr>
              <p:spPr>
                <a:xfrm>
                  <a:off x="5249241" y="5246707"/>
                  <a:ext cx="66106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xx</a:t>
                  </a:r>
                </a:p>
              </p:txBody>
            </p:sp>
            <p:sp>
              <p:nvSpPr>
                <p:cNvPr id="276" name="Content Placeholder 23">
                  <a:extLst>
                    <a:ext uri="{FF2B5EF4-FFF2-40B4-BE49-F238E27FC236}">
                      <a16:creationId xmlns:a16="http://schemas.microsoft.com/office/drawing/2014/main" id="{BFB38C5B-F001-4678-81BA-820DCB050A07}"/>
                    </a:ext>
                  </a:extLst>
                </p:cNvPr>
                <p:cNvSpPr txBox="1">
                  <a:spLocks/>
                </p:cNvSpPr>
                <p:nvPr/>
              </p:nvSpPr>
              <p:spPr>
                <a:xfrm>
                  <a:off x="5246007" y="5422982"/>
                  <a:ext cx="66106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xx</a:t>
                  </a:r>
                </a:p>
              </p:txBody>
            </p:sp>
            <p:sp>
              <p:nvSpPr>
                <p:cNvPr id="280" name="Content Placeholder 23">
                  <a:extLst>
                    <a:ext uri="{FF2B5EF4-FFF2-40B4-BE49-F238E27FC236}">
                      <a16:creationId xmlns:a16="http://schemas.microsoft.com/office/drawing/2014/main" id="{BE454BEA-2BF4-471D-9C24-D9BCF2CCFF14}"/>
                    </a:ext>
                  </a:extLst>
                </p:cNvPr>
                <p:cNvSpPr txBox="1">
                  <a:spLocks/>
                </p:cNvSpPr>
                <p:nvPr/>
              </p:nvSpPr>
              <p:spPr>
                <a:xfrm>
                  <a:off x="5279089" y="5611653"/>
                  <a:ext cx="66106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xx</a:t>
                  </a:r>
                </a:p>
              </p:txBody>
            </p:sp>
            <p:sp>
              <p:nvSpPr>
                <p:cNvPr id="286" name="Content Placeholder 23">
                  <a:extLst>
                    <a:ext uri="{FF2B5EF4-FFF2-40B4-BE49-F238E27FC236}">
                      <a16:creationId xmlns:a16="http://schemas.microsoft.com/office/drawing/2014/main" id="{7688C008-6B81-45AF-AA2F-7184117AFA93}"/>
                    </a:ext>
                  </a:extLst>
                </p:cNvPr>
                <p:cNvSpPr txBox="1">
                  <a:spLocks/>
                </p:cNvSpPr>
                <p:nvPr/>
              </p:nvSpPr>
              <p:spPr>
                <a:xfrm>
                  <a:off x="5277847" y="5802126"/>
                  <a:ext cx="661065" cy="21619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spcAft>
                      <a:spcPts val="300"/>
                    </a:spcAft>
                    <a:buNone/>
                  </a:pPr>
                  <a:r>
                    <a:rPr lang="pl-PL" sz="800" dirty="0">
                      <a:cs typeface="Calibri Light" panose="020F0302020204030204" pitchFamily="34" charset="0"/>
                    </a:rPr>
                    <a:t>xx</a:t>
                  </a:r>
                </a:p>
              </p:txBody>
            </p:sp>
          </p:grpSp>
          <p:cxnSp>
            <p:nvCxnSpPr>
              <p:cNvPr id="288" name="Straight Connector 287">
                <a:extLst>
                  <a:ext uri="{FF2B5EF4-FFF2-40B4-BE49-F238E27FC236}">
                    <a16:creationId xmlns:a16="http://schemas.microsoft.com/office/drawing/2014/main" id="{B0309BE5-1E2E-41FC-95B7-698C009734CF}"/>
                  </a:ext>
                </a:extLst>
              </p:cNvPr>
              <p:cNvCxnSpPr>
                <a:cxnSpLocks/>
              </p:cNvCxnSpPr>
              <p:nvPr/>
            </p:nvCxnSpPr>
            <p:spPr>
              <a:xfrm>
                <a:off x="2733967" y="4495103"/>
                <a:ext cx="0" cy="1497434"/>
              </a:xfrm>
              <a:prstGeom prst="line">
                <a:avLst/>
              </a:prstGeom>
              <a:ln>
                <a:solidFill>
                  <a:srgbClr val="00B0AD"/>
                </a:solidFill>
                <a:prstDash val="dash"/>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FDC0E070-D743-423D-BF41-FEB7835FE45C}"/>
                  </a:ext>
                </a:extLst>
              </p:cNvPr>
              <p:cNvCxnSpPr>
                <a:cxnSpLocks/>
              </p:cNvCxnSpPr>
              <p:nvPr/>
            </p:nvCxnSpPr>
            <p:spPr>
              <a:xfrm>
                <a:off x="5747839" y="4496969"/>
                <a:ext cx="0" cy="1497434"/>
              </a:xfrm>
              <a:prstGeom prst="line">
                <a:avLst/>
              </a:prstGeom>
              <a:ln>
                <a:solidFill>
                  <a:srgbClr val="00B0AD"/>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173" name="Group 172">
            <a:extLst>
              <a:ext uri="{FF2B5EF4-FFF2-40B4-BE49-F238E27FC236}">
                <a16:creationId xmlns:a16="http://schemas.microsoft.com/office/drawing/2014/main" id="{FE085723-2457-427E-8AF3-EA1E44F7A091}"/>
              </a:ext>
            </a:extLst>
          </p:cNvPr>
          <p:cNvGrpSpPr/>
          <p:nvPr/>
        </p:nvGrpSpPr>
        <p:grpSpPr>
          <a:xfrm>
            <a:off x="7968154" y="3641424"/>
            <a:ext cx="714745" cy="191600"/>
            <a:chOff x="7776892" y="2782291"/>
            <a:chExt cx="714745" cy="191600"/>
          </a:xfrm>
        </p:grpSpPr>
        <p:sp>
          <p:nvSpPr>
            <p:cNvPr id="174" name="Elipsa 8">
              <a:extLst>
                <a:ext uri="{FF2B5EF4-FFF2-40B4-BE49-F238E27FC236}">
                  <a16:creationId xmlns:a16="http://schemas.microsoft.com/office/drawing/2014/main" id="{B6FEC941-FF45-4B3F-94ED-89A72000E785}"/>
                </a:ext>
              </a:extLst>
            </p:cNvPr>
            <p:cNvSpPr/>
            <p:nvPr/>
          </p:nvSpPr>
          <p:spPr>
            <a:xfrm>
              <a:off x="8416689" y="2901000"/>
              <a:ext cx="74948" cy="72891"/>
            </a:xfrm>
            <a:prstGeom prst="ellipse">
              <a:avLst/>
            </a:prstGeom>
            <a:solidFill>
              <a:srgbClr val="A3DCDD"/>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rgbClr val="005A99"/>
                </a:solidFill>
                <a:latin typeface="Arial Narrow" panose="020B0606020202030204" pitchFamily="34" charset="0"/>
                <a:cs typeface="Arial" panose="020B0604020202020204" pitchFamily="34" charset="0"/>
              </a:endParaRPr>
            </a:p>
          </p:txBody>
        </p:sp>
        <p:cxnSp>
          <p:nvCxnSpPr>
            <p:cNvPr id="186" name="Straight Connector 185">
              <a:extLst>
                <a:ext uri="{FF2B5EF4-FFF2-40B4-BE49-F238E27FC236}">
                  <a16:creationId xmlns:a16="http://schemas.microsoft.com/office/drawing/2014/main" id="{DF10CF2E-C2CA-4A50-ABC7-5B6230DDA15E}"/>
                </a:ext>
              </a:extLst>
            </p:cNvPr>
            <p:cNvCxnSpPr>
              <a:cxnSpLocks/>
            </p:cNvCxnSpPr>
            <p:nvPr/>
          </p:nvCxnSpPr>
          <p:spPr>
            <a:xfrm>
              <a:off x="8343297" y="2783054"/>
              <a:ext cx="73398" cy="89985"/>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844E5CB6-D6EB-4E98-9928-F0BF2829CAF9}"/>
                </a:ext>
              </a:extLst>
            </p:cNvPr>
            <p:cNvCxnSpPr>
              <a:cxnSpLocks/>
            </p:cNvCxnSpPr>
            <p:nvPr/>
          </p:nvCxnSpPr>
          <p:spPr>
            <a:xfrm flipH="1">
              <a:off x="7776892" y="2782291"/>
              <a:ext cx="570374"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 name="TextBox 3">
            <a:extLst>
              <a:ext uri="{FF2B5EF4-FFF2-40B4-BE49-F238E27FC236}">
                <a16:creationId xmlns:a16="http://schemas.microsoft.com/office/drawing/2014/main" id="{80810B85-CC98-4DC2-A700-864B4147F494}"/>
              </a:ext>
            </a:extLst>
          </p:cNvPr>
          <p:cNvSpPr txBox="1"/>
          <p:nvPr/>
        </p:nvSpPr>
        <p:spPr>
          <a:xfrm>
            <a:off x="483989" y="6348584"/>
            <a:ext cx="388244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Source: [xxx]</a:t>
            </a:r>
          </a:p>
        </p:txBody>
      </p:sp>
      <p:sp>
        <p:nvSpPr>
          <p:cNvPr id="5" name="TextBox 4">
            <a:extLst>
              <a:ext uri="{FF2B5EF4-FFF2-40B4-BE49-F238E27FC236}">
                <a16:creationId xmlns:a16="http://schemas.microsoft.com/office/drawing/2014/main" id="{BE10CB16-6117-470F-8F4F-20A1BB56104B}"/>
              </a:ext>
            </a:extLst>
          </p:cNvPr>
          <p:cNvSpPr txBox="1"/>
          <p:nvPr/>
        </p:nvSpPr>
        <p:spPr>
          <a:xfrm>
            <a:off x="6274348" y="1605193"/>
            <a:ext cx="1308612" cy="276999"/>
          </a:xfrm>
          <a:prstGeom prst="rect">
            <a:avLst/>
          </a:prstGeom>
          <a:noFill/>
        </p:spPr>
        <p:txBody>
          <a:bodyPr wrap="square" rtlCol="0" anchor="ctr">
            <a:spAutoFit/>
          </a:bodyPr>
          <a:lstStyle/>
          <a:p>
            <a:pPr algn="just">
              <a:buClr>
                <a:srgbClr val="754599"/>
              </a:buClr>
            </a:pPr>
            <a:r>
              <a:rPr lang="pl-PL" sz="1200" dirty="0"/>
              <a:t>[logo]</a:t>
            </a:r>
            <a:endParaRPr lang="en-US" sz="1200" dirty="0"/>
          </a:p>
        </p:txBody>
      </p:sp>
      <p:grpSp>
        <p:nvGrpSpPr>
          <p:cNvPr id="190" name="Group 189">
            <a:extLst>
              <a:ext uri="{FF2B5EF4-FFF2-40B4-BE49-F238E27FC236}">
                <a16:creationId xmlns:a16="http://schemas.microsoft.com/office/drawing/2014/main" id="{BF9EF8B7-F703-4D7E-9E01-B0C7135F406F}"/>
              </a:ext>
            </a:extLst>
          </p:cNvPr>
          <p:cNvGrpSpPr/>
          <p:nvPr/>
        </p:nvGrpSpPr>
        <p:grpSpPr>
          <a:xfrm>
            <a:off x="6931259" y="2945536"/>
            <a:ext cx="699800" cy="191022"/>
            <a:chOff x="8416689" y="2782869"/>
            <a:chExt cx="678904" cy="191022"/>
          </a:xfrm>
        </p:grpSpPr>
        <p:sp>
          <p:nvSpPr>
            <p:cNvPr id="191" name="Elipsa 8">
              <a:extLst>
                <a:ext uri="{FF2B5EF4-FFF2-40B4-BE49-F238E27FC236}">
                  <a16:creationId xmlns:a16="http://schemas.microsoft.com/office/drawing/2014/main" id="{3AE750B6-1310-4316-A41F-024E094161C0}"/>
                </a:ext>
              </a:extLst>
            </p:cNvPr>
            <p:cNvSpPr/>
            <p:nvPr/>
          </p:nvSpPr>
          <p:spPr>
            <a:xfrm>
              <a:off x="8416689" y="2901000"/>
              <a:ext cx="74948" cy="72891"/>
            </a:xfrm>
            <a:prstGeom prst="ellipse">
              <a:avLst/>
            </a:prstGeom>
            <a:solidFill>
              <a:srgbClr val="A3DCDD"/>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rgbClr val="005A99"/>
                </a:solidFill>
                <a:latin typeface="Arial Narrow" panose="020B0606020202030204" pitchFamily="34" charset="0"/>
                <a:cs typeface="Arial" panose="020B0604020202020204" pitchFamily="34" charset="0"/>
              </a:endParaRPr>
            </a:p>
          </p:txBody>
        </p:sp>
        <p:cxnSp>
          <p:nvCxnSpPr>
            <p:cNvPr id="192" name="Straight Connector 191">
              <a:extLst>
                <a:ext uri="{FF2B5EF4-FFF2-40B4-BE49-F238E27FC236}">
                  <a16:creationId xmlns:a16="http://schemas.microsoft.com/office/drawing/2014/main" id="{C20EE540-23B0-4C08-868A-4D833C4FC80E}"/>
                </a:ext>
              </a:extLst>
            </p:cNvPr>
            <p:cNvCxnSpPr>
              <a:cxnSpLocks/>
            </p:cNvCxnSpPr>
            <p:nvPr/>
          </p:nvCxnSpPr>
          <p:spPr>
            <a:xfrm flipH="1">
              <a:off x="8467548" y="2782869"/>
              <a:ext cx="62917" cy="9010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0518440B-9E4E-49C7-8D03-B60E8765A48C}"/>
                </a:ext>
              </a:extLst>
            </p:cNvPr>
            <p:cNvCxnSpPr>
              <a:cxnSpLocks/>
            </p:cNvCxnSpPr>
            <p:nvPr/>
          </p:nvCxnSpPr>
          <p:spPr>
            <a:xfrm flipH="1">
              <a:off x="8525219" y="2782869"/>
              <a:ext cx="570374"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64089504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E480930B-ED2B-4053-8DD5-5AE9115A6A8D}"/>
              </a:ext>
            </a:extLst>
          </p:cNvPr>
          <p:cNvGrpSpPr/>
          <p:nvPr/>
        </p:nvGrpSpPr>
        <p:grpSpPr>
          <a:xfrm>
            <a:off x="2586318" y="1581156"/>
            <a:ext cx="2844004" cy="2254044"/>
            <a:chOff x="512061" y="2958095"/>
            <a:chExt cx="2401316" cy="2254044"/>
          </a:xfrm>
        </p:grpSpPr>
        <p:sp>
          <p:nvSpPr>
            <p:cNvPr id="11" name="Rectangle: Rounded Corners 10">
              <a:extLst>
                <a:ext uri="{FF2B5EF4-FFF2-40B4-BE49-F238E27FC236}">
                  <a16:creationId xmlns:a16="http://schemas.microsoft.com/office/drawing/2014/main" id="{21076BCD-20EA-4130-9779-B496DD31E841}"/>
                </a:ext>
              </a:extLst>
            </p:cNvPr>
            <p:cNvSpPr/>
            <p:nvPr/>
          </p:nvSpPr>
          <p:spPr>
            <a:xfrm flipV="1">
              <a:off x="512064" y="3088139"/>
              <a:ext cx="2401313" cy="2124000"/>
            </a:xfrm>
            <a:prstGeom prst="roundRect">
              <a:avLst/>
            </a:prstGeom>
            <a:noFill/>
            <a:ln w="19050">
              <a:solidFill>
                <a:srgbClr val="754599">
                  <a:alpha val="35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Hexagon 11">
              <a:extLst>
                <a:ext uri="{FF2B5EF4-FFF2-40B4-BE49-F238E27FC236}">
                  <a16:creationId xmlns:a16="http://schemas.microsoft.com/office/drawing/2014/main" id="{EF20EDB0-9E27-4D10-915D-3BFB8DE04E7D}"/>
                </a:ext>
              </a:extLst>
            </p:cNvPr>
            <p:cNvSpPr/>
            <p:nvPr/>
          </p:nvSpPr>
          <p:spPr>
            <a:xfrm>
              <a:off x="803106" y="2958095"/>
              <a:ext cx="1767924" cy="252000"/>
            </a:xfrm>
            <a:prstGeom prst="hexagon">
              <a:avLst>
                <a:gd name="adj" fmla="val 30677"/>
                <a:gd name="vf" fmla="val 115470"/>
              </a:avLst>
            </a:prstGeom>
            <a:solidFill>
              <a:schemeClr val="bg1"/>
            </a:solidFill>
            <a:ln w="19050">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rgbClr val="5E1F79"/>
                  </a:solidFill>
                </a:rPr>
                <a:t>Customer Jobs</a:t>
              </a:r>
            </a:p>
          </p:txBody>
        </p:sp>
        <p:sp>
          <p:nvSpPr>
            <p:cNvPr id="19" name="TextBox 18">
              <a:extLst>
                <a:ext uri="{FF2B5EF4-FFF2-40B4-BE49-F238E27FC236}">
                  <a16:creationId xmlns:a16="http://schemas.microsoft.com/office/drawing/2014/main" id="{90768160-15AC-4F02-938F-04DBC67B303A}"/>
                </a:ext>
              </a:extLst>
            </p:cNvPr>
            <p:cNvSpPr txBox="1"/>
            <p:nvPr/>
          </p:nvSpPr>
          <p:spPr>
            <a:xfrm>
              <a:off x="512061" y="3235254"/>
              <a:ext cx="2394397" cy="1923604"/>
            </a:xfrm>
            <a:prstGeom prst="rect">
              <a:avLst/>
            </a:prstGeom>
            <a:noFill/>
          </p:spPr>
          <p:txBody>
            <a:bodyPr wrap="square" rtlCol="0">
              <a:spAutoFit/>
            </a:bodyPr>
            <a:lstStyle/>
            <a:p>
              <a:pPr marL="108000" indent="-108000" algn="just">
                <a:spcBef>
                  <a:spcPts val="300"/>
                </a:spcBef>
                <a:buClr>
                  <a:srgbClr val="8953B2"/>
                </a:buClr>
                <a:buFont typeface="Arial" panose="020B0604020202020204" pitchFamily="34" charset="0"/>
                <a:buChar char="•"/>
              </a:pPr>
              <a:r>
                <a:rPr lang="pl-PL" sz="900" dirty="0"/>
                <a:t>[</a:t>
              </a:r>
              <a:r>
                <a:rPr lang="en-US" sz="900" dirty="0"/>
                <a:t>the functional, social and emotional tasks customers are trying to perform, problems they are trying to solve and needs they wish to satisfy</a:t>
              </a:r>
              <a:r>
                <a:rPr lang="pl-PL" sz="900" dirty="0"/>
                <a:t>]</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endParaRPr lang="pl-PL" sz="900" dirty="0"/>
            </a:p>
          </p:txBody>
        </p:sp>
      </p:grpSp>
      <p:sp>
        <p:nvSpPr>
          <p:cNvPr id="37" name="TextBox 36">
            <a:extLst>
              <a:ext uri="{FF2B5EF4-FFF2-40B4-BE49-F238E27FC236}">
                <a16:creationId xmlns:a16="http://schemas.microsoft.com/office/drawing/2014/main" id="{4FA0DEAB-2167-475F-833F-820755770008}"/>
              </a:ext>
            </a:extLst>
          </p:cNvPr>
          <p:cNvSpPr txBox="1"/>
          <p:nvPr/>
        </p:nvSpPr>
        <p:spPr>
          <a:xfrm>
            <a:off x="512064" y="618865"/>
            <a:ext cx="11026304"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pl-PL" sz="1800" b="1" dirty="0">
                <a:solidFill>
                  <a:srgbClr val="531070"/>
                </a:solidFill>
                <a:latin typeface="Calibri Light" panose="020F0302020204030204" pitchFamily="34" charset="0"/>
                <a:cs typeface="Calibri Light" panose="020F0302020204030204" pitchFamily="34" charset="0"/>
              </a:rPr>
              <a:t>[</a:t>
            </a:r>
            <a:r>
              <a:rPr lang="en-US" sz="1800" b="1" dirty="0">
                <a:solidFill>
                  <a:srgbClr val="531070"/>
                </a:solidFill>
                <a:latin typeface="Calibri Light" panose="020F0302020204030204" pitchFamily="34" charset="0"/>
                <a:cs typeface="Calibri Light" panose="020F0302020204030204" pitchFamily="34" charset="0"/>
              </a:rPr>
              <a:t>Products offered by the </a:t>
            </a:r>
            <a:r>
              <a:rPr lang="pl-PL" sz="1800" b="1" dirty="0">
                <a:solidFill>
                  <a:srgbClr val="531070"/>
                </a:solidFill>
                <a:latin typeface="Calibri Light" panose="020F0302020204030204" pitchFamily="34" charset="0"/>
                <a:cs typeface="Calibri Light" panose="020F0302020204030204" pitchFamily="34" charset="0"/>
              </a:rPr>
              <a:t>XXX</a:t>
            </a:r>
            <a:r>
              <a:rPr lang="en-US" sz="1800" b="1" dirty="0">
                <a:solidFill>
                  <a:srgbClr val="531070"/>
                </a:solidFill>
                <a:latin typeface="Calibri Light" panose="020F0302020204030204" pitchFamily="34" charset="0"/>
                <a:cs typeface="Calibri Light" panose="020F0302020204030204" pitchFamily="34" charset="0"/>
              </a:rPr>
              <a:t> are the answer to customers' needs…</a:t>
            </a:r>
            <a:r>
              <a:rPr lang="pl-PL" sz="1800" b="1" dirty="0">
                <a:solidFill>
                  <a:srgbClr val="531070"/>
                </a:solidFill>
                <a:latin typeface="Calibri Light" panose="020F0302020204030204" pitchFamily="34" charset="0"/>
                <a:cs typeface="Calibri Light" panose="020F0302020204030204" pitchFamily="34" charset="0"/>
              </a:rPr>
              <a:t>]</a:t>
            </a:r>
            <a:endParaRPr lang="en-US" sz="1800" b="1" dirty="0">
              <a:solidFill>
                <a:srgbClr val="531070"/>
              </a:solidFill>
              <a:latin typeface="Calibri Light" panose="020F0302020204030204" pitchFamily="34" charset="0"/>
              <a:cs typeface="Calibri Light" panose="020F0302020204030204" pitchFamily="34" charset="0"/>
            </a:endParaRPr>
          </a:p>
          <a:p>
            <a:endParaRPr lang="en-US" sz="1800" b="1" dirty="0">
              <a:solidFill>
                <a:srgbClr val="531070"/>
              </a:solidFill>
              <a:latin typeface="Calibri Light" panose="020F0302020204030204" pitchFamily="34" charset="0"/>
              <a:cs typeface="Calibri Light" panose="020F0302020204030204" pitchFamily="34" charset="0"/>
            </a:endParaRPr>
          </a:p>
        </p:txBody>
      </p:sp>
      <p:sp>
        <p:nvSpPr>
          <p:cNvPr id="38" name="Text Placeholder 8">
            <a:extLst>
              <a:ext uri="{FF2B5EF4-FFF2-40B4-BE49-F238E27FC236}">
                <a16:creationId xmlns:a16="http://schemas.microsoft.com/office/drawing/2014/main" id="{C4E73706-62A8-4358-B157-EAC63DF300B7}"/>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VALUE PROPOSITION</a:t>
            </a:r>
          </a:p>
        </p:txBody>
      </p:sp>
      <p:sp>
        <p:nvSpPr>
          <p:cNvPr id="39" name="TextBox 78">
            <a:extLst>
              <a:ext uri="{FF2B5EF4-FFF2-40B4-BE49-F238E27FC236}">
                <a16:creationId xmlns:a16="http://schemas.microsoft.com/office/drawing/2014/main" id="{53A8612E-2982-48D7-A988-5B5F057A8D31}"/>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rgbClr val="7B7B7B"/>
                </a:solidFill>
                <a:latin typeface="Arial" panose="020B0604020202020204" pitchFamily="34" charset="0"/>
                <a:cs typeface="Arial" panose="020B0604020202020204" pitchFamily="34" charset="0"/>
              </a:rPr>
              <a:t>Value proposition</a:t>
            </a:r>
          </a:p>
        </p:txBody>
      </p:sp>
      <p:cxnSp>
        <p:nvCxnSpPr>
          <p:cNvPr id="40" name="Straight Connector 39">
            <a:extLst>
              <a:ext uri="{FF2B5EF4-FFF2-40B4-BE49-F238E27FC236}">
                <a16:creationId xmlns:a16="http://schemas.microsoft.com/office/drawing/2014/main" id="{8DFF3CEF-188E-4E9F-9B81-DDD7BEBAF933}"/>
              </a:ext>
            </a:extLst>
          </p:cNvPr>
          <p:cNvCxnSpPr>
            <a:cxnSpLocks/>
          </p:cNvCxnSpPr>
          <p:nvPr/>
        </p:nvCxnSpPr>
        <p:spPr>
          <a:xfrm>
            <a:off x="512064" y="1479600"/>
            <a:ext cx="11173968"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grpSp>
        <p:nvGrpSpPr>
          <p:cNvPr id="50" name="Group 49">
            <a:extLst>
              <a:ext uri="{FF2B5EF4-FFF2-40B4-BE49-F238E27FC236}">
                <a16:creationId xmlns:a16="http://schemas.microsoft.com/office/drawing/2014/main" id="{24C626C6-79FF-4648-8870-59B19F55A294}"/>
              </a:ext>
            </a:extLst>
          </p:cNvPr>
          <p:cNvGrpSpPr/>
          <p:nvPr/>
        </p:nvGrpSpPr>
        <p:grpSpPr>
          <a:xfrm>
            <a:off x="2586317" y="4118744"/>
            <a:ext cx="2844004" cy="2249281"/>
            <a:chOff x="512061" y="2962858"/>
            <a:chExt cx="2403313" cy="2249281"/>
          </a:xfrm>
        </p:grpSpPr>
        <p:sp>
          <p:nvSpPr>
            <p:cNvPr id="51" name="Rectangle: Rounded Corners 50">
              <a:extLst>
                <a:ext uri="{FF2B5EF4-FFF2-40B4-BE49-F238E27FC236}">
                  <a16:creationId xmlns:a16="http://schemas.microsoft.com/office/drawing/2014/main" id="{6003226D-59F7-48D6-90F5-25024622F158}"/>
                </a:ext>
              </a:extLst>
            </p:cNvPr>
            <p:cNvSpPr/>
            <p:nvPr/>
          </p:nvSpPr>
          <p:spPr>
            <a:xfrm flipV="1">
              <a:off x="512064" y="3088139"/>
              <a:ext cx="2403310" cy="2124000"/>
            </a:xfrm>
            <a:prstGeom prst="roundRect">
              <a:avLst/>
            </a:prstGeom>
            <a:noFill/>
            <a:ln w="19050">
              <a:solidFill>
                <a:srgbClr val="754599">
                  <a:alpha val="35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Hexagon 51">
              <a:extLst>
                <a:ext uri="{FF2B5EF4-FFF2-40B4-BE49-F238E27FC236}">
                  <a16:creationId xmlns:a16="http://schemas.microsoft.com/office/drawing/2014/main" id="{B06EF9C2-8EFB-4A3F-9B5A-FAC61FED1BF2}"/>
                </a:ext>
              </a:extLst>
            </p:cNvPr>
            <p:cNvSpPr/>
            <p:nvPr/>
          </p:nvSpPr>
          <p:spPr>
            <a:xfrm>
              <a:off x="803106" y="2962858"/>
              <a:ext cx="1767924" cy="252000"/>
            </a:xfrm>
            <a:prstGeom prst="hexagon">
              <a:avLst>
                <a:gd name="adj" fmla="val 30677"/>
                <a:gd name="vf" fmla="val 115470"/>
              </a:avLst>
            </a:prstGeom>
            <a:solidFill>
              <a:schemeClr val="bg1"/>
            </a:solidFill>
            <a:ln w="19050">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rgbClr val="5E1F79"/>
                  </a:solidFill>
                </a:rPr>
                <a:t>Products</a:t>
              </a:r>
              <a:r>
                <a:rPr lang="pl-PL" sz="1000" b="1" dirty="0">
                  <a:solidFill>
                    <a:srgbClr val="5E1F79"/>
                  </a:solidFill>
                </a:rPr>
                <a:t> </a:t>
              </a:r>
              <a:r>
                <a:rPr lang="en-US" sz="1000" b="1" dirty="0">
                  <a:solidFill>
                    <a:srgbClr val="5E1F79"/>
                  </a:solidFill>
                </a:rPr>
                <a:t>&amp;</a:t>
              </a:r>
              <a:r>
                <a:rPr lang="pl-PL" sz="1000" b="1" dirty="0">
                  <a:solidFill>
                    <a:srgbClr val="5E1F79"/>
                  </a:solidFill>
                </a:rPr>
                <a:t> </a:t>
              </a:r>
              <a:r>
                <a:rPr lang="en-US" sz="1000" b="1" dirty="0">
                  <a:solidFill>
                    <a:srgbClr val="5E1F79"/>
                  </a:solidFill>
                </a:rPr>
                <a:t>Services</a:t>
              </a:r>
            </a:p>
          </p:txBody>
        </p:sp>
        <p:sp>
          <p:nvSpPr>
            <p:cNvPr id="53" name="TextBox 52">
              <a:extLst>
                <a:ext uri="{FF2B5EF4-FFF2-40B4-BE49-F238E27FC236}">
                  <a16:creationId xmlns:a16="http://schemas.microsoft.com/office/drawing/2014/main" id="{21E20A3E-59F7-440A-9B0C-CA27A273263C}"/>
                </a:ext>
              </a:extLst>
            </p:cNvPr>
            <p:cNvSpPr txBox="1"/>
            <p:nvPr/>
          </p:nvSpPr>
          <p:spPr>
            <a:xfrm>
              <a:off x="512061" y="3235254"/>
              <a:ext cx="2403310" cy="1923604"/>
            </a:xfrm>
            <a:prstGeom prst="rect">
              <a:avLst/>
            </a:prstGeom>
            <a:noFill/>
          </p:spPr>
          <p:txBody>
            <a:bodyPr wrap="square" rtlCol="0">
              <a:spAutoFit/>
            </a:bodyPr>
            <a:lstStyle/>
            <a:p>
              <a:pPr marL="108000" indent="-108000" algn="just">
                <a:spcBef>
                  <a:spcPts val="300"/>
                </a:spcBef>
                <a:buClr>
                  <a:srgbClr val="8953B2"/>
                </a:buClr>
                <a:buFont typeface="Arial" panose="020B0604020202020204" pitchFamily="34" charset="0"/>
                <a:buChar char="•"/>
              </a:pPr>
              <a:r>
                <a:rPr lang="pl-PL" sz="900" dirty="0"/>
                <a:t>[</a:t>
              </a:r>
              <a:r>
                <a:rPr lang="en-US" sz="900" dirty="0"/>
                <a:t>the products and services which create gain and relieve pain, and which underpin the creation of value for the customer</a:t>
              </a:r>
              <a:r>
                <a:rPr lang="pl-PL" sz="900" dirty="0"/>
                <a:t>]</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endParaRPr lang="en-US" sz="900" dirty="0"/>
            </a:p>
          </p:txBody>
        </p:sp>
      </p:grpSp>
      <p:sp>
        <p:nvSpPr>
          <p:cNvPr id="63" name="TextBox 62">
            <a:extLst>
              <a:ext uri="{FF2B5EF4-FFF2-40B4-BE49-F238E27FC236}">
                <a16:creationId xmlns:a16="http://schemas.microsoft.com/office/drawing/2014/main" id="{321F441E-FCD0-47CF-ACD9-7C79830C03C4}"/>
              </a:ext>
            </a:extLst>
          </p:cNvPr>
          <p:cNvSpPr txBox="1"/>
          <p:nvPr/>
        </p:nvSpPr>
        <p:spPr>
          <a:xfrm>
            <a:off x="410473" y="4327618"/>
            <a:ext cx="1797137" cy="369332"/>
          </a:xfrm>
          <a:prstGeom prst="rect">
            <a:avLst/>
          </a:prstGeom>
          <a:noFill/>
        </p:spPr>
        <p:txBody>
          <a:bodyPr wrap="square">
            <a:spAutoFit/>
          </a:bodyPr>
          <a:lstStyle/>
          <a:p>
            <a:r>
              <a:rPr lang="en-US" sz="1800" b="1" dirty="0">
                <a:solidFill>
                  <a:srgbClr val="531070"/>
                </a:solidFill>
                <a:latin typeface="Calibri Light" panose="020F0302020204030204" pitchFamily="34" charset="0"/>
                <a:cs typeface="Calibri Light" panose="020F0302020204030204" pitchFamily="34" charset="0"/>
              </a:rPr>
              <a:t>Value proposition</a:t>
            </a:r>
            <a:endParaRPr lang="en-US" dirty="0"/>
          </a:p>
        </p:txBody>
      </p:sp>
      <p:sp>
        <p:nvSpPr>
          <p:cNvPr id="65" name="TextBox 64">
            <a:extLst>
              <a:ext uri="{FF2B5EF4-FFF2-40B4-BE49-F238E27FC236}">
                <a16:creationId xmlns:a16="http://schemas.microsoft.com/office/drawing/2014/main" id="{65B366C0-A926-4A7E-962D-A93433C9F61D}"/>
              </a:ext>
            </a:extLst>
          </p:cNvPr>
          <p:cNvSpPr txBox="1"/>
          <p:nvPr/>
        </p:nvSpPr>
        <p:spPr>
          <a:xfrm>
            <a:off x="404123" y="1817583"/>
            <a:ext cx="1805328" cy="369332"/>
          </a:xfrm>
          <a:prstGeom prst="rect">
            <a:avLst/>
          </a:prstGeom>
          <a:noFill/>
        </p:spPr>
        <p:txBody>
          <a:bodyPr wrap="square">
            <a:spAutoFit/>
          </a:bodyPr>
          <a:lstStyle/>
          <a:p>
            <a:r>
              <a:rPr lang="en-US" sz="1800" b="1" dirty="0">
                <a:solidFill>
                  <a:srgbClr val="531070"/>
                </a:solidFill>
                <a:latin typeface="Calibri Light" panose="020F0302020204030204" pitchFamily="34" charset="0"/>
                <a:cs typeface="Calibri Light" panose="020F0302020204030204" pitchFamily="34" charset="0"/>
              </a:rPr>
              <a:t>Customer profile</a:t>
            </a:r>
            <a:endParaRPr lang="en-US" dirty="0"/>
          </a:p>
        </p:txBody>
      </p:sp>
      <p:sp>
        <p:nvSpPr>
          <p:cNvPr id="67" name="Pentagon 36">
            <a:extLst>
              <a:ext uri="{FF2B5EF4-FFF2-40B4-BE49-F238E27FC236}">
                <a16:creationId xmlns:a16="http://schemas.microsoft.com/office/drawing/2014/main" id="{69689DE7-3D41-478F-B1DD-4289344E1981}"/>
              </a:ext>
            </a:extLst>
          </p:cNvPr>
          <p:cNvSpPr/>
          <p:nvPr/>
        </p:nvSpPr>
        <p:spPr>
          <a:xfrm rot="5400000">
            <a:off x="3878160" y="2604322"/>
            <a:ext cx="148837" cy="2732520"/>
          </a:xfrm>
          <a:prstGeom prst="homePlate">
            <a:avLst>
              <a:gd name="adj" fmla="val 85572"/>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nvGrpSpPr>
          <p:cNvPr id="93" name="Group 92">
            <a:extLst>
              <a:ext uri="{FF2B5EF4-FFF2-40B4-BE49-F238E27FC236}">
                <a16:creationId xmlns:a16="http://schemas.microsoft.com/office/drawing/2014/main" id="{3ED548CF-0FF2-44EA-BACB-D51400E93FD7}"/>
              </a:ext>
            </a:extLst>
          </p:cNvPr>
          <p:cNvGrpSpPr/>
          <p:nvPr/>
        </p:nvGrpSpPr>
        <p:grpSpPr>
          <a:xfrm>
            <a:off x="5707033" y="4118744"/>
            <a:ext cx="2848622" cy="2249281"/>
            <a:chOff x="508158" y="2962858"/>
            <a:chExt cx="2407216" cy="2249281"/>
          </a:xfrm>
        </p:grpSpPr>
        <p:sp>
          <p:nvSpPr>
            <p:cNvPr id="94" name="Rectangle: Rounded Corners 93">
              <a:extLst>
                <a:ext uri="{FF2B5EF4-FFF2-40B4-BE49-F238E27FC236}">
                  <a16:creationId xmlns:a16="http://schemas.microsoft.com/office/drawing/2014/main" id="{BC31C389-76E8-4DF2-82DF-28C09F7013EF}"/>
                </a:ext>
              </a:extLst>
            </p:cNvPr>
            <p:cNvSpPr/>
            <p:nvPr/>
          </p:nvSpPr>
          <p:spPr>
            <a:xfrm flipV="1">
              <a:off x="512064" y="3088139"/>
              <a:ext cx="2403310" cy="2124000"/>
            </a:xfrm>
            <a:prstGeom prst="roundRect">
              <a:avLst/>
            </a:prstGeom>
            <a:noFill/>
            <a:ln w="19050">
              <a:solidFill>
                <a:srgbClr val="754599">
                  <a:alpha val="35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Hexagon 94">
              <a:extLst>
                <a:ext uri="{FF2B5EF4-FFF2-40B4-BE49-F238E27FC236}">
                  <a16:creationId xmlns:a16="http://schemas.microsoft.com/office/drawing/2014/main" id="{D27CBF6B-D5A3-4425-97FB-431EED0993E8}"/>
                </a:ext>
              </a:extLst>
            </p:cNvPr>
            <p:cNvSpPr/>
            <p:nvPr/>
          </p:nvSpPr>
          <p:spPr>
            <a:xfrm>
              <a:off x="803106" y="2962858"/>
              <a:ext cx="1767924" cy="252000"/>
            </a:xfrm>
            <a:prstGeom prst="hexagon">
              <a:avLst>
                <a:gd name="adj" fmla="val 30677"/>
                <a:gd name="vf" fmla="val 115470"/>
              </a:avLst>
            </a:prstGeom>
            <a:solidFill>
              <a:schemeClr val="bg1"/>
            </a:solidFill>
            <a:ln w="19050">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rgbClr val="5E1F79"/>
                  </a:solidFill>
                </a:rPr>
                <a:t>Pain Relievers</a:t>
              </a:r>
            </a:p>
          </p:txBody>
        </p:sp>
        <p:sp>
          <p:nvSpPr>
            <p:cNvPr id="96" name="TextBox 95">
              <a:extLst>
                <a:ext uri="{FF2B5EF4-FFF2-40B4-BE49-F238E27FC236}">
                  <a16:creationId xmlns:a16="http://schemas.microsoft.com/office/drawing/2014/main" id="{A4F3F33D-F9F3-47F4-8797-8BEF5C7116F7}"/>
                </a:ext>
              </a:extLst>
            </p:cNvPr>
            <p:cNvSpPr txBox="1"/>
            <p:nvPr/>
          </p:nvSpPr>
          <p:spPr>
            <a:xfrm>
              <a:off x="508158" y="3235254"/>
              <a:ext cx="2403309" cy="1962076"/>
            </a:xfrm>
            <a:prstGeom prst="rect">
              <a:avLst/>
            </a:prstGeom>
            <a:noFill/>
          </p:spPr>
          <p:txBody>
            <a:bodyPr wrap="square" rtlCol="0">
              <a:spAutoFit/>
            </a:bodyPr>
            <a:lstStyle/>
            <a:p>
              <a:pPr marL="108000" indent="-108000" algn="just">
                <a:spcBef>
                  <a:spcPts val="300"/>
                </a:spcBef>
                <a:buClr>
                  <a:srgbClr val="8953B2"/>
                </a:buClr>
                <a:buFont typeface="Arial" panose="020B0604020202020204" pitchFamily="34" charset="0"/>
                <a:buChar char="•"/>
              </a:pPr>
              <a:r>
                <a:rPr lang="pl-PL" sz="900" dirty="0"/>
                <a:t>[</a:t>
              </a:r>
              <a:r>
                <a:rPr lang="en-US" sz="900" dirty="0"/>
                <a:t>a description of exactly how the product or service alleviates customer pains</a:t>
              </a:r>
              <a:r>
                <a:rPr lang="pl-PL" sz="900" dirty="0"/>
                <a:t>]</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endParaRPr lang="pl-PL" sz="900" dirty="0"/>
            </a:p>
          </p:txBody>
        </p:sp>
      </p:grpSp>
      <p:sp>
        <p:nvSpPr>
          <p:cNvPr id="97" name="Pentagon 36">
            <a:extLst>
              <a:ext uri="{FF2B5EF4-FFF2-40B4-BE49-F238E27FC236}">
                <a16:creationId xmlns:a16="http://schemas.microsoft.com/office/drawing/2014/main" id="{7C75417A-CDA8-4896-A230-8D023E1C0C95}"/>
              </a:ext>
            </a:extLst>
          </p:cNvPr>
          <p:cNvSpPr/>
          <p:nvPr/>
        </p:nvSpPr>
        <p:spPr>
          <a:xfrm rot="5400000">
            <a:off x="7003495" y="2604322"/>
            <a:ext cx="148837" cy="2732520"/>
          </a:xfrm>
          <a:prstGeom prst="homePlate">
            <a:avLst>
              <a:gd name="adj" fmla="val 85572"/>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nvGrpSpPr>
          <p:cNvPr id="98" name="Group 97">
            <a:extLst>
              <a:ext uri="{FF2B5EF4-FFF2-40B4-BE49-F238E27FC236}">
                <a16:creationId xmlns:a16="http://schemas.microsoft.com/office/drawing/2014/main" id="{26049E2F-4DEA-4742-9A41-8B8EC26BC904}"/>
              </a:ext>
            </a:extLst>
          </p:cNvPr>
          <p:cNvGrpSpPr/>
          <p:nvPr/>
        </p:nvGrpSpPr>
        <p:grpSpPr>
          <a:xfrm>
            <a:off x="8832370" y="1581156"/>
            <a:ext cx="2846308" cy="2254044"/>
            <a:chOff x="510114" y="2958095"/>
            <a:chExt cx="2403263" cy="2254044"/>
          </a:xfrm>
        </p:grpSpPr>
        <p:sp>
          <p:nvSpPr>
            <p:cNvPr id="99" name="Rectangle: Rounded Corners 98">
              <a:extLst>
                <a:ext uri="{FF2B5EF4-FFF2-40B4-BE49-F238E27FC236}">
                  <a16:creationId xmlns:a16="http://schemas.microsoft.com/office/drawing/2014/main" id="{751ED455-AB52-4863-9C6E-D9773E1E7FEA}"/>
                </a:ext>
              </a:extLst>
            </p:cNvPr>
            <p:cNvSpPr/>
            <p:nvPr/>
          </p:nvSpPr>
          <p:spPr>
            <a:xfrm flipV="1">
              <a:off x="512063" y="3088139"/>
              <a:ext cx="2401314" cy="2124000"/>
            </a:xfrm>
            <a:prstGeom prst="roundRect">
              <a:avLst/>
            </a:prstGeom>
            <a:noFill/>
            <a:ln w="19050">
              <a:solidFill>
                <a:srgbClr val="754599">
                  <a:alpha val="35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Hexagon 99">
              <a:extLst>
                <a:ext uri="{FF2B5EF4-FFF2-40B4-BE49-F238E27FC236}">
                  <a16:creationId xmlns:a16="http://schemas.microsoft.com/office/drawing/2014/main" id="{CC44A68F-478E-4C61-BC23-236BFBAA3212}"/>
                </a:ext>
              </a:extLst>
            </p:cNvPr>
            <p:cNvSpPr/>
            <p:nvPr/>
          </p:nvSpPr>
          <p:spPr>
            <a:xfrm>
              <a:off x="803106" y="2958095"/>
              <a:ext cx="1767924" cy="252000"/>
            </a:xfrm>
            <a:prstGeom prst="hexagon">
              <a:avLst>
                <a:gd name="adj" fmla="val 30677"/>
                <a:gd name="vf" fmla="val 115470"/>
              </a:avLst>
            </a:prstGeom>
            <a:solidFill>
              <a:schemeClr val="bg1"/>
            </a:solidFill>
            <a:ln w="19050">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rgbClr val="5E1F79"/>
                  </a:solidFill>
                </a:rPr>
                <a:t>Gains</a:t>
              </a:r>
            </a:p>
          </p:txBody>
        </p:sp>
        <p:sp>
          <p:nvSpPr>
            <p:cNvPr id="101" name="TextBox 100">
              <a:extLst>
                <a:ext uri="{FF2B5EF4-FFF2-40B4-BE49-F238E27FC236}">
                  <a16:creationId xmlns:a16="http://schemas.microsoft.com/office/drawing/2014/main" id="{DD2EF580-928B-4809-9D3B-D4098272F698}"/>
                </a:ext>
              </a:extLst>
            </p:cNvPr>
            <p:cNvSpPr txBox="1"/>
            <p:nvPr/>
          </p:nvSpPr>
          <p:spPr>
            <a:xfrm>
              <a:off x="510114" y="3235254"/>
              <a:ext cx="2403263" cy="1885131"/>
            </a:xfrm>
            <a:prstGeom prst="rect">
              <a:avLst/>
            </a:prstGeom>
            <a:noFill/>
          </p:spPr>
          <p:txBody>
            <a:bodyPr wrap="square" rtlCol="0">
              <a:spAutoFit/>
            </a:bodyPr>
            <a:lstStyle/>
            <a:p>
              <a:pPr marL="108000" indent="-108000" algn="just">
                <a:spcBef>
                  <a:spcPts val="300"/>
                </a:spcBef>
                <a:buClr>
                  <a:srgbClr val="8953B2"/>
                </a:buClr>
                <a:buFont typeface="Arial" panose="020B0604020202020204" pitchFamily="34" charset="0"/>
                <a:buChar char="•"/>
              </a:pPr>
              <a:r>
                <a:rPr lang="pl-PL" sz="900" dirty="0"/>
                <a:t>[</a:t>
              </a:r>
              <a:r>
                <a:rPr lang="en-US" sz="900" dirty="0"/>
                <a:t>the benefits which the customer expects and needs, what would delight customers and the things which may increase likelihood of adopting a value proposition</a:t>
              </a:r>
              <a:r>
                <a:rPr lang="pl-PL" sz="900" dirty="0"/>
                <a:t>]</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endParaRPr lang="pl-PL" sz="900" dirty="0"/>
            </a:p>
          </p:txBody>
        </p:sp>
      </p:grpSp>
      <p:grpSp>
        <p:nvGrpSpPr>
          <p:cNvPr id="102" name="Group 101">
            <a:extLst>
              <a:ext uri="{FF2B5EF4-FFF2-40B4-BE49-F238E27FC236}">
                <a16:creationId xmlns:a16="http://schemas.microsoft.com/office/drawing/2014/main" id="{7D62AAF1-C395-4536-995B-A9719EE7DF1C}"/>
              </a:ext>
            </a:extLst>
          </p:cNvPr>
          <p:cNvGrpSpPr/>
          <p:nvPr/>
        </p:nvGrpSpPr>
        <p:grpSpPr>
          <a:xfrm>
            <a:off x="8832369" y="4118744"/>
            <a:ext cx="2846308" cy="2249281"/>
            <a:chOff x="510112" y="2962858"/>
            <a:chExt cx="2405260" cy="2249281"/>
          </a:xfrm>
        </p:grpSpPr>
        <p:sp>
          <p:nvSpPr>
            <p:cNvPr id="103" name="Rectangle: Rounded Corners 102">
              <a:extLst>
                <a:ext uri="{FF2B5EF4-FFF2-40B4-BE49-F238E27FC236}">
                  <a16:creationId xmlns:a16="http://schemas.microsoft.com/office/drawing/2014/main" id="{36EC24AE-E0EE-40A4-8C58-B73787108304}"/>
                </a:ext>
              </a:extLst>
            </p:cNvPr>
            <p:cNvSpPr/>
            <p:nvPr/>
          </p:nvSpPr>
          <p:spPr>
            <a:xfrm flipV="1">
              <a:off x="512063" y="3088139"/>
              <a:ext cx="2403309" cy="2124000"/>
            </a:xfrm>
            <a:prstGeom prst="roundRect">
              <a:avLst/>
            </a:prstGeom>
            <a:noFill/>
            <a:ln w="19050">
              <a:solidFill>
                <a:srgbClr val="754599">
                  <a:alpha val="35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Hexagon 103">
              <a:extLst>
                <a:ext uri="{FF2B5EF4-FFF2-40B4-BE49-F238E27FC236}">
                  <a16:creationId xmlns:a16="http://schemas.microsoft.com/office/drawing/2014/main" id="{DEB9A829-08C8-410A-9606-0E9736406AED}"/>
                </a:ext>
              </a:extLst>
            </p:cNvPr>
            <p:cNvSpPr/>
            <p:nvPr/>
          </p:nvSpPr>
          <p:spPr>
            <a:xfrm>
              <a:off x="803106" y="2962858"/>
              <a:ext cx="1767924" cy="252000"/>
            </a:xfrm>
            <a:prstGeom prst="hexagon">
              <a:avLst>
                <a:gd name="adj" fmla="val 30677"/>
                <a:gd name="vf" fmla="val 115470"/>
              </a:avLst>
            </a:prstGeom>
            <a:solidFill>
              <a:schemeClr val="bg1"/>
            </a:solidFill>
            <a:ln w="19050">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rgbClr val="5E1F79"/>
                  </a:solidFill>
                </a:rPr>
                <a:t>Gain Creators</a:t>
              </a:r>
            </a:p>
          </p:txBody>
        </p:sp>
        <p:sp>
          <p:nvSpPr>
            <p:cNvPr id="105" name="TextBox 104">
              <a:extLst>
                <a:ext uri="{FF2B5EF4-FFF2-40B4-BE49-F238E27FC236}">
                  <a16:creationId xmlns:a16="http://schemas.microsoft.com/office/drawing/2014/main" id="{281F3FEC-1A1D-42F4-ACFE-808B0BB004F0}"/>
                </a:ext>
              </a:extLst>
            </p:cNvPr>
            <p:cNvSpPr txBox="1"/>
            <p:nvPr/>
          </p:nvSpPr>
          <p:spPr>
            <a:xfrm>
              <a:off x="510112" y="3235254"/>
              <a:ext cx="2404342" cy="1962076"/>
            </a:xfrm>
            <a:prstGeom prst="rect">
              <a:avLst/>
            </a:prstGeom>
            <a:noFill/>
          </p:spPr>
          <p:txBody>
            <a:bodyPr wrap="square" rtlCol="0">
              <a:spAutoFit/>
            </a:bodyPr>
            <a:lstStyle/>
            <a:p>
              <a:pPr marL="108000" indent="-108000" algn="just">
                <a:spcBef>
                  <a:spcPts val="300"/>
                </a:spcBef>
                <a:buClr>
                  <a:srgbClr val="8953B2"/>
                </a:buClr>
                <a:buFont typeface="Arial" panose="020B0604020202020204" pitchFamily="34" charset="0"/>
                <a:buChar char="•"/>
              </a:pPr>
              <a:r>
                <a:rPr lang="pl-PL" sz="900" dirty="0"/>
                <a:t>[</a:t>
              </a:r>
              <a:r>
                <a:rPr lang="en-US" sz="900" dirty="0"/>
                <a:t>how the product or service creates customer gains and how it offers added value to the customer</a:t>
              </a:r>
              <a:r>
                <a:rPr lang="pl-PL" sz="900" dirty="0"/>
                <a:t>]</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endParaRPr lang="en-US" sz="900" dirty="0"/>
            </a:p>
          </p:txBody>
        </p:sp>
      </p:grpSp>
      <p:sp>
        <p:nvSpPr>
          <p:cNvPr id="106" name="Pentagon 36">
            <a:extLst>
              <a:ext uri="{FF2B5EF4-FFF2-40B4-BE49-F238E27FC236}">
                <a16:creationId xmlns:a16="http://schemas.microsoft.com/office/drawing/2014/main" id="{6B0FDF12-81DB-4C1E-AD21-624121080D20}"/>
              </a:ext>
            </a:extLst>
          </p:cNvPr>
          <p:cNvSpPr/>
          <p:nvPr/>
        </p:nvSpPr>
        <p:spPr>
          <a:xfrm rot="5400000">
            <a:off x="10126519" y="2604322"/>
            <a:ext cx="148837" cy="2732520"/>
          </a:xfrm>
          <a:prstGeom prst="homePlate">
            <a:avLst>
              <a:gd name="adj" fmla="val 85572"/>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sp>
        <p:nvSpPr>
          <p:cNvPr id="162" name="TextBox 161">
            <a:extLst>
              <a:ext uri="{FF2B5EF4-FFF2-40B4-BE49-F238E27FC236}">
                <a16:creationId xmlns:a16="http://schemas.microsoft.com/office/drawing/2014/main" id="{56B75D71-F229-4CA8-BED0-E4F5A8EB74F5}"/>
              </a:ext>
            </a:extLst>
          </p:cNvPr>
          <p:cNvSpPr txBox="1"/>
          <p:nvPr/>
        </p:nvSpPr>
        <p:spPr>
          <a:xfrm>
            <a:off x="423174" y="2194728"/>
            <a:ext cx="1665558" cy="1408078"/>
          </a:xfrm>
          <a:prstGeom prst="rect">
            <a:avLst/>
          </a:prstGeom>
          <a:noFill/>
        </p:spPr>
        <p:txBody>
          <a:bodyPr wrap="square">
            <a:spAutoFit/>
          </a:bodyPr>
          <a:lstStyle/>
          <a:p>
            <a:pPr algn="just"/>
            <a:r>
              <a:rPr lang="en-US" sz="950" i="1" dirty="0">
                <a:solidFill>
                  <a:srgbClr val="7B7B7B"/>
                </a:solidFill>
              </a:rPr>
              <a:t>Customers choose a product to solve a problem or to meet specific needs</a:t>
            </a:r>
            <a:r>
              <a:rPr lang="pl-PL" sz="950" i="1" dirty="0">
                <a:solidFill>
                  <a:srgbClr val="7B7B7B"/>
                </a:solidFill>
              </a:rPr>
              <a:t>. </a:t>
            </a:r>
            <a:r>
              <a:rPr lang="en-US" sz="950" i="1" dirty="0">
                <a:solidFill>
                  <a:srgbClr val="7B7B7B"/>
                </a:solidFill>
              </a:rPr>
              <a:t>The decision to purchase a product or service is motivated by a certain type of gain and reduction of negative experience</a:t>
            </a:r>
            <a:r>
              <a:rPr lang="pl-PL" sz="950" i="1" dirty="0">
                <a:solidFill>
                  <a:srgbClr val="7B7B7B"/>
                </a:solidFill>
              </a:rPr>
              <a:t> </a:t>
            </a:r>
            <a:r>
              <a:rPr lang="en-US" sz="950" i="1" dirty="0">
                <a:solidFill>
                  <a:srgbClr val="7B7B7B"/>
                </a:solidFill>
              </a:rPr>
              <a:t>in the process of getting the job done.</a:t>
            </a:r>
          </a:p>
        </p:txBody>
      </p:sp>
      <p:sp>
        <p:nvSpPr>
          <p:cNvPr id="164" name="TextBox 163">
            <a:extLst>
              <a:ext uri="{FF2B5EF4-FFF2-40B4-BE49-F238E27FC236}">
                <a16:creationId xmlns:a16="http://schemas.microsoft.com/office/drawing/2014/main" id="{78456538-ADBD-4AD2-AB7D-E52CE4D005A5}"/>
              </a:ext>
            </a:extLst>
          </p:cNvPr>
          <p:cNvSpPr txBox="1"/>
          <p:nvPr/>
        </p:nvSpPr>
        <p:spPr>
          <a:xfrm>
            <a:off x="415658" y="4701981"/>
            <a:ext cx="1666800" cy="1408078"/>
          </a:xfrm>
          <a:prstGeom prst="rect">
            <a:avLst/>
          </a:prstGeom>
          <a:noFill/>
        </p:spPr>
        <p:txBody>
          <a:bodyPr wrap="square">
            <a:spAutoFit/>
          </a:bodyPr>
          <a:lstStyle/>
          <a:p>
            <a:pPr algn="just"/>
            <a:r>
              <a:rPr lang="en-US" sz="950" i="1" dirty="0">
                <a:solidFill>
                  <a:srgbClr val="7B7B7B"/>
                </a:solidFill>
              </a:rPr>
              <a:t>The products offered by the company are designed to solve customer problems and meet their needs. They are a source of benefits that the customer wants to achieve and at the same time serve as pain relievers towards achieving the desired goal.</a:t>
            </a:r>
          </a:p>
        </p:txBody>
      </p:sp>
      <p:grpSp>
        <p:nvGrpSpPr>
          <p:cNvPr id="60" name="Group 59">
            <a:extLst>
              <a:ext uri="{FF2B5EF4-FFF2-40B4-BE49-F238E27FC236}">
                <a16:creationId xmlns:a16="http://schemas.microsoft.com/office/drawing/2014/main" id="{1E01525C-BA42-4FD6-B947-BD5D5CAAAEDE}"/>
              </a:ext>
            </a:extLst>
          </p:cNvPr>
          <p:cNvGrpSpPr/>
          <p:nvPr/>
        </p:nvGrpSpPr>
        <p:grpSpPr>
          <a:xfrm>
            <a:off x="-1028410" y="4571"/>
            <a:ext cx="844340" cy="6853517"/>
            <a:chOff x="-1028410" y="4571"/>
            <a:chExt cx="844340" cy="6853517"/>
          </a:xfrm>
        </p:grpSpPr>
        <p:sp>
          <p:nvSpPr>
            <p:cNvPr id="61" name="Rectangle 60">
              <a:extLst>
                <a:ext uri="{FF2B5EF4-FFF2-40B4-BE49-F238E27FC236}">
                  <a16:creationId xmlns:a16="http://schemas.microsoft.com/office/drawing/2014/main" id="{0B1EFB84-EA2C-4938-9BDB-37155CF384A5}"/>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2" name="Rectangle 61">
              <a:extLst>
                <a:ext uri="{FF2B5EF4-FFF2-40B4-BE49-F238E27FC236}">
                  <a16:creationId xmlns:a16="http://schemas.microsoft.com/office/drawing/2014/main" id="{1DC6B229-0FC6-4354-9623-C8528FBA7268}"/>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4" name="Rectangle 63">
              <a:extLst>
                <a:ext uri="{FF2B5EF4-FFF2-40B4-BE49-F238E27FC236}">
                  <a16:creationId xmlns:a16="http://schemas.microsoft.com/office/drawing/2014/main" id="{0A0242C2-6572-4FC7-AEF5-F504B15BA5DE}"/>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6" name="Rectangle 65">
              <a:extLst>
                <a:ext uri="{FF2B5EF4-FFF2-40B4-BE49-F238E27FC236}">
                  <a16:creationId xmlns:a16="http://schemas.microsoft.com/office/drawing/2014/main" id="{9DC6E121-12C4-4CCE-A679-FA8C56D7AB97}"/>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8" name="Rectangle 67">
              <a:extLst>
                <a:ext uri="{FF2B5EF4-FFF2-40B4-BE49-F238E27FC236}">
                  <a16:creationId xmlns:a16="http://schemas.microsoft.com/office/drawing/2014/main" id="{C70D9A1A-F2C0-4B6C-8540-1B77E94FD7F1}"/>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9" name="Rectangle 68">
              <a:extLst>
                <a:ext uri="{FF2B5EF4-FFF2-40B4-BE49-F238E27FC236}">
                  <a16:creationId xmlns:a16="http://schemas.microsoft.com/office/drawing/2014/main" id="{7F0C29AC-9DFC-4F4A-8210-C1C64A6755B0}"/>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0" name="Rectangle 69">
              <a:extLst>
                <a:ext uri="{FF2B5EF4-FFF2-40B4-BE49-F238E27FC236}">
                  <a16:creationId xmlns:a16="http://schemas.microsoft.com/office/drawing/2014/main" id="{C12A12E6-65F3-401B-A04B-712F6D1CD06C}"/>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1" name="Rectangle 70">
              <a:extLst>
                <a:ext uri="{FF2B5EF4-FFF2-40B4-BE49-F238E27FC236}">
                  <a16:creationId xmlns:a16="http://schemas.microsoft.com/office/drawing/2014/main" id="{6C6AD33C-037D-43E4-B392-80895ECD1767}"/>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2" name="Rectangle 71">
              <a:extLst>
                <a:ext uri="{FF2B5EF4-FFF2-40B4-BE49-F238E27FC236}">
                  <a16:creationId xmlns:a16="http://schemas.microsoft.com/office/drawing/2014/main" id="{184D8006-B058-448E-9CFA-0B14D5788BAE}"/>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73" name="Straight Connector 72">
              <a:extLst>
                <a:ext uri="{FF2B5EF4-FFF2-40B4-BE49-F238E27FC236}">
                  <a16:creationId xmlns:a16="http://schemas.microsoft.com/office/drawing/2014/main" id="{9B4D06DD-1CCD-4A30-A291-4896DD4215B3}"/>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0B8C02F9-FC8B-461A-AE01-0A331A00D2AE}"/>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084B4EEE-C4F8-4A9D-9C3C-F36D0702E1A2}"/>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chemeClr val="bg1">
                    <a:lumMod val="65000"/>
                  </a:schemeClr>
                </a:solidFill>
              </a:endParaRPr>
            </a:p>
          </p:txBody>
        </p:sp>
        <p:sp>
          <p:nvSpPr>
            <p:cNvPr id="76" name="Rectangle 75">
              <a:extLst>
                <a:ext uri="{FF2B5EF4-FFF2-40B4-BE49-F238E27FC236}">
                  <a16:creationId xmlns:a16="http://schemas.microsoft.com/office/drawing/2014/main" id="{F64ED0DD-8918-43C9-BC5E-9204932645D3}"/>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7" name="Rectangle 76">
              <a:extLst>
                <a:ext uri="{FF2B5EF4-FFF2-40B4-BE49-F238E27FC236}">
                  <a16:creationId xmlns:a16="http://schemas.microsoft.com/office/drawing/2014/main" id="{1E9DCE03-1D9F-4333-A279-0C662E60B584}"/>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8" name="Rectangle 77">
              <a:extLst>
                <a:ext uri="{FF2B5EF4-FFF2-40B4-BE49-F238E27FC236}">
                  <a16:creationId xmlns:a16="http://schemas.microsoft.com/office/drawing/2014/main" id="{05961836-F026-43E6-8CDF-987151E2E10B}"/>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9" name="Rectangle 78">
              <a:extLst>
                <a:ext uri="{FF2B5EF4-FFF2-40B4-BE49-F238E27FC236}">
                  <a16:creationId xmlns:a16="http://schemas.microsoft.com/office/drawing/2014/main" id="{42C1434F-9DE2-45A3-A4DD-C6CB155FE017}"/>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80" name="Rectangle 79">
              <a:extLst>
                <a:ext uri="{FF2B5EF4-FFF2-40B4-BE49-F238E27FC236}">
                  <a16:creationId xmlns:a16="http://schemas.microsoft.com/office/drawing/2014/main" id="{288156D4-8A60-4B4B-AC9A-86CCC0D82E02}"/>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81" name="Rectangle 80">
              <a:extLst>
                <a:ext uri="{FF2B5EF4-FFF2-40B4-BE49-F238E27FC236}">
                  <a16:creationId xmlns:a16="http://schemas.microsoft.com/office/drawing/2014/main" id="{6ADFDEA6-46A4-4A4B-A7FD-E1F8401C54DF}"/>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82" name="Rectangle 81">
              <a:extLst>
                <a:ext uri="{FF2B5EF4-FFF2-40B4-BE49-F238E27FC236}">
                  <a16:creationId xmlns:a16="http://schemas.microsoft.com/office/drawing/2014/main" id="{00BD0F26-F9D5-41E2-AA89-35C9BF07AED8}"/>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rgbClr val="A7A7A7"/>
                </a:solidFill>
              </a:endParaRPr>
            </a:p>
          </p:txBody>
        </p:sp>
        <p:cxnSp>
          <p:nvCxnSpPr>
            <p:cNvPr id="83" name="Straight Connector 82">
              <a:extLst>
                <a:ext uri="{FF2B5EF4-FFF2-40B4-BE49-F238E27FC236}">
                  <a16:creationId xmlns:a16="http://schemas.microsoft.com/office/drawing/2014/main" id="{FFE15ABC-3D19-4BC4-9CA6-91E531C102FE}"/>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30C12F71-B3B0-402B-8DFF-7F966D7D7EAE}"/>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dirty="0"/>
                <a:t>Colour palette</a:t>
              </a:r>
            </a:p>
          </p:txBody>
        </p:sp>
        <p:sp>
          <p:nvSpPr>
            <p:cNvPr id="85" name="Rectangle 84">
              <a:extLst>
                <a:ext uri="{FF2B5EF4-FFF2-40B4-BE49-F238E27FC236}">
                  <a16:creationId xmlns:a16="http://schemas.microsoft.com/office/drawing/2014/main" id="{2751FDE2-3A6A-4864-A704-A0CCEE7C975E}"/>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86" name="Rectangle 85">
              <a:extLst>
                <a:ext uri="{FF2B5EF4-FFF2-40B4-BE49-F238E27FC236}">
                  <a16:creationId xmlns:a16="http://schemas.microsoft.com/office/drawing/2014/main" id="{84EB6DAE-57C1-42EA-A607-39A385BF23E3}"/>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grpSp>
      <p:grpSp>
        <p:nvGrpSpPr>
          <p:cNvPr id="4" name="Group 3">
            <a:extLst>
              <a:ext uri="{FF2B5EF4-FFF2-40B4-BE49-F238E27FC236}">
                <a16:creationId xmlns:a16="http://schemas.microsoft.com/office/drawing/2014/main" id="{2DFDE98D-CFCD-4541-87D1-C879C787D1BF}"/>
              </a:ext>
            </a:extLst>
          </p:cNvPr>
          <p:cNvGrpSpPr/>
          <p:nvPr/>
        </p:nvGrpSpPr>
        <p:grpSpPr>
          <a:xfrm>
            <a:off x="5707033" y="1581156"/>
            <a:ext cx="2848619" cy="2254044"/>
            <a:chOff x="5707033" y="1581156"/>
            <a:chExt cx="2848619" cy="2254044"/>
          </a:xfrm>
        </p:grpSpPr>
        <p:grpSp>
          <p:nvGrpSpPr>
            <p:cNvPr id="89" name="Group 88">
              <a:extLst>
                <a:ext uri="{FF2B5EF4-FFF2-40B4-BE49-F238E27FC236}">
                  <a16:creationId xmlns:a16="http://schemas.microsoft.com/office/drawing/2014/main" id="{717F104B-8DF1-4C04-A3AD-B674C3BC18A2}"/>
                </a:ext>
              </a:extLst>
            </p:cNvPr>
            <p:cNvGrpSpPr/>
            <p:nvPr/>
          </p:nvGrpSpPr>
          <p:grpSpPr>
            <a:xfrm>
              <a:off x="5711653" y="1581156"/>
              <a:ext cx="2843999" cy="2254044"/>
              <a:chOff x="512062" y="2958095"/>
              <a:chExt cx="2401314" cy="2254044"/>
            </a:xfrm>
          </p:grpSpPr>
          <p:sp>
            <p:nvSpPr>
              <p:cNvPr id="90" name="Rectangle: Rounded Corners 89">
                <a:extLst>
                  <a:ext uri="{FF2B5EF4-FFF2-40B4-BE49-F238E27FC236}">
                    <a16:creationId xmlns:a16="http://schemas.microsoft.com/office/drawing/2014/main" id="{812C2436-B7AD-47AF-BE94-07397A0E0027}"/>
                  </a:ext>
                </a:extLst>
              </p:cNvPr>
              <p:cNvSpPr/>
              <p:nvPr/>
            </p:nvSpPr>
            <p:spPr>
              <a:xfrm flipV="1">
                <a:off x="512062" y="3088139"/>
                <a:ext cx="2401314" cy="2124000"/>
              </a:xfrm>
              <a:prstGeom prst="roundRect">
                <a:avLst/>
              </a:prstGeom>
              <a:noFill/>
              <a:ln w="19050">
                <a:solidFill>
                  <a:srgbClr val="754599">
                    <a:alpha val="35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Hexagon 90">
                <a:extLst>
                  <a:ext uri="{FF2B5EF4-FFF2-40B4-BE49-F238E27FC236}">
                    <a16:creationId xmlns:a16="http://schemas.microsoft.com/office/drawing/2014/main" id="{077CD47E-8607-4BED-AADD-5507BF5EA71C}"/>
                  </a:ext>
                </a:extLst>
              </p:cNvPr>
              <p:cNvSpPr/>
              <p:nvPr/>
            </p:nvSpPr>
            <p:spPr>
              <a:xfrm>
                <a:off x="803106" y="2958095"/>
                <a:ext cx="1767924" cy="252000"/>
              </a:xfrm>
              <a:prstGeom prst="hexagon">
                <a:avLst>
                  <a:gd name="adj" fmla="val 30677"/>
                  <a:gd name="vf" fmla="val 115470"/>
                </a:avLst>
              </a:prstGeom>
              <a:solidFill>
                <a:schemeClr val="bg1"/>
              </a:solidFill>
              <a:ln w="19050">
                <a:solidFill>
                  <a:srgbClr val="FFD8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rgbClr val="5E1F79"/>
                    </a:solidFill>
                  </a:rPr>
                  <a:t>Pains</a:t>
                </a:r>
              </a:p>
            </p:txBody>
          </p:sp>
        </p:grpSp>
        <p:sp>
          <p:nvSpPr>
            <p:cNvPr id="2" name="TextBox 1">
              <a:extLst>
                <a:ext uri="{FF2B5EF4-FFF2-40B4-BE49-F238E27FC236}">
                  <a16:creationId xmlns:a16="http://schemas.microsoft.com/office/drawing/2014/main" id="{A002F791-E6DD-4E30-AF5F-B64EACF69BA4}"/>
                </a:ext>
              </a:extLst>
            </p:cNvPr>
            <p:cNvSpPr txBox="1"/>
            <p:nvPr/>
          </p:nvSpPr>
          <p:spPr>
            <a:xfrm>
              <a:off x="5707033" y="1869856"/>
              <a:ext cx="2835809" cy="1923604"/>
            </a:xfrm>
            <a:prstGeom prst="rect">
              <a:avLst/>
            </a:prstGeom>
            <a:noFill/>
          </p:spPr>
          <p:txBody>
            <a:bodyPr wrap="square" rtlCol="0">
              <a:spAutoFit/>
            </a:bodyPr>
            <a:lstStyle/>
            <a:p>
              <a:pPr marL="108000" indent="-108000" algn="just">
                <a:spcBef>
                  <a:spcPts val="300"/>
                </a:spcBef>
                <a:buClr>
                  <a:srgbClr val="8953B2"/>
                </a:buClr>
                <a:buFont typeface="Arial" panose="020B0604020202020204" pitchFamily="34" charset="0"/>
                <a:buChar char="•"/>
              </a:pPr>
              <a:r>
                <a:rPr lang="pl-PL" sz="900" dirty="0"/>
                <a:t>[</a:t>
              </a:r>
              <a:r>
                <a:rPr lang="en-US" sz="900" dirty="0"/>
                <a:t>the negative experiences, emotions and risks that the customer experiences in the process of getting the job done</a:t>
              </a:r>
              <a:r>
                <a:rPr lang="pl-PL" sz="900" dirty="0"/>
                <a:t>]</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r>
                <a:rPr lang="pl-PL" sz="900" dirty="0"/>
                <a:t>Xxx</a:t>
              </a:r>
            </a:p>
            <a:p>
              <a:pPr marL="108000" indent="-108000" algn="just">
                <a:spcBef>
                  <a:spcPts val="300"/>
                </a:spcBef>
                <a:buClr>
                  <a:srgbClr val="8953B2"/>
                </a:buClr>
                <a:buFont typeface="Arial" panose="020B0604020202020204" pitchFamily="34" charset="0"/>
                <a:buChar char="•"/>
              </a:pPr>
              <a:endParaRPr lang="pl-PL" sz="900" dirty="0"/>
            </a:p>
          </p:txBody>
        </p:sp>
      </p:grpSp>
      <p:sp>
        <p:nvSpPr>
          <p:cNvPr id="5" name="TextBox 4">
            <a:extLst>
              <a:ext uri="{FF2B5EF4-FFF2-40B4-BE49-F238E27FC236}">
                <a16:creationId xmlns:a16="http://schemas.microsoft.com/office/drawing/2014/main" id="{B7404269-83B3-4300-A4CF-1B5C506BADBA}"/>
              </a:ext>
            </a:extLst>
          </p:cNvPr>
          <p:cNvSpPr txBox="1"/>
          <p:nvPr/>
        </p:nvSpPr>
        <p:spPr>
          <a:xfrm>
            <a:off x="462774" y="6094279"/>
            <a:ext cx="388244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Source</a:t>
            </a:r>
            <a:r>
              <a:rPr lang="pl-PL" sz="700" dirty="0">
                <a:solidFill>
                  <a:srgbClr val="949494"/>
                </a:solidFill>
                <a:latin typeface="Calibri Light" panose="020F0302020204030204" pitchFamily="34" charset="0"/>
                <a:cs typeface="Calibri Light" panose="020F0302020204030204" pitchFamily="34" charset="0"/>
              </a:rPr>
              <a:t>: [xxx]</a:t>
            </a:r>
            <a:endParaRPr lang="en-US" sz="700" dirty="0">
              <a:solidFill>
                <a:srgbClr val="949494"/>
              </a:solidFill>
              <a:latin typeface="Calibri Light" panose="020F0302020204030204" pitchFamily="34" charset="0"/>
              <a:cs typeface="Calibri Light" panose="020F0302020204030204" pitchFamily="34" charset="0"/>
            </a:endParaRPr>
          </a:p>
        </p:txBody>
      </p:sp>
    </p:spTree>
    <p:extLst>
      <p:ext uri="{BB962C8B-B14F-4D97-AF65-F5344CB8AC3E}">
        <p14:creationId xmlns:p14="http://schemas.microsoft.com/office/powerpoint/2010/main" val="164228387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a:extLst>
              <a:ext uri="{FF2B5EF4-FFF2-40B4-BE49-F238E27FC236}">
                <a16:creationId xmlns:a16="http://schemas.microsoft.com/office/drawing/2014/main" id="{DD89CCF6-0F07-DB4B-BCF8-93643F972359}"/>
              </a:ext>
            </a:extLst>
          </p:cNvPr>
          <p:cNvSpPr/>
          <p:nvPr/>
        </p:nvSpPr>
        <p:spPr>
          <a:xfrm>
            <a:off x="6857140" y="1612029"/>
            <a:ext cx="4026295" cy="493737"/>
          </a:xfrm>
          <a:prstGeom prst="rect">
            <a:avLst/>
          </a:prstGeom>
          <a:noFill/>
          <a:ln w="3175" cmpd="sng">
            <a:noFill/>
          </a:ln>
        </p:spPr>
        <p:txBody>
          <a:bodyPr vert="horz" lIns="91440" tIns="45720" rIns="91440" bIns="45720" rtlCol="0" anchor="ctr">
            <a:noAutofit/>
          </a:bodyPr>
          <a:lstStyle/>
          <a:p>
            <a:pPr algn="ctr">
              <a:spcBef>
                <a:spcPct val="0"/>
              </a:spcBef>
            </a:pPr>
            <a:r>
              <a:rPr lang="en-US" sz="1200" b="1" dirty="0">
                <a:solidFill>
                  <a:schemeClr val="tx1">
                    <a:lumMod val="75000"/>
                    <a:lumOff val="25000"/>
                  </a:schemeClr>
                </a:solidFill>
                <a:latin typeface="Calibri Light" panose="020F0302020204030204" pitchFamily="34" charset="0"/>
                <a:cs typeface="Calibri Light" panose="020F0302020204030204" pitchFamily="34" charset="0"/>
              </a:rPr>
              <a:t>Regional CE and CEE leader with #1 or #2 market position </a:t>
            </a:r>
            <a:endParaRPr lang="en-US" sz="1050" dirty="0">
              <a:solidFill>
                <a:schemeClr val="tx1">
                  <a:lumMod val="85000"/>
                  <a:lumOff val="15000"/>
                </a:schemeClr>
              </a:solidFill>
            </a:endParaRPr>
          </a:p>
        </p:txBody>
      </p:sp>
      <p:grpSp>
        <p:nvGrpSpPr>
          <p:cNvPr id="70" name="Grupa 2">
            <a:extLst>
              <a:ext uri="{FF2B5EF4-FFF2-40B4-BE49-F238E27FC236}">
                <a16:creationId xmlns:a16="http://schemas.microsoft.com/office/drawing/2014/main" id="{700D8A95-96D1-469D-BC22-CA26400C6953}"/>
              </a:ext>
            </a:extLst>
          </p:cNvPr>
          <p:cNvGrpSpPr/>
          <p:nvPr/>
        </p:nvGrpSpPr>
        <p:grpSpPr>
          <a:xfrm>
            <a:off x="6640921" y="1798028"/>
            <a:ext cx="5687024" cy="4096789"/>
            <a:chOff x="4270102" y="2843387"/>
            <a:chExt cx="1268035" cy="998474"/>
          </a:xfrm>
          <a:solidFill>
            <a:schemeClr val="bg1">
              <a:lumMod val="75000"/>
            </a:schemeClr>
          </a:solidFill>
        </p:grpSpPr>
        <p:sp>
          <p:nvSpPr>
            <p:cNvPr id="72" name="Freeform 6">
              <a:extLst>
                <a:ext uri="{FF2B5EF4-FFF2-40B4-BE49-F238E27FC236}">
                  <a16:creationId xmlns:a16="http://schemas.microsoft.com/office/drawing/2014/main" id="{872FBE44-9562-4BB8-9E5F-76BC28056957}"/>
                </a:ext>
              </a:extLst>
            </p:cNvPr>
            <p:cNvSpPr>
              <a:spLocks/>
            </p:cNvSpPr>
            <p:nvPr/>
          </p:nvSpPr>
          <p:spPr bwMode="auto">
            <a:xfrm>
              <a:off x="5010589" y="3127630"/>
              <a:ext cx="73194" cy="37288"/>
            </a:xfrm>
            <a:custGeom>
              <a:avLst/>
              <a:gdLst>
                <a:gd name="T0" fmla="*/ 5 w 53"/>
                <a:gd name="T1" fmla="*/ 21 h 27"/>
                <a:gd name="T2" fmla="*/ 9 w 53"/>
                <a:gd name="T3" fmla="*/ 23 h 27"/>
                <a:gd name="T4" fmla="*/ 9 w 53"/>
                <a:gd name="T5" fmla="*/ 25 h 27"/>
                <a:gd name="T6" fmla="*/ 3 w 53"/>
                <a:gd name="T7" fmla="*/ 27 h 27"/>
                <a:gd name="T8" fmla="*/ 0 w 53"/>
                <a:gd name="T9" fmla="*/ 27 h 27"/>
                <a:gd name="T10" fmla="*/ 3 w 53"/>
                <a:gd name="T11" fmla="*/ 27 h 27"/>
                <a:gd name="T12" fmla="*/ 28 w 53"/>
                <a:gd name="T13" fmla="*/ 27 h 27"/>
                <a:gd name="T14" fmla="*/ 53 w 53"/>
                <a:gd name="T15" fmla="*/ 25 h 27"/>
                <a:gd name="T16" fmla="*/ 53 w 53"/>
                <a:gd name="T17" fmla="*/ 25 h 27"/>
                <a:gd name="T18" fmla="*/ 51 w 53"/>
                <a:gd name="T19" fmla="*/ 25 h 27"/>
                <a:gd name="T20" fmla="*/ 51 w 53"/>
                <a:gd name="T21" fmla="*/ 19 h 27"/>
                <a:gd name="T22" fmla="*/ 53 w 53"/>
                <a:gd name="T23" fmla="*/ 15 h 27"/>
                <a:gd name="T24" fmla="*/ 51 w 53"/>
                <a:gd name="T25" fmla="*/ 13 h 27"/>
                <a:gd name="T26" fmla="*/ 49 w 53"/>
                <a:gd name="T27" fmla="*/ 13 h 27"/>
                <a:gd name="T28" fmla="*/ 47 w 53"/>
                <a:gd name="T29" fmla="*/ 8 h 27"/>
                <a:gd name="T30" fmla="*/ 45 w 53"/>
                <a:gd name="T31" fmla="*/ 8 h 27"/>
                <a:gd name="T32" fmla="*/ 36 w 53"/>
                <a:gd name="T33" fmla="*/ 8 h 27"/>
                <a:gd name="T34" fmla="*/ 32 w 53"/>
                <a:gd name="T35" fmla="*/ 6 h 27"/>
                <a:gd name="T36" fmla="*/ 26 w 53"/>
                <a:gd name="T37" fmla="*/ 0 h 27"/>
                <a:gd name="T38" fmla="*/ 21 w 53"/>
                <a:gd name="T39" fmla="*/ 0 h 27"/>
                <a:gd name="T40" fmla="*/ 21 w 53"/>
                <a:gd name="T41" fmla="*/ 2 h 27"/>
                <a:gd name="T42" fmla="*/ 24 w 53"/>
                <a:gd name="T43" fmla="*/ 8 h 27"/>
                <a:gd name="T44" fmla="*/ 21 w 53"/>
                <a:gd name="T45" fmla="*/ 8 h 27"/>
                <a:gd name="T46" fmla="*/ 24 w 53"/>
                <a:gd name="T47" fmla="*/ 13 h 27"/>
                <a:gd name="T48" fmla="*/ 21 w 53"/>
                <a:gd name="T49" fmla="*/ 17 h 27"/>
                <a:gd name="T50" fmla="*/ 15 w 53"/>
                <a:gd name="T51" fmla="*/ 15 h 27"/>
                <a:gd name="T52" fmla="*/ 15 w 53"/>
                <a:gd name="T53" fmla="*/ 8 h 27"/>
                <a:gd name="T54" fmla="*/ 19 w 53"/>
                <a:gd name="T55" fmla="*/ 2 h 27"/>
                <a:gd name="T56" fmla="*/ 19 w 53"/>
                <a:gd name="T57" fmla="*/ 2 h 27"/>
                <a:gd name="T58" fmla="*/ 17 w 53"/>
                <a:gd name="T59" fmla="*/ 2 h 27"/>
                <a:gd name="T60" fmla="*/ 15 w 53"/>
                <a:gd name="T61" fmla="*/ 8 h 27"/>
                <a:gd name="T62" fmla="*/ 13 w 53"/>
                <a:gd name="T63" fmla="*/ 15 h 27"/>
                <a:gd name="T64" fmla="*/ 9 w 53"/>
                <a:gd name="T65" fmla="*/ 17 h 27"/>
                <a:gd name="T66" fmla="*/ 3 w 53"/>
                <a:gd name="T67" fmla="*/ 15 h 27"/>
                <a:gd name="T68" fmla="*/ 0 w 53"/>
                <a:gd name="T69" fmla="*/ 17 h 27"/>
                <a:gd name="T70" fmla="*/ 0 w 53"/>
                <a:gd name="T71" fmla="*/ 21 h 27"/>
                <a:gd name="T72" fmla="*/ 0 w 53"/>
                <a:gd name="T73" fmla="*/ 23 h 27"/>
                <a:gd name="T74" fmla="*/ 5 w 53"/>
                <a:gd name="T75"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27">
                  <a:moveTo>
                    <a:pt x="5" y="21"/>
                  </a:moveTo>
                  <a:lnTo>
                    <a:pt x="9" y="23"/>
                  </a:lnTo>
                  <a:lnTo>
                    <a:pt x="9" y="25"/>
                  </a:lnTo>
                  <a:lnTo>
                    <a:pt x="3" y="27"/>
                  </a:lnTo>
                  <a:lnTo>
                    <a:pt x="0" y="27"/>
                  </a:lnTo>
                  <a:lnTo>
                    <a:pt x="3" y="27"/>
                  </a:lnTo>
                  <a:lnTo>
                    <a:pt x="28" y="27"/>
                  </a:lnTo>
                  <a:lnTo>
                    <a:pt x="53" y="25"/>
                  </a:lnTo>
                  <a:lnTo>
                    <a:pt x="53" y="25"/>
                  </a:lnTo>
                  <a:lnTo>
                    <a:pt x="51" y="25"/>
                  </a:lnTo>
                  <a:lnTo>
                    <a:pt x="51" y="19"/>
                  </a:lnTo>
                  <a:lnTo>
                    <a:pt x="53" y="15"/>
                  </a:lnTo>
                  <a:lnTo>
                    <a:pt x="51" y="13"/>
                  </a:lnTo>
                  <a:lnTo>
                    <a:pt x="49" y="13"/>
                  </a:lnTo>
                  <a:lnTo>
                    <a:pt x="47" y="8"/>
                  </a:lnTo>
                  <a:lnTo>
                    <a:pt x="45" y="8"/>
                  </a:lnTo>
                  <a:lnTo>
                    <a:pt x="36" y="8"/>
                  </a:lnTo>
                  <a:lnTo>
                    <a:pt x="32" y="6"/>
                  </a:lnTo>
                  <a:lnTo>
                    <a:pt x="26" y="0"/>
                  </a:lnTo>
                  <a:lnTo>
                    <a:pt x="21" y="0"/>
                  </a:lnTo>
                  <a:lnTo>
                    <a:pt x="21" y="2"/>
                  </a:lnTo>
                  <a:lnTo>
                    <a:pt x="24" y="8"/>
                  </a:lnTo>
                  <a:lnTo>
                    <a:pt x="21" y="8"/>
                  </a:lnTo>
                  <a:lnTo>
                    <a:pt x="24" y="13"/>
                  </a:lnTo>
                  <a:lnTo>
                    <a:pt x="21" y="17"/>
                  </a:lnTo>
                  <a:lnTo>
                    <a:pt x="15" y="15"/>
                  </a:lnTo>
                  <a:lnTo>
                    <a:pt x="15" y="8"/>
                  </a:lnTo>
                  <a:lnTo>
                    <a:pt x="19" y="2"/>
                  </a:lnTo>
                  <a:lnTo>
                    <a:pt x="19" y="2"/>
                  </a:lnTo>
                  <a:lnTo>
                    <a:pt x="17" y="2"/>
                  </a:lnTo>
                  <a:lnTo>
                    <a:pt x="15" y="8"/>
                  </a:lnTo>
                  <a:lnTo>
                    <a:pt x="13" y="15"/>
                  </a:lnTo>
                  <a:lnTo>
                    <a:pt x="9" y="17"/>
                  </a:lnTo>
                  <a:lnTo>
                    <a:pt x="3" y="15"/>
                  </a:lnTo>
                  <a:lnTo>
                    <a:pt x="0" y="17"/>
                  </a:lnTo>
                  <a:lnTo>
                    <a:pt x="0" y="21"/>
                  </a:lnTo>
                  <a:lnTo>
                    <a:pt x="0" y="23"/>
                  </a:lnTo>
                  <a:lnTo>
                    <a:pt x="5" y="21"/>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3" name="Freeform 44">
              <a:extLst>
                <a:ext uri="{FF2B5EF4-FFF2-40B4-BE49-F238E27FC236}">
                  <a16:creationId xmlns:a16="http://schemas.microsoft.com/office/drawing/2014/main" id="{AAFD9D22-2E49-49B0-85FA-1EC8AA22C732}"/>
                </a:ext>
              </a:extLst>
            </p:cNvPr>
            <p:cNvSpPr>
              <a:spLocks noEditPoints="1"/>
            </p:cNvSpPr>
            <p:nvPr/>
          </p:nvSpPr>
          <p:spPr bwMode="auto">
            <a:xfrm>
              <a:off x="4716170" y="3042253"/>
              <a:ext cx="174008" cy="136721"/>
            </a:xfrm>
            <a:custGeom>
              <a:avLst/>
              <a:gdLst>
                <a:gd name="T0" fmla="*/ 99 w 126"/>
                <a:gd name="T1" fmla="*/ 95 h 99"/>
                <a:gd name="T2" fmla="*/ 101 w 126"/>
                <a:gd name="T3" fmla="*/ 88 h 99"/>
                <a:gd name="T4" fmla="*/ 92 w 126"/>
                <a:gd name="T5" fmla="*/ 88 h 99"/>
                <a:gd name="T6" fmla="*/ 92 w 126"/>
                <a:gd name="T7" fmla="*/ 93 h 99"/>
                <a:gd name="T8" fmla="*/ 118 w 126"/>
                <a:gd name="T9" fmla="*/ 74 h 99"/>
                <a:gd name="T10" fmla="*/ 122 w 126"/>
                <a:gd name="T11" fmla="*/ 71 h 99"/>
                <a:gd name="T12" fmla="*/ 80 w 126"/>
                <a:gd name="T13" fmla="*/ 63 h 99"/>
                <a:gd name="T14" fmla="*/ 71 w 126"/>
                <a:gd name="T15" fmla="*/ 80 h 99"/>
                <a:gd name="T16" fmla="*/ 67 w 126"/>
                <a:gd name="T17" fmla="*/ 74 h 99"/>
                <a:gd name="T18" fmla="*/ 59 w 126"/>
                <a:gd name="T19" fmla="*/ 65 h 99"/>
                <a:gd name="T20" fmla="*/ 59 w 126"/>
                <a:gd name="T21" fmla="*/ 57 h 99"/>
                <a:gd name="T22" fmla="*/ 67 w 126"/>
                <a:gd name="T23" fmla="*/ 61 h 99"/>
                <a:gd name="T24" fmla="*/ 67 w 126"/>
                <a:gd name="T25" fmla="*/ 57 h 99"/>
                <a:gd name="T26" fmla="*/ 78 w 126"/>
                <a:gd name="T27" fmla="*/ 50 h 99"/>
                <a:gd name="T28" fmla="*/ 73 w 126"/>
                <a:gd name="T29" fmla="*/ 65 h 99"/>
                <a:gd name="T30" fmla="*/ 75 w 126"/>
                <a:gd name="T31" fmla="*/ 71 h 99"/>
                <a:gd name="T32" fmla="*/ 71 w 126"/>
                <a:gd name="T33" fmla="*/ 80 h 99"/>
                <a:gd name="T34" fmla="*/ 78 w 126"/>
                <a:gd name="T35" fmla="*/ 78 h 99"/>
                <a:gd name="T36" fmla="*/ 73 w 126"/>
                <a:gd name="T37" fmla="*/ 80 h 99"/>
                <a:gd name="T38" fmla="*/ 65 w 126"/>
                <a:gd name="T39" fmla="*/ 84 h 99"/>
                <a:gd name="T40" fmla="*/ 71 w 126"/>
                <a:gd name="T41" fmla="*/ 84 h 99"/>
                <a:gd name="T42" fmla="*/ 69 w 126"/>
                <a:gd name="T43" fmla="*/ 86 h 99"/>
                <a:gd name="T44" fmla="*/ 54 w 126"/>
                <a:gd name="T45" fmla="*/ 84 h 99"/>
                <a:gd name="T46" fmla="*/ 59 w 126"/>
                <a:gd name="T47" fmla="*/ 80 h 99"/>
                <a:gd name="T48" fmla="*/ 46 w 126"/>
                <a:gd name="T49" fmla="*/ 50 h 99"/>
                <a:gd name="T50" fmla="*/ 44 w 126"/>
                <a:gd name="T51" fmla="*/ 59 h 99"/>
                <a:gd name="T52" fmla="*/ 42 w 126"/>
                <a:gd name="T53" fmla="*/ 80 h 99"/>
                <a:gd name="T54" fmla="*/ 48 w 126"/>
                <a:gd name="T55" fmla="*/ 84 h 99"/>
                <a:gd name="T56" fmla="*/ 52 w 126"/>
                <a:gd name="T57" fmla="*/ 78 h 99"/>
                <a:gd name="T58" fmla="*/ 37 w 126"/>
                <a:gd name="T59" fmla="*/ 63 h 99"/>
                <a:gd name="T60" fmla="*/ 48 w 126"/>
                <a:gd name="T61" fmla="*/ 74 h 99"/>
                <a:gd name="T62" fmla="*/ 37 w 126"/>
                <a:gd name="T63" fmla="*/ 78 h 99"/>
                <a:gd name="T64" fmla="*/ 33 w 126"/>
                <a:gd name="T65" fmla="*/ 65 h 99"/>
                <a:gd name="T66" fmla="*/ 52 w 126"/>
                <a:gd name="T67" fmla="*/ 15 h 99"/>
                <a:gd name="T68" fmla="*/ 12 w 126"/>
                <a:gd name="T69" fmla="*/ 29 h 99"/>
                <a:gd name="T70" fmla="*/ 14 w 126"/>
                <a:gd name="T71" fmla="*/ 31 h 99"/>
                <a:gd name="T72" fmla="*/ 10 w 126"/>
                <a:gd name="T73" fmla="*/ 29 h 99"/>
                <a:gd name="T74" fmla="*/ 23 w 126"/>
                <a:gd name="T75" fmla="*/ 23 h 99"/>
                <a:gd name="T76" fmla="*/ 37 w 126"/>
                <a:gd name="T77" fmla="*/ 25 h 99"/>
                <a:gd name="T78" fmla="*/ 42 w 126"/>
                <a:gd name="T79" fmla="*/ 10 h 99"/>
                <a:gd name="T80" fmla="*/ 40 w 126"/>
                <a:gd name="T81" fmla="*/ 6 h 99"/>
                <a:gd name="T82" fmla="*/ 25 w 126"/>
                <a:gd name="T83" fmla="*/ 17 h 99"/>
                <a:gd name="T84" fmla="*/ 10 w 126"/>
                <a:gd name="T85" fmla="*/ 23 h 99"/>
                <a:gd name="T86" fmla="*/ 6 w 126"/>
                <a:gd name="T87" fmla="*/ 31 h 99"/>
                <a:gd name="T88" fmla="*/ 29 w 126"/>
                <a:gd name="T89" fmla="*/ 82 h 99"/>
                <a:gd name="T90" fmla="*/ 25 w 126"/>
                <a:gd name="T91" fmla="*/ 78 h 99"/>
                <a:gd name="T92" fmla="*/ 27 w 126"/>
                <a:gd name="T93" fmla="*/ 69 h 99"/>
                <a:gd name="T94" fmla="*/ 35 w 126"/>
                <a:gd name="T95" fmla="*/ 57 h 99"/>
                <a:gd name="T96" fmla="*/ 40 w 126"/>
                <a:gd name="T97" fmla="*/ 48 h 99"/>
                <a:gd name="T98" fmla="*/ 48 w 126"/>
                <a:gd name="T99" fmla="*/ 46 h 99"/>
                <a:gd name="T100" fmla="*/ 50 w 126"/>
                <a:gd name="T101" fmla="*/ 38 h 99"/>
                <a:gd name="T102" fmla="*/ 37 w 126"/>
                <a:gd name="T103" fmla="*/ 34 h 99"/>
                <a:gd name="T104" fmla="*/ 33 w 126"/>
                <a:gd name="T105" fmla="*/ 25 h 99"/>
                <a:gd name="T106" fmla="*/ 21 w 126"/>
                <a:gd name="T107" fmla="*/ 27 h 99"/>
                <a:gd name="T108" fmla="*/ 27 w 126"/>
                <a:gd name="T109" fmla="*/ 38 h 99"/>
                <a:gd name="T110" fmla="*/ 21 w 126"/>
                <a:gd name="T111" fmla="*/ 34 h 99"/>
                <a:gd name="T112" fmla="*/ 16 w 126"/>
                <a:gd name="T113" fmla="*/ 38 h 99"/>
                <a:gd name="T114" fmla="*/ 6 w 126"/>
                <a:gd name="T115" fmla="*/ 36 h 99"/>
                <a:gd name="T116" fmla="*/ 4 w 126"/>
                <a:gd name="T117" fmla="*/ 44 h 99"/>
                <a:gd name="T118" fmla="*/ 6 w 126"/>
                <a:gd name="T119" fmla="*/ 55 h 99"/>
                <a:gd name="T120" fmla="*/ 2 w 126"/>
                <a:gd name="T121" fmla="*/ 67 h 99"/>
                <a:gd name="T122" fmla="*/ 10 w 126"/>
                <a:gd name="T123" fmla="*/ 78 h 99"/>
                <a:gd name="T124" fmla="*/ 25 w 126"/>
                <a:gd name="T125" fmla="*/ 8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99">
                  <a:moveTo>
                    <a:pt x="90" y="97"/>
                  </a:moveTo>
                  <a:lnTo>
                    <a:pt x="92" y="97"/>
                  </a:lnTo>
                  <a:lnTo>
                    <a:pt x="96" y="99"/>
                  </a:lnTo>
                  <a:lnTo>
                    <a:pt x="99" y="95"/>
                  </a:lnTo>
                  <a:lnTo>
                    <a:pt x="101" y="97"/>
                  </a:lnTo>
                  <a:lnTo>
                    <a:pt x="101" y="95"/>
                  </a:lnTo>
                  <a:lnTo>
                    <a:pt x="99" y="90"/>
                  </a:lnTo>
                  <a:lnTo>
                    <a:pt x="101" y="88"/>
                  </a:lnTo>
                  <a:lnTo>
                    <a:pt x="96" y="86"/>
                  </a:lnTo>
                  <a:lnTo>
                    <a:pt x="96" y="88"/>
                  </a:lnTo>
                  <a:lnTo>
                    <a:pt x="94" y="86"/>
                  </a:lnTo>
                  <a:lnTo>
                    <a:pt x="92" y="88"/>
                  </a:lnTo>
                  <a:lnTo>
                    <a:pt x="92" y="90"/>
                  </a:lnTo>
                  <a:lnTo>
                    <a:pt x="94" y="90"/>
                  </a:lnTo>
                  <a:lnTo>
                    <a:pt x="94" y="93"/>
                  </a:lnTo>
                  <a:lnTo>
                    <a:pt x="92" y="93"/>
                  </a:lnTo>
                  <a:lnTo>
                    <a:pt x="90" y="97"/>
                  </a:lnTo>
                  <a:lnTo>
                    <a:pt x="90" y="97"/>
                  </a:lnTo>
                  <a:close/>
                  <a:moveTo>
                    <a:pt x="120" y="67"/>
                  </a:moveTo>
                  <a:lnTo>
                    <a:pt x="118" y="74"/>
                  </a:lnTo>
                  <a:lnTo>
                    <a:pt x="120" y="78"/>
                  </a:lnTo>
                  <a:lnTo>
                    <a:pt x="126" y="80"/>
                  </a:lnTo>
                  <a:lnTo>
                    <a:pt x="126" y="76"/>
                  </a:lnTo>
                  <a:lnTo>
                    <a:pt x="122" y="71"/>
                  </a:lnTo>
                  <a:lnTo>
                    <a:pt x="120" y="67"/>
                  </a:lnTo>
                  <a:lnTo>
                    <a:pt x="120" y="67"/>
                  </a:lnTo>
                  <a:close/>
                  <a:moveTo>
                    <a:pt x="80" y="59"/>
                  </a:moveTo>
                  <a:lnTo>
                    <a:pt x="80" y="63"/>
                  </a:lnTo>
                  <a:lnTo>
                    <a:pt x="82" y="65"/>
                  </a:lnTo>
                  <a:lnTo>
                    <a:pt x="80" y="59"/>
                  </a:lnTo>
                  <a:lnTo>
                    <a:pt x="80" y="59"/>
                  </a:lnTo>
                  <a:close/>
                  <a:moveTo>
                    <a:pt x="71" y="80"/>
                  </a:moveTo>
                  <a:lnTo>
                    <a:pt x="67" y="80"/>
                  </a:lnTo>
                  <a:lnTo>
                    <a:pt x="65" y="78"/>
                  </a:lnTo>
                  <a:lnTo>
                    <a:pt x="67" y="76"/>
                  </a:lnTo>
                  <a:lnTo>
                    <a:pt x="67" y="74"/>
                  </a:lnTo>
                  <a:lnTo>
                    <a:pt x="63" y="71"/>
                  </a:lnTo>
                  <a:lnTo>
                    <a:pt x="61" y="71"/>
                  </a:lnTo>
                  <a:lnTo>
                    <a:pt x="56" y="69"/>
                  </a:lnTo>
                  <a:lnTo>
                    <a:pt x="59" y="65"/>
                  </a:lnTo>
                  <a:lnTo>
                    <a:pt x="56" y="63"/>
                  </a:lnTo>
                  <a:lnTo>
                    <a:pt x="56" y="59"/>
                  </a:lnTo>
                  <a:lnTo>
                    <a:pt x="59" y="59"/>
                  </a:lnTo>
                  <a:lnTo>
                    <a:pt x="59" y="57"/>
                  </a:lnTo>
                  <a:lnTo>
                    <a:pt x="61" y="55"/>
                  </a:lnTo>
                  <a:lnTo>
                    <a:pt x="63" y="57"/>
                  </a:lnTo>
                  <a:lnTo>
                    <a:pt x="63" y="59"/>
                  </a:lnTo>
                  <a:lnTo>
                    <a:pt x="67" y="61"/>
                  </a:lnTo>
                  <a:lnTo>
                    <a:pt x="67" y="61"/>
                  </a:lnTo>
                  <a:lnTo>
                    <a:pt x="69" y="61"/>
                  </a:lnTo>
                  <a:lnTo>
                    <a:pt x="69" y="59"/>
                  </a:lnTo>
                  <a:lnTo>
                    <a:pt x="67" y="57"/>
                  </a:lnTo>
                  <a:lnTo>
                    <a:pt x="65" y="55"/>
                  </a:lnTo>
                  <a:lnTo>
                    <a:pt x="67" y="50"/>
                  </a:lnTo>
                  <a:lnTo>
                    <a:pt x="73" y="50"/>
                  </a:lnTo>
                  <a:lnTo>
                    <a:pt x="78" y="50"/>
                  </a:lnTo>
                  <a:lnTo>
                    <a:pt x="78" y="52"/>
                  </a:lnTo>
                  <a:lnTo>
                    <a:pt x="80" y="57"/>
                  </a:lnTo>
                  <a:lnTo>
                    <a:pt x="78" y="63"/>
                  </a:lnTo>
                  <a:lnTo>
                    <a:pt x="73" y="65"/>
                  </a:lnTo>
                  <a:lnTo>
                    <a:pt x="73" y="65"/>
                  </a:lnTo>
                  <a:lnTo>
                    <a:pt x="78" y="67"/>
                  </a:lnTo>
                  <a:lnTo>
                    <a:pt x="78" y="71"/>
                  </a:lnTo>
                  <a:lnTo>
                    <a:pt x="75" y="71"/>
                  </a:lnTo>
                  <a:lnTo>
                    <a:pt x="71" y="74"/>
                  </a:lnTo>
                  <a:lnTo>
                    <a:pt x="71" y="78"/>
                  </a:lnTo>
                  <a:lnTo>
                    <a:pt x="71" y="80"/>
                  </a:lnTo>
                  <a:lnTo>
                    <a:pt x="71" y="80"/>
                  </a:lnTo>
                  <a:close/>
                  <a:moveTo>
                    <a:pt x="73" y="80"/>
                  </a:moveTo>
                  <a:lnTo>
                    <a:pt x="73" y="82"/>
                  </a:lnTo>
                  <a:lnTo>
                    <a:pt x="75" y="80"/>
                  </a:lnTo>
                  <a:lnTo>
                    <a:pt x="78" y="78"/>
                  </a:lnTo>
                  <a:lnTo>
                    <a:pt x="78" y="76"/>
                  </a:lnTo>
                  <a:lnTo>
                    <a:pt x="73" y="78"/>
                  </a:lnTo>
                  <a:lnTo>
                    <a:pt x="73" y="80"/>
                  </a:lnTo>
                  <a:lnTo>
                    <a:pt x="73" y="80"/>
                  </a:lnTo>
                  <a:close/>
                  <a:moveTo>
                    <a:pt x="59" y="80"/>
                  </a:moveTo>
                  <a:lnTo>
                    <a:pt x="61" y="84"/>
                  </a:lnTo>
                  <a:lnTo>
                    <a:pt x="65" y="84"/>
                  </a:lnTo>
                  <a:lnTo>
                    <a:pt x="65" y="84"/>
                  </a:lnTo>
                  <a:lnTo>
                    <a:pt x="67" y="80"/>
                  </a:lnTo>
                  <a:lnTo>
                    <a:pt x="71" y="82"/>
                  </a:lnTo>
                  <a:lnTo>
                    <a:pt x="71" y="80"/>
                  </a:lnTo>
                  <a:lnTo>
                    <a:pt x="71" y="84"/>
                  </a:lnTo>
                  <a:lnTo>
                    <a:pt x="69" y="86"/>
                  </a:lnTo>
                  <a:lnTo>
                    <a:pt x="69" y="90"/>
                  </a:lnTo>
                  <a:lnTo>
                    <a:pt x="69" y="90"/>
                  </a:lnTo>
                  <a:lnTo>
                    <a:pt x="69" y="86"/>
                  </a:lnTo>
                  <a:lnTo>
                    <a:pt x="67" y="88"/>
                  </a:lnTo>
                  <a:lnTo>
                    <a:pt x="61" y="88"/>
                  </a:lnTo>
                  <a:lnTo>
                    <a:pt x="54" y="88"/>
                  </a:lnTo>
                  <a:lnTo>
                    <a:pt x="54" y="84"/>
                  </a:lnTo>
                  <a:lnTo>
                    <a:pt x="56" y="84"/>
                  </a:lnTo>
                  <a:lnTo>
                    <a:pt x="54" y="82"/>
                  </a:lnTo>
                  <a:lnTo>
                    <a:pt x="56" y="80"/>
                  </a:lnTo>
                  <a:lnTo>
                    <a:pt x="59" y="80"/>
                  </a:lnTo>
                  <a:lnTo>
                    <a:pt x="59" y="80"/>
                  </a:lnTo>
                  <a:close/>
                  <a:moveTo>
                    <a:pt x="44" y="59"/>
                  </a:moveTo>
                  <a:lnTo>
                    <a:pt x="46" y="57"/>
                  </a:lnTo>
                  <a:lnTo>
                    <a:pt x="46" y="50"/>
                  </a:lnTo>
                  <a:lnTo>
                    <a:pt x="48" y="57"/>
                  </a:lnTo>
                  <a:lnTo>
                    <a:pt x="46" y="59"/>
                  </a:lnTo>
                  <a:lnTo>
                    <a:pt x="44" y="59"/>
                  </a:lnTo>
                  <a:lnTo>
                    <a:pt x="44" y="59"/>
                  </a:lnTo>
                  <a:close/>
                  <a:moveTo>
                    <a:pt x="42" y="80"/>
                  </a:moveTo>
                  <a:lnTo>
                    <a:pt x="44" y="84"/>
                  </a:lnTo>
                  <a:lnTo>
                    <a:pt x="46" y="82"/>
                  </a:lnTo>
                  <a:lnTo>
                    <a:pt x="42" y="80"/>
                  </a:lnTo>
                  <a:lnTo>
                    <a:pt x="42" y="80"/>
                  </a:lnTo>
                  <a:close/>
                  <a:moveTo>
                    <a:pt x="50" y="74"/>
                  </a:moveTo>
                  <a:lnTo>
                    <a:pt x="50" y="80"/>
                  </a:lnTo>
                  <a:lnTo>
                    <a:pt x="48" y="84"/>
                  </a:lnTo>
                  <a:lnTo>
                    <a:pt x="48" y="84"/>
                  </a:lnTo>
                  <a:lnTo>
                    <a:pt x="50" y="82"/>
                  </a:lnTo>
                  <a:lnTo>
                    <a:pt x="52" y="78"/>
                  </a:lnTo>
                  <a:lnTo>
                    <a:pt x="52" y="78"/>
                  </a:lnTo>
                  <a:lnTo>
                    <a:pt x="50" y="74"/>
                  </a:lnTo>
                  <a:lnTo>
                    <a:pt x="50" y="74"/>
                  </a:lnTo>
                  <a:close/>
                  <a:moveTo>
                    <a:pt x="33" y="65"/>
                  </a:moveTo>
                  <a:lnTo>
                    <a:pt x="37" y="63"/>
                  </a:lnTo>
                  <a:lnTo>
                    <a:pt x="42" y="65"/>
                  </a:lnTo>
                  <a:lnTo>
                    <a:pt x="46" y="65"/>
                  </a:lnTo>
                  <a:lnTo>
                    <a:pt x="48" y="71"/>
                  </a:lnTo>
                  <a:lnTo>
                    <a:pt x="48" y="74"/>
                  </a:lnTo>
                  <a:lnTo>
                    <a:pt x="46" y="78"/>
                  </a:lnTo>
                  <a:lnTo>
                    <a:pt x="42" y="80"/>
                  </a:lnTo>
                  <a:lnTo>
                    <a:pt x="40" y="78"/>
                  </a:lnTo>
                  <a:lnTo>
                    <a:pt x="37" y="78"/>
                  </a:lnTo>
                  <a:lnTo>
                    <a:pt x="33" y="74"/>
                  </a:lnTo>
                  <a:lnTo>
                    <a:pt x="31" y="69"/>
                  </a:lnTo>
                  <a:lnTo>
                    <a:pt x="33" y="65"/>
                  </a:lnTo>
                  <a:lnTo>
                    <a:pt x="33" y="65"/>
                  </a:lnTo>
                  <a:close/>
                  <a:moveTo>
                    <a:pt x="48" y="15"/>
                  </a:moveTo>
                  <a:lnTo>
                    <a:pt x="50" y="12"/>
                  </a:lnTo>
                  <a:lnTo>
                    <a:pt x="54" y="12"/>
                  </a:lnTo>
                  <a:lnTo>
                    <a:pt x="52" y="15"/>
                  </a:lnTo>
                  <a:lnTo>
                    <a:pt x="48" y="15"/>
                  </a:lnTo>
                  <a:lnTo>
                    <a:pt x="48" y="15"/>
                  </a:lnTo>
                  <a:close/>
                  <a:moveTo>
                    <a:pt x="12" y="34"/>
                  </a:moveTo>
                  <a:lnTo>
                    <a:pt x="12" y="29"/>
                  </a:lnTo>
                  <a:lnTo>
                    <a:pt x="16" y="27"/>
                  </a:lnTo>
                  <a:lnTo>
                    <a:pt x="19" y="25"/>
                  </a:lnTo>
                  <a:lnTo>
                    <a:pt x="19" y="29"/>
                  </a:lnTo>
                  <a:lnTo>
                    <a:pt x="14" y="31"/>
                  </a:lnTo>
                  <a:lnTo>
                    <a:pt x="12" y="34"/>
                  </a:lnTo>
                  <a:lnTo>
                    <a:pt x="12" y="34"/>
                  </a:lnTo>
                  <a:close/>
                  <a:moveTo>
                    <a:pt x="12" y="36"/>
                  </a:moveTo>
                  <a:lnTo>
                    <a:pt x="10" y="29"/>
                  </a:lnTo>
                  <a:lnTo>
                    <a:pt x="12" y="27"/>
                  </a:lnTo>
                  <a:lnTo>
                    <a:pt x="19" y="23"/>
                  </a:lnTo>
                  <a:lnTo>
                    <a:pt x="19" y="23"/>
                  </a:lnTo>
                  <a:lnTo>
                    <a:pt x="23" y="23"/>
                  </a:lnTo>
                  <a:lnTo>
                    <a:pt x="27" y="25"/>
                  </a:lnTo>
                  <a:lnTo>
                    <a:pt x="29" y="23"/>
                  </a:lnTo>
                  <a:lnTo>
                    <a:pt x="33" y="23"/>
                  </a:lnTo>
                  <a:lnTo>
                    <a:pt x="37" y="25"/>
                  </a:lnTo>
                  <a:lnTo>
                    <a:pt x="40" y="23"/>
                  </a:lnTo>
                  <a:lnTo>
                    <a:pt x="42" y="17"/>
                  </a:lnTo>
                  <a:lnTo>
                    <a:pt x="42" y="12"/>
                  </a:lnTo>
                  <a:lnTo>
                    <a:pt x="42" y="10"/>
                  </a:lnTo>
                  <a:lnTo>
                    <a:pt x="42" y="6"/>
                  </a:lnTo>
                  <a:lnTo>
                    <a:pt x="44" y="2"/>
                  </a:lnTo>
                  <a:lnTo>
                    <a:pt x="44" y="0"/>
                  </a:lnTo>
                  <a:lnTo>
                    <a:pt x="40" y="6"/>
                  </a:lnTo>
                  <a:lnTo>
                    <a:pt x="33" y="8"/>
                  </a:lnTo>
                  <a:lnTo>
                    <a:pt x="29" y="8"/>
                  </a:lnTo>
                  <a:lnTo>
                    <a:pt x="27" y="12"/>
                  </a:lnTo>
                  <a:lnTo>
                    <a:pt x="25" y="17"/>
                  </a:lnTo>
                  <a:lnTo>
                    <a:pt x="23" y="19"/>
                  </a:lnTo>
                  <a:lnTo>
                    <a:pt x="16" y="19"/>
                  </a:lnTo>
                  <a:lnTo>
                    <a:pt x="12" y="23"/>
                  </a:lnTo>
                  <a:lnTo>
                    <a:pt x="10" y="23"/>
                  </a:lnTo>
                  <a:lnTo>
                    <a:pt x="8" y="23"/>
                  </a:lnTo>
                  <a:lnTo>
                    <a:pt x="6" y="27"/>
                  </a:lnTo>
                  <a:lnTo>
                    <a:pt x="4" y="29"/>
                  </a:lnTo>
                  <a:lnTo>
                    <a:pt x="6" y="31"/>
                  </a:lnTo>
                  <a:lnTo>
                    <a:pt x="8" y="31"/>
                  </a:lnTo>
                  <a:lnTo>
                    <a:pt x="12" y="36"/>
                  </a:lnTo>
                  <a:lnTo>
                    <a:pt x="12" y="36"/>
                  </a:lnTo>
                  <a:close/>
                  <a:moveTo>
                    <a:pt x="29" y="82"/>
                  </a:moveTo>
                  <a:lnTo>
                    <a:pt x="29" y="82"/>
                  </a:lnTo>
                  <a:lnTo>
                    <a:pt x="29" y="80"/>
                  </a:lnTo>
                  <a:lnTo>
                    <a:pt x="27" y="78"/>
                  </a:lnTo>
                  <a:lnTo>
                    <a:pt x="25" y="78"/>
                  </a:lnTo>
                  <a:lnTo>
                    <a:pt x="25" y="74"/>
                  </a:lnTo>
                  <a:lnTo>
                    <a:pt x="27" y="71"/>
                  </a:lnTo>
                  <a:lnTo>
                    <a:pt x="29" y="69"/>
                  </a:lnTo>
                  <a:lnTo>
                    <a:pt x="27" y="69"/>
                  </a:lnTo>
                  <a:lnTo>
                    <a:pt x="27" y="65"/>
                  </a:lnTo>
                  <a:lnTo>
                    <a:pt x="33" y="61"/>
                  </a:lnTo>
                  <a:lnTo>
                    <a:pt x="33" y="61"/>
                  </a:lnTo>
                  <a:lnTo>
                    <a:pt x="35" y="57"/>
                  </a:lnTo>
                  <a:lnTo>
                    <a:pt x="37" y="59"/>
                  </a:lnTo>
                  <a:lnTo>
                    <a:pt x="42" y="57"/>
                  </a:lnTo>
                  <a:lnTo>
                    <a:pt x="42" y="50"/>
                  </a:lnTo>
                  <a:lnTo>
                    <a:pt x="40" y="48"/>
                  </a:lnTo>
                  <a:lnTo>
                    <a:pt x="42" y="46"/>
                  </a:lnTo>
                  <a:lnTo>
                    <a:pt x="44" y="44"/>
                  </a:lnTo>
                  <a:lnTo>
                    <a:pt x="48" y="48"/>
                  </a:lnTo>
                  <a:lnTo>
                    <a:pt x="48" y="46"/>
                  </a:lnTo>
                  <a:lnTo>
                    <a:pt x="50" y="46"/>
                  </a:lnTo>
                  <a:lnTo>
                    <a:pt x="52" y="46"/>
                  </a:lnTo>
                  <a:lnTo>
                    <a:pt x="52" y="42"/>
                  </a:lnTo>
                  <a:lnTo>
                    <a:pt x="50" y="38"/>
                  </a:lnTo>
                  <a:lnTo>
                    <a:pt x="48" y="40"/>
                  </a:lnTo>
                  <a:lnTo>
                    <a:pt x="42" y="40"/>
                  </a:lnTo>
                  <a:lnTo>
                    <a:pt x="40" y="38"/>
                  </a:lnTo>
                  <a:lnTo>
                    <a:pt x="37" y="34"/>
                  </a:lnTo>
                  <a:lnTo>
                    <a:pt x="35" y="34"/>
                  </a:lnTo>
                  <a:lnTo>
                    <a:pt x="37" y="31"/>
                  </a:lnTo>
                  <a:lnTo>
                    <a:pt x="37" y="27"/>
                  </a:lnTo>
                  <a:lnTo>
                    <a:pt x="33" y="25"/>
                  </a:lnTo>
                  <a:lnTo>
                    <a:pt x="29" y="25"/>
                  </a:lnTo>
                  <a:lnTo>
                    <a:pt x="25" y="27"/>
                  </a:lnTo>
                  <a:lnTo>
                    <a:pt x="23" y="25"/>
                  </a:lnTo>
                  <a:lnTo>
                    <a:pt x="21" y="27"/>
                  </a:lnTo>
                  <a:lnTo>
                    <a:pt x="25" y="31"/>
                  </a:lnTo>
                  <a:lnTo>
                    <a:pt x="23" y="34"/>
                  </a:lnTo>
                  <a:lnTo>
                    <a:pt x="27" y="38"/>
                  </a:lnTo>
                  <a:lnTo>
                    <a:pt x="27" y="38"/>
                  </a:lnTo>
                  <a:lnTo>
                    <a:pt x="23" y="38"/>
                  </a:lnTo>
                  <a:lnTo>
                    <a:pt x="21" y="38"/>
                  </a:lnTo>
                  <a:lnTo>
                    <a:pt x="19" y="36"/>
                  </a:lnTo>
                  <a:lnTo>
                    <a:pt x="21" y="34"/>
                  </a:lnTo>
                  <a:lnTo>
                    <a:pt x="19" y="29"/>
                  </a:lnTo>
                  <a:lnTo>
                    <a:pt x="19" y="29"/>
                  </a:lnTo>
                  <a:lnTo>
                    <a:pt x="14" y="36"/>
                  </a:lnTo>
                  <a:lnTo>
                    <a:pt x="16" y="38"/>
                  </a:lnTo>
                  <a:lnTo>
                    <a:pt x="12" y="40"/>
                  </a:lnTo>
                  <a:lnTo>
                    <a:pt x="10" y="38"/>
                  </a:lnTo>
                  <a:lnTo>
                    <a:pt x="8" y="38"/>
                  </a:lnTo>
                  <a:lnTo>
                    <a:pt x="6" y="36"/>
                  </a:lnTo>
                  <a:lnTo>
                    <a:pt x="2" y="40"/>
                  </a:lnTo>
                  <a:lnTo>
                    <a:pt x="6" y="42"/>
                  </a:lnTo>
                  <a:lnTo>
                    <a:pt x="6" y="46"/>
                  </a:lnTo>
                  <a:lnTo>
                    <a:pt x="4" y="44"/>
                  </a:lnTo>
                  <a:lnTo>
                    <a:pt x="2" y="44"/>
                  </a:lnTo>
                  <a:lnTo>
                    <a:pt x="4" y="50"/>
                  </a:lnTo>
                  <a:lnTo>
                    <a:pt x="6" y="50"/>
                  </a:lnTo>
                  <a:lnTo>
                    <a:pt x="6" y="55"/>
                  </a:lnTo>
                  <a:lnTo>
                    <a:pt x="8" y="57"/>
                  </a:lnTo>
                  <a:lnTo>
                    <a:pt x="2" y="61"/>
                  </a:lnTo>
                  <a:lnTo>
                    <a:pt x="0" y="65"/>
                  </a:lnTo>
                  <a:lnTo>
                    <a:pt x="2" y="67"/>
                  </a:lnTo>
                  <a:lnTo>
                    <a:pt x="6" y="65"/>
                  </a:lnTo>
                  <a:lnTo>
                    <a:pt x="10" y="69"/>
                  </a:lnTo>
                  <a:lnTo>
                    <a:pt x="12" y="76"/>
                  </a:lnTo>
                  <a:lnTo>
                    <a:pt x="10" y="78"/>
                  </a:lnTo>
                  <a:lnTo>
                    <a:pt x="10" y="80"/>
                  </a:lnTo>
                  <a:lnTo>
                    <a:pt x="16" y="80"/>
                  </a:lnTo>
                  <a:lnTo>
                    <a:pt x="23" y="82"/>
                  </a:lnTo>
                  <a:lnTo>
                    <a:pt x="25" y="82"/>
                  </a:lnTo>
                  <a:lnTo>
                    <a:pt x="29" y="82"/>
                  </a:lnTo>
                  <a:close/>
                </a:path>
              </a:pathLst>
            </a:custGeom>
            <a:solidFill>
              <a:srgbClr val="1E2B5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7" name="Freeform 48">
              <a:extLst>
                <a:ext uri="{FF2B5EF4-FFF2-40B4-BE49-F238E27FC236}">
                  <a16:creationId xmlns:a16="http://schemas.microsoft.com/office/drawing/2014/main" id="{20512E58-F4CC-4934-80C3-C35C3C9D2A75}"/>
                </a:ext>
              </a:extLst>
            </p:cNvPr>
            <p:cNvSpPr>
              <a:spLocks noEditPoints="1"/>
            </p:cNvSpPr>
            <p:nvPr/>
          </p:nvSpPr>
          <p:spPr bwMode="auto">
            <a:xfrm>
              <a:off x="5044852" y="2951106"/>
              <a:ext cx="145007" cy="99433"/>
            </a:xfrm>
            <a:custGeom>
              <a:avLst/>
              <a:gdLst>
                <a:gd name="T0" fmla="*/ 103 w 105"/>
                <a:gd name="T1" fmla="*/ 66 h 72"/>
                <a:gd name="T2" fmla="*/ 105 w 105"/>
                <a:gd name="T3" fmla="*/ 59 h 72"/>
                <a:gd name="T4" fmla="*/ 97 w 105"/>
                <a:gd name="T5" fmla="*/ 38 h 72"/>
                <a:gd name="T6" fmla="*/ 101 w 105"/>
                <a:gd name="T7" fmla="*/ 24 h 72"/>
                <a:gd name="T8" fmla="*/ 105 w 105"/>
                <a:gd name="T9" fmla="*/ 13 h 72"/>
                <a:gd name="T10" fmla="*/ 105 w 105"/>
                <a:gd name="T11" fmla="*/ 11 h 72"/>
                <a:gd name="T12" fmla="*/ 103 w 105"/>
                <a:gd name="T13" fmla="*/ 9 h 72"/>
                <a:gd name="T14" fmla="*/ 80 w 105"/>
                <a:gd name="T15" fmla="*/ 5 h 72"/>
                <a:gd name="T16" fmla="*/ 67 w 105"/>
                <a:gd name="T17" fmla="*/ 3 h 72"/>
                <a:gd name="T18" fmla="*/ 61 w 105"/>
                <a:gd name="T19" fmla="*/ 0 h 72"/>
                <a:gd name="T20" fmla="*/ 59 w 105"/>
                <a:gd name="T21" fmla="*/ 3 h 72"/>
                <a:gd name="T22" fmla="*/ 61 w 105"/>
                <a:gd name="T23" fmla="*/ 7 h 72"/>
                <a:gd name="T24" fmla="*/ 54 w 105"/>
                <a:gd name="T25" fmla="*/ 7 h 72"/>
                <a:gd name="T26" fmla="*/ 46 w 105"/>
                <a:gd name="T27" fmla="*/ 5 h 72"/>
                <a:gd name="T28" fmla="*/ 42 w 105"/>
                <a:gd name="T29" fmla="*/ 9 h 72"/>
                <a:gd name="T30" fmla="*/ 38 w 105"/>
                <a:gd name="T31" fmla="*/ 13 h 72"/>
                <a:gd name="T32" fmla="*/ 27 w 105"/>
                <a:gd name="T33" fmla="*/ 15 h 72"/>
                <a:gd name="T34" fmla="*/ 25 w 105"/>
                <a:gd name="T35" fmla="*/ 32 h 72"/>
                <a:gd name="T36" fmla="*/ 29 w 105"/>
                <a:gd name="T37" fmla="*/ 32 h 72"/>
                <a:gd name="T38" fmla="*/ 31 w 105"/>
                <a:gd name="T39" fmla="*/ 34 h 72"/>
                <a:gd name="T40" fmla="*/ 29 w 105"/>
                <a:gd name="T41" fmla="*/ 41 h 72"/>
                <a:gd name="T42" fmla="*/ 38 w 105"/>
                <a:gd name="T43" fmla="*/ 51 h 72"/>
                <a:gd name="T44" fmla="*/ 40 w 105"/>
                <a:gd name="T45" fmla="*/ 47 h 72"/>
                <a:gd name="T46" fmla="*/ 46 w 105"/>
                <a:gd name="T47" fmla="*/ 47 h 72"/>
                <a:gd name="T48" fmla="*/ 44 w 105"/>
                <a:gd name="T49" fmla="*/ 59 h 72"/>
                <a:gd name="T50" fmla="*/ 52 w 105"/>
                <a:gd name="T51" fmla="*/ 55 h 72"/>
                <a:gd name="T52" fmla="*/ 61 w 105"/>
                <a:gd name="T53" fmla="*/ 57 h 72"/>
                <a:gd name="T54" fmla="*/ 65 w 105"/>
                <a:gd name="T55" fmla="*/ 53 h 72"/>
                <a:gd name="T56" fmla="*/ 69 w 105"/>
                <a:gd name="T57" fmla="*/ 57 h 72"/>
                <a:gd name="T58" fmla="*/ 78 w 105"/>
                <a:gd name="T59" fmla="*/ 62 h 72"/>
                <a:gd name="T60" fmla="*/ 84 w 105"/>
                <a:gd name="T61" fmla="*/ 68 h 72"/>
                <a:gd name="T62" fmla="*/ 95 w 105"/>
                <a:gd name="T63" fmla="*/ 70 h 72"/>
                <a:gd name="T64" fmla="*/ 101 w 105"/>
                <a:gd name="T65" fmla="*/ 70 h 72"/>
                <a:gd name="T66" fmla="*/ 23 w 105"/>
                <a:gd name="T67" fmla="*/ 24 h 72"/>
                <a:gd name="T68" fmla="*/ 21 w 105"/>
                <a:gd name="T69" fmla="*/ 26 h 72"/>
                <a:gd name="T70" fmla="*/ 19 w 105"/>
                <a:gd name="T71" fmla="*/ 24 h 72"/>
                <a:gd name="T72" fmla="*/ 10 w 105"/>
                <a:gd name="T73" fmla="*/ 30 h 72"/>
                <a:gd name="T74" fmla="*/ 4 w 105"/>
                <a:gd name="T75" fmla="*/ 32 h 72"/>
                <a:gd name="T76" fmla="*/ 8 w 105"/>
                <a:gd name="T77" fmla="*/ 28 h 72"/>
                <a:gd name="T78" fmla="*/ 10 w 105"/>
                <a:gd name="T79" fmla="*/ 24 h 72"/>
                <a:gd name="T80" fmla="*/ 14 w 105"/>
                <a:gd name="T81" fmla="*/ 26 h 72"/>
                <a:gd name="T82" fmla="*/ 19 w 105"/>
                <a:gd name="T83" fmla="*/ 30 h 72"/>
                <a:gd name="T84" fmla="*/ 14 w 105"/>
                <a:gd name="T85" fmla="*/ 32 h 72"/>
                <a:gd name="T86" fmla="*/ 12 w 105"/>
                <a:gd name="T87" fmla="*/ 34 h 72"/>
                <a:gd name="T88" fmla="*/ 19 w 105"/>
                <a:gd name="T89" fmla="*/ 34 h 72"/>
                <a:gd name="T90" fmla="*/ 27 w 105"/>
                <a:gd name="T91" fmla="*/ 38 h 72"/>
                <a:gd name="T92" fmla="*/ 19 w 105"/>
                <a:gd name="T93" fmla="*/ 36 h 72"/>
                <a:gd name="T94" fmla="*/ 2 w 105"/>
                <a:gd name="T95" fmla="*/ 59 h 72"/>
                <a:gd name="T96" fmla="*/ 6 w 105"/>
                <a:gd name="T97" fmla="*/ 57 h 72"/>
                <a:gd name="T98" fmla="*/ 8 w 105"/>
                <a:gd name="T99" fmla="*/ 49 h 72"/>
                <a:gd name="T100" fmla="*/ 17 w 105"/>
                <a:gd name="T101" fmla="*/ 47 h 72"/>
                <a:gd name="T102" fmla="*/ 23 w 105"/>
                <a:gd name="T103" fmla="*/ 43 h 72"/>
                <a:gd name="T104" fmla="*/ 23 w 105"/>
                <a:gd name="T105" fmla="*/ 41 h 72"/>
                <a:gd name="T106" fmla="*/ 17 w 105"/>
                <a:gd name="T107" fmla="*/ 38 h 72"/>
                <a:gd name="T108" fmla="*/ 10 w 105"/>
                <a:gd name="T109" fmla="*/ 36 h 72"/>
                <a:gd name="T110" fmla="*/ 6 w 105"/>
                <a:gd name="T111" fmla="*/ 38 h 72"/>
                <a:gd name="T112" fmla="*/ 4 w 105"/>
                <a:gd name="T113" fmla="*/ 41 h 72"/>
                <a:gd name="T114" fmla="*/ 2 w 105"/>
                <a:gd name="T115" fmla="*/ 41 h 72"/>
                <a:gd name="T116" fmla="*/ 2 w 105"/>
                <a:gd name="T117" fmla="*/ 43 h 72"/>
                <a:gd name="T118" fmla="*/ 0 w 105"/>
                <a:gd name="T119" fmla="*/ 45 h 72"/>
                <a:gd name="T120" fmla="*/ 4 w 105"/>
                <a:gd name="T121" fmla="*/ 49 h 72"/>
                <a:gd name="T122" fmla="*/ 4 w 105"/>
                <a:gd name="T123" fmla="*/ 55 h 72"/>
                <a:gd name="T124" fmla="*/ 2 w 105"/>
                <a:gd name="T125" fmla="*/ 5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72">
                  <a:moveTo>
                    <a:pt x="101" y="70"/>
                  </a:moveTo>
                  <a:lnTo>
                    <a:pt x="103" y="66"/>
                  </a:lnTo>
                  <a:lnTo>
                    <a:pt x="103" y="64"/>
                  </a:lnTo>
                  <a:lnTo>
                    <a:pt x="105" y="59"/>
                  </a:lnTo>
                  <a:lnTo>
                    <a:pt x="105" y="55"/>
                  </a:lnTo>
                  <a:lnTo>
                    <a:pt x="97" y="38"/>
                  </a:lnTo>
                  <a:lnTo>
                    <a:pt x="97" y="24"/>
                  </a:lnTo>
                  <a:lnTo>
                    <a:pt x="101" y="24"/>
                  </a:lnTo>
                  <a:lnTo>
                    <a:pt x="101" y="17"/>
                  </a:lnTo>
                  <a:lnTo>
                    <a:pt x="105" y="13"/>
                  </a:lnTo>
                  <a:lnTo>
                    <a:pt x="105" y="11"/>
                  </a:lnTo>
                  <a:lnTo>
                    <a:pt x="105" y="11"/>
                  </a:lnTo>
                  <a:lnTo>
                    <a:pt x="103" y="9"/>
                  </a:lnTo>
                  <a:lnTo>
                    <a:pt x="103" y="9"/>
                  </a:lnTo>
                  <a:lnTo>
                    <a:pt x="86" y="9"/>
                  </a:lnTo>
                  <a:lnTo>
                    <a:pt x="80" y="5"/>
                  </a:lnTo>
                  <a:lnTo>
                    <a:pt x="71" y="5"/>
                  </a:lnTo>
                  <a:lnTo>
                    <a:pt x="67" y="3"/>
                  </a:lnTo>
                  <a:lnTo>
                    <a:pt x="65" y="5"/>
                  </a:lnTo>
                  <a:lnTo>
                    <a:pt x="61" y="0"/>
                  </a:lnTo>
                  <a:lnTo>
                    <a:pt x="61" y="3"/>
                  </a:lnTo>
                  <a:lnTo>
                    <a:pt x="59" y="3"/>
                  </a:lnTo>
                  <a:lnTo>
                    <a:pt x="59" y="5"/>
                  </a:lnTo>
                  <a:lnTo>
                    <a:pt x="61" y="7"/>
                  </a:lnTo>
                  <a:lnTo>
                    <a:pt x="57" y="9"/>
                  </a:lnTo>
                  <a:lnTo>
                    <a:pt x="54" y="7"/>
                  </a:lnTo>
                  <a:lnTo>
                    <a:pt x="48" y="7"/>
                  </a:lnTo>
                  <a:lnTo>
                    <a:pt x="46" y="5"/>
                  </a:lnTo>
                  <a:lnTo>
                    <a:pt x="46" y="9"/>
                  </a:lnTo>
                  <a:lnTo>
                    <a:pt x="42" y="9"/>
                  </a:lnTo>
                  <a:lnTo>
                    <a:pt x="38" y="11"/>
                  </a:lnTo>
                  <a:lnTo>
                    <a:pt x="38" y="13"/>
                  </a:lnTo>
                  <a:lnTo>
                    <a:pt x="33" y="13"/>
                  </a:lnTo>
                  <a:lnTo>
                    <a:pt x="27" y="15"/>
                  </a:lnTo>
                  <a:lnTo>
                    <a:pt x="25" y="19"/>
                  </a:lnTo>
                  <a:lnTo>
                    <a:pt x="25" y="32"/>
                  </a:lnTo>
                  <a:lnTo>
                    <a:pt x="29" y="32"/>
                  </a:lnTo>
                  <a:lnTo>
                    <a:pt x="29" y="32"/>
                  </a:lnTo>
                  <a:lnTo>
                    <a:pt x="33" y="32"/>
                  </a:lnTo>
                  <a:lnTo>
                    <a:pt x="31" y="34"/>
                  </a:lnTo>
                  <a:lnTo>
                    <a:pt x="29" y="34"/>
                  </a:lnTo>
                  <a:lnTo>
                    <a:pt x="29" y="41"/>
                  </a:lnTo>
                  <a:lnTo>
                    <a:pt x="33" y="45"/>
                  </a:lnTo>
                  <a:lnTo>
                    <a:pt x="38" y="51"/>
                  </a:lnTo>
                  <a:lnTo>
                    <a:pt x="40" y="49"/>
                  </a:lnTo>
                  <a:lnTo>
                    <a:pt x="40" y="47"/>
                  </a:lnTo>
                  <a:lnTo>
                    <a:pt x="44" y="43"/>
                  </a:lnTo>
                  <a:lnTo>
                    <a:pt x="46" y="47"/>
                  </a:lnTo>
                  <a:lnTo>
                    <a:pt x="44" y="57"/>
                  </a:lnTo>
                  <a:lnTo>
                    <a:pt x="44" y="59"/>
                  </a:lnTo>
                  <a:lnTo>
                    <a:pt x="46" y="57"/>
                  </a:lnTo>
                  <a:lnTo>
                    <a:pt x="52" y="55"/>
                  </a:lnTo>
                  <a:lnTo>
                    <a:pt x="57" y="53"/>
                  </a:lnTo>
                  <a:lnTo>
                    <a:pt x="61" y="57"/>
                  </a:lnTo>
                  <a:lnTo>
                    <a:pt x="65" y="57"/>
                  </a:lnTo>
                  <a:lnTo>
                    <a:pt x="65" y="53"/>
                  </a:lnTo>
                  <a:lnTo>
                    <a:pt x="67" y="55"/>
                  </a:lnTo>
                  <a:lnTo>
                    <a:pt x="69" y="57"/>
                  </a:lnTo>
                  <a:lnTo>
                    <a:pt x="71" y="57"/>
                  </a:lnTo>
                  <a:lnTo>
                    <a:pt x="78" y="62"/>
                  </a:lnTo>
                  <a:lnTo>
                    <a:pt x="80" y="66"/>
                  </a:lnTo>
                  <a:lnTo>
                    <a:pt x="84" y="68"/>
                  </a:lnTo>
                  <a:lnTo>
                    <a:pt x="86" y="72"/>
                  </a:lnTo>
                  <a:lnTo>
                    <a:pt x="95" y="70"/>
                  </a:lnTo>
                  <a:lnTo>
                    <a:pt x="101" y="70"/>
                  </a:lnTo>
                  <a:lnTo>
                    <a:pt x="101" y="70"/>
                  </a:lnTo>
                  <a:close/>
                  <a:moveTo>
                    <a:pt x="19" y="24"/>
                  </a:moveTo>
                  <a:lnTo>
                    <a:pt x="23" y="24"/>
                  </a:lnTo>
                  <a:lnTo>
                    <a:pt x="23" y="26"/>
                  </a:lnTo>
                  <a:lnTo>
                    <a:pt x="21" y="26"/>
                  </a:lnTo>
                  <a:lnTo>
                    <a:pt x="19" y="24"/>
                  </a:lnTo>
                  <a:lnTo>
                    <a:pt x="19" y="24"/>
                  </a:lnTo>
                  <a:close/>
                  <a:moveTo>
                    <a:pt x="12" y="34"/>
                  </a:moveTo>
                  <a:lnTo>
                    <a:pt x="10" y="30"/>
                  </a:lnTo>
                  <a:lnTo>
                    <a:pt x="6" y="30"/>
                  </a:lnTo>
                  <a:lnTo>
                    <a:pt x="4" y="32"/>
                  </a:lnTo>
                  <a:lnTo>
                    <a:pt x="2" y="30"/>
                  </a:lnTo>
                  <a:lnTo>
                    <a:pt x="8" y="28"/>
                  </a:lnTo>
                  <a:lnTo>
                    <a:pt x="10" y="26"/>
                  </a:lnTo>
                  <a:lnTo>
                    <a:pt x="10" y="24"/>
                  </a:lnTo>
                  <a:lnTo>
                    <a:pt x="12" y="24"/>
                  </a:lnTo>
                  <a:lnTo>
                    <a:pt x="14" y="26"/>
                  </a:lnTo>
                  <a:lnTo>
                    <a:pt x="17" y="26"/>
                  </a:lnTo>
                  <a:lnTo>
                    <a:pt x="19" y="30"/>
                  </a:lnTo>
                  <a:lnTo>
                    <a:pt x="17" y="30"/>
                  </a:lnTo>
                  <a:lnTo>
                    <a:pt x="14" y="32"/>
                  </a:lnTo>
                  <a:lnTo>
                    <a:pt x="12" y="34"/>
                  </a:lnTo>
                  <a:lnTo>
                    <a:pt x="12" y="34"/>
                  </a:lnTo>
                  <a:close/>
                  <a:moveTo>
                    <a:pt x="19" y="36"/>
                  </a:moveTo>
                  <a:lnTo>
                    <a:pt x="19" y="34"/>
                  </a:lnTo>
                  <a:lnTo>
                    <a:pt x="25" y="34"/>
                  </a:lnTo>
                  <a:lnTo>
                    <a:pt x="27" y="38"/>
                  </a:lnTo>
                  <a:lnTo>
                    <a:pt x="25" y="41"/>
                  </a:lnTo>
                  <a:lnTo>
                    <a:pt x="19" y="36"/>
                  </a:lnTo>
                  <a:lnTo>
                    <a:pt x="19" y="36"/>
                  </a:lnTo>
                  <a:close/>
                  <a:moveTo>
                    <a:pt x="2" y="59"/>
                  </a:moveTo>
                  <a:lnTo>
                    <a:pt x="4" y="59"/>
                  </a:lnTo>
                  <a:lnTo>
                    <a:pt x="6" y="57"/>
                  </a:lnTo>
                  <a:lnTo>
                    <a:pt x="6" y="55"/>
                  </a:lnTo>
                  <a:lnTo>
                    <a:pt x="8" y="49"/>
                  </a:lnTo>
                  <a:lnTo>
                    <a:pt x="14" y="49"/>
                  </a:lnTo>
                  <a:lnTo>
                    <a:pt x="17" y="47"/>
                  </a:lnTo>
                  <a:lnTo>
                    <a:pt x="19" y="43"/>
                  </a:lnTo>
                  <a:lnTo>
                    <a:pt x="23" y="43"/>
                  </a:lnTo>
                  <a:lnTo>
                    <a:pt x="23" y="43"/>
                  </a:lnTo>
                  <a:lnTo>
                    <a:pt x="23" y="41"/>
                  </a:lnTo>
                  <a:lnTo>
                    <a:pt x="21" y="41"/>
                  </a:lnTo>
                  <a:lnTo>
                    <a:pt x="17" y="38"/>
                  </a:lnTo>
                  <a:lnTo>
                    <a:pt x="10" y="38"/>
                  </a:lnTo>
                  <a:lnTo>
                    <a:pt x="10" y="36"/>
                  </a:lnTo>
                  <a:lnTo>
                    <a:pt x="8" y="38"/>
                  </a:lnTo>
                  <a:lnTo>
                    <a:pt x="6" y="38"/>
                  </a:lnTo>
                  <a:lnTo>
                    <a:pt x="4" y="43"/>
                  </a:lnTo>
                  <a:lnTo>
                    <a:pt x="4" y="41"/>
                  </a:lnTo>
                  <a:lnTo>
                    <a:pt x="2" y="38"/>
                  </a:lnTo>
                  <a:lnTo>
                    <a:pt x="2" y="41"/>
                  </a:lnTo>
                  <a:lnTo>
                    <a:pt x="0" y="41"/>
                  </a:lnTo>
                  <a:lnTo>
                    <a:pt x="2" y="43"/>
                  </a:lnTo>
                  <a:lnTo>
                    <a:pt x="2" y="45"/>
                  </a:lnTo>
                  <a:lnTo>
                    <a:pt x="0" y="45"/>
                  </a:lnTo>
                  <a:lnTo>
                    <a:pt x="0" y="49"/>
                  </a:lnTo>
                  <a:lnTo>
                    <a:pt x="4" y="49"/>
                  </a:lnTo>
                  <a:lnTo>
                    <a:pt x="6" y="51"/>
                  </a:lnTo>
                  <a:lnTo>
                    <a:pt x="4" y="55"/>
                  </a:lnTo>
                  <a:lnTo>
                    <a:pt x="4" y="55"/>
                  </a:lnTo>
                  <a:lnTo>
                    <a:pt x="2" y="59"/>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8" name="Freeform 49">
              <a:extLst>
                <a:ext uri="{FF2B5EF4-FFF2-40B4-BE49-F238E27FC236}">
                  <a16:creationId xmlns:a16="http://schemas.microsoft.com/office/drawing/2014/main" id="{973A5441-39A8-41D3-A864-58196FF57B7B}"/>
                </a:ext>
              </a:extLst>
            </p:cNvPr>
            <p:cNvSpPr>
              <a:spLocks/>
            </p:cNvSpPr>
            <p:nvPr/>
          </p:nvSpPr>
          <p:spPr bwMode="auto">
            <a:xfrm>
              <a:off x="5029661" y="3024299"/>
              <a:ext cx="175389" cy="96671"/>
            </a:xfrm>
            <a:custGeom>
              <a:avLst/>
              <a:gdLst>
                <a:gd name="T0" fmla="*/ 127 w 127"/>
                <a:gd name="T1" fmla="*/ 47 h 70"/>
                <a:gd name="T2" fmla="*/ 120 w 127"/>
                <a:gd name="T3" fmla="*/ 38 h 70"/>
                <a:gd name="T4" fmla="*/ 116 w 127"/>
                <a:gd name="T5" fmla="*/ 32 h 70"/>
                <a:gd name="T6" fmla="*/ 116 w 127"/>
                <a:gd name="T7" fmla="*/ 25 h 70"/>
                <a:gd name="T8" fmla="*/ 116 w 127"/>
                <a:gd name="T9" fmla="*/ 21 h 70"/>
                <a:gd name="T10" fmla="*/ 106 w 127"/>
                <a:gd name="T11" fmla="*/ 17 h 70"/>
                <a:gd name="T12" fmla="*/ 95 w 127"/>
                <a:gd name="T13" fmla="*/ 15 h 70"/>
                <a:gd name="T14" fmla="*/ 89 w 127"/>
                <a:gd name="T15" fmla="*/ 9 h 70"/>
                <a:gd name="T16" fmla="*/ 80 w 127"/>
                <a:gd name="T17" fmla="*/ 4 h 70"/>
                <a:gd name="T18" fmla="*/ 76 w 127"/>
                <a:gd name="T19" fmla="*/ 0 h 70"/>
                <a:gd name="T20" fmla="*/ 72 w 127"/>
                <a:gd name="T21" fmla="*/ 4 h 70"/>
                <a:gd name="T22" fmla="*/ 63 w 127"/>
                <a:gd name="T23" fmla="*/ 2 h 70"/>
                <a:gd name="T24" fmla="*/ 55 w 127"/>
                <a:gd name="T25" fmla="*/ 6 h 70"/>
                <a:gd name="T26" fmla="*/ 57 w 127"/>
                <a:gd name="T27" fmla="*/ 19 h 70"/>
                <a:gd name="T28" fmla="*/ 49 w 127"/>
                <a:gd name="T29" fmla="*/ 34 h 70"/>
                <a:gd name="T30" fmla="*/ 38 w 127"/>
                <a:gd name="T31" fmla="*/ 30 h 70"/>
                <a:gd name="T32" fmla="*/ 28 w 127"/>
                <a:gd name="T33" fmla="*/ 15 h 70"/>
                <a:gd name="T34" fmla="*/ 28 w 127"/>
                <a:gd name="T35" fmla="*/ 9 h 70"/>
                <a:gd name="T36" fmla="*/ 17 w 127"/>
                <a:gd name="T37" fmla="*/ 15 h 70"/>
                <a:gd name="T38" fmla="*/ 11 w 127"/>
                <a:gd name="T39" fmla="*/ 17 h 70"/>
                <a:gd name="T40" fmla="*/ 9 w 127"/>
                <a:gd name="T41" fmla="*/ 25 h 70"/>
                <a:gd name="T42" fmla="*/ 6 w 127"/>
                <a:gd name="T43" fmla="*/ 32 h 70"/>
                <a:gd name="T44" fmla="*/ 2 w 127"/>
                <a:gd name="T45" fmla="*/ 42 h 70"/>
                <a:gd name="T46" fmla="*/ 0 w 127"/>
                <a:gd name="T47" fmla="*/ 49 h 70"/>
                <a:gd name="T48" fmla="*/ 4 w 127"/>
                <a:gd name="T49" fmla="*/ 59 h 70"/>
                <a:gd name="T50" fmla="*/ 6 w 127"/>
                <a:gd name="T51" fmla="*/ 59 h 70"/>
                <a:gd name="T52" fmla="*/ 15 w 127"/>
                <a:gd name="T53" fmla="*/ 51 h 70"/>
                <a:gd name="T54" fmla="*/ 30 w 127"/>
                <a:gd name="T55" fmla="*/ 49 h 70"/>
                <a:gd name="T56" fmla="*/ 38 w 127"/>
                <a:gd name="T57" fmla="*/ 51 h 70"/>
                <a:gd name="T58" fmla="*/ 47 w 127"/>
                <a:gd name="T59" fmla="*/ 47 h 70"/>
                <a:gd name="T60" fmla="*/ 51 w 127"/>
                <a:gd name="T61" fmla="*/ 49 h 70"/>
                <a:gd name="T62" fmla="*/ 59 w 127"/>
                <a:gd name="T63" fmla="*/ 53 h 70"/>
                <a:gd name="T64" fmla="*/ 68 w 127"/>
                <a:gd name="T65" fmla="*/ 51 h 70"/>
                <a:gd name="T66" fmla="*/ 80 w 127"/>
                <a:gd name="T67" fmla="*/ 55 h 70"/>
                <a:gd name="T68" fmla="*/ 91 w 127"/>
                <a:gd name="T69" fmla="*/ 61 h 70"/>
                <a:gd name="T70" fmla="*/ 101 w 127"/>
                <a:gd name="T71" fmla="*/ 68 h 70"/>
                <a:gd name="T72" fmla="*/ 103 w 127"/>
                <a:gd name="T73" fmla="*/ 70 h 70"/>
                <a:gd name="T74" fmla="*/ 118 w 127"/>
                <a:gd name="T75" fmla="*/ 65 h 70"/>
                <a:gd name="T76" fmla="*/ 122 w 127"/>
                <a:gd name="T77" fmla="*/ 57 h 70"/>
                <a:gd name="T78" fmla="*/ 127 w 127"/>
                <a:gd name="T79" fmla="*/ 5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70">
                  <a:moveTo>
                    <a:pt x="127" y="53"/>
                  </a:moveTo>
                  <a:lnTo>
                    <a:pt x="127" y="47"/>
                  </a:lnTo>
                  <a:lnTo>
                    <a:pt x="122" y="44"/>
                  </a:lnTo>
                  <a:lnTo>
                    <a:pt x="120" y="38"/>
                  </a:lnTo>
                  <a:lnTo>
                    <a:pt x="120" y="36"/>
                  </a:lnTo>
                  <a:lnTo>
                    <a:pt x="116" y="32"/>
                  </a:lnTo>
                  <a:lnTo>
                    <a:pt x="118" y="30"/>
                  </a:lnTo>
                  <a:lnTo>
                    <a:pt x="116" y="25"/>
                  </a:lnTo>
                  <a:lnTo>
                    <a:pt x="114" y="23"/>
                  </a:lnTo>
                  <a:lnTo>
                    <a:pt x="116" y="21"/>
                  </a:lnTo>
                  <a:lnTo>
                    <a:pt x="114" y="19"/>
                  </a:lnTo>
                  <a:lnTo>
                    <a:pt x="106" y="17"/>
                  </a:lnTo>
                  <a:lnTo>
                    <a:pt x="97" y="19"/>
                  </a:lnTo>
                  <a:lnTo>
                    <a:pt x="95" y="15"/>
                  </a:lnTo>
                  <a:lnTo>
                    <a:pt x="91" y="13"/>
                  </a:lnTo>
                  <a:lnTo>
                    <a:pt x="89" y="9"/>
                  </a:lnTo>
                  <a:lnTo>
                    <a:pt x="82" y="4"/>
                  </a:lnTo>
                  <a:lnTo>
                    <a:pt x="80" y="4"/>
                  </a:lnTo>
                  <a:lnTo>
                    <a:pt x="78" y="2"/>
                  </a:lnTo>
                  <a:lnTo>
                    <a:pt x="76" y="0"/>
                  </a:lnTo>
                  <a:lnTo>
                    <a:pt x="76" y="4"/>
                  </a:lnTo>
                  <a:lnTo>
                    <a:pt x="72" y="4"/>
                  </a:lnTo>
                  <a:lnTo>
                    <a:pt x="68" y="0"/>
                  </a:lnTo>
                  <a:lnTo>
                    <a:pt x="63" y="2"/>
                  </a:lnTo>
                  <a:lnTo>
                    <a:pt x="57" y="4"/>
                  </a:lnTo>
                  <a:lnTo>
                    <a:pt x="55" y="6"/>
                  </a:lnTo>
                  <a:lnTo>
                    <a:pt x="55" y="11"/>
                  </a:lnTo>
                  <a:lnTo>
                    <a:pt x="57" y="19"/>
                  </a:lnTo>
                  <a:lnTo>
                    <a:pt x="55" y="25"/>
                  </a:lnTo>
                  <a:lnTo>
                    <a:pt x="49" y="34"/>
                  </a:lnTo>
                  <a:lnTo>
                    <a:pt x="42" y="34"/>
                  </a:lnTo>
                  <a:lnTo>
                    <a:pt x="38" y="30"/>
                  </a:lnTo>
                  <a:lnTo>
                    <a:pt x="38" y="25"/>
                  </a:lnTo>
                  <a:lnTo>
                    <a:pt x="28" y="15"/>
                  </a:lnTo>
                  <a:lnTo>
                    <a:pt x="28" y="9"/>
                  </a:lnTo>
                  <a:lnTo>
                    <a:pt x="28" y="9"/>
                  </a:lnTo>
                  <a:lnTo>
                    <a:pt x="23" y="13"/>
                  </a:lnTo>
                  <a:lnTo>
                    <a:pt x="17" y="15"/>
                  </a:lnTo>
                  <a:lnTo>
                    <a:pt x="15" y="17"/>
                  </a:lnTo>
                  <a:lnTo>
                    <a:pt x="11" y="17"/>
                  </a:lnTo>
                  <a:lnTo>
                    <a:pt x="9" y="21"/>
                  </a:lnTo>
                  <a:lnTo>
                    <a:pt x="9" y="25"/>
                  </a:lnTo>
                  <a:lnTo>
                    <a:pt x="6" y="25"/>
                  </a:lnTo>
                  <a:lnTo>
                    <a:pt x="6" y="32"/>
                  </a:lnTo>
                  <a:lnTo>
                    <a:pt x="2" y="38"/>
                  </a:lnTo>
                  <a:lnTo>
                    <a:pt x="2" y="42"/>
                  </a:lnTo>
                  <a:lnTo>
                    <a:pt x="2" y="44"/>
                  </a:lnTo>
                  <a:lnTo>
                    <a:pt x="0" y="49"/>
                  </a:lnTo>
                  <a:lnTo>
                    <a:pt x="2" y="57"/>
                  </a:lnTo>
                  <a:lnTo>
                    <a:pt x="4" y="59"/>
                  </a:lnTo>
                  <a:lnTo>
                    <a:pt x="4" y="61"/>
                  </a:lnTo>
                  <a:lnTo>
                    <a:pt x="6" y="59"/>
                  </a:lnTo>
                  <a:lnTo>
                    <a:pt x="9" y="55"/>
                  </a:lnTo>
                  <a:lnTo>
                    <a:pt x="15" y="51"/>
                  </a:lnTo>
                  <a:lnTo>
                    <a:pt x="23" y="49"/>
                  </a:lnTo>
                  <a:lnTo>
                    <a:pt x="30" y="49"/>
                  </a:lnTo>
                  <a:lnTo>
                    <a:pt x="36" y="49"/>
                  </a:lnTo>
                  <a:lnTo>
                    <a:pt x="38" y="51"/>
                  </a:lnTo>
                  <a:lnTo>
                    <a:pt x="42" y="47"/>
                  </a:lnTo>
                  <a:lnTo>
                    <a:pt x="47" y="47"/>
                  </a:lnTo>
                  <a:lnTo>
                    <a:pt x="47" y="49"/>
                  </a:lnTo>
                  <a:lnTo>
                    <a:pt x="51" y="49"/>
                  </a:lnTo>
                  <a:lnTo>
                    <a:pt x="53" y="53"/>
                  </a:lnTo>
                  <a:lnTo>
                    <a:pt x="59" y="53"/>
                  </a:lnTo>
                  <a:lnTo>
                    <a:pt x="61" y="55"/>
                  </a:lnTo>
                  <a:lnTo>
                    <a:pt x="68" y="51"/>
                  </a:lnTo>
                  <a:lnTo>
                    <a:pt x="74" y="53"/>
                  </a:lnTo>
                  <a:lnTo>
                    <a:pt x="80" y="55"/>
                  </a:lnTo>
                  <a:lnTo>
                    <a:pt x="87" y="59"/>
                  </a:lnTo>
                  <a:lnTo>
                    <a:pt x="91" y="61"/>
                  </a:lnTo>
                  <a:lnTo>
                    <a:pt x="95" y="68"/>
                  </a:lnTo>
                  <a:lnTo>
                    <a:pt x="101" y="68"/>
                  </a:lnTo>
                  <a:lnTo>
                    <a:pt x="103" y="70"/>
                  </a:lnTo>
                  <a:lnTo>
                    <a:pt x="103" y="70"/>
                  </a:lnTo>
                  <a:lnTo>
                    <a:pt x="110" y="65"/>
                  </a:lnTo>
                  <a:lnTo>
                    <a:pt x="118" y="65"/>
                  </a:lnTo>
                  <a:lnTo>
                    <a:pt x="118" y="59"/>
                  </a:lnTo>
                  <a:lnTo>
                    <a:pt x="122" y="57"/>
                  </a:lnTo>
                  <a:lnTo>
                    <a:pt x="122" y="55"/>
                  </a:lnTo>
                  <a:lnTo>
                    <a:pt x="127" y="53"/>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9" name="Freeform 50">
              <a:extLst>
                <a:ext uri="{FF2B5EF4-FFF2-40B4-BE49-F238E27FC236}">
                  <a16:creationId xmlns:a16="http://schemas.microsoft.com/office/drawing/2014/main" id="{2C795A47-3184-4343-9CE6-52762B8AF238}"/>
                </a:ext>
              </a:extLst>
            </p:cNvPr>
            <p:cNvSpPr>
              <a:spLocks/>
            </p:cNvSpPr>
            <p:nvPr/>
          </p:nvSpPr>
          <p:spPr bwMode="auto">
            <a:xfrm>
              <a:off x="5035185" y="3089207"/>
              <a:ext cx="136721" cy="100815"/>
            </a:xfrm>
            <a:custGeom>
              <a:avLst/>
              <a:gdLst>
                <a:gd name="T0" fmla="*/ 32 w 99"/>
                <a:gd name="T1" fmla="*/ 52 h 73"/>
                <a:gd name="T2" fmla="*/ 32 w 99"/>
                <a:gd name="T3" fmla="*/ 46 h 73"/>
                <a:gd name="T4" fmla="*/ 34 w 99"/>
                <a:gd name="T5" fmla="*/ 42 h 73"/>
                <a:gd name="T6" fmla="*/ 32 w 99"/>
                <a:gd name="T7" fmla="*/ 40 h 73"/>
                <a:gd name="T8" fmla="*/ 30 w 99"/>
                <a:gd name="T9" fmla="*/ 40 h 73"/>
                <a:gd name="T10" fmla="*/ 28 w 99"/>
                <a:gd name="T11" fmla="*/ 35 h 73"/>
                <a:gd name="T12" fmla="*/ 26 w 99"/>
                <a:gd name="T13" fmla="*/ 35 h 73"/>
                <a:gd name="T14" fmla="*/ 17 w 99"/>
                <a:gd name="T15" fmla="*/ 35 h 73"/>
                <a:gd name="T16" fmla="*/ 13 w 99"/>
                <a:gd name="T17" fmla="*/ 33 h 73"/>
                <a:gd name="T18" fmla="*/ 7 w 99"/>
                <a:gd name="T19" fmla="*/ 27 h 73"/>
                <a:gd name="T20" fmla="*/ 0 w 99"/>
                <a:gd name="T21" fmla="*/ 27 h 73"/>
                <a:gd name="T22" fmla="*/ 0 w 99"/>
                <a:gd name="T23" fmla="*/ 27 h 73"/>
                <a:gd name="T24" fmla="*/ 2 w 99"/>
                <a:gd name="T25" fmla="*/ 25 h 73"/>
                <a:gd name="T26" fmla="*/ 0 w 99"/>
                <a:gd name="T27" fmla="*/ 18 h 73"/>
                <a:gd name="T28" fmla="*/ 0 w 99"/>
                <a:gd name="T29" fmla="*/ 14 h 73"/>
                <a:gd name="T30" fmla="*/ 2 w 99"/>
                <a:gd name="T31" fmla="*/ 12 h 73"/>
                <a:gd name="T32" fmla="*/ 5 w 99"/>
                <a:gd name="T33" fmla="*/ 8 h 73"/>
                <a:gd name="T34" fmla="*/ 11 w 99"/>
                <a:gd name="T35" fmla="*/ 4 h 73"/>
                <a:gd name="T36" fmla="*/ 19 w 99"/>
                <a:gd name="T37" fmla="*/ 2 h 73"/>
                <a:gd name="T38" fmla="*/ 26 w 99"/>
                <a:gd name="T39" fmla="*/ 2 h 73"/>
                <a:gd name="T40" fmla="*/ 32 w 99"/>
                <a:gd name="T41" fmla="*/ 2 h 73"/>
                <a:gd name="T42" fmla="*/ 34 w 99"/>
                <a:gd name="T43" fmla="*/ 4 h 73"/>
                <a:gd name="T44" fmla="*/ 38 w 99"/>
                <a:gd name="T45" fmla="*/ 0 h 73"/>
                <a:gd name="T46" fmla="*/ 43 w 99"/>
                <a:gd name="T47" fmla="*/ 0 h 73"/>
                <a:gd name="T48" fmla="*/ 43 w 99"/>
                <a:gd name="T49" fmla="*/ 2 h 73"/>
                <a:gd name="T50" fmla="*/ 47 w 99"/>
                <a:gd name="T51" fmla="*/ 2 h 73"/>
                <a:gd name="T52" fmla="*/ 49 w 99"/>
                <a:gd name="T53" fmla="*/ 6 h 73"/>
                <a:gd name="T54" fmla="*/ 55 w 99"/>
                <a:gd name="T55" fmla="*/ 6 h 73"/>
                <a:gd name="T56" fmla="*/ 57 w 99"/>
                <a:gd name="T57" fmla="*/ 8 h 73"/>
                <a:gd name="T58" fmla="*/ 64 w 99"/>
                <a:gd name="T59" fmla="*/ 4 h 73"/>
                <a:gd name="T60" fmla="*/ 70 w 99"/>
                <a:gd name="T61" fmla="*/ 6 h 73"/>
                <a:gd name="T62" fmla="*/ 76 w 99"/>
                <a:gd name="T63" fmla="*/ 8 h 73"/>
                <a:gd name="T64" fmla="*/ 83 w 99"/>
                <a:gd name="T65" fmla="*/ 12 h 73"/>
                <a:gd name="T66" fmla="*/ 87 w 99"/>
                <a:gd name="T67" fmla="*/ 14 h 73"/>
                <a:gd name="T68" fmla="*/ 91 w 99"/>
                <a:gd name="T69" fmla="*/ 21 h 73"/>
                <a:gd name="T70" fmla="*/ 97 w 99"/>
                <a:gd name="T71" fmla="*/ 21 h 73"/>
                <a:gd name="T72" fmla="*/ 99 w 99"/>
                <a:gd name="T73" fmla="*/ 23 h 73"/>
                <a:gd name="T74" fmla="*/ 93 w 99"/>
                <a:gd name="T75" fmla="*/ 27 h 73"/>
                <a:gd name="T76" fmla="*/ 97 w 99"/>
                <a:gd name="T77" fmla="*/ 29 h 73"/>
                <a:gd name="T78" fmla="*/ 97 w 99"/>
                <a:gd name="T79" fmla="*/ 33 h 73"/>
                <a:gd name="T80" fmla="*/ 91 w 99"/>
                <a:gd name="T81" fmla="*/ 37 h 73"/>
                <a:gd name="T82" fmla="*/ 87 w 99"/>
                <a:gd name="T83" fmla="*/ 44 h 73"/>
                <a:gd name="T84" fmla="*/ 85 w 99"/>
                <a:gd name="T85" fmla="*/ 44 h 73"/>
                <a:gd name="T86" fmla="*/ 83 w 99"/>
                <a:gd name="T87" fmla="*/ 50 h 73"/>
                <a:gd name="T88" fmla="*/ 87 w 99"/>
                <a:gd name="T89" fmla="*/ 52 h 73"/>
                <a:gd name="T90" fmla="*/ 87 w 99"/>
                <a:gd name="T91" fmla="*/ 56 h 73"/>
                <a:gd name="T92" fmla="*/ 83 w 99"/>
                <a:gd name="T93" fmla="*/ 56 h 73"/>
                <a:gd name="T94" fmla="*/ 83 w 99"/>
                <a:gd name="T95" fmla="*/ 54 h 73"/>
                <a:gd name="T96" fmla="*/ 78 w 99"/>
                <a:gd name="T97" fmla="*/ 56 h 73"/>
                <a:gd name="T98" fmla="*/ 76 w 99"/>
                <a:gd name="T99" fmla="*/ 61 h 73"/>
                <a:gd name="T100" fmla="*/ 70 w 99"/>
                <a:gd name="T101" fmla="*/ 61 h 73"/>
                <a:gd name="T102" fmla="*/ 72 w 99"/>
                <a:gd name="T103" fmla="*/ 67 h 73"/>
                <a:gd name="T104" fmla="*/ 70 w 99"/>
                <a:gd name="T105" fmla="*/ 67 h 73"/>
                <a:gd name="T106" fmla="*/ 64 w 99"/>
                <a:gd name="T107" fmla="*/ 69 h 73"/>
                <a:gd name="T108" fmla="*/ 59 w 99"/>
                <a:gd name="T109" fmla="*/ 67 h 73"/>
                <a:gd name="T110" fmla="*/ 51 w 99"/>
                <a:gd name="T111" fmla="*/ 69 h 73"/>
                <a:gd name="T112" fmla="*/ 47 w 99"/>
                <a:gd name="T113" fmla="*/ 73 h 73"/>
                <a:gd name="T114" fmla="*/ 45 w 99"/>
                <a:gd name="T115" fmla="*/ 69 h 73"/>
                <a:gd name="T116" fmla="*/ 45 w 99"/>
                <a:gd name="T117" fmla="*/ 63 h 73"/>
                <a:gd name="T118" fmla="*/ 43 w 99"/>
                <a:gd name="T119" fmla="*/ 56 h 73"/>
                <a:gd name="T120" fmla="*/ 40 w 99"/>
                <a:gd name="T121" fmla="*/ 56 h 73"/>
                <a:gd name="T122" fmla="*/ 36 w 99"/>
                <a:gd name="T123" fmla="*/ 52 h 73"/>
                <a:gd name="T124" fmla="*/ 32 w 99"/>
                <a:gd name="T125" fmla="*/ 5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73">
                  <a:moveTo>
                    <a:pt x="32" y="52"/>
                  </a:moveTo>
                  <a:lnTo>
                    <a:pt x="32" y="46"/>
                  </a:lnTo>
                  <a:lnTo>
                    <a:pt x="34" y="42"/>
                  </a:lnTo>
                  <a:lnTo>
                    <a:pt x="32" y="40"/>
                  </a:lnTo>
                  <a:lnTo>
                    <a:pt x="30" y="40"/>
                  </a:lnTo>
                  <a:lnTo>
                    <a:pt x="28" y="35"/>
                  </a:lnTo>
                  <a:lnTo>
                    <a:pt x="26" y="35"/>
                  </a:lnTo>
                  <a:lnTo>
                    <a:pt x="17" y="35"/>
                  </a:lnTo>
                  <a:lnTo>
                    <a:pt x="13" y="33"/>
                  </a:lnTo>
                  <a:lnTo>
                    <a:pt x="7" y="27"/>
                  </a:lnTo>
                  <a:lnTo>
                    <a:pt x="0" y="27"/>
                  </a:lnTo>
                  <a:lnTo>
                    <a:pt x="0" y="27"/>
                  </a:lnTo>
                  <a:lnTo>
                    <a:pt x="2" y="25"/>
                  </a:lnTo>
                  <a:lnTo>
                    <a:pt x="0" y="18"/>
                  </a:lnTo>
                  <a:lnTo>
                    <a:pt x="0" y="14"/>
                  </a:lnTo>
                  <a:lnTo>
                    <a:pt x="2" y="12"/>
                  </a:lnTo>
                  <a:lnTo>
                    <a:pt x="5" y="8"/>
                  </a:lnTo>
                  <a:lnTo>
                    <a:pt x="11" y="4"/>
                  </a:lnTo>
                  <a:lnTo>
                    <a:pt x="19" y="2"/>
                  </a:lnTo>
                  <a:lnTo>
                    <a:pt x="26" y="2"/>
                  </a:lnTo>
                  <a:lnTo>
                    <a:pt x="32" y="2"/>
                  </a:lnTo>
                  <a:lnTo>
                    <a:pt x="34" y="4"/>
                  </a:lnTo>
                  <a:lnTo>
                    <a:pt x="38" y="0"/>
                  </a:lnTo>
                  <a:lnTo>
                    <a:pt x="43" y="0"/>
                  </a:lnTo>
                  <a:lnTo>
                    <a:pt x="43" y="2"/>
                  </a:lnTo>
                  <a:lnTo>
                    <a:pt x="47" y="2"/>
                  </a:lnTo>
                  <a:lnTo>
                    <a:pt x="49" y="6"/>
                  </a:lnTo>
                  <a:lnTo>
                    <a:pt x="55" y="6"/>
                  </a:lnTo>
                  <a:lnTo>
                    <a:pt x="57" y="8"/>
                  </a:lnTo>
                  <a:lnTo>
                    <a:pt x="64" y="4"/>
                  </a:lnTo>
                  <a:lnTo>
                    <a:pt x="70" y="6"/>
                  </a:lnTo>
                  <a:lnTo>
                    <a:pt x="76" y="8"/>
                  </a:lnTo>
                  <a:lnTo>
                    <a:pt x="83" y="12"/>
                  </a:lnTo>
                  <a:lnTo>
                    <a:pt x="87" y="14"/>
                  </a:lnTo>
                  <a:lnTo>
                    <a:pt x="91" y="21"/>
                  </a:lnTo>
                  <a:lnTo>
                    <a:pt x="97" y="21"/>
                  </a:lnTo>
                  <a:lnTo>
                    <a:pt x="99" y="23"/>
                  </a:lnTo>
                  <a:lnTo>
                    <a:pt x="93" y="27"/>
                  </a:lnTo>
                  <a:lnTo>
                    <a:pt x="97" y="29"/>
                  </a:lnTo>
                  <a:lnTo>
                    <a:pt x="97" y="33"/>
                  </a:lnTo>
                  <a:lnTo>
                    <a:pt x="91" y="37"/>
                  </a:lnTo>
                  <a:lnTo>
                    <a:pt x="87" y="44"/>
                  </a:lnTo>
                  <a:lnTo>
                    <a:pt x="85" y="44"/>
                  </a:lnTo>
                  <a:lnTo>
                    <a:pt x="83" y="50"/>
                  </a:lnTo>
                  <a:lnTo>
                    <a:pt x="87" y="52"/>
                  </a:lnTo>
                  <a:lnTo>
                    <a:pt x="87" y="56"/>
                  </a:lnTo>
                  <a:lnTo>
                    <a:pt x="83" y="56"/>
                  </a:lnTo>
                  <a:lnTo>
                    <a:pt x="83" y="54"/>
                  </a:lnTo>
                  <a:lnTo>
                    <a:pt x="78" y="56"/>
                  </a:lnTo>
                  <a:lnTo>
                    <a:pt x="76" y="61"/>
                  </a:lnTo>
                  <a:lnTo>
                    <a:pt x="70" y="61"/>
                  </a:lnTo>
                  <a:lnTo>
                    <a:pt x="72" y="67"/>
                  </a:lnTo>
                  <a:lnTo>
                    <a:pt x="70" y="67"/>
                  </a:lnTo>
                  <a:lnTo>
                    <a:pt x="64" y="69"/>
                  </a:lnTo>
                  <a:lnTo>
                    <a:pt x="59" y="67"/>
                  </a:lnTo>
                  <a:lnTo>
                    <a:pt x="51" y="69"/>
                  </a:lnTo>
                  <a:lnTo>
                    <a:pt x="47" y="73"/>
                  </a:lnTo>
                  <a:lnTo>
                    <a:pt x="45" y="69"/>
                  </a:lnTo>
                  <a:lnTo>
                    <a:pt x="45" y="63"/>
                  </a:lnTo>
                  <a:lnTo>
                    <a:pt x="43" y="56"/>
                  </a:lnTo>
                  <a:lnTo>
                    <a:pt x="40" y="56"/>
                  </a:lnTo>
                  <a:lnTo>
                    <a:pt x="36" y="52"/>
                  </a:lnTo>
                  <a:lnTo>
                    <a:pt x="32" y="52"/>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 name="Freeform 51">
              <a:extLst>
                <a:ext uri="{FF2B5EF4-FFF2-40B4-BE49-F238E27FC236}">
                  <a16:creationId xmlns:a16="http://schemas.microsoft.com/office/drawing/2014/main" id="{CC432F0F-A188-40D3-89EB-7179C5EBDD15}"/>
                </a:ext>
              </a:extLst>
            </p:cNvPr>
            <p:cNvSpPr>
              <a:spLocks/>
            </p:cNvSpPr>
            <p:nvPr/>
          </p:nvSpPr>
          <p:spPr bwMode="auto">
            <a:xfrm>
              <a:off x="5101736" y="3098629"/>
              <a:ext cx="229249" cy="176770"/>
            </a:xfrm>
            <a:custGeom>
              <a:avLst/>
              <a:gdLst>
                <a:gd name="T0" fmla="*/ 4 w 166"/>
                <a:gd name="T1" fmla="*/ 63 h 128"/>
                <a:gd name="T2" fmla="*/ 17 w 166"/>
                <a:gd name="T3" fmla="*/ 63 h 128"/>
                <a:gd name="T4" fmla="*/ 25 w 166"/>
                <a:gd name="T5" fmla="*/ 61 h 128"/>
                <a:gd name="T6" fmla="*/ 29 w 166"/>
                <a:gd name="T7" fmla="*/ 55 h 128"/>
                <a:gd name="T8" fmla="*/ 36 w 166"/>
                <a:gd name="T9" fmla="*/ 48 h 128"/>
                <a:gd name="T10" fmla="*/ 40 w 166"/>
                <a:gd name="T11" fmla="*/ 50 h 128"/>
                <a:gd name="T12" fmla="*/ 36 w 166"/>
                <a:gd name="T13" fmla="*/ 44 h 128"/>
                <a:gd name="T14" fmla="*/ 40 w 166"/>
                <a:gd name="T15" fmla="*/ 38 h 128"/>
                <a:gd name="T16" fmla="*/ 50 w 166"/>
                <a:gd name="T17" fmla="*/ 27 h 128"/>
                <a:gd name="T18" fmla="*/ 46 w 166"/>
                <a:gd name="T19" fmla="*/ 21 h 128"/>
                <a:gd name="T20" fmla="*/ 59 w 166"/>
                <a:gd name="T21" fmla="*/ 12 h 128"/>
                <a:gd name="T22" fmla="*/ 67 w 166"/>
                <a:gd name="T23" fmla="*/ 6 h 128"/>
                <a:gd name="T24" fmla="*/ 71 w 166"/>
                <a:gd name="T25" fmla="*/ 2 h 128"/>
                <a:gd name="T26" fmla="*/ 80 w 166"/>
                <a:gd name="T27" fmla="*/ 2 h 128"/>
                <a:gd name="T28" fmla="*/ 88 w 166"/>
                <a:gd name="T29" fmla="*/ 6 h 128"/>
                <a:gd name="T30" fmla="*/ 99 w 166"/>
                <a:gd name="T31" fmla="*/ 4 h 128"/>
                <a:gd name="T32" fmla="*/ 107 w 166"/>
                <a:gd name="T33" fmla="*/ 6 h 128"/>
                <a:gd name="T34" fmla="*/ 116 w 166"/>
                <a:gd name="T35" fmla="*/ 8 h 128"/>
                <a:gd name="T36" fmla="*/ 126 w 166"/>
                <a:gd name="T37" fmla="*/ 10 h 128"/>
                <a:gd name="T38" fmla="*/ 126 w 166"/>
                <a:gd name="T39" fmla="*/ 21 h 128"/>
                <a:gd name="T40" fmla="*/ 130 w 166"/>
                <a:gd name="T41" fmla="*/ 31 h 128"/>
                <a:gd name="T42" fmla="*/ 137 w 166"/>
                <a:gd name="T43" fmla="*/ 42 h 128"/>
                <a:gd name="T44" fmla="*/ 145 w 166"/>
                <a:gd name="T45" fmla="*/ 50 h 128"/>
                <a:gd name="T46" fmla="*/ 154 w 166"/>
                <a:gd name="T47" fmla="*/ 59 h 128"/>
                <a:gd name="T48" fmla="*/ 162 w 166"/>
                <a:gd name="T49" fmla="*/ 69 h 128"/>
                <a:gd name="T50" fmla="*/ 164 w 166"/>
                <a:gd name="T51" fmla="*/ 76 h 128"/>
                <a:gd name="T52" fmla="*/ 151 w 166"/>
                <a:gd name="T53" fmla="*/ 84 h 128"/>
                <a:gd name="T54" fmla="*/ 145 w 166"/>
                <a:gd name="T55" fmla="*/ 82 h 128"/>
                <a:gd name="T56" fmla="*/ 149 w 166"/>
                <a:gd name="T57" fmla="*/ 95 h 128"/>
                <a:gd name="T58" fmla="*/ 154 w 166"/>
                <a:gd name="T59" fmla="*/ 105 h 128"/>
                <a:gd name="T60" fmla="*/ 151 w 166"/>
                <a:gd name="T61" fmla="*/ 109 h 128"/>
                <a:gd name="T62" fmla="*/ 139 w 166"/>
                <a:gd name="T63" fmla="*/ 112 h 128"/>
                <a:gd name="T64" fmla="*/ 135 w 166"/>
                <a:gd name="T65" fmla="*/ 126 h 128"/>
                <a:gd name="T66" fmla="*/ 126 w 166"/>
                <a:gd name="T67" fmla="*/ 124 h 128"/>
                <a:gd name="T68" fmla="*/ 118 w 166"/>
                <a:gd name="T69" fmla="*/ 124 h 128"/>
                <a:gd name="T70" fmla="*/ 109 w 166"/>
                <a:gd name="T71" fmla="*/ 128 h 128"/>
                <a:gd name="T72" fmla="*/ 105 w 166"/>
                <a:gd name="T73" fmla="*/ 124 h 128"/>
                <a:gd name="T74" fmla="*/ 95 w 166"/>
                <a:gd name="T75" fmla="*/ 126 h 128"/>
                <a:gd name="T76" fmla="*/ 86 w 166"/>
                <a:gd name="T77" fmla="*/ 124 h 128"/>
                <a:gd name="T78" fmla="*/ 82 w 166"/>
                <a:gd name="T79" fmla="*/ 126 h 128"/>
                <a:gd name="T80" fmla="*/ 71 w 166"/>
                <a:gd name="T81" fmla="*/ 126 h 128"/>
                <a:gd name="T82" fmla="*/ 65 w 166"/>
                <a:gd name="T83" fmla="*/ 122 h 128"/>
                <a:gd name="T84" fmla="*/ 48 w 166"/>
                <a:gd name="T85" fmla="*/ 116 h 128"/>
                <a:gd name="T86" fmla="*/ 42 w 166"/>
                <a:gd name="T87" fmla="*/ 120 h 128"/>
                <a:gd name="T88" fmla="*/ 21 w 166"/>
                <a:gd name="T89" fmla="*/ 122 h 128"/>
                <a:gd name="T90" fmla="*/ 12 w 166"/>
                <a:gd name="T91" fmla="*/ 120 h 128"/>
                <a:gd name="T92" fmla="*/ 8 w 166"/>
                <a:gd name="T93" fmla="*/ 120 h 128"/>
                <a:gd name="T94" fmla="*/ 4 w 166"/>
                <a:gd name="T95" fmla="*/ 107 h 128"/>
                <a:gd name="T96" fmla="*/ 10 w 166"/>
                <a:gd name="T97" fmla="*/ 101 h 128"/>
                <a:gd name="T98" fmla="*/ 8 w 166"/>
                <a:gd name="T99" fmla="*/ 86 h 128"/>
                <a:gd name="T100" fmla="*/ 4 w 166"/>
                <a:gd name="T101" fmla="*/ 78 h 128"/>
                <a:gd name="T102" fmla="*/ 0 w 166"/>
                <a:gd name="T103" fmla="*/ 6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6" h="128">
                  <a:moveTo>
                    <a:pt x="0" y="67"/>
                  </a:moveTo>
                  <a:lnTo>
                    <a:pt x="4" y="63"/>
                  </a:lnTo>
                  <a:lnTo>
                    <a:pt x="12" y="61"/>
                  </a:lnTo>
                  <a:lnTo>
                    <a:pt x="17" y="63"/>
                  </a:lnTo>
                  <a:lnTo>
                    <a:pt x="23" y="61"/>
                  </a:lnTo>
                  <a:lnTo>
                    <a:pt x="25" y="61"/>
                  </a:lnTo>
                  <a:lnTo>
                    <a:pt x="23" y="55"/>
                  </a:lnTo>
                  <a:lnTo>
                    <a:pt x="29" y="55"/>
                  </a:lnTo>
                  <a:lnTo>
                    <a:pt x="31" y="50"/>
                  </a:lnTo>
                  <a:lnTo>
                    <a:pt x="36" y="48"/>
                  </a:lnTo>
                  <a:lnTo>
                    <a:pt x="36" y="50"/>
                  </a:lnTo>
                  <a:lnTo>
                    <a:pt x="40" y="50"/>
                  </a:lnTo>
                  <a:lnTo>
                    <a:pt x="40" y="46"/>
                  </a:lnTo>
                  <a:lnTo>
                    <a:pt x="36" y="44"/>
                  </a:lnTo>
                  <a:lnTo>
                    <a:pt x="38" y="38"/>
                  </a:lnTo>
                  <a:lnTo>
                    <a:pt x="40" y="38"/>
                  </a:lnTo>
                  <a:lnTo>
                    <a:pt x="44" y="31"/>
                  </a:lnTo>
                  <a:lnTo>
                    <a:pt x="50" y="27"/>
                  </a:lnTo>
                  <a:lnTo>
                    <a:pt x="50" y="23"/>
                  </a:lnTo>
                  <a:lnTo>
                    <a:pt x="46" y="21"/>
                  </a:lnTo>
                  <a:lnTo>
                    <a:pt x="52" y="17"/>
                  </a:lnTo>
                  <a:lnTo>
                    <a:pt x="59" y="12"/>
                  </a:lnTo>
                  <a:lnTo>
                    <a:pt x="67" y="12"/>
                  </a:lnTo>
                  <a:lnTo>
                    <a:pt x="67" y="6"/>
                  </a:lnTo>
                  <a:lnTo>
                    <a:pt x="71" y="4"/>
                  </a:lnTo>
                  <a:lnTo>
                    <a:pt x="71" y="2"/>
                  </a:lnTo>
                  <a:lnTo>
                    <a:pt x="78" y="0"/>
                  </a:lnTo>
                  <a:lnTo>
                    <a:pt x="80" y="2"/>
                  </a:lnTo>
                  <a:lnTo>
                    <a:pt x="84" y="0"/>
                  </a:lnTo>
                  <a:lnTo>
                    <a:pt x="88" y="6"/>
                  </a:lnTo>
                  <a:lnTo>
                    <a:pt x="95" y="4"/>
                  </a:lnTo>
                  <a:lnTo>
                    <a:pt x="99" y="4"/>
                  </a:lnTo>
                  <a:lnTo>
                    <a:pt x="101" y="10"/>
                  </a:lnTo>
                  <a:lnTo>
                    <a:pt x="107" y="6"/>
                  </a:lnTo>
                  <a:lnTo>
                    <a:pt x="114" y="4"/>
                  </a:lnTo>
                  <a:lnTo>
                    <a:pt x="116" y="8"/>
                  </a:lnTo>
                  <a:lnTo>
                    <a:pt x="118" y="8"/>
                  </a:lnTo>
                  <a:lnTo>
                    <a:pt x="126" y="10"/>
                  </a:lnTo>
                  <a:lnTo>
                    <a:pt x="128" y="15"/>
                  </a:lnTo>
                  <a:lnTo>
                    <a:pt x="126" y="21"/>
                  </a:lnTo>
                  <a:lnTo>
                    <a:pt x="130" y="25"/>
                  </a:lnTo>
                  <a:lnTo>
                    <a:pt x="130" y="31"/>
                  </a:lnTo>
                  <a:lnTo>
                    <a:pt x="135" y="36"/>
                  </a:lnTo>
                  <a:lnTo>
                    <a:pt x="137" y="42"/>
                  </a:lnTo>
                  <a:lnTo>
                    <a:pt x="141" y="48"/>
                  </a:lnTo>
                  <a:lnTo>
                    <a:pt x="145" y="50"/>
                  </a:lnTo>
                  <a:lnTo>
                    <a:pt x="147" y="59"/>
                  </a:lnTo>
                  <a:lnTo>
                    <a:pt x="154" y="59"/>
                  </a:lnTo>
                  <a:lnTo>
                    <a:pt x="162" y="65"/>
                  </a:lnTo>
                  <a:lnTo>
                    <a:pt x="162" y="69"/>
                  </a:lnTo>
                  <a:lnTo>
                    <a:pt x="166" y="74"/>
                  </a:lnTo>
                  <a:lnTo>
                    <a:pt x="164" y="76"/>
                  </a:lnTo>
                  <a:lnTo>
                    <a:pt x="160" y="82"/>
                  </a:lnTo>
                  <a:lnTo>
                    <a:pt x="151" y="84"/>
                  </a:lnTo>
                  <a:lnTo>
                    <a:pt x="145" y="80"/>
                  </a:lnTo>
                  <a:lnTo>
                    <a:pt x="145" y="82"/>
                  </a:lnTo>
                  <a:lnTo>
                    <a:pt x="145" y="88"/>
                  </a:lnTo>
                  <a:lnTo>
                    <a:pt x="149" y="95"/>
                  </a:lnTo>
                  <a:lnTo>
                    <a:pt x="147" y="99"/>
                  </a:lnTo>
                  <a:lnTo>
                    <a:pt x="154" y="105"/>
                  </a:lnTo>
                  <a:lnTo>
                    <a:pt x="154" y="109"/>
                  </a:lnTo>
                  <a:lnTo>
                    <a:pt x="151" y="109"/>
                  </a:lnTo>
                  <a:lnTo>
                    <a:pt x="143" y="112"/>
                  </a:lnTo>
                  <a:lnTo>
                    <a:pt x="139" y="112"/>
                  </a:lnTo>
                  <a:lnTo>
                    <a:pt x="135" y="120"/>
                  </a:lnTo>
                  <a:lnTo>
                    <a:pt x="135" y="126"/>
                  </a:lnTo>
                  <a:lnTo>
                    <a:pt x="130" y="126"/>
                  </a:lnTo>
                  <a:lnTo>
                    <a:pt x="126" y="124"/>
                  </a:lnTo>
                  <a:lnTo>
                    <a:pt x="122" y="126"/>
                  </a:lnTo>
                  <a:lnTo>
                    <a:pt x="118" y="124"/>
                  </a:lnTo>
                  <a:lnTo>
                    <a:pt x="114" y="124"/>
                  </a:lnTo>
                  <a:lnTo>
                    <a:pt x="109" y="128"/>
                  </a:lnTo>
                  <a:lnTo>
                    <a:pt x="107" y="126"/>
                  </a:lnTo>
                  <a:lnTo>
                    <a:pt x="105" y="124"/>
                  </a:lnTo>
                  <a:lnTo>
                    <a:pt x="101" y="122"/>
                  </a:lnTo>
                  <a:lnTo>
                    <a:pt x="95" y="126"/>
                  </a:lnTo>
                  <a:lnTo>
                    <a:pt x="90" y="124"/>
                  </a:lnTo>
                  <a:lnTo>
                    <a:pt x="86" y="124"/>
                  </a:lnTo>
                  <a:lnTo>
                    <a:pt x="84" y="126"/>
                  </a:lnTo>
                  <a:lnTo>
                    <a:pt x="82" y="126"/>
                  </a:lnTo>
                  <a:lnTo>
                    <a:pt x="78" y="124"/>
                  </a:lnTo>
                  <a:lnTo>
                    <a:pt x="71" y="126"/>
                  </a:lnTo>
                  <a:lnTo>
                    <a:pt x="69" y="124"/>
                  </a:lnTo>
                  <a:lnTo>
                    <a:pt x="65" y="122"/>
                  </a:lnTo>
                  <a:lnTo>
                    <a:pt x="55" y="120"/>
                  </a:lnTo>
                  <a:lnTo>
                    <a:pt x="48" y="116"/>
                  </a:lnTo>
                  <a:lnTo>
                    <a:pt x="46" y="116"/>
                  </a:lnTo>
                  <a:lnTo>
                    <a:pt x="42" y="120"/>
                  </a:lnTo>
                  <a:lnTo>
                    <a:pt x="36" y="120"/>
                  </a:lnTo>
                  <a:lnTo>
                    <a:pt x="21" y="122"/>
                  </a:lnTo>
                  <a:lnTo>
                    <a:pt x="19" y="124"/>
                  </a:lnTo>
                  <a:lnTo>
                    <a:pt x="12" y="120"/>
                  </a:lnTo>
                  <a:lnTo>
                    <a:pt x="8" y="122"/>
                  </a:lnTo>
                  <a:lnTo>
                    <a:pt x="8" y="120"/>
                  </a:lnTo>
                  <a:lnTo>
                    <a:pt x="4" y="114"/>
                  </a:lnTo>
                  <a:lnTo>
                    <a:pt x="4" y="107"/>
                  </a:lnTo>
                  <a:lnTo>
                    <a:pt x="6" y="101"/>
                  </a:lnTo>
                  <a:lnTo>
                    <a:pt x="10" y="101"/>
                  </a:lnTo>
                  <a:lnTo>
                    <a:pt x="10" y="88"/>
                  </a:lnTo>
                  <a:lnTo>
                    <a:pt x="8" y="86"/>
                  </a:lnTo>
                  <a:lnTo>
                    <a:pt x="6" y="82"/>
                  </a:lnTo>
                  <a:lnTo>
                    <a:pt x="4" y="78"/>
                  </a:lnTo>
                  <a:lnTo>
                    <a:pt x="2" y="67"/>
                  </a:lnTo>
                  <a:lnTo>
                    <a:pt x="0" y="67"/>
                  </a:lnTo>
                  <a:close/>
                </a:path>
              </a:pathLst>
            </a:custGeom>
            <a:gradFill>
              <a:gsLst>
                <a:gs pos="24000">
                  <a:schemeClr val="accent1">
                    <a:lumMod val="5000"/>
                    <a:lumOff val="95000"/>
                  </a:schemeClr>
                </a:gs>
                <a:gs pos="70000">
                  <a:srgbClr val="D9D9D9"/>
                </a:gs>
                <a:gs pos="100000">
                  <a:srgbClr val="D9D9D9"/>
                </a:gs>
              </a:gsLst>
              <a:lin ang="10200000" scaled="0"/>
            </a:gra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 name="Freeform 52">
              <a:extLst>
                <a:ext uri="{FF2B5EF4-FFF2-40B4-BE49-F238E27FC236}">
                  <a16:creationId xmlns:a16="http://schemas.microsoft.com/office/drawing/2014/main" id="{9722B5CC-1847-4484-A58A-07482860AB7B}"/>
                </a:ext>
              </a:extLst>
            </p:cNvPr>
            <p:cNvSpPr>
              <a:spLocks/>
            </p:cNvSpPr>
            <p:nvPr/>
          </p:nvSpPr>
          <p:spPr bwMode="auto">
            <a:xfrm>
              <a:off x="5086544" y="3240874"/>
              <a:ext cx="451593" cy="278965"/>
            </a:xfrm>
            <a:custGeom>
              <a:avLst/>
              <a:gdLst>
                <a:gd name="T0" fmla="*/ 47 w 327"/>
                <a:gd name="T1" fmla="*/ 17 h 202"/>
                <a:gd name="T2" fmla="*/ 76 w 327"/>
                <a:gd name="T3" fmla="*/ 19 h 202"/>
                <a:gd name="T4" fmla="*/ 95 w 327"/>
                <a:gd name="T5" fmla="*/ 23 h 202"/>
                <a:gd name="T6" fmla="*/ 116 w 327"/>
                <a:gd name="T7" fmla="*/ 21 h 202"/>
                <a:gd name="T8" fmla="*/ 133 w 327"/>
                <a:gd name="T9" fmla="*/ 23 h 202"/>
                <a:gd name="T10" fmla="*/ 150 w 327"/>
                <a:gd name="T11" fmla="*/ 9 h 202"/>
                <a:gd name="T12" fmla="*/ 171 w 327"/>
                <a:gd name="T13" fmla="*/ 2 h 202"/>
                <a:gd name="T14" fmla="*/ 205 w 327"/>
                <a:gd name="T15" fmla="*/ 0 h 202"/>
                <a:gd name="T16" fmla="*/ 226 w 327"/>
                <a:gd name="T17" fmla="*/ 23 h 202"/>
                <a:gd name="T18" fmla="*/ 236 w 327"/>
                <a:gd name="T19" fmla="*/ 42 h 202"/>
                <a:gd name="T20" fmla="*/ 264 w 327"/>
                <a:gd name="T21" fmla="*/ 51 h 202"/>
                <a:gd name="T22" fmla="*/ 285 w 327"/>
                <a:gd name="T23" fmla="*/ 61 h 202"/>
                <a:gd name="T24" fmla="*/ 308 w 327"/>
                <a:gd name="T25" fmla="*/ 63 h 202"/>
                <a:gd name="T26" fmla="*/ 327 w 327"/>
                <a:gd name="T27" fmla="*/ 70 h 202"/>
                <a:gd name="T28" fmla="*/ 325 w 327"/>
                <a:gd name="T29" fmla="*/ 93 h 202"/>
                <a:gd name="T30" fmla="*/ 310 w 327"/>
                <a:gd name="T31" fmla="*/ 114 h 202"/>
                <a:gd name="T32" fmla="*/ 297 w 327"/>
                <a:gd name="T33" fmla="*/ 131 h 202"/>
                <a:gd name="T34" fmla="*/ 283 w 327"/>
                <a:gd name="T35" fmla="*/ 139 h 202"/>
                <a:gd name="T36" fmla="*/ 266 w 327"/>
                <a:gd name="T37" fmla="*/ 146 h 202"/>
                <a:gd name="T38" fmla="*/ 247 w 327"/>
                <a:gd name="T39" fmla="*/ 146 h 202"/>
                <a:gd name="T40" fmla="*/ 245 w 327"/>
                <a:gd name="T41" fmla="*/ 158 h 202"/>
                <a:gd name="T42" fmla="*/ 245 w 327"/>
                <a:gd name="T43" fmla="*/ 152 h 202"/>
                <a:gd name="T44" fmla="*/ 232 w 327"/>
                <a:gd name="T45" fmla="*/ 162 h 202"/>
                <a:gd name="T46" fmla="*/ 217 w 327"/>
                <a:gd name="T47" fmla="*/ 162 h 202"/>
                <a:gd name="T48" fmla="*/ 234 w 327"/>
                <a:gd name="T49" fmla="*/ 167 h 202"/>
                <a:gd name="T50" fmla="*/ 236 w 327"/>
                <a:gd name="T51" fmla="*/ 173 h 202"/>
                <a:gd name="T52" fmla="*/ 245 w 327"/>
                <a:gd name="T53" fmla="*/ 181 h 202"/>
                <a:gd name="T54" fmla="*/ 236 w 327"/>
                <a:gd name="T55" fmla="*/ 162 h 202"/>
                <a:gd name="T56" fmla="*/ 253 w 327"/>
                <a:gd name="T57" fmla="*/ 181 h 202"/>
                <a:gd name="T58" fmla="*/ 270 w 327"/>
                <a:gd name="T59" fmla="*/ 175 h 202"/>
                <a:gd name="T60" fmla="*/ 272 w 327"/>
                <a:gd name="T61" fmla="*/ 188 h 202"/>
                <a:gd name="T62" fmla="*/ 243 w 327"/>
                <a:gd name="T63" fmla="*/ 194 h 202"/>
                <a:gd name="T64" fmla="*/ 217 w 327"/>
                <a:gd name="T65" fmla="*/ 198 h 202"/>
                <a:gd name="T66" fmla="*/ 207 w 327"/>
                <a:gd name="T67" fmla="*/ 181 h 202"/>
                <a:gd name="T68" fmla="*/ 217 w 327"/>
                <a:gd name="T69" fmla="*/ 171 h 202"/>
                <a:gd name="T70" fmla="*/ 213 w 327"/>
                <a:gd name="T71" fmla="*/ 165 h 202"/>
                <a:gd name="T72" fmla="*/ 192 w 327"/>
                <a:gd name="T73" fmla="*/ 162 h 202"/>
                <a:gd name="T74" fmla="*/ 184 w 327"/>
                <a:gd name="T75" fmla="*/ 154 h 202"/>
                <a:gd name="T76" fmla="*/ 190 w 327"/>
                <a:gd name="T77" fmla="*/ 152 h 202"/>
                <a:gd name="T78" fmla="*/ 184 w 327"/>
                <a:gd name="T79" fmla="*/ 148 h 202"/>
                <a:gd name="T80" fmla="*/ 177 w 327"/>
                <a:gd name="T81" fmla="*/ 148 h 202"/>
                <a:gd name="T82" fmla="*/ 162 w 327"/>
                <a:gd name="T83" fmla="*/ 158 h 202"/>
                <a:gd name="T84" fmla="*/ 148 w 327"/>
                <a:gd name="T85" fmla="*/ 175 h 202"/>
                <a:gd name="T86" fmla="*/ 146 w 327"/>
                <a:gd name="T87" fmla="*/ 183 h 202"/>
                <a:gd name="T88" fmla="*/ 127 w 327"/>
                <a:gd name="T89" fmla="*/ 183 h 202"/>
                <a:gd name="T90" fmla="*/ 125 w 327"/>
                <a:gd name="T91" fmla="*/ 173 h 202"/>
                <a:gd name="T92" fmla="*/ 135 w 327"/>
                <a:gd name="T93" fmla="*/ 154 h 202"/>
                <a:gd name="T94" fmla="*/ 146 w 327"/>
                <a:gd name="T95" fmla="*/ 150 h 202"/>
                <a:gd name="T96" fmla="*/ 135 w 327"/>
                <a:gd name="T97" fmla="*/ 133 h 202"/>
                <a:gd name="T98" fmla="*/ 118 w 327"/>
                <a:gd name="T99" fmla="*/ 110 h 202"/>
                <a:gd name="T100" fmla="*/ 99 w 327"/>
                <a:gd name="T101" fmla="*/ 106 h 202"/>
                <a:gd name="T102" fmla="*/ 85 w 327"/>
                <a:gd name="T103" fmla="*/ 101 h 202"/>
                <a:gd name="T104" fmla="*/ 80 w 327"/>
                <a:gd name="T105" fmla="*/ 114 h 202"/>
                <a:gd name="T106" fmla="*/ 51 w 327"/>
                <a:gd name="T107" fmla="*/ 124 h 202"/>
                <a:gd name="T108" fmla="*/ 28 w 327"/>
                <a:gd name="T109" fmla="*/ 118 h 202"/>
                <a:gd name="T110" fmla="*/ 9 w 327"/>
                <a:gd name="T111" fmla="*/ 114 h 202"/>
                <a:gd name="T112" fmla="*/ 4 w 327"/>
                <a:gd name="T113" fmla="*/ 91 h 202"/>
                <a:gd name="T114" fmla="*/ 21 w 327"/>
                <a:gd name="T115" fmla="*/ 59 h 202"/>
                <a:gd name="T116" fmla="*/ 28 w 327"/>
                <a:gd name="T117" fmla="*/ 44 h 202"/>
                <a:gd name="T118" fmla="*/ 19 w 327"/>
                <a:gd name="T119" fmla="*/ 2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7" h="202">
                  <a:moveTo>
                    <a:pt x="19" y="19"/>
                  </a:moveTo>
                  <a:lnTo>
                    <a:pt x="23" y="17"/>
                  </a:lnTo>
                  <a:lnTo>
                    <a:pt x="30" y="21"/>
                  </a:lnTo>
                  <a:lnTo>
                    <a:pt x="32" y="19"/>
                  </a:lnTo>
                  <a:lnTo>
                    <a:pt x="47" y="17"/>
                  </a:lnTo>
                  <a:lnTo>
                    <a:pt x="53" y="17"/>
                  </a:lnTo>
                  <a:lnTo>
                    <a:pt x="57" y="13"/>
                  </a:lnTo>
                  <a:lnTo>
                    <a:pt x="59" y="13"/>
                  </a:lnTo>
                  <a:lnTo>
                    <a:pt x="66" y="17"/>
                  </a:lnTo>
                  <a:lnTo>
                    <a:pt x="76" y="19"/>
                  </a:lnTo>
                  <a:lnTo>
                    <a:pt x="80" y="21"/>
                  </a:lnTo>
                  <a:lnTo>
                    <a:pt x="82" y="23"/>
                  </a:lnTo>
                  <a:lnTo>
                    <a:pt x="89" y="21"/>
                  </a:lnTo>
                  <a:lnTo>
                    <a:pt x="93" y="23"/>
                  </a:lnTo>
                  <a:lnTo>
                    <a:pt x="95" y="23"/>
                  </a:lnTo>
                  <a:lnTo>
                    <a:pt x="97" y="21"/>
                  </a:lnTo>
                  <a:lnTo>
                    <a:pt x="101" y="21"/>
                  </a:lnTo>
                  <a:lnTo>
                    <a:pt x="106" y="23"/>
                  </a:lnTo>
                  <a:lnTo>
                    <a:pt x="112" y="19"/>
                  </a:lnTo>
                  <a:lnTo>
                    <a:pt x="116" y="21"/>
                  </a:lnTo>
                  <a:lnTo>
                    <a:pt x="118" y="23"/>
                  </a:lnTo>
                  <a:lnTo>
                    <a:pt x="120" y="25"/>
                  </a:lnTo>
                  <a:lnTo>
                    <a:pt x="125" y="21"/>
                  </a:lnTo>
                  <a:lnTo>
                    <a:pt x="129" y="21"/>
                  </a:lnTo>
                  <a:lnTo>
                    <a:pt x="133" y="23"/>
                  </a:lnTo>
                  <a:lnTo>
                    <a:pt x="137" y="21"/>
                  </a:lnTo>
                  <a:lnTo>
                    <a:pt x="141" y="23"/>
                  </a:lnTo>
                  <a:lnTo>
                    <a:pt x="146" y="23"/>
                  </a:lnTo>
                  <a:lnTo>
                    <a:pt x="146" y="17"/>
                  </a:lnTo>
                  <a:lnTo>
                    <a:pt x="150" y="9"/>
                  </a:lnTo>
                  <a:lnTo>
                    <a:pt x="154" y="9"/>
                  </a:lnTo>
                  <a:lnTo>
                    <a:pt x="162" y="6"/>
                  </a:lnTo>
                  <a:lnTo>
                    <a:pt x="167" y="6"/>
                  </a:lnTo>
                  <a:lnTo>
                    <a:pt x="171" y="6"/>
                  </a:lnTo>
                  <a:lnTo>
                    <a:pt x="171" y="2"/>
                  </a:lnTo>
                  <a:lnTo>
                    <a:pt x="175" y="0"/>
                  </a:lnTo>
                  <a:lnTo>
                    <a:pt x="184" y="2"/>
                  </a:lnTo>
                  <a:lnTo>
                    <a:pt x="194" y="2"/>
                  </a:lnTo>
                  <a:lnTo>
                    <a:pt x="198" y="0"/>
                  </a:lnTo>
                  <a:lnTo>
                    <a:pt x="205" y="0"/>
                  </a:lnTo>
                  <a:lnTo>
                    <a:pt x="207" y="9"/>
                  </a:lnTo>
                  <a:lnTo>
                    <a:pt x="211" y="13"/>
                  </a:lnTo>
                  <a:lnTo>
                    <a:pt x="209" y="17"/>
                  </a:lnTo>
                  <a:lnTo>
                    <a:pt x="215" y="25"/>
                  </a:lnTo>
                  <a:lnTo>
                    <a:pt x="226" y="23"/>
                  </a:lnTo>
                  <a:lnTo>
                    <a:pt x="230" y="25"/>
                  </a:lnTo>
                  <a:lnTo>
                    <a:pt x="230" y="30"/>
                  </a:lnTo>
                  <a:lnTo>
                    <a:pt x="234" y="32"/>
                  </a:lnTo>
                  <a:lnTo>
                    <a:pt x="234" y="36"/>
                  </a:lnTo>
                  <a:lnTo>
                    <a:pt x="236" y="42"/>
                  </a:lnTo>
                  <a:lnTo>
                    <a:pt x="245" y="51"/>
                  </a:lnTo>
                  <a:lnTo>
                    <a:pt x="249" y="49"/>
                  </a:lnTo>
                  <a:lnTo>
                    <a:pt x="253" y="51"/>
                  </a:lnTo>
                  <a:lnTo>
                    <a:pt x="259" y="49"/>
                  </a:lnTo>
                  <a:lnTo>
                    <a:pt x="264" y="51"/>
                  </a:lnTo>
                  <a:lnTo>
                    <a:pt x="270" y="44"/>
                  </a:lnTo>
                  <a:lnTo>
                    <a:pt x="272" y="44"/>
                  </a:lnTo>
                  <a:lnTo>
                    <a:pt x="276" y="55"/>
                  </a:lnTo>
                  <a:lnTo>
                    <a:pt x="283" y="59"/>
                  </a:lnTo>
                  <a:lnTo>
                    <a:pt x="285" y="61"/>
                  </a:lnTo>
                  <a:lnTo>
                    <a:pt x="289" y="59"/>
                  </a:lnTo>
                  <a:lnTo>
                    <a:pt x="295" y="61"/>
                  </a:lnTo>
                  <a:lnTo>
                    <a:pt x="299" y="61"/>
                  </a:lnTo>
                  <a:lnTo>
                    <a:pt x="304" y="63"/>
                  </a:lnTo>
                  <a:lnTo>
                    <a:pt x="308" y="63"/>
                  </a:lnTo>
                  <a:lnTo>
                    <a:pt x="314" y="65"/>
                  </a:lnTo>
                  <a:lnTo>
                    <a:pt x="321" y="68"/>
                  </a:lnTo>
                  <a:lnTo>
                    <a:pt x="323" y="63"/>
                  </a:lnTo>
                  <a:lnTo>
                    <a:pt x="325" y="70"/>
                  </a:lnTo>
                  <a:lnTo>
                    <a:pt x="327" y="70"/>
                  </a:lnTo>
                  <a:lnTo>
                    <a:pt x="327" y="76"/>
                  </a:lnTo>
                  <a:lnTo>
                    <a:pt x="325" y="80"/>
                  </a:lnTo>
                  <a:lnTo>
                    <a:pt x="321" y="80"/>
                  </a:lnTo>
                  <a:lnTo>
                    <a:pt x="318" y="89"/>
                  </a:lnTo>
                  <a:lnTo>
                    <a:pt x="325" y="93"/>
                  </a:lnTo>
                  <a:lnTo>
                    <a:pt x="325" y="99"/>
                  </a:lnTo>
                  <a:lnTo>
                    <a:pt x="323" y="108"/>
                  </a:lnTo>
                  <a:lnTo>
                    <a:pt x="323" y="112"/>
                  </a:lnTo>
                  <a:lnTo>
                    <a:pt x="321" y="114"/>
                  </a:lnTo>
                  <a:lnTo>
                    <a:pt x="310" y="114"/>
                  </a:lnTo>
                  <a:lnTo>
                    <a:pt x="306" y="122"/>
                  </a:lnTo>
                  <a:lnTo>
                    <a:pt x="304" y="122"/>
                  </a:lnTo>
                  <a:lnTo>
                    <a:pt x="302" y="133"/>
                  </a:lnTo>
                  <a:lnTo>
                    <a:pt x="299" y="133"/>
                  </a:lnTo>
                  <a:lnTo>
                    <a:pt x="297" y="131"/>
                  </a:lnTo>
                  <a:lnTo>
                    <a:pt x="295" y="131"/>
                  </a:lnTo>
                  <a:lnTo>
                    <a:pt x="291" y="133"/>
                  </a:lnTo>
                  <a:lnTo>
                    <a:pt x="287" y="133"/>
                  </a:lnTo>
                  <a:lnTo>
                    <a:pt x="283" y="135"/>
                  </a:lnTo>
                  <a:lnTo>
                    <a:pt x="283" y="139"/>
                  </a:lnTo>
                  <a:lnTo>
                    <a:pt x="278" y="139"/>
                  </a:lnTo>
                  <a:lnTo>
                    <a:pt x="276" y="141"/>
                  </a:lnTo>
                  <a:lnTo>
                    <a:pt x="272" y="146"/>
                  </a:lnTo>
                  <a:lnTo>
                    <a:pt x="270" y="146"/>
                  </a:lnTo>
                  <a:lnTo>
                    <a:pt x="266" y="146"/>
                  </a:lnTo>
                  <a:lnTo>
                    <a:pt x="262" y="148"/>
                  </a:lnTo>
                  <a:lnTo>
                    <a:pt x="257" y="148"/>
                  </a:lnTo>
                  <a:lnTo>
                    <a:pt x="253" y="150"/>
                  </a:lnTo>
                  <a:lnTo>
                    <a:pt x="251" y="150"/>
                  </a:lnTo>
                  <a:lnTo>
                    <a:pt x="247" y="146"/>
                  </a:lnTo>
                  <a:lnTo>
                    <a:pt x="247" y="146"/>
                  </a:lnTo>
                  <a:lnTo>
                    <a:pt x="247" y="148"/>
                  </a:lnTo>
                  <a:lnTo>
                    <a:pt x="249" y="150"/>
                  </a:lnTo>
                  <a:lnTo>
                    <a:pt x="249" y="154"/>
                  </a:lnTo>
                  <a:lnTo>
                    <a:pt x="245" y="158"/>
                  </a:lnTo>
                  <a:lnTo>
                    <a:pt x="243" y="160"/>
                  </a:lnTo>
                  <a:lnTo>
                    <a:pt x="240" y="158"/>
                  </a:lnTo>
                  <a:lnTo>
                    <a:pt x="243" y="158"/>
                  </a:lnTo>
                  <a:lnTo>
                    <a:pt x="247" y="154"/>
                  </a:lnTo>
                  <a:lnTo>
                    <a:pt x="245" y="152"/>
                  </a:lnTo>
                  <a:lnTo>
                    <a:pt x="243" y="150"/>
                  </a:lnTo>
                  <a:lnTo>
                    <a:pt x="243" y="152"/>
                  </a:lnTo>
                  <a:lnTo>
                    <a:pt x="236" y="158"/>
                  </a:lnTo>
                  <a:lnTo>
                    <a:pt x="234" y="160"/>
                  </a:lnTo>
                  <a:lnTo>
                    <a:pt x="232" y="162"/>
                  </a:lnTo>
                  <a:lnTo>
                    <a:pt x="228" y="162"/>
                  </a:lnTo>
                  <a:lnTo>
                    <a:pt x="226" y="160"/>
                  </a:lnTo>
                  <a:lnTo>
                    <a:pt x="224" y="162"/>
                  </a:lnTo>
                  <a:lnTo>
                    <a:pt x="219" y="160"/>
                  </a:lnTo>
                  <a:lnTo>
                    <a:pt x="217" y="162"/>
                  </a:lnTo>
                  <a:lnTo>
                    <a:pt x="222" y="165"/>
                  </a:lnTo>
                  <a:lnTo>
                    <a:pt x="228" y="165"/>
                  </a:lnTo>
                  <a:lnTo>
                    <a:pt x="230" y="167"/>
                  </a:lnTo>
                  <a:lnTo>
                    <a:pt x="232" y="169"/>
                  </a:lnTo>
                  <a:lnTo>
                    <a:pt x="234" y="167"/>
                  </a:lnTo>
                  <a:lnTo>
                    <a:pt x="236" y="169"/>
                  </a:lnTo>
                  <a:lnTo>
                    <a:pt x="234" y="171"/>
                  </a:lnTo>
                  <a:lnTo>
                    <a:pt x="234" y="173"/>
                  </a:lnTo>
                  <a:lnTo>
                    <a:pt x="236" y="173"/>
                  </a:lnTo>
                  <a:lnTo>
                    <a:pt x="236" y="173"/>
                  </a:lnTo>
                  <a:lnTo>
                    <a:pt x="236" y="175"/>
                  </a:lnTo>
                  <a:lnTo>
                    <a:pt x="238" y="173"/>
                  </a:lnTo>
                  <a:lnTo>
                    <a:pt x="240" y="175"/>
                  </a:lnTo>
                  <a:lnTo>
                    <a:pt x="243" y="179"/>
                  </a:lnTo>
                  <a:lnTo>
                    <a:pt x="245" y="181"/>
                  </a:lnTo>
                  <a:lnTo>
                    <a:pt x="249" y="183"/>
                  </a:lnTo>
                  <a:lnTo>
                    <a:pt x="251" y="181"/>
                  </a:lnTo>
                  <a:lnTo>
                    <a:pt x="245" y="175"/>
                  </a:lnTo>
                  <a:lnTo>
                    <a:pt x="236" y="167"/>
                  </a:lnTo>
                  <a:lnTo>
                    <a:pt x="236" y="162"/>
                  </a:lnTo>
                  <a:lnTo>
                    <a:pt x="236" y="160"/>
                  </a:lnTo>
                  <a:lnTo>
                    <a:pt x="240" y="165"/>
                  </a:lnTo>
                  <a:lnTo>
                    <a:pt x="240" y="171"/>
                  </a:lnTo>
                  <a:lnTo>
                    <a:pt x="251" y="181"/>
                  </a:lnTo>
                  <a:lnTo>
                    <a:pt x="253" y="181"/>
                  </a:lnTo>
                  <a:lnTo>
                    <a:pt x="257" y="179"/>
                  </a:lnTo>
                  <a:lnTo>
                    <a:pt x="259" y="179"/>
                  </a:lnTo>
                  <a:lnTo>
                    <a:pt x="264" y="181"/>
                  </a:lnTo>
                  <a:lnTo>
                    <a:pt x="264" y="177"/>
                  </a:lnTo>
                  <a:lnTo>
                    <a:pt x="270" y="175"/>
                  </a:lnTo>
                  <a:lnTo>
                    <a:pt x="276" y="177"/>
                  </a:lnTo>
                  <a:lnTo>
                    <a:pt x="274" y="179"/>
                  </a:lnTo>
                  <a:lnTo>
                    <a:pt x="272" y="181"/>
                  </a:lnTo>
                  <a:lnTo>
                    <a:pt x="274" y="183"/>
                  </a:lnTo>
                  <a:lnTo>
                    <a:pt x="272" y="188"/>
                  </a:lnTo>
                  <a:lnTo>
                    <a:pt x="266" y="188"/>
                  </a:lnTo>
                  <a:lnTo>
                    <a:pt x="257" y="186"/>
                  </a:lnTo>
                  <a:lnTo>
                    <a:pt x="253" y="188"/>
                  </a:lnTo>
                  <a:lnTo>
                    <a:pt x="249" y="194"/>
                  </a:lnTo>
                  <a:lnTo>
                    <a:pt x="243" y="194"/>
                  </a:lnTo>
                  <a:lnTo>
                    <a:pt x="234" y="200"/>
                  </a:lnTo>
                  <a:lnTo>
                    <a:pt x="226" y="202"/>
                  </a:lnTo>
                  <a:lnTo>
                    <a:pt x="219" y="202"/>
                  </a:lnTo>
                  <a:lnTo>
                    <a:pt x="215" y="200"/>
                  </a:lnTo>
                  <a:lnTo>
                    <a:pt x="217" y="198"/>
                  </a:lnTo>
                  <a:lnTo>
                    <a:pt x="219" y="192"/>
                  </a:lnTo>
                  <a:lnTo>
                    <a:pt x="219" y="190"/>
                  </a:lnTo>
                  <a:lnTo>
                    <a:pt x="213" y="183"/>
                  </a:lnTo>
                  <a:lnTo>
                    <a:pt x="211" y="183"/>
                  </a:lnTo>
                  <a:lnTo>
                    <a:pt x="207" y="181"/>
                  </a:lnTo>
                  <a:lnTo>
                    <a:pt x="203" y="183"/>
                  </a:lnTo>
                  <a:lnTo>
                    <a:pt x="200" y="183"/>
                  </a:lnTo>
                  <a:lnTo>
                    <a:pt x="205" y="177"/>
                  </a:lnTo>
                  <a:lnTo>
                    <a:pt x="211" y="173"/>
                  </a:lnTo>
                  <a:lnTo>
                    <a:pt x="217" y="171"/>
                  </a:lnTo>
                  <a:lnTo>
                    <a:pt x="219" y="171"/>
                  </a:lnTo>
                  <a:lnTo>
                    <a:pt x="217" y="167"/>
                  </a:lnTo>
                  <a:lnTo>
                    <a:pt x="215" y="162"/>
                  </a:lnTo>
                  <a:lnTo>
                    <a:pt x="213" y="162"/>
                  </a:lnTo>
                  <a:lnTo>
                    <a:pt x="213" y="165"/>
                  </a:lnTo>
                  <a:lnTo>
                    <a:pt x="209" y="162"/>
                  </a:lnTo>
                  <a:lnTo>
                    <a:pt x="205" y="160"/>
                  </a:lnTo>
                  <a:lnTo>
                    <a:pt x="200" y="162"/>
                  </a:lnTo>
                  <a:lnTo>
                    <a:pt x="196" y="165"/>
                  </a:lnTo>
                  <a:lnTo>
                    <a:pt x="192" y="162"/>
                  </a:lnTo>
                  <a:lnTo>
                    <a:pt x="190" y="162"/>
                  </a:lnTo>
                  <a:lnTo>
                    <a:pt x="186" y="158"/>
                  </a:lnTo>
                  <a:lnTo>
                    <a:pt x="188" y="158"/>
                  </a:lnTo>
                  <a:lnTo>
                    <a:pt x="190" y="156"/>
                  </a:lnTo>
                  <a:lnTo>
                    <a:pt x="184" y="154"/>
                  </a:lnTo>
                  <a:lnTo>
                    <a:pt x="175" y="154"/>
                  </a:lnTo>
                  <a:lnTo>
                    <a:pt x="175" y="152"/>
                  </a:lnTo>
                  <a:lnTo>
                    <a:pt x="179" y="152"/>
                  </a:lnTo>
                  <a:lnTo>
                    <a:pt x="186" y="152"/>
                  </a:lnTo>
                  <a:lnTo>
                    <a:pt x="190" y="152"/>
                  </a:lnTo>
                  <a:lnTo>
                    <a:pt x="192" y="150"/>
                  </a:lnTo>
                  <a:lnTo>
                    <a:pt x="196" y="148"/>
                  </a:lnTo>
                  <a:lnTo>
                    <a:pt x="190" y="150"/>
                  </a:lnTo>
                  <a:lnTo>
                    <a:pt x="188" y="148"/>
                  </a:lnTo>
                  <a:lnTo>
                    <a:pt x="184" y="148"/>
                  </a:lnTo>
                  <a:lnTo>
                    <a:pt x="184" y="143"/>
                  </a:lnTo>
                  <a:lnTo>
                    <a:pt x="181" y="148"/>
                  </a:lnTo>
                  <a:lnTo>
                    <a:pt x="179" y="150"/>
                  </a:lnTo>
                  <a:lnTo>
                    <a:pt x="177" y="150"/>
                  </a:lnTo>
                  <a:lnTo>
                    <a:pt x="177" y="148"/>
                  </a:lnTo>
                  <a:lnTo>
                    <a:pt x="175" y="146"/>
                  </a:lnTo>
                  <a:lnTo>
                    <a:pt x="171" y="152"/>
                  </a:lnTo>
                  <a:lnTo>
                    <a:pt x="165" y="152"/>
                  </a:lnTo>
                  <a:lnTo>
                    <a:pt x="162" y="154"/>
                  </a:lnTo>
                  <a:lnTo>
                    <a:pt x="162" y="158"/>
                  </a:lnTo>
                  <a:lnTo>
                    <a:pt x="158" y="165"/>
                  </a:lnTo>
                  <a:lnTo>
                    <a:pt x="156" y="165"/>
                  </a:lnTo>
                  <a:lnTo>
                    <a:pt x="158" y="167"/>
                  </a:lnTo>
                  <a:lnTo>
                    <a:pt x="150" y="175"/>
                  </a:lnTo>
                  <a:lnTo>
                    <a:pt x="148" y="175"/>
                  </a:lnTo>
                  <a:lnTo>
                    <a:pt x="146" y="173"/>
                  </a:lnTo>
                  <a:lnTo>
                    <a:pt x="146" y="175"/>
                  </a:lnTo>
                  <a:lnTo>
                    <a:pt x="146" y="179"/>
                  </a:lnTo>
                  <a:lnTo>
                    <a:pt x="148" y="181"/>
                  </a:lnTo>
                  <a:lnTo>
                    <a:pt x="146" y="183"/>
                  </a:lnTo>
                  <a:lnTo>
                    <a:pt x="146" y="183"/>
                  </a:lnTo>
                  <a:lnTo>
                    <a:pt x="144" y="181"/>
                  </a:lnTo>
                  <a:lnTo>
                    <a:pt x="137" y="181"/>
                  </a:lnTo>
                  <a:lnTo>
                    <a:pt x="133" y="183"/>
                  </a:lnTo>
                  <a:lnTo>
                    <a:pt x="127" y="183"/>
                  </a:lnTo>
                  <a:lnTo>
                    <a:pt x="120" y="183"/>
                  </a:lnTo>
                  <a:lnTo>
                    <a:pt x="118" y="177"/>
                  </a:lnTo>
                  <a:lnTo>
                    <a:pt x="120" y="175"/>
                  </a:lnTo>
                  <a:lnTo>
                    <a:pt x="125" y="177"/>
                  </a:lnTo>
                  <a:lnTo>
                    <a:pt x="125" y="173"/>
                  </a:lnTo>
                  <a:lnTo>
                    <a:pt x="129" y="167"/>
                  </a:lnTo>
                  <a:lnTo>
                    <a:pt x="131" y="167"/>
                  </a:lnTo>
                  <a:lnTo>
                    <a:pt x="129" y="162"/>
                  </a:lnTo>
                  <a:lnTo>
                    <a:pt x="131" y="154"/>
                  </a:lnTo>
                  <a:lnTo>
                    <a:pt x="135" y="154"/>
                  </a:lnTo>
                  <a:lnTo>
                    <a:pt x="139" y="152"/>
                  </a:lnTo>
                  <a:lnTo>
                    <a:pt x="141" y="154"/>
                  </a:lnTo>
                  <a:lnTo>
                    <a:pt x="148" y="154"/>
                  </a:lnTo>
                  <a:lnTo>
                    <a:pt x="150" y="152"/>
                  </a:lnTo>
                  <a:lnTo>
                    <a:pt x="146" y="150"/>
                  </a:lnTo>
                  <a:lnTo>
                    <a:pt x="148" y="146"/>
                  </a:lnTo>
                  <a:lnTo>
                    <a:pt x="148" y="141"/>
                  </a:lnTo>
                  <a:lnTo>
                    <a:pt x="141" y="139"/>
                  </a:lnTo>
                  <a:lnTo>
                    <a:pt x="135" y="135"/>
                  </a:lnTo>
                  <a:lnTo>
                    <a:pt x="135" y="133"/>
                  </a:lnTo>
                  <a:lnTo>
                    <a:pt x="131" y="131"/>
                  </a:lnTo>
                  <a:lnTo>
                    <a:pt x="131" y="124"/>
                  </a:lnTo>
                  <a:lnTo>
                    <a:pt x="131" y="118"/>
                  </a:lnTo>
                  <a:lnTo>
                    <a:pt x="125" y="116"/>
                  </a:lnTo>
                  <a:lnTo>
                    <a:pt x="118" y="110"/>
                  </a:lnTo>
                  <a:lnTo>
                    <a:pt x="116" y="110"/>
                  </a:lnTo>
                  <a:lnTo>
                    <a:pt x="116" y="112"/>
                  </a:lnTo>
                  <a:lnTo>
                    <a:pt x="110" y="112"/>
                  </a:lnTo>
                  <a:lnTo>
                    <a:pt x="103" y="106"/>
                  </a:lnTo>
                  <a:lnTo>
                    <a:pt x="99" y="106"/>
                  </a:lnTo>
                  <a:lnTo>
                    <a:pt x="95" y="101"/>
                  </a:lnTo>
                  <a:lnTo>
                    <a:pt x="93" y="103"/>
                  </a:lnTo>
                  <a:lnTo>
                    <a:pt x="89" y="103"/>
                  </a:lnTo>
                  <a:lnTo>
                    <a:pt x="89" y="103"/>
                  </a:lnTo>
                  <a:lnTo>
                    <a:pt x="85" y="101"/>
                  </a:lnTo>
                  <a:lnTo>
                    <a:pt x="85" y="103"/>
                  </a:lnTo>
                  <a:lnTo>
                    <a:pt x="80" y="101"/>
                  </a:lnTo>
                  <a:lnTo>
                    <a:pt x="80" y="108"/>
                  </a:lnTo>
                  <a:lnTo>
                    <a:pt x="80" y="110"/>
                  </a:lnTo>
                  <a:lnTo>
                    <a:pt x="80" y="114"/>
                  </a:lnTo>
                  <a:lnTo>
                    <a:pt x="76" y="116"/>
                  </a:lnTo>
                  <a:lnTo>
                    <a:pt x="72" y="118"/>
                  </a:lnTo>
                  <a:lnTo>
                    <a:pt x="59" y="120"/>
                  </a:lnTo>
                  <a:lnTo>
                    <a:pt x="55" y="124"/>
                  </a:lnTo>
                  <a:lnTo>
                    <a:pt x="51" y="124"/>
                  </a:lnTo>
                  <a:lnTo>
                    <a:pt x="44" y="127"/>
                  </a:lnTo>
                  <a:lnTo>
                    <a:pt x="40" y="124"/>
                  </a:lnTo>
                  <a:lnTo>
                    <a:pt x="38" y="122"/>
                  </a:lnTo>
                  <a:lnTo>
                    <a:pt x="34" y="120"/>
                  </a:lnTo>
                  <a:lnTo>
                    <a:pt x="28" y="118"/>
                  </a:lnTo>
                  <a:lnTo>
                    <a:pt x="21" y="114"/>
                  </a:lnTo>
                  <a:lnTo>
                    <a:pt x="17" y="114"/>
                  </a:lnTo>
                  <a:lnTo>
                    <a:pt x="15" y="118"/>
                  </a:lnTo>
                  <a:lnTo>
                    <a:pt x="11" y="118"/>
                  </a:lnTo>
                  <a:lnTo>
                    <a:pt x="9" y="114"/>
                  </a:lnTo>
                  <a:lnTo>
                    <a:pt x="4" y="110"/>
                  </a:lnTo>
                  <a:lnTo>
                    <a:pt x="0" y="106"/>
                  </a:lnTo>
                  <a:lnTo>
                    <a:pt x="0" y="106"/>
                  </a:lnTo>
                  <a:lnTo>
                    <a:pt x="0" y="99"/>
                  </a:lnTo>
                  <a:lnTo>
                    <a:pt x="4" y="91"/>
                  </a:lnTo>
                  <a:lnTo>
                    <a:pt x="9" y="91"/>
                  </a:lnTo>
                  <a:lnTo>
                    <a:pt x="9" y="84"/>
                  </a:lnTo>
                  <a:lnTo>
                    <a:pt x="9" y="78"/>
                  </a:lnTo>
                  <a:lnTo>
                    <a:pt x="21" y="65"/>
                  </a:lnTo>
                  <a:lnTo>
                    <a:pt x="21" y="59"/>
                  </a:lnTo>
                  <a:lnTo>
                    <a:pt x="25" y="57"/>
                  </a:lnTo>
                  <a:lnTo>
                    <a:pt x="28" y="55"/>
                  </a:lnTo>
                  <a:lnTo>
                    <a:pt x="30" y="51"/>
                  </a:lnTo>
                  <a:lnTo>
                    <a:pt x="28" y="46"/>
                  </a:lnTo>
                  <a:lnTo>
                    <a:pt x="28" y="44"/>
                  </a:lnTo>
                  <a:lnTo>
                    <a:pt x="30" y="42"/>
                  </a:lnTo>
                  <a:lnTo>
                    <a:pt x="25" y="40"/>
                  </a:lnTo>
                  <a:lnTo>
                    <a:pt x="21" y="34"/>
                  </a:lnTo>
                  <a:lnTo>
                    <a:pt x="19" y="32"/>
                  </a:lnTo>
                  <a:lnTo>
                    <a:pt x="19" y="21"/>
                  </a:lnTo>
                  <a:lnTo>
                    <a:pt x="19" y="19"/>
                  </a:lnTo>
                  <a:close/>
                </a:path>
              </a:pathLst>
            </a:custGeom>
            <a:gradFill>
              <a:gsLst>
                <a:gs pos="50000">
                  <a:schemeClr val="accent1">
                    <a:lumMod val="5000"/>
                    <a:lumOff val="95000"/>
                  </a:schemeClr>
                </a:gs>
                <a:gs pos="76000">
                  <a:srgbClr val="D9D9D9"/>
                </a:gs>
                <a:gs pos="100000">
                  <a:srgbClr val="D9D9D9"/>
                </a:gs>
              </a:gsLst>
              <a:lin ang="10200000" scaled="0"/>
            </a:gra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 name="Freeform 53">
              <a:extLst>
                <a:ext uri="{FF2B5EF4-FFF2-40B4-BE49-F238E27FC236}">
                  <a16:creationId xmlns:a16="http://schemas.microsoft.com/office/drawing/2014/main" id="{9FCB7E70-500A-4E4C-A5BF-59FC129856FC}"/>
                </a:ext>
              </a:extLst>
            </p:cNvPr>
            <p:cNvSpPr>
              <a:spLocks/>
            </p:cNvSpPr>
            <p:nvPr/>
          </p:nvSpPr>
          <p:spPr bwMode="auto">
            <a:xfrm>
              <a:off x="5197026" y="3380357"/>
              <a:ext cx="96671" cy="104957"/>
            </a:xfrm>
            <a:custGeom>
              <a:avLst/>
              <a:gdLst>
                <a:gd name="T0" fmla="*/ 0 w 70"/>
                <a:gd name="T1" fmla="*/ 13 h 76"/>
                <a:gd name="T2" fmla="*/ 0 w 70"/>
                <a:gd name="T3" fmla="*/ 9 h 76"/>
                <a:gd name="T4" fmla="*/ 0 w 70"/>
                <a:gd name="T5" fmla="*/ 7 h 76"/>
                <a:gd name="T6" fmla="*/ 0 w 70"/>
                <a:gd name="T7" fmla="*/ 0 h 76"/>
                <a:gd name="T8" fmla="*/ 5 w 70"/>
                <a:gd name="T9" fmla="*/ 2 h 76"/>
                <a:gd name="T10" fmla="*/ 5 w 70"/>
                <a:gd name="T11" fmla="*/ 0 h 76"/>
                <a:gd name="T12" fmla="*/ 9 w 70"/>
                <a:gd name="T13" fmla="*/ 2 h 76"/>
                <a:gd name="T14" fmla="*/ 9 w 70"/>
                <a:gd name="T15" fmla="*/ 2 h 76"/>
                <a:gd name="T16" fmla="*/ 13 w 70"/>
                <a:gd name="T17" fmla="*/ 2 h 76"/>
                <a:gd name="T18" fmla="*/ 15 w 70"/>
                <a:gd name="T19" fmla="*/ 0 h 76"/>
                <a:gd name="T20" fmla="*/ 19 w 70"/>
                <a:gd name="T21" fmla="*/ 5 h 76"/>
                <a:gd name="T22" fmla="*/ 23 w 70"/>
                <a:gd name="T23" fmla="*/ 5 h 76"/>
                <a:gd name="T24" fmla="*/ 30 w 70"/>
                <a:gd name="T25" fmla="*/ 11 h 76"/>
                <a:gd name="T26" fmla="*/ 36 w 70"/>
                <a:gd name="T27" fmla="*/ 11 h 76"/>
                <a:gd name="T28" fmla="*/ 36 w 70"/>
                <a:gd name="T29" fmla="*/ 9 h 76"/>
                <a:gd name="T30" fmla="*/ 38 w 70"/>
                <a:gd name="T31" fmla="*/ 9 h 76"/>
                <a:gd name="T32" fmla="*/ 45 w 70"/>
                <a:gd name="T33" fmla="*/ 15 h 76"/>
                <a:gd name="T34" fmla="*/ 51 w 70"/>
                <a:gd name="T35" fmla="*/ 17 h 76"/>
                <a:gd name="T36" fmla="*/ 51 w 70"/>
                <a:gd name="T37" fmla="*/ 23 h 76"/>
                <a:gd name="T38" fmla="*/ 51 w 70"/>
                <a:gd name="T39" fmla="*/ 30 h 76"/>
                <a:gd name="T40" fmla="*/ 55 w 70"/>
                <a:gd name="T41" fmla="*/ 32 h 76"/>
                <a:gd name="T42" fmla="*/ 55 w 70"/>
                <a:gd name="T43" fmla="*/ 34 h 76"/>
                <a:gd name="T44" fmla="*/ 61 w 70"/>
                <a:gd name="T45" fmla="*/ 38 h 76"/>
                <a:gd name="T46" fmla="*/ 68 w 70"/>
                <a:gd name="T47" fmla="*/ 40 h 76"/>
                <a:gd name="T48" fmla="*/ 68 w 70"/>
                <a:gd name="T49" fmla="*/ 45 h 76"/>
                <a:gd name="T50" fmla="*/ 66 w 70"/>
                <a:gd name="T51" fmla="*/ 49 h 76"/>
                <a:gd name="T52" fmla="*/ 70 w 70"/>
                <a:gd name="T53" fmla="*/ 51 h 76"/>
                <a:gd name="T54" fmla="*/ 68 w 70"/>
                <a:gd name="T55" fmla="*/ 53 h 76"/>
                <a:gd name="T56" fmla="*/ 61 w 70"/>
                <a:gd name="T57" fmla="*/ 53 h 76"/>
                <a:gd name="T58" fmla="*/ 59 w 70"/>
                <a:gd name="T59" fmla="*/ 51 h 76"/>
                <a:gd name="T60" fmla="*/ 55 w 70"/>
                <a:gd name="T61" fmla="*/ 53 h 76"/>
                <a:gd name="T62" fmla="*/ 51 w 70"/>
                <a:gd name="T63" fmla="*/ 53 h 76"/>
                <a:gd name="T64" fmla="*/ 49 w 70"/>
                <a:gd name="T65" fmla="*/ 61 h 76"/>
                <a:gd name="T66" fmla="*/ 51 w 70"/>
                <a:gd name="T67" fmla="*/ 66 h 76"/>
                <a:gd name="T68" fmla="*/ 49 w 70"/>
                <a:gd name="T69" fmla="*/ 66 h 76"/>
                <a:gd name="T70" fmla="*/ 45 w 70"/>
                <a:gd name="T71" fmla="*/ 72 h 76"/>
                <a:gd name="T72" fmla="*/ 45 w 70"/>
                <a:gd name="T73" fmla="*/ 76 h 76"/>
                <a:gd name="T74" fmla="*/ 40 w 70"/>
                <a:gd name="T75" fmla="*/ 74 h 76"/>
                <a:gd name="T76" fmla="*/ 38 w 70"/>
                <a:gd name="T77" fmla="*/ 76 h 76"/>
                <a:gd name="T78" fmla="*/ 38 w 70"/>
                <a:gd name="T79" fmla="*/ 76 h 76"/>
                <a:gd name="T80" fmla="*/ 34 w 70"/>
                <a:gd name="T81" fmla="*/ 70 h 76"/>
                <a:gd name="T82" fmla="*/ 36 w 70"/>
                <a:gd name="T83" fmla="*/ 53 h 76"/>
                <a:gd name="T84" fmla="*/ 32 w 70"/>
                <a:gd name="T85" fmla="*/ 47 h 76"/>
                <a:gd name="T86" fmla="*/ 32 w 70"/>
                <a:gd name="T87" fmla="*/ 40 h 76"/>
                <a:gd name="T88" fmla="*/ 19 w 70"/>
                <a:gd name="T89" fmla="*/ 32 h 76"/>
                <a:gd name="T90" fmla="*/ 19 w 70"/>
                <a:gd name="T91" fmla="*/ 28 h 76"/>
                <a:gd name="T92" fmla="*/ 11 w 70"/>
                <a:gd name="T93" fmla="*/ 21 h 76"/>
                <a:gd name="T94" fmla="*/ 9 w 70"/>
                <a:gd name="T95" fmla="*/ 13 h 76"/>
                <a:gd name="T96" fmla="*/ 0 w 70"/>
                <a:gd name="T97" fmla="*/ 1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76">
                  <a:moveTo>
                    <a:pt x="0" y="13"/>
                  </a:moveTo>
                  <a:lnTo>
                    <a:pt x="0" y="9"/>
                  </a:lnTo>
                  <a:lnTo>
                    <a:pt x="0" y="7"/>
                  </a:lnTo>
                  <a:lnTo>
                    <a:pt x="0" y="0"/>
                  </a:lnTo>
                  <a:lnTo>
                    <a:pt x="5" y="2"/>
                  </a:lnTo>
                  <a:lnTo>
                    <a:pt x="5" y="0"/>
                  </a:lnTo>
                  <a:lnTo>
                    <a:pt x="9" y="2"/>
                  </a:lnTo>
                  <a:lnTo>
                    <a:pt x="9" y="2"/>
                  </a:lnTo>
                  <a:lnTo>
                    <a:pt x="13" y="2"/>
                  </a:lnTo>
                  <a:lnTo>
                    <a:pt x="15" y="0"/>
                  </a:lnTo>
                  <a:lnTo>
                    <a:pt x="19" y="5"/>
                  </a:lnTo>
                  <a:lnTo>
                    <a:pt x="23" y="5"/>
                  </a:lnTo>
                  <a:lnTo>
                    <a:pt x="30" y="11"/>
                  </a:lnTo>
                  <a:lnTo>
                    <a:pt x="36" y="11"/>
                  </a:lnTo>
                  <a:lnTo>
                    <a:pt x="36" y="9"/>
                  </a:lnTo>
                  <a:lnTo>
                    <a:pt x="38" y="9"/>
                  </a:lnTo>
                  <a:lnTo>
                    <a:pt x="45" y="15"/>
                  </a:lnTo>
                  <a:lnTo>
                    <a:pt x="51" y="17"/>
                  </a:lnTo>
                  <a:lnTo>
                    <a:pt x="51" y="23"/>
                  </a:lnTo>
                  <a:lnTo>
                    <a:pt x="51" y="30"/>
                  </a:lnTo>
                  <a:lnTo>
                    <a:pt x="55" y="32"/>
                  </a:lnTo>
                  <a:lnTo>
                    <a:pt x="55" y="34"/>
                  </a:lnTo>
                  <a:lnTo>
                    <a:pt x="61" y="38"/>
                  </a:lnTo>
                  <a:lnTo>
                    <a:pt x="68" y="40"/>
                  </a:lnTo>
                  <a:lnTo>
                    <a:pt x="68" y="45"/>
                  </a:lnTo>
                  <a:lnTo>
                    <a:pt x="66" y="49"/>
                  </a:lnTo>
                  <a:lnTo>
                    <a:pt x="70" y="51"/>
                  </a:lnTo>
                  <a:lnTo>
                    <a:pt x="68" y="53"/>
                  </a:lnTo>
                  <a:lnTo>
                    <a:pt x="61" y="53"/>
                  </a:lnTo>
                  <a:lnTo>
                    <a:pt x="59" y="51"/>
                  </a:lnTo>
                  <a:lnTo>
                    <a:pt x="55" y="53"/>
                  </a:lnTo>
                  <a:lnTo>
                    <a:pt x="51" y="53"/>
                  </a:lnTo>
                  <a:lnTo>
                    <a:pt x="49" y="61"/>
                  </a:lnTo>
                  <a:lnTo>
                    <a:pt x="51" y="66"/>
                  </a:lnTo>
                  <a:lnTo>
                    <a:pt x="49" y="66"/>
                  </a:lnTo>
                  <a:lnTo>
                    <a:pt x="45" y="72"/>
                  </a:lnTo>
                  <a:lnTo>
                    <a:pt x="45" y="76"/>
                  </a:lnTo>
                  <a:lnTo>
                    <a:pt x="40" y="74"/>
                  </a:lnTo>
                  <a:lnTo>
                    <a:pt x="38" y="76"/>
                  </a:lnTo>
                  <a:lnTo>
                    <a:pt x="38" y="76"/>
                  </a:lnTo>
                  <a:lnTo>
                    <a:pt x="34" y="70"/>
                  </a:lnTo>
                  <a:lnTo>
                    <a:pt x="36" y="53"/>
                  </a:lnTo>
                  <a:lnTo>
                    <a:pt x="32" y="47"/>
                  </a:lnTo>
                  <a:lnTo>
                    <a:pt x="32" y="40"/>
                  </a:lnTo>
                  <a:lnTo>
                    <a:pt x="19" y="32"/>
                  </a:lnTo>
                  <a:lnTo>
                    <a:pt x="19" y="28"/>
                  </a:lnTo>
                  <a:lnTo>
                    <a:pt x="11" y="21"/>
                  </a:lnTo>
                  <a:lnTo>
                    <a:pt x="9" y="13"/>
                  </a:lnTo>
                  <a:lnTo>
                    <a:pt x="0" y="13"/>
                  </a:lnTo>
                  <a:close/>
                </a:path>
              </a:pathLst>
            </a:custGeom>
            <a:gradFill>
              <a:gsLst>
                <a:gs pos="15000">
                  <a:schemeClr val="accent1">
                    <a:lumMod val="5000"/>
                    <a:lumOff val="95000"/>
                  </a:schemeClr>
                </a:gs>
                <a:gs pos="34000">
                  <a:srgbClr val="D9D9D9"/>
                </a:gs>
                <a:gs pos="100000">
                  <a:srgbClr val="D9D9D9"/>
                </a:gs>
              </a:gsLst>
              <a:lin ang="10200000" scaled="0"/>
            </a:gra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 name="Freeform 54">
              <a:extLst>
                <a:ext uri="{FF2B5EF4-FFF2-40B4-BE49-F238E27FC236}">
                  <a16:creationId xmlns:a16="http://schemas.microsoft.com/office/drawing/2014/main" id="{E7B35B9A-6894-4BAC-BA10-942EEDCE6AF7}"/>
                </a:ext>
              </a:extLst>
            </p:cNvPr>
            <p:cNvSpPr>
              <a:spLocks/>
            </p:cNvSpPr>
            <p:nvPr/>
          </p:nvSpPr>
          <p:spPr bwMode="auto">
            <a:xfrm>
              <a:off x="5044852" y="3397173"/>
              <a:ext cx="241678" cy="154674"/>
            </a:xfrm>
            <a:custGeom>
              <a:avLst/>
              <a:gdLst>
                <a:gd name="T0" fmla="*/ 44 w 175"/>
                <a:gd name="T1" fmla="*/ 4 h 112"/>
                <a:gd name="T2" fmla="*/ 50 w 175"/>
                <a:gd name="T3" fmla="*/ 0 h 112"/>
                <a:gd name="T4" fmla="*/ 63 w 175"/>
                <a:gd name="T5" fmla="*/ 6 h 112"/>
                <a:gd name="T6" fmla="*/ 69 w 175"/>
                <a:gd name="T7" fmla="*/ 10 h 112"/>
                <a:gd name="T8" fmla="*/ 80 w 175"/>
                <a:gd name="T9" fmla="*/ 10 h 112"/>
                <a:gd name="T10" fmla="*/ 88 w 175"/>
                <a:gd name="T11" fmla="*/ 6 h 112"/>
                <a:gd name="T12" fmla="*/ 105 w 175"/>
                <a:gd name="T13" fmla="*/ 2 h 112"/>
                <a:gd name="T14" fmla="*/ 120 w 175"/>
                <a:gd name="T15" fmla="*/ 8 h 112"/>
                <a:gd name="T16" fmla="*/ 128 w 175"/>
                <a:gd name="T17" fmla="*/ 19 h 112"/>
                <a:gd name="T18" fmla="*/ 141 w 175"/>
                <a:gd name="T19" fmla="*/ 34 h 112"/>
                <a:gd name="T20" fmla="*/ 143 w 175"/>
                <a:gd name="T21" fmla="*/ 57 h 112"/>
                <a:gd name="T22" fmla="*/ 149 w 175"/>
                <a:gd name="T23" fmla="*/ 69 h 112"/>
                <a:gd name="T24" fmla="*/ 162 w 175"/>
                <a:gd name="T25" fmla="*/ 69 h 112"/>
                <a:gd name="T26" fmla="*/ 173 w 175"/>
                <a:gd name="T27" fmla="*/ 67 h 112"/>
                <a:gd name="T28" fmla="*/ 173 w 175"/>
                <a:gd name="T29" fmla="*/ 72 h 112"/>
                <a:gd name="T30" fmla="*/ 175 w 175"/>
                <a:gd name="T31" fmla="*/ 78 h 112"/>
                <a:gd name="T32" fmla="*/ 168 w 175"/>
                <a:gd name="T33" fmla="*/ 82 h 112"/>
                <a:gd name="T34" fmla="*/ 160 w 175"/>
                <a:gd name="T35" fmla="*/ 88 h 112"/>
                <a:gd name="T36" fmla="*/ 160 w 175"/>
                <a:gd name="T37" fmla="*/ 93 h 112"/>
                <a:gd name="T38" fmla="*/ 158 w 175"/>
                <a:gd name="T39" fmla="*/ 103 h 112"/>
                <a:gd name="T40" fmla="*/ 154 w 175"/>
                <a:gd name="T41" fmla="*/ 107 h 112"/>
                <a:gd name="T42" fmla="*/ 147 w 175"/>
                <a:gd name="T43" fmla="*/ 103 h 112"/>
                <a:gd name="T44" fmla="*/ 141 w 175"/>
                <a:gd name="T45" fmla="*/ 101 h 112"/>
                <a:gd name="T46" fmla="*/ 128 w 175"/>
                <a:gd name="T47" fmla="*/ 99 h 112"/>
                <a:gd name="T48" fmla="*/ 111 w 175"/>
                <a:gd name="T49" fmla="*/ 105 h 112"/>
                <a:gd name="T50" fmla="*/ 105 w 175"/>
                <a:gd name="T51" fmla="*/ 110 h 112"/>
                <a:gd name="T52" fmla="*/ 97 w 175"/>
                <a:gd name="T53" fmla="*/ 110 h 112"/>
                <a:gd name="T54" fmla="*/ 88 w 175"/>
                <a:gd name="T55" fmla="*/ 110 h 112"/>
                <a:gd name="T56" fmla="*/ 82 w 175"/>
                <a:gd name="T57" fmla="*/ 110 h 112"/>
                <a:gd name="T58" fmla="*/ 69 w 175"/>
                <a:gd name="T59" fmla="*/ 110 h 112"/>
                <a:gd name="T60" fmla="*/ 65 w 175"/>
                <a:gd name="T61" fmla="*/ 107 h 112"/>
                <a:gd name="T62" fmla="*/ 54 w 175"/>
                <a:gd name="T63" fmla="*/ 110 h 112"/>
                <a:gd name="T64" fmla="*/ 52 w 175"/>
                <a:gd name="T65" fmla="*/ 105 h 112"/>
                <a:gd name="T66" fmla="*/ 50 w 175"/>
                <a:gd name="T67" fmla="*/ 99 h 112"/>
                <a:gd name="T68" fmla="*/ 44 w 175"/>
                <a:gd name="T69" fmla="*/ 95 h 112"/>
                <a:gd name="T70" fmla="*/ 48 w 175"/>
                <a:gd name="T71" fmla="*/ 88 h 112"/>
                <a:gd name="T72" fmla="*/ 38 w 175"/>
                <a:gd name="T73" fmla="*/ 91 h 112"/>
                <a:gd name="T74" fmla="*/ 29 w 175"/>
                <a:gd name="T75" fmla="*/ 91 h 112"/>
                <a:gd name="T76" fmla="*/ 21 w 175"/>
                <a:gd name="T77" fmla="*/ 84 h 112"/>
                <a:gd name="T78" fmla="*/ 23 w 175"/>
                <a:gd name="T79" fmla="*/ 78 h 112"/>
                <a:gd name="T80" fmla="*/ 12 w 175"/>
                <a:gd name="T81" fmla="*/ 72 h 112"/>
                <a:gd name="T82" fmla="*/ 4 w 175"/>
                <a:gd name="T83" fmla="*/ 59 h 112"/>
                <a:gd name="T84" fmla="*/ 0 w 175"/>
                <a:gd name="T85" fmla="*/ 57 h 112"/>
                <a:gd name="T86" fmla="*/ 8 w 175"/>
                <a:gd name="T87" fmla="*/ 51 h 112"/>
                <a:gd name="T88" fmla="*/ 14 w 175"/>
                <a:gd name="T89" fmla="*/ 48 h 112"/>
                <a:gd name="T90" fmla="*/ 19 w 175"/>
                <a:gd name="T91" fmla="*/ 40 h 112"/>
                <a:gd name="T92" fmla="*/ 29 w 175"/>
                <a:gd name="T93" fmla="*/ 17 h 112"/>
                <a:gd name="T94" fmla="*/ 38 w 175"/>
                <a:gd name="T95" fmla="*/ 8 h 112"/>
                <a:gd name="T96" fmla="*/ 40 w 175"/>
                <a:gd name="T97"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112">
                  <a:moveTo>
                    <a:pt x="40" y="4"/>
                  </a:moveTo>
                  <a:lnTo>
                    <a:pt x="44" y="4"/>
                  </a:lnTo>
                  <a:lnTo>
                    <a:pt x="46" y="0"/>
                  </a:lnTo>
                  <a:lnTo>
                    <a:pt x="50" y="0"/>
                  </a:lnTo>
                  <a:lnTo>
                    <a:pt x="57" y="4"/>
                  </a:lnTo>
                  <a:lnTo>
                    <a:pt x="63" y="6"/>
                  </a:lnTo>
                  <a:lnTo>
                    <a:pt x="67" y="8"/>
                  </a:lnTo>
                  <a:lnTo>
                    <a:pt x="69" y="10"/>
                  </a:lnTo>
                  <a:lnTo>
                    <a:pt x="73" y="13"/>
                  </a:lnTo>
                  <a:lnTo>
                    <a:pt x="80" y="10"/>
                  </a:lnTo>
                  <a:lnTo>
                    <a:pt x="84" y="10"/>
                  </a:lnTo>
                  <a:lnTo>
                    <a:pt x="88" y="6"/>
                  </a:lnTo>
                  <a:lnTo>
                    <a:pt x="101" y="4"/>
                  </a:lnTo>
                  <a:lnTo>
                    <a:pt x="105" y="2"/>
                  </a:lnTo>
                  <a:lnTo>
                    <a:pt x="118" y="0"/>
                  </a:lnTo>
                  <a:lnTo>
                    <a:pt x="120" y="8"/>
                  </a:lnTo>
                  <a:lnTo>
                    <a:pt x="128" y="15"/>
                  </a:lnTo>
                  <a:lnTo>
                    <a:pt x="128" y="19"/>
                  </a:lnTo>
                  <a:lnTo>
                    <a:pt x="141" y="27"/>
                  </a:lnTo>
                  <a:lnTo>
                    <a:pt x="141" y="34"/>
                  </a:lnTo>
                  <a:lnTo>
                    <a:pt x="145" y="40"/>
                  </a:lnTo>
                  <a:lnTo>
                    <a:pt x="143" y="57"/>
                  </a:lnTo>
                  <a:lnTo>
                    <a:pt x="147" y="63"/>
                  </a:lnTo>
                  <a:lnTo>
                    <a:pt x="149" y="69"/>
                  </a:lnTo>
                  <a:lnTo>
                    <a:pt x="156" y="69"/>
                  </a:lnTo>
                  <a:lnTo>
                    <a:pt x="162" y="69"/>
                  </a:lnTo>
                  <a:lnTo>
                    <a:pt x="166" y="67"/>
                  </a:lnTo>
                  <a:lnTo>
                    <a:pt x="173" y="67"/>
                  </a:lnTo>
                  <a:lnTo>
                    <a:pt x="175" y="69"/>
                  </a:lnTo>
                  <a:lnTo>
                    <a:pt x="173" y="72"/>
                  </a:lnTo>
                  <a:lnTo>
                    <a:pt x="175" y="74"/>
                  </a:lnTo>
                  <a:lnTo>
                    <a:pt x="175" y="78"/>
                  </a:lnTo>
                  <a:lnTo>
                    <a:pt x="173" y="82"/>
                  </a:lnTo>
                  <a:lnTo>
                    <a:pt x="168" y="82"/>
                  </a:lnTo>
                  <a:lnTo>
                    <a:pt x="162" y="84"/>
                  </a:lnTo>
                  <a:lnTo>
                    <a:pt x="160" y="88"/>
                  </a:lnTo>
                  <a:lnTo>
                    <a:pt x="158" y="91"/>
                  </a:lnTo>
                  <a:lnTo>
                    <a:pt x="160" y="93"/>
                  </a:lnTo>
                  <a:lnTo>
                    <a:pt x="160" y="99"/>
                  </a:lnTo>
                  <a:lnTo>
                    <a:pt x="158" y="103"/>
                  </a:lnTo>
                  <a:lnTo>
                    <a:pt x="158" y="107"/>
                  </a:lnTo>
                  <a:lnTo>
                    <a:pt x="154" y="107"/>
                  </a:lnTo>
                  <a:lnTo>
                    <a:pt x="154" y="105"/>
                  </a:lnTo>
                  <a:lnTo>
                    <a:pt x="147" y="103"/>
                  </a:lnTo>
                  <a:lnTo>
                    <a:pt x="143" y="105"/>
                  </a:lnTo>
                  <a:lnTo>
                    <a:pt x="141" y="101"/>
                  </a:lnTo>
                  <a:lnTo>
                    <a:pt x="135" y="99"/>
                  </a:lnTo>
                  <a:lnTo>
                    <a:pt x="128" y="99"/>
                  </a:lnTo>
                  <a:lnTo>
                    <a:pt x="124" y="99"/>
                  </a:lnTo>
                  <a:lnTo>
                    <a:pt x="111" y="105"/>
                  </a:lnTo>
                  <a:lnTo>
                    <a:pt x="111" y="107"/>
                  </a:lnTo>
                  <a:lnTo>
                    <a:pt x="105" y="110"/>
                  </a:lnTo>
                  <a:lnTo>
                    <a:pt x="103" y="112"/>
                  </a:lnTo>
                  <a:lnTo>
                    <a:pt x="97" y="110"/>
                  </a:lnTo>
                  <a:lnTo>
                    <a:pt x="92" y="110"/>
                  </a:lnTo>
                  <a:lnTo>
                    <a:pt x="88" y="110"/>
                  </a:lnTo>
                  <a:lnTo>
                    <a:pt x="84" y="110"/>
                  </a:lnTo>
                  <a:lnTo>
                    <a:pt x="82" y="110"/>
                  </a:lnTo>
                  <a:lnTo>
                    <a:pt x="76" y="112"/>
                  </a:lnTo>
                  <a:lnTo>
                    <a:pt x="69" y="110"/>
                  </a:lnTo>
                  <a:lnTo>
                    <a:pt x="67" y="110"/>
                  </a:lnTo>
                  <a:lnTo>
                    <a:pt x="65" y="107"/>
                  </a:lnTo>
                  <a:lnTo>
                    <a:pt x="59" y="107"/>
                  </a:lnTo>
                  <a:lnTo>
                    <a:pt x="54" y="110"/>
                  </a:lnTo>
                  <a:lnTo>
                    <a:pt x="52" y="107"/>
                  </a:lnTo>
                  <a:lnTo>
                    <a:pt x="52" y="105"/>
                  </a:lnTo>
                  <a:lnTo>
                    <a:pt x="54" y="101"/>
                  </a:lnTo>
                  <a:lnTo>
                    <a:pt x="50" y="99"/>
                  </a:lnTo>
                  <a:lnTo>
                    <a:pt x="46" y="99"/>
                  </a:lnTo>
                  <a:lnTo>
                    <a:pt x="44" y="95"/>
                  </a:lnTo>
                  <a:lnTo>
                    <a:pt x="44" y="93"/>
                  </a:lnTo>
                  <a:lnTo>
                    <a:pt x="48" y="88"/>
                  </a:lnTo>
                  <a:lnTo>
                    <a:pt x="40" y="86"/>
                  </a:lnTo>
                  <a:lnTo>
                    <a:pt x="38" y="91"/>
                  </a:lnTo>
                  <a:lnTo>
                    <a:pt x="33" y="88"/>
                  </a:lnTo>
                  <a:lnTo>
                    <a:pt x="29" y="91"/>
                  </a:lnTo>
                  <a:lnTo>
                    <a:pt x="27" y="86"/>
                  </a:lnTo>
                  <a:lnTo>
                    <a:pt x="21" y="84"/>
                  </a:lnTo>
                  <a:lnTo>
                    <a:pt x="21" y="82"/>
                  </a:lnTo>
                  <a:lnTo>
                    <a:pt x="23" y="78"/>
                  </a:lnTo>
                  <a:lnTo>
                    <a:pt x="17" y="74"/>
                  </a:lnTo>
                  <a:lnTo>
                    <a:pt x="12" y="72"/>
                  </a:lnTo>
                  <a:lnTo>
                    <a:pt x="10" y="67"/>
                  </a:lnTo>
                  <a:lnTo>
                    <a:pt x="4" y="59"/>
                  </a:lnTo>
                  <a:lnTo>
                    <a:pt x="4" y="57"/>
                  </a:lnTo>
                  <a:lnTo>
                    <a:pt x="0" y="57"/>
                  </a:lnTo>
                  <a:lnTo>
                    <a:pt x="4" y="53"/>
                  </a:lnTo>
                  <a:lnTo>
                    <a:pt x="8" y="51"/>
                  </a:lnTo>
                  <a:lnTo>
                    <a:pt x="8" y="48"/>
                  </a:lnTo>
                  <a:lnTo>
                    <a:pt x="14" y="48"/>
                  </a:lnTo>
                  <a:lnTo>
                    <a:pt x="19" y="44"/>
                  </a:lnTo>
                  <a:lnTo>
                    <a:pt x="19" y="40"/>
                  </a:lnTo>
                  <a:lnTo>
                    <a:pt x="25" y="29"/>
                  </a:lnTo>
                  <a:lnTo>
                    <a:pt x="29" y="17"/>
                  </a:lnTo>
                  <a:lnTo>
                    <a:pt x="33" y="10"/>
                  </a:lnTo>
                  <a:lnTo>
                    <a:pt x="38" y="8"/>
                  </a:lnTo>
                  <a:lnTo>
                    <a:pt x="40" y="4"/>
                  </a:lnTo>
                  <a:lnTo>
                    <a:pt x="40" y="4"/>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4" name="Freeform 55">
              <a:extLst>
                <a:ext uri="{FF2B5EF4-FFF2-40B4-BE49-F238E27FC236}">
                  <a16:creationId xmlns:a16="http://schemas.microsoft.com/office/drawing/2014/main" id="{DB72D8E5-EB23-49D6-8E5D-7C573FD88A37}"/>
                </a:ext>
              </a:extLst>
            </p:cNvPr>
            <p:cNvSpPr>
              <a:spLocks/>
            </p:cNvSpPr>
            <p:nvPr/>
          </p:nvSpPr>
          <p:spPr bwMode="auto">
            <a:xfrm>
              <a:off x="4942657" y="3386125"/>
              <a:ext cx="157436" cy="103577"/>
            </a:xfrm>
            <a:custGeom>
              <a:avLst/>
              <a:gdLst>
                <a:gd name="T0" fmla="*/ 74 w 114"/>
                <a:gd name="T1" fmla="*/ 65 h 75"/>
                <a:gd name="T2" fmla="*/ 78 w 114"/>
                <a:gd name="T3" fmla="*/ 61 h 75"/>
                <a:gd name="T4" fmla="*/ 82 w 114"/>
                <a:gd name="T5" fmla="*/ 59 h 75"/>
                <a:gd name="T6" fmla="*/ 82 w 114"/>
                <a:gd name="T7" fmla="*/ 56 h 75"/>
                <a:gd name="T8" fmla="*/ 88 w 114"/>
                <a:gd name="T9" fmla="*/ 56 h 75"/>
                <a:gd name="T10" fmla="*/ 93 w 114"/>
                <a:gd name="T11" fmla="*/ 52 h 75"/>
                <a:gd name="T12" fmla="*/ 93 w 114"/>
                <a:gd name="T13" fmla="*/ 48 h 75"/>
                <a:gd name="T14" fmla="*/ 99 w 114"/>
                <a:gd name="T15" fmla="*/ 37 h 75"/>
                <a:gd name="T16" fmla="*/ 103 w 114"/>
                <a:gd name="T17" fmla="*/ 25 h 75"/>
                <a:gd name="T18" fmla="*/ 107 w 114"/>
                <a:gd name="T19" fmla="*/ 18 h 75"/>
                <a:gd name="T20" fmla="*/ 112 w 114"/>
                <a:gd name="T21" fmla="*/ 16 h 75"/>
                <a:gd name="T22" fmla="*/ 114 w 114"/>
                <a:gd name="T23" fmla="*/ 12 h 75"/>
                <a:gd name="T24" fmla="*/ 112 w 114"/>
                <a:gd name="T25" fmla="*/ 8 h 75"/>
                <a:gd name="T26" fmla="*/ 107 w 114"/>
                <a:gd name="T27" fmla="*/ 4 h 75"/>
                <a:gd name="T28" fmla="*/ 103 w 114"/>
                <a:gd name="T29" fmla="*/ 0 h 75"/>
                <a:gd name="T30" fmla="*/ 97 w 114"/>
                <a:gd name="T31" fmla="*/ 4 h 75"/>
                <a:gd name="T32" fmla="*/ 91 w 114"/>
                <a:gd name="T33" fmla="*/ 2 h 75"/>
                <a:gd name="T34" fmla="*/ 84 w 114"/>
                <a:gd name="T35" fmla="*/ 2 h 75"/>
                <a:gd name="T36" fmla="*/ 78 w 114"/>
                <a:gd name="T37" fmla="*/ 2 h 75"/>
                <a:gd name="T38" fmla="*/ 72 w 114"/>
                <a:gd name="T39" fmla="*/ 2 h 75"/>
                <a:gd name="T40" fmla="*/ 69 w 114"/>
                <a:gd name="T41" fmla="*/ 6 h 75"/>
                <a:gd name="T42" fmla="*/ 65 w 114"/>
                <a:gd name="T43" fmla="*/ 10 h 75"/>
                <a:gd name="T44" fmla="*/ 65 w 114"/>
                <a:gd name="T45" fmla="*/ 14 h 75"/>
                <a:gd name="T46" fmla="*/ 59 w 114"/>
                <a:gd name="T47" fmla="*/ 8 h 75"/>
                <a:gd name="T48" fmla="*/ 53 w 114"/>
                <a:gd name="T49" fmla="*/ 12 h 75"/>
                <a:gd name="T50" fmla="*/ 46 w 114"/>
                <a:gd name="T51" fmla="*/ 14 h 75"/>
                <a:gd name="T52" fmla="*/ 46 w 114"/>
                <a:gd name="T53" fmla="*/ 18 h 75"/>
                <a:gd name="T54" fmla="*/ 36 w 114"/>
                <a:gd name="T55" fmla="*/ 21 h 75"/>
                <a:gd name="T56" fmla="*/ 29 w 114"/>
                <a:gd name="T57" fmla="*/ 23 h 75"/>
                <a:gd name="T58" fmla="*/ 23 w 114"/>
                <a:gd name="T59" fmla="*/ 21 h 75"/>
                <a:gd name="T60" fmla="*/ 8 w 114"/>
                <a:gd name="T61" fmla="*/ 12 h 75"/>
                <a:gd name="T62" fmla="*/ 8 w 114"/>
                <a:gd name="T63" fmla="*/ 16 h 75"/>
                <a:gd name="T64" fmla="*/ 10 w 114"/>
                <a:gd name="T65" fmla="*/ 21 h 75"/>
                <a:gd name="T66" fmla="*/ 8 w 114"/>
                <a:gd name="T67" fmla="*/ 23 h 75"/>
                <a:gd name="T68" fmla="*/ 0 w 114"/>
                <a:gd name="T69" fmla="*/ 23 h 75"/>
                <a:gd name="T70" fmla="*/ 0 w 114"/>
                <a:gd name="T71" fmla="*/ 25 h 75"/>
                <a:gd name="T72" fmla="*/ 4 w 114"/>
                <a:gd name="T73" fmla="*/ 29 h 75"/>
                <a:gd name="T74" fmla="*/ 2 w 114"/>
                <a:gd name="T75" fmla="*/ 33 h 75"/>
                <a:gd name="T76" fmla="*/ 2 w 114"/>
                <a:gd name="T77" fmla="*/ 37 h 75"/>
                <a:gd name="T78" fmla="*/ 4 w 114"/>
                <a:gd name="T79" fmla="*/ 42 h 75"/>
                <a:gd name="T80" fmla="*/ 0 w 114"/>
                <a:gd name="T81" fmla="*/ 46 h 75"/>
                <a:gd name="T82" fmla="*/ 0 w 114"/>
                <a:gd name="T83" fmla="*/ 46 h 75"/>
                <a:gd name="T84" fmla="*/ 4 w 114"/>
                <a:gd name="T85" fmla="*/ 52 h 75"/>
                <a:gd name="T86" fmla="*/ 4 w 114"/>
                <a:gd name="T87" fmla="*/ 59 h 75"/>
                <a:gd name="T88" fmla="*/ 8 w 114"/>
                <a:gd name="T89" fmla="*/ 59 h 75"/>
                <a:gd name="T90" fmla="*/ 17 w 114"/>
                <a:gd name="T91" fmla="*/ 67 h 75"/>
                <a:gd name="T92" fmla="*/ 21 w 114"/>
                <a:gd name="T93" fmla="*/ 67 h 75"/>
                <a:gd name="T94" fmla="*/ 23 w 114"/>
                <a:gd name="T95" fmla="*/ 71 h 75"/>
                <a:gd name="T96" fmla="*/ 34 w 114"/>
                <a:gd name="T97" fmla="*/ 71 h 75"/>
                <a:gd name="T98" fmla="*/ 42 w 114"/>
                <a:gd name="T99" fmla="*/ 75 h 75"/>
                <a:gd name="T100" fmla="*/ 44 w 114"/>
                <a:gd name="T101" fmla="*/ 71 h 75"/>
                <a:gd name="T102" fmla="*/ 46 w 114"/>
                <a:gd name="T103" fmla="*/ 71 h 75"/>
                <a:gd name="T104" fmla="*/ 51 w 114"/>
                <a:gd name="T105" fmla="*/ 69 h 75"/>
                <a:gd name="T106" fmla="*/ 55 w 114"/>
                <a:gd name="T107" fmla="*/ 67 h 75"/>
                <a:gd name="T108" fmla="*/ 57 w 114"/>
                <a:gd name="T109" fmla="*/ 67 h 75"/>
                <a:gd name="T110" fmla="*/ 59 w 114"/>
                <a:gd name="T111" fmla="*/ 65 h 75"/>
                <a:gd name="T112" fmla="*/ 63 w 114"/>
                <a:gd name="T113" fmla="*/ 61 h 75"/>
                <a:gd name="T114" fmla="*/ 67 w 114"/>
                <a:gd name="T115" fmla="*/ 63 h 75"/>
                <a:gd name="T116" fmla="*/ 72 w 114"/>
                <a:gd name="T117" fmla="*/ 63 h 75"/>
                <a:gd name="T118" fmla="*/ 74 w 114"/>
                <a:gd name="T119"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75">
                  <a:moveTo>
                    <a:pt x="74" y="65"/>
                  </a:moveTo>
                  <a:lnTo>
                    <a:pt x="78" y="61"/>
                  </a:lnTo>
                  <a:lnTo>
                    <a:pt x="82" y="59"/>
                  </a:lnTo>
                  <a:lnTo>
                    <a:pt x="82" y="56"/>
                  </a:lnTo>
                  <a:lnTo>
                    <a:pt x="88" y="56"/>
                  </a:lnTo>
                  <a:lnTo>
                    <a:pt x="93" y="52"/>
                  </a:lnTo>
                  <a:lnTo>
                    <a:pt x="93" y="48"/>
                  </a:lnTo>
                  <a:lnTo>
                    <a:pt x="99" y="37"/>
                  </a:lnTo>
                  <a:lnTo>
                    <a:pt x="103" y="25"/>
                  </a:lnTo>
                  <a:lnTo>
                    <a:pt x="107" y="18"/>
                  </a:lnTo>
                  <a:lnTo>
                    <a:pt x="112" y="16"/>
                  </a:lnTo>
                  <a:lnTo>
                    <a:pt x="114" y="12"/>
                  </a:lnTo>
                  <a:lnTo>
                    <a:pt x="112" y="8"/>
                  </a:lnTo>
                  <a:lnTo>
                    <a:pt x="107" y="4"/>
                  </a:lnTo>
                  <a:lnTo>
                    <a:pt x="103" y="0"/>
                  </a:lnTo>
                  <a:lnTo>
                    <a:pt x="97" y="4"/>
                  </a:lnTo>
                  <a:lnTo>
                    <a:pt x="91" y="2"/>
                  </a:lnTo>
                  <a:lnTo>
                    <a:pt x="84" y="2"/>
                  </a:lnTo>
                  <a:lnTo>
                    <a:pt x="78" y="2"/>
                  </a:lnTo>
                  <a:lnTo>
                    <a:pt x="72" y="2"/>
                  </a:lnTo>
                  <a:lnTo>
                    <a:pt x="69" y="6"/>
                  </a:lnTo>
                  <a:lnTo>
                    <a:pt x="65" y="10"/>
                  </a:lnTo>
                  <a:lnTo>
                    <a:pt x="65" y="14"/>
                  </a:lnTo>
                  <a:lnTo>
                    <a:pt x="59" y="8"/>
                  </a:lnTo>
                  <a:lnTo>
                    <a:pt x="53" y="12"/>
                  </a:lnTo>
                  <a:lnTo>
                    <a:pt x="46" y="14"/>
                  </a:lnTo>
                  <a:lnTo>
                    <a:pt x="46" y="18"/>
                  </a:lnTo>
                  <a:lnTo>
                    <a:pt x="36" y="21"/>
                  </a:lnTo>
                  <a:lnTo>
                    <a:pt x="29" y="23"/>
                  </a:lnTo>
                  <a:lnTo>
                    <a:pt x="23" y="21"/>
                  </a:lnTo>
                  <a:lnTo>
                    <a:pt x="8" y="12"/>
                  </a:lnTo>
                  <a:lnTo>
                    <a:pt x="8" y="16"/>
                  </a:lnTo>
                  <a:lnTo>
                    <a:pt x="10" y="21"/>
                  </a:lnTo>
                  <a:lnTo>
                    <a:pt x="8" y="23"/>
                  </a:lnTo>
                  <a:lnTo>
                    <a:pt x="0" y="23"/>
                  </a:lnTo>
                  <a:lnTo>
                    <a:pt x="0" y="25"/>
                  </a:lnTo>
                  <a:lnTo>
                    <a:pt x="4" y="29"/>
                  </a:lnTo>
                  <a:lnTo>
                    <a:pt x="2" y="33"/>
                  </a:lnTo>
                  <a:lnTo>
                    <a:pt x="2" y="37"/>
                  </a:lnTo>
                  <a:lnTo>
                    <a:pt x="4" y="42"/>
                  </a:lnTo>
                  <a:lnTo>
                    <a:pt x="0" y="46"/>
                  </a:lnTo>
                  <a:lnTo>
                    <a:pt x="0" y="46"/>
                  </a:lnTo>
                  <a:lnTo>
                    <a:pt x="4" y="52"/>
                  </a:lnTo>
                  <a:lnTo>
                    <a:pt x="4" y="59"/>
                  </a:lnTo>
                  <a:lnTo>
                    <a:pt x="8" y="59"/>
                  </a:lnTo>
                  <a:lnTo>
                    <a:pt x="17" y="67"/>
                  </a:lnTo>
                  <a:lnTo>
                    <a:pt x="21" y="67"/>
                  </a:lnTo>
                  <a:lnTo>
                    <a:pt x="23" y="71"/>
                  </a:lnTo>
                  <a:lnTo>
                    <a:pt x="34" y="71"/>
                  </a:lnTo>
                  <a:lnTo>
                    <a:pt x="42" y="75"/>
                  </a:lnTo>
                  <a:lnTo>
                    <a:pt x="44" y="71"/>
                  </a:lnTo>
                  <a:lnTo>
                    <a:pt x="46" y="71"/>
                  </a:lnTo>
                  <a:lnTo>
                    <a:pt x="51" y="69"/>
                  </a:lnTo>
                  <a:lnTo>
                    <a:pt x="55" y="67"/>
                  </a:lnTo>
                  <a:lnTo>
                    <a:pt x="57" y="67"/>
                  </a:lnTo>
                  <a:lnTo>
                    <a:pt x="59" y="65"/>
                  </a:lnTo>
                  <a:lnTo>
                    <a:pt x="63" y="61"/>
                  </a:lnTo>
                  <a:lnTo>
                    <a:pt x="67" y="63"/>
                  </a:lnTo>
                  <a:lnTo>
                    <a:pt x="72" y="63"/>
                  </a:lnTo>
                  <a:lnTo>
                    <a:pt x="74" y="65"/>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5" name="Freeform 56">
              <a:extLst>
                <a:ext uri="{FF2B5EF4-FFF2-40B4-BE49-F238E27FC236}">
                  <a16:creationId xmlns:a16="http://schemas.microsoft.com/office/drawing/2014/main" id="{6303831E-0110-4800-8840-8E3342BD631B}"/>
                </a:ext>
              </a:extLst>
            </p:cNvPr>
            <p:cNvSpPr>
              <a:spLocks/>
            </p:cNvSpPr>
            <p:nvPr/>
          </p:nvSpPr>
          <p:spPr bwMode="auto">
            <a:xfrm>
              <a:off x="4953705" y="3355743"/>
              <a:ext cx="136721" cy="62146"/>
            </a:xfrm>
            <a:custGeom>
              <a:avLst/>
              <a:gdLst>
                <a:gd name="T0" fmla="*/ 0 w 99"/>
                <a:gd name="T1" fmla="*/ 34 h 45"/>
                <a:gd name="T2" fmla="*/ 15 w 99"/>
                <a:gd name="T3" fmla="*/ 43 h 45"/>
                <a:gd name="T4" fmla="*/ 21 w 99"/>
                <a:gd name="T5" fmla="*/ 45 h 45"/>
                <a:gd name="T6" fmla="*/ 28 w 99"/>
                <a:gd name="T7" fmla="*/ 43 h 45"/>
                <a:gd name="T8" fmla="*/ 38 w 99"/>
                <a:gd name="T9" fmla="*/ 40 h 45"/>
                <a:gd name="T10" fmla="*/ 38 w 99"/>
                <a:gd name="T11" fmla="*/ 36 h 45"/>
                <a:gd name="T12" fmla="*/ 45 w 99"/>
                <a:gd name="T13" fmla="*/ 34 h 45"/>
                <a:gd name="T14" fmla="*/ 51 w 99"/>
                <a:gd name="T15" fmla="*/ 30 h 45"/>
                <a:gd name="T16" fmla="*/ 57 w 99"/>
                <a:gd name="T17" fmla="*/ 36 h 45"/>
                <a:gd name="T18" fmla="*/ 57 w 99"/>
                <a:gd name="T19" fmla="*/ 32 h 45"/>
                <a:gd name="T20" fmla="*/ 61 w 99"/>
                <a:gd name="T21" fmla="*/ 28 h 45"/>
                <a:gd name="T22" fmla="*/ 64 w 99"/>
                <a:gd name="T23" fmla="*/ 24 h 45"/>
                <a:gd name="T24" fmla="*/ 70 w 99"/>
                <a:gd name="T25" fmla="*/ 24 h 45"/>
                <a:gd name="T26" fmla="*/ 76 w 99"/>
                <a:gd name="T27" fmla="*/ 24 h 45"/>
                <a:gd name="T28" fmla="*/ 83 w 99"/>
                <a:gd name="T29" fmla="*/ 24 h 45"/>
                <a:gd name="T30" fmla="*/ 89 w 99"/>
                <a:gd name="T31" fmla="*/ 26 h 45"/>
                <a:gd name="T32" fmla="*/ 95 w 99"/>
                <a:gd name="T33" fmla="*/ 22 h 45"/>
                <a:gd name="T34" fmla="*/ 95 w 99"/>
                <a:gd name="T35" fmla="*/ 15 h 45"/>
                <a:gd name="T36" fmla="*/ 99 w 99"/>
                <a:gd name="T37" fmla="*/ 7 h 45"/>
                <a:gd name="T38" fmla="*/ 99 w 99"/>
                <a:gd name="T39" fmla="*/ 7 h 45"/>
                <a:gd name="T40" fmla="*/ 91 w 99"/>
                <a:gd name="T41" fmla="*/ 0 h 45"/>
                <a:gd name="T42" fmla="*/ 85 w 99"/>
                <a:gd name="T43" fmla="*/ 0 h 45"/>
                <a:gd name="T44" fmla="*/ 80 w 99"/>
                <a:gd name="T45" fmla="*/ 3 h 45"/>
                <a:gd name="T46" fmla="*/ 78 w 99"/>
                <a:gd name="T47" fmla="*/ 0 h 45"/>
                <a:gd name="T48" fmla="*/ 74 w 99"/>
                <a:gd name="T49" fmla="*/ 0 h 45"/>
                <a:gd name="T50" fmla="*/ 72 w 99"/>
                <a:gd name="T51" fmla="*/ 5 h 45"/>
                <a:gd name="T52" fmla="*/ 70 w 99"/>
                <a:gd name="T53" fmla="*/ 3 h 45"/>
                <a:gd name="T54" fmla="*/ 66 w 99"/>
                <a:gd name="T55" fmla="*/ 3 h 45"/>
                <a:gd name="T56" fmla="*/ 61 w 99"/>
                <a:gd name="T57" fmla="*/ 0 h 45"/>
                <a:gd name="T58" fmla="*/ 59 w 99"/>
                <a:gd name="T59" fmla="*/ 3 h 45"/>
                <a:gd name="T60" fmla="*/ 55 w 99"/>
                <a:gd name="T61" fmla="*/ 7 h 45"/>
                <a:gd name="T62" fmla="*/ 53 w 99"/>
                <a:gd name="T63" fmla="*/ 7 h 45"/>
                <a:gd name="T64" fmla="*/ 51 w 99"/>
                <a:gd name="T65" fmla="*/ 5 h 45"/>
                <a:gd name="T66" fmla="*/ 51 w 99"/>
                <a:gd name="T67" fmla="*/ 7 h 45"/>
                <a:gd name="T68" fmla="*/ 43 w 99"/>
                <a:gd name="T69" fmla="*/ 5 h 45"/>
                <a:gd name="T70" fmla="*/ 38 w 99"/>
                <a:gd name="T71" fmla="*/ 9 h 45"/>
                <a:gd name="T72" fmla="*/ 32 w 99"/>
                <a:gd name="T73" fmla="*/ 9 h 45"/>
                <a:gd name="T74" fmla="*/ 28 w 99"/>
                <a:gd name="T75" fmla="*/ 15 h 45"/>
                <a:gd name="T76" fmla="*/ 19 w 99"/>
                <a:gd name="T77" fmla="*/ 15 h 45"/>
                <a:gd name="T78" fmla="*/ 13 w 99"/>
                <a:gd name="T79" fmla="*/ 19 h 45"/>
                <a:gd name="T80" fmla="*/ 11 w 99"/>
                <a:gd name="T81" fmla="*/ 17 h 45"/>
                <a:gd name="T82" fmla="*/ 7 w 99"/>
                <a:gd name="T83" fmla="*/ 17 h 45"/>
                <a:gd name="T84" fmla="*/ 0 w 99"/>
                <a:gd name="T85" fmla="*/ 19 h 45"/>
                <a:gd name="T86" fmla="*/ 0 w 99"/>
                <a:gd name="T87" fmla="*/ 19 h 45"/>
                <a:gd name="T88" fmla="*/ 0 w 99"/>
                <a:gd name="T89" fmla="*/ 26 h 45"/>
                <a:gd name="T90" fmla="*/ 0 w 99"/>
                <a:gd name="T91"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45">
                  <a:moveTo>
                    <a:pt x="0" y="34"/>
                  </a:moveTo>
                  <a:lnTo>
                    <a:pt x="15" y="43"/>
                  </a:lnTo>
                  <a:lnTo>
                    <a:pt x="21" y="45"/>
                  </a:lnTo>
                  <a:lnTo>
                    <a:pt x="28" y="43"/>
                  </a:lnTo>
                  <a:lnTo>
                    <a:pt x="38" y="40"/>
                  </a:lnTo>
                  <a:lnTo>
                    <a:pt x="38" y="36"/>
                  </a:lnTo>
                  <a:lnTo>
                    <a:pt x="45" y="34"/>
                  </a:lnTo>
                  <a:lnTo>
                    <a:pt x="51" y="30"/>
                  </a:lnTo>
                  <a:lnTo>
                    <a:pt x="57" y="36"/>
                  </a:lnTo>
                  <a:lnTo>
                    <a:pt x="57" y="32"/>
                  </a:lnTo>
                  <a:lnTo>
                    <a:pt x="61" y="28"/>
                  </a:lnTo>
                  <a:lnTo>
                    <a:pt x="64" y="24"/>
                  </a:lnTo>
                  <a:lnTo>
                    <a:pt x="70" y="24"/>
                  </a:lnTo>
                  <a:lnTo>
                    <a:pt x="76" y="24"/>
                  </a:lnTo>
                  <a:lnTo>
                    <a:pt x="83" y="24"/>
                  </a:lnTo>
                  <a:lnTo>
                    <a:pt x="89" y="26"/>
                  </a:lnTo>
                  <a:lnTo>
                    <a:pt x="95" y="22"/>
                  </a:lnTo>
                  <a:lnTo>
                    <a:pt x="95" y="15"/>
                  </a:lnTo>
                  <a:lnTo>
                    <a:pt x="99" y="7"/>
                  </a:lnTo>
                  <a:lnTo>
                    <a:pt x="99" y="7"/>
                  </a:lnTo>
                  <a:lnTo>
                    <a:pt x="91" y="0"/>
                  </a:lnTo>
                  <a:lnTo>
                    <a:pt x="85" y="0"/>
                  </a:lnTo>
                  <a:lnTo>
                    <a:pt x="80" y="3"/>
                  </a:lnTo>
                  <a:lnTo>
                    <a:pt x="78" y="0"/>
                  </a:lnTo>
                  <a:lnTo>
                    <a:pt x="74" y="0"/>
                  </a:lnTo>
                  <a:lnTo>
                    <a:pt x="72" y="5"/>
                  </a:lnTo>
                  <a:lnTo>
                    <a:pt x="70" y="3"/>
                  </a:lnTo>
                  <a:lnTo>
                    <a:pt x="66" y="3"/>
                  </a:lnTo>
                  <a:lnTo>
                    <a:pt x="61" y="0"/>
                  </a:lnTo>
                  <a:lnTo>
                    <a:pt x="59" y="3"/>
                  </a:lnTo>
                  <a:lnTo>
                    <a:pt x="55" y="7"/>
                  </a:lnTo>
                  <a:lnTo>
                    <a:pt x="53" y="7"/>
                  </a:lnTo>
                  <a:lnTo>
                    <a:pt x="51" y="5"/>
                  </a:lnTo>
                  <a:lnTo>
                    <a:pt x="51" y="7"/>
                  </a:lnTo>
                  <a:lnTo>
                    <a:pt x="43" y="5"/>
                  </a:lnTo>
                  <a:lnTo>
                    <a:pt x="38" y="9"/>
                  </a:lnTo>
                  <a:lnTo>
                    <a:pt x="32" y="9"/>
                  </a:lnTo>
                  <a:lnTo>
                    <a:pt x="28" y="15"/>
                  </a:lnTo>
                  <a:lnTo>
                    <a:pt x="19" y="15"/>
                  </a:lnTo>
                  <a:lnTo>
                    <a:pt x="13" y="19"/>
                  </a:lnTo>
                  <a:lnTo>
                    <a:pt x="11" y="17"/>
                  </a:lnTo>
                  <a:lnTo>
                    <a:pt x="7" y="17"/>
                  </a:lnTo>
                  <a:lnTo>
                    <a:pt x="0" y="19"/>
                  </a:lnTo>
                  <a:lnTo>
                    <a:pt x="0" y="19"/>
                  </a:lnTo>
                  <a:lnTo>
                    <a:pt x="0" y="26"/>
                  </a:lnTo>
                  <a:lnTo>
                    <a:pt x="0" y="34"/>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6" name="Freeform 57">
              <a:extLst>
                <a:ext uri="{FF2B5EF4-FFF2-40B4-BE49-F238E27FC236}">
                  <a16:creationId xmlns:a16="http://schemas.microsoft.com/office/drawing/2014/main" id="{45855BED-2B1A-4A25-B03D-BE732DE5056B}"/>
                </a:ext>
              </a:extLst>
            </p:cNvPr>
            <p:cNvSpPr>
              <a:spLocks/>
            </p:cNvSpPr>
            <p:nvPr/>
          </p:nvSpPr>
          <p:spPr bwMode="auto">
            <a:xfrm>
              <a:off x="5105617" y="3533894"/>
              <a:ext cx="160198" cy="102195"/>
            </a:xfrm>
            <a:custGeom>
              <a:avLst/>
              <a:gdLst>
                <a:gd name="T0" fmla="*/ 6 w 116"/>
                <a:gd name="T1" fmla="*/ 0 h 74"/>
                <a:gd name="T2" fmla="*/ 8 w 116"/>
                <a:gd name="T3" fmla="*/ 6 h 74"/>
                <a:gd name="T4" fmla="*/ 10 w 116"/>
                <a:gd name="T5" fmla="*/ 11 h 74"/>
                <a:gd name="T6" fmla="*/ 21 w 116"/>
                <a:gd name="T7" fmla="*/ 8 h 74"/>
                <a:gd name="T8" fmla="*/ 25 w 116"/>
                <a:gd name="T9" fmla="*/ 11 h 74"/>
                <a:gd name="T10" fmla="*/ 38 w 116"/>
                <a:gd name="T11" fmla="*/ 11 h 74"/>
                <a:gd name="T12" fmla="*/ 44 w 116"/>
                <a:gd name="T13" fmla="*/ 11 h 74"/>
                <a:gd name="T14" fmla="*/ 53 w 116"/>
                <a:gd name="T15" fmla="*/ 11 h 74"/>
                <a:gd name="T16" fmla="*/ 61 w 116"/>
                <a:gd name="T17" fmla="*/ 11 h 74"/>
                <a:gd name="T18" fmla="*/ 67 w 116"/>
                <a:gd name="T19" fmla="*/ 6 h 74"/>
                <a:gd name="T20" fmla="*/ 84 w 116"/>
                <a:gd name="T21" fmla="*/ 0 h 74"/>
                <a:gd name="T22" fmla="*/ 97 w 116"/>
                <a:gd name="T23" fmla="*/ 2 h 74"/>
                <a:gd name="T24" fmla="*/ 103 w 116"/>
                <a:gd name="T25" fmla="*/ 4 h 74"/>
                <a:gd name="T26" fmla="*/ 110 w 116"/>
                <a:gd name="T27" fmla="*/ 8 h 74"/>
                <a:gd name="T28" fmla="*/ 116 w 116"/>
                <a:gd name="T29" fmla="*/ 11 h 74"/>
                <a:gd name="T30" fmla="*/ 112 w 116"/>
                <a:gd name="T31" fmla="*/ 19 h 74"/>
                <a:gd name="T32" fmla="*/ 103 w 116"/>
                <a:gd name="T33" fmla="*/ 23 h 74"/>
                <a:gd name="T34" fmla="*/ 101 w 116"/>
                <a:gd name="T35" fmla="*/ 36 h 74"/>
                <a:gd name="T36" fmla="*/ 97 w 116"/>
                <a:gd name="T37" fmla="*/ 42 h 74"/>
                <a:gd name="T38" fmla="*/ 105 w 116"/>
                <a:gd name="T39" fmla="*/ 48 h 74"/>
                <a:gd name="T40" fmla="*/ 107 w 116"/>
                <a:gd name="T41" fmla="*/ 55 h 74"/>
                <a:gd name="T42" fmla="*/ 101 w 116"/>
                <a:gd name="T43" fmla="*/ 55 h 74"/>
                <a:gd name="T44" fmla="*/ 88 w 116"/>
                <a:gd name="T45" fmla="*/ 51 h 74"/>
                <a:gd name="T46" fmla="*/ 84 w 116"/>
                <a:gd name="T47" fmla="*/ 55 h 74"/>
                <a:gd name="T48" fmla="*/ 80 w 116"/>
                <a:gd name="T49" fmla="*/ 57 h 74"/>
                <a:gd name="T50" fmla="*/ 74 w 116"/>
                <a:gd name="T51" fmla="*/ 61 h 74"/>
                <a:gd name="T52" fmla="*/ 74 w 116"/>
                <a:gd name="T53" fmla="*/ 70 h 74"/>
                <a:gd name="T54" fmla="*/ 63 w 116"/>
                <a:gd name="T55" fmla="*/ 72 h 74"/>
                <a:gd name="T56" fmla="*/ 57 w 116"/>
                <a:gd name="T57" fmla="*/ 70 h 74"/>
                <a:gd name="T58" fmla="*/ 51 w 116"/>
                <a:gd name="T59" fmla="*/ 74 h 74"/>
                <a:gd name="T60" fmla="*/ 44 w 116"/>
                <a:gd name="T61" fmla="*/ 70 h 74"/>
                <a:gd name="T62" fmla="*/ 36 w 116"/>
                <a:gd name="T63" fmla="*/ 67 h 74"/>
                <a:gd name="T64" fmla="*/ 27 w 116"/>
                <a:gd name="T65" fmla="*/ 74 h 74"/>
                <a:gd name="T66" fmla="*/ 19 w 116"/>
                <a:gd name="T67" fmla="*/ 72 h 74"/>
                <a:gd name="T68" fmla="*/ 17 w 116"/>
                <a:gd name="T69" fmla="*/ 67 h 74"/>
                <a:gd name="T70" fmla="*/ 10 w 116"/>
                <a:gd name="T71" fmla="*/ 55 h 74"/>
                <a:gd name="T72" fmla="*/ 4 w 116"/>
                <a:gd name="T73" fmla="*/ 48 h 74"/>
                <a:gd name="T74" fmla="*/ 2 w 116"/>
                <a:gd name="T75" fmla="*/ 40 h 74"/>
                <a:gd name="T76" fmla="*/ 8 w 116"/>
                <a:gd name="T77" fmla="*/ 30 h 74"/>
                <a:gd name="T78" fmla="*/ 6 w 116"/>
                <a:gd name="T79" fmla="*/ 21 h 74"/>
                <a:gd name="T80" fmla="*/ 0 w 116"/>
                <a:gd name="T81" fmla="*/ 6 h 74"/>
                <a:gd name="T82" fmla="*/ 2 w 116"/>
                <a:gd name="T8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74">
                  <a:moveTo>
                    <a:pt x="2" y="0"/>
                  </a:moveTo>
                  <a:lnTo>
                    <a:pt x="6" y="0"/>
                  </a:lnTo>
                  <a:lnTo>
                    <a:pt x="10" y="2"/>
                  </a:lnTo>
                  <a:lnTo>
                    <a:pt x="8" y="6"/>
                  </a:lnTo>
                  <a:lnTo>
                    <a:pt x="8" y="8"/>
                  </a:lnTo>
                  <a:lnTo>
                    <a:pt x="10" y="11"/>
                  </a:lnTo>
                  <a:lnTo>
                    <a:pt x="15" y="8"/>
                  </a:lnTo>
                  <a:lnTo>
                    <a:pt x="21" y="8"/>
                  </a:lnTo>
                  <a:lnTo>
                    <a:pt x="23" y="11"/>
                  </a:lnTo>
                  <a:lnTo>
                    <a:pt x="25" y="11"/>
                  </a:lnTo>
                  <a:lnTo>
                    <a:pt x="32" y="13"/>
                  </a:lnTo>
                  <a:lnTo>
                    <a:pt x="38" y="11"/>
                  </a:lnTo>
                  <a:lnTo>
                    <a:pt x="40" y="11"/>
                  </a:lnTo>
                  <a:lnTo>
                    <a:pt x="44" y="11"/>
                  </a:lnTo>
                  <a:lnTo>
                    <a:pt x="48" y="11"/>
                  </a:lnTo>
                  <a:lnTo>
                    <a:pt x="53" y="11"/>
                  </a:lnTo>
                  <a:lnTo>
                    <a:pt x="59" y="13"/>
                  </a:lnTo>
                  <a:lnTo>
                    <a:pt x="61" y="11"/>
                  </a:lnTo>
                  <a:lnTo>
                    <a:pt x="67" y="8"/>
                  </a:lnTo>
                  <a:lnTo>
                    <a:pt x="67" y="6"/>
                  </a:lnTo>
                  <a:lnTo>
                    <a:pt x="80" y="0"/>
                  </a:lnTo>
                  <a:lnTo>
                    <a:pt x="84" y="0"/>
                  </a:lnTo>
                  <a:lnTo>
                    <a:pt x="91" y="0"/>
                  </a:lnTo>
                  <a:lnTo>
                    <a:pt x="97" y="2"/>
                  </a:lnTo>
                  <a:lnTo>
                    <a:pt x="99" y="6"/>
                  </a:lnTo>
                  <a:lnTo>
                    <a:pt x="103" y="4"/>
                  </a:lnTo>
                  <a:lnTo>
                    <a:pt x="110" y="6"/>
                  </a:lnTo>
                  <a:lnTo>
                    <a:pt x="110" y="8"/>
                  </a:lnTo>
                  <a:lnTo>
                    <a:pt x="114" y="8"/>
                  </a:lnTo>
                  <a:lnTo>
                    <a:pt x="116" y="11"/>
                  </a:lnTo>
                  <a:lnTo>
                    <a:pt x="114" y="17"/>
                  </a:lnTo>
                  <a:lnTo>
                    <a:pt x="112" y="19"/>
                  </a:lnTo>
                  <a:lnTo>
                    <a:pt x="107" y="19"/>
                  </a:lnTo>
                  <a:lnTo>
                    <a:pt x="103" y="23"/>
                  </a:lnTo>
                  <a:lnTo>
                    <a:pt x="103" y="32"/>
                  </a:lnTo>
                  <a:lnTo>
                    <a:pt x="101" y="36"/>
                  </a:lnTo>
                  <a:lnTo>
                    <a:pt x="97" y="40"/>
                  </a:lnTo>
                  <a:lnTo>
                    <a:pt x="97" y="42"/>
                  </a:lnTo>
                  <a:lnTo>
                    <a:pt x="101" y="44"/>
                  </a:lnTo>
                  <a:lnTo>
                    <a:pt x="105" y="48"/>
                  </a:lnTo>
                  <a:lnTo>
                    <a:pt x="107" y="55"/>
                  </a:lnTo>
                  <a:lnTo>
                    <a:pt x="107" y="55"/>
                  </a:lnTo>
                  <a:lnTo>
                    <a:pt x="103" y="53"/>
                  </a:lnTo>
                  <a:lnTo>
                    <a:pt x="101" y="55"/>
                  </a:lnTo>
                  <a:lnTo>
                    <a:pt x="95" y="51"/>
                  </a:lnTo>
                  <a:lnTo>
                    <a:pt x="88" y="51"/>
                  </a:lnTo>
                  <a:lnTo>
                    <a:pt x="86" y="53"/>
                  </a:lnTo>
                  <a:lnTo>
                    <a:pt x="84" y="55"/>
                  </a:lnTo>
                  <a:lnTo>
                    <a:pt x="80" y="57"/>
                  </a:lnTo>
                  <a:lnTo>
                    <a:pt x="80" y="57"/>
                  </a:lnTo>
                  <a:lnTo>
                    <a:pt x="78" y="57"/>
                  </a:lnTo>
                  <a:lnTo>
                    <a:pt x="74" y="61"/>
                  </a:lnTo>
                  <a:lnTo>
                    <a:pt x="74" y="65"/>
                  </a:lnTo>
                  <a:lnTo>
                    <a:pt x="74" y="70"/>
                  </a:lnTo>
                  <a:lnTo>
                    <a:pt x="72" y="72"/>
                  </a:lnTo>
                  <a:lnTo>
                    <a:pt x="63" y="72"/>
                  </a:lnTo>
                  <a:lnTo>
                    <a:pt x="59" y="72"/>
                  </a:lnTo>
                  <a:lnTo>
                    <a:pt x="57" y="70"/>
                  </a:lnTo>
                  <a:lnTo>
                    <a:pt x="53" y="70"/>
                  </a:lnTo>
                  <a:lnTo>
                    <a:pt x="51" y="74"/>
                  </a:lnTo>
                  <a:lnTo>
                    <a:pt x="46" y="72"/>
                  </a:lnTo>
                  <a:lnTo>
                    <a:pt x="44" y="70"/>
                  </a:lnTo>
                  <a:lnTo>
                    <a:pt x="40" y="70"/>
                  </a:lnTo>
                  <a:lnTo>
                    <a:pt x="36" y="67"/>
                  </a:lnTo>
                  <a:lnTo>
                    <a:pt x="32" y="72"/>
                  </a:lnTo>
                  <a:lnTo>
                    <a:pt x="27" y="74"/>
                  </a:lnTo>
                  <a:lnTo>
                    <a:pt x="21" y="74"/>
                  </a:lnTo>
                  <a:lnTo>
                    <a:pt x="19" y="72"/>
                  </a:lnTo>
                  <a:lnTo>
                    <a:pt x="19" y="72"/>
                  </a:lnTo>
                  <a:lnTo>
                    <a:pt x="17" y="67"/>
                  </a:lnTo>
                  <a:lnTo>
                    <a:pt x="17" y="63"/>
                  </a:lnTo>
                  <a:lnTo>
                    <a:pt x="10" y="55"/>
                  </a:lnTo>
                  <a:lnTo>
                    <a:pt x="4" y="48"/>
                  </a:lnTo>
                  <a:lnTo>
                    <a:pt x="4" y="48"/>
                  </a:lnTo>
                  <a:lnTo>
                    <a:pt x="4" y="44"/>
                  </a:lnTo>
                  <a:lnTo>
                    <a:pt x="2" y="40"/>
                  </a:lnTo>
                  <a:lnTo>
                    <a:pt x="2" y="36"/>
                  </a:lnTo>
                  <a:lnTo>
                    <a:pt x="8" y="30"/>
                  </a:lnTo>
                  <a:lnTo>
                    <a:pt x="10" y="25"/>
                  </a:lnTo>
                  <a:lnTo>
                    <a:pt x="6" y="21"/>
                  </a:lnTo>
                  <a:lnTo>
                    <a:pt x="2" y="15"/>
                  </a:lnTo>
                  <a:lnTo>
                    <a:pt x="0" y="6"/>
                  </a:lnTo>
                  <a:lnTo>
                    <a:pt x="2" y="4"/>
                  </a:lnTo>
                  <a:lnTo>
                    <a:pt x="2" y="0"/>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7" name="Freeform 58">
              <a:extLst>
                <a:ext uri="{FF2B5EF4-FFF2-40B4-BE49-F238E27FC236}">
                  <a16:creationId xmlns:a16="http://schemas.microsoft.com/office/drawing/2014/main" id="{C650B1FC-5868-4CF0-BDCE-941906E3E168}"/>
                </a:ext>
              </a:extLst>
            </p:cNvPr>
            <p:cNvSpPr>
              <a:spLocks/>
            </p:cNvSpPr>
            <p:nvPr/>
          </p:nvSpPr>
          <p:spPr bwMode="auto">
            <a:xfrm>
              <a:off x="5061424" y="3600183"/>
              <a:ext cx="70432" cy="56622"/>
            </a:xfrm>
            <a:custGeom>
              <a:avLst/>
              <a:gdLst>
                <a:gd name="T0" fmla="*/ 36 w 51"/>
                <a:gd name="T1" fmla="*/ 0 h 41"/>
                <a:gd name="T2" fmla="*/ 42 w 51"/>
                <a:gd name="T3" fmla="*/ 7 h 41"/>
                <a:gd name="T4" fmla="*/ 49 w 51"/>
                <a:gd name="T5" fmla="*/ 15 h 41"/>
                <a:gd name="T6" fmla="*/ 49 w 51"/>
                <a:gd name="T7" fmla="*/ 19 h 41"/>
                <a:gd name="T8" fmla="*/ 51 w 51"/>
                <a:gd name="T9" fmla="*/ 24 h 41"/>
                <a:gd name="T10" fmla="*/ 47 w 51"/>
                <a:gd name="T11" fmla="*/ 26 h 41"/>
                <a:gd name="T12" fmla="*/ 45 w 51"/>
                <a:gd name="T13" fmla="*/ 26 h 41"/>
                <a:gd name="T14" fmla="*/ 38 w 51"/>
                <a:gd name="T15" fmla="*/ 30 h 41"/>
                <a:gd name="T16" fmla="*/ 30 w 51"/>
                <a:gd name="T17" fmla="*/ 28 h 41"/>
                <a:gd name="T18" fmla="*/ 26 w 51"/>
                <a:gd name="T19" fmla="*/ 32 h 41"/>
                <a:gd name="T20" fmla="*/ 26 w 51"/>
                <a:gd name="T21" fmla="*/ 32 h 41"/>
                <a:gd name="T22" fmla="*/ 19 w 51"/>
                <a:gd name="T23" fmla="*/ 34 h 41"/>
                <a:gd name="T24" fmla="*/ 11 w 51"/>
                <a:gd name="T25" fmla="*/ 41 h 41"/>
                <a:gd name="T26" fmla="*/ 11 w 51"/>
                <a:gd name="T27" fmla="*/ 41 h 41"/>
                <a:gd name="T28" fmla="*/ 7 w 51"/>
                <a:gd name="T29" fmla="*/ 36 h 41"/>
                <a:gd name="T30" fmla="*/ 5 w 51"/>
                <a:gd name="T31" fmla="*/ 32 h 41"/>
                <a:gd name="T32" fmla="*/ 2 w 51"/>
                <a:gd name="T33" fmla="*/ 26 h 41"/>
                <a:gd name="T34" fmla="*/ 0 w 51"/>
                <a:gd name="T35" fmla="*/ 19 h 41"/>
                <a:gd name="T36" fmla="*/ 0 w 51"/>
                <a:gd name="T37" fmla="*/ 13 h 41"/>
                <a:gd name="T38" fmla="*/ 2 w 51"/>
                <a:gd name="T39" fmla="*/ 13 h 41"/>
                <a:gd name="T40" fmla="*/ 2 w 51"/>
                <a:gd name="T41" fmla="*/ 11 h 41"/>
                <a:gd name="T42" fmla="*/ 2 w 51"/>
                <a:gd name="T43" fmla="*/ 9 h 41"/>
                <a:gd name="T44" fmla="*/ 9 w 51"/>
                <a:gd name="T45" fmla="*/ 7 h 41"/>
                <a:gd name="T46" fmla="*/ 11 w 51"/>
                <a:gd name="T47" fmla="*/ 5 h 41"/>
                <a:gd name="T48" fmla="*/ 15 w 51"/>
                <a:gd name="T49" fmla="*/ 3 h 41"/>
                <a:gd name="T50" fmla="*/ 24 w 51"/>
                <a:gd name="T51" fmla="*/ 0 h 41"/>
                <a:gd name="T52" fmla="*/ 26 w 51"/>
                <a:gd name="T53" fmla="*/ 0 h 41"/>
                <a:gd name="T54" fmla="*/ 32 w 51"/>
                <a:gd name="T55" fmla="*/ 0 h 41"/>
                <a:gd name="T56" fmla="*/ 36 w 51"/>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41">
                  <a:moveTo>
                    <a:pt x="36" y="0"/>
                  </a:moveTo>
                  <a:lnTo>
                    <a:pt x="42" y="7"/>
                  </a:lnTo>
                  <a:lnTo>
                    <a:pt x="49" y="15"/>
                  </a:lnTo>
                  <a:lnTo>
                    <a:pt x="49" y="19"/>
                  </a:lnTo>
                  <a:lnTo>
                    <a:pt x="51" y="24"/>
                  </a:lnTo>
                  <a:lnTo>
                    <a:pt x="47" y="26"/>
                  </a:lnTo>
                  <a:lnTo>
                    <a:pt x="45" y="26"/>
                  </a:lnTo>
                  <a:lnTo>
                    <a:pt x="38" y="30"/>
                  </a:lnTo>
                  <a:lnTo>
                    <a:pt x="30" y="28"/>
                  </a:lnTo>
                  <a:lnTo>
                    <a:pt x="26" y="32"/>
                  </a:lnTo>
                  <a:lnTo>
                    <a:pt x="26" y="32"/>
                  </a:lnTo>
                  <a:lnTo>
                    <a:pt x="19" y="34"/>
                  </a:lnTo>
                  <a:lnTo>
                    <a:pt x="11" y="41"/>
                  </a:lnTo>
                  <a:lnTo>
                    <a:pt x="11" y="41"/>
                  </a:lnTo>
                  <a:lnTo>
                    <a:pt x="7" y="36"/>
                  </a:lnTo>
                  <a:lnTo>
                    <a:pt x="5" y="32"/>
                  </a:lnTo>
                  <a:lnTo>
                    <a:pt x="2" y="26"/>
                  </a:lnTo>
                  <a:lnTo>
                    <a:pt x="0" y="19"/>
                  </a:lnTo>
                  <a:lnTo>
                    <a:pt x="0" y="13"/>
                  </a:lnTo>
                  <a:lnTo>
                    <a:pt x="2" y="13"/>
                  </a:lnTo>
                  <a:lnTo>
                    <a:pt x="2" y="11"/>
                  </a:lnTo>
                  <a:lnTo>
                    <a:pt x="2" y="9"/>
                  </a:lnTo>
                  <a:lnTo>
                    <a:pt x="9" y="7"/>
                  </a:lnTo>
                  <a:lnTo>
                    <a:pt x="11" y="5"/>
                  </a:lnTo>
                  <a:lnTo>
                    <a:pt x="15" y="3"/>
                  </a:lnTo>
                  <a:lnTo>
                    <a:pt x="24" y="0"/>
                  </a:lnTo>
                  <a:lnTo>
                    <a:pt x="26" y="0"/>
                  </a:lnTo>
                  <a:lnTo>
                    <a:pt x="32" y="0"/>
                  </a:lnTo>
                  <a:lnTo>
                    <a:pt x="36" y="0"/>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8" name="Freeform 59">
              <a:extLst>
                <a:ext uri="{FF2B5EF4-FFF2-40B4-BE49-F238E27FC236}">
                  <a16:creationId xmlns:a16="http://schemas.microsoft.com/office/drawing/2014/main" id="{A02E46CF-6A0C-4B70-8CF6-87A8C58D3CAB}"/>
                </a:ext>
              </a:extLst>
            </p:cNvPr>
            <p:cNvSpPr>
              <a:spLocks/>
            </p:cNvSpPr>
            <p:nvPr/>
          </p:nvSpPr>
          <p:spPr bwMode="auto">
            <a:xfrm>
              <a:off x="5026899" y="3589135"/>
              <a:ext cx="49717" cy="102195"/>
            </a:xfrm>
            <a:custGeom>
              <a:avLst/>
              <a:gdLst>
                <a:gd name="T0" fmla="*/ 25 w 36"/>
                <a:gd name="T1" fmla="*/ 21 h 74"/>
                <a:gd name="T2" fmla="*/ 25 w 36"/>
                <a:gd name="T3" fmla="*/ 27 h 74"/>
                <a:gd name="T4" fmla="*/ 27 w 36"/>
                <a:gd name="T5" fmla="*/ 34 h 74"/>
                <a:gd name="T6" fmla="*/ 30 w 36"/>
                <a:gd name="T7" fmla="*/ 40 h 74"/>
                <a:gd name="T8" fmla="*/ 32 w 36"/>
                <a:gd name="T9" fmla="*/ 44 h 74"/>
                <a:gd name="T10" fmla="*/ 36 w 36"/>
                <a:gd name="T11" fmla="*/ 49 h 74"/>
                <a:gd name="T12" fmla="*/ 36 w 36"/>
                <a:gd name="T13" fmla="*/ 53 h 74"/>
                <a:gd name="T14" fmla="*/ 32 w 36"/>
                <a:gd name="T15" fmla="*/ 59 h 74"/>
                <a:gd name="T16" fmla="*/ 25 w 36"/>
                <a:gd name="T17" fmla="*/ 61 h 74"/>
                <a:gd name="T18" fmla="*/ 23 w 36"/>
                <a:gd name="T19" fmla="*/ 65 h 74"/>
                <a:gd name="T20" fmla="*/ 21 w 36"/>
                <a:gd name="T21" fmla="*/ 72 h 74"/>
                <a:gd name="T22" fmla="*/ 19 w 36"/>
                <a:gd name="T23" fmla="*/ 74 h 74"/>
                <a:gd name="T24" fmla="*/ 15 w 36"/>
                <a:gd name="T25" fmla="*/ 72 h 74"/>
                <a:gd name="T26" fmla="*/ 13 w 36"/>
                <a:gd name="T27" fmla="*/ 61 h 74"/>
                <a:gd name="T28" fmla="*/ 4 w 36"/>
                <a:gd name="T29" fmla="*/ 61 h 74"/>
                <a:gd name="T30" fmla="*/ 2 w 36"/>
                <a:gd name="T31" fmla="*/ 59 h 74"/>
                <a:gd name="T32" fmla="*/ 4 w 36"/>
                <a:gd name="T33" fmla="*/ 55 h 74"/>
                <a:gd name="T34" fmla="*/ 2 w 36"/>
                <a:gd name="T35" fmla="*/ 51 h 74"/>
                <a:gd name="T36" fmla="*/ 2 w 36"/>
                <a:gd name="T37" fmla="*/ 46 h 74"/>
                <a:gd name="T38" fmla="*/ 4 w 36"/>
                <a:gd name="T39" fmla="*/ 42 h 74"/>
                <a:gd name="T40" fmla="*/ 2 w 36"/>
                <a:gd name="T41" fmla="*/ 36 h 74"/>
                <a:gd name="T42" fmla="*/ 2 w 36"/>
                <a:gd name="T43" fmla="*/ 27 h 74"/>
                <a:gd name="T44" fmla="*/ 4 w 36"/>
                <a:gd name="T45" fmla="*/ 25 h 74"/>
                <a:gd name="T46" fmla="*/ 6 w 36"/>
                <a:gd name="T47" fmla="*/ 23 h 74"/>
                <a:gd name="T48" fmla="*/ 0 w 36"/>
                <a:gd name="T49" fmla="*/ 19 h 74"/>
                <a:gd name="T50" fmla="*/ 0 w 36"/>
                <a:gd name="T51" fmla="*/ 13 h 74"/>
                <a:gd name="T52" fmla="*/ 2 w 36"/>
                <a:gd name="T53" fmla="*/ 6 h 74"/>
                <a:gd name="T54" fmla="*/ 6 w 36"/>
                <a:gd name="T55" fmla="*/ 2 h 74"/>
                <a:gd name="T56" fmla="*/ 8 w 36"/>
                <a:gd name="T57" fmla="*/ 2 h 74"/>
                <a:gd name="T58" fmla="*/ 11 w 36"/>
                <a:gd name="T59" fmla="*/ 6 h 74"/>
                <a:gd name="T60" fmla="*/ 15 w 36"/>
                <a:gd name="T61" fmla="*/ 2 h 74"/>
                <a:gd name="T62" fmla="*/ 15 w 36"/>
                <a:gd name="T63" fmla="*/ 0 h 74"/>
                <a:gd name="T64" fmla="*/ 15 w 36"/>
                <a:gd name="T65" fmla="*/ 2 h 74"/>
                <a:gd name="T66" fmla="*/ 19 w 36"/>
                <a:gd name="T67" fmla="*/ 6 h 74"/>
                <a:gd name="T68" fmla="*/ 21 w 36"/>
                <a:gd name="T69" fmla="*/ 6 h 74"/>
                <a:gd name="T70" fmla="*/ 25 w 36"/>
                <a:gd name="T71" fmla="*/ 11 h 74"/>
                <a:gd name="T72" fmla="*/ 25 w 36"/>
                <a:gd name="T73" fmla="*/ 13 h 74"/>
                <a:gd name="T74" fmla="*/ 25 w 36"/>
                <a:gd name="T75" fmla="*/ 19 h 74"/>
                <a:gd name="T76" fmla="*/ 25 w 36"/>
                <a:gd name="T77"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74">
                  <a:moveTo>
                    <a:pt x="25" y="21"/>
                  </a:moveTo>
                  <a:lnTo>
                    <a:pt x="25" y="27"/>
                  </a:lnTo>
                  <a:lnTo>
                    <a:pt x="27" y="34"/>
                  </a:lnTo>
                  <a:lnTo>
                    <a:pt x="30" y="40"/>
                  </a:lnTo>
                  <a:lnTo>
                    <a:pt x="32" y="44"/>
                  </a:lnTo>
                  <a:lnTo>
                    <a:pt x="36" y="49"/>
                  </a:lnTo>
                  <a:lnTo>
                    <a:pt x="36" y="53"/>
                  </a:lnTo>
                  <a:lnTo>
                    <a:pt x="32" y="59"/>
                  </a:lnTo>
                  <a:lnTo>
                    <a:pt x="25" y="61"/>
                  </a:lnTo>
                  <a:lnTo>
                    <a:pt x="23" y="65"/>
                  </a:lnTo>
                  <a:lnTo>
                    <a:pt x="21" y="72"/>
                  </a:lnTo>
                  <a:lnTo>
                    <a:pt x="19" y="74"/>
                  </a:lnTo>
                  <a:lnTo>
                    <a:pt x="15" y="72"/>
                  </a:lnTo>
                  <a:lnTo>
                    <a:pt x="13" y="61"/>
                  </a:lnTo>
                  <a:lnTo>
                    <a:pt x="4" y="61"/>
                  </a:lnTo>
                  <a:lnTo>
                    <a:pt x="2" y="59"/>
                  </a:lnTo>
                  <a:lnTo>
                    <a:pt x="4" y="55"/>
                  </a:lnTo>
                  <a:lnTo>
                    <a:pt x="2" y="51"/>
                  </a:lnTo>
                  <a:lnTo>
                    <a:pt x="2" y="46"/>
                  </a:lnTo>
                  <a:lnTo>
                    <a:pt x="4" y="42"/>
                  </a:lnTo>
                  <a:lnTo>
                    <a:pt x="2" y="36"/>
                  </a:lnTo>
                  <a:lnTo>
                    <a:pt x="2" y="27"/>
                  </a:lnTo>
                  <a:lnTo>
                    <a:pt x="4" y="25"/>
                  </a:lnTo>
                  <a:lnTo>
                    <a:pt x="6" y="23"/>
                  </a:lnTo>
                  <a:lnTo>
                    <a:pt x="0" y="19"/>
                  </a:lnTo>
                  <a:lnTo>
                    <a:pt x="0" y="13"/>
                  </a:lnTo>
                  <a:lnTo>
                    <a:pt x="2" y="6"/>
                  </a:lnTo>
                  <a:lnTo>
                    <a:pt x="6" y="2"/>
                  </a:lnTo>
                  <a:lnTo>
                    <a:pt x="8" y="2"/>
                  </a:lnTo>
                  <a:lnTo>
                    <a:pt x="11" y="6"/>
                  </a:lnTo>
                  <a:lnTo>
                    <a:pt x="15" y="2"/>
                  </a:lnTo>
                  <a:lnTo>
                    <a:pt x="15" y="0"/>
                  </a:lnTo>
                  <a:lnTo>
                    <a:pt x="15" y="2"/>
                  </a:lnTo>
                  <a:lnTo>
                    <a:pt x="19" y="6"/>
                  </a:lnTo>
                  <a:lnTo>
                    <a:pt x="21" y="6"/>
                  </a:lnTo>
                  <a:lnTo>
                    <a:pt x="25" y="11"/>
                  </a:lnTo>
                  <a:lnTo>
                    <a:pt x="25" y="13"/>
                  </a:lnTo>
                  <a:lnTo>
                    <a:pt x="25" y="19"/>
                  </a:lnTo>
                  <a:lnTo>
                    <a:pt x="25" y="21"/>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9" name="Freeform 60">
              <a:extLst>
                <a:ext uri="{FF2B5EF4-FFF2-40B4-BE49-F238E27FC236}">
                  <a16:creationId xmlns:a16="http://schemas.microsoft.com/office/drawing/2014/main" id="{17807D38-36E4-475D-A352-389C6E66F1CB}"/>
                </a:ext>
              </a:extLst>
            </p:cNvPr>
            <p:cNvSpPr>
              <a:spLocks/>
            </p:cNvSpPr>
            <p:nvPr/>
          </p:nvSpPr>
          <p:spPr bwMode="auto">
            <a:xfrm>
              <a:off x="5006184" y="3470368"/>
              <a:ext cx="113243" cy="147769"/>
            </a:xfrm>
            <a:custGeom>
              <a:avLst/>
              <a:gdLst>
                <a:gd name="T0" fmla="*/ 5 w 82"/>
                <a:gd name="T1" fmla="*/ 8 h 107"/>
                <a:gd name="T2" fmla="*/ 11 w 82"/>
                <a:gd name="T3" fmla="*/ 6 h 107"/>
                <a:gd name="T4" fmla="*/ 17 w 82"/>
                <a:gd name="T5" fmla="*/ 0 h 107"/>
                <a:gd name="T6" fmla="*/ 26 w 82"/>
                <a:gd name="T7" fmla="*/ 2 h 107"/>
                <a:gd name="T8" fmla="*/ 32 w 82"/>
                <a:gd name="T9" fmla="*/ 6 h 107"/>
                <a:gd name="T10" fmla="*/ 40 w 82"/>
                <a:gd name="T11" fmla="*/ 19 h 107"/>
                <a:gd name="T12" fmla="*/ 51 w 82"/>
                <a:gd name="T13" fmla="*/ 25 h 107"/>
                <a:gd name="T14" fmla="*/ 49 w 82"/>
                <a:gd name="T15" fmla="*/ 31 h 107"/>
                <a:gd name="T16" fmla="*/ 57 w 82"/>
                <a:gd name="T17" fmla="*/ 38 h 107"/>
                <a:gd name="T18" fmla="*/ 66 w 82"/>
                <a:gd name="T19" fmla="*/ 38 h 107"/>
                <a:gd name="T20" fmla="*/ 76 w 82"/>
                <a:gd name="T21" fmla="*/ 35 h 107"/>
                <a:gd name="T22" fmla="*/ 72 w 82"/>
                <a:gd name="T23" fmla="*/ 42 h 107"/>
                <a:gd name="T24" fmla="*/ 72 w 82"/>
                <a:gd name="T25" fmla="*/ 52 h 107"/>
                <a:gd name="T26" fmla="*/ 78 w 82"/>
                <a:gd name="T27" fmla="*/ 67 h 107"/>
                <a:gd name="T28" fmla="*/ 80 w 82"/>
                <a:gd name="T29" fmla="*/ 76 h 107"/>
                <a:gd name="T30" fmla="*/ 74 w 82"/>
                <a:gd name="T31" fmla="*/ 86 h 107"/>
                <a:gd name="T32" fmla="*/ 76 w 82"/>
                <a:gd name="T33" fmla="*/ 94 h 107"/>
                <a:gd name="T34" fmla="*/ 66 w 82"/>
                <a:gd name="T35" fmla="*/ 94 h 107"/>
                <a:gd name="T36" fmla="*/ 55 w 82"/>
                <a:gd name="T37" fmla="*/ 97 h 107"/>
                <a:gd name="T38" fmla="*/ 49 w 82"/>
                <a:gd name="T39" fmla="*/ 101 h 107"/>
                <a:gd name="T40" fmla="*/ 42 w 82"/>
                <a:gd name="T41" fmla="*/ 105 h 107"/>
                <a:gd name="T42" fmla="*/ 40 w 82"/>
                <a:gd name="T43" fmla="*/ 105 h 107"/>
                <a:gd name="T44" fmla="*/ 40 w 82"/>
                <a:gd name="T45" fmla="*/ 97 h 107"/>
                <a:gd name="T46" fmla="*/ 34 w 82"/>
                <a:gd name="T47" fmla="*/ 92 h 107"/>
                <a:gd name="T48" fmla="*/ 30 w 82"/>
                <a:gd name="T49" fmla="*/ 86 h 107"/>
                <a:gd name="T50" fmla="*/ 32 w 82"/>
                <a:gd name="T51" fmla="*/ 82 h 107"/>
                <a:gd name="T52" fmla="*/ 28 w 82"/>
                <a:gd name="T53" fmla="*/ 78 h 107"/>
                <a:gd name="T54" fmla="*/ 19 w 82"/>
                <a:gd name="T55" fmla="*/ 73 h 107"/>
                <a:gd name="T56" fmla="*/ 17 w 82"/>
                <a:gd name="T57" fmla="*/ 69 h 107"/>
                <a:gd name="T58" fmla="*/ 15 w 82"/>
                <a:gd name="T59" fmla="*/ 63 h 107"/>
                <a:gd name="T60" fmla="*/ 11 w 82"/>
                <a:gd name="T61" fmla="*/ 54 h 107"/>
                <a:gd name="T62" fmla="*/ 15 w 82"/>
                <a:gd name="T63" fmla="*/ 54 h 107"/>
                <a:gd name="T64" fmla="*/ 15 w 82"/>
                <a:gd name="T65" fmla="*/ 50 h 107"/>
                <a:gd name="T66" fmla="*/ 7 w 82"/>
                <a:gd name="T67" fmla="*/ 46 h 107"/>
                <a:gd name="T68" fmla="*/ 11 w 82"/>
                <a:gd name="T69" fmla="*/ 35 h 107"/>
                <a:gd name="T70" fmla="*/ 9 w 82"/>
                <a:gd name="T71" fmla="*/ 31 h 107"/>
                <a:gd name="T72" fmla="*/ 7 w 82"/>
                <a:gd name="T73" fmla="*/ 31 h 107"/>
                <a:gd name="T74" fmla="*/ 9 w 82"/>
                <a:gd name="T75" fmla="*/ 27 h 107"/>
                <a:gd name="T76" fmla="*/ 11 w 82"/>
                <a:gd name="T77" fmla="*/ 25 h 107"/>
                <a:gd name="T78" fmla="*/ 5 w 82"/>
                <a:gd name="T79" fmla="*/ 23 h 107"/>
                <a:gd name="T80" fmla="*/ 2 w 82"/>
                <a:gd name="T81" fmla="*/ 1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2" h="107">
                  <a:moveTo>
                    <a:pt x="0" y="10"/>
                  </a:moveTo>
                  <a:lnTo>
                    <a:pt x="5" y="8"/>
                  </a:lnTo>
                  <a:lnTo>
                    <a:pt x="9" y="6"/>
                  </a:lnTo>
                  <a:lnTo>
                    <a:pt x="11" y="6"/>
                  </a:lnTo>
                  <a:lnTo>
                    <a:pt x="13" y="4"/>
                  </a:lnTo>
                  <a:lnTo>
                    <a:pt x="17" y="0"/>
                  </a:lnTo>
                  <a:lnTo>
                    <a:pt x="21" y="2"/>
                  </a:lnTo>
                  <a:lnTo>
                    <a:pt x="26" y="2"/>
                  </a:lnTo>
                  <a:lnTo>
                    <a:pt x="32" y="4"/>
                  </a:lnTo>
                  <a:lnTo>
                    <a:pt x="32" y="6"/>
                  </a:lnTo>
                  <a:lnTo>
                    <a:pt x="38" y="14"/>
                  </a:lnTo>
                  <a:lnTo>
                    <a:pt x="40" y="19"/>
                  </a:lnTo>
                  <a:lnTo>
                    <a:pt x="45" y="21"/>
                  </a:lnTo>
                  <a:lnTo>
                    <a:pt x="51" y="25"/>
                  </a:lnTo>
                  <a:lnTo>
                    <a:pt x="49" y="29"/>
                  </a:lnTo>
                  <a:lnTo>
                    <a:pt x="49" y="31"/>
                  </a:lnTo>
                  <a:lnTo>
                    <a:pt x="55" y="33"/>
                  </a:lnTo>
                  <a:lnTo>
                    <a:pt x="57" y="38"/>
                  </a:lnTo>
                  <a:lnTo>
                    <a:pt x="61" y="35"/>
                  </a:lnTo>
                  <a:lnTo>
                    <a:pt x="66" y="38"/>
                  </a:lnTo>
                  <a:lnTo>
                    <a:pt x="68" y="33"/>
                  </a:lnTo>
                  <a:lnTo>
                    <a:pt x="76" y="35"/>
                  </a:lnTo>
                  <a:lnTo>
                    <a:pt x="72" y="40"/>
                  </a:lnTo>
                  <a:lnTo>
                    <a:pt x="72" y="42"/>
                  </a:lnTo>
                  <a:lnTo>
                    <a:pt x="74" y="50"/>
                  </a:lnTo>
                  <a:lnTo>
                    <a:pt x="72" y="52"/>
                  </a:lnTo>
                  <a:lnTo>
                    <a:pt x="74" y="61"/>
                  </a:lnTo>
                  <a:lnTo>
                    <a:pt x="78" y="67"/>
                  </a:lnTo>
                  <a:lnTo>
                    <a:pt x="82" y="71"/>
                  </a:lnTo>
                  <a:lnTo>
                    <a:pt x="80" y="76"/>
                  </a:lnTo>
                  <a:lnTo>
                    <a:pt x="74" y="82"/>
                  </a:lnTo>
                  <a:lnTo>
                    <a:pt x="74" y="86"/>
                  </a:lnTo>
                  <a:lnTo>
                    <a:pt x="76" y="90"/>
                  </a:lnTo>
                  <a:lnTo>
                    <a:pt x="76" y="94"/>
                  </a:lnTo>
                  <a:lnTo>
                    <a:pt x="72" y="94"/>
                  </a:lnTo>
                  <a:lnTo>
                    <a:pt x="66" y="94"/>
                  </a:lnTo>
                  <a:lnTo>
                    <a:pt x="64" y="94"/>
                  </a:lnTo>
                  <a:lnTo>
                    <a:pt x="55" y="97"/>
                  </a:lnTo>
                  <a:lnTo>
                    <a:pt x="51" y="99"/>
                  </a:lnTo>
                  <a:lnTo>
                    <a:pt x="49" y="101"/>
                  </a:lnTo>
                  <a:lnTo>
                    <a:pt x="42" y="103"/>
                  </a:lnTo>
                  <a:lnTo>
                    <a:pt x="42" y="105"/>
                  </a:lnTo>
                  <a:lnTo>
                    <a:pt x="42" y="107"/>
                  </a:lnTo>
                  <a:lnTo>
                    <a:pt x="40" y="105"/>
                  </a:lnTo>
                  <a:lnTo>
                    <a:pt x="40" y="99"/>
                  </a:lnTo>
                  <a:lnTo>
                    <a:pt x="40" y="97"/>
                  </a:lnTo>
                  <a:lnTo>
                    <a:pt x="36" y="92"/>
                  </a:lnTo>
                  <a:lnTo>
                    <a:pt x="34" y="92"/>
                  </a:lnTo>
                  <a:lnTo>
                    <a:pt x="30" y="88"/>
                  </a:lnTo>
                  <a:lnTo>
                    <a:pt x="30" y="86"/>
                  </a:lnTo>
                  <a:lnTo>
                    <a:pt x="30" y="86"/>
                  </a:lnTo>
                  <a:lnTo>
                    <a:pt x="32" y="82"/>
                  </a:lnTo>
                  <a:lnTo>
                    <a:pt x="32" y="78"/>
                  </a:lnTo>
                  <a:lnTo>
                    <a:pt x="28" y="78"/>
                  </a:lnTo>
                  <a:lnTo>
                    <a:pt x="23" y="73"/>
                  </a:lnTo>
                  <a:lnTo>
                    <a:pt x="19" y="73"/>
                  </a:lnTo>
                  <a:lnTo>
                    <a:pt x="17" y="71"/>
                  </a:lnTo>
                  <a:lnTo>
                    <a:pt x="17" y="69"/>
                  </a:lnTo>
                  <a:lnTo>
                    <a:pt x="13" y="65"/>
                  </a:lnTo>
                  <a:lnTo>
                    <a:pt x="15" y="63"/>
                  </a:lnTo>
                  <a:lnTo>
                    <a:pt x="11" y="59"/>
                  </a:lnTo>
                  <a:lnTo>
                    <a:pt x="11" y="54"/>
                  </a:lnTo>
                  <a:lnTo>
                    <a:pt x="13" y="52"/>
                  </a:lnTo>
                  <a:lnTo>
                    <a:pt x="15" y="54"/>
                  </a:lnTo>
                  <a:lnTo>
                    <a:pt x="17" y="52"/>
                  </a:lnTo>
                  <a:lnTo>
                    <a:pt x="15" y="50"/>
                  </a:lnTo>
                  <a:lnTo>
                    <a:pt x="13" y="50"/>
                  </a:lnTo>
                  <a:lnTo>
                    <a:pt x="7" y="46"/>
                  </a:lnTo>
                  <a:lnTo>
                    <a:pt x="7" y="42"/>
                  </a:lnTo>
                  <a:lnTo>
                    <a:pt x="11" y="35"/>
                  </a:lnTo>
                  <a:lnTo>
                    <a:pt x="11" y="31"/>
                  </a:lnTo>
                  <a:lnTo>
                    <a:pt x="9" y="31"/>
                  </a:lnTo>
                  <a:lnTo>
                    <a:pt x="7" y="33"/>
                  </a:lnTo>
                  <a:lnTo>
                    <a:pt x="7" y="31"/>
                  </a:lnTo>
                  <a:lnTo>
                    <a:pt x="5" y="27"/>
                  </a:lnTo>
                  <a:lnTo>
                    <a:pt x="9" y="27"/>
                  </a:lnTo>
                  <a:lnTo>
                    <a:pt x="11" y="27"/>
                  </a:lnTo>
                  <a:lnTo>
                    <a:pt x="11" y="25"/>
                  </a:lnTo>
                  <a:lnTo>
                    <a:pt x="7" y="23"/>
                  </a:lnTo>
                  <a:lnTo>
                    <a:pt x="5" y="23"/>
                  </a:lnTo>
                  <a:lnTo>
                    <a:pt x="5" y="16"/>
                  </a:lnTo>
                  <a:lnTo>
                    <a:pt x="2" y="10"/>
                  </a:lnTo>
                  <a:lnTo>
                    <a:pt x="0" y="10"/>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0" name="Freeform 61">
              <a:extLst>
                <a:ext uri="{FF2B5EF4-FFF2-40B4-BE49-F238E27FC236}">
                  <a16:creationId xmlns:a16="http://schemas.microsoft.com/office/drawing/2014/main" id="{EDB8E8AF-6F04-4064-8B58-64434CE523B7}"/>
                </a:ext>
              </a:extLst>
            </p:cNvPr>
            <p:cNvSpPr>
              <a:spLocks/>
            </p:cNvSpPr>
            <p:nvPr/>
          </p:nvSpPr>
          <p:spPr bwMode="auto">
            <a:xfrm>
              <a:off x="5000660" y="3554609"/>
              <a:ext cx="49717" cy="60765"/>
            </a:xfrm>
            <a:custGeom>
              <a:avLst/>
              <a:gdLst>
                <a:gd name="T0" fmla="*/ 19 w 36"/>
                <a:gd name="T1" fmla="*/ 44 h 44"/>
                <a:gd name="T2" fmla="*/ 19 w 36"/>
                <a:gd name="T3" fmla="*/ 38 h 44"/>
                <a:gd name="T4" fmla="*/ 21 w 36"/>
                <a:gd name="T5" fmla="*/ 31 h 44"/>
                <a:gd name="T6" fmla="*/ 25 w 36"/>
                <a:gd name="T7" fmla="*/ 27 h 44"/>
                <a:gd name="T8" fmla="*/ 27 w 36"/>
                <a:gd name="T9" fmla="*/ 27 h 44"/>
                <a:gd name="T10" fmla="*/ 30 w 36"/>
                <a:gd name="T11" fmla="*/ 31 h 44"/>
                <a:gd name="T12" fmla="*/ 34 w 36"/>
                <a:gd name="T13" fmla="*/ 27 h 44"/>
                <a:gd name="T14" fmla="*/ 34 w 36"/>
                <a:gd name="T15" fmla="*/ 25 h 44"/>
                <a:gd name="T16" fmla="*/ 36 w 36"/>
                <a:gd name="T17" fmla="*/ 21 h 44"/>
                <a:gd name="T18" fmla="*/ 36 w 36"/>
                <a:gd name="T19" fmla="*/ 17 h 44"/>
                <a:gd name="T20" fmla="*/ 32 w 36"/>
                <a:gd name="T21" fmla="*/ 17 h 44"/>
                <a:gd name="T22" fmla="*/ 27 w 36"/>
                <a:gd name="T23" fmla="*/ 12 h 44"/>
                <a:gd name="T24" fmla="*/ 23 w 36"/>
                <a:gd name="T25" fmla="*/ 12 h 44"/>
                <a:gd name="T26" fmla="*/ 21 w 36"/>
                <a:gd name="T27" fmla="*/ 10 h 44"/>
                <a:gd name="T28" fmla="*/ 21 w 36"/>
                <a:gd name="T29" fmla="*/ 8 h 44"/>
                <a:gd name="T30" fmla="*/ 17 w 36"/>
                <a:gd name="T31" fmla="*/ 4 h 44"/>
                <a:gd name="T32" fmla="*/ 17 w 36"/>
                <a:gd name="T33" fmla="*/ 4 h 44"/>
                <a:gd name="T34" fmla="*/ 15 w 36"/>
                <a:gd name="T35" fmla="*/ 4 h 44"/>
                <a:gd name="T36" fmla="*/ 11 w 36"/>
                <a:gd name="T37" fmla="*/ 0 h 44"/>
                <a:gd name="T38" fmla="*/ 9 w 36"/>
                <a:gd name="T39" fmla="*/ 2 h 44"/>
                <a:gd name="T40" fmla="*/ 9 w 36"/>
                <a:gd name="T41" fmla="*/ 6 h 44"/>
                <a:gd name="T42" fmla="*/ 11 w 36"/>
                <a:gd name="T43" fmla="*/ 8 h 44"/>
                <a:gd name="T44" fmla="*/ 13 w 36"/>
                <a:gd name="T45" fmla="*/ 10 h 44"/>
                <a:gd name="T46" fmla="*/ 11 w 36"/>
                <a:gd name="T47" fmla="*/ 12 h 44"/>
                <a:gd name="T48" fmla="*/ 6 w 36"/>
                <a:gd name="T49" fmla="*/ 12 h 44"/>
                <a:gd name="T50" fmla="*/ 4 w 36"/>
                <a:gd name="T51" fmla="*/ 17 h 44"/>
                <a:gd name="T52" fmla="*/ 4 w 36"/>
                <a:gd name="T53" fmla="*/ 21 h 44"/>
                <a:gd name="T54" fmla="*/ 2 w 36"/>
                <a:gd name="T55" fmla="*/ 25 h 44"/>
                <a:gd name="T56" fmla="*/ 0 w 36"/>
                <a:gd name="T57" fmla="*/ 27 h 44"/>
                <a:gd name="T58" fmla="*/ 2 w 36"/>
                <a:gd name="T59" fmla="*/ 29 h 44"/>
                <a:gd name="T60" fmla="*/ 6 w 36"/>
                <a:gd name="T61" fmla="*/ 29 h 44"/>
                <a:gd name="T62" fmla="*/ 13 w 36"/>
                <a:gd name="T63" fmla="*/ 40 h 44"/>
                <a:gd name="T64" fmla="*/ 15 w 36"/>
                <a:gd name="T65" fmla="*/ 42 h 44"/>
                <a:gd name="T66" fmla="*/ 19 w 36"/>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4">
                  <a:moveTo>
                    <a:pt x="19" y="44"/>
                  </a:moveTo>
                  <a:lnTo>
                    <a:pt x="19" y="38"/>
                  </a:lnTo>
                  <a:lnTo>
                    <a:pt x="21" y="31"/>
                  </a:lnTo>
                  <a:lnTo>
                    <a:pt x="25" y="27"/>
                  </a:lnTo>
                  <a:lnTo>
                    <a:pt x="27" y="27"/>
                  </a:lnTo>
                  <a:lnTo>
                    <a:pt x="30" y="31"/>
                  </a:lnTo>
                  <a:lnTo>
                    <a:pt x="34" y="27"/>
                  </a:lnTo>
                  <a:lnTo>
                    <a:pt x="34" y="25"/>
                  </a:lnTo>
                  <a:lnTo>
                    <a:pt x="36" y="21"/>
                  </a:lnTo>
                  <a:lnTo>
                    <a:pt x="36" y="17"/>
                  </a:lnTo>
                  <a:lnTo>
                    <a:pt x="32" y="17"/>
                  </a:lnTo>
                  <a:lnTo>
                    <a:pt x="27" y="12"/>
                  </a:lnTo>
                  <a:lnTo>
                    <a:pt x="23" y="12"/>
                  </a:lnTo>
                  <a:lnTo>
                    <a:pt x="21" y="10"/>
                  </a:lnTo>
                  <a:lnTo>
                    <a:pt x="21" y="8"/>
                  </a:lnTo>
                  <a:lnTo>
                    <a:pt x="17" y="4"/>
                  </a:lnTo>
                  <a:lnTo>
                    <a:pt x="17" y="4"/>
                  </a:lnTo>
                  <a:lnTo>
                    <a:pt x="15" y="4"/>
                  </a:lnTo>
                  <a:lnTo>
                    <a:pt x="11" y="0"/>
                  </a:lnTo>
                  <a:lnTo>
                    <a:pt x="9" y="2"/>
                  </a:lnTo>
                  <a:lnTo>
                    <a:pt x="9" y="6"/>
                  </a:lnTo>
                  <a:lnTo>
                    <a:pt x="11" y="8"/>
                  </a:lnTo>
                  <a:lnTo>
                    <a:pt x="13" y="10"/>
                  </a:lnTo>
                  <a:lnTo>
                    <a:pt x="11" y="12"/>
                  </a:lnTo>
                  <a:lnTo>
                    <a:pt x="6" y="12"/>
                  </a:lnTo>
                  <a:lnTo>
                    <a:pt x="4" y="17"/>
                  </a:lnTo>
                  <a:lnTo>
                    <a:pt x="4" y="21"/>
                  </a:lnTo>
                  <a:lnTo>
                    <a:pt x="2" y="25"/>
                  </a:lnTo>
                  <a:lnTo>
                    <a:pt x="0" y="27"/>
                  </a:lnTo>
                  <a:lnTo>
                    <a:pt x="2" y="29"/>
                  </a:lnTo>
                  <a:lnTo>
                    <a:pt x="6" y="29"/>
                  </a:lnTo>
                  <a:lnTo>
                    <a:pt x="13" y="40"/>
                  </a:lnTo>
                  <a:lnTo>
                    <a:pt x="15" y="42"/>
                  </a:lnTo>
                  <a:lnTo>
                    <a:pt x="19" y="44"/>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1" name="Freeform 62">
              <a:extLst>
                <a:ext uri="{FF2B5EF4-FFF2-40B4-BE49-F238E27FC236}">
                  <a16:creationId xmlns:a16="http://schemas.microsoft.com/office/drawing/2014/main" id="{72B4C9B4-4FBF-489D-B3E2-3004368B9AC4}"/>
                </a:ext>
              </a:extLst>
            </p:cNvPr>
            <p:cNvSpPr>
              <a:spLocks noEditPoints="1"/>
            </p:cNvSpPr>
            <p:nvPr/>
          </p:nvSpPr>
          <p:spPr bwMode="auto">
            <a:xfrm>
              <a:off x="4872225" y="3467606"/>
              <a:ext cx="149150" cy="116005"/>
            </a:xfrm>
            <a:custGeom>
              <a:avLst/>
              <a:gdLst>
                <a:gd name="T0" fmla="*/ 106 w 108"/>
                <a:gd name="T1" fmla="*/ 29 h 84"/>
                <a:gd name="T2" fmla="*/ 104 w 108"/>
                <a:gd name="T3" fmla="*/ 25 h 84"/>
                <a:gd name="T4" fmla="*/ 99 w 108"/>
                <a:gd name="T5" fmla="*/ 12 h 84"/>
                <a:gd name="T6" fmla="*/ 85 w 108"/>
                <a:gd name="T7" fmla="*/ 12 h 84"/>
                <a:gd name="T8" fmla="*/ 68 w 108"/>
                <a:gd name="T9" fmla="*/ 8 h 84"/>
                <a:gd name="T10" fmla="*/ 55 w 108"/>
                <a:gd name="T11" fmla="*/ 0 h 84"/>
                <a:gd name="T12" fmla="*/ 34 w 108"/>
                <a:gd name="T13" fmla="*/ 12 h 84"/>
                <a:gd name="T14" fmla="*/ 24 w 108"/>
                <a:gd name="T15" fmla="*/ 21 h 84"/>
                <a:gd name="T16" fmla="*/ 7 w 108"/>
                <a:gd name="T17" fmla="*/ 23 h 84"/>
                <a:gd name="T18" fmla="*/ 0 w 108"/>
                <a:gd name="T19" fmla="*/ 31 h 84"/>
                <a:gd name="T20" fmla="*/ 7 w 108"/>
                <a:gd name="T21" fmla="*/ 40 h 84"/>
                <a:gd name="T22" fmla="*/ 15 w 108"/>
                <a:gd name="T23" fmla="*/ 23 h 84"/>
                <a:gd name="T24" fmla="*/ 26 w 108"/>
                <a:gd name="T25" fmla="*/ 31 h 84"/>
                <a:gd name="T26" fmla="*/ 34 w 108"/>
                <a:gd name="T27" fmla="*/ 48 h 84"/>
                <a:gd name="T28" fmla="*/ 36 w 108"/>
                <a:gd name="T29" fmla="*/ 50 h 84"/>
                <a:gd name="T30" fmla="*/ 34 w 108"/>
                <a:gd name="T31" fmla="*/ 59 h 84"/>
                <a:gd name="T32" fmla="*/ 47 w 108"/>
                <a:gd name="T33" fmla="*/ 63 h 84"/>
                <a:gd name="T34" fmla="*/ 55 w 108"/>
                <a:gd name="T35" fmla="*/ 69 h 84"/>
                <a:gd name="T36" fmla="*/ 78 w 108"/>
                <a:gd name="T37" fmla="*/ 82 h 84"/>
                <a:gd name="T38" fmla="*/ 74 w 108"/>
                <a:gd name="T39" fmla="*/ 82 h 84"/>
                <a:gd name="T40" fmla="*/ 78 w 108"/>
                <a:gd name="T41" fmla="*/ 80 h 84"/>
                <a:gd name="T42" fmla="*/ 49 w 108"/>
                <a:gd name="T43" fmla="*/ 48 h 84"/>
                <a:gd name="T44" fmla="*/ 47 w 108"/>
                <a:gd name="T45" fmla="*/ 40 h 84"/>
                <a:gd name="T46" fmla="*/ 40 w 108"/>
                <a:gd name="T47" fmla="*/ 33 h 84"/>
                <a:gd name="T48" fmla="*/ 42 w 108"/>
                <a:gd name="T49" fmla="*/ 25 h 84"/>
                <a:gd name="T50" fmla="*/ 51 w 108"/>
                <a:gd name="T51" fmla="*/ 29 h 84"/>
                <a:gd name="T52" fmla="*/ 57 w 108"/>
                <a:gd name="T53" fmla="*/ 27 h 84"/>
                <a:gd name="T54" fmla="*/ 66 w 108"/>
                <a:gd name="T55" fmla="*/ 25 h 84"/>
                <a:gd name="T56" fmla="*/ 72 w 108"/>
                <a:gd name="T57" fmla="*/ 27 h 84"/>
                <a:gd name="T58" fmla="*/ 80 w 108"/>
                <a:gd name="T59" fmla="*/ 29 h 84"/>
                <a:gd name="T60" fmla="*/ 93 w 108"/>
                <a:gd name="T61" fmla="*/ 29 h 84"/>
                <a:gd name="T62" fmla="*/ 104 w 108"/>
                <a:gd name="T63" fmla="*/ 33 h 84"/>
                <a:gd name="T64" fmla="*/ 61 w 108"/>
                <a:gd name="T65" fmla="*/ 80 h 84"/>
                <a:gd name="T66" fmla="*/ 64 w 108"/>
                <a:gd name="T67" fmla="*/ 82 h 84"/>
                <a:gd name="T68" fmla="*/ 57 w 108"/>
                <a:gd name="T69" fmla="*/ 75 h 84"/>
                <a:gd name="T70" fmla="*/ 57 w 108"/>
                <a:gd name="T71" fmla="*/ 75 h 84"/>
                <a:gd name="T72" fmla="*/ 64 w 108"/>
                <a:gd name="T73" fmla="*/ 71 h 84"/>
                <a:gd name="T74" fmla="*/ 59 w 108"/>
                <a:gd name="T75" fmla="*/ 73 h 84"/>
                <a:gd name="T76" fmla="*/ 28 w 108"/>
                <a:gd name="T77" fmla="*/ 46 h 84"/>
                <a:gd name="T78" fmla="*/ 32 w 108"/>
                <a:gd name="T79" fmla="*/ 50 h 84"/>
                <a:gd name="T80" fmla="*/ 26 w 108"/>
                <a:gd name="T81" fmla="*/ 40 h 84"/>
                <a:gd name="T82" fmla="*/ 26 w 108"/>
                <a:gd name="T83" fmla="*/ 40 h 84"/>
                <a:gd name="T84" fmla="*/ 30 w 108"/>
                <a:gd name="T85" fmla="*/ 56 h 84"/>
                <a:gd name="T86" fmla="*/ 26 w 108"/>
                <a:gd name="T87" fmla="*/ 52 h 84"/>
                <a:gd name="T88" fmla="*/ 24 w 108"/>
                <a:gd name="T89" fmla="*/ 50 h 84"/>
                <a:gd name="T90" fmla="*/ 13 w 108"/>
                <a:gd name="T91" fmla="*/ 35 h 84"/>
                <a:gd name="T92" fmla="*/ 19 w 108"/>
                <a:gd name="T93" fmla="*/ 44 h 84"/>
                <a:gd name="T94" fmla="*/ 13 w 108"/>
                <a:gd name="T95" fmla="*/ 35 h 84"/>
                <a:gd name="T96" fmla="*/ 24 w 108"/>
                <a:gd name="T97" fmla="*/ 35 h 84"/>
                <a:gd name="T98" fmla="*/ 15 w 108"/>
                <a:gd name="T99" fmla="*/ 33 h 84"/>
                <a:gd name="T100" fmla="*/ 17 w 108"/>
                <a:gd name="T101" fmla="*/ 2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8" h="84">
                  <a:moveTo>
                    <a:pt x="104" y="33"/>
                  </a:moveTo>
                  <a:lnTo>
                    <a:pt x="102" y="29"/>
                  </a:lnTo>
                  <a:lnTo>
                    <a:pt x="106" y="29"/>
                  </a:lnTo>
                  <a:lnTo>
                    <a:pt x="108" y="29"/>
                  </a:lnTo>
                  <a:lnTo>
                    <a:pt x="108" y="27"/>
                  </a:lnTo>
                  <a:lnTo>
                    <a:pt x="104" y="25"/>
                  </a:lnTo>
                  <a:lnTo>
                    <a:pt x="102" y="25"/>
                  </a:lnTo>
                  <a:lnTo>
                    <a:pt x="102" y="18"/>
                  </a:lnTo>
                  <a:lnTo>
                    <a:pt x="99" y="12"/>
                  </a:lnTo>
                  <a:lnTo>
                    <a:pt x="95" y="12"/>
                  </a:lnTo>
                  <a:lnTo>
                    <a:pt x="93" y="16"/>
                  </a:lnTo>
                  <a:lnTo>
                    <a:pt x="85" y="12"/>
                  </a:lnTo>
                  <a:lnTo>
                    <a:pt x="74" y="12"/>
                  </a:lnTo>
                  <a:lnTo>
                    <a:pt x="72" y="8"/>
                  </a:lnTo>
                  <a:lnTo>
                    <a:pt x="68" y="8"/>
                  </a:lnTo>
                  <a:lnTo>
                    <a:pt x="59" y="0"/>
                  </a:lnTo>
                  <a:lnTo>
                    <a:pt x="55" y="0"/>
                  </a:lnTo>
                  <a:lnTo>
                    <a:pt x="55" y="0"/>
                  </a:lnTo>
                  <a:lnTo>
                    <a:pt x="47" y="0"/>
                  </a:lnTo>
                  <a:lnTo>
                    <a:pt x="36" y="6"/>
                  </a:lnTo>
                  <a:lnTo>
                    <a:pt x="34" y="12"/>
                  </a:lnTo>
                  <a:lnTo>
                    <a:pt x="28" y="14"/>
                  </a:lnTo>
                  <a:lnTo>
                    <a:pt x="28" y="21"/>
                  </a:lnTo>
                  <a:lnTo>
                    <a:pt x="24" y="21"/>
                  </a:lnTo>
                  <a:lnTo>
                    <a:pt x="15" y="18"/>
                  </a:lnTo>
                  <a:lnTo>
                    <a:pt x="11" y="18"/>
                  </a:lnTo>
                  <a:lnTo>
                    <a:pt x="7" y="23"/>
                  </a:lnTo>
                  <a:lnTo>
                    <a:pt x="0" y="23"/>
                  </a:lnTo>
                  <a:lnTo>
                    <a:pt x="0" y="25"/>
                  </a:lnTo>
                  <a:lnTo>
                    <a:pt x="0" y="31"/>
                  </a:lnTo>
                  <a:lnTo>
                    <a:pt x="5" y="35"/>
                  </a:lnTo>
                  <a:lnTo>
                    <a:pt x="5" y="37"/>
                  </a:lnTo>
                  <a:lnTo>
                    <a:pt x="7" y="40"/>
                  </a:lnTo>
                  <a:lnTo>
                    <a:pt x="11" y="31"/>
                  </a:lnTo>
                  <a:lnTo>
                    <a:pt x="13" y="27"/>
                  </a:lnTo>
                  <a:lnTo>
                    <a:pt x="15" y="23"/>
                  </a:lnTo>
                  <a:lnTo>
                    <a:pt x="19" y="23"/>
                  </a:lnTo>
                  <a:lnTo>
                    <a:pt x="21" y="27"/>
                  </a:lnTo>
                  <a:lnTo>
                    <a:pt x="26" y="31"/>
                  </a:lnTo>
                  <a:lnTo>
                    <a:pt x="26" y="35"/>
                  </a:lnTo>
                  <a:lnTo>
                    <a:pt x="30" y="42"/>
                  </a:lnTo>
                  <a:lnTo>
                    <a:pt x="34" y="48"/>
                  </a:lnTo>
                  <a:lnTo>
                    <a:pt x="36" y="48"/>
                  </a:lnTo>
                  <a:lnTo>
                    <a:pt x="40" y="52"/>
                  </a:lnTo>
                  <a:lnTo>
                    <a:pt x="36" y="50"/>
                  </a:lnTo>
                  <a:lnTo>
                    <a:pt x="34" y="50"/>
                  </a:lnTo>
                  <a:lnTo>
                    <a:pt x="32" y="54"/>
                  </a:lnTo>
                  <a:lnTo>
                    <a:pt x="34" y="59"/>
                  </a:lnTo>
                  <a:lnTo>
                    <a:pt x="38" y="59"/>
                  </a:lnTo>
                  <a:lnTo>
                    <a:pt x="42" y="63"/>
                  </a:lnTo>
                  <a:lnTo>
                    <a:pt x="47" y="63"/>
                  </a:lnTo>
                  <a:lnTo>
                    <a:pt x="49" y="67"/>
                  </a:lnTo>
                  <a:lnTo>
                    <a:pt x="51" y="69"/>
                  </a:lnTo>
                  <a:lnTo>
                    <a:pt x="55" y="69"/>
                  </a:lnTo>
                  <a:lnTo>
                    <a:pt x="64" y="69"/>
                  </a:lnTo>
                  <a:lnTo>
                    <a:pt x="68" y="71"/>
                  </a:lnTo>
                  <a:lnTo>
                    <a:pt x="78" y="82"/>
                  </a:lnTo>
                  <a:lnTo>
                    <a:pt x="76" y="82"/>
                  </a:lnTo>
                  <a:lnTo>
                    <a:pt x="72" y="80"/>
                  </a:lnTo>
                  <a:lnTo>
                    <a:pt x="74" y="82"/>
                  </a:lnTo>
                  <a:lnTo>
                    <a:pt x="78" y="84"/>
                  </a:lnTo>
                  <a:lnTo>
                    <a:pt x="78" y="84"/>
                  </a:lnTo>
                  <a:lnTo>
                    <a:pt x="78" y="80"/>
                  </a:lnTo>
                  <a:lnTo>
                    <a:pt x="66" y="65"/>
                  </a:lnTo>
                  <a:lnTo>
                    <a:pt x="49" y="50"/>
                  </a:lnTo>
                  <a:lnTo>
                    <a:pt x="49" y="48"/>
                  </a:lnTo>
                  <a:lnTo>
                    <a:pt x="49" y="46"/>
                  </a:lnTo>
                  <a:lnTo>
                    <a:pt x="47" y="44"/>
                  </a:lnTo>
                  <a:lnTo>
                    <a:pt x="47" y="40"/>
                  </a:lnTo>
                  <a:lnTo>
                    <a:pt x="42" y="35"/>
                  </a:lnTo>
                  <a:lnTo>
                    <a:pt x="40" y="35"/>
                  </a:lnTo>
                  <a:lnTo>
                    <a:pt x="40" y="33"/>
                  </a:lnTo>
                  <a:lnTo>
                    <a:pt x="40" y="31"/>
                  </a:lnTo>
                  <a:lnTo>
                    <a:pt x="40" y="25"/>
                  </a:lnTo>
                  <a:lnTo>
                    <a:pt x="42" y="25"/>
                  </a:lnTo>
                  <a:lnTo>
                    <a:pt x="47" y="27"/>
                  </a:lnTo>
                  <a:lnTo>
                    <a:pt x="49" y="31"/>
                  </a:lnTo>
                  <a:lnTo>
                    <a:pt x="51" y="29"/>
                  </a:lnTo>
                  <a:lnTo>
                    <a:pt x="51" y="27"/>
                  </a:lnTo>
                  <a:lnTo>
                    <a:pt x="55" y="27"/>
                  </a:lnTo>
                  <a:lnTo>
                    <a:pt x="57" y="27"/>
                  </a:lnTo>
                  <a:lnTo>
                    <a:pt x="59" y="25"/>
                  </a:lnTo>
                  <a:lnTo>
                    <a:pt x="64" y="27"/>
                  </a:lnTo>
                  <a:lnTo>
                    <a:pt x="66" y="25"/>
                  </a:lnTo>
                  <a:lnTo>
                    <a:pt x="68" y="25"/>
                  </a:lnTo>
                  <a:lnTo>
                    <a:pt x="70" y="29"/>
                  </a:lnTo>
                  <a:lnTo>
                    <a:pt x="72" y="27"/>
                  </a:lnTo>
                  <a:lnTo>
                    <a:pt x="76" y="29"/>
                  </a:lnTo>
                  <a:lnTo>
                    <a:pt x="80" y="27"/>
                  </a:lnTo>
                  <a:lnTo>
                    <a:pt x="80" y="29"/>
                  </a:lnTo>
                  <a:lnTo>
                    <a:pt x="87" y="27"/>
                  </a:lnTo>
                  <a:lnTo>
                    <a:pt x="89" y="29"/>
                  </a:lnTo>
                  <a:lnTo>
                    <a:pt x="93" y="29"/>
                  </a:lnTo>
                  <a:lnTo>
                    <a:pt x="97" y="31"/>
                  </a:lnTo>
                  <a:lnTo>
                    <a:pt x="102" y="33"/>
                  </a:lnTo>
                  <a:lnTo>
                    <a:pt x="104" y="33"/>
                  </a:lnTo>
                  <a:lnTo>
                    <a:pt x="104" y="33"/>
                  </a:lnTo>
                  <a:close/>
                  <a:moveTo>
                    <a:pt x="61" y="80"/>
                  </a:moveTo>
                  <a:lnTo>
                    <a:pt x="61" y="80"/>
                  </a:lnTo>
                  <a:lnTo>
                    <a:pt x="68" y="80"/>
                  </a:lnTo>
                  <a:lnTo>
                    <a:pt x="70" y="82"/>
                  </a:lnTo>
                  <a:lnTo>
                    <a:pt x="64" y="82"/>
                  </a:lnTo>
                  <a:lnTo>
                    <a:pt x="61" y="80"/>
                  </a:lnTo>
                  <a:lnTo>
                    <a:pt x="61" y="80"/>
                  </a:lnTo>
                  <a:close/>
                  <a:moveTo>
                    <a:pt x="57" y="75"/>
                  </a:moveTo>
                  <a:lnTo>
                    <a:pt x="68" y="75"/>
                  </a:lnTo>
                  <a:lnTo>
                    <a:pt x="64" y="78"/>
                  </a:lnTo>
                  <a:lnTo>
                    <a:pt x="57" y="75"/>
                  </a:lnTo>
                  <a:lnTo>
                    <a:pt x="57" y="75"/>
                  </a:lnTo>
                  <a:close/>
                  <a:moveTo>
                    <a:pt x="57" y="71"/>
                  </a:moveTo>
                  <a:lnTo>
                    <a:pt x="64" y="71"/>
                  </a:lnTo>
                  <a:lnTo>
                    <a:pt x="66" y="73"/>
                  </a:lnTo>
                  <a:lnTo>
                    <a:pt x="61" y="73"/>
                  </a:lnTo>
                  <a:lnTo>
                    <a:pt x="59" y="73"/>
                  </a:lnTo>
                  <a:lnTo>
                    <a:pt x="57" y="71"/>
                  </a:lnTo>
                  <a:lnTo>
                    <a:pt x="57" y="71"/>
                  </a:lnTo>
                  <a:close/>
                  <a:moveTo>
                    <a:pt x="28" y="46"/>
                  </a:moveTo>
                  <a:lnTo>
                    <a:pt x="30" y="46"/>
                  </a:lnTo>
                  <a:lnTo>
                    <a:pt x="34" y="50"/>
                  </a:lnTo>
                  <a:lnTo>
                    <a:pt x="32" y="50"/>
                  </a:lnTo>
                  <a:lnTo>
                    <a:pt x="28" y="46"/>
                  </a:lnTo>
                  <a:lnTo>
                    <a:pt x="28" y="46"/>
                  </a:lnTo>
                  <a:close/>
                  <a:moveTo>
                    <a:pt x="26" y="40"/>
                  </a:moveTo>
                  <a:lnTo>
                    <a:pt x="28" y="44"/>
                  </a:lnTo>
                  <a:lnTo>
                    <a:pt x="26" y="44"/>
                  </a:lnTo>
                  <a:lnTo>
                    <a:pt x="26" y="40"/>
                  </a:lnTo>
                  <a:lnTo>
                    <a:pt x="26" y="40"/>
                  </a:lnTo>
                  <a:close/>
                  <a:moveTo>
                    <a:pt x="26" y="52"/>
                  </a:moveTo>
                  <a:lnTo>
                    <a:pt x="30" y="56"/>
                  </a:lnTo>
                  <a:lnTo>
                    <a:pt x="32" y="59"/>
                  </a:lnTo>
                  <a:lnTo>
                    <a:pt x="26" y="52"/>
                  </a:lnTo>
                  <a:lnTo>
                    <a:pt x="26" y="52"/>
                  </a:lnTo>
                  <a:close/>
                  <a:moveTo>
                    <a:pt x="21" y="46"/>
                  </a:moveTo>
                  <a:lnTo>
                    <a:pt x="24" y="48"/>
                  </a:lnTo>
                  <a:lnTo>
                    <a:pt x="24" y="50"/>
                  </a:lnTo>
                  <a:lnTo>
                    <a:pt x="21" y="46"/>
                  </a:lnTo>
                  <a:lnTo>
                    <a:pt x="21" y="46"/>
                  </a:lnTo>
                  <a:close/>
                  <a:moveTo>
                    <a:pt x="13" y="35"/>
                  </a:moveTo>
                  <a:lnTo>
                    <a:pt x="19" y="40"/>
                  </a:lnTo>
                  <a:lnTo>
                    <a:pt x="21" y="44"/>
                  </a:lnTo>
                  <a:lnTo>
                    <a:pt x="19" y="44"/>
                  </a:lnTo>
                  <a:lnTo>
                    <a:pt x="15" y="40"/>
                  </a:lnTo>
                  <a:lnTo>
                    <a:pt x="17" y="40"/>
                  </a:lnTo>
                  <a:lnTo>
                    <a:pt x="13" y="35"/>
                  </a:lnTo>
                  <a:lnTo>
                    <a:pt x="13" y="35"/>
                  </a:lnTo>
                  <a:close/>
                  <a:moveTo>
                    <a:pt x="17" y="27"/>
                  </a:moveTo>
                  <a:lnTo>
                    <a:pt x="24" y="35"/>
                  </a:lnTo>
                  <a:lnTo>
                    <a:pt x="19" y="37"/>
                  </a:lnTo>
                  <a:lnTo>
                    <a:pt x="19" y="35"/>
                  </a:lnTo>
                  <a:lnTo>
                    <a:pt x="15" y="33"/>
                  </a:lnTo>
                  <a:lnTo>
                    <a:pt x="15" y="29"/>
                  </a:lnTo>
                  <a:lnTo>
                    <a:pt x="15" y="29"/>
                  </a:lnTo>
                  <a:lnTo>
                    <a:pt x="17" y="27"/>
                  </a:lnTo>
                  <a:lnTo>
                    <a:pt x="17" y="27"/>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2" name="Freeform 63">
              <a:extLst>
                <a:ext uri="{FF2B5EF4-FFF2-40B4-BE49-F238E27FC236}">
                  <a16:creationId xmlns:a16="http://schemas.microsoft.com/office/drawing/2014/main" id="{B934D99B-79C4-4713-AB45-66D7338CC4E4}"/>
                </a:ext>
              </a:extLst>
            </p:cNvPr>
            <p:cNvSpPr>
              <a:spLocks/>
            </p:cNvSpPr>
            <p:nvPr/>
          </p:nvSpPr>
          <p:spPr bwMode="auto">
            <a:xfrm>
              <a:off x="4927465" y="3502131"/>
              <a:ext cx="102195" cy="89766"/>
            </a:xfrm>
            <a:custGeom>
              <a:avLst/>
              <a:gdLst>
                <a:gd name="T0" fmla="*/ 38 w 74"/>
                <a:gd name="T1" fmla="*/ 55 h 65"/>
                <a:gd name="T2" fmla="*/ 9 w 74"/>
                <a:gd name="T3" fmla="*/ 25 h 65"/>
                <a:gd name="T4" fmla="*/ 9 w 74"/>
                <a:gd name="T5" fmla="*/ 21 h 65"/>
                <a:gd name="T6" fmla="*/ 7 w 74"/>
                <a:gd name="T7" fmla="*/ 15 h 65"/>
                <a:gd name="T8" fmla="*/ 0 w 74"/>
                <a:gd name="T9" fmla="*/ 10 h 65"/>
                <a:gd name="T10" fmla="*/ 0 w 74"/>
                <a:gd name="T11" fmla="*/ 6 h 65"/>
                <a:gd name="T12" fmla="*/ 2 w 74"/>
                <a:gd name="T13" fmla="*/ 0 h 65"/>
                <a:gd name="T14" fmla="*/ 9 w 74"/>
                <a:gd name="T15" fmla="*/ 6 h 65"/>
                <a:gd name="T16" fmla="*/ 11 w 74"/>
                <a:gd name="T17" fmla="*/ 2 h 65"/>
                <a:gd name="T18" fmla="*/ 17 w 74"/>
                <a:gd name="T19" fmla="*/ 2 h 65"/>
                <a:gd name="T20" fmla="*/ 24 w 74"/>
                <a:gd name="T21" fmla="*/ 2 h 65"/>
                <a:gd name="T22" fmla="*/ 28 w 74"/>
                <a:gd name="T23" fmla="*/ 0 h 65"/>
                <a:gd name="T24" fmla="*/ 32 w 74"/>
                <a:gd name="T25" fmla="*/ 2 h 65"/>
                <a:gd name="T26" fmla="*/ 40 w 74"/>
                <a:gd name="T27" fmla="*/ 2 h 65"/>
                <a:gd name="T28" fmla="*/ 47 w 74"/>
                <a:gd name="T29" fmla="*/ 2 h 65"/>
                <a:gd name="T30" fmla="*/ 53 w 74"/>
                <a:gd name="T31" fmla="*/ 4 h 65"/>
                <a:gd name="T32" fmla="*/ 62 w 74"/>
                <a:gd name="T33" fmla="*/ 8 h 65"/>
                <a:gd name="T34" fmla="*/ 66 w 74"/>
                <a:gd name="T35" fmla="*/ 8 h 65"/>
                <a:gd name="T36" fmla="*/ 68 w 74"/>
                <a:gd name="T37" fmla="*/ 12 h 65"/>
                <a:gd name="T38" fmla="*/ 64 w 74"/>
                <a:gd name="T39" fmla="*/ 23 h 65"/>
                <a:gd name="T40" fmla="*/ 72 w 74"/>
                <a:gd name="T41" fmla="*/ 27 h 65"/>
                <a:gd name="T42" fmla="*/ 72 w 74"/>
                <a:gd name="T43" fmla="*/ 31 h 65"/>
                <a:gd name="T44" fmla="*/ 68 w 74"/>
                <a:gd name="T45" fmla="*/ 31 h 65"/>
                <a:gd name="T46" fmla="*/ 72 w 74"/>
                <a:gd name="T47" fmla="*/ 40 h 65"/>
                <a:gd name="T48" fmla="*/ 68 w 74"/>
                <a:gd name="T49" fmla="*/ 42 h 65"/>
                <a:gd name="T50" fmla="*/ 62 w 74"/>
                <a:gd name="T51" fmla="*/ 40 h 65"/>
                <a:gd name="T52" fmla="*/ 64 w 74"/>
                <a:gd name="T53" fmla="*/ 46 h 65"/>
                <a:gd name="T54" fmla="*/ 64 w 74"/>
                <a:gd name="T55" fmla="*/ 50 h 65"/>
                <a:gd name="T56" fmla="*/ 57 w 74"/>
                <a:gd name="T57" fmla="*/ 55 h 65"/>
                <a:gd name="T58" fmla="*/ 55 w 74"/>
                <a:gd name="T59" fmla="*/ 63 h 65"/>
                <a:gd name="T60" fmla="*/ 49 w 74"/>
                <a:gd name="T61" fmla="*/ 59 h 65"/>
                <a:gd name="T62" fmla="*/ 40 w 74"/>
                <a:gd name="T63" fmla="*/ 59 h 65"/>
                <a:gd name="T64" fmla="*/ 38 w 74"/>
                <a:gd name="T65"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5">
                  <a:moveTo>
                    <a:pt x="38" y="59"/>
                  </a:moveTo>
                  <a:lnTo>
                    <a:pt x="38" y="55"/>
                  </a:lnTo>
                  <a:lnTo>
                    <a:pt x="26" y="40"/>
                  </a:lnTo>
                  <a:lnTo>
                    <a:pt x="9" y="25"/>
                  </a:lnTo>
                  <a:lnTo>
                    <a:pt x="9" y="23"/>
                  </a:lnTo>
                  <a:lnTo>
                    <a:pt x="9" y="21"/>
                  </a:lnTo>
                  <a:lnTo>
                    <a:pt x="7" y="19"/>
                  </a:lnTo>
                  <a:lnTo>
                    <a:pt x="7" y="15"/>
                  </a:lnTo>
                  <a:lnTo>
                    <a:pt x="2" y="10"/>
                  </a:lnTo>
                  <a:lnTo>
                    <a:pt x="0" y="10"/>
                  </a:lnTo>
                  <a:lnTo>
                    <a:pt x="0" y="8"/>
                  </a:lnTo>
                  <a:lnTo>
                    <a:pt x="0" y="6"/>
                  </a:lnTo>
                  <a:lnTo>
                    <a:pt x="0" y="0"/>
                  </a:lnTo>
                  <a:lnTo>
                    <a:pt x="2" y="0"/>
                  </a:lnTo>
                  <a:lnTo>
                    <a:pt x="7" y="2"/>
                  </a:lnTo>
                  <a:lnTo>
                    <a:pt x="9" y="6"/>
                  </a:lnTo>
                  <a:lnTo>
                    <a:pt x="11" y="4"/>
                  </a:lnTo>
                  <a:lnTo>
                    <a:pt x="11" y="2"/>
                  </a:lnTo>
                  <a:lnTo>
                    <a:pt x="15" y="2"/>
                  </a:lnTo>
                  <a:lnTo>
                    <a:pt x="17" y="2"/>
                  </a:lnTo>
                  <a:lnTo>
                    <a:pt x="19" y="0"/>
                  </a:lnTo>
                  <a:lnTo>
                    <a:pt x="24" y="2"/>
                  </a:lnTo>
                  <a:lnTo>
                    <a:pt x="26" y="0"/>
                  </a:lnTo>
                  <a:lnTo>
                    <a:pt x="28" y="0"/>
                  </a:lnTo>
                  <a:lnTo>
                    <a:pt x="30" y="4"/>
                  </a:lnTo>
                  <a:lnTo>
                    <a:pt x="32" y="2"/>
                  </a:lnTo>
                  <a:lnTo>
                    <a:pt x="36" y="4"/>
                  </a:lnTo>
                  <a:lnTo>
                    <a:pt x="40" y="2"/>
                  </a:lnTo>
                  <a:lnTo>
                    <a:pt x="40" y="4"/>
                  </a:lnTo>
                  <a:lnTo>
                    <a:pt x="47" y="2"/>
                  </a:lnTo>
                  <a:lnTo>
                    <a:pt x="49" y="4"/>
                  </a:lnTo>
                  <a:lnTo>
                    <a:pt x="53" y="4"/>
                  </a:lnTo>
                  <a:lnTo>
                    <a:pt x="57" y="6"/>
                  </a:lnTo>
                  <a:lnTo>
                    <a:pt x="62" y="8"/>
                  </a:lnTo>
                  <a:lnTo>
                    <a:pt x="64" y="10"/>
                  </a:lnTo>
                  <a:lnTo>
                    <a:pt x="66" y="8"/>
                  </a:lnTo>
                  <a:lnTo>
                    <a:pt x="68" y="8"/>
                  </a:lnTo>
                  <a:lnTo>
                    <a:pt x="68" y="12"/>
                  </a:lnTo>
                  <a:lnTo>
                    <a:pt x="64" y="19"/>
                  </a:lnTo>
                  <a:lnTo>
                    <a:pt x="64" y="23"/>
                  </a:lnTo>
                  <a:lnTo>
                    <a:pt x="70" y="27"/>
                  </a:lnTo>
                  <a:lnTo>
                    <a:pt x="72" y="27"/>
                  </a:lnTo>
                  <a:lnTo>
                    <a:pt x="74" y="29"/>
                  </a:lnTo>
                  <a:lnTo>
                    <a:pt x="72" y="31"/>
                  </a:lnTo>
                  <a:lnTo>
                    <a:pt x="70" y="29"/>
                  </a:lnTo>
                  <a:lnTo>
                    <a:pt x="68" y="31"/>
                  </a:lnTo>
                  <a:lnTo>
                    <a:pt x="68" y="36"/>
                  </a:lnTo>
                  <a:lnTo>
                    <a:pt x="72" y="40"/>
                  </a:lnTo>
                  <a:lnTo>
                    <a:pt x="70" y="42"/>
                  </a:lnTo>
                  <a:lnTo>
                    <a:pt x="68" y="42"/>
                  </a:lnTo>
                  <a:lnTo>
                    <a:pt x="64" y="38"/>
                  </a:lnTo>
                  <a:lnTo>
                    <a:pt x="62" y="40"/>
                  </a:lnTo>
                  <a:lnTo>
                    <a:pt x="62" y="44"/>
                  </a:lnTo>
                  <a:lnTo>
                    <a:pt x="64" y="46"/>
                  </a:lnTo>
                  <a:lnTo>
                    <a:pt x="66" y="48"/>
                  </a:lnTo>
                  <a:lnTo>
                    <a:pt x="64" y="50"/>
                  </a:lnTo>
                  <a:lnTo>
                    <a:pt x="59" y="50"/>
                  </a:lnTo>
                  <a:lnTo>
                    <a:pt x="57" y="55"/>
                  </a:lnTo>
                  <a:lnTo>
                    <a:pt x="57" y="59"/>
                  </a:lnTo>
                  <a:lnTo>
                    <a:pt x="55" y="63"/>
                  </a:lnTo>
                  <a:lnTo>
                    <a:pt x="53" y="65"/>
                  </a:lnTo>
                  <a:lnTo>
                    <a:pt x="49" y="59"/>
                  </a:lnTo>
                  <a:lnTo>
                    <a:pt x="47" y="61"/>
                  </a:lnTo>
                  <a:lnTo>
                    <a:pt x="40" y="59"/>
                  </a:lnTo>
                  <a:lnTo>
                    <a:pt x="38" y="59"/>
                  </a:lnTo>
                  <a:lnTo>
                    <a:pt x="38" y="59"/>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3" name="Freeform 64">
              <a:extLst>
                <a:ext uri="{FF2B5EF4-FFF2-40B4-BE49-F238E27FC236}">
                  <a16:creationId xmlns:a16="http://schemas.microsoft.com/office/drawing/2014/main" id="{81CC6759-EC46-4AC2-9F64-121D0DB0DF05}"/>
                </a:ext>
              </a:extLst>
            </p:cNvPr>
            <p:cNvSpPr>
              <a:spLocks/>
            </p:cNvSpPr>
            <p:nvPr/>
          </p:nvSpPr>
          <p:spPr bwMode="auto">
            <a:xfrm>
              <a:off x="4869463" y="3449652"/>
              <a:ext cx="78718" cy="49717"/>
            </a:xfrm>
            <a:custGeom>
              <a:avLst/>
              <a:gdLst>
                <a:gd name="T0" fmla="*/ 2 w 57"/>
                <a:gd name="T1" fmla="*/ 36 h 36"/>
                <a:gd name="T2" fmla="*/ 9 w 57"/>
                <a:gd name="T3" fmla="*/ 36 h 36"/>
                <a:gd name="T4" fmla="*/ 13 w 57"/>
                <a:gd name="T5" fmla="*/ 31 h 36"/>
                <a:gd name="T6" fmla="*/ 17 w 57"/>
                <a:gd name="T7" fmla="*/ 31 h 36"/>
                <a:gd name="T8" fmla="*/ 26 w 57"/>
                <a:gd name="T9" fmla="*/ 34 h 36"/>
                <a:gd name="T10" fmla="*/ 30 w 57"/>
                <a:gd name="T11" fmla="*/ 34 h 36"/>
                <a:gd name="T12" fmla="*/ 30 w 57"/>
                <a:gd name="T13" fmla="*/ 27 h 36"/>
                <a:gd name="T14" fmla="*/ 36 w 57"/>
                <a:gd name="T15" fmla="*/ 25 h 36"/>
                <a:gd name="T16" fmla="*/ 38 w 57"/>
                <a:gd name="T17" fmla="*/ 19 h 36"/>
                <a:gd name="T18" fmla="*/ 49 w 57"/>
                <a:gd name="T19" fmla="*/ 13 h 36"/>
                <a:gd name="T20" fmla="*/ 57 w 57"/>
                <a:gd name="T21" fmla="*/ 13 h 36"/>
                <a:gd name="T22" fmla="*/ 57 w 57"/>
                <a:gd name="T23" fmla="*/ 6 h 36"/>
                <a:gd name="T24" fmla="*/ 53 w 57"/>
                <a:gd name="T25" fmla="*/ 0 h 36"/>
                <a:gd name="T26" fmla="*/ 47 w 57"/>
                <a:gd name="T27" fmla="*/ 2 h 36"/>
                <a:gd name="T28" fmla="*/ 38 w 57"/>
                <a:gd name="T29" fmla="*/ 6 h 36"/>
                <a:gd name="T30" fmla="*/ 36 w 57"/>
                <a:gd name="T31" fmla="*/ 6 h 36"/>
                <a:gd name="T32" fmla="*/ 34 w 57"/>
                <a:gd name="T33" fmla="*/ 6 h 36"/>
                <a:gd name="T34" fmla="*/ 30 w 57"/>
                <a:gd name="T35" fmla="*/ 8 h 36"/>
                <a:gd name="T36" fmla="*/ 26 w 57"/>
                <a:gd name="T37" fmla="*/ 8 h 36"/>
                <a:gd name="T38" fmla="*/ 19 w 57"/>
                <a:gd name="T39" fmla="*/ 10 h 36"/>
                <a:gd name="T40" fmla="*/ 17 w 57"/>
                <a:gd name="T41" fmla="*/ 6 h 36"/>
                <a:gd name="T42" fmla="*/ 9 w 57"/>
                <a:gd name="T43" fmla="*/ 6 h 36"/>
                <a:gd name="T44" fmla="*/ 7 w 57"/>
                <a:gd name="T45" fmla="*/ 6 h 36"/>
                <a:gd name="T46" fmla="*/ 0 w 57"/>
                <a:gd name="T47" fmla="*/ 13 h 36"/>
                <a:gd name="T48" fmla="*/ 2 w 57"/>
                <a:gd name="T49" fmla="*/ 17 h 36"/>
                <a:gd name="T50" fmla="*/ 0 w 57"/>
                <a:gd name="T51" fmla="*/ 21 h 36"/>
                <a:gd name="T52" fmla="*/ 0 w 57"/>
                <a:gd name="T53" fmla="*/ 27 h 36"/>
                <a:gd name="T54" fmla="*/ 0 w 57"/>
                <a:gd name="T55" fmla="*/ 27 h 36"/>
                <a:gd name="T56" fmla="*/ 4 w 57"/>
                <a:gd name="T57" fmla="*/ 29 h 36"/>
                <a:gd name="T58" fmla="*/ 4 w 57"/>
                <a:gd name="T59" fmla="*/ 31 h 36"/>
                <a:gd name="T60" fmla="*/ 2 w 57"/>
                <a:gd name="T61" fmla="*/ 34 h 36"/>
                <a:gd name="T62" fmla="*/ 2 w 57"/>
                <a:gd name="T6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36">
                  <a:moveTo>
                    <a:pt x="2" y="36"/>
                  </a:moveTo>
                  <a:lnTo>
                    <a:pt x="9" y="36"/>
                  </a:lnTo>
                  <a:lnTo>
                    <a:pt x="13" y="31"/>
                  </a:lnTo>
                  <a:lnTo>
                    <a:pt x="17" y="31"/>
                  </a:lnTo>
                  <a:lnTo>
                    <a:pt x="26" y="34"/>
                  </a:lnTo>
                  <a:lnTo>
                    <a:pt x="30" y="34"/>
                  </a:lnTo>
                  <a:lnTo>
                    <a:pt x="30" y="27"/>
                  </a:lnTo>
                  <a:lnTo>
                    <a:pt x="36" y="25"/>
                  </a:lnTo>
                  <a:lnTo>
                    <a:pt x="38" y="19"/>
                  </a:lnTo>
                  <a:lnTo>
                    <a:pt x="49" y="13"/>
                  </a:lnTo>
                  <a:lnTo>
                    <a:pt x="57" y="13"/>
                  </a:lnTo>
                  <a:lnTo>
                    <a:pt x="57" y="6"/>
                  </a:lnTo>
                  <a:lnTo>
                    <a:pt x="53" y="0"/>
                  </a:lnTo>
                  <a:lnTo>
                    <a:pt x="47" y="2"/>
                  </a:lnTo>
                  <a:lnTo>
                    <a:pt x="38" y="6"/>
                  </a:lnTo>
                  <a:lnTo>
                    <a:pt x="36" y="6"/>
                  </a:lnTo>
                  <a:lnTo>
                    <a:pt x="34" y="6"/>
                  </a:lnTo>
                  <a:lnTo>
                    <a:pt x="30" y="8"/>
                  </a:lnTo>
                  <a:lnTo>
                    <a:pt x="26" y="8"/>
                  </a:lnTo>
                  <a:lnTo>
                    <a:pt x="19" y="10"/>
                  </a:lnTo>
                  <a:lnTo>
                    <a:pt x="17" y="6"/>
                  </a:lnTo>
                  <a:lnTo>
                    <a:pt x="9" y="6"/>
                  </a:lnTo>
                  <a:lnTo>
                    <a:pt x="7" y="6"/>
                  </a:lnTo>
                  <a:lnTo>
                    <a:pt x="0" y="13"/>
                  </a:lnTo>
                  <a:lnTo>
                    <a:pt x="2" y="17"/>
                  </a:lnTo>
                  <a:lnTo>
                    <a:pt x="0" y="21"/>
                  </a:lnTo>
                  <a:lnTo>
                    <a:pt x="0" y="27"/>
                  </a:lnTo>
                  <a:lnTo>
                    <a:pt x="0" y="27"/>
                  </a:lnTo>
                  <a:lnTo>
                    <a:pt x="4" y="29"/>
                  </a:lnTo>
                  <a:lnTo>
                    <a:pt x="4" y="31"/>
                  </a:lnTo>
                  <a:lnTo>
                    <a:pt x="2" y="34"/>
                  </a:lnTo>
                  <a:lnTo>
                    <a:pt x="2" y="36"/>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4" name="Freeform 65">
              <a:extLst>
                <a:ext uri="{FF2B5EF4-FFF2-40B4-BE49-F238E27FC236}">
                  <a16:creationId xmlns:a16="http://schemas.microsoft.com/office/drawing/2014/main" id="{536EE4D6-E22A-480C-8FB3-3AF710ABC889}"/>
                </a:ext>
              </a:extLst>
            </p:cNvPr>
            <p:cNvSpPr>
              <a:spLocks/>
            </p:cNvSpPr>
            <p:nvPr/>
          </p:nvSpPr>
          <p:spPr bwMode="auto">
            <a:xfrm>
              <a:off x="4764506" y="3370935"/>
              <a:ext cx="191962" cy="92528"/>
            </a:xfrm>
            <a:custGeom>
              <a:avLst/>
              <a:gdLst>
                <a:gd name="T0" fmla="*/ 85 w 139"/>
                <a:gd name="T1" fmla="*/ 63 h 67"/>
                <a:gd name="T2" fmla="*/ 95 w 139"/>
                <a:gd name="T3" fmla="*/ 67 h 67"/>
                <a:gd name="T4" fmla="*/ 106 w 139"/>
                <a:gd name="T5" fmla="*/ 65 h 67"/>
                <a:gd name="T6" fmla="*/ 112 w 139"/>
                <a:gd name="T7" fmla="*/ 63 h 67"/>
                <a:gd name="T8" fmla="*/ 123 w 139"/>
                <a:gd name="T9" fmla="*/ 59 h 67"/>
                <a:gd name="T10" fmla="*/ 133 w 139"/>
                <a:gd name="T11" fmla="*/ 53 h 67"/>
                <a:gd name="T12" fmla="*/ 131 w 139"/>
                <a:gd name="T13" fmla="*/ 44 h 67"/>
                <a:gd name="T14" fmla="*/ 129 w 139"/>
                <a:gd name="T15" fmla="*/ 36 h 67"/>
                <a:gd name="T16" fmla="*/ 137 w 139"/>
                <a:gd name="T17" fmla="*/ 34 h 67"/>
                <a:gd name="T18" fmla="*/ 137 w 139"/>
                <a:gd name="T19" fmla="*/ 27 h 67"/>
                <a:gd name="T20" fmla="*/ 137 w 139"/>
                <a:gd name="T21" fmla="*/ 8 h 67"/>
                <a:gd name="T22" fmla="*/ 127 w 139"/>
                <a:gd name="T23" fmla="*/ 4 h 67"/>
                <a:gd name="T24" fmla="*/ 114 w 139"/>
                <a:gd name="T25" fmla="*/ 6 h 67"/>
                <a:gd name="T26" fmla="*/ 104 w 139"/>
                <a:gd name="T27" fmla="*/ 2 h 67"/>
                <a:gd name="T28" fmla="*/ 97 w 139"/>
                <a:gd name="T29" fmla="*/ 4 h 67"/>
                <a:gd name="T30" fmla="*/ 95 w 139"/>
                <a:gd name="T31" fmla="*/ 8 h 67"/>
                <a:gd name="T32" fmla="*/ 87 w 139"/>
                <a:gd name="T33" fmla="*/ 11 h 67"/>
                <a:gd name="T34" fmla="*/ 74 w 139"/>
                <a:gd name="T35" fmla="*/ 6 h 67"/>
                <a:gd name="T36" fmla="*/ 74 w 139"/>
                <a:gd name="T37" fmla="*/ 13 h 67"/>
                <a:gd name="T38" fmla="*/ 70 w 139"/>
                <a:gd name="T39" fmla="*/ 17 h 67"/>
                <a:gd name="T40" fmla="*/ 59 w 139"/>
                <a:gd name="T41" fmla="*/ 25 h 67"/>
                <a:gd name="T42" fmla="*/ 64 w 139"/>
                <a:gd name="T43" fmla="*/ 32 h 67"/>
                <a:gd name="T44" fmla="*/ 61 w 139"/>
                <a:gd name="T45" fmla="*/ 36 h 67"/>
                <a:gd name="T46" fmla="*/ 53 w 139"/>
                <a:gd name="T47" fmla="*/ 34 h 67"/>
                <a:gd name="T48" fmla="*/ 47 w 139"/>
                <a:gd name="T49" fmla="*/ 34 h 67"/>
                <a:gd name="T50" fmla="*/ 36 w 139"/>
                <a:gd name="T51" fmla="*/ 38 h 67"/>
                <a:gd name="T52" fmla="*/ 30 w 139"/>
                <a:gd name="T53" fmla="*/ 38 h 67"/>
                <a:gd name="T54" fmla="*/ 21 w 139"/>
                <a:gd name="T55" fmla="*/ 36 h 67"/>
                <a:gd name="T56" fmla="*/ 15 w 139"/>
                <a:gd name="T57" fmla="*/ 40 h 67"/>
                <a:gd name="T58" fmla="*/ 11 w 139"/>
                <a:gd name="T59" fmla="*/ 40 h 67"/>
                <a:gd name="T60" fmla="*/ 5 w 139"/>
                <a:gd name="T61" fmla="*/ 38 h 67"/>
                <a:gd name="T62" fmla="*/ 0 w 139"/>
                <a:gd name="T63" fmla="*/ 40 h 67"/>
                <a:gd name="T64" fmla="*/ 2 w 139"/>
                <a:gd name="T65" fmla="*/ 44 h 67"/>
                <a:gd name="T66" fmla="*/ 5 w 139"/>
                <a:gd name="T67" fmla="*/ 48 h 67"/>
                <a:gd name="T68" fmla="*/ 11 w 139"/>
                <a:gd name="T69" fmla="*/ 48 h 67"/>
                <a:gd name="T70" fmla="*/ 17 w 139"/>
                <a:gd name="T71" fmla="*/ 48 h 67"/>
                <a:gd name="T72" fmla="*/ 24 w 139"/>
                <a:gd name="T73" fmla="*/ 53 h 67"/>
                <a:gd name="T74" fmla="*/ 30 w 139"/>
                <a:gd name="T75" fmla="*/ 55 h 67"/>
                <a:gd name="T76" fmla="*/ 45 w 139"/>
                <a:gd name="T77" fmla="*/ 51 h 67"/>
                <a:gd name="T78" fmla="*/ 51 w 139"/>
                <a:gd name="T79" fmla="*/ 53 h 67"/>
                <a:gd name="T80" fmla="*/ 72 w 139"/>
                <a:gd name="T81" fmla="*/ 61 h 67"/>
                <a:gd name="T82" fmla="*/ 83 w 139"/>
                <a:gd name="T83"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 h="67">
                  <a:moveTo>
                    <a:pt x="83" y="63"/>
                  </a:moveTo>
                  <a:lnTo>
                    <a:pt x="85" y="63"/>
                  </a:lnTo>
                  <a:lnTo>
                    <a:pt x="93" y="63"/>
                  </a:lnTo>
                  <a:lnTo>
                    <a:pt x="95" y="67"/>
                  </a:lnTo>
                  <a:lnTo>
                    <a:pt x="102" y="65"/>
                  </a:lnTo>
                  <a:lnTo>
                    <a:pt x="106" y="65"/>
                  </a:lnTo>
                  <a:lnTo>
                    <a:pt x="110" y="63"/>
                  </a:lnTo>
                  <a:lnTo>
                    <a:pt x="112" y="63"/>
                  </a:lnTo>
                  <a:lnTo>
                    <a:pt x="114" y="63"/>
                  </a:lnTo>
                  <a:lnTo>
                    <a:pt x="123" y="59"/>
                  </a:lnTo>
                  <a:lnTo>
                    <a:pt x="129" y="57"/>
                  </a:lnTo>
                  <a:lnTo>
                    <a:pt x="133" y="53"/>
                  </a:lnTo>
                  <a:lnTo>
                    <a:pt x="131" y="48"/>
                  </a:lnTo>
                  <a:lnTo>
                    <a:pt x="131" y="44"/>
                  </a:lnTo>
                  <a:lnTo>
                    <a:pt x="133" y="40"/>
                  </a:lnTo>
                  <a:lnTo>
                    <a:pt x="129" y="36"/>
                  </a:lnTo>
                  <a:lnTo>
                    <a:pt x="129" y="34"/>
                  </a:lnTo>
                  <a:lnTo>
                    <a:pt x="137" y="34"/>
                  </a:lnTo>
                  <a:lnTo>
                    <a:pt x="139" y="32"/>
                  </a:lnTo>
                  <a:lnTo>
                    <a:pt x="137" y="27"/>
                  </a:lnTo>
                  <a:lnTo>
                    <a:pt x="137" y="15"/>
                  </a:lnTo>
                  <a:lnTo>
                    <a:pt x="137" y="8"/>
                  </a:lnTo>
                  <a:lnTo>
                    <a:pt x="129" y="6"/>
                  </a:lnTo>
                  <a:lnTo>
                    <a:pt x="127" y="4"/>
                  </a:lnTo>
                  <a:lnTo>
                    <a:pt x="120" y="6"/>
                  </a:lnTo>
                  <a:lnTo>
                    <a:pt x="114" y="6"/>
                  </a:lnTo>
                  <a:lnTo>
                    <a:pt x="110" y="2"/>
                  </a:lnTo>
                  <a:lnTo>
                    <a:pt x="104" y="2"/>
                  </a:lnTo>
                  <a:lnTo>
                    <a:pt x="99" y="0"/>
                  </a:lnTo>
                  <a:lnTo>
                    <a:pt x="97" y="4"/>
                  </a:lnTo>
                  <a:lnTo>
                    <a:pt x="95" y="6"/>
                  </a:lnTo>
                  <a:lnTo>
                    <a:pt x="95" y="8"/>
                  </a:lnTo>
                  <a:lnTo>
                    <a:pt x="89" y="8"/>
                  </a:lnTo>
                  <a:lnTo>
                    <a:pt x="87" y="11"/>
                  </a:lnTo>
                  <a:lnTo>
                    <a:pt x="78" y="6"/>
                  </a:lnTo>
                  <a:lnTo>
                    <a:pt x="74" y="6"/>
                  </a:lnTo>
                  <a:lnTo>
                    <a:pt x="74" y="8"/>
                  </a:lnTo>
                  <a:lnTo>
                    <a:pt x="74" y="13"/>
                  </a:lnTo>
                  <a:lnTo>
                    <a:pt x="72" y="13"/>
                  </a:lnTo>
                  <a:lnTo>
                    <a:pt x="70" y="17"/>
                  </a:lnTo>
                  <a:lnTo>
                    <a:pt x="64" y="19"/>
                  </a:lnTo>
                  <a:lnTo>
                    <a:pt x="59" y="25"/>
                  </a:lnTo>
                  <a:lnTo>
                    <a:pt x="59" y="27"/>
                  </a:lnTo>
                  <a:lnTo>
                    <a:pt x="64" y="32"/>
                  </a:lnTo>
                  <a:lnTo>
                    <a:pt x="64" y="34"/>
                  </a:lnTo>
                  <a:lnTo>
                    <a:pt x="61" y="36"/>
                  </a:lnTo>
                  <a:lnTo>
                    <a:pt x="57" y="34"/>
                  </a:lnTo>
                  <a:lnTo>
                    <a:pt x="53" y="34"/>
                  </a:lnTo>
                  <a:lnTo>
                    <a:pt x="49" y="34"/>
                  </a:lnTo>
                  <a:lnTo>
                    <a:pt x="47" y="34"/>
                  </a:lnTo>
                  <a:lnTo>
                    <a:pt x="40" y="38"/>
                  </a:lnTo>
                  <a:lnTo>
                    <a:pt x="36" y="38"/>
                  </a:lnTo>
                  <a:lnTo>
                    <a:pt x="32" y="38"/>
                  </a:lnTo>
                  <a:lnTo>
                    <a:pt x="30" y="38"/>
                  </a:lnTo>
                  <a:lnTo>
                    <a:pt x="26" y="36"/>
                  </a:lnTo>
                  <a:lnTo>
                    <a:pt x="21" y="36"/>
                  </a:lnTo>
                  <a:lnTo>
                    <a:pt x="15" y="36"/>
                  </a:lnTo>
                  <a:lnTo>
                    <a:pt x="15" y="40"/>
                  </a:lnTo>
                  <a:lnTo>
                    <a:pt x="15" y="40"/>
                  </a:lnTo>
                  <a:lnTo>
                    <a:pt x="11" y="40"/>
                  </a:lnTo>
                  <a:lnTo>
                    <a:pt x="7" y="36"/>
                  </a:lnTo>
                  <a:lnTo>
                    <a:pt x="5" y="38"/>
                  </a:lnTo>
                  <a:lnTo>
                    <a:pt x="0" y="40"/>
                  </a:lnTo>
                  <a:lnTo>
                    <a:pt x="0" y="40"/>
                  </a:lnTo>
                  <a:lnTo>
                    <a:pt x="2" y="40"/>
                  </a:lnTo>
                  <a:lnTo>
                    <a:pt x="2" y="44"/>
                  </a:lnTo>
                  <a:lnTo>
                    <a:pt x="5" y="46"/>
                  </a:lnTo>
                  <a:lnTo>
                    <a:pt x="5" y="48"/>
                  </a:lnTo>
                  <a:lnTo>
                    <a:pt x="7" y="48"/>
                  </a:lnTo>
                  <a:lnTo>
                    <a:pt x="11" y="48"/>
                  </a:lnTo>
                  <a:lnTo>
                    <a:pt x="15" y="53"/>
                  </a:lnTo>
                  <a:lnTo>
                    <a:pt x="17" y="48"/>
                  </a:lnTo>
                  <a:lnTo>
                    <a:pt x="21" y="48"/>
                  </a:lnTo>
                  <a:lnTo>
                    <a:pt x="24" y="53"/>
                  </a:lnTo>
                  <a:lnTo>
                    <a:pt x="24" y="53"/>
                  </a:lnTo>
                  <a:lnTo>
                    <a:pt x="30" y="55"/>
                  </a:lnTo>
                  <a:lnTo>
                    <a:pt x="40" y="48"/>
                  </a:lnTo>
                  <a:lnTo>
                    <a:pt x="45" y="51"/>
                  </a:lnTo>
                  <a:lnTo>
                    <a:pt x="51" y="51"/>
                  </a:lnTo>
                  <a:lnTo>
                    <a:pt x="51" y="53"/>
                  </a:lnTo>
                  <a:lnTo>
                    <a:pt x="59" y="59"/>
                  </a:lnTo>
                  <a:lnTo>
                    <a:pt x="72" y="61"/>
                  </a:lnTo>
                  <a:lnTo>
                    <a:pt x="78" y="61"/>
                  </a:lnTo>
                  <a:lnTo>
                    <a:pt x="83" y="63"/>
                  </a:lnTo>
                  <a:lnTo>
                    <a:pt x="83" y="63"/>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6" name="Freeform 66">
              <a:extLst>
                <a:ext uri="{FF2B5EF4-FFF2-40B4-BE49-F238E27FC236}">
                  <a16:creationId xmlns:a16="http://schemas.microsoft.com/office/drawing/2014/main" id="{3D1BA8DF-B108-4B9F-A29E-DC584AE18D3F}"/>
                </a:ext>
              </a:extLst>
            </p:cNvPr>
            <p:cNvSpPr>
              <a:spLocks/>
            </p:cNvSpPr>
            <p:nvPr/>
          </p:nvSpPr>
          <p:spPr bwMode="auto">
            <a:xfrm>
              <a:off x="4872225" y="3149972"/>
              <a:ext cx="254107" cy="215438"/>
            </a:xfrm>
            <a:custGeom>
              <a:avLst/>
              <a:gdLst>
                <a:gd name="T0" fmla="*/ 112 w 184"/>
                <a:gd name="T1" fmla="*/ 156 h 156"/>
                <a:gd name="T2" fmla="*/ 118 w 184"/>
                <a:gd name="T3" fmla="*/ 152 h 156"/>
                <a:gd name="T4" fmla="*/ 125 w 184"/>
                <a:gd name="T5" fmla="*/ 152 h 156"/>
                <a:gd name="T6" fmla="*/ 131 w 184"/>
                <a:gd name="T7" fmla="*/ 154 h 156"/>
                <a:gd name="T8" fmla="*/ 137 w 184"/>
                <a:gd name="T9" fmla="*/ 149 h 156"/>
                <a:gd name="T10" fmla="*/ 144 w 184"/>
                <a:gd name="T11" fmla="*/ 149 h 156"/>
                <a:gd name="T12" fmla="*/ 158 w 184"/>
                <a:gd name="T13" fmla="*/ 156 h 156"/>
                <a:gd name="T14" fmla="*/ 163 w 184"/>
                <a:gd name="T15" fmla="*/ 149 h 156"/>
                <a:gd name="T16" fmla="*/ 175 w 184"/>
                <a:gd name="T17" fmla="*/ 130 h 156"/>
                <a:gd name="T18" fmla="*/ 179 w 184"/>
                <a:gd name="T19" fmla="*/ 122 h 156"/>
                <a:gd name="T20" fmla="*/ 184 w 184"/>
                <a:gd name="T21" fmla="*/ 116 h 156"/>
                <a:gd name="T22" fmla="*/ 182 w 184"/>
                <a:gd name="T23" fmla="*/ 109 h 156"/>
                <a:gd name="T24" fmla="*/ 179 w 184"/>
                <a:gd name="T25" fmla="*/ 105 h 156"/>
                <a:gd name="T26" fmla="*/ 173 w 184"/>
                <a:gd name="T27" fmla="*/ 97 h 156"/>
                <a:gd name="T28" fmla="*/ 173 w 184"/>
                <a:gd name="T29" fmla="*/ 82 h 156"/>
                <a:gd name="T30" fmla="*/ 169 w 184"/>
                <a:gd name="T31" fmla="*/ 69 h 156"/>
                <a:gd name="T32" fmla="*/ 175 w 184"/>
                <a:gd name="T33" fmla="*/ 63 h 156"/>
                <a:gd name="T34" fmla="*/ 173 w 184"/>
                <a:gd name="T35" fmla="*/ 48 h 156"/>
                <a:gd name="T36" fmla="*/ 169 w 184"/>
                <a:gd name="T37" fmla="*/ 40 h 156"/>
                <a:gd name="T38" fmla="*/ 163 w 184"/>
                <a:gd name="T39" fmla="*/ 25 h 156"/>
                <a:gd name="T40" fmla="*/ 161 w 184"/>
                <a:gd name="T41" fmla="*/ 12 h 156"/>
                <a:gd name="T42" fmla="*/ 154 w 184"/>
                <a:gd name="T43" fmla="*/ 8 h 156"/>
                <a:gd name="T44" fmla="*/ 102 w 184"/>
                <a:gd name="T45" fmla="*/ 10 h 156"/>
                <a:gd name="T46" fmla="*/ 93 w 184"/>
                <a:gd name="T47" fmla="*/ 17 h 156"/>
                <a:gd name="T48" fmla="*/ 87 w 184"/>
                <a:gd name="T49" fmla="*/ 17 h 156"/>
                <a:gd name="T50" fmla="*/ 97 w 184"/>
                <a:gd name="T51" fmla="*/ 8 h 156"/>
                <a:gd name="T52" fmla="*/ 91 w 184"/>
                <a:gd name="T53" fmla="*/ 12 h 156"/>
                <a:gd name="T54" fmla="*/ 74 w 184"/>
                <a:gd name="T55" fmla="*/ 12 h 156"/>
                <a:gd name="T56" fmla="*/ 74 w 184"/>
                <a:gd name="T57" fmla="*/ 6 h 156"/>
                <a:gd name="T58" fmla="*/ 80 w 184"/>
                <a:gd name="T59" fmla="*/ 8 h 156"/>
                <a:gd name="T60" fmla="*/ 76 w 184"/>
                <a:gd name="T61" fmla="*/ 4 h 156"/>
                <a:gd name="T62" fmla="*/ 57 w 184"/>
                <a:gd name="T63" fmla="*/ 4 h 156"/>
                <a:gd name="T64" fmla="*/ 47 w 184"/>
                <a:gd name="T65" fmla="*/ 6 h 156"/>
                <a:gd name="T66" fmla="*/ 36 w 184"/>
                <a:gd name="T67" fmla="*/ 12 h 156"/>
                <a:gd name="T68" fmla="*/ 34 w 184"/>
                <a:gd name="T69" fmla="*/ 19 h 156"/>
                <a:gd name="T70" fmla="*/ 17 w 184"/>
                <a:gd name="T71" fmla="*/ 25 h 156"/>
                <a:gd name="T72" fmla="*/ 9 w 184"/>
                <a:gd name="T73" fmla="*/ 29 h 156"/>
                <a:gd name="T74" fmla="*/ 7 w 184"/>
                <a:gd name="T75" fmla="*/ 36 h 156"/>
                <a:gd name="T76" fmla="*/ 5 w 184"/>
                <a:gd name="T77" fmla="*/ 38 h 156"/>
                <a:gd name="T78" fmla="*/ 7 w 184"/>
                <a:gd name="T79" fmla="*/ 52 h 156"/>
                <a:gd name="T80" fmla="*/ 0 w 184"/>
                <a:gd name="T81" fmla="*/ 59 h 156"/>
                <a:gd name="T82" fmla="*/ 7 w 184"/>
                <a:gd name="T83" fmla="*/ 69 h 156"/>
                <a:gd name="T84" fmla="*/ 9 w 184"/>
                <a:gd name="T85" fmla="*/ 76 h 156"/>
                <a:gd name="T86" fmla="*/ 9 w 184"/>
                <a:gd name="T87" fmla="*/ 84 h 156"/>
                <a:gd name="T88" fmla="*/ 15 w 184"/>
                <a:gd name="T89" fmla="*/ 93 h 156"/>
                <a:gd name="T90" fmla="*/ 17 w 184"/>
                <a:gd name="T91" fmla="*/ 107 h 156"/>
                <a:gd name="T92" fmla="*/ 17 w 184"/>
                <a:gd name="T93" fmla="*/ 111 h 156"/>
                <a:gd name="T94" fmla="*/ 24 w 184"/>
                <a:gd name="T95" fmla="*/ 109 h 156"/>
                <a:gd name="T96" fmla="*/ 34 w 184"/>
                <a:gd name="T97" fmla="*/ 109 h 156"/>
                <a:gd name="T98" fmla="*/ 36 w 184"/>
                <a:gd name="T99" fmla="*/ 116 h 156"/>
                <a:gd name="T100" fmla="*/ 42 w 184"/>
                <a:gd name="T101" fmla="*/ 118 h 156"/>
                <a:gd name="T102" fmla="*/ 42 w 184"/>
                <a:gd name="T103" fmla="*/ 124 h 156"/>
                <a:gd name="T104" fmla="*/ 45 w 184"/>
                <a:gd name="T105" fmla="*/ 130 h 156"/>
                <a:gd name="T106" fmla="*/ 49 w 184"/>
                <a:gd name="T107" fmla="*/ 128 h 156"/>
                <a:gd name="T108" fmla="*/ 47 w 184"/>
                <a:gd name="T109" fmla="*/ 122 h 156"/>
                <a:gd name="T110" fmla="*/ 57 w 184"/>
                <a:gd name="T111" fmla="*/ 126 h 156"/>
                <a:gd name="T112" fmla="*/ 61 w 184"/>
                <a:gd name="T113" fmla="*/ 128 h 156"/>
                <a:gd name="T114" fmla="*/ 74 w 184"/>
                <a:gd name="T115" fmla="*/ 130 h 156"/>
                <a:gd name="T116" fmla="*/ 93 w 184"/>
                <a:gd name="T117" fmla="*/ 141 h 156"/>
                <a:gd name="T118" fmla="*/ 99 w 184"/>
                <a:gd name="T119" fmla="*/ 147 h 156"/>
                <a:gd name="T120" fmla="*/ 106 w 184"/>
                <a:gd name="T121" fmla="*/ 147 h 156"/>
                <a:gd name="T122" fmla="*/ 110 w 184"/>
                <a:gd name="T123" fmla="*/ 1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 h="156">
                  <a:moveTo>
                    <a:pt x="110" y="154"/>
                  </a:moveTo>
                  <a:lnTo>
                    <a:pt x="112" y="156"/>
                  </a:lnTo>
                  <a:lnTo>
                    <a:pt x="114" y="156"/>
                  </a:lnTo>
                  <a:lnTo>
                    <a:pt x="118" y="152"/>
                  </a:lnTo>
                  <a:lnTo>
                    <a:pt x="120" y="149"/>
                  </a:lnTo>
                  <a:lnTo>
                    <a:pt x="125" y="152"/>
                  </a:lnTo>
                  <a:lnTo>
                    <a:pt x="129" y="152"/>
                  </a:lnTo>
                  <a:lnTo>
                    <a:pt x="131" y="154"/>
                  </a:lnTo>
                  <a:lnTo>
                    <a:pt x="133" y="149"/>
                  </a:lnTo>
                  <a:lnTo>
                    <a:pt x="137" y="149"/>
                  </a:lnTo>
                  <a:lnTo>
                    <a:pt x="139" y="152"/>
                  </a:lnTo>
                  <a:lnTo>
                    <a:pt x="144" y="149"/>
                  </a:lnTo>
                  <a:lnTo>
                    <a:pt x="150" y="149"/>
                  </a:lnTo>
                  <a:lnTo>
                    <a:pt x="158" y="156"/>
                  </a:lnTo>
                  <a:lnTo>
                    <a:pt x="163" y="156"/>
                  </a:lnTo>
                  <a:lnTo>
                    <a:pt x="163" y="149"/>
                  </a:lnTo>
                  <a:lnTo>
                    <a:pt x="163" y="143"/>
                  </a:lnTo>
                  <a:lnTo>
                    <a:pt x="175" y="130"/>
                  </a:lnTo>
                  <a:lnTo>
                    <a:pt x="175" y="124"/>
                  </a:lnTo>
                  <a:lnTo>
                    <a:pt x="179" y="122"/>
                  </a:lnTo>
                  <a:lnTo>
                    <a:pt x="182" y="120"/>
                  </a:lnTo>
                  <a:lnTo>
                    <a:pt x="184" y="116"/>
                  </a:lnTo>
                  <a:lnTo>
                    <a:pt x="182" y="111"/>
                  </a:lnTo>
                  <a:lnTo>
                    <a:pt x="182" y="109"/>
                  </a:lnTo>
                  <a:lnTo>
                    <a:pt x="184" y="107"/>
                  </a:lnTo>
                  <a:lnTo>
                    <a:pt x="179" y="105"/>
                  </a:lnTo>
                  <a:lnTo>
                    <a:pt x="175" y="99"/>
                  </a:lnTo>
                  <a:lnTo>
                    <a:pt x="173" y="97"/>
                  </a:lnTo>
                  <a:lnTo>
                    <a:pt x="173" y="86"/>
                  </a:lnTo>
                  <a:lnTo>
                    <a:pt x="173" y="82"/>
                  </a:lnTo>
                  <a:lnTo>
                    <a:pt x="169" y="76"/>
                  </a:lnTo>
                  <a:lnTo>
                    <a:pt x="169" y="69"/>
                  </a:lnTo>
                  <a:lnTo>
                    <a:pt x="171" y="63"/>
                  </a:lnTo>
                  <a:lnTo>
                    <a:pt x="175" y="63"/>
                  </a:lnTo>
                  <a:lnTo>
                    <a:pt x="175" y="50"/>
                  </a:lnTo>
                  <a:lnTo>
                    <a:pt x="173" y="48"/>
                  </a:lnTo>
                  <a:lnTo>
                    <a:pt x="171" y="44"/>
                  </a:lnTo>
                  <a:lnTo>
                    <a:pt x="169" y="40"/>
                  </a:lnTo>
                  <a:lnTo>
                    <a:pt x="167" y="29"/>
                  </a:lnTo>
                  <a:lnTo>
                    <a:pt x="163" y="25"/>
                  </a:lnTo>
                  <a:lnTo>
                    <a:pt x="163" y="19"/>
                  </a:lnTo>
                  <a:lnTo>
                    <a:pt x="161" y="12"/>
                  </a:lnTo>
                  <a:lnTo>
                    <a:pt x="158" y="12"/>
                  </a:lnTo>
                  <a:lnTo>
                    <a:pt x="154" y="8"/>
                  </a:lnTo>
                  <a:lnTo>
                    <a:pt x="127" y="10"/>
                  </a:lnTo>
                  <a:lnTo>
                    <a:pt x="102" y="10"/>
                  </a:lnTo>
                  <a:lnTo>
                    <a:pt x="99" y="10"/>
                  </a:lnTo>
                  <a:lnTo>
                    <a:pt x="93" y="17"/>
                  </a:lnTo>
                  <a:lnTo>
                    <a:pt x="87" y="19"/>
                  </a:lnTo>
                  <a:lnTo>
                    <a:pt x="87" y="17"/>
                  </a:lnTo>
                  <a:lnTo>
                    <a:pt x="91" y="12"/>
                  </a:lnTo>
                  <a:lnTo>
                    <a:pt x="97" y="8"/>
                  </a:lnTo>
                  <a:lnTo>
                    <a:pt x="95" y="8"/>
                  </a:lnTo>
                  <a:lnTo>
                    <a:pt x="91" y="12"/>
                  </a:lnTo>
                  <a:lnTo>
                    <a:pt x="83" y="17"/>
                  </a:lnTo>
                  <a:lnTo>
                    <a:pt x="74" y="12"/>
                  </a:lnTo>
                  <a:lnTo>
                    <a:pt x="74" y="8"/>
                  </a:lnTo>
                  <a:lnTo>
                    <a:pt x="74" y="6"/>
                  </a:lnTo>
                  <a:lnTo>
                    <a:pt x="78" y="6"/>
                  </a:lnTo>
                  <a:lnTo>
                    <a:pt x="80" y="8"/>
                  </a:lnTo>
                  <a:lnTo>
                    <a:pt x="80" y="6"/>
                  </a:lnTo>
                  <a:lnTo>
                    <a:pt x="76" y="4"/>
                  </a:lnTo>
                  <a:lnTo>
                    <a:pt x="66" y="0"/>
                  </a:lnTo>
                  <a:lnTo>
                    <a:pt x="57" y="4"/>
                  </a:lnTo>
                  <a:lnTo>
                    <a:pt x="53" y="4"/>
                  </a:lnTo>
                  <a:lnTo>
                    <a:pt x="47" y="6"/>
                  </a:lnTo>
                  <a:lnTo>
                    <a:pt x="42" y="12"/>
                  </a:lnTo>
                  <a:lnTo>
                    <a:pt x="36" y="12"/>
                  </a:lnTo>
                  <a:lnTo>
                    <a:pt x="34" y="17"/>
                  </a:lnTo>
                  <a:lnTo>
                    <a:pt x="34" y="19"/>
                  </a:lnTo>
                  <a:lnTo>
                    <a:pt x="28" y="19"/>
                  </a:lnTo>
                  <a:lnTo>
                    <a:pt x="17" y="25"/>
                  </a:lnTo>
                  <a:lnTo>
                    <a:pt x="11" y="25"/>
                  </a:lnTo>
                  <a:lnTo>
                    <a:pt x="9" y="29"/>
                  </a:lnTo>
                  <a:lnTo>
                    <a:pt x="7" y="34"/>
                  </a:lnTo>
                  <a:lnTo>
                    <a:pt x="7" y="36"/>
                  </a:lnTo>
                  <a:lnTo>
                    <a:pt x="7" y="38"/>
                  </a:lnTo>
                  <a:lnTo>
                    <a:pt x="5" y="38"/>
                  </a:lnTo>
                  <a:lnTo>
                    <a:pt x="7" y="46"/>
                  </a:lnTo>
                  <a:lnTo>
                    <a:pt x="7" y="52"/>
                  </a:lnTo>
                  <a:lnTo>
                    <a:pt x="0" y="55"/>
                  </a:lnTo>
                  <a:lnTo>
                    <a:pt x="0" y="59"/>
                  </a:lnTo>
                  <a:lnTo>
                    <a:pt x="7" y="65"/>
                  </a:lnTo>
                  <a:lnTo>
                    <a:pt x="7" y="69"/>
                  </a:lnTo>
                  <a:lnTo>
                    <a:pt x="9" y="74"/>
                  </a:lnTo>
                  <a:lnTo>
                    <a:pt x="9" y="76"/>
                  </a:lnTo>
                  <a:lnTo>
                    <a:pt x="11" y="80"/>
                  </a:lnTo>
                  <a:lnTo>
                    <a:pt x="9" y="84"/>
                  </a:lnTo>
                  <a:lnTo>
                    <a:pt x="13" y="90"/>
                  </a:lnTo>
                  <a:lnTo>
                    <a:pt x="15" y="93"/>
                  </a:lnTo>
                  <a:lnTo>
                    <a:pt x="17" y="97"/>
                  </a:lnTo>
                  <a:lnTo>
                    <a:pt x="17" y="107"/>
                  </a:lnTo>
                  <a:lnTo>
                    <a:pt x="17" y="107"/>
                  </a:lnTo>
                  <a:lnTo>
                    <a:pt x="17" y="111"/>
                  </a:lnTo>
                  <a:lnTo>
                    <a:pt x="19" y="109"/>
                  </a:lnTo>
                  <a:lnTo>
                    <a:pt x="24" y="109"/>
                  </a:lnTo>
                  <a:lnTo>
                    <a:pt x="26" y="109"/>
                  </a:lnTo>
                  <a:lnTo>
                    <a:pt x="34" y="109"/>
                  </a:lnTo>
                  <a:lnTo>
                    <a:pt x="34" y="111"/>
                  </a:lnTo>
                  <a:lnTo>
                    <a:pt x="36" y="116"/>
                  </a:lnTo>
                  <a:lnTo>
                    <a:pt x="40" y="116"/>
                  </a:lnTo>
                  <a:lnTo>
                    <a:pt x="42" y="118"/>
                  </a:lnTo>
                  <a:lnTo>
                    <a:pt x="40" y="122"/>
                  </a:lnTo>
                  <a:lnTo>
                    <a:pt x="42" y="124"/>
                  </a:lnTo>
                  <a:lnTo>
                    <a:pt x="45" y="126"/>
                  </a:lnTo>
                  <a:lnTo>
                    <a:pt x="45" y="130"/>
                  </a:lnTo>
                  <a:lnTo>
                    <a:pt x="47" y="130"/>
                  </a:lnTo>
                  <a:lnTo>
                    <a:pt x="49" y="128"/>
                  </a:lnTo>
                  <a:lnTo>
                    <a:pt x="51" y="128"/>
                  </a:lnTo>
                  <a:lnTo>
                    <a:pt x="47" y="122"/>
                  </a:lnTo>
                  <a:lnTo>
                    <a:pt x="49" y="122"/>
                  </a:lnTo>
                  <a:lnTo>
                    <a:pt x="57" y="126"/>
                  </a:lnTo>
                  <a:lnTo>
                    <a:pt x="64" y="126"/>
                  </a:lnTo>
                  <a:lnTo>
                    <a:pt x="61" y="128"/>
                  </a:lnTo>
                  <a:lnTo>
                    <a:pt x="66" y="133"/>
                  </a:lnTo>
                  <a:lnTo>
                    <a:pt x="74" y="130"/>
                  </a:lnTo>
                  <a:lnTo>
                    <a:pt x="80" y="133"/>
                  </a:lnTo>
                  <a:lnTo>
                    <a:pt x="93" y="141"/>
                  </a:lnTo>
                  <a:lnTo>
                    <a:pt x="95" y="147"/>
                  </a:lnTo>
                  <a:lnTo>
                    <a:pt x="99" y="147"/>
                  </a:lnTo>
                  <a:lnTo>
                    <a:pt x="102" y="145"/>
                  </a:lnTo>
                  <a:lnTo>
                    <a:pt x="106" y="147"/>
                  </a:lnTo>
                  <a:lnTo>
                    <a:pt x="110" y="149"/>
                  </a:lnTo>
                  <a:lnTo>
                    <a:pt x="110" y="154"/>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7" name="Freeform 67">
              <a:extLst>
                <a:ext uri="{FF2B5EF4-FFF2-40B4-BE49-F238E27FC236}">
                  <a16:creationId xmlns:a16="http://schemas.microsoft.com/office/drawing/2014/main" id="{FAAD15E0-657A-4D1C-9719-26D3122423D7}"/>
                </a:ext>
              </a:extLst>
            </p:cNvPr>
            <p:cNvSpPr>
              <a:spLocks/>
            </p:cNvSpPr>
            <p:nvPr/>
          </p:nvSpPr>
          <p:spPr bwMode="auto">
            <a:xfrm>
              <a:off x="4823890" y="3297740"/>
              <a:ext cx="200248" cy="88385"/>
            </a:xfrm>
            <a:custGeom>
              <a:avLst/>
              <a:gdLst>
                <a:gd name="T0" fmla="*/ 52 w 145"/>
                <a:gd name="T1" fmla="*/ 4 h 64"/>
                <a:gd name="T2" fmla="*/ 59 w 145"/>
                <a:gd name="T3" fmla="*/ 2 h 64"/>
                <a:gd name="T4" fmla="*/ 69 w 145"/>
                <a:gd name="T5" fmla="*/ 2 h 64"/>
                <a:gd name="T6" fmla="*/ 71 w 145"/>
                <a:gd name="T7" fmla="*/ 9 h 64"/>
                <a:gd name="T8" fmla="*/ 77 w 145"/>
                <a:gd name="T9" fmla="*/ 11 h 64"/>
                <a:gd name="T10" fmla="*/ 77 w 145"/>
                <a:gd name="T11" fmla="*/ 17 h 64"/>
                <a:gd name="T12" fmla="*/ 80 w 145"/>
                <a:gd name="T13" fmla="*/ 23 h 64"/>
                <a:gd name="T14" fmla="*/ 84 w 145"/>
                <a:gd name="T15" fmla="*/ 21 h 64"/>
                <a:gd name="T16" fmla="*/ 82 w 145"/>
                <a:gd name="T17" fmla="*/ 15 h 64"/>
                <a:gd name="T18" fmla="*/ 92 w 145"/>
                <a:gd name="T19" fmla="*/ 19 h 64"/>
                <a:gd name="T20" fmla="*/ 96 w 145"/>
                <a:gd name="T21" fmla="*/ 21 h 64"/>
                <a:gd name="T22" fmla="*/ 109 w 145"/>
                <a:gd name="T23" fmla="*/ 23 h 64"/>
                <a:gd name="T24" fmla="*/ 128 w 145"/>
                <a:gd name="T25" fmla="*/ 34 h 64"/>
                <a:gd name="T26" fmla="*/ 134 w 145"/>
                <a:gd name="T27" fmla="*/ 40 h 64"/>
                <a:gd name="T28" fmla="*/ 141 w 145"/>
                <a:gd name="T29" fmla="*/ 40 h 64"/>
                <a:gd name="T30" fmla="*/ 145 w 145"/>
                <a:gd name="T31" fmla="*/ 49 h 64"/>
                <a:gd name="T32" fmla="*/ 132 w 145"/>
                <a:gd name="T33" fmla="*/ 51 h 64"/>
                <a:gd name="T34" fmla="*/ 122 w 145"/>
                <a:gd name="T35" fmla="*/ 57 h 64"/>
                <a:gd name="T36" fmla="*/ 107 w 145"/>
                <a:gd name="T37" fmla="*/ 61 h 64"/>
                <a:gd name="T38" fmla="*/ 101 w 145"/>
                <a:gd name="T39" fmla="*/ 59 h 64"/>
                <a:gd name="T40" fmla="*/ 86 w 145"/>
                <a:gd name="T41" fmla="*/ 59 h 64"/>
                <a:gd name="T42" fmla="*/ 77 w 145"/>
                <a:gd name="T43" fmla="*/ 59 h 64"/>
                <a:gd name="T44" fmla="*/ 67 w 145"/>
                <a:gd name="T45" fmla="*/ 55 h 64"/>
                <a:gd name="T46" fmla="*/ 56 w 145"/>
                <a:gd name="T47" fmla="*/ 53 h 64"/>
                <a:gd name="T48" fmla="*/ 52 w 145"/>
                <a:gd name="T49" fmla="*/ 59 h 64"/>
                <a:gd name="T50" fmla="*/ 46 w 145"/>
                <a:gd name="T51" fmla="*/ 61 h 64"/>
                <a:gd name="T52" fmla="*/ 35 w 145"/>
                <a:gd name="T53" fmla="*/ 59 h 64"/>
                <a:gd name="T54" fmla="*/ 31 w 145"/>
                <a:gd name="T55" fmla="*/ 57 h 64"/>
                <a:gd name="T56" fmla="*/ 21 w 145"/>
                <a:gd name="T57" fmla="*/ 47 h 64"/>
                <a:gd name="T58" fmla="*/ 10 w 145"/>
                <a:gd name="T59" fmla="*/ 40 h 64"/>
                <a:gd name="T60" fmla="*/ 8 w 145"/>
                <a:gd name="T61" fmla="*/ 32 h 64"/>
                <a:gd name="T62" fmla="*/ 0 w 145"/>
                <a:gd name="T63" fmla="*/ 21 h 64"/>
                <a:gd name="T64" fmla="*/ 0 w 145"/>
                <a:gd name="T65" fmla="*/ 17 h 64"/>
                <a:gd name="T66" fmla="*/ 6 w 145"/>
                <a:gd name="T67" fmla="*/ 21 h 64"/>
                <a:gd name="T68" fmla="*/ 16 w 145"/>
                <a:gd name="T69" fmla="*/ 15 h 64"/>
                <a:gd name="T70" fmla="*/ 25 w 145"/>
                <a:gd name="T71" fmla="*/ 9 h 64"/>
                <a:gd name="T72" fmla="*/ 33 w 145"/>
                <a:gd name="T73" fmla="*/ 7 h 64"/>
                <a:gd name="T74" fmla="*/ 40 w 145"/>
                <a:gd name="T75" fmla="*/ 4 h 64"/>
                <a:gd name="T76" fmla="*/ 46 w 145"/>
                <a:gd name="T77" fmla="*/ 2 h 64"/>
                <a:gd name="T78" fmla="*/ 50 w 145"/>
                <a:gd name="T79"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64">
                  <a:moveTo>
                    <a:pt x="52" y="0"/>
                  </a:moveTo>
                  <a:lnTo>
                    <a:pt x="52" y="4"/>
                  </a:lnTo>
                  <a:lnTo>
                    <a:pt x="54" y="2"/>
                  </a:lnTo>
                  <a:lnTo>
                    <a:pt x="59" y="2"/>
                  </a:lnTo>
                  <a:lnTo>
                    <a:pt x="61" y="2"/>
                  </a:lnTo>
                  <a:lnTo>
                    <a:pt x="69" y="2"/>
                  </a:lnTo>
                  <a:lnTo>
                    <a:pt x="69" y="4"/>
                  </a:lnTo>
                  <a:lnTo>
                    <a:pt x="71" y="9"/>
                  </a:lnTo>
                  <a:lnTo>
                    <a:pt x="75" y="9"/>
                  </a:lnTo>
                  <a:lnTo>
                    <a:pt x="77" y="11"/>
                  </a:lnTo>
                  <a:lnTo>
                    <a:pt x="75" y="15"/>
                  </a:lnTo>
                  <a:lnTo>
                    <a:pt x="77" y="17"/>
                  </a:lnTo>
                  <a:lnTo>
                    <a:pt x="80" y="19"/>
                  </a:lnTo>
                  <a:lnTo>
                    <a:pt x="80" y="23"/>
                  </a:lnTo>
                  <a:lnTo>
                    <a:pt x="82" y="23"/>
                  </a:lnTo>
                  <a:lnTo>
                    <a:pt x="84" y="21"/>
                  </a:lnTo>
                  <a:lnTo>
                    <a:pt x="86" y="21"/>
                  </a:lnTo>
                  <a:lnTo>
                    <a:pt x="82" y="15"/>
                  </a:lnTo>
                  <a:lnTo>
                    <a:pt x="84" y="15"/>
                  </a:lnTo>
                  <a:lnTo>
                    <a:pt x="92" y="19"/>
                  </a:lnTo>
                  <a:lnTo>
                    <a:pt x="99" y="19"/>
                  </a:lnTo>
                  <a:lnTo>
                    <a:pt x="96" y="21"/>
                  </a:lnTo>
                  <a:lnTo>
                    <a:pt x="101" y="26"/>
                  </a:lnTo>
                  <a:lnTo>
                    <a:pt x="109" y="23"/>
                  </a:lnTo>
                  <a:lnTo>
                    <a:pt x="115" y="26"/>
                  </a:lnTo>
                  <a:lnTo>
                    <a:pt x="128" y="34"/>
                  </a:lnTo>
                  <a:lnTo>
                    <a:pt x="130" y="40"/>
                  </a:lnTo>
                  <a:lnTo>
                    <a:pt x="134" y="40"/>
                  </a:lnTo>
                  <a:lnTo>
                    <a:pt x="137" y="38"/>
                  </a:lnTo>
                  <a:lnTo>
                    <a:pt x="141" y="40"/>
                  </a:lnTo>
                  <a:lnTo>
                    <a:pt x="145" y="42"/>
                  </a:lnTo>
                  <a:lnTo>
                    <a:pt x="145" y="49"/>
                  </a:lnTo>
                  <a:lnTo>
                    <a:pt x="137" y="47"/>
                  </a:lnTo>
                  <a:lnTo>
                    <a:pt x="132" y="51"/>
                  </a:lnTo>
                  <a:lnTo>
                    <a:pt x="126" y="51"/>
                  </a:lnTo>
                  <a:lnTo>
                    <a:pt x="122" y="57"/>
                  </a:lnTo>
                  <a:lnTo>
                    <a:pt x="113" y="57"/>
                  </a:lnTo>
                  <a:lnTo>
                    <a:pt x="107" y="61"/>
                  </a:lnTo>
                  <a:lnTo>
                    <a:pt x="105" y="59"/>
                  </a:lnTo>
                  <a:lnTo>
                    <a:pt x="101" y="59"/>
                  </a:lnTo>
                  <a:lnTo>
                    <a:pt x="94" y="61"/>
                  </a:lnTo>
                  <a:lnTo>
                    <a:pt x="86" y="59"/>
                  </a:lnTo>
                  <a:lnTo>
                    <a:pt x="84" y="57"/>
                  </a:lnTo>
                  <a:lnTo>
                    <a:pt x="77" y="59"/>
                  </a:lnTo>
                  <a:lnTo>
                    <a:pt x="71" y="59"/>
                  </a:lnTo>
                  <a:lnTo>
                    <a:pt x="67" y="55"/>
                  </a:lnTo>
                  <a:lnTo>
                    <a:pt x="61" y="55"/>
                  </a:lnTo>
                  <a:lnTo>
                    <a:pt x="56" y="53"/>
                  </a:lnTo>
                  <a:lnTo>
                    <a:pt x="54" y="57"/>
                  </a:lnTo>
                  <a:lnTo>
                    <a:pt x="52" y="59"/>
                  </a:lnTo>
                  <a:lnTo>
                    <a:pt x="52" y="61"/>
                  </a:lnTo>
                  <a:lnTo>
                    <a:pt x="46" y="61"/>
                  </a:lnTo>
                  <a:lnTo>
                    <a:pt x="44" y="64"/>
                  </a:lnTo>
                  <a:lnTo>
                    <a:pt x="35" y="59"/>
                  </a:lnTo>
                  <a:lnTo>
                    <a:pt x="31" y="59"/>
                  </a:lnTo>
                  <a:lnTo>
                    <a:pt x="31" y="57"/>
                  </a:lnTo>
                  <a:lnTo>
                    <a:pt x="25" y="49"/>
                  </a:lnTo>
                  <a:lnTo>
                    <a:pt x="21" y="47"/>
                  </a:lnTo>
                  <a:lnTo>
                    <a:pt x="12" y="42"/>
                  </a:lnTo>
                  <a:lnTo>
                    <a:pt x="10" y="40"/>
                  </a:lnTo>
                  <a:lnTo>
                    <a:pt x="8" y="36"/>
                  </a:lnTo>
                  <a:lnTo>
                    <a:pt x="8" y="32"/>
                  </a:lnTo>
                  <a:lnTo>
                    <a:pt x="4" y="26"/>
                  </a:lnTo>
                  <a:lnTo>
                    <a:pt x="0" y="21"/>
                  </a:lnTo>
                  <a:lnTo>
                    <a:pt x="0" y="19"/>
                  </a:lnTo>
                  <a:lnTo>
                    <a:pt x="0" y="17"/>
                  </a:lnTo>
                  <a:lnTo>
                    <a:pt x="2" y="19"/>
                  </a:lnTo>
                  <a:lnTo>
                    <a:pt x="6" y="21"/>
                  </a:lnTo>
                  <a:lnTo>
                    <a:pt x="12" y="15"/>
                  </a:lnTo>
                  <a:lnTo>
                    <a:pt x="16" y="15"/>
                  </a:lnTo>
                  <a:lnTo>
                    <a:pt x="21" y="9"/>
                  </a:lnTo>
                  <a:lnTo>
                    <a:pt x="25" y="9"/>
                  </a:lnTo>
                  <a:lnTo>
                    <a:pt x="27" y="7"/>
                  </a:lnTo>
                  <a:lnTo>
                    <a:pt x="33" y="7"/>
                  </a:lnTo>
                  <a:lnTo>
                    <a:pt x="35" y="7"/>
                  </a:lnTo>
                  <a:lnTo>
                    <a:pt x="40" y="4"/>
                  </a:lnTo>
                  <a:lnTo>
                    <a:pt x="40" y="0"/>
                  </a:lnTo>
                  <a:lnTo>
                    <a:pt x="46" y="2"/>
                  </a:lnTo>
                  <a:lnTo>
                    <a:pt x="48" y="0"/>
                  </a:lnTo>
                  <a:lnTo>
                    <a:pt x="50" y="2"/>
                  </a:lnTo>
                  <a:lnTo>
                    <a:pt x="52" y="0"/>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8" name="Freeform 68">
              <a:extLst>
                <a:ext uri="{FF2B5EF4-FFF2-40B4-BE49-F238E27FC236}">
                  <a16:creationId xmlns:a16="http://schemas.microsoft.com/office/drawing/2014/main" id="{65A42F44-5D45-45E0-A131-A839697A16D2}"/>
                </a:ext>
              </a:extLst>
            </p:cNvPr>
            <p:cNvSpPr>
              <a:spLocks/>
            </p:cNvSpPr>
            <p:nvPr/>
          </p:nvSpPr>
          <p:spPr bwMode="auto">
            <a:xfrm>
              <a:off x="4666454" y="3152734"/>
              <a:ext cx="229249" cy="273441"/>
            </a:xfrm>
            <a:custGeom>
              <a:avLst/>
              <a:gdLst>
                <a:gd name="T0" fmla="*/ 61 w 166"/>
                <a:gd name="T1" fmla="*/ 2 h 198"/>
                <a:gd name="T2" fmla="*/ 71 w 166"/>
                <a:gd name="T3" fmla="*/ 10 h 198"/>
                <a:gd name="T4" fmla="*/ 73 w 166"/>
                <a:gd name="T5" fmla="*/ 19 h 198"/>
                <a:gd name="T6" fmla="*/ 82 w 166"/>
                <a:gd name="T7" fmla="*/ 17 h 198"/>
                <a:gd name="T8" fmla="*/ 92 w 166"/>
                <a:gd name="T9" fmla="*/ 17 h 198"/>
                <a:gd name="T10" fmla="*/ 84 w 166"/>
                <a:gd name="T11" fmla="*/ 25 h 198"/>
                <a:gd name="T12" fmla="*/ 95 w 166"/>
                <a:gd name="T13" fmla="*/ 29 h 198"/>
                <a:gd name="T14" fmla="*/ 109 w 166"/>
                <a:gd name="T15" fmla="*/ 21 h 198"/>
                <a:gd name="T16" fmla="*/ 116 w 166"/>
                <a:gd name="T17" fmla="*/ 15 h 198"/>
                <a:gd name="T18" fmla="*/ 116 w 166"/>
                <a:gd name="T19" fmla="*/ 17 h 198"/>
                <a:gd name="T20" fmla="*/ 124 w 166"/>
                <a:gd name="T21" fmla="*/ 17 h 198"/>
                <a:gd name="T22" fmla="*/ 135 w 166"/>
                <a:gd name="T23" fmla="*/ 25 h 198"/>
                <a:gd name="T24" fmla="*/ 145 w 166"/>
                <a:gd name="T25" fmla="*/ 34 h 198"/>
                <a:gd name="T26" fmla="*/ 156 w 166"/>
                <a:gd name="T27" fmla="*/ 44 h 198"/>
                <a:gd name="T28" fmla="*/ 156 w 166"/>
                <a:gd name="T29" fmla="*/ 63 h 198"/>
                <a:gd name="T30" fmla="*/ 160 w 166"/>
                <a:gd name="T31" fmla="*/ 78 h 198"/>
                <a:gd name="T32" fmla="*/ 166 w 166"/>
                <a:gd name="T33" fmla="*/ 95 h 198"/>
                <a:gd name="T34" fmla="*/ 160 w 166"/>
                <a:gd name="T35" fmla="*/ 107 h 198"/>
                <a:gd name="T36" fmla="*/ 147 w 166"/>
                <a:gd name="T37" fmla="*/ 112 h 198"/>
                <a:gd name="T38" fmla="*/ 130 w 166"/>
                <a:gd name="T39" fmla="*/ 120 h 198"/>
                <a:gd name="T40" fmla="*/ 114 w 166"/>
                <a:gd name="T41" fmla="*/ 122 h 198"/>
                <a:gd name="T42" fmla="*/ 122 w 166"/>
                <a:gd name="T43" fmla="*/ 137 h 198"/>
                <a:gd name="T44" fmla="*/ 135 w 166"/>
                <a:gd name="T45" fmla="*/ 152 h 198"/>
                <a:gd name="T46" fmla="*/ 145 w 166"/>
                <a:gd name="T47" fmla="*/ 171 h 198"/>
                <a:gd name="T48" fmla="*/ 130 w 166"/>
                <a:gd name="T49" fmla="*/ 183 h 198"/>
                <a:gd name="T50" fmla="*/ 132 w 166"/>
                <a:gd name="T51" fmla="*/ 194 h 198"/>
                <a:gd name="T52" fmla="*/ 118 w 166"/>
                <a:gd name="T53" fmla="*/ 192 h 198"/>
                <a:gd name="T54" fmla="*/ 101 w 166"/>
                <a:gd name="T55" fmla="*/ 196 h 198"/>
                <a:gd name="T56" fmla="*/ 86 w 166"/>
                <a:gd name="T57" fmla="*/ 198 h 198"/>
                <a:gd name="T58" fmla="*/ 76 w 166"/>
                <a:gd name="T59" fmla="*/ 196 h 198"/>
                <a:gd name="T60" fmla="*/ 63 w 166"/>
                <a:gd name="T61" fmla="*/ 192 h 198"/>
                <a:gd name="T62" fmla="*/ 55 w 166"/>
                <a:gd name="T63" fmla="*/ 190 h 198"/>
                <a:gd name="T64" fmla="*/ 46 w 166"/>
                <a:gd name="T65" fmla="*/ 194 h 198"/>
                <a:gd name="T66" fmla="*/ 38 w 166"/>
                <a:gd name="T67" fmla="*/ 190 h 198"/>
                <a:gd name="T68" fmla="*/ 38 w 166"/>
                <a:gd name="T69" fmla="*/ 173 h 198"/>
                <a:gd name="T70" fmla="*/ 40 w 166"/>
                <a:gd name="T71" fmla="*/ 158 h 198"/>
                <a:gd name="T72" fmla="*/ 25 w 166"/>
                <a:gd name="T73" fmla="*/ 156 h 198"/>
                <a:gd name="T74" fmla="*/ 17 w 166"/>
                <a:gd name="T75" fmla="*/ 152 h 198"/>
                <a:gd name="T76" fmla="*/ 10 w 166"/>
                <a:gd name="T77" fmla="*/ 139 h 198"/>
                <a:gd name="T78" fmla="*/ 6 w 166"/>
                <a:gd name="T79" fmla="*/ 124 h 198"/>
                <a:gd name="T80" fmla="*/ 2 w 166"/>
                <a:gd name="T81" fmla="*/ 109 h 198"/>
                <a:gd name="T82" fmla="*/ 2 w 166"/>
                <a:gd name="T83" fmla="*/ 93 h 198"/>
                <a:gd name="T84" fmla="*/ 19 w 166"/>
                <a:gd name="T85" fmla="*/ 84 h 198"/>
                <a:gd name="T86" fmla="*/ 23 w 166"/>
                <a:gd name="T87" fmla="*/ 74 h 198"/>
                <a:gd name="T88" fmla="*/ 17 w 166"/>
                <a:gd name="T89" fmla="*/ 67 h 198"/>
                <a:gd name="T90" fmla="*/ 25 w 166"/>
                <a:gd name="T91" fmla="*/ 59 h 198"/>
                <a:gd name="T92" fmla="*/ 27 w 166"/>
                <a:gd name="T93" fmla="*/ 50 h 198"/>
                <a:gd name="T94" fmla="*/ 21 w 166"/>
                <a:gd name="T95" fmla="*/ 42 h 198"/>
                <a:gd name="T96" fmla="*/ 38 w 166"/>
                <a:gd name="T97" fmla="*/ 38 h 198"/>
                <a:gd name="T98" fmla="*/ 40 w 166"/>
                <a:gd name="T99" fmla="*/ 40 h 198"/>
                <a:gd name="T100" fmla="*/ 44 w 166"/>
                <a:gd name="T101" fmla="*/ 44 h 198"/>
                <a:gd name="T102" fmla="*/ 46 w 166"/>
                <a:gd name="T103" fmla="*/ 36 h 198"/>
                <a:gd name="T104" fmla="*/ 59 w 166"/>
                <a:gd name="T105" fmla="*/ 32 h 198"/>
                <a:gd name="T106" fmla="*/ 61 w 166"/>
                <a:gd name="T107" fmla="*/ 32 h 198"/>
                <a:gd name="T108" fmla="*/ 57 w 166"/>
                <a:gd name="T109" fmla="*/ 23 h 198"/>
                <a:gd name="T110" fmla="*/ 48 w 166"/>
                <a:gd name="T111" fmla="*/ 15 h 198"/>
                <a:gd name="T112" fmla="*/ 50 w 166"/>
                <a:gd name="T113" fmla="*/ 6 h 198"/>
                <a:gd name="T114" fmla="*/ 46 w 166"/>
                <a:gd name="T11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8">
                  <a:moveTo>
                    <a:pt x="46" y="0"/>
                  </a:moveTo>
                  <a:lnTo>
                    <a:pt x="52" y="0"/>
                  </a:lnTo>
                  <a:lnTo>
                    <a:pt x="59" y="2"/>
                  </a:lnTo>
                  <a:lnTo>
                    <a:pt x="61" y="2"/>
                  </a:lnTo>
                  <a:lnTo>
                    <a:pt x="65" y="2"/>
                  </a:lnTo>
                  <a:lnTo>
                    <a:pt x="69" y="6"/>
                  </a:lnTo>
                  <a:lnTo>
                    <a:pt x="73" y="6"/>
                  </a:lnTo>
                  <a:lnTo>
                    <a:pt x="71" y="10"/>
                  </a:lnTo>
                  <a:lnTo>
                    <a:pt x="69" y="13"/>
                  </a:lnTo>
                  <a:lnTo>
                    <a:pt x="69" y="15"/>
                  </a:lnTo>
                  <a:lnTo>
                    <a:pt x="73" y="17"/>
                  </a:lnTo>
                  <a:lnTo>
                    <a:pt x="73" y="19"/>
                  </a:lnTo>
                  <a:lnTo>
                    <a:pt x="78" y="17"/>
                  </a:lnTo>
                  <a:lnTo>
                    <a:pt x="78" y="15"/>
                  </a:lnTo>
                  <a:lnTo>
                    <a:pt x="80" y="15"/>
                  </a:lnTo>
                  <a:lnTo>
                    <a:pt x="82" y="17"/>
                  </a:lnTo>
                  <a:lnTo>
                    <a:pt x="86" y="21"/>
                  </a:lnTo>
                  <a:lnTo>
                    <a:pt x="88" y="19"/>
                  </a:lnTo>
                  <a:lnTo>
                    <a:pt x="90" y="17"/>
                  </a:lnTo>
                  <a:lnTo>
                    <a:pt x="92" y="17"/>
                  </a:lnTo>
                  <a:lnTo>
                    <a:pt x="92" y="21"/>
                  </a:lnTo>
                  <a:lnTo>
                    <a:pt x="90" y="23"/>
                  </a:lnTo>
                  <a:lnTo>
                    <a:pt x="88" y="23"/>
                  </a:lnTo>
                  <a:lnTo>
                    <a:pt x="84" y="25"/>
                  </a:lnTo>
                  <a:lnTo>
                    <a:pt x="88" y="27"/>
                  </a:lnTo>
                  <a:lnTo>
                    <a:pt x="90" y="27"/>
                  </a:lnTo>
                  <a:lnTo>
                    <a:pt x="95" y="27"/>
                  </a:lnTo>
                  <a:lnTo>
                    <a:pt x="95" y="29"/>
                  </a:lnTo>
                  <a:lnTo>
                    <a:pt x="99" y="29"/>
                  </a:lnTo>
                  <a:lnTo>
                    <a:pt x="101" y="25"/>
                  </a:lnTo>
                  <a:lnTo>
                    <a:pt x="103" y="21"/>
                  </a:lnTo>
                  <a:lnTo>
                    <a:pt x="109" y="21"/>
                  </a:lnTo>
                  <a:lnTo>
                    <a:pt x="111" y="19"/>
                  </a:lnTo>
                  <a:lnTo>
                    <a:pt x="114" y="17"/>
                  </a:lnTo>
                  <a:lnTo>
                    <a:pt x="116" y="15"/>
                  </a:lnTo>
                  <a:lnTo>
                    <a:pt x="116" y="15"/>
                  </a:lnTo>
                  <a:lnTo>
                    <a:pt x="122" y="15"/>
                  </a:lnTo>
                  <a:lnTo>
                    <a:pt x="118" y="17"/>
                  </a:lnTo>
                  <a:lnTo>
                    <a:pt x="116" y="17"/>
                  </a:lnTo>
                  <a:lnTo>
                    <a:pt x="116" y="17"/>
                  </a:lnTo>
                  <a:lnTo>
                    <a:pt x="114" y="19"/>
                  </a:lnTo>
                  <a:lnTo>
                    <a:pt x="116" y="21"/>
                  </a:lnTo>
                  <a:lnTo>
                    <a:pt x="120" y="19"/>
                  </a:lnTo>
                  <a:lnTo>
                    <a:pt x="124" y="17"/>
                  </a:lnTo>
                  <a:lnTo>
                    <a:pt x="126" y="17"/>
                  </a:lnTo>
                  <a:lnTo>
                    <a:pt x="126" y="19"/>
                  </a:lnTo>
                  <a:lnTo>
                    <a:pt x="130" y="19"/>
                  </a:lnTo>
                  <a:lnTo>
                    <a:pt x="135" y="25"/>
                  </a:lnTo>
                  <a:lnTo>
                    <a:pt x="139" y="23"/>
                  </a:lnTo>
                  <a:lnTo>
                    <a:pt x="141" y="27"/>
                  </a:lnTo>
                  <a:lnTo>
                    <a:pt x="141" y="32"/>
                  </a:lnTo>
                  <a:lnTo>
                    <a:pt x="145" y="34"/>
                  </a:lnTo>
                  <a:lnTo>
                    <a:pt x="147" y="34"/>
                  </a:lnTo>
                  <a:lnTo>
                    <a:pt x="149" y="36"/>
                  </a:lnTo>
                  <a:lnTo>
                    <a:pt x="154" y="36"/>
                  </a:lnTo>
                  <a:lnTo>
                    <a:pt x="156" y="44"/>
                  </a:lnTo>
                  <a:lnTo>
                    <a:pt x="156" y="50"/>
                  </a:lnTo>
                  <a:lnTo>
                    <a:pt x="149" y="53"/>
                  </a:lnTo>
                  <a:lnTo>
                    <a:pt x="149" y="57"/>
                  </a:lnTo>
                  <a:lnTo>
                    <a:pt x="156" y="63"/>
                  </a:lnTo>
                  <a:lnTo>
                    <a:pt x="156" y="67"/>
                  </a:lnTo>
                  <a:lnTo>
                    <a:pt x="158" y="72"/>
                  </a:lnTo>
                  <a:lnTo>
                    <a:pt x="158" y="74"/>
                  </a:lnTo>
                  <a:lnTo>
                    <a:pt x="160" y="78"/>
                  </a:lnTo>
                  <a:lnTo>
                    <a:pt x="158" y="82"/>
                  </a:lnTo>
                  <a:lnTo>
                    <a:pt x="162" y="88"/>
                  </a:lnTo>
                  <a:lnTo>
                    <a:pt x="164" y="91"/>
                  </a:lnTo>
                  <a:lnTo>
                    <a:pt x="166" y="95"/>
                  </a:lnTo>
                  <a:lnTo>
                    <a:pt x="166" y="105"/>
                  </a:lnTo>
                  <a:lnTo>
                    <a:pt x="164" y="107"/>
                  </a:lnTo>
                  <a:lnTo>
                    <a:pt x="162" y="105"/>
                  </a:lnTo>
                  <a:lnTo>
                    <a:pt x="160" y="107"/>
                  </a:lnTo>
                  <a:lnTo>
                    <a:pt x="154" y="105"/>
                  </a:lnTo>
                  <a:lnTo>
                    <a:pt x="154" y="109"/>
                  </a:lnTo>
                  <a:lnTo>
                    <a:pt x="149" y="112"/>
                  </a:lnTo>
                  <a:lnTo>
                    <a:pt x="147" y="112"/>
                  </a:lnTo>
                  <a:lnTo>
                    <a:pt x="141" y="112"/>
                  </a:lnTo>
                  <a:lnTo>
                    <a:pt x="139" y="114"/>
                  </a:lnTo>
                  <a:lnTo>
                    <a:pt x="135" y="114"/>
                  </a:lnTo>
                  <a:lnTo>
                    <a:pt x="130" y="120"/>
                  </a:lnTo>
                  <a:lnTo>
                    <a:pt x="126" y="120"/>
                  </a:lnTo>
                  <a:lnTo>
                    <a:pt x="120" y="126"/>
                  </a:lnTo>
                  <a:lnTo>
                    <a:pt x="116" y="124"/>
                  </a:lnTo>
                  <a:lnTo>
                    <a:pt x="114" y="122"/>
                  </a:lnTo>
                  <a:lnTo>
                    <a:pt x="114" y="124"/>
                  </a:lnTo>
                  <a:lnTo>
                    <a:pt x="114" y="126"/>
                  </a:lnTo>
                  <a:lnTo>
                    <a:pt x="118" y="131"/>
                  </a:lnTo>
                  <a:lnTo>
                    <a:pt x="122" y="137"/>
                  </a:lnTo>
                  <a:lnTo>
                    <a:pt x="122" y="141"/>
                  </a:lnTo>
                  <a:lnTo>
                    <a:pt x="124" y="145"/>
                  </a:lnTo>
                  <a:lnTo>
                    <a:pt x="126" y="147"/>
                  </a:lnTo>
                  <a:lnTo>
                    <a:pt x="135" y="152"/>
                  </a:lnTo>
                  <a:lnTo>
                    <a:pt x="139" y="154"/>
                  </a:lnTo>
                  <a:lnTo>
                    <a:pt x="145" y="162"/>
                  </a:lnTo>
                  <a:lnTo>
                    <a:pt x="145" y="166"/>
                  </a:lnTo>
                  <a:lnTo>
                    <a:pt x="145" y="171"/>
                  </a:lnTo>
                  <a:lnTo>
                    <a:pt x="143" y="171"/>
                  </a:lnTo>
                  <a:lnTo>
                    <a:pt x="141" y="175"/>
                  </a:lnTo>
                  <a:lnTo>
                    <a:pt x="135" y="177"/>
                  </a:lnTo>
                  <a:lnTo>
                    <a:pt x="130" y="183"/>
                  </a:lnTo>
                  <a:lnTo>
                    <a:pt x="130" y="185"/>
                  </a:lnTo>
                  <a:lnTo>
                    <a:pt x="135" y="190"/>
                  </a:lnTo>
                  <a:lnTo>
                    <a:pt x="135" y="192"/>
                  </a:lnTo>
                  <a:lnTo>
                    <a:pt x="132" y="194"/>
                  </a:lnTo>
                  <a:lnTo>
                    <a:pt x="128" y="192"/>
                  </a:lnTo>
                  <a:lnTo>
                    <a:pt x="124" y="192"/>
                  </a:lnTo>
                  <a:lnTo>
                    <a:pt x="120" y="192"/>
                  </a:lnTo>
                  <a:lnTo>
                    <a:pt x="118" y="192"/>
                  </a:lnTo>
                  <a:lnTo>
                    <a:pt x="111" y="196"/>
                  </a:lnTo>
                  <a:lnTo>
                    <a:pt x="107" y="196"/>
                  </a:lnTo>
                  <a:lnTo>
                    <a:pt x="103" y="196"/>
                  </a:lnTo>
                  <a:lnTo>
                    <a:pt x="101" y="196"/>
                  </a:lnTo>
                  <a:lnTo>
                    <a:pt x="97" y="194"/>
                  </a:lnTo>
                  <a:lnTo>
                    <a:pt x="92" y="194"/>
                  </a:lnTo>
                  <a:lnTo>
                    <a:pt x="86" y="194"/>
                  </a:lnTo>
                  <a:lnTo>
                    <a:pt x="86" y="198"/>
                  </a:lnTo>
                  <a:lnTo>
                    <a:pt x="86" y="198"/>
                  </a:lnTo>
                  <a:lnTo>
                    <a:pt x="82" y="198"/>
                  </a:lnTo>
                  <a:lnTo>
                    <a:pt x="78" y="194"/>
                  </a:lnTo>
                  <a:lnTo>
                    <a:pt x="76" y="196"/>
                  </a:lnTo>
                  <a:lnTo>
                    <a:pt x="71" y="198"/>
                  </a:lnTo>
                  <a:lnTo>
                    <a:pt x="71" y="198"/>
                  </a:lnTo>
                  <a:lnTo>
                    <a:pt x="69" y="196"/>
                  </a:lnTo>
                  <a:lnTo>
                    <a:pt x="63" y="192"/>
                  </a:lnTo>
                  <a:lnTo>
                    <a:pt x="61" y="192"/>
                  </a:lnTo>
                  <a:lnTo>
                    <a:pt x="59" y="194"/>
                  </a:lnTo>
                  <a:lnTo>
                    <a:pt x="57" y="192"/>
                  </a:lnTo>
                  <a:lnTo>
                    <a:pt x="55" y="190"/>
                  </a:lnTo>
                  <a:lnTo>
                    <a:pt x="50" y="190"/>
                  </a:lnTo>
                  <a:lnTo>
                    <a:pt x="52" y="192"/>
                  </a:lnTo>
                  <a:lnTo>
                    <a:pt x="50" y="196"/>
                  </a:lnTo>
                  <a:lnTo>
                    <a:pt x="46" y="194"/>
                  </a:lnTo>
                  <a:lnTo>
                    <a:pt x="42" y="196"/>
                  </a:lnTo>
                  <a:lnTo>
                    <a:pt x="38" y="194"/>
                  </a:lnTo>
                  <a:lnTo>
                    <a:pt x="38" y="194"/>
                  </a:lnTo>
                  <a:lnTo>
                    <a:pt x="38" y="190"/>
                  </a:lnTo>
                  <a:lnTo>
                    <a:pt x="33" y="187"/>
                  </a:lnTo>
                  <a:lnTo>
                    <a:pt x="33" y="183"/>
                  </a:lnTo>
                  <a:lnTo>
                    <a:pt x="36" y="175"/>
                  </a:lnTo>
                  <a:lnTo>
                    <a:pt x="38" y="173"/>
                  </a:lnTo>
                  <a:lnTo>
                    <a:pt x="38" y="171"/>
                  </a:lnTo>
                  <a:lnTo>
                    <a:pt x="40" y="164"/>
                  </a:lnTo>
                  <a:lnTo>
                    <a:pt x="44" y="160"/>
                  </a:lnTo>
                  <a:lnTo>
                    <a:pt x="40" y="158"/>
                  </a:lnTo>
                  <a:lnTo>
                    <a:pt x="38" y="158"/>
                  </a:lnTo>
                  <a:lnTo>
                    <a:pt x="31" y="154"/>
                  </a:lnTo>
                  <a:lnTo>
                    <a:pt x="29" y="156"/>
                  </a:lnTo>
                  <a:lnTo>
                    <a:pt x="25" y="156"/>
                  </a:lnTo>
                  <a:lnTo>
                    <a:pt x="23" y="156"/>
                  </a:lnTo>
                  <a:lnTo>
                    <a:pt x="19" y="156"/>
                  </a:lnTo>
                  <a:lnTo>
                    <a:pt x="17" y="154"/>
                  </a:lnTo>
                  <a:lnTo>
                    <a:pt x="17" y="152"/>
                  </a:lnTo>
                  <a:lnTo>
                    <a:pt x="12" y="147"/>
                  </a:lnTo>
                  <a:lnTo>
                    <a:pt x="12" y="147"/>
                  </a:lnTo>
                  <a:lnTo>
                    <a:pt x="12" y="141"/>
                  </a:lnTo>
                  <a:lnTo>
                    <a:pt x="10" y="139"/>
                  </a:lnTo>
                  <a:lnTo>
                    <a:pt x="8" y="135"/>
                  </a:lnTo>
                  <a:lnTo>
                    <a:pt x="4" y="131"/>
                  </a:lnTo>
                  <a:lnTo>
                    <a:pt x="4" y="131"/>
                  </a:lnTo>
                  <a:lnTo>
                    <a:pt x="6" y="124"/>
                  </a:lnTo>
                  <a:lnTo>
                    <a:pt x="4" y="120"/>
                  </a:lnTo>
                  <a:lnTo>
                    <a:pt x="4" y="118"/>
                  </a:lnTo>
                  <a:lnTo>
                    <a:pt x="0" y="112"/>
                  </a:lnTo>
                  <a:lnTo>
                    <a:pt x="2" y="109"/>
                  </a:lnTo>
                  <a:lnTo>
                    <a:pt x="2" y="109"/>
                  </a:lnTo>
                  <a:lnTo>
                    <a:pt x="2" y="105"/>
                  </a:lnTo>
                  <a:lnTo>
                    <a:pt x="4" y="97"/>
                  </a:lnTo>
                  <a:lnTo>
                    <a:pt x="2" y="93"/>
                  </a:lnTo>
                  <a:lnTo>
                    <a:pt x="6" y="88"/>
                  </a:lnTo>
                  <a:lnTo>
                    <a:pt x="8" y="84"/>
                  </a:lnTo>
                  <a:lnTo>
                    <a:pt x="12" y="84"/>
                  </a:lnTo>
                  <a:lnTo>
                    <a:pt x="19" y="84"/>
                  </a:lnTo>
                  <a:lnTo>
                    <a:pt x="21" y="82"/>
                  </a:lnTo>
                  <a:lnTo>
                    <a:pt x="19" y="80"/>
                  </a:lnTo>
                  <a:lnTo>
                    <a:pt x="21" y="78"/>
                  </a:lnTo>
                  <a:lnTo>
                    <a:pt x="23" y="74"/>
                  </a:lnTo>
                  <a:lnTo>
                    <a:pt x="23" y="72"/>
                  </a:lnTo>
                  <a:lnTo>
                    <a:pt x="21" y="69"/>
                  </a:lnTo>
                  <a:lnTo>
                    <a:pt x="17" y="69"/>
                  </a:lnTo>
                  <a:lnTo>
                    <a:pt x="17" y="67"/>
                  </a:lnTo>
                  <a:lnTo>
                    <a:pt x="17" y="63"/>
                  </a:lnTo>
                  <a:lnTo>
                    <a:pt x="21" y="65"/>
                  </a:lnTo>
                  <a:lnTo>
                    <a:pt x="25" y="63"/>
                  </a:lnTo>
                  <a:lnTo>
                    <a:pt x="25" y="59"/>
                  </a:lnTo>
                  <a:lnTo>
                    <a:pt x="25" y="55"/>
                  </a:lnTo>
                  <a:lnTo>
                    <a:pt x="25" y="53"/>
                  </a:lnTo>
                  <a:lnTo>
                    <a:pt x="27" y="50"/>
                  </a:lnTo>
                  <a:lnTo>
                    <a:pt x="27" y="50"/>
                  </a:lnTo>
                  <a:lnTo>
                    <a:pt x="27" y="50"/>
                  </a:lnTo>
                  <a:lnTo>
                    <a:pt x="27" y="46"/>
                  </a:lnTo>
                  <a:lnTo>
                    <a:pt x="23" y="46"/>
                  </a:lnTo>
                  <a:lnTo>
                    <a:pt x="21" y="42"/>
                  </a:lnTo>
                  <a:lnTo>
                    <a:pt x="21" y="38"/>
                  </a:lnTo>
                  <a:lnTo>
                    <a:pt x="29" y="36"/>
                  </a:lnTo>
                  <a:lnTo>
                    <a:pt x="33" y="36"/>
                  </a:lnTo>
                  <a:lnTo>
                    <a:pt x="38" y="38"/>
                  </a:lnTo>
                  <a:lnTo>
                    <a:pt x="38" y="42"/>
                  </a:lnTo>
                  <a:lnTo>
                    <a:pt x="40" y="46"/>
                  </a:lnTo>
                  <a:lnTo>
                    <a:pt x="42" y="44"/>
                  </a:lnTo>
                  <a:lnTo>
                    <a:pt x="40" y="40"/>
                  </a:lnTo>
                  <a:lnTo>
                    <a:pt x="40" y="38"/>
                  </a:lnTo>
                  <a:lnTo>
                    <a:pt x="42" y="38"/>
                  </a:lnTo>
                  <a:lnTo>
                    <a:pt x="46" y="40"/>
                  </a:lnTo>
                  <a:lnTo>
                    <a:pt x="44" y="44"/>
                  </a:lnTo>
                  <a:lnTo>
                    <a:pt x="50" y="48"/>
                  </a:lnTo>
                  <a:lnTo>
                    <a:pt x="48" y="46"/>
                  </a:lnTo>
                  <a:lnTo>
                    <a:pt x="48" y="40"/>
                  </a:lnTo>
                  <a:lnTo>
                    <a:pt x="46" y="36"/>
                  </a:lnTo>
                  <a:lnTo>
                    <a:pt x="48" y="34"/>
                  </a:lnTo>
                  <a:lnTo>
                    <a:pt x="52" y="32"/>
                  </a:lnTo>
                  <a:lnTo>
                    <a:pt x="55" y="34"/>
                  </a:lnTo>
                  <a:lnTo>
                    <a:pt x="59" y="32"/>
                  </a:lnTo>
                  <a:lnTo>
                    <a:pt x="65" y="40"/>
                  </a:lnTo>
                  <a:lnTo>
                    <a:pt x="73" y="40"/>
                  </a:lnTo>
                  <a:lnTo>
                    <a:pt x="67" y="38"/>
                  </a:lnTo>
                  <a:lnTo>
                    <a:pt x="61" y="32"/>
                  </a:lnTo>
                  <a:lnTo>
                    <a:pt x="55" y="29"/>
                  </a:lnTo>
                  <a:lnTo>
                    <a:pt x="52" y="29"/>
                  </a:lnTo>
                  <a:lnTo>
                    <a:pt x="52" y="25"/>
                  </a:lnTo>
                  <a:lnTo>
                    <a:pt x="57" y="23"/>
                  </a:lnTo>
                  <a:lnTo>
                    <a:pt x="52" y="21"/>
                  </a:lnTo>
                  <a:lnTo>
                    <a:pt x="52" y="17"/>
                  </a:lnTo>
                  <a:lnTo>
                    <a:pt x="48" y="19"/>
                  </a:lnTo>
                  <a:lnTo>
                    <a:pt x="48" y="15"/>
                  </a:lnTo>
                  <a:lnTo>
                    <a:pt x="52" y="15"/>
                  </a:lnTo>
                  <a:lnTo>
                    <a:pt x="55" y="13"/>
                  </a:lnTo>
                  <a:lnTo>
                    <a:pt x="50" y="8"/>
                  </a:lnTo>
                  <a:lnTo>
                    <a:pt x="50" y="6"/>
                  </a:lnTo>
                  <a:lnTo>
                    <a:pt x="48" y="6"/>
                  </a:lnTo>
                  <a:lnTo>
                    <a:pt x="46" y="4"/>
                  </a:lnTo>
                  <a:lnTo>
                    <a:pt x="46" y="2"/>
                  </a:lnTo>
                  <a:lnTo>
                    <a:pt x="46" y="0"/>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9" name="Freeform 69">
              <a:extLst>
                <a:ext uri="{FF2B5EF4-FFF2-40B4-BE49-F238E27FC236}">
                  <a16:creationId xmlns:a16="http://schemas.microsoft.com/office/drawing/2014/main" id="{60D5E9AA-194E-4259-A17F-AB1D00DD5495}"/>
                </a:ext>
              </a:extLst>
            </p:cNvPr>
            <p:cNvSpPr>
              <a:spLocks/>
            </p:cNvSpPr>
            <p:nvPr/>
          </p:nvSpPr>
          <p:spPr bwMode="auto">
            <a:xfrm>
              <a:off x="4764506" y="3431699"/>
              <a:ext cx="6906" cy="5524"/>
            </a:xfrm>
            <a:custGeom>
              <a:avLst/>
              <a:gdLst>
                <a:gd name="T0" fmla="*/ 2 w 5"/>
                <a:gd name="T1" fmla="*/ 0 h 4"/>
                <a:gd name="T2" fmla="*/ 5 w 5"/>
                <a:gd name="T3" fmla="*/ 2 h 4"/>
                <a:gd name="T4" fmla="*/ 5 w 5"/>
                <a:gd name="T5" fmla="*/ 4 h 4"/>
                <a:gd name="T6" fmla="*/ 2 w 5"/>
                <a:gd name="T7" fmla="*/ 4 h 4"/>
                <a:gd name="T8" fmla="*/ 0 w 5"/>
                <a:gd name="T9" fmla="*/ 2 h 4"/>
                <a:gd name="T10" fmla="*/ 2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lnTo>
                    <a:pt x="5" y="2"/>
                  </a:lnTo>
                  <a:lnTo>
                    <a:pt x="5" y="4"/>
                  </a:lnTo>
                  <a:lnTo>
                    <a:pt x="2" y="4"/>
                  </a:lnTo>
                  <a:lnTo>
                    <a:pt x="0" y="2"/>
                  </a:lnTo>
                  <a:lnTo>
                    <a:pt x="2" y="0"/>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0" name="Freeform 70">
              <a:extLst>
                <a:ext uri="{FF2B5EF4-FFF2-40B4-BE49-F238E27FC236}">
                  <a16:creationId xmlns:a16="http://schemas.microsoft.com/office/drawing/2014/main" id="{682C4E75-E5F5-4672-BD27-565F018E707C}"/>
                </a:ext>
              </a:extLst>
            </p:cNvPr>
            <p:cNvSpPr>
              <a:spLocks/>
            </p:cNvSpPr>
            <p:nvPr/>
          </p:nvSpPr>
          <p:spPr bwMode="auto">
            <a:xfrm>
              <a:off x="4671978" y="3415127"/>
              <a:ext cx="125673" cy="69051"/>
            </a:xfrm>
            <a:custGeom>
              <a:avLst/>
              <a:gdLst>
                <a:gd name="T0" fmla="*/ 38 w 91"/>
                <a:gd name="T1" fmla="*/ 6 h 50"/>
                <a:gd name="T2" fmla="*/ 46 w 91"/>
                <a:gd name="T3" fmla="*/ 6 h 50"/>
                <a:gd name="T4" fmla="*/ 46 w 91"/>
                <a:gd name="T5" fmla="*/ 0 h 50"/>
                <a:gd name="T6" fmla="*/ 53 w 91"/>
                <a:gd name="T7" fmla="*/ 2 h 50"/>
                <a:gd name="T8" fmla="*/ 57 w 91"/>
                <a:gd name="T9" fmla="*/ 2 h 50"/>
                <a:gd name="T10" fmla="*/ 65 w 91"/>
                <a:gd name="T11" fmla="*/ 6 h 50"/>
                <a:gd name="T12" fmla="*/ 69 w 91"/>
                <a:gd name="T13" fmla="*/ 12 h 50"/>
                <a:gd name="T14" fmla="*/ 69 w 91"/>
                <a:gd name="T15" fmla="*/ 16 h 50"/>
                <a:gd name="T16" fmla="*/ 78 w 91"/>
                <a:gd name="T17" fmla="*/ 16 h 50"/>
                <a:gd name="T18" fmla="*/ 84 w 91"/>
                <a:gd name="T19" fmla="*/ 16 h 50"/>
                <a:gd name="T20" fmla="*/ 91 w 91"/>
                <a:gd name="T21" fmla="*/ 21 h 50"/>
                <a:gd name="T22" fmla="*/ 88 w 91"/>
                <a:gd name="T23" fmla="*/ 31 h 50"/>
                <a:gd name="T24" fmla="*/ 80 w 91"/>
                <a:gd name="T25" fmla="*/ 40 h 50"/>
                <a:gd name="T26" fmla="*/ 72 w 91"/>
                <a:gd name="T27" fmla="*/ 38 h 50"/>
                <a:gd name="T28" fmla="*/ 63 w 91"/>
                <a:gd name="T29" fmla="*/ 42 h 50"/>
                <a:gd name="T30" fmla="*/ 57 w 91"/>
                <a:gd name="T31" fmla="*/ 44 h 50"/>
                <a:gd name="T32" fmla="*/ 53 w 91"/>
                <a:gd name="T33" fmla="*/ 38 h 50"/>
                <a:gd name="T34" fmla="*/ 40 w 91"/>
                <a:gd name="T35" fmla="*/ 46 h 50"/>
                <a:gd name="T36" fmla="*/ 27 w 91"/>
                <a:gd name="T37" fmla="*/ 50 h 50"/>
                <a:gd name="T38" fmla="*/ 21 w 91"/>
                <a:gd name="T39" fmla="*/ 44 h 50"/>
                <a:gd name="T40" fmla="*/ 19 w 91"/>
                <a:gd name="T41" fmla="*/ 38 h 50"/>
                <a:gd name="T42" fmla="*/ 10 w 91"/>
                <a:gd name="T43" fmla="*/ 33 h 50"/>
                <a:gd name="T44" fmla="*/ 10 w 91"/>
                <a:gd name="T45" fmla="*/ 42 h 50"/>
                <a:gd name="T46" fmla="*/ 0 w 91"/>
                <a:gd name="T47" fmla="*/ 42 h 50"/>
                <a:gd name="T48" fmla="*/ 2 w 91"/>
                <a:gd name="T49" fmla="*/ 38 h 50"/>
                <a:gd name="T50" fmla="*/ 4 w 91"/>
                <a:gd name="T51" fmla="*/ 35 h 50"/>
                <a:gd name="T52" fmla="*/ 10 w 91"/>
                <a:gd name="T53" fmla="*/ 21 h 50"/>
                <a:gd name="T54" fmla="*/ 17 w 91"/>
                <a:gd name="T55" fmla="*/ 14 h 50"/>
                <a:gd name="T56" fmla="*/ 21 w 91"/>
                <a:gd name="T57" fmla="*/ 8 h 50"/>
                <a:gd name="T58" fmla="*/ 19 w 91"/>
                <a:gd name="T59" fmla="*/ 4 h 50"/>
                <a:gd name="T60" fmla="*/ 25 w 91"/>
                <a:gd name="T61" fmla="*/ 6 h 50"/>
                <a:gd name="T62" fmla="*/ 34 w 91"/>
                <a:gd name="T63"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50">
                  <a:moveTo>
                    <a:pt x="34" y="4"/>
                  </a:moveTo>
                  <a:lnTo>
                    <a:pt x="38" y="6"/>
                  </a:lnTo>
                  <a:lnTo>
                    <a:pt x="42" y="4"/>
                  </a:lnTo>
                  <a:lnTo>
                    <a:pt x="46" y="6"/>
                  </a:lnTo>
                  <a:lnTo>
                    <a:pt x="48" y="2"/>
                  </a:lnTo>
                  <a:lnTo>
                    <a:pt x="46" y="0"/>
                  </a:lnTo>
                  <a:lnTo>
                    <a:pt x="51" y="0"/>
                  </a:lnTo>
                  <a:lnTo>
                    <a:pt x="53" y="2"/>
                  </a:lnTo>
                  <a:lnTo>
                    <a:pt x="55" y="4"/>
                  </a:lnTo>
                  <a:lnTo>
                    <a:pt x="57" y="2"/>
                  </a:lnTo>
                  <a:lnTo>
                    <a:pt x="59" y="2"/>
                  </a:lnTo>
                  <a:lnTo>
                    <a:pt x="65" y="6"/>
                  </a:lnTo>
                  <a:lnTo>
                    <a:pt x="69" y="8"/>
                  </a:lnTo>
                  <a:lnTo>
                    <a:pt x="69" y="12"/>
                  </a:lnTo>
                  <a:lnTo>
                    <a:pt x="67" y="14"/>
                  </a:lnTo>
                  <a:lnTo>
                    <a:pt x="69" y="16"/>
                  </a:lnTo>
                  <a:lnTo>
                    <a:pt x="74" y="16"/>
                  </a:lnTo>
                  <a:lnTo>
                    <a:pt x="78" y="16"/>
                  </a:lnTo>
                  <a:lnTo>
                    <a:pt x="82" y="21"/>
                  </a:lnTo>
                  <a:lnTo>
                    <a:pt x="84" y="16"/>
                  </a:lnTo>
                  <a:lnTo>
                    <a:pt x="88" y="16"/>
                  </a:lnTo>
                  <a:lnTo>
                    <a:pt x="91" y="21"/>
                  </a:lnTo>
                  <a:lnTo>
                    <a:pt x="86" y="25"/>
                  </a:lnTo>
                  <a:lnTo>
                    <a:pt x="88" y="31"/>
                  </a:lnTo>
                  <a:lnTo>
                    <a:pt x="80" y="33"/>
                  </a:lnTo>
                  <a:lnTo>
                    <a:pt x="80" y="40"/>
                  </a:lnTo>
                  <a:lnTo>
                    <a:pt x="76" y="38"/>
                  </a:lnTo>
                  <a:lnTo>
                    <a:pt x="72" y="38"/>
                  </a:lnTo>
                  <a:lnTo>
                    <a:pt x="63" y="35"/>
                  </a:lnTo>
                  <a:lnTo>
                    <a:pt x="63" y="42"/>
                  </a:lnTo>
                  <a:lnTo>
                    <a:pt x="59" y="48"/>
                  </a:lnTo>
                  <a:lnTo>
                    <a:pt x="57" y="44"/>
                  </a:lnTo>
                  <a:lnTo>
                    <a:pt x="51" y="42"/>
                  </a:lnTo>
                  <a:lnTo>
                    <a:pt x="53" y="38"/>
                  </a:lnTo>
                  <a:lnTo>
                    <a:pt x="46" y="33"/>
                  </a:lnTo>
                  <a:lnTo>
                    <a:pt x="40" y="46"/>
                  </a:lnTo>
                  <a:lnTo>
                    <a:pt x="36" y="44"/>
                  </a:lnTo>
                  <a:lnTo>
                    <a:pt x="27" y="50"/>
                  </a:lnTo>
                  <a:lnTo>
                    <a:pt x="23" y="48"/>
                  </a:lnTo>
                  <a:lnTo>
                    <a:pt x="21" y="44"/>
                  </a:lnTo>
                  <a:lnTo>
                    <a:pt x="19" y="42"/>
                  </a:lnTo>
                  <a:lnTo>
                    <a:pt x="19" y="38"/>
                  </a:lnTo>
                  <a:lnTo>
                    <a:pt x="17" y="33"/>
                  </a:lnTo>
                  <a:lnTo>
                    <a:pt x="10" y="33"/>
                  </a:lnTo>
                  <a:lnTo>
                    <a:pt x="8" y="35"/>
                  </a:lnTo>
                  <a:lnTo>
                    <a:pt x="10" y="42"/>
                  </a:lnTo>
                  <a:lnTo>
                    <a:pt x="4" y="44"/>
                  </a:lnTo>
                  <a:lnTo>
                    <a:pt x="0" y="42"/>
                  </a:lnTo>
                  <a:lnTo>
                    <a:pt x="0" y="40"/>
                  </a:lnTo>
                  <a:lnTo>
                    <a:pt x="2" y="38"/>
                  </a:lnTo>
                  <a:lnTo>
                    <a:pt x="4" y="38"/>
                  </a:lnTo>
                  <a:lnTo>
                    <a:pt x="4" y="35"/>
                  </a:lnTo>
                  <a:lnTo>
                    <a:pt x="6" y="29"/>
                  </a:lnTo>
                  <a:lnTo>
                    <a:pt x="10" y="21"/>
                  </a:lnTo>
                  <a:lnTo>
                    <a:pt x="13" y="19"/>
                  </a:lnTo>
                  <a:lnTo>
                    <a:pt x="17" y="14"/>
                  </a:lnTo>
                  <a:lnTo>
                    <a:pt x="21" y="12"/>
                  </a:lnTo>
                  <a:lnTo>
                    <a:pt x="21" y="8"/>
                  </a:lnTo>
                  <a:lnTo>
                    <a:pt x="17" y="6"/>
                  </a:lnTo>
                  <a:lnTo>
                    <a:pt x="19" y="4"/>
                  </a:lnTo>
                  <a:lnTo>
                    <a:pt x="23" y="4"/>
                  </a:lnTo>
                  <a:lnTo>
                    <a:pt x="25" y="6"/>
                  </a:lnTo>
                  <a:lnTo>
                    <a:pt x="27" y="6"/>
                  </a:lnTo>
                  <a:lnTo>
                    <a:pt x="34" y="4"/>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1" name="Freeform 71">
              <a:extLst>
                <a:ext uri="{FF2B5EF4-FFF2-40B4-BE49-F238E27FC236}">
                  <a16:creationId xmlns:a16="http://schemas.microsoft.com/office/drawing/2014/main" id="{5F2BC864-FA41-4F28-A10B-1AF5FAAA49BF}"/>
                </a:ext>
              </a:extLst>
            </p:cNvPr>
            <p:cNvSpPr>
              <a:spLocks noEditPoints="1"/>
            </p:cNvSpPr>
            <p:nvPr/>
          </p:nvSpPr>
          <p:spPr bwMode="auto">
            <a:xfrm>
              <a:off x="4604308" y="3213499"/>
              <a:ext cx="99433" cy="89766"/>
            </a:xfrm>
            <a:custGeom>
              <a:avLst/>
              <a:gdLst>
                <a:gd name="T0" fmla="*/ 47 w 72"/>
                <a:gd name="T1" fmla="*/ 61 h 65"/>
                <a:gd name="T2" fmla="*/ 47 w 72"/>
                <a:gd name="T3" fmla="*/ 49 h 65"/>
                <a:gd name="T4" fmla="*/ 53 w 72"/>
                <a:gd name="T5" fmla="*/ 40 h 65"/>
                <a:gd name="T6" fmla="*/ 64 w 72"/>
                <a:gd name="T7" fmla="*/ 40 h 65"/>
                <a:gd name="T8" fmla="*/ 64 w 72"/>
                <a:gd name="T9" fmla="*/ 36 h 65"/>
                <a:gd name="T10" fmla="*/ 68 w 72"/>
                <a:gd name="T11" fmla="*/ 30 h 65"/>
                <a:gd name="T12" fmla="*/ 66 w 72"/>
                <a:gd name="T13" fmla="*/ 25 h 65"/>
                <a:gd name="T14" fmla="*/ 62 w 72"/>
                <a:gd name="T15" fmla="*/ 23 h 65"/>
                <a:gd name="T16" fmla="*/ 66 w 72"/>
                <a:gd name="T17" fmla="*/ 21 h 65"/>
                <a:gd name="T18" fmla="*/ 70 w 72"/>
                <a:gd name="T19" fmla="*/ 15 h 65"/>
                <a:gd name="T20" fmla="*/ 70 w 72"/>
                <a:gd name="T21" fmla="*/ 9 h 65"/>
                <a:gd name="T22" fmla="*/ 72 w 72"/>
                <a:gd name="T23" fmla="*/ 6 h 65"/>
                <a:gd name="T24" fmla="*/ 66 w 72"/>
                <a:gd name="T25" fmla="*/ 2 h 65"/>
                <a:gd name="T26" fmla="*/ 53 w 72"/>
                <a:gd name="T27" fmla="*/ 0 h 65"/>
                <a:gd name="T28" fmla="*/ 47 w 72"/>
                <a:gd name="T29" fmla="*/ 2 h 65"/>
                <a:gd name="T30" fmla="*/ 40 w 72"/>
                <a:gd name="T31" fmla="*/ 4 h 65"/>
                <a:gd name="T32" fmla="*/ 28 w 72"/>
                <a:gd name="T33" fmla="*/ 13 h 65"/>
                <a:gd name="T34" fmla="*/ 24 w 72"/>
                <a:gd name="T35" fmla="*/ 13 h 65"/>
                <a:gd name="T36" fmla="*/ 19 w 72"/>
                <a:gd name="T37" fmla="*/ 21 h 65"/>
                <a:gd name="T38" fmla="*/ 19 w 72"/>
                <a:gd name="T39" fmla="*/ 30 h 65"/>
                <a:gd name="T40" fmla="*/ 15 w 72"/>
                <a:gd name="T41" fmla="*/ 36 h 65"/>
                <a:gd name="T42" fmla="*/ 13 w 72"/>
                <a:gd name="T43" fmla="*/ 40 h 65"/>
                <a:gd name="T44" fmla="*/ 22 w 72"/>
                <a:gd name="T45" fmla="*/ 47 h 65"/>
                <a:gd name="T46" fmla="*/ 15 w 72"/>
                <a:gd name="T47" fmla="*/ 49 h 65"/>
                <a:gd name="T48" fmla="*/ 15 w 72"/>
                <a:gd name="T49" fmla="*/ 51 h 65"/>
                <a:gd name="T50" fmla="*/ 17 w 72"/>
                <a:gd name="T51" fmla="*/ 53 h 65"/>
                <a:gd name="T52" fmla="*/ 11 w 72"/>
                <a:gd name="T53" fmla="*/ 51 h 65"/>
                <a:gd name="T54" fmla="*/ 5 w 72"/>
                <a:gd name="T55" fmla="*/ 51 h 65"/>
                <a:gd name="T56" fmla="*/ 9 w 72"/>
                <a:gd name="T57" fmla="*/ 53 h 65"/>
                <a:gd name="T58" fmla="*/ 13 w 72"/>
                <a:gd name="T59" fmla="*/ 55 h 65"/>
                <a:gd name="T60" fmla="*/ 13 w 72"/>
                <a:gd name="T61" fmla="*/ 55 h 65"/>
                <a:gd name="T62" fmla="*/ 5 w 72"/>
                <a:gd name="T63" fmla="*/ 55 h 65"/>
                <a:gd name="T64" fmla="*/ 0 w 72"/>
                <a:gd name="T65" fmla="*/ 55 h 65"/>
                <a:gd name="T66" fmla="*/ 5 w 72"/>
                <a:gd name="T67" fmla="*/ 59 h 65"/>
                <a:gd name="T68" fmla="*/ 11 w 72"/>
                <a:gd name="T69" fmla="*/ 61 h 65"/>
                <a:gd name="T70" fmla="*/ 17 w 72"/>
                <a:gd name="T71" fmla="*/ 57 h 65"/>
                <a:gd name="T72" fmla="*/ 19 w 72"/>
                <a:gd name="T73" fmla="*/ 55 h 65"/>
                <a:gd name="T74" fmla="*/ 28 w 72"/>
                <a:gd name="T75" fmla="*/ 53 h 65"/>
                <a:gd name="T76" fmla="*/ 34 w 72"/>
                <a:gd name="T77" fmla="*/ 55 h 65"/>
                <a:gd name="T78" fmla="*/ 40 w 72"/>
                <a:gd name="T79" fmla="*/ 57 h 65"/>
                <a:gd name="T80" fmla="*/ 43 w 72"/>
                <a:gd name="T81" fmla="*/ 63 h 65"/>
                <a:gd name="T82" fmla="*/ 47 w 72"/>
                <a:gd name="T83" fmla="*/ 65 h 65"/>
                <a:gd name="T84" fmla="*/ 11 w 72"/>
                <a:gd name="T85" fmla="*/ 47 h 65"/>
                <a:gd name="T86" fmla="*/ 11 w 72"/>
                <a:gd name="T87" fmla="*/ 49 h 65"/>
                <a:gd name="T88" fmla="*/ 7 w 72"/>
                <a:gd name="T89" fmla="*/ 47 h 65"/>
                <a:gd name="T90" fmla="*/ 9 w 72"/>
                <a:gd name="T91" fmla="*/ 44 h 65"/>
                <a:gd name="T92" fmla="*/ 15 w 72"/>
                <a:gd name="T93" fmla="*/ 44 h 65"/>
                <a:gd name="T94" fmla="*/ 13 w 72"/>
                <a:gd name="T95" fmla="*/ 47 h 65"/>
                <a:gd name="T96" fmla="*/ 11 w 72"/>
                <a:gd name="T97"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65">
                  <a:moveTo>
                    <a:pt x="47" y="65"/>
                  </a:moveTo>
                  <a:lnTo>
                    <a:pt x="47" y="61"/>
                  </a:lnTo>
                  <a:lnTo>
                    <a:pt x="49" y="53"/>
                  </a:lnTo>
                  <a:lnTo>
                    <a:pt x="47" y="49"/>
                  </a:lnTo>
                  <a:lnTo>
                    <a:pt x="51" y="44"/>
                  </a:lnTo>
                  <a:lnTo>
                    <a:pt x="53" y="40"/>
                  </a:lnTo>
                  <a:lnTo>
                    <a:pt x="57" y="40"/>
                  </a:lnTo>
                  <a:lnTo>
                    <a:pt x="64" y="40"/>
                  </a:lnTo>
                  <a:lnTo>
                    <a:pt x="66" y="38"/>
                  </a:lnTo>
                  <a:lnTo>
                    <a:pt x="64" y="36"/>
                  </a:lnTo>
                  <a:lnTo>
                    <a:pt x="66" y="34"/>
                  </a:lnTo>
                  <a:lnTo>
                    <a:pt x="68" y="30"/>
                  </a:lnTo>
                  <a:lnTo>
                    <a:pt x="68" y="28"/>
                  </a:lnTo>
                  <a:lnTo>
                    <a:pt x="66" y="25"/>
                  </a:lnTo>
                  <a:lnTo>
                    <a:pt x="62" y="25"/>
                  </a:lnTo>
                  <a:lnTo>
                    <a:pt x="62" y="23"/>
                  </a:lnTo>
                  <a:lnTo>
                    <a:pt x="62" y="19"/>
                  </a:lnTo>
                  <a:lnTo>
                    <a:pt x="66" y="21"/>
                  </a:lnTo>
                  <a:lnTo>
                    <a:pt x="70" y="19"/>
                  </a:lnTo>
                  <a:lnTo>
                    <a:pt x="70" y="15"/>
                  </a:lnTo>
                  <a:lnTo>
                    <a:pt x="70" y="11"/>
                  </a:lnTo>
                  <a:lnTo>
                    <a:pt x="70" y="9"/>
                  </a:lnTo>
                  <a:lnTo>
                    <a:pt x="72" y="6"/>
                  </a:lnTo>
                  <a:lnTo>
                    <a:pt x="72" y="6"/>
                  </a:lnTo>
                  <a:lnTo>
                    <a:pt x="68" y="4"/>
                  </a:lnTo>
                  <a:lnTo>
                    <a:pt x="66" y="2"/>
                  </a:lnTo>
                  <a:lnTo>
                    <a:pt x="59" y="0"/>
                  </a:lnTo>
                  <a:lnTo>
                    <a:pt x="53" y="0"/>
                  </a:lnTo>
                  <a:lnTo>
                    <a:pt x="51" y="4"/>
                  </a:lnTo>
                  <a:lnTo>
                    <a:pt x="47" y="2"/>
                  </a:lnTo>
                  <a:lnTo>
                    <a:pt x="45" y="4"/>
                  </a:lnTo>
                  <a:lnTo>
                    <a:pt x="40" y="4"/>
                  </a:lnTo>
                  <a:lnTo>
                    <a:pt x="36" y="9"/>
                  </a:lnTo>
                  <a:lnTo>
                    <a:pt x="28" y="13"/>
                  </a:lnTo>
                  <a:lnTo>
                    <a:pt x="28" y="11"/>
                  </a:lnTo>
                  <a:lnTo>
                    <a:pt x="24" y="13"/>
                  </a:lnTo>
                  <a:lnTo>
                    <a:pt x="22" y="17"/>
                  </a:lnTo>
                  <a:lnTo>
                    <a:pt x="19" y="21"/>
                  </a:lnTo>
                  <a:lnTo>
                    <a:pt x="19" y="25"/>
                  </a:lnTo>
                  <a:lnTo>
                    <a:pt x="19" y="30"/>
                  </a:lnTo>
                  <a:lnTo>
                    <a:pt x="17" y="34"/>
                  </a:lnTo>
                  <a:lnTo>
                    <a:pt x="15" y="36"/>
                  </a:lnTo>
                  <a:lnTo>
                    <a:pt x="13" y="38"/>
                  </a:lnTo>
                  <a:lnTo>
                    <a:pt x="13" y="40"/>
                  </a:lnTo>
                  <a:lnTo>
                    <a:pt x="17" y="44"/>
                  </a:lnTo>
                  <a:lnTo>
                    <a:pt x="22" y="47"/>
                  </a:lnTo>
                  <a:lnTo>
                    <a:pt x="17" y="47"/>
                  </a:lnTo>
                  <a:lnTo>
                    <a:pt x="15" y="49"/>
                  </a:lnTo>
                  <a:lnTo>
                    <a:pt x="13" y="49"/>
                  </a:lnTo>
                  <a:lnTo>
                    <a:pt x="15" y="51"/>
                  </a:lnTo>
                  <a:lnTo>
                    <a:pt x="17" y="53"/>
                  </a:lnTo>
                  <a:lnTo>
                    <a:pt x="17" y="53"/>
                  </a:lnTo>
                  <a:lnTo>
                    <a:pt x="15" y="55"/>
                  </a:lnTo>
                  <a:lnTo>
                    <a:pt x="11" y="51"/>
                  </a:lnTo>
                  <a:lnTo>
                    <a:pt x="7" y="49"/>
                  </a:lnTo>
                  <a:lnTo>
                    <a:pt x="5" y="51"/>
                  </a:lnTo>
                  <a:lnTo>
                    <a:pt x="5" y="53"/>
                  </a:lnTo>
                  <a:lnTo>
                    <a:pt x="9" y="53"/>
                  </a:lnTo>
                  <a:lnTo>
                    <a:pt x="11" y="55"/>
                  </a:lnTo>
                  <a:lnTo>
                    <a:pt x="13" y="55"/>
                  </a:lnTo>
                  <a:lnTo>
                    <a:pt x="15" y="57"/>
                  </a:lnTo>
                  <a:lnTo>
                    <a:pt x="13" y="55"/>
                  </a:lnTo>
                  <a:lnTo>
                    <a:pt x="11" y="55"/>
                  </a:lnTo>
                  <a:lnTo>
                    <a:pt x="5" y="55"/>
                  </a:lnTo>
                  <a:lnTo>
                    <a:pt x="0" y="55"/>
                  </a:lnTo>
                  <a:lnTo>
                    <a:pt x="0" y="55"/>
                  </a:lnTo>
                  <a:lnTo>
                    <a:pt x="3" y="55"/>
                  </a:lnTo>
                  <a:lnTo>
                    <a:pt x="5" y="59"/>
                  </a:lnTo>
                  <a:lnTo>
                    <a:pt x="9" y="59"/>
                  </a:lnTo>
                  <a:lnTo>
                    <a:pt x="11" y="61"/>
                  </a:lnTo>
                  <a:lnTo>
                    <a:pt x="13" y="59"/>
                  </a:lnTo>
                  <a:lnTo>
                    <a:pt x="17" y="57"/>
                  </a:lnTo>
                  <a:lnTo>
                    <a:pt x="17" y="57"/>
                  </a:lnTo>
                  <a:lnTo>
                    <a:pt x="19" y="55"/>
                  </a:lnTo>
                  <a:lnTo>
                    <a:pt x="22" y="53"/>
                  </a:lnTo>
                  <a:lnTo>
                    <a:pt x="28" y="53"/>
                  </a:lnTo>
                  <a:lnTo>
                    <a:pt x="30" y="55"/>
                  </a:lnTo>
                  <a:lnTo>
                    <a:pt x="34" y="55"/>
                  </a:lnTo>
                  <a:lnTo>
                    <a:pt x="36" y="59"/>
                  </a:lnTo>
                  <a:lnTo>
                    <a:pt x="40" y="57"/>
                  </a:lnTo>
                  <a:lnTo>
                    <a:pt x="43" y="61"/>
                  </a:lnTo>
                  <a:lnTo>
                    <a:pt x="43" y="63"/>
                  </a:lnTo>
                  <a:lnTo>
                    <a:pt x="47" y="65"/>
                  </a:lnTo>
                  <a:lnTo>
                    <a:pt x="47" y="65"/>
                  </a:lnTo>
                  <a:close/>
                  <a:moveTo>
                    <a:pt x="7" y="47"/>
                  </a:moveTo>
                  <a:lnTo>
                    <a:pt x="11" y="47"/>
                  </a:lnTo>
                  <a:lnTo>
                    <a:pt x="13" y="49"/>
                  </a:lnTo>
                  <a:lnTo>
                    <a:pt x="11" y="49"/>
                  </a:lnTo>
                  <a:lnTo>
                    <a:pt x="11" y="49"/>
                  </a:lnTo>
                  <a:lnTo>
                    <a:pt x="7" y="47"/>
                  </a:lnTo>
                  <a:lnTo>
                    <a:pt x="7" y="47"/>
                  </a:lnTo>
                  <a:close/>
                  <a:moveTo>
                    <a:pt x="9" y="44"/>
                  </a:moveTo>
                  <a:lnTo>
                    <a:pt x="13" y="44"/>
                  </a:lnTo>
                  <a:lnTo>
                    <a:pt x="15" y="44"/>
                  </a:lnTo>
                  <a:lnTo>
                    <a:pt x="15" y="47"/>
                  </a:lnTo>
                  <a:lnTo>
                    <a:pt x="13" y="47"/>
                  </a:lnTo>
                  <a:lnTo>
                    <a:pt x="13" y="44"/>
                  </a:lnTo>
                  <a:lnTo>
                    <a:pt x="11" y="44"/>
                  </a:lnTo>
                  <a:lnTo>
                    <a:pt x="9" y="44"/>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2" name="Freeform 72">
              <a:extLst>
                <a:ext uri="{FF2B5EF4-FFF2-40B4-BE49-F238E27FC236}">
                  <a16:creationId xmlns:a16="http://schemas.microsoft.com/office/drawing/2014/main" id="{64381357-D00E-4A81-A143-3B0F54702905}"/>
                </a:ext>
              </a:extLst>
            </p:cNvPr>
            <p:cNvSpPr>
              <a:spLocks/>
            </p:cNvSpPr>
            <p:nvPr/>
          </p:nvSpPr>
          <p:spPr bwMode="auto">
            <a:xfrm>
              <a:off x="4596022" y="3286692"/>
              <a:ext cx="78718" cy="66289"/>
            </a:xfrm>
            <a:custGeom>
              <a:avLst/>
              <a:gdLst>
                <a:gd name="T0" fmla="*/ 55 w 57"/>
                <a:gd name="T1" fmla="*/ 34 h 48"/>
                <a:gd name="T2" fmla="*/ 57 w 57"/>
                <a:gd name="T3" fmla="*/ 27 h 48"/>
                <a:gd name="T4" fmla="*/ 55 w 57"/>
                <a:gd name="T5" fmla="*/ 23 h 48"/>
                <a:gd name="T6" fmla="*/ 55 w 57"/>
                <a:gd name="T7" fmla="*/ 21 h 48"/>
                <a:gd name="T8" fmla="*/ 51 w 57"/>
                <a:gd name="T9" fmla="*/ 15 h 48"/>
                <a:gd name="T10" fmla="*/ 53 w 57"/>
                <a:gd name="T11" fmla="*/ 12 h 48"/>
                <a:gd name="T12" fmla="*/ 49 w 57"/>
                <a:gd name="T13" fmla="*/ 10 h 48"/>
                <a:gd name="T14" fmla="*/ 49 w 57"/>
                <a:gd name="T15" fmla="*/ 8 h 48"/>
                <a:gd name="T16" fmla="*/ 46 w 57"/>
                <a:gd name="T17" fmla="*/ 4 h 48"/>
                <a:gd name="T18" fmla="*/ 42 w 57"/>
                <a:gd name="T19" fmla="*/ 6 h 48"/>
                <a:gd name="T20" fmla="*/ 40 w 57"/>
                <a:gd name="T21" fmla="*/ 2 h 48"/>
                <a:gd name="T22" fmla="*/ 36 w 57"/>
                <a:gd name="T23" fmla="*/ 2 h 48"/>
                <a:gd name="T24" fmla="*/ 34 w 57"/>
                <a:gd name="T25" fmla="*/ 0 h 48"/>
                <a:gd name="T26" fmla="*/ 28 w 57"/>
                <a:gd name="T27" fmla="*/ 0 h 48"/>
                <a:gd name="T28" fmla="*/ 25 w 57"/>
                <a:gd name="T29" fmla="*/ 2 h 48"/>
                <a:gd name="T30" fmla="*/ 23 w 57"/>
                <a:gd name="T31" fmla="*/ 4 h 48"/>
                <a:gd name="T32" fmla="*/ 23 w 57"/>
                <a:gd name="T33" fmla="*/ 4 h 48"/>
                <a:gd name="T34" fmla="*/ 19 w 57"/>
                <a:gd name="T35" fmla="*/ 6 h 48"/>
                <a:gd name="T36" fmla="*/ 17 w 57"/>
                <a:gd name="T37" fmla="*/ 8 h 48"/>
                <a:gd name="T38" fmla="*/ 15 w 57"/>
                <a:gd name="T39" fmla="*/ 6 h 48"/>
                <a:gd name="T40" fmla="*/ 11 w 57"/>
                <a:gd name="T41" fmla="*/ 6 h 48"/>
                <a:gd name="T42" fmla="*/ 9 w 57"/>
                <a:gd name="T43" fmla="*/ 2 h 48"/>
                <a:gd name="T44" fmla="*/ 6 w 57"/>
                <a:gd name="T45" fmla="*/ 2 h 48"/>
                <a:gd name="T46" fmla="*/ 2 w 57"/>
                <a:gd name="T47" fmla="*/ 4 h 48"/>
                <a:gd name="T48" fmla="*/ 0 w 57"/>
                <a:gd name="T49" fmla="*/ 8 h 48"/>
                <a:gd name="T50" fmla="*/ 2 w 57"/>
                <a:gd name="T51" fmla="*/ 10 h 48"/>
                <a:gd name="T52" fmla="*/ 4 w 57"/>
                <a:gd name="T53" fmla="*/ 19 h 48"/>
                <a:gd name="T54" fmla="*/ 9 w 57"/>
                <a:gd name="T55" fmla="*/ 19 h 48"/>
                <a:gd name="T56" fmla="*/ 9 w 57"/>
                <a:gd name="T57" fmla="*/ 23 h 48"/>
                <a:gd name="T58" fmla="*/ 15 w 57"/>
                <a:gd name="T59" fmla="*/ 27 h 48"/>
                <a:gd name="T60" fmla="*/ 17 w 57"/>
                <a:gd name="T61" fmla="*/ 27 h 48"/>
                <a:gd name="T62" fmla="*/ 19 w 57"/>
                <a:gd name="T63" fmla="*/ 29 h 48"/>
                <a:gd name="T64" fmla="*/ 21 w 57"/>
                <a:gd name="T65" fmla="*/ 31 h 48"/>
                <a:gd name="T66" fmla="*/ 23 w 57"/>
                <a:gd name="T67" fmla="*/ 36 h 48"/>
                <a:gd name="T68" fmla="*/ 28 w 57"/>
                <a:gd name="T69" fmla="*/ 38 h 48"/>
                <a:gd name="T70" fmla="*/ 30 w 57"/>
                <a:gd name="T71" fmla="*/ 38 h 48"/>
                <a:gd name="T72" fmla="*/ 32 w 57"/>
                <a:gd name="T73" fmla="*/ 38 h 48"/>
                <a:gd name="T74" fmla="*/ 34 w 57"/>
                <a:gd name="T75" fmla="*/ 40 h 48"/>
                <a:gd name="T76" fmla="*/ 36 w 57"/>
                <a:gd name="T77" fmla="*/ 40 h 48"/>
                <a:gd name="T78" fmla="*/ 40 w 57"/>
                <a:gd name="T79" fmla="*/ 46 h 48"/>
                <a:gd name="T80" fmla="*/ 44 w 57"/>
                <a:gd name="T81" fmla="*/ 46 h 48"/>
                <a:gd name="T82" fmla="*/ 49 w 57"/>
                <a:gd name="T83" fmla="*/ 48 h 48"/>
                <a:gd name="T84" fmla="*/ 49 w 57"/>
                <a:gd name="T85" fmla="*/ 46 h 48"/>
                <a:gd name="T86" fmla="*/ 53 w 57"/>
                <a:gd name="T87" fmla="*/ 46 h 48"/>
                <a:gd name="T88" fmla="*/ 53 w 57"/>
                <a:gd name="T89" fmla="*/ 44 h 48"/>
                <a:gd name="T90" fmla="*/ 51 w 57"/>
                <a:gd name="T91" fmla="*/ 44 h 48"/>
                <a:gd name="T92" fmla="*/ 51 w 57"/>
                <a:gd name="T93" fmla="*/ 40 h 48"/>
                <a:gd name="T94" fmla="*/ 49 w 57"/>
                <a:gd name="T95" fmla="*/ 40 h 48"/>
                <a:gd name="T96" fmla="*/ 51 w 57"/>
                <a:gd name="T97" fmla="*/ 36 h 48"/>
                <a:gd name="T98" fmla="*/ 53 w 57"/>
                <a:gd name="T99" fmla="*/ 34 h 48"/>
                <a:gd name="T100" fmla="*/ 55 w 57"/>
                <a:gd name="T10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8">
                  <a:moveTo>
                    <a:pt x="55" y="34"/>
                  </a:moveTo>
                  <a:lnTo>
                    <a:pt x="57" y="27"/>
                  </a:lnTo>
                  <a:lnTo>
                    <a:pt x="55" y="23"/>
                  </a:lnTo>
                  <a:lnTo>
                    <a:pt x="55" y="21"/>
                  </a:lnTo>
                  <a:lnTo>
                    <a:pt x="51" y="15"/>
                  </a:lnTo>
                  <a:lnTo>
                    <a:pt x="53" y="12"/>
                  </a:lnTo>
                  <a:lnTo>
                    <a:pt x="49" y="10"/>
                  </a:lnTo>
                  <a:lnTo>
                    <a:pt x="49" y="8"/>
                  </a:lnTo>
                  <a:lnTo>
                    <a:pt x="46" y="4"/>
                  </a:lnTo>
                  <a:lnTo>
                    <a:pt x="42" y="6"/>
                  </a:lnTo>
                  <a:lnTo>
                    <a:pt x="40" y="2"/>
                  </a:lnTo>
                  <a:lnTo>
                    <a:pt x="36" y="2"/>
                  </a:lnTo>
                  <a:lnTo>
                    <a:pt x="34" y="0"/>
                  </a:lnTo>
                  <a:lnTo>
                    <a:pt x="28" y="0"/>
                  </a:lnTo>
                  <a:lnTo>
                    <a:pt x="25" y="2"/>
                  </a:lnTo>
                  <a:lnTo>
                    <a:pt x="23" y="4"/>
                  </a:lnTo>
                  <a:lnTo>
                    <a:pt x="23" y="4"/>
                  </a:lnTo>
                  <a:lnTo>
                    <a:pt x="19" y="6"/>
                  </a:lnTo>
                  <a:lnTo>
                    <a:pt x="17" y="8"/>
                  </a:lnTo>
                  <a:lnTo>
                    <a:pt x="15" y="6"/>
                  </a:lnTo>
                  <a:lnTo>
                    <a:pt x="11" y="6"/>
                  </a:lnTo>
                  <a:lnTo>
                    <a:pt x="9" y="2"/>
                  </a:lnTo>
                  <a:lnTo>
                    <a:pt x="6" y="2"/>
                  </a:lnTo>
                  <a:lnTo>
                    <a:pt x="2" y="4"/>
                  </a:lnTo>
                  <a:lnTo>
                    <a:pt x="0" y="8"/>
                  </a:lnTo>
                  <a:lnTo>
                    <a:pt x="2" y="10"/>
                  </a:lnTo>
                  <a:lnTo>
                    <a:pt x="4" y="19"/>
                  </a:lnTo>
                  <a:lnTo>
                    <a:pt x="9" y="19"/>
                  </a:lnTo>
                  <a:lnTo>
                    <a:pt x="9" y="23"/>
                  </a:lnTo>
                  <a:lnTo>
                    <a:pt x="15" y="27"/>
                  </a:lnTo>
                  <a:lnTo>
                    <a:pt x="17" y="27"/>
                  </a:lnTo>
                  <a:lnTo>
                    <a:pt x="19" y="29"/>
                  </a:lnTo>
                  <a:lnTo>
                    <a:pt x="21" y="31"/>
                  </a:lnTo>
                  <a:lnTo>
                    <a:pt x="23" y="36"/>
                  </a:lnTo>
                  <a:lnTo>
                    <a:pt x="28" y="38"/>
                  </a:lnTo>
                  <a:lnTo>
                    <a:pt x="30" y="38"/>
                  </a:lnTo>
                  <a:lnTo>
                    <a:pt x="32" y="38"/>
                  </a:lnTo>
                  <a:lnTo>
                    <a:pt x="34" y="40"/>
                  </a:lnTo>
                  <a:lnTo>
                    <a:pt x="36" y="40"/>
                  </a:lnTo>
                  <a:lnTo>
                    <a:pt x="40" y="46"/>
                  </a:lnTo>
                  <a:lnTo>
                    <a:pt x="44" y="46"/>
                  </a:lnTo>
                  <a:lnTo>
                    <a:pt x="49" y="48"/>
                  </a:lnTo>
                  <a:lnTo>
                    <a:pt x="49" y="46"/>
                  </a:lnTo>
                  <a:lnTo>
                    <a:pt x="53" y="46"/>
                  </a:lnTo>
                  <a:lnTo>
                    <a:pt x="53" y="44"/>
                  </a:lnTo>
                  <a:lnTo>
                    <a:pt x="51" y="44"/>
                  </a:lnTo>
                  <a:lnTo>
                    <a:pt x="51" y="40"/>
                  </a:lnTo>
                  <a:lnTo>
                    <a:pt x="49" y="40"/>
                  </a:lnTo>
                  <a:lnTo>
                    <a:pt x="51" y="36"/>
                  </a:lnTo>
                  <a:lnTo>
                    <a:pt x="53" y="34"/>
                  </a:lnTo>
                  <a:lnTo>
                    <a:pt x="55" y="34"/>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3" name="Freeform 73">
              <a:extLst>
                <a:ext uri="{FF2B5EF4-FFF2-40B4-BE49-F238E27FC236}">
                  <a16:creationId xmlns:a16="http://schemas.microsoft.com/office/drawing/2014/main" id="{FDF161B4-4314-411C-AD49-6DC792781034}"/>
                </a:ext>
              </a:extLst>
            </p:cNvPr>
            <p:cNvSpPr>
              <a:spLocks/>
            </p:cNvSpPr>
            <p:nvPr/>
          </p:nvSpPr>
          <p:spPr bwMode="auto">
            <a:xfrm>
              <a:off x="4663692" y="3333647"/>
              <a:ext cx="19334" cy="26240"/>
            </a:xfrm>
            <a:custGeom>
              <a:avLst/>
              <a:gdLst>
                <a:gd name="T0" fmla="*/ 4 w 14"/>
                <a:gd name="T1" fmla="*/ 12 h 19"/>
                <a:gd name="T2" fmla="*/ 4 w 14"/>
                <a:gd name="T3" fmla="*/ 10 h 19"/>
                <a:gd name="T4" fmla="*/ 2 w 14"/>
                <a:gd name="T5" fmla="*/ 10 h 19"/>
                <a:gd name="T6" fmla="*/ 2 w 14"/>
                <a:gd name="T7" fmla="*/ 6 h 19"/>
                <a:gd name="T8" fmla="*/ 0 w 14"/>
                <a:gd name="T9" fmla="*/ 6 h 19"/>
                <a:gd name="T10" fmla="*/ 2 w 14"/>
                <a:gd name="T11" fmla="*/ 2 h 19"/>
                <a:gd name="T12" fmla="*/ 4 w 14"/>
                <a:gd name="T13" fmla="*/ 0 h 19"/>
                <a:gd name="T14" fmla="*/ 6 w 14"/>
                <a:gd name="T15" fmla="*/ 0 h 19"/>
                <a:gd name="T16" fmla="*/ 10 w 14"/>
                <a:gd name="T17" fmla="*/ 4 h 19"/>
                <a:gd name="T18" fmla="*/ 12 w 14"/>
                <a:gd name="T19" fmla="*/ 8 h 19"/>
                <a:gd name="T20" fmla="*/ 14 w 14"/>
                <a:gd name="T21" fmla="*/ 10 h 19"/>
                <a:gd name="T22" fmla="*/ 14 w 14"/>
                <a:gd name="T23" fmla="*/ 16 h 19"/>
                <a:gd name="T24" fmla="*/ 10 w 14"/>
                <a:gd name="T25" fmla="*/ 19 h 19"/>
                <a:gd name="T26" fmla="*/ 6 w 14"/>
                <a:gd name="T27" fmla="*/ 16 h 19"/>
                <a:gd name="T28" fmla="*/ 4 w 14"/>
                <a:gd name="T29" fmla="*/ 12 h 19"/>
                <a:gd name="T30" fmla="*/ 4 w 14"/>
                <a:gd name="T3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9">
                  <a:moveTo>
                    <a:pt x="4" y="12"/>
                  </a:moveTo>
                  <a:lnTo>
                    <a:pt x="4" y="10"/>
                  </a:lnTo>
                  <a:lnTo>
                    <a:pt x="2" y="10"/>
                  </a:lnTo>
                  <a:lnTo>
                    <a:pt x="2" y="6"/>
                  </a:lnTo>
                  <a:lnTo>
                    <a:pt x="0" y="6"/>
                  </a:lnTo>
                  <a:lnTo>
                    <a:pt x="2" y="2"/>
                  </a:lnTo>
                  <a:lnTo>
                    <a:pt x="4" y="0"/>
                  </a:lnTo>
                  <a:lnTo>
                    <a:pt x="6" y="0"/>
                  </a:lnTo>
                  <a:lnTo>
                    <a:pt x="10" y="4"/>
                  </a:lnTo>
                  <a:lnTo>
                    <a:pt x="12" y="8"/>
                  </a:lnTo>
                  <a:lnTo>
                    <a:pt x="14" y="10"/>
                  </a:lnTo>
                  <a:lnTo>
                    <a:pt x="14" y="16"/>
                  </a:lnTo>
                  <a:lnTo>
                    <a:pt x="10" y="19"/>
                  </a:lnTo>
                  <a:lnTo>
                    <a:pt x="6" y="16"/>
                  </a:lnTo>
                  <a:lnTo>
                    <a:pt x="4" y="12"/>
                  </a:lnTo>
                  <a:lnTo>
                    <a:pt x="4" y="12"/>
                  </a:lnTo>
                  <a:close/>
                </a:path>
              </a:pathLst>
            </a:custGeom>
            <a:solidFill>
              <a:srgbClr val="1E2B56"/>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4" name="Freeform 74">
              <a:extLst>
                <a:ext uri="{FF2B5EF4-FFF2-40B4-BE49-F238E27FC236}">
                  <a16:creationId xmlns:a16="http://schemas.microsoft.com/office/drawing/2014/main" id="{7310E0AD-9A8F-42DF-A9B5-437A4D7B8F19}"/>
                </a:ext>
              </a:extLst>
            </p:cNvPr>
            <p:cNvSpPr>
              <a:spLocks noEditPoints="1"/>
            </p:cNvSpPr>
            <p:nvPr/>
          </p:nvSpPr>
          <p:spPr bwMode="auto">
            <a:xfrm>
              <a:off x="4357106" y="2843387"/>
              <a:ext cx="20716" cy="44193"/>
            </a:xfrm>
            <a:custGeom>
              <a:avLst/>
              <a:gdLst>
                <a:gd name="T0" fmla="*/ 7 w 15"/>
                <a:gd name="T1" fmla="*/ 26 h 32"/>
                <a:gd name="T2" fmla="*/ 11 w 15"/>
                <a:gd name="T3" fmla="*/ 32 h 32"/>
                <a:gd name="T4" fmla="*/ 11 w 15"/>
                <a:gd name="T5" fmla="*/ 28 h 32"/>
                <a:gd name="T6" fmla="*/ 11 w 15"/>
                <a:gd name="T7" fmla="*/ 28 h 32"/>
                <a:gd name="T8" fmla="*/ 7 w 15"/>
                <a:gd name="T9" fmla="*/ 26 h 32"/>
                <a:gd name="T10" fmla="*/ 7 w 15"/>
                <a:gd name="T11" fmla="*/ 26 h 32"/>
                <a:gd name="T12" fmla="*/ 11 w 15"/>
                <a:gd name="T13" fmla="*/ 15 h 32"/>
                <a:gd name="T14" fmla="*/ 9 w 15"/>
                <a:gd name="T15" fmla="*/ 17 h 32"/>
                <a:gd name="T16" fmla="*/ 11 w 15"/>
                <a:gd name="T17" fmla="*/ 22 h 32"/>
                <a:gd name="T18" fmla="*/ 11 w 15"/>
                <a:gd name="T19" fmla="*/ 17 h 32"/>
                <a:gd name="T20" fmla="*/ 11 w 15"/>
                <a:gd name="T21" fmla="*/ 15 h 32"/>
                <a:gd name="T22" fmla="*/ 11 w 15"/>
                <a:gd name="T23" fmla="*/ 15 h 32"/>
                <a:gd name="T24" fmla="*/ 0 w 15"/>
                <a:gd name="T25" fmla="*/ 5 h 32"/>
                <a:gd name="T26" fmla="*/ 0 w 15"/>
                <a:gd name="T27" fmla="*/ 9 h 32"/>
                <a:gd name="T28" fmla="*/ 5 w 15"/>
                <a:gd name="T29" fmla="*/ 9 h 32"/>
                <a:gd name="T30" fmla="*/ 0 w 15"/>
                <a:gd name="T31" fmla="*/ 5 h 32"/>
                <a:gd name="T32" fmla="*/ 0 w 15"/>
                <a:gd name="T33" fmla="*/ 5 h 32"/>
                <a:gd name="T34" fmla="*/ 13 w 15"/>
                <a:gd name="T35" fmla="*/ 0 h 32"/>
                <a:gd name="T36" fmla="*/ 15 w 15"/>
                <a:gd name="T37" fmla="*/ 3 h 32"/>
                <a:gd name="T38" fmla="*/ 13 w 15"/>
                <a:gd name="T39" fmla="*/ 0 h 32"/>
                <a:gd name="T40" fmla="*/ 13 w 15"/>
                <a:gd name="T41" fmla="*/ 0 h 32"/>
                <a:gd name="T42" fmla="*/ 13 w 15"/>
                <a:gd name="T43" fmla="*/ 0 h 32"/>
                <a:gd name="T44" fmla="*/ 7 w 15"/>
                <a:gd name="T45" fmla="*/ 0 h 32"/>
                <a:gd name="T46" fmla="*/ 7 w 15"/>
                <a:gd name="T47" fmla="*/ 0 h 32"/>
                <a:gd name="T48" fmla="*/ 9 w 15"/>
                <a:gd name="T49" fmla="*/ 0 h 32"/>
                <a:gd name="T50" fmla="*/ 13 w 15"/>
                <a:gd name="T51" fmla="*/ 3 h 32"/>
                <a:gd name="T52" fmla="*/ 13 w 15"/>
                <a:gd name="T53" fmla="*/ 7 h 32"/>
                <a:gd name="T54" fmla="*/ 9 w 15"/>
                <a:gd name="T55" fmla="*/ 5 h 32"/>
                <a:gd name="T56" fmla="*/ 7 w 15"/>
                <a:gd name="T57" fmla="*/ 0 h 32"/>
                <a:gd name="T58" fmla="*/ 7 w 15"/>
                <a:gd name="T59" fmla="*/ 0 h 32"/>
                <a:gd name="T60" fmla="*/ 5 w 15"/>
                <a:gd name="T61" fmla="*/ 0 h 32"/>
                <a:gd name="T62" fmla="*/ 9 w 15"/>
                <a:gd name="T63" fmla="*/ 9 h 32"/>
                <a:gd name="T64" fmla="*/ 13 w 15"/>
                <a:gd name="T65" fmla="*/ 13 h 32"/>
                <a:gd name="T66" fmla="*/ 11 w 15"/>
                <a:gd name="T67" fmla="*/ 13 h 32"/>
                <a:gd name="T68" fmla="*/ 5 w 15"/>
                <a:gd name="T69" fmla="*/ 7 h 32"/>
                <a:gd name="T70" fmla="*/ 2 w 15"/>
                <a:gd name="T71" fmla="*/ 3 h 32"/>
                <a:gd name="T72" fmla="*/ 5 w 15"/>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32">
                  <a:moveTo>
                    <a:pt x="7" y="26"/>
                  </a:moveTo>
                  <a:lnTo>
                    <a:pt x="11" y="32"/>
                  </a:lnTo>
                  <a:lnTo>
                    <a:pt x="11" y="28"/>
                  </a:lnTo>
                  <a:lnTo>
                    <a:pt x="11" y="28"/>
                  </a:lnTo>
                  <a:lnTo>
                    <a:pt x="7" y="26"/>
                  </a:lnTo>
                  <a:lnTo>
                    <a:pt x="7" y="26"/>
                  </a:lnTo>
                  <a:close/>
                  <a:moveTo>
                    <a:pt x="11" y="15"/>
                  </a:moveTo>
                  <a:lnTo>
                    <a:pt x="9" y="17"/>
                  </a:lnTo>
                  <a:lnTo>
                    <a:pt x="11" y="22"/>
                  </a:lnTo>
                  <a:lnTo>
                    <a:pt x="11" y="17"/>
                  </a:lnTo>
                  <a:lnTo>
                    <a:pt x="11" y="15"/>
                  </a:lnTo>
                  <a:lnTo>
                    <a:pt x="11" y="15"/>
                  </a:lnTo>
                  <a:close/>
                  <a:moveTo>
                    <a:pt x="0" y="5"/>
                  </a:moveTo>
                  <a:lnTo>
                    <a:pt x="0" y="9"/>
                  </a:lnTo>
                  <a:lnTo>
                    <a:pt x="5" y="9"/>
                  </a:lnTo>
                  <a:lnTo>
                    <a:pt x="0" y="5"/>
                  </a:lnTo>
                  <a:lnTo>
                    <a:pt x="0" y="5"/>
                  </a:lnTo>
                  <a:close/>
                  <a:moveTo>
                    <a:pt x="13" y="0"/>
                  </a:moveTo>
                  <a:lnTo>
                    <a:pt x="15" y="3"/>
                  </a:lnTo>
                  <a:lnTo>
                    <a:pt x="13" y="0"/>
                  </a:lnTo>
                  <a:lnTo>
                    <a:pt x="13" y="0"/>
                  </a:lnTo>
                  <a:lnTo>
                    <a:pt x="13" y="0"/>
                  </a:lnTo>
                  <a:close/>
                  <a:moveTo>
                    <a:pt x="7" y="0"/>
                  </a:moveTo>
                  <a:lnTo>
                    <a:pt x="7" y="0"/>
                  </a:lnTo>
                  <a:lnTo>
                    <a:pt x="9" y="0"/>
                  </a:lnTo>
                  <a:lnTo>
                    <a:pt x="13" y="3"/>
                  </a:lnTo>
                  <a:lnTo>
                    <a:pt x="13" y="7"/>
                  </a:lnTo>
                  <a:lnTo>
                    <a:pt x="9" y="5"/>
                  </a:lnTo>
                  <a:lnTo>
                    <a:pt x="7" y="0"/>
                  </a:lnTo>
                  <a:lnTo>
                    <a:pt x="7" y="0"/>
                  </a:lnTo>
                  <a:close/>
                  <a:moveTo>
                    <a:pt x="5" y="0"/>
                  </a:moveTo>
                  <a:lnTo>
                    <a:pt x="9" y="9"/>
                  </a:lnTo>
                  <a:lnTo>
                    <a:pt x="13" y="13"/>
                  </a:lnTo>
                  <a:lnTo>
                    <a:pt x="11" y="13"/>
                  </a:lnTo>
                  <a:lnTo>
                    <a:pt x="5" y="7"/>
                  </a:lnTo>
                  <a:lnTo>
                    <a:pt x="2" y="3"/>
                  </a:lnTo>
                  <a:lnTo>
                    <a:pt x="5"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5" name="Freeform 75">
              <a:extLst>
                <a:ext uri="{FF2B5EF4-FFF2-40B4-BE49-F238E27FC236}">
                  <a16:creationId xmlns:a16="http://schemas.microsoft.com/office/drawing/2014/main" id="{BAD3885A-626A-461C-865D-ECDDD805BEF8}"/>
                </a:ext>
              </a:extLst>
            </p:cNvPr>
            <p:cNvSpPr>
              <a:spLocks/>
            </p:cNvSpPr>
            <p:nvPr/>
          </p:nvSpPr>
          <p:spPr bwMode="auto">
            <a:xfrm>
              <a:off x="4270102" y="3134780"/>
              <a:ext cx="113243" cy="146388"/>
            </a:xfrm>
            <a:custGeom>
              <a:avLst/>
              <a:gdLst>
                <a:gd name="T0" fmla="*/ 34 w 82"/>
                <a:gd name="T1" fmla="*/ 104 h 106"/>
                <a:gd name="T2" fmla="*/ 42 w 82"/>
                <a:gd name="T3" fmla="*/ 97 h 106"/>
                <a:gd name="T4" fmla="*/ 49 w 82"/>
                <a:gd name="T5" fmla="*/ 95 h 106"/>
                <a:gd name="T6" fmla="*/ 63 w 82"/>
                <a:gd name="T7" fmla="*/ 91 h 106"/>
                <a:gd name="T8" fmla="*/ 68 w 82"/>
                <a:gd name="T9" fmla="*/ 89 h 106"/>
                <a:gd name="T10" fmla="*/ 72 w 82"/>
                <a:gd name="T11" fmla="*/ 85 h 106"/>
                <a:gd name="T12" fmla="*/ 78 w 82"/>
                <a:gd name="T13" fmla="*/ 76 h 106"/>
                <a:gd name="T14" fmla="*/ 80 w 82"/>
                <a:gd name="T15" fmla="*/ 59 h 106"/>
                <a:gd name="T16" fmla="*/ 80 w 82"/>
                <a:gd name="T17" fmla="*/ 51 h 106"/>
                <a:gd name="T18" fmla="*/ 76 w 82"/>
                <a:gd name="T19" fmla="*/ 42 h 106"/>
                <a:gd name="T20" fmla="*/ 76 w 82"/>
                <a:gd name="T21" fmla="*/ 36 h 106"/>
                <a:gd name="T22" fmla="*/ 63 w 82"/>
                <a:gd name="T23" fmla="*/ 26 h 106"/>
                <a:gd name="T24" fmla="*/ 57 w 82"/>
                <a:gd name="T25" fmla="*/ 34 h 106"/>
                <a:gd name="T26" fmla="*/ 57 w 82"/>
                <a:gd name="T27" fmla="*/ 17 h 106"/>
                <a:gd name="T28" fmla="*/ 61 w 82"/>
                <a:gd name="T29" fmla="*/ 9 h 106"/>
                <a:gd name="T30" fmla="*/ 68 w 82"/>
                <a:gd name="T31" fmla="*/ 4 h 106"/>
                <a:gd name="T32" fmla="*/ 61 w 82"/>
                <a:gd name="T33" fmla="*/ 2 h 106"/>
                <a:gd name="T34" fmla="*/ 55 w 82"/>
                <a:gd name="T35" fmla="*/ 11 h 106"/>
                <a:gd name="T36" fmla="*/ 55 w 82"/>
                <a:gd name="T37" fmla="*/ 2 h 106"/>
                <a:gd name="T38" fmla="*/ 51 w 82"/>
                <a:gd name="T39" fmla="*/ 7 h 106"/>
                <a:gd name="T40" fmla="*/ 44 w 82"/>
                <a:gd name="T41" fmla="*/ 9 h 106"/>
                <a:gd name="T42" fmla="*/ 44 w 82"/>
                <a:gd name="T43" fmla="*/ 13 h 106"/>
                <a:gd name="T44" fmla="*/ 40 w 82"/>
                <a:gd name="T45" fmla="*/ 17 h 106"/>
                <a:gd name="T46" fmla="*/ 42 w 82"/>
                <a:gd name="T47" fmla="*/ 19 h 106"/>
                <a:gd name="T48" fmla="*/ 46 w 82"/>
                <a:gd name="T49" fmla="*/ 21 h 106"/>
                <a:gd name="T50" fmla="*/ 40 w 82"/>
                <a:gd name="T51" fmla="*/ 30 h 106"/>
                <a:gd name="T52" fmla="*/ 27 w 82"/>
                <a:gd name="T53" fmla="*/ 32 h 106"/>
                <a:gd name="T54" fmla="*/ 17 w 82"/>
                <a:gd name="T55" fmla="*/ 28 h 106"/>
                <a:gd name="T56" fmla="*/ 15 w 82"/>
                <a:gd name="T57" fmla="*/ 30 h 106"/>
                <a:gd name="T58" fmla="*/ 17 w 82"/>
                <a:gd name="T59" fmla="*/ 36 h 106"/>
                <a:gd name="T60" fmla="*/ 11 w 82"/>
                <a:gd name="T61" fmla="*/ 36 h 106"/>
                <a:gd name="T62" fmla="*/ 21 w 82"/>
                <a:gd name="T63" fmla="*/ 42 h 106"/>
                <a:gd name="T64" fmla="*/ 17 w 82"/>
                <a:gd name="T65" fmla="*/ 47 h 106"/>
                <a:gd name="T66" fmla="*/ 11 w 82"/>
                <a:gd name="T67" fmla="*/ 51 h 106"/>
                <a:gd name="T68" fmla="*/ 15 w 82"/>
                <a:gd name="T69" fmla="*/ 53 h 106"/>
                <a:gd name="T70" fmla="*/ 30 w 82"/>
                <a:gd name="T71" fmla="*/ 57 h 106"/>
                <a:gd name="T72" fmla="*/ 21 w 82"/>
                <a:gd name="T73" fmla="*/ 66 h 106"/>
                <a:gd name="T74" fmla="*/ 13 w 82"/>
                <a:gd name="T75" fmla="*/ 76 h 106"/>
                <a:gd name="T76" fmla="*/ 21 w 82"/>
                <a:gd name="T77" fmla="*/ 74 h 106"/>
                <a:gd name="T78" fmla="*/ 30 w 82"/>
                <a:gd name="T79" fmla="*/ 72 h 106"/>
                <a:gd name="T80" fmla="*/ 17 w 82"/>
                <a:gd name="T81" fmla="*/ 76 h 106"/>
                <a:gd name="T82" fmla="*/ 13 w 82"/>
                <a:gd name="T83" fmla="*/ 82 h 106"/>
                <a:gd name="T84" fmla="*/ 11 w 82"/>
                <a:gd name="T85" fmla="*/ 85 h 106"/>
                <a:gd name="T86" fmla="*/ 6 w 82"/>
                <a:gd name="T87" fmla="*/ 82 h 106"/>
                <a:gd name="T88" fmla="*/ 15 w 82"/>
                <a:gd name="T89" fmla="*/ 87 h 106"/>
                <a:gd name="T90" fmla="*/ 2 w 82"/>
                <a:gd name="T91" fmla="*/ 95 h 106"/>
                <a:gd name="T92" fmla="*/ 17 w 82"/>
                <a:gd name="T93" fmla="*/ 95 h 106"/>
                <a:gd name="T94" fmla="*/ 11 w 82"/>
                <a:gd name="T95" fmla="*/ 101 h 106"/>
                <a:gd name="T96" fmla="*/ 13 w 82"/>
                <a:gd name="T97" fmla="*/ 104 h 106"/>
                <a:gd name="T98" fmla="*/ 19 w 82"/>
                <a:gd name="T99"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106">
                  <a:moveTo>
                    <a:pt x="21" y="106"/>
                  </a:moveTo>
                  <a:lnTo>
                    <a:pt x="27" y="106"/>
                  </a:lnTo>
                  <a:lnTo>
                    <a:pt x="34" y="104"/>
                  </a:lnTo>
                  <a:lnTo>
                    <a:pt x="40" y="99"/>
                  </a:lnTo>
                  <a:lnTo>
                    <a:pt x="38" y="95"/>
                  </a:lnTo>
                  <a:lnTo>
                    <a:pt x="42" y="97"/>
                  </a:lnTo>
                  <a:lnTo>
                    <a:pt x="40" y="99"/>
                  </a:lnTo>
                  <a:lnTo>
                    <a:pt x="44" y="99"/>
                  </a:lnTo>
                  <a:lnTo>
                    <a:pt x="49" y="95"/>
                  </a:lnTo>
                  <a:lnTo>
                    <a:pt x="51" y="95"/>
                  </a:lnTo>
                  <a:lnTo>
                    <a:pt x="51" y="91"/>
                  </a:lnTo>
                  <a:lnTo>
                    <a:pt x="63" y="91"/>
                  </a:lnTo>
                  <a:lnTo>
                    <a:pt x="63" y="87"/>
                  </a:lnTo>
                  <a:lnTo>
                    <a:pt x="65" y="91"/>
                  </a:lnTo>
                  <a:lnTo>
                    <a:pt x="68" y="89"/>
                  </a:lnTo>
                  <a:lnTo>
                    <a:pt x="70" y="89"/>
                  </a:lnTo>
                  <a:lnTo>
                    <a:pt x="76" y="89"/>
                  </a:lnTo>
                  <a:lnTo>
                    <a:pt x="72" y="85"/>
                  </a:lnTo>
                  <a:lnTo>
                    <a:pt x="74" y="82"/>
                  </a:lnTo>
                  <a:lnTo>
                    <a:pt x="78" y="78"/>
                  </a:lnTo>
                  <a:lnTo>
                    <a:pt x="78" y="76"/>
                  </a:lnTo>
                  <a:lnTo>
                    <a:pt x="80" y="72"/>
                  </a:lnTo>
                  <a:lnTo>
                    <a:pt x="82" y="68"/>
                  </a:lnTo>
                  <a:lnTo>
                    <a:pt x="80" y="59"/>
                  </a:lnTo>
                  <a:lnTo>
                    <a:pt x="78" y="57"/>
                  </a:lnTo>
                  <a:lnTo>
                    <a:pt x="80" y="55"/>
                  </a:lnTo>
                  <a:lnTo>
                    <a:pt x="80" y="51"/>
                  </a:lnTo>
                  <a:lnTo>
                    <a:pt x="78" y="49"/>
                  </a:lnTo>
                  <a:lnTo>
                    <a:pt x="78" y="45"/>
                  </a:lnTo>
                  <a:lnTo>
                    <a:pt x="76" y="42"/>
                  </a:lnTo>
                  <a:lnTo>
                    <a:pt x="76" y="40"/>
                  </a:lnTo>
                  <a:lnTo>
                    <a:pt x="80" y="40"/>
                  </a:lnTo>
                  <a:lnTo>
                    <a:pt x="76" y="36"/>
                  </a:lnTo>
                  <a:lnTo>
                    <a:pt x="72" y="36"/>
                  </a:lnTo>
                  <a:lnTo>
                    <a:pt x="68" y="30"/>
                  </a:lnTo>
                  <a:lnTo>
                    <a:pt x="63" y="26"/>
                  </a:lnTo>
                  <a:lnTo>
                    <a:pt x="61" y="28"/>
                  </a:lnTo>
                  <a:lnTo>
                    <a:pt x="59" y="34"/>
                  </a:lnTo>
                  <a:lnTo>
                    <a:pt x="57" y="34"/>
                  </a:lnTo>
                  <a:lnTo>
                    <a:pt x="49" y="26"/>
                  </a:lnTo>
                  <a:lnTo>
                    <a:pt x="53" y="17"/>
                  </a:lnTo>
                  <a:lnTo>
                    <a:pt x="57" y="17"/>
                  </a:lnTo>
                  <a:lnTo>
                    <a:pt x="57" y="13"/>
                  </a:lnTo>
                  <a:lnTo>
                    <a:pt x="59" y="11"/>
                  </a:lnTo>
                  <a:lnTo>
                    <a:pt x="61" y="9"/>
                  </a:lnTo>
                  <a:lnTo>
                    <a:pt x="61" y="11"/>
                  </a:lnTo>
                  <a:lnTo>
                    <a:pt x="63" y="7"/>
                  </a:lnTo>
                  <a:lnTo>
                    <a:pt x="68" y="4"/>
                  </a:lnTo>
                  <a:lnTo>
                    <a:pt x="63" y="2"/>
                  </a:lnTo>
                  <a:lnTo>
                    <a:pt x="61" y="0"/>
                  </a:lnTo>
                  <a:lnTo>
                    <a:pt x="61" y="2"/>
                  </a:lnTo>
                  <a:lnTo>
                    <a:pt x="57" y="2"/>
                  </a:lnTo>
                  <a:lnTo>
                    <a:pt x="59" y="7"/>
                  </a:lnTo>
                  <a:lnTo>
                    <a:pt x="55" y="11"/>
                  </a:lnTo>
                  <a:lnTo>
                    <a:pt x="57" y="9"/>
                  </a:lnTo>
                  <a:lnTo>
                    <a:pt x="57" y="7"/>
                  </a:lnTo>
                  <a:lnTo>
                    <a:pt x="55" y="2"/>
                  </a:lnTo>
                  <a:lnTo>
                    <a:pt x="53" y="4"/>
                  </a:lnTo>
                  <a:lnTo>
                    <a:pt x="55" y="7"/>
                  </a:lnTo>
                  <a:lnTo>
                    <a:pt x="51" y="7"/>
                  </a:lnTo>
                  <a:lnTo>
                    <a:pt x="51" y="4"/>
                  </a:lnTo>
                  <a:lnTo>
                    <a:pt x="44" y="7"/>
                  </a:lnTo>
                  <a:lnTo>
                    <a:pt x="44" y="9"/>
                  </a:lnTo>
                  <a:lnTo>
                    <a:pt x="42" y="9"/>
                  </a:lnTo>
                  <a:lnTo>
                    <a:pt x="42" y="11"/>
                  </a:lnTo>
                  <a:lnTo>
                    <a:pt x="44" y="13"/>
                  </a:lnTo>
                  <a:lnTo>
                    <a:pt x="44" y="15"/>
                  </a:lnTo>
                  <a:lnTo>
                    <a:pt x="40" y="15"/>
                  </a:lnTo>
                  <a:lnTo>
                    <a:pt x="40" y="17"/>
                  </a:lnTo>
                  <a:lnTo>
                    <a:pt x="36" y="17"/>
                  </a:lnTo>
                  <a:lnTo>
                    <a:pt x="38" y="19"/>
                  </a:lnTo>
                  <a:lnTo>
                    <a:pt x="42" y="19"/>
                  </a:lnTo>
                  <a:lnTo>
                    <a:pt x="42" y="21"/>
                  </a:lnTo>
                  <a:lnTo>
                    <a:pt x="44" y="19"/>
                  </a:lnTo>
                  <a:lnTo>
                    <a:pt x="46" y="21"/>
                  </a:lnTo>
                  <a:lnTo>
                    <a:pt x="42" y="26"/>
                  </a:lnTo>
                  <a:lnTo>
                    <a:pt x="38" y="28"/>
                  </a:lnTo>
                  <a:lnTo>
                    <a:pt x="40" y="30"/>
                  </a:lnTo>
                  <a:lnTo>
                    <a:pt x="34" y="30"/>
                  </a:lnTo>
                  <a:lnTo>
                    <a:pt x="32" y="30"/>
                  </a:lnTo>
                  <a:lnTo>
                    <a:pt x="27" y="32"/>
                  </a:lnTo>
                  <a:lnTo>
                    <a:pt x="27" y="28"/>
                  </a:lnTo>
                  <a:lnTo>
                    <a:pt x="17" y="26"/>
                  </a:lnTo>
                  <a:lnTo>
                    <a:pt x="17" y="28"/>
                  </a:lnTo>
                  <a:lnTo>
                    <a:pt x="13" y="28"/>
                  </a:lnTo>
                  <a:lnTo>
                    <a:pt x="13" y="32"/>
                  </a:lnTo>
                  <a:lnTo>
                    <a:pt x="15" y="30"/>
                  </a:lnTo>
                  <a:lnTo>
                    <a:pt x="15" y="34"/>
                  </a:lnTo>
                  <a:lnTo>
                    <a:pt x="17" y="34"/>
                  </a:lnTo>
                  <a:lnTo>
                    <a:pt x="17" y="36"/>
                  </a:lnTo>
                  <a:lnTo>
                    <a:pt x="15" y="38"/>
                  </a:lnTo>
                  <a:lnTo>
                    <a:pt x="15" y="36"/>
                  </a:lnTo>
                  <a:lnTo>
                    <a:pt x="11" y="36"/>
                  </a:lnTo>
                  <a:lnTo>
                    <a:pt x="15" y="40"/>
                  </a:lnTo>
                  <a:lnTo>
                    <a:pt x="19" y="38"/>
                  </a:lnTo>
                  <a:lnTo>
                    <a:pt x="21" y="42"/>
                  </a:lnTo>
                  <a:lnTo>
                    <a:pt x="15" y="42"/>
                  </a:lnTo>
                  <a:lnTo>
                    <a:pt x="15" y="45"/>
                  </a:lnTo>
                  <a:lnTo>
                    <a:pt x="17" y="47"/>
                  </a:lnTo>
                  <a:lnTo>
                    <a:pt x="11" y="47"/>
                  </a:lnTo>
                  <a:lnTo>
                    <a:pt x="13" y="51"/>
                  </a:lnTo>
                  <a:lnTo>
                    <a:pt x="11" y="51"/>
                  </a:lnTo>
                  <a:lnTo>
                    <a:pt x="13" y="53"/>
                  </a:lnTo>
                  <a:lnTo>
                    <a:pt x="15" y="53"/>
                  </a:lnTo>
                  <a:lnTo>
                    <a:pt x="15" y="53"/>
                  </a:lnTo>
                  <a:lnTo>
                    <a:pt x="19" y="53"/>
                  </a:lnTo>
                  <a:lnTo>
                    <a:pt x="19" y="57"/>
                  </a:lnTo>
                  <a:lnTo>
                    <a:pt x="30" y="57"/>
                  </a:lnTo>
                  <a:lnTo>
                    <a:pt x="27" y="61"/>
                  </a:lnTo>
                  <a:lnTo>
                    <a:pt x="25" y="59"/>
                  </a:lnTo>
                  <a:lnTo>
                    <a:pt x="21" y="66"/>
                  </a:lnTo>
                  <a:lnTo>
                    <a:pt x="23" y="66"/>
                  </a:lnTo>
                  <a:lnTo>
                    <a:pt x="19" y="70"/>
                  </a:lnTo>
                  <a:lnTo>
                    <a:pt x="13" y="76"/>
                  </a:lnTo>
                  <a:lnTo>
                    <a:pt x="15" y="76"/>
                  </a:lnTo>
                  <a:lnTo>
                    <a:pt x="19" y="74"/>
                  </a:lnTo>
                  <a:lnTo>
                    <a:pt x="21" y="74"/>
                  </a:lnTo>
                  <a:lnTo>
                    <a:pt x="25" y="74"/>
                  </a:lnTo>
                  <a:lnTo>
                    <a:pt x="30" y="72"/>
                  </a:lnTo>
                  <a:lnTo>
                    <a:pt x="30" y="72"/>
                  </a:lnTo>
                  <a:lnTo>
                    <a:pt x="34" y="74"/>
                  </a:lnTo>
                  <a:lnTo>
                    <a:pt x="23" y="76"/>
                  </a:lnTo>
                  <a:lnTo>
                    <a:pt x="17" y="76"/>
                  </a:lnTo>
                  <a:lnTo>
                    <a:pt x="17" y="78"/>
                  </a:lnTo>
                  <a:lnTo>
                    <a:pt x="13" y="80"/>
                  </a:lnTo>
                  <a:lnTo>
                    <a:pt x="13" y="82"/>
                  </a:lnTo>
                  <a:lnTo>
                    <a:pt x="13" y="85"/>
                  </a:lnTo>
                  <a:lnTo>
                    <a:pt x="15" y="85"/>
                  </a:lnTo>
                  <a:lnTo>
                    <a:pt x="11" y="85"/>
                  </a:lnTo>
                  <a:lnTo>
                    <a:pt x="8" y="82"/>
                  </a:lnTo>
                  <a:lnTo>
                    <a:pt x="6" y="85"/>
                  </a:lnTo>
                  <a:lnTo>
                    <a:pt x="6" y="82"/>
                  </a:lnTo>
                  <a:lnTo>
                    <a:pt x="0" y="87"/>
                  </a:lnTo>
                  <a:lnTo>
                    <a:pt x="2" y="87"/>
                  </a:lnTo>
                  <a:lnTo>
                    <a:pt x="15" y="87"/>
                  </a:lnTo>
                  <a:lnTo>
                    <a:pt x="11" y="91"/>
                  </a:lnTo>
                  <a:lnTo>
                    <a:pt x="4" y="91"/>
                  </a:lnTo>
                  <a:lnTo>
                    <a:pt x="2" y="95"/>
                  </a:lnTo>
                  <a:lnTo>
                    <a:pt x="6" y="95"/>
                  </a:lnTo>
                  <a:lnTo>
                    <a:pt x="6" y="97"/>
                  </a:lnTo>
                  <a:lnTo>
                    <a:pt x="17" y="95"/>
                  </a:lnTo>
                  <a:lnTo>
                    <a:pt x="8" y="99"/>
                  </a:lnTo>
                  <a:lnTo>
                    <a:pt x="6" y="101"/>
                  </a:lnTo>
                  <a:lnTo>
                    <a:pt x="11" y="101"/>
                  </a:lnTo>
                  <a:lnTo>
                    <a:pt x="17" y="99"/>
                  </a:lnTo>
                  <a:lnTo>
                    <a:pt x="17" y="101"/>
                  </a:lnTo>
                  <a:lnTo>
                    <a:pt x="13" y="104"/>
                  </a:lnTo>
                  <a:lnTo>
                    <a:pt x="15" y="104"/>
                  </a:lnTo>
                  <a:lnTo>
                    <a:pt x="15" y="106"/>
                  </a:lnTo>
                  <a:lnTo>
                    <a:pt x="19" y="104"/>
                  </a:lnTo>
                  <a:lnTo>
                    <a:pt x="21" y="106"/>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 name="Freeform 76">
              <a:extLst>
                <a:ext uri="{FF2B5EF4-FFF2-40B4-BE49-F238E27FC236}">
                  <a16:creationId xmlns:a16="http://schemas.microsoft.com/office/drawing/2014/main" id="{2971D837-F465-43D3-B7BF-881BFC449A12}"/>
                </a:ext>
              </a:extLst>
            </p:cNvPr>
            <p:cNvSpPr>
              <a:spLocks noEditPoints="1"/>
            </p:cNvSpPr>
            <p:nvPr/>
          </p:nvSpPr>
          <p:spPr bwMode="auto">
            <a:xfrm>
              <a:off x="4337772" y="2908294"/>
              <a:ext cx="234773" cy="436401"/>
            </a:xfrm>
            <a:custGeom>
              <a:avLst/>
              <a:gdLst>
                <a:gd name="T0" fmla="*/ 8 w 170"/>
                <a:gd name="T1" fmla="*/ 181 h 316"/>
                <a:gd name="T2" fmla="*/ 40 w 170"/>
                <a:gd name="T3" fmla="*/ 183 h 316"/>
                <a:gd name="T4" fmla="*/ 35 w 170"/>
                <a:gd name="T5" fmla="*/ 198 h 316"/>
                <a:gd name="T6" fmla="*/ 122 w 170"/>
                <a:gd name="T7" fmla="*/ 6 h 316"/>
                <a:gd name="T8" fmla="*/ 113 w 170"/>
                <a:gd name="T9" fmla="*/ 15 h 316"/>
                <a:gd name="T10" fmla="*/ 109 w 170"/>
                <a:gd name="T11" fmla="*/ 21 h 316"/>
                <a:gd name="T12" fmla="*/ 118 w 170"/>
                <a:gd name="T13" fmla="*/ 21 h 316"/>
                <a:gd name="T14" fmla="*/ 113 w 170"/>
                <a:gd name="T15" fmla="*/ 297 h 316"/>
                <a:gd name="T16" fmla="*/ 48 w 170"/>
                <a:gd name="T17" fmla="*/ 154 h 316"/>
                <a:gd name="T18" fmla="*/ 19 w 170"/>
                <a:gd name="T19" fmla="*/ 133 h 316"/>
                <a:gd name="T20" fmla="*/ 31 w 170"/>
                <a:gd name="T21" fmla="*/ 122 h 316"/>
                <a:gd name="T22" fmla="*/ 82 w 170"/>
                <a:gd name="T23" fmla="*/ 59 h 316"/>
                <a:gd name="T24" fmla="*/ 78 w 170"/>
                <a:gd name="T25" fmla="*/ 63 h 316"/>
                <a:gd name="T26" fmla="*/ 19 w 170"/>
                <a:gd name="T27" fmla="*/ 90 h 316"/>
                <a:gd name="T28" fmla="*/ 27 w 170"/>
                <a:gd name="T29" fmla="*/ 93 h 316"/>
                <a:gd name="T30" fmla="*/ 19 w 170"/>
                <a:gd name="T31" fmla="*/ 97 h 316"/>
                <a:gd name="T32" fmla="*/ 12 w 170"/>
                <a:gd name="T33" fmla="*/ 105 h 316"/>
                <a:gd name="T34" fmla="*/ 14 w 170"/>
                <a:gd name="T35" fmla="*/ 114 h 316"/>
                <a:gd name="T36" fmla="*/ 31 w 170"/>
                <a:gd name="T37" fmla="*/ 116 h 316"/>
                <a:gd name="T38" fmla="*/ 31 w 170"/>
                <a:gd name="T39" fmla="*/ 101 h 316"/>
                <a:gd name="T40" fmla="*/ 35 w 170"/>
                <a:gd name="T41" fmla="*/ 139 h 316"/>
                <a:gd name="T42" fmla="*/ 29 w 170"/>
                <a:gd name="T43" fmla="*/ 141 h 316"/>
                <a:gd name="T44" fmla="*/ 27 w 170"/>
                <a:gd name="T45" fmla="*/ 158 h 316"/>
                <a:gd name="T46" fmla="*/ 56 w 170"/>
                <a:gd name="T47" fmla="*/ 223 h 316"/>
                <a:gd name="T48" fmla="*/ 61 w 170"/>
                <a:gd name="T49" fmla="*/ 192 h 316"/>
                <a:gd name="T50" fmla="*/ 52 w 170"/>
                <a:gd name="T51" fmla="*/ 310 h 316"/>
                <a:gd name="T52" fmla="*/ 75 w 170"/>
                <a:gd name="T53" fmla="*/ 308 h 316"/>
                <a:gd name="T54" fmla="*/ 103 w 170"/>
                <a:gd name="T55" fmla="*/ 297 h 316"/>
                <a:gd name="T56" fmla="*/ 130 w 170"/>
                <a:gd name="T57" fmla="*/ 291 h 316"/>
                <a:gd name="T58" fmla="*/ 164 w 170"/>
                <a:gd name="T59" fmla="*/ 282 h 316"/>
                <a:gd name="T60" fmla="*/ 153 w 170"/>
                <a:gd name="T61" fmla="*/ 272 h 316"/>
                <a:gd name="T62" fmla="*/ 160 w 170"/>
                <a:gd name="T63" fmla="*/ 263 h 316"/>
                <a:gd name="T64" fmla="*/ 168 w 170"/>
                <a:gd name="T65" fmla="*/ 249 h 316"/>
                <a:gd name="T66" fmla="*/ 145 w 170"/>
                <a:gd name="T67" fmla="*/ 227 h 316"/>
                <a:gd name="T68" fmla="*/ 128 w 170"/>
                <a:gd name="T69" fmla="*/ 211 h 316"/>
                <a:gd name="T70" fmla="*/ 130 w 170"/>
                <a:gd name="T71" fmla="*/ 196 h 316"/>
                <a:gd name="T72" fmla="*/ 103 w 170"/>
                <a:gd name="T73" fmla="*/ 160 h 316"/>
                <a:gd name="T74" fmla="*/ 73 w 170"/>
                <a:gd name="T75" fmla="*/ 147 h 316"/>
                <a:gd name="T76" fmla="*/ 82 w 170"/>
                <a:gd name="T77" fmla="*/ 135 h 316"/>
                <a:gd name="T78" fmla="*/ 103 w 170"/>
                <a:gd name="T79" fmla="*/ 107 h 316"/>
                <a:gd name="T80" fmla="*/ 71 w 170"/>
                <a:gd name="T81" fmla="*/ 103 h 316"/>
                <a:gd name="T82" fmla="*/ 75 w 170"/>
                <a:gd name="T83" fmla="*/ 88 h 316"/>
                <a:gd name="T84" fmla="*/ 67 w 170"/>
                <a:gd name="T85" fmla="*/ 76 h 316"/>
                <a:gd name="T86" fmla="*/ 50 w 170"/>
                <a:gd name="T87" fmla="*/ 82 h 316"/>
                <a:gd name="T88" fmla="*/ 42 w 170"/>
                <a:gd name="T89" fmla="*/ 95 h 316"/>
                <a:gd name="T90" fmla="*/ 37 w 170"/>
                <a:gd name="T91" fmla="*/ 105 h 316"/>
                <a:gd name="T92" fmla="*/ 42 w 170"/>
                <a:gd name="T93" fmla="*/ 114 h 316"/>
                <a:gd name="T94" fmla="*/ 35 w 170"/>
                <a:gd name="T95" fmla="*/ 126 h 316"/>
                <a:gd name="T96" fmla="*/ 48 w 170"/>
                <a:gd name="T97" fmla="*/ 126 h 316"/>
                <a:gd name="T98" fmla="*/ 42 w 170"/>
                <a:gd name="T99" fmla="*/ 154 h 316"/>
                <a:gd name="T100" fmla="*/ 44 w 170"/>
                <a:gd name="T101" fmla="*/ 147 h 316"/>
                <a:gd name="T102" fmla="*/ 54 w 170"/>
                <a:gd name="T103" fmla="*/ 143 h 316"/>
                <a:gd name="T104" fmla="*/ 48 w 170"/>
                <a:gd name="T105" fmla="*/ 177 h 316"/>
                <a:gd name="T106" fmla="*/ 69 w 170"/>
                <a:gd name="T107" fmla="*/ 179 h 316"/>
                <a:gd name="T108" fmla="*/ 86 w 170"/>
                <a:gd name="T109" fmla="*/ 202 h 316"/>
                <a:gd name="T110" fmla="*/ 82 w 170"/>
                <a:gd name="T111" fmla="*/ 221 h 316"/>
                <a:gd name="T112" fmla="*/ 56 w 170"/>
                <a:gd name="T113" fmla="*/ 238 h 316"/>
                <a:gd name="T114" fmla="*/ 59 w 170"/>
                <a:gd name="T115" fmla="*/ 257 h 316"/>
                <a:gd name="T116" fmla="*/ 54 w 170"/>
                <a:gd name="T117" fmla="*/ 270 h 316"/>
                <a:gd name="T118" fmla="*/ 78 w 170"/>
                <a:gd name="T119" fmla="*/ 276 h 316"/>
                <a:gd name="T120" fmla="*/ 82 w 170"/>
                <a:gd name="T121" fmla="*/ 282 h 316"/>
                <a:gd name="T122" fmla="*/ 48 w 170"/>
                <a:gd name="T123" fmla="*/ 30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 h="316">
                  <a:moveTo>
                    <a:pt x="31" y="204"/>
                  </a:moveTo>
                  <a:lnTo>
                    <a:pt x="27" y="200"/>
                  </a:lnTo>
                  <a:lnTo>
                    <a:pt x="23" y="200"/>
                  </a:lnTo>
                  <a:lnTo>
                    <a:pt x="19" y="194"/>
                  </a:lnTo>
                  <a:lnTo>
                    <a:pt x="14" y="190"/>
                  </a:lnTo>
                  <a:lnTo>
                    <a:pt x="12" y="192"/>
                  </a:lnTo>
                  <a:lnTo>
                    <a:pt x="10" y="198"/>
                  </a:lnTo>
                  <a:lnTo>
                    <a:pt x="8" y="198"/>
                  </a:lnTo>
                  <a:lnTo>
                    <a:pt x="0" y="190"/>
                  </a:lnTo>
                  <a:lnTo>
                    <a:pt x="4" y="181"/>
                  </a:lnTo>
                  <a:lnTo>
                    <a:pt x="8" y="181"/>
                  </a:lnTo>
                  <a:lnTo>
                    <a:pt x="8" y="177"/>
                  </a:lnTo>
                  <a:lnTo>
                    <a:pt x="10" y="175"/>
                  </a:lnTo>
                  <a:lnTo>
                    <a:pt x="12" y="173"/>
                  </a:lnTo>
                  <a:lnTo>
                    <a:pt x="16" y="173"/>
                  </a:lnTo>
                  <a:lnTo>
                    <a:pt x="19" y="171"/>
                  </a:lnTo>
                  <a:lnTo>
                    <a:pt x="21" y="171"/>
                  </a:lnTo>
                  <a:lnTo>
                    <a:pt x="25" y="168"/>
                  </a:lnTo>
                  <a:lnTo>
                    <a:pt x="29" y="168"/>
                  </a:lnTo>
                  <a:lnTo>
                    <a:pt x="33" y="171"/>
                  </a:lnTo>
                  <a:lnTo>
                    <a:pt x="33" y="175"/>
                  </a:lnTo>
                  <a:lnTo>
                    <a:pt x="40" y="183"/>
                  </a:lnTo>
                  <a:lnTo>
                    <a:pt x="35" y="185"/>
                  </a:lnTo>
                  <a:lnTo>
                    <a:pt x="42" y="185"/>
                  </a:lnTo>
                  <a:lnTo>
                    <a:pt x="44" y="194"/>
                  </a:lnTo>
                  <a:lnTo>
                    <a:pt x="40" y="187"/>
                  </a:lnTo>
                  <a:lnTo>
                    <a:pt x="37" y="187"/>
                  </a:lnTo>
                  <a:lnTo>
                    <a:pt x="40" y="190"/>
                  </a:lnTo>
                  <a:lnTo>
                    <a:pt x="37" y="194"/>
                  </a:lnTo>
                  <a:lnTo>
                    <a:pt x="42" y="194"/>
                  </a:lnTo>
                  <a:lnTo>
                    <a:pt x="40" y="196"/>
                  </a:lnTo>
                  <a:lnTo>
                    <a:pt x="35" y="196"/>
                  </a:lnTo>
                  <a:lnTo>
                    <a:pt x="35" y="198"/>
                  </a:lnTo>
                  <a:lnTo>
                    <a:pt x="33" y="202"/>
                  </a:lnTo>
                  <a:lnTo>
                    <a:pt x="31" y="200"/>
                  </a:lnTo>
                  <a:lnTo>
                    <a:pt x="31" y="204"/>
                  </a:lnTo>
                  <a:lnTo>
                    <a:pt x="31" y="204"/>
                  </a:lnTo>
                  <a:lnTo>
                    <a:pt x="31" y="204"/>
                  </a:lnTo>
                  <a:close/>
                  <a:moveTo>
                    <a:pt x="113" y="29"/>
                  </a:moveTo>
                  <a:lnTo>
                    <a:pt x="115" y="25"/>
                  </a:lnTo>
                  <a:lnTo>
                    <a:pt x="118" y="27"/>
                  </a:lnTo>
                  <a:lnTo>
                    <a:pt x="113" y="29"/>
                  </a:lnTo>
                  <a:lnTo>
                    <a:pt x="113" y="29"/>
                  </a:lnTo>
                  <a:close/>
                  <a:moveTo>
                    <a:pt x="122" y="6"/>
                  </a:moveTo>
                  <a:lnTo>
                    <a:pt x="120" y="4"/>
                  </a:lnTo>
                  <a:lnTo>
                    <a:pt x="122" y="0"/>
                  </a:lnTo>
                  <a:lnTo>
                    <a:pt x="122" y="6"/>
                  </a:lnTo>
                  <a:lnTo>
                    <a:pt x="122" y="6"/>
                  </a:lnTo>
                  <a:close/>
                  <a:moveTo>
                    <a:pt x="113" y="15"/>
                  </a:moveTo>
                  <a:lnTo>
                    <a:pt x="113" y="10"/>
                  </a:lnTo>
                  <a:lnTo>
                    <a:pt x="111" y="10"/>
                  </a:lnTo>
                  <a:lnTo>
                    <a:pt x="109" y="12"/>
                  </a:lnTo>
                  <a:lnTo>
                    <a:pt x="109" y="12"/>
                  </a:lnTo>
                  <a:lnTo>
                    <a:pt x="113" y="15"/>
                  </a:lnTo>
                  <a:lnTo>
                    <a:pt x="113" y="15"/>
                  </a:lnTo>
                  <a:close/>
                  <a:moveTo>
                    <a:pt x="118" y="12"/>
                  </a:moveTo>
                  <a:lnTo>
                    <a:pt x="115" y="10"/>
                  </a:lnTo>
                  <a:lnTo>
                    <a:pt x="118" y="8"/>
                  </a:lnTo>
                  <a:lnTo>
                    <a:pt x="118" y="4"/>
                  </a:lnTo>
                  <a:lnTo>
                    <a:pt x="120" y="6"/>
                  </a:lnTo>
                  <a:lnTo>
                    <a:pt x="120" y="10"/>
                  </a:lnTo>
                  <a:lnTo>
                    <a:pt x="118" y="12"/>
                  </a:lnTo>
                  <a:lnTo>
                    <a:pt x="118" y="12"/>
                  </a:lnTo>
                  <a:close/>
                  <a:moveTo>
                    <a:pt x="115" y="23"/>
                  </a:moveTo>
                  <a:lnTo>
                    <a:pt x="113" y="21"/>
                  </a:lnTo>
                  <a:lnTo>
                    <a:pt x="109" y="21"/>
                  </a:lnTo>
                  <a:lnTo>
                    <a:pt x="107" y="19"/>
                  </a:lnTo>
                  <a:lnTo>
                    <a:pt x="109" y="17"/>
                  </a:lnTo>
                  <a:lnTo>
                    <a:pt x="113" y="17"/>
                  </a:lnTo>
                  <a:lnTo>
                    <a:pt x="115" y="17"/>
                  </a:lnTo>
                  <a:lnTo>
                    <a:pt x="113" y="15"/>
                  </a:lnTo>
                  <a:lnTo>
                    <a:pt x="115" y="12"/>
                  </a:lnTo>
                  <a:lnTo>
                    <a:pt x="118" y="15"/>
                  </a:lnTo>
                  <a:lnTo>
                    <a:pt x="120" y="15"/>
                  </a:lnTo>
                  <a:lnTo>
                    <a:pt x="118" y="17"/>
                  </a:lnTo>
                  <a:lnTo>
                    <a:pt x="118" y="19"/>
                  </a:lnTo>
                  <a:lnTo>
                    <a:pt x="118" y="21"/>
                  </a:lnTo>
                  <a:lnTo>
                    <a:pt x="118" y="25"/>
                  </a:lnTo>
                  <a:lnTo>
                    <a:pt x="115" y="23"/>
                  </a:lnTo>
                  <a:lnTo>
                    <a:pt x="115" y="23"/>
                  </a:lnTo>
                  <a:close/>
                  <a:moveTo>
                    <a:pt x="153" y="274"/>
                  </a:moveTo>
                  <a:lnTo>
                    <a:pt x="156" y="274"/>
                  </a:lnTo>
                  <a:lnTo>
                    <a:pt x="158" y="274"/>
                  </a:lnTo>
                  <a:lnTo>
                    <a:pt x="158" y="272"/>
                  </a:lnTo>
                  <a:lnTo>
                    <a:pt x="156" y="272"/>
                  </a:lnTo>
                  <a:lnTo>
                    <a:pt x="153" y="274"/>
                  </a:lnTo>
                  <a:lnTo>
                    <a:pt x="153" y="274"/>
                  </a:lnTo>
                  <a:close/>
                  <a:moveTo>
                    <a:pt x="113" y="297"/>
                  </a:moveTo>
                  <a:lnTo>
                    <a:pt x="118" y="293"/>
                  </a:lnTo>
                  <a:lnTo>
                    <a:pt x="120" y="295"/>
                  </a:lnTo>
                  <a:lnTo>
                    <a:pt x="122" y="295"/>
                  </a:lnTo>
                  <a:lnTo>
                    <a:pt x="122" y="297"/>
                  </a:lnTo>
                  <a:lnTo>
                    <a:pt x="122" y="299"/>
                  </a:lnTo>
                  <a:lnTo>
                    <a:pt x="118" y="299"/>
                  </a:lnTo>
                  <a:lnTo>
                    <a:pt x="115" y="297"/>
                  </a:lnTo>
                  <a:lnTo>
                    <a:pt x="113" y="297"/>
                  </a:lnTo>
                  <a:lnTo>
                    <a:pt x="113" y="297"/>
                  </a:lnTo>
                  <a:close/>
                  <a:moveTo>
                    <a:pt x="48" y="152"/>
                  </a:moveTo>
                  <a:lnTo>
                    <a:pt x="48" y="154"/>
                  </a:lnTo>
                  <a:lnTo>
                    <a:pt x="50" y="156"/>
                  </a:lnTo>
                  <a:lnTo>
                    <a:pt x="50" y="154"/>
                  </a:lnTo>
                  <a:lnTo>
                    <a:pt x="48" y="152"/>
                  </a:lnTo>
                  <a:lnTo>
                    <a:pt x="48" y="152"/>
                  </a:lnTo>
                  <a:close/>
                  <a:moveTo>
                    <a:pt x="31" y="147"/>
                  </a:moveTo>
                  <a:lnTo>
                    <a:pt x="31" y="143"/>
                  </a:lnTo>
                  <a:lnTo>
                    <a:pt x="31" y="145"/>
                  </a:lnTo>
                  <a:lnTo>
                    <a:pt x="31" y="147"/>
                  </a:lnTo>
                  <a:lnTo>
                    <a:pt x="31" y="147"/>
                  </a:lnTo>
                  <a:close/>
                  <a:moveTo>
                    <a:pt x="19" y="135"/>
                  </a:moveTo>
                  <a:lnTo>
                    <a:pt x="19" y="133"/>
                  </a:lnTo>
                  <a:lnTo>
                    <a:pt x="23" y="133"/>
                  </a:lnTo>
                  <a:lnTo>
                    <a:pt x="19" y="135"/>
                  </a:lnTo>
                  <a:lnTo>
                    <a:pt x="19" y="135"/>
                  </a:lnTo>
                  <a:close/>
                  <a:moveTo>
                    <a:pt x="25" y="133"/>
                  </a:moveTo>
                  <a:lnTo>
                    <a:pt x="27" y="128"/>
                  </a:lnTo>
                  <a:lnTo>
                    <a:pt x="27" y="131"/>
                  </a:lnTo>
                  <a:lnTo>
                    <a:pt x="25" y="133"/>
                  </a:lnTo>
                  <a:lnTo>
                    <a:pt x="25" y="133"/>
                  </a:lnTo>
                  <a:close/>
                  <a:moveTo>
                    <a:pt x="31" y="124"/>
                  </a:moveTo>
                  <a:lnTo>
                    <a:pt x="33" y="122"/>
                  </a:lnTo>
                  <a:lnTo>
                    <a:pt x="31" y="122"/>
                  </a:lnTo>
                  <a:lnTo>
                    <a:pt x="31" y="124"/>
                  </a:lnTo>
                  <a:lnTo>
                    <a:pt x="31" y="124"/>
                  </a:lnTo>
                  <a:close/>
                  <a:moveTo>
                    <a:pt x="29" y="118"/>
                  </a:moveTo>
                  <a:lnTo>
                    <a:pt x="29" y="122"/>
                  </a:lnTo>
                  <a:lnTo>
                    <a:pt x="31" y="120"/>
                  </a:lnTo>
                  <a:lnTo>
                    <a:pt x="31" y="118"/>
                  </a:lnTo>
                  <a:lnTo>
                    <a:pt x="29" y="118"/>
                  </a:lnTo>
                  <a:lnTo>
                    <a:pt x="29" y="118"/>
                  </a:lnTo>
                  <a:close/>
                  <a:moveTo>
                    <a:pt x="80" y="59"/>
                  </a:moveTo>
                  <a:lnTo>
                    <a:pt x="82" y="61"/>
                  </a:lnTo>
                  <a:lnTo>
                    <a:pt x="82" y="59"/>
                  </a:lnTo>
                  <a:lnTo>
                    <a:pt x="80" y="59"/>
                  </a:lnTo>
                  <a:lnTo>
                    <a:pt x="80" y="59"/>
                  </a:lnTo>
                  <a:close/>
                  <a:moveTo>
                    <a:pt x="75" y="61"/>
                  </a:moveTo>
                  <a:lnTo>
                    <a:pt x="80" y="61"/>
                  </a:lnTo>
                  <a:lnTo>
                    <a:pt x="82" y="63"/>
                  </a:lnTo>
                  <a:lnTo>
                    <a:pt x="80" y="65"/>
                  </a:lnTo>
                  <a:lnTo>
                    <a:pt x="84" y="65"/>
                  </a:lnTo>
                  <a:lnTo>
                    <a:pt x="84" y="67"/>
                  </a:lnTo>
                  <a:lnTo>
                    <a:pt x="82" y="65"/>
                  </a:lnTo>
                  <a:lnTo>
                    <a:pt x="78" y="67"/>
                  </a:lnTo>
                  <a:lnTo>
                    <a:pt x="78" y="63"/>
                  </a:lnTo>
                  <a:lnTo>
                    <a:pt x="78" y="65"/>
                  </a:lnTo>
                  <a:lnTo>
                    <a:pt x="75" y="65"/>
                  </a:lnTo>
                  <a:lnTo>
                    <a:pt x="75" y="61"/>
                  </a:lnTo>
                  <a:lnTo>
                    <a:pt x="75" y="61"/>
                  </a:lnTo>
                  <a:close/>
                  <a:moveTo>
                    <a:pt x="75" y="67"/>
                  </a:moveTo>
                  <a:lnTo>
                    <a:pt x="78" y="72"/>
                  </a:lnTo>
                  <a:lnTo>
                    <a:pt x="80" y="69"/>
                  </a:lnTo>
                  <a:lnTo>
                    <a:pt x="78" y="67"/>
                  </a:lnTo>
                  <a:lnTo>
                    <a:pt x="75" y="67"/>
                  </a:lnTo>
                  <a:lnTo>
                    <a:pt x="75" y="67"/>
                  </a:lnTo>
                  <a:close/>
                  <a:moveTo>
                    <a:pt x="19" y="90"/>
                  </a:moveTo>
                  <a:lnTo>
                    <a:pt x="21" y="90"/>
                  </a:lnTo>
                  <a:lnTo>
                    <a:pt x="19" y="88"/>
                  </a:lnTo>
                  <a:lnTo>
                    <a:pt x="21" y="84"/>
                  </a:lnTo>
                  <a:lnTo>
                    <a:pt x="25" y="86"/>
                  </a:lnTo>
                  <a:lnTo>
                    <a:pt x="23" y="84"/>
                  </a:lnTo>
                  <a:lnTo>
                    <a:pt x="33" y="78"/>
                  </a:lnTo>
                  <a:lnTo>
                    <a:pt x="33" y="82"/>
                  </a:lnTo>
                  <a:lnTo>
                    <a:pt x="29" y="86"/>
                  </a:lnTo>
                  <a:lnTo>
                    <a:pt x="29" y="88"/>
                  </a:lnTo>
                  <a:lnTo>
                    <a:pt x="29" y="90"/>
                  </a:lnTo>
                  <a:lnTo>
                    <a:pt x="27" y="93"/>
                  </a:lnTo>
                  <a:lnTo>
                    <a:pt x="25" y="93"/>
                  </a:lnTo>
                  <a:lnTo>
                    <a:pt x="21" y="93"/>
                  </a:lnTo>
                  <a:lnTo>
                    <a:pt x="19" y="90"/>
                  </a:lnTo>
                  <a:lnTo>
                    <a:pt x="19" y="90"/>
                  </a:lnTo>
                  <a:close/>
                  <a:moveTo>
                    <a:pt x="19" y="97"/>
                  </a:moveTo>
                  <a:lnTo>
                    <a:pt x="21" y="99"/>
                  </a:lnTo>
                  <a:lnTo>
                    <a:pt x="25" y="95"/>
                  </a:lnTo>
                  <a:lnTo>
                    <a:pt x="23" y="95"/>
                  </a:lnTo>
                  <a:lnTo>
                    <a:pt x="21" y="95"/>
                  </a:lnTo>
                  <a:lnTo>
                    <a:pt x="21" y="97"/>
                  </a:lnTo>
                  <a:lnTo>
                    <a:pt x="19" y="97"/>
                  </a:lnTo>
                  <a:lnTo>
                    <a:pt x="19" y="97"/>
                  </a:lnTo>
                  <a:close/>
                  <a:moveTo>
                    <a:pt x="19" y="103"/>
                  </a:moveTo>
                  <a:lnTo>
                    <a:pt x="14" y="105"/>
                  </a:lnTo>
                  <a:lnTo>
                    <a:pt x="12" y="101"/>
                  </a:lnTo>
                  <a:lnTo>
                    <a:pt x="12" y="101"/>
                  </a:lnTo>
                  <a:lnTo>
                    <a:pt x="19" y="101"/>
                  </a:lnTo>
                  <a:lnTo>
                    <a:pt x="19" y="103"/>
                  </a:lnTo>
                  <a:lnTo>
                    <a:pt x="19" y="103"/>
                  </a:lnTo>
                  <a:close/>
                  <a:moveTo>
                    <a:pt x="16" y="107"/>
                  </a:moveTo>
                  <a:lnTo>
                    <a:pt x="12" y="107"/>
                  </a:lnTo>
                  <a:lnTo>
                    <a:pt x="12" y="105"/>
                  </a:lnTo>
                  <a:lnTo>
                    <a:pt x="16" y="105"/>
                  </a:lnTo>
                  <a:lnTo>
                    <a:pt x="16" y="107"/>
                  </a:lnTo>
                  <a:lnTo>
                    <a:pt x="16" y="107"/>
                  </a:lnTo>
                  <a:close/>
                  <a:moveTo>
                    <a:pt x="12" y="118"/>
                  </a:moveTo>
                  <a:lnTo>
                    <a:pt x="12" y="120"/>
                  </a:lnTo>
                  <a:lnTo>
                    <a:pt x="10" y="122"/>
                  </a:lnTo>
                  <a:lnTo>
                    <a:pt x="10" y="120"/>
                  </a:lnTo>
                  <a:lnTo>
                    <a:pt x="12" y="118"/>
                  </a:lnTo>
                  <a:lnTo>
                    <a:pt x="12" y="118"/>
                  </a:lnTo>
                  <a:close/>
                  <a:moveTo>
                    <a:pt x="16" y="116"/>
                  </a:moveTo>
                  <a:lnTo>
                    <a:pt x="14" y="114"/>
                  </a:lnTo>
                  <a:lnTo>
                    <a:pt x="16" y="112"/>
                  </a:lnTo>
                  <a:lnTo>
                    <a:pt x="16" y="109"/>
                  </a:lnTo>
                  <a:lnTo>
                    <a:pt x="14" y="109"/>
                  </a:lnTo>
                  <a:lnTo>
                    <a:pt x="14" y="112"/>
                  </a:lnTo>
                  <a:lnTo>
                    <a:pt x="12" y="114"/>
                  </a:lnTo>
                  <a:lnTo>
                    <a:pt x="12" y="116"/>
                  </a:lnTo>
                  <a:lnTo>
                    <a:pt x="16" y="116"/>
                  </a:lnTo>
                  <a:lnTo>
                    <a:pt x="16" y="116"/>
                  </a:lnTo>
                  <a:close/>
                  <a:moveTo>
                    <a:pt x="35" y="118"/>
                  </a:moveTo>
                  <a:lnTo>
                    <a:pt x="35" y="116"/>
                  </a:lnTo>
                  <a:lnTo>
                    <a:pt x="31" y="116"/>
                  </a:lnTo>
                  <a:lnTo>
                    <a:pt x="27" y="112"/>
                  </a:lnTo>
                  <a:lnTo>
                    <a:pt x="29" y="109"/>
                  </a:lnTo>
                  <a:lnTo>
                    <a:pt x="27" y="107"/>
                  </a:lnTo>
                  <a:lnTo>
                    <a:pt x="27" y="109"/>
                  </a:lnTo>
                  <a:lnTo>
                    <a:pt x="23" y="107"/>
                  </a:lnTo>
                  <a:lnTo>
                    <a:pt x="25" y="105"/>
                  </a:lnTo>
                  <a:lnTo>
                    <a:pt x="25" y="107"/>
                  </a:lnTo>
                  <a:lnTo>
                    <a:pt x="25" y="103"/>
                  </a:lnTo>
                  <a:lnTo>
                    <a:pt x="29" y="105"/>
                  </a:lnTo>
                  <a:lnTo>
                    <a:pt x="29" y="101"/>
                  </a:lnTo>
                  <a:lnTo>
                    <a:pt x="31" y="101"/>
                  </a:lnTo>
                  <a:lnTo>
                    <a:pt x="33" y="103"/>
                  </a:lnTo>
                  <a:lnTo>
                    <a:pt x="33" y="112"/>
                  </a:lnTo>
                  <a:lnTo>
                    <a:pt x="37" y="114"/>
                  </a:lnTo>
                  <a:lnTo>
                    <a:pt x="40" y="112"/>
                  </a:lnTo>
                  <a:lnTo>
                    <a:pt x="40" y="114"/>
                  </a:lnTo>
                  <a:lnTo>
                    <a:pt x="37" y="116"/>
                  </a:lnTo>
                  <a:lnTo>
                    <a:pt x="37" y="118"/>
                  </a:lnTo>
                  <a:lnTo>
                    <a:pt x="35" y="118"/>
                  </a:lnTo>
                  <a:lnTo>
                    <a:pt x="35" y="118"/>
                  </a:lnTo>
                  <a:close/>
                  <a:moveTo>
                    <a:pt x="29" y="141"/>
                  </a:moveTo>
                  <a:lnTo>
                    <a:pt x="35" y="139"/>
                  </a:lnTo>
                  <a:lnTo>
                    <a:pt x="37" y="139"/>
                  </a:lnTo>
                  <a:lnTo>
                    <a:pt x="40" y="137"/>
                  </a:lnTo>
                  <a:lnTo>
                    <a:pt x="40" y="135"/>
                  </a:lnTo>
                  <a:lnTo>
                    <a:pt x="35" y="133"/>
                  </a:lnTo>
                  <a:lnTo>
                    <a:pt x="33" y="131"/>
                  </a:lnTo>
                  <a:lnTo>
                    <a:pt x="29" y="133"/>
                  </a:lnTo>
                  <a:lnTo>
                    <a:pt x="35" y="135"/>
                  </a:lnTo>
                  <a:lnTo>
                    <a:pt x="31" y="137"/>
                  </a:lnTo>
                  <a:lnTo>
                    <a:pt x="33" y="137"/>
                  </a:lnTo>
                  <a:lnTo>
                    <a:pt x="29" y="141"/>
                  </a:lnTo>
                  <a:lnTo>
                    <a:pt x="29" y="141"/>
                  </a:lnTo>
                  <a:close/>
                  <a:moveTo>
                    <a:pt x="35" y="154"/>
                  </a:moveTo>
                  <a:lnTo>
                    <a:pt x="33" y="149"/>
                  </a:lnTo>
                  <a:lnTo>
                    <a:pt x="40" y="143"/>
                  </a:lnTo>
                  <a:lnTo>
                    <a:pt x="37" y="152"/>
                  </a:lnTo>
                  <a:lnTo>
                    <a:pt x="35" y="154"/>
                  </a:lnTo>
                  <a:lnTo>
                    <a:pt x="35" y="154"/>
                  </a:lnTo>
                  <a:close/>
                  <a:moveTo>
                    <a:pt x="29" y="158"/>
                  </a:moveTo>
                  <a:lnTo>
                    <a:pt x="33" y="156"/>
                  </a:lnTo>
                  <a:lnTo>
                    <a:pt x="31" y="149"/>
                  </a:lnTo>
                  <a:lnTo>
                    <a:pt x="27" y="152"/>
                  </a:lnTo>
                  <a:lnTo>
                    <a:pt x="27" y="158"/>
                  </a:lnTo>
                  <a:lnTo>
                    <a:pt x="29" y="156"/>
                  </a:lnTo>
                  <a:lnTo>
                    <a:pt x="29" y="158"/>
                  </a:lnTo>
                  <a:lnTo>
                    <a:pt x="29" y="158"/>
                  </a:lnTo>
                  <a:close/>
                  <a:moveTo>
                    <a:pt x="44" y="158"/>
                  </a:moveTo>
                  <a:lnTo>
                    <a:pt x="46" y="164"/>
                  </a:lnTo>
                  <a:lnTo>
                    <a:pt x="48" y="166"/>
                  </a:lnTo>
                  <a:lnTo>
                    <a:pt x="50" y="162"/>
                  </a:lnTo>
                  <a:lnTo>
                    <a:pt x="48" y="156"/>
                  </a:lnTo>
                  <a:lnTo>
                    <a:pt x="44" y="158"/>
                  </a:lnTo>
                  <a:lnTo>
                    <a:pt x="44" y="158"/>
                  </a:lnTo>
                  <a:close/>
                  <a:moveTo>
                    <a:pt x="56" y="223"/>
                  </a:moveTo>
                  <a:lnTo>
                    <a:pt x="63" y="225"/>
                  </a:lnTo>
                  <a:lnTo>
                    <a:pt x="67" y="223"/>
                  </a:lnTo>
                  <a:lnTo>
                    <a:pt x="65" y="223"/>
                  </a:lnTo>
                  <a:lnTo>
                    <a:pt x="63" y="219"/>
                  </a:lnTo>
                  <a:lnTo>
                    <a:pt x="59" y="221"/>
                  </a:lnTo>
                  <a:lnTo>
                    <a:pt x="59" y="221"/>
                  </a:lnTo>
                  <a:lnTo>
                    <a:pt x="56" y="223"/>
                  </a:lnTo>
                  <a:lnTo>
                    <a:pt x="56" y="223"/>
                  </a:lnTo>
                  <a:close/>
                  <a:moveTo>
                    <a:pt x="54" y="202"/>
                  </a:moveTo>
                  <a:lnTo>
                    <a:pt x="54" y="198"/>
                  </a:lnTo>
                  <a:lnTo>
                    <a:pt x="61" y="192"/>
                  </a:lnTo>
                  <a:lnTo>
                    <a:pt x="61" y="196"/>
                  </a:lnTo>
                  <a:lnTo>
                    <a:pt x="61" y="198"/>
                  </a:lnTo>
                  <a:lnTo>
                    <a:pt x="56" y="202"/>
                  </a:lnTo>
                  <a:lnTo>
                    <a:pt x="54" y="202"/>
                  </a:lnTo>
                  <a:lnTo>
                    <a:pt x="54" y="202"/>
                  </a:lnTo>
                  <a:close/>
                  <a:moveTo>
                    <a:pt x="46" y="316"/>
                  </a:moveTo>
                  <a:lnTo>
                    <a:pt x="48" y="314"/>
                  </a:lnTo>
                  <a:lnTo>
                    <a:pt x="48" y="312"/>
                  </a:lnTo>
                  <a:lnTo>
                    <a:pt x="50" y="310"/>
                  </a:lnTo>
                  <a:lnTo>
                    <a:pt x="50" y="312"/>
                  </a:lnTo>
                  <a:lnTo>
                    <a:pt x="52" y="310"/>
                  </a:lnTo>
                  <a:lnTo>
                    <a:pt x="54" y="310"/>
                  </a:lnTo>
                  <a:lnTo>
                    <a:pt x="54" y="305"/>
                  </a:lnTo>
                  <a:lnTo>
                    <a:pt x="59" y="308"/>
                  </a:lnTo>
                  <a:lnTo>
                    <a:pt x="63" y="305"/>
                  </a:lnTo>
                  <a:lnTo>
                    <a:pt x="65" y="305"/>
                  </a:lnTo>
                  <a:lnTo>
                    <a:pt x="65" y="305"/>
                  </a:lnTo>
                  <a:lnTo>
                    <a:pt x="67" y="308"/>
                  </a:lnTo>
                  <a:lnTo>
                    <a:pt x="69" y="308"/>
                  </a:lnTo>
                  <a:lnTo>
                    <a:pt x="71" y="310"/>
                  </a:lnTo>
                  <a:lnTo>
                    <a:pt x="75" y="310"/>
                  </a:lnTo>
                  <a:lnTo>
                    <a:pt x="75" y="308"/>
                  </a:lnTo>
                  <a:lnTo>
                    <a:pt x="78" y="305"/>
                  </a:lnTo>
                  <a:lnTo>
                    <a:pt x="78" y="303"/>
                  </a:lnTo>
                  <a:lnTo>
                    <a:pt x="78" y="301"/>
                  </a:lnTo>
                  <a:lnTo>
                    <a:pt x="80" y="299"/>
                  </a:lnTo>
                  <a:lnTo>
                    <a:pt x="82" y="297"/>
                  </a:lnTo>
                  <a:lnTo>
                    <a:pt x="82" y="297"/>
                  </a:lnTo>
                  <a:lnTo>
                    <a:pt x="90" y="295"/>
                  </a:lnTo>
                  <a:lnTo>
                    <a:pt x="92" y="295"/>
                  </a:lnTo>
                  <a:lnTo>
                    <a:pt x="96" y="299"/>
                  </a:lnTo>
                  <a:lnTo>
                    <a:pt x="99" y="297"/>
                  </a:lnTo>
                  <a:lnTo>
                    <a:pt x="103" y="297"/>
                  </a:lnTo>
                  <a:lnTo>
                    <a:pt x="105" y="299"/>
                  </a:lnTo>
                  <a:lnTo>
                    <a:pt x="107" y="295"/>
                  </a:lnTo>
                  <a:lnTo>
                    <a:pt x="111" y="293"/>
                  </a:lnTo>
                  <a:lnTo>
                    <a:pt x="113" y="295"/>
                  </a:lnTo>
                  <a:lnTo>
                    <a:pt x="118" y="291"/>
                  </a:lnTo>
                  <a:lnTo>
                    <a:pt x="122" y="293"/>
                  </a:lnTo>
                  <a:lnTo>
                    <a:pt x="124" y="293"/>
                  </a:lnTo>
                  <a:lnTo>
                    <a:pt x="124" y="291"/>
                  </a:lnTo>
                  <a:lnTo>
                    <a:pt x="126" y="293"/>
                  </a:lnTo>
                  <a:lnTo>
                    <a:pt x="128" y="293"/>
                  </a:lnTo>
                  <a:lnTo>
                    <a:pt x="130" y="291"/>
                  </a:lnTo>
                  <a:lnTo>
                    <a:pt x="137" y="291"/>
                  </a:lnTo>
                  <a:lnTo>
                    <a:pt x="141" y="291"/>
                  </a:lnTo>
                  <a:lnTo>
                    <a:pt x="145" y="293"/>
                  </a:lnTo>
                  <a:lnTo>
                    <a:pt x="147" y="293"/>
                  </a:lnTo>
                  <a:lnTo>
                    <a:pt x="149" y="291"/>
                  </a:lnTo>
                  <a:lnTo>
                    <a:pt x="153" y="289"/>
                  </a:lnTo>
                  <a:lnTo>
                    <a:pt x="156" y="286"/>
                  </a:lnTo>
                  <a:lnTo>
                    <a:pt x="158" y="286"/>
                  </a:lnTo>
                  <a:lnTo>
                    <a:pt x="160" y="286"/>
                  </a:lnTo>
                  <a:lnTo>
                    <a:pt x="160" y="284"/>
                  </a:lnTo>
                  <a:lnTo>
                    <a:pt x="164" y="282"/>
                  </a:lnTo>
                  <a:lnTo>
                    <a:pt x="168" y="280"/>
                  </a:lnTo>
                  <a:lnTo>
                    <a:pt x="168" y="278"/>
                  </a:lnTo>
                  <a:lnTo>
                    <a:pt x="166" y="276"/>
                  </a:lnTo>
                  <a:lnTo>
                    <a:pt x="168" y="274"/>
                  </a:lnTo>
                  <a:lnTo>
                    <a:pt x="162" y="274"/>
                  </a:lnTo>
                  <a:lnTo>
                    <a:pt x="160" y="276"/>
                  </a:lnTo>
                  <a:lnTo>
                    <a:pt x="158" y="276"/>
                  </a:lnTo>
                  <a:lnTo>
                    <a:pt x="153" y="274"/>
                  </a:lnTo>
                  <a:lnTo>
                    <a:pt x="151" y="274"/>
                  </a:lnTo>
                  <a:lnTo>
                    <a:pt x="153" y="274"/>
                  </a:lnTo>
                  <a:lnTo>
                    <a:pt x="153" y="272"/>
                  </a:lnTo>
                  <a:lnTo>
                    <a:pt x="156" y="272"/>
                  </a:lnTo>
                  <a:lnTo>
                    <a:pt x="151" y="272"/>
                  </a:lnTo>
                  <a:lnTo>
                    <a:pt x="149" y="272"/>
                  </a:lnTo>
                  <a:lnTo>
                    <a:pt x="153" y="270"/>
                  </a:lnTo>
                  <a:lnTo>
                    <a:pt x="156" y="270"/>
                  </a:lnTo>
                  <a:lnTo>
                    <a:pt x="158" y="268"/>
                  </a:lnTo>
                  <a:lnTo>
                    <a:pt x="158" y="265"/>
                  </a:lnTo>
                  <a:lnTo>
                    <a:pt x="153" y="265"/>
                  </a:lnTo>
                  <a:lnTo>
                    <a:pt x="156" y="263"/>
                  </a:lnTo>
                  <a:lnTo>
                    <a:pt x="158" y="261"/>
                  </a:lnTo>
                  <a:lnTo>
                    <a:pt x="160" y="263"/>
                  </a:lnTo>
                  <a:lnTo>
                    <a:pt x="162" y="261"/>
                  </a:lnTo>
                  <a:lnTo>
                    <a:pt x="164" y="259"/>
                  </a:lnTo>
                  <a:lnTo>
                    <a:pt x="162" y="259"/>
                  </a:lnTo>
                  <a:lnTo>
                    <a:pt x="164" y="259"/>
                  </a:lnTo>
                  <a:lnTo>
                    <a:pt x="160" y="257"/>
                  </a:lnTo>
                  <a:lnTo>
                    <a:pt x="162" y="255"/>
                  </a:lnTo>
                  <a:lnTo>
                    <a:pt x="164" y="257"/>
                  </a:lnTo>
                  <a:lnTo>
                    <a:pt x="164" y="257"/>
                  </a:lnTo>
                  <a:lnTo>
                    <a:pt x="166" y="255"/>
                  </a:lnTo>
                  <a:lnTo>
                    <a:pt x="168" y="253"/>
                  </a:lnTo>
                  <a:lnTo>
                    <a:pt x="168" y="249"/>
                  </a:lnTo>
                  <a:lnTo>
                    <a:pt x="170" y="242"/>
                  </a:lnTo>
                  <a:lnTo>
                    <a:pt x="170" y="240"/>
                  </a:lnTo>
                  <a:lnTo>
                    <a:pt x="168" y="236"/>
                  </a:lnTo>
                  <a:lnTo>
                    <a:pt x="162" y="230"/>
                  </a:lnTo>
                  <a:lnTo>
                    <a:pt x="153" y="230"/>
                  </a:lnTo>
                  <a:lnTo>
                    <a:pt x="147" y="230"/>
                  </a:lnTo>
                  <a:lnTo>
                    <a:pt x="147" y="234"/>
                  </a:lnTo>
                  <a:lnTo>
                    <a:pt x="145" y="236"/>
                  </a:lnTo>
                  <a:lnTo>
                    <a:pt x="143" y="234"/>
                  </a:lnTo>
                  <a:lnTo>
                    <a:pt x="139" y="232"/>
                  </a:lnTo>
                  <a:lnTo>
                    <a:pt x="145" y="227"/>
                  </a:lnTo>
                  <a:lnTo>
                    <a:pt x="145" y="223"/>
                  </a:lnTo>
                  <a:lnTo>
                    <a:pt x="139" y="217"/>
                  </a:lnTo>
                  <a:lnTo>
                    <a:pt x="139" y="215"/>
                  </a:lnTo>
                  <a:lnTo>
                    <a:pt x="134" y="213"/>
                  </a:lnTo>
                  <a:lnTo>
                    <a:pt x="132" y="211"/>
                  </a:lnTo>
                  <a:lnTo>
                    <a:pt x="130" y="211"/>
                  </a:lnTo>
                  <a:lnTo>
                    <a:pt x="128" y="211"/>
                  </a:lnTo>
                  <a:lnTo>
                    <a:pt x="126" y="211"/>
                  </a:lnTo>
                  <a:lnTo>
                    <a:pt x="124" y="211"/>
                  </a:lnTo>
                  <a:lnTo>
                    <a:pt x="128" y="211"/>
                  </a:lnTo>
                  <a:lnTo>
                    <a:pt x="128" y="211"/>
                  </a:lnTo>
                  <a:lnTo>
                    <a:pt x="132" y="211"/>
                  </a:lnTo>
                  <a:lnTo>
                    <a:pt x="134" y="211"/>
                  </a:lnTo>
                  <a:lnTo>
                    <a:pt x="134" y="213"/>
                  </a:lnTo>
                  <a:lnTo>
                    <a:pt x="137" y="213"/>
                  </a:lnTo>
                  <a:lnTo>
                    <a:pt x="139" y="213"/>
                  </a:lnTo>
                  <a:lnTo>
                    <a:pt x="134" y="206"/>
                  </a:lnTo>
                  <a:lnTo>
                    <a:pt x="132" y="202"/>
                  </a:lnTo>
                  <a:lnTo>
                    <a:pt x="132" y="200"/>
                  </a:lnTo>
                  <a:lnTo>
                    <a:pt x="134" y="200"/>
                  </a:lnTo>
                  <a:lnTo>
                    <a:pt x="132" y="198"/>
                  </a:lnTo>
                  <a:lnTo>
                    <a:pt x="130" y="196"/>
                  </a:lnTo>
                  <a:lnTo>
                    <a:pt x="130" y="196"/>
                  </a:lnTo>
                  <a:lnTo>
                    <a:pt x="126" y="190"/>
                  </a:lnTo>
                  <a:lnTo>
                    <a:pt x="122" y="187"/>
                  </a:lnTo>
                  <a:lnTo>
                    <a:pt x="115" y="185"/>
                  </a:lnTo>
                  <a:lnTo>
                    <a:pt x="115" y="183"/>
                  </a:lnTo>
                  <a:lnTo>
                    <a:pt x="113" y="183"/>
                  </a:lnTo>
                  <a:lnTo>
                    <a:pt x="111" y="175"/>
                  </a:lnTo>
                  <a:lnTo>
                    <a:pt x="109" y="171"/>
                  </a:lnTo>
                  <a:lnTo>
                    <a:pt x="107" y="162"/>
                  </a:lnTo>
                  <a:lnTo>
                    <a:pt x="105" y="160"/>
                  </a:lnTo>
                  <a:lnTo>
                    <a:pt x="103" y="160"/>
                  </a:lnTo>
                  <a:lnTo>
                    <a:pt x="99" y="152"/>
                  </a:lnTo>
                  <a:lnTo>
                    <a:pt x="94" y="149"/>
                  </a:lnTo>
                  <a:lnTo>
                    <a:pt x="92" y="147"/>
                  </a:lnTo>
                  <a:lnTo>
                    <a:pt x="88" y="145"/>
                  </a:lnTo>
                  <a:lnTo>
                    <a:pt x="86" y="147"/>
                  </a:lnTo>
                  <a:lnTo>
                    <a:pt x="82" y="149"/>
                  </a:lnTo>
                  <a:lnTo>
                    <a:pt x="78" y="147"/>
                  </a:lnTo>
                  <a:lnTo>
                    <a:pt x="75" y="149"/>
                  </a:lnTo>
                  <a:lnTo>
                    <a:pt x="71" y="147"/>
                  </a:lnTo>
                  <a:lnTo>
                    <a:pt x="71" y="145"/>
                  </a:lnTo>
                  <a:lnTo>
                    <a:pt x="73" y="147"/>
                  </a:lnTo>
                  <a:lnTo>
                    <a:pt x="78" y="147"/>
                  </a:lnTo>
                  <a:lnTo>
                    <a:pt x="82" y="145"/>
                  </a:lnTo>
                  <a:lnTo>
                    <a:pt x="82" y="143"/>
                  </a:lnTo>
                  <a:lnTo>
                    <a:pt x="86" y="143"/>
                  </a:lnTo>
                  <a:lnTo>
                    <a:pt x="90" y="141"/>
                  </a:lnTo>
                  <a:lnTo>
                    <a:pt x="86" y="139"/>
                  </a:lnTo>
                  <a:lnTo>
                    <a:pt x="86" y="137"/>
                  </a:lnTo>
                  <a:lnTo>
                    <a:pt x="84" y="135"/>
                  </a:lnTo>
                  <a:lnTo>
                    <a:pt x="80" y="139"/>
                  </a:lnTo>
                  <a:lnTo>
                    <a:pt x="80" y="137"/>
                  </a:lnTo>
                  <a:lnTo>
                    <a:pt x="82" y="135"/>
                  </a:lnTo>
                  <a:lnTo>
                    <a:pt x="88" y="135"/>
                  </a:lnTo>
                  <a:lnTo>
                    <a:pt x="90" y="133"/>
                  </a:lnTo>
                  <a:lnTo>
                    <a:pt x="90" y="131"/>
                  </a:lnTo>
                  <a:lnTo>
                    <a:pt x="92" y="128"/>
                  </a:lnTo>
                  <a:lnTo>
                    <a:pt x="94" y="124"/>
                  </a:lnTo>
                  <a:lnTo>
                    <a:pt x="96" y="122"/>
                  </a:lnTo>
                  <a:lnTo>
                    <a:pt x="96" y="120"/>
                  </a:lnTo>
                  <a:lnTo>
                    <a:pt x="99" y="116"/>
                  </a:lnTo>
                  <a:lnTo>
                    <a:pt x="96" y="116"/>
                  </a:lnTo>
                  <a:lnTo>
                    <a:pt x="99" y="109"/>
                  </a:lnTo>
                  <a:lnTo>
                    <a:pt x="103" y="107"/>
                  </a:lnTo>
                  <a:lnTo>
                    <a:pt x="103" y="105"/>
                  </a:lnTo>
                  <a:lnTo>
                    <a:pt x="99" y="101"/>
                  </a:lnTo>
                  <a:lnTo>
                    <a:pt x="96" y="101"/>
                  </a:lnTo>
                  <a:lnTo>
                    <a:pt x="88" y="101"/>
                  </a:lnTo>
                  <a:lnTo>
                    <a:pt x="84" y="101"/>
                  </a:lnTo>
                  <a:lnTo>
                    <a:pt x="82" y="101"/>
                  </a:lnTo>
                  <a:lnTo>
                    <a:pt x="80" y="101"/>
                  </a:lnTo>
                  <a:lnTo>
                    <a:pt x="78" y="101"/>
                  </a:lnTo>
                  <a:lnTo>
                    <a:pt x="75" y="101"/>
                  </a:lnTo>
                  <a:lnTo>
                    <a:pt x="75" y="101"/>
                  </a:lnTo>
                  <a:lnTo>
                    <a:pt x="71" y="103"/>
                  </a:lnTo>
                  <a:lnTo>
                    <a:pt x="69" y="105"/>
                  </a:lnTo>
                  <a:lnTo>
                    <a:pt x="67" y="105"/>
                  </a:lnTo>
                  <a:lnTo>
                    <a:pt x="65" y="105"/>
                  </a:lnTo>
                  <a:lnTo>
                    <a:pt x="65" y="105"/>
                  </a:lnTo>
                  <a:lnTo>
                    <a:pt x="67" y="101"/>
                  </a:lnTo>
                  <a:lnTo>
                    <a:pt x="69" y="97"/>
                  </a:lnTo>
                  <a:lnTo>
                    <a:pt x="67" y="99"/>
                  </a:lnTo>
                  <a:lnTo>
                    <a:pt x="65" y="97"/>
                  </a:lnTo>
                  <a:lnTo>
                    <a:pt x="67" y="97"/>
                  </a:lnTo>
                  <a:lnTo>
                    <a:pt x="67" y="95"/>
                  </a:lnTo>
                  <a:lnTo>
                    <a:pt x="75" y="88"/>
                  </a:lnTo>
                  <a:lnTo>
                    <a:pt x="78" y="84"/>
                  </a:lnTo>
                  <a:lnTo>
                    <a:pt x="80" y="84"/>
                  </a:lnTo>
                  <a:lnTo>
                    <a:pt x="82" y="80"/>
                  </a:lnTo>
                  <a:lnTo>
                    <a:pt x="80" y="78"/>
                  </a:lnTo>
                  <a:lnTo>
                    <a:pt x="82" y="76"/>
                  </a:lnTo>
                  <a:lnTo>
                    <a:pt x="82" y="74"/>
                  </a:lnTo>
                  <a:lnTo>
                    <a:pt x="78" y="74"/>
                  </a:lnTo>
                  <a:lnTo>
                    <a:pt x="75" y="76"/>
                  </a:lnTo>
                  <a:lnTo>
                    <a:pt x="73" y="76"/>
                  </a:lnTo>
                  <a:lnTo>
                    <a:pt x="69" y="78"/>
                  </a:lnTo>
                  <a:lnTo>
                    <a:pt x="67" y="76"/>
                  </a:lnTo>
                  <a:lnTo>
                    <a:pt x="63" y="78"/>
                  </a:lnTo>
                  <a:lnTo>
                    <a:pt x="61" y="78"/>
                  </a:lnTo>
                  <a:lnTo>
                    <a:pt x="61" y="80"/>
                  </a:lnTo>
                  <a:lnTo>
                    <a:pt x="61" y="78"/>
                  </a:lnTo>
                  <a:lnTo>
                    <a:pt x="59" y="78"/>
                  </a:lnTo>
                  <a:lnTo>
                    <a:pt x="54" y="80"/>
                  </a:lnTo>
                  <a:lnTo>
                    <a:pt x="56" y="78"/>
                  </a:lnTo>
                  <a:lnTo>
                    <a:pt x="52" y="76"/>
                  </a:lnTo>
                  <a:lnTo>
                    <a:pt x="50" y="78"/>
                  </a:lnTo>
                  <a:lnTo>
                    <a:pt x="50" y="80"/>
                  </a:lnTo>
                  <a:lnTo>
                    <a:pt x="50" y="82"/>
                  </a:lnTo>
                  <a:lnTo>
                    <a:pt x="50" y="82"/>
                  </a:lnTo>
                  <a:lnTo>
                    <a:pt x="50" y="84"/>
                  </a:lnTo>
                  <a:lnTo>
                    <a:pt x="46" y="86"/>
                  </a:lnTo>
                  <a:lnTo>
                    <a:pt x="48" y="88"/>
                  </a:lnTo>
                  <a:lnTo>
                    <a:pt x="46" y="90"/>
                  </a:lnTo>
                  <a:lnTo>
                    <a:pt x="44" y="90"/>
                  </a:lnTo>
                  <a:lnTo>
                    <a:pt x="48" y="95"/>
                  </a:lnTo>
                  <a:lnTo>
                    <a:pt x="50" y="97"/>
                  </a:lnTo>
                  <a:lnTo>
                    <a:pt x="46" y="95"/>
                  </a:lnTo>
                  <a:lnTo>
                    <a:pt x="44" y="97"/>
                  </a:lnTo>
                  <a:lnTo>
                    <a:pt x="42" y="95"/>
                  </a:lnTo>
                  <a:lnTo>
                    <a:pt x="42" y="95"/>
                  </a:lnTo>
                  <a:lnTo>
                    <a:pt x="42" y="97"/>
                  </a:lnTo>
                  <a:lnTo>
                    <a:pt x="42" y="99"/>
                  </a:lnTo>
                  <a:lnTo>
                    <a:pt x="40" y="97"/>
                  </a:lnTo>
                  <a:lnTo>
                    <a:pt x="37" y="99"/>
                  </a:lnTo>
                  <a:lnTo>
                    <a:pt x="40" y="101"/>
                  </a:lnTo>
                  <a:lnTo>
                    <a:pt x="40" y="103"/>
                  </a:lnTo>
                  <a:lnTo>
                    <a:pt x="42" y="105"/>
                  </a:lnTo>
                  <a:lnTo>
                    <a:pt x="44" y="105"/>
                  </a:lnTo>
                  <a:lnTo>
                    <a:pt x="42" y="105"/>
                  </a:lnTo>
                  <a:lnTo>
                    <a:pt x="37" y="105"/>
                  </a:lnTo>
                  <a:lnTo>
                    <a:pt x="40" y="109"/>
                  </a:lnTo>
                  <a:lnTo>
                    <a:pt x="40" y="109"/>
                  </a:lnTo>
                  <a:lnTo>
                    <a:pt x="44" y="109"/>
                  </a:lnTo>
                  <a:lnTo>
                    <a:pt x="40" y="112"/>
                  </a:lnTo>
                  <a:lnTo>
                    <a:pt x="40" y="112"/>
                  </a:lnTo>
                  <a:lnTo>
                    <a:pt x="42" y="114"/>
                  </a:lnTo>
                  <a:lnTo>
                    <a:pt x="44" y="112"/>
                  </a:lnTo>
                  <a:lnTo>
                    <a:pt x="44" y="112"/>
                  </a:lnTo>
                  <a:lnTo>
                    <a:pt x="44" y="114"/>
                  </a:lnTo>
                  <a:lnTo>
                    <a:pt x="42" y="114"/>
                  </a:lnTo>
                  <a:lnTo>
                    <a:pt x="42" y="114"/>
                  </a:lnTo>
                  <a:lnTo>
                    <a:pt x="42" y="116"/>
                  </a:lnTo>
                  <a:lnTo>
                    <a:pt x="42" y="116"/>
                  </a:lnTo>
                  <a:lnTo>
                    <a:pt x="40" y="118"/>
                  </a:lnTo>
                  <a:lnTo>
                    <a:pt x="40" y="118"/>
                  </a:lnTo>
                  <a:lnTo>
                    <a:pt x="42" y="120"/>
                  </a:lnTo>
                  <a:lnTo>
                    <a:pt x="42" y="122"/>
                  </a:lnTo>
                  <a:lnTo>
                    <a:pt x="37" y="120"/>
                  </a:lnTo>
                  <a:lnTo>
                    <a:pt x="37" y="122"/>
                  </a:lnTo>
                  <a:lnTo>
                    <a:pt x="40" y="124"/>
                  </a:lnTo>
                  <a:lnTo>
                    <a:pt x="37" y="124"/>
                  </a:lnTo>
                  <a:lnTo>
                    <a:pt x="35" y="126"/>
                  </a:lnTo>
                  <a:lnTo>
                    <a:pt x="33" y="126"/>
                  </a:lnTo>
                  <a:lnTo>
                    <a:pt x="31" y="128"/>
                  </a:lnTo>
                  <a:lnTo>
                    <a:pt x="33" y="128"/>
                  </a:lnTo>
                  <a:lnTo>
                    <a:pt x="35" y="128"/>
                  </a:lnTo>
                  <a:lnTo>
                    <a:pt x="37" y="128"/>
                  </a:lnTo>
                  <a:lnTo>
                    <a:pt x="37" y="131"/>
                  </a:lnTo>
                  <a:lnTo>
                    <a:pt x="35" y="131"/>
                  </a:lnTo>
                  <a:lnTo>
                    <a:pt x="37" y="133"/>
                  </a:lnTo>
                  <a:lnTo>
                    <a:pt x="40" y="133"/>
                  </a:lnTo>
                  <a:lnTo>
                    <a:pt x="40" y="135"/>
                  </a:lnTo>
                  <a:lnTo>
                    <a:pt x="48" y="126"/>
                  </a:lnTo>
                  <a:lnTo>
                    <a:pt x="48" y="128"/>
                  </a:lnTo>
                  <a:lnTo>
                    <a:pt x="48" y="128"/>
                  </a:lnTo>
                  <a:lnTo>
                    <a:pt x="46" y="131"/>
                  </a:lnTo>
                  <a:lnTo>
                    <a:pt x="44" y="135"/>
                  </a:lnTo>
                  <a:lnTo>
                    <a:pt x="44" y="135"/>
                  </a:lnTo>
                  <a:lnTo>
                    <a:pt x="42" y="141"/>
                  </a:lnTo>
                  <a:lnTo>
                    <a:pt x="44" y="141"/>
                  </a:lnTo>
                  <a:lnTo>
                    <a:pt x="42" y="147"/>
                  </a:lnTo>
                  <a:lnTo>
                    <a:pt x="42" y="149"/>
                  </a:lnTo>
                  <a:lnTo>
                    <a:pt x="40" y="152"/>
                  </a:lnTo>
                  <a:lnTo>
                    <a:pt x="42" y="154"/>
                  </a:lnTo>
                  <a:lnTo>
                    <a:pt x="42" y="154"/>
                  </a:lnTo>
                  <a:lnTo>
                    <a:pt x="40" y="158"/>
                  </a:lnTo>
                  <a:lnTo>
                    <a:pt x="40" y="164"/>
                  </a:lnTo>
                  <a:lnTo>
                    <a:pt x="37" y="164"/>
                  </a:lnTo>
                  <a:lnTo>
                    <a:pt x="37" y="166"/>
                  </a:lnTo>
                  <a:lnTo>
                    <a:pt x="42" y="166"/>
                  </a:lnTo>
                  <a:lnTo>
                    <a:pt x="42" y="164"/>
                  </a:lnTo>
                  <a:lnTo>
                    <a:pt x="44" y="160"/>
                  </a:lnTo>
                  <a:lnTo>
                    <a:pt x="44" y="156"/>
                  </a:lnTo>
                  <a:lnTo>
                    <a:pt x="46" y="154"/>
                  </a:lnTo>
                  <a:lnTo>
                    <a:pt x="44" y="147"/>
                  </a:lnTo>
                  <a:lnTo>
                    <a:pt x="46" y="147"/>
                  </a:lnTo>
                  <a:lnTo>
                    <a:pt x="50" y="141"/>
                  </a:lnTo>
                  <a:lnTo>
                    <a:pt x="46" y="147"/>
                  </a:lnTo>
                  <a:lnTo>
                    <a:pt x="46" y="152"/>
                  </a:lnTo>
                  <a:lnTo>
                    <a:pt x="48" y="152"/>
                  </a:lnTo>
                  <a:lnTo>
                    <a:pt x="48" y="149"/>
                  </a:lnTo>
                  <a:lnTo>
                    <a:pt x="50" y="147"/>
                  </a:lnTo>
                  <a:lnTo>
                    <a:pt x="50" y="152"/>
                  </a:lnTo>
                  <a:lnTo>
                    <a:pt x="52" y="147"/>
                  </a:lnTo>
                  <a:lnTo>
                    <a:pt x="52" y="143"/>
                  </a:lnTo>
                  <a:lnTo>
                    <a:pt x="54" y="143"/>
                  </a:lnTo>
                  <a:lnTo>
                    <a:pt x="54" y="147"/>
                  </a:lnTo>
                  <a:lnTo>
                    <a:pt x="59" y="149"/>
                  </a:lnTo>
                  <a:lnTo>
                    <a:pt x="54" y="149"/>
                  </a:lnTo>
                  <a:lnTo>
                    <a:pt x="52" y="154"/>
                  </a:lnTo>
                  <a:lnTo>
                    <a:pt x="54" y="158"/>
                  </a:lnTo>
                  <a:lnTo>
                    <a:pt x="56" y="158"/>
                  </a:lnTo>
                  <a:lnTo>
                    <a:pt x="56" y="162"/>
                  </a:lnTo>
                  <a:lnTo>
                    <a:pt x="54" y="166"/>
                  </a:lnTo>
                  <a:lnTo>
                    <a:pt x="50" y="175"/>
                  </a:lnTo>
                  <a:lnTo>
                    <a:pt x="52" y="177"/>
                  </a:lnTo>
                  <a:lnTo>
                    <a:pt x="48" y="177"/>
                  </a:lnTo>
                  <a:lnTo>
                    <a:pt x="48" y="181"/>
                  </a:lnTo>
                  <a:lnTo>
                    <a:pt x="52" y="185"/>
                  </a:lnTo>
                  <a:lnTo>
                    <a:pt x="52" y="181"/>
                  </a:lnTo>
                  <a:lnTo>
                    <a:pt x="54" y="179"/>
                  </a:lnTo>
                  <a:lnTo>
                    <a:pt x="61" y="185"/>
                  </a:lnTo>
                  <a:lnTo>
                    <a:pt x="61" y="181"/>
                  </a:lnTo>
                  <a:lnTo>
                    <a:pt x="59" y="179"/>
                  </a:lnTo>
                  <a:lnTo>
                    <a:pt x="61" y="179"/>
                  </a:lnTo>
                  <a:lnTo>
                    <a:pt x="65" y="181"/>
                  </a:lnTo>
                  <a:lnTo>
                    <a:pt x="69" y="181"/>
                  </a:lnTo>
                  <a:lnTo>
                    <a:pt x="69" y="179"/>
                  </a:lnTo>
                  <a:lnTo>
                    <a:pt x="73" y="179"/>
                  </a:lnTo>
                  <a:lnTo>
                    <a:pt x="75" y="177"/>
                  </a:lnTo>
                  <a:lnTo>
                    <a:pt x="84" y="177"/>
                  </a:lnTo>
                  <a:lnTo>
                    <a:pt x="78" y="179"/>
                  </a:lnTo>
                  <a:lnTo>
                    <a:pt x="73" y="190"/>
                  </a:lnTo>
                  <a:lnTo>
                    <a:pt x="80" y="198"/>
                  </a:lnTo>
                  <a:lnTo>
                    <a:pt x="82" y="196"/>
                  </a:lnTo>
                  <a:lnTo>
                    <a:pt x="82" y="202"/>
                  </a:lnTo>
                  <a:lnTo>
                    <a:pt x="84" y="198"/>
                  </a:lnTo>
                  <a:lnTo>
                    <a:pt x="88" y="198"/>
                  </a:lnTo>
                  <a:lnTo>
                    <a:pt x="86" y="202"/>
                  </a:lnTo>
                  <a:lnTo>
                    <a:pt x="88" y="204"/>
                  </a:lnTo>
                  <a:lnTo>
                    <a:pt x="84" y="206"/>
                  </a:lnTo>
                  <a:lnTo>
                    <a:pt x="86" y="213"/>
                  </a:lnTo>
                  <a:lnTo>
                    <a:pt x="84" y="217"/>
                  </a:lnTo>
                  <a:lnTo>
                    <a:pt x="86" y="219"/>
                  </a:lnTo>
                  <a:lnTo>
                    <a:pt x="88" y="221"/>
                  </a:lnTo>
                  <a:lnTo>
                    <a:pt x="90" y="221"/>
                  </a:lnTo>
                  <a:lnTo>
                    <a:pt x="90" y="223"/>
                  </a:lnTo>
                  <a:lnTo>
                    <a:pt x="86" y="223"/>
                  </a:lnTo>
                  <a:lnTo>
                    <a:pt x="84" y="221"/>
                  </a:lnTo>
                  <a:lnTo>
                    <a:pt x="82" y="221"/>
                  </a:lnTo>
                  <a:lnTo>
                    <a:pt x="84" y="223"/>
                  </a:lnTo>
                  <a:lnTo>
                    <a:pt x="86" y="225"/>
                  </a:lnTo>
                  <a:lnTo>
                    <a:pt x="84" y="225"/>
                  </a:lnTo>
                  <a:lnTo>
                    <a:pt x="80" y="221"/>
                  </a:lnTo>
                  <a:lnTo>
                    <a:pt x="73" y="223"/>
                  </a:lnTo>
                  <a:lnTo>
                    <a:pt x="71" y="223"/>
                  </a:lnTo>
                  <a:lnTo>
                    <a:pt x="65" y="227"/>
                  </a:lnTo>
                  <a:lnTo>
                    <a:pt x="61" y="232"/>
                  </a:lnTo>
                  <a:lnTo>
                    <a:pt x="56" y="234"/>
                  </a:lnTo>
                  <a:lnTo>
                    <a:pt x="54" y="238"/>
                  </a:lnTo>
                  <a:lnTo>
                    <a:pt x="56" y="238"/>
                  </a:lnTo>
                  <a:lnTo>
                    <a:pt x="59" y="238"/>
                  </a:lnTo>
                  <a:lnTo>
                    <a:pt x="59" y="236"/>
                  </a:lnTo>
                  <a:lnTo>
                    <a:pt x="67" y="234"/>
                  </a:lnTo>
                  <a:lnTo>
                    <a:pt x="65" y="238"/>
                  </a:lnTo>
                  <a:lnTo>
                    <a:pt x="67" y="240"/>
                  </a:lnTo>
                  <a:lnTo>
                    <a:pt x="65" y="242"/>
                  </a:lnTo>
                  <a:lnTo>
                    <a:pt x="67" y="244"/>
                  </a:lnTo>
                  <a:lnTo>
                    <a:pt x="69" y="244"/>
                  </a:lnTo>
                  <a:lnTo>
                    <a:pt x="65" y="253"/>
                  </a:lnTo>
                  <a:lnTo>
                    <a:pt x="61" y="255"/>
                  </a:lnTo>
                  <a:lnTo>
                    <a:pt x="59" y="257"/>
                  </a:lnTo>
                  <a:lnTo>
                    <a:pt x="56" y="257"/>
                  </a:lnTo>
                  <a:lnTo>
                    <a:pt x="52" y="259"/>
                  </a:lnTo>
                  <a:lnTo>
                    <a:pt x="50" y="259"/>
                  </a:lnTo>
                  <a:lnTo>
                    <a:pt x="44" y="263"/>
                  </a:lnTo>
                  <a:lnTo>
                    <a:pt x="48" y="263"/>
                  </a:lnTo>
                  <a:lnTo>
                    <a:pt x="48" y="265"/>
                  </a:lnTo>
                  <a:lnTo>
                    <a:pt x="46" y="268"/>
                  </a:lnTo>
                  <a:lnTo>
                    <a:pt x="50" y="268"/>
                  </a:lnTo>
                  <a:lnTo>
                    <a:pt x="50" y="270"/>
                  </a:lnTo>
                  <a:lnTo>
                    <a:pt x="50" y="270"/>
                  </a:lnTo>
                  <a:lnTo>
                    <a:pt x="54" y="270"/>
                  </a:lnTo>
                  <a:lnTo>
                    <a:pt x="56" y="268"/>
                  </a:lnTo>
                  <a:lnTo>
                    <a:pt x="63" y="265"/>
                  </a:lnTo>
                  <a:lnTo>
                    <a:pt x="63" y="268"/>
                  </a:lnTo>
                  <a:lnTo>
                    <a:pt x="67" y="270"/>
                  </a:lnTo>
                  <a:lnTo>
                    <a:pt x="63" y="270"/>
                  </a:lnTo>
                  <a:lnTo>
                    <a:pt x="63" y="272"/>
                  </a:lnTo>
                  <a:lnTo>
                    <a:pt x="69" y="272"/>
                  </a:lnTo>
                  <a:lnTo>
                    <a:pt x="69" y="272"/>
                  </a:lnTo>
                  <a:lnTo>
                    <a:pt x="71" y="270"/>
                  </a:lnTo>
                  <a:lnTo>
                    <a:pt x="73" y="274"/>
                  </a:lnTo>
                  <a:lnTo>
                    <a:pt x="78" y="276"/>
                  </a:lnTo>
                  <a:lnTo>
                    <a:pt x="84" y="276"/>
                  </a:lnTo>
                  <a:lnTo>
                    <a:pt x="84" y="274"/>
                  </a:lnTo>
                  <a:lnTo>
                    <a:pt x="88" y="272"/>
                  </a:lnTo>
                  <a:lnTo>
                    <a:pt x="92" y="272"/>
                  </a:lnTo>
                  <a:lnTo>
                    <a:pt x="94" y="270"/>
                  </a:lnTo>
                  <a:lnTo>
                    <a:pt x="96" y="268"/>
                  </a:lnTo>
                  <a:lnTo>
                    <a:pt x="92" y="272"/>
                  </a:lnTo>
                  <a:lnTo>
                    <a:pt x="88" y="278"/>
                  </a:lnTo>
                  <a:lnTo>
                    <a:pt x="88" y="282"/>
                  </a:lnTo>
                  <a:lnTo>
                    <a:pt x="84" y="282"/>
                  </a:lnTo>
                  <a:lnTo>
                    <a:pt x="82" y="282"/>
                  </a:lnTo>
                  <a:lnTo>
                    <a:pt x="78" y="282"/>
                  </a:lnTo>
                  <a:lnTo>
                    <a:pt x="69" y="280"/>
                  </a:lnTo>
                  <a:lnTo>
                    <a:pt x="65" y="282"/>
                  </a:lnTo>
                  <a:lnTo>
                    <a:pt x="65" y="284"/>
                  </a:lnTo>
                  <a:lnTo>
                    <a:pt x="63" y="289"/>
                  </a:lnTo>
                  <a:lnTo>
                    <a:pt x="59" y="289"/>
                  </a:lnTo>
                  <a:lnTo>
                    <a:pt x="59" y="295"/>
                  </a:lnTo>
                  <a:lnTo>
                    <a:pt x="54" y="297"/>
                  </a:lnTo>
                  <a:lnTo>
                    <a:pt x="54" y="299"/>
                  </a:lnTo>
                  <a:lnTo>
                    <a:pt x="50" y="299"/>
                  </a:lnTo>
                  <a:lnTo>
                    <a:pt x="48" y="303"/>
                  </a:lnTo>
                  <a:lnTo>
                    <a:pt x="48" y="303"/>
                  </a:lnTo>
                  <a:lnTo>
                    <a:pt x="46" y="305"/>
                  </a:lnTo>
                  <a:lnTo>
                    <a:pt x="42" y="310"/>
                  </a:lnTo>
                  <a:lnTo>
                    <a:pt x="40" y="310"/>
                  </a:lnTo>
                  <a:lnTo>
                    <a:pt x="35" y="312"/>
                  </a:lnTo>
                  <a:lnTo>
                    <a:pt x="35" y="314"/>
                  </a:lnTo>
                  <a:lnTo>
                    <a:pt x="40" y="314"/>
                  </a:lnTo>
                  <a:lnTo>
                    <a:pt x="40" y="312"/>
                  </a:lnTo>
                  <a:lnTo>
                    <a:pt x="44" y="312"/>
                  </a:lnTo>
                  <a:lnTo>
                    <a:pt x="46" y="316"/>
                  </a:lnTo>
                  <a:close/>
                </a:path>
              </a:pathLst>
            </a:custGeom>
            <a:solidFill>
              <a:srgbClr val="D9D9D9"/>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 name="Freeform 77">
              <a:extLst>
                <a:ext uri="{FF2B5EF4-FFF2-40B4-BE49-F238E27FC236}">
                  <a16:creationId xmlns:a16="http://schemas.microsoft.com/office/drawing/2014/main" id="{D9514D0B-A515-4031-B4BF-4711E21C6D97}"/>
                </a:ext>
              </a:extLst>
            </p:cNvPr>
            <p:cNvSpPr>
              <a:spLocks noEditPoints="1"/>
            </p:cNvSpPr>
            <p:nvPr/>
          </p:nvSpPr>
          <p:spPr bwMode="auto">
            <a:xfrm>
              <a:off x="4412347" y="3297740"/>
              <a:ext cx="359064" cy="335587"/>
            </a:xfrm>
            <a:custGeom>
              <a:avLst/>
              <a:gdLst>
                <a:gd name="T0" fmla="*/ 205 w 260"/>
                <a:gd name="T1" fmla="*/ 118 h 243"/>
                <a:gd name="T2" fmla="*/ 188 w 260"/>
                <a:gd name="T3" fmla="*/ 127 h 243"/>
                <a:gd name="T4" fmla="*/ 194 w 260"/>
                <a:gd name="T5" fmla="*/ 114 h 243"/>
                <a:gd name="T6" fmla="*/ 209 w 260"/>
                <a:gd name="T7" fmla="*/ 93 h 243"/>
                <a:gd name="T8" fmla="*/ 215 w 260"/>
                <a:gd name="T9" fmla="*/ 91 h 243"/>
                <a:gd name="T10" fmla="*/ 220 w 260"/>
                <a:gd name="T11" fmla="*/ 70 h 243"/>
                <a:gd name="T12" fmla="*/ 224 w 260"/>
                <a:gd name="T13" fmla="*/ 53 h 243"/>
                <a:gd name="T14" fmla="*/ 207 w 260"/>
                <a:gd name="T15" fmla="*/ 51 h 243"/>
                <a:gd name="T16" fmla="*/ 192 w 260"/>
                <a:gd name="T17" fmla="*/ 45 h 243"/>
                <a:gd name="T18" fmla="*/ 177 w 260"/>
                <a:gd name="T19" fmla="*/ 38 h 243"/>
                <a:gd name="T20" fmla="*/ 163 w 260"/>
                <a:gd name="T21" fmla="*/ 30 h 243"/>
                <a:gd name="T22" fmla="*/ 150 w 260"/>
                <a:gd name="T23" fmla="*/ 19 h 243"/>
                <a:gd name="T24" fmla="*/ 135 w 260"/>
                <a:gd name="T25" fmla="*/ 2 h 243"/>
                <a:gd name="T26" fmla="*/ 118 w 260"/>
                <a:gd name="T27" fmla="*/ 7 h 243"/>
                <a:gd name="T28" fmla="*/ 112 w 260"/>
                <a:gd name="T29" fmla="*/ 30 h 243"/>
                <a:gd name="T30" fmla="*/ 89 w 260"/>
                <a:gd name="T31" fmla="*/ 38 h 243"/>
                <a:gd name="T32" fmla="*/ 74 w 260"/>
                <a:gd name="T33" fmla="*/ 47 h 243"/>
                <a:gd name="T34" fmla="*/ 66 w 260"/>
                <a:gd name="T35" fmla="*/ 38 h 243"/>
                <a:gd name="T36" fmla="*/ 55 w 260"/>
                <a:gd name="T37" fmla="*/ 40 h 243"/>
                <a:gd name="T38" fmla="*/ 59 w 260"/>
                <a:gd name="T39" fmla="*/ 57 h 243"/>
                <a:gd name="T40" fmla="*/ 49 w 260"/>
                <a:gd name="T41" fmla="*/ 64 h 243"/>
                <a:gd name="T42" fmla="*/ 32 w 260"/>
                <a:gd name="T43" fmla="*/ 57 h 243"/>
                <a:gd name="T44" fmla="*/ 17 w 260"/>
                <a:gd name="T45" fmla="*/ 61 h 243"/>
                <a:gd name="T46" fmla="*/ 2 w 260"/>
                <a:gd name="T47" fmla="*/ 72 h 243"/>
                <a:gd name="T48" fmla="*/ 5 w 260"/>
                <a:gd name="T49" fmla="*/ 72 h 243"/>
                <a:gd name="T50" fmla="*/ 7 w 260"/>
                <a:gd name="T51" fmla="*/ 76 h 243"/>
                <a:gd name="T52" fmla="*/ 9 w 260"/>
                <a:gd name="T53" fmla="*/ 87 h 243"/>
                <a:gd name="T54" fmla="*/ 26 w 260"/>
                <a:gd name="T55" fmla="*/ 89 h 243"/>
                <a:gd name="T56" fmla="*/ 36 w 260"/>
                <a:gd name="T57" fmla="*/ 91 h 243"/>
                <a:gd name="T58" fmla="*/ 45 w 260"/>
                <a:gd name="T59" fmla="*/ 99 h 243"/>
                <a:gd name="T60" fmla="*/ 53 w 260"/>
                <a:gd name="T61" fmla="*/ 99 h 243"/>
                <a:gd name="T62" fmla="*/ 49 w 260"/>
                <a:gd name="T63" fmla="*/ 110 h 243"/>
                <a:gd name="T64" fmla="*/ 68 w 260"/>
                <a:gd name="T65" fmla="*/ 123 h 243"/>
                <a:gd name="T66" fmla="*/ 66 w 260"/>
                <a:gd name="T67" fmla="*/ 137 h 243"/>
                <a:gd name="T68" fmla="*/ 72 w 260"/>
                <a:gd name="T69" fmla="*/ 144 h 243"/>
                <a:gd name="T70" fmla="*/ 68 w 260"/>
                <a:gd name="T71" fmla="*/ 163 h 243"/>
                <a:gd name="T72" fmla="*/ 59 w 260"/>
                <a:gd name="T73" fmla="*/ 194 h 243"/>
                <a:gd name="T74" fmla="*/ 68 w 260"/>
                <a:gd name="T75" fmla="*/ 203 h 243"/>
                <a:gd name="T76" fmla="*/ 95 w 260"/>
                <a:gd name="T77" fmla="*/ 213 h 243"/>
                <a:gd name="T78" fmla="*/ 118 w 260"/>
                <a:gd name="T79" fmla="*/ 211 h 243"/>
                <a:gd name="T80" fmla="*/ 142 w 260"/>
                <a:gd name="T81" fmla="*/ 217 h 243"/>
                <a:gd name="T82" fmla="*/ 154 w 260"/>
                <a:gd name="T83" fmla="*/ 190 h 243"/>
                <a:gd name="T84" fmla="*/ 171 w 260"/>
                <a:gd name="T85" fmla="*/ 194 h 243"/>
                <a:gd name="T86" fmla="*/ 201 w 260"/>
                <a:gd name="T87" fmla="*/ 203 h 243"/>
                <a:gd name="T88" fmla="*/ 222 w 260"/>
                <a:gd name="T89" fmla="*/ 184 h 243"/>
                <a:gd name="T90" fmla="*/ 209 w 260"/>
                <a:gd name="T91" fmla="*/ 158 h 243"/>
                <a:gd name="T92" fmla="*/ 209 w 260"/>
                <a:gd name="T93" fmla="*/ 139 h 243"/>
                <a:gd name="T94" fmla="*/ 253 w 260"/>
                <a:gd name="T95" fmla="*/ 243 h 243"/>
                <a:gd name="T96" fmla="*/ 247 w 260"/>
                <a:gd name="T97" fmla="*/ 234 h 243"/>
                <a:gd name="T98" fmla="*/ 243 w 260"/>
                <a:gd name="T99" fmla="*/ 228 h 243"/>
                <a:gd name="T100" fmla="*/ 243 w 260"/>
                <a:gd name="T101" fmla="*/ 219 h 243"/>
                <a:gd name="T102" fmla="*/ 253 w 260"/>
                <a:gd name="T103" fmla="*/ 211 h 243"/>
                <a:gd name="T104" fmla="*/ 257 w 260"/>
                <a:gd name="T105" fmla="*/ 201 h 243"/>
                <a:gd name="T106" fmla="*/ 257 w 260"/>
                <a:gd name="T107" fmla="*/ 23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0" h="243">
                  <a:moveTo>
                    <a:pt x="211" y="133"/>
                  </a:moveTo>
                  <a:lnTo>
                    <a:pt x="209" y="129"/>
                  </a:lnTo>
                  <a:lnTo>
                    <a:pt x="207" y="127"/>
                  </a:lnTo>
                  <a:lnTo>
                    <a:pt x="207" y="123"/>
                  </a:lnTo>
                  <a:lnTo>
                    <a:pt x="205" y="118"/>
                  </a:lnTo>
                  <a:lnTo>
                    <a:pt x="198" y="118"/>
                  </a:lnTo>
                  <a:lnTo>
                    <a:pt x="196" y="120"/>
                  </a:lnTo>
                  <a:lnTo>
                    <a:pt x="198" y="127"/>
                  </a:lnTo>
                  <a:lnTo>
                    <a:pt x="192" y="129"/>
                  </a:lnTo>
                  <a:lnTo>
                    <a:pt x="188" y="127"/>
                  </a:lnTo>
                  <a:lnTo>
                    <a:pt x="188" y="125"/>
                  </a:lnTo>
                  <a:lnTo>
                    <a:pt x="190" y="123"/>
                  </a:lnTo>
                  <a:lnTo>
                    <a:pt x="192" y="123"/>
                  </a:lnTo>
                  <a:lnTo>
                    <a:pt x="192" y="120"/>
                  </a:lnTo>
                  <a:lnTo>
                    <a:pt x="194" y="114"/>
                  </a:lnTo>
                  <a:lnTo>
                    <a:pt x="198" y="106"/>
                  </a:lnTo>
                  <a:lnTo>
                    <a:pt x="201" y="104"/>
                  </a:lnTo>
                  <a:lnTo>
                    <a:pt x="205" y="99"/>
                  </a:lnTo>
                  <a:lnTo>
                    <a:pt x="209" y="97"/>
                  </a:lnTo>
                  <a:lnTo>
                    <a:pt x="209" y="93"/>
                  </a:lnTo>
                  <a:lnTo>
                    <a:pt x="205" y="91"/>
                  </a:lnTo>
                  <a:lnTo>
                    <a:pt x="207" y="89"/>
                  </a:lnTo>
                  <a:lnTo>
                    <a:pt x="211" y="89"/>
                  </a:lnTo>
                  <a:lnTo>
                    <a:pt x="213" y="91"/>
                  </a:lnTo>
                  <a:lnTo>
                    <a:pt x="215" y="91"/>
                  </a:lnTo>
                  <a:lnTo>
                    <a:pt x="222" y="89"/>
                  </a:lnTo>
                  <a:lnTo>
                    <a:pt x="222" y="85"/>
                  </a:lnTo>
                  <a:lnTo>
                    <a:pt x="217" y="82"/>
                  </a:lnTo>
                  <a:lnTo>
                    <a:pt x="217" y="78"/>
                  </a:lnTo>
                  <a:lnTo>
                    <a:pt x="220" y="70"/>
                  </a:lnTo>
                  <a:lnTo>
                    <a:pt x="222" y="68"/>
                  </a:lnTo>
                  <a:lnTo>
                    <a:pt x="222" y="66"/>
                  </a:lnTo>
                  <a:lnTo>
                    <a:pt x="224" y="59"/>
                  </a:lnTo>
                  <a:lnTo>
                    <a:pt x="228" y="55"/>
                  </a:lnTo>
                  <a:lnTo>
                    <a:pt x="224" y="53"/>
                  </a:lnTo>
                  <a:lnTo>
                    <a:pt x="222" y="53"/>
                  </a:lnTo>
                  <a:lnTo>
                    <a:pt x="215" y="49"/>
                  </a:lnTo>
                  <a:lnTo>
                    <a:pt x="213" y="51"/>
                  </a:lnTo>
                  <a:lnTo>
                    <a:pt x="209" y="51"/>
                  </a:lnTo>
                  <a:lnTo>
                    <a:pt x="207" y="51"/>
                  </a:lnTo>
                  <a:lnTo>
                    <a:pt x="203" y="51"/>
                  </a:lnTo>
                  <a:lnTo>
                    <a:pt x="201" y="49"/>
                  </a:lnTo>
                  <a:lnTo>
                    <a:pt x="201" y="47"/>
                  </a:lnTo>
                  <a:lnTo>
                    <a:pt x="196" y="42"/>
                  </a:lnTo>
                  <a:lnTo>
                    <a:pt x="192" y="45"/>
                  </a:lnTo>
                  <a:lnTo>
                    <a:pt x="188" y="42"/>
                  </a:lnTo>
                  <a:lnTo>
                    <a:pt x="186" y="38"/>
                  </a:lnTo>
                  <a:lnTo>
                    <a:pt x="182" y="38"/>
                  </a:lnTo>
                  <a:lnTo>
                    <a:pt x="182" y="40"/>
                  </a:lnTo>
                  <a:lnTo>
                    <a:pt x="177" y="38"/>
                  </a:lnTo>
                  <a:lnTo>
                    <a:pt x="173" y="38"/>
                  </a:lnTo>
                  <a:lnTo>
                    <a:pt x="169" y="32"/>
                  </a:lnTo>
                  <a:lnTo>
                    <a:pt x="167" y="32"/>
                  </a:lnTo>
                  <a:lnTo>
                    <a:pt x="165" y="30"/>
                  </a:lnTo>
                  <a:lnTo>
                    <a:pt x="163" y="30"/>
                  </a:lnTo>
                  <a:lnTo>
                    <a:pt x="161" y="30"/>
                  </a:lnTo>
                  <a:lnTo>
                    <a:pt x="156" y="28"/>
                  </a:lnTo>
                  <a:lnTo>
                    <a:pt x="154" y="23"/>
                  </a:lnTo>
                  <a:lnTo>
                    <a:pt x="152" y="21"/>
                  </a:lnTo>
                  <a:lnTo>
                    <a:pt x="150" y="19"/>
                  </a:lnTo>
                  <a:lnTo>
                    <a:pt x="148" y="19"/>
                  </a:lnTo>
                  <a:lnTo>
                    <a:pt x="142" y="15"/>
                  </a:lnTo>
                  <a:lnTo>
                    <a:pt x="142" y="11"/>
                  </a:lnTo>
                  <a:lnTo>
                    <a:pt x="137" y="11"/>
                  </a:lnTo>
                  <a:lnTo>
                    <a:pt x="135" y="2"/>
                  </a:lnTo>
                  <a:lnTo>
                    <a:pt x="133" y="0"/>
                  </a:lnTo>
                  <a:lnTo>
                    <a:pt x="133" y="2"/>
                  </a:lnTo>
                  <a:lnTo>
                    <a:pt x="127" y="4"/>
                  </a:lnTo>
                  <a:lnTo>
                    <a:pt x="125" y="4"/>
                  </a:lnTo>
                  <a:lnTo>
                    <a:pt x="118" y="7"/>
                  </a:lnTo>
                  <a:lnTo>
                    <a:pt x="116" y="11"/>
                  </a:lnTo>
                  <a:lnTo>
                    <a:pt x="118" y="15"/>
                  </a:lnTo>
                  <a:lnTo>
                    <a:pt x="116" y="23"/>
                  </a:lnTo>
                  <a:lnTo>
                    <a:pt x="112" y="28"/>
                  </a:lnTo>
                  <a:lnTo>
                    <a:pt x="112" y="30"/>
                  </a:lnTo>
                  <a:lnTo>
                    <a:pt x="106" y="32"/>
                  </a:lnTo>
                  <a:lnTo>
                    <a:pt x="102" y="32"/>
                  </a:lnTo>
                  <a:lnTo>
                    <a:pt x="97" y="32"/>
                  </a:lnTo>
                  <a:lnTo>
                    <a:pt x="91" y="36"/>
                  </a:lnTo>
                  <a:lnTo>
                    <a:pt x="89" y="38"/>
                  </a:lnTo>
                  <a:lnTo>
                    <a:pt x="89" y="42"/>
                  </a:lnTo>
                  <a:lnTo>
                    <a:pt x="93" y="42"/>
                  </a:lnTo>
                  <a:lnTo>
                    <a:pt x="89" y="47"/>
                  </a:lnTo>
                  <a:lnTo>
                    <a:pt x="83" y="47"/>
                  </a:lnTo>
                  <a:lnTo>
                    <a:pt x="74" y="47"/>
                  </a:lnTo>
                  <a:lnTo>
                    <a:pt x="72" y="45"/>
                  </a:lnTo>
                  <a:lnTo>
                    <a:pt x="68" y="47"/>
                  </a:lnTo>
                  <a:lnTo>
                    <a:pt x="68" y="42"/>
                  </a:lnTo>
                  <a:lnTo>
                    <a:pt x="66" y="40"/>
                  </a:lnTo>
                  <a:lnTo>
                    <a:pt x="66" y="38"/>
                  </a:lnTo>
                  <a:lnTo>
                    <a:pt x="64" y="36"/>
                  </a:lnTo>
                  <a:lnTo>
                    <a:pt x="59" y="38"/>
                  </a:lnTo>
                  <a:lnTo>
                    <a:pt x="55" y="38"/>
                  </a:lnTo>
                  <a:lnTo>
                    <a:pt x="53" y="36"/>
                  </a:lnTo>
                  <a:lnTo>
                    <a:pt x="55" y="40"/>
                  </a:lnTo>
                  <a:lnTo>
                    <a:pt x="53" y="42"/>
                  </a:lnTo>
                  <a:lnTo>
                    <a:pt x="59" y="49"/>
                  </a:lnTo>
                  <a:lnTo>
                    <a:pt x="59" y="51"/>
                  </a:lnTo>
                  <a:lnTo>
                    <a:pt x="59" y="55"/>
                  </a:lnTo>
                  <a:lnTo>
                    <a:pt x="59" y="57"/>
                  </a:lnTo>
                  <a:lnTo>
                    <a:pt x="61" y="59"/>
                  </a:lnTo>
                  <a:lnTo>
                    <a:pt x="61" y="64"/>
                  </a:lnTo>
                  <a:lnTo>
                    <a:pt x="55" y="64"/>
                  </a:lnTo>
                  <a:lnTo>
                    <a:pt x="51" y="64"/>
                  </a:lnTo>
                  <a:lnTo>
                    <a:pt x="49" y="64"/>
                  </a:lnTo>
                  <a:lnTo>
                    <a:pt x="45" y="64"/>
                  </a:lnTo>
                  <a:lnTo>
                    <a:pt x="45" y="64"/>
                  </a:lnTo>
                  <a:lnTo>
                    <a:pt x="40" y="66"/>
                  </a:lnTo>
                  <a:lnTo>
                    <a:pt x="34" y="59"/>
                  </a:lnTo>
                  <a:lnTo>
                    <a:pt x="32" y="57"/>
                  </a:lnTo>
                  <a:lnTo>
                    <a:pt x="26" y="59"/>
                  </a:lnTo>
                  <a:lnTo>
                    <a:pt x="24" y="61"/>
                  </a:lnTo>
                  <a:lnTo>
                    <a:pt x="21" y="61"/>
                  </a:lnTo>
                  <a:lnTo>
                    <a:pt x="19" y="64"/>
                  </a:lnTo>
                  <a:lnTo>
                    <a:pt x="17" y="61"/>
                  </a:lnTo>
                  <a:lnTo>
                    <a:pt x="13" y="61"/>
                  </a:lnTo>
                  <a:lnTo>
                    <a:pt x="9" y="66"/>
                  </a:lnTo>
                  <a:lnTo>
                    <a:pt x="5" y="66"/>
                  </a:lnTo>
                  <a:lnTo>
                    <a:pt x="0" y="68"/>
                  </a:lnTo>
                  <a:lnTo>
                    <a:pt x="2" y="72"/>
                  </a:lnTo>
                  <a:lnTo>
                    <a:pt x="7" y="70"/>
                  </a:lnTo>
                  <a:lnTo>
                    <a:pt x="9" y="72"/>
                  </a:lnTo>
                  <a:lnTo>
                    <a:pt x="11" y="72"/>
                  </a:lnTo>
                  <a:lnTo>
                    <a:pt x="7" y="72"/>
                  </a:lnTo>
                  <a:lnTo>
                    <a:pt x="5" y="72"/>
                  </a:lnTo>
                  <a:lnTo>
                    <a:pt x="7" y="76"/>
                  </a:lnTo>
                  <a:lnTo>
                    <a:pt x="7" y="72"/>
                  </a:lnTo>
                  <a:lnTo>
                    <a:pt x="9" y="74"/>
                  </a:lnTo>
                  <a:lnTo>
                    <a:pt x="9" y="76"/>
                  </a:lnTo>
                  <a:lnTo>
                    <a:pt x="7" y="76"/>
                  </a:lnTo>
                  <a:lnTo>
                    <a:pt x="5" y="78"/>
                  </a:lnTo>
                  <a:lnTo>
                    <a:pt x="5" y="80"/>
                  </a:lnTo>
                  <a:lnTo>
                    <a:pt x="7" y="80"/>
                  </a:lnTo>
                  <a:lnTo>
                    <a:pt x="9" y="85"/>
                  </a:lnTo>
                  <a:lnTo>
                    <a:pt x="9" y="87"/>
                  </a:lnTo>
                  <a:lnTo>
                    <a:pt x="13" y="82"/>
                  </a:lnTo>
                  <a:lnTo>
                    <a:pt x="15" y="85"/>
                  </a:lnTo>
                  <a:lnTo>
                    <a:pt x="17" y="85"/>
                  </a:lnTo>
                  <a:lnTo>
                    <a:pt x="24" y="87"/>
                  </a:lnTo>
                  <a:lnTo>
                    <a:pt x="26" y="89"/>
                  </a:lnTo>
                  <a:lnTo>
                    <a:pt x="28" y="89"/>
                  </a:lnTo>
                  <a:lnTo>
                    <a:pt x="32" y="91"/>
                  </a:lnTo>
                  <a:lnTo>
                    <a:pt x="36" y="89"/>
                  </a:lnTo>
                  <a:lnTo>
                    <a:pt x="38" y="89"/>
                  </a:lnTo>
                  <a:lnTo>
                    <a:pt x="36" y="91"/>
                  </a:lnTo>
                  <a:lnTo>
                    <a:pt x="38" y="93"/>
                  </a:lnTo>
                  <a:lnTo>
                    <a:pt x="40" y="91"/>
                  </a:lnTo>
                  <a:lnTo>
                    <a:pt x="42" y="93"/>
                  </a:lnTo>
                  <a:lnTo>
                    <a:pt x="42" y="97"/>
                  </a:lnTo>
                  <a:lnTo>
                    <a:pt x="45" y="99"/>
                  </a:lnTo>
                  <a:lnTo>
                    <a:pt x="47" y="99"/>
                  </a:lnTo>
                  <a:lnTo>
                    <a:pt x="49" y="97"/>
                  </a:lnTo>
                  <a:lnTo>
                    <a:pt x="53" y="97"/>
                  </a:lnTo>
                  <a:lnTo>
                    <a:pt x="57" y="101"/>
                  </a:lnTo>
                  <a:lnTo>
                    <a:pt x="53" y="99"/>
                  </a:lnTo>
                  <a:lnTo>
                    <a:pt x="49" y="99"/>
                  </a:lnTo>
                  <a:lnTo>
                    <a:pt x="47" y="104"/>
                  </a:lnTo>
                  <a:lnTo>
                    <a:pt x="49" y="104"/>
                  </a:lnTo>
                  <a:lnTo>
                    <a:pt x="51" y="108"/>
                  </a:lnTo>
                  <a:lnTo>
                    <a:pt x="49" y="110"/>
                  </a:lnTo>
                  <a:lnTo>
                    <a:pt x="49" y="114"/>
                  </a:lnTo>
                  <a:lnTo>
                    <a:pt x="53" y="114"/>
                  </a:lnTo>
                  <a:lnTo>
                    <a:pt x="57" y="120"/>
                  </a:lnTo>
                  <a:lnTo>
                    <a:pt x="61" y="120"/>
                  </a:lnTo>
                  <a:lnTo>
                    <a:pt x="68" y="123"/>
                  </a:lnTo>
                  <a:lnTo>
                    <a:pt x="68" y="127"/>
                  </a:lnTo>
                  <a:lnTo>
                    <a:pt x="68" y="129"/>
                  </a:lnTo>
                  <a:lnTo>
                    <a:pt x="68" y="133"/>
                  </a:lnTo>
                  <a:lnTo>
                    <a:pt x="66" y="133"/>
                  </a:lnTo>
                  <a:lnTo>
                    <a:pt x="66" y="137"/>
                  </a:lnTo>
                  <a:lnTo>
                    <a:pt x="68" y="137"/>
                  </a:lnTo>
                  <a:lnTo>
                    <a:pt x="74" y="144"/>
                  </a:lnTo>
                  <a:lnTo>
                    <a:pt x="78" y="154"/>
                  </a:lnTo>
                  <a:lnTo>
                    <a:pt x="74" y="150"/>
                  </a:lnTo>
                  <a:lnTo>
                    <a:pt x="72" y="144"/>
                  </a:lnTo>
                  <a:lnTo>
                    <a:pt x="68" y="141"/>
                  </a:lnTo>
                  <a:lnTo>
                    <a:pt x="68" y="144"/>
                  </a:lnTo>
                  <a:lnTo>
                    <a:pt x="66" y="154"/>
                  </a:lnTo>
                  <a:lnTo>
                    <a:pt x="66" y="160"/>
                  </a:lnTo>
                  <a:lnTo>
                    <a:pt x="68" y="163"/>
                  </a:lnTo>
                  <a:lnTo>
                    <a:pt x="66" y="165"/>
                  </a:lnTo>
                  <a:lnTo>
                    <a:pt x="64" y="179"/>
                  </a:lnTo>
                  <a:lnTo>
                    <a:pt x="61" y="190"/>
                  </a:lnTo>
                  <a:lnTo>
                    <a:pt x="57" y="192"/>
                  </a:lnTo>
                  <a:lnTo>
                    <a:pt x="59" y="194"/>
                  </a:lnTo>
                  <a:lnTo>
                    <a:pt x="59" y="196"/>
                  </a:lnTo>
                  <a:lnTo>
                    <a:pt x="64" y="196"/>
                  </a:lnTo>
                  <a:lnTo>
                    <a:pt x="64" y="201"/>
                  </a:lnTo>
                  <a:lnTo>
                    <a:pt x="64" y="205"/>
                  </a:lnTo>
                  <a:lnTo>
                    <a:pt x="68" y="203"/>
                  </a:lnTo>
                  <a:lnTo>
                    <a:pt x="76" y="207"/>
                  </a:lnTo>
                  <a:lnTo>
                    <a:pt x="80" y="211"/>
                  </a:lnTo>
                  <a:lnTo>
                    <a:pt x="85" y="209"/>
                  </a:lnTo>
                  <a:lnTo>
                    <a:pt x="89" y="213"/>
                  </a:lnTo>
                  <a:lnTo>
                    <a:pt x="95" y="213"/>
                  </a:lnTo>
                  <a:lnTo>
                    <a:pt x="97" y="213"/>
                  </a:lnTo>
                  <a:lnTo>
                    <a:pt x="99" y="211"/>
                  </a:lnTo>
                  <a:lnTo>
                    <a:pt x="110" y="211"/>
                  </a:lnTo>
                  <a:lnTo>
                    <a:pt x="112" y="213"/>
                  </a:lnTo>
                  <a:lnTo>
                    <a:pt x="118" y="211"/>
                  </a:lnTo>
                  <a:lnTo>
                    <a:pt x="125" y="215"/>
                  </a:lnTo>
                  <a:lnTo>
                    <a:pt x="133" y="213"/>
                  </a:lnTo>
                  <a:lnTo>
                    <a:pt x="139" y="217"/>
                  </a:lnTo>
                  <a:lnTo>
                    <a:pt x="142" y="219"/>
                  </a:lnTo>
                  <a:lnTo>
                    <a:pt x="142" y="217"/>
                  </a:lnTo>
                  <a:lnTo>
                    <a:pt x="142" y="211"/>
                  </a:lnTo>
                  <a:lnTo>
                    <a:pt x="142" y="205"/>
                  </a:lnTo>
                  <a:lnTo>
                    <a:pt x="144" y="201"/>
                  </a:lnTo>
                  <a:lnTo>
                    <a:pt x="148" y="196"/>
                  </a:lnTo>
                  <a:lnTo>
                    <a:pt x="154" y="190"/>
                  </a:lnTo>
                  <a:lnTo>
                    <a:pt x="156" y="190"/>
                  </a:lnTo>
                  <a:lnTo>
                    <a:pt x="158" y="192"/>
                  </a:lnTo>
                  <a:lnTo>
                    <a:pt x="163" y="192"/>
                  </a:lnTo>
                  <a:lnTo>
                    <a:pt x="169" y="194"/>
                  </a:lnTo>
                  <a:lnTo>
                    <a:pt x="171" y="194"/>
                  </a:lnTo>
                  <a:lnTo>
                    <a:pt x="175" y="192"/>
                  </a:lnTo>
                  <a:lnTo>
                    <a:pt x="177" y="192"/>
                  </a:lnTo>
                  <a:lnTo>
                    <a:pt x="190" y="198"/>
                  </a:lnTo>
                  <a:lnTo>
                    <a:pt x="192" y="203"/>
                  </a:lnTo>
                  <a:lnTo>
                    <a:pt x="201" y="203"/>
                  </a:lnTo>
                  <a:lnTo>
                    <a:pt x="205" y="201"/>
                  </a:lnTo>
                  <a:lnTo>
                    <a:pt x="205" y="198"/>
                  </a:lnTo>
                  <a:lnTo>
                    <a:pt x="209" y="194"/>
                  </a:lnTo>
                  <a:lnTo>
                    <a:pt x="220" y="184"/>
                  </a:lnTo>
                  <a:lnTo>
                    <a:pt x="222" y="184"/>
                  </a:lnTo>
                  <a:lnTo>
                    <a:pt x="220" y="179"/>
                  </a:lnTo>
                  <a:lnTo>
                    <a:pt x="222" y="173"/>
                  </a:lnTo>
                  <a:lnTo>
                    <a:pt x="217" y="173"/>
                  </a:lnTo>
                  <a:lnTo>
                    <a:pt x="209" y="169"/>
                  </a:lnTo>
                  <a:lnTo>
                    <a:pt x="209" y="158"/>
                  </a:lnTo>
                  <a:lnTo>
                    <a:pt x="205" y="154"/>
                  </a:lnTo>
                  <a:lnTo>
                    <a:pt x="207" y="150"/>
                  </a:lnTo>
                  <a:lnTo>
                    <a:pt x="211" y="150"/>
                  </a:lnTo>
                  <a:lnTo>
                    <a:pt x="213" y="144"/>
                  </a:lnTo>
                  <a:lnTo>
                    <a:pt x="209" y="139"/>
                  </a:lnTo>
                  <a:lnTo>
                    <a:pt x="209" y="135"/>
                  </a:lnTo>
                  <a:lnTo>
                    <a:pt x="211" y="133"/>
                  </a:lnTo>
                  <a:lnTo>
                    <a:pt x="211" y="133"/>
                  </a:lnTo>
                  <a:lnTo>
                    <a:pt x="211" y="133"/>
                  </a:lnTo>
                  <a:close/>
                  <a:moveTo>
                    <a:pt x="253" y="243"/>
                  </a:moveTo>
                  <a:lnTo>
                    <a:pt x="247" y="241"/>
                  </a:lnTo>
                  <a:lnTo>
                    <a:pt x="245" y="238"/>
                  </a:lnTo>
                  <a:lnTo>
                    <a:pt x="247" y="236"/>
                  </a:lnTo>
                  <a:lnTo>
                    <a:pt x="249" y="236"/>
                  </a:lnTo>
                  <a:lnTo>
                    <a:pt x="247" y="234"/>
                  </a:lnTo>
                  <a:lnTo>
                    <a:pt x="245" y="234"/>
                  </a:lnTo>
                  <a:lnTo>
                    <a:pt x="245" y="232"/>
                  </a:lnTo>
                  <a:lnTo>
                    <a:pt x="243" y="230"/>
                  </a:lnTo>
                  <a:lnTo>
                    <a:pt x="243" y="228"/>
                  </a:lnTo>
                  <a:lnTo>
                    <a:pt x="243" y="228"/>
                  </a:lnTo>
                  <a:lnTo>
                    <a:pt x="243" y="226"/>
                  </a:lnTo>
                  <a:lnTo>
                    <a:pt x="241" y="224"/>
                  </a:lnTo>
                  <a:lnTo>
                    <a:pt x="241" y="222"/>
                  </a:lnTo>
                  <a:lnTo>
                    <a:pt x="243" y="222"/>
                  </a:lnTo>
                  <a:lnTo>
                    <a:pt x="243" y="219"/>
                  </a:lnTo>
                  <a:lnTo>
                    <a:pt x="241" y="217"/>
                  </a:lnTo>
                  <a:lnTo>
                    <a:pt x="243" y="213"/>
                  </a:lnTo>
                  <a:lnTo>
                    <a:pt x="249" y="211"/>
                  </a:lnTo>
                  <a:lnTo>
                    <a:pt x="251" y="209"/>
                  </a:lnTo>
                  <a:lnTo>
                    <a:pt x="253" y="211"/>
                  </a:lnTo>
                  <a:lnTo>
                    <a:pt x="255" y="211"/>
                  </a:lnTo>
                  <a:lnTo>
                    <a:pt x="255" y="207"/>
                  </a:lnTo>
                  <a:lnTo>
                    <a:pt x="255" y="205"/>
                  </a:lnTo>
                  <a:lnTo>
                    <a:pt x="255" y="201"/>
                  </a:lnTo>
                  <a:lnTo>
                    <a:pt x="257" y="201"/>
                  </a:lnTo>
                  <a:lnTo>
                    <a:pt x="260" y="207"/>
                  </a:lnTo>
                  <a:lnTo>
                    <a:pt x="257" y="211"/>
                  </a:lnTo>
                  <a:lnTo>
                    <a:pt x="260" y="219"/>
                  </a:lnTo>
                  <a:lnTo>
                    <a:pt x="257" y="230"/>
                  </a:lnTo>
                  <a:lnTo>
                    <a:pt x="257" y="234"/>
                  </a:lnTo>
                  <a:lnTo>
                    <a:pt x="255" y="241"/>
                  </a:lnTo>
                  <a:lnTo>
                    <a:pt x="253" y="243"/>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 name="Freeform 78">
              <a:extLst>
                <a:ext uri="{FF2B5EF4-FFF2-40B4-BE49-F238E27FC236}">
                  <a16:creationId xmlns:a16="http://schemas.microsoft.com/office/drawing/2014/main" id="{E7C7F00A-960A-428B-A85F-BA8AF08B1370}"/>
                </a:ext>
              </a:extLst>
            </p:cNvPr>
            <p:cNvSpPr>
              <a:spLocks/>
            </p:cNvSpPr>
            <p:nvPr/>
          </p:nvSpPr>
          <p:spPr bwMode="auto">
            <a:xfrm>
              <a:off x="4905369" y="3812860"/>
              <a:ext cx="8286" cy="9668"/>
            </a:xfrm>
            <a:custGeom>
              <a:avLst/>
              <a:gdLst>
                <a:gd name="T0" fmla="*/ 0 w 6"/>
                <a:gd name="T1" fmla="*/ 0 h 7"/>
                <a:gd name="T2" fmla="*/ 0 w 6"/>
                <a:gd name="T3" fmla="*/ 5 h 7"/>
                <a:gd name="T4" fmla="*/ 4 w 6"/>
                <a:gd name="T5" fmla="*/ 7 h 7"/>
                <a:gd name="T6" fmla="*/ 6 w 6"/>
                <a:gd name="T7" fmla="*/ 5 h 7"/>
                <a:gd name="T8" fmla="*/ 6 w 6"/>
                <a:gd name="T9" fmla="*/ 2 h 7"/>
                <a:gd name="T10" fmla="*/ 0 w 6"/>
                <a:gd name="T11" fmla="*/ 0 h 7"/>
              </a:gdLst>
              <a:ahLst/>
              <a:cxnLst>
                <a:cxn ang="0">
                  <a:pos x="T0" y="T1"/>
                </a:cxn>
                <a:cxn ang="0">
                  <a:pos x="T2" y="T3"/>
                </a:cxn>
                <a:cxn ang="0">
                  <a:pos x="T4" y="T5"/>
                </a:cxn>
                <a:cxn ang="0">
                  <a:pos x="T6" y="T7"/>
                </a:cxn>
                <a:cxn ang="0">
                  <a:pos x="T8" y="T9"/>
                </a:cxn>
                <a:cxn ang="0">
                  <a:pos x="T10" y="T11"/>
                </a:cxn>
              </a:cxnLst>
              <a:rect l="0" t="0" r="r" b="b"/>
              <a:pathLst>
                <a:path w="6" h="7">
                  <a:moveTo>
                    <a:pt x="0" y="0"/>
                  </a:moveTo>
                  <a:lnTo>
                    <a:pt x="0" y="5"/>
                  </a:lnTo>
                  <a:lnTo>
                    <a:pt x="4" y="7"/>
                  </a:lnTo>
                  <a:lnTo>
                    <a:pt x="6" y="5"/>
                  </a:lnTo>
                  <a:lnTo>
                    <a:pt x="6" y="2"/>
                  </a:lnTo>
                  <a:lnTo>
                    <a:pt x="0"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 name="Freeform 79">
              <a:extLst>
                <a:ext uri="{FF2B5EF4-FFF2-40B4-BE49-F238E27FC236}">
                  <a16:creationId xmlns:a16="http://schemas.microsoft.com/office/drawing/2014/main" id="{6D73C220-21EE-4238-B562-8C3E8211B191}"/>
                </a:ext>
              </a:extLst>
            </p:cNvPr>
            <p:cNvSpPr>
              <a:spLocks noEditPoints="1"/>
            </p:cNvSpPr>
            <p:nvPr/>
          </p:nvSpPr>
          <p:spPr bwMode="auto">
            <a:xfrm>
              <a:off x="4695455" y="3437223"/>
              <a:ext cx="310729" cy="356302"/>
            </a:xfrm>
            <a:custGeom>
              <a:avLst/>
              <a:gdLst>
                <a:gd name="T0" fmla="*/ 4 w 225"/>
                <a:gd name="T1" fmla="*/ 68 h 258"/>
                <a:gd name="T2" fmla="*/ 8 w 225"/>
                <a:gd name="T3" fmla="*/ 43 h 258"/>
                <a:gd name="T4" fmla="*/ 19 w 225"/>
                <a:gd name="T5" fmla="*/ 28 h 258"/>
                <a:gd name="T6" fmla="*/ 40 w 225"/>
                <a:gd name="T7" fmla="*/ 28 h 258"/>
                <a:gd name="T8" fmla="*/ 59 w 225"/>
                <a:gd name="T9" fmla="*/ 22 h 258"/>
                <a:gd name="T10" fmla="*/ 74 w 225"/>
                <a:gd name="T11" fmla="*/ 5 h 258"/>
                <a:gd name="T12" fmla="*/ 101 w 225"/>
                <a:gd name="T13" fmla="*/ 5 h 258"/>
                <a:gd name="T14" fmla="*/ 126 w 225"/>
                <a:gd name="T15" fmla="*/ 22 h 258"/>
                <a:gd name="T16" fmla="*/ 120 w 225"/>
                <a:gd name="T17" fmla="*/ 36 h 258"/>
                <a:gd name="T18" fmla="*/ 103 w 225"/>
                <a:gd name="T19" fmla="*/ 47 h 258"/>
                <a:gd name="T20" fmla="*/ 105 w 225"/>
                <a:gd name="T21" fmla="*/ 66 h 258"/>
                <a:gd name="T22" fmla="*/ 124 w 225"/>
                <a:gd name="T23" fmla="*/ 85 h 258"/>
                <a:gd name="T24" fmla="*/ 141 w 225"/>
                <a:gd name="T25" fmla="*/ 110 h 258"/>
                <a:gd name="T26" fmla="*/ 160 w 225"/>
                <a:gd name="T27" fmla="*/ 127 h 258"/>
                <a:gd name="T28" fmla="*/ 181 w 225"/>
                <a:gd name="T29" fmla="*/ 129 h 258"/>
                <a:gd name="T30" fmla="*/ 181 w 225"/>
                <a:gd name="T31" fmla="*/ 142 h 258"/>
                <a:gd name="T32" fmla="*/ 221 w 225"/>
                <a:gd name="T33" fmla="*/ 161 h 258"/>
                <a:gd name="T34" fmla="*/ 225 w 225"/>
                <a:gd name="T35" fmla="*/ 177 h 258"/>
                <a:gd name="T36" fmla="*/ 215 w 225"/>
                <a:gd name="T37" fmla="*/ 171 h 258"/>
                <a:gd name="T38" fmla="*/ 202 w 225"/>
                <a:gd name="T39" fmla="*/ 163 h 258"/>
                <a:gd name="T40" fmla="*/ 194 w 225"/>
                <a:gd name="T41" fmla="*/ 173 h 258"/>
                <a:gd name="T42" fmla="*/ 196 w 225"/>
                <a:gd name="T43" fmla="*/ 184 h 258"/>
                <a:gd name="T44" fmla="*/ 200 w 225"/>
                <a:gd name="T45" fmla="*/ 201 h 258"/>
                <a:gd name="T46" fmla="*/ 187 w 225"/>
                <a:gd name="T47" fmla="*/ 224 h 258"/>
                <a:gd name="T48" fmla="*/ 175 w 225"/>
                <a:gd name="T49" fmla="*/ 220 h 258"/>
                <a:gd name="T50" fmla="*/ 181 w 225"/>
                <a:gd name="T51" fmla="*/ 207 h 258"/>
                <a:gd name="T52" fmla="*/ 181 w 225"/>
                <a:gd name="T53" fmla="*/ 190 h 258"/>
                <a:gd name="T54" fmla="*/ 170 w 225"/>
                <a:gd name="T55" fmla="*/ 175 h 258"/>
                <a:gd name="T56" fmla="*/ 160 w 225"/>
                <a:gd name="T57" fmla="*/ 167 h 258"/>
                <a:gd name="T58" fmla="*/ 149 w 225"/>
                <a:gd name="T59" fmla="*/ 156 h 258"/>
                <a:gd name="T60" fmla="*/ 135 w 225"/>
                <a:gd name="T61" fmla="*/ 146 h 258"/>
                <a:gd name="T62" fmla="*/ 120 w 225"/>
                <a:gd name="T63" fmla="*/ 142 h 258"/>
                <a:gd name="T64" fmla="*/ 97 w 225"/>
                <a:gd name="T65" fmla="*/ 121 h 258"/>
                <a:gd name="T66" fmla="*/ 78 w 225"/>
                <a:gd name="T67" fmla="*/ 104 h 258"/>
                <a:gd name="T68" fmla="*/ 67 w 225"/>
                <a:gd name="T69" fmla="*/ 85 h 258"/>
                <a:gd name="T70" fmla="*/ 52 w 225"/>
                <a:gd name="T71" fmla="*/ 72 h 258"/>
                <a:gd name="T72" fmla="*/ 17 w 225"/>
                <a:gd name="T73" fmla="*/ 83 h 258"/>
                <a:gd name="T74" fmla="*/ 34 w 225"/>
                <a:gd name="T75" fmla="*/ 146 h 258"/>
                <a:gd name="T76" fmla="*/ 31 w 225"/>
                <a:gd name="T77" fmla="*/ 150 h 258"/>
                <a:gd name="T78" fmla="*/ 82 w 225"/>
                <a:gd name="T79" fmla="*/ 118 h 258"/>
                <a:gd name="T80" fmla="*/ 74 w 225"/>
                <a:gd name="T81" fmla="*/ 108 h 258"/>
                <a:gd name="T82" fmla="*/ 65 w 225"/>
                <a:gd name="T83" fmla="*/ 106 h 258"/>
                <a:gd name="T84" fmla="*/ 48 w 225"/>
                <a:gd name="T85" fmla="*/ 199 h 258"/>
                <a:gd name="T86" fmla="*/ 59 w 225"/>
                <a:gd name="T87" fmla="*/ 194 h 258"/>
                <a:gd name="T88" fmla="*/ 55 w 225"/>
                <a:gd name="T89" fmla="*/ 165 h 258"/>
                <a:gd name="T90" fmla="*/ 55 w 225"/>
                <a:gd name="T91" fmla="*/ 148 h 258"/>
                <a:gd name="T92" fmla="*/ 36 w 225"/>
                <a:gd name="T93" fmla="*/ 154 h 258"/>
                <a:gd name="T94" fmla="*/ 34 w 225"/>
                <a:gd name="T95" fmla="*/ 165 h 258"/>
                <a:gd name="T96" fmla="*/ 38 w 225"/>
                <a:gd name="T97" fmla="*/ 177 h 258"/>
                <a:gd name="T98" fmla="*/ 38 w 225"/>
                <a:gd name="T99" fmla="*/ 201 h 258"/>
                <a:gd name="T100" fmla="*/ 168 w 225"/>
                <a:gd name="T101" fmla="*/ 249 h 258"/>
                <a:gd name="T102" fmla="*/ 173 w 225"/>
                <a:gd name="T103" fmla="*/ 222 h 258"/>
                <a:gd name="T104" fmla="*/ 154 w 225"/>
                <a:gd name="T105" fmla="*/ 224 h 258"/>
                <a:gd name="T106" fmla="*/ 124 w 225"/>
                <a:gd name="T107" fmla="*/ 222 h 258"/>
                <a:gd name="T108" fmla="*/ 120 w 225"/>
                <a:gd name="T109" fmla="*/ 234 h 258"/>
                <a:gd name="T110" fmla="*/ 147 w 225"/>
                <a:gd name="T111" fmla="*/ 249 h 258"/>
                <a:gd name="T112" fmla="*/ 166 w 225"/>
                <a:gd name="T113" fmla="*/ 25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5" h="258">
                  <a:moveTo>
                    <a:pt x="17" y="83"/>
                  </a:moveTo>
                  <a:lnTo>
                    <a:pt x="15" y="78"/>
                  </a:lnTo>
                  <a:lnTo>
                    <a:pt x="17" y="72"/>
                  </a:lnTo>
                  <a:lnTo>
                    <a:pt x="12" y="72"/>
                  </a:lnTo>
                  <a:lnTo>
                    <a:pt x="4" y="68"/>
                  </a:lnTo>
                  <a:lnTo>
                    <a:pt x="4" y="57"/>
                  </a:lnTo>
                  <a:lnTo>
                    <a:pt x="0" y="53"/>
                  </a:lnTo>
                  <a:lnTo>
                    <a:pt x="2" y="49"/>
                  </a:lnTo>
                  <a:lnTo>
                    <a:pt x="6" y="49"/>
                  </a:lnTo>
                  <a:lnTo>
                    <a:pt x="8" y="43"/>
                  </a:lnTo>
                  <a:lnTo>
                    <a:pt x="4" y="38"/>
                  </a:lnTo>
                  <a:lnTo>
                    <a:pt x="4" y="34"/>
                  </a:lnTo>
                  <a:lnTo>
                    <a:pt x="6" y="32"/>
                  </a:lnTo>
                  <a:lnTo>
                    <a:pt x="10" y="34"/>
                  </a:lnTo>
                  <a:lnTo>
                    <a:pt x="19" y="28"/>
                  </a:lnTo>
                  <a:lnTo>
                    <a:pt x="23" y="30"/>
                  </a:lnTo>
                  <a:lnTo>
                    <a:pt x="29" y="17"/>
                  </a:lnTo>
                  <a:lnTo>
                    <a:pt x="36" y="22"/>
                  </a:lnTo>
                  <a:lnTo>
                    <a:pt x="34" y="26"/>
                  </a:lnTo>
                  <a:lnTo>
                    <a:pt x="40" y="28"/>
                  </a:lnTo>
                  <a:lnTo>
                    <a:pt x="42" y="32"/>
                  </a:lnTo>
                  <a:lnTo>
                    <a:pt x="46" y="26"/>
                  </a:lnTo>
                  <a:lnTo>
                    <a:pt x="46" y="19"/>
                  </a:lnTo>
                  <a:lnTo>
                    <a:pt x="55" y="22"/>
                  </a:lnTo>
                  <a:lnTo>
                    <a:pt x="59" y="22"/>
                  </a:lnTo>
                  <a:lnTo>
                    <a:pt x="63" y="24"/>
                  </a:lnTo>
                  <a:lnTo>
                    <a:pt x="63" y="17"/>
                  </a:lnTo>
                  <a:lnTo>
                    <a:pt x="71" y="15"/>
                  </a:lnTo>
                  <a:lnTo>
                    <a:pt x="69" y="9"/>
                  </a:lnTo>
                  <a:lnTo>
                    <a:pt x="74" y="5"/>
                  </a:lnTo>
                  <a:lnTo>
                    <a:pt x="80" y="7"/>
                  </a:lnTo>
                  <a:lnTo>
                    <a:pt x="90" y="0"/>
                  </a:lnTo>
                  <a:lnTo>
                    <a:pt x="95" y="3"/>
                  </a:lnTo>
                  <a:lnTo>
                    <a:pt x="101" y="3"/>
                  </a:lnTo>
                  <a:lnTo>
                    <a:pt x="101" y="5"/>
                  </a:lnTo>
                  <a:lnTo>
                    <a:pt x="109" y="11"/>
                  </a:lnTo>
                  <a:lnTo>
                    <a:pt x="122" y="13"/>
                  </a:lnTo>
                  <a:lnTo>
                    <a:pt x="128" y="13"/>
                  </a:lnTo>
                  <a:lnTo>
                    <a:pt x="133" y="15"/>
                  </a:lnTo>
                  <a:lnTo>
                    <a:pt x="126" y="22"/>
                  </a:lnTo>
                  <a:lnTo>
                    <a:pt x="128" y="26"/>
                  </a:lnTo>
                  <a:lnTo>
                    <a:pt x="126" y="30"/>
                  </a:lnTo>
                  <a:lnTo>
                    <a:pt x="126" y="36"/>
                  </a:lnTo>
                  <a:lnTo>
                    <a:pt x="122" y="34"/>
                  </a:lnTo>
                  <a:lnTo>
                    <a:pt x="120" y="36"/>
                  </a:lnTo>
                  <a:lnTo>
                    <a:pt x="116" y="38"/>
                  </a:lnTo>
                  <a:lnTo>
                    <a:pt x="111" y="38"/>
                  </a:lnTo>
                  <a:lnTo>
                    <a:pt x="107" y="43"/>
                  </a:lnTo>
                  <a:lnTo>
                    <a:pt x="103" y="43"/>
                  </a:lnTo>
                  <a:lnTo>
                    <a:pt x="103" y="47"/>
                  </a:lnTo>
                  <a:lnTo>
                    <a:pt x="105" y="51"/>
                  </a:lnTo>
                  <a:lnTo>
                    <a:pt x="107" y="55"/>
                  </a:lnTo>
                  <a:lnTo>
                    <a:pt x="105" y="59"/>
                  </a:lnTo>
                  <a:lnTo>
                    <a:pt x="103" y="59"/>
                  </a:lnTo>
                  <a:lnTo>
                    <a:pt x="105" y="66"/>
                  </a:lnTo>
                  <a:lnTo>
                    <a:pt x="105" y="72"/>
                  </a:lnTo>
                  <a:lnTo>
                    <a:pt x="107" y="74"/>
                  </a:lnTo>
                  <a:lnTo>
                    <a:pt x="116" y="78"/>
                  </a:lnTo>
                  <a:lnTo>
                    <a:pt x="120" y="81"/>
                  </a:lnTo>
                  <a:lnTo>
                    <a:pt x="124" y="85"/>
                  </a:lnTo>
                  <a:lnTo>
                    <a:pt x="137" y="97"/>
                  </a:lnTo>
                  <a:lnTo>
                    <a:pt x="137" y="102"/>
                  </a:lnTo>
                  <a:lnTo>
                    <a:pt x="139" y="102"/>
                  </a:lnTo>
                  <a:lnTo>
                    <a:pt x="139" y="106"/>
                  </a:lnTo>
                  <a:lnTo>
                    <a:pt x="141" y="110"/>
                  </a:lnTo>
                  <a:lnTo>
                    <a:pt x="145" y="114"/>
                  </a:lnTo>
                  <a:lnTo>
                    <a:pt x="147" y="118"/>
                  </a:lnTo>
                  <a:lnTo>
                    <a:pt x="154" y="123"/>
                  </a:lnTo>
                  <a:lnTo>
                    <a:pt x="156" y="125"/>
                  </a:lnTo>
                  <a:lnTo>
                    <a:pt x="160" y="127"/>
                  </a:lnTo>
                  <a:lnTo>
                    <a:pt x="162" y="127"/>
                  </a:lnTo>
                  <a:lnTo>
                    <a:pt x="170" y="127"/>
                  </a:lnTo>
                  <a:lnTo>
                    <a:pt x="173" y="129"/>
                  </a:lnTo>
                  <a:lnTo>
                    <a:pt x="179" y="129"/>
                  </a:lnTo>
                  <a:lnTo>
                    <a:pt x="181" y="129"/>
                  </a:lnTo>
                  <a:lnTo>
                    <a:pt x="181" y="133"/>
                  </a:lnTo>
                  <a:lnTo>
                    <a:pt x="177" y="135"/>
                  </a:lnTo>
                  <a:lnTo>
                    <a:pt x="175" y="137"/>
                  </a:lnTo>
                  <a:lnTo>
                    <a:pt x="177" y="142"/>
                  </a:lnTo>
                  <a:lnTo>
                    <a:pt x="181" y="142"/>
                  </a:lnTo>
                  <a:lnTo>
                    <a:pt x="189" y="144"/>
                  </a:lnTo>
                  <a:lnTo>
                    <a:pt x="204" y="152"/>
                  </a:lnTo>
                  <a:lnTo>
                    <a:pt x="211" y="156"/>
                  </a:lnTo>
                  <a:lnTo>
                    <a:pt x="215" y="161"/>
                  </a:lnTo>
                  <a:lnTo>
                    <a:pt x="221" y="161"/>
                  </a:lnTo>
                  <a:lnTo>
                    <a:pt x="225" y="165"/>
                  </a:lnTo>
                  <a:lnTo>
                    <a:pt x="225" y="167"/>
                  </a:lnTo>
                  <a:lnTo>
                    <a:pt x="225" y="171"/>
                  </a:lnTo>
                  <a:lnTo>
                    <a:pt x="223" y="173"/>
                  </a:lnTo>
                  <a:lnTo>
                    <a:pt x="225" y="177"/>
                  </a:lnTo>
                  <a:lnTo>
                    <a:pt x="223" y="177"/>
                  </a:lnTo>
                  <a:lnTo>
                    <a:pt x="223" y="180"/>
                  </a:lnTo>
                  <a:lnTo>
                    <a:pt x="219" y="177"/>
                  </a:lnTo>
                  <a:lnTo>
                    <a:pt x="217" y="175"/>
                  </a:lnTo>
                  <a:lnTo>
                    <a:pt x="215" y="171"/>
                  </a:lnTo>
                  <a:lnTo>
                    <a:pt x="215" y="167"/>
                  </a:lnTo>
                  <a:lnTo>
                    <a:pt x="213" y="167"/>
                  </a:lnTo>
                  <a:lnTo>
                    <a:pt x="208" y="167"/>
                  </a:lnTo>
                  <a:lnTo>
                    <a:pt x="206" y="165"/>
                  </a:lnTo>
                  <a:lnTo>
                    <a:pt x="202" y="163"/>
                  </a:lnTo>
                  <a:lnTo>
                    <a:pt x="200" y="163"/>
                  </a:lnTo>
                  <a:lnTo>
                    <a:pt x="198" y="165"/>
                  </a:lnTo>
                  <a:lnTo>
                    <a:pt x="196" y="169"/>
                  </a:lnTo>
                  <a:lnTo>
                    <a:pt x="194" y="171"/>
                  </a:lnTo>
                  <a:lnTo>
                    <a:pt x="194" y="173"/>
                  </a:lnTo>
                  <a:lnTo>
                    <a:pt x="194" y="177"/>
                  </a:lnTo>
                  <a:lnTo>
                    <a:pt x="192" y="180"/>
                  </a:lnTo>
                  <a:lnTo>
                    <a:pt x="192" y="182"/>
                  </a:lnTo>
                  <a:lnTo>
                    <a:pt x="192" y="184"/>
                  </a:lnTo>
                  <a:lnTo>
                    <a:pt x="196" y="184"/>
                  </a:lnTo>
                  <a:lnTo>
                    <a:pt x="200" y="190"/>
                  </a:lnTo>
                  <a:lnTo>
                    <a:pt x="202" y="192"/>
                  </a:lnTo>
                  <a:lnTo>
                    <a:pt x="202" y="196"/>
                  </a:lnTo>
                  <a:lnTo>
                    <a:pt x="202" y="199"/>
                  </a:lnTo>
                  <a:lnTo>
                    <a:pt x="200" y="201"/>
                  </a:lnTo>
                  <a:lnTo>
                    <a:pt x="198" y="203"/>
                  </a:lnTo>
                  <a:lnTo>
                    <a:pt x="194" y="207"/>
                  </a:lnTo>
                  <a:lnTo>
                    <a:pt x="194" y="215"/>
                  </a:lnTo>
                  <a:lnTo>
                    <a:pt x="187" y="220"/>
                  </a:lnTo>
                  <a:lnTo>
                    <a:pt x="187" y="224"/>
                  </a:lnTo>
                  <a:lnTo>
                    <a:pt x="185" y="228"/>
                  </a:lnTo>
                  <a:lnTo>
                    <a:pt x="179" y="228"/>
                  </a:lnTo>
                  <a:lnTo>
                    <a:pt x="175" y="224"/>
                  </a:lnTo>
                  <a:lnTo>
                    <a:pt x="175" y="222"/>
                  </a:lnTo>
                  <a:lnTo>
                    <a:pt x="175" y="220"/>
                  </a:lnTo>
                  <a:lnTo>
                    <a:pt x="177" y="218"/>
                  </a:lnTo>
                  <a:lnTo>
                    <a:pt x="181" y="215"/>
                  </a:lnTo>
                  <a:lnTo>
                    <a:pt x="181" y="211"/>
                  </a:lnTo>
                  <a:lnTo>
                    <a:pt x="181" y="207"/>
                  </a:lnTo>
                  <a:lnTo>
                    <a:pt x="181" y="207"/>
                  </a:lnTo>
                  <a:lnTo>
                    <a:pt x="183" y="207"/>
                  </a:lnTo>
                  <a:lnTo>
                    <a:pt x="185" y="205"/>
                  </a:lnTo>
                  <a:lnTo>
                    <a:pt x="185" y="201"/>
                  </a:lnTo>
                  <a:lnTo>
                    <a:pt x="183" y="196"/>
                  </a:lnTo>
                  <a:lnTo>
                    <a:pt x="181" y="190"/>
                  </a:lnTo>
                  <a:lnTo>
                    <a:pt x="179" y="188"/>
                  </a:lnTo>
                  <a:lnTo>
                    <a:pt x="179" y="182"/>
                  </a:lnTo>
                  <a:lnTo>
                    <a:pt x="177" y="175"/>
                  </a:lnTo>
                  <a:lnTo>
                    <a:pt x="173" y="173"/>
                  </a:lnTo>
                  <a:lnTo>
                    <a:pt x="170" y="175"/>
                  </a:lnTo>
                  <a:lnTo>
                    <a:pt x="166" y="173"/>
                  </a:lnTo>
                  <a:lnTo>
                    <a:pt x="164" y="171"/>
                  </a:lnTo>
                  <a:lnTo>
                    <a:pt x="160" y="169"/>
                  </a:lnTo>
                  <a:lnTo>
                    <a:pt x="158" y="167"/>
                  </a:lnTo>
                  <a:lnTo>
                    <a:pt x="160" y="167"/>
                  </a:lnTo>
                  <a:lnTo>
                    <a:pt x="160" y="163"/>
                  </a:lnTo>
                  <a:lnTo>
                    <a:pt x="158" y="159"/>
                  </a:lnTo>
                  <a:lnTo>
                    <a:pt x="154" y="159"/>
                  </a:lnTo>
                  <a:lnTo>
                    <a:pt x="149" y="159"/>
                  </a:lnTo>
                  <a:lnTo>
                    <a:pt x="149" y="156"/>
                  </a:lnTo>
                  <a:lnTo>
                    <a:pt x="147" y="154"/>
                  </a:lnTo>
                  <a:lnTo>
                    <a:pt x="145" y="156"/>
                  </a:lnTo>
                  <a:lnTo>
                    <a:pt x="143" y="154"/>
                  </a:lnTo>
                  <a:lnTo>
                    <a:pt x="139" y="146"/>
                  </a:lnTo>
                  <a:lnTo>
                    <a:pt x="135" y="146"/>
                  </a:lnTo>
                  <a:lnTo>
                    <a:pt x="130" y="144"/>
                  </a:lnTo>
                  <a:lnTo>
                    <a:pt x="128" y="146"/>
                  </a:lnTo>
                  <a:lnTo>
                    <a:pt x="124" y="146"/>
                  </a:lnTo>
                  <a:lnTo>
                    <a:pt x="124" y="144"/>
                  </a:lnTo>
                  <a:lnTo>
                    <a:pt x="120" y="142"/>
                  </a:lnTo>
                  <a:lnTo>
                    <a:pt x="116" y="142"/>
                  </a:lnTo>
                  <a:lnTo>
                    <a:pt x="107" y="135"/>
                  </a:lnTo>
                  <a:lnTo>
                    <a:pt x="101" y="125"/>
                  </a:lnTo>
                  <a:lnTo>
                    <a:pt x="97" y="123"/>
                  </a:lnTo>
                  <a:lnTo>
                    <a:pt x="97" y="121"/>
                  </a:lnTo>
                  <a:lnTo>
                    <a:pt x="93" y="116"/>
                  </a:lnTo>
                  <a:lnTo>
                    <a:pt x="88" y="116"/>
                  </a:lnTo>
                  <a:lnTo>
                    <a:pt x="86" y="112"/>
                  </a:lnTo>
                  <a:lnTo>
                    <a:pt x="82" y="106"/>
                  </a:lnTo>
                  <a:lnTo>
                    <a:pt x="78" y="104"/>
                  </a:lnTo>
                  <a:lnTo>
                    <a:pt x="74" y="102"/>
                  </a:lnTo>
                  <a:lnTo>
                    <a:pt x="74" y="95"/>
                  </a:lnTo>
                  <a:lnTo>
                    <a:pt x="71" y="93"/>
                  </a:lnTo>
                  <a:lnTo>
                    <a:pt x="71" y="89"/>
                  </a:lnTo>
                  <a:lnTo>
                    <a:pt x="67" y="85"/>
                  </a:lnTo>
                  <a:lnTo>
                    <a:pt x="65" y="81"/>
                  </a:lnTo>
                  <a:lnTo>
                    <a:pt x="65" y="78"/>
                  </a:lnTo>
                  <a:lnTo>
                    <a:pt x="63" y="76"/>
                  </a:lnTo>
                  <a:lnTo>
                    <a:pt x="57" y="74"/>
                  </a:lnTo>
                  <a:lnTo>
                    <a:pt x="52" y="72"/>
                  </a:lnTo>
                  <a:lnTo>
                    <a:pt x="40" y="68"/>
                  </a:lnTo>
                  <a:lnTo>
                    <a:pt x="29" y="74"/>
                  </a:lnTo>
                  <a:lnTo>
                    <a:pt x="29" y="76"/>
                  </a:lnTo>
                  <a:lnTo>
                    <a:pt x="25" y="81"/>
                  </a:lnTo>
                  <a:lnTo>
                    <a:pt x="17" y="83"/>
                  </a:lnTo>
                  <a:lnTo>
                    <a:pt x="17" y="83"/>
                  </a:lnTo>
                  <a:close/>
                  <a:moveTo>
                    <a:pt x="31" y="150"/>
                  </a:moveTo>
                  <a:lnTo>
                    <a:pt x="31" y="150"/>
                  </a:lnTo>
                  <a:lnTo>
                    <a:pt x="31" y="148"/>
                  </a:lnTo>
                  <a:lnTo>
                    <a:pt x="34" y="146"/>
                  </a:lnTo>
                  <a:lnTo>
                    <a:pt x="34" y="144"/>
                  </a:lnTo>
                  <a:lnTo>
                    <a:pt x="31" y="146"/>
                  </a:lnTo>
                  <a:lnTo>
                    <a:pt x="31" y="148"/>
                  </a:lnTo>
                  <a:lnTo>
                    <a:pt x="31" y="150"/>
                  </a:lnTo>
                  <a:lnTo>
                    <a:pt x="31" y="150"/>
                  </a:lnTo>
                  <a:close/>
                  <a:moveTo>
                    <a:pt x="82" y="118"/>
                  </a:moveTo>
                  <a:lnTo>
                    <a:pt x="84" y="118"/>
                  </a:lnTo>
                  <a:lnTo>
                    <a:pt x="82" y="116"/>
                  </a:lnTo>
                  <a:lnTo>
                    <a:pt x="82" y="118"/>
                  </a:lnTo>
                  <a:lnTo>
                    <a:pt x="82" y="118"/>
                  </a:lnTo>
                  <a:close/>
                  <a:moveTo>
                    <a:pt x="65" y="106"/>
                  </a:moveTo>
                  <a:lnTo>
                    <a:pt x="63" y="108"/>
                  </a:lnTo>
                  <a:lnTo>
                    <a:pt x="65" y="108"/>
                  </a:lnTo>
                  <a:lnTo>
                    <a:pt x="69" y="108"/>
                  </a:lnTo>
                  <a:lnTo>
                    <a:pt x="74" y="108"/>
                  </a:lnTo>
                  <a:lnTo>
                    <a:pt x="74" y="106"/>
                  </a:lnTo>
                  <a:lnTo>
                    <a:pt x="71" y="104"/>
                  </a:lnTo>
                  <a:lnTo>
                    <a:pt x="69" y="104"/>
                  </a:lnTo>
                  <a:lnTo>
                    <a:pt x="65" y="106"/>
                  </a:lnTo>
                  <a:lnTo>
                    <a:pt x="65" y="106"/>
                  </a:lnTo>
                  <a:close/>
                  <a:moveTo>
                    <a:pt x="42" y="203"/>
                  </a:moveTo>
                  <a:lnTo>
                    <a:pt x="42" y="203"/>
                  </a:lnTo>
                  <a:lnTo>
                    <a:pt x="44" y="203"/>
                  </a:lnTo>
                  <a:lnTo>
                    <a:pt x="48" y="203"/>
                  </a:lnTo>
                  <a:lnTo>
                    <a:pt x="48" y="199"/>
                  </a:lnTo>
                  <a:lnTo>
                    <a:pt x="48" y="194"/>
                  </a:lnTo>
                  <a:lnTo>
                    <a:pt x="52" y="194"/>
                  </a:lnTo>
                  <a:lnTo>
                    <a:pt x="55" y="199"/>
                  </a:lnTo>
                  <a:lnTo>
                    <a:pt x="57" y="199"/>
                  </a:lnTo>
                  <a:lnTo>
                    <a:pt x="59" y="194"/>
                  </a:lnTo>
                  <a:lnTo>
                    <a:pt x="59" y="188"/>
                  </a:lnTo>
                  <a:lnTo>
                    <a:pt x="59" y="186"/>
                  </a:lnTo>
                  <a:lnTo>
                    <a:pt x="59" y="177"/>
                  </a:lnTo>
                  <a:lnTo>
                    <a:pt x="61" y="171"/>
                  </a:lnTo>
                  <a:lnTo>
                    <a:pt x="55" y="165"/>
                  </a:lnTo>
                  <a:lnTo>
                    <a:pt x="59" y="163"/>
                  </a:lnTo>
                  <a:lnTo>
                    <a:pt x="61" y="161"/>
                  </a:lnTo>
                  <a:lnTo>
                    <a:pt x="59" y="154"/>
                  </a:lnTo>
                  <a:lnTo>
                    <a:pt x="57" y="152"/>
                  </a:lnTo>
                  <a:lnTo>
                    <a:pt x="55" y="148"/>
                  </a:lnTo>
                  <a:lnTo>
                    <a:pt x="52" y="148"/>
                  </a:lnTo>
                  <a:lnTo>
                    <a:pt x="48" y="146"/>
                  </a:lnTo>
                  <a:lnTo>
                    <a:pt x="46" y="146"/>
                  </a:lnTo>
                  <a:lnTo>
                    <a:pt x="38" y="154"/>
                  </a:lnTo>
                  <a:lnTo>
                    <a:pt x="36" y="154"/>
                  </a:lnTo>
                  <a:lnTo>
                    <a:pt x="31" y="152"/>
                  </a:lnTo>
                  <a:lnTo>
                    <a:pt x="31" y="156"/>
                  </a:lnTo>
                  <a:lnTo>
                    <a:pt x="29" y="159"/>
                  </a:lnTo>
                  <a:lnTo>
                    <a:pt x="34" y="163"/>
                  </a:lnTo>
                  <a:lnTo>
                    <a:pt x="34" y="165"/>
                  </a:lnTo>
                  <a:lnTo>
                    <a:pt x="36" y="167"/>
                  </a:lnTo>
                  <a:lnTo>
                    <a:pt x="36" y="173"/>
                  </a:lnTo>
                  <a:lnTo>
                    <a:pt x="34" y="175"/>
                  </a:lnTo>
                  <a:lnTo>
                    <a:pt x="36" y="177"/>
                  </a:lnTo>
                  <a:lnTo>
                    <a:pt x="38" y="177"/>
                  </a:lnTo>
                  <a:lnTo>
                    <a:pt x="38" y="180"/>
                  </a:lnTo>
                  <a:lnTo>
                    <a:pt x="36" y="182"/>
                  </a:lnTo>
                  <a:lnTo>
                    <a:pt x="34" y="190"/>
                  </a:lnTo>
                  <a:lnTo>
                    <a:pt x="36" y="192"/>
                  </a:lnTo>
                  <a:lnTo>
                    <a:pt x="38" y="201"/>
                  </a:lnTo>
                  <a:lnTo>
                    <a:pt x="42" y="203"/>
                  </a:lnTo>
                  <a:lnTo>
                    <a:pt x="42" y="203"/>
                  </a:lnTo>
                  <a:close/>
                  <a:moveTo>
                    <a:pt x="166" y="255"/>
                  </a:moveTo>
                  <a:lnTo>
                    <a:pt x="166" y="251"/>
                  </a:lnTo>
                  <a:lnTo>
                    <a:pt x="168" y="249"/>
                  </a:lnTo>
                  <a:lnTo>
                    <a:pt x="168" y="245"/>
                  </a:lnTo>
                  <a:lnTo>
                    <a:pt x="164" y="239"/>
                  </a:lnTo>
                  <a:lnTo>
                    <a:pt x="168" y="230"/>
                  </a:lnTo>
                  <a:lnTo>
                    <a:pt x="173" y="226"/>
                  </a:lnTo>
                  <a:lnTo>
                    <a:pt x="173" y="222"/>
                  </a:lnTo>
                  <a:lnTo>
                    <a:pt x="170" y="218"/>
                  </a:lnTo>
                  <a:lnTo>
                    <a:pt x="164" y="222"/>
                  </a:lnTo>
                  <a:lnTo>
                    <a:pt x="162" y="222"/>
                  </a:lnTo>
                  <a:lnTo>
                    <a:pt x="158" y="220"/>
                  </a:lnTo>
                  <a:lnTo>
                    <a:pt x="154" y="224"/>
                  </a:lnTo>
                  <a:lnTo>
                    <a:pt x="145" y="224"/>
                  </a:lnTo>
                  <a:lnTo>
                    <a:pt x="137" y="226"/>
                  </a:lnTo>
                  <a:lnTo>
                    <a:pt x="133" y="224"/>
                  </a:lnTo>
                  <a:lnTo>
                    <a:pt x="128" y="222"/>
                  </a:lnTo>
                  <a:lnTo>
                    <a:pt x="124" y="222"/>
                  </a:lnTo>
                  <a:lnTo>
                    <a:pt x="122" y="224"/>
                  </a:lnTo>
                  <a:lnTo>
                    <a:pt x="120" y="222"/>
                  </a:lnTo>
                  <a:lnTo>
                    <a:pt x="116" y="224"/>
                  </a:lnTo>
                  <a:lnTo>
                    <a:pt x="116" y="232"/>
                  </a:lnTo>
                  <a:lnTo>
                    <a:pt x="120" y="234"/>
                  </a:lnTo>
                  <a:lnTo>
                    <a:pt x="124" y="234"/>
                  </a:lnTo>
                  <a:lnTo>
                    <a:pt x="130" y="239"/>
                  </a:lnTo>
                  <a:lnTo>
                    <a:pt x="135" y="241"/>
                  </a:lnTo>
                  <a:lnTo>
                    <a:pt x="139" y="245"/>
                  </a:lnTo>
                  <a:lnTo>
                    <a:pt x="147" y="249"/>
                  </a:lnTo>
                  <a:lnTo>
                    <a:pt x="149" y="247"/>
                  </a:lnTo>
                  <a:lnTo>
                    <a:pt x="154" y="249"/>
                  </a:lnTo>
                  <a:lnTo>
                    <a:pt x="154" y="253"/>
                  </a:lnTo>
                  <a:lnTo>
                    <a:pt x="164" y="258"/>
                  </a:lnTo>
                  <a:lnTo>
                    <a:pt x="166" y="255"/>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 name="Freeform 80">
              <a:extLst>
                <a:ext uri="{FF2B5EF4-FFF2-40B4-BE49-F238E27FC236}">
                  <a16:creationId xmlns:a16="http://schemas.microsoft.com/office/drawing/2014/main" id="{4DFD4ABF-2210-42C6-BE46-C9779CEA9A9D}"/>
                </a:ext>
              </a:extLst>
            </p:cNvPr>
            <p:cNvSpPr>
              <a:spLocks noEditPoints="1"/>
            </p:cNvSpPr>
            <p:nvPr/>
          </p:nvSpPr>
          <p:spPr bwMode="auto">
            <a:xfrm>
              <a:off x="4296342" y="3551847"/>
              <a:ext cx="341111" cy="255488"/>
            </a:xfrm>
            <a:custGeom>
              <a:avLst/>
              <a:gdLst>
                <a:gd name="T0" fmla="*/ 143 w 247"/>
                <a:gd name="T1" fmla="*/ 12 h 185"/>
                <a:gd name="T2" fmla="*/ 148 w 247"/>
                <a:gd name="T3" fmla="*/ 21 h 185"/>
                <a:gd name="T4" fmla="*/ 164 w 247"/>
                <a:gd name="T5" fmla="*/ 27 h 185"/>
                <a:gd name="T6" fmla="*/ 179 w 247"/>
                <a:gd name="T7" fmla="*/ 29 h 185"/>
                <a:gd name="T8" fmla="*/ 194 w 247"/>
                <a:gd name="T9" fmla="*/ 27 h 185"/>
                <a:gd name="T10" fmla="*/ 209 w 247"/>
                <a:gd name="T11" fmla="*/ 31 h 185"/>
                <a:gd name="T12" fmla="*/ 226 w 247"/>
                <a:gd name="T13" fmla="*/ 35 h 185"/>
                <a:gd name="T14" fmla="*/ 226 w 247"/>
                <a:gd name="T15" fmla="*/ 46 h 185"/>
                <a:gd name="T16" fmla="*/ 215 w 247"/>
                <a:gd name="T17" fmla="*/ 59 h 185"/>
                <a:gd name="T18" fmla="*/ 211 w 247"/>
                <a:gd name="T19" fmla="*/ 63 h 185"/>
                <a:gd name="T20" fmla="*/ 192 w 247"/>
                <a:gd name="T21" fmla="*/ 69 h 185"/>
                <a:gd name="T22" fmla="*/ 190 w 247"/>
                <a:gd name="T23" fmla="*/ 78 h 185"/>
                <a:gd name="T24" fmla="*/ 186 w 247"/>
                <a:gd name="T25" fmla="*/ 78 h 185"/>
                <a:gd name="T26" fmla="*/ 175 w 247"/>
                <a:gd name="T27" fmla="*/ 88 h 185"/>
                <a:gd name="T28" fmla="*/ 169 w 247"/>
                <a:gd name="T29" fmla="*/ 111 h 185"/>
                <a:gd name="T30" fmla="*/ 177 w 247"/>
                <a:gd name="T31" fmla="*/ 122 h 185"/>
                <a:gd name="T32" fmla="*/ 167 w 247"/>
                <a:gd name="T33" fmla="*/ 132 h 185"/>
                <a:gd name="T34" fmla="*/ 160 w 247"/>
                <a:gd name="T35" fmla="*/ 149 h 185"/>
                <a:gd name="T36" fmla="*/ 139 w 247"/>
                <a:gd name="T37" fmla="*/ 158 h 185"/>
                <a:gd name="T38" fmla="*/ 131 w 247"/>
                <a:gd name="T39" fmla="*/ 168 h 185"/>
                <a:gd name="T40" fmla="*/ 122 w 247"/>
                <a:gd name="T41" fmla="*/ 170 h 185"/>
                <a:gd name="T42" fmla="*/ 114 w 247"/>
                <a:gd name="T43" fmla="*/ 170 h 185"/>
                <a:gd name="T44" fmla="*/ 97 w 247"/>
                <a:gd name="T45" fmla="*/ 168 h 185"/>
                <a:gd name="T46" fmla="*/ 76 w 247"/>
                <a:gd name="T47" fmla="*/ 177 h 185"/>
                <a:gd name="T48" fmla="*/ 67 w 247"/>
                <a:gd name="T49" fmla="*/ 185 h 185"/>
                <a:gd name="T50" fmla="*/ 51 w 247"/>
                <a:gd name="T51" fmla="*/ 168 h 185"/>
                <a:gd name="T52" fmla="*/ 38 w 247"/>
                <a:gd name="T53" fmla="*/ 160 h 185"/>
                <a:gd name="T54" fmla="*/ 32 w 247"/>
                <a:gd name="T55" fmla="*/ 149 h 185"/>
                <a:gd name="T56" fmla="*/ 42 w 247"/>
                <a:gd name="T57" fmla="*/ 132 h 185"/>
                <a:gd name="T58" fmla="*/ 40 w 247"/>
                <a:gd name="T59" fmla="*/ 120 h 185"/>
                <a:gd name="T60" fmla="*/ 30 w 247"/>
                <a:gd name="T61" fmla="*/ 99 h 185"/>
                <a:gd name="T62" fmla="*/ 44 w 247"/>
                <a:gd name="T63" fmla="*/ 92 h 185"/>
                <a:gd name="T64" fmla="*/ 46 w 247"/>
                <a:gd name="T65" fmla="*/ 71 h 185"/>
                <a:gd name="T66" fmla="*/ 55 w 247"/>
                <a:gd name="T67" fmla="*/ 59 h 185"/>
                <a:gd name="T68" fmla="*/ 51 w 247"/>
                <a:gd name="T69" fmla="*/ 44 h 185"/>
                <a:gd name="T70" fmla="*/ 27 w 247"/>
                <a:gd name="T71" fmla="*/ 44 h 185"/>
                <a:gd name="T72" fmla="*/ 19 w 247"/>
                <a:gd name="T73" fmla="*/ 42 h 185"/>
                <a:gd name="T74" fmla="*/ 6 w 247"/>
                <a:gd name="T75" fmla="*/ 40 h 185"/>
                <a:gd name="T76" fmla="*/ 11 w 247"/>
                <a:gd name="T77" fmla="*/ 33 h 185"/>
                <a:gd name="T78" fmla="*/ 6 w 247"/>
                <a:gd name="T79" fmla="*/ 31 h 185"/>
                <a:gd name="T80" fmla="*/ 4 w 247"/>
                <a:gd name="T81" fmla="*/ 23 h 185"/>
                <a:gd name="T82" fmla="*/ 0 w 247"/>
                <a:gd name="T83" fmla="*/ 19 h 185"/>
                <a:gd name="T84" fmla="*/ 13 w 247"/>
                <a:gd name="T85" fmla="*/ 12 h 185"/>
                <a:gd name="T86" fmla="*/ 19 w 247"/>
                <a:gd name="T87" fmla="*/ 8 h 185"/>
                <a:gd name="T88" fmla="*/ 27 w 247"/>
                <a:gd name="T89" fmla="*/ 2 h 185"/>
                <a:gd name="T90" fmla="*/ 40 w 247"/>
                <a:gd name="T91" fmla="*/ 6 h 185"/>
                <a:gd name="T92" fmla="*/ 53 w 247"/>
                <a:gd name="T93" fmla="*/ 6 h 185"/>
                <a:gd name="T94" fmla="*/ 65 w 247"/>
                <a:gd name="T95" fmla="*/ 4 h 185"/>
                <a:gd name="T96" fmla="*/ 91 w 247"/>
                <a:gd name="T97" fmla="*/ 10 h 185"/>
                <a:gd name="T98" fmla="*/ 110 w 247"/>
                <a:gd name="T99" fmla="*/ 10 h 185"/>
                <a:gd name="T100" fmla="*/ 122 w 247"/>
                <a:gd name="T101" fmla="*/ 8 h 185"/>
                <a:gd name="T102" fmla="*/ 139 w 247"/>
                <a:gd name="T103" fmla="*/ 10 h 185"/>
                <a:gd name="T104" fmla="*/ 236 w 247"/>
                <a:gd name="T105" fmla="*/ 97 h 185"/>
                <a:gd name="T106" fmla="*/ 247 w 247"/>
                <a:gd name="T107" fmla="*/ 97 h 185"/>
                <a:gd name="T108" fmla="*/ 236 w 247"/>
                <a:gd name="T109" fmla="*/ 97 h 185"/>
                <a:gd name="T110" fmla="*/ 228 w 247"/>
                <a:gd name="T111" fmla="*/ 105 h 185"/>
                <a:gd name="T112" fmla="*/ 223 w 247"/>
                <a:gd name="T113" fmla="*/ 99 h 185"/>
                <a:gd name="T114" fmla="*/ 221 w 247"/>
                <a:gd name="T115" fmla="*/ 107 h 185"/>
                <a:gd name="T116" fmla="*/ 200 w 247"/>
                <a:gd name="T117" fmla="*/ 122 h 185"/>
                <a:gd name="T118" fmla="*/ 204 w 247"/>
                <a:gd name="T119" fmla="*/ 116 h 185"/>
                <a:gd name="T120" fmla="*/ 200 w 247"/>
                <a:gd name="T121" fmla="*/ 1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 h="185">
                  <a:moveTo>
                    <a:pt x="141" y="8"/>
                  </a:moveTo>
                  <a:lnTo>
                    <a:pt x="143" y="10"/>
                  </a:lnTo>
                  <a:lnTo>
                    <a:pt x="143" y="12"/>
                  </a:lnTo>
                  <a:lnTo>
                    <a:pt x="148" y="12"/>
                  </a:lnTo>
                  <a:lnTo>
                    <a:pt x="148" y="17"/>
                  </a:lnTo>
                  <a:lnTo>
                    <a:pt x="148" y="21"/>
                  </a:lnTo>
                  <a:lnTo>
                    <a:pt x="152" y="19"/>
                  </a:lnTo>
                  <a:lnTo>
                    <a:pt x="160" y="23"/>
                  </a:lnTo>
                  <a:lnTo>
                    <a:pt x="164" y="27"/>
                  </a:lnTo>
                  <a:lnTo>
                    <a:pt x="169" y="25"/>
                  </a:lnTo>
                  <a:lnTo>
                    <a:pt x="173" y="29"/>
                  </a:lnTo>
                  <a:lnTo>
                    <a:pt x="179" y="29"/>
                  </a:lnTo>
                  <a:lnTo>
                    <a:pt x="181" y="29"/>
                  </a:lnTo>
                  <a:lnTo>
                    <a:pt x="183" y="27"/>
                  </a:lnTo>
                  <a:lnTo>
                    <a:pt x="194" y="27"/>
                  </a:lnTo>
                  <a:lnTo>
                    <a:pt x="196" y="29"/>
                  </a:lnTo>
                  <a:lnTo>
                    <a:pt x="202" y="27"/>
                  </a:lnTo>
                  <a:lnTo>
                    <a:pt x="209" y="31"/>
                  </a:lnTo>
                  <a:lnTo>
                    <a:pt x="217" y="29"/>
                  </a:lnTo>
                  <a:lnTo>
                    <a:pt x="223" y="33"/>
                  </a:lnTo>
                  <a:lnTo>
                    <a:pt x="226" y="35"/>
                  </a:lnTo>
                  <a:lnTo>
                    <a:pt x="228" y="38"/>
                  </a:lnTo>
                  <a:lnTo>
                    <a:pt x="223" y="40"/>
                  </a:lnTo>
                  <a:lnTo>
                    <a:pt x="226" y="46"/>
                  </a:lnTo>
                  <a:lnTo>
                    <a:pt x="223" y="50"/>
                  </a:lnTo>
                  <a:lnTo>
                    <a:pt x="221" y="54"/>
                  </a:lnTo>
                  <a:lnTo>
                    <a:pt x="215" y="59"/>
                  </a:lnTo>
                  <a:lnTo>
                    <a:pt x="215" y="59"/>
                  </a:lnTo>
                  <a:lnTo>
                    <a:pt x="211" y="63"/>
                  </a:lnTo>
                  <a:lnTo>
                    <a:pt x="211" y="63"/>
                  </a:lnTo>
                  <a:lnTo>
                    <a:pt x="204" y="65"/>
                  </a:lnTo>
                  <a:lnTo>
                    <a:pt x="198" y="65"/>
                  </a:lnTo>
                  <a:lnTo>
                    <a:pt x="192" y="69"/>
                  </a:lnTo>
                  <a:lnTo>
                    <a:pt x="188" y="71"/>
                  </a:lnTo>
                  <a:lnTo>
                    <a:pt x="190" y="73"/>
                  </a:lnTo>
                  <a:lnTo>
                    <a:pt x="190" y="78"/>
                  </a:lnTo>
                  <a:lnTo>
                    <a:pt x="186" y="80"/>
                  </a:lnTo>
                  <a:lnTo>
                    <a:pt x="186" y="78"/>
                  </a:lnTo>
                  <a:lnTo>
                    <a:pt x="186" y="78"/>
                  </a:lnTo>
                  <a:lnTo>
                    <a:pt x="183" y="78"/>
                  </a:lnTo>
                  <a:lnTo>
                    <a:pt x="179" y="86"/>
                  </a:lnTo>
                  <a:lnTo>
                    <a:pt x="175" y="88"/>
                  </a:lnTo>
                  <a:lnTo>
                    <a:pt x="167" y="101"/>
                  </a:lnTo>
                  <a:lnTo>
                    <a:pt x="164" y="105"/>
                  </a:lnTo>
                  <a:lnTo>
                    <a:pt x="169" y="111"/>
                  </a:lnTo>
                  <a:lnTo>
                    <a:pt x="169" y="113"/>
                  </a:lnTo>
                  <a:lnTo>
                    <a:pt x="171" y="116"/>
                  </a:lnTo>
                  <a:lnTo>
                    <a:pt x="177" y="122"/>
                  </a:lnTo>
                  <a:lnTo>
                    <a:pt x="173" y="126"/>
                  </a:lnTo>
                  <a:lnTo>
                    <a:pt x="167" y="128"/>
                  </a:lnTo>
                  <a:lnTo>
                    <a:pt x="167" y="132"/>
                  </a:lnTo>
                  <a:lnTo>
                    <a:pt x="160" y="143"/>
                  </a:lnTo>
                  <a:lnTo>
                    <a:pt x="158" y="147"/>
                  </a:lnTo>
                  <a:lnTo>
                    <a:pt x="160" y="149"/>
                  </a:lnTo>
                  <a:lnTo>
                    <a:pt x="158" y="151"/>
                  </a:lnTo>
                  <a:lnTo>
                    <a:pt x="152" y="154"/>
                  </a:lnTo>
                  <a:lnTo>
                    <a:pt x="139" y="158"/>
                  </a:lnTo>
                  <a:lnTo>
                    <a:pt x="139" y="162"/>
                  </a:lnTo>
                  <a:lnTo>
                    <a:pt x="135" y="170"/>
                  </a:lnTo>
                  <a:lnTo>
                    <a:pt x="131" y="168"/>
                  </a:lnTo>
                  <a:lnTo>
                    <a:pt x="126" y="164"/>
                  </a:lnTo>
                  <a:lnTo>
                    <a:pt x="124" y="168"/>
                  </a:lnTo>
                  <a:lnTo>
                    <a:pt x="122" y="170"/>
                  </a:lnTo>
                  <a:lnTo>
                    <a:pt x="118" y="168"/>
                  </a:lnTo>
                  <a:lnTo>
                    <a:pt x="116" y="168"/>
                  </a:lnTo>
                  <a:lnTo>
                    <a:pt x="114" y="170"/>
                  </a:lnTo>
                  <a:lnTo>
                    <a:pt x="110" y="168"/>
                  </a:lnTo>
                  <a:lnTo>
                    <a:pt x="101" y="166"/>
                  </a:lnTo>
                  <a:lnTo>
                    <a:pt x="97" y="168"/>
                  </a:lnTo>
                  <a:lnTo>
                    <a:pt x="91" y="170"/>
                  </a:lnTo>
                  <a:lnTo>
                    <a:pt x="84" y="177"/>
                  </a:lnTo>
                  <a:lnTo>
                    <a:pt x="76" y="177"/>
                  </a:lnTo>
                  <a:lnTo>
                    <a:pt x="74" y="179"/>
                  </a:lnTo>
                  <a:lnTo>
                    <a:pt x="74" y="183"/>
                  </a:lnTo>
                  <a:lnTo>
                    <a:pt x="67" y="185"/>
                  </a:lnTo>
                  <a:lnTo>
                    <a:pt x="61" y="185"/>
                  </a:lnTo>
                  <a:lnTo>
                    <a:pt x="55" y="179"/>
                  </a:lnTo>
                  <a:lnTo>
                    <a:pt x="51" y="168"/>
                  </a:lnTo>
                  <a:lnTo>
                    <a:pt x="51" y="168"/>
                  </a:lnTo>
                  <a:lnTo>
                    <a:pt x="44" y="160"/>
                  </a:lnTo>
                  <a:lnTo>
                    <a:pt x="38" y="160"/>
                  </a:lnTo>
                  <a:lnTo>
                    <a:pt x="34" y="158"/>
                  </a:lnTo>
                  <a:lnTo>
                    <a:pt x="34" y="154"/>
                  </a:lnTo>
                  <a:lnTo>
                    <a:pt x="32" y="149"/>
                  </a:lnTo>
                  <a:lnTo>
                    <a:pt x="36" y="141"/>
                  </a:lnTo>
                  <a:lnTo>
                    <a:pt x="40" y="137"/>
                  </a:lnTo>
                  <a:lnTo>
                    <a:pt x="42" y="132"/>
                  </a:lnTo>
                  <a:lnTo>
                    <a:pt x="38" y="132"/>
                  </a:lnTo>
                  <a:lnTo>
                    <a:pt x="34" y="126"/>
                  </a:lnTo>
                  <a:lnTo>
                    <a:pt x="40" y="120"/>
                  </a:lnTo>
                  <a:lnTo>
                    <a:pt x="40" y="111"/>
                  </a:lnTo>
                  <a:lnTo>
                    <a:pt x="36" y="109"/>
                  </a:lnTo>
                  <a:lnTo>
                    <a:pt x="30" y="99"/>
                  </a:lnTo>
                  <a:lnTo>
                    <a:pt x="36" y="99"/>
                  </a:lnTo>
                  <a:lnTo>
                    <a:pt x="38" y="99"/>
                  </a:lnTo>
                  <a:lnTo>
                    <a:pt x="44" y="92"/>
                  </a:lnTo>
                  <a:lnTo>
                    <a:pt x="40" y="88"/>
                  </a:lnTo>
                  <a:lnTo>
                    <a:pt x="44" y="84"/>
                  </a:lnTo>
                  <a:lnTo>
                    <a:pt x="46" y="71"/>
                  </a:lnTo>
                  <a:lnTo>
                    <a:pt x="44" y="67"/>
                  </a:lnTo>
                  <a:lnTo>
                    <a:pt x="53" y="59"/>
                  </a:lnTo>
                  <a:lnTo>
                    <a:pt x="55" y="59"/>
                  </a:lnTo>
                  <a:lnTo>
                    <a:pt x="57" y="54"/>
                  </a:lnTo>
                  <a:lnTo>
                    <a:pt x="53" y="48"/>
                  </a:lnTo>
                  <a:lnTo>
                    <a:pt x="51" y="44"/>
                  </a:lnTo>
                  <a:lnTo>
                    <a:pt x="42" y="44"/>
                  </a:lnTo>
                  <a:lnTo>
                    <a:pt x="38" y="46"/>
                  </a:lnTo>
                  <a:lnTo>
                    <a:pt x="27" y="44"/>
                  </a:lnTo>
                  <a:lnTo>
                    <a:pt x="21" y="48"/>
                  </a:lnTo>
                  <a:lnTo>
                    <a:pt x="19" y="46"/>
                  </a:lnTo>
                  <a:lnTo>
                    <a:pt x="19" y="42"/>
                  </a:lnTo>
                  <a:lnTo>
                    <a:pt x="17" y="40"/>
                  </a:lnTo>
                  <a:lnTo>
                    <a:pt x="6" y="42"/>
                  </a:lnTo>
                  <a:lnTo>
                    <a:pt x="6" y="40"/>
                  </a:lnTo>
                  <a:lnTo>
                    <a:pt x="13" y="35"/>
                  </a:lnTo>
                  <a:lnTo>
                    <a:pt x="8" y="35"/>
                  </a:lnTo>
                  <a:lnTo>
                    <a:pt x="11" y="33"/>
                  </a:lnTo>
                  <a:lnTo>
                    <a:pt x="8" y="31"/>
                  </a:lnTo>
                  <a:lnTo>
                    <a:pt x="11" y="27"/>
                  </a:lnTo>
                  <a:lnTo>
                    <a:pt x="6" y="31"/>
                  </a:lnTo>
                  <a:lnTo>
                    <a:pt x="6" y="29"/>
                  </a:lnTo>
                  <a:lnTo>
                    <a:pt x="6" y="25"/>
                  </a:lnTo>
                  <a:lnTo>
                    <a:pt x="4" y="23"/>
                  </a:lnTo>
                  <a:lnTo>
                    <a:pt x="4" y="21"/>
                  </a:lnTo>
                  <a:lnTo>
                    <a:pt x="2" y="23"/>
                  </a:lnTo>
                  <a:lnTo>
                    <a:pt x="0" y="19"/>
                  </a:lnTo>
                  <a:lnTo>
                    <a:pt x="2" y="14"/>
                  </a:lnTo>
                  <a:lnTo>
                    <a:pt x="11" y="10"/>
                  </a:lnTo>
                  <a:lnTo>
                    <a:pt x="13" y="12"/>
                  </a:lnTo>
                  <a:lnTo>
                    <a:pt x="19" y="12"/>
                  </a:lnTo>
                  <a:lnTo>
                    <a:pt x="23" y="8"/>
                  </a:lnTo>
                  <a:lnTo>
                    <a:pt x="19" y="8"/>
                  </a:lnTo>
                  <a:lnTo>
                    <a:pt x="19" y="4"/>
                  </a:lnTo>
                  <a:lnTo>
                    <a:pt x="27" y="0"/>
                  </a:lnTo>
                  <a:lnTo>
                    <a:pt x="27" y="2"/>
                  </a:lnTo>
                  <a:lnTo>
                    <a:pt x="32" y="0"/>
                  </a:lnTo>
                  <a:lnTo>
                    <a:pt x="36" y="2"/>
                  </a:lnTo>
                  <a:lnTo>
                    <a:pt x="40" y="6"/>
                  </a:lnTo>
                  <a:lnTo>
                    <a:pt x="44" y="4"/>
                  </a:lnTo>
                  <a:lnTo>
                    <a:pt x="49" y="4"/>
                  </a:lnTo>
                  <a:lnTo>
                    <a:pt x="53" y="6"/>
                  </a:lnTo>
                  <a:lnTo>
                    <a:pt x="57" y="4"/>
                  </a:lnTo>
                  <a:lnTo>
                    <a:pt x="63" y="2"/>
                  </a:lnTo>
                  <a:lnTo>
                    <a:pt x="65" y="4"/>
                  </a:lnTo>
                  <a:lnTo>
                    <a:pt x="70" y="6"/>
                  </a:lnTo>
                  <a:lnTo>
                    <a:pt x="84" y="8"/>
                  </a:lnTo>
                  <a:lnTo>
                    <a:pt x="91" y="10"/>
                  </a:lnTo>
                  <a:lnTo>
                    <a:pt x="101" y="6"/>
                  </a:lnTo>
                  <a:lnTo>
                    <a:pt x="108" y="6"/>
                  </a:lnTo>
                  <a:lnTo>
                    <a:pt x="110" y="10"/>
                  </a:lnTo>
                  <a:lnTo>
                    <a:pt x="116" y="10"/>
                  </a:lnTo>
                  <a:lnTo>
                    <a:pt x="120" y="8"/>
                  </a:lnTo>
                  <a:lnTo>
                    <a:pt x="122" y="8"/>
                  </a:lnTo>
                  <a:lnTo>
                    <a:pt x="133" y="12"/>
                  </a:lnTo>
                  <a:lnTo>
                    <a:pt x="135" y="10"/>
                  </a:lnTo>
                  <a:lnTo>
                    <a:pt x="139" y="10"/>
                  </a:lnTo>
                  <a:lnTo>
                    <a:pt x="141" y="8"/>
                  </a:lnTo>
                  <a:lnTo>
                    <a:pt x="141" y="8"/>
                  </a:lnTo>
                  <a:close/>
                  <a:moveTo>
                    <a:pt x="236" y="97"/>
                  </a:moveTo>
                  <a:lnTo>
                    <a:pt x="242" y="97"/>
                  </a:lnTo>
                  <a:lnTo>
                    <a:pt x="247" y="99"/>
                  </a:lnTo>
                  <a:lnTo>
                    <a:pt x="247" y="97"/>
                  </a:lnTo>
                  <a:lnTo>
                    <a:pt x="242" y="92"/>
                  </a:lnTo>
                  <a:lnTo>
                    <a:pt x="238" y="94"/>
                  </a:lnTo>
                  <a:lnTo>
                    <a:pt x="236" y="97"/>
                  </a:lnTo>
                  <a:lnTo>
                    <a:pt x="236" y="97"/>
                  </a:lnTo>
                  <a:close/>
                  <a:moveTo>
                    <a:pt x="226" y="109"/>
                  </a:moveTo>
                  <a:lnTo>
                    <a:pt x="228" y="105"/>
                  </a:lnTo>
                  <a:lnTo>
                    <a:pt x="232" y="101"/>
                  </a:lnTo>
                  <a:lnTo>
                    <a:pt x="228" y="101"/>
                  </a:lnTo>
                  <a:lnTo>
                    <a:pt x="223" y="99"/>
                  </a:lnTo>
                  <a:lnTo>
                    <a:pt x="219" y="103"/>
                  </a:lnTo>
                  <a:lnTo>
                    <a:pt x="217" y="105"/>
                  </a:lnTo>
                  <a:lnTo>
                    <a:pt x="221" y="107"/>
                  </a:lnTo>
                  <a:lnTo>
                    <a:pt x="226" y="109"/>
                  </a:lnTo>
                  <a:lnTo>
                    <a:pt x="226" y="109"/>
                  </a:lnTo>
                  <a:close/>
                  <a:moveTo>
                    <a:pt x="200" y="122"/>
                  </a:moveTo>
                  <a:lnTo>
                    <a:pt x="202" y="120"/>
                  </a:lnTo>
                  <a:lnTo>
                    <a:pt x="204" y="118"/>
                  </a:lnTo>
                  <a:lnTo>
                    <a:pt x="204" y="116"/>
                  </a:lnTo>
                  <a:lnTo>
                    <a:pt x="198" y="116"/>
                  </a:lnTo>
                  <a:lnTo>
                    <a:pt x="198" y="120"/>
                  </a:lnTo>
                  <a:lnTo>
                    <a:pt x="200" y="122"/>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 name="Freeform 81">
              <a:extLst>
                <a:ext uri="{FF2B5EF4-FFF2-40B4-BE49-F238E27FC236}">
                  <a16:creationId xmlns:a16="http://schemas.microsoft.com/office/drawing/2014/main" id="{BECBDA6D-491D-4DC0-AA02-7B74BE632633}"/>
                </a:ext>
              </a:extLst>
            </p:cNvPr>
            <p:cNvSpPr>
              <a:spLocks/>
            </p:cNvSpPr>
            <p:nvPr/>
          </p:nvSpPr>
          <p:spPr bwMode="auto">
            <a:xfrm>
              <a:off x="4288055" y="3607088"/>
              <a:ext cx="87004" cy="171246"/>
            </a:xfrm>
            <a:custGeom>
              <a:avLst/>
              <a:gdLst>
                <a:gd name="T0" fmla="*/ 40 w 63"/>
                <a:gd name="T1" fmla="*/ 114 h 124"/>
                <a:gd name="T2" fmla="*/ 42 w 63"/>
                <a:gd name="T3" fmla="*/ 101 h 124"/>
                <a:gd name="T4" fmla="*/ 48 w 63"/>
                <a:gd name="T5" fmla="*/ 92 h 124"/>
                <a:gd name="T6" fmla="*/ 40 w 63"/>
                <a:gd name="T7" fmla="*/ 86 h 124"/>
                <a:gd name="T8" fmla="*/ 46 w 63"/>
                <a:gd name="T9" fmla="*/ 71 h 124"/>
                <a:gd name="T10" fmla="*/ 36 w 63"/>
                <a:gd name="T11" fmla="*/ 59 h 124"/>
                <a:gd name="T12" fmla="*/ 44 w 63"/>
                <a:gd name="T13" fmla="*/ 59 h 124"/>
                <a:gd name="T14" fmla="*/ 46 w 63"/>
                <a:gd name="T15" fmla="*/ 48 h 124"/>
                <a:gd name="T16" fmla="*/ 52 w 63"/>
                <a:gd name="T17" fmla="*/ 31 h 124"/>
                <a:gd name="T18" fmla="*/ 59 w 63"/>
                <a:gd name="T19" fmla="*/ 19 h 124"/>
                <a:gd name="T20" fmla="*/ 63 w 63"/>
                <a:gd name="T21" fmla="*/ 14 h 124"/>
                <a:gd name="T22" fmla="*/ 57 w 63"/>
                <a:gd name="T23" fmla="*/ 4 h 124"/>
                <a:gd name="T24" fmla="*/ 44 w 63"/>
                <a:gd name="T25" fmla="*/ 6 h 124"/>
                <a:gd name="T26" fmla="*/ 27 w 63"/>
                <a:gd name="T27" fmla="*/ 8 h 124"/>
                <a:gd name="T28" fmla="*/ 25 w 63"/>
                <a:gd name="T29" fmla="*/ 2 h 124"/>
                <a:gd name="T30" fmla="*/ 12 w 63"/>
                <a:gd name="T31" fmla="*/ 2 h 124"/>
                <a:gd name="T32" fmla="*/ 17 w 63"/>
                <a:gd name="T33" fmla="*/ 12 h 124"/>
                <a:gd name="T34" fmla="*/ 17 w 63"/>
                <a:gd name="T35" fmla="*/ 27 h 124"/>
                <a:gd name="T36" fmla="*/ 17 w 63"/>
                <a:gd name="T37" fmla="*/ 36 h 124"/>
                <a:gd name="T38" fmla="*/ 12 w 63"/>
                <a:gd name="T39" fmla="*/ 44 h 124"/>
                <a:gd name="T40" fmla="*/ 8 w 63"/>
                <a:gd name="T41" fmla="*/ 57 h 124"/>
                <a:gd name="T42" fmla="*/ 2 w 63"/>
                <a:gd name="T43" fmla="*/ 67 h 124"/>
                <a:gd name="T44" fmla="*/ 0 w 63"/>
                <a:gd name="T45" fmla="*/ 82 h 124"/>
                <a:gd name="T46" fmla="*/ 6 w 63"/>
                <a:gd name="T47" fmla="*/ 80 h 124"/>
                <a:gd name="T48" fmla="*/ 10 w 63"/>
                <a:gd name="T49" fmla="*/ 80 h 124"/>
                <a:gd name="T50" fmla="*/ 4 w 63"/>
                <a:gd name="T51" fmla="*/ 84 h 124"/>
                <a:gd name="T52" fmla="*/ 6 w 63"/>
                <a:gd name="T53" fmla="*/ 90 h 124"/>
                <a:gd name="T54" fmla="*/ 14 w 63"/>
                <a:gd name="T55" fmla="*/ 88 h 124"/>
                <a:gd name="T56" fmla="*/ 14 w 63"/>
                <a:gd name="T57" fmla="*/ 97 h 124"/>
                <a:gd name="T58" fmla="*/ 12 w 63"/>
                <a:gd name="T59" fmla="*/ 111 h 124"/>
                <a:gd name="T60" fmla="*/ 8 w 63"/>
                <a:gd name="T61" fmla="*/ 120 h 124"/>
                <a:gd name="T62" fmla="*/ 17 w 63"/>
                <a:gd name="T63" fmla="*/ 118 h 124"/>
                <a:gd name="T64" fmla="*/ 27 w 63"/>
                <a:gd name="T65" fmla="*/ 124 h 124"/>
                <a:gd name="T66" fmla="*/ 40 w 63"/>
                <a:gd name="T67" fmla="*/ 120 h 124"/>
                <a:gd name="T68" fmla="*/ 40 w 63"/>
                <a:gd name="T69"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124">
                  <a:moveTo>
                    <a:pt x="40" y="118"/>
                  </a:moveTo>
                  <a:lnTo>
                    <a:pt x="40" y="114"/>
                  </a:lnTo>
                  <a:lnTo>
                    <a:pt x="38" y="109"/>
                  </a:lnTo>
                  <a:lnTo>
                    <a:pt x="42" y="101"/>
                  </a:lnTo>
                  <a:lnTo>
                    <a:pt x="46" y="97"/>
                  </a:lnTo>
                  <a:lnTo>
                    <a:pt x="48" y="92"/>
                  </a:lnTo>
                  <a:lnTo>
                    <a:pt x="44" y="92"/>
                  </a:lnTo>
                  <a:lnTo>
                    <a:pt x="40" y="86"/>
                  </a:lnTo>
                  <a:lnTo>
                    <a:pt x="46" y="80"/>
                  </a:lnTo>
                  <a:lnTo>
                    <a:pt x="46" y="71"/>
                  </a:lnTo>
                  <a:lnTo>
                    <a:pt x="42" y="69"/>
                  </a:lnTo>
                  <a:lnTo>
                    <a:pt x="36" y="59"/>
                  </a:lnTo>
                  <a:lnTo>
                    <a:pt x="42" y="59"/>
                  </a:lnTo>
                  <a:lnTo>
                    <a:pt x="44" y="59"/>
                  </a:lnTo>
                  <a:lnTo>
                    <a:pt x="50" y="52"/>
                  </a:lnTo>
                  <a:lnTo>
                    <a:pt x="46" y="48"/>
                  </a:lnTo>
                  <a:lnTo>
                    <a:pt x="50" y="44"/>
                  </a:lnTo>
                  <a:lnTo>
                    <a:pt x="52" y="31"/>
                  </a:lnTo>
                  <a:lnTo>
                    <a:pt x="50" y="27"/>
                  </a:lnTo>
                  <a:lnTo>
                    <a:pt x="59" y="19"/>
                  </a:lnTo>
                  <a:lnTo>
                    <a:pt x="61" y="19"/>
                  </a:lnTo>
                  <a:lnTo>
                    <a:pt x="63" y="14"/>
                  </a:lnTo>
                  <a:lnTo>
                    <a:pt x="59" y="8"/>
                  </a:lnTo>
                  <a:lnTo>
                    <a:pt x="57" y="4"/>
                  </a:lnTo>
                  <a:lnTo>
                    <a:pt x="48" y="4"/>
                  </a:lnTo>
                  <a:lnTo>
                    <a:pt x="44" y="6"/>
                  </a:lnTo>
                  <a:lnTo>
                    <a:pt x="33" y="4"/>
                  </a:lnTo>
                  <a:lnTo>
                    <a:pt x="27" y="8"/>
                  </a:lnTo>
                  <a:lnTo>
                    <a:pt x="25" y="6"/>
                  </a:lnTo>
                  <a:lnTo>
                    <a:pt x="25" y="2"/>
                  </a:lnTo>
                  <a:lnTo>
                    <a:pt x="23" y="0"/>
                  </a:lnTo>
                  <a:lnTo>
                    <a:pt x="12" y="2"/>
                  </a:lnTo>
                  <a:lnTo>
                    <a:pt x="14" y="6"/>
                  </a:lnTo>
                  <a:lnTo>
                    <a:pt x="17" y="12"/>
                  </a:lnTo>
                  <a:lnTo>
                    <a:pt x="14" y="25"/>
                  </a:lnTo>
                  <a:lnTo>
                    <a:pt x="17" y="27"/>
                  </a:lnTo>
                  <a:lnTo>
                    <a:pt x="14" y="31"/>
                  </a:lnTo>
                  <a:lnTo>
                    <a:pt x="17" y="36"/>
                  </a:lnTo>
                  <a:lnTo>
                    <a:pt x="14" y="38"/>
                  </a:lnTo>
                  <a:lnTo>
                    <a:pt x="12" y="44"/>
                  </a:lnTo>
                  <a:lnTo>
                    <a:pt x="12" y="50"/>
                  </a:lnTo>
                  <a:lnTo>
                    <a:pt x="8" y="57"/>
                  </a:lnTo>
                  <a:lnTo>
                    <a:pt x="8" y="61"/>
                  </a:lnTo>
                  <a:lnTo>
                    <a:pt x="2" y="67"/>
                  </a:lnTo>
                  <a:lnTo>
                    <a:pt x="0" y="80"/>
                  </a:lnTo>
                  <a:lnTo>
                    <a:pt x="0" y="82"/>
                  </a:lnTo>
                  <a:lnTo>
                    <a:pt x="4" y="82"/>
                  </a:lnTo>
                  <a:lnTo>
                    <a:pt x="6" y="80"/>
                  </a:lnTo>
                  <a:lnTo>
                    <a:pt x="10" y="78"/>
                  </a:lnTo>
                  <a:lnTo>
                    <a:pt x="10" y="80"/>
                  </a:lnTo>
                  <a:lnTo>
                    <a:pt x="10" y="82"/>
                  </a:lnTo>
                  <a:lnTo>
                    <a:pt x="4" y="84"/>
                  </a:lnTo>
                  <a:lnTo>
                    <a:pt x="4" y="88"/>
                  </a:lnTo>
                  <a:lnTo>
                    <a:pt x="6" y="90"/>
                  </a:lnTo>
                  <a:lnTo>
                    <a:pt x="10" y="88"/>
                  </a:lnTo>
                  <a:lnTo>
                    <a:pt x="14" y="88"/>
                  </a:lnTo>
                  <a:lnTo>
                    <a:pt x="12" y="90"/>
                  </a:lnTo>
                  <a:lnTo>
                    <a:pt x="14" y="97"/>
                  </a:lnTo>
                  <a:lnTo>
                    <a:pt x="12" y="101"/>
                  </a:lnTo>
                  <a:lnTo>
                    <a:pt x="12" y="111"/>
                  </a:lnTo>
                  <a:lnTo>
                    <a:pt x="10" y="118"/>
                  </a:lnTo>
                  <a:lnTo>
                    <a:pt x="8" y="120"/>
                  </a:lnTo>
                  <a:lnTo>
                    <a:pt x="10" y="122"/>
                  </a:lnTo>
                  <a:lnTo>
                    <a:pt x="17" y="118"/>
                  </a:lnTo>
                  <a:lnTo>
                    <a:pt x="25" y="122"/>
                  </a:lnTo>
                  <a:lnTo>
                    <a:pt x="27" y="124"/>
                  </a:lnTo>
                  <a:lnTo>
                    <a:pt x="33" y="120"/>
                  </a:lnTo>
                  <a:lnTo>
                    <a:pt x="40" y="120"/>
                  </a:lnTo>
                  <a:lnTo>
                    <a:pt x="40" y="118"/>
                  </a:lnTo>
                  <a:lnTo>
                    <a:pt x="40" y="118"/>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 name="Freeform 82">
              <a:extLst>
                <a:ext uri="{FF2B5EF4-FFF2-40B4-BE49-F238E27FC236}">
                  <a16:creationId xmlns:a16="http://schemas.microsoft.com/office/drawing/2014/main" id="{EFF53424-218D-4823-878C-F32771251896}"/>
                </a:ext>
              </a:extLst>
            </p:cNvPr>
            <p:cNvSpPr>
              <a:spLocks noEditPoints="1"/>
            </p:cNvSpPr>
            <p:nvPr/>
          </p:nvSpPr>
          <p:spPr bwMode="auto">
            <a:xfrm>
              <a:off x="5037947" y="3612612"/>
              <a:ext cx="238916" cy="229249"/>
            </a:xfrm>
            <a:custGeom>
              <a:avLst/>
              <a:gdLst>
                <a:gd name="T0" fmla="*/ 106 w 173"/>
                <a:gd name="T1" fmla="*/ 13 h 166"/>
                <a:gd name="T2" fmla="*/ 70 w 173"/>
                <a:gd name="T3" fmla="*/ 17 h 166"/>
                <a:gd name="T4" fmla="*/ 28 w 173"/>
                <a:gd name="T5" fmla="*/ 32 h 166"/>
                <a:gd name="T6" fmla="*/ 19 w 173"/>
                <a:gd name="T7" fmla="*/ 67 h 166"/>
                <a:gd name="T8" fmla="*/ 45 w 173"/>
                <a:gd name="T9" fmla="*/ 91 h 166"/>
                <a:gd name="T10" fmla="*/ 66 w 173"/>
                <a:gd name="T11" fmla="*/ 97 h 166"/>
                <a:gd name="T12" fmla="*/ 32 w 173"/>
                <a:gd name="T13" fmla="*/ 97 h 166"/>
                <a:gd name="T14" fmla="*/ 49 w 173"/>
                <a:gd name="T15" fmla="*/ 126 h 166"/>
                <a:gd name="T16" fmla="*/ 62 w 173"/>
                <a:gd name="T17" fmla="*/ 128 h 166"/>
                <a:gd name="T18" fmla="*/ 64 w 173"/>
                <a:gd name="T19" fmla="*/ 112 h 166"/>
                <a:gd name="T20" fmla="*/ 76 w 173"/>
                <a:gd name="T21" fmla="*/ 112 h 166"/>
                <a:gd name="T22" fmla="*/ 83 w 173"/>
                <a:gd name="T23" fmla="*/ 101 h 166"/>
                <a:gd name="T24" fmla="*/ 70 w 173"/>
                <a:gd name="T25" fmla="*/ 82 h 166"/>
                <a:gd name="T26" fmla="*/ 64 w 173"/>
                <a:gd name="T27" fmla="*/ 65 h 166"/>
                <a:gd name="T28" fmla="*/ 62 w 173"/>
                <a:gd name="T29" fmla="*/ 55 h 166"/>
                <a:gd name="T30" fmla="*/ 62 w 173"/>
                <a:gd name="T31" fmla="*/ 36 h 166"/>
                <a:gd name="T32" fmla="*/ 76 w 173"/>
                <a:gd name="T33" fmla="*/ 42 h 166"/>
                <a:gd name="T34" fmla="*/ 89 w 173"/>
                <a:gd name="T35" fmla="*/ 40 h 166"/>
                <a:gd name="T36" fmla="*/ 95 w 173"/>
                <a:gd name="T37" fmla="*/ 25 h 166"/>
                <a:gd name="T38" fmla="*/ 127 w 173"/>
                <a:gd name="T39" fmla="*/ 19 h 166"/>
                <a:gd name="T40" fmla="*/ 83 w 173"/>
                <a:gd name="T41" fmla="*/ 156 h 166"/>
                <a:gd name="T42" fmla="*/ 106 w 173"/>
                <a:gd name="T43" fmla="*/ 166 h 166"/>
                <a:gd name="T44" fmla="*/ 135 w 173"/>
                <a:gd name="T45" fmla="*/ 156 h 166"/>
                <a:gd name="T46" fmla="*/ 123 w 173"/>
                <a:gd name="T47" fmla="*/ 156 h 166"/>
                <a:gd name="T48" fmla="*/ 95 w 173"/>
                <a:gd name="T49" fmla="*/ 154 h 166"/>
                <a:gd name="T50" fmla="*/ 85 w 173"/>
                <a:gd name="T51" fmla="*/ 152 h 166"/>
                <a:gd name="T52" fmla="*/ 9 w 173"/>
                <a:gd name="T53" fmla="*/ 63 h 166"/>
                <a:gd name="T54" fmla="*/ 22 w 173"/>
                <a:gd name="T55" fmla="*/ 82 h 166"/>
                <a:gd name="T56" fmla="*/ 22 w 173"/>
                <a:gd name="T57" fmla="*/ 88 h 166"/>
                <a:gd name="T58" fmla="*/ 24 w 173"/>
                <a:gd name="T59" fmla="*/ 97 h 166"/>
                <a:gd name="T60" fmla="*/ 22 w 173"/>
                <a:gd name="T61" fmla="*/ 88 h 166"/>
                <a:gd name="T62" fmla="*/ 24 w 173"/>
                <a:gd name="T63" fmla="*/ 99 h 166"/>
                <a:gd name="T64" fmla="*/ 152 w 173"/>
                <a:gd name="T65" fmla="*/ 147 h 166"/>
                <a:gd name="T66" fmla="*/ 150 w 173"/>
                <a:gd name="T67" fmla="*/ 158 h 166"/>
                <a:gd name="T68" fmla="*/ 171 w 173"/>
                <a:gd name="T69" fmla="*/ 135 h 166"/>
                <a:gd name="T70" fmla="*/ 161 w 173"/>
                <a:gd name="T71" fmla="*/ 145 h 166"/>
                <a:gd name="T72" fmla="*/ 135 w 173"/>
                <a:gd name="T73" fmla="*/ 133 h 166"/>
                <a:gd name="T74" fmla="*/ 142 w 173"/>
                <a:gd name="T75" fmla="*/ 107 h 166"/>
                <a:gd name="T76" fmla="*/ 127 w 173"/>
                <a:gd name="T77" fmla="*/ 91 h 166"/>
                <a:gd name="T78" fmla="*/ 127 w 173"/>
                <a:gd name="T79" fmla="*/ 82 h 166"/>
                <a:gd name="T80" fmla="*/ 133 w 173"/>
                <a:gd name="T81" fmla="*/ 63 h 166"/>
                <a:gd name="T82" fmla="*/ 129 w 173"/>
                <a:gd name="T83" fmla="*/ 67 h 166"/>
                <a:gd name="T84" fmla="*/ 116 w 173"/>
                <a:gd name="T85" fmla="*/ 34 h 166"/>
                <a:gd name="T86" fmla="*/ 110 w 173"/>
                <a:gd name="T87" fmla="*/ 44 h 166"/>
                <a:gd name="T88" fmla="*/ 104 w 173"/>
                <a:gd name="T89" fmla="*/ 46 h 166"/>
                <a:gd name="T90" fmla="*/ 93 w 173"/>
                <a:gd name="T91" fmla="*/ 29 h 166"/>
                <a:gd name="T92" fmla="*/ 74 w 173"/>
                <a:gd name="T93" fmla="*/ 67 h 166"/>
                <a:gd name="T94" fmla="*/ 100 w 173"/>
                <a:gd name="T95" fmla="*/ 78 h 166"/>
                <a:gd name="T96" fmla="*/ 131 w 173"/>
                <a:gd name="T97" fmla="*/ 107 h 166"/>
                <a:gd name="T98" fmla="*/ 95 w 173"/>
                <a:gd name="T99" fmla="*/ 131 h 166"/>
                <a:gd name="T100" fmla="*/ 97 w 173"/>
                <a:gd name="T101" fmla="*/ 112 h 166"/>
                <a:gd name="T102" fmla="*/ 93 w 173"/>
                <a:gd name="T103" fmla="*/ 110 h 166"/>
                <a:gd name="T104" fmla="*/ 116 w 173"/>
                <a:gd name="T105" fmla="*/ 122 h 166"/>
                <a:gd name="T106" fmla="*/ 116 w 173"/>
                <a:gd name="T107" fmla="*/ 112 h 166"/>
                <a:gd name="T108" fmla="*/ 110 w 173"/>
                <a:gd name="T109" fmla="*/ 107 h 166"/>
                <a:gd name="T110" fmla="*/ 100 w 173"/>
                <a:gd name="T111" fmla="*/ 101 h 166"/>
                <a:gd name="T112" fmla="*/ 83 w 173"/>
                <a:gd name="T113" fmla="*/ 80 h 166"/>
                <a:gd name="T114" fmla="*/ 95 w 173"/>
                <a:gd name="T115" fmla="*/ 95 h 166"/>
                <a:gd name="T116" fmla="*/ 87 w 173"/>
                <a:gd name="T117" fmla="*/ 88 h 166"/>
                <a:gd name="T118" fmla="*/ 68 w 173"/>
                <a:gd name="T119" fmla="*/ 76 h 166"/>
                <a:gd name="T120" fmla="*/ 70 w 173"/>
                <a:gd name="T121" fmla="*/ 14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166">
                  <a:moveTo>
                    <a:pt x="129" y="0"/>
                  </a:moveTo>
                  <a:lnTo>
                    <a:pt x="127" y="0"/>
                  </a:lnTo>
                  <a:lnTo>
                    <a:pt x="123" y="4"/>
                  </a:lnTo>
                  <a:lnTo>
                    <a:pt x="123" y="8"/>
                  </a:lnTo>
                  <a:lnTo>
                    <a:pt x="123" y="13"/>
                  </a:lnTo>
                  <a:lnTo>
                    <a:pt x="121" y="15"/>
                  </a:lnTo>
                  <a:lnTo>
                    <a:pt x="112" y="15"/>
                  </a:lnTo>
                  <a:lnTo>
                    <a:pt x="108" y="15"/>
                  </a:lnTo>
                  <a:lnTo>
                    <a:pt x="106" y="13"/>
                  </a:lnTo>
                  <a:lnTo>
                    <a:pt x="102" y="13"/>
                  </a:lnTo>
                  <a:lnTo>
                    <a:pt x="100" y="17"/>
                  </a:lnTo>
                  <a:lnTo>
                    <a:pt x="95" y="15"/>
                  </a:lnTo>
                  <a:lnTo>
                    <a:pt x="93" y="13"/>
                  </a:lnTo>
                  <a:lnTo>
                    <a:pt x="89" y="13"/>
                  </a:lnTo>
                  <a:lnTo>
                    <a:pt x="85" y="10"/>
                  </a:lnTo>
                  <a:lnTo>
                    <a:pt x="81" y="15"/>
                  </a:lnTo>
                  <a:lnTo>
                    <a:pt x="76" y="17"/>
                  </a:lnTo>
                  <a:lnTo>
                    <a:pt x="70" y="17"/>
                  </a:lnTo>
                  <a:lnTo>
                    <a:pt x="68" y="15"/>
                  </a:lnTo>
                  <a:lnTo>
                    <a:pt x="64" y="17"/>
                  </a:lnTo>
                  <a:lnTo>
                    <a:pt x="62" y="17"/>
                  </a:lnTo>
                  <a:lnTo>
                    <a:pt x="55" y="21"/>
                  </a:lnTo>
                  <a:lnTo>
                    <a:pt x="47" y="19"/>
                  </a:lnTo>
                  <a:lnTo>
                    <a:pt x="43" y="23"/>
                  </a:lnTo>
                  <a:lnTo>
                    <a:pt x="43" y="23"/>
                  </a:lnTo>
                  <a:lnTo>
                    <a:pt x="36" y="25"/>
                  </a:lnTo>
                  <a:lnTo>
                    <a:pt x="28" y="32"/>
                  </a:lnTo>
                  <a:lnTo>
                    <a:pt x="28" y="36"/>
                  </a:lnTo>
                  <a:lnTo>
                    <a:pt x="24" y="42"/>
                  </a:lnTo>
                  <a:lnTo>
                    <a:pt x="17" y="44"/>
                  </a:lnTo>
                  <a:lnTo>
                    <a:pt x="15" y="48"/>
                  </a:lnTo>
                  <a:lnTo>
                    <a:pt x="13" y="55"/>
                  </a:lnTo>
                  <a:lnTo>
                    <a:pt x="11" y="57"/>
                  </a:lnTo>
                  <a:lnTo>
                    <a:pt x="11" y="57"/>
                  </a:lnTo>
                  <a:lnTo>
                    <a:pt x="11" y="63"/>
                  </a:lnTo>
                  <a:lnTo>
                    <a:pt x="19" y="67"/>
                  </a:lnTo>
                  <a:lnTo>
                    <a:pt x="24" y="74"/>
                  </a:lnTo>
                  <a:lnTo>
                    <a:pt x="26" y="74"/>
                  </a:lnTo>
                  <a:lnTo>
                    <a:pt x="24" y="76"/>
                  </a:lnTo>
                  <a:lnTo>
                    <a:pt x="30" y="84"/>
                  </a:lnTo>
                  <a:lnTo>
                    <a:pt x="32" y="88"/>
                  </a:lnTo>
                  <a:lnTo>
                    <a:pt x="34" y="91"/>
                  </a:lnTo>
                  <a:lnTo>
                    <a:pt x="36" y="86"/>
                  </a:lnTo>
                  <a:lnTo>
                    <a:pt x="41" y="91"/>
                  </a:lnTo>
                  <a:lnTo>
                    <a:pt x="45" y="91"/>
                  </a:lnTo>
                  <a:lnTo>
                    <a:pt x="47" y="88"/>
                  </a:lnTo>
                  <a:lnTo>
                    <a:pt x="51" y="88"/>
                  </a:lnTo>
                  <a:lnTo>
                    <a:pt x="55" y="91"/>
                  </a:lnTo>
                  <a:lnTo>
                    <a:pt x="59" y="91"/>
                  </a:lnTo>
                  <a:lnTo>
                    <a:pt x="59" y="93"/>
                  </a:lnTo>
                  <a:lnTo>
                    <a:pt x="62" y="93"/>
                  </a:lnTo>
                  <a:lnTo>
                    <a:pt x="64" y="95"/>
                  </a:lnTo>
                  <a:lnTo>
                    <a:pt x="68" y="95"/>
                  </a:lnTo>
                  <a:lnTo>
                    <a:pt x="66" y="97"/>
                  </a:lnTo>
                  <a:lnTo>
                    <a:pt x="62" y="99"/>
                  </a:lnTo>
                  <a:lnTo>
                    <a:pt x="59" y="97"/>
                  </a:lnTo>
                  <a:lnTo>
                    <a:pt x="55" y="97"/>
                  </a:lnTo>
                  <a:lnTo>
                    <a:pt x="49" y="91"/>
                  </a:lnTo>
                  <a:lnTo>
                    <a:pt x="45" y="93"/>
                  </a:lnTo>
                  <a:lnTo>
                    <a:pt x="41" y="95"/>
                  </a:lnTo>
                  <a:lnTo>
                    <a:pt x="38" y="93"/>
                  </a:lnTo>
                  <a:lnTo>
                    <a:pt x="34" y="97"/>
                  </a:lnTo>
                  <a:lnTo>
                    <a:pt x="32" y="97"/>
                  </a:lnTo>
                  <a:lnTo>
                    <a:pt x="32" y="99"/>
                  </a:lnTo>
                  <a:lnTo>
                    <a:pt x="36" y="105"/>
                  </a:lnTo>
                  <a:lnTo>
                    <a:pt x="41" y="107"/>
                  </a:lnTo>
                  <a:lnTo>
                    <a:pt x="45" y="112"/>
                  </a:lnTo>
                  <a:lnTo>
                    <a:pt x="45" y="114"/>
                  </a:lnTo>
                  <a:lnTo>
                    <a:pt x="43" y="116"/>
                  </a:lnTo>
                  <a:lnTo>
                    <a:pt x="43" y="120"/>
                  </a:lnTo>
                  <a:lnTo>
                    <a:pt x="47" y="124"/>
                  </a:lnTo>
                  <a:lnTo>
                    <a:pt x="49" y="126"/>
                  </a:lnTo>
                  <a:lnTo>
                    <a:pt x="51" y="124"/>
                  </a:lnTo>
                  <a:lnTo>
                    <a:pt x="49" y="122"/>
                  </a:lnTo>
                  <a:lnTo>
                    <a:pt x="51" y="118"/>
                  </a:lnTo>
                  <a:lnTo>
                    <a:pt x="53" y="124"/>
                  </a:lnTo>
                  <a:lnTo>
                    <a:pt x="57" y="126"/>
                  </a:lnTo>
                  <a:lnTo>
                    <a:pt x="59" y="128"/>
                  </a:lnTo>
                  <a:lnTo>
                    <a:pt x="57" y="133"/>
                  </a:lnTo>
                  <a:lnTo>
                    <a:pt x="62" y="135"/>
                  </a:lnTo>
                  <a:lnTo>
                    <a:pt x="62" y="128"/>
                  </a:lnTo>
                  <a:lnTo>
                    <a:pt x="62" y="124"/>
                  </a:lnTo>
                  <a:lnTo>
                    <a:pt x="66" y="124"/>
                  </a:lnTo>
                  <a:lnTo>
                    <a:pt x="68" y="128"/>
                  </a:lnTo>
                  <a:lnTo>
                    <a:pt x="74" y="133"/>
                  </a:lnTo>
                  <a:lnTo>
                    <a:pt x="70" y="128"/>
                  </a:lnTo>
                  <a:lnTo>
                    <a:pt x="72" y="124"/>
                  </a:lnTo>
                  <a:lnTo>
                    <a:pt x="70" y="122"/>
                  </a:lnTo>
                  <a:lnTo>
                    <a:pt x="66" y="114"/>
                  </a:lnTo>
                  <a:lnTo>
                    <a:pt x="64" y="112"/>
                  </a:lnTo>
                  <a:lnTo>
                    <a:pt x="64" y="110"/>
                  </a:lnTo>
                  <a:lnTo>
                    <a:pt x="66" y="110"/>
                  </a:lnTo>
                  <a:lnTo>
                    <a:pt x="72" y="112"/>
                  </a:lnTo>
                  <a:lnTo>
                    <a:pt x="70" y="114"/>
                  </a:lnTo>
                  <a:lnTo>
                    <a:pt x="72" y="114"/>
                  </a:lnTo>
                  <a:lnTo>
                    <a:pt x="74" y="112"/>
                  </a:lnTo>
                  <a:lnTo>
                    <a:pt x="78" y="114"/>
                  </a:lnTo>
                  <a:lnTo>
                    <a:pt x="78" y="112"/>
                  </a:lnTo>
                  <a:lnTo>
                    <a:pt x="76" y="112"/>
                  </a:lnTo>
                  <a:lnTo>
                    <a:pt x="76" y="110"/>
                  </a:lnTo>
                  <a:lnTo>
                    <a:pt x="74" y="110"/>
                  </a:lnTo>
                  <a:lnTo>
                    <a:pt x="70" y="107"/>
                  </a:lnTo>
                  <a:lnTo>
                    <a:pt x="72" y="105"/>
                  </a:lnTo>
                  <a:lnTo>
                    <a:pt x="68" y="101"/>
                  </a:lnTo>
                  <a:lnTo>
                    <a:pt x="72" y="99"/>
                  </a:lnTo>
                  <a:lnTo>
                    <a:pt x="74" y="99"/>
                  </a:lnTo>
                  <a:lnTo>
                    <a:pt x="76" y="99"/>
                  </a:lnTo>
                  <a:lnTo>
                    <a:pt x="83" y="101"/>
                  </a:lnTo>
                  <a:lnTo>
                    <a:pt x="83" y="103"/>
                  </a:lnTo>
                  <a:lnTo>
                    <a:pt x="87" y="103"/>
                  </a:lnTo>
                  <a:lnTo>
                    <a:pt x="87" y="101"/>
                  </a:lnTo>
                  <a:lnTo>
                    <a:pt x="85" y="97"/>
                  </a:lnTo>
                  <a:lnTo>
                    <a:pt x="85" y="93"/>
                  </a:lnTo>
                  <a:lnTo>
                    <a:pt x="85" y="91"/>
                  </a:lnTo>
                  <a:lnTo>
                    <a:pt x="74" y="84"/>
                  </a:lnTo>
                  <a:lnTo>
                    <a:pt x="72" y="84"/>
                  </a:lnTo>
                  <a:lnTo>
                    <a:pt x="70" y="82"/>
                  </a:lnTo>
                  <a:lnTo>
                    <a:pt x="68" y="82"/>
                  </a:lnTo>
                  <a:lnTo>
                    <a:pt x="66" y="80"/>
                  </a:lnTo>
                  <a:lnTo>
                    <a:pt x="62" y="78"/>
                  </a:lnTo>
                  <a:lnTo>
                    <a:pt x="57" y="76"/>
                  </a:lnTo>
                  <a:lnTo>
                    <a:pt x="62" y="74"/>
                  </a:lnTo>
                  <a:lnTo>
                    <a:pt x="66" y="72"/>
                  </a:lnTo>
                  <a:lnTo>
                    <a:pt x="66" y="69"/>
                  </a:lnTo>
                  <a:lnTo>
                    <a:pt x="62" y="69"/>
                  </a:lnTo>
                  <a:lnTo>
                    <a:pt x="64" y="65"/>
                  </a:lnTo>
                  <a:lnTo>
                    <a:pt x="64" y="63"/>
                  </a:lnTo>
                  <a:lnTo>
                    <a:pt x="66" y="65"/>
                  </a:lnTo>
                  <a:lnTo>
                    <a:pt x="68" y="67"/>
                  </a:lnTo>
                  <a:lnTo>
                    <a:pt x="68" y="69"/>
                  </a:lnTo>
                  <a:lnTo>
                    <a:pt x="68" y="72"/>
                  </a:lnTo>
                  <a:lnTo>
                    <a:pt x="70" y="72"/>
                  </a:lnTo>
                  <a:lnTo>
                    <a:pt x="72" y="65"/>
                  </a:lnTo>
                  <a:lnTo>
                    <a:pt x="68" y="63"/>
                  </a:lnTo>
                  <a:lnTo>
                    <a:pt x="62" y="55"/>
                  </a:lnTo>
                  <a:lnTo>
                    <a:pt x="59" y="53"/>
                  </a:lnTo>
                  <a:lnTo>
                    <a:pt x="59" y="50"/>
                  </a:lnTo>
                  <a:lnTo>
                    <a:pt x="55" y="46"/>
                  </a:lnTo>
                  <a:lnTo>
                    <a:pt x="57" y="44"/>
                  </a:lnTo>
                  <a:lnTo>
                    <a:pt x="55" y="38"/>
                  </a:lnTo>
                  <a:lnTo>
                    <a:pt x="57" y="34"/>
                  </a:lnTo>
                  <a:lnTo>
                    <a:pt x="64" y="32"/>
                  </a:lnTo>
                  <a:lnTo>
                    <a:pt x="64" y="36"/>
                  </a:lnTo>
                  <a:lnTo>
                    <a:pt x="62" y="36"/>
                  </a:lnTo>
                  <a:lnTo>
                    <a:pt x="62" y="38"/>
                  </a:lnTo>
                  <a:lnTo>
                    <a:pt x="68" y="40"/>
                  </a:lnTo>
                  <a:lnTo>
                    <a:pt x="68" y="46"/>
                  </a:lnTo>
                  <a:lnTo>
                    <a:pt x="72" y="48"/>
                  </a:lnTo>
                  <a:lnTo>
                    <a:pt x="76" y="48"/>
                  </a:lnTo>
                  <a:lnTo>
                    <a:pt x="74" y="46"/>
                  </a:lnTo>
                  <a:lnTo>
                    <a:pt x="72" y="44"/>
                  </a:lnTo>
                  <a:lnTo>
                    <a:pt x="72" y="40"/>
                  </a:lnTo>
                  <a:lnTo>
                    <a:pt x="76" y="42"/>
                  </a:lnTo>
                  <a:lnTo>
                    <a:pt x="81" y="46"/>
                  </a:lnTo>
                  <a:lnTo>
                    <a:pt x="83" y="48"/>
                  </a:lnTo>
                  <a:lnTo>
                    <a:pt x="85" y="44"/>
                  </a:lnTo>
                  <a:lnTo>
                    <a:pt x="81" y="42"/>
                  </a:lnTo>
                  <a:lnTo>
                    <a:pt x="78" y="42"/>
                  </a:lnTo>
                  <a:lnTo>
                    <a:pt x="78" y="40"/>
                  </a:lnTo>
                  <a:lnTo>
                    <a:pt x="87" y="40"/>
                  </a:lnTo>
                  <a:lnTo>
                    <a:pt x="89" y="42"/>
                  </a:lnTo>
                  <a:lnTo>
                    <a:pt x="89" y="40"/>
                  </a:lnTo>
                  <a:lnTo>
                    <a:pt x="85" y="38"/>
                  </a:lnTo>
                  <a:lnTo>
                    <a:pt x="81" y="36"/>
                  </a:lnTo>
                  <a:lnTo>
                    <a:pt x="78" y="32"/>
                  </a:lnTo>
                  <a:lnTo>
                    <a:pt x="81" y="29"/>
                  </a:lnTo>
                  <a:lnTo>
                    <a:pt x="83" y="32"/>
                  </a:lnTo>
                  <a:lnTo>
                    <a:pt x="87" y="29"/>
                  </a:lnTo>
                  <a:lnTo>
                    <a:pt x="89" y="23"/>
                  </a:lnTo>
                  <a:lnTo>
                    <a:pt x="91" y="23"/>
                  </a:lnTo>
                  <a:lnTo>
                    <a:pt x="95" y="25"/>
                  </a:lnTo>
                  <a:lnTo>
                    <a:pt x="100" y="27"/>
                  </a:lnTo>
                  <a:lnTo>
                    <a:pt x="102" y="23"/>
                  </a:lnTo>
                  <a:lnTo>
                    <a:pt x="104" y="21"/>
                  </a:lnTo>
                  <a:lnTo>
                    <a:pt x="104" y="21"/>
                  </a:lnTo>
                  <a:lnTo>
                    <a:pt x="108" y="23"/>
                  </a:lnTo>
                  <a:lnTo>
                    <a:pt x="114" y="23"/>
                  </a:lnTo>
                  <a:lnTo>
                    <a:pt x="121" y="25"/>
                  </a:lnTo>
                  <a:lnTo>
                    <a:pt x="125" y="25"/>
                  </a:lnTo>
                  <a:lnTo>
                    <a:pt x="127" y="19"/>
                  </a:lnTo>
                  <a:lnTo>
                    <a:pt x="127" y="15"/>
                  </a:lnTo>
                  <a:lnTo>
                    <a:pt x="133" y="13"/>
                  </a:lnTo>
                  <a:lnTo>
                    <a:pt x="133" y="8"/>
                  </a:lnTo>
                  <a:lnTo>
                    <a:pt x="129" y="6"/>
                  </a:lnTo>
                  <a:lnTo>
                    <a:pt x="129" y="0"/>
                  </a:lnTo>
                  <a:lnTo>
                    <a:pt x="129" y="0"/>
                  </a:lnTo>
                  <a:close/>
                  <a:moveTo>
                    <a:pt x="85" y="156"/>
                  </a:moveTo>
                  <a:lnTo>
                    <a:pt x="83" y="152"/>
                  </a:lnTo>
                  <a:lnTo>
                    <a:pt x="83" y="156"/>
                  </a:lnTo>
                  <a:lnTo>
                    <a:pt x="83" y="158"/>
                  </a:lnTo>
                  <a:lnTo>
                    <a:pt x="83" y="160"/>
                  </a:lnTo>
                  <a:lnTo>
                    <a:pt x="85" y="162"/>
                  </a:lnTo>
                  <a:lnTo>
                    <a:pt x="91" y="162"/>
                  </a:lnTo>
                  <a:lnTo>
                    <a:pt x="95" y="162"/>
                  </a:lnTo>
                  <a:lnTo>
                    <a:pt x="97" y="160"/>
                  </a:lnTo>
                  <a:lnTo>
                    <a:pt x="102" y="162"/>
                  </a:lnTo>
                  <a:lnTo>
                    <a:pt x="106" y="164"/>
                  </a:lnTo>
                  <a:lnTo>
                    <a:pt x="106" y="166"/>
                  </a:lnTo>
                  <a:lnTo>
                    <a:pt x="112" y="166"/>
                  </a:lnTo>
                  <a:lnTo>
                    <a:pt x="114" y="164"/>
                  </a:lnTo>
                  <a:lnTo>
                    <a:pt x="121" y="164"/>
                  </a:lnTo>
                  <a:lnTo>
                    <a:pt x="127" y="164"/>
                  </a:lnTo>
                  <a:lnTo>
                    <a:pt x="131" y="164"/>
                  </a:lnTo>
                  <a:lnTo>
                    <a:pt x="135" y="162"/>
                  </a:lnTo>
                  <a:lnTo>
                    <a:pt x="135" y="160"/>
                  </a:lnTo>
                  <a:lnTo>
                    <a:pt x="135" y="158"/>
                  </a:lnTo>
                  <a:lnTo>
                    <a:pt x="135" y="156"/>
                  </a:lnTo>
                  <a:lnTo>
                    <a:pt x="135" y="158"/>
                  </a:lnTo>
                  <a:lnTo>
                    <a:pt x="135" y="160"/>
                  </a:lnTo>
                  <a:lnTo>
                    <a:pt x="131" y="162"/>
                  </a:lnTo>
                  <a:lnTo>
                    <a:pt x="131" y="160"/>
                  </a:lnTo>
                  <a:lnTo>
                    <a:pt x="129" y="160"/>
                  </a:lnTo>
                  <a:lnTo>
                    <a:pt x="127" y="160"/>
                  </a:lnTo>
                  <a:lnTo>
                    <a:pt x="127" y="158"/>
                  </a:lnTo>
                  <a:lnTo>
                    <a:pt x="125" y="156"/>
                  </a:lnTo>
                  <a:lnTo>
                    <a:pt x="123" y="156"/>
                  </a:lnTo>
                  <a:lnTo>
                    <a:pt x="119" y="156"/>
                  </a:lnTo>
                  <a:lnTo>
                    <a:pt x="114" y="154"/>
                  </a:lnTo>
                  <a:lnTo>
                    <a:pt x="108" y="154"/>
                  </a:lnTo>
                  <a:lnTo>
                    <a:pt x="104" y="156"/>
                  </a:lnTo>
                  <a:lnTo>
                    <a:pt x="100" y="158"/>
                  </a:lnTo>
                  <a:lnTo>
                    <a:pt x="97" y="156"/>
                  </a:lnTo>
                  <a:lnTo>
                    <a:pt x="95" y="154"/>
                  </a:lnTo>
                  <a:lnTo>
                    <a:pt x="93" y="154"/>
                  </a:lnTo>
                  <a:lnTo>
                    <a:pt x="95" y="154"/>
                  </a:lnTo>
                  <a:lnTo>
                    <a:pt x="93" y="152"/>
                  </a:lnTo>
                  <a:lnTo>
                    <a:pt x="91" y="152"/>
                  </a:lnTo>
                  <a:lnTo>
                    <a:pt x="91" y="152"/>
                  </a:lnTo>
                  <a:lnTo>
                    <a:pt x="91" y="154"/>
                  </a:lnTo>
                  <a:lnTo>
                    <a:pt x="91" y="154"/>
                  </a:lnTo>
                  <a:lnTo>
                    <a:pt x="87" y="154"/>
                  </a:lnTo>
                  <a:lnTo>
                    <a:pt x="87" y="152"/>
                  </a:lnTo>
                  <a:lnTo>
                    <a:pt x="87" y="152"/>
                  </a:lnTo>
                  <a:lnTo>
                    <a:pt x="85" y="152"/>
                  </a:lnTo>
                  <a:lnTo>
                    <a:pt x="87" y="154"/>
                  </a:lnTo>
                  <a:lnTo>
                    <a:pt x="85" y="156"/>
                  </a:lnTo>
                  <a:lnTo>
                    <a:pt x="85" y="156"/>
                  </a:lnTo>
                  <a:close/>
                  <a:moveTo>
                    <a:pt x="5" y="55"/>
                  </a:moveTo>
                  <a:lnTo>
                    <a:pt x="5" y="59"/>
                  </a:lnTo>
                  <a:lnTo>
                    <a:pt x="7" y="61"/>
                  </a:lnTo>
                  <a:lnTo>
                    <a:pt x="9" y="61"/>
                  </a:lnTo>
                  <a:lnTo>
                    <a:pt x="11" y="63"/>
                  </a:lnTo>
                  <a:lnTo>
                    <a:pt x="9" y="63"/>
                  </a:lnTo>
                  <a:lnTo>
                    <a:pt x="7" y="63"/>
                  </a:lnTo>
                  <a:lnTo>
                    <a:pt x="3" y="59"/>
                  </a:lnTo>
                  <a:lnTo>
                    <a:pt x="3" y="57"/>
                  </a:lnTo>
                  <a:lnTo>
                    <a:pt x="0" y="57"/>
                  </a:lnTo>
                  <a:lnTo>
                    <a:pt x="0" y="55"/>
                  </a:lnTo>
                  <a:lnTo>
                    <a:pt x="3" y="53"/>
                  </a:lnTo>
                  <a:lnTo>
                    <a:pt x="5" y="55"/>
                  </a:lnTo>
                  <a:lnTo>
                    <a:pt x="5" y="55"/>
                  </a:lnTo>
                  <a:close/>
                  <a:moveTo>
                    <a:pt x="22" y="82"/>
                  </a:moveTo>
                  <a:lnTo>
                    <a:pt x="19" y="82"/>
                  </a:lnTo>
                  <a:lnTo>
                    <a:pt x="22" y="78"/>
                  </a:lnTo>
                  <a:lnTo>
                    <a:pt x="24" y="78"/>
                  </a:lnTo>
                  <a:lnTo>
                    <a:pt x="24" y="82"/>
                  </a:lnTo>
                  <a:lnTo>
                    <a:pt x="24" y="82"/>
                  </a:lnTo>
                  <a:lnTo>
                    <a:pt x="22" y="84"/>
                  </a:lnTo>
                  <a:lnTo>
                    <a:pt x="22" y="82"/>
                  </a:lnTo>
                  <a:lnTo>
                    <a:pt x="22" y="82"/>
                  </a:lnTo>
                  <a:close/>
                  <a:moveTo>
                    <a:pt x="22" y="88"/>
                  </a:moveTo>
                  <a:lnTo>
                    <a:pt x="22" y="84"/>
                  </a:lnTo>
                  <a:lnTo>
                    <a:pt x="24" y="86"/>
                  </a:lnTo>
                  <a:lnTo>
                    <a:pt x="24" y="88"/>
                  </a:lnTo>
                  <a:lnTo>
                    <a:pt x="24" y="91"/>
                  </a:lnTo>
                  <a:lnTo>
                    <a:pt x="26" y="93"/>
                  </a:lnTo>
                  <a:lnTo>
                    <a:pt x="26" y="95"/>
                  </a:lnTo>
                  <a:lnTo>
                    <a:pt x="28" y="95"/>
                  </a:lnTo>
                  <a:lnTo>
                    <a:pt x="26" y="97"/>
                  </a:lnTo>
                  <a:lnTo>
                    <a:pt x="24" y="97"/>
                  </a:lnTo>
                  <a:lnTo>
                    <a:pt x="22" y="97"/>
                  </a:lnTo>
                  <a:lnTo>
                    <a:pt x="22" y="93"/>
                  </a:lnTo>
                  <a:lnTo>
                    <a:pt x="19" y="93"/>
                  </a:lnTo>
                  <a:lnTo>
                    <a:pt x="19" y="95"/>
                  </a:lnTo>
                  <a:lnTo>
                    <a:pt x="19" y="95"/>
                  </a:lnTo>
                  <a:lnTo>
                    <a:pt x="17" y="95"/>
                  </a:lnTo>
                  <a:lnTo>
                    <a:pt x="17" y="91"/>
                  </a:lnTo>
                  <a:lnTo>
                    <a:pt x="19" y="88"/>
                  </a:lnTo>
                  <a:lnTo>
                    <a:pt x="22" y="88"/>
                  </a:lnTo>
                  <a:lnTo>
                    <a:pt x="22" y="88"/>
                  </a:lnTo>
                  <a:close/>
                  <a:moveTo>
                    <a:pt x="28" y="103"/>
                  </a:moveTo>
                  <a:lnTo>
                    <a:pt x="30" y="105"/>
                  </a:lnTo>
                  <a:lnTo>
                    <a:pt x="28" y="105"/>
                  </a:lnTo>
                  <a:lnTo>
                    <a:pt x="26" y="105"/>
                  </a:lnTo>
                  <a:lnTo>
                    <a:pt x="24" y="105"/>
                  </a:lnTo>
                  <a:lnTo>
                    <a:pt x="22" y="103"/>
                  </a:lnTo>
                  <a:lnTo>
                    <a:pt x="22" y="101"/>
                  </a:lnTo>
                  <a:lnTo>
                    <a:pt x="24" y="99"/>
                  </a:lnTo>
                  <a:lnTo>
                    <a:pt x="26" y="101"/>
                  </a:lnTo>
                  <a:lnTo>
                    <a:pt x="28" y="103"/>
                  </a:lnTo>
                  <a:lnTo>
                    <a:pt x="28" y="103"/>
                  </a:lnTo>
                  <a:close/>
                  <a:moveTo>
                    <a:pt x="152" y="147"/>
                  </a:moveTo>
                  <a:lnTo>
                    <a:pt x="152" y="145"/>
                  </a:lnTo>
                  <a:lnTo>
                    <a:pt x="152" y="145"/>
                  </a:lnTo>
                  <a:lnTo>
                    <a:pt x="152" y="147"/>
                  </a:lnTo>
                  <a:lnTo>
                    <a:pt x="152" y="147"/>
                  </a:lnTo>
                  <a:lnTo>
                    <a:pt x="152" y="147"/>
                  </a:lnTo>
                  <a:close/>
                  <a:moveTo>
                    <a:pt x="150" y="158"/>
                  </a:moveTo>
                  <a:lnTo>
                    <a:pt x="150" y="154"/>
                  </a:lnTo>
                  <a:lnTo>
                    <a:pt x="150" y="152"/>
                  </a:lnTo>
                  <a:lnTo>
                    <a:pt x="152" y="147"/>
                  </a:lnTo>
                  <a:lnTo>
                    <a:pt x="152" y="150"/>
                  </a:lnTo>
                  <a:lnTo>
                    <a:pt x="154" y="154"/>
                  </a:lnTo>
                  <a:lnTo>
                    <a:pt x="152" y="156"/>
                  </a:lnTo>
                  <a:lnTo>
                    <a:pt x="150" y="158"/>
                  </a:lnTo>
                  <a:lnTo>
                    <a:pt x="150" y="158"/>
                  </a:lnTo>
                  <a:close/>
                  <a:moveTo>
                    <a:pt x="161" y="145"/>
                  </a:moveTo>
                  <a:lnTo>
                    <a:pt x="161" y="143"/>
                  </a:lnTo>
                  <a:lnTo>
                    <a:pt x="161" y="141"/>
                  </a:lnTo>
                  <a:lnTo>
                    <a:pt x="161" y="141"/>
                  </a:lnTo>
                  <a:lnTo>
                    <a:pt x="161" y="139"/>
                  </a:lnTo>
                  <a:lnTo>
                    <a:pt x="165" y="135"/>
                  </a:lnTo>
                  <a:lnTo>
                    <a:pt x="169" y="133"/>
                  </a:lnTo>
                  <a:lnTo>
                    <a:pt x="173" y="133"/>
                  </a:lnTo>
                  <a:lnTo>
                    <a:pt x="171" y="135"/>
                  </a:lnTo>
                  <a:lnTo>
                    <a:pt x="171" y="135"/>
                  </a:lnTo>
                  <a:lnTo>
                    <a:pt x="169" y="137"/>
                  </a:lnTo>
                  <a:lnTo>
                    <a:pt x="169" y="139"/>
                  </a:lnTo>
                  <a:lnTo>
                    <a:pt x="169" y="141"/>
                  </a:lnTo>
                  <a:lnTo>
                    <a:pt x="167" y="141"/>
                  </a:lnTo>
                  <a:lnTo>
                    <a:pt x="165" y="143"/>
                  </a:lnTo>
                  <a:lnTo>
                    <a:pt x="163" y="145"/>
                  </a:lnTo>
                  <a:lnTo>
                    <a:pt x="161" y="145"/>
                  </a:lnTo>
                  <a:lnTo>
                    <a:pt x="161" y="145"/>
                  </a:lnTo>
                  <a:close/>
                  <a:moveTo>
                    <a:pt x="135" y="133"/>
                  </a:moveTo>
                  <a:lnTo>
                    <a:pt x="133" y="131"/>
                  </a:lnTo>
                  <a:lnTo>
                    <a:pt x="133" y="131"/>
                  </a:lnTo>
                  <a:lnTo>
                    <a:pt x="137" y="128"/>
                  </a:lnTo>
                  <a:lnTo>
                    <a:pt x="140" y="128"/>
                  </a:lnTo>
                  <a:lnTo>
                    <a:pt x="137" y="131"/>
                  </a:lnTo>
                  <a:lnTo>
                    <a:pt x="137" y="131"/>
                  </a:lnTo>
                  <a:lnTo>
                    <a:pt x="135" y="133"/>
                  </a:lnTo>
                  <a:lnTo>
                    <a:pt x="135" y="133"/>
                  </a:lnTo>
                  <a:close/>
                  <a:moveTo>
                    <a:pt x="135" y="103"/>
                  </a:moveTo>
                  <a:lnTo>
                    <a:pt x="137" y="101"/>
                  </a:lnTo>
                  <a:lnTo>
                    <a:pt x="140" y="101"/>
                  </a:lnTo>
                  <a:lnTo>
                    <a:pt x="142" y="103"/>
                  </a:lnTo>
                  <a:lnTo>
                    <a:pt x="144" y="103"/>
                  </a:lnTo>
                  <a:lnTo>
                    <a:pt x="144" y="103"/>
                  </a:lnTo>
                  <a:lnTo>
                    <a:pt x="144" y="105"/>
                  </a:lnTo>
                  <a:lnTo>
                    <a:pt x="142" y="105"/>
                  </a:lnTo>
                  <a:lnTo>
                    <a:pt x="142" y="107"/>
                  </a:lnTo>
                  <a:lnTo>
                    <a:pt x="140" y="107"/>
                  </a:lnTo>
                  <a:lnTo>
                    <a:pt x="137" y="105"/>
                  </a:lnTo>
                  <a:lnTo>
                    <a:pt x="135" y="105"/>
                  </a:lnTo>
                  <a:lnTo>
                    <a:pt x="133" y="105"/>
                  </a:lnTo>
                  <a:lnTo>
                    <a:pt x="135" y="103"/>
                  </a:lnTo>
                  <a:lnTo>
                    <a:pt x="135" y="103"/>
                  </a:lnTo>
                  <a:close/>
                  <a:moveTo>
                    <a:pt x="127" y="82"/>
                  </a:moveTo>
                  <a:lnTo>
                    <a:pt x="129" y="88"/>
                  </a:lnTo>
                  <a:lnTo>
                    <a:pt x="127" y="91"/>
                  </a:lnTo>
                  <a:lnTo>
                    <a:pt x="125" y="93"/>
                  </a:lnTo>
                  <a:lnTo>
                    <a:pt x="123" y="91"/>
                  </a:lnTo>
                  <a:lnTo>
                    <a:pt x="123" y="88"/>
                  </a:lnTo>
                  <a:lnTo>
                    <a:pt x="125" y="88"/>
                  </a:lnTo>
                  <a:lnTo>
                    <a:pt x="125" y="86"/>
                  </a:lnTo>
                  <a:lnTo>
                    <a:pt x="123" y="84"/>
                  </a:lnTo>
                  <a:lnTo>
                    <a:pt x="123" y="82"/>
                  </a:lnTo>
                  <a:lnTo>
                    <a:pt x="125" y="82"/>
                  </a:lnTo>
                  <a:lnTo>
                    <a:pt x="127" y="82"/>
                  </a:lnTo>
                  <a:lnTo>
                    <a:pt x="127" y="82"/>
                  </a:lnTo>
                  <a:lnTo>
                    <a:pt x="127" y="82"/>
                  </a:lnTo>
                  <a:close/>
                  <a:moveTo>
                    <a:pt x="123" y="72"/>
                  </a:moveTo>
                  <a:lnTo>
                    <a:pt x="119" y="69"/>
                  </a:lnTo>
                  <a:lnTo>
                    <a:pt x="121" y="65"/>
                  </a:lnTo>
                  <a:lnTo>
                    <a:pt x="125" y="65"/>
                  </a:lnTo>
                  <a:lnTo>
                    <a:pt x="127" y="63"/>
                  </a:lnTo>
                  <a:lnTo>
                    <a:pt x="131" y="63"/>
                  </a:lnTo>
                  <a:lnTo>
                    <a:pt x="133" y="63"/>
                  </a:lnTo>
                  <a:lnTo>
                    <a:pt x="131" y="65"/>
                  </a:lnTo>
                  <a:lnTo>
                    <a:pt x="133" y="65"/>
                  </a:lnTo>
                  <a:lnTo>
                    <a:pt x="133" y="69"/>
                  </a:lnTo>
                  <a:lnTo>
                    <a:pt x="133" y="74"/>
                  </a:lnTo>
                  <a:lnTo>
                    <a:pt x="129" y="74"/>
                  </a:lnTo>
                  <a:lnTo>
                    <a:pt x="127" y="72"/>
                  </a:lnTo>
                  <a:lnTo>
                    <a:pt x="127" y="69"/>
                  </a:lnTo>
                  <a:lnTo>
                    <a:pt x="129" y="69"/>
                  </a:lnTo>
                  <a:lnTo>
                    <a:pt x="129" y="67"/>
                  </a:lnTo>
                  <a:lnTo>
                    <a:pt x="127" y="67"/>
                  </a:lnTo>
                  <a:lnTo>
                    <a:pt x="127" y="69"/>
                  </a:lnTo>
                  <a:lnTo>
                    <a:pt x="125" y="72"/>
                  </a:lnTo>
                  <a:lnTo>
                    <a:pt x="123" y="72"/>
                  </a:lnTo>
                  <a:lnTo>
                    <a:pt x="123" y="72"/>
                  </a:lnTo>
                  <a:lnTo>
                    <a:pt x="123" y="72"/>
                  </a:lnTo>
                  <a:close/>
                  <a:moveTo>
                    <a:pt x="112" y="36"/>
                  </a:moveTo>
                  <a:lnTo>
                    <a:pt x="112" y="34"/>
                  </a:lnTo>
                  <a:lnTo>
                    <a:pt x="116" y="34"/>
                  </a:lnTo>
                  <a:lnTo>
                    <a:pt x="119" y="34"/>
                  </a:lnTo>
                  <a:lnTo>
                    <a:pt x="119" y="36"/>
                  </a:lnTo>
                  <a:lnTo>
                    <a:pt x="116" y="36"/>
                  </a:lnTo>
                  <a:lnTo>
                    <a:pt x="112" y="36"/>
                  </a:lnTo>
                  <a:lnTo>
                    <a:pt x="112" y="36"/>
                  </a:lnTo>
                  <a:close/>
                  <a:moveTo>
                    <a:pt x="104" y="46"/>
                  </a:moveTo>
                  <a:lnTo>
                    <a:pt x="108" y="46"/>
                  </a:lnTo>
                  <a:lnTo>
                    <a:pt x="108" y="46"/>
                  </a:lnTo>
                  <a:lnTo>
                    <a:pt x="110" y="44"/>
                  </a:lnTo>
                  <a:lnTo>
                    <a:pt x="112" y="46"/>
                  </a:lnTo>
                  <a:lnTo>
                    <a:pt x="110" y="48"/>
                  </a:lnTo>
                  <a:lnTo>
                    <a:pt x="110" y="53"/>
                  </a:lnTo>
                  <a:lnTo>
                    <a:pt x="108" y="50"/>
                  </a:lnTo>
                  <a:lnTo>
                    <a:pt x="106" y="53"/>
                  </a:lnTo>
                  <a:lnTo>
                    <a:pt x="104" y="50"/>
                  </a:lnTo>
                  <a:lnTo>
                    <a:pt x="104" y="46"/>
                  </a:lnTo>
                  <a:lnTo>
                    <a:pt x="104" y="46"/>
                  </a:lnTo>
                  <a:lnTo>
                    <a:pt x="104" y="46"/>
                  </a:lnTo>
                  <a:close/>
                  <a:moveTo>
                    <a:pt x="93" y="29"/>
                  </a:moveTo>
                  <a:lnTo>
                    <a:pt x="95" y="27"/>
                  </a:lnTo>
                  <a:lnTo>
                    <a:pt x="97" y="29"/>
                  </a:lnTo>
                  <a:lnTo>
                    <a:pt x="100" y="32"/>
                  </a:lnTo>
                  <a:lnTo>
                    <a:pt x="95" y="32"/>
                  </a:lnTo>
                  <a:lnTo>
                    <a:pt x="95" y="32"/>
                  </a:lnTo>
                  <a:lnTo>
                    <a:pt x="93" y="32"/>
                  </a:lnTo>
                  <a:lnTo>
                    <a:pt x="93" y="29"/>
                  </a:lnTo>
                  <a:lnTo>
                    <a:pt x="93" y="29"/>
                  </a:lnTo>
                  <a:close/>
                  <a:moveTo>
                    <a:pt x="76" y="69"/>
                  </a:moveTo>
                  <a:lnTo>
                    <a:pt x="76" y="67"/>
                  </a:lnTo>
                  <a:lnTo>
                    <a:pt x="78" y="69"/>
                  </a:lnTo>
                  <a:lnTo>
                    <a:pt x="81" y="72"/>
                  </a:lnTo>
                  <a:lnTo>
                    <a:pt x="78" y="74"/>
                  </a:lnTo>
                  <a:lnTo>
                    <a:pt x="76" y="69"/>
                  </a:lnTo>
                  <a:lnTo>
                    <a:pt x="76" y="69"/>
                  </a:lnTo>
                  <a:close/>
                  <a:moveTo>
                    <a:pt x="72" y="69"/>
                  </a:moveTo>
                  <a:lnTo>
                    <a:pt x="74" y="67"/>
                  </a:lnTo>
                  <a:lnTo>
                    <a:pt x="74" y="69"/>
                  </a:lnTo>
                  <a:lnTo>
                    <a:pt x="74" y="69"/>
                  </a:lnTo>
                  <a:lnTo>
                    <a:pt x="72" y="69"/>
                  </a:lnTo>
                  <a:lnTo>
                    <a:pt x="72" y="69"/>
                  </a:lnTo>
                  <a:close/>
                  <a:moveTo>
                    <a:pt x="95" y="74"/>
                  </a:moveTo>
                  <a:lnTo>
                    <a:pt x="97" y="72"/>
                  </a:lnTo>
                  <a:lnTo>
                    <a:pt x="97" y="74"/>
                  </a:lnTo>
                  <a:lnTo>
                    <a:pt x="100" y="76"/>
                  </a:lnTo>
                  <a:lnTo>
                    <a:pt x="100" y="78"/>
                  </a:lnTo>
                  <a:lnTo>
                    <a:pt x="100" y="80"/>
                  </a:lnTo>
                  <a:lnTo>
                    <a:pt x="97" y="76"/>
                  </a:lnTo>
                  <a:lnTo>
                    <a:pt x="97" y="76"/>
                  </a:lnTo>
                  <a:lnTo>
                    <a:pt x="95" y="74"/>
                  </a:lnTo>
                  <a:lnTo>
                    <a:pt x="95" y="74"/>
                  </a:lnTo>
                  <a:close/>
                  <a:moveTo>
                    <a:pt x="127" y="112"/>
                  </a:moveTo>
                  <a:lnTo>
                    <a:pt x="127" y="110"/>
                  </a:lnTo>
                  <a:lnTo>
                    <a:pt x="127" y="107"/>
                  </a:lnTo>
                  <a:lnTo>
                    <a:pt x="131" y="107"/>
                  </a:lnTo>
                  <a:lnTo>
                    <a:pt x="131" y="110"/>
                  </a:lnTo>
                  <a:lnTo>
                    <a:pt x="127" y="112"/>
                  </a:lnTo>
                  <a:lnTo>
                    <a:pt x="127" y="112"/>
                  </a:lnTo>
                  <a:close/>
                  <a:moveTo>
                    <a:pt x="95" y="131"/>
                  </a:moveTo>
                  <a:lnTo>
                    <a:pt x="97" y="128"/>
                  </a:lnTo>
                  <a:lnTo>
                    <a:pt x="100" y="128"/>
                  </a:lnTo>
                  <a:lnTo>
                    <a:pt x="100" y="131"/>
                  </a:lnTo>
                  <a:lnTo>
                    <a:pt x="97" y="131"/>
                  </a:lnTo>
                  <a:lnTo>
                    <a:pt x="95" y="131"/>
                  </a:lnTo>
                  <a:lnTo>
                    <a:pt x="95" y="131"/>
                  </a:lnTo>
                  <a:close/>
                  <a:moveTo>
                    <a:pt x="95" y="118"/>
                  </a:moveTo>
                  <a:lnTo>
                    <a:pt x="97" y="118"/>
                  </a:lnTo>
                  <a:lnTo>
                    <a:pt x="97" y="120"/>
                  </a:lnTo>
                  <a:lnTo>
                    <a:pt x="95" y="118"/>
                  </a:lnTo>
                  <a:lnTo>
                    <a:pt x="95" y="118"/>
                  </a:lnTo>
                  <a:close/>
                  <a:moveTo>
                    <a:pt x="95" y="116"/>
                  </a:moveTo>
                  <a:lnTo>
                    <a:pt x="95" y="112"/>
                  </a:lnTo>
                  <a:lnTo>
                    <a:pt x="97" y="112"/>
                  </a:lnTo>
                  <a:lnTo>
                    <a:pt x="97" y="114"/>
                  </a:lnTo>
                  <a:lnTo>
                    <a:pt x="97" y="114"/>
                  </a:lnTo>
                  <a:lnTo>
                    <a:pt x="95" y="116"/>
                  </a:lnTo>
                  <a:lnTo>
                    <a:pt x="95" y="116"/>
                  </a:lnTo>
                  <a:close/>
                  <a:moveTo>
                    <a:pt x="93" y="110"/>
                  </a:moveTo>
                  <a:lnTo>
                    <a:pt x="93" y="110"/>
                  </a:lnTo>
                  <a:lnTo>
                    <a:pt x="93" y="107"/>
                  </a:lnTo>
                  <a:lnTo>
                    <a:pt x="95" y="110"/>
                  </a:lnTo>
                  <a:lnTo>
                    <a:pt x="93" y="110"/>
                  </a:lnTo>
                  <a:lnTo>
                    <a:pt x="93" y="110"/>
                  </a:lnTo>
                  <a:close/>
                  <a:moveTo>
                    <a:pt x="112" y="122"/>
                  </a:moveTo>
                  <a:lnTo>
                    <a:pt x="110" y="120"/>
                  </a:lnTo>
                  <a:lnTo>
                    <a:pt x="110" y="118"/>
                  </a:lnTo>
                  <a:lnTo>
                    <a:pt x="112" y="118"/>
                  </a:lnTo>
                  <a:lnTo>
                    <a:pt x="114" y="120"/>
                  </a:lnTo>
                  <a:lnTo>
                    <a:pt x="112" y="122"/>
                  </a:lnTo>
                  <a:lnTo>
                    <a:pt x="112" y="122"/>
                  </a:lnTo>
                  <a:close/>
                  <a:moveTo>
                    <a:pt x="116" y="122"/>
                  </a:moveTo>
                  <a:lnTo>
                    <a:pt x="114" y="120"/>
                  </a:lnTo>
                  <a:lnTo>
                    <a:pt x="119" y="116"/>
                  </a:lnTo>
                  <a:lnTo>
                    <a:pt x="121" y="118"/>
                  </a:lnTo>
                  <a:lnTo>
                    <a:pt x="121" y="120"/>
                  </a:lnTo>
                  <a:lnTo>
                    <a:pt x="119" y="122"/>
                  </a:lnTo>
                  <a:lnTo>
                    <a:pt x="116" y="122"/>
                  </a:lnTo>
                  <a:lnTo>
                    <a:pt x="116" y="122"/>
                  </a:lnTo>
                  <a:close/>
                  <a:moveTo>
                    <a:pt x="116" y="114"/>
                  </a:moveTo>
                  <a:lnTo>
                    <a:pt x="116" y="112"/>
                  </a:lnTo>
                  <a:lnTo>
                    <a:pt x="116" y="112"/>
                  </a:lnTo>
                  <a:lnTo>
                    <a:pt x="116" y="114"/>
                  </a:lnTo>
                  <a:lnTo>
                    <a:pt x="116" y="114"/>
                  </a:lnTo>
                  <a:close/>
                  <a:moveTo>
                    <a:pt x="110" y="107"/>
                  </a:moveTo>
                  <a:lnTo>
                    <a:pt x="112" y="107"/>
                  </a:lnTo>
                  <a:lnTo>
                    <a:pt x="112" y="110"/>
                  </a:lnTo>
                  <a:lnTo>
                    <a:pt x="114" y="112"/>
                  </a:lnTo>
                  <a:lnTo>
                    <a:pt x="112" y="110"/>
                  </a:lnTo>
                  <a:lnTo>
                    <a:pt x="110" y="107"/>
                  </a:lnTo>
                  <a:lnTo>
                    <a:pt x="110" y="107"/>
                  </a:lnTo>
                  <a:close/>
                  <a:moveTo>
                    <a:pt x="102" y="99"/>
                  </a:moveTo>
                  <a:lnTo>
                    <a:pt x="102" y="99"/>
                  </a:lnTo>
                  <a:lnTo>
                    <a:pt x="104" y="103"/>
                  </a:lnTo>
                  <a:lnTo>
                    <a:pt x="108" y="105"/>
                  </a:lnTo>
                  <a:lnTo>
                    <a:pt x="108" y="107"/>
                  </a:lnTo>
                  <a:lnTo>
                    <a:pt x="106" y="107"/>
                  </a:lnTo>
                  <a:lnTo>
                    <a:pt x="102" y="103"/>
                  </a:lnTo>
                  <a:lnTo>
                    <a:pt x="100" y="101"/>
                  </a:lnTo>
                  <a:lnTo>
                    <a:pt x="102" y="99"/>
                  </a:lnTo>
                  <a:lnTo>
                    <a:pt x="102" y="99"/>
                  </a:lnTo>
                  <a:close/>
                  <a:moveTo>
                    <a:pt x="64" y="76"/>
                  </a:moveTo>
                  <a:lnTo>
                    <a:pt x="66" y="74"/>
                  </a:lnTo>
                  <a:lnTo>
                    <a:pt x="72" y="72"/>
                  </a:lnTo>
                  <a:lnTo>
                    <a:pt x="74" y="76"/>
                  </a:lnTo>
                  <a:lnTo>
                    <a:pt x="78" y="78"/>
                  </a:lnTo>
                  <a:lnTo>
                    <a:pt x="81" y="78"/>
                  </a:lnTo>
                  <a:lnTo>
                    <a:pt x="83" y="80"/>
                  </a:lnTo>
                  <a:lnTo>
                    <a:pt x="85" y="80"/>
                  </a:lnTo>
                  <a:lnTo>
                    <a:pt x="85" y="80"/>
                  </a:lnTo>
                  <a:lnTo>
                    <a:pt x="89" y="84"/>
                  </a:lnTo>
                  <a:lnTo>
                    <a:pt x="91" y="86"/>
                  </a:lnTo>
                  <a:lnTo>
                    <a:pt x="91" y="88"/>
                  </a:lnTo>
                  <a:lnTo>
                    <a:pt x="91" y="91"/>
                  </a:lnTo>
                  <a:lnTo>
                    <a:pt x="91" y="93"/>
                  </a:lnTo>
                  <a:lnTo>
                    <a:pt x="93" y="97"/>
                  </a:lnTo>
                  <a:lnTo>
                    <a:pt x="95" y="95"/>
                  </a:lnTo>
                  <a:lnTo>
                    <a:pt x="100" y="95"/>
                  </a:lnTo>
                  <a:lnTo>
                    <a:pt x="97" y="99"/>
                  </a:lnTo>
                  <a:lnTo>
                    <a:pt x="95" y="99"/>
                  </a:lnTo>
                  <a:lnTo>
                    <a:pt x="93" y="99"/>
                  </a:lnTo>
                  <a:lnTo>
                    <a:pt x="91" y="97"/>
                  </a:lnTo>
                  <a:lnTo>
                    <a:pt x="89" y="95"/>
                  </a:lnTo>
                  <a:lnTo>
                    <a:pt x="91" y="93"/>
                  </a:lnTo>
                  <a:lnTo>
                    <a:pt x="89" y="93"/>
                  </a:lnTo>
                  <a:lnTo>
                    <a:pt x="87" y="88"/>
                  </a:lnTo>
                  <a:lnTo>
                    <a:pt x="85" y="86"/>
                  </a:lnTo>
                  <a:lnTo>
                    <a:pt x="83" y="86"/>
                  </a:lnTo>
                  <a:lnTo>
                    <a:pt x="78" y="84"/>
                  </a:lnTo>
                  <a:lnTo>
                    <a:pt x="76" y="82"/>
                  </a:lnTo>
                  <a:lnTo>
                    <a:pt x="74" y="82"/>
                  </a:lnTo>
                  <a:lnTo>
                    <a:pt x="74" y="80"/>
                  </a:lnTo>
                  <a:lnTo>
                    <a:pt x="72" y="78"/>
                  </a:lnTo>
                  <a:lnTo>
                    <a:pt x="70" y="78"/>
                  </a:lnTo>
                  <a:lnTo>
                    <a:pt x="68" y="76"/>
                  </a:lnTo>
                  <a:lnTo>
                    <a:pt x="66" y="76"/>
                  </a:lnTo>
                  <a:lnTo>
                    <a:pt x="64" y="76"/>
                  </a:lnTo>
                  <a:lnTo>
                    <a:pt x="64" y="76"/>
                  </a:lnTo>
                  <a:close/>
                  <a:moveTo>
                    <a:pt x="70" y="135"/>
                  </a:moveTo>
                  <a:lnTo>
                    <a:pt x="70" y="135"/>
                  </a:lnTo>
                  <a:lnTo>
                    <a:pt x="70" y="137"/>
                  </a:lnTo>
                  <a:lnTo>
                    <a:pt x="72" y="139"/>
                  </a:lnTo>
                  <a:lnTo>
                    <a:pt x="72" y="141"/>
                  </a:lnTo>
                  <a:lnTo>
                    <a:pt x="70" y="141"/>
                  </a:lnTo>
                  <a:lnTo>
                    <a:pt x="70" y="139"/>
                  </a:lnTo>
                  <a:lnTo>
                    <a:pt x="68" y="137"/>
                  </a:lnTo>
                  <a:lnTo>
                    <a:pt x="70" y="135"/>
                  </a:lnTo>
                  <a:lnTo>
                    <a:pt x="70" y="135"/>
                  </a:lnTo>
                  <a:close/>
                  <a:moveTo>
                    <a:pt x="70" y="131"/>
                  </a:moveTo>
                  <a:lnTo>
                    <a:pt x="70" y="133"/>
                  </a:lnTo>
                  <a:lnTo>
                    <a:pt x="68" y="133"/>
                  </a:lnTo>
                  <a:lnTo>
                    <a:pt x="70" y="131"/>
                  </a:lnTo>
                  <a:close/>
                </a:path>
              </a:pathLst>
            </a:custGeom>
            <a:solidFill>
              <a:srgbClr val="D9D9D9"/>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2" name="Group 61">
            <a:extLst>
              <a:ext uri="{FF2B5EF4-FFF2-40B4-BE49-F238E27FC236}">
                <a16:creationId xmlns:a16="http://schemas.microsoft.com/office/drawing/2014/main" id="{E1149A76-0A6D-4B8E-AAE1-095BDDE80F44}"/>
              </a:ext>
            </a:extLst>
          </p:cNvPr>
          <p:cNvGrpSpPr/>
          <p:nvPr/>
        </p:nvGrpSpPr>
        <p:grpSpPr>
          <a:xfrm>
            <a:off x="-1121204" y="19811"/>
            <a:ext cx="962703" cy="6401807"/>
            <a:chOff x="-1121204" y="19811"/>
            <a:chExt cx="962703" cy="6401807"/>
          </a:xfrm>
        </p:grpSpPr>
        <p:sp>
          <p:nvSpPr>
            <p:cNvPr id="63" name="Rectangle 62">
              <a:extLst>
                <a:ext uri="{FF2B5EF4-FFF2-40B4-BE49-F238E27FC236}">
                  <a16:creationId xmlns:a16="http://schemas.microsoft.com/office/drawing/2014/main" id="{8C50ECC0-832B-4DD0-889F-0D851C76B2E3}"/>
                </a:ext>
              </a:extLst>
            </p:cNvPr>
            <p:cNvSpPr/>
            <p:nvPr/>
          </p:nvSpPr>
          <p:spPr>
            <a:xfrm>
              <a:off x="-423677" y="1643481"/>
              <a:ext cx="265176" cy="246888"/>
            </a:xfrm>
            <a:prstGeom prst="rect">
              <a:avLst/>
            </a:prstGeom>
            <a:solidFill>
              <a:srgbClr val="7FB7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4" name="Rectangle 63">
              <a:extLst>
                <a:ext uri="{FF2B5EF4-FFF2-40B4-BE49-F238E27FC236}">
                  <a16:creationId xmlns:a16="http://schemas.microsoft.com/office/drawing/2014/main" id="{75878885-E10D-470B-A4B6-1227ACA28752}"/>
                </a:ext>
              </a:extLst>
            </p:cNvPr>
            <p:cNvSpPr/>
            <p:nvPr/>
          </p:nvSpPr>
          <p:spPr>
            <a:xfrm>
              <a:off x="-423677" y="2614848"/>
              <a:ext cx="265176" cy="246888"/>
            </a:xfrm>
            <a:prstGeom prst="rect">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6" name="Rectangle 65">
              <a:extLst>
                <a:ext uri="{FF2B5EF4-FFF2-40B4-BE49-F238E27FC236}">
                  <a16:creationId xmlns:a16="http://schemas.microsoft.com/office/drawing/2014/main" id="{6DF334E2-2930-4D8B-9334-9FF16C8BFDB9}"/>
                </a:ext>
              </a:extLst>
            </p:cNvPr>
            <p:cNvSpPr/>
            <p:nvPr/>
          </p:nvSpPr>
          <p:spPr>
            <a:xfrm>
              <a:off x="-423677" y="5850949"/>
              <a:ext cx="265176" cy="246888"/>
            </a:xfrm>
            <a:prstGeom prst="rect">
              <a:avLst/>
            </a:prstGeom>
            <a:solidFill>
              <a:srgbClr val="371E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7" name="Rectangle 66">
              <a:extLst>
                <a:ext uri="{FF2B5EF4-FFF2-40B4-BE49-F238E27FC236}">
                  <a16:creationId xmlns:a16="http://schemas.microsoft.com/office/drawing/2014/main" id="{E35D434D-4965-47D5-A736-090FE4C2251C}"/>
                </a:ext>
              </a:extLst>
            </p:cNvPr>
            <p:cNvSpPr/>
            <p:nvPr/>
          </p:nvSpPr>
          <p:spPr>
            <a:xfrm>
              <a:off x="-423677" y="5527160"/>
              <a:ext cx="265176" cy="246888"/>
            </a:xfrm>
            <a:prstGeom prst="rect">
              <a:avLst/>
            </a:prstGeom>
            <a:solidFill>
              <a:srgbClr val="4526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1" name="Rectangle 70">
              <a:extLst>
                <a:ext uri="{FF2B5EF4-FFF2-40B4-BE49-F238E27FC236}">
                  <a16:creationId xmlns:a16="http://schemas.microsoft.com/office/drawing/2014/main" id="{21FC1E4D-4524-41AF-81B6-673C51E07F67}"/>
                </a:ext>
              </a:extLst>
            </p:cNvPr>
            <p:cNvSpPr/>
            <p:nvPr/>
          </p:nvSpPr>
          <p:spPr>
            <a:xfrm>
              <a:off x="-423677" y="6174730"/>
              <a:ext cx="265176" cy="246888"/>
            </a:xfrm>
            <a:prstGeom prst="rect">
              <a:avLst/>
            </a:prstGeom>
            <a:solidFill>
              <a:srgbClr val="1C0F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4" name="Rectangle 73">
              <a:extLst>
                <a:ext uri="{FF2B5EF4-FFF2-40B4-BE49-F238E27FC236}">
                  <a16:creationId xmlns:a16="http://schemas.microsoft.com/office/drawing/2014/main" id="{2855C139-4BF1-4DD9-AAA8-0D0BC9E659C4}"/>
                </a:ext>
              </a:extLst>
            </p:cNvPr>
            <p:cNvSpPr/>
            <p:nvPr/>
          </p:nvSpPr>
          <p:spPr>
            <a:xfrm>
              <a:off x="-423677" y="4233793"/>
              <a:ext cx="265176" cy="246888"/>
            </a:xfrm>
            <a:prstGeom prst="rect">
              <a:avLst/>
            </a:prstGeom>
            <a:solidFill>
              <a:srgbClr val="ACFE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5" name="Rectangle 74">
              <a:extLst>
                <a:ext uri="{FF2B5EF4-FFF2-40B4-BE49-F238E27FC236}">
                  <a16:creationId xmlns:a16="http://schemas.microsoft.com/office/drawing/2014/main" id="{DA8B81C0-195C-4CED-8E0E-65ACDD0506BA}"/>
                </a:ext>
              </a:extLst>
            </p:cNvPr>
            <p:cNvSpPr/>
            <p:nvPr/>
          </p:nvSpPr>
          <p:spPr>
            <a:xfrm>
              <a:off x="-423677" y="4557582"/>
              <a:ext cx="265176" cy="245099"/>
            </a:xfrm>
            <a:prstGeom prst="rect">
              <a:avLst/>
            </a:prstGeom>
            <a:solidFill>
              <a:srgbClr val="67FD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6" name="Rectangle 75">
              <a:extLst>
                <a:ext uri="{FF2B5EF4-FFF2-40B4-BE49-F238E27FC236}">
                  <a16:creationId xmlns:a16="http://schemas.microsoft.com/office/drawing/2014/main" id="{B5029AB2-7D09-448F-9816-8A131022F19E}"/>
                </a:ext>
              </a:extLst>
            </p:cNvPr>
            <p:cNvSpPr/>
            <p:nvPr/>
          </p:nvSpPr>
          <p:spPr>
            <a:xfrm>
              <a:off x="-423677" y="3910004"/>
              <a:ext cx="265176" cy="246888"/>
            </a:xfrm>
            <a:prstGeom prst="rect">
              <a:avLst/>
            </a:prstGeom>
            <a:solidFill>
              <a:srgbClr val="B8FE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0" name="Rectangle 119">
              <a:extLst>
                <a:ext uri="{FF2B5EF4-FFF2-40B4-BE49-F238E27FC236}">
                  <a16:creationId xmlns:a16="http://schemas.microsoft.com/office/drawing/2014/main" id="{A58A804C-AD42-4CD9-9BA8-C32FF9EB8768}"/>
                </a:ext>
              </a:extLst>
            </p:cNvPr>
            <p:cNvSpPr/>
            <p:nvPr/>
          </p:nvSpPr>
          <p:spPr>
            <a:xfrm>
              <a:off x="-423677" y="24536"/>
              <a:ext cx="265176" cy="246888"/>
            </a:xfrm>
            <a:prstGeom prst="rect">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1" name="Rectangle 120">
              <a:extLst>
                <a:ext uri="{FF2B5EF4-FFF2-40B4-BE49-F238E27FC236}">
                  <a16:creationId xmlns:a16="http://schemas.microsoft.com/office/drawing/2014/main" id="{39E2A687-43AE-494B-95D7-097F691A485B}"/>
                </a:ext>
              </a:extLst>
            </p:cNvPr>
            <p:cNvSpPr/>
            <p:nvPr/>
          </p:nvSpPr>
          <p:spPr>
            <a:xfrm>
              <a:off x="-423677" y="3586215"/>
              <a:ext cx="265176" cy="246888"/>
            </a:xfrm>
            <a:prstGeom prst="rect">
              <a:avLst/>
            </a:prstGeom>
            <a:solidFill>
              <a:srgbClr val="D5FA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2" name="Rectangle 121">
              <a:extLst>
                <a:ext uri="{FF2B5EF4-FFF2-40B4-BE49-F238E27FC236}">
                  <a16:creationId xmlns:a16="http://schemas.microsoft.com/office/drawing/2014/main" id="{A16CAFE2-9C1F-415D-ADCE-BA2CFCA3BE96}"/>
                </a:ext>
              </a:extLst>
            </p:cNvPr>
            <p:cNvSpPr/>
            <p:nvPr/>
          </p:nvSpPr>
          <p:spPr>
            <a:xfrm>
              <a:off x="-423677" y="1967270"/>
              <a:ext cx="265176" cy="246888"/>
            </a:xfrm>
            <a:prstGeom prst="rect">
              <a:avLst/>
            </a:prstGeom>
            <a:solidFill>
              <a:srgbClr val="93D3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3" name="Rectangle 122">
              <a:extLst>
                <a:ext uri="{FF2B5EF4-FFF2-40B4-BE49-F238E27FC236}">
                  <a16:creationId xmlns:a16="http://schemas.microsoft.com/office/drawing/2014/main" id="{2CB795E4-0AD9-4D75-BB62-616E2021A647}"/>
                </a:ext>
              </a:extLst>
            </p:cNvPr>
            <p:cNvSpPr/>
            <p:nvPr/>
          </p:nvSpPr>
          <p:spPr>
            <a:xfrm>
              <a:off x="-423677" y="4879582"/>
              <a:ext cx="265176" cy="246888"/>
            </a:xfrm>
            <a:prstGeom prst="rect">
              <a:avLst/>
            </a:prstGeom>
            <a:solidFill>
              <a:srgbClr val="F2E2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4" name="Rectangle 123">
              <a:extLst>
                <a:ext uri="{FF2B5EF4-FFF2-40B4-BE49-F238E27FC236}">
                  <a16:creationId xmlns:a16="http://schemas.microsoft.com/office/drawing/2014/main" id="{6C172257-C2CC-41E6-B679-E45108538C3A}"/>
                </a:ext>
              </a:extLst>
            </p:cNvPr>
            <p:cNvSpPr/>
            <p:nvPr/>
          </p:nvSpPr>
          <p:spPr>
            <a:xfrm>
              <a:off x="-423677" y="5203371"/>
              <a:ext cx="265176" cy="246888"/>
            </a:xfrm>
            <a:prstGeom prst="rect">
              <a:avLst/>
            </a:prstGeom>
            <a:solidFill>
              <a:srgbClr val="A34A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5" name="Rectangle 124">
              <a:extLst>
                <a:ext uri="{FF2B5EF4-FFF2-40B4-BE49-F238E27FC236}">
                  <a16:creationId xmlns:a16="http://schemas.microsoft.com/office/drawing/2014/main" id="{364BB28F-8952-4777-8008-568402FF83FD}"/>
                </a:ext>
              </a:extLst>
            </p:cNvPr>
            <p:cNvSpPr/>
            <p:nvPr/>
          </p:nvSpPr>
          <p:spPr>
            <a:xfrm>
              <a:off x="-423677" y="348325"/>
              <a:ext cx="265176" cy="246888"/>
            </a:xfrm>
            <a:prstGeom prst="rect">
              <a:avLst/>
            </a:prstGeom>
            <a:solidFill>
              <a:srgbClr val="2A3D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6" name="Rectangle 125">
              <a:extLst>
                <a:ext uri="{FF2B5EF4-FFF2-40B4-BE49-F238E27FC236}">
                  <a16:creationId xmlns:a16="http://schemas.microsoft.com/office/drawing/2014/main" id="{27A92EDB-6B98-4D4D-A3A5-5F54DA79A560}"/>
                </a:ext>
              </a:extLst>
            </p:cNvPr>
            <p:cNvSpPr/>
            <p:nvPr/>
          </p:nvSpPr>
          <p:spPr>
            <a:xfrm>
              <a:off x="-423677" y="672114"/>
              <a:ext cx="265176" cy="246888"/>
            </a:xfrm>
            <a:prstGeom prst="rect">
              <a:avLst/>
            </a:prstGeom>
            <a:solidFill>
              <a:srgbClr val="3248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7" name="Rectangle 126">
              <a:extLst>
                <a:ext uri="{FF2B5EF4-FFF2-40B4-BE49-F238E27FC236}">
                  <a16:creationId xmlns:a16="http://schemas.microsoft.com/office/drawing/2014/main" id="{90F80252-73C5-4D12-9186-F5BF7F3628F4}"/>
                </a:ext>
              </a:extLst>
            </p:cNvPr>
            <p:cNvSpPr/>
            <p:nvPr/>
          </p:nvSpPr>
          <p:spPr>
            <a:xfrm>
              <a:off x="-423677" y="995903"/>
              <a:ext cx="265176" cy="246888"/>
            </a:xfrm>
            <a:prstGeom prst="rect">
              <a:avLst/>
            </a:prstGeom>
            <a:solidFill>
              <a:srgbClr val="3D58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8" name="Rectangle 127">
              <a:extLst>
                <a:ext uri="{FF2B5EF4-FFF2-40B4-BE49-F238E27FC236}">
                  <a16:creationId xmlns:a16="http://schemas.microsoft.com/office/drawing/2014/main" id="{CEC5DFB2-41A6-41EC-95BE-36D446918973}"/>
                </a:ext>
              </a:extLst>
            </p:cNvPr>
            <p:cNvSpPr/>
            <p:nvPr/>
          </p:nvSpPr>
          <p:spPr>
            <a:xfrm>
              <a:off x="-423677" y="1319692"/>
              <a:ext cx="265176" cy="246888"/>
            </a:xfrm>
            <a:prstGeom prst="rect">
              <a:avLst/>
            </a:prstGeom>
            <a:solidFill>
              <a:srgbClr val="687F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9" name="Rectangle 128">
              <a:extLst>
                <a:ext uri="{FF2B5EF4-FFF2-40B4-BE49-F238E27FC236}">
                  <a16:creationId xmlns:a16="http://schemas.microsoft.com/office/drawing/2014/main" id="{28AB3D4A-03D3-4019-A14D-A4D32525B0FD}"/>
                </a:ext>
              </a:extLst>
            </p:cNvPr>
            <p:cNvSpPr/>
            <p:nvPr/>
          </p:nvSpPr>
          <p:spPr>
            <a:xfrm>
              <a:off x="-423677" y="3262426"/>
              <a:ext cx="265176" cy="2468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30" name="Rectangle 129">
              <a:extLst>
                <a:ext uri="{FF2B5EF4-FFF2-40B4-BE49-F238E27FC236}">
                  <a16:creationId xmlns:a16="http://schemas.microsoft.com/office/drawing/2014/main" id="{4C538ACC-28D9-4069-B5F5-0A717A18EFD8}"/>
                </a:ext>
              </a:extLst>
            </p:cNvPr>
            <p:cNvSpPr/>
            <p:nvPr/>
          </p:nvSpPr>
          <p:spPr>
            <a:xfrm>
              <a:off x="-423677" y="2938637"/>
              <a:ext cx="265176" cy="246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31" name="Rectangle 130">
              <a:extLst>
                <a:ext uri="{FF2B5EF4-FFF2-40B4-BE49-F238E27FC236}">
                  <a16:creationId xmlns:a16="http://schemas.microsoft.com/office/drawing/2014/main" id="{15DC333B-A703-4360-A92E-3E5D39DE14B1}"/>
                </a:ext>
              </a:extLst>
            </p:cNvPr>
            <p:cNvSpPr/>
            <p:nvPr/>
          </p:nvSpPr>
          <p:spPr>
            <a:xfrm>
              <a:off x="-423677" y="2291059"/>
              <a:ext cx="265176" cy="246888"/>
            </a:xfrm>
            <a:prstGeom prst="rect">
              <a:avLst/>
            </a:prstGeom>
            <a:solidFill>
              <a:srgbClr val="A1C9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132" name="Straight Connector 131">
              <a:extLst>
                <a:ext uri="{FF2B5EF4-FFF2-40B4-BE49-F238E27FC236}">
                  <a16:creationId xmlns:a16="http://schemas.microsoft.com/office/drawing/2014/main" id="{E1110194-CCDE-4DD9-A8E3-E13642C443F8}"/>
                </a:ext>
              </a:extLst>
            </p:cNvPr>
            <p:cNvCxnSpPr/>
            <p:nvPr/>
          </p:nvCxnSpPr>
          <p:spPr>
            <a:xfrm flipH="1">
              <a:off x="-669192" y="19811"/>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78199BF7-FB08-4509-9ACE-259F92C1D5A7}"/>
                </a:ext>
              </a:extLst>
            </p:cNvPr>
            <p:cNvCxnSpPr>
              <a:cxnSpLocks/>
            </p:cNvCxnSpPr>
            <p:nvPr/>
          </p:nvCxnSpPr>
          <p:spPr>
            <a:xfrm flipV="1">
              <a:off x="-669191" y="21564"/>
              <a:ext cx="1" cy="6394564"/>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C77BBA44-6790-41DB-B2D5-4E1F6C2D1B40}"/>
                </a:ext>
              </a:extLst>
            </p:cNvPr>
            <p:cNvCxnSpPr/>
            <p:nvPr/>
          </p:nvCxnSpPr>
          <p:spPr>
            <a:xfrm flipH="1">
              <a:off x="-661000" y="6416128"/>
              <a:ext cx="133081"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sp>
          <p:nvSpPr>
            <p:cNvPr id="135" name="TextBox 134">
              <a:extLst>
                <a:ext uri="{FF2B5EF4-FFF2-40B4-BE49-F238E27FC236}">
                  <a16:creationId xmlns:a16="http://schemas.microsoft.com/office/drawing/2014/main" id="{C7D2FE47-7ED2-4838-A83B-D5FC01D175EA}"/>
                </a:ext>
              </a:extLst>
            </p:cNvPr>
            <p:cNvSpPr txBox="1"/>
            <p:nvPr/>
          </p:nvSpPr>
          <p:spPr>
            <a:xfrm rot="16200000">
              <a:off x="-3080623" y="3095951"/>
              <a:ext cx="4226615" cy="307777"/>
            </a:xfrm>
            <a:prstGeom prst="rect">
              <a:avLst/>
            </a:prstGeom>
            <a:noFill/>
          </p:spPr>
          <p:txBody>
            <a:bodyPr wrap="square" rtlCol="0">
              <a:spAutoFit/>
            </a:bodyPr>
            <a:lstStyle/>
            <a:p>
              <a:pPr algn="ctr"/>
              <a:r>
                <a:rPr lang="en-US" sz="1400" dirty="0">
                  <a:solidFill>
                    <a:srgbClr val="5B9BD5"/>
                  </a:solidFill>
                </a:rPr>
                <a:t>Colour palette</a:t>
              </a:r>
            </a:p>
          </p:txBody>
        </p:sp>
      </p:grpSp>
      <p:sp>
        <p:nvSpPr>
          <p:cNvPr id="5" name="TextBox 4">
            <a:extLst>
              <a:ext uri="{FF2B5EF4-FFF2-40B4-BE49-F238E27FC236}">
                <a16:creationId xmlns:a16="http://schemas.microsoft.com/office/drawing/2014/main" id="{3D6EC581-6D89-440B-8382-7F4C49CEBF06}"/>
              </a:ext>
            </a:extLst>
          </p:cNvPr>
          <p:cNvSpPr txBox="1"/>
          <p:nvPr/>
        </p:nvSpPr>
        <p:spPr>
          <a:xfrm>
            <a:off x="368921" y="619200"/>
            <a:ext cx="11449350"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[Company] </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aims at becoming a number one regional player in CE and CEE (Region) in </a:t>
            </a:r>
            <a:r>
              <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a:t>
            </a:r>
            <a:r>
              <a:rPr lang="en-US"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rPr>
              <a:t> products </a:t>
            </a:r>
            <a:endParaRPr lang="pl-PL" sz="1800" dirty="0">
              <a:solidFill>
                <a:srgbClr val="1C0F33"/>
              </a:solidFill>
              <a:latin typeface="Calibri Light" panose="020F0302020204030204" pitchFamily="34" charset="0"/>
              <a:ea typeface="Cambria" panose="02040503050406030204" pitchFamily="18" charset="0"/>
              <a:cs typeface="Calibri Light" panose="020F0302020204030204" pitchFamily="34" charset="0"/>
            </a:endParaRPr>
          </a:p>
        </p:txBody>
      </p:sp>
      <p:sp>
        <p:nvSpPr>
          <p:cNvPr id="95" name="TextBox 78">
            <a:extLst>
              <a:ext uri="{FF2B5EF4-FFF2-40B4-BE49-F238E27FC236}">
                <a16:creationId xmlns:a16="http://schemas.microsoft.com/office/drawing/2014/main" id="{FC9ED2E8-3A77-4DFF-9191-C0A57C2F08F8}"/>
              </a:ext>
            </a:extLst>
          </p:cNvPr>
          <p:cNvSpPr txBox="1"/>
          <p:nvPr/>
        </p:nvSpPr>
        <p:spPr>
          <a:xfrm>
            <a:off x="366890"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65000"/>
                  </a:schemeClr>
                </a:solidFill>
                <a:latin typeface="Arial" panose="020B0604020202020204" pitchFamily="34" charset="0"/>
                <a:cs typeface="Arial" panose="020B0604020202020204" pitchFamily="34" charset="0"/>
              </a:rPr>
              <a:t>Business </a:t>
            </a:r>
            <a:r>
              <a:rPr lang="pl-PL" sz="1000" b="1" dirty="0" err="1">
                <a:solidFill>
                  <a:schemeClr val="bg1">
                    <a:lumMod val="65000"/>
                  </a:schemeClr>
                </a:solidFill>
                <a:latin typeface="Arial" panose="020B0604020202020204" pitchFamily="34" charset="0"/>
                <a:cs typeface="Arial" panose="020B0604020202020204" pitchFamily="34" charset="0"/>
              </a:rPr>
              <a:t>mission</a:t>
            </a:r>
            <a:endParaRPr lang="en-US" sz="1000" b="1" dirty="0">
              <a:solidFill>
                <a:schemeClr val="bg1">
                  <a:lumMod val="65000"/>
                </a:schemeClr>
              </a:solidFill>
              <a:latin typeface="Arial" panose="020B0604020202020204" pitchFamily="34" charset="0"/>
              <a:cs typeface="Arial" panose="020B0604020202020204" pitchFamily="34" charset="0"/>
            </a:endParaRPr>
          </a:p>
        </p:txBody>
      </p:sp>
      <p:cxnSp>
        <p:nvCxnSpPr>
          <p:cNvPr id="107" name="Straight Connector 106">
            <a:extLst>
              <a:ext uri="{FF2B5EF4-FFF2-40B4-BE49-F238E27FC236}">
                <a16:creationId xmlns:a16="http://schemas.microsoft.com/office/drawing/2014/main" id="{EA3DFC6B-EC2B-41E9-807C-271FB267A7E8}"/>
              </a:ext>
            </a:extLst>
          </p:cNvPr>
          <p:cNvCxnSpPr>
            <a:cxnSpLocks/>
          </p:cNvCxnSpPr>
          <p:nvPr/>
        </p:nvCxnSpPr>
        <p:spPr>
          <a:xfrm>
            <a:off x="341586" y="1481205"/>
            <a:ext cx="11476685" cy="0"/>
          </a:xfrm>
          <a:prstGeom prst="line">
            <a:avLst/>
          </a:prstGeom>
          <a:ln w="6350">
            <a:solidFill>
              <a:srgbClr val="1E2B56"/>
            </a:solidFill>
          </a:ln>
        </p:spPr>
        <p:style>
          <a:lnRef idx="1">
            <a:schemeClr val="accent3"/>
          </a:lnRef>
          <a:fillRef idx="0">
            <a:schemeClr val="accent3"/>
          </a:fillRef>
          <a:effectRef idx="0">
            <a:schemeClr val="accent3"/>
          </a:effectRef>
          <a:fontRef idx="minor">
            <a:schemeClr val="tx1"/>
          </a:fontRef>
        </p:style>
      </p:cxnSp>
      <p:sp>
        <p:nvSpPr>
          <p:cNvPr id="7" name="Rectangle: Rounded Corners 6">
            <a:extLst>
              <a:ext uri="{FF2B5EF4-FFF2-40B4-BE49-F238E27FC236}">
                <a16:creationId xmlns:a16="http://schemas.microsoft.com/office/drawing/2014/main" id="{469424FB-C34A-4B53-8CA1-4BBD68F41FB4}"/>
              </a:ext>
            </a:extLst>
          </p:cNvPr>
          <p:cNvSpPr/>
          <p:nvPr/>
        </p:nvSpPr>
        <p:spPr>
          <a:xfrm>
            <a:off x="882802" y="2243179"/>
            <a:ext cx="2967361" cy="297859"/>
          </a:xfrm>
          <a:prstGeom prst="roundRect">
            <a:avLst/>
          </a:prstGeom>
          <a:solidFill>
            <a:srgbClr val="1E2B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8" name="Freeform: Shape 7">
            <a:extLst>
              <a:ext uri="{FF2B5EF4-FFF2-40B4-BE49-F238E27FC236}">
                <a16:creationId xmlns:a16="http://schemas.microsoft.com/office/drawing/2014/main" id="{C64980C5-2D97-4AFC-9BB3-1D456FCF4B81}"/>
              </a:ext>
            </a:extLst>
          </p:cNvPr>
          <p:cNvSpPr/>
          <p:nvPr/>
        </p:nvSpPr>
        <p:spPr>
          <a:xfrm>
            <a:off x="1389531" y="2141105"/>
            <a:ext cx="3960106" cy="497709"/>
          </a:xfrm>
          <a:custGeom>
            <a:avLst/>
            <a:gdLst>
              <a:gd name="connsiteX0" fmla="*/ 0 w 7270320"/>
              <a:gd name="connsiteY0" fmla="*/ 0 h 468000"/>
              <a:gd name="connsiteX1" fmla="*/ 7018748 w 7270320"/>
              <a:gd name="connsiteY1" fmla="*/ 0 h 468000"/>
              <a:gd name="connsiteX2" fmla="*/ 7270320 w 7270320"/>
              <a:gd name="connsiteY2" fmla="*/ 468000 h 468000"/>
              <a:gd name="connsiteX3" fmla="*/ 0 w 7270320"/>
              <a:gd name="connsiteY3" fmla="*/ 468000 h 468000"/>
              <a:gd name="connsiteX4" fmla="*/ 0 w 7270320"/>
              <a:gd name="connsiteY4" fmla="*/ 0 h 46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320" h="468000">
                <a:moveTo>
                  <a:pt x="0" y="0"/>
                </a:moveTo>
                <a:lnTo>
                  <a:pt x="7018748" y="0"/>
                </a:lnTo>
                <a:lnTo>
                  <a:pt x="7270320" y="468000"/>
                </a:lnTo>
                <a:lnTo>
                  <a:pt x="0" y="468000"/>
                </a:lnTo>
                <a:lnTo>
                  <a:pt x="0" y="0"/>
                </a:lnTo>
                <a:close/>
              </a:path>
            </a:pathLst>
          </a:cu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l-PL" sz="1000" dirty="0">
                <a:solidFill>
                  <a:schemeClr val="bg1"/>
                </a:solidFill>
              </a:rPr>
              <a:t>Xxx</a:t>
            </a:r>
            <a:endParaRPr lang="en-US" sz="1000" dirty="0">
              <a:solidFill>
                <a:schemeClr val="bg1"/>
              </a:solidFill>
            </a:endParaRPr>
          </a:p>
        </p:txBody>
      </p:sp>
      <p:sp>
        <p:nvSpPr>
          <p:cNvPr id="9" name="Oval 8">
            <a:extLst>
              <a:ext uri="{FF2B5EF4-FFF2-40B4-BE49-F238E27FC236}">
                <a16:creationId xmlns:a16="http://schemas.microsoft.com/office/drawing/2014/main" id="{73FB4536-CB49-472B-ABA5-F16183E675B1}"/>
              </a:ext>
            </a:extLst>
          </p:cNvPr>
          <p:cNvSpPr/>
          <p:nvPr/>
        </p:nvSpPr>
        <p:spPr>
          <a:xfrm>
            <a:off x="963337" y="2303111"/>
            <a:ext cx="180000" cy="18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1100" dirty="0">
                <a:solidFill>
                  <a:schemeClr val="tx1">
                    <a:lumMod val="85000"/>
                    <a:lumOff val="15000"/>
                  </a:schemeClr>
                </a:solidFill>
              </a:rPr>
              <a:t>1</a:t>
            </a:r>
            <a:endParaRPr lang="en-US" sz="1100" dirty="0">
              <a:solidFill>
                <a:schemeClr val="tx1">
                  <a:lumMod val="85000"/>
                  <a:lumOff val="15000"/>
                </a:schemeClr>
              </a:solidFill>
            </a:endParaRPr>
          </a:p>
        </p:txBody>
      </p:sp>
      <p:sp>
        <p:nvSpPr>
          <p:cNvPr id="10" name="Rectangle: Rounded Corners 9">
            <a:extLst>
              <a:ext uri="{FF2B5EF4-FFF2-40B4-BE49-F238E27FC236}">
                <a16:creationId xmlns:a16="http://schemas.microsoft.com/office/drawing/2014/main" id="{1D37C556-0C24-412B-9D23-696723C2C476}"/>
              </a:ext>
            </a:extLst>
          </p:cNvPr>
          <p:cNvSpPr/>
          <p:nvPr/>
        </p:nvSpPr>
        <p:spPr>
          <a:xfrm>
            <a:off x="882802" y="2877215"/>
            <a:ext cx="2967361" cy="297859"/>
          </a:xfrm>
          <a:prstGeom prst="roundRect">
            <a:avLst/>
          </a:prstGeom>
          <a:solidFill>
            <a:srgbClr val="2535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11" name="Freeform: Shape 10">
            <a:extLst>
              <a:ext uri="{FF2B5EF4-FFF2-40B4-BE49-F238E27FC236}">
                <a16:creationId xmlns:a16="http://schemas.microsoft.com/office/drawing/2014/main" id="{ADEC606F-6A8E-4F60-8E7F-FBF956BA07C8}"/>
              </a:ext>
            </a:extLst>
          </p:cNvPr>
          <p:cNvSpPr/>
          <p:nvPr/>
        </p:nvSpPr>
        <p:spPr>
          <a:xfrm>
            <a:off x="1389531" y="2775141"/>
            <a:ext cx="3960106" cy="497709"/>
          </a:xfrm>
          <a:custGeom>
            <a:avLst/>
            <a:gdLst>
              <a:gd name="connsiteX0" fmla="*/ 0 w 7270320"/>
              <a:gd name="connsiteY0" fmla="*/ 0 h 468000"/>
              <a:gd name="connsiteX1" fmla="*/ 7018748 w 7270320"/>
              <a:gd name="connsiteY1" fmla="*/ 0 h 468000"/>
              <a:gd name="connsiteX2" fmla="*/ 7270320 w 7270320"/>
              <a:gd name="connsiteY2" fmla="*/ 468000 h 468000"/>
              <a:gd name="connsiteX3" fmla="*/ 0 w 7270320"/>
              <a:gd name="connsiteY3" fmla="*/ 468000 h 468000"/>
              <a:gd name="connsiteX4" fmla="*/ 0 w 7270320"/>
              <a:gd name="connsiteY4" fmla="*/ 0 h 46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320" h="468000">
                <a:moveTo>
                  <a:pt x="0" y="0"/>
                </a:moveTo>
                <a:lnTo>
                  <a:pt x="7018748" y="0"/>
                </a:lnTo>
                <a:lnTo>
                  <a:pt x="7270320" y="468000"/>
                </a:lnTo>
                <a:lnTo>
                  <a:pt x="0" y="468000"/>
                </a:lnTo>
                <a:lnTo>
                  <a:pt x="0" y="0"/>
                </a:lnTo>
                <a:close/>
              </a:path>
            </a:pathLst>
          </a:cu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l-PL" sz="1000" dirty="0">
                <a:solidFill>
                  <a:schemeClr val="bg1"/>
                </a:solidFill>
              </a:rPr>
              <a:t>Xxx</a:t>
            </a:r>
            <a:endParaRPr lang="en-US" sz="1000" dirty="0">
              <a:solidFill>
                <a:schemeClr val="bg1"/>
              </a:solidFill>
            </a:endParaRPr>
          </a:p>
        </p:txBody>
      </p:sp>
      <p:sp>
        <p:nvSpPr>
          <p:cNvPr id="12" name="Oval 11">
            <a:extLst>
              <a:ext uri="{FF2B5EF4-FFF2-40B4-BE49-F238E27FC236}">
                <a16:creationId xmlns:a16="http://schemas.microsoft.com/office/drawing/2014/main" id="{475E8DE3-BA8A-4AFE-A6AA-35053894E23B}"/>
              </a:ext>
            </a:extLst>
          </p:cNvPr>
          <p:cNvSpPr/>
          <p:nvPr/>
        </p:nvSpPr>
        <p:spPr>
          <a:xfrm>
            <a:off x="963337" y="2937147"/>
            <a:ext cx="180000" cy="18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1100" dirty="0">
                <a:solidFill>
                  <a:schemeClr val="tx1">
                    <a:lumMod val="85000"/>
                    <a:lumOff val="15000"/>
                  </a:schemeClr>
                </a:solidFill>
              </a:rPr>
              <a:t>2</a:t>
            </a:r>
            <a:endParaRPr lang="en-US" sz="1100" dirty="0">
              <a:solidFill>
                <a:schemeClr val="tx1">
                  <a:lumMod val="85000"/>
                  <a:lumOff val="15000"/>
                </a:schemeClr>
              </a:solidFill>
            </a:endParaRPr>
          </a:p>
        </p:txBody>
      </p:sp>
      <p:sp>
        <p:nvSpPr>
          <p:cNvPr id="23" name="Rectangle: Rounded Corners 22">
            <a:extLst>
              <a:ext uri="{FF2B5EF4-FFF2-40B4-BE49-F238E27FC236}">
                <a16:creationId xmlns:a16="http://schemas.microsoft.com/office/drawing/2014/main" id="{5236AAE0-18E0-4CB9-898C-FE0414F355BE}"/>
              </a:ext>
            </a:extLst>
          </p:cNvPr>
          <p:cNvSpPr/>
          <p:nvPr/>
        </p:nvSpPr>
        <p:spPr>
          <a:xfrm>
            <a:off x="882802" y="4102524"/>
            <a:ext cx="2967361" cy="297859"/>
          </a:xfrm>
          <a:prstGeom prst="roundRect">
            <a:avLst/>
          </a:prstGeom>
          <a:solidFill>
            <a:srgbClr val="A1C9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lumMod val="85000"/>
                  <a:lumOff val="15000"/>
                </a:schemeClr>
              </a:solidFill>
            </a:endParaRPr>
          </a:p>
        </p:txBody>
      </p:sp>
      <p:sp>
        <p:nvSpPr>
          <p:cNvPr id="24" name="Freeform: Shape 23">
            <a:extLst>
              <a:ext uri="{FF2B5EF4-FFF2-40B4-BE49-F238E27FC236}">
                <a16:creationId xmlns:a16="http://schemas.microsoft.com/office/drawing/2014/main" id="{CE5231B6-B54A-4D42-807D-2675B4A9329D}"/>
              </a:ext>
            </a:extLst>
          </p:cNvPr>
          <p:cNvSpPr/>
          <p:nvPr/>
        </p:nvSpPr>
        <p:spPr>
          <a:xfrm>
            <a:off x="1389531" y="4000450"/>
            <a:ext cx="3960106" cy="497709"/>
          </a:xfrm>
          <a:custGeom>
            <a:avLst/>
            <a:gdLst>
              <a:gd name="connsiteX0" fmla="*/ 0 w 7270320"/>
              <a:gd name="connsiteY0" fmla="*/ 0 h 468000"/>
              <a:gd name="connsiteX1" fmla="*/ 7018748 w 7270320"/>
              <a:gd name="connsiteY1" fmla="*/ 0 h 468000"/>
              <a:gd name="connsiteX2" fmla="*/ 7270320 w 7270320"/>
              <a:gd name="connsiteY2" fmla="*/ 468000 h 468000"/>
              <a:gd name="connsiteX3" fmla="*/ 0 w 7270320"/>
              <a:gd name="connsiteY3" fmla="*/ 468000 h 468000"/>
              <a:gd name="connsiteX4" fmla="*/ 0 w 7270320"/>
              <a:gd name="connsiteY4" fmla="*/ 0 h 46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320" h="468000">
                <a:moveTo>
                  <a:pt x="0" y="0"/>
                </a:moveTo>
                <a:lnTo>
                  <a:pt x="7018748" y="0"/>
                </a:lnTo>
                <a:lnTo>
                  <a:pt x="7270320" y="468000"/>
                </a:lnTo>
                <a:lnTo>
                  <a:pt x="0" y="468000"/>
                </a:lnTo>
                <a:lnTo>
                  <a:pt x="0" y="0"/>
                </a:lnTo>
                <a:close/>
              </a:path>
            </a:pathLst>
          </a:cu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l-PL" sz="1000" dirty="0">
                <a:solidFill>
                  <a:schemeClr val="bg1"/>
                </a:solidFill>
              </a:rPr>
              <a:t>Xxx</a:t>
            </a:r>
            <a:endParaRPr lang="en-US" sz="1000" dirty="0">
              <a:solidFill>
                <a:schemeClr val="bg1"/>
              </a:solidFill>
            </a:endParaRPr>
          </a:p>
        </p:txBody>
      </p:sp>
      <p:sp>
        <p:nvSpPr>
          <p:cNvPr id="25" name="Oval 24">
            <a:extLst>
              <a:ext uri="{FF2B5EF4-FFF2-40B4-BE49-F238E27FC236}">
                <a16:creationId xmlns:a16="http://schemas.microsoft.com/office/drawing/2014/main" id="{1CD36E75-D2DA-424C-8454-1E2BEE091A47}"/>
              </a:ext>
            </a:extLst>
          </p:cNvPr>
          <p:cNvSpPr/>
          <p:nvPr/>
        </p:nvSpPr>
        <p:spPr>
          <a:xfrm>
            <a:off x="963337" y="4162456"/>
            <a:ext cx="180000" cy="18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1100" dirty="0">
                <a:solidFill>
                  <a:schemeClr val="tx1">
                    <a:lumMod val="85000"/>
                    <a:lumOff val="15000"/>
                  </a:schemeClr>
                </a:solidFill>
              </a:rPr>
              <a:t>4</a:t>
            </a:r>
            <a:endParaRPr lang="en-US" sz="1100" dirty="0">
              <a:solidFill>
                <a:schemeClr val="tx1">
                  <a:lumMod val="85000"/>
                  <a:lumOff val="15000"/>
                </a:schemeClr>
              </a:solidFill>
            </a:endParaRPr>
          </a:p>
        </p:txBody>
      </p:sp>
      <p:sp>
        <p:nvSpPr>
          <p:cNvPr id="26" name="Rectangle: Rounded Corners 25">
            <a:extLst>
              <a:ext uri="{FF2B5EF4-FFF2-40B4-BE49-F238E27FC236}">
                <a16:creationId xmlns:a16="http://schemas.microsoft.com/office/drawing/2014/main" id="{1C52FB00-5038-4244-ADFB-6CE9256AB9F4}"/>
              </a:ext>
            </a:extLst>
          </p:cNvPr>
          <p:cNvSpPr/>
          <p:nvPr/>
        </p:nvSpPr>
        <p:spPr>
          <a:xfrm>
            <a:off x="882802" y="4734641"/>
            <a:ext cx="2967361" cy="297859"/>
          </a:xfrm>
          <a:prstGeom prst="roundRect">
            <a:avLst/>
          </a:prstGeom>
          <a:solidFill>
            <a:srgbClr val="CAE1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lumMod val="85000"/>
                  <a:lumOff val="15000"/>
                </a:schemeClr>
              </a:solidFill>
            </a:endParaRPr>
          </a:p>
        </p:txBody>
      </p:sp>
      <p:sp>
        <p:nvSpPr>
          <p:cNvPr id="27" name="Freeform: Shape 26">
            <a:extLst>
              <a:ext uri="{FF2B5EF4-FFF2-40B4-BE49-F238E27FC236}">
                <a16:creationId xmlns:a16="http://schemas.microsoft.com/office/drawing/2014/main" id="{F6A91DCE-675A-4EEB-8397-3759821C5A96}"/>
              </a:ext>
            </a:extLst>
          </p:cNvPr>
          <p:cNvSpPr/>
          <p:nvPr/>
        </p:nvSpPr>
        <p:spPr>
          <a:xfrm>
            <a:off x="1389531" y="4632567"/>
            <a:ext cx="3960106" cy="497709"/>
          </a:xfrm>
          <a:custGeom>
            <a:avLst/>
            <a:gdLst>
              <a:gd name="connsiteX0" fmla="*/ 0 w 7270320"/>
              <a:gd name="connsiteY0" fmla="*/ 0 h 468000"/>
              <a:gd name="connsiteX1" fmla="*/ 7018748 w 7270320"/>
              <a:gd name="connsiteY1" fmla="*/ 0 h 468000"/>
              <a:gd name="connsiteX2" fmla="*/ 7270320 w 7270320"/>
              <a:gd name="connsiteY2" fmla="*/ 468000 h 468000"/>
              <a:gd name="connsiteX3" fmla="*/ 0 w 7270320"/>
              <a:gd name="connsiteY3" fmla="*/ 468000 h 468000"/>
              <a:gd name="connsiteX4" fmla="*/ 0 w 7270320"/>
              <a:gd name="connsiteY4" fmla="*/ 0 h 46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320" h="468000">
                <a:moveTo>
                  <a:pt x="0" y="0"/>
                </a:moveTo>
                <a:lnTo>
                  <a:pt x="7018748" y="0"/>
                </a:lnTo>
                <a:lnTo>
                  <a:pt x="7270320" y="468000"/>
                </a:lnTo>
                <a:lnTo>
                  <a:pt x="0" y="468000"/>
                </a:lnTo>
                <a:lnTo>
                  <a:pt x="0" y="0"/>
                </a:lnTo>
                <a:close/>
              </a:path>
            </a:pathLst>
          </a:cu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l-PL" sz="1000" dirty="0">
                <a:solidFill>
                  <a:schemeClr val="bg1"/>
                </a:solidFill>
              </a:rPr>
              <a:t>Xxx</a:t>
            </a:r>
            <a:endParaRPr lang="en-US" sz="1000" dirty="0">
              <a:solidFill>
                <a:schemeClr val="bg1"/>
              </a:solidFill>
            </a:endParaRPr>
          </a:p>
        </p:txBody>
      </p:sp>
      <p:sp>
        <p:nvSpPr>
          <p:cNvPr id="28" name="Oval 27">
            <a:extLst>
              <a:ext uri="{FF2B5EF4-FFF2-40B4-BE49-F238E27FC236}">
                <a16:creationId xmlns:a16="http://schemas.microsoft.com/office/drawing/2014/main" id="{F359E781-5CA2-4706-8E76-14975F29192D}"/>
              </a:ext>
            </a:extLst>
          </p:cNvPr>
          <p:cNvSpPr/>
          <p:nvPr/>
        </p:nvSpPr>
        <p:spPr>
          <a:xfrm>
            <a:off x="963337" y="4794573"/>
            <a:ext cx="180000" cy="18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1100" dirty="0">
                <a:solidFill>
                  <a:schemeClr val="tx1">
                    <a:lumMod val="85000"/>
                    <a:lumOff val="15000"/>
                  </a:schemeClr>
                </a:solidFill>
              </a:rPr>
              <a:t>5</a:t>
            </a:r>
            <a:endParaRPr lang="en-US" sz="1100" dirty="0">
              <a:solidFill>
                <a:schemeClr val="tx1">
                  <a:lumMod val="85000"/>
                  <a:lumOff val="15000"/>
                </a:schemeClr>
              </a:solidFill>
            </a:endParaRPr>
          </a:p>
        </p:txBody>
      </p:sp>
      <p:sp>
        <p:nvSpPr>
          <p:cNvPr id="151" name="Rectangle: Rounded Corners 150">
            <a:extLst>
              <a:ext uri="{FF2B5EF4-FFF2-40B4-BE49-F238E27FC236}">
                <a16:creationId xmlns:a16="http://schemas.microsoft.com/office/drawing/2014/main" id="{243E984F-139D-46BA-8890-DE9B781D4BA8}"/>
              </a:ext>
            </a:extLst>
          </p:cNvPr>
          <p:cNvSpPr/>
          <p:nvPr/>
        </p:nvSpPr>
        <p:spPr>
          <a:xfrm>
            <a:off x="882802" y="3497876"/>
            <a:ext cx="3721545" cy="297859"/>
          </a:xfrm>
          <a:prstGeom prst="roundRect">
            <a:avLst/>
          </a:prstGeom>
          <a:solidFill>
            <a:srgbClr val="2A3D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152" name="Freeform: Shape 151">
            <a:extLst>
              <a:ext uri="{FF2B5EF4-FFF2-40B4-BE49-F238E27FC236}">
                <a16:creationId xmlns:a16="http://schemas.microsoft.com/office/drawing/2014/main" id="{615C9711-64BF-400C-AF60-9B2F948A2EAE}"/>
              </a:ext>
            </a:extLst>
          </p:cNvPr>
          <p:cNvSpPr/>
          <p:nvPr/>
        </p:nvSpPr>
        <p:spPr>
          <a:xfrm>
            <a:off x="1389532" y="3395802"/>
            <a:ext cx="3960106" cy="497709"/>
          </a:xfrm>
          <a:custGeom>
            <a:avLst/>
            <a:gdLst>
              <a:gd name="connsiteX0" fmla="*/ 0 w 7270320"/>
              <a:gd name="connsiteY0" fmla="*/ 0 h 468000"/>
              <a:gd name="connsiteX1" fmla="*/ 7018748 w 7270320"/>
              <a:gd name="connsiteY1" fmla="*/ 0 h 468000"/>
              <a:gd name="connsiteX2" fmla="*/ 7270320 w 7270320"/>
              <a:gd name="connsiteY2" fmla="*/ 468000 h 468000"/>
              <a:gd name="connsiteX3" fmla="*/ 0 w 7270320"/>
              <a:gd name="connsiteY3" fmla="*/ 468000 h 468000"/>
              <a:gd name="connsiteX4" fmla="*/ 0 w 7270320"/>
              <a:gd name="connsiteY4" fmla="*/ 0 h 46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320" h="468000">
                <a:moveTo>
                  <a:pt x="0" y="0"/>
                </a:moveTo>
                <a:lnTo>
                  <a:pt x="7018748" y="0"/>
                </a:lnTo>
                <a:lnTo>
                  <a:pt x="7270320" y="468000"/>
                </a:lnTo>
                <a:lnTo>
                  <a:pt x="0" y="468000"/>
                </a:lnTo>
                <a:lnTo>
                  <a:pt x="0" y="0"/>
                </a:lnTo>
                <a:close/>
              </a:path>
            </a:pathLst>
          </a:cu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l-PL" sz="1000" dirty="0">
                <a:solidFill>
                  <a:schemeClr val="bg1"/>
                </a:solidFill>
              </a:rPr>
              <a:t>Xxx</a:t>
            </a:r>
            <a:endParaRPr lang="en-US" sz="1000" dirty="0">
              <a:solidFill>
                <a:schemeClr val="bg1"/>
              </a:solidFill>
            </a:endParaRPr>
          </a:p>
        </p:txBody>
      </p:sp>
      <p:sp>
        <p:nvSpPr>
          <p:cNvPr id="153" name="Oval 152">
            <a:extLst>
              <a:ext uri="{FF2B5EF4-FFF2-40B4-BE49-F238E27FC236}">
                <a16:creationId xmlns:a16="http://schemas.microsoft.com/office/drawing/2014/main" id="{5EEB5281-4E0C-4AA4-ACDA-D280F7E3FA3D}"/>
              </a:ext>
            </a:extLst>
          </p:cNvPr>
          <p:cNvSpPr/>
          <p:nvPr/>
        </p:nvSpPr>
        <p:spPr>
          <a:xfrm>
            <a:off x="963338" y="3557808"/>
            <a:ext cx="180000" cy="18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1100" dirty="0">
                <a:solidFill>
                  <a:schemeClr val="tx1">
                    <a:lumMod val="85000"/>
                    <a:lumOff val="15000"/>
                  </a:schemeClr>
                </a:solidFill>
              </a:rPr>
              <a:t>3</a:t>
            </a:r>
            <a:endParaRPr lang="en-US" sz="1100" dirty="0">
              <a:solidFill>
                <a:schemeClr val="tx1">
                  <a:lumMod val="85000"/>
                  <a:lumOff val="15000"/>
                </a:schemeClr>
              </a:solidFill>
            </a:endParaRPr>
          </a:p>
        </p:txBody>
      </p:sp>
      <p:sp>
        <p:nvSpPr>
          <p:cNvPr id="155" name="Rectangle: Rounded Corners 154">
            <a:extLst>
              <a:ext uri="{FF2B5EF4-FFF2-40B4-BE49-F238E27FC236}">
                <a16:creationId xmlns:a16="http://schemas.microsoft.com/office/drawing/2014/main" id="{44C1AA70-57AC-43EA-956D-8FA09104A479}"/>
              </a:ext>
            </a:extLst>
          </p:cNvPr>
          <p:cNvSpPr/>
          <p:nvPr/>
        </p:nvSpPr>
        <p:spPr>
          <a:xfrm>
            <a:off x="882802" y="5363147"/>
            <a:ext cx="4595500" cy="297859"/>
          </a:xfrm>
          <a:prstGeom prst="roundRect">
            <a:avLst/>
          </a:prstGeom>
          <a:solidFill>
            <a:srgbClr val="DA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lumMod val="85000"/>
                  <a:lumOff val="15000"/>
                </a:schemeClr>
              </a:solidFill>
            </a:endParaRPr>
          </a:p>
        </p:txBody>
      </p:sp>
      <p:sp>
        <p:nvSpPr>
          <p:cNvPr id="156" name="Freeform: Shape 155">
            <a:extLst>
              <a:ext uri="{FF2B5EF4-FFF2-40B4-BE49-F238E27FC236}">
                <a16:creationId xmlns:a16="http://schemas.microsoft.com/office/drawing/2014/main" id="{CE80D6F3-D8CE-47EE-98E9-6CC56A79469A}"/>
              </a:ext>
            </a:extLst>
          </p:cNvPr>
          <p:cNvSpPr/>
          <p:nvPr/>
        </p:nvSpPr>
        <p:spPr>
          <a:xfrm>
            <a:off x="1389531" y="5262330"/>
            <a:ext cx="4122658" cy="497709"/>
          </a:xfrm>
          <a:custGeom>
            <a:avLst/>
            <a:gdLst>
              <a:gd name="connsiteX0" fmla="*/ 0 w 7270320"/>
              <a:gd name="connsiteY0" fmla="*/ 0 h 468000"/>
              <a:gd name="connsiteX1" fmla="*/ 7018748 w 7270320"/>
              <a:gd name="connsiteY1" fmla="*/ 0 h 468000"/>
              <a:gd name="connsiteX2" fmla="*/ 7270320 w 7270320"/>
              <a:gd name="connsiteY2" fmla="*/ 468000 h 468000"/>
              <a:gd name="connsiteX3" fmla="*/ 0 w 7270320"/>
              <a:gd name="connsiteY3" fmla="*/ 468000 h 468000"/>
              <a:gd name="connsiteX4" fmla="*/ 0 w 7270320"/>
              <a:gd name="connsiteY4" fmla="*/ 0 h 46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320" h="468000">
                <a:moveTo>
                  <a:pt x="0" y="0"/>
                </a:moveTo>
                <a:lnTo>
                  <a:pt x="7018748" y="0"/>
                </a:lnTo>
                <a:lnTo>
                  <a:pt x="7270320" y="468000"/>
                </a:lnTo>
                <a:lnTo>
                  <a:pt x="0" y="468000"/>
                </a:lnTo>
                <a:lnTo>
                  <a:pt x="0" y="0"/>
                </a:lnTo>
                <a:close/>
              </a:path>
            </a:pathLst>
          </a:cu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l-PL" sz="1000" dirty="0">
                <a:solidFill>
                  <a:schemeClr val="bg1"/>
                </a:solidFill>
              </a:rPr>
              <a:t>Xxx</a:t>
            </a:r>
            <a:endParaRPr lang="en-US" sz="1000" dirty="0">
              <a:solidFill>
                <a:schemeClr val="bg1"/>
              </a:solidFill>
            </a:endParaRPr>
          </a:p>
        </p:txBody>
      </p:sp>
      <p:sp>
        <p:nvSpPr>
          <p:cNvPr id="157" name="Oval 156">
            <a:extLst>
              <a:ext uri="{FF2B5EF4-FFF2-40B4-BE49-F238E27FC236}">
                <a16:creationId xmlns:a16="http://schemas.microsoft.com/office/drawing/2014/main" id="{E85CEDD1-613C-4D0F-BDC4-52D25DDFE9F9}"/>
              </a:ext>
            </a:extLst>
          </p:cNvPr>
          <p:cNvSpPr/>
          <p:nvPr/>
        </p:nvSpPr>
        <p:spPr>
          <a:xfrm>
            <a:off x="963337" y="5423079"/>
            <a:ext cx="180000" cy="18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pl-PL" sz="1100" dirty="0">
                <a:solidFill>
                  <a:schemeClr val="tx1">
                    <a:lumMod val="85000"/>
                    <a:lumOff val="15000"/>
                  </a:schemeClr>
                </a:solidFill>
              </a:rPr>
              <a:t>6</a:t>
            </a:r>
            <a:endParaRPr lang="en-US" sz="1100" dirty="0">
              <a:solidFill>
                <a:schemeClr val="tx1">
                  <a:lumMod val="85000"/>
                  <a:lumOff val="15000"/>
                </a:schemeClr>
              </a:solidFill>
            </a:endParaRPr>
          </a:p>
        </p:txBody>
      </p:sp>
      <p:sp>
        <p:nvSpPr>
          <p:cNvPr id="2" name="Arrow: Pentagon 1">
            <a:extLst>
              <a:ext uri="{FF2B5EF4-FFF2-40B4-BE49-F238E27FC236}">
                <a16:creationId xmlns:a16="http://schemas.microsoft.com/office/drawing/2014/main" id="{51530B7D-A71A-4AC7-B4D3-A1026AB04A5D}"/>
              </a:ext>
            </a:extLst>
          </p:cNvPr>
          <p:cNvSpPr/>
          <p:nvPr/>
        </p:nvSpPr>
        <p:spPr>
          <a:xfrm>
            <a:off x="5998342" y="2466495"/>
            <a:ext cx="160520" cy="2887017"/>
          </a:xfrm>
          <a:prstGeom prst="homePlate">
            <a:avLst>
              <a:gd name="adj" fmla="val 80606"/>
            </a:avLst>
          </a:prstGeom>
          <a:solidFill>
            <a:srgbClr val="DA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28E31399-0137-4F54-A5A4-BBA8F3916B3A}"/>
              </a:ext>
            </a:extLst>
          </p:cNvPr>
          <p:cNvSpPr/>
          <p:nvPr/>
        </p:nvSpPr>
        <p:spPr>
          <a:xfrm>
            <a:off x="1119431" y="1612029"/>
            <a:ext cx="4026295" cy="493737"/>
          </a:xfrm>
          <a:prstGeom prst="rect">
            <a:avLst/>
          </a:prstGeom>
          <a:noFill/>
          <a:ln w="3175" cmpd="sng">
            <a:noFill/>
          </a:ln>
        </p:spPr>
        <p:txBody>
          <a:bodyPr vert="horz" lIns="91440" tIns="45720" rIns="91440" bIns="45720" rtlCol="0" anchor="ctr">
            <a:noAutofit/>
          </a:bodyPr>
          <a:lstStyle/>
          <a:p>
            <a:pPr algn="ctr">
              <a:spcBef>
                <a:spcPct val="0"/>
              </a:spcBef>
            </a:pPr>
            <a:r>
              <a:rPr lang="en-US" sz="1200" b="1">
                <a:solidFill>
                  <a:schemeClr val="tx1">
                    <a:lumMod val="75000"/>
                    <a:lumOff val="25000"/>
                  </a:schemeClr>
                </a:solidFill>
                <a:latin typeface="Calibri Light" panose="020F0302020204030204" pitchFamily="34" charset="0"/>
                <a:cs typeface="Calibri Light" panose="020F0302020204030204" pitchFamily="34" charset="0"/>
              </a:rPr>
              <a:t>Main activity focus areas</a:t>
            </a:r>
            <a:endParaRPr lang="en-US" sz="1050">
              <a:solidFill>
                <a:schemeClr val="tx1">
                  <a:lumMod val="85000"/>
                  <a:lumOff val="15000"/>
                </a:schemeClr>
              </a:solidFill>
            </a:endParaRPr>
          </a:p>
        </p:txBody>
      </p:sp>
      <p:sp>
        <p:nvSpPr>
          <p:cNvPr id="6" name="Text Placeholder 8">
            <a:extLst>
              <a:ext uri="{FF2B5EF4-FFF2-40B4-BE49-F238E27FC236}">
                <a16:creationId xmlns:a16="http://schemas.microsoft.com/office/drawing/2014/main" id="{62DB5923-8A02-47CE-AC08-3549A59AFE95}"/>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VALUE PROPOSITION</a:t>
            </a:r>
          </a:p>
        </p:txBody>
      </p:sp>
    </p:spTree>
    <p:extLst>
      <p:ext uri="{BB962C8B-B14F-4D97-AF65-F5344CB8AC3E}">
        <p14:creationId xmlns:p14="http://schemas.microsoft.com/office/powerpoint/2010/main" val="348378387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TextBox 83">
            <a:extLst>
              <a:ext uri="{FF2B5EF4-FFF2-40B4-BE49-F238E27FC236}">
                <a16:creationId xmlns:a16="http://schemas.microsoft.com/office/drawing/2014/main" id="{FB2FFDEB-4907-4B60-A6CA-3F7200D95AA8}"/>
              </a:ext>
            </a:extLst>
          </p:cNvPr>
          <p:cNvSpPr txBox="1"/>
          <p:nvPr/>
        </p:nvSpPr>
        <p:spPr>
          <a:xfrm>
            <a:off x="512064" y="618865"/>
            <a:ext cx="11164824"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dirty="0">
                <a:solidFill>
                  <a:srgbClr val="531070"/>
                </a:solidFill>
                <a:latin typeface="Calibri Light" panose="020F0302020204030204" pitchFamily="34" charset="0"/>
                <a:cs typeface="Calibri Light" panose="020F0302020204030204" pitchFamily="34" charset="0"/>
              </a:rPr>
              <a:t>Thanks to its expertise, experience and resources, </a:t>
            </a:r>
            <a:r>
              <a:rPr lang="pl-PL" sz="1800" b="1" dirty="0">
                <a:solidFill>
                  <a:srgbClr val="531070"/>
                </a:solidFill>
                <a:latin typeface="Calibri Light" panose="020F0302020204030204" pitchFamily="34" charset="0"/>
                <a:cs typeface="Calibri Light" panose="020F0302020204030204" pitchFamily="34" charset="0"/>
              </a:rPr>
              <a:t>the Company </a:t>
            </a:r>
            <a:r>
              <a:rPr lang="en-US" sz="1800" b="1" dirty="0">
                <a:solidFill>
                  <a:srgbClr val="531070"/>
                </a:solidFill>
                <a:latin typeface="Calibri Light" panose="020F0302020204030204" pitchFamily="34" charset="0"/>
                <a:cs typeface="Calibri Light" panose="020F0302020204030204" pitchFamily="34" charset="0"/>
              </a:rPr>
              <a:t>can achieve dynamic growth using a </a:t>
            </a:r>
            <a:r>
              <a:rPr lang="en-US" sz="1800" b="1" dirty="0" err="1">
                <a:solidFill>
                  <a:srgbClr val="531070"/>
                </a:solidFill>
                <a:latin typeface="Calibri Light" panose="020F0302020204030204" pitchFamily="34" charset="0"/>
                <a:cs typeface="Calibri Light" panose="020F0302020204030204" pitchFamily="34" charset="0"/>
              </a:rPr>
              <a:t>favourable</a:t>
            </a:r>
            <a:r>
              <a:rPr lang="en-US" sz="1800" b="1" dirty="0">
                <a:solidFill>
                  <a:srgbClr val="531070"/>
                </a:solidFill>
                <a:latin typeface="Calibri Light" panose="020F0302020204030204" pitchFamily="34" charset="0"/>
                <a:cs typeface="Calibri Light" panose="020F0302020204030204" pitchFamily="34" charset="0"/>
              </a:rPr>
              <a:t> market environment</a:t>
            </a:r>
          </a:p>
        </p:txBody>
      </p:sp>
      <p:sp>
        <p:nvSpPr>
          <p:cNvPr id="145" name="TextBox 78">
            <a:extLst>
              <a:ext uri="{FF2B5EF4-FFF2-40B4-BE49-F238E27FC236}">
                <a16:creationId xmlns:a16="http://schemas.microsoft.com/office/drawing/2014/main" id="{DB514410-AF1A-4C93-A3B7-A56D13711A1C}"/>
              </a:ext>
            </a:extLst>
          </p:cNvPr>
          <p:cNvSpPr txBox="1"/>
          <p:nvPr/>
        </p:nvSpPr>
        <p:spPr>
          <a:xfrm>
            <a:off x="513028" y="1081665"/>
            <a:ext cx="1999826" cy="254909"/>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bg1">
                  <a:lumMod val="65000"/>
                </a:schemeClr>
              </a:solidFill>
              <a:latin typeface="Arial" panose="020B0604020202020204" pitchFamily="34" charset="0"/>
              <a:cs typeface="Arial" panose="020B0604020202020204" pitchFamily="34" charset="0"/>
            </a:endParaRPr>
          </a:p>
        </p:txBody>
      </p:sp>
      <p:cxnSp>
        <p:nvCxnSpPr>
          <p:cNvPr id="61" name="Straight Connector 60">
            <a:extLst>
              <a:ext uri="{FF2B5EF4-FFF2-40B4-BE49-F238E27FC236}">
                <a16:creationId xmlns:a16="http://schemas.microsoft.com/office/drawing/2014/main" id="{840C632B-04AD-486B-AC0B-97DD0E115DA6}"/>
              </a:ext>
            </a:extLst>
          </p:cNvPr>
          <p:cNvCxnSpPr>
            <a:cxnSpLocks/>
          </p:cNvCxnSpPr>
          <p:nvPr/>
        </p:nvCxnSpPr>
        <p:spPr>
          <a:xfrm>
            <a:off x="512064" y="1481328"/>
            <a:ext cx="11164824"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sp>
        <p:nvSpPr>
          <p:cNvPr id="62" name="TextBox 78">
            <a:extLst>
              <a:ext uri="{FF2B5EF4-FFF2-40B4-BE49-F238E27FC236}">
                <a16:creationId xmlns:a16="http://schemas.microsoft.com/office/drawing/2014/main" id="{DB514410-AF1A-4C93-A3B7-A56D13711A1C}"/>
              </a:ext>
            </a:extLst>
          </p:cNvPr>
          <p:cNvSpPr txBox="1"/>
          <p:nvPr/>
        </p:nvSpPr>
        <p:spPr>
          <a:xfrm>
            <a:off x="526541" y="1406280"/>
            <a:ext cx="1999826" cy="254909"/>
          </a:xfrm>
          <a:prstGeom prst="rect">
            <a:avLst/>
          </a:prstGeom>
        </p:spPr>
        <p:txBody>
          <a:bodyPr vert="horz" wrap="square" lIns="0" tIns="45720" rIns="91440" bIns="45720" rtlCol="0">
            <a:noAutofit/>
          </a:bodyPr>
          <a:lstStyle/>
          <a:p>
            <a:pPr algn="just">
              <a:spcBef>
                <a:spcPts val="300"/>
              </a:spcBef>
              <a:spcAft>
                <a:spcPts val="300"/>
              </a:spcAft>
              <a:buSzPts val="1000"/>
            </a:pPr>
            <a:endParaRPr lang="en-US" sz="1000" b="1" dirty="0">
              <a:solidFill>
                <a:schemeClr val="bg1">
                  <a:lumMod val="65000"/>
                </a:schemeClr>
              </a:solidFill>
              <a:latin typeface="Arial" panose="020B0604020202020204" pitchFamily="34" charset="0"/>
              <a:cs typeface="Arial" panose="020B0604020202020204" pitchFamily="34" charset="0"/>
            </a:endParaRPr>
          </a:p>
        </p:txBody>
      </p:sp>
      <p:grpSp>
        <p:nvGrpSpPr>
          <p:cNvPr id="50" name="Group 49">
            <a:extLst>
              <a:ext uri="{FF2B5EF4-FFF2-40B4-BE49-F238E27FC236}">
                <a16:creationId xmlns:a16="http://schemas.microsoft.com/office/drawing/2014/main" id="{3988BAB1-0373-40E4-B87E-44C206A2C9E7}"/>
              </a:ext>
            </a:extLst>
          </p:cNvPr>
          <p:cNvGrpSpPr/>
          <p:nvPr/>
        </p:nvGrpSpPr>
        <p:grpSpPr>
          <a:xfrm>
            <a:off x="673360" y="1671584"/>
            <a:ext cx="10865010" cy="4147119"/>
            <a:chOff x="611469" y="770984"/>
            <a:chExt cx="10999564" cy="4147119"/>
          </a:xfrm>
        </p:grpSpPr>
        <p:sp>
          <p:nvSpPr>
            <p:cNvPr id="52" name="Rounded Rectangle 11">
              <a:extLst>
                <a:ext uri="{FF2B5EF4-FFF2-40B4-BE49-F238E27FC236}">
                  <a16:creationId xmlns:a16="http://schemas.microsoft.com/office/drawing/2014/main" id="{288B3AB4-7C82-4D9A-9748-290803B2E4E9}"/>
                </a:ext>
              </a:extLst>
            </p:cNvPr>
            <p:cNvSpPr/>
            <p:nvPr/>
          </p:nvSpPr>
          <p:spPr>
            <a:xfrm>
              <a:off x="611469" y="770984"/>
              <a:ext cx="10999564" cy="4147119"/>
            </a:xfrm>
            <a:prstGeom prst="roundRect">
              <a:avLst>
                <a:gd name="adj" fmla="val 7378"/>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3" name="Straight Connector 52">
              <a:extLst>
                <a:ext uri="{FF2B5EF4-FFF2-40B4-BE49-F238E27FC236}">
                  <a16:creationId xmlns:a16="http://schemas.microsoft.com/office/drawing/2014/main" id="{69BAB17A-6592-4513-9750-7ACED415739A}"/>
                </a:ext>
              </a:extLst>
            </p:cNvPr>
            <p:cNvCxnSpPr>
              <a:cxnSpLocks/>
            </p:cNvCxnSpPr>
            <p:nvPr/>
          </p:nvCxnSpPr>
          <p:spPr>
            <a:xfrm>
              <a:off x="611469" y="2836486"/>
              <a:ext cx="5300907"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cxnSp>
          <p:nvCxnSpPr>
            <p:cNvPr id="54" name="Straight Connector 53">
              <a:extLst>
                <a:ext uri="{FF2B5EF4-FFF2-40B4-BE49-F238E27FC236}">
                  <a16:creationId xmlns:a16="http://schemas.microsoft.com/office/drawing/2014/main" id="{74AA9773-06FD-4996-9692-864E961FE261}"/>
                </a:ext>
              </a:extLst>
            </p:cNvPr>
            <p:cNvCxnSpPr>
              <a:cxnSpLocks/>
            </p:cNvCxnSpPr>
            <p:nvPr/>
          </p:nvCxnSpPr>
          <p:spPr>
            <a:xfrm>
              <a:off x="6257429" y="2832428"/>
              <a:ext cx="5353602" cy="0"/>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cxnSp>
          <p:nvCxnSpPr>
            <p:cNvPr id="55" name="Straight Connector 54">
              <a:extLst>
                <a:ext uri="{FF2B5EF4-FFF2-40B4-BE49-F238E27FC236}">
                  <a16:creationId xmlns:a16="http://schemas.microsoft.com/office/drawing/2014/main" id="{30799197-89A4-43BD-B898-43F6C200C42A}"/>
                </a:ext>
              </a:extLst>
            </p:cNvPr>
            <p:cNvCxnSpPr>
              <a:cxnSpLocks/>
            </p:cNvCxnSpPr>
            <p:nvPr/>
          </p:nvCxnSpPr>
          <p:spPr>
            <a:xfrm flipV="1">
              <a:off x="6082534" y="887428"/>
              <a:ext cx="0" cy="1818000"/>
            </a:xfrm>
            <a:prstGeom prst="line">
              <a:avLst/>
            </a:prstGeom>
            <a:ln>
              <a:solidFill>
                <a:srgbClr val="754599"/>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30BA07C-A693-4309-BFD4-6D172DC5A3AF}"/>
                </a:ext>
              </a:extLst>
            </p:cNvPr>
            <p:cNvCxnSpPr>
              <a:cxnSpLocks/>
            </p:cNvCxnSpPr>
            <p:nvPr/>
          </p:nvCxnSpPr>
          <p:spPr>
            <a:xfrm flipV="1">
              <a:off x="6082534" y="2978894"/>
              <a:ext cx="0" cy="1819050"/>
            </a:xfrm>
            <a:prstGeom prst="line">
              <a:avLst/>
            </a:prstGeom>
            <a:ln>
              <a:solidFill>
                <a:srgbClr val="754599"/>
              </a:solidFill>
            </a:ln>
          </p:spPr>
          <p:style>
            <a:lnRef idx="1">
              <a:schemeClr val="accent1"/>
            </a:lnRef>
            <a:fillRef idx="0">
              <a:schemeClr val="accent1"/>
            </a:fillRef>
            <a:effectRef idx="0">
              <a:schemeClr val="accent1"/>
            </a:effectRef>
            <a:fontRef idx="minor">
              <a:schemeClr val="tx1"/>
            </a:fontRef>
          </p:style>
        </p:cxnSp>
        <p:sp>
          <p:nvSpPr>
            <p:cNvPr id="57" name="Flowchart: Connector 56">
              <a:extLst>
                <a:ext uri="{FF2B5EF4-FFF2-40B4-BE49-F238E27FC236}">
                  <a16:creationId xmlns:a16="http://schemas.microsoft.com/office/drawing/2014/main" id="{FB1F5759-E2BA-48D9-89B7-3A00625FE712}"/>
                </a:ext>
              </a:extLst>
            </p:cNvPr>
            <p:cNvSpPr/>
            <p:nvPr/>
          </p:nvSpPr>
          <p:spPr>
            <a:xfrm>
              <a:off x="5654953" y="2386114"/>
              <a:ext cx="319314" cy="319314"/>
            </a:xfrm>
            <a:prstGeom prst="flowChartConnector">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S</a:t>
              </a:r>
            </a:p>
          </p:txBody>
        </p:sp>
        <p:sp>
          <p:nvSpPr>
            <p:cNvPr id="58" name="Flowchart: Connector 57">
              <a:extLst>
                <a:ext uri="{FF2B5EF4-FFF2-40B4-BE49-F238E27FC236}">
                  <a16:creationId xmlns:a16="http://schemas.microsoft.com/office/drawing/2014/main" id="{D21FD318-B37A-4631-8895-C5F7BAD232B9}"/>
                </a:ext>
              </a:extLst>
            </p:cNvPr>
            <p:cNvSpPr/>
            <p:nvPr/>
          </p:nvSpPr>
          <p:spPr>
            <a:xfrm>
              <a:off x="6217734" y="2386114"/>
              <a:ext cx="319314" cy="319314"/>
            </a:xfrm>
            <a:prstGeom prst="flowChartConnector">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W</a:t>
              </a:r>
            </a:p>
          </p:txBody>
        </p:sp>
        <p:sp>
          <p:nvSpPr>
            <p:cNvPr id="59" name="Flowchart: Connector 58">
              <a:extLst>
                <a:ext uri="{FF2B5EF4-FFF2-40B4-BE49-F238E27FC236}">
                  <a16:creationId xmlns:a16="http://schemas.microsoft.com/office/drawing/2014/main" id="{12951684-FE8E-43CC-912D-2B471E1F056C}"/>
                </a:ext>
              </a:extLst>
            </p:cNvPr>
            <p:cNvSpPr/>
            <p:nvPr/>
          </p:nvSpPr>
          <p:spPr>
            <a:xfrm>
              <a:off x="6217734" y="2948219"/>
              <a:ext cx="319314" cy="319314"/>
            </a:xfrm>
            <a:prstGeom prst="flowChartConnector">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T</a:t>
              </a:r>
            </a:p>
          </p:txBody>
        </p:sp>
        <p:sp>
          <p:nvSpPr>
            <p:cNvPr id="60" name="Flowchart: Connector 59">
              <a:extLst>
                <a:ext uri="{FF2B5EF4-FFF2-40B4-BE49-F238E27FC236}">
                  <a16:creationId xmlns:a16="http://schemas.microsoft.com/office/drawing/2014/main" id="{1191AD09-8726-427D-8AF9-1E06ECF070BC}"/>
                </a:ext>
              </a:extLst>
            </p:cNvPr>
            <p:cNvSpPr/>
            <p:nvPr/>
          </p:nvSpPr>
          <p:spPr>
            <a:xfrm>
              <a:off x="5654953" y="2948219"/>
              <a:ext cx="319314" cy="319314"/>
            </a:xfrm>
            <a:prstGeom prst="flowChartConnector">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O</a:t>
              </a:r>
            </a:p>
          </p:txBody>
        </p:sp>
      </p:grpSp>
      <p:sp>
        <p:nvSpPr>
          <p:cNvPr id="8" name="TextBox 7">
            <a:extLst>
              <a:ext uri="{FF2B5EF4-FFF2-40B4-BE49-F238E27FC236}">
                <a16:creationId xmlns:a16="http://schemas.microsoft.com/office/drawing/2014/main" id="{A5D7C2A1-5354-48B4-A94E-859412B2EF15}"/>
              </a:ext>
            </a:extLst>
          </p:cNvPr>
          <p:cNvSpPr txBox="1"/>
          <p:nvPr/>
        </p:nvSpPr>
        <p:spPr>
          <a:xfrm>
            <a:off x="858585" y="1915363"/>
            <a:ext cx="4689622" cy="1823576"/>
          </a:xfrm>
          <a:prstGeom prst="rect">
            <a:avLst/>
          </a:prstGeom>
          <a:noFill/>
        </p:spPr>
        <p:txBody>
          <a:bodyPr wrap="square" rtlCol="0">
            <a:spAutoFit/>
          </a:bodyPr>
          <a:lstStyle/>
          <a:p>
            <a:pPr marL="228600" indent="-228600" algn="just">
              <a:spcBef>
                <a:spcPts val="300"/>
              </a:spcBef>
              <a:buClr>
                <a:srgbClr val="754599"/>
              </a:buClr>
              <a:buFont typeface="Arial" panose="020B0604020202020204" pitchFamily="34" charset="0"/>
              <a:buChar char="•"/>
            </a:pPr>
            <a:r>
              <a:rPr lang="en-US" sz="900" dirty="0"/>
              <a:t>[Company strengths]</a:t>
            </a:r>
            <a:endParaRPr lang="pl-PL" sz="900" dirty="0"/>
          </a:p>
          <a:p>
            <a:pPr marL="228600" indent="-228600" algn="just">
              <a:spcBef>
                <a:spcPts val="300"/>
              </a:spcBef>
              <a:buClr>
                <a:srgbClr val="754599"/>
              </a:buClr>
              <a:buFont typeface="Arial" panose="020B0604020202020204" pitchFamily="34" charset="0"/>
              <a:buChar char="•"/>
            </a:pPr>
            <a:r>
              <a:rPr lang="en-US" sz="900" dirty="0"/>
              <a:t>[Company strengths]</a:t>
            </a:r>
          </a:p>
          <a:p>
            <a:pPr marL="228600" indent="-228600" algn="just">
              <a:spcBef>
                <a:spcPts val="300"/>
              </a:spcBef>
              <a:buClr>
                <a:srgbClr val="754599"/>
              </a:buClr>
              <a:buFont typeface="Arial" panose="020B0604020202020204" pitchFamily="34" charset="0"/>
              <a:buChar char="•"/>
            </a:pPr>
            <a:r>
              <a:rPr lang="en-US" sz="900" dirty="0"/>
              <a:t>[Company strengths]</a:t>
            </a:r>
          </a:p>
          <a:p>
            <a:pPr marL="228600" indent="-228600" algn="just">
              <a:spcBef>
                <a:spcPts val="300"/>
              </a:spcBef>
              <a:buClr>
                <a:srgbClr val="754599"/>
              </a:buClr>
              <a:buFont typeface="Arial" panose="020B0604020202020204" pitchFamily="34" charset="0"/>
              <a:buChar char="•"/>
            </a:pPr>
            <a:r>
              <a:rPr lang="en-US" sz="900" dirty="0"/>
              <a:t>[Company strengths]</a:t>
            </a:r>
          </a:p>
          <a:p>
            <a:pPr marL="228600" indent="-228600" algn="just">
              <a:spcBef>
                <a:spcPts val="300"/>
              </a:spcBef>
              <a:buClr>
                <a:srgbClr val="754599"/>
              </a:buClr>
              <a:buFont typeface="Arial" panose="020B0604020202020204" pitchFamily="34" charset="0"/>
              <a:buChar char="•"/>
            </a:pPr>
            <a:r>
              <a:rPr lang="en-US" sz="900" dirty="0"/>
              <a:t>[Company strengths]</a:t>
            </a:r>
          </a:p>
          <a:p>
            <a:pPr marL="228600" indent="-228600" algn="just">
              <a:spcBef>
                <a:spcPts val="300"/>
              </a:spcBef>
              <a:buClr>
                <a:srgbClr val="754599"/>
              </a:buClr>
              <a:buFont typeface="Arial" panose="020B0604020202020204" pitchFamily="34" charset="0"/>
              <a:buChar char="•"/>
            </a:pPr>
            <a:r>
              <a:rPr lang="en-US" sz="900" dirty="0"/>
              <a:t>[Company strengths]</a:t>
            </a:r>
          </a:p>
          <a:p>
            <a:pPr marL="228600" indent="-228600" algn="just">
              <a:spcBef>
                <a:spcPts val="300"/>
              </a:spcBef>
              <a:buClr>
                <a:srgbClr val="754599"/>
              </a:buClr>
              <a:buFont typeface="Arial" panose="020B0604020202020204" pitchFamily="34" charset="0"/>
              <a:buChar char="•"/>
            </a:pPr>
            <a:r>
              <a:rPr lang="en-US" sz="900" dirty="0"/>
              <a:t>[Company strengths]</a:t>
            </a:r>
          </a:p>
          <a:p>
            <a:pPr marL="228600" indent="-228600" algn="just">
              <a:spcBef>
                <a:spcPts val="300"/>
              </a:spcBef>
              <a:buClr>
                <a:srgbClr val="754599"/>
              </a:buClr>
              <a:buFont typeface="Arial" panose="020B0604020202020204" pitchFamily="34" charset="0"/>
              <a:buChar char="•"/>
            </a:pPr>
            <a:r>
              <a:rPr lang="en-US" sz="900" dirty="0"/>
              <a:t>[Company strengths]</a:t>
            </a:r>
          </a:p>
          <a:p>
            <a:pPr marL="228600" indent="-228600" algn="just">
              <a:spcBef>
                <a:spcPts val="300"/>
              </a:spcBef>
              <a:buClr>
                <a:srgbClr val="754599"/>
              </a:buClr>
              <a:buFont typeface="Arial" panose="020B0604020202020204" pitchFamily="34" charset="0"/>
              <a:buChar char="•"/>
            </a:pPr>
            <a:r>
              <a:rPr lang="en-US" sz="900" dirty="0"/>
              <a:t>[Company strengths]</a:t>
            </a:r>
          </a:p>
          <a:p>
            <a:pPr marL="228600" indent="-228600" algn="just">
              <a:spcBef>
                <a:spcPts val="300"/>
              </a:spcBef>
              <a:buClr>
                <a:srgbClr val="754599"/>
              </a:buClr>
              <a:buFont typeface="Arial" panose="020B0604020202020204" pitchFamily="34" charset="0"/>
              <a:buChar char="•"/>
            </a:pPr>
            <a:endParaRPr lang="pl-PL" sz="900" dirty="0"/>
          </a:p>
        </p:txBody>
      </p:sp>
      <p:sp>
        <p:nvSpPr>
          <p:cNvPr id="9" name="Rectangle 8">
            <a:extLst>
              <a:ext uri="{FF2B5EF4-FFF2-40B4-BE49-F238E27FC236}">
                <a16:creationId xmlns:a16="http://schemas.microsoft.com/office/drawing/2014/main" id="{3377EB69-E8BF-47E2-93A9-D174EAC2D46F}"/>
              </a:ext>
            </a:extLst>
          </p:cNvPr>
          <p:cNvSpPr/>
          <p:nvPr/>
        </p:nvSpPr>
        <p:spPr>
          <a:xfrm>
            <a:off x="858585" y="3825398"/>
            <a:ext cx="4663018" cy="1962076"/>
          </a:xfrm>
          <a:prstGeom prst="rect">
            <a:avLst/>
          </a:prstGeom>
        </p:spPr>
        <p:txBody>
          <a:bodyPr wrap="square">
            <a:spAutoFit/>
          </a:bodyPr>
          <a:lstStyle/>
          <a:p>
            <a:pPr marL="230400" indent="-230400" algn="just">
              <a:spcBef>
                <a:spcPts val="300"/>
              </a:spcBef>
              <a:buClr>
                <a:srgbClr val="754599"/>
              </a:buClr>
              <a:buFont typeface="Arial" panose="020B0604020202020204" pitchFamily="34" charset="0"/>
              <a:buChar char="•"/>
            </a:pPr>
            <a:r>
              <a:rPr lang="en-US" sz="900"/>
              <a:t>[Company Opportunities]</a:t>
            </a:r>
          </a:p>
          <a:p>
            <a:pPr marL="230400" indent="-230400" algn="just">
              <a:spcBef>
                <a:spcPts val="300"/>
              </a:spcBef>
              <a:buClr>
                <a:srgbClr val="754599"/>
              </a:buClr>
              <a:buFont typeface="Arial" panose="020B0604020202020204" pitchFamily="34" charset="0"/>
              <a:buChar char="•"/>
            </a:pPr>
            <a:r>
              <a:rPr lang="en-US" sz="900"/>
              <a:t>[Company Opportunities]</a:t>
            </a:r>
          </a:p>
          <a:p>
            <a:pPr marL="230400" indent="-230400" algn="just">
              <a:spcBef>
                <a:spcPts val="300"/>
              </a:spcBef>
              <a:buClr>
                <a:srgbClr val="754599"/>
              </a:buClr>
              <a:buFont typeface="Arial" panose="020B0604020202020204" pitchFamily="34" charset="0"/>
              <a:buChar char="•"/>
            </a:pPr>
            <a:r>
              <a:rPr lang="en-US" sz="900"/>
              <a:t>[Company Opportunities]</a:t>
            </a:r>
          </a:p>
          <a:p>
            <a:pPr marL="230400" indent="-230400" algn="just">
              <a:spcBef>
                <a:spcPts val="300"/>
              </a:spcBef>
              <a:buClr>
                <a:srgbClr val="754599"/>
              </a:buClr>
              <a:buFont typeface="Arial" panose="020B0604020202020204" pitchFamily="34" charset="0"/>
              <a:buChar char="•"/>
            </a:pPr>
            <a:r>
              <a:rPr lang="en-US" sz="900"/>
              <a:t>[Company Opportunities]</a:t>
            </a:r>
          </a:p>
          <a:p>
            <a:pPr marL="230400" indent="-230400" algn="just">
              <a:spcBef>
                <a:spcPts val="300"/>
              </a:spcBef>
              <a:buClr>
                <a:srgbClr val="754599"/>
              </a:buClr>
              <a:buFont typeface="Arial" panose="020B0604020202020204" pitchFamily="34" charset="0"/>
              <a:buChar char="•"/>
            </a:pPr>
            <a:r>
              <a:rPr lang="en-US" sz="900"/>
              <a:t>[Company Opportunities]</a:t>
            </a:r>
          </a:p>
          <a:p>
            <a:pPr marL="230400" indent="-230400" algn="just">
              <a:spcBef>
                <a:spcPts val="300"/>
              </a:spcBef>
              <a:buClr>
                <a:srgbClr val="754599"/>
              </a:buClr>
              <a:buFont typeface="Arial" panose="020B0604020202020204" pitchFamily="34" charset="0"/>
              <a:buChar char="•"/>
            </a:pPr>
            <a:r>
              <a:rPr lang="en-US" sz="900"/>
              <a:t>[Company Opportunities]</a:t>
            </a:r>
          </a:p>
          <a:p>
            <a:pPr marL="230400" indent="-230400" algn="just">
              <a:spcBef>
                <a:spcPts val="300"/>
              </a:spcBef>
              <a:buClr>
                <a:srgbClr val="754599"/>
              </a:buClr>
              <a:buFont typeface="Arial" panose="020B0604020202020204" pitchFamily="34" charset="0"/>
              <a:buChar char="•"/>
            </a:pPr>
            <a:r>
              <a:rPr lang="en-US" sz="900"/>
              <a:t>[Company Opportunities]</a:t>
            </a:r>
          </a:p>
          <a:p>
            <a:pPr marL="230400" indent="-230400" algn="just">
              <a:spcBef>
                <a:spcPts val="300"/>
              </a:spcBef>
              <a:buClr>
                <a:srgbClr val="754599"/>
              </a:buClr>
              <a:buFont typeface="Arial" panose="020B0604020202020204" pitchFamily="34" charset="0"/>
              <a:buChar char="•"/>
            </a:pPr>
            <a:r>
              <a:rPr lang="en-US" sz="900"/>
              <a:t>[Company Opportunities]</a:t>
            </a:r>
          </a:p>
          <a:p>
            <a:pPr marL="230400" indent="-230400" algn="just">
              <a:spcBef>
                <a:spcPts val="300"/>
              </a:spcBef>
              <a:buClr>
                <a:srgbClr val="754599"/>
              </a:buClr>
              <a:buFont typeface="Arial" panose="020B0604020202020204" pitchFamily="34" charset="0"/>
              <a:buChar char="•"/>
            </a:pPr>
            <a:r>
              <a:rPr lang="en-US" sz="900"/>
              <a:t>[Company Opportunities]</a:t>
            </a:r>
          </a:p>
          <a:p>
            <a:pPr marL="230400" indent="-230400" algn="just">
              <a:spcBef>
                <a:spcPts val="300"/>
              </a:spcBef>
              <a:buClr>
                <a:srgbClr val="754599"/>
              </a:buClr>
              <a:buFont typeface="Arial" panose="020B0604020202020204" pitchFamily="34" charset="0"/>
              <a:buChar char="•"/>
            </a:pPr>
            <a:r>
              <a:rPr lang="en-US" sz="900"/>
              <a:t>[Company Opportunities]</a:t>
            </a:r>
          </a:p>
          <a:p>
            <a:pPr marL="171450" indent="-171450" algn="just">
              <a:buClr>
                <a:srgbClr val="754599"/>
              </a:buClr>
              <a:buFont typeface="Arial" panose="020B0604020202020204" pitchFamily="34" charset="0"/>
              <a:buChar char="•"/>
            </a:pPr>
            <a:endParaRPr lang="en-US" sz="900"/>
          </a:p>
        </p:txBody>
      </p:sp>
      <p:sp>
        <p:nvSpPr>
          <p:cNvPr id="10" name="Rectangle 9">
            <a:extLst>
              <a:ext uri="{FF2B5EF4-FFF2-40B4-BE49-F238E27FC236}">
                <a16:creationId xmlns:a16="http://schemas.microsoft.com/office/drawing/2014/main" id="{2E6893D9-8D9D-4F40-9A2A-0D992A46FD74}"/>
              </a:ext>
            </a:extLst>
          </p:cNvPr>
          <p:cNvSpPr/>
          <p:nvPr/>
        </p:nvSpPr>
        <p:spPr>
          <a:xfrm>
            <a:off x="6621506" y="1915363"/>
            <a:ext cx="4916862" cy="1646605"/>
          </a:xfrm>
          <a:prstGeom prst="rect">
            <a:avLst/>
          </a:prstGeom>
        </p:spPr>
        <p:txBody>
          <a:bodyPr wrap="square">
            <a:spAutoFit/>
          </a:bodyPr>
          <a:lstStyle/>
          <a:p>
            <a:pPr marL="342900" indent="-342900">
              <a:spcBef>
                <a:spcPts val="300"/>
              </a:spcBef>
              <a:buClr>
                <a:srgbClr val="754599"/>
              </a:buClr>
              <a:buFont typeface="Arial" panose="020B0604020202020204" pitchFamily="34" charset="0"/>
              <a:buChar char="•"/>
            </a:pPr>
            <a:r>
              <a:rPr lang="en-US" sz="900" dirty="0"/>
              <a:t>[Company </a:t>
            </a:r>
            <a:r>
              <a:rPr lang="en-US" sz="900" dirty="0" err="1"/>
              <a:t>weaknesse</a:t>
            </a:r>
            <a:r>
              <a:rPr lang="pl-PL" sz="900" dirty="0"/>
              <a:t>s]</a:t>
            </a:r>
          </a:p>
          <a:p>
            <a:pPr marL="342900" indent="-342900">
              <a:spcBef>
                <a:spcPts val="300"/>
              </a:spcBef>
              <a:buClr>
                <a:srgbClr val="754599"/>
              </a:buClr>
              <a:buFont typeface="Arial" panose="020B0604020202020204" pitchFamily="34" charset="0"/>
              <a:buChar char="•"/>
            </a:pPr>
            <a:r>
              <a:rPr lang="en-US" sz="900" dirty="0"/>
              <a:t>[Company weaknesses]</a:t>
            </a:r>
          </a:p>
          <a:p>
            <a:pPr marL="342900" indent="-342900">
              <a:spcBef>
                <a:spcPts val="300"/>
              </a:spcBef>
              <a:buClr>
                <a:srgbClr val="754599"/>
              </a:buClr>
              <a:buFont typeface="Arial" panose="020B0604020202020204" pitchFamily="34" charset="0"/>
              <a:buChar char="•"/>
            </a:pPr>
            <a:r>
              <a:rPr lang="en-US" sz="900" dirty="0"/>
              <a:t>[Company weaknesses]</a:t>
            </a:r>
          </a:p>
          <a:p>
            <a:pPr marL="342900" indent="-342900">
              <a:spcBef>
                <a:spcPts val="300"/>
              </a:spcBef>
              <a:buClr>
                <a:srgbClr val="754599"/>
              </a:buClr>
              <a:buFont typeface="Arial" panose="020B0604020202020204" pitchFamily="34" charset="0"/>
              <a:buChar char="•"/>
            </a:pPr>
            <a:r>
              <a:rPr lang="en-US" sz="900" dirty="0"/>
              <a:t>[Company weaknesses]</a:t>
            </a:r>
          </a:p>
          <a:p>
            <a:pPr marL="342900" indent="-342900">
              <a:spcBef>
                <a:spcPts val="300"/>
              </a:spcBef>
              <a:buClr>
                <a:srgbClr val="754599"/>
              </a:buClr>
              <a:buFont typeface="Arial" panose="020B0604020202020204" pitchFamily="34" charset="0"/>
              <a:buChar char="•"/>
            </a:pPr>
            <a:r>
              <a:rPr lang="en-US" sz="900" dirty="0"/>
              <a:t>[Company weaknesses]</a:t>
            </a:r>
          </a:p>
          <a:p>
            <a:pPr marL="342900" indent="-342900">
              <a:spcBef>
                <a:spcPts val="300"/>
              </a:spcBef>
              <a:buClr>
                <a:srgbClr val="754599"/>
              </a:buClr>
              <a:buFont typeface="Arial" panose="020B0604020202020204" pitchFamily="34" charset="0"/>
              <a:buChar char="•"/>
            </a:pPr>
            <a:r>
              <a:rPr lang="en-US" sz="900" dirty="0"/>
              <a:t>[Company weaknesses]</a:t>
            </a:r>
          </a:p>
          <a:p>
            <a:pPr marL="342900" indent="-342900">
              <a:spcBef>
                <a:spcPts val="300"/>
              </a:spcBef>
              <a:buClr>
                <a:srgbClr val="754599"/>
              </a:buClr>
              <a:buFont typeface="Arial" panose="020B0604020202020204" pitchFamily="34" charset="0"/>
              <a:buChar char="•"/>
            </a:pPr>
            <a:r>
              <a:rPr lang="en-US" sz="900" dirty="0"/>
              <a:t>[Company weaknesses]</a:t>
            </a:r>
          </a:p>
          <a:p>
            <a:pPr marL="342900" indent="-342900">
              <a:spcBef>
                <a:spcPts val="300"/>
              </a:spcBef>
              <a:buClr>
                <a:srgbClr val="754599"/>
              </a:buClr>
              <a:buFont typeface="Arial" panose="020B0604020202020204" pitchFamily="34" charset="0"/>
              <a:buChar char="•"/>
            </a:pPr>
            <a:r>
              <a:rPr lang="en-US" sz="900" dirty="0"/>
              <a:t>[Company weaknesses]</a:t>
            </a:r>
          </a:p>
          <a:p>
            <a:pPr marL="342900" indent="-342900">
              <a:spcBef>
                <a:spcPts val="300"/>
              </a:spcBef>
              <a:buClr>
                <a:srgbClr val="754599"/>
              </a:buClr>
              <a:buFont typeface="Arial" panose="020B0604020202020204" pitchFamily="34" charset="0"/>
              <a:buChar char="•"/>
            </a:pPr>
            <a:endParaRPr lang="en-US" sz="900" dirty="0"/>
          </a:p>
        </p:txBody>
      </p:sp>
      <p:sp>
        <p:nvSpPr>
          <p:cNvPr id="11" name="Rectangle 10">
            <a:extLst>
              <a:ext uri="{FF2B5EF4-FFF2-40B4-BE49-F238E27FC236}">
                <a16:creationId xmlns:a16="http://schemas.microsoft.com/office/drawing/2014/main" id="{E5FA9875-03D9-4C41-9B75-BF84874440CE}"/>
              </a:ext>
            </a:extLst>
          </p:cNvPr>
          <p:cNvSpPr/>
          <p:nvPr/>
        </p:nvSpPr>
        <p:spPr>
          <a:xfrm>
            <a:off x="6621506" y="3879494"/>
            <a:ext cx="4781626" cy="1823576"/>
          </a:xfrm>
          <a:prstGeom prst="rect">
            <a:avLst/>
          </a:prstGeom>
        </p:spPr>
        <p:txBody>
          <a:bodyPr wrap="square">
            <a:spAutoFit/>
          </a:bodyPr>
          <a:lstStyle/>
          <a:p>
            <a:pPr marL="342900" indent="-342900">
              <a:spcBef>
                <a:spcPts val="300"/>
              </a:spcBef>
              <a:buClr>
                <a:srgbClr val="754599"/>
              </a:buClr>
              <a:buFont typeface="Arial" panose="020B0604020202020204" pitchFamily="34" charset="0"/>
              <a:buChar char="•"/>
            </a:pPr>
            <a:r>
              <a:rPr lang="en-US" sz="900"/>
              <a:t>[Company threats]</a:t>
            </a:r>
          </a:p>
          <a:p>
            <a:pPr marL="342900" indent="-342900">
              <a:spcBef>
                <a:spcPts val="300"/>
              </a:spcBef>
              <a:buClr>
                <a:srgbClr val="754599"/>
              </a:buClr>
              <a:buFont typeface="Arial" panose="020B0604020202020204" pitchFamily="34" charset="0"/>
              <a:buChar char="•"/>
            </a:pPr>
            <a:r>
              <a:rPr lang="en-US" sz="900"/>
              <a:t>[Company threats]</a:t>
            </a:r>
          </a:p>
          <a:p>
            <a:pPr marL="342900" indent="-342900">
              <a:spcBef>
                <a:spcPts val="300"/>
              </a:spcBef>
              <a:buClr>
                <a:srgbClr val="754599"/>
              </a:buClr>
              <a:buFont typeface="Arial" panose="020B0604020202020204" pitchFamily="34" charset="0"/>
              <a:buChar char="•"/>
            </a:pPr>
            <a:r>
              <a:rPr lang="en-US" sz="900"/>
              <a:t>[Company threats]</a:t>
            </a:r>
          </a:p>
          <a:p>
            <a:pPr marL="342900" indent="-342900">
              <a:spcBef>
                <a:spcPts val="300"/>
              </a:spcBef>
              <a:buClr>
                <a:srgbClr val="754599"/>
              </a:buClr>
              <a:buFont typeface="Arial" panose="020B0604020202020204" pitchFamily="34" charset="0"/>
              <a:buChar char="•"/>
            </a:pPr>
            <a:r>
              <a:rPr lang="en-US" sz="900"/>
              <a:t>[Company threats]</a:t>
            </a:r>
          </a:p>
          <a:p>
            <a:pPr marL="342900" indent="-342900">
              <a:spcBef>
                <a:spcPts val="300"/>
              </a:spcBef>
              <a:buClr>
                <a:srgbClr val="754599"/>
              </a:buClr>
              <a:buFont typeface="Arial" panose="020B0604020202020204" pitchFamily="34" charset="0"/>
              <a:buChar char="•"/>
            </a:pPr>
            <a:r>
              <a:rPr lang="en-US" sz="900"/>
              <a:t>[Company threats]</a:t>
            </a:r>
          </a:p>
          <a:p>
            <a:pPr marL="342900" indent="-342900">
              <a:spcBef>
                <a:spcPts val="300"/>
              </a:spcBef>
              <a:buClr>
                <a:srgbClr val="754599"/>
              </a:buClr>
              <a:buFont typeface="Arial" panose="020B0604020202020204" pitchFamily="34" charset="0"/>
              <a:buChar char="•"/>
            </a:pPr>
            <a:r>
              <a:rPr lang="en-US" sz="900"/>
              <a:t>[Company threats]</a:t>
            </a:r>
          </a:p>
          <a:p>
            <a:pPr marL="342900" indent="-342900">
              <a:spcBef>
                <a:spcPts val="300"/>
              </a:spcBef>
              <a:buClr>
                <a:srgbClr val="754599"/>
              </a:buClr>
              <a:buFont typeface="Arial" panose="020B0604020202020204" pitchFamily="34" charset="0"/>
              <a:buChar char="•"/>
            </a:pPr>
            <a:r>
              <a:rPr lang="en-US" sz="900"/>
              <a:t>[Company threats]</a:t>
            </a:r>
          </a:p>
          <a:p>
            <a:pPr marL="342900" indent="-342900">
              <a:spcBef>
                <a:spcPts val="300"/>
              </a:spcBef>
              <a:buClr>
                <a:srgbClr val="754599"/>
              </a:buClr>
              <a:buFont typeface="Arial" panose="020B0604020202020204" pitchFamily="34" charset="0"/>
              <a:buChar char="•"/>
            </a:pPr>
            <a:r>
              <a:rPr lang="en-US" sz="900"/>
              <a:t>[Company threats]</a:t>
            </a:r>
          </a:p>
          <a:p>
            <a:pPr marL="342900" indent="-342900">
              <a:spcBef>
                <a:spcPts val="300"/>
              </a:spcBef>
              <a:buClr>
                <a:srgbClr val="754599"/>
              </a:buClr>
              <a:buFont typeface="Arial" panose="020B0604020202020204" pitchFamily="34" charset="0"/>
              <a:buChar char="•"/>
            </a:pPr>
            <a:r>
              <a:rPr lang="en-US" sz="900"/>
              <a:t>[Company threats]</a:t>
            </a:r>
          </a:p>
          <a:p>
            <a:pPr marL="342900" indent="-342900">
              <a:spcBef>
                <a:spcPts val="300"/>
              </a:spcBef>
              <a:buClr>
                <a:srgbClr val="754599"/>
              </a:buClr>
              <a:buFont typeface="Arial" panose="020B0604020202020204" pitchFamily="34" charset="0"/>
              <a:buChar char="•"/>
            </a:pPr>
            <a:r>
              <a:rPr lang="en-US" sz="900"/>
              <a:t>[Company threats]</a:t>
            </a:r>
          </a:p>
        </p:txBody>
      </p:sp>
      <p:sp>
        <p:nvSpPr>
          <p:cNvPr id="29" name="TextBox 78">
            <a:extLst>
              <a:ext uri="{FF2B5EF4-FFF2-40B4-BE49-F238E27FC236}">
                <a16:creationId xmlns:a16="http://schemas.microsoft.com/office/drawing/2014/main" id="{8F4B5442-FBC4-4F37-9C31-53AC958FB1CA}"/>
              </a:ext>
            </a:extLst>
          </p:cNvPr>
          <p:cNvSpPr txBox="1"/>
          <p:nvPr/>
        </p:nvSpPr>
        <p:spPr>
          <a:xfrm>
            <a:off x="566919"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SWOT analysis</a:t>
            </a:r>
          </a:p>
        </p:txBody>
      </p:sp>
      <p:sp>
        <p:nvSpPr>
          <p:cNvPr id="3" name="Text Placeholder 8">
            <a:extLst>
              <a:ext uri="{FF2B5EF4-FFF2-40B4-BE49-F238E27FC236}">
                <a16:creationId xmlns:a16="http://schemas.microsoft.com/office/drawing/2014/main" id="{72DAEADC-3A68-4B8C-8E60-4112274256DC}"/>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l-PL" sz="1800" dirty="0">
                <a:solidFill>
                  <a:srgbClr val="7B7B7B"/>
                </a:solidFill>
                <a:latin typeface="+mn-lt"/>
              </a:rPr>
              <a:t>SWOT ANALYSIS</a:t>
            </a:r>
            <a:endParaRPr lang="en-US" sz="1800" dirty="0">
              <a:solidFill>
                <a:srgbClr val="7B7B7B"/>
              </a:solidFill>
              <a:latin typeface="+mn-lt"/>
            </a:endParaRPr>
          </a:p>
        </p:txBody>
      </p:sp>
      <p:grpSp>
        <p:nvGrpSpPr>
          <p:cNvPr id="45" name="Group 44">
            <a:extLst>
              <a:ext uri="{FF2B5EF4-FFF2-40B4-BE49-F238E27FC236}">
                <a16:creationId xmlns:a16="http://schemas.microsoft.com/office/drawing/2014/main" id="{82780CA9-EDD2-46CF-8DA0-19008A2E9636}"/>
              </a:ext>
            </a:extLst>
          </p:cNvPr>
          <p:cNvGrpSpPr/>
          <p:nvPr/>
        </p:nvGrpSpPr>
        <p:grpSpPr>
          <a:xfrm>
            <a:off x="-1028410" y="4571"/>
            <a:ext cx="844340" cy="6853517"/>
            <a:chOff x="-1028410" y="4571"/>
            <a:chExt cx="844340" cy="6853517"/>
          </a:xfrm>
        </p:grpSpPr>
        <p:sp>
          <p:nvSpPr>
            <p:cNvPr id="46" name="Rectangle 45">
              <a:extLst>
                <a:ext uri="{FF2B5EF4-FFF2-40B4-BE49-F238E27FC236}">
                  <a16:creationId xmlns:a16="http://schemas.microsoft.com/office/drawing/2014/main" id="{38370948-6E40-4D1A-98C3-9524DF816B2A}"/>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7" name="Rectangle 46">
              <a:extLst>
                <a:ext uri="{FF2B5EF4-FFF2-40B4-BE49-F238E27FC236}">
                  <a16:creationId xmlns:a16="http://schemas.microsoft.com/office/drawing/2014/main" id="{B59BC31E-04B3-424A-97E2-E88C953B81E2}"/>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8" name="Rectangle 47">
              <a:extLst>
                <a:ext uri="{FF2B5EF4-FFF2-40B4-BE49-F238E27FC236}">
                  <a16:creationId xmlns:a16="http://schemas.microsoft.com/office/drawing/2014/main" id="{D502DC31-BB35-4248-A82F-0E7E478AF94B}"/>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9" name="Rectangle 48">
              <a:extLst>
                <a:ext uri="{FF2B5EF4-FFF2-40B4-BE49-F238E27FC236}">
                  <a16:creationId xmlns:a16="http://schemas.microsoft.com/office/drawing/2014/main" id="{C8BD2234-BCCD-4806-8ECD-CAEF78E221AA}"/>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1" name="Rectangle 50">
              <a:extLst>
                <a:ext uri="{FF2B5EF4-FFF2-40B4-BE49-F238E27FC236}">
                  <a16:creationId xmlns:a16="http://schemas.microsoft.com/office/drawing/2014/main" id="{3A6713FA-A2B2-4CB3-AF66-2D4EBBC41031}"/>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3" name="Rectangle 62">
              <a:extLst>
                <a:ext uri="{FF2B5EF4-FFF2-40B4-BE49-F238E27FC236}">
                  <a16:creationId xmlns:a16="http://schemas.microsoft.com/office/drawing/2014/main" id="{65346896-5BF8-42C5-8AE5-621AE6C238E2}"/>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4" name="Rectangle 63">
              <a:extLst>
                <a:ext uri="{FF2B5EF4-FFF2-40B4-BE49-F238E27FC236}">
                  <a16:creationId xmlns:a16="http://schemas.microsoft.com/office/drawing/2014/main" id="{5530964E-37B0-45C8-9F33-A183D3F996D0}"/>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5" name="Rectangle 64">
              <a:extLst>
                <a:ext uri="{FF2B5EF4-FFF2-40B4-BE49-F238E27FC236}">
                  <a16:creationId xmlns:a16="http://schemas.microsoft.com/office/drawing/2014/main" id="{543D6766-030E-4C11-87B0-6A79C1752775}"/>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6" name="Rectangle 65">
              <a:extLst>
                <a:ext uri="{FF2B5EF4-FFF2-40B4-BE49-F238E27FC236}">
                  <a16:creationId xmlns:a16="http://schemas.microsoft.com/office/drawing/2014/main" id="{32AD64CB-7585-493B-B8B7-DEA3ED39B9B0}"/>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67" name="Straight Connector 66">
              <a:extLst>
                <a:ext uri="{FF2B5EF4-FFF2-40B4-BE49-F238E27FC236}">
                  <a16:creationId xmlns:a16="http://schemas.microsoft.com/office/drawing/2014/main" id="{CF670DD6-357E-4451-8B86-B1DBE8F47D56}"/>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C7C5CD38-8DAC-4841-AF06-E516A9C6373A}"/>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Rectangle 68">
              <a:extLst>
                <a:ext uri="{FF2B5EF4-FFF2-40B4-BE49-F238E27FC236}">
                  <a16:creationId xmlns:a16="http://schemas.microsoft.com/office/drawing/2014/main" id="{460AF2E6-5206-4B19-AEBF-644C525D487B}"/>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chemeClr val="bg1">
                    <a:lumMod val="65000"/>
                  </a:schemeClr>
                </a:solidFill>
              </a:endParaRPr>
            </a:p>
          </p:txBody>
        </p:sp>
        <p:sp>
          <p:nvSpPr>
            <p:cNvPr id="70" name="Rectangle 69">
              <a:extLst>
                <a:ext uri="{FF2B5EF4-FFF2-40B4-BE49-F238E27FC236}">
                  <a16:creationId xmlns:a16="http://schemas.microsoft.com/office/drawing/2014/main" id="{C39E7BA9-5C7F-436C-A2BD-7E8F82C5E850}"/>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1" name="Rectangle 70">
              <a:extLst>
                <a:ext uri="{FF2B5EF4-FFF2-40B4-BE49-F238E27FC236}">
                  <a16:creationId xmlns:a16="http://schemas.microsoft.com/office/drawing/2014/main" id="{93BEF453-45F5-42EC-BCBD-820AB2F03687}"/>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2" name="Rectangle 71">
              <a:extLst>
                <a:ext uri="{FF2B5EF4-FFF2-40B4-BE49-F238E27FC236}">
                  <a16:creationId xmlns:a16="http://schemas.microsoft.com/office/drawing/2014/main" id="{BE12FE8A-BD0C-4C53-A896-0F2E7C8EF46C}"/>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3" name="Rectangle 72">
              <a:extLst>
                <a:ext uri="{FF2B5EF4-FFF2-40B4-BE49-F238E27FC236}">
                  <a16:creationId xmlns:a16="http://schemas.microsoft.com/office/drawing/2014/main" id="{CBB192CD-DB20-40F7-935A-97D5CC27DA26}"/>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4" name="Rectangle 73">
              <a:extLst>
                <a:ext uri="{FF2B5EF4-FFF2-40B4-BE49-F238E27FC236}">
                  <a16:creationId xmlns:a16="http://schemas.microsoft.com/office/drawing/2014/main" id="{9B6D48FC-8A0B-42E8-A141-964E1C42636C}"/>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5" name="Rectangle 74">
              <a:extLst>
                <a:ext uri="{FF2B5EF4-FFF2-40B4-BE49-F238E27FC236}">
                  <a16:creationId xmlns:a16="http://schemas.microsoft.com/office/drawing/2014/main" id="{25688A8F-7373-4E5C-9B17-DEAB99CC448B}"/>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6" name="Rectangle 75">
              <a:extLst>
                <a:ext uri="{FF2B5EF4-FFF2-40B4-BE49-F238E27FC236}">
                  <a16:creationId xmlns:a16="http://schemas.microsoft.com/office/drawing/2014/main" id="{FE5AE171-71E7-41B9-912A-56B0902B1244}"/>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rgbClr val="A7A7A7"/>
                </a:solidFill>
              </a:endParaRPr>
            </a:p>
          </p:txBody>
        </p:sp>
        <p:cxnSp>
          <p:nvCxnSpPr>
            <p:cNvPr id="77" name="Straight Connector 76">
              <a:extLst>
                <a:ext uri="{FF2B5EF4-FFF2-40B4-BE49-F238E27FC236}">
                  <a16:creationId xmlns:a16="http://schemas.microsoft.com/office/drawing/2014/main" id="{2D698FD4-48F1-4B4F-A125-E7066790526C}"/>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91161205-EA7E-4FBA-BF91-9CBA0482268D}"/>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dirty="0"/>
                <a:t>Colour palette</a:t>
              </a:r>
            </a:p>
          </p:txBody>
        </p:sp>
        <p:sp>
          <p:nvSpPr>
            <p:cNvPr id="79" name="Rectangle 78">
              <a:extLst>
                <a:ext uri="{FF2B5EF4-FFF2-40B4-BE49-F238E27FC236}">
                  <a16:creationId xmlns:a16="http://schemas.microsoft.com/office/drawing/2014/main" id="{4F895F39-5D85-4502-8FF0-A42706043FFB}"/>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80" name="Rectangle 79">
              <a:extLst>
                <a:ext uri="{FF2B5EF4-FFF2-40B4-BE49-F238E27FC236}">
                  <a16:creationId xmlns:a16="http://schemas.microsoft.com/office/drawing/2014/main" id="{C6581661-51CC-4C56-AAE7-50BF31E2B5DF}"/>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grpSp>
      <p:sp>
        <p:nvSpPr>
          <p:cNvPr id="5" name="TextBox 4">
            <a:extLst>
              <a:ext uri="{FF2B5EF4-FFF2-40B4-BE49-F238E27FC236}">
                <a16:creationId xmlns:a16="http://schemas.microsoft.com/office/drawing/2014/main" id="{9E09AE84-0967-4F69-B251-3AF024652428}"/>
              </a:ext>
            </a:extLst>
          </p:cNvPr>
          <p:cNvSpPr txBox="1"/>
          <p:nvPr/>
        </p:nvSpPr>
        <p:spPr>
          <a:xfrm>
            <a:off x="462774" y="6094279"/>
            <a:ext cx="388244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Source</a:t>
            </a:r>
            <a:r>
              <a:rPr lang="pl-PL" sz="700" dirty="0">
                <a:solidFill>
                  <a:srgbClr val="949494"/>
                </a:solidFill>
                <a:latin typeface="Calibri Light" panose="020F0302020204030204" pitchFamily="34" charset="0"/>
                <a:cs typeface="Calibri Light" panose="020F0302020204030204" pitchFamily="34" charset="0"/>
              </a:rPr>
              <a:t>: [xxx]</a:t>
            </a:r>
            <a:endParaRPr lang="en-US" sz="700" dirty="0">
              <a:solidFill>
                <a:srgbClr val="949494"/>
              </a:solidFill>
              <a:latin typeface="Calibri Light" panose="020F0302020204030204" pitchFamily="34" charset="0"/>
              <a:cs typeface="Calibri Light" panose="020F0302020204030204" pitchFamily="34" charset="0"/>
            </a:endParaRPr>
          </a:p>
        </p:txBody>
      </p:sp>
    </p:spTree>
    <p:extLst>
      <p:ext uri="{BB962C8B-B14F-4D97-AF65-F5344CB8AC3E}">
        <p14:creationId xmlns:p14="http://schemas.microsoft.com/office/powerpoint/2010/main" val="281566301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ounded Rectangle 11">
            <a:extLst>
              <a:ext uri="{FF2B5EF4-FFF2-40B4-BE49-F238E27FC236}">
                <a16:creationId xmlns:a16="http://schemas.microsoft.com/office/drawing/2014/main" id="{288B3AB4-7C82-4D9A-9748-290803B2E4E9}"/>
              </a:ext>
            </a:extLst>
          </p:cNvPr>
          <p:cNvSpPr/>
          <p:nvPr/>
        </p:nvSpPr>
        <p:spPr>
          <a:xfrm>
            <a:off x="606972" y="1681245"/>
            <a:ext cx="11069915" cy="4548106"/>
          </a:xfrm>
          <a:prstGeom prst="roundRect">
            <a:avLst>
              <a:gd name="adj" fmla="val 4027"/>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0" name="Rectangle: Rounded Corners 44">
            <a:extLst>
              <a:ext uri="{FF2B5EF4-FFF2-40B4-BE49-F238E27FC236}">
                <a16:creationId xmlns:a16="http://schemas.microsoft.com/office/drawing/2014/main" id="{BDEBB9B7-F14B-4CBE-86A3-EBADA62E68BC}"/>
              </a:ext>
            </a:extLst>
          </p:cNvPr>
          <p:cNvSpPr/>
          <p:nvPr/>
        </p:nvSpPr>
        <p:spPr>
          <a:xfrm>
            <a:off x="675387" y="1953092"/>
            <a:ext cx="3197418" cy="4232545"/>
          </a:xfrm>
          <a:prstGeom prst="roundRect">
            <a:avLst>
              <a:gd name="adj" fmla="val 6532"/>
            </a:avLst>
          </a:prstGeom>
          <a:solidFill>
            <a:schemeClr val="bg1"/>
          </a:solidFill>
          <a:ln w="3175" cmpd="sng">
            <a:solidFill>
              <a:schemeClr val="bg1">
                <a:lumMod val="85000"/>
              </a:schemeClr>
            </a:solidFill>
            <a:prstDash val="solid"/>
          </a:ln>
        </p:spPr>
        <p:txBody>
          <a:bodyPr vert="horz" lIns="121920" tIns="60960" rIns="121920" bIns="60960" rtlCol="0" anchor="t">
            <a:noAutofit/>
          </a:bodyPr>
          <a:lstStyle/>
          <a:p>
            <a:pPr>
              <a:spcBef>
                <a:spcPct val="0"/>
              </a:spcBef>
            </a:pPr>
            <a:endParaRPr lang="en-GB" sz="1333" dirty="0">
              <a:latin typeface="Calibri Light" panose="020F0302020204030204" pitchFamily="34" charset="0"/>
            </a:endParaRPr>
          </a:p>
          <a:p>
            <a:pPr>
              <a:spcBef>
                <a:spcPct val="0"/>
              </a:spcBef>
            </a:pPr>
            <a:endParaRPr lang="en-GB" sz="1333" dirty="0">
              <a:latin typeface="Calibri Light" panose="020F0302020204030204" pitchFamily="34" charset="0"/>
            </a:endParaRPr>
          </a:p>
          <a:p>
            <a:pPr marL="122764" indent="-122764">
              <a:spcBef>
                <a:spcPct val="0"/>
              </a:spcBef>
              <a:buFont typeface="Arial" panose="020B0604020202020204" pitchFamily="34" charset="0"/>
              <a:buChar char="•"/>
            </a:pPr>
            <a:endParaRPr lang="en-GB" sz="1333" dirty="0">
              <a:latin typeface="Calibri Light" panose="020F0302020204030204" pitchFamily="34" charset="0"/>
            </a:endParaRPr>
          </a:p>
        </p:txBody>
      </p:sp>
      <p:sp>
        <p:nvSpPr>
          <p:cNvPr id="72" name="Rounded Rectangle 71"/>
          <p:cNvSpPr/>
          <p:nvPr/>
        </p:nvSpPr>
        <p:spPr>
          <a:xfrm>
            <a:off x="818828" y="5027228"/>
            <a:ext cx="2931220" cy="281376"/>
          </a:xfrm>
          <a:prstGeom prst="roundRect">
            <a:avLst>
              <a:gd name="adj" fmla="val 33750"/>
            </a:avLst>
          </a:prstGeom>
          <a:solidFill>
            <a:srgbClr val="61C3A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1050" b="1" dirty="0"/>
          </a:p>
        </p:txBody>
      </p:sp>
      <p:sp>
        <p:nvSpPr>
          <p:cNvPr id="68" name="Rounded Rectangle 67"/>
          <p:cNvSpPr/>
          <p:nvPr/>
        </p:nvSpPr>
        <p:spPr>
          <a:xfrm>
            <a:off x="809242" y="3694355"/>
            <a:ext cx="2931220" cy="281376"/>
          </a:xfrm>
          <a:prstGeom prst="roundRect">
            <a:avLst>
              <a:gd name="adj" fmla="val 33750"/>
            </a:avLst>
          </a:prstGeom>
          <a:solidFill>
            <a:srgbClr val="61C3A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1050" b="1" dirty="0"/>
          </a:p>
        </p:txBody>
      </p:sp>
      <p:sp>
        <p:nvSpPr>
          <p:cNvPr id="41" name="Rectangle: Rounded Corners 44">
            <a:extLst>
              <a:ext uri="{FF2B5EF4-FFF2-40B4-BE49-F238E27FC236}">
                <a16:creationId xmlns:a16="http://schemas.microsoft.com/office/drawing/2014/main" id="{BDEBB9B7-F14B-4CBE-86A3-EBADA62E68BC}"/>
              </a:ext>
            </a:extLst>
          </p:cNvPr>
          <p:cNvSpPr/>
          <p:nvPr/>
        </p:nvSpPr>
        <p:spPr>
          <a:xfrm>
            <a:off x="4552950" y="1929163"/>
            <a:ext cx="6968510" cy="4267519"/>
          </a:xfrm>
          <a:prstGeom prst="roundRect">
            <a:avLst>
              <a:gd name="adj" fmla="val 6532"/>
            </a:avLst>
          </a:prstGeom>
          <a:solidFill>
            <a:schemeClr val="bg1"/>
          </a:solidFill>
          <a:ln w="3175" cmpd="sng">
            <a:solidFill>
              <a:schemeClr val="bg1">
                <a:lumMod val="85000"/>
              </a:schemeClr>
            </a:solidFill>
            <a:prstDash val="solid"/>
          </a:ln>
        </p:spPr>
        <p:txBody>
          <a:bodyPr vert="horz" lIns="121920" tIns="60960" rIns="121920" bIns="60960" rtlCol="0" anchor="t">
            <a:noAutofit/>
          </a:bodyPr>
          <a:lstStyle/>
          <a:p>
            <a:pPr>
              <a:spcBef>
                <a:spcPct val="0"/>
              </a:spcBef>
            </a:pPr>
            <a:endParaRPr lang="en-GB" sz="1333" dirty="0">
              <a:latin typeface="Calibri Light" panose="020F0302020204030204" pitchFamily="34" charset="0"/>
            </a:endParaRPr>
          </a:p>
          <a:p>
            <a:pPr>
              <a:spcBef>
                <a:spcPct val="0"/>
              </a:spcBef>
            </a:pPr>
            <a:endParaRPr lang="en-GB" sz="1333" dirty="0">
              <a:latin typeface="Calibri Light" panose="020F0302020204030204" pitchFamily="34" charset="0"/>
            </a:endParaRPr>
          </a:p>
          <a:p>
            <a:pPr marL="122764" indent="-122764">
              <a:spcBef>
                <a:spcPct val="0"/>
              </a:spcBef>
              <a:buFont typeface="Arial" panose="020B0604020202020204" pitchFamily="34" charset="0"/>
              <a:buChar char="•"/>
            </a:pPr>
            <a:endParaRPr lang="en-GB" sz="1333" dirty="0">
              <a:latin typeface="Calibri Light" panose="020F0302020204030204" pitchFamily="34" charset="0"/>
            </a:endParaRPr>
          </a:p>
        </p:txBody>
      </p:sp>
      <p:sp>
        <p:nvSpPr>
          <p:cNvPr id="92" name="Pentagon 91"/>
          <p:cNvSpPr/>
          <p:nvPr/>
        </p:nvSpPr>
        <p:spPr>
          <a:xfrm>
            <a:off x="2418046" y="3765541"/>
            <a:ext cx="136598" cy="132141"/>
          </a:xfrm>
          <a:prstGeom prst="homePlate">
            <a:avLst>
              <a:gd name="adj" fmla="val 8557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dirty="0"/>
          </a:p>
        </p:txBody>
      </p:sp>
      <p:sp>
        <p:nvSpPr>
          <p:cNvPr id="5" name="Rounded Rectangle 4"/>
          <p:cNvSpPr/>
          <p:nvPr/>
        </p:nvSpPr>
        <p:spPr>
          <a:xfrm>
            <a:off x="688601" y="1934326"/>
            <a:ext cx="3190637" cy="458513"/>
          </a:xfrm>
          <a:prstGeom prst="roundRect">
            <a:avLst>
              <a:gd name="adj" fmla="val 24976"/>
            </a:avLst>
          </a:prstGeom>
          <a:solidFill>
            <a:srgbClr val="46B9A0"/>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6" name="Rounded Rectangle 75"/>
          <p:cNvSpPr/>
          <p:nvPr/>
        </p:nvSpPr>
        <p:spPr>
          <a:xfrm>
            <a:off x="4552950" y="1929164"/>
            <a:ext cx="6968871" cy="458513"/>
          </a:xfrm>
          <a:prstGeom prst="roundRect">
            <a:avLst>
              <a:gd name="adj" fmla="val 16667"/>
            </a:avLst>
          </a:prstGeom>
          <a:solidFill>
            <a:srgbClr val="46B9A0"/>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7"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latin typeface="Calibri" panose="020F0502020204030204" pitchFamily="34" charset="0"/>
                <a:cs typeface="Calibri" panose="020F0502020204030204" pitchFamily="34" charset="0"/>
              </a:rPr>
              <a:t>CAPEX AND INVESTMENT EFFECTS</a:t>
            </a:r>
          </a:p>
        </p:txBody>
      </p:sp>
      <p:sp>
        <p:nvSpPr>
          <p:cNvPr id="58" name="TextBox 57">
            <a:extLst>
              <a:ext uri="{FF2B5EF4-FFF2-40B4-BE49-F238E27FC236}">
                <a16:creationId xmlns:a16="http://schemas.microsoft.com/office/drawing/2014/main" id="{FB2FFDEB-4907-4B60-A6CA-3F7200D95AA8}"/>
              </a:ext>
            </a:extLst>
          </p:cNvPr>
          <p:cNvSpPr txBox="1"/>
          <p:nvPr/>
        </p:nvSpPr>
        <p:spPr>
          <a:xfrm>
            <a:off x="534760" y="618865"/>
            <a:ext cx="1128669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cs typeface="Calibri Light" panose="020F0302020204030204" pitchFamily="34" charset="0"/>
              </a:rPr>
              <a:t>[Company] plans systematic and sustainable investments in further development </a:t>
            </a:r>
          </a:p>
        </p:txBody>
      </p:sp>
      <p:cxnSp>
        <p:nvCxnSpPr>
          <p:cNvPr id="129" name="Straight Connector 128">
            <a:extLst>
              <a:ext uri="{FF2B5EF4-FFF2-40B4-BE49-F238E27FC236}">
                <a16:creationId xmlns:a16="http://schemas.microsoft.com/office/drawing/2014/main" id="{840C632B-04AD-486B-AC0B-97DD0E115DA6}"/>
              </a:ext>
            </a:extLst>
          </p:cNvPr>
          <p:cNvCxnSpPr>
            <a:cxnSpLocks/>
          </p:cNvCxnSpPr>
          <p:nvPr/>
        </p:nvCxnSpPr>
        <p:spPr>
          <a:xfrm>
            <a:off x="512064" y="1481205"/>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130"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Planned capital expenditures and their effects, 2019P - 2022P</a:t>
            </a:r>
          </a:p>
        </p:txBody>
      </p:sp>
      <p:sp>
        <p:nvSpPr>
          <p:cNvPr id="53" name="Rectangle 52">
            <a:extLst>
              <a:ext uri="{FF2B5EF4-FFF2-40B4-BE49-F238E27FC236}">
                <a16:creationId xmlns:a16="http://schemas.microsoft.com/office/drawing/2014/main" id="{85E4B379-1790-4B95-B814-386C7F39A716}"/>
              </a:ext>
            </a:extLst>
          </p:cNvPr>
          <p:cNvSpPr/>
          <p:nvPr/>
        </p:nvSpPr>
        <p:spPr>
          <a:xfrm>
            <a:off x="890494" y="2751278"/>
            <a:ext cx="2999073" cy="707886"/>
          </a:xfrm>
          <a:prstGeom prst="rect">
            <a:avLst/>
          </a:prstGeom>
        </p:spPr>
        <p:txBody>
          <a:bodyPr wrap="square">
            <a:spAutoFit/>
          </a:bodyPr>
          <a:lstStyle/>
          <a:p>
            <a:endParaRPr lang="en-US" sz="1000" dirty="0">
              <a:latin typeface="Calibri Light" panose="020F0302020204030204" pitchFamily="34" charset="0"/>
              <a:cs typeface="Calibri Light" panose="020F0302020204030204" pitchFamily="34" charset="0"/>
            </a:endParaRPr>
          </a:p>
          <a:p>
            <a:r>
              <a:rPr lang="en-US" sz="1000" dirty="0">
                <a:latin typeface="Calibri Light" panose="020F0302020204030204" pitchFamily="34" charset="0"/>
                <a:cs typeface="Calibri Light" panose="020F0302020204030204" pitchFamily="34" charset="0"/>
              </a:rPr>
              <a:t>Key </a:t>
            </a:r>
            <a:r>
              <a:rPr lang="en-US" sz="1000" dirty="0" err="1">
                <a:latin typeface="Calibri Light" panose="020F0302020204030204" pitchFamily="34" charset="0"/>
                <a:cs typeface="Calibri Light" panose="020F0302020204030204" pitchFamily="34" charset="0"/>
              </a:rPr>
              <a:t>expen</a:t>
            </a:r>
            <a:r>
              <a:rPr lang="pl-PL" sz="1000" dirty="0" err="1">
                <a:latin typeface="Calibri Light" panose="020F0302020204030204" pitchFamily="34" charset="0"/>
                <a:cs typeface="Calibri Light" panose="020F0302020204030204" pitchFamily="34" charset="0"/>
              </a:rPr>
              <a:t>ditures</a:t>
            </a:r>
            <a:r>
              <a:rPr lang="en-US" sz="1000" dirty="0">
                <a:latin typeface="Calibri Light" panose="020F0302020204030204" pitchFamily="34" charset="0"/>
                <a:cs typeface="Calibri Light" panose="020F0302020204030204" pitchFamily="34" charset="0"/>
              </a:rPr>
              <a:t>:</a:t>
            </a:r>
          </a:p>
          <a:p>
            <a:pPr marL="171450" indent="-171450">
              <a:buFont typeface="Arial" panose="020B0604020202020204" pitchFamily="34" charset="0"/>
              <a:buChar char="•"/>
            </a:pPr>
            <a:r>
              <a:rPr lang="en-US" sz="1000" dirty="0">
                <a:latin typeface="Calibri Light" panose="020F0302020204030204" pitchFamily="34" charset="0"/>
                <a:cs typeface="Calibri Light" panose="020F0302020204030204" pitchFamily="34" charset="0"/>
              </a:rPr>
              <a:t>[Asset]- [</a:t>
            </a:r>
            <a:r>
              <a:rPr lang="en-US" sz="1000" dirty="0" err="1">
                <a:latin typeface="Calibri Light" panose="020F0302020204030204" pitchFamily="34" charset="0"/>
                <a:cs typeface="Calibri Light" panose="020F0302020204030204" pitchFamily="34" charset="0"/>
              </a:rPr>
              <a:t>x,xx</a:t>
            </a:r>
            <a:r>
              <a:rPr lang="en-US" sz="1000" dirty="0">
                <a:latin typeface="Calibri Light" panose="020F0302020204030204" pitchFamily="34" charset="0"/>
                <a:cs typeface="Calibri Light" panose="020F0302020204030204" pitchFamily="34" charset="0"/>
              </a:rPr>
              <a:t>]PLN</a:t>
            </a:r>
          </a:p>
          <a:p>
            <a:pPr marL="171450" indent="-171450">
              <a:buFont typeface="Arial" panose="020B0604020202020204" pitchFamily="34" charset="0"/>
              <a:buChar char="•"/>
            </a:pPr>
            <a:r>
              <a:rPr lang="en-US" sz="1000" dirty="0">
                <a:latin typeface="Calibri Light" panose="020F0302020204030204" pitchFamily="34" charset="0"/>
                <a:cs typeface="Calibri Light" panose="020F0302020204030204" pitchFamily="34" charset="0"/>
              </a:rPr>
              <a:t>[Asset]- [</a:t>
            </a:r>
            <a:r>
              <a:rPr lang="en-US" sz="1000" dirty="0" err="1">
                <a:latin typeface="Calibri Light" panose="020F0302020204030204" pitchFamily="34" charset="0"/>
                <a:cs typeface="Calibri Light" panose="020F0302020204030204" pitchFamily="34" charset="0"/>
              </a:rPr>
              <a:t>x,xx</a:t>
            </a:r>
            <a:r>
              <a:rPr lang="en-US" sz="1000" dirty="0">
                <a:latin typeface="Calibri Light" panose="020F0302020204030204" pitchFamily="34" charset="0"/>
                <a:cs typeface="Calibri Light" panose="020F0302020204030204" pitchFamily="34" charset="0"/>
              </a:rPr>
              <a:t>]PLN</a:t>
            </a:r>
          </a:p>
        </p:txBody>
      </p:sp>
      <p:sp>
        <p:nvSpPr>
          <p:cNvPr id="69" name="Right Arrow 13">
            <a:extLst>
              <a:ext uri="{FF2B5EF4-FFF2-40B4-BE49-F238E27FC236}">
                <a16:creationId xmlns:a16="http://schemas.microsoft.com/office/drawing/2014/main" id="{7B52787A-5336-4F7B-BB3C-5D4EFC73FD1E}"/>
              </a:ext>
            </a:extLst>
          </p:cNvPr>
          <p:cNvSpPr>
            <a:spLocks noChangeAspect="1"/>
          </p:cNvSpPr>
          <p:nvPr/>
        </p:nvSpPr>
        <p:spPr>
          <a:xfrm>
            <a:off x="8963239" y="1990231"/>
            <a:ext cx="339808" cy="336381"/>
          </a:xfrm>
          <a:prstGeom prst="rightArrow">
            <a:avLst/>
          </a:prstGeom>
          <a:solidFill>
            <a:srgbClr val="005A9A"/>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GB" sz="1559" b="1" dirty="0">
              <a:solidFill>
                <a:schemeClr val="bg1"/>
              </a:solidFill>
              <a:latin typeface="Calibri Light" panose="020F0302020204030204" pitchFamily="34" charset="0"/>
              <a:cs typeface="Calibri Light" panose="020F0302020204030204" pitchFamily="34" charset="0"/>
            </a:endParaRPr>
          </a:p>
        </p:txBody>
      </p:sp>
      <p:sp>
        <p:nvSpPr>
          <p:cNvPr id="70" name="Right Arrow 13">
            <a:extLst>
              <a:ext uri="{FF2B5EF4-FFF2-40B4-BE49-F238E27FC236}">
                <a16:creationId xmlns:a16="http://schemas.microsoft.com/office/drawing/2014/main" id="{DBC64F50-F4FC-4276-85E6-138C7C87968E}"/>
              </a:ext>
            </a:extLst>
          </p:cNvPr>
          <p:cNvSpPr>
            <a:spLocks noChangeAspect="1"/>
          </p:cNvSpPr>
          <p:nvPr/>
        </p:nvSpPr>
        <p:spPr>
          <a:xfrm>
            <a:off x="4058903" y="1990231"/>
            <a:ext cx="323723" cy="336381"/>
          </a:xfrm>
          <a:prstGeom prst="rightArrow">
            <a:avLst/>
          </a:prstGeom>
          <a:solidFill>
            <a:srgbClr val="005A9A"/>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GB" sz="1559" b="1" dirty="0">
              <a:solidFill>
                <a:schemeClr val="bg1"/>
              </a:solidFill>
              <a:latin typeface="Calibri Light" panose="020F0302020204030204" pitchFamily="34" charset="0"/>
              <a:cs typeface="Calibri Light" panose="020F0302020204030204" pitchFamily="34" charset="0"/>
            </a:endParaRPr>
          </a:p>
        </p:txBody>
      </p:sp>
      <p:sp>
        <p:nvSpPr>
          <p:cNvPr id="74" name="Rectangle 73"/>
          <p:cNvSpPr/>
          <p:nvPr/>
        </p:nvSpPr>
        <p:spPr>
          <a:xfrm>
            <a:off x="662470" y="1964138"/>
            <a:ext cx="2269061" cy="415498"/>
          </a:xfrm>
          <a:prstGeom prst="rect">
            <a:avLst/>
          </a:prstGeom>
        </p:spPr>
        <p:txBody>
          <a:bodyPr wrap="square">
            <a:spAutoFit/>
          </a:bodyPr>
          <a:lstStyle/>
          <a:p>
            <a:pPr algn="ctr"/>
            <a:r>
              <a:rPr lang="pl-PL" sz="1050" b="1" dirty="0" err="1">
                <a:solidFill>
                  <a:schemeClr val="bg1"/>
                </a:solidFill>
                <a:latin typeface="Calibri Light" panose="020F0302020204030204" pitchFamily="34" charset="0"/>
                <a:cs typeface="Calibri Light" panose="020F0302020204030204" pitchFamily="34" charset="0"/>
              </a:rPr>
              <a:t>Planned</a:t>
            </a:r>
            <a:r>
              <a:rPr lang="pl-PL" sz="1050" b="1" dirty="0">
                <a:solidFill>
                  <a:schemeClr val="bg1"/>
                </a:solidFill>
                <a:latin typeface="Calibri Light" panose="020F0302020204030204" pitchFamily="34" charset="0"/>
                <a:cs typeface="Calibri Light" panose="020F0302020204030204" pitchFamily="34" charset="0"/>
              </a:rPr>
              <a:t> </a:t>
            </a:r>
            <a:r>
              <a:rPr lang="pl-PL" sz="1050" b="1" dirty="0" err="1">
                <a:solidFill>
                  <a:schemeClr val="bg1"/>
                </a:solidFill>
                <a:latin typeface="Calibri Light" panose="020F0302020204030204" pitchFamily="34" charset="0"/>
                <a:cs typeface="Calibri Light" panose="020F0302020204030204" pitchFamily="34" charset="0"/>
              </a:rPr>
              <a:t>expenses</a:t>
            </a:r>
            <a:r>
              <a:rPr lang="pl-PL" sz="1050" b="1" dirty="0">
                <a:solidFill>
                  <a:schemeClr val="bg1"/>
                </a:solidFill>
                <a:latin typeface="Calibri Light" panose="020F0302020204030204" pitchFamily="34" charset="0"/>
                <a:cs typeface="Calibri Light" panose="020F0302020204030204" pitchFamily="34" charset="0"/>
              </a:rPr>
              <a:t> </a:t>
            </a:r>
          </a:p>
          <a:p>
            <a:pPr algn="ctr"/>
            <a:r>
              <a:rPr lang="pl-PL" sz="1050" b="1" dirty="0">
                <a:solidFill>
                  <a:schemeClr val="bg1"/>
                </a:solidFill>
                <a:latin typeface="Calibri Light" panose="020F0302020204030204" pitchFamily="34" charset="0"/>
                <a:cs typeface="Calibri Light" panose="020F0302020204030204" pitchFamily="34" charset="0"/>
              </a:rPr>
              <a:t>investment 2019-2024</a:t>
            </a:r>
          </a:p>
        </p:txBody>
      </p:sp>
      <p:sp>
        <p:nvSpPr>
          <p:cNvPr id="3" name="Rectangle 2"/>
          <p:cNvSpPr/>
          <p:nvPr/>
        </p:nvSpPr>
        <p:spPr>
          <a:xfrm>
            <a:off x="5714295" y="2033878"/>
            <a:ext cx="1848583" cy="253916"/>
          </a:xfrm>
          <a:prstGeom prst="rect">
            <a:avLst/>
          </a:prstGeom>
        </p:spPr>
        <p:txBody>
          <a:bodyPr wrap="none">
            <a:spAutoFit/>
          </a:bodyPr>
          <a:lstStyle/>
          <a:p>
            <a:r>
              <a:rPr lang="pl-PL" sz="1050" b="1" dirty="0">
                <a:solidFill>
                  <a:schemeClr val="bg1"/>
                </a:solidFill>
                <a:latin typeface="Calibri Light" panose="020F0302020204030204" pitchFamily="34" charset="0"/>
                <a:cs typeface="Calibri Light" panose="020F0302020204030204" pitchFamily="34" charset="0"/>
              </a:rPr>
              <a:t>EBITDA </a:t>
            </a:r>
            <a:r>
              <a:rPr lang="pl-PL" sz="1050" b="1" dirty="0" err="1">
                <a:solidFill>
                  <a:schemeClr val="bg1"/>
                </a:solidFill>
                <a:latin typeface="Calibri Light" panose="020F0302020204030204" pitchFamily="34" charset="0"/>
                <a:cs typeface="Calibri Light" panose="020F0302020204030204" pitchFamily="34" charset="0"/>
              </a:rPr>
              <a:t>increase</a:t>
            </a:r>
            <a:r>
              <a:rPr lang="pl-PL" sz="1050" b="1" dirty="0">
                <a:solidFill>
                  <a:schemeClr val="bg1"/>
                </a:solidFill>
                <a:latin typeface="Calibri Light" panose="020F0302020204030204" pitchFamily="34" charset="0"/>
                <a:cs typeface="Calibri Light" panose="020F0302020204030204" pitchFamily="34" charset="0"/>
              </a:rPr>
              <a:t> 2019P - 2022P</a:t>
            </a:r>
          </a:p>
        </p:txBody>
      </p:sp>
      <p:sp>
        <p:nvSpPr>
          <p:cNvPr id="78" name="Rounded Rectangle 77"/>
          <p:cNvSpPr/>
          <p:nvPr/>
        </p:nvSpPr>
        <p:spPr>
          <a:xfrm>
            <a:off x="2878729" y="2013243"/>
            <a:ext cx="867937" cy="295595"/>
          </a:xfrm>
          <a:prstGeom prst="roundRect">
            <a:avLst>
              <a:gd name="adj" fmla="val 33063"/>
            </a:avLst>
          </a:prstGeom>
          <a:solidFill>
            <a:srgbClr val="61C3AE"/>
          </a:solidFill>
          <a:ln>
            <a:solidFill>
              <a:srgbClr val="F6FC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9" name="Rounded Rectangle 78"/>
          <p:cNvSpPr/>
          <p:nvPr/>
        </p:nvSpPr>
        <p:spPr>
          <a:xfrm>
            <a:off x="7886923" y="2002963"/>
            <a:ext cx="914400" cy="295595"/>
          </a:xfrm>
          <a:prstGeom prst="roundRect">
            <a:avLst>
              <a:gd name="adj" fmla="val 33063"/>
            </a:avLst>
          </a:prstGeom>
          <a:solidFill>
            <a:srgbClr val="61C3AE"/>
          </a:solidFill>
          <a:ln>
            <a:solidFill>
              <a:srgbClr val="F6FC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0" name="Rounded Rectangle 79"/>
          <p:cNvSpPr/>
          <p:nvPr/>
        </p:nvSpPr>
        <p:spPr>
          <a:xfrm>
            <a:off x="9461139" y="2010687"/>
            <a:ext cx="914400" cy="295595"/>
          </a:xfrm>
          <a:prstGeom prst="roundRect">
            <a:avLst>
              <a:gd name="adj" fmla="val 33063"/>
            </a:avLst>
          </a:prstGeom>
          <a:solidFill>
            <a:srgbClr val="61C3AE"/>
          </a:solidFill>
          <a:ln>
            <a:solidFill>
              <a:srgbClr val="F6FC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 name="Rectangle 5"/>
          <p:cNvSpPr/>
          <p:nvPr/>
        </p:nvSpPr>
        <p:spPr>
          <a:xfrm>
            <a:off x="2744945" y="2044672"/>
            <a:ext cx="1130438" cy="261610"/>
          </a:xfrm>
          <a:prstGeom prst="rect">
            <a:avLst/>
          </a:prstGeom>
        </p:spPr>
        <p:txBody>
          <a:bodyPr wrap="none">
            <a:spAutoFit/>
          </a:bodyPr>
          <a:lstStyle/>
          <a:p>
            <a:pPr algn="ctr"/>
            <a:r>
              <a:rPr lang="pl-PL" sz="1100" b="1" dirty="0">
                <a:solidFill>
                  <a:schemeClr val="bg1"/>
                </a:solidFill>
                <a:latin typeface="Calibri Light" panose="020F0302020204030204" pitchFamily="34" charset="0"/>
                <a:cs typeface="Calibri Light" panose="020F0302020204030204" pitchFamily="34" charset="0"/>
              </a:rPr>
              <a:t>PLN [</a:t>
            </a:r>
            <a:r>
              <a:rPr lang="pl-PL" sz="1100" b="1" dirty="0" err="1">
                <a:solidFill>
                  <a:schemeClr val="bg1"/>
                </a:solidFill>
                <a:latin typeface="Calibri Light" panose="020F0302020204030204" pitchFamily="34" charset="0"/>
                <a:cs typeface="Calibri Light" panose="020F0302020204030204" pitchFamily="34" charset="0"/>
              </a:rPr>
              <a:t>x,xx</a:t>
            </a:r>
            <a:r>
              <a:rPr lang="pl-PL" sz="1100" b="1" dirty="0">
                <a:solidFill>
                  <a:schemeClr val="bg1"/>
                </a:solidFill>
                <a:latin typeface="Calibri Light" panose="020F0302020204030204" pitchFamily="34" charset="0"/>
                <a:cs typeface="Calibri Light" panose="020F0302020204030204" pitchFamily="34" charset="0"/>
              </a:rPr>
              <a:t>] </a:t>
            </a:r>
            <a:r>
              <a:rPr lang="pl-PL" sz="1100" b="1" dirty="0" err="1">
                <a:solidFill>
                  <a:schemeClr val="bg1"/>
                </a:solidFill>
                <a:latin typeface="Calibri Light" panose="020F0302020204030204" pitchFamily="34" charset="0"/>
                <a:cs typeface="Calibri Light" panose="020F0302020204030204" pitchFamily="34" charset="0"/>
              </a:rPr>
              <a:t>million</a:t>
            </a:r>
            <a:endParaRPr lang="pl-PL" sz="1100" b="1" dirty="0">
              <a:solidFill>
                <a:schemeClr val="bg1"/>
              </a:solidFill>
              <a:latin typeface="Calibri Light" panose="020F0302020204030204" pitchFamily="34" charset="0"/>
              <a:cs typeface="Calibri Light" panose="020F0302020204030204" pitchFamily="34" charset="0"/>
            </a:endParaRPr>
          </a:p>
        </p:txBody>
      </p:sp>
      <p:sp>
        <p:nvSpPr>
          <p:cNvPr id="81" name="Rectangle 80"/>
          <p:cNvSpPr/>
          <p:nvPr/>
        </p:nvSpPr>
        <p:spPr>
          <a:xfrm>
            <a:off x="7778904" y="2025818"/>
            <a:ext cx="1130438" cy="261610"/>
          </a:xfrm>
          <a:prstGeom prst="rect">
            <a:avLst/>
          </a:prstGeom>
        </p:spPr>
        <p:txBody>
          <a:bodyPr wrap="none">
            <a:spAutoFit/>
          </a:bodyPr>
          <a:lstStyle/>
          <a:p>
            <a:pPr algn="ctr"/>
            <a:r>
              <a:rPr lang="pl-PL" sz="1100" b="1" dirty="0">
                <a:solidFill>
                  <a:schemeClr val="bg1"/>
                </a:solidFill>
                <a:latin typeface="Calibri Light" panose="020F0302020204030204" pitchFamily="34" charset="0"/>
                <a:cs typeface="Calibri Light" panose="020F0302020204030204" pitchFamily="34" charset="0"/>
              </a:rPr>
              <a:t>PLN [</a:t>
            </a:r>
            <a:r>
              <a:rPr lang="pl-PL" sz="1100" b="1" dirty="0" err="1">
                <a:solidFill>
                  <a:schemeClr val="bg1"/>
                </a:solidFill>
                <a:latin typeface="Calibri Light" panose="020F0302020204030204" pitchFamily="34" charset="0"/>
                <a:cs typeface="Calibri Light" panose="020F0302020204030204" pitchFamily="34" charset="0"/>
              </a:rPr>
              <a:t>x,xx</a:t>
            </a:r>
            <a:r>
              <a:rPr lang="pl-PL" sz="1100" b="1" dirty="0">
                <a:solidFill>
                  <a:schemeClr val="bg1"/>
                </a:solidFill>
                <a:latin typeface="Calibri Light" panose="020F0302020204030204" pitchFamily="34" charset="0"/>
                <a:cs typeface="Calibri Light" panose="020F0302020204030204" pitchFamily="34" charset="0"/>
              </a:rPr>
              <a:t>] </a:t>
            </a:r>
            <a:r>
              <a:rPr lang="pl-PL" sz="1100" b="1" dirty="0" err="1">
                <a:solidFill>
                  <a:schemeClr val="bg1"/>
                </a:solidFill>
                <a:latin typeface="Calibri Light" panose="020F0302020204030204" pitchFamily="34" charset="0"/>
                <a:cs typeface="Calibri Light" panose="020F0302020204030204" pitchFamily="34" charset="0"/>
              </a:rPr>
              <a:t>million</a:t>
            </a:r>
            <a:endParaRPr lang="pl-PL" sz="1100" b="1" dirty="0">
              <a:solidFill>
                <a:schemeClr val="bg1"/>
              </a:solidFill>
              <a:latin typeface="Calibri Light" panose="020F0302020204030204" pitchFamily="34" charset="0"/>
              <a:cs typeface="Calibri Light" panose="020F0302020204030204" pitchFamily="34" charset="0"/>
            </a:endParaRPr>
          </a:p>
        </p:txBody>
      </p:sp>
      <p:sp>
        <p:nvSpPr>
          <p:cNvPr id="82" name="Rectangle 81"/>
          <p:cNvSpPr/>
          <p:nvPr/>
        </p:nvSpPr>
        <p:spPr>
          <a:xfrm>
            <a:off x="9350425" y="2025818"/>
            <a:ext cx="1130438" cy="261610"/>
          </a:xfrm>
          <a:prstGeom prst="rect">
            <a:avLst/>
          </a:prstGeom>
        </p:spPr>
        <p:txBody>
          <a:bodyPr wrap="none">
            <a:spAutoFit/>
          </a:bodyPr>
          <a:lstStyle/>
          <a:p>
            <a:pPr algn="ctr"/>
            <a:r>
              <a:rPr lang="pl-PL" sz="1100" b="1" dirty="0">
                <a:solidFill>
                  <a:schemeClr val="bg1"/>
                </a:solidFill>
                <a:latin typeface="Calibri Light" panose="020F0302020204030204" pitchFamily="34" charset="0"/>
                <a:cs typeface="Calibri Light" panose="020F0302020204030204" pitchFamily="34" charset="0"/>
              </a:rPr>
              <a:t>PLN [</a:t>
            </a:r>
            <a:r>
              <a:rPr lang="pl-PL" sz="1100" b="1" dirty="0" err="1">
                <a:solidFill>
                  <a:schemeClr val="bg1"/>
                </a:solidFill>
                <a:latin typeface="Calibri Light" panose="020F0302020204030204" pitchFamily="34" charset="0"/>
                <a:cs typeface="Calibri Light" panose="020F0302020204030204" pitchFamily="34" charset="0"/>
              </a:rPr>
              <a:t>x,xx</a:t>
            </a:r>
            <a:r>
              <a:rPr lang="pl-PL" sz="1100" b="1" dirty="0">
                <a:solidFill>
                  <a:schemeClr val="bg1"/>
                </a:solidFill>
                <a:latin typeface="Calibri Light" panose="020F0302020204030204" pitchFamily="34" charset="0"/>
                <a:cs typeface="Calibri Light" panose="020F0302020204030204" pitchFamily="34" charset="0"/>
              </a:rPr>
              <a:t>] </a:t>
            </a:r>
            <a:r>
              <a:rPr lang="pl-PL" sz="1100" b="1" dirty="0" err="1">
                <a:solidFill>
                  <a:schemeClr val="bg1"/>
                </a:solidFill>
                <a:latin typeface="Calibri Light" panose="020F0302020204030204" pitchFamily="34" charset="0"/>
                <a:cs typeface="Calibri Light" panose="020F0302020204030204" pitchFamily="34" charset="0"/>
              </a:rPr>
              <a:t>million</a:t>
            </a:r>
            <a:endParaRPr lang="pl-PL" sz="1100" b="1" dirty="0">
              <a:solidFill>
                <a:schemeClr val="bg1"/>
              </a:solidFill>
              <a:latin typeface="Calibri Light" panose="020F0302020204030204" pitchFamily="34" charset="0"/>
              <a:cs typeface="Calibri Light" panose="020F0302020204030204" pitchFamily="34" charset="0"/>
            </a:endParaRPr>
          </a:p>
        </p:txBody>
      </p:sp>
      <p:sp>
        <p:nvSpPr>
          <p:cNvPr id="144" name="Pentagon 143"/>
          <p:cNvSpPr/>
          <p:nvPr/>
        </p:nvSpPr>
        <p:spPr>
          <a:xfrm>
            <a:off x="4109457" y="3002262"/>
            <a:ext cx="206840" cy="2537441"/>
          </a:xfrm>
          <a:prstGeom prst="homePlate">
            <a:avLst>
              <a:gd name="adj" fmla="val 8557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dirty="0"/>
          </a:p>
        </p:txBody>
      </p:sp>
      <p:sp>
        <p:nvSpPr>
          <p:cNvPr id="39" name="TextBox 38"/>
          <p:cNvSpPr txBox="1"/>
          <p:nvPr/>
        </p:nvSpPr>
        <p:spPr>
          <a:xfrm>
            <a:off x="4900909" y="4319731"/>
            <a:ext cx="2611421" cy="369332"/>
          </a:xfrm>
          <a:prstGeom prst="rect">
            <a:avLst/>
          </a:prstGeom>
          <a:noFill/>
        </p:spPr>
        <p:txBody>
          <a:bodyPr wrap="square" rtlCol="0">
            <a:spAutoFit/>
          </a:bodyPr>
          <a:lstStyle/>
          <a:p>
            <a:pPr algn="ctr"/>
            <a:r>
              <a:rPr lang="en-US" sz="900" dirty="0">
                <a:solidFill>
                  <a:schemeClr val="tx1">
                    <a:lumMod val="75000"/>
                    <a:lumOff val="25000"/>
                  </a:schemeClr>
                </a:solidFill>
              </a:rPr>
              <a:t>Revenue from sales and EBIDTA margin in the years </a:t>
            </a:r>
          </a:p>
          <a:p>
            <a:pPr algn="ctr"/>
            <a:r>
              <a:rPr lang="en-US" sz="900" dirty="0">
                <a:solidFill>
                  <a:schemeClr val="tx1">
                    <a:lumMod val="75000"/>
                    <a:lumOff val="25000"/>
                  </a:schemeClr>
                </a:solidFill>
              </a:rPr>
              <a:t>2019P-2022P, (thousand PLN)</a:t>
            </a:r>
          </a:p>
        </p:txBody>
      </p:sp>
      <p:sp>
        <p:nvSpPr>
          <p:cNvPr id="49" name="Rounded Rectangle 48"/>
          <p:cNvSpPr/>
          <p:nvPr/>
        </p:nvSpPr>
        <p:spPr>
          <a:xfrm>
            <a:off x="796197" y="2590173"/>
            <a:ext cx="2931220" cy="281376"/>
          </a:xfrm>
          <a:prstGeom prst="roundRect">
            <a:avLst>
              <a:gd name="adj" fmla="val 33750"/>
            </a:avLst>
          </a:prstGeom>
          <a:solidFill>
            <a:srgbClr val="61C3A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pl-PL" sz="1050" b="1" dirty="0"/>
          </a:p>
        </p:txBody>
      </p:sp>
      <p:sp>
        <p:nvSpPr>
          <p:cNvPr id="51" name="Flowchart: Connector 50"/>
          <p:cNvSpPr/>
          <p:nvPr/>
        </p:nvSpPr>
        <p:spPr>
          <a:xfrm>
            <a:off x="834690" y="2617236"/>
            <a:ext cx="200764" cy="197181"/>
          </a:xfrm>
          <a:prstGeom prst="flowChartConnector">
            <a:avLst/>
          </a:prstGeom>
          <a:solidFill>
            <a:srgbClr val="8CD4C5"/>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1</a:t>
            </a:r>
          </a:p>
        </p:txBody>
      </p:sp>
      <p:sp>
        <p:nvSpPr>
          <p:cNvPr id="52" name="Rectangle 51">
            <a:extLst>
              <a:ext uri="{FF2B5EF4-FFF2-40B4-BE49-F238E27FC236}">
                <a16:creationId xmlns:a16="http://schemas.microsoft.com/office/drawing/2014/main" id="{85E4B379-1790-4B95-B814-386C7F39A716}"/>
              </a:ext>
            </a:extLst>
          </p:cNvPr>
          <p:cNvSpPr/>
          <p:nvPr/>
        </p:nvSpPr>
        <p:spPr>
          <a:xfrm>
            <a:off x="727938" y="2599629"/>
            <a:ext cx="1744969" cy="261610"/>
          </a:xfrm>
          <a:prstGeom prst="rect">
            <a:avLst/>
          </a:prstGeom>
        </p:spPr>
        <p:txBody>
          <a:bodyPr wrap="square">
            <a:spAutoFit/>
          </a:bodyPr>
          <a:lstStyle/>
          <a:p>
            <a:pPr algn="ctr"/>
            <a:r>
              <a:rPr lang="pl-PL" sz="1100" b="1" dirty="0" err="1">
                <a:solidFill>
                  <a:schemeClr val="bg1"/>
                </a:solidFill>
                <a:cs typeface="Calibri Light" panose="020F0302020204030204" pitchFamily="34" charset="0"/>
              </a:rPr>
              <a:t>Year</a:t>
            </a:r>
            <a:r>
              <a:rPr lang="pl-PL" sz="1100" b="1" dirty="0">
                <a:solidFill>
                  <a:schemeClr val="bg1"/>
                </a:solidFill>
                <a:cs typeface="Calibri Light" panose="020F0302020204030204" pitchFamily="34" charset="0"/>
              </a:rPr>
              <a:t> 2020</a:t>
            </a:r>
            <a:endParaRPr lang="en-GB" sz="900" b="1" dirty="0">
              <a:solidFill>
                <a:schemeClr val="bg1"/>
              </a:solidFill>
              <a:cs typeface="Calibri Light" panose="020F0302020204030204" pitchFamily="34" charset="0"/>
            </a:endParaRPr>
          </a:p>
        </p:txBody>
      </p:sp>
      <p:sp>
        <p:nvSpPr>
          <p:cNvPr id="61" name="Flowchart: Connector 60"/>
          <p:cNvSpPr/>
          <p:nvPr/>
        </p:nvSpPr>
        <p:spPr>
          <a:xfrm>
            <a:off x="854461" y="3731647"/>
            <a:ext cx="200764" cy="197181"/>
          </a:xfrm>
          <a:prstGeom prst="flowChartConnector">
            <a:avLst/>
          </a:prstGeom>
          <a:solidFill>
            <a:srgbClr val="8CD4C5"/>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2</a:t>
            </a:r>
          </a:p>
        </p:txBody>
      </p:sp>
      <p:sp>
        <p:nvSpPr>
          <p:cNvPr id="62" name="Flowchart: Connector 61"/>
          <p:cNvSpPr/>
          <p:nvPr/>
        </p:nvSpPr>
        <p:spPr>
          <a:xfrm>
            <a:off x="870620" y="5073857"/>
            <a:ext cx="200764" cy="197181"/>
          </a:xfrm>
          <a:prstGeom prst="flowChartConnector">
            <a:avLst/>
          </a:prstGeom>
          <a:solidFill>
            <a:srgbClr val="8CD4C5"/>
          </a:solidFill>
          <a:ln>
            <a:solidFill>
              <a:srgbClr val="8CD4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dirty="0"/>
              <a:t>3</a:t>
            </a:r>
          </a:p>
        </p:txBody>
      </p:sp>
      <p:sp>
        <p:nvSpPr>
          <p:cNvPr id="63" name="Content Placeholder 4">
            <a:extLst>
              <a:ext uri="{FF2B5EF4-FFF2-40B4-BE49-F238E27FC236}">
                <a16:creationId xmlns:a16="http://schemas.microsoft.com/office/drawing/2014/main" id="{85E00DAF-4E35-4F87-82C5-6C7615E97A60}"/>
              </a:ext>
            </a:extLst>
          </p:cNvPr>
          <p:cNvSpPr txBox="1">
            <a:spLocks/>
          </p:cNvSpPr>
          <p:nvPr/>
        </p:nvSpPr>
        <p:spPr>
          <a:xfrm>
            <a:off x="7689994" y="2494506"/>
            <a:ext cx="3653802" cy="3479167"/>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1pPr>
            <a:lvl2pPr marL="742950" indent="-285750" algn="l" defTabSz="914400" rtl="0" eaLnBrk="1" latinLnBrk="0" hangingPunct="1">
              <a:spcBef>
                <a:spcPct val="20000"/>
              </a:spcBef>
              <a:buFont typeface="Arial" pitchFamily="34" charset="0"/>
              <a:buChar char="–"/>
              <a:defRPr sz="14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2pPr>
            <a:lvl3pPr marL="1143000" indent="-228600" algn="l" defTabSz="914400" rtl="0" eaLnBrk="1" latinLnBrk="0" hangingPunct="1">
              <a:spcBef>
                <a:spcPct val="20000"/>
              </a:spcBef>
              <a:buFont typeface="Arial" pitchFamily="34" charset="0"/>
              <a:buChar char="•"/>
              <a:defRPr sz="12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3pPr>
            <a:lvl4pPr marL="1600200" indent="-228600" algn="l" defTabSz="914400" rtl="0" eaLnBrk="1" latinLnBrk="0" hangingPunct="1">
              <a:spcBef>
                <a:spcPct val="20000"/>
              </a:spcBef>
              <a:buFont typeface="Arial" pitchFamily="34" charset="0"/>
              <a:buChar char="–"/>
              <a:defRPr sz="11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4pPr>
            <a:lvl5pPr marL="2057400" indent="-228600" algn="l" defTabSz="914400" rtl="0" eaLnBrk="1" latinLnBrk="0" hangingPunct="1">
              <a:spcBef>
                <a:spcPct val="20000"/>
              </a:spcBef>
              <a:buFont typeface="Arial" pitchFamily="34" charset="0"/>
              <a:buChar char="»"/>
              <a:defRPr sz="11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indent="-220128">
              <a:spcBef>
                <a:spcPts val="600"/>
              </a:spcBef>
              <a:buFont typeface="Wingdings" panose="05000000000000000000" pitchFamily="2" charset="2"/>
              <a:buChar char="ü"/>
            </a:pPr>
            <a:r>
              <a:rPr lang="en-US" sz="900" dirty="0">
                <a:solidFill>
                  <a:schemeClr val="tx1">
                    <a:lumMod val="75000"/>
                    <a:lumOff val="25000"/>
                  </a:schemeClr>
                </a:solidFill>
                <a:latin typeface="+mn-lt"/>
              </a:rPr>
              <a:t>The planned development outlays will allow for an almost [x] multiple increase in revenue and an [x]increase in EBITDA of [the Company] over a period of [x] years</a:t>
            </a:r>
          </a:p>
          <a:p>
            <a:pPr indent="-220128">
              <a:spcBef>
                <a:spcPts val="600"/>
              </a:spcBef>
              <a:buFont typeface="Wingdings" panose="05000000000000000000" pitchFamily="2" charset="2"/>
              <a:buChar char="ü"/>
            </a:pPr>
            <a:r>
              <a:rPr lang="en-US" sz="900" dirty="0">
                <a:solidFill>
                  <a:schemeClr val="tx1">
                    <a:lumMod val="75000"/>
                    <a:lumOff val="25000"/>
                  </a:schemeClr>
                </a:solidFill>
                <a:latin typeface="+mn-lt"/>
              </a:rPr>
              <a:t>The assumed revenue level at the end of 20xx will be [</a:t>
            </a:r>
            <a:r>
              <a:rPr lang="en-US" sz="900" dirty="0" err="1">
                <a:solidFill>
                  <a:schemeClr val="tx1">
                    <a:lumMod val="75000"/>
                    <a:lumOff val="25000"/>
                  </a:schemeClr>
                </a:solidFill>
                <a:latin typeface="+mn-lt"/>
              </a:rPr>
              <a:t>x,xx</a:t>
            </a:r>
            <a:r>
              <a:rPr lang="en-US" sz="900" dirty="0">
                <a:solidFill>
                  <a:schemeClr val="tx1">
                    <a:lumMod val="75000"/>
                    <a:lumOff val="25000"/>
                  </a:schemeClr>
                </a:solidFill>
                <a:latin typeface="+mn-lt"/>
              </a:rPr>
              <a:t>]PLN and EBITDA will be [</a:t>
            </a:r>
            <a:r>
              <a:rPr lang="en-US" sz="900" dirty="0" err="1">
                <a:solidFill>
                  <a:schemeClr val="tx1">
                    <a:lumMod val="75000"/>
                    <a:lumOff val="25000"/>
                  </a:schemeClr>
                </a:solidFill>
                <a:latin typeface="+mn-lt"/>
              </a:rPr>
              <a:t>x,xx</a:t>
            </a:r>
            <a:r>
              <a:rPr lang="en-US" sz="900" dirty="0">
                <a:solidFill>
                  <a:schemeClr val="tx1">
                    <a:lumMod val="75000"/>
                    <a:lumOff val="25000"/>
                  </a:schemeClr>
                </a:solidFill>
                <a:latin typeface="+mn-lt"/>
              </a:rPr>
              <a:t>]%.</a:t>
            </a:r>
          </a:p>
          <a:p>
            <a:pPr indent="-220128">
              <a:spcBef>
                <a:spcPts val="600"/>
              </a:spcBef>
              <a:buFont typeface="Wingdings" panose="05000000000000000000" pitchFamily="2" charset="2"/>
              <a:buChar char="ü"/>
            </a:pPr>
            <a:r>
              <a:rPr lang="en-US" sz="900" dirty="0">
                <a:solidFill>
                  <a:schemeClr val="tx1">
                    <a:lumMod val="75000"/>
                    <a:lumOff val="25000"/>
                  </a:schemeClr>
                </a:solidFill>
                <a:latin typeface="+mn-lt"/>
              </a:rPr>
              <a:t>Thanks to its investments in [Assets], the Company will be able to effectively increase the scale of its operations to the level of ca. [</a:t>
            </a:r>
            <a:r>
              <a:rPr lang="en-US" sz="900" dirty="0" err="1">
                <a:solidFill>
                  <a:schemeClr val="tx1">
                    <a:lumMod val="75000"/>
                    <a:lumOff val="25000"/>
                  </a:schemeClr>
                </a:solidFill>
                <a:latin typeface="+mn-lt"/>
              </a:rPr>
              <a:t>x,xx</a:t>
            </a:r>
            <a:r>
              <a:rPr lang="en-US" sz="900" dirty="0">
                <a:solidFill>
                  <a:schemeClr val="tx1">
                    <a:lumMod val="75000"/>
                    <a:lumOff val="25000"/>
                  </a:schemeClr>
                </a:solidFill>
                <a:latin typeface="+mn-lt"/>
              </a:rPr>
              <a:t>]PLN revenue per year, which will allow it to maintain a safe margin of production potential in the medium term.</a:t>
            </a:r>
          </a:p>
          <a:p>
            <a:pPr indent="-220128">
              <a:spcBef>
                <a:spcPts val="600"/>
              </a:spcBef>
              <a:buFont typeface="Wingdings" panose="05000000000000000000" pitchFamily="2" charset="2"/>
              <a:buChar char="ü"/>
            </a:pPr>
            <a:r>
              <a:rPr lang="en-US" sz="900" dirty="0">
                <a:solidFill>
                  <a:schemeClr val="tx1">
                    <a:lumMod val="75000"/>
                    <a:lumOff val="25000"/>
                  </a:schemeClr>
                </a:solidFill>
                <a:latin typeface="+mn-lt"/>
              </a:rPr>
              <a:t>The planned investment outlays will allow for a significant degree of machine and technological independence in relation to the cooperating parties, thanks to which [the Company] will record a decrease in unit manufacturing costs of products and an increase in speed and flexibility in order execution</a:t>
            </a:r>
          </a:p>
          <a:p>
            <a:pPr indent="-220128">
              <a:spcBef>
                <a:spcPts val="600"/>
              </a:spcBef>
              <a:buFont typeface="Wingdings" panose="05000000000000000000" pitchFamily="2" charset="2"/>
              <a:buChar char="ü"/>
            </a:pPr>
            <a:r>
              <a:rPr lang="en-US" sz="900" dirty="0">
                <a:solidFill>
                  <a:schemeClr val="tx1">
                    <a:lumMod val="75000"/>
                    <a:lumOff val="25000"/>
                  </a:schemeClr>
                </a:solidFill>
                <a:latin typeface="+mn-lt"/>
              </a:rPr>
              <a:t>Additionally, the investments made will make it possible to start production of new products</a:t>
            </a:r>
          </a:p>
          <a:p>
            <a:pPr indent="-220128">
              <a:spcBef>
                <a:spcPts val="600"/>
              </a:spcBef>
              <a:buFont typeface="Wingdings" panose="05000000000000000000" pitchFamily="2" charset="2"/>
              <a:buChar char="ü"/>
            </a:pPr>
            <a:endParaRPr lang="en-US" sz="900" dirty="0">
              <a:solidFill>
                <a:schemeClr val="tx1">
                  <a:lumMod val="75000"/>
                  <a:lumOff val="25000"/>
                </a:schemeClr>
              </a:solidFill>
              <a:latin typeface="+mn-lt"/>
            </a:endParaRPr>
          </a:p>
        </p:txBody>
      </p:sp>
      <p:sp>
        <p:nvSpPr>
          <p:cNvPr id="71" name="Rectangle 70">
            <a:extLst>
              <a:ext uri="{FF2B5EF4-FFF2-40B4-BE49-F238E27FC236}">
                <a16:creationId xmlns:a16="http://schemas.microsoft.com/office/drawing/2014/main" id="{85E4B379-1790-4B95-B814-386C7F39A716}"/>
              </a:ext>
            </a:extLst>
          </p:cNvPr>
          <p:cNvSpPr/>
          <p:nvPr/>
        </p:nvSpPr>
        <p:spPr>
          <a:xfrm>
            <a:off x="727938" y="3702139"/>
            <a:ext cx="1744969" cy="261610"/>
          </a:xfrm>
          <a:prstGeom prst="rect">
            <a:avLst/>
          </a:prstGeom>
        </p:spPr>
        <p:txBody>
          <a:bodyPr wrap="square">
            <a:spAutoFit/>
          </a:bodyPr>
          <a:lstStyle/>
          <a:p>
            <a:pPr algn="ctr"/>
            <a:r>
              <a:rPr lang="pl-PL" sz="1100" b="1" dirty="0" err="1">
                <a:solidFill>
                  <a:schemeClr val="bg1"/>
                </a:solidFill>
                <a:cs typeface="Calibri Light" panose="020F0302020204030204" pitchFamily="34" charset="0"/>
              </a:rPr>
              <a:t>Year</a:t>
            </a:r>
            <a:r>
              <a:rPr lang="pl-PL" sz="1100" b="1" dirty="0">
                <a:solidFill>
                  <a:schemeClr val="bg1"/>
                </a:solidFill>
                <a:cs typeface="Calibri Light" panose="020F0302020204030204" pitchFamily="34" charset="0"/>
              </a:rPr>
              <a:t> 2021</a:t>
            </a:r>
            <a:endParaRPr lang="en-GB" sz="900" b="1" dirty="0">
              <a:solidFill>
                <a:schemeClr val="bg1"/>
              </a:solidFill>
              <a:cs typeface="Calibri Light" panose="020F0302020204030204" pitchFamily="34" charset="0"/>
            </a:endParaRPr>
          </a:p>
        </p:txBody>
      </p:sp>
      <p:sp>
        <p:nvSpPr>
          <p:cNvPr id="73" name="Rectangle 72">
            <a:extLst>
              <a:ext uri="{FF2B5EF4-FFF2-40B4-BE49-F238E27FC236}">
                <a16:creationId xmlns:a16="http://schemas.microsoft.com/office/drawing/2014/main" id="{85E4B379-1790-4B95-B814-386C7F39A716}"/>
              </a:ext>
            </a:extLst>
          </p:cNvPr>
          <p:cNvSpPr/>
          <p:nvPr/>
        </p:nvSpPr>
        <p:spPr>
          <a:xfrm>
            <a:off x="714031" y="5035964"/>
            <a:ext cx="1744969" cy="261610"/>
          </a:xfrm>
          <a:prstGeom prst="rect">
            <a:avLst/>
          </a:prstGeom>
        </p:spPr>
        <p:txBody>
          <a:bodyPr wrap="square">
            <a:spAutoFit/>
          </a:bodyPr>
          <a:lstStyle/>
          <a:p>
            <a:pPr algn="ctr"/>
            <a:r>
              <a:rPr lang="pl-PL" sz="1100" b="1" dirty="0" err="1">
                <a:solidFill>
                  <a:schemeClr val="bg1"/>
                </a:solidFill>
                <a:cs typeface="Calibri Light" panose="020F0302020204030204" pitchFamily="34" charset="0"/>
              </a:rPr>
              <a:t>Year</a:t>
            </a:r>
            <a:r>
              <a:rPr lang="pl-PL" sz="1100" b="1" dirty="0">
                <a:solidFill>
                  <a:schemeClr val="bg1"/>
                </a:solidFill>
                <a:cs typeface="Calibri Light" panose="020F0302020204030204" pitchFamily="34" charset="0"/>
              </a:rPr>
              <a:t> 2022</a:t>
            </a:r>
            <a:endParaRPr lang="en-GB" sz="900" b="1" dirty="0">
              <a:solidFill>
                <a:schemeClr val="bg1"/>
              </a:solidFill>
              <a:cs typeface="Calibri Light" panose="020F0302020204030204" pitchFamily="34" charset="0"/>
            </a:endParaRPr>
          </a:p>
        </p:txBody>
      </p:sp>
      <p:sp>
        <p:nvSpPr>
          <p:cNvPr id="75" name="Pentagon 74"/>
          <p:cNvSpPr/>
          <p:nvPr/>
        </p:nvSpPr>
        <p:spPr>
          <a:xfrm>
            <a:off x="2424610" y="2660896"/>
            <a:ext cx="136598" cy="132141"/>
          </a:xfrm>
          <a:prstGeom prst="homePlate">
            <a:avLst>
              <a:gd name="adj" fmla="val 8557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dirty="0"/>
          </a:p>
        </p:txBody>
      </p:sp>
      <p:sp>
        <p:nvSpPr>
          <p:cNvPr id="77" name="Pentagon 76"/>
          <p:cNvSpPr/>
          <p:nvPr/>
        </p:nvSpPr>
        <p:spPr>
          <a:xfrm>
            <a:off x="2427632" y="5097756"/>
            <a:ext cx="136598" cy="132141"/>
          </a:xfrm>
          <a:prstGeom prst="homePlate">
            <a:avLst>
              <a:gd name="adj" fmla="val 8557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dirty="0"/>
          </a:p>
        </p:txBody>
      </p:sp>
      <p:sp>
        <p:nvSpPr>
          <p:cNvPr id="2" name="Rectangle 1"/>
          <p:cNvSpPr/>
          <p:nvPr/>
        </p:nvSpPr>
        <p:spPr>
          <a:xfrm>
            <a:off x="2668620" y="2606647"/>
            <a:ext cx="987771" cy="253916"/>
          </a:xfrm>
          <a:prstGeom prst="rect">
            <a:avLst/>
          </a:prstGeom>
        </p:spPr>
        <p:txBody>
          <a:bodyPr wrap="none">
            <a:spAutoFit/>
          </a:bodyPr>
          <a:lstStyle/>
          <a:p>
            <a:pPr fontAlgn="b"/>
            <a:r>
              <a:rPr lang="pl-PL" sz="1050" b="1" dirty="0">
                <a:solidFill>
                  <a:schemeClr val="bg1"/>
                </a:solidFill>
              </a:rPr>
              <a:t>[</a:t>
            </a:r>
            <a:r>
              <a:rPr lang="pl-PL" sz="1050" b="1" dirty="0" err="1">
                <a:solidFill>
                  <a:schemeClr val="bg1"/>
                </a:solidFill>
              </a:rPr>
              <a:t>x,xx</a:t>
            </a:r>
            <a:r>
              <a:rPr lang="pl-PL" sz="1050" b="1" dirty="0">
                <a:solidFill>
                  <a:schemeClr val="bg1"/>
                </a:solidFill>
              </a:rPr>
              <a:t>] mln PLN</a:t>
            </a:r>
          </a:p>
        </p:txBody>
      </p:sp>
      <p:sp>
        <p:nvSpPr>
          <p:cNvPr id="4" name="Rectangle 3"/>
          <p:cNvSpPr/>
          <p:nvPr/>
        </p:nvSpPr>
        <p:spPr>
          <a:xfrm>
            <a:off x="2686186" y="3710829"/>
            <a:ext cx="987771" cy="253916"/>
          </a:xfrm>
          <a:prstGeom prst="rect">
            <a:avLst/>
          </a:prstGeom>
        </p:spPr>
        <p:txBody>
          <a:bodyPr wrap="none">
            <a:spAutoFit/>
          </a:bodyPr>
          <a:lstStyle/>
          <a:p>
            <a:pPr fontAlgn="b"/>
            <a:r>
              <a:rPr lang="pl-PL" sz="1050" b="1" dirty="0">
                <a:solidFill>
                  <a:schemeClr val="bg1"/>
                </a:solidFill>
              </a:rPr>
              <a:t>[</a:t>
            </a:r>
            <a:r>
              <a:rPr lang="pl-PL" sz="1050" b="1" dirty="0" err="1">
                <a:solidFill>
                  <a:schemeClr val="bg1"/>
                </a:solidFill>
              </a:rPr>
              <a:t>x,xx</a:t>
            </a:r>
            <a:r>
              <a:rPr lang="pl-PL" sz="1050" b="1" dirty="0">
                <a:solidFill>
                  <a:schemeClr val="bg1"/>
                </a:solidFill>
              </a:rPr>
              <a:t>] mln PLN</a:t>
            </a:r>
          </a:p>
        </p:txBody>
      </p:sp>
      <p:sp>
        <p:nvSpPr>
          <p:cNvPr id="83" name="Rectangle 82"/>
          <p:cNvSpPr/>
          <p:nvPr/>
        </p:nvSpPr>
        <p:spPr>
          <a:xfrm>
            <a:off x="2725841" y="5039194"/>
            <a:ext cx="987771" cy="253916"/>
          </a:xfrm>
          <a:prstGeom prst="rect">
            <a:avLst/>
          </a:prstGeom>
        </p:spPr>
        <p:txBody>
          <a:bodyPr wrap="none">
            <a:spAutoFit/>
          </a:bodyPr>
          <a:lstStyle/>
          <a:p>
            <a:pPr fontAlgn="b"/>
            <a:r>
              <a:rPr lang="pl-PL" sz="1050" b="1" dirty="0">
                <a:solidFill>
                  <a:schemeClr val="bg1"/>
                </a:solidFill>
              </a:rPr>
              <a:t>[</a:t>
            </a:r>
            <a:r>
              <a:rPr lang="pl-PL" sz="1050" b="1" dirty="0" err="1">
                <a:solidFill>
                  <a:schemeClr val="bg1"/>
                </a:solidFill>
              </a:rPr>
              <a:t>x,xx</a:t>
            </a:r>
            <a:r>
              <a:rPr lang="pl-PL" sz="1050" b="1" dirty="0">
                <a:solidFill>
                  <a:schemeClr val="bg1"/>
                </a:solidFill>
              </a:rPr>
              <a:t>] mln PLN</a:t>
            </a:r>
          </a:p>
        </p:txBody>
      </p:sp>
      <p:sp>
        <p:nvSpPr>
          <p:cNvPr id="84" name="Rectangle 83">
            <a:extLst>
              <a:ext uri="{FF2B5EF4-FFF2-40B4-BE49-F238E27FC236}">
                <a16:creationId xmlns:a16="http://schemas.microsoft.com/office/drawing/2014/main" id="{85E4B379-1790-4B95-B814-386C7F39A716}"/>
              </a:ext>
            </a:extLst>
          </p:cNvPr>
          <p:cNvSpPr/>
          <p:nvPr/>
        </p:nvSpPr>
        <p:spPr>
          <a:xfrm>
            <a:off x="890494" y="4024667"/>
            <a:ext cx="3108820" cy="507831"/>
          </a:xfrm>
          <a:prstGeom prst="rect">
            <a:avLst/>
          </a:prstGeom>
        </p:spPr>
        <p:txBody>
          <a:bodyPr wrap="square">
            <a:spAutoFit/>
          </a:bodyPr>
          <a:lstStyle/>
          <a:p>
            <a:r>
              <a:rPr lang="pl-PL" sz="900" dirty="0" err="1">
                <a:latin typeface="Calibri Light" panose="020F0302020204030204" pitchFamily="34" charset="0"/>
                <a:cs typeface="Calibri Light" panose="020F0302020204030204" pitchFamily="34" charset="0"/>
              </a:rPr>
              <a:t>Key</a:t>
            </a:r>
            <a:r>
              <a:rPr lang="pl-PL" sz="900" dirty="0">
                <a:latin typeface="Calibri Light" panose="020F0302020204030204" pitchFamily="34" charset="0"/>
                <a:cs typeface="Calibri Light" panose="020F0302020204030204" pitchFamily="34" charset="0"/>
              </a:rPr>
              <a:t> </a:t>
            </a:r>
            <a:r>
              <a:rPr lang="pl-PL" sz="900" dirty="0" err="1">
                <a:latin typeface="Calibri Light" panose="020F0302020204030204" pitchFamily="34" charset="0"/>
                <a:cs typeface="Calibri Light" panose="020F0302020204030204" pitchFamily="34" charset="0"/>
              </a:rPr>
              <a:t>expenditures</a:t>
            </a:r>
            <a:endParaRPr lang="pl-PL" sz="900" dirty="0">
              <a:latin typeface="Calibri Light" panose="020F0302020204030204" pitchFamily="34" charset="0"/>
              <a:cs typeface="Calibri Light" panose="020F0302020204030204" pitchFamily="34" charset="0"/>
            </a:endParaRPr>
          </a:p>
          <a:p>
            <a:pPr marL="171450" indent="-171450">
              <a:buFont typeface="Arial" panose="020B0604020202020204" pitchFamily="34" charset="0"/>
              <a:buChar char="•"/>
            </a:pPr>
            <a:r>
              <a:rPr lang="pl-PL" sz="900" dirty="0">
                <a:latin typeface="Calibri Light" panose="020F0302020204030204" pitchFamily="34" charset="0"/>
                <a:cs typeface="Calibri Light" panose="020F0302020204030204" pitchFamily="34" charset="0"/>
              </a:rPr>
              <a:t>[</a:t>
            </a:r>
            <a:r>
              <a:rPr lang="pl-PL" sz="900" dirty="0" err="1">
                <a:latin typeface="Calibri Light" panose="020F0302020204030204" pitchFamily="34" charset="0"/>
                <a:cs typeface="Calibri Light" panose="020F0302020204030204" pitchFamily="34" charset="0"/>
              </a:rPr>
              <a:t>Asset</a:t>
            </a:r>
            <a:r>
              <a:rPr lang="pl-PL" sz="900" dirty="0">
                <a:latin typeface="Calibri Light" panose="020F0302020204030204" pitchFamily="34" charset="0"/>
                <a:cs typeface="Calibri Light" panose="020F0302020204030204" pitchFamily="34" charset="0"/>
              </a:rPr>
              <a:t>]- [</a:t>
            </a:r>
            <a:r>
              <a:rPr lang="pl-PL" sz="900" dirty="0" err="1">
                <a:latin typeface="Calibri Light" panose="020F0302020204030204" pitchFamily="34" charset="0"/>
                <a:cs typeface="Calibri Light" panose="020F0302020204030204" pitchFamily="34" charset="0"/>
              </a:rPr>
              <a:t>x,xx</a:t>
            </a:r>
            <a:r>
              <a:rPr lang="pl-PL" sz="900" dirty="0">
                <a:latin typeface="Calibri Light" panose="020F0302020204030204" pitchFamily="34" charset="0"/>
                <a:cs typeface="Calibri Light" panose="020F0302020204030204" pitchFamily="34" charset="0"/>
              </a:rPr>
              <a:t>] PLN</a:t>
            </a:r>
          </a:p>
          <a:p>
            <a:pPr marL="171450" indent="-171450">
              <a:buFont typeface="Arial" panose="020B0604020202020204" pitchFamily="34" charset="0"/>
              <a:buChar char="•"/>
            </a:pPr>
            <a:r>
              <a:rPr lang="pl-PL" sz="900" dirty="0">
                <a:latin typeface="Calibri Light" panose="020F0302020204030204" pitchFamily="34" charset="0"/>
                <a:cs typeface="Calibri Light" panose="020F0302020204030204" pitchFamily="34" charset="0"/>
              </a:rPr>
              <a:t>[</a:t>
            </a:r>
            <a:r>
              <a:rPr lang="pl-PL" sz="900" dirty="0" err="1">
                <a:latin typeface="Calibri Light" panose="020F0302020204030204" pitchFamily="34" charset="0"/>
                <a:cs typeface="Calibri Light" panose="020F0302020204030204" pitchFamily="34" charset="0"/>
              </a:rPr>
              <a:t>Asset</a:t>
            </a:r>
            <a:r>
              <a:rPr lang="pl-PL" sz="900" dirty="0">
                <a:latin typeface="Calibri Light" panose="020F0302020204030204" pitchFamily="34" charset="0"/>
                <a:cs typeface="Calibri Light" panose="020F0302020204030204" pitchFamily="34" charset="0"/>
              </a:rPr>
              <a:t>] - [</a:t>
            </a:r>
            <a:r>
              <a:rPr lang="pl-PL" sz="900" dirty="0" err="1">
                <a:latin typeface="Calibri Light" panose="020F0302020204030204" pitchFamily="34" charset="0"/>
                <a:cs typeface="Calibri Light" panose="020F0302020204030204" pitchFamily="34" charset="0"/>
              </a:rPr>
              <a:t>x,xx</a:t>
            </a:r>
            <a:r>
              <a:rPr lang="pl-PL" sz="900" dirty="0">
                <a:latin typeface="Calibri Light" panose="020F0302020204030204" pitchFamily="34" charset="0"/>
                <a:cs typeface="Calibri Light" panose="020F0302020204030204" pitchFamily="34" charset="0"/>
              </a:rPr>
              <a:t>] PLN</a:t>
            </a:r>
          </a:p>
        </p:txBody>
      </p:sp>
      <p:sp>
        <p:nvSpPr>
          <p:cNvPr id="85" name="Rectangle 84">
            <a:extLst>
              <a:ext uri="{FF2B5EF4-FFF2-40B4-BE49-F238E27FC236}">
                <a16:creationId xmlns:a16="http://schemas.microsoft.com/office/drawing/2014/main" id="{85E4B379-1790-4B95-B814-386C7F39A716}"/>
              </a:ext>
            </a:extLst>
          </p:cNvPr>
          <p:cNvSpPr/>
          <p:nvPr/>
        </p:nvSpPr>
        <p:spPr>
          <a:xfrm>
            <a:off x="879570" y="5341814"/>
            <a:ext cx="2847847" cy="230832"/>
          </a:xfrm>
          <a:prstGeom prst="rect">
            <a:avLst/>
          </a:prstGeom>
        </p:spPr>
        <p:txBody>
          <a:bodyPr wrap="square">
            <a:spAutoFit/>
          </a:bodyPr>
          <a:lstStyle/>
          <a:p>
            <a:pPr marL="171450" indent="-171450">
              <a:buFont typeface="Arial" panose="020B0604020202020204" pitchFamily="34" charset="0"/>
              <a:buChar char="•"/>
            </a:pPr>
            <a:r>
              <a:rPr lang="pl-PL" sz="900" dirty="0">
                <a:latin typeface="Calibri Light" panose="020F0302020204030204" pitchFamily="34" charset="0"/>
                <a:cs typeface="Calibri Light" panose="020F0302020204030204" pitchFamily="34" charset="0"/>
              </a:rPr>
              <a:t>[Aktywo]– [</a:t>
            </a:r>
            <a:r>
              <a:rPr lang="pl-PL" sz="900" dirty="0" err="1">
                <a:latin typeface="Calibri Light" panose="020F0302020204030204" pitchFamily="34" charset="0"/>
                <a:cs typeface="Calibri Light" panose="020F0302020204030204" pitchFamily="34" charset="0"/>
              </a:rPr>
              <a:t>x,xx</a:t>
            </a:r>
            <a:r>
              <a:rPr lang="pl-PL" sz="900" dirty="0">
                <a:latin typeface="Calibri Light" panose="020F0302020204030204" pitchFamily="34" charset="0"/>
                <a:cs typeface="Calibri Light" panose="020F0302020204030204" pitchFamily="34" charset="0"/>
              </a:rPr>
              <a:t>] PLN</a:t>
            </a:r>
          </a:p>
        </p:txBody>
      </p:sp>
      <p:graphicFrame>
        <p:nvGraphicFramePr>
          <p:cNvPr id="10" name="Chart 9"/>
          <p:cNvGraphicFramePr/>
          <p:nvPr/>
        </p:nvGraphicFramePr>
        <p:xfrm>
          <a:off x="4708087" y="4604280"/>
          <a:ext cx="2966367" cy="170938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8" name="Chart 87"/>
          <p:cNvGraphicFramePr/>
          <p:nvPr/>
        </p:nvGraphicFramePr>
        <p:xfrm>
          <a:off x="4727195" y="2813296"/>
          <a:ext cx="2966367" cy="1538115"/>
        </p:xfrm>
        <a:graphic>
          <a:graphicData uri="http://schemas.openxmlformats.org/drawingml/2006/chart">
            <c:chart xmlns:c="http://schemas.openxmlformats.org/drawingml/2006/chart" xmlns:r="http://schemas.openxmlformats.org/officeDocument/2006/relationships" r:id="rId4"/>
          </a:graphicData>
        </a:graphic>
      </p:graphicFrame>
      <p:sp>
        <p:nvSpPr>
          <p:cNvPr id="89" name="TextBox 88"/>
          <p:cNvSpPr txBox="1"/>
          <p:nvPr/>
        </p:nvSpPr>
        <p:spPr>
          <a:xfrm>
            <a:off x="4863183" y="2441340"/>
            <a:ext cx="2706915" cy="369332"/>
          </a:xfrm>
          <a:prstGeom prst="rect">
            <a:avLst/>
          </a:prstGeom>
          <a:noFill/>
        </p:spPr>
        <p:txBody>
          <a:bodyPr wrap="square" rtlCol="0">
            <a:spAutoFit/>
          </a:bodyPr>
          <a:lstStyle/>
          <a:p>
            <a:pPr algn="ctr"/>
            <a:r>
              <a:rPr lang="en-US" sz="900" dirty="0">
                <a:solidFill>
                  <a:schemeClr val="tx1">
                    <a:lumMod val="75000"/>
                    <a:lumOff val="25000"/>
                  </a:schemeClr>
                </a:solidFill>
              </a:rPr>
              <a:t>Revenue from sales and CAPEX/Earnings in the years 2019P-2022P, (thousand PLN)</a:t>
            </a:r>
          </a:p>
        </p:txBody>
      </p:sp>
      <p:sp>
        <p:nvSpPr>
          <p:cNvPr id="8" name="Text Placeholder 4">
            <a:extLst>
              <a:ext uri="{FF2B5EF4-FFF2-40B4-BE49-F238E27FC236}">
                <a16:creationId xmlns:a16="http://schemas.microsoft.com/office/drawing/2014/main" id="{6F3CFDC0-7FDD-4C05-9E1C-13A6B92AC1AA}"/>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Tree>
    <p:extLst>
      <p:ext uri="{BB962C8B-B14F-4D97-AF65-F5344CB8AC3E}">
        <p14:creationId xmlns:p14="http://schemas.microsoft.com/office/powerpoint/2010/main" val="3996315939"/>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2">
            <a:extLst>
              <a:ext uri="{FF2B5EF4-FFF2-40B4-BE49-F238E27FC236}">
                <a16:creationId xmlns:a16="http://schemas.microsoft.com/office/drawing/2014/main" id="{A68F8F0E-33F0-4800-A49C-CD4B532187D5}"/>
              </a:ext>
            </a:extLst>
          </p:cNvPr>
          <p:cNvSpPr txBox="1">
            <a:spLocks/>
          </p:cNvSpPr>
          <p:nvPr/>
        </p:nvSpPr>
        <p:spPr>
          <a:xfrm>
            <a:off x="429610" y="469283"/>
            <a:ext cx="5935765" cy="650671"/>
          </a:xfrm>
          <a:prstGeom prst="rect">
            <a:avLst/>
          </a:prstGeom>
          <a:noFill/>
        </p:spPr>
        <p:txBody>
          <a:bodyPr vert="horz" lIns="91440" tIns="45720" rIns="91440" bIns="45720" rtlCol="0" anchor="ctr">
            <a:normAutofit fontScale="97500"/>
          </a:bodyPr>
          <a:lstStyle>
            <a:lvl1pPr marL="0" algn="l" defTabSz="914400" rtl="0" eaLnBrk="1" latinLnBrk="0" hangingPunct="1">
              <a:lnSpc>
                <a:spcPct val="90000"/>
              </a:lnSpc>
              <a:spcBef>
                <a:spcPct val="0"/>
              </a:spcBef>
              <a:buNone/>
              <a:defRPr lang="pl-PL" sz="1800" b="1" i="0" kern="1200" noProof="0" dirty="0">
                <a:solidFill>
                  <a:srgbClr val="005A9A"/>
                </a:solidFill>
                <a:latin typeface="Cambria" panose="02040503050406030204" pitchFamily="18" charset="0"/>
                <a:ea typeface="+mn-ea"/>
                <a:cs typeface="Arial" panose="020B0604020202020204" pitchFamily="34" charset="0"/>
              </a:defRPr>
            </a:lvl1pPr>
          </a:lstStyle>
          <a:p>
            <a:pPr>
              <a:lnSpc>
                <a:spcPct val="110000"/>
              </a:lnSpc>
            </a:pPr>
            <a:r>
              <a:rPr lang="en-US" sz="2400">
                <a:solidFill>
                  <a:srgbClr val="531070"/>
                </a:solidFill>
                <a:latin typeface="+mj-lt"/>
              </a:rPr>
              <a:t>Table of contents</a:t>
            </a:r>
          </a:p>
        </p:txBody>
      </p:sp>
      <p:grpSp>
        <p:nvGrpSpPr>
          <p:cNvPr id="70" name="Group 69">
            <a:extLst>
              <a:ext uri="{FF2B5EF4-FFF2-40B4-BE49-F238E27FC236}">
                <a16:creationId xmlns:a16="http://schemas.microsoft.com/office/drawing/2014/main" id="{ADF97FEC-D7F7-46A4-A38E-13E0B93244DF}"/>
              </a:ext>
            </a:extLst>
          </p:cNvPr>
          <p:cNvGrpSpPr/>
          <p:nvPr/>
        </p:nvGrpSpPr>
        <p:grpSpPr>
          <a:xfrm>
            <a:off x="509265" y="3079820"/>
            <a:ext cx="11173470" cy="2985788"/>
            <a:chOff x="446904" y="3166076"/>
            <a:chExt cx="11235830" cy="2900982"/>
          </a:xfrm>
        </p:grpSpPr>
        <p:sp>
          <p:nvSpPr>
            <p:cNvPr id="71" name="Text Placeholder 359">
              <a:extLst>
                <a:ext uri="{FF2B5EF4-FFF2-40B4-BE49-F238E27FC236}">
                  <a16:creationId xmlns:a16="http://schemas.microsoft.com/office/drawing/2014/main" id="{8C71A6FF-9026-4667-9A9C-3F33A9FA12B4}"/>
                </a:ext>
              </a:extLst>
            </p:cNvPr>
            <p:cNvSpPr txBox="1">
              <a:spLocks/>
            </p:cNvSpPr>
            <p:nvPr/>
          </p:nvSpPr>
          <p:spPr>
            <a:xfrm>
              <a:off x="446904"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6213" marR="0" lvl="0" indent="-176213" algn="l" defTabSz="914400" rtl="0" eaLnBrk="1" fontAlgn="auto" latinLnBrk="0" hangingPunct="1">
                <a:lnSpc>
                  <a:spcPct val="100000"/>
                </a:lnSpc>
                <a:spcBef>
                  <a:spcPts val="600"/>
                </a:spcBef>
                <a:spcAft>
                  <a:spcPts val="0"/>
                </a:spcAft>
                <a:buClrTx/>
                <a:buSzTx/>
                <a:buFont typeface="+mj-lt"/>
                <a:buAutoNum type="arabicPeriod"/>
                <a:tabLst/>
                <a:defRPr/>
              </a:pPr>
              <a:r>
                <a:rPr lang="en-US" sz="1100" b="1">
                  <a:latin typeface="+mn-lt"/>
                </a:rPr>
                <a:t>Introduction</a:t>
              </a:r>
            </a:p>
            <a:p>
              <a:pPr lvl="0">
                <a:defRPr/>
              </a:pPr>
              <a:r>
                <a:rPr lang="en-US" sz="1100" b="1">
                  <a:latin typeface="+mn-lt"/>
                </a:rPr>
                <a:t>Business development </a:t>
              </a:r>
            </a:p>
            <a:p>
              <a:pPr lvl="0">
                <a:defRPr/>
              </a:pPr>
              <a:r>
                <a:rPr kumimoji="0" lang="en-US" sz="1100" b="1" i="0" u="none" strike="noStrike" kern="1200" cap="none" spc="0" normalizeH="0" baseline="0">
                  <a:ln>
                    <a:noFill/>
                  </a:ln>
                  <a:effectLst/>
                  <a:uLnTx/>
                  <a:uFillTx/>
                  <a:latin typeface="+mn-lt"/>
                </a:rPr>
                <a:t>Development plans</a:t>
              </a:r>
              <a:endParaRPr lang="en-US" sz="1100" b="1">
                <a:latin typeface="+mn-lt"/>
              </a:endParaRPr>
            </a:p>
            <a:p>
              <a:pPr lvl="0">
                <a:defRPr/>
              </a:pPr>
              <a:r>
                <a:rPr lang="en-US" sz="1100" b="1">
                  <a:latin typeface="+mn-lt"/>
                </a:rPr>
                <a:t>Investment thesis</a:t>
              </a:r>
            </a:p>
          </p:txBody>
        </p:sp>
        <p:sp>
          <p:nvSpPr>
            <p:cNvPr id="72" name="Text Placeholder 359">
              <a:extLst>
                <a:ext uri="{FF2B5EF4-FFF2-40B4-BE49-F238E27FC236}">
                  <a16:creationId xmlns:a16="http://schemas.microsoft.com/office/drawing/2014/main" id="{6EB477C8-D2BA-4D17-82A4-DF0D5D8C6DC2}"/>
                </a:ext>
              </a:extLst>
            </p:cNvPr>
            <p:cNvSpPr txBox="1">
              <a:spLocks/>
            </p:cNvSpPr>
            <p:nvPr/>
          </p:nvSpPr>
          <p:spPr>
            <a:xfrm>
              <a:off x="4272551"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100" b="1">
                  <a:latin typeface="+mn-lt"/>
                </a:rPr>
                <a:t>Market overview I</a:t>
              </a:r>
            </a:p>
            <a:p>
              <a:pPr lvl="0">
                <a:defRPr/>
              </a:pPr>
              <a:r>
                <a:rPr lang="en-US" sz="1100" b="1">
                  <a:latin typeface="+mn-lt"/>
                </a:rPr>
                <a:t>Market overview II</a:t>
              </a:r>
            </a:p>
            <a:p>
              <a:pPr>
                <a:defRPr/>
              </a:pPr>
              <a:r>
                <a:rPr lang="en-US" sz="1100" b="1">
                  <a:latin typeface="+mn-lt"/>
                </a:rPr>
                <a:t>Market competition</a:t>
              </a:r>
            </a:p>
            <a:p>
              <a:pPr lvl="0">
                <a:defRPr/>
              </a:pPr>
              <a:r>
                <a:rPr lang="en-US" sz="1100" b="1">
                  <a:latin typeface="+mn-lt"/>
                </a:rPr>
                <a:t>Market competition</a:t>
              </a:r>
            </a:p>
            <a:p>
              <a:pPr lvl="0">
                <a:defRPr/>
              </a:pPr>
              <a:r>
                <a:rPr lang="en-US" sz="1100" b="1">
                  <a:latin typeface="+mn-lt"/>
                </a:rPr>
                <a:t>Company’s  competitive advantages </a:t>
              </a:r>
            </a:p>
            <a:p>
              <a:pPr lvl="0">
                <a:defRPr/>
              </a:pPr>
              <a:endParaRPr lang="en-US" sz="1100" b="1">
                <a:latin typeface="+mn-lt"/>
              </a:endParaRPr>
            </a:p>
            <a:p>
              <a:pPr lvl="0">
                <a:defRPr/>
              </a:pPr>
              <a:endParaRPr lang="en-US" sz="1100" b="1">
                <a:latin typeface="+mn-lt"/>
              </a:endParaRPr>
            </a:p>
          </p:txBody>
        </p:sp>
        <p:sp>
          <p:nvSpPr>
            <p:cNvPr id="73" name="Text Placeholder 359">
              <a:extLst>
                <a:ext uri="{FF2B5EF4-FFF2-40B4-BE49-F238E27FC236}">
                  <a16:creationId xmlns:a16="http://schemas.microsoft.com/office/drawing/2014/main" id="{AEBFF178-C8D8-4D26-A815-0547FDBE1C66}"/>
                </a:ext>
              </a:extLst>
            </p:cNvPr>
            <p:cNvSpPr txBox="1">
              <a:spLocks/>
            </p:cNvSpPr>
            <p:nvPr/>
          </p:nvSpPr>
          <p:spPr>
            <a:xfrm>
              <a:off x="6185374"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100" b="1">
                  <a:latin typeface="+mn-lt"/>
                </a:rPr>
                <a:t>Development strategy</a:t>
              </a:r>
            </a:p>
            <a:p>
              <a:pPr lvl="0">
                <a:defRPr/>
              </a:pPr>
              <a:r>
                <a:rPr lang="en-US" sz="1100" b="1">
                  <a:latin typeface="+mn-lt"/>
                </a:rPr>
                <a:t>Company in context of COVID-19</a:t>
              </a:r>
              <a:endParaRPr lang="en-US" sz="1100">
                <a:latin typeface="+mn-lt"/>
              </a:endParaRPr>
            </a:p>
            <a:p>
              <a:pPr lvl="0">
                <a:defRPr/>
              </a:pPr>
              <a:r>
                <a:rPr lang="en-US" sz="1100" b="1">
                  <a:latin typeface="+mn-lt"/>
                </a:rPr>
                <a:t>Value proposition</a:t>
              </a:r>
            </a:p>
            <a:p>
              <a:pPr lvl="0">
                <a:defRPr/>
              </a:pPr>
              <a:r>
                <a:rPr lang="en-US" sz="1100" b="1">
                  <a:latin typeface="+mn-lt"/>
                </a:rPr>
                <a:t>SWOT analysis</a:t>
              </a:r>
            </a:p>
          </p:txBody>
        </p:sp>
        <p:sp>
          <p:nvSpPr>
            <p:cNvPr id="74" name="Text Placeholder 359">
              <a:extLst>
                <a:ext uri="{FF2B5EF4-FFF2-40B4-BE49-F238E27FC236}">
                  <a16:creationId xmlns:a16="http://schemas.microsoft.com/office/drawing/2014/main" id="{9C6F93DC-BF9F-4BC9-9A95-0B92FA25EE78}"/>
                </a:ext>
              </a:extLst>
            </p:cNvPr>
            <p:cNvSpPr txBox="1">
              <a:spLocks/>
            </p:cNvSpPr>
            <p:nvPr/>
          </p:nvSpPr>
          <p:spPr>
            <a:xfrm>
              <a:off x="8098197" y="3166076"/>
              <a:ext cx="1671713" cy="2900982"/>
            </a:xfrm>
            <a:prstGeom prst="roundRect">
              <a:avLst>
                <a:gd name="adj" fmla="val 8704"/>
              </a:avLst>
            </a:prstGeom>
            <a:solidFill>
              <a:srgbClr val="A880C6"/>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pl-PL" sz="1100" b="1" dirty="0" err="1">
                  <a:latin typeface="+mn-lt"/>
                  <a:cs typeface="Calibri Light" panose="020F0302020204030204" pitchFamily="34" charset="0"/>
                </a:rPr>
                <a:t>Income</a:t>
              </a:r>
              <a:r>
                <a:rPr lang="pl-PL" sz="1100" b="1" dirty="0">
                  <a:latin typeface="+mn-lt"/>
                  <a:cs typeface="Calibri Light" panose="020F0302020204030204" pitchFamily="34" charset="0"/>
                </a:rPr>
                <a:t> Statement</a:t>
              </a:r>
              <a:endParaRPr lang="en-US" sz="1100" b="1" dirty="0">
                <a:latin typeface="+mn-lt"/>
                <a:cs typeface="Calibri Light" panose="020F0302020204030204" pitchFamily="34" charset="0"/>
              </a:endParaRPr>
            </a:p>
            <a:p>
              <a:pPr lvl="0">
                <a:defRPr/>
              </a:pPr>
              <a:r>
                <a:rPr lang="en-US" sz="1100" b="1" dirty="0">
                  <a:latin typeface="+mn-lt"/>
                </a:rPr>
                <a:t>Revenues structure</a:t>
              </a:r>
              <a:endParaRPr lang="pl-PL" sz="1100" b="1" dirty="0">
                <a:latin typeface="+mn-lt"/>
              </a:endParaRPr>
            </a:p>
            <a:p>
              <a:pPr lvl="0">
                <a:defRPr/>
              </a:pPr>
              <a:r>
                <a:rPr lang="pl-PL" sz="1100" b="1" dirty="0">
                  <a:latin typeface="+mn-lt"/>
                </a:rPr>
                <a:t>Operating </a:t>
              </a:r>
              <a:r>
                <a:rPr lang="pl-PL" sz="1100" b="1" dirty="0" err="1">
                  <a:latin typeface="+mn-lt"/>
                </a:rPr>
                <a:t>sosts</a:t>
              </a:r>
              <a:endParaRPr lang="pl-PL" sz="1100" b="1" dirty="0">
                <a:latin typeface="+mn-lt"/>
              </a:endParaRPr>
            </a:p>
            <a:p>
              <a:pPr lvl="0">
                <a:defRPr/>
              </a:pPr>
              <a:r>
                <a:rPr lang="pl-PL" sz="1100" b="1" dirty="0" err="1">
                  <a:latin typeface="+mn-lt"/>
                </a:rPr>
                <a:t>Cost</a:t>
              </a:r>
              <a:r>
                <a:rPr lang="pl-PL" sz="1100" b="1" dirty="0">
                  <a:latin typeface="+mn-lt"/>
                </a:rPr>
                <a:t> of </a:t>
              </a:r>
              <a:r>
                <a:rPr lang="pl-PL" sz="1100" b="1" dirty="0" err="1">
                  <a:latin typeface="+mn-lt"/>
                </a:rPr>
                <a:t>Goods</a:t>
              </a:r>
              <a:r>
                <a:rPr lang="pl-PL" sz="1100" b="1" dirty="0">
                  <a:latin typeface="+mn-lt"/>
                </a:rPr>
                <a:t> Sold</a:t>
              </a:r>
              <a:endParaRPr lang="en-US" sz="1100" b="1" dirty="0">
                <a:latin typeface="+mn-lt"/>
              </a:endParaRPr>
            </a:p>
            <a:p>
              <a:pPr lvl="0">
                <a:defRPr/>
              </a:pPr>
              <a:r>
                <a:rPr lang="en-US" sz="1100" b="1" dirty="0">
                  <a:latin typeface="+mn-lt"/>
                </a:rPr>
                <a:t>Sales profitability</a:t>
              </a:r>
              <a:endParaRPr lang="pl-PL" sz="1100" b="1" dirty="0">
                <a:latin typeface="+mn-lt"/>
              </a:endParaRPr>
            </a:p>
            <a:p>
              <a:pPr lvl="0">
                <a:defRPr/>
              </a:pPr>
              <a:r>
                <a:rPr lang="pl-PL" sz="1100" b="1" dirty="0">
                  <a:latin typeface="+mn-lt"/>
                </a:rPr>
                <a:t>Cash </a:t>
              </a:r>
              <a:r>
                <a:rPr lang="pl-PL" sz="1100" b="1" dirty="0" err="1">
                  <a:latin typeface="+mn-lt"/>
                </a:rPr>
                <a:t>Flow</a:t>
              </a:r>
              <a:r>
                <a:rPr lang="pl-PL" sz="1100" b="1" dirty="0">
                  <a:latin typeface="+mn-lt"/>
                </a:rPr>
                <a:t> Statement</a:t>
              </a:r>
              <a:endParaRPr lang="en-US" sz="1100" b="1" dirty="0">
                <a:latin typeface="+mn-lt"/>
              </a:endParaRPr>
            </a:p>
            <a:p>
              <a:pPr lvl="0">
                <a:defRPr/>
              </a:pPr>
              <a:r>
                <a:rPr lang="en-US" sz="1100" b="1" dirty="0">
                  <a:latin typeface="+mn-lt"/>
                </a:rPr>
                <a:t>Planned CAPEX</a:t>
              </a:r>
            </a:p>
            <a:p>
              <a:pPr lvl="0">
                <a:defRPr/>
              </a:pPr>
              <a:r>
                <a:rPr lang="en-US" sz="1100" b="1" dirty="0">
                  <a:latin typeface="+mn-lt"/>
                </a:rPr>
                <a:t>Balance Sheet </a:t>
              </a:r>
            </a:p>
          </p:txBody>
        </p:sp>
        <p:sp>
          <p:nvSpPr>
            <p:cNvPr id="75" name="Text Placeholder 359">
              <a:extLst>
                <a:ext uri="{FF2B5EF4-FFF2-40B4-BE49-F238E27FC236}">
                  <a16:creationId xmlns:a16="http://schemas.microsoft.com/office/drawing/2014/main" id="{37AEACB0-3074-4823-A84F-15784ACBCB23}"/>
                </a:ext>
              </a:extLst>
            </p:cNvPr>
            <p:cNvSpPr txBox="1">
              <a:spLocks/>
            </p:cNvSpPr>
            <p:nvPr/>
          </p:nvSpPr>
          <p:spPr>
            <a:xfrm>
              <a:off x="2359727"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100" b="1">
                  <a:latin typeface="+mn-lt"/>
                </a:rPr>
                <a:t>Product portfolio I</a:t>
              </a:r>
            </a:p>
            <a:p>
              <a:pPr>
                <a:defRPr/>
              </a:pPr>
              <a:r>
                <a:rPr lang="en-US" sz="1100" b="1">
                  <a:latin typeface="+mn-lt"/>
                </a:rPr>
                <a:t>Product portfolio II</a:t>
              </a:r>
            </a:p>
            <a:p>
              <a:pPr lvl="0">
                <a:defRPr/>
              </a:pPr>
              <a:r>
                <a:rPr lang="en-US" sz="1100" b="1">
                  <a:latin typeface="+mn-lt"/>
                </a:rPr>
                <a:t>Business model</a:t>
              </a:r>
            </a:p>
            <a:p>
              <a:pPr lvl="0">
                <a:defRPr/>
              </a:pPr>
              <a:r>
                <a:rPr lang="en-US" sz="1100" b="1">
                  <a:latin typeface="+mn-lt"/>
                </a:rPr>
                <a:t>Marketing activity</a:t>
              </a:r>
            </a:p>
            <a:p>
              <a:pPr>
                <a:defRPr/>
              </a:pPr>
              <a:r>
                <a:rPr lang="en-US" sz="1100" b="1">
                  <a:latin typeface="+mn-lt"/>
                </a:rPr>
                <a:t>Clients and sales channels </a:t>
              </a:r>
            </a:p>
            <a:p>
              <a:pPr lvl="0">
                <a:defRPr/>
              </a:pPr>
              <a:r>
                <a:rPr lang="en-US" sz="1100" b="1">
                  <a:latin typeface="+mn-lt"/>
                </a:rPr>
                <a:t>Sales structure </a:t>
              </a:r>
            </a:p>
            <a:p>
              <a:pPr>
                <a:defRPr/>
              </a:pPr>
              <a:r>
                <a:rPr lang="en-US" sz="1100" b="1">
                  <a:latin typeface="+mn-lt"/>
                </a:rPr>
                <a:t>Licenses and certificates</a:t>
              </a:r>
            </a:p>
            <a:p>
              <a:pPr lvl="0">
                <a:defRPr/>
              </a:pPr>
              <a:r>
                <a:rPr lang="en-US" sz="1100" b="1">
                  <a:latin typeface="+mn-lt"/>
                </a:rPr>
                <a:t>Organizational structure </a:t>
              </a:r>
            </a:p>
            <a:p>
              <a:pPr lvl="0">
                <a:defRPr/>
              </a:pPr>
              <a:r>
                <a:rPr lang="en-US" sz="1100" b="1">
                  <a:latin typeface="+mn-lt"/>
                </a:rPr>
                <a:t>Key people</a:t>
              </a:r>
            </a:p>
            <a:p>
              <a:pPr lvl="0">
                <a:defRPr/>
              </a:pPr>
              <a:endParaRPr lang="en-US" sz="1100" b="1">
                <a:latin typeface="+mn-lt"/>
              </a:endParaRPr>
            </a:p>
          </p:txBody>
        </p:sp>
        <p:sp>
          <p:nvSpPr>
            <p:cNvPr id="76" name="Text Placeholder 359">
              <a:extLst>
                <a:ext uri="{FF2B5EF4-FFF2-40B4-BE49-F238E27FC236}">
                  <a16:creationId xmlns:a16="http://schemas.microsoft.com/office/drawing/2014/main" id="{F19E8639-EFF3-4CEA-80D5-6739EF7F306A}"/>
                </a:ext>
              </a:extLst>
            </p:cNvPr>
            <p:cNvSpPr txBox="1">
              <a:spLocks/>
            </p:cNvSpPr>
            <p:nvPr/>
          </p:nvSpPr>
          <p:spPr>
            <a:xfrm>
              <a:off x="10011021" y="3166076"/>
              <a:ext cx="1671713" cy="2900982"/>
            </a:xfrm>
            <a:prstGeom prst="roundRect">
              <a:avLst>
                <a:gd name="adj" fmla="val 8704"/>
              </a:avLst>
            </a:prstGeom>
            <a:solidFill>
              <a:srgbClr val="E1E1E1"/>
            </a:solidFill>
            <a:ln>
              <a:noFill/>
              <a:prstDash val="dash"/>
            </a:ln>
          </p:spPr>
          <p:txBody>
            <a:bodyPr vert="horz" wrap="square" lIns="91440" tIns="45720" rIns="18288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endParaRPr lang="en-US" sz="1000">
                <a:latin typeface="+mn-lt"/>
              </a:endParaRPr>
            </a:p>
          </p:txBody>
        </p:sp>
      </p:grpSp>
      <p:sp>
        <p:nvSpPr>
          <p:cNvPr id="2" name="Text Placeholder 105">
            <a:extLst>
              <a:ext uri="{FF2B5EF4-FFF2-40B4-BE49-F238E27FC236}">
                <a16:creationId xmlns:a16="http://schemas.microsoft.com/office/drawing/2014/main" id="{87EFF923-5D3D-421B-BFF2-9D13B4251652}"/>
              </a:ext>
            </a:extLst>
          </p:cNvPr>
          <p:cNvSpPr txBox="1">
            <a:spLocks/>
          </p:cNvSpPr>
          <p:nvPr/>
        </p:nvSpPr>
        <p:spPr>
          <a:xfrm>
            <a:off x="10192845" y="528702"/>
            <a:ext cx="1491721" cy="1584469"/>
          </a:xfrm>
          <a:prstGeom prst="rect">
            <a:avLst/>
          </a:prstGeom>
          <a:noFill/>
        </p:spPr>
        <p:txBody>
          <a:bodyPr vert="horz" lIns="0" tIns="0" rIns="0" bIns="0" rtlCol="0" anchor="ctr" anchorCtr="0">
            <a:noAutofit/>
          </a:bodyPr>
          <a:lstStyle>
            <a:lvl1pPr marL="0" indent="0" algn="r" defTabSz="914400" rtl="0" eaLnBrk="1" latinLnBrk="0" hangingPunct="1">
              <a:spcBef>
                <a:spcPct val="20000"/>
              </a:spcBef>
              <a:buFont typeface="Arial" pitchFamily="34" charset="0"/>
              <a:buNone/>
              <a:defRPr lang="en-US" sz="13800" b="1" i="0" kern="1200" dirty="0">
                <a:ln>
                  <a:solidFill>
                    <a:srgbClr val="CDD8E5"/>
                  </a:solidFill>
                </a:ln>
                <a:no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2pPr>
            <a:lvl3pPr marL="1143000" indent="-228600" algn="l" defTabSz="914400" rtl="0" eaLnBrk="1" latinLnBrk="0" hangingPunct="1">
              <a:spcBef>
                <a:spcPct val="20000"/>
              </a:spcBef>
              <a:buFont typeface="Arial" pitchFamily="34" charset="0"/>
              <a:buChar char="•"/>
              <a:defRPr sz="12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3pPr>
            <a:lvl4pPr marL="1600200" indent="-228600" algn="l" defTabSz="914400" rtl="0" eaLnBrk="1" latinLnBrk="0" hangingPunct="1">
              <a:spcBef>
                <a:spcPct val="20000"/>
              </a:spcBef>
              <a:buFont typeface="Arial" pitchFamily="34" charset="0"/>
              <a:buChar char="–"/>
              <a:defRPr sz="11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4pPr>
            <a:lvl5pPr marL="2057400" indent="-228600" algn="l" defTabSz="914400" rtl="0" eaLnBrk="1" latinLnBrk="0" hangingPunct="1">
              <a:spcBef>
                <a:spcPct val="20000"/>
              </a:spcBef>
              <a:buFont typeface="Arial" pitchFamily="34" charset="0"/>
              <a:buChar char="»"/>
              <a:defRPr sz="11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lang="en-US" sz="16200">
                <a:ln>
                  <a:solidFill>
                    <a:srgbClr val="754599"/>
                  </a:solidFill>
                </a:ln>
                <a:latin typeface="Calibri"/>
              </a:rPr>
              <a:t>5</a:t>
            </a:r>
            <a:endParaRPr kumimoji="0" lang="en-US" sz="16200" b="1" i="0" u="none" strike="noStrike" kern="1200" cap="none" spc="0" normalizeH="0" baseline="0">
              <a:ln>
                <a:solidFill>
                  <a:srgbClr val="754599"/>
                </a:solidFill>
              </a:ln>
              <a:noFill/>
              <a:effectLst/>
              <a:uLnTx/>
              <a:uFillTx/>
              <a:latin typeface="Calibri"/>
              <a:ea typeface="+mn-ea"/>
              <a:cs typeface="+mn-cs"/>
            </a:endParaRPr>
          </a:p>
        </p:txBody>
      </p:sp>
      <p:grpSp>
        <p:nvGrpSpPr>
          <p:cNvPr id="6" name="Group 5">
            <a:extLst>
              <a:ext uri="{FF2B5EF4-FFF2-40B4-BE49-F238E27FC236}">
                <a16:creationId xmlns:a16="http://schemas.microsoft.com/office/drawing/2014/main" id="{8E7FBAFC-4FC9-4EBE-8E21-E46C7940B936}"/>
              </a:ext>
            </a:extLst>
          </p:cNvPr>
          <p:cNvGrpSpPr/>
          <p:nvPr/>
        </p:nvGrpSpPr>
        <p:grpSpPr>
          <a:xfrm>
            <a:off x="501638" y="2535103"/>
            <a:ext cx="11187524" cy="423593"/>
            <a:chOff x="511366" y="2535103"/>
            <a:chExt cx="11187524" cy="423593"/>
          </a:xfrm>
        </p:grpSpPr>
        <p:grpSp>
          <p:nvGrpSpPr>
            <p:cNvPr id="5" name="Group 4">
              <a:extLst>
                <a:ext uri="{FF2B5EF4-FFF2-40B4-BE49-F238E27FC236}">
                  <a16:creationId xmlns:a16="http://schemas.microsoft.com/office/drawing/2014/main" id="{A9CC1546-16C8-489A-9B73-908EAD0FBA0A}"/>
                </a:ext>
              </a:extLst>
            </p:cNvPr>
            <p:cNvGrpSpPr/>
            <p:nvPr/>
          </p:nvGrpSpPr>
          <p:grpSpPr>
            <a:xfrm>
              <a:off x="511366" y="2535103"/>
              <a:ext cx="11187524" cy="423593"/>
              <a:chOff x="511366" y="2535103"/>
              <a:chExt cx="11187524" cy="423593"/>
            </a:xfrm>
          </p:grpSpPr>
          <p:grpSp>
            <p:nvGrpSpPr>
              <p:cNvPr id="50" name="Group 49">
                <a:extLst>
                  <a:ext uri="{FF2B5EF4-FFF2-40B4-BE49-F238E27FC236}">
                    <a16:creationId xmlns:a16="http://schemas.microsoft.com/office/drawing/2014/main" id="{67D6CCDD-385A-4E66-B0D3-6725139E0C6D}"/>
                  </a:ext>
                </a:extLst>
              </p:cNvPr>
              <p:cNvGrpSpPr/>
              <p:nvPr/>
            </p:nvGrpSpPr>
            <p:grpSpPr>
              <a:xfrm>
                <a:off x="511366" y="2535103"/>
                <a:ext cx="11132457" cy="423593"/>
                <a:chOff x="448906" y="2446538"/>
                <a:chExt cx="11216210" cy="525036"/>
              </a:xfrm>
            </p:grpSpPr>
            <p:sp>
              <p:nvSpPr>
                <p:cNvPr id="52" name="Text Placeholder 421">
                  <a:extLst>
                    <a:ext uri="{FF2B5EF4-FFF2-40B4-BE49-F238E27FC236}">
                      <a16:creationId xmlns:a16="http://schemas.microsoft.com/office/drawing/2014/main" id="{6108EB38-9935-4CD7-9779-43C1B7C90A76}"/>
                    </a:ext>
                  </a:extLst>
                </p:cNvPr>
                <p:cNvSpPr txBox="1">
                  <a:spLocks/>
                </p:cNvSpPr>
                <p:nvPr/>
              </p:nvSpPr>
              <p:spPr>
                <a:xfrm>
                  <a:off x="490932" y="2446538"/>
                  <a:ext cx="1572768" cy="447505"/>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accent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2800">
                      <a:solidFill>
                        <a:srgbClr val="B4B4B4"/>
                      </a:solidFill>
                      <a:latin typeface="Calibri"/>
                    </a:rPr>
                    <a:t>I</a:t>
                  </a:r>
                </a:p>
              </p:txBody>
            </p:sp>
            <p:sp>
              <p:nvSpPr>
                <p:cNvPr id="53" name="Text Placeholder 423">
                  <a:extLst>
                    <a:ext uri="{FF2B5EF4-FFF2-40B4-BE49-F238E27FC236}">
                      <a16:creationId xmlns:a16="http://schemas.microsoft.com/office/drawing/2014/main" id="{82BB13DF-4ED0-4AB3-9935-FB4F167B9044}"/>
                    </a:ext>
                  </a:extLst>
                </p:cNvPr>
                <p:cNvSpPr txBox="1">
                  <a:spLocks/>
                </p:cNvSpPr>
                <p:nvPr/>
              </p:nvSpPr>
              <p:spPr>
                <a:xfrm>
                  <a:off x="6222595" y="2446539"/>
                  <a:ext cx="1572768" cy="44750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accent6">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2800">
                      <a:solidFill>
                        <a:srgbClr val="B4B4B4"/>
                      </a:solidFill>
                      <a:latin typeface="Calibri"/>
                    </a:rPr>
                    <a:t>IV</a:t>
                  </a:r>
                </a:p>
              </p:txBody>
            </p:sp>
            <p:sp>
              <p:nvSpPr>
                <p:cNvPr id="54" name="Text Placeholder 424">
                  <a:extLst>
                    <a:ext uri="{FF2B5EF4-FFF2-40B4-BE49-F238E27FC236}">
                      <a16:creationId xmlns:a16="http://schemas.microsoft.com/office/drawing/2014/main" id="{2631CB53-0D5C-40FD-8E0D-AE7DB526435D}"/>
                    </a:ext>
                  </a:extLst>
                </p:cNvPr>
                <p:cNvSpPr txBox="1">
                  <a:spLocks/>
                </p:cNvSpPr>
                <p:nvPr/>
              </p:nvSpPr>
              <p:spPr>
                <a:xfrm>
                  <a:off x="2365668" y="2446541"/>
                  <a:ext cx="1572768" cy="447503"/>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rgbClr val="CC2027"/>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2800">
                      <a:solidFill>
                        <a:srgbClr val="B4B4B4"/>
                      </a:solidFill>
                      <a:latin typeface="Calibri"/>
                    </a:rPr>
                    <a:t>II</a:t>
                  </a:r>
                </a:p>
              </p:txBody>
            </p:sp>
            <p:sp>
              <p:nvSpPr>
                <p:cNvPr id="55" name="Text Placeholder 425">
                  <a:extLst>
                    <a:ext uri="{FF2B5EF4-FFF2-40B4-BE49-F238E27FC236}">
                      <a16:creationId xmlns:a16="http://schemas.microsoft.com/office/drawing/2014/main" id="{1B82F0AB-533E-4BED-AA0C-BADD1EF1381F}"/>
                    </a:ext>
                  </a:extLst>
                </p:cNvPr>
                <p:cNvSpPr txBox="1">
                  <a:spLocks/>
                </p:cNvSpPr>
                <p:nvPr/>
              </p:nvSpPr>
              <p:spPr>
                <a:xfrm>
                  <a:off x="4313339" y="2446539"/>
                  <a:ext cx="1572768" cy="447501"/>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accent3">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2800">
                      <a:solidFill>
                        <a:srgbClr val="B4B4B4"/>
                      </a:solidFill>
                      <a:latin typeface="Calibri"/>
                    </a:rPr>
                    <a:t>III</a:t>
                  </a:r>
                </a:p>
              </p:txBody>
            </p:sp>
            <p:sp>
              <p:nvSpPr>
                <p:cNvPr id="56" name="Text Placeholder 426">
                  <a:extLst>
                    <a:ext uri="{FF2B5EF4-FFF2-40B4-BE49-F238E27FC236}">
                      <a16:creationId xmlns:a16="http://schemas.microsoft.com/office/drawing/2014/main" id="{60EE86A6-3BD9-4641-B927-8A6297ED8DAB}"/>
                    </a:ext>
                  </a:extLst>
                </p:cNvPr>
                <p:cNvSpPr txBox="1">
                  <a:spLocks/>
                </p:cNvSpPr>
                <p:nvPr/>
              </p:nvSpPr>
              <p:spPr>
                <a:xfrm>
                  <a:off x="8172108" y="2446539"/>
                  <a:ext cx="1572768" cy="44750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2800">
                      <a:solidFill>
                        <a:srgbClr val="8953B2"/>
                      </a:solidFill>
                      <a:latin typeface="Calibri"/>
                    </a:rPr>
                    <a:t>V</a:t>
                  </a:r>
                </a:p>
              </p:txBody>
            </p:sp>
            <p:sp>
              <p:nvSpPr>
                <p:cNvPr id="57" name="Text Placeholder 283">
                  <a:extLst>
                    <a:ext uri="{FF2B5EF4-FFF2-40B4-BE49-F238E27FC236}">
                      <a16:creationId xmlns:a16="http://schemas.microsoft.com/office/drawing/2014/main" id="{8CFE6549-7E4E-466C-A8BF-3E2E51FCCE09}"/>
                    </a:ext>
                  </a:extLst>
                </p:cNvPr>
                <p:cNvSpPr txBox="1">
                  <a:spLocks/>
                </p:cNvSpPr>
                <p:nvPr/>
              </p:nvSpPr>
              <p:spPr>
                <a:xfrm>
                  <a:off x="676098" y="2543458"/>
                  <a:ext cx="1053448" cy="311630"/>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rgbClr val="05234D"/>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200">
                      <a:solidFill>
                        <a:srgbClr val="B4B4B4"/>
                      </a:solidFill>
                    </a:rPr>
                    <a:t>Introduction</a:t>
                  </a:r>
                </a:p>
              </p:txBody>
            </p:sp>
            <p:sp>
              <p:nvSpPr>
                <p:cNvPr id="58" name="Text Placeholder 285">
                  <a:extLst>
                    <a:ext uri="{FF2B5EF4-FFF2-40B4-BE49-F238E27FC236}">
                      <a16:creationId xmlns:a16="http://schemas.microsoft.com/office/drawing/2014/main" id="{983E4E73-8A68-4E9D-941B-A7CF78EF5129}"/>
                    </a:ext>
                  </a:extLst>
                </p:cNvPr>
                <p:cNvSpPr txBox="1">
                  <a:spLocks/>
                </p:cNvSpPr>
                <p:nvPr/>
              </p:nvSpPr>
              <p:spPr>
                <a:xfrm>
                  <a:off x="6603648" y="2543458"/>
                  <a:ext cx="1243583" cy="350584"/>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accent6">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200">
                      <a:solidFill>
                        <a:srgbClr val="B4B4B4"/>
                      </a:solidFill>
                    </a:rPr>
                    <a:t>Strategy and development plans</a:t>
                  </a:r>
                </a:p>
              </p:txBody>
            </p:sp>
            <p:sp>
              <p:nvSpPr>
                <p:cNvPr id="59" name="Text Placeholder 286">
                  <a:extLst>
                    <a:ext uri="{FF2B5EF4-FFF2-40B4-BE49-F238E27FC236}">
                      <a16:creationId xmlns:a16="http://schemas.microsoft.com/office/drawing/2014/main" id="{17C46267-9C5E-4BAB-B010-5DBC2DDBE1B2}"/>
                    </a:ext>
                  </a:extLst>
                </p:cNvPr>
                <p:cNvSpPr txBox="1">
                  <a:spLocks/>
                </p:cNvSpPr>
                <p:nvPr/>
              </p:nvSpPr>
              <p:spPr>
                <a:xfrm>
                  <a:off x="2642516" y="2543458"/>
                  <a:ext cx="1572768" cy="313252"/>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rgbClr val="CC2027"/>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200">
                      <a:solidFill>
                        <a:srgbClr val="B4B4B4"/>
                      </a:solidFill>
                    </a:rPr>
                    <a:t>Company operations</a:t>
                  </a:r>
                </a:p>
              </p:txBody>
            </p:sp>
            <p:sp>
              <p:nvSpPr>
                <p:cNvPr id="60" name="Text Placeholder 282">
                  <a:extLst>
                    <a:ext uri="{FF2B5EF4-FFF2-40B4-BE49-F238E27FC236}">
                      <a16:creationId xmlns:a16="http://schemas.microsoft.com/office/drawing/2014/main" id="{D5678E78-4CC1-4B43-85B8-AE1FBC1E1017}"/>
                    </a:ext>
                  </a:extLst>
                </p:cNvPr>
                <p:cNvSpPr txBox="1">
                  <a:spLocks/>
                </p:cNvSpPr>
                <p:nvPr/>
              </p:nvSpPr>
              <p:spPr>
                <a:xfrm>
                  <a:off x="4687090" y="2543458"/>
                  <a:ext cx="1133854" cy="347570"/>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accent3">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rgbClr val="B4B4B4"/>
                      </a:solidFill>
                    </a:rPr>
                    <a:t>Market and competition</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1200" b="1" i="0" u="none" strike="noStrike" kern="1200" cap="none" spc="0" normalizeH="0" baseline="0">
                    <a:ln>
                      <a:noFill/>
                    </a:ln>
                    <a:solidFill>
                      <a:srgbClr val="B4B4B4"/>
                    </a:solidFill>
                    <a:effectLst/>
                    <a:uLnTx/>
                    <a:uFillTx/>
                  </a:endParaRPr>
                </a:p>
              </p:txBody>
            </p:sp>
            <p:sp>
              <p:nvSpPr>
                <p:cNvPr id="61" name="Text Placeholder 420">
                  <a:extLst>
                    <a:ext uri="{FF2B5EF4-FFF2-40B4-BE49-F238E27FC236}">
                      <a16:creationId xmlns:a16="http://schemas.microsoft.com/office/drawing/2014/main" id="{C1F4B29B-CF7D-417F-8719-3E2B1ED3F257}"/>
                    </a:ext>
                  </a:extLst>
                </p:cNvPr>
                <p:cNvSpPr txBox="1">
                  <a:spLocks/>
                </p:cNvSpPr>
                <p:nvPr/>
              </p:nvSpPr>
              <p:spPr>
                <a:xfrm>
                  <a:off x="8456228" y="2543458"/>
                  <a:ext cx="1454179" cy="28394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rgbClr val="8953B2"/>
                      </a:solidFill>
                    </a:rPr>
                    <a:t>Financial information and forecasts</a:t>
                  </a:r>
                </a:p>
              </p:txBody>
            </p:sp>
            <p:cxnSp>
              <p:nvCxnSpPr>
                <p:cNvPr id="62" name="Straight Connector 61">
                  <a:extLst>
                    <a:ext uri="{FF2B5EF4-FFF2-40B4-BE49-F238E27FC236}">
                      <a16:creationId xmlns:a16="http://schemas.microsoft.com/office/drawing/2014/main" id="{94209548-0DB2-4770-8CD5-58D747E807AD}"/>
                    </a:ext>
                  </a:extLst>
                </p:cNvPr>
                <p:cNvCxnSpPr>
                  <a:cxnSpLocks/>
                </p:cNvCxnSpPr>
                <p:nvPr/>
              </p:nvCxnSpPr>
              <p:spPr>
                <a:xfrm>
                  <a:off x="448906" y="2971574"/>
                  <a:ext cx="1672825"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sp>
              <p:nvSpPr>
                <p:cNvPr id="67" name="Text Placeholder 426">
                  <a:extLst>
                    <a:ext uri="{FF2B5EF4-FFF2-40B4-BE49-F238E27FC236}">
                      <a16:creationId xmlns:a16="http://schemas.microsoft.com/office/drawing/2014/main" id="{5E7792F3-9AFE-4ABB-B5B1-8241B9F8E2A0}"/>
                    </a:ext>
                  </a:extLst>
                </p:cNvPr>
                <p:cNvSpPr txBox="1">
                  <a:spLocks/>
                </p:cNvSpPr>
                <p:nvPr/>
              </p:nvSpPr>
              <p:spPr>
                <a:xfrm>
                  <a:off x="10092348" y="2446539"/>
                  <a:ext cx="1572768" cy="44750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a:ln>
                        <a:noFill/>
                      </a:ln>
                      <a:solidFill>
                        <a:srgbClr val="B4B4B4"/>
                      </a:solidFill>
                      <a:effectLst/>
                      <a:uLnTx/>
                      <a:uFillTx/>
                      <a:latin typeface="Calibri"/>
                      <a:ea typeface="+mn-ea"/>
                      <a:cs typeface="Arial" panose="020B0604020202020204" pitchFamily="34" charset="0"/>
                    </a:rPr>
                    <a:t>VI</a:t>
                  </a:r>
                </a:p>
              </p:txBody>
            </p:sp>
            <p:sp>
              <p:nvSpPr>
                <p:cNvPr id="69" name="Text Placeholder 420">
                  <a:extLst>
                    <a:ext uri="{FF2B5EF4-FFF2-40B4-BE49-F238E27FC236}">
                      <a16:creationId xmlns:a16="http://schemas.microsoft.com/office/drawing/2014/main" id="{EA2CDB98-4F13-4082-B051-A6B2C8A18371}"/>
                    </a:ext>
                  </a:extLst>
                </p:cNvPr>
                <p:cNvSpPr txBox="1">
                  <a:spLocks/>
                </p:cNvSpPr>
                <p:nvPr/>
              </p:nvSpPr>
              <p:spPr>
                <a:xfrm>
                  <a:off x="10499286" y="2579631"/>
                  <a:ext cx="1030245" cy="31325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rgbClr val="B4B4B4"/>
                      </a:solidFill>
                    </a:rPr>
                    <a:t>Attachments</a:t>
                  </a:r>
                  <a:endParaRPr kumimoji="0" lang="en-US" sz="1200" b="1" i="0" u="none" strike="noStrike" kern="1200" cap="none" spc="0" normalizeH="0" baseline="0">
                    <a:ln>
                      <a:noFill/>
                    </a:ln>
                    <a:solidFill>
                      <a:srgbClr val="B4B4B4"/>
                    </a:solidFill>
                    <a:effectLst/>
                    <a:uLnTx/>
                    <a:uFillTx/>
                  </a:endParaRPr>
                </a:p>
              </p:txBody>
            </p:sp>
          </p:grpSp>
          <p:cxnSp>
            <p:nvCxnSpPr>
              <p:cNvPr id="80" name="Straight Connector 79">
                <a:extLst>
                  <a:ext uri="{FF2B5EF4-FFF2-40B4-BE49-F238E27FC236}">
                    <a16:creationId xmlns:a16="http://schemas.microsoft.com/office/drawing/2014/main" id="{FFC52947-888B-4061-8645-2297A09A29D0}"/>
                  </a:ext>
                </a:extLst>
              </p:cNvPr>
              <p:cNvCxnSpPr>
                <a:cxnSpLocks/>
              </p:cNvCxnSpPr>
              <p:nvPr/>
            </p:nvCxnSpPr>
            <p:spPr>
              <a:xfrm>
                <a:off x="2416804"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cxnSp>
            <p:nvCxnSpPr>
              <p:cNvPr id="81" name="Straight Connector 80">
                <a:extLst>
                  <a:ext uri="{FF2B5EF4-FFF2-40B4-BE49-F238E27FC236}">
                    <a16:creationId xmlns:a16="http://schemas.microsoft.com/office/drawing/2014/main" id="{83A02B01-F758-4741-B1B8-46E09C9FC224}"/>
                  </a:ext>
                </a:extLst>
              </p:cNvPr>
              <p:cNvCxnSpPr>
                <a:cxnSpLocks/>
              </p:cNvCxnSpPr>
              <p:nvPr/>
            </p:nvCxnSpPr>
            <p:spPr>
              <a:xfrm>
                <a:off x="4322242"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cxnSp>
            <p:nvCxnSpPr>
              <p:cNvPr id="82" name="Straight Connector 81">
                <a:extLst>
                  <a:ext uri="{FF2B5EF4-FFF2-40B4-BE49-F238E27FC236}">
                    <a16:creationId xmlns:a16="http://schemas.microsoft.com/office/drawing/2014/main" id="{FE1EFD8F-1B97-49B0-A9D0-E9C95ED7AC36}"/>
                  </a:ext>
                </a:extLst>
              </p:cNvPr>
              <p:cNvCxnSpPr>
                <a:cxnSpLocks/>
              </p:cNvCxnSpPr>
              <p:nvPr/>
            </p:nvCxnSpPr>
            <p:spPr>
              <a:xfrm>
                <a:off x="6227680"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cxnSp>
            <p:nvCxnSpPr>
              <p:cNvPr id="83" name="Straight Connector 82">
                <a:extLst>
                  <a:ext uri="{FF2B5EF4-FFF2-40B4-BE49-F238E27FC236}">
                    <a16:creationId xmlns:a16="http://schemas.microsoft.com/office/drawing/2014/main" id="{D8122768-3D6A-4C25-A5AF-A0F821393044}"/>
                  </a:ext>
                </a:extLst>
              </p:cNvPr>
              <p:cNvCxnSpPr>
                <a:cxnSpLocks/>
              </p:cNvCxnSpPr>
              <p:nvPr/>
            </p:nvCxnSpPr>
            <p:spPr>
              <a:xfrm>
                <a:off x="10038556"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grpSp>
        <p:cxnSp>
          <p:nvCxnSpPr>
            <p:cNvPr id="84" name="Straight Connector 83">
              <a:extLst>
                <a:ext uri="{FF2B5EF4-FFF2-40B4-BE49-F238E27FC236}">
                  <a16:creationId xmlns:a16="http://schemas.microsoft.com/office/drawing/2014/main" id="{E856FA6F-43A4-431A-8449-476F22D42CEC}"/>
                </a:ext>
              </a:extLst>
            </p:cNvPr>
            <p:cNvCxnSpPr>
              <a:cxnSpLocks/>
            </p:cNvCxnSpPr>
            <p:nvPr/>
          </p:nvCxnSpPr>
          <p:spPr>
            <a:xfrm>
              <a:off x="8133118" y="2958696"/>
              <a:ext cx="1660334" cy="0"/>
            </a:xfrm>
            <a:prstGeom prst="line">
              <a:avLst/>
            </a:prstGeom>
            <a:ln w="6350">
              <a:solidFill>
                <a:srgbClr val="A880C6"/>
              </a:solidFill>
            </a:ln>
          </p:spPr>
          <p:style>
            <a:lnRef idx="1">
              <a:schemeClr val="accent3"/>
            </a:lnRef>
            <a:fillRef idx="0">
              <a:schemeClr val="accent3"/>
            </a:fillRef>
            <a:effectRef idx="0">
              <a:schemeClr val="accent3"/>
            </a:effectRef>
            <a:fontRef idx="minor">
              <a:schemeClr val="tx1"/>
            </a:fontRef>
          </p:style>
        </p:cxnSp>
      </p:grpSp>
      <p:grpSp>
        <p:nvGrpSpPr>
          <p:cNvPr id="63" name="Group 62">
            <a:extLst>
              <a:ext uri="{FF2B5EF4-FFF2-40B4-BE49-F238E27FC236}">
                <a16:creationId xmlns:a16="http://schemas.microsoft.com/office/drawing/2014/main" id="{66DDF915-3840-4F15-9D1B-A00E842BAAD2}"/>
              </a:ext>
            </a:extLst>
          </p:cNvPr>
          <p:cNvGrpSpPr/>
          <p:nvPr/>
        </p:nvGrpSpPr>
        <p:grpSpPr>
          <a:xfrm>
            <a:off x="-1028410" y="4571"/>
            <a:ext cx="844340" cy="6853517"/>
            <a:chOff x="-1028410" y="4571"/>
            <a:chExt cx="844340" cy="6853517"/>
          </a:xfrm>
        </p:grpSpPr>
        <p:sp>
          <p:nvSpPr>
            <p:cNvPr id="64" name="Rectangle 63">
              <a:extLst>
                <a:ext uri="{FF2B5EF4-FFF2-40B4-BE49-F238E27FC236}">
                  <a16:creationId xmlns:a16="http://schemas.microsoft.com/office/drawing/2014/main" id="{1A9CF50B-CAF3-4DCB-AF53-CF15B6856D2A}"/>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3E9F43BD-773F-4D85-B25F-02A5F2C4E171}"/>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FCB44869-67F8-4986-94AA-6049DD3B63A8}"/>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a:extLst>
                <a:ext uri="{FF2B5EF4-FFF2-40B4-BE49-F238E27FC236}">
                  <a16:creationId xmlns:a16="http://schemas.microsoft.com/office/drawing/2014/main" id="{13B58BDA-26CC-4B98-AE44-C7053CBE91BB}"/>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a:extLst>
                <a:ext uri="{FF2B5EF4-FFF2-40B4-BE49-F238E27FC236}">
                  <a16:creationId xmlns:a16="http://schemas.microsoft.com/office/drawing/2014/main" id="{AEDD47B3-AE74-4315-9701-13B425A560CF}"/>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Rectangle 77">
              <a:extLst>
                <a:ext uri="{FF2B5EF4-FFF2-40B4-BE49-F238E27FC236}">
                  <a16:creationId xmlns:a16="http://schemas.microsoft.com/office/drawing/2014/main" id="{D8D897BB-0B2D-483E-B9C0-E0047F70C0F3}"/>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8F272EC8-5B26-408A-A3C9-749F4FB62418}"/>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183457F7-8209-485E-B2D9-6B788068D710}"/>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F1CA2EDE-AA90-4001-94BE-7A11C2783B72}"/>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7" name="Straight Connector 86">
              <a:extLst>
                <a:ext uri="{FF2B5EF4-FFF2-40B4-BE49-F238E27FC236}">
                  <a16:creationId xmlns:a16="http://schemas.microsoft.com/office/drawing/2014/main" id="{0E30FD6F-4442-4FA7-BC7E-3D936AF3FC87}"/>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C4E24D71-C03E-4D8F-BF8B-2833CE9E8673}"/>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Rectangle 88">
              <a:extLst>
                <a:ext uri="{FF2B5EF4-FFF2-40B4-BE49-F238E27FC236}">
                  <a16:creationId xmlns:a16="http://schemas.microsoft.com/office/drawing/2014/main" id="{039F1471-3F3D-43A9-9BAA-C8893091EC4C}"/>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65000"/>
                  </a:schemeClr>
                </a:solidFill>
              </a:endParaRPr>
            </a:p>
          </p:txBody>
        </p:sp>
        <p:sp>
          <p:nvSpPr>
            <p:cNvPr id="90" name="Rectangle 89">
              <a:extLst>
                <a:ext uri="{FF2B5EF4-FFF2-40B4-BE49-F238E27FC236}">
                  <a16:creationId xmlns:a16="http://schemas.microsoft.com/office/drawing/2014/main" id="{B490F76A-A288-4E55-9B67-EAB48A3C5655}"/>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Rectangle 90">
              <a:extLst>
                <a:ext uri="{FF2B5EF4-FFF2-40B4-BE49-F238E27FC236}">
                  <a16:creationId xmlns:a16="http://schemas.microsoft.com/office/drawing/2014/main" id="{0F09EDCE-54B9-4FA4-8D1C-C5F5AB4B3640}"/>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C78C57AF-E889-457C-BE7E-32D0C4B23B2A}"/>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Rectangle 92">
              <a:extLst>
                <a:ext uri="{FF2B5EF4-FFF2-40B4-BE49-F238E27FC236}">
                  <a16:creationId xmlns:a16="http://schemas.microsoft.com/office/drawing/2014/main" id="{BAB060C3-2F76-48E6-A41F-8EB5B9BC085B}"/>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1C5FD560-4C1A-45B1-9E71-64A68662D5A9}"/>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94">
              <a:extLst>
                <a:ext uri="{FF2B5EF4-FFF2-40B4-BE49-F238E27FC236}">
                  <a16:creationId xmlns:a16="http://schemas.microsoft.com/office/drawing/2014/main" id="{A57FC281-09BD-42CA-A42F-5D0CA56EBF44}"/>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Rectangle 95">
              <a:extLst>
                <a:ext uri="{FF2B5EF4-FFF2-40B4-BE49-F238E27FC236}">
                  <a16:creationId xmlns:a16="http://schemas.microsoft.com/office/drawing/2014/main" id="{F2727BC1-04BC-4CB6-BFFD-AD1933ACC8BE}"/>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A7A7A7"/>
                </a:solidFill>
              </a:endParaRPr>
            </a:p>
          </p:txBody>
        </p:sp>
        <p:cxnSp>
          <p:nvCxnSpPr>
            <p:cNvPr id="97" name="Straight Connector 96">
              <a:extLst>
                <a:ext uri="{FF2B5EF4-FFF2-40B4-BE49-F238E27FC236}">
                  <a16:creationId xmlns:a16="http://schemas.microsoft.com/office/drawing/2014/main" id="{EAD1ACDC-EBF0-4234-933F-94B627FBABD7}"/>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TextBox 97">
              <a:extLst>
                <a:ext uri="{FF2B5EF4-FFF2-40B4-BE49-F238E27FC236}">
                  <a16:creationId xmlns:a16="http://schemas.microsoft.com/office/drawing/2014/main" id="{DB4CA1FD-A0CB-477D-A18F-0C35D255A21E}"/>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a:t>Colour palette</a:t>
              </a:r>
            </a:p>
          </p:txBody>
        </p:sp>
        <p:sp>
          <p:nvSpPr>
            <p:cNvPr id="99" name="Rectangle 98">
              <a:extLst>
                <a:ext uri="{FF2B5EF4-FFF2-40B4-BE49-F238E27FC236}">
                  <a16:creationId xmlns:a16="http://schemas.microsoft.com/office/drawing/2014/main" id="{DCF633C5-2BC5-4380-A8AE-67BE1242172D}"/>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E408E4D6-5F65-49CD-A41B-8B3E1301F52B}"/>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950606711"/>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ounded Rectangle 34">
            <a:extLst>
              <a:ext uri="{FF2B5EF4-FFF2-40B4-BE49-F238E27FC236}">
                <a16:creationId xmlns:a16="http://schemas.microsoft.com/office/drawing/2014/main" id="{4771B9A5-A2A4-4DBF-AD32-8EB83486A8C1}"/>
              </a:ext>
            </a:extLst>
          </p:cNvPr>
          <p:cNvSpPr/>
          <p:nvPr/>
        </p:nvSpPr>
        <p:spPr>
          <a:xfrm>
            <a:off x="7956571" y="1645920"/>
            <a:ext cx="3738148" cy="4645632"/>
          </a:xfrm>
          <a:prstGeom prst="roundRect">
            <a:avLst>
              <a:gd name="adj" fmla="val 4172"/>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ctr">
              <a:buFont typeface="Arial" panose="020B0604020202020204" pitchFamily="34" charset="0"/>
              <a:buChar char="•"/>
            </a:pPr>
            <a:endParaRPr lang="pl-PL" sz="1000" dirty="0">
              <a:solidFill>
                <a:schemeClr val="tx2">
                  <a:lumMod val="50000"/>
                </a:schemeClr>
              </a:solidFill>
            </a:endParaRPr>
          </a:p>
        </p:txBody>
      </p:sp>
      <p:graphicFrame>
        <p:nvGraphicFramePr>
          <p:cNvPr id="5" name="Chart 4">
            <a:extLst>
              <a:ext uri="{FF2B5EF4-FFF2-40B4-BE49-F238E27FC236}">
                <a16:creationId xmlns:a16="http://schemas.microsoft.com/office/drawing/2014/main" id="{994F5DCA-0FBC-440F-9551-DD1AC016800E}"/>
              </a:ext>
            </a:extLst>
          </p:cNvPr>
          <p:cNvGraphicFramePr/>
          <p:nvPr/>
        </p:nvGraphicFramePr>
        <p:xfrm>
          <a:off x="8015287" y="1744305"/>
          <a:ext cx="3747977" cy="1756833"/>
        </p:xfrm>
        <a:graphic>
          <a:graphicData uri="http://schemas.openxmlformats.org/drawingml/2006/chart">
            <c:chart xmlns:c="http://schemas.openxmlformats.org/drawingml/2006/chart" xmlns:r="http://schemas.openxmlformats.org/officeDocument/2006/relationships" r:id="rId3"/>
          </a:graphicData>
        </a:graphic>
      </p:graphicFrame>
      <p:sp>
        <p:nvSpPr>
          <p:cNvPr id="57"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l-PL" sz="1800" dirty="0">
                <a:latin typeface="Calibri" panose="020F0502020204030204" pitchFamily="34" charset="0"/>
                <a:cs typeface="Calibri" panose="020F0502020204030204" pitchFamily="34" charset="0"/>
              </a:rPr>
              <a:t>INCOME STATEMENT</a:t>
            </a:r>
          </a:p>
        </p:txBody>
      </p:sp>
      <p:sp>
        <p:nvSpPr>
          <p:cNvPr id="58" name="TextBox 57">
            <a:extLst>
              <a:ext uri="{FF2B5EF4-FFF2-40B4-BE49-F238E27FC236}">
                <a16:creationId xmlns:a16="http://schemas.microsoft.com/office/drawing/2014/main" id="{FB2FFDEB-4907-4B60-A6CA-3F7200D95AA8}"/>
              </a:ext>
            </a:extLst>
          </p:cNvPr>
          <p:cNvSpPr txBox="1"/>
          <p:nvPr/>
        </p:nvSpPr>
        <p:spPr>
          <a:xfrm>
            <a:off x="534760" y="618865"/>
            <a:ext cx="1128669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cs typeface="Calibri Light" panose="020F0302020204030204" pitchFamily="34" charset="0"/>
              </a:rPr>
              <a:t>Historical and forecasted Income Statement</a:t>
            </a:r>
          </a:p>
        </p:txBody>
      </p:sp>
      <p:sp>
        <p:nvSpPr>
          <p:cNvPr id="130"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Income Statement, 2016 - 2022P</a:t>
            </a:r>
            <a:r>
              <a:rPr lang="pl-PL" sz="1000" b="1" dirty="0">
                <a:solidFill>
                  <a:schemeClr val="bg1">
                    <a:lumMod val="65000"/>
                  </a:schemeClr>
                </a:solidFill>
                <a:latin typeface="Arial" panose="020B0604020202020204" pitchFamily="34" charset="0"/>
                <a:cs typeface="Arial" panose="020B0604020202020204" pitchFamily="34" charset="0"/>
              </a:rPr>
              <a:t>, </a:t>
            </a:r>
            <a:r>
              <a:rPr lang="en-US" sz="1000" b="1" dirty="0">
                <a:solidFill>
                  <a:schemeClr val="bg1">
                    <a:lumMod val="65000"/>
                  </a:schemeClr>
                </a:solidFill>
                <a:latin typeface="Arial" panose="020B0604020202020204" pitchFamily="34" charset="0"/>
                <a:cs typeface="Arial" panose="020B0604020202020204" pitchFamily="34" charset="0"/>
              </a:rPr>
              <a:t>PLN</a:t>
            </a:r>
          </a:p>
        </p:txBody>
      </p:sp>
      <p:sp>
        <p:nvSpPr>
          <p:cNvPr id="12" name="TextBox 11"/>
          <p:cNvSpPr txBox="1"/>
          <p:nvPr/>
        </p:nvSpPr>
        <p:spPr>
          <a:xfrm>
            <a:off x="8510995" y="1666437"/>
            <a:ext cx="2611421" cy="369332"/>
          </a:xfrm>
          <a:prstGeom prst="rect">
            <a:avLst/>
          </a:prstGeom>
          <a:noFill/>
        </p:spPr>
        <p:txBody>
          <a:bodyPr wrap="square" rtlCol="0">
            <a:spAutoFit/>
          </a:bodyPr>
          <a:lstStyle/>
          <a:p>
            <a:pPr algn="ctr"/>
            <a:r>
              <a:rPr lang="en-US" sz="900" dirty="0">
                <a:solidFill>
                  <a:schemeClr val="tx1">
                    <a:lumMod val="75000"/>
                    <a:lumOff val="25000"/>
                  </a:schemeClr>
                </a:solidFill>
              </a:rPr>
              <a:t>Revenues from sales and EBIDTA in the years </a:t>
            </a:r>
          </a:p>
          <a:p>
            <a:pPr algn="ctr"/>
            <a:r>
              <a:rPr lang="en-US" sz="900" dirty="0">
                <a:solidFill>
                  <a:schemeClr val="tx1">
                    <a:lumMod val="75000"/>
                    <a:lumOff val="25000"/>
                  </a:schemeClr>
                </a:solidFill>
              </a:rPr>
              <a:t>2016 - 2022P, (thousand PLN)</a:t>
            </a:r>
          </a:p>
        </p:txBody>
      </p:sp>
      <p:cxnSp>
        <p:nvCxnSpPr>
          <p:cNvPr id="18" name="Straight Connector 17">
            <a:extLst>
              <a:ext uri="{FF2B5EF4-FFF2-40B4-BE49-F238E27FC236}">
                <a16:creationId xmlns:a16="http://schemas.microsoft.com/office/drawing/2014/main" id="{840C632B-04AD-486B-AC0B-97DD0E115DA6}"/>
              </a:ext>
            </a:extLst>
          </p:cNvPr>
          <p:cNvCxnSpPr>
            <a:cxnSpLocks/>
          </p:cNvCxnSpPr>
          <p:nvPr/>
        </p:nvCxnSpPr>
        <p:spPr>
          <a:xfrm>
            <a:off x="512064" y="1481205"/>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21" name="Rectangle 20">
            <a:extLst>
              <a:ext uri="{FF2B5EF4-FFF2-40B4-BE49-F238E27FC236}">
                <a16:creationId xmlns:a16="http://schemas.microsoft.com/office/drawing/2014/main" id="{8CAC5048-8687-4CDC-8A37-1E8ED7ABB068}"/>
              </a:ext>
            </a:extLst>
          </p:cNvPr>
          <p:cNvSpPr/>
          <p:nvPr/>
        </p:nvSpPr>
        <p:spPr>
          <a:xfrm>
            <a:off x="7945175" y="3354454"/>
            <a:ext cx="3738147" cy="2829002"/>
          </a:xfrm>
          <a:prstGeom prst="rect">
            <a:avLst/>
          </a:prstGeom>
          <a:noFill/>
          <a:ln w="3175" cmpd="sng">
            <a:noFill/>
          </a:ln>
        </p:spPr>
        <p:txBody>
          <a:bodyPr vert="horz" lIns="91440" tIns="45720" rIns="91440" bIns="45720" rtlCol="0" anchor="ctr">
            <a:noAutofit/>
          </a:bodyPr>
          <a:lstStyle/>
          <a:p>
            <a:pPr>
              <a:spcBef>
                <a:spcPct val="0"/>
              </a:spcBef>
            </a:pPr>
            <a:endParaRPr lang="pl-PL" sz="900" b="1" dirty="0">
              <a:latin typeface="Calibri" panose="020F0502020204030204" pitchFamily="34" charset="0"/>
              <a:cs typeface="Calibri" panose="020F0502020204030204" pitchFamily="34" charset="0"/>
            </a:endParaRPr>
          </a:p>
          <a:p>
            <a:pPr>
              <a:spcBef>
                <a:spcPct val="0"/>
              </a:spcBef>
            </a:pPr>
            <a:endParaRPr lang="pl-PL" sz="900" b="1" dirty="0">
              <a:latin typeface="Calibri" panose="020F0502020204030204" pitchFamily="34" charset="0"/>
              <a:cs typeface="Calibri" panose="020F0502020204030204" pitchFamily="34" charset="0"/>
            </a:endParaRPr>
          </a:p>
          <a:p>
            <a:pPr>
              <a:spcBef>
                <a:spcPct val="0"/>
              </a:spcBef>
              <a:spcAft>
                <a:spcPts val="300"/>
              </a:spcAft>
            </a:pPr>
            <a:r>
              <a:rPr lang="pl-PL" sz="900" b="1" dirty="0" err="1">
                <a:latin typeface="Calibri" panose="020F0502020204030204" pitchFamily="34" charset="0"/>
                <a:cs typeface="Calibri" panose="020F0502020204030204" pitchFamily="34" charset="0"/>
              </a:rPr>
              <a:t>Historical</a:t>
            </a:r>
            <a:r>
              <a:rPr lang="pl-PL" sz="900" b="1" dirty="0">
                <a:latin typeface="Calibri" panose="020F0502020204030204" pitchFamily="34" charset="0"/>
                <a:cs typeface="Calibri" panose="020F0502020204030204" pitchFamily="34" charset="0"/>
              </a:rPr>
              <a:t> and </a:t>
            </a:r>
            <a:r>
              <a:rPr lang="pl-PL" sz="900" b="1" dirty="0" err="1">
                <a:latin typeface="Calibri" panose="020F0502020204030204" pitchFamily="34" charset="0"/>
                <a:cs typeface="Calibri" panose="020F0502020204030204" pitchFamily="34" charset="0"/>
              </a:rPr>
              <a:t>projected</a:t>
            </a:r>
            <a:r>
              <a:rPr lang="pl-PL" sz="900" b="1" dirty="0">
                <a:latin typeface="Calibri" panose="020F0502020204030204" pitchFamily="34" charset="0"/>
                <a:cs typeface="Calibri" panose="020F0502020204030204" pitchFamily="34" charset="0"/>
              </a:rPr>
              <a:t> </a:t>
            </a:r>
            <a:r>
              <a:rPr lang="pl-PL" sz="900" b="1" dirty="0" err="1">
                <a:latin typeface="Calibri" panose="020F0502020204030204" pitchFamily="34" charset="0"/>
                <a:cs typeface="Calibri" panose="020F0502020204030204" pitchFamily="34" charset="0"/>
              </a:rPr>
              <a:t>results</a:t>
            </a:r>
            <a:endParaRPr lang="pl-PL" sz="900" b="1" dirty="0">
              <a:latin typeface="Calibri" panose="020F0502020204030204" pitchFamily="34" charset="0"/>
              <a:cs typeface="Calibri" panose="020F0502020204030204" pitchFamily="34" charset="0"/>
            </a:endParaRPr>
          </a:p>
          <a:p>
            <a:pPr marL="171450" indent="-171450">
              <a:spcBef>
                <a:spcPct val="0"/>
              </a:spcBef>
              <a:buFont typeface="Arial" panose="020B0604020202020204" pitchFamily="34" charset="0"/>
              <a:buChar char="•"/>
            </a:pPr>
            <a:r>
              <a:rPr lang="en-US" sz="900" dirty="0">
                <a:latin typeface="Calibri" panose="020F0502020204030204" pitchFamily="34" charset="0"/>
                <a:cs typeface="Calibri" panose="020F0502020204030204" pitchFamily="34" charset="0"/>
              </a:rPr>
              <a:t>The company started operating in [xx] and the first sale of products took place in [xx].</a:t>
            </a:r>
          </a:p>
          <a:p>
            <a:pPr marL="171450" indent="-171450">
              <a:spcBef>
                <a:spcPct val="0"/>
              </a:spcBef>
              <a:buFont typeface="Arial" panose="020B0604020202020204" pitchFamily="34" charset="0"/>
              <a:buChar char="•"/>
            </a:pPr>
            <a:r>
              <a:rPr lang="en-US" sz="900" dirty="0">
                <a:latin typeface="Calibri" panose="020F0502020204030204" pitchFamily="34" charset="0"/>
                <a:cs typeface="Calibri" panose="020F0502020204030204" pitchFamily="34" charset="0"/>
              </a:rPr>
              <a:t>Between 2016 and 2019P, the CAGR of the Company's revenues amounted to [</a:t>
            </a:r>
            <a:r>
              <a:rPr lang="en-US" sz="900" dirty="0" err="1">
                <a:latin typeface="Calibri" panose="020F0502020204030204" pitchFamily="34" charset="0"/>
                <a:cs typeface="Calibri" panose="020F0502020204030204" pitchFamily="34" charset="0"/>
              </a:rPr>
              <a:t>x,xx</a:t>
            </a:r>
            <a:r>
              <a:rPr lang="en-US" sz="900" dirty="0">
                <a:latin typeface="Calibri" panose="020F0502020204030204" pitchFamily="34" charset="0"/>
                <a:cs typeface="Calibri" panose="020F0502020204030204" pitchFamily="34" charset="0"/>
              </a:rPr>
              <a:t>]% and the CAGR EBITDA in this period amounted to [</a:t>
            </a:r>
            <a:r>
              <a:rPr lang="en-US" sz="900" dirty="0" err="1">
                <a:latin typeface="Calibri" panose="020F0502020204030204" pitchFamily="34" charset="0"/>
                <a:cs typeface="Calibri" panose="020F0502020204030204" pitchFamily="34" charset="0"/>
              </a:rPr>
              <a:t>x,xx</a:t>
            </a:r>
            <a:r>
              <a:rPr lang="en-US" sz="900" dirty="0">
                <a:latin typeface="Calibri" panose="020F0502020204030204" pitchFamily="34" charset="0"/>
                <a:cs typeface="Calibri" panose="020F0502020204030204" pitchFamily="34" charset="0"/>
              </a:rPr>
              <a:t>]%.</a:t>
            </a:r>
          </a:p>
          <a:p>
            <a:pPr marL="171450" indent="-171450">
              <a:spcBef>
                <a:spcPct val="0"/>
              </a:spcBef>
              <a:buFont typeface="Arial" panose="020B0604020202020204" pitchFamily="34" charset="0"/>
              <a:buChar char="•"/>
            </a:pPr>
            <a:r>
              <a:rPr lang="en-US" sz="900" dirty="0">
                <a:latin typeface="Calibri" panose="020F0502020204030204" pitchFamily="34" charset="0"/>
                <a:cs typeface="Calibri" panose="020F0502020204030204" pitchFamily="34" charset="0"/>
              </a:rPr>
              <a:t>Further dynamic growth in revenues (CAGR [</a:t>
            </a:r>
            <a:r>
              <a:rPr lang="en-US" sz="900" dirty="0" err="1">
                <a:latin typeface="Calibri" panose="020F0502020204030204" pitchFamily="34" charset="0"/>
                <a:cs typeface="Calibri" panose="020F0502020204030204" pitchFamily="34" charset="0"/>
              </a:rPr>
              <a:t>x,xx</a:t>
            </a:r>
            <a:r>
              <a:rPr lang="en-US" sz="900" dirty="0">
                <a:latin typeface="Calibri" panose="020F0502020204030204" pitchFamily="34" charset="0"/>
                <a:cs typeface="Calibri" panose="020F0502020204030204" pitchFamily="34" charset="0"/>
              </a:rPr>
              <a:t>]%) and EBITDA ([</a:t>
            </a:r>
            <a:r>
              <a:rPr lang="en-US" sz="900" dirty="0" err="1">
                <a:latin typeface="Calibri" panose="020F0502020204030204" pitchFamily="34" charset="0"/>
                <a:cs typeface="Calibri" panose="020F0502020204030204" pitchFamily="34" charset="0"/>
              </a:rPr>
              <a:t>x,xx</a:t>
            </a:r>
            <a:r>
              <a:rPr lang="en-US" sz="900" dirty="0">
                <a:latin typeface="Calibri" panose="020F0502020204030204" pitchFamily="34" charset="0"/>
                <a:cs typeface="Calibri" panose="020F0502020204030204" pitchFamily="34" charset="0"/>
              </a:rPr>
              <a:t>]%) is expected between 2020 and 2022, with EBITDA margins increasing to [</a:t>
            </a:r>
            <a:r>
              <a:rPr lang="en-US" sz="900" dirty="0" err="1">
                <a:latin typeface="Calibri" panose="020F0502020204030204" pitchFamily="34" charset="0"/>
                <a:cs typeface="Calibri" panose="020F0502020204030204" pitchFamily="34" charset="0"/>
              </a:rPr>
              <a:t>x,xx</a:t>
            </a:r>
            <a:r>
              <a:rPr lang="en-US" sz="900" dirty="0">
                <a:latin typeface="Calibri" panose="020F0502020204030204" pitchFamily="34" charset="0"/>
                <a:cs typeface="Calibri" panose="020F0502020204030204" pitchFamily="34" charset="0"/>
              </a:rPr>
              <a:t>]% in 2022.</a:t>
            </a:r>
            <a:endParaRPr lang="pl-PL" sz="900" dirty="0">
              <a:latin typeface="Calibri" panose="020F0502020204030204" pitchFamily="34" charset="0"/>
              <a:cs typeface="Calibri" panose="020F0502020204030204" pitchFamily="34" charset="0"/>
            </a:endParaRPr>
          </a:p>
          <a:p>
            <a:pPr>
              <a:spcBef>
                <a:spcPts val="600"/>
              </a:spcBef>
              <a:spcAft>
                <a:spcPts val="300"/>
              </a:spcAft>
            </a:pPr>
            <a:r>
              <a:rPr lang="en-US" sz="900" b="1" dirty="0">
                <a:latin typeface="Calibri" panose="020F0502020204030204" pitchFamily="34" charset="0"/>
                <a:cs typeface="Calibri" panose="020F0502020204030204" pitchFamily="34" charset="0"/>
              </a:rPr>
              <a:t>Commentary to the income statement</a:t>
            </a:r>
          </a:p>
          <a:p>
            <a:pPr marL="171450" indent="-171450">
              <a:spcBef>
                <a:spcPct val="0"/>
              </a:spcBef>
              <a:buFont typeface="Arial" panose="020B0604020202020204" pitchFamily="34" charset="0"/>
              <a:buChar char="•"/>
            </a:pPr>
            <a:r>
              <a:rPr lang="en-US" sz="900" dirty="0">
                <a:latin typeface="Calibri" panose="020F0502020204030204" pitchFamily="34" charset="0"/>
                <a:cs typeface="Calibri" panose="020F0502020204030204" pitchFamily="34" charset="0"/>
              </a:rPr>
              <a:t>[The Company] realizes revenues both in PLN and foreign currencies, however, part of the incurred costs is also realized in foreign currencies, which significantly reduces the currency risk</a:t>
            </a:r>
          </a:p>
          <a:p>
            <a:pPr marL="171450" indent="-171450">
              <a:spcBef>
                <a:spcPct val="0"/>
              </a:spcBef>
              <a:buFont typeface="Arial" panose="020B0604020202020204" pitchFamily="34" charset="0"/>
              <a:buChar char="•"/>
            </a:pPr>
            <a:r>
              <a:rPr lang="en-US" sz="900" dirty="0">
                <a:latin typeface="Calibri" panose="020F0502020204030204" pitchFamily="34" charset="0"/>
                <a:cs typeface="Calibri" panose="020F0502020204030204" pitchFamily="34" charset="0"/>
              </a:rPr>
              <a:t>Costs and revenues from deliveries of sold products are incurred by [...].</a:t>
            </a:r>
          </a:p>
          <a:p>
            <a:pPr marL="171450" indent="-171450">
              <a:spcBef>
                <a:spcPct val="0"/>
              </a:spcBef>
              <a:buFont typeface="Arial" panose="020B0604020202020204" pitchFamily="34" charset="0"/>
              <a:buChar char="•"/>
            </a:pPr>
            <a:r>
              <a:rPr lang="en-US" sz="900" dirty="0">
                <a:latin typeface="Calibri" panose="020F0502020204030204" pitchFamily="34" charset="0"/>
                <a:cs typeface="Calibri" panose="020F0502020204030204" pitchFamily="34" charset="0"/>
              </a:rPr>
              <a:t>The projected financial data do not include positive cash flows resulting from EU subsidies </a:t>
            </a:r>
          </a:p>
          <a:p>
            <a:pPr marL="171450" indent="-171450">
              <a:spcBef>
                <a:spcPct val="0"/>
              </a:spcBef>
              <a:buFont typeface="Arial" panose="020B0604020202020204" pitchFamily="34" charset="0"/>
              <a:buChar char="•"/>
            </a:pPr>
            <a:r>
              <a:rPr lang="en-US" sz="900" dirty="0">
                <a:latin typeface="Calibri" panose="020F0502020204030204" pitchFamily="34" charset="0"/>
                <a:cs typeface="Calibri" panose="020F0502020204030204" pitchFamily="34" charset="0"/>
              </a:rPr>
              <a:t>The adjustment to the operating costs in [xx] is PLN [xx] and represents [</a:t>
            </a:r>
            <a:r>
              <a:rPr lang="en-US" sz="900" dirty="0" err="1">
                <a:latin typeface="Calibri" panose="020F0502020204030204" pitchFamily="34" charset="0"/>
                <a:cs typeface="Calibri" panose="020F0502020204030204" pitchFamily="34" charset="0"/>
              </a:rPr>
              <a:t>x,xx</a:t>
            </a:r>
            <a:r>
              <a:rPr lang="en-US" sz="900" dirty="0">
                <a:latin typeface="Calibri" panose="020F0502020204030204" pitchFamily="34" charset="0"/>
                <a:cs typeface="Calibri" panose="020F0502020204030204" pitchFamily="34" charset="0"/>
              </a:rPr>
              <a:t>]% of the Company's operating costs, thus not significantly affecting the presented results.</a:t>
            </a:r>
          </a:p>
        </p:txBody>
      </p:sp>
      <p:sp>
        <p:nvSpPr>
          <p:cNvPr id="22" name="Rounded Rectangle 21"/>
          <p:cNvSpPr/>
          <p:nvPr/>
        </p:nvSpPr>
        <p:spPr>
          <a:xfrm>
            <a:off x="8695389" y="3326321"/>
            <a:ext cx="2237718" cy="167631"/>
          </a:xfrm>
          <a:prstGeom prst="roundRect">
            <a:avLst>
              <a:gd name="adj" fmla="val 24855"/>
            </a:avLst>
          </a:prstGeom>
          <a:solidFill>
            <a:srgbClr val="8CD4C5"/>
          </a:solidFill>
          <a:ln w="3175" cmpd="sng">
            <a:solidFill>
              <a:srgbClr val="B3E3D9"/>
            </a:solidFill>
          </a:ln>
        </p:spPr>
        <p:txBody>
          <a:bodyPr vert="horz" lIns="121920" tIns="60960" rIns="121920" bIns="60960" rtlCol="0" anchor="ctr">
            <a:noAutofit/>
          </a:bodyPr>
          <a:lstStyle/>
          <a:p>
            <a:pPr algn="ctr">
              <a:spcBef>
                <a:spcPct val="0"/>
              </a:spcBef>
            </a:pPr>
            <a:r>
              <a:rPr lang="pl-PL" sz="900" b="1" dirty="0" err="1">
                <a:solidFill>
                  <a:schemeClr val="bg1"/>
                </a:solidFill>
                <a:latin typeface="Calibri Light" panose="020F0302020204030204" pitchFamily="34" charset="0"/>
              </a:rPr>
              <a:t>Comment</a:t>
            </a:r>
            <a:endParaRPr lang="pl-PL" sz="900" b="1" dirty="0">
              <a:solidFill>
                <a:schemeClr val="bg1"/>
              </a:solidFill>
              <a:latin typeface="Calibri Light" panose="020F0302020204030204" pitchFamily="34" charset="0"/>
            </a:endParaRPr>
          </a:p>
        </p:txBody>
      </p:sp>
      <p:graphicFrame>
        <p:nvGraphicFramePr>
          <p:cNvPr id="3" name="Table 2">
            <a:extLst>
              <a:ext uri="{FF2B5EF4-FFF2-40B4-BE49-F238E27FC236}">
                <a16:creationId xmlns:a16="http://schemas.microsoft.com/office/drawing/2014/main" id="{E3080DCA-BE9C-48B9-A95F-5F10D3A2AD6B}"/>
              </a:ext>
            </a:extLst>
          </p:cNvPr>
          <p:cNvGraphicFramePr>
            <a:graphicFrameLocks noGrp="1"/>
          </p:cNvGraphicFramePr>
          <p:nvPr/>
        </p:nvGraphicFramePr>
        <p:xfrm>
          <a:off x="573987" y="1645920"/>
          <a:ext cx="7134730" cy="4645632"/>
        </p:xfrm>
        <a:graphic>
          <a:graphicData uri="http://schemas.openxmlformats.org/drawingml/2006/table">
            <a:tbl>
              <a:tblPr/>
              <a:tblGrid>
                <a:gridCol w="479416">
                  <a:extLst>
                    <a:ext uri="{9D8B030D-6E8A-4147-A177-3AD203B41FA5}">
                      <a16:colId xmlns:a16="http://schemas.microsoft.com/office/drawing/2014/main" val="4062229047"/>
                    </a:ext>
                  </a:extLst>
                </a:gridCol>
                <a:gridCol w="479416">
                  <a:extLst>
                    <a:ext uri="{9D8B030D-6E8A-4147-A177-3AD203B41FA5}">
                      <a16:colId xmlns:a16="http://schemas.microsoft.com/office/drawing/2014/main" val="647283703"/>
                    </a:ext>
                  </a:extLst>
                </a:gridCol>
                <a:gridCol w="479416">
                  <a:extLst>
                    <a:ext uri="{9D8B030D-6E8A-4147-A177-3AD203B41FA5}">
                      <a16:colId xmlns:a16="http://schemas.microsoft.com/office/drawing/2014/main" val="476773872"/>
                    </a:ext>
                  </a:extLst>
                </a:gridCol>
                <a:gridCol w="479416">
                  <a:extLst>
                    <a:ext uri="{9D8B030D-6E8A-4147-A177-3AD203B41FA5}">
                      <a16:colId xmlns:a16="http://schemas.microsoft.com/office/drawing/2014/main" val="2485108630"/>
                    </a:ext>
                  </a:extLst>
                </a:gridCol>
                <a:gridCol w="479416">
                  <a:extLst>
                    <a:ext uri="{9D8B030D-6E8A-4147-A177-3AD203B41FA5}">
                      <a16:colId xmlns:a16="http://schemas.microsoft.com/office/drawing/2014/main" val="2441022266"/>
                    </a:ext>
                  </a:extLst>
                </a:gridCol>
                <a:gridCol w="479416">
                  <a:extLst>
                    <a:ext uri="{9D8B030D-6E8A-4147-A177-3AD203B41FA5}">
                      <a16:colId xmlns:a16="http://schemas.microsoft.com/office/drawing/2014/main" val="1895430587"/>
                    </a:ext>
                  </a:extLst>
                </a:gridCol>
                <a:gridCol w="927094">
                  <a:extLst>
                    <a:ext uri="{9D8B030D-6E8A-4147-A177-3AD203B41FA5}">
                      <a16:colId xmlns:a16="http://schemas.microsoft.com/office/drawing/2014/main" val="4152915320"/>
                    </a:ext>
                  </a:extLst>
                </a:gridCol>
                <a:gridCol w="666228">
                  <a:extLst>
                    <a:ext uri="{9D8B030D-6E8A-4147-A177-3AD203B41FA5}">
                      <a16:colId xmlns:a16="http://schemas.microsoft.com/office/drawing/2014/main" val="357086254"/>
                    </a:ext>
                  </a:extLst>
                </a:gridCol>
                <a:gridCol w="666228">
                  <a:extLst>
                    <a:ext uri="{9D8B030D-6E8A-4147-A177-3AD203B41FA5}">
                      <a16:colId xmlns:a16="http://schemas.microsoft.com/office/drawing/2014/main" val="327041595"/>
                    </a:ext>
                  </a:extLst>
                </a:gridCol>
                <a:gridCol w="666228">
                  <a:extLst>
                    <a:ext uri="{9D8B030D-6E8A-4147-A177-3AD203B41FA5}">
                      <a16:colId xmlns:a16="http://schemas.microsoft.com/office/drawing/2014/main" val="233543596"/>
                    </a:ext>
                  </a:extLst>
                </a:gridCol>
                <a:gridCol w="666228">
                  <a:extLst>
                    <a:ext uri="{9D8B030D-6E8A-4147-A177-3AD203B41FA5}">
                      <a16:colId xmlns:a16="http://schemas.microsoft.com/office/drawing/2014/main" val="2824183992"/>
                    </a:ext>
                  </a:extLst>
                </a:gridCol>
                <a:gridCol w="666228">
                  <a:extLst>
                    <a:ext uri="{9D8B030D-6E8A-4147-A177-3AD203B41FA5}">
                      <a16:colId xmlns:a16="http://schemas.microsoft.com/office/drawing/2014/main" val="4294502618"/>
                    </a:ext>
                  </a:extLst>
                </a:gridCol>
              </a:tblGrid>
              <a:tr h="145176">
                <a:tc gridSpan="7">
                  <a:txBody>
                    <a:bodyPr/>
                    <a:lstStyle/>
                    <a:p>
                      <a:pPr algn="l" rtl="0" fontAlgn="t"/>
                      <a:r>
                        <a:rPr lang="pl-PL" sz="800" b="0" i="1" u="none" strike="noStrike" dirty="0">
                          <a:solidFill>
                            <a:srgbClr val="FFFFFF"/>
                          </a:solidFill>
                          <a:effectLst/>
                          <a:latin typeface="+mn-lt"/>
                        </a:rPr>
                        <a:t> In’000’s PLN</a:t>
                      </a:r>
                    </a:p>
                  </a:txBody>
                  <a:tcPr marL="0" marR="0" marT="0" marB="0" anchor="ctr">
                    <a:lnL>
                      <a:noFill/>
                    </a:lnL>
                    <a:lnR>
                      <a:noFill/>
                    </a:lnR>
                    <a:lnT>
                      <a:noFill/>
                    </a:lnT>
                    <a:lnB>
                      <a:noFill/>
                    </a:lnB>
                    <a:solidFill>
                      <a:srgbClr val="8CD4C5"/>
                    </a:solidFill>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ctr" rtl="0" fontAlgn="t"/>
                      <a:r>
                        <a:rPr lang="pl-PL" sz="800" b="1" i="0" u="none" strike="noStrike" dirty="0">
                          <a:solidFill>
                            <a:srgbClr val="FFFFFF"/>
                          </a:solidFill>
                          <a:effectLst/>
                          <a:latin typeface="+mn-lt"/>
                        </a:rPr>
                        <a:t>2015</a:t>
                      </a:r>
                    </a:p>
                  </a:txBody>
                  <a:tcPr marL="0" marR="0" marT="0" marB="0" anchor="ctr">
                    <a:lnL>
                      <a:noFill/>
                    </a:lnL>
                    <a:lnR>
                      <a:noFill/>
                    </a:lnR>
                    <a:lnT>
                      <a:noFill/>
                    </a:lnT>
                    <a:lnB>
                      <a:noFill/>
                    </a:lnB>
                    <a:solidFill>
                      <a:srgbClr val="8CD4C5"/>
                    </a:solidFill>
                  </a:tcPr>
                </a:tc>
                <a:tc>
                  <a:txBody>
                    <a:bodyPr/>
                    <a:lstStyle/>
                    <a:p>
                      <a:pPr algn="ctr" rtl="0" fontAlgn="t"/>
                      <a:r>
                        <a:rPr lang="pl-PL" sz="800" b="1" i="0" u="none" strike="noStrike" dirty="0">
                          <a:solidFill>
                            <a:srgbClr val="FFFFFF"/>
                          </a:solidFill>
                          <a:effectLst/>
                          <a:latin typeface="+mn-lt"/>
                        </a:rPr>
                        <a:t>2016</a:t>
                      </a:r>
                    </a:p>
                  </a:txBody>
                  <a:tcPr marL="0" marR="0" marT="0" marB="0" anchor="ctr">
                    <a:lnL>
                      <a:noFill/>
                    </a:lnL>
                    <a:lnR>
                      <a:noFill/>
                    </a:lnR>
                    <a:lnT>
                      <a:noFill/>
                    </a:lnT>
                    <a:lnB>
                      <a:noFill/>
                    </a:lnB>
                    <a:solidFill>
                      <a:srgbClr val="8CD4C5"/>
                    </a:solidFill>
                  </a:tcPr>
                </a:tc>
                <a:tc>
                  <a:txBody>
                    <a:bodyPr/>
                    <a:lstStyle/>
                    <a:p>
                      <a:pPr algn="ctr" rtl="0" fontAlgn="t"/>
                      <a:r>
                        <a:rPr lang="pl-PL" sz="800" b="1" i="0" u="none" strike="noStrike" dirty="0">
                          <a:solidFill>
                            <a:srgbClr val="FFFFFF"/>
                          </a:solidFill>
                          <a:effectLst/>
                          <a:latin typeface="+mn-lt"/>
                        </a:rPr>
                        <a:t>2017</a:t>
                      </a:r>
                    </a:p>
                  </a:txBody>
                  <a:tcPr marL="0" marR="0" marT="0" marB="0" anchor="ctr">
                    <a:lnL>
                      <a:noFill/>
                    </a:lnL>
                    <a:lnR>
                      <a:noFill/>
                    </a:lnR>
                    <a:lnT>
                      <a:noFill/>
                    </a:lnT>
                    <a:lnB>
                      <a:noFill/>
                    </a:lnB>
                    <a:solidFill>
                      <a:srgbClr val="8CD4C5"/>
                    </a:solidFill>
                  </a:tcPr>
                </a:tc>
                <a:tc>
                  <a:txBody>
                    <a:bodyPr/>
                    <a:lstStyle/>
                    <a:p>
                      <a:pPr algn="ctr" rtl="0" fontAlgn="t"/>
                      <a:r>
                        <a:rPr lang="pl-PL" sz="800" b="1" i="0" u="none" strike="noStrike" dirty="0">
                          <a:solidFill>
                            <a:srgbClr val="FFFFFF"/>
                          </a:solidFill>
                          <a:effectLst/>
                          <a:latin typeface="+mn-lt"/>
                        </a:rPr>
                        <a:t>2018</a:t>
                      </a:r>
                    </a:p>
                  </a:txBody>
                  <a:tcPr marL="0" marR="0" marT="0" marB="0" anchor="ctr">
                    <a:lnL>
                      <a:noFill/>
                    </a:lnL>
                    <a:lnR>
                      <a:noFill/>
                    </a:lnR>
                    <a:lnT>
                      <a:noFill/>
                    </a:lnT>
                    <a:lnB>
                      <a:noFill/>
                    </a:lnB>
                    <a:solidFill>
                      <a:srgbClr val="8CD4C5"/>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pl-PL" sz="800" b="1" i="0" u="none" strike="noStrike" dirty="0">
                          <a:solidFill>
                            <a:srgbClr val="FFFFFF"/>
                          </a:solidFill>
                          <a:effectLst/>
                          <a:latin typeface="+mn-lt"/>
                        </a:rPr>
                        <a:t>2019</a:t>
                      </a:r>
                    </a:p>
                  </a:txBody>
                  <a:tcPr marL="0" marR="0" marT="0" marB="0" anchor="ctr">
                    <a:lnL>
                      <a:noFill/>
                    </a:lnL>
                    <a:lnR>
                      <a:noFill/>
                    </a:lnR>
                    <a:lnT>
                      <a:noFill/>
                    </a:lnT>
                    <a:lnB>
                      <a:noFill/>
                    </a:lnB>
                    <a:solidFill>
                      <a:srgbClr val="8CD4C5"/>
                    </a:solidFill>
                  </a:tcPr>
                </a:tc>
                <a:extLst>
                  <a:ext uri="{0D108BD9-81ED-4DB2-BD59-A6C34878D82A}">
                    <a16:rowId xmlns:a16="http://schemas.microsoft.com/office/drawing/2014/main" val="2241387604"/>
                  </a:ext>
                </a:extLst>
              </a:tr>
              <a:tr h="145176">
                <a:tc gridSpan="7">
                  <a:txBody>
                    <a:bodyPr/>
                    <a:lstStyle/>
                    <a:p>
                      <a:pPr algn="l" rtl="0" fontAlgn="b"/>
                      <a:r>
                        <a:rPr lang="pl-PL" sz="800" b="1" i="0" u="none" strike="noStrike" dirty="0" err="1">
                          <a:solidFill>
                            <a:srgbClr val="000000"/>
                          </a:solidFill>
                          <a:effectLst/>
                          <a:latin typeface="+mn-lt"/>
                        </a:rPr>
                        <a:t>Income</a:t>
                      </a:r>
                      <a:r>
                        <a:rPr lang="pl-PL" sz="800" b="1" i="0" u="none" strike="noStrike" dirty="0">
                          <a:solidFill>
                            <a:srgbClr val="000000"/>
                          </a:solidFill>
                          <a:effectLst/>
                          <a:latin typeface="+mn-lt"/>
                        </a:rPr>
                        <a:t> </a:t>
                      </a:r>
                      <a:r>
                        <a:rPr lang="pl-PL" sz="800" b="1" i="0" u="none" strike="noStrike" dirty="0" err="1">
                          <a:solidFill>
                            <a:srgbClr val="000000"/>
                          </a:solidFill>
                          <a:effectLst/>
                          <a:latin typeface="+mn-lt"/>
                        </a:rPr>
                        <a:t>statement</a:t>
                      </a:r>
                      <a:endParaRPr lang="pl-PL" sz="800" b="1" i="0" u="none" strike="noStrike" dirty="0">
                        <a:solidFill>
                          <a:srgbClr val="000000"/>
                        </a:solidFill>
                        <a:effectLst/>
                        <a:latin typeface="+mn-lt"/>
                      </a:endParaRPr>
                    </a:p>
                  </a:txBody>
                  <a:tcPr marL="0" marR="0" marT="0" marB="0" anchor="b">
                    <a:lnL>
                      <a:noFill/>
                    </a:lnL>
                    <a:lnR>
                      <a:noFill/>
                    </a:lnR>
                    <a:lnT>
                      <a:noFill/>
                    </a:lnT>
                    <a:lnB w="12700" cap="flat" cmpd="sng" algn="ctr">
                      <a:solidFill>
                        <a:schemeClr val="bg1">
                          <a:lumMod val="95000"/>
                        </a:schemeClr>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ctr" rtl="0" fontAlgn="b"/>
                      <a:endParaRPr lang="pl-PL" sz="800" b="1" i="0" u="none" strike="noStrike" dirty="0">
                        <a:solidFill>
                          <a:srgbClr val="000000"/>
                        </a:solidFill>
                        <a:effectLst/>
                        <a:latin typeface="+mn-lt"/>
                      </a:endParaRPr>
                    </a:p>
                  </a:txBody>
                  <a:tcPr marL="0" marR="0" marT="0" marB="0" anchor="ctr">
                    <a:lnL>
                      <a:noFill/>
                    </a:lnL>
                    <a:lnR>
                      <a:noFill/>
                    </a:lnR>
                    <a:lnT>
                      <a:noFill/>
                    </a:lnT>
                    <a:lnB w="12700" cap="flat" cmpd="sng" algn="ctr">
                      <a:solidFill>
                        <a:schemeClr val="bg1">
                          <a:lumMod val="95000"/>
                        </a:schemeClr>
                      </a:solidFill>
                      <a:prstDash val="solid"/>
                      <a:round/>
                      <a:headEnd type="none" w="med" len="med"/>
                      <a:tailEnd type="none" w="med" len="med"/>
                    </a:lnB>
                  </a:tcPr>
                </a:tc>
                <a:tc>
                  <a:txBody>
                    <a:bodyPr/>
                    <a:lstStyle/>
                    <a:p>
                      <a:pPr algn="ctr" rtl="0" fontAlgn="t"/>
                      <a:endParaRPr lang="pl-PL" sz="800" b="1" i="0" u="none" strike="noStrike" dirty="0">
                        <a:solidFill>
                          <a:srgbClr val="FFFFFF"/>
                        </a:solidFill>
                        <a:effectLst/>
                        <a:latin typeface="+mn-lt"/>
                      </a:endParaRPr>
                    </a:p>
                  </a:txBody>
                  <a:tcPr marL="0" marR="0" marT="0" marB="0" anchor="ctr">
                    <a:lnL>
                      <a:noFill/>
                    </a:lnL>
                    <a:lnR>
                      <a:noFill/>
                    </a:lnR>
                    <a:lnT>
                      <a:noFill/>
                    </a:lnT>
                    <a:lnB w="12700" cap="flat" cmpd="sng" algn="ctr">
                      <a:solidFill>
                        <a:schemeClr val="bg1">
                          <a:lumMod val="95000"/>
                        </a:schemeClr>
                      </a:solidFill>
                      <a:prstDash val="solid"/>
                      <a:round/>
                      <a:headEnd type="none" w="med" len="med"/>
                      <a:tailEnd type="none" w="med" len="med"/>
                    </a:lnB>
                  </a:tcPr>
                </a:tc>
                <a:tc>
                  <a:txBody>
                    <a:bodyPr/>
                    <a:lstStyle/>
                    <a:p>
                      <a:pPr algn="ctr" rtl="0" fontAlgn="t"/>
                      <a:endParaRPr lang="pl-PL" sz="800" b="1" i="0" u="none" strike="noStrike" dirty="0">
                        <a:solidFill>
                          <a:srgbClr val="FFFFFF"/>
                        </a:solidFill>
                        <a:effectLst/>
                        <a:latin typeface="+mn-lt"/>
                      </a:endParaRPr>
                    </a:p>
                  </a:txBody>
                  <a:tcPr marL="0" marR="0" marT="0" marB="0" anchor="ctr">
                    <a:lnL>
                      <a:noFill/>
                    </a:lnL>
                    <a:lnR>
                      <a:noFill/>
                    </a:lnR>
                    <a:lnT>
                      <a:noFill/>
                    </a:lnT>
                    <a:lnB w="12700" cap="flat" cmpd="sng" algn="ctr">
                      <a:solidFill>
                        <a:schemeClr val="bg1">
                          <a:lumMod val="95000"/>
                        </a:schemeClr>
                      </a:solidFill>
                      <a:prstDash val="solid"/>
                      <a:round/>
                      <a:headEnd type="none" w="med" len="med"/>
                      <a:tailEnd type="none" w="med" len="med"/>
                    </a:lnB>
                  </a:tcPr>
                </a:tc>
                <a:tc>
                  <a:txBody>
                    <a:bodyPr/>
                    <a:lstStyle/>
                    <a:p>
                      <a:pPr algn="ctr" rtl="0" fontAlgn="t"/>
                      <a:endParaRPr lang="pl-PL" sz="800" b="1" i="0" u="none" strike="noStrike" dirty="0">
                        <a:solidFill>
                          <a:srgbClr val="FFFFFF"/>
                        </a:solidFill>
                        <a:effectLst/>
                        <a:latin typeface="+mn-lt"/>
                      </a:endParaRPr>
                    </a:p>
                  </a:txBody>
                  <a:tcPr marL="0" marR="0" marT="0" marB="0" anchor="ctr">
                    <a:lnL>
                      <a:noFill/>
                    </a:lnL>
                    <a:lnR>
                      <a:noFill/>
                    </a:lnR>
                    <a:lnT>
                      <a:noFill/>
                    </a:lnT>
                    <a:lnB w="12700" cap="flat" cmpd="sng" algn="ctr">
                      <a:solidFill>
                        <a:schemeClr val="bg1">
                          <a:lumMod val="95000"/>
                        </a:schemeClr>
                      </a:solidFill>
                      <a:prstDash val="solid"/>
                      <a:round/>
                      <a:headEnd type="none" w="med" len="med"/>
                      <a:tailEnd type="none" w="med" len="med"/>
                    </a:lnB>
                  </a:tcPr>
                </a:tc>
                <a:tc>
                  <a:txBody>
                    <a:bodyPr/>
                    <a:lstStyle/>
                    <a:p>
                      <a:pPr algn="ctr" rtl="0" fontAlgn="t"/>
                      <a:endParaRPr lang="pl-PL" sz="800" b="1" i="0" u="none" strike="noStrike" dirty="0">
                        <a:solidFill>
                          <a:srgbClr val="FFFFFF"/>
                        </a:solidFill>
                        <a:effectLst/>
                        <a:latin typeface="+mn-lt"/>
                      </a:endParaRPr>
                    </a:p>
                  </a:txBody>
                  <a:tcPr marL="0" marR="0" marT="0" marB="0" anchor="ctr">
                    <a:lnL>
                      <a:noFill/>
                    </a:lnL>
                    <a:lnR>
                      <a:noFill/>
                    </a:lnR>
                    <a:lnT>
                      <a:noFill/>
                    </a:lnT>
                    <a:lnB w="12700" cap="flat" cmpd="sng" algn="ctr">
                      <a:solidFill>
                        <a:schemeClr val="bg1">
                          <a:lumMod val="95000"/>
                        </a:schemeClr>
                      </a:solidFill>
                      <a:prstDash val="solid"/>
                      <a:round/>
                      <a:headEnd type="none" w="med" len="med"/>
                      <a:tailEnd type="none" w="med" len="med"/>
                    </a:lnB>
                  </a:tcPr>
                </a:tc>
                <a:extLst>
                  <a:ext uri="{0D108BD9-81ED-4DB2-BD59-A6C34878D82A}">
                    <a16:rowId xmlns:a16="http://schemas.microsoft.com/office/drawing/2014/main" val="2642085432"/>
                  </a:ext>
                </a:extLst>
              </a:tr>
              <a:tr h="145176">
                <a:tc gridSpan="7">
                  <a:txBody>
                    <a:bodyPr/>
                    <a:lstStyle/>
                    <a:p>
                      <a:pPr algn="l" rtl="0" fontAlgn="ctr"/>
                      <a:r>
                        <a:rPr lang="pl-PL" sz="800" b="1" i="0" u="none" strike="noStrike" dirty="0" err="1">
                          <a:solidFill>
                            <a:srgbClr val="000000"/>
                          </a:solidFill>
                          <a:effectLst/>
                          <a:latin typeface="+mn-lt"/>
                        </a:rPr>
                        <a:t>Revenues</a:t>
                      </a:r>
                      <a:endParaRPr lang="pl-PL" sz="800" b="1" i="0" u="none" strike="noStrike" dirty="0">
                        <a:solidFill>
                          <a:srgbClr val="000000"/>
                        </a:solidFill>
                        <a:effectLst/>
                        <a:latin typeface="+mn-lt"/>
                      </a:endParaRPr>
                    </a:p>
                  </a:txBody>
                  <a:tcPr marL="0" marR="0" marT="0" marB="0" anchor="ctr">
                    <a:lnL>
                      <a:noFill/>
                    </a:lnL>
                    <a:lnR>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12700" cap="flat" cmpd="sng" algn="ctr">
                      <a:solidFill>
                        <a:schemeClr val="bg1">
                          <a:lumMod val="95000"/>
                        </a:schemeClr>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12700" cap="flat" cmpd="sng" algn="ctr">
                      <a:solidFill>
                        <a:schemeClr val="bg1">
                          <a:lumMod val="95000"/>
                        </a:schemeClr>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12700" cap="flat" cmpd="sng" algn="ctr">
                      <a:solidFill>
                        <a:schemeClr val="bg1">
                          <a:lumMod val="95000"/>
                        </a:schemeClr>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12700" cap="flat" cmpd="sng" algn="ctr">
                      <a:solidFill>
                        <a:schemeClr val="bg1">
                          <a:lumMod val="95000"/>
                        </a:schemeClr>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12700" cap="flat" cmpd="sng" algn="ctr">
                      <a:solidFill>
                        <a:schemeClr val="bg1">
                          <a:lumMod val="95000"/>
                        </a:schemeClr>
                      </a:solid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845566108"/>
                  </a:ext>
                </a:extLst>
              </a:tr>
              <a:tr h="145176">
                <a:tc>
                  <a:txBody>
                    <a:bodyPr/>
                    <a:lstStyle/>
                    <a:p>
                      <a:pPr algn="l" rtl="0" fontAlgn="t"/>
                      <a:endParaRPr lang="pl-PL" sz="800" b="0" i="0" u="none" strike="noStrike">
                        <a:solidFill>
                          <a:srgbClr val="000000"/>
                        </a:solidFill>
                        <a:effectLst/>
                        <a:latin typeface="+mn-lt"/>
                      </a:endParaRPr>
                    </a:p>
                  </a:txBody>
                  <a:tcPr marL="0" marR="0" marT="0" marB="0">
                    <a:lnL>
                      <a:noFill/>
                    </a:lnL>
                    <a:lnR>
                      <a:noFill/>
                    </a:lnR>
                    <a:lnT w="12700" cap="flat" cmpd="sng" algn="ctr">
                      <a:solidFill>
                        <a:schemeClr val="bg1">
                          <a:lumMod val="95000"/>
                        </a:schemeClr>
                      </a:solidFill>
                      <a:prstDash val="solid"/>
                      <a:round/>
                      <a:headEnd type="none" w="med" len="med"/>
                      <a:tailEnd type="none" w="med" len="med"/>
                    </a:lnT>
                    <a:lnB>
                      <a:noFill/>
                    </a:lnB>
                  </a:tcPr>
                </a:tc>
                <a:tc gridSpan="6">
                  <a:txBody>
                    <a:bodyPr/>
                    <a:lstStyle/>
                    <a:p>
                      <a:pPr algn="l" rtl="0" fontAlgn="ctr"/>
                      <a:r>
                        <a:rPr lang="pl-PL" sz="800" b="0" i="0" u="none" strike="noStrike" dirty="0">
                          <a:solidFill>
                            <a:srgbClr val="000000"/>
                          </a:solidFill>
                          <a:effectLst/>
                          <a:latin typeface="+mn-lt"/>
                        </a:rPr>
                        <a:t>B2C </a:t>
                      </a:r>
                      <a:r>
                        <a:rPr lang="pl-PL" sz="800" b="0" i="0" u="none" strike="noStrike" dirty="0" err="1">
                          <a:solidFill>
                            <a:srgbClr val="000000"/>
                          </a:solidFill>
                          <a:effectLst/>
                          <a:latin typeface="+mn-lt"/>
                        </a:rPr>
                        <a:t>revenues</a:t>
                      </a:r>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48881690"/>
                  </a:ext>
                </a:extLst>
              </a:tr>
              <a:tr h="145176">
                <a:tc>
                  <a:txBody>
                    <a:bodyPr/>
                    <a:lstStyle/>
                    <a:p>
                      <a:pPr algn="l" rtl="0"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6">
                  <a:txBody>
                    <a:bodyPr/>
                    <a:lstStyle/>
                    <a:p>
                      <a:pPr algn="l" rtl="0" fontAlgn="ctr"/>
                      <a:r>
                        <a:rPr lang="pl-PL" sz="800" b="0" i="0" u="none" strike="noStrike" dirty="0">
                          <a:solidFill>
                            <a:srgbClr val="000000"/>
                          </a:solidFill>
                          <a:effectLst/>
                          <a:latin typeface="+mn-lt"/>
                        </a:rPr>
                        <a:t>dynamics, %</a:t>
                      </a:r>
                    </a:p>
                  </a:txBody>
                  <a:tcPr marL="48825"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090632248"/>
                  </a:ext>
                </a:extLst>
              </a:tr>
              <a:tr h="145176">
                <a:tc>
                  <a:txBody>
                    <a:bodyPr/>
                    <a:lstStyle/>
                    <a:p>
                      <a:pPr algn="l" rtl="0"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6">
                  <a:txBody>
                    <a:bodyPr/>
                    <a:lstStyle/>
                    <a:p>
                      <a:pPr algn="l" rtl="0" fontAlgn="ctr"/>
                      <a:r>
                        <a:rPr lang="pl-PL" sz="800" b="0" i="0" u="none" strike="noStrike" dirty="0">
                          <a:solidFill>
                            <a:srgbClr val="000000"/>
                          </a:solidFill>
                          <a:effectLst/>
                          <a:latin typeface="+mn-lt"/>
                        </a:rPr>
                        <a:t>MNOS </a:t>
                      </a:r>
                      <a:r>
                        <a:rPr lang="pl-PL" sz="800" b="0" i="0" u="none" strike="noStrike" dirty="0" err="1">
                          <a:solidFill>
                            <a:srgbClr val="000000"/>
                          </a:solidFill>
                          <a:effectLst/>
                          <a:latin typeface="+mn-lt"/>
                        </a:rPr>
                        <a:t>revenues</a:t>
                      </a:r>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00856151"/>
                  </a:ext>
                </a:extLst>
              </a:tr>
              <a:tr h="145176">
                <a:tc>
                  <a:txBody>
                    <a:bodyPr/>
                    <a:lstStyle/>
                    <a:p>
                      <a:pPr algn="l" rtl="0" fontAlgn="t"/>
                      <a:endParaRPr lang="pl-PL" sz="800" b="0" i="0" u="none" strike="noStrike" dirty="0">
                        <a:solidFill>
                          <a:srgbClr val="000000"/>
                        </a:solidFill>
                        <a:effectLst/>
                        <a:latin typeface="+mn-lt"/>
                      </a:endParaRPr>
                    </a:p>
                  </a:txBody>
                  <a:tcPr marL="0" marR="0" marT="0" marB="0">
                    <a:lnL>
                      <a:noFill/>
                    </a:lnL>
                    <a:lnR>
                      <a:noFill/>
                    </a:lnR>
                    <a:lnT>
                      <a:noFill/>
                    </a:lnT>
                    <a:lnB>
                      <a:noFill/>
                    </a:lnB>
                  </a:tcPr>
                </a:tc>
                <a:tc gridSpan="6">
                  <a:txBody>
                    <a:bodyPr/>
                    <a:lstStyle/>
                    <a:p>
                      <a:pPr algn="l" rtl="0" fontAlgn="ctr"/>
                      <a:r>
                        <a:rPr lang="pl-PL" sz="800" b="0" i="0" u="none" strike="noStrike" dirty="0">
                          <a:solidFill>
                            <a:srgbClr val="000000"/>
                          </a:solidFill>
                          <a:effectLst/>
                          <a:latin typeface="+mn-lt"/>
                        </a:rPr>
                        <a:t>dynamics, %</a:t>
                      </a:r>
                    </a:p>
                  </a:txBody>
                  <a:tcPr marL="48825"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058744654"/>
                  </a:ext>
                </a:extLst>
              </a:tr>
              <a:tr h="145176">
                <a:tc>
                  <a:txBody>
                    <a:bodyPr/>
                    <a:lstStyle/>
                    <a:p>
                      <a:pPr algn="l" rtl="0"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6">
                  <a:txBody>
                    <a:bodyPr/>
                    <a:lstStyle/>
                    <a:p>
                      <a:pPr algn="l" rtl="0" fontAlgn="ctr"/>
                      <a:r>
                        <a:rPr lang="pl-PL" sz="800" b="0" i="0" u="none" strike="noStrike" dirty="0">
                          <a:solidFill>
                            <a:srgbClr val="000000"/>
                          </a:solidFill>
                          <a:effectLst/>
                          <a:latin typeface="+mn-lt"/>
                        </a:rPr>
                        <a:t>B2B </a:t>
                      </a:r>
                      <a:r>
                        <a:rPr lang="pl-PL" sz="800" b="0" i="0" u="none" strike="noStrike" dirty="0" err="1">
                          <a:solidFill>
                            <a:srgbClr val="000000"/>
                          </a:solidFill>
                          <a:effectLst/>
                          <a:latin typeface="+mn-lt"/>
                        </a:rPr>
                        <a:t>revenues</a:t>
                      </a:r>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98187180"/>
                  </a:ext>
                </a:extLst>
              </a:tr>
              <a:tr h="145176">
                <a:tc>
                  <a:txBody>
                    <a:bodyPr/>
                    <a:lstStyle/>
                    <a:p>
                      <a:pPr algn="l" rtl="0"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6">
                  <a:txBody>
                    <a:bodyPr/>
                    <a:lstStyle/>
                    <a:p>
                      <a:pPr algn="l" rtl="0" fontAlgn="ctr"/>
                      <a:r>
                        <a:rPr lang="pl-PL" sz="800" b="0" i="0" u="none" strike="noStrike" dirty="0">
                          <a:solidFill>
                            <a:srgbClr val="000000"/>
                          </a:solidFill>
                          <a:effectLst/>
                          <a:latin typeface="+mn-lt"/>
                        </a:rPr>
                        <a:t>dynamics, %</a:t>
                      </a:r>
                    </a:p>
                  </a:txBody>
                  <a:tcPr marL="48825"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2255"/>
                  </a:ext>
                </a:extLst>
              </a:tr>
              <a:tr h="145176">
                <a:tc>
                  <a:txBody>
                    <a:bodyPr/>
                    <a:lstStyle/>
                    <a:p>
                      <a:pPr algn="l" rtl="0"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6">
                  <a:txBody>
                    <a:bodyPr/>
                    <a:lstStyle/>
                    <a:p>
                      <a:pPr algn="l" rtl="0" fontAlgn="ctr"/>
                      <a:r>
                        <a:rPr lang="pl-PL" sz="800" b="0" i="0" u="none" strike="noStrike" dirty="0">
                          <a:solidFill>
                            <a:srgbClr val="000000"/>
                          </a:solidFill>
                          <a:effectLst/>
                          <a:latin typeface="+mn-lt"/>
                        </a:rPr>
                        <a:t>Inspiro</a:t>
                      </a:r>
                      <a:r>
                        <a:rPr lang="en-US" sz="800" b="0" i="0" u="none" strike="noStrike" dirty="0">
                          <a:solidFill>
                            <a:srgbClr val="000000"/>
                          </a:solidFill>
                          <a:effectLst/>
                          <a:latin typeface="+mn-lt"/>
                        </a:rPr>
                        <a:t> revenues</a:t>
                      </a:r>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94394108"/>
                  </a:ext>
                </a:extLst>
              </a:tr>
              <a:tr h="145176">
                <a:tc>
                  <a:txBody>
                    <a:bodyPr/>
                    <a:lstStyle/>
                    <a:p>
                      <a:pPr algn="l" rtl="0"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6">
                  <a:txBody>
                    <a:bodyPr/>
                    <a:lstStyle/>
                    <a:p>
                      <a:pPr algn="l" rtl="0" fontAlgn="ctr"/>
                      <a:r>
                        <a:rPr lang="pl-PL" sz="800" b="0" i="0" u="none" strike="noStrike" dirty="0">
                          <a:solidFill>
                            <a:srgbClr val="000000"/>
                          </a:solidFill>
                          <a:effectLst/>
                          <a:latin typeface="+mn-lt"/>
                        </a:rPr>
                        <a:t>dynamics, %</a:t>
                      </a:r>
                    </a:p>
                  </a:txBody>
                  <a:tcPr marL="48825"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0098648"/>
                  </a:ext>
                </a:extLst>
              </a:tr>
              <a:tr h="145176">
                <a:tc gridSpan="7">
                  <a:txBody>
                    <a:bodyPr/>
                    <a:lstStyle/>
                    <a:p>
                      <a:pPr algn="l" rtl="0" fontAlgn="ctr"/>
                      <a:r>
                        <a:rPr lang="pl-PL" sz="800" b="1" i="0" u="none" strike="noStrike" dirty="0" err="1">
                          <a:solidFill>
                            <a:srgbClr val="000000"/>
                          </a:solidFill>
                          <a:effectLst/>
                          <a:latin typeface="+mn-lt"/>
                        </a:rPr>
                        <a:t>Cost</a:t>
                      </a:r>
                      <a:r>
                        <a:rPr lang="pl-PL" sz="800" b="1" i="0" u="none" strike="noStrike" dirty="0">
                          <a:solidFill>
                            <a:srgbClr val="000000"/>
                          </a:solidFill>
                          <a:effectLst/>
                          <a:latin typeface="+mn-lt"/>
                        </a:rPr>
                        <a:t> of </a:t>
                      </a:r>
                      <a:r>
                        <a:rPr lang="pl-PL" sz="800" b="1" i="0" u="none" strike="noStrike" dirty="0" err="1">
                          <a:solidFill>
                            <a:srgbClr val="000000"/>
                          </a:solidFill>
                          <a:effectLst/>
                          <a:latin typeface="+mn-lt"/>
                        </a:rPr>
                        <a:t>goods</a:t>
                      </a:r>
                      <a:r>
                        <a:rPr lang="pl-PL" sz="800" b="1" i="0" u="none" strike="noStrike" dirty="0">
                          <a:solidFill>
                            <a:srgbClr val="000000"/>
                          </a:solidFill>
                          <a:effectLst/>
                          <a:latin typeface="+mn-lt"/>
                        </a:rPr>
                        <a:t> sold</a:t>
                      </a: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6350" cap="flat" cmpd="sng" algn="ctr">
                      <a:solidFill>
                        <a:srgbClr val="525252"/>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6350" cap="flat" cmpd="sng" algn="ctr">
                      <a:solidFill>
                        <a:srgbClr val="525252"/>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6350" cap="flat" cmpd="sng" algn="ctr">
                      <a:solidFill>
                        <a:srgbClr val="525252"/>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6350" cap="flat" cmpd="sng" algn="ctr">
                      <a:solidFill>
                        <a:srgbClr val="525252"/>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6350" cap="flat" cmpd="sng" algn="ctr">
                      <a:solidFill>
                        <a:srgbClr val="525252"/>
                      </a:solidFill>
                      <a:prstDash val="solid"/>
                      <a:round/>
                      <a:headEnd type="none" w="med" len="med"/>
                      <a:tailEnd type="none" w="med" len="med"/>
                    </a:lnB>
                  </a:tcPr>
                </a:tc>
                <a:extLst>
                  <a:ext uri="{0D108BD9-81ED-4DB2-BD59-A6C34878D82A}">
                    <a16:rowId xmlns:a16="http://schemas.microsoft.com/office/drawing/2014/main" val="3102627867"/>
                  </a:ext>
                </a:extLst>
              </a:tr>
              <a:tr h="145176">
                <a:tc gridSpan="6">
                  <a:txBody>
                    <a:bodyPr/>
                    <a:lstStyle/>
                    <a:p>
                      <a:pPr algn="l" rtl="0" fontAlgn="t"/>
                      <a:r>
                        <a:rPr lang="pl-PL" sz="800" b="1" i="0" u="none" strike="noStrike" dirty="0">
                          <a:solidFill>
                            <a:srgbClr val="000000"/>
                          </a:solidFill>
                          <a:effectLst/>
                          <a:latin typeface="+mn-lt"/>
                        </a:rPr>
                        <a:t>Gross profit</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l" rtl="0" fontAlgn="t"/>
                      <a:r>
                        <a:rPr lang="pl-PL" sz="800" b="0" i="0" u="none" strike="noStrike">
                          <a:solidFill>
                            <a:srgbClr val="000000"/>
                          </a:solidFill>
                          <a:effectLst/>
                          <a:latin typeface="+mn-lt"/>
                        </a:rPr>
                        <a:t> </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extLst>
                  <a:ext uri="{0D108BD9-81ED-4DB2-BD59-A6C34878D82A}">
                    <a16:rowId xmlns:a16="http://schemas.microsoft.com/office/drawing/2014/main" val="489491432"/>
                  </a:ext>
                </a:extLst>
              </a:tr>
              <a:tr h="145176">
                <a:tc>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2">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hMerge="1">
                  <a:txBody>
                    <a:bodyPr/>
                    <a:lstStyle/>
                    <a:p>
                      <a:endParaRPr lang="pl-PL"/>
                    </a:p>
                  </a:txBody>
                  <a:tcPr/>
                </a:tc>
                <a:tc gridSpan="4">
                  <a:txBody>
                    <a:bodyPr/>
                    <a:lstStyle/>
                    <a:p>
                      <a:pPr algn="l" rtl="0" fontAlgn="t"/>
                      <a:r>
                        <a:rPr lang="pl-PL" sz="800" b="0" i="0" u="none" strike="noStrike">
                          <a:solidFill>
                            <a:srgbClr val="000000"/>
                          </a:solidFill>
                          <a:effectLst/>
                          <a:latin typeface="+mn-lt"/>
                        </a:rPr>
                        <a:t>- Marketing expenses</a:t>
                      </a:r>
                    </a:p>
                  </a:txBody>
                  <a:tcPr marL="0" marR="0" marT="0" marB="0">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extLst>
                  <a:ext uri="{0D108BD9-81ED-4DB2-BD59-A6C34878D82A}">
                    <a16:rowId xmlns:a16="http://schemas.microsoft.com/office/drawing/2014/main" val="3662607555"/>
                  </a:ext>
                </a:extLst>
              </a:tr>
              <a:tr h="145176">
                <a:tc>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2">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hMerge="1">
                  <a:txBody>
                    <a:bodyPr/>
                    <a:lstStyle/>
                    <a:p>
                      <a:endParaRPr lang="pl-PL"/>
                    </a:p>
                  </a:txBody>
                  <a:tcPr/>
                </a:tc>
                <a:tc gridSpan="4">
                  <a:txBody>
                    <a:bodyPr/>
                    <a:lstStyle/>
                    <a:p>
                      <a:pPr algn="l" rtl="0" fontAlgn="t"/>
                      <a:r>
                        <a:rPr lang="pl-PL" sz="800" b="0" i="0" u="none" strike="noStrike">
                          <a:solidFill>
                            <a:srgbClr val="000000"/>
                          </a:solidFill>
                          <a:effectLst/>
                          <a:latin typeface="+mn-lt"/>
                        </a:rPr>
                        <a:t>- Personnel expenses</a:t>
                      </a:r>
                    </a:p>
                  </a:txBody>
                  <a:tcPr marL="0" marR="0" marT="0" marB="0">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extLst>
                  <a:ext uri="{0D108BD9-81ED-4DB2-BD59-A6C34878D82A}">
                    <a16:rowId xmlns:a16="http://schemas.microsoft.com/office/drawing/2014/main" val="2548820440"/>
                  </a:ext>
                </a:extLst>
              </a:tr>
              <a:tr h="145176">
                <a:tc>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2">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hMerge="1">
                  <a:txBody>
                    <a:bodyPr/>
                    <a:lstStyle/>
                    <a:p>
                      <a:endParaRPr lang="pl-PL"/>
                    </a:p>
                  </a:txBody>
                  <a:tcPr/>
                </a:tc>
                <a:tc gridSpan="4">
                  <a:txBody>
                    <a:bodyPr/>
                    <a:lstStyle/>
                    <a:p>
                      <a:pPr algn="l" rtl="0" fontAlgn="t"/>
                      <a:r>
                        <a:rPr lang="pl-PL" sz="800" b="0" i="0" u="none" strike="noStrike">
                          <a:solidFill>
                            <a:srgbClr val="000000"/>
                          </a:solidFill>
                          <a:effectLst/>
                          <a:latin typeface="+mn-lt"/>
                        </a:rPr>
                        <a:t>- IT/software costs</a:t>
                      </a:r>
                    </a:p>
                  </a:txBody>
                  <a:tcPr marL="0" marR="0" marT="0" marB="0">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extLst>
                  <a:ext uri="{0D108BD9-81ED-4DB2-BD59-A6C34878D82A}">
                    <a16:rowId xmlns:a16="http://schemas.microsoft.com/office/drawing/2014/main" val="2141024222"/>
                  </a:ext>
                </a:extLst>
              </a:tr>
              <a:tr h="145176">
                <a:tc>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2">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hMerge="1">
                  <a:txBody>
                    <a:bodyPr/>
                    <a:lstStyle/>
                    <a:p>
                      <a:endParaRPr lang="pl-PL"/>
                    </a:p>
                  </a:txBody>
                  <a:tcPr/>
                </a:tc>
                <a:tc gridSpan="4">
                  <a:txBody>
                    <a:bodyPr/>
                    <a:lstStyle/>
                    <a:p>
                      <a:pPr algn="l" rtl="0" fontAlgn="t"/>
                      <a:r>
                        <a:rPr lang="pl-PL" sz="800" b="0" i="0" u="none" strike="noStrike" dirty="0">
                          <a:solidFill>
                            <a:srgbClr val="000000"/>
                          </a:solidFill>
                          <a:effectLst/>
                          <a:latin typeface="+mn-lt"/>
                        </a:rPr>
                        <a:t>- Professional services</a:t>
                      </a:r>
                    </a:p>
                  </a:txBody>
                  <a:tcPr marL="0" marR="0" marT="0" marB="0">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extLst>
                  <a:ext uri="{0D108BD9-81ED-4DB2-BD59-A6C34878D82A}">
                    <a16:rowId xmlns:a16="http://schemas.microsoft.com/office/drawing/2014/main" val="719607991"/>
                  </a:ext>
                </a:extLst>
              </a:tr>
              <a:tr h="145176">
                <a:tc>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2">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hMerge="1">
                  <a:txBody>
                    <a:bodyPr/>
                    <a:lstStyle/>
                    <a:p>
                      <a:endParaRPr lang="pl-PL"/>
                    </a:p>
                  </a:txBody>
                  <a:tcPr/>
                </a:tc>
                <a:tc gridSpan="4">
                  <a:txBody>
                    <a:bodyPr/>
                    <a:lstStyle/>
                    <a:p>
                      <a:pPr algn="l" rtl="0" fontAlgn="t"/>
                      <a:r>
                        <a:rPr lang="pl-PL" sz="800" b="0" i="0" u="none" strike="noStrike">
                          <a:solidFill>
                            <a:srgbClr val="000000"/>
                          </a:solidFill>
                          <a:effectLst/>
                          <a:latin typeface="+mn-lt"/>
                        </a:rPr>
                        <a:t>- Office and Admin expenses</a:t>
                      </a:r>
                    </a:p>
                  </a:txBody>
                  <a:tcPr marL="0" marR="0" marT="0" marB="0">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extLst>
                  <a:ext uri="{0D108BD9-81ED-4DB2-BD59-A6C34878D82A}">
                    <a16:rowId xmlns:a16="http://schemas.microsoft.com/office/drawing/2014/main" val="3272845401"/>
                  </a:ext>
                </a:extLst>
              </a:tr>
              <a:tr h="145176">
                <a:tc>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2">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hMerge="1">
                  <a:txBody>
                    <a:bodyPr/>
                    <a:lstStyle/>
                    <a:p>
                      <a:endParaRPr lang="pl-PL"/>
                    </a:p>
                  </a:txBody>
                  <a:tcPr/>
                </a:tc>
                <a:tc gridSpan="4">
                  <a:txBody>
                    <a:bodyPr/>
                    <a:lstStyle/>
                    <a:p>
                      <a:pPr algn="l" rtl="0" fontAlgn="t"/>
                      <a:r>
                        <a:rPr lang="pl-PL" sz="800" b="0" i="0" u="none" strike="noStrike">
                          <a:solidFill>
                            <a:srgbClr val="000000"/>
                          </a:solidFill>
                          <a:effectLst/>
                          <a:latin typeface="+mn-lt"/>
                        </a:rPr>
                        <a:t>- Other expenses</a:t>
                      </a:r>
                    </a:p>
                  </a:txBody>
                  <a:tcPr marL="0" marR="0" marT="0" marB="0">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extLst>
                  <a:ext uri="{0D108BD9-81ED-4DB2-BD59-A6C34878D82A}">
                    <a16:rowId xmlns:a16="http://schemas.microsoft.com/office/drawing/2014/main" val="4043594000"/>
                  </a:ext>
                </a:extLst>
              </a:tr>
              <a:tr h="145176">
                <a:tc>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6">
                  <a:txBody>
                    <a:bodyPr/>
                    <a:lstStyle/>
                    <a:p>
                      <a:pPr algn="l" rtl="0" fontAlgn="t"/>
                      <a:r>
                        <a:rPr lang="pl-PL" sz="800" b="0" i="0" u="none" strike="noStrike">
                          <a:solidFill>
                            <a:srgbClr val="000000"/>
                          </a:solidFill>
                          <a:effectLst/>
                          <a:latin typeface="+mn-lt"/>
                        </a:rPr>
                        <a:t>Operating expenses</a:t>
                      </a:r>
                    </a:p>
                  </a:txBody>
                  <a:tcPr marL="0" marR="0" marT="0" marB="0">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extLst>
                  <a:ext uri="{0D108BD9-81ED-4DB2-BD59-A6C34878D82A}">
                    <a16:rowId xmlns:a16="http://schemas.microsoft.com/office/drawing/2014/main" val="3750963649"/>
                  </a:ext>
                </a:extLst>
              </a:tr>
              <a:tr h="145176">
                <a:tc>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6">
                  <a:txBody>
                    <a:bodyPr/>
                    <a:lstStyle/>
                    <a:p>
                      <a:pPr algn="l" rtl="0" fontAlgn="t"/>
                      <a:r>
                        <a:rPr lang="pl-PL" sz="800" b="0" i="0" u="none" strike="noStrike" dirty="0">
                          <a:solidFill>
                            <a:srgbClr val="000000"/>
                          </a:solidFill>
                          <a:effectLst/>
                          <a:latin typeface="+mn-lt"/>
                        </a:rPr>
                        <a:t>Operating </a:t>
                      </a:r>
                      <a:r>
                        <a:rPr lang="pl-PL" sz="800" b="0" i="0" u="none" strike="noStrike" dirty="0" err="1">
                          <a:solidFill>
                            <a:srgbClr val="000000"/>
                          </a:solidFill>
                          <a:effectLst/>
                          <a:latin typeface="+mn-lt"/>
                        </a:rPr>
                        <a:t>expenses</a:t>
                      </a:r>
                      <a:r>
                        <a:rPr lang="pl-PL" sz="800" b="0" i="0" u="none" strike="noStrike" dirty="0">
                          <a:solidFill>
                            <a:srgbClr val="000000"/>
                          </a:solidFill>
                          <a:effectLst/>
                          <a:latin typeface="+mn-lt"/>
                        </a:rPr>
                        <a:t> (</a:t>
                      </a:r>
                      <a:r>
                        <a:rPr lang="pl-PL" sz="800" b="0" i="0" u="none" strike="noStrike" dirty="0" err="1">
                          <a:solidFill>
                            <a:srgbClr val="000000"/>
                          </a:solidFill>
                          <a:effectLst/>
                          <a:latin typeface="+mn-lt"/>
                        </a:rPr>
                        <a:t>excl</a:t>
                      </a:r>
                      <a:r>
                        <a:rPr lang="pl-PL" sz="800" b="0" i="0" u="none" strike="noStrike" dirty="0">
                          <a:solidFill>
                            <a:srgbClr val="000000"/>
                          </a:solidFill>
                          <a:effectLst/>
                          <a:latin typeface="+mn-lt"/>
                        </a:rPr>
                        <a:t>. MKT)</a:t>
                      </a:r>
                    </a:p>
                  </a:txBody>
                  <a:tcPr marL="0" marR="0" marT="0" marB="0">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extLst>
                  <a:ext uri="{0D108BD9-81ED-4DB2-BD59-A6C34878D82A}">
                    <a16:rowId xmlns:a16="http://schemas.microsoft.com/office/drawing/2014/main" val="1123793451"/>
                  </a:ext>
                </a:extLst>
              </a:tr>
              <a:tr h="145176">
                <a:tc>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6">
                  <a:txBody>
                    <a:bodyPr/>
                    <a:lstStyle/>
                    <a:p>
                      <a:pPr algn="l" rtl="0" fontAlgn="t"/>
                      <a:r>
                        <a:rPr lang="pl-PL" sz="800" b="0" i="0" u="none" strike="noStrike">
                          <a:solidFill>
                            <a:srgbClr val="000000"/>
                          </a:solidFill>
                          <a:effectLst/>
                          <a:latin typeface="+mn-lt"/>
                        </a:rPr>
                        <a:t>Other operating income</a:t>
                      </a:r>
                    </a:p>
                  </a:txBody>
                  <a:tcPr marL="0" marR="0" marT="0" marB="0">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extLst>
                  <a:ext uri="{0D108BD9-81ED-4DB2-BD59-A6C34878D82A}">
                    <a16:rowId xmlns:a16="http://schemas.microsoft.com/office/drawing/2014/main" val="355785201"/>
                  </a:ext>
                </a:extLst>
              </a:tr>
              <a:tr h="145176">
                <a:tc>
                  <a:txBody>
                    <a:bodyPr/>
                    <a:lstStyle/>
                    <a:p>
                      <a:pPr algn="l" rtl="0" fontAlgn="t"/>
                      <a:r>
                        <a:rPr lang="pl-PL" sz="800" b="0" i="0" u="none" strike="noStrike">
                          <a:solidFill>
                            <a:srgbClr val="000000"/>
                          </a:solidFill>
                          <a:effectLst/>
                          <a:latin typeface="+mn-lt"/>
                        </a:rPr>
                        <a:t> </a:t>
                      </a:r>
                    </a:p>
                  </a:txBody>
                  <a:tcPr marL="0" marR="0" marT="0" marB="0">
                    <a:lnL>
                      <a:noFill/>
                    </a:lnL>
                    <a:lnR>
                      <a:noFill/>
                    </a:lnR>
                    <a:lnT>
                      <a:noFill/>
                    </a:lnT>
                    <a:lnB w="6350" cap="flat" cmpd="sng" algn="ctr">
                      <a:solidFill>
                        <a:srgbClr val="525252"/>
                      </a:solidFill>
                      <a:prstDash val="solid"/>
                      <a:round/>
                      <a:headEnd type="none" w="med" len="med"/>
                      <a:tailEnd type="none" w="med" len="med"/>
                    </a:lnB>
                  </a:tcPr>
                </a:tc>
                <a:tc gridSpan="6">
                  <a:txBody>
                    <a:bodyPr/>
                    <a:lstStyle/>
                    <a:p>
                      <a:pPr algn="l" rtl="0" fontAlgn="t"/>
                      <a:r>
                        <a:rPr lang="pl-PL" sz="800" b="0" i="0" u="none" strike="noStrike">
                          <a:solidFill>
                            <a:srgbClr val="000000"/>
                          </a:solidFill>
                          <a:effectLst/>
                          <a:latin typeface="+mn-lt"/>
                        </a:rPr>
                        <a:t>Other operating expenses</a:t>
                      </a:r>
                    </a:p>
                  </a:txBody>
                  <a:tcPr marL="0" marR="0" marT="0" marB="0">
                    <a:lnL>
                      <a:noFill/>
                    </a:lnL>
                    <a:lnR>
                      <a:noFill/>
                    </a:lnR>
                    <a:lnT>
                      <a:noFill/>
                    </a:lnT>
                    <a:lnB w="6350" cap="flat" cmpd="sng" algn="ctr">
                      <a:solidFill>
                        <a:srgbClr val="525252"/>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extLst>
                  <a:ext uri="{0D108BD9-81ED-4DB2-BD59-A6C34878D82A}">
                    <a16:rowId xmlns:a16="http://schemas.microsoft.com/office/drawing/2014/main" val="976068402"/>
                  </a:ext>
                </a:extLst>
              </a:tr>
              <a:tr h="145176">
                <a:tc gridSpan="5">
                  <a:txBody>
                    <a:bodyPr/>
                    <a:lstStyle/>
                    <a:p>
                      <a:pPr algn="l" rtl="0" fontAlgn="t"/>
                      <a:r>
                        <a:rPr lang="pl-PL" sz="800" b="1" i="0" u="none" strike="noStrike" dirty="0">
                          <a:solidFill>
                            <a:srgbClr val="000000"/>
                          </a:solidFill>
                          <a:effectLst/>
                          <a:latin typeface="+mn-lt"/>
                        </a:rPr>
                        <a:t>EBITDA</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l" rtl="0" fontAlgn="t"/>
                      <a:r>
                        <a:rPr lang="pl-PL" sz="800" b="0" i="0" u="none" strike="noStrike">
                          <a:solidFill>
                            <a:srgbClr val="000000"/>
                          </a:solidFill>
                          <a:effectLst/>
                          <a:latin typeface="+mn-lt"/>
                        </a:rPr>
                        <a:t> </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a:txBody>
                    <a:bodyPr/>
                    <a:lstStyle/>
                    <a:p>
                      <a:pPr algn="l" rtl="0" fontAlgn="t"/>
                      <a:r>
                        <a:rPr lang="pl-PL" sz="800" b="0" i="0" u="none" strike="noStrike" dirty="0">
                          <a:solidFill>
                            <a:srgbClr val="000000"/>
                          </a:solidFill>
                          <a:effectLst/>
                          <a:latin typeface="+mn-lt"/>
                        </a:rPr>
                        <a:t> </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extLst>
                  <a:ext uri="{0D108BD9-81ED-4DB2-BD59-A6C34878D82A}">
                    <a16:rowId xmlns:a16="http://schemas.microsoft.com/office/drawing/2014/main" val="3826582948"/>
                  </a:ext>
                </a:extLst>
              </a:tr>
              <a:tr h="145176">
                <a:tc gridSpan="5">
                  <a:txBody>
                    <a:bodyPr/>
                    <a:lstStyle/>
                    <a:p>
                      <a:pPr algn="l" rtl="0" fontAlgn="t"/>
                      <a:r>
                        <a:rPr lang="pl-PL" sz="800" b="1" i="0" u="none" strike="noStrike" dirty="0">
                          <a:solidFill>
                            <a:srgbClr val="000000"/>
                          </a:solidFill>
                          <a:effectLst/>
                          <a:latin typeface="+mn-lt"/>
                        </a:rPr>
                        <a:t>EBITDAM</a:t>
                      </a:r>
                    </a:p>
                  </a:txBody>
                  <a:tcPr marL="0" marR="0" marT="0" marB="0">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a:txBody>
                    <a:bodyPr/>
                    <a:lstStyle/>
                    <a:p>
                      <a:pPr algn="l" fontAlgn="t"/>
                      <a:endParaRPr lang="pl-PL" sz="800" b="0" i="0" u="none" strike="noStrike" dirty="0">
                        <a:solidFill>
                          <a:srgbClr val="000000"/>
                        </a:solidFill>
                        <a:effectLst/>
                        <a:latin typeface="+mn-lt"/>
                      </a:endParaRPr>
                    </a:p>
                  </a:txBody>
                  <a:tcPr marL="0" marR="0" marT="0" marB="0">
                    <a:lnL>
                      <a:noFill/>
                    </a:lnL>
                    <a:lnR>
                      <a:noFill/>
                    </a:lnR>
                    <a:lnT>
                      <a:noFill/>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a:noFill/>
                    </a:lnT>
                    <a:lnB>
                      <a:noFill/>
                    </a:lnB>
                  </a:tcPr>
                </a:tc>
                <a:extLst>
                  <a:ext uri="{0D108BD9-81ED-4DB2-BD59-A6C34878D82A}">
                    <a16:rowId xmlns:a16="http://schemas.microsoft.com/office/drawing/2014/main" val="2077074238"/>
                  </a:ext>
                </a:extLst>
              </a:tr>
              <a:tr h="145176">
                <a:tc gridSpan="2">
                  <a:txBody>
                    <a:bodyPr/>
                    <a:lstStyle/>
                    <a:p>
                      <a:pPr algn="l" rtl="0" fontAlgn="t"/>
                      <a:r>
                        <a:rPr lang="pl-PL" sz="800" b="0" i="0" u="none" strike="noStrike">
                          <a:solidFill>
                            <a:srgbClr val="000000"/>
                          </a:solidFill>
                          <a:effectLst/>
                          <a:latin typeface="+mn-lt"/>
                        </a:rPr>
                        <a:t> </a:t>
                      </a:r>
                    </a:p>
                  </a:txBody>
                  <a:tcPr marL="0" marR="0" marT="0" marB="0">
                    <a:lnL>
                      <a:noFill/>
                    </a:lnL>
                    <a:lnR>
                      <a:noFill/>
                    </a:lnR>
                    <a:lnT>
                      <a:noFill/>
                    </a:lnT>
                    <a:lnB w="6350" cap="flat" cmpd="sng" algn="ctr">
                      <a:solidFill>
                        <a:srgbClr val="525252"/>
                      </a:solidFill>
                      <a:prstDash val="solid"/>
                      <a:round/>
                      <a:headEnd type="none" w="med" len="med"/>
                      <a:tailEnd type="none" w="med" len="med"/>
                    </a:lnB>
                  </a:tcPr>
                </a:tc>
                <a:tc hMerge="1">
                  <a:txBody>
                    <a:bodyPr/>
                    <a:lstStyle/>
                    <a:p>
                      <a:endParaRPr lang="pl-PL"/>
                    </a:p>
                  </a:txBody>
                  <a:tcPr/>
                </a:tc>
                <a:tc gridSpan="5">
                  <a:txBody>
                    <a:bodyPr/>
                    <a:lstStyle/>
                    <a:p>
                      <a:pPr algn="l" rtl="0" fontAlgn="ctr"/>
                      <a:r>
                        <a:rPr lang="pl-PL" sz="800" b="0" i="0" u="none" strike="noStrike">
                          <a:solidFill>
                            <a:srgbClr val="000000"/>
                          </a:solidFill>
                          <a:effectLst/>
                          <a:latin typeface="+mn-lt"/>
                        </a:rPr>
                        <a:t>Depreciation &amp; amortization</a:t>
                      </a: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extLst>
                  <a:ext uri="{0D108BD9-81ED-4DB2-BD59-A6C34878D82A}">
                    <a16:rowId xmlns:a16="http://schemas.microsoft.com/office/drawing/2014/main" val="2360135534"/>
                  </a:ext>
                </a:extLst>
              </a:tr>
              <a:tr h="145176">
                <a:tc gridSpan="3">
                  <a:txBody>
                    <a:bodyPr/>
                    <a:lstStyle/>
                    <a:p>
                      <a:pPr algn="l" rtl="0" fontAlgn="t"/>
                      <a:r>
                        <a:rPr lang="pl-PL" sz="800" b="1" i="0" u="none" strike="noStrike">
                          <a:solidFill>
                            <a:srgbClr val="000000"/>
                          </a:solidFill>
                          <a:effectLst/>
                          <a:latin typeface="+mn-lt"/>
                        </a:rPr>
                        <a:t>EBIT</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hMerge="1">
                  <a:txBody>
                    <a:bodyPr/>
                    <a:lstStyle/>
                    <a:p>
                      <a:endParaRPr lang="pl-PL"/>
                    </a:p>
                  </a:txBody>
                  <a:tcPr/>
                </a:tc>
                <a:tc hMerge="1">
                  <a:txBody>
                    <a:bodyPr/>
                    <a:lstStyle/>
                    <a:p>
                      <a:endParaRPr lang="pl-PL"/>
                    </a:p>
                  </a:txBody>
                  <a:tcPr/>
                </a:tc>
                <a:tc>
                  <a:txBody>
                    <a:bodyPr/>
                    <a:lstStyle/>
                    <a:p>
                      <a:pPr algn="l" rtl="0" fontAlgn="t"/>
                      <a:r>
                        <a:rPr lang="pl-PL" sz="800" b="1" i="0" u="none" strike="noStrike">
                          <a:solidFill>
                            <a:srgbClr val="000000"/>
                          </a:solidFill>
                          <a:effectLst/>
                          <a:latin typeface="+mn-lt"/>
                        </a:rPr>
                        <a:t> </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gridSpan="2">
                  <a:txBody>
                    <a:bodyPr/>
                    <a:lstStyle/>
                    <a:p>
                      <a:pPr algn="l" rtl="0" fontAlgn="t"/>
                      <a:r>
                        <a:rPr lang="pl-PL" sz="800" b="1" i="0" u="none" strike="noStrike">
                          <a:solidFill>
                            <a:srgbClr val="000000"/>
                          </a:solidFill>
                          <a:effectLst/>
                          <a:latin typeface="+mn-lt"/>
                        </a:rPr>
                        <a:t> </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hMerge="1">
                  <a:txBody>
                    <a:bodyPr/>
                    <a:lstStyle/>
                    <a:p>
                      <a:endParaRPr lang="pl-PL"/>
                    </a:p>
                  </a:txBody>
                  <a:tcPr/>
                </a:tc>
                <a:tc>
                  <a:txBody>
                    <a:bodyPr/>
                    <a:lstStyle/>
                    <a:p>
                      <a:pPr algn="l" rtl="0" fontAlgn="t"/>
                      <a:r>
                        <a:rPr lang="pl-PL" sz="800" b="0" i="0" u="none" strike="noStrike">
                          <a:solidFill>
                            <a:srgbClr val="000000"/>
                          </a:solidFill>
                          <a:effectLst/>
                          <a:latin typeface="+mn-lt"/>
                        </a:rPr>
                        <a:t> </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extLst>
                  <a:ext uri="{0D108BD9-81ED-4DB2-BD59-A6C34878D82A}">
                    <a16:rowId xmlns:a16="http://schemas.microsoft.com/office/drawing/2014/main" val="3621221399"/>
                  </a:ext>
                </a:extLst>
              </a:tr>
              <a:tr h="145176">
                <a:tc>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6">
                  <a:txBody>
                    <a:bodyPr/>
                    <a:lstStyle/>
                    <a:p>
                      <a:pPr algn="l" rtl="0" fontAlgn="t"/>
                      <a:r>
                        <a:rPr lang="pl-PL" sz="800" b="0" i="0" u="none" strike="noStrike">
                          <a:solidFill>
                            <a:srgbClr val="000000"/>
                          </a:solidFill>
                          <a:effectLst/>
                          <a:latin typeface="+mn-lt"/>
                        </a:rPr>
                        <a:t>Financial income</a:t>
                      </a:r>
                    </a:p>
                  </a:txBody>
                  <a:tcPr marL="0" marR="0" marT="0" marB="0">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extLst>
                  <a:ext uri="{0D108BD9-81ED-4DB2-BD59-A6C34878D82A}">
                    <a16:rowId xmlns:a16="http://schemas.microsoft.com/office/drawing/2014/main" val="910905246"/>
                  </a:ext>
                </a:extLst>
              </a:tr>
              <a:tr h="145176">
                <a:tc>
                  <a:txBody>
                    <a:bodyPr/>
                    <a:lstStyle/>
                    <a:p>
                      <a:pPr algn="l" rtl="0" fontAlgn="t"/>
                      <a:r>
                        <a:rPr lang="pl-PL" sz="800" b="0" i="0" u="none" strike="noStrike">
                          <a:solidFill>
                            <a:srgbClr val="000000"/>
                          </a:solidFill>
                          <a:effectLst/>
                          <a:latin typeface="+mn-lt"/>
                        </a:rPr>
                        <a:t> </a:t>
                      </a:r>
                    </a:p>
                  </a:txBody>
                  <a:tcPr marL="0" marR="0" marT="0" marB="0">
                    <a:lnL>
                      <a:noFill/>
                    </a:lnL>
                    <a:lnR>
                      <a:noFill/>
                    </a:lnR>
                    <a:lnT>
                      <a:noFill/>
                    </a:lnT>
                    <a:lnB w="6350" cap="flat" cmpd="sng" algn="ctr">
                      <a:solidFill>
                        <a:srgbClr val="525252"/>
                      </a:solidFill>
                      <a:prstDash val="solid"/>
                      <a:round/>
                      <a:headEnd type="none" w="med" len="med"/>
                      <a:tailEnd type="none" w="med" len="med"/>
                    </a:lnB>
                  </a:tcPr>
                </a:tc>
                <a:tc gridSpan="6">
                  <a:txBody>
                    <a:bodyPr/>
                    <a:lstStyle/>
                    <a:p>
                      <a:pPr algn="l" rtl="0" fontAlgn="t"/>
                      <a:r>
                        <a:rPr lang="pl-PL" sz="800" b="0" i="0" u="none" strike="noStrike">
                          <a:solidFill>
                            <a:srgbClr val="000000"/>
                          </a:solidFill>
                          <a:effectLst/>
                          <a:latin typeface="+mn-lt"/>
                        </a:rPr>
                        <a:t>Financial costs</a:t>
                      </a:r>
                    </a:p>
                  </a:txBody>
                  <a:tcPr marL="0" marR="0" marT="0" marB="0">
                    <a:lnL>
                      <a:noFill/>
                    </a:lnL>
                    <a:lnR>
                      <a:noFill/>
                    </a:lnR>
                    <a:lnT>
                      <a:noFill/>
                    </a:lnT>
                    <a:lnB w="6350" cap="flat" cmpd="sng" algn="ctr">
                      <a:solidFill>
                        <a:srgbClr val="525252"/>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extLst>
                  <a:ext uri="{0D108BD9-81ED-4DB2-BD59-A6C34878D82A}">
                    <a16:rowId xmlns:a16="http://schemas.microsoft.com/office/drawing/2014/main" val="3090575818"/>
                  </a:ext>
                </a:extLst>
              </a:tr>
              <a:tr h="145176">
                <a:tc gridSpan="3">
                  <a:txBody>
                    <a:bodyPr/>
                    <a:lstStyle/>
                    <a:p>
                      <a:pPr algn="l" rtl="0" fontAlgn="t"/>
                      <a:r>
                        <a:rPr lang="pl-PL" sz="800" b="1" i="0" u="none" strike="noStrike">
                          <a:solidFill>
                            <a:srgbClr val="000000"/>
                          </a:solidFill>
                          <a:effectLst/>
                          <a:latin typeface="+mn-lt"/>
                        </a:rPr>
                        <a:t>EBT</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hMerge="1">
                  <a:txBody>
                    <a:bodyPr/>
                    <a:lstStyle/>
                    <a:p>
                      <a:endParaRPr lang="pl-PL"/>
                    </a:p>
                  </a:txBody>
                  <a:tcPr/>
                </a:tc>
                <a:tc hMerge="1">
                  <a:txBody>
                    <a:bodyPr/>
                    <a:lstStyle/>
                    <a:p>
                      <a:endParaRPr lang="pl-PL"/>
                    </a:p>
                  </a:txBody>
                  <a:tcPr/>
                </a:tc>
                <a:tc>
                  <a:txBody>
                    <a:bodyPr/>
                    <a:lstStyle/>
                    <a:p>
                      <a:pPr algn="l" rtl="0" fontAlgn="t"/>
                      <a:r>
                        <a:rPr lang="pl-PL" sz="800" b="0" i="0" u="none" strike="noStrike">
                          <a:solidFill>
                            <a:srgbClr val="000000"/>
                          </a:solidFill>
                          <a:effectLst/>
                          <a:latin typeface="+mn-lt"/>
                        </a:rPr>
                        <a:t> </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gridSpan="2">
                  <a:txBody>
                    <a:bodyPr/>
                    <a:lstStyle/>
                    <a:p>
                      <a:pPr algn="l" rtl="0" fontAlgn="t"/>
                      <a:r>
                        <a:rPr lang="pl-PL" sz="800" b="0" i="0" u="none" strike="noStrike">
                          <a:solidFill>
                            <a:srgbClr val="000000"/>
                          </a:solidFill>
                          <a:effectLst/>
                          <a:latin typeface="+mn-lt"/>
                        </a:rPr>
                        <a:t> </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hMerge="1">
                  <a:txBody>
                    <a:bodyPr/>
                    <a:lstStyle/>
                    <a:p>
                      <a:endParaRPr lang="pl-PL"/>
                    </a:p>
                  </a:txBody>
                  <a:tcPr/>
                </a:tc>
                <a:tc>
                  <a:txBody>
                    <a:bodyPr/>
                    <a:lstStyle/>
                    <a:p>
                      <a:pPr algn="l" rtl="0" fontAlgn="t"/>
                      <a:r>
                        <a:rPr lang="pl-PL" sz="800" b="0" i="0" u="none" strike="noStrike">
                          <a:solidFill>
                            <a:srgbClr val="000000"/>
                          </a:solidFill>
                          <a:effectLst/>
                          <a:latin typeface="+mn-lt"/>
                        </a:rPr>
                        <a:t> </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extLst>
                  <a:ext uri="{0D108BD9-81ED-4DB2-BD59-A6C34878D82A}">
                    <a16:rowId xmlns:a16="http://schemas.microsoft.com/office/drawing/2014/main" val="3871181979"/>
                  </a:ext>
                </a:extLst>
              </a:tr>
              <a:tr h="145176">
                <a:tc>
                  <a:txBody>
                    <a:bodyPr/>
                    <a:lstStyle/>
                    <a:p>
                      <a:pPr algn="l" rtl="0" fontAlgn="t"/>
                      <a:r>
                        <a:rPr lang="pl-PL" sz="800" b="0" i="0" u="none" strike="noStrike">
                          <a:solidFill>
                            <a:srgbClr val="000000"/>
                          </a:solidFill>
                          <a:effectLst/>
                          <a:latin typeface="+mn-lt"/>
                        </a:rPr>
                        <a:t> </a:t>
                      </a:r>
                    </a:p>
                  </a:txBody>
                  <a:tcPr marL="0" marR="0" marT="0" marB="0">
                    <a:lnL>
                      <a:noFill/>
                    </a:lnL>
                    <a:lnR>
                      <a:noFill/>
                    </a:lnR>
                    <a:lnT>
                      <a:noFill/>
                    </a:lnT>
                    <a:lnB w="6350" cap="flat" cmpd="sng" algn="ctr">
                      <a:solidFill>
                        <a:srgbClr val="525252"/>
                      </a:solidFill>
                      <a:prstDash val="solid"/>
                      <a:round/>
                      <a:headEnd type="none" w="med" len="med"/>
                      <a:tailEnd type="none" w="med" len="med"/>
                    </a:lnB>
                  </a:tcPr>
                </a:tc>
                <a:tc gridSpan="6">
                  <a:txBody>
                    <a:bodyPr/>
                    <a:lstStyle/>
                    <a:p>
                      <a:pPr algn="l" rtl="0" fontAlgn="t"/>
                      <a:r>
                        <a:rPr lang="pl-PL" sz="800" b="0" i="0" u="none" strike="noStrike">
                          <a:solidFill>
                            <a:srgbClr val="000000"/>
                          </a:solidFill>
                          <a:effectLst/>
                          <a:latin typeface="+mn-lt"/>
                        </a:rPr>
                        <a:t>Income tax</a:t>
                      </a:r>
                    </a:p>
                  </a:txBody>
                  <a:tcPr marL="0" marR="0" marT="0" marB="0">
                    <a:lnL>
                      <a:noFill/>
                    </a:lnL>
                    <a:lnR>
                      <a:noFill/>
                    </a:lnR>
                    <a:lnT>
                      <a:noFill/>
                    </a:lnT>
                    <a:lnB w="6350" cap="flat" cmpd="sng" algn="ctr">
                      <a:solidFill>
                        <a:srgbClr val="525252"/>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extLst>
                  <a:ext uri="{0D108BD9-81ED-4DB2-BD59-A6C34878D82A}">
                    <a16:rowId xmlns:a16="http://schemas.microsoft.com/office/drawing/2014/main" val="4008251731"/>
                  </a:ext>
                </a:extLst>
              </a:tr>
              <a:tr h="145176">
                <a:tc gridSpan="6">
                  <a:txBody>
                    <a:bodyPr/>
                    <a:lstStyle/>
                    <a:p>
                      <a:pPr algn="l" rtl="0" fontAlgn="t"/>
                      <a:r>
                        <a:rPr lang="pl-PL" sz="800" b="1" i="0" u="none" strike="noStrike" dirty="0">
                          <a:solidFill>
                            <a:srgbClr val="000000"/>
                          </a:solidFill>
                          <a:effectLst/>
                          <a:latin typeface="+mn-lt"/>
                        </a:rPr>
                        <a:t>Net </a:t>
                      </a:r>
                      <a:r>
                        <a:rPr lang="pl-PL" sz="800" b="1" i="0" u="none" strike="noStrike" dirty="0" err="1">
                          <a:solidFill>
                            <a:srgbClr val="000000"/>
                          </a:solidFill>
                          <a:effectLst/>
                          <a:latin typeface="+mn-lt"/>
                        </a:rPr>
                        <a:t>income</a:t>
                      </a:r>
                      <a:endParaRPr lang="pl-PL" sz="800" b="1" i="0" u="none" strike="noStrike" dirty="0">
                        <a:solidFill>
                          <a:srgbClr val="000000"/>
                        </a:solidFill>
                        <a:effectLst/>
                        <a:latin typeface="+mn-lt"/>
                      </a:endParaRPr>
                    </a:p>
                  </a:txBody>
                  <a:tcPr marL="0" marR="0" marT="0" marB="0">
                    <a:lnL>
                      <a:noFill/>
                    </a:lnL>
                    <a:lnR>
                      <a:noFill/>
                    </a:lnR>
                    <a:lnT w="6350" cap="flat" cmpd="sng" algn="ctr">
                      <a:solidFill>
                        <a:srgbClr val="525252"/>
                      </a:solidFill>
                      <a:prstDash val="solid"/>
                      <a:round/>
                      <a:headEnd type="none" w="med" len="med"/>
                      <a:tailEnd type="none" w="med" len="med"/>
                    </a:lnT>
                    <a:lnB w="6350" cap="flat" cmpd="sng" algn="ctr">
                      <a:solidFill>
                        <a:srgbClr val="525252"/>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l" rtl="0" fontAlgn="t"/>
                      <a:r>
                        <a:rPr lang="pl-PL" sz="800" b="0" i="0" u="none" strike="noStrike">
                          <a:solidFill>
                            <a:srgbClr val="000000"/>
                          </a:solidFill>
                          <a:effectLst/>
                          <a:latin typeface="+mn-lt"/>
                        </a:rPr>
                        <a:t> </a:t>
                      </a:r>
                    </a:p>
                  </a:txBody>
                  <a:tcPr marL="0" marR="0" marT="0" marB="0">
                    <a:lnL>
                      <a:noFill/>
                    </a:lnL>
                    <a:lnR>
                      <a:noFill/>
                    </a:lnR>
                    <a:lnT w="6350" cap="flat" cmpd="sng" algn="ctr">
                      <a:solidFill>
                        <a:srgbClr val="525252"/>
                      </a:solidFill>
                      <a:prstDash val="solid"/>
                      <a:round/>
                      <a:headEnd type="none" w="med" len="med"/>
                      <a:tailEnd type="none" w="med" len="med"/>
                    </a:lnT>
                    <a:lnB w="6350" cap="flat" cmpd="sng" algn="ctr">
                      <a:solidFill>
                        <a:srgbClr val="525252"/>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w="6350" cap="flat" cmpd="sng" algn="ctr">
                      <a:solidFill>
                        <a:srgbClr val="525252"/>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w="6350" cap="flat" cmpd="sng" algn="ctr">
                      <a:solidFill>
                        <a:srgbClr val="525252"/>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w="6350" cap="flat" cmpd="sng" algn="ctr">
                      <a:solidFill>
                        <a:srgbClr val="525252"/>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w="6350" cap="flat" cmpd="sng" algn="ctr">
                      <a:solidFill>
                        <a:srgbClr val="525252"/>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w="6350" cap="flat" cmpd="sng" algn="ctr">
                      <a:solidFill>
                        <a:srgbClr val="525252"/>
                      </a:solidFill>
                      <a:prstDash val="solid"/>
                      <a:round/>
                      <a:headEnd type="none" w="med" len="med"/>
                      <a:tailEnd type="none" w="med" len="med"/>
                    </a:lnB>
                  </a:tcPr>
                </a:tc>
                <a:extLst>
                  <a:ext uri="{0D108BD9-81ED-4DB2-BD59-A6C34878D82A}">
                    <a16:rowId xmlns:a16="http://schemas.microsoft.com/office/drawing/2014/main" val="210310371"/>
                  </a:ext>
                </a:extLst>
              </a:tr>
            </a:tbl>
          </a:graphicData>
        </a:graphic>
      </p:graphicFrame>
      <p:sp>
        <p:nvSpPr>
          <p:cNvPr id="4" name="Text Placeholder 4">
            <a:extLst>
              <a:ext uri="{FF2B5EF4-FFF2-40B4-BE49-F238E27FC236}">
                <a16:creationId xmlns:a16="http://schemas.microsoft.com/office/drawing/2014/main" id="{479395CB-2E00-410E-B18C-05D0887AE272}"/>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Tree>
    <p:extLst>
      <p:ext uri="{BB962C8B-B14F-4D97-AF65-F5344CB8AC3E}">
        <p14:creationId xmlns:p14="http://schemas.microsoft.com/office/powerpoint/2010/main" val="335473609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Group 85">
            <a:extLst>
              <a:ext uri="{FF2B5EF4-FFF2-40B4-BE49-F238E27FC236}">
                <a16:creationId xmlns:a16="http://schemas.microsoft.com/office/drawing/2014/main" id="{81E96D58-3846-4083-B9E9-CBB8F02A7782}"/>
              </a:ext>
            </a:extLst>
          </p:cNvPr>
          <p:cNvGrpSpPr/>
          <p:nvPr/>
        </p:nvGrpSpPr>
        <p:grpSpPr>
          <a:xfrm>
            <a:off x="7956571" y="1645921"/>
            <a:ext cx="3738148" cy="4548166"/>
            <a:chOff x="7956571" y="1645921"/>
            <a:chExt cx="3738148" cy="4548166"/>
          </a:xfrm>
        </p:grpSpPr>
        <p:sp>
          <p:nvSpPr>
            <p:cNvPr id="87" name="Rounded Rectangle 34">
              <a:extLst>
                <a:ext uri="{FF2B5EF4-FFF2-40B4-BE49-F238E27FC236}">
                  <a16:creationId xmlns:a16="http://schemas.microsoft.com/office/drawing/2014/main" id="{5E08D576-7026-454F-87D2-BBAD85FA06FE}"/>
                </a:ext>
              </a:extLst>
            </p:cNvPr>
            <p:cNvSpPr/>
            <p:nvPr/>
          </p:nvSpPr>
          <p:spPr>
            <a:xfrm>
              <a:off x="7956571" y="1645921"/>
              <a:ext cx="3738148" cy="4548166"/>
            </a:xfrm>
            <a:prstGeom prst="roundRect">
              <a:avLst>
                <a:gd name="adj" fmla="val 4172"/>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ctr">
                <a:buFont typeface="Arial" panose="020B0604020202020204" pitchFamily="34" charset="0"/>
                <a:buChar char="•"/>
              </a:pPr>
              <a:endParaRPr lang="pl-PL" sz="1000" dirty="0">
                <a:solidFill>
                  <a:schemeClr val="tx2">
                    <a:lumMod val="50000"/>
                  </a:schemeClr>
                </a:solidFill>
              </a:endParaRPr>
            </a:p>
          </p:txBody>
        </p:sp>
        <p:graphicFrame>
          <p:nvGraphicFramePr>
            <p:cNvPr id="88" name="Chart 87">
              <a:extLst>
                <a:ext uri="{FF2B5EF4-FFF2-40B4-BE49-F238E27FC236}">
                  <a16:creationId xmlns:a16="http://schemas.microsoft.com/office/drawing/2014/main" id="{441DC704-A8A0-45D7-9CC7-0414E42741DF}"/>
                </a:ext>
              </a:extLst>
            </p:cNvPr>
            <p:cNvGraphicFramePr>
              <a:graphicFrameLocks/>
            </p:cNvGraphicFramePr>
            <p:nvPr/>
          </p:nvGraphicFramePr>
          <p:xfrm>
            <a:off x="9760303" y="4068673"/>
            <a:ext cx="1709323" cy="191388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9" name="Chart 88">
              <a:extLst>
                <a:ext uri="{FF2B5EF4-FFF2-40B4-BE49-F238E27FC236}">
                  <a16:creationId xmlns:a16="http://schemas.microsoft.com/office/drawing/2014/main" id="{F42D4751-6378-4F1B-B411-BB1011BCE8EB}"/>
                </a:ext>
              </a:extLst>
            </p:cNvPr>
            <p:cNvGraphicFramePr>
              <a:graphicFrameLocks/>
            </p:cNvGraphicFramePr>
            <p:nvPr/>
          </p:nvGraphicFramePr>
          <p:xfrm>
            <a:off x="8097593" y="2035769"/>
            <a:ext cx="1707537" cy="191164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0" name="Chart 89">
              <a:extLst>
                <a:ext uri="{FF2B5EF4-FFF2-40B4-BE49-F238E27FC236}">
                  <a16:creationId xmlns:a16="http://schemas.microsoft.com/office/drawing/2014/main" id="{C15EB09D-D6C0-40B2-8F8E-3988136DB3FA}"/>
                </a:ext>
              </a:extLst>
            </p:cNvPr>
            <p:cNvGraphicFramePr>
              <a:graphicFrameLocks/>
            </p:cNvGraphicFramePr>
            <p:nvPr/>
          </p:nvGraphicFramePr>
          <p:xfrm>
            <a:off x="9761587" y="2031848"/>
            <a:ext cx="1708337" cy="191164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1" name="Chart 90">
              <a:extLst>
                <a:ext uri="{FF2B5EF4-FFF2-40B4-BE49-F238E27FC236}">
                  <a16:creationId xmlns:a16="http://schemas.microsoft.com/office/drawing/2014/main" id="{A3236BF2-67B2-4A6A-B6D3-8EC0B476CEA3}"/>
                </a:ext>
              </a:extLst>
            </p:cNvPr>
            <p:cNvGraphicFramePr>
              <a:graphicFrameLocks/>
            </p:cNvGraphicFramePr>
            <p:nvPr/>
          </p:nvGraphicFramePr>
          <p:xfrm>
            <a:off x="8107171" y="4064752"/>
            <a:ext cx="1707537" cy="1913884"/>
          </p:xfrm>
          <a:graphic>
            <a:graphicData uri="http://schemas.openxmlformats.org/drawingml/2006/chart">
              <c:chart xmlns:c="http://schemas.openxmlformats.org/drawingml/2006/chart" xmlns:r="http://schemas.openxmlformats.org/officeDocument/2006/relationships" r:id="rId5"/>
            </a:graphicData>
          </a:graphic>
        </p:graphicFrame>
        <p:grpSp>
          <p:nvGrpSpPr>
            <p:cNvPr id="92" name="Group 91">
              <a:extLst>
                <a:ext uri="{FF2B5EF4-FFF2-40B4-BE49-F238E27FC236}">
                  <a16:creationId xmlns:a16="http://schemas.microsoft.com/office/drawing/2014/main" id="{79BA5AA2-488B-4330-B52B-6919C89B1A23}"/>
                </a:ext>
              </a:extLst>
            </p:cNvPr>
            <p:cNvGrpSpPr/>
            <p:nvPr/>
          </p:nvGrpSpPr>
          <p:grpSpPr>
            <a:xfrm>
              <a:off x="8423395" y="3085347"/>
              <a:ext cx="905244" cy="214370"/>
              <a:chOff x="579581" y="3454761"/>
              <a:chExt cx="2509768" cy="1119964"/>
            </a:xfrm>
          </p:grpSpPr>
          <p:cxnSp>
            <p:nvCxnSpPr>
              <p:cNvPr id="105" name="Straight Connector 104">
                <a:extLst>
                  <a:ext uri="{FF2B5EF4-FFF2-40B4-BE49-F238E27FC236}">
                    <a16:creationId xmlns:a16="http://schemas.microsoft.com/office/drawing/2014/main" id="{0F21EBBD-9017-415C-B190-F7EA71ECD626}"/>
                  </a:ext>
                </a:extLst>
              </p:cNvPr>
              <p:cNvCxnSpPr>
                <a:cxnSpLocks/>
              </p:cNvCxnSpPr>
              <p:nvPr/>
            </p:nvCxnSpPr>
            <p:spPr>
              <a:xfrm flipH="1">
                <a:off x="579581" y="3457575"/>
                <a:ext cx="2392220" cy="3555"/>
              </a:xfrm>
              <a:prstGeom prst="line">
                <a:avLst/>
              </a:prstGeom>
              <a:ln w="12700">
                <a:solidFill>
                  <a:srgbClr val="61C3AE"/>
                </a:solidFill>
                <a:headEnd type="none"/>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CE56B92E-19ED-45CD-A94A-5EC3B224A6CD}"/>
                  </a:ext>
                </a:extLst>
              </p:cNvPr>
              <p:cNvCxnSpPr>
                <a:cxnSpLocks/>
              </p:cNvCxnSpPr>
              <p:nvPr/>
            </p:nvCxnSpPr>
            <p:spPr>
              <a:xfrm flipH="1">
                <a:off x="2966612" y="3454761"/>
                <a:ext cx="122737" cy="3"/>
              </a:xfrm>
              <a:prstGeom prst="line">
                <a:avLst/>
              </a:prstGeom>
              <a:ln w="12700">
                <a:solidFill>
                  <a:srgbClr val="61C3AE"/>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4821A5D5-79B8-4373-ADDF-540A0A3E0E36}"/>
                  </a:ext>
                </a:extLst>
              </p:cNvPr>
              <p:cNvCxnSpPr>
                <a:cxnSpLocks/>
              </p:cNvCxnSpPr>
              <p:nvPr/>
            </p:nvCxnSpPr>
            <p:spPr>
              <a:xfrm flipV="1">
                <a:off x="579581" y="3461123"/>
                <a:ext cx="0" cy="1113602"/>
              </a:xfrm>
              <a:prstGeom prst="line">
                <a:avLst/>
              </a:prstGeom>
              <a:ln w="12700">
                <a:solidFill>
                  <a:srgbClr val="61C3AE"/>
                </a:solidFill>
              </a:ln>
            </p:spPr>
            <p:style>
              <a:lnRef idx="1">
                <a:schemeClr val="accent1"/>
              </a:lnRef>
              <a:fillRef idx="0">
                <a:schemeClr val="accent1"/>
              </a:fillRef>
              <a:effectRef idx="0">
                <a:schemeClr val="accent1"/>
              </a:effectRef>
              <a:fontRef idx="minor">
                <a:schemeClr val="tx1"/>
              </a:fontRef>
            </p:style>
          </p:cxnSp>
        </p:grpSp>
        <p:grpSp>
          <p:nvGrpSpPr>
            <p:cNvPr id="93" name="Group 92">
              <a:extLst>
                <a:ext uri="{FF2B5EF4-FFF2-40B4-BE49-F238E27FC236}">
                  <a16:creationId xmlns:a16="http://schemas.microsoft.com/office/drawing/2014/main" id="{974B29E8-AC39-4EE7-99CD-57020DE42FC3}"/>
                </a:ext>
              </a:extLst>
            </p:cNvPr>
            <p:cNvGrpSpPr/>
            <p:nvPr/>
          </p:nvGrpSpPr>
          <p:grpSpPr>
            <a:xfrm>
              <a:off x="10056899" y="2388366"/>
              <a:ext cx="907599" cy="749279"/>
              <a:chOff x="579581" y="3454761"/>
              <a:chExt cx="2509768" cy="1119964"/>
            </a:xfrm>
          </p:grpSpPr>
          <p:cxnSp>
            <p:nvCxnSpPr>
              <p:cNvPr id="102" name="Straight Connector 101">
                <a:extLst>
                  <a:ext uri="{FF2B5EF4-FFF2-40B4-BE49-F238E27FC236}">
                    <a16:creationId xmlns:a16="http://schemas.microsoft.com/office/drawing/2014/main" id="{3A17AB36-FEAE-4F0C-80A2-BC2D5031E8C3}"/>
                  </a:ext>
                </a:extLst>
              </p:cNvPr>
              <p:cNvCxnSpPr>
                <a:cxnSpLocks/>
              </p:cNvCxnSpPr>
              <p:nvPr/>
            </p:nvCxnSpPr>
            <p:spPr>
              <a:xfrm flipH="1">
                <a:off x="579581" y="3457575"/>
                <a:ext cx="2392220" cy="3555"/>
              </a:xfrm>
              <a:prstGeom prst="line">
                <a:avLst/>
              </a:prstGeom>
              <a:ln w="12700">
                <a:solidFill>
                  <a:srgbClr val="61C3AE"/>
                </a:solidFill>
                <a:headEnd type="none"/>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BED9E60B-03F6-43FF-B998-8F9ABAE2CD97}"/>
                  </a:ext>
                </a:extLst>
              </p:cNvPr>
              <p:cNvCxnSpPr>
                <a:cxnSpLocks/>
              </p:cNvCxnSpPr>
              <p:nvPr/>
            </p:nvCxnSpPr>
            <p:spPr>
              <a:xfrm flipH="1">
                <a:off x="2966612" y="3454761"/>
                <a:ext cx="122737" cy="3"/>
              </a:xfrm>
              <a:prstGeom prst="line">
                <a:avLst/>
              </a:prstGeom>
              <a:ln w="12700">
                <a:solidFill>
                  <a:srgbClr val="61C3AE"/>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491E1A34-11FE-40D6-9011-719F37005911}"/>
                  </a:ext>
                </a:extLst>
              </p:cNvPr>
              <p:cNvCxnSpPr>
                <a:cxnSpLocks/>
              </p:cNvCxnSpPr>
              <p:nvPr/>
            </p:nvCxnSpPr>
            <p:spPr>
              <a:xfrm flipV="1">
                <a:off x="579581" y="3461123"/>
                <a:ext cx="0" cy="1113602"/>
              </a:xfrm>
              <a:prstGeom prst="line">
                <a:avLst/>
              </a:prstGeom>
              <a:ln w="12700">
                <a:solidFill>
                  <a:srgbClr val="61C3AE"/>
                </a:solidFill>
              </a:ln>
            </p:spPr>
            <p:style>
              <a:lnRef idx="1">
                <a:schemeClr val="accent1"/>
              </a:lnRef>
              <a:fillRef idx="0">
                <a:schemeClr val="accent1"/>
              </a:fillRef>
              <a:effectRef idx="0">
                <a:schemeClr val="accent1"/>
              </a:effectRef>
              <a:fontRef idx="minor">
                <a:schemeClr val="tx1"/>
              </a:fontRef>
            </p:style>
          </p:cxnSp>
        </p:grpSp>
        <p:grpSp>
          <p:nvGrpSpPr>
            <p:cNvPr id="94" name="Group 93">
              <a:extLst>
                <a:ext uri="{FF2B5EF4-FFF2-40B4-BE49-F238E27FC236}">
                  <a16:creationId xmlns:a16="http://schemas.microsoft.com/office/drawing/2014/main" id="{803B2968-8F29-4A40-B060-CB054186E541}"/>
                </a:ext>
              </a:extLst>
            </p:cNvPr>
            <p:cNvGrpSpPr/>
            <p:nvPr/>
          </p:nvGrpSpPr>
          <p:grpSpPr>
            <a:xfrm>
              <a:off x="8440311" y="5103019"/>
              <a:ext cx="888328" cy="318706"/>
              <a:chOff x="579581" y="3453698"/>
              <a:chExt cx="2509768" cy="1121027"/>
            </a:xfrm>
          </p:grpSpPr>
          <p:cxnSp>
            <p:nvCxnSpPr>
              <p:cNvPr id="99" name="Straight Connector 98">
                <a:extLst>
                  <a:ext uri="{FF2B5EF4-FFF2-40B4-BE49-F238E27FC236}">
                    <a16:creationId xmlns:a16="http://schemas.microsoft.com/office/drawing/2014/main" id="{0F4C6646-2328-4999-9BBD-9B0F986F0E2C}"/>
                  </a:ext>
                </a:extLst>
              </p:cNvPr>
              <p:cNvCxnSpPr>
                <a:cxnSpLocks/>
              </p:cNvCxnSpPr>
              <p:nvPr/>
            </p:nvCxnSpPr>
            <p:spPr>
              <a:xfrm flipH="1">
                <a:off x="579581" y="3457575"/>
                <a:ext cx="2392220" cy="3555"/>
              </a:xfrm>
              <a:prstGeom prst="line">
                <a:avLst/>
              </a:prstGeom>
              <a:ln w="12700">
                <a:solidFill>
                  <a:srgbClr val="61C3AE"/>
                </a:solidFill>
                <a:headEnd type="none"/>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102B4855-90F3-45D5-AF60-620478A09A83}"/>
                  </a:ext>
                </a:extLst>
              </p:cNvPr>
              <p:cNvCxnSpPr>
                <a:cxnSpLocks/>
              </p:cNvCxnSpPr>
              <p:nvPr/>
            </p:nvCxnSpPr>
            <p:spPr>
              <a:xfrm flipH="1">
                <a:off x="2966612" y="3454761"/>
                <a:ext cx="122737" cy="3"/>
              </a:xfrm>
              <a:prstGeom prst="line">
                <a:avLst/>
              </a:prstGeom>
              <a:ln w="12700">
                <a:solidFill>
                  <a:srgbClr val="61C3AE"/>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3E9067A9-4A8F-4878-A604-68B384E73F12}"/>
                  </a:ext>
                </a:extLst>
              </p:cNvPr>
              <p:cNvCxnSpPr>
                <a:cxnSpLocks/>
              </p:cNvCxnSpPr>
              <p:nvPr/>
            </p:nvCxnSpPr>
            <p:spPr>
              <a:xfrm flipV="1">
                <a:off x="579581" y="3453698"/>
                <a:ext cx="0" cy="1121027"/>
              </a:xfrm>
              <a:prstGeom prst="line">
                <a:avLst/>
              </a:prstGeom>
              <a:ln w="12700">
                <a:solidFill>
                  <a:srgbClr val="61C3AE"/>
                </a:solidFill>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E7C76BC1-8F71-4720-94AA-DB893CE4CC32}"/>
                </a:ext>
              </a:extLst>
            </p:cNvPr>
            <p:cNvGrpSpPr/>
            <p:nvPr/>
          </p:nvGrpSpPr>
          <p:grpSpPr>
            <a:xfrm>
              <a:off x="10082665" y="4937759"/>
              <a:ext cx="894108" cy="409783"/>
              <a:chOff x="579581" y="3453698"/>
              <a:chExt cx="2509768" cy="1121027"/>
            </a:xfrm>
          </p:grpSpPr>
          <p:cxnSp>
            <p:nvCxnSpPr>
              <p:cNvPr id="96" name="Straight Connector 95">
                <a:extLst>
                  <a:ext uri="{FF2B5EF4-FFF2-40B4-BE49-F238E27FC236}">
                    <a16:creationId xmlns:a16="http://schemas.microsoft.com/office/drawing/2014/main" id="{27CDB56F-DDF6-427A-A3D6-8483DD2B1869}"/>
                  </a:ext>
                </a:extLst>
              </p:cNvPr>
              <p:cNvCxnSpPr>
                <a:cxnSpLocks/>
              </p:cNvCxnSpPr>
              <p:nvPr/>
            </p:nvCxnSpPr>
            <p:spPr>
              <a:xfrm flipH="1">
                <a:off x="579581" y="3457575"/>
                <a:ext cx="2392220" cy="3555"/>
              </a:xfrm>
              <a:prstGeom prst="line">
                <a:avLst/>
              </a:prstGeom>
              <a:ln w="12700">
                <a:solidFill>
                  <a:srgbClr val="61C3AE"/>
                </a:solidFill>
                <a:headEnd type="none"/>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D69E1EC7-067C-456E-AD9C-A69B887F2806}"/>
                  </a:ext>
                </a:extLst>
              </p:cNvPr>
              <p:cNvCxnSpPr>
                <a:cxnSpLocks/>
              </p:cNvCxnSpPr>
              <p:nvPr/>
            </p:nvCxnSpPr>
            <p:spPr>
              <a:xfrm flipH="1">
                <a:off x="2966612" y="3454761"/>
                <a:ext cx="122737" cy="3"/>
              </a:xfrm>
              <a:prstGeom prst="line">
                <a:avLst/>
              </a:prstGeom>
              <a:ln w="12700">
                <a:solidFill>
                  <a:srgbClr val="61C3AE"/>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E618356-EEBE-4DEF-8F67-578236805805}"/>
                  </a:ext>
                </a:extLst>
              </p:cNvPr>
              <p:cNvCxnSpPr>
                <a:cxnSpLocks/>
              </p:cNvCxnSpPr>
              <p:nvPr/>
            </p:nvCxnSpPr>
            <p:spPr>
              <a:xfrm flipV="1">
                <a:off x="579581" y="3453698"/>
                <a:ext cx="0" cy="1121027"/>
              </a:xfrm>
              <a:prstGeom prst="line">
                <a:avLst/>
              </a:prstGeom>
              <a:ln w="12700">
                <a:solidFill>
                  <a:srgbClr val="61C3AE"/>
                </a:solidFill>
              </a:ln>
            </p:spPr>
            <p:style>
              <a:lnRef idx="1">
                <a:schemeClr val="accent1"/>
              </a:lnRef>
              <a:fillRef idx="0">
                <a:schemeClr val="accent1"/>
              </a:fillRef>
              <a:effectRef idx="0">
                <a:schemeClr val="accent1"/>
              </a:effectRef>
              <a:fontRef idx="minor">
                <a:schemeClr val="tx1"/>
              </a:fontRef>
            </p:style>
          </p:cxnSp>
        </p:grpSp>
      </p:grpSp>
      <p:sp>
        <p:nvSpPr>
          <p:cNvPr id="57"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latin typeface="Calibri" panose="020F0502020204030204" pitchFamily="34" charset="0"/>
                <a:cs typeface="Calibri" panose="020F0502020204030204" pitchFamily="34" charset="0"/>
              </a:rPr>
              <a:t>REVENUES AND SALES VOLUMES</a:t>
            </a:r>
          </a:p>
        </p:txBody>
      </p:sp>
      <p:sp>
        <p:nvSpPr>
          <p:cNvPr id="58" name="TextBox 57">
            <a:extLst>
              <a:ext uri="{FF2B5EF4-FFF2-40B4-BE49-F238E27FC236}">
                <a16:creationId xmlns:a16="http://schemas.microsoft.com/office/drawing/2014/main" id="{FB2FFDEB-4907-4B60-A6CA-3F7200D95AA8}"/>
              </a:ext>
            </a:extLst>
          </p:cNvPr>
          <p:cNvSpPr txBox="1"/>
          <p:nvPr/>
        </p:nvSpPr>
        <p:spPr>
          <a:xfrm>
            <a:off x="534760" y="618865"/>
            <a:ext cx="1128669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cs typeface="Calibri Light" panose="020F0302020204030204" pitchFamily="34" charset="0"/>
              </a:rPr>
              <a:t>Revenue by product groups in terms of value</a:t>
            </a:r>
          </a:p>
        </p:txBody>
      </p:sp>
      <p:sp>
        <p:nvSpPr>
          <p:cNvPr id="130"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Sales by product groups, 2019P - 2022P (PLN)</a:t>
            </a:r>
          </a:p>
        </p:txBody>
      </p:sp>
      <p:sp>
        <p:nvSpPr>
          <p:cNvPr id="13" name="TextBox 12">
            <a:extLst>
              <a:ext uri="{FF2B5EF4-FFF2-40B4-BE49-F238E27FC236}">
                <a16:creationId xmlns:a16="http://schemas.microsoft.com/office/drawing/2014/main" id="{ECF2B99D-2FBA-4CC9-8A53-DAA57DA0AB18}"/>
              </a:ext>
            </a:extLst>
          </p:cNvPr>
          <p:cNvSpPr txBox="1"/>
          <p:nvPr/>
        </p:nvSpPr>
        <p:spPr>
          <a:xfrm>
            <a:off x="8511917" y="2643675"/>
            <a:ext cx="816557" cy="200055"/>
          </a:xfrm>
          <a:prstGeom prst="rect">
            <a:avLst/>
          </a:prstGeom>
          <a:noFill/>
          <a:ln>
            <a:noFill/>
          </a:ln>
        </p:spPr>
        <p:txBody>
          <a:bodyPr wrap="square" rtlCol="0">
            <a:spAutoFit/>
          </a:bodyPr>
          <a:lstStyle/>
          <a:p>
            <a:endParaRPr lang="en-US" sz="700" dirty="0">
              <a:solidFill>
                <a:schemeClr val="bg1"/>
              </a:solidFill>
              <a:latin typeface="Arial Narrow" panose="020B0606020202030204" pitchFamily="34" charset="0"/>
              <a:cs typeface="Calibri Light" panose="020F0302020204030204" pitchFamily="34" charset="0"/>
            </a:endParaRPr>
          </a:p>
        </p:txBody>
      </p:sp>
      <p:sp>
        <p:nvSpPr>
          <p:cNvPr id="45" name="TextBox 44"/>
          <p:cNvSpPr txBox="1"/>
          <p:nvPr/>
        </p:nvSpPr>
        <p:spPr>
          <a:xfrm>
            <a:off x="8134449" y="1697215"/>
            <a:ext cx="3313002" cy="369332"/>
          </a:xfrm>
          <a:prstGeom prst="rect">
            <a:avLst/>
          </a:prstGeom>
          <a:noFill/>
        </p:spPr>
        <p:txBody>
          <a:bodyPr wrap="square" rtlCol="0">
            <a:spAutoFit/>
          </a:bodyPr>
          <a:lstStyle/>
          <a:p>
            <a:pPr algn="ctr"/>
            <a:r>
              <a:rPr lang="en-US" sz="900" dirty="0">
                <a:solidFill>
                  <a:schemeClr val="tx1">
                    <a:lumMod val="75000"/>
                    <a:lumOff val="25000"/>
                  </a:schemeClr>
                </a:solidFill>
              </a:rPr>
              <a:t>Revenues from sales in key production groups in the years 2019P-2022P, in thousands of units.</a:t>
            </a:r>
          </a:p>
        </p:txBody>
      </p:sp>
      <p:cxnSp>
        <p:nvCxnSpPr>
          <p:cNvPr id="52" name="Straight Connector 51">
            <a:extLst>
              <a:ext uri="{FF2B5EF4-FFF2-40B4-BE49-F238E27FC236}">
                <a16:creationId xmlns:a16="http://schemas.microsoft.com/office/drawing/2014/main" id="{840C632B-04AD-486B-AC0B-97DD0E115DA6}"/>
              </a:ext>
            </a:extLst>
          </p:cNvPr>
          <p:cNvCxnSpPr>
            <a:cxnSpLocks/>
          </p:cNvCxnSpPr>
          <p:nvPr/>
        </p:nvCxnSpPr>
        <p:spPr>
          <a:xfrm>
            <a:off x="512064" y="1481205"/>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graphicFrame>
        <p:nvGraphicFramePr>
          <p:cNvPr id="59" name="Table 58">
            <a:extLst>
              <a:ext uri="{FF2B5EF4-FFF2-40B4-BE49-F238E27FC236}">
                <a16:creationId xmlns:a16="http://schemas.microsoft.com/office/drawing/2014/main" id="{39A0760C-5B46-4B6A-BEF7-31E854739DDA}"/>
              </a:ext>
            </a:extLst>
          </p:cNvPr>
          <p:cNvGraphicFramePr>
            <a:graphicFrameLocks noGrp="1"/>
          </p:cNvGraphicFramePr>
          <p:nvPr/>
        </p:nvGraphicFramePr>
        <p:xfrm>
          <a:off x="528814" y="1645905"/>
          <a:ext cx="7201649" cy="4548180"/>
        </p:xfrm>
        <a:graphic>
          <a:graphicData uri="http://schemas.openxmlformats.org/drawingml/2006/table">
            <a:tbl>
              <a:tblPr/>
              <a:tblGrid>
                <a:gridCol w="1664631">
                  <a:extLst>
                    <a:ext uri="{9D8B030D-6E8A-4147-A177-3AD203B41FA5}">
                      <a16:colId xmlns:a16="http://schemas.microsoft.com/office/drawing/2014/main" val="20000"/>
                    </a:ext>
                  </a:extLst>
                </a:gridCol>
                <a:gridCol w="1285046">
                  <a:extLst>
                    <a:ext uri="{9D8B030D-6E8A-4147-A177-3AD203B41FA5}">
                      <a16:colId xmlns:a16="http://schemas.microsoft.com/office/drawing/2014/main" val="20006"/>
                    </a:ext>
                  </a:extLst>
                </a:gridCol>
                <a:gridCol w="1357460">
                  <a:extLst>
                    <a:ext uri="{9D8B030D-6E8A-4147-A177-3AD203B41FA5}">
                      <a16:colId xmlns:a16="http://schemas.microsoft.com/office/drawing/2014/main" val="20007"/>
                    </a:ext>
                  </a:extLst>
                </a:gridCol>
                <a:gridCol w="1508288">
                  <a:extLst>
                    <a:ext uri="{9D8B030D-6E8A-4147-A177-3AD203B41FA5}">
                      <a16:colId xmlns:a16="http://schemas.microsoft.com/office/drawing/2014/main" val="20008"/>
                    </a:ext>
                  </a:extLst>
                </a:gridCol>
                <a:gridCol w="1386224">
                  <a:extLst>
                    <a:ext uri="{9D8B030D-6E8A-4147-A177-3AD203B41FA5}">
                      <a16:colId xmlns:a16="http://schemas.microsoft.com/office/drawing/2014/main" val="903437356"/>
                    </a:ext>
                  </a:extLst>
                </a:gridCol>
              </a:tblGrid>
              <a:tr h="116620">
                <a:tc>
                  <a:txBody>
                    <a:bodyPr/>
                    <a:lstStyle/>
                    <a:p>
                      <a:pPr algn="l" rtl="0" fontAlgn="ctr"/>
                      <a:r>
                        <a:rPr lang="pl-PL" sz="700" b="1" i="0" u="none" strike="noStrike" dirty="0">
                          <a:solidFill>
                            <a:srgbClr val="FFFFFF"/>
                          </a:solidFill>
                          <a:effectLst/>
                          <a:latin typeface="Calibri" panose="020F0502020204030204" pitchFamily="34" charset="0"/>
                        </a:rPr>
                        <a:t>  PLN </a:t>
                      </a:r>
                    </a:p>
                  </a:txBody>
                  <a:tcPr marL="0" marR="0" marT="0" marB="0" anchor="ctr">
                    <a:lnL>
                      <a:noFill/>
                    </a:lnL>
                    <a:lnR>
                      <a:noFill/>
                    </a:lnR>
                    <a:lnT>
                      <a:noFill/>
                    </a:lnT>
                    <a:lnB>
                      <a:noFill/>
                    </a:lnB>
                    <a:solidFill>
                      <a:srgbClr val="46B9A0"/>
                    </a:solidFill>
                  </a:tcPr>
                </a:tc>
                <a:tc>
                  <a:txBody>
                    <a:bodyPr/>
                    <a:lstStyle/>
                    <a:p>
                      <a:pPr algn="ctr" rtl="0" fontAlgn="ctr"/>
                      <a:r>
                        <a:rPr lang="pl-PL" sz="700" b="1" i="0" u="none" strike="noStrike" dirty="0">
                          <a:solidFill>
                            <a:srgbClr val="FFFFFF"/>
                          </a:solidFill>
                          <a:effectLst/>
                          <a:latin typeface="Calibri" panose="020F0502020204030204" pitchFamily="34" charset="0"/>
                        </a:rPr>
                        <a:t> 2019P </a:t>
                      </a:r>
                    </a:p>
                  </a:txBody>
                  <a:tcPr marL="0" marR="0" marT="0" marB="0" anchor="ctr">
                    <a:lnL>
                      <a:noFill/>
                    </a:lnL>
                    <a:lnR>
                      <a:noFill/>
                    </a:lnR>
                    <a:lnT>
                      <a:noFill/>
                    </a:lnT>
                    <a:lnB>
                      <a:noFill/>
                    </a:lnB>
                    <a:solidFill>
                      <a:srgbClr val="8CD4C5"/>
                    </a:solidFill>
                  </a:tcPr>
                </a:tc>
                <a:tc>
                  <a:txBody>
                    <a:bodyPr/>
                    <a:lstStyle/>
                    <a:p>
                      <a:pPr algn="ctr" rtl="0" fontAlgn="ctr"/>
                      <a:r>
                        <a:rPr lang="pl-PL" sz="700" b="1" i="0" u="none" strike="noStrike" dirty="0">
                          <a:solidFill>
                            <a:srgbClr val="FFFFFF"/>
                          </a:solidFill>
                          <a:effectLst/>
                          <a:latin typeface="Calibri" panose="020F0502020204030204" pitchFamily="34" charset="0"/>
                        </a:rPr>
                        <a:t> 2020P </a:t>
                      </a:r>
                    </a:p>
                  </a:txBody>
                  <a:tcPr marL="0" marR="0" marT="0" marB="0" anchor="ctr">
                    <a:lnL>
                      <a:noFill/>
                    </a:lnL>
                    <a:lnR>
                      <a:noFill/>
                    </a:lnR>
                    <a:lnT>
                      <a:noFill/>
                    </a:lnT>
                    <a:lnB>
                      <a:noFill/>
                    </a:lnB>
                    <a:solidFill>
                      <a:srgbClr val="8CD4C5"/>
                    </a:solidFill>
                  </a:tcPr>
                </a:tc>
                <a:tc>
                  <a:txBody>
                    <a:bodyPr/>
                    <a:lstStyle/>
                    <a:p>
                      <a:pPr algn="ctr" rtl="0" fontAlgn="ctr"/>
                      <a:r>
                        <a:rPr lang="pl-PL" sz="700" b="1" i="0" u="none" strike="noStrike">
                          <a:solidFill>
                            <a:srgbClr val="FFFFFF"/>
                          </a:solidFill>
                          <a:effectLst/>
                          <a:latin typeface="Calibri" panose="020F0502020204030204" pitchFamily="34" charset="0"/>
                        </a:rPr>
                        <a:t> 2021P </a:t>
                      </a:r>
                    </a:p>
                  </a:txBody>
                  <a:tcPr marL="0" marR="0" marT="0" marB="0" anchor="ctr">
                    <a:lnL>
                      <a:noFill/>
                    </a:lnL>
                    <a:lnR>
                      <a:noFill/>
                    </a:lnR>
                    <a:lnT>
                      <a:noFill/>
                    </a:lnT>
                    <a:lnB>
                      <a:noFill/>
                    </a:lnB>
                    <a:solidFill>
                      <a:srgbClr val="8CD4C5"/>
                    </a:solidFill>
                  </a:tcPr>
                </a:tc>
                <a:tc>
                  <a:txBody>
                    <a:bodyPr/>
                    <a:lstStyle/>
                    <a:p>
                      <a:pPr algn="ctr" rtl="0" fontAlgn="ctr"/>
                      <a:r>
                        <a:rPr lang="pl-PL" sz="700" b="1" i="0" u="none" strike="noStrike" dirty="0">
                          <a:solidFill>
                            <a:srgbClr val="FFFFFF"/>
                          </a:solidFill>
                          <a:effectLst/>
                          <a:latin typeface="Calibri" panose="020F0502020204030204" pitchFamily="34" charset="0"/>
                        </a:rPr>
                        <a:t> 2022P </a:t>
                      </a:r>
                    </a:p>
                  </a:txBody>
                  <a:tcPr marL="0" marR="0" marT="0" marB="0" anchor="ctr">
                    <a:lnL>
                      <a:noFill/>
                    </a:lnL>
                    <a:lnR>
                      <a:noFill/>
                    </a:lnR>
                    <a:lnT>
                      <a:noFill/>
                    </a:lnT>
                    <a:lnB>
                      <a:noFill/>
                    </a:lnB>
                    <a:solidFill>
                      <a:srgbClr val="8CD4C5"/>
                    </a:solidFill>
                  </a:tcPr>
                </a:tc>
                <a:extLst>
                  <a:ext uri="{0D108BD9-81ED-4DB2-BD59-A6C34878D82A}">
                    <a16:rowId xmlns:a16="http://schemas.microsoft.com/office/drawing/2014/main" val="10000"/>
                  </a:ext>
                </a:extLst>
              </a:tr>
              <a:tr h="116620">
                <a:tc>
                  <a:txBody>
                    <a:bodyPr/>
                    <a:lstStyle/>
                    <a:p>
                      <a:pPr algn="l" rtl="0" fontAlgn="b"/>
                      <a:r>
                        <a:rPr lang="pl-PL" sz="700" b="1" i="0" u="none" strike="noStrike" dirty="0" err="1">
                          <a:solidFill>
                            <a:srgbClr val="404040"/>
                          </a:solidFill>
                          <a:effectLst/>
                          <a:latin typeface="Calibri" panose="020F0502020204030204" pitchFamily="34" charset="0"/>
                        </a:rPr>
                        <a:t>Revenues</a:t>
                      </a:r>
                      <a:r>
                        <a:rPr lang="pl-PL" sz="700" b="1" i="0" u="none" strike="noStrike" dirty="0">
                          <a:solidFill>
                            <a:srgbClr val="404040"/>
                          </a:solidFill>
                          <a:effectLst/>
                          <a:latin typeface="Calibri" panose="020F0502020204030204" pitchFamily="34" charset="0"/>
                        </a:rPr>
                        <a:t> from </a:t>
                      </a:r>
                      <a:r>
                        <a:rPr lang="pl-PL" sz="700" b="1" i="0" u="none" strike="noStrike" dirty="0" err="1">
                          <a:solidFill>
                            <a:srgbClr val="404040"/>
                          </a:solidFill>
                          <a:effectLst/>
                          <a:latin typeface="Calibri" panose="020F0502020204030204" pitchFamily="34" charset="0"/>
                        </a:rPr>
                        <a:t>sales</a:t>
                      </a:r>
                      <a:r>
                        <a:rPr lang="pl-PL" sz="700" b="1" i="0" u="none" strike="noStrike" dirty="0">
                          <a:solidFill>
                            <a:srgbClr val="404040"/>
                          </a:solidFill>
                          <a:effectLst/>
                          <a:latin typeface="Calibri" panose="020F0502020204030204" pitchFamily="34" charset="0"/>
                        </a:rPr>
                        <a:t>, </a:t>
                      </a:r>
                      <a:r>
                        <a:rPr lang="pl-PL" sz="700" b="1" i="0" u="none" strike="noStrike" dirty="0" err="1">
                          <a:solidFill>
                            <a:srgbClr val="404040"/>
                          </a:solidFill>
                          <a:effectLst/>
                          <a:latin typeface="Calibri" panose="020F0502020204030204" pitchFamily="34" charset="0"/>
                        </a:rPr>
                        <a:t>including</a:t>
                      </a:r>
                      <a:r>
                        <a:rPr lang="pl-PL" sz="700" b="1" i="0" u="none" strike="noStrike" dirty="0">
                          <a:solidFill>
                            <a:srgbClr val="404040"/>
                          </a:solidFill>
                          <a:effectLst/>
                          <a:latin typeface="Calibri" panose="020F0502020204030204" pitchFamily="34" charset="0"/>
                        </a:rPr>
                        <a:t>:</a:t>
                      </a:r>
                    </a:p>
                  </a:txBody>
                  <a:tcPr marL="0" marR="0" marT="0" marB="0" anchor="b">
                    <a:lnL>
                      <a:noFill/>
                    </a:lnL>
                    <a:lnR>
                      <a:noFill/>
                    </a:lnR>
                    <a:lnT>
                      <a:noFill/>
                    </a:lnT>
                    <a:lnB>
                      <a:noFill/>
                    </a:lnB>
                    <a:solidFill>
                      <a:srgbClr val="E0F4F0"/>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E0F4F0"/>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E0F4F0"/>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E0F4F0"/>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E0F4F0"/>
                    </a:solidFill>
                  </a:tcPr>
                </a:tc>
                <a:extLst>
                  <a:ext uri="{0D108BD9-81ED-4DB2-BD59-A6C34878D82A}">
                    <a16:rowId xmlns:a16="http://schemas.microsoft.com/office/drawing/2014/main" val="10001"/>
                  </a:ext>
                </a:extLst>
              </a:tr>
              <a:tr h="116620">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solidFill>
                      <a:schemeClr val="bg1"/>
                    </a:solidFill>
                  </a:tcPr>
                </a:tc>
                <a:tc>
                  <a:txBody>
                    <a:bodyPr/>
                    <a:lstStyle/>
                    <a:p>
                      <a:pPr algn="r" fontAlgn="b"/>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algn="r" fontAlgn="b"/>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algn="r" fontAlgn="b"/>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algn="r" fontAlgn="b"/>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extLst>
                  <a:ext uri="{0D108BD9-81ED-4DB2-BD59-A6C34878D82A}">
                    <a16:rowId xmlns:a16="http://schemas.microsoft.com/office/drawing/2014/main" val="1489047703"/>
                  </a:ext>
                </a:extLst>
              </a:tr>
              <a:tr h="116620">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946765083"/>
                  </a:ext>
                </a:extLst>
              </a:tr>
              <a:tr h="116620">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604295996"/>
                  </a:ext>
                </a:extLst>
              </a:tr>
              <a:tr h="116620">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1353710116"/>
                  </a:ext>
                </a:extLst>
              </a:tr>
              <a:tr h="116620">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3480040752"/>
                  </a:ext>
                </a:extLst>
              </a:tr>
              <a:tr h="116620">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10003"/>
                  </a:ext>
                </a:extLst>
              </a:tr>
              <a:tr h="116620">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10004"/>
                  </a:ext>
                </a:extLst>
              </a:tr>
              <a:tr h="116620">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10"/>
                  </a:ext>
                </a:extLst>
              </a:tr>
              <a:tr h="116620">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10012"/>
                  </a:ext>
                </a:extLst>
              </a:tr>
              <a:tr h="116620">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10013"/>
                  </a:ext>
                </a:extLst>
              </a:tr>
              <a:tr h="116620">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2777681778"/>
                  </a:ext>
                </a:extLst>
              </a:tr>
              <a:tr h="116620">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10014"/>
                  </a:ext>
                </a:extLst>
              </a:tr>
              <a:tr h="116620">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10015"/>
                  </a:ext>
                </a:extLst>
              </a:tr>
              <a:tr h="116620">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2642900895"/>
                  </a:ext>
                </a:extLst>
              </a:tr>
              <a:tr h="116620">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1020547893"/>
                  </a:ext>
                </a:extLst>
              </a:tr>
              <a:tr h="116620">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10023"/>
                  </a:ext>
                </a:extLst>
              </a:tr>
              <a:tr h="116620">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24"/>
                  </a:ext>
                </a:extLst>
              </a:tr>
              <a:tr h="116620">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10025"/>
                  </a:ext>
                </a:extLst>
              </a:tr>
              <a:tr h="116620">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10026"/>
                  </a:ext>
                </a:extLst>
              </a:tr>
              <a:tr h="116620">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27"/>
                  </a:ext>
                </a:extLst>
              </a:tr>
              <a:tr h="116620">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10022"/>
                  </a:ext>
                </a:extLst>
              </a:tr>
              <a:tr h="116620">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10028"/>
                  </a:ext>
                </a:extLst>
              </a:tr>
              <a:tr h="116620">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29"/>
                  </a:ext>
                </a:extLst>
              </a:tr>
              <a:tr h="116620">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10030"/>
                  </a:ext>
                </a:extLst>
              </a:tr>
              <a:tr h="116620">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2718162782"/>
                  </a:ext>
                </a:extLst>
              </a:tr>
              <a:tr h="116620">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3866938881"/>
                  </a:ext>
                </a:extLst>
              </a:tr>
              <a:tr h="116620">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1786578665"/>
                  </a:ext>
                </a:extLst>
              </a:tr>
              <a:tr h="116620">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4224437550"/>
                  </a:ext>
                </a:extLst>
              </a:tr>
              <a:tr h="116620">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3378846621"/>
                  </a:ext>
                </a:extLst>
              </a:tr>
              <a:tr h="116620">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4090829537"/>
                  </a:ext>
                </a:extLst>
              </a:tr>
              <a:tr h="116620">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1395939641"/>
                  </a:ext>
                </a:extLst>
              </a:tr>
              <a:tr h="116620">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973726128"/>
                  </a:ext>
                </a:extLst>
              </a:tr>
              <a:tr h="116620">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2382757014"/>
                  </a:ext>
                </a:extLst>
              </a:tr>
              <a:tr h="116620">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2008311578"/>
                  </a:ext>
                </a:extLst>
              </a:tr>
              <a:tr h="116620">
                <a:tc>
                  <a:txBody>
                    <a:bodyPr/>
                    <a:lstStyle/>
                    <a:p>
                      <a:pPr algn="l" rtl="0" fontAlgn="b"/>
                      <a:r>
                        <a:rPr lang="pl-PL" sz="700" b="0" i="0" u="none" strike="noStrike" dirty="0" err="1">
                          <a:solidFill>
                            <a:srgbClr val="404040"/>
                          </a:solidFill>
                          <a:effectLst/>
                          <a:latin typeface="Calibri" panose="020F0502020204030204" pitchFamily="34" charset="0"/>
                        </a:rPr>
                        <a:t>Others</a:t>
                      </a:r>
                      <a:endParaRPr lang="pl-PL" sz="700" b="0" i="0" u="none" strike="noStrike" dirty="0">
                        <a:solidFill>
                          <a:srgbClr val="404040"/>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ctr"/>
                      <a:endParaRPr lang="pl-PL" sz="700" b="0" i="0" u="none" strike="noStrike" dirty="0">
                        <a:solidFill>
                          <a:schemeClr val="tx1">
                            <a:lumMod val="75000"/>
                            <a:lumOff val="25000"/>
                          </a:schemeClr>
                        </a:solidFill>
                        <a:effectLst/>
                        <a:latin typeface="+mn-lt"/>
                      </a:endParaRPr>
                    </a:p>
                  </a:txBody>
                  <a:tcPr marL="0" marR="0" marT="0" marB="0" anchor="ctr">
                    <a:lnL>
                      <a:noFill/>
                    </a:lnL>
                    <a:lnR>
                      <a:noFill/>
                    </a:lnR>
                    <a:lnT>
                      <a:noFill/>
                    </a:lnT>
                    <a:lnB>
                      <a:noFill/>
                    </a:lnB>
                    <a:solidFill>
                      <a:srgbClr val="F0FAF8"/>
                    </a:solidFill>
                  </a:tcPr>
                </a:tc>
                <a:tc>
                  <a:txBody>
                    <a:bodyPr/>
                    <a:lstStyle/>
                    <a:p>
                      <a:pPr algn="r" fontAlgn="ctr"/>
                      <a:endParaRPr lang="pl-PL" sz="700" b="0" i="0" u="none" strike="noStrike" dirty="0">
                        <a:solidFill>
                          <a:schemeClr val="tx1">
                            <a:lumMod val="75000"/>
                            <a:lumOff val="25000"/>
                          </a:schemeClr>
                        </a:solidFill>
                        <a:effectLst/>
                        <a:latin typeface="+mn-lt"/>
                      </a:endParaRPr>
                    </a:p>
                  </a:txBody>
                  <a:tcPr marL="0" marR="0" marT="0" marB="0" anchor="ctr">
                    <a:lnL>
                      <a:noFill/>
                    </a:lnL>
                    <a:lnR>
                      <a:noFill/>
                    </a:lnR>
                    <a:lnT>
                      <a:noFill/>
                    </a:lnT>
                    <a:lnB>
                      <a:noFill/>
                    </a:lnB>
                    <a:solidFill>
                      <a:srgbClr val="F0FAF8"/>
                    </a:solidFill>
                  </a:tcPr>
                </a:tc>
                <a:tc>
                  <a:txBody>
                    <a:bodyPr/>
                    <a:lstStyle/>
                    <a:p>
                      <a:pPr algn="r" fontAlgn="ctr"/>
                      <a:endParaRPr lang="pl-PL" sz="700" b="0" i="0" u="none" strike="noStrike" dirty="0">
                        <a:solidFill>
                          <a:schemeClr val="tx1">
                            <a:lumMod val="75000"/>
                            <a:lumOff val="25000"/>
                          </a:schemeClr>
                        </a:solidFill>
                        <a:effectLst/>
                        <a:latin typeface="+mn-lt"/>
                      </a:endParaRPr>
                    </a:p>
                  </a:txBody>
                  <a:tcPr marL="0" marR="0" marT="0" marB="0" anchor="ctr">
                    <a:lnL>
                      <a:noFill/>
                    </a:lnL>
                    <a:lnR>
                      <a:noFill/>
                    </a:lnR>
                    <a:lnT>
                      <a:noFill/>
                    </a:lnT>
                    <a:lnB>
                      <a:noFill/>
                    </a:lnB>
                    <a:solidFill>
                      <a:srgbClr val="F0FAF8"/>
                    </a:solidFill>
                  </a:tcPr>
                </a:tc>
                <a:tc>
                  <a:txBody>
                    <a:bodyPr/>
                    <a:lstStyle/>
                    <a:p>
                      <a:pPr algn="r" fontAlgn="ctr"/>
                      <a:endParaRPr lang="pl-PL" sz="700" b="0" i="0" u="none" strike="noStrike" dirty="0">
                        <a:solidFill>
                          <a:schemeClr val="tx1">
                            <a:lumMod val="75000"/>
                            <a:lumOff val="25000"/>
                          </a:schemeClr>
                        </a:solidFill>
                        <a:effectLst/>
                        <a:latin typeface="+mn-lt"/>
                      </a:endParaRPr>
                    </a:p>
                  </a:txBody>
                  <a:tcPr marL="0" marR="0" marT="0" marB="0" anchor="ctr">
                    <a:lnL>
                      <a:noFill/>
                    </a:lnL>
                    <a:lnR>
                      <a:noFill/>
                    </a:lnR>
                    <a:lnT>
                      <a:noFill/>
                    </a:lnT>
                    <a:lnB>
                      <a:noFill/>
                    </a:lnB>
                    <a:solidFill>
                      <a:srgbClr val="F0FAF8"/>
                    </a:solidFill>
                  </a:tcPr>
                </a:tc>
                <a:extLst>
                  <a:ext uri="{0D108BD9-81ED-4DB2-BD59-A6C34878D82A}">
                    <a16:rowId xmlns:a16="http://schemas.microsoft.com/office/drawing/2014/main" val="4225343607"/>
                  </a:ext>
                </a:extLst>
              </a:tr>
              <a:tr h="116620">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ctr"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ctr"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ctr"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ctr"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1442870265"/>
                  </a:ext>
                </a:extLst>
              </a:tr>
              <a:tr h="116620">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ctr"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ctr"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ctr"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ctr"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10038"/>
                  </a:ext>
                </a:extLst>
              </a:tr>
            </a:tbl>
          </a:graphicData>
        </a:graphic>
      </p:graphicFrame>
      <p:grpSp>
        <p:nvGrpSpPr>
          <p:cNvPr id="109" name="Group 108">
            <a:extLst>
              <a:ext uri="{FF2B5EF4-FFF2-40B4-BE49-F238E27FC236}">
                <a16:creationId xmlns:a16="http://schemas.microsoft.com/office/drawing/2014/main" id="{5439DD40-3E84-4C8F-91E3-8EF9409BFB29}"/>
              </a:ext>
            </a:extLst>
          </p:cNvPr>
          <p:cNvGrpSpPr/>
          <p:nvPr/>
        </p:nvGrpSpPr>
        <p:grpSpPr>
          <a:xfrm>
            <a:off x="10056946" y="2293937"/>
            <a:ext cx="649537" cy="200055"/>
            <a:chOff x="10056946" y="2293937"/>
            <a:chExt cx="649537" cy="200055"/>
          </a:xfrm>
        </p:grpSpPr>
        <p:sp>
          <p:nvSpPr>
            <p:cNvPr id="110" name="Rounded Rectangle 41">
              <a:extLst>
                <a:ext uri="{FF2B5EF4-FFF2-40B4-BE49-F238E27FC236}">
                  <a16:creationId xmlns:a16="http://schemas.microsoft.com/office/drawing/2014/main" id="{60363D6E-3AF7-4831-AD9E-713329B8F0B1}"/>
                </a:ext>
              </a:extLst>
            </p:cNvPr>
            <p:cNvSpPr/>
            <p:nvPr/>
          </p:nvSpPr>
          <p:spPr>
            <a:xfrm>
              <a:off x="10118720" y="2330756"/>
              <a:ext cx="550308" cy="130321"/>
            </a:xfrm>
            <a:prstGeom prst="roundRect">
              <a:avLst>
                <a:gd name="adj" fmla="val 25195"/>
              </a:avLst>
            </a:prstGeom>
            <a:solidFill>
              <a:srgbClr val="8CD4C5"/>
            </a:solidFill>
            <a:ln w="12700" cmpd="sng">
              <a:noFill/>
            </a:ln>
          </p:spPr>
          <p:txBody>
            <a:bodyPr vert="horz" lIns="0" tIns="0" rIns="0" bIns="0" rtlCol="0" anchor="ctr">
              <a:noAutofit/>
            </a:bodyPr>
            <a:lstStyle/>
            <a:p>
              <a:pPr algn="ctr">
                <a:spcBef>
                  <a:spcPct val="0"/>
                </a:spcBef>
              </a:pPr>
              <a:endParaRPr lang="en-US" sz="800" dirty="0">
                <a:solidFill>
                  <a:schemeClr val="bg1"/>
                </a:solidFill>
                <a:latin typeface="+mj-lt"/>
              </a:endParaRPr>
            </a:p>
          </p:txBody>
        </p:sp>
        <p:sp>
          <p:nvSpPr>
            <p:cNvPr id="111" name="Rectangle 110">
              <a:extLst>
                <a:ext uri="{FF2B5EF4-FFF2-40B4-BE49-F238E27FC236}">
                  <a16:creationId xmlns:a16="http://schemas.microsoft.com/office/drawing/2014/main" id="{1BB37D28-3DA9-4A9F-B242-1CEA513FA935}"/>
                </a:ext>
              </a:extLst>
            </p:cNvPr>
            <p:cNvSpPr/>
            <p:nvPr/>
          </p:nvSpPr>
          <p:spPr>
            <a:xfrm>
              <a:off x="10056946" y="2293937"/>
              <a:ext cx="649537" cy="200055"/>
            </a:xfrm>
            <a:prstGeom prst="rect">
              <a:avLst/>
            </a:prstGeom>
          </p:spPr>
          <p:txBody>
            <a:bodyPr wrap="none">
              <a:spAutoFit/>
            </a:bodyPr>
            <a:lstStyle/>
            <a:p>
              <a:r>
                <a:rPr lang="pl-PL" sz="700" dirty="0">
                  <a:solidFill>
                    <a:schemeClr val="tx1">
                      <a:lumMod val="75000"/>
                      <a:lumOff val="25000"/>
                    </a:schemeClr>
                  </a:solidFill>
                </a:rPr>
                <a:t>CAGR </a:t>
              </a:r>
              <a:r>
                <a:rPr lang="pl-PL" sz="700" dirty="0" err="1">
                  <a:solidFill>
                    <a:schemeClr val="tx1">
                      <a:lumMod val="75000"/>
                      <a:lumOff val="25000"/>
                    </a:schemeClr>
                  </a:solidFill>
                </a:rPr>
                <a:t>xx,xx</a:t>
              </a:r>
              <a:r>
                <a:rPr lang="pl-PL" sz="700" dirty="0">
                  <a:solidFill>
                    <a:schemeClr val="tx1">
                      <a:lumMod val="75000"/>
                      <a:lumOff val="25000"/>
                    </a:schemeClr>
                  </a:solidFill>
                </a:rPr>
                <a:t>%</a:t>
              </a:r>
            </a:p>
          </p:txBody>
        </p:sp>
      </p:grpSp>
      <p:grpSp>
        <p:nvGrpSpPr>
          <p:cNvPr id="112" name="Group 111">
            <a:extLst>
              <a:ext uri="{FF2B5EF4-FFF2-40B4-BE49-F238E27FC236}">
                <a16:creationId xmlns:a16="http://schemas.microsoft.com/office/drawing/2014/main" id="{E64182CD-C075-4731-9CBE-0F7E5DB848B5}"/>
              </a:ext>
            </a:extLst>
          </p:cNvPr>
          <p:cNvGrpSpPr/>
          <p:nvPr/>
        </p:nvGrpSpPr>
        <p:grpSpPr>
          <a:xfrm>
            <a:off x="8442954" y="2980399"/>
            <a:ext cx="649537" cy="200055"/>
            <a:chOff x="10056946" y="2293937"/>
            <a:chExt cx="649537" cy="200055"/>
          </a:xfrm>
        </p:grpSpPr>
        <p:sp>
          <p:nvSpPr>
            <p:cNvPr id="113" name="Rounded Rectangle 41">
              <a:extLst>
                <a:ext uri="{FF2B5EF4-FFF2-40B4-BE49-F238E27FC236}">
                  <a16:creationId xmlns:a16="http://schemas.microsoft.com/office/drawing/2014/main" id="{535D4448-C508-4CD6-8F54-53971D4D1395}"/>
                </a:ext>
              </a:extLst>
            </p:cNvPr>
            <p:cNvSpPr/>
            <p:nvPr/>
          </p:nvSpPr>
          <p:spPr>
            <a:xfrm>
              <a:off x="10118720" y="2330756"/>
              <a:ext cx="550308" cy="130321"/>
            </a:xfrm>
            <a:prstGeom prst="roundRect">
              <a:avLst>
                <a:gd name="adj" fmla="val 25195"/>
              </a:avLst>
            </a:prstGeom>
            <a:solidFill>
              <a:srgbClr val="8CD4C5"/>
            </a:solidFill>
            <a:ln w="12700" cmpd="sng">
              <a:noFill/>
            </a:ln>
          </p:spPr>
          <p:txBody>
            <a:bodyPr vert="horz" lIns="0" tIns="0" rIns="0" bIns="0" rtlCol="0" anchor="ctr">
              <a:noAutofit/>
            </a:bodyPr>
            <a:lstStyle/>
            <a:p>
              <a:pPr algn="ctr">
                <a:spcBef>
                  <a:spcPct val="0"/>
                </a:spcBef>
              </a:pPr>
              <a:endParaRPr lang="en-US" sz="800" dirty="0">
                <a:solidFill>
                  <a:schemeClr val="bg1"/>
                </a:solidFill>
                <a:latin typeface="+mj-lt"/>
              </a:endParaRPr>
            </a:p>
          </p:txBody>
        </p:sp>
        <p:sp>
          <p:nvSpPr>
            <p:cNvPr id="114" name="Rectangle 113">
              <a:extLst>
                <a:ext uri="{FF2B5EF4-FFF2-40B4-BE49-F238E27FC236}">
                  <a16:creationId xmlns:a16="http://schemas.microsoft.com/office/drawing/2014/main" id="{6D71AD4C-EFE9-4F01-A733-7829131730BD}"/>
                </a:ext>
              </a:extLst>
            </p:cNvPr>
            <p:cNvSpPr/>
            <p:nvPr/>
          </p:nvSpPr>
          <p:spPr>
            <a:xfrm>
              <a:off x="10056946" y="2293937"/>
              <a:ext cx="649537" cy="200055"/>
            </a:xfrm>
            <a:prstGeom prst="rect">
              <a:avLst/>
            </a:prstGeom>
          </p:spPr>
          <p:txBody>
            <a:bodyPr wrap="none">
              <a:spAutoFit/>
            </a:bodyPr>
            <a:lstStyle/>
            <a:p>
              <a:r>
                <a:rPr lang="pl-PL" sz="700" dirty="0">
                  <a:solidFill>
                    <a:schemeClr val="tx1">
                      <a:lumMod val="75000"/>
                      <a:lumOff val="25000"/>
                    </a:schemeClr>
                  </a:solidFill>
                </a:rPr>
                <a:t>CAGR </a:t>
              </a:r>
              <a:r>
                <a:rPr lang="pl-PL" sz="700" dirty="0" err="1">
                  <a:solidFill>
                    <a:schemeClr val="tx1">
                      <a:lumMod val="75000"/>
                      <a:lumOff val="25000"/>
                    </a:schemeClr>
                  </a:solidFill>
                </a:rPr>
                <a:t>xx,xx</a:t>
              </a:r>
              <a:r>
                <a:rPr lang="pl-PL" sz="700" dirty="0">
                  <a:solidFill>
                    <a:schemeClr val="tx1">
                      <a:lumMod val="75000"/>
                      <a:lumOff val="25000"/>
                    </a:schemeClr>
                  </a:solidFill>
                </a:rPr>
                <a:t>%</a:t>
              </a:r>
            </a:p>
          </p:txBody>
        </p:sp>
      </p:grpSp>
      <p:grpSp>
        <p:nvGrpSpPr>
          <p:cNvPr id="115" name="Group 114">
            <a:extLst>
              <a:ext uri="{FF2B5EF4-FFF2-40B4-BE49-F238E27FC236}">
                <a16:creationId xmlns:a16="http://schemas.microsoft.com/office/drawing/2014/main" id="{0668AFC1-22C1-402D-9F54-EC5E70AEC77B}"/>
              </a:ext>
            </a:extLst>
          </p:cNvPr>
          <p:cNvGrpSpPr/>
          <p:nvPr/>
        </p:nvGrpSpPr>
        <p:grpSpPr>
          <a:xfrm>
            <a:off x="8440310" y="4985681"/>
            <a:ext cx="649537" cy="200055"/>
            <a:chOff x="10056946" y="2293937"/>
            <a:chExt cx="649537" cy="200055"/>
          </a:xfrm>
        </p:grpSpPr>
        <p:sp>
          <p:nvSpPr>
            <p:cNvPr id="116" name="Rounded Rectangle 41">
              <a:extLst>
                <a:ext uri="{FF2B5EF4-FFF2-40B4-BE49-F238E27FC236}">
                  <a16:creationId xmlns:a16="http://schemas.microsoft.com/office/drawing/2014/main" id="{EC351D66-C459-4947-8039-F8FCA8727377}"/>
                </a:ext>
              </a:extLst>
            </p:cNvPr>
            <p:cNvSpPr/>
            <p:nvPr/>
          </p:nvSpPr>
          <p:spPr>
            <a:xfrm>
              <a:off x="10118720" y="2330756"/>
              <a:ext cx="550308" cy="130321"/>
            </a:xfrm>
            <a:prstGeom prst="roundRect">
              <a:avLst>
                <a:gd name="adj" fmla="val 25195"/>
              </a:avLst>
            </a:prstGeom>
            <a:solidFill>
              <a:srgbClr val="8CD4C5"/>
            </a:solidFill>
            <a:ln w="12700" cmpd="sng">
              <a:noFill/>
            </a:ln>
          </p:spPr>
          <p:txBody>
            <a:bodyPr vert="horz" lIns="0" tIns="0" rIns="0" bIns="0" rtlCol="0" anchor="ctr">
              <a:noAutofit/>
            </a:bodyPr>
            <a:lstStyle/>
            <a:p>
              <a:pPr algn="ctr">
                <a:spcBef>
                  <a:spcPct val="0"/>
                </a:spcBef>
              </a:pPr>
              <a:endParaRPr lang="en-US" sz="800" dirty="0">
                <a:solidFill>
                  <a:schemeClr val="bg1"/>
                </a:solidFill>
                <a:latin typeface="+mj-lt"/>
              </a:endParaRPr>
            </a:p>
          </p:txBody>
        </p:sp>
        <p:sp>
          <p:nvSpPr>
            <p:cNvPr id="117" name="Rectangle 116">
              <a:extLst>
                <a:ext uri="{FF2B5EF4-FFF2-40B4-BE49-F238E27FC236}">
                  <a16:creationId xmlns:a16="http://schemas.microsoft.com/office/drawing/2014/main" id="{E064CD4E-B8D3-4406-B9F3-A67C5F243E9D}"/>
                </a:ext>
              </a:extLst>
            </p:cNvPr>
            <p:cNvSpPr/>
            <p:nvPr/>
          </p:nvSpPr>
          <p:spPr>
            <a:xfrm>
              <a:off x="10056946" y="2293937"/>
              <a:ext cx="649537" cy="200055"/>
            </a:xfrm>
            <a:prstGeom prst="rect">
              <a:avLst/>
            </a:prstGeom>
          </p:spPr>
          <p:txBody>
            <a:bodyPr wrap="none">
              <a:spAutoFit/>
            </a:bodyPr>
            <a:lstStyle/>
            <a:p>
              <a:r>
                <a:rPr lang="pl-PL" sz="700" dirty="0">
                  <a:solidFill>
                    <a:schemeClr val="tx1">
                      <a:lumMod val="75000"/>
                      <a:lumOff val="25000"/>
                    </a:schemeClr>
                  </a:solidFill>
                </a:rPr>
                <a:t>CAGR </a:t>
              </a:r>
              <a:r>
                <a:rPr lang="pl-PL" sz="700" dirty="0" err="1">
                  <a:solidFill>
                    <a:schemeClr val="tx1">
                      <a:lumMod val="75000"/>
                      <a:lumOff val="25000"/>
                    </a:schemeClr>
                  </a:solidFill>
                </a:rPr>
                <a:t>xx,xx</a:t>
              </a:r>
              <a:r>
                <a:rPr lang="pl-PL" sz="700" dirty="0">
                  <a:solidFill>
                    <a:schemeClr val="tx1">
                      <a:lumMod val="75000"/>
                      <a:lumOff val="25000"/>
                    </a:schemeClr>
                  </a:solidFill>
                </a:rPr>
                <a:t>%</a:t>
              </a:r>
            </a:p>
          </p:txBody>
        </p:sp>
      </p:grpSp>
      <p:grpSp>
        <p:nvGrpSpPr>
          <p:cNvPr id="118" name="Group 117">
            <a:extLst>
              <a:ext uri="{FF2B5EF4-FFF2-40B4-BE49-F238E27FC236}">
                <a16:creationId xmlns:a16="http://schemas.microsoft.com/office/drawing/2014/main" id="{2CD078D8-FAF1-4A44-B43A-C82467950C4B}"/>
              </a:ext>
            </a:extLst>
          </p:cNvPr>
          <p:cNvGrpSpPr/>
          <p:nvPr/>
        </p:nvGrpSpPr>
        <p:grpSpPr>
          <a:xfrm>
            <a:off x="10085069" y="4832330"/>
            <a:ext cx="649537" cy="200055"/>
            <a:chOff x="10056946" y="2293937"/>
            <a:chExt cx="649537" cy="200055"/>
          </a:xfrm>
        </p:grpSpPr>
        <p:sp>
          <p:nvSpPr>
            <p:cNvPr id="119" name="Rounded Rectangle 41">
              <a:extLst>
                <a:ext uri="{FF2B5EF4-FFF2-40B4-BE49-F238E27FC236}">
                  <a16:creationId xmlns:a16="http://schemas.microsoft.com/office/drawing/2014/main" id="{8AEB6A3E-C4E4-451F-A05D-2C23DC1032F5}"/>
                </a:ext>
              </a:extLst>
            </p:cNvPr>
            <p:cNvSpPr/>
            <p:nvPr/>
          </p:nvSpPr>
          <p:spPr>
            <a:xfrm>
              <a:off x="10118720" y="2330756"/>
              <a:ext cx="550308" cy="130321"/>
            </a:xfrm>
            <a:prstGeom prst="roundRect">
              <a:avLst>
                <a:gd name="adj" fmla="val 25195"/>
              </a:avLst>
            </a:prstGeom>
            <a:solidFill>
              <a:srgbClr val="8CD4C5"/>
            </a:solidFill>
            <a:ln w="12700" cmpd="sng">
              <a:noFill/>
            </a:ln>
          </p:spPr>
          <p:txBody>
            <a:bodyPr vert="horz" lIns="0" tIns="0" rIns="0" bIns="0" rtlCol="0" anchor="ctr">
              <a:noAutofit/>
            </a:bodyPr>
            <a:lstStyle/>
            <a:p>
              <a:pPr algn="ctr">
                <a:spcBef>
                  <a:spcPct val="0"/>
                </a:spcBef>
              </a:pPr>
              <a:endParaRPr lang="en-US" sz="800" dirty="0">
                <a:solidFill>
                  <a:schemeClr val="bg1"/>
                </a:solidFill>
                <a:latin typeface="+mj-lt"/>
              </a:endParaRPr>
            </a:p>
          </p:txBody>
        </p:sp>
        <p:sp>
          <p:nvSpPr>
            <p:cNvPr id="120" name="Rectangle 119">
              <a:extLst>
                <a:ext uri="{FF2B5EF4-FFF2-40B4-BE49-F238E27FC236}">
                  <a16:creationId xmlns:a16="http://schemas.microsoft.com/office/drawing/2014/main" id="{BC6E66D3-42D8-4985-997F-18CC7350E72A}"/>
                </a:ext>
              </a:extLst>
            </p:cNvPr>
            <p:cNvSpPr/>
            <p:nvPr/>
          </p:nvSpPr>
          <p:spPr>
            <a:xfrm>
              <a:off x="10056946" y="2293937"/>
              <a:ext cx="649537" cy="200055"/>
            </a:xfrm>
            <a:prstGeom prst="rect">
              <a:avLst/>
            </a:prstGeom>
          </p:spPr>
          <p:txBody>
            <a:bodyPr wrap="none">
              <a:spAutoFit/>
            </a:bodyPr>
            <a:lstStyle/>
            <a:p>
              <a:r>
                <a:rPr lang="pl-PL" sz="700" dirty="0">
                  <a:solidFill>
                    <a:schemeClr val="tx1">
                      <a:lumMod val="75000"/>
                      <a:lumOff val="25000"/>
                    </a:schemeClr>
                  </a:solidFill>
                </a:rPr>
                <a:t>CAGR </a:t>
              </a:r>
              <a:r>
                <a:rPr lang="pl-PL" sz="700" dirty="0" err="1">
                  <a:solidFill>
                    <a:schemeClr val="tx1">
                      <a:lumMod val="75000"/>
                      <a:lumOff val="25000"/>
                    </a:schemeClr>
                  </a:solidFill>
                </a:rPr>
                <a:t>xx,xx</a:t>
              </a:r>
              <a:r>
                <a:rPr lang="pl-PL" sz="700" dirty="0">
                  <a:solidFill>
                    <a:schemeClr val="tx1">
                      <a:lumMod val="75000"/>
                      <a:lumOff val="25000"/>
                    </a:schemeClr>
                  </a:solidFill>
                </a:rPr>
                <a:t>%</a:t>
              </a:r>
            </a:p>
          </p:txBody>
        </p:sp>
      </p:grpSp>
      <p:sp>
        <p:nvSpPr>
          <p:cNvPr id="3" name="Text Placeholder 4">
            <a:extLst>
              <a:ext uri="{FF2B5EF4-FFF2-40B4-BE49-F238E27FC236}">
                <a16:creationId xmlns:a16="http://schemas.microsoft.com/office/drawing/2014/main" id="{30A29D76-F08E-4955-BB24-E5C623992CCB}"/>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Tree>
    <p:extLst>
      <p:ext uri="{BB962C8B-B14F-4D97-AF65-F5344CB8AC3E}">
        <p14:creationId xmlns:p14="http://schemas.microsoft.com/office/powerpoint/2010/main" val="170392615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ounded Rectangle 34">
            <a:extLst>
              <a:ext uri="{FF2B5EF4-FFF2-40B4-BE49-F238E27FC236}">
                <a16:creationId xmlns:a16="http://schemas.microsoft.com/office/drawing/2014/main" id="{2CAE9D35-ECB3-4485-8D22-53C65509977B}"/>
              </a:ext>
            </a:extLst>
          </p:cNvPr>
          <p:cNvSpPr/>
          <p:nvPr/>
        </p:nvSpPr>
        <p:spPr>
          <a:xfrm>
            <a:off x="7132982" y="1645921"/>
            <a:ext cx="4561737" cy="4566090"/>
          </a:xfrm>
          <a:prstGeom prst="roundRect">
            <a:avLst>
              <a:gd name="adj" fmla="val 4172"/>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ctr">
              <a:buFont typeface="Arial" panose="020B0604020202020204" pitchFamily="34" charset="0"/>
              <a:buChar char="•"/>
            </a:pPr>
            <a:endParaRPr lang="pl-PL" sz="1000" dirty="0">
              <a:solidFill>
                <a:schemeClr val="tx2">
                  <a:lumMod val="50000"/>
                </a:schemeClr>
              </a:solidFill>
            </a:endParaRPr>
          </a:p>
        </p:txBody>
      </p:sp>
      <p:sp>
        <p:nvSpPr>
          <p:cNvPr id="57"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l-PL" sz="1800" dirty="0">
                <a:latin typeface="Calibri" panose="020F0502020204030204" pitchFamily="34" charset="0"/>
                <a:cs typeface="Calibri" panose="020F0502020204030204" pitchFamily="34" charset="0"/>
              </a:rPr>
              <a:t>OPERATING COSTS</a:t>
            </a:r>
          </a:p>
        </p:txBody>
      </p:sp>
      <p:sp>
        <p:nvSpPr>
          <p:cNvPr id="58" name="TextBox 57">
            <a:extLst>
              <a:ext uri="{FF2B5EF4-FFF2-40B4-BE49-F238E27FC236}">
                <a16:creationId xmlns:a16="http://schemas.microsoft.com/office/drawing/2014/main" id="{FB2FFDEB-4907-4B60-A6CA-3F7200D95AA8}"/>
              </a:ext>
            </a:extLst>
          </p:cNvPr>
          <p:cNvSpPr txBox="1"/>
          <p:nvPr/>
        </p:nvSpPr>
        <p:spPr>
          <a:xfrm>
            <a:off x="534759" y="618865"/>
            <a:ext cx="11285765"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cs typeface="Calibri Light" panose="020F0302020204030204" pitchFamily="34" charset="0"/>
              </a:rPr>
              <a:t>Historical and projected operating costs [of the Company]</a:t>
            </a:r>
          </a:p>
        </p:txBody>
      </p:sp>
      <p:sp>
        <p:nvSpPr>
          <p:cNvPr id="130"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65000"/>
                  </a:schemeClr>
                </a:solidFill>
                <a:latin typeface="Arial" panose="020B0604020202020204" pitchFamily="34" charset="0"/>
                <a:cs typeface="Arial" panose="020B0604020202020204" pitchFamily="34" charset="0"/>
              </a:rPr>
              <a:t>Operating </a:t>
            </a:r>
            <a:r>
              <a:rPr lang="pl-PL" sz="1000" b="1" dirty="0" err="1">
                <a:solidFill>
                  <a:schemeClr val="bg1">
                    <a:lumMod val="65000"/>
                  </a:schemeClr>
                </a:solidFill>
                <a:latin typeface="Arial" panose="020B0604020202020204" pitchFamily="34" charset="0"/>
                <a:cs typeface="Arial" panose="020B0604020202020204" pitchFamily="34" charset="0"/>
              </a:rPr>
              <a:t>costs</a:t>
            </a:r>
            <a:r>
              <a:rPr lang="pl-PL" sz="1000" b="1" dirty="0">
                <a:solidFill>
                  <a:schemeClr val="bg1">
                    <a:lumMod val="65000"/>
                  </a:schemeClr>
                </a:solidFill>
                <a:latin typeface="Arial" panose="020B0604020202020204" pitchFamily="34" charset="0"/>
                <a:cs typeface="Arial" panose="020B0604020202020204" pitchFamily="34" charset="0"/>
              </a:rPr>
              <a:t>, 2018 - 2022P (%) </a:t>
            </a:r>
          </a:p>
        </p:txBody>
      </p:sp>
      <p:sp>
        <p:nvSpPr>
          <p:cNvPr id="11" name="Rectangle: Rounded Corners 44">
            <a:extLst>
              <a:ext uri="{FF2B5EF4-FFF2-40B4-BE49-F238E27FC236}">
                <a16:creationId xmlns:a16="http://schemas.microsoft.com/office/drawing/2014/main" id="{BDEBB9B7-F14B-4CBE-86A3-EBADA62E68BC}"/>
              </a:ext>
            </a:extLst>
          </p:cNvPr>
          <p:cNvSpPr/>
          <p:nvPr/>
        </p:nvSpPr>
        <p:spPr>
          <a:xfrm>
            <a:off x="618556" y="1641624"/>
            <a:ext cx="3052001" cy="4555231"/>
          </a:xfrm>
          <a:prstGeom prst="roundRect">
            <a:avLst>
              <a:gd name="adj" fmla="val 6532"/>
            </a:avLst>
          </a:prstGeom>
          <a:solidFill>
            <a:schemeClr val="bg1"/>
          </a:solidFill>
          <a:ln w="3175" cmpd="sng">
            <a:solidFill>
              <a:schemeClr val="bg1">
                <a:lumMod val="65000"/>
              </a:schemeClr>
            </a:solidFill>
            <a:prstDash val="solid"/>
          </a:ln>
        </p:spPr>
        <p:txBody>
          <a:bodyPr vert="horz" lIns="121920" tIns="60960" rIns="121920" bIns="60960" rtlCol="0" anchor="t">
            <a:noAutofit/>
          </a:bodyPr>
          <a:lstStyle/>
          <a:p>
            <a:pPr>
              <a:spcBef>
                <a:spcPct val="0"/>
              </a:spcBef>
            </a:pPr>
            <a:endParaRPr lang="en-GB" sz="1333" dirty="0">
              <a:latin typeface="Calibri Light" panose="020F0302020204030204" pitchFamily="34" charset="0"/>
            </a:endParaRPr>
          </a:p>
          <a:p>
            <a:pPr>
              <a:spcBef>
                <a:spcPct val="0"/>
              </a:spcBef>
            </a:pPr>
            <a:endParaRPr lang="en-GB" sz="1333" dirty="0">
              <a:latin typeface="Calibri Light" panose="020F0302020204030204" pitchFamily="34" charset="0"/>
            </a:endParaRPr>
          </a:p>
          <a:p>
            <a:pPr marL="122764" indent="-122764">
              <a:spcBef>
                <a:spcPct val="0"/>
              </a:spcBef>
              <a:buFont typeface="Arial" panose="020B0604020202020204" pitchFamily="34" charset="0"/>
              <a:buChar char="•"/>
            </a:pPr>
            <a:endParaRPr lang="en-GB" sz="1333" dirty="0">
              <a:latin typeface="Calibri Light" panose="020F0302020204030204" pitchFamily="34" charset="0"/>
            </a:endParaRPr>
          </a:p>
        </p:txBody>
      </p:sp>
      <p:sp>
        <p:nvSpPr>
          <p:cNvPr id="12" name="Rectangle: Rounded Corners 44">
            <a:extLst>
              <a:ext uri="{FF2B5EF4-FFF2-40B4-BE49-F238E27FC236}">
                <a16:creationId xmlns:a16="http://schemas.microsoft.com/office/drawing/2014/main" id="{BDEBB9B7-F14B-4CBE-86A3-EBADA62E68BC}"/>
              </a:ext>
            </a:extLst>
          </p:cNvPr>
          <p:cNvSpPr/>
          <p:nvPr/>
        </p:nvSpPr>
        <p:spPr>
          <a:xfrm>
            <a:off x="3875770" y="1633157"/>
            <a:ext cx="3052001" cy="4563698"/>
          </a:xfrm>
          <a:prstGeom prst="roundRect">
            <a:avLst>
              <a:gd name="adj" fmla="val 6532"/>
            </a:avLst>
          </a:prstGeom>
          <a:solidFill>
            <a:schemeClr val="bg1"/>
          </a:solidFill>
          <a:ln w="3175" cmpd="sng">
            <a:solidFill>
              <a:schemeClr val="bg1">
                <a:lumMod val="65000"/>
              </a:schemeClr>
            </a:solidFill>
            <a:prstDash val="solid"/>
          </a:ln>
        </p:spPr>
        <p:txBody>
          <a:bodyPr vert="horz" lIns="121920" tIns="60960" rIns="121920" bIns="60960" rtlCol="0" anchor="t">
            <a:noAutofit/>
          </a:bodyPr>
          <a:lstStyle/>
          <a:p>
            <a:pPr>
              <a:spcBef>
                <a:spcPct val="0"/>
              </a:spcBef>
            </a:pPr>
            <a:endParaRPr lang="en-GB" sz="1333" dirty="0">
              <a:latin typeface="Calibri Light" panose="020F0302020204030204" pitchFamily="34" charset="0"/>
            </a:endParaRPr>
          </a:p>
          <a:p>
            <a:pPr>
              <a:spcBef>
                <a:spcPct val="0"/>
              </a:spcBef>
            </a:pPr>
            <a:endParaRPr lang="en-GB" sz="1333" dirty="0">
              <a:latin typeface="Calibri Light" panose="020F0302020204030204" pitchFamily="34" charset="0"/>
            </a:endParaRPr>
          </a:p>
          <a:p>
            <a:pPr marL="122764" indent="-122764">
              <a:spcBef>
                <a:spcPct val="0"/>
              </a:spcBef>
              <a:buFont typeface="Arial" panose="020B0604020202020204" pitchFamily="34" charset="0"/>
              <a:buChar char="•"/>
            </a:pPr>
            <a:endParaRPr lang="en-GB" sz="1333" dirty="0">
              <a:latin typeface="Calibri Light" panose="020F0302020204030204" pitchFamily="34" charset="0"/>
            </a:endParaRPr>
          </a:p>
        </p:txBody>
      </p:sp>
      <p:sp>
        <p:nvSpPr>
          <p:cNvPr id="14" name="Round Same Side Corner Rectangle 1">
            <a:extLst>
              <a:ext uri="{FF2B5EF4-FFF2-40B4-BE49-F238E27FC236}">
                <a16:creationId xmlns:a16="http://schemas.microsoft.com/office/drawing/2014/main" id="{92119DF3-D2E0-4C65-9880-F3F6F8308611}"/>
              </a:ext>
            </a:extLst>
          </p:cNvPr>
          <p:cNvSpPr/>
          <p:nvPr/>
        </p:nvSpPr>
        <p:spPr>
          <a:xfrm>
            <a:off x="620641" y="1633158"/>
            <a:ext cx="3049916" cy="560724"/>
          </a:xfrm>
          <a:prstGeom prst="round2SameRect">
            <a:avLst>
              <a:gd name="adj1" fmla="val 17187"/>
              <a:gd name="adj2" fmla="val 0"/>
            </a:avLst>
          </a:prstGeom>
          <a:solidFill>
            <a:srgbClr val="46B9A0"/>
          </a:solidFill>
          <a:ln w="9525">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200" b="1" dirty="0">
                <a:solidFill>
                  <a:schemeClr val="bg1"/>
                </a:solidFill>
                <a:latin typeface="Calibri Light" panose="020F0302020204030204" pitchFamily="34" charset="0"/>
              </a:rPr>
              <a:t>Operating </a:t>
            </a:r>
            <a:r>
              <a:rPr lang="pl-PL" sz="1200" b="1" dirty="0" err="1">
                <a:solidFill>
                  <a:schemeClr val="bg1"/>
                </a:solidFill>
                <a:latin typeface="Calibri Light" panose="020F0302020204030204" pitchFamily="34" charset="0"/>
              </a:rPr>
              <a:t>cost</a:t>
            </a:r>
            <a:r>
              <a:rPr lang="pl-PL" sz="1200" b="1" dirty="0">
                <a:solidFill>
                  <a:schemeClr val="bg1"/>
                </a:solidFill>
                <a:latin typeface="Calibri Light" panose="020F0302020204030204" pitchFamily="34" charset="0"/>
              </a:rPr>
              <a:t> </a:t>
            </a:r>
            <a:r>
              <a:rPr lang="pl-PL" sz="1200" b="1" dirty="0" err="1">
                <a:solidFill>
                  <a:schemeClr val="bg1"/>
                </a:solidFill>
                <a:latin typeface="Calibri Light" panose="020F0302020204030204" pitchFamily="34" charset="0"/>
              </a:rPr>
              <a:t>structure</a:t>
            </a:r>
            <a:r>
              <a:rPr lang="pl-PL" sz="1200" b="1" dirty="0">
                <a:solidFill>
                  <a:schemeClr val="bg1"/>
                </a:solidFill>
                <a:latin typeface="Calibri Light" panose="020F0302020204030204" pitchFamily="34" charset="0"/>
              </a:rPr>
              <a:t>, 2018</a:t>
            </a:r>
          </a:p>
        </p:txBody>
      </p:sp>
      <p:sp>
        <p:nvSpPr>
          <p:cNvPr id="15" name="Round Same Side Corner Rectangle 1">
            <a:extLst>
              <a:ext uri="{FF2B5EF4-FFF2-40B4-BE49-F238E27FC236}">
                <a16:creationId xmlns:a16="http://schemas.microsoft.com/office/drawing/2014/main" id="{92119DF3-D2E0-4C65-9880-F3F6F8308611}"/>
              </a:ext>
            </a:extLst>
          </p:cNvPr>
          <p:cNvSpPr/>
          <p:nvPr/>
        </p:nvSpPr>
        <p:spPr>
          <a:xfrm>
            <a:off x="3875768" y="1633158"/>
            <a:ext cx="3052003" cy="560724"/>
          </a:xfrm>
          <a:prstGeom prst="round2SameRect">
            <a:avLst>
              <a:gd name="adj1" fmla="val 15488"/>
              <a:gd name="adj2" fmla="val 0"/>
            </a:avLst>
          </a:prstGeom>
          <a:solidFill>
            <a:srgbClr val="46B9A0"/>
          </a:solidFill>
          <a:ln w="9525">
            <a:solidFill>
              <a:srgbClr val="46B9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latin typeface="Calibri Light" panose="020F0302020204030204" pitchFamily="34" charset="0"/>
              </a:rPr>
              <a:t>Operating cost structure, year 2022P</a:t>
            </a:r>
          </a:p>
        </p:txBody>
      </p:sp>
      <p:sp>
        <p:nvSpPr>
          <p:cNvPr id="22" name="Rounded Rectangle 21"/>
          <p:cNvSpPr/>
          <p:nvPr/>
        </p:nvSpPr>
        <p:spPr>
          <a:xfrm>
            <a:off x="8146676" y="1729637"/>
            <a:ext cx="2569040" cy="230253"/>
          </a:xfrm>
          <a:prstGeom prst="roundRect">
            <a:avLst>
              <a:gd name="adj" fmla="val 28949"/>
            </a:avLst>
          </a:prstGeom>
          <a:solidFill>
            <a:srgbClr val="8CD4C5"/>
          </a:solidFill>
          <a:ln w="3175" cmpd="sng">
            <a:solidFill>
              <a:srgbClr val="B3E3D9"/>
            </a:solidFill>
          </a:ln>
        </p:spPr>
        <p:txBody>
          <a:bodyPr vert="horz" lIns="121920" tIns="60960" rIns="121920" bIns="60960" rtlCol="0" anchor="ctr">
            <a:noAutofit/>
          </a:bodyPr>
          <a:lstStyle/>
          <a:p>
            <a:pPr algn="ctr">
              <a:spcBef>
                <a:spcPct val="0"/>
              </a:spcBef>
            </a:pPr>
            <a:r>
              <a:rPr lang="pl-PL" sz="1200" b="1" dirty="0" err="1">
                <a:solidFill>
                  <a:schemeClr val="bg1"/>
                </a:solidFill>
                <a:latin typeface="Calibri Light" panose="020F0302020204030204" pitchFamily="34" charset="0"/>
              </a:rPr>
              <a:t>Costs</a:t>
            </a:r>
            <a:r>
              <a:rPr lang="pl-PL" sz="1200" b="1" dirty="0">
                <a:solidFill>
                  <a:schemeClr val="bg1"/>
                </a:solidFill>
                <a:latin typeface="Calibri Light" panose="020F0302020204030204" pitchFamily="34" charset="0"/>
              </a:rPr>
              <a:t> - </a:t>
            </a:r>
            <a:r>
              <a:rPr lang="pl-PL" sz="1200" b="1" dirty="0" err="1">
                <a:solidFill>
                  <a:schemeClr val="bg1"/>
                </a:solidFill>
                <a:latin typeface="Calibri Light" panose="020F0302020204030204" pitchFamily="34" charset="0"/>
              </a:rPr>
              <a:t>description</a:t>
            </a:r>
            <a:r>
              <a:rPr lang="pl-PL" sz="1200" b="1" dirty="0">
                <a:solidFill>
                  <a:schemeClr val="bg1"/>
                </a:solidFill>
                <a:latin typeface="Calibri Light" panose="020F0302020204030204" pitchFamily="34" charset="0"/>
              </a:rPr>
              <a:t> and </a:t>
            </a:r>
            <a:r>
              <a:rPr lang="pl-PL" sz="1200" b="1" dirty="0" err="1">
                <a:solidFill>
                  <a:schemeClr val="bg1"/>
                </a:solidFill>
                <a:latin typeface="Calibri Light" panose="020F0302020204030204" pitchFamily="34" charset="0"/>
              </a:rPr>
              <a:t>assumptions</a:t>
            </a:r>
            <a:r>
              <a:rPr lang="pl-PL" sz="1200" b="1" dirty="0">
                <a:solidFill>
                  <a:schemeClr val="bg1"/>
                </a:solidFill>
                <a:latin typeface="Calibri Light" panose="020F0302020204030204" pitchFamily="34" charset="0"/>
              </a:rPr>
              <a:t> </a:t>
            </a:r>
          </a:p>
        </p:txBody>
      </p:sp>
      <p:graphicFrame>
        <p:nvGraphicFramePr>
          <p:cNvPr id="23" name="Chart 22"/>
          <p:cNvGraphicFramePr>
            <a:graphicFrameLocks/>
          </p:cNvGraphicFramePr>
          <p:nvPr/>
        </p:nvGraphicFramePr>
        <p:xfrm>
          <a:off x="728651" y="2412828"/>
          <a:ext cx="2907367" cy="363854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4" name="Chart 23"/>
          <p:cNvGraphicFramePr>
            <a:graphicFrameLocks/>
          </p:cNvGraphicFramePr>
          <p:nvPr/>
        </p:nvGraphicFramePr>
        <p:xfrm>
          <a:off x="3888000" y="2417564"/>
          <a:ext cx="2929675" cy="3638549"/>
        </p:xfrm>
        <a:graphic>
          <a:graphicData uri="http://schemas.openxmlformats.org/drawingml/2006/chart">
            <c:chart xmlns:c="http://schemas.openxmlformats.org/drawingml/2006/chart" xmlns:r="http://schemas.openxmlformats.org/officeDocument/2006/relationships" r:id="rId3"/>
          </a:graphicData>
        </a:graphic>
      </p:graphicFrame>
      <p:cxnSp>
        <p:nvCxnSpPr>
          <p:cNvPr id="28" name="Straight Connector 27">
            <a:extLst>
              <a:ext uri="{FF2B5EF4-FFF2-40B4-BE49-F238E27FC236}">
                <a16:creationId xmlns:a16="http://schemas.microsoft.com/office/drawing/2014/main" id="{840C632B-04AD-486B-AC0B-97DD0E115DA6}"/>
              </a:ext>
            </a:extLst>
          </p:cNvPr>
          <p:cNvCxnSpPr>
            <a:cxnSpLocks/>
          </p:cNvCxnSpPr>
          <p:nvPr/>
        </p:nvCxnSpPr>
        <p:spPr>
          <a:xfrm>
            <a:off x="512064" y="1481205"/>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31" name="TextBox 30">
            <a:extLst>
              <a:ext uri="{FF2B5EF4-FFF2-40B4-BE49-F238E27FC236}">
                <a16:creationId xmlns:a16="http://schemas.microsoft.com/office/drawing/2014/main" id="{0B5C7337-F8AE-4A88-B131-6E368C6B8182}"/>
              </a:ext>
            </a:extLst>
          </p:cNvPr>
          <p:cNvSpPr txBox="1"/>
          <p:nvPr/>
        </p:nvSpPr>
        <p:spPr>
          <a:xfrm>
            <a:off x="7239708" y="2008459"/>
            <a:ext cx="2786035" cy="256545"/>
          </a:xfrm>
          <a:prstGeom prst="rect">
            <a:avLst/>
          </a:prstGeom>
          <a:noFill/>
        </p:spPr>
        <p:txBody>
          <a:bodyPr wrap="square" rtlCol="0">
            <a:spAutoFit/>
          </a:bodyPr>
          <a:lstStyle/>
          <a:p>
            <a:r>
              <a:rPr lang="pl-PL" sz="1067" b="1" i="1" dirty="0" err="1">
                <a:solidFill>
                  <a:srgbClr val="005A9A"/>
                </a:solidFill>
                <a:latin typeface="Calibri Light" panose="020F0302020204030204" pitchFamily="34" charset="0"/>
              </a:rPr>
              <a:t>Material</a:t>
            </a:r>
            <a:r>
              <a:rPr lang="pl-PL" sz="1067" b="1" i="1" dirty="0">
                <a:solidFill>
                  <a:srgbClr val="005A9A"/>
                </a:solidFill>
                <a:latin typeface="Calibri Light" panose="020F0302020204030204" pitchFamily="34" charset="0"/>
              </a:rPr>
              <a:t> and </a:t>
            </a:r>
            <a:r>
              <a:rPr lang="pl-PL" sz="1067" b="1" i="1" dirty="0" err="1">
                <a:solidFill>
                  <a:srgbClr val="005A9A"/>
                </a:solidFill>
                <a:latin typeface="Calibri Light" panose="020F0302020204030204" pitchFamily="34" charset="0"/>
              </a:rPr>
              <a:t>energy</a:t>
            </a:r>
            <a:r>
              <a:rPr lang="pl-PL" sz="1067" b="1" i="1" dirty="0">
                <a:solidFill>
                  <a:srgbClr val="005A9A"/>
                </a:solidFill>
                <a:latin typeface="Calibri Light" panose="020F0302020204030204" pitchFamily="34" charset="0"/>
              </a:rPr>
              <a:t> </a:t>
            </a:r>
            <a:r>
              <a:rPr lang="pl-PL" sz="1067" b="1" i="1" dirty="0" err="1">
                <a:solidFill>
                  <a:srgbClr val="005A9A"/>
                </a:solidFill>
                <a:latin typeface="Calibri Light" panose="020F0302020204030204" pitchFamily="34" charset="0"/>
              </a:rPr>
              <a:t>consumption</a:t>
            </a:r>
            <a:endParaRPr lang="pl-PL" sz="1067" b="1" i="1" dirty="0">
              <a:solidFill>
                <a:srgbClr val="005A9A"/>
              </a:solidFill>
              <a:latin typeface="Calibri Light" panose="020F0302020204030204" pitchFamily="34" charset="0"/>
            </a:endParaRPr>
          </a:p>
        </p:txBody>
      </p:sp>
      <p:sp>
        <p:nvSpPr>
          <p:cNvPr id="32" name="TextBox 31">
            <a:extLst>
              <a:ext uri="{FF2B5EF4-FFF2-40B4-BE49-F238E27FC236}">
                <a16:creationId xmlns:a16="http://schemas.microsoft.com/office/drawing/2014/main" id="{C3221C61-C379-4E0C-A47F-B0D40E9559AA}"/>
              </a:ext>
            </a:extLst>
          </p:cNvPr>
          <p:cNvSpPr txBox="1"/>
          <p:nvPr/>
        </p:nvSpPr>
        <p:spPr>
          <a:xfrm>
            <a:off x="7239708" y="3986782"/>
            <a:ext cx="1554396" cy="256545"/>
          </a:xfrm>
          <a:prstGeom prst="rect">
            <a:avLst/>
          </a:prstGeom>
          <a:noFill/>
        </p:spPr>
        <p:txBody>
          <a:bodyPr wrap="square" rtlCol="0">
            <a:spAutoFit/>
          </a:bodyPr>
          <a:lstStyle/>
          <a:p>
            <a:r>
              <a:rPr lang="pl-PL" sz="1067" b="1" i="1" dirty="0" err="1">
                <a:solidFill>
                  <a:srgbClr val="005A9A"/>
                </a:solidFill>
                <a:latin typeface="Calibri Light" panose="020F0302020204030204" pitchFamily="34" charset="0"/>
              </a:rPr>
              <a:t>External</a:t>
            </a:r>
            <a:r>
              <a:rPr lang="pl-PL" sz="1067" b="1" i="1" dirty="0">
                <a:solidFill>
                  <a:srgbClr val="005A9A"/>
                </a:solidFill>
                <a:latin typeface="Calibri Light" panose="020F0302020204030204" pitchFamily="34" charset="0"/>
              </a:rPr>
              <a:t> services</a:t>
            </a:r>
          </a:p>
        </p:txBody>
      </p:sp>
      <p:sp>
        <p:nvSpPr>
          <p:cNvPr id="33" name="TextBox 32">
            <a:extLst>
              <a:ext uri="{FF2B5EF4-FFF2-40B4-BE49-F238E27FC236}">
                <a16:creationId xmlns:a16="http://schemas.microsoft.com/office/drawing/2014/main" id="{43CAC725-738F-42CC-9E24-B199469FC153}"/>
              </a:ext>
            </a:extLst>
          </p:cNvPr>
          <p:cNvSpPr txBox="1"/>
          <p:nvPr/>
        </p:nvSpPr>
        <p:spPr>
          <a:xfrm>
            <a:off x="7260300" y="4919179"/>
            <a:ext cx="1554396" cy="256545"/>
          </a:xfrm>
          <a:prstGeom prst="rect">
            <a:avLst/>
          </a:prstGeom>
          <a:noFill/>
        </p:spPr>
        <p:txBody>
          <a:bodyPr wrap="square" rtlCol="0">
            <a:spAutoFit/>
          </a:bodyPr>
          <a:lstStyle/>
          <a:p>
            <a:r>
              <a:rPr lang="pl-PL" sz="1067" b="1" i="1" dirty="0" err="1">
                <a:solidFill>
                  <a:srgbClr val="005A9A"/>
                </a:solidFill>
                <a:latin typeface="Calibri Light" panose="020F0302020204030204" pitchFamily="34" charset="0"/>
              </a:rPr>
              <a:t>Depreciation</a:t>
            </a:r>
            <a:r>
              <a:rPr lang="pl-PL" sz="1067" b="1" i="1" dirty="0">
                <a:solidFill>
                  <a:srgbClr val="005A9A"/>
                </a:solidFill>
                <a:latin typeface="Calibri Light" panose="020F0302020204030204" pitchFamily="34" charset="0"/>
              </a:rPr>
              <a:t> </a:t>
            </a:r>
            <a:endParaRPr lang="en-US" sz="1067" b="1" i="1" dirty="0">
              <a:solidFill>
                <a:srgbClr val="005A9A"/>
              </a:solidFill>
              <a:latin typeface="Calibri Light" panose="020F0302020204030204" pitchFamily="34" charset="0"/>
            </a:endParaRPr>
          </a:p>
        </p:txBody>
      </p:sp>
      <p:sp>
        <p:nvSpPr>
          <p:cNvPr id="34" name="TextBox 33">
            <a:extLst>
              <a:ext uri="{FF2B5EF4-FFF2-40B4-BE49-F238E27FC236}">
                <a16:creationId xmlns:a16="http://schemas.microsoft.com/office/drawing/2014/main" id="{62B004AD-1295-4AE2-8022-496A78DBEEE1}"/>
              </a:ext>
            </a:extLst>
          </p:cNvPr>
          <p:cNvSpPr txBox="1"/>
          <p:nvPr/>
        </p:nvSpPr>
        <p:spPr>
          <a:xfrm>
            <a:off x="7239708" y="2927982"/>
            <a:ext cx="1554396" cy="256545"/>
          </a:xfrm>
          <a:prstGeom prst="rect">
            <a:avLst/>
          </a:prstGeom>
          <a:noFill/>
        </p:spPr>
        <p:txBody>
          <a:bodyPr wrap="square" rtlCol="0">
            <a:spAutoFit/>
          </a:bodyPr>
          <a:lstStyle/>
          <a:p>
            <a:r>
              <a:rPr lang="pl-PL" sz="1067" b="1" i="1" dirty="0" err="1">
                <a:solidFill>
                  <a:srgbClr val="005A9A"/>
                </a:solidFill>
                <a:latin typeface="Calibri Light" panose="020F0302020204030204" pitchFamily="34" charset="0"/>
              </a:rPr>
              <a:t>Remuneration</a:t>
            </a:r>
            <a:endParaRPr lang="pl-PL" sz="1067" b="1" i="1" dirty="0">
              <a:solidFill>
                <a:srgbClr val="005A9A"/>
              </a:solidFill>
              <a:latin typeface="Calibri Light" panose="020F0302020204030204" pitchFamily="34" charset="0"/>
            </a:endParaRPr>
          </a:p>
        </p:txBody>
      </p:sp>
      <p:sp>
        <p:nvSpPr>
          <p:cNvPr id="35" name="Rectangle 34">
            <a:extLst>
              <a:ext uri="{FF2B5EF4-FFF2-40B4-BE49-F238E27FC236}">
                <a16:creationId xmlns:a16="http://schemas.microsoft.com/office/drawing/2014/main" id="{C515B580-804A-4325-B2CE-050A8334C94F}"/>
              </a:ext>
            </a:extLst>
          </p:cNvPr>
          <p:cNvSpPr/>
          <p:nvPr/>
        </p:nvSpPr>
        <p:spPr>
          <a:xfrm>
            <a:off x="7329154" y="2220785"/>
            <a:ext cx="4347734" cy="784830"/>
          </a:xfrm>
          <a:prstGeom prst="rect">
            <a:avLst/>
          </a:prstGeom>
        </p:spPr>
        <p:txBody>
          <a:bodyPr wrap="square">
            <a:spAutoFit/>
          </a:bodyPr>
          <a:lstStyle/>
          <a:p>
            <a:pPr marL="72000" algn="just"/>
            <a:r>
              <a:rPr lang="en-US" sz="900" dirty="0">
                <a:latin typeface="Calibri" panose="020F0502020204030204" pitchFamily="34" charset="0"/>
                <a:cs typeface="Calibri" panose="020F0502020204030204" pitchFamily="34" charset="0"/>
              </a:rPr>
              <a:t>Materials and energy account for the largest share of [the Company's] operating expenses, with a share of [</a:t>
            </a:r>
            <a:r>
              <a:rPr lang="en-US" sz="900" dirty="0" err="1">
                <a:latin typeface="Calibri" panose="020F0502020204030204" pitchFamily="34" charset="0"/>
                <a:cs typeface="Calibri" panose="020F0502020204030204" pitchFamily="34" charset="0"/>
              </a:rPr>
              <a:t>xx,xx</a:t>
            </a:r>
            <a:r>
              <a:rPr lang="en-US" sz="900" dirty="0">
                <a:latin typeface="Calibri" panose="020F0502020204030204" pitchFamily="34" charset="0"/>
                <a:cs typeface="Calibri" panose="020F0502020204030204" pitchFamily="34" charset="0"/>
              </a:rPr>
              <a:t>]% in 2018. They are primarily made up of costs directly related to the production process - the consumption of raw materials. In the forecast period, the Group's share will increase further to [</a:t>
            </a:r>
            <a:r>
              <a:rPr lang="en-US" sz="900" dirty="0" err="1">
                <a:latin typeface="Calibri" panose="020F0502020204030204" pitchFamily="34" charset="0"/>
                <a:cs typeface="Calibri" panose="020F0502020204030204" pitchFamily="34" charset="0"/>
              </a:rPr>
              <a:t>xx,xx</a:t>
            </a:r>
            <a:r>
              <a:rPr lang="en-US" sz="900" dirty="0">
                <a:latin typeface="Calibri" panose="020F0502020204030204" pitchFamily="34" charset="0"/>
                <a:cs typeface="Calibri" panose="020F0502020204030204" pitchFamily="34" charset="0"/>
              </a:rPr>
              <a:t>]% of the total operating costs in 2022 as the scale of operations increases. </a:t>
            </a:r>
          </a:p>
        </p:txBody>
      </p:sp>
      <p:sp>
        <p:nvSpPr>
          <p:cNvPr id="36" name="Rectangle 35">
            <a:extLst>
              <a:ext uri="{FF2B5EF4-FFF2-40B4-BE49-F238E27FC236}">
                <a16:creationId xmlns:a16="http://schemas.microsoft.com/office/drawing/2014/main" id="{512D0652-1ACF-42CF-B6C0-B9DB51774BEA}"/>
              </a:ext>
            </a:extLst>
          </p:cNvPr>
          <p:cNvSpPr/>
          <p:nvPr/>
        </p:nvSpPr>
        <p:spPr>
          <a:xfrm>
            <a:off x="7329154" y="3136251"/>
            <a:ext cx="4365565" cy="923330"/>
          </a:xfrm>
          <a:prstGeom prst="rect">
            <a:avLst/>
          </a:prstGeom>
        </p:spPr>
        <p:txBody>
          <a:bodyPr wrap="square">
            <a:spAutoFit/>
          </a:bodyPr>
          <a:lstStyle/>
          <a:p>
            <a:pPr marL="72000" algn="just"/>
            <a:r>
              <a:rPr lang="en-US" sz="900" dirty="0">
                <a:latin typeface="Calibri" panose="020F0502020204030204" pitchFamily="34" charset="0"/>
                <a:cs typeface="Calibri" panose="020F0502020204030204" pitchFamily="34" charset="0"/>
              </a:rPr>
              <a:t>Remuneration is the second most important group of operating expenses, with a share of [</a:t>
            </a:r>
            <a:r>
              <a:rPr lang="en-US" sz="900" dirty="0" err="1">
                <a:latin typeface="Calibri" panose="020F0502020204030204" pitchFamily="34" charset="0"/>
                <a:cs typeface="Calibri" panose="020F0502020204030204" pitchFamily="34" charset="0"/>
              </a:rPr>
              <a:t>xx,xx</a:t>
            </a:r>
            <a:r>
              <a:rPr lang="en-US" sz="900" dirty="0">
                <a:latin typeface="Calibri" panose="020F0502020204030204" pitchFamily="34" charset="0"/>
                <a:cs typeface="Calibri" panose="020F0502020204030204" pitchFamily="34" charset="0"/>
              </a:rPr>
              <a:t>]% in 2018. In 2020, the Company intends to hire more than [x] new employees, most of whom will be production workers. At the end of 2022, the Company intends to increase employment to approx. [x] people. During the forecast period, a relative share of salaries in the total operating costs of the Company is observed, up to [</a:t>
            </a:r>
            <a:r>
              <a:rPr lang="en-US" sz="900" dirty="0" err="1">
                <a:latin typeface="Calibri" panose="020F0502020204030204" pitchFamily="34" charset="0"/>
                <a:cs typeface="Calibri" panose="020F0502020204030204" pitchFamily="34" charset="0"/>
              </a:rPr>
              <a:t>xx,xx</a:t>
            </a:r>
            <a:r>
              <a:rPr lang="en-US" sz="900" dirty="0">
                <a:latin typeface="Calibri" panose="020F0502020204030204" pitchFamily="34" charset="0"/>
                <a:cs typeface="Calibri" panose="020F0502020204030204" pitchFamily="34" charset="0"/>
              </a:rPr>
              <a:t>]% at the end of 2022.</a:t>
            </a:r>
          </a:p>
        </p:txBody>
      </p:sp>
      <p:sp>
        <p:nvSpPr>
          <p:cNvPr id="37" name="Rectangle 36">
            <a:extLst>
              <a:ext uri="{FF2B5EF4-FFF2-40B4-BE49-F238E27FC236}">
                <a16:creationId xmlns:a16="http://schemas.microsoft.com/office/drawing/2014/main" id="{36268F64-97CB-41E4-8A94-5F02EBEE2524}"/>
              </a:ext>
            </a:extLst>
          </p:cNvPr>
          <p:cNvSpPr/>
          <p:nvPr/>
        </p:nvSpPr>
        <p:spPr>
          <a:xfrm>
            <a:off x="7307580" y="4205739"/>
            <a:ext cx="4387139" cy="784830"/>
          </a:xfrm>
          <a:prstGeom prst="rect">
            <a:avLst/>
          </a:prstGeom>
        </p:spPr>
        <p:txBody>
          <a:bodyPr wrap="square">
            <a:spAutoFit/>
          </a:bodyPr>
          <a:lstStyle/>
          <a:p>
            <a:pPr marL="72000" algn="just"/>
            <a:r>
              <a:rPr lang="en-US" sz="900" dirty="0">
                <a:latin typeface="Calibri" panose="020F0502020204030204" pitchFamily="34" charset="0"/>
                <a:cs typeface="Calibri" panose="020F0502020204030204" pitchFamily="34" charset="0"/>
              </a:rPr>
              <a:t>The cost of third party services was responsible for [</a:t>
            </a:r>
            <a:r>
              <a:rPr lang="en-US" sz="900" dirty="0" err="1">
                <a:latin typeface="Calibri" panose="020F0502020204030204" pitchFamily="34" charset="0"/>
                <a:cs typeface="Calibri" panose="020F0502020204030204" pitchFamily="34" charset="0"/>
              </a:rPr>
              <a:t>xx,xx</a:t>
            </a:r>
            <a:r>
              <a:rPr lang="en-US" sz="900" dirty="0">
                <a:latin typeface="Calibri" panose="020F0502020204030204" pitchFamily="34" charset="0"/>
                <a:cs typeface="Calibri" panose="020F0502020204030204" pitchFamily="34" charset="0"/>
              </a:rPr>
              <a:t>]% of the Company's operating costs in 2018. Transport and storage services, advertising and marketing services, as well as rental and leasing of premises and land will account for [</a:t>
            </a:r>
            <a:r>
              <a:rPr lang="en-US" sz="900" dirty="0" err="1">
                <a:latin typeface="Calibri" panose="020F0502020204030204" pitchFamily="34" charset="0"/>
                <a:cs typeface="Calibri" panose="020F0502020204030204" pitchFamily="34" charset="0"/>
              </a:rPr>
              <a:t>xx,xx</a:t>
            </a:r>
            <a:r>
              <a:rPr lang="en-US" sz="900" dirty="0">
                <a:latin typeface="Calibri" panose="020F0502020204030204" pitchFamily="34" charset="0"/>
                <a:cs typeface="Calibri" panose="020F0502020204030204" pitchFamily="34" charset="0"/>
              </a:rPr>
              <a:t>]% of the external services costs during the forecast period. In the statutory financial statements, the Company also shows in this position the costs related to the transport of raw materials.</a:t>
            </a:r>
          </a:p>
        </p:txBody>
      </p:sp>
      <p:sp>
        <p:nvSpPr>
          <p:cNvPr id="38" name="Rectangle 37">
            <a:extLst>
              <a:ext uri="{FF2B5EF4-FFF2-40B4-BE49-F238E27FC236}">
                <a16:creationId xmlns:a16="http://schemas.microsoft.com/office/drawing/2014/main" id="{9F06C18D-95B2-420F-AB4F-75DE961F2DB5}"/>
              </a:ext>
            </a:extLst>
          </p:cNvPr>
          <p:cNvSpPr/>
          <p:nvPr/>
        </p:nvSpPr>
        <p:spPr>
          <a:xfrm>
            <a:off x="7329154" y="5126226"/>
            <a:ext cx="4365565" cy="1061829"/>
          </a:xfrm>
          <a:prstGeom prst="rect">
            <a:avLst/>
          </a:prstGeom>
        </p:spPr>
        <p:txBody>
          <a:bodyPr wrap="square">
            <a:spAutoFit/>
          </a:bodyPr>
          <a:lstStyle/>
          <a:p>
            <a:pPr marL="72000" algn="just"/>
            <a:r>
              <a:rPr lang="en-US" sz="900" dirty="0">
                <a:latin typeface="Calibri" panose="020F0502020204030204" pitchFamily="34" charset="0"/>
                <a:cs typeface="Calibri" panose="020F0502020204030204" pitchFamily="34" charset="0"/>
              </a:rPr>
              <a:t>At the end of 2018, the value of depreciation charges amounted to PLN [</a:t>
            </a:r>
            <a:r>
              <a:rPr lang="en-US" sz="900" dirty="0" err="1">
                <a:latin typeface="Calibri" panose="020F0502020204030204" pitchFamily="34" charset="0"/>
                <a:cs typeface="Calibri" panose="020F0502020204030204" pitchFamily="34" charset="0"/>
              </a:rPr>
              <a:t>xx,xx</a:t>
            </a:r>
            <a:r>
              <a:rPr lang="en-US" sz="900" dirty="0">
                <a:latin typeface="Calibri" panose="020F0502020204030204" pitchFamily="34" charset="0"/>
                <a:cs typeface="Calibri" panose="020F0502020204030204" pitchFamily="34" charset="0"/>
              </a:rPr>
              <a:t>] thousand. By the end of 2022, the Company intends to allocate close to PLN [</a:t>
            </a:r>
            <a:r>
              <a:rPr lang="en-US" sz="900" dirty="0" err="1">
                <a:latin typeface="Calibri" panose="020F0502020204030204" pitchFamily="34" charset="0"/>
                <a:cs typeface="Calibri" panose="020F0502020204030204" pitchFamily="34" charset="0"/>
              </a:rPr>
              <a:t>xx,xx</a:t>
            </a:r>
            <a:r>
              <a:rPr lang="en-US" sz="900" dirty="0">
                <a:latin typeface="Calibri" panose="020F0502020204030204" pitchFamily="34" charset="0"/>
                <a:cs typeface="Calibri" panose="020F0502020204030204" pitchFamily="34" charset="0"/>
              </a:rPr>
              <a:t>] thousand for investments in fixed assets, among others. The Company intends to allocate nearly PLN [</a:t>
            </a:r>
            <a:r>
              <a:rPr lang="en-US" sz="900" dirty="0" err="1">
                <a:latin typeface="Calibri" panose="020F0502020204030204" pitchFamily="34" charset="0"/>
                <a:cs typeface="Calibri" panose="020F0502020204030204" pitchFamily="34" charset="0"/>
              </a:rPr>
              <a:t>xx,xx</a:t>
            </a:r>
            <a:r>
              <a:rPr lang="en-US" sz="900" dirty="0">
                <a:latin typeface="Calibri" panose="020F0502020204030204" pitchFamily="34" charset="0"/>
                <a:cs typeface="Calibri" panose="020F0502020204030204" pitchFamily="34" charset="0"/>
              </a:rPr>
              <a:t>] to investments in fixed assets by the end of 2022, including those related to the launch of [...]. The assumed value of depreciation charges in 2022 will amount to [</a:t>
            </a:r>
            <a:r>
              <a:rPr lang="en-US" sz="900" dirty="0" err="1">
                <a:latin typeface="Calibri" panose="020F0502020204030204" pitchFamily="34" charset="0"/>
                <a:cs typeface="Calibri" panose="020F0502020204030204" pitchFamily="34" charset="0"/>
              </a:rPr>
              <a:t>xx,xx</a:t>
            </a:r>
            <a:r>
              <a:rPr lang="en-US" sz="900" dirty="0">
                <a:latin typeface="Calibri" panose="020F0502020204030204" pitchFamily="34" charset="0"/>
                <a:cs typeface="Calibri" panose="020F0502020204030204" pitchFamily="34" charset="0"/>
              </a:rPr>
              <a:t>]. The assumed value of depreciation write-offs in 2022 will amount to </a:t>
            </a:r>
            <a:r>
              <a:rPr lang="en-US" sz="900" dirty="0" err="1">
                <a:latin typeface="Calibri" panose="020F0502020204030204" pitchFamily="34" charset="0"/>
                <a:cs typeface="Calibri" panose="020F0502020204030204" pitchFamily="34" charset="0"/>
              </a:rPr>
              <a:t>pln</a:t>
            </a:r>
            <a:r>
              <a:rPr lang="en-US" sz="900" dirty="0">
                <a:latin typeface="Calibri" panose="020F0502020204030204" pitchFamily="34" charset="0"/>
                <a:cs typeface="Calibri" panose="020F0502020204030204" pitchFamily="34" charset="0"/>
              </a:rPr>
              <a:t> [</a:t>
            </a:r>
            <a:r>
              <a:rPr lang="en-US" sz="900" dirty="0" err="1">
                <a:latin typeface="Calibri" panose="020F0502020204030204" pitchFamily="34" charset="0"/>
                <a:cs typeface="Calibri" panose="020F0502020204030204" pitchFamily="34" charset="0"/>
              </a:rPr>
              <a:t>xx,xx</a:t>
            </a:r>
            <a:r>
              <a:rPr lang="en-US" sz="900" dirty="0">
                <a:latin typeface="Calibri" panose="020F0502020204030204" pitchFamily="34" charset="0"/>
                <a:cs typeface="Calibri" panose="020F0502020204030204" pitchFamily="34" charset="0"/>
              </a:rPr>
              <a:t>]. </a:t>
            </a:r>
          </a:p>
        </p:txBody>
      </p:sp>
      <p:sp>
        <p:nvSpPr>
          <p:cNvPr id="26" name="TextBox 25"/>
          <p:cNvSpPr txBox="1"/>
          <p:nvPr/>
        </p:nvSpPr>
        <p:spPr>
          <a:xfrm>
            <a:off x="838628" y="5818439"/>
            <a:ext cx="2687411" cy="338554"/>
          </a:xfrm>
          <a:prstGeom prst="rect">
            <a:avLst/>
          </a:prstGeom>
          <a:noFill/>
        </p:spPr>
        <p:txBody>
          <a:bodyPr wrap="square" rtlCol="0">
            <a:spAutoFit/>
          </a:bodyPr>
          <a:lstStyle/>
          <a:p>
            <a:r>
              <a:rPr lang="en-US" sz="800" dirty="0">
                <a:solidFill>
                  <a:schemeClr val="tx1">
                    <a:lumMod val="65000"/>
                    <a:lumOff val="35000"/>
                  </a:schemeClr>
                </a:solidFill>
              </a:rPr>
              <a:t>* Total cost of materials and energy and value of goods and materials sold </a:t>
            </a:r>
          </a:p>
        </p:txBody>
      </p:sp>
      <p:sp>
        <p:nvSpPr>
          <p:cNvPr id="27" name="TextBox 26"/>
          <p:cNvSpPr txBox="1"/>
          <p:nvPr/>
        </p:nvSpPr>
        <p:spPr>
          <a:xfrm>
            <a:off x="4058064" y="5799718"/>
            <a:ext cx="2687411" cy="338554"/>
          </a:xfrm>
          <a:prstGeom prst="rect">
            <a:avLst/>
          </a:prstGeom>
          <a:noFill/>
        </p:spPr>
        <p:txBody>
          <a:bodyPr wrap="square" rtlCol="0">
            <a:spAutoFit/>
          </a:bodyPr>
          <a:lstStyle/>
          <a:p>
            <a:r>
              <a:rPr lang="en-US" sz="800" dirty="0">
                <a:solidFill>
                  <a:schemeClr val="tx1">
                    <a:lumMod val="65000"/>
                    <a:lumOff val="35000"/>
                  </a:schemeClr>
                </a:solidFill>
              </a:rPr>
              <a:t>* Total cost of materials and energy and value of goods and materials sold </a:t>
            </a:r>
          </a:p>
        </p:txBody>
      </p:sp>
      <p:sp>
        <p:nvSpPr>
          <p:cNvPr id="3" name="Text Placeholder 4">
            <a:extLst>
              <a:ext uri="{FF2B5EF4-FFF2-40B4-BE49-F238E27FC236}">
                <a16:creationId xmlns:a16="http://schemas.microsoft.com/office/drawing/2014/main" id="{D98F7201-70AF-459D-9DFB-5FB94A28239A}"/>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Tree>
    <p:extLst>
      <p:ext uri="{BB962C8B-B14F-4D97-AF65-F5344CB8AC3E}">
        <p14:creationId xmlns:p14="http://schemas.microsoft.com/office/powerpoint/2010/main" val="244247780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ounded Rectangle 34">
            <a:extLst>
              <a:ext uri="{FF2B5EF4-FFF2-40B4-BE49-F238E27FC236}">
                <a16:creationId xmlns:a16="http://schemas.microsoft.com/office/drawing/2014/main" id="{D5CD304F-9FB2-4937-A3AE-61A3A7F3BAA0}"/>
              </a:ext>
            </a:extLst>
          </p:cNvPr>
          <p:cNvSpPr/>
          <p:nvPr/>
        </p:nvSpPr>
        <p:spPr>
          <a:xfrm>
            <a:off x="7956571" y="1645921"/>
            <a:ext cx="3738148" cy="4548166"/>
          </a:xfrm>
          <a:prstGeom prst="roundRect">
            <a:avLst>
              <a:gd name="adj" fmla="val 4172"/>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ctr">
              <a:buFont typeface="Arial" panose="020B0604020202020204" pitchFamily="34" charset="0"/>
              <a:buChar char="•"/>
            </a:pPr>
            <a:endParaRPr lang="pl-PL" sz="1000" dirty="0">
              <a:solidFill>
                <a:schemeClr val="tx2">
                  <a:lumMod val="50000"/>
                </a:schemeClr>
              </a:solidFill>
            </a:endParaRPr>
          </a:p>
        </p:txBody>
      </p:sp>
      <p:graphicFrame>
        <p:nvGraphicFramePr>
          <p:cNvPr id="44" name="Chart 43"/>
          <p:cNvGraphicFramePr>
            <a:graphicFrameLocks/>
          </p:cNvGraphicFramePr>
          <p:nvPr/>
        </p:nvGraphicFramePr>
        <p:xfrm>
          <a:off x="8094392" y="2144540"/>
          <a:ext cx="1709136" cy="183560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5" name="Chart 44"/>
          <p:cNvGraphicFramePr>
            <a:graphicFrameLocks/>
          </p:cNvGraphicFramePr>
          <p:nvPr/>
        </p:nvGraphicFramePr>
        <p:xfrm>
          <a:off x="9759985" y="2140619"/>
          <a:ext cx="1709939" cy="18356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6" name="Chart 45"/>
          <p:cNvGraphicFramePr>
            <a:graphicFrameLocks/>
          </p:cNvGraphicFramePr>
          <p:nvPr/>
        </p:nvGraphicFramePr>
        <p:xfrm>
          <a:off x="8103970" y="4102285"/>
          <a:ext cx="1709136" cy="186185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7" name="Chart 46"/>
          <p:cNvGraphicFramePr>
            <a:graphicFrameLocks/>
          </p:cNvGraphicFramePr>
          <p:nvPr/>
        </p:nvGraphicFramePr>
        <p:xfrm>
          <a:off x="9754282" y="4102284"/>
          <a:ext cx="1710925" cy="1861856"/>
        </p:xfrm>
        <a:graphic>
          <a:graphicData uri="http://schemas.openxmlformats.org/drawingml/2006/chart">
            <c:chart xmlns:c="http://schemas.openxmlformats.org/drawingml/2006/chart" xmlns:r="http://schemas.openxmlformats.org/officeDocument/2006/relationships" r:id="rId6"/>
          </a:graphicData>
        </a:graphic>
      </p:graphicFrame>
      <p:sp>
        <p:nvSpPr>
          <p:cNvPr id="57"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latin typeface="Calibri" panose="020F0502020204030204" pitchFamily="34" charset="0"/>
                <a:cs typeface="Calibri" panose="020F0502020204030204" pitchFamily="34" charset="0"/>
              </a:rPr>
              <a:t>5.4. MANUFACTURING COSTS OF PRODUCTS</a:t>
            </a:r>
          </a:p>
        </p:txBody>
      </p:sp>
      <p:sp>
        <p:nvSpPr>
          <p:cNvPr id="58" name="TextBox 57">
            <a:extLst>
              <a:ext uri="{FF2B5EF4-FFF2-40B4-BE49-F238E27FC236}">
                <a16:creationId xmlns:a16="http://schemas.microsoft.com/office/drawing/2014/main" id="{FB2FFDEB-4907-4B60-A6CA-3F7200D95AA8}"/>
              </a:ext>
            </a:extLst>
          </p:cNvPr>
          <p:cNvSpPr txBox="1"/>
          <p:nvPr/>
        </p:nvSpPr>
        <p:spPr>
          <a:xfrm>
            <a:off x="534760" y="618865"/>
            <a:ext cx="1128669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cs typeface="Calibri Light" panose="020F0302020204030204" pitchFamily="34" charset="0"/>
              </a:rPr>
              <a:t>Forecasted costs of manufacturing products, by product groups</a:t>
            </a:r>
          </a:p>
        </p:txBody>
      </p:sp>
      <p:sp>
        <p:nvSpPr>
          <p:cNvPr id="130"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65000"/>
                  </a:schemeClr>
                </a:solidFill>
                <a:latin typeface="Arial" panose="020B0604020202020204" pitchFamily="34" charset="0"/>
                <a:cs typeface="Arial" panose="020B0604020202020204" pitchFamily="34" charset="0"/>
              </a:rPr>
              <a:t>COGS, 2019P – 2022P (PLN)</a:t>
            </a:r>
            <a:endParaRPr lang="en-US" sz="1000" b="1" dirty="0">
              <a:solidFill>
                <a:schemeClr val="bg1">
                  <a:lumMod val="65000"/>
                </a:schemeClr>
              </a:solidFill>
              <a:latin typeface="Arial" panose="020B0604020202020204" pitchFamily="34" charset="0"/>
              <a:cs typeface="Arial" panose="020B0604020202020204" pitchFamily="34" charset="0"/>
            </a:endParaRPr>
          </a:p>
        </p:txBody>
      </p:sp>
      <p:grpSp>
        <p:nvGrpSpPr>
          <p:cNvPr id="14" name="Group 13">
            <a:extLst>
              <a:ext uri="{FF2B5EF4-FFF2-40B4-BE49-F238E27FC236}">
                <a16:creationId xmlns:a16="http://schemas.microsoft.com/office/drawing/2014/main" id="{AD987F83-38A4-4612-B1ED-3B6319792FE8}"/>
              </a:ext>
            </a:extLst>
          </p:cNvPr>
          <p:cNvGrpSpPr/>
          <p:nvPr/>
        </p:nvGrpSpPr>
        <p:grpSpPr>
          <a:xfrm>
            <a:off x="8398512" y="2628563"/>
            <a:ext cx="937664" cy="495906"/>
            <a:chOff x="579581" y="3454761"/>
            <a:chExt cx="2509768" cy="1119964"/>
          </a:xfrm>
        </p:grpSpPr>
        <p:cxnSp>
          <p:nvCxnSpPr>
            <p:cNvPr id="15" name="Straight Connector 14">
              <a:extLst>
                <a:ext uri="{FF2B5EF4-FFF2-40B4-BE49-F238E27FC236}">
                  <a16:creationId xmlns:a16="http://schemas.microsoft.com/office/drawing/2014/main" id="{70218EF4-A729-48B4-864C-58C87AB29517}"/>
                </a:ext>
              </a:extLst>
            </p:cNvPr>
            <p:cNvCxnSpPr>
              <a:cxnSpLocks/>
            </p:cNvCxnSpPr>
            <p:nvPr/>
          </p:nvCxnSpPr>
          <p:spPr>
            <a:xfrm flipH="1">
              <a:off x="579581" y="3457575"/>
              <a:ext cx="2392220" cy="3555"/>
            </a:xfrm>
            <a:prstGeom prst="line">
              <a:avLst/>
            </a:prstGeom>
            <a:ln w="12700">
              <a:solidFill>
                <a:srgbClr val="61C3AE"/>
              </a:solidFill>
              <a:head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E1BE49E-A1FC-484C-A76E-01B4F3E1C130}"/>
                </a:ext>
              </a:extLst>
            </p:cNvPr>
            <p:cNvCxnSpPr>
              <a:cxnSpLocks/>
            </p:cNvCxnSpPr>
            <p:nvPr/>
          </p:nvCxnSpPr>
          <p:spPr>
            <a:xfrm flipH="1">
              <a:off x="2966612" y="3454761"/>
              <a:ext cx="122737" cy="3"/>
            </a:xfrm>
            <a:prstGeom prst="line">
              <a:avLst/>
            </a:prstGeom>
            <a:ln w="12700">
              <a:solidFill>
                <a:srgbClr val="61C3AE"/>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01C1033-3D56-4F38-AD8B-FFDD539E11F2}"/>
                </a:ext>
              </a:extLst>
            </p:cNvPr>
            <p:cNvCxnSpPr>
              <a:cxnSpLocks/>
            </p:cNvCxnSpPr>
            <p:nvPr/>
          </p:nvCxnSpPr>
          <p:spPr>
            <a:xfrm flipV="1">
              <a:off x="579581" y="3461123"/>
              <a:ext cx="0" cy="1113602"/>
            </a:xfrm>
            <a:prstGeom prst="line">
              <a:avLst/>
            </a:prstGeom>
            <a:ln w="12700">
              <a:solidFill>
                <a:srgbClr val="61C3AE"/>
              </a:solidFill>
            </a:ln>
          </p:spPr>
          <p:style>
            <a:lnRef idx="1">
              <a:schemeClr val="accent1"/>
            </a:lnRef>
            <a:fillRef idx="0">
              <a:schemeClr val="accent1"/>
            </a:fillRef>
            <a:effectRef idx="0">
              <a:schemeClr val="accent1"/>
            </a:effectRef>
            <a:fontRef idx="minor">
              <a:schemeClr val="tx1"/>
            </a:fontRef>
          </p:style>
        </p:cxnSp>
      </p:grpSp>
      <p:grpSp>
        <p:nvGrpSpPr>
          <p:cNvPr id="18" name="Group 17"/>
          <p:cNvGrpSpPr/>
          <p:nvPr/>
        </p:nvGrpSpPr>
        <p:grpSpPr>
          <a:xfrm>
            <a:off x="8414875" y="2532823"/>
            <a:ext cx="649537" cy="200055"/>
            <a:chOff x="8488612" y="2402076"/>
            <a:chExt cx="649537" cy="200055"/>
          </a:xfrm>
        </p:grpSpPr>
        <p:sp>
          <p:nvSpPr>
            <p:cNvPr id="19" name="Rounded Rectangle 18">
              <a:extLst>
                <a:ext uri="{FF2B5EF4-FFF2-40B4-BE49-F238E27FC236}">
                  <a16:creationId xmlns:a16="http://schemas.microsoft.com/office/drawing/2014/main" id="{6CF32342-4D1B-4106-8256-52A9FA7D4692}"/>
                </a:ext>
              </a:extLst>
            </p:cNvPr>
            <p:cNvSpPr/>
            <p:nvPr/>
          </p:nvSpPr>
          <p:spPr>
            <a:xfrm>
              <a:off x="8546067" y="2439325"/>
              <a:ext cx="550308" cy="130321"/>
            </a:xfrm>
            <a:prstGeom prst="roundRect">
              <a:avLst>
                <a:gd name="adj" fmla="val 25195"/>
              </a:avLst>
            </a:prstGeom>
            <a:solidFill>
              <a:srgbClr val="8CD4C5"/>
            </a:solidFill>
            <a:ln w="12700" cmpd="sng">
              <a:noFill/>
            </a:ln>
          </p:spPr>
          <p:txBody>
            <a:bodyPr vert="horz" lIns="0" tIns="0" rIns="0" bIns="0" rtlCol="0" anchor="ctr">
              <a:noAutofit/>
            </a:bodyPr>
            <a:lstStyle/>
            <a:p>
              <a:pPr algn="ctr">
                <a:spcBef>
                  <a:spcPct val="0"/>
                </a:spcBef>
              </a:pPr>
              <a:endParaRPr lang="en-US" sz="800" dirty="0">
                <a:solidFill>
                  <a:schemeClr val="bg1"/>
                </a:solidFill>
                <a:latin typeface="+mj-lt"/>
              </a:endParaRPr>
            </a:p>
          </p:txBody>
        </p:sp>
        <p:sp>
          <p:nvSpPr>
            <p:cNvPr id="20" name="Rectangle 19"/>
            <p:cNvSpPr/>
            <p:nvPr/>
          </p:nvSpPr>
          <p:spPr>
            <a:xfrm>
              <a:off x="8488612" y="2402076"/>
              <a:ext cx="649537" cy="200055"/>
            </a:xfrm>
            <a:prstGeom prst="rect">
              <a:avLst/>
            </a:prstGeom>
          </p:spPr>
          <p:txBody>
            <a:bodyPr wrap="none">
              <a:spAutoFit/>
            </a:bodyPr>
            <a:lstStyle/>
            <a:p>
              <a:r>
                <a:rPr lang="pl-PL" sz="700" dirty="0">
                  <a:solidFill>
                    <a:schemeClr val="tx1">
                      <a:lumMod val="75000"/>
                      <a:lumOff val="25000"/>
                    </a:schemeClr>
                  </a:solidFill>
                </a:rPr>
                <a:t>CAGR </a:t>
              </a:r>
              <a:r>
                <a:rPr lang="pl-PL" sz="700" dirty="0" err="1">
                  <a:solidFill>
                    <a:schemeClr val="tx1">
                      <a:lumMod val="75000"/>
                      <a:lumOff val="25000"/>
                    </a:schemeClr>
                  </a:solidFill>
                </a:rPr>
                <a:t>xx,xx</a:t>
              </a:r>
              <a:r>
                <a:rPr lang="pl-PL" sz="700" dirty="0">
                  <a:solidFill>
                    <a:schemeClr val="tx1">
                      <a:lumMod val="75000"/>
                      <a:lumOff val="25000"/>
                    </a:schemeClr>
                  </a:solidFill>
                </a:rPr>
                <a:t>%</a:t>
              </a:r>
            </a:p>
          </p:txBody>
        </p:sp>
      </p:grpSp>
      <p:grpSp>
        <p:nvGrpSpPr>
          <p:cNvPr id="21" name="Group 20">
            <a:extLst>
              <a:ext uri="{FF2B5EF4-FFF2-40B4-BE49-F238E27FC236}">
                <a16:creationId xmlns:a16="http://schemas.microsoft.com/office/drawing/2014/main" id="{AD987F83-38A4-4612-B1ED-3B6319792FE8}"/>
              </a:ext>
            </a:extLst>
          </p:cNvPr>
          <p:cNvGrpSpPr/>
          <p:nvPr/>
        </p:nvGrpSpPr>
        <p:grpSpPr>
          <a:xfrm>
            <a:off x="10063997" y="2648136"/>
            <a:ext cx="899043" cy="414943"/>
            <a:chOff x="579581" y="3454761"/>
            <a:chExt cx="2509768" cy="1119964"/>
          </a:xfrm>
        </p:grpSpPr>
        <p:cxnSp>
          <p:nvCxnSpPr>
            <p:cNvPr id="22" name="Straight Connector 21">
              <a:extLst>
                <a:ext uri="{FF2B5EF4-FFF2-40B4-BE49-F238E27FC236}">
                  <a16:creationId xmlns:a16="http://schemas.microsoft.com/office/drawing/2014/main" id="{70218EF4-A729-48B4-864C-58C87AB29517}"/>
                </a:ext>
              </a:extLst>
            </p:cNvPr>
            <p:cNvCxnSpPr>
              <a:cxnSpLocks/>
            </p:cNvCxnSpPr>
            <p:nvPr/>
          </p:nvCxnSpPr>
          <p:spPr>
            <a:xfrm flipH="1">
              <a:off x="579581" y="3457575"/>
              <a:ext cx="2392220" cy="3555"/>
            </a:xfrm>
            <a:prstGeom prst="line">
              <a:avLst/>
            </a:prstGeom>
            <a:ln w="12700">
              <a:solidFill>
                <a:srgbClr val="61C3AE"/>
              </a:solidFill>
              <a:head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AE1BE49E-A1FC-484C-A76E-01B4F3E1C130}"/>
                </a:ext>
              </a:extLst>
            </p:cNvPr>
            <p:cNvCxnSpPr>
              <a:cxnSpLocks/>
            </p:cNvCxnSpPr>
            <p:nvPr/>
          </p:nvCxnSpPr>
          <p:spPr>
            <a:xfrm flipH="1">
              <a:off x="2966612" y="3454761"/>
              <a:ext cx="122737" cy="3"/>
            </a:xfrm>
            <a:prstGeom prst="line">
              <a:avLst/>
            </a:prstGeom>
            <a:ln w="12700">
              <a:solidFill>
                <a:srgbClr val="61C3AE"/>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A01C1033-3D56-4F38-AD8B-FFDD539E11F2}"/>
                </a:ext>
              </a:extLst>
            </p:cNvPr>
            <p:cNvCxnSpPr>
              <a:cxnSpLocks/>
            </p:cNvCxnSpPr>
            <p:nvPr/>
          </p:nvCxnSpPr>
          <p:spPr>
            <a:xfrm flipV="1">
              <a:off x="579581" y="3461123"/>
              <a:ext cx="0" cy="1113602"/>
            </a:xfrm>
            <a:prstGeom prst="line">
              <a:avLst/>
            </a:prstGeom>
            <a:ln w="12700">
              <a:solidFill>
                <a:srgbClr val="61C3AE"/>
              </a:solidFill>
            </a:ln>
          </p:spPr>
          <p:style>
            <a:lnRef idx="1">
              <a:schemeClr val="accent1"/>
            </a:lnRef>
            <a:fillRef idx="0">
              <a:schemeClr val="accent1"/>
            </a:fillRef>
            <a:effectRef idx="0">
              <a:schemeClr val="accent1"/>
            </a:effectRef>
            <a:fontRef idx="minor">
              <a:schemeClr val="tx1"/>
            </a:fontRef>
          </p:style>
        </p:cxnSp>
      </p:grpSp>
      <p:grpSp>
        <p:nvGrpSpPr>
          <p:cNvPr id="25" name="Group 24"/>
          <p:cNvGrpSpPr/>
          <p:nvPr/>
        </p:nvGrpSpPr>
        <p:grpSpPr>
          <a:xfrm>
            <a:off x="10056755" y="2546334"/>
            <a:ext cx="649537" cy="200055"/>
            <a:chOff x="10042277" y="2302655"/>
            <a:chExt cx="649537" cy="200055"/>
          </a:xfrm>
        </p:grpSpPr>
        <p:sp>
          <p:nvSpPr>
            <p:cNvPr id="26" name="Rounded Rectangle 25">
              <a:extLst>
                <a:ext uri="{FF2B5EF4-FFF2-40B4-BE49-F238E27FC236}">
                  <a16:creationId xmlns:a16="http://schemas.microsoft.com/office/drawing/2014/main" id="{6CF32342-4D1B-4106-8256-52A9FA7D4692}"/>
                </a:ext>
              </a:extLst>
            </p:cNvPr>
            <p:cNvSpPr/>
            <p:nvPr/>
          </p:nvSpPr>
          <p:spPr>
            <a:xfrm>
              <a:off x="10102113" y="2345093"/>
              <a:ext cx="550308" cy="123017"/>
            </a:xfrm>
            <a:prstGeom prst="roundRect">
              <a:avLst>
                <a:gd name="adj" fmla="val 25195"/>
              </a:avLst>
            </a:prstGeom>
            <a:solidFill>
              <a:srgbClr val="8CD4C5"/>
            </a:solidFill>
            <a:ln w="12700" cmpd="sng">
              <a:noFill/>
            </a:ln>
          </p:spPr>
          <p:txBody>
            <a:bodyPr vert="horz" lIns="0" tIns="0" rIns="0" bIns="0" rtlCol="0" anchor="ctr">
              <a:noAutofit/>
            </a:bodyPr>
            <a:lstStyle/>
            <a:p>
              <a:pPr algn="ctr">
                <a:spcBef>
                  <a:spcPct val="0"/>
                </a:spcBef>
              </a:pPr>
              <a:endParaRPr lang="en-US" sz="800" dirty="0">
                <a:solidFill>
                  <a:schemeClr val="bg1"/>
                </a:solidFill>
                <a:latin typeface="+mj-lt"/>
              </a:endParaRPr>
            </a:p>
          </p:txBody>
        </p:sp>
        <p:sp>
          <p:nvSpPr>
            <p:cNvPr id="27" name="Rectangle 26"/>
            <p:cNvSpPr/>
            <p:nvPr/>
          </p:nvSpPr>
          <p:spPr>
            <a:xfrm>
              <a:off x="10042277" y="2302655"/>
              <a:ext cx="649537" cy="200055"/>
            </a:xfrm>
            <a:prstGeom prst="rect">
              <a:avLst/>
            </a:prstGeom>
          </p:spPr>
          <p:txBody>
            <a:bodyPr wrap="none">
              <a:spAutoFit/>
            </a:bodyPr>
            <a:lstStyle/>
            <a:p>
              <a:r>
                <a:rPr lang="pl-PL" sz="700" dirty="0">
                  <a:solidFill>
                    <a:schemeClr val="tx1">
                      <a:lumMod val="75000"/>
                      <a:lumOff val="25000"/>
                    </a:schemeClr>
                  </a:solidFill>
                </a:rPr>
                <a:t>CAGR </a:t>
              </a:r>
              <a:r>
                <a:rPr lang="pl-PL" sz="700" dirty="0" err="1">
                  <a:solidFill>
                    <a:schemeClr val="tx1">
                      <a:lumMod val="75000"/>
                      <a:lumOff val="25000"/>
                    </a:schemeClr>
                  </a:solidFill>
                </a:rPr>
                <a:t>xx,xx</a:t>
              </a:r>
              <a:r>
                <a:rPr lang="pl-PL" sz="700" dirty="0">
                  <a:solidFill>
                    <a:schemeClr val="tx1">
                      <a:lumMod val="75000"/>
                      <a:lumOff val="25000"/>
                    </a:schemeClr>
                  </a:solidFill>
                </a:rPr>
                <a:t>%</a:t>
              </a:r>
            </a:p>
          </p:txBody>
        </p:sp>
      </p:grpSp>
      <p:grpSp>
        <p:nvGrpSpPr>
          <p:cNvPr id="28" name="Group 27">
            <a:extLst>
              <a:ext uri="{FF2B5EF4-FFF2-40B4-BE49-F238E27FC236}">
                <a16:creationId xmlns:a16="http://schemas.microsoft.com/office/drawing/2014/main" id="{AD987F83-38A4-4612-B1ED-3B6319792FE8}"/>
              </a:ext>
            </a:extLst>
          </p:cNvPr>
          <p:cNvGrpSpPr/>
          <p:nvPr/>
        </p:nvGrpSpPr>
        <p:grpSpPr>
          <a:xfrm>
            <a:off x="8411717" y="4985964"/>
            <a:ext cx="904079" cy="379414"/>
            <a:chOff x="579581" y="3453698"/>
            <a:chExt cx="2509768" cy="1121027"/>
          </a:xfrm>
        </p:grpSpPr>
        <p:cxnSp>
          <p:nvCxnSpPr>
            <p:cNvPr id="29" name="Straight Connector 28">
              <a:extLst>
                <a:ext uri="{FF2B5EF4-FFF2-40B4-BE49-F238E27FC236}">
                  <a16:creationId xmlns:a16="http://schemas.microsoft.com/office/drawing/2014/main" id="{70218EF4-A729-48B4-864C-58C87AB29517}"/>
                </a:ext>
              </a:extLst>
            </p:cNvPr>
            <p:cNvCxnSpPr>
              <a:cxnSpLocks/>
            </p:cNvCxnSpPr>
            <p:nvPr/>
          </p:nvCxnSpPr>
          <p:spPr>
            <a:xfrm flipH="1">
              <a:off x="579581" y="3457575"/>
              <a:ext cx="2392220" cy="3555"/>
            </a:xfrm>
            <a:prstGeom prst="line">
              <a:avLst/>
            </a:prstGeom>
            <a:ln w="12700">
              <a:solidFill>
                <a:srgbClr val="61C3AE"/>
              </a:solidFill>
              <a:head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AE1BE49E-A1FC-484C-A76E-01B4F3E1C130}"/>
                </a:ext>
              </a:extLst>
            </p:cNvPr>
            <p:cNvCxnSpPr>
              <a:cxnSpLocks/>
            </p:cNvCxnSpPr>
            <p:nvPr/>
          </p:nvCxnSpPr>
          <p:spPr>
            <a:xfrm flipH="1">
              <a:off x="2966612" y="3454761"/>
              <a:ext cx="122737" cy="3"/>
            </a:xfrm>
            <a:prstGeom prst="line">
              <a:avLst/>
            </a:prstGeom>
            <a:ln w="12700">
              <a:solidFill>
                <a:srgbClr val="61C3AE"/>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A01C1033-3D56-4F38-AD8B-FFDD539E11F2}"/>
                </a:ext>
              </a:extLst>
            </p:cNvPr>
            <p:cNvCxnSpPr>
              <a:cxnSpLocks/>
            </p:cNvCxnSpPr>
            <p:nvPr/>
          </p:nvCxnSpPr>
          <p:spPr>
            <a:xfrm flipV="1">
              <a:off x="579581" y="3453698"/>
              <a:ext cx="0" cy="1121027"/>
            </a:xfrm>
            <a:prstGeom prst="line">
              <a:avLst/>
            </a:prstGeom>
            <a:ln w="12700">
              <a:solidFill>
                <a:srgbClr val="61C3AE"/>
              </a:solidFill>
            </a:ln>
          </p:spPr>
          <p:style>
            <a:lnRef idx="1">
              <a:schemeClr val="accent1"/>
            </a:lnRef>
            <a:fillRef idx="0">
              <a:schemeClr val="accent1"/>
            </a:fillRef>
            <a:effectRef idx="0">
              <a:schemeClr val="accent1"/>
            </a:effectRef>
            <a:fontRef idx="minor">
              <a:schemeClr val="tx1"/>
            </a:fontRef>
          </p:style>
        </p:cxnSp>
      </p:grpSp>
      <p:grpSp>
        <p:nvGrpSpPr>
          <p:cNvPr id="32" name="Group 31"/>
          <p:cNvGrpSpPr/>
          <p:nvPr/>
        </p:nvGrpSpPr>
        <p:grpSpPr>
          <a:xfrm>
            <a:off x="8394068" y="4878793"/>
            <a:ext cx="649537" cy="200055"/>
            <a:chOff x="8516609" y="4428817"/>
            <a:chExt cx="649537" cy="200055"/>
          </a:xfrm>
        </p:grpSpPr>
        <p:sp>
          <p:nvSpPr>
            <p:cNvPr id="33" name="Rounded Rectangle 32">
              <a:extLst>
                <a:ext uri="{FF2B5EF4-FFF2-40B4-BE49-F238E27FC236}">
                  <a16:creationId xmlns:a16="http://schemas.microsoft.com/office/drawing/2014/main" id="{6CF32342-4D1B-4106-8256-52A9FA7D4692}"/>
                </a:ext>
              </a:extLst>
            </p:cNvPr>
            <p:cNvSpPr/>
            <p:nvPr/>
          </p:nvSpPr>
          <p:spPr>
            <a:xfrm>
              <a:off x="8572594" y="4468874"/>
              <a:ext cx="550308" cy="123017"/>
            </a:xfrm>
            <a:prstGeom prst="roundRect">
              <a:avLst>
                <a:gd name="adj" fmla="val 25195"/>
              </a:avLst>
            </a:prstGeom>
            <a:solidFill>
              <a:srgbClr val="8CD4C5"/>
            </a:solidFill>
            <a:ln w="12700" cmpd="sng">
              <a:noFill/>
            </a:ln>
          </p:spPr>
          <p:txBody>
            <a:bodyPr vert="horz" lIns="0" tIns="0" rIns="0" bIns="0" rtlCol="0" anchor="ctr">
              <a:noAutofit/>
            </a:bodyPr>
            <a:lstStyle/>
            <a:p>
              <a:pPr algn="ctr">
                <a:spcBef>
                  <a:spcPct val="0"/>
                </a:spcBef>
              </a:pPr>
              <a:endParaRPr lang="en-US" sz="800" dirty="0">
                <a:solidFill>
                  <a:schemeClr val="bg1"/>
                </a:solidFill>
                <a:latin typeface="+mj-lt"/>
              </a:endParaRPr>
            </a:p>
          </p:txBody>
        </p:sp>
        <p:sp>
          <p:nvSpPr>
            <p:cNvPr id="34" name="Rectangle 33"/>
            <p:cNvSpPr/>
            <p:nvPr/>
          </p:nvSpPr>
          <p:spPr>
            <a:xfrm>
              <a:off x="8516609" y="4428817"/>
              <a:ext cx="649537" cy="200055"/>
            </a:xfrm>
            <a:prstGeom prst="rect">
              <a:avLst/>
            </a:prstGeom>
          </p:spPr>
          <p:txBody>
            <a:bodyPr wrap="none">
              <a:spAutoFit/>
            </a:bodyPr>
            <a:lstStyle/>
            <a:p>
              <a:r>
                <a:rPr lang="pl-PL" sz="700" dirty="0">
                  <a:solidFill>
                    <a:schemeClr val="tx1">
                      <a:lumMod val="75000"/>
                      <a:lumOff val="25000"/>
                    </a:schemeClr>
                  </a:solidFill>
                </a:rPr>
                <a:t>CAGR </a:t>
              </a:r>
              <a:r>
                <a:rPr lang="pl-PL" sz="700" dirty="0" err="1">
                  <a:solidFill>
                    <a:schemeClr val="tx1">
                      <a:lumMod val="75000"/>
                      <a:lumOff val="25000"/>
                    </a:schemeClr>
                  </a:solidFill>
                </a:rPr>
                <a:t>xx,xx</a:t>
              </a:r>
              <a:r>
                <a:rPr lang="pl-PL" sz="700" dirty="0">
                  <a:solidFill>
                    <a:schemeClr val="tx1">
                      <a:lumMod val="75000"/>
                      <a:lumOff val="25000"/>
                    </a:schemeClr>
                  </a:solidFill>
                </a:rPr>
                <a:t>%</a:t>
              </a:r>
              <a:endParaRPr lang="pl-PL" sz="700" dirty="0"/>
            </a:p>
          </p:txBody>
        </p:sp>
      </p:grpSp>
      <p:grpSp>
        <p:nvGrpSpPr>
          <p:cNvPr id="35" name="Group 34">
            <a:extLst>
              <a:ext uri="{FF2B5EF4-FFF2-40B4-BE49-F238E27FC236}">
                <a16:creationId xmlns:a16="http://schemas.microsoft.com/office/drawing/2014/main" id="{AD987F83-38A4-4612-B1ED-3B6319792FE8}"/>
              </a:ext>
            </a:extLst>
          </p:cNvPr>
          <p:cNvGrpSpPr/>
          <p:nvPr/>
        </p:nvGrpSpPr>
        <p:grpSpPr>
          <a:xfrm>
            <a:off x="10062030" y="4579619"/>
            <a:ext cx="898710" cy="619029"/>
            <a:chOff x="579581" y="3453698"/>
            <a:chExt cx="2509768" cy="1121027"/>
          </a:xfrm>
        </p:grpSpPr>
        <p:cxnSp>
          <p:nvCxnSpPr>
            <p:cNvPr id="36" name="Straight Connector 35">
              <a:extLst>
                <a:ext uri="{FF2B5EF4-FFF2-40B4-BE49-F238E27FC236}">
                  <a16:creationId xmlns:a16="http://schemas.microsoft.com/office/drawing/2014/main" id="{70218EF4-A729-48B4-864C-58C87AB29517}"/>
                </a:ext>
              </a:extLst>
            </p:cNvPr>
            <p:cNvCxnSpPr>
              <a:cxnSpLocks/>
            </p:cNvCxnSpPr>
            <p:nvPr/>
          </p:nvCxnSpPr>
          <p:spPr>
            <a:xfrm flipH="1">
              <a:off x="579581" y="3457575"/>
              <a:ext cx="2392220" cy="3555"/>
            </a:xfrm>
            <a:prstGeom prst="line">
              <a:avLst/>
            </a:prstGeom>
            <a:ln w="12700">
              <a:solidFill>
                <a:srgbClr val="61C3AE"/>
              </a:solidFill>
              <a:headEnd type="none"/>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AE1BE49E-A1FC-484C-A76E-01B4F3E1C130}"/>
                </a:ext>
              </a:extLst>
            </p:cNvPr>
            <p:cNvCxnSpPr>
              <a:cxnSpLocks/>
            </p:cNvCxnSpPr>
            <p:nvPr/>
          </p:nvCxnSpPr>
          <p:spPr>
            <a:xfrm flipH="1">
              <a:off x="2966612" y="3454761"/>
              <a:ext cx="122737" cy="3"/>
            </a:xfrm>
            <a:prstGeom prst="line">
              <a:avLst/>
            </a:prstGeom>
            <a:ln w="12700">
              <a:solidFill>
                <a:srgbClr val="61C3AE"/>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A01C1033-3D56-4F38-AD8B-FFDD539E11F2}"/>
                </a:ext>
              </a:extLst>
            </p:cNvPr>
            <p:cNvCxnSpPr>
              <a:cxnSpLocks/>
            </p:cNvCxnSpPr>
            <p:nvPr/>
          </p:nvCxnSpPr>
          <p:spPr>
            <a:xfrm flipV="1">
              <a:off x="579581" y="3453698"/>
              <a:ext cx="0" cy="1121027"/>
            </a:xfrm>
            <a:prstGeom prst="line">
              <a:avLst/>
            </a:prstGeom>
            <a:ln w="12700">
              <a:solidFill>
                <a:srgbClr val="61C3AE"/>
              </a:solidFill>
            </a:ln>
          </p:spPr>
          <p:style>
            <a:lnRef idx="1">
              <a:schemeClr val="accent1"/>
            </a:lnRef>
            <a:fillRef idx="0">
              <a:schemeClr val="accent1"/>
            </a:fillRef>
            <a:effectRef idx="0">
              <a:schemeClr val="accent1"/>
            </a:effectRef>
            <a:fontRef idx="minor">
              <a:schemeClr val="tx1"/>
            </a:fontRef>
          </p:style>
        </p:cxnSp>
      </p:grpSp>
      <p:grpSp>
        <p:nvGrpSpPr>
          <p:cNvPr id="39" name="Group 38"/>
          <p:cNvGrpSpPr/>
          <p:nvPr/>
        </p:nvGrpSpPr>
        <p:grpSpPr>
          <a:xfrm>
            <a:off x="10065269" y="4476636"/>
            <a:ext cx="649537" cy="200055"/>
            <a:chOff x="8475640" y="4438914"/>
            <a:chExt cx="649537" cy="200055"/>
          </a:xfrm>
        </p:grpSpPr>
        <p:sp>
          <p:nvSpPr>
            <p:cNvPr id="40" name="Rounded Rectangle 39">
              <a:extLst>
                <a:ext uri="{FF2B5EF4-FFF2-40B4-BE49-F238E27FC236}">
                  <a16:creationId xmlns:a16="http://schemas.microsoft.com/office/drawing/2014/main" id="{6CF32342-4D1B-4106-8256-52A9FA7D4692}"/>
                </a:ext>
              </a:extLst>
            </p:cNvPr>
            <p:cNvSpPr/>
            <p:nvPr/>
          </p:nvSpPr>
          <p:spPr>
            <a:xfrm>
              <a:off x="8533317" y="4480387"/>
              <a:ext cx="550308" cy="123017"/>
            </a:xfrm>
            <a:prstGeom prst="roundRect">
              <a:avLst>
                <a:gd name="adj" fmla="val 25195"/>
              </a:avLst>
            </a:prstGeom>
            <a:solidFill>
              <a:srgbClr val="8CD4C5"/>
            </a:solidFill>
            <a:ln w="12700" cmpd="sng">
              <a:noFill/>
            </a:ln>
          </p:spPr>
          <p:txBody>
            <a:bodyPr vert="horz" lIns="0" tIns="0" rIns="0" bIns="0" rtlCol="0" anchor="ctr">
              <a:noAutofit/>
            </a:bodyPr>
            <a:lstStyle/>
            <a:p>
              <a:pPr algn="ctr">
                <a:spcBef>
                  <a:spcPct val="0"/>
                </a:spcBef>
              </a:pPr>
              <a:endParaRPr lang="en-US" sz="800" dirty="0">
                <a:solidFill>
                  <a:schemeClr val="bg1"/>
                </a:solidFill>
                <a:latin typeface="+mj-lt"/>
              </a:endParaRPr>
            </a:p>
          </p:txBody>
        </p:sp>
        <p:sp>
          <p:nvSpPr>
            <p:cNvPr id="41" name="Rectangle 40"/>
            <p:cNvSpPr/>
            <p:nvPr/>
          </p:nvSpPr>
          <p:spPr>
            <a:xfrm>
              <a:off x="8475640" y="4438914"/>
              <a:ext cx="649537" cy="200055"/>
            </a:xfrm>
            <a:prstGeom prst="rect">
              <a:avLst/>
            </a:prstGeom>
          </p:spPr>
          <p:txBody>
            <a:bodyPr wrap="none">
              <a:spAutoFit/>
            </a:bodyPr>
            <a:lstStyle/>
            <a:p>
              <a:r>
                <a:rPr lang="pl-PL" sz="700" dirty="0">
                  <a:solidFill>
                    <a:schemeClr val="tx1">
                      <a:lumMod val="75000"/>
                      <a:lumOff val="25000"/>
                    </a:schemeClr>
                  </a:solidFill>
                </a:rPr>
                <a:t>CAGR </a:t>
              </a:r>
              <a:r>
                <a:rPr lang="pl-PL" sz="700" dirty="0" err="1">
                  <a:solidFill>
                    <a:schemeClr val="tx1">
                      <a:lumMod val="75000"/>
                      <a:lumOff val="25000"/>
                    </a:schemeClr>
                  </a:solidFill>
                </a:rPr>
                <a:t>xx,xx</a:t>
              </a:r>
              <a:r>
                <a:rPr lang="pl-PL" sz="700" dirty="0">
                  <a:solidFill>
                    <a:schemeClr val="tx1">
                      <a:lumMod val="75000"/>
                      <a:lumOff val="25000"/>
                    </a:schemeClr>
                  </a:solidFill>
                </a:rPr>
                <a:t>%</a:t>
              </a:r>
            </a:p>
          </p:txBody>
        </p:sp>
      </p:grpSp>
      <p:sp>
        <p:nvSpPr>
          <p:cNvPr id="42" name="TextBox 41"/>
          <p:cNvSpPr txBox="1"/>
          <p:nvPr/>
        </p:nvSpPr>
        <p:spPr>
          <a:xfrm>
            <a:off x="8209674" y="1708604"/>
            <a:ext cx="3313002" cy="369332"/>
          </a:xfrm>
          <a:prstGeom prst="rect">
            <a:avLst/>
          </a:prstGeom>
          <a:noFill/>
        </p:spPr>
        <p:txBody>
          <a:bodyPr wrap="square" rtlCol="0">
            <a:spAutoFit/>
          </a:bodyPr>
          <a:lstStyle/>
          <a:p>
            <a:pPr algn="ctr"/>
            <a:r>
              <a:rPr lang="en-US" sz="900" dirty="0">
                <a:solidFill>
                  <a:schemeClr val="tx1">
                    <a:lumMod val="75000"/>
                    <a:lumOff val="25000"/>
                  </a:schemeClr>
                </a:solidFill>
              </a:rPr>
              <a:t>Own costs of sales of key product groups in the years 2019P-2022P, (thousand PLN)</a:t>
            </a:r>
          </a:p>
        </p:txBody>
      </p:sp>
      <p:cxnSp>
        <p:nvCxnSpPr>
          <p:cNvPr id="51" name="Straight Connector 50">
            <a:extLst>
              <a:ext uri="{FF2B5EF4-FFF2-40B4-BE49-F238E27FC236}">
                <a16:creationId xmlns:a16="http://schemas.microsoft.com/office/drawing/2014/main" id="{840C632B-04AD-486B-AC0B-97DD0E115DA6}"/>
              </a:ext>
            </a:extLst>
          </p:cNvPr>
          <p:cNvCxnSpPr>
            <a:cxnSpLocks/>
          </p:cNvCxnSpPr>
          <p:nvPr/>
        </p:nvCxnSpPr>
        <p:spPr>
          <a:xfrm>
            <a:off x="512064" y="1481205"/>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graphicFrame>
        <p:nvGraphicFramePr>
          <p:cNvPr id="62" name="Table 61"/>
          <p:cNvGraphicFramePr>
            <a:graphicFrameLocks noGrp="1"/>
          </p:cNvGraphicFramePr>
          <p:nvPr/>
        </p:nvGraphicFramePr>
        <p:xfrm>
          <a:off x="527050" y="1646252"/>
          <a:ext cx="7201649" cy="4547840"/>
        </p:xfrm>
        <a:graphic>
          <a:graphicData uri="http://schemas.openxmlformats.org/drawingml/2006/table">
            <a:tbl>
              <a:tblPr/>
              <a:tblGrid>
                <a:gridCol w="1664631">
                  <a:extLst>
                    <a:ext uri="{9D8B030D-6E8A-4147-A177-3AD203B41FA5}">
                      <a16:colId xmlns:a16="http://schemas.microsoft.com/office/drawing/2014/main" val="20000"/>
                    </a:ext>
                  </a:extLst>
                </a:gridCol>
                <a:gridCol w="1285046">
                  <a:extLst>
                    <a:ext uri="{9D8B030D-6E8A-4147-A177-3AD203B41FA5}">
                      <a16:colId xmlns:a16="http://schemas.microsoft.com/office/drawing/2014/main" val="20001"/>
                    </a:ext>
                  </a:extLst>
                </a:gridCol>
                <a:gridCol w="1357460">
                  <a:extLst>
                    <a:ext uri="{9D8B030D-6E8A-4147-A177-3AD203B41FA5}">
                      <a16:colId xmlns:a16="http://schemas.microsoft.com/office/drawing/2014/main" val="20002"/>
                    </a:ext>
                  </a:extLst>
                </a:gridCol>
                <a:gridCol w="1508288">
                  <a:extLst>
                    <a:ext uri="{9D8B030D-6E8A-4147-A177-3AD203B41FA5}">
                      <a16:colId xmlns:a16="http://schemas.microsoft.com/office/drawing/2014/main" val="20003"/>
                    </a:ext>
                  </a:extLst>
                </a:gridCol>
                <a:gridCol w="1386224">
                  <a:extLst>
                    <a:ext uri="{9D8B030D-6E8A-4147-A177-3AD203B41FA5}">
                      <a16:colId xmlns:a16="http://schemas.microsoft.com/office/drawing/2014/main" val="20004"/>
                    </a:ext>
                  </a:extLst>
                </a:gridCol>
              </a:tblGrid>
              <a:tr h="167884">
                <a:tc>
                  <a:txBody>
                    <a:bodyPr/>
                    <a:lstStyle/>
                    <a:p>
                      <a:pPr algn="l" rtl="0" fontAlgn="ctr"/>
                      <a:r>
                        <a:rPr lang="pl-PL" sz="700" b="1" i="0" u="none" strike="noStrike" dirty="0">
                          <a:solidFill>
                            <a:srgbClr val="FFFFFF"/>
                          </a:solidFill>
                          <a:effectLst/>
                          <a:latin typeface="Calibri" panose="020F0502020204030204" pitchFamily="34" charset="0"/>
                        </a:rPr>
                        <a:t>  PLN </a:t>
                      </a:r>
                    </a:p>
                  </a:txBody>
                  <a:tcPr marL="0" marR="0" marT="0" marB="0" anchor="ctr">
                    <a:lnL>
                      <a:noFill/>
                    </a:lnL>
                    <a:lnR>
                      <a:noFill/>
                    </a:lnR>
                    <a:lnT>
                      <a:noFill/>
                    </a:lnT>
                    <a:lnB>
                      <a:noFill/>
                    </a:lnB>
                    <a:solidFill>
                      <a:srgbClr val="46B9A0"/>
                    </a:solidFill>
                  </a:tcPr>
                </a:tc>
                <a:tc>
                  <a:txBody>
                    <a:bodyPr/>
                    <a:lstStyle/>
                    <a:p>
                      <a:pPr algn="ctr" rtl="0" fontAlgn="ctr"/>
                      <a:r>
                        <a:rPr lang="pl-PL" sz="700" b="1" i="0" u="none" strike="noStrike" dirty="0">
                          <a:solidFill>
                            <a:srgbClr val="FFFFFF"/>
                          </a:solidFill>
                          <a:effectLst/>
                          <a:latin typeface="Calibri" panose="020F0502020204030204" pitchFamily="34" charset="0"/>
                        </a:rPr>
                        <a:t> 2019P </a:t>
                      </a:r>
                    </a:p>
                  </a:txBody>
                  <a:tcPr marL="0" marR="0" marT="0" marB="0" anchor="ctr">
                    <a:lnL>
                      <a:noFill/>
                    </a:lnL>
                    <a:lnR>
                      <a:noFill/>
                    </a:lnR>
                    <a:lnT>
                      <a:noFill/>
                    </a:lnT>
                    <a:lnB>
                      <a:noFill/>
                    </a:lnB>
                    <a:solidFill>
                      <a:srgbClr val="8CD4C5"/>
                    </a:solidFill>
                  </a:tcPr>
                </a:tc>
                <a:tc>
                  <a:txBody>
                    <a:bodyPr/>
                    <a:lstStyle/>
                    <a:p>
                      <a:pPr algn="ctr" rtl="0" fontAlgn="ctr"/>
                      <a:r>
                        <a:rPr lang="pl-PL" sz="700" b="1" i="0" u="none" strike="noStrike">
                          <a:solidFill>
                            <a:srgbClr val="FFFFFF"/>
                          </a:solidFill>
                          <a:effectLst/>
                          <a:latin typeface="Calibri" panose="020F0502020204030204" pitchFamily="34" charset="0"/>
                        </a:rPr>
                        <a:t> 2020P </a:t>
                      </a:r>
                    </a:p>
                  </a:txBody>
                  <a:tcPr marL="0" marR="0" marT="0" marB="0" anchor="ctr">
                    <a:lnL>
                      <a:noFill/>
                    </a:lnL>
                    <a:lnR>
                      <a:noFill/>
                    </a:lnR>
                    <a:lnT>
                      <a:noFill/>
                    </a:lnT>
                    <a:lnB>
                      <a:noFill/>
                    </a:lnB>
                    <a:solidFill>
                      <a:srgbClr val="8CD4C5"/>
                    </a:solidFill>
                  </a:tcPr>
                </a:tc>
                <a:tc>
                  <a:txBody>
                    <a:bodyPr/>
                    <a:lstStyle/>
                    <a:p>
                      <a:pPr algn="ctr" rtl="0" fontAlgn="ctr"/>
                      <a:r>
                        <a:rPr lang="pl-PL" sz="700" b="1" i="0" u="none" strike="noStrike">
                          <a:solidFill>
                            <a:srgbClr val="FFFFFF"/>
                          </a:solidFill>
                          <a:effectLst/>
                          <a:latin typeface="Calibri" panose="020F0502020204030204" pitchFamily="34" charset="0"/>
                        </a:rPr>
                        <a:t> 2021P </a:t>
                      </a:r>
                    </a:p>
                  </a:txBody>
                  <a:tcPr marL="0" marR="0" marT="0" marB="0" anchor="ctr">
                    <a:lnL>
                      <a:noFill/>
                    </a:lnL>
                    <a:lnR>
                      <a:noFill/>
                    </a:lnR>
                    <a:lnT>
                      <a:noFill/>
                    </a:lnT>
                    <a:lnB>
                      <a:noFill/>
                    </a:lnB>
                    <a:solidFill>
                      <a:srgbClr val="8CD4C5"/>
                    </a:solidFill>
                  </a:tcPr>
                </a:tc>
                <a:tc>
                  <a:txBody>
                    <a:bodyPr/>
                    <a:lstStyle/>
                    <a:p>
                      <a:pPr algn="ctr" rtl="0" fontAlgn="ctr"/>
                      <a:r>
                        <a:rPr lang="pl-PL" sz="700" b="1" i="0" u="none" strike="noStrike" dirty="0">
                          <a:solidFill>
                            <a:srgbClr val="FFFFFF"/>
                          </a:solidFill>
                          <a:effectLst/>
                          <a:latin typeface="Calibri" panose="020F0502020204030204" pitchFamily="34" charset="0"/>
                        </a:rPr>
                        <a:t> 2022P </a:t>
                      </a:r>
                    </a:p>
                  </a:txBody>
                  <a:tcPr marL="0" marR="0" marT="0" marB="0" anchor="ctr">
                    <a:lnL>
                      <a:noFill/>
                    </a:lnL>
                    <a:lnR>
                      <a:noFill/>
                    </a:lnR>
                    <a:lnT>
                      <a:noFill/>
                    </a:lnT>
                    <a:lnB>
                      <a:noFill/>
                    </a:lnB>
                    <a:solidFill>
                      <a:srgbClr val="8CD4C5"/>
                    </a:solidFill>
                  </a:tcPr>
                </a:tc>
                <a:extLst>
                  <a:ext uri="{0D108BD9-81ED-4DB2-BD59-A6C34878D82A}">
                    <a16:rowId xmlns:a16="http://schemas.microsoft.com/office/drawing/2014/main" val="10000"/>
                  </a:ext>
                </a:extLst>
              </a:tr>
              <a:tr h="115262">
                <a:tc>
                  <a:txBody>
                    <a:bodyPr/>
                    <a:lstStyle/>
                    <a:p>
                      <a:pPr algn="l" fontAlgn="b"/>
                      <a:r>
                        <a:rPr lang="pl-PL" sz="700" b="1" i="0" u="none" strike="noStrike" dirty="0">
                          <a:solidFill>
                            <a:srgbClr val="404040"/>
                          </a:solidFill>
                          <a:effectLst/>
                          <a:latin typeface="Calibri" panose="020F0502020204030204" pitchFamily="34" charset="0"/>
                        </a:rPr>
                        <a:t>COGS,  </a:t>
                      </a:r>
                      <a:r>
                        <a:rPr lang="pl-PL" sz="700" b="1" i="0" u="none" strike="noStrike" dirty="0" err="1">
                          <a:solidFill>
                            <a:srgbClr val="404040"/>
                          </a:solidFill>
                          <a:effectLst/>
                          <a:latin typeface="Calibri" panose="020F0502020204030204" pitchFamily="34" charset="0"/>
                        </a:rPr>
                        <a:t>including</a:t>
                      </a:r>
                      <a:r>
                        <a:rPr lang="pl-PL" sz="700" b="1" i="0" u="none" strike="noStrike" dirty="0">
                          <a:solidFill>
                            <a:srgbClr val="404040"/>
                          </a:solidFill>
                          <a:effectLst/>
                          <a:latin typeface="Calibri" panose="020F0502020204030204" pitchFamily="34" charset="0"/>
                        </a:rPr>
                        <a:t>: </a:t>
                      </a:r>
                    </a:p>
                  </a:txBody>
                  <a:tcPr marL="0" marR="0" marT="0" marB="0" anchor="b">
                    <a:lnL>
                      <a:noFill/>
                    </a:lnL>
                    <a:lnR>
                      <a:noFill/>
                    </a:lnR>
                    <a:lnT>
                      <a:noFill/>
                    </a:lnT>
                    <a:lnB>
                      <a:noFill/>
                    </a:lnB>
                    <a:solidFill>
                      <a:srgbClr val="E0F4F0"/>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E0F4F0"/>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E0F4F0"/>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E0F4F0"/>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E0F4F0"/>
                    </a:solidFill>
                  </a:tcPr>
                </a:tc>
                <a:extLst>
                  <a:ext uri="{0D108BD9-81ED-4DB2-BD59-A6C34878D82A}">
                    <a16:rowId xmlns:a16="http://schemas.microsoft.com/office/drawing/2014/main" val="10001"/>
                  </a:ext>
                </a:extLst>
              </a:tr>
              <a:tr h="115262">
                <a:tc>
                  <a:txBody>
                    <a:bodyPr/>
                    <a:lstStyle/>
                    <a:p>
                      <a:pPr algn="r" rtl="0" fontAlgn="b"/>
                      <a:r>
                        <a:rPr lang="pl-PL" sz="700" b="0" i="1" u="none" strike="noStrike" dirty="0">
                          <a:solidFill>
                            <a:srgbClr val="3B9B86"/>
                          </a:solidFill>
                          <a:effectLst/>
                          <a:latin typeface="Calibri" panose="020F0502020204030204" pitchFamily="34" charset="0"/>
                        </a:rPr>
                        <a:t>dynamics %  </a:t>
                      </a:r>
                    </a:p>
                  </a:txBody>
                  <a:tcPr marL="0" marR="0" marT="0" marB="0" anchor="b">
                    <a:lnL>
                      <a:noFill/>
                    </a:lnL>
                    <a:lnR>
                      <a:noFill/>
                    </a:lnR>
                    <a:lnT>
                      <a:noFill/>
                    </a:lnT>
                    <a:lnB>
                      <a:noFill/>
                    </a:lnB>
                    <a:solidFill>
                      <a:schemeClr val="bg1"/>
                    </a:solidFill>
                  </a:tcPr>
                </a:tc>
                <a:tc>
                  <a:txBody>
                    <a:bodyPr/>
                    <a:lstStyle/>
                    <a:p>
                      <a:pPr algn="l" fontAlgn="b"/>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algn="r" fontAlgn="b"/>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algn="r" fontAlgn="b"/>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algn="r" fontAlgn="b"/>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extLst>
                  <a:ext uri="{0D108BD9-81ED-4DB2-BD59-A6C34878D82A}">
                    <a16:rowId xmlns:a16="http://schemas.microsoft.com/office/drawing/2014/main" val="10002"/>
                  </a:ext>
                </a:extLst>
              </a:tr>
              <a:tr h="115262">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03"/>
                  </a:ext>
                </a:extLst>
              </a:tr>
              <a:tr h="115262">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10004"/>
                  </a:ext>
                </a:extLst>
              </a:tr>
              <a:tr h="115262">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10005"/>
                  </a:ext>
                </a:extLst>
              </a:tr>
              <a:tr h="115262">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06"/>
                  </a:ext>
                </a:extLst>
              </a:tr>
              <a:tr h="115262">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10007"/>
                  </a:ext>
                </a:extLst>
              </a:tr>
              <a:tr h="115262">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10008"/>
                  </a:ext>
                </a:extLst>
              </a:tr>
              <a:tr h="115262">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09"/>
                  </a:ext>
                </a:extLst>
              </a:tr>
              <a:tr h="115262">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10010"/>
                  </a:ext>
                </a:extLst>
              </a:tr>
              <a:tr h="115262">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10011"/>
                  </a:ext>
                </a:extLst>
              </a:tr>
              <a:tr h="115262">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12"/>
                  </a:ext>
                </a:extLst>
              </a:tr>
              <a:tr h="115262">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10013"/>
                  </a:ext>
                </a:extLst>
              </a:tr>
              <a:tr h="115262">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10014"/>
                  </a:ext>
                </a:extLst>
              </a:tr>
              <a:tr h="115262">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15"/>
                  </a:ext>
                </a:extLst>
              </a:tr>
              <a:tr h="115262">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10016"/>
                  </a:ext>
                </a:extLst>
              </a:tr>
              <a:tr h="115262">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10017"/>
                  </a:ext>
                </a:extLst>
              </a:tr>
              <a:tr h="115262">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18"/>
                  </a:ext>
                </a:extLst>
              </a:tr>
              <a:tr h="115262">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10019"/>
                  </a:ext>
                </a:extLst>
              </a:tr>
              <a:tr h="115262">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10020"/>
                  </a:ext>
                </a:extLst>
              </a:tr>
              <a:tr h="115262">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21"/>
                  </a:ext>
                </a:extLst>
              </a:tr>
              <a:tr h="115262">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10022"/>
                  </a:ext>
                </a:extLst>
              </a:tr>
              <a:tr h="115262">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10023"/>
                  </a:ext>
                </a:extLst>
              </a:tr>
              <a:tr h="115262">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24"/>
                  </a:ext>
                </a:extLst>
              </a:tr>
              <a:tr h="115262">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10025"/>
                  </a:ext>
                </a:extLst>
              </a:tr>
              <a:tr h="115262">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10026"/>
                  </a:ext>
                </a:extLst>
              </a:tr>
              <a:tr h="115262">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27"/>
                  </a:ext>
                </a:extLst>
              </a:tr>
              <a:tr h="115262">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10028"/>
                  </a:ext>
                </a:extLst>
              </a:tr>
              <a:tr h="115262">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10029"/>
                  </a:ext>
                </a:extLst>
              </a:tr>
              <a:tr h="115262">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30"/>
                  </a:ext>
                </a:extLst>
              </a:tr>
              <a:tr h="115262">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10031"/>
                  </a:ext>
                </a:extLst>
              </a:tr>
              <a:tr h="115262">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10032"/>
                  </a:ext>
                </a:extLst>
              </a:tr>
              <a:tr h="115262">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mn-lt"/>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33"/>
                  </a:ext>
                </a:extLst>
              </a:tr>
              <a:tr h="115262">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10034"/>
                  </a:ext>
                </a:extLst>
              </a:tr>
              <a:tr h="115262">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10035"/>
                  </a:ext>
                </a:extLst>
              </a:tr>
              <a:tr h="115262">
                <a:tc>
                  <a:txBody>
                    <a:bodyPr/>
                    <a:lstStyle/>
                    <a:p>
                      <a:pPr algn="l" rtl="0" fontAlgn="b"/>
                      <a:r>
                        <a:rPr lang="pl-PL" sz="700" b="0" i="0" u="none" strike="noStrike" dirty="0" err="1">
                          <a:solidFill>
                            <a:srgbClr val="404040"/>
                          </a:solidFill>
                          <a:effectLst/>
                          <a:latin typeface="Calibri" panose="020F0502020204030204" pitchFamily="34" charset="0"/>
                        </a:rPr>
                        <a:t>Others</a:t>
                      </a:r>
                      <a:endParaRPr lang="pl-PL" sz="700" b="0" i="0" u="none" strike="noStrike" dirty="0">
                        <a:solidFill>
                          <a:srgbClr val="404040"/>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ctr"/>
                      <a:endParaRPr lang="pl-PL" sz="700" b="0" i="0" u="none" strike="noStrike" dirty="0">
                        <a:solidFill>
                          <a:schemeClr val="tx1">
                            <a:lumMod val="75000"/>
                            <a:lumOff val="25000"/>
                          </a:schemeClr>
                        </a:solidFill>
                        <a:effectLst/>
                        <a:latin typeface="+mn-lt"/>
                      </a:endParaRPr>
                    </a:p>
                  </a:txBody>
                  <a:tcPr marL="0" marR="0" marT="0" marB="0" anchor="ctr">
                    <a:lnL>
                      <a:noFill/>
                    </a:lnL>
                    <a:lnR>
                      <a:noFill/>
                    </a:lnR>
                    <a:lnT>
                      <a:noFill/>
                    </a:lnT>
                    <a:lnB>
                      <a:noFill/>
                    </a:lnB>
                    <a:solidFill>
                      <a:srgbClr val="F0FAF8"/>
                    </a:solidFill>
                  </a:tcPr>
                </a:tc>
                <a:tc>
                  <a:txBody>
                    <a:bodyPr/>
                    <a:lstStyle/>
                    <a:p>
                      <a:pPr algn="r" fontAlgn="ctr"/>
                      <a:endParaRPr lang="pl-PL" sz="700" b="0" i="0" u="none" strike="noStrike" dirty="0">
                        <a:solidFill>
                          <a:schemeClr val="tx1">
                            <a:lumMod val="75000"/>
                            <a:lumOff val="25000"/>
                          </a:schemeClr>
                        </a:solidFill>
                        <a:effectLst/>
                        <a:latin typeface="+mn-lt"/>
                      </a:endParaRPr>
                    </a:p>
                  </a:txBody>
                  <a:tcPr marL="0" marR="0" marT="0" marB="0" anchor="ctr">
                    <a:lnL>
                      <a:noFill/>
                    </a:lnL>
                    <a:lnR>
                      <a:noFill/>
                    </a:lnR>
                    <a:lnT>
                      <a:noFill/>
                    </a:lnT>
                    <a:lnB>
                      <a:noFill/>
                    </a:lnB>
                    <a:solidFill>
                      <a:srgbClr val="F0FAF8"/>
                    </a:solidFill>
                  </a:tcPr>
                </a:tc>
                <a:tc>
                  <a:txBody>
                    <a:bodyPr/>
                    <a:lstStyle/>
                    <a:p>
                      <a:pPr algn="r" fontAlgn="ctr"/>
                      <a:endParaRPr lang="pl-PL" sz="700" b="0" i="0" u="none" strike="noStrike" dirty="0">
                        <a:solidFill>
                          <a:schemeClr val="tx1">
                            <a:lumMod val="75000"/>
                            <a:lumOff val="25000"/>
                          </a:schemeClr>
                        </a:solidFill>
                        <a:effectLst/>
                        <a:latin typeface="+mn-lt"/>
                      </a:endParaRPr>
                    </a:p>
                  </a:txBody>
                  <a:tcPr marL="0" marR="0" marT="0" marB="0" anchor="ctr">
                    <a:lnL>
                      <a:noFill/>
                    </a:lnL>
                    <a:lnR>
                      <a:noFill/>
                    </a:lnR>
                    <a:lnT>
                      <a:noFill/>
                    </a:lnT>
                    <a:lnB>
                      <a:noFill/>
                    </a:lnB>
                    <a:solidFill>
                      <a:srgbClr val="F0FAF8"/>
                    </a:solidFill>
                  </a:tcPr>
                </a:tc>
                <a:tc>
                  <a:txBody>
                    <a:bodyPr/>
                    <a:lstStyle/>
                    <a:p>
                      <a:pPr algn="r" fontAlgn="ctr"/>
                      <a:endParaRPr lang="pl-PL" sz="700" b="0" i="0" u="none" strike="noStrike" dirty="0">
                        <a:solidFill>
                          <a:schemeClr val="tx1">
                            <a:lumMod val="75000"/>
                            <a:lumOff val="25000"/>
                          </a:schemeClr>
                        </a:solidFill>
                        <a:effectLst/>
                        <a:latin typeface="+mn-lt"/>
                      </a:endParaRPr>
                    </a:p>
                  </a:txBody>
                  <a:tcPr marL="0" marR="0" marT="0" marB="0" anchor="ctr">
                    <a:lnL>
                      <a:noFill/>
                    </a:lnL>
                    <a:lnR>
                      <a:noFill/>
                    </a:lnR>
                    <a:lnT>
                      <a:noFill/>
                    </a:lnT>
                    <a:lnB>
                      <a:noFill/>
                    </a:lnB>
                    <a:solidFill>
                      <a:srgbClr val="F0FAF8"/>
                    </a:solidFill>
                  </a:tcPr>
                </a:tc>
                <a:extLst>
                  <a:ext uri="{0D108BD9-81ED-4DB2-BD59-A6C34878D82A}">
                    <a16:rowId xmlns:a16="http://schemas.microsoft.com/office/drawing/2014/main" val="10036"/>
                  </a:ext>
                </a:extLst>
              </a:tr>
              <a:tr h="115262">
                <a:tc>
                  <a:txBody>
                    <a:bodyPr/>
                    <a:lstStyle/>
                    <a:p>
                      <a:pPr algn="r" rtl="0" fontAlgn="b"/>
                      <a:r>
                        <a:rPr lang="pl-PL" sz="700" b="0" i="1" u="none" strike="noStrike" dirty="0">
                          <a:solidFill>
                            <a:srgbClr val="3B9B86"/>
                          </a:solidFill>
                          <a:effectLst/>
                          <a:latin typeface="Calibri" panose="020F0502020204030204" pitchFamily="34" charset="0"/>
                        </a:rPr>
                        <a:t> dynamics %  </a:t>
                      </a:r>
                    </a:p>
                  </a:txBody>
                  <a:tcPr marL="0" marR="0" marT="0" marB="0" anchor="b">
                    <a:lnL>
                      <a:noFill/>
                    </a:lnL>
                    <a:lnR>
                      <a:noFill/>
                    </a:lnR>
                    <a:lnT>
                      <a:noFill/>
                    </a:lnT>
                    <a:lnB>
                      <a:noFill/>
                    </a:lnB>
                    <a:noFill/>
                  </a:tcPr>
                </a:tc>
                <a:tc>
                  <a:txBody>
                    <a:bodyPr/>
                    <a:lstStyle/>
                    <a:p>
                      <a:pPr marL="0" algn="r" defTabSz="914400" rtl="0" eaLnBrk="1" fontAlgn="ctr"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ctr"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ctr"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tc>
                  <a:txBody>
                    <a:bodyPr/>
                    <a:lstStyle/>
                    <a:p>
                      <a:pPr marL="0" algn="r" defTabSz="914400" rtl="0" eaLnBrk="1" fontAlgn="ctr"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noFill/>
                  </a:tcPr>
                </a:tc>
                <a:extLst>
                  <a:ext uri="{0D108BD9-81ED-4DB2-BD59-A6C34878D82A}">
                    <a16:rowId xmlns:a16="http://schemas.microsoft.com/office/drawing/2014/main" val="10037"/>
                  </a:ext>
                </a:extLst>
              </a:tr>
              <a:tr h="115262">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Share</a:t>
                      </a:r>
                      <a:r>
                        <a:rPr lang="pl-PL" sz="700" b="0" i="1" u="none" strike="noStrike" dirty="0">
                          <a:solidFill>
                            <a:srgbClr val="3B9B86"/>
                          </a:solidFill>
                          <a:effectLst/>
                          <a:latin typeface="Calibri" panose="020F0502020204030204" pitchFamily="34" charset="0"/>
                        </a:rPr>
                        <a:t> in </a:t>
                      </a:r>
                      <a:r>
                        <a:rPr lang="pl-PL" sz="700" b="0" i="1" u="none" strike="noStrike" dirty="0" err="1">
                          <a:solidFill>
                            <a:srgbClr val="3B9B86"/>
                          </a:solidFill>
                          <a:effectLst/>
                          <a:latin typeface="Calibri" panose="020F0502020204030204" pitchFamily="34" charset="0"/>
                        </a:rPr>
                        <a:t>revenue</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noFill/>
                  </a:tcPr>
                </a:tc>
                <a:tc>
                  <a:txBody>
                    <a:bodyPr/>
                    <a:lstStyle/>
                    <a:p>
                      <a:pPr marL="0" algn="r" defTabSz="914400" rtl="0" eaLnBrk="1" fontAlgn="ctr"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ctr"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ctr"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r" defTabSz="914400" rtl="0" eaLnBrk="1" fontAlgn="ctr"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extLst>
                  <a:ext uri="{0D108BD9-81ED-4DB2-BD59-A6C34878D82A}">
                    <a16:rowId xmlns:a16="http://schemas.microsoft.com/office/drawing/2014/main" val="10038"/>
                  </a:ext>
                </a:extLst>
              </a:tr>
            </a:tbl>
          </a:graphicData>
        </a:graphic>
      </p:graphicFrame>
      <p:sp>
        <p:nvSpPr>
          <p:cNvPr id="3" name="Text Placeholder 4">
            <a:extLst>
              <a:ext uri="{FF2B5EF4-FFF2-40B4-BE49-F238E27FC236}">
                <a16:creationId xmlns:a16="http://schemas.microsoft.com/office/drawing/2014/main" id="{C5336F56-2CC3-46EB-8778-4F15BCBB2B44}"/>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Tree>
    <p:extLst>
      <p:ext uri="{BB962C8B-B14F-4D97-AF65-F5344CB8AC3E}">
        <p14:creationId xmlns:p14="http://schemas.microsoft.com/office/powerpoint/2010/main" val="195162470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0" name="Group 389">
            <a:extLst>
              <a:ext uri="{FF2B5EF4-FFF2-40B4-BE49-F238E27FC236}">
                <a16:creationId xmlns:a16="http://schemas.microsoft.com/office/drawing/2014/main" id="{42E4EE00-C9B9-4202-8372-26F060BCCED8}"/>
              </a:ext>
            </a:extLst>
          </p:cNvPr>
          <p:cNvGrpSpPr/>
          <p:nvPr/>
        </p:nvGrpSpPr>
        <p:grpSpPr>
          <a:xfrm>
            <a:off x="7279327" y="1087848"/>
            <a:ext cx="4200142" cy="3216750"/>
            <a:chOff x="3037160" y="9287922"/>
            <a:chExt cx="6186962" cy="4866192"/>
          </a:xfrm>
        </p:grpSpPr>
        <p:sp>
          <p:nvSpPr>
            <p:cNvPr id="391" name="Rectangle 390">
              <a:extLst>
                <a:ext uri="{FF2B5EF4-FFF2-40B4-BE49-F238E27FC236}">
                  <a16:creationId xmlns:a16="http://schemas.microsoft.com/office/drawing/2014/main" id="{C027F27A-AD84-4014-9DA8-F87D61B63849}"/>
                </a:ext>
              </a:extLst>
            </p:cNvPr>
            <p:cNvSpPr/>
            <p:nvPr/>
          </p:nvSpPr>
          <p:spPr>
            <a:xfrm>
              <a:off x="3037160" y="10078795"/>
              <a:ext cx="5404105" cy="236341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nvGrpSpPr>
            <p:cNvPr id="392" name="Grupa 2">
              <a:extLst>
                <a:ext uri="{FF2B5EF4-FFF2-40B4-BE49-F238E27FC236}">
                  <a16:creationId xmlns:a16="http://schemas.microsoft.com/office/drawing/2014/main" id="{5D9986F7-09B8-4076-90DC-9DA1C2CD07B0}"/>
                </a:ext>
              </a:extLst>
            </p:cNvPr>
            <p:cNvGrpSpPr/>
            <p:nvPr/>
          </p:nvGrpSpPr>
          <p:grpSpPr>
            <a:xfrm>
              <a:off x="3258217" y="9393174"/>
              <a:ext cx="5357187" cy="3634821"/>
              <a:chOff x="4357106" y="2843387"/>
              <a:chExt cx="1179388" cy="789940"/>
            </a:xfrm>
            <a:solidFill>
              <a:srgbClr val="E0F3F4"/>
            </a:solidFill>
          </p:grpSpPr>
          <p:sp>
            <p:nvSpPr>
              <p:cNvPr id="395" name="Freeform 6">
                <a:extLst>
                  <a:ext uri="{FF2B5EF4-FFF2-40B4-BE49-F238E27FC236}">
                    <a16:creationId xmlns:a16="http://schemas.microsoft.com/office/drawing/2014/main" id="{254F4706-0710-4BFF-B47C-31CE982C7C7C}"/>
                  </a:ext>
                </a:extLst>
              </p:cNvPr>
              <p:cNvSpPr>
                <a:spLocks/>
              </p:cNvSpPr>
              <p:nvPr/>
            </p:nvSpPr>
            <p:spPr bwMode="auto">
              <a:xfrm>
                <a:off x="5008946" y="3126494"/>
                <a:ext cx="73194" cy="37288"/>
              </a:xfrm>
              <a:custGeom>
                <a:avLst/>
                <a:gdLst>
                  <a:gd name="T0" fmla="*/ 5 w 53"/>
                  <a:gd name="T1" fmla="*/ 21 h 27"/>
                  <a:gd name="T2" fmla="*/ 9 w 53"/>
                  <a:gd name="T3" fmla="*/ 23 h 27"/>
                  <a:gd name="T4" fmla="*/ 9 w 53"/>
                  <a:gd name="T5" fmla="*/ 25 h 27"/>
                  <a:gd name="T6" fmla="*/ 3 w 53"/>
                  <a:gd name="T7" fmla="*/ 27 h 27"/>
                  <a:gd name="T8" fmla="*/ 0 w 53"/>
                  <a:gd name="T9" fmla="*/ 27 h 27"/>
                  <a:gd name="T10" fmla="*/ 3 w 53"/>
                  <a:gd name="T11" fmla="*/ 27 h 27"/>
                  <a:gd name="T12" fmla="*/ 28 w 53"/>
                  <a:gd name="T13" fmla="*/ 27 h 27"/>
                  <a:gd name="T14" fmla="*/ 53 w 53"/>
                  <a:gd name="T15" fmla="*/ 25 h 27"/>
                  <a:gd name="T16" fmla="*/ 53 w 53"/>
                  <a:gd name="T17" fmla="*/ 25 h 27"/>
                  <a:gd name="T18" fmla="*/ 51 w 53"/>
                  <a:gd name="T19" fmla="*/ 25 h 27"/>
                  <a:gd name="T20" fmla="*/ 51 w 53"/>
                  <a:gd name="T21" fmla="*/ 19 h 27"/>
                  <a:gd name="T22" fmla="*/ 53 w 53"/>
                  <a:gd name="T23" fmla="*/ 15 h 27"/>
                  <a:gd name="T24" fmla="*/ 51 w 53"/>
                  <a:gd name="T25" fmla="*/ 13 h 27"/>
                  <a:gd name="T26" fmla="*/ 49 w 53"/>
                  <a:gd name="T27" fmla="*/ 13 h 27"/>
                  <a:gd name="T28" fmla="*/ 47 w 53"/>
                  <a:gd name="T29" fmla="*/ 8 h 27"/>
                  <a:gd name="T30" fmla="*/ 45 w 53"/>
                  <a:gd name="T31" fmla="*/ 8 h 27"/>
                  <a:gd name="T32" fmla="*/ 36 w 53"/>
                  <a:gd name="T33" fmla="*/ 8 h 27"/>
                  <a:gd name="T34" fmla="*/ 32 w 53"/>
                  <a:gd name="T35" fmla="*/ 6 h 27"/>
                  <a:gd name="T36" fmla="*/ 26 w 53"/>
                  <a:gd name="T37" fmla="*/ 0 h 27"/>
                  <a:gd name="T38" fmla="*/ 21 w 53"/>
                  <a:gd name="T39" fmla="*/ 0 h 27"/>
                  <a:gd name="T40" fmla="*/ 21 w 53"/>
                  <a:gd name="T41" fmla="*/ 2 h 27"/>
                  <a:gd name="T42" fmla="*/ 24 w 53"/>
                  <a:gd name="T43" fmla="*/ 8 h 27"/>
                  <a:gd name="T44" fmla="*/ 21 w 53"/>
                  <a:gd name="T45" fmla="*/ 8 h 27"/>
                  <a:gd name="T46" fmla="*/ 24 w 53"/>
                  <a:gd name="T47" fmla="*/ 13 h 27"/>
                  <a:gd name="T48" fmla="*/ 21 w 53"/>
                  <a:gd name="T49" fmla="*/ 17 h 27"/>
                  <a:gd name="T50" fmla="*/ 15 w 53"/>
                  <a:gd name="T51" fmla="*/ 15 h 27"/>
                  <a:gd name="T52" fmla="*/ 15 w 53"/>
                  <a:gd name="T53" fmla="*/ 8 h 27"/>
                  <a:gd name="T54" fmla="*/ 19 w 53"/>
                  <a:gd name="T55" fmla="*/ 2 h 27"/>
                  <a:gd name="T56" fmla="*/ 19 w 53"/>
                  <a:gd name="T57" fmla="*/ 2 h 27"/>
                  <a:gd name="T58" fmla="*/ 17 w 53"/>
                  <a:gd name="T59" fmla="*/ 2 h 27"/>
                  <a:gd name="T60" fmla="*/ 15 w 53"/>
                  <a:gd name="T61" fmla="*/ 8 h 27"/>
                  <a:gd name="T62" fmla="*/ 13 w 53"/>
                  <a:gd name="T63" fmla="*/ 15 h 27"/>
                  <a:gd name="T64" fmla="*/ 9 w 53"/>
                  <a:gd name="T65" fmla="*/ 17 h 27"/>
                  <a:gd name="T66" fmla="*/ 3 w 53"/>
                  <a:gd name="T67" fmla="*/ 15 h 27"/>
                  <a:gd name="T68" fmla="*/ 0 w 53"/>
                  <a:gd name="T69" fmla="*/ 17 h 27"/>
                  <a:gd name="T70" fmla="*/ 0 w 53"/>
                  <a:gd name="T71" fmla="*/ 21 h 27"/>
                  <a:gd name="T72" fmla="*/ 0 w 53"/>
                  <a:gd name="T73" fmla="*/ 23 h 27"/>
                  <a:gd name="T74" fmla="*/ 5 w 53"/>
                  <a:gd name="T75"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27">
                    <a:moveTo>
                      <a:pt x="5" y="21"/>
                    </a:moveTo>
                    <a:lnTo>
                      <a:pt x="9" y="23"/>
                    </a:lnTo>
                    <a:lnTo>
                      <a:pt x="9" y="25"/>
                    </a:lnTo>
                    <a:lnTo>
                      <a:pt x="3" y="27"/>
                    </a:lnTo>
                    <a:lnTo>
                      <a:pt x="0" y="27"/>
                    </a:lnTo>
                    <a:lnTo>
                      <a:pt x="3" y="27"/>
                    </a:lnTo>
                    <a:lnTo>
                      <a:pt x="28" y="27"/>
                    </a:lnTo>
                    <a:lnTo>
                      <a:pt x="53" y="25"/>
                    </a:lnTo>
                    <a:lnTo>
                      <a:pt x="53" y="25"/>
                    </a:lnTo>
                    <a:lnTo>
                      <a:pt x="51" y="25"/>
                    </a:lnTo>
                    <a:lnTo>
                      <a:pt x="51" y="19"/>
                    </a:lnTo>
                    <a:lnTo>
                      <a:pt x="53" y="15"/>
                    </a:lnTo>
                    <a:lnTo>
                      <a:pt x="51" y="13"/>
                    </a:lnTo>
                    <a:lnTo>
                      <a:pt x="49" y="13"/>
                    </a:lnTo>
                    <a:lnTo>
                      <a:pt x="47" y="8"/>
                    </a:lnTo>
                    <a:lnTo>
                      <a:pt x="45" y="8"/>
                    </a:lnTo>
                    <a:lnTo>
                      <a:pt x="36" y="8"/>
                    </a:lnTo>
                    <a:lnTo>
                      <a:pt x="32" y="6"/>
                    </a:lnTo>
                    <a:lnTo>
                      <a:pt x="26" y="0"/>
                    </a:lnTo>
                    <a:lnTo>
                      <a:pt x="21" y="0"/>
                    </a:lnTo>
                    <a:lnTo>
                      <a:pt x="21" y="2"/>
                    </a:lnTo>
                    <a:lnTo>
                      <a:pt x="24" y="8"/>
                    </a:lnTo>
                    <a:lnTo>
                      <a:pt x="21" y="8"/>
                    </a:lnTo>
                    <a:lnTo>
                      <a:pt x="24" y="13"/>
                    </a:lnTo>
                    <a:lnTo>
                      <a:pt x="21" y="17"/>
                    </a:lnTo>
                    <a:lnTo>
                      <a:pt x="15" y="15"/>
                    </a:lnTo>
                    <a:lnTo>
                      <a:pt x="15" y="8"/>
                    </a:lnTo>
                    <a:lnTo>
                      <a:pt x="19" y="2"/>
                    </a:lnTo>
                    <a:lnTo>
                      <a:pt x="19" y="2"/>
                    </a:lnTo>
                    <a:lnTo>
                      <a:pt x="17" y="2"/>
                    </a:lnTo>
                    <a:lnTo>
                      <a:pt x="15" y="8"/>
                    </a:lnTo>
                    <a:lnTo>
                      <a:pt x="13" y="15"/>
                    </a:lnTo>
                    <a:lnTo>
                      <a:pt x="9" y="17"/>
                    </a:lnTo>
                    <a:lnTo>
                      <a:pt x="3" y="15"/>
                    </a:lnTo>
                    <a:lnTo>
                      <a:pt x="0" y="17"/>
                    </a:lnTo>
                    <a:lnTo>
                      <a:pt x="0" y="21"/>
                    </a:lnTo>
                    <a:lnTo>
                      <a:pt x="0" y="23"/>
                    </a:lnTo>
                    <a:lnTo>
                      <a:pt x="5" y="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6" name="Freeform 44">
                <a:extLst>
                  <a:ext uri="{FF2B5EF4-FFF2-40B4-BE49-F238E27FC236}">
                    <a16:creationId xmlns:a16="http://schemas.microsoft.com/office/drawing/2014/main" id="{79B1AC2F-849E-405F-9080-542954C26B3D}"/>
                  </a:ext>
                </a:extLst>
              </p:cNvPr>
              <p:cNvSpPr>
                <a:spLocks noEditPoints="1"/>
              </p:cNvSpPr>
              <p:nvPr/>
            </p:nvSpPr>
            <p:spPr bwMode="auto">
              <a:xfrm>
                <a:off x="4716170" y="3042253"/>
                <a:ext cx="174008" cy="136721"/>
              </a:xfrm>
              <a:custGeom>
                <a:avLst/>
                <a:gdLst>
                  <a:gd name="T0" fmla="*/ 99 w 126"/>
                  <a:gd name="T1" fmla="*/ 95 h 99"/>
                  <a:gd name="T2" fmla="*/ 101 w 126"/>
                  <a:gd name="T3" fmla="*/ 88 h 99"/>
                  <a:gd name="T4" fmla="*/ 92 w 126"/>
                  <a:gd name="T5" fmla="*/ 88 h 99"/>
                  <a:gd name="T6" fmla="*/ 92 w 126"/>
                  <a:gd name="T7" fmla="*/ 93 h 99"/>
                  <a:gd name="T8" fmla="*/ 118 w 126"/>
                  <a:gd name="T9" fmla="*/ 74 h 99"/>
                  <a:gd name="T10" fmla="*/ 122 w 126"/>
                  <a:gd name="T11" fmla="*/ 71 h 99"/>
                  <a:gd name="T12" fmla="*/ 80 w 126"/>
                  <a:gd name="T13" fmla="*/ 63 h 99"/>
                  <a:gd name="T14" fmla="*/ 71 w 126"/>
                  <a:gd name="T15" fmla="*/ 80 h 99"/>
                  <a:gd name="T16" fmla="*/ 67 w 126"/>
                  <a:gd name="T17" fmla="*/ 74 h 99"/>
                  <a:gd name="T18" fmla="*/ 59 w 126"/>
                  <a:gd name="T19" fmla="*/ 65 h 99"/>
                  <a:gd name="T20" fmla="*/ 59 w 126"/>
                  <a:gd name="T21" fmla="*/ 57 h 99"/>
                  <a:gd name="T22" fmla="*/ 67 w 126"/>
                  <a:gd name="T23" fmla="*/ 61 h 99"/>
                  <a:gd name="T24" fmla="*/ 67 w 126"/>
                  <a:gd name="T25" fmla="*/ 57 h 99"/>
                  <a:gd name="T26" fmla="*/ 78 w 126"/>
                  <a:gd name="T27" fmla="*/ 50 h 99"/>
                  <a:gd name="T28" fmla="*/ 73 w 126"/>
                  <a:gd name="T29" fmla="*/ 65 h 99"/>
                  <a:gd name="T30" fmla="*/ 75 w 126"/>
                  <a:gd name="T31" fmla="*/ 71 h 99"/>
                  <a:gd name="T32" fmla="*/ 71 w 126"/>
                  <a:gd name="T33" fmla="*/ 80 h 99"/>
                  <a:gd name="T34" fmla="*/ 78 w 126"/>
                  <a:gd name="T35" fmla="*/ 78 h 99"/>
                  <a:gd name="T36" fmla="*/ 73 w 126"/>
                  <a:gd name="T37" fmla="*/ 80 h 99"/>
                  <a:gd name="T38" fmla="*/ 65 w 126"/>
                  <a:gd name="T39" fmla="*/ 84 h 99"/>
                  <a:gd name="T40" fmla="*/ 71 w 126"/>
                  <a:gd name="T41" fmla="*/ 84 h 99"/>
                  <a:gd name="T42" fmla="*/ 69 w 126"/>
                  <a:gd name="T43" fmla="*/ 86 h 99"/>
                  <a:gd name="T44" fmla="*/ 54 w 126"/>
                  <a:gd name="T45" fmla="*/ 84 h 99"/>
                  <a:gd name="T46" fmla="*/ 59 w 126"/>
                  <a:gd name="T47" fmla="*/ 80 h 99"/>
                  <a:gd name="T48" fmla="*/ 46 w 126"/>
                  <a:gd name="T49" fmla="*/ 50 h 99"/>
                  <a:gd name="T50" fmla="*/ 44 w 126"/>
                  <a:gd name="T51" fmla="*/ 59 h 99"/>
                  <a:gd name="T52" fmla="*/ 42 w 126"/>
                  <a:gd name="T53" fmla="*/ 80 h 99"/>
                  <a:gd name="T54" fmla="*/ 48 w 126"/>
                  <a:gd name="T55" fmla="*/ 84 h 99"/>
                  <a:gd name="T56" fmla="*/ 52 w 126"/>
                  <a:gd name="T57" fmla="*/ 78 h 99"/>
                  <a:gd name="T58" fmla="*/ 37 w 126"/>
                  <a:gd name="T59" fmla="*/ 63 h 99"/>
                  <a:gd name="T60" fmla="*/ 48 w 126"/>
                  <a:gd name="T61" fmla="*/ 74 h 99"/>
                  <a:gd name="T62" fmla="*/ 37 w 126"/>
                  <a:gd name="T63" fmla="*/ 78 h 99"/>
                  <a:gd name="T64" fmla="*/ 33 w 126"/>
                  <a:gd name="T65" fmla="*/ 65 h 99"/>
                  <a:gd name="T66" fmla="*/ 52 w 126"/>
                  <a:gd name="T67" fmla="*/ 15 h 99"/>
                  <a:gd name="T68" fmla="*/ 12 w 126"/>
                  <a:gd name="T69" fmla="*/ 29 h 99"/>
                  <a:gd name="T70" fmla="*/ 14 w 126"/>
                  <a:gd name="T71" fmla="*/ 31 h 99"/>
                  <a:gd name="T72" fmla="*/ 10 w 126"/>
                  <a:gd name="T73" fmla="*/ 29 h 99"/>
                  <a:gd name="T74" fmla="*/ 23 w 126"/>
                  <a:gd name="T75" fmla="*/ 23 h 99"/>
                  <a:gd name="T76" fmla="*/ 37 w 126"/>
                  <a:gd name="T77" fmla="*/ 25 h 99"/>
                  <a:gd name="T78" fmla="*/ 42 w 126"/>
                  <a:gd name="T79" fmla="*/ 10 h 99"/>
                  <a:gd name="T80" fmla="*/ 40 w 126"/>
                  <a:gd name="T81" fmla="*/ 6 h 99"/>
                  <a:gd name="T82" fmla="*/ 25 w 126"/>
                  <a:gd name="T83" fmla="*/ 17 h 99"/>
                  <a:gd name="T84" fmla="*/ 10 w 126"/>
                  <a:gd name="T85" fmla="*/ 23 h 99"/>
                  <a:gd name="T86" fmla="*/ 6 w 126"/>
                  <a:gd name="T87" fmla="*/ 31 h 99"/>
                  <a:gd name="T88" fmla="*/ 29 w 126"/>
                  <a:gd name="T89" fmla="*/ 82 h 99"/>
                  <a:gd name="T90" fmla="*/ 25 w 126"/>
                  <a:gd name="T91" fmla="*/ 78 h 99"/>
                  <a:gd name="T92" fmla="*/ 27 w 126"/>
                  <a:gd name="T93" fmla="*/ 69 h 99"/>
                  <a:gd name="T94" fmla="*/ 35 w 126"/>
                  <a:gd name="T95" fmla="*/ 57 h 99"/>
                  <a:gd name="T96" fmla="*/ 40 w 126"/>
                  <a:gd name="T97" fmla="*/ 48 h 99"/>
                  <a:gd name="T98" fmla="*/ 48 w 126"/>
                  <a:gd name="T99" fmla="*/ 46 h 99"/>
                  <a:gd name="T100" fmla="*/ 50 w 126"/>
                  <a:gd name="T101" fmla="*/ 38 h 99"/>
                  <a:gd name="T102" fmla="*/ 37 w 126"/>
                  <a:gd name="T103" fmla="*/ 34 h 99"/>
                  <a:gd name="T104" fmla="*/ 33 w 126"/>
                  <a:gd name="T105" fmla="*/ 25 h 99"/>
                  <a:gd name="T106" fmla="*/ 21 w 126"/>
                  <a:gd name="T107" fmla="*/ 27 h 99"/>
                  <a:gd name="T108" fmla="*/ 27 w 126"/>
                  <a:gd name="T109" fmla="*/ 38 h 99"/>
                  <a:gd name="T110" fmla="*/ 21 w 126"/>
                  <a:gd name="T111" fmla="*/ 34 h 99"/>
                  <a:gd name="T112" fmla="*/ 16 w 126"/>
                  <a:gd name="T113" fmla="*/ 38 h 99"/>
                  <a:gd name="T114" fmla="*/ 6 w 126"/>
                  <a:gd name="T115" fmla="*/ 36 h 99"/>
                  <a:gd name="T116" fmla="*/ 4 w 126"/>
                  <a:gd name="T117" fmla="*/ 44 h 99"/>
                  <a:gd name="T118" fmla="*/ 6 w 126"/>
                  <a:gd name="T119" fmla="*/ 55 h 99"/>
                  <a:gd name="T120" fmla="*/ 2 w 126"/>
                  <a:gd name="T121" fmla="*/ 67 h 99"/>
                  <a:gd name="T122" fmla="*/ 10 w 126"/>
                  <a:gd name="T123" fmla="*/ 78 h 99"/>
                  <a:gd name="T124" fmla="*/ 25 w 126"/>
                  <a:gd name="T125" fmla="*/ 8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99">
                    <a:moveTo>
                      <a:pt x="90" y="97"/>
                    </a:moveTo>
                    <a:lnTo>
                      <a:pt x="92" y="97"/>
                    </a:lnTo>
                    <a:lnTo>
                      <a:pt x="96" y="99"/>
                    </a:lnTo>
                    <a:lnTo>
                      <a:pt x="99" y="95"/>
                    </a:lnTo>
                    <a:lnTo>
                      <a:pt x="101" y="97"/>
                    </a:lnTo>
                    <a:lnTo>
                      <a:pt x="101" y="95"/>
                    </a:lnTo>
                    <a:lnTo>
                      <a:pt x="99" y="90"/>
                    </a:lnTo>
                    <a:lnTo>
                      <a:pt x="101" y="88"/>
                    </a:lnTo>
                    <a:lnTo>
                      <a:pt x="96" y="86"/>
                    </a:lnTo>
                    <a:lnTo>
                      <a:pt x="96" y="88"/>
                    </a:lnTo>
                    <a:lnTo>
                      <a:pt x="94" y="86"/>
                    </a:lnTo>
                    <a:lnTo>
                      <a:pt x="92" y="88"/>
                    </a:lnTo>
                    <a:lnTo>
                      <a:pt x="92" y="90"/>
                    </a:lnTo>
                    <a:lnTo>
                      <a:pt x="94" y="90"/>
                    </a:lnTo>
                    <a:lnTo>
                      <a:pt x="94" y="93"/>
                    </a:lnTo>
                    <a:lnTo>
                      <a:pt x="92" y="93"/>
                    </a:lnTo>
                    <a:lnTo>
                      <a:pt x="90" y="97"/>
                    </a:lnTo>
                    <a:lnTo>
                      <a:pt x="90" y="97"/>
                    </a:lnTo>
                    <a:close/>
                    <a:moveTo>
                      <a:pt x="120" y="67"/>
                    </a:moveTo>
                    <a:lnTo>
                      <a:pt x="118" y="74"/>
                    </a:lnTo>
                    <a:lnTo>
                      <a:pt x="120" y="78"/>
                    </a:lnTo>
                    <a:lnTo>
                      <a:pt x="126" y="80"/>
                    </a:lnTo>
                    <a:lnTo>
                      <a:pt x="126" y="76"/>
                    </a:lnTo>
                    <a:lnTo>
                      <a:pt x="122" y="71"/>
                    </a:lnTo>
                    <a:lnTo>
                      <a:pt x="120" y="67"/>
                    </a:lnTo>
                    <a:lnTo>
                      <a:pt x="120" y="67"/>
                    </a:lnTo>
                    <a:close/>
                    <a:moveTo>
                      <a:pt x="80" y="59"/>
                    </a:moveTo>
                    <a:lnTo>
                      <a:pt x="80" y="63"/>
                    </a:lnTo>
                    <a:lnTo>
                      <a:pt x="82" y="65"/>
                    </a:lnTo>
                    <a:lnTo>
                      <a:pt x="80" y="59"/>
                    </a:lnTo>
                    <a:lnTo>
                      <a:pt x="80" y="59"/>
                    </a:lnTo>
                    <a:close/>
                    <a:moveTo>
                      <a:pt x="71" y="80"/>
                    </a:moveTo>
                    <a:lnTo>
                      <a:pt x="67" y="80"/>
                    </a:lnTo>
                    <a:lnTo>
                      <a:pt x="65" y="78"/>
                    </a:lnTo>
                    <a:lnTo>
                      <a:pt x="67" y="76"/>
                    </a:lnTo>
                    <a:lnTo>
                      <a:pt x="67" y="74"/>
                    </a:lnTo>
                    <a:lnTo>
                      <a:pt x="63" y="71"/>
                    </a:lnTo>
                    <a:lnTo>
                      <a:pt x="61" y="71"/>
                    </a:lnTo>
                    <a:lnTo>
                      <a:pt x="56" y="69"/>
                    </a:lnTo>
                    <a:lnTo>
                      <a:pt x="59" y="65"/>
                    </a:lnTo>
                    <a:lnTo>
                      <a:pt x="56" y="63"/>
                    </a:lnTo>
                    <a:lnTo>
                      <a:pt x="56" y="59"/>
                    </a:lnTo>
                    <a:lnTo>
                      <a:pt x="59" y="59"/>
                    </a:lnTo>
                    <a:lnTo>
                      <a:pt x="59" y="57"/>
                    </a:lnTo>
                    <a:lnTo>
                      <a:pt x="61" y="55"/>
                    </a:lnTo>
                    <a:lnTo>
                      <a:pt x="63" y="57"/>
                    </a:lnTo>
                    <a:lnTo>
                      <a:pt x="63" y="59"/>
                    </a:lnTo>
                    <a:lnTo>
                      <a:pt x="67" y="61"/>
                    </a:lnTo>
                    <a:lnTo>
                      <a:pt x="67" y="61"/>
                    </a:lnTo>
                    <a:lnTo>
                      <a:pt x="69" y="61"/>
                    </a:lnTo>
                    <a:lnTo>
                      <a:pt x="69" y="59"/>
                    </a:lnTo>
                    <a:lnTo>
                      <a:pt x="67" y="57"/>
                    </a:lnTo>
                    <a:lnTo>
                      <a:pt x="65" y="55"/>
                    </a:lnTo>
                    <a:lnTo>
                      <a:pt x="67" y="50"/>
                    </a:lnTo>
                    <a:lnTo>
                      <a:pt x="73" y="50"/>
                    </a:lnTo>
                    <a:lnTo>
                      <a:pt x="78" y="50"/>
                    </a:lnTo>
                    <a:lnTo>
                      <a:pt x="78" y="52"/>
                    </a:lnTo>
                    <a:lnTo>
                      <a:pt x="80" y="57"/>
                    </a:lnTo>
                    <a:lnTo>
                      <a:pt x="78" y="63"/>
                    </a:lnTo>
                    <a:lnTo>
                      <a:pt x="73" y="65"/>
                    </a:lnTo>
                    <a:lnTo>
                      <a:pt x="73" y="65"/>
                    </a:lnTo>
                    <a:lnTo>
                      <a:pt x="78" y="67"/>
                    </a:lnTo>
                    <a:lnTo>
                      <a:pt x="78" y="71"/>
                    </a:lnTo>
                    <a:lnTo>
                      <a:pt x="75" y="71"/>
                    </a:lnTo>
                    <a:lnTo>
                      <a:pt x="71" y="74"/>
                    </a:lnTo>
                    <a:lnTo>
                      <a:pt x="71" y="78"/>
                    </a:lnTo>
                    <a:lnTo>
                      <a:pt x="71" y="80"/>
                    </a:lnTo>
                    <a:lnTo>
                      <a:pt x="71" y="80"/>
                    </a:lnTo>
                    <a:close/>
                    <a:moveTo>
                      <a:pt x="73" y="80"/>
                    </a:moveTo>
                    <a:lnTo>
                      <a:pt x="73" y="82"/>
                    </a:lnTo>
                    <a:lnTo>
                      <a:pt x="75" y="80"/>
                    </a:lnTo>
                    <a:lnTo>
                      <a:pt x="78" y="78"/>
                    </a:lnTo>
                    <a:lnTo>
                      <a:pt x="78" y="76"/>
                    </a:lnTo>
                    <a:lnTo>
                      <a:pt x="73" y="78"/>
                    </a:lnTo>
                    <a:lnTo>
                      <a:pt x="73" y="80"/>
                    </a:lnTo>
                    <a:lnTo>
                      <a:pt x="73" y="80"/>
                    </a:lnTo>
                    <a:close/>
                    <a:moveTo>
                      <a:pt x="59" y="80"/>
                    </a:moveTo>
                    <a:lnTo>
                      <a:pt x="61" y="84"/>
                    </a:lnTo>
                    <a:lnTo>
                      <a:pt x="65" y="84"/>
                    </a:lnTo>
                    <a:lnTo>
                      <a:pt x="65" y="84"/>
                    </a:lnTo>
                    <a:lnTo>
                      <a:pt x="67" y="80"/>
                    </a:lnTo>
                    <a:lnTo>
                      <a:pt x="71" y="82"/>
                    </a:lnTo>
                    <a:lnTo>
                      <a:pt x="71" y="80"/>
                    </a:lnTo>
                    <a:lnTo>
                      <a:pt x="71" y="84"/>
                    </a:lnTo>
                    <a:lnTo>
                      <a:pt x="69" y="86"/>
                    </a:lnTo>
                    <a:lnTo>
                      <a:pt x="69" y="90"/>
                    </a:lnTo>
                    <a:lnTo>
                      <a:pt x="69" y="90"/>
                    </a:lnTo>
                    <a:lnTo>
                      <a:pt x="69" y="86"/>
                    </a:lnTo>
                    <a:lnTo>
                      <a:pt x="67" y="88"/>
                    </a:lnTo>
                    <a:lnTo>
                      <a:pt x="61" y="88"/>
                    </a:lnTo>
                    <a:lnTo>
                      <a:pt x="54" y="88"/>
                    </a:lnTo>
                    <a:lnTo>
                      <a:pt x="54" y="84"/>
                    </a:lnTo>
                    <a:lnTo>
                      <a:pt x="56" y="84"/>
                    </a:lnTo>
                    <a:lnTo>
                      <a:pt x="54" y="82"/>
                    </a:lnTo>
                    <a:lnTo>
                      <a:pt x="56" y="80"/>
                    </a:lnTo>
                    <a:lnTo>
                      <a:pt x="59" y="80"/>
                    </a:lnTo>
                    <a:lnTo>
                      <a:pt x="59" y="80"/>
                    </a:lnTo>
                    <a:close/>
                    <a:moveTo>
                      <a:pt x="44" y="59"/>
                    </a:moveTo>
                    <a:lnTo>
                      <a:pt x="46" y="57"/>
                    </a:lnTo>
                    <a:lnTo>
                      <a:pt x="46" y="50"/>
                    </a:lnTo>
                    <a:lnTo>
                      <a:pt x="48" y="57"/>
                    </a:lnTo>
                    <a:lnTo>
                      <a:pt x="46" y="59"/>
                    </a:lnTo>
                    <a:lnTo>
                      <a:pt x="44" y="59"/>
                    </a:lnTo>
                    <a:lnTo>
                      <a:pt x="44" y="59"/>
                    </a:lnTo>
                    <a:close/>
                    <a:moveTo>
                      <a:pt x="42" y="80"/>
                    </a:moveTo>
                    <a:lnTo>
                      <a:pt x="44" y="84"/>
                    </a:lnTo>
                    <a:lnTo>
                      <a:pt x="46" y="82"/>
                    </a:lnTo>
                    <a:lnTo>
                      <a:pt x="42" y="80"/>
                    </a:lnTo>
                    <a:lnTo>
                      <a:pt x="42" y="80"/>
                    </a:lnTo>
                    <a:close/>
                    <a:moveTo>
                      <a:pt x="50" y="74"/>
                    </a:moveTo>
                    <a:lnTo>
                      <a:pt x="50" y="80"/>
                    </a:lnTo>
                    <a:lnTo>
                      <a:pt x="48" y="84"/>
                    </a:lnTo>
                    <a:lnTo>
                      <a:pt x="48" y="84"/>
                    </a:lnTo>
                    <a:lnTo>
                      <a:pt x="50" y="82"/>
                    </a:lnTo>
                    <a:lnTo>
                      <a:pt x="52" y="78"/>
                    </a:lnTo>
                    <a:lnTo>
                      <a:pt x="52" y="78"/>
                    </a:lnTo>
                    <a:lnTo>
                      <a:pt x="50" y="74"/>
                    </a:lnTo>
                    <a:lnTo>
                      <a:pt x="50" y="74"/>
                    </a:lnTo>
                    <a:close/>
                    <a:moveTo>
                      <a:pt x="33" y="65"/>
                    </a:moveTo>
                    <a:lnTo>
                      <a:pt x="37" y="63"/>
                    </a:lnTo>
                    <a:lnTo>
                      <a:pt x="42" y="65"/>
                    </a:lnTo>
                    <a:lnTo>
                      <a:pt x="46" y="65"/>
                    </a:lnTo>
                    <a:lnTo>
                      <a:pt x="48" y="71"/>
                    </a:lnTo>
                    <a:lnTo>
                      <a:pt x="48" y="74"/>
                    </a:lnTo>
                    <a:lnTo>
                      <a:pt x="46" y="78"/>
                    </a:lnTo>
                    <a:lnTo>
                      <a:pt x="42" y="80"/>
                    </a:lnTo>
                    <a:lnTo>
                      <a:pt x="40" y="78"/>
                    </a:lnTo>
                    <a:lnTo>
                      <a:pt x="37" y="78"/>
                    </a:lnTo>
                    <a:lnTo>
                      <a:pt x="33" y="74"/>
                    </a:lnTo>
                    <a:lnTo>
                      <a:pt x="31" y="69"/>
                    </a:lnTo>
                    <a:lnTo>
                      <a:pt x="33" y="65"/>
                    </a:lnTo>
                    <a:lnTo>
                      <a:pt x="33" y="65"/>
                    </a:lnTo>
                    <a:close/>
                    <a:moveTo>
                      <a:pt x="48" y="15"/>
                    </a:moveTo>
                    <a:lnTo>
                      <a:pt x="50" y="12"/>
                    </a:lnTo>
                    <a:lnTo>
                      <a:pt x="54" y="12"/>
                    </a:lnTo>
                    <a:lnTo>
                      <a:pt x="52" y="15"/>
                    </a:lnTo>
                    <a:lnTo>
                      <a:pt x="48" y="15"/>
                    </a:lnTo>
                    <a:lnTo>
                      <a:pt x="48" y="15"/>
                    </a:lnTo>
                    <a:close/>
                    <a:moveTo>
                      <a:pt x="12" y="34"/>
                    </a:moveTo>
                    <a:lnTo>
                      <a:pt x="12" y="29"/>
                    </a:lnTo>
                    <a:lnTo>
                      <a:pt x="16" y="27"/>
                    </a:lnTo>
                    <a:lnTo>
                      <a:pt x="19" y="25"/>
                    </a:lnTo>
                    <a:lnTo>
                      <a:pt x="19" y="29"/>
                    </a:lnTo>
                    <a:lnTo>
                      <a:pt x="14" y="31"/>
                    </a:lnTo>
                    <a:lnTo>
                      <a:pt x="12" y="34"/>
                    </a:lnTo>
                    <a:lnTo>
                      <a:pt x="12" y="34"/>
                    </a:lnTo>
                    <a:close/>
                    <a:moveTo>
                      <a:pt x="12" y="36"/>
                    </a:moveTo>
                    <a:lnTo>
                      <a:pt x="10" y="29"/>
                    </a:lnTo>
                    <a:lnTo>
                      <a:pt x="12" y="27"/>
                    </a:lnTo>
                    <a:lnTo>
                      <a:pt x="19" y="23"/>
                    </a:lnTo>
                    <a:lnTo>
                      <a:pt x="19" y="23"/>
                    </a:lnTo>
                    <a:lnTo>
                      <a:pt x="23" y="23"/>
                    </a:lnTo>
                    <a:lnTo>
                      <a:pt x="27" y="25"/>
                    </a:lnTo>
                    <a:lnTo>
                      <a:pt x="29" y="23"/>
                    </a:lnTo>
                    <a:lnTo>
                      <a:pt x="33" y="23"/>
                    </a:lnTo>
                    <a:lnTo>
                      <a:pt x="37" y="25"/>
                    </a:lnTo>
                    <a:lnTo>
                      <a:pt x="40" y="23"/>
                    </a:lnTo>
                    <a:lnTo>
                      <a:pt x="42" y="17"/>
                    </a:lnTo>
                    <a:lnTo>
                      <a:pt x="42" y="12"/>
                    </a:lnTo>
                    <a:lnTo>
                      <a:pt x="42" y="10"/>
                    </a:lnTo>
                    <a:lnTo>
                      <a:pt x="42" y="6"/>
                    </a:lnTo>
                    <a:lnTo>
                      <a:pt x="44" y="2"/>
                    </a:lnTo>
                    <a:lnTo>
                      <a:pt x="44" y="0"/>
                    </a:lnTo>
                    <a:lnTo>
                      <a:pt x="40" y="6"/>
                    </a:lnTo>
                    <a:lnTo>
                      <a:pt x="33" y="8"/>
                    </a:lnTo>
                    <a:lnTo>
                      <a:pt x="29" y="8"/>
                    </a:lnTo>
                    <a:lnTo>
                      <a:pt x="27" y="12"/>
                    </a:lnTo>
                    <a:lnTo>
                      <a:pt x="25" y="17"/>
                    </a:lnTo>
                    <a:lnTo>
                      <a:pt x="23" y="19"/>
                    </a:lnTo>
                    <a:lnTo>
                      <a:pt x="16" y="19"/>
                    </a:lnTo>
                    <a:lnTo>
                      <a:pt x="12" y="23"/>
                    </a:lnTo>
                    <a:lnTo>
                      <a:pt x="10" y="23"/>
                    </a:lnTo>
                    <a:lnTo>
                      <a:pt x="8" y="23"/>
                    </a:lnTo>
                    <a:lnTo>
                      <a:pt x="6" y="27"/>
                    </a:lnTo>
                    <a:lnTo>
                      <a:pt x="4" y="29"/>
                    </a:lnTo>
                    <a:lnTo>
                      <a:pt x="6" y="31"/>
                    </a:lnTo>
                    <a:lnTo>
                      <a:pt x="8" y="31"/>
                    </a:lnTo>
                    <a:lnTo>
                      <a:pt x="12" y="36"/>
                    </a:lnTo>
                    <a:lnTo>
                      <a:pt x="12" y="36"/>
                    </a:lnTo>
                    <a:close/>
                    <a:moveTo>
                      <a:pt x="29" y="82"/>
                    </a:moveTo>
                    <a:lnTo>
                      <a:pt x="29" y="82"/>
                    </a:lnTo>
                    <a:lnTo>
                      <a:pt x="29" y="80"/>
                    </a:lnTo>
                    <a:lnTo>
                      <a:pt x="27" y="78"/>
                    </a:lnTo>
                    <a:lnTo>
                      <a:pt x="25" y="78"/>
                    </a:lnTo>
                    <a:lnTo>
                      <a:pt x="25" y="74"/>
                    </a:lnTo>
                    <a:lnTo>
                      <a:pt x="27" y="71"/>
                    </a:lnTo>
                    <a:lnTo>
                      <a:pt x="29" y="69"/>
                    </a:lnTo>
                    <a:lnTo>
                      <a:pt x="27" y="69"/>
                    </a:lnTo>
                    <a:lnTo>
                      <a:pt x="27" y="65"/>
                    </a:lnTo>
                    <a:lnTo>
                      <a:pt x="33" y="61"/>
                    </a:lnTo>
                    <a:lnTo>
                      <a:pt x="33" y="61"/>
                    </a:lnTo>
                    <a:lnTo>
                      <a:pt x="35" y="57"/>
                    </a:lnTo>
                    <a:lnTo>
                      <a:pt x="37" y="59"/>
                    </a:lnTo>
                    <a:lnTo>
                      <a:pt x="42" y="57"/>
                    </a:lnTo>
                    <a:lnTo>
                      <a:pt x="42" y="50"/>
                    </a:lnTo>
                    <a:lnTo>
                      <a:pt x="40" y="48"/>
                    </a:lnTo>
                    <a:lnTo>
                      <a:pt x="42" y="46"/>
                    </a:lnTo>
                    <a:lnTo>
                      <a:pt x="44" y="44"/>
                    </a:lnTo>
                    <a:lnTo>
                      <a:pt x="48" y="48"/>
                    </a:lnTo>
                    <a:lnTo>
                      <a:pt x="48" y="46"/>
                    </a:lnTo>
                    <a:lnTo>
                      <a:pt x="50" y="46"/>
                    </a:lnTo>
                    <a:lnTo>
                      <a:pt x="52" y="46"/>
                    </a:lnTo>
                    <a:lnTo>
                      <a:pt x="52" y="42"/>
                    </a:lnTo>
                    <a:lnTo>
                      <a:pt x="50" y="38"/>
                    </a:lnTo>
                    <a:lnTo>
                      <a:pt x="48" y="40"/>
                    </a:lnTo>
                    <a:lnTo>
                      <a:pt x="42" y="40"/>
                    </a:lnTo>
                    <a:lnTo>
                      <a:pt x="40" y="38"/>
                    </a:lnTo>
                    <a:lnTo>
                      <a:pt x="37" y="34"/>
                    </a:lnTo>
                    <a:lnTo>
                      <a:pt x="35" y="34"/>
                    </a:lnTo>
                    <a:lnTo>
                      <a:pt x="37" y="31"/>
                    </a:lnTo>
                    <a:lnTo>
                      <a:pt x="37" y="27"/>
                    </a:lnTo>
                    <a:lnTo>
                      <a:pt x="33" y="25"/>
                    </a:lnTo>
                    <a:lnTo>
                      <a:pt x="29" y="25"/>
                    </a:lnTo>
                    <a:lnTo>
                      <a:pt x="25" y="27"/>
                    </a:lnTo>
                    <a:lnTo>
                      <a:pt x="23" y="25"/>
                    </a:lnTo>
                    <a:lnTo>
                      <a:pt x="21" y="27"/>
                    </a:lnTo>
                    <a:lnTo>
                      <a:pt x="25" y="31"/>
                    </a:lnTo>
                    <a:lnTo>
                      <a:pt x="23" y="34"/>
                    </a:lnTo>
                    <a:lnTo>
                      <a:pt x="27" y="38"/>
                    </a:lnTo>
                    <a:lnTo>
                      <a:pt x="27" y="38"/>
                    </a:lnTo>
                    <a:lnTo>
                      <a:pt x="23" y="38"/>
                    </a:lnTo>
                    <a:lnTo>
                      <a:pt x="21" y="38"/>
                    </a:lnTo>
                    <a:lnTo>
                      <a:pt x="19" y="36"/>
                    </a:lnTo>
                    <a:lnTo>
                      <a:pt x="21" y="34"/>
                    </a:lnTo>
                    <a:lnTo>
                      <a:pt x="19" y="29"/>
                    </a:lnTo>
                    <a:lnTo>
                      <a:pt x="19" y="29"/>
                    </a:lnTo>
                    <a:lnTo>
                      <a:pt x="14" y="36"/>
                    </a:lnTo>
                    <a:lnTo>
                      <a:pt x="16" y="38"/>
                    </a:lnTo>
                    <a:lnTo>
                      <a:pt x="12" y="40"/>
                    </a:lnTo>
                    <a:lnTo>
                      <a:pt x="10" y="38"/>
                    </a:lnTo>
                    <a:lnTo>
                      <a:pt x="8" y="38"/>
                    </a:lnTo>
                    <a:lnTo>
                      <a:pt x="6" y="36"/>
                    </a:lnTo>
                    <a:lnTo>
                      <a:pt x="2" y="40"/>
                    </a:lnTo>
                    <a:lnTo>
                      <a:pt x="6" y="42"/>
                    </a:lnTo>
                    <a:lnTo>
                      <a:pt x="6" y="46"/>
                    </a:lnTo>
                    <a:lnTo>
                      <a:pt x="4" y="44"/>
                    </a:lnTo>
                    <a:lnTo>
                      <a:pt x="2" y="44"/>
                    </a:lnTo>
                    <a:lnTo>
                      <a:pt x="4" y="50"/>
                    </a:lnTo>
                    <a:lnTo>
                      <a:pt x="6" y="50"/>
                    </a:lnTo>
                    <a:lnTo>
                      <a:pt x="6" y="55"/>
                    </a:lnTo>
                    <a:lnTo>
                      <a:pt x="8" y="57"/>
                    </a:lnTo>
                    <a:lnTo>
                      <a:pt x="2" y="61"/>
                    </a:lnTo>
                    <a:lnTo>
                      <a:pt x="0" y="65"/>
                    </a:lnTo>
                    <a:lnTo>
                      <a:pt x="2" y="67"/>
                    </a:lnTo>
                    <a:lnTo>
                      <a:pt x="6" y="65"/>
                    </a:lnTo>
                    <a:lnTo>
                      <a:pt x="10" y="69"/>
                    </a:lnTo>
                    <a:lnTo>
                      <a:pt x="12" y="76"/>
                    </a:lnTo>
                    <a:lnTo>
                      <a:pt x="10" y="78"/>
                    </a:lnTo>
                    <a:lnTo>
                      <a:pt x="10" y="80"/>
                    </a:lnTo>
                    <a:lnTo>
                      <a:pt x="16" y="80"/>
                    </a:lnTo>
                    <a:lnTo>
                      <a:pt x="23" y="82"/>
                    </a:lnTo>
                    <a:lnTo>
                      <a:pt x="25" y="82"/>
                    </a:lnTo>
                    <a:lnTo>
                      <a:pt x="29" y="82"/>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7" name="Freeform 50">
                <a:extLst>
                  <a:ext uri="{FF2B5EF4-FFF2-40B4-BE49-F238E27FC236}">
                    <a16:creationId xmlns:a16="http://schemas.microsoft.com/office/drawing/2014/main" id="{89331C6A-9C4B-4A01-9187-AA6B403C6B2D}"/>
                  </a:ext>
                </a:extLst>
              </p:cNvPr>
              <p:cNvSpPr>
                <a:spLocks/>
              </p:cNvSpPr>
              <p:nvPr/>
            </p:nvSpPr>
            <p:spPr bwMode="auto">
              <a:xfrm>
                <a:off x="5035185" y="3089207"/>
                <a:ext cx="136721" cy="100815"/>
              </a:xfrm>
              <a:custGeom>
                <a:avLst/>
                <a:gdLst>
                  <a:gd name="T0" fmla="*/ 32 w 99"/>
                  <a:gd name="T1" fmla="*/ 52 h 73"/>
                  <a:gd name="T2" fmla="*/ 32 w 99"/>
                  <a:gd name="T3" fmla="*/ 46 h 73"/>
                  <a:gd name="T4" fmla="*/ 34 w 99"/>
                  <a:gd name="T5" fmla="*/ 42 h 73"/>
                  <a:gd name="T6" fmla="*/ 32 w 99"/>
                  <a:gd name="T7" fmla="*/ 40 h 73"/>
                  <a:gd name="T8" fmla="*/ 30 w 99"/>
                  <a:gd name="T9" fmla="*/ 40 h 73"/>
                  <a:gd name="T10" fmla="*/ 28 w 99"/>
                  <a:gd name="T11" fmla="*/ 35 h 73"/>
                  <a:gd name="T12" fmla="*/ 26 w 99"/>
                  <a:gd name="T13" fmla="*/ 35 h 73"/>
                  <a:gd name="T14" fmla="*/ 17 w 99"/>
                  <a:gd name="T15" fmla="*/ 35 h 73"/>
                  <a:gd name="T16" fmla="*/ 13 w 99"/>
                  <a:gd name="T17" fmla="*/ 33 h 73"/>
                  <a:gd name="T18" fmla="*/ 7 w 99"/>
                  <a:gd name="T19" fmla="*/ 27 h 73"/>
                  <a:gd name="T20" fmla="*/ 0 w 99"/>
                  <a:gd name="T21" fmla="*/ 27 h 73"/>
                  <a:gd name="T22" fmla="*/ 0 w 99"/>
                  <a:gd name="T23" fmla="*/ 27 h 73"/>
                  <a:gd name="T24" fmla="*/ 2 w 99"/>
                  <a:gd name="T25" fmla="*/ 25 h 73"/>
                  <a:gd name="T26" fmla="*/ 0 w 99"/>
                  <a:gd name="T27" fmla="*/ 18 h 73"/>
                  <a:gd name="T28" fmla="*/ 0 w 99"/>
                  <a:gd name="T29" fmla="*/ 14 h 73"/>
                  <a:gd name="T30" fmla="*/ 2 w 99"/>
                  <a:gd name="T31" fmla="*/ 12 h 73"/>
                  <a:gd name="T32" fmla="*/ 5 w 99"/>
                  <a:gd name="T33" fmla="*/ 8 h 73"/>
                  <a:gd name="T34" fmla="*/ 11 w 99"/>
                  <a:gd name="T35" fmla="*/ 4 h 73"/>
                  <a:gd name="T36" fmla="*/ 19 w 99"/>
                  <a:gd name="T37" fmla="*/ 2 h 73"/>
                  <a:gd name="T38" fmla="*/ 26 w 99"/>
                  <a:gd name="T39" fmla="*/ 2 h 73"/>
                  <a:gd name="T40" fmla="*/ 32 w 99"/>
                  <a:gd name="T41" fmla="*/ 2 h 73"/>
                  <a:gd name="T42" fmla="*/ 34 w 99"/>
                  <a:gd name="T43" fmla="*/ 4 h 73"/>
                  <a:gd name="T44" fmla="*/ 38 w 99"/>
                  <a:gd name="T45" fmla="*/ 0 h 73"/>
                  <a:gd name="T46" fmla="*/ 43 w 99"/>
                  <a:gd name="T47" fmla="*/ 0 h 73"/>
                  <a:gd name="T48" fmla="*/ 43 w 99"/>
                  <a:gd name="T49" fmla="*/ 2 h 73"/>
                  <a:gd name="T50" fmla="*/ 47 w 99"/>
                  <a:gd name="T51" fmla="*/ 2 h 73"/>
                  <a:gd name="T52" fmla="*/ 49 w 99"/>
                  <a:gd name="T53" fmla="*/ 6 h 73"/>
                  <a:gd name="T54" fmla="*/ 55 w 99"/>
                  <a:gd name="T55" fmla="*/ 6 h 73"/>
                  <a:gd name="T56" fmla="*/ 57 w 99"/>
                  <a:gd name="T57" fmla="*/ 8 h 73"/>
                  <a:gd name="T58" fmla="*/ 64 w 99"/>
                  <a:gd name="T59" fmla="*/ 4 h 73"/>
                  <a:gd name="T60" fmla="*/ 70 w 99"/>
                  <a:gd name="T61" fmla="*/ 6 h 73"/>
                  <a:gd name="T62" fmla="*/ 76 w 99"/>
                  <a:gd name="T63" fmla="*/ 8 h 73"/>
                  <a:gd name="T64" fmla="*/ 83 w 99"/>
                  <a:gd name="T65" fmla="*/ 12 h 73"/>
                  <a:gd name="T66" fmla="*/ 87 w 99"/>
                  <a:gd name="T67" fmla="*/ 14 h 73"/>
                  <a:gd name="T68" fmla="*/ 91 w 99"/>
                  <a:gd name="T69" fmla="*/ 21 h 73"/>
                  <a:gd name="T70" fmla="*/ 97 w 99"/>
                  <a:gd name="T71" fmla="*/ 21 h 73"/>
                  <a:gd name="T72" fmla="*/ 99 w 99"/>
                  <a:gd name="T73" fmla="*/ 23 h 73"/>
                  <a:gd name="T74" fmla="*/ 93 w 99"/>
                  <a:gd name="T75" fmla="*/ 27 h 73"/>
                  <a:gd name="T76" fmla="*/ 97 w 99"/>
                  <a:gd name="T77" fmla="*/ 29 h 73"/>
                  <a:gd name="T78" fmla="*/ 97 w 99"/>
                  <a:gd name="T79" fmla="*/ 33 h 73"/>
                  <a:gd name="T80" fmla="*/ 91 w 99"/>
                  <a:gd name="T81" fmla="*/ 37 h 73"/>
                  <a:gd name="T82" fmla="*/ 87 w 99"/>
                  <a:gd name="T83" fmla="*/ 44 h 73"/>
                  <a:gd name="T84" fmla="*/ 85 w 99"/>
                  <a:gd name="T85" fmla="*/ 44 h 73"/>
                  <a:gd name="T86" fmla="*/ 83 w 99"/>
                  <a:gd name="T87" fmla="*/ 50 h 73"/>
                  <a:gd name="T88" fmla="*/ 87 w 99"/>
                  <a:gd name="T89" fmla="*/ 52 h 73"/>
                  <a:gd name="T90" fmla="*/ 87 w 99"/>
                  <a:gd name="T91" fmla="*/ 56 h 73"/>
                  <a:gd name="T92" fmla="*/ 83 w 99"/>
                  <a:gd name="T93" fmla="*/ 56 h 73"/>
                  <a:gd name="T94" fmla="*/ 83 w 99"/>
                  <a:gd name="T95" fmla="*/ 54 h 73"/>
                  <a:gd name="T96" fmla="*/ 78 w 99"/>
                  <a:gd name="T97" fmla="*/ 56 h 73"/>
                  <a:gd name="T98" fmla="*/ 76 w 99"/>
                  <a:gd name="T99" fmla="*/ 61 h 73"/>
                  <a:gd name="T100" fmla="*/ 70 w 99"/>
                  <a:gd name="T101" fmla="*/ 61 h 73"/>
                  <a:gd name="T102" fmla="*/ 72 w 99"/>
                  <a:gd name="T103" fmla="*/ 67 h 73"/>
                  <a:gd name="T104" fmla="*/ 70 w 99"/>
                  <a:gd name="T105" fmla="*/ 67 h 73"/>
                  <a:gd name="T106" fmla="*/ 64 w 99"/>
                  <a:gd name="T107" fmla="*/ 69 h 73"/>
                  <a:gd name="T108" fmla="*/ 59 w 99"/>
                  <a:gd name="T109" fmla="*/ 67 h 73"/>
                  <a:gd name="T110" fmla="*/ 51 w 99"/>
                  <a:gd name="T111" fmla="*/ 69 h 73"/>
                  <a:gd name="T112" fmla="*/ 47 w 99"/>
                  <a:gd name="T113" fmla="*/ 73 h 73"/>
                  <a:gd name="T114" fmla="*/ 45 w 99"/>
                  <a:gd name="T115" fmla="*/ 69 h 73"/>
                  <a:gd name="T116" fmla="*/ 45 w 99"/>
                  <a:gd name="T117" fmla="*/ 63 h 73"/>
                  <a:gd name="T118" fmla="*/ 43 w 99"/>
                  <a:gd name="T119" fmla="*/ 56 h 73"/>
                  <a:gd name="T120" fmla="*/ 40 w 99"/>
                  <a:gd name="T121" fmla="*/ 56 h 73"/>
                  <a:gd name="T122" fmla="*/ 36 w 99"/>
                  <a:gd name="T123" fmla="*/ 52 h 73"/>
                  <a:gd name="T124" fmla="*/ 32 w 99"/>
                  <a:gd name="T125" fmla="*/ 5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73">
                    <a:moveTo>
                      <a:pt x="32" y="52"/>
                    </a:moveTo>
                    <a:lnTo>
                      <a:pt x="32" y="46"/>
                    </a:lnTo>
                    <a:lnTo>
                      <a:pt x="34" y="42"/>
                    </a:lnTo>
                    <a:lnTo>
                      <a:pt x="32" y="40"/>
                    </a:lnTo>
                    <a:lnTo>
                      <a:pt x="30" y="40"/>
                    </a:lnTo>
                    <a:lnTo>
                      <a:pt x="28" y="35"/>
                    </a:lnTo>
                    <a:lnTo>
                      <a:pt x="26" y="35"/>
                    </a:lnTo>
                    <a:lnTo>
                      <a:pt x="17" y="35"/>
                    </a:lnTo>
                    <a:lnTo>
                      <a:pt x="13" y="33"/>
                    </a:lnTo>
                    <a:lnTo>
                      <a:pt x="7" y="27"/>
                    </a:lnTo>
                    <a:lnTo>
                      <a:pt x="0" y="27"/>
                    </a:lnTo>
                    <a:lnTo>
                      <a:pt x="0" y="27"/>
                    </a:lnTo>
                    <a:lnTo>
                      <a:pt x="2" y="25"/>
                    </a:lnTo>
                    <a:lnTo>
                      <a:pt x="0" y="18"/>
                    </a:lnTo>
                    <a:lnTo>
                      <a:pt x="0" y="14"/>
                    </a:lnTo>
                    <a:lnTo>
                      <a:pt x="2" y="12"/>
                    </a:lnTo>
                    <a:lnTo>
                      <a:pt x="5" y="8"/>
                    </a:lnTo>
                    <a:lnTo>
                      <a:pt x="11" y="4"/>
                    </a:lnTo>
                    <a:lnTo>
                      <a:pt x="19" y="2"/>
                    </a:lnTo>
                    <a:lnTo>
                      <a:pt x="26" y="2"/>
                    </a:lnTo>
                    <a:lnTo>
                      <a:pt x="32" y="2"/>
                    </a:lnTo>
                    <a:lnTo>
                      <a:pt x="34" y="4"/>
                    </a:lnTo>
                    <a:lnTo>
                      <a:pt x="38" y="0"/>
                    </a:lnTo>
                    <a:lnTo>
                      <a:pt x="43" y="0"/>
                    </a:lnTo>
                    <a:lnTo>
                      <a:pt x="43" y="2"/>
                    </a:lnTo>
                    <a:lnTo>
                      <a:pt x="47" y="2"/>
                    </a:lnTo>
                    <a:lnTo>
                      <a:pt x="49" y="6"/>
                    </a:lnTo>
                    <a:lnTo>
                      <a:pt x="55" y="6"/>
                    </a:lnTo>
                    <a:lnTo>
                      <a:pt x="57" y="8"/>
                    </a:lnTo>
                    <a:lnTo>
                      <a:pt x="64" y="4"/>
                    </a:lnTo>
                    <a:lnTo>
                      <a:pt x="70" y="6"/>
                    </a:lnTo>
                    <a:lnTo>
                      <a:pt x="76" y="8"/>
                    </a:lnTo>
                    <a:lnTo>
                      <a:pt x="83" y="12"/>
                    </a:lnTo>
                    <a:lnTo>
                      <a:pt x="87" y="14"/>
                    </a:lnTo>
                    <a:lnTo>
                      <a:pt x="91" y="21"/>
                    </a:lnTo>
                    <a:lnTo>
                      <a:pt x="97" y="21"/>
                    </a:lnTo>
                    <a:lnTo>
                      <a:pt x="99" y="23"/>
                    </a:lnTo>
                    <a:lnTo>
                      <a:pt x="93" y="27"/>
                    </a:lnTo>
                    <a:lnTo>
                      <a:pt x="97" y="29"/>
                    </a:lnTo>
                    <a:lnTo>
                      <a:pt x="97" y="33"/>
                    </a:lnTo>
                    <a:lnTo>
                      <a:pt x="91" y="37"/>
                    </a:lnTo>
                    <a:lnTo>
                      <a:pt x="87" y="44"/>
                    </a:lnTo>
                    <a:lnTo>
                      <a:pt x="85" y="44"/>
                    </a:lnTo>
                    <a:lnTo>
                      <a:pt x="83" y="50"/>
                    </a:lnTo>
                    <a:lnTo>
                      <a:pt x="87" y="52"/>
                    </a:lnTo>
                    <a:lnTo>
                      <a:pt x="87" y="56"/>
                    </a:lnTo>
                    <a:lnTo>
                      <a:pt x="83" y="56"/>
                    </a:lnTo>
                    <a:lnTo>
                      <a:pt x="83" y="54"/>
                    </a:lnTo>
                    <a:lnTo>
                      <a:pt x="78" y="56"/>
                    </a:lnTo>
                    <a:lnTo>
                      <a:pt x="76" y="61"/>
                    </a:lnTo>
                    <a:lnTo>
                      <a:pt x="70" y="61"/>
                    </a:lnTo>
                    <a:lnTo>
                      <a:pt x="72" y="67"/>
                    </a:lnTo>
                    <a:lnTo>
                      <a:pt x="70" y="67"/>
                    </a:lnTo>
                    <a:lnTo>
                      <a:pt x="64" y="69"/>
                    </a:lnTo>
                    <a:lnTo>
                      <a:pt x="59" y="67"/>
                    </a:lnTo>
                    <a:lnTo>
                      <a:pt x="51" y="69"/>
                    </a:lnTo>
                    <a:lnTo>
                      <a:pt x="47" y="73"/>
                    </a:lnTo>
                    <a:lnTo>
                      <a:pt x="45" y="69"/>
                    </a:lnTo>
                    <a:lnTo>
                      <a:pt x="45" y="63"/>
                    </a:lnTo>
                    <a:lnTo>
                      <a:pt x="43" y="56"/>
                    </a:lnTo>
                    <a:lnTo>
                      <a:pt x="40" y="56"/>
                    </a:lnTo>
                    <a:lnTo>
                      <a:pt x="36" y="52"/>
                    </a:lnTo>
                    <a:lnTo>
                      <a:pt x="32" y="5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8" name="Freeform 51">
                <a:extLst>
                  <a:ext uri="{FF2B5EF4-FFF2-40B4-BE49-F238E27FC236}">
                    <a16:creationId xmlns:a16="http://schemas.microsoft.com/office/drawing/2014/main" id="{F38B4D7F-7C98-4941-8808-19550AA07A47}"/>
                  </a:ext>
                </a:extLst>
              </p:cNvPr>
              <p:cNvSpPr>
                <a:spLocks/>
              </p:cNvSpPr>
              <p:nvPr/>
            </p:nvSpPr>
            <p:spPr bwMode="auto">
              <a:xfrm>
                <a:off x="5100093" y="3097493"/>
                <a:ext cx="229249" cy="176770"/>
              </a:xfrm>
              <a:custGeom>
                <a:avLst/>
                <a:gdLst>
                  <a:gd name="T0" fmla="*/ 4 w 166"/>
                  <a:gd name="T1" fmla="*/ 63 h 128"/>
                  <a:gd name="T2" fmla="*/ 17 w 166"/>
                  <a:gd name="T3" fmla="*/ 63 h 128"/>
                  <a:gd name="T4" fmla="*/ 25 w 166"/>
                  <a:gd name="T5" fmla="*/ 61 h 128"/>
                  <a:gd name="T6" fmla="*/ 29 w 166"/>
                  <a:gd name="T7" fmla="*/ 55 h 128"/>
                  <a:gd name="T8" fmla="*/ 36 w 166"/>
                  <a:gd name="T9" fmla="*/ 48 h 128"/>
                  <a:gd name="T10" fmla="*/ 40 w 166"/>
                  <a:gd name="T11" fmla="*/ 50 h 128"/>
                  <a:gd name="T12" fmla="*/ 36 w 166"/>
                  <a:gd name="T13" fmla="*/ 44 h 128"/>
                  <a:gd name="T14" fmla="*/ 40 w 166"/>
                  <a:gd name="T15" fmla="*/ 38 h 128"/>
                  <a:gd name="T16" fmla="*/ 50 w 166"/>
                  <a:gd name="T17" fmla="*/ 27 h 128"/>
                  <a:gd name="T18" fmla="*/ 46 w 166"/>
                  <a:gd name="T19" fmla="*/ 21 h 128"/>
                  <a:gd name="T20" fmla="*/ 59 w 166"/>
                  <a:gd name="T21" fmla="*/ 12 h 128"/>
                  <a:gd name="T22" fmla="*/ 67 w 166"/>
                  <a:gd name="T23" fmla="*/ 6 h 128"/>
                  <a:gd name="T24" fmla="*/ 71 w 166"/>
                  <a:gd name="T25" fmla="*/ 2 h 128"/>
                  <a:gd name="T26" fmla="*/ 80 w 166"/>
                  <a:gd name="T27" fmla="*/ 2 h 128"/>
                  <a:gd name="T28" fmla="*/ 88 w 166"/>
                  <a:gd name="T29" fmla="*/ 6 h 128"/>
                  <a:gd name="T30" fmla="*/ 99 w 166"/>
                  <a:gd name="T31" fmla="*/ 4 h 128"/>
                  <a:gd name="T32" fmla="*/ 107 w 166"/>
                  <a:gd name="T33" fmla="*/ 6 h 128"/>
                  <a:gd name="T34" fmla="*/ 116 w 166"/>
                  <a:gd name="T35" fmla="*/ 8 h 128"/>
                  <a:gd name="T36" fmla="*/ 126 w 166"/>
                  <a:gd name="T37" fmla="*/ 10 h 128"/>
                  <a:gd name="T38" fmla="*/ 126 w 166"/>
                  <a:gd name="T39" fmla="*/ 21 h 128"/>
                  <a:gd name="T40" fmla="*/ 130 w 166"/>
                  <a:gd name="T41" fmla="*/ 31 h 128"/>
                  <a:gd name="T42" fmla="*/ 137 w 166"/>
                  <a:gd name="T43" fmla="*/ 42 h 128"/>
                  <a:gd name="T44" fmla="*/ 145 w 166"/>
                  <a:gd name="T45" fmla="*/ 50 h 128"/>
                  <a:gd name="T46" fmla="*/ 154 w 166"/>
                  <a:gd name="T47" fmla="*/ 59 h 128"/>
                  <a:gd name="T48" fmla="*/ 162 w 166"/>
                  <a:gd name="T49" fmla="*/ 69 h 128"/>
                  <a:gd name="T50" fmla="*/ 164 w 166"/>
                  <a:gd name="T51" fmla="*/ 76 h 128"/>
                  <a:gd name="T52" fmla="*/ 151 w 166"/>
                  <a:gd name="T53" fmla="*/ 84 h 128"/>
                  <a:gd name="T54" fmla="*/ 145 w 166"/>
                  <a:gd name="T55" fmla="*/ 82 h 128"/>
                  <a:gd name="T56" fmla="*/ 149 w 166"/>
                  <a:gd name="T57" fmla="*/ 95 h 128"/>
                  <a:gd name="T58" fmla="*/ 154 w 166"/>
                  <a:gd name="T59" fmla="*/ 105 h 128"/>
                  <a:gd name="T60" fmla="*/ 151 w 166"/>
                  <a:gd name="T61" fmla="*/ 109 h 128"/>
                  <a:gd name="T62" fmla="*/ 139 w 166"/>
                  <a:gd name="T63" fmla="*/ 112 h 128"/>
                  <a:gd name="T64" fmla="*/ 135 w 166"/>
                  <a:gd name="T65" fmla="*/ 126 h 128"/>
                  <a:gd name="T66" fmla="*/ 126 w 166"/>
                  <a:gd name="T67" fmla="*/ 124 h 128"/>
                  <a:gd name="T68" fmla="*/ 118 w 166"/>
                  <a:gd name="T69" fmla="*/ 124 h 128"/>
                  <a:gd name="T70" fmla="*/ 109 w 166"/>
                  <a:gd name="T71" fmla="*/ 128 h 128"/>
                  <a:gd name="T72" fmla="*/ 105 w 166"/>
                  <a:gd name="T73" fmla="*/ 124 h 128"/>
                  <a:gd name="T74" fmla="*/ 95 w 166"/>
                  <a:gd name="T75" fmla="*/ 126 h 128"/>
                  <a:gd name="T76" fmla="*/ 86 w 166"/>
                  <a:gd name="T77" fmla="*/ 124 h 128"/>
                  <a:gd name="T78" fmla="*/ 82 w 166"/>
                  <a:gd name="T79" fmla="*/ 126 h 128"/>
                  <a:gd name="T80" fmla="*/ 71 w 166"/>
                  <a:gd name="T81" fmla="*/ 126 h 128"/>
                  <a:gd name="T82" fmla="*/ 65 w 166"/>
                  <a:gd name="T83" fmla="*/ 122 h 128"/>
                  <a:gd name="T84" fmla="*/ 48 w 166"/>
                  <a:gd name="T85" fmla="*/ 116 h 128"/>
                  <a:gd name="T86" fmla="*/ 42 w 166"/>
                  <a:gd name="T87" fmla="*/ 120 h 128"/>
                  <a:gd name="T88" fmla="*/ 21 w 166"/>
                  <a:gd name="T89" fmla="*/ 122 h 128"/>
                  <a:gd name="T90" fmla="*/ 12 w 166"/>
                  <a:gd name="T91" fmla="*/ 120 h 128"/>
                  <a:gd name="T92" fmla="*/ 8 w 166"/>
                  <a:gd name="T93" fmla="*/ 120 h 128"/>
                  <a:gd name="T94" fmla="*/ 4 w 166"/>
                  <a:gd name="T95" fmla="*/ 107 h 128"/>
                  <a:gd name="T96" fmla="*/ 10 w 166"/>
                  <a:gd name="T97" fmla="*/ 101 h 128"/>
                  <a:gd name="T98" fmla="*/ 8 w 166"/>
                  <a:gd name="T99" fmla="*/ 86 h 128"/>
                  <a:gd name="T100" fmla="*/ 4 w 166"/>
                  <a:gd name="T101" fmla="*/ 78 h 128"/>
                  <a:gd name="T102" fmla="*/ 0 w 166"/>
                  <a:gd name="T103" fmla="*/ 6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6" h="128">
                    <a:moveTo>
                      <a:pt x="0" y="67"/>
                    </a:moveTo>
                    <a:lnTo>
                      <a:pt x="4" y="63"/>
                    </a:lnTo>
                    <a:lnTo>
                      <a:pt x="12" y="61"/>
                    </a:lnTo>
                    <a:lnTo>
                      <a:pt x="17" y="63"/>
                    </a:lnTo>
                    <a:lnTo>
                      <a:pt x="23" y="61"/>
                    </a:lnTo>
                    <a:lnTo>
                      <a:pt x="25" y="61"/>
                    </a:lnTo>
                    <a:lnTo>
                      <a:pt x="23" y="55"/>
                    </a:lnTo>
                    <a:lnTo>
                      <a:pt x="29" y="55"/>
                    </a:lnTo>
                    <a:lnTo>
                      <a:pt x="31" y="50"/>
                    </a:lnTo>
                    <a:lnTo>
                      <a:pt x="36" y="48"/>
                    </a:lnTo>
                    <a:lnTo>
                      <a:pt x="36" y="50"/>
                    </a:lnTo>
                    <a:lnTo>
                      <a:pt x="40" y="50"/>
                    </a:lnTo>
                    <a:lnTo>
                      <a:pt x="40" y="46"/>
                    </a:lnTo>
                    <a:lnTo>
                      <a:pt x="36" y="44"/>
                    </a:lnTo>
                    <a:lnTo>
                      <a:pt x="38" y="38"/>
                    </a:lnTo>
                    <a:lnTo>
                      <a:pt x="40" y="38"/>
                    </a:lnTo>
                    <a:lnTo>
                      <a:pt x="44" y="31"/>
                    </a:lnTo>
                    <a:lnTo>
                      <a:pt x="50" y="27"/>
                    </a:lnTo>
                    <a:lnTo>
                      <a:pt x="50" y="23"/>
                    </a:lnTo>
                    <a:lnTo>
                      <a:pt x="46" y="21"/>
                    </a:lnTo>
                    <a:lnTo>
                      <a:pt x="52" y="17"/>
                    </a:lnTo>
                    <a:lnTo>
                      <a:pt x="59" y="12"/>
                    </a:lnTo>
                    <a:lnTo>
                      <a:pt x="67" y="12"/>
                    </a:lnTo>
                    <a:lnTo>
                      <a:pt x="67" y="6"/>
                    </a:lnTo>
                    <a:lnTo>
                      <a:pt x="71" y="4"/>
                    </a:lnTo>
                    <a:lnTo>
                      <a:pt x="71" y="2"/>
                    </a:lnTo>
                    <a:lnTo>
                      <a:pt x="78" y="0"/>
                    </a:lnTo>
                    <a:lnTo>
                      <a:pt x="80" y="2"/>
                    </a:lnTo>
                    <a:lnTo>
                      <a:pt x="84" y="0"/>
                    </a:lnTo>
                    <a:lnTo>
                      <a:pt x="88" y="6"/>
                    </a:lnTo>
                    <a:lnTo>
                      <a:pt x="95" y="4"/>
                    </a:lnTo>
                    <a:lnTo>
                      <a:pt x="99" y="4"/>
                    </a:lnTo>
                    <a:lnTo>
                      <a:pt x="101" y="10"/>
                    </a:lnTo>
                    <a:lnTo>
                      <a:pt x="107" y="6"/>
                    </a:lnTo>
                    <a:lnTo>
                      <a:pt x="114" y="4"/>
                    </a:lnTo>
                    <a:lnTo>
                      <a:pt x="116" y="8"/>
                    </a:lnTo>
                    <a:lnTo>
                      <a:pt x="118" y="8"/>
                    </a:lnTo>
                    <a:lnTo>
                      <a:pt x="126" y="10"/>
                    </a:lnTo>
                    <a:lnTo>
                      <a:pt x="128" y="15"/>
                    </a:lnTo>
                    <a:lnTo>
                      <a:pt x="126" y="21"/>
                    </a:lnTo>
                    <a:lnTo>
                      <a:pt x="130" y="25"/>
                    </a:lnTo>
                    <a:lnTo>
                      <a:pt x="130" y="31"/>
                    </a:lnTo>
                    <a:lnTo>
                      <a:pt x="135" y="36"/>
                    </a:lnTo>
                    <a:lnTo>
                      <a:pt x="137" y="42"/>
                    </a:lnTo>
                    <a:lnTo>
                      <a:pt x="141" y="48"/>
                    </a:lnTo>
                    <a:lnTo>
                      <a:pt x="145" y="50"/>
                    </a:lnTo>
                    <a:lnTo>
                      <a:pt x="147" y="59"/>
                    </a:lnTo>
                    <a:lnTo>
                      <a:pt x="154" y="59"/>
                    </a:lnTo>
                    <a:lnTo>
                      <a:pt x="162" y="65"/>
                    </a:lnTo>
                    <a:lnTo>
                      <a:pt x="162" y="69"/>
                    </a:lnTo>
                    <a:lnTo>
                      <a:pt x="166" y="74"/>
                    </a:lnTo>
                    <a:lnTo>
                      <a:pt x="164" y="76"/>
                    </a:lnTo>
                    <a:lnTo>
                      <a:pt x="160" y="82"/>
                    </a:lnTo>
                    <a:lnTo>
                      <a:pt x="151" y="84"/>
                    </a:lnTo>
                    <a:lnTo>
                      <a:pt x="145" y="80"/>
                    </a:lnTo>
                    <a:lnTo>
                      <a:pt x="145" y="82"/>
                    </a:lnTo>
                    <a:lnTo>
                      <a:pt x="145" y="88"/>
                    </a:lnTo>
                    <a:lnTo>
                      <a:pt x="149" y="95"/>
                    </a:lnTo>
                    <a:lnTo>
                      <a:pt x="147" y="99"/>
                    </a:lnTo>
                    <a:lnTo>
                      <a:pt x="154" y="105"/>
                    </a:lnTo>
                    <a:lnTo>
                      <a:pt x="154" y="109"/>
                    </a:lnTo>
                    <a:lnTo>
                      <a:pt x="151" y="109"/>
                    </a:lnTo>
                    <a:lnTo>
                      <a:pt x="143" y="112"/>
                    </a:lnTo>
                    <a:lnTo>
                      <a:pt x="139" y="112"/>
                    </a:lnTo>
                    <a:lnTo>
                      <a:pt x="135" y="120"/>
                    </a:lnTo>
                    <a:lnTo>
                      <a:pt x="135" y="126"/>
                    </a:lnTo>
                    <a:lnTo>
                      <a:pt x="130" y="126"/>
                    </a:lnTo>
                    <a:lnTo>
                      <a:pt x="126" y="124"/>
                    </a:lnTo>
                    <a:lnTo>
                      <a:pt x="122" y="126"/>
                    </a:lnTo>
                    <a:lnTo>
                      <a:pt x="118" y="124"/>
                    </a:lnTo>
                    <a:lnTo>
                      <a:pt x="114" y="124"/>
                    </a:lnTo>
                    <a:lnTo>
                      <a:pt x="109" y="128"/>
                    </a:lnTo>
                    <a:lnTo>
                      <a:pt x="107" y="126"/>
                    </a:lnTo>
                    <a:lnTo>
                      <a:pt x="105" y="124"/>
                    </a:lnTo>
                    <a:lnTo>
                      <a:pt x="101" y="122"/>
                    </a:lnTo>
                    <a:lnTo>
                      <a:pt x="95" y="126"/>
                    </a:lnTo>
                    <a:lnTo>
                      <a:pt x="90" y="124"/>
                    </a:lnTo>
                    <a:lnTo>
                      <a:pt x="86" y="124"/>
                    </a:lnTo>
                    <a:lnTo>
                      <a:pt x="84" y="126"/>
                    </a:lnTo>
                    <a:lnTo>
                      <a:pt x="82" y="126"/>
                    </a:lnTo>
                    <a:lnTo>
                      <a:pt x="78" y="124"/>
                    </a:lnTo>
                    <a:lnTo>
                      <a:pt x="71" y="126"/>
                    </a:lnTo>
                    <a:lnTo>
                      <a:pt x="69" y="124"/>
                    </a:lnTo>
                    <a:lnTo>
                      <a:pt x="65" y="122"/>
                    </a:lnTo>
                    <a:lnTo>
                      <a:pt x="55" y="120"/>
                    </a:lnTo>
                    <a:lnTo>
                      <a:pt x="48" y="116"/>
                    </a:lnTo>
                    <a:lnTo>
                      <a:pt x="46" y="116"/>
                    </a:lnTo>
                    <a:lnTo>
                      <a:pt x="42" y="120"/>
                    </a:lnTo>
                    <a:lnTo>
                      <a:pt x="36" y="120"/>
                    </a:lnTo>
                    <a:lnTo>
                      <a:pt x="21" y="122"/>
                    </a:lnTo>
                    <a:lnTo>
                      <a:pt x="19" y="124"/>
                    </a:lnTo>
                    <a:lnTo>
                      <a:pt x="12" y="120"/>
                    </a:lnTo>
                    <a:lnTo>
                      <a:pt x="8" y="122"/>
                    </a:lnTo>
                    <a:lnTo>
                      <a:pt x="8" y="120"/>
                    </a:lnTo>
                    <a:lnTo>
                      <a:pt x="4" y="114"/>
                    </a:lnTo>
                    <a:lnTo>
                      <a:pt x="4" y="107"/>
                    </a:lnTo>
                    <a:lnTo>
                      <a:pt x="6" y="101"/>
                    </a:lnTo>
                    <a:lnTo>
                      <a:pt x="10" y="101"/>
                    </a:lnTo>
                    <a:lnTo>
                      <a:pt x="10" y="88"/>
                    </a:lnTo>
                    <a:lnTo>
                      <a:pt x="8" y="86"/>
                    </a:lnTo>
                    <a:lnTo>
                      <a:pt x="6" y="82"/>
                    </a:lnTo>
                    <a:lnTo>
                      <a:pt x="4" y="78"/>
                    </a:lnTo>
                    <a:lnTo>
                      <a:pt x="2" y="67"/>
                    </a:lnTo>
                    <a:lnTo>
                      <a:pt x="0" y="6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9" name="Freeform 52">
                <a:extLst>
                  <a:ext uri="{FF2B5EF4-FFF2-40B4-BE49-F238E27FC236}">
                    <a16:creationId xmlns:a16="http://schemas.microsoft.com/office/drawing/2014/main" id="{729E417A-8172-43F1-82FB-95CC6BE265D3}"/>
                  </a:ext>
                </a:extLst>
              </p:cNvPr>
              <p:cNvSpPr>
                <a:spLocks/>
              </p:cNvSpPr>
              <p:nvPr/>
            </p:nvSpPr>
            <p:spPr bwMode="auto">
              <a:xfrm>
                <a:off x="5084901" y="3239738"/>
                <a:ext cx="451593" cy="278965"/>
              </a:xfrm>
              <a:custGeom>
                <a:avLst/>
                <a:gdLst>
                  <a:gd name="T0" fmla="*/ 47 w 327"/>
                  <a:gd name="T1" fmla="*/ 17 h 202"/>
                  <a:gd name="T2" fmla="*/ 76 w 327"/>
                  <a:gd name="T3" fmla="*/ 19 h 202"/>
                  <a:gd name="T4" fmla="*/ 95 w 327"/>
                  <a:gd name="T5" fmla="*/ 23 h 202"/>
                  <a:gd name="T6" fmla="*/ 116 w 327"/>
                  <a:gd name="T7" fmla="*/ 21 h 202"/>
                  <a:gd name="T8" fmla="*/ 133 w 327"/>
                  <a:gd name="T9" fmla="*/ 23 h 202"/>
                  <a:gd name="T10" fmla="*/ 150 w 327"/>
                  <a:gd name="T11" fmla="*/ 9 h 202"/>
                  <a:gd name="T12" fmla="*/ 171 w 327"/>
                  <a:gd name="T13" fmla="*/ 2 h 202"/>
                  <a:gd name="T14" fmla="*/ 205 w 327"/>
                  <a:gd name="T15" fmla="*/ 0 h 202"/>
                  <a:gd name="T16" fmla="*/ 226 w 327"/>
                  <a:gd name="T17" fmla="*/ 23 h 202"/>
                  <a:gd name="T18" fmla="*/ 236 w 327"/>
                  <a:gd name="T19" fmla="*/ 42 h 202"/>
                  <a:gd name="T20" fmla="*/ 264 w 327"/>
                  <a:gd name="T21" fmla="*/ 51 h 202"/>
                  <a:gd name="T22" fmla="*/ 285 w 327"/>
                  <a:gd name="T23" fmla="*/ 61 h 202"/>
                  <a:gd name="T24" fmla="*/ 308 w 327"/>
                  <a:gd name="T25" fmla="*/ 63 h 202"/>
                  <a:gd name="T26" fmla="*/ 327 w 327"/>
                  <a:gd name="T27" fmla="*/ 70 h 202"/>
                  <a:gd name="T28" fmla="*/ 325 w 327"/>
                  <a:gd name="T29" fmla="*/ 93 h 202"/>
                  <a:gd name="T30" fmla="*/ 310 w 327"/>
                  <a:gd name="T31" fmla="*/ 114 h 202"/>
                  <a:gd name="T32" fmla="*/ 297 w 327"/>
                  <a:gd name="T33" fmla="*/ 131 h 202"/>
                  <a:gd name="T34" fmla="*/ 283 w 327"/>
                  <a:gd name="T35" fmla="*/ 139 h 202"/>
                  <a:gd name="T36" fmla="*/ 266 w 327"/>
                  <a:gd name="T37" fmla="*/ 146 h 202"/>
                  <a:gd name="T38" fmla="*/ 247 w 327"/>
                  <a:gd name="T39" fmla="*/ 146 h 202"/>
                  <a:gd name="T40" fmla="*/ 245 w 327"/>
                  <a:gd name="T41" fmla="*/ 158 h 202"/>
                  <a:gd name="T42" fmla="*/ 245 w 327"/>
                  <a:gd name="T43" fmla="*/ 152 h 202"/>
                  <a:gd name="T44" fmla="*/ 232 w 327"/>
                  <a:gd name="T45" fmla="*/ 162 h 202"/>
                  <a:gd name="T46" fmla="*/ 217 w 327"/>
                  <a:gd name="T47" fmla="*/ 162 h 202"/>
                  <a:gd name="T48" fmla="*/ 234 w 327"/>
                  <a:gd name="T49" fmla="*/ 167 h 202"/>
                  <a:gd name="T50" fmla="*/ 236 w 327"/>
                  <a:gd name="T51" fmla="*/ 173 h 202"/>
                  <a:gd name="T52" fmla="*/ 245 w 327"/>
                  <a:gd name="T53" fmla="*/ 181 h 202"/>
                  <a:gd name="T54" fmla="*/ 236 w 327"/>
                  <a:gd name="T55" fmla="*/ 162 h 202"/>
                  <a:gd name="T56" fmla="*/ 253 w 327"/>
                  <a:gd name="T57" fmla="*/ 181 h 202"/>
                  <a:gd name="T58" fmla="*/ 270 w 327"/>
                  <a:gd name="T59" fmla="*/ 175 h 202"/>
                  <a:gd name="T60" fmla="*/ 272 w 327"/>
                  <a:gd name="T61" fmla="*/ 188 h 202"/>
                  <a:gd name="T62" fmla="*/ 243 w 327"/>
                  <a:gd name="T63" fmla="*/ 194 h 202"/>
                  <a:gd name="T64" fmla="*/ 217 w 327"/>
                  <a:gd name="T65" fmla="*/ 198 h 202"/>
                  <a:gd name="T66" fmla="*/ 207 w 327"/>
                  <a:gd name="T67" fmla="*/ 181 h 202"/>
                  <a:gd name="T68" fmla="*/ 217 w 327"/>
                  <a:gd name="T69" fmla="*/ 171 h 202"/>
                  <a:gd name="T70" fmla="*/ 213 w 327"/>
                  <a:gd name="T71" fmla="*/ 165 h 202"/>
                  <a:gd name="T72" fmla="*/ 192 w 327"/>
                  <a:gd name="T73" fmla="*/ 162 h 202"/>
                  <a:gd name="T74" fmla="*/ 184 w 327"/>
                  <a:gd name="T75" fmla="*/ 154 h 202"/>
                  <a:gd name="T76" fmla="*/ 190 w 327"/>
                  <a:gd name="T77" fmla="*/ 152 h 202"/>
                  <a:gd name="T78" fmla="*/ 184 w 327"/>
                  <a:gd name="T79" fmla="*/ 148 h 202"/>
                  <a:gd name="T80" fmla="*/ 177 w 327"/>
                  <a:gd name="T81" fmla="*/ 148 h 202"/>
                  <a:gd name="T82" fmla="*/ 162 w 327"/>
                  <a:gd name="T83" fmla="*/ 158 h 202"/>
                  <a:gd name="T84" fmla="*/ 148 w 327"/>
                  <a:gd name="T85" fmla="*/ 175 h 202"/>
                  <a:gd name="T86" fmla="*/ 146 w 327"/>
                  <a:gd name="T87" fmla="*/ 183 h 202"/>
                  <a:gd name="T88" fmla="*/ 127 w 327"/>
                  <a:gd name="T89" fmla="*/ 183 h 202"/>
                  <a:gd name="T90" fmla="*/ 125 w 327"/>
                  <a:gd name="T91" fmla="*/ 173 h 202"/>
                  <a:gd name="T92" fmla="*/ 135 w 327"/>
                  <a:gd name="T93" fmla="*/ 154 h 202"/>
                  <a:gd name="T94" fmla="*/ 146 w 327"/>
                  <a:gd name="T95" fmla="*/ 150 h 202"/>
                  <a:gd name="T96" fmla="*/ 135 w 327"/>
                  <a:gd name="T97" fmla="*/ 133 h 202"/>
                  <a:gd name="T98" fmla="*/ 118 w 327"/>
                  <a:gd name="T99" fmla="*/ 110 h 202"/>
                  <a:gd name="T100" fmla="*/ 99 w 327"/>
                  <a:gd name="T101" fmla="*/ 106 h 202"/>
                  <a:gd name="T102" fmla="*/ 85 w 327"/>
                  <a:gd name="T103" fmla="*/ 101 h 202"/>
                  <a:gd name="T104" fmla="*/ 80 w 327"/>
                  <a:gd name="T105" fmla="*/ 114 h 202"/>
                  <a:gd name="T106" fmla="*/ 51 w 327"/>
                  <a:gd name="T107" fmla="*/ 124 h 202"/>
                  <a:gd name="T108" fmla="*/ 28 w 327"/>
                  <a:gd name="T109" fmla="*/ 118 h 202"/>
                  <a:gd name="T110" fmla="*/ 9 w 327"/>
                  <a:gd name="T111" fmla="*/ 114 h 202"/>
                  <a:gd name="T112" fmla="*/ 4 w 327"/>
                  <a:gd name="T113" fmla="*/ 91 h 202"/>
                  <a:gd name="T114" fmla="*/ 21 w 327"/>
                  <a:gd name="T115" fmla="*/ 59 h 202"/>
                  <a:gd name="T116" fmla="*/ 28 w 327"/>
                  <a:gd name="T117" fmla="*/ 44 h 202"/>
                  <a:gd name="T118" fmla="*/ 19 w 327"/>
                  <a:gd name="T119" fmla="*/ 2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7" h="202">
                    <a:moveTo>
                      <a:pt x="19" y="19"/>
                    </a:moveTo>
                    <a:lnTo>
                      <a:pt x="23" y="17"/>
                    </a:lnTo>
                    <a:lnTo>
                      <a:pt x="30" y="21"/>
                    </a:lnTo>
                    <a:lnTo>
                      <a:pt x="32" y="19"/>
                    </a:lnTo>
                    <a:lnTo>
                      <a:pt x="47" y="17"/>
                    </a:lnTo>
                    <a:lnTo>
                      <a:pt x="53" y="17"/>
                    </a:lnTo>
                    <a:lnTo>
                      <a:pt x="57" y="13"/>
                    </a:lnTo>
                    <a:lnTo>
                      <a:pt x="59" y="13"/>
                    </a:lnTo>
                    <a:lnTo>
                      <a:pt x="66" y="17"/>
                    </a:lnTo>
                    <a:lnTo>
                      <a:pt x="76" y="19"/>
                    </a:lnTo>
                    <a:lnTo>
                      <a:pt x="80" y="21"/>
                    </a:lnTo>
                    <a:lnTo>
                      <a:pt x="82" y="23"/>
                    </a:lnTo>
                    <a:lnTo>
                      <a:pt x="89" y="21"/>
                    </a:lnTo>
                    <a:lnTo>
                      <a:pt x="93" y="23"/>
                    </a:lnTo>
                    <a:lnTo>
                      <a:pt x="95" y="23"/>
                    </a:lnTo>
                    <a:lnTo>
                      <a:pt x="97" y="21"/>
                    </a:lnTo>
                    <a:lnTo>
                      <a:pt x="101" y="21"/>
                    </a:lnTo>
                    <a:lnTo>
                      <a:pt x="106" y="23"/>
                    </a:lnTo>
                    <a:lnTo>
                      <a:pt x="112" y="19"/>
                    </a:lnTo>
                    <a:lnTo>
                      <a:pt x="116" y="21"/>
                    </a:lnTo>
                    <a:lnTo>
                      <a:pt x="118" y="23"/>
                    </a:lnTo>
                    <a:lnTo>
                      <a:pt x="120" y="25"/>
                    </a:lnTo>
                    <a:lnTo>
                      <a:pt x="125" y="21"/>
                    </a:lnTo>
                    <a:lnTo>
                      <a:pt x="129" y="21"/>
                    </a:lnTo>
                    <a:lnTo>
                      <a:pt x="133" y="23"/>
                    </a:lnTo>
                    <a:lnTo>
                      <a:pt x="137" y="21"/>
                    </a:lnTo>
                    <a:lnTo>
                      <a:pt x="141" y="23"/>
                    </a:lnTo>
                    <a:lnTo>
                      <a:pt x="146" y="23"/>
                    </a:lnTo>
                    <a:lnTo>
                      <a:pt x="146" y="17"/>
                    </a:lnTo>
                    <a:lnTo>
                      <a:pt x="150" y="9"/>
                    </a:lnTo>
                    <a:lnTo>
                      <a:pt x="154" y="9"/>
                    </a:lnTo>
                    <a:lnTo>
                      <a:pt x="162" y="6"/>
                    </a:lnTo>
                    <a:lnTo>
                      <a:pt x="167" y="6"/>
                    </a:lnTo>
                    <a:lnTo>
                      <a:pt x="171" y="6"/>
                    </a:lnTo>
                    <a:lnTo>
                      <a:pt x="171" y="2"/>
                    </a:lnTo>
                    <a:lnTo>
                      <a:pt x="175" y="0"/>
                    </a:lnTo>
                    <a:lnTo>
                      <a:pt x="184" y="2"/>
                    </a:lnTo>
                    <a:lnTo>
                      <a:pt x="194" y="2"/>
                    </a:lnTo>
                    <a:lnTo>
                      <a:pt x="198" y="0"/>
                    </a:lnTo>
                    <a:lnTo>
                      <a:pt x="205" y="0"/>
                    </a:lnTo>
                    <a:lnTo>
                      <a:pt x="207" y="9"/>
                    </a:lnTo>
                    <a:lnTo>
                      <a:pt x="211" y="13"/>
                    </a:lnTo>
                    <a:lnTo>
                      <a:pt x="209" y="17"/>
                    </a:lnTo>
                    <a:lnTo>
                      <a:pt x="215" y="25"/>
                    </a:lnTo>
                    <a:lnTo>
                      <a:pt x="226" y="23"/>
                    </a:lnTo>
                    <a:lnTo>
                      <a:pt x="230" y="25"/>
                    </a:lnTo>
                    <a:lnTo>
                      <a:pt x="230" y="30"/>
                    </a:lnTo>
                    <a:lnTo>
                      <a:pt x="234" y="32"/>
                    </a:lnTo>
                    <a:lnTo>
                      <a:pt x="234" y="36"/>
                    </a:lnTo>
                    <a:lnTo>
                      <a:pt x="236" y="42"/>
                    </a:lnTo>
                    <a:lnTo>
                      <a:pt x="245" y="51"/>
                    </a:lnTo>
                    <a:lnTo>
                      <a:pt x="249" y="49"/>
                    </a:lnTo>
                    <a:lnTo>
                      <a:pt x="253" y="51"/>
                    </a:lnTo>
                    <a:lnTo>
                      <a:pt x="259" y="49"/>
                    </a:lnTo>
                    <a:lnTo>
                      <a:pt x="264" y="51"/>
                    </a:lnTo>
                    <a:lnTo>
                      <a:pt x="270" y="44"/>
                    </a:lnTo>
                    <a:lnTo>
                      <a:pt x="272" y="44"/>
                    </a:lnTo>
                    <a:lnTo>
                      <a:pt x="276" y="55"/>
                    </a:lnTo>
                    <a:lnTo>
                      <a:pt x="283" y="59"/>
                    </a:lnTo>
                    <a:lnTo>
                      <a:pt x="285" y="61"/>
                    </a:lnTo>
                    <a:lnTo>
                      <a:pt x="289" y="59"/>
                    </a:lnTo>
                    <a:lnTo>
                      <a:pt x="295" y="61"/>
                    </a:lnTo>
                    <a:lnTo>
                      <a:pt x="299" y="61"/>
                    </a:lnTo>
                    <a:lnTo>
                      <a:pt x="304" y="63"/>
                    </a:lnTo>
                    <a:lnTo>
                      <a:pt x="308" y="63"/>
                    </a:lnTo>
                    <a:lnTo>
                      <a:pt x="314" y="65"/>
                    </a:lnTo>
                    <a:lnTo>
                      <a:pt x="321" y="68"/>
                    </a:lnTo>
                    <a:lnTo>
                      <a:pt x="323" y="63"/>
                    </a:lnTo>
                    <a:lnTo>
                      <a:pt x="325" y="70"/>
                    </a:lnTo>
                    <a:lnTo>
                      <a:pt x="327" y="70"/>
                    </a:lnTo>
                    <a:lnTo>
                      <a:pt x="327" y="76"/>
                    </a:lnTo>
                    <a:lnTo>
                      <a:pt x="325" y="80"/>
                    </a:lnTo>
                    <a:lnTo>
                      <a:pt x="321" y="80"/>
                    </a:lnTo>
                    <a:lnTo>
                      <a:pt x="318" y="89"/>
                    </a:lnTo>
                    <a:lnTo>
                      <a:pt x="325" y="93"/>
                    </a:lnTo>
                    <a:lnTo>
                      <a:pt x="325" y="99"/>
                    </a:lnTo>
                    <a:lnTo>
                      <a:pt x="323" y="108"/>
                    </a:lnTo>
                    <a:lnTo>
                      <a:pt x="323" y="112"/>
                    </a:lnTo>
                    <a:lnTo>
                      <a:pt x="321" y="114"/>
                    </a:lnTo>
                    <a:lnTo>
                      <a:pt x="310" y="114"/>
                    </a:lnTo>
                    <a:lnTo>
                      <a:pt x="306" y="122"/>
                    </a:lnTo>
                    <a:lnTo>
                      <a:pt x="304" y="122"/>
                    </a:lnTo>
                    <a:lnTo>
                      <a:pt x="302" y="133"/>
                    </a:lnTo>
                    <a:lnTo>
                      <a:pt x="299" y="133"/>
                    </a:lnTo>
                    <a:lnTo>
                      <a:pt x="297" y="131"/>
                    </a:lnTo>
                    <a:lnTo>
                      <a:pt x="295" y="131"/>
                    </a:lnTo>
                    <a:lnTo>
                      <a:pt x="291" y="133"/>
                    </a:lnTo>
                    <a:lnTo>
                      <a:pt x="287" y="133"/>
                    </a:lnTo>
                    <a:lnTo>
                      <a:pt x="283" y="135"/>
                    </a:lnTo>
                    <a:lnTo>
                      <a:pt x="283" y="139"/>
                    </a:lnTo>
                    <a:lnTo>
                      <a:pt x="278" y="139"/>
                    </a:lnTo>
                    <a:lnTo>
                      <a:pt x="276" y="141"/>
                    </a:lnTo>
                    <a:lnTo>
                      <a:pt x="272" y="146"/>
                    </a:lnTo>
                    <a:lnTo>
                      <a:pt x="270" y="146"/>
                    </a:lnTo>
                    <a:lnTo>
                      <a:pt x="266" y="146"/>
                    </a:lnTo>
                    <a:lnTo>
                      <a:pt x="262" y="148"/>
                    </a:lnTo>
                    <a:lnTo>
                      <a:pt x="257" y="148"/>
                    </a:lnTo>
                    <a:lnTo>
                      <a:pt x="253" y="150"/>
                    </a:lnTo>
                    <a:lnTo>
                      <a:pt x="251" y="150"/>
                    </a:lnTo>
                    <a:lnTo>
                      <a:pt x="247" y="146"/>
                    </a:lnTo>
                    <a:lnTo>
                      <a:pt x="247" y="146"/>
                    </a:lnTo>
                    <a:lnTo>
                      <a:pt x="247" y="148"/>
                    </a:lnTo>
                    <a:lnTo>
                      <a:pt x="249" y="150"/>
                    </a:lnTo>
                    <a:lnTo>
                      <a:pt x="249" y="154"/>
                    </a:lnTo>
                    <a:lnTo>
                      <a:pt x="245" y="158"/>
                    </a:lnTo>
                    <a:lnTo>
                      <a:pt x="243" y="160"/>
                    </a:lnTo>
                    <a:lnTo>
                      <a:pt x="240" y="158"/>
                    </a:lnTo>
                    <a:lnTo>
                      <a:pt x="243" y="158"/>
                    </a:lnTo>
                    <a:lnTo>
                      <a:pt x="247" y="154"/>
                    </a:lnTo>
                    <a:lnTo>
                      <a:pt x="245" y="152"/>
                    </a:lnTo>
                    <a:lnTo>
                      <a:pt x="243" y="150"/>
                    </a:lnTo>
                    <a:lnTo>
                      <a:pt x="243" y="152"/>
                    </a:lnTo>
                    <a:lnTo>
                      <a:pt x="236" y="158"/>
                    </a:lnTo>
                    <a:lnTo>
                      <a:pt x="234" y="160"/>
                    </a:lnTo>
                    <a:lnTo>
                      <a:pt x="232" y="162"/>
                    </a:lnTo>
                    <a:lnTo>
                      <a:pt x="228" y="162"/>
                    </a:lnTo>
                    <a:lnTo>
                      <a:pt x="226" y="160"/>
                    </a:lnTo>
                    <a:lnTo>
                      <a:pt x="224" y="162"/>
                    </a:lnTo>
                    <a:lnTo>
                      <a:pt x="219" y="160"/>
                    </a:lnTo>
                    <a:lnTo>
                      <a:pt x="217" y="162"/>
                    </a:lnTo>
                    <a:lnTo>
                      <a:pt x="222" y="165"/>
                    </a:lnTo>
                    <a:lnTo>
                      <a:pt x="228" y="165"/>
                    </a:lnTo>
                    <a:lnTo>
                      <a:pt x="230" y="167"/>
                    </a:lnTo>
                    <a:lnTo>
                      <a:pt x="232" y="169"/>
                    </a:lnTo>
                    <a:lnTo>
                      <a:pt x="234" y="167"/>
                    </a:lnTo>
                    <a:lnTo>
                      <a:pt x="236" y="169"/>
                    </a:lnTo>
                    <a:lnTo>
                      <a:pt x="234" y="171"/>
                    </a:lnTo>
                    <a:lnTo>
                      <a:pt x="234" y="173"/>
                    </a:lnTo>
                    <a:lnTo>
                      <a:pt x="236" y="173"/>
                    </a:lnTo>
                    <a:lnTo>
                      <a:pt x="236" y="173"/>
                    </a:lnTo>
                    <a:lnTo>
                      <a:pt x="236" y="175"/>
                    </a:lnTo>
                    <a:lnTo>
                      <a:pt x="238" y="173"/>
                    </a:lnTo>
                    <a:lnTo>
                      <a:pt x="240" y="175"/>
                    </a:lnTo>
                    <a:lnTo>
                      <a:pt x="243" y="179"/>
                    </a:lnTo>
                    <a:lnTo>
                      <a:pt x="245" y="181"/>
                    </a:lnTo>
                    <a:lnTo>
                      <a:pt x="249" y="183"/>
                    </a:lnTo>
                    <a:lnTo>
                      <a:pt x="251" y="181"/>
                    </a:lnTo>
                    <a:lnTo>
                      <a:pt x="245" y="175"/>
                    </a:lnTo>
                    <a:lnTo>
                      <a:pt x="236" y="167"/>
                    </a:lnTo>
                    <a:lnTo>
                      <a:pt x="236" y="162"/>
                    </a:lnTo>
                    <a:lnTo>
                      <a:pt x="236" y="160"/>
                    </a:lnTo>
                    <a:lnTo>
                      <a:pt x="240" y="165"/>
                    </a:lnTo>
                    <a:lnTo>
                      <a:pt x="240" y="171"/>
                    </a:lnTo>
                    <a:lnTo>
                      <a:pt x="251" y="181"/>
                    </a:lnTo>
                    <a:lnTo>
                      <a:pt x="253" y="181"/>
                    </a:lnTo>
                    <a:lnTo>
                      <a:pt x="257" y="179"/>
                    </a:lnTo>
                    <a:lnTo>
                      <a:pt x="259" y="179"/>
                    </a:lnTo>
                    <a:lnTo>
                      <a:pt x="264" y="181"/>
                    </a:lnTo>
                    <a:lnTo>
                      <a:pt x="264" y="177"/>
                    </a:lnTo>
                    <a:lnTo>
                      <a:pt x="270" y="175"/>
                    </a:lnTo>
                    <a:lnTo>
                      <a:pt x="276" y="177"/>
                    </a:lnTo>
                    <a:lnTo>
                      <a:pt x="274" y="179"/>
                    </a:lnTo>
                    <a:lnTo>
                      <a:pt x="272" y="181"/>
                    </a:lnTo>
                    <a:lnTo>
                      <a:pt x="274" y="183"/>
                    </a:lnTo>
                    <a:lnTo>
                      <a:pt x="272" y="188"/>
                    </a:lnTo>
                    <a:lnTo>
                      <a:pt x="266" y="188"/>
                    </a:lnTo>
                    <a:lnTo>
                      <a:pt x="257" y="186"/>
                    </a:lnTo>
                    <a:lnTo>
                      <a:pt x="253" y="188"/>
                    </a:lnTo>
                    <a:lnTo>
                      <a:pt x="249" y="194"/>
                    </a:lnTo>
                    <a:lnTo>
                      <a:pt x="243" y="194"/>
                    </a:lnTo>
                    <a:lnTo>
                      <a:pt x="234" y="200"/>
                    </a:lnTo>
                    <a:lnTo>
                      <a:pt x="226" y="202"/>
                    </a:lnTo>
                    <a:lnTo>
                      <a:pt x="219" y="202"/>
                    </a:lnTo>
                    <a:lnTo>
                      <a:pt x="215" y="200"/>
                    </a:lnTo>
                    <a:lnTo>
                      <a:pt x="217" y="198"/>
                    </a:lnTo>
                    <a:lnTo>
                      <a:pt x="219" y="192"/>
                    </a:lnTo>
                    <a:lnTo>
                      <a:pt x="219" y="190"/>
                    </a:lnTo>
                    <a:lnTo>
                      <a:pt x="213" y="183"/>
                    </a:lnTo>
                    <a:lnTo>
                      <a:pt x="211" y="183"/>
                    </a:lnTo>
                    <a:lnTo>
                      <a:pt x="207" y="181"/>
                    </a:lnTo>
                    <a:lnTo>
                      <a:pt x="203" y="183"/>
                    </a:lnTo>
                    <a:lnTo>
                      <a:pt x="200" y="183"/>
                    </a:lnTo>
                    <a:lnTo>
                      <a:pt x="205" y="177"/>
                    </a:lnTo>
                    <a:lnTo>
                      <a:pt x="211" y="173"/>
                    </a:lnTo>
                    <a:lnTo>
                      <a:pt x="217" y="171"/>
                    </a:lnTo>
                    <a:lnTo>
                      <a:pt x="219" y="171"/>
                    </a:lnTo>
                    <a:lnTo>
                      <a:pt x="217" y="167"/>
                    </a:lnTo>
                    <a:lnTo>
                      <a:pt x="215" y="162"/>
                    </a:lnTo>
                    <a:lnTo>
                      <a:pt x="213" y="162"/>
                    </a:lnTo>
                    <a:lnTo>
                      <a:pt x="213" y="165"/>
                    </a:lnTo>
                    <a:lnTo>
                      <a:pt x="209" y="162"/>
                    </a:lnTo>
                    <a:lnTo>
                      <a:pt x="205" y="160"/>
                    </a:lnTo>
                    <a:lnTo>
                      <a:pt x="200" y="162"/>
                    </a:lnTo>
                    <a:lnTo>
                      <a:pt x="196" y="165"/>
                    </a:lnTo>
                    <a:lnTo>
                      <a:pt x="192" y="162"/>
                    </a:lnTo>
                    <a:lnTo>
                      <a:pt x="190" y="162"/>
                    </a:lnTo>
                    <a:lnTo>
                      <a:pt x="186" y="158"/>
                    </a:lnTo>
                    <a:lnTo>
                      <a:pt x="188" y="158"/>
                    </a:lnTo>
                    <a:lnTo>
                      <a:pt x="190" y="156"/>
                    </a:lnTo>
                    <a:lnTo>
                      <a:pt x="184" y="154"/>
                    </a:lnTo>
                    <a:lnTo>
                      <a:pt x="175" y="154"/>
                    </a:lnTo>
                    <a:lnTo>
                      <a:pt x="175" y="152"/>
                    </a:lnTo>
                    <a:lnTo>
                      <a:pt x="179" y="152"/>
                    </a:lnTo>
                    <a:lnTo>
                      <a:pt x="186" y="152"/>
                    </a:lnTo>
                    <a:lnTo>
                      <a:pt x="190" y="152"/>
                    </a:lnTo>
                    <a:lnTo>
                      <a:pt x="192" y="150"/>
                    </a:lnTo>
                    <a:lnTo>
                      <a:pt x="196" y="148"/>
                    </a:lnTo>
                    <a:lnTo>
                      <a:pt x="190" y="150"/>
                    </a:lnTo>
                    <a:lnTo>
                      <a:pt x="188" y="148"/>
                    </a:lnTo>
                    <a:lnTo>
                      <a:pt x="184" y="148"/>
                    </a:lnTo>
                    <a:lnTo>
                      <a:pt x="184" y="143"/>
                    </a:lnTo>
                    <a:lnTo>
                      <a:pt x="181" y="148"/>
                    </a:lnTo>
                    <a:lnTo>
                      <a:pt x="179" y="150"/>
                    </a:lnTo>
                    <a:lnTo>
                      <a:pt x="177" y="150"/>
                    </a:lnTo>
                    <a:lnTo>
                      <a:pt x="177" y="148"/>
                    </a:lnTo>
                    <a:lnTo>
                      <a:pt x="175" y="146"/>
                    </a:lnTo>
                    <a:lnTo>
                      <a:pt x="171" y="152"/>
                    </a:lnTo>
                    <a:lnTo>
                      <a:pt x="165" y="152"/>
                    </a:lnTo>
                    <a:lnTo>
                      <a:pt x="162" y="154"/>
                    </a:lnTo>
                    <a:lnTo>
                      <a:pt x="162" y="158"/>
                    </a:lnTo>
                    <a:lnTo>
                      <a:pt x="158" y="165"/>
                    </a:lnTo>
                    <a:lnTo>
                      <a:pt x="156" y="165"/>
                    </a:lnTo>
                    <a:lnTo>
                      <a:pt x="158" y="167"/>
                    </a:lnTo>
                    <a:lnTo>
                      <a:pt x="150" y="175"/>
                    </a:lnTo>
                    <a:lnTo>
                      <a:pt x="148" y="175"/>
                    </a:lnTo>
                    <a:lnTo>
                      <a:pt x="146" y="173"/>
                    </a:lnTo>
                    <a:lnTo>
                      <a:pt x="146" y="175"/>
                    </a:lnTo>
                    <a:lnTo>
                      <a:pt x="146" y="179"/>
                    </a:lnTo>
                    <a:lnTo>
                      <a:pt x="148" y="181"/>
                    </a:lnTo>
                    <a:lnTo>
                      <a:pt x="146" y="183"/>
                    </a:lnTo>
                    <a:lnTo>
                      <a:pt x="146" y="183"/>
                    </a:lnTo>
                    <a:lnTo>
                      <a:pt x="144" y="181"/>
                    </a:lnTo>
                    <a:lnTo>
                      <a:pt x="137" y="181"/>
                    </a:lnTo>
                    <a:lnTo>
                      <a:pt x="133" y="183"/>
                    </a:lnTo>
                    <a:lnTo>
                      <a:pt x="127" y="183"/>
                    </a:lnTo>
                    <a:lnTo>
                      <a:pt x="120" y="183"/>
                    </a:lnTo>
                    <a:lnTo>
                      <a:pt x="118" y="177"/>
                    </a:lnTo>
                    <a:lnTo>
                      <a:pt x="120" y="175"/>
                    </a:lnTo>
                    <a:lnTo>
                      <a:pt x="125" y="177"/>
                    </a:lnTo>
                    <a:lnTo>
                      <a:pt x="125" y="173"/>
                    </a:lnTo>
                    <a:lnTo>
                      <a:pt x="129" y="167"/>
                    </a:lnTo>
                    <a:lnTo>
                      <a:pt x="131" y="167"/>
                    </a:lnTo>
                    <a:lnTo>
                      <a:pt x="129" y="162"/>
                    </a:lnTo>
                    <a:lnTo>
                      <a:pt x="131" y="154"/>
                    </a:lnTo>
                    <a:lnTo>
                      <a:pt x="135" y="154"/>
                    </a:lnTo>
                    <a:lnTo>
                      <a:pt x="139" y="152"/>
                    </a:lnTo>
                    <a:lnTo>
                      <a:pt x="141" y="154"/>
                    </a:lnTo>
                    <a:lnTo>
                      <a:pt x="148" y="154"/>
                    </a:lnTo>
                    <a:lnTo>
                      <a:pt x="150" y="152"/>
                    </a:lnTo>
                    <a:lnTo>
                      <a:pt x="146" y="150"/>
                    </a:lnTo>
                    <a:lnTo>
                      <a:pt x="148" y="146"/>
                    </a:lnTo>
                    <a:lnTo>
                      <a:pt x="148" y="141"/>
                    </a:lnTo>
                    <a:lnTo>
                      <a:pt x="141" y="139"/>
                    </a:lnTo>
                    <a:lnTo>
                      <a:pt x="135" y="135"/>
                    </a:lnTo>
                    <a:lnTo>
                      <a:pt x="135" y="133"/>
                    </a:lnTo>
                    <a:lnTo>
                      <a:pt x="131" y="131"/>
                    </a:lnTo>
                    <a:lnTo>
                      <a:pt x="131" y="124"/>
                    </a:lnTo>
                    <a:lnTo>
                      <a:pt x="131" y="118"/>
                    </a:lnTo>
                    <a:lnTo>
                      <a:pt x="125" y="116"/>
                    </a:lnTo>
                    <a:lnTo>
                      <a:pt x="118" y="110"/>
                    </a:lnTo>
                    <a:lnTo>
                      <a:pt x="116" y="110"/>
                    </a:lnTo>
                    <a:lnTo>
                      <a:pt x="116" y="112"/>
                    </a:lnTo>
                    <a:lnTo>
                      <a:pt x="110" y="112"/>
                    </a:lnTo>
                    <a:lnTo>
                      <a:pt x="103" y="106"/>
                    </a:lnTo>
                    <a:lnTo>
                      <a:pt x="99" y="106"/>
                    </a:lnTo>
                    <a:lnTo>
                      <a:pt x="95" y="101"/>
                    </a:lnTo>
                    <a:lnTo>
                      <a:pt x="93" y="103"/>
                    </a:lnTo>
                    <a:lnTo>
                      <a:pt x="89" y="103"/>
                    </a:lnTo>
                    <a:lnTo>
                      <a:pt x="89" y="103"/>
                    </a:lnTo>
                    <a:lnTo>
                      <a:pt x="85" y="101"/>
                    </a:lnTo>
                    <a:lnTo>
                      <a:pt x="85" y="103"/>
                    </a:lnTo>
                    <a:lnTo>
                      <a:pt x="80" y="101"/>
                    </a:lnTo>
                    <a:lnTo>
                      <a:pt x="80" y="108"/>
                    </a:lnTo>
                    <a:lnTo>
                      <a:pt x="80" y="110"/>
                    </a:lnTo>
                    <a:lnTo>
                      <a:pt x="80" y="114"/>
                    </a:lnTo>
                    <a:lnTo>
                      <a:pt x="76" y="116"/>
                    </a:lnTo>
                    <a:lnTo>
                      <a:pt x="72" y="118"/>
                    </a:lnTo>
                    <a:lnTo>
                      <a:pt x="59" y="120"/>
                    </a:lnTo>
                    <a:lnTo>
                      <a:pt x="55" y="124"/>
                    </a:lnTo>
                    <a:lnTo>
                      <a:pt x="51" y="124"/>
                    </a:lnTo>
                    <a:lnTo>
                      <a:pt x="44" y="127"/>
                    </a:lnTo>
                    <a:lnTo>
                      <a:pt x="40" y="124"/>
                    </a:lnTo>
                    <a:lnTo>
                      <a:pt x="38" y="122"/>
                    </a:lnTo>
                    <a:lnTo>
                      <a:pt x="34" y="120"/>
                    </a:lnTo>
                    <a:lnTo>
                      <a:pt x="28" y="118"/>
                    </a:lnTo>
                    <a:lnTo>
                      <a:pt x="21" y="114"/>
                    </a:lnTo>
                    <a:lnTo>
                      <a:pt x="17" y="114"/>
                    </a:lnTo>
                    <a:lnTo>
                      <a:pt x="15" y="118"/>
                    </a:lnTo>
                    <a:lnTo>
                      <a:pt x="11" y="118"/>
                    </a:lnTo>
                    <a:lnTo>
                      <a:pt x="9" y="114"/>
                    </a:lnTo>
                    <a:lnTo>
                      <a:pt x="4" y="110"/>
                    </a:lnTo>
                    <a:lnTo>
                      <a:pt x="0" y="106"/>
                    </a:lnTo>
                    <a:lnTo>
                      <a:pt x="0" y="106"/>
                    </a:lnTo>
                    <a:lnTo>
                      <a:pt x="0" y="99"/>
                    </a:lnTo>
                    <a:lnTo>
                      <a:pt x="4" y="91"/>
                    </a:lnTo>
                    <a:lnTo>
                      <a:pt x="9" y="91"/>
                    </a:lnTo>
                    <a:lnTo>
                      <a:pt x="9" y="84"/>
                    </a:lnTo>
                    <a:lnTo>
                      <a:pt x="9" y="78"/>
                    </a:lnTo>
                    <a:lnTo>
                      <a:pt x="21" y="65"/>
                    </a:lnTo>
                    <a:lnTo>
                      <a:pt x="21" y="59"/>
                    </a:lnTo>
                    <a:lnTo>
                      <a:pt x="25" y="57"/>
                    </a:lnTo>
                    <a:lnTo>
                      <a:pt x="28" y="55"/>
                    </a:lnTo>
                    <a:lnTo>
                      <a:pt x="30" y="51"/>
                    </a:lnTo>
                    <a:lnTo>
                      <a:pt x="28" y="46"/>
                    </a:lnTo>
                    <a:lnTo>
                      <a:pt x="28" y="44"/>
                    </a:lnTo>
                    <a:lnTo>
                      <a:pt x="30" y="42"/>
                    </a:lnTo>
                    <a:lnTo>
                      <a:pt x="25" y="40"/>
                    </a:lnTo>
                    <a:lnTo>
                      <a:pt x="21" y="34"/>
                    </a:lnTo>
                    <a:lnTo>
                      <a:pt x="19" y="32"/>
                    </a:lnTo>
                    <a:lnTo>
                      <a:pt x="19" y="21"/>
                    </a:lnTo>
                    <a:lnTo>
                      <a:pt x="19" y="1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0" name="Freeform 55">
                <a:extLst>
                  <a:ext uri="{FF2B5EF4-FFF2-40B4-BE49-F238E27FC236}">
                    <a16:creationId xmlns:a16="http://schemas.microsoft.com/office/drawing/2014/main" id="{35C71944-1007-42C3-A110-175CCF775891}"/>
                  </a:ext>
                </a:extLst>
              </p:cNvPr>
              <p:cNvSpPr>
                <a:spLocks/>
              </p:cNvSpPr>
              <p:nvPr/>
            </p:nvSpPr>
            <p:spPr bwMode="auto">
              <a:xfrm>
                <a:off x="4942657" y="3386125"/>
                <a:ext cx="157436" cy="103577"/>
              </a:xfrm>
              <a:custGeom>
                <a:avLst/>
                <a:gdLst>
                  <a:gd name="T0" fmla="*/ 74 w 114"/>
                  <a:gd name="T1" fmla="*/ 65 h 75"/>
                  <a:gd name="T2" fmla="*/ 78 w 114"/>
                  <a:gd name="T3" fmla="*/ 61 h 75"/>
                  <a:gd name="T4" fmla="*/ 82 w 114"/>
                  <a:gd name="T5" fmla="*/ 59 h 75"/>
                  <a:gd name="T6" fmla="*/ 82 w 114"/>
                  <a:gd name="T7" fmla="*/ 56 h 75"/>
                  <a:gd name="T8" fmla="*/ 88 w 114"/>
                  <a:gd name="T9" fmla="*/ 56 h 75"/>
                  <a:gd name="T10" fmla="*/ 93 w 114"/>
                  <a:gd name="T11" fmla="*/ 52 h 75"/>
                  <a:gd name="T12" fmla="*/ 93 w 114"/>
                  <a:gd name="T13" fmla="*/ 48 h 75"/>
                  <a:gd name="T14" fmla="*/ 99 w 114"/>
                  <a:gd name="T15" fmla="*/ 37 h 75"/>
                  <a:gd name="T16" fmla="*/ 103 w 114"/>
                  <a:gd name="T17" fmla="*/ 25 h 75"/>
                  <a:gd name="T18" fmla="*/ 107 w 114"/>
                  <a:gd name="T19" fmla="*/ 18 h 75"/>
                  <a:gd name="T20" fmla="*/ 112 w 114"/>
                  <a:gd name="T21" fmla="*/ 16 h 75"/>
                  <a:gd name="T22" fmla="*/ 114 w 114"/>
                  <a:gd name="T23" fmla="*/ 12 h 75"/>
                  <a:gd name="T24" fmla="*/ 112 w 114"/>
                  <a:gd name="T25" fmla="*/ 8 h 75"/>
                  <a:gd name="T26" fmla="*/ 107 w 114"/>
                  <a:gd name="T27" fmla="*/ 4 h 75"/>
                  <a:gd name="T28" fmla="*/ 103 w 114"/>
                  <a:gd name="T29" fmla="*/ 0 h 75"/>
                  <a:gd name="T30" fmla="*/ 97 w 114"/>
                  <a:gd name="T31" fmla="*/ 4 h 75"/>
                  <a:gd name="T32" fmla="*/ 91 w 114"/>
                  <a:gd name="T33" fmla="*/ 2 h 75"/>
                  <a:gd name="T34" fmla="*/ 84 w 114"/>
                  <a:gd name="T35" fmla="*/ 2 h 75"/>
                  <a:gd name="T36" fmla="*/ 78 w 114"/>
                  <a:gd name="T37" fmla="*/ 2 h 75"/>
                  <a:gd name="T38" fmla="*/ 72 w 114"/>
                  <a:gd name="T39" fmla="*/ 2 h 75"/>
                  <a:gd name="T40" fmla="*/ 69 w 114"/>
                  <a:gd name="T41" fmla="*/ 6 h 75"/>
                  <a:gd name="T42" fmla="*/ 65 w 114"/>
                  <a:gd name="T43" fmla="*/ 10 h 75"/>
                  <a:gd name="T44" fmla="*/ 65 w 114"/>
                  <a:gd name="T45" fmla="*/ 14 h 75"/>
                  <a:gd name="T46" fmla="*/ 59 w 114"/>
                  <a:gd name="T47" fmla="*/ 8 h 75"/>
                  <a:gd name="T48" fmla="*/ 53 w 114"/>
                  <a:gd name="T49" fmla="*/ 12 h 75"/>
                  <a:gd name="T50" fmla="*/ 46 w 114"/>
                  <a:gd name="T51" fmla="*/ 14 h 75"/>
                  <a:gd name="T52" fmla="*/ 46 w 114"/>
                  <a:gd name="T53" fmla="*/ 18 h 75"/>
                  <a:gd name="T54" fmla="*/ 36 w 114"/>
                  <a:gd name="T55" fmla="*/ 21 h 75"/>
                  <a:gd name="T56" fmla="*/ 29 w 114"/>
                  <a:gd name="T57" fmla="*/ 23 h 75"/>
                  <a:gd name="T58" fmla="*/ 23 w 114"/>
                  <a:gd name="T59" fmla="*/ 21 h 75"/>
                  <a:gd name="T60" fmla="*/ 8 w 114"/>
                  <a:gd name="T61" fmla="*/ 12 h 75"/>
                  <a:gd name="T62" fmla="*/ 8 w 114"/>
                  <a:gd name="T63" fmla="*/ 16 h 75"/>
                  <a:gd name="T64" fmla="*/ 10 w 114"/>
                  <a:gd name="T65" fmla="*/ 21 h 75"/>
                  <a:gd name="T66" fmla="*/ 8 w 114"/>
                  <a:gd name="T67" fmla="*/ 23 h 75"/>
                  <a:gd name="T68" fmla="*/ 0 w 114"/>
                  <a:gd name="T69" fmla="*/ 23 h 75"/>
                  <a:gd name="T70" fmla="*/ 0 w 114"/>
                  <a:gd name="T71" fmla="*/ 25 h 75"/>
                  <a:gd name="T72" fmla="*/ 4 w 114"/>
                  <a:gd name="T73" fmla="*/ 29 h 75"/>
                  <a:gd name="T74" fmla="*/ 2 w 114"/>
                  <a:gd name="T75" fmla="*/ 33 h 75"/>
                  <a:gd name="T76" fmla="*/ 2 w 114"/>
                  <a:gd name="T77" fmla="*/ 37 h 75"/>
                  <a:gd name="T78" fmla="*/ 4 w 114"/>
                  <a:gd name="T79" fmla="*/ 42 h 75"/>
                  <a:gd name="T80" fmla="*/ 0 w 114"/>
                  <a:gd name="T81" fmla="*/ 46 h 75"/>
                  <a:gd name="T82" fmla="*/ 0 w 114"/>
                  <a:gd name="T83" fmla="*/ 46 h 75"/>
                  <a:gd name="T84" fmla="*/ 4 w 114"/>
                  <a:gd name="T85" fmla="*/ 52 h 75"/>
                  <a:gd name="T86" fmla="*/ 4 w 114"/>
                  <a:gd name="T87" fmla="*/ 59 h 75"/>
                  <a:gd name="T88" fmla="*/ 8 w 114"/>
                  <a:gd name="T89" fmla="*/ 59 h 75"/>
                  <a:gd name="T90" fmla="*/ 17 w 114"/>
                  <a:gd name="T91" fmla="*/ 67 h 75"/>
                  <a:gd name="T92" fmla="*/ 21 w 114"/>
                  <a:gd name="T93" fmla="*/ 67 h 75"/>
                  <a:gd name="T94" fmla="*/ 23 w 114"/>
                  <a:gd name="T95" fmla="*/ 71 h 75"/>
                  <a:gd name="T96" fmla="*/ 34 w 114"/>
                  <a:gd name="T97" fmla="*/ 71 h 75"/>
                  <a:gd name="T98" fmla="*/ 42 w 114"/>
                  <a:gd name="T99" fmla="*/ 75 h 75"/>
                  <a:gd name="T100" fmla="*/ 44 w 114"/>
                  <a:gd name="T101" fmla="*/ 71 h 75"/>
                  <a:gd name="T102" fmla="*/ 46 w 114"/>
                  <a:gd name="T103" fmla="*/ 71 h 75"/>
                  <a:gd name="T104" fmla="*/ 51 w 114"/>
                  <a:gd name="T105" fmla="*/ 69 h 75"/>
                  <a:gd name="T106" fmla="*/ 55 w 114"/>
                  <a:gd name="T107" fmla="*/ 67 h 75"/>
                  <a:gd name="T108" fmla="*/ 57 w 114"/>
                  <a:gd name="T109" fmla="*/ 67 h 75"/>
                  <a:gd name="T110" fmla="*/ 59 w 114"/>
                  <a:gd name="T111" fmla="*/ 65 h 75"/>
                  <a:gd name="T112" fmla="*/ 63 w 114"/>
                  <a:gd name="T113" fmla="*/ 61 h 75"/>
                  <a:gd name="T114" fmla="*/ 67 w 114"/>
                  <a:gd name="T115" fmla="*/ 63 h 75"/>
                  <a:gd name="T116" fmla="*/ 72 w 114"/>
                  <a:gd name="T117" fmla="*/ 63 h 75"/>
                  <a:gd name="T118" fmla="*/ 74 w 114"/>
                  <a:gd name="T119"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75">
                    <a:moveTo>
                      <a:pt x="74" y="65"/>
                    </a:moveTo>
                    <a:lnTo>
                      <a:pt x="78" y="61"/>
                    </a:lnTo>
                    <a:lnTo>
                      <a:pt x="82" y="59"/>
                    </a:lnTo>
                    <a:lnTo>
                      <a:pt x="82" y="56"/>
                    </a:lnTo>
                    <a:lnTo>
                      <a:pt x="88" y="56"/>
                    </a:lnTo>
                    <a:lnTo>
                      <a:pt x="93" y="52"/>
                    </a:lnTo>
                    <a:lnTo>
                      <a:pt x="93" y="48"/>
                    </a:lnTo>
                    <a:lnTo>
                      <a:pt x="99" y="37"/>
                    </a:lnTo>
                    <a:lnTo>
                      <a:pt x="103" y="25"/>
                    </a:lnTo>
                    <a:lnTo>
                      <a:pt x="107" y="18"/>
                    </a:lnTo>
                    <a:lnTo>
                      <a:pt x="112" y="16"/>
                    </a:lnTo>
                    <a:lnTo>
                      <a:pt x="114" y="12"/>
                    </a:lnTo>
                    <a:lnTo>
                      <a:pt x="112" y="8"/>
                    </a:lnTo>
                    <a:lnTo>
                      <a:pt x="107" y="4"/>
                    </a:lnTo>
                    <a:lnTo>
                      <a:pt x="103" y="0"/>
                    </a:lnTo>
                    <a:lnTo>
                      <a:pt x="97" y="4"/>
                    </a:lnTo>
                    <a:lnTo>
                      <a:pt x="91" y="2"/>
                    </a:lnTo>
                    <a:lnTo>
                      <a:pt x="84" y="2"/>
                    </a:lnTo>
                    <a:lnTo>
                      <a:pt x="78" y="2"/>
                    </a:lnTo>
                    <a:lnTo>
                      <a:pt x="72" y="2"/>
                    </a:lnTo>
                    <a:lnTo>
                      <a:pt x="69" y="6"/>
                    </a:lnTo>
                    <a:lnTo>
                      <a:pt x="65" y="10"/>
                    </a:lnTo>
                    <a:lnTo>
                      <a:pt x="65" y="14"/>
                    </a:lnTo>
                    <a:lnTo>
                      <a:pt x="59" y="8"/>
                    </a:lnTo>
                    <a:lnTo>
                      <a:pt x="53" y="12"/>
                    </a:lnTo>
                    <a:lnTo>
                      <a:pt x="46" y="14"/>
                    </a:lnTo>
                    <a:lnTo>
                      <a:pt x="46" y="18"/>
                    </a:lnTo>
                    <a:lnTo>
                      <a:pt x="36" y="21"/>
                    </a:lnTo>
                    <a:lnTo>
                      <a:pt x="29" y="23"/>
                    </a:lnTo>
                    <a:lnTo>
                      <a:pt x="23" y="21"/>
                    </a:lnTo>
                    <a:lnTo>
                      <a:pt x="8" y="12"/>
                    </a:lnTo>
                    <a:lnTo>
                      <a:pt x="8" y="16"/>
                    </a:lnTo>
                    <a:lnTo>
                      <a:pt x="10" y="21"/>
                    </a:lnTo>
                    <a:lnTo>
                      <a:pt x="8" y="23"/>
                    </a:lnTo>
                    <a:lnTo>
                      <a:pt x="0" y="23"/>
                    </a:lnTo>
                    <a:lnTo>
                      <a:pt x="0" y="25"/>
                    </a:lnTo>
                    <a:lnTo>
                      <a:pt x="4" y="29"/>
                    </a:lnTo>
                    <a:lnTo>
                      <a:pt x="2" y="33"/>
                    </a:lnTo>
                    <a:lnTo>
                      <a:pt x="2" y="37"/>
                    </a:lnTo>
                    <a:lnTo>
                      <a:pt x="4" y="42"/>
                    </a:lnTo>
                    <a:lnTo>
                      <a:pt x="0" y="46"/>
                    </a:lnTo>
                    <a:lnTo>
                      <a:pt x="0" y="46"/>
                    </a:lnTo>
                    <a:lnTo>
                      <a:pt x="4" y="52"/>
                    </a:lnTo>
                    <a:lnTo>
                      <a:pt x="4" y="59"/>
                    </a:lnTo>
                    <a:lnTo>
                      <a:pt x="8" y="59"/>
                    </a:lnTo>
                    <a:lnTo>
                      <a:pt x="17" y="67"/>
                    </a:lnTo>
                    <a:lnTo>
                      <a:pt x="21" y="67"/>
                    </a:lnTo>
                    <a:lnTo>
                      <a:pt x="23" y="71"/>
                    </a:lnTo>
                    <a:lnTo>
                      <a:pt x="34" y="71"/>
                    </a:lnTo>
                    <a:lnTo>
                      <a:pt x="42" y="75"/>
                    </a:lnTo>
                    <a:lnTo>
                      <a:pt x="44" y="71"/>
                    </a:lnTo>
                    <a:lnTo>
                      <a:pt x="46" y="71"/>
                    </a:lnTo>
                    <a:lnTo>
                      <a:pt x="51" y="69"/>
                    </a:lnTo>
                    <a:lnTo>
                      <a:pt x="55" y="67"/>
                    </a:lnTo>
                    <a:lnTo>
                      <a:pt x="57" y="67"/>
                    </a:lnTo>
                    <a:lnTo>
                      <a:pt x="59" y="65"/>
                    </a:lnTo>
                    <a:lnTo>
                      <a:pt x="63" y="61"/>
                    </a:lnTo>
                    <a:lnTo>
                      <a:pt x="67" y="63"/>
                    </a:lnTo>
                    <a:lnTo>
                      <a:pt x="72" y="63"/>
                    </a:lnTo>
                    <a:lnTo>
                      <a:pt x="74" y="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1" name="Freeform 56">
                <a:extLst>
                  <a:ext uri="{FF2B5EF4-FFF2-40B4-BE49-F238E27FC236}">
                    <a16:creationId xmlns:a16="http://schemas.microsoft.com/office/drawing/2014/main" id="{4B835EAA-3581-4A94-88B4-A87B47CD9DF8}"/>
                  </a:ext>
                </a:extLst>
              </p:cNvPr>
              <p:cNvSpPr>
                <a:spLocks/>
              </p:cNvSpPr>
              <p:nvPr/>
            </p:nvSpPr>
            <p:spPr bwMode="auto">
              <a:xfrm>
                <a:off x="4953705" y="3355743"/>
                <a:ext cx="136721" cy="62146"/>
              </a:xfrm>
              <a:custGeom>
                <a:avLst/>
                <a:gdLst>
                  <a:gd name="T0" fmla="*/ 0 w 99"/>
                  <a:gd name="T1" fmla="*/ 34 h 45"/>
                  <a:gd name="T2" fmla="*/ 15 w 99"/>
                  <a:gd name="T3" fmla="*/ 43 h 45"/>
                  <a:gd name="T4" fmla="*/ 21 w 99"/>
                  <a:gd name="T5" fmla="*/ 45 h 45"/>
                  <a:gd name="T6" fmla="*/ 28 w 99"/>
                  <a:gd name="T7" fmla="*/ 43 h 45"/>
                  <a:gd name="T8" fmla="*/ 38 w 99"/>
                  <a:gd name="T9" fmla="*/ 40 h 45"/>
                  <a:gd name="T10" fmla="*/ 38 w 99"/>
                  <a:gd name="T11" fmla="*/ 36 h 45"/>
                  <a:gd name="T12" fmla="*/ 45 w 99"/>
                  <a:gd name="T13" fmla="*/ 34 h 45"/>
                  <a:gd name="T14" fmla="*/ 51 w 99"/>
                  <a:gd name="T15" fmla="*/ 30 h 45"/>
                  <a:gd name="T16" fmla="*/ 57 w 99"/>
                  <a:gd name="T17" fmla="*/ 36 h 45"/>
                  <a:gd name="T18" fmla="*/ 57 w 99"/>
                  <a:gd name="T19" fmla="*/ 32 h 45"/>
                  <a:gd name="T20" fmla="*/ 61 w 99"/>
                  <a:gd name="T21" fmla="*/ 28 h 45"/>
                  <a:gd name="T22" fmla="*/ 64 w 99"/>
                  <a:gd name="T23" fmla="*/ 24 h 45"/>
                  <a:gd name="T24" fmla="*/ 70 w 99"/>
                  <a:gd name="T25" fmla="*/ 24 h 45"/>
                  <a:gd name="T26" fmla="*/ 76 w 99"/>
                  <a:gd name="T27" fmla="*/ 24 h 45"/>
                  <a:gd name="T28" fmla="*/ 83 w 99"/>
                  <a:gd name="T29" fmla="*/ 24 h 45"/>
                  <a:gd name="T30" fmla="*/ 89 w 99"/>
                  <a:gd name="T31" fmla="*/ 26 h 45"/>
                  <a:gd name="T32" fmla="*/ 95 w 99"/>
                  <a:gd name="T33" fmla="*/ 22 h 45"/>
                  <a:gd name="T34" fmla="*/ 95 w 99"/>
                  <a:gd name="T35" fmla="*/ 15 h 45"/>
                  <a:gd name="T36" fmla="*/ 99 w 99"/>
                  <a:gd name="T37" fmla="*/ 7 h 45"/>
                  <a:gd name="T38" fmla="*/ 99 w 99"/>
                  <a:gd name="T39" fmla="*/ 7 h 45"/>
                  <a:gd name="T40" fmla="*/ 91 w 99"/>
                  <a:gd name="T41" fmla="*/ 0 h 45"/>
                  <a:gd name="T42" fmla="*/ 85 w 99"/>
                  <a:gd name="T43" fmla="*/ 0 h 45"/>
                  <a:gd name="T44" fmla="*/ 80 w 99"/>
                  <a:gd name="T45" fmla="*/ 3 h 45"/>
                  <a:gd name="T46" fmla="*/ 78 w 99"/>
                  <a:gd name="T47" fmla="*/ 0 h 45"/>
                  <a:gd name="T48" fmla="*/ 74 w 99"/>
                  <a:gd name="T49" fmla="*/ 0 h 45"/>
                  <a:gd name="T50" fmla="*/ 72 w 99"/>
                  <a:gd name="T51" fmla="*/ 5 h 45"/>
                  <a:gd name="T52" fmla="*/ 70 w 99"/>
                  <a:gd name="T53" fmla="*/ 3 h 45"/>
                  <a:gd name="T54" fmla="*/ 66 w 99"/>
                  <a:gd name="T55" fmla="*/ 3 h 45"/>
                  <a:gd name="T56" fmla="*/ 61 w 99"/>
                  <a:gd name="T57" fmla="*/ 0 h 45"/>
                  <a:gd name="T58" fmla="*/ 59 w 99"/>
                  <a:gd name="T59" fmla="*/ 3 h 45"/>
                  <a:gd name="T60" fmla="*/ 55 w 99"/>
                  <a:gd name="T61" fmla="*/ 7 h 45"/>
                  <a:gd name="T62" fmla="*/ 53 w 99"/>
                  <a:gd name="T63" fmla="*/ 7 h 45"/>
                  <a:gd name="T64" fmla="*/ 51 w 99"/>
                  <a:gd name="T65" fmla="*/ 5 h 45"/>
                  <a:gd name="T66" fmla="*/ 51 w 99"/>
                  <a:gd name="T67" fmla="*/ 7 h 45"/>
                  <a:gd name="T68" fmla="*/ 43 w 99"/>
                  <a:gd name="T69" fmla="*/ 5 h 45"/>
                  <a:gd name="T70" fmla="*/ 38 w 99"/>
                  <a:gd name="T71" fmla="*/ 9 h 45"/>
                  <a:gd name="T72" fmla="*/ 32 w 99"/>
                  <a:gd name="T73" fmla="*/ 9 h 45"/>
                  <a:gd name="T74" fmla="*/ 28 w 99"/>
                  <a:gd name="T75" fmla="*/ 15 h 45"/>
                  <a:gd name="T76" fmla="*/ 19 w 99"/>
                  <a:gd name="T77" fmla="*/ 15 h 45"/>
                  <a:gd name="T78" fmla="*/ 13 w 99"/>
                  <a:gd name="T79" fmla="*/ 19 h 45"/>
                  <a:gd name="T80" fmla="*/ 11 w 99"/>
                  <a:gd name="T81" fmla="*/ 17 h 45"/>
                  <a:gd name="T82" fmla="*/ 7 w 99"/>
                  <a:gd name="T83" fmla="*/ 17 h 45"/>
                  <a:gd name="T84" fmla="*/ 0 w 99"/>
                  <a:gd name="T85" fmla="*/ 19 h 45"/>
                  <a:gd name="T86" fmla="*/ 0 w 99"/>
                  <a:gd name="T87" fmla="*/ 19 h 45"/>
                  <a:gd name="T88" fmla="*/ 0 w 99"/>
                  <a:gd name="T89" fmla="*/ 26 h 45"/>
                  <a:gd name="T90" fmla="*/ 0 w 99"/>
                  <a:gd name="T91"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45">
                    <a:moveTo>
                      <a:pt x="0" y="34"/>
                    </a:moveTo>
                    <a:lnTo>
                      <a:pt x="15" y="43"/>
                    </a:lnTo>
                    <a:lnTo>
                      <a:pt x="21" y="45"/>
                    </a:lnTo>
                    <a:lnTo>
                      <a:pt x="28" y="43"/>
                    </a:lnTo>
                    <a:lnTo>
                      <a:pt x="38" y="40"/>
                    </a:lnTo>
                    <a:lnTo>
                      <a:pt x="38" y="36"/>
                    </a:lnTo>
                    <a:lnTo>
                      <a:pt x="45" y="34"/>
                    </a:lnTo>
                    <a:lnTo>
                      <a:pt x="51" y="30"/>
                    </a:lnTo>
                    <a:lnTo>
                      <a:pt x="57" y="36"/>
                    </a:lnTo>
                    <a:lnTo>
                      <a:pt x="57" y="32"/>
                    </a:lnTo>
                    <a:lnTo>
                      <a:pt x="61" y="28"/>
                    </a:lnTo>
                    <a:lnTo>
                      <a:pt x="64" y="24"/>
                    </a:lnTo>
                    <a:lnTo>
                      <a:pt x="70" y="24"/>
                    </a:lnTo>
                    <a:lnTo>
                      <a:pt x="76" y="24"/>
                    </a:lnTo>
                    <a:lnTo>
                      <a:pt x="83" y="24"/>
                    </a:lnTo>
                    <a:lnTo>
                      <a:pt x="89" y="26"/>
                    </a:lnTo>
                    <a:lnTo>
                      <a:pt x="95" y="22"/>
                    </a:lnTo>
                    <a:lnTo>
                      <a:pt x="95" y="15"/>
                    </a:lnTo>
                    <a:lnTo>
                      <a:pt x="99" y="7"/>
                    </a:lnTo>
                    <a:lnTo>
                      <a:pt x="99" y="7"/>
                    </a:lnTo>
                    <a:lnTo>
                      <a:pt x="91" y="0"/>
                    </a:lnTo>
                    <a:lnTo>
                      <a:pt x="85" y="0"/>
                    </a:lnTo>
                    <a:lnTo>
                      <a:pt x="80" y="3"/>
                    </a:lnTo>
                    <a:lnTo>
                      <a:pt x="78" y="0"/>
                    </a:lnTo>
                    <a:lnTo>
                      <a:pt x="74" y="0"/>
                    </a:lnTo>
                    <a:lnTo>
                      <a:pt x="72" y="5"/>
                    </a:lnTo>
                    <a:lnTo>
                      <a:pt x="70" y="3"/>
                    </a:lnTo>
                    <a:lnTo>
                      <a:pt x="66" y="3"/>
                    </a:lnTo>
                    <a:lnTo>
                      <a:pt x="61" y="0"/>
                    </a:lnTo>
                    <a:lnTo>
                      <a:pt x="59" y="3"/>
                    </a:lnTo>
                    <a:lnTo>
                      <a:pt x="55" y="7"/>
                    </a:lnTo>
                    <a:lnTo>
                      <a:pt x="53" y="7"/>
                    </a:lnTo>
                    <a:lnTo>
                      <a:pt x="51" y="5"/>
                    </a:lnTo>
                    <a:lnTo>
                      <a:pt x="51" y="7"/>
                    </a:lnTo>
                    <a:lnTo>
                      <a:pt x="43" y="5"/>
                    </a:lnTo>
                    <a:lnTo>
                      <a:pt x="38" y="9"/>
                    </a:lnTo>
                    <a:lnTo>
                      <a:pt x="32" y="9"/>
                    </a:lnTo>
                    <a:lnTo>
                      <a:pt x="28" y="15"/>
                    </a:lnTo>
                    <a:lnTo>
                      <a:pt x="19" y="15"/>
                    </a:lnTo>
                    <a:lnTo>
                      <a:pt x="13" y="19"/>
                    </a:lnTo>
                    <a:lnTo>
                      <a:pt x="11" y="17"/>
                    </a:lnTo>
                    <a:lnTo>
                      <a:pt x="7" y="17"/>
                    </a:lnTo>
                    <a:lnTo>
                      <a:pt x="0" y="19"/>
                    </a:lnTo>
                    <a:lnTo>
                      <a:pt x="0" y="19"/>
                    </a:lnTo>
                    <a:lnTo>
                      <a:pt x="0" y="26"/>
                    </a:lnTo>
                    <a:lnTo>
                      <a:pt x="0" y="3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2" name="Freeform 65">
                <a:extLst>
                  <a:ext uri="{FF2B5EF4-FFF2-40B4-BE49-F238E27FC236}">
                    <a16:creationId xmlns:a16="http://schemas.microsoft.com/office/drawing/2014/main" id="{5E7DAE4C-5396-45F8-889E-73725F767CDA}"/>
                  </a:ext>
                </a:extLst>
              </p:cNvPr>
              <p:cNvSpPr>
                <a:spLocks/>
              </p:cNvSpPr>
              <p:nvPr/>
            </p:nvSpPr>
            <p:spPr bwMode="auto">
              <a:xfrm>
                <a:off x="4764506" y="3370935"/>
                <a:ext cx="191962" cy="92528"/>
              </a:xfrm>
              <a:custGeom>
                <a:avLst/>
                <a:gdLst>
                  <a:gd name="T0" fmla="*/ 85 w 139"/>
                  <a:gd name="T1" fmla="*/ 63 h 67"/>
                  <a:gd name="T2" fmla="*/ 95 w 139"/>
                  <a:gd name="T3" fmla="*/ 67 h 67"/>
                  <a:gd name="T4" fmla="*/ 106 w 139"/>
                  <a:gd name="T5" fmla="*/ 65 h 67"/>
                  <a:gd name="T6" fmla="*/ 112 w 139"/>
                  <a:gd name="T7" fmla="*/ 63 h 67"/>
                  <a:gd name="T8" fmla="*/ 123 w 139"/>
                  <a:gd name="T9" fmla="*/ 59 h 67"/>
                  <a:gd name="T10" fmla="*/ 133 w 139"/>
                  <a:gd name="T11" fmla="*/ 53 h 67"/>
                  <a:gd name="T12" fmla="*/ 131 w 139"/>
                  <a:gd name="T13" fmla="*/ 44 h 67"/>
                  <a:gd name="T14" fmla="*/ 129 w 139"/>
                  <a:gd name="T15" fmla="*/ 36 h 67"/>
                  <a:gd name="T16" fmla="*/ 137 w 139"/>
                  <a:gd name="T17" fmla="*/ 34 h 67"/>
                  <a:gd name="T18" fmla="*/ 137 w 139"/>
                  <a:gd name="T19" fmla="*/ 27 h 67"/>
                  <a:gd name="T20" fmla="*/ 137 w 139"/>
                  <a:gd name="T21" fmla="*/ 8 h 67"/>
                  <a:gd name="T22" fmla="*/ 127 w 139"/>
                  <a:gd name="T23" fmla="*/ 4 h 67"/>
                  <a:gd name="T24" fmla="*/ 114 w 139"/>
                  <a:gd name="T25" fmla="*/ 6 h 67"/>
                  <a:gd name="T26" fmla="*/ 104 w 139"/>
                  <a:gd name="T27" fmla="*/ 2 h 67"/>
                  <a:gd name="T28" fmla="*/ 97 w 139"/>
                  <a:gd name="T29" fmla="*/ 4 h 67"/>
                  <a:gd name="T30" fmla="*/ 95 w 139"/>
                  <a:gd name="T31" fmla="*/ 8 h 67"/>
                  <a:gd name="T32" fmla="*/ 87 w 139"/>
                  <a:gd name="T33" fmla="*/ 11 h 67"/>
                  <a:gd name="T34" fmla="*/ 74 w 139"/>
                  <a:gd name="T35" fmla="*/ 6 h 67"/>
                  <a:gd name="T36" fmla="*/ 74 w 139"/>
                  <a:gd name="T37" fmla="*/ 13 h 67"/>
                  <a:gd name="T38" fmla="*/ 70 w 139"/>
                  <a:gd name="T39" fmla="*/ 17 h 67"/>
                  <a:gd name="T40" fmla="*/ 59 w 139"/>
                  <a:gd name="T41" fmla="*/ 25 h 67"/>
                  <a:gd name="T42" fmla="*/ 64 w 139"/>
                  <a:gd name="T43" fmla="*/ 32 h 67"/>
                  <a:gd name="T44" fmla="*/ 61 w 139"/>
                  <a:gd name="T45" fmla="*/ 36 h 67"/>
                  <a:gd name="T46" fmla="*/ 53 w 139"/>
                  <a:gd name="T47" fmla="*/ 34 h 67"/>
                  <a:gd name="T48" fmla="*/ 47 w 139"/>
                  <a:gd name="T49" fmla="*/ 34 h 67"/>
                  <a:gd name="T50" fmla="*/ 36 w 139"/>
                  <a:gd name="T51" fmla="*/ 38 h 67"/>
                  <a:gd name="T52" fmla="*/ 30 w 139"/>
                  <a:gd name="T53" fmla="*/ 38 h 67"/>
                  <a:gd name="T54" fmla="*/ 21 w 139"/>
                  <a:gd name="T55" fmla="*/ 36 h 67"/>
                  <a:gd name="T56" fmla="*/ 15 w 139"/>
                  <a:gd name="T57" fmla="*/ 40 h 67"/>
                  <a:gd name="T58" fmla="*/ 11 w 139"/>
                  <a:gd name="T59" fmla="*/ 40 h 67"/>
                  <a:gd name="T60" fmla="*/ 5 w 139"/>
                  <a:gd name="T61" fmla="*/ 38 h 67"/>
                  <a:gd name="T62" fmla="*/ 0 w 139"/>
                  <a:gd name="T63" fmla="*/ 40 h 67"/>
                  <a:gd name="T64" fmla="*/ 2 w 139"/>
                  <a:gd name="T65" fmla="*/ 44 h 67"/>
                  <a:gd name="T66" fmla="*/ 5 w 139"/>
                  <a:gd name="T67" fmla="*/ 48 h 67"/>
                  <a:gd name="T68" fmla="*/ 11 w 139"/>
                  <a:gd name="T69" fmla="*/ 48 h 67"/>
                  <a:gd name="T70" fmla="*/ 17 w 139"/>
                  <a:gd name="T71" fmla="*/ 48 h 67"/>
                  <a:gd name="T72" fmla="*/ 24 w 139"/>
                  <a:gd name="T73" fmla="*/ 53 h 67"/>
                  <a:gd name="T74" fmla="*/ 30 w 139"/>
                  <a:gd name="T75" fmla="*/ 55 h 67"/>
                  <a:gd name="T76" fmla="*/ 45 w 139"/>
                  <a:gd name="T77" fmla="*/ 51 h 67"/>
                  <a:gd name="T78" fmla="*/ 51 w 139"/>
                  <a:gd name="T79" fmla="*/ 53 h 67"/>
                  <a:gd name="T80" fmla="*/ 72 w 139"/>
                  <a:gd name="T81" fmla="*/ 61 h 67"/>
                  <a:gd name="T82" fmla="*/ 83 w 139"/>
                  <a:gd name="T83"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 h="67">
                    <a:moveTo>
                      <a:pt x="83" y="63"/>
                    </a:moveTo>
                    <a:lnTo>
                      <a:pt x="85" y="63"/>
                    </a:lnTo>
                    <a:lnTo>
                      <a:pt x="93" y="63"/>
                    </a:lnTo>
                    <a:lnTo>
                      <a:pt x="95" y="67"/>
                    </a:lnTo>
                    <a:lnTo>
                      <a:pt x="102" y="65"/>
                    </a:lnTo>
                    <a:lnTo>
                      <a:pt x="106" y="65"/>
                    </a:lnTo>
                    <a:lnTo>
                      <a:pt x="110" y="63"/>
                    </a:lnTo>
                    <a:lnTo>
                      <a:pt x="112" y="63"/>
                    </a:lnTo>
                    <a:lnTo>
                      <a:pt x="114" y="63"/>
                    </a:lnTo>
                    <a:lnTo>
                      <a:pt x="123" y="59"/>
                    </a:lnTo>
                    <a:lnTo>
                      <a:pt x="129" y="57"/>
                    </a:lnTo>
                    <a:lnTo>
                      <a:pt x="133" y="53"/>
                    </a:lnTo>
                    <a:lnTo>
                      <a:pt x="131" y="48"/>
                    </a:lnTo>
                    <a:lnTo>
                      <a:pt x="131" y="44"/>
                    </a:lnTo>
                    <a:lnTo>
                      <a:pt x="133" y="40"/>
                    </a:lnTo>
                    <a:lnTo>
                      <a:pt x="129" y="36"/>
                    </a:lnTo>
                    <a:lnTo>
                      <a:pt x="129" y="34"/>
                    </a:lnTo>
                    <a:lnTo>
                      <a:pt x="137" y="34"/>
                    </a:lnTo>
                    <a:lnTo>
                      <a:pt x="139" y="32"/>
                    </a:lnTo>
                    <a:lnTo>
                      <a:pt x="137" y="27"/>
                    </a:lnTo>
                    <a:lnTo>
                      <a:pt x="137" y="15"/>
                    </a:lnTo>
                    <a:lnTo>
                      <a:pt x="137" y="8"/>
                    </a:lnTo>
                    <a:lnTo>
                      <a:pt x="129" y="6"/>
                    </a:lnTo>
                    <a:lnTo>
                      <a:pt x="127" y="4"/>
                    </a:lnTo>
                    <a:lnTo>
                      <a:pt x="120" y="6"/>
                    </a:lnTo>
                    <a:lnTo>
                      <a:pt x="114" y="6"/>
                    </a:lnTo>
                    <a:lnTo>
                      <a:pt x="110" y="2"/>
                    </a:lnTo>
                    <a:lnTo>
                      <a:pt x="104" y="2"/>
                    </a:lnTo>
                    <a:lnTo>
                      <a:pt x="99" y="0"/>
                    </a:lnTo>
                    <a:lnTo>
                      <a:pt x="97" y="4"/>
                    </a:lnTo>
                    <a:lnTo>
                      <a:pt x="95" y="6"/>
                    </a:lnTo>
                    <a:lnTo>
                      <a:pt x="95" y="8"/>
                    </a:lnTo>
                    <a:lnTo>
                      <a:pt x="89" y="8"/>
                    </a:lnTo>
                    <a:lnTo>
                      <a:pt x="87" y="11"/>
                    </a:lnTo>
                    <a:lnTo>
                      <a:pt x="78" y="6"/>
                    </a:lnTo>
                    <a:lnTo>
                      <a:pt x="74" y="6"/>
                    </a:lnTo>
                    <a:lnTo>
                      <a:pt x="74" y="8"/>
                    </a:lnTo>
                    <a:lnTo>
                      <a:pt x="74" y="13"/>
                    </a:lnTo>
                    <a:lnTo>
                      <a:pt x="72" y="13"/>
                    </a:lnTo>
                    <a:lnTo>
                      <a:pt x="70" y="17"/>
                    </a:lnTo>
                    <a:lnTo>
                      <a:pt x="64" y="19"/>
                    </a:lnTo>
                    <a:lnTo>
                      <a:pt x="59" y="25"/>
                    </a:lnTo>
                    <a:lnTo>
                      <a:pt x="59" y="27"/>
                    </a:lnTo>
                    <a:lnTo>
                      <a:pt x="64" y="32"/>
                    </a:lnTo>
                    <a:lnTo>
                      <a:pt x="64" y="34"/>
                    </a:lnTo>
                    <a:lnTo>
                      <a:pt x="61" y="36"/>
                    </a:lnTo>
                    <a:lnTo>
                      <a:pt x="57" y="34"/>
                    </a:lnTo>
                    <a:lnTo>
                      <a:pt x="53" y="34"/>
                    </a:lnTo>
                    <a:lnTo>
                      <a:pt x="49" y="34"/>
                    </a:lnTo>
                    <a:lnTo>
                      <a:pt x="47" y="34"/>
                    </a:lnTo>
                    <a:lnTo>
                      <a:pt x="40" y="38"/>
                    </a:lnTo>
                    <a:lnTo>
                      <a:pt x="36" y="38"/>
                    </a:lnTo>
                    <a:lnTo>
                      <a:pt x="32" y="38"/>
                    </a:lnTo>
                    <a:lnTo>
                      <a:pt x="30" y="38"/>
                    </a:lnTo>
                    <a:lnTo>
                      <a:pt x="26" y="36"/>
                    </a:lnTo>
                    <a:lnTo>
                      <a:pt x="21" y="36"/>
                    </a:lnTo>
                    <a:lnTo>
                      <a:pt x="15" y="36"/>
                    </a:lnTo>
                    <a:lnTo>
                      <a:pt x="15" y="40"/>
                    </a:lnTo>
                    <a:lnTo>
                      <a:pt x="15" y="40"/>
                    </a:lnTo>
                    <a:lnTo>
                      <a:pt x="11" y="40"/>
                    </a:lnTo>
                    <a:lnTo>
                      <a:pt x="7" y="36"/>
                    </a:lnTo>
                    <a:lnTo>
                      <a:pt x="5" y="38"/>
                    </a:lnTo>
                    <a:lnTo>
                      <a:pt x="0" y="40"/>
                    </a:lnTo>
                    <a:lnTo>
                      <a:pt x="0" y="40"/>
                    </a:lnTo>
                    <a:lnTo>
                      <a:pt x="2" y="40"/>
                    </a:lnTo>
                    <a:lnTo>
                      <a:pt x="2" y="44"/>
                    </a:lnTo>
                    <a:lnTo>
                      <a:pt x="5" y="46"/>
                    </a:lnTo>
                    <a:lnTo>
                      <a:pt x="5" y="48"/>
                    </a:lnTo>
                    <a:lnTo>
                      <a:pt x="7" y="48"/>
                    </a:lnTo>
                    <a:lnTo>
                      <a:pt x="11" y="48"/>
                    </a:lnTo>
                    <a:lnTo>
                      <a:pt x="15" y="53"/>
                    </a:lnTo>
                    <a:lnTo>
                      <a:pt x="17" y="48"/>
                    </a:lnTo>
                    <a:lnTo>
                      <a:pt x="21" y="48"/>
                    </a:lnTo>
                    <a:lnTo>
                      <a:pt x="24" y="53"/>
                    </a:lnTo>
                    <a:lnTo>
                      <a:pt x="24" y="53"/>
                    </a:lnTo>
                    <a:lnTo>
                      <a:pt x="30" y="55"/>
                    </a:lnTo>
                    <a:lnTo>
                      <a:pt x="40" y="48"/>
                    </a:lnTo>
                    <a:lnTo>
                      <a:pt x="45" y="51"/>
                    </a:lnTo>
                    <a:lnTo>
                      <a:pt x="51" y="51"/>
                    </a:lnTo>
                    <a:lnTo>
                      <a:pt x="51" y="53"/>
                    </a:lnTo>
                    <a:lnTo>
                      <a:pt x="59" y="59"/>
                    </a:lnTo>
                    <a:lnTo>
                      <a:pt x="72" y="61"/>
                    </a:lnTo>
                    <a:lnTo>
                      <a:pt x="78" y="61"/>
                    </a:lnTo>
                    <a:lnTo>
                      <a:pt x="83" y="63"/>
                    </a:lnTo>
                    <a:lnTo>
                      <a:pt x="83" y="6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3" name="Freeform 66">
                <a:extLst>
                  <a:ext uri="{FF2B5EF4-FFF2-40B4-BE49-F238E27FC236}">
                    <a16:creationId xmlns:a16="http://schemas.microsoft.com/office/drawing/2014/main" id="{BEECC445-4BFE-41DA-BD0B-20CDF415E186}"/>
                  </a:ext>
                </a:extLst>
              </p:cNvPr>
              <p:cNvSpPr>
                <a:spLocks/>
              </p:cNvSpPr>
              <p:nvPr/>
            </p:nvSpPr>
            <p:spPr bwMode="auto">
              <a:xfrm>
                <a:off x="4872225" y="3149972"/>
                <a:ext cx="254107" cy="215438"/>
              </a:xfrm>
              <a:custGeom>
                <a:avLst/>
                <a:gdLst>
                  <a:gd name="T0" fmla="*/ 112 w 184"/>
                  <a:gd name="T1" fmla="*/ 156 h 156"/>
                  <a:gd name="T2" fmla="*/ 118 w 184"/>
                  <a:gd name="T3" fmla="*/ 152 h 156"/>
                  <a:gd name="T4" fmla="*/ 125 w 184"/>
                  <a:gd name="T5" fmla="*/ 152 h 156"/>
                  <a:gd name="T6" fmla="*/ 131 w 184"/>
                  <a:gd name="T7" fmla="*/ 154 h 156"/>
                  <a:gd name="T8" fmla="*/ 137 w 184"/>
                  <a:gd name="T9" fmla="*/ 149 h 156"/>
                  <a:gd name="T10" fmla="*/ 144 w 184"/>
                  <a:gd name="T11" fmla="*/ 149 h 156"/>
                  <a:gd name="T12" fmla="*/ 158 w 184"/>
                  <a:gd name="T13" fmla="*/ 156 h 156"/>
                  <a:gd name="T14" fmla="*/ 163 w 184"/>
                  <a:gd name="T15" fmla="*/ 149 h 156"/>
                  <a:gd name="T16" fmla="*/ 175 w 184"/>
                  <a:gd name="T17" fmla="*/ 130 h 156"/>
                  <a:gd name="T18" fmla="*/ 179 w 184"/>
                  <a:gd name="T19" fmla="*/ 122 h 156"/>
                  <a:gd name="T20" fmla="*/ 184 w 184"/>
                  <a:gd name="T21" fmla="*/ 116 h 156"/>
                  <a:gd name="T22" fmla="*/ 182 w 184"/>
                  <a:gd name="T23" fmla="*/ 109 h 156"/>
                  <a:gd name="T24" fmla="*/ 179 w 184"/>
                  <a:gd name="T25" fmla="*/ 105 h 156"/>
                  <a:gd name="T26" fmla="*/ 173 w 184"/>
                  <a:gd name="T27" fmla="*/ 97 h 156"/>
                  <a:gd name="T28" fmla="*/ 173 w 184"/>
                  <a:gd name="T29" fmla="*/ 82 h 156"/>
                  <a:gd name="T30" fmla="*/ 169 w 184"/>
                  <a:gd name="T31" fmla="*/ 69 h 156"/>
                  <a:gd name="T32" fmla="*/ 175 w 184"/>
                  <a:gd name="T33" fmla="*/ 63 h 156"/>
                  <a:gd name="T34" fmla="*/ 173 w 184"/>
                  <a:gd name="T35" fmla="*/ 48 h 156"/>
                  <a:gd name="T36" fmla="*/ 169 w 184"/>
                  <a:gd name="T37" fmla="*/ 40 h 156"/>
                  <a:gd name="T38" fmla="*/ 163 w 184"/>
                  <a:gd name="T39" fmla="*/ 25 h 156"/>
                  <a:gd name="T40" fmla="*/ 161 w 184"/>
                  <a:gd name="T41" fmla="*/ 12 h 156"/>
                  <a:gd name="T42" fmla="*/ 154 w 184"/>
                  <a:gd name="T43" fmla="*/ 8 h 156"/>
                  <a:gd name="T44" fmla="*/ 102 w 184"/>
                  <a:gd name="T45" fmla="*/ 10 h 156"/>
                  <a:gd name="T46" fmla="*/ 93 w 184"/>
                  <a:gd name="T47" fmla="*/ 17 h 156"/>
                  <a:gd name="T48" fmla="*/ 87 w 184"/>
                  <a:gd name="T49" fmla="*/ 17 h 156"/>
                  <a:gd name="T50" fmla="*/ 97 w 184"/>
                  <a:gd name="T51" fmla="*/ 8 h 156"/>
                  <a:gd name="T52" fmla="*/ 91 w 184"/>
                  <a:gd name="T53" fmla="*/ 12 h 156"/>
                  <a:gd name="T54" fmla="*/ 74 w 184"/>
                  <a:gd name="T55" fmla="*/ 12 h 156"/>
                  <a:gd name="T56" fmla="*/ 74 w 184"/>
                  <a:gd name="T57" fmla="*/ 6 h 156"/>
                  <a:gd name="T58" fmla="*/ 80 w 184"/>
                  <a:gd name="T59" fmla="*/ 8 h 156"/>
                  <a:gd name="T60" fmla="*/ 76 w 184"/>
                  <a:gd name="T61" fmla="*/ 4 h 156"/>
                  <a:gd name="T62" fmla="*/ 57 w 184"/>
                  <a:gd name="T63" fmla="*/ 4 h 156"/>
                  <a:gd name="T64" fmla="*/ 47 w 184"/>
                  <a:gd name="T65" fmla="*/ 6 h 156"/>
                  <a:gd name="T66" fmla="*/ 36 w 184"/>
                  <a:gd name="T67" fmla="*/ 12 h 156"/>
                  <a:gd name="T68" fmla="*/ 34 w 184"/>
                  <a:gd name="T69" fmla="*/ 19 h 156"/>
                  <a:gd name="T70" fmla="*/ 17 w 184"/>
                  <a:gd name="T71" fmla="*/ 25 h 156"/>
                  <a:gd name="T72" fmla="*/ 9 w 184"/>
                  <a:gd name="T73" fmla="*/ 29 h 156"/>
                  <a:gd name="T74" fmla="*/ 7 w 184"/>
                  <a:gd name="T75" fmla="*/ 36 h 156"/>
                  <a:gd name="T76" fmla="*/ 5 w 184"/>
                  <a:gd name="T77" fmla="*/ 38 h 156"/>
                  <a:gd name="T78" fmla="*/ 7 w 184"/>
                  <a:gd name="T79" fmla="*/ 52 h 156"/>
                  <a:gd name="T80" fmla="*/ 0 w 184"/>
                  <a:gd name="T81" fmla="*/ 59 h 156"/>
                  <a:gd name="T82" fmla="*/ 7 w 184"/>
                  <a:gd name="T83" fmla="*/ 69 h 156"/>
                  <a:gd name="T84" fmla="*/ 9 w 184"/>
                  <a:gd name="T85" fmla="*/ 76 h 156"/>
                  <a:gd name="T86" fmla="*/ 9 w 184"/>
                  <a:gd name="T87" fmla="*/ 84 h 156"/>
                  <a:gd name="T88" fmla="*/ 15 w 184"/>
                  <a:gd name="T89" fmla="*/ 93 h 156"/>
                  <a:gd name="T90" fmla="*/ 17 w 184"/>
                  <a:gd name="T91" fmla="*/ 107 h 156"/>
                  <a:gd name="T92" fmla="*/ 17 w 184"/>
                  <a:gd name="T93" fmla="*/ 111 h 156"/>
                  <a:gd name="T94" fmla="*/ 24 w 184"/>
                  <a:gd name="T95" fmla="*/ 109 h 156"/>
                  <a:gd name="T96" fmla="*/ 34 w 184"/>
                  <a:gd name="T97" fmla="*/ 109 h 156"/>
                  <a:gd name="T98" fmla="*/ 36 w 184"/>
                  <a:gd name="T99" fmla="*/ 116 h 156"/>
                  <a:gd name="T100" fmla="*/ 42 w 184"/>
                  <a:gd name="T101" fmla="*/ 118 h 156"/>
                  <a:gd name="T102" fmla="*/ 42 w 184"/>
                  <a:gd name="T103" fmla="*/ 124 h 156"/>
                  <a:gd name="T104" fmla="*/ 45 w 184"/>
                  <a:gd name="T105" fmla="*/ 130 h 156"/>
                  <a:gd name="T106" fmla="*/ 49 w 184"/>
                  <a:gd name="T107" fmla="*/ 128 h 156"/>
                  <a:gd name="T108" fmla="*/ 47 w 184"/>
                  <a:gd name="T109" fmla="*/ 122 h 156"/>
                  <a:gd name="T110" fmla="*/ 57 w 184"/>
                  <a:gd name="T111" fmla="*/ 126 h 156"/>
                  <a:gd name="T112" fmla="*/ 61 w 184"/>
                  <a:gd name="T113" fmla="*/ 128 h 156"/>
                  <a:gd name="T114" fmla="*/ 74 w 184"/>
                  <a:gd name="T115" fmla="*/ 130 h 156"/>
                  <a:gd name="T116" fmla="*/ 93 w 184"/>
                  <a:gd name="T117" fmla="*/ 141 h 156"/>
                  <a:gd name="T118" fmla="*/ 99 w 184"/>
                  <a:gd name="T119" fmla="*/ 147 h 156"/>
                  <a:gd name="T120" fmla="*/ 106 w 184"/>
                  <a:gd name="T121" fmla="*/ 147 h 156"/>
                  <a:gd name="T122" fmla="*/ 110 w 184"/>
                  <a:gd name="T123" fmla="*/ 1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 h="156">
                    <a:moveTo>
                      <a:pt x="110" y="154"/>
                    </a:moveTo>
                    <a:lnTo>
                      <a:pt x="112" y="156"/>
                    </a:lnTo>
                    <a:lnTo>
                      <a:pt x="114" y="156"/>
                    </a:lnTo>
                    <a:lnTo>
                      <a:pt x="118" y="152"/>
                    </a:lnTo>
                    <a:lnTo>
                      <a:pt x="120" y="149"/>
                    </a:lnTo>
                    <a:lnTo>
                      <a:pt x="125" y="152"/>
                    </a:lnTo>
                    <a:lnTo>
                      <a:pt x="129" y="152"/>
                    </a:lnTo>
                    <a:lnTo>
                      <a:pt x="131" y="154"/>
                    </a:lnTo>
                    <a:lnTo>
                      <a:pt x="133" y="149"/>
                    </a:lnTo>
                    <a:lnTo>
                      <a:pt x="137" y="149"/>
                    </a:lnTo>
                    <a:lnTo>
                      <a:pt x="139" y="152"/>
                    </a:lnTo>
                    <a:lnTo>
                      <a:pt x="144" y="149"/>
                    </a:lnTo>
                    <a:lnTo>
                      <a:pt x="150" y="149"/>
                    </a:lnTo>
                    <a:lnTo>
                      <a:pt x="158" y="156"/>
                    </a:lnTo>
                    <a:lnTo>
                      <a:pt x="163" y="156"/>
                    </a:lnTo>
                    <a:lnTo>
                      <a:pt x="163" y="149"/>
                    </a:lnTo>
                    <a:lnTo>
                      <a:pt x="163" y="143"/>
                    </a:lnTo>
                    <a:lnTo>
                      <a:pt x="175" y="130"/>
                    </a:lnTo>
                    <a:lnTo>
                      <a:pt x="175" y="124"/>
                    </a:lnTo>
                    <a:lnTo>
                      <a:pt x="179" y="122"/>
                    </a:lnTo>
                    <a:lnTo>
                      <a:pt x="182" y="120"/>
                    </a:lnTo>
                    <a:lnTo>
                      <a:pt x="184" y="116"/>
                    </a:lnTo>
                    <a:lnTo>
                      <a:pt x="182" y="111"/>
                    </a:lnTo>
                    <a:lnTo>
                      <a:pt x="182" y="109"/>
                    </a:lnTo>
                    <a:lnTo>
                      <a:pt x="184" y="107"/>
                    </a:lnTo>
                    <a:lnTo>
                      <a:pt x="179" y="105"/>
                    </a:lnTo>
                    <a:lnTo>
                      <a:pt x="175" y="99"/>
                    </a:lnTo>
                    <a:lnTo>
                      <a:pt x="173" y="97"/>
                    </a:lnTo>
                    <a:lnTo>
                      <a:pt x="173" y="86"/>
                    </a:lnTo>
                    <a:lnTo>
                      <a:pt x="173" y="82"/>
                    </a:lnTo>
                    <a:lnTo>
                      <a:pt x="169" y="76"/>
                    </a:lnTo>
                    <a:lnTo>
                      <a:pt x="169" y="69"/>
                    </a:lnTo>
                    <a:lnTo>
                      <a:pt x="171" y="63"/>
                    </a:lnTo>
                    <a:lnTo>
                      <a:pt x="175" y="63"/>
                    </a:lnTo>
                    <a:lnTo>
                      <a:pt x="175" y="50"/>
                    </a:lnTo>
                    <a:lnTo>
                      <a:pt x="173" y="48"/>
                    </a:lnTo>
                    <a:lnTo>
                      <a:pt x="171" y="44"/>
                    </a:lnTo>
                    <a:lnTo>
                      <a:pt x="169" y="40"/>
                    </a:lnTo>
                    <a:lnTo>
                      <a:pt x="167" y="29"/>
                    </a:lnTo>
                    <a:lnTo>
                      <a:pt x="163" y="25"/>
                    </a:lnTo>
                    <a:lnTo>
                      <a:pt x="163" y="19"/>
                    </a:lnTo>
                    <a:lnTo>
                      <a:pt x="161" y="12"/>
                    </a:lnTo>
                    <a:lnTo>
                      <a:pt x="158" y="12"/>
                    </a:lnTo>
                    <a:lnTo>
                      <a:pt x="154" y="8"/>
                    </a:lnTo>
                    <a:lnTo>
                      <a:pt x="127" y="10"/>
                    </a:lnTo>
                    <a:lnTo>
                      <a:pt x="102" y="10"/>
                    </a:lnTo>
                    <a:lnTo>
                      <a:pt x="99" y="10"/>
                    </a:lnTo>
                    <a:lnTo>
                      <a:pt x="93" y="17"/>
                    </a:lnTo>
                    <a:lnTo>
                      <a:pt x="87" y="19"/>
                    </a:lnTo>
                    <a:lnTo>
                      <a:pt x="87" y="17"/>
                    </a:lnTo>
                    <a:lnTo>
                      <a:pt x="91" y="12"/>
                    </a:lnTo>
                    <a:lnTo>
                      <a:pt x="97" y="8"/>
                    </a:lnTo>
                    <a:lnTo>
                      <a:pt x="95" y="8"/>
                    </a:lnTo>
                    <a:lnTo>
                      <a:pt x="91" y="12"/>
                    </a:lnTo>
                    <a:lnTo>
                      <a:pt x="83" y="17"/>
                    </a:lnTo>
                    <a:lnTo>
                      <a:pt x="74" y="12"/>
                    </a:lnTo>
                    <a:lnTo>
                      <a:pt x="74" y="8"/>
                    </a:lnTo>
                    <a:lnTo>
                      <a:pt x="74" y="6"/>
                    </a:lnTo>
                    <a:lnTo>
                      <a:pt x="78" y="6"/>
                    </a:lnTo>
                    <a:lnTo>
                      <a:pt x="80" y="8"/>
                    </a:lnTo>
                    <a:lnTo>
                      <a:pt x="80" y="6"/>
                    </a:lnTo>
                    <a:lnTo>
                      <a:pt x="76" y="4"/>
                    </a:lnTo>
                    <a:lnTo>
                      <a:pt x="66" y="0"/>
                    </a:lnTo>
                    <a:lnTo>
                      <a:pt x="57" y="4"/>
                    </a:lnTo>
                    <a:lnTo>
                      <a:pt x="53" y="4"/>
                    </a:lnTo>
                    <a:lnTo>
                      <a:pt x="47" y="6"/>
                    </a:lnTo>
                    <a:lnTo>
                      <a:pt x="42" y="12"/>
                    </a:lnTo>
                    <a:lnTo>
                      <a:pt x="36" y="12"/>
                    </a:lnTo>
                    <a:lnTo>
                      <a:pt x="34" y="17"/>
                    </a:lnTo>
                    <a:lnTo>
                      <a:pt x="34" y="19"/>
                    </a:lnTo>
                    <a:lnTo>
                      <a:pt x="28" y="19"/>
                    </a:lnTo>
                    <a:lnTo>
                      <a:pt x="17" y="25"/>
                    </a:lnTo>
                    <a:lnTo>
                      <a:pt x="11" y="25"/>
                    </a:lnTo>
                    <a:lnTo>
                      <a:pt x="9" y="29"/>
                    </a:lnTo>
                    <a:lnTo>
                      <a:pt x="7" y="34"/>
                    </a:lnTo>
                    <a:lnTo>
                      <a:pt x="7" y="36"/>
                    </a:lnTo>
                    <a:lnTo>
                      <a:pt x="7" y="38"/>
                    </a:lnTo>
                    <a:lnTo>
                      <a:pt x="5" y="38"/>
                    </a:lnTo>
                    <a:lnTo>
                      <a:pt x="7" y="46"/>
                    </a:lnTo>
                    <a:lnTo>
                      <a:pt x="7" y="52"/>
                    </a:lnTo>
                    <a:lnTo>
                      <a:pt x="0" y="55"/>
                    </a:lnTo>
                    <a:lnTo>
                      <a:pt x="0" y="59"/>
                    </a:lnTo>
                    <a:lnTo>
                      <a:pt x="7" y="65"/>
                    </a:lnTo>
                    <a:lnTo>
                      <a:pt x="7" y="69"/>
                    </a:lnTo>
                    <a:lnTo>
                      <a:pt x="9" y="74"/>
                    </a:lnTo>
                    <a:lnTo>
                      <a:pt x="9" y="76"/>
                    </a:lnTo>
                    <a:lnTo>
                      <a:pt x="11" y="80"/>
                    </a:lnTo>
                    <a:lnTo>
                      <a:pt x="9" y="84"/>
                    </a:lnTo>
                    <a:lnTo>
                      <a:pt x="13" y="90"/>
                    </a:lnTo>
                    <a:lnTo>
                      <a:pt x="15" y="93"/>
                    </a:lnTo>
                    <a:lnTo>
                      <a:pt x="17" y="97"/>
                    </a:lnTo>
                    <a:lnTo>
                      <a:pt x="17" y="107"/>
                    </a:lnTo>
                    <a:lnTo>
                      <a:pt x="17" y="107"/>
                    </a:lnTo>
                    <a:lnTo>
                      <a:pt x="17" y="111"/>
                    </a:lnTo>
                    <a:lnTo>
                      <a:pt x="19" y="109"/>
                    </a:lnTo>
                    <a:lnTo>
                      <a:pt x="24" y="109"/>
                    </a:lnTo>
                    <a:lnTo>
                      <a:pt x="26" y="109"/>
                    </a:lnTo>
                    <a:lnTo>
                      <a:pt x="34" y="109"/>
                    </a:lnTo>
                    <a:lnTo>
                      <a:pt x="34" y="111"/>
                    </a:lnTo>
                    <a:lnTo>
                      <a:pt x="36" y="116"/>
                    </a:lnTo>
                    <a:lnTo>
                      <a:pt x="40" y="116"/>
                    </a:lnTo>
                    <a:lnTo>
                      <a:pt x="42" y="118"/>
                    </a:lnTo>
                    <a:lnTo>
                      <a:pt x="40" y="122"/>
                    </a:lnTo>
                    <a:lnTo>
                      <a:pt x="42" y="124"/>
                    </a:lnTo>
                    <a:lnTo>
                      <a:pt x="45" y="126"/>
                    </a:lnTo>
                    <a:lnTo>
                      <a:pt x="45" y="130"/>
                    </a:lnTo>
                    <a:lnTo>
                      <a:pt x="47" y="130"/>
                    </a:lnTo>
                    <a:lnTo>
                      <a:pt x="49" y="128"/>
                    </a:lnTo>
                    <a:lnTo>
                      <a:pt x="51" y="128"/>
                    </a:lnTo>
                    <a:lnTo>
                      <a:pt x="47" y="122"/>
                    </a:lnTo>
                    <a:lnTo>
                      <a:pt x="49" y="122"/>
                    </a:lnTo>
                    <a:lnTo>
                      <a:pt x="57" y="126"/>
                    </a:lnTo>
                    <a:lnTo>
                      <a:pt x="64" y="126"/>
                    </a:lnTo>
                    <a:lnTo>
                      <a:pt x="61" y="128"/>
                    </a:lnTo>
                    <a:lnTo>
                      <a:pt x="66" y="133"/>
                    </a:lnTo>
                    <a:lnTo>
                      <a:pt x="74" y="130"/>
                    </a:lnTo>
                    <a:lnTo>
                      <a:pt x="80" y="133"/>
                    </a:lnTo>
                    <a:lnTo>
                      <a:pt x="93" y="141"/>
                    </a:lnTo>
                    <a:lnTo>
                      <a:pt x="95" y="147"/>
                    </a:lnTo>
                    <a:lnTo>
                      <a:pt x="99" y="147"/>
                    </a:lnTo>
                    <a:lnTo>
                      <a:pt x="102" y="145"/>
                    </a:lnTo>
                    <a:lnTo>
                      <a:pt x="106" y="147"/>
                    </a:lnTo>
                    <a:lnTo>
                      <a:pt x="110" y="149"/>
                    </a:lnTo>
                    <a:lnTo>
                      <a:pt x="110" y="154"/>
                    </a:lnTo>
                    <a:close/>
                  </a:path>
                </a:pathLst>
              </a:custGeom>
              <a:solidFill>
                <a:srgbClr val="00B0A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4" name="Freeform 67">
                <a:extLst>
                  <a:ext uri="{FF2B5EF4-FFF2-40B4-BE49-F238E27FC236}">
                    <a16:creationId xmlns:a16="http://schemas.microsoft.com/office/drawing/2014/main" id="{4520C011-CB8C-4336-85EF-8960D32A4C9D}"/>
                  </a:ext>
                </a:extLst>
              </p:cNvPr>
              <p:cNvSpPr>
                <a:spLocks/>
              </p:cNvSpPr>
              <p:nvPr/>
            </p:nvSpPr>
            <p:spPr bwMode="auto">
              <a:xfrm>
                <a:off x="4823890" y="3297740"/>
                <a:ext cx="200248" cy="88385"/>
              </a:xfrm>
              <a:custGeom>
                <a:avLst/>
                <a:gdLst>
                  <a:gd name="T0" fmla="*/ 52 w 145"/>
                  <a:gd name="T1" fmla="*/ 4 h 64"/>
                  <a:gd name="T2" fmla="*/ 59 w 145"/>
                  <a:gd name="T3" fmla="*/ 2 h 64"/>
                  <a:gd name="T4" fmla="*/ 69 w 145"/>
                  <a:gd name="T5" fmla="*/ 2 h 64"/>
                  <a:gd name="T6" fmla="*/ 71 w 145"/>
                  <a:gd name="T7" fmla="*/ 9 h 64"/>
                  <a:gd name="T8" fmla="*/ 77 w 145"/>
                  <a:gd name="T9" fmla="*/ 11 h 64"/>
                  <a:gd name="T10" fmla="*/ 77 w 145"/>
                  <a:gd name="T11" fmla="*/ 17 h 64"/>
                  <a:gd name="T12" fmla="*/ 80 w 145"/>
                  <a:gd name="T13" fmla="*/ 23 h 64"/>
                  <a:gd name="T14" fmla="*/ 84 w 145"/>
                  <a:gd name="T15" fmla="*/ 21 h 64"/>
                  <a:gd name="T16" fmla="*/ 82 w 145"/>
                  <a:gd name="T17" fmla="*/ 15 h 64"/>
                  <a:gd name="T18" fmla="*/ 92 w 145"/>
                  <a:gd name="T19" fmla="*/ 19 h 64"/>
                  <a:gd name="T20" fmla="*/ 96 w 145"/>
                  <a:gd name="T21" fmla="*/ 21 h 64"/>
                  <a:gd name="T22" fmla="*/ 109 w 145"/>
                  <a:gd name="T23" fmla="*/ 23 h 64"/>
                  <a:gd name="T24" fmla="*/ 128 w 145"/>
                  <a:gd name="T25" fmla="*/ 34 h 64"/>
                  <a:gd name="T26" fmla="*/ 134 w 145"/>
                  <a:gd name="T27" fmla="*/ 40 h 64"/>
                  <a:gd name="T28" fmla="*/ 141 w 145"/>
                  <a:gd name="T29" fmla="*/ 40 h 64"/>
                  <a:gd name="T30" fmla="*/ 145 w 145"/>
                  <a:gd name="T31" fmla="*/ 49 h 64"/>
                  <a:gd name="T32" fmla="*/ 132 w 145"/>
                  <a:gd name="T33" fmla="*/ 51 h 64"/>
                  <a:gd name="T34" fmla="*/ 122 w 145"/>
                  <a:gd name="T35" fmla="*/ 57 h 64"/>
                  <a:gd name="T36" fmla="*/ 107 w 145"/>
                  <a:gd name="T37" fmla="*/ 61 h 64"/>
                  <a:gd name="T38" fmla="*/ 101 w 145"/>
                  <a:gd name="T39" fmla="*/ 59 h 64"/>
                  <a:gd name="T40" fmla="*/ 86 w 145"/>
                  <a:gd name="T41" fmla="*/ 59 h 64"/>
                  <a:gd name="T42" fmla="*/ 77 w 145"/>
                  <a:gd name="T43" fmla="*/ 59 h 64"/>
                  <a:gd name="T44" fmla="*/ 67 w 145"/>
                  <a:gd name="T45" fmla="*/ 55 h 64"/>
                  <a:gd name="T46" fmla="*/ 56 w 145"/>
                  <a:gd name="T47" fmla="*/ 53 h 64"/>
                  <a:gd name="T48" fmla="*/ 52 w 145"/>
                  <a:gd name="T49" fmla="*/ 59 h 64"/>
                  <a:gd name="T50" fmla="*/ 46 w 145"/>
                  <a:gd name="T51" fmla="*/ 61 h 64"/>
                  <a:gd name="T52" fmla="*/ 35 w 145"/>
                  <a:gd name="T53" fmla="*/ 59 h 64"/>
                  <a:gd name="T54" fmla="*/ 31 w 145"/>
                  <a:gd name="T55" fmla="*/ 57 h 64"/>
                  <a:gd name="T56" fmla="*/ 21 w 145"/>
                  <a:gd name="T57" fmla="*/ 47 h 64"/>
                  <a:gd name="T58" fmla="*/ 10 w 145"/>
                  <a:gd name="T59" fmla="*/ 40 h 64"/>
                  <a:gd name="T60" fmla="*/ 8 w 145"/>
                  <a:gd name="T61" fmla="*/ 32 h 64"/>
                  <a:gd name="T62" fmla="*/ 0 w 145"/>
                  <a:gd name="T63" fmla="*/ 21 h 64"/>
                  <a:gd name="T64" fmla="*/ 0 w 145"/>
                  <a:gd name="T65" fmla="*/ 17 h 64"/>
                  <a:gd name="T66" fmla="*/ 6 w 145"/>
                  <a:gd name="T67" fmla="*/ 21 h 64"/>
                  <a:gd name="T68" fmla="*/ 16 w 145"/>
                  <a:gd name="T69" fmla="*/ 15 h 64"/>
                  <a:gd name="T70" fmla="*/ 25 w 145"/>
                  <a:gd name="T71" fmla="*/ 9 h 64"/>
                  <a:gd name="T72" fmla="*/ 33 w 145"/>
                  <a:gd name="T73" fmla="*/ 7 h 64"/>
                  <a:gd name="T74" fmla="*/ 40 w 145"/>
                  <a:gd name="T75" fmla="*/ 4 h 64"/>
                  <a:gd name="T76" fmla="*/ 46 w 145"/>
                  <a:gd name="T77" fmla="*/ 2 h 64"/>
                  <a:gd name="T78" fmla="*/ 50 w 145"/>
                  <a:gd name="T79"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64">
                    <a:moveTo>
                      <a:pt x="52" y="0"/>
                    </a:moveTo>
                    <a:lnTo>
                      <a:pt x="52" y="4"/>
                    </a:lnTo>
                    <a:lnTo>
                      <a:pt x="54" y="2"/>
                    </a:lnTo>
                    <a:lnTo>
                      <a:pt x="59" y="2"/>
                    </a:lnTo>
                    <a:lnTo>
                      <a:pt x="61" y="2"/>
                    </a:lnTo>
                    <a:lnTo>
                      <a:pt x="69" y="2"/>
                    </a:lnTo>
                    <a:lnTo>
                      <a:pt x="69" y="4"/>
                    </a:lnTo>
                    <a:lnTo>
                      <a:pt x="71" y="9"/>
                    </a:lnTo>
                    <a:lnTo>
                      <a:pt x="75" y="9"/>
                    </a:lnTo>
                    <a:lnTo>
                      <a:pt x="77" y="11"/>
                    </a:lnTo>
                    <a:lnTo>
                      <a:pt x="75" y="15"/>
                    </a:lnTo>
                    <a:lnTo>
                      <a:pt x="77" y="17"/>
                    </a:lnTo>
                    <a:lnTo>
                      <a:pt x="80" y="19"/>
                    </a:lnTo>
                    <a:lnTo>
                      <a:pt x="80" y="23"/>
                    </a:lnTo>
                    <a:lnTo>
                      <a:pt x="82" y="23"/>
                    </a:lnTo>
                    <a:lnTo>
                      <a:pt x="84" y="21"/>
                    </a:lnTo>
                    <a:lnTo>
                      <a:pt x="86" y="21"/>
                    </a:lnTo>
                    <a:lnTo>
                      <a:pt x="82" y="15"/>
                    </a:lnTo>
                    <a:lnTo>
                      <a:pt x="84" y="15"/>
                    </a:lnTo>
                    <a:lnTo>
                      <a:pt x="92" y="19"/>
                    </a:lnTo>
                    <a:lnTo>
                      <a:pt x="99" y="19"/>
                    </a:lnTo>
                    <a:lnTo>
                      <a:pt x="96" y="21"/>
                    </a:lnTo>
                    <a:lnTo>
                      <a:pt x="101" y="26"/>
                    </a:lnTo>
                    <a:lnTo>
                      <a:pt x="109" y="23"/>
                    </a:lnTo>
                    <a:lnTo>
                      <a:pt x="115" y="26"/>
                    </a:lnTo>
                    <a:lnTo>
                      <a:pt x="128" y="34"/>
                    </a:lnTo>
                    <a:lnTo>
                      <a:pt x="130" y="40"/>
                    </a:lnTo>
                    <a:lnTo>
                      <a:pt x="134" y="40"/>
                    </a:lnTo>
                    <a:lnTo>
                      <a:pt x="137" y="38"/>
                    </a:lnTo>
                    <a:lnTo>
                      <a:pt x="141" y="40"/>
                    </a:lnTo>
                    <a:lnTo>
                      <a:pt x="145" y="42"/>
                    </a:lnTo>
                    <a:lnTo>
                      <a:pt x="145" y="49"/>
                    </a:lnTo>
                    <a:lnTo>
                      <a:pt x="137" y="47"/>
                    </a:lnTo>
                    <a:lnTo>
                      <a:pt x="132" y="51"/>
                    </a:lnTo>
                    <a:lnTo>
                      <a:pt x="126" y="51"/>
                    </a:lnTo>
                    <a:lnTo>
                      <a:pt x="122" y="57"/>
                    </a:lnTo>
                    <a:lnTo>
                      <a:pt x="113" y="57"/>
                    </a:lnTo>
                    <a:lnTo>
                      <a:pt x="107" y="61"/>
                    </a:lnTo>
                    <a:lnTo>
                      <a:pt x="105" y="59"/>
                    </a:lnTo>
                    <a:lnTo>
                      <a:pt x="101" y="59"/>
                    </a:lnTo>
                    <a:lnTo>
                      <a:pt x="94" y="61"/>
                    </a:lnTo>
                    <a:lnTo>
                      <a:pt x="86" y="59"/>
                    </a:lnTo>
                    <a:lnTo>
                      <a:pt x="84" y="57"/>
                    </a:lnTo>
                    <a:lnTo>
                      <a:pt x="77" y="59"/>
                    </a:lnTo>
                    <a:lnTo>
                      <a:pt x="71" y="59"/>
                    </a:lnTo>
                    <a:lnTo>
                      <a:pt x="67" y="55"/>
                    </a:lnTo>
                    <a:lnTo>
                      <a:pt x="61" y="55"/>
                    </a:lnTo>
                    <a:lnTo>
                      <a:pt x="56" y="53"/>
                    </a:lnTo>
                    <a:lnTo>
                      <a:pt x="54" y="57"/>
                    </a:lnTo>
                    <a:lnTo>
                      <a:pt x="52" y="59"/>
                    </a:lnTo>
                    <a:lnTo>
                      <a:pt x="52" y="61"/>
                    </a:lnTo>
                    <a:lnTo>
                      <a:pt x="46" y="61"/>
                    </a:lnTo>
                    <a:lnTo>
                      <a:pt x="44" y="64"/>
                    </a:lnTo>
                    <a:lnTo>
                      <a:pt x="35" y="59"/>
                    </a:lnTo>
                    <a:lnTo>
                      <a:pt x="31" y="59"/>
                    </a:lnTo>
                    <a:lnTo>
                      <a:pt x="31" y="57"/>
                    </a:lnTo>
                    <a:lnTo>
                      <a:pt x="25" y="49"/>
                    </a:lnTo>
                    <a:lnTo>
                      <a:pt x="21" y="47"/>
                    </a:lnTo>
                    <a:lnTo>
                      <a:pt x="12" y="42"/>
                    </a:lnTo>
                    <a:lnTo>
                      <a:pt x="10" y="40"/>
                    </a:lnTo>
                    <a:lnTo>
                      <a:pt x="8" y="36"/>
                    </a:lnTo>
                    <a:lnTo>
                      <a:pt x="8" y="32"/>
                    </a:lnTo>
                    <a:lnTo>
                      <a:pt x="4" y="26"/>
                    </a:lnTo>
                    <a:lnTo>
                      <a:pt x="0" y="21"/>
                    </a:lnTo>
                    <a:lnTo>
                      <a:pt x="0" y="19"/>
                    </a:lnTo>
                    <a:lnTo>
                      <a:pt x="0" y="17"/>
                    </a:lnTo>
                    <a:lnTo>
                      <a:pt x="2" y="19"/>
                    </a:lnTo>
                    <a:lnTo>
                      <a:pt x="6" y="21"/>
                    </a:lnTo>
                    <a:lnTo>
                      <a:pt x="12" y="15"/>
                    </a:lnTo>
                    <a:lnTo>
                      <a:pt x="16" y="15"/>
                    </a:lnTo>
                    <a:lnTo>
                      <a:pt x="21" y="9"/>
                    </a:lnTo>
                    <a:lnTo>
                      <a:pt x="25" y="9"/>
                    </a:lnTo>
                    <a:lnTo>
                      <a:pt x="27" y="7"/>
                    </a:lnTo>
                    <a:lnTo>
                      <a:pt x="33" y="7"/>
                    </a:lnTo>
                    <a:lnTo>
                      <a:pt x="35" y="7"/>
                    </a:lnTo>
                    <a:lnTo>
                      <a:pt x="40" y="4"/>
                    </a:lnTo>
                    <a:lnTo>
                      <a:pt x="40" y="0"/>
                    </a:lnTo>
                    <a:lnTo>
                      <a:pt x="46" y="2"/>
                    </a:lnTo>
                    <a:lnTo>
                      <a:pt x="48" y="0"/>
                    </a:lnTo>
                    <a:lnTo>
                      <a:pt x="50" y="2"/>
                    </a:lnTo>
                    <a:lnTo>
                      <a:pt x="52" y="0"/>
                    </a:lnTo>
                    <a:close/>
                  </a:path>
                </a:pathLst>
              </a:custGeom>
              <a:solidFill>
                <a:srgbClr val="00B0A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5" name="Freeform 68">
                <a:extLst>
                  <a:ext uri="{FF2B5EF4-FFF2-40B4-BE49-F238E27FC236}">
                    <a16:creationId xmlns:a16="http://schemas.microsoft.com/office/drawing/2014/main" id="{ACF48E39-30EE-4931-8BB0-F924F9AD9C66}"/>
                  </a:ext>
                </a:extLst>
              </p:cNvPr>
              <p:cNvSpPr>
                <a:spLocks/>
              </p:cNvSpPr>
              <p:nvPr/>
            </p:nvSpPr>
            <p:spPr bwMode="auto">
              <a:xfrm>
                <a:off x="4666454" y="3152734"/>
                <a:ext cx="229249" cy="273441"/>
              </a:xfrm>
              <a:custGeom>
                <a:avLst/>
                <a:gdLst>
                  <a:gd name="T0" fmla="*/ 61 w 166"/>
                  <a:gd name="T1" fmla="*/ 2 h 198"/>
                  <a:gd name="T2" fmla="*/ 71 w 166"/>
                  <a:gd name="T3" fmla="*/ 10 h 198"/>
                  <a:gd name="T4" fmla="*/ 73 w 166"/>
                  <a:gd name="T5" fmla="*/ 19 h 198"/>
                  <a:gd name="T6" fmla="*/ 82 w 166"/>
                  <a:gd name="T7" fmla="*/ 17 h 198"/>
                  <a:gd name="T8" fmla="*/ 92 w 166"/>
                  <a:gd name="T9" fmla="*/ 17 h 198"/>
                  <a:gd name="T10" fmla="*/ 84 w 166"/>
                  <a:gd name="T11" fmla="*/ 25 h 198"/>
                  <a:gd name="T12" fmla="*/ 95 w 166"/>
                  <a:gd name="T13" fmla="*/ 29 h 198"/>
                  <a:gd name="T14" fmla="*/ 109 w 166"/>
                  <a:gd name="T15" fmla="*/ 21 h 198"/>
                  <a:gd name="T16" fmla="*/ 116 w 166"/>
                  <a:gd name="T17" fmla="*/ 15 h 198"/>
                  <a:gd name="T18" fmla="*/ 116 w 166"/>
                  <a:gd name="T19" fmla="*/ 17 h 198"/>
                  <a:gd name="T20" fmla="*/ 124 w 166"/>
                  <a:gd name="T21" fmla="*/ 17 h 198"/>
                  <a:gd name="T22" fmla="*/ 135 w 166"/>
                  <a:gd name="T23" fmla="*/ 25 h 198"/>
                  <a:gd name="T24" fmla="*/ 145 w 166"/>
                  <a:gd name="T25" fmla="*/ 34 h 198"/>
                  <a:gd name="T26" fmla="*/ 156 w 166"/>
                  <a:gd name="T27" fmla="*/ 44 h 198"/>
                  <a:gd name="T28" fmla="*/ 156 w 166"/>
                  <a:gd name="T29" fmla="*/ 63 h 198"/>
                  <a:gd name="T30" fmla="*/ 160 w 166"/>
                  <a:gd name="T31" fmla="*/ 78 h 198"/>
                  <a:gd name="T32" fmla="*/ 166 w 166"/>
                  <a:gd name="T33" fmla="*/ 95 h 198"/>
                  <a:gd name="T34" fmla="*/ 160 w 166"/>
                  <a:gd name="T35" fmla="*/ 107 h 198"/>
                  <a:gd name="T36" fmla="*/ 147 w 166"/>
                  <a:gd name="T37" fmla="*/ 112 h 198"/>
                  <a:gd name="T38" fmla="*/ 130 w 166"/>
                  <a:gd name="T39" fmla="*/ 120 h 198"/>
                  <a:gd name="T40" fmla="*/ 114 w 166"/>
                  <a:gd name="T41" fmla="*/ 122 h 198"/>
                  <a:gd name="T42" fmla="*/ 122 w 166"/>
                  <a:gd name="T43" fmla="*/ 137 h 198"/>
                  <a:gd name="T44" fmla="*/ 135 w 166"/>
                  <a:gd name="T45" fmla="*/ 152 h 198"/>
                  <a:gd name="T46" fmla="*/ 145 w 166"/>
                  <a:gd name="T47" fmla="*/ 171 h 198"/>
                  <a:gd name="T48" fmla="*/ 130 w 166"/>
                  <a:gd name="T49" fmla="*/ 183 h 198"/>
                  <a:gd name="T50" fmla="*/ 132 w 166"/>
                  <a:gd name="T51" fmla="*/ 194 h 198"/>
                  <a:gd name="T52" fmla="*/ 118 w 166"/>
                  <a:gd name="T53" fmla="*/ 192 h 198"/>
                  <a:gd name="T54" fmla="*/ 101 w 166"/>
                  <a:gd name="T55" fmla="*/ 196 h 198"/>
                  <a:gd name="T56" fmla="*/ 86 w 166"/>
                  <a:gd name="T57" fmla="*/ 198 h 198"/>
                  <a:gd name="T58" fmla="*/ 76 w 166"/>
                  <a:gd name="T59" fmla="*/ 196 h 198"/>
                  <a:gd name="T60" fmla="*/ 63 w 166"/>
                  <a:gd name="T61" fmla="*/ 192 h 198"/>
                  <a:gd name="T62" fmla="*/ 55 w 166"/>
                  <a:gd name="T63" fmla="*/ 190 h 198"/>
                  <a:gd name="T64" fmla="*/ 46 w 166"/>
                  <a:gd name="T65" fmla="*/ 194 h 198"/>
                  <a:gd name="T66" fmla="*/ 38 w 166"/>
                  <a:gd name="T67" fmla="*/ 190 h 198"/>
                  <a:gd name="T68" fmla="*/ 38 w 166"/>
                  <a:gd name="T69" fmla="*/ 173 h 198"/>
                  <a:gd name="T70" fmla="*/ 40 w 166"/>
                  <a:gd name="T71" fmla="*/ 158 h 198"/>
                  <a:gd name="T72" fmla="*/ 25 w 166"/>
                  <a:gd name="T73" fmla="*/ 156 h 198"/>
                  <a:gd name="T74" fmla="*/ 17 w 166"/>
                  <a:gd name="T75" fmla="*/ 152 h 198"/>
                  <a:gd name="T76" fmla="*/ 10 w 166"/>
                  <a:gd name="T77" fmla="*/ 139 h 198"/>
                  <a:gd name="T78" fmla="*/ 6 w 166"/>
                  <a:gd name="T79" fmla="*/ 124 h 198"/>
                  <a:gd name="T80" fmla="*/ 2 w 166"/>
                  <a:gd name="T81" fmla="*/ 109 h 198"/>
                  <a:gd name="T82" fmla="*/ 2 w 166"/>
                  <a:gd name="T83" fmla="*/ 93 h 198"/>
                  <a:gd name="T84" fmla="*/ 19 w 166"/>
                  <a:gd name="T85" fmla="*/ 84 h 198"/>
                  <a:gd name="T86" fmla="*/ 23 w 166"/>
                  <a:gd name="T87" fmla="*/ 74 h 198"/>
                  <a:gd name="T88" fmla="*/ 17 w 166"/>
                  <a:gd name="T89" fmla="*/ 67 h 198"/>
                  <a:gd name="T90" fmla="*/ 25 w 166"/>
                  <a:gd name="T91" fmla="*/ 59 h 198"/>
                  <a:gd name="T92" fmla="*/ 27 w 166"/>
                  <a:gd name="T93" fmla="*/ 50 h 198"/>
                  <a:gd name="T94" fmla="*/ 21 w 166"/>
                  <a:gd name="T95" fmla="*/ 42 h 198"/>
                  <a:gd name="T96" fmla="*/ 38 w 166"/>
                  <a:gd name="T97" fmla="*/ 38 h 198"/>
                  <a:gd name="T98" fmla="*/ 40 w 166"/>
                  <a:gd name="T99" fmla="*/ 40 h 198"/>
                  <a:gd name="T100" fmla="*/ 44 w 166"/>
                  <a:gd name="T101" fmla="*/ 44 h 198"/>
                  <a:gd name="T102" fmla="*/ 46 w 166"/>
                  <a:gd name="T103" fmla="*/ 36 h 198"/>
                  <a:gd name="T104" fmla="*/ 59 w 166"/>
                  <a:gd name="T105" fmla="*/ 32 h 198"/>
                  <a:gd name="T106" fmla="*/ 61 w 166"/>
                  <a:gd name="T107" fmla="*/ 32 h 198"/>
                  <a:gd name="T108" fmla="*/ 57 w 166"/>
                  <a:gd name="T109" fmla="*/ 23 h 198"/>
                  <a:gd name="T110" fmla="*/ 48 w 166"/>
                  <a:gd name="T111" fmla="*/ 15 h 198"/>
                  <a:gd name="T112" fmla="*/ 50 w 166"/>
                  <a:gd name="T113" fmla="*/ 6 h 198"/>
                  <a:gd name="T114" fmla="*/ 46 w 166"/>
                  <a:gd name="T11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8">
                    <a:moveTo>
                      <a:pt x="46" y="0"/>
                    </a:moveTo>
                    <a:lnTo>
                      <a:pt x="52" y="0"/>
                    </a:lnTo>
                    <a:lnTo>
                      <a:pt x="59" y="2"/>
                    </a:lnTo>
                    <a:lnTo>
                      <a:pt x="61" y="2"/>
                    </a:lnTo>
                    <a:lnTo>
                      <a:pt x="65" y="2"/>
                    </a:lnTo>
                    <a:lnTo>
                      <a:pt x="69" y="6"/>
                    </a:lnTo>
                    <a:lnTo>
                      <a:pt x="73" y="6"/>
                    </a:lnTo>
                    <a:lnTo>
                      <a:pt x="71" y="10"/>
                    </a:lnTo>
                    <a:lnTo>
                      <a:pt x="69" y="13"/>
                    </a:lnTo>
                    <a:lnTo>
                      <a:pt x="69" y="15"/>
                    </a:lnTo>
                    <a:lnTo>
                      <a:pt x="73" y="17"/>
                    </a:lnTo>
                    <a:lnTo>
                      <a:pt x="73" y="19"/>
                    </a:lnTo>
                    <a:lnTo>
                      <a:pt x="78" y="17"/>
                    </a:lnTo>
                    <a:lnTo>
                      <a:pt x="78" y="15"/>
                    </a:lnTo>
                    <a:lnTo>
                      <a:pt x="80" y="15"/>
                    </a:lnTo>
                    <a:lnTo>
                      <a:pt x="82" y="17"/>
                    </a:lnTo>
                    <a:lnTo>
                      <a:pt x="86" y="21"/>
                    </a:lnTo>
                    <a:lnTo>
                      <a:pt x="88" y="19"/>
                    </a:lnTo>
                    <a:lnTo>
                      <a:pt x="90" y="17"/>
                    </a:lnTo>
                    <a:lnTo>
                      <a:pt x="92" y="17"/>
                    </a:lnTo>
                    <a:lnTo>
                      <a:pt x="92" y="21"/>
                    </a:lnTo>
                    <a:lnTo>
                      <a:pt x="90" y="23"/>
                    </a:lnTo>
                    <a:lnTo>
                      <a:pt x="88" y="23"/>
                    </a:lnTo>
                    <a:lnTo>
                      <a:pt x="84" y="25"/>
                    </a:lnTo>
                    <a:lnTo>
                      <a:pt x="88" y="27"/>
                    </a:lnTo>
                    <a:lnTo>
                      <a:pt x="90" y="27"/>
                    </a:lnTo>
                    <a:lnTo>
                      <a:pt x="95" y="27"/>
                    </a:lnTo>
                    <a:lnTo>
                      <a:pt x="95" y="29"/>
                    </a:lnTo>
                    <a:lnTo>
                      <a:pt x="99" y="29"/>
                    </a:lnTo>
                    <a:lnTo>
                      <a:pt x="101" y="25"/>
                    </a:lnTo>
                    <a:lnTo>
                      <a:pt x="103" y="21"/>
                    </a:lnTo>
                    <a:lnTo>
                      <a:pt x="109" y="21"/>
                    </a:lnTo>
                    <a:lnTo>
                      <a:pt x="111" y="19"/>
                    </a:lnTo>
                    <a:lnTo>
                      <a:pt x="114" y="17"/>
                    </a:lnTo>
                    <a:lnTo>
                      <a:pt x="116" y="15"/>
                    </a:lnTo>
                    <a:lnTo>
                      <a:pt x="116" y="15"/>
                    </a:lnTo>
                    <a:lnTo>
                      <a:pt x="122" y="15"/>
                    </a:lnTo>
                    <a:lnTo>
                      <a:pt x="118" y="17"/>
                    </a:lnTo>
                    <a:lnTo>
                      <a:pt x="116" y="17"/>
                    </a:lnTo>
                    <a:lnTo>
                      <a:pt x="116" y="17"/>
                    </a:lnTo>
                    <a:lnTo>
                      <a:pt x="114" y="19"/>
                    </a:lnTo>
                    <a:lnTo>
                      <a:pt x="116" y="21"/>
                    </a:lnTo>
                    <a:lnTo>
                      <a:pt x="120" y="19"/>
                    </a:lnTo>
                    <a:lnTo>
                      <a:pt x="124" y="17"/>
                    </a:lnTo>
                    <a:lnTo>
                      <a:pt x="126" y="17"/>
                    </a:lnTo>
                    <a:lnTo>
                      <a:pt x="126" y="19"/>
                    </a:lnTo>
                    <a:lnTo>
                      <a:pt x="130" y="19"/>
                    </a:lnTo>
                    <a:lnTo>
                      <a:pt x="135" y="25"/>
                    </a:lnTo>
                    <a:lnTo>
                      <a:pt x="139" y="23"/>
                    </a:lnTo>
                    <a:lnTo>
                      <a:pt x="141" y="27"/>
                    </a:lnTo>
                    <a:lnTo>
                      <a:pt x="141" y="32"/>
                    </a:lnTo>
                    <a:lnTo>
                      <a:pt x="145" y="34"/>
                    </a:lnTo>
                    <a:lnTo>
                      <a:pt x="147" y="34"/>
                    </a:lnTo>
                    <a:lnTo>
                      <a:pt x="149" y="36"/>
                    </a:lnTo>
                    <a:lnTo>
                      <a:pt x="154" y="36"/>
                    </a:lnTo>
                    <a:lnTo>
                      <a:pt x="156" y="44"/>
                    </a:lnTo>
                    <a:lnTo>
                      <a:pt x="156" y="50"/>
                    </a:lnTo>
                    <a:lnTo>
                      <a:pt x="149" y="53"/>
                    </a:lnTo>
                    <a:lnTo>
                      <a:pt x="149" y="57"/>
                    </a:lnTo>
                    <a:lnTo>
                      <a:pt x="156" y="63"/>
                    </a:lnTo>
                    <a:lnTo>
                      <a:pt x="156" y="67"/>
                    </a:lnTo>
                    <a:lnTo>
                      <a:pt x="158" y="72"/>
                    </a:lnTo>
                    <a:lnTo>
                      <a:pt x="158" y="74"/>
                    </a:lnTo>
                    <a:lnTo>
                      <a:pt x="160" y="78"/>
                    </a:lnTo>
                    <a:lnTo>
                      <a:pt x="158" y="82"/>
                    </a:lnTo>
                    <a:lnTo>
                      <a:pt x="162" y="88"/>
                    </a:lnTo>
                    <a:lnTo>
                      <a:pt x="164" y="91"/>
                    </a:lnTo>
                    <a:lnTo>
                      <a:pt x="166" y="95"/>
                    </a:lnTo>
                    <a:lnTo>
                      <a:pt x="166" y="105"/>
                    </a:lnTo>
                    <a:lnTo>
                      <a:pt x="164" y="107"/>
                    </a:lnTo>
                    <a:lnTo>
                      <a:pt x="162" y="105"/>
                    </a:lnTo>
                    <a:lnTo>
                      <a:pt x="160" y="107"/>
                    </a:lnTo>
                    <a:lnTo>
                      <a:pt x="154" y="105"/>
                    </a:lnTo>
                    <a:lnTo>
                      <a:pt x="154" y="109"/>
                    </a:lnTo>
                    <a:lnTo>
                      <a:pt x="149" y="112"/>
                    </a:lnTo>
                    <a:lnTo>
                      <a:pt x="147" y="112"/>
                    </a:lnTo>
                    <a:lnTo>
                      <a:pt x="141" y="112"/>
                    </a:lnTo>
                    <a:lnTo>
                      <a:pt x="139" y="114"/>
                    </a:lnTo>
                    <a:lnTo>
                      <a:pt x="135" y="114"/>
                    </a:lnTo>
                    <a:lnTo>
                      <a:pt x="130" y="120"/>
                    </a:lnTo>
                    <a:lnTo>
                      <a:pt x="126" y="120"/>
                    </a:lnTo>
                    <a:lnTo>
                      <a:pt x="120" y="126"/>
                    </a:lnTo>
                    <a:lnTo>
                      <a:pt x="116" y="124"/>
                    </a:lnTo>
                    <a:lnTo>
                      <a:pt x="114" y="122"/>
                    </a:lnTo>
                    <a:lnTo>
                      <a:pt x="114" y="124"/>
                    </a:lnTo>
                    <a:lnTo>
                      <a:pt x="114" y="126"/>
                    </a:lnTo>
                    <a:lnTo>
                      <a:pt x="118" y="131"/>
                    </a:lnTo>
                    <a:lnTo>
                      <a:pt x="122" y="137"/>
                    </a:lnTo>
                    <a:lnTo>
                      <a:pt x="122" y="141"/>
                    </a:lnTo>
                    <a:lnTo>
                      <a:pt x="124" y="145"/>
                    </a:lnTo>
                    <a:lnTo>
                      <a:pt x="126" y="147"/>
                    </a:lnTo>
                    <a:lnTo>
                      <a:pt x="135" y="152"/>
                    </a:lnTo>
                    <a:lnTo>
                      <a:pt x="139" y="154"/>
                    </a:lnTo>
                    <a:lnTo>
                      <a:pt x="145" y="162"/>
                    </a:lnTo>
                    <a:lnTo>
                      <a:pt x="145" y="166"/>
                    </a:lnTo>
                    <a:lnTo>
                      <a:pt x="145" y="171"/>
                    </a:lnTo>
                    <a:lnTo>
                      <a:pt x="143" y="171"/>
                    </a:lnTo>
                    <a:lnTo>
                      <a:pt x="141" y="175"/>
                    </a:lnTo>
                    <a:lnTo>
                      <a:pt x="135" y="177"/>
                    </a:lnTo>
                    <a:lnTo>
                      <a:pt x="130" y="183"/>
                    </a:lnTo>
                    <a:lnTo>
                      <a:pt x="130" y="185"/>
                    </a:lnTo>
                    <a:lnTo>
                      <a:pt x="135" y="190"/>
                    </a:lnTo>
                    <a:lnTo>
                      <a:pt x="135" y="192"/>
                    </a:lnTo>
                    <a:lnTo>
                      <a:pt x="132" y="194"/>
                    </a:lnTo>
                    <a:lnTo>
                      <a:pt x="128" y="192"/>
                    </a:lnTo>
                    <a:lnTo>
                      <a:pt x="124" y="192"/>
                    </a:lnTo>
                    <a:lnTo>
                      <a:pt x="120" y="192"/>
                    </a:lnTo>
                    <a:lnTo>
                      <a:pt x="118" y="192"/>
                    </a:lnTo>
                    <a:lnTo>
                      <a:pt x="111" y="196"/>
                    </a:lnTo>
                    <a:lnTo>
                      <a:pt x="107" y="196"/>
                    </a:lnTo>
                    <a:lnTo>
                      <a:pt x="103" y="196"/>
                    </a:lnTo>
                    <a:lnTo>
                      <a:pt x="101" y="196"/>
                    </a:lnTo>
                    <a:lnTo>
                      <a:pt x="97" y="194"/>
                    </a:lnTo>
                    <a:lnTo>
                      <a:pt x="92" y="194"/>
                    </a:lnTo>
                    <a:lnTo>
                      <a:pt x="86" y="194"/>
                    </a:lnTo>
                    <a:lnTo>
                      <a:pt x="86" y="198"/>
                    </a:lnTo>
                    <a:lnTo>
                      <a:pt x="86" y="198"/>
                    </a:lnTo>
                    <a:lnTo>
                      <a:pt x="82" y="198"/>
                    </a:lnTo>
                    <a:lnTo>
                      <a:pt x="78" y="194"/>
                    </a:lnTo>
                    <a:lnTo>
                      <a:pt x="76" y="196"/>
                    </a:lnTo>
                    <a:lnTo>
                      <a:pt x="71" y="198"/>
                    </a:lnTo>
                    <a:lnTo>
                      <a:pt x="71" y="198"/>
                    </a:lnTo>
                    <a:lnTo>
                      <a:pt x="69" y="196"/>
                    </a:lnTo>
                    <a:lnTo>
                      <a:pt x="63" y="192"/>
                    </a:lnTo>
                    <a:lnTo>
                      <a:pt x="61" y="192"/>
                    </a:lnTo>
                    <a:lnTo>
                      <a:pt x="59" y="194"/>
                    </a:lnTo>
                    <a:lnTo>
                      <a:pt x="57" y="192"/>
                    </a:lnTo>
                    <a:lnTo>
                      <a:pt x="55" y="190"/>
                    </a:lnTo>
                    <a:lnTo>
                      <a:pt x="50" y="190"/>
                    </a:lnTo>
                    <a:lnTo>
                      <a:pt x="52" y="192"/>
                    </a:lnTo>
                    <a:lnTo>
                      <a:pt x="50" y="196"/>
                    </a:lnTo>
                    <a:lnTo>
                      <a:pt x="46" y="194"/>
                    </a:lnTo>
                    <a:lnTo>
                      <a:pt x="42" y="196"/>
                    </a:lnTo>
                    <a:lnTo>
                      <a:pt x="38" y="194"/>
                    </a:lnTo>
                    <a:lnTo>
                      <a:pt x="38" y="194"/>
                    </a:lnTo>
                    <a:lnTo>
                      <a:pt x="38" y="190"/>
                    </a:lnTo>
                    <a:lnTo>
                      <a:pt x="33" y="187"/>
                    </a:lnTo>
                    <a:lnTo>
                      <a:pt x="33" y="183"/>
                    </a:lnTo>
                    <a:lnTo>
                      <a:pt x="36" y="175"/>
                    </a:lnTo>
                    <a:lnTo>
                      <a:pt x="38" y="173"/>
                    </a:lnTo>
                    <a:lnTo>
                      <a:pt x="38" y="171"/>
                    </a:lnTo>
                    <a:lnTo>
                      <a:pt x="40" y="164"/>
                    </a:lnTo>
                    <a:lnTo>
                      <a:pt x="44" y="160"/>
                    </a:lnTo>
                    <a:lnTo>
                      <a:pt x="40" y="158"/>
                    </a:lnTo>
                    <a:lnTo>
                      <a:pt x="38" y="158"/>
                    </a:lnTo>
                    <a:lnTo>
                      <a:pt x="31" y="154"/>
                    </a:lnTo>
                    <a:lnTo>
                      <a:pt x="29" y="156"/>
                    </a:lnTo>
                    <a:lnTo>
                      <a:pt x="25" y="156"/>
                    </a:lnTo>
                    <a:lnTo>
                      <a:pt x="23" y="156"/>
                    </a:lnTo>
                    <a:lnTo>
                      <a:pt x="19" y="156"/>
                    </a:lnTo>
                    <a:lnTo>
                      <a:pt x="17" y="154"/>
                    </a:lnTo>
                    <a:lnTo>
                      <a:pt x="17" y="152"/>
                    </a:lnTo>
                    <a:lnTo>
                      <a:pt x="12" y="147"/>
                    </a:lnTo>
                    <a:lnTo>
                      <a:pt x="12" y="147"/>
                    </a:lnTo>
                    <a:lnTo>
                      <a:pt x="12" y="141"/>
                    </a:lnTo>
                    <a:lnTo>
                      <a:pt x="10" y="139"/>
                    </a:lnTo>
                    <a:lnTo>
                      <a:pt x="8" y="135"/>
                    </a:lnTo>
                    <a:lnTo>
                      <a:pt x="4" y="131"/>
                    </a:lnTo>
                    <a:lnTo>
                      <a:pt x="4" y="131"/>
                    </a:lnTo>
                    <a:lnTo>
                      <a:pt x="6" y="124"/>
                    </a:lnTo>
                    <a:lnTo>
                      <a:pt x="4" y="120"/>
                    </a:lnTo>
                    <a:lnTo>
                      <a:pt x="4" y="118"/>
                    </a:lnTo>
                    <a:lnTo>
                      <a:pt x="0" y="112"/>
                    </a:lnTo>
                    <a:lnTo>
                      <a:pt x="2" y="109"/>
                    </a:lnTo>
                    <a:lnTo>
                      <a:pt x="2" y="109"/>
                    </a:lnTo>
                    <a:lnTo>
                      <a:pt x="2" y="105"/>
                    </a:lnTo>
                    <a:lnTo>
                      <a:pt x="4" y="97"/>
                    </a:lnTo>
                    <a:lnTo>
                      <a:pt x="2" y="93"/>
                    </a:lnTo>
                    <a:lnTo>
                      <a:pt x="6" y="88"/>
                    </a:lnTo>
                    <a:lnTo>
                      <a:pt x="8" y="84"/>
                    </a:lnTo>
                    <a:lnTo>
                      <a:pt x="12" y="84"/>
                    </a:lnTo>
                    <a:lnTo>
                      <a:pt x="19" y="84"/>
                    </a:lnTo>
                    <a:lnTo>
                      <a:pt x="21" y="82"/>
                    </a:lnTo>
                    <a:lnTo>
                      <a:pt x="19" y="80"/>
                    </a:lnTo>
                    <a:lnTo>
                      <a:pt x="21" y="78"/>
                    </a:lnTo>
                    <a:lnTo>
                      <a:pt x="23" y="74"/>
                    </a:lnTo>
                    <a:lnTo>
                      <a:pt x="23" y="72"/>
                    </a:lnTo>
                    <a:lnTo>
                      <a:pt x="21" y="69"/>
                    </a:lnTo>
                    <a:lnTo>
                      <a:pt x="17" y="69"/>
                    </a:lnTo>
                    <a:lnTo>
                      <a:pt x="17" y="67"/>
                    </a:lnTo>
                    <a:lnTo>
                      <a:pt x="17" y="63"/>
                    </a:lnTo>
                    <a:lnTo>
                      <a:pt x="21" y="65"/>
                    </a:lnTo>
                    <a:lnTo>
                      <a:pt x="25" y="63"/>
                    </a:lnTo>
                    <a:lnTo>
                      <a:pt x="25" y="59"/>
                    </a:lnTo>
                    <a:lnTo>
                      <a:pt x="25" y="55"/>
                    </a:lnTo>
                    <a:lnTo>
                      <a:pt x="25" y="53"/>
                    </a:lnTo>
                    <a:lnTo>
                      <a:pt x="27" y="50"/>
                    </a:lnTo>
                    <a:lnTo>
                      <a:pt x="27" y="50"/>
                    </a:lnTo>
                    <a:lnTo>
                      <a:pt x="27" y="50"/>
                    </a:lnTo>
                    <a:lnTo>
                      <a:pt x="27" y="46"/>
                    </a:lnTo>
                    <a:lnTo>
                      <a:pt x="23" y="46"/>
                    </a:lnTo>
                    <a:lnTo>
                      <a:pt x="21" y="42"/>
                    </a:lnTo>
                    <a:lnTo>
                      <a:pt x="21" y="38"/>
                    </a:lnTo>
                    <a:lnTo>
                      <a:pt x="29" y="36"/>
                    </a:lnTo>
                    <a:lnTo>
                      <a:pt x="33" y="36"/>
                    </a:lnTo>
                    <a:lnTo>
                      <a:pt x="38" y="38"/>
                    </a:lnTo>
                    <a:lnTo>
                      <a:pt x="38" y="42"/>
                    </a:lnTo>
                    <a:lnTo>
                      <a:pt x="40" y="46"/>
                    </a:lnTo>
                    <a:lnTo>
                      <a:pt x="42" y="44"/>
                    </a:lnTo>
                    <a:lnTo>
                      <a:pt x="40" y="40"/>
                    </a:lnTo>
                    <a:lnTo>
                      <a:pt x="40" y="38"/>
                    </a:lnTo>
                    <a:lnTo>
                      <a:pt x="42" y="38"/>
                    </a:lnTo>
                    <a:lnTo>
                      <a:pt x="46" y="40"/>
                    </a:lnTo>
                    <a:lnTo>
                      <a:pt x="44" y="44"/>
                    </a:lnTo>
                    <a:lnTo>
                      <a:pt x="50" y="48"/>
                    </a:lnTo>
                    <a:lnTo>
                      <a:pt x="48" y="46"/>
                    </a:lnTo>
                    <a:lnTo>
                      <a:pt x="48" y="40"/>
                    </a:lnTo>
                    <a:lnTo>
                      <a:pt x="46" y="36"/>
                    </a:lnTo>
                    <a:lnTo>
                      <a:pt x="48" y="34"/>
                    </a:lnTo>
                    <a:lnTo>
                      <a:pt x="52" y="32"/>
                    </a:lnTo>
                    <a:lnTo>
                      <a:pt x="55" y="34"/>
                    </a:lnTo>
                    <a:lnTo>
                      <a:pt x="59" y="32"/>
                    </a:lnTo>
                    <a:lnTo>
                      <a:pt x="65" y="40"/>
                    </a:lnTo>
                    <a:lnTo>
                      <a:pt x="73" y="40"/>
                    </a:lnTo>
                    <a:lnTo>
                      <a:pt x="67" y="38"/>
                    </a:lnTo>
                    <a:lnTo>
                      <a:pt x="61" y="32"/>
                    </a:lnTo>
                    <a:lnTo>
                      <a:pt x="55" y="29"/>
                    </a:lnTo>
                    <a:lnTo>
                      <a:pt x="52" y="29"/>
                    </a:lnTo>
                    <a:lnTo>
                      <a:pt x="52" y="25"/>
                    </a:lnTo>
                    <a:lnTo>
                      <a:pt x="57" y="23"/>
                    </a:lnTo>
                    <a:lnTo>
                      <a:pt x="52" y="21"/>
                    </a:lnTo>
                    <a:lnTo>
                      <a:pt x="52" y="17"/>
                    </a:lnTo>
                    <a:lnTo>
                      <a:pt x="48" y="19"/>
                    </a:lnTo>
                    <a:lnTo>
                      <a:pt x="48" y="15"/>
                    </a:lnTo>
                    <a:lnTo>
                      <a:pt x="52" y="15"/>
                    </a:lnTo>
                    <a:lnTo>
                      <a:pt x="55" y="13"/>
                    </a:lnTo>
                    <a:lnTo>
                      <a:pt x="50" y="8"/>
                    </a:lnTo>
                    <a:lnTo>
                      <a:pt x="50" y="6"/>
                    </a:lnTo>
                    <a:lnTo>
                      <a:pt x="48" y="6"/>
                    </a:lnTo>
                    <a:lnTo>
                      <a:pt x="46" y="4"/>
                    </a:lnTo>
                    <a:lnTo>
                      <a:pt x="46" y="2"/>
                    </a:lnTo>
                    <a:lnTo>
                      <a:pt x="46" y="0"/>
                    </a:lnTo>
                    <a:close/>
                  </a:path>
                </a:pathLst>
              </a:custGeom>
              <a:solidFill>
                <a:srgbClr val="00B0A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6" name="Freeform 69">
                <a:extLst>
                  <a:ext uri="{FF2B5EF4-FFF2-40B4-BE49-F238E27FC236}">
                    <a16:creationId xmlns:a16="http://schemas.microsoft.com/office/drawing/2014/main" id="{A00A3936-98E6-4186-A637-5C7AE769A14B}"/>
                  </a:ext>
                </a:extLst>
              </p:cNvPr>
              <p:cNvSpPr>
                <a:spLocks/>
              </p:cNvSpPr>
              <p:nvPr/>
            </p:nvSpPr>
            <p:spPr bwMode="auto">
              <a:xfrm>
                <a:off x="4764506" y="3431699"/>
                <a:ext cx="6906" cy="5524"/>
              </a:xfrm>
              <a:custGeom>
                <a:avLst/>
                <a:gdLst>
                  <a:gd name="T0" fmla="*/ 2 w 5"/>
                  <a:gd name="T1" fmla="*/ 0 h 4"/>
                  <a:gd name="T2" fmla="*/ 5 w 5"/>
                  <a:gd name="T3" fmla="*/ 2 h 4"/>
                  <a:gd name="T4" fmla="*/ 5 w 5"/>
                  <a:gd name="T5" fmla="*/ 4 h 4"/>
                  <a:gd name="T6" fmla="*/ 2 w 5"/>
                  <a:gd name="T7" fmla="*/ 4 h 4"/>
                  <a:gd name="T8" fmla="*/ 0 w 5"/>
                  <a:gd name="T9" fmla="*/ 2 h 4"/>
                  <a:gd name="T10" fmla="*/ 2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lnTo>
                      <a:pt x="5" y="2"/>
                    </a:lnTo>
                    <a:lnTo>
                      <a:pt x="5" y="4"/>
                    </a:lnTo>
                    <a:lnTo>
                      <a:pt x="2" y="4"/>
                    </a:lnTo>
                    <a:lnTo>
                      <a:pt x="0" y="2"/>
                    </a:lnTo>
                    <a:lnTo>
                      <a:pt x="2" y="0"/>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7" name="Freeform 70">
                <a:extLst>
                  <a:ext uri="{FF2B5EF4-FFF2-40B4-BE49-F238E27FC236}">
                    <a16:creationId xmlns:a16="http://schemas.microsoft.com/office/drawing/2014/main" id="{EBDD7174-A971-4FA9-8477-8F95294E4010}"/>
                  </a:ext>
                </a:extLst>
              </p:cNvPr>
              <p:cNvSpPr>
                <a:spLocks/>
              </p:cNvSpPr>
              <p:nvPr/>
            </p:nvSpPr>
            <p:spPr bwMode="auto">
              <a:xfrm>
                <a:off x="4671978" y="3415127"/>
                <a:ext cx="125673" cy="69051"/>
              </a:xfrm>
              <a:custGeom>
                <a:avLst/>
                <a:gdLst>
                  <a:gd name="T0" fmla="*/ 38 w 91"/>
                  <a:gd name="T1" fmla="*/ 6 h 50"/>
                  <a:gd name="T2" fmla="*/ 46 w 91"/>
                  <a:gd name="T3" fmla="*/ 6 h 50"/>
                  <a:gd name="T4" fmla="*/ 46 w 91"/>
                  <a:gd name="T5" fmla="*/ 0 h 50"/>
                  <a:gd name="T6" fmla="*/ 53 w 91"/>
                  <a:gd name="T7" fmla="*/ 2 h 50"/>
                  <a:gd name="T8" fmla="*/ 57 w 91"/>
                  <a:gd name="T9" fmla="*/ 2 h 50"/>
                  <a:gd name="T10" fmla="*/ 65 w 91"/>
                  <a:gd name="T11" fmla="*/ 6 h 50"/>
                  <a:gd name="T12" fmla="*/ 69 w 91"/>
                  <a:gd name="T13" fmla="*/ 12 h 50"/>
                  <a:gd name="T14" fmla="*/ 69 w 91"/>
                  <a:gd name="T15" fmla="*/ 16 h 50"/>
                  <a:gd name="T16" fmla="*/ 78 w 91"/>
                  <a:gd name="T17" fmla="*/ 16 h 50"/>
                  <a:gd name="T18" fmla="*/ 84 w 91"/>
                  <a:gd name="T19" fmla="*/ 16 h 50"/>
                  <a:gd name="T20" fmla="*/ 91 w 91"/>
                  <a:gd name="T21" fmla="*/ 21 h 50"/>
                  <a:gd name="T22" fmla="*/ 88 w 91"/>
                  <a:gd name="T23" fmla="*/ 31 h 50"/>
                  <a:gd name="T24" fmla="*/ 80 w 91"/>
                  <a:gd name="T25" fmla="*/ 40 h 50"/>
                  <a:gd name="T26" fmla="*/ 72 w 91"/>
                  <a:gd name="T27" fmla="*/ 38 h 50"/>
                  <a:gd name="T28" fmla="*/ 63 w 91"/>
                  <a:gd name="T29" fmla="*/ 42 h 50"/>
                  <a:gd name="T30" fmla="*/ 57 w 91"/>
                  <a:gd name="T31" fmla="*/ 44 h 50"/>
                  <a:gd name="T32" fmla="*/ 53 w 91"/>
                  <a:gd name="T33" fmla="*/ 38 h 50"/>
                  <a:gd name="T34" fmla="*/ 40 w 91"/>
                  <a:gd name="T35" fmla="*/ 46 h 50"/>
                  <a:gd name="T36" fmla="*/ 27 w 91"/>
                  <a:gd name="T37" fmla="*/ 50 h 50"/>
                  <a:gd name="T38" fmla="*/ 21 w 91"/>
                  <a:gd name="T39" fmla="*/ 44 h 50"/>
                  <a:gd name="T40" fmla="*/ 19 w 91"/>
                  <a:gd name="T41" fmla="*/ 38 h 50"/>
                  <a:gd name="T42" fmla="*/ 10 w 91"/>
                  <a:gd name="T43" fmla="*/ 33 h 50"/>
                  <a:gd name="T44" fmla="*/ 10 w 91"/>
                  <a:gd name="T45" fmla="*/ 42 h 50"/>
                  <a:gd name="T46" fmla="*/ 0 w 91"/>
                  <a:gd name="T47" fmla="*/ 42 h 50"/>
                  <a:gd name="T48" fmla="*/ 2 w 91"/>
                  <a:gd name="T49" fmla="*/ 38 h 50"/>
                  <a:gd name="T50" fmla="*/ 4 w 91"/>
                  <a:gd name="T51" fmla="*/ 35 h 50"/>
                  <a:gd name="T52" fmla="*/ 10 w 91"/>
                  <a:gd name="T53" fmla="*/ 21 h 50"/>
                  <a:gd name="T54" fmla="*/ 17 w 91"/>
                  <a:gd name="T55" fmla="*/ 14 h 50"/>
                  <a:gd name="T56" fmla="*/ 21 w 91"/>
                  <a:gd name="T57" fmla="*/ 8 h 50"/>
                  <a:gd name="T58" fmla="*/ 19 w 91"/>
                  <a:gd name="T59" fmla="*/ 4 h 50"/>
                  <a:gd name="T60" fmla="*/ 25 w 91"/>
                  <a:gd name="T61" fmla="*/ 6 h 50"/>
                  <a:gd name="T62" fmla="*/ 34 w 91"/>
                  <a:gd name="T63"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50">
                    <a:moveTo>
                      <a:pt x="34" y="4"/>
                    </a:moveTo>
                    <a:lnTo>
                      <a:pt x="38" y="6"/>
                    </a:lnTo>
                    <a:lnTo>
                      <a:pt x="42" y="4"/>
                    </a:lnTo>
                    <a:lnTo>
                      <a:pt x="46" y="6"/>
                    </a:lnTo>
                    <a:lnTo>
                      <a:pt x="48" y="2"/>
                    </a:lnTo>
                    <a:lnTo>
                      <a:pt x="46" y="0"/>
                    </a:lnTo>
                    <a:lnTo>
                      <a:pt x="51" y="0"/>
                    </a:lnTo>
                    <a:lnTo>
                      <a:pt x="53" y="2"/>
                    </a:lnTo>
                    <a:lnTo>
                      <a:pt x="55" y="4"/>
                    </a:lnTo>
                    <a:lnTo>
                      <a:pt x="57" y="2"/>
                    </a:lnTo>
                    <a:lnTo>
                      <a:pt x="59" y="2"/>
                    </a:lnTo>
                    <a:lnTo>
                      <a:pt x="65" y="6"/>
                    </a:lnTo>
                    <a:lnTo>
                      <a:pt x="69" y="8"/>
                    </a:lnTo>
                    <a:lnTo>
                      <a:pt x="69" y="12"/>
                    </a:lnTo>
                    <a:lnTo>
                      <a:pt x="67" y="14"/>
                    </a:lnTo>
                    <a:lnTo>
                      <a:pt x="69" y="16"/>
                    </a:lnTo>
                    <a:lnTo>
                      <a:pt x="74" y="16"/>
                    </a:lnTo>
                    <a:lnTo>
                      <a:pt x="78" y="16"/>
                    </a:lnTo>
                    <a:lnTo>
                      <a:pt x="82" y="21"/>
                    </a:lnTo>
                    <a:lnTo>
                      <a:pt x="84" y="16"/>
                    </a:lnTo>
                    <a:lnTo>
                      <a:pt x="88" y="16"/>
                    </a:lnTo>
                    <a:lnTo>
                      <a:pt x="91" y="21"/>
                    </a:lnTo>
                    <a:lnTo>
                      <a:pt x="86" y="25"/>
                    </a:lnTo>
                    <a:lnTo>
                      <a:pt x="88" y="31"/>
                    </a:lnTo>
                    <a:lnTo>
                      <a:pt x="80" y="33"/>
                    </a:lnTo>
                    <a:lnTo>
                      <a:pt x="80" y="40"/>
                    </a:lnTo>
                    <a:lnTo>
                      <a:pt x="76" y="38"/>
                    </a:lnTo>
                    <a:lnTo>
                      <a:pt x="72" y="38"/>
                    </a:lnTo>
                    <a:lnTo>
                      <a:pt x="63" y="35"/>
                    </a:lnTo>
                    <a:lnTo>
                      <a:pt x="63" y="42"/>
                    </a:lnTo>
                    <a:lnTo>
                      <a:pt x="59" y="48"/>
                    </a:lnTo>
                    <a:lnTo>
                      <a:pt x="57" y="44"/>
                    </a:lnTo>
                    <a:lnTo>
                      <a:pt x="51" y="42"/>
                    </a:lnTo>
                    <a:lnTo>
                      <a:pt x="53" y="38"/>
                    </a:lnTo>
                    <a:lnTo>
                      <a:pt x="46" y="33"/>
                    </a:lnTo>
                    <a:lnTo>
                      <a:pt x="40" y="46"/>
                    </a:lnTo>
                    <a:lnTo>
                      <a:pt x="36" y="44"/>
                    </a:lnTo>
                    <a:lnTo>
                      <a:pt x="27" y="50"/>
                    </a:lnTo>
                    <a:lnTo>
                      <a:pt x="23" y="48"/>
                    </a:lnTo>
                    <a:lnTo>
                      <a:pt x="21" y="44"/>
                    </a:lnTo>
                    <a:lnTo>
                      <a:pt x="19" y="42"/>
                    </a:lnTo>
                    <a:lnTo>
                      <a:pt x="19" y="38"/>
                    </a:lnTo>
                    <a:lnTo>
                      <a:pt x="17" y="33"/>
                    </a:lnTo>
                    <a:lnTo>
                      <a:pt x="10" y="33"/>
                    </a:lnTo>
                    <a:lnTo>
                      <a:pt x="8" y="35"/>
                    </a:lnTo>
                    <a:lnTo>
                      <a:pt x="10" y="42"/>
                    </a:lnTo>
                    <a:lnTo>
                      <a:pt x="4" y="44"/>
                    </a:lnTo>
                    <a:lnTo>
                      <a:pt x="0" y="42"/>
                    </a:lnTo>
                    <a:lnTo>
                      <a:pt x="0" y="40"/>
                    </a:lnTo>
                    <a:lnTo>
                      <a:pt x="2" y="38"/>
                    </a:lnTo>
                    <a:lnTo>
                      <a:pt x="4" y="38"/>
                    </a:lnTo>
                    <a:lnTo>
                      <a:pt x="4" y="35"/>
                    </a:lnTo>
                    <a:lnTo>
                      <a:pt x="6" y="29"/>
                    </a:lnTo>
                    <a:lnTo>
                      <a:pt x="10" y="21"/>
                    </a:lnTo>
                    <a:lnTo>
                      <a:pt x="13" y="19"/>
                    </a:lnTo>
                    <a:lnTo>
                      <a:pt x="17" y="14"/>
                    </a:lnTo>
                    <a:lnTo>
                      <a:pt x="21" y="12"/>
                    </a:lnTo>
                    <a:lnTo>
                      <a:pt x="21" y="8"/>
                    </a:lnTo>
                    <a:lnTo>
                      <a:pt x="17" y="6"/>
                    </a:lnTo>
                    <a:lnTo>
                      <a:pt x="19" y="4"/>
                    </a:lnTo>
                    <a:lnTo>
                      <a:pt x="23" y="4"/>
                    </a:lnTo>
                    <a:lnTo>
                      <a:pt x="25" y="6"/>
                    </a:lnTo>
                    <a:lnTo>
                      <a:pt x="27" y="6"/>
                    </a:lnTo>
                    <a:lnTo>
                      <a:pt x="34" y="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8" name="Freeform 71">
                <a:extLst>
                  <a:ext uri="{FF2B5EF4-FFF2-40B4-BE49-F238E27FC236}">
                    <a16:creationId xmlns:a16="http://schemas.microsoft.com/office/drawing/2014/main" id="{088D615F-5F55-44C8-8963-61FFE166F375}"/>
                  </a:ext>
                </a:extLst>
              </p:cNvPr>
              <p:cNvSpPr>
                <a:spLocks noEditPoints="1"/>
              </p:cNvSpPr>
              <p:nvPr/>
            </p:nvSpPr>
            <p:spPr bwMode="auto">
              <a:xfrm>
                <a:off x="4604308" y="3213499"/>
                <a:ext cx="99433" cy="89766"/>
              </a:xfrm>
              <a:custGeom>
                <a:avLst/>
                <a:gdLst>
                  <a:gd name="T0" fmla="*/ 47 w 72"/>
                  <a:gd name="T1" fmla="*/ 61 h 65"/>
                  <a:gd name="T2" fmla="*/ 47 w 72"/>
                  <a:gd name="T3" fmla="*/ 49 h 65"/>
                  <a:gd name="T4" fmla="*/ 53 w 72"/>
                  <a:gd name="T5" fmla="*/ 40 h 65"/>
                  <a:gd name="T6" fmla="*/ 64 w 72"/>
                  <a:gd name="T7" fmla="*/ 40 h 65"/>
                  <a:gd name="T8" fmla="*/ 64 w 72"/>
                  <a:gd name="T9" fmla="*/ 36 h 65"/>
                  <a:gd name="T10" fmla="*/ 68 w 72"/>
                  <a:gd name="T11" fmla="*/ 30 h 65"/>
                  <a:gd name="T12" fmla="*/ 66 w 72"/>
                  <a:gd name="T13" fmla="*/ 25 h 65"/>
                  <a:gd name="T14" fmla="*/ 62 w 72"/>
                  <a:gd name="T15" fmla="*/ 23 h 65"/>
                  <a:gd name="T16" fmla="*/ 66 w 72"/>
                  <a:gd name="T17" fmla="*/ 21 h 65"/>
                  <a:gd name="T18" fmla="*/ 70 w 72"/>
                  <a:gd name="T19" fmla="*/ 15 h 65"/>
                  <a:gd name="T20" fmla="*/ 70 w 72"/>
                  <a:gd name="T21" fmla="*/ 9 h 65"/>
                  <a:gd name="T22" fmla="*/ 72 w 72"/>
                  <a:gd name="T23" fmla="*/ 6 h 65"/>
                  <a:gd name="T24" fmla="*/ 66 w 72"/>
                  <a:gd name="T25" fmla="*/ 2 h 65"/>
                  <a:gd name="T26" fmla="*/ 53 w 72"/>
                  <a:gd name="T27" fmla="*/ 0 h 65"/>
                  <a:gd name="T28" fmla="*/ 47 w 72"/>
                  <a:gd name="T29" fmla="*/ 2 h 65"/>
                  <a:gd name="T30" fmla="*/ 40 w 72"/>
                  <a:gd name="T31" fmla="*/ 4 h 65"/>
                  <a:gd name="T32" fmla="*/ 28 w 72"/>
                  <a:gd name="T33" fmla="*/ 13 h 65"/>
                  <a:gd name="T34" fmla="*/ 24 w 72"/>
                  <a:gd name="T35" fmla="*/ 13 h 65"/>
                  <a:gd name="T36" fmla="*/ 19 w 72"/>
                  <a:gd name="T37" fmla="*/ 21 h 65"/>
                  <a:gd name="T38" fmla="*/ 19 w 72"/>
                  <a:gd name="T39" fmla="*/ 30 h 65"/>
                  <a:gd name="T40" fmla="*/ 15 w 72"/>
                  <a:gd name="T41" fmla="*/ 36 h 65"/>
                  <a:gd name="T42" fmla="*/ 13 w 72"/>
                  <a:gd name="T43" fmla="*/ 40 h 65"/>
                  <a:gd name="T44" fmla="*/ 22 w 72"/>
                  <a:gd name="T45" fmla="*/ 47 h 65"/>
                  <a:gd name="T46" fmla="*/ 15 w 72"/>
                  <a:gd name="T47" fmla="*/ 49 h 65"/>
                  <a:gd name="T48" fmla="*/ 15 w 72"/>
                  <a:gd name="T49" fmla="*/ 51 h 65"/>
                  <a:gd name="T50" fmla="*/ 17 w 72"/>
                  <a:gd name="T51" fmla="*/ 53 h 65"/>
                  <a:gd name="T52" fmla="*/ 11 w 72"/>
                  <a:gd name="T53" fmla="*/ 51 h 65"/>
                  <a:gd name="T54" fmla="*/ 5 w 72"/>
                  <a:gd name="T55" fmla="*/ 51 h 65"/>
                  <a:gd name="T56" fmla="*/ 9 w 72"/>
                  <a:gd name="T57" fmla="*/ 53 h 65"/>
                  <a:gd name="T58" fmla="*/ 13 w 72"/>
                  <a:gd name="T59" fmla="*/ 55 h 65"/>
                  <a:gd name="T60" fmla="*/ 13 w 72"/>
                  <a:gd name="T61" fmla="*/ 55 h 65"/>
                  <a:gd name="T62" fmla="*/ 5 w 72"/>
                  <a:gd name="T63" fmla="*/ 55 h 65"/>
                  <a:gd name="T64" fmla="*/ 0 w 72"/>
                  <a:gd name="T65" fmla="*/ 55 h 65"/>
                  <a:gd name="T66" fmla="*/ 5 w 72"/>
                  <a:gd name="T67" fmla="*/ 59 h 65"/>
                  <a:gd name="T68" fmla="*/ 11 w 72"/>
                  <a:gd name="T69" fmla="*/ 61 h 65"/>
                  <a:gd name="T70" fmla="*/ 17 w 72"/>
                  <a:gd name="T71" fmla="*/ 57 h 65"/>
                  <a:gd name="T72" fmla="*/ 19 w 72"/>
                  <a:gd name="T73" fmla="*/ 55 h 65"/>
                  <a:gd name="T74" fmla="*/ 28 w 72"/>
                  <a:gd name="T75" fmla="*/ 53 h 65"/>
                  <a:gd name="T76" fmla="*/ 34 w 72"/>
                  <a:gd name="T77" fmla="*/ 55 h 65"/>
                  <a:gd name="T78" fmla="*/ 40 w 72"/>
                  <a:gd name="T79" fmla="*/ 57 h 65"/>
                  <a:gd name="T80" fmla="*/ 43 w 72"/>
                  <a:gd name="T81" fmla="*/ 63 h 65"/>
                  <a:gd name="T82" fmla="*/ 47 w 72"/>
                  <a:gd name="T83" fmla="*/ 65 h 65"/>
                  <a:gd name="T84" fmla="*/ 11 w 72"/>
                  <a:gd name="T85" fmla="*/ 47 h 65"/>
                  <a:gd name="T86" fmla="*/ 11 w 72"/>
                  <a:gd name="T87" fmla="*/ 49 h 65"/>
                  <a:gd name="T88" fmla="*/ 7 w 72"/>
                  <a:gd name="T89" fmla="*/ 47 h 65"/>
                  <a:gd name="T90" fmla="*/ 9 w 72"/>
                  <a:gd name="T91" fmla="*/ 44 h 65"/>
                  <a:gd name="T92" fmla="*/ 15 w 72"/>
                  <a:gd name="T93" fmla="*/ 44 h 65"/>
                  <a:gd name="T94" fmla="*/ 13 w 72"/>
                  <a:gd name="T95" fmla="*/ 47 h 65"/>
                  <a:gd name="T96" fmla="*/ 11 w 72"/>
                  <a:gd name="T97"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65">
                    <a:moveTo>
                      <a:pt x="47" y="65"/>
                    </a:moveTo>
                    <a:lnTo>
                      <a:pt x="47" y="61"/>
                    </a:lnTo>
                    <a:lnTo>
                      <a:pt x="49" y="53"/>
                    </a:lnTo>
                    <a:lnTo>
                      <a:pt x="47" y="49"/>
                    </a:lnTo>
                    <a:lnTo>
                      <a:pt x="51" y="44"/>
                    </a:lnTo>
                    <a:lnTo>
                      <a:pt x="53" y="40"/>
                    </a:lnTo>
                    <a:lnTo>
                      <a:pt x="57" y="40"/>
                    </a:lnTo>
                    <a:lnTo>
                      <a:pt x="64" y="40"/>
                    </a:lnTo>
                    <a:lnTo>
                      <a:pt x="66" y="38"/>
                    </a:lnTo>
                    <a:lnTo>
                      <a:pt x="64" y="36"/>
                    </a:lnTo>
                    <a:lnTo>
                      <a:pt x="66" y="34"/>
                    </a:lnTo>
                    <a:lnTo>
                      <a:pt x="68" y="30"/>
                    </a:lnTo>
                    <a:lnTo>
                      <a:pt x="68" y="28"/>
                    </a:lnTo>
                    <a:lnTo>
                      <a:pt x="66" y="25"/>
                    </a:lnTo>
                    <a:lnTo>
                      <a:pt x="62" y="25"/>
                    </a:lnTo>
                    <a:lnTo>
                      <a:pt x="62" y="23"/>
                    </a:lnTo>
                    <a:lnTo>
                      <a:pt x="62" y="19"/>
                    </a:lnTo>
                    <a:lnTo>
                      <a:pt x="66" y="21"/>
                    </a:lnTo>
                    <a:lnTo>
                      <a:pt x="70" y="19"/>
                    </a:lnTo>
                    <a:lnTo>
                      <a:pt x="70" y="15"/>
                    </a:lnTo>
                    <a:lnTo>
                      <a:pt x="70" y="11"/>
                    </a:lnTo>
                    <a:lnTo>
                      <a:pt x="70" y="9"/>
                    </a:lnTo>
                    <a:lnTo>
                      <a:pt x="72" y="6"/>
                    </a:lnTo>
                    <a:lnTo>
                      <a:pt x="72" y="6"/>
                    </a:lnTo>
                    <a:lnTo>
                      <a:pt x="68" y="4"/>
                    </a:lnTo>
                    <a:lnTo>
                      <a:pt x="66" y="2"/>
                    </a:lnTo>
                    <a:lnTo>
                      <a:pt x="59" y="0"/>
                    </a:lnTo>
                    <a:lnTo>
                      <a:pt x="53" y="0"/>
                    </a:lnTo>
                    <a:lnTo>
                      <a:pt x="51" y="4"/>
                    </a:lnTo>
                    <a:lnTo>
                      <a:pt x="47" y="2"/>
                    </a:lnTo>
                    <a:lnTo>
                      <a:pt x="45" y="4"/>
                    </a:lnTo>
                    <a:lnTo>
                      <a:pt x="40" y="4"/>
                    </a:lnTo>
                    <a:lnTo>
                      <a:pt x="36" y="9"/>
                    </a:lnTo>
                    <a:lnTo>
                      <a:pt x="28" y="13"/>
                    </a:lnTo>
                    <a:lnTo>
                      <a:pt x="28" y="11"/>
                    </a:lnTo>
                    <a:lnTo>
                      <a:pt x="24" y="13"/>
                    </a:lnTo>
                    <a:lnTo>
                      <a:pt x="22" y="17"/>
                    </a:lnTo>
                    <a:lnTo>
                      <a:pt x="19" y="21"/>
                    </a:lnTo>
                    <a:lnTo>
                      <a:pt x="19" y="25"/>
                    </a:lnTo>
                    <a:lnTo>
                      <a:pt x="19" y="30"/>
                    </a:lnTo>
                    <a:lnTo>
                      <a:pt x="17" y="34"/>
                    </a:lnTo>
                    <a:lnTo>
                      <a:pt x="15" y="36"/>
                    </a:lnTo>
                    <a:lnTo>
                      <a:pt x="13" y="38"/>
                    </a:lnTo>
                    <a:lnTo>
                      <a:pt x="13" y="40"/>
                    </a:lnTo>
                    <a:lnTo>
                      <a:pt x="17" y="44"/>
                    </a:lnTo>
                    <a:lnTo>
                      <a:pt x="22" y="47"/>
                    </a:lnTo>
                    <a:lnTo>
                      <a:pt x="17" y="47"/>
                    </a:lnTo>
                    <a:lnTo>
                      <a:pt x="15" y="49"/>
                    </a:lnTo>
                    <a:lnTo>
                      <a:pt x="13" y="49"/>
                    </a:lnTo>
                    <a:lnTo>
                      <a:pt x="15" y="51"/>
                    </a:lnTo>
                    <a:lnTo>
                      <a:pt x="17" y="53"/>
                    </a:lnTo>
                    <a:lnTo>
                      <a:pt x="17" y="53"/>
                    </a:lnTo>
                    <a:lnTo>
                      <a:pt x="15" y="55"/>
                    </a:lnTo>
                    <a:lnTo>
                      <a:pt x="11" y="51"/>
                    </a:lnTo>
                    <a:lnTo>
                      <a:pt x="7" y="49"/>
                    </a:lnTo>
                    <a:lnTo>
                      <a:pt x="5" y="51"/>
                    </a:lnTo>
                    <a:lnTo>
                      <a:pt x="5" y="53"/>
                    </a:lnTo>
                    <a:lnTo>
                      <a:pt x="9" y="53"/>
                    </a:lnTo>
                    <a:lnTo>
                      <a:pt x="11" y="55"/>
                    </a:lnTo>
                    <a:lnTo>
                      <a:pt x="13" y="55"/>
                    </a:lnTo>
                    <a:lnTo>
                      <a:pt x="15" y="57"/>
                    </a:lnTo>
                    <a:lnTo>
                      <a:pt x="13" y="55"/>
                    </a:lnTo>
                    <a:lnTo>
                      <a:pt x="11" y="55"/>
                    </a:lnTo>
                    <a:lnTo>
                      <a:pt x="5" y="55"/>
                    </a:lnTo>
                    <a:lnTo>
                      <a:pt x="0" y="55"/>
                    </a:lnTo>
                    <a:lnTo>
                      <a:pt x="0" y="55"/>
                    </a:lnTo>
                    <a:lnTo>
                      <a:pt x="3" y="55"/>
                    </a:lnTo>
                    <a:lnTo>
                      <a:pt x="5" y="59"/>
                    </a:lnTo>
                    <a:lnTo>
                      <a:pt x="9" y="59"/>
                    </a:lnTo>
                    <a:lnTo>
                      <a:pt x="11" y="61"/>
                    </a:lnTo>
                    <a:lnTo>
                      <a:pt x="13" y="59"/>
                    </a:lnTo>
                    <a:lnTo>
                      <a:pt x="17" y="57"/>
                    </a:lnTo>
                    <a:lnTo>
                      <a:pt x="17" y="57"/>
                    </a:lnTo>
                    <a:lnTo>
                      <a:pt x="19" y="55"/>
                    </a:lnTo>
                    <a:lnTo>
                      <a:pt x="22" y="53"/>
                    </a:lnTo>
                    <a:lnTo>
                      <a:pt x="28" y="53"/>
                    </a:lnTo>
                    <a:lnTo>
                      <a:pt x="30" y="55"/>
                    </a:lnTo>
                    <a:lnTo>
                      <a:pt x="34" y="55"/>
                    </a:lnTo>
                    <a:lnTo>
                      <a:pt x="36" y="59"/>
                    </a:lnTo>
                    <a:lnTo>
                      <a:pt x="40" y="57"/>
                    </a:lnTo>
                    <a:lnTo>
                      <a:pt x="43" y="61"/>
                    </a:lnTo>
                    <a:lnTo>
                      <a:pt x="43" y="63"/>
                    </a:lnTo>
                    <a:lnTo>
                      <a:pt x="47" y="65"/>
                    </a:lnTo>
                    <a:lnTo>
                      <a:pt x="47" y="65"/>
                    </a:lnTo>
                    <a:close/>
                    <a:moveTo>
                      <a:pt x="7" y="47"/>
                    </a:moveTo>
                    <a:lnTo>
                      <a:pt x="11" y="47"/>
                    </a:lnTo>
                    <a:lnTo>
                      <a:pt x="13" y="49"/>
                    </a:lnTo>
                    <a:lnTo>
                      <a:pt x="11" y="49"/>
                    </a:lnTo>
                    <a:lnTo>
                      <a:pt x="11" y="49"/>
                    </a:lnTo>
                    <a:lnTo>
                      <a:pt x="7" y="47"/>
                    </a:lnTo>
                    <a:lnTo>
                      <a:pt x="7" y="47"/>
                    </a:lnTo>
                    <a:close/>
                    <a:moveTo>
                      <a:pt x="9" y="44"/>
                    </a:moveTo>
                    <a:lnTo>
                      <a:pt x="13" y="44"/>
                    </a:lnTo>
                    <a:lnTo>
                      <a:pt x="15" y="44"/>
                    </a:lnTo>
                    <a:lnTo>
                      <a:pt x="15" y="47"/>
                    </a:lnTo>
                    <a:lnTo>
                      <a:pt x="13" y="47"/>
                    </a:lnTo>
                    <a:lnTo>
                      <a:pt x="13" y="44"/>
                    </a:lnTo>
                    <a:lnTo>
                      <a:pt x="11" y="44"/>
                    </a:lnTo>
                    <a:lnTo>
                      <a:pt x="9" y="4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9" name="Freeform 72">
                <a:extLst>
                  <a:ext uri="{FF2B5EF4-FFF2-40B4-BE49-F238E27FC236}">
                    <a16:creationId xmlns:a16="http://schemas.microsoft.com/office/drawing/2014/main" id="{824C9242-49FD-45E2-AD9E-921697ECCCAE}"/>
                  </a:ext>
                </a:extLst>
              </p:cNvPr>
              <p:cNvSpPr>
                <a:spLocks/>
              </p:cNvSpPr>
              <p:nvPr/>
            </p:nvSpPr>
            <p:spPr bwMode="auto">
              <a:xfrm>
                <a:off x="4596022" y="3286692"/>
                <a:ext cx="78718" cy="66289"/>
              </a:xfrm>
              <a:custGeom>
                <a:avLst/>
                <a:gdLst>
                  <a:gd name="T0" fmla="*/ 55 w 57"/>
                  <a:gd name="T1" fmla="*/ 34 h 48"/>
                  <a:gd name="T2" fmla="*/ 57 w 57"/>
                  <a:gd name="T3" fmla="*/ 27 h 48"/>
                  <a:gd name="T4" fmla="*/ 55 w 57"/>
                  <a:gd name="T5" fmla="*/ 23 h 48"/>
                  <a:gd name="T6" fmla="*/ 55 w 57"/>
                  <a:gd name="T7" fmla="*/ 21 h 48"/>
                  <a:gd name="T8" fmla="*/ 51 w 57"/>
                  <a:gd name="T9" fmla="*/ 15 h 48"/>
                  <a:gd name="T10" fmla="*/ 53 w 57"/>
                  <a:gd name="T11" fmla="*/ 12 h 48"/>
                  <a:gd name="T12" fmla="*/ 49 w 57"/>
                  <a:gd name="T13" fmla="*/ 10 h 48"/>
                  <a:gd name="T14" fmla="*/ 49 w 57"/>
                  <a:gd name="T15" fmla="*/ 8 h 48"/>
                  <a:gd name="T16" fmla="*/ 46 w 57"/>
                  <a:gd name="T17" fmla="*/ 4 h 48"/>
                  <a:gd name="T18" fmla="*/ 42 w 57"/>
                  <a:gd name="T19" fmla="*/ 6 h 48"/>
                  <a:gd name="T20" fmla="*/ 40 w 57"/>
                  <a:gd name="T21" fmla="*/ 2 h 48"/>
                  <a:gd name="T22" fmla="*/ 36 w 57"/>
                  <a:gd name="T23" fmla="*/ 2 h 48"/>
                  <a:gd name="T24" fmla="*/ 34 w 57"/>
                  <a:gd name="T25" fmla="*/ 0 h 48"/>
                  <a:gd name="T26" fmla="*/ 28 w 57"/>
                  <a:gd name="T27" fmla="*/ 0 h 48"/>
                  <a:gd name="T28" fmla="*/ 25 w 57"/>
                  <a:gd name="T29" fmla="*/ 2 h 48"/>
                  <a:gd name="T30" fmla="*/ 23 w 57"/>
                  <a:gd name="T31" fmla="*/ 4 h 48"/>
                  <a:gd name="T32" fmla="*/ 23 w 57"/>
                  <a:gd name="T33" fmla="*/ 4 h 48"/>
                  <a:gd name="T34" fmla="*/ 19 w 57"/>
                  <a:gd name="T35" fmla="*/ 6 h 48"/>
                  <a:gd name="T36" fmla="*/ 17 w 57"/>
                  <a:gd name="T37" fmla="*/ 8 h 48"/>
                  <a:gd name="T38" fmla="*/ 15 w 57"/>
                  <a:gd name="T39" fmla="*/ 6 h 48"/>
                  <a:gd name="T40" fmla="*/ 11 w 57"/>
                  <a:gd name="T41" fmla="*/ 6 h 48"/>
                  <a:gd name="T42" fmla="*/ 9 w 57"/>
                  <a:gd name="T43" fmla="*/ 2 h 48"/>
                  <a:gd name="T44" fmla="*/ 6 w 57"/>
                  <a:gd name="T45" fmla="*/ 2 h 48"/>
                  <a:gd name="T46" fmla="*/ 2 w 57"/>
                  <a:gd name="T47" fmla="*/ 4 h 48"/>
                  <a:gd name="T48" fmla="*/ 0 w 57"/>
                  <a:gd name="T49" fmla="*/ 8 h 48"/>
                  <a:gd name="T50" fmla="*/ 2 w 57"/>
                  <a:gd name="T51" fmla="*/ 10 h 48"/>
                  <a:gd name="T52" fmla="*/ 4 w 57"/>
                  <a:gd name="T53" fmla="*/ 19 h 48"/>
                  <a:gd name="T54" fmla="*/ 9 w 57"/>
                  <a:gd name="T55" fmla="*/ 19 h 48"/>
                  <a:gd name="T56" fmla="*/ 9 w 57"/>
                  <a:gd name="T57" fmla="*/ 23 h 48"/>
                  <a:gd name="T58" fmla="*/ 15 w 57"/>
                  <a:gd name="T59" fmla="*/ 27 h 48"/>
                  <a:gd name="T60" fmla="*/ 17 w 57"/>
                  <a:gd name="T61" fmla="*/ 27 h 48"/>
                  <a:gd name="T62" fmla="*/ 19 w 57"/>
                  <a:gd name="T63" fmla="*/ 29 h 48"/>
                  <a:gd name="T64" fmla="*/ 21 w 57"/>
                  <a:gd name="T65" fmla="*/ 31 h 48"/>
                  <a:gd name="T66" fmla="*/ 23 w 57"/>
                  <a:gd name="T67" fmla="*/ 36 h 48"/>
                  <a:gd name="T68" fmla="*/ 28 w 57"/>
                  <a:gd name="T69" fmla="*/ 38 h 48"/>
                  <a:gd name="T70" fmla="*/ 30 w 57"/>
                  <a:gd name="T71" fmla="*/ 38 h 48"/>
                  <a:gd name="T72" fmla="*/ 32 w 57"/>
                  <a:gd name="T73" fmla="*/ 38 h 48"/>
                  <a:gd name="T74" fmla="*/ 34 w 57"/>
                  <a:gd name="T75" fmla="*/ 40 h 48"/>
                  <a:gd name="T76" fmla="*/ 36 w 57"/>
                  <a:gd name="T77" fmla="*/ 40 h 48"/>
                  <a:gd name="T78" fmla="*/ 40 w 57"/>
                  <a:gd name="T79" fmla="*/ 46 h 48"/>
                  <a:gd name="T80" fmla="*/ 44 w 57"/>
                  <a:gd name="T81" fmla="*/ 46 h 48"/>
                  <a:gd name="T82" fmla="*/ 49 w 57"/>
                  <a:gd name="T83" fmla="*/ 48 h 48"/>
                  <a:gd name="T84" fmla="*/ 49 w 57"/>
                  <a:gd name="T85" fmla="*/ 46 h 48"/>
                  <a:gd name="T86" fmla="*/ 53 w 57"/>
                  <a:gd name="T87" fmla="*/ 46 h 48"/>
                  <a:gd name="T88" fmla="*/ 53 w 57"/>
                  <a:gd name="T89" fmla="*/ 44 h 48"/>
                  <a:gd name="T90" fmla="*/ 51 w 57"/>
                  <a:gd name="T91" fmla="*/ 44 h 48"/>
                  <a:gd name="T92" fmla="*/ 51 w 57"/>
                  <a:gd name="T93" fmla="*/ 40 h 48"/>
                  <a:gd name="T94" fmla="*/ 49 w 57"/>
                  <a:gd name="T95" fmla="*/ 40 h 48"/>
                  <a:gd name="T96" fmla="*/ 51 w 57"/>
                  <a:gd name="T97" fmla="*/ 36 h 48"/>
                  <a:gd name="T98" fmla="*/ 53 w 57"/>
                  <a:gd name="T99" fmla="*/ 34 h 48"/>
                  <a:gd name="T100" fmla="*/ 55 w 57"/>
                  <a:gd name="T10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8">
                    <a:moveTo>
                      <a:pt x="55" y="34"/>
                    </a:moveTo>
                    <a:lnTo>
                      <a:pt x="57" y="27"/>
                    </a:lnTo>
                    <a:lnTo>
                      <a:pt x="55" y="23"/>
                    </a:lnTo>
                    <a:lnTo>
                      <a:pt x="55" y="21"/>
                    </a:lnTo>
                    <a:lnTo>
                      <a:pt x="51" y="15"/>
                    </a:lnTo>
                    <a:lnTo>
                      <a:pt x="53" y="12"/>
                    </a:lnTo>
                    <a:lnTo>
                      <a:pt x="49" y="10"/>
                    </a:lnTo>
                    <a:lnTo>
                      <a:pt x="49" y="8"/>
                    </a:lnTo>
                    <a:lnTo>
                      <a:pt x="46" y="4"/>
                    </a:lnTo>
                    <a:lnTo>
                      <a:pt x="42" y="6"/>
                    </a:lnTo>
                    <a:lnTo>
                      <a:pt x="40" y="2"/>
                    </a:lnTo>
                    <a:lnTo>
                      <a:pt x="36" y="2"/>
                    </a:lnTo>
                    <a:lnTo>
                      <a:pt x="34" y="0"/>
                    </a:lnTo>
                    <a:lnTo>
                      <a:pt x="28" y="0"/>
                    </a:lnTo>
                    <a:lnTo>
                      <a:pt x="25" y="2"/>
                    </a:lnTo>
                    <a:lnTo>
                      <a:pt x="23" y="4"/>
                    </a:lnTo>
                    <a:lnTo>
                      <a:pt x="23" y="4"/>
                    </a:lnTo>
                    <a:lnTo>
                      <a:pt x="19" y="6"/>
                    </a:lnTo>
                    <a:lnTo>
                      <a:pt x="17" y="8"/>
                    </a:lnTo>
                    <a:lnTo>
                      <a:pt x="15" y="6"/>
                    </a:lnTo>
                    <a:lnTo>
                      <a:pt x="11" y="6"/>
                    </a:lnTo>
                    <a:lnTo>
                      <a:pt x="9" y="2"/>
                    </a:lnTo>
                    <a:lnTo>
                      <a:pt x="6" y="2"/>
                    </a:lnTo>
                    <a:lnTo>
                      <a:pt x="2" y="4"/>
                    </a:lnTo>
                    <a:lnTo>
                      <a:pt x="0" y="8"/>
                    </a:lnTo>
                    <a:lnTo>
                      <a:pt x="2" y="10"/>
                    </a:lnTo>
                    <a:lnTo>
                      <a:pt x="4" y="19"/>
                    </a:lnTo>
                    <a:lnTo>
                      <a:pt x="9" y="19"/>
                    </a:lnTo>
                    <a:lnTo>
                      <a:pt x="9" y="23"/>
                    </a:lnTo>
                    <a:lnTo>
                      <a:pt x="15" y="27"/>
                    </a:lnTo>
                    <a:lnTo>
                      <a:pt x="17" y="27"/>
                    </a:lnTo>
                    <a:lnTo>
                      <a:pt x="19" y="29"/>
                    </a:lnTo>
                    <a:lnTo>
                      <a:pt x="21" y="31"/>
                    </a:lnTo>
                    <a:lnTo>
                      <a:pt x="23" y="36"/>
                    </a:lnTo>
                    <a:lnTo>
                      <a:pt x="28" y="38"/>
                    </a:lnTo>
                    <a:lnTo>
                      <a:pt x="30" y="38"/>
                    </a:lnTo>
                    <a:lnTo>
                      <a:pt x="32" y="38"/>
                    </a:lnTo>
                    <a:lnTo>
                      <a:pt x="34" y="40"/>
                    </a:lnTo>
                    <a:lnTo>
                      <a:pt x="36" y="40"/>
                    </a:lnTo>
                    <a:lnTo>
                      <a:pt x="40" y="46"/>
                    </a:lnTo>
                    <a:lnTo>
                      <a:pt x="44" y="46"/>
                    </a:lnTo>
                    <a:lnTo>
                      <a:pt x="49" y="48"/>
                    </a:lnTo>
                    <a:lnTo>
                      <a:pt x="49" y="46"/>
                    </a:lnTo>
                    <a:lnTo>
                      <a:pt x="53" y="46"/>
                    </a:lnTo>
                    <a:lnTo>
                      <a:pt x="53" y="44"/>
                    </a:lnTo>
                    <a:lnTo>
                      <a:pt x="51" y="44"/>
                    </a:lnTo>
                    <a:lnTo>
                      <a:pt x="51" y="40"/>
                    </a:lnTo>
                    <a:lnTo>
                      <a:pt x="49" y="40"/>
                    </a:lnTo>
                    <a:lnTo>
                      <a:pt x="51" y="36"/>
                    </a:lnTo>
                    <a:lnTo>
                      <a:pt x="53" y="34"/>
                    </a:lnTo>
                    <a:lnTo>
                      <a:pt x="55" y="3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0" name="Freeform 73">
                <a:extLst>
                  <a:ext uri="{FF2B5EF4-FFF2-40B4-BE49-F238E27FC236}">
                    <a16:creationId xmlns:a16="http://schemas.microsoft.com/office/drawing/2014/main" id="{B76741CA-429C-49CA-84AB-6F9BADBD9201}"/>
                  </a:ext>
                </a:extLst>
              </p:cNvPr>
              <p:cNvSpPr>
                <a:spLocks/>
              </p:cNvSpPr>
              <p:nvPr/>
            </p:nvSpPr>
            <p:spPr bwMode="auto">
              <a:xfrm>
                <a:off x="4663692" y="3333647"/>
                <a:ext cx="19334" cy="26240"/>
              </a:xfrm>
              <a:custGeom>
                <a:avLst/>
                <a:gdLst>
                  <a:gd name="T0" fmla="*/ 4 w 14"/>
                  <a:gd name="T1" fmla="*/ 12 h 19"/>
                  <a:gd name="T2" fmla="*/ 4 w 14"/>
                  <a:gd name="T3" fmla="*/ 10 h 19"/>
                  <a:gd name="T4" fmla="*/ 2 w 14"/>
                  <a:gd name="T5" fmla="*/ 10 h 19"/>
                  <a:gd name="T6" fmla="*/ 2 w 14"/>
                  <a:gd name="T7" fmla="*/ 6 h 19"/>
                  <a:gd name="T8" fmla="*/ 0 w 14"/>
                  <a:gd name="T9" fmla="*/ 6 h 19"/>
                  <a:gd name="T10" fmla="*/ 2 w 14"/>
                  <a:gd name="T11" fmla="*/ 2 h 19"/>
                  <a:gd name="T12" fmla="*/ 4 w 14"/>
                  <a:gd name="T13" fmla="*/ 0 h 19"/>
                  <a:gd name="T14" fmla="*/ 6 w 14"/>
                  <a:gd name="T15" fmla="*/ 0 h 19"/>
                  <a:gd name="T16" fmla="*/ 10 w 14"/>
                  <a:gd name="T17" fmla="*/ 4 h 19"/>
                  <a:gd name="T18" fmla="*/ 12 w 14"/>
                  <a:gd name="T19" fmla="*/ 8 h 19"/>
                  <a:gd name="T20" fmla="*/ 14 w 14"/>
                  <a:gd name="T21" fmla="*/ 10 h 19"/>
                  <a:gd name="T22" fmla="*/ 14 w 14"/>
                  <a:gd name="T23" fmla="*/ 16 h 19"/>
                  <a:gd name="T24" fmla="*/ 10 w 14"/>
                  <a:gd name="T25" fmla="*/ 19 h 19"/>
                  <a:gd name="T26" fmla="*/ 6 w 14"/>
                  <a:gd name="T27" fmla="*/ 16 h 19"/>
                  <a:gd name="T28" fmla="*/ 4 w 14"/>
                  <a:gd name="T29" fmla="*/ 12 h 19"/>
                  <a:gd name="T30" fmla="*/ 4 w 14"/>
                  <a:gd name="T3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9">
                    <a:moveTo>
                      <a:pt x="4" y="12"/>
                    </a:moveTo>
                    <a:lnTo>
                      <a:pt x="4" y="10"/>
                    </a:lnTo>
                    <a:lnTo>
                      <a:pt x="2" y="10"/>
                    </a:lnTo>
                    <a:lnTo>
                      <a:pt x="2" y="6"/>
                    </a:lnTo>
                    <a:lnTo>
                      <a:pt x="0" y="6"/>
                    </a:lnTo>
                    <a:lnTo>
                      <a:pt x="2" y="2"/>
                    </a:lnTo>
                    <a:lnTo>
                      <a:pt x="4" y="0"/>
                    </a:lnTo>
                    <a:lnTo>
                      <a:pt x="6" y="0"/>
                    </a:lnTo>
                    <a:lnTo>
                      <a:pt x="10" y="4"/>
                    </a:lnTo>
                    <a:lnTo>
                      <a:pt x="12" y="8"/>
                    </a:lnTo>
                    <a:lnTo>
                      <a:pt x="14" y="10"/>
                    </a:lnTo>
                    <a:lnTo>
                      <a:pt x="14" y="16"/>
                    </a:lnTo>
                    <a:lnTo>
                      <a:pt x="10" y="19"/>
                    </a:lnTo>
                    <a:lnTo>
                      <a:pt x="6" y="16"/>
                    </a:lnTo>
                    <a:lnTo>
                      <a:pt x="4" y="12"/>
                    </a:lnTo>
                    <a:lnTo>
                      <a:pt x="4" y="1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1" name="Freeform 74">
                <a:extLst>
                  <a:ext uri="{FF2B5EF4-FFF2-40B4-BE49-F238E27FC236}">
                    <a16:creationId xmlns:a16="http://schemas.microsoft.com/office/drawing/2014/main" id="{26346348-5C5B-4162-8B23-2812E9D22DB1}"/>
                  </a:ext>
                </a:extLst>
              </p:cNvPr>
              <p:cNvSpPr>
                <a:spLocks noEditPoints="1"/>
              </p:cNvSpPr>
              <p:nvPr/>
            </p:nvSpPr>
            <p:spPr bwMode="auto">
              <a:xfrm>
                <a:off x="4357106" y="2843387"/>
                <a:ext cx="20716" cy="44193"/>
              </a:xfrm>
              <a:custGeom>
                <a:avLst/>
                <a:gdLst>
                  <a:gd name="T0" fmla="*/ 7 w 15"/>
                  <a:gd name="T1" fmla="*/ 26 h 32"/>
                  <a:gd name="T2" fmla="*/ 11 w 15"/>
                  <a:gd name="T3" fmla="*/ 32 h 32"/>
                  <a:gd name="T4" fmla="*/ 11 w 15"/>
                  <a:gd name="T5" fmla="*/ 28 h 32"/>
                  <a:gd name="T6" fmla="*/ 11 w 15"/>
                  <a:gd name="T7" fmla="*/ 28 h 32"/>
                  <a:gd name="T8" fmla="*/ 7 w 15"/>
                  <a:gd name="T9" fmla="*/ 26 h 32"/>
                  <a:gd name="T10" fmla="*/ 7 w 15"/>
                  <a:gd name="T11" fmla="*/ 26 h 32"/>
                  <a:gd name="T12" fmla="*/ 11 w 15"/>
                  <a:gd name="T13" fmla="*/ 15 h 32"/>
                  <a:gd name="T14" fmla="*/ 9 w 15"/>
                  <a:gd name="T15" fmla="*/ 17 h 32"/>
                  <a:gd name="T16" fmla="*/ 11 w 15"/>
                  <a:gd name="T17" fmla="*/ 22 h 32"/>
                  <a:gd name="T18" fmla="*/ 11 w 15"/>
                  <a:gd name="T19" fmla="*/ 17 h 32"/>
                  <a:gd name="T20" fmla="*/ 11 w 15"/>
                  <a:gd name="T21" fmla="*/ 15 h 32"/>
                  <a:gd name="T22" fmla="*/ 11 w 15"/>
                  <a:gd name="T23" fmla="*/ 15 h 32"/>
                  <a:gd name="T24" fmla="*/ 0 w 15"/>
                  <a:gd name="T25" fmla="*/ 5 h 32"/>
                  <a:gd name="T26" fmla="*/ 0 w 15"/>
                  <a:gd name="T27" fmla="*/ 9 h 32"/>
                  <a:gd name="T28" fmla="*/ 5 w 15"/>
                  <a:gd name="T29" fmla="*/ 9 h 32"/>
                  <a:gd name="T30" fmla="*/ 0 w 15"/>
                  <a:gd name="T31" fmla="*/ 5 h 32"/>
                  <a:gd name="T32" fmla="*/ 0 w 15"/>
                  <a:gd name="T33" fmla="*/ 5 h 32"/>
                  <a:gd name="T34" fmla="*/ 13 w 15"/>
                  <a:gd name="T35" fmla="*/ 0 h 32"/>
                  <a:gd name="T36" fmla="*/ 15 w 15"/>
                  <a:gd name="T37" fmla="*/ 3 h 32"/>
                  <a:gd name="T38" fmla="*/ 13 w 15"/>
                  <a:gd name="T39" fmla="*/ 0 h 32"/>
                  <a:gd name="T40" fmla="*/ 13 w 15"/>
                  <a:gd name="T41" fmla="*/ 0 h 32"/>
                  <a:gd name="T42" fmla="*/ 13 w 15"/>
                  <a:gd name="T43" fmla="*/ 0 h 32"/>
                  <a:gd name="T44" fmla="*/ 7 w 15"/>
                  <a:gd name="T45" fmla="*/ 0 h 32"/>
                  <a:gd name="T46" fmla="*/ 7 w 15"/>
                  <a:gd name="T47" fmla="*/ 0 h 32"/>
                  <a:gd name="T48" fmla="*/ 9 w 15"/>
                  <a:gd name="T49" fmla="*/ 0 h 32"/>
                  <a:gd name="T50" fmla="*/ 13 w 15"/>
                  <a:gd name="T51" fmla="*/ 3 h 32"/>
                  <a:gd name="T52" fmla="*/ 13 w 15"/>
                  <a:gd name="T53" fmla="*/ 7 h 32"/>
                  <a:gd name="T54" fmla="*/ 9 w 15"/>
                  <a:gd name="T55" fmla="*/ 5 h 32"/>
                  <a:gd name="T56" fmla="*/ 7 w 15"/>
                  <a:gd name="T57" fmla="*/ 0 h 32"/>
                  <a:gd name="T58" fmla="*/ 7 w 15"/>
                  <a:gd name="T59" fmla="*/ 0 h 32"/>
                  <a:gd name="T60" fmla="*/ 5 w 15"/>
                  <a:gd name="T61" fmla="*/ 0 h 32"/>
                  <a:gd name="T62" fmla="*/ 9 w 15"/>
                  <a:gd name="T63" fmla="*/ 9 h 32"/>
                  <a:gd name="T64" fmla="*/ 13 w 15"/>
                  <a:gd name="T65" fmla="*/ 13 h 32"/>
                  <a:gd name="T66" fmla="*/ 11 w 15"/>
                  <a:gd name="T67" fmla="*/ 13 h 32"/>
                  <a:gd name="T68" fmla="*/ 5 w 15"/>
                  <a:gd name="T69" fmla="*/ 7 h 32"/>
                  <a:gd name="T70" fmla="*/ 2 w 15"/>
                  <a:gd name="T71" fmla="*/ 3 h 32"/>
                  <a:gd name="T72" fmla="*/ 5 w 15"/>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32">
                    <a:moveTo>
                      <a:pt x="7" y="26"/>
                    </a:moveTo>
                    <a:lnTo>
                      <a:pt x="11" y="32"/>
                    </a:lnTo>
                    <a:lnTo>
                      <a:pt x="11" y="28"/>
                    </a:lnTo>
                    <a:lnTo>
                      <a:pt x="11" y="28"/>
                    </a:lnTo>
                    <a:lnTo>
                      <a:pt x="7" y="26"/>
                    </a:lnTo>
                    <a:lnTo>
                      <a:pt x="7" y="26"/>
                    </a:lnTo>
                    <a:close/>
                    <a:moveTo>
                      <a:pt x="11" y="15"/>
                    </a:moveTo>
                    <a:lnTo>
                      <a:pt x="9" y="17"/>
                    </a:lnTo>
                    <a:lnTo>
                      <a:pt x="11" y="22"/>
                    </a:lnTo>
                    <a:lnTo>
                      <a:pt x="11" y="17"/>
                    </a:lnTo>
                    <a:lnTo>
                      <a:pt x="11" y="15"/>
                    </a:lnTo>
                    <a:lnTo>
                      <a:pt x="11" y="15"/>
                    </a:lnTo>
                    <a:close/>
                    <a:moveTo>
                      <a:pt x="0" y="5"/>
                    </a:moveTo>
                    <a:lnTo>
                      <a:pt x="0" y="9"/>
                    </a:lnTo>
                    <a:lnTo>
                      <a:pt x="5" y="9"/>
                    </a:lnTo>
                    <a:lnTo>
                      <a:pt x="0" y="5"/>
                    </a:lnTo>
                    <a:lnTo>
                      <a:pt x="0" y="5"/>
                    </a:lnTo>
                    <a:close/>
                    <a:moveTo>
                      <a:pt x="13" y="0"/>
                    </a:moveTo>
                    <a:lnTo>
                      <a:pt x="15" y="3"/>
                    </a:lnTo>
                    <a:lnTo>
                      <a:pt x="13" y="0"/>
                    </a:lnTo>
                    <a:lnTo>
                      <a:pt x="13" y="0"/>
                    </a:lnTo>
                    <a:lnTo>
                      <a:pt x="13" y="0"/>
                    </a:lnTo>
                    <a:close/>
                    <a:moveTo>
                      <a:pt x="7" y="0"/>
                    </a:moveTo>
                    <a:lnTo>
                      <a:pt x="7" y="0"/>
                    </a:lnTo>
                    <a:lnTo>
                      <a:pt x="9" y="0"/>
                    </a:lnTo>
                    <a:lnTo>
                      <a:pt x="13" y="3"/>
                    </a:lnTo>
                    <a:lnTo>
                      <a:pt x="13" y="7"/>
                    </a:lnTo>
                    <a:lnTo>
                      <a:pt x="9" y="5"/>
                    </a:lnTo>
                    <a:lnTo>
                      <a:pt x="7" y="0"/>
                    </a:lnTo>
                    <a:lnTo>
                      <a:pt x="7" y="0"/>
                    </a:lnTo>
                    <a:close/>
                    <a:moveTo>
                      <a:pt x="5" y="0"/>
                    </a:moveTo>
                    <a:lnTo>
                      <a:pt x="9" y="9"/>
                    </a:lnTo>
                    <a:lnTo>
                      <a:pt x="13" y="13"/>
                    </a:lnTo>
                    <a:lnTo>
                      <a:pt x="11" y="13"/>
                    </a:lnTo>
                    <a:lnTo>
                      <a:pt x="5" y="7"/>
                    </a:lnTo>
                    <a:lnTo>
                      <a:pt x="2" y="3"/>
                    </a:lnTo>
                    <a:lnTo>
                      <a:pt x="5"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2" name="Freeform 77">
                <a:extLst>
                  <a:ext uri="{FF2B5EF4-FFF2-40B4-BE49-F238E27FC236}">
                    <a16:creationId xmlns:a16="http://schemas.microsoft.com/office/drawing/2014/main" id="{D319FB1F-F189-4A42-9007-39F7BF202B80}"/>
                  </a:ext>
                </a:extLst>
              </p:cNvPr>
              <p:cNvSpPr>
                <a:spLocks noEditPoints="1"/>
              </p:cNvSpPr>
              <p:nvPr/>
            </p:nvSpPr>
            <p:spPr bwMode="auto">
              <a:xfrm>
                <a:off x="4412347" y="3297740"/>
                <a:ext cx="359064" cy="335587"/>
              </a:xfrm>
              <a:custGeom>
                <a:avLst/>
                <a:gdLst>
                  <a:gd name="T0" fmla="*/ 205 w 260"/>
                  <a:gd name="T1" fmla="*/ 118 h 243"/>
                  <a:gd name="T2" fmla="*/ 188 w 260"/>
                  <a:gd name="T3" fmla="*/ 127 h 243"/>
                  <a:gd name="T4" fmla="*/ 194 w 260"/>
                  <a:gd name="T5" fmla="*/ 114 h 243"/>
                  <a:gd name="T6" fmla="*/ 209 w 260"/>
                  <a:gd name="T7" fmla="*/ 93 h 243"/>
                  <a:gd name="T8" fmla="*/ 215 w 260"/>
                  <a:gd name="T9" fmla="*/ 91 h 243"/>
                  <a:gd name="T10" fmla="*/ 220 w 260"/>
                  <a:gd name="T11" fmla="*/ 70 h 243"/>
                  <a:gd name="T12" fmla="*/ 224 w 260"/>
                  <a:gd name="T13" fmla="*/ 53 h 243"/>
                  <a:gd name="T14" fmla="*/ 207 w 260"/>
                  <a:gd name="T15" fmla="*/ 51 h 243"/>
                  <a:gd name="T16" fmla="*/ 192 w 260"/>
                  <a:gd name="T17" fmla="*/ 45 h 243"/>
                  <a:gd name="T18" fmla="*/ 177 w 260"/>
                  <a:gd name="T19" fmla="*/ 38 h 243"/>
                  <a:gd name="T20" fmla="*/ 163 w 260"/>
                  <a:gd name="T21" fmla="*/ 30 h 243"/>
                  <a:gd name="T22" fmla="*/ 150 w 260"/>
                  <a:gd name="T23" fmla="*/ 19 h 243"/>
                  <a:gd name="T24" fmla="*/ 135 w 260"/>
                  <a:gd name="T25" fmla="*/ 2 h 243"/>
                  <a:gd name="T26" fmla="*/ 118 w 260"/>
                  <a:gd name="T27" fmla="*/ 7 h 243"/>
                  <a:gd name="T28" fmla="*/ 112 w 260"/>
                  <a:gd name="T29" fmla="*/ 30 h 243"/>
                  <a:gd name="T30" fmla="*/ 89 w 260"/>
                  <a:gd name="T31" fmla="*/ 38 h 243"/>
                  <a:gd name="T32" fmla="*/ 74 w 260"/>
                  <a:gd name="T33" fmla="*/ 47 h 243"/>
                  <a:gd name="T34" fmla="*/ 66 w 260"/>
                  <a:gd name="T35" fmla="*/ 38 h 243"/>
                  <a:gd name="T36" fmla="*/ 55 w 260"/>
                  <a:gd name="T37" fmla="*/ 40 h 243"/>
                  <a:gd name="T38" fmla="*/ 59 w 260"/>
                  <a:gd name="T39" fmla="*/ 57 h 243"/>
                  <a:gd name="T40" fmla="*/ 49 w 260"/>
                  <a:gd name="T41" fmla="*/ 64 h 243"/>
                  <a:gd name="T42" fmla="*/ 32 w 260"/>
                  <a:gd name="T43" fmla="*/ 57 h 243"/>
                  <a:gd name="T44" fmla="*/ 17 w 260"/>
                  <a:gd name="T45" fmla="*/ 61 h 243"/>
                  <a:gd name="T46" fmla="*/ 2 w 260"/>
                  <a:gd name="T47" fmla="*/ 72 h 243"/>
                  <a:gd name="T48" fmla="*/ 5 w 260"/>
                  <a:gd name="T49" fmla="*/ 72 h 243"/>
                  <a:gd name="T50" fmla="*/ 7 w 260"/>
                  <a:gd name="T51" fmla="*/ 76 h 243"/>
                  <a:gd name="T52" fmla="*/ 9 w 260"/>
                  <a:gd name="T53" fmla="*/ 87 h 243"/>
                  <a:gd name="T54" fmla="*/ 26 w 260"/>
                  <a:gd name="T55" fmla="*/ 89 h 243"/>
                  <a:gd name="T56" fmla="*/ 36 w 260"/>
                  <a:gd name="T57" fmla="*/ 91 h 243"/>
                  <a:gd name="T58" fmla="*/ 45 w 260"/>
                  <a:gd name="T59" fmla="*/ 99 h 243"/>
                  <a:gd name="T60" fmla="*/ 53 w 260"/>
                  <a:gd name="T61" fmla="*/ 99 h 243"/>
                  <a:gd name="T62" fmla="*/ 49 w 260"/>
                  <a:gd name="T63" fmla="*/ 110 h 243"/>
                  <a:gd name="T64" fmla="*/ 68 w 260"/>
                  <a:gd name="T65" fmla="*/ 123 h 243"/>
                  <a:gd name="T66" fmla="*/ 66 w 260"/>
                  <a:gd name="T67" fmla="*/ 137 h 243"/>
                  <a:gd name="T68" fmla="*/ 72 w 260"/>
                  <a:gd name="T69" fmla="*/ 144 h 243"/>
                  <a:gd name="T70" fmla="*/ 68 w 260"/>
                  <a:gd name="T71" fmla="*/ 163 h 243"/>
                  <a:gd name="T72" fmla="*/ 59 w 260"/>
                  <a:gd name="T73" fmla="*/ 194 h 243"/>
                  <a:gd name="T74" fmla="*/ 68 w 260"/>
                  <a:gd name="T75" fmla="*/ 203 h 243"/>
                  <a:gd name="T76" fmla="*/ 95 w 260"/>
                  <a:gd name="T77" fmla="*/ 213 h 243"/>
                  <a:gd name="T78" fmla="*/ 118 w 260"/>
                  <a:gd name="T79" fmla="*/ 211 h 243"/>
                  <a:gd name="T80" fmla="*/ 142 w 260"/>
                  <a:gd name="T81" fmla="*/ 217 h 243"/>
                  <a:gd name="T82" fmla="*/ 154 w 260"/>
                  <a:gd name="T83" fmla="*/ 190 h 243"/>
                  <a:gd name="T84" fmla="*/ 171 w 260"/>
                  <a:gd name="T85" fmla="*/ 194 h 243"/>
                  <a:gd name="T86" fmla="*/ 201 w 260"/>
                  <a:gd name="T87" fmla="*/ 203 h 243"/>
                  <a:gd name="T88" fmla="*/ 222 w 260"/>
                  <a:gd name="T89" fmla="*/ 184 h 243"/>
                  <a:gd name="T90" fmla="*/ 209 w 260"/>
                  <a:gd name="T91" fmla="*/ 158 h 243"/>
                  <a:gd name="T92" fmla="*/ 209 w 260"/>
                  <a:gd name="T93" fmla="*/ 139 h 243"/>
                  <a:gd name="T94" fmla="*/ 253 w 260"/>
                  <a:gd name="T95" fmla="*/ 243 h 243"/>
                  <a:gd name="T96" fmla="*/ 247 w 260"/>
                  <a:gd name="T97" fmla="*/ 234 h 243"/>
                  <a:gd name="T98" fmla="*/ 243 w 260"/>
                  <a:gd name="T99" fmla="*/ 228 h 243"/>
                  <a:gd name="T100" fmla="*/ 243 w 260"/>
                  <a:gd name="T101" fmla="*/ 219 h 243"/>
                  <a:gd name="T102" fmla="*/ 253 w 260"/>
                  <a:gd name="T103" fmla="*/ 211 h 243"/>
                  <a:gd name="T104" fmla="*/ 257 w 260"/>
                  <a:gd name="T105" fmla="*/ 201 h 243"/>
                  <a:gd name="T106" fmla="*/ 257 w 260"/>
                  <a:gd name="T107" fmla="*/ 23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0" h="243">
                    <a:moveTo>
                      <a:pt x="211" y="133"/>
                    </a:moveTo>
                    <a:lnTo>
                      <a:pt x="209" y="129"/>
                    </a:lnTo>
                    <a:lnTo>
                      <a:pt x="207" y="127"/>
                    </a:lnTo>
                    <a:lnTo>
                      <a:pt x="207" y="123"/>
                    </a:lnTo>
                    <a:lnTo>
                      <a:pt x="205" y="118"/>
                    </a:lnTo>
                    <a:lnTo>
                      <a:pt x="198" y="118"/>
                    </a:lnTo>
                    <a:lnTo>
                      <a:pt x="196" y="120"/>
                    </a:lnTo>
                    <a:lnTo>
                      <a:pt x="198" y="127"/>
                    </a:lnTo>
                    <a:lnTo>
                      <a:pt x="192" y="129"/>
                    </a:lnTo>
                    <a:lnTo>
                      <a:pt x="188" y="127"/>
                    </a:lnTo>
                    <a:lnTo>
                      <a:pt x="188" y="125"/>
                    </a:lnTo>
                    <a:lnTo>
                      <a:pt x="190" y="123"/>
                    </a:lnTo>
                    <a:lnTo>
                      <a:pt x="192" y="123"/>
                    </a:lnTo>
                    <a:lnTo>
                      <a:pt x="192" y="120"/>
                    </a:lnTo>
                    <a:lnTo>
                      <a:pt x="194" y="114"/>
                    </a:lnTo>
                    <a:lnTo>
                      <a:pt x="198" y="106"/>
                    </a:lnTo>
                    <a:lnTo>
                      <a:pt x="201" y="104"/>
                    </a:lnTo>
                    <a:lnTo>
                      <a:pt x="205" y="99"/>
                    </a:lnTo>
                    <a:lnTo>
                      <a:pt x="209" y="97"/>
                    </a:lnTo>
                    <a:lnTo>
                      <a:pt x="209" y="93"/>
                    </a:lnTo>
                    <a:lnTo>
                      <a:pt x="205" y="91"/>
                    </a:lnTo>
                    <a:lnTo>
                      <a:pt x="207" y="89"/>
                    </a:lnTo>
                    <a:lnTo>
                      <a:pt x="211" y="89"/>
                    </a:lnTo>
                    <a:lnTo>
                      <a:pt x="213" y="91"/>
                    </a:lnTo>
                    <a:lnTo>
                      <a:pt x="215" y="91"/>
                    </a:lnTo>
                    <a:lnTo>
                      <a:pt x="222" y="89"/>
                    </a:lnTo>
                    <a:lnTo>
                      <a:pt x="222" y="85"/>
                    </a:lnTo>
                    <a:lnTo>
                      <a:pt x="217" y="82"/>
                    </a:lnTo>
                    <a:lnTo>
                      <a:pt x="217" y="78"/>
                    </a:lnTo>
                    <a:lnTo>
                      <a:pt x="220" y="70"/>
                    </a:lnTo>
                    <a:lnTo>
                      <a:pt x="222" y="68"/>
                    </a:lnTo>
                    <a:lnTo>
                      <a:pt x="222" y="66"/>
                    </a:lnTo>
                    <a:lnTo>
                      <a:pt x="224" y="59"/>
                    </a:lnTo>
                    <a:lnTo>
                      <a:pt x="228" y="55"/>
                    </a:lnTo>
                    <a:lnTo>
                      <a:pt x="224" y="53"/>
                    </a:lnTo>
                    <a:lnTo>
                      <a:pt x="222" y="53"/>
                    </a:lnTo>
                    <a:lnTo>
                      <a:pt x="215" y="49"/>
                    </a:lnTo>
                    <a:lnTo>
                      <a:pt x="213" y="51"/>
                    </a:lnTo>
                    <a:lnTo>
                      <a:pt x="209" y="51"/>
                    </a:lnTo>
                    <a:lnTo>
                      <a:pt x="207" y="51"/>
                    </a:lnTo>
                    <a:lnTo>
                      <a:pt x="203" y="51"/>
                    </a:lnTo>
                    <a:lnTo>
                      <a:pt x="201" y="49"/>
                    </a:lnTo>
                    <a:lnTo>
                      <a:pt x="201" y="47"/>
                    </a:lnTo>
                    <a:lnTo>
                      <a:pt x="196" y="42"/>
                    </a:lnTo>
                    <a:lnTo>
                      <a:pt x="192" y="45"/>
                    </a:lnTo>
                    <a:lnTo>
                      <a:pt x="188" y="42"/>
                    </a:lnTo>
                    <a:lnTo>
                      <a:pt x="186" y="38"/>
                    </a:lnTo>
                    <a:lnTo>
                      <a:pt x="182" y="38"/>
                    </a:lnTo>
                    <a:lnTo>
                      <a:pt x="182" y="40"/>
                    </a:lnTo>
                    <a:lnTo>
                      <a:pt x="177" y="38"/>
                    </a:lnTo>
                    <a:lnTo>
                      <a:pt x="173" y="38"/>
                    </a:lnTo>
                    <a:lnTo>
                      <a:pt x="169" y="32"/>
                    </a:lnTo>
                    <a:lnTo>
                      <a:pt x="167" y="32"/>
                    </a:lnTo>
                    <a:lnTo>
                      <a:pt x="165" y="30"/>
                    </a:lnTo>
                    <a:lnTo>
                      <a:pt x="163" y="30"/>
                    </a:lnTo>
                    <a:lnTo>
                      <a:pt x="161" y="30"/>
                    </a:lnTo>
                    <a:lnTo>
                      <a:pt x="156" y="28"/>
                    </a:lnTo>
                    <a:lnTo>
                      <a:pt x="154" y="23"/>
                    </a:lnTo>
                    <a:lnTo>
                      <a:pt x="152" y="21"/>
                    </a:lnTo>
                    <a:lnTo>
                      <a:pt x="150" y="19"/>
                    </a:lnTo>
                    <a:lnTo>
                      <a:pt x="148" y="19"/>
                    </a:lnTo>
                    <a:lnTo>
                      <a:pt x="142" y="15"/>
                    </a:lnTo>
                    <a:lnTo>
                      <a:pt x="142" y="11"/>
                    </a:lnTo>
                    <a:lnTo>
                      <a:pt x="137" y="11"/>
                    </a:lnTo>
                    <a:lnTo>
                      <a:pt x="135" y="2"/>
                    </a:lnTo>
                    <a:lnTo>
                      <a:pt x="133" y="0"/>
                    </a:lnTo>
                    <a:lnTo>
                      <a:pt x="133" y="2"/>
                    </a:lnTo>
                    <a:lnTo>
                      <a:pt x="127" y="4"/>
                    </a:lnTo>
                    <a:lnTo>
                      <a:pt x="125" y="4"/>
                    </a:lnTo>
                    <a:lnTo>
                      <a:pt x="118" y="7"/>
                    </a:lnTo>
                    <a:lnTo>
                      <a:pt x="116" y="11"/>
                    </a:lnTo>
                    <a:lnTo>
                      <a:pt x="118" y="15"/>
                    </a:lnTo>
                    <a:lnTo>
                      <a:pt x="116" y="23"/>
                    </a:lnTo>
                    <a:lnTo>
                      <a:pt x="112" y="28"/>
                    </a:lnTo>
                    <a:lnTo>
                      <a:pt x="112" y="30"/>
                    </a:lnTo>
                    <a:lnTo>
                      <a:pt x="106" y="32"/>
                    </a:lnTo>
                    <a:lnTo>
                      <a:pt x="102" y="32"/>
                    </a:lnTo>
                    <a:lnTo>
                      <a:pt x="97" y="32"/>
                    </a:lnTo>
                    <a:lnTo>
                      <a:pt x="91" y="36"/>
                    </a:lnTo>
                    <a:lnTo>
                      <a:pt x="89" y="38"/>
                    </a:lnTo>
                    <a:lnTo>
                      <a:pt x="89" y="42"/>
                    </a:lnTo>
                    <a:lnTo>
                      <a:pt x="93" y="42"/>
                    </a:lnTo>
                    <a:lnTo>
                      <a:pt x="89" y="47"/>
                    </a:lnTo>
                    <a:lnTo>
                      <a:pt x="83" y="47"/>
                    </a:lnTo>
                    <a:lnTo>
                      <a:pt x="74" y="47"/>
                    </a:lnTo>
                    <a:lnTo>
                      <a:pt x="72" y="45"/>
                    </a:lnTo>
                    <a:lnTo>
                      <a:pt x="68" y="47"/>
                    </a:lnTo>
                    <a:lnTo>
                      <a:pt x="68" y="42"/>
                    </a:lnTo>
                    <a:lnTo>
                      <a:pt x="66" y="40"/>
                    </a:lnTo>
                    <a:lnTo>
                      <a:pt x="66" y="38"/>
                    </a:lnTo>
                    <a:lnTo>
                      <a:pt x="64" y="36"/>
                    </a:lnTo>
                    <a:lnTo>
                      <a:pt x="59" y="38"/>
                    </a:lnTo>
                    <a:lnTo>
                      <a:pt x="55" y="38"/>
                    </a:lnTo>
                    <a:lnTo>
                      <a:pt x="53" y="36"/>
                    </a:lnTo>
                    <a:lnTo>
                      <a:pt x="55" y="40"/>
                    </a:lnTo>
                    <a:lnTo>
                      <a:pt x="53" y="42"/>
                    </a:lnTo>
                    <a:lnTo>
                      <a:pt x="59" y="49"/>
                    </a:lnTo>
                    <a:lnTo>
                      <a:pt x="59" y="51"/>
                    </a:lnTo>
                    <a:lnTo>
                      <a:pt x="59" y="55"/>
                    </a:lnTo>
                    <a:lnTo>
                      <a:pt x="59" y="57"/>
                    </a:lnTo>
                    <a:lnTo>
                      <a:pt x="61" y="59"/>
                    </a:lnTo>
                    <a:lnTo>
                      <a:pt x="61" y="64"/>
                    </a:lnTo>
                    <a:lnTo>
                      <a:pt x="55" y="64"/>
                    </a:lnTo>
                    <a:lnTo>
                      <a:pt x="51" y="64"/>
                    </a:lnTo>
                    <a:lnTo>
                      <a:pt x="49" y="64"/>
                    </a:lnTo>
                    <a:lnTo>
                      <a:pt x="45" y="64"/>
                    </a:lnTo>
                    <a:lnTo>
                      <a:pt x="45" y="64"/>
                    </a:lnTo>
                    <a:lnTo>
                      <a:pt x="40" y="66"/>
                    </a:lnTo>
                    <a:lnTo>
                      <a:pt x="34" y="59"/>
                    </a:lnTo>
                    <a:lnTo>
                      <a:pt x="32" y="57"/>
                    </a:lnTo>
                    <a:lnTo>
                      <a:pt x="26" y="59"/>
                    </a:lnTo>
                    <a:lnTo>
                      <a:pt x="24" y="61"/>
                    </a:lnTo>
                    <a:lnTo>
                      <a:pt x="21" y="61"/>
                    </a:lnTo>
                    <a:lnTo>
                      <a:pt x="19" y="64"/>
                    </a:lnTo>
                    <a:lnTo>
                      <a:pt x="17" y="61"/>
                    </a:lnTo>
                    <a:lnTo>
                      <a:pt x="13" y="61"/>
                    </a:lnTo>
                    <a:lnTo>
                      <a:pt x="9" y="66"/>
                    </a:lnTo>
                    <a:lnTo>
                      <a:pt x="5" y="66"/>
                    </a:lnTo>
                    <a:lnTo>
                      <a:pt x="0" y="68"/>
                    </a:lnTo>
                    <a:lnTo>
                      <a:pt x="2" y="72"/>
                    </a:lnTo>
                    <a:lnTo>
                      <a:pt x="7" y="70"/>
                    </a:lnTo>
                    <a:lnTo>
                      <a:pt x="9" y="72"/>
                    </a:lnTo>
                    <a:lnTo>
                      <a:pt x="11" y="72"/>
                    </a:lnTo>
                    <a:lnTo>
                      <a:pt x="7" y="72"/>
                    </a:lnTo>
                    <a:lnTo>
                      <a:pt x="5" y="72"/>
                    </a:lnTo>
                    <a:lnTo>
                      <a:pt x="7" y="76"/>
                    </a:lnTo>
                    <a:lnTo>
                      <a:pt x="7" y="72"/>
                    </a:lnTo>
                    <a:lnTo>
                      <a:pt x="9" y="74"/>
                    </a:lnTo>
                    <a:lnTo>
                      <a:pt x="9" y="76"/>
                    </a:lnTo>
                    <a:lnTo>
                      <a:pt x="7" y="76"/>
                    </a:lnTo>
                    <a:lnTo>
                      <a:pt x="5" y="78"/>
                    </a:lnTo>
                    <a:lnTo>
                      <a:pt x="5" y="80"/>
                    </a:lnTo>
                    <a:lnTo>
                      <a:pt x="7" y="80"/>
                    </a:lnTo>
                    <a:lnTo>
                      <a:pt x="9" y="85"/>
                    </a:lnTo>
                    <a:lnTo>
                      <a:pt x="9" y="87"/>
                    </a:lnTo>
                    <a:lnTo>
                      <a:pt x="13" y="82"/>
                    </a:lnTo>
                    <a:lnTo>
                      <a:pt x="15" y="85"/>
                    </a:lnTo>
                    <a:lnTo>
                      <a:pt x="17" y="85"/>
                    </a:lnTo>
                    <a:lnTo>
                      <a:pt x="24" y="87"/>
                    </a:lnTo>
                    <a:lnTo>
                      <a:pt x="26" y="89"/>
                    </a:lnTo>
                    <a:lnTo>
                      <a:pt x="28" y="89"/>
                    </a:lnTo>
                    <a:lnTo>
                      <a:pt x="32" y="91"/>
                    </a:lnTo>
                    <a:lnTo>
                      <a:pt x="36" y="89"/>
                    </a:lnTo>
                    <a:lnTo>
                      <a:pt x="38" y="89"/>
                    </a:lnTo>
                    <a:lnTo>
                      <a:pt x="36" y="91"/>
                    </a:lnTo>
                    <a:lnTo>
                      <a:pt x="38" y="93"/>
                    </a:lnTo>
                    <a:lnTo>
                      <a:pt x="40" y="91"/>
                    </a:lnTo>
                    <a:lnTo>
                      <a:pt x="42" y="93"/>
                    </a:lnTo>
                    <a:lnTo>
                      <a:pt x="42" y="97"/>
                    </a:lnTo>
                    <a:lnTo>
                      <a:pt x="45" y="99"/>
                    </a:lnTo>
                    <a:lnTo>
                      <a:pt x="47" y="99"/>
                    </a:lnTo>
                    <a:lnTo>
                      <a:pt x="49" y="97"/>
                    </a:lnTo>
                    <a:lnTo>
                      <a:pt x="53" y="97"/>
                    </a:lnTo>
                    <a:lnTo>
                      <a:pt x="57" y="101"/>
                    </a:lnTo>
                    <a:lnTo>
                      <a:pt x="53" y="99"/>
                    </a:lnTo>
                    <a:lnTo>
                      <a:pt x="49" y="99"/>
                    </a:lnTo>
                    <a:lnTo>
                      <a:pt x="47" y="104"/>
                    </a:lnTo>
                    <a:lnTo>
                      <a:pt x="49" y="104"/>
                    </a:lnTo>
                    <a:lnTo>
                      <a:pt x="51" y="108"/>
                    </a:lnTo>
                    <a:lnTo>
                      <a:pt x="49" y="110"/>
                    </a:lnTo>
                    <a:lnTo>
                      <a:pt x="49" y="114"/>
                    </a:lnTo>
                    <a:lnTo>
                      <a:pt x="53" y="114"/>
                    </a:lnTo>
                    <a:lnTo>
                      <a:pt x="57" y="120"/>
                    </a:lnTo>
                    <a:lnTo>
                      <a:pt x="61" y="120"/>
                    </a:lnTo>
                    <a:lnTo>
                      <a:pt x="68" y="123"/>
                    </a:lnTo>
                    <a:lnTo>
                      <a:pt x="68" y="127"/>
                    </a:lnTo>
                    <a:lnTo>
                      <a:pt x="68" y="129"/>
                    </a:lnTo>
                    <a:lnTo>
                      <a:pt x="68" y="133"/>
                    </a:lnTo>
                    <a:lnTo>
                      <a:pt x="66" y="133"/>
                    </a:lnTo>
                    <a:lnTo>
                      <a:pt x="66" y="137"/>
                    </a:lnTo>
                    <a:lnTo>
                      <a:pt x="68" y="137"/>
                    </a:lnTo>
                    <a:lnTo>
                      <a:pt x="74" y="144"/>
                    </a:lnTo>
                    <a:lnTo>
                      <a:pt x="78" y="154"/>
                    </a:lnTo>
                    <a:lnTo>
                      <a:pt x="74" y="150"/>
                    </a:lnTo>
                    <a:lnTo>
                      <a:pt x="72" y="144"/>
                    </a:lnTo>
                    <a:lnTo>
                      <a:pt x="68" y="141"/>
                    </a:lnTo>
                    <a:lnTo>
                      <a:pt x="68" y="144"/>
                    </a:lnTo>
                    <a:lnTo>
                      <a:pt x="66" y="154"/>
                    </a:lnTo>
                    <a:lnTo>
                      <a:pt x="66" y="160"/>
                    </a:lnTo>
                    <a:lnTo>
                      <a:pt x="68" y="163"/>
                    </a:lnTo>
                    <a:lnTo>
                      <a:pt x="66" y="165"/>
                    </a:lnTo>
                    <a:lnTo>
                      <a:pt x="64" y="179"/>
                    </a:lnTo>
                    <a:lnTo>
                      <a:pt x="61" y="190"/>
                    </a:lnTo>
                    <a:lnTo>
                      <a:pt x="57" y="192"/>
                    </a:lnTo>
                    <a:lnTo>
                      <a:pt x="59" y="194"/>
                    </a:lnTo>
                    <a:lnTo>
                      <a:pt x="59" y="196"/>
                    </a:lnTo>
                    <a:lnTo>
                      <a:pt x="64" y="196"/>
                    </a:lnTo>
                    <a:lnTo>
                      <a:pt x="64" y="201"/>
                    </a:lnTo>
                    <a:lnTo>
                      <a:pt x="64" y="205"/>
                    </a:lnTo>
                    <a:lnTo>
                      <a:pt x="68" y="203"/>
                    </a:lnTo>
                    <a:lnTo>
                      <a:pt x="76" y="207"/>
                    </a:lnTo>
                    <a:lnTo>
                      <a:pt x="80" y="211"/>
                    </a:lnTo>
                    <a:lnTo>
                      <a:pt x="85" y="209"/>
                    </a:lnTo>
                    <a:lnTo>
                      <a:pt x="89" y="213"/>
                    </a:lnTo>
                    <a:lnTo>
                      <a:pt x="95" y="213"/>
                    </a:lnTo>
                    <a:lnTo>
                      <a:pt x="97" y="213"/>
                    </a:lnTo>
                    <a:lnTo>
                      <a:pt x="99" y="211"/>
                    </a:lnTo>
                    <a:lnTo>
                      <a:pt x="110" y="211"/>
                    </a:lnTo>
                    <a:lnTo>
                      <a:pt x="112" y="213"/>
                    </a:lnTo>
                    <a:lnTo>
                      <a:pt x="118" y="211"/>
                    </a:lnTo>
                    <a:lnTo>
                      <a:pt x="125" y="215"/>
                    </a:lnTo>
                    <a:lnTo>
                      <a:pt x="133" y="213"/>
                    </a:lnTo>
                    <a:lnTo>
                      <a:pt x="139" y="217"/>
                    </a:lnTo>
                    <a:lnTo>
                      <a:pt x="142" y="219"/>
                    </a:lnTo>
                    <a:lnTo>
                      <a:pt x="142" y="217"/>
                    </a:lnTo>
                    <a:lnTo>
                      <a:pt x="142" y="211"/>
                    </a:lnTo>
                    <a:lnTo>
                      <a:pt x="142" y="205"/>
                    </a:lnTo>
                    <a:lnTo>
                      <a:pt x="144" y="201"/>
                    </a:lnTo>
                    <a:lnTo>
                      <a:pt x="148" y="196"/>
                    </a:lnTo>
                    <a:lnTo>
                      <a:pt x="154" y="190"/>
                    </a:lnTo>
                    <a:lnTo>
                      <a:pt x="156" y="190"/>
                    </a:lnTo>
                    <a:lnTo>
                      <a:pt x="158" y="192"/>
                    </a:lnTo>
                    <a:lnTo>
                      <a:pt x="163" y="192"/>
                    </a:lnTo>
                    <a:lnTo>
                      <a:pt x="169" y="194"/>
                    </a:lnTo>
                    <a:lnTo>
                      <a:pt x="171" y="194"/>
                    </a:lnTo>
                    <a:lnTo>
                      <a:pt x="175" y="192"/>
                    </a:lnTo>
                    <a:lnTo>
                      <a:pt x="177" y="192"/>
                    </a:lnTo>
                    <a:lnTo>
                      <a:pt x="190" y="198"/>
                    </a:lnTo>
                    <a:lnTo>
                      <a:pt x="192" y="203"/>
                    </a:lnTo>
                    <a:lnTo>
                      <a:pt x="201" y="203"/>
                    </a:lnTo>
                    <a:lnTo>
                      <a:pt x="205" y="201"/>
                    </a:lnTo>
                    <a:lnTo>
                      <a:pt x="205" y="198"/>
                    </a:lnTo>
                    <a:lnTo>
                      <a:pt x="209" y="194"/>
                    </a:lnTo>
                    <a:lnTo>
                      <a:pt x="220" y="184"/>
                    </a:lnTo>
                    <a:lnTo>
                      <a:pt x="222" y="184"/>
                    </a:lnTo>
                    <a:lnTo>
                      <a:pt x="220" y="179"/>
                    </a:lnTo>
                    <a:lnTo>
                      <a:pt x="222" y="173"/>
                    </a:lnTo>
                    <a:lnTo>
                      <a:pt x="217" y="173"/>
                    </a:lnTo>
                    <a:lnTo>
                      <a:pt x="209" y="169"/>
                    </a:lnTo>
                    <a:lnTo>
                      <a:pt x="209" y="158"/>
                    </a:lnTo>
                    <a:lnTo>
                      <a:pt x="205" y="154"/>
                    </a:lnTo>
                    <a:lnTo>
                      <a:pt x="207" y="150"/>
                    </a:lnTo>
                    <a:lnTo>
                      <a:pt x="211" y="150"/>
                    </a:lnTo>
                    <a:lnTo>
                      <a:pt x="213" y="144"/>
                    </a:lnTo>
                    <a:lnTo>
                      <a:pt x="209" y="139"/>
                    </a:lnTo>
                    <a:lnTo>
                      <a:pt x="209" y="135"/>
                    </a:lnTo>
                    <a:lnTo>
                      <a:pt x="211" y="133"/>
                    </a:lnTo>
                    <a:lnTo>
                      <a:pt x="211" y="133"/>
                    </a:lnTo>
                    <a:lnTo>
                      <a:pt x="211" y="133"/>
                    </a:lnTo>
                    <a:close/>
                    <a:moveTo>
                      <a:pt x="253" y="243"/>
                    </a:moveTo>
                    <a:lnTo>
                      <a:pt x="247" y="241"/>
                    </a:lnTo>
                    <a:lnTo>
                      <a:pt x="245" y="238"/>
                    </a:lnTo>
                    <a:lnTo>
                      <a:pt x="247" y="236"/>
                    </a:lnTo>
                    <a:lnTo>
                      <a:pt x="249" y="236"/>
                    </a:lnTo>
                    <a:lnTo>
                      <a:pt x="247" y="234"/>
                    </a:lnTo>
                    <a:lnTo>
                      <a:pt x="245" y="234"/>
                    </a:lnTo>
                    <a:lnTo>
                      <a:pt x="245" y="232"/>
                    </a:lnTo>
                    <a:lnTo>
                      <a:pt x="243" y="230"/>
                    </a:lnTo>
                    <a:lnTo>
                      <a:pt x="243" y="228"/>
                    </a:lnTo>
                    <a:lnTo>
                      <a:pt x="243" y="228"/>
                    </a:lnTo>
                    <a:lnTo>
                      <a:pt x="243" y="226"/>
                    </a:lnTo>
                    <a:lnTo>
                      <a:pt x="241" y="224"/>
                    </a:lnTo>
                    <a:lnTo>
                      <a:pt x="241" y="222"/>
                    </a:lnTo>
                    <a:lnTo>
                      <a:pt x="243" y="222"/>
                    </a:lnTo>
                    <a:lnTo>
                      <a:pt x="243" y="219"/>
                    </a:lnTo>
                    <a:lnTo>
                      <a:pt x="241" y="217"/>
                    </a:lnTo>
                    <a:lnTo>
                      <a:pt x="243" y="213"/>
                    </a:lnTo>
                    <a:lnTo>
                      <a:pt x="249" y="211"/>
                    </a:lnTo>
                    <a:lnTo>
                      <a:pt x="251" y="209"/>
                    </a:lnTo>
                    <a:lnTo>
                      <a:pt x="253" y="211"/>
                    </a:lnTo>
                    <a:lnTo>
                      <a:pt x="255" y="211"/>
                    </a:lnTo>
                    <a:lnTo>
                      <a:pt x="255" y="207"/>
                    </a:lnTo>
                    <a:lnTo>
                      <a:pt x="255" y="205"/>
                    </a:lnTo>
                    <a:lnTo>
                      <a:pt x="255" y="201"/>
                    </a:lnTo>
                    <a:lnTo>
                      <a:pt x="257" y="201"/>
                    </a:lnTo>
                    <a:lnTo>
                      <a:pt x="260" y="207"/>
                    </a:lnTo>
                    <a:lnTo>
                      <a:pt x="257" y="211"/>
                    </a:lnTo>
                    <a:lnTo>
                      <a:pt x="260" y="219"/>
                    </a:lnTo>
                    <a:lnTo>
                      <a:pt x="257" y="230"/>
                    </a:lnTo>
                    <a:lnTo>
                      <a:pt x="257" y="234"/>
                    </a:lnTo>
                    <a:lnTo>
                      <a:pt x="255" y="241"/>
                    </a:lnTo>
                    <a:lnTo>
                      <a:pt x="253" y="2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93" name="Rectangle 392">
              <a:extLst>
                <a:ext uri="{FF2B5EF4-FFF2-40B4-BE49-F238E27FC236}">
                  <a16:creationId xmlns:a16="http://schemas.microsoft.com/office/drawing/2014/main" id="{1ACDE789-78A5-4FDF-A8B0-2463CFC73E51}"/>
                </a:ext>
              </a:extLst>
            </p:cNvPr>
            <p:cNvSpPr/>
            <p:nvPr/>
          </p:nvSpPr>
          <p:spPr>
            <a:xfrm>
              <a:off x="3037160" y="9287922"/>
              <a:ext cx="5402818" cy="79087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94" name="Rectangle 393">
              <a:extLst>
                <a:ext uri="{FF2B5EF4-FFF2-40B4-BE49-F238E27FC236}">
                  <a16:creationId xmlns:a16="http://schemas.microsoft.com/office/drawing/2014/main" id="{11D88664-CB59-4A67-85F4-9DC9A357E5F9}"/>
                </a:ext>
              </a:extLst>
            </p:cNvPr>
            <p:cNvSpPr/>
            <p:nvPr/>
          </p:nvSpPr>
          <p:spPr>
            <a:xfrm rot="5400000">
              <a:off x="6395591" y="11325582"/>
              <a:ext cx="4866190" cy="79087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367" name="Group 366">
            <a:extLst>
              <a:ext uri="{FF2B5EF4-FFF2-40B4-BE49-F238E27FC236}">
                <a16:creationId xmlns:a16="http://schemas.microsoft.com/office/drawing/2014/main" id="{609F79D7-928A-4AE9-8E57-078D05AA6E05}"/>
              </a:ext>
            </a:extLst>
          </p:cNvPr>
          <p:cNvGrpSpPr/>
          <p:nvPr/>
        </p:nvGrpSpPr>
        <p:grpSpPr>
          <a:xfrm>
            <a:off x="590555" y="1312324"/>
            <a:ext cx="4200142" cy="3216750"/>
            <a:chOff x="3037160" y="9287922"/>
            <a:chExt cx="6186962" cy="4866192"/>
          </a:xfrm>
        </p:grpSpPr>
        <p:sp>
          <p:nvSpPr>
            <p:cNvPr id="368" name="Rectangle 367">
              <a:extLst>
                <a:ext uri="{FF2B5EF4-FFF2-40B4-BE49-F238E27FC236}">
                  <a16:creationId xmlns:a16="http://schemas.microsoft.com/office/drawing/2014/main" id="{869918FD-720A-46BA-9584-C5D6843ADC45}"/>
                </a:ext>
              </a:extLst>
            </p:cNvPr>
            <p:cNvSpPr/>
            <p:nvPr/>
          </p:nvSpPr>
          <p:spPr>
            <a:xfrm>
              <a:off x="3037160" y="10078795"/>
              <a:ext cx="5404105" cy="236341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nvGrpSpPr>
            <p:cNvPr id="369" name="Grupa 2">
              <a:extLst>
                <a:ext uri="{FF2B5EF4-FFF2-40B4-BE49-F238E27FC236}">
                  <a16:creationId xmlns:a16="http://schemas.microsoft.com/office/drawing/2014/main" id="{4DFEDB46-FEB0-4048-B69A-7DAD9CDDB21C}"/>
                </a:ext>
              </a:extLst>
            </p:cNvPr>
            <p:cNvGrpSpPr/>
            <p:nvPr/>
          </p:nvGrpSpPr>
          <p:grpSpPr>
            <a:xfrm>
              <a:off x="3258217" y="9393174"/>
              <a:ext cx="5357187" cy="3634821"/>
              <a:chOff x="4357106" y="2843387"/>
              <a:chExt cx="1179388" cy="789940"/>
            </a:xfrm>
            <a:solidFill>
              <a:srgbClr val="E0F3F4"/>
            </a:solidFill>
          </p:grpSpPr>
          <p:sp>
            <p:nvSpPr>
              <p:cNvPr id="372" name="Freeform 6">
                <a:extLst>
                  <a:ext uri="{FF2B5EF4-FFF2-40B4-BE49-F238E27FC236}">
                    <a16:creationId xmlns:a16="http://schemas.microsoft.com/office/drawing/2014/main" id="{5C608AB9-7552-450E-8B74-B93609A56C15}"/>
                  </a:ext>
                </a:extLst>
              </p:cNvPr>
              <p:cNvSpPr>
                <a:spLocks/>
              </p:cNvSpPr>
              <p:nvPr/>
            </p:nvSpPr>
            <p:spPr bwMode="auto">
              <a:xfrm>
                <a:off x="5008946" y="3126494"/>
                <a:ext cx="73194" cy="37288"/>
              </a:xfrm>
              <a:custGeom>
                <a:avLst/>
                <a:gdLst>
                  <a:gd name="T0" fmla="*/ 5 w 53"/>
                  <a:gd name="T1" fmla="*/ 21 h 27"/>
                  <a:gd name="T2" fmla="*/ 9 w 53"/>
                  <a:gd name="T3" fmla="*/ 23 h 27"/>
                  <a:gd name="T4" fmla="*/ 9 w 53"/>
                  <a:gd name="T5" fmla="*/ 25 h 27"/>
                  <a:gd name="T6" fmla="*/ 3 w 53"/>
                  <a:gd name="T7" fmla="*/ 27 h 27"/>
                  <a:gd name="T8" fmla="*/ 0 w 53"/>
                  <a:gd name="T9" fmla="*/ 27 h 27"/>
                  <a:gd name="T10" fmla="*/ 3 w 53"/>
                  <a:gd name="T11" fmla="*/ 27 h 27"/>
                  <a:gd name="T12" fmla="*/ 28 w 53"/>
                  <a:gd name="T13" fmla="*/ 27 h 27"/>
                  <a:gd name="T14" fmla="*/ 53 w 53"/>
                  <a:gd name="T15" fmla="*/ 25 h 27"/>
                  <a:gd name="T16" fmla="*/ 53 w 53"/>
                  <a:gd name="T17" fmla="*/ 25 h 27"/>
                  <a:gd name="T18" fmla="*/ 51 w 53"/>
                  <a:gd name="T19" fmla="*/ 25 h 27"/>
                  <a:gd name="T20" fmla="*/ 51 w 53"/>
                  <a:gd name="T21" fmla="*/ 19 h 27"/>
                  <a:gd name="T22" fmla="*/ 53 w 53"/>
                  <a:gd name="T23" fmla="*/ 15 h 27"/>
                  <a:gd name="T24" fmla="*/ 51 w 53"/>
                  <a:gd name="T25" fmla="*/ 13 h 27"/>
                  <a:gd name="T26" fmla="*/ 49 w 53"/>
                  <a:gd name="T27" fmla="*/ 13 h 27"/>
                  <a:gd name="T28" fmla="*/ 47 w 53"/>
                  <a:gd name="T29" fmla="*/ 8 h 27"/>
                  <a:gd name="T30" fmla="*/ 45 w 53"/>
                  <a:gd name="T31" fmla="*/ 8 h 27"/>
                  <a:gd name="T32" fmla="*/ 36 w 53"/>
                  <a:gd name="T33" fmla="*/ 8 h 27"/>
                  <a:gd name="T34" fmla="*/ 32 w 53"/>
                  <a:gd name="T35" fmla="*/ 6 h 27"/>
                  <a:gd name="T36" fmla="*/ 26 w 53"/>
                  <a:gd name="T37" fmla="*/ 0 h 27"/>
                  <a:gd name="T38" fmla="*/ 21 w 53"/>
                  <a:gd name="T39" fmla="*/ 0 h 27"/>
                  <a:gd name="T40" fmla="*/ 21 w 53"/>
                  <a:gd name="T41" fmla="*/ 2 h 27"/>
                  <a:gd name="T42" fmla="*/ 24 w 53"/>
                  <a:gd name="T43" fmla="*/ 8 h 27"/>
                  <a:gd name="T44" fmla="*/ 21 w 53"/>
                  <a:gd name="T45" fmla="*/ 8 h 27"/>
                  <a:gd name="T46" fmla="*/ 24 w 53"/>
                  <a:gd name="T47" fmla="*/ 13 h 27"/>
                  <a:gd name="T48" fmla="*/ 21 w 53"/>
                  <a:gd name="T49" fmla="*/ 17 h 27"/>
                  <a:gd name="T50" fmla="*/ 15 w 53"/>
                  <a:gd name="T51" fmla="*/ 15 h 27"/>
                  <a:gd name="T52" fmla="*/ 15 w 53"/>
                  <a:gd name="T53" fmla="*/ 8 h 27"/>
                  <a:gd name="T54" fmla="*/ 19 w 53"/>
                  <a:gd name="T55" fmla="*/ 2 h 27"/>
                  <a:gd name="T56" fmla="*/ 19 w 53"/>
                  <a:gd name="T57" fmla="*/ 2 h 27"/>
                  <a:gd name="T58" fmla="*/ 17 w 53"/>
                  <a:gd name="T59" fmla="*/ 2 h 27"/>
                  <a:gd name="T60" fmla="*/ 15 w 53"/>
                  <a:gd name="T61" fmla="*/ 8 h 27"/>
                  <a:gd name="T62" fmla="*/ 13 w 53"/>
                  <a:gd name="T63" fmla="*/ 15 h 27"/>
                  <a:gd name="T64" fmla="*/ 9 w 53"/>
                  <a:gd name="T65" fmla="*/ 17 h 27"/>
                  <a:gd name="T66" fmla="*/ 3 w 53"/>
                  <a:gd name="T67" fmla="*/ 15 h 27"/>
                  <a:gd name="T68" fmla="*/ 0 w 53"/>
                  <a:gd name="T69" fmla="*/ 17 h 27"/>
                  <a:gd name="T70" fmla="*/ 0 w 53"/>
                  <a:gd name="T71" fmla="*/ 21 h 27"/>
                  <a:gd name="T72" fmla="*/ 0 w 53"/>
                  <a:gd name="T73" fmla="*/ 23 h 27"/>
                  <a:gd name="T74" fmla="*/ 5 w 53"/>
                  <a:gd name="T75"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27">
                    <a:moveTo>
                      <a:pt x="5" y="21"/>
                    </a:moveTo>
                    <a:lnTo>
                      <a:pt x="9" y="23"/>
                    </a:lnTo>
                    <a:lnTo>
                      <a:pt x="9" y="25"/>
                    </a:lnTo>
                    <a:lnTo>
                      <a:pt x="3" y="27"/>
                    </a:lnTo>
                    <a:lnTo>
                      <a:pt x="0" y="27"/>
                    </a:lnTo>
                    <a:lnTo>
                      <a:pt x="3" y="27"/>
                    </a:lnTo>
                    <a:lnTo>
                      <a:pt x="28" y="27"/>
                    </a:lnTo>
                    <a:lnTo>
                      <a:pt x="53" y="25"/>
                    </a:lnTo>
                    <a:lnTo>
                      <a:pt x="53" y="25"/>
                    </a:lnTo>
                    <a:lnTo>
                      <a:pt x="51" y="25"/>
                    </a:lnTo>
                    <a:lnTo>
                      <a:pt x="51" y="19"/>
                    </a:lnTo>
                    <a:lnTo>
                      <a:pt x="53" y="15"/>
                    </a:lnTo>
                    <a:lnTo>
                      <a:pt x="51" y="13"/>
                    </a:lnTo>
                    <a:lnTo>
                      <a:pt x="49" y="13"/>
                    </a:lnTo>
                    <a:lnTo>
                      <a:pt x="47" y="8"/>
                    </a:lnTo>
                    <a:lnTo>
                      <a:pt x="45" y="8"/>
                    </a:lnTo>
                    <a:lnTo>
                      <a:pt x="36" y="8"/>
                    </a:lnTo>
                    <a:lnTo>
                      <a:pt x="32" y="6"/>
                    </a:lnTo>
                    <a:lnTo>
                      <a:pt x="26" y="0"/>
                    </a:lnTo>
                    <a:lnTo>
                      <a:pt x="21" y="0"/>
                    </a:lnTo>
                    <a:lnTo>
                      <a:pt x="21" y="2"/>
                    </a:lnTo>
                    <a:lnTo>
                      <a:pt x="24" y="8"/>
                    </a:lnTo>
                    <a:lnTo>
                      <a:pt x="21" y="8"/>
                    </a:lnTo>
                    <a:lnTo>
                      <a:pt x="24" y="13"/>
                    </a:lnTo>
                    <a:lnTo>
                      <a:pt x="21" y="17"/>
                    </a:lnTo>
                    <a:lnTo>
                      <a:pt x="15" y="15"/>
                    </a:lnTo>
                    <a:lnTo>
                      <a:pt x="15" y="8"/>
                    </a:lnTo>
                    <a:lnTo>
                      <a:pt x="19" y="2"/>
                    </a:lnTo>
                    <a:lnTo>
                      <a:pt x="19" y="2"/>
                    </a:lnTo>
                    <a:lnTo>
                      <a:pt x="17" y="2"/>
                    </a:lnTo>
                    <a:lnTo>
                      <a:pt x="15" y="8"/>
                    </a:lnTo>
                    <a:lnTo>
                      <a:pt x="13" y="15"/>
                    </a:lnTo>
                    <a:lnTo>
                      <a:pt x="9" y="17"/>
                    </a:lnTo>
                    <a:lnTo>
                      <a:pt x="3" y="15"/>
                    </a:lnTo>
                    <a:lnTo>
                      <a:pt x="0" y="17"/>
                    </a:lnTo>
                    <a:lnTo>
                      <a:pt x="0" y="21"/>
                    </a:lnTo>
                    <a:lnTo>
                      <a:pt x="0" y="23"/>
                    </a:lnTo>
                    <a:lnTo>
                      <a:pt x="5" y="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3" name="Freeform 44">
                <a:extLst>
                  <a:ext uri="{FF2B5EF4-FFF2-40B4-BE49-F238E27FC236}">
                    <a16:creationId xmlns:a16="http://schemas.microsoft.com/office/drawing/2014/main" id="{84A1E539-63A5-4060-B605-96E808D3D886}"/>
                  </a:ext>
                </a:extLst>
              </p:cNvPr>
              <p:cNvSpPr>
                <a:spLocks noEditPoints="1"/>
              </p:cNvSpPr>
              <p:nvPr/>
            </p:nvSpPr>
            <p:spPr bwMode="auto">
              <a:xfrm>
                <a:off x="4716170" y="3042253"/>
                <a:ext cx="174008" cy="136721"/>
              </a:xfrm>
              <a:custGeom>
                <a:avLst/>
                <a:gdLst>
                  <a:gd name="T0" fmla="*/ 99 w 126"/>
                  <a:gd name="T1" fmla="*/ 95 h 99"/>
                  <a:gd name="T2" fmla="*/ 101 w 126"/>
                  <a:gd name="T3" fmla="*/ 88 h 99"/>
                  <a:gd name="T4" fmla="*/ 92 w 126"/>
                  <a:gd name="T5" fmla="*/ 88 h 99"/>
                  <a:gd name="T6" fmla="*/ 92 w 126"/>
                  <a:gd name="T7" fmla="*/ 93 h 99"/>
                  <a:gd name="T8" fmla="*/ 118 w 126"/>
                  <a:gd name="T9" fmla="*/ 74 h 99"/>
                  <a:gd name="T10" fmla="*/ 122 w 126"/>
                  <a:gd name="T11" fmla="*/ 71 h 99"/>
                  <a:gd name="T12" fmla="*/ 80 w 126"/>
                  <a:gd name="T13" fmla="*/ 63 h 99"/>
                  <a:gd name="T14" fmla="*/ 71 w 126"/>
                  <a:gd name="T15" fmla="*/ 80 h 99"/>
                  <a:gd name="T16" fmla="*/ 67 w 126"/>
                  <a:gd name="T17" fmla="*/ 74 h 99"/>
                  <a:gd name="T18" fmla="*/ 59 w 126"/>
                  <a:gd name="T19" fmla="*/ 65 h 99"/>
                  <a:gd name="T20" fmla="*/ 59 w 126"/>
                  <a:gd name="T21" fmla="*/ 57 h 99"/>
                  <a:gd name="T22" fmla="*/ 67 w 126"/>
                  <a:gd name="T23" fmla="*/ 61 h 99"/>
                  <a:gd name="T24" fmla="*/ 67 w 126"/>
                  <a:gd name="T25" fmla="*/ 57 h 99"/>
                  <a:gd name="T26" fmla="*/ 78 w 126"/>
                  <a:gd name="T27" fmla="*/ 50 h 99"/>
                  <a:gd name="T28" fmla="*/ 73 w 126"/>
                  <a:gd name="T29" fmla="*/ 65 h 99"/>
                  <a:gd name="T30" fmla="*/ 75 w 126"/>
                  <a:gd name="T31" fmla="*/ 71 h 99"/>
                  <a:gd name="T32" fmla="*/ 71 w 126"/>
                  <a:gd name="T33" fmla="*/ 80 h 99"/>
                  <a:gd name="T34" fmla="*/ 78 w 126"/>
                  <a:gd name="T35" fmla="*/ 78 h 99"/>
                  <a:gd name="T36" fmla="*/ 73 w 126"/>
                  <a:gd name="T37" fmla="*/ 80 h 99"/>
                  <a:gd name="T38" fmla="*/ 65 w 126"/>
                  <a:gd name="T39" fmla="*/ 84 h 99"/>
                  <a:gd name="T40" fmla="*/ 71 w 126"/>
                  <a:gd name="T41" fmla="*/ 84 h 99"/>
                  <a:gd name="T42" fmla="*/ 69 w 126"/>
                  <a:gd name="T43" fmla="*/ 86 h 99"/>
                  <a:gd name="T44" fmla="*/ 54 w 126"/>
                  <a:gd name="T45" fmla="*/ 84 h 99"/>
                  <a:gd name="T46" fmla="*/ 59 w 126"/>
                  <a:gd name="T47" fmla="*/ 80 h 99"/>
                  <a:gd name="T48" fmla="*/ 46 w 126"/>
                  <a:gd name="T49" fmla="*/ 50 h 99"/>
                  <a:gd name="T50" fmla="*/ 44 w 126"/>
                  <a:gd name="T51" fmla="*/ 59 h 99"/>
                  <a:gd name="T52" fmla="*/ 42 w 126"/>
                  <a:gd name="T53" fmla="*/ 80 h 99"/>
                  <a:gd name="T54" fmla="*/ 48 w 126"/>
                  <a:gd name="T55" fmla="*/ 84 h 99"/>
                  <a:gd name="T56" fmla="*/ 52 w 126"/>
                  <a:gd name="T57" fmla="*/ 78 h 99"/>
                  <a:gd name="T58" fmla="*/ 37 w 126"/>
                  <a:gd name="T59" fmla="*/ 63 h 99"/>
                  <a:gd name="T60" fmla="*/ 48 w 126"/>
                  <a:gd name="T61" fmla="*/ 74 h 99"/>
                  <a:gd name="T62" fmla="*/ 37 w 126"/>
                  <a:gd name="T63" fmla="*/ 78 h 99"/>
                  <a:gd name="T64" fmla="*/ 33 w 126"/>
                  <a:gd name="T65" fmla="*/ 65 h 99"/>
                  <a:gd name="T66" fmla="*/ 52 w 126"/>
                  <a:gd name="T67" fmla="*/ 15 h 99"/>
                  <a:gd name="T68" fmla="*/ 12 w 126"/>
                  <a:gd name="T69" fmla="*/ 29 h 99"/>
                  <a:gd name="T70" fmla="*/ 14 w 126"/>
                  <a:gd name="T71" fmla="*/ 31 h 99"/>
                  <a:gd name="T72" fmla="*/ 10 w 126"/>
                  <a:gd name="T73" fmla="*/ 29 h 99"/>
                  <a:gd name="T74" fmla="*/ 23 w 126"/>
                  <a:gd name="T75" fmla="*/ 23 h 99"/>
                  <a:gd name="T76" fmla="*/ 37 w 126"/>
                  <a:gd name="T77" fmla="*/ 25 h 99"/>
                  <a:gd name="T78" fmla="*/ 42 w 126"/>
                  <a:gd name="T79" fmla="*/ 10 h 99"/>
                  <a:gd name="T80" fmla="*/ 40 w 126"/>
                  <a:gd name="T81" fmla="*/ 6 h 99"/>
                  <a:gd name="T82" fmla="*/ 25 w 126"/>
                  <a:gd name="T83" fmla="*/ 17 h 99"/>
                  <a:gd name="T84" fmla="*/ 10 w 126"/>
                  <a:gd name="T85" fmla="*/ 23 h 99"/>
                  <a:gd name="T86" fmla="*/ 6 w 126"/>
                  <a:gd name="T87" fmla="*/ 31 h 99"/>
                  <a:gd name="T88" fmla="*/ 29 w 126"/>
                  <a:gd name="T89" fmla="*/ 82 h 99"/>
                  <a:gd name="T90" fmla="*/ 25 w 126"/>
                  <a:gd name="T91" fmla="*/ 78 h 99"/>
                  <a:gd name="T92" fmla="*/ 27 w 126"/>
                  <a:gd name="T93" fmla="*/ 69 h 99"/>
                  <a:gd name="T94" fmla="*/ 35 w 126"/>
                  <a:gd name="T95" fmla="*/ 57 h 99"/>
                  <a:gd name="T96" fmla="*/ 40 w 126"/>
                  <a:gd name="T97" fmla="*/ 48 h 99"/>
                  <a:gd name="T98" fmla="*/ 48 w 126"/>
                  <a:gd name="T99" fmla="*/ 46 h 99"/>
                  <a:gd name="T100" fmla="*/ 50 w 126"/>
                  <a:gd name="T101" fmla="*/ 38 h 99"/>
                  <a:gd name="T102" fmla="*/ 37 w 126"/>
                  <a:gd name="T103" fmla="*/ 34 h 99"/>
                  <a:gd name="T104" fmla="*/ 33 w 126"/>
                  <a:gd name="T105" fmla="*/ 25 h 99"/>
                  <a:gd name="T106" fmla="*/ 21 w 126"/>
                  <a:gd name="T107" fmla="*/ 27 h 99"/>
                  <a:gd name="T108" fmla="*/ 27 w 126"/>
                  <a:gd name="T109" fmla="*/ 38 h 99"/>
                  <a:gd name="T110" fmla="*/ 21 w 126"/>
                  <a:gd name="T111" fmla="*/ 34 h 99"/>
                  <a:gd name="T112" fmla="*/ 16 w 126"/>
                  <a:gd name="T113" fmla="*/ 38 h 99"/>
                  <a:gd name="T114" fmla="*/ 6 w 126"/>
                  <a:gd name="T115" fmla="*/ 36 h 99"/>
                  <a:gd name="T116" fmla="*/ 4 w 126"/>
                  <a:gd name="T117" fmla="*/ 44 h 99"/>
                  <a:gd name="T118" fmla="*/ 6 w 126"/>
                  <a:gd name="T119" fmla="*/ 55 h 99"/>
                  <a:gd name="T120" fmla="*/ 2 w 126"/>
                  <a:gd name="T121" fmla="*/ 67 h 99"/>
                  <a:gd name="T122" fmla="*/ 10 w 126"/>
                  <a:gd name="T123" fmla="*/ 78 h 99"/>
                  <a:gd name="T124" fmla="*/ 25 w 126"/>
                  <a:gd name="T125" fmla="*/ 8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99">
                    <a:moveTo>
                      <a:pt x="90" y="97"/>
                    </a:moveTo>
                    <a:lnTo>
                      <a:pt x="92" y="97"/>
                    </a:lnTo>
                    <a:lnTo>
                      <a:pt x="96" y="99"/>
                    </a:lnTo>
                    <a:lnTo>
                      <a:pt x="99" y="95"/>
                    </a:lnTo>
                    <a:lnTo>
                      <a:pt x="101" y="97"/>
                    </a:lnTo>
                    <a:lnTo>
                      <a:pt x="101" y="95"/>
                    </a:lnTo>
                    <a:lnTo>
                      <a:pt x="99" y="90"/>
                    </a:lnTo>
                    <a:lnTo>
                      <a:pt x="101" y="88"/>
                    </a:lnTo>
                    <a:lnTo>
                      <a:pt x="96" y="86"/>
                    </a:lnTo>
                    <a:lnTo>
                      <a:pt x="96" y="88"/>
                    </a:lnTo>
                    <a:lnTo>
                      <a:pt x="94" y="86"/>
                    </a:lnTo>
                    <a:lnTo>
                      <a:pt x="92" y="88"/>
                    </a:lnTo>
                    <a:lnTo>
                      <a:pt x="92" y="90"/>
                    </a:lnTo>
                    <a:lnTo>
                      <a:pt x="94" y="90"/>
                    </a:lnTo>
                    <a:lnTo>
                      <a:pt x="94" y="93"/>
                    </a:lnTo>
                    <a:lnTo>
                      <a:pt x="92" y="93"/>
                    </a:lnTo>
                    <a:lnTo>
                      <a:pt x="90" y="97"/>
                    </a:lnTo>
                    <a:lnTo>
                      <a:pt x="90" y="97"/>
                    </a:lnTo>
                    <a:close/>
                    <a:moveTo>
                      <a:pt x="120" y="67"/>
                    </a:moveTo>
                    <a:lnTo>
                      <a:pt x="118" y="74"/>
                    </a:lnTo>
                    <a:lnTo>
                      <a:pt x="120" y="78"/>
                    </a:lnTo>
                    <a:lnTo>
                      <a:pt x="126" y="80"/>
                    </a:lnTo>
                    <a:lnTo>
                      <a:pt x="126" y="76"/>
                    </a:lnTo>
                    <a:lnTo>
                      <a:pt x="122" y="71"/>
                    </a:lnTo>
                    <a:lnTo>
                      <a:pt x="120" y="67"/>
                    </a:lnTo>
                    <a:lnTo>
                      <a:pt x="120" y="67"/>
                    </a:lnTo>
                    <a:close/>
                    <a:moveTo>
                      <a:pt x="80" y="59"/>
                    </a:moveTo>
                    <a:lnTo>
                      <a:pt x="80" y="63"/>
                    </a:lnTo>
                    <a:lnTo>
                      <a:pt x="82" y="65"/>
                    </a:lnTo>
                    <a:lnTo>
                      <a:pt x="80" y="59"/>
                    </a:lnTo>
                    <a:lnTo>
                      <a:pt x="80" y="59"/>
                    </a:lnTo>
                    <a:close/>
                    <a:moveTo>
                      <a:pt x="71" y="80"/>
                    </a:moveTo>
                    <a:lnTo>
                      <a:pt x="67" y="80"/>
                    </a:lnTo>
                    <a:lnTo>
                      <a:pt x="65" y="78"/>
                    </a:lnTo>
                    <a:lnTo>
                      <a:pt x="67" y="76"/>
                    </a:lnTo>
                    <a:lnTo>
                      <a:pt x="67" y="74"/>
                    </a:lnTo>
                    <a:lnTo>
                      <a:pt x="63" y="71"/>
                    </a:lnTo>
                    <a:lnTo>
                      <a:pt x="61" y="71"/>
                    </a:lnTo>
                    <a:lnTo>
                      <a:pt x="56" y="69"/>
                    </a:lnTo>
                    <a:lnTo>
                      <a:pt x="59" y="65"/>
                    </a:lnTo>
                    <a:lnTo>
                      <a:pt x="56" y="63"/>
                    </a:lnTo>
                    <a:lnTo>
                      <a:pt x="56" y="59"/>
                    </a:lnTo>
                    <a:lnTo>
                      <a:pt x="59" y="59"/>
                    </a:lnTo>
                    <a:lnTo>
                      <a:pt x="59" y="57"/>
                    </a:lnTo>
                    <a:lnTo>
                      <a:pt x="61" y="55"/>
                    </a:lnTo>
                    <a:lnTo>
                      <a:pt x="63" y="57"/>
                    </a:lnTo>
                    <a:lnTo>
                      <a:pt x="63" y="59"/>
                    </a:lnTo>
                    <a:lnTo>
                      <a:pt x="67" y="61"/>
                    </a:lnTo>
                    <a:lnTo>
                      <a:pt x="67" y="61"/>
                    </a:lnTo>
                    <a:lnTo>
                      <a:pt x="69" y="61"/>
                    </a:lnTo>
                    <a:lnTo>
                      <a:pt x="69" y="59"/>
                    </a:lnTo>
                    <a:lnTo>
                      <a:pt x="67" y="57"/>
                    </a:lnTo>
                    <a:lnTo>
                      <a:pt x="65" y="55"/>
                    </a:lnTo>
                    <a:lnTo>
                      <a:pt x="67" y="50"/>
                    </a:lnTo>
                    <a:lnTo>
                      <a:pt x="73" y="50"/>
                    </a:lnTo>
                    <a:lnTo>
                      <a:pt x="78" y="50"/>
                    </a:lnTo>
                    <a:lnTo>
                      <a:pt x="78" y="52"/>
                    </a:lnTo>
                    <a:lnTo>
                      <a:pt x="80" y="57"/>
                    </a:lnTo>
                    <a:lnTo>
                      <a:pt x="78" y="63"/>
                    </a:lnTo>
                    <a:lnTo>
                      <a:pt x="73" y="65"/>
                    </a:lnTo>
                    <a:lnTo>
                      <a:pt x="73" y="65"/>
                    </a:lnTo>
                    <a:lnTo>
                      <a:pt x="78" y="67"/>
                    </a:lnTo>
                    <a:lnTo>
                      <a:pt x="78" y="71"/>
                    </a:lnTo>
                    <a:lnTo>
                      <a:pt x="75" y="71"/>
                    </a:lnTo>
                    <a:lnTo>
                      <a:pt x="71" y="74"/>
                    </a:lnTo>
                    <a:lnTo>
                      <a:pt x="71" y="78"/>
                    </a:lnTo>
                    <a:lnTo>
                      <a:pt x="71" y="80"/>
                    </a:lnTo>
                    <a:lnTo>
                      <a:pt x="71" y="80"/>
                    </a:lnTo>
                    <a:close/>
                    <a:moveTo>
                      <a:pt x="73" y="80"/>
                    </a:moveTo>
                    <a:lnTo>
                      <a:pt x="73" y="82"/>
                    </a:lnTo>
                    <a:lnTo>
                      <a:pt x="75" y="80"/>
                    </a:lnTo>
                    <a:lnTo>
                      <a:pt x="78" y="78"/>
                    </a:lnTo>
                    <a:lnTo>
                      <a:pt x="78" y="76"/>
                    </a:lnTo>
                    <a:lnTo>
                      <a:pt x="73" y="78"/>
                    </a:lnTo>
                    <a:lnTo>
                      <a:pt x="73" y="80"/>
                    </a:lnTo>
                    <a:lnTo>
                      <a:pt x="73" y="80"/>
                    </a:lnTo>
                    <a:close/>
                    <a:moveTo>
                      <a:pt x="59" y="80"/>
                    </a:moveTo>
                    <a:lnTo>
                      <a:pt x="61" y="84"/>
                    </a:lnTo>
                    <a:lnTo>
                      <a:pt x="65" y="84"/>
                    </a:lnTo>
                    <a:lnTo>
                      <a:pt x="65" y="84"/>
                    </a:lnTo>
                    <a:lnTo>
                      <a:pt x="67" y="80"/>
                    </a:lnTo>
                    <a:lnTo>
                      <a:pt x="71" y="82"/>
                    </a:lnTo>
                    <a:lnTo>
                      <a:pt x="71" y="80"/>
                    </a:lnTo>
                    <a:lnTo>
                      <a:pt x="71" y="84"/>
                    </a:lnTo>
                    <a:lnTo>
                      <a:pt x="69" y="86"/>
                    </a:lnTo>
                    <a:lnTo>
                      <a:pt x="69" y="90"/>
                    </a:lnTo>
                    <a:lnTo>
                      <a:pt x="69" y="90"/>
                    </a:lnTo>
                    <a:lnTo>
                      <a:pt x="69" y="86"/>
                    </a:lnTo>
                    <a:lnTo>
                      <a:pt x="67" y="88"/>
                    </a:lnTo>
                    <a:lnTo>
                      <a:pt x="61" y="88"/>
                    </a:lnTo>
                    <a:lnTo>
                      <a:pt x="54" y="88"/>
                    </a:lnTo>
                    <a:lnTo>
                      <a:pt x="54" y="84"/>
                    </a:lnTo>
                    <a:lnTo>
                      <a:pt x="56" y="84"/>
                    </a:lnTo>
                    <a:lnTo>
                      <a:pt x="54" y="82"/>
                    </a:lnTo>
                    <a:lnTo>
                      <a:pt x="56" y="80"/>
                    </a:lnTo>
                    <a:lnTo>
                      <a:pt x="59" y="80"/>
                    </a:lnTo>
                    <a:lnTo>
                      <a:pt x="59" y="80"/>
                    </a:lnTo>
                    <a:close/>
                    <a:moveTo>
                      <a:pt x="44" y="59"/>
                    </a:moveTo>
                    <a:lnTo>
                      <a:pt x="46" y="57"/>
                    </a:lnTo>
                    <a:lnTo>
                      <a:pt x="46" y="50"/>
                    </a:lnTo>
                    <a:lnTo>
                      <a:pt x="48" y="57"/>
                    </a:lnTo>
                    <a:lnTo>
                      <a:pt x="46" y="59"/>
                    </a:lnTo>
                    <a:lnTo>
                      <a:pt x="44" y="59"/>
                    </a:lnTo>
                    <a:lnTo>
                      <a:pt x="44" y="59"/>
                    </a:lnTo>
                    <a:close/>
                    <a:moveTo>
                      <a:pt x="42" y="80"/>
                    </a:moveTo>
                    <a:lnTo>
                      <a:pt x="44" y="84"/>
                    </a:lnTo>
                    <a:lnTo>
                      <a:pt x="46" y="82"/>
                    </a:lnTo>
                    <a:lnTo>
                      <a:pt x="42" y="80"/>
                    </a:lnTo>
                    <a:lnTo>
                      <a:pt x="42" y="80"/>
                    </a:lnTo>
                    <a:close/>
                    <a:moveTo>
                      <a:pt x="50" y="74"/>
                    </a:moveTo>
                    <a:lnTo>
                      <a:pt x="50" y="80"/>
                    </a:lnTo>
                    <a:lnTo>
                      <a:pt x="48" y="84"/>
                    </a:lnTo>
                    <a:lnTo>
                      <a:pt x="48" y="84"/>
                    </a:lnTo>
                    <a:lnTo>
                      <a:pt x="50" y="82"/>
                    </a:lnTo>
                    <a:lnTo>
                      <a:pt x="52" y="78"/>
                    </a:lnTo>
                    <a:lnTo>
                      <a:pt x="52" y="78"/>
                    </a:lnTo>
                    <a:lnTo>
                      <a:pt x="50" y="74"/>
                    </a:lnTo>
                    <a:lnTo>
                      <a:pt x="50" y="74"/>
                    </a:lnTo>
                    <a:close/>
                    <a:moveTo>
                      <a:pt x="33" y="65"/>
                    </a:moveTo>
                    <a:lnTo>
                      <a:pt x="37" y="63"/>
                    </a:lnTo>
                    <a:lnTo>
                      <a:pt x="42" y="65"/>
                    </a:lnTo>
                    <a:lnTo>
                      <a:pt x="46" y="65"/>
                    </a:lnTo>
                    <a:lnTo>
                      <a:pt x="48" y="71"/>
                    </a:lnTo>
                    <a:lnTo>
                      <a:pt x="48" y="74"/>
                    </a:lnTo>
                    <a:lnTo>
                      <a:pt x="46" y="78"/>
                    </a:lnTo>
                    <a:lnTo>
                      <a:pt x="42" y="80"/>
                    </a:lnTo>
                    <a:lnTo>
                      <a:pt x="40" y="78"/>
                    </a:lnTo>
                    <a:lnTo>
                      <a:pt x="37" y="78"/>
                    </a:lnTo>
                    <a:lnTo>
                      <a:pt x="33" y="74"/>
                    </a:lnTo>
                    <a:lnTo>
                      <a:pt x="31" y="69"/>
                    </a:lnTo>
                    <a:lnTo>
                      <a:pt x="33" y="65"/>
                    </a:lnTo>
                    <a:lnTo>
                      <a:pt x="33" y="65"/>
                    </a:lnTo>
                    <a:close/>
                    <a:moveTo>
                      <a:pt x="48" y="15"/>
                    </a:moveTo>
                    <a:lnTo>
                      <a:pt x="50" y="12"/>
                    </a:lnTo>
                    <a:lnTo>
                      <a:pt x="54" y="12"/>
                    </a:lnTo>
                    <a:lnTo>
                      <a:pt x="52" y="15"/>
                    </a:lnTo>
                    <a:lnTo>
                      <a:pt x="48" y="15"/>
                    </a:lnTo>
                    <a:lnTo>
                      <a:pt x="48" y="15"/>
                    </a:lnTo>
                    <a:close/>
                    <a:moveTo>
                      <a:pt x="12" y="34"/>
                    </a:moveTo>
                    <a:lnTo>
                      <a:pt x="12" y="29"/>
                    </a:lnTo>
                    <a:lnTo>
                      <a:pt x="16" y="27"/>
                    </a:lnTo>
                    <a:lnTo>
                      <a:pt x="19" y="25"/>
                    </a:lnTo>
                    <a:lnTo>
                      <a:pt x="19" y="29"/>
                    </a:lnTo>
                    <a:lnTo>
                      <a:pt x="14" y="31"/>
                    </a:lnTo>
                    <a:lnTo>
                      <a:pt x="12" y="34"/>
                    </a:lnTo>
                    <a:lnTo>
                      <a:pt x="12" y="34"/>
                    </a:lnTo>
                    <a:close/>
                    <a:moveTo>
                      <a:pt x="12" y="36"/>
                    </a:moveTo>
                    <a:lnTo>
                      <a:pt x="10" y="29"/>
                    </a:lnTo>
                    <a:lnTo>
                      <a:pt x="12" y="27"/>
                    </a:lnTo>
                    <a:lnTo>
                      <a:pt x="19" y="23"/>
                    </a:lnTo>
                    <a:lnTo>
                      <a:pt x="19" y="23"/>
                    </a:lnTo>
                    <a:lnTo>
                      <a:pt x="23" y="23"/>
                    </a:lnTo>
                    <a:lnTo>
                      <a:pt x="27" y="25"/>
                    </a:lnTo>
                    <a:lnTo>
                      <a:pt x="29" y="23"/>
                    </a:lnTo>
                    <a:lnTo>
                      <a:pt x="33" y="23"/>
                    </a:lnTo>
                    <a:lnTo>
                      <a:pt x="37" y="25"/>
                    </a:lnTo>
                    <a:lnTo>
                      <a:pt x="40" y="23"/>
                    </a:lnTo>
                    <a:lnTo>
                      <a:pt x="42" y="17"/>
                    </a:lnTo>
                    <a:lnTo>
                      <a:pt x="42" y="12"/>
                    </a:lnTo>
                    <a:lnTo>
                      <a:pt x="42" y="10"/>
                    </a:lnTo>
                    <a:lnTo>
                      <a:pt x="42" y="6"/>
                    </a:lnTo>
                    <a:lnTo>
                      <a:pt x="44" y="2"/>
                    </a:lnTo>
                    <a:lnTo>
                      <a:pt x="44" y="0"/>
                    </a:lnTo>
                    <a:lnTo>
                      <a:pt x="40" y="6"/>
                    </a:lnTo>
                    <a:lnTo>
                      <a:pt x="33" y="8"/>
                    </a:lnTo>
                    <a:lnTo>
                      <a:pt x="29" y="8"/>
                    </a:lnTo>
                    <a:lnTo>
                      <a:pt x="27" y="12"/>
                    </a:lnTo>
                    <a:lnTo>
                      <a:pt x="25" y="17"/>
                    </a:lnTo>
                    <a:lnTo>
                      <a:pt x="23" y="19"/>
                    </a:lnTo>
                    <a:lnTo>
                      <a:pt x="16" y="19"/>
                    </a:lnTo>
                    <a:lnTo>
                      <a:pt x="12" y="23"/>
                    </a:lnTo>
                    <a:lnTo>
                      <a:pt x="10" y="23"/>
                    </a:lnTo>
                    <a:lnTo>
                      <a:pt x="8" y="23"/>
                    </a:lnTo>
                    <a:lnTo>
                      <a:pt x="6" y="27"/>
                    </a:lnTo>
                    <a:lnTo>
                      <a:pt x="4" y="29"/>
                    </a:lnTo>
                    <a:lnTo>
                      <a:pt x="6" y="31"/>
                    </a:lnTo>
                    <a:lnTo>
                      <a:pt x="8" y="31"/>
                    </a:lnTo>
                    <a:lnTo>
                      <a:pt x="12" y="36"/>
                    </a:lnTo>
                    <a:lnTo>
                      <a:pt x="12" y="36"/>
                    </a:lnTo>
                    <a:close/>
                    <a:moveTo>
                      <a:pt x="29" y="82"/>
                    </a:moveTo>
                    <a:lnTo>
                      <a:pt x="29" y="82"/>
                    </a:lnTo>
                    <a:lnTo>
                      <a:pt x="29" y="80"/>
                    </a:lnTo>
                    <a:lnTo>
                      <a:pt x="27" y="78"/>
                    </a:lnTo>
                    <a:lnTo>
                      <a:pt x="25" y="78"/>
                    </a:lnTo>
                    <a:lnTo>
                      <a:pt x="25" y="74"/>
                    </a:lnTo>
                    <a:lnTo>
                      <a:pt x="27" y="71"/>
                    </a:lnTo>
                    <a:lnTo>
                      <a:pt x="29" y="69"/>
                    </a:lnTo>
                    <a:lnTo>
                      <a:pt x="27" y="69"/>
                    </a:lnTo>
                    <a:lnTo>
                      <a:pt x="27" y="65"/>
                    </a:lnTo>
                    <a:lnTo>
                      <a:pt x="33" y="61"/>
                    </a:lnTo>
                    <a:lnTo>
                      <a:pt x="33" y="61"/>
                    </a:lnTo>
                    <a:lnTo>
                      <a:pt x="35" y="57"/>
                    </a:lnTo>
                    <a:lnTo>
                      <a:pt x="37" y="59"/>
                    </a:lnTo>
                    <a:lnTo>
                      <a:pt x="42" y="57"/>
                    </a:lnTo>
                    <a:lnTo>
                      <a:pt x="42" y="50"/>
                    </a:lnTo>
                    <a:lnTo>
                      <a:pt x="40" y="48"/>
                    </a:lnTo>
                    <a:lnTo>
                      <a:pt x="42" y="46"/>
                    </a:lnTo>
                    <a:lnTo>
                      <a:pt x="44" y="44"/>
                    </a:lnTo>
                    <a:lnTo>
                      <a:pt x="48" y="48"/>
                    </a:lnTo>
                    <a:lnTo>
                      <a:pt x="48" y="46"/>
                    </a:lnTo>
                    <a:lnTo>
                      <a:pt x="50" y="46"/>
                    </a:lnTo>
                    <a:lnTo>
                      <a:pt x="52" y="46"/>
                    </a:lnTo>
                    <a:lnTo>
                      <a:pt x="52" y="42"/>
                    </a:lnTo>
                    <a:lnTo>
                      <a:pt x="50" y="38"/>
                    </a:lnTo>
                    <a:lnTo>
                      <a:pt x="48" y="40"/>
                    </a:lnTo>
                    <a:lnTo>
                      <a:pt x="42" y="40"/>
                    </a:lnTo>
                    <a:lnTo>
                      <a:pt x="40" y="38"/>
                    </a:lnTo>
                    <a:lnTo>
                      <a:pt x="37" y="34"/>
                    </a:lnTo>
                    <a:lnTo>
                      <a:pt x="35" y="34"/>
                    </a:lnTo>
                    <a:lnTo>
                      <a:pt x="37" y="31"/>
                    </a:lnTo>
                    <a:lnTo>
                      <a:pt x="37" y="27"/>
                    </a:lnTo>
                    <a:lnTo>
                      <a:pt x="33" y="25"/>
                    </a:lnTo>
                    <a:lnTo>
                      <a:pt x="29" y="25"/>
                    </a:lnTo>
                    <a:lnTo>
                      <a:pt x="25" y="27"/>
                    </a:lnTo>
                    <a:lnTo>
                      <a:pt x="23" y="25"/>
                    </a:lnTo>
                    <a:lnTo>
                      <a:pt x="21" y="27"/>
                    </a:lnTo>
                    <a:lnTo>
                      <a:pt x="25" y="31"/>
                    </a:lnTo>
                    <a:lnTo>
                      <a:pt x="23" y="34"/>
                    </a:lnTo>
                    <a:lnTo>
                      <a:pt x="27" y="38"/>
                    </a:lnTo>
                    <a:lnTo>
                      <a:pt x="27" y="38"/>
                    </a:lnTo>
                    <a:lnTo>
                      <a:pt x="23" y="38"/>
                    </a:lnTo>
                    <a:lnTo>
                      <a:pt x="21" y="38"/>
                    </a:lnTo>
                    <a:lnTo>
                      <a:pt x="19" y="36"/>
                    </a:lnTo>
                    <a:lnTo>
                      <a:pt x="21" y="34"/>
                    </a:lnTo>
                    <a:lnTo>
                      <a:pt x="19" y="29"/>
                    </a:lnTo>
                    <a:lnTo>
                      <a:pt x="19" y="29"/>
                    </a:lnTo>
                    <a:lnTo>
                      <a:pt x="14" y="36"/>
                    </a:lnTo>
                    <a:lnTo>
                      <a:pt x="16" y="38"/>
                    </a:lnTo>
                    <a:lnTo>
                      <a:pt x="12" y="40"/>
                    </a:lnTo>
                    <a:lnTo>
                      <a:pt x="10" y="38"/>
                    </a:lnTo>
                    <a:lnTo>
                      <a:pt x="8" y="38"/>
                    </a:lnTo>
                    <a:lnTo>
                      <a:pt x="6" y="36"/>
                    </a:lnTo>
                    <a:lnTo>
                      <a:pt x="2" y="40"/>
                    </a:lnTo>
                    <a:lnTo>
                      <a:pt x="6" y="42"/>
                    </a:lnTo>
                    <a:lnTo>
                      <a:pt x="6" y="46"/>
                    </a:lnTo>
                    <a:lnTo>
                      <a:pt x="4" y="44"/>
                    </a:lnTo>
                    <a:lnTo>
                      <a:pt x="2" y="44"/>
                    </a:lnTo>
                    <a:lnTo>
                      <a:pt x="4" y="50"/>
                    </a:lnTo>
                    <a:lnTo>
                      <a:pt x="6" y="50"/>
                    </a:lnTo>
                    <a:lnTo>
                      <a:pt x="6" y="55"/>
                    </a:lnTo>
                    <a:lnTo>
                      <a:pt x="8" y="57"/>
                    </a:lnTo>
                    <a:lnTo>
                      <a:pt x="2" y="61"/>
                    </a:lnTo>
                    <a:lnTo>
                      <a:pt x="0" y="65"/>
                    </a:lnTo>
                    <a:lnTo>
                      <a:pt x="2" y="67"/>
                    </a:lnTo>
                    <a:lnTo>
                      <a:pt x="6" y="65"/>
                    </a:lnTo>
                    <a:lnTo>
                      <a:pt x="10" y="69"/>
                    </a:lnTo>
                    <a:lnTo>
                      <a:pt x="12" y="76"/>
                    </a:lnTo>
                    <a:lnTo>
                      <a:pt x="10" y="78"/>
                    </a:lnTo>
                    <a:lnTo>
                      <a:pt x="10" y="80"/>
                    </a:lnTo>
                    <a:lnTo>
                      <a:pt x="16" y="80"/>
                    </a:lnTo>
                    <a:lnTo>
                      <a:pt x="23" y="82"/>
                    </a:lnTo>
                    <a:lnTo>
                      <a:pt x="25" y="82"/>
                    </a:lnTo>
                    <a:lnTo>
                      <a:pt x="29" y="82"/>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4" name="Freeform 50">
                <a:extLst>
                  <a:ext uri="{FF2B5EF4-FFF2-40B4-BE49-F238E27FC236}">
                    <a16:creationId xmlns:a16="http://schemas.microsoft.com/office/drawing/2014/main" id="{CBF4BE4D-AB82-4DB7-8354-EB2D9CB02A26}"/>
                  </a:ext>
                </a:extLst>
              </p:cNvPr>
              <p:cNvSpPr>
                <a:spLocks/>
              </p:cNvSpPr>
              <p:nvPr/>
            </p:nvSpPr>
            <p:spPr bwMode="auto">
              <a:xfrm>
                <a:off x="5035185" y="3089207"/>
                <a:ext cx="136721" cy="100815"/>
              </a:xfrm>
              <a:custGeom>
                <a:avLst/>
                <a:gdLst>
                  <a:gd name="T0" fmla="*/ 32 w 99"/>
                  <a:gd name="T1" fmla="*/ 52 h 73"/>
                  <a:gd name="T2" fmla="*/ 32 w 99"/>
                  <a:gd name="T3" fmla="*/ 46 h 73"/>
                  <a:gd name="T4" fmla="*/ 34 w 99"/>
                  <a:gd name="T5" fmla="*/ 42 h 73"/>
                  <a:gd name="T6" fmla="*/ 32 w 99"/>
                  <a:gd name="T7" fmla="*/ 40 h 73"/>
                  <a:gd name="T8" fmla="*/ 30 w 99"/>
                  <a:gd name="T9" fmla="*/ 40 h 73"/>
                  <a:gd name="T10" fmla="*/ 28 w 99"/>
                  <a:gd name="T11" fmla="*/ 35 h 73"/>
                  <a:gd name="T12" fmla="*/ 26 w 99"/>
                  <a:gd name="T13" fmla="*/ 35 h 73"/>
                  <a:gd name="T14" fmla="*/ 17 w 99"/>
                  <a:gd name="T15" fmla="*/ 35 h 73"/>
                  <a:gd name="T16" fmla="*/ 13 w 99"/>
                  <a:gd name="T17" fmla="*/ 33 h 73"/>
                  <a:gd name="T18" fmla="*/ 7 w 99"/>
                  <a:gd name="T19" fmla="*/ 27 h 73"/>
                  <a:gd name="T20" fmla="*/ 0 w 99"/>
                  <a:gd name="T21" fmla="*/ 27 h 73"/>
                  <a:gd name="T22" fmla="*/ 0 w 99"/>
                  <a:gd name="T23" fmla="*/ 27 h 73"/>
                  <a:gd name="T24" fmla="*/ 2 w 99"/>
                  <a:gd name="T25" fmla="*/ 25 h 73"/>
                  <a:gd name="T26" fmla="*/ 0 w 99"/>
                  <a:gd name="T27" fmla="*/ 18 h 73"/>
                  <a:gd name="T28" fmla="*/ 0 w 99"/>
                  <a:gd name="T29" fmla="*/ 14 h 73"/>
                  <a:gd name="T30" fmla="*/ 2 w 99"/>
                  <a:gd name="T31" fmla="*/ 12 h 73"/>
                  <a:gd name="T32" fmla="*/ 5 w 99"/>
                  <a:gd name="T33" fmla="*/ 8 h 73"/>
                  <a:gd name="T34" fmla="*/ 11 w 99"/>
                  <a:gd name="T35" fmla="*/ 4 h 73"/>
                  <a:gd name="T36" fmla="*/ 19 w 99"/>
                  <a:gd name="T37" fmla="*/ 2 h 73"/>
                  <a:gd name="T38" fmla="*/ 26 w 99"/>
                  <a:gd name="T39" fmla="*/ 2 h 73"/>
                  <a:gd name="T40" fmla="*/ 32 w 99"/>
                  <a:gd name="T41" fmla="*/ 2 h 73"/>
                  <a:gd name="T42" fmla="*/ 34 w 99"/>
                  <a:gd name="T43" fmla="*/ 4 h 73"/>
                  <a:gd name="T44" fmla="*/ 38 w 99"/>
                  <a:gd name="T45" fmla="*/ 0 h 73"/>
                  <a:gd name="T46" fmla="*/ 43 w 99"/>
                  <a:gd name="T47" fmla="*/ 0 h 73"/>
                  <a:gd name="T48" fmla="*/ 43 w 99"/>
                  <a:gd name="T49" fmla="*/ 2 h 73"/>
                  <a:gd name="T50" fmla="*/ 47 w 99"/>
                  <a:gd name="T51" fmla="*/ 2 h 73"/>
                  <a:gd name="T52" fmla="*/ 49 w 99"/>
                  <a:gd name="T53" fmla="*/ 6 h 73"/>
                  <a:gd name="T54" fmla="*/ 55 w 99"/>
                  <a:gd name="T55" fmla="*/ 6 h 73"/>
                  <a:gd name="T56" fmla="*/ 57 w 99"/>
                  <a:gd name="T57" fmla="*/ 8 h 73"/>
                  <a:gd name="T58" fmla="*/ 64 w 99"/>
                  <a:gd name="T59" fmla="*/ 4 h 73"/>
                  <a:gd name="T60" fmla="*/ 70 w 99"/>
                  <a:gd name="T61" fmla="*/ 6 h 73"/>
                  <a:gd name="T62" fmla="*/ 76 w 99"/>
                  <a:gd name="T63" fmla="*/ 8 h 73"/>
                  <a:gd name="T64" fmla="*/ 83 w 99"/>
                  <a:gd name="T65" fmla="*/ 12 h 73"/>
                  <a:gd name="T66" fmla="*/ 87 w 99"/>
                  <a:gd name="T67" fmla="*/ 14 h 73"/>
                  <a:gd name="T68" fmla="*/ 91 w 99"/>
                  <a:gd name="T69" fmla="*/ 21 h 73"/>
                  <a:gd name="T70" fmla="*/ 97 w 99"/>
                  <a:gd name="T71" fmla="*/ 21 h 73"/>
                  <a:gd name="T72" fmla="*/ 99 w 99"/>
                  <a:gd name="T73" fmla="*/ 23 h 73"/>
                  <a:gd name="T74" fmla="*/ 93 w 99"/>
                  <a:gd name="T75" fmla="*/ 27 h 73"/>
                  <a:gd name="T76" fmla="*/ 97 w 99"/>
                  <a:gd name="T77" fmla="*/ 29 h 73"/>
                  <a:gd name="T78" fmla="*/ 97 w 99"/>
                  <a:gd name="T79" fmla="*/ 33 h 73"/>
                  <a:gd name="T80" fmla="*/ 91 w 99"/>
                  <a:gd name="T81" fmla="*/ 37 h 73"/>
                  <a:gd name="T82" fmla="*/ 87 w 99"/>
                  <a:gd name="T83" fmla="*/ 44 h 73"/>
                  <a:gd name="T84" fmla="*/ 85 w 99"/>
                  <a:gd name="T85" fmla="*/ 44 h 73"/>
                  <a:gd name="T86" fmla="*/ 83 w 99"/>
                  <a:gd name="T87" fmla="*/ 50 h 73"/>
                  <a:gd name="T88" fmla="*/ 87 w 99"/>
                  <a:gd name="T89" fmla="*/ 52 h 73"/>
                  <a:gd name="T90" fmla="*/ 87 w 99"/>
                  <a:gd name="T91" fmla="*/ 56 h 73"/>
                  <a:gd name="T92" fmla="*/ 83 w 99"/>
                  <a:gd name="T93" fmla="*/ 56 h 73"/>
                  <a:gd name="T94" fmla="*/ 83 w 99"/>
                  <a:gd name="T95" fmla="*/ 54 h 73"/>
                  <a:gd name="T96" fmla="*/ 78 w 99"/>
                  <a:gd name="T97" fmla="*/ 56 h 73"/>
                  <a:gd name="T98" fmla="*/ 76 w 99"/>
                  <a:gd name="T99" fmla="*/ 61 h 73"/>
                  <a:gd name="T100" fmla="*/ 70 w 99"/>
                  <a:gd name="T101" fmla="*/ 61 h 73"/>
                  <a:gd name="T102" fmla="*/ 72 w 99"/>
                  <a:gd name="T103" fmla="*/ 67 h 73"/>
                  <a:gd name="T104" fmla="*/ 70 w 99"/>
                  <a:gd name="T105" fmla="*/ 67 h 73"/>
                  <a:gd name="T106" fmla="*/ 64 w 99"/>
                  <a:gd name="T107" fmla="*/ 69 h 73"/>
                  <a:gd name="T108" fmla="*/ 59 w 99"/>
                  <a:gd name="T109" fmla="*/ 67 h 73"/>
                  <a:gd name="T110" fmla="*/ 51 w 99"/>
                  <a:gd name="T111" fmla="*/ 69 h 73"/>
                  <a:gd name="T112" fmla="*/ 47 w 99"/>
                  <a:gd name="T113" fmla="*/ 73 h 73"/>
                  <a:gd name="T114" fmla="*/ 45 w 99"/>
                  <a:gd name="T115" fmla="*/ 69 h 73"/>
                  <a:gd name="T116" fmla="*/ 45 w 99"/>
                  <a:gd name="T117" fmla="*/ 63 h 73"/>
                  <a:gd name="T118" fmla="*/ 43 w 99"/>
                  <a:gd name="T119" fmla="*/ 56 h 73"/>
                  <a:gd name="T120" fmla="*/ 40 w 99"/>
                  <a:gd name="T121" fmla="*/ 56 h 73"/>
                  <a:gd name="T122" fmla="*/ 36 w 99"/>
                  <a:gd name="T123" fmla="*/ 52 h 73"/>
                  <a:gd name="T124" fmla="*/ 32 w 99"/>
                  <a:gd name="T125" fmla="*/ 5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73">
                    <a:moveTo>
                      <a:pt x="32" y="52"/>
                    </a:moveTo>
                    <a:lnTo>
                      <a:pt x="32" y="46"/>
                    </a:lnTo>
                    <a:lnTo>
                      <a:pt x="34" y="42"/>
                    </a:lnTo>
                    <a:lnTo>
                      <a:pt x="32" y="40"/>
                    </a:lnTo>
                    <a:lnTo>
                      <a:pt x="30" y="40"/>
                    </a:lnTo>
                    <a:lnTo>
                      <a:pt x="28" y="35"/>
                    </a:lnTo>
                    <a:lnTo>
                      <a:pt x="26" y="35"/>
                    </a:lnTo>
                    <a:lnTo>
                      <a:pt x="17" y="35"/>
                    </a:lnTo>
                    <a:lnTo>
                      <a:pt x="13" y="33"/>
                    </a:lnTo>
                    <a:lnTo>
                      <a:pt x="7" y="27"/>
                    </a:lnTo>
                    <a:lnTo>
                      <a:pt x="0" y="27"/>
                    </a:lnTo>
                    <a:lnTo>
                      <a:pt x="0" y="27"/>
                    </a:lnTo>
                    <a:lnTo>
                      <a:pt x="2" y="25"/>
                    </a:lnTo>
                    <a:lnTo>
                      <a:pt x="0" y="18"/>
                    </a:lnTo>
                    <a:lnTo>
                      <a:pt x="0" y="14"/>
                    </a:lnTo>
                    <a:lnTo>
                      <a:pt x="2" y="12"/>
                    </a:lnTo>
                    <a:lnTo>
                      <a:pt x="5" y="8"/>
                    </a:lnTo>
                    <a:lnTo>
                      <a:pt x="11" y="4"/>
                    </a:lnTo>
                    <a:lnTo>
                      <a:pt x="19" y="2"/>
                    </a:lnTo>
                    <a:lnTo>
                      <a:pt x="26" y="2"/>
                    </a:lnTo>
                    <a:lnTo>
                      <a:pt x="32" y="2"/>
                    </a:lnTo>
                    <a:lnTo>
                      <a:pt x="34" y="4"/>
                    </a:lnTo>
                    <a:lnTo>
                      <a:pt x="38" y="0"/>
                    </a:lnTo>
                    <a:lnTo>
                      <a:pt x="43" y="0"/>
                    </a:lnTo>
                    <a:lnTo>
                      <a:pt x="43" y="2"/>
                    </a:lnTo>
                    <a:lnTo>
                      <a:pt x="47" y="2"/>
                    </a:lnTo>
                    <a:lnTo>
                      <a:pt x="49" y="6"/>
                    </a:lnTo>
                    <a:lnTo>
                      <a:pt x="55" y="6"/>
                    </a:lnTo>
                    <a:lnTo>
                      <a:pt x="57" y="8"/>
                    </a:lnTo>
                    <a:lnTo>
                      <a:pt x="64" y="4"/>
                    </a:lnTo>
                    <a:lnTo>
                      <a:pt x="70" y="6"/>
                    </a:lnTo>
                    <a:lnTo>
                      <a:pt x="76" y="8"/>
                    </a:lnTo>
                    <a:lnTo>
                      <a:pt x="83" y="12"/>
                    </a:lnTo>
                    <a:lnTo>
                      <a:pt x="87" y="14"/>
                    </a:lnTo>
                    <a:lnTo>
                      <a:pt x="91" y="21"/>
                    </a:lnTo>
                    <a:lnTo>
                      <a:pt x="97" y="21"/>
                    </a:lnTo>
                    <a:lnTo>
                      <a:pt x="99" y="23"/>
                    </a:lnTo>
                    <a:lnTo>
                      <a:pt x="93" y="27"/>
                    </a:lnTo>
                    <a:lnTo>
                      <a:pt x="97" y="29"/>
                    </a:lnTo>
                    <a:lnTo>
                      <a:pt x="97" y="33"/>
                    </a:lnTo>
                    <a:lnTo>
                      <a:pt x="91" y="37"/>
                    </a:lnTo>
                    <a:lnTo>
                      <a:pt x="87" y="44"/>
                    </a:lnTo>
                    <a:lnTo>
                      <a:pt x="85" y="44"/>
                    </a:lnTo>
                    <a:lnTo>
                      <a:pt x="83" y="50"/>
                    </a:lnTo>
                    <a:lnTo>
                      <a:pt x="87" y="52"/>
                    </a:lnTo>
                    <a:lnTo>
                      <a:pt x="87" y="56"/>
                    </a:lnTo>
                    <a:lnTo>
                      <a:pt x="83" y="56"/>
                    </a:lnTo>
                    <a:lnTo>
                      <a:pt x="83" y="54"/>
                    </a:lnTo>
                    <a:lnTo>
                      <a:pt x="78" y="56"/>
                    </a:lnTo>
                    <a:lnTo>
                      <a:pt x="76" y="61"/>
                    </a:lnTo>
                    <a:lnTo>
                      <a:pt x="70" y="61"/>
                    </a:lnTo>
                    <a:lnTo>
                      <a:pt x="72" y="67"/>
                    </a:lnTo>
                    <a:lnTo>
                      <a:pt x="70" y="67"/>
                    </a:lnTo>
                    <a:lnTo>
                      <a:pt x="64" y="69"/>
                    </a:lnTo>
                    <a:lnTo>
                      <a:pt x="59" y="67"/>
                    </a:lnTo>
                    <a:lnTo>
                      <a:pt x="51" y="69"/>
                    </a:lnTo>
                    <a:lnTo>
                      <a:pt x="47" y="73"/>
                    </a:lnTo>
                    <a:lnTo>
                      <a:pt x="45" y="69"/>
                    </a:lnTo>
                    <a:lnTo>
                      <a:pt x="45" y="63"/>
                    </a:lnTo>
                    <a:lnTo>
                      <a:pt x="43" y="56"/>
                    </a:lnTo>
                    <a:lnTo>
                      <a:pt x="40" y="56"/>
                    </a:lnTo>
                    <a:lnTo>
                      <a:pt x="36" y="52"/>
                    </a:lnTo>
                    <a:lnTo>
                      <a:pt x="32" y="5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5" name="Freeform 51">
                <a:extLst>
                  <a:ext uri="{FF2B5EF4-FFF2-40B4-BE49-F238E27FC236}">
                    <a16:creationId xmlns:a16="http://schemas.microsoft.com/office/drawing/2014/main" id="{CCB6AD94-B4C0-49CE-96B9-CFE8C6B7CDEA}"/>
                  </a:ext>
                </a:extLst>
              </p:cNvPr>
              <p:cNvSpPr>
                <a:spLocks/>
              </p:cNvSpPr>
              <p:nvPr/>
            </p:nvSpPr>
            <p:spPr bwMode="auto">
              <a:xfrm>
                <a:off x="5100093" y="3097493"/>
                <a:ext cx="229249" cy="176770"/>
              </a:xfrm>
              <a:custGeom>
                <a:avLst/>
                <a:gdLst>
                  <a:gd name="T0" fmla="*/ 4 w 166"/>
                  <a:gd name="T1" fmla="*/ 63 h 128"/>
                  <a:gd name="T2" fmla="*/ 17 w 166"/>
                  <a:gd name="T3" fmla="*/ 63 h 128"/>
                  <a:gd name="T4" fmla="*/ 25 w 166"/>
                  <a:gd name="T5" fmla="*/ 61 h 128"/>
                  <a:gd name="T6" fmla="*/ 29 w 166"/>
                  <a:gd name="T7" fmla="*/ 55 h 128"/>
                  <a:gd name="T8" fmla="*/ 36 w 166"/>
                  <a:gd name="T9" fmla="*/ 48 h 128"/>
                  <a:gd name="T10" fmla="*/ 40 w 166"/>
                  <a:gd name="T11" fmla="*/ 50 h 128"/>
                  <a:gd name="T12" fmla="*/ 36 w 166"/>
                  <a:gd name="T13" fmla="*/ 44 h 128"/>
                  <a:gd name="T14" fmla="*/ 40 w 166"/>
                  <a:gd name="T15" fmla="*/ 38 h 128"/>
                  <a:gd name="T16" fmla="*/ 50 w 166"/>
                  <a:gd name="T17" fmla="*/ 27 h 128"/>
                  <a:gd name="T18" fmla="*/ 46 w 166"/>
                  <a:gd name="T19" fmla="*/ 21 h 128"/>
                  <a:gd name="T20" fmla="*/ 59 w 166"/>
                  <a:gd name="T21" fmla="*/ 12 h 128"/>
                  <a:gd name="T22" fmla="*/ 67 w 166"/>
                  <a:gd name="T23" fmla="*/ 6 h 128"/>
                  <a:gd name="T24" fmla="*/ 71 w 166"/>
                  <a:gd name="T25" fmla="*/ 2 h 128"/>
                  <a:gd name="T26" fmla="*/ 80 w 166"/>
                  <a:gd name="T27" fmla="*/ 2 h 128"/>
                  <a:gd name="T28" fmla="*/ 88 w 166"/>
                  <a:gd name="T29" fmla="*/ 6 h 128"/>
                  <a:gd name="T30" fmla="*/ 99 w 166"/>
                  <a:gd name="T31" fmla="*/ 4 h 128"/>
                  <a:gd name="T32" fmla="*/ 107 w 166"/>
                  <a:gd name="T33" fmla="*/ 6 h 128"/>
                  <a:gd name="T34" fmla="*/ 116 w 166"/>
                  <a:gd name="T35" fmla="*/ 8 h 128"/>
                  <a:gd name="T36" fmla="*/ 126 w 166"/>
                  <a:gd name="T37" fmla="*/ 10 h 128"/>
                  <a:gd name="T38" fmla="*/ 126 w 166"/>
                  <a:gd name="T39" fmla="*/ 21 h 128"/>
                  <a:gd name="T40" fmla="*/ 130 w 166"/>
                  <a:gd name="T41" fmla="*/ 31 h 128"/>
                  <a:gd name="T42" fmla="*/ 137 w 166"/>
                  <a:gd name="T43" fmla="*/ 42 h 128"/>
                  <a:gd name="T44" fmla="*/ 145 w 166"/>
                  <a:gd name="T45" fmla="*/ 50 h 128"/>
                  <a:gd name="T46" fmla="*/ 154 w 166"/>
                  <a:gd name="T47" fmla="*/ 59 h 128"/>
                  <a:gd name="T48" fmla="*/ 162 w 166"/>
                  <a:gd name="T49" fmla="*/ 69 h 128"/>
                  <a:gd name="T50" fmla="*/ 164 w 166"/>
                  <a:gd name="T51" fmla="*/ 76 h 128"/>
                  <a:gd name="T52" fmla="*/ 151 w 166"/>
                  <a:gd name="T53" fmla="*/ 84 h 128"/>
                  <a:gd name="T54" fmla="*/ 145 w 166"/>
                  <a:gd name="T55" fmla="*/ 82 h 128"/>
                  <a:gd name="T56" fmla="*/ 149 w 166"/>
                  <a:gd name="T57" fmla="*/ 95 h 128"/>
                  <a:gd name="T58" fmla="*/ 154 w 166"/>
                  <a:gd name="T59" fmla="*/ 105 h 128"/>
                  <a:gd name="T60" fmla="*/ 151 w 166"/>
                  <a:gd name="T61" fmla="*/ 109 h 128"/>
                  <a:gd name="T62" fmla="*/ 139 w 166"/>
                  <a:gd name="T63" fmla="*/ 112 h 128"/>
                  <a:gd name="T64" fmla="*/ 135 w 166"/>
                  <a:gd name="T65" fmla="*/ 126 h 128"/>
                  <a:gd name="T66" fmla="*/ 126 w 166"/>
                  <a:gd name="T67" fmla="*/ 124 h 128"/>
                  <a:gd name="T68" fmla="*/ 118 w 166"/>
                  <a:gd name="T69" fmla="*/ 124 h 128"/>
                  <a:gd name="T70" fmla="*/ 109 w 166"/>
                  <a:gd name="T71" fmla="*/ 128 h 128"/>
                  <a:gd name="T72" fmla="*/ 105 w 166"/>
                  <a:gd name="T73" fmla="*/ 124 h 128"/>
                  <a:gd name="T74" fmla="*/ 95 w 166"/>
                  <a:gd name="T75" fmla="*/ 126 h 128"/>
                  <a:gd name="T76" fmla="*/ 86 w 166"/>
                  <a:gd name="T77" fmla="*/ 124 h 128"/>
                  <a:gd name="T78" fmla="*/ 82 w 166"/>
                  <a:gd name="T79" fmla="*/ 126 h 128"/>
                  <a:gd name="T80" fmla="*/ 71 w 166"/>
                  <a:gd name="T81" fmla="*/ 126 h 128"/>
                  <a:gd name="T82" fmla="*/ 65 w 166"/>
                  <a:gd name="T83" fmla="*/ 122 h 128"/>
                  <a:gd name="T84" fmla="*/ 48 w 166"/>
                  <a:gd name="T85" fmla="*/ 116 h 128"/>
                  <a:gd name="T86" fmla="*/ 42 w 166"/>
                  <a:gd name="T87" fmla="*/ 120 h 128"/>
                  <a:gd name="T88" fmla="*/ 21 w 166"/>
                  <a:gd name="T89" fmla="*/ 122 h 128"/>
                  <a:gd name="T90" fmla="*/ 12 w 166"/>
                  <a:gd name="T91" fmla="*/ 120 h 128"/>
                  <a:gd name="T92" fmla="*/ 8 w 166"/>
                  <a:gd name="T93" fmla="*/ 120 h 128"/>
                  <a:gd name="T94" fmla="*/ 4 w 166"/>
                  <a:gd name="T95" fmla="*/ 107 h 128"/>
                  <a:gd name="T96" fmla="*/ 10 w 166"/>
                  <a:gd name="T97" fmla="*/ 101 h 128"/>
                  <a:gd name="T98" fmla="*/ 8 w 166"/>
                  <a:gd name="T99" fmla="*/ 86 h 128"/>
                  <a:gd name="T100" fmla="*/ 4 w 166"/>
                  <a:gd name="T101" fmla="*/ 78 h 128"/>
                  <a:gd name="T102" fmla="*/ 0 w 166"/>
                  <a:gd name="T103" fmla="*/ 6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6" h="128">
                    <a:moveTo>
                      <a:pt x="0" y="67"/>
                    </a:moveTo>
                    <a:lnTo>
                      <a:pt x="4" y="63"/>
                    </a:lnTo>
                    <a:lnTo>
                      <a:pt x="12" y="61"/>
                    </a:lnTo>
                    <a:lnTo>
                      <a:pt x="17" y="63"/>
                    </a:lnTo>
                    <a:lnTo>
                      <a:pt x="23" y="61"/>
                    </a:lnTo>
                    <a:lnTo>
                      <a:pt x="25" y="61"/>
                    </a:lnTo>
                    <a:lnTo>
                      <a:pt x="23" y="55"/>
                    </a:lnTo>
                    <a:lnTo>
                      <a:pt x="29" y="55"/>
                    </a:lnTo>
                    <a:lnTo>
                      <a:pt x="31" y="50"/>
                    </a:lnTo>
                    <a:lnTo>
                      <a:pt x="36" y="48"/>
                    </a:lnTo>
                    <a:lnTo>
                      <a:pt x="36" y="50"/>
                    </a:lnTo>
                    <a:lnTo>
                      <a:pt x="40" y="50"/>
                    </a:lnTo>
                    <a:lnTo>
                      <a:pt x="40" y="46"/>
                    </a:lnTo>
                    <a:lnTo>
                      <a:pt x="36" y="44"/>
                    </a:lnTo>
                    <a:lnTo>
                      <a:pt x="38" y="38"/>
                    </a:lnTo>
                    <a:lnTo>
                      <a:pt x="40" y="38"/>
                    </a:lnTo>
                    <a:lnTo>
                      <a:pt x="44" y="31"/>
                    </a:lnTo>
                    <a:lnTo>
                      <a:pt x="50" y="27"/>
                    </a:lnTo>
                    <a:lnTo>
                      <a:pt x="50" y="23"/>
                    </a:lnTo>
                    <a:lnTo>
                      <a:pt x="46" y="21"/>
                    </a:lnTo>
                    <a:lnTo>
                      <a:pt x="52" y="17"/>
                    </a:lnTo>
                    <a:lnTo>
                      <a:pt x="59" y="12"/>
                    </a:lnTo>
                    <a:lnTo>
                      <a:pt x="67" y="12"/>
                    </a:lnTo>
                    <a:lnTo>
                      <a:pt x="67" y="6"/>
                    </a:lnTo>
                    <a:lnTo>
                      <a:pt x="71" y="4"/>
                    </a:lnTo>
                    <a:lnTo>
                      <a:pt x="71" y="2"/>
                    </a:lnTo>
                    <a:lnTo>
                      <a:pt x="78" y="0"/>
                    </a:lnTo>
                    <a:lnTo>
                      <a:pt x="80" y="2"/>
                    </a:lnTo>
                    <a:lnTo>
                      <a:pt x="84" y="0"/>
                    </a:lnTo>
                    <a:lnTo>
                      <a:pt x="88" y="6"/>
                    </a:lnTo>
                    <a:lnTo>
                      <a:pt x="95" y="4"/>
                    </a:lnTo>
                    <a:lnTo>
                      <a:pt x="99" y="4"/>
                    </a:lnTo>
                    <a:lnTo>
                      <a:pt x="101" y="10"/>
                    </a:lnTo>
                    <a:lnTo>
                      <a:pt x="107" y="6"/>
                    </a:lnTo>
                    <a:lnTo>
                      <a:pt x="114" y="4"/>
                    </a:lnTo>
                    <a:lnTo>
                      <a:pt x="116" y="8"/>
                    </a:lnTo>
                    <a:lnTo>
                      <a:pt x="118" y="8"/>
                    </a:lnTo>
                    <a:lnTo>
                      <a:pt x="126" y="10"/>
                    </a:lnTo>
                    <a:lnTo>
                      <a:pt x="128" y="15"/>
                    </a:lnTo>
                    <a:lnTo>
                      <a:pt x="126" y="21"/>
                    </a:lnTo>
                    <a:lnTo>
                      <a:pt x="130" y="25"/>
                    </a:lnTo>
                    <a:lnTo>
                      <a:pt x="130" y="31"/>
                    </a:lnTo>
                    <a:lnTo>
                      <a:pt x="135" y="36"/>
                    </a:lnTo>
                    <a:lnTo>
                      <a:pt x="137" y="42"/>
                    </a:lnTo>
                    <a:lnTo>
                      <a:pt x="141" y="48"/>
                    </a:lnTo>
                    <a:lnTo>
                      <a:pt x="145" y="50"/>
                    </a:lnTo>
                    <a:lnTo>
                      <a:pt x="147" y="59"/>
                    </a:lnTo>
                    <a:lnTo>
                      <a:pt x="154" y="59"/>
                    </a:lnTo>
                    <a:lnTo>
                      <a:pt x="162" y="65"/>
                    </a:lnTo>
                    <a:lnTo>
                      <a:pt x="162" y="69"/>
                    </a:lnTo>
                    <a:lnTo>
                      <a:pt x="166" y="74"/>
                    </a:lnTo>
                    <a:lnTo>
                      <a:pt x="164" y="76"/>
                    </a:lnTo>
                    <a:lnTo>
                      <a:pt x="160" y="82"/>
                    </a:lnTo>
                    <a:lnTo>
                      <a:pt x="151" y="84"/>
                    </a:lnTo>
                    <a:lnTo>
                      <a:pt x="145" y="80"/>
                    </a:lnTo>
                    <a:lnTo>
                      <a:pt x="145" y="82"/>
                    </a:lnTo>
                    <a:lnTo>
                      <a:pt x="145" y="88"/>
                    </a:lnTo>
                    <a:lnTo>
                      <a:pt x="149" y="95"/>
                    </a:lnTo>
                    <a:lnTo>
                      <a:pt x="147" y="99"/>
                    </a:lnTo>
                    <a:lnTo>
                      <a:pt x="154" y="105"/>
                    </a:lnTo>
                    <a:lnTo>
                      <a:pt x="154" y="109"/>
                    </a:lnTo>
                    <a:lnTo>
                      <a:pt x="151" y="109"/>
                    </a:lnTo>
                    <a:lnTo>
                      <a:pt x="143" y="112"/>
                    </a:lnTo>
                    <a:lnTo>
                      <a:pt x="139" y="112"/>
                    </a:lnTo>
                    <a:lnTo>
                      <a:pt x="135" y="120"/>
                    </a:lnTo>
                    <a:lnTo>
                      <a:pt x="135" y="126"/>
                    </a:lnTo>
                    <a:lnTo>
                      <a:pt x="130" y="126"/>
                    </a:lnTo>
                    <a:lnTo>
                      <a:pt x="126" y="124"/>
                    </a:lnTo>
                    <a:lnTo>
                      <a:pt x="122" y="126"/>
                    </a:lnTo>
                    <a:lnTo>
                      <a:pt x="118" y="124"/>
                    </a:lnTo>
                    <a:lnTo>
                      <a:pt x="114" y="124"/>
                    </a:lnTo>
                    <a:lnTo>
                      <a:pt x="109" y="128"/>
                    </a:lnTo>
                    <a:lnTo>
                      <a:pt x="107" y="126"/>
                    </a:lnTo>
                    <a:lnTo>
                      <a:pt x="105" y="124"/>
                    </a:lnTo>
                    <a:lnTo>
                      <a:pt x="101" y="122"/>
                    </a:lnTo>
                    <a:lnTo>
                      <a:pt x="95" y="126"/>
                    </a:lnTo>
                    <a:lnTo>
                      <a:pt x="90" y="124"/>
                    </a:lnTo>
                    <a:lnTo>
                      <a:pt x="86" y="124"/>
                    </a:lnTo>
                    <a:lnTo>
                      <a:pt x="84" y="126"/>
                    </a:lnTo>
                    <a:lnTo>
                      <a:pt x="82" y="126"/>
                    </a:lnTo>
                    <a:lnTo>
                      <a:pt x="78" y="124"/>
                    </a:lnTo>
                    <a:lnTo>
                      <a:pt x="71" y="126"/>
                    </a:lnTo>
                    <a:lnTo>
                      <a:pt x="69" y="124"/>
                    </a:lnTo>
                    <a:lnTo>
                      <a:pt x="65" y="122"/>
                    </a:lnTo>
                    <a:lnTo>
                      <a:pt x="55" y="120"/>
                    </a:lnTo>
                    <a:lnTo>
                      <a:pt x="48" y="116"/>
                    </a:lnTo>
                    <a:lnTo>
                      <a:pt x="46" y="116"/>
                    </a:lnTo>
                    <a:lnTo>
                      <a:pt x="42" y="120"/>
                    </a:lnTo>
                    <a:lnTo>
                      <a:pt x="36" y="120"/>
                    </a:lnTo>
                    <a:lnTo>
                      <a:pt x="21" y="122"/>
                    </a:lnTo>
                    <a:lnTo>
                      <a:pt x="19" y="124"/>
                    </a:lnTo>
                    <a:lnTo>
                      <a:pt x="12" y="120"/>
                    </a:lnTo>
                    <a:lnTo>
                      <a:pt x="8" y="122"/>
                    </a:lnTo>
                    <a:lnTo>
                      <a:pt x="8" y="120"/>
                    </a:lnTo>
                    <a:lnTo>
                      <a:pt x="4" y="114"/>
                    </a:lnTo>
                    <a:lnTo>
                      <a:pt x="4" y="107"/>
                    </a:lnTo>
                    <a:lnTo>
                      <a:pt x="6" y="101"/>
                    </a:lnTo>
                    <a:lnTo>
                      <a:pt x="10" y="101"/>
                    </a:lnTo>
                    <a:lnTo>
                      <a:pt x="10" y="88"/>
                    </a:lnTo>
                    <a:lnTo>
                      <a:pt x="8" y="86"/>
                    </a:lnTo>
                    <a:lnTo>
                      <a:pt x="6" y="82"/>
                    </a:lnTo>
                    <a:lnTo>
                      <a:pt x="4" y="78"/>
                    </a:lnTo>
                    <a:lnTo>
                      <a:pt x="2" y="67"/>
                    </a:lnTo>
                    <a:lnTo>
                      <a:pt x="0" y="6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6" name="Freeform 52">
                <a:extLst>
                  <a:ext uri="{FF2B5EF4-FFF2-40B4-BE49-F238E27FC236}">
                    <a16:creationId xmlns:a16="http://schemas.microsoft.com/office/drawing/2014/main" id="{C1B72EDB-EDA1-4B10-821D-B9583077E3A6}"/>
                  </a:ext>
                </a:extLst>
              </p:cNvPr>
              <p:cNvSpPr>
                <a:spLocks/>
              </p:cNvSpPr>
              <p:nvPr/>
            </p:nvSpPr>
            <p:spPr bwMode="auto">
              <a:xfrm>
                <a:off x="5084901" y="3239738"/>
                <a:ext cx="451593" cy="278965"/>
              </a:xfrm>
              <a:custGeom>
                <a:avLst/>
                <a:gdLst>
                  <a:gd name="T0" fmla="*/ 47 w 327"/>
                  <a:gd name="T1" fmla="*/ 17 h 202"/>
                  <a:gd name="T2" fmla="*/ 76 w 327"/>
                  <a:gd name="T3" fmla="*/ 19 h 202"/>
                  <a:gd name="T4" fmla="*/ 95 w 327"/>
                  <a:gd name="T5" fmla="*/ 23 h 202"/>
                  <a:gd name="T6" fmla="*/ 116 w 327"/>
                  <a:gd name="T7" fmla="*/ 21 h 202"/>
                  <a:gd name="T8" fmla="*/ 133 w 327"/>
                  <a:gd name="T9" fmla="*/ 23 h 202"/>
                  <a:gd name="T10" fmla="*/ 150 w 327"/>
                  <a:gd name="T11" fmla="*/ 9 h 202"/>
                  <a:gd name="T12" fmla="*/ 171 w 327"/>
                  <a:gd name="T13" fmla="*/ 2 h 202"/>
                  <a:gd name="T14" fmla="*/ 205 w 327"/>
                  <a:gd name="T15" fmla="*/ 0 h 202"/>
                  <a:gd name="T16" fmla="*/ 226 w 327"/>
                  <a:gd name="T17" fmla="*/ 23 h 202"/>
                  <a:gd name="T18" fmla="*/ 236 w 327"/>
                  <a:gd name="T19" fmla="*/ 42 h 202"/>
                  <a:gd name="T20" fmla="*/ 264 w 327"/>
                  <a:gd name="T21" fmla="*/ 51 h 202"/>
                  <a:gd name="T22" fmla="*/ 285 w 327"/>
                  <a:gd name="T23" fmla="*/ 61 h 202"/>
                  <a:gd name="T24" fmla="*/ 308 w 327"/>
                  <a:gd name="T25" fmla="*/ 63 h 202"/>
                  <a:gd name="T26" fmla="*/ 327 w 327"/>
                  <a:gd name="T27" fmla="*/ 70 h 202"/>
                  <a:gd name="T28" fmla="*/ 325 w 327"/>
                  <a:gd name="T29" fmla="*/ 93 h 202"/>
                  <a:gd name="T30" fmla="*/ 310 w 327"/>
                  <a:gd name="T31" fmla="*/ 114 h 202"/>
                  <a:gd name="T32" fmla="*/ 297 w 327"/>
                  <a:gd name="T33" fmla="*/ 131 h 202"/>
                  <a:gd name="T34" fmla="*/ 283 w 327"/>
                  <a:gd name="T35" fmla="*/ 139 h 202"/>
                  <a:gd name="T36" fmla="*/ 266 w 327"/>
                  <a:gd name="T37" fmla="*/ 146 h 202"/>
                  <a:gd name="T38" fmla="*/ 247 w 327"/>
                  <a:gd name="T39" fmla="*/ 146 h 202"/>
                  <a:gd name="T40" fmla="*/ 245 w 327"/>
                  <a:gd name="T41" fmla="*/ 158 h 202"/>
                  <a:gd name="T42" fmla="*/ 245 w 327"/>
                  <a:gd name="T43" fmla="*/ 152 h 202"/>
                  <a:gd name="T44" fmla="*/ 232 w 327"/>
                  <a:gd name="T45" fmla="*/ 162 h 202"/>
                  <a:gd name="T46" fmla="*/ 217 w 327"/>
                  <a:gd name="T47" fmla="*/ 162 h 202"/>
                  <a:gd name="T48" fmla="*/ 234 w 327"/>
                  <a:gd name="T49" fmla="*/ 167 h 202"/>
                  <a:gd name="T50" fmla="*/ 236 w 327"/>
                  <a:gd name="T51" fmla="*/ 173 h 202"/>
                  <a:gd name="T52" fmla="*/ 245 w 327"/>
                  <a:gd name="T53" fmla="*/ 181 h 202"/>
                  <a:gd name="T54" fmla="*/ 236 w 327"/>
                  <a:gd name="T55" fmla="*/ 162 h 202"/>
                  <a:gd name="T56" fmla="*/ 253 w 327"/>
                  <a:gd name="T57" fmla="*/ 181 h 202"/>
                  <a:gd name="T58" fmla="*/ 270 w 327"/>
                  <a:gd name="T59" fmla="*/ 175 h 202"/>
                  <a:gd name="T60" fmla="*/ 272 w 327"/>
                  <a:gd name="T61" fmla="*/ 188 h 202"/>
                  <a:gd name="T62" fmla="*/ 243 w 327"/>
                  <a:gd name="T63" fmla="*/ 194 h 202"/>
                  <a:gd name="T64" fmla="*/ 217 w 327"/>
                  <a:gd name="T65" fmla="*/ 198 h 202"/>
                  <a:gd name="T66" fmla="*/ 207 w 327"/>
                  <a:gd name="T67" fmla="*/ 181 h 202"/>
                  <a:gd name="T68" fmla="*/ 217 w 327"/>
                  <a:gd name="T69" fmla="*/ 171 h 202"/>
                  <a:gd name="T70" fmla="*/ 213 w 327"/>
                  <a:gd name="T71" fmla="*/ 165 h 202"/>
                  <a:gd name="T72" fmla="*/ 192 w 327"/>
                  <a:gd name="T73" fmla="*/ 162 h 202"/>
                  <a:gd name="T74" fmla="*/ 184 w 327"/>
                  <a:gd name="T75" fmla="*/ 154 h 202"/>
                  <a:gd name="T76" fmla="*/ 190 w 327"/>
                  <a:gd name="T77" fmla="*/ 152 h 202"/>
                  <a:gd name="T78" fmla="*/ 184 w 327"/>
                  <a:gd name="T79" fmla="*/ 148 h 202"/>
                  <a:gd name="T80" fmla="*/ 177 w 327"/>
                  <a:gd name="T81" fmla="*/ 148 h 202"/>
                  <a:gd name="T82" fmla="*/ 162 w 327"/>
                  <a:gd name="T83" fmla="*/ 158 h 202"/>
                  <a:gd name="T84" fmla="*/ 148 w 327"/>
                  <a:gd name="T85" fmla="*/ 175 h 202"/>
                  <a:gd name="T86" fmla="*/ 146 w 327"/>
                  <a:gd name="T87" fmla="*/ 183 h 202"/>
                  <a:gd name="T88" fmla="*/ 127 w 327"/>
                  <a:gd name="T89" fmla="*/ 183 h 202"/>
                  <a:gd name="T90" fmla="*/ 125 w 327"/>
                  <a:gd name="T91" fmla="*/ 173 h 202"/>
                  <a:gd name="T92" fmla="*/ 135 w 327"/>
                  <a:gd name="T93" fmla="*/ 154 h 202"/>
                  <a:gd name="T94" fmla="*/ 146 w 327"/>
                  <a:gd name="T95" fmla="*/ 150 h 202"/>
                  <a:gd name="T96" fmla="*/ 135 w 327"/>
                  <a:gd name="T97" fmla="*/ 133 h 202"/>
                  <a:gd name="T98" fmla="*/ 118 w 327"/>
                  <a:gd name="T99" fmla="*/ 110 h 202"/>
                  <a:gd name="T100" fmla="*/ 99 w 327"/>
                  <a:gd name="T101" fmla="*/ 106 h 202"/>
                  <a:gd name="T102" fmla="*/ 85 w 327"/>
                  <a:gd name="T103" fmla="*/ 101 h 202"/>
                  <a:gd name="T104" fmla="*/ 80 w 327"/>
                  <a:gd name="T105" fmla="*/ 114 h 202"/>
                  <a:gd name="T106" fmla="*/ 51 w 327"/>
                  <a:gd name="T107" fmla="*/ 124 h 202"/>
                  <a:gd name="T108" fmla="*/ 28 w 327"/>
                  <a:gd name="T109" fmla="*/ 118 h 202"/>
                  <a:gd name="T110" fmla="*/ 9 w 327"/>
                  <a:gd name="T111" fmla="*/ 114 h 202"/>
                  <a:gd name="T112" fmla="*/ 4 w 327"/>
                  <a:gd name="T113" fmla="*/ 91 h 202"/>
                  <a:gd name="T114" fmla="*/ 21 w 327"/>
                  <a:gd name="T115" fmla="*/ 59 h 202"/>
                  <a:gd name="T116" fmla="*/ 28 w 327"/>
                  <a:gd name="T117" fmla="*/ 44 h 202"/>
                  <a:gd name="T118" fmla="*/ 19 w 327"/>
                  <a:gd name="T119" fmla="*/ 2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7" h="202">
                    <a:moveTo>
                      <a:pt x="19" y="19"/>
                    </a:moveTo>
                    <a:lnTo>
                      <a:pt x="23" y="17"/>
                    </a:lnTo>
                    <a:lnTo>
                      <a:pt x="30" y="21"/>
                    </a:lnTo>
                    <a:lnTo>
                      <a:pt x="32" y="19"/>
                    </a:lnTo>
                    <a:lnTo>
                      <a:pt x="47" y="17"/>
                    </a:lnTo>
                    <a:lnTo>
                      <a:pt x="53" y="17"/>
                    </a:lnTo>
                    <a:lnTo>
                      <a:pt x="57" y="13"/>
                    </a:lnTo>
                    <a:lnTo>
                      <a:pt x="59" y="13"/>
                    </a:lnTo>
                    <a:lnTo>
                      <a:pt x="66" y="17"/>
                    </a:lnTo>
                    <a:lnTo>
                      <a:pt x="76" y="19"/>
                    </a:lnTo>
                    <a:lnTo>
                      <a:pt x="80" y="21"/>
                    </a:lnTo>
                    <a:lnTo>
                      <a:pt x="82" y="23"/>
                    </a:lnTo>
                    <a:lnTo>
                      <a:pt x="89" y="21"/>
                    </a:lnTo>
                    <a:lnTo>
                      <a:pt x="93" y="23"/>
                    </a:lnTo>
                    <a:lnTo>
                      <a:pt x="95" y="23"/>
                    </a:lnTo>
                    <a:lnTo>
                      <a:pt x="97" y="21"/>
                    </a:lnTo>
                    <a:lnTo>
                      <a:pt x="101" y="21"/>
                    </a:lnTo>
                    <a:lnTo>
                      <a:pt x="106" y="23"/>
                    </a:lnTo>
                    <a:lnTo>
                      <a:pt x="112" y="19"/>
                    </a:lnTo>
                    <a:lnTo>
                      <a:pt x="116" y="21"/>
                    </a:lnTo>
                    <a:lnTo>
                      <a:pt x="118" y="23"/>
                    </a:lnTo>
                    <a:lnTo>
                      <a:pt x="120" y="25"/>
                    </a:lnTo>
                    <a:lnTo>
                      <a:pt x="125" y="21"/>
                    </a:lnTo>
                    <a:lnTo>
                      <a:pt x="129" y="21"/>
                    </a:lnTo>
                    <a:lnTo>
                      <a:pt x="133" y="23"/>
                    </a:lnTo>
                    <a:lnTo>
                      <a:pt x="137" y="21"/>
                    </a:lnTo>
                    <a:lnTo>
                      <a:pt x="141" y="23"/>
                    </a:lnTo>
                    <a:lnTo>
                      <a:pt x="146" y="23"/>
                    </a:lnTo>
                    <a:lnTo>
                      <a:pt x="146" y="17"/>
                    </a:lnTo>
                    <a:lnTo>
                      <a:pt x="150" y="9"/>
                    </a:lnTo>
                    <a:lnTo>
                      <a:pt x="154" y="9"/>
                    </a:lnTo>
                    <a:lnTo>
                      <a:pt x="162" y="6"/>
                    </a:lnTo>
                    <a:lnTo>
                      <a:pt x="167" y="6"/>
                    </a:lnTo>
                    <a:lnTo>
                      <a:pt x="171" y="6"/>
                    </a:lnTo>
                    <a:lnTo>
                      <a:pt x="171" y="2"/>
                    </a:lnTo>
                    <a:lnTo>
                      <a:pt x="175" y="0"/>
                    </a:lnTo>
                    <a:lnTo>
                      <a:pt x="184" y="2"/>
                    </a:lnTo>
                    <a:lnTo>
                      <a:pt x="194" y="2"/>
                    </a:lnTo>
                    <a:lnTo>
                      <a:pt x="198" y="0"/>
                    </a:lnTo>
                    <a:lnTo>
                      <a:pt x="205" y="0"/>
                    </a:lnTo>
                    <a:lnTo>
                      <a:pt x="207" y="9"/>
                    </a:lnTo>
                    <a:lnTo>
                      <a:pt x="211" y="13"/>
                    </a:lnTo>
                    <a:lnTo>
                      <a:pt x="209" y="17"/>
                    </a:lnTo>
                    <a:lnTo>
                      <a:pt x="215" y="25"/>
                    </a:lnTo>
                    <a:lnTo>
                      <a:pt x="226" y="23"/>
                    </a:lnTo>
                    <a:lnTo>
                      <a:pt x="230" y="25"/>
                    </a:lnTo>
                    <a:lnTo>
                      <a:pt x="230" y="30"/>
                    </a:lnTo>
                    <a:lnTo>
                      <a:pt x="234" y="32"/>
                    </a:lnTo>
                    <a:lnTo>
                      <a:pt x="234" y="36"/>
                    </a:lnTo>
                    <a:lnTo>
                      <a:pt x="236" y="42"/>
                    </a:lnTo>
                    <a:lnTo>
                      <a:pt x="245" y="51"/>
                    </a:lnTo>
                    <a:lnTo>
                      <a:pt x="249" y="49"/>
                    </a:lnTo>
                    <a:lnTo>
                      <a:pt x="253" y="51"/>
                    </a:lnTo>
                    <a:lnTo>
                      <a:pt x="259" y="49"/>
                    </a:lnTo>
                    <a:lnTo>
                      <a:pt x="264" y="51"/>
                    </a:lnTo>
                    <a:lnTo>
                      <a:pt x="270" y="44"/>
                    </a:lnTo>
                    <a:lnTo>
                      <a:pt x="272" y="44"/>
                    </a:lnTo>
                    <a:lnTo>
                      <a:pt x="276" y="55"/>
                    </a:lnTo>
                    <a:lnTo>
                      <a:pt x="283" y="59"/>
                    </a:lnTo>
                    <a:lnTo>
                      <a:pt x="285" y="61"/>
                    </a:lnTo>
                    <a:lnTo>
                      <a:pt x="289" y="59"/>
                    </a:lnTo>
                    <a:lnTo>
                      <a:pt x="295" y="61"/>
                    </a:lnTo>
                    <a:lnTo>
                      <a:pt x="299" y="61"/>
                    </a:lnTo>
                    <a:lnTo>
                      <a:pt x="304" y="63"/>
                    </a:lnTo>
                    <a:lnTo>
                      <a:pt x="308" y="63"/>
                    </a:lnTo>
                    <a:lnTo>
                      <a:pt x="314" y="65"/>
                    </a:lnTo>
                    <a:lnTo>
                      <a:pt x="321" y="68"/>
                    </a:lnTo>
                    <a:lnTo>
                      <a:pt x="323" y="63"/>
                    </a:lnTo>
                    <a:lnTo>
                      <a:pt x="325" y="70"/>
                    </a:lnTo>
                    <a:lnTo>
                      <a:pt x="327" y="70"/>
                    </a:lnTo>
                    <a:lnTo>
                      <a:pt x="327" y="76"/>
                    </a:lnTo>
                    <a:lnTo>
                      <a:pt x="325" y="80"/>
                    </a:lnTo>
                    <a:lnTo>
                      <a:pt x="321" y="80"/>
                    </a:lnTo>
                    <a:lnTo>
                      <a:pt x="318" y="89"/>
                    </a:lnTo>
                    <a:lnTo>
                      <a:pt x="325" y="93"/>
                    </a:lnTo>
                    <a:lnTo>
                      <a:pt x="325" y="99"/>
                    </a:lnTo>
                    <a:lnTo>
                      <a:pt x="323" y="108"/>
                    </a:lnTo>
                    <a:lnTo>
                      <a:pt x="323" y="112"/>
                    </a:lnTo>
                    <a:lnTo>
                      <a:pt x="321" y="114"/>
                    </a:lnTo>
                    <a:lnTo>
                      <a:pt x="310" y="114"/>
                    </a:lnTo>
                    <a:lnTo>
                      <a:pt x="306" y="122"/>
                    </a:lnTo>
                    <a:lnTo>
                      <a:pt x="304" y="122"/>
                    </a:lnTo>
                    <a:lnTo>
                      <a:pt x="302" y="133"/>
                    </a:lnTo>
                    <a:lnTo>
                      <a:pt x="299" y="133"/>
                    </a:lnTo>
                    <a:lnTo>
                      <a:pt x="297" y="131"/>
                    </a:lnTo>
                    <a:lnTo>
                      <a:pt x="295" y="131"/>
                    </a:lnTo>
                    <a:lnTo>
                      <a:pt x="291" y="133"/>
                    </a:lnTo>
                    <a:lnTo>
                      <a:pt x="287" y="133"/>
                    </a:lnTo>
                    <a:lnTo>
                      <a:pt x="283" y="135"/>
                    </a:lnTo>
                    <a:lnTo>
                      <a:pt x="283" y="139"/>
                    </a:lnTo>
                    <a:lnTo>
                      <a:pt x="278" y="139"/>
                    </a:lnTo>
                    <a:lnTo>
                      <a:pt x="276" y="141"/>
                    </a:lnTo>
                    <a:lnTo>
                      <a:pt x="272" y="146"/>
                    </a:lnTo>
                    <a:lnTo>
                      <a:pt x="270" y="146"/>
                    </a:lnTo>
                    <a:lnTo>
                      <a:pt x="266" y="146"/>
                    </a:lnTo>
                    <a:lnTo>
                      <a:pt x="262" y="148"/>
                    </a:lnTo>
                    <a:lnTo>
                      <a:pt x="257" y="148"/>
                    </a:lnTo>
                    <a:lnTo>
                      <a:pt x="253" y="150"/>
                    </a:lnTo>
                    <a:lnTo>
                      <a:pt x="251" y="150"/>
                    </a:lnTo>
                    <a:lnTo>
                      <a:pt x="247" y="146"/>
                    </a:lnTo>
                    <a:lnTo>
                      <a:pt x="247" y="146"/>
                    </a:lnTo>
                    <a:lnTo>
                      <a:pt x="247" y="148"/>
                    </a:lnTo>
                    <a:lnTo>
                      <a:pt x="249" y="150"/>
                    </a:lnTo>
                    <a:lnTo>
                      <a:pt x="249" y="154"/>
                    </a:lnTo>
                    <a:lnTo>
                      <a:pt x="245" y="158"/>
                    </a:lnTo>
                    <a:lnTo>
                      <a:pt x="243" y="160"/>
                    </a:lnTo>
                    <a:lnTo>
                      <a:pt x="240" y="158"/>
                    </a:lnTo>
                    <a:lnTo>
                      <a:pt x="243" y="158"/>
                    </a:lnTo>
                    <a:lnTo>
                      <a:pt x="247" y="154"/>
                    </a:lnTo>
                    <a:lnTo>
                      <a:pt x="245" y="152"/>
                    </a:lnTo>
                    <a:lnTo>
                      <a:pt x="243" y="150"/>
                    </a:lnTo>
                    <a:lnTo>
                      <a:pt x="243" y="152"/>
                    </a:lnTo>
                    <a:lnTo>
                      <a:pt x="236" y="158"/>
                    </a:lnTo>
                    <a:lnTo>
                      <a:pt x="234" y="160"/>
                    </a:lnTo>
                    <a:lnTo>
                      <a:pt x="232" y="162"/>
                    </a:lnTo>
                    <a:lnTo>
                      <a:pt x="228" y="162"/>
                    </a:lnTo>
                    <a:lnTo>
                      <a:pt x="226" y="160"/>
                    </a:lnTo>
                    <a:lnTo>
                      <a:pt x="224" y="162"/>
                    </a:lnTo>
                    <a:lnTo>
                      <a:pt x="219" y="160"/>
                    </a:lnTo>
                    <a:lnTo>
                      <a:pt x="217" y="162"/>
                    </a:lnTo>
                    <a:lnTo>
                      <a:pt x="222" y="165"/>
                    </a:lnTo>
                    <a:lnTo>
                      <a:pt x="228" y="165"/>
                    </a:lnTo>
                    <a:lnTo>
                      <a:pt x="230" y="167"/>
                    </a:lnTo>
                    <a:lnTo>
                      <a:pt x="232" y="169"/>
                    </a:lnTo>
                    <a:lnTo>
                      <a:pt x="234" y="167"/>
                    </a:lnTo>
                    <a:lnTo>
                      <a:pt x="236" y="169"/>
                    </a:lnTo>
                    <a:lnTo>
                      <a:pt x="234" y="171"/>
                    </a:lnTo>
                    <a:lnTo>
                      <a:pt x="234" y="173"/>
                    </a:lnTo>
                    <a:lnTo>
                      <a:pt x="236" y="173"/>
                    </a:lnTo>
                    <a:lnTo>
                      <a:pt x="236" y="173"/>
                    </a:lnTo>
                    <a:lnTo>
                      <a:pt x="236" y="175"/>
                    </a:lnTo>
                    <a:lnTo>
                      <a:pt x="238" y="173"/>
                    </a:lnTo>
                    <a:lnTo>
                      <a:pt x="240" y="175"/>
                    </a:lnTo>
                    <a:lnTo>
                      <a:pt x="243" y="179"/>
                    </a:lnTo>
                    <a:lnTo>
                      <a:pt x="245" y="181"/>
                    </a:lnTo>
                    <a:lnTo>
                      <a:pt x="249" y="183"/>
                    </a:lnTo>
                    <a:lnTo>
                      <a:pt x="251" y="181"/>
                    </a:lnTo>
                    <a:lnTo>
                      <a:pt x="245" y="175"/>
                    </a:lnTo>
                    <a:lnTo>
                      <a:pt x="236" y="167"/>
                    </a:lnTo>
                    <a:lnTo>
                      <a:pt x="236" y="162"/>
                    </a:lnTo>
                    <a:lnTo>
                      <a:pt x="236" y="160"/>
                    </a:lnTo>
                    <a:lnTo>
                      <a:pt x="240" y="165"/>
                    </a:lnTo>
                    <a:lnTo>
                      <a:pt x="240" y="171"/>
                    </a:lnTo>
                    <a:lnTo>
                      <a:pt x="251" y="181"/>
                    </a:lnTo>
                    <a:lnTo>
                      <a:pt x="253" y="181"/>
                    </a:lnTo>
                    <a:lnTo>
                      <a:pt x="257" y="179"/>
                    </a:lnTo>
                    <a:lnTo>
                      <a:pt x="259" y="179"/>
                    </a:lnTo>
                    <a:lnTo>
                      <a:pt x="264" y="181"/>
                    </a:lnTo>
                    <a:lnTo>
                      <a:pt x="264" y="177"/>
                    </a:lnTo>
                    <a:lnTo>
                      <a:pt x="270" y="175"/>
                    </a:lnTo>
                    <a:lnTo>
                      <a:pt x="276" y="177"/>
                    </a:lnTo>
                    <a:lnTo>
                      <a:pt x="274" y="179"/>
                    </a:lnTo>
                    <a:lnTo>
                      <a:pt x="272" y="181"/>
                    </a:lnTo>
                    <a:lnTo>
                      <a:pt x="274" y="183"/>
                    </a:lnTo>
                    <a:lnTo>
                      <a:pt x="272" y="188"/>
                    </a:lnTo>
                    <a:lnTo>
                      <a:pt x="266" y="188"/>
                    </a:lnTo>
                    <a:lnTo>
                      <a:pt x="257" y="186"/>
                    </a:lnTo>
                    <a:lnTo>
                      <a:pt x="253" y="188"/>
                    </a:lnTo>
                    <a:lnTo>
                      <a:pt x="249" y="194"/>
                    </a:lnTo>
                    <a:lnTo>
                      <a:pt x="243" y="194"/>
                    </a:lnTo>
                    <a:lnTo>
                      <a:pt x="234" y="200"/>
                    </a:lnTo>
                    <a:lnTo>
                      <a:pt x="226" y="202"/>
                    </a:lnTo>
                    <a:lnTo>
                      <a:pt x="219" y="202"/>
                    </a:lnTo>
                    <a:lnTo>
                      <a:pt x="215" y="200"/>
                    </a:lnTo>
                    <a:lnTo>
                      <a:pt x="217" y="198"/>
                    </a:lnTo>
                    <a:lnTo>
                      <a:pt x="219" y="192"/>
                    </a:lnTo>
                    <a:lnTo>
                      <a:pt x="219" y="190"/>
                    </a:lnTo>
                    <a:lnTo>
                      <a:pt x="213" y="183"/>
                    </a:lnTo>
                    <a:lnTo>
                      <a:pt x="211" y="183"/>
                    </a:lnTo>
                    <a:lnTo>
                      <a:pt x="207" y="181"/>
                    </a:lnTo>
                    <a:lnTo>
                      <a:pt x="203" y="183"/>
                    </a:lnTo>
                    <a:lnTo>
                      <a:pt x="200" y="183"/>
                    </a:lnTo>
                    <a:lnTo>
                      <a:pt x="205" y="177"/>
                    </a:lnTo>
                    <a:lnTo>
                      <a:pt x="211" y="173"/>
                    </a:lnTo>
                    <a:lnTo>
                      <a:pt x="217" y="171"/>
                    </a:lnTo>
                    <a:lnTo>
                      <a:pt x="219" y="171"/>
                    </a:lnTo>
                    <a:lnTo>
                      <a:pt x="217" y="167"/>
                    </a:lnTo>
                    <a:lnTo>
                      <a:pt x="215" y="162"/>
                    </a:lnTo>
                    <a:lnTo>
                      <a:pt x="213" y="162"/>
                    </a:lnTo>
                    <a:lnTo>
                      <a:pt x="213" y="165"/>
                    </a:lnTo>
                    <a:lnTo>
                      <a:pt x="209" y="162"/>
                    </a:lnTo>
                    <a:lnTo>
                      <a:pt x="205" y="160"/>
                    </a:lnTo>
                    <a:lnTo>
                      <a:pt x="200" y="162"/>
                    </a:lnTo>
                    <a:lnTo>
                      <a:pt x="196" y="165"/>
                    </a:lnTo>
                    <a:lnTo>
                      <a:pt x="192" y="162"/>
                    </a:lnTo>
                    <a:lnTo>
                      <a:pt x="190" y="162"/>
                    </a:lnTo>
                    <a:lnTo>
                      <a:pt x="186" y="158"/>
                    </a:lnTo>
                    <a:lnTo>
                      <a:pt x="188" y="158"/>
                    </a:lnTo>
                    <a:lnTo>
                      <a:pt x="190" y="156"/>
                    </a:lnTo>
                    <a:lnTo>
                      <a:pt x="184" y="154"/>
                    </a:lnTo>
                    <a:lnTo>
                      <a:pt x="175" y="154"/>
                    </a:lnTo>
                    <a:lnTo>
                      <a:pt x="175" y="152"/>
                    </a:lnTo>
                    <a:lnTo>
                      <a:pt x="179" y="152"/>
                    </a:lnTo>
                    <a:lnTo>
                      <a:pt x="186" y="152"/>
                    </a:lnTo>
                    <a:lnTo>
                      <a:pt x="190" y="152"/>
                    </a:lnTo>
                    <a:lnTo>
                      <a:pt x="192" y="150"/>
                    </a:lnTo>
                    <a:lnTo>
                      <a:pt x="196" y="148"/>
                    </a:lnTo>
                    <a:lnTo>
                      <a:pt x="190" y="150"/>
                    </a:lnTo>
                    <a:lnTo>
                      <a:pt x="188" y="148"/>
                    </a:lnTo>
                    <a:lnTo>
                      <a:pt x="184" y="148"/>
                    </a:lnTo>
                    <a:lnTo>
                      <a:pt x="184" y="143"/>
                    </a:lnTo>
                    <a:lnTo>
                      <a:pt x="181" y="148"/>
                    </a:lnTo>
                    <a:lnTo>
                      <a:pt x="179" y="150"/>
                    </a:lnTo>
                    <a:lnTo>
                      <a:pt x="177" y="150"/>
                    </a:lnTo>
                    <a:lnTo>
                      <a:pt x="177" y="148"/>
                    </a:lnTo>
                    <a:lnTo>
                      <a:pt x="175" y="146"/>
                    </a:lnTo>
                    <a:lnTo>
                      <a:pt x="171" y="152"/>
                    </a:lnTo>
                    <a:lnTo>
                      <a:pt x="165" y="152"/>
                    </a:lnTo>
                    <a:lnTo>
                      <a:pt x="162" y="154"/>
                    </a:lnTo>
                    <a:lnTo>
                      <a:pt x="162" y="158"/>
                    </a:lnTo>
                    <a:lnTo>
                      <a:pt x="158" y="165"/>
                    </a:lnTo>
                    <a:lnTo>
                      <a:pt x="156" y="165"/>
                    </a:lnTo>
                    <a:lnTo>
                      <a:pt x="158" y="167"/>
                    </a:lnTo>
                    <a:lnTo>
                      <a:pt x="150" y="175"/>
                    </a:lnTo>
                    <a:lnTo>
                      <a:pt x="148" y="175"/>
                    </a:lnTo>
                    <a:lnTo>
                      <a:pt x="146" y="173"/>
                    </a:lnTo>
                    <a:lnTo>
                      <a:pt x="146" y="175"/>
                    </a:lnTo>
                    <a:lnTo>
                      <a:pt x="146" y="179"/>
                    </a:lnTo>
                    <a:lnTo>
                      <a:pt x="148" y="181"/>
                    </a:lnTo>
                    <a:lnTo>
                      <a:pt x="146" y="183"/>
                    </a:lnTo>
                    <a:lnTo>
                      <a:pt x="146" y="183"/>
                    </a:lnTo>
                    <a:lnTo>
                      <a:pt x="144" y="181"/>
                    </a:lnTo>
                    <a:lnTo>
                      <a:pt x="137" y="181"/>
                    </a:lnTo>
                    <a:lnTo>
                      <a:pt x="133" y="183"/>
                    </a:lnTo>
                    <a:lnTo>
                      <a:pt x="127" y="183"/>
                    </a:lnTo>
                    <a:lnTo>
                      <a:pt x="120" y="183"/>
                    </a:lnTo>
                    <a:lnTo>
                      <a:pt x="118" y="177"/>
                    </a:lnTo>
                    <a:lnTo>
                      <a:pt x="120" y="175"/>
                    </a:lnTo>
                    <a:lnTo>
                      <a:pt x="125" y="177"/>
                    </a:lnTo>
                    <a:lnTo>
                      <a:pt x="125" y="173"/>
                    </a:lnTo>
                    <a:lnTo>
                      <a:pt x="129" y="167"/>
                    </a:lnTo>
                    <a:lnTo>
                      <a:pt x="131" y="167"/>
                    </a:lnTo>
                    <a:lnTo>
                      <a:pt x="129" y="162"/>
                    </a:lnTo>
                    <a:lnTo>
                      <a:pt x="131" y="154"/>
                    </a:lnTo>
                    <a:lnTo>
                      <a:pt x="135" y="154"/>
                    </a:lnTo>
                    <a:lnTo>
                      <a:pt x="139" y="152"/>
                    </a:lnTo>
                    <a:lnTo>
                      <a:pt x="141" y="154"/>
                    </a:lnTo>
                    <a:lnTo>
                      <a:pt x="148" y="154"/>
                    </a:lnTo>
                    <a:lnTo>
                      <a:pt x="150" y="152"/>
                    </a:lnTo>
                    <a:lnTo>
                      <a:pt x="146" y="150"/>
                    </a:lnTo>
                    <a:lnTo>
                      <a:pt x="148" y="146"/>
                    </a:lnTo>
                    <a:lnTo>
                      <a:pt x="148" y="141"/>
                    </a:lnTo>
                    <a:lnTo>
                      <a:pt x="141" y="139"/>
                    </a:lnTo>
                    <a:lnTo>
                      <a:pt x="135" y="135"/>
                    </a:lnTo>
                    <a:lnTo>
                      <a:pt x="135" y="133"/>
                    </a:lnTo>
                    <a:lnTo>
                      <a:pt x="131" y="131"/>
                    </a:lnTo>
                    <a:lnTo>
                      <a:pt x="131" y="124"/>
                    </a:lnTo>
                    <a:lnTo>
                      <a:pt x="131" y="118"/>
                    </a:lnTo>
                    <a:lnTo>
                      <a:pt x="125" y="116"/>
                    </a:lnTo>
                    <a:lnTo>
                      <a:pt x="118" y="110"/>
                    </a:lnTo>
                    <a:lnTo>
                      <a:pt x="116" y="110"/>
                    </a:lnTo>
                    <a:lnTo>
                      <a:pt x="116" y="112"/>
                    </a:lnTo>
                    <a:lnTo>
                      <a:pt x="110" y="112"/>
                    </a:lnTo>
                    <a:lnTo>
                      <a:pt x="103" y="106"/>
                    </a:lnTo>
                    <a:lnTo>
                      <a:pt x="99" y="106"/>
                    </a:lnTo>
                    <a:lnTo>
                      <a:pt x="95" y="101"/>
                    </a:lnTo>
                    <a:lnTo>
                      <a:pt x="93" y="103"/>
                    </a:lnTo>
                    <a:lnTo>
                      <a:pt x="89" y="103"/>
                    </a:lnTo>
                    <a:lnTo>
                      <a:pt x="89" y="103"/>
                    </a:lnTo>
                    <a:lnTo>
                      <a:pt x="85" y="101"/>
                    </a:lnTo>
                    <a:lnTo>
                      <a:pt x="85" y="103"/>
                    </a:lnTo>
                    <a:lnTo>
                      <a:pt x="80" y="101"/>
                    </a:lnTo>
                    <a:lnTo>
                      <a:pt x="80" y="108"/>
                    </a:lnTo>
                    <a:lnTo>
                      <a:pt x="80" y="110"/>
                    </a:lnTo>
                    <a:lnTo>
                      <a:pt x="80" y="114"/>
                    </a:lnTo>
                    <a:lnTo>
                      <a:pt x="76" y="116"/>
                    </a:lnTo>
                    <a:lnTo>
                      <a:pt x="72" y="118"/>
                    </a:lnTo>
                    <a:lnTo>
                      <a:pt x="59" y="120"/>
                    </a:lnTo>
                    <a:lnTo>
                      <a:pt x="55" y="124"/>
                    </a:lnTo>
                    <a:lnTo>
                      <a:pt x="51" y="124"/>
                    </a:lnTo>
                    <a:lnTo>
                      <a:pt x="44" y="127"/>
                    </a:lnTo>
                    <a:lnTo>
                      <a:pt x="40" y="124"/>
                    </a:lnTo>
                    <a:lnTo>
                      <a:pt x="38" y="122"/>
                    </a:lnTo>
                    <a:lnTo>
                      <a:pt x="34" y="120"/>
                    </a:lnTo>
                    <a:lnTo>
                      <a:pt x="28" y="118"/>
                    </a:lnTo>
                    <a:lnTo>
                      <a:pt x="21" y="114"/>
                    </a:lnTo>
                    <a:lnTo>
                      <a:pt x="17" y="114"/>
                    </a:lnTo>
                    <a:lnTo>
                      <a:pt x="15" y="118"/>
                    </a:lnTo>
                    <a:lnTo>
                      <a:pt x="11" y="118"/>
                    </a:lnTo>
                    <a:lnTo>
                      <a:pt x="9" y="114"/>
                    </a:lnTo>
                    <a:lnTo>
                      <a:pt x="4" y="110"/>
                    </a:lnTo>
                    <a:lnTo>
                      <a:pt x="0" y="106"/>
                    </a:lnTo>
                    <a:lnTo>
                      <a:pt x="0" y="106"/>
                    </a:lnTo>
                    <a:lnTo>
                      <a:pt x="0" y="99"/>
                    </a:lnTo>
                    <a:lnTo>
                      <a:pt x="4" y="91"/>
                    </a:lnTo>
                    <a:lnTo>
                      <a:pt x="9" y="91"/>
                    </a:lnTo>
                    <a:lnTo>
                      <a:pt x="9" y="84"/>
                    </a:lnTo>
                    <a:lnTo>
                      <a:pt x="9" y="78"/>
                    </a:lnTo>
                    <a:lnTo>
                      <a:pt x="21" y="65"/>
                    </a:lnTo>
                    <a:lnTo>
                      <a:pt x="21" y="59"/>
                    </a:lnTo>
                    <a:lnTo>
                      <a:pt x="25" y="57"/>
                    </a:lnTo>
                    <a:lnTo>
                      <a:pt x="28" y="55"/>
                    </a:lnTo>
                    <a:lnTo>
                      <a:pt x="30" y="51"/>
                    </a:lnTo>
                    <a:lnTo>
                      <a:pt x="28" y="46"/>
                    </a:lnTo>
                    <a:lnTo>
                      <a:pt x="28" y="44"/>
                    </a:lnTo>
                    <a:lnTo>
                      <a:pt x="30" y="42"/>
                    </a:lnTo>
                    <a:lnTo>
                      <a:pt x="25" y="40"/>
                    </a:lnTo>
                    <a:lnTo>
                      <a:pt x="21" y="34"/>
                    </a:lnTo>
                    <a:lnTo>
                      <a:pt x="19" y="32"/>
                    </a:lnTo>
                    <a:lnTo>
                      <a:pt x="19" y="21"/>
                    </a:lnTo>
                    <a:lnTo>
                      <a:pt x="19" y="1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7" name="Freeform 55">
                <a:extLst>
                  <a:ext uri="{FF2B5EF4-FFF2-40B4-BE49-F238E27FC236}">
                    <a16:creationId xmlns:a16="http://schemas.microsoft.com/office/drawing/2014/main" id="{334C91AD-70D4-42B0-8F39-690018C75CC9}"/>
                  </a:ext>
                </a:extLst>
              </p:cNvPr>
              <p:cNvSpPr>
                <a:spLocks/>
              </p:cNvSpPr>
              <p:nvPr/>
            </p:nvSpPr>
            <p:spPr bwMode="auto">
              <a:xfrm>
                <a:off x="4942657" y="3386125"/>
                <a:ext cx="157436" cy="103577"/>
              </a:xfrm>
              <a:custGeom>
                <a:avLst/>
                <a:gdLst>
                  <a:gd name="T0" fmla="*/ 74 w 114"/>
                  <a:gd name="T1" fmla="*/ 65 h 75"/>
                  <a:gd name="T2" fmla="*/ 78 w 114"/>
                  <a:gd name="T3" fmla="*/ 61 h 75"/>
                  <a:gd name="T4" fmla="*/ 82 w 114"/>
                  <a:gd name="T5" fmla="*/ 59 h 75"/>
                  <a:gd name="T6" fmla="*/ 82 w 114"/>
                  <a:gd name="T7" fmla="*/ 56 h 75"/>
                  <a:gd name="T8" fmla="*/ 88 w 114"/>
                  <a:gd name="T9" fmla="*/ 56 h 75"/>
                  <a:gd name="T10" fmla="*/ 93 w 114"/>
                  <a:gd name="T11" fmla="*/ 52 h 75"/>
                  <a:gd name="T12" fmla="*/ 93 w 114"/>
                  <a:gd name="T13" fmla="*/ 48 h 75"/>
                  <a:gd name="T14" fmla="*/ 99 w 114"/>
                  <a:gd name="T15" fmla="*/ 37 h 75"/>
                  <a:gd name="T16" fmla="*/ 103 w 114"/>
                  <a:gd name="T17" fmla="*/ 25 h 75"/>
                  <a:gd name="T18" fmla="*/ 107 w 114"/>
                  <a:gd name="T19" fmla="*/ 18 h 75"/>
                  <a:gd name="T20" fmla="*/ 112 w 114"/>
                  <a:gd name="T21" fmla="*/ 16 h 75"/>
                  <a:gd name="T22" fmla="*/ 114 w 114"/>
                  <a:gd name="T23" fmla="*/ 12 h 75"/>
                  <a:gd name="T24" fmla="*/ 112 w 114"/>
                  <a:gd name="T25" fmla="*/ 8 h 75"/>
                  <a:gd name="T26" fmla="*/ 107 w 114"/>
                  <a:gd name="T27" fmla="*/ 4 h 75"/>
                  <a:gd name="T28" fmla="*/ 103 w 114"/>
                  <a:gd name="T29" fmla="*/ 0 h 75"/>
                  <a:gd name="T30" fmla="*/ 97 w 114"/>
                  <a:gd name="T31" fmla="*/ 4 h 75"/>
                  <a:gd name="T32" fmla="*/ 91 w 114"/>
                  <a:gd name="T33" fmla="*/ 2 h 75"/>
                  <a:gd name="T34" fmla="*/ 84 w 114"/>
                  <a:gd name="T35" fmla="*/ 2 h 75"/>
                  <a:gd name="T36" fmla="*/ 78 w 114"/>
                  <a:gd name="T37" fmla="*/ 2 h 75"/>
                  <a:gd name="T38" fmla="*/ 72 w 114"/>
                  <a:gd name="T39" fmla="*/ 2 h 75"/>
                  <a:gd name="T40" fmla="*/ 69 w 114"/>
                  <a:gd name="T41" fmla="*/ 6 h 75"/>
                  <a:gd name="T42" fmla="*/ 65 w 114"/>
                  <a:gd name="T43" fmla="*/ 10 h 75"/>
                  <a:gd name="T44" fmla="*/ 65 w 114"/>
                  <a:gd name="T45" fmla="*/ 14 h 75"/>
                  <a:gd name="T46" fmla="*/ 59 w 114"/>
                  <a:gd name="T47" fmla="*/ 8 h 75"/>
                  <a:gd name="T48" fmla="*/ 53 w 114"/>
                  <a:gd name="T49" fmla="*/ 12 h 75"/>
                  <a:gd name="T50" fmla="*/ 46 w 114"/>
                  <a:gd name="T51" fmla="*/ 14 h 75"/>
                  <a:gd name="T52" fmla="*/ 46 w 114"/>
                  <a:gd name="T53" fmla="*/ 18 h 75"/>
                  <a:gd name="T54" fmla="*/ 36 w 114"/>
                  <a:gd name="T55" fmla="*/ 21 h 75"/>
                  <a:gd name="T56" fmla="*/ 29 w 114"/>
                  <a:gd name="T57" fmla="*/ 23 h 75"/>
                  <a:gd name="T58" fmla="*/ 23 w 114"/>
                  <a:gd name="T59" fmla="*/ 21 h 75"/>
                  <a:gd name="T60" fmla="*/ 8 w 114"/>
                  <a:gd name="T61" fmla="*/ 12 h 75"/>
                  <a:gd name="T62" fmla="*/ 8 w 114"/>
                  <a:gd name="T63" fmla="*/ 16 h 75"/>
                  <a:gd name="T64" fmla="*/ 10 w 114"/>
                  <a:gd name="T65" fmla="*/ 21 h 75"/>
                  <a:gd name="T66" fmla="*/ 8 w 114"/>
                  <a:gd name="T67" fmla="*/ 23 h 75"/>
                  <a:gd name="T68" fmla="*/ 0 w 114"/>
                  <a:gd name="T69" fmla="*/ 23 h 75"/>
                  <a:gd name="T70" fmla="*/ 0 w 114"/>
                  <a:gd name="T71" fmla="*/ 25 h 75"/>
                  <a:gd name="T72" fmla="*/ 4 w 114"/>
                  <a:gd name="T73" fmla="*/ 29 h 75"/>
                  <a:gd name="T74" fmla="*/ 2 w 114"/>
                  <a:gd name="T75" fmla="*/ 33 h 75"/>
                  <a:gd name="T76" fmla="*/ 2 w 114"/>
                  <a:gd name="T77" fmla="*/ 37 h 75"/>
                  <a:gd name="T78" fmla="*/ 4 w 114"/>
                  <a:gd name="T79" fmla="*/ 42 h 75"/>
                  <a:gd name="T80" fmla="*/ 0 w 114"/>
                  <a:gd name="T81" fmla="*/ 46 h 75"/>
                  <a:gd name="T82" fmla="*/ 0 w 114"/>
                  <a:gd name="T83" fmla="*/ 46 h 75"/>
                  <a:gd name="T84" fmla="*/ 4 w 114"/>
                  <a:gd name="T85" fmla="*/ 52 h 75"/>
                  <a:gd name="T86" fmla="*/ 4 w 114"/>
                  <a:gd name="T87" fmla="*/ 59 h 75"/>
                  <a:gd name="T88" fmla="*/ 8 w 114"/>
                  <a:gd name="T89" fmla="*/ 59 h 75"/>
                  <a:gd name="T90" fmla="*/ 17 w 114"/>
                  <a:gd name="T91" fmla="*/ 67 h 75"/>
                  <a:gd name="T92" fmla="*/ 21 w 114"/>
                  <a:gd name="T93" fmla="*/ 67 h 75"/>
                  <a:gd name="T94" fmla="*/ 23 w 114"/>
                  <a:gd name="T95" fmla="*/ 71 h 75"/>
                  <a:gd name="T96" fmla="*/ 34 w 114"/>
                  <a:gd name="T97" fmla="*/ 71 h 75"/>
                  <a:gd name="T98" fmla="*/ 42 w 114"/>
                  <a:gd name="T99" fmla="*/ 75 h 75"/>
                  <a:gd name="T100" fmla="*/ 44 w 114"/>
                  <a:gd name="T101" fmla="*/ 71 h 75"/>
                  <a:gd name="T102" fmla="*/ 46 w 114"/>
                  <a:gd name="T103" fmla="*/ 71 h 75"/>
                  <a:gd name="T104" fmla="*/ 51 w 114"/>
                  <a:gd name="T105" fmla="*/ 69 h 75"/>
                  <a:gd name="T106" fmla="*/ 55 w 114"/>
                  <a:gd name="T107" fmla="*/ 67 h 75"/>
                  <a:gd name="T108" fmla="*/ 57 w 114"/>
                  <a:gd name="T109" fmla="*/ 67 h 75"/>
                  <a:gd name="T110" fmla="*/ 59 w 114"/>
                  <a:gd name="T111" fmla="*/ 65 h 75"/>
                  <a:gd name="T112" fmla="*/ 63 w 114"/>
                  <a:gd name="T113" fmla="*/ 61 h 75"/>
                  <a:gd name="T114" fmla="*/ 67 w 114"/>
                  <a:gd name="T115" fmla="*/ 63 h 75"/>
                  <a:gd name="T116" fmla="*/ 72 w 114"/>
                  <a:gd name="T117" fmla="*/ 63 h 75"/>
                  <a:gd name="T118" fmla="*/ 74 w 114"/>
                  <a:gd name="T119"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75">
                    <a:moveTo>
                      <a:pt x="74" y="65"/>
                    </a:moveTo>
                    <a:lnTo>
                      <a:pt x="78" y="61"/>
                    </a:lnTo>
                    <a:lnTo>
                      <a:pt x="82" y="59"/>
                    </a:lnTo>
                    <a:lnTo>
                      <a:pt x="82" y="56"/>
                    </a:lnTo>
                    <a:lnTo>
                      <a:pt x="88" y="56"/>
                    </a:lnTo>
                    <a:lnTo>
                      <a:pt x="93" y="52"/>
                    </a:lnTo>
                    <a:lnTo>
                      <a:pt x="93" y="48"/>
                    </a:lnTo>
                    <a:lnTo>
                      <a:pt x="99" y="37"/>
                    </a:lnTo>
                    <a:lnTo>
                      <a:pt x="103" y="25"/>
                    </a:lnTo>
                    <a:lnTo>
                      <a:pt x="107" y="18"/>
                    </a:lnTo>
                    <a:lnTo>
                      <a:pt x="112" y="16"/>
                    </a:lnTo>
                    <a:lnTo>
                      <a:pt x="114" y="12"/>
                    </a:lnTo>
                    <a:lnTo>
                      <a:pt x="112" y="8"/>
                    </a:lnTo>
                    <a:lnTo>
                      <a:pt x="107" y="4"/>
                    </a:lnTo>
                    <a:lnTo>
                      <a:pt x="103" y="0"/>
                    </a:lnTo>
                    <a:lnTo>
                      <a:pt x="97" y="4"/>
                    </a:lnTo>
                    <a:lnTo>
                      <a:pt x="91" y="2"/>
                    </a:lnTo>
                    <a:lnTo>
                      <a:pt x="84" y="2"/>
                    </a:lnTo>
                    <a:lnTo>
                      <a:pt x="78" y="2"/>
                    </a:lnTo>
                    <a:lnTo>
                      <a:pt x="72" y="2"/>
                    </a:lnTo>
                    <a:lnTo>
                      <a:pt x="69" y="6"/>
                    </a:lnTo>
                    <a:lnTo>
                      <a:pt x="65" y="10"/>
                    </a:lnTo>
                    <a:lnTo>
                      <a:pt x="65" y="14"/>
                    </a:lnTo>
                    <a:lnTo>
                      <a:pt x="59" y="8"/>
                    </a:lnTo>
                    <a:lnTo>
                      <a:pt x="53" y="12"/>
                    </a:lnTo>
                    <a:lnTo>
                      <a:pt x="46" y="14"/>
                    </a:lnTo>
                    <a:lnTo>
                      <a:pt x="46" y="18"/>
                    </a:lnTo>
                    <a:lnTo>
                      <a:pt x="36" y="21"/>
                    </a:lnTo>
                    <a:lnTo>
                      <a:pt x="29" y="23"/>
                    </a:lnTo>
                    <a:lnTo>
                      <a:pt x="23" y="21"/>
                    </a:lnTo>
                    <a:lnTo>
                      <a:pt x="8" y="12"/>
                    </a:lnTo>
                    <a:lnTo>
                      <a:pt x="8" y="16"/>
                    </a:lnTo>
                    <a:lnTo>
                      <a:pt x="10" y="21"/>
                    </a:lnTo>
                    <a:lnTo>
                      <a:pt x="8" y="23"/>
                    </a:lnTo>
                    <a:lnTo>
                      <a:pt x="0" y="23"/>
                    </a:lnTo>
                    <a:lnTo>
                      <a:pt x="0" y="25"/>
                    </a:lnTo>
                    <a:lnTo>
                      <a:pt x="4" y="29"/>
                    </a:lnTo>
                    <a:lnTo>
                      <a:pt x="2" y="33"/>
                    </a:lnTo>
                    <a:lnTo>
                      <a:pt x="2" y="37"/>
                    </a:lnTo>
                    <a:lnTo>
                      <a:pt x="4" y="42"/>
                    </a:lnTo>
                    <a:lnTo>
                      <a:pt x="0" y="46"/>
                    </a:lnTo>
                    <a:lnTo>
                      <a:pt x="0" y="46"/>
                    </a:lnTo>
                    <a:lnTo>
                      <a:pt x="4" y="52"/>
                    </a:lnTo>
                    <a:lnTo>
                      <a:pt x="4" y="59"/>
                    </a:lnTo>
                    <a:lnTo>
                      <a:pt x="8" y="59"/>
                    </a:lnTo>
                    <a:lnTo>
                      <a:pt x="17" y="67"/>
                    </a:lnTo>
                    <a:lnTo>
                      <a:pt x="21" y="67"/>
                    </a:lnTo>
                    <a:lnTo>
                      <a:pt x="23" y="71"/>
                    </a:lnTo>
                    <a:lnTo>
                      <a:pt x="34" y="71"/>
                    </a:lnTo>
                    <a:lnTo>
                      <a:pt x="42" y="75"/>
                    </a:lnTo>
                    <a:lnTo>
                      <a:pt x="44" y="71"/>
                    </a:lnTo>
                    <a:lnTo>
                      <a:pt x="46" y="71"/>
                    </a:lnTo>
                    <a:lnTo>
                      <a:pt x="51" y="69"/>
                    </a:lnTo>
                    <a:lnTo>
                      <a:pt x="55" y="67"/>
                    </a:lnTo>
                    <a:lnTo>
                      <a:pt x="57" y="67"/>
                    </a:lnTo>
                    <a:lnTo>
                      <a:pt x="59" y="65"/>
                    </a:lnTo>
                    <a:lnTo>
                      <a:pt x="63" y="61"/>
                    </a:lnTo>
                    <a:lnTo>
                      <a:pt x="67" y="63"/>
                    </a:lnTo>
                    <a:lnTo>
                      <a:pt x="72" y="63"/>
                    </a:lnTo>
                    <a:lnTo>
                      <a:pt x="74" y="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8" name="Freeform 56">
                <a:extLst>
                  <a:ext uri="{FF2B5EF4-FFF2-40B4-BE49-F238E27FC236}">
                    <a16:creationId xmlns:a16="http://schemas.microsoft.com/office/drawing/2014/main" id="{BD28B69A-12F1-4879-A19A-C4AAB12B3747}"/>
                  </a:ext>
                </a:extLst>
              </p:cNvPr>
              <p:cNvSpPr>
                <a:spLocks/>
              </p:cNvSpPr>
              <p:nvPr/>
            </p:nvSpPr>
            <p:spPr bwMode="auto">
              <a:xfrm>
                <a:off x="4953705" y="3355743"/>
                <a:ext cx="136721" cy="62146"/>
              </a:xfrm>
              <a:custGeom>
                <a:avLst/>
                <a:gdLst>
                  <a:gd name="T0" fmla="*/ 0 w 99"/>
                  <a:gd name="T1" fmla="*/ 34 h 45"/>
                  <a:gd name="T2" fmla="*/ 15 w 99"/>
                  <a:gd name="T3" fmla="*/ 43 h 45"/>
                  <a:gd name="T4" fmla="*/ 21 w 99"/>
                  <a:gd name="T5" fmla="*/ 45 h 45"/>
                  <a:gd name="T6" fmla="*/ 28 w 99"/>
                  <a:gd name="T7" fmla="*/ 43 h 45"/>
                  <a:gd name="T8" fmla="*/ 38 w 99"/>
                  <a:gd name="T9" fmla="*/ 40 h 45"/>
                  <a:gd name="T10" fmla="*/ 38 w 99"/>
                  <a:gd name="T11" fmla="*/ 36 h 45"/>
                  <a:gd name="T12" fmla="*/ 45 w 99"/>
                  <a:gd name="T13" fmla="*/ 34 h 45"/>
                  <a:gd name="T14" fmla="*/ 51 w 99"/>
                  <a:gd name="T15" fmla="*/ 30 h 45"/>
                  <a:gd name="T16" fmla="*/ 57 w 99"/>
                  <a:gd name="T17" fmla="*/ 36 h 45"/>
                  <a:gd name="T18" fmla="*/ 57 w 99"/>
                  <a:gd name="T19" fmla="*/ 32 h 45"/>
                  <a:gd name="T20" fmla="*/ 61 w 99"/>
                  <a:gd name="T21" fmla="*/ 28 h 45"/>
                  <a:gd name="T22" fmla="*/ 64 w 99"/>
                  <a:gd name="T23" fmla="*/ 24 h 45"/>
                  <a:gd name="T24" fmla="*/ 70 w 99"/>
                  <a:gd name="T25" fmla="*/ 24 h 45"/>
                  <a:gd name="T26" fmla="*/ 76 w 99"/>
                  <a:gd name="T27" fmla="*/ 24 h 45"/>
                  <a:gd name="T28" fmla="*/ 83 w 99"/>
                  <a:gd name="T29" fmla="*/ 24 h 45"/>
                  <a:gd name="T30" fmla="*/ 89 w 99"/>
                  <a:gd name="T31" fmla="*/ 26 h 45"/>
                  <a:gd name="T32" fmla="*/ 95 w 99"/>
                  <a:gd name="T33" fmla="*/ 22 h 45"/>
                  <a:gd name="T34" fmla="*/ 95 w 99"/>
                  <a:gd name="T35" fmla="*/ 15 h 45"/>
                  <a:gd name="T36" fmla="*/ 99 w 99"/>
                  <a:gd name="T37" fmla="*/ 7 h 45"/>
                  <a:gd name="T38" fmla="*/ 99 w 99"/>
                  <a:gd name="T39" fmla="*/ 7 h 45"/>
                  <a:gd name="T40" fmla="*/ 91 w 99"/>
                  <a:gd name="T41" fmla="*/ 0 h 45"/>
                  <a:gd name="T42" fmla="*/ 85 w 99"/>
                  <a:gd name="T43" fmla="*/ 0 h 45"/>
                  <a:gd name="T44" fmla="*/ 80 w 99"/>
                  <a:gd name="T45" fmla="*/ 3 h 45"/>
                  <a:gd name="T46" fmla="*/ 78 w 99"/>
                  <a:gd name="T47" fmla="*/ 0 h 45"/>
                  <a:gd name="T48" fmla="*/ 74 w 99"/>
                  <a:gd name="T49" fmla="*/ 0 h 45"/>
                  <a:gd name="T50" fmla="*/ 72 w 99"/>
                  <a:gd name="T51" fmla="*/ 5 h 45"/>
                  <a:gd name="T52" fmla="*/ 70 w 99"/>
                  <a:gd name="T53" fmla="*/ 3 h 45"/>
                  <a:gd name="T54" fmla="*/ 66 w 99"/>
                  <a:gd name="T55" fmla="*/ 3 h 45"/>
                  <a:gd name="T56" fmla="*/ 61 w 99"/>
                  <a:gd name="T57" fmla="*/ 0 h 45"/>
                  <a:gd name="T58" fmla="*/ 59 w 99"/>
                  <a:gd name="T59" fmla="*/ 3 h 45"/>
                  <a:gd name="T60" fmla="*/ 55 w 99"/>
                  <a:gd name="T61" fmla="*/ 7 h 45"/>
                  <a:gd name="T62" fmla="*/ 53 w 99"/>
                  <a:gd name="T63" fmla="*/ 7 h 45"/>
                  <a:gd name="T64" fmla="*/ 51 w 99"/>
                  <a:gd name="T65" fmla="*/ 5 h 45"/>
                  <a:gd name="T66" fmla="*/ 51 w 99"/>
                  <a:gd name="T67" fmla="*/ 7 h 45"/>
                  <a:gd name="T68" fmla="*/ 43 w 99"/>
                  <a:gd name="T69" fmla="*/ 5 h 45"/>
                  <a:gd name="T70" fmla="*/ 38 w 99"/>
                  <a:gd name="T71" fmla="*/ 9 h 45"/>
                  <a:gd name="T72" fmla="*/ 32 w 99"/>
                  <a:gd name="T73" fmla="*/ 9 h 45"/>
                  <a:gd name="T74" fmla="*/ 28 w 99"/>
                  <a:gd name="T75" fmla="*/ 15 h 45"/>
                  <a:gd name="T76" fmla="*/ 19 w 99"/>
                  <a:gd name="T77" fmla="*/ 15 h 45"/>
                  <a:gd name="T78" fmla="*/ 13 w 99"/>
                  <a:gd name="T79" fmla="*/ 19 h 45"/>
                  <a:gd name="T80" fmla="*/ 11 w 99"/>
                  <a:gd name="T81" fmla="*/ 17 h 45"/>
                  <a:gd name="T82" fmla="*/ 7 w 99"/>
                  <a:gd name="T83" fmla="*/ 17 h 45"/>
                  <a:gd name="T84" fmla="*/ 0 w 99"/>
                  <a:gd name="T85" fmla="*/ 19 h 45"/>
                  <a:gd name="T86" fmla="*/ 0 w 99"/>
                  <a:gd name="T87" fmla="*/ 19 h 45"/>
                  <a:gd name="T88" fmla="*/ 0 w 99"/>
                  <a:gd name="T89" fmla="*/ 26 h 45"/>
                  <a:gd name="T90" fmla="*/ 0 w 99"/>
                  <a:gd name="T91"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45">
                    <a:moveTo>
                      <a:pt x="0" y="34"/>
                    </a:moveTo>
                    <a:lnTo>
                      <a:pt x="15" y="43"/>
                    </a:lnTo>
                    <a:lnTo>
                      <a:pt x="21" y="45"/>
                    </a:lnTo>
                    <a:lnTo>
                      <a:pt x="28" y="43"/>
                    </a:lnTo>
                    <a:lnTo>
                      <a:pt x="38" y="40"/>
                    </a:lnTo>
                    <a:lnTo>
                      <a:pt x="38" y="36"/>
                    </a:lnTo>
                    <a:lnTo>
                      <a:pt x="45" y="34"/>
                    </a:lnTo>
                    <a:lnTo>
                      <a:pt x="51" y="30"/>
                    </a:lnTo>
                    <a:lnTo>
                      <a:pt x="57" y="36"/>
                    </a:lnTo>
                    <a:lnTo>
                      <a:pt x="57" y="32"/>
                    </a:lnTo>
                    <a:lnTo>
                      <a:pt x="61" y="28"/>
                    </a:lnTo>
                    <a:lnTo>
                      <a:pt x="64" y="24"/>
                    </a:lnTo>
                    <a:lnTo>
                      <a:pt x="70" y="24"/>
                    </a:lnTo>
                    <a:lnTo>
                      <a:pt x="76" y="24"/>
                    </a:lnTo>
                    <a:lnTo>
                      <a:pt x="83" y="24"/>
                    </a:lnTo>
                    <a:lnTo>
                      <a:pt x="89" y="26"/>
                    </a:lnTo>
                    <a:lnTo>
                      <a:pt x="95" y="22"/>
                    </a:lnTo>
                    <a:lnTo>
                      <a:pt x="95" y="15"/>
                    </a:lnTo>
                    <a:lnTo>
                      <a:pt x="99" y="7"/>
                    </a:lnTo>
                    <a:lnTo>
                      <a:pt x="99" y="7"/>
                    </a:lnTo>
                    <a:lnTo>
                      <a:pt x="91" y="0"/>
                    </a:lnTo>
                    <a:lnTo>
                      <a:pt x="85" y="0"/>
                    </a:lnTo>
                    <a:lnTo>
                      <a:pt x="80" y="3"/>
                    </a:lnTo>
                    <a:lnTo>
                      <a:pt x="78" y="0"/>
                    </a:lnTo>
                    <a:lnTo>
                      <a:pt x="74" y="0"/>
                    </a:lnTo>
                    <a:lnTo>
                      <a:pt x="72" y="5"/>
                    </a:lnTo>
                    <a:lnTo>
                      <a:pt x="70" y="3"/>
                    </a:lnTo>
                    <a:lnTo>
                      <a:pt x="66" y="3"/>
                    </a:lnTo>
                    <a:lnTo>
                      <a:pt x="61" y="0"/>
                    </a:lnTo>
                    <a:lnTo>
                      <a:pt x="59" y="3"/>
                    </a:lnTo>
                    <a:lnTo>
                      <a:pt x="55" y="7"/>
                    </a:lnTo>
                    <a:lnTo>
                      <a:pt x="53" y="7"/>
                    </a:lnTo>
                    <a:lnTo>
                      <a:pt x="51" y="5"/>
                    </a:lnTo>
                    <a:lnTo>
                      <a:pt x="51" y="7"/>
                    </a:lnTo>
                    <a:lnTo>
                      <a:pt x="43" y="5"/>
                    </a:lnTo>
                    <a:lnTo>
                      <a:pt x="38" y="9"/>
                    </a:lnTo>
                    <a:lnTo>
                      <a:pt x="32" y="9"/>
                    </a:lnTo>
                    <a:lnTo>
                      <a:pt x="28" y="15"/>
                    </a:lnTo>
                    <a:lnTo>
                      <a:pt x="19" y="15"/>
                    </a:lnTo>
                    <a:lnTo>
                      <a:pt x="13" y="19"/>
                    </a:lnTo>
                    <a:lnTo>
                      <a:pt x="11" y="17"/>
                    </a:lnTo>
                    <a:lnTo>
                      <a:pt x="7" y="17"/>
                    </a:lnTo>
                    <a:lnTo>
                      <a:pt x="0" y="19"/>
                    </a:lnTo>
                    <a:lnTo>
                      <a:pt x="0" y="19"/>
                    </a:lnTo>
                    <a:lnTo>
                      <a:pt x="0" y="26"/>
                    </a:lnTo>
                    <a:lnTo>
                      <a:pt x="0" y="3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9" name="Freeform 65">
                <a:extLst>
                  <a:ext uri="{FF2B5EF4-FFF2-40B4-BE49-F238E27FC236}">
                    <a16:creationId xmlns:a16="http://schemas.microsoft.com/office/drawing/2014/main" id="{AD421D5B-E203-451F-82C8-690BB2741860}"/>
                  </a:ext>
                </a:extLst>
              </p:cNvPr>
              <p:cNvSpPr>
                <a:spLocks/>
              </p:cNvSpPr>
              <p:nvPr/>
            </p:nvSpPr>
            <p:spPr bwMode="auto">
              <a:xfrm>
                <a:off x="4764506" y="3370935"/>
                <a:ext cx="191962" cy="92528"/>
              </a:xfrm>
              <a:custGeom>
                <a:avLst/>
                <a:gdLst>
                  <a:gd name="T0" fmla="*/ 85 w 139"/>
                  <a:gd name="T1" fmla="*/ 63 h 67"/>
                  <a:gd name="T2" fmla="*/ 95 w 139"/>
                  <a:gd name="T3" fmla="*/ 67 h 67"/>
                  <a:gd name="T4" fmla="*/ 106 w 139"/>
                  <a:gd name="T5" fmla="*/ 65 h 67"/>
                  <a:gd name="T6" fmla="*/ 112 w 139"/>
                  <a:gd name="T7" fmla="*/ 63 h 67"/>
                  <a:gd name="T8" fmla="*/ 123 w 139"/>
                  <a:gd name="T9" fmla="*/ 59 h 67"/>
                  <a:gd name="T10" fmla="*/ 133 w 139"/>
                  <a:gd name="T11" fmla="*/ 53 h 67"/>
                  <a:gd name="T12" fmla="*/ 131 w 139"/>
                  <a:gd name="T13" fmla="*/ 44 h 67"/>
                  <a:gd name="T14" fmla="*/ 129 w 139"/>
                  <a:gd name="T15" fmla="*/ 36 h 67"/>
                  <a:gd name="T16" fmla="*/ 137 w 139"/>
                  <a:gd name="T17" fmla="*/ 34 h 67"/>
                  <a:gd name="T18" fmla="*/ 137 w 139"/>
                  <a:gd name="T19" fmla="*/ 27 h 67"/>
                  <a:gd name="T20" fmla="*/ 137 w 139"/>
                  <a:gd name="T21" fmla="*/ 8 h 67"/>
                  <a:gd name="T22" fmla="*/ 127 w 139"/>
                  <a:gd name="T23" fmla="*/ 4 h 67"/>
                  <a:gd name="T24" fmla="*/ 114 w 139"/>
                  <a:gd name="T25" fmla="*/ 6 h 67"/>
                  <a:gd name="T26" fmla="*/ 104 w 139"/>
                  <a:gd name="T27" fmla="*/ 2 h 67"/>
                  <a:gd name="T28" fmla="*/ 97 w 139"/>
                  <a:gd name="T29" fmla="*/ 4 h 67"/>
                  <a:gd name="T30" fmla="*/ 95 w 139"/>
                  <a:gd name="T31" fmla="*/ 8 h 67"/>
                  <a:gd name="T32" fmla="*/ 87 w 139"/>
                  <a:gd name="T33" fmla="*/ 11 h 67"/>
                  <a:gd name="T34" fmla="*/ 74 w 139"/>
                  <a:gd name="T35" fmla="*/ 6 h 67"/>
                  <a:gd name="T36" fmla="*/ 74 w 139"/>
                  <a:gd name="T37" fmla="*/ 13 h 67"/>
                  <a:gd name="T38" fmla="*/ 70 w 139"/>
                  <a:gd name="T39" fmla="*/ 17 h 67"/>
                  <a:gd name="T40" fmla="*/ 59 w 139"/>
                  <a:gd name="T41" fmla="*/ 25 h 67"/>
                  <a:gd name="T42" fmla="*/ 64 w 139"/>
                  <a:gd name="T43" fmla="*/ 32 h 67"/>
                  <a:gd name="T44" fmla="*/ 61 w 139"/>
                  <a:gd name="T45" fmla="*/ 36 h 67"/>
                  <a:gd name="T46" fmla="*/ 53 w 139"/>
                  <a:gd name="T47" fmla="*/ 34 h 67"/>
                  <a:gd name="T48" fmla="*/ 47 w 139"/>
                  <a:gd name="T49" fmla="*/ 34 h 67"/>
                  <a:gd name="T50" fmla="*/ 36 w 139"/>
                  <a:gd name="T51" fmla="*/ 38 h 67"/>
                  <a:gd name="T52" fmla="*/ 30 w 139"/>
                  <a:gd name="T53" fmla="*/ 38 h 67"/>
                  <a:gd name="T54" fmla="*/ 21 w 139"/>
                  <a:gd name="T55" fmla="*/ 36 h 67"/>
                  <a:gd name="T56" fmla="*/ 15 w 139"/>
                  <a:gd name="T57" fmla="*/ 40 h 67"/>
                  <a:gd name="T58" fmla="*/ 11 w 139"/>
                  <a:gd name="T59" fmla="*/ 40 h 67"/>
                  <a:gd name="T60" fmla="*/ 5 w 139"/>
                  <a:gd name="T61" fmla="*/ 38 h 67"/>
                  <a:gd name="T62" fmla="*/ 0 w 139"/>
                  <a:gd name="T63" fmla="*/ 40 h 67"/>
                  <a:gd name="T64" fmla="*/ 2 w 139"/>
                  <a:gd name="T65" fmla="*/ 44 h 67"/>
                  <a:gd name="T66" fmla="*/ 5 w 139"/>
                  <a:gd name="T67" fmla="*/ 48 h 67"/>
                  <a:gd name="T68" fmla="*/ 11 w 139"/>
                  <a:gd name="T69" fmla="*/ 48 h 67"/>
                  <a:gd name="T70" fmla="*/ 17 w 139"/>
                  <a:gd name="T71" fmla="*/ 48 h 67"/>
                  <a:gd name="T72" fmla="*/ 24 w 139"/>
                  <a:gd name="T73" fmla="*/ 53 h 67"/>
                  <a:gd name="T74" fmla="*/ 30 w 139"/>
                  <a:gd name="T75" fmla="*/ 55 h 67"/>
                  <a:gd name="T76" fmla="*/ 45 w 139"/>
                  <a:gd name="T77" fmla="*/ 51 h 67"/>
                  <a:gd name="T78" fmla="*/ 51 w 139"/>
                  <a:gd name="T79" fmla="*/ 53 h 67"/>
                  <a:gd name="T80" fmla="*/ 72 w 139"/>
                  <a:gd name="T81" fmla="*/ 61 h 67"/>
                  <a:gd name="T82" fmla="*/ 83 w 139"/>
                  <a:gd name="T83"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 h="67">
                    <a:moveTo>
                      <a:pt x="83" y="63"/>
                    </a:moveTo>
                    <a:lnTo>
                      <a:pt x="85" y="63"/>
                    </a:lnTo>
                    <a:lnTo>
                      <a:pt x="93" y="63"/>
                    </a:lnTo>
                    <a:lnTo>
                      <a:pt x="95" y="67"/>
                    </a:lnTo>
                    <a:lnTo>
                      <a:pt x="102" y="65"/>
                    </a:lnTo>
                    <a:lnTo>
                      <a:pt x="106" y="65"/>
                    </a:lnTo>
                    <a:lnTo>
                      <a:pt x="110" y="63"/>
                    </a:lnTo>
                    <a:lnTo>
                      <a:pt x="112" y="63"/>
                    </a:lnTo>
                    <a:lnTo>
                      <a:pt x="114" y="63"/>
                    </a:lnTo>
                    <a:lnTo>
                      <a:pt x="123" y="59"/>
                    </a:lnTo>
                    <a:lnTo>
                      <a:pt x="129" y="57"/>
                    </a:lnTo>
                    <a:lnTo>
                      <a:pt x="133" y="53"/>
                    </a:lnTo>
                    <a:lnTo>
                      <a:pt x="131" y="48"/>
                    </a:lnTo>
                    <a:lnTo>
                      <a:pt x="131" y="44"/>
                    </a:lnTo>
                    <a:lnTo>
                      <a:pt x="133" y="40"/>
                    </a:lnTo>
                    <a:lnTo>
                      <a:pt x="129" y="36"/>
                    </a:lnTo>
                    <a:lnTo>
                      <a:pt x="129" y="34"/>
                    </a:lnTo>
                    <a:lnTo>
                      <a:pt x="137" y="34"/>
                    </a:lnTo>
                    <a:lnTo>
                      <a:pt x="139" y="32"/>
                    </a:lnTo>
                    <a:lnTo>
                      <a:pt x="137" y="27"/>
                    </a:lnTo>
                    <a:lnTo>
                      <a:pt x="137" y="15"/>
                    </a:lnTo>
                    <a:lnTo>
                      <a:pt x="137" y="8"/>
                    </a:lnTo>
                    <a:lnTo>
                      <a:pt x="129" y="6"/>
                    </a:lnTo>
                    <a:lnTo>
                      <a:pt x="127" y="4"/>
                    </a:lnTo>
                    <a:lnTo>
                      <a:pt x="120" y="6"/>
                    </a:lnTo>
                    <a:lnTo>
                      <a:pt x="114" y="6"/>
                    </a:lnTo>
                    <a:lnTo>
                      <a:pt x="110" y="2"/>
                    </a:lnTo>
                    <a:lnTo>
                      <a:pt x="104" y="2"/>
                    </a:lnTo>
                    <a:lnTo>
                      <a:pt x="99" y="0"/>
                    </a:lnTo>
                    <a:lnTo>
                      <a:pt x="97" y="4"/>
                    </a:lnTo>
                    <a:lnTo>
                      <a:pt x="95" y="6"/>
                    </a:lnTo>
                    <a:lnTo>
                      <a:pt x="95" y="8"/>
                    </a:lnTo>
                    <a:lnTo>
                      <a:pt x="89" y="8"/>
                    </a:lnTo>
                    <a:lnTo>
                      <a:pt x="87" y="11"/>
                    </a:lnTo>
                    <a:lnTo>
                      <a:pt x="78" y="6"/>
                    </a:lnTo>
                    <a:lnTo>
                      <a:pt x="74" y="6"/>
                    </a:lnTo>
                    <a:lnTo>
                      <a:pt x="74" y="8"/>
                    </a:lnTo>
                    <a:lnTo>
                      <a:pt x="74" y="13"/>
                    </a:lnTo>
                    <a:lnTo>
                      <a:pt x="72" y="13"/>
                    </a:lnTo>
                    <a:lnTo>
                      <a:pt x="70" y="17"/>
                    </a:lnTo>
                    <a:lnTo>
                      <a:pt x="64" y="19"/>
                    </a:lnTo>
                    <a:lnTo>
                      <a:pt x="59" y="25"/>
                    </a:lnTo>
                    <a:lnTo>
                      <a:pt x="59" y="27"/>
                    </a:lnTo>
                    <a:lnTo>
                      <a:pt x="64" y="32"/>
                    </a:lnTo>
                    <a:lnTo>
                      <a:pt x="64" y="34"/>
                    </a:lnTo>
                    <a:lnTo>
                      <a:pt x="61" y="36"/>
                    </a:lnTo>
                    <a:lnTo>
                      <a:pt x="57" y="34"/>
                    </a:lnTo>
                    <a:lnTo>
                      <a:pt x="53" y="34"/>
                    </a:lnTo>
                    <a:lnTo>
                      <a:pt x="49" y="34"/>
                    </a:lnTo>
                    <a:lnTo>
                      <a:pt x="47" y="34"/>
                    </a:lnTo>
                    <a:lnTo>
                      <a:pt x="40" y="38"/>
                    </a:lnTo>
                    <a:lnTo>
                      <a:pt x="36" y="38"/>
                    </a:lnTo>
                    <a:lnTo>
                      <a:pt x="32" y="38"/>
                    </a:lnTo>
                    <a:lnTo>
                      <a:pt x="30" y="38"/>
                    </a:lnTo>
                    <a:lnTo>
                      <a:pt x="26" y="36"/>
                    </a:lnTo>
                    <a:lnTo>
                      <a:pt x="21" y="36"/>
                    </a:lnTo>
                    <a:lnTo>
                      <a:pt x="15" y="36"/>
                    </a:lnTo>
                    <a:lnTo>
                      <a:pt x="15" y="40"/>
                    </a:lnTo>
                    <a:lnTo>
                      <a:pt x="15" y="40"/>
                    </a:lnTo>
                    <a:lnTo>
                      <a:pt x="11" y="40"/>
                    </a:lnTo>
                    <a:lnTo>
                      <a:pt x="7" y="36"/>
                    </a:lnTo>
                    <a:lnTo>
                      <a:pt x="5" y="38"/>
                    </a:lnTo>
                    <a:lnTo>
                      <a:pt x="0" y="40"/>
                    </a:lnTo>
                    <a:lnTo>
                      <a:pt x="0" y="40"/>
                    </a:lnTo>
                    <a:lnTo>
                      <a:pt x="2" y="40"/>
                    </a:lnTo>
                    <a:lnTo>
                      <a:pt x="2" y="44"/>
                    </a:lnTo>
                    <a:lnTo>
                      <a:pt x="5" y="46"/>
                    </a:lnTo>
                    <a:lnTo>
                      <a:pt x="5" y="48"/>
                    </a:lnTo>
                    <a:lnTo>
                      <a:pt x="7" y="48"/>
                    </a:lnTo>
                    <a:lnTo>
                      <a:pt x="11" y="48"/>
                    </a:lnTo>
                    <a:lnTo>
                      <a:pt x="15" y="53"/>
                    </a:lnTo>
                    <a:lnTo>
                      <a:pt x="17" y="48"/>
                    </a:lnTo>
                    <a:lnTo>
                      <a:pt x="21" y="48"/>
                    </a:lnTo>
                    <a:lnTo>
                      <a:pt x="24" y="53"/>
                    </a:lnTo>
                    <a:lnTo>
                      <a:pt x="24" y="53"/>
                    </a:lnTo>
                    <a:lnTo>
                      <a:pt x="30" y="55"/>
                    </a:lnTo>
                    <a:lnTo>
                      <a:pt x="40" y="48"/>
                    </a:lnTo>
                    <a:lnTo>
                      <a:pt x="45" y="51"/>
                    </a:lnTo>
                    <a:lnTo>
                      <a:pt x="51" y="51"/>
                    </a:lnTo>
                    <a:lnTo>
                      <a:pt x="51" y="53"/>
                    </a:lnTo>
                    <a:lnTo>
                      <a:pt x="59" y="59"/>
                    </a:lnTo>
                    <a:lnTo>
                      <a:pt x="72" y="61"/>
                    </a:lnTo>
                    <a:lnTo>
                      <a:pt x="78" y="61"/>
                    </a:lnTo>
                    <a:lnTo>
                      <a:pt x="83" y="63"/>
                    </a:lnTo>
                    <a:lnTo>
                      <a:pt x="83" y="6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0" name="Freeform 66">
                <a:extLst>
                  <a:ext uri="{FF2B5EF4-FFF2-40B4-BE49-F238E27FC236}">
                    <a16:creationId xmlns:a16="http://schemas.microsoft.com/office/drawing/2014/main" id="{FECA62DF-914B-4ED0-85B8-AC1A1E5A0028}"/>
                  </a:ext>
                </a:extLst>
              </p:cNvPr>
              <p:cNvSpPr>
                <a:spLocks/>
              </p:cNvSpPr>
              <p:nvPr/>
            </p:nvSpPr>
            <p:spPr bwMode="auto">
              <a:xfrm>
                <a:off x="4872225" y="3149972"/>
                <a:ext cx="254107" cy="215438"/>
              </a:xfrm>
              <a:custGeom>
                <a:avLst/>
                <a:gdLst>
                  <a:gd name="T0" fmla="*/ 112 w 184"/>
                  <a:gd name="T1" fmla="*/ 156 h 156"/>
                  <a:gd name="T2" fmla="*/ 118 w 184"/>
                  <a:gd name="T3" fmla="*/ 152 h 156"/>
                  <a:gd name="T4" fmla="*/ 125 w 184"/>
                  <a:gd name="T5" fmla="*/ 152 h 156"/>
                  <a:gd name="T6" fmla="*/ 131 w 184"/>
                  <a:gd name="T7" fmla="*/ 154 h 156"/>
                  <a:gd name="T8" fmla="*/ 137 w 184"/>
                  <a:gd name="T9" fmla="*/ 149 h 156"/>
                  <a:gd name="T10" fmla="*/ 144 w 184"/>
                  <a:gd name="T11" fmla="*/ 149 h 156"/>
                  <a:gd name="T12" fmla="*/ 158 w 184"/>
                  <a:gd name="T13" fmla="*/ 156 h 156"/>
                  <a:gd name="T14" fmla="*/ 163 w 184"/>
                  <a:gd name="T15" fmla="*/ 149 h 156"/>
                  <a:gd name="T16" fmla="*/ 175 w 184"/>
                  <a:gd name="T17" fmla="*/ 130 h 156"/>
                  <a:gd name="T18" fmla="*/ 179 w 184"/>
                  <a:gd name="T19" fmla="*/ 122 h 156"/>
                  <a:gd name="T20" fmla="*/ 184 w 184"/>
                  <a:gd name="T21" fmla="*/ 116 h 156"/>
                  <a:gd name="T22" fmla="*/ 182 w 184"/>
                  <a:gd name="T23" fmla="*/ 109 h 156"/>
                  <a:gd name="T24" fmla="*/ 179 w 184"/>
                  <a:gd name="T25" fmla="*/ 105 h 156"/>
                  <a:gd name="T26" fmla="*/ 173 w 184"/>
                  <a:gd name="T27" fmla="*/ 97 h 156"/>
                  <a:gd name="T28" fmla="*/ 173 w 184"/>
                  <a:gd name="T29" fmla="*/ 82 h 156"/>
                  <a:gd name="T30" fmla="*/ 169 w 184"/>
                  <a:gd name="T31" fmla="*/ 69 h 156"/>
                  <a:gd name="T32" fmla="*/ 175 w 184"/>
                  <a:gd name="T33" fmla="*/ 63 h 156"/>
                  <a:gd name="T34" fmla="*/ 173 w 184"/>
                  <a:gd name="T35" fmla="*/ 48 h 156"/>
                  <a:gd name="T36" fmla="*/ 169 w 184"/>
                  <a:gd name="T37" fmla="*/ 40 h 156"/>
                  <a:gd name="T38" fmla="*/ 163 w 184"/>
                  <a:gd name="T39" fmla="*/ 25 h 156"/>
                  <a:gd name="T40" fmla="*/ 161 w 184"/>
                  <a:gd name="T41" fmla="*/ 12 h 156"/>
                  <a:gd name="T42" fmla="*/ 154 w 184"/>
                  <a:gd name="T43" fmla="*/ 8 h 156"/>
                  <a:gd name="T44" fmla="*/ 102 w 184"/>
                  <a:gd name="T45" fmla="*/ 10 h 156"/>
                  <a:gd name="T46" fmla="*/ 93 w 184"/>
                  <a:gd name="T47" fmla="*/ 17 h 156"/>
                  <a:gd name="T48" fmla="*/ 87 w 184"/>
                  <a:gd name="T49" fmla="*/ 17 h 156"/>
                  <a:gd name="T50" fmla="*/ 97 w 184"/>
                  <a:gd name="T51" fmla="*/ 8 h 156"/>
                  <a:gd name="T52" fmla="*/ 91 w 184"/>
                  <a:gd name="T53" fmla="*/ 12 h 156"/>
                  <a:gd name="T54" fmla="*/ 74 w 184"/>
                  <a:gd name="T55" fmla="*/ 12 h 156"/>
                  <a:gd name="T56" fmla="*/ 74 w 184"/>
                  <a:gd name="T57" fmla="*/ 6 h 156"/>
                  <a:gd name="T58" fmla="*/ 80 w 184"/>
                  <a:gd name="T59" fmla="*/ 8 h 156"/>
                  <a:gd name="T60" fmla="*/ 76 w 184"/>
                  <a:gd name="T61" fmla="*/ 4 h 156"/>
                  <a:gd name="T62" fmla="*/ 57 w 184"/>
                  <a:gd name="T63" fmla="*/ 4 h 156"/>
                  <a:gd name="T64" fmla="*/ 47 w 184"/>
                  <a:gd name="T65" fmla="*/ 6 h 156"/>
                  <a:gd name="T66" fmla="*/ 36 w 184"/>
                  <a:gd name="T67" fmla="*/ 12 h 156"/>
                  <a:gd name="T68" fmla="*/ 34 w 184"/>
                  <a:gd name="T69" fmla="*/ 19 h 156"/>
                  <a:gd name="T70" fmla="*/ 17 w 184"/>
                  <a:gd name="T71" fmla="*/ 25 h 156"/>
                  <a:gd name="T72" fmla="*/ 9 w 184"/>
                  <a:gd name="T73" fmla="*/ 29 h 156"/>
                  <a:gd name="T74" fmla="*/ 7 w 184"/>
                  <a:gd name="T75" fmla="*/ 36 h 156"/>
                  <a:gd name="T76" fmla="*/ 5 w 184"/>
                  <a:gd name="T77" fmla="*/ 38 h 156"/>
                  <a:gd name="T78" fmla="*/ 7 w 184"/>
                  <a:gd name="T79" fmla="*/ 52 h 156"/>
                  <a:gd name="T80" fmla="*/ 0 w 184"/>
                  <a:gd name="T81" fmla="*/ 59 h 156"/>
                  <a:gd name="T82" fmla="*/ 7 w 184"/>
                  <a:gd name="T83" fmla="*/ 69 h 156"/>
                  <a:gd name="T84" fmla="*/ 9 w 184"/>
                  <a:gd name="T85" fmla="*/ 76 h 156"/>
                  <a:gd name="T86" fmla="*/ 9 w 184"/>
                  <a:gd name="T87" fmla="*/ 84 h 156"/>
                  <a:gd name="T88" fmla="*/ 15 w 184"/>
                  <a:gd name="T89" fmla="*/ 93 h 156"/>
                  <a:gd name="T90" fmla="*/ 17 w 184"/>
                  <a:gd name="T91" fmla="*/ 107 h 156"/>
                  <a:gd name="T92" fmla="*/ 17 w 184"/>
                  <a:gd name="T93" fmla="*/ 111 h 156"/>
                  <a:gd name="T94" fmla="*/ 24 w 184"/>
                  <a:gd name="T95" fmla="*/ 109 h 156"/>
                  <a:gd name="T96" fmla="*/ 34 w 184"/>
                  <a:gd name="T97" fmla="*/ 109 h 156"/>
                  <a:gd name="T98" fmla="*/ 36 w 184"/>
                  <a:gd name="T99" fmla="*/ 116 h 156"/>
                  <a:gd name="T100" fmla="*/ 42 w 184"/>
                  <a:gd name="T101" fmla="*/ 118 h 156"/>
                  <a:gd name="T102" fmla="*/ 42 w 184"/>
                  <a:gd name="T103" fmla="*/ 124 h 156"/>
                  <a:gd name="T104" fmla="*/ 45 w 184"/>
                  <a:gd name="T105" fmla="*/ 130 h 156"/>
                  <a:gd name="T106" fmla="*/ 49 w 184"/>
                  <a:gd name="T107" fmla="*/ 128 h 156"/>
                  <a:gd name="T108" fmla="*/ 47 w 184"/>
                  <a:gd name="T109" fmla="*/ 122 h 156"/>
                  <a:gd name="T110" fmla="*/ 57 w 184"/>
                  <a:gd name="T111" fmla="*/ 126 h 156"/>
                  <a:gd name="T112" fmla="*/ 61 w 184"/>
                  <a:gd name="T113" fmla="*/ 128 h 156"/>
                  <a:gd name="T114" fmla="*/ 74 w 184"/>
                  <a:gd name="T115" fmla="*/ 130 h 156"/>
                  <a:gd name="T116" fmla="*/ 93 w 184"/>
                  <a:gd name="T117" fmla="*/ 141 h 156"/>
                  <a:gd name="T118" fmla="*/ 99 w 184"/>
                  <a:gd name="T119" fmla="*/ 147 h 156"/>
                  <a:gd name="T120" fmla="*/ 106 w 184"/>
                  <a:gd name="T121" fmla="*/ 147 h 156"/>
                  <a:gd name="T122" fmla="*/ 110 w 184"/>
                  <a:gd name="T123" fmla="*/ 1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 h="156">
                    <a:moveTo>
                      <a:pt x="110" y="154"/>
                    </a:moveTo>
                    <a:lnTo>
                      <a:pt x="112" y="156"/>
                    </a:lnTo>
                    <a:lnTo>
                      <a:pt x="114" y="156"/>
                    </a:lnTo>
                    <a:lnTo>
                      <a:pt x="118" y="152"/>
                    </a:lnTo>
                    <a:lnTo>
                      <a:pt x="120" y="149"/>
                    </a:lnTo>
                    <a:lnTo>
                      <a:pt x="125" y="152"/>
                    </a:lnTo>
                    <a:lnTo>
                      <a:pt x="129" y="152"/>
                    </a:lnTo>
                    <a:lnTo>
                      <a:pt x="131" y="154"/>
                    </a:lnTo>
                    <a:lnTo>
                      <a:pt x="133" y="149"/>
                    </a:lnTo>
                    <a:lnTo>
                      <a:pt x="137" y="149"/>
                    </a:lnTo>
                    <a:lnTo>
                      <a:pt x="139" y="152"/>
                    </a:lnTo>
                    <a:lnTo>
                      <a:pt x="144" y="149"/>
                    </a:lnTo>
                    <a:lnTo>
                      <a:pt x="150" y="149"/>
                    </a:lnTo>
                    <a:lnTo>
                      <a:pt x="158" y="156"/>
                    </a:lnTo>
                    <a:lnTo>
                      <a:pt x="163" y="156"/>
                    </a:lnTo>
                    <a:lnTo>
                      <a:pt x="163" y="149"/>
                    </a:lnTo>
                    <a:lnTo>
                      <a:pt x="163" y="143"/>
                    </a:lnTo>
                    <a:lnTo>
                      <a:pt x="175" y="130"/>
                    </a:lnTo>
                    <a:lnTo>
                      <a:pt x="175" y="124"/>
                    </a:lnTo>
                    <a:lnTo>
                      <a:pt x="179" y="122"/>
                    </a:lnTo>
                    <a:lnTo>
                      <a:pt x="182" y="120"/>
                    </a:lnTo>
                    <a:lnTo>
                      <a:pt x="184" y="116"/>
                    </a:lnTo>
                    <a:lnTo>
                      <a:pt x="182" y="111"/>
                    </a:lnTo>
                    <a:lnTo>
                      <a:pt x="182" y="109"/>
                    </a:lnTo>
                    <a:lnTo>
                      <a:pt x="184" y="107"/>
                    </a:lnTo>
                    <a:lnTo>
                      <a:pt x="179" y="105"/>
                    </a:lnTo>
                    <a:lnTo>
                      <a:pt x="175" y="99"/>
                    </a:lnTo>
                    <a:lnTo>
                      <a:pt x="173" y="97"/>
                    </a:lnTo>
                    <a:lnTo>
                      <a:pt x="173" y="86"/>
                    </a:lnTo>
                    <a:lnTo>
                      <a:pt x="173" y="82"/>
                    </a:lnTo>
                    <a:lnTo>
                      <a:pt x="169" y="76"/>
                    </a:lnTo>
                    <a:lnTo>
                      <a:pt x="169" y="69"/>
                    </a:lnTo>
                    <a:lnTo>
                      <a:pt x="171" y="63"/>
                    </a:lnTo>
                    <a:lnTo>
                      <a:pt x="175" y="63"/>
                    </a:lnTo>
                    <a:lnTo>
                      <a:pt x="175" y="50"/>
                    </a:lnTo>
                    <a:lnTo>
                      <a:pt x="173" y="48"/>
                    </a:lnTo>
                    <a:lnTo>
                      <a:pt x="171" y="44"/>
                    </a:lnTo>
                    <a:lnTo>
                      <a:pt x="169" y="40"/>
                    </a:lnTo>
                    <a:lnTo>
                      <a:pt x="167" y="29"/>
                    </a:lnTo>
                    <a:lnTo>
                      <a:pt x="163" y="25"/>
                    </a:lnTo>
                    <a:lnTo>
                      <a:pt x="163" y="19"/>
                    </a:lnTo>
                    <a:lnTo>
                      <a:pt x="161" y="12"/>
                    </a:lnTo>
                    <a:lnTo>
                      <a:pt x="158" y="12"/>
                    </a:lnTo>
                    <a:lnTo>
                      <a:pt x="154" y="8"/>
                    </a:lnTo>
                    <a:lnTo>
                      <a:pt x="127" y="10"/>
                    </a:lnTo>
                    <a:lnTo>
                      <a:pt x="102" y="10"/>
                    </a:lnTo>
                    <a:lnTo>
                      <a:pt x="99" y="10"/>
                    </a:lnTo>
                    <a:lnTo>
                      <a:pt x="93" y="17"/>
                    </a:lnTo>
                    <a:lnTo>
                      <a:pt x="87" y="19"/>
                    </a:lnTo>
                    <a:lnTo>
                      <a:pt x="87" y="17"/>
                    </a:lnTo>
                    <a:lnTo>
                      <a:pt x="91" y="12"/>
                    </a:lnTo>
                    <a:lnTo>
                      <a:pt x="97" y="8"/>
                    </a:lnTo>
                    <a:lnTo>
                      <a:pt x="95" y="8"/>
                    </a:lnTo>
                    <a:lnTo>
                      <a:pt x="91" y="12"/>
                    </a:lnTo>
                    <a:lnTo>
                      <a:pt x="83" y="17"/>
                    </a:lnTo>
                    <a:lnTo>
                      <a:pt x="74" y="12"/>
                    </a:lnTo>
                    <a:lnTo>
                      <a:pt x="74" y="8"/>
                    </a:lnTo>
                    <a:lnTo>
                      <a:pt x="74" y="6"/>
                    </a:lnTo>
                    <a:lnTo>
                      <a:pt x="78" y="6"/>
                    </a:lnTo>
                    <a:lnTo>
                      <a:pt x="80" y="8"/>
                    </a:lnTo>
                    <a:lnTo>
                      <a:pt x="80" y="6"/>
                    </a:lnTo>
                    <a:lnTo>
                      <a:pt x="76" y="4"/>
                    </a:lnTo>
                    <a:lnTo>
                      <a:pt x="66" y="0"/>
                    </a:lnTo>
                    <a:lnTo>
                      <a:pt x="57" y="4"/>
                    </a:lnTo>
                    <a:lnTo>
                      <a:pt x="53" y="4"/>
                    </a:lnTo>
                    <a:lnTo>
                      <a:pt x="47" y="6"/>
                    </a:lnTo>
                    <a:lnTo>
                      <a:pt x="42" y="12"/>
                    </a:lnTo>
                    <a:lnTo>
                      <a:pt x="36" y="12"/>
                    </a:lnTo>
                    <a:lnTo>
                      <a:pt x="34" y="17"/>
                    </a:lnTo>
                    <a:lnTo>
                      <a:pt x="34" y="19"/>
                    </a:lnTo>
                    <a:lnTo>
                      <a:pt x="28" y="19"/>
                    </a:lnTo>
                    <a:lnTo>
                      <a:pt x="17" y="25"/>
                    </a:lnTo>
                    <a:lnTo>
                      <a:pt x="11" y="25"/>
                    </a:lnTo>
                    <a:lnTo>
                      <a:pt x="9" y="29"/>
                    </a:lnTo>
                    <a:lnTo>
                      <a:pt x="7" y="34"/>
                    </a:lnTo>
                    <a:lnTo>
                      <a:pt x="7" y="36"/>
                    </a:lnTo>
                    <a:lnTo>
                      <a:pt x="7" y="38"/>
                    </a:lnTo>
                    <a:lnTo>
                      <a:pt x="5" y="38"/>
                    </a:lnTo>
                    <a:lnTo>
                      <a:pt x="7" y="46"/>
                    </a:lnTo>
                    <a:lnTo>
                      <a:pt x="7" y="52"/>
                    </a:lnTo>
                    <a:lnTo>
                      <a:pt x="0" y="55"/>
                    </a:lnTo>
                    <a:lnTo>
                      <a:pt x="0" y="59"/>
                    </a:lnTo>
                    <a:lnTo>
                      <a:pt x="7" y="65"/>
                    </a:lnTo>
                    <a:lnTo>
                      <a:pt x="7" y="69"/>
                    </a:lnTo>
                    <a:lnTo>
                      <a:pt x="9" y="74"/>
                    </a:lnTo>
                    <a:lnTo>
                      <a:pt x="9" y="76"/>
                    </a:lnTo>
                    <a:lnTo>
                      <a:pt x="11" y="80"/>
                    </a:lnTo>
                    <a:lnTo>
                      <a:pt x="9" y="84"/>
                    </a:lnTo>
                    <a:lnTo>
                      <a:pt x="13" y="90"/>
                    </a:lnTo>
                    <a:lnTo>
                      <a:pt x="15" y="93"/>
                    </a:lnTo>
                    <a:lnTo>
                      <a:pt x="17" y="97"/>
                    </a:lnTo>
                    <a:lnTo>
                      <a:pt x="17" y="107"/>
                    </a:lnTo>
                    <a:lnTo>
                      <a:pt x="17" y="107"/>
                    </a:lnTo>
                    <a:lnTo>
                      <a:pt x="17" y="111"/>
                    </a:lnTo>
                    <a:lnTo>
                      <a:pt x="19" y="109"/>
                    </a:lnTo>
                    <a:lnTo>
                      <a:pt x="24" y="109"/>
                    </a:lnTo>
                    <a:lnTo>
                      <a:pt x="26" y="109"/>
                    </a:lnTo>
                    <a:lnTo>
                      <a:pt x="34" y="109"/>
                    </a:lnTo>
                    <a:lnTo>
                      <a:pt x="34" y="111"/>
                    </a:lnTo>
                    <a:lnTo>
                      <a:pt x="36" y="116"/>
                    </a:lnTo>
                    <a:lnTo>
                      <a:pt x="40" y="116"/>
                    </a:lnTo>
                    <a:lnTo>
                      <a:pt x="42" y="118"/>
                    </a:lnTo>
                    <a:lnTo>
                      <a:pt x="40" y="122"/>
                    </a:lnTo>
                    <a:lnTo>
                      <a:pt x="42" y="124"/>
                    </a:lnTo>
                    <a:lnTo>
                      <a:pt x="45" y="126"/>
                    </a:lnTo>
                    <a:lnTo>
                      <a:pt x="45" y="130"/>
                    </a:lnTo>
                    <a:lnTo>
                      <a:pt x="47" y="130"/>
                    </a:lnTo>
                    <a:lnTo>
                      <a:pt x="49" y="128"/>
                    </a:lnTo>
                    <a:lnTo>
                      <a:pt x="51" y="128"/>
                    </a:lnTo>
                    <a:lnTo>
                      <a:pt x="47" y="122"/>
                    </a:lnTo>
                    <a:lnTo>
                      <a:pt x="49" y="122"/>
                    </a:lnTo>
                    <a:lnTo>
                      <a:pt x="57" y="126"/>
                    </a:lnTo>
                    <a:lnTo>
                      <a:pt x="64" y="126"/>
                    </a:lnTo>
                    <a:lnTo>
                      <a:pt x="61" y="128"/>
                    </a:lnTo>
                    <a:lnTo>
                      <a:pt x="66" y="133"/>
                    </a:lnTo>
                    <a:lnTo>
                      <a:pt x="74" y="130"/>
                    </a:lnTo>
                    <a:lnTo>
                      <a:pt x="80" y="133"/>
                    </a:lnTo>
                    <a:lnTo>
                      <a:pt x="93" y="141"/>
                    </a:lnTo>
                    <a:lnTo>
                      <a:pt x="95" y="147"/>
                    </a:lnTo>
                    <a:lnTo>
                      <a:pt x="99" y="147"/>
                    </a:lnTo>
                    <a:lnTo>
                      <a:pt x="102" y="145"/>
                    </a:lnTo>
                    <a:lnTo>
                      <a:pt x="106" y="147"/>
                    </a:lnTo>
                    <a:lnTo>
                      <a:pt x="110" y="149"/>
                    </a:lnTo>
                    <a:lnTo>
                      <a:pt x="110" y="154"/>
                    </a:lnTo>
                    <a:close/>
                  </a:path>
                </a:pathLst>
              </a:custGeom>
              <a:solidFill>
                <a:srgbClr val="00B0A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1" name="Freeform 67">
                <a:extLst>
                  <a:ext uri="{FF2B5EF4-FFF2-40B4-BE49-F238E27FC236}">
                    <a16:creationId xmlns:a16="http://schemas.microsoft.com/office/drawing/2014/main" id="{495D5703-21C2-4843-8428-83ACC3367046}"/>
                  </a:ext>
                </a:extLst>
              </p:cNvPr>
              <p:cNvSpPr>
                <a:spLocks/>
              </p:cNvSpPr>
              <p:nvPr/>
            </p:nvSpPr>
            <p:spPr bwMode="auto">
              <a:xfrm>
                <a:off x="4823890" y="3297740"/>
                <a:ext cx="200248" cy="88385"/>
              </a:xfrm>
              <a:custGeom>
                <a:avLst/>
                <a:gdLst>
                  <a:gd name="T0" fmla="*/ 52 w 145"/>
                  <a:gd name="T1" fmla="*/ 4 h 64"/>
                  <a:gd name="T2" fmla="*/ 59 w 145"/>
                  <a:gd name="T3" fmla="*/ 2 h 64"/>
                  <a:gd name="T4" fmla="*/ 69 w 145"/>
                  <a:gd name="T5" fmla="*/ 2 h 64"/>
                  <a:gd name="T6" fmla="*/ 71 w 145"/>
                  <a:gd name="T7" fmla="*/ 9 h 64"/>
                  <a:gd name="T8" fmla="*/ 77 w 145"/>
                  <a:gd name="T9" fmla="*/ 11 h 64"/>
                  <a:gd name="T10" fmla="*/ 77 w 145"/>
                  <a:gd name="T11" fmla="*/ 17 h 64"/>
                  <a:gd name="T12" fmla="*/ 80 w 145"/>
                  <a:gd name="T13" fmla="*/ 23 h 64"/>
                  <a:gd name="T14" fmla="*/ 84 w 145"/>
                  <a:gd name="T15" fmla="*/ 21 h 64"/>
                  <a:gd name="T16" fmla="*/ 82 w 145"/>
                  <a:gd name="T17" fmla="*/ 15 h 64"/>
                  <a:gd name="T18" fmla="*/ 92 w 145"/>
                  <a:gd name="T19" fmla="*/ 19 h 64"/>
                  <a:gd name="T20" fmla="*/ 96 w 145"/>
                  <a:gd name="T21" fmla="*/ 21 h 64"/>
                  <a:gd name="T22" fmla="*/ 109 w 145"/>
                  <a:gd name="T23" fmla="*/ 23 h 64"/>
                  <a:gd name="T24" fmla="*/ 128 w 145"/>
                  <a:gd name="T25" fmla="*/ 34 h 64"/>
                  <a:gd name="T26" fmla="*/ 134 w 145"/>
                  <a:gd name="T27" fmla="*/ 40 h 64"/>
                  <a:gd name="T28" fmla="*/ 141 w 145"/>
                  <a:gd name="T29" fmla="*/ 40 h 64"/>
                  <a:gd name="T30" fmla="*/ 145 w 145"/>
                  <a:gd name="T31" fmla="*/ 49 h 64"/>
                  <a:gd name="T32" fmla="*/ 132 w 145"/>
                  <a:gd name="T33" fmla="*/ 51 h 64"/>
                  <a:gd name="T34" fmla="*/ 122 w 145"/>
                  <a:gd name="T35" fmla="*/ 57 h 64"/>
                  <a:gd name="T36" fmla="*/ 107 w 145"/>
                  <a:gd name="T37" fmla="*/ 61 h 64"/>
                  <a:gd name="T38" fmla="*/ 101 w 145"/>
                  <a:gd name="T39" fmla="*/ 59 h 64"/>
                  <a:gd name="T40" fmla="*/ 86 w 145"/>
                  <a:gd name="T41" fmla="*/ 59 h 64"/>
                  <a:gd name="T42" fmla="*/ 77 w 145"/>
                  <a:gd name="T43" fmla="*/ 59 h 64"/>
                  <a:gd name="T44" fmla="*/ 67 w 145"/>
                  <a:gd name="T45" fmla="*/ 55 h 64"/>
                  <a:gd name="T46" fmla="*/ 56 w 145"/>
                  <a:gd name="T47" fmla="*/ 53 h 64"/>
                  <a:gd name="T48" fmla="*/ 52 w 145"/>
                  <a:gd name="T49" fmla="*/ 59 h 64"/>
                  <a:gd name="T50" fmla="*/ 46 w 145"/>
                  <a:gd name="T51" fmla="*/ 61 h 64"/>
                  <a:gd name="T52" fmla="*/ 35 w 145"/>
                  <a:gd name="T53" fmla="*/ 59 h 64"/>
                  <a:gd name="T54" fmla="*/ 31 w 145"/>
                  <a:gd name="T55" fmla="*/ 57 h 64"/>
                  <a:gd name="T56" fmla="*/ 21 w 145"/>
                  <a:gd name="T57" fmla="*/ 47 h 64"/>
                  <a:gd name="T58" fmla="*/ 10 w 145"/>
                  <a:gd name="T59" fmla="*/ 40 h 64"/>
                  <a:gd name="T60" fmla="*/ 8 w 145"/>
                  <a:gd name="T61" fmla="*/ 32 h 64"/>
                  <a:gd name="T62" fmla="*/ 0 w 145"/>
                  <a:gd name="T63" fmla="*/ 21 h 64"/>
                  <a:gd name="T64" fmla="*/ 0 w 145"/>
                  <a:gd name="T65" fmla="*/ 17 h 64"/>
                  <a:gd name="T66" fmla="*/ 6 w 145"/>
                  <a:gd name="T67" fmla="*/ 21 h 64"/>
                  <a:gd name="T68" fmla="*/ 16 w 145"/>
                  <a:gd name="T69" fmla="*/ 15 h 64"/>
                  <a:gd name="T70" fmla="*/ 25 w 145"/>
                  <a:gd name="T71" fmla="*/ 9 h 64"/>
                  <a:gd name="T72" fmla="*/ 33 w 145"/>
                  <a:gd name="T73" fmla="*/ 7 h 64"/>
                  <a:gd name="T74" fmla="*/ 40 w 145"/>
                  <a:gd name="T75" fmla="*/ 4 h 64"/>
                  <a:gd name="T76" fmla="*/ 46 w 145"/>
                  <a:gd name="T77" fmla="*/ 2 h 64"/>
                  <a:gd name="T78" fmla="*/ 50 w 145"/>
                  <a:gd name="T79"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64">
                    <a:moveTo>
                      <a:pt x="52" y="0"/>
                    </a:moveTo>
                    <a:lnTo>
                      <a:pt x="52" y="4"/>
                    </a:lnTo>
                    <a:lnTo>
                      <a:pt x="54" y="2"/>
                    </a:lnTo>
                    <a:lnTo>
                      <a:pt x="59" y="2"/>
                    </a:lnTo>
                    <a:lnTo>
                      <a:pt x="61" y="2"/>
                    </a:lnTo>
                    <a:lnTo>
                      <a:pt x="69" y="2"/>
                    </a:lnTo>
                    <a:lnTo>
                      <a:pt x="69" y="4"/>
                    </a:lnTo>
                    <a:lnTo>
                      <a:pt x="71" y="9"/>
                    </a:lnTo>
                    <a:lnTo>
                      <a:pt x="75" y="9"/>
                    </a:lnTo>
                    <a:lnTo>
                      <a:pt x="77" y="11"/>
                    </a:lnTo>
                    <a:lnTo>
                      <a:pt x="75" y="15"/>
                    </a:lnTo>
                    <a:lnTo>
                      <a:pt x="77" y="17"/>
                    </a:lnTo>
                    <a:lnTo>
                      <a:pt x="80" y="19"/>
                    </a:lnTo>
                    <a:lnTo>
                      <a:pt x="80" y="23"/>
                    </a:lnTo>
                    <a:lnTo>
                      <a:pt x="82" y="23"/>
                    </a:lnTo>
                    <a:lnTo>
                      <a:pt x="84" y="21"/>
                    </a:lnTo>
                    <a:lnTo>
                      <a:pt x="86" y="21"/>
                    </a:lnTo>
                    <a:lnTo>
                      <a:pt x="82" y="15"/>
                    </a:lnTo>
                    <a:lnTo>
                      <a:pt x="84" y="15"/>
                    </a:lnTo>
                    <a:lnTo>
                      <a:pt x="92" y="19"/>
                    </a:lnTo>
                    <a:lnTo>
                      <a:pt x="99" y="19"/>
                    </a:lnTo>
                    <a:lnTo>
                      <a:pt x="96" y="21"/>
                    </a:lnTo>
                    <a:lnTo>
                      <a:pt x="101" y="26"/>
                    </a:lnTo>
                    <a:lnTo>
                      <a:pt x="109" y="23"/>
                    </a:lnTo>
                    <a:lnTo>
                      <a:pt x="115" y="26"/>
                    </a:lnTo>
                    <a:lnTo>
                      <a:pt x="128" y="34"/>
                    </a:lnTo>
                    <a:lnTo>
                      <a:pt x="130" y="40"/>
                    </a:lnTo>
                    <a:lnTo>
                      <a:pt x="134" y="40"/>
                    </a:lnTo>
                    <a:lnTo>
                      <a:pt x="137" y="38"/>
                    </a:lnTo>
                    <a:lnTo>
                      <a:pt x="141" y="40"/>
                    </a:lnTo>
                    <a:lnTo>
                      <a:pt x="145" y="42"/>
                    </a:lnTo>
                    <a:lnTo>
                      <a:pt x="145" y="49"/>
                    </a:lnTo>
                    <a:lnTo>
                      <a:pt x="137" y="47"/>
                    </a:lnTo>
                    <a:lnTo>
                      <a:pt x="132" y="51"/>
                    </a:lnTo>
                    <a:lnTo>
                      <a:pt x="126" y="51"/>
                    </a:lnTo>
                    <a:lnTo>
                      <a:pt x="122" y="57"/>
                    </a:lnTo>
                    <a:lnTo>
                      <a:pt x="113" y="57"/>
                    </a:lnTo>
                    <a:lnTo>
                      <a:pt x="107" y="61"/>
                    </a:lnTo>
                    <a:lnTo>
                      <a:pt x="105" y="59"/>
                    </a:lnTo>
                    <a:lnTo>
                      <a:pt x="101" y="59"/>
                    </a:lnTo>
                    <a:lnTo>
                      <a:pt x="94" y="61"/>
                    </a:lnTo>
                    <a:lnTo>
                      <a:pt x="86" y="59"/>
                    </a:lnTo>
                    <a:lnTo>
                      <a:pt x="84" y="57"/>
                    </a:lnTo>
                    <a:lnTo>
                      <a:pt x="77" y="59"/>
                    </a:lnTo>
                    <a:lnTo>
                      <a:pt x="71" y="59"/>
                    </a:lnTo>
                    <a:lnTo>
                      <a:pt x="67" y="55"/>
                    </a:lnTo>
                    <a:lnTo>
                      <a:pt x="61" y="55"/>
                    </a:lnTo>
                    <a:lnTo>
                      <a:pt x="56" y="53"/>
                    </a:lnTo>
                    <a:lnTo>
                      <a:pt x="54" y="57"/>
                    </a:lnTo>
                    <a:lnTo>
                      <a:pt x="52" y="59"/>
                    </a:lnTo>
                    <a:lnTo>
                      <a:pt x="52" y="61"/>
                    </a:lnTo>
                    <a:lnTo>
                      <a:pt x="46" y="61"/>
                    </a:lnTo>
                    <a:lnTo>
                      <a:pt x="44" y="64"/>
                    </a:lnTo>
                    <a:lnTo>
                      <a:pt x="35" y="59"/>
                    </a:lnTo>
                    <a:lnTo>
                      <a:pt x="31" y="59"/>
                    </a:lnTo>
                    <a:lnTo>
                      <a:pt x="31" y="57"/>
                    </a:lnTo>
                    <a:lnTo>
                      <a:pt x="25" y="49"/>
                    </a:lnTo>
                    <a:lnTo>
                      <a:pt x="21" y="47"/>
                    </a:lnTo>
                    <a:lnTo>
                      <a:pt x="12" y="42"/>
                    </a:lnTo>
                    <a:lnTo>
                      <a:pt x="10" y="40"/>
                    </a:lnTo>
                    <a:lnTo>
                      <a:pt x="8" y="36"/>
                    </a:lnTo>
                    <a:lnTo>
                      <a:pt x="8" y="32"/>
                    </a:lnTo>
                    <a:lnTo>
                      <a:pt x="4" y="26"/>
                    </a:lnTo>
                    <a:lnTo>
                      <a:pt x="0" y="21"/>
                    </a:lnTo>
                    <a:lnTo>
                      <a:pt x="0" y="19"/>
                    </a:lnTo>
                    <a:lnTo>
                      <a:pt x="0" y="17"/>
                    </a:lnTo>
                    <a:lnTo>
                      <a:pt x="2" y="19"/>
                    </a:lnTo>
                    <a:lnTo>
                      <a:pt x="6" y="21"/>
                    </a:lnTo>
                    <a:lnTo>
                      <a:pt x="12" y="15"/>
                    </a:lnTo>
                    <a:lnTo>
                      <a:pt x="16" y="15"/>
                    </a:lnTo>
                    <a:lnTo>
                      <a:pt x="21" y="9"/>
                    </a:lnTo>
                    <a:lnTo>
                      <a:pt x="25" y="9"/>
                    </a:lnTo>
                    <a:lnTo>
                      <a:pt x="27" y="7"/>
                    </a:lnTo>
                    <a:lnTo>
                      <a:pt x="33" y="7"/>
                    </a:lnTo>
                    <a:lnTo>
                      <a:pt x="35" y="7"/>
                    </a:lnTo>
                    <a:lnTo>
                      <a:pt x="40" y="4"/>
                    </a:lnTo>
                    <a:lnTo>
                      <a:pt x="40" y="0"/>
                    </a:lnTo>
                    <a:lnTo>
                      <a:pt x="46" y="2"/>
                    </a:lnTo>
                    <a:lnTo>
                      <a:pt x="48" y="0"/>
                    </a:lnTo>
                    <a:lnTo>
                      <a:pt x="50" y="2"/>
                    </a:lnTo>
                    <a:lnTo>
                      <a:pt x="52" y="0"/>
                    </a:lnTo>
                    <a:close/>
                  </a:path>
                </a:pathLst>
              </a:custGeom>
              <a:solidFill>
                <a:srgbClr val="E0F3F4"/>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2" name="Freeform 68">
                <a:extLst>
                  <a:ext uri="{FF2B5EF4-FFF2-40B4-BE49-F238E27FC236}">
                    <a16:creationId xmlns:a16="http://schemas.microsoft.com/office/drawing/2014/main" id="{9A6A0F5F-AD6C-45BD-AF7B-8DBF2A70224C}"/>
                  </a:ext>
                </a:extLst>
              </p:cNvPr>
              <p:cNvSpPr>
                <a:spLocks/>
              </p:cNvSpPr>
              <p:nvPr/>
            </p:nvSpPr>
            <p:spPr bwMode="auto">
              <a:xfrm>
                <a:off x="4666454" y="3152734"/>
                <a:ext cx="229249" cy="273441"/>
              </a:xfrm>
              <a:custGeom>
                <a:avLst/>
                <a:gdLst>
                  <a:gd name="T0" fmla="*/ 61 w 166"/>
                  <a:gd name="T1" fmla="*/ 2 h 198"/>
                  <a:gd name="T2" fmla="*/ 71 w 166"/>
                  <a:gd name="T3" fmla="*/ 10 h 198"/>
                  <a:gd name="T4" fmla="*/ 73 w 166"/>
                  <a:gd name="T5" fmla="*/ 19 h 198"/>
                  <a:gd name="T6" fmla="*/ 82 w 166"/>
                  <a:gd name="T7" fmla="*/ 17 h 198"/>
                  <a:gd name="T8" fmla="*/ 92 w 166"/>
                  <a:gd name="T9" fmla="*/ 17 h 198"/>
                  <a:gd name="T10" fmla="*/ 84 w 166"/>
                  <a:gd name="T11" fmla="*/ 25 h 198"/>
                  <a:gd name="T12" fmla="*/ 95 w 166"/>
                  <a:gd name="T13" fmla="*/ 29 h 198"/>
                  <a:gd name="T14" fmla="*/ 109 w 166"/>
                  <a:gd name="T15" fmla="*/ 21 h 198"/>
                  <a:gd name="T16" fmla="*/ 116 w 166"/>
                  <a:gd name="T17" fmla="*/ 15 h 198"/>
                  <a:gd name="T18" fmla="*/ 116 w 166"/>
                  <a:gd name="T19" fmla="*/ 17 h 198"/>
                  <a:gd name="T20" fmla="*/ 124 w 166"/>
                  <a:gd name="T21" fmla="*/ 17 h 198"/>
                  <a:gd name="T22" fmla="*/ 135 w 166"/>
                  <a:gd name="T23" fmla="*/ 25 h 198"/>
                  <a:gd name="T24" fmla="*/ 145 w 166"/>
                  <a:gd name="T25" fmla="*/ 34 h 198"/>
                  <a:gd name="T26" fmla="*/ 156 w 166"/>
                  <a:gd name="T27" fmla="*/ 44 h 198"/>
                  <a:gd name="T28" fmla="*/ 156 w 166"/>
                  <a:gd name="T29" fmla="*/ 63 h 198"/>
                  <a:gd name="T30" fmla="*/ 160 w 166"/>
                  <a:gd name="T31" fmla="*/ 78 h 198"/>
                  <a:gd name="T32" fmla="*/ 166 w 166"/>
                  <a:gd name="T33" fmla="*/ 95 h 198"/>
                  <a:gd name="T34" fmla="*/ 160 w 166"/>
                  <a:gd name="T35" fmla="*/ 107 h 198"/>
                  <a:gd name="T36" fmla="*/ 147 w 166"/>
                  <a:gd name="T37" fmla="*/ 112 h 198"/>
                  <a:gd name="T38" fmla="*/ 130 w 166"/>
                  <a:gd name="T39" fmla="*/ 120 h 198"/>
                  <a:gd name="T40" fmla="*/ 114 w 166"/>
                  <a:gd name="T41" fmla="*/ 122 h 198"/>
                  <a:gd name="T42" fmla="*/ 122 w 166"/>
                  <a:gd name="T43" fmla="*/ 137 h 198"/>
                  <a:gd name="T44" fmla="*/ 135 w 166"/>
                  <a:gd name="T45" fmla="*/ 152 h 198"/>
                  <a:gd name="T46" fmla="*/ 145 w 166"/>
                  <a:gd name="T47" fmla="*/ 171 h 198"/>
                  <a:gd name="T48" fmla="*/ 130 w 166"/>
                  <a:gd name="T49" fmla="*/ 183 h 198"/>
                  <a:gd name="T50" fmla="*/ 132 w 166"/>
                  <a:gd name="T51" fmla="*/ 194 h 198"/>
                  <a:gd name="T52" fmla="*/ 118 w 166"/>
                  <a:gd name="T53" fmla="*/ 192 h 198"/>
                  <a:gd name="T54" fmla="*/ 101 w 166"/>
                  <a:gd name="T55" fmla="*/ 196 h 198"/>
                  <a:gd name="T56" fmla="*/ 86 w 166"/>
                  <a:gd name="T57" fmla="*/ 198 h 198"/>
                  <a:gd name="T58" fmla="*/ 76 w 166"/>
                  <a:gd name="T59" fmla="*/ 196 h 198"/>
                  <a:gd name="T60" fmla="*/ 63 w 166"/>
                  <a:gd name="T61" fmla="*/ 192 h 198"/>
                  <a:gd name="T62" fmla="*/ 55 w 166"/>
                  <a:gd name="T63" fmla="*/ 190 h 198"/>
                  <a:gd name="T64" fmla="*/ 46 w 166"/>
                  <a:gd name="T65" fmla="*/ 194 h 198"/>
                  <a:gd name="T66" fmla="*/ 38 w 166"/>
                  <a:gd name="T67" fmla="*/ 190 h 198"/>
                  <a:gd name="T68" fmla="*/ 38 w 166"/>
                  <a:gd name="T69" fmla="*/ 173 h 198"/>
                  <a:gd name="T70" fmla="*/ 40 w 166"/>
                  <a:gd name="T71" fmla="*/ 158 h 198"/>
                  <a:gd name="T72" fmla="*/ 25 w 166"/>
                  <a:gd name="T73" fmla="*/ 156 h 198"/>
                  <a:gd name="T74" fmla="*/ 17 w 166"/>
                  <a:gd name="T75" fmla="*/ 152 h 198"/>
                  <a:gd name="T76" fmla="*/ 10 w 166"/>
                  <a:gd name="T77" fmla="*/ 139 h 198"/>
                  <a:gd name="T78" fmla="*/ 6 w 166"/>
                  <a:gd name="T79" fmla="*/ 124 h 198"/>
                  <a:gd name="T80" fmla="*/ 2 w 166"/>
                  <a:gd name="T81" fmla="*/ 109 h 198"/>
                  <a:gd name="T82" fmla="*/ 2 w 166"/>
                  <a:gd name="T83" fmla="*/ 93 h 198"/>
                  <a:gd name="T84" fmla="*/ 19 w 166"/>
                  <a:gd name="T85" fmla="*/ 84 h 198"/>
                  <a:gd name="T86" fmla="*/ 23 w 166"/>
                  <a:gd name="T87" fmla="*/ 74 h 198"/>
                  <a:gd name="T88" fmla="*/ 17 w 166"/>
                  <a:gd name="T89" fmla="*/ 67 h 198"/>
                  <a:gd name="T90" fmla="*/ 25 w 166"/>
                  <a:gd name="T91" fmla="*/ 59 h 198"/>
                  <a:gd name="T92" fmla="*/ 27 w 166"/>
                  <a:gd name="T93" fmla="*/ 50 h 198"/>
                  <a:gd name="T94" fmla="*/ 21 w 166"/>
                  <a:gd name="T95" fmla="*/ 42 h 198"/>
                  <a:gd name="T96" fmla="*/ 38 w 166"/>
                  <a:gd name="T97" fmla="*/ 38 h 198"/>
                  <a:gd name="T98" fmla="*/ 40 w 166"/>
                  <a:gd name="T99" fmla="*/ 40 h 198"/>
                  <a:gd name="T100" fmla="*/ 44 w 166"/>
                  <a:gd name="T101" fmla="*/ 44 h 198"/>
                  <a:gd name="T102" fmla="*/ 46 w 166"/>
                  <a:gd name="T103" fmla="*/ 36 h 198"/>
                  <a:gd name="T104" fmla="*/ 59 w 166"/>
                  <a:gd name="T105" fmla="*/ 32 h 198"/>
                  <a:gd name="T106" fmla="*/ 61 w 166"/>
                  <a:gd name="T107" fmla="*/ 32 h 198"/>
                  <a:gd name="T108" fmla="*/ 57 w 166"/>
                  <a:gd name="T109" fmla="*/ 23 h 198"/>
                  <a:gd name="T110" fmla="*/ 48 w 166"/>
                  <a:gd name="T111" fmla="*/ 15 h 198"/>
                  <a:gd name="T112" fmla="*/ 50 w 166"/>
                  <a:gd name="T113" fmla="*/ 6 h 198"/>
                  <a:gd name="T114" fmla="*/ 46 w 166"/>
                  <a:gd name="T11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8">
                    <a:moveTo>
                      <a:pt x="46" y="0"/>
                    </a:moveTo>
                    <a:lnTo>
                      <a:pt x="52" y="0"/>
                    </a:lnTo>
                    <a:lnTo>
                      <a:pt x="59" y="2"/>
                    </a:lnTo>
                    <a:lnTo>
                      <a:pt x="61" y="2"/>
                    </a:lnTo>
                    <a:lnTo>
                      <a:pt x="65" y="2"/>
                    </a:lnTo>
                    <a:lnTo>
                      <a:pt x="69" y="6"/>
                    </a:lnTo>
                    <a:lnTo>
                      <a:pt x="73" y="6"/>
                    </a:lnTo>
                    <a:lnTo>
                      <a:pt x="71" y="10"/>
                    </a:lnTo>
                    <a:lnTo>
                      <a:pt x="69" y="13"/>
                    </a:lnTo>
                    <a:lnTo>
                      <a:pt x="69" y="15"/>
                    </a:lnTo>
                    <a:lnTo>
                      <a:pt x="73" y="17"/>
                    </a:lnTo>
                    <a:lnTo>
                      <a:pt x="73" y="19"/>
                    </a:lnTo>
                    <a:lnTo>
                      <a:pt x="78" y="17"/>
                    </a:lnTo>
                    <a:lnTo>
                      <a:pt x="78" y="15"/>
                    </a:lnTo>
                    <a:lnTo>
                      <a:pt x="80" y="15"/>
                    </a:lnTo>
                    <a:lnTo>
                      <a:pt x="82" y="17"/>
                    </a:lnTo>
                    <a:lnTo>
                      <a:pt x="86" y="21"/>
                    </a:lnTo>
                    <a:lnTo>
                      <a:pt x="88" y="19"/>
                    </a:lnTo>
                    <a:lnTo>
                      <a:pt x="90" y="17"/>
                    </a:lnTo>
                    <a:lnTo>
                      <a:pt x="92" y="17"/>
                    </a:lnTo>
                    <a:lnTo>
                      <a:pt x="92" y="21"/>
                    </a:lnTo>
                    <a:lnTo>
                      <a:pt x="90" y="23"/>
                    </a:lnTo>
                    <a:lnTo>
                      <a:pt x="88" y="23"/>
                    </a:lnTo>
                    <a:lnTo>
                      <a:pt x="84" y="25"/>
                    </a:lnTo>
                    <a:lnTo>
                      <a:pt x="88" y="27"/>
                    </a:lnTo>
                    <a:lnTo>
                      <a:pt x="90" y="27"/>
                    </a:lnTo>
                    <a:lnTo>
                      <a:pt x="95" y="27"/>
                    </a:lnTo>
                    <a:lnTo>
                      <a:pt x="95" y="29"/>
                    </a:lnTo>
                    <a:lnTo>
                      <a:pt x="99" y="29"/>
                    </a:lnTo>
                    <a:lnTo>
                      <a:pt x="101" y="25"/>
                    </a:lnTo>
                    <a:lnTo>
                      <a:pt x="103" y="21"/>
                    </a:lnTo>
                    <a:lnTo>
                      <a:pt x="109" y="21"/>
                    </a:lnTo>
                    <a:lnTo>
                      <a:pt x="111" y="19"/>
                    </a:lnTo>
                    <a:lnTo>
                      <a:pt x="114" y="17"/>
                    </a:lnTo>
                    <a:lnTo>
                      <a:pt x="116" y="15"/>
                    </a:lnTo>
                    <a:lnTo>
                      <a:pt x="116" y="15"/>
                    </a:lnTo>
                    <a:lnTo>
                      <a:pt x="122" y="15"/>
                    </a:lnTo>
                    <a:lnTo>
                      <a:pt x="118" y="17"/>
                    </a:lnTo>
                    <a:lnTo>
                      <a:pt x="116" y="17"/>
                    </a:lnTo>
                    <a:lnTo>
                      <a:pt x="116" y="17"/>
                    </a:lnTo>
                    <a:lnTo>
                      <a:pt x="114" y="19"/>
                    </a:lnTo>
                    <a:lnTo>
                      <a:pt x="116" y="21"/>
                    </a:lnTo>
                    <a:lnTo>
                      <a:pt x="120" y="19"/>
                    </a:lnTo>
                    <a:lnTo>
                      <a:pt x="124" y="17"/>
                    </a:lnTo>
                    <a:lnTo>
                      <a:pt x="126" y="17"/>
                    </a:lnTo>
                    <a:lnTo>
                      <a:pt x="126" y="19"/>
                    </a:lnTo>
                    <a:lnTo>
                      <a:pt x="130" y="19"/>
                    </a:lnTo>
                    <a:lnTo>
                      <a:pt x="135" y="25"/>
                    </a:lnTo>
                    <a:lnTo>
                      <a:pt x="139" y="23"/>
                    </a:lnTo>
                    <a:lnTo>
                      <a:pt x="141" y="27"/>
                    </a:lnTo>
                    <a:lnTo>
                      <a:pt x="141" y="32"/>
                    </a:lnTo>
                    <a:lnTo>
                      <a:pt x="145" y="34"/>
                    </a:lnTo>
                    <a:lnTo>
                      <a:pt x="147" y="34"/>
                    </a:lnTo>
                    <a:lnTo>
                      <a:pt x="149" y="36"/>
                    </a:lnTo>
                    <a:lnTo>
                      <a:pt x="154" y="36"/>
                    </a:lnTo>
                    <a:lnTo>
                      <a:pt x="156" y="44"/>
                    </a:lnTo>
                    <a:lnTo>
                      <a:pt x="156" y="50"/>
                    </a:lnTo>
                    <a:lnTo>
                      <a:pt x="149" y="53"/>
                    </a:lnTo>
                    <a:lnTo>
                      <a:pt x="149" y="57"/>
                    </a:lnTo>
                    <a:lnTo>
                      <a:pt x="156" y="63"/>
                    </a:lnTo>
                    <a:lnTo>
                      <a:pt x="156" y="67"/>
                    </a:lnTo>
                    <a:lnTo>
                      <a:pt x="158" y="72"/>
                    </a:lnTo>
                    <a:lnTo>
                      <a:pt x="158" y="74"/>
                    </a:lnTo>
                    <a:lnTo>
                      <a:pt x="160" y="78"/>
                    </a:lnTo>
                    <a:lnTo>
                      <a:pt x="158" y="82"/>
                    </a:lnTo>
                    <a:lnTo>
                      <a:pt x="162" y="88"/>
                    </a:lnTo>
                    <a:lnTo>
                      <a:pt x="164" y="91"/>
                    </a:lnTo>
                    <a:lnTo>
                      <a:pt x="166" y="95"/>
                    </a:lnTo>
                    <a:lnTo>
                      <a:pt x="166" y="105"/>
                    </a:lnTo>
                    <a:lnTo>
                      <a:pt x="164" y="107"/>
                    </a:lnTo>
                    <a:lnTo>
                      <a:pt x="162" y="105"/>
                    </a:lnTo>
                    <a:lnTo>
                      <a:pt x="160" y="107"/>
                    </a:lnTo>
                    <a:lnTo>
                      <a:pt x="154" y="105"/>
                    </a:lnTo>
                    <a:lnTo>
                      <a:pt x="154" y="109"/>
                    </a:lnTo>
                    <a:lnTo>
                      <a:pt x="149" y="112"/>
                    </a:lnTo>
                    <a:lnTo>
                      <a:pt x="147" y="112"/>
                    </a:lnTo>
                    <a:lnTo>
                      <a:pt x="141" y="112"/>
                    </a:lnTo>
                    <a:lnTo>
                      <a:pt x="139" y="114"/>
                    </a:lnTo>
                    <a:lnTo>
                      <a:pt x="135" y="114"/>
                    </a:lnTo>
                    <a:lnTo>
                      <a:pt x="130" y="120"/>
                    </a:lnTo>
                    <a:lnTo>
                      <a:pt x="126" y="120"/>
                    </a:lnTo>
                    <a:lnTo>
                      <a:pt x="120" y="126"/>
                    </a:lnTo>
                    <a:lnTo>
                      <a:pt x="116" y="124"/>
                    </a:lnTo>
                    <a:lnTo>
                      <a:pt x="114" y="122"/>
                    </a:lnTo>
                    <a:lnTo>
                      <a:pt x="114" y="124"/>
                    </a:lnTo>
                    <a:lnTo>
                      <a:pt x="114" y="126"/>
                    </a:lnTo>
                    <a:lnTo>
                      <a:pt x="118" y="131"/>
                    </a:lnTo>
                    <a:lnTo>
                      <a:pt x="122" y="137"/>
                    </a:lnTo>
                    <a:lnTo>
                      <a:pt x="122" y="141"/>
                    </a:lnTo>
                    <a:lnTo>
                      <a:pt x="124" y="145"/>
                    </a:lnTo>
                    <a:lnTo>
                      <a:pt x="126" y="147"/>
                    </a:lnTo>
                    <a:lnTo>
                      <a:pt x="135" y="152"/>
                    </a:lnTo>
                    <a:lnTo>
                      <a:pt x="139" y="154"/>
                    </a:lnTo>
                    <a:lnTo>
                      <a:pt x="145" y="162"/>
                    </a:lnTo>
                    <a:lnTo>
                      <a:pt x="145" y="166"/>
                    </a:lnTo>
                    <a:lnTo>
                      <a:pt x="145" y="171"/>
                    </a:lnTo>
                    <a:lnTo>
                      <a:pt x="143" y="171"/>
                    </a:lnTo>
                    <a:lnTo>
                      <a:pt x="141" y="175"/>
                    </a:lnTo>
                    <a:lnTo>
                      <a:pt x="135" y="177"/>
                    </a:lnTo>
                    <a:lnTo>
                      <a:pt x="130" y="183"/>
                    </a:lnTo>
                    <a:lnTo>
                      <a:pt x="130" y="185"/>
                    </a:lnTo>
                    <a:lnTo>
                      <a:pt x="135" y="190"/>
                    </a:lnTo>
                    <a:lnTo>
                      <a:pt x="135" y="192"/>
                    </a:lnTo>
                    <a:lnTo>
                      <a:pt x="132" y="194"/>
                    </a:lnTo>
                    <a:lnTo>
                      <a:pt x="128" y="192"/>
                    </a:lnTo>
                    <a:lnTo>
                      <a:pt x="124" y="192"/>
                    </a:lnTo>
                    <a:lnTo>
                      <a:pt x="120" y="192"/>
                    </a:lnTo>
                    <a:lnTo>
                      <a:pt x="118" y="192"/>
                    </a:lnTo>
                    <a:lnTo>
                      <a:pt x="111" y="196"/>
                    </a:lnTo>
                    <a:lnTo>
                      <a:pt x="107" y="196"/>
                    </a:lnTo>
                    <a:lnTo>
                      <a:pt x="103" y="196"/>
                    </a:lnTo>
                    <a:lnTo>
                      <a:pt x="101" y="196"/>
                    </a:lnTo>
                    <a:lnTo>
                      <a:pt x="97" y="194"/>
                    </a:lnTo>
                    <a:lnTo>
                      <a:pt x="92" y="194"/>
                    </a:lnTo>
                    <a:lnTo>
                      <a:pt x="86" y="194"/>
                    </a:lnTo>
                    <a:lnTo>
                      <a:pt x="86" y="198"/>
                    </a:lnTo>
                    <a:lnTo>
                      <a:pt x="86" y="198"/>
                    </a:lnTo>
                    <a:lnTo>
                      <a:pt x="82" y="198"/>
                    </a:lnTo>
                    <a:lnTo>
                      <a:pt x="78" y="194"/>
                    </a:lnTo>
                    <a:lnTo>
                      <a:pt x="76" y="196"/>
                    </a:lnTo>
                    <a:lnTo>
                      <a:pt x="71" y="198"/>
                    </a:lnTo>
                    <a:lnTo>
                      <a:pt x="71" y="198"/>
                    </a:lnTo>
                    <a:lnTo>
                      <a:pt x="69" y="196"/>
                    </a:lnTo>
                    <a:lnTo>
                      <a:pt x="63" y="192"/>
                    </a:lnTo>
                    <a:lnTo>
                      <a:pt x="61" y="192"/>
                    </a:lnTo>
                    <a:lnTo>
                      <a:pt x="59" y="194"/>
                    </a:lnTo>
                    <a:lnTo>
                      <a:pt x="57" y="192"/>
                    </a:lnTo>
                    <a:lnTo>
                      <a:pt x="55" y="190"/>
                    </a:lnTo>
                    <a:lnTo>
                      <a:pt x="50" y="190"/>
                    </a:lnTo>
                    <a:lnTo>
                      <a:pt x="52" y="192"/>
                    </a:lnTo>
                    <a:lnTo>
                      <a:pt x="50" y="196"/>
                    </a:lnTo>
                    <a:lnTo>
                      <a:pt x="46" y="194"/>
                    </a:lnTo>
                    <a:lnTo>
                      <a:pt x="42" y="196"/>
                    </a:lnTo>
                    <a:lnTo>
                      <a:pt x="38" y="194"/>
                    </a:lnTo>
                    <a:lnTo>
                      <a:pt x="38" y="194"/>
                    </a:lnTo>
                    <a:lnTo>
                      <a:pt x="38" y="190"/>
                    </a:lnTo>
                    <a:lnTo>
                      <a:pt x="33" y="187"/>
                    </a:lnTo>
                    <a:lnTo>
                      <a:pt x="33" y="183"/>
                    </a:lnTo>
                    <a:lnTo>
                      <a:pt x="36" y="175"/>
                    </a:lnTo>
                    <a:lnTo>
                      <a:pt x="38" y="173"/>
                    </a:lnTo>
                    <a:lnTo>
                      <a:pt x="38" y="171"/>
                    </a:lnTo>
                    <a:lnTo>
                      <a:pt x="40" y="164"/>
                    </a:lnTo>
                    <a:lnTo>
                      <a:pt x="44" y="160"/>
                    </a:lnTo>
                    <a:lnTo>
                      <a:pt x="40" y="158"/>
                    </a:lnTo>
                    <a:lnTo>
                      <a:pt x="38" y="158"/>
                    </a:lnTo>
                    <a:lnTo>
                      <a:pt x="31" y="154"/>
                    </a:lnTo>
                    <a:lnTo>
                      <a:pt x="29" y="156"/>
                    </a:lnTo>
                    <a:lnTo>
                      <a:pt x="25" y="156"/>
                    </a:lnTo>
                    <a:lnTo>
                      <a:pt x="23" y="156"/>
                    </a:lnTo>
                    <a:lnTo>
                      <a:pt x="19" y="156"/>
                    </a:lnTo>
                    <a:lnTo>
                      <a:pt x="17" y="154"/>
                    </a:lnTo>
                    <a:lnTo>
                      <a:pt x="17" y="152"/>
                    </a:lnTo>
                    <a:lnTo>
                      <a:pt x="12" y="147"/>
                    </a:lnTo>
                    <a:lnTo>
                      <a:pt x="12" y="147"/>
                    </a:lnTo>
                    <a:lnTo>
                      <a:pt x="12" y="141"/>
                    </a:lnTo>
                    <a:lnTo>
                      <a:pt x="10" y="139"/>
                    </a:lnTo>
                    <a:lnTo>
                      <a:pt x="8" y="135"/>
                    </a:lnTo>
                    <a:lnTo>
                      <a:pt x="4" y="131"/>
                    </a:lnTo>
                    <a:lnTo>
                      <a:pt x="4" y="131"/>
                    </a:lnTo>
                    <a:lnTo>
                      <a:pt x="6" y="124"/>
                    </a:lnTo>
                    <a:lnTo>
                      <a:pt x="4" y="120"/>
                    </a:lnTo>
                    <a:lnTo>
                      <a:pt x="4" y="118"/>
                    </a:lnTo>
                    <a:lnTo>
                      <a:pt x="0" y="112"/>
                    </a:lnTo>
                    <a:lnTo>
                      <a:pt x="2" y="109"/>
                    </a:lnTo>
                    <a:lnTo>
                      <a:pt x="2" y="109"/>
                    </a:lnTo>
                    <a:lnTo>
                      <a:pt x="2" y="105"/>
                    </a:lnTo>
                    <a:lnTo>
                      <a:pt x="4" y="97"/>
                    </a:lnTo>
                    <a:lnTo>
                      <a:pt x="2" y="93"/>
                    </a:lnTo>
                    <a:lnTo>
                      <a:pt x="6" y="88"/>
                    </a:lnTo>
                    <a:lnTo>
                      <a:pt x="8" y="84"/>
                    </a:lnTo>
                    <a:lnTo>
                      <a:pt x="12" y="84"/>
                    </a:lnTo>
                    <a:lnTo>
                      <a:pt x="19" y="84"/>
                    </a:lnTo>
                    <a:lnTo>
                      <a:pt x="21" y="82"/>
                    </a:lnTo>
                    <a:lnTo>
                      <a:pt x="19" y="80"/>
                    </a:lnTo>
                    <a:lnTo>
                      <a:pt x="21" y="78"/>
                    </a:lnTo>
                    <a:lnTo>
                      <a:pt x="23" y="74"/>
                    </a:lnTo>
                    <a:lnTo>
                      <a:pt x="23" y="72"/>
                    </a:lnTo>
                    <a:lnTo>
                      <a:pt x="21" y="69"/>
                    </a:lnTo>
                    <a:lnTo>
                      <a:pt x="17" y="69"/>
                    </a:lnTo>
                    <a:lnTo>
                      <a:pt x="17" y="67"/>
                    </a:lnTo>
                    <a:lnTo>
                      <a:pt x="17" y="63"/>
                    </a:lnTo>
                    <a:lnTo>
                      <a:pt x="21" y="65"/>
                    </a:lnTo>
                    <a:lnTo>
                      <a:pt x="25" y="63"/>
                    </a:lnTo>
                    <a:lnTo>
                      <a:pt x="25" y="59"/>
                    </a:lnTo>
                    <a:lnTo>
                      <a:pt x="25" y="55"/>
                    </a:lnTo>
                    <a:lnTo>
                      <a:pt x="25" y="53"/>
                    </a:lnTo>
                    <a:lnTo>
                      <a:pt x="27" y="50"/>
                    </a:lnTo>
                    <a:lnTo>
                      <a:pt x="27" y="50"/>
                    </a:lnTo>
                    <a:lnTo>
                      <a:pt x="27" y="50"/>
                    </a:lnTo>
                    <a:lnTo>
                      <a:pt x="27" y="46"/>
                    </a:lnTo>
                    <a:lnTo>
                      <a:pt x="23" y="46"/>
                    </a:lnTo>
                    <a:lnTo>
                      <a:pt x="21" y="42"/>
                    </a:lnTo>
                    <a:lnTo>
                      <a:pt x="21" y="38"/>
                    </a:lnTo>
                    <a:lnTo>
                      <a:pt x="29" y="36"/>
                    </a:lnTo>
                    <a:lnTo>
                      <a:pt x="33" y="36"/>
                    </a:lnTo>
                    <a:lnTo>
                      <a:pt x="38" y="38"/>
                    </a:lnTo>
                    <a:lnTo>
                      <a:pt x="38" y="42"/>
                    </a:lnTo>
                    <a:lnTo>
                      <a:pt x="40" y="46"/>
                    </a:lnTo>
                    <a:lnTo>
                      <a:pt x="42" y="44"/>
                    </a:lnTo>
                    <a:lnTo>
                      <a:pt x="40" y="40"/>
                    </a:lnTo>
                    <a:lnTo>
                      <a:pt x="40" y="38"/>
                    </a:lnTo>
                    <a:lnTo>
                      <a:pt x="42" y="38"/>
                    </a:lnTo>
                    <a:lnTo>
                      <a:pt x="46" y="40"/>
                    </a:lnTo>
                    <a:lnTo>
                      <a:pt x="44" y="44"/>
                    </a:lnTo>
                    <a:lnTo>
                      <a:pt x="50" y="48"/>
                    </a:lnTo>
                    <a:lnTo>
                      <a:pt x="48" y="46"/>
                    </a:lnTo>
                    <a:lnTo>
                      <a:pt x="48" y="40"/>
                    </a:lnTo>
                    <a:lnTo>
                      <a:pt x="46" y="36"/>
                    </a:lnTo>
                    <a:lnTo>
                      <a:pt x="48" y="34"/>
                    </a:lnTo>
                    <a:lnTo>
                      <a:pt x="52" y="32"/>
                    </a:lnTo>
                    <a:lnTo>
                      <a:pt x="55" y="34"/>
                    </a:lnTo>
                    <a:lnTo>
                      <a:pt x="59" y="32"/>
                    </a:lnTo>
                    <a:lnTo>
                      <a:pt x="65" y="40"/>
                    </a:lnTo>
                    <a:lnTo>
                      <a:pt x="73" y="40"/>
                    </a:lnTo>
                    <a:lnTo>
                      <a:pt x="67" y="38"/>
                    </a:lnTo>
                    <a:lnTo>
                      <a:pt x="61" y="32"/>
                    </a:lnTo>
                    <a:lnTo>
                      <a:pt x="55" y="29"/>
                    </a:lnTo>
                    <a:lnTo>
                      <a:pt x="52" y="29"/>
                    </a:lnTo>
                    <a:lnTo>
                      <a:pt x="52" y="25"/>
                    </a:lnTo>
                    <a:lnTo>
                      <a:pt x="57" y="23"/>
                    </a:lnTo>
                    <a:lnTo>
                      <a:pt x="52" y="21"/>
                    </a:lnTo>
                    <a:lnTo>
                      <a:pt x="52" y="17"/>
                    </a:lnTo>
                    <a:lnTo>
                      <a:pt x="48" y="19"/>
                    </a:lnTo>
                    <a:lnTo>
                      <a:pt x="48" y="15"/>
                    </a:lnTo>
                    <a:lnTo>
                      <a:pt x="52" y="15"/>
                    </a:lnTo>
                    <a:lnTo>
                      <a:pt x="55" y="13"/>
                    </a:lnTo>
                    <a:lnTo>
                      <a:pt x="50" y="8"/>
                    </a:lnTo>
                    <a:lnTo>
                      <a:pt x="50" y="6"/>
                    </a:lnTo>
                    <a:lnTo>
                      <a:pt x="48" y="6"/>
                    </a:lnTo>
                    <a:lnTo>
                      <a:pt x="46" y="4"/>
                    </a:lnTo>
                    <a:lnTo>
                      <a:pt x="46" y="2"/>
                    </a:lnTo>
                    <a:lnTo>
                      <a:pt x="46" y="0"/>
                    </a:lnTo>
                    <a:close/>
                  </a:path>
                </a:pathLst>
              </a:custGeom>
              <a:solidFill>
                <a:srgbClr val="E0F3F4"/>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3" name="Freeform 69">
                <a:extLst>
                  <a:ext uri="{FF2B5EF4-FFF2-40B4-BE49-F238E27FC236}">
                    <a16:creationId xmlns:a16="http://schemas.microsoft.com/office/drawing/2014/main" id="{014EADDC-B5B5-4E7A-B38B-EB16C3F60295}"/>
                  </a:ext>
                </a:extLst>
              </p:cNvPr>
              <p:cNvSpPr>
                <a:spLocks/>
              </p:cNvSpPr>
              <p:nvPr/>
            </p:nvSpPr>
            <p:spPr bwMode="auto">
              <a:xfrm>
                <a:off x="4764506" y="3431699"/>
                <a:ext cx="6906" cy="5524"/>
              </a:xfrm>
              <a:custGeom>
                <a:avLst/>
                <a:gdLst>
                  <a:gd name="T0" fmla="*/ 2 w 5"/>
                  <a:gd name="T1" fmla="*/ 0 h 4"/>
                  <a:gd name="T2" fmla="*/ 5 w 5"/>
                  <a:gd name="T3" fmla="*/ 2 h 4"/>
                  <a:gd name="T4" fmla="*/ 5 w 5"/>
                  <a:gd name="T5" fmla="*/ 4 h 4"/>
                  <a:gd name="T6" fmla="*/ 2 w 5"/>
                  <a:gd name="T7" fmla="*/ 4 h 4"/>
                  <a:gd name="T8" fmla="*/ 0 w 5"/>
                  <a:gd name="T9" fmla="*/ 2 h 4"/>
                  <a:gd name="T10" fmla="*/ 2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lnTo>
                      <a:pt x="5" y="2"/>
                    </a:lnTo>
                    <a:lnTo>
                      <a:pt x="5" y="4"/>
                    </a:lnTo>
                    <a:lnTo>
                      <a:pt x="2" y="4"/>
                    </a:lnTo>
                    <a:lnTo>
                      <a:pt x="0" y="2"/>
                    </a:lnTo>
                    <a:lnTo>
                      <a:pt x="2" y="0"/>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4" name="Freeform 70">
                <a:extLst>
                  <a:ext uri="{FF2B5EF4-FFF2-40B4-BE49-F238E27FC236}">
                    <a16:creationId xmlns:a16="http://schemas.microsoft.com/office/drawing/2014/main" id="{5F104F03-4EB4-4CDB-A887-62C06CE2457F}"/>
                  </a:ext>
                </a:extLst>
              </p:cNvPr>
              <p:cNvSpPr>
                <a:spLocks/>
              </p:cNvSpPr>
              <p:nvPr/>
            </p:nvSpPr>
            <p:spPr bwMode="auto">
              <a:xfrm>
                <a:off x="4671978" y="3415127"/>
                <a:ext cx="125673" cy="69051"/>
              </a:xfrm>
              <a:custGeom>
                <a:avLst/>
                <a:gdLst>
                  <a:gd name="T0" fmla="*/ 38 w 91"/>
                  <a:gd name="T1" fmla="*/ 6 h 50"/>
                  <a:gd name="T2" fmla="*/ 46 w 91"/>
                  <a:gd name="T3" fmla="*/ 6 h 50"/>
                  <a:gd name="T4" fmla="*/ 46 w 91"/>
                  <a:gd name="T5" fmla="*/ 0 h 50"/>
                  <a:gd name="T6" fmla="*/ 53 w 91"/>
                  <a:gd name="T7" fmla="*/ 2 h 50"/>
                  <a:gd name="T8" fmla="*/ 57 w 91"/>
                  <a:gd name="T9" fmla="*/ 2 h 50"/>
                  <a:gd name="T10" fmla="*/ 65 w 91"/>
                  <a:gd name="T11" fmla="*/ 6 h 50"/>
                  <a:gd name="T12" fmla="*/ 69 w 91"/>
                  <a:gd name="T13" fmla="*/ 12 h 50"/>
                  <a:gd name="T14" fmla="*/ 69 w 91"/>
                  <a:gd name="T15" fmla="*/ 16 h 50"/>
                  <a:gd name="T16" fmla="*/ 78 w 91"/>
                  <a:gd name="T17" fmla="*/ 16 h 50"/>
                  <a:gd name="T18" fmla="*/ 84 w 91"/>
                  <a:gd name="T19" fmla="*/ 16 h 50"/>
                  <a:gd name="T20" fmla="*/ 91 w 91"/>
                  <a:gd name="T21" fmla="*/ 21 h 50"/>
                  <a:gd name="T22" fmla="*/ 88 w 91"/>
                  <a:gd name="T23" fmla="*/ 31 h 50"/>
                  <a:gd name="T24" fmla="*/ 80 w 91"/>
                  <a:gd name="T25" fmla="*/ 40 h 50"/>
                  <a:gd name="T26" fmla="*/ 72 w 91"/>
                  <a:gd name="T27" fmla="*/ 38 h 50"/>
                  <a:gd name="T28" fmla="*/ 63 w 91"/>
                  <a:gd name="T29" fmla="*/ 42 h 50"/>
                  <a:gd name="T30" fmla="*/ 57 w 91"/>
                  <a:gd name="T31" fmla="*/ 44 h 50"/>
                  <a:gd name="T32" fmla="*/ 53 w 91"/>
                  <a:gd name="T33" fmla="*/ 38 h 50"/>
                  <a:gd name="T34" fmla="*/ 40 w 91"/>
                  <a:gd name="T35" fmla="*/ 46 h 50"/>
                  <a:gd name="T36" fmla="*/ 27 w 91"/>
                  <a:gd name="T37" fmla="*/ 50 h 50"/>
                  <a:gd name="T38" fmla="*/ 21 w 91"/>
                  <a:gd name="T39" fmla="*/ 44 h 50"/>
                  <a:gd name="T40" fmla="*/ 19 w 91"/>
                  <a:gd name="T41" fmla="*/ 38 h 50"/>
                  <a:gd name="T42" fmla="*/ 10 w 91"/>
                  <a:gd name="T43" fmla="*/ 33 h 50"/>
                  <a:gd name="T44" fmla="*/ 10 w 91"/>
                  <a:gd name="T45" fmla="*/ 42 h 50"/>
                  <a:gd name="T46" fmla="*/ 0 w 91"/>
                  <a:gd name="T47" fmla="*/ 42 h 50"/>
                  <a:gd name="T48" fmla="*/ 2 w 91"/>
                  <a:gd name="T49" fmla="*/ 38 h 50"/>
                  <a:gd name="T50" fmla="*/ 4 w 91"/>
                  <a:gd name="T51" fmla="*/ 35 h 50"/>
                  <a:gd name="T52" fmla="*/ 10 w 91"/>
                  <a:gd name="T53" fmla="*/ 21 h 50"/>
                  <a:gd name="T54" fmla="*/ 17 w 91"/>
                  <a:gd name="T55" fmla="*/ 14 h 50"/>
                  <a:gd name="T56" fmla="*/ 21 w 91"/>
                  <a:gd name="T57" fmla="*/ 8 h 50"/>
                  <a:gd name="T58" fmla="*/ 19 w 91"/>
                  <a:gd name="T59" fmla="*/ 4 h 50"/>
                  <a:gd name="T60" fmla="*/ 25 w 91"/>
                  <a:gd name="T61" fmla="*/ 6 h 50"/>
                  <a:gd name="T62" fmla="*/ 34 w 91"/>
                  <a:gd name="T63"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50">
                    <a:moveTo>
                      <a:pt x="34" y="4"/>
                    </a:moveTo>
                    <a:lnTo>
                      <a:pt x="38" y="6"/>
                    </a:lnTo>
                    <a:lnTo>
                      <a:pt x="42" y="4"/>
                    </a:lnTo>
                    <a:lnTo>
                      <a:pt x="46" y="6"/>
                    </a:lnTo>
                    <a:lnTo>
                      <a:pt x="48" y="2"/>
                    </a:lnTo>
                    <a:lnTo>
                      <a:pt x="46" y="0"/>
                    </a:lnTo>
                    <a:lnTo>
                      <a:pt x="51" y="0"/>
                    </a:lnTo>
                    <a:lnTo>
                      <a:pt x="53" y="2"/>
                    </a:lnTo>
                    <a:lnTo>
                      <a:pt x="55" y="4"/>
                    </a:lnTo>
                    <a:lnTo>
                      <a:pt x="57" y="2"/>
                    </a:lnTo>
                    <a:lnTo>
                      <a:pt x="59" y="2"/>
                    </a:lnTo>
                    <a:lnTo>
                      <a:pt x="65" y="6"/>
                    </a:lnTo>
                    <a:lnTo>
                      <a:pt x="69" y="8"/>
                    </a:lnTo>
                    <a:lnTo>
                      <a:pt x="69" y="12"/>
                    </a:lnTo>
                    <a:lnTo>
                      <a:pt x="67" y="14"/>
                    </a:lnTo>
                    <a:lnTo>
                      <a:pt x="69" y="16"/>
                    </a:lnTo>
                    <a:lnTo>
                      <a:pt x="74" y="16"/>
                    </a:lnTo>
                    <a:lnTo>
                      <a:pt x="78" y="16"/>
                    </a:lnTo>
                    <a:lnTo>
                      <a:pt x="82" y="21"/>
                    </a:lnTo>
                    <a:lnTo>
                      <a:pt x="84" y="16"/>
                    </a:lnTo>
                    <a:lnTo>
                      <a:pt x="88" y="16"/>
                    </a:lnTo>
                    <a:lnTo>
                      <a:pt x="91" y="21"/>
                    </a:lnTo>
                    <a:lnTo>
                      <a:pt x="86" y="25"/>
                    </a:lnTo>
                    <a:lnTo>
                      <a:pt x="88" y="31"/>
                    </a:lnTo>
                    <a:lnTo>
                      <a:pt x="80" y="33"/>
                    </a:lnTo>
                    <a:lnTo>
                      <a:pt x="80" y="40"/>
                    </a:lnTo>
                    <a:lnTo>
                      <a:pt x="76" y="38"/>
                    </a:lnTo>
                    <a:lnTo>
                      <a:pt x="72" y="38"/>
                    </a:lnTo>
                    <a:lnTo>
                      <a:pt x="63" y="35"/>
                    </a:lnTo>
                    <a:lnTo>
                      <a:pt x="63" y="42"/>
                    </a:lnTo>
                    <a:lnTo>
                      <a:pt x="59" y="48"/>
                    </a:lnTo>
                    <a:lnTo>
                      <a:pt x="57" y="44"/>
                    </a:lnTo>
                    <a:lnTo>
                      <a:pt x="51" y="42"/>
                    </a:lnTo>
                    <a:lnTo>
                      <a:pt x="53" y="38"/>
                    </a:lnTo>
                    <a:lnTo>
                      <a:pt x="46" y="33"/>
                    </a:lnTo>
                    <a:lnTo>
                      <a:pt x="40" y="46"/>
                    </a:lnTo>
                    <a:lnTo>
                      <a:pt x="36" y="44"/>
                    </a:lnTo>
                    <a:lnTo>
                      <a:pt x="27" y="50"/>
                    </a:lnTo>
                    <a:lnTo>
                      <a:pt x="23" y="48"/>
                    </a:lnTo>
                    <a:lnTo>
                      <a:pt x="21" y="44"/>
                    </a:lnTo>
                    <a:lnTo>
                      <a:pt x="19" y="42"/>
                    </a:lnTo>
                    <a:lnTo>
                      <a:pt x="19" y="38"/>
                    </a:lnTo>
                    <a:lnTo>
                      <a:pt x="17" y="33"/>
                    </a:lnTo>
                    <a:lnTo>
                      <a:pt x="10" y="33"/>
                    </a:lnTo>
                    <a:lnTo>
                      <a:pt x="8" y="35"/>
                    </a:lnTo>
                    <a:lnTo>
                      <a:pt x="10" y="42"/>
                    </a:lnTo>
                    <a:lnTo>
                      <a:pt x="4" y="44"/>
                    </a:lnTo>
                    <a:lnTo>
                      <a:pt x="0" y="42"/>
                    </a:lnTo>
                    <a:lnTo>
                      <a:pt x="0" y="40"/>
                    </a:lnTo>
                    <a:lnTo>
                      <a:pt x="2" y="38"/>
                    </a:lnTo>
                    <a:lnTo>
                      <a:pt x="4" y="38"/>
                    </a:lnTo>
                    <a:lnTo>
                      <a:pt x="4" y="35"/>
                    </a:lnTo>
                    <a:lnTo>
                      <a:pt x="6" y="29"/>
                    </a:lnTo>
                    <a:lnTo>
                      <a:pt x="10" y="21"/>
                    </a:lnTo>
                    <a:lnTo>
                      <a:pt x="13" y="19"/>
                    </a:lnTo>
                    <a:lnTo>
                      <a:pt x="17" y="14"/>
                    </a:lnTo>
                    <a:lnTo>
                      <a:pt x="21" y="12"/>
                    </a:lnTo>
                    <a:lnTo>
                      <a:pt x="21" y="8"/>
                    </a:lnTo>
                    <a:lnTo>
                      <a:pt x="17" y="6"/>
                    </a:lnTo>
                    <a:lnTo>
                      <a:pt x="19" y="4"/>
                    </a:lnTo>
                    <a:lnTo>
                      <a:pt x="23" y="4"/>
                    </a:lnTo>
                    <a:lnTo>
                      <a:pt x="25" y="6"/>
                    </a:lnTo>
                    <a:lnTo>
                      <a:pt x="27" y="6"/>
                    </a:lnTo>
                    <a:lnTo>
                      <a:pt x="34" y="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5" name="Freeform 71">
                <a:extLst>
                  <a:ext uri="{FF2B5EF4-FFF2-40B4-BE49-F238E27FC236}">
                    <a16:creationId xmlns:a16="http://schemas.microsoft.com/office/drawing/2014/main" id="{9572451A-85B7-4CE1-BF25-7F23E0BE976B}"/>
                  </a:ext>
                </a:extLst>
              </p:cNvPr>
              <p:cNvSpPr>
                <a:spLocks noEditPoints="1"/>
              </p:cNvSpPr>
              <p:nvPr/>
            </p:nvSpPr>
            <p:spPr bwMode="auto">
              <a:xfrm>
                <a:off x="4604308" y="3213499"/>
                <a:ext cx="99433" cy="89766"/>
              </a:xfrm>
              <a:custGeom>
                <a:avLst/>
                <a:gdLst>
                  <a:gd name="T0" fmla="*/ 47 w 72"/>
                  <a:gd name="T1" fmla="*/ 61 h 65"/>
                  <a:gd name="T2" fmla="*/ 47 w 72"/>
                  <a:gd name="T3" fmla="*/ 49 h 65"/>
                  <a:gd name="T4" fmla="*/ 53 w 72"/>
                  <a:gd name="T5" fmla="*/ 40 h 65"/>
                  <a:gd name="T6" fmla="*/ 64 w 72"/>
                  <a:gd name="T7" fmla="*/ 40 h 65"/>
                  <a:gd name="T8" fmla="*/ 64 w 72"/>
                  <a:gd name="T9" fmla="*/ 36 h 65"/>
                  <a:gd name="T10" fmla="*/ 68 w 72"/>
                  <a:gd name="T11" fmla="*/ 30 h 65"/>
                  <a:gd name="T12" fmla="*/ 66 w 72"/>
                  <a:gd name="T13" fmla="*/ 25 h 65"/>
                  <a:gd name="T14" fmla="*/ 62 w 72"/>
                  <a:gd name="T15" fmla="*/ 23 h 65"/>
                  <a:gd name="T16" fmla="*/ 66 w 72"/>
                  <a:gd name="T17" fmla="*/ 21 h 65"/>
                  <a:gd name="T18" fmla="*/ 70 w 72"/>
                  <a:gd name="T19" fmla="*/ 15 h 65"/>
                  <a:gd name="T20" fmla="*/ 70 w 72"/>
                  <a:gd name="T21" fmla="*/ 9 h 65"/>
                  <a:gd name="T22" fmla="*/ 72 w 72"/>
                  <a:gd name="T23" fmla="*/ 6 h 65"/>
                  <a:gd name="T24" fmla="*/ 66 w 72"/>
                  <a:gd name="T25" fmla="*/ 2 h 65"/>
                  <a:gd name="T26" fmla="*/ 53 w 72"/>
                  <a:gd name="T27" fmla="*/ 0 h 65"/>
                  <a:gd name="T28" fmla="*/ 47 w 72"/>
                  <a:gd name="T29" fmla="*/ 2 h 65"/>
                  <a:gd name="T30" fmla="*/ 40 w 72"/>
                  <a:gd name="T31" fmla="*/ 4 h 65"/>
                  <a:gd name="T32" fmla="*/ 28 w 72"/>
                  <a:gd name="T33" fmla="*/ 13 h 65"/>
                  <a:gd name="T34" fmla="*/ 24 w 72"/>
                  <a:gd name="T35" fmla="*/ 13 h 65"/>
                  <a:gd name="T36" fmla="*/ 19 w 72"/>
                  <a:gd name="T37" fmla="*/ 21 h 65"/>
                  <a:gd name="T38" fmla="*/ 19 w 72"/>
                  <a:gd name="T39" fmla="*/ 30 h 65"/>
                  <a:gd name="T40" fmla="*/ 15 w 72"/>
                  <a:gd name="T41" fmla="*/ 36 h 65"/>
                  <a:gd name="T42" fmla="*/ 13 w 72"/>
                  <a:gd name="T43" fmla="*/ 40 h 65"/>
                  <a:gd name="T44" fmla="*/ 22 w 72"/>
                  <a:gd name="T45" fmla="*/ 47 h 65"/>
                  <a:gd name="T46" fmla="*/ 15 w 72"/>
                  <a:gd name="T47" fmla="*/ 49 h 65"/>
                  <a:gd name="T48" fmla="*/ 15 w 72"/>
                  <a:gd name="T49" fmla="*/ 51 h 65"/>
                  <a:gd name="T50" fmla="*/ 17 w 72"/>
                  <a:gd name="T51" fmla="*/ 53 h 65"/>
                  <a:gd name="T52" fmla="*/ 11 w 72"/>
                  <a:gd name="T53" fmla="*/ 51 h 65"/>
                  <a:gd name="T54" fmla="*/ 5 w 72"/>
                  <a:gd name="T55" fmla="*/ 51 h 65"/>
                  <a:gd name="T56" fmla="*/ 9 w 72"/>
                  <a:gd name="T57" fmla="*/ 53 h 65"/>
                  <a:gd name="T58" fmla="*/ 13 w 72"/>
                  <a:gd name="T59" fmla="*/ 55 h 65"/>
                  <a:gd name="T60" fmla="*/ 13 w 72"/>
                  <a:gd name="T61" fmla="*/ 55 h 65"/>
                  <a:gd name="T62" fmla="*/ 5 w 72"/>
                  <a:gd name="T63" fmla="*/ 55 h 65"/>
                  <a:gd name="T64" fmla="*/ 0 w 72"/>
                  <a:gd name="T65" fmla="*/ 55 h 65"/>
                  <a:gd name="T66" fmla="*/ 5 w 72"/>
                  <a:gd name="T67" fmla="*/ 59 h 65"/>
                  <a:gd name="T68" fmla="*/ 11 w 72"/>
                  <a:gd name="T69" fmla="*/ 61 h 65"/>
                  <a:gd name="T70" fmla="*/ 17 w 72"/>
                  <a:gd name="T71" fmla="*/ 57 h 65"/>
                  <a:gd name="T72" fmla="*/ 19 w 72"/>
                  <a:gd name="T73" fmla="*/ 55 h 65"/>
                  <a:gd name="T74" fmla="*/ 28 w 72"/>
                  <a:gd name="T75" fmla="*/ 53 h 65"/>
                  <a:gd name="T76" fmla="*/ 34 w 72"/>
                  <a:gd name="T77" fmla="*/ 55 h 65"/>
                  <a:gd name="T78" fmla="*/ 40 w 72"/>
                  <a:gd name="T79" fmla="*/ 57 h 65"/>
                  <a:gd name="T80" fmla="*/ 43 w 72"/>
                  <a:gd name="T81" fmla="*/ 63 h 65"/>
                  <a:gd name="T82" fmla="*/ 47 w 72"/>
                  <a:gd name="T83" fmla="*/ 65 h 65"/>
                  <a:gd name="T84" fmla="*/ 11 w 72"/>
                  <a:gd name="T85" fmla="*/ 47 h 65"/>
                  <a:gd name="T86" fmla="*/ 11 w 72"/>
                  <a:gd name="T87" fmla="*/ 49 h 65"/>
                  <a:gd name="T88" fmla="*/ 7 w 72"/>
                  <a:gd name="T89" fmla="*/ 47 h 65"/>
                  <a:gd name="T90" fmla="*/ 9 w 72"/>
                  <a:gd name="T91" fmla="*/ 44 h 65"/>
                  <a:gd name="T92" fmla="*/ 15 w 72"/>
                  <a:gd name="T93" fmla="*/ 44 h 65"/>
                  <a:gd name="T94" fmla="*/ 13 w 72"/>
                  <a:gd name="T95" fmla="*/ 47 h 65"/>
                  <a:gd name="T96" fmla="*/ 11 w 72"/>
                  <a:gd name="T97"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65">
                    <a:moveTo>
                      <a:pt x="47" y="65"/>
                    </a:moveTo>
                    <a:lnTo>
                      <a:pt x="47" y="61"/>
                    </a:lnTo>
                    <a:lnTo>
                      <a:pt x="49" y="53"/>
                    </a:lnTo>
                    <a:lnTo>
                      <a:pt x="47" y="49"/>
                    </a:lnTo>
                    <a:lnTo>
                      <a:pt x="51" y="44"/>
                    </a:lnTo>
                    <a:lnTo>
                      <a:pt x="53" y="40"/>
                    </a:lnTo>
                    <a:lnTo>
                      <a:pt x="57" y="40"/>
                    </a:lnTo>
                    <a:lnTo>
                      <a:pt x="64" y="40"/>
                    </a:lnTo>
                    <a:lnTo>
                      <a:pt x="66" y="38"/>
                    </a:lnTo>
                    <a:lnTo>
                      <a:pt x="64" y="36"/>
                    </a:lnTo>
                    <a:lnTo>
                      <a:pt x="66" y="34"/>
                    </a:lnTo>
                    <a:lnTo>
                      <a:pt x="68" y="30"/>
                    </a:lnTo>
                    <a:lnTo>
                      <a:pt x="68" y="28"/>
                    </a:lnTo>
                    <a:lnTo>
                      <a:pt x="66" y="25"/>
                    </a:lnTo>
                    <a:lnTo>
                      <a:pt x="62" y="25"/>
                    </a:lnTo>
                    <a:lnTo>
                      <a:pt x="62" y="23"/>
                    </a:lnTo>
                    <a:lnTo>
                      <a:pt x="62" y="19"/>
                    </a:lnTo>
                    <a:lnTo>
                      <a:pt x="66" y="21"/>
                    </a:lnTo>
                    <a:lnTo>
                      <a:pt x="70" y="19"/>
                    </a:lnTo>
                    <a:lnTo>
                      <a:pt x="70" y="15"/>
                    </a:lnTo>
                    <a:lnTo>
                      <a:pt x="70" y="11"/>
                    </a:lnTo>
                    <a:lnTo>
                      <a:pt x="70" y="9"/>
                    </a:lnTo>
                    <a:lnTo>
                      <a:pt x="72" y="6"/>
                    </a:lnTo>
                    <a:lnTo>
                      <a:pt x="72" y="6"/>
                    </a:lnTo>
                    <a:lnTo>
                      <a:pt x="68" y="4"/>
                    </a:lnTo>
                    <a:lnTo>
                      <a:pt x="66" y="2"/>
                    </a:lnTo>
                    <a:lnTo>
                      <a:pt x="59" y="0"/>
                    </a:lnTo>
                    <a:lnTo>
                      <a:pt x="53" y="0"/>
                    </a:lnTo>
                    <a:lnTo>
                      <a:pt x="51" y="4"/>
                    </a:lnTo>
                    <a:lnTo>
                      <a:pt x="47" y="2"/>
                    </a:lnTo>
                    <a:lnTo>
                      <a:pt x="45" y="4"/>
                    </a:lnTo>
                    <a:lnTo>
                      <a:pt x="40" y="4"/>
                    </a:lnTo>
                    <a:lnTo>
                      <a:pt x="36" y="9"/>
                    </a:lnTo>
                    <a:lnTo>
                      <a:pt x="28" y="13"/>
                    </a:lnTo>
                    <a:lnTo>
                      <a:pt x="28" y="11"/>
                    </a:lnTo>
                    <a:lnTo>
                      <a:pt x="24" y="13"/>
                    </a:lnTo>
                    <a:lnTo>
                      <a:pt x="22" y="17"/>
                    </a:lnTo>
                    <a:lnTo>
                      <a:pt x="19" y="21"/>
                    </a:lnTo>
                    <a:lnTo>
                      <a:pt x="19" y="25"/>
                    </a:lnTo>
                    <a:lnTo>
                      <a:pt x="19" y="30"/>
                    </a:lnTo>
                    <a:lnTo>
                      <a:pt x="17" y="34"/>
                    </a:lnTo>
                    <a:lnTo>
                      <a:pt x="15" y="36"/>
                    </a:lnTo>
                    <a:lnTo>
                      <a:pt x="13" y="38"/>
                    </a:lnTo>
                    <a:lnTo>
                      <a:pt x="13" y="40"/>
                    </a:lnTo>
                    <a:lnTo>
                      <a:pt x="17" y="44"/>
                    </a:lnTo>
                    <a:lnTo>
                      <a:pt x="22" y="47"/>
                    </a:lnTo>
                    <a:lnTo>
                      <a:pt x="17" y="47"/>
                    </a:lnTo>
                    <a:lnTo>
                      <a:pt x="15" y="49"/>
                    </a:lnTo>
                    <a:lnTo>
                      <a:pt x="13" y="49"/>
                    </a:lnTo>
                    <a:lnTo>
                      <a:pt x="15" y="51"/>
                    </a:lnTo>
                    <a:lnTo>
                      <a:pt x="17" y="53"/>
                    </a:lnTo>
                    <a:lnTo>
                      <a:pt x="17" y="53"/>
                    </a:lnTo>
                    <a:lnTo>
                      <a:pt x="15" y="55"/>
                    </a:lnTo>
                    <a:lnTo>
                      <a:pt x="11" y="51"/>
                    </a:lnTo>
                    <a:lnTo>
                      <a:pt x="7" y="49"/>
                    </a:lnTo>
                    <a:lnTo>
                      <a:pt x="5" y="51"/>
                    </a:lnTo>
                    <a:lnTo>
                      <a:pt x="5" y="53"/>
                    </a:lnTo>
                    <a:lnTo>
                      <a:pt x="9" y="53"/>
                    </a:lnTo>
                    <a:lnTo>
                      <a:pt x="11" y="55"/>
                    </a:lnTo>
                    <a:lnTo>
                      <a:pt x="13" y="55"/>
                    </a:lnTo>
                    <a:lnTo>
                      <a:pt x="15" y="57"/>
                    </a:lnTo>
                    <a:lnTo>
                      <a:pt x="13" y="55"/>
                    </a:lnTo>
                    <a:lnTo>
                      <a:pt x="11" y="55"/>
                    </a:lnTo>
                    <a:lnTo>
                      <a:pt x="5" y="55"/>
                    </a:lnTo>
                    <a:lnTo>
                      <a:pt x="0" y="55"/>
                    </a:lnTo>
                    <a:lnTo>
                      <a:pt x="0" y="55"/>
                    </a:lnTo>
                    <a:lnTo>
                      <a:pt x="3" y="55"/>
                    </a:lnTo>
                    <a:lnTo>
                      <a:pt x="5" y="59"/>
                    </a:lnTo>
                    <a:lnTo>
                      <a:pt x="9" y="59"/>
                    </a:lnTo>
                    <a:lnTo>
                      <a:pt x="11" y="61"/>
                    </a:lnTo>
                    <a:lnTo>
                      <a:pt x="13" y="59"/>
                    </a:lnTo>
                    <a:lnTo>
                      <a:pt x="17" y="57"/>
                    </a:lnTo>
                    <a:lnTo>
                      <a:pt x="17" y="57"/>
                    </a:lnTo>
                    <a:lnTo>
                      <a:pt x="19" y="55"/>
                    </a:lnTo>
                    <a:lnTo>
                      <a:pt x="22" y="53"/>
                    </a:lnTo>
                    <a:lnTo>
                      <a:pt x="28" y="53"/>
                    </a:lnTo>
                    <a:lnTo>
                      <a:pt x="30" y="55"/>
                    </a:lnTo>
                    <a:lnTo>
                      <a:pt x="34" y="55"/>
                    </a:lnTo>
                    <a:lnTo>
                      <a:pt x="36" y="59"/>
                    </a:lnTo>
                    <a:lnTo>
                      <a:pt x="40" y="57"/>
                    </a:lnTo>
                    <a:lnTo>
                      <a:pt x="43" y="61"/>
                    </a:lnTo>
                    <a:lnTo>
                      <a:pt x="43" y="63"/>
                    </a:lnTo>
                    <a:lnTo>
                      <a:pt x="47" y="65"/>
                    </a:lnTo>
                    <a:lnTo>
                      <a:pt x="47" y="65"/>
                    </a:lnTo>
                    <a:close/>
                    <a:moveTo>
                      <a:pt x="7" y="47"/>
                    </a:moveTo>
                    <a:lnTo>
                      <a:pt x="11" y="47"/>
                    </a:lnTo>
                    <a:lnTo>
                      <a:pt x="13" y="49"/>
                    </a:lnTo>
                    <a:lnTo>
                      <a:pt x="11" y="49"/>
                    </a:lnTo>
                    <a:lnTo>
                      <a:pt x="11" y="49"/>
                    </a:lnTo>
                    <a:lnTo>
                      <a:pt x="7" y="47"/>
                    </a:lnTo>
                    <a:lnTo>
                      <a:pt x="7" y="47"/>
                    </a:lnTo>
                    <a:close/>
                    <a:moveTo>
                      <a:pt x="9" y="44"/>
                    </a:moveTo>
                    <a:lnTo>
                      <a:pt x="13" y="44"/>
                    </a:lnTo>
                    <a:lnTo>
                      <a:pt x="15" y="44"/>
                    </a:lnTo>
                    <a:lnTo>
                      <a:pt x="15" y="47"/>
                    </a:lnTo>
                    <a:lnTo>
                      <a:pt x="13" y="47"/>
                    </a:lnTo>
                    <a:lnTo>
                      <a:pt x="13" y="44"/>
                    </a:lnTo>
                    <a:lnTo>
                      <a:pt x="11" y="44"/>
                    </a:lnTo>
                    <a:lnTo>
                      <a:pt x="9" y="4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6" name="Freeform 72">
                <a:extLst>
                  <a:ext uri="{FF2B5EF4-FFF2-40B4-BE49-F238E27FC236}">
                    <a16:creationId xmlns:a16="http://schemas.microsoft.com/office/drawing/2014/main" id="{C1F71BD2-0B9A-4DA9-BF24-A5BEC175B240}"/>
                  </a:ext>
                </a:extLst>
              </p:cNvPr>
              <p:cNvSpPr>
                <a:spLocks/>
              </p:cNvSpPr>
              <p:nvPr/>
            </p:nvSpPr>
            <p:spPr bwMode="auto">
              <a:xfrm>
                <a:off x="4596022" y="3286692"/>
                <a:ext cx="78718" cy="66289"/>
              </a:xfrm>
              <a:custGeom>
                <a:avLst/>
                <a:gdLst>
                  <a:gd name="T0" fmla="*/ 55 w 57"/>
                  <a:gd name="T1" fmla="*/ 34 h 48"/>
                  <a:gd name="T2" fmla="*/ 57 w 57"/>
                  <a:gd name="T3" fmla="*/ 27 h 48"/>
                  <a:gd name="T4" fmla="*/ 55 w 57"/>
                  <a:gd name="T5" fmla="*/ 23 h 48"/>
                  <a:gd name="T6" fmla="*/ 55 w 57"/>
                  <a:gd name="T7" fmla="*/ 21 h 48"/>
                  <a:gd name="T8" fmla="*/ 51 w 57"/>
                  <a:gd name="T9" fmla="*/ 15 h 48"/>
                  <a:gd name="T10" fmla="*/ 53 w 57"/>
                  <a:gd name="T11" fmla="*/ 12 h 48"/>
                  <a:gd name="T12" fmla="*/ 49 w 57"/>
                  <a:gd name="T13" fmla="*/ 10 h 48"/>
                  <a:gd name="T14" fmla="*/ 49 w 57"/>
                  <a:gd name="T15" fmla="*/ 8 h 48"/>
                  <a:gd name="T16" fmla="*/ 46 w 57"/>
                  <a:gd name="T17" fmla="*/ 4 h 48"/>
                  <a:gd name="T18" fmla="*/ 42 w 57"/>
                  <a:gd name="T19" fmla="*/ 6 h 48"/>
                  <a:gd name="T20" fmla="*/ 40 w 57"/>
                  <a:gd name="T21" fmla="*/ 2 h 48"/>
                  <a:gd name="T22" fmla="*/ 36 w 57"/>
                  <a:gd name="T23" fmla="*/ 2 h 48"/>
                  <a:gd name="T24" fmla="*/ 34 w 57"/>
                  <a:gd name="T25" fmla="*/ 0 h 48"/>
                  <a:gd name="T26" fmla="*/ 28 w 57"/>
                  <a:gd name="T27" fmla="*/ 0 h 48"/>
                  <a:gd name="T28" fmla="*/ 25 w 57"/>
                  <a:gd name="T29" fmla="*/ 2 h 48"/>
                  <a:gd name="T30" fmla="*/ 23 w 57"/>
                  <a:gd name="T31" fmla="*/ 4 h 48"/>
                  <a:gd name="T32" fmla="*/ 23 w 57"/>
                  <a:gd name="T33" fmla="*/ 4 h 48"/>
                  <a:gd name="T34" fmla="*/ 19 w 57"/>
                  <a:gd name="T35" fmla="*/ 6 h 48"/>
                  <a:gd name="T36" fmla="*/ 17 w 57"/>
                  <a:gd name="T37" fmla="*/ 8 h 48"/>
                  <a:gd name="T38" fmla="*/ 15 w 57"/>
                  <a:gd name="T39" fmla="*/ 6 h 48"/>
                  <a:gd name="T40" fmla="*/ 11 w 57"/>
                  <a:gd name="T41" fmla="*/ 6 h 48"/>
                  <a:gd name="T42" fmla="*/ 9 w 57"/>
                  <a:gd name="T43" fmla="*/ 2 h 48"/>
                  <a:gd name="T44" fmla="*/ 6 w 57"/>
                  <a:gd name="T45" fmla="*/ 2 h 48"/>
                  <a:gd name="T46" fmla="*/ 2 w 57"/>
                  <a:gd name="T47" fmla="*/ 4 h 48"/>
                  <a:gd name="T48" fmla="*/ 0 w 57"/>
                  <a:gd name="T49" fmla="*/ 8 h 48"/>
                  <a:gd name="T50" fmla="*/ 2 w 57"/>
                  <a:gd name="T51" fmla="*/ 10 h 48"/>
                  <a:gd name="T52" fmla="*/ 4 w 57"/>
                  <a:gd name="T53" fmla="*/ 19 h 48"/>
                  <a:gd name="T54" fmla="*/ 9 w 57"/>
                  <a:gd name="T55" fmla="*/ 19 h 48"/>
                  <a:gd name="T56" fmla="*/ 9 w 57"/>
                  <a:gd name="T57" fmla="*/ 23 h 48"/>
                  <a:gd name="T58" fmla="*/ 15 w 57"/>
                  <a:gd name="T59" fmla="*/ 27 h 48"/>
                  <a:gd name="T60" fmla="*/ 17 w 57"/>
                  <a:gd name="T61" fmla="*/ 27 h 48"/>
                  <a:gd name="T62" fmla="*/ 19 w 57"/>
                  <a:gd name="T63" fmla="*/ 29 h 48"/>
                  <a:gd name="T64" fmla="*/ 21 w 57"/>
                  <a:gd name="T65" fmla="*/ 31 h 48"/>
                  <a:gd name="T66" fmla="*/ 23 w 57"/>
                  <a:gd name="T67" fmla="*/ 36 h 48"/>
                  <a:gd name="T68" fmla="*/ 28 w 57"/>
                  <a:gd name="T69" fmla="*/ 38 h 48"/>
                  <a:gd name="T70" fmla="*/ 30 w 57"/>
                  <a:gd name="T71" fmla="*/ 38 h 48"/>
                  <a:gd name="T72" fmla="*/ 32 w 57"/>
                  <a:gd name="T73" fmla="*/ 38 h 48"/>
                  <a:gd name="T74" fmla="*/ 34 w 57"/>
                  <a:gd name="T75" fmla="*/ 40 h 48"/>
                  <a:gd name="T76" fmla="*/ 36 w 57"/>
                  <a:gd name="T77" fmla="*/ 40 h 48"/>
                  <a:gd name="T78" fmla="*/ 40 w 57"/>
                  <a:gd name="T79" fmla="*/ 46 h 48"/>
                  <a:gd name="T80" fmla="*/ 44 w 57"/>
                  <a:gd name="T81" fmla="*/ 46 h 48"/>
                  <a:gd name="T82" fmla="*/ 49 w 57"/>
                  <a:gd name="T83" fmla="*/ 48 h 48"/>
                  <a:gd name="T84" fmla="*/ 49 w 57"/>
                  <a:gd name="T85" fmla="*/ 46 h 48"/>
                  <a:gd name="T86" fmla="*/ 53 w 57"/>
                  <a:gd name="T87" fmla="*/ 46 h 48"/>
                  <a:gd name="T88" fmla="*/ 53 w 57"/>
                  <a:gd name="T89" fmla="*/ 44 h 48"/>
                  <a:gd name="T90" fmla="*/ 51 w 57"/>
                  <a:gd name="T91" fmla="*/ 44 h 48"/>
                  <a:gd name="T92" fmla="*/ 51 w 57"/>
                  <a:gd name="T93" fmla="*/ 40 h 48"/>
                  <a:gd name="T94" fmla="*/ 49 w 57"/>
                  <a:gd name="T95" fmla="*/ 40 h 48"/>
                  <a:gd name="T96" fmla="*/ 51 w 57"/>
                  <a:gd name="T97" fmla="*/ 36 h 48"/>
                  <a:gd name="T98" fmla="*/ 53 w 57"/>
                  <a:gd name="T99" fmla="*/ 34 h 48"/>
                  <a:gd name="T100" fmla="*/ 55 w 57"/>
                  <a:gd name="T10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8">
                    <a:moveTo>
                      <a:pt x="55" y="34"/>
                    </a:moveTo>
                    <a:lnTo>
                      <a:pt x="57" y="27"/>
                    </a:lnTo>
                    <a:lnTo>
                      <a:pt x="55" y="23"/>
                    </a:lnTo>
                    <a:lnTo>
                      <a:pt x="55" y="21"/>
                    </a:lnTo>
                    <a:lnTo>
                      <a:pt x="51" y="15"/>
                    </a:lnTo>
                    <a:lnTo>
                      <a:pt x="53" y="12"/>
                    </a:lnTo>
                    <a:lnTo>
                      <a:pt x="49" y="10"/>
                    </a:lnTo>
                    <a:lnTo>
                      <a:pt x="49" y="8"/>
                    </a:lnTo>
                    <a:lnTo>
                      <a:pt x="46" y="4"/>
                    </a:lnTo>
                    <a:lnTo>
                      <a:pt x="42" y="6"/>
                    </a:lnTo>
                    <a:lnTo>
                      <a:pt x="40" y="2"/>
                    </a:lnTo>
                    <a:lnTo>
                      <a:pt x="36" y="2"/>
                    </a:lnTo>
                    <a:lnTo>
                      <a:pt x="34" y="0"/>
                    </a:lnTo>
                    <a:lnTo>
                      <a:pt x="28" y="0"/>
                    </a:lnTo>
                    <a:lnTo>
                      <a:pt x="25" y="2"/>
                    </a:lnTo>
                    <a:lnTo>
                      <a:pt x="23" y="4"/>
                    </a:lnTo>
                    <a:lnTo>
                      <a:pt x="23" y="4"/>
                    </a:lnTo>
                    <a:lnTo>
                      <a:pt x="19" y="6"/>
                    </a:lnTo>
                    <a:lnTo>
                      <a:pt x="17" y="8"/>
                    </a:lnTo>
                    <a:lnTo>
                      <a:pt x="15" y="6"/>
                    </a:lnTo>
                    <a:lnTo>
                      <a:pt x="11" y="6"/>
                    </a:lnTo>
                    <a:lnTo>
                      <a:pt x="9" y="2"/>
                    </a:lnTo>
                    <a:lnTo>
                      <a:pt x="6" y="2"/>
                    </a:lnTo>
                    <a:lnTo>
                      <a:pt x="2" y="4"/>
                    </a:lnTo>
                    <a:lnTo>
                      <a:pt x="0" y="8"/>
                    </a:lnTo>
                    <a:lnTo>
                      <a:pt x="2" y="10"/>
                    </a:lnTo>
                    <a:lnTo>
                      <a:pt x="4" y="19"/>
                    </a:lnTo>
                    <a:lnTo>
                      <a:pt x="9" y="19"/>
                    </a:lnTo>
                    <a:lnTo>
                      <a:pt x="9" y="23"/>
                    </a:lnTo>
                    <a:lnTo>
                      <a:pt x="15" y="27"/>
                    </a:lnTo>
                    <a:lnTo>
                      <a:pt x="17" y="27"/>
                    </a:lnTo>
                    <a:lnTo>
                      <a:pt x="19" y="29"/>
                    </a:lnTo>
                    <a:lnTo>
                      <a:pt x="21" y="31"/>
                    </a:lnTo>
                    <a:lnTo>
                      <a:pt x="23" y="36"/>
                    </a:lnTo>
                    <a:lnTo>
                      <a:pt x="28" y="38"/>
                    </a:lnTo>
                    <a:lnTo>
                      <a:pt x="30" y="38"/>
                    </a:lnTo>
                    <a:lnTo>
                      <a:pt x="32" y="38"/>
                    </a:lnTo>
                    <a:lnTo>
                      <a:pt x="34" y="40"/>
                    </a:lnTo>
                    <a:lnTo>
                      <a:pt x="36" y="40"/>
                    </a:lnTo>
                    <a:lnTo>
                      <a:pt x="40" y="46"/>
                    </a:lnTo>
                    <a:lnTo>
                      <a:pt x="44" y="46"/>
                    </a:lnTo>
                    <a:lnTo>
                      <a:pt x="49" y="48"/>
                    </a:lnTo>
                    <a:lnTo>
                      <a:pt x="49" y="46"/>
                    </a:lnTo>
                    <a:lnTo>
                      <a:pt x="53" y="46"/>
                    </a:lnTo>
                    <a:lnTo>
                      <a:pt x="53" y="44"/>
                    </a:lnTo>
                    <a:lnTo>
                      <a:pt x="51" y="44"/>
                    </a:lnTo>
                    <a:lnTo>
                      <a:pt x="51" y="40"/>
                    </a:lnTo>
                    <a:lnTo>
                      <a:pt x="49" y="40"/>
                    </a:lnTo>
                    <a:lnTo>
                      <a:pt x="51" y="36"/>
                    </a:lnTo>
                    <a:lnTo>
                      <a:pt x="53" y="34"/>
                    </a:lnTo>
                    <a:lnTo>
                      <a:pt x="55" y="3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7" name="Freeform 73">
                <a:extLst>
                  <a:ext uri="{FF2B5EF4-FFF2-40B4-BE49-F238E27FC236}">
                    <a16:creationId xmlns:a16="http://schemas.microsoft.com/office/drawing/2014/main" id="{FA538825-3852-4CF9-8E70-6A1003EB2C5F}"/>
                  </a:ext>
                </a:extLst>
              </p:cNvPr>
              <p:cNvSpPr>
                <a:spLocks/>
              </p:cNvSpPr>
              <p:nvPr/>
            </p:nvSpPr>
            <p:spPr bwMode="auto">
              <a:xfrm>
                <a:off x="4663692" y="3333647"/>
                <a:ext cx="19334" cy="26240"/>
              </a:xfrm>
              <a:custGeom>
                <a:avLst/>
                <a:gdLst>
                  <a:gd name="T0" fmla="*/ 4 w 14"/>
                  <a:gd name="T1" fmla="*/ 12 h 19"/>
                  <a:gd name="T2" fmla="*/ 4 w 14"/>
                  <a:gd name="T3" fmla="*/ 10 h 19"/>
                  <a:gd name="T4" fmla="*/ 2 w 14"/>
                  <a:gd name="T5" fmla="*/ 10 h 19"/>
                  <a:gd name="T6" fmla="*/ 2 w 14"/>
                  <a:gd name="T7" fmla="*/ 6 h 19"/>
                  <a:gd name="T8" fmla="*/ 0 w 14"/>
                  <a:gd name="T9" fmla="*/ 6 h 19"/>
                  <a:gd name="T10" fmla="*/ 2 w 14"/>
                  <a:gd name="T11" fmla="*/ 2 h 19"/>
                  <a:gd name="T12" fmla="*/ 4 w 14"/>
                  <a:gd name="T13" fmla="*/ 0 h 19"/>
                  <a:gd name="T14" fmla="*/ 6 w 14"/>
                  <a:gd name="T15" fmla="*/ 0 h 19"/>
                  <a:gd name="T16" fmla="*/ 10 w 14"/>
                  <a:gd name="T17" fmla="*/ 4 h 19"/>
                  <a:gd name="T18" fmla="*/ 12 w 14"/>
                  <a:gd name="T19" fmla="*/ 8 h 19"/>
                  <a:gd name="T20" fmla="*/ 14 w 14"/>
                  <a:gd name="T21" fmla="*/ 10 h 19"/>
                  <a:gd name="T22" fmla="*/ 14 w 14"/>
                  <a:gd name="T23" fmla="*/ 16 h 19"/>
                  <a:gd name="T24" fmla="*/ 10 w 14"/>
                  <a:gd name="T25" fmla="*/ 19 h 19"/>
                  <a:gd name="T26" fmla="*/ 6 w 14"/>
                  <a:gd name="T27" fmla="*/ 16 h 19"/>
                  <a:gd name="T28" fmla="*/ 4 w 14"/>
                  <a:gd name="T29" fmla="*/ 12 h 19"/>
                  <a:gd name="T30" fmla="*/ 4 w 14"/>
                  <a:gd name="T3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9">
                    <a:moveTo>
                      <a:pt x="4" y="12"/>
                    </a:moveTo>
                    <a:lnTo>
                      <a:pt x="4" y="10"/>
                    </a:lnTo>
                    <a:lnTo>
                      <a:pt x="2" y="10"/>
                    </a:lnTo>
                    <a:lnTo>
                      <a:pt x="2" y="6"/>
                    </a:lnTo>
                    <a:lnTo>
                      <a:pt x="0" y="6"/>
                    </a:lnTo>
                    <a:lnTo>
                      <a:pt x="2" y="2"/>
                    </a:lnTo>
                    <a:lnTo>
                      <a:pt x="4" y="0"/>
                    </a:lnTo>
                    <a:lnTo>
                      <a:pt x="6" y="0"/>
                    </a:lnTo>
                    <a:lnTo>
                      <a:pt x="10" y="4"/>
                    </a:lnTo>
                    <a:lnTo>
                      <a:pt x="12" y="8"/>
                    </a:lnTo>
                    <a:lnTo>
                      <a:pt x="14" y="10"/>
                    </a:lnTo>
                    <a:lnTo>
                      <a:pt x="14" y="16"/>
                    </a:lnTo>
                    <a:lnTo>
                      <a:pt x="10" y="19"/>
                    </a:lnTo>
                    <a:lnTo>
                      <a:pt x="6" y="16"/>
                    </a:lnTo>
                    <a:lnTo>
                      <a:pt x="4" y="12"/>
                    </a:lnTo>
                    <a:lnTo>
                      <a:pt x="4" y="1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8" name="Freeform 74">
                <a:extLst>
                  <a:ext uri="{FF2B5EF4-FFF2-40B4-BE49-F238E27FC236}">
                    <a16:creationId xmlns:a16="http://schemas.microsoft.com/office/drawing/2014/main" id="{715D66EF-7F0C-425E-8978-757822F092B5}"/>
                  </a:ext>
                </a:extLst>
              </p:cNvPr>
              <p:cNvSpPr>
                <a:spLocks noEditPoints="1"/>
              </p:cNvSpPr>
              <p:nvPr/>
            </p:nvSpPr>
            <p:spPr bwMode="auto">
              <a:xfrm>
                <a:off x="4357106" y="2843387"/>
                <a:ext cx="20716" cy="44193"/>
              </a:xfrm>
              <a:custGeom>
                <a:avLst/>
                <a:gdLst>
                  <a:gd name="T0" fmla="*/ 7 w 15"/>
                  <a:gd name="T1" fmla="*/ 26 h 32"/>
                  <a:gd name="T2" fmla="*/ 11 w 15"/>
                  <a:gd name="T3" fmla="*/ 32 h 32"/>
                  <a:gd name="T4" fmla="*/ 11 w 15"/>
                  <a:gd name="T5" fmla="*/ 28 h 32"/>
                  <a:gd name="T6" fmla="*/ 11 w 15"/>
                  <a:gd name="T7" fmla="*/ 28 h 32"/>
                  <a:gd name="T8" fmla="*/ 7 w 15"/>
                  <a:gd name="T9" fmla="*/ 26 h 32"/>
                  <a:gd name="T10" fmla="*/ 7 w 15"/>
                  <a:gd name="T11" fmla="*/ 26 h 32"/>
                  <a:gd name="T12" fmla="*/ 11 w 15"/>
                  <a:gd name="T13" fmla="*/ 15 h 32"/>
                  <a:gd name="T14" fmla="*/ 9 w 15"/>
                  <a:gd name="T15" fmla="*/ 17 h 32"/>
                  <a:gd name="T16" fmla="*/ 11 w 15"/>
                  <a:gd name="T17" fmla="*/ 22 h 32"/>
                  <a:gd name="T18" fmla="*/ 11 w 15"/>
                  <a:gd name="T19" fmla="*/ 17 h 32"/>
                  <a:gd name="T20" fmla="*/ 11 w 15"/>
                  <a:gd name="T21" fmla="*/ 15 h 32"/>
                  <a:gd name="T22" fmla="*/ 11 w 15"/>
                  <a:gd name="T23" fmla="*/ 15 h 32"/>
                  <a:gd name="T24" fmla="*/ 0 w 15"/>
                  <a:gd name="T25" fmla="*/ 5 h 32"/>
                  <a:gd name="T26" fmla="*/ 0 w 15"/>
                  <a:gd name="T27" fmla="*/ 9 h 32"/>
                  <a:gd name="T28" fmla="*/ 5 w 15"/>
                  <a:gd name="T29" fmla="*/ 9 h 32"/>
                  <a:gd name="T30" fmla="*/ 0 w 15"/>
                  <a:gd name="T31" fmla="*/ 5 h 32"/>
                  <a:gd name="T32" fmla="*/ 0 w 15"/>
                  <a:gd name="T33" fmla="*/ 5 h 32"/>
                  <a:gd name="T34" fmla="*/ 13 w 15"/>
                  <a:gd name="T35" fmla="*/ 0 h 32"/>
                  <a:gd name="T36" fmla="*/ 15 w 15"/>
                  <a:gd name="T37" fmla="*/ 3 h 32"/>
                  <a:gd name="T38" fmla="*/ 13 w 15"/>
                  <a:gd name="T39" fmla="*/ 0 h 32"/>
                  <a:gd name="T40" fmla="*/ 13 w 15"/>
                  <a:gd name="T41" fmla="*/ 0 h 32"/>
                  <a:gd name="T42" fmla="*/ 13 w 15"/>
                  <a:gd name="T43" fmla="*/ 0 h 32"/>
                  <a:gd name="T44" fmla="*/ 7 w 15"/>
                  <a:gd name="T45" fmla="*/ 0 h 32"/>
                  <a:gd name="T46" fmla="*/ 7 w 15"/>
                  <a:gd name="T47" fmla="*/ 0 h 32"/>
                  <a:gd name="T48" fmla="*/ 9 w 15"/>
                  <a:gd name="T49" fmla="*/ 0 h 32"/>
                  <a:gd name="T50" fmla="*/ 13 w 15"/>
                  <a:gd name="T51" fmla="*/ 3 h 32"/>
                  <a:gd name="T52" fmla="*/ 13 w 15"/>
                  <a:gd name="T53" fmla="*/ 7 h 32"/>
                  <a:gd name="T54" fmla="*/ 9 w 15"/>
                  <a:gd name="T55" fmla="*/ 5 h 32"/>
                  <a:gd name="T56" fmla="*/ 7 w 15"/>
                  <a:gd name="T57" fmla="*/ 0 h 32"/>
                  <a:gd name="T58" fmla="*/ 7 w 15"/>
                  <a:gd name="T59" fmla="*/ 0 h 32"/>
                  <a:gd name="T60" fmla="*/ 5 w 15"/>
                  <a:gd name="T61" fmla="*/ 0 h 32"/>
                  <a:gd name="T62" fmla="*/ 9 w 15"/>
                  <a:gd name="T63" fmla="*/ 9 h 32"/>
                  <a:gd name="T64" fmla="*/ 13 w 15"/>
                  <a:gd name="T65" fmla="*/ 13 h 32"/>
                  <a:gd name="T66" fmla="*/ 11 w 15"/>
                  <a:gd name="T67" fmla="*/ 13 h 32"/>
                  <a:gd name="T68" fmla="*/ 5 w 15"/>
                  <a:gd name="T69" fmla="*/ 7 h 32"/>
                  <a:gd name="T70" fmla="*/ 2 w 15"/>
                  <a:gd name="T71" fmla="*/ 3 h 32"/>
                  <a:gd name="T72" fmla="*/ 5 w 15"/>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32">
                    <a:moveTo>
                      <a:pt x="7" y="26"/>
                    </a:moveTo>
                    <a:lnTo>
                      <a:pt x="11" y="32"/>
                    </a:lnTo>
                    <a:lnTo>
                      <a:pt x="11" y="28"/>
                    </a:lnTo>
                    <a:lnTo>
                      <a:pt x="11" y="28"/>
                    </a:lnTo>
                    <a:lnTo>
                      <a:pt x="7" y="26"/>
                    </a:lnTo>
                    <a:lnTo>
                      <a:pt x="7" y="26"/>
                    </a:lnTo>
                    <a:close/>
                    <a:moveTo>
                      <a:pt x="11" y="15"/>
                    </a:moveTo>
                    <a:lnTo>
                      <a:pt x="9" y="17"/>
                    </a:lnTo>
                    <a:lnTo>
                      <a:pt x="11" y="22"/>
                    </a:lnTo>
                    <a:lnTo>
                      <a:pt x="11" y="17"/>
                    </a:lnTo>
                    <a:lnTo>
                      <a:pt x="11" y="15"/>
                    </a:lnTo>
                    <a:lnTo>
                      <a:pt x="11" y="15"/>
                    </a:lnTo>
                    <a:close/>
                    <a:moveTo>
                      <a:pt x="0" y="5"/>
                    </a:moveTo>
                    <a:lnTo>
                      <a:pt x="0" y="9"/>
                    </a:lnTo>
                    <a:lnTo>
                      <a:pt x="5" y="9"/>
                    </a:lnTo>
                    <a:lnTo>
                      <a:pt x="0" y="5"/>
                    </a:lnTo>
                    <a:lnTo>
                      <a:pt x="0" y="5"/>
                    </a:lnTo>
                    <a:close/>
                    <a:moveTo>
                      <a:pt x="13" y="0"/>
                    </a:moveTo>
                    <a:lnTo>
                      <a:pt x="15" y="3"/>
                    </a:lnTo>
                    <a:lnTo>
                      <a:pt x="13" y="0"/>
                    </a:lnTo>
                    <a:lnTo>
                      <a:pt x="13" y="0"/>
                    </a:lnTo>
                    <a:lnTo>
                      <a:pt x="13" y="0"/>
                    </a:lnTo>
                    <a:close/>
                    <a:moveTo>
                      <a:pt x="7" y="0"/>
                    </a:moveTo>
                    <a:lnTo>
                      <a:pt x="7" y="0"/>
                    </a:lnTo>
                    <a:lnTo>
                      <a:pt x="9" y="0"/>
                    </a:lnTo>
                    <a:lnTo>
                      <a:pt x="13" y="3"/>
                    </a:lnTo>
                    <a:lnTo>
                      <a:pt x="13" y="7"/>
                    </a:lnTo>
                    <a:lnTo>
                      <a:pt x="9" y="5"/>
                    </a:lnTo>
                    <a:lnTo>
                      <a:pt x="7" y="0"/>
                    </a:lnTo>
                    <a:lnTo>
                      <a:pt x="7" y="0"/>
                    </a:lnTo>
                    <a:close/>
                    <a:moveTo>
                      <a:pt x="5" y="0"/>
                    </a:moveTo>
                    <a:lnTo>
                      <a:pt x="9" y="9"/>
                    </a:lnTo>
                    <a:lnTo>
                      <a:pt x="13" y="13"/>
                    </a:lnTo>
                    <a:lnTo>
                      <a:pt x="11" y="13"/>
                    </a:lnTo>
                    <a:lnTo>
                      <a:pt x="5" y="7"/>
                    </a:lnTo>
                    <a:lnTo>
                      <a:pt x="2" y="3"/>
                    </a:lnTo>
                    <a:lnTo>
                      <a:pt x="5"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9" name="Freeform 77">
                <a:extLst>
                  <a:ext uri="{FF2B5EF4-FFF2-40B4-BE49-F238E27FC236}">
                    <a16:creationId xmlns:a16="http://schemas.microsoft.com/office/drawing/2014/main" id="{F91CE87E-9A39-43F9-9A18-3F0B1DE2B6FB}"/>
                  </a:ext>
                </a:extLst>
              </p:cNvPr>
              <p:cNvSpPr>
                <a:spLocks noEditPoints="1"/>
              </p:cNvSpPr>
              <p:nvPr/>
            </p:nvSpPr>
            <p:spPr bwMode="auto">
              <a:xfrm>
                <a:off x="4412347" y="3297740"/>
                <a:ext cx="359064" cy="335587"/>
              </a:xfrm>
              <a:custGeom>
                <a:avLst/>
                <a:gdLst>
                  <a:gd name="T0" fmla="*/ 205 w 260"/>
                  <a:gd name="T1" fmla="*/ 118 h 243"/>
                  <a:gd name="T2" fmla="*/ 188 w 260"/>
                  <a:gd name="T3" fmla="*/ 127 h 243"/>
                  <a:gd name="T4" fmla="*/ 194 w 260"/>
                  <a:gd name="T5" fmla="*/ 114 h 243"/>
                  <a:gd name="T6" fmla="*/ 209 w 260"/>
                  <a:gd name="T7" fmla="*/ 93 h 243"/>
                  <a:gd name="T8" fmla="*/ 215 w 260"/>
                  <a:gd name="T9" fmla="*/ 91 h 243"/>
                  <a:gd name="T10" fmla="*/ 220 w 260"/>
                  <a:gd name="T11" fmla="*/ 70 h 243"/>
                  <a:gd name="T12" fmla="*/ 224 w 260"/>
                  <a:gd name="T13" fmla="*/ 53 h 243"/>
                  <a:gd name="T14" fmla="*/ 207 w 260"/>
                  <a:gd name="T15" fmla="*/ 51 h 243"/>
                  <a:gd name="T16" fmla="*/ 192 w 260"/>
                  <a:gd name="T17" fmla="*/ 45 h 243"/>
                  <a:gd name="T18" fmla="*/ 177 w 260"/>
                  <a:gd name="T19" fmla="*/ 38 h 243"/>
                  <a:gd name="T20" fmla="*/ 163 w 260"/>
                  <a:gd name="T21" fmla="*/ 30 h 243"/>
                  <a:gd name="T22" fmla="*/ 150 w 260"/>
                  <a:gd name="T23" fmla="*/ 19 h 243"/>
                  <a:gd name="T24" fmla="*/ 135 w 260"/>
                  <a:gd name="T25" fmla="*/ 2 h 243"/>
                  <a:gd name="T26" fmla="*/ 118 w 260"/>
                  <a:gd name="T27" fmla="*/ 7 h 243"/>
                  <a:gd name="T28" fmla="*/ 112 w 260"/>
                  <a:gd name="T29" fmla="*/ 30 h 243"/>
                  <a:gd name="T30" fmla="*/ 89 w 260"/>
                  <a:gd name="T31" fmla="*/ 38 h 243"/>
                  <a:gd name="T32" fmla="*/ 74 w 260"/>
                  <a:gd name="T33" fmla="*/ 47 h 243"/>
                  <a:gd name="T34" fmla="*/ 66 w 260"/>
                  <a:gd name="T35" fmla="*/ 38 h 243"/>
                  <a:gd name="T36" fmla="*/ 55 w 260"/>
                  <a:gd name="T37" fmla="*/ 40 h 243"/>
                  <a:gd name="T38" fmla="*/ 59 w 260"/>
                  <a:gd name="T39" fmla="*/ 57 h 243"/>
                  <a:gd name="T40" fmla="*/ 49 w 260"/>
                  <a:gd name="T41" fmla="*/ 64 h 243"/>
                  <a:gd name="T42" fmla="*/ 32 w 260"/>
                  <a:gd name="T43" fmla="*/ 57 h 243"/>
                  <a:gd name="T44" fmla="*/ 17 w 260"/>
                  <a:gd name="T45" fmla="*/ 61 h 243"/>
                  <a:gd name="T46" fmla="*/ 2 w 260"/>
                  <a:gd name="T47" fmla="*/ 72 h 243"/>
                  <a:gd name="T48" fmla="*/ 5 w 260"/>
                  <a:gd name="T49" fmla="*/ 72 h 243"/>
                  <a:gd name="T50" fmla="*/ 7 w 260"/>
                  <a:gd name="T51" fmla="*/ 76 h 243"/>
                  <a:gd name="T52" fmla="*/ 9 w 260"/>
                  <a:gd name="T53" fmla="*/ 87 h 243"/>
                  <a:gd name="T54" fmla="*/ 26 w 260"/>
                  <a:gd name="T55" fmla="*/ 89 h 243"/>
                  <a:gd name="T56" fmla="*/ 36 w 260"/>
                  <a:gd name="T57" fmla="*/ 91 h 243"/>
                  <a:gd name="T58" fmla="*/ 45 w 260"/>
                  <a:gd name="T59" fmla="*/ 99 h 243"/>
                  <a:gd name="T60" fmla="*/ 53 w 260"/>
                  <a:gd name="T61" fmla="*/ 99 h 243"/>
                  <a:gd name="T62" fmla="*/ 49 w 260"/>
                  <a:gd name="T63" fmla="*/ 110 h 243"/>
                  <a:gd name="T64" fmla="*/ 68 w 260"/>
                  <a:gd name="T65" fmla="*/ 123 h 243"/>
                  <a:gd name="T66" fmla="*/ 66 w 260"/>
                  <a:gd name="T67" fmla="*/ 137 h 243"/>
                  <a:gd name="T68" fmla="*/ 72 w 260"/>
                  <a:gd name="T69" fmla="*/ 144 h 243"/>
                  <a:gd name="T70" fmla="*/ 68 w 260"/>
                  <a:gd name="T71" fmla="*/ 163 h 243"/>
                  <a:gd name="T72" fmla="*/ 59 w 260"/>
                  <a:gd name="T73" fmla="*/ 194 h 243"/>
                  <a:gd name="T74" fmla="*/ 68 w 260"/>
                  <a:gd name="T75" fmla="*/ 203 h 243"/>
                  <a:gd name="T76" fmla="*/ 95 w 260"/>
                  <a:gd name="T77" fmla="*/ 213 h 243"/>
                  <a:gd name="T78" fmla="*/ 118 w 260"/>
                  <a:gd name="T79" fmla="*/ 211 h 243"/>
                  <a:gd name="T80" fmla="*/ 142 w 260"/>
                  <a:gd name="T81" fmla="*/ 217 h 243"/>
                  <a:gd name="T82" fmla="*/ 154 w 260"/>
                  <a:gd name="T83" fmla="*/ 190 h 243"/>
                  <a:gd name="T84" fmla="*/ 171 w 260"/>
                  <a:gd name="T85" fmla="*/ 194 h 243"/>
                  <a:gd name="T86" fmla="*/ 201 w 260"/>
                  <a:gd name="T87" fmla="*/ 203 h 243"/>
                  <a:gd name="T88" fmla="*/ 222 w 260"/>
                  <a:gd name="T89" fmla="*/ 184 h 243"/>
                  <a:gd name="T90" fmla="*/ 209 w 260"/>
                  <a:gd name="T91" fmla="*/ 158 h 243"/>
                  <a:gd name="T92" fmla="*/ 209 w 260"/>
                  <a:gd name="T93" fmla="*/ 139 h 243"/>
                  <a:gd name="T94" fmla="*/ 253 w 260"/>
                  <a:gd name="T95" fmla="*/ 243 h 243"/>
                  <a:gd name="T96" fmla="*/ 247 w 260"/>
                  <a:gd name="T97" fmla="*/ 234 h 243"/>
                  <a:gd name="T98" fmla="*/ 243 w 260"/>
                  <a:gd name="T99" fmla="*/ 228 h 243"/>
                  <a:gd name="T100" fmla="*/ 243 w 260"/>
                  <a:gd name="T101" fmla="*/ 219 h 243"/>
                  <a:gd name="T102" fmla="*/ 253 w 260"/>
                  <a:gd name="T103" fmla="*/ 211 h 243"/>
                  <a:gd name="T104" fmla="*/ 257 w 260"/>
                  <a:gd name="T105" fmla="*/ 201 h 243"/>
                  <a:gd name="T106" fmla="*/ 257 w 260"/>
                  <a:gd name="T107" fmla="*/ 23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0" h="243">
                    <a:moveTo>
                      <a:pt x="211" y="133"/>
                    </a:moveTo>
                    <a:lnTo>
                      <a:pt x="209" y="129"/>
                    </a:lnTo>
                    <a:lnTo>
                      <a:pt x="207" y="127"/>
                    </a:lnTo>
                    <a:lnTo>
                      <a:pt x="207" y="123"/>
                    </a:lnTo>
                    <a:lnTo>
                      <a:pt x="205" y="118"/>
                    </a:lnTo>
                    <a:lnTo>
                      <a:pt x="198" y="118"/>
                    </a:lnTo>
                    <a:lnTo>
                      <a:pt x="196" y="120"/>
                    </a:lnTo>
                    <a:lnTo>
                      <a:pt x="198" y="127"/>
                    </a:lnTo>
                    <a:lnTo>
                      <a:pt x="192" y="129"/>
                    </a:lnTo>
                    <a:lnTo>
                      <a:pt x="188" y="127"/>
                    </a:lnTo>
                    <a:lnTo>
                      <a:pt x="188" y="125"/>
                    </a:lnTo>
                    <a:lnTo>
                      <a:pt x="190" y="123"/>
                    </a:lnTo>
                    <a:lnTo>
                      <a:pt x="192" y="123"/>
                    </a:lnTo>
                    <a:lnTo>
                      <a:pt x="192" y="120"/>
                    </a:lnTo>
                    <a:lnTo>
                      <a:pt x="194" y="114"/>
                    </a:lnTo>
                    <a:lnTo>
                      <a:pt x="198" y="106"/>
                    </a:lnTo>
                    <a:lnTo>
                      <a:pt x="201" y="104"/>
                    </a:lnTo>
                    <a:lnTo>
                      <a:pt x="205" y="99"/>
                    </a:lnTo>
                    <a:lnTo>
                      <a:pt x="209" y="97"/>
                    </a:lnTo>
                    <a:lnTo>
                      <a:pt x="209" y="93"/>
                    </a:lnTo>
                    <a:lnTo>
                      <a:pt x="205" y="91"/>
                    </a:lnTo>
                    <a:lnTo>
                      <a:pt x="207" y="89"/>
                    </a:lnTo>
                    <a:lnTo>
                      <a:pt x="211" y="89"/>
                    </a:lnTo>
                    <a:lnTo>
                      <a:pt x="213" y="91"/>
                    </a:lnTo>
                    <a:lnTo>
                      <a:pt x="215" y="91"/>
                    </a:lnTo>
                    <a:lnTo>
                      <a:pt x="222" y="89"/>
                    </a:lnTo>
                    <a:lnTo>
                      <a:pt x="222" y="85"/>
                    </a:lnTo>
                    <a:lnTo>
                      <a:pt x="217" y="82"/>
                    </a:lnTo>
                    <a:lnTo>
                      <a:pt x="217" y="78"/>
                    </a:lnTo>
                    <a:lnTo>
                      <a:pt x="220" y="70"/>
                    </a:lnTo>
                    <a:lnTo>
                      <a:pt x="222" y="68"/>
                    </a:lnTo>
                    <a:lnTo>
                      <a:pt x="222" y="66"/>
                    </a:lnTo>
                    <a:lnTo>
                      <a:pt x="224" y="59"/>
                    </a:lnTo>
                    <a:lnTo>
                      <a:pt x="228" y="55"/>
                    </a:lnTo>
                    <a:lnTo>
                      <a:pt x="224" y="53"/>
                    </a:lnTo>
                    <a:lnTo>
                      <a:pt x="222" y="53"/>
                    </a:lnTo>
                    <a:lnTo>
                      <a:pt x="215" y="49"/>
                    </a:lnTo>
                    <a:lnTo>
                      <a:pt x="213" y="51"/>
                    </a:lnTo>
                    <a:lnTo>
                      <a:pt x="209" y="51"/>
                    </a:lnTo>
                    <a:lnTo>
                      <a:pt x="207" y="51"/>
                    </a:lnTo>
                    <a:lnTo>
                      <a:pt x="203" y="51"/>
                    </a:lnTo>
                    <a:lnTo>
                      <a:pt x="201" y="49"/>
                    </a:lnTo>
                    <a:lnTo>
                      <a:pt x="201" y="47"/>
                    </a:lnTo>
                    <a:lnTo>
                      <a:pt x="196" y="42"/>
                    </a:lnTo>
                    <a:lnTo>
                      <a:pt x="192" y="45"/>
                    </a:lnTo>
                    <a:lnTo>
                      <a:pt x="188" y="42"/>
                    </a:lnTo>
                    <a:lnTo>
                      <a:pt x="186" y="38"/>
                    </a:lnTo>
                    <a:lnTo>
                      <a:pt x="182" y="38"/>
                    </a:lnTo>
                    <a:lnTo>
                      <a:pt x="182" y="40"/>
                    </a:lnTo>
                    <a:lnTo>
                      <a:pt x="177" y="38"/>
                    </a:lnTo>
                    <a:lnTo>
                      <a:pt x="173" y="38"/>
                    </a:lnTo>
                    <a:lnTo>
                      <a:pt x="169" y="32"/>
                    </a:lnTo>
                    <a:lnTo>
                      <a:pt x="167" y="32"/>
                    </a:lnTo>
                    <a:lnTo>
                      <a:pt x="165" y="30"/>
                    </a:lnTo>
                    <a:lnTo>
                      <a:pt x="163" y="30"/>
                    </a:lnTo>
                    <a:lnTo>
                      <a:pt x="161" y="30"/>
                    </a:lnTo>
                    <a:lnTo>
                      <a:pt x="156" y="28"/>
                    </a:lnTo>
                    <a:lnTo>
                      <a:pt x="154" y="23"/>
                    </a:lnTo>
                    <a:lnTo>
                      <a:pt x="152" y="21"/>
                    </a:lnTo>
                    <a:lnTo>
                      <a:pt x="150" y="19"/>
                    </a:lnTo>
                    <a:lnTo>
                      <a:pt x="148" y="19"/>
                    </a:lnTo>
                    <a:lnTo>
                      <a:pt x="142" y="15"/>
                    </a:lnTo>
                    <a:lnTo>
                      <a:pt x="142" y="11"/>
                    </a:lnTo>
                    <a:lnTo>
                      <a:pt x="137" y="11"/>
                    </a:lnTo>
                    <a:lnTo>
                      <a:pt x="135" y="2"/>
                    </a:lnTo>
                    <a:lnTo>
                      <a:pt x="133" y="0"/>
                    </a:lnTo>
                    <a:lnTo>
                      <a:pt x="133" y="2"/>
                    </a:lnTo>
                    <a:lnTo>
                      <a:pt x="127" y="4"/>
                    </a:lnTo>
                    <a:lnTo>
                      <a:pt x="125" y="4"/>
                    </a:lnTo>
                    <a:lnTo>
                      <a:pt x="118" y="7"/>
                    </a:lnTo>
                    <a:lnTo>
                      <a:pt x="116" y="11"/>
                    </a:lnTo>
                    <a:lnTo>
                      <a:pt x="118" y="15"/>
                    </a:lnTo>
                    <a:lnTo>
                      <a:pt x="116" y="23"/>
                    </a:lnTo>
                    <a:lnTo>
                      <a:pt x="112" y="28"/>
                    </a:lnTo>
                    <a:lnTo>
                      <a:pt x="112" y="30"/>
                    </a:lnTo>
                    <a:lnTo>
                      <a:pt x="106" y="32"/>
                    </a:lnTo>
                    <a:lnTo>
                      <a:pt x="102" y="32"/>
                    </a:lnTo>
                    <a:lnTo>
                      <a:pt x="97" y="32"/>
                    </a:lnTo>
                    <a:lnTo>
                      <a:pt x="91" y="36"/>
                    </a:lnTo>
                    <a:lnTo>
                      <a:pt x="89" y="38"/>
                    </a:lnTo>
                    <a:lnTo>
                      <a:pt x="89" y="42"/>
                    </a:lnTo>
                    <a:lnTo>
                      <a:pt x="93" y="42"/>
                    </a:lnTo>
                    <a:lnTo>
                      <a:pt x="89" y="47"/>
                    </a:lnTo>
                    <a:lnTo>
                      <a:pt x="83" y="47"/>
                    </a:lnTo>
                    <a:lnTo>
                      <a:pt x="74" y="47"/>
                    </a:lnTo>
                    <a:lnTo>
                      <a:pt x="72" y="45"/>
                    </a:lnTo>
                    <a:lnTo>
                      <a:pt x="68" y="47"/>
                    </a:lnTo>
                    <a:lnTo>
                      <a:pt x="68" y="42"/>
                    </a:lnTo>
                    <a:lnTo>
                      <a:pt x="66" y="40"/>
                    </a:lnTo>
                    <a:lnTo>
                      <a:pt x="66" y="38"/>
                    </a:lnTo>
                    <a:lnTo>
                      <a:pt x="64" y="36"/>
                    </a:lnTo>
                    <a:lnTo>
                      <a:pt x="59" y="38"/>
                    </a:lnTo>
                    <a:lnTo>
                      <a:pt x="55" y="38"/>
                    </a:lnTo>
                    <a:lnTo>
                      <a:pt x="53" y="36"/>
                    </a:lnTo>
                    <a:lnTo>
                      <a:pt x="55" y="40"/>
                    </a:lnTo>
                    <a:lnTo>
                      <a:pt x="53" y="42"/>
                    </a:lnTo>
                    <a:lnTo>
                      <a:pt x="59" y="49"/>
                    </a:lnTo>
                    <a:lnTo>
                      <a:pt x="59" y="51"/>
                    </a:lnTo>
                    <a:lnTo>
                      <a:pt x="59" y="55"/>
                    </a:lnTo>
                    <a:lnTo>
                      <a:pt x="59" y="57"/>
                    </a:lnTo>
                    <a:lnTo>
                      <a:pt x="61" y="59"/>
                    </a:lnTo>
                    <a:lnTo>
                      <a:pt x="61" y="64"/>
                    </a:lnTo>
                    <a:lnTo>
                      <a:pt x="55" y="64"/>
                    </a:lnTo>
                    <a:lnTo>
                      <a:pt x="51" y="64"/>
                    </a:lnTo>
                    <a:lnTo>
                      <a:pt x="49" y="64"/>
                    </a:lnTo>
                    <a:lnTo>
                      <a:pt x="45" y="64"/>
                    </a:lnTo>
                    <a:lnTo>
                      <a:pt x="45" y="64"/>
                    </a:lnTo>
                    <a:lnTo>
                      <a:pt x="40" y="66"/>
                    </a:lnTo>
                    <a:lnTo>
                      <a:pt x="34" y="59"/>
                    </a:lnTo>
                    <a:lnTo>
                      <a:pt x="32" y="57"/>
                    </a:lnTo>
                    <a:lnTo>
                      <a:pt x="26" y="59"/>
                    </a:lnTo>
                    <a:lnTo>
                      <a:pt x="24" y="61"/>
                    </a:lnTo>
                    <a:lnTo>
                      <a:pt x="21" y="61"/>
                    </a:lnTo>
                    <a:lnTo>
                      <a:pt x="19" y="64"/>
                    </a:lnTo>
                    <a:lnTo>
                      <a:pt x="17" y="61"/>
                    </a:lnTo>
                    <a:lnTo>
                      <a:pt x="13" y="61"/>
                    </a:lnTo>
                    <a:lnTo>
                      <a:pt x="9" y="66"/>
                    </a:lnTo>
                    <a:lnTo>
                      <a:pt x="5" y="66"/>
                    </a:lnTo>
                    <a:lnTo>
                      <a:pt x="0" y="68"/>
                    </a:lnTo>
                    <a:lnTo>
                      <a:pt x="2" y="72"/>
                    </a:lnTo>
                    <a:lnTo>
                      <a:pt x="7" y="70"/>
                    </a:lnTo>
                    <a:lnTo>
                      <a:pt x="9" y="72"/>
                    </a:lnTo>
                    <a:lnTo>
                      <a:pt x="11" y="72"/>
                    </a:lnTo>
                    <a:lnTo>
                      <a:pt x="7" y="72"/>
                    </a:lnTo>
                    <a:lnTo>
                      <a:pt x="5" y="72"/>
                    </a:lnTo>
                    <a:lnTo>
                      <a:pt x="7" y="76"/>
                    </a:lnTo>
                    <a:lnTo>
                      <a:pt x="7" y="72"/>
                    </a:lnTo>
                    <a:lnTo>
                      <a:pt x="9" y="74"/>
                    </a:lnTo>
                    <a:lnTo>
                      <a:pt x="9" y="76"/>
                    </a:lnTo>
                    <a:lnTo>
                      <a:pt x="7" y="76"/>
                    </a:lnTo>
                    <a:lnTo>
                      <a:pt x="5" y="78"/>
                    </a:lnTo>
                    <a:lnTo>
                      <a:pt x="5" y="80"/>
                    </a:lnTo>
                    <a:lnTo>
                      <a:pt x="7" y="80"/>
                    </a:lnTo>
                    <a:lnTo>
                      <a:pt x="9" y="85"/>
                    </a:lnTo>
                    <a:lnTo>
                      <a:pt x="9" y="87"/>
                    </a:lnTo>
                    <a:lnTo>
                      <a:pt x="13" y="82"/>
                    </a:lnTo>
                    <a:lnTo>
                      <a:pt x="15" y="85"/>
                    </a:lnTo>
                    <a:lnTo>
                      <a:pt x="17" y="85"/>
                    </a:lnTo>
                    <a:lnTo>
                      <a:pt x="24" y="87"/>
                    </a:lnTo>
                    <a:lnTo>
                      <a:pt x="26" y="89"/>
                    </a:lnTo>
                    <a:lnTo>
                      <a:pt x="28" y="89"/>
                    </a:lnTo>
                    <a:lnTo>
                      <a:pt x="32" y="91"/>
                    </a:lnTo>
                    <a:lnTo>
                      <a:pt x="36" y="89"/>
                    </a:lnTo>
                    <a:lnTo>
                      <a:pt x="38" y="89"/>
                    </a:lnTo>
                    <a:lnTo>
                      <a:pt x="36" y="91"/>
                    </a:lnTo>
                    <a:lnTo>
                      <a:pt x="38" y="93"/>
                    </a:lnTo>
                    <a:lnTo>
                      <a:pt x="40" y="91"/>
                    </a:lnTo>
                    <a:lnTo>
                      <a:pt x="42" y="93"/>
                    </a:lnTo>
                    <a:lnTo>
                      <a:pt x="42" y="97"/>
                    </a:lnTo>
                    <a:lnTo>
                      <a:pt x="45" y="99"/>
                    </a:lnTo>
                    <a:lnTo>
                      <a:pt x="47" y="99"/>
                    </a:lnTo>
                    <a:lnTo>
                      <a:pt x="49" y="97"/>
                    </a:lnTo>
                    <a:lnTo>
                      <a:pt x="53" y="97"/>
                    </a:lnTo>
                    <a:lnTo>
                      <a:pt x="57" y="101"/>
                    </a:lnTo>
                    <a:lnTo>
                      <a:pt x="53" y="99"/>
                    </a:lnTo>
                    <a:lnTo>
                      <a:pt x="49" y="99"/>
                    </a:lnTo>
                    <a:lnTo>
                      <a:pt x="47" y="104"/>
                    </a:lnTo>
                    <a:lnTo>
                      <a:pt x="49" y="104"/>
                    </a:lnTo>
                    <a:lnTo>
                      <a:pt x="51" y="108"/>
                    </a:lnTo>
                    <a:lnTo>
                      <a:pt x="49" y="110"/>
                    </a:lnTo>
                    <a:lnTo>
                      <a:pt x="49" y="114"/>
                    </a:lnTo>
                    <a:lnTo>
                      <a:pt x="53" y="114"/>
                    </a:lnTo>
                    <a:lnTo>
                      <a:pt x="57" y="120"/>
                    </a:lnTo>
                    <a:lnTo>
                      <a:pt x="61" y="120"/>
                    </a:lnTo>
                    <a:lnTo>
                      <a:pt x="68" y="123"/>
                    </a:lnTo>
                    <a:lnTo>
                      <a:pt x="68" y="127"/>
                    </a:lnTo>
                    <a:lnTo>
                      <a:pt x="68" y="129"/>
                    </a:lnTo>
                    <a:lnTo>
                      <a:pt x="68" y="133"/>
                    </a:lnTo>
                    <a:lnTo>
                      <a:pt x="66" y="133"/>
                    </a:lnTo>
                    <a:lnTo>
                      <a:pt x="66" y="137"/>
                    </a:lnTo>
                    <a:lnTo>
                      <a:pt x="68" y="137"/>
                    </a:lnTo>
                    <a:lnTo>
                      <a:pt x="74" y="144"/>
                    </a:lnTo>
                    <a:lnTo>
                      <a:pt x="78" y="154"/>
                    </a:lnTo>
                    <a:lnTo>
                      <a:pt x="74" y="150"/>
                    </a:lnTo>
                    <a:lnTo>
                      <a:pt x="72" y="144"/>
                    </a:lnTo>
                    <a:lnTo>
                      <a:pt x="68" y="141"/>
                    </a:lnTo>
                    <a:lnTo>
                      <a:pt x="68" y="144"/>
                    </a:lnTo>
                    <a:lnTo>
                      <a:pt x="66" y="154"/>
                    </a:lnTo>
                    <a:lnTo>
                      <a:pt x="66" y="160"/>
                    </a:lnTo>
                    <a:lnTo>
                      <a:pt x="68" y="163"/>
                    </a:lnTo>
                    <a:lnTo>
                      <a:pt x="66" y="165"/>
                    </a:lnTo>
                    <a:lnTo>
                      <a:pt x="64" y="179"/>
                    </a:lnTo>
                    <a:lnTo>
                      <a:pt x="61" y="190"/>
                    </a:lnTo>
                    <a:lnTo>
                      <a:pt x="57" y="192"/>
                    </a:lnTo>
                    <a:lnTo>
                      <a:pt x="59" y="194"/>
                    </a:lnTo>
                    <a:lnTo>
                      <a:pt x="59" y="196"/>
                    </a:lnTo>
                    <a:lnTo>
                      <a:pt x="64" y="196"/>
                    </a:lnTo>
                    <a:lnTo>
                      <a:pt x="64" y="201"/>
                    </a:lnTo>
                    <a:lnTo>
                      <a:pt x="64" y="205"/>
                    </a:lnTo>
                    <a:lnTo>
                      <a:pt x="68" y="203"/>
                    </a:lnTo>
                    <a:lnTo>
                      <a:pt x="76" y="207"/>
                    </a:lnTo>
                    <a:lnTo>
                      <a:pt x="80" y="211"/>
                    </a:lnTo>
                    <a:lnTo>
                      <a:pt x="85" y="209"/>
                    </a:lnTo>
                    <a:lnTo>
                      <a:pt x="89" y="213"/>
                    </a:lnTo>
                    <a:lnTo>
                      <a:pt x="95" y="213"/>
                    </a:lnTo>
                    <a:lnTo>
                      <a:pt x="97" y="213"/>
                    </a:lnTo>
                    <a:lnTo>
                      <a:pt x="99" y="211"/>
                    </a:lnTo>
                    <a:lnTo>
                      <a:pt x="110" y="211"/>
                    </a:lnTo>
                    <a:lnTo>
                      <a:pt x="112" y="213"/>
                    </a:lnTo>
                    <a:lnTo>
                      <a:pt x="118" y="211"/>
                    </a:lnTo>
                    <a:lnTo>
                      <a:pt x="125" y="215"/>
                    </a:lnTo>
                    <a:lnTo>
                      <a:pt x="133" y="213"/>
                    </a:lnTo>
                    <a:lnTo>
                      <a:pt x="139" y="217"/>
                    </a:lnTo>
                    <a:lnTo>
                      <a:pt x="142" y="219"/>
                    </a:lnTo>
                    <a:lnTo>
                      <a:pt x="142" y="217"/>
                    </a:lnTo>
                    <a:lnTo>
                      <a:pt x="142" y="211"/>
                    </a:lnTo>
                    <a:lnTo>
                      <a:pt x="142" y="205"/>
                    </a:lnTo>
                    <a:lnTo>
                      <a:pt x="144" y="201"/>
                    </a:lnTo>
                    <a:lnTo>
                      <a:pt x="148" y="196"/>
                    </a:lnTo>
                    <a:lnTo>
                      <a:pt x="154" y="190"/>
                    </a:lnTo>
                    <a:lnTo>
                      <a:pt x="156" y="190"/>
                    </a:lnTo>
                    <a:lnTo>
                      <a:pt x="158" y="192"/>
                    </a:lnTo>
                    <a:lnTo>
                      <a:pt x="163" y="192"/>
                    </a:lnTo>
                    <a:lnTo>
                      <a:pt x="169" y="194"/>
                    </a:lnTo>
                    <a:lnTo>
                      <a:pt x="171" y="194"/>
                    </a:lnTo>
                    <a:lnTo>
                      <a:pt x="175" y="192"/>
                    </a:lnTo>
                    <a:lnTo>
                      <a:pt x="177" y="192"/>
                    </a:lnTo>
                    <a:lnTo>
                      <a:pt x="190" y="198"/>
                    </a:lnTo>
                    <a:lnTo>
                      <a:pt x="192" y="203"/>
                    </a:lnTo>
                    <a:lnTo>
                      <a:pt x="201" y="203"/>
                    </a:lnTo>
                    <a:lnTo>
                      <a:pt x="205" y="201"/>
                    </a:lnTo>
                    <a:lnTo>
                      <a:pt x="205" y="198"/>
                    </a:lnTo>
                    <a:lnTo>
                      <a:pt x="209" y="194"/>
                    </a:lnTo>
                    <a:lnTo>
                      <a:pt x="220" y="184"/>
                    </a:lnTo>
                    <a:lnTo>
                      <a:pt x="222" y="184"/>
                    </a:lnTo>
                    <a:lnTo>
                      <a:pt x="220" y="179"/>
                    </a:lnTo>
                    <a:lnTo>
                      <a:pt x="222" y="173"/>
                    </a:lnTo>
                    <a:lnTo>
                      <a:pt x="217" y="173"/>
                    </a:lnTo>
                    <a:lnTo>
                      <a:pt x="209" y="169"/>
                    </a:lnTo>
                    <a:lnTo>
                      <a:pt x="209" y="158"/>
                    </a:lnTo>
                    <a:lnTo>
                      <a:pt x="205" y="154"/>
                    </a:lnTo>
                    <a:lnTo>
                      <a:pt x="207" y="150"/>
                    </a:lnTo>
                    <a:lnTo>
                      <a:pt x="211" y="150"/>
                    </a:lnTo>
                    <a:lnTo>
                      <a:pt x="213" y="144"/>
                    </a:lnTo>
                    <a:lnTo>
                      <a:pt x="209" y="139"/>
                    </a:lnTo>
                    <a:lnTo>
                      <a:pt x="209" y="135"/>
                    </a:lnTo>
                    <a:lnTo>
                      <a:pt x="211" y="133"/>
                    </a:lnTo>
                    <a:lnTo>
                      <a:pt x="211" y="133"/>
                    </a:lnTo>
                    <a:lnTo>
                      <a:pt x="211" y="133"/>
                    </a:lnTo>
                    <a:close/>
                    <a:moveTo>
                      <a:pt x="253" y="243"/>
                    </a:moveTo>
                    <a:lnTo>
                      <a:pt x="247" y="241"/>
                    </a:lnTo>
                    <a:lnTo>
                      <a:pt x="245" y="238"/>
                    </a:lnTo>
                    <a:lnTo>
                      <a:pt x="247" y="236"/>
                    </a:lnTo>
                    <a:lnTo>
                      <a:pt x="249" y="236"/>
                    </a:lnTo>
                    <a:lnTo>
                      <a:pt x="247" y="234"/>
                    </a:lnTo>
                    <a:lnTo>
                      <a:pt x="245" y="234"/>
                    </a:lnTo>
                    <a:lnTo>
                      <a:pt x="245" y="232"/>
                    </a:lnTo>
                    <a:lnTo>
                      <a:pt x="243" y="230"/>
                    </a:lnTo>
                    <a:lnTo>
                      <a:pt x="243" y="228"/>
                    </a:lnTo>
                    <a:lnTo>
                      <a:pt x="243" y="228"/>
                    </a:lnTo>
                    <a:lnTo>
                      <a:pt x="243" y="226"/>
                    </a:lnTo>
                    <a:lnTo>
                      <a:pt x="241" y="224"/>
                    </a:lnTo>
                    <a:lnTo>
                      <a:pt x="241" y="222"/>
                    </a:lnTo>
                    <a:lnTo>
                      <a:pt x="243" y="222"/>
                    </a:lnTo>
                    <a:lnTo>
                      <a:pt x="243" y="219"/>
                    </a:lnTo>
                    <a:lnTo>
                      <a:pt x="241" y="217"/>
                    </a:lnTo>
                    <a:lnTo>
                      <a:pt x="243" y="213"/>
                    </a:lnTo>
                    <a:lnTo>
                      <a:pt x="249" y="211"/>
                    </a:lnTo>
                    <a:lnTo>
                      <a:pt x="251" y="209"/>
                    </a:lnTo>
                    <a:lnTo>
                      <a:pt x="253" y="211"/>
                    </a:lnTo>
                    <a:lnTo>
                      <a:pt x="255" y="211"/>
                    </a:lnTo>
                    <a:lnTo>
                      <a:pt x="255" y="207"/>
                    </a:lnTo>
                    <a:lnTo>
                      <a:pt x="255" y="205"/>
                    </a:lnTo>
                    <a:lnTo>
                      <a:pt x="255" y="201"/>
                    </a:lnTo>
                    <a:lnTo>
                      <a:pt x="257" y="201"/>
                    </a:lnTo>
                    <a:lnTo>
                      <a:pt x="260" y="207"/>
                    </a:lnTo>
                    <a:lnTo>
                      <a:pt x="257" y="211"/>
                    </a:lnTo>
                    <a:lnTo>
                      <a:pt x="260" y="219"/>
                    </a:lnTo>
                    <a:lnTo>
                      <a:pt x="257" y="230"/>
                    </a:lnTo>
                    <a:lnTo>
                      <a:pt x="257" y="234"/>
                    </a:lnTo>
                    <a:lnTo>
                      <a:pt x="255" y="241"/>
                    </a:lnTo>
                    <a:lnTo>
                      <a:pt x="253" y="2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70" name="Rectangle 369">
              <a:extLst>
                <a:ext uri="{FF2B5EF4-FFF2-40B4-BE49-F238E27FC236}">
                  <a16:creationId xmlns:a16="http://schemas.microsoft.com/office/drawing/2014/main" id="{83CD47EB-BE3A-4E20-9D36-FF0925B74275}"/>
                </a:ext>
              </a:extLst>
            </p:cNvPr>
            <p:cNvSpPr/>
            <p:nvPr/>
          </p:nvSpPr>
          <p:spPr>
            <a:xfrm>
              <a:off x="3037160" y="9287922"/>
              <a:ext cx="5402818" cy="79087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71" name="Rectangle 370">
              <a:extLst>
                <a:ext uri="{FF2B5EF4-FFF2-40B4-BE49-F238E27FC236}">
                  <a16:creationId xmlns:a16="http://schemas.microsoft.com/office/drawing/2014/main" id="{642B4F5A-04C3-485E-BB21-0740A22194A6}"/>
                </a:ext>
              </a:extLst>
            </p:cNvPr>
            <p:cNvSpPr/>
            <p:nvPr/>
          </p:nvSpPr>
          <p:spPr>
            <a:xfrm rot="5400000">
              <a:off x="6395591" y="11325582"/>
              <a:ext cx="4866190" cy="79087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344" name="Group 343">
            <a:extLst>
              <a:ext uri="{FF2B5EF4-FFF2-40B4-BE49-F238E27FC236}">
                <a16:creationId xmlns:a16="http://schemas.microsoft.com/office/drawing/2014/main" id="{D9D7B2B1-CB76-4761-9CE7-8CA2DCDCBEDD}"/>
              </a:ext>
            </a:extLst>
          </p:cNvPr>
          <p:cNvGrpSpPr/>
          <p:nvPr/>
        </p:nvGrpSpPr>
        <p:grpSpPr>
          <a:xfrm>
            <a:off x="438155" y="1159924"/>
            <a:ext cx="4200142" cy="3216750"/>
            <a:chOff x="3037160" y="9287922"/>
            <a:chExt cx="6186962" cy="4866192"/>
          </a:xfrm>
        </p:grpSpPr>
        <p:sp>
          <p:nvSpPr>
            <p:cNvPr id="345" name="Rectangle 344">
              <a:extLst>
                <a:ext uri="{FF2B5EF4-FFF2-40B4-BE49-F238E27FC236}">
                  <a16:creationId xmlns:a16="http://schemas.microsoft.com/office/drawing/2014/main" id="{BFBF6F7F-2BD6-4C83-82D9-F0D971A28FC7}"/>
                </a:ext>
              </a:extLst>
            </p:cNvPr>
            <p:cNvSpPr/>
            <p:nvPr/>
          </p:nvSpPr>
          <p:spPr>
            <a:xfrm>
              <a:off x="3037160" y="10078795"/>
              <a:ext cx="5404105" cy="236341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nvGrpSpPr>
            <p:cNvPr id="346" name="Grupa 2">
              <a:extLst>
                <a:ext uri="{FF2B5EF4-FFF2-40B4-BE49-F238E27FC236}">
                  <a16:creationId xmlns:a16="http://schemas.microsoft.com/office/drawing/2014/main" id="{1E1B1AC1-B436-464A-B2DA-60A411826DDC}"/>
                </a:ext>
              </a:extLst>
            </p:cNvPr>
            <p:cNvGrpSpPr/>
            <p:nvPr/>
          </p:nvGrpSpPr>
          <p:grpSpPr>
            <a:xfrm>
              <a:off x="3258217" y="9393174"/>
              <a:ext cx="5357187" cy="3634821"/>
              <a:chOff x="4357106" y="2843387"/>
              <a:chExt cx="1179388" cy="789940"/>
            </a:xfrm>
            <a:solidFill>
              <a:srgbClr val="E0F3F4"/>
            </a:solidFill>
          </p:grpSpPr>
          <p:sp>
            <p:nvSpPr>
              <p:cNvPr id="349" name="Freeform 6">
                <a:extLst>
                  <a:ext uri="{FF2B5EF4-FFF2-40B4-BE49-F238E27FC236}">
                    <a16:creationId xmlns:a16="http://schemas.microsoft.com/office/drawing/2014/main" id="{836F9C9C-8C04-4727-98CB-F2444B9B9449}"/>
                  </a:ext>
                </a:extLst>
              </p:cNvPr>
              <p:cNvSpPr>
                <a:spLocks/>
              </p:cNvSpPr>
              <p:nvPr/>
            </p:nvSpPr>
            <p:spPr bwMode="auto">
              <a:xfrm>
                <a:off x="5008946" y="3126494"/>
                <a:ext cx="73194" cy="37288"/>
              </a:xfrm>
              <a:custGeom>
                <a:avLst/>
                <a:gdLst>
                  <a:gd name="T0" fmla="*/ 5 w 53"/>
                  <a:gd name="T1" fmla="*/ 21 h 27"/>
                  <a:gd name="T2" fmla="*/ 9 w 53"/>
                  <a:gd name="T3" fmla="*/ 23 h 27"/>
                  <a:gd name="T4" fmla="*/ 9 w 53"/>
                  <a:gd name="T5" fmla="*/ 25 h 27"/>
                  <a:gd name="T6" fmla="*/ 3 w 53"/>
                  <a:gd name="T7" fmla="*/ 27 h 27"/>
                  <a:gd name="T8" fmla="*/ 0 w 53"/>
                  <a:gd name="T9" fmla="*/ 27 h 27"/>
                  <a:gd name="T10" fmla="*/ 3 w 53"/>
                  <a:gd name="T11" fmla="*/ 27 h 27"/>
                  <a:gd name="T12" fmla="*/ 28 w 53"/>
                  <a:gd name="T13" fmla="*/ 27 h 27"/>
                  <a:gd name="T14" fmla="*/ 53 w 53"/>
                  <a:gd name="T15" fmla="*/ 25 h 27"/>
                  <a:gd name="T16" fmla="*/ 53 w 53"/>
                  <a:gd name="T17" fmla="*/ 25 h 27"/>
                  <a:gd name="T18" fmla="*/ 51 w 53"/>
                  <a:gd name="T19" fmla="*/ 25 h 27"/>
                  <a:gd name="T20" fmla="*/ 51 w 53"/>
                  <a:gd name="T21" fmla="*/ 19 h 27"/>
                  <a:gd name="T22" fmla="*/ 53 w 53"/>
                  <a:gd name="T23" fmla="*/ 15 h 27"/>
                  <a:gd name="T24" fmla="*/ 51 w 53"/>
                  <a:gd name="T25" fmla="*/ 13 h 27"/>
                  <a:gd name="T26" fmla="*/ 49 w 53"/>
                  <a:gd name="T27" fmla="*/ 13 h 27"/>
                  <a:gd name="T28" fmla="*/ 47 w 53"/>
                  <a:gd name="T29" fmla="*/ 8 h 27"/>
                  <a:gd name="T30" fmla="*/ 45 w 53"/>
                  <a:gd name="T31" fmla="*/ 8 h 27"/>
                  <a:gd name="T32" fmla="*/ 36 w 53"/>
                  <a:gd name="T33" fmla="*/ 8 h 27"/>
                  <a:gd name="T34" fmla="*/ 32 w 53"/>
                  <a:gd name="T35" fmla="*/ 6 h 27"/>
                  <a:gd name="T36" fmla="*/ 26 w 53"/>
                  <a:gd name="T37" fmla="*/ 0 h 27"/>
                  <a:gd name="T38" fmla="*/ 21 w 53"/>
                  <a:gd name="T39" fmla="*/ 0 h 27"/>
                  <a:gd name="T40" fmla="*/ 21 w 53"/>
                  <a:gd name="T41" fmla="*/ 2 h 27"/>
                  <a:gd name="T42" fmla="*/ 24 w 53"/>
                  <a:gd name="T43" fmla="*/ 8 h 27"/>
                  <a:gd name="T44" fmla="*/ 21 w 53"/>
                  <a:gd name="T45" fmla="*/ 8 h 27"/>
                  <a:gd name="T46" fmla="*/ 24 w 53"/>
                  <a:gd name="T47" fmla="*/ 13 h 27"/>
                  <a:gd name="T48" fmla="*/ 21 w 53"/>
                  <a:gd name="T49" fmla="*/ 17 h 27"/>
                  <a:gd name="T50" fmla="*/ 15 w 53"/>
                  <a:gd name="T51" fmla="*/ 15 h 27"/>
                  <a:gd name="T52" fmla="*/ 15 w 53"/>
                  <a:gd name="T53" fmla="*/ 8 h 27"/>
                  <a:gd name="T54" fmla="*/ 19 w 53"/>
                  <a:gd name="T55" fmla="*/ 2 h 27"/>
                  <a:gd name="T56" fmla="*/ 19 w 53"/>
                  <a:gd name="T57" fmla="*/ 2 h 27"/>
                  <a:gd name="T58" fmla="*/ 17 w 53"/>
                  <a:gd name="T59" fmla="*/ 2 h 27"/>
                  <a:gd name="T60" fmla="*/ 15 w 53"/>
                  <a:gd name="T61" fmla="*/ 8 h 27"/>
                  <a:gd name="T62" fmla="*/ 13 w 53"/>
                  <a:gd name="T63" fmla="*/ 15 h 27"/>
                  <a:gd name="T64" fmla="*/ 9 w 53"/>
                  <a:gd name="T65" fmla="*/ 17 h 27"/>
                  <a:gd name="T66" fmla="*/ 3 w 53"/>
                  <a:gd name="T67" fmla="*/ 15 h 27"/>
                  <a:gd name="T68" fmla="*/ 0 w 53"/>
                  <a:gd name="T69" fmla="*/ 17 h 27"/>
                  <a:gd name="T70" fmla="*/ 0 w 53"/>
                  <a:gd name="T71" fmla="*/ 21 h 27"/>
                  <a:gd name="T72" fmla="*/ 0 w 53"/>
                  <a:gd name="T73" fmla="*/ 23 h 27"/>
                  <a:gd name="T74" fmla="*/ 5 w 53"/>
                  <a:gd name="T75"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27">
                    <a:moveTo>
                      <a:pt x="5" y="21"/>
                    </a:moveTo>
                    <a:lnTo>
                      <a:pt x="9" y="23"/>
                    </a:lnTo>
                    <a:lnTo>
                      <a:pt x="9" y="25"/>
                    </a:lnTo>
                    <a:lnTo>
                      <a:pt x="3" y="27"/>
                    </a:lnTo>
                    <a:lnTo>
                      <a:pt x="0" y="27"/>
                    </a:lnTo>
                    <a:lnTo>
                      <a:pt x="3" y="27"/>
                    </a:lnTo>
                    <a:lnTo>
                      <a:pt x="28" y="27"/>
                    </a:lnTo>
                    <a:lnTo>
                      <a:pt x="53" y="25"/>
                    </a:lnTo>
                    <a:lnTo>
                      <a:pt x="53" y="25"/>
                    </a:lnTo>
                    <a:lnTo>
                      <a:pt x="51" y="25"/>
                    </a:lnTo>
                    <a:lnTo>
                      <a:pt x="51" y="19"/>
                    </a:lnTo>
                    <a:lnTo>
                      <a:pt x="53" y="15"/>
                    </a:lnTo>
                    <a:lnTo>
                      <a:pt x="51" y="13"/>
                    </a:lnTo>
                    <a:lnTo>
                      <a:pt x="49" y="13"/>
                    </a:lnTo>
                    <a:lnTo>
                      <a:pt x="47" y="8"/>
                    </a:lnTo>
                    <a:lnTo>
                      <a:pt x="45" y="8"/>
                    </a:lnTo>
                    <a:lnTo>
                      <a:pt x="36" y="8"/>
                    </a:lnTo>
                    <a:lnTo>
                      <a:pt x="32" y="6"/>
                    </a:lnTo>
                    <a:lnTo>
                      <a:pt x="26" y="0"/>
                    </a:lnTo>
                    <a:lnTo>
                      <a:pt x="21" y="0"/>
                    </a:lnTo>
                    <a:lnTo>
                      <a:pt x="21" y="2"/>
                    </a:lnTo>
                    <a:lnTo>
                      <a:pt x="24" y="8"/>
                    </a:lnTo>
                    <a:lnTo>
                      <a:pt x="21" y="8"/>
                    </a:lnTo>
                    <a:lnTo>
                      <a:pt x="24" y="13"/>
                    </a:lnTo>
                    <a:lnTo>
                      <a:pt x="21" y="17"/>
                    </a:lnTo>
                    <a:lnTo>
                      <a:pt x="15" y="15"/>
                    </a:lnTo>
                    <a:lnTo>
                      <a:pt x="15" y="8"/>
                    </a:lnTo>
                    <a:lnTo>
                      <a:pt x="19" y="2"/>
                    </a:lnTo>
                    <a:lnTo>
                      <a:pt x="19" y="2"/>
                    </a:lnTo>
                    <a:lnTo>
                      <a:pt x="17" y="2"/>
                    </a:lnTo>
                    <a:lnTo>
                      <a:pt x="15" y="8"/>
                    </a:lnTo>
                    <a:lnTo>
                      <a:pt x="13" y="15"/>
                    </a:lnTo>
                    <a:lnTo>
                      <a:pt x="9" y="17"/>
                    </a:lnTo>
                    <a:lnTo>
                      <a:pt x="3" y="15"/>
                    </a:lnTo>
                    <a:lnTo>
                      <a:pt x="0" y="17"/>
                    </a:lnTo>
                    <a:lnTo>
                      <a:pt x="0" y="21"/>
                    </a:lnTo>
                    <a:lnTo>
                      <a:pt x="0" y="23"/>
                    </a:lnTo>
                    <a:lnTo>
                      <a:pt x="5" y="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0" name="Freeform 44">
                <a:extLst>
                  <a:ext uri="{FF2B5EF4-FFF2-40B4-BE49-F238E27FC236}">
                    <a16:creationId xmlns:a16="http://schemas.microsoft.com/office/drawing/2014/main" id="{35AC1A55-C42F-4917-86BB-AA98603190BC}"/>
                  </a:ext>
                </a:extLst>
              </p:cNvPr>
              <p:cNvSpPr>
                <a:spLocks noEditPoints="1"/>
              </p:cNvSpPr>
              <p:nvPr/>
            </p:nvSpPr>
            <p:spPr bwMode="auto">
              <a:xfrm>
                <a:off x="4716170" y="3042253"/>
                <a:ext cx="174008" cy="136721"/>
              </a:xfrm>
              <a:custGeom>
                <a:avLst/>
                <a:gdLst>
                  <a:gd name="T0" fmla="*/ 99 w 126"/>
                  <a:gd name="T1" fmla="*/ 95 h 99"/>
                  <a:gd name="T2" fmla="*/ 101 w 126"/>
                  <a:gd name="T3" fmla="*/ 88 h 99"/>
                  <a:gd name="T4" fmla="*/ 92 w 126"/>
                  <a:gd name="T5" fmla="*/ 88 h 99"/>
                  <a:gd name="T6" fmla="*/ 92 w 126"/>
                  <a:gd name="T7" fmla="*/ 93 h 99"/>
                  <a:gd name="T8" fmla="*/ 118 w 126"/>
                  <a:gd name="T9" fmla="*/ 74 h 99"/>
                  <a:gd name="T10" fmla="*/ 122 w 126"/>
                  <a:gd name="T11" fmla="*/ 71 h 99"/>
                  <a:gd name="T12" fmla="*/ 80 w 126"/>
                  <a:gd name="T13" fmla="*/ 63 h 99"/>
                  <a:gd name="T14" fmla="*/ 71 w 126"/>
                  <a:gd name="T15" fmla="*/ 80 h 99"/>
                  <a:gd name="T16" fmla="*/ 67 w 126"/>
                  <a:gd name="T17" fmla="*/ 74 h 99"/>
                  <a:gd name="T18" fmla="*/ 59 w 126"/>
                  <a:gd name="T19" fmla="*/ 65 h 99"/>
                  <a:gd name="T20" fmla="*/ 59 w 126"/>
                  <a:gd name="T21" fmla="*/ 57 h 99"/>
                  <a:gd name="T22" fmla="*/ 67 w 126"/>
                  <a:gd name="T23" fmla="*/ 61 h 99"/>
                  <a:gd name="T24" fmla="*/ 67 w 126"/>
                  <a:gd name="T25" fmla="*/ 57 h 99"/>
                  <a:gd name="T26" fmla="*/ 78 w 126"/>
                  <a:gd name="T27" fmla="*/ 50 h 99"/>
                  <a:gd name="T28" fmla="*/ 73 w 126"/>
                  <a:gd name="T29" fmla="*/ 65 h 99"/>
                  <a:gd name="T30" fmla="*/ 75 w 126"/>
                  <a:gd name="T31" fmla="*/ 71 h 99"/>
                  <a:gd name="T32" fmla="*/ 71 w 126"/>
                  <a:gd name="T33" fmla="*/ 80 h 99"/>
                  <a:gd name="T34" fmla="*/ 78 w 126"/>
                  <a:gd name="T35" fmla="*/ 78 h 99"/>
                  <a:gd name="T36" fmla="*/ 73 w 126"/>
                  <a:gd name="T37" fmla="*/ 80 h 99"/>
                  <a:gd name="T38" fmla="*/ 65 w 126"/>
                  <a:gd name="T39" fmla="*/ 84 h 99"/>
                  <a:gd name="T40" fmla="*/ 71 w 126"/>
                  <a:gd name="T41" fmla="*/ 84 h 99"/>
                  <a:gd name="T42" fmla="*/ 69 w 126"/>
                  <a:gd name="T43" fmla="*/ 86 h 99"/>
                  <a:gd name="T44" fmla="*/ 54 w 126"/>
                  <a:gd name="T45" fmla="*/ 84 h 99"/>
                  <a:gd name="T46" fmla="*/ 59 w 126"/>
                  <a:gd name="T47" fmla="*/ 80 h 99"/>
                  <a:gd name="T48" fmla="*/ 46 w 126"/>
                  <a:gd name="T49" fmla="*/ 50 h 99"/>
                  <a:gd name="T50" fmla="*/ 44 w 126"/>
                  <a:gd name="T51" fmla="*/ 59 h 99"/>
                  <a:gd name="T52" fmla="*/ 42 w 126"/>
                  <a:gd name="T53" fmla="*/ 80 h 99"/>
                  <a:gd name="T54" fmla="*/ 48 w 126"/>
                  <a:gd name="T55" fmla="*/ 84 h 99"/>
                  <a:gd name="T56" fmla="*/ 52 w 126"/>
                  <a:gd name="T57" fmla="*/ 78 h 99"/>
                  <a:gd name="T58" fmla="*/ 37 w 126"/>
                  <a:gd name="T59" fmla="*/ 63 h 99"/>
                  <a:gd name="T60" fmla="*/ 48 w 126"/>
                  <a:gd name="T61" fmla="*/ 74 h 99"/>
                  <a:gd name="T62" fmla="*/ 37 w 126"/>
                  <a:gd name="T63" fmla="*/ 78 h 99"/>
                  <a:gd name="T64" fmla="*/ 33 w 126"/>
                  <a:gd name="T65" fmla="*/ 65 h 99"/>
                  <a:gd name="T66" fmla="*/ 52 w 126"/>
                  <a:gd name="T67" fmla="*/ 15 h 99"/>
                  <a:gd name="T68" fmla="*/ 12 w 126"/>
                  <a:gd name="T69" fmla="*/ 29 h 99"/>
                  <a:gd name="T70" fmla="*/ 14 w 126"/>
                  <a:gd name="T71" fmla="*/ 31 h 99"/>
                  <a:gd name="T72" fmla="*/ 10 w 126"/>
                  <a:gd name="T73" fmla="*/ 29 h 99"/>
                  <a:gd name="T74" fmla="*/ 23 w 126"/>
                  <a:gd name="T75" fmla="*/ 23 h 99"/>
                  <a:gd name="T76" fmla="*/ 37 w 126"/>
                  <a:gd name="T77" fmla="*/ 25 h 99"/>
                  <a:gd name="T78" fmla="*/ 42 w 126"/>
                  <a:gd name="T79" fmla="*/ 10 h 99"/>
                  <a:gd name="T80" fmla="*/ 40 w 126"/>
                  <a:gd name="T81" fmla="*/ 6 h 99"/>
                  <a:gd name="T82" fmla="*/ 25 w 126"/>
                  <a:gd name="T83" fmla="*/ 17 h 99"/>
                  <a:gd name="T84" fmla="*/ 10 w 126"/>
                  <a:gd name="T85" fmla="*/ 23 h 99"/>
                  <a:gd name="T86" fmla="*/ 6 w 126"/>
                  <a:gd name="T87" fmla="*/ 31 h 99"/>
                  <a:gd name="T88" fmla="*/ 29 w 126"/>
                  <a:gd name="T89" fmla="*/ 82 h 99"/>
                  <a:gd name="T90" fmla="*/ 25 w 126"/>
                  <a:gd name="T91" fmla="*/ 78 h 99"/>
                  <a:gd name="T92" fmla="*/ 27 w 126"/>
                  <a:gd name="T93" fmla="*/ 69 h 99"/>
                  <a:gd name="T94" fmla="*/ 35 w 126"/>
                  <a:gd name="T95" fmla="*/ 57 h 99"/>
                  <a:gd name="T96" fmla="*/ 40 w 126"/>
                  <a:gd name="T97" fmla="*/ 48 h 99"/>
                  <a:gd name="T98" fmla="*/ 48 w 126"/>
                  <a:gd name="T99" fmla="*/ 46 h 99"/>
                  <a:gd name="T100" fmla="*/ 50 w 126"/>
                  <a:gd name="T101" fmla="*/ 38 h 99"/>
                  <a:gd name="T102" fmla="*/ 37 w 126"/>
                  <a:gd name="T103" fmla="*/ 34 h 99"/>
                  <a:gd name="T104" fmla="*/ 33 w 126"/>
                  <a:gd name="T105" fmla="*/ 25 h 99"/>
                  <a:gd name="T106" fmla="*/ 21 w 126"/>
                  <a:gd name="T107" fmla="*/ 27 h 99"/>
                  <a:gd name="T108" fmla="*/ 27 w 126"/>
                  <a:gd name="T109" fmla="*/ 38 h 99"/>
                  <a:gd name="T110" fmla="*/ 21 w 126"/>
                  <a:gd name="T111" fmla="*/ 34 h 99"/>
                  <a:gd name="T112" fmla="*/ 16 w 126"/>
                  <a:gd name="T113" fmla="*/ 38 h 99"/>
                  <a:gd name="T114" fmla="*/ 6 w 126"/>
                  <a:gd name="T115" fmla="*/ 36 h 99"/>
                  <a:gd name="T116" fmla="*/ 4 w 126"/>
                  <a:gd name="T117" fmla="*/ 44 h 99"/>
                  <a:gd name="T118" fmla="*/ 6 w 126"/>
                  <a:gd name="T119" fmla="*/ 55 h 99"/>
                  <a:gd name="T120" fmla="*/ 2 w 126"/>
                  <a:gd name="T121" fmla="*/ 67 h 99"/>
                  <a:gd name="T122" fmla="*/ 10 w 126"/>
                  <a:gd name="T123" fmla="*/ 78 h 99"/>
                  <a:gd name="T124" fmla="*/ 25 w 126"/>
                  <a:gd name="T125" fmla="*/ 8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99">
                    <a:moveTo>
                      <a:pt x="90" y="97"/>
                    </a:moveTo>
                    <a:lnTo>
                      <a:pt x="92" y="97"/>
                    </a:lnTo>
                    <a:lnTo>
                      <a:pt x="96" y="99"/>
                    </a:lnTo>
                    <a:lnTo>
                      <a:pt x="99" y="95"/>
                    </a:lnTo>
                    <a:lnTo>
                      <a:pt x="101" y="97"/>
                    </a:lnTo>
                    <a:lnTo>
                      <a:pt x="101" y="95"/>
                    </a:lnTo>
                    <a:lnTo>
                      <a:pt x="99" y="90"/>
                    </a:lnTo>
                    <a:lnTo>
                      <a:pt x="101" y="88"/>
                    </a:lnTo>
                    <a:lnTo>
                      <a:pt x="96" y="86"/>
                    </a:lnTo>
                    <a:lnTo>
                      <a:pt x="96" y="88"/>
                    </a:lnTo>
                    <a:lnTo>
                      <a:pt x="94" y="86"/>
                    </a:lnTo>
                    <a:lnTo>
                      <a:pt x="92" y="88"/>
                    </a:lnTo>
                    <a:lnTo>
                      <a:pt x="92" y="90"/>
                    </a:lnTo>
                    <a:lnTo>
                      <a:pt x="94" y="90"/>
                    </a:lnTo>
                    <a:lnTo>
                      <a:pt x="94" y="93"/>
                    </a:lnTo>
                    <a:lnTo>
                      <a:pt x="92" y="93"/>
                    </a:lnTo>
                    <a:lnTo>
                      <a:pt x="90" y="97"/>
                    </a:lnTo>
                    <a:lnTo>
                      <a:pt x="90" y="97"/>
                    </a:lnTo>
                    <a:close/>
                    <a:moveTo>
                      <a:pt x="120" y="67"/>
                    </a:moveTo>
                    <a:lnTo>
                      <a:pt x="118" y="74"/>
                    </a:lnTo>
                    <a:lnTo>
                      <a:pt x="120" y="78"/>
                    </a:lnTo>
                    <a:lnTo>
                      <a:pt x="126" y="80"/>
                    </a:lnTo>
                    <a:lnTo>
                      <a:pt x="126" y="76"/>
                    </a:lnTo>
                    <a:lnTo>
                      <a:pt x="122" y="71"/>
                    </a:lnTo>
                    <a:lnTo>
                      <a:pt x="120" y="67"/>
                    </a:lnTo>
                    <a:lnTo>
                      <a:pt x="120" y="67"/>
                    </a:lnTo>
                    <a:close/>
                    <a:moveTo>
                      <a:pt x="80" y="59"/>
                    </a:moveTo>
                    <a:lnTo>
                      <a:pt x="80" y="63"/>
                    </a:lnTo>
                    <a:lnTo>
                      <a:pt x="82" y="65"/>
                    </a:lnTo>
                    <a:lnTo>
                      <a:pt x="80" y="59"/>
                    </a:lnTo>
                    <a:lnTo>
                      <a:pt x="80" y="59"/>
                    </a:lnTo>
                    <a:close/>
                    <a:moveTo>
                      <a:pt x="71" y="80"/>
                    </a:moveTo>
                    <a:lnTo>
                      <a:pt x="67" y="80"/>
                    </a:lnTo>
                    <a:lnTo>
                      <a:pt x="65" y="78"/>
                    </a:lnTo>
                    <a:lnTo>
                      <a:pt x="67" y="76"/>
                    </a:lnTo>
                    <a:lnTo>
                      <a:pt x="67" y="74"/>
                    </a:lnTo>
                    <a:lnTo>
                      <a:pt x="63" y="71"/>
                    </a:lnTo>
                    <a:lnTo>
                      <a:pt x="61" y="71"/>
                    </a:lnTo>
                    <a:lnTo>
                      <a:pt x="56" y="69"/>
                    </a:lnTo>
                    <a:lnTo>
                      <a:pt x="59" y="65"/>
                    </a:lnTo>
                    <a:lnTo>
                      <a:pt x="56" y="63"/>
                    </a:lnTo>
                    <a:lnTo>
                      <a:pt x="56" y="59"/>
                    </a:lnTo>
                    <a:lnTo>
                      <a:pt x="59" y="59"/>
                    </a:lnTo>
                    <a:lnTo>
                      <a:pt x="59" y="57"/>
                    </a:lnTo>
                    <a:lnTo>
                      <a:pt x="61" y="55"/>
                    </a:lnTo>
                    <a:lnTo>
                      <a:pt x="63" y="57"/>
                    </a:lnTo>
                    <a:lnTo>
                      <a:pt x="63" y="59"/>
                    </a:lnTo>
                    <a:lnTo>
                      <a:pt x="67" y="61"/>
                    </a:lnTo>
                    <a:lnTo>
                      <a:pt x="67" y="61"/>
                    </a:lnTo>
                    <a:lnTo>
                      <a:pt x="69" y="61"/>
                    </a:lnTo>
                    <a:lnTo>
                      <a:pt x="69" y="59"/>
                    </a:lnTo>
                    <a:lnTo>
                      <a:pt x="67" y="57"/>
                    </a:lnTo>
                    <a:lnTo>
                      <a:pt x="65" y="55"/>
                    </a:lnTo>
                    <a:lnTo>
                      <a:pt x="67" y="50"/>
                    </a:lnTo>
                    <a:lnTo>
                      <a:pt x="73" y="50"/>
                    </a:lnTo>
                    <a:lnTo>
                      <a:pt x="78" y="50"/>
                    </a:lnTo>
                    <a:lnTo>
                      <a:pt x="78" y="52"/>
                    </a:lnTo>
                    <a:lnTo>
                      <a:pt x="80" y="57"/>
                    </a:lnTo>
                    <a:lnTo>
                      <a:pt x="78" y="63"/>
                    </a:lnTo>
                    <a:lnTo>
                      <a:pt x="73" y="65"/>
                    </a:lnTo>
                    <a:lnTo>
                      <a:pt x="73" y="65"/>
                    </a:lnTo>
                    <a:lnTo>
                      <a:pt x="78" y="67"/>
                    </a:lnTo>
                    <a:lnTo>
                      <a:pt x="78" y="71"/>
                    </a:lnTo>
                    <a:lnTo>
                      <a:pt x="75" y="71"/>
                    </a:lnTo>
                    <a:lnTo>
                      <a:pt x="71" y="74"/>
                    </a:lnTo>
                    <a:lnTo>
                      <a:pt x="71" y="78"/>
                    </a:lnTo>
                    <a:lnTo>
                      <a:pt x="71" y="80"/>
                    </a:lnTo>
                    <a:lnTo>
                      <a:pt x="71" y="80"/>
                    </a:lnTo>
                    <a:close/>
                    <a:moveTo>
                      <a:pt x="73" y="80"/>
                    </a:moveTo>
                    <a:lnTo>
                      <a:pt x="73" y="82"/>
                    </a:lnTo>
                    <a:lnTo>
                      <a:pt x="75" y="80"/>
                    </a:lnTo>
                    <a:lnTo>
                      <a:pt x="78" y="78"/>
                    </a:lnTo>
                    <a:lnTo>
                      <a:pt x="78" y="76"/>
                    </a:lnTo>
                    <a:lnTo>
                      <a:pt x="73" y="78"/>
                    </a:lnTo>
                    <a:lnTo>
                      <a:pt x="73" y="80"/>
                    </a:lnTo>
                    <a:lnTo>
                      <a:pt x="73" y="80"/>
                    </a:lnTo>
                    <a:close/>
                    <a:moveTo>
                      <a:pt x="59" y="80"/>
                    </a:moveTo>
                    <a:lnTo>
                      <a:pt x="61" y="84"/>
                    </a:lnTo>
                    <a:lnTo>
                      <a:pt x="65" y="84"/>
                    </a:lnTo>
                    <a:lnTo>
                      <a:pt x="65" y="84"/>
                    </a:lnTo>
                    <a:lnTo>
                      <a:pt x="67" y="80"/>
                    </a:lnTo>
                    <a:lnTo>
                      <a:pt x="71" y="82"/>
                    </a:lnTo>
                    <a:lnTo>
                      <a:pt x="71" y="80"/>
                    </a:lnTo>
                    <a:lnTo>
                      <a:pt x="71" y="84"/>
                    </a:lnTo>
                    <a:lnTo>
                      <a:pt x="69" y="86"/>
                    </a:lnTo>
                    <a:lnTo>
                      <a:pt x="69" y="90"/>
                    </a:lnTo>
                    <a:lnTo>
                      <a:pt x="69" y="90"/>
                    </a:lnTo>
                    <a:lnTo>
                      <a:pt x="69" y="86"/>
                    </a:lnTo>
                    <a:lnTo>
                      <a:pt x="67" y="88"/>
                    </a:lnTo>
                    <a:lnTo>
                      <a:pt x="61" y="88"/>
                    </a:lnTo>
                    <a:lnTo>
                      <a:pt x="54" y="88"/>
                    </a:lnTo>
                    <a:lnTo>
                      <a:pt x="54" y="84"/>
                    </a:lnTo>
                    <a:lnTo>
                      <a:pt x="56" y="84"/>
                    </a:lnTo>
                    <a:lnTo>
                      <a:pt x="54" y="82"/>
                    </a:lnTo>
                    <a:lnTo>
                      <a:pt x="56" y="80"/>
                    </a:lnTo>
                    <a:lnTo>
                      <a:pt x="59" y="80"/>
                    </a:lnTo>
                    <a:lnTo>
                      <a:pt x="59" y="80"/>
                    </a:lnTo>
                    <a:close/>
                    <a:moveTo>
                      <a:pt x="44" y="59"/>
                    </a:moveTo>
                    <a:lnTo>
                      <a:pt x="46" y="57"/>
                    </a:lnTo>
                    <a:lnTo>
                      <a:pt x="46" y="50"/>
                    </a:lnTo>
                    <a:lnTo>
                      <a:pt x="48" y="57"/>
                    </a:lnTo>
                    <a:lnTo>
                      <a:pt x="46" y="59"/>
                    </a:lnTo>
                    <a:lnTo>
                      <a:pt x="44" y="59"/>
                    </a:lnTo>
                    <a:lnTo>
                      <a:pt x="44" y="59"/>
                    </a:lnTo>
                    <a:close/>
                    <a:moveTo>
                      <a:pt x="42" y="80"/>
                    </a:moveTo>
                    <a:lnTo>
                      <a:pt x="44" y="84"/>
                    </a:lnTo>
                    <a:lnTo>
                      <a:pt x="46" y="82"/>
                    </a:lnTo>
                    <a:lnTo>
                      <a:pt x="42" y="80"/>
                    </a:lnTo>
                    <a:lnTo>
                      <a:pt x="42" y="80"/>
                    </a:lnTo>
                    <a:close/>
                    <a:moveTo>
                      <a:pt x="50" y="74"/>
                    </a:moveTo>
                    <a:lnTo>
                      <a:pt x="50" y="80"/>
                    </a:lnTo>
                    <a:lnTo>
                      <a:pt x="48" y="84"/>
                    </a:lnTo>
                    <a:lnTo>
                      <a:pt x="48" y="84"/>
                    </a:lnTo>
                    <a:lnTo>
                      <a:pt x="50" y="82"/>
                    </a:lnTo>
                    <a:lnTo>
                      <a:pt x="52" y="78"/>
                    </a:lnTo>
                    <a:lnTo>
                      <a:pt x="52" y="78"/>
                    </a:lnTo>
                    <a:lnTo>
                      <a:pt x="50" y="74"/>
                    </a:lnTo>
                    <a:lnTo>
                      <a:pt x="50" y="74"/>
                    </a:lnTo>
                    <a:close/>
                    <a:moveTo>
                      <a:pt x="33" y="65"/>
                    </a:moveTo>
                    <a:lnTo>
                      <a:pt x="37" y="63"/>
                    </a:lnTo>
                    <a:lnTo>
                      <a:pt x="42" y="65"/>
                    </a:lnTo>
                    <a:lnTo>
                      <a:pt x="46" y="65"/>
                    </a:lnTo>
                    <a:lnTo>
                      <a:pt x="48" y="71"/>
                    </a:lnTo>
                    <a:lnTo>
                      <a:pt x="48" y="74"/>
                    </a:lnTo>
                    <a:lnTo>
                      <a:pt x="46" y="78"/>
                    </a:lnTo>
                    <a:lnTo>
                      <a:pt x="42" y="80"/>
                    </a:lnTo>
                    <a:lnTo>
                      <a:pt x="40" y="78"/>
                    </a:lnTo>
                    <a:lnTo>
                      <a:pt x="37" y="78"/>
                    </a:lnTo>
                    <a:lnTo>
                      <a:pt x="33" y="74"/>
                    </a:lnTo>
                    <a:lnTo>
                      <a:pt x="31" y="69"/>
                    </a:lnTo>
                    <a:lnTo>
                      <a:pt x="33" y="65"/>
                    </a:lnTo>
                    <a:lnTo>
                      <a:pt x="33" y="65"/>
                    </a:lnTo>
                    <a:close/>
                    <a:moveTo>
                      <a:pt x="48" y="15"/>
                    </a:moveTo>
                    <a:lnTo>
                      <a:pt x="50" y="12"/>
                    </a:lnTo>
                    <a:lnTo>
                      <a:pt x="54" y="12"/>
                    </a:lnTo>
                    <a:lnTo>
                      <a:pt x="52" y="15"/>
                    </a:lnTo>
                    <a:lnTo>
                      <a:pt x="48" y="15"/>
                    </a:lnTo>
                    <a:lnTo>
                      <a:pt x="48" y="15"/>
                    </a:lnTo>
                    <a:close/>
                    <a:moveTo>
                      <a:pt x="12" y="34"/>
                    </a:moveTo>
                    <a:lnTo>
                      <a:pt x="12" y="29"/>
                    </a:lnTo>
                    <a:lnTo>
                      <a:pt x="16" y="27"/>
                    </a:lnTo>
                    <a:lnTo>
                      <a:pt x="19" y="25"/>
                    </a:lnTo>
                    <a:lnTo>
                      <a:pt x="19" y="29"/>
                    </a:lnTo>
                    <a:lnTo>
                      <a:pt x="14" y="31"/>
                    </a:lnTo>
                    <a:lnTo>
                      <a:pt x="12" y="34"/>
                    </a:lnTo>
                    <a:lnTo>
                      <a:pt x="12" y="34"/>
                    </a:lnTo>
                    <a:close/>
                    <a:moveTo>
                      <a:pt x="12" y="36"/>
                    </a:moveTo>
                    <a:lnTo>
                      <a:pt x="10" y="29"/>
                    </a:lnTo>
                    <a:lnTo>
                      <a:pt x="12" y="27"/>
                    </a:lnTo>
                    <a:lnTo>
                      <a:pt x="19" y="23"/>
                    </a:lnTo>
                    <a:lnTo>
                      <a:pt x="19" y="23"/>
                    </a:lnTo>
                    <a:lnTo>
                      <a:pt x="23" y="23"/>
                    </a:lnTo>
                    <a:lnTo>
                      <a:pt x="27" y="25"/>
                    </a:lnTo>
                    <a:lnTo>
                      <a:pt x="29" y="23"/>
                    </a:lnTo>
                    <a:lnTo>
                      <a:pt x="33" y="23"/>
                    </a:lnTo>
                    <a:lnTo>
                      <a:pt x="37" y="25"/>
                    </a:lnTo>
                    <a:lnTo>
                      <a:pt x="40" y="23"/>
                    </a:lnTo>
                    <a:lnTo>
                      <a:pt x="42" y="17"/>
                    </a:lnTo>
                    <a:lnTo>
                      <a:pt x="42" y="12"/>
                    </a:lnTo>
                    <a:lnTo>
                      <a:pt x="42" y="10"/>
                    </a:lnTo>
                    <a:lnTo>
                      <a:pt x="42" y="6"/>
                    </a:lnTo>
                    <a:lnTo>
                      <a:pt x="44" y="2"/>
                    </a:lnTo>
                    <a:lnTo>
                      <a:pt x="44" y="0"/>
                    </a:lnTo>
                    <a:lnTo>
                      <a:pt x="40" y="6"/>
                    </a:lnTo>
                    <a:lnTo>
                      <a:pt x="33" y="8"/>
                    </a:lnTo>
                    <a:lnTo>
                      <a:pt x="29" y="8"/>
                    </a:lnTo>
                    <a:lnTo>
                      <a:pt x="27" y="12"/>
                    </a:lnTo>
                    <a:lnTo>
                      <a:pt x="25" y="17"/>
                    </a:lnTo>
                    <a:lnTo>
                      <a:pt x="23" y="19"/>
                    </a:lnTo>
                    <a:lnTo>
                      <a:pt x="16" y="19"/>
                    </a:lnTo>
                    <a:lnTo>
                      <a:pt x="12" y="23"/>
                    </a:lnTo>
                    <a:lnTo>
                      <a:pt x="10" y="23"/>
                    </a:lnTo>
                    <a:lnTo>
                      <a:pt x="8" y="23"/>
                    </a:lnTo>
                    <a:lnTo>
                      <a:pt x="6" y="27"/>
                    </a:lnTo>
                    <a:lnTo>
                      <a:pt x="4" y="29"/>
                    </a:lnTo>
                    <a:lnTo>
                      <a:pt x="6" y="31"/>
                    </a:lnTo>
                    <a:lnTo>
                      <a:pt x="8" y="31"/>
                    </a:lnTo>
                    <a:lnTo>
                      <a:pt x="12" y="36"/>
                    </a:lnTo>
                    <a:lnTo>
                      <a:pt x="12" y="36"/>
                    </a:lnTo>
                    <a:close/>
                    <a:moveTo>
                      <a:pt x="29" y="82"/>
                    </a:moveTo>
                    <a:lnTo>
                      <a:pt x="29" y="82"/>
                    </a:lnTo>
                    <a:lnTo>
                      <a:pt x="29" y="80"/>
                    </a:lnTo>
                    <a:lnTo>
                      <a:pt x="27" y="78"/>
                    </a:lnTo>
                    <a:lnTo>
                      <a:pt x="25" y="78"/>
                    </a:lnTo>
                    <a:lnTo>
                      <a:pt x="25" y="74"/>
                    </a:lnTo>
                    <a:lnTo>
                      <a:pt x="27" y="71"/>
                    </a:lnTo>
                    <a:lnTo>
                      <a:pt x="29" y="69"/>
                    </a:lnTo>
                    <a:lnTo>
                      <a:pt x="27" y="69"/>
                    </a:lnTo>
                    <a:lnTo>
                      <a:pt x="27" y="65"/>
                    </a:lnTo>
                    <a:lnTo>
                      <a:pt x="33" y="61"/>
                    </a:lnTo>
                    <a:lnTo>
                      <a:pt x="33" y="61"/>
                    </a:lnTo>
                    <a:lnTo>
                      <a:pt x="35" y="57"/>
                    </a:lnTo>
                    <a:lnTo>
                      <a:pt x="37" y="59"/>
                    </a:lnTo>
                    <a:lnTo>
                      <a:pt x="42" y="57"/>
                    </a:lnTo>
                    <a:lnTo>
                      <a:pt x="42" y="50"/>
                    </a:lnTo>
                    <a:lnTo>
                      <a:pt x="40" y="48"/>
                    </a:lnTo>
                    <a:lnTo>
                      <a:pt x="42" y="46"/>
                    </a:lnTo>
                    <a:lnTo>
                      <a:pt x="44" y="44"/>
                    </a:lnTo>
                    <a:lnTo>
                      <a:pt x="48" y="48"/>
                    </a:lnTo>
                    <a:lnTo>
                      <a:pt x="48" y="46"/>
                    </a:lnTo>
                    <a:lnTo>
                      <a:pt x="50" y="46"/>
                    </a:lnTo>
                    <a:lnTo>
                      <a:pt x="52" y="46"/>
                    </a:lnTo>
                    <a:lnTo>
                      <a:pt x="52" y="42"/>
                    </a:lnTo>
                    <a:lnTo>
                      <a:pt x="50" y="38"/>
                    </a:lnTo>
                    <a:lnTo>
                      <a:pt x="48" y="40"/>
                    </a:lnTo>
                    <a:lnTo>
                      <a:pt x="42" y="40"/>
                    </a:lnTo>
                    <a:lnTo>
                      <a:pt x="40" y="38"/>
                    </a:lnTo>
                    <a:lnTo>
                      <a:pt x="37" y="34"/>
                    </a:lnTo>
                    <a:lnTo>
                      <a:pt x="35" y="34"/>
                    </a:lnTo>
                    <a:lnTo>
                      <a:pt x="37" y="31"/>
                    </a:lnTo>
                    <a:lnTo>
                      <a:pt x="37" y="27"/>
                    </a:lnTo>
                    <a:lnTo>
                      <a:pt x="33" y="25"/>
                    </a:lnTo>
                    <a:lnTo>
                      <a:pt x="29" y="25"/>
                    </a:lnTo>
                    <a:lnTo>
                      <a:pt x="25" y="27"/>
                    </a:lnTo>
                    <a:lnTo>
                      <a:pt x="23" y="25"/>
                    </a:lnTo>
                    <a:lnTo>
                      <a:pt x="21" y="27"/>
                    </a:lnTo>
                    <a:lnTo>
                      <a:pt x="25" y="31"/>
                    </a:lnTo>
                    <a:lnTo>
                      <a:pt x="23" y="34"/>
                    </a:lnTo>
                    <a:lnTo>
                      <a:pt x="27" y="38"/>
                    </a:lnTo>
                    <a:lnTo>
                      <a:pt x="27" y="38"/>
                    </a:lnTo>
                    <a:lnTo>
                      <a:pt x="23" y="38"/>
                    </a:lnTo>
                    <a:lnTo>
                      <a:pt x="21" y="38"/>
                    </a:lnTo>
                    <a:lnTo>
                      <a:pt x="19" y="36"/>
                    </a:lnTo>
                    <a:lnTo>
                      <a:pt x="21" y="34"/>
                    </a:lnTo>
                    <a:lnTo>
                      <a:pt x="19" y="29"/>
                    </a:lnTo>
                    <a:lnTo>
                      <a:pt x="19" y="29"/>
                    </a:lnTo>
                    <a:lnTo>
                      <a:pt x="14" y="36"/>
                    </a:lnTo>
                    <a:lnTo>
                      <a:pt x="16" y="38"/>
                    </a:lnTo>
                    <a:lnTo>
                      <a:pt x="12" y="40"/>
                    </a:lnTo>
                    <a:lnTo>
                      <a:pt x="10" y="38"/>
                    </a:lnTo>
                    <a:lnTo>
                      <a:pt x="8" y="38"/>
                    </a:lnTo>
                    <a:lnTo>
                      <a:pt x="6" y="36"/>
                    </a:lnTo>
                    <a:lnTo>
                      <a:pt x="2" y="40"/>
                    </a:lnTo>
                    <a:lnTo>
                      <a:pt x="6" y="42"/>
                    </a:lnTo>
                    <a:lnTo>
                      <a:pt x="6" y="46"/>
                    </a:lnTo>
                    <a:lnTo>
                      <a:pt x="4" y="44"/>
                    </a:lnTo>
                    <a:lnTo>
                      <a:pt x="2" y="44"/>
                    </a:lnTo>
                    <a:lnTo>
                      <a:pt x="4" y="50"/>
                    </a:lnTo>
                    <a:lnTo>
                      <a:pt x="6" y="50"/>
                    </a:lnTo>
                    <a:lnTo>
                      <a:pt x="6" y="55"/>
                    </a:lnTo>
                    <a:lnTo>
                      <a:pt x="8" y="57"/>
                    </a:lnTo>
                    <a:lnTo>
                      <a:pt x="2" y="61"/>
                    </a:lnTo>
                    <a:lnTo>
                      <a:pt x="0" y="65"/>
                    </a:lnTo>
                    <a:lnTo>
                      <a:pt x="2" y="67"/>
                    </a:lnTo>
                    <a:lnTo>
                      <a:pt x="6" y="65"/>
                    </a:lnTo>
                    <a:lnTo>
                      <a:pt x="10" y="69"/>
                    </a:lnTo>
                    <a:lnTo>
                      <a:pt x="12" y="76"/>
                    </a:lnTo>
                    <a:lnTo>
                      <a:pt x="10" y="78"/>
                    </a:lnTo>
                    <a:lnTo>
                      <a:pt x="10" y="80"/>
                    </a:lnTo>
                    <a:lnTo>
                      <a:pt x="16" y="80"/>
                    </a:lnTo>
                    <a:lnTo>
                      <a:pt x="23" y="82"/>
                    </a:lnTo>
                    <a:lnTo>
                      <a:pt x="25" y="82"/>
                    </a:lnTo>
                    <a:lnTo>
                      <a:pt x="29" y="82"/>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1" name="Freeform 50">
                <a:extLst>
                  <a:ext uri="{FF2B5EF4-FFF2-40B4-BE49-F238E27FC236}">
                    <a16:creationId xmlns:a16="http://schemas.microsoft.com/office/drawing/2014/main" id="{579239AD-22DB-497D-8A69-F79A1A18D072}"/>
                  </a:ext>
                </a:extLst>
              </p:cNvPr>
              <p:cNvSpPr>
                <a:spLocks/>
              </p:cNvSpPr>
              <p:nvPr/>
            </p:nvSpPr>
            <p:spPr bwMode="auto">
              <a:xfrm>
                <a:off x="5035185" y="3089207"/>
                <a:ext cx="136721" cy="100815"/>
              </a:xfrm>
              <a:custGeom>
                <a:avLst/>
                <a:gdLst>
                  <a:gd name="T0" fmla="*/ 32 w 99"/>
                  <a:gd name="T1" fmla="*/ 52 h 73"/>
                  <a:gd name="T2" fmla="*/ 32 w 99"/>
                  <a:gd name="T3" fmla="*/ 46 h 73"/>
                  <a:gd name="T4" fmla="*/ 34 w 99"/>
                  <a:gd name="T5" fmla="*/ 42 h 73"/>
                  <a:gd name="T6" fmla="*/ 32 w 99"/>
                  <a:gd name="T7" fmla="*/ 40 h 73"/>
                  <a:gd name="T8" fmla="*/ 30 w 99"/>
                  <a:gd name="T9" fmla="*/ 40 h 73"/>
                  <a:gd name="T10" fmla="*/ 28 w 99"/>
                  <a:gd name="T11" fmla="*/ 35 h 73"/>
                  <a:gd name="T12" fmla="*/ 26 w 99"/>
                  <a:gd name="T13" fmla="*/ 35 h 73"/>
                  <a:gd name="T14" fmla="*/ 17 w 99"/>
                  <a:gd name="T15" fmla="*/ 35 h 73"/>
                  <a:gd name="T16" fmla="*/ 13 w 99"/>
                  <a:gd name="T17" fmla="*/ 33 h 73"/>
                  <a:gd name="T18" fmla="*/ 7 w 99"/>
                  <a:gd name="T19" fmla="*/ 27 h 73"/>
                  <a:gd name="T20" fmla="*/ 0 w 99"/>
                  <a:gd name="T21" fmla="*/ 27 h 73"/>
                  <a:gd name="T22" fmla="*/ 0 w 99"/>
                  <a:gd name="T23" fmla="*/ 27 h 73"/>
                  <a:gd name="T24" fmla="*/ 2 w 99"/>
                  <a:gd name="T25" fmla="*/ 25 h 73"/>
                  <a:gd name="T26" fmla="*/ 0 w 99"/>
                  <a:gd name="T27" fmla="*/ 18 h 73"/>
                  <a:gd name="T28" fmla="*/ 0 w 99"/>
                  <a:gd name="T29" fmla="*/ 14 h 73"/>
                  <a:gd name="T30" fmla="*/ 2 w 99"/>
                  <a:gd name="T31" fmla="*/ 12 h 73"/>
                  <a:gd name="T32" fmla="*/ 5 w 99"/>
                  <a:gd name="T33" fmla="*/ 8 h 73"/>
                  <a:gd name="T34" fmla="*/ 11 w 99"/>
                  <a:gd name="T35" fmla="*/ 4 h 73"/>
                  <a:gd name="T36" fmla="*/ 19 w 99"/>
                  <a:gd name="T37" fmla="*/ 2 h 73"/>
                  <a:gd name="T38" fmla="*/ 26 w 99"/>
                  <a:gd name="T39" fmla="*/ 2 h 73"/>
                  <a:gd name="T40" fmla="*/ 32 w 99"/>
                  <a:gd name="T41" fmla="*/ 2 h 73"/>
                  <a:gd name="T42" fmla="*/ 34 w 99"/>
                  <a:gd name="T43" fmla="*/ 4 h 73"/>
                  <a:gd name="T44" fmla="*/ 38 w 99"/>
                  <a:gd name="T45" fmla="*/ 0 h 73"/>
                  <a:gd name="T46" fmla="*/ 43 w 99"/>
                  <a:gd name="T47" fmla="*/ 0 h 73"/>
                  <a:gd name="T48" fmla="*/ 43 w 99"/>
                  <a:gd name="T49" fmla="*/ 2 h 73"/>
                  <a:gd name="T50" fmla="*/ 47 w 99"/>
                  <a:gd name="T51" fmla="*/ 2 h 73"/>
                  <a:gd name="T52" fmla="*/ 49 w 99"/>
                  <a:gd name="T53" fmla="*/ 6 h 73"/>
                  <a:gd name="T54" fmla="*/ 55 w 99"/>
                  <a:gd name="T55" fmla="*/ 6 h 73"/>
                  <a:gd name="T56" fmla="*/ 57 w 99"/>
                  <a:gd name="T57" fmla="*/ 8 h 73"/>
                  <a:gd name="T58" fmla="*/ 64 w 99"/>
                  <a:gd name="T59" fmla="*/ 4 h 73"/>
                  <a:gd name="T60" fmla="*/ 70 w 99"/>
                  <a:gd name="T61" fmla="*/ 6 h 73"/>
                  <a:gd name="T62" fmla="*/ 76 w 99"/>
                  <a:gd name="T63" fmla="*/ 8 h 73"/>
                  <a:gd name="T64" fmla="*/ 83 w 99"/>
                  <a:gd name="T65" fmla="*/ 12 h 73"/>
                  <a:gd name="T66" fmla="*/ 87 w 99"/>
                  <a:gd name="T67" fmla="*/ 14 h 73"/>
                  <a:gd name="T68" fmla="*/ 91 w 99"/>
                  <a:gd name="T69" fmla="*/ 21 h 73"/>
                  <a:gd name="T70" fmla="*/ 97 w 99"/>
                  <a:gd name="T71" fmla="*/ 21 h 73"/>
                  <a:gd name="T72" fmla="*/ 99 w 99"/>
                  <a:gd name="T73" fmla="*/ 23 h 73"/>
                  <a:gd name="T74" fmla="*/ 93 w 99"/>
                  <a:gd name="T75" fmla="*/ 27 h 73"/>
                  <a:gd name="T76" fmla="*/ 97 w 99"/>
                  <a:gd name="T77" fmla="*/ 29 h 73"/>
                  <a:gd name="T78" fmla="*/ 97 w 99"/>
                  <a:gd name="T79" fmla="*/ 33 h 73"/>
                  <a:gd name="T80" fmla="*/ 91 w 99"/>
                  <a:gd name="T81" fmla="*/ 37 h 73"/>
                  <a:gd name="T82" fmla="*/ 87 w 99"/>
                  <a:gd name="T83" fmla="*/ 44 h 73"/>
                  <a:gd name="T84" fmla="*/ 85 w 99"/>
                  <a:gd name="T85" fmla="*/ 44 h 73"/>
                  <a:gd name="T86" fmla="*/ 83 w 99"/>
                  <a:gd name="T87" fmla="*/ 50 h 73"/>
                  <a:gd name="T88" fmla="*/ 87 w 99"/>
                  <a:gd name="T89" fmla="*/ 52 h 73"/>
                  <a:gd name="T90" fmla="*/ 87 w 99"/>
                  <a:gd name="T91" fmla="*/ 56 h 73"/>
                  <a:gd name="T92" fmla="*/ 83 w 99"/>
                  <a:gd name="T93" fmla="*/ 56 h 73"/>
                  <a:gd name="T94" fmla="*/ 83 w 99"/>
                  <a:gd name="T95" fmla="*/ 54 h 73"/>
                  <a:gd name="T96" fmla="*/ 78 w 99"/>
                  <a:gd name="T97" fmla="*/ 56 h 73"/>
                  <a:gd name="T98" fmla="*/ 76 w 99"/>
                  <a:gd name="T99" fmla="*/ 61 h 73"/>
                  <a:gd name="T100" fmla="*/ 70 w 99"/>
                  <a:gd name="T101" fmla="*/ 61 h 73"/>
                  <a:gd name="T102" fmla="*/ 72 w 99"/>
                  <a:gd name="T103" fmla="*/ 67 h 73"/>
                  <a:gd name="T104" fmla="*/ 70 w 99"/>
                  <a:gd name="T105" fmla="*/ 67 h 73"/>
                  <a:gd name="T106" fmla="*/ 64 w 99"/>
                  <a:gd name="T107" fmla="*/ 69 h 73"/>
                  <a:gd name="T108" fmla="*/ 59 w 99"/>
                  <a:gd name="T109" fmla="*/ 67 h 73"/>
                  <a:gd name="T110" fmla="*/ 51 w 99"/>
                  <a:gd name="T111" fmla="*/ 69 h 73"/>
                  <a:gd name="T112" fmla="*/ 47 w 99"/>
                  <a:gd name="T113" fmla="*/ 73 h 73"/>
                  <a:gd name="T114" fmla="*/ 45 w 99"/>
                  <a:gd name="T115" fmla="*/ 69 h 73"/>
                  <a:gd name="T116" fmla="*/ 45 w 99"/>
                  <a:gd name="T117" fmla="*/ 63 h 73"/>
                  <a:gd name="T118" fmla="*/ 43 w 99"/>
                  <a:gd name="T119" fmla="*/ 56 h 73"/>
                  <a:gd name="T120" fmla="*/ 40 w 99"/>
                  <a:gd name="T121" fmla="*/ 56 h 73"/>
                  <a:gd name="T122" fmla="*/ 36 w 99"/>
                  <a:gd name="T123" fmla="*/ 52 h 73"/>
                  <a:gd name="T124" fmla="*/ 32 w 99"/>
                  <a:gd name="T125" fmla="*/ 5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73">
                    <a:moveTo>
                      <a:pt x="32" y="52"/>
                    </a:moveTo>
                    <a:lnTo>
                      <a:pt x="32" y="46"/>
                    </a:lnTo>
                    <a:lnTo>
                      <a:pt x="34" y="42"/>
                    </a:lnTo>
                    <a:lnTo>
                      <a:pt x="32" y="40"/>
                    </a:lnTo>
                    <a:lnTo>
                      <a:pt x="30" y="40"/>
                    </a:lnTo>
                    <a:lnTo>
                      <a:pt x="28" y="35"/>
                    </a:lnTo>
                    <a:lnTo>
                      <a:pt x="26" y="35"/>
                    </a:lnTo>
                    <a:lnTo>
                      <a:pt x="17" y="35"/>
                    </a:lnTo>
                    <a:lnTo>
                      <a:pt x="13" y="33"/>
                    </a:lnTo>
                    <a:lnTo>
                      <a:pt x="7" y="27"/>
                    </a:lnTo>
                    <a:lnTo>
                      <a:pt x="0" y="27"/>
                    </a:lnTo>
                    <a:lnTo>
                      <a:pt x="0" y="27"/>
                    </a:lnTo>
                    <a:lnTo>
                      <a:pt x="2" y="25"/>
                    </a:lnTo>
                    <a:lnTo>
                      <a:pt x="0" y="18"/>
                    </a:lnTo>
                    <a:lnTo>
                      <a:pt x="0" y="14"/>
                    </a:lnTo>
                    <a:lnTo>
                      <a:pt x="2" y="12"/>
                    </a:lnTo>
                    <a:lnTo>
                      <a:pt x="5" y="8"/>
                    </a:lnTo>
                    <a:lnTo>
                      <a:pt x="11" y="4"/>
                    </a:lnTo>
                    <a:lnTo>
                      <a:pt x="19" y="2"/>
                    </a:lnTo>
                    <a:lnTo>
                      <a:pt x="26" y="2"/>
                    </a:lnTo>
                    <a:lnTo>
                      <a:pt x="32" y="2"/>
                    </a:lnTo>
                    <a:lnTo>
                      <a:pt x="34" y="4"/>
                    </a:lnTo>
                    <a:lnTo>
                      <a:pt x="38" y="0"/>
                    </a:lnTo>
                    <a:lnTo>
                      <a:pt x="43" y="0"/>
                    </a:lnTo>
                    <a:lnTo>
                      <a:pt x="43" y="2"/>
                    </a:lnTo>
                    <a:lnTo>
                      <a:pt x="47" y="2"/>
                    </a:lnTo>
                    <a:lnTo>
                      <a:pt x="49" y="6"/>
                    </a:lnTo>
                    <a:lnTo>
                      <a:pt x="55" y="6"/>
                    </a:lnTo>
                    <a:lnTo>
                      <a:pt x="57" y="8"/>
                    </a:lnTo>
                    <a:lnTo>
                      <a:pt x="64" y="4"/>
                    </a:lnTo>
                    <a:lnTo>
                      <a:pt x="70" y="6"/>
                    </a:lnTo>
                    <a:lnTo>
                      <a:pt x="76" y="8"/>
                    </a:lnTo>
                    <a:lnTo>
                      <a:pt x="83" y="12"/>
                    </a:lnTo>
                    <a:lnTo>
                      <a:pt x="87" y="14"/>
                    </a:lnTo>
                    <a:lnTo>
                      <a:pt x="91" y="21"/>
                    </a:lnTo>
                    <a:lnTo>
                      <a:pt x="97" y="21"/>
                    </a:lnTo>
                    <a:lnTo>
                      <a:pt x="99" y="23"/>
                    </a:lnTo>
                    <a:lnTo>
                      <a:pt x="93" y="27"/>
                    </a:lnTo>
                    <a:lnTo>
                      <a:pt x="97" y="29"/>
                    </a:lnTo>
                    <a:lnTo>
                      <a:pt x="97" y="33"/>
                    </a:lnTo>
                    <a:lnTo>
                      <a:pt x="91" y="37"/>
                    </a:lnTo>
                    <a:lnTo>
                      <a:pt x="87" y="44"/>
                    </a:lnTo>
                    <a:lnTo>
                      <a:pt x="85" y="44"/>
                    </a:lnTo>
                    <a:lnTo>
                      <a:pt x="83" y="50"/>
                    </a:lnTo>
                    <a:lnTo>
                      <a:pt x="87" y="52"/>
                    </a:lnTo>
                    <a:lnTo>
                      <a:pt x="87" y="56"/>
                    </a:lnTo>
                    <a:lnTo>
                      <a:pt x="83" y="56"/>
                    </a:lnTo>
                    <a:lnTo>
                      <a:pt x="83" y="54"/>
                    </a:lnTo>
                    <a:lnTo>
                      <a:pt x="78" y="56"/>
                    </a:lnTo>
                    <a:lnTo>
                      <a:pt x="76" y="61"/>
                    </a:lnTo>
                    <a:lnTo>
                      <a:pt x="70" y="61"/>
                    </a:lnTo>
                    <a:lnTo>
                      <a:pt x="72" y="67"/>
                    </a:lnTo>
                    <a:lnTo>
                      <a:pt x="70" y="67"/>
                    </a:lnTo>
                    <a:lnTo>
                      <a:pt x="64" y="69"/>
                    </a:lnTo>
                    <a:lnTo>
                      <a:pt x="59" y="67"/>
                    </a:lnTo>
                    <a:lnTo>
                      <a:pt x="51" y="69"/>
                    </a:lnTo>
                    <a:lnTo>
                      <a:pt x="47" y="73"/>
                    </a:lnTo>
                    <a:lnTo>
                      <a:pt x="45" y="69"/>
                    </a:lnTo>
                    <a:lnTo>
                      <a:pt x="45" y="63"/>
                    </a:lnTo>
                    <a:lnTo>
                      <a:pt x="43" y="56"/>
                    </a:lnTo>
                    <a:lnTo>
                      <a:pt x="40" y="56"/>
                    </a:lnTo>
                    <a:lnTo>
                      <a:pt x="36" y="52"/>
                    </a:lnTo>
                    <a:lnTo>
                      <a:pt x="32" y="5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2" name="Freeform 51">
                <a:extLst>
                  <a:ext uri="{FF2B5EF4-FFF2-40B4-BE49-F238E27FC236}">
                    <a16:creationId xmlns:a16="http://schemas.microsoft.com/office/drawing/2014/main" id="{E1262391-3768-4BA2-8F4A-50EBC8A37E30}"/>
                  </a:ext>
                </a:extLst>
              </p:cNvPr>
              <p:cNvSpPr>
                <a:spLocks/>
              </p:cNvSpPr>
              <p:nvPr/>
            </p:nvSpPr>
            <p:spPr bwMode="auto">
              <a:xfrm>
                <a:off x="5100093" y="3097493"/>
                <a:ext cx="229249" cy="176770"/>
              </a:xfrm>
              <a:custGeom>
                <a:avLst/>
                <a:gdLst>
                  <a:gd name="T0" fmla="*/ 4 w 166"/>
                  <a:gd name="T1" fmla="*/ 63 h 128"/>
                  <a:gd name="T2" fmla="*/ 17 w 166"/>
                  <a:gd name="T3" fmla="*/ 63 h 128"/>
                  <a:gd name="T4" fmla="*/ 25 w 166"/>
                  <a:gd name="T5" fmla="*/ 61 h 128"/>
                  <a:gd name="T6" fmla="*/ 29 w 166"/>
                  <a:gd name="T7" fmla="*/ 55 h 128"/>
                  <a:gd name="T8" fmla="*/ 36 w 166"/>
                  <a:gd name="T9" fmla="*/ 48 h 128"/>
                  <a:gd name="T10" fmla="*/ 40 w 166"/>
                  <a:gd name="T11" fmla="*/ 50 h 128"/>
                  <a:gd name="T12" fmla="*/ 36 w 166"/>
                  <a:gd name="T13" fmla="*/ 44 h 128"/>
                  <a:gd name="T14" fmla="*/ 40 w 166"/>
                  <a:gd name="T15" fmla="*/ 38 h 128"/>
                  <a:gd name="T16" fmla="*/ 50 w 166"/>
                  <a:gd name="T17" fmla="*/ 27 h 128"/>
                  <a:gd name="T18" fmla="*/ 46 w 166"/>
                  <a:gd name="T19" fmla="*/ 21 h 128"/>
                  <a:gd name="T20" fmla="*/ 59 w 166"/>
                  <a:gd name="T21" fmla="*/ 12 h 128"/>
                  <a:gd name="T22" fmla="*/ 67 w 166"/>
                  <a:gd name="T23" fmla="*/ 6 h 128"/>
                  <a:gd name="T24" fmla="*/ 71 w 166"/>
                  <a:gd name="T25" fmla="*/ 2 h 128"/>
                  <a:gd name="T26" fmla="*/ 80 w 166"/>
                  <a:gd name="T27" fmla="*/ 2 h 128"/>
                  <a:gd name="T28" fmla="*/ 88 w 166"/>
                  <a:gd name="T29" fmla="*/ 6 h 128"/>
                  <a:gd name="T30" fmla="*/ 99 w 166"/>
                  <a:gd name="T31" fmla="*/ 4 h 128"/>
                  <a:gd name="T32" fmla="*/ 107 w 166"/>
                  <a:gd name="T33" fmla="*/ 6 h 128"/>
                  <a:gd name="T34" fmla="*/ 116 w 166"/>
                  <a:gd name="T35" fmla="*/ 8 h 128"/>
                  <a:gd name="T36" fmla="*/ 126 w 166"/>
                  <a:gd name="T37" fmla="*/ 10 h 128"/>
                  <a:gd name="T38" fmla="*/ 126 w 166"/>
                  <a:gd name="T39" fmla="*/ 21 h 128"/>
                  <a:gd name="T40" fmla="*/ 130 w 166"/>
                  <a:gd name="T41" fmla="*/ 31 h 128"/>
                  <a:gd name="T42" fmla="*/ 137 w 166"/>
                  <a:gd name="T43" fmla="*/ 42 h 128"/>
                  <a:gd name="T44" fmla="*/ 145 w 166"/>
                  <a:gd name="T45" fmla="*/ 50 h 128"/>
                  <a:gd name="T46" fmla="*/ 154 w 166"/>
                  <a:gd name="T47" fmla="*/ 59 h 128"/>
                  <a:gd name="T48" fmla="*/ 162 w 166"/>
                  <a:gd name="T49" fmla="*/ 69 h 128"/>
                  <a:gd name="T50" fmla="*/ 164 w 166"/>
                  <a:gd name="T51" fmla="*/ 76 h 128"/>
                  <a:gd name="T52" fmla="*/ 151 w 166"/>
                  <a:gd name="T53" fmla="*/ 84 h 128"/>
                  <a:gd name="T54" fmla="*/ 145 w 166"/>
                  <a:gd name="T55" fmla="*/ 82 h 128"/>
                  <a:gd name="T56" fmla="*/ 149 w 166"/>
                  <a:gd name="T57" fmla="*/ 95 h 128"/>
                  <a:gd name="T58" fmla="*/ 154 w 166"/>
                  <a:gd name="T59" fmla="*/ 105 h 128"/>
                  <a:gd name="T60" fmla="*/ 151 w 166"/>
                  <a:gd name="T61" fmla="*/ 109 h 128"/>
                  <a:gd name="T62" fmla="*/ 139 w 166"/>
                  <a:gd name="T63" fmla="*/ 112 h 128"/>
                  <a:gd name="T64" fmla="*/ 135 w 166"/>
                  <a:gd name="T65" fmla="*/ 126 h 128"/>
                  <a:gd name="T66" fmla="*/ 126 w 166"/>
                  <a:gd name="T67" fmla="*/ 124 h 128"/>
                  <a:gd name="T68" fmla="*/ 118 w 166"/>
                  <a:gd name="T69" fmla="*/ 124 h 128"/>
                  <a:gd name="T70" fmla="*/ 109 w 166"/>
                  <a:gd name="T71" fmla="*/ 128 h 128"/>
                  <a:gd name="T72" fmla="*/ 105 w 166"/>
                  <a:gd name="T73" fmla="*/ 124 h 128"/>
                  <a:gd name="T74" fmla="*/ 95 w 166"/>
                  <a:gd name="T75" fmla="*/ 126 h 128"/>
                  <a:gd name="T76" fmla="*/ 86 w 166"/>
                  <a:gd name="T77" fmla="*/ 124 h 128"/>
                  <a:gd name="T78" fmla="*/ 82 w 166"/>
                  <a:gd name="T79" fmla="*/ 126 h 128"/>
                  <a:gd name="T80" fmla="*/ 71 w 166"/>
                  <a:gd name="T81" fmla="*/ 126 h 128"/>
                  <a:gd name="T82" fmla="*/ 65 w 166"/>
                  <a:gd name="T83" fmla="*/ 122 h 128"/>
                  <a:gd name="T84" fmla="*/ 48 w 166"/>
                  <a:gd name="T85" fmla="*/ 116 h 128"/>
                  <a:gd name="T86" fmla="*/ 42 w 166"/>
                  <a:gd name="T87" fmla="*/ 120 h 128"/>
                  <a:gd name="T88" fmla="*/ 21 w 166"/>
                  <a:gd name="T89" fmla="*/ 122 h 128"/>
                  <a:gd name="T90" fmla="*/ 12 w 166"/>
                  <a:gd name="T91" fmla="*/ 120 h 128"/>
                  <a:gd name="T92" fmla="*/ 8 w 166"/>
                  <a:gd name="T93" fmla="*/ 120 h 128"/>
                  <a:gd name="T94" fmla="*/ 4 w 166"/>
                  <a:gd name="T95" fmla="*/ 107 h 128"/>
                  <a:gd name="T96" fmla="*/ 10 w 166"/>
                  <a:gd name="T97" fmla="*/ 101 h 128"/>
                  <a:gd name="T98" fmla="*/ 8 w 166"/>
                  <a:gd name="T99" fmla="*/ 86 h 128"/>
                  <a:gd name="T100" fmla="*/ 4 w 166"/>
                  <a:gd name="T101" fmla="*/ 78 h 128"/>
                  <a:gd name="T102" fmla="*/ 0 w 166"/>
                  <a:gd name="T103" fmla="*/ 6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6" h="128">
                    <a:moveTo>
                      <a:pt x="0" y="67"/>
                    </a:moveTo>
                    <a:lnTo>
                      <a:pt x="4" y="63"/>
                    </a:lnTo>
                    <a:lnTo>
                      <a:pt x="12" y="61"/>
                    </a:lnTo>
                    <a:lnTo>
                      <a:pt x="17" y="63"/>
                    </a:lnTo>
                    <a:lnTo>
                      <a:pt x="23" y="61"/>
                    </a:lnTo>
                    <a:lnTo>
                      <a:pt x="25" y="61"/>
                    </a:lnTo>
                    <a:lnTo>
                      <a:pt x="23" y="55"/>
                    </a:lnTo>
                    <a:lnTo>
                      <a:pt x="29" y="55"/>
                    </a:lnTo>
                    <a:lnTo>
                      <a:pt x="31" y="50"/>
                    </a:lnTo>
                    <a:lnTo>
                      <a:pt x="36" y="48"/>
                    </a:lnTo>
                    <a:lnTo>
                      <a:pt x="36" y="50"/>
                    </a:lnTo>
                    <a:lnTo>
                      <a:pt x="40" y="50"/>
                    </a:lnTo>
                    <a:lnTo>
                      <a:pt x="40" y="46"/>
                    </a:lnTo>
                    <a:lnTo>
                      <a:pt x="36" y="44"/>
                    </a:lnTo>
                    <a:lnTo>
                      <a:pt x="38" y="38"/>
                    </a:lnTo>
                    <a:lnTo>
                      <a:pt x="40" y="38"/>
                    </a:lnTo>
                    <a:lnTo>
                      <a:pt x="44" y="31"/>
                    </a:lnTo>
                    <a:lnTo>
                      <a:pt x="50" y="27"/>
                    </a:lnTo>
                    <a:lnTo>
                      <a:pt x="50" y="23"/>
                    </a:lnTo>
                    <a:lnTo>
                      <a:pt x="46" y="21"/>
                    </a:lnTo>
                    <a:lnTo>
                      <a:pt x="52" y="17"/>
                    </a:lnTo>
                    <a:lnTo>
                      <a:pt x="59" y="12"/>
                    </a:lnTo>
                    <a:lnTo>
                      <a:pt x="67" y="12"/>
                    </a:lnTo>
                    <a:lnTo>
                      <a:pt x="67" y="6"/>
                    </a:lnTo>
                    <a:lnTo>
                      <a:pt x="71" y="4"/>
                    </a:lnTo>
                    <a:lnTo>
                      <a:pt x="71" y="2"/>
                    </a:lnTo>
                    <a:lnTo>
                      <a:pt x="78" y="0"/>
                    </a:lnTo>
                    <a:lnTo>
                      <a:pt x="80" y="2"/>
                    </a:lnTo>
                    <a:lnTo>
                      <a:pt x="84" y="0"/>
                    </a:lnTo>
                    <a:lnTo>
                      <a:pt x="88" y="6"/>
                    </a:lnTo>
                    <a:lnTo>
                      <a:pt x="95" y="4"/>
                    </a:lnTo>
                    <a:lnTo>
                      <a:pt x="99" y="4"/>
                    </a:lnTo>
                    <a:lnTo>
                      <a:pt x="101" y="10"/>
                    </a:lnTo>
                    <a:lnTo>
                      <a:pt x="107" y="6"/>
                    </a:lnTo>
                    <a:lnTo>
                      <a:pt x="114" y="4"/>
                    </a:lnTo>
                    <a:lnTo>
                      <a:pt x="116" y="8"/>
                    </a:lnTo>
                    <a:lnTo>
                      <a:pt x="118" y="8"/>
                    </a:lnTo>
                    <a:lnTo>
                      <a:pt x="126" y="10"/>
                    </a:lnTo>
                    <a:lnTo>
                      <a:pt x="128" y="15"/>
                    </a:lnTo>
                    <a:lnTo>
                      <a:pt x="126" y="21"/>
                    </a:lnTo>
                    <a:lnTo>
                      <a:pt x="130" y="25"/>
                    </a:lnTo>
                    <a:lnTo>
                      <a:pt x="130" y="31"/>
                    </a:lnTo>
                    <a:lnTo>
                      <a:pt x="135" y="36"/>
                    </a:lnTo>
                    <a:lnTo>
                      <a:pt x="137" y="42"/>
                    </a:lnTo>
                    <a:lnTo>
                      <a:pt x="141" y="48"/>
                    </a:lnTo>
                    <a:lnTo>
                      <a:pt x="145" y="50"/>
                    </a:lnTo>
                    <a:lnTo>
                      <a:pt x="147" y="59"/>
                    </a:lnTo>
                    <a:lnTo>
                      <a:pt x="154" y="59"/>
                    </a:lnTo>
                    <a:lnTo>
                      <a:pt x="162" y="65"/>
                    </a:lnTo>
                    <a:lnTo>
                      <a:pt x="162" y="69"/>
                    </a:lnTo>
                    <a:lnTo>
                      <a:pt x="166" y="74"/>
                    </a:lnTo>
                    <a:lnTo>
                      <a:pt x="164" y="76"/>
                    </a:lnTo>
                    <a:lnTo>
                      <a:pt x="160" y="82"/>
                    </a:lnTo>
                    <a:lnTo>
                      <a:pt x="151" y="84"/>
                    </a:lnTo>
                    <a:lnTo>
                      <a:pt x="145" y="80"/>
                    </a:lnTo>
                    <a:lnTo>
                      <a:pt x="145" y="82"/>
                    </a:lnTo>
                    <a:lnTo>
                      <a:pt x="145" y="88"/>
                    </a:lnTo>
                    <a:lnTo>
                      <a:pt x="149" y="95"/>
                    </a:lnTo>
                    <a:lnTo>
                      <a:pt x="147" y="99"/>
                    </a:lnTo>
                    <a:lnTo>
                      <a:pt x="154" y="105"/>
                    </a:lnTo>
                    <a:lnTo>
                      <a:pt x="154" y="109"/>
                    </a:lnTo>
                    <a:lnTo>
                      <a:pt x="151" y="109"/>
                    </a:lnTo>
                    <a:lnTo>
                      <a:pt x="143" y="112"/>
                    </a:lnTo>
                    <a:lnTo>
                      <a:pt x="139" y="112"/>
                    </a:lnTo>
                    <a:lnTo>
                      <a:pt x="135" y="120"/>
                    </a:lnTo>
                    <a:lnTo>
                      <a:pt x="135" y="126"/>
                    </a:lnTo>
                    <a:lnTo>
                      <a:pt x="130" y="126"/>
                    </a:lnTo>
                    <a:lnTo>
                      <a:pt x="126" y="124"/>
                    </a:lnTo>
                    <a:lnTo>
                      <a:pt x="122" y="126"/>
                    </a:lnTo>
                    <a:lnTo>
                      <a:pt x="118" y="124"/>
                    </a:lnTo>
                    <a:lnTo>
                      <a:pt x="114" y="124"/>
                    </a:lnTo>
                    <a:lnTo>
                      <a:pt x="109" y="128"/>
                    </a:lnTo>
                    <a:lnTo>
                      <a:pt x="107" y="126"/>
                    </a:lnTo>
                    <a:lnTo>
                      <a:pt x="105" y="124"/>
                    </a:lnTo>
                    <a:lnTo>
                      <a:pt x="101" y="122"/>
                    </a:lnTo>
                    <a:lnTo>
                      <a:pt x="95" y="126"/>
                    </a:lnTo>
                    <a:lnTo>
                      <a:pt x="90" y="124"/>
                    </a:lnTo>
                    <a:lnTo>
                      <a:pt x="86" y="124"/>
                    </a:lnTo>
                    <a:lnTo>
                      <a:pt x="84" y="126"/>
                    </a:lnTo>
                    <a:lnTo>
                      <a:pt x="82" y="126"/>
                    </a:lnTo>
                    <a:lnTo>
                      <a:pt x="78" y="124"/>
                    </a:lnTo>
                    <a:lnTo>
                      <a:pt x="71" y="126"/>
                    </a:lnTo>
                    <a:lnTo>
                      <a:pt x="69" y="124"/>
                    </a:lnTo>
                    <a:lnTo>
                      <a:pt x="65" y="122"/>
                    </a:lnTo>
                    <a:lnTo>
                      <a:pt x="55" y="120"/>
                    </a:lnTo>
                    <a:lnTo>
                      <a:pt x="48" y="116"/>
                    </a:lnTo>
                    <a:lnTo>
                      <a:pt x="46" y="116"/>
                    </a:lnTo>
                    <a:lnTo>
                      <a:pt x="42" y="120"/>
                    </a:lnTo>
                    <a:lnTo>
                      <a:pt x="36" y="120"/>
                    </a:lnTo>
                    <a:lnTo>
                      <a:pt x="21" y="122"/>
                    </a:lnTo>
                    <a:lnTo>
                      <a:pt x="19" y="124"/>
                    </a:lnTo>
                    <a:lnTo>
                      <a:pt x="12" y="120"/>
                    </a:lnTo>
                    <a:lnTo>
                      <a:pt x="8" y="122"/>
                    </a:lnTo>
                    <a:lnTo>
                      <a:pt x="8" y="120"/>
                    </a:lnTo>
                    <a:lnTo>
                      <a:pt x="4" y="114"/>
                    </a:lnTo>
                    <a:lnTo>
                      <a:pt x="4" y="107"/>
                    </a:lnTo>
                    <a:lnTo>
                      <a:pt x="6" y="101"/>
                    </a:lnTo>
                    <a:lnTo>
                      <a:pt x="10" y="101"/>
                    </a:lnTo>
                    <a:lnTo>
                      <a:pt x="10" y="88"/>
                    </a:lnTo>
                    <a:lnTo>
                      <a:pt x="8" y="86"/>
                    </a:lnTo>
                    <a:lnTo>
                      <a:pt x="6" y="82"/>
                    </a:lnTo>
                    <a:lnTo>
                      <a:pt x="4" y="78"/>
                    </a:lnTo>
                    <a:lnTo>
                      <a:pt x="2" y="67"/>
                    </a:lnTo>
                    <a:lnTo>
                      <a:pt x="0" y="6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3" name="Freeform 52">
                <a:extLst>
                  <a:ext uri="{FF2B5EF4-FFF2-40B4-BE49-F238E27FC236}">
                    <a16:creationId xmlns:a16="http://schemas.microsoft.com/office/drawing/2014/main" id="{251646D7-2A6C-4689-A7EA-A6E79A01A590}"/>
                  </a:ext>
                </a:extLst>
              </p:cNvPr>
              <p:cNvSpPr>
                <a:spLocks/>
              </p:cNvSpPr>
              <p:nvPr/>
            </p:nvSpPr>
            <p:spPr bwMode="auto">
              <a:xfrm>
                <a:off x="5084901" y="3239738"/>
                <a:ext cx="451593" cy="278965"/>
              </a:xfrm>
              <a:custGeom>
                <a:avLst/>
                <a:gdLst>
                  <a:gd name="T0" fmla="*/ 47 w 327"/>
                  <a:gd name="T1" fmla="*/ 17 h 202"/>
                  <a:gd name="T2" fmla="*/ 76 w 327"/>
                  <a:gd name="T3" fmla="*/ 19 h 202"/>
                  <a:gd name="T4" fmla="*/ 95 w 327"/>
                  <a:gd name="T5" fmla="*/ 23 h 202"/>
                  <a:gd name="T6" fmla="*/ 116 w 327"/>
                  <a:gd name="T7" fmla="*/ 21 h 202"/>
                  <a:gd name="T8" fmla="*/ 133 w 327"/>
                  <a:gd name="T9" fmla="*/ 23 h 202"/>
                  <a:gd name="T10" fmla="*/ 150 w 327"/>
                  <a:gd name="T11" fmla="*/ 9 h 202"/>
                  <a:gd name="T12" fmla="*/ 171 w 327"/>
                  <a:gd name="T13" fmla="*/ 2 h 202"/>
                  <a:gd name="T14" fmla="*/ 205 w 327"/>
                  <a:gd name="T15" fmla="*/ 0 h 202"/>
                  <a:gd name="T16" fmla="*/ 226 w 327"/>
                  <a:gd name="T17" fmla="*/ 23 h 202"/>
                  <a:gd name="T18" fmla="*/ 236 w 327"/>
                  <a:gd name="T19" fmla="*/ 42 h 202"/>
                  <a:gd name="T20" fmla="*/ 264 w 327"/>
                  <a:gd name="T21" fmla="*/ 51 h 202"/>
                  <a:gd name="T22" fmla="*/ 285 w 327"/>
                  <a:gd name="T23" fmla="*/ 61 h 202"/>
                  <a:gd name="T24" fmla="*/ 308 w 327"/>
                  <a:gd name="T25" fmla="*/ 63 h 202"/>
                  <a:gd name="T26" fmla="*/ 327 w 327"/>
                  <a:gd name="T27" fmla="*/ 70 h 202"/>
                  <a:gd name="T28" fmla="*/ 325 w 327"/>
                  <a:gd name="T29" fmla="*/ 93 h 202"/>
                  <a:gd name="T30" fmla="*/ 310 w 327"/>
                  <a:gd name="T31" fmla="*/ 114 h 202"/>
                  <a:gd name="T32" fmla="*/ 297 w 327"/>
                  <a:gd name="T33" fmla="*/ 131 h 202"/>
                  <a:gd name="T34" fmla="*/ 283 w 327"/>
                  <a:gd name="T35" fmla="*/ 139 h 202"/>
                  <a:gd name="T36" fmla="*/ 266 w 327"/>
                  <a:gd name="T37" fmla="*/ 146 h 202"/>
                  <a:gd name="T38" fmla="*/ 247 w 327"/>
                  <a:gd name="T39" fmla="*/ 146 h 202"/>
                  <a:gd name="T40" fmla="*/ 245 w 327"/>
                  <a:gd name="T41" fmla="*/ 158 h 202"/>
                  <a:gd name="T42" fmla="*/ 245 w 327"/>
                  <a:gd name="T43" fmla="*/ 152 h 202"/>
                  <a:gd name="T44" fmla="*/ 232 w 327"/>
                  <a:gd name="T45" fmla="*/ 162 h 202"/>
                  <a:gd name="T46" fmla="*/ 217 w 327"/>
                  <a:gd name="T47" fmla="*/ 162 h 202"/>
                  <a:gd name="T48" fmla="*/ 234 w 327"/>
                  <a:gd name="T49" fmla="*/ 167 h 202"/>
                  <a:gd name="T50" fmla="*/ 236 w 327"/>
                  <a:gd name="T51" fmla="*/ 173 h 202"/>
                  <a:gd name="T52" fmla="*/ 245 w 327"/>
                  <a:gd name="T53" fmla="*/ 181 h 202"/>
                  <a:gd name="T54" fmla="*/ 236 w 327"/>
                  <a:gd name="T55" fmla="*/ 162 h 202"/>
                  <a:gd name="T56" fmla="*/ 253 w 327"/>
                  <a:gd name="T57" fmla="*/ 181 h 202"/>
                  <a:gd name="T58" fmla="*/ 270 w 327"/>
                  <a:gd name="T59" fmla="*/ 175 h 202"/>
                  <a:gd name="T60" fmla="*/ 272 w 327"/>
                  <a:gd name="T61" fmla="*/ 188 h 202"/>
                  <a:gd name="T62" fmla="*/ 243 w 327"/>
                  <a:gd name="T63" fmla="*/ 194 h 202"/>
                  <a:gd name="T64" fmla="*/ 217 w 327"/>
                  <a:gd name="T65" fmla="*/ 198 h 202"/>
                  <a:gd name="T66" fmla="*/ 207 w 327"/>
                  <a:gd name="T67" fmla="*/ 181 h 202"/>
                  <a:gd name="T68" fmla="*/ 217 w 327"/>
                  <a:gd name="T69" fmla="*/ 171 h 202"/>
                  <a:gd name="T70" fmla="*/ 213 w 327"/>
                  <a:gd name="T71" fmla="*/ 165 h 202"/>
                  <a:gd name="T72" fmla="*/ 192 w 327"/>
                  <a:gd name="T73" fmla="*/ 162 h 202"/>
                  <a:gd name="T74" fmla="*/ 184 w 327"/>
                  <a:gd name="T75" fmla="*/ 154 h 202"/>
                  <a:gd name="T76" fmla="*/ 190 w 327"/>
                  <a:gd name="T77" fmla="*/ 152 h 202"/>
                  <a:gd name="T78" fmla="*/ 184 w 327"/>
                  <a:gd name="T79" fmla="*/ 148 h 202"/>
                  <a:gd name="T80" fmla="*/ 177 w 327"/>
                  <a:gd name="T81" fmla="*/ 148 h 202"/>
                  <a:gd name="T82" fmla="*/ 162 w 327"/>
                  <a:gd name="T83" fmla="*/ 158 h 202"/>
                  <a:gd name="T84" fmla="*/ 148 w 327"/>
                  <a:gd name="T85" fmla="*/ 175 h 202"/>
                  <a:gd name="T86" fmla="*/ 146 w 327"/>
                  <a:gd name="T87" fmla="*/ 183 h 202"/>
                  <a:gd name="T88" fmla="*/ 127 w 327"/>
                  <a:gd name="T89" fmla="*/ 183 h 202"/>
                  <a:gd name="T90" fmla="*/ 125 w 327"/>
                  <a:gd name="T91" fmla="*/ 173 h 202"/>
                  <a:gd name="T92" fmla="*/ 135 w 327"/>
                  <a:gd name="T93" fmla="*/ 154 h 202"/>
                  <a:gd name="T94" fmla="*/ 146 w 327"/>
                  <a:gd name="T95" fmla="*/ 150 h 202"/>
                  <a:gd name="T96" fmla="*/ 135 w 327"/>
                  <a:gd name="T97" fmla="*/ 133 h 202"/>
                  <a:gd name="T98" fmla="*/ 118 w 327"/>
                  <a:gd name="T99" fmla="*/ 110 h 202"/>
                  <a:gd name="T100" fmla="*/ 99 w 327"/>
                  <a:gd name="T101" fmla="*/ 106 h 202"/>
                  <a:gd name="T102" fmla="*/ 85 w 327"/>
                  <a:gd name="T103" fmla="*/ 101 h 202"/>
                  <a:gd name="T104" fmla="*/ 80 w 327"/>
                  <a:gd name="T105" fmla="*/ 114 h 202"/>
                  <a:gd name="T106" fmla="*/ 51 w 327"/>
                  <a:gd name="T107" fmla="*/ 124 h 202"/>
                  <a:gd name="T108" fmla="*/ 28 w 327"/>
                  <a:gd name="T109" fmla="*/ 118 h 202"/>
                  <a:gd name="T110" fmla="*/ 9 w 327"/>
                  <a:gd name="T111" fmla="*/ 114 h 202"/>
                  <a:gd name="T112" fmla="*/ 4 w 327"/>
                  <a:gd name="T113" fmla="*/ 91 h 202"/>
                  <a:gd name="T114" fmla="*/ 21 w 327"/>
                  <a:gd name="T115" fmla="*/ 59 h 202"/>
                  <a:gd name="T116" fmla="*/ 28 w 327"/>
                  <a:gd name="T117" fmla="*/ 44 h 202"/>
                  <a:gd name="T118" fmla="*/ 19 w 327"/>
                  <a:gd name="T119" fmla="*/ 2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7" h="202">
                    <a:moveTo>
                      <a:pt x="19" y="19"/>
                    </a:moveTo>
                    <a:lnTo>
                      <a:pt x="23" y="17"/>
                    </a:lnTo>
                    <a:lnTo>
                      <a:pt x="30" y="21"/>
                    </a:lnTo>
                    <a:lnTo>
                      <a:pt x="32" y="19"/>
                    </a:lnTo>
                    <a:lnTo>
                      <a:pt x="47" y="17"/>
                    </a:lnTo>
                    <a:lnTo>
                      <a:pt x="53" y="17"/>
                    </a:lnTo>
                    <a:lnTo>
                      <a:pt x="57" y="13"/>
                    </a:lnTo>
                    <a:lnTo>
                      <a:pt x="59" y="13"/>
                    </a:lnTo>
                    <a:lnTo>
                      <a:pt x="66" y="17"/>
                    </a:lnTo>
                    <a:lnTo>
                      <a:pt x="76" y="19"/>
                    </a:lnTo>
                    <a:lnTo>
                      <a:pt x="80" y="21"/>
                    </a:lnTo>
                    <a:lnTo>
                      <a:pt x="82" y="23"/>
                    </a:lnTo>
                    <a:lnTo>
                      <a:pt x="89" y="21"/>
                    </a:lnTo>
                    <a:lnTo>
                      <a:pt x="93" y="23"/>
                    </a:lnTo>
                    <a:lnTo>
                      <a:pt x="95" y="23"/>
                    </a:lnTo>
                    <a:lnTo>
                      <a:pt x="97" y="21"/>
                    </a:lnTo>
                    <a:lnTo>
                      <a:pt x="101" y="21"/>
                    </a:lnTo>
                    <a:lnTo>
                      <a:pt x="106" y="23"/>
                    </a:lnTo>
                    <a:lnTo>
                      <a:pt x="112" y="19"/>
                    </a:lnTo>
                    <a:lnTo>
                      <a:pt x="116" y="21"/>
                    </a:lnTo>
                    <a:lnTo>
                      <a:pt x="118" y="23"/>
                    </a:lnTo>
                    <a:lnTo>
                      <a:pt x="120" y="25"/>
                    </a:lnTo>
                    <a:lnTo>
                      <a:pt x="125" y="21"/>
                    </a:lnTo>
                    <a:lnTo>
                      <a:pt x="129" y="21"/>
                    </a:lnTo>
                    <a:lnTo>
                      <a:pt x="133" y="23"/>
                    </a:lnTo>
                    <a:lnTo>
                      <a:pt x="137" y="21"/>
                    </a:lnTo>
                    <a:lnTo>
                      <a:pt x="141" y="23"/>
                    </a:lnTo>
                    <a:lnTo>
                      <a:pt x="146" y="23"/>
                    </a:lnTo>
                    <a:lnTo>
                      <a:pt x="146" y="17"/>
                    </a:lnTo>
                    <a:lnTo>
                      <a:pt x="150" y="9"/>
                    </a:lnTo>
                    <a:lnTo>
                      <a:pt x="154" y="9"/>
                    </a:lnTo>
                    <a:lnTo>
                      <a:pt x="162" y="6"/>
                    </a:lnTo>
                    <a:lnTo>
                      <a:pt x="167" y="6"/>
                    </a:lnTo>
                    <a:lnTo>
                      <a:pt x="171" y="6"/>
                    </a:lnTo>
                    <a:lnTo>
                      <a:pt x="171" y="2"/>
                    </a:lnTo>
                    <a:lnTo>
                      <a:pt x="175" y="0"/>
                    </a:lnTo>
                    <a:lnTo>
                      <a:pt x="184" y="2"/>
                    </a:lnTo>
                    <a:lnTo>
                      <a:pt x="194" y="2"/>
                    </a:lnTo>
                    <a:lnTo>
                      <a:pt x="198" y="0"/>
                    </a:lnTo>
                    <a:lnTo>
                      <a:pt x="205" y="0"/>
                    </a:lnTo>
                    <a:lnTo>
                      <a:pt x="207" y="9"/>
                    </a:lnTo>
                    <a:lnTo>
                      <a:pt x="211" y="13"/>
                    </a:lnTo>
                    <a:lnTo>
                      <a:pt x="209" y="17"/>
                    </a:lnTo>
                    <a:lnTo>
                      <a:pt x="215" y="25"/>
                    </a:lnTo>
                    <a:lnTo>
                      <a:pt x="226" y="23"/>
                    </a:lnTo>
                    <a:lnTo>
                      <a:pt x="230" y="25"/>
                    </a:lnTo>
                    <a:lnTo>
                      <a:pt x="230" y="30"/>
                    </a:lnTo>
                    <a:lnTo>
                      <a:pt x="234" y="32"/>
                    </a:lnTo>
                    <a:lnTo>
                      <a:pt x="234" y="36"/>
                    </a:lnTo>
                    <a:lnTo>
                      <a:pt x="236" y="42"/>
                    </a:lnTo>
                    <a:lnTo>
                      <a:pt x="245" y="51"/>
                    </a:lnTo>
                    <a:lnTo>
                      <a:pt x="249" y="49"/>
                    </a:lnTo>
                    <a:lnTo>
                      <a:pt x="253" y="51"/>
                    </a:lnTo>
                    <a:lnTo>
                      <a:pt x="259" y="49"/>
                    </a:lnTo>
                    <a:lnTo>
                      <a:pt x="264" y="51"/>
                    </a:lnTo>
                    <a:lnTo>
                      <a:pt x="270" y="44"/>
                    </a:lnTo>
                    <a:lnTo>
                      <a:pt x="272" y="44"/>
                    </a:lnTo>
                    <a:lnTo>
                      <a:pt x="276" y="55"/>
                    </a:lnTo>
                    <a:lnTo>
                      <a:pt x="283" y="59"/>
                    </a:lnTo>
                    <a:lnTo>
                      <a:pt x="285" y="61"/>
                    </a:lnTo>
                    <a:lnTo>
                      <a:pt x="289" y="59"/>
                    </a:lnTo>
                    <a:lnTo>
                      <a:pt x="295" y="61"/>
                    </a:lnTo>
                    <a:lnTo>
                      <a:pt x="299" y="61"/>
                    </a:lnTo>
                    <a:lnTo>
                      <a:pt x="304" y="63"/>
                    </a:lnTo>
                    <a:lnTo>
                      <a:pt x="308" y="63"/>
                    </a:lnTo>
                    <a:lnTo>
                      <a:pt x="314" y="65"/>
                    </a:lnTo>
                    <a:lnTo>
                      <a:pt x="321" y="68"/>
                    </a:lnTo>
                    <a:lnTo>
                      <a:pt x="323" y="63"/>
                    </a:lnTo>
                    <a:lnTo>
                      <a:pt x="325" y="70"/>
                    </a:lnTo>
                    <a:lnTo>
                      <a:pt x="327" y="70"/>
                    </a:lnTo>
                    <a:lnTo>
                      <a:pt x="327" y="76"/>
                    </a:lnTo>
                    <a:lnTo>
                      <a:pt x="325" y="80"/>
                    </a:lnTo>
                    <a:lnTo>
                      <a:pt x="321" y="80"/>
                    </a:lnTo>
                    <a:lnTo>
                      <a:pt x="318" y="89"/>
                    </a:lnTo>
                    <a:lnTo>
                      <a:pt x="325" y="93"/>
                    </a:lnTo>
                    <a:lnTo>
                      <a:pt x="325" y="99"/>
                    </a:lnTo>
                    <a:lnTo>
                      <a:pt x="323" y="108"/>
                    </a:lnTo>
                    <a:lnTo>
                      <a:pt x="323" y="112"/>
                    </a:lnTo>
                    <a:lnTo>
                      <a:pt x="321" y="114"/>
                    </a:lnTo>
                    <a:lnTo>
                      <a:pt x="310" y="114"/>
                    </a:lnTo>
                    <a:lnTo>
                      <a:pt x="306" y="122"/>
                    </a:lnTo>
                    <a:lnTo>
                      <a:pt x="304" y="122"/>
                    </a:lnTo>
                    <a:lnTo>
                      <a:pt x="302" y="133"/>
                    </a:lnTo>
                    <a:lnTo>
                      <a:pt x="299" y="133"/>
                    </a:lnTo>
                    <a:lnTo>
                      <a:pt x="297" y="131"/>
                    </a:lnTo>
                    <a:lnTo>
                      <a:pt x="295" y="131"/>
                    </a:lnTo>
                    <a:lnTo>
                      <a:pt x="291" y="133"/>
                    </a:lnTo>
                    <a:lnTo>
                      <a:pt x="287" y="133"/>
                    </a:lnTo>
                    <a:lnTo>
                      <a:pt x="283" y="135"/>
                    </a:lnTo>
                    <a:lnTo>
                      <a:pt x="283" y="139"/>
                    </a:lnTo>
                    <a:lnTo>
                      <a:pt x="278" y="139"/>
                    </a:lnTo>
                    <a:lnTo>
                      <a:pt x="276" y="141"/>
                    </a:lnTo>
                    <a:lnTo>
                      <a:pt x="272" y="146"/>
                    </a:lnTo>
                    <a:lnTo>
                      <a:pt x="270" y="146"/>
                    </a:lnTo>
                    <a:lnTo>
                      <a:pt x="266" y="146"/>
                    </a:lnTo>
                    <a:lnTo>
                      <a:pt x="262" y="148"/>
                    </a:lnTo>
                    <a:lnTo>
                      <a:pt x="257" y="148"/>
                    </a:lnTo>
                    <a:lnTo>
                      <a:pt x="253" y="150"/>
                    </a:lnTo>
                    <a:lnTo>
                      <a:pt x="251" y="150"/>
                    </a:lnTo>
                    <a:lnTo>
                      <a:pt x="247" y="146"/>
                    </a:lnTo>
                    <a:lnTo>
                      <a:pt x="247" y="146"/>
                    </a:lnTo>
                    <a:lnTo>
                      <a:pt x="247" y="148"/>
                    </a:lnTo>
                    <a:lnTo>
                      <a:pt x="249" y="150"/>
                    </a:lnTo>
                    <a:lnTo>
                      <a:pt x="249" y="154"/>
                    </a:lnTo>
                    <a:lnTo>
                      <a:pt x="245" y="158"/>
                    </a:lnTo>
                    <a:lnTo>
                      <a:pt x="243" y="160"/>
                    </a:lnTo>
                    <a:lnTo>
                      <a:pt x="240" y="158"/>
                    </a:lnTo>
                    <a:lnTo>
                      <a:pt x="243" y="158"/>
                    </a:lnTo>
                    <a:lnTo>
                      <a:pt x="247" y="154"/>
                    </a:lnTo>
                    <a:lnTo>
                      <a:pt x="245" y="152"/>
                    </a:lnTo>
                    <a:lnTo>
                      <a:pt x="243" y="150"/>
                    </a:lnTo>
                    <a:lnTo>
                      <a:pt x="243" y="152"/>
                    </a:lnTo>
                    <a:lnTo>
                      <a:pt x="236" y="158"/>
                    </a:lnTo>
                    <a:lnTo>
                      <a:pt x="234" y="160"/>
                    </a:lnTo>
                    <a:lnTo>
                      <a:pt x="232" y="162"/>
                    </a:lnTo>
                    <a:lnTo>
                      <a:pt x="228" y="162"/>
                    </a:lnTo>
                    <a:lnTo>
                      <a:pt x="226" y="160"/>
                    </a:lnTo>
                    <a:lnTo>
                      <a:pt x="224" y="162"/>
                    </a:lnTo>
                    <a:lnTo>
                      <a:pt x="219" y="160"/>
                    </a:lnTo>
                    <a:lnTo>
                      <a:pt x="217" y="162"/>
                    </a:lnTo>
                    <a:lnTo>
                      <a:pt x="222" y="165"/>
                    </a:lnTo>
                    <a:lnTo>
                      <a:pt x="228" y="165"/>
                    </a:lnTo>
                    <a:lnTo>
                      <a:pt x="230" y="167"/>
                    </a:lnTo>
                    <a:lnTo>
                      <a:pt x="232" y="169"/>
                    </a:lnTo>
                    <a:lnTo>
                      <a:pt x="234" y="167"/>
                    </a:lnTo>
                    <a:lnTo>
                      <a:pt x="236" y="169"/>
                    </a:lnTo>
                    <a:lnTo>
                      <a:pt x="234" y="171"/>
                    </a:lnTo>
                    <a:lnTo>
                      <a:pt x="234" y="173"/>
                    </a:lnTo>
                    <a:lnTo>
                      <a:pt x="236" y="173"/>
                    </a:lnTo>
                    <a:lnTo>
                      <a:pt x="236" y="173"/>
                    </a:lnTo>
                    <a:lnTo>
                      <a:pt x="236" y="175"/>
                    </a:lnTo>
                    <a:lnTo>
                      <a:pt x="238" y="173"/>
                    </a:lnTo>
                    <a:lnTo>
                      <a:pt x="240" y="175"/>
                    </a:lnTo>
                    <a:lnTo>
                      <a:pt x="243" y="179"/>
                    </a:lnTo>
                    <a:lnTo>
                      <a:pt x="245" y="181"/>
                    </a:lnTo>
                    <a:lnTo>
                      <a:pt x="249" y="183"/>
                    </a:lnTo>
                    <a:lnTo>
                      <a:pt x="251" y="181"/>
                    </a:lnTo>
                    <a:lnTo>
                      <a:pt x="245" y="175"/>
                    </a:lnTo>
                    <a:lnTo>
                      <a:pt x="236" y="167"/>
                    </a:lnTo>
                    <a:lnTo>
                      <a:pt x="236" y="162"/>
                    </a:lnTo>
                    <a:lnTo>
                      <a:pt x="236" y="160"/>
                    </a:lnTo>
                    <a:lnTo>
                      <a:pt x="240" y="165"/>
                    </a:lnTo>
                    <a:lnTo>
                      <a:pt x="240" y="171"/>
                    </a:lnTo>
                    <a:lnTo>
                      <a:pt x="251" y="181"/>
                    </a:lnTo>
                    <a:lnTo>
                      <a:pt x="253" y="181"/>
                    </a:lnTo>
                    <a:lnTo>
                      <a:pt x="257" y="179"/>
                    </a:lnTo>
                    <a:lnTo>
                      <a:pt x="259" y="179"/>
                    </a:lnTo>
                    <a:lnTo>
                      <a:pt x="264" y="181"/>
                    </a:lnTo>
                    <a:lnTo>
                      <a:pt x="264" y="177"/>
                    </a:lnTo>
                    <a:lnTo>
                      <a:pt x="270" y="175"/>
                    </a:lnTo>
                    <a:lnTo>
                      <a:pt x="276" y="177"/>
                    </a:lnTo>
                    <a:lnTo>
                      <a:pt x="274" y="179"/>
                    </a:lnTo>
                    <a:lnTo>
                      <a:pt x="272" y="181"/>
                    </a:lnTo>
                    <a:lnTo>
                      <a:pt x="274" y="183"/>
                    </a:lnTo>
                    <a:lnTo>
                      <a:pt x="272" y="188"/>
                    </a:lnTo>
                    <a:lnTo>
                      <a:pt x="266" y="188"/>
                    </a:lnTo>
                    <a:lnTo>
                      <a:pt x="257" y="186"/>
                    </a:lnTo>
                    <a:lnTo>
                      <a:pt x="253" y="188"/>
                    </a:lnTo>
                    <a:lnTo>
                      <a:pt x="249" y="194"/>
                    </a:lnTo>
                    <a:lnTo>
                      <a:pt x="243" y="194"/>
                    </a:lnTo>
                    <a:lnTo>
                      <a:pt x="234" y="200"/>
                    </a:lnTo>
                    <a:lnTo>
                      <a:pt x="226" y="202"/>
                    </a:lnTo>
                    <a:lnTo>
                      <a:pt x="219" y="202"/>
                    </a:lnTo>
                    <a:lnTo>
                      <a:pt x="215" y="200"/>
                    </a:lnTo>
                    <a:lnTo>
                      <a:pt x="217" y="198"/>
                    </a:lnTo>
                    <a:lnTo>
                      <a:pt x="219" y="192"/>
                    </a:lnTo>
                    <a:lnTo>
                      <a:pt x="219" y="190"/>
                    </a:lnTo>
                    <a:lnTo>
                      <a:pt x="213" y="183"/>
                    </a:lnTo>
                    <a:lnTo>
                      <a:pt x="211" y="183"/>
                    </a:lnTo>
                    <a:lnTo>
                      <a:pt x="207" y="181"/>
                    </a:lnTo>
                    <a:lnTo>
                      <a:pt x="203" y="183"/>
                    </a:lnTo>
                    <a:lnTo>
                      <a:pt x="200" y="183"/>
                    </a:lnTo>
                    <a:lnTo>
                      <a:pt x="205" y="177"/>
                    </a:lnTo>
                    <a:lnTo>
                      <a:pt x="211" y="173"/>
                    </a:lnTo>
                    <a:lnTo>
                      <a:pt x="217" y="171"/>
                    </a:lnTo>
                    <a:lnTo>
                      <a:pt x="219" y="171"/>
                    </a:lnTo>
                    <a:lnTo>
                      <a:pt x="217" y="167"/>
                    </a:lnTo>
                    <a:lnTo>
                      <a:pt x="215" y="162"/>
                    </a:lnTo>
                    <a:lnTo>
                      <a:pt x="213" y="162"/>
                    </a:lnTo>
                    <a:lnTo>
                      <a:pt x="213" y="165"/>
                    </a:lnTo>
                    <a:lnTo>
                      <a:pt x="209" y="162"/>
                    </a:lnTo>
                    <a:lnTo>
                      <a:pt x="205" y="160"/>
                    </a:lnTo>
                    <a:lnTo>
                      <a:pt x="200" y="162"/>
                    </a:lnTo>
                    <a:lnTo>
                      <a:pt x="196" y="165"/>
                    </a:lnTo>
                    <a:lnTo>
                      <a:pt x="192" y="162"/>
                    </a:lnTo>
                    <a:lnTo>
                      <a:pt x="190" y="162"/>
                    </a:lnTo>
                    <a:lnTo>
                      <a:pt x="186" y="158"/>
                    </a:lnTo>
                    <a:lnTo>
                      <a:pt x="188" y="158"/>
                    </a:lnTo>
                    <a:lnTo>
                      <a:pt x="190" y="156"/>
                    </a:lnTo>
                    <a:lnTo>
                      <a:pt x="184" y="154"/>
                    </a:lnTo>
                    <a:lnTo>
                      <a:pt x="175" y="154"/>
                    </a:lnTo>
                    <a:lnTo>
                      <a:pt x="175" y="152"/>
                    </a:lnTo>
                    <a:lnTo>
                      <a:pt x="179" y="152"/>
                    </a:lnTo>
                    <a:lnTo>
                      <a:pt x="186" y="152"/>
                    </a:lnTo>
                    <a:lnTo>
                      <a:pt x="190" y="152"/>
                    </a:lnTo>
                    <a:lnTo>
                      <a:pt x="192" y="150"/>
                    </a:lnTo>
                    <a:lnTo>
                      <a:pt x="196" y="148"/>
                    </a:lnTo>
                    <a:lnTo>
                      <a:pt x="190" y="150"/>
                    </a:lnTo>
                    <a:lnTo>
                      <a:pt x="188" y="148"/>
                    </a:lnTo>
                    <a:lnTo>
                      <a:pt x="184" y="148"/>
                    </a:lnTo>
                    <a:lnTo>
                      <a:pt x="184" y="143"/>
                    </a:lnTo>
                    <a:lnTo>
                      <a:pt x="181" y="148"/>
                    </a:lnTo>
                    <a:lnTo>
                      <a:pt x="179" y="150"/>
                    </a:lnTo>
                    <a:lnTo>
                      <a:pt x="177" y="150"/>
                    </a:lnTo>
                    <a:lnTo>
                      <a:pt x="177" y="148"/>
                    </a:lnTo>
                    <a:lnTo>
                      <a:pt x="175" y="146"/>
                    </a:lnTo>
                    <a:lnTo>
                      <a:pt x="171" y="152"/>
                    </a:lnTo>
                    <a:lnTo>
                      <a:pt x="165" y="152"/>
                    </a:lnTo>
                    <a:lnTo>
                      <a:pt x="162" y="154"/>
                    </a:lnTo>
                    <a:lnTo>
                      <a:pt x="162" y="158"/>
                    </a:lnTo>
                    <a:lnTo>
                      <a:pt x="158" y="165"/>
                    </a:lnTo>
                    <a:lnTo>
                      <a:pt x="156" y="165"/>
                    </a:lnTo>
                    <a:lnTo>
                      <a:pt x="158" y="167"/>
                    </a:lnTo>
                    <a:lnTo>
                      <a:pt x="150" y="175"/>
                    </a:lnTo>
                    <a:lnTo>
                      <a:pt x="148" y="175"/>
                    </a:lnTo>
                    <a:lnTo>
                      <a:pt x="146" y="173"/>
                    </a:lnTo>
                    <a:lnTo>
                      <a:pt x="146" y="175"/>
                    </a:lnTo>
                    <a:lnTo>
                      <a:pt x="146" y="179"/>
                    </a:lnTo>
                    <a:lnTo>
                      <a:pt x="148" y="181"/>
                    </a:lnTo>
                    <a:lnTo>
                      <a:pt x="146" y="183"/>
                    </a:lnTo>
                    <a:lnTo>
                      <a:pt x="146" y="183"/>
                    </a:lnTo>
                    <a:lnTo>
                      <a:pt x="144" y="181"/>
                    </a:lnTo>
                    <a:lnTo>
                      <a:pt x="137" y="181"/>
                    </a:lnTo>
                    <a:lnTo>
                      <a:pt x="133" y="183"/>
                    </a:lnTo>
                    <a:lnTo>
                      <a:pt x="127" y="183"/>
                    </a:lnTo>
                    <a:lnTo>
                      <a:pt x="120" y="183"/>
                    </a:lnTo>
                    <a:lnTo>
                      <a:pt x="118" y="177"/>
                    </a:lnTo>
                    <a:lnTo>
                      <a:pt x="120" y="175"/>
                    </a:lnTo>
                    <a:lnTo>
                      <a:pt x="125" y="177"/>
                    </a:lnTo>
                    <a:lnTo>
                      <a:pt x="125" y="173"/>
                    </a:lnTo>
                    <a:lnTo>
                      <a:pt x="129" y="167"/>
                    </a:lnTo>
                    <a:lnTo>
                      <a:pt x="131" y="167"/>
                    </a:lnTo>
                    <a:lnTo>
                      <a:pt x="129" y="162"/>
                    </a:lnTo>
                    <a:lnTo>
                      <a:pt x="131" y="154"/>
                    </a:lnTo>
                    <a:lnTo>
                      <a:pt x="135" y="154"/>
                    </a:lnTo>
                    <a:lnTo>
                      <a:pt x="139" y="152"/>
                    </a:lnTo>
                    <a:lnTo>
                      <a:pt x="141" y="154"/>
                    </a:lnTo>
                    <a:lnTo>
                      <a:pt x="148" y="154"/>
                    </a:lnTo>
                    <a:lnTo>
                      <a:pt x="150" y="152"/>
                    </a:lnTo>
                    <a:lnTo>
                      <a:pt x="146" y="150"/>
                    </a:lnTo>
                    <a:lnTo>
                      <a:pt x="148" y="146"/>
                    </a:lnTo>
                    <a:lnTo>
                      <a:pt x="148" y="141"/>
                    </a:lnTo>
                    <a:lnTo>
                      <a:pt x="141" y="139"/>
                    </a:lnTo>
                    <a:lnTo>
                      <a:pt x="135" y="135"/>
                    </a:lnTo>
                    <a:lnTo>
                      <a:pt x="135" y="133"/>
                    </a:lnTo>
                    <a:lnTo>
                      <a:pt x="131" y="131"/>
                    </a:lnTo>
                    <a:lnTo>
                      <a:pt x="131" y="124"/>
                    </a:lnTo>
                    <a:lnTo>
                      <a:pt x="131" y="118"/>
                    </a:lnTo>
                    <a:lnTo>
                      <a:pt x="125" y="116"/>
                    </a:lnTo>
                    <a:lnTo>
                      <a:pt x="118" y="110"/>
                    </a:lnTo>
                    <a:lnTo>
                      <a:pt x="116" y="110"/>
                    </a:lnTo>
                    <a:lnTo>
                      <a:pt x="116" y="112"/>
                    </a:lnTo>
                    <a:lnTo>
                      <a:pt x="110" y="112"/>
                    </a:lnTo>
                    <a:lnTo>
                      <a:pt x="103" y="106"/>
                    </a:lnTo>
                    <a:lnTo>
                      <a:pt x="99" y="106"/>
                    </a:lnTo>
                    <a:lnTo>
                      <a:pt x="95" y="101"/>
                    </a:lnTo>
                    <a:lnTo>
                      <a:pt x="93" y="103"/>
                    </a:lnTo>
                    <a:lnTo>
                      <a:pt x="89" y="103"/>
                    </a:lnTo>
                    <a:lnTo>
                      <a:pt x="89" y="103"/>
                    </a:lnTo>
                    <a:lnTo>
                      <a:pt x="85" y="101"/>
                    </a:lnTo>
                    <a:lnTo>
                      <a:pt x="85" y="103"/>
                    </a:lnTo>
                    <a:lnTo>
                      <a:pt x="80" y="101"/>
                    </a:lnTo>
                    <a:lnTo>
                      <a:pt x="80" y="108"/>
                    </a:lnTo>
                    <a:lnTo>
                      <a:pt x="80" y="110"/>
                    </a:lnTo>
                    <a:lnTo>
                      <a:pt x="80" y="114"/>
                    </a:lnTo>
                    <a:lnTo>
                      <a:pt x="76" y="116"/>
                    </a:lnTo>
                    <a:lnTo>
                      <a:pt x="72" y="118"/>
                    </a:lnTo>
                    <a:lnTo>
                      <a:pt x="59" y="120"/>
                    </a:lnTo>
                    <a:lnTo>
                      <a:pt x="55" y="124"/>
                    </a:lnTo>
                    <a:lnTo>
                      <a:pt x="51" y="124"/>
                    </a:lnTo>
                    <a:lnTo>
                      <a:pt x="44" y="127"/>
                    </a:lnTo>
                    <a:lnTo>
                      <a:pt x="40" y="124"/>
                    </a:lnTo>
                    <a:lnTo>
                      <a:pt x="38" y="122"/>
                    </a:lnTo>
                    <a:lnTo>
                      <a:pt x="34" y="120"/>
                    </a:lnTo>
                    <a:lnTo>
                      <a:pt x="28" y="118"/>
                    </a:lnTo>
                    <a:lnTo>
                      <a:pt x="21" y="114"/>
                    </a:lnTo>
                    <a:lnTo>
                      <a:pt x="17" y="114"/>
                    </a:lnTo>
                    <a:lnTo>
                      <a:pt x="15" y="118"/>
                    </a:lnTo>
                    <a:lnTo>
                      <a:pt x="11" y="118"/>
                    </a:lnTo>
                    <a:lnTo>
                      <a:pt x="9" y="114"/>
                    </a:lnTo>
                    <a:lnTo>
                      <a:pt x="4" y="110"/>
                    </a:lnTo>
                    <a:lnTo>
                      <a:pt x="0" y="106"/>
                    </a:lnTo>
                    <a:lnTo>
                      <a:pt x="0" y="106"/>
                    </a:lnTo>
                    <a:lnTo>
                      <a:pt x="0" y="99"/>
                    </a:lnTo>
                    <a:lnTo>
                      <a:pt x="4" y="91"/>
                    </a:lnTo>
                    <a:lnTo>
                      <a:pt x="9" y="91"/>
                    </a:lnTo>
                    <a:lnTo>
                      <a:pt x="9" y="84"/>
                    </a:lnTo>
                    <a:lnTo>
                      <a:pt x="9" y="78"/>
                    </a:lnTo>
                    <a:lnTo>
                      <a:pt x="21" y="65"/>
                    </a:lnTo>
                    <a:lnTo>
                      <a:pt x="21" y="59"/>
                    </a:lnTo>
                    <a:lnTo>
                      <a:pt x="25" y="57"/>
                    </a:lnTo>
                    <a:lnTo>
                      <a:pt x="28" y="55"/>
                    </a:lnTo>
                    <a:lnTo>
                      <a:pt x="30" y="51"/>
                    </a:lnTo>
                    <a:lnTo>
                      <a:pt x="28" y="46"/>
                    </a:lnTo>
                    <a:lnTo>
                      <a:pt x="28" y="44"/>
                    </a:lnTo>
                    <a:lnTo>
                      <a:pt x="30" y="42"/>
                    </a:lnTo>
                    <a:lnTo>
                      <a:pt x="25" y="40"/>
                    </a:lnTo>
                    <a:lnTo>
                      <a:pt x="21" y="34"/>
                    </a:lnTo>
                    <a:lnTo>
                      <a:pt x="19" y="32"/>
                    </a:lnTo>
                    <a:lnTo>
                      <a:pt x="19" y="21"/>
                    </a:lnTo>
                    <a:lnTo>
                      <a:pt x="19" y="1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 name="Freeform 55">
                <a:extLst>
                  <a:ext uri="{FF2B5EF4-FFF2-40B4-BE49-F238E27FC236}">
                    <a16:creationId xmlns:a16="http://schemas.microsoft.com/office/drawing/2014/main" id="{70D2398D-CF66-4927-A152-3F4F6270C15B}"/>
                  </a:ext>
                </a:extLst>
              </p:cNvPr>
              <p:cNvSpPr>
                <a:spLocks/>
              </p:cNvSpPr>
              <p:nvPr/>
            </p:nvSpPr>
            <p:spPr bwMode="auto">
              <a:xfrm>
                <a:off x="4942657" y="3386125"/>
                <a:ext cx="157436" cy="103577"/>
              </a:xfrm>
              <a:custGeom>
                <a:avLst/>
                <a:gdLst>
                  <a:gd name="T0" fmla="*/ 74 w 114"/>
                  <a:gd name="T1" fmla="*/ 65 h 75"/>
                  <a:gd name="T2" fmla="*/ 78 w 114"/>
                  <a:gd name="T3" fmla="*/ 61 h 75"/>
                  <a:gd name="T4" fmla="*/ 82 w 114"/>
                  <a:gd name="T5" fmla="*/ 59 h 75"/>
                  <a:gd name="T6" fmla="*/ 82 w 114"/>
                  <a:gd name="T7" fmla="*/ 56 h 75"/>
                  <a:gd name="T8" fmla="*/ 88 w 114"/>
                  <a:gd name="T9" fmla="*/ 56 h 75"/>
                  <a:gd name="T10" fmla="*/ 93 w 114"/>
                  <a:gd name="T11" fmla="*/ 52 h 75"/>
                  <a:gd name="T12" fmla="*/ 93 w 114"/>
                  <a:gd name="T13" fmla="*/ 48 h 75"/>
                  <a:gd name="T14" fmla="*/ 99 w 114"/>
                  <a:gd name="T15" fmla="*/ 37 h 75"/>
                  <a:gd name="T16" fmla="*/ 103 w 114"/>
                  <a:gd name="T17" fmla="*/ 25 h 75"/>
                  <a:gd name="T18" fmla="*/ 107 w 114"/>
                  <a:gd name="T19" fmla="*/ 18 h 75"/>
                  <a:gd name="T20" fmla="*/ 112 w 114"/>
                  <a:gd name="T21" fmla="*/ 16 h 75"/>
                  <a:gd name="T22" fmla="*/ 114 w 114"/>
                  <a:gd name="T23" fmla="*/ 12 h 75"/>
                  <a:gd name="T24" fmla="*/ 112 w 114"/>
                  <a:gd name="T25" fmla="*/ 8 h 75"/>
                  <a:gd name="T26" fmla="*/ 107 w 114"/>
                  <a:gd name="T27" fmla="*/ 4 h 75"/>
                  <a:gd name="T28" fmla="*/ 103 w 114"/>
                  <a:gd name="T29" fmla="*/ 0 h 75"/>
                  <a:gd name="T30" fmla="*/ 97 w 114"/>
                  <a:gd name="T31" fmla="*/ 4 h 75"/>
                  <a:gd name="T32" fmla="*/ 91 w 114"/>
                  <a:gd name="T33" fmla="*/ 2 h 75"/>
                  <a:gd name="T34" fmla="*/ 84 w 114"/>
                  <a:gd name="T35" fmla="*/ 2 h 75"/>
                  <a:gd name="T36" fmla="*/ 78 w 114"/>
                  <a:gd name="T37" fmla="*/ 2 h 75"/>
                  <a:gd name="T38" fmla="*/ 72 w 114"/>
                  <a:gd name="T39" fmla="*/ 2 h 75"/>
                  <a:gd name="T40" fmla="*/ 69 w 114"/>
                  <a:gd name="T41" fmla="*/ 6 h 75"/>
                  <a:gd name="T42" fmla="*/ 65 w 114"/>
                  <a:gd name="T43" fmla="*/ 10 h 75"/>
                  <a:gd name="T44" fmla="*/ 65 w 114"/>
                  <a:gd name="T45" fmla="*/ 14 h 75"/>
                  <a:gd name="T46" fmla="*/ 59 w 114"/>
                  <a:gd name="T47" fmla="*/ 8 h 75"/>
                  <a:gd name="T48" fmla="*/ 53 w 114"/>
                  <a:gd name="T49" fmla="*/ 12 h 75"/>
                  <a:gd name="T50" fmla="*/ 46 w 114"/>
                  <a:gd name="T51" fmla="*/ 14 h 75"/>
                  <a:gd name="T52" fmla="*/ 46 w 114"/>
                  <a:gd name="T53" fmla="*/ 18 h 75"/>
                  <a:gd name="T54" fmla="*/ 36 w 114"/>
                  <a:gd name="T55" fmla="*/ 21 h 75"/>
                  <a:gd name="T56" fmla="*/ 29 w 114"/>
                  <a:gd name="T57" fmla="*/ 23 h 75"/>
                  <a:gd name="T58" fmla="*/ 23 w 114"/>
                  <a:gd name="T59" fmla="*/ 21 h 75"/>
                  <a:gd name="T60" fmla="*/ 8 w 114"/>
                  <a:gd name="T61" fmla="*/ 12 h 75"/>
                  <a:gd name="T62" fmla="*/ 8 w 114"/>
                  <a:gd name="T63" fmla="*/ 16 h 75"/>
                  <a:gd name="T64" fmla="*/ 10 w 114"/>
                  <a:gd name="T65" fmla="*/ 21 h 75"/>
                  <a:gd name="T66" fmla="*/ 8 w 114"/>
                  <a:gd name="T67" fmla="*/ 23 h 75"/>
                  <a:gd name="T68" fmla="*/ 0 w 114"/>
                  <a:gd name="T69" fmla="*/ 23 h 75"/>
                  <a:gd name="T70" fmla="*/ 0 w 114"/>
                  <a:gd name="T71" fmla="*/ 25 h 75"/>
                  <a:gd name="T72" fmla="*/ 4 w 114"/>
                  <a:gd name="T73" fmla="*/ 29 h 75"/>
                  <a:gd name="T74" fmla="*/ 2 w 114"/>
                  <a:gd name="T75" fmla="*/ 33 h 75"/>
                  <a:gd name="T76" fmla="*/ 2 w 114"/>
                  <a:gd name="T77" fmla="*/ 37 h 75"/>
                  <a:gd name="T78" fmla="*/ 4 w 114"/>
                  <a:gd name="T79" fmla="*/ 42 h 75"/>
                  <a:gd name="T80" fmla="*/ 0 w 114"/>
                  <a:gd name="T81" fmla="*/ 46 h 75"/>
                  <a:gd name="T82" fmla="*/ 0 w 114"/>
                  <a:gd name="T83" fmla="*/ 46 h 75"/>
                  <a:gd name="T84" fmla="*/ 4 w 114"/>
                  <a:gd name="T85" fmla="*/ 52 h 75"/>
                  <a:gd name="T86" fmla="*/ 4 w 114"/>
                  <a:gd name="T87" fmla="*/ 59 h 75"/>
                  <a:gd name="T88" fmla="*/ 8 w 114"/>
                  <a:gd name="T89" fmla="*/ 59 h 75"/>
                  <a:gd name="T90" fmla="*/ 17 w 114"/>
                  <a:gd name="T91" fmla="*/ 67 h 75"/>
                  <a:gd name="T92" fmla="*/ 21 w 114"/>
                  <a:gd name="T93" fmla="*/ 67 h 75"/>
                  <a:gd name="T94" fmla="*/ 23 w 114"/>
                  <a:gd name="T95" fmla="*/ 71 h 75"/>
                  <a:gd name="T96" fmla="*/ 34 w 114"/>
                  <a:gd name="T97" fmla="*/ 71 h 75"/>
                  <a:gd name="T98" fmla="*/ 42 w 114"/>
                  <a:gd name="T99" fmla="*/ 75 h 75"/>
                  <a:gd name="T100" fmla="*/ 44 w 114"/>
                  <a:gd name="T101" fmla="*/ 71 h 75"/>
                  <a:gd name="T102" fmla="*/ 46 w 114"/>
                  <a:gd name="T103" fmla="*/ 71 h 75"/>
                  <a:gd name="T104" fmla="*/ 51 w 114"/>
                  <a:gd name="T105" fmla="*/ 69 h 75"/>
                  <a:gd name="T106" fmla="*/ 55 w 114"/>
                  <a:gd name="T107" fmla="*/ 67 h 75"/>
                  <a:gd name="T108" fmla="*/ 57 w 114"/>
                  <a:gd name="T109" fmla="*/ 67 h 75"/>
                  <a:gd name="T110" fmla="*/ 59 w 114"/>
                  <a:gd name="T111" fmla="*/ 65 h 75"/>
                  <a:gd name="T112" fmla="*/ 63 w 114"/>
                  <a:gd name="T113" fmla="*/ 61 h 75"/>
                  <a:gd name="T114" fmla="*/ 67 w 114"/>
                  <a:gd name="T115" fmla="*/ 63 h 75"/>
                  <a:gd name="T116" fmla="*/ 72 w 114"/>
                  <a:gd name="T117" fmla="*/ 63 h 75"/>
                  <a:gd name="T118" fmla="*/ 74 w 114"/>
                  <a:gd name="T119"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75">
                    <a:moveTo>
                      <a:pt x="74" y="65"/>
                    </a:moveTo>
                    <a:lnTo>
                      <a:pt x="78" y="61"/>
                    </a:lnTo>
                    <a:lnTo>
                      <a:pt x="82" y="59"/>
                    </a:lnTo>
                    <a:lnTo>
                      <a:pt x="82" y="56"/>
                    </a:lnTo>
                    <a:lnTo>
                      <a:pt x="88" y="56"/>
                    </a:lnTo>
                    <a:lnTo>
                      <a:pt x="93" y="52"/>
                    </a:lnTo>
                    <a:lnTo>
                      <a:pt x="93" y="48"/>
                    </a:lnTo>
                    <a:lnTo>
                      <a:pt x="99" y="37"/>
                    </a:lnTo>
                    <a:lnTo>
                      <a:pt x="103" y="25"/>
                    </a:lnTo>
                    <a:lnTo>
                      <a:pt x="107" y="18"/>
                    </a:lnTo>
                    <a:lnTo>
                      <a:pt x="112" y="16"/>
                    </a:lnTo>
                    <a:lnTo>
                      <a:pt x="114" y="12"/>
                    </a:lnTo>
                    <a:lnTo>
                      <a:pt x="112" y="8"/>
                    </a:lnTo>
                    <a:lnTo>
                      <a:pt x="107" y="4"/>
                    </a:lnTo>
                    <a:lnTo>
                      <a:pt x="103" y="0"/>
                    </a:lnTo>
                    <a:lnTo>
                      <a:pt x="97" y="4"/>
                    </a:lnTo>
                    <a:lnTo>
                      <a:pt x="91" y="2"/>
                    </a:lnTo>
                    <a:lnTo>
                      <a:pt x="84" y="2"/>
                    </a:lnTo>
                    <a:lnTo>
                      <a:pt x="78" y="2"/>
                    </a:lnTo>
                    <a:lnTo>
                      <a:pt x="72" y="2"/>
                    </a:lnTo>
                    <a:lnTo>
                      <a:pt x="69" y="6"/>
                    </a:lnTo>
                    <a:lnTo>
                      <a:pt x="65" y="10"/>
                    </a:lnTo>
                    <a:lnTo>
                      <a:pt x="65" y="14"/>
                    </a:lnTo>
                    <a:lnTo>
                      <a:pt x="59" y="8"/>
                    </a:lnTo>
                    <a:lnTo>
                      <a:pt x="53" y="12"/>
                    </a:lnTo>
                    <a:lnTo>
                      <a:pt x="46" y="14"/>
                    </a:lnTo>
                    <a:lnTo>
                      <a:pt x="46" y="18"/>
                    </a:lnTo>
                    <a:lnTo>
                      <a:pt x="36" y="21"/>
                    </a:lnTo>
                    <a:lnTo>
                      <a:pt x="29" y="23"/>
                    </a:lnTo>
                    <a:lnTo>
                      <a:pt x="23" y="21"/>
                    </a:lnTo>
                    <a:lnTo>
                      <a:pt x="8" y="12"/>
                    </a:lnTo>
                    <a:lnTo>
                      <a:pt x="8" y="16"/>
                    </a:lnTo>
                    <a:lnTo>
                      <a:pt x="10" y="21"/>
                    </a:lnTo>
                    <a:lnTo>
                      <a:pt x="8" y="23"/>
                    </a:lnTo>
                    <a:lnTo>
                      <a:pt x="0" y="23"/>
                    </a:lnTo>
                    <a:lnTo>
                      <a:pt x="0" y="25"/>
                    </a:lnTo>
                    <a:lnTo>
                      <a:pt x="4" y="29"/>
                    </a:lnTo>
                    <a:lnTo>
                      <a:pt x="2" y="33"/>
                    </a:lnTo>
                    <a:lnTo>
                      <a:pt x="2" y="37"/>
                    </a:lnTo>
                    <a:lnTo>
                      <a:pt x="4" y="42"/>
                    </a:lnTo>
                    <a:lnTo>
                      <a:pt x="0" y="46"/>
                    </a:lnTo>
                    <a:lnTo>
                      <a:pt x="0" y="46"/>
                    </a:lnTo>
                    <a:lnTo>
                      <a:pt x="4" y="52"/>
                    </a:lnTo>
                    <a:lnTo>
                      <a:pt x="4" y="59"/>
                    </a:lnTo>
                    <a:lnTo>
                      <a:pt x="8" y="59"/>
                    </a:lnTo>
                    <a:lnTo>
                      <a:pt x="17" y="67"/>
                    </a:lnTo>
                    <a:lnTo>
                      <a:pt x="21" y="67"/>
                    </a:lnTo>
                    <a:lnTo>
                      <a:pt x="23" y="71"/>
                    </a:lnTo>
                    <a:lnTo>
                      <a:pt x="34" y="71"/>
                    </a:lnTo>
                    <a:lnTo>
                      <a:pt x="42" y="75"/>
                    </a:lnTo>
                    <a:lnTo>
                      <a:pt x="44" y="71"/>
                    </a:lnTo>
                    <a:lnTo>
                      <a:pt x="46" y="71"/>
                    </a:lnTo>
                    <a:lnTo>
                      <a:pt x="51" y="69"/>
                    </a:lnTo>
                    <a:lnTo>
                      <a:pt x="55" y="67"/>
                    </a:lnTo>
                    <a:lnTo>
                      <a:pt x="57" y="67"/>
                    </a:lnTo>
                    <a:lnTo>
                      <a:pt x="59" y="65"/>
                    </a:lnTo>
                    <a:lnTo>
                      <a:pt x="63" y="61"/>
                    </a:lnTo>
                    <a:lnTo>
                      <a:pt x="67" y="63"/>
                    </a:lnTo>
                    <a:lnTo>
                      <a:pt x="72" y="63"/>
                    </a:lnTo>
                    <a:lnTo>
                      <a:pt x="74" y="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 name="Freeform 56">
                <a:extLst>
                  <a:ext uri="{FF2B5EF4-FFF2-40B4-BE49-F238E27FC236}">
                    <a16:creationId xmlns:a16="http://schemas.microsoft.com/office/drawing/2014/main" id="{16680FAF-E916-4030-8648-BC65F8BE857A}"/>
                  </a:ext>
                </a:extLst>
              </p:cNvPr>
              <p:cNvSpPr>
                <a:spLocks/>
              </p:cNvSpPr>
              <p:nvPr/>
            </p:nvSpPr>
            <p:spPr bwMode="auto">
              <a:xfrm>
                <a:off x="4953705" y="3355743"/>
                <a:ext cx="136721" cy="62146"/>
              </a:xfrm>
              <a:custGeom>
                <a:avLst/>
                <a:gdLst>
                  <a:gd name="T0" fmla="*/ 0 w 99"/>
                  <a:gd name="T1" fmla="*/ 34 h 45"/>
                  <a:gd name="T2" fmla="*/ 15 w 99"/>
                  <a:gd name="T3" fmla="*/ 43 h 45"/>
                  <a:gd name="T4" fmla="*/ 21 w 99"/>
                  <a:gd name="T5" fmla="*/ 45 h 45"/>
                  <a:gd name="T6" fmla="*/ 28 w 99"/>
                  <a:gd name="T7" fmla="*/ 43 h 45"/>
                  <a:gd name="T8" fmla="*/ 38 w 99"/>
                  <a:gd name="T9" fmla="*/ 40 h 45"/>
                  <a:gd name="T10" fmla="*/ 38 w 99"/>
                  <a:gd name="T11" fmla="*/ 36 h 45"/>
                  <a:gd name="T12" fmla="*/ 45 w 99"/>
                  <a:gd name="T13" fmla="*/ 34 h 45"/>
                  <a:gd name="T14" fmla="*/ 51 w 99"/>
                  <a:gd name="T15" fmla="*/ 30 h 45"/>
                  <a:gd name="T16" fmla="*/ 57 w 99"/>
                  <a:gd name="T17" fmla="*/ 36 h 45"/>
                  <a:gd name="T18" fmla="*/ 57 w 99"/>
                  <a:gd name="T19" fmla="*/ 32 h 45"/>
                  <a:gd name="T20" fmla="*/ 61 w 99"/>
                  <a:gd name="T21" fmla="*/ 28 h 45"/>
                  <a:gd name="T22" fmla="*/ 64 w 99"/>
                  <a:gd name="T23" fmla="*/ 24 h 45"/>
                  <a:gd name="T24" fmla="*/ 70 w 99"/>
                  <a:gd name="T25" fmla="*/ 24 h 45"/>
                  <a:gd name="T26" fmla="*/ 76 w 99"/>
                  <a:gd name="T27" fmla="*/ 24 h 45"/>
                  <a:gd name="T28" fmla="*/ 83 w 99"/>
                  <a:gd name="T29" fmla="*/ 24 h 45"/>
                  <a:gd name="T30" fmla="*/ 89 w 99"/>
                  <a:gd name="T31" fmla="*/ 26 h 45"/>
                  <a:gd name="T32" fmla="*/ 95 w 99"/>
                  <a:gd name="T33" fmla="*/ 22 h 45"/>
                  <a:gd name="T34" fmla="*/ 95 w 99"/>
                  <a:gd name="T35" fmla="*/ 15 h 45"/>
                  <a:gd name="T36" fmla="*/ 99 w 99"/>
                  <a:gd name="T37" fmla="*/ 7 h 45"/>
                  <a:gd name="T38" fmla="*/ 99 w 99"/>
                  <a:gd name="T39" fmla="*/ 7 h 45"/>
                  <a:gd name="T40" fmla="*/ 91 w 99"/>
                  <a:gd name="T41" fmla="*/ 0 h 45"/>
                  <a:gd name="T42" fmla="*/ 85 w 99"/>
                  <a:gd name="T43" fmla="*/ 0 h 45"/>
                  <a:gd name="T44" fmla="*/ 80 w 99"/>
                  <a:gd name="T45" fmla="*/ 3 h 45"/>
                  <a:gd name="T46" fmla="*/ 78 w 99"/>
                  <a:gd name="T47" fmla="*/ 0 h 45"/>
                  <a:gd name="T48" fmla="*/ 74 w 99"/>
                  <a:gd name="T49" fmla="*/ 0 h 45"/>
                  <a:gd name="T50" fmla="*/ 72 w 99"/>
                  <a:gd name="T51" fmla="*/ 5 h 45"/>
                  <a:gd name="T52" fmla="*/ 70 w 99"/>
                  <a:gd name="T53" fmla="*/ 3 h 45"/>
                  <a:gd name="T54" fmla="*/ 66 w 99"/>
                  <a:gd name="T55" fmla="*/ 3 h 45"/>
                  <a:gd name="T56" fmla="*/ 61 w 99"/>
                  <a:gd name="T57" fmla="*/ 0 h 45"/>
                  <a:gd name="T58" fmla="*/ 59 w 99"/>
                  <a:gd name="T59" fmla="*/ 3 h 45"/>
                  <a:gd name="T60" fmla="*/ 55 w 99"/>
                  <a:gd name="T61" fmla="*/ 7 h 45"/>
                  <a:gd name="T62" fmla="*/ 53 w 99"/>
                  <a:gd name="T63" fmla="*/ 7 h 45"/>
                  <a:gd name="T64" fmla="*/ 51 w 99"/>
                  <a:gd name="T65" fmla="*/ 5 h 45"/>
                  <a:gd name="T66" fmla="*/ 51 w 99"/>
                  <a:gd name="T67" fmla="*/ 7 h 45"/>
                  <a:gd name="T68" fmla="*/ 43 w 99"/>
                  <a:gd name="T69" fmla="*/ 5 h 45"/>
                  <a:gd name="T70" fmla="*/ 38 w 99"/>
                  <a:gd name="T71" fmla="*/ 9 h 45"/>
                  <a:gd name="T72" fmla="*/ 32 w 99"/>
                  <a:gd name="T73" fmla="*/ 9 h 45"/>
                  <a:gd name="T74" fmla="*/ 28 w 99"/>
                  <a:gd name="T75" fmla="*/ 15 h 45"/>
                  <a:gd name="T76" fmla="*/ 19 w 99"/>
                  <a:gd name="T77" fmla="*/ 15 h 45"/>
                  <a:gd name="T78" fmla="*/ 13 w 99"/>
                  <a:gd name="T79" fmla="*/ 19 h 45"/>
                  <a:gd name="T80" fmla="*/ 11 w 99"/>
                  <a:gd name="T81" fmla="*/ 17 h 45"/>
                  <a:gd name="T82" fmla="*/ 7 w 99"/>
                  <a:gd name="T83" fmla="*/ 17 h 45"/>
                  <a:gd name="T84" fmla="*/ 0 w 99"/>
                  <a:gd name="T85" fmla="*/ 19 h 45"/>
                  <a:gd name="T86" fmla="*/ 0 w 99"/>
                  <a:gd name="T87" fmla="*/ 19 h 45"/>
                  <a:gd name="T88" fmla="*/ 0 w 99"/>
                  <a:gd name="T89" fmla="*/ 26 h 45"/>
                  <a:gd name="T90" fmla="*/ 0 w 99"/>
                  <a:gd name="T91"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45">
                    <a:moveTo>
                      <a:pt x="0" y="34"/>
                    </a:moveTo>
                    <a:lnTo>
                      <a:pt x="15" y="43"/>
                    </a:lnTo>
                    <a:lnTo>
                      <a:pt x="21" y="45"/>
                    </a:lnTo>
                    <a:lnTo>
                      <a:pt x="28" y="43"/>
                    </a:lnTo>
                    <a:lnTo>
                      <a:pt x="38" y="40"/>
                    </a:lnTo>
                    <a:lnTo>
                      <a:pt x="38" y="36"/>
                    </a:lnTo>
                    <a:lnTo>
                      <a:pt x="45" y="34"/>
                    </a:lnTo>
                    <a:lnTo>
                      <a:pt x="51" y="30"/>
                    </a:lnTo>
                    <a:lnTo>
                      <a:pt x="57" y="36"/>
                    </a:lnTo>
                    <a:lnTo>
                      <a:pt x="57" y="32"/>
                    </a:lnTo>
                    <a:lnTo>
                      <a:pt x="61" y="28"/>
                    </a:lnTo>
                    <a:lnTo>
                      <a:pt x="64" y="24"/>
                    </a:lnTo>
                    <a:lnTo>
                      <a:pt x="70" y="24"/>
                    </a:lnTo>
                    <a:lnTo>
                      <a:pt x="76" y="24"/>
                    </a:lnTo>
                    <a:lnTo>
                      <a:pt x="83" y="24"/>
                    </a:lnTo>
                    <a:lnTo>
                      <a:pt x="89" y="26"/>
                    </a:lnTo>
                    <a:lnTo>
                      <a:pt x="95" y="22"/>
                    </a:lnTo>
                    <a:lnTo>
                      <a:pt x="95" y="15"/>
                    </a:lnTo>
                    <a:lnTo>
                      <a:pt x="99" y="7"/>
                    </a:lnTo>
                    <a:lnTo>
                      <a:pt x="99" y="7"/>
                    </a:lnTo>
                    <a:lnTo>
                      <a:pt x="91" y="0"/>
                    </a:lnTo>
                    <a:lnTo>
                      <a:pt x="85" y="0"/>
                    </a:lnTo>
                    <a:lnTo>
                      <a:pt x="80" y="3"/>
                    </a:lnTo>
                    <a:lnTo>
                      <a:pt x="78" y="0"/>
                    </a:lnTo>
                    <a:lnTo>
                      <a:pt x="74" y="0"/>
                    </a:lnTo>
                    <a:lnTo>
                      <a:pt x="72" y="5"/>
                    </a:lnTo>
                    <a:lnTo>
                      <a:pt x="70" y="3"/>
                    </a:lnTo>
                    <a:lnTo>
                      <a:pt x="66" y="3"/>
                    </a:lnTo>
                    <a:lnTo>
                      <a:pt x="61" y="0"/>
                    </a:lnTo>
                    <a:lnTo>
                      <a:pt x="59" y="3"/>
                    </a:lnTo>
                    <a:lnTo>
                      <a:pt x="55" y="7"/>
                    </a:lnTo>
                    <a:lnTo>
                      <a:pt x="53" y="7"/>
                    </a:lnTo>
                    <a:lnTo>
                      <a:pt x="51" y="5"/>
                    </a:lnTo>
                    <a:lnTo>
                      <a:pt x="51" y="7"/>
                    </a:lnTo>
                    <a:lnTo>
                      <a:pt x="43" y="5"/>
                    </a:lnTo>
                    <a:lnTo>
                      <a:pt x="38" y="9"/>
                    </a:lnTo>
                    <a:lnTo>
                      <a:pt x="32" y="9"/>
                    </a:lnTo>
                    <a:lnTo>
                      <a:pt x="28" y="15"/>
                    </a:lnTo>
                    <a:lnTo>
                      <a:pt x="19" y="15"/>
                    </a:lnTo>
                    <a:lnTo>
                      <a:pt x="13" y="19"/>
                    </a:lnTo>
                    <a:lnTo>
                      <a:pt x="11" y="17"/>
                    </a:lnTo>
                    <a:lnTo>
                      <a:pt x="7" y="17"/>
                    </a:lnTo>
                    <a:lnTo>
                      <a:pt x="0" y="19"/>
                    </a:lnTo>
                    <a:lnTo>
                      <a:pt x="0" y="19"/>
                    </a:lnTo>
                    <a:lnTo>
                      <a:pt x="0" y="26"/>
                    </a:lnTo>
                    <a:lnTo>
                      <a:pt x="0" y="3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6" name="Freeform 65">
                <a:extLst>
                  <a:ext uri="{FF2B5EF4-FFF2-40B4-BE49-F238E27FC236}">
                    <a16:creationId xmlns:a16="http://schemas.microsoft.com/office/drawing/2014/main" id="{99B9D029-6870-41BE-B2D4-EF67491AF7A6}"/>
                  </a:ext>
                </a:extLst>
              </p:cNvPr>
              <p:cNvSpPr>
                <a:spLocks/>
              </p:cNvSpPr>
              <p:nvPr/>
            </p:nvSpPr>
            <p:spPr bwMode="auto">
              <a:xfrm>
                <a:off x="4764506" y="3370935"/>
                <a:ext cx="191962" cy="92528"/>
              </a:xfrm>
              <a:custGeom>
                <a:avLst/>
                <a:gdLst>
                  <a:gd name="T0" fmla="*/ 85 w 139"/>
                  <a:gd name="T1" fmla="*/ 63 h 67"/>
                  <a:gd name="T2" fmla="*/ 95 w 139"/>
                  <a:gd name="T3" fmla="*/ 67 h 67"/>
                  <a:gd name="T4" fmla="*/ 106 w 139"/>
                  <a:gd name="T5" fmla="*/ 65 h 67"/>
                  <a:gd name="T6" fmla="*/ 112 w 139"/>
                  <a:gd name="T7" fmla="*/ 63 h 67"/>
                  <a:gd name="T8" fmla="*/ 123 w 139"/>
                  <a:gd name="T9" fmla="*/ 59 h 67"/>
                  <a:gd name="T10" fmla="*/ 133 w 139"/>
                  <a:gd name="T11" fmla="*/ 53 h 67"/>
                  <a:gd name="T12" fmla="*/ 131 w 139"/>
                  <a:gd name="T13" fmla="*/ 44 h 67"/>
                  <a:gd name="T14" fmla="*/ 129 w 139"/>
                  <a:gd name="T15" fmla="*/ 36 h 67"/>
                  <a:gd name="T16" fmla="*/ 137 w 139"/>
                  <a:gd name="T17" fmla="*/ 34 h 67"/>
                  <a:gd name="T18" fmla="*/ 137 w 139"/>
                  <a:gd name="T19" fmla="*/ 27 h 67"/>
                  <a:gd name="T20" fmla="*/ 137 w 139"/>
                  <a:gd name="T21" fmla="*/ 8 h 67"/>
                  <a:gd name="T22" fmla="*/ 127 w 139"/>
                  <a:gd name="T23" fmla="*/ 4 h 67"/>
                  <a:gd name="T24" fmla="*/ 114 w 139"/>
                  <a:gd name="T25" fmla="*/ 6 h 67"/>
                  <a:gd name="T26" fmla="*/ 104 w 139"/>
                  <a:gd name="T27" fmla="*/ 2 h 67"/>
                  <a:gd name="T28" fmla="*/ 97 w 139"/>
                  <a:gd name="T29" fmla="*/ 4 h 67"/>
                  <a:gd name="T30" fmla="*/ 95 w 139"/>
                  <a:gd name="T31" fmla="*/ 8 h 67"/>
                  <a:gd name="T32" fmla="*/ 87 w 139"/>
                  <a:gd name="T33" fmla="*/ 11 h 67"/>
                  <a:gd name="T34" fmla="*/ 74 w 139"/>
                  <a:gd name="T35" fmla="*/ 6 h 67"/>
                  <a:gd name="T36" fmla="*/ 74 w 139"/>
                  <a:gd name="T37" fmla="*/ 13 h 67"/>
                  <a:gd name="T38" fmla="*/ 70 w 139"/>
                  <a:gd name="T39" fmla="*/ 17 h 67"/>
                  <a:gd name="T40" fmla="*/ 59 w 139"/>
                  <a:gd name="T41" fmla="*/ 25 h 67"/>
                  <a:gd name="T42" fmla="*/ 64 w 139"/>
                  <a:gd name="T43" fmla="*/ 32 h 67"/>
                  <a:gd name="T44" fmla="*/ 61 w 139"/>
                  <a:gd name="T45" fmla="*/ 36 h 67"/>
                  <a:gd name="T46" fmla="*/ 53 w 139"/>
                  <a:gd name="T47" fmla="*/ 34 h 67"/>
                  <a:gd name="T48" fmla="*/ 47 w 139"/>
                  <a:gd name="T49" fmla="*/ 34 h 67"/>
                  <a:gd name="T50" fmla="*/ 36 w 139"/>
                  <a:gd name="T51" fmla="*/ 38 h 67"/>
                  <a:gd name="T52" fmla="*/ 30 w 139"/>
                  <a:gd name="T53" fmla="*/ 38 h 67"/>
                  <a:gd name="T54" fmla="*/ 21 w 139"/>
                  <a:gd name="T55" fmla="*/ 36 h 67"/>
                  <a:gd name="T56" fmla="*/ 15 w 139"/>
                  <a:gd name="T57" fmla="*/ 40 h 67"/>
                  <a:gd name="T58" fmla="*/ 11 w 139"/>
                  <a:gd name="T59" fmla="*/ 40 h 67"/>
                  <a:gd name="T60" fmla="*/ 5 w 139"/>
                  <a:gd name="T61" fmla="*/ 38 h 67"/>
                  <a:gd name="T62" fmla="*/ 0 w 139"/>
                  <a:gd name="T63" fmla="*/ 40 h 67"/>
                  <a:gd name="T64" fmla="*/ 2 w 139"/>
                  <a:gd name="T65" fmla="*/ 44 h 67"/>
                  <a:gd name="T66" fmla="*/ 5 w 139"/>
                  <a:gd name="T67" fmla="*/ 48 h 67"/>
                  <a:gd name="T68" fmla="*/ 11 w 139"/>
                  <a:gd name="T69" fmla="*/ 48 h 67"/>
                  <a:gd name="T70" fmla="*/ 17 w 139"/>
                  <a:gd name="T71" fmla="*/ 48 h 67"/>
                  <a:gd name="T72" fmla="*/ 24 w 139"/>
                  <a:gd name="T73" fmla="*/ 53 h 67"/>
                  <a:gd name="T74" fmla="*/ 30 w 139"/>
                  <a:gd name="T75" fmla="*/ 55 h 67"/>
                  <a:gd name="T76" fmla="*/ 45 w 139"/>
                  <a:gd name="T77" fmla="*/ 51 h 67"/>
                  <a:gd name="T78" fmla="*/ 51 w 139"/>
                  <a:gd name="T79" fmla="*/ 53 h 67"/>
                  <a:gd name="T80" fmla="*/ 72 w 139"/>
                  <a:gd name="T81" fmla="*/ 61 h 67"/>
                  <a:gd name="T82" fmla="*/ 83 w 139"/>
                  <a:gd name="T83"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 h="67">
                    <a:moveTo>
                      <a:pt x="83" y="63"/>
                    </a:moveTo>
                    <a:lnTo>
                      <a:pt x="85" y="63"/>
                    </a:lnTo>
                    <a:lnTo>
                      <a:pt x="93" y="63"/>
                    </a:lnTo>
                    <a:lnTo>
                      <a:pt x="95" y="67"/>
                    </a:lnTo>
                    <a:lnTo>
                      <a:pt x="102" y="65"/>
                    </a:lnTo>
                    <a:lnTo>
                      <a:pt x="106" y="65"/>
                    </a:lnTo>
                    <a:lnTo>
                      <a:pt x="110" y="63"/>
                    </a:lnTo>
                    <a:lnTo>
                      <a:pt x="112" y="63"/>
                    </a:lnTo>
                    <a:lnTo>
                      <a:pt x="114" y="63"/>
                    </a:lnTo>
                    <a:lnTo>
                      <a:pt x="123" y="59"/>
                    </a:lnTo>
                    <a:lnTo>
                      <a:pt x="129" y="57"/>
                    </a:lnTo>
                    <a:lnTo>
                      <a:pt x="133" y="53"/>
                    </a:lnTo>
                    <a:lnTo>
                      <a:pt x="131" y="48"/>
                    </a:lnTo>
                    <a:lnTo>
                      <a:pt x="131" y="44"/>
                    </a:lnTo>
                    <a:lnTo>
                      <a:pt x="133" y="40"/>
                    </a:lnTo>
                    <a:lnTo>
                      <a:pt x="129" y="36"/>
                    </a:lnTo>
                    <a:lnTo>
                      <a:pt x="129" y="34"/>
                    </a:lnTo>
                    <a:lnTo>
                      <a:pt x="137" y="34"/>
                    </a:lnTo>
                    <a:lnTo>
                      <a:pt x="139" y="32"/>
                    </a:lnTo>
                    <a:lnTo>
                      <a:pt x="137" y="27"/>
                    </a:lnTo>
                    <a:lnTo>
                      <a:pt x="137" y="15"/>
                    </a:lnTo>
                    <a:lnTo>
                      <a:pt x="137" y="8"/>
                    </a:lnTo>
                    <a:lnTo>
                      <a:pt x="129" y="6"/>
                    </a:lnTo>
                    <a:lnTo>
                      <a:pt x="127" y="4"/>
                    </a:lnTo>
                    <a:lnTo>
                      <a:pt x="120" y="6"/>
                    </a:lnTo>
                    <a:lnTo>
                      <a:pt x="114" y="6"/>
                    </a:lnTo>
                    <a:lnTo>
                      <a:pt x="110" y="2"/>
                    </a:lnTo>
                    <a:lnTo>
                      <a:pt x="104" y="2"/>
                    </a:lnTo>
                    <a:lnTo>
                      <a:pt x="99" y="0"/>
                    </a:lnTo>
                    <a:lnTo>
                      <a:pt x="97" y="4"/>
                    </a:lnTo>
                    <a:lnTo>
                      <a:pt x="95" y="6"/>
                    </a:lnTo>
                    <a:lnTo>
                      <a:pt x="95" y="8"/>
                    </a:lnTo>
                    <a:lnTo>
                      <a:pt x="89" y="8"/>
                    </a:lnTo>
                    <a:lnTo>
                      <a:pt x="87" y="11"/>
                    </a:lnTo>
                    <a:lnTo>
                      <a:pt x="78" y="6"/>
                    </a:lnTo>
                    <a:lnTo>
                      <a:pt x="74" y="6"/>
                    </a:lnTo>
                    <a:lnTo>
                      <a:pt x="74" y="8"/>
                    </a:lnTo>
                    <a:lnTo>
                      <a:pt x="74" y="13"/>
                    </a:lnTo>
                    <a:lnTo>
                      <a:pt x="72" y="13"/>
                    </a:lnTo>
                    <a:lnTo>
                      <a:pt x="70" y="17"/>
                    </a:lnTo>
                    <a:lnTo>
                      <a:pt x="64" y="19"/>
                    </a:lnTo>
                    <a:lnTo>
                      <a:pt x="59" y="25"/>
                    </a:lnTo>
                    <a:lnTo>
                      <a:pt x="59" y="27"/>
                    </a:lnTo>
                    <a:lnTo>
                      <a:pt x="64" y="32"/>
                    </a:lnTo>
                    <a:lnTo>
                      <a:pt x="64" y="34"/>
                    </a:lnTo>
                    <a:lnTo>
                      <a:pt x="61" y="36"/>
                    </a:lnTo>
                    <a:lnTo>
                      <a:pt x="57" y="34"/>
                    </a:lnTo>
                    <a:lnTo>
                      <a:pt x="53" y="34"/>
                    </a:lnTo>
                    <a:lnTo>
                      <a:pt x="49" y="34"/>
                    </a:lnTo>
                    <a:lnTo>
                      <a:pt x="47" y="34"/>
                    </a:lnTo>
                    <a:lnTo>
                      <a:pt x="40" y="38"/>
                    </a:lnTo>
                    <a:lnTo>
                      <a:pt x="36" y="38"/>
                    </a:lnTo>
                    <a:lnTo>
                      <a:pt x="32" y="38"/>
                    </a:lnTo>
                    <a:lnTo>
                      <a:pt x="30" y="38"/>
                    </a:lnTo>
                    <a:lnTo>
                      <a:pt x="26" y="36"/>
                    </a:lnTo>
                    <a:lnTo>
                      <a:pt x="21" y="36"/>
                    </a:lnTo>
                    <a:lnTo>
                      <a:pt x="15" y="36"/>
                    </a:lnTo>
                    <a:lnTo>
                      <a:pt x="15" y="40"/>
                    </a:lnTo>
                    <a:lnTo>
                      <a:pt x="15" y="40"/>
                    </a:lnTo>
                    <a:lnTo>
                      <a:pt x="11" y="40"/>
                    </a:lnTo>
                    <a:lnTo>
                      <a:pt x="7" y="36"/>
                    </a:lnTo>
                    <a:lnTo>
                      <a:pt x="5" y="38"/>
                    </a:lnTo>
                    <a:lnTo>
                      <a:pt x="0" y="40"/>
                    </a:lnTo>
                    <a:lnTo>
                      <a:pt x="0" y="40"/>
                    </a:lnTo>
                    <a:lnTo>
                      <a:pt x="2" y="40"/>
                    </a:lnTo>
                    <a:lnTo>
                      <a:pt x="2" y="44"/>
                    </a:lnTo>
                    <a:lnTo>
                      <a:pt x="5" y="46"/>
                    </a:lnTo>
                    <a:lnTo>
                      <a:pt x="5" y="48"/>
                    </a:lnTo>
                    <a:lnTo>
                      <a:pt x="7" y="48"/>
                    </a:lnTo>
                    <a:lnTo>
                      <a:pt x="11" y="48"/>
                    </a:lnTo>
                    <a:lnTo>
                      <a:pt x="15" y="53"/>
                    </a:lnTo>
                    <a:lnTo>
                      <a:pt x="17" y="48"/>
                    </a:lnTo>
                    <a:lnTo>
                      <a:pt x="21" y="48"/>
                    </a:lnTo>
                    <a:lnTo>
                      <a:pt x="24" y="53"/>
                    </a:lnTo>
                    <a:lnTo>
                      <a:pt x="24" y="53"/>
                    </a:lnTo>
                    <a:lnTo>
                      <a:pt x="30" y="55"/>
                    </a:lnTo>
                    <a:lnTo>
                      <a:pt x="40" y="48"/>
                    </a:lnTo>
                    <a:lnTo>
                      <a:pt x="45" y="51"/>
                    </a:lnTo>
                    <a:lnTo>
                      <a:pt x="51" y="51"/>
                    </a:lnTo>
                    <a:lnTo>
                      <a:pt x="51" y="53"/>
                    </a:lnTo>
                    <a:lnTo>
                      <a:pt x="59" y="59"/>
                    </a:lnTo>
                    <a:lnTo>
                      <a:pt x="72" y="61"/>
                    </a:lnTo>
                    <a:lnTo>
                      <a:pt x="78" y="61"/>
                    </a:lnTo>
                    <a:lnTo>
                      <a:pt x="83" y="63"/>
                    </a:lnTo>
                    <a:lnTo>
                      <a:pt x="83" y="6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7" name="Freeform 66">
                <a:extLst>
                  <a:ext uri="{FF2B5EF4-FFF2-40B4-BE49-F238E27FC236}">
                    <a16:creationId xmlns:a16="http://schemas.microsoft.com/office/drawing/2014/main" id="{9088F102-14DB-4DA5-A542-AA8BF31D1CBF}"/>
                  </a:ext>
                </a:extLst>
              </p:cNvPr>
              <p:cNvSpPr>
                <a:spLocks/>
              </p:cNvSpPr>
              <p:nvPr/>
            </p:nvSpPr>
            <p:spPr bwMode="auto">
              <a:xfrm>
                <a:off x="4872225" y="3149972"/>
                <a:ext cx="254107" cy="215438"/>
              </a:xfrm>
              <a:custGeom>
                <a:avLst/>
                <a:gdLst>
                  <a:gd name="T0" fmla="*/ 112 w 184"/>
                  <a:gd name="T1" fmla="*/ 156 h 156"/>
                  <a:gd name="T2" fmla="*/ 118 w 184"/>
                  <a:gd name="T3" fmla="*/ 152 h 156"/>
                  <a:gd name="T4" fmla="*/ 125 w 184"/>
                  <a:gd name="T5" fmla="*/ 152 h 156"/>
                  <a:gd name="T6" fmla="*/ 131 w 184"/>
                  <a:gd name="T7" fmla="*/ 154 h 156"/>
                  <a:gd name="T8" fmla="*/ 137 w 184"/>
                  <a:gd name="T9" fmla="*/ 149 h 156"/>
                  <a:gd name="T10" fmla="*/ 144 w 184"/>
                  <a:gd name="T11" fmla="*/ 149 h 156"/>
                  <a:gd name="T12" fmla="*/ 158 w 184"/>
                  <a:gd name="T13" fmla="*/ 156 h 156"/>
                  <a:gd name="T14" fmla="*/ 163 w 184"/>
                  <a:gd name="T15" fmla="*/ 149 h 156"/>
                  <a:gd name="T16" fmla="*/ 175 w 184"/>
                  <a:gd name="T17" fmla="*/ 130 h 156"/>
                  <a:gd name="T18" fmla="*/ 179 w 184"/>
                  <a:gd name="T19" fmla="*/ 122 h 156"/>
                  <a:gd name="T20" fmla="*/ 184 w 184"/>
                  <a:gd name="T21" fmla="*/ 116 h 156"/>
                  <a:gd name="T22" fmla="*/ 182 w 184"/>
                  <a:gd name="T23" fmla="*/ 109 h 156"/>
                  <a:gd name="T24" fmla="*/ 179 w 184"/>
                  <a:gd name="T25" fmla="*/ 105 h 156"/>
                  <a:gd name="T26" fmla="*/ 173 w 184"/>
                  <a:gd name="T27" fmla="*/ 97 h 156"/>
                  <a:gd name="T28" fmla="*/ 173 w 184"/>
                  <a:gd name="T29" fmla="*/ 82 h 156"/>
                  <a:gd name="T30" fmla="*/ 169 w 184"/>
                  <a:gd name="T31" fmla="*/ 69 h 156"/>
                  <a:gd name="T32" fmla="*/ 175 w 184"/>
                  <a:gd name="T33" fmla="*/ 63 h 156"/>
                  <a:gd name="T34" fmla="*/ 173 w 184"/>
                  <a:gd name="T35" fmla="*/ 48 h 156"/>
                  <a:gd name="T36" fmla="*/ 169 w 184"/>
                  <a:gd name="T37" fmla="*/ 40 h 156"/>
                  <a:gd name="T38" fmla="*/ 163 w 184"/>
                  <a:gd name="T39" fmla="*/ 25 h 156"/>
                  <a:gd name="T40" fmla="*/ 161 w 184"/>
                  <a:gd name="T41" fmla="*/ 12 h 156"/>
                  <a:gd name="T42" fmla="*/ 154 w 184"/>
                  <a:gd name="T43" fmla="*/ 8 h 156"/>
                  <a:gd name="T44" fmla="*/ 102 w 184"/>
                  <a:gd name="T45" fmla="*/ 10 h 156"/>
                  <a:gd name="T46" fmla="*/ 93 w 184"/>
                  <a:gd name="T47" fmla="*/ 17 h 156"/>
                  <a:gd name="T48" fmla="*/ 87 w 184"/>
                  <a:gd name="T49" fmla="*/ 17 h 156"/>
                  <a:gd name="T50" fmla="*/ 97 w 184"/>
                  <a:gd name="T51" fmla="*/ 8 h 156"/>
                  <a:gd name="T52" fmla="*/ 91 w 184"/>
                  <a:gd name="T53" fmla="*/ 12 h 156"/>
                  <a:gd name="T54" fmla="*/ 74 w 184"/>
                  <a:gd name="T55" fmla="*/ 12 h 156"/>
                  <a:gd name="T56" fmla="*/ 74 w 184"/>
                  <a:gd name="T57" fmla="*/ 6 h 156"/>
                  <a:gd name="T58" fmla="*/ 80 w 184"/>
                  <a:gd name="T59" fmla="*/ 8 h 156"/>
                  <a:gd name="T60" fmla="*/ 76 w 184"/>
                  <a:gd name="T61" fmla="*/ 4 h 156"/>
                  <a:gd name="T62" fmla="*/ 57 w 184"/>
                  <a:gd name="T63" fmla="*/ 4 h 156"/>
                  <a:gd name="T64" fmla="*/ 47 w 184"/>
                  <a:gd name="T65" fmla="*/ 6 h 156"/>
                  <a:gd name="T66" fmla="*/ 36 w 184"/>
                  <a:gd name="T67" fmla="*/ 12 h 156"/>
                  <a:gd name="T68" fmla="*/ 34 w 184"/>
                  <a:gd name="T69" fmla="*/ 19 h 156"/>
                  <a:gd name="T70" fmla="*/ 17 w 184"/>
                  <a:gd name="T71" fmla="*/ 25 h 156"/>
                  <a:gd name="T72" fmla="*/ 9 w 184"/>
                  <a:gd name="T73" fmla="*/ 29 h 156"/>
                  <a:gd name="T74" fmla="*/ 7 w 184"/>
                  <a:gd name="T75" fmla="*/ 36 h 156"/>
                  <a:gd name="T76" fmla="*/ 5 w 184"/>
                  <a:gd name="T77" fmla="*/ 38 h 156"/>
                  <a:gd name="T78" fmla="*/ 7 w 184"/>
                  <a:gd name="T79" fmla="*/ 52 h 156"/>
                  <a:gd name="T80" fmla="*/ 0 w 184"/>
                  <a:gd name="T81" fmla="*/ 59 h 156"/>
                  <a:gd name="T82" fmla="*/ 7 w 184"/>
                  <a:gd name="T83" fmla="*/ 69 h 156"/>
                  <a:gd name="T84" fmla="*/ 9 w 184"/>
                  <a:gd name="T85" fmla="*/ 76 h 156"/>
                  <a:gd name="T86" fmla="*/ 9 w 184"/>
                  <a:gd name="T87" fmla="*/ 84 h 156"/>
                  <a:gd name="T88" fmla="*/ 15 w 184"/>
                  <a:gd name="T89" fmla="*/ 93 h 156"/>
                  <a:gd name="T90" fmla="*/ 17 w 184"/>
                  <a:gd name="T91" fmla="*/ 107 h 156"/>
                  <a:gd name="T92" fmla="*/ 17 w 184"/>
                  <a:gd name="T93" fmla="*/ 111 h 156"/>
                  <a:gd name="T94" fmla="*/ 24 w 184"/>
                  <a:gd name="T95" fmla="*/ 109 h 156"/>
                  <a:gd name="T96" fmla="*/ 34 w 184"/>
                  <a:gd name="T97" fmla="*/ 109 h 156"/>
                  <a:gd name="T98" fmla="*/ 36 w 184"/>
                  <a:gd name="T99" fmla="*/ 116 h 156"/>
                  <a:gd name="T100" fmla="*/ 42 w 184"/>
                  <a:gd name="T101" fmla="*/ 118 h 156"/>
                  <a:gd name="T102" fmla="*/ 42 w 184"/>
                  <a:gd name="T103" fmla="*/ 124 h 156"/>
                  <a:gd name="T104" fmla="*/ 45 w 184"/>
                  <a:gd name="T105" fmla="*/ 130 h 156"/>
                  <a:gd name="T106" fmla="*/ 49 w 184"/>
                  <a:gd name="T107" fmla="*/ 128 h 156"/>
                  <a:gd name="T108" fmla="*/ 47 w 184"/>
                  <a:gd name="T109" fmla="*/ 122 h 156"/>
                  <a:gd name="T110" fmla="*/ 57 w 184"/>
                  <a:gd name="T111" fmla="*/ 126 h 156"/>
                  <a:gd name="T112" fmla="*/ 61 w 184"/>
                  <a:gd name="T113" fmla="*/ 128 h 156"/>
                  <a:gd name="T114" fmla="*/ 74 w 184"/>
                  <a:gd name="T115" fmla="*/ 130 h 156"/>
                  <a:gd name="T116" fmla="*/ 93 w 184"/>
                  <a:gd name="T117" fmla="*/ 141 h 156"/>
                  <a:gd name="T118" fmla="*/ 99 w 184"/>
                  <a:gd name="T119" fmla="*/ 147 h 156"/>
                  <a:gd name="T120" fmla="*/ 106 w 184"/>
                  <a:gd name="T121" fmla="*/ 147 h 156"/>
                  <a:gd name="T122" fmla="*/ 110 w 184"/>
                  <a:gd name="T123" fmla="*/ 1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 h="156">
                    <a:moveTo>
                      <a:pt x="110" y="154"/>
                    </a:moveTo>
                    <a:lnTo>
                      <a:pt x="112" y="156"/>
                    </a:lnTo>
                    <a:lnTo>
                      <a:pt x="114" y="156"/>
                    </a:lnTo>
                    <a:lnTo>
                      <a:pt x="118" y="152"/>
                    </a:lnTo>
                    <a:lnTo>
                      <a:pt x="120" y="149"/>
                    </a:lnTo>
                    <a:lnTo>
                      <a:pt x="125" y="152"/>
                    </a:lnTo>
                    <a:lnTo>
                      <a:pt x="129" y="152"/>
                    </a:lnTo>
                    <a:lnTo>
                      <a:pt x="131" y="154"/>
                    </a:lnTo>
                    <a:lnTo>
                      <a:pt x="133" y="149"/>
                    </a:lnTo>
                    <a:lnTo>
                      <a:pt x="137" y="149"/>
                    </a:lnTo>
                    <a:lnTo>
                      <a:pt x="139" y="152"/>
                    </a:lnTo>
                    <a:lnTo>
                      <a:pt x="144" y="149"/>
                    </a:lnTo>
                    <a:lnTo>
                      <a:pt x="150" y="149"/>
                    </a:lnTo>
                    <a:lnTo>
                      <a:pt x="158" y="156"/>
                    </a:lnTo>
                    <a:lnTo>
                      <a:pt x="163" y="156"/>
                    </a:lnTo>
                    <a:lnTo>
                      <a:pt x="163" y="149"/>
                    </a:lnTo>
                    <a:lnTo>
                      <a:pt x="163" y="143"/>
                    </a:lnTo>
                    <a:lnTo>
                      <a:pt x="175" y="130"/>
                    </a:lnTo>
                    <a:lnTo>
                      <a:pt x="175" y="124"/>
                    </a:lnTo>
                    <a:lnTo>
                      <a:pt x="179" y="122"/>
                    </a:lnTo>
                    <a:lnTo>
                      <a:pt x="182" y="120"/>
                    </a:lnTo>
                    <a:lnTo>
                      <a:pt x="184" y="116"/>
                    </a:lnTo>
                    <a:lnTo>
                      <a:pt x="182" y="111"/>
                    </a:lnTo>
                    <a:lnTo>
                      <a:pt x="182" y="109"/>
                    </a:lnTo>
                    <a:lnTo>
                      <a:pt x="184" y="107"/>
                    </a:lnTo>
                    <a:lnTo>
                      <a:pt x="179" y="105"/>
                    </a:lnTo>
                    <a:lnTo>
                      <a:pt x="175" y="99"/>
                    </a:lnTo>
                    <a:lnTo>
                      <a:pt x="173" y="97"/>
                    </a:lnTo>
                    <a:lnTo>
                      <a:pt x="173" y="86"/>
                    </a:lnTo>
                    <a:lnTo>
                      <a:pt x="173" y="82"/>
                    </a:lnTo>
                    <a:lnTo>
                      <a:pt x="169" y="76"/>
                    </a:lnTo>
                    <a:lnTo>
                      <a:pt x="169" y="69"/>
                    </a:lnTo>
                    <a:lnTo>
                      <a:pt x="171" y="63"/>
                    </a:lnTo>
                    <a:lnTo>
                      <a:pt x="175" y="63"/>
                    </a:lnTo>
                    <a:lnTo>
                      <a:pt x="175" y="50"/>
                    </a:lnTo>
                    <a:lnTo>
                      <a:pt x="173" y="48"/>
                    </a:lnTo>
                    <a:lnTo>
                      <a:pt x="171" y="44"/>
                    </a:lnTo>
                    <a:lnTo>
                      <a:pt x="169" y="40"/>
                    </a:lnTo>
                    <a:lnTo>
                      <a:pt x="167" y="29"/>
                    </a:lnTo>
                    <a:lnTo>
                      <a:pt x="163" y="25"/>
                    </a:lnTo>
                    <a:lnTo>
                      <a:pt x="163" y="19"/>
                    </a:lnTo>
                    <a:lnTo>
                      <a:pt x="161" y="12"/>
                    </a:lnTo>
                    <a:lnTo>
                      <a:pt x="158" y="12"/>
                    </a:lnTo>
                    <a:lnTo>
                      <a:pt x="154" y="8"/>
                    </a:lnTo>
                    <a:lnTo>
                      <a:pt x="127" y="10"/>
                    </a:lnTo>
                    <a:lnTo>
                      <a:pt x="102" y="10"/>
                    </a:lnTo>
                    <a:lnTo>
                      <a:pt x="99" y="10"/>
                    </a:lnTo>
                    <a:lnTo>
                      <a:pt x="93" y="17"/>
                    </a:lnTo>
                    <a:lnTo>
                      <a:pt x="87" y="19"/>
                    </a:lnTo>
                    <a:lnTo>
                      <a:pt x="87" y="17"/>
                    </a:lnTo>
                    <a:lnTo>
                      <a:pt x="91" y="12"/>
                    </a:lnTo>
                    <a:lnTo>
                      <a:pt x="97" y="8"/>
                    </a:lnTo>
                    <a:lnTo>
                      <a:pt x="95" y="8"/>
                    </a:lnTo>
                    <a:lnTo>
                      <a:pt x="91" y="12"/>
                    </a:lnTo>
                    <a:lnTo>
                      <a:pt x="83" y="17"/>
                    </a:lnTo>
                    <a:lnTo>
                      <a:pt x="74" y="12"/>
                    </a:lnTo>
                    <a:lnTo>
                      <a:pt x="74" y="8"/>
                    </a:lnTo>
                    <a:lnTo>
                      <a:pt x="74" y="6"/>
                    </a:lnTo>
                    <a:lnTo>
                      <a:pt x="78" y="6"/>
                    </a:lnTo>
                    <a:lnTo>
                      <a:pt x="80" y="8"/>
                    </a:lnTo>
                    <a:lnTo>
                      <a:pt x="80" y="6"/>
                    </a:lnTo>
                    <a:lnTo>
                      <a:pt x="76" y="4"/>
                    </a:lnTo>
                    <a:lnTo>
                      <a:pt x="66" y="0"/>
                    </a:lnTo>
                    <a:lnTo>
                      <a:pt x="57" y="4"/>
                    </a:lnTo>
                    <a:lnTo>
                      <a:pt x="53" y="4"/>
                    </a:lnTo>
                    <a:lnTo>
                      <a:pt x="47" y="6"/>
                    </a:lnTo>
                    <a:lnTo>
                      <a:pt x="42" y="12"/>
                    </a:lnTo>
                    <a:lnTo>
                      <a:pt x="36" y="12"/>
                    </a:lnTo>
                    <a:lnTo>
                      <a:pt x="34" y="17"/>
                    </a:lnTo>
                    <a:lnTo>
                      <a:pt x="34" y="19"/>
                    </a:lnTo>
                    <a:lnTo>
                      <a:pt x="28" y="19"/>
                    </a:lnTo>
                    <a:lnTo>
                      <a:pt x="17" y="25"/>
                    </a:lnTo>
                    <a:lnTo>
                      <a:pt x="11" y="25"/>
                    </a:lnTo>
                    <a:lnTo>
                      <a:pt x="9" y="29"/>
                    </a:lnTo>
                    <a:lnTo>
                      <a:pt x="7" y="34"/>
                    </a:lnTo>
                    <a:lnTo>
                      <a:pt x="7" y="36"/>
                    </a:lnTo>
                    <a:lnTo>
                      <a:pt x="7" y="38"/>
                    </a:lnTo>
                    <a:lnTo>
                      <a:pt x="5" y="38"/>
                    </a:lnTo>
                    <a:lnTo>
                      <a:pt x="7" y="46"/>
                    </a:lnTo>
                    <a:lnTo>
                      <a:pt x="7" y="52"/>
                    </a:lnTo>
                    <a:lnTo>
                      <a:pt x="0" y="55"/>
                    </a:lnTo>
                    <a:lnTo>
                      <a:pt x="0" y="59"/>
                    </a:lnTo>
                    <a:lnTo>
                      <a:pt x="7" y="65"/>
                    </a:lnTo>
                    <a:lnTo>
                      <a:pt x="7" y="69"/>
                    </a:lnTo>
                    <a:lnTo>
                      <a:pt x="9" y="74"/>
                    </a:lnTo>
                    <a:lnTo>
                      <a:pt x="9" y="76"/>
                    </a:lnTo>
                    <a:lnTo>
                      <a:pt x="11" y="80"/>
                    </a:lnTo>
                    <a:lnTo>
                      <a:pt x="9" y="84"/>
                    </a:lnTo>
                    <a:lnTo>
                      <a:pt x="13" y="90"/>
                    </a:lnTo>
                    <a:lnTo>
                      <a:pt x="15" y="93"/>
                    </a:lnTo>
                    <a:lnTo>
                      <a:pt x="17" y="97"/>
                    </a:lnTo>
                    <a:lnTo>
                      <a:pt x="17" y="107"/>
                    </a:lnTo>
                    <a:lnTo>
                      <a:pt x="17" y="107"/>
                    </a:lnTo>
                    <a:lnTo>
                      <a:pt x="17" y="111"/>
                    </a:lnTo>
                    <a:lnTo>
                      <a:pt x="19" y="109"/>
                    </a:lnTo>
                    <a:lnTo>
                      <a:pt x="24" y="109"/>
                    </a:lnTo>
                    <a:lnTo>
                      <a:pt x="26" y="109"/>
                    </a:lnTo>
                    <a:lnTo>
                      <a:pt x="34" y="109"/>
                    </a:lnTo>
                    <a:lnTo>
                      <a:pt x="34" y="111"/>
                    </a:lnTo>
                    <a:lnTo>
                      <a:pt x="36" y="116"/>
                    </a:lnTo>
                    <a:lnTo>
                      <a:pt x="40" y="116"/>
                    </a:lnTo>
                    <a:lnTo>
                      <a:pt x="42" y="118"/>
                    </a:lnTo>
                    <a:lnTo>
                      <a:pt x="40" y="122"/>
                    </a:lnTo>
                    <a:lnTo>
                      <a:pt x="42" y="124"/>
                    </a:lnTo>
                    <a:lnTo>
                      <a:pt x="45" y="126"/>
                    </a:lnTo>
                    <a:lnTo>
                      <a:pt x="45" y="130"/>
                    </a:lnTo>
                    <a:lnTo>
                      <a:pt x="47" y="130"/>
                    </a:lnTo>
                    <a:lnTo>
                      <a:pt x="49" y="128"/>
                    </a:lnTo>
                    <a:lnTo>
                      <a:pt x="51" y="128"/>
                    </a:lnTo>
                    <a:lnTo>
                      <a:pt x="47" y="122"/>
                    </a:lnTo>
                    <a:lnTo>
                      <a:pt x="49" y="122"/>
                    </a:lnTo>
                    <a:lnTo>
                      <a:pt x="57" y="126"/>
                    </a:lnTo>
                    <a:lnTo>
                      <a:pt x="64" y="126"/>
                    </a:lnTo>
                    <a:lnTo>
                      <a:pt x="61" y="128"/>
                    </a:lnTo>
                    <a:lnTo>
                      <a:pt x="66" y="133"/>
                    </a:lnTo>
                    <a:lnTo>
                      <a:pt x="74" y="130"/>
                    </a:lnTo>
                    <a:lnTo>
                      <a:pt x="80" y="133"/>
                    </a:lnTo>
                    <a:lnTo>
                      <a:pt x="93" y="141"/>
                    </a:lnTo>
                    <a:lnTo>
                      <a:pt x="95" y="147"/>
                    </a:lnTo>
                    <a:lnTo>
                      <a:pt x="99" y="147"/>
                    </a:lnTo>
                    <a:lnTo>
                      <a:pt x="102" y="145"/>
                    </a:lnTo>
                    <a:lnTo>
                      <a:pt x="106" y="147"/>
                    </a:lnTo>
                    <a:lnTo>
                      <a:pt x="110" y="149"/>
                    </a:lnTo>
                    <a:lnTo>
                      <a:pt x="110" y="154"/>
                    </a:lnTo>
                    <a:close/>
                  </a:path>
                </a:pathLst>
              </a:custGeom>
              <a:solidFill>
                <a:srgbClr val="E0F3F4"/>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8" name="Freeform 67">
                <a:extLst>
                  <a:ext uri="{FF2B5EF4-FFF2-40B4-BE49-F238E27FC236}">
                    <a16:creationId xmlns:a16="http://schemas.microsoft.com/office/drawing/2014/main" id="{FF06453C-1718-4663-9D0D-F7827244B255}"/>
                  </a:ext>
                </a:extLst>
              </p:cNvPr>
              <p:cNvSpPr>
                <a:spLocks/>
              </p:cNvSpPr>
              <p:nvPr/>
            </p:nvSpPr>
            <p:spPr bwMode="auto">
              <a:xfrm>
                <a:off x="4823890" y="3297740"/>
                <a:ext cx="200248" cy="88385"/>
              </a:xfrm>
              <a:custGeom>
                <a:avLst/>
                <a:gdLst>
                  <a:gd name="T0" fmla="*/ 52 w 145"/>
                  <a:gd name="T1" fmla="*/ 4 h 64"/>
                  <a:gd name="T2" fmla="*/ 59 w 145"/>
                  <a:gd name="T3" fmla="*/ 2 h 64"/>
                  <a:gd name="T4" fmla="*/ 69 w 145"/>
                  <a:gd name="T5" fmla="*/ 2 h 64"/>
                  <a:gd name="T6" fmla="*/ 71 w 145"/>
                  <a:gd name="T7" fmla="*/ 9 h 64"/>
                  <a:gd name="T8" fmla="*/ 77 w 145"/>
                  <a:gd name="T9" fmla="*/ 11 h 64"/>
                  <a:gd name="T10" fmla="*/ 77 w 145"/>
                  <a:gd name="T11" fmla="*/ 17 h 64"/>
                  <a:gd name="T12" fmla="*/ 80 w 145"/>
                  <a:gd name="T13" fmla="*/ 23 h 64"/>
                  <a:gd name="T14" fmla="*/ 84 w 145"/>
                  <a:gd name="T15" fmla="*/ 21 h 64"/>
                  <a:gd name="T16" fmla="*/ 82 w 145"/>
                  <a:gd name="T17" fmla="*/ 15 h 64"/>
                  <a:gd name="T18" fmla="*/ 92 w 145"/>
                  <a:gd name="T19" fmla="*/ 19 h 64"/>
                  <a:gd name="T20" fmla="*/ 96 w 145"/>
                  <a:gd name="T21" fmla="*/ 21 h 64"/>
                  <a:gd name="T22" fmla="*/ 109 w 145"/>
                  <a:gd name="T23" fmla="*/ 23 h 64"/>
                  <a:gd name="T24" fmla="*/ 128 w 145"/>
                  <a:gd name="T25" fmla="*/ 34 h 64"/>
                  <a:gd name="T26" fmla="*/ 134 w 145"/>
                  <a:gd name="T27" fmla="*/ 40 h 64"/>
                  <a:gd name="T28" fmla="*/ 141 w 145"/>
                  <a:gd name="T29" fmla="*/ 40 h 64"/>
                  <a:gd name="T30" fmla="*/ 145 w 145"/>
                  <a:gd name="T31" fmla="*/ 49 h 64"/>
                  <a:gd name="T32" fmla="*/ 132 w 145"/>
                  <a:gd name="T33" fmla="*/ 51 h 64"/>
                  <a:gd name="T34" fmla="*/ 122 w 145"/>
                  <a:gd name="T35" fmla="*/ 57 h 64"/>
                  <a:gd name="T36" fmla="*/ 107 w 145"/>
                  <a:gd name="T37" fmla="*/ 61 h 64"/>
                  <a:gd name="T38" fmla="*/ 101 w 145"/>
                  <a:gd name="T39" fmla="*/ 59 h 64"/>
                  <a:gd name="T40" fmla="*/ 86 w 145"/>
                  <a:gd name="T41" fmla="*/ 59 h 64"/>
                  <a:gd name="T42" fmla="*/ 77 w 145"/>
                  <a:gd name="T43" fmla="*/ 59 h 64"/>
                  <a:gd name="T44" fmla="*/ 67 w 145"/>
                  <a:gd name="T45" fmla="*/ 55 h 64"/>
                  <a:gd name="T46" fmla="*/ 56 w 145"/>
                  <a:gd name="T47" fmla="*/ 53 h 64"/>
                  <a:gd name="T48" fmla="*/ 52 w 145"/>
                  <a:gd name="T49" fmla="*/ 59 h 64"/>
                  <a:gd name="T50" fmla="*/ 46 w 145"/>
                  <a:gd name="T51" fmla="*/ 61 h 64"/>
                  <a:gd name="T52" fmla="*/ 35 w 145"/>
                  <a:gd name="T53" fmla="*/ 59 h 64"/>
                  <a:gd name="T54" fmla="*/ 31 w 145"/>
                  <a:gd name="T55" fmla="*/ 57 h 64"/>
                  <a:gd name="T56" fmla="*/ 21 w 145"/>
                  <a:gd name="T57" fmla="*/ 47 h 64"/>
                  <a:gd name="T58" fmla="*/ 10 w 145"/>
                  <a:gd name="T59" fmla="*/ 40 h 64"/>
                  <a:gd name="T60" fmla="*/ 8 w 145"/>
                  <a:gd name="T61" fmla="*/ 32 h 64"/>
                  <a:gd name="T62" fmla="*/ 0 w 145"/>
                  <a:gd name="T63" fmla="*/ 21 h 64"/>
                  <a:gd name="T64" fmla="*/ 0 w 145"/>
                  <a:gd name="T65" fmla="*/ 17 h 64"/>
                  <a:gd name="T66" fmla="*/ 6 w 145"/>
                  <a:gd name="T67" fmla="*/ 21 h 64"/>
                  <a:gd name="T68" fmla="*/ 16 w 145"/>
                  <a:gd name="T69" fmla="*/ 15 h 64"/>
                  <a:gd name="T70" fmla="*/ 25 w 145"/>
                  <a:gd name="T71" fmla="*/ 9 h 64"/>
                  <a:gd name="T72" fmla="*/ 33 w 145"/>
                  <a:gd name="T73" fmla="*/ 7 h 64"/>
                  <a:gd name="T74" fmla="*/ 40 w 145"/>
                  <a:gd name="T75" fmla="*/ 4 h 64"/>
                  <a:gd name="T76" fmla="*/ 46 w 145"/>
                  <a:gd name="T77" fmla="*/ 2 h 64"/>
                  <a:gd name="T78" fmla="*/ 50 w 145"/>
                  <a:gd name="T79"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64">
                    <a:moveTo>
                      <a:pt x="52" y="0"/>
                    </a:moveTo>
                    <a:lnTo>
                      <a:pt x="52" y="4"/>
                    </a:lnTo>
                    <a:lnTo>
                      <a:pt x="54" y="2"/>
                    </a:lnTo>
                    <a:lnTo>
                      <a:pt x="59" y="2"/>
                    </a:lnTo>
                    <a:lnTo>
                      <a:pt x="61" y="2"/>
                    </a:lnTo>
                    <a:lnTo>
                      <a:pt x="69" y="2"/>
                    </a:lnTo>
                    <a:lnTo>
                      <a:pt x="69" y="4"/>
                    </a:lnTo>
                    <a:lnTo>
                      <a:pt x="71" y="9"/>
                    </a:lnTo>
                    <a:lnTo>
                      <a:pt x="75" y="9"/>
                    </a:lnTo>
                    <a:lnTo>
                      <a:pt x="77" y="11"/>
                    </a:lnTo>
                    <a:lnTo>
                      <a:pt x="75" y="15"/>
                    </a:lnTo>
                    <a:lnTo>
                      <a:pt x="77" y="17"/>
                    </a:lnTo>
                    <a:lnTo>
                      <a:pt x="80" y="19"/>
                    </a:lnTo>
                    <a:lnTo>
                      <a:pt x="80" y="23"/>
                    </a:lnTo>
                    <a:lnTo>
                      <a:pt x="82" y="23"/>
                    </a:lnTo>
                    <a:lnTo>
                      <a:pt x="84" y="21"/>
                    </a:lnTo>
                    <a:lnTo>
                      <a:pt x="86" y="21"/>
                    </a:lnTo>
                    <a:lnTo>
                      <a:pt x="82" y="15"/>
                    </a:lnTo>
                    <a:lnTo>
                      <a:pt x="84" y="15"/>
                    </a:lnTo>
                    <a:lnTo>
                      <a:pt x="92" y="19"/>
                    </a:lnTo>
                    <a:lnTo>
                      <a:pt x="99" y="19"/>
                    </a:lnTo>
                    <a:lnTo>
                      <a:pt x="96" y="21"/>
                    </a:lnTo>
                    <a:lnTo>
                      <a:pt x="101" y="26"/>
                    </a:lnTo>
                    <a:lnTo>
                      <a:pt x="109" y="23"/>
                    </a:lnTo>
                    <a:lnTo>
                      <a:pt x="115" y="26"/>
                    </a:lnTo>
                    <a:lnTo>
                      <a:pt x="128" y="34"/>
                    </a:lnTo>
                    <a:lnTo>
                      <a:pt x="130" y="40"/>
                    </a:lnTo>
                    <a:lnTo>
                      <a:pt x="134" y="40"/>
                    </a:lnTo>
                    <a:lnTo>
                      <a:pt x="137" y="38"/>
                    </a:lnTo>
                    <a:lnTo>
                      <a:pt x="141" y="40"/>
                    </a:lnTo>
                    <a:lnTo>
                      <a:pt x="145" y="42"/>
                    </a:lnTo>
                    <a:lnTo>
                      <a:pt x="145" y="49"/>
                    </a:lnTo>
                    <a:lnTo>
                      <a:pt x="137" y="47"/>
                    </a:lnTo>
                    <a:lnTo>
                      <a:pt x="132" y="51"/>
                    </a:lnTo>
                    <a:lnTo>
                      <a:pt x="126" y="51"/>
                    </a:lnTo>
                    <a:lnTo>
                      <a:pt x="122" y="57"/>
                    </a:lnTo>
                    <a:lnTo>
                      <a:pt x="113" y="57"/>
                    </a:lnTo>
                    <a:lnTo>
                      <a:pt x="107" y="61"/>
                    </a:lnTo>
                    <a:lnTo>
                      <a:pt x="105" y="59"/>
                    </a:lnTo>
                    <a:lnTo>
                      <a:pt x="101" y="59"/>
                    </a:lnTo>
                    <a:lnTo>
                      <a:pt x="94" y="61"/>
                    </a:lnTo>
                    <a:lnTo>
                      <a:pt x="86" y="59"/>
                    </a:lnTo>
                    <a:lnTo>
                      <a:pt x="84" y="57"/>
                    </a:lnTo>
                    <a:lnTo>
                      <a:pt x="77" y="59"/>
                    </a:lnTo>
                    <a:lnTo>
                      <a:pt x="71" y="59"/>
                    </a:lnTo>
                    <a:lnTo>
                      <a:pt x="67" y="55"/>
                    </a:lnTo>
                    <a:lnTo>
                      <a:pt x="61" y="55"/>
                    </a:lnTo>
                    <a:lnTo>
                      <a:pt x="56" y="53"/>
                    </a:lnTo>
                    <a:lnTo>
                      <a:pt x="54" y="57"/>
                    </a:lnTo>
                    <a:lnTo>
                      <a:pt x="52" y="59"/>
                    </a:lnTo>
                    <a:lnTo>
                      <a:pt x="52" y="61"/>
                    </a:lnTo>
                    <a:lnTo>
                      <a:pt x="46" y="61"/>
                    </a:lnTo>
                    <a:lnTo>
                      <a:pt x="44" y="64"/>
                    </a:lnTo>
                    <a:lnTo>
                      <a:pt x="35" y="59"/>
                    </a:lnTo>
                    <a:lnTo>
                      <a:pt x="31" y="59"/>
                    </a:lnTo>
                    <a:lnTo>
                      <a:pt x="31" y="57"/>
                    </a:lnTo>
                    <a:lnTo>
                      <a:pt x="25" y="49"/>
                    </a:lnTo>
                    <a:lnTo>
                      <a:pt x="21" y="47"/>
                    </a:lnTo>
                    <a:lnTo>
                      <a:pt x="12" y="42"/>
                    </a:lnTo>
                    <a:lnTo>
                      <a:pt x="10" y="40"/>
                    </a:lnTo>
                    <a:lnTo>
                      <a:pt x="8" y="36"/>
                    </a:lnTo>
                    <a:lnTo>
                      <a:pt x="8" y="32"/>
                    </a:lnTo>
                    <a:lnTo>
                      <a:pt x="4" y="26"/>
                    </a:lnTo>
                    <a:lnTo>
                      <a:pt x="0" y="21"/>
                    </a:lnTo>
                    <a:lnTo>
                      <a:pt x="0" y="19"/>
                    </a:lnTo>
                    <a:lnTo>
                      <a:pt x="0" y="17"/>
                    </a:lnTo>
                    <a:lnTo>
                      <a:pt x="2" y="19"/>
                    </a:lnTo>
                    <a:lnTo>
                      <a:pt x="6" y="21"/>
                    </a:lnTo>
                    <a:lnTo>
                      <a:pt x="12" y="15"/>
                    </a:lnTo>
                    <a:lnTo>
                      <a:pt x="16" y="15"/>
                    </a:lnTo>
                    <a:lnTo>
                      <a:pt x="21" y="9"/>
                    </a:lnTo>
                    <a:lnTo>
                      <a:pt x="25" y="9"/>
                    </a:lnTo>
                    <a:lnTo>
                      <a:pt x="27" y="7"/>
                    </a:lnTo>
                    <a:lnTo>
                      <a:pt x="33" y="7"/>
                    </a:lnTo>
                    <a:lnTo>
                      <a:pt x="35" y="7"/>
                    </a:lnTo>
                    <a:lnTo>
                      <a:pt x="40" y="4"/>
                    </a:lnTo>
                    <a:lnTo>
                      <a:pt x="40" y="0"/>
                    </a:lnTo>
                    <a:lnTo>
                      <a:pt x="46" y="2"/>
                    </a:lnTo>
                    <a:lnTo>
                      <a:pt x="48" y="0"/>
                    </a:lnTo>
                    <a:lnTo>
                      <a:pt x="50" y="2"/>
                    </a:lnTo>
                    <a:lnTo>
                      <a:pt x="52" y="0"/>
                    </a:lnTo>
                    <a:close/>
                  </a:path>
                </a:pathLst>
              </a:custGeom>
              <a:solidFill>
                <a:srgbClr val="E0F3F4"/>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9" name="Freeform 68">
                <a:extLst>
                  <a:ext uri="{FF2B5EF4-FFF2-40B4-BE49-F238E27FC236}">
                    <a16:creationId xmlns:a16="http://schemas.microsoft.com/office/drawing/2014/main" id="{3B7D3433-8A15-4625-A054-B69E7E04DBFE}"/>
                  </a:ext>
                </a:extLst>
              </p:cNvPr>
              <p:cNvSpPr>
                <a:spLocks/>
              </p:cNvSpPr>
              <p:nvPr/>
            </p:nvSpPr>
            <p:spPr bwMode="auto">
              <a:xfrm>
                <a:off x="4666454" y="3152734"/>
                <a:ext cx="229249" cy="273441"/>
              </a:xfrm>
              <a:custGeom>
                <a:avLst/>
                <a:gdLst>
                  <a:gd name="T0" fmla="*/ 61 w 166"/>
                  <a:gd name="T1" fmla="*/ 2 h 198"/>
                  <a:gd name="T2" fmla="*/ 71 w 166"/>
                  <a:gd name="T3" fmla="*/ 10 h 198"/>
                  <a:gd name="T4" fmla="*/ 73 w 166"/>
                  <a:gd name="T5" fmla="*/ 19 h 198"/>
                  <a:gd name="T6" fmla="*/ 82 w 166"/>
                  <a:gd name="T7" fmla="*/ 17 h 198"/>
                  <a:gd name="T8" fmla="*/ 92 w 166"/>
                  <a:gd name="T9" fmla="*/ 17 h 198"/>
                  <a:gd name="T10" fmla="*/ 84 w 166"/>
                  <a:gd name="T11" fmla="*/ 25 h 198"/>
                  <a:gd name="T12" fmla="*/ 95 w 166"/>
                  <a:gd name="T13" fmla="*/ 29 h 198"/>
                  <a:gd name="T14" fmla="*/ 109 w 166"/>
                  <a:gd name="T15" fmla="*/ 21 h 198"/>
                  <a:gd name="T16" fmla="*/ 116 w 166"/>
                  <a:gd name="T17" fmla="*/ 15 h 198"/>
                  <a:gd name="T18" fmla="*/ 116 w 166"/>
                  <a:gd name="T19" fmla="*/ 17 h 198"/>
                  <a:gd name="T20" fmla="*/ 124 w 166"/>
                  <a:gd name="T21" fmla="*/ 17 h 198"/>
                  <a:gd name="T22" fmla="*/ 135 w 166"/>
                  <a:gd name="T23" fmla="*/ 25 h 198"/>
                  <a:gd name="T24" fmla="*/ 145 w 166"/>
                  <a:gd name="T25" fmla="*/ 34 h 198"/>
                  <a:gd name="T26" fmla="*/ 156 w 166"/>
                  <a:gd name="T27" fmla="*/ 44 h 198"/>
                  <a:gd name="T28" fmla="*/ 156 w 166"/>
                  <a:gd name="T29" fmla="*/ 63 h 198"/>
                  <a:gd name="T30" fmla="*/ 160 w 166"/>
                  <a:gd name="T31" fmla="*/ 78 h 198"/>
                  <a:gd name="T32" fmla="*/ 166 w 166"/>
                  <a:gd name="T33" fmla="*/ 95 h 198"/>
                  <a:gd name="T34" fmla="*/ 160 w 166"/>
                  <a:gd name="T35" fmla="*/ 107 h 198"/>
                  <a:gd name="T36" fmla="*/ 147 w 166"/>
                  <a:gd name="T37" fmla="*/ 112 h 198"/>
                  <a:gd name="T38" fmla="*/ 130 w 166"/>
                  <a:gd name="T39" fmla="*/ 120 h 198"/>
                  <a:gd name="T40" fmla="*/ 114 w 166"/>
                  <a:gd name="T41" fmla="*/ 122 h 198"/>
                  <a:gd name="T42" fmla="*/ 122 w 166"/>
                  <a:gd name="T43" fmla="*/ 137 h 198"/>
                  <a:gd name="T44" fmla="*/ 135 w 166"/>
                  <a:gd name="T45" fmla="*/ 152 h 198"/>
                  <a:gd name="T46" fmla="*/ 145 w 166"/>
                  <a:gd name="T47" fmla="*/ 171 h 198"/>
                  <a:gd name="T48" fmla="*/ 130 w 166"/>
                  <a:gd name="T49" fmla="*/ 183 h 198"/>
                  <a:gd name="T50" fmla="*/ 132 w 166"/>
                  <a:gd name="T51" fmla="*/ 194 h 198"/>
                  <a:gd name="T52" fmla="*/ 118 w 166"/>
                  <a:gd name="T53" fmla="*/ 192 h 198"/>
                  <a:gd name="T54" fmla="*/ 101 w 166"/>
                  <a:gd name="T55" fmla="*/ 196 h 198"/>
                  <a:gd name="T56" fmla="*/ 86 w 166"/>
                  <a:gd name="T57" fmla="*/ 198 h 198"/>
                  <a:gd name="T58" fmla="*/ 76 w 166"/>
                  <a:gd name="T59" fmla="*/ 196 h 198"/>
                  <a:gd name="T60" fmla="*/ 63 w 166"/>
                  <a:gd name="T61" fmla="*/ 192 h 198"/>
                  <a:gd name="T62" fmla="*/ 55 w 166"/>
                  <a:gd name="T63" fmla="*/ 190 h 198"/>
                  <a:gd name="T64" fmla="*/ 46 w 166"/>
                  <a:gd name="T65" fmla="*/ 194 h 198"/>
                  <a:gd name="T66" fmla="*/ 38 w 166"/>
                  <a:gd name="T67" fmla="*/ 190 h 198"/>
                  <a:gd name="T68" fmla="*/ 38 w 166"/>
                  <a:gd name="T69" fmla="*/ 173 h 198"/>
                  <a:gd name="T70" fmla="*/ 40 w 166"/>
                  <a:gd name="T71" fmla="*/ 158 h 198"/>
                  <a:gd name="T72" fmla="*/ 25 w 166"/>
                  <a:gd name="T73" fmla="*/ 156 h 198"/>
                  <a:gd name="T74" fmla="*/ 17 w 166"/>
                  <a:gd name="T75" fmla="*/ 152 h 198"/>
                  <a:gd name="T76" fmla="*/ 10 w 166"/>
                  <a:gd name="T77" fmla="*/ 139 h 198"/>
                  <a:gd name="T78" fmla="*/ 6 w 166"/>
                  <a:gd name="T79" fmla="*/ 124 h 198"/>
                  <a:gd name="T80" fmla="*/ 2 w 166"/>
                  <a:gd name="T81" fmla="*/ 109 h 198"/>
                  <a:gd name="T82" fmla="*/ 2 w 166"/>
                  <a:gd name="T83" fmla="*/ 93 h 198"/>
                  <a:gd name="T84" fmla="*/ 19 w 166"/>
                  <a:gd name="T85" fmla="*/ 84 h 198"/>
                  <a:gd name="T86" fmla="*/ 23 w 166"/>
                  <a:gd name="T87" fmla="*/ 74 h 198"/>
                  <a:gd name="T88" fmla="*/ 17 w 166"/>
                  <a:gd name="T89" fmla="*/ 67 h 198"/>
                  <a:gd name="T90" fmla="*/ 25 w 166"/>
                  <a:gd name="T91" fmla="*/ 59 h 198"/>
                  <a:gd name="T92" fmla="*/ 27 w 166"/>
                  <a:gd name="T93" fmla="*/ 50 h 198"/>
                  <a:gd name="T94" fmla="*/ 21 w 166"/>
                  <a:gd name="T95" fmla="*/ 42 h 198"/>
                  <a:gd name="T96" fmla="*/ 38 w 166"/>
                  <a:gd name="T97" fmla="*/ 38 h 198"/>
                  <a:gd name="T98" fmla="*/ 40 w 166"/>
                  <a:gd name="T99" fmla="*/ 40 h 198"/>
                  <a:gd name="T100" fmla="*/ 44 w 166"/>
                  <a:gd name="T101" fmla="*/ 44 h 198"/>
                  <a:gd name="T102" fmla="*/ 46 w 166"/>
                  <a:gd name="T103" fmla="*/ 36 h 198"/>
                  <a:gd name="T104" fmla="*/ 59 w 166"/>
                  <a:gd name="T105" fmla="*/ 32 h 198"/>
                  <a:gd name="T106" fmla="*/ 61 w 166"/>
                  <a:gd name="T107" fmla="*/ 32 h 198"/>
                  <a:gd name="T108" fmla="*/ 57 w 166"/>
                  <a:gd name="T109" fmla="*/ 23 h 198"/>
                  <a:gd name="T110" fmla="*/ 48 w 166"/>
                  <a:gd name="T111" fmla="*/ 15 h 198"/>
                  <a:gd name="T112" fmla="*/ 50 w 166"/>
                  <a:gd name="T113" fmla="*/ 6 h 198"/>
                  <a:gd name="T114" fmla="*/ 46 w 166"/>
                  <a:gd name="T11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8">
                    <a:moveTo>
                      <a:pt x="46" y="0"/>
                    </a:moveTo>
                    <a:lnTo>
                      <a:pt x="52" y="0"/>
                    </a:lnTo>
                    <a:lnTo>
                      <a:pt x="59" y="2"/>
                    </a:lnTo>
                    <a:lnTo>
                      <a:pt x="61" y="2"/>
                    </a:lnTo>
                    <a:lnTo>
                      <a:pt x="65" y="2"/>
                    </a:lnTo>
                    <a:lnTo>
                      <a:pt x="69" y="6"/>
                    </a:lnTo>
                    <a:lnTo>
                      <a:pt x="73" y="6"/>
                    </a:lnTo>
                    <a:lnTo>
                      <a:pt x="71" y="10"/>
                    </a:lnTo>
                    <a:lnTo>
                      <a:pt x="69" y="13"/>
                    </a:lnTo>
                    <a:lnTo>
                      <a:pt x="69" y="15"/>
                    </a:lnTo>
                    <a:lnTo>
                      <a:pt x="73" y="17"/>
                    </a:lnTo>
                    <a:lnTo>
                      <a:pt x="73" y="19"/>
                    </a:lnTo>
                    <a:lnTo>
                      <a:pt x="78" y="17"/>
                    </a:lnTo>
                    <a:lnTo>
                      <a:pt x="78" y="15"/>
                    </a:lnTo>
                    <a:lnTo>
                      <a:pt x="80" y="15"/>
                    </a:lnTo>
                    <a:lnTo>
                      <a:pt x="82" y="17"/>
                    </a:lnTo>
                    <a:lnTo>
                      <a:pt x="86" y="21"/>
                    </a:lnTo>
                    <a:lnTo>
                      <a:pt x="88" y="19"/>
                    </a:lnTo>
                    <a:lnTo>
                      <a:pt x="90" y="17"/>
                    </a:lnTo>
                    <a:lnTo>
                      <a:pt x="92" y="17"/>
                    </a:lnTo>
                    <a:lnTo>
                      <a:pt x="92" y="21"/>
                    </a:lnTo>
                    <a:lnTo>
                      <a:pt x="90" y="23"/>
                    </a:lnTo>
                    <a:lnTo>
                      <a:pt x="88" y="23"/>
                    </a:lnTo>
                    <a:lnTo>
                      <a:pt x="84" y="25"/>
                    </a:lnTo>
                    <a:lnTo>
                      <a:pt x="88" y="27"/>
                    </a:lnTo>
                    <a:lnTo>
                      <a:pt x="90" y="27"/>
                    </a:lnTo>
                    <a:lnTo>
                      <a:pt x="95" y="27"/>
                    </a:lnTo>
                    <a:lnTo>
                      <a:pt x="95" y="29"/>
                    </a:lnTo>
                    <a:lnTo>
                      <a:pt x="99" y="29"/>
                    </a:lnTo>
                    <a:lnTo>
                      <a:pt x="101" y="25"/>
                    </a:lnTo>
                    <a:lnTo>
                      <a:pt x="103" y="21"/>
                    </a:lnTo>
                    <a:lnTo>
                      <a:pt x="109" y="21"/>
                    </a:lnTo>
                    <a:lnTo>
                      <a:pt x="111" y="19"/>
                    </a:lnTo>
                    <a:lnTo>
                      <a:pt x="114" y="17"/>
                    </a:lnTo>
                    <a:lnTo>
                      <a:pt x="116" y="15"/>
                    </a:lnTo>
                    <a:lnTo>
                      <a:pt x="116" y="15"/>
                    </a:lnTo>
                    <a:lnTo>
                      <a:pt x="122" y="15"/>
                    </a:lnTo>
                    <a:lnTo>
                      <a:pt x="118" y="17"/>
                    </a:lnTo>
                    <a:lnTo>
                      <a:pt x="116" y="17"/>
                    </a:lnTo>
                    <a:lnTo>
                      <a:pt x="116" y="17"/>
                    </a:lnTo>
                    <a:lnTo>
                      <a:pt x="114" y="19"/>
                    </a:lnTo>
                    <a:lnTo>
                      <a:pt x="116" y="21"/>
                    </a:lnTo>
                    <a:lnTo>
                      <a:pt x="120" y="19"/>
                    </a:lnTo>
                    <a:lnTo>
                      <a:pt x="124" y="17"/>
                    </a:lnTo>
                    <a:lnTo>
                      <a:pt x="126" y="17"/>
                    </a:lnTo>
                    <a:lnTo>
                      <a:pt x="126" y="19"/>
                    </a:lnTo>
                    <a:lnTo>
                      <a:pt x="130" y="19"/>
                    </a:lnTo>
                    <a:lnTo>
                      <a:pt x="135" y="25"/>
                    </a:lnTo>
                    <a:lnTo>
                      <a:pt x="139" y="23"/>
                    </a:lnTo>
                    <a:lnTo>
                      <a:pt x="141" y="27"/>
                    </a:lnTo>
                    <a:lnTo>
                      <a:pt x="141" y="32"/>
                    </a:lnTo>
                    <a:lnTo>
                      <a:pt x="145" y="34"/>
                    </a:lnTo>
                    <a:lnTo>
                      <a:pt x="147" y="34"/>
                    </a:lnTo>
                    <a:lnTo>
                      <a:pt x="149" y="36"/>
                    </a:lnTo>
                    <a:lnTo>
                      <a:pt x="154" y="36"/>
                    </a:lnTo>
                    <a:lnTo>
                      <a:pt x="156" y="44"/>
                    </a:lnTo>
                    <a:lnTo>
                      <a:pt x="156" y="50"/>
                    </a:lnTo>
                    <a:lnTo>
                      <a:pt x="149" y="53"/>
                    </a:lnTo>
                    <a:lnTo>
                      <a:pt x="149" y="57"/>
                    </a:lnTo>
                    <a:lnTo>
                      <a:pt x="156" y="63"/>
                    </a:lnTo>
                    <a:lnTo>
                      <a:pt x="156" y="67"/>
                    </a:lnTo>
                    <a:lnTo>
                      <a:pt x="158" y="72"/>
                    </a:lnTo>
                    <a:lnTo>
                      <a:pt x="158" y="74"/>
                    </a:lnTo>
                    <a:lnTo>
                      <a:pt x="160" y="78"/>
                    </a:lnTo>
                    <a:lnTo>
                      <a:pt x="158" y="82"/>
                    </a:lnTo>
                    <a:lnTo>
                      <a:pt x="162" y="88"/>
                    </a:lnTo>
                    <a:lnTo>
                      <a:pt x="164" y="91"/>
                    </a:lnTo>
                    <a:lnTo>
                      <a:pt x="166" y="95"/>
                    </a:lnTo>
                    <a:lnTo>
                      <a:pt x="166" y="105"/>
                    </a:lnTo>
                    <a:lnTo>
                      <a:pt x="164" y="107"/>
                    </a:lnTo>
                    <a:lnTo>
                      <a:pt x="162" y="105"/>
                    </a:lnTo>
                    <a:lnTo>
                      <a:pt x="160" y="107"/>
                    </a:lnTo>
                    <a:lnTo>
                      <a:pt x="154" y="105"/>
                    </a:lnTo>
                    <a:lnTo>
                      <a:pt x="154" y="109"/>
                    </a:lnTo>
                    <a:lnTo>
                      <a:pt x="149" y="112"/>
                    </a:lnTo>
                    <a:lnTo>
                      <a:pt x="147" y="112"/>
                    </a:lnTo>
                    <a:lnTo>
                      <a:pt x="141" y="112"/>
                    </a:lnTo>
                    <a:lnTo>
                      <a:pt x="139" y="114"/>
                    </a:lnTo>
                    <a:lnTo>
                      <a:pt x="135" y="114"/>
                    </a:lnTo>
                    <a:lnTo>
                      <a:pt x="130" y="120"/>
                    </a:lnTo>
                    <a:lnTo>
                      <a:pt x="126" y="120"/>
                    </a:lnTo>
                    <a:lnTo>
                      <a:pt x="120" y="126"/>
                    </a:lnTo>
                    <a:lnTo>
                      <a:pt x="116" y="124"/>
                    </a:lnTo>
                    <a:lnTo>
                      <a:pt x="114" y="122"/>
                    </a:lnTo>
                    <a:lnTo>
                      <a:pt x="114" y="124"/>
                    </a:lnTo>
                    <a:lnTo>
                      <a:pt x="114" y="126"/>
                    </a:lnTo>
                    <a:lnTo>
                      <a:pt x="118" y="131"/>
                    </a:lnTo>
                    <a:lnTo>
                      <a:pt x="122" y="137"/>
                    </a:lnTo>
                    <a:lnTo>
                      <a:pt x="122" y="141"/>
                    </a:lnTo>
                    <a:lnTo>
                      <a:pt x="124" y="145"/>
                    </a:lnTo>
                    <a:lnTo>
                      <a:pt x="126" y="147"/>
                    </a:lnTo>
                    <a:lnTo>
                      <a:pt x="135" y="152"/>
                    </a:lnTo>
                    <a:lnTo>
                      <a:pt x="139" y="154"/>
                    </a:lnTo>
                    <a:lnTo>
                      <a:pt x="145" y="162"/>
                    </a:lnTo>
                    <a:lnTo>
                      <a:pt x="145" y="166"/>
                    </a:lnTo>
                    <a:lnTo>
                      <a:pt x="145" y="171"/>
                    </a:lnTo>
                    <a:lnTo>
                      <a:pt x="143" y="171"/>
                    </a:lnTo>
                    <a:lnTo>
                      <a:pt x="141" y="175"/>
                    </a:lnTo>
                    <a:lnTo>
                      <a:pt x="135" y="177"/>
                    </a:lnTo>
                    <a:lnTo>
                      <a:pt x="130" y="183"/>
                    </a:lnTo>
                    <a:lnTo>
                      <a:pt x="130" y="185"/>
                    </a:lnTo>
                    <a:lnTo>
                      <a:pt x="135" y="190"/>
                    </a:lnTo>
                    <a:lnTo>
                      <a:pt x="135" y="192"/>
                    </a:lnTo>
                    <a:lnTo>
                      <a:pt x="132" y="194"/>
                    </a:lnTo>
                    <a:lnTo>
                      <a:pt x="128" y="192"/>
                    </a:lnTo>
                    <a:lnTo>
                      <a:pt x="124" y="192"/>
                    </a:lnTo>
                    <a:lnTo>
                      <a:pt x="120" y="192"/>
                    </a:lnTo>
                    <a:lnTo>
                      <a:pt x="118" y="192"/>
                    </a:lnTo>
                    <a:lnTo>
                      <a:pt x="111" y="196"/>
                    </a:lnTo>
                    <a:lnTo>
                      <a:pt x="107" y="196"/>
                    </a:lnTo>
                    <a:lnTo>
                      <a:pt x="103" y="196"/>
                    </a:lnTo>
                    <a:lnTo>
                      <a:pt x="101" y="196"/>
                    </a:lnTo>
                    <a:lnTo>
                      <a:pt x="97" y="194"/>
                    </a:lnTo>
                    <a:lnTo>
                      <a:pt x="92" y="194"/>
                    </a:lnTo>
                    <a:lnTo>
                      <a:pt x="86" y="194"/>
                    </a:lnTo>
                    <a:lnTo>
                      <a:pt x="86" y="198"/>
                    </a:lnTo>
                    <a:lnTo>
                      <a:pt x="86" y="198"/>
                    </a:lnTo>
                    <a:lnTo>
                      <a:pt x="82" y="198"/>
                    </a:lnTo>
                    <a:lnTo>
                      <a:pt x="78" y="194"/>
                    </a:lnTo>
                    <a:lnTo>
                      <a:pt x="76" y="196"/>
                    </a:lnTo>
                    <a:lnTo>
                      <a:pt x="71" y="198"/>
                    </a:lnTo>
                    <a:lnTo>
                      <a:pt x="71" y="198"/>
                    </a:lnTo>
                    <a:lnTo>
                      <a:pt x="69" y="196"/>
                    </a:lnTo>
                    <a:lnTo>
                      <a:pt x="63" y="192"/>
                    </a:lnTo>
                    <a:lnTo>
                      <a:pt x="61" y="192"/>
                    </a:lnTo>
                    <a:lnTo>
                      <a:pt x="59" y="194"/>
                    </a:lnTo>
                    <a:lnTo>
                      <a:pt x="57" y="192"/>
                    </a:lnTo>
                    <a:lnTo>
                      <a:pt x="55" y="190"/>
                    </a:lnTo>
                    <a:lnTo>
                      <a:pt x="50" y="190"/>
                    </a:lnTo>
                    <a:lnTo>
                      <a:pt x="52" y="192"/>
                    </a:lnTo>
                    <a:lnTo>
                      <a:pt x="50" y="196"/>
                    </a:lnTo>
                    <a:lnTo>
                      <a:pt x="46" y="194"/>
                    </a:lnTo>
                    <a:lnTo>
                      <a:pt x="42" y="196"/>
                    </a:lnTo>
                    <a:lnTo>
                      <a:pt x="38" y="194"/>
                    </a:lnTo>
                    <a:lnTo>
                      <a:pt x="38" y="194"/>
                    </a:lnTo>
                    <a:lnTo>
                      <a:pt x="38" y="190"/>
                    </a:lnTo>
                    <a:lnTo>
                      <a:pt x="33" y="187"/>
                    </a:lnTo>
                    <a:lnTo>
                      <a:pt x="33" y="183"/>
                    </a:lnTo>
                    <a:lnTo>
                      <a:pt x="36" y="175"/>
                    </a:lnTo>
                    <a:lnTo>
                      <a:pt x="38" y="173"/>
                    </a:lnTo>
                    <a:lnTo>
                      <a:pt x="38" y="171"/>
                    </a:lnTo>
                    <a:lnTo>
                      <a:pt x="40" y="164"/>
                    </a:lnTo>
                    <a:lnTo>
                      <a:pt x="44" y="160"/>
                    </a:lnTo>
                    <a:lnTo>
                      <a:pt x="40" y="158"/>
                    </a:lnTo>
                    <a:lnTo>
                      <a:pt x="38" y="158"/>
                    </a:lnTo>
                    <a:lnTo>
                      <a:pt x="31" y="154"/>
                    </a:lnTo>
                    <a:lnTo>
                      <a:pt x="29" y="156"/>
                    </a:lnTo>
                    <a:lnTo>
                      <a:pt x="25" y="156"/>
                    </a:lnTo>
                    <a:lnTo>
                      <a:pt x="23" y="156"/>
                    </a:lnTo>
                    <a:lnTo>
                      <a:pt x="19" y="156"/>
                    </a:lnTo>
                    <a:lnTo>
                      <a:pt x="17" y="154"/>
                    </a:lnTo>
                    <a:lnTo>
                      <a:pt x="17" y="152"/>
                    </a:lnTo>
                    <a:lnTo>
                      <a:pt x="12" y="147"/>
                    </a:lnTo>
                    <a:lnTo>
                      <a:pt x="12" y="147"/>
                    </a:lnTo>
                    <a:lnTo>
                      <a:pt x="12" y="141"/>
                    </a:lnTo>
                    <a:lnTo>
                      <a:pt x="10" y="139"/>
                    </a:lnTo>
                    <a:lnTo>
                      <a:pt x="8" y="135"/>
                    </a:lnTo>
                    <a:lnTo>
                      <a:pt x="4" y="131"/>
                    </a:lnTo>
                    <a:lnTo>
                      <a:pt x="4" y="131"/>
                    </a:lnTo>
                    <a:lnTo>
                      <a:pt x="6" y="124"/>
                    </a:lnTo>
                    <a:lnTo>
                      <a:pt x="4" y="120"/>
                    </a:lnTo>
                    <a:lnTo>
                      <a:pt x="4" y="118"/>
                    </a:lnTo>
                    <a:lnTo>
                      <a:pt x="0" y="112"/>
                    </a:lnTo>
                    <a:lnTo>
                      <a:pt x="2" y="109"/>
                    </a:lnTo>
                    <a:lnTo>
                      <a:pt x="2" y="109"/>
                    </a:lnTo>
                    <a:lnTo>
                      <a:pt x="2" y="105"/>
                    </a:lnTo>
                    <a:lnTo>
                      <a:pt x="4" y="97"/>
                    </a:lnTo>
                    <a:lnTo>
                      <a:pt x="2" y="93"/>
                    </a:lnTo>
                    <a:lnTo>
                      <a:pt x="6" y="88"/>
                    </a:lnTo>
                    <a:lnTo>
                      <a:pt x="8" y="84"/>
                    </a:lnTo>
                    <a:lnTo>
                      <a:pt x="12" y="84"/>
                    </a:lnTo>
                    <a:lnTo>
                      <a:pt x="19" y="84"/>
                    </a:lnTo>
                    <a:lnTo>
                      <a:pt x="21" y="82"/>
                    </a:lnTo>
                    <a:lnTo>
                      <a:pt x="19" y="80"/>
                    </a:lnTo>
                    <a:lnTo>
                      <a:pt x="21" y="78"/>
                    </a:lnTo>
                    <a:lnTo>
                      <a:pt x="23" y="74"/>
                    </a:lnTo>
                    <a:lnTo>
                      <a:pt x="23" y="72"/>
                    </a:lnTo>
                    <a:lnTo>
                      <a:pt x="21" y="69"/>
                    </a:lnTo>
                    <a:lnTo>
                      <a:pt x="17" y="69"/>
                    </a:lnTo>
                    <a:lnTo>
                      <a:pt x="17" y="67"/>
                    </a:lnTo>
                    <a:lnTo>
                      <a:pt x="17" y="63"/>
                    </a:lnTo>
                    <a:lnTo>
                      <a:pt x="21" y="65"/>
                    </a:lnTo>
                    <a:lnTo>
                      <a:pt x="25" y="63"/>
                    </a:lnTo>
                    <a:lnTo>
                      <a:pt x="25" y="59"/>
                    </a:lnTo>
                    <a:lnTo>
                      <a:pt x="25" y="55"/>
                    </a:lnTo>
                    <a:lnTo>
                      <a:pt x="25" y="53"/>
                    </a:lnTo>
                    <a:lnTo>
                      <a:pt x="27" y="50"/>
                    </a:lnTo>
                    <a:lnTo>
                      <a:pt x="27" y="50"/>
                    </a:lnTo>
                    <a:lnTo>
                      <a:pt x="27" y="50"/>
                    </a:lnTo>
                    <a:lnTo>
                      <a:pt x="27" y="46"/>
                    </a:lnTo>
                    <a:lnTo>
                      <a:pt x="23" y="46"/>
                    </a:lnTo>
                    <a:lnTo>
                      <a:pt x="21" y="42"/>
                    </a:lnTo>
                    <a:lnTo>
                      <a:pt x="21" y="38"/>
                    </a:lnTo>
                    <a:lnTo>
                      <a:pt x="29" y="36"/>
                    </a:lnTo>
                    <a:lnTo>
                      <a:pt x="33" y="36"/>
                    </a:lnTo>
                    <a:lnTo>
                      <a:pt x="38" y="38"/>
                    </a:lnTo>
                    <a:lnTo>
                      <a:pt x="38" y="42"/>
                    </a:lnTo>
                    <a:lnTo>
                      <a:pt x="40" y="46"/>
                    </a:lnTo>
                    <a:lnTo>
                      <a:pt x="42" y="44"/>
                    </a:lnTo>
                    <a:lnTo>
                      <a:pt x="40" y="40"/>
                    </a:lnTo>
                    <a:lnTo>
                      <a:pt x="40" y="38"/>
                    </a:lnTo>
                    <a:lnTo>
                      <a:pt x="42" y="38"/>
                    </a:lnTo>
                    <a:lnTo>
                      <a:pt x="46" y="40"/>
                    </a:lnTo>
                    <a:lnTo>
                      <a:pt x="44" y="44"/>
                    </a:lnTo>
                    <a:lnTo>
                      <a:pt x="50" y="48"/>
                    </a:lnTo>
                    <a:lnTo>
                      <a:pt x="48" y="46"/>
                    </a:lnTo>
                    <a:lnTo>
                      <a:pt x="48" y="40"/>
                    </a:lnTo>
                    <a:lnTo>
                      <a:pt x="46" y="36"/>
                    </a:lnTo>
                    <a:lnTo>
                      <a:pt x="48" y="34"/>
                    </a:lnTo>
                    <a:lnTo>
                      <a:pt x="52" y="32"/>
                    </a:lnTo>
                    <a:lnTo>
                      <a:pt x="55" y="34"/>
                    </a:lnTo>
                    <a:lnTo>
                      <a:pt x="59" y="32"/>
                    </a:lnTo>
                    <a:lnTo>
                      <a:pt x="65" y="40"/>
                    </a:lnTo>
                    <a:lnTo>
                      <a:pt x="73" y="40"/>
                    </a:lnTo>
                    <a:lnTo>
                      <a:pt x="67" y="38"/>
                    </a:lnTo>
                    <a:lnTo>
                      <a:pt x="61" y="32"/>
                    </a:lnTo>
                    <a:lnTo>
                      <a:pt x="55" y="29"/>
                    </a:lnTo>
                    <a:lnTo>
                      <a:pt x="52" y="29"/>
                    </a:lnTo>
                    <a:lnTo>
                      <a:pt x="52" y="25"/>
                    </a:lnTo>
                    <a:lnTo>
                      <a:pt x="57" y="23"/>
                    </a:lnTo>
                    <a:lnTo>
                      <a:pt x="52" y="21"/>
                    </a:lnTo>
                    <a:lnTo>
                      <a:pt x="52" y="17"/>
                    </a:lnTo>
                    <a:lnTo>
                      <a:pt x="48" y="19"/>
                    </a:lnTo>
                    <a:lnTo>
                      <a:pt x="48" y="15"/>
                    </a:lnTo>
                    <a:lnTo>
                      <a:pt x="52" y="15"/>
                    </a:lnTo>
                    <a:lnTo>
                      <a:pt x="55" y="13"/>
                    </a:lnTo>
                    <a:lnTo>
                      <a:pt x="50" y="8"/>
                    </a:lnTo>
                    <a:lnTo>
                      <a:pt x="50" y="6"/>
                    </a:lnTo>
                    <a:lnTo>
                      <a:pt x="48" y="6"/>
                    </a:lnTo>
                    <a:lnTo>
                      <a:pt x="46" y="4"/>
                    </a:lnTo>
                    <a:lnTo>
                      <a:pt x="46" y="2"/>
                    </a:lnTo>
                    <a:lnTo>
                      <a:pt x="46" y="0"/>
                    </a:lnTo>
                    <a:close/>
                  </a:path>
                </a:pathLst>
              </a:custGeom>
              <a:solidFill>
                <a:srgbClr val="00B0A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0" name="Freeform 69">
                <a:extLst>
                  <a:ext uri="{FF2B5EF4-FFF2-40B4-BE49-F238E27FC236}">
                    <a16:creationId xmlns:a16="http://schemas.microsoft.com/office/drawing/2014/main" id="{F220073E-F114-441D-BF6C-525A48B4DF04}"/>
                  </a:ext>
                </a:extLst>
              </p:cNvPr>
              <p:cNvSpPr>
                <a:spLocks/>
              </p:cNvSpPr>
              <p:nvPr/>
            </p:nvSpPr>
            <p:spPr bwMode="auto">
              <a:xfrm>
                <a:off x="4764506" y="3431699"/>
                <a:ext cx="6906" cy="5524"/>
              </a:xfrm>
              <a:custGeom>
                <a:avLst/>
                <a:gdLst>
                  <a:gd name="T0" fmla="*/ 2 w 5"/>
                  <a:gd name="T1" fmla="*/ 0 h 4"/>
                  <a:gd name="T2" fmla="*/ 5 w 5"/>
                  <a:gd name="T3" fmla="*/ 2 h 4"/>
                  <a:gd name="T4" fmla="*/ 5 w 5"/>
                  <a:gd name="T5" fmla="*/ 4 h 4"/>
                  <a:gd name="T6" fmla="*/ 2 w 5"/>
                  <a:gd name="T7" fmla="*/ 4 h 4"/>
                  <a:gd name="T8" fmla="*/ 0 w 5"/>
                  <a:gd name="T9" fmla="*/ 2 h 4"/>
                  <a:gd name="T10" fmla="*/ 2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lnTo>
                      <a:pt x="5" y="2"/>
                    </a:lnTo>
                    <a:lnTo>
                      <a:pt x="5" y="4"/>
                    </a:lnTo>
                    <a:lnTo>
                      <a:pt x="2" y="4"/>
                    </a:lnTo>
                    <a:lnTo>
                      <a:pt x="0" y="2"/>
                    </a:lnTo>
                    <a:lnTo>
                      <a:pt x="2" y="0"/>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1" name="Freeform 70">
                <a:extLst>
                  <a:ext uri="{FF2B5EF4-FFF2-40B4-BE49-F238E27FC236}">
                    <a16:creationId xmlns:a16="http://schemas.microsoft.com/office/drawing/2014/main" id="{AB8FCFB0-450B-4B36-9894-0C92289F7669}"/>
                  </a:ext>
                </a:extLst>
              </p:cNvPr>
              <p:cNvSpPr>
                <a:spLocks/>
              </p:cNvSpPr>
              <p:nvPr/>
            </p:nvSpPr>
            <p:spPr bwMode="auto">
              <a:xfrm>
                <a:off x="4671978" y="3415127"/>
                <a:ext cx="125673" cy="69051"/>
              </a:xfrm>
              <a:custGeom>
                <a:avLst/>
                <a:gdLst>
                  <a:gd name="T0" fmla="*/ 38 w 91"/>
                  <a:gd name="T1" fmla="*/ 6 h 50"/>
                  <a:gd name="T2" fmla="*/ 46 w 91"/>
                  <a:gd name="T3" fmla="*/ 6 h 50"/>
                  <a:gd name="T4" fmla="*/ 46 w 91"/>
                  <a:gd name="T5" fmla="*/ 0 h 50"/>
                  <a:gd name="T6" fmla="*/ 53 w 91"/>
                  <a:gd name="T7" fmla="*/ 2 h 50"/>
                  <a:gd name="T8" fmla="*/ 57 w 91"/>
                  <a:gd name="T9" fmla="*/ 2 h 50"/>
                  <a:gd name="T10" fmla="*/ 65 w 91"/>
                  <a:gd name="T11" fmla="*/ 6 h 50"/>
                  <a:gd name="T12" fmla="*/ 69 w 91"/>
                  <a:gd name="T13" fmla="*/ 12 h 50"/>
                  <a:gd name="T14" fmla="*/ 69 w 91"/>
                  <a:gd name="T15" fmla="*/ 16 h 50"/>
                  <a:gd name="T16" fmla="*/ 78 w 91"/>
                  <a:gd name="T17" fmla="*/ 16 h 50"/>
                  <a:gd name="T18" fmla="*/ 84 w 91"/>
                  <a:gd name="T19" fmla="*/ 16 h 50"/>
                  <a:gd name="T20" fmla="*/ 91 w 91"/>
                  <a:gd name="T21" fmla="*/ 21 h 50"/>
                  <a:gd name="T22" fmla="*/ 88 w 91"/>
                  <a:gd name="T23" fmla="*/ 31 h 50"/>
                  <a:gd name="T24" fmla="*/ 80 w 91"/>
                  <a:gd name="T25" fmla="*/ 40 h 50"/>
                  <a:gd name="T26" fmla="*/ 72 w 91"/>
                  <a:gd name="T27" fmla="*/ 38 h 50"/>
                  <a:gd name="T28" fmla="*/ 63 w 91"/>
                  <a:gd name="T29" fmla="*/ 42 h 50"/>
                  <a:gd name="T30" fmla="*/ 57 w 91"/>
                  <a:gd name="T31" fmla="*/ 44 h 50"/>
                  <a:gd name="T32" fmla="*/ 53 w 91"/>
                  <a:gd name="T33" fmla="*/ 38 h 50"/>
                  <a:gd name="T34" fmla="*/ 40 w 91"/>
                  <a:gd name="T35" fmla="*/ 46 h 50"/>
                  <a:gd name="T36" fmla="*/ 27 w 91"/>
                  <a:gd name="T37" fmla="*/ 50 h 50"/>
                  <a:gd name="T38" fmla="*/ 21 w 91"/>
                  <a:gd name="T39" fmla="*/ 44 h 50"/>
                  <a:gd name="T40" fmla="*/ 19 w 91"/>
                  <a:gd name="T41" fmla="*/ 38 h 50"/>
                  <a:gd name="T42" fmla="*/ 10 w 91"/>
                  <a:gd name="T43" fmla="*/ 33 h 50"/>
                  <a:gd name="T44" fmla="*/ 10 w 91"/>
                  <a:gd name="T45" fmla="*/ 42 h 50"/>
                  <a:gd name="T46" fmla="*/ 0 w 91"/>
                  <a:gd name="T47" fmla="*/ 42 h 50"/>
                  <a:gd name="T48" fmla="*/ 2 w 91"/>
                  <a:gd name="T49" fmla="*/ 38 h 50"/>
                  <a:gd name="T50" fmla="*/ 4 w 91"/>
                  <a:gd name="T51" fmla="*/ 35 h 50"/>
                  <a:gd name="T52" fmla="*/ 10 w 91"/>
                  <a:gd name="T53" fmla="*/ 21 h 50"/>
                  <a:gd name="T54" fmla="*/ 17 w 91"/>
                  <a:gd name="T55" fmla="*/ 14 h 50"/>
                  <a:gd name="T56" fmla="*/ 21 w 91"/>
                  <a:gd name="T57" fmla="*/ 8 h 50"/>
                  <a:gd name="T58" fmla="*/ 19 w 91"/>
                  <a:gd name="T59" fmla="*/ 4 h 50"/>
                  <a:gd name="T60" fmla="*/ 25 w 91"/>
                  <a:gd name="T61" fmla="*/ 6 h 50"/>
                  <a:gd name="T62" fmla="*/ 34 w 91"/>
                  <a:gd name="T63"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50">
                    <a:moveTo>
                      <a:pt x="34" y="4"/>
                    </a:moveTo>
                    <a:lnTo>
                      <a:pt x="38" y="6"/>
                    </a:lnTo>
                    <a:lnTo>
                      <a:pt x="42" y="4"/>
                    </a:lnTo>
                    <a:lnTo>
                      <a:pt x="46" y="6"/>
                    </a:lnTo>
                    <a:lnTo>
                      <a:pt x="48" y="2"/>
                    </a:lnTo>
                    <a:lnTo>
                      <a:pt x="46" y="0"/>
                    </a:lnTo>
                    <a:lnTo>
                      <a:pt x="51" y="0"/>
                    </a:lnTo>
                    <a:lnTo>
                      <a:pt x="53" y="2"/>
                    </a:lnTo>
                    <a:lnTo>
                      <a:pt x="55" y="4"/>
                    </a:lnTo>
                    <a:lnTo>
                      <a:pt x="57" y="2"/>
                    </a:lnTo>
                    <a:lnTo>
                      <a:pt x="59" y="2"/>
                    </a:lnTo>
                    <a:lnTo>
                      <a:pt x="65" y="6"/>
                    </a:lnTo>
                    <a:lnTo>
                      <a:pt x="69" y="8"/>
                    </a:lnTo>
                    <a:lnTo>
                      <a:pt x="69" y="12"/>
                    </a:lnTo>
                    <a:lnTo>
                      <a:pt x="67" y="14"/>
                    </a:lnTo>
                    <a:lnTo>
                      <a:pt x="69" y="16"/>
                    </a:lnTo>
                    <a:lnTo>
                      <a:pt x="74" y="16"/>
                    </a:lnTo>
                    <a:lnTo>
                      <a:pt x="78" y="16"/>
                    </a:lnTo>
                    <a:lnTo>
                      <a:pt x="82" y="21"/>
                    </a:lnTo>
                    <a:lnTo>
                      <a:pt x="84" y="16"/>
                    </a:lnTo>
                    <a:lnTo>
                      <a:pt x="88" y="16"/>
                    </a:lnTo>
                    <a:lnTo>
                      <a:pt x="91" y="21"/>
                    </a:lnTo>
                    <a:lnTo>
                      <a:pt x="86" y="25"/>
                    </a:lnTo>
                    <a:lnTo>
                      <a:pt x="88" y="31"/>
                    </a:lnTo>
                    <a:lnTo>
                      <a:pt x="80" y="33"/>
                    </a:lnTo>
                    <a:lnTo>
                      <a:pt x="80" y="40"/>
                    </a:lnTo>
                    <a:lnTo>
                      <a:pt x="76" y="38"/>
                    </a:lnTo>
                    <a:lnTo>
                      <a:pt x="72" y="38"/>
                    </a:lnTo>
                    <a:lnTo>
                      <a:pt x="63" y="35"/>
                    </a:lnTo>
                    <a:lnTo>
                      <a:pt x="63" y="42"/>
                    </a:lnTo>
                    <a:lnTo>
                      <a:pt x="59" y="48"/>
                    </a:lnTo>
                    <a:lnTo>
                      <a:pt x="57" y="44"/>
                    </a:lnTo>
                    <a:lnTo>
                      <a:pt x="51" y="42"/>
                    </a:lnTo>
                    <a:lnTo>
                      <a:pt x="53" y="38"/>
                    </a:lnTo>
                    <a:lnTo>
                      <a:pt x="46" y="33"/>
                    </a:lnTo>
                    <a:lnTo>
                      <a:pt x="40" y="46"/>
                    </a:lnTo>
                    <a:lnTo>
                      <a:pt x="36" y="44"/>
                    </a:lnTo>
                    <a:lnTo>
                      <a:pt x="27" y="50"/>
                    </a:lnTo>
                    <a:lnTo>
                      <a:pt x="23" y="48"/>
                    </a:lnTo>
                    <a:lnTo>
                      <a:pt x="21" y="44"/>
                    </a:lnTo>
                    <a:lnTo>
                      <a:pt x="19" y="42"/>
                    </a:lnTo>
                    <a:lnTo>
                      <a:pt x="19" y="38"/>
                    </a:lnTo>
                    <a:lnTo>
                      <a:pt x="17" y="33"/>
                    </a:lnTo>
                    <a:lnTo>
                      <a:pt x="10" y="33"/>
                    </a:lnTo>
                    <a:lnTo>
                      <a:pt x="8" y="35"/>
                    </a:lnTo>
                    <a:lnTo>
                      <a:pt x="10" y="42"/>
                    </a:lnTo>
                    <a:lnTo>
                      <a:pt x="4" y="44"/>
                    </a:lnTo>
                    <a:lnTo>
                      <a:pt x="0" y="42"/>
                    </a:lnTo>
                    <a:lnTo>
                      <a:pt x="0" y="40"/>
                    </a:lnTo>
                    <a:lnTo>
                      <a:pt x="2" y="38"/>
                    </a:lnTo>
                    <a:lnTo>
                      <a:pt x="4" y="38"/>
                    </a:lnTo>
                    <a:lnTo>
                      <a:pt x="4" y="35"/>
                    </a:lnTo>
                    <a:lnTo>
                      <a:pt x="6" y="29"/>
                    </a:lnTo>
                    <a:lnTo>
                      <a:pt x="10" y="21"/>
                    </a:lnTo>
                    <a:lnTo>
                      <a:pt x="13" y="19"/>
                    </a:lnTo>
                    <a:lnTo>
                      <a:pt x="17" y="14"/>
                    </a:lnTo>
                    <a:lnTo>
                      <a:pt x="21" y="12"/>
                    </a:lnTo>
                    <a:lnTo>
                      <a:pt x="21" y="8"/>
                    </a:lnTo>
                    <a:lnTo>
                      <a:pt x="17" y="6"/>
                    </a:lnTo>
                    <a:lnTo>
                      <a:pt x="19" y="4"/>
                    </a:lnTo>
                    <a:lnTo>
                      <a:pt x="23" y="4"/>
                    </a:lnTo>
                    <a:lnTo>
                      <a:pt x="25" y="6"/>
                    </a:lnTo>
                    <a:lnTo>
                      <a:pt x="27" y="6"/>
                    </a:lnTo>
                    <a:lnTo>
                      <a:pt x="34" y="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2" name="Freeform 71">
                <a:extLst>
                  <a:ext uri="{FF2B5EF4-FFF2-40B4-BE49-F238E27FC236}">
                    <a16:creationId xmlns:a16="http://schemas.microsoft.com/office/drawing/2014/main" id="{BEECADE7-EA54-4135-8DE8-E72C408B1FE8}"/>
                  </a:ext>
                </a:extLst>
              </p:cNvPr>
              <p:cNvSpPr>
                <a:spLocks noEditPoints="1"/>
              </p:cNvSpPr>
              <p:nvPr/>
            </p:nvSpPr>
            <p:spPr bwMode="auto">
              <a:xfrm>
                <a:off x="4604308" y="3213499"/>
                <a:ext cx="99433" cy="89766"/>
              </a:xfrm>
              <a:custGeom>
                <a:avLst/>
                <a:gdLst>
                  <a:gd name="T0" fmla="*/ 47 w 72"/>
                  <a:gd name="T1" fmla="*/ 61 h 65"/>
                  <a:gd name="T2" fmla="*/ 47 w 72"/>
                  <a:gd name="T3" fmla="*/ 49 h 65"/>
                  <a:gd name="T4" fmla="*/ 53 w 72"/>
                  <a:gd name="T5" fmla="*/ 40 h 65"/>
                  <a:gd name="T6" fmla="*/ 64 w 72"/>
                  <a:gd name="T7" fmla="*/ 40 h 65"/>
                  <a:gd name="T8" fmla="*/ 64 w 72"/>
                  <a:gd name="T9" fmla="*/ 36 h 65"/>
                  <a:gd name="T10" fmla="*/ 68 w 72"/>
                  <a:gd name="T11" fmla="*/ 30 h 65"/>
                  <a:gd name="T12" fmla="*/ 66 w 72"/>
                  <a:gd name="T13" fmla="*/ 25 h 65"/>
                  <a:gd name="T14" fmla="*/ 62 w 72"/>
                  <a:gd name="T15" fmla="*/ 23 h 65"/>
                  <a:gd name="T16" fmla="*/ 66 w 72"/>
                  <a:gd name="T17" fmla="*/ 21 h 65"/>
                  <a:gd name="T18" fmla="*/ 70 w 72"/>
                  <a:gd name="T19" fmla="*/ 15 h 65"/>
                  <a:gd name="T20" fmla="*/ 70 w 72"/>
                  <a:gd name="T21" fmla="*/ 9 h 65"/>
                  <a:gd name="T22" fmla="*/ 72 w 72"/>
                  <a:gd name="T23" fmla="*/ 6 h 65"/>
                  <a:gd name="T24" fmla="*/ 66 w 72"/>
                  <a:gd name="T25" fmla="*/ 2 h 65"/>
                  <a:gd name="T26" fmla="*/ 53 w 72"/>
                  <a:gd name="T27" fmla="*/ 0 h 65"/>
                  <a:gd name="T28" fmla="*/ 47 w 72"/>
                  <a:gd name="T29" fmla="*/ 2 h 65"/>
                  <a:gd name="T30" fmla="*/ 40 w 72"/>
                  <a:gd name="T31" fmla="*/ 4 h 65"/>
                  <a:gd name="T32" fmla="*/ 28 w 72"/>
                  <a:gd name="T33" fmla="*/ 13 h 65"/>
                  <a:gd name="T34" fmla="*/ 24 w 72"/>
                  <a:gd name="T35" fmla="*/ 13 h 65"/>
                  <a:gd name="T36" fmla="*/ 19 w 72"/>
                  <a:gd name="T37" fmla="*/ 21 h 65"/>
                  <a:gd name="T38" fmla="*/ 19 w 72"/>
                  <a:gd name="T39" fmla="*/ 30 h 65"/>
                  <a:gd name="T40" fmla="*/ 15 w 72"/>
                  <a:gd name="T41" fmla="*/ 36 h 65"/>
                  <a:gd name="T42" fmla="*/ 13 w 72"/>
                  <a:gd name="T43" fmla="*/ 40 h 65"/>
                  <a:gd name="T44" fmla="*/ 22 w 72"/>
                  <a:gd name="T45" fmla="*/ 47 h 65"/>
                  <a:gd name="T46" fmla="*/ 15 w 72"/>
                  <a:gd name="T47" fmla="*/ 49 h 65"/>
                  <a:gd name="T48" fmla="*/ 15 w 72"/>
                  <a:gd name="T49" fmla="*/ 51 h 65"/>
                  <a:gd name="T50" fmla="*/ 17 w 72"/>
                  <a:gd name="T51" fmla="*/ 53 h 65"/>
                  <a:gd name="T52" fmla="*/ 11 w 72"/>
                  <a:gd name="T53" fmla="*/ 51 h 65"/>
                  <a:gd name="T54" fmla="*/ 5 w 72"/>
                  <a:gd name="T55" fmla="*/ 51 h 65"/>
                  <a:gd name="T56" fmla="*/ 9 w 72"/>
                  <a:gd name="T57" fmla="*/ 53 h 65"/>
                  <a:gd name="T58" fmla="*/ 13 w 72"/>
                  <a:gd name="T59" fmla="*/ 55 h 65"/>
                  <a:gd name="T60" fmla="*/ 13 w 72"/>
                  <a:gd name="T61" fmla="*/ 55 h 65"/>
                  <a:gd name="T62" fmla="*/ 5 w 72"/>
                  <a:gd name="T63" fmla="*/ 55 h 65"/>
                  <a:gd name="T64" fmla="*/ 0 w 72"/>
                  <a:gd name="T65" fmla="*/ 55 h 65"/>
                  <a:gd name="T66" fmla="*/ 5 w 72"/>
                  <a:gd name="T67" fmla="*/ 59 h 65"/>
                  <a:gd name="T68" fmla="*/ 11 w 72"/>
                  <a:gd name="T69" fmla="*/ 61 h 65"/>
                  <a:gd name="T70" fmla="*/ 17 w 72"/>
                  <a:gd name="T71" fmla="*/ 57 h 65"/>
                  <a:gd name="T72" fmla="*/ 19 w 72"/>
                  <a:gd name="T73" fmla="*/ 55 h 65"/>
                  <a:gd name="T74" fmla="*/ 28 w 72"/>
                  <a:gd name="T75" fmla="*/ 53 h 65"/>
                  <a:gd name="T76" fmla="*/ 34 w 72"/>
                  <a:gd name="T77" fmla="*/ 55 h 65"/>
                  <a:gd name="T78" fmla="*/ 40 w 72"/>
                  <a:gd name="T79" fmla="*/ 57 h 65"/>
                  <a:gd name="T80" fmla="*/ 43 w 72"/>
                  <a:gd name="T81" fmla="*/ 63 h 65"/>
                  <a:gd name="T82" fmla="*/ 47 w 72"/>
                  <a:gd name="T83" fmla="*/ 65 h 65"/>
                  <a:gd name="T84" fmla="*/ 11 w 72"/>
                  <a:gd name="T85" fmla="*/ 47 h 65"/>
                  <a:gd name="T86" fmla="*/ 11 w 72"/>
                  <a:gd name="T87" fmla="*/ 49 h 65"/>
                  <a:gd name="T88" fmla="*/ 7 w 72"/>
                  <a:gd name="T89" fmla="*/ 47 h 65"/>
                  <a:gd name="T90" fmla="*/ 9 w 72"/>
                  <a:gd name="T91" fmla="*/ 44 h 65"/>
                  <a:gd name="T92" fmla="*/ 15 w 72"/>
                  <a:gd name="T93" fmla="*/ 44 h 65"/>
                  <a:gd name="T94" fmla="*/ 13 w 72"/>
                  <a:gd name="T95" fmla="*/ 47 h 65"/>
                  <a:gd name="T96" fmla="*/ 11 w 72"/>
                  <a:gd name="T97"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65">
                    <a:moveTo>
                      <a:pt x="47" y="65"/>
                    </a:moveTo>
                    <a:lnTo>
                      <a:pt x="47" y="61"/>
                    </a:lnTo>
                    <a:lnTo>
                      <a:pt x="49" y="53"/>
                    </a:lnTo>
                    <a:lnTo>
                      <a:pt x="47" y="49"/>
                    </a:lnTo>
                    <a:lnTo>
                      <a:pt x="51" y="44"/>
                    </a:lnTo>
                    <a:lnTo>
                      <a:pt x="53" y="40"/>
                    </a:lnTo>
                    <a:lnTo>
                      <a:pt x="57" y="40"/>
                    </a:lnTo>
                    <a:lnTo>
                      <a:pt x="64" y="40"/>
                    </a:lnTo>
                    <a:lnTo>
                      <a:pt x="66" y="38"/>
                    </a:lnTo>
                    <a:lnTo>
                      <a:pt x="64" y="36"/>
                    </a:lnTo>
                    <a:lnTo>
                      <a:pt x="66" y="34"/>
                    </a:lnTo>
                    <a:lnTo>
                      <a:pt x="68" y="30"/>
                    </a:lnTo>
                    <a:lnTo>
                      <a:pt x="68" y="28"/>
                    </a:lnTo>
                    <a:lnTo>
                      <a:pt x="66" y="25"/>
                    </a:lnTo>
                    <a:lnTo>
                      <a:pt x="62" y="25"/>
                    </a:lnTo>
                    <a:lnTo>
                      <a:pt x="62" y="23"/>
                    </a:lnTo>
                    <a:lnTo>
                      <a:pt x="62" y="19"/>
                    </a:lnTo>
                    <a:lnTo>
                      <a:pt x="66" y="21"/>
                    </a:lnTo>
                    <a:lnTo>
                      <a:pt x="70" y="19"/>
                    </a:lnTo>
                    <a:lnTo>
                      <a:pt x="70" y="15"/>
                    </a:lnTo>
                    <a:lnTo>
                      <a:pt x="70" y="11"/>
                    </a:lnTo>
                    <a:lnTo>
                      <a:pt x="70" y="9"/>
                    </a:lnTo>
                    <a:lnTo>
                      <a:pt x="72" y="6"/>
                    </a:lnTo>
                    <a:lnTo>
                      <a:pt x="72" y="6"/>
                    </a:lnTo>
                    <a:lnTo>
                      <a:pt x="68" y="4"/>
                    </a:lnTo>
                    <a:lnTo>
                      <a:pt x="66" y="2"/>
                    </a:lnTo>
                    <a:lnTo>
                      <a:pt x="59" y="0"/>
                    </a:lnTo>
                    <a:lnTo>
                      <a:pt x="53" y="0"/>
                    </a:lnTo>
                    <a:lnTo>
                      <a:pt x="51" y="4"/>
                    </a:lnTo>
                    <a:lnTo>
                      <a:pt x="47" y="2"/>
                    </a:lnTo>
                    <a:lnTo>
                      <a:pt x="45" y="4"/>
                    </a:lnTo>
                    <a:lnTo>
                      <a:pt x="40" y="4"/>
                    </a:lnTo>
                    <a:lnTo>
                      <a:pt x="36" y="9"/>
                    </a:lnTo>
                    <a:lnTo>
                      <a:pt x="28" y="13"/>
                    </a:lnTo>
                    <a:lnTo>
                      <a:pt x="28" y="11"/>
                    </a:lnTo>
                    <a:lnTo>
                      <a:pt x="24" y="13"/>
                    </a:lnTo>
                    <a:lnTo>
                      <a:pt x="22" y="17"/>
                    </a:lnTo>
                    <a:lnTo>
                      <a:pt x="19" y="21"/>
                    </a:lnTo>
                    <a:lnTo>
                      <a:pt x="19" y="25"/>
                    </a:lnTo>
                    <a:lnTo>
                      <a:pt x="19" y="30"/>
                    </a:lnTo>
                    <a:lnTo>
                      <a:pt x="17" y="34"/>
                    </a:lnTo>
                    <a:lnTo>
                      <a:pt x="15" y="36"/>
                    </a:lnTo>
                    <a:lnTo>
                      <a:pt x="13" y="38"/>
                    </a:lnTo>
                    <a:lnTo>
                      <a:pt x="13" y="40"/>
                    </a:lnTo>
                    <a:lnTo>
                      <a:pt x="17" y="44"/>
                    </a:lnTo>
                    <a:lnTo>
                      <a:pt x="22" y="47"/>
                    </a:lnTo>
                    <a:lnTo>
                      <a:pt x="17" y="47"/>
                    </a:lnTo>
                    <a:lnTo>
                      <a:pt x="15" y="49"/>
                    </a:lnTo>
                    <a:lnTo>
                      <a:pt x="13" y="49"/>
                    </a:lnTo>
                    <a:lnTo>
                      <a:pt x="15" y="51"/>
                    </a:lnTo>
                    <a:lnTo>
                      <a:pt x="17" y="53"/>
                    </a:lnTo>
                    <a:lnTo>
                      <a:pt x="17" y="53"/>
                    </a:lnTo>
                    <a:lnTo>
                      <a:pt x="15" y="55"/>
                    </a:lnTo>
                    <a:lnTo>
                      <a:pt x="11" y="51"/>
                    </a:lnTo>
                    <a:lnTo>
                      <a:pt x="7" y="49"/>
                    </a:lnTo>
                    <a:lnTo>
                      <a:pt x="5" y="51"/>
                    </a:lnTo>
                    <a:lnTo>
                      <a:pt x="5" y="53"/>
                    </a:lnTo>
                    <a:lnTo>
                      <a:pt x="9" y="53"/>
                    </a:lnTo>
                    <a:lnTo>
                      <a:pt x="11" y="55"/>
                    </a:lnTo>
                    <a:lnTo>
                      <a:pt x="13" y="55"/>
                    </a:lnTo>
                    <a:lnTo>
                      <a:pt x="15" y="57"/>
                    </a:lnTo>
                    <a:lnTo>
                      <a:pt x="13" y="55"/>
                    </a:lnTo>
                    <a:lnTo>
                      <a:pt x="11" y="55"/>
                    </a:lnTo>
                    <a:lnTo>
                      <a:pt x="5" y="55"/>
                    </a:lnTo>
                    <a:lnTo>
                      <a:pt x="0" y="55"/>
                    </a:lnTo>
                    <a:lnTo>
                      <a:pt x="0" y="55"/>
                    </a:lnTo>
                    <a:lnTo>
                      <a:pt x="3" y="55"/>
                    </a:lnTo>
                    <a:lnTo>
                      <a:pt x="5" y="59"/>
                    </a:lnTo>
                    <a:lnTo>
                      <a:pt x="9" y="59"/>
                    </a:lnTo>
                    <a:lnTo>
                      <a:pt x="11" y="61"/>
                    </a:lnTo>
                    <a:lnTo>
                      <a:pt x="13" y="59"/>
                    </a:lnTo>
                    <a:lnTo>
                      <a:pt x="17" y="57"/>
                    </a:lnTo>
                    <a:lnTo>
                      <a:pt x="17" y="57"/>
                    </a:lnTo>
                    <a:lnTo>
                      <a:pt x="19" y="55"/>
                    </a:lnTo>
                    <a:lnTo>
                      <a:pt x="22" y="53"/>
                    </a:lnTo>
                    <a:lnTo>
                      <a:pt x="28" y="53"/>
                    </a:lnTo>
                    <a:lnTo>
                      <a:pt x="30" y="55"/>
                    </a:lnTo>
                    <a:lnTo>
                      <a:pt x="34" y="55"/>
                    </a:lnTo>
                    <a:lnTo>
                      <a:pt x="36" y="59"/>
                    </a:lnTo>
                    <a:lnTo>
                      <a:pt x="40" y="57"/>
                    </a:lnTo>
                    <a:lnTo>
                      <a:pt x="43" y="61"/>
                    </a:lnTo>
                    <a:lnTo>
                      <a:pt x="43" y="63"/>
                    </a:lnTo>
                    <a:lnTo>
                      <a:pt x="47" y="65"/>
                    </a:lnTo>
                    <a:lnTo>
                      <a:pt x="47" y="65"/>
                    </a:lnTo>
                    <a:close/>
                    <a:moveTo>
                      <a:pt x="7" y="47"/>
                    </a:moveTo>
                    <a:lnTo>
                      <a:pt x="11" y="47"/>
                    </a:lnTo>
                    <a:lnTo>
                      <a:pt x="13" y="49"/>
                    </a:lnTo>
                    <a:lnTo>
                      <a:pt x="11" y="49"/>
                    </a:lnTo>
                    <a:lnTo>
                      <a:pt x="11" y="49"/>
                    </a:lnTo>
                    <a:lnTo>
                      <a:pt x="7" y="47"/>
                    </a:lnTo>
                    <a:lnTo>
                      <a:pt x="7" y="47"/>
                    </a:lnTo>
                    <a:close/>
                    <a:moveTo>
                      <a:pt x="9" y="44"/>
                    </a:moveTo>
                    <a:lnTo>
                      <a:pt x="13" y="44"/>
                    </a:lnTo>
                    <a:lnTo>
                      <a:pt x="15" y="44"/>
                    </a:lnTo>
                    <a:lnTo>
                      <a:pt x="15" y="47"/>
                    </a:lnTo>
                    <a:lnTo>
                      <a:pt x="13" y="47"/>
                    </a:lnTo>
                    <a:lnTo>
                      <a:pt x="13" y="44"/>
                    </a:lnTo>
                    <a:lnTo>
                      <a:pt x="11" y="44"/>
                    </a:lnTo>
                    <a:lnTo>
                      <a:pt x="9" y="4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3" name="Freeform 72">
                <a:extLst>
                  <a:ext uri="{FF2B5EF4-FFF2-40B4-BE49-F238E27FC236}">
                    <a16:creationId xmlns:a16="http://schemas.microsoft.com/office/drawing/2014/main" id="{29099C07-2478-491D-A1BF-9BE51E1D0B06}"/>
                  </a:ext>
                </a:extLst>
              </p:cNvPr>
              <p:cNvSpPr>
                <a:spLocks/>
              </p:cNvSpPr>
              <p:nvPr/>
            </p:nvSpPr>
            <p:spPr bwMode="auto">
              <a:xfrm>
                <a:off x="4596022" y="3286692"/>
                <a:ext cx="78718" cy="66289"/>
              </a:xfrm>
              <a:custGeom>
                <a:avLst/>
                <a:gdLst>
                  <a:gd name="T0" fmla="*/ 55 w 57"/>
                  <a:gd name="T1" fmla="*/ 34 h 48"/>
                  <a:gd name="T2" fmla="*/ 57 w 57"/>
                  <a:gd name="T3" fmla="*/ 27 h 48"/>
                  <a:gd name="T4" fmla="*/ 55 w 57"/>
                  <a:gd name="T5" fmla="*/ 23 h 48"/>
                  <a:gd name="T6" fmla="*/ 55 w 57"/>
                  <a:gd name="T7" fmla="*/ 21 h 48"/>
                  <a:gd name="T8" fmla="*/ 51 w 57"/>
                  <a:gd name="T9" fmla="*/ 15 h 48"/>
                  <a:gd name="T10" fmla="*/ 53 w 57"/>
                  <a:gd name="T11" fmla="*/ 12 h 48"/>
                  <a:gd name="T12" fmla="*/ 49 w 57"/>
                  <a:gd name="T13" fmla="*/ 10 h 48"/>
                  <a:gd name="T14" fmla="*/ 49 w 57"/>
                  <a:gd name="T15" fmla="*/ 8 h 48"/>
                  <a:gd name="T16" fmla="*/ 46 w 57"/>
                  <a:gd name="T17" fmla="*/ 4 h 48"/>
                  <a:gd name="T18" fmla="*/ 42 w 57"/>
                  <a:gd name="T19" fmla="*/ 6 h 48"/>
                  <a:gd name="T20" fmla="*/ 40 w 57"/>
                  <a:gd name="T21" fmla="*/ 2 h 48"/>
                  <a:gd name="T22" fmla="*/ 36 w 57"/>
                  <a:gd name="T23" fmla="*/ 2 h 48"/>
                  <a:gd name="T24" fmla="*/ 34 w 57"/>
                  <a:gd name="T25" fmla="*/ 0 h 48"/>
                  <a:gd name="T26" fmla="*/ 28 w 57"/>
                  <a:gd name="T27" fmla="*/ 0 h 48"/>
                  <a:gd name="T28" fmla="*/ 25 w 57"/>
                  <a:gd name="T29" fmla="*/ 2 h 48"/>
                  <a:gd name="T30" fmla="*/ 23 w 57"/>
                  <a:gd name="T31" fmla="*/ 4 h 48"/>
                  <a:gd name="T32" fmla="*/ 23 w 57"/>
                  <a:gd name="T33" fmla="*/ 4 h 48"/>
                  <a:gd name="T34" fmla="*/ 19 w 57"/>
                  <a:gd name="T35" fmla="*/ 6 h 48"/>
                  <a:gd name="T36" fmla="*/ 17 w 57"/>
                  <a:gd name="T37" fmla="*/ 8 h 48"/>
                  <a:gd name="T38" fmla="*/ 15 w 57"/>
                  <a:gd name="T39" fmla="*/ 6 h 48"/>
                  <a:gd name="T40" fmla="*/ 11 w 57"/>
                  <a:gd name="T41" fmla="*/ 6 h 48"/>
                  <a:gd name="T42" fmla="*/ 9 w 57"/>
                  <a:gd name="T43" fmla="*/ 2 h 48"/>
                  <a:gd name="T44" fmla="*/ 6 w 57"/>
                  <a:gd name="T45" fmla="*/ 2 h 48"/>
                  <a:gd name="T46" fmla="*/ 2 w 57"/>
                  <a:gd name="T47" fmla="*/ 4 h 48"/>
                  <a:gd name="T48" fmla="*/ 0 w 57"/>
                  <a:gd name="T49" fmla="*/ 8 h 48"/>
                  <a:gd name="T50" fmla="*/ 2 w 57"/>
                  <a:gd name="T51" fmla="*/ 10 h 48"/>
                  <a:gd name="T52" fmla="*/ 4 w 57"/>
                  <a:gd name="T53" fmla="*/ 19 h 48"/>
                  <a:gd name="T54" fmla="*/ 9 w 57"/>
                  <a:gd name="T55" fmla="*/ 19 h 48"/>
                  <a:gd name="T56" fmla="*/ 9 w 57"/>
                  <a:gd name="T57" fmla="*/ 23 h 48"/>
                  <a:gd name="T58" fmla="*/ 15 w 57"/>
                  <a:gd name="T59" fmla="*/ 27 h 48"/>
                  <a:gd name="T60" fmla="*/ 17 w 57"/>
                  <a:gd name="T61" fmla="*/ 27 h 48"/>
                  <a:gd name="T62" fmla="*/ 19 w 57"/>
                  <a:gd name="T63" fmla="*/ 29 h 48"/>
                  <a:gd name="T64" fmla="*/ 21 w 57"/>
                  <a:gd name="T65" fmla="*/ 31 h 48"/>
                  <a:gd name="T66" fmla="*/ 23 w 57"/>
                  <a:gd name="T67" fmla="*/ 36 h 48"/>
                  <a:gd name="T68" fmla="*/ 28 w 57"/>
                  <a:gd name="T69" fmla="*/ 38 h 48"/>
                  <a:gd name="T70" fmla="*/ 30 w 57"/>
                  <a:gd name="T71" fmla="*/ 38 h 48"/>
                  <a:gd name="T72" fmla="*/ 32 w 57"/>
                  <a:gd name="T73" fmla="*/ 38 h 48"/>
                  <a:gd name="T74" fmla="*/ 34 w 57"/>
                  <a:gd name="T75" fmla="*/ 40 h 48"/>
                  <a:gd name="T76" fmla="*/ 36 w 57"/>
                  <a:gd name="T77" fmla="*/ 40 h 48"/>
                  <a:gd name="T78" fmla="*/ 40 w 57"/>
                  <a:gd name="T79" fmla="*/ 46 h 48"/>
                  <a:gd name="T80" fmla="*/ 44 w 57"/>
                  <a:gd name="T81" fmla="*/ 46 h 48"/>
                  <a:gd name="T82" fmla="*/ 49 w 57"/>
                  <a:gd name="T83" fmla="*/ 48 h 48"/>
                  <a:gd name="T84" fmla="*/ 49 w 57"/>
                  <a:gd name="T85" fmla="*/ 46 h 48"/>
                  <a:gd name="T86" fmla="*/ 53 w 57"/>
                  <a:gd name="T87" fmla="*/ 46 h 48"/>
                  <a:gd name="T88" fmla="*/ 53 w 57"/>
                  <a:gd name="T89" fmla="*/ 44 h 48"/>
                  <a:gd name="T90" fmla="*/ 51 w 57"/>
                  <a:gd name="T91" fmla="*/ 44 h 48"/>
                  <a:gd name="T92" fmla="*/ 51 w 57"/>
                  <a:gd name="T93" fmla="*/ 40 h 48"/>
                  <a:gd name="T94" fmla="*/ 49 w 57"/>
                  <a:gd name="T95" fmla="*/ 40 h 48"/>
                  <a:gd name="T96" fmla="*/ 51 w 57"/>
                  <a:gd name="T97" fmla="*/ 36 h 48"/>
                  <a:gd name="T98" fmla="*/ 53 w 57"/>
                  <a:gd name="T99" fmla="*/ 34 h 48"/>
                  <a:gd name="T100" fmla="*/ 55 w 57"/>
                  <a:gd name="T10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8">
                    <a:moveTo>
                      <a:pt x="55" y="34"/>
                    </a:moveTo>
                    <a:lnTo>
                      <a:pt x="57" y="27"/>
                    </a:lnTo>
                    <a:lnTo>
                      <a:pt x="55" y="23"/>
                    </a:lnTo>
                    <a:lnTo>
                      <a:pt x="55" y="21"/>
                    </a:lnTo>
                    <a:lnTo>
                      <a:pt x="51" y="15"/>
                    </a:lnTo>
                    <a:lnTo>
                      <a:pt x="53" y="12"/>
                    </a:lnTo>
                    <a:lnTo>
                      <a:pt x="49" y="10"/>
                    </a:lnTo>
                    <a:lnTo>
                      <a:pt x="49" y="8"/>
                    </a:lnTo>
                    <a:lnTo>
                      <a:pt x="46" y="4"/>
                    </a:lnTo>
                    <a:lnTo>
                      <a:pt x="42" y="6"/>
                    </a:lnTo>
                    <a:lnTo>
                      <a:pt x="40" y="2"/>
                    </a:lnTo>
                    <a:lnTo>
                      <a:pt x="36" y="2"/>
                    </a:lnTo>
                    <a:lnTo>
                      <a:pt x="34" y="0"/>
                    </a:lnTo>
                    <a:lnTo>
                      <a:pt x="28" y="0"/>
                    </a:lnTo>
                    <a:lnTo>
                      <a:pt x="25" y="2"/>
                    </a:lnTo>
                    <a:lnTo>
                      <a:pt x="23" y="4"/>
                    </a:lnTo>
                    <a:lnTo>
                      <a:pt x="23" y="4"/>
                    </a:lnTo>
                    <a:lnTo>
                      <a:pt x="19" y="6"/>
                    </a:lnTo>
                    <a:lnTo>
                      <a:pt x="17" y="8"/>
                    </a:lnTo>
                    <a:lnTo>
                      <a:pt x="15" y="6"/>
                    </a:lnTo>
                    <a:lnTo>
                      <a:pt x="11" y="6"/>
                    </a:lnTo>
                    <a:lnTo>
                      <a:pt x="9" y="2"/>
                    </a:lnTo>
                    <a:lnTo>
                      <a:pt x="6" y="2"/>
                    </a:lnTo>
                    <a:lnTo>
                      <a:pt x="2" y="4"/>
                    </a:lnTo>
                    <a:lnTo>
                      <a:pt x="0" y="8"/>
                    </a:lnTo>
                    <a:lnTo>
                      <a:pt x="2" y="10"/>
                    </a:lnTo>
                    <a:lnTo>
                      <a:pt x="4" y="19"/>
                    </a:lnTo>
                    <a:lnTo>
                      <a:pt x="9" y="19"/>
                    </a:lnTo>
                    <a:lnTo>
                      <a:pt x="9" y="23"/>
                    </a:lnTo>
                    <a:lnTo>
                      <a:pt x="15" y="27"/>
                    </a:lnTo>
                    <a:lnTo>
                      <a:pt x="17" y="27"/>
                    </a:lnTo>
                    <a:lnTo>
                      <a:pt x="19" y="29"/>
                    </a:lnTo>
                    <a:lnTo>
                      <a:pt x="21" y="31"/>
                    </a:lnTo>
                    <a:lnTo>
                      <a:pt x="23" y="36"/>
                    </a:lnTo>
                    <a:lnTo>
                      <a:pt x="28" y="38"/>
                    </a:lnTo>
                    <a:lnTo>
                      <a:pt x="30" y="38"/>
                    </a:lnTo>
                    <a:lnTo>
                      <a:pt x="32" y="38"/>
                    </a:lnTo>
                    <a:lnTo>
                      <a:pt x="34" y="40"/>
                    </a:lnTo>
                    <a:lnTo>
                      <a:pt x="36" y="40"/>
                    </a:lnTo>
                    <a:lnTo>
                      <a:pt x="40" y="46"/>
                    </a:lnTo>
                    <a:lnTo>
                      <a:pt x="44" y="46"/>
                    </a:lnTo>
                    <a:lnTo>
                      <a:pt x="49" y="48"/>
                    </a:lnTo>
                    <a:lnTo>
                      <a:pt x="49" y="46"/>
                    </a:lnTo>
                    <a:lnTo>
                      <a:pt x="53" y="46"/>
                    </a:lnTo>
                    <a:lnTo>
                      <a:pt x="53" y="44"/>
                    </a:lnTo>
                    <a:lnTo>
                      <a:pt x="51" y="44"/>
                    </a:lnTo>
                    <a:lnTo>
                      <a:pt x="51" y="40"/>
                    </a:lnTo>
                    <a:lnTo>
                      <a:pt x="49" y="40"/>
                    </a:lnTo>
                    <a:lnTo>
                      <a:pt x="51" y="36"/>
                    </a:lnTo>
                    <a:lnTo>
                      <a:pt x="53" y="34"/>
                    </a:lnTo>
                    <a:lnTo>
                      <a:pt x="55" y="3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4" name="Freeform 73">
                <a:extLst>
                  <a:ext uri="{FF2B5EF4-FFF2-40B4-BE49-F238E27FC236}">
                    <a16:creationId xmlns:a16="http://schemas.microsoft.com/office/drawing/2014/main" id="{C874C053-8CEA-4EA9-92FC-A16CF8A07C0D}"/>
                  </a:ext>
                </a:extLst>
              </p:cNvPr>
              <p:cNvSpPr>
                <a:spLocks/>
              </p:cNvSpPr>
              <p:nvPr/>
            </p:nvSpPr>
            <p:spPr bwMode="auto">
              <a:xfrm>
                <a:off x="4663692" y="3333647"/>
                <a:ext cx="19334" cy="26240"/>
              </a:xfrm>
              <a:custGeom>
                <a:avLst/>
                <a:gdLst>
                  <a:gd name="T0" fmla="*/ 4 w 14"/>
                  <a:gd name="T1" fmla="*/ 12 h 19"/>
                  <a:gd name="T2" fmla="*/ 4 w 14"/>
                  <a:gd name="T3" fmla="*/ 10 h 19"/>
                  <a:gd name="T4" fmla="*/ 2 w 14"/>
                  <a:gd name="T5" fmla="*/ 10 h 19"/>
                  <a:gd name="T6" fmla="*/ 2 w 14"/>
                  <a:gd name="T7" fmla="*/ 6 h 19"/>
                  <a:gd name="T8" fmla="*/ 0 w 14"/>
                  <a:gd name="T9" fmla="*/ 6 h 19"/>
                  <a:gd name="T10" fmla="*/ 2 w 14"/>
                  <a:gd name="T11" fmla="*/ 2 h 19"/>
                  <a:gd name="T12" fmla="*/ 4 w 14"/>
                  <a:gd name="T13" fmla="*/ 0 h 19"/>
                  <a:gd name="T14" fmla="*/ 6 w 14"/>
                  <a:gd name="T15" fmla="*/ 0 h 19"/>
                  <a:gd name="T16" fmla="*/ 10 w 14"/>
                  <a:gd name="T17" fmla="*/ 4 h 19"/>
                  <a:gd name="T18" fmla="*/ 12 w 14"/>
                  <a:gd name="T19" fmla="*/ 8 h 19"/>
                  <a:gd name="T20" fmla="*/ 14 w 14"/>
                  <a:gd name="T21" fmla="*/ 10 h 19"/>
                  <a:gd name="T22" fmla="*/ 14 w 14"/>
                  <a:gd name="T23" fmla="*/ 16 h 19"/>
                  <a:gd name="T24" fmla="*/ 10 w 14"/>
                  <a:gd name="T25" fmla="*/ 19 h 19"/>
                  <a:gd name="T26" fmla="*/ 6 w 14"/>
                  <a:gd name="T27" fmla="*/ 16 h 19"/>
                  <a:gd name="T28" fmla="*/ 4 w 14"/>
                  <a:gd name="T29" fmla="*/ 12 h 19"/>
                  <a:gd name="T30" fmla="*/ 4 w 14"/>
                  <a:gd name="T3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9">
                    <a:moveTo>
                      <a:pt x="4" y="12"/>
                    </a:moveTo>
                    <a:lnTo>
                      <a:pt x="4" y="10"/>
                    </a:lnTo>
                    <a:lnTo>
                      <a:pt x="2" y="10"/>
                    </a:lnTo>
                    <a:lnTo>
                      <a:pt x="2" y="6"/>
                    </a:lnTo>
                    <a:lnTo>
                      <a:pt x="0" y="6"/>
                    </a:lnTo>
                    <a:lnTo>
                      <a:pt x="2" y="2"/>
                    </a:lnTo>
                    <a:lnTo>
                      <a:pt x="4" y="0"/>
                    </a:lnTo>
                    <a:lnTo>
                      <a:pt x="6" y="0"/>
                    </a:lnTo>
                    <a:lnTo>
                      <a:pt x="10" y="4"/>
                    </a:lnTo>
                    <a:lnTo>
                      <a:pt x="12" y="8"/>
                    </a:lnTo>
                    <a:lnTo>
                      <a:pt x="14" y="10"/>
                    </a:lnTo>
                    <a:lnTo>
                      <a:pt x="14" y="16"/>
                    </a:lnTo>
                    <a:lnTo>
                      <a:pt x="10" y="19"/>
                    </a:lnTo>
                    <a:lnTo>
                      <a:pt x="6" y="16"/>
                    </a:lnTo>
                    <a:lnTo>
                      <a:pt x="4" y="12"/>
                    </a:lnTo>
                    <a:lnTo>
                      <a:pt x="4" y="1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5" name="Freeform 74">
                <a:extLst>
                  <a:ext uri="{FF2B5EF4-FFF2-40B4-BE49-F238E27FC236}">
                    <a16:creationId xmlns:a16="http://schemas.microsoft.com/office/drawing/2014/main" id="{59998F60-DE4D-4044-8DCA-35E95417880F}"/>
                  </a:ext>
                </a:extLst>
              </p:cNvPr>
              <p:cNvSpPr>
                <a:spLocks noEditPoints="1"/>
              </p:cNvSpPr>
              <p:nvPr/>
            </p:nvSpPr>
            <p:spPr bwMode="auto">
              <a:xfrm>
                <a:off x="4357106" y="2843387"/>
                <a:ext cx="20716" cy="44193"/>
              </a:xfrm>
              <a:custGeom>
                <a:avLst/>
                <a:gdLst>
                  <a:gd name="T0" fmla="*/ 7 w 15"/>
                  <a:gd name="T1" fmla="*/ 26 h 32"/>
                  <a:gd name="T2" fmla="*/ 11 w 15"/>
                  <a:gd name="T3" fmla="*/ 32 h 32"/>
                  <a:gd name="T4" fmla="*/ 11 w 15"/>
                  <a:gd name="T5" fmla="*/ 28 h 32"/>
                  <a:gd name="T6" fmla="*/ 11 w 15"/>
                  <a:gd name="T7" fmla="*/ 28 h 32"/>
                  <a:gd name="T8" fmla="*/ 7 w 15"/>
                  <a:gd name="T9" fmla="*/ 26 h 32"/>
                  <a:gd name="T10" fmla="*/ 7 w 15"/>
                  <a:gd name="T11" fmla="*/ 26 h 32"/>
                  <a:gd name="T12" fmla="*/ 11 w 15"/>
                  <a:gd name="T13" fmla="*/ 15 h 32"/>
                  <a:gd name="T14" fmla="*/ 9 w 15"/>
                  <a:gd name="T15" fmla="*/ 17 h 32"/>
                  <a:gd name="T16" fmla="*/ 11 w 15"/>
                  <a:gd name="T17" fmla="*/ 22 h 32"/>
                  <a:gd name="T18" fmla="*/ 11 w 15"/>
                  <a:gd name="T19" fmla="*/ 17 h 32"/>
                  <a:gd name="T20" fmla="*/ 11 w 15"/>
                  <a:gd name="T21" fmla="*/ 15 h 32"/>
                  <a:gd name="T22" fmla="*/ 11 w 15"/>
                  <a:gd name="T23" fmla="*/ 15 h 32"/>
                  <a:gd name="T24" fmla="*/ 0 w 15"/>
                  <a:gd name="T25" fmla="*/ 5 h 32"/>
                  <a:gd name="T26" fmla="*/ 0 w 15"/>
                  <a:gd name="T27" fmla="*/ 9 h 32"/>
                  <a:gd name="T28" fmla="*/ 5 w 15"/>
                  <a:gd name="T29" fmla="*/ 9 h 32"/>
                  <a:gd name="T30" fmla="*/ 0 w 15"/>
                  <a:gd name="T31" fmla="*/ 5 h 32"/>
                  <a:gd name="T32" fmla="*/ 0 w 15"/>
                  <a:gd name="T33" fmla="*/ 5 h 32"/>
                  <a:gd name="T34" fmla="*/ 13 w 15"/>
                  <a:gd name="T35" fmla="*/ 0 h 32"/>
                  <a:gd name="T36" fmla="*/ 15 w 15"/>
                  <a:gd name="T37" fmla="*/ 3 h 32"/>
                  <a:gd name="T38" fmla="*/ 13 w 15"/>
                  <a:gd name="T39" fmla="*/ 0 h 32"/>
                  <a:gd name="T40" fmla="*/ 13 w 15"/>
                  <a:gd name="T41" fmla="*/ 0 h 32"/>
                  <a:gd name="T42" fmla="*/ 13 w 15"/>
                  <a:gd name="T43" fmla="*/ 0 h 32"/>
                  <a:gd name="T44" fmla="*/ 7 w 15"/>
                  <a:gd name="T45" fmla="*/ 0 h 32"/>
                  <a:gd name="T46" fmla="*/ 7 w 15"/>
                  <a:gd name="T47" fmla="*/ 0 h 32"/>
                  <a:gd name="T48" fmla="*/ 9 w 15"/>
                  <a:gd name="T49" fmla="*/ 0 h 32"/>
                  <a:gd name="T50" fmla="*/ 13 w 15"/>
                  <a:gd name="T51" fmla="*/ 3 h 32"/>
                  <a:gd name="T52" fmla="*/ 13 w 15"/>
                  <a:gd name="T53" fmla="*/ 7 h 32"/>
                  <a:gd name="T54" fmla="*/ 9 w 15"/>
                  <a:gd name="T55" fmla="*/ 5 h 32"/>
                  <a:gd name="T56" fmla="*/ 7 w 15"/>
                  <a:gd name="T57" fmla="*/ 0 h 32"/>
                  <a:gd name="T58" fmla="*/ 7 w 15"/>
                  <a:gd name="T59" fmla="*/ 0 h 32"/>
                  <a:gd name="T60" fmla="*/ 5 w 15"/>
                  <a:gd name="T61" fmla="*/ 0 h 32"/>
                  <a:gd name="T62" fmla="*/ 9 w 15"/>
                  <a:gd name="T63" fmla="*/ 9 h 32"/>
                  <a:gd name="T64" fmla="*/ 13 w 15"/>
                  <a:gd name="T65" fmla="*/ 13 h 32"/>
                  <a:gd name="T66" fmla="*/ 11 w 15"/>
                  <a:gd name="T67" fmla="*/ 13 h 32"/>
                  <a:gd name="T68" fmla="*/ 5 w 15"/>
                  <a:gd name="T69" fmla="*/ 7 h 32"/>
                  <a:gd name="T70" fmla="*/ 2 w 15"/>
                  <a:gd name="T71" fmla="*/ 3 h 32"/>
                  <a:gd name="T72" fmla="*/ 5 w 15"/>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32">
                    <a:moveTo>
                      <a:pt x="7" y="26"/>
                    </a:moveTo>
                    <a:lnTo>
                      <a:pt x="11" y="32"/>
                    </a:lnTo>
                    <a:lnTo>
                      <a:pt x="11" y="28"/>
                    </a:lnTo>
                    <a:lnTo>
                      <a:pt x="11" y="28"/>
                    </a:lnTo>
                    <a:lnTo>
                      <a:pt x="7" y="26"/>
                    </a:lnTo>
                    <a:lnTo>
                      <a:pt x="7" y="26"/>
                    </a:lnTo>
                    <a:close/>
                    <a:moveTo>
                      <a:pt x="11" y="15"/>
                    </a:moveTo>
                    <a:lnTo>
                      <a:pt x="9" y="17"/>
                    </a:lnTo>
                    <a:lnTo>
                      <a:pt x="11" y="22"/>
                    </a:lnTo>
                    <a:lnTo>
                      <a:pt x="11" y="17"/>
                    </a:lnTo>
                    <a:lnTo>
                      <a:pt x="11" y="15"/>
                    </a:lnTo>
                    <a:lnTo>
                      <a:pt x="11" y="15"/>
                    </a:lnTo>
                    <a:close/>
                    <a:moveTo>
                      <a:pt x="0" y="5"/>
                    </a:moveTo>
                    <a:lnTo>
                      <a:pt x="0" y="9"/>
                    </a:lnTo>
                    <a:lnTo>
                      <a:pt x="5" y="9"/>
                    </a:lnTo>
                    <a:lnTo>
                      <a:pt x="0" y="5"/>
                    </a:lnTo>
                    <a:lnTo>
                      <a:pt x="0" y="5"/>
                    </a:lnTo>
                    <a:close/>
                    <a:moveTo>
                      <a:pt x="13" y="0"/>
                    </a:moveTo>
                    <a:lnTo>
                      <a:pt x="15" y="3"/>
                    </a:lnTo>
                    <a:lnTo>
                      <a:pt x="13" y="0"/>
                    </a:lnTo>
                    <a:lnTo>
                      <a:pt x="13" y="0"/>
                    </a:lnTo>
                    <a:lnTo>
                      <a:pt x="13" y="0"/>
                    </a:lnTo>
                    <a:close/>
                    <a:moveTo>
                      <a:pt x="7" y="0"/>
                    </a:moveTo>
                    <a:lnTo>
                      <a:pt x="7" y="0"/>
                    </a:lnTo>
                    <a:lnTo>
                      <a:pt x="9" y="0"/>
                    </a:lnTo>
                    <a:lnTo>
                      <a:pt x="13" y="3"/>
                    </a:lnTo>
                    <a:lnTo>
                      <a:pt x="13" y="7"/>
                    </a:lnTo>
                    <a:lnTo>
                      <a:pt x="9" y="5"/>
                    </a:lnTo>
                    <a:lnTo>
                      <a:pt x="7" y="0"/>
                    </a:lnTo>
                    <a:lnTo>
                      <a:pt x="7" y="0"/>
                    </a:lnTo>
                    <a:close/>
                    <a:moveTo>
                      <a:pt x="5" y="0"/>
                    </a:moveTo>
                    <a:lnTo>
                      <a:pt x="9" y="9"/>
                    </a:lnTo>
                    <a:lnTo>
                      <a:pt x="13" y="13"/>
                    </a:lnTo>
                    <a:lnTo>
                      <a:pt x="11" y="13"/>
                    </a:lnTo>
                    <a:lnTo>
                      <a:pt x="5" y="7"/>
                    </a:lnTo>
                    <a:lnTo>
                      <a:pt x="2" y="3"/>
                    </a:lnTo>
                    <a:lnTo>
                      <a:pt x="5"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6" name="Freeform 77">
                <a:extLst>
                  <a:ext uri="{FF2B5EF4-FFF2-40B4-BE49-F238E27FC236}">
                    <a16:creationId xmlns:a16="http://schemas.microsoft.com/office/drawing/2014/main" id="{A771E708-9966-478B-8AF3-DB7783C38D90}"/>
                  </a:ext>
                </a:extLst>
              </p:cNvPr>
              <p:cNvSpPr>
                <a:spLocks noEditPoints="1"/>
              </p:cNvSpPr>
              <p:nvPr/>
            </p:nvSpPr>
            <p:spPr bwMode="auto">
              <a:xfrm>
                <a:off x="4412347" y="3297740"/>
                <a:ext cx="359064" cy="335587"/>
              </a:xfrm>
              <a:custGeom>
                <a:avLst/>
                <a:gdLst>
                  <a:gd name="T0" fmla="*/ 205 w 260"/>
                  <a:gd name="T1" fmla="*/ 118 h 243"/>
                  <a:gd name="T2" fmla="*/ 188 w 260"/>
                  <a:gd name="T3" fmla="*/ 127 h 243"/>
                  <a:gd name="T4" fmla="*/ 194 w 260"/>
                  <a:gd name="T5" fmla="*/ 114 h 243"/>
                  <a:gd name="T6" fmla="*/ 209 w 260"/>
                  <a:gd name="T7" fmla="*/ 93 h 243"/>
                  <a:gd name="T8" fmla="*/ 215 w 260"/>
                  <a:gd name="T9" fmla="*/ 91 h 243"/>
                  <a:gd name="T10" fmla="*/ 220 w 260"/>
                  <a:gd name="T11" fmla="*/ 70 h 243"/>
                  <a:gd name="T12" fmla="*/ 224 w 260"/>
                  <a:gd name="T13" fmla="*/ 53 h 243"/>
                  <a:gd name="T14" fmla="*/ 207 w 260"/>
                  <a:gd name="T15" fmla="*/ 51 h 243"/>
                  <a:gd name="T16" fmla="*/ 192 w 260"/>
                  <a:gd name="T17" fmla="*/ 45 h 243"/>
                  <a:gd name="T18" fmla="*/ 177 w 260"/>
                  <a:gd name="T19" fmla="*/ 38 h 243"/>
                  <a:gd name="T20" fmla="*/ 163 w 260"/>
                  <a:gd name="T21" fmla="*/ 30 h 243"/>
                  <a:gd name="T22" fmla="*/ 150 w 260"/>
                  <a:gd name="T23" fmla="*/ 19 h 243"/>
                  <a:gd name="T24" fmla="*/ 135 w 260"/>
                  <a:gd name="T25" fmla="*/ 2 h 243"/>
                  <a:gd name="T26" fmla="*/ 118 w 260"/>
                  <a:gd name="T27" fmla="*/ 7 h 243"/>
                  <a:gd name="T28" fmla="*/ 112 w 260"/>
                  <a:gd name="T29" fmla="*/ 30 h 243"/>
                  <a:gd name="T30" fmla="*/ 89 w 260"/>
                  <a:gd name="T31" fmla="*/ 38 h 243"/>
                  <a:gd name="T32" fmla="*/ 74 w 260"/>
                  <a:gd name="T33" fmla="*/ 47 h 243"/>
                  <a:gd name="T34" fmla="*/ 66 w 260"/>
                  <a:gd name="T35" fmla="*/ 38 h 243"/>
                  <a:gd name="T36" fmla="*/ 55 w 260"/>
                  <a:gd name="T37" fmla="*/ 40 h 243"/>
                  <a:gd name="T38" fmla="*/ 59 w 260"/>
                  <a:gd name="T39" fmla="*/ 57 h 243"/>
                  <a:gd name="T40" fmla="*/ 49 w 260"/>
                  <a:gd name="T41" fmla="*/ 64 h 243"/>
                  <a:gd name="T42" fmla="*/ 32 w 260"/>
                  <a:gd name="T43" fmla="*/ 57 h 243"/>
                  <a:gd name="T44" fmla="*/ 17 w 260"/>
                  <a:gd name="T45" fmla="*/ 61 h 243"/>
                  <a:gd name="T46" fmla="*/ 2 w 260"/>
                  <a:gd name="T47" fmla="*/ 72 h 243"/>
                  <a:gd name="T48" fmla="*/ 5 w 260"/>
                  <a:gd name="T49" fmla="*/ 72 h 243"/>
                  <a:gd name="T50" fmla="*/ 7 w 260"/>
                  <a:gd name="T51" fmla="*/ 76 h 243"/>
                  <a:gd name="T52" fmla="*/ 9 w 260"/>
                  <a:gd name="T53" fmla="*/ 87 h 243"/>
                  <a:gd name="T54" fmla="*/ 26 w 260"/>
                  <a:gd name="T55" fmla="*/ 89 h 243"/>
                  <a:gd name="T56" fmla="*/ 36 w 260"/>
                  <a:gd name="T57" fmla="*/ 91 h 243"/>
                  <a:gd name="T58" fmla="*/ 45 w 260"/>
                  <a:gd name="T59" fmla="*/ 99 h 243"/>
                  <a:gd name="T60" fmla="*/ 53 w 260"/>
                  <a:gd name="T61" fmla="*/ 99 h 243"/>
                  <a:gd name="T62" fmla="*/ 49 w 260"/>
                  <a:gd name="T63" fmla="*/ 110 h 243"/>
                  <a:gd name="T64" fmla="*/ 68 w 260"/>
                  <a:gd name="T65" fmla="*/ 123 h 243"/>
                  <a:gd name="T66" fmla="*/ 66 w 260"/>
                  <a:gd name="T67" fmla="*/ 137 h 243"/>
                  <a:gd name="T68" fmla="*/ 72 w 260"/>
                  <a:gd name="T69" fmla="*/ 144 h 243"/>
                  <a:gd name="T70" fmla="*/ 68 w 260"/>
                  <a:gd name="T71" fmla="*/ 163 h 243"/>
                  <a:gd name="T72" fmla="*/ 59 w 260"/>
                  <a:gd name="T73" fmla="*/ 194 h 243"/>
                  <a:gd name="T74" fmla="*/ 68 w 260"/>
                  <a:gd name="T75" fmla="*/ 203 h 243"/>
                  <a:gd name="T76" fmla="*/ 95 w 260"/>
                  <a:gd name="T77" fmla="*/ 213 h 243"/>
                  <a:gd name="T78" fmla="*/ 118 w 260"/>
                  <a:gd name="T79" fmla="*/ 211 h 243"/>
                  <a:gd name="T80" fmla="*/ 142 w 260"/>
                  <a:gd name="T81" fmla="*/ 217 h 243"/>
                  <a:gd name="T82" fmla="*/ 154 w 260"/>
                  <a:gd name="T83" fmla="*/ 190 h 243"/>
                  <a:gd name="T84" fmla="*/ 171 w 260"/>
                  <a:gd name="T85" fmla="*/ 194 h 243"/>
                  <a:gd name="T86" fmla="*/ 201 w 260"/>
                  <a:gd name="T87" fmla="*/ 203 h 243"/>
                  <a:gd name="T88" fmla="*/ 222 w 260"/>
                  <a:gd name="T89" fmla="*/ 184 h 243"/>
                  <a:gd name="T90" fmla="*/ 209 w 260"/>
                  <a:gd name="T91" fmla="*/ 158 h 243"/>
                  <a:gd name="T92" fmla="*/ 209 w 260"/>
                  <a:gd name="T93" fmla="*/ 139 h 243"/>
                  <a:gd name="T94" fmla="*/ 253 w 260"/>
                  <a:gd name="T95" fmla="*/ 243 h 243"/>
                  <a:gd name="T96" fmla="*/ 247 w 260"/>
                  <a:gd name="T97" fmla="*/ 234 h 243"/>
                  <a:gd name="T98" fmla="*/ 243 w 260"/>
                  <a:gd name="T99" fmla="*/ 228 h 243"/>
                  <a:gd name="T100" fmla="*/ 243 w 260"/>
                  <a:gd name="T101" fmla="*/ 219 h 243"/>
                  <a:gd name="T102" fmla="*/ 253 w 260"/>
                  <a:gd name="T103" fmla="*/ 211 h 243"/>
                  <a:gd name="T104" fmla="*/ 257 w 260"/>
                  <a:gd name="T105" fmla="*/ 201 h 243"/>
                  <a:gd name="T106" fmla="*/ 257 w 260"/>
                  <a:gd name="T107" fmla="*/ 23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0" h="243">
                    <a:moveTo>
                      <a:pt x="211" y="133"/>
                    </a:moveTo>
                    <a:lnTo>
                      <a:pt x="209" y="129"/>
                    </a:lnTo>
                    <a:lnTo>
                      <a:pt x="207" y="127"/>
                    </a:lnTo>
                    <a:lnTo>
                      <a:pt x="207" y="123"/>
                    </a:lnTo>
                    <a:lnTo>
                      <a:pt x="205" y="118"/>
                    </a:lnTo>
                    <a:lnTo>
                      <a:pt x="198" y="118"/>
                    </a:lnTo>
                    <a:lnTo>
                      <a:pt x="196" y="120"/>
                    </a:lnTo>
                    <a:lnTo>
                      <a:pt x="198" y="127"/>
                    </a:lnTo>
                    <a:lnTo>
                      <a:pt x="192" y="129"/>
                    </a:lnTo>
                    <a:lnTo>
                      <a:pt x="188" y="127"/>
                    </a:lnTo>
                    <a:lnTo>
                      <a:pt x="188" y="125"/>
                    </a:lnTo>
                    <a:lnTo>
                      <a:pt x="190" y="123"/>
                    </a:lnTo>
                    <a:lnTo>
                      <a:pt x="192" y="123"/>
                    </a:lnTo>
                    <a:lnTo>
                      <a:pt x="192" y="120"/>
                    </a:lnTo>
                    <a:lnTo>
                      <a:pt x="194" y="114"/>
                    </a:lnTo>
                    <a:lnTo>
                      <a:pt x="198" y="106"/>
                    </a:lnTo>
                    <a:lnTo>
                      <a:pt x="201" y="104"/>
                    </a:lnTo>
                    <a:lnTo>
                      <a:pt x="205" y="99"/>
                    </a:lnTo>
                    <a:lnTo>
                      <a:pt x="209" y="97"/>
                    </a:lnTo>
                    <a:lnTo>
                      <a:pt x="209" y="93"/>
                    </a:lnTo>
                    <a:lnTo>
                      <a:pt x="205" y="91"/>
                    </a:lnTo>
                    <a:lnTo>
                      <a:pt x="207" y="89"/>
                    </a:lnTo>
                    <a:lnTo>
                      <a:pt x="211" y="89"/>
                    </a:lnTo>
                    <a:lnTo>
                      <a:pt x="213" y="91"/>
                    </a:lnTo>
                    <a:lnTo>
                      <a:pt x="215" y="91"/>
                    </a:lnTo>
                    <a:lnTo>
                      <a:pt x="222" y="89"/>
                    </a:lnTo>
                    <a:lnTo>
                      <a:pt x="222" y="85"/>
                    </a:lnTo>
                    <a:lnTo>
                      <a:pt x="217" y="82"/>
                    </a:lnTo>
                    <a:lnTo>
                      <a:pt x="217" y="78"/>
                    </a:lnTo>
                    <a:lnTo>
                      <a:pt x="220" y="70"/>
                    </a:lnTo>
                    <a:lnTo>
                      <a:pt x="222" y="68"/>
                    </a:lnTo>
                    <a:lnTo>
                      <a:pt x="222" y="66"/>
                    </a:lnTo>
                    <a:lnTo>
                      <a:pt x="224" y="59"/>
                    </a:lnTo>
                    <a:lnTo>
                      <a:pt x="228" y="55"/>
                    </a:lnTo>
                    <a:lnTo>
                      <a:pt x="224" y="53"/>
                    </a:lnTo>
                    <a:lnTo>
                      <a:pt x="222" y="53"/>
                    </a:lnTo>
                    <a:lnTo>
                      <a:pt x="215" y="49"/>
                    </a:lnTo>
                    <a:lnTo>
                      <a:pt x="213" y="51"/>
                    </a:lnTo>
                    <a:lnTo>
                      <a:pt x="209" y="51"/>
                    </a:lnTo>
                    <a:lnTo>
                      <a:pt x="207" y="51"/>
                    </a:lnTo>
                    <a:lnTo>
                      <a:pt x="203" y="51"/>
                    </a:lnTo>
                    <a:lnTo>
                      <a:pt x="201" y="49"/>
                    </a:lnTo>
                    <a:lnTo>
                      <a:pt x="201" y="47"/>
                    </a:lnTo>
                    <a:lnTo>
                      <a:pt x="196" y="42"/>
                    </a:lnTo>
                    <a:lnTo>
                      <a:pt x="192" y="45"/>
                    </a:lnTo>
                    <a:lnTo>
                      <a:pt x="188" y="42"/>
                    </a:lnTo>
                    <a:lnTo>
                      <a:pt x="186" y="38"/>
                    </a:lnTo>
                    <a:lnTo>
                      <a:pt x="182" y="38"/>
                    </a:lnTo>
                    <a:lnTo>
                      <a:pt x="182" y="40"/>
                    </a:lnTo>
                    <a:lnTo>
                      <a:pt x="177" y="38"/>
                    </a:lnTo>
                    <a:lnTo>
                      <a:pt x="173" y="38"/>
                    </a:lnTo>
                    <a:lnTo>
                      <a:pt x="169" y="32"/>
                    </a:lnTo>
                    <a:lnTo>
                      <a:pt x="167" y="32"/>
                    </a:lnTo>
                    <a:lnTo>
                      <a:pt x="165" y="30"/>
                    </a:lnTo>
                    <a:lnTo>
                      <a:pt x="163" y="30"/>
                    </a:lnTo>
                    <a:lnTo>
                      <a:pt x="161" y="30"/>
                    </a:lnTo>
                    <a:lnTo>
                      <a:pt x="156" y="28"/>
                    </a:lnTo>
                    <a:lnTo>
                      <a:pt x="154" y="23"/>
                    </a:lnTo>
                    <a:lnTo>
                      <a:pt x="152" y="21"/>
                    </a:lnTo>
                    <a:lnTo>
                      <a:pt x="150" y="19"/>
                    </a:lnTo>
                    <a:lnTo>
                      <a:pt x="148" y="19"/>
                    </a:lnTo>
                    <a:lnTo>
                      <a:pt x="142" y="15"/>
                    </a:lnTo>
                    <a:lnTo>
                      <a:pt x="142" y="11"/>
                    </a:lnTo>
                    <a:lnTo>
                      <a:pt x="137" y="11"/>
                    </a:lnTo>
                    <a:lnTo>
                      <a:pt x="135" y="2"/>
                    </a:lnTo>
                    <a:lnTo>
                      <a:pt x="133" y="0"/>
                    </a:lnTo>
                    <a:lnTo>
                      <a:pt x="133" y="2"/>
                    </a:lnTo>
                    <a:lnTo>
                      <a:pt x="127" y="4"/>
                    </a:lnTo>
                    <a:lnTo>
                      <a:pt x="125" y="4"/>
                    </a:lnTo>
                    <a:lnTo>
                      <a:pt x="118" y="7"/>
                    </a:lnTo>
                    <a:lnTo>
                      <a:pt x="116" y="11"/>
                    </a:lnTo>
                    <a:lnTo>
                      <a:pt x="118" y="15"/>
                    </a:lnTo>
                    <a:lnTo>
                      <a:pt x="116" y="23"/>
                    </a:lnTo>
                    <a:lnTo>
                      <a:pt x="112" y="28"/>
                    </a:lnTo>
                    <a:lnTo>
                      <a:pt x="112" y="30"/>
                    </a:lnTo>
                    <a:lnTo>
                      <a:pt x="106" y="32"/>
                    </a:lnTo>
                    <a:lnTo>
                      <a:pt x="102" y="32"/>
                    </a:lnTo>
                    <a:lnTo>
                      <a:pt x="97" y="32"/>
                    </a:lnTo>
                    <a:lnTo>
                      <a:pt x="91" y="36"/>
                    </a:lnTo>
                    <a:lnTo>
                      <a:pt x="89" y="38"/>
                    </a:lnTo>
                    <a:lnTo>
                      <a:pt x="89" y="42"/>
                    </a:lnTo>
                    <a:lnTo>
                      <a:pt x="93" y="42"/>
                    </a:lnTo>
                    <a:lnTo>
                      <a:pt x="89" y="47"/>
                    </a:lnTo>
                    <a:lnTo>
                      <a:pt x="83" y="47"/>
                    </a:lnTo>
                    <a:lnTo>
                      <a:pt x="74" y="47"/>
                    </a:lnTo>
                    <a:lnTo>
                      <a:pt x="72" y="45"/>
                    </a:lnTo>
                    <a:lnTo>
                      <a:pt x="68" y="47"/>
                    </a:lnTo>
                    <a:lnTo>
                      <a:pt x="68" y="42"/>
                    </a:lnTo>
                    <a:lnTo>
                      <a:pt x="66" y="40"/>
                    </a:lnTo>
                    <a:lnTo>
                      <a:pt x="66" y="38"/>
                    </a:lnTo>
                    <a:lnTo>
                      <a:pt x="64" y="36"/>
                    </a:lnTo>
                    <a:lnTo>
                      <a:pt x="59" y="38"/>
                    </a:lnTo>
                    <a:lnTo>
                      <a:pt x="55" y="38"/>
                    </a:lnTo>
                    <a:lnTo>
                      <a:pt x="53" y="36"/>
                    </a:lnTo>
                    <a:lnTo>
                      <a:pt x="55" y="40"/>
                    </a:lnTo>
                    <a:lnTo>
                      <a:pt x="53" y="42"/>
                    </a:lnTo>
                    <a:lnTo>
                      <a:pt x="59" y="49"/>
                    </a:lnTo>
                    <a:lnTo>
                      <a:pt x="59" y="51"/>
                    </a:lnTo>
                    <a:lnTo>
                      <a:pt x="59" y="55"/>
                    </a:lnTo>
                    <a:lnTo>
                      <a:pt x="59" y="57"/>
                    </a:lnTo>
                    <a:lnTo>
                      <a:pt x="61" y="59"/>
                    </a:lnTo>
                    <a:lnTo>
                      <a:pt x="61" y="64"/>
                    </a:lnTo>
                    <a:lnTo>
                      <a:pt x="55" y="64"/>
                    </a:lnTo>
                    <a:lnTo>
                      <a:pt x="51" y="64"/>
                    </a:lnTo>
                    <a:lnTo>
                      <a:pt x="49" y="64"/>
                    </a:lnTo>
                    <a:lnTo>
                      <a:pt x="45" y="64"/>
                    </a:lnTo>
                    <a:lnTo>
                      <a:pt x="45" y="64"/>
                    </a:lnTo>
                    <a:lnTo>
                      <a:pt x="40" y="66"/>
                    </a:lnTo>
                    <a:lnTo>
                      <a:pt x="34" y="59"/>
                    </a:lnTo>
                    <a:lnTo>
                      <a:pt x="32" y="57"/>
                    </a:lnTo>
                    <a:lnTo>
                      <a:pt x="26" y="59"/>
                    </a:lnTo>
                    <a:lnTo>
                      <a:pt x="24" y="61"/>
                    </a:lnTo>
                    <a:lnTo>
                      <a:pt x="21" y="61"/>
                    </a:lnTo>
                    <a:lnTo>
                      <a:pt x="19" y="64"/>
                    </a:lnTo>
                    <a:lnTo>
                      <a:pt x="17" y="61"/>
                    </a:lnTo>
                    <a:lnTo>
                      <a:pt x="13" y="61"/>
                    </a:lnTo>
                    <a:lnTo>
                      <a:pt x="9" y="66"/>
                    </a:lnTo>
                    <a:lnTo>
                      <a:pt x="5" y="66"/>
                    </a:lnTo>
                    <a:lnTo>
                      <a:pt x="0" y="68"/>
                    </a:lnTo>
                    <a:lnTo>
                      <a:pt x="2" y="72"/>
                    </a:lnTo>
                    <a:lnTo>
                      <a:pt x="7" y="70"/>
                    </a:lnTo>
                    <a:lnTo>
                      <a:pt x="9" y="72"/>
                    </a:lnTo>
                    <a:lnTo>
                      <a:pt x="11" y="72"/>
                    </a:lnTo>
                    <a:lnTo>
                      <a:pt x="7" y="72"/>
                    </a:lnTo>
                    <a:lnTo>
                      <a:pt x="5" y="72"/>
                    </a:lnTo>
                    <a:lnTo>
                      <a:pt x="7" y="76"/>
                    </a:lnTo>
                    <a:lnTo>
                      <a:pt x="7" y="72"/>
                    </a:lnTo>
                    <a:lnTo>
                      <a:pt x="9" y="74"/>
                    </a:lnTo>
                    <a:lnTo>
                      <a:pt x="9" y="76"/>
                    </a:lnTo>
                    <a:lnTo>
                      <a:pt x="7" y="76"/>
                    </a:lnTo>
                    <a:lnTo>
                      <a:pt x="5" y="78"/>
                    </a:lnTo>
                    <a:lnTo>
                      <a:pt x="5" y="80"/>
                    </a:lnTo>
                    <a:lnTo>
                      <a:pt x="7" y="80"/>
                    </a:lnTo>
                    <a:lnTo>
                      <a:pt x="9" y="85"/>
                    </a:lnTo>
                    <a:lnTo>
                      <a:pt x="9" y="87"/>
                    </a:lnTo>
                    <a:lnTo>
                      <a:pt x="13" y="82"/>
                    </a:lnTo>
                    <a:lnTo>
                      <a:pt x="15" y="85"/>
                    </a:lnTo>
                    <a:lnTo>
                      <a:pt x="17" y="85"/>
                    </a:lnTo>
                    <a:lnTo>
                      <a:pt x="24" y="87"/>
                    </a:lnTo>
                    <a:lnTo>
                      <a:pt x="26" y="89"/>
                    </a:lnTo>
                    <a:lnTo>
                      <a:pt x="28" y="89"/>
                    </a:lnTo>
                    <a:lnTo>
                      <a:pt x="32" y="91"/>
                    </a:lnTo>
                    <a:lnTo>
                      <a:pt x="36" y="89"/>
                    </a:lnTo>
                    <a:lnTo>
                      <a:pt x="38" y="89"/>
                    </a:lnTo>
                    <a:lnTo>
                      <a:pt x="36" y="91"/>
                    </a:lnTo>
                    <a:lnTo>
                      <a:pt x="38" y="93"/>
                    </a:lnTo>
                    <a:lnTo>
                      <a:pt x="40" y="91"/>
                    </a:lnTo>
                    <a:lnTo>
                      <a:pt x="42" y="93"/>
                    </a:lnTo>
                    <a:lnTo>
                      <a:pt x="42" y="97"/>
                    </a:lnTo>
                    <a:lnTo>
                      <a:pt x="45" y="99"/>
                    </a:lnTo>
                    <a:lnTo>
                      <a:pt x="47" y="99"/>
                    </a:lnTo>
                    <a:lnTo>
                      <a:pt x="49" y="97"/>
                    </a:lnTo>
                    <a:lnTo>
                      <a:pt x="53" y="97"/>
                    </a:lnTo>
                    <a:lnTo>
                      <a:pt x="57" y="101"/>
                    </a:lnTo>
                    <a:lnTo>
                      <a:pt x="53" y="99"/>
                    </a:lnTo>
                    <a:lnTo>
                      <a:pt x="49" y="99"/>
                    </a:lnTo>
                    <a:lnTo>
                      <a:pt x="47" y="104"/>
                    </a:lnTo>
                    <a:lnTo>
                      <a:pt x="49" y="104"/>
                    </a:lnTo>
                    <a:lnTo>
                      <a:pt x="51" y="108"/>
                    </a:lnTo>
                    <a:lnTo>
                      <a:pt x="49" y="110"/>
                    </a:lnTo>
                    <a:lnTo>
                      <a:pt x="49" y="114"/>
                    </a:lnTo>
                    <a:lnTo>
                      <a:pt x="53" y="114"/>
                    </a:lnTo>
                    <a:lnTo>
                      <a:pt x="57" y="120"/>
                    </a:lnTo>
                    <a:lnTo>
                      <a:pt x="61" y="120"/>
                    </a:lnTo>
                    <a:lnTo>
                      <a:pt x="68" y="123"/>
                    </a:lnTo>
                    <a:lnTo>
                      <a:pt x="68" y="127"/>
                    </a:lnTo>
                    <a:lnTo>
                      <a:pt x="68" y="129"/>
                    </a:lnTo>
                    <a:lnTo>
                      <a:pt x="68" y="133"/>
                    </a:lnTo>
                    <a:lnTo>
                      <a:pt x="66" y="133"/>
                    </a:lnTo>
                    <a:lnTo>
                      <a:pt x="66" y="137"/>
                    </a:lnTo>
                    <a:lnTo>
                      <a:pt x="68" y="137"/>
                    </a:lnTo>
                    <a:lnTo>
                      <a:pt x="74" y="144"/>
                    </a:lnTo>
                    <a:lnTo>
                      <a:pt x="78" y="154"/>
                    </a:lnTo>
                    <a:lnTo>
                      <a:pt x="74" y="150"/>
                    </a:lnTo>
                    <a:lnTo>
                      <a:pt x="72" y="144"/>
                    </a:lnTo>
                    <a:lnTo>
                      <a:pt x="68" y="141"/>
                    </a:lnTo>
                    <a:lnTo>
                      <a:pt x="68" y="144"/>
                    </a:lnTo>
                    <a:lnTo>
                      <a:pt x="66" y="154"/>
                    </a:lnTo>
                    <a:lnTo>
                      <a:pt x="66" y="160"/>
                    </a:lnTo>
                    <a:lnTo>
                      <a:pt x="68" y="163"/>
                    </a:lnTo>
                    <a:lnTo>
                      <a:pt x="66" y="165"/>
                    </a:lnTo>
                    <a:lnTo>
                      <a:pt x="64" y="179"/>
                    </a:lnTo>
                    <a:lnTo>
                      <a:pt x="61" y="190"/>
                    </a:lnTo>
                    <a:lnTo>
                      <a:pt x="57" y="192"/>
                    </a:lnTo>
                    <a:lnTo>
                      <a:pt x="59" y="194"/>
                    </a:lnTo>
                    <a:lnTo>
                      <a:pt x="59" y="196"/>
                    </a:lnTo>
                    <a:lnTo>
                      <a:pt x="64" y="196"/>
                    </a:lnTo>
                    <a:lnTo>
                      <a:pt x="64" y="201"/>
                    </a:lnTo>
                    <a:lnTo>
                      <a:pt x="64" y="205"/>
                    </a:lnTo>
                    <a:lnTo>
                      <a:pt x="68" y="203"/>
                    </a:lnTo>
                    <a:lnTo>
                      <a:pt x="76" y="207"/>
                    </a:lnTo>
                    <a:lnTo>
                      <a:pt x="80" y="211"/>
                    </a:lnTo>
                    <a:lnTo>
                      <a:pt x="85" y="209"/>
                    </a:lnTo>
                    <a:lnTo>
                      <a:pt x="89" y="213"/>
                    </a:lnTo>
                    <a:lnTo>
                      <a:pt x="95" y="213"/>
                    </a:lnTo>
                    <a:lnTo>
                      <a:pt x="97" y="213"/>
                    </a:lnTo>
                    <a:lnTo>
                      <a:pt x="99" y="211"/>
                    </a:lnTo>
                    <a:lnTo>
                      <a:pt x="110" y="211"/>
                    </a:lnTo>
                    <a:lnTo>
                      <a:pt x="112" y="213"/>
                    </a:lnTo>
                    <a:lnTo>
                      <a:pt x="118" y="211"/>
                    </a:lnTo>
                    <a:lnTo>
                      <a:pt x="125" y="215"/>
                    </a:lnTo>
                    <a:lnTo>
                      <a:pt x="133" y="213"/>
                    </a:lnTo>
                    <a:lnTo>
                      <a:pt x="139" y="217"/>
                    </a:lnTo>
                    <a:lnTo>
                      <a:pt x="142" y="219"/>
                    </a:lnTo>
                    <a:lnTo>
                      <a:pt x="142" y="217"/>
                    </a:lnTo>
                    <a:lnTo>
                      <a:pt x="142" y="211"/>
                    </a:lnTo>
                    <a:lnTo>
                      <a:pt x="142" y="205"/>
                    </a:lnTo>
                    <a:lnTo>
                      <a:pt x="144" y="201"/>
                    </a:lnTo>
                    <a:lnTo>
                      <a:pt x="148" y="196"/>
                    </a:lnTo>
                    <a:lnTo>
                      <a:pt x="154" y="190"/>
                    </a:lnTo>
                    <a:lnTo>
                      <a:pt x="156" y="190"/>
                    </a:lnTo>
                    <a:lnTo>
                      <a:pt x="158" y="192"/>
                    </a:lnTo>
                    <a:lnTo>
                      <a:pt x="163" y="192"/>
                    </a:lnTo>
                    <a:lnTo>
                      <a:pt x="169" y="194"/>
                    </a:lnTo>
                    <a:lnTo>
                      <a:pt x="171" y="194"/>
                    </a:lnTo>
                    <a:lnTo>
                      <a:pt x="175" y="192"/>
                    </a:lnTo>
                    <a:lnTo>
                      <a:pt x="177" y="192"/>
                    </a:lnTo>
                    <a:lnTo>
                      <a:pt x="190" y="198"/>
                    </a:lnTo>
                    <a:lnTo>
                      <a:pt x="192" y="203"/>
                    </a:lnTo>
                    <a:lnTo>
                      <a:pt x="201" y="203"/>
                    </a:lnTo>
                    <a:lnTo>
                      <a:pt x="205" y="201"/>
                    </a:lnTo>
                    <a:lnTo>
                      <a:pt x="205" y="198"/>
                    </a:lnTo>
                    <a:lnTo>
                      <a:pt x="209" y="194"/>
                    </a:lnTo>
                    <a:lnTo>
                      <a:pt x="220" y="184"/>
                    </a:lnTo>
                    <a:lnTo>
                      <a:pt x="222" y="184"/>
                    </a:lnTo>
                    <a:lnTo>
                      <a:pt x="220" y="179"/>
                    </a:lnTo>
                    <a:lnTo>
                      <a:pt x="222" y="173"/>
                    </a:lnTo>
                    <a:lnTo>
                      <a:pt x="217" y="173"/>
                    </a:lnTo>
                    <a:lnTo>
                      <a:pt x="209" y="169"/>
                    </a:lnTo>
                    <a:lnTo>
                      <a:pt x="209" y="158"/>
                    </a:lnTo>
                    <a:lnTo>
                      <a:pt x="205" y="154"/>
                    </a:lnTo>
                    <a:lnTo>
                      <a:pt x="207" y="150"/>
                    </a:lnTo>
                    <a:lnTo>
                      <a:pt x="211" y="150"/>
                    </a:lnTo>
                    <a:lnTo>
                      <a:pt x="213" y="144"/>
                    </a:lnTo>
                    <a:lnTo>
                      <a:pt x="209" y="139"/>
                    </a:lnTo>
                    <a:lnTo>
                      <a:pt x="209" y="135"/>
                    </a:lnTo>
                    <a:lnTo>
                      <a:pt x="211" y="133"/>
                    </a:lnTo>
                    <a:lnTo>
                      <a:pt x="211" y="133"/>
                    </a:lnTo>
                    <a:lnTo>
                      <a:pt x="211" y="133"/>
                    </a:lnTo>
                    <a:close/>
                    <a:moveTo>
                      <a:pt x="253" y="243"/>
                    </a:moveTo>
                    <a:lnTo>
                      <a:pt x="247" y="241"/>
                    </a:lnTo>
                    <a:lnTo>
                      <a:pt x="245" y="238"/>
                    </a:lnTo>
                    <a:lnTo>
                      <a:pt x="247" y="236"/>
                    </a:lnTo>
                    <a:lnTo>
                      <a:pt x="249" y="236"/>
                    </a:lnTo>
                    <a:lnTo>
                      <a:pt x="247" y="234"/>
                    </a:lnTo>
                    <a:lnTo>
                      <a:pt x="245" y="234"/>
                    </a:lnTo>
                    <a:lnTo>
                      <a:pt x="245" y="232"/>
                    </a:lnTo>
                    <a:lnTo>
                      <a:pt x="243" y="230"/>
                    </a:lnTo>
                    <a:lnTo>
                      <a:pt x="243" y="228"/>
                    </a:lnTo>
                    <a:lnTo>
                      <a:pt x="243" y="228"/>
                    </a:lnTo>
                    <a:lnTo>
                      <a:pt x="243" y="226"/>
                    </a:lnTo>
                    <a:lnTo>
                      <a:pt x="241" y="224"/>
                    </a:lnTo>
                    <a:lnTo>
                      <a:pt x="241" y="222"/>
                    </a:lnTo>
                    <a:lnTo>
                      <a:pt x="243" y="222"/>
                    </a:lnTo>
                    <a:lnTo>
                      <a:pt x="243" y="219"/>
                    </a:lnTo>
                    <a:lnTo>
                      <a:pt x="241" y="217"/>
                    </a:lnTo>
                    <a:lnTo>
                      <a:pt x="243" y="213"/>
                    </a:lnTo>
                    <a:lnTo>
                      <a:pt x="249" y="211"/>
                    </a:lnTo>
                    <a:lnTo>
                      <a:pt x="251" y="209"/>
                    </a:lnTo>
                    <a:lnTo>
                      <a:pt x="253" y="211"/>
                    </a:lnTo>
                    <a:lnTo>
                      <a:pt x="255" y="211"/>
                    </a:lnTo>
                    <a:lnTo>
                      <a:pt x="255" y="207"/>
                    </a:lnTo>
                    <a:lnTo>
                      <a:pt x="255" y="205"/>
                    </a:lnTo>
                    <a:lnTo>
                      <a:pt x="255" y="201"/>
                    </a:lnTo>
                    <a:lnTo>
                      <a:pt x="257" y="201"/>
                    </a:lnTo>
                    <a:lnTo>
                      <a:pt x="260" y="207"/>
                    </a:lnTo>
                    <a:lnTo>
                      <a:pt x="257" y="211"/>
                    </a:lnTo>
                    <a:lnTo>
                      <a:pt x="260" y="219"/>
                    </a:lnTo>
                    <a:lnTo>
                      <a:pt x="257" y="230"/>
                    </a:lnTo>
                    <a:lnTo>
                      <a:pt x="257" y="234"/>
                    </a:lnTo>
                    <a:lnTo>
                      <a:pt x="255" y="241"/>
                    </a:lnTo>
                    <a:lnTo>
                      <a:pt x="253" y="2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47" name="Rectangle 346">
              <a:extLst>
                <a:ext uri="{FF2B5EF4-FFF2-40B4-BE49-F238E27FC236}">
                  <a16:creationId xmlns:a16="http://schemas.microsoft.com/office/drawing/2014/main" id="{D4773C21-E8C8-4560-AC2B-FB275196E1FC}"/>
                </a:ext>
              </a:extLst>
            </p:cNvPr>
            <p:cNvSpPr/>
            <p:nvPr/>
          </p:nvSpPr>
          <p:spPr>
            <a:xfrm>
              <a:off x="3037160" y="9287922"/>
              <a:ext cx="5402818" cy="79087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48" name="Rectangle 347">
              <a:extLst>
                <a:ext uri="{FF2B5EF4-FFF2-40B4-BE49-F238E27FC236}">
                  <a16:creationId xmlns:a16="http://schemas.microsoft.com/office/drawing/2014/main" id="{039D7FF9-9AC3-4F9B-A6B6-D9BE563F65CC}"/>
                </a:ext>
              </a:extLst>
            </p:cNvPr>
            <p:cNvSpPr/>
            <p:nvPr/>
          </p:nvSpPr>
          <p:spPr>
            <a:xfrm rot="5400000">
              <a:off x="6395591" y="11325582"/>
              <a:ext cx="4866190" cy="79087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242" name="Group 241">
            <a:extLst>
              <a:ext uri="{FF2B5EF4-FFF2-40B4-BE49-F238E27FC236}">
                <a16:creationId xmlns:a16="http://schemas.microsoft.com/office/drawing/2014/main" id="{D35E4288-FD88-459F-8FBB-37221E5D67F5}"/>
              </a:ext>
            </a:extLst>
          </p:cNvPr>
          <p:cNvGrpSpPr/>
          <p:nvPr/>
        </p:nvGrpSpPr>
        <p:grpSpPr>
          <a:xfrm>
            <a:off x="3841478" y="1119487"/>
            <a:ext cx="4200142" cy="3216750"/>
            <a:chOff x="3037160" y="9287922"/>
            <a:chExt cx="6186962" cy="4866192"/>
          </a:xfrm>
        </p:grpSpPr>
        <p:sp>
          <p:nvSpPr>
            <p:cNvPr id="243" name="Rectangle 242">
              <a:extLst>
                <a:ext uri="{FF2B5EF4-FFF2-40B4-BE49-F238E27FC236}">
                  <a16:creationId xmlns:a16="http://schemas.microsoft.com/office/drawing/2014/main" id="{FB18E82B-5DB3-4875-89BF-2392423B21F7}"/>
                </a:ext>
              </a:extLst>
            </p:cNvPr>
            <p:cNvSpPr/>
            <p:nvPr/>
          </p:nvSpPr>
          <p:spPr>
            <a:xfrm>
              <a:off x="3037160" y="10078795"/>
              <a:ext cx="5404105" cy="236341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nvGrpSpPr>
            <p:cNvPr id="244" name="Grupa 2">
              <a:extLst>
                <a:ext uri="{FF2B5EF4-FFF2-40B4-BE49-F238E27FC236}">
                  <a16:creationId xmlns:a16="http://schemas.microsoft.com/office/drawing/2014/main" id="{7141ACD8-F745-4F21-8C5C-02A82422407D}"/>
                </a:ext>
              </a:extLst>
            </p:cNvPr>
            <p:cNvGrpSpPr/>
            <p:nvPr/>
          </p:nvGrpSpPr>
          <p:grpSpPr>
            <a:xfrm>
              <a:off x="3258217" y="9393174"/>
              <a:ext cx="5357187" cy="3634821"/>
              <a:chOff x="4357106" y="2843387"/>
              <a:chExt cx="1179388" cy="789940"/>
            </a:xfrm>
            <a:solidFill>
              <a:srgbClr val="E0F3F4"/>
            </a:solidFill>
          </p:grpSpPr>
          <p:sp>
            <p:nvSpPr>
              <p:cNvPr id="249" name="Freeform 6">
                <a:extLst>
                  <a:ext uri="{FF2B5EF4-FFF2-40B4-BE49-F238E27FC236}">
                    <a16:creationId xmlns:a16="http://schemas.microsoft.com/office/drawing/2014/main" id="{791F005A-0A4A-4D82-A462-B9EF2450487A}"/>
                  </a:ext>
                </a:extLst>
              </p:cNvPr>
              <p:cNvSpPr>
                <a:spLocks/>
              </p:cNvSpPr>
              <p:nvPr/>
            </p:nvSpPr>
            <p:spPr bwMode="auto">
              <a:xfrm>
                <a:off x="5008946" y="3126494"/>
                <a:ext cx="73194" cy="37288"/>
              </a:xfrm>
              <a:custGeom>
                <a:avLst/>
                <a:gdLst>
                  <a:gd name="T0" fmla="*/ 5 w 53"/>
                  <a:gd name="T1" fmla="*/ 21 h 27"/>
                  <a:gd name="T2" fmla="*/ 9 w 53"/>
                  <a:gd name="T3" fmla="*/ 23 h 27"/>
                  <a:gd name="T4" fmla="*/ 9 w 53"/>
                  <a:gd name="T5" fmla="*/ 25 h 27"/>
                  <a:gd name="T6" fmla="*/ 3 w 53"/>
                  <a:gd name="T7" fmla="*/ 27 h 27"/>
                  <a:gd name="T8" fmla="*/ 0 w 53"/>
                  <a:gd name="T9" fmla="*/ 27 h 27"/>
                  <a:gd name="T10" fmla="*/ 3 w 53"/>
                  <a:gd name="T11" fmla="*/ 27 h 27"/>
                  <a:gd name="T12" fmla="*/ 28 w 53"/>
                  <a:gd name="T13" fmla="*/ 27 h 27"/>
                  <a:gd name="T14" fmla="*/ 53 w 53"/>
                  <a:gd name="T15" fmla="*/ 25 h 27"/>
                  <a:gd name="T16" fmla="*/ 53 w 53"/>
                  <a:gd name="T17" fmla="*/ 25 h 27"/>
                  <a:gd name="T18" fmla="*/ 51 w 53"/>
                  <a:gd name="T19" fmla="*/ 25 h 27"/>
                  <a:gd name="T20" fmla="*/ 51 w 53"/>
                  <a:gd name="T21" fmla="*/ 19 h 27"/>
                  <a:gd name="T22" fmla="*/ 53 w 53"/>
                  <a:gd name="T23" fmla="*/ 15 h 27"/>
                  <a:gd name="T24" fmla="*/ 51 w 53"/>
                  <a:gd name="T25" fmla="*/ 13 h 27"/>
                  <a:gd name="T26" fmla="*/ 49 w 53"/>
                  <a:gd name="T27" fmla="*/ 13 h 27"/>
                  <a:gd name="T28" fmla="*/ 47 w 53"/>
                  <a:gd name="T29" fmla="*/ 8 h 27"/>
                  <a:gd name="T30" fmla="*/ 45 w 53"/>
                  <a:gd name="T31" fmla="*/ 8 h 27"/>
                  <a:gd name="T32" fmla="*/ 36 w 53"/>
                  <a:gd name="T33" fmla="*/ 8 h 27"/>
                  <a:gd name="T34" fmla="*/ 32 w 53"/>
                  <a:gd name="T35" fmla="*/ 6 h 27"/>
                  <a:gd name="T36" fmla="*/ 26 w 53"/>
                  <a:gd name="T37" fmla="*/ 0 h 27"/>
                  <a:gd name="T38" fmla="*/ 21 w 53"/>
                  <a:gd name="T39" fmla="*/ 0 h 27"/>
                  <a:gd name="T40" fmla="*/ 21 w 53"/>
                  <a:gd name="T41" fmla="*/ 2 h 27"/>
                  <a:gd name="T42" fmla="*/ 24 w 53"/>
                  <a:gd name="T43" fmla="*/ 8 h 27"/>
                  <a:gd name="T44" fmla="*/ 21 w 53"/>
                  <a:gd name="T45" fmla="*/ 8 h 27"/>
                  <a:gd name="T46" fmla="*/ 24 w 53"/>
                  <a:gd name="T47" fmla="*/ 13 h 27"/>
                  <a:gd name="T48" fmla="*/ 21 w 53"/>
                  <a:gd name="T49" fmla="*/ 17 h 27"/>
                  <a:gd name="T50" fmla="*/ 15 w 53"/>
                  <a:gd name="T51" fmla="*/ 15 h 27"/>
                  <a:gd name="T52" fmla="*/ 15 w 53"/>
                  <a:gd name="T53" fmla="*/ 8 h 27"/>
                  <a:gd name="T54" fmla="*/ 19 w 53"/>
                  <a:gd name="T55" fmla="*/ 2 h 27"/>
                  <a:gd name="T56" fmla="*/ 19 w 53"/>
                  <a:gd name="T57" fmla="*/ 2 h 27"/>
                  <a:gd name="T58" fmla="*/ 17 w 53"/>
                  <a:gd name="T59" fmla="*/ 2 h 27"/>
                  <a:gd name="T60" fmla="*/ 15 w 53"/>
                  <a:gd name="T61" fmla="*/ 8 h 27"/>
                  <a:gd name="T62" fmla="*/ 13 w 53"/>
                  <a:gd name="T63" fmla="*/ 15 h 27"/>
                  <a:gd name="T64" fmla="*/ 9 w 53"/>
                  <a:gd name="T65" fmla="*/ 17 h 27"/>
                  <a:gd name="T66" fmla="*/ 3 w 53"/>
                  <a:gd name="T67" fmla="*/ 15 h 27"/>
                  <a:gd name="T68" fmla="*/ 0 w 53"/>
                  <a:gd name="T69" fmla="*/ 17 h 27"/>
                  <a:gd name="T70" fmla="*/ 0 w 53"/>
                  <a:gd name="T71" fmla="*/ 21 h 27"/>
                  <a:gd name="T72" fmla="*/ 0 w 53"/>
                  <a:gd name="T73" fmla="*/ 23 h 27"/>
                  <a:gd name="T74" fmla="*/ 5 w 53"/>
                  <a:gd name="T75"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27">
                    <a:moveTo>
                      <a:pt x="5" y="21"/>
                    </a:moveTo>
                    <a:lnTo>
                      <a:pt x="9" y="23"/>
                    </a:lnTo>
                    <a:lnTo>
                      <a:pt x="9" y="25"/>
                    </a:lnTo>
                    <a:lnTo>
                      <a:pt x="3" y="27"/>
                    </a:lnTo>
                    <a:lnTo>
                      <a:pt x="0" y="27"/>
                    </a:lnTo>
                    <a:lnTo>
                      <a:pt x="3" y="27"/>
                    </a:lnTo>
                    <a:lnTo>
                      <a:pt x="28" y="27"/>
                    </a:lnTo>
                    <a:lnTo>
                      <a:pt x="53" y="25"/>
                    </a:lnTo>
                    <a:lnTo>
                      <a:pt x="53" y="25"/>
                    </a:lnTo>
                    <a:lnTo>
                      <a:pt x="51" y="25"/>
                    </a:lnTo>
                    <a:lnTo>
                      <a:pt x="51" y="19"/>
                    </a:lnTo>
                    <a:lnTo>
                      <a:pt x="53" y="15"/>
                    </a:lnTo>
                    <a:lnTo>
                      <a:pt x="51" y="13"/>
                    </a:lnTo>
                    <a:lnTo>
                      <a:pt x="49" y="13"/>
                    </a:lnTo>
                    <a:lnTo>
                      <a:pt x="47" y="8"/>
                    </a:lnTo>
                    <a:lnTo>
                      <a:pt x="45" y="8"/>
                    </a:lnTo>
                    <a:lnTo>
                      <a:pt x="36" y="8"/>
                    </a:lnTo>
                    <a:lnTo>
                      <a:pt x="32" y="6"/>
                    </a:lnTo>
                    <a:lnTo>
                      <a:pt x="26" y="0"/>
                    </a:lnTo>
                    <a:lnTo>
                      <a:pt x="21" y="0"/>
                    </a:lnTo>
                    <a:lnTo>
                      <a:pt x="21" y="2"/>
                    </a:lnTo>
                    <a:lnTo>
                      <a:pt x="24" y="8"/>
                    </a:lnTo>
                    <a:lnTo>
                      <a:pt x="21" y="8"/>
                    </a:lnTo>
                    <a:lnTo>
                      <a:pt x="24" y="13"/>
                    </a:lnTo>
                    <a:lnTo>
                      <a:pt x="21" y="17"/>
                    </a:lnTo>
                    <a:lnTo>
                      <a:pt x="15" y="15"/>
                    </a:lnTo>
                    <a:lnTo>
                      <a:pt x="15" y="8"/>
                    </a:lnTo>
                    <a:lnTo>
                      <a:pt x="19" y="2"/>
                    </a:lnTo>
                    <a:lnTo>
                      <a:pt x="19" y="2"/>
                    </a:lnTo>
                    <a:lnTo>
                      <a:pt x="17" y="2"/>
                    </a:lnTo>
                    <a:lnTo>
                      <a:pt x="15" y="8"/>
                    </a:lnTo>
                    <a:lnTo>
                      <a:pt x="13" y="15"/>
                    </a:lnTo>
                    <a:lnTo>
                      <a:pt x="9" y="17"/>
                    </a:lnTo>
                    <a:lnTo>
                      <a:pt x="3" y="15"/>
                    </a:lnTo>
                    <a:lnTo>
                      <a:pt x="0" y="17"/>
                    </a:lnTo>
                    <a:lnTo>
                      <a:pt x="0" y="21"/>
                    </a:lnTo>
                    <a:lnTo>
                      <a:pt x="0" y="23"/>
                    </a:lnTo>
                    <a:lnTo>
                      <a:pt x="5" y="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0" name="Freeform 44">
                <a:extLst>
                  <a:ext uri="{FF2B5EF4-FFF2-40B4-BE49-F238E27FC236}">
                    <a16:creationId xmlns:a16="http://schemas.microsoft.com/office/drawing/2014/main" id="{BAD9DC37-AB22-47E9-A562-93443355081A}"/>
                  </a:ext>
                </a:extLst>
              </p:cNvPr>
              <p:cNvSpPr>
                <a:spLocks noEditPoints="1"/>
              </p:cNvSpPr>
              <p:nvPr/>
            </p:nvSpPr>
            <p:spPr bwMode="auto">
              <a:xfrm>
                <a:off x="4716170" y="3042253"/>
                <a:ext cx="174008" cy="136721"/>
              </a:xfrm>
              <a:custGeom>
                <a:avLst/>
                <a:gdLst>
                  <a:gd name="T0" fmla="*/ 99 w 126"/>
                  <a:gd name="T1" fmla="*/ 95 h 99"/>
                  <a:gd name="T2" fmla="*/ 101 w 126"/>
                  <a:gd name="T3" fmla="*/ 88 h 99"/>
                  <a:gd name="T4" fmla="*/ 92 w 126"/>
                  <a:gd name="T5" fmla="*/ 88 h 99"/>
                  <a:gd name="T6" fmla="*/ 92 w 126"/>
                  <a:gd name="T7" fmla="*/ 93 h 99"/>
                  <a:gd name="T8" fmla="*/ 118 w 126"/>
                  <a:gd name="T9" fmla="*/ 74 h 99"/>
                  <a:gd name="T10" fmla="*/ 122 w 126"/>
                  <a:gd name="T11" fmla="*/ 71 h 99"/>
                  <a:gd name="T12" fmla="*/ 80 w 126"/>
                  <a:gd name="T13" fmla="*/ 63 h 99"/>
                  <a:gd name="T14" fmla="*/ 71 w 126"/>
                  <a:gd name="T15" fmla="*/ 80 h 99"/>
                  <a:gd name="T16" fmla="*/ 67 w 126"/>
                  <a:gd name="T17" fmla="*/ 74 h 99"/>
                  <a:gd name="T18" fmla="*/ 59 w 126"/>
                  <a:gd name="T19" fmla="*/ 65 h 99"/>
                  <a:gd name="T20" fmla="*/ 59 w 126"/>
                  <a:gd name="T21" fmla="*/ 57 h 99"/>
                  <a:gd name="T22" fmla="*/ 67 w 126"/>
                  <a:gd name="T23" fmla="*/ 61 h 99"/>
                  <a:gd name="T24" fmla="*/ 67 w 126"/>
                  <a:gd name="T25" fmla="*/ 57 h 99"/>
                  <a:gd name="T26" fmla="*/ 78 w 126"/>
                  <a:gd name="T27" fmla="*/ 50 h 99"/>
                  <a:gd name="T28" fmla="*/ 73 w 126"/>
                  <a:gd name="T29" fmla="*/ 65 h 99"/>
                  <a:gd name="T30" fmla="*/ 75 w 126"/>
                  <a:gd name="T31" fmla="*/ 71 h 99"/>
                  <a:gd name="T32" fmla="*/ 71 w 126"/>
                  <a:gd name="T33" fmla="*/ 80 h 99"/>
                  <a:gd name="T34" fmla="*/ 78 w 126"/>
                  <a:gd name="T35" fmla="*/ 78 h 99"/>
                  <a:gd name="T36" fmla="*/ 73 w 126"/>
                  <a:gd name="T37" fmla="*/ 80 h 99"/>
                  <a:gd name="T38" fmla="*/ 65 w 126"/>
                  <a:gd name="T39" fmla="*/ 84 h 99"/>
                  <a:gd name="T40" fmla="*/ 71 w 126"/>
                  <a:gd name="T41" fmla="*/ 84 h 99"/>
                  <a:gd name="T42" fmla="*/ 69 w 126"/>
                  <a:gd name="T43" fmla="*/ 86 h 99"/>
                  <a:gd name="T44" fmla="*/ 54 w 126"/>
                  <a:gd name="T45" fmla="*/ 84 h 99"/>
                  <a:gd name="T46" fmla="*/ 59 w 126"/>
                  <a:gd name="T47" fmla="*/ 80 h 99"/>
                  <a:gd name="T48" fmla="*/ 46 w 126"/>
                  <a:gd name="T49" fmla="*/ 50 h 99"/>
                  <a:gd name="T50" fmla="*/ 44 w 126"/>
                  <a:gd name="T51" fmla="*/ 59 h 99"/>
                  <a:gd name="T52" fmla="*/ 42 w 126"/>
                  <a:gd name="T53" fmla="*/ 80 h 99"/>
                  <a:gd name="T54" fmla="*/ 48 w 126"/>
                  <a:gd name="T55" fmla="*/ 84 h 99"/>
                  <a:gd name="T56" fmla="*/ 52 w 126"/>
                  <a:gd name="T57" fmla="*/ 78 h 99"/>
                  <a:gd name="T58" fmla="*/ 37 w 126"/>
                  <a:gd name="T59" fmla="*/ 63 h 99"/>
                  <a:gd name="T60" fmla="*/ 48 w 126"/>
                  <a:gd name="T61" fmla="*/ 74 h 99"/>
                  <a:gd name="T62" fmla="*/ 37 w 126"/>
                  <a:gd name="T63" fmla="*/ 78 h 99"/>
                  <a:gd name="T64" fmla="*/ 33 w 126"/>
                  <a:gd name="T65" fmla="*/ 65 h 99"/>
                  <a:gd name="T66" fmla="*/ 52 w 126"/>
                  <a:gd name="T67" fmla="*/ 15 h 99"/>
                  <a:gd name="T68" fmla="*/ 12 w 126"/>
                  <a:gd name="T69" fmla="*/ 29 h 99"/>
                  <a:gd name="T70" fmla="*/ 14 w 126"/>
                  <a:gd name="T71" fmla="*/ 31 h 99"/>
                  <a:gd name="T72" fmla="*/ 10 w 126"/>
                  <a:gd name="T73" fmla="*/ 29 h 99"/>
                  <a:gd name="T74" fmla="*/ 23 w 126"/>
                  <a:gd name="T75" fmla="*/ 23 h 99"/>
                  <a:gd name="T76" fmla="*/ 37 w 126"/>
                  <a:gd name="T77" fmla="*/ 25 h 99"/>
                  <a:gd name="T78" fmla="*/ 42 w 126"/>
                  <a:gd name="T79" fmla="*/ 10 h 99"/>
                  <a:gd name="T80" fmla="*/ 40 w 126"/>
                  <a:gd name="T81" fmla="*/ 6 h 99"/>
                  <a:gd name="T82" fmla="*/ 25 w 126"/>
                  <a:gd name="T83" fmla="*/ 17 h 99"/>
                  <a:gd name="T84" fmla="*/ 10 w 126"/>
                  <a:gd name="T85" fmla="*/ 23 h 99"/>
                  <a:gd name="T86" fmla="*/ 6 w 126"/>
                  <a:gd name="T87" fmla="*/ 31 h 99"/>
                  <a:gd name="T88" fmla="*/ 29 w 126"/>
                  <a:gd name="T89" fmla="*/ 82 h 99"/>
                  <a:gd name="T90" fmla="*/ 25 w 126"/>
                  <a:gd name="T91" fmla="*/ 78 h 99"/>
                  <a:gd name="T92" fmla="*/ 27 w 126"/>
                  <a:gd name="T93" fmla="*/ 69 h 99"/>
                  <a:gd name="T94" fmla="*/ 35 w 126"/>
                  <a:gd name="T95" fmla="*/ 57 h 99"/>
                  <a:gd name="T96" fmla="*/ 40 w 126"/>
                  <a:gd name="T97" fmla="*/ 48 h 99"/>
                  <a:gd name="T98" fmla="*/ 48 w 126"/>
                  <a:gd name="T99" fmla="*/ 46 h 99"/>
                  <a:gd name="T100" fmla="*/ 50 w 126"/>
                  <a:gd name="T101" fmla="*/ 38 h 99"/>
                  <a:gd name="T102" fmla="*/ 37 w 126"/>
                  <a:gd name="T103" fmla="*/ 34 h 99"/>
                  <a:gd name="T104" fmla="*/ 33 w 126"/>
                  <a:gd name="T105" fmla="*/ 25 h 99"/>
                  <a:gd name="T106" fmla="*/ 21 w 126"/>
                  <a:gd name="T107" fmla="*/ 27 h 99"/>
                  <a:gd name="T108" fmla="*/ 27 w 126"/>
                  <a:gd name="T109" fmla="*/ 38 h 99"/>
                  <a:gd name="T110" fmla="*/ 21 w 126"/>
                  <a:gd name="T111" fmla="*/ 34 h 99"/>
                  <a:gd name="T112" fmla="*/ 16 w 126"/>
                  <a:gd name="T113" fmla="*/ 38 h 99"/>
                  <a:gd name="T114" fmla="*/ 6 w 126"/>
                  <a:gd name="T115" fmla="*/ 36 h 99"/>
                  <a:gd name="T116" fmla="*/ 4 w 126"/>
                  <a:gd name="T117" fmla="*/ 44 h 99"/>
                  <a:gd name="T118" fmla="*/ 6 w 126"/>
                  <a:gd name="T119" fmla="*/ 55 h 99"/>
                  <a:gd name="T120" fmla="*/ 2 w 126"/>
                  <a:gd name="T121" fmla="*/ 67 h 99"/>
                  <a:gd name="T122" fmla="*/ 10 w 126"/>
                  <a:gd name="T123" fmla="*/ 78 h 99"/>
                  <a:gd name="T124" fmla="*/ 25 w 126"/>
                  <a:gd name="T125" fmla="*/ 8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99">
                    <a:moveTo>
                      <a:pt x="90" y="97"/>
                    </a:moveTo>
                    <a:lnTo>
                      <a:pt x="92" y="97"/>
                    </a:lnTo>
                    <a:lnTo>
                      <a:pt x="96" y="99"/>
                    </a:lnTo>
                    <a:lnTo>
                      <a:pt x="99" y="95"/>
                    </a:lnTo>
                    <a:lnTo>
                      <a:pt x="101" y="97"/>
                    </a:lnTo>
                    <a:lnTo>
                      <a:pt x="101" y="95"/>
                    </a:lnTo>
                    <a:lnTo>
                      <a:pt x="99" y="90"/>
                    </a:lnTo>
                    <a:lnTo>
                      <a:pt x="101" y="88"/>
                    </a:lnTo>
                    <a:lnTo>
                      <a:pt x="96" y="86"/>
                    </a:lnTo>
                    <a:lnTo>
                      <a:pt x="96" y="88"/>
                    </a:lnTo>
                    <a:lnTo>
                      <a:pt x="94" y="86"/>
                    </a:lnTo>
                    <a:lnTo>
                      <a:pt x="92" y="88"/>
                    </a:lnTo>
                    <a:lnTo>
                      <a:pt x="92" y="90"/>
                    </a:lnTo>
                    <a:lnTo>
                      <a:pt x="94" y="90"/>
                    </a:lnTo>
                    <a:lnTo>
                      <a:pt x="94" y="93"/>
                    </a:lnTo>
                    <a:lnTo>
                      <a:pt x="92" y="93"/>
                    </a:lnTo>
                    <a:lnTo>
                      <a:pt x="90" y="97"/>
                    </a:lnTo>
                    <a:lnTo>
                      <a:pt x="90" y="97"/>
                    </a:lnTo>
                    <a:close/>
                    <a:moveTo>
                      <a:pt x="120" y="67"/>
                    </a:moveTo>
                    <a:lnTo>
                      <a:pt x="118" y="74"/>
                    </a:lnTo>
                    <a:lnTo>
                      <a:pt x="120" y="78"/>
                    </a:lnTo>
                    <a:lnTo>
                      <a:pt x="126" y="80"/>
                    </a:lnTo>
                    <a:lnTo>
                      <a:pt x="126" y="76"/>
                    </a:lnTo>
                    <a:lnTo>
                      <a:pt x="122" y="71"/>
                    </a:lnTo>
                    <a:lnTo>
                      <a:pt x="120" y="67"/>
                    </a:lnTo>
                    <a:lnTo>
                      <a:pt x="120" y="67"/>
                    </a:lnTo>
                    <a:close/>
                    <a:moveTo>
                      <a:pt x="80" y="59"/>
                    </a:moveTo>
                    <a:lnTo>
                      <a:pt x="80" y="63"/>
                    </a:lnTo>
                    <a:lnTo>
                      <a:pt x="82" y="65"/>
                    </a:lnTo>
                    <a:lnTo>
                      <a:pt x="80" y="59"/>
                    </a:lnTo>
                    <a:lnTo>
                      <a:pt x="80" y="59"/>
                    </a:lnTo>
                    <a:close/>
                    <a:moveTo>
                      <a:pt x="71" y="80"/>
                    </a:moveTo>
                    <a:lnTo>
                      <a:pt x="67" y="80"/>
                    </a:lnTo>
                    <a:lnTo>
                      <a:pt x="65" y="78"/>
                    </a:lnTo>
                    <a:lnTo>
                      <a:pt x="67" y="76"/>
                    </a:lnTo>
                    <a:lnTo>
                      <a:pt x="67" y="74"/>
                    </a:lnTo>
                    <a:lnTo>
                      <a:pt x="63" y="71"/>
                    </a:lnTo>
                    <a:lnTo>
                      <a:pt x="61" y="71"/>
                    </a:lnTo>
                    <a:lnTo>
                      <a:pt x="56" y="69"/>
                    </a:lnTo>
                    <a:lnTo>
                      <a:pt x="59" y="65"/>
                    </a:lnTo>
                    <a:lnTo>
                      <a:pt x="56" y="63"/>
                    </a:lnTo>
                    <a:lnTo>
                      <a:pt x="56" y="59"/>
                    </a:lnTo>
                    <a:lnTo>
                      <a:pt x="59" y="59"/>
                    </a:lnTo>
                    <a:lnTo>
                      <a:pt x="59" y="57"/>
                    </a:lnTo>
                    <a:lnTo>
                      <a:pt x="61" y="55"/>
                    </a:lnTo>
                    <a:lnTo>
                      <a:pt x="63" y="57"/>
                    </a:lnTo>
                    <a:lnTo>
                      <a:pt x="63" y="59"/>
                    </a:lnTo>
                    <a:lnTo>
                      <a:pt x="67" y="61"/>
                    </a:lnTo>
                    <a:lnTo>
                      <a:pt x="67" y="61"/>
                    </a:lnTo>
                    <a:lnTo>
                      <a:pt x="69" y="61"/>
                    </a:lnTo>
                    <a:lnTo>
                      <a:pt x="69" y="59"/>
                    </a:lnTo>
                    <a:lnTo>
                      <a:pt x="67" y="57"/>
                    </a:lnTo>
                    <a:lnTo>
                      <a:pt x="65" y="55"/>
                    </a:lnTo>
                    <a:lnTo>
                      <a:pt x="67" y="50"/>
                    </a:lnTo>
                    <a:lnTo>
                      <a:pt x="73" y="50"/>
                    </a:lnTo>
                    <a:lnTo>
                      <a:pt x="78" y="50"/>
                    </a:lnTo>
                    <a:lnTo>
                      <a:pt x="78" y="52"/>
                    </a:lnTo>
                    <a:lnTo>
                      <a:pt x="80" y="57"/>
                    </a:lnTo>
                    <a:lnTo>
                      <a:pt x="78" y="63"/>
                    </a:lnTo>
                    <a:lnTo>
                      <a:pt x="73" y="65"/>
                    </a:lnTo>
                    <a:lnTo>
                      <a:pt x="73" y="65"/>
                    </a:lnTo>
                    <a:lnTo>
                      <a:pt x="78" y="67"/>
                    </a:lnTo>
                    <a:lnTo>
                      <a:pt x="78" y="71"/>
                    </a:lnTo>
                    <a:lnTo>
                      <a:pt x="75" y="71"/>
                    </a:lnTo>
                    <a:lnTo>
                      <a:pt x="71" y="74"/>
                    </a:lnTo>
                    <a:lnTo>
                      <a:pt x="71" y="78"/>
                    </a:lnTo>
                    <a:lnTo>
                      <a:pt x="71" y="80"/>
                    </a:lnTo>
                    <a:lnTo>
                      <a:pt x="71" y="80"/>
                    </a:lnTo>
                    <a:close/>
                    <a:moveTo>
                      <a:pt x="73" y="80"/>
                    </a:moveTo>
                    <a:lnTo>
                      <a:pt x="73" y="82"/>
                    </a:lnTo>
                    <a:lnTo>
                      <a:pt x="75" y="80"/>
                    </a:lnTo>
                    <a:lnTo>
                      <a:pt x="78" y="78"/>
                    </a:lnTo>
                    <a:lnTo>
                      <a:pt x="78" y="76"/>
                    </a:lnTo>
                    <a:lnTo>
                      <a:pt x="73" y="78"/>
                    </a:lnTo>
                    <a:lnTo>
                      <a:pt x="73" y="80"/>
                    </a:lnTo>
                    <a:lnTo>
                      <a:pt x="73" y="80"/>
                    </a:lnTo>
                    <a:close/>
                    <a:moveTo>
                      <a:pt x="59" y="80"/>
                    </a:moveTo>
                    <a:lnTo>
                      <a:pt x="61" y="84"/>
                    </a:lnTo>
                    <a:lnTo>
                      <a:pt x="65" y="84"/>
                    </a:lnTo>
                    <a:lnTo>
                      <a:pt x="65" y="84"/>
                    </a:lnTo>
                    <a:lnTo>
                      <a:pt x="67" y="80"/>
                    </a:lnTo>
                    <a:lnTo>
                      <a:pt x="71" y="82"/>
                    </a:lnTo>
                    <a:lnTo>
                      <a:pt x="71" y="80"/>
                    </a:lnTo>
                    <a:lnTo>
                      <a:pt x="71" y="84"/>
                    </a:lnTo>
                    <a:lnTo>
                      <a:pt x="69" y="86"/>
                    </a:lnTo>
                    <a:lnTo>
                      <a:pt x="69" y="90"/>
                    </a:lnTo>
                    <a:lnTo>
                      <a:pt x="69" y="90"/>
                    </a:lnTo>
                    <a:lnTo>
                      <a:pt x="69" y="86"/>
                    </a:lnTo>
                    <a:lnTo>
                      <a:pt x="67" y="88"/>
                    </a:lnTo>
                    <a:lnTo>
                      <a:pt x="61" y="88"/>
                    </a:lnTo>
                    <a:lnTo>
                      <a:pt x="54" y="88"/>
                    </a:lnTo>
                    <a:lnTo>
                      <a:pt x="54" y="84"/>
                    </a:lnTo>
                    <a:lnTo>
                      <a:pt x="56" y="84"/>
                    </a:lnTo>
                    <a:lnTo>
                      <a:pt x="54" y="82"/>
                    </a:lnTo>
                    <a:lnTo>
                      <a:pt x="56" y="80"/>
                    </a:lnTo>
                    <a:lnTo>
                      <a:pt x="59" y="80"/>
                    </a:lnTo>
                    <a:lnTo>
                      <a:pt x="59" y="80"/>
                    </a:lnTo>
                    <a:close/>
                    <a:moveTo>
                      <a:pt x="44" y="59"/>
                    </a:moveTo>
                    <a:lnTo>
                      <a:pt x="46" y="57"/>
                    </a:lnTo>
                    <a:lnTo>
                      <a:pt x="46" y="50"/>
                    </a:lnTo>
                    <a:lnTo>
                      <a:pt x="48" y="57"/>
                    </a:lnTo>
                    <a:lnTo>
                      <a:pt x="46" y="59"/>
                    </a:lnTo>
                    <a:lnTo>
                      <a:pt x="44" y="59"/>
                    </a:lnTo>
                    <a:lnTo>
                      <a:pt x="44" y="59"/>
                    </a:lnTo>
                    <a:close/>
                    <a:moveTo>
                      <a:pt x="42" y="80"/>
                    </a:moveTo>
                    <a:lnTo>
                      <a:pt x="44" y="84"/>
                    </a:lnTo>
                    <a:lnTo>
                      <a:pt x="46" y="82"/>
                    </a:lnTo>
                    <a:lnTo>
                      <a:pt x="42" y="80"/>
                    </a:lnTo>
                    <a:lnTo>
                      <a:pt x="42" y="80"/>
                    </a:lnTo>
                    <a:close/>
                    <a:moveTo>
                      <a:pt x="50" y="74"/>
                    </a:moveTo>
                    <a:lnTo>
                      <a:pt x="50" y="80"/>
                    </a:lnTo>
                    <a:lnTo>
                      <a:pt x="48" y="84"/>
                    </a:lnTo>
                    <a:lnTo>
                      <a:pt x="48" y="84"/>
                    </a:lnTo>
                    <a:lnTo>
                      <a:pt x="50" y="82"/>
                    </a:lnTo>
                    <a:lnTo>
                      <a:pt x="52" y="78"/>
                    </a:lnTo>
                    <a:lnTo>
                      <a:pt x="52" y="78"/>
                    </a:lnTo>
                    <a:lnTo>
                      <a:pt x="50" y="74"/>
                    </a:lnTo>
                    <a:lnTo>
                      <a:pt x="50" y="74"/>
                    </a:lnTo>
                    <a:close/>
                    <a:moveTo>
                      <a:pt x="33" y="65"/>
                    </a:moveTo>
                    <a:lnTo>
                      <a:pt x="37" y="63"/>
                    </a:lnTo>
                    <a:lnTo>
                      <a:pt x="42" y="65"/>
                    </a:lnTo>
                    <a:lnTo>
                      <a:pt x="46" y="65"/>
                    </a:lnTo>
                    <a:lnTo>
                      <a:pt x="48" y="71"/>
                    </a:lnTo>
                    <a:lnTo>
                      <a:pt x="48" y="74"/>
                    </a:lnTo>
                    <a:lnTo>
                      <a:pt x="46" y="78"/>
                    </a:lnTo>
                    <a:lnTo>
                      <a:pt x="42" y="80"/>
                    </a:lnTo>
                    <a:lnTo>
                      <a:pt x="40" y="78"/>
                    </a:lnTo>
                    <a:lnTo>
                      <a:pt x="37" y="78"/>
                    </a:lnTo>
                    <a:lnTo>
                      <a:pt x="33" y="74"/>
                    </a:lnTo>
                    <a:lnTo>
                      <a:pt x="31" y="69"/>
                    </a:lnTo>
                    <a:lnTo>
                      <a:pt x="33" y="65"/>
                    </a:lnTo>
                    <a:lnTo>
                      <a:pt x="33" y="65"/>
                    </a:lnTo>
                    <a:close/>
                    <a:moveTo>
                      <a:pt x="48" y="15"/>
                    </a:moveTo>
                    <a:lnTo>
                      <a:pt x="50" y="12"/>
                    </a:lnTo>
                    <a:lnTo>
                      <a:pt x="54" y="12"/>
                    </a:lnTo>
                    <a:lnTo>
                      <a:pt x="52" y="15"/>
                    </a:lnTo>
                    <a:lnTo>
                      <a:pt x="48" y="15"/>
                    </a:lnTo>
                    <a:lnTo>
                      <a:pt x="48" y="15"/>
                    </a:lnTo>
                    <a:close/>
                    <a:moveTo>
                      <a:pt x="12" y="34"/>
                    </a:moveTo>
                    <a:lnTo>
                      <a:pt x="12" y="29"/>
                    </a:lnTo>
                    <a:lnTo>
                      <a:pt x="16" y="27"/>
                    </a:lnTo>
                    <a:lnTo>
                      <a:pt x="19" y="25"/>
                    </a:lnTo>
                    <a:lnTo>
                      <a:pt x="19" y="29"/>
                    </a:lnTo>
                    <a:lnTo>
                      <a:pt x="14" y="31"/>
                    </a:lnTo>
                    <a:lnTo>
                      <a:pt x="12" y="34"/>
                    </a:lnTo>
                    <a:lnTo>
                      <a:pt x="12" y="34"/>
                    </a:lnTo>
                    <a:close/>
                    <a:moveTo>
                      <a:pt x="12" y="36"/>
                    </a:moveTo>
                    <a:lnTo>
                      <a:pt x="10" y="29"/>
                    </a:lnTo>
                    <a:lnTo>
                      <a:pt x="12" y="27"/>
                    </a:lnTo>
                    <a:lnTo>
                      <a:pt x="19" y="23"/>
                    </a:lnTo>
                    <a:lnTo>
                      <a:pt x="19" y="23"/>
                    </a:lnTo>
                    <a:lnTo>
                      <a:pt x="23" y="23"/>
                    </a:lnTo>
                    <a:lnTo>
                      <a:pt x="27" y="25"/>
                    </a:lnTo>
                    <a:lnTo>
                      <a:pt x="29" y="23"/>
                    </a:lnTo>
                    <a:lnTo>
                      <a:pt x="33" y="23"/>
                    </a:lnTo>
                    <a:lnTo>
                      <a:pt x="37" y="25"/>
                    </a:lnTo>
                    <a:lnTo>
                      <a:pt x="40" y="23"/>
                    </a:lnTo>
                    <a:lnTo>
                      <a:pt x="42" y="17"/>
                    </a:lnTo>
                    <a:lnTo>
                      <a:pt x="42" y="12"/>
                    </a:lnTo>
                    <a:lnTo>
                      <a:pt x="42" y="10"/>
                    </a:lnTo>
                    <a:lnTo>
                      <a:pt x="42" y="6"/>
                    </a:lnTo>
                    <a:lnTo>
                      <a:pt x="44" y="2"/>
                    </a:lnTo>
                    <a:lnTo>
                      <a:pt x="44" y="0"/>
                    </a:lnTo>
                    <a:lnTo>
                      <a:pt x="40" y="6"/>
                    </a:lnTo>
                    <a:lnTo>
                      <a:pt x="33" y="8"/>
                    </a:lnTo>
                    <a:lnTo>
                      <a:pt x="29" y="8"/>
                    </a:lnTo>
                    <a:lnTo>
                      <a:pt x="27" y="12"/>
                    </a:lnTo>
                    <a:lnTo>
                      <a:pt x="25" y="17"/>
                    </a:lnTo>
                    <a:lnTo>
                      <a:pt x="23" y="19"/>
                    </a:lnTo>
                    <a:lnTo>
                      <a:pt x="16" y="19"/>
                    </a:lnTo>
                    <a:lnTo>
                      <a:pt x="12" y="23"/>
                    </a:lnTo>
                    <a:lnTo>
                      <a:pt x="10" y="23"/>
                    </a:lnTo>
                    <a:lnTo>
                      <a:pt x="8" y="23"/>
                    </a:lnTo>
                    <a:lnTo>
                      <a:pt x="6" y="27"/>
                    </a:lnTo>
                    <a:lnTo>
                      <a:pt x="4" y="29"/>
                    </a:lnTo>
                    <a:lnTo>
                      <a:pt x="6" y="31"/>
                    </a:lnTo>
                    <a:lnTo>
                      <a:pt x="8" y="31"/>
                    </a:lnTo>
                    <a:lnTo>
                      <a:pt x="12" y="36"/>
                    </a:lnTo>
                    <a:lnTo>
                      <a:pt x="12" y="36"/>
                    </a:lnTo>
                    <a:close/>
                    <a:moveTo>
                      <a:pt x="29" y="82"/>
                    </a:moveTo>
                    <a:lnTo>
                      <a:pt x="29" y="82"/>
                    </a:lnTo>
                    <a:lnTo>
                      <a:pt x="29" y="80"/>
                    </a:lnTo>
                    <a:lnTo>
                      <a:pt x="27" y="78"/>
                    </a:lnTo>
                    <a:lnTo>
                      <a:pt x="25" y="78"/>
                    </a:lnTo>
                    <a:lnTo>
                      <a:pt x="25" y="74"/>
                    </a:lnTo>
                    <a:lnTo>
                      <a:pt x="27" y="71"/>
                    </a:lnTo>
                    <a:lnTo>
                      <a:pt x="29" y="69"/>
                    </a:lnTo>
                    <a:lnTo>
                      <a:pt x="27" y="69"/>
                    </a:lnTo>
                    <a:lnTo>
                      <a:pt x="27" y="65"/>
                    </a:lnTo>
                    <a:lnTo>
                      <a:pt x="33" y="61"/>
                    </a:lnTo>
                    <a:lnTo>
                      <a:pt x="33" y="61"/>
                    </a:lnTo>
                    <a:lnTo>
                      <a:pt x="35" y="57"/>
                    </a:lnTo>
                    <a:lnTo>
                      <a:pt x="37" y="59"/>
                    </a:lnTo>
                    <a:lnTo>
                      <a:pt x="42" y="57"/>
                    </a:lnTo>
                    <a:lnTo>
                      <a:pt x="42" y="50"/>
                    </a:lnTo>
                    <a:lnTo>
                      <a:pt x="40" y="48"/>
                    </a:lnTo>
                    <a:lnTo>
                      <a:pt x="42" y="46"/>
                    </a:lnTo>
                    <a:lnTo>
                      <a:pt x="44" y="44"/>
                    </a:lnTo>
                    <a:lnTo>
                      <a:pt x="48" y="48"/>
                    </a:lnTo>
                    <a:lnTo>
                      <a:pt x="48" y="46"/>
                    </a:lnTo>
                    <a:lnTo>
                      <a:pt x="50" y="46"/>
                    </a:lnTo>
                    <a:lnTo>
                      <a:pt x="52" y="46"/>
                    </a:lnTo>
                    <a:lnTo>
                      <a:pt x="52" y="42"/>
                    </a:lnTo>
                    <a:lnTo>
                      <a:pt x="50" y="38"/>
                    </a:lnTo>
                    <a:lnTo>
                      <a:pt x="48" y="40"/>
                    </a:lnTo>
                    <a:lnTo>
                      <a:pt x="42" y="40"/>
                    </a:lnTo>
                    <a:lnTo>
                      <a:pt x="40" y="38"/>
                    </a:lnTo>
                    <a:lnTo>
                      <a:pt x="37" y="34"/>
                    </a:lnTo>
                    <a:lnTo>
                      <a:pt x="35" y="34"/>
                    </a:lnTo>
                    <a:lnTo>
                      <a:pt x="37" y="31"/>
                    </a:lnTo>
                    <a:lnTo>
                      <a:pt x="37" y="27"/>
                    </a:lnTo>
                    <a:lnTo>
                      <a:pt x="33" y="25"/>
                    </a:lnTo>
                    <a:lnTo>
                      <a:pt x="29" y="25"/>
                    </a:lnTo>
                    <a:lnTo>
                      <a:pt x="25" y="27"/>
                    </a:lnTo>
                    <a:lnTo>
                      <a:pt x="23" y="25"/>
                    </a:lnTo>
                    <a:lnTo>
                      <a:pt x="21" y="27"/>
                    </a:lnTo>
                    <a:lnTo>
                      <a:pt x="25" y="31"/>
                    </a:lnTo>
                    <a:lnTo>
                      <a:pt x="23" y="34"/>
                    </a:lnTo>
                    <a:lnTo>
                      <a:pt x="27" y="38"/>
                    </a:lnTo>
                    <a:lnTo>
                      <a:pt x="27" y="38"/>
                    </a:lnTo>
                    <a:lnTo>
                      <a:pt x="23" y="38"/>
                    </a:lnTo>
                    <a:lnTo>
                      <a:pt x="21" y="38"/>
                    </a:lnTo>
                    <a:lnTo>
                      <a:pt x="19" y="36"/>
                    </a:lnTo>
                    <a:lnTo>
                      <a:pt x="21" y="34"/>
                    </a:lnTo>
                    <a:lnTo>
                      <a:pt x="19" y="29"/>
                    </a:lnTo>
                    <a:lnTo>
                      <a:pt x="19" y="29"/>
                    </a:lnTo>
                    <a:lnTo>
                      <a:pt x="14" y="36"/>
                    </a:lnTo>
                    <a:lnTo>
                      <a:pt x="16" y="38"/>
                    </a:lnTo>
                    <a:lnTo>
                      <a:pt x="12" y="40"/>
                    </a:lnTo>
                    <a:lnTo>
                      <a:pt x="10" y="38"/>
                    </a:lnTo>
                    <a:lnTo>
                      <a:pt x="8" y="38"/>
                    </a:lnTo>
                    <a:lnTo>
                      <a:pt x="6" y="36"/>
                    </a:lnTo>
                    <a:lnTo>
                      <a:pt x="2" y="40"/>
                    </a:lnTo>
                    <a:lnTo>
                      <a:pt x="6" y="42"/>
                    </a:lnTo>
                    <a:lnTo>
                      <a:pt x="6" y="46"/>
                    </a:lnTo>
                    <a:lnTo>
                      <a:pt x="4" y="44"/>
                    </a:lnTo>
                    <a:lnTo>
                      <a:pt x="2" y="44"/>
                    </a:lnTo>
                    <a:lnTo>
                      <a:pt x="4" y="50"/>
                    </a:lnTo>
                    <a:lnTo>
                      <a:pt x="6" y="50"/>
                    </a:lnTo>
                    <a:lnTo>
                      <a:pt x="6" y="55"/>
                    </a:lnTo>
                    <a:lnTo>
                      <a:pt x="8" y="57"/>
                    </a:lnTo>
                    <a:lnTo>
                      <a:pt x="2" y="61"/>
                    </a:lnTo>
                    <a:lnTo>
                      <a:pt x="0" y="65"/>
                    </a:lnTo>
                    <a:lnTo>
                      <a:pt x="2" y="67"/>
                    </a:lnTo>
                    <a:lnTo>
                      <a:pt x="6" y="65"/>
                    </a:lnTo>
                    <a:lnTo>
                      <a:pt x="10" y="69"/>
                    </a:lnTo>
                    <a:lnTo>
                      <a:pt x="12" y="76"/>
                    </a:lnTo>
                    <a:lnTo>
                      <a:pt x="10" y="78"/>
                    </a:lnTo>
                    <a:lnTo>
                      <a:pt x="10" y="80"/>
                    </a:lnTo>
                    <a:lnTo>
                      <a:pt x="16" y="80"/>
                    </a:lnTo>
                    <a:lnTo>
                      <a:pt x="23" y="82"/>
                    </a:lnTo>
                    <a:lnTo>
                      <a:pt x="25" y="82"/>
                    </a:lnTo>
                    <a:lnTo>
                      <a:pt x="29" y="82"/>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3" name="Freeform 50">
                <a:extLst>
                  <a:ext uri="{FF2B5EF4-FFF2-40B4-BE49-F238E27FC236}">
                    <a16:creationId xmlns:a16="http://schemas.microsoft.com/office/drawing/2014/main" id="{AD740C27-105A-48F9-AED9-98F055463865}"/>
                  </a:ext>
                </a:extLst>
              </p:cNvPr>
              <p:cNvSpPr>
                <a:spLocks/>
              </p:cNvSpPr>
              <p:nvPr/>
            </p:nvSpPr>
            <p:spPr bwMode="auto">
              <a:xfrm>
                <a:off x="5035185" y="3089207"/>
                <a:ext cx="136721" cy="100815"/>
              </a:xfrm>
              <a:custGeom>
                <a:avLst/>
                <a:gdLst>
                  <a:gd name="T0" fmla="*/ 32 w 99"/>
                  <a:gd name="T1" fmla="*/ 52 h 73"/>
                  <a:gd name="T2" fmla="*/ 32 w 99"/>
                  <a:gd name="T3" fmla="*/ 46 h 73"/>
                  <a:gd name="T4" fmla="*/ 34 w 99"/>
                  <a:gd name="T5" fmla="*/ 42 h 73"/>
                  <a:gd name="T6" fmla="*/ 32 w 99"/>
                  <a:gd name="T7" fmla="*/ 40 h 73"/>
                  <a:gd name="T8" fmla="*/ 30 w 99"/>
                  <a:gd name="T9" fmla="*/ 40 h 73"/>
                  <a:gd name="T10" fmla="*/ 28 w 99"/>
                  <a:gd name="T11" fmla="*/ 35 h 73"/>
                  <a:gd name="T12" fmla="*/ 26 w 99"/>
                  <a:gd name="T13" fmla="*/ 35 h 73"/>
                  <a:gd name="T14" fmla="*/ 17 w 99"/>
                  <a:gd name="T15" fmla="*/ 35 h 73"/>
                  <a:gd name="T16" fmla="*/ 13 w 99"/>
                  <a:gd name="T17" fmla="*/ 33 h 73"/>
                  <a:gd name="T18" fmla="*/ 7 w 99"/>
                  <a:gd name="T19" fmla="*/ 27 h 73"/>
                  <a:gd name="T20" fmla="*/ 0 w 99"/>
                  <a:gd name="T21" fmla="*/ 27 h 73"/>
                  <a:gd name="T22" fmla="*/ 0 w 99"/>
                  <a:gd name="T23" fmla="*/ 27 h 73"/>
                  <a:gd name="T24" fmla="*/ 2 w 99"/>
                  <a:gd name="T25" fmla="*/ 25 h 73"/>
                  <a:gd name="T26" fmla="*/ 0 w 99"/>
                  <a:gd name="T27" fmla="*/ 18 h 73"/>
                  <a:gd name="T28" fmla="*/ 0 w 99"/>
                  <a:gd name="T29" fmla="*/ 14 h 73"/>
                  <a:gd name="T30" fmla="*/ 2 w 99"/>
                  <a:gd name="T31" fmla="*/ 12 h 73"/>
                  <a:gd name="T32" fmla="*/ 5 w 99"/>
                  <a:gd name="T33" fmla="*/ 8 h 73"/>
                  <a:gd name="T34" fmla="*/ 11 w 99"/>
                  <a:gd name="T35" fmla="*/ 4 h 73"/>
                  <a:gd name="T36" fmla="*/ 19 w 99"/>
                  <a:gd name="T37" fmla="*/ 2 h 73"/>
                  <a:gd name="T38" fmla="*/ 26 w 99"/>
                  <a:gd name="T39" fmla="*/ 2 h 73"/>
                  <a:gd name="T40" fmla="*/ 32 w 99"/>
                  <a:gd name="T41" fmla="*/ 2 h 73"/>
                  <a:gd name="T42" fmla="*/ 34 w 99"/>
                  <a:gd name="T43" fmla="*/ 4 h 73"/>
                  <a:gd name="T44" fmla="*/ 38 w 99"/>
                  <a:gd name="T45" fmla="*/ 0 h 73"/>
                  <a:gd name="T46" fmla="*/ 43 w 99"/>
                  <a:gd name="T47" fmla="*/ 0 h 73"/>
                  <a:gd name="T48" fmla="*/ 43 w 99"/>
                  <a:gd name="T49" fmla="*/ 2 h 73"/>
                  <a:gd name="T50" fmla="*/ 47 w 99"/>
                  <a:gd name="T51" fmla="*/ 2 h 73"/>
                  <a:gd name="T52" fmla="*/ 49 w 99"/>
                  <a:gd name="T53" fmla="*/ 6 h 73"/>
                  <a:gd name="T54" fmla="*/ 55 w 99"/>
                  <a:gd name="T55" fmla="*/ 6 h 73"/>
                  <a:gd name="T56" fmla="*/ 57 w 99"/>
                  <a:gd name="T57" fmla="*/ 8 h 73"/>
                  <a:gd name="T58" fmla="*/ 64 w 99"/>
                  <a:gd name="T59" fmla="*/ 4 h 73"/>
                  <a:gd name="T60" fmla="*/ 70 w 99"/>
                  <a:gd name="T61" fmla="*/ 6 h 73"/>
                  <a:gd name="T62" fmla="*/ 76 w 99"/>
                  <a:gd name="T63" fmla="*/ 8 h 73"/>
                  <a:gd name="T64" fmla="*/ 83 w 99"/>
                  <a:gd name="T65" fmla="*/ 12 h 73"/>
                  <a:gd name="T66" fmla="*/ 87 w 99"/>
                  <a:gd name="T67" fmla="*/ 14 h 73"/>
                  <a:gd name="T68" fmla="*/ 91 w 99"/>
                  <a:gd name="T69" fmla="*/ 21 h 73"/>
                  <a:gd name="T70" fmla="*/ 97 w 99"/>
                  <a:gd name="T71" fmla="*/ 21 h 73"/>
                  <a:gd name="T72" fmla="*/ 99 w 99"/>
                  <a:gd name="T73" fmla="*/ 23 h 73"/>
                  <a:gd name="T74" fmla="*/ 93 w 99"/>
                  <a:gd name="T75" fmla="*/ 27 h 73"/>
                  <a:gd name="T76" fmla="*/ 97 w 99"/>
                  <a:gd name="T77" fmla="*/ 29 h 73"/>
                  <a:gd name="T78" fmla="*/ 97 w 99"/>
                  <a:gd name="T79" fmla="*/ 33 h 73"/>
                  <a:gd name="T80" fmla="*/ 91 w 99"/>
                  <a:gd name="T81" fmla="*/ 37 h 73"/>
                  <a:gd name="T82" fmla="*/ 87 w 99"/>
                  <a:gd name="T83" fmla="*/ 44 h 73"/>
                  <a:gd name="T84" fmla="*/ 85 w 99"/>
                  <a:gd name="T85" fmla="*/ 44 h 73"/>
                  <a:gd name="T86" fmla="*/ 83 w 99"/>
                  <a:gd name="T87" fmla="*/ 50 h 73"/>
                  <a:gd name="T88" fmla="*/ 87 w 99"/>
                  <a:gd name="T89" fmla="*/ 52 h 73"/>
                  <a:gd name="T90" fmla="*/ 87 w 99"/>
                  <a:gd name="T91" fmla="*/ 56 h 73"/>
                  <a:gd name="T92" fmla="*/ 83 w 99"/>
                  <a:gd name="T93" fmla="*/ 56 h 73"/>
                  <a:gd name="T94" fmla="*/ 83 w 99"/>
                  <a:gd name="T95" fmla="*/ 54 h 73"/>
                  <a:gd name="T96" fmla="*/ 78 w 99"/>
                  <a:gd name="T97" fmla="*/ 56 h 73"/>
                  <a:gd name="T98" fmla="*/ 76 w 99"/>
                  <a:gd name="T99" fmla="*/ 61 h 73"/>
                  <a:gd name="T100" fmla="*/ 70 w 99"/>
                  <a:gd name="T101" fmla="*/ 61 h 73"/>
                  <a:gd name="T102" fmla="*/ 72 w 99"/>
                  <a:gd name="T103" fmla="*/ 67 h 73"/>
                  <a:gd name="T104" fmla="*/ 70 w 99"/>
                  <a:gd name="T105" fmla="*/ 67 h 73"/>
                  <a:gd name="T106" fmla="*/ 64 w 99"/>
                  <a:gd name="T107" fmla="*/ 69 h 73"/>
                  <a:gd name="T108" fmla="*/ 59 w 99"/>
                  <a:gd name="T109" fmla="*/ 67 h 73"/>
                  <a:gd name="T110" fmla="*/ 51 w 99"/>
                  <a:gd name="T111" fmla="*/ 69 h 73"/>
                  <a:gd name="T112" fmla="*/ 47 w 99"/>
                  <a:gd name="T113" fmla="*/ 73 h 73"/>
                  <a:gd name="T114" fmla="*/ 45 w 99"/>
                  <a:gd name="T115" fmla="*/ 69 h 73"/>
                  <a:gd name="T116" fmla="*/ 45 w 99"/>
                  <a:gd name="T117" fmla="*/ 63 h 73"/>
                  <a:gd name="T118" fmla="*/ 43 w 99"/>
                  <a:gd name="T119" fmla="*/ 56 h 73"/>
                  <a:gd name="T120" fmla="*/ 40 w 99"/>
                  <a:gd name="T121" fmla="*/ 56 h 73"/>
                  <a:gd name="T122" fmla="*/ 36 w 99"/>
                  <a:gd name="T123" fmla="*/ 52 h 73"/>
                  <a:gd name="T124" fmla="*/ 32 w 99"/>
                  <a:gd name="T125" fmla="*/ 5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73">
                    <a:moveTo>
                      <a:pt x="32" y="52"/>
                    </a:moveTo>
                    <a:lnTo>
                      <a:pt x="32" y="46"/>
                    </a:lnTo>
                    <a:lnTo>
                      <a:pt x="34" y="42"/>
                    </a:lnTo>
                    <a:lnTo>
                      <a:pt x="32" y="40"/>
                    </a:lnTo>
                    <a:lnTo>
                      <a:pt x="30" y="40"/>
                    </a:lnTo>
                    <a:lnTo>
                      <a:pt x="28" y="35"/>
                    </a:lnTo>
                    <a:lnTo>
                      <a:pt x="26" y="35"/>
                    </a:lnTo>
                    <a:lnTo>
                      <a:pt x="17" y="35"/>
                    </a:lnTo>
                    <a:lnTo>
                      <a:pt x="13" y="33"/>
                    </a:lnTo>
                    <a:lnTo>
                      <a:pt x="7" y="27"/>
                    </a:lnTo>
                    <a:lnTo>
                      <a:pt x="0" y="27"/>
                    </a:lnTo>
                    <a:lnTo>
                      <a:pt x="0" y="27"/>
                    </a:lnTo>
                    <a:lnTo>
                      <a:pt x="2" y="25"/>
                    </a:lnTo>
                    <a:lnTo>
                      <a:pt x="0" y="18"/>
                    </a:lnTo>
                    <a:lnTo>
                      <a:pt x="0" y="14"/>
                    </a:lnTo>
                    <a:lnTo>
                      <a:pt x="2" y="12"/>
                    </a:lnTo>
                    <a:lnTo>
                      <a:pt x="5" y="8"/>
                    </a:lnTo>
                    <a:lnTo>
                      <a:pt x="11" y="4"/>
                    </a:lnTo>
                    <a:lnTo>
                      <a:pt x="19" y="2"/>
                    </a:lnTo>
                    <a:lnTo>
                      <a:pt x="26" y="2"/>
                    </a:lnTo>
                    <a:lnTo>
                      <a:pt x="32" y="2"/>
                    </a:lnTo>
                    <a:lnTo>
                      <a:pt x="34" y="4"/>
                    </a:lnTo>
                    <a:lnTo>
                      <a:pt x="38" y="0"/>
                    </a:lnTo>
                    <a:lnTo>
                      <a:pt x="43" y="0"/>
                    </a:lnTo>
                    <a:lnTo>
                      <a:pt x="43" y="2"/>
                    </a:lnTo>
                    <a:lnTo>
                      <a:pt x="47" y="2"/>
                    </a:lnTo>
                    <a:lnTo>
                      <a:pt x="49" y="6"/>
                    </a:lnTo>
                    <a:lnTo>
                      <a:pt x="55" y="6"/>
                    </a:lnTo>
                    <a:lnTo>
                      <a:pt x="57" y="8"/>
                    </a:lnTo>
                    <a:lnTo>
                      <a:pt x="64" y="4"/>
                    </a:lnTo>
                    <a:lnTo>
                      <a:pt x="70" y="6"/>
                    </a:lnTo>
                    <a:lnTo>
                      <a:pt x="76" y="8"/>
                    </a:lnTo>
                    <a:lnTo>
                      <a:pt x="83" y="12"/>
                    </a:lnTo>
                    <a:lnTo>
                      <a:pt x="87" y="14"/>
                    </a:lnTo>
                    <a:lnTo>
                      <a:pt x="91" y="21"/>
                    </a:lnTo>
                    <a:lnTo>
                      <a:pt x="97" y="21"/>
                    </a:lnTo>
                    <a:lnTo>
                      <a:pt x="99" y="23"/>
                    </a:lnTo>
                    <a:lnTo>
                      <a:pt x="93" y="27"/>
                    </a:lnTo>
                    <a:lnTo>
                      <a:pt x="97" y="29"/>
                    </a:lnTo>
                    <a:lnTo>
                      <a:pt x="97" y="33"/>
                    </a:lnTo>
                    <a:lnTo>
                      <a:pt x="91" y="37"/>
                    </a:lnTo>
                    <a:lnTo>
                      <a:pt x="87" y="44"/>
                    </a:lnTo>
                    <a:lnTo>
                      <a:pt x="85" y="44"/>
                    </a:lnTo>
                    <a:lnTo>
                      <a:pt x="83" y="50"/>
                    </a:lnTo>
                    <a:lnTo>
                      <a:pt x="87" y="52"/>
                    </a:lnTo>
                    <a:lnTo>
                      <a:pt x="87" y="56"/>
                    </a:lnTo>
                    <a:lnTo>
                      <a:pt x="83" y="56"/>
                    </a:lnTo>
                    <a:lnTo>
                      <a:pt x="83" y="54"/>
                    </a:lnTo>
                    <a:lnTo>
                      <a:pt x="78" y="56"/>
                    </a:lnTo>
                    <a:lnTo>
                      <a:pt x="76" y="61"/>
                    </a:lnTo>
                    <a:lnTo>
                      <a:pt x="70" y="61"/>
                    </a:lnTo>
                    <a:lnTo>
                      <a:pt x="72" y="67"/>
                    </a:lnTo>
                    <a:lnTo>
                      <a:pt x="70" y="67"/>
                    </a:lnTo>
                    <a:lnTo>
                      <a:pt x="64" y="69"/>
                    </a:lnTo>
                    <a:lnTo>
                      <a:pt x="59" y="67"/>
                    </a:lnTo>
                    <a:lnTo>
                      <a:pt x="51" y="69"/>
                    </a:lnTo>
                    <a:lnTo>
                      <a:pt x="47" y="73"/>
                    </a:lnTo>
                    <a:lnTo>
                      <a:pt x="45" y="69"/>
                    </a:lnTo>
                    <a:lnTo>
                      <a:pt x="45" y="63"/>
                    </a:lnTo>
                    <a:lnTo>
                      <a:pt x="43" y="56"/>
                    </a:lnTo>
                    <a:lnTo>
                      <a:pt x="40" y="56"/>
                    </a:lnTo>
                    <a:lnTo>
                      <a:pt x="36" y="52"/>
                    </a:lnTo>
                    <a:lnTo>
                      <a:pt x="32" y="5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4" name="Freeform 51">
                <a:extLst>
                  <a:ext uri="{FF2B5EF4-FFF2-40B4-BE49-F238E27FC236}">
                    <a16:creationId xmlns:a16="http://schemas.microsoft.com/office/drawing/2014/main" id="{BF81A678-C391-4960-8EE3-D367FA79A317}"/>
                  </a:ext>
                </a:extLst>
              </p:cNvPr>
              <p:cNvSpPr>
                <a:spLocks/>
              </p:cNvSpPr>
              <p:nvPr/>
            </p:nvSpPr>
            <p:spPr bwMode="auto">
              <a:xfrm>
                <a:off x="5100093" y="3097493"/>
                <a:ext cx="229249" cy="176770"/>
              </a:xfrm>
              <a:custGeom>
                <a:avLst/>
                <a:gdLst>
                  <a:gd name="T0" fmla="*/ 4 w 166"/>
                  <a:gd name="T1" fmla="*/ 63 h 128"/>
                  <a:gd name="T2" fmla="*/ 17 w 166"/>
                  <a:gd name="T3" fmla="*/ 63 h 128"/>
                  <a:gd name="T4" fmla="*/ 25 w 166"/>
                  <a:gd name="T5" fmla="*/ 61 h 128"/>
                  <a:gd name="T6" fmla="*/ 29 w 166"/>
                  <a:gd name="T7" fmla="*/ 55 h 128"/>
                  <a:gd name="T8" fmla="*/ 36 w 166"/>
                  <a:gd name="T9" fmla="*/ 48 h 128"/>
                  <a:gd name="T10" fmla="*/ 40 w 166"/>
                  <a:gd name="T11" fmla="*/ 50 h 128"/>
                  <a:gd name="T12" fmla="*/ 36 w 166"/>
                  <a:gd name="T13" fmla="*/ 44 h 128"/>
                  <a:gd name="T14" fmla="*/ 40 w 166"/>
                  <a:gd name="T15" fmla="*/ 38 h 128"/>
                  <a:gd name="T16" fmla="*/ 50 w 166"/>
                  <a:gd name="T17" fmla="*/ 27 h 128"/>
                  <a:gd name="T18" fmla="*/ 46 w 166"/>
                  <a:gd name="T19" fmla="*/ 21 h 128"/>
                  <a:gd name="T20" fmla="*/ 59 w 166"/>
                  <a:gd name="T21" fmla="*/ 12 h 128"/>
                  <a:gd name="T22" fmla="*/ 67 w 166"/>
                  <a:gd name="T23" fmla="*/ 6 h 128"/>
                  <a:gd name="T24" fmla="*/ 71 w 166"/>
                  <a:gd name="T25" fmla="*/ 2 h 128"/>
                  <a:gd name="T26" fmla="*/ 80 w 166"/>
                  <a:gd name="T27" fmla="*/ 2 h 128"/>
                  <a:gd name="T28" fmla="*/ 88 w 166"/>
                  <a:gd name="T29" fmla="*/ 6 h 128"/>
                  <a:gd name="T30" fmla="*/ 99 w 166"/>
                  <a:gd name="T31" fmla="*/ 4 h 128"/>
                  <a:gd name="T32" fmla="*/ 107 w 166"/>
                  <a:gd name="T33" fmla="*/ 6 h 128"/>
                  <a:gd name="T34" fmla="*/ 116 w 166"/>
                  <a:gd name="T35" fmla="*/ 8 h 128"/>
                  <a:gd name="T36" fmla="*/ 126 w 166"/>
                  <a:gd name="T37" fmla="*/ 10 h 128"/>
                  <a:gd name="T38" fmla="*/ 126 w 166"/>
                  <a:gd name="T39" fmla="*/ 21 h 128"/>
                  <a:gd name="T40" fmla="*/ 130 w 166"/>
                  <a:gd name="T41" fmla="*/ 31 h 128"/>
                  <a:gd name="T42" fmla="*/ 137 w 166"/>
                  <a:gd name="T43" fmla="*/ 42 h 128"/>
                  <a:gd name="T44" fmla="*/ 145 w 166"/>
                  <a:gd name="T45" fmla="*/ 50 h 128"/>
                  <a:gd name="T46" fmla="*/ 154 w 166"/>
                  <a:gd name="T47" fmla="*/ 59 h 128"/>
                  <a:gd name="T48" fmla="*/ 162 w 166"/>
                  <a:gd name="T49" fmla="*/ 69 h 128"/>
                  <a:gd name="T50" fmla="*/ 164 w 166"/>
                  <a:gd name="T51" fmla="*/ 76 h 128"/>
                  <a:gd name="T52" fmla="*/ 151 w 166"/>
                  <a:gd name="T53" fmla="*/ 84 h 128"/>
                  <a:gd name="T54" fmla="*/ 145 w 166"/>
                  <a:gd name="T55" fmla="*/ 82 h 128"/>
                  <a:gd name="T56" fmla="*/ 149 w 166"/>
                  <a:gd name="T57" fmla="*/ 95 h 128"/>
                  <a:gd name="T58" fmla="*/ 154 w 166"/>
                  <a:gd name="T59" fmla="*/ 105 h 128"/>
                  <a:gd name="T60" fmla="*/ 151 w 166"/>
                  <a:gd name="T61" fmla="*/ 109 h 128"/>
                  <a:gd name="T62" fmla="*/ 139 w 166"/>
                  <a:gd name="T63" fmla="*/ 112 h 128"/>
                  <a:gd name="T64" fmla="*/ 135 w 166"/>
                  <a:gd name="T65" fmla="*/ 126 h 128"/>
                  <a:gd name="T66" fmla="*/ 126 w 166"/>
                  <a:gd name="T67" fmla="*/ 124 h 128"/>
                  <a:gd name="T68" fmla="*/ 118 w 166"/>
                  <a:gd name="T69" fmla="*/ 124 h 128"/>
                  <a:gd name="T70" fmla="*/ 109 w 166"/>
                  <a:gd name="T71" fmla="*/ 128 h 128"/>
                  <a:gd name="T72" fmla="*/ 105 w 166"/>
                  <a:gd name="T73" fmla="*/ 124 h 128"/>
                  <a:gd name="T74" fmla="*/ 95 w 166"/>
                  <a:gd name="T75" fmla="*/ 126 h 128"/>
                  <a:gd name="T76" fmla="*/ 86 w 166"/>
                  <a:gd name="T77" fmla="*/ 124 h 128"/>
                  <a:gd name="T78" fmla="*/ 82 w 166"/>
                  <a:gd name="T79" fmla="*/ 126 h 128"/>
                  <a:gd name="T80" fmla="*/ 71 w 166"/>
                  <a:gd name="T81" fmla="*/ 126 h 128"/>
                  <a:gd name="T82" fmla="*/ 65 w 166"/>
                  <a:gd name="T83" fmla="*/ 122 h 128"/>
                  <a:gd name="T84" fmla="*/ 48 w 166"/>
                  <a:gd name="T85" fmla="*/ 116 h 128"/>
                  <a:gd name="T86" fmla="*/ 42 w 166"/>
                  <a:gd name="T87" fmla="*/ 120 h 128"/>
                  <a:gd name="T88" fmla="*/ 21 w 166"/>
                  <a:gd name="T89" fmla="*/ 122 h 128"/>
                  <a:gd name="T90" fmla="*/ 12 w 166"/>
                  <a:gd name="T91" fmla="*/ 120 h 128"/>
                  <a:gd name="T92" fmla="*/ 8 w 166"/>
                  <a:gd name="T93" fmla="*/ 120 h 128"/>
                  <a:gd name="T94" fmla="*/ 4 w 166"/>
                  <a:gd name="T95" fmla="*/ 107 h 128"/>
                  <a:gd name="T96" fmla="*/ 10 w 166"/>
                  <a:gd name="T97" fmla="*/ 101 h 128"/>
                  <a:gd name="T98" fmla="*/ 8 w 166"/>
                  <a:gd name="T99" fmla="*/ 86 h 128"/>
                  <a:gd name="T100" fmla="*/ 4 w 166"/>
                  <a:gd name="T101" fmla="*/ 78 h 128"/>
                  <a:gd name="T102" fmla="*/ 0 w 166"/>
                  <a:gd name="T103" fmla="*/ 6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6" h="128">
                    <a:moveTo>
                      <a:pt x="0" y="67"/>
                    </a:moveTo>
                    <a:lnTo>
                      <a:pt x="4" y="63"/>
                    </a:lnTo>
                    <a:lnTo>
                      <a:pt x="12" y="61"/>
                    </a:lnTo>
                    <a:lnTo>
                      <a:pt x="17" y="63"/>
                    </a:lnTo>
                    <a:lnTo>
                      <a:pt x="23" y="61"/>
                    </a:lnTo>
                    <a:lnTo>
                      <a:pt x="25" y="61"/>
                    </a:lnTo>
                    <a:lnTo>
                      <a:pt x="23" y="55"/>
                    </a:lnTo>
                    <a:lnTo>
                      <a:pt x="29" y="55"/>
                    </a:lnTo>
                    <a:lnTo>
                      <a:pt x="31" y="50"/>
                    </a:lnTo>
                    <a:lnTo>
                      <a:pt x="36" y="48"/>
                    </a:lnTo>
                    <a:lnTo>
                      <a:pt x="36" y="50"/>
                    </a:lnTo>
                    <a:lnTo>
                      <a:pt x="40" y="50"/>
                    </a:lnTo>
                    <a:lnTo>
                      <a:pt x="40" y="46"/>
                    </a:lnTo>
                    <a:lnTo>
                      <a:pt x="36" y="44"/>
                    </a:lnTo>
                    <a:lnTo>
                      <a:pt x="38" y="38"/>
                    </a:lnTo>
                    <a:lnTo>
                      <a:pt x="40" y="38"/>
                    </a:lnTo>
                    <a:lnTo>
                      <a:pt x="44" y="31"/>
                    </a:lnTo>
                    <a:lnTo>
                      <a:pt x="50" y="27"/>
                    </a:lnTo>
                    <a:lnTo>
                      <a:pt x="50" y="23"/>
                    </a:lnTo>
                    <a:lnTo>
                      <a:pt x="46" y="21"/>
                    </a:lnTo>
                    <a:lnTo>
                      <a:pt x="52" y="17"/>
                    </a:lnTo>
                    <a:lnTo>
                      <a:pt x="59" y="12"/>
                    </a:lnTo>
                    <a:lnTo>
                      <a:pt x="67" y="12"/>
                    </a:lnTo>
                    <a:lnTo>
                      <a:pt x="67" y="6"/>
                    </a:lnTo>
                    <a:lnTo>
                      <a:pt x="71" y="4"/>
                    </a:lnTo>
                    <a:lnTo>
                      <a:pt x="71" y="2"/>
                    </a:lnTo>
                    <a:lnTo>
                      <a:pt x="78" y="0"/>
                    </a:lnTo>
                    <a:lnTo>
                      <a:pt x="80" y="2"/>
                    </a:lnTo>
                    <a:lnTo>
                      <a:pt x="84" y="0"/>
                    </a:lnTo>
                    <a:lnTo>
                      <a:pt x="88" y="6"/>
                    </a:lnTo>
                    <a:lnTo>
                      <a:pt x="95" y="4"/>
                    </a:lnTo>
                    <a:lnTo>
                      <a:pt x="99" y="4"/>
                    </a:lnTo>
                    <a:lnTo>
                      <a:pt x="101" y="10"/>
                    </a:lnTo>
                    <a:lnTo>
                      <a:pt x="107" y="6"/>
                    </a:lnTo>
                    <a:lnTo>
                      <a:pt x="114" y="4"/>
                    </a:lnTo>
                    <a:lnTo>
                      <a:pt x="116" y="8"/>
                    </a:lnTo>
                    <a:lnTo>
                      <a:pt x="118" y="8"/>
                    </a:lnTo>
                    <a:lnTo>
                      <a:pt x="126" y="10"/>
                    </a:lnTo>
                    <a:lnTo>
                      <a:pt x="128" y="15"/>
                    </a:lnTo>
                    <a:lnTo>
                      <a:pt x="126" y="21"/>
                    </a:lnTo>
                    <a:lnTo>
                      <a:pt x="130" y="25"/>
                    </a:lnTo>
                    <a:lnTo>
                      <a:pt x="130" y="31"/>
                    </a:lnTo>
                    <a:lnTo>
                      <a:pt x="135" y="36"/>
                    </a:lnTo>
                    <a:lnTo>
                      <a:pt x="137" y="42"/>
                    </a:lnTo>
                    <a:lnTo>
                      <a:pt x="141" y="48"/>
                    </a:lnTo>
                    <a:lnTo>
                      <a:pt x="145" y="50"/>
                    </a:lnTo>
                    <a:lnTo>
                      <a:pt x="147" y="59"/>
                    </a:lnTo>
                    <a:lnTo>
                      <a:pt x="154" y="59"/>
                    </a:lnTo>
                    <a:lnTo>
                      <a:pt x="162" y="65"/>
                    </a:lnTo>
                    <a:lnTo>
                      <a:pt x="162" y="69"/>
                    </a:lnTo>
                    <a:lnTo>
                      <a:pt x="166" y="74"/>
                    </a:lnTo>
                    <a:lnTo>
                      <a:pt x="164" y="76"/>
                    </a:lnTo>
                    <a:lnTo>
                      <a:pt x="160" y="82"/>
                    </a:lnTo>
                    <a:lnTo>
                      <a:pt x="151" y="84"/>
                    </a:lnTo>
                    <a:lnTo>
                      <a:pt x="145" y="80"/>
                    </a:lnTo>
                    <a:lnTo>
                      <a:pt x="145" y="82"/>
                    </a:lnTo>
                    <a:lnTo>
                      <a:pt x="145" y="88"/>
                    </a:lnTo>
                    <a:lnTo>
                      <a:pt x="149" y="95"/>
                    </a:lnTo>
                    <a:lnTo>
                      <a:pt x="147" y="99"/>
                    </a:lnTo>
                    <a:lnTo>
                      <a:pt x="154" y="105"/>
                    </a:lnTo>
                    <a:lnTo>
                      <a:pt x="154" y="109"/>
                    </a:lnTo>
                    <a:lnTo>
                      <a:pt x="151" y="109"/>
                    </a:lnTo>
                    <a:lnTo>
                      <a:pt x="143" y="112"/>
                    </a:lnTo>
                    <a:lnTo>
                      <a:pt x="139" y="112"/>
                    </a:lnTo>
                    <a:lnTo>
                      <a:pt x="135" y="120"/>
                    </a:lnTo>
                    <a:lnTo>
                      <a:pt x="135" y="126"/>
                    </a:lnTo>
                    <a:lnTo>
                      <a:pt x="130" y="126"/>
                    </a:lnTo>
                    <a:lnTo>
                      <a:pt x="126" y="124"/>
                    </a:lnTo>
                    <a:lnTo>
                      <a:pt x="122" y="126"/>
                    </a:lnTo>
                    <a:lnTo>
                      <a:pt x="118" y="124"/>
                    </a:lnTo>
                    <a:lnTo>
                      <a:pt x="114" y="124"/>
                    </a:lnTo>
                    <a:lnTo>
                      <a:pt x="109" y="128"/>
                    </a:lnTo>
                    <a:lnTo>
                      <a:pt x="107" y="126"/>
                    </a:lnTo>
                    <a:lnTo>
                      <a:pt x="105" y="124"/>
                    </a:lnTo>
                    <a:lnTo>
                      <a:pt x="101" y="122"/>
                    </a:lnTo>
                    <a:lnTo>
                      <a:pt x="95" y="126"/>
                    </a:lnTo>
                    <a:lnTo>
                      <a:pt x="90" y="124"/>
                    </a:lnTo>
                    <a:lnTo>
                      <a:pt x="86" y="124"/>
                    </a:lnTo>
                    <a:lnTo>
                      <a:pt x="84" y="126"/>
                    </a:lnTo>
                    <a:lnTo>
                      <a:pt x="82" y="126"/>
                    </a:lnTo>
                    <a:lnTo>
                      <a:pt x="78" y="124"/>
                    </a:lnTo>
                    <a:lnTo>
                      <a:pt x="71" y="126"/>
                    </a:lnTo>
                    <a:lnTo>
                      <a:pt x="69" y="124"/>
                    </a:lnTo>
                    <a:lnTo>
                      <a:pt x="65" y="122"/>
                    </a:lnTo>
                    <a:lnTo>
                      <a:pt x="55" y="120"/>
                    </a:lnTo>
                    <a:lnTo>
                      <a:pt x="48" y="116"/>
                    </a:lnTo>
                    <a:lnTo>
                      <a:pt x="46" y="116"/>
                    </a:lnTo>
                    <a:lnTo>
                      <a:pt x="42" y="120"/>
                    </a:lnTo>
                    <a:lnTo>
                      <a:pt x="36" y="120"/>
                    </a:lnTo>
                    <a:lnTo>
                      <a:pt x="21" y="122"/>
                    </a:lnTo>
                    <a:lnTo>
                      <a:pt x="19" y="124"/>
                    </a:lnTo>
                    <a:lnTo>
                      <a:pt x="12" y="120"/>
                    </a:lnTo>
                    <a:lnTo>
                      <a:pt x="8" y="122"/>
                    </a:lnTo>
                    <a:lnTo>
                      <a:pt x="8" y="120"/>
                    </a:lnTo>
                    <a:lnTo>
                      <a:pt x="4" y="114"/>
                    </a:lnTo>
                    <a:lnTo>
                      <a:pt x="4" y="107"/>
                    </a:lnTo>
                    <a:lnTo>
                      <a:pt x="6" y="101"/>
                    </a:lnTo>
                    <a:lnTo>
                      <a:pt x="10" y="101"/>
                    </a:lnTo>
                    <a:lnTo>
                      <a:pt x="10" y="88"/>
                    </a:lnTo>
                    <a:lnTo>
                      <a:pt x="8" y="86"/>
                    </a:lnTo>
                    <a:lnTo>
                      <a:pt x="6" y="82"/>
                    </a:lnTo>
                    <a:lnTo>
                      <a:pt x="4" y="78"/>
                    </a:lnTo>
                    <a:lnTo>
                      <a:pt x="2" y="67"/>
                    </a:lnTo>
                    <a:lnTo>
                      <a:pt x="0" y="6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5" name="Freeform 52">
                <a:extLst>
                  <a:ext uri="{FF2B5EF4-FFF2-40B4-BE49-F238E27FC236}">
                    <a16:creationId xmlns:a16="http://schemas.microsoft.com/office/drawing/2014/main" id="{6349E48A-DEE7-4418-A7A9-0370216E28FC}"/>
                  </a:ext>
                </a:extLst>
              </p:cNvPr>
              <p:cNvSpPr>
                <a:spLocks/>
              </p:cNvSpPr>
              <p:nvPr/>
            </p:nvSpPr>
            <p:spPr bwMode="auto">
              <a:xfrm>
                <a:off x="5084901" y="3239738"/>
                <a:ext cx="451593" cy="278965"/>
              </a:xfrm>
              <a:custGeom>
                <a:avLst/>
                <a:gdLst>
                  <a:gd name="T0" fmla="*/ 47 w 327"/>
                  <a:gd name="T1" fmla="*/ 17 h 202"/>
                  <a:gd name="T2" fmla="*/ 76 w 327"/>
                  <a:gd name="T3" fmla="*/ 19 h 202"/>
                  <a:gd name="T4" fmla="*/ 95 w 327"/>
                  <a:gd name="T5" fmla="*/ 23 h 202"/>
                  <a:gd name="T6" fmla="*/ 116 w 327"/>
                  <a:gd name="T7" fmla="*/ 21 h 202"/>
                  <a:gd name="T8" fmla="*/ 133 w 327"/>
                  <a:gd name="T9" fmla="*/ 23 h 202"/>
                  <a:gd name="T10" fmla="*/ 150 w 327"/>
                  <a:gd name="T11" fmla="*/ 9 h 202"/>
                  <a:gd name="T12" fmla="*/ 171 w 327"/>
                  <a:gd name="T13" fmla="*/ 2 h 202"/>
                  <a:gd name="T14" fmla="*/ 205 w 327"/>
                  <a:gd name="T15" fmla="*/ 0 h 202"/>
                  <a:gd name="T16" fmla="*/ 226 w 327"/>
                  <a:gd name="T17" fmla="*/ 23 h 202"/>
                  <a:gd name="T18" fmla="*/ 236 w 327"/>
                  <a:gd name="T19" fmla="*/ 42 h 202"/>
                  <a:gd name="T20" fmla="*/ 264 w 327"/>
                  <a:gd name="T21" fmla="*/ 51 h 202"/>
                  <a:gd name="T22" fmla="*/ 285 w 327"/>
                  <a:gd name="T23" fmla="*/ 61 h 202"/>
                  <a:gd name="T24" fmla="*/ 308 w 327"/>
                  <a:gd name="T25" fmla="*/ 63 h 202"/>
                  <a:gd name="T26" fmla="*/ 327 w 327"/>
                  <a:gd name="T27" fmla="*/ 70 h 202"/>
                  <a:gd name="T28" fmla="*/ 325 w 327"/>
                  <a:gd name="T29" fmla="*/ 93 h 202"/>
                  <a:gd name="T30" fmla="*/ 310 w 327"/>
                  <a:gd name="T31" fmla="*/ 114 h 202"/>
                  <a:gd name="T32" fmla="*/ 297 w 327"/>
                  <a:gd name="T33" fmla="*/ 131 h 202"/>
                  <a:gd name="T34" fmla="*/ 283 w 327"/>
                  <a:gd name="T35" fmla="*/ 139 h 202"/>
                  <a:gd name="T36" fmla="*/ 266 w 327"/>
                  <a:gd name="T37" fmla="*/ 146 h 202"/>
                  <a:gd name="T38" fmla="*/ 247 w 327"/>
                  <a:gd name="T39" fmla="*/ 146 h 202"/>
                  <a:gd name="T40" fmla="*/ 245 w 327"/>
                  <a:gd name="T41" fmla="*/ 158 h 202"/>
                  <a:gd name="T42" fmla="*/ 245 w 327"/>
                  <a:gd name="T43" fmla="*/ 152 h 202"/>
                  <a:gd name="T44" fmla="*/ 232 w 327"/>
                  <a:gd name="T45" fmla="*/ 162 h 202"/>
                  <a:gd name="T46" fmla="*/ 217 w 327"/>
                  <a:gd name="T47" fmla="*/ 162 h 202"/>
                  <a:gd name="T48" fmla="*/ 234 w 327"/>
                  <a:gd name="T49" fmla="*/ 167 h 202"/>
                  <a:gd name="T50" fmla="*/ 236 w 327"/>
                  <a:gd name="T51" fmla="*/ 173 h 202"/>
                  <a:gd name="T52" fmla="*/ 245 w 327"/>
                  <a:gd name="T53" fmla="*/ 181 h 202"/>
                  <a:gd name="T54" fmla="*/ 236 w 327"/>
                  <a:gd name="T55" fmla="*/ 162 h 202"/>
                  <a:gd name="T56" fmla="*/ 253 w 327"/>
                  <a:gd name="T57" fmla="*/ 181 h 202"/>
                  <a:gd name="T58" fmla="*/ 270 w 327"/>
                  <a:gd name="T59" fmla="*/ 175 h 202"/>
                  <a:gd name="T60" fmla="*/ 272 w 327"/>
                  <a:gd name="T61" fmla="*/ 188 h 202"/>
                  <a:gd name="T62" fmla="*/ 243 w 327"/>
                  <a:gd name="T63" fmla="*/ 194 h 202"/>
                  <a:gd name="T64" fmla="*/ 217 w 327"/>
                  <a:gd name="T65" fmla="*/ 198 h 202"/>
                  <a:gd name="T66" fmla="*/ 207 w 327"/>
                  <a:gd name="T67" fmla="*/ 181 h 202"/>
                  <a:gd name="T68" fmla="*/ 217 w 327"/>
                  <a:gd name="T69" fmla="*/ 171 h 202"/>
                  <a:gd name="T70" fmla="*/ 213 w 327"/>
                  <a:gd name="T71" fmla="*/ 165 h 202"/>
                  <a:gd name="T72" fmla="*/ 192 w 327"/>
                  <a:gd name="T73" fmla="*/ 162 h 202"/>
                  <a:gd name="T74" fmla="*/ 184 w 327"/>
                  <a:gd name="T75" fmla="*/ 154 h 202"/>
                  <a:gd name="T76" fmla="*/ 190 w 327"/>
                  <a:gd name="T77" fmla="*/ 152 h 202"/>
                  <a:gd name="T78" fmla="*/ 184 w 327"/>
                  <a:gd name="T79" fmla="*/ 148 h 202"/>
                  <a:gd name="T80" fmla="*/ 177 w 327"/>
                  <a:gd name="T81" fmla="*/ 148 h 202"/>
                  <a:gd name="T82" fmla="*/ 162 w 327"/>
                  <a:gd name="T83" fmla="*/ 158 h 202"/>
                  <a:gd name="T84" fmla="*/ 148 w 327"/>
                  <a:gd name="T85" fmla="*/ 175 h 202"/>
                  <a:gd name="T86" fmla="*/ 146 w 327"/>
                  <a:gd name="T87" fmla="*/ 183 h 202"/>
                  <a:gd name="T88" fmla="*/ 127 w 327"/>
                  <a:gd name="T89" fmla="*/ 183 h 202"/>
                  <a:gd name="T90" fmla="*/ 125 w 327"/>
                  <a:gd name="T91" fmla="*/ 173 h 202"/>
                  <a:gd name="T92" fmla="*/ 135 w 327"/>
                  <a:gd name="T93" fmla="*/ 154 h 202"/>
                  <a:gd name="T94" fmla="*/ 146 w 327"/>
                  <a:gd name="T95" fmla="*/ 150 h 202"/>
                  <a:gd name="T96" fmla="*/ 135 w 327"/>
                  <a:gd name="T97" fmla="*/ 133 h 202"/>
                  <a:gd name="T98" fmla="*/ 118 w 327"/>
                  <a:gd name="T99" fmla="*/ 110 h 202"/>
                  <a:gd name="T100" fmla="*/ 99 w 327"/>
                  <a:gd name="T101" fmla="*/ 106 h 202"/>
                  <a:gd name="T102" fmla="*/ 85 w 327"/>
                  <a:gd name="T103" fmla="*/ 101 h 202"/>
                  <a:gd name="T104" fmla="*/ 80 w 327"/>
                  <a:gd name="T105" fmla="*/ 114 h 202"/>
                  <a:gd name="T106" fmla="*/ 51 w 327"/>
                  <a:gd name="T107" fmla="*/ 124 h 202"/>
                  <a:gd name="T108" fmla="*/ 28 w 327"/>
                  <a:gd name="T109" fmla="*/ 118 h 202"/>
                  <a:gd name="T110" fmla="*/ 9 w 327"/>
                  <a:gd name="T111" fmla="*/ 114 h 202"/>
                  <a:gd name="T112" fmla="*/ 4 w 327"/>
                  <a:gd name="T113" fmla="*/ 91 h 202"/>
                  <a:gd name="T114" fmla="*/ 21 w 327"/>
                  <a:gd name="T115" fmla="*/ 59 h 202"/>
                  <a:gd name="T116" fmla="*/ 28 w 327"/>
                  <a:gd name="T117" fmla="*/ 44 h 202"/>
                  <a:gd name="T118" fmla="*/ 19 w 327"/>
                  <a:gd name="T119" fmla="*/ 2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7" h="202">
                    <a:moveTo>
                      <a:pt x="19" y="19"/>
                    </a:moveTo>
                    <a:lnTo>
                      <a:pt x="23" y="17"/>
                    </a:lnTo>
                    <a:lnTo>
                      <a:pt x="30" y="21"/>
                    </a:lnTo>
                    <a:lnTo>
                      <a:pt x="32" y="19"/>
                    </a:lnTo>
                    <a:lnTo>
                      <a:pt x="47" y="17"/>
                    </a:lnTo>
                    <a:lnTo>
                      <a:pt x="53" y="17"/>
                    </a:lnTo>
                    <a:lnTo>
                      <a:pt x="57" y="13"/>
                    </a:lnTo>
                    <a:lnTo>
                      <a:pt x="59" y="13"/>
                    </a:lnTo>
                    <a:lnTo>
                      <a:pt x="66" y="17"/>
                    </a:lnTo>
                    <a:lnTo>
                      <a:pt x="76" y="19"/>
                    </a:lnTo>
                    <a:lnTo>
                      <a:pt x="80" y="21"/>
                    </a:lnTo>
                    <a:lnTo>
                      <a:pt x="82" y="23"/>
                    </a:lnTo>
                    <a:lnTo>
                      <a:pt x="89" y="21"/>
                    </a:lnTo>
                    <a:lnTo>
                      <a:pt x="93" y="23"/>
                    </a:lnTo>
                    <a:lnTo>
                      <a:pt x="95" y="23"/>
                    </a:lnTo>
                    <a:lnTo>
                      <a:pt x="97" y="21"/>
                    </a:lnTo>
                    <a:lnTo>
                      <a:pt x="101" y="21"/>
                    </a:lnTo>
                    <a:lnTo>
                      <a:pt x="106" y="23"/>
                    </a:lnTo>
                    <a:lnTo>
                      <a:pt x="112" y="19"/>
                    </a:lnTo>
                    <a:lnTo>
                      <a:pt x="116" y="21"/>
                    </a:lnTo>
                    <a:lnTo>
                      <a:pt x="118" y="23"/>
                    </a:lnTo>
                    <a:lnTo>
                      <a:pt x="120" y="25"/>
                    </a:lnTo>
                    <a:lnTo>
                      <a:pt x="125" y="21"/>
                    </a:lnTo>
                    <a:lnTo>
                      <a:pt x="129" y="21"/>
                    </a:lnTo>
                    <a:lnTo>
                      <a:pt x="133" y="23"/>
                    </a:lnTo>
                    <a:lnTo>
                      <a:pt x="137" y="21"/>
                    </a:lnTo>
                    <a:lnTo>
                      <a:pt x="141" y="23"/>
                    </a:lnTo>
                    <a:lnTo>
                      <a:pt x="146" y="23"/>
                    </a:lnTo>
                    <a:lnTo>
                      <a:pt x="146" y="17"/>
                    </a:lnTo>
                    <a:lnTo>
                      <a:pt x="150" y="9"/>
                    </a:lnTo>
                    <a:lnTo>
                      <a:pt x="154" y="9"/>
                    </a:lnTo>
                    <a:lnTo>
                      <a:pt x="162" y="6"/>
                    </a:lnTo>
                    <a:lnTo>
                      <a:pt x="167" y="6"/>
                    </a:lnTo>
                    <a:lnTo>
                      <a:pt x="171" y="6"/>
                    </a:lnTo>
                    <a:lnTo>
                      <a:pt x="171" y="2"/>
                    </a:lnTo>
                    <a:lnTo>
                      <a:pt x="175" y="0"/>
                    </a:lnTo>
                    <a:lnTo>
                      <a:pt x="184" y="2"/>
                    </a:lnTo>
                    <a:lnTo>
                      <a:pt x="194" y="2"/>
                    </a:lnTo>
                    <a:lnTo>
                      <a:pt x="198" y="0"/>
                    </a:lnTo>
                    <a:lnTo>
                      <a:pt x="205" y="0"/>
                    </a:lnTo>
                    <a:lnTo>
                      <a:pt x="207" y="9"/>
                    </a:lnTo>
                    <a:lnTo>
                      <a:pt x="211" y="13"/>
                    </a:lnTo>
                    <a:lnTo>
                      <a:pt x="209" y="17"/>
                    </a:lnTo>
                    <a:lnTo>
                      <a:pt x="215" y="25"/>
                    </a:lnTo>
                    <a:lnTo>
                      <a:pt x="226" y="23"/>
                    </a:lnTo>
                    <a:lnTo>
                      <a:pt x="230" y="25"/>
                    </a:lnTo>
                    <a:lnTo>
                      <a:pt x="230" y="30"/>
                    </a:lnTo>
                    <a:lnTo>
                      <a:pt x="234" y="32"/>
                    </a:lnTo>
                    <a:lnTo>
                      <a:pt x="234" y="36"/>
                    </a:lnTo>
                    <a:lnTo>
                      <a:pt x="236" y="42"/>
                    </a:lnTo>
                    <a:lnTo>
                      <a:pt x="245" y="51"/>
                    </a:lnTo>
                    <a:lnTo>
                      <a:pt x="249" y="49"/>
                    </a:lnTo>
                    <a:lnTo>
                      <a:pt x="253" y="51"/>
                    </a:lnTo>
                    <a:lnTo>
                      <a:pt x="259" y="49"/>
                    </a:lnTo>
                    <a:lnTo>
                      <a:pt x="264" y="51"/>
                    </a:lnTo>
                    <a:lnTo>
                      <a:pt x="270" y="44"/>
                    </a:lnTo>
                    <a:lnTo>
                      <a:pt x="272" y="44"/>
                    </a:lnTo>
                    <a:lnTo>
                      <a:pt x="276" y="55"/>
                    </a:lnTo>
                    <a:lnTo>
                      <a:pt x="283" y="59"/>
                    </a:lnTo>
                    <a:lnTo>
                      <a:pt x="285" y="61"/>
                    </a:lnTo>
                    <a:lnTo>
                      <a:pt x="289" y="59"/>
                    </a:lnTo>
                    <a:lnTo>
                      <a:pt x="295" y="61"/>
                    </a:lnTo>
                    <a:lnTo>
                      <a:pt x="299" y="61"/>
                    </a:lnTo>
                    <a:lnTo>
                      <a:pt x="304" y="63"/>
                    </a:lnTo>
                    <a:lnTo>
                      <a:pt x="308" y="63"/>
                    </a:lnTo>
                    <a:lnTo>
                      <a:pt x="314" y="65"/>
                    </a:lnTo>
                    <a:lnTo>
                      <a:pt x="321" y="68"/>
                    </a:lnTo>
                    <a:lnTo>
                      <a:pt x="323" y="63"/>
                    </a:lnTo>
                    <a:lnTo>
                      <a:pt x="325" y="70"/>
                    </a:lnTo>
                    <a:lnTo>
                      <a:pt x="327" y="70"/>
                    </a:lnTo>
                    <a:lnTo>
                      <a:pt x="327" y="76"/>
                    </a:lnTo>
                    <a:lnTo>
                      <a:pt x="325" y="80"/>
                    </a:lnTo>
                    <a:lnTo>
                      <a:pt x="321" y="80"/>
                    </a:lnTo>
                    <a:lnTo>
                      <a:pt x="318" y="89"/>
                    </a:lnTo>
                    <a:lnTo>
                      <a:pt x="325" y="93"/>
                    </a:lnTo>
                    <a:lnTo>
                      <a:pt x="325" y="99"/>
                    </a:lnTo>
                    <a:lnTo>
                      <a:pt x="323" y="108"/>
                    </a:lnTo>
                    <a:lnTo>
                      <a:pt x="323" y="112"/>
                    </a:lnTo>
                    <a:lnTo>
                      <a:pt x="321" y="114"/>
                    </a:lnTo>
                    <a:lnTo>
                      <a:pt x="310" y="114"/>
                    </a:lnTo>
                    <a:lnTo>
                      <a:pt x="306" y="122"/>
                    </a:lnTo>
                    <a:lnTo>
                      <a:pt x="304" y="122"/>
                    </a:lnTo>
                    <a:lnTo>
                      <a:pt x="302" y="133"/>
                    </a:lnTo>
                    <a:lnTo>
                      <a:pt x="299" y="133"/>
                    </a:lnTo>
                    <a:lnTo>
                      <a:pt x="297" y="131"/>
                    </a:lnTo>
                    <a:lnTo>
                      <a:pt x="295" y="131"/>
                    </a:lnTo>
                    <a:lnTo>
                      <a:pt x="291" y="133"/>
                    </a:lnTo>
                    <a:lnTo>
                      <a:pt x="287" y="133"/>
                    </a:lnTo>
                    <a:lnTo>
                      <a:pt x="283" y="135"/>
                    </a:lnTo>
                    <a:lnTo>
                      <a:pt x="283" y="139"/>
                    </a:lnTo>
                    <a:lnTo>
                      <a:pt x="278" y="139"/>
                    </a:lnTo>
                    <a:lnTo>
                      <a:pt x="276" y="141"/>
                    </a:lnTo>
                    <a:lnTo>
                      <a:pt x="272" y="146"/>
                    </a:lnTo>
                    <a:lnTo>
                      <a:pt x="270" y="146"/>
                    </a:lnTo>
                    <a:lnTo>
                      <a:pt x="266" y="146"/>
                    </a:lnTo>
                    <a:lnTo>
                      <a:pt x="262" y="148"/>
                    </a:lnTo>
                    <a:lnTo>
                      <a:pt x="257" y="148"/>
                    </a:lnTo>
                    <a:lnTo>
                      <a:pt x="253" y="150"/>
                    </a:lnTo>
                    <a:lnTo>
                      <a:pt x="251" y="150"/>
                    </a:lnTo>
                    <a:lnTo>
                      <a:pt x="247" y="146"/>
                    </a:lnTo>
                    <a:lnTo>
                      <a:pt x="247" y="146"/>
                    </a:lnTo>
                    <a:lnTo>
                      <a:pt x="247" y="148"/>
                    </a:lnTo>
                    <a:lnTo>
                      <a:pt x="249" y="150"/>
                    </a:lnTo>
                    <a:lnTo>
                      <a:pt x="249" y="154"/>
                    </a:lnTo>
                    <a:lnTo>
                      <a:pt x="245" y="158"/>
                    </a:lnTo>
                    <a:lnTo>
                      <a:pt x="243" y="160"/>
                    </a:lnTo>
                    <a:lnTo>
                      <a:pt x="240" y="158"/>
                    </a:lnTo>
                    <a:lnTo>
                      <a:pt x="243" y="158"/>
                    </a:lnTo>
                    <a:lnTo>
                      <a:pt x="247" y="154"/>
                    </a:lnTo>
                    <a:lnTo>
                      <a:pt x="245" y="152"/>
                    </a:lnTo>
                    <a:lnTo>
                      <a:pt x="243" y="150"/>
                    </a:lnTo>
                    <a:lnTo>
                      <a:pt x="243" y="152"/>
                    </a:lnTo>
                    <a:lnTo>
                      <a:pt x="236" y="158"/>
                    </a:lnTo>
                    <a:lnTo>
                      <a:pt x="234" y="160"/>
                    </a:lnTo>
                    <a:lnTo>
                      <a:pt x="232" y="162"/>
                    </a:lnTo>
                    <a:lnTo>
                      <a:pt x="228" y="162"/>
                    </a:lnTo>
                    <a:lnTo>
                      <a:pt x="226" y="160"/>
                    </a:lnTo>
                    <a:lnTo>
                      <a:pt x="224" y="162"/>
                    </a:lnTo>
                    <a:lnTo>
                      <a:pt x="219" y="160"/>
                    </a:lnTo>
                    <a:lnTo>
                      <a:pt x="217" y="162"/>
                    </a:lnTo>
                    <a:lnTo>
                      <a:pt x="222" y="165"/>
                    </a:lnTo>
                    <a:lnTo>
                      <a:pt x="228" y="165"/>
                    </a:lnTo>
                    <a:lnTo>
                      <a:pt x="230" y="167"/>
                    </a:lnTo>
                    <a:lnTo>
                      <a:pt x="232" y="169"/>
                    </a:lnTo>
                    <a:lnTo>
                      <a:pt x="234" y="167"/>
                    </a:lnTo>
                    <a:lnTo>
                      <a:pt x="236" y="169"/>
                    </a:lnTo>
                    <a:lnTo>
                      <a:pt x="234" y="171"/>
                    </a:lnTo>
                    <a:lnTo>
                      <a:pt x="234" y="173"/>
                    </a:lnTo>
                    <a:lnTo>
                      <a:pt x="236" y="173"/>
                    </a:lnTo>
                    <a:lnTo>
                      <a:pt x="236" y="173"/>
                    </a:lnTo>
                    <a:lnTo>
                      <a:pt x="236" y="175"/>
                    </a:lnTo>
                    <a:lnTo>
                      <a:pt x="238" y="173"/>
                    </a:lnTo>
                    <a:lnTo>
                      <a:pt x="240" y="175"/>
                    </a:lnTo>
                    <a:lnTo>
                      <a:pt x="243" y="179"/>
                    </a:lnTo>
                    <a:lnTo>
                      <a:pt x="245" y="181"/>
                    </a:lnTo>
                    <a:lnTo>
                      <a:pt x="249" y="183"/>
                    </a:lnTo>
                    <a:lnTo>
                      <a:pt x="251" y="181"/>
                    </a:lnTo>
                    <a:lnTo>
                      <a:pt x="245" y="175"/>
                    </a:lnTo>
                    <a:lnTo>
                      <a:pt x="236" y="167"/>
                    </a:lnTo>
                    <a:lnTo>
                      <a:pt x="236" y="162"/>
                    </a:lnTo>
                    <a:lnTo>
                      <a:pt x="236" y="160"/>
                    </a:lnTo>
                    <a:lnTo>
                      <a:pt x="240" y="165"/>
                    </a:lnTo>
                    <a:lnTo>
                      <a:pt x="240" y="171"/>
                    </a:lnTo>
                    <a:lnTo>
                      <a:pt x="251" y="181"/>
                    </a:lnTo>
                    <a:lnTo>
                      <a:pt x="253" y="181"/>
                    </a:lnTo>
                    <a:lnTo>
                      <a:pt x="257" y="179"/>
                    </a:lnTo>
                    <a:lnTo>
                      <a:pt x="259" y="179"/>
                    </a:lnTo>
                    <a:lnTo>
                      <a:pt x="264" y="181"/>
                    </a:lnTo>
                    <a:lnTo>
                      <a:pt x="264" y="177"/>
                    </a:lnTo>
                    <a:lnTo>
                      <a:pt x="270" y="175"/>
                    </a:lnTo>
                    <a:lnTo>
                      <a:pt x="276" y="177"/>
                    </a:lnTo>
                    <a:lnTo>
                      <a:pt x="274" y="179"/>
                    </a:lnTo>
                    <a:lnTo>
                      <a:pt x="272" y="181"/>
                    </a:lnTo>
                    <a:lnTo>
                      <a:pt x="274" y="183"/>
                    </a:lnTo>
                    <a:lnTo>
                      <a:pt x="272" y="188"/>
                    </a:lnTo>
                    <a:lnTo>
                      <a:pt x="266" y="188"/>
                    </a:lnTo>
                    <a:lnTo>
                      <a:pt x="257" y="186"/>
                    </a:lnTo>
                    <a:lnTo>
                      <a:pt x="253" y="188"/>
                    </a:lnTo>
                    <a:lnTo>
                      <a:pt x="249" y="194"/>
                    </a:lnTo>
                    <a:lnTo>
                      <a:pt x="243" y="194"/>
                    </a:lnTo>
                    <a:lnTo>
                      <a:pt x="234" y="200"/>
                    </a:lnTo>
                    <a:lnTo>
                      <a:pt x="226" y="202"/>
                    </a:lnTo>
                    <a:lnTo>
                      <a:pt x="219" y="202"/>
                    </a:lnTo>
                    <a:lnTo>
                      <a:pt x="215" y="200"/>
                    </a:lnTo>
                    <a:lnTo>
                      <a:pt x="217" y="198"/>
                    </a:lnTo>
                    <a:lnTo>
                      <a:pt x="219" y="192"/>
                    </a:lnTo>
                    <a:lnTo>
                      <a:pt x="219" y="190"/>
                    </a:lnTo>
                    <a:lnTo>
                      <a:pt x="213" y="183"/>
                    </a:lnTo>
                    <a:lnTo>
                      <a:pt x="211" y="183"/>
                    </a:lnTo>
                    <a:lnTo>
                      <a:pt x="207" y="181"/>
                    </a:lnTo>
                    <a:lnTo>
                      <a:pt x="203" y="183"/>
                    </a:lnTo>
                    <a:lnTo>
                      <a:pt x="200" y="183"/>
                    </a:lnTo>
                    <a:lnTo>
                      <a:pt x="205" y="177"/>
                    </a:lnTo>
                    <a:lnTo>
                      <a:pt x="211" y="173"/>
                    </a:lnTo>
                    <a:lnTo>
                      <a:pt x="217" y="171"/>
                    </a:lnTo>
                    <a:lnTo>
                      <a:pt x="219" y="171"/>
                    </a:lnTo>
                    <a:lnTo>
                      <a:pt x="217" y="167"/>
                    </a:lnTo>
                    <a:lnTo>
                      <a:pt x="215" y="162"/>
                    </a:lnTo>
                    <a:lnTo>
                      <a:pt x="213" y="162"/>
                    </a:lnTo>
                    <a:lnTo>
                      <a:pt x="213" y="165"/>
                    </a:lnTo>
                    <a:lnTo>
                      <a:pt x="209" y="162"/>
                    </a:lnTo>
                    <a:lnTo>
                      <a:pt x="205" y="160"/>
                    </a:lnTo>
                    <a:lnTo>
                      <a:pt x="200" y="162"/>
                    </a:lnTo>
                    <a:lnTo>
                      <a:pt x="196" y="165"/>
                    </a:lnTo>
                    <a:lnTo>
                      <a:pt x="192" y="162"/>
                    </a:lnTo>
                    <a:lnTo>
                      <a:pt x="190" y="162"/>
                    </a:lnTo>
                    <a:lnTo>
                      <a:pt x="186" y="158"/>
                    </a:lnTo>
                    <a:lnTo>
                      <a:pt x="188" y="158"/>
                    </a:lnTo>
                    <a:lnTo>
                      <a:pt x="190" y="156"/>
                    </a:lnTo>
                    <a:lnTo>
                      <a:pt x="184" y="154"/>
                    </a:lnTo>
                    <a:lnTo>
                      <a:pt x="175" y="154"/>
                    </a:lnTo>
                    <a:lnTo>
                      <a:pt x="175" y="152"/>
                    </a:lnTo>
                    <a:lnTo>
                      <a:pt x="179" y="152"/>
                    </a:lnTo>
                    <a:lnTo>
                      <a:pt x="186" y="152"/>
                    </a:lnTo>
                    <a:lnTo>
                      <a:pt x="190" y="152"/>
                    </a:lnTo>
                    <a:lnTo>
                      <a:pt x="192" y="150"/>
                    </a:lnTo>
                    <a:lnTo>
                      <a:pt x="196" y="148"/>
                    </a:lnTo>
                    <a:lnTo>
                      <a:pt x="190" y="150"/>
                    </a:lnTo>
                    <a:lnTo>
                      <a:pt x="188" y="148"/>
                    </a:lnTo>
                    <a:lnTo>
                      <a:pt x="184" y="148"/>
                    </a:lnTo>
                    <a:lnTo>
                      <a:pt x="184" y="143"/>
                    </a:lnTo>
                    <a:lnTo>
                      <a:pt x="181" y="148"/>
                    </a:lnTo>
                    <a:lnTo>
                      <a:pt x="179" y="150"/>
                    </a:lnTo>
                    <a:lnTo>
                      <a:pt x="177" y="150"/>
                    </a:lnTo>
                    <a:lnTo>
                      <a:pt x="177" y="148"/>
                    </a:lnTo>
                    <a:lnTo>
                      <a:pt x="175" y="146"/>
                    </a:lnTo>
                    <a:lnTo>
                      <a:pt x="171" y="152"/>
                    </a:lnTo>
                    <a:lnTo>
                      <a:pt x="165" y="152"/>
                    </a:lnTo>
                    <a:lnTo>
                      <a:pt x="162" y="154"/>
                    </a:lnTo>
                    <a:lnTo>
                      <a:pt x="162" y="158"/>
                    </a:lnTo>
                    <a:lnTo>
                      <a:pt x="158" y="165"/>
                    </a:lnTo>
                    <a:lnTo>
                      <a:pt x="156" y="165"/>
                    </a:lnTo>
                    <a:lnTo>
                      <a:pt x="158" y="167"/>
                    </a:lnTo>
                    <a:lnTo>
                      <a:pt x="150" y="175"/>
                    </a:lnTo>
                    <a:lnTo>
                      <a:pt x="148" y="175"/>
                    </a:lnTo>
                    <a:lnTo>
                      <a:pt x="146" y="173"/>
                    </a:lnTo>
                    <a:lnTo>
                      <a:pt x="146" y="175"/>
                    </a:lnTo>
                    <a:lnTo>
                      <a:pt x="146" y="179"/>
                    </a:lnTo>
                    <a:lnTo>
                      <a:pt x="148" y="181"/>
                    </a:lnTo>
                    <a:lnTo>
                      <a:pt x="146" y="183"/>
                    </a:lnTo>
                    <a:lnTo>
                      <a:pt x="146" y="183"/>
                    </a:lnTo>
                    <a:lnTo>
                      <a:pt x="144" y="181"/>
                    </a:lnTo>
                    <a:lnTo>
                      <a:pt x="137" y="181"/>
                    </a:lnTo>
                    <a:lnTo>
                      <a:pt x="133" y="183"/>
                    </a:lnTo>
                    <a:lnTo>
                      <a:pt x="127" y="183"/>
                    </a:lnTo>
                    <a:lnTo>
                      <a:pt x="120" y="183"/>
                    </a:lnTo>
                    <a:lnTo>
                      <a:pt x="118" y="177"/>
                    </a:lnTo>
                    <a:lnTo>
                      <a:pt x="120" y="175"/>
                    </a:lnTo>
                    <a:lnTo>
                      <a:pt x="125" y="177"/>
                    </a:lnTo>
                    <a:lnTo>
                      <a:pt x="125" y="173"/>
                    </a:lnTo>
                    <a:lnTo>
                      <a:pt x="129" y="167"/>
                    </a:lnTo>
                    <a:lnTo>
                      <a:pt x="131" y="167"/>
                    </a:lnTo>
                    <a:lnTo>
                      <a:pt x="129" y="162"/>
                    </a:lnTo>
                    <a:lnTo>
                      <a:pt x="131" y="154"/>
                    </a:lnTo>
                    <a:lnTo>
                      <a:pt x="135" y="154"/>
                    </a:lnTo>
                    <a:lnTo>
                      <a:pt x="139" y="152"/>
                    </a:lnTo>
                    <a:lnTo>
                      <a:pt x="141" y="154"/>
                    </a:lnTo>
                    <a:lnTo>
                      <a:pt x="148" y="154"/>
                    </a:lnTo>
                    <a:lnTo>
                      <a:pt x="150" y="152"/>
                    </a:lnTo>
                    <a:lnTo>
                      <a:pt x="146" y="150"/>
                    </a:lnTo>
                    <a:lnTo>
                      <a:pt x="148" y="146"/>
                    </a:lnTo>
                    <a:lnTo>
                      <a:pt x="148" y="141"/>
                    </a:lnTo>
                    <a:lnTo>
                      <a:pt x="141" y="139"/>
                    </a:lnTo>
                    <a:lnTo>
                      <a:pt x="135" y="135"/>
                    </a:lnTo>
                    <a:lnTo>
                      <a:pt x="135" y="133"/>
                    </a:lnTo>
                    <a:lnTo>
                      <a:pt x="131" y="131"/>
                    </a:lnTo>
                    <a:lnTo>
                      <a:pt x="131" y="124"/>
                    </a:lnTo>
                    <a:lnTo>
                      <a:pt x="131" y="118"/>
                    </a:lnTo>
                    <a:lnTo>
                      <a:pt x="125" y="116"/>
                    </a:lnTo>
                    <a:lnTo>
                      <a:pt x="118" y="110"/>
                    </a:lnTo>
                    <a:lnTo>
                      <a:pt x="116" y="110"/>
                    </a:lnTo>
                    <a:lnTo>
                      <a:pt x="116" y="112"/>
                    </a:lnTo>
                    <a:lnTo>
                      <a:pt x="110" y="112"/>
                    </a:lnTo>
                    <a:lnTo>
                      <a:pt x="103" y="106"/>
                    </a:lnTo>
                    <a:lnTo>
                      <a:pt x="99" y="106"/>
                    </a:lnTo>
                    <a:lnTo>
                      <a:pt x="95" y="101"/>
                    </a:lnTo>
                    <a:lnTo>
                      <a:pt x="93" y="103"/>
                    </a:lnTo>
                    <a:lnTo>
                      <a:pt x="89" y="103"/>
                    </a:lnTo>
                    <a:lnTo>
                      <a:pt x="89" y="103"/>
                    </a:lnTo>
                    <a:lnTo>
                      <a:pt x="85" y="101"/>
                    </a:lnTo>
                    <a:lnTo>
                      <a:pt x="85" y="103"/>
                    </a:lnTo>
                    <a:lnTo>
                      <a:pt x="80" y="101"/>
                    </a:lnTo>
                    <a:lnTo>
                      <a:pt x="80" y="108"/>
                    </a:lnTo>
                    <a:lnTo>
                      <a:pt x="80" y="110"/>
                    </a:lnTo>
                    <a:lnTo>
                      <a:pt x="80" y="114"/>
                    </a:lnTo>
                    <a:lnTo>
                      <a:pt x="76" y="116"/>
                    </a:lnTo>
                    <a:lnTo>
                      <a:pt x="72" y="118"/>
                    </a:lnTo>
                    <a:lnTo>
                      <a:pt x="59" y="120"/>
                    </a:lnTo>
                    <a:lnTo>
                      <a:pt x="55" y="124"/>
                    </a:lnTo>
                    <a:lnTo>
                      <a:pt x="51" y="124"/>
                    </a:lnTo>
                    <a:lnTo>
                      <a:pt x="44" y="127"/>
                    </a:lnTo>
                    <a:lnTo>
                      <a:pt x="40" y="124"/>
                    </a:lnTo>
                    <a:lnTo>
                      <a:pt x="38" y="122"/>
                    </a:lnTo>
                    <a:lnTo>
                      <a:pt x="34" y="120"/>
                    </a:lnTo>
                    <a:lnTo>
                      <a:pt x="28" y="118"/>
                    </a:lnTo>
                    <a:lnTo>
                      <a:pt x="21" y="114"/>
                    </a:lnTo>
                    <a:lnTo>
                      <a:pt x="17" y="114"/>
                    </a:lnTo>
                    <a:lnTo>
                      <a:pt x="15" y="118"/>
                    </a:lnTo>
                    <a:lnTo>
                      <a:pt x="11" y="118"/>
                    </a:lnTo>
                    <a:lnTo>
                      <a:pt x="9" y="114"/>
                    </a:lnTo>
                    <a:lnTo>
                      <a:pt x="4" y="110"/>
                    </a:lnTo>
                    <a:lnTo>
                      <a:pt x="0" y="106"/>
                    </a:lnTo>
                    <a:lnTo>
                      <a:pt x="0" y="106"/>
                    </a:lnTo>
                    <a:lnTo>
                      <a:pt x="0" y="99"/>
                    </a:lnTo>
                    <a:lnTo>
                      <a:pt x="4" y="91"/>
                    </a:lnTo>
                    <a:lnTo>
                      <a:pt x="9" y="91"/>
                    </a:lnTo>
                    <a:lnTo>
                      <a:pt x="9" y="84"/>
                    </a:lnTo>
                    <a:lnTo>
                      <a:pt x="9" y="78"/>
                    </a:lnTo>
                    <a:lnTo>
                      <a:pt x="21" y="65"/>
                    </a:lnTo>
                    <a:lnTo>
                      <a:pt x="21" y="59"/>
                    </a:lnTo>
                    <a:lnTo>
                      <a:pt x="25" y="57"/>
                    </a:lnTo>
                    <a:lnTo>
                      <a:pt x="28" y="55"/>
                    </a:lnTo>
                    <a:lnTo>
                      <a:pt x="30" y="51"/>
                    </a:lnTo>
                    <a:lnTo>
                      <a:pt x="28" y="46"/>
                    </a:lnTo>
                    <a:lnTo>
                      <a:pt x="28" y="44"/>
                    </a:lnTo>
                    <a:lnTo>
                      <a:pt x="30" y="42"/>
                    </a:lnTo>
                    <a:lnTo>
                      <a:pt x="25" y="40"/>
                    </a:lnTo>
                    <a:lnTo>
                      <a:pt x="21" y="34"/>
                    </a:lnTo>
                    <a:lnTo>
                      <a:pt x="19" y="32"/>
                    </a:lnTo>
                    <a:lnTo>
                      <a:pt x="19" y="21"/>
                    </a:lnTo>
                    <a:lnTo>
                      <a:pt x="19" y="1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8" name="Freeform 55">
                <a:extLst>
                  <a:ext uri="{FF2B5EF4-FFF2-40B4-BE49-F238E27FC236}">
                    <a16:creationId xmlns:a16="http://schemas.microsoft.com/office/drawing/2014/main" id="{9095A72B-3384-4C55-9979-E667EBD8949C}"/>
                  </a:ext>
                </a:extLst>
              </p:cNvPr>
              <p:cNvSpPr>
                <a:spLocks/>
              </p:cNvSpPr>
              <p:nvPr/>
            </p:nvSpPr>
            <p:spPr bwMode="auto">
              <a:xfrm>
                <a:off x="4942657" y="3386125"/>
                <a:ext cx="157436" cy="103577"/>
              </a:xfrm>
              <a:custGeom>
                <a:avLst/>
                <a:gdLst>
                  <a:gd name="T0" fmla="*/ 74 w 114"/>
                  <a:gd name="T1" fmla="*/ 65 h 75"/>
                  <a:gd name="T2" fmla="*/ 78 w 114"/>
                  <a:gd name="T3" fmla="*/ 61 h 75"/>
                  <a:gd name="T4" fmla="*/ 82 w 114"/>
                  <a:gd name="T5" fmla="*/ 59 h 75"/>
                  <a:gd name="T6" fmla="*/ 82 w 114"/>
                  <a:gd name="T7" fmla="*/ 56 h 75"/>
                  <a:gd name="T8" fmla="*/ 88 w 114"/>
                  <a:gd name="T9" fmla="*/ 56 h 75"/>
                  <a:gd name="T10" fmla="*/ 93 w 114"/>
                  <a:gd name="T11" fmla="*/ 52 h 75"/>
                  <a:gd name="T12" fmla="*/ 93 w 114"/>
                  <a:gd name="T13" fmla="*/ 48 h 75"/>
                  <a:gd name="T14" fmla="*/ 99 w 114"/>
                  <a:gd name="T15" fmla="*/ 37 h 75"/>
                  <a:gd name="T16" fmla="*/ 103 w 114"/>
                  <a:gd name="T17" fmla="*/ 25 h 75"/>
                  <a:gd name="T18" fmla="*/ 107 w 114"/>
                  <a:gd name="T19" fmla="*/ 18 h 75"/>
                  <a:gd name="T20" fmla="*/ 112 w 114"/>
                  <a:gd name="T21" fmla="*/ 16 h 75"/>
                  <a:gd name="T22" fmla="*/ 114 w 114"/>
                  <a:gd name="T23" fmla="*/ 12 h 75"/>
                  <a:gd name="T24" fmla="*/ 112 w 114"/>
                  <a:gd name="T25" fmla="*/ 8 h 75"/>
                  <a:gd name="T26" fmla="*/ 107 w 114"/>
                  <a:gd name="T27" fmla="*/ 4 h 75"/>
                  <a:gd name="T28" fmla="*/ 103 w 114"/>
                  <a:gd name="T29" fmla="*/ 0 h 75"/>
                  <a:gd name="T30" fmla="*/ 97 w 114"/>
                  <a:gd name="T31" fmla="*/ 4 h 75"/>
                  <a:gd name="T32" fmla="*/ 91 w 114"/>
                  <a:gd name="T33" fmla="*/ 2 h 75"/>
                  <a:gd name="T34" fmla="*/ 84 w 114"/>
                  <a:gd name="T35" fmla="*/ 2 h 75"/>
                  <a:gd name="T36" fmla="*/ 78 w 114"/>
                  <a:gd name="T37" fmla="*/ 2 h 75"/>
                  <a:gd name="T38" fmla="*/ 72 w 114"/>
                  <a:gd name="T39" fmla="*/ 2 h 75"/>
                  <a:gd name="T40" fmla="*/ 69 w 114"/>
                  <a:gd name="T41" fmla="*/ 6 h 75"/>
                  <a:gd name="T42" fmla="*/ 65 w 114"/>
                  <a:gd name="T43" fmla="*/ 10 h 75"/>
                  <a:gd name="T44" fmla="*/ 65 w 114"/>
                  <a:gd name="T45" fmla="*/ 14 h 75"/>
                  <a:gd name="T46" fmla="*/ 59 w 114"/>
                  <a:gd name="T47" fmla="*/ 8 h 75"/>
                  <a:gd name="T48" fmla="*/ 53 w 114"/>
                  <a:gd name="T49" fmla="*/ 12 h 75"/>
                  <a:gd name="T50" fmla="*/ 46 w 114"/>
                  <a:gd name="T51" fmla="*/ 14 h 75"/>
                  <a:gd name="T52" fmla="*/ 46 w 114"/>
                  <a:gd name="T53" fmla="*/ 18 h 75"/>
                  <a:gd name="T54" fmla="*/ 36 w 114"/>
                  <a:gd name="T55" fmla="*/ 21 h 75"/>
                  <a:gd name="T56" fmla="*/ 29 w 114"/>
                  <a:gd name="T57" fmla="*/ 23 h 75"/>
                  <a:gd name="T58" fmla="*/ 23 w 114"/>
                  <a:gd name="T59" fmla="*/ 21 h 75"/>
                  <a:gd name="T60" fmla="*/ 8 w 114"/>
                  <a:gd name="T61" fmla="*/ 12 h 75"/>
                  <a:gd name="T62" fmla="*/ 8 w 114"/>
                  <a:gd name="T63" fmla="*/ 16 h 75"/>
                  <a:gd name="T64" fmla="*/ 10 w 114"/>
                  <a:gd name="T65" fmla="*/ 21 h 75"/>
                  <a:gd name="T66" fmla="*/ 8 w 114"/>
                  <a:gd name="T67" fmla="*/ 23 h 75"/>
                  <a:gd name="T68" fmla="*/ 0 w 114"/>
                  <a:gd name="T69" fmla="*/ 23 h 75"/>
                  <a:gd name="T70" fmla="*/ 0 w 114"/>
                  <a:gd name="T71" fmla="*/ 25 h 75"/>
                  <a:gd name="T72" fmla="*/ 4 w 114"/>
                  <a:gd name="T73" fmla="*/ 29 h 75"/>
                  <a:gd name="T74" fmla="*/ 2 w 114"/>
                  <a:gd name="T75" fmla="*/ 33 h 75"/>
                  <a:gd name="T76" fmla="*/ 2 w 114"/>
                  <a:gd name="T77" fmla="*/ 37 h 75"/>
                  <a:gd name="T78" fmla="*/ 4 w 114"/>
                  <a:gd name="T79" fmla="*/ 42 h 75"/>
                  <a:gd name="T80" fmla="*/ 0 w 114"/>
                  <a:gd name="T81" fmla="*/ 46 h 75"/>
                  <a:gd name="T82" fmla="*/ 0 w 114"/>
                  <a:gd name="T83" fmla="*/ 46 h 75"/>
                  <a:gd name="T84" fmla="*/ 4 w 114"/>
                  <a:gd name="T85" fmla="*/ 52 h 75"/>
                  <a:gd name="T86" fmla="*/ 4 w 114"/>
                  <a:gd name="T87" fmla="*/ 59 h 75"/>
                  <a:gd name="T88" fmla="*/ 8 w 114"/>
                  <a:gd name="T89" fmla="*/ 59 h 75"/>
                  <a:gd name="T90" fmla="*/ 17 w 114"/>
                  <a:gd name="T91" fmla="*/ 67 h 75"/>
                  <a:gd name="T92" fmla="*/ 21 w 114"/>
                  <a:gd name="T93" fmla="*/ 67 h 75"/>
                  <a:gd name="T94" fmla="*/ 23 w 114"/>
                  <a:gd name="T95" fmla="*/ 71 h 75"/>
                  <a:gd name="T96" fmla="*/ 34 w 114"/>
                  <a:gd name="T97" fmla="*/ 71 h 75"/>
                  <a:gd name="T98" fmla="*/ 42 w 114"/>
                  <a:gd name="T99" fmla="*/ 75 h 75"/>
                  <a:gd name="T100" fmla="*/ 44 w 114"/>
                  <a:gd name="T101" fmla="*/ 71 h 75"/>
                  <a:gd name="T102" fmla="*/ 46 w 114"/>
                  <a:gd name="T103" fmla="*/ 71 h 75"/>
                  <a:gd name="T104" fmla="*/ 51 w 114"/>
                  <a:gd name="T105" fmla="*/ 69 h 75"/>
                  <a:gd name="T106" fmla="*/ 55 w 114"/>
                  <a:gd name="T107" fmla="*/ 67 h 75"/>
                  <a:gd name="T108" fmla="*/ 57 w 114"/>
                  <a:gd name="T109" fmla="*/ 67 h 75"/>
                  <a:gd name="T110" fmla="*/ 59 w 114"/>
                  <a:gd name="T111" fmla="*/ 65 h 75"/>
                  <a:gd name="T112" fmla="*/ 63 w 114"/>
                  <a:gd name="T113" fmla="*/ 61 h 75"/>
                  <a:gd name="T114" fmla="*/ 67 w 114"/>
                  <a:gd name="T115" fmla="*/ 63 h 75"/>
                  <a:gd name="T116" fmla="*/ 72 w 114"/>
                  <a:gd name="T117" fmla="*/ 63 h 75"/>
                  <a:gd name="T118" fmla="*/ 74 w 114"/>
                  <a:gd name="T119"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75">
                    <a:moveTo>
                      <a:pt x="74" y="65"/>
                    </a:moveTo>
                    <a:lnTo>
                      <a:pt x="78" y="61"/>
                    </a:lnTo>
                    <a:lnTo>
                      <a:pt x="82" y="59"/>
                    </a:lnTo>
                    <a:lnTo>
                      <a:pt x="82" y="56"/>
                    </a:lnTo>
                    <a:lnTo>
                      <a:pt x="88" y="56"/>
                    </a:lnTo>
                    <a:lnTo>
                      <a:pt x="93" y="52"/>
                    </a:lnTo>
                    <a:lnTo>
                      <a:pt x="93" y="48"/>
                    </a:lnTo>
                    <a:lnTo>
                      <a:pt x="99" y="37"/>
                    </a:lnTo>
                    <a:lnTo>
                      <a:pt x="103" y="25"/>
                    </a:lnTo>
                    <a:lnTo>
                      <a:pt x="107" y="18"/>
                    </a:lnTo>
                    <a:lnTo>
                      <a:pt x="112" y="16"/>
                    </a:lnTo>
                    <a:lnTo>
                      <a:pt x="114" y="12"/>
                    </a:lnTo>
                    <a:lnTo>
                      <a:pt x="112" y="8"/>
                    </a:lnTo>
                    <a:lnTo>
                      <a:pt x="107" y="4"/>
                    </a:lnTo>
                    <a:lnTo>
                      <a:pt x="103" y="0"/>
                    </a:lnTo>
                    <a:lnTo>
                      <a:pt x="97" y="4"/>
                    </a:lnTo>
                    <a:lnTo>
                      <a:pt x="91" y="2"/>
                    </a:lnTo>
                    <a:lnTo>
                      <a:pt x="84" y="2"/>
                    </a:lnTo>
                    <a:lnTo>
                      <a:pt x="78" y="2"/>
                    </a:lnTo>
                    <a:lnTo>
                      <a:pt x="72" y="2"/>
                    </a:lnTo>
                    <a:lnTo>
                      <a:pt x="69" y="6"/>
                    </a:lnTo>
                    <a:lnTo>
                      <a:pt x="65" y="10"/>
                    </a:lnTo>
                    <a:lnTo>
                      <a:pt x="65" y="14"/>
                    </a:lnTo>
                    <a:lnTo>
                      <a:pt x="59" y="8"/>
                    </a:lnTo>
                    <a:lnTo>
                      <a:pt x="53" y="12"/>
                    </a:lnTo>
                    <a:lnTo>
                      <a:pt x="46" y="14"/>
                    </a:lnTo>
                    <a:lnTo>
                      <a:pt x="46" y="18"/>
                    </a:lnTo>
                    <a:lnTo>
                      <a:pt x="36" y="21"/>
                    </a:lnTo>
                    <a:lnTo>
                      <a:pt x="29" y="23"/>
                    </a:lnTo>
                    <a:lnTo>
                      <a:pt x="23" y="21"/>
                    </a:lnTo>
                    <a:lnTo>
                      <a:pt x="8" y="12"/>
                    </a:lnTo>
                    <a:lnTo>
                      <a:pt x="8" y="16"/>
                    </a:lnTo>
                    <a:lnTo>
                      <a:pt x="10" y="21"/>
                    </a:lnTo>
                    <a:lnTo>
                      <a:pt x="8" y="23"/>
                    </a:lnTo>
                    <a:lnTo>
                      <a:pt x="0" y="23"/>
                    </a:lnTo>
                    <a:lnTo>
                      <a:pt x="0" y="25"/>
                    </a:lnTo>
                    <a:lnTo>
                      <a:pt x="4" y="29"/>
                    </a:lnTo>
                    <a:lnTo>
                      <a:pt x="2" y="33"/>
                    </a:lnTo>
                    <a:lnTo>
                      <a:pt x="2" y="37"/>
                    </a:lnTo>
                    <a:lnTo>
                      <a:pt x="4" y="42"/>
                    </a:lnTo>
                    <a:lnTo>
                      <a:pt x="0" y="46"/>
                    </a:lnTo>
                    <a:lnTo>
                      <a:pt x="0" y="46"/>
                    </a:lnTo>
                    <a:lnTo>
                      <a:pt x="4" y="52"/>
                    </a:lnTo>
                    <a:lnTo>
                      <a:pt x="4" y="59"/>
                    </a:lnTo>
                    <a:lnTo>
                      <a:pt x="8" y="59"/>
                    </a:lnTo>
                    <a:lnTo>
                      <a:pt x="17" y="67"/>
                    </a:lnTo>
                    <a:lnTo>
                      <a:pt x="21" y="67"/>
                    </a:lnTo>
                    <a:lnTo>
                      <a:pt x="23" y="71"/>
                    </a:lnTo>
                    <a:lnTo>
                      <a:pt x="34" y="71"/>
                    </a:lnTo>
                    <a:lnTo>
                      <a:pt x="42" y="75"/>
                    </a:lnTo>
                    <a:lnTo>
                      <a:pt x="44" y="71"/>
                    </a:lnTo>
                    <a:lnTo>
                      <a:pt x="46" y="71"/>
                    </a:lnTo>
                    <a:lnTo>
                      <a:pt x="51" y="69"/>
                    </a:lnTo>
                    <a:lnTo>
                      <a:pt x="55" y="67"/>
                    </a:lnTo>
                    <a:lnTo>
                      <a:pt x="57" y="67"/>
                    </a:lnTo>
                    <a:lnTo>
                      <a:pt x="59" y="65"/>
                    </a:lnTo>
                    <a:lnTo>
                      <a:pt x="63" y="61"/>
                    </a:lnTo>
                    <a:lnTo>
                      <a:pt x="67" y="63"/>
                    </a:lnTo>
                    <a:lnTo>
                      <a:pt x="72" y="63"/>
                    </a:lnTo>
                    <a:lnTo>
                      <a:pt x="74" y="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9" name="Freeform 56">
                <a:extLst>
                  <a:ext uri="{FF2B5EF4-FFF2-40B4-BE49-F238E27FC236}">
                    <a16:creationId xmlns:a16="http://schemas.microsoft.com/office/drawing/2014/main" id="{54527C14-4727-4F42-9BFE-E2A62129E57E}"/>
                  </a:ext>
                </a:extLst>
              </p:cNvPr>
              <p:cNvSpPr>
                <a:spLocks/>
              </p:cNvSpPr>
              <p:nvPr/>
            </p:nvSpPr>
            <p:spPr bwMode="auto">
              <a:xfrm>
                <a:off x="4953705" y="3355743"/>
                <a:ext cx="136721" cy="62146"/>
              </a:xfrm>
              <a:custGeom>
                <a:avLst/>
                <a:gdLst>
                  <a:gd name="T0" fmla="*/ 0 w 99"/>
                  <a:gd name="T1" fmla="*/ 34 h 45"/>
                  <a:gd name="T2" fmla="*/ 15 w 99"/>
                  <a:gd name="T3" fmla="*/ 43 h 45"/>
                  <a:gd name="T4" fmla="*/ 21 w 99"/>
                  <a:gd name="T5" fmla="*/ 45 h 45"/>
                  <a:gd name="T6" fmla="*/ 28 w 99"/>
                  <a:gd name="T7" fmla="*/ 43 h 45"/>
                  <a:gd name="T8" fmla="*/ 38 w 99"/>
                  <a:gd name="T9" fmla="*/ 40 h 45"/>
                  <a:gd name="T10" fmla="*/ 38 w 99"/>
                  <a:gd name="T11" fmla="*/ 36 h 45"/>
                  <a:gd name="T12" fmla="*/ 45 w 99"/>
                  <a:gd name="T13" fmla="*/ 34 h 45"/>
                  <a:gd name="T14" fmla="*/ 51 w 99"/>
                  <a:gd name="T15" fmla="*/ 30 h 45"/>
                  <a:gd name="T16" fmla="*/ 57 w 99"/>
                  <a:gd name="T17" fmla="*/ 36 h 45"/>
                  <a:gd name="T18" fmla="*/ 57 w 99"/>
                  <a:gd name="T19" fmla="*/ 32 h 45"/>
                  <a:gd name="T20" fmla="*/ 61 w 99"/>
                  <a:gd name="T21" fmla="*/ 28 h 45"/>
                  <a:gd name="T22" fmla="*/ 64 w 99"/>
                  <a:gd name="T23" fmla="*/ 24 h 45"/>
                  <a:gd name="T24" fmla="*/ 70 w 99"/>
                  <a:gd name="T25" fmla="*/ 24 h 45"/>
                  <a:gd name="T26" fmla="*/ 76 w 99"/>
                  <a:gd name="T27" fmla="*/ 24 h 45"/>
                  <a:gd name="T28" fmla="*/ 83 w 99"/>
                  <a:gd name="T29" fmla="*/ 24 h 45"/>
                  <a:gd name="T30" fmla="*/ 89 w 99"/>
                  <a:gd name="T31" fmla="*/ 26 h 45"/>
                  <a:gd name="T32" fmla="*/ 95 w 99"/>
                  <a:gd name="T33" fmla="*/ 22 h 45"/>
                  <a:gd name="T34" fmla="*/ 95 w 99"/>
                  <a:gd name="T35" fmla="*/ 15 h 45"/>
                  <a:gd name="T36" fmla="*/ 99 w 99"/>
                  <a:gd name="T37" fmla="*/ 7 h 45"/>
                  <a:gd name="T38" fmla="*/ 99 w 99"/>
                  <a:gd name="T39" fmla="*/ 7 h 45"/>
                  <a:gd name="T40" fmla="*/ 91 w 99"/>
                  <a:gd name="T41" fmla="*/ 0 h 45"/>
                  <a:gd name="T42" fmla="*/ 85 w 99"/>
                  <a:gd name="T43" fmla="*/ 0 h 45"/>
                  <a:gd name="T44" fmla="*/ 80 w 99"/>
                  <a:gd name="T45" fmla="*/ 3 h 45"/>
                  <a:gd name="T46" fmla="*/ 78 w 99"/>
                  <a:gd name="T47" fmla="*/ 0 h 45"/>
                  <a:gd name="T48" fmla="*/ 74 w 99"/>
                  <a:gd name="T49" fmla="*/ 0 h 45"/>
                  <a:gd name="T50" fmla="*/ 72 w 99"/>
                  <a:gd name="T51" fmla="*/ 5 h 45"/>
                  <a:gd name="T52" fmla="*/ 70 w 99"/>
                  <a:gd name="T53" fmla="*/ 3 h 45"/>
                  <a:gd name="T54" fmla="*/ 66 w 99"/>
                  <a:gd name="T55" fmla="*/ 3 h 45"/>
                  <a:gd name="T56" fmla="*/ 61 w 99"/>
                  <a:gd name="T57" fmla="*/ 0 h 45"/>
                  <a:gd name="T58" fmla="*/ 59 w 99"/>
                  <a:gd name="T59" fmla="*/ 3 h 45"/>
                  <a:gd name="T60" fmla="*/ 55 w 99"/>
                  <a:gd name="T61" fmla="*/ 7 h 45"/>
                  <a:gd name="T62" fmla="*/ 53 w 99"/>
                  <a:gd name="T63" fmla="*/ 7 h 45"/>
                  <a:gd name="T64" fmla="*/ 51 w 99"/>
                  <a:gd name="T65" fmla="*/ 5 h 45"/>
                  <a:gd name="T66" fmla="*/ 51 w 99"/>
                  <a:gd name="T67" fmla="*/ 7 h 45"/>
                  <a:gd name="T68" fmla="*/ 43 w 99"/>
                  <a:gd name="T69" fmla="*/ 5 h 45"/>
                  <a:gd name="T70" fmla="*/ 38 w 99"/>
                  <a:gd name="T71" fmla="*/ 9 h 45"/>
                  <a:gd name="T72" fmla="*/ 32 w 99"/>
                  <a:gd name="T73" fmla="*/ 9 h 45"/>
                  <a:gd name="T74" fmla="*/ 28 w 99"/>
                  <a:gd name="T75" fmla="*/ 15 h 45"/>
                  <a:gd name="T76" fmla="*/ 19 w 99"/>
                  <a:gd name="T77" fmla="*/ 15 h 45"/>
                  <a:gd name="T78" fmla="*/ 13 w 99"/>
                  <a:gd name="T79" fmla="*/ 19 h 45"/>
                  <a:gd name="T80" fmla="*/ 11 w 99"/>
                  <a:gd name="T81" fmla="*/ 17 h 45"/>
                  <a:gd name="T82" fmla="*/ 7 w 99"/>
                  <a:gd name="T83" fmla="*/ 17 h 45"/>
                  <a:gd name="T84" fmla="*/ 0 w 99"/>
                  <a:gd name="T85" fmla="*/ 19 h 45"/>
                  <a:gd name="T86" fmla="*/ 0 w 99"/>
                  <a:gd name="T87" fmla="*/ 19 h 45"/>
                  <a:gd name="T88" fmla="*/ 0 w 99"/>
                  <a:gd name="T89" fmla="*/ 26 h 45"/>
                  <a:gd name="T90" fmla="*/ 0 w 99"/>
                  <a:gd name="T91"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45">
                    <a:moveTo>
                      <a:pt x="0" y="34"/>
                    </a:moveTo>
                    <a:lnTo>
                      <a:pt x="15" y="43"/>
                    </a:lnTo>
                    <a:lnTo>
                      <a:pt x="21" y="45"/>
                    </a:lnTo>
                    <a:lnTo>
                      <a:pt x="28" y="43"/>
                    </a:lnTo>
                    <a:lnTo>
                      <a:pt x="38" y="40"/>
                    </a:lnTo>
                    <a:lnTo>
                      <a:pt x="38" y="36"/>
                    </a:lnTo>
                    <a:lnTo>
                      <a:pt x="45" y="34"/>
                    </a:lnTo>
                    <a:lnTo>
                      <a:pt x="51" y="30"/>
                    </a:lnTo>
                    <a:lnTo>
                      <a:pt x="57" y="36"/>
                    </a:lnTo>
                    <a:lnTo>
                      <a:pt x="57" y="32"/>
                    </a:lnTo>
                    <a:lnTo>
                      <a:pt x="61" y="28"/>
                    </a:lnTo>
                    <a:lnTo>
                      <a:pt x="64" y="24"/>
                    </a:lnTo>
                    <a:lnTo>
                      <a:pt x="70" y="24"/>
                    </a:lnTo>
                    <a:lnTo>
                      <a:pt x="76" y="24"/>
                    </a:lnTo>
                    <a:lnTo>
                      <a:pt x="83" y="24"/>
                    </a:lnTo>
                    <a:lnTo>
                      <a:pt x="89" y="26"/>
                    </a:lnTo>
                    <a:lnTo>
                      <a:pt x="95" y="22"/>
                    </a:lnTo>
                    <a:lnTo>
                      <a:pt x="95" y="15"/>
                    </a:lnTo>
                    <a:lnTo>
                      <a:pt x="99" y="7"/>
                    </a:lnTo>
                    <a:lnTo>
                      <a:pt x="99" y="7"/>
                    </a:lnTo>
                    <a:lnTo>
                      <a:pt x="91" y="0"/>
                    </a:lnTo>
                    <a:lnTo>
                      <a:pt x="85" y="0"/>
                    </a:lnTo>
                    <a:lnTo>
                      <a:pt x="80" y="3"/>
                    </a:lnTo>
                    <a:lnTo>
                      <a:pt x="78" y="0"/>
                    </a:lnTo>
                    <a:lnTo>
                      <a:pt x="74" y="0"/>
                    </a:lnTo>
                    <a:lnTo>
                      <a:pt x="72" y="5"/>
                    </a:lnTo>
                    <a:lnTo>
                      <a:pt x="70" y="3"/>
                    </a:lnTo>
                    <a:lnTo>
                      <a:pt x="66" y="3"/>
                    </a:lnTo>
                    <a:lnTo>
                      <a:pt x="61" y="0"/>
                    </a:lnTo>
                    <a:lnTo>
                      <a:pt x="59" y="3"/>
                    </a:lnTo>
                    <a:lnTo>
                      <a:pt x="55" y="7"/>
                    </a:lnTo>
                    <a:lnTo>
                      <a:pt x="53" y="7"/>
                    </a:lnTo>
                    <a:lnTo>
                      <a:pt x="51" y="5"/>
                    </a:lnTo>
                    <a:lnTo>
                      <a:pt x="51" y="7"/>
                    </a:lnTo>
                    <a:lnTo>
                      <a:pt x="43" y="5"/>
                    </a:lnTo>
                    <a:lnTo>
                      <a:pt x="38" y="9"/>
                    </a:lnTo>
                    <a:lnTo>
                      <a:pt x="32" y="9"/>
                    </a:lnTo>
                    <a:lnTo>
                      <a:pt x="28" y="15"/>
                    </a:lnTo>
                    <a:lnTo>
                      <a:pt x="19" y="15"/>
                    </a:lnTo>
                    <a:lnTo>
                      <a:pt x="13" y="19"/>
                    </a:lnTo>
                    <a:lnTo>
                      <a:pt x="11" y="17"/>
                    </a:lnTo>
                    <a:lnTo>
                      <a:pt x="7" y="17"/>
                    </a:lnTo>
                    <a:lnTo>
                      <a:pt x="0" y="19"/>
                    </a:lnTo>
                    <a:lnTo>
                      <a:pt x="0" y="19"/>
                    </a:lnTo>
                    <a:lnTo>
                      <a:pt x="0" y="26"/>
                    </a:lnTo>
                    <a:lnTo>
                      <a:pt x="0" y="3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8" name="Freeform 65">
                <a:extLst>
                  <a:ext uri="{FF2B5EF4-FFF2-40B4-BE49-F238E27FC236}">
                    <a16:creationId xmlns:a16="http://schemas.microsoft.com/office/drawing/2014/main" id="{32047660-F726-495C-8332-B884ACD310AB}"/>
                  </a:ext>
                </a:extLst>
              </p:cNvPr>
              <p:cNvSpPr>
                <a:spLocks/>
              </p:cNvSpPr>
              <p:nvPr/>
            </p:nvSpPr>
            <p:spPr bwMode="auto">
              <a:xfrm>
                <a:off x="4764506" y="3370935"/>
                <a:ext cx="191962" cy="92528"/>
              </a:xfrm>
              <a:custGeom>
                <a:avLst/>
                <a:gdLst>
                  <a:gd name="T0" fmla="*/ 85 w 139"/>
                  <a:gd name="T1" fmla="*/ 63 h 67"/>
                  <a:gd name="T2" fmla="*/ 95 w 139"/>
                  <a:gd name="T3" fmla="*/ 67 h 67"/>
                  <a:gd name="T4" fmla="*/ 106 w 139"/>
                  <a:gd name="T5" fmla="*/ 65 h 67"/>
                  <a:gd name="T6" fmla="*/ 112 w 139"/>
                  <a:gd name="T7" fmla="*/ 63 h 67"/>
                  <a:gd name="T8" fmla="*/ 123 w 139"/>
                  <a:gd name="T9" fmla="*/ 59 h 67"/>
                  <a:gd name="T10" fmla="*/ 133 w 139"/>
                  <a:gd name="T11" fmla="*/ 53 h 67"/>
                  <a:gd name="T12" fmla="*/ 131 w 139"/>
                  <a:gd name="T13" fmla="*/ 44 h 67"/>
                  <a:gd name="T14" fmla="*/ 129 w 139"/>
                  <a:gd name="T15" fmla="*/ 36 h 67"/>
                  <a:gd name="T16" fmla="*/ 137 w 139"/>
                  <a:gd name="T17" fmla="*/ 34 h 67"/>
                  <a:gd name="T18" fmla="*/ 137 w 139"/>
                  <a:gd name="T19" fmla="*/ 27 h 67"/>
                  <a:gd name="T20" fmla="*/ 137 w 139"/>
                  <a:gd name="T21" fmla="*/ 8 h 67"/>
                  <a:gd name="T22" fmla="*/ 127 w 139"/>
                  <a:gd name="T23" fmla="*/ 4 h 67"/>
                  <a:gd name="T24" fmla="*/ 114 w 139"/>
                  <a:gd name="T25" fmla="*/ 6 h 67"/>
                  <a:gd name="T26" fmla="*/ 104 w 139"/>
                  <a:gd name="T27" fmla="*/ 2 h 67"/>
                  <a:gd name="T28" fmla="*/ 97 w 139"/>
                  <a:gd name="T29" fmla="*/ 4 h 67"/>
                  <a:gd name="T30" fmla="*/ 95 w 139"/>
                  <a:gd name="T31" fmla="*/ 8 h 67"/>
                  <a:gd name="T32" fmla="*/ 87 w 139"/>
                  <a:gd name="T33" fmla="*/ 11 h 67"/>
                  <a:gd name="T34" fmla="*/ 74 w 139"/>
                  <a:gd name="T35" fmla="*/ 6 h 67"/>
                  <a:gd name="T36" fmla="*/ 74 w 139"/>
                  <a:gd name="T37" fmla="*/ 13 h 67"/>
                  <a:gd name="T38" fmla="*/ 70 w 139"/>
                  <a:gd name="T39" fmla="*/ 17 h 67"/>
                  <a:gd name="T40" fmla="*/ 59 w 139"/>
                  <a:gd name="T41" fmla="*/ 25 h 67"/>
                  <a:gd name="T42" fmla="*/ 64 w 139"/>
                  <a:gd name="T43" fmla="*/ 32 h 67"/>
                  <a:gd name="T44" fmla="*/ 61 w 139"/>
                  <a:gd name="T45" fmla="*/ 36 h 67"/>
                  <a:gd name="T46" fmla="*/ 53 w 139"/>
                  <a:gd name="T47" fmla="*/ 34 h 67"/>
                  <a:gd name="T48" fmla="*/ 47 w 139"/>
                  <a:gd name="T49" fmla="*/ 34 h 67"/>
                  <a:gd name="T50" fmla="*/ 36 w 139"/>
                  <a:gd name="T51" fmla="*/ 38 h 67"/>
                  <a:gd name="T52" fmla="*/ 30 w 139"/>
                  <a:gd name="T53" fmla="*/ 38 h 67"/>
                  <a:gd name="T54" fmla="*/ 21 w 139"/>
                  <a:gd name="T55" fmla="*/ 36 h 67"/>
                  <a:gd name="T56" fmla="*/ 15 w 139"/>
                  <a:gd name="T57" fmla="*/ 40 h 67"/>
                  <a:gd name="T58" fmla="*/ 11 w 139"/>
                  <a:gd name="T59" fmla="*/ 40 h 67"/>
                  <a:gd name="T60" fmla="*/ 5 w 139"/>
                  <a:gd name="T61" fmla="*/ 38 h 67"/>
                  <a:gd name="T62" fmla="*/ 0 w 139"/>
                  <a:gd name="T63" fmla="*/ 40 h 67"/>
                  <a:gd name="T64" fmla="*/ 2 w 139"/>
                  <a:gd name="T65" fmla="*/ 44 h 67"/>
                  <a:gd name="T66" fmla="*/ 5 w 139"/>
                  <a:gd name="T67" fmla="*/ 48 h 67"/>
                  <a:gd name="T68" fmla="*/ 11 w 139"/>
                  <a:gd name="T69" fmla="*/ 48 h 67"/>
                  <a:gd name="T70" fmla="*/ 17 w 139"/>
                  <a:gd name="T71" fmla="*/ 48 h 67"/>
                  <a:gd name="T72" fmla="*/ 24 w 139"/>
                  <a:gd name="T73" fmla="*/ 53 h 67"/>
                  <a:gd name="T74" fmla="*/ 30 w 139"/>
                  <a:gd name="T75" fmla="*/ 55 h 67"/>
                  <a:gd name="T76" fmla="*/ 45 w 139"/>
                  <a:gd name="T77" fmla="*/ 51 h 67"/>
                  <a:gd name="T78" fmla="*/ 51 w 139"/>
                  <a:gd name="T79" fmla="*/ 53 h 67"/>
                  <a:gd name="T80" fmla="*/ 72 w 139"/>
                  <a:gd name="T81" fmla="*/ 61 h 67"/>
                  <a:gd name="T82" fmla="*/ 83 w 139"/>
                  <a:gd name="T83"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 h="67">
                    <a:moveTo>
                      <a:pt x="83" y="63"/>
                    </a:moveTo>
                    <a:lnTo>
                      <a:pt x="85" y="63"/>
                    </a:lnTo>
                    <a:lnTo>
                      <a:pt x="93" y="63"/>
                    </a:lnTo>
                    <a:lnTo>
                      <a:pt x="95" y="67"/>
                    </a:lnTo>
                    <a:lnTo>
                      <a:pt x="102" y="65"/>
                    </a:lnTo>
                    <a:lnTo>
                      <a:pt x="106" y="65"/>
                    </a:lnTo>
                    <a:lnTo>
                      <a:pt x="110" y="63"/>
                    </a:lnTo>
                    <a:lnTo>
                      <a:pt x="112" y="63"/>
                    </a:lnTo>
                    <a:lnTo>
                      <a:pt x="114" y="63"/>
                    </a:lnTo>
                    <a:lnTo>
                      <a:pt x="123" y="59"/>
                    </a:lnTo>
                    <a:lnTo>
                      <a:pt x="129" y="57"/>
                    </a:lnTo>
                    <a:lnTo>
                      <a:pt x="133" y="53"/>
                    </a:lnTo>
                    <a:lnTo>
                      <a:pt x="131" y="48"/>
                    </a:lnTo>
                    <a:lnTo>
                      <a:pt x="131" y="44"/>
                    </a:lnTo>
                    <a:lnTo>
                      <a:pt x="133" y="40"/>
                    </a:lnTo>
                    <a:lnTo>
                      <a:pt x="129" y="36"/>
                    </a:lnTo>
                    <a:lnTo>
                      <a:pt x="129" y="34"/>
                    </a:lnTo>
                    <a:lnTo>
                      <a:pt x="137" y="34"/>
                    </a:lnTo>
                    <a:lnTo>
                      <a:pt x="139" y="32"/>
                    </a:lnTo>
                    <a:lnTo>
                      <a:pt x="137" y="27"/>
                    </a:lnTo>
                    <a:lnTo>
                      <a:pt x="137" y="15"/>
                    </a:lnTo>
                    <a:lnTo>
                      <a:pt x="137" y="8"/>
                    </a:lnTo>
                    <a:lnTo>
                      <a:pt x="129" y="6"/>
                    </a:lnTo>
                    <a:lnTo>
                      <a:pt x="127" y="4"/>
                    </a:lnTo>
                    <a:lnTo>
                      <a:pt x="120" y="6"/>
                    </a:lnTo>
                    <a:lnTo>
                      <a:pt x="114" y="6"/>
                    </a:lnTo>
                    <a:lnTo>
                      <a:pt x="110" y="2"/>
                    </a:lnTo>
                    <a:lnTo>
                      <a:pt x="104" y="2"/>
                    </a:lnTo>
                    <a:lnTo>
                      <a:pt x="99" y="0"/>
                    </a:lnTo>
                    <a:lnTo>
                      <a:pt x="97" y="4"/>
                    </a:lnTo>
                    <a:lnTo>
                      <a:pt x="95" y="6"/>
                    </a:lnTo>
                    <a:lnTo>
                      <a:pt x="95" y="8"/>
                    </a:lnTo>
                    <a:lnTo>
                      <a:pt x="89" y="8"/>
                    </a:lnTo>
                    <a:lnTo>
                      <a:pt x="87" y="11"/>
                    </a:lnTo>
                    <a:lnTo>
                      <a:pt x="78" y="6"/>
                    </a:lnTo>
                    <a:lnTo>
                      <a:pt x="74" y="6"/>
                    </a:lnTo>
                    <a:lnTo>
                      <a:pt x="74" y="8"/>
                    </a:lnTo>
                    <a:lnTo>
                      <a:pt x="74" y="13"/>
                    </a:lnTo>
                    <a:lnTo>
                      <a:pt x="72" y="13"/>
                    </a:lnTo>
                    <a:lnTo>
                      <a:pt x="70" y="17"/>
                    </a:lnTo>
                    <a:lnTo>
                      <a:pt x="64" y="19"/>
                    </a:lnTo>
                    <a:lnTo>
                      <a:pt x="59" y="25"/>
                    </a:lnTo>
                    <a:lnTo>
                      <a:pt x="59" y="27"/>
                    </a:lnTo>
                    <a:lnTo>
                      <a:pt x="64" y="32"/>
                    </a:lnTo>
                    <a:lnTo>
                      <a:pt x="64" y="34"/>
                    </a:lnTo>
                    <a:lnTo>
                      <a:pt x="61" y="36"/>
                    </a:lnTo>
                    <a:lnTo>
                      <a:pt x="57" y="34"/>
                    </a:lnTo>
                    <a:lnTo>
                      <a:pt x="53" y="34"/>
                    </a:lnTo>
                    <a:lnTo>
                      <a:pt x="49" y="34"/>
                    </a:lnTo>
                    <a:lnTo>
                      <a:pt x="47" y="34"/>
                    </a:lnTo>
                    <a:lnTo>
                      <a:pt x="40" y="38"/>
                    </a:lnTo>
                    <a:lnTo>
                      <a:pt x="36" y="38"/>
                    </a:lnTo>
                    <a:lnTo>
                      <a:pt x="32" y="38"/>
                    </a:lnTo>
                    <a:lnTo>
                      <a:pt x="30" y="38"/>
                    </a:lnTo>
                    <a:lnTo>
                      <a:pt x="26" y="36"/>
                    </a:lnTo>
                    <a:lnTo>
                      <a:pt x="21" y="36"/>
                    </a:lnTo>
                    <a:lnTo>
                      <a:pt x="15" y="36"/>
                    </a:lnTo>
                    <a:lnTo>
                      <a:pt x="15" y="40"/>
                    </a:lnTo>
                    <a:lnTo>
                      <a:pt x="15" y="40"/>
                    </a:lnTo>
                    <a:lnTo>
                      <a:pt x="11" y="40"/>
                    </a:lnTo>
                    <a:lnTo>
                      <a:pt x="7" y="36"/>
                    </a:lnTo>
                    <a:lnTo>
                      <a:pt x="5" y="38"/>
                    </a:lnTo>
                    <a:lnTo>
                      <a:pt x="0" y="40"/>
                    </a:lnTo>
                    <a:lnTo>
                      <a:pt x="0" y="40"/>
                    </a:lnTo>
                    <a:lnTo>
                      <a:pt x="2" y="40"/>
                    </a:lnTo>
                    <a:lnTo>
                      <a:pt x="2" y="44"/>
                    </a:lnTo>
                    <a:lnTo>
                      <a:pt x="5" y="46"/>
                    </a:lnTo>
                    <a:lnTo>
                      <a:pt x="5" y="48"/>
                    </a:lnTo>
                    <a:lnTo>
                      <a:pt x="7" y="48"/>
                    </a:lnTo>
                    <a:lnTo>
                      <a:pt x="11" y="48"/>
                    </a:lnTo>
                    <a:lnTo>
                      <a:pt x="15" y="53"/>
                    </a:lnTo>
                    <a:lnTo>
                      <a:pt x="17" y="48"/>
                    </a:lnTo>
                    <a:lnTo>
                      <a:pt x="21" y="48"/>
                    </a:lnTo>
                    <a:lnTo>
                      <a:pt x="24" y="53"/>
                    </a:lnTo>
                    <a:lnTo>
                      <a:pt x="24" y="53"/>
                    </a:lnTo>
                    <a:lnTo>
                      <a:pt x="30" y="55"/>
                    </a:lnTo>
                    <a:lnTo>
                      <a:pt x="40" y="48"/>
                    </a:lnTo>
                    <a:lnTo>
                      <a:pt x="45" y="51"/>
                    </a:lnTo>
                    <a:lnTo>
                      <a:pt x="51" y="51"/>
                    </a:lnTo>
                    <a:lnTo>
                      <a:pt x="51" y="53"/>
                    </a:lnTo>
                    <a:lnTo>
                      <a:pt x="59" y="59"/>
                    </a:lnTo>
                    <a:lnTo>
                      <a:pt x="72" y="61"/>
                    </a:lnTo>
                    <a:lnTo>
                      <a:pt x="78" y="61"/>
                    </a:lnTo>
                    <a:lnTo>
                      <a:pt x="83" y="63"/>
                    </a:lnTo>
                    <a:lnTo>
                      <a:pt x="83" y="6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9" name="Freeform 66">
                <a:extLst>
                  <a:ext uri="{FF2B5EF4-FFF2-40B4-BE49-F238E27FC236}">
                    <a16:creationId xmlns:a16="http://schemas.microsoft.com/office/drawing/2014/main" id="{B504DCB2-0972-421D-B2EA-A4CDAB7EAB26}"/>
                  </a:ext>
                </a:extLst>
              </p:cNvPr>
              <p:cNvSpPr>
                <a:spLocks/>
              </p:cNvSpPr>
              <p:nvPr/>
            </p:nvSpPr>
            <p:spPr bwMode="auto">
              <a:xfrm>
                <a:off x="4872225" y="3149972"/>
                <a:ext cx="254107" cy="215438"/>
              </a:xfrm>
              <a:custGeom>
                <a:avLst/>
                <a:gdLst>
                  <a:gd name="T0" fmla="*/ 112 w 184"/>
                  <a:gd name="T1" fmla="*/ 156 h 156"/>
                  <a:gd name="T2" fmla="*/ 118 w 184"/>
                  <a:gd name="T3" fmla="*/ 152 h 156"/>
                  <a:gd name="T4" fmla="*/ 125 w 184"/>
                  <a:gd name="T5" fmla="*/ 152 h 156"/>
                  <a:gd name="T6" fmla="*/ 131 w 184"/>
                  <a:gd name="T7" fmla="*/ 154 h 156"/>
                  <a:gd name="T8" fmla="*/ 137 w 184"/>
                  <a:gd name="T9" fmla="*/ 149 h 156"/>
                  <a:gd name="T10" fmla="*/ 144 w 184"/>
                  <a:gd name="T11" fmla="*/ 149 h 156"/>
                  <a:gd name="T12" fmla="*/ 158 w 184"/>
                  <a:gd name="T13" fmla="*/ 156 h 156"/>
                  <a:gd name="T14" fmla="*/ 163 w 184"/>
                  <a:gd name="T15" fmla="*/ 149 h 156"/>
                  <a:gd name="T16" fmla="*/ 175 w 184"/>
                  <a:gd name="T17" fmla="*/ 130 h 156"/>
                  <a:gd name="T18" fmla="*/ 179 w 184"/>
                  <a:gd name="T19" fmla="*/ 122 h 156"/>
                  <a:gd name="T20" fmla="*/ 184 w 184"/>
                  <a:gd name="T21" fmla="*/ 116 h 156"/>
                  <a:gd name="T22" fmla="*/ 182 w 184"/>
                  <a:gd name="T23" fmla="*/ 109 h 156"/>
                  <a:gd name="T24" fmla="*/ 179 w 184"/>
                  <a:gd name="T25" fmla="*/ 105 h 156"/>
                  <a:gd name="T26" fmla="*/ 173 w 184"/>
                  <a:gd name="T27" fmla="*/ 97 h 156"/>
                  <a:gd name="T28" fmla="*/ 173 w 184"/>
                  <a:gd name="T29" fmla="*/ 82 h 156"/>
                  <a:gd name="T30" fmla="*/ 169 w 184"/>
                  <a:gd name="T31" fmla="*/ 69 h 156"/>
                  <a:gd name="T32" fmla="*/ 175 w 184"/>
                  <a:gd name="T33" fmla="*/ 63 h 156"/>
                  <a:gd name="T34" fmla="*/ 173 w 184"/>
                  <a:gd name="T35" fmla="*/ 48 h 156"/>
                  <a:gd name="T36" fmla="*/ 169 w 184"/>
                  <a:gd name="T37" fmla="*/ 40 h 156"/>
                  <a:gd name="T38" fmla="*/ 163 w 184"/>
                  <a:gd name="T39" fmla="*/ 25 h 156"/>
                  <a:gd name="T40" fmla="*/ 161 w 184"/>
                  <a:gd name="T41" fmla="*/ 12 h 156"/>
                  <a:gd name="T42" fmla="*/ 154 w 184"/>
                  <a:gd name="T43" fmla="*/ 8 h 156"/>
                  <a:gd name="T44" fmla="*/ 102 w 184"/>
                  <a:gd name="T45" fmla="*/ 10 h 156"/>
                  <a:gd name="T46" fmla="*/ 93 w 184"/>
                  <a:gd name="T47" fmla="*/ 17 h 156"/>
                  <a:gd name="T48" fmla="*/ 87 w 184"/>
                  <a:gd name="T49" fmla="*/ 17 h 156"/>
                  <a:gd name="T50" fmla="*/ 97 w 184"/>
                  <a:gd name="T51" fmla="*/ 8 h 156"/>
                  <a:gd name="T52" fmla="*/ 91 w 184"/>
                  <a:gd name="T53" fmla="*/ 12 h 156"/>
                  <a:gd name="T54" fmla="*/ 74 w 184"/>
                  <a:gd name="T55" fmla="*/ 12 h 156"/>
                  <a:gd name="T56" fmla="*/ 74 w 184"/>
                  <a:gd name="T57" fmla="*/ 6 h 156"/>
                  <a:gd name="T58" fmla="*/ 80 w 184"/>
                  <a:gd name="T59" fmla="*/ 8 h 156"/>
                  <a:gd name="T60" fmla="*/ 76 w 184"/>
                  <a:gd name="T61" fmla="*/ 4 h 156"/>
                  <a:gd name="T62" fmla="*/ 57 w 184"/>
                  <a:gd name="T63" fmla="*/ 4 h 156"/>
                  <a:gd name="T64" fmla="*/ 47 w 184"/>
                  <a:gd name="T65" fmla="*/ 6 h 156"/>
                  <a:gd name="T66" fmla="*/ 36 w 184"/>
                  <a:gd name="T67" fmla="*/ 12 h 156"/>
                  <a:gd name="T68" fmla="*/ 34 w 184"/>
                  <a:gd name="T69" fmla="*/ 19 h 156"/>
                  <a:gd name="T70" fmla="*/ 17 w 184"/>
                  <a:gd name="T71" fmla="*/ 25 h 156"/>
                  <a:gd name="T72" fmla="*/ 9 w 184"/>
                  <a:gd name="T73" fmla="*/ 29 h 156"/>
                  <a:gd name="T74" fmla="*/ 7 w 184"/>
                  <a:gd name="T75" fmla="*/ 36 h 156"/>
                  <a:gd name="T76" fmla="*/ 5 w 184"/>
                  <a:gd name="T77" fmla="*/ 38 h 156"/>
                  <a:gd name="T78" fmla="*/ 7 w 184"/>
                  <a:gd name="T79" fmla="*/ 52 h 156"/>
                  <a:gd name="T80" fmla="*/ 0 w 184"/>
                  <a:gd name="T81" fmla="*/ 59 h 156"/>
                  <a:gd name="T82" fmla="*/ 7 w 184"/>
                  <a:gd name="T83" fmla="*/ 69 h 156"/>
                  <a:gd name="T84" fmla="*/ 9 w 184"/>
                  <a:gd name="T85" fmla="*/ 76 h 156"/>
                  <a:gd name="T86" fmla="*/ 9 w 184"/>
                  <a:gd name="T87" fmla="*/ 84 h 156"/>
                  <a:gd name="T88" fmla="*/ 15 w 184"/>
                  <a:gd name="T89" fmla="*/ 93 h 156"/>
                  <a:gd name="T90" fmla="*/ 17 w 184"/>
                  <a:gd name="T91" fmla="*/ 107 h 156"/>
                  <a:gd name="T92" fmla="*/ 17 w 184"/>
                  <a:gd name="T93" fmla="*/ 111 h 156"/>
                  <a:gd name="T94" fmla="*/ 24 w 184"/>
                  <a:gd name="T95" fmla="*/ 109 h 156"/>
                  <a:gd name="T96" fmla="*/ 34 w 184"/>
                  <a:gd name="T97" fmla="*/ 109 h 156"/>
                  <a:gd name="T98" fmla="*/ 36 w 184"/>
                  <a:gd name="T99" fmla="*/ 116 h 156"/>
                  <a:gd name="T100" fmla="*/ 42 w 184"/>
                  <a:gd name="T101" fmla="*/ 118 h 156"/>
                  <a:gd name="T102" fmla="*/ 42 w 184"/>
                  <a:gd name="T103" fmla="*/ 124 h 156"/>
                  <a:gd name="T104" fmla="*/ 45 w 184"/>
                  <a:gd name="T105" fmla="*/ 130 h 156"/>
                  <a:gd name="T106" fmla="*/ 49 w 184"/>
                  <a:gd name="T107" fmla="*/ 128 h 156"/>
                  <a:gd name="T108" fmla="*/ 47 w 184"/>
                  <a:gd name="T109" fmla="*/ 122 h 156"/>
                  <a:gd name="T110" fmla="*/ 57 w 184"/>
                  <a:gd name="T111" fmla="*/ 126 h 156"/>
                  <a:gd name="T112" fmla="*/ 61 w 184"/>
                  <a:gd name="T113" fmla="*/ 128 h 156"/>
                  <a:gd name="T114" fmla="*/ 74 w 184"/>
                  <a:gd name="T115" fmla="*/ 130 h 156"/>
                  <a:gd name="T116" fmla="*/ 93 w 184"/>
                  <a:gd name="T117" fmla="*/ 141 h 156"/>
                  <a:gd name="T118" fmla="*/ 99 w 184"/>
                  <a:gd name="T119" fmla="*/ 147 h 156"/>
                  <a:gd name="T120" fmla="*/ 106 w 184"/>
                  <a:gd name="T121" fmla="*/ 147 h 156"/>
                  <a:gd name="T122" fmla="*/ 110 w 184"/>
                  <a:gd name="T123" fmla="*/ 1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 h="156">
                    <a:moveTo>
                      <a:pt x="110" y="154"/>
                    </a:moveTo>
                    <a:lnTo>
                      <a:pt x="112" y="156"/>
                    </a:lnTo>
                    <a:lnTo>
                      <a:pt x="114" y="156"/>
                    </a:lnTo>
                    <a:lnTo>
                      <a:pt x="118" y="152"/>
                    </a:lnTo>
                    <a:lnTo>
                      <a:pt x="120" y="149"/>
                    </a:lnTo>
                    <a:lnTo>
                      <a:pt x="125" y="152"/>
                    </a:lnTo>
                    <a:lnTo>
                      <a:pt x="129" y="152"/>
                    </a:lnTo>
                    <a:lnTo>
                      <a:pt x="131" y="154"/>
                    </a:lnTo>
                    <a:lnTo>
                      <a:pt x="133" y="149"/>
                    </a:lnTo>
                    <a:lnTo>
                      <a:pt x="137" y="149"/>
                    </a:lnTo>
                    <a:lnTo>
                      <a:pt x="139" y="152"/>
                    </a:lnTo>
                    <a:lnTo>
                      <a:pt x="144" y="149"/>
                    </a:lnTo>
                    <a:lnTo>
                      <a:pt x="150" y="149"/>
                    </a:lnTo>
                    <a:lnTo>
                      <a:pt x="158" y="156"/>
                    </a:lnTo>
                    <a:lnTo>
                      <a:pt x="163" y="156"/>
                    </a:lnTo>
                    <a:lnTo>
                      <a:pt x="163" y="149"/>
                    </a:lnTo>
                    <a:lnTo>
                      <a:pt x="163" y="143"/>
                    </a:lnTo>
                    <a:lnTo>
                      <a:pt x="175" y="130"/>
                    </a:lnTo>
                    <a:lnTo>
                      <a:pt x="175" y="124"/>
                    </a:lnTo>
                    <a:lnTo>
                      <a:pt x="179" y="122"/>
                    </a:lnTo>
                    <a:lnTo>
                      <a:pt x="182" y="120"/>
                    </a:lnTo>
                    <a:lnTo>
                      <a:pt x="184" y="116"/>
                    </a:lnTo>
                    <a:lnTo>
                      <a:pt x="182" y="111"/>
                    </a:lnTo>
                    <a:lnTo>
                      <a:pt x="182" y="109"/>
                    </a:lnTo>
                    <a:lnTo>
                      <a:pt x="184" y="107"/>
                    </a:lnTo>
                    <a:lnTo>
                      <a:pt x="179" y="105"/>
                    </a:lnTo>
                    <a:lnTo>
                      <a:pt x="175" y="99"/>
                    </a:lnTo>
                    <a:lnTo>
                      <a:pt x="173" y="97"/>
                    </a:lnTo>
                    <a:lnTo>
                      <a:pt x="173" y="86"/>
                    </a:lnTo>
                    <a:lnTo>
                      <a:pt x="173" y="82"/>
                    </a:lnTo>
                    <a:lnTo>
                      <a:pt x="169" y="76"/>
                    </a:lnTo>
                    <a:lnTo>
                      <a:pt x="169" y="69"/>
                    </a:lnTo>
                    <a:lnTo>
                      <a:pt x="171" y="63"/>
                    </a:lnTo>
                    <a:lnTo>
                      <a:pt x="175" y="63"/>
                    </a:lnTo>
                    <a:lnTo>
                      <a:pt x="175" y="50"/>
                    </a:lnTo>
                    <a:lnTo>
                      <a:pt x="173" y="48"/>
                    </a:lnTo>
                    <a:lnTo>
                      <a:pt x="171" y="44"/>
                    </a:lnTo>
                    <a:lnTo>
                      <a:pt x="169" y="40"/>
                    </a:lnTo>
                    <a:lnTo>
                      <a:pt x="167" y="29"/>
                    </a:lnTo>
                    <a:lnTo>
                      <a:pt x="163" y="25"/>
                    </a:lnTo>
                    <a:lnTo>
                      <a:pt x="163" y="19"/>
                    </a:lnTo>
                    <a:lnTo>
                      <a:pt x="161" y="12"/>
                    </a:lnTo>
                    <a:lnTo>
                      <a:pt x="158" y="12"/>
                    </a:lnTo>
                    <a:lnTo>
                      <a:pt x="154" y="8"/>
                    </a:lnTo>
                    <a:lnTo>
                      <a:pt x="127" y="10"/>
                    </a:lnTo>
                    <a:lnTo>
                      <a:pt x="102" y="10"/>
                    </a:lnTo>
                    <a:lnTo>
                      <a:pt x="99" y="10"/>
                    </a:lnTo>
                    <a:lnTo>
                      <a:pt x="93" y="17"/>
                    </a:lnTo>
                    <a:lnTo>
                      <a:pt x="87" y="19"/>
                    </a:lnTo>
                    <a:lnTo>
                      <a:pt x="87" y="17"/>
                    </a:lnTo>
                    <a:lnTo>
                      <a:pt x="91" y="12"/>
                    </a:lnTo>
                    <a:lnTo>
                      <a:pt x="97" y="8"/>
                    </a:lnTo>
                    <a:lnTo>
                      <a:pt x="95" y="8"/>
                    </a:lnTo>
                    <a:lnTo>
                      <a:pt x="91" y="12"/>
                    </a:lnTo>
                    <a:lnTo>
                      <a:pt x="83" y="17"/>
                    </a:lnTo>
                    <a:lnTo>
                      <a:pt x="74" y="12"/>
                    </a:lnTo>
                    <a:lnTo>
                      <a:pt x="74" y="8"/>
                    </a:lnTo>
                    <a:lnTo>
                      <a:pt x="74" y="6"/>
                    </a:lnTo>
                    <a:lnTo>
                      <a:pt x="78" y="6"/>
                    </a:lnTo>
                    <a:lnTo>
                      <a:pt x="80" y="8"/>
                    </a:lnTo>
                    <a:lnTo>
                      <a:pt x="80" y="6"/>
                    </a:lnTo>
                    <a:lnTo>
                      <a:pt x="76" y="4"/>
                    </a:lnTo>
                    <a:lnTo>
                      <a:pt x="66" y="0"/>
                    </a:lnTo>
                    <a:lnTo>
                      <a:pt x="57" y="4"/>
                    </a:lnTo>
                    <a:lnTo>
                      <a:pt x="53" y="4"/>
                    </a:lnTo>
                    <a:lnTo>
                      <a:pt x="47" y="6"/>
                    </a:lnTo>
                    <a:lnTo>
                      <a:pt x="42" y="12"/>
                    </a:lnTo>
                    <a:lnTo>
                      <a:pt x="36" y="12"/>
                    </a:lnTo>
                    <a:lnTo>
                      <a:pt x="34" y="17"/>
                    </a:lnTo>
                    <a:lnTo>
                      <a:pt x="34" y="19"/>
                    </a:lnTo>
                    <a:lnTo>
                      <a:pt x="28" y="19"/>
                    </a:lnTo>
                    <a:lnTo>
                      <a:pt x="17" y="25"/>
                    </a:lnTo>
                    <a:lnTo>
                      <a:pt x="11" y="25"/>
                    </a:lnTo>
                    <a:lnTo>
                      <a:pt x="9" y="29"/>
                    </a:lnTo>
                    <a:lnTo>
                      <a:pt x="7" y="34"/>
                    </a:lnTo>
                    <a:lnTo>
                      <a:pt x="7" y="36"/>
                    </a:lnTo>
                    <a:lnTo>
                      <a:pt x="7" y="38"/>
                    </a:lnTo>
                    <a:lnTo>
                      <a:pt x="5" y="38"/>
                    </a:lnTo>
                    <a:lnTo>
                      <a:pt x="7" y="46"/>
                    </a:lnTo>
                    <a:lnTo>
                      <a:pt x="7" y="52"/>
                    </a:lnTo>
                    <a:lnTo>
                      <a:pt x="0" y="55"/>
                    </a:lnTo>
                    <a:lnTo>
                      <a:pt x="0" y="59"/>
                    </a:lnTo>
                    <a:lnTo>
                      <a:pt x="7" y="65"/>
                    </a:lnTo>
                    <a:lnTo>
                      <a:pt x="7" y="69"/>
                    </a:lnTo>
                    <a:lnTo>
                      <a:pt x="9" y="74"/>
                    </a:lnTo>
                    <a:lnTo>
                      <a:pt x="9" y="76"/>
                    </a:lnTo>
                    <a:lnTo>
                      <a:pt x="11" y="80"/>
                    </a:lnTo>
                    <a:lnTo>
                      <a:pt x="9" y="84"/>
                    </a:lnTo>
                    <a:lnTo>
                      <a:pt x="13" y="90"/>
                    </a:lnTo>
                    <a:lnTo>
                      <a:pt x="15" y="93"/>
                    </a:lnTo>
                    <a:lnTo>
                      <a:pt x="17" y="97"/>
                    </a:lnTo>
                    <a:lnTo>
                      <a:pt x="17" y="107"/>
                    </a:lnTo>
                    <a:lnTo>
                      <a:pt x="17" y="107"/>
                    </a:lnTo>
                    <a:lnTo>
                      <a:pt x="17" y="111"/>
                    </a:lnTo>
                    <a:lnTo>
                      <a:pt x="19" y="109"/>
                    </a:lnTo>
                    <a:lnTo>
                      <a:pt x="24" y="109"/>
                    </a:lnTo>
                    <a:lnTo>
                      <a:pt x="26" y="109"/>
                    </a:lnTo>
                    <a:lnTo>
                      <a:pt x="34" y="109"/>
                    </a:lnTo>
                    <a:lnTo>
                      <a:pt x="34" y="111"/>
                    </a:lnTo>
                    <a:lnTo>
                      <a:pt x="36" y="116"/>
                    </a:lnTo>
                    <a:lnTo>
                      <a:pt x="40" y="116"/>
                    </a:lnTo>
                    <a:lnTo>
                      <a:pt x="42" y="118"/>
                    </a:lnTo>
                    <a:lnTo>
                      <a:pt x="40" y="122"/>
                    </a:lnTo>
                    <a:lnTo>
                      <a:pt x="42" y="124"/>
                    </a:lnTo>
                    <a:lnTo>
                      <a:pt x="45" y="126"/>
                    </a:lnTo>
                    <a:lnTo>
                      <a:pt x="45" y="130"/>
                    </a:lnTo>
                    <a:lnTo>
                      <a:pt x="47" y="130"/>
                    </a:lnTo>
                    <a:lnTo>
                      <a:pt x="49" y="128"/>
                    </a:lnTo>
                    <a:lnTo>
                      <a:pt x="51" y="128"/>
                    </a:lnTo>
                    <a:lnTo>
                      <a:pt x="47" y="122"/>
                    </a:lnTo>
                    <a:lnTo>
                      <a:pt x="49" y="122"/>
                    </a:lnTo>
                    <a:lnTo>
                      <a:pt x="57" y="126"/>
                    </a:lnTo>
                    <a:lnTo>
                      <a:pt x="64" y="126"/>
                    </a:lnTo>
                    <a:lnTo>
                      <a:pt x="61" y="128"/>
                    </a:lnTo>
                    <a:lnTo>
                      <a:pt x="66" y="133"/>
                    </a:lnTo>
                    <a:lnTo>
                      <a:pt x="74" y="130"/>
                    </a:lnTo>
                    <a:lnTo>
                      <a:pt x="80" y="133"/>
                    </a:lnTo>
                    <a:lnTo>
                      <a:pt x="93" y="141"/>
                    </a:lnTo>
                    <a:lnTo>
                      <a:pt x="95" y="147"/>
                    </a:lnTo>
                    <a:lnTo>
                      <a:pt x="99" y="147"/>
                    </a:lnTo>
                    <a:lnTo>
                      <a:pt x="102" y="145"/>
                    </a:lnTo>
                    <a:lnTo>
                      <a:pt x="106" y="147"/>
                    </a:lnTo>
                    <a:lnTo>
                      <a:pt x="110" y="149"/>
                    </a:lnTo>
                    <a:lnTo>
                      <a:pt x="110" y="154"/>
                    </a:lnTo>
                    <a:close/>
                  </a:path>
                </a:pathLst>
              </a:custGeom>
              <a:solidFill>
                <a:srgbClr val="00B0A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0" name="Freeform 67">
                <a:extLst>
                  <a:ext uri="{FF2B5EF4-FFF2-40B4-BE49-F238E27FC236}">
                    <a16:creationId xmlns:a16="http://schemas.microsoft.com/office/drawing/2014/main" id="{D3CA4DBD-B559-4C2B-8EF5-53CCB9E4A6B6}"/>
                  </a:ext>
                </a:extLst>
              </p:cNvPr>
              <p:cNvSpPr>
                <a:spLocks/>
              </p:cNvSpPr>
              <p:nvPr/>
            </p:nvSpPr>
            <p:spPr bwMode="auto">
              <a:xfrm>
                <a:off x="4823890" y="3297740"/>
                <a:ext cx="200248" cy="88385"/>
              </a:xfrm>
              <a:custGeom>
                <a:avLst/>
                <a:gdLst>
                  <a:gd name="T0" fmla="*/ 52 w 145"/>
                  <a:gd name="T1" fmla="*/ 4 h 64"/>
                  <a:gd name="T2" fmla="*/ 59 w 145"/>
                  <a:gd name="T3" fmla="*/ 2 h 64"/>
                  <a:gd name="T4" fmla="*/ 69 w 145"/>
                  <a:gd name="T5" fmla="*/ 2 h 64"/>
                  <a:gd name="T6" fmla="*/ 71 w 145"/>
                  <a:gd name="T7" fmla="*/ 9 h 64"/>
                  <a:gd name="T8" fmla="*/ 77 w 145"/>
                  <a:gd name="T9" fmla="*/ 11 h 64"/>
                  <a:gd name="T10" fmla="*/ 77 w 145"/>
                  <a:gd name="T11" fmla="*/ 17 h 64"/>
                  <a:gd name="T12" fmla="*/ 80 w 145"/>
                  <a:gd name="T13" fmla="*/ 23 h 64"/>
                  <a:gd name="T14" fmla="*/ 84 w 145"/>
                  <a:gd name="T15" fmla="*/ 21 h 64"/>
                  <a:gd name="T16" fmla="*/ 82 w 145"/>
                  <a:gd name="T17" fmla="*/ 15 h 64"/>
                  <a:gd name="T18" fmla="*/ 92 w 145"/>
                  <a:gd name="T19" fmla="*/ 19 h 64"/>
                  <a:gd name="T20" fmla="*/ 96 w 145"/>
                  <a:gd name="T21" fmla="*/ 21 h 64"/>
                  <a:gd name="T22" fmla="*/ 109 w 145"/>
                  <a:gd name="T23" fmla="*/ 23 h 64"/>
                  <a:gd name="T24" fmla="*/ 128 w 145"/>
                  <a:gd name="T25" fmla="*/ 34 h 64"/>
                  <a:gd name="T26" fmla="*/ 134 w 145"/>
                  <a:gd name="T27" fmla="*/ 40 h 64"/>
                  <a:gd name="T28" fmla="*/ 141 w 145"/>
                  <a:gd name="T29" fmla="*/ 40 h 64"/>
                  <a:gd name="T30" fmla="*/ 145 w 145"/>
                  <a:gd name="T31" fmla="*/ 49 h 64"/>
                  <a:gd name="T32" fmla="*/ 132 w 145"/>
                  <a:gd name="T33" fmla="*/ 51 h 64"/>
                  <a:gd name="T34" fmla="*/ 122 w 145"/>
                  <a:gd name="T35" fmla="*/ 57 h 64"/>
                  <a:gd name="T36" fmla="*/ 107 w 145"/>
                  <a:gd name="T37" fmla="*/ 61 h 64"/>
                  <a:gd name="T38" fmla="*/ 101 w 145"/>
                  <a:gd name="T39" fmla="*/ 59 h 64"/>
                  <a:gd name="T40" fmla="*/ 86 w 145"/>
                  <a:gd name="T41" fmla="*/ 59 h 64"/>
                  <a:gd name="T42" fmla="*/ 77 w 145"/>
                  <a:gd name="T43" fmla="*/ 59 h 64"/>
                  <a:gd name="T44" fmla="*/ 67 w 145"/>
                  <a:gd name="T45" fmla="*/ 55 h 64"/>
                  <a:gd name="T46" fmla="*/ 56 w 145"/>
                  <a:gd name="T47" fmla="*/ 53 h 64"/>
                  <a:gd name="T48" fmla="*/ 52 w 145"/>
                  <a:gd name="T49" fmla="*/ 59 h 64"/>
                  <a:gd name="T50" fmla="*/ 46 w 145"/>
                  <a:gd name="T51" fmla="*/ 61 h 64"/>
                  <a:gd name="T52" fmla="*/ 35 w 145"/>
                  <a:gd name="T53" fmla="*/ 59 h 64"/>
                  <a:gd name="T54" fmla="*/ 31 w 145"/>
                  <a:gd name="T55" fmla="*/ 57 h 64"/>
                  <a:gd name="T56" fmla="*/ 21 w 145"/>
                  <a:gd name="T57" fmla="*/ 47 h 64"/>
                  <a:gd name="T58" fmla="*/ 10 w 145"/>
                  <a:gd name="T59" fmla="*/ 40 h 64"/>
                  <a:gd name="T60" fmla="*/ 8 w 145"/>
                  <a:gd name="T61" fmla="*/ 32 h 64"/>
                  <a:gd name="T62" fmla="*/ 0 w 145"/>
                  <a:gd name="T63" fmla="*/ 21 h 64"/>
                  <a:gd name="T64" fmla="*/ 0 w 145"/>
                  <a:gd name="T65" fmla="*/ 17 h 64"/>
                  <a:gd name="T66" fmla="*/ 6 w 145"/>
                  <a:gd name="T67" fmla="*/ 21 h 64"/>
                  <a:gd name="T68" fmla="*/ 16 w 145"/>
                  <a:gd name="T69" fmla="*/ 15 h 64"/>
                  <a:gd name="T70" fmla="*/ 25 w 145"/>
                  <a:gd name="T71" fmla="*/ 9 h 64"/>
                  <a:gd name="T72" fmla="*/ 33 w 145"/>
                  <a:gd name="T73" fmla="*/ 7 h 64"/>
                  <a:gd name="T74" fmla="*/ 40 w 145"/>
                  <a:gd name="T75" fmla="*/ 4 h 64"/>
                  <a:gd name="T76" fmla="*/ 46 w 145"/>
                  <a:gd name="T77" fmla="*/ 2 h 64"/>
                  <a:gd name="T78" fmla="*/ 50 w 145"/>
                  <a:gd name="T79"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64">
                    <a:moveTo>
                      <a:pt x="52" y="0"/>
                    </a:moveTo>
                    <a:lnTo>
                      <a:pt x="52" y="4"/>
                    </a:lnTo>
                    <a:lnTo>
                      <a:pt x="54" y="2"/>
                    </a:lnTo>
                    <a:lnTo>
                      <a:pt x="59" y="2"/>
                    </a:lnTo>
                    <a:lnTo>
                      <a:pt x="61" y="2"/>
                    </a:lnTo>
                    <a:lnTo>
                      <a:pt x="69" y="2"/>
                    </a:lnTo>
                    <a:lnTo>
                      <a:pt x="69" y="4"/>
                    </a:lnTo>
                    <a:lnTo>
                      <a:pt x="71" y="9"/>
                    </a:lnTo>
                    <a:lnTo>
                      <a:pt x="75" y="9"/>
                    </a:lnTo>
                    <a:lnTo>
                      <a:pt x="77" y="11"/>
                    </a:lnTo>
                    <a:lnTo>
                      <a:pt x="75" y="15"/>
                    </a:lnTo>
                    <a:lnTo>
                      <a:pt x="77" y="17"/>
                    </a:lnTo>
                    <a:lnTo>
                      <a:pt x="80" y="19"/>
                    </a:lnTo>
                    <a:lnTo>
                      <a:pt x="80" y="23"/>
                    </a:lnTo>
                    <a:lnTo>
                      <a:pt x="82" y="23"/>
                    </a:lnTo>
                    <a:lnTo>
                      <a:pt x="84" y="21"/>
                    </a:lnTo>
                    <a:lnTo>
                      <a:pt x="86" y="21"/>
                    </a:lnTo>
                    <a:lnTo>
                      <a:pt x="82" y="15"/>
                    </a:lnTo>
                    <a:lnTo>
                      <a:pt x="84" y="15"/>
                    </a:lnTo>
                    <a:lnTo>
                      <a:pt x="92" y="19"/>
                    </a:lnTo>
                    <a:lnTo>
                      <a:pt x="99" y="19"/>
                    </a:lnTo>
                    <a:lnTo>
                      <a:pt x="96" y="21"/>
                    </a:lnTo>
                    <a:lnTo>
                      <a:pt x="101" y="26"/>
                    </a:lnTo>
                    <a:lnTo>
                      <a:pt x="109" y="23"/>
                    </a:lnTo>
                    <a:lnTo>
                      <a:pt x="115" y="26"/>
                    </a:lnTo>
                    <a:lnTo>
                      <a:pt x="128" y="34"/>
                    </a:lnTo>
                    <a:lnTo>
                      <a:pt x="130" y="40"/>
                    </a:lnTo>
                    <a:lnTo>
                      <a:pt x="134" y="40"/>
                    </a:lnTo>
                    <a:lnTo>
                      <a:pt x="137" y="38"/>
                    </a:lnTo>
                    <a:lnTo>
                      <a:pt x="141" y="40"/>
                    </a:lnTo>
                    <a:lnTo>
                      <a:pt x="145" y="42"/>
                    </a:lnTo>
                    <a:lnTo>
                      <a:pt x="145" y="49"/>
                    </a:lnTo>
                    <a:lnTo>
                      <a:pt x="137" y="47"/>
                    </a:lnTo>
                    <a:lnTo>
                      <a:pt x="132" y="51"/>
                    </a:lnTo>
                    <a:lnTo>
                      <a:pt x="126" y="51"/>
                    </a:lnTo>
                    <a:lnTo>
                      <a:pt x="122" y="57"/>
                    </a:lnTo>
                    <a:lnTo>
                      <a:pt x="113" y="57"/>
                    </a:lnTo>
                    <a:lnTo>
                      <a:pt x="107" y="61"/>
                    </a:lnTo>
                    <a:lnTo>
                      <a:pt x="105" y="59"/>
                    </a:lnTo>
                    <a:lnTo>
                      <a:pt x="101" y="59"/>
                    </a:lnTo>
                    <a:lnTo>
                      <a:pt x="94" y="61"/>
                    </a:lnTo>
                    <a:lnTo>
                      <a:pt x="86" y="59"/>
                    </a:lnTo>
                    <a:lnTo>
                      <a:pt x="84" y="57"/>
                    </a:lnTo>
                    <a:lnTo>
                      <a:pt x="77" y="59"/>
                    </a:lnTo>
                    <a:lnTo>
                      <a:pt x="71" y="59"/>
                    </a:lnTo>
                    <a:lnTo>
                      <a:pt x="67" y="55"/>
                    </a:lnTo>
                    <a:lnTo>
                      <a:pt x="61" y="55"/>
                    </a:lnTo>
                    <a:lnTo>
                      <a:pt x="56" y="53"/>
                    </a:lnTo>
                    <a:lnTo>
                      <a:pt x="54" y="57"/>
                    </a:lnTo>
                    <a:lnTo>
                      <a:pt x="52" y="59"/>
                    </a:lnTo>
                    <a:lnTo>
                      <a:pt x="52" y="61"/>
                    </a:lnTo>
                    <a:lnTo>
                      <a:pt x="46" y="61"/>
                    </a:lnTo>
                    <a:lnTo>
                      <a:pt x="44" y="64"/>
                    </a:lnTo>
                    <a:lnTo>
                      <a:pt x="35" y="59"/>
                    </a:lnTo>
                    <a:lnTo>
                      <a:pt x="31" y="59"/>
                    </a:lnTo>
                    <a:lnTo>
                      <a:pt x="31" y="57"/>
                    </a:lnTo>
                    <a:lnTo>
                      <a:pt x="25" y="49"/>
                    </a:lnTo>
                    <a:lnTo>
                      <a:pt x="21" y="47"/>
                    </a:lnTo>
                    <a:lnTo>
                      <a:pt x="12" y="42"/>
                    </a:lnTo>
                    <a:lnTo>
                      <a:pt x="10" y="40"/>
                    </a:lnTo>
                    <a:lnTo>
                      <a:pt x="8" y="36"/>
                    </a:lnTo>
                    <a:lnTo>
                      <a:pt x="8" y="32"/>
                    </a:lnTo>
                    <a:lnTo>
                      <a:pt x="4" y="26"/>
                    </a:lnTo>
                    <a:lnTo>
                      <a:pt x="0" y="21"/>
                    </a:lnTo>
                    <a:lnTo>
                      <a:pt x="0" y="19"/>
                    </a:lnTo>
                    <a:lnTo>
                      <a:pt x="0" y="17"/>
                    </a:lnTo>
                    <a:lnTo>
                      <a:pt x="2" y="19"/>
                    </a:lnTo>
                    <a:lnTo>
                      <a:pt x="6" y="21"/>
                    </a:lnTo>
                    <a:lnTo>
                      <a:pt x="12" y="15"/>
                    </a:lnTo>
                    <a:lnTo>
                      <a:pt x="16" y="15"/>
                    </a:lnTo>
                    <a:lnTo>
                      <a:pt x="21" y="9"/>
                    </a:lnTo>
                    <a:lnTo>
                      <a:pt x="25" y="9"/>
                    </a:lnTo>
                    <a:lnTo>
                      <a:pt x="27" y="7"/>
                    </a:lnTo>
                    <a:lnTo>
                      <a:pt x="33" y="7"/>
                    </a:lnTo>
                    <a:lnTo>
                      <a:pt x="35" y="7"/>
                    </a:lnTo>
                    <a:lnTo>
                      <a:pt x="40" y="4"/>
                    </a:lnTo>
                    <a:lnTo>
                      <a:pt x="40" y="0"/>
                    </a:lnTo>
                    <a:lnTo>
                      <a:pt x="46" y="2"/>
                    </a:lnTo>
                    <a:lnTo>
                      <a:pt x="48" y="0"/>
                    </a:lnTo>
                    <a:lnTo>
                      <a:pt x="50" y="2"/>
                    </a:lnTo>
                    <a:lnTo>
                      <a:pt x="52" y="0"/>
                    </a:lnTo>
                    <a:close/>
                  </a:path>
                </a:pathLst>
              </a:custGeom>
              <a:solidFill>
                <a:srgbClr val="E0F3F4"/>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1" name="Freeform 68">
                <a:extLst>
                  <a:ext uri="{FF2B5EF4-FFF2-40B4-BE49-F238E27FC236}">
                    <a16:creationId xmlns:a16="http://schemas.microsoft.com/office/drawing/2014/main" id="{798C10BE-338F-4C99-A46C-BF31BBAF4554}"/>
                  </a:ext>
                </a:extLst>
              </p:cNvPr>
              <p:cNvSpPr>
                <a:spLocks/>
              </p:cNvSpPr>
              <p:nvPr/>
            </p:nvSpPr>
            <p:spPr bwMode="auto">
              <a:xfrm>
                <a:off x="4666454" y="3152734"/>
                <a:ext cx="229249" cy="273441"/>
              </a:xfrm>
              <a:custGeom>
                <a:avLst/>
                <a:gdLst>
                  <a:gd name="T0" fmla="*/ 61 w 166"/>
                  <a:gd name="T1" fmla="*/ 2 h 198"/>
                  <a:gd name="T2" fmla="*/ 71 w 166"/>
                  <a:gd name="T3" fmla="*/ 10 h 198"/>
                  <a:gd name="T4" fmla="*/ 73 w 166"/>
                  <a:gd name="T5" fmla="*/ 19 h 198"/>
                  <a:gd name="T6" fmla="*/ 82 w 166"/>
                  <a:gd name="T7" fmla="*/ 17 h 198"/>
                  <a:gd name="T8" fmla="*/ 92 w 166"/>
                  <a:gd name="T9" fmla="*/ 17 h 198"/>
                  <a:gd name="T10" fmla="*/ 84 w 166"/>
                  <a:gd name="T11" fmla="*/ 25 h 198"/>
                  <a:gd name="T12" fmla="*/ 95 w 166"/>
                  <a:gd name="T13" fmla="*/ 29 h 198"/>
                  <a:gd name="T14" fmla="*/ 109 w 166"/>
                  <a:gd name="T15" fmla="*/ 21 h 198"/>
                  <a:gd name="T16" fmla="*/ 116 w 166"/>
                  <a:gd name="T17" fmla="*/ 15 h 198"/>
                  <a:gd name="T18" fmla="*/ 116 w 166"/>
                  <a:gd name="T19" fmla="*/ 17 h 198"/>
                  <a:gd name="T20" fmla="*/ 124 w 166"/>
                  <a:gd name="T21" fmla="*/ 17 h 198"/>
                  <a:gd name="T22" fmla="*/ 135 w 166"/>
                  <a:gd name="T23" fmla="*/ 25 h 198"/>
                  <a:gd name="T24" fmla="*/ 145 w 166"/>
                  <a:gd name="T25" fmla="*/ 34 h 198"/>
                  <a:gd name="T26" fmla="*/ 156 w 166"/>
                  <a:gd name="T27" fmla="*/ 44 h 198"/>
                  <a:gd name="T28" fmla="*/ 156 w 166"/>
                  <a:gd name="T29" fmla="*/ 63 h 198"/>
                  <a:gd name="T30" fmla="*/ 160 w 166"/>
                  <a:gd name="T31" fmla="*/ 78 h 198"/>
                  <a:gd name="T32" fmla="*/ 166 w 166"/>
                  <a:gd name="T33" fmla="*/ 95 h 198"/>
                  <a:gd name="T34" fmla="*/ 160 w 166"/>
                  <a:gd name="T35" fmla="*/ 107 h 198"/>
                  <a:gd name="T36" fmla="*/ 147 w 166"/>
                  <a:gd name="T37" fmla="*/ 112 h 198"/>
                  <a:gd name="T38" fmla="*/ 130 w 166"/>
                  <a:gd name="T39" fmla="*/ 120 h 198"/>
                  <a:gd name="T40" fmla="*/ 114 w 166"/>
                  <a:gd name="T41" fmla="*/ 122 h 198"/>
                  <a:gd name="T42" fmla="*/ 122 w 166"/>
                  <a:gd name="T43" fmla="*/ 137 h 198"/>
                  <a:gd name="T44" fmla="*/ 135 w 166"/>
                  <a:gd name="T45" fmla="*/ 152 h 198"/>
                  <a:gd name="T46" fmla="*/ 145 w 166"/>
                  <a:gd name="T47" fmla="*/ 171 h 198"/>
                  <a:gd name="T48" fmla="*/ 130 w 166"/>
                  <a:gd name="T49" fmla="*/ 183 h 198"/>
                  <a:gd name="T50" fmla="*/ 132 w 166"/>
                  <a:gd name="T51" fmla="*/ 194 h 198"/>
                  <a:gd name="T52" fmla="*/ 118 w 166"/>
                  <a:gd name="T53" fmla="*/ 192 h 198"/>
                  <a:gd name="T54" fmla="*/ 101 w 166"/>
                  <a:gd name="T55" fmla="*/ 196 h 198"/>
                  <a:gd name="T56" fmla="*/ 86 w 166"/>
                  <a:gd name="T57" fmla="*/ 198 h 198"/>
                  <a:gd name="T58" fmla="*/ 76 w 166"/>
                  <a:gd name="T59" fmla="*/ 196 h 198"/>
                  <a:gd name="T60" fmla="*/ 63 w 166"/>
                  <a:gd name="T61" fmla="*/ 192 h 198"/>
                  <a:gd name="T62" fmla="*/ 55 w 166"/>
                  <a:gd name="T63" fmla="*/ 190 h 198"/>
                  <a:gd name="T64" fmla="*/ 46 w 166"/>
                  <a:gd name="T65" fmla="*/ 194 h 198"/>
                  <a:gd name="T66" fmla="*/ 38 w 166"/>
                  <a:gd name="T67" fmla="*/ 190 h 198"/>
                  <a:gd name="T68" fmla="*/ 38 w 166"/>
                  <a:gd name="T69" fmla="*/ 173 h 198"/>
                  <a:gd name="T70" fmla="*/ 40 w 166"/>
                  <a:gd name="T71" fmla="*/ 158 h 198"/>
                  <a:gd name="T72" fmla="*/ 25 w 166"/>
                  <a:gd name="T73" fmla="*/ 156 h 198"/>
                  <a:gd name="T74" fmla="*/ 17 w 166"/>
                  <a:gd name="T75" fmla="*/ 152 h 198"/>
                  <a:gd name="T76" fmla="*/ 10 w 166"/>
                  <a:gd name="T77" fmla="*/ 139 h 198"/>
                  <a:gd name="T78" fmla="*/ 6 w 166"/>
                  <a:gd name="T79" fmla="*/ 124 h 198"/>
                  <a:gd name="T80" fmla="*/ 2 w 166"/>
                  <a:gd name="T81" fmla="*/ 109 h 198"/>
                  <a:gd name="T82" fmla="*/ 2 w 166"/>
                  <a:gd name="T83" fmla="*/ 93 h 198"/>
                  <a:gd name="T84" fmla="*/ 19 w 166"/>
                  <a:gd name="T85" fmla="*/ 84 h 198"/>
                  <a:gd name="T86" fmla="*/ 23 w 166"/>
                  <a:gd name="T87" fmla="*/ 74 h 198"/>
                  <a:gd name="T88" fmla="*/ 17 w 166"/>
                  <a:gd name="T89" fmla="*/ 67 h 198"/>
                  <a:gd name="T90" fmla="*/ 25 w 166"/>
                  <a:gd name="T91" fmla="*/ 59 h 198"/>
                  <a:gd name="T92" fmla="*/ 27 w 166"/>
                  <a:gd name="T93" fmla="*/ 50 h 198"/>
                  <a:gd name="T94" fmla="*/ 21 w 166"/>
                  <a:gd name="T95" fmla="*/ 42 h 198"/>
                  <a:gd name="T96" fmla="*/ 38 w 166"/>
                  <a:gd name="T97" fmla="*/ 38 h 198"/>
                  <a:gd name="T98" fmla="*/ 40 w 166"/>
                  <a:gd name="T99" fmla="*/ 40 h 198"/>
                  <a:gd name="T100" fmla="*/ 44 w 166"/>
                  <a:gd name="T101" fmla="*/ 44 h 198"/>
                  <a:gd name="T102" fmla="*/ 46 w 166"/>
                  <a:gd name="T103" fmla="*/ 36 h 198"/>
                  <a:gd name="T104" fmla="*/ 59 w 166"/>
                  <a:gd name="T105" fmla="*/ 32 h 198"/>
                  <a:gd name="T106" fmla="*/ 61 w 166"/>
                  <a:gd name="T107" fmla="*/ 32 h 198"/>
                  <a:gd name="T108" fmla="*/ 57 w 166"/>
                  <a:gd name="T109" fmla="*/ 23 h 198"/>
                  <a:gd name="T110" fmla="*/ 48 w 166"/>
                  <a:gd name="T111" fmla="*/ 15 h 198"/>
                  <a:gd name="T112" fmla="*/ 50 w 166"/>
                  <a:gd name="T113" fmla="*/ 6 h 198"/>
                  <a:gd name="T114" fmla="*/ 46 w 166"/>
                  <a:gd name="T11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8">
                    <a:moveTo>
                      <a:pt x="46" y="0"/>
                    </a:moveTo>
                    <a:lnTo>
                      <a:pt x="52" y="0"/>
                    </a:lnTo>
                    <a:lnTo>
                      <a:pt x="59" y="2"/>
                    </a:lnTo>
                    <a:lnTo>
                      <a:pt x="61" y="2"/>
                    </a:lnTo>
                    <a:lnTo>
                      <a:pt x="65" y="2"/>
                    </a:lnTo>
                    <a:lnTo>
                      <a:pt x="69" y="6"/>
                    </a:lnTo>
                    <a:lnTo>
                      <a:pt x="73" y="6"/>
                    </a:lnTo>
                    <a:lnTo>
                      <a:pt x="71" y="10"/>
                    </a:lnTo>
                    <a:lnTo>
                      <a:pt x="69" y="13"/>
                    </a:lnTo>
                    <a:lnTo>
                      <a:pt x="69" y="15"/>
                    </a:lnTo>
                    <a:lnTo>
                      <a:pt x="73" y="17"/>
                    </a:lnTo>
                    <a:lnTo>
                      <a:pt x="73" y="19"/>
                    </a:lnTo>
                    <a:lnTo>
                      <a:pt x="78" y="17"/>
                    </a:lnTo>
                    <a:lnTo>
                      <a:pt x="78" y="15"/>
                    </a:lnTo>
                    <a:lnTo>
                      <a:pt x="80" y="15"/>
                    </a:lnTo>
                    <a:lnTo>
                      <a:pt x="82" y="17"/>
                    </a:lnTo>
                    <a:lnTo>
                      <a:pt x="86" y="21"/>
                    </a:lnTo>
                    <a:lnTo>
                      <a:pt x="88" y="19"/>
                    </a:lnTo>
                    <a:lnTo>
                      <a:pt x="90" y="17"/>
                    </a:lnTo>
                    <a:lnTo>
                      <a:pt x="92" y="17"/>
                    </a:lnTo>
                    <a:lnTo>
                      <a:pt x="92" y="21"/>
                    </a:lnTo>
                    <a:lnTo>
                      <a:pt x="90" y="23"/>
                    </a:lnTo>
                    <a:lnTo>
                      <a:pt x="88" y="23"/>
                    </a:lnTo>
                    <a:lnTo>
                      <a:pt x="84" y="25"/>
                    </a:lnTo>
                    <a:lnTo>
                      <a:pt x="88" y="27"/>
                    </a:lnTo>
                    <a:lnTo>
                      <a:pt x="90" y="27"/>
                    </a:lnTo>
                    <a:lnTo>
                      <a:pt x="95" y="27"/>
                    </a:lnTo>
                    <a:lnTo>
                      <a:pt x="95" y="29"/>
                    </a:lnTo>
                    <a:lnTo>
                      <a:pt x="99" y="29"/>
                    </a:lnTo>
                    <a:lnTo>
                      <a:pt x="101" y="25"/>
                    </a:lnTo>
                    <a:lnTo>
                      <a:pt x="103" y="21"/>
                    </a:lnTo>
                    <a:lnTo>
                      <a:pt x="109" y="21"/>
                    </a:lnTo>
                    <a:lnTo>
                      <a:pt x="111" y="19"/>
                    </a:lnTo>
                    <a:lnTo>
                      <a:pt x="114" y="17"/>
                    </a:lnTo>
                    <a:lnTo>
                      <a:pt x="116" y="15"/>
                    </a:lnTo>
                    <a:lnTo>
                      <a:pt x="116" y="15"/>
                    </a:lnTo>
                    <a:lnTo>
                      <a:pt x="122" y="15"/>
                    </a:lnTo>
                    <a:lnTo>
                      <a:pt x="118" y="17"/>
                    </a:lnTo>
                    <a:lnTo>
                      <a:pt x="116" y="17"/>
                    </a:lnTo>
                    <a:lnTo>
                      <a:pt x="116" y="17"/>
                    </a:lnTo>
                    <a:lnTo>
                      <a:pt x="114" y="19"/>
                    </a:lnTo>
                    <a:lnTo>
                      <a:pt x="116" y="21"/>
                    </a:lnTo>
                    <a:lnTo>
                      <a:pt x="120" y="19"/>
                    </a:lnTo>
                    <a:lnTo>
                      <a:pt x="124" y="17"/>
                    </a:lnTo>
                    <a:lnTo>
                      <a:pt x="126" y="17"/>
                    </a:lnTo>
                    <a:lnTo>
                      <a:pt x="126" y="19"/>
                    </a:lnTo>
                    <a:lnTo>
                      <a:pt x="130" y="19"/>
                    </a:lnTo>
                    <a:lnTo>
                      <a:pt x="135" y="25"/>
                    </a:lnTo>
                    <a:lnTo>
                      <a:pt x="139" y="23"/>
                    </a:lnTo>
                    <a:lnTo>
                      <a:pt x="141" y="27"/>
                    </a:lnTo>
                    <a:lnTo>
                      <a:pt x="141" y="32"/>
                    </a:lnTo>
                    <a:lnTo>
                      <a:pt x="145" y="34"/>
                    </a:lnTo>
                    <a:lnTo>
                      <a:pt x="147" y="34"/>
                    </a:lnTo>
                    <a:lnTo>
                      <a:pt x="149" y="36"/>
                    </a:lnTo>
                    <a:lnTo>
                      <a:pt x="154" y="36"/>
                    </a:lnTo>
                    <a:lnTo>
                      <a:pt x="156" y="44"/>
                    </a:lnTo>
                    <a:lnTo>
                      <a:pt x="156" y="50"/>
                    </a:lnTo>
                    <a:lnTo>
                      <a:pt x="149" y="53"/>
                    </a:lnTo>
                    <a:lnTo>
                      <a:pt x="149" y="57"/>
                    </a:lnTo>
                    <a:lnTo>
                      <a:pt x="156" y="63"/>
                    </a:lnTo>
                    <a:lnTo>
                      <a:pt x="156" y="67"/>
                    </a:lnTo>
                    <a:lnTo>
                      <a:pt x="158" y="72"/>
                    </a:lnTo>
                    <a:lnTo>
                      <a:pt x="158" y="74"/>
                    </a:lnTo>
                    <a:lnTo>
                      <a:pt x="160" y="78"/>
                    </a:lnTo>
                    <a:lnTo>
                      <a:pt x="158" y="82"/>
                    </a:lnTo>
                    <a:lnTo>
                      <a:pt x="162" y="88"/>
                    </a:lnTo>
                    <a:lnTo>
                      <a:pt x="164" y="91"/>
                    </a:lnTo>
                    <a:lnTo>
                      <a:pt x="166" y="95"/>
                    </a:lnTo>
                    <a:lnTo>
                      <a:pt x="166" y="105"/>
                    </a:lnTo>
                    <a:lnTo>
                      <a:pt x="164" y="107"/>
                    </a:lnTo>
                    <a:lnTo>
                      <a:pt x="162" y="105"/>
                    </a:lnTo>
                    <a:lnTo>
                      <a:pt x="160" y="107"/>
                    </a:lnTo>
                    <a:lnTo>
                      <a:pt x="154" y="105"/>
                    </a:lnTo>
                    <a:lnTo>
                      <a:pt x="154" y="109"/>
                    </a:lnTo>
                    <a:lnTo>
                      <a:pt x="149" y="112"/>
                    </a:lnTo>
                    <a:lnTo>
                      <a:pt x="147" y="112"/>
                    </a:lnTo>
                    <a:lnTo>
                      <a:pt x="141" y="112"/>
                    </a:lnTo>
                    <a:lnTo>
                      <a:pt x="139" y="114"/>
                    </a:lnTo>
                    <a:lnTo>
                      <a:pt x="135" y="114"/>
                    </a:lnTo>
                    <a:lnTo>
                      <a:pt x="130" y="120"/>
                    </a:lnTo>
                    <a:lnTo>
                      <a:pt x="126" y="120"/>
                    </a:lnTo>
                    <a:lnTo>
                      <a:pt x="120" y="126"/>
                    </a:lnTo>
                    <a:lnTo>
                      <a:pt x="116" y="124"/>
                    </a:lnTo>
                    <a:lnTo>
                      <a:pt x="114" y="122"/>
                    </a:lnTo>
                    <a:lnTo>
                      <a:pt x="114" y="124"/>
                    </a:lnTo>
                    <a:lnTo>
                      <a:pt x="114" y="126"/>
                    </a:lnTo>
                    <a:lnTo>
                      <a:pt x="118" y="131"/>
                    </a:lnTo>
                    <a:lnTo>
                      <a:pt x="122" y="137"/>
                    </a:lnTo>
                    <a:lnTo>
                      <a:pt x="122" y="141"/>
                    </a:lnTo>
                    <a:lnTo>
                      <a:pt x="124" y="145"/>
                    </a:lnTo>
                    <a:lnTo>
                      <a:pt x="126" y="147"/>
                    </a:lnTo>
                    <a:lnTo>
                      <a:pt x="135" y="152"/>
                    </a:lnTo>
                    <a:lnTo>
                      <a:pt x="139" y="154"/>
                    </a:lnTo>
                    <a:lnTo>
                      <a:pt x="145" y="162"/>
                    </a:lnTo>
                    <a:lnTo>
                      <a:pt x="145" y="166"/>
                    </a:lnTo>
                    <a:lnTo>
                      <a:pt x="145" y="171"/>
                    </a:lnTo>
                    <a:lnTo>
                      <a:pt x="143" y="171"/>
                    </a:lnTo>
                    <a:lnTo>
                      <a:pt x="141" y="175"/>
                    </a:lnTo>
                    <a:lnTo>
                      <a:pt x="135" y="177"/>
                    </a:lnTo>
                    <a:lnTo>
                      <a:pt x="130" y="183"/>
                    </a:lnTo>
                    <a:lnTo>
                      <a:pt x="130" y="185"/>
                    </a:lnTo>
                    <a:lnTo>
                      <a:pt x="135" y="190"/>
                    </a:lnTo>
                    <a:lnTo>
                      <a:pt x="135" y="192"/>
                    </a:lnTo>
                    <a:lnTo>
                      <a:pt x="132" y="194"/>
                    </a:lnTo>
                    <a:lnTo>
                      <a:pt x="128" y="192"/>
                    </a:lnTo>
                    <a:lnTo>
                      <a:pt x="124" y="192"/>
                    </a:lnTo>
                    <a:lnTo>
                      <a:pt x="120" y="192"/>
                    </a:lnTo>
                    <a:lnTo>
                      <a:pt x="118" y="192"/>
                    </a:lnTo>
                    <a:lnTo>
                      <a:pt x="111" y="196"/>
                    </a:lnTo>
                    <a:lnTo>
                      <a:pt x="107" y="196"/>
                    </a:lnTo>
                    <a:lnTo>
                      <a:pt x="103" y="196"/>
                    </a:lnTo>
                    <a:lnTo>
                      <a:pt x="101" y="196"/>
                    </a:lnTo>
                    <a:lnTo>
                      <a:pt x="97" y="194"/>
                    </a:lnTo>
                    <a:lnTo>
                      <a:pt x="92" y="194"/>
                    </a:lnTo>
                    <a:lnTo>
                      <a:pt x="86" y="194"/>
                    </a:lnTo>
                    <a:lnTo>
                      <a:pt x="86" y="198"/>
                    </a:lnTo>
                    <a:lnTo>
                      <a:pt x="86" y="198"/>
                    </a:lnTo>
                    <a:lnTo>
                      <a:pt x="82" y="198"/>
                    </a:lnTo>
                    <a:lnTo>
                      <a:pt x="78" y="194"/>
                    </a:lnTo>
                    <a:lnTo>
                      <a:pt x="76" y="196"/>
                    </a:lnTo>
                    <a:lnTo>
                      <a:pt x="71" y="198"/>
                    </a:lnTo>
                    <a:lnTo>
                      <a:pt x="71" y="198"/>
                    </a:lnTo>
                    <a:lnTo>
                      <a:pt x="69" y="196"/>
                    </a:lnTo>
                    <a:lnTo>
                      <a:pt x="63" y="192"/>
                    </a:lnTo>
                    <a:lnTo>
                      <a:pt x="61" y="192"/>
                    </a:lnTo>
                    <a:lnTo>
                      <a:pt x="59" y="194"/>
                    </a:lnTo>
                    <a:lnTo>
                      <a:pt x="57" y="192"/>
                    </a:lnTo>
                    <a:lnTo>
                      <a:pt x="55" y="190"/>
                    </a:lnTo>
                    <a:lnTo>
                      <a:pt x="50" y="190"/>
                    </a:lnTo>
                    <a:lnTo>
                      <a:pt x="52" y="192"/>
                    </a:lnTo>
                    <a:lnTo>
                      <a:pt x="50" y="196"/>
                    </a:lnTo>
                    <a:lnTo>
                      <a:pt x="46" y="194"/>
                    </a:lnTo>
                    <a:lnTo>
                      <a:pt x="42" y="196"/>
                    </a:lnTo>
                    <a:lnTo>
                      <a:pt x="38" y="194"/>
                    </a:lnTo>
                    <a:lnTo>
                      <a:pt x="38" y="194"/>
                    </a:lnTo>
                    <a:lnTo>
                      <a:pt x="38" y="190"/>
                    </a:lnTo>
                    <a:lnTo>
                      <a:pt x="33" y="187"/>
                    </a:lnTo>
                    <a:lnTo>
                      <a:pt x="33" y="183"/>
                    </a:lnTo>
                    <a:lnTo>
                      <a:pt x="36" y="175"/>
                    </a:lnTo>
                    <a:lnTo>
                      <a:pt x="38" y="173"/>
                    </a:lnTo>
                    <a:lnTo>
                      <a:pt x="38" y="171"/>
                    </a:lnTo>
                    <a:lnTo>
                      <a:pt x="40" y="164"/>
                    </a:lnTo>
                    <a:lnTo>
                      <a:pt x="44" y="160"/>
                    </a:lnTo>
                    <a:lnTo>
                      <a:pt x="40" y="158"/>
                    </a:lnTo>
                    <a:lnTo>
                      <a:pt x="38" y="158"/>
                    </a:lnTo>
                    <a:lnTo>
                      <a:pt x="31" y="154"/>
                    </a:lnTo>
                    <a:lnTo>
                      <a:pt x="29" y="156"/>
                    </a:lnTo>
                    <a:lnTo>
                      <a:pt x="25" y="156"/>
                    </a:lnTo>
                    <a:lnTo>
                      <a:pt x="23" y="156"/>
                    </a:lnTo>
                    <a:lnTo>
                      <a:pt x="19" y="156"/>
                    </a:lnTo>
                    <a:lnTo>
                      <a:pt x="17" y="154"/>
                    </a:lnTo>
                    <a:lnTo>
                      <a:pt x="17" y="152"/>
                    </a:lnTo>
                    <a:lnTo>
                      <a:pt x="12" y="147"/>
                    </a:lnTo>
                    <a:lnTo>
                      <a:pt x="12" y="147"/>
                    </a:lnTo>
                    <a:lnTo>
                      <a:pt x="12" y="141"/>
                    </a:lnTo>
                    <a:lnTo>
                      <a:pt x="10" y="139"/>
                    </a:lnTo>
                    <a:lnTo>
                      <a:pt x="8" y="135"/>
                    </a:lnTo>
                    <a:lnTo>
                      <a:pt x="4" y="131"/>
                    </a:lnTo>
                    <a:lnTo>
                      <a:pt x="4" y="131"/>
                    </a:lnTo>
                    <a:lnTo>
                      <a:pt x="6" y="124"/>
                    </a:lnTo>
                    <a:lnTo>
                      <a:pt x="4" y="120"/>
                    </a:lnTo>
                    <a:lnTo>
                      <a:pt x="4" y="118"/>
                    </a:lnTo>
                    <a:lnTo>
                      <a:pt x="0" y="112"/>
                    </a:lnTo>
                    <a:lnTo>
                      <a:pt x="2" y="109"/>
                    </a:lnTo>
                    <a:lnTo>
                      <a:pt x="2" y="109"/>
                    </a:lnTo>
                    <a:lnTo>
                      <a:pt x="2" y="105"/>
                    </a:lnTo>
                    <a:lnTo>
                      <a:pt x="4" y="97"/>
                    </a:lnTo>
                    <a:lnTo>
                      <a:pt x="2" y="93"/>
                    </a:lnTo>
                    <a:lnTo>
                      <a:pt x="6" y="88"/>
                    </a:lnTo>
                    <a:lnTo>
                      <a:pt x="8" y="84"/>
                    </a:lnTo>
                    <a:lnTo>
                      <a:pt x="12" y="84"/>
                    </a:lnTo>
                    <a:lnTo>
                      <a:pt x="19" y="84"/>
                    </a:lnTo>
                    <a:lnTo>
                      <a:pt x="21" y="82"/>
                    </a:lnTo>
                    <a:lnTo>
                      <a:pt x="19" y="80"/>
                    </a:lnTo>
                    <a:lnTo>
                      <a:pt x="21" y="78"/>
                    </a:lnTo>
                    <a:lnTo>
                      <a:pt x="23" y="74"/>
                    </a:lnTo>
                    <a:lnTo>
                      <a:pt x="23" y="72"/>
                    </a:lnTo>
                    <a:lnTo>
                      <a:pt x="21" y="69"/>
                    </a:lnTo>
                    <a:lnTo>
                      <a:pt x="17" y="69"/>
                    </a:lnTo>
                    <a:lnTo>
                      <a:pt x="17" y="67"/>
                    </a:lnTo>
                    <a:lnTo>
                      <a:pt x="17" y="63"/>
                    </a:lnTo>
                    <a:lnTo>
                      <a:pt x="21" y="65"/>
                    </a:lnTo>
                    <a:lnTo>
                      <a:pt x="25" y="63"/>
                    </a:lnTo>
                    <a:lnTo>
                      <a:pt x="25" y="59"/>
                    </a:lnTo>
                    <a:lnTo>
                      <a:pt x="25" y="55"/>
                    </a:lnTo>
                    <a:lnTo>
                      <a:pt x="25" y="53"/>
                    </a:lnTo>
                    <a:lnTo>
                      <a:pt x="27" y="50"/>
                    </a:lnTo>
                    <a:lnTo>
                      <a:pt x="27" y="50"/>
                    </a:lnTo>
                    <a:lnTo>
                      <a:pt x="27" y="50"/>
                    </a:lnTo>
                    <a:lnTo>
                      <a:pt x="27" y="46"/>
                    </a:lnTo>
                    <a:lnTo>
                      <a:pt x="23" y="46"/>
                    </a:lnTo>
                    <a:lnTo>
                      <a:pt x="21" y="42"/>
                    </a:lnTo>
                    <a:lnTo>
                      <a:pt x="21" y="38"/>
                    </a:lnTo>
                    <a:lnTo>
                      <a:pt x="29" y="36"/>
                    </a:lnTo>
                    <a:lnTo>
                      <a:pt x="33" y="36"/>
                    </a:lnTo>
                    <a:lnTo>
                      <a:pt x="38" y="38"/>
                    </a:lnTo>
                    <a:lnTo>
                      <a:pt x="38" y="42"/>
                    </a:lnTo>
                    <a:lnTo>
                      <a:pt x="40" y="46"/>
                    </a:lnTo>
                    <a:lnTo>
                      <a:pt x="42" y="44"/>
                    </a:lnTo>
                    <a:lnTo>
                      <a:pt x="40" y="40"/>
                    </a:lnTo>
                    <a:lnTo>
                      <a:pt x="40" y="38"/>
                    </a:lnTo>
                    <a:lnTo>
                      <a:pt x="42" y="38"/>
                    </a:lnTo>
                    <a:lnTo>
                      <a:pt x="46" y="40"/>
                    </a:lnTo>
                    <a:lnTo>
                      <a:pt x="44" y="44"/>
                    </a:lnTo>
                    <a:lnTo>
                      <a:pt x="50" y="48"/>
                    </a:lnTo>
                    <a:lnTo>
                      <a:pt x="48" y="46"/>
                    </a:lnTo>
                    <a:lnTo>
                      <a:pt x="48" y="40"/>
                    </a:lnTo>
                    <a:lnTo>
                      <a:pt x="46" y="36"/>
                    </a:lnTo>
                    <a:lnTo>
                      <a:pt x="48" y="34"/>
                    </a:lnTo>
                    <a:lnTo>
                      <a:pt x="52" y="32"/>
                    </a:lnTo>
                    <a:lnTo>
                      <a:pt x="55" y="34"/>
                    </a:lnTo>
                    <a:lnTo>
                      <a:pt x="59" y="32"/>
                    </a:lnTo>
                    <a:lnTo>
                      <a:pt x="65" y="40"/>
                    </a:lnTo>
                    <a:lnTo>
                      <a:pt x="73" y="40"/>
                    </a:lnTo>
                    <a:lnTo>
                      <a:pt x="67" y="38"/>
                    </a:lnTo>
                    <a:lnTo>
                      <a:pt x="61" y="32"/>
                    </a:lnTo>
                    <a:lnTo>
                      <a:pt x="55" y="29"/>
                    </a:lnTo>
                    <a:lnTo>
                      <a:pt x="52" y="29"/>
                    </a:lnTo>
                    <a:lnTo>
                      <a:pt x="52" y="25"/>
                    </a:lnTo>
                    <a:lnTo>
                      <a:pt x="57" y="23"/>
                    </a:lnTo>
                    <a:lnTo>
                      <a:pt x="52" y="21"/>
                    </a:lnTo>
                    <a:lnTo>
                      <a:pt x="52" y="17"/>
                    </a:lnTo>
                    <a:lnTo>
                      <a:pt x="48" y="19"/>
                    </a:lnTo>
                    <a:lnTo>
                      <a:pt x="48" y="15"/>
                    </a:lnTo>
                    <a:lnTo>
                      <a:pt x="52" y="15"/>
                    </a:lnTo>
                    <a:lnTo>
                      <a:pt x="55" y="13"/>
                    </a:lnTo>
                    <a:lnTo>
                      <a:pt x="50" y="8"/>
                    </a:lnTo>
                    <a:lnTo>
                      <a:pt x="50" y="6"/>
                    </a:lnTo>
                    <a:lnTo>
                      <a:pt x="48" y="6"/>
                    </a:lnTo>
                    <a:lnTo>
                      <a:pt x="46" y="4"/>
                    </a:lnTo>
                    <a:lnTo>
                      <a:pt x="46" y="2"/>
                    </a:lnTo>
                    <a:lnTo>
                      <a:pt x="46" y="0"/>
                    </a:lnTo>
                    <a:close/>
                  </a:path>
                </a:pathLst>
              </a:custGeom>
              <a:solidFill>
                <a:srgbClr val="00B0AD"/>
              </a:solid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2" name="Freeform 69">
                <a:extLst>
                  <a:ext uri="{FF2B5EF4-FFF2-40B4-BE49-F238E27FC236}">
                    <a16:creationId xmlns:a16="http://schemas.microsoft.com/office/drawing/2014/main" id="{1C187E9D-8314-481F-B60B-3D140E0B7B27}"/>
                  </a:ext>
                </a:extLst>
              </p:cNvPr>
              <p:cNvSpPr>
                <a:spLocks/>
              </p:cNvSpPr>
              <p:nvPr/>
            </p:nvSpPr>
            <p:spPr bwMode="auto">
              <a:xfrm>
                <a:off x="4764506" y="3431699"/>
                <a:ext cx="6906" cy="5524"/>
              </a:xfrm>
              <a:custGeom>
                <a:avLst/>
                <a:gdLst>
                  <a:gd name="T0" fmla="*/ 2 w 5"/>
                  <a:gd name="T1" fmla="*/ 0 h 4"/>
                  <a:gd name="T2" fmla="*/ 5 w 5"/>
                  <a:gd name="T3" fmla="*/ 2 h 4"/>
                  <a:gd name="T4" fmla="*/ 5 w 5"/>
                  <a:gd name="T5" fmla="*/ 4 h 4"/>
                  <a:gd name="T6" fmla="*/ 2 w 5"/>
                  <a:gd name="T7" fmla="*/ 4 h 4"/>
                  <a:gd name="T8" fmla="*/ 0 w 5"/>
                  <a:gd name="T9" fmla="*/ 2 h 4"/>
                  <a:gd name="T10" fmla="*/ 2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lnTo>
                      <a:pt x="5" y="2"/>
                    </a:lnTo>
                    <a:lnTo>
                      <a:pt x="5" y="4"/>
                    </a:lnTo>
                    <a:lnTo>
                      <a:pt x="2" y="4"/>
                    </a:lnTo>
                    <a:lnTo>
                      <a:pt x="0" y="2"/>
                    </a:lnTo>
                    <a:lnTo>
                      <a:pt x="2" y="0"/>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3" name="Freeform 70">
                <a:extLst>
                  <a:ext uri="{FF2B5EF4-FFF2-40B4-BE49-F238E27FC236}">
                    <a16:creationId xmlns:a16="http://schemas.microsoft.com/office/drawing/2014/main" id="{B5D3049A-CC00-47E8-9094-5DDADDCA6CBB}"/>
                  </a:ext>
                </a:extLst>
              </p:cNvPr>
              <p:cNvSpPr>
                <a:spLocks/>
              </p:cNvSpPr>
              <p:nvPr/>
            </p:nvSpPr>
            <p:spPr bwMode="auto">
              <a:xfrm>
                <a:off x="4671978" y="3415127"/>
                <a:ext cx="125673" cy="69051"/>
              </a:xfrm>
              <a:custGeom>
                <a:avLst/>
                <a:gdLst>
                  <a:gd name="T0" fmla="*/ 38 w 91"/>
                  <a:gd name="T1" fmla="*/ 6 h 50"/>
                  <a:gd name="T2" fmla="*/ 46 w 91"/>
                  <a:gd name="T3" fmla="*/ 6 h 50"/>
                  <a:gd name="T4" fmla="*/ 46 w 91"/>
                  <a:gd name="T5" fmla="*/ 0 h 50"/>
                  <a:gd name="T6" fmla="*/ 53 w 91"/>
                  <a:gd name="T7" fmla="*/ 2 h 50"/>
                  <a:gd name="T8" fmla="*/ 57 w 91"/>
                  <a:gd name="T9" fmla="*/ 2 h 50"/>
                  <a:gd name="T10" fmla="*/ 65 w 91"/>
                  <a:gd name="T11" fmla="*/ 6 h 50"/>
                  <a:gd name="T12" fmla="*/ 69 w 91"/>
                  <a:gd name="T13" fmla="*/ 12 h 50"/>
                  <a:gd name="T14" fmla="*/ 69 w 91"/>
                  <a:gd name="T15" fmla="*/ 16 h 50"/>
                  <a:gd name="T16" fmla="*/ 78 w 91"/>
                  <a:gd name="T17" fmla="*/ 16 h 50"/>
                  <a:gd name="T18" fmla="*/ 84 w 91"/>
                  <a:gd name="T19" fmla="*/ 16 h 50"/>
                  <a:gd name="T20" fmla="*/ 91 w 91"/>
                  <a:gd name="T21" fmla="*/ 21 h 50"/>
                  <a:gd name="T22" fmla="*/ 88 w 91"/>
                  <a:gd name="T23" fmla="*/ 31 h 50"/>
                  <a:gd name="T24" fmla="*/ 80 w 91"/>
                  <a:gd name="T25" fmla="*/ 40 h 50"/>
                  <a:gd name="T26" fmla="*/ 72 w 91"/>
                  <a:gd name="T27" fmla="*/ 38 h 50"/>
                  <a:gd name="T28" fmla="*/ 63 w 91"/>
                  <a:gd name="T29" fmla="*/ 42 h 50"/>
                  <a:gd name="T30" fmla="*/ 57 w 91"/>
                  <a:gd name="T31" fmla="*/ 44 h 50"/>
                  <a:gd name="T32" fmla="*/ 53 w 91"/>
                  <a:gd name="T33" fmla="*/ 38 h 50"/>
                  <a:gd name="T34" fmla="*/ 40 w 91"/>
                  <a:gd name="T35" fmla="*/ 46 h 50"/>
                  <a:gd name="T36" fmla="*/ 27 w 91"/>
                  <a:gd name="T37" fmla="*/ 50 h 50"/>
                  <a:gd name="T38" fmla="*/ 21 w 91"/>
                  <a:gd name="T39" fmla="*/ 44 h 50"/>
                  <a:gd name="T40" fmla="*/ 19 w 91"/>
                  <a:gd name="T41" fmla="*/ 38 h 50"/>
                  <a:gd name="T42" fmla="*/ 10 w 91"/>
                  <a:gd name="T43" fmla="*/ 33 h 50"/>
                  <a:gd name="T44" fmla="*/ 10 w 91"/>
                  <a:gd name="T45" fmla="*/ 42 h 50"/>
                  <a:gd name="T46" fmla="*/ 0 w 91"/>
                  <a:gd name="T47" fmla="*/ 42 h 50"/>
                  <a:gd name="T48" fmla="*/ 2 w 91"/>
                  <a:gd name="T49" fmla="*/ 38 h 50"/>
                  <a:gd name="T50" fmla="*/ 4 w 91"/>
                  <a:gd name="T51" fmla="*/ 35 h 50"/>
                  <a:gd name="T52" fmla="*/ 10 w 91"/>
                  <a:gd name="T53" fmla="*/ 21 h 50"/>
                  <a:gd name="T54" fmla="*/ 17 w 91"/>
                  <a:gd name="T55" fmla="*/ 14 h 50"/>
                  <a:gd name="T56" fmla="*/ 21 w 91"/>
                  <a:gd name="T57" fmla="*/ 8 h 50"/>
                  <a:gd name="T58" fmla="*/ 19 w 91"/>
                  <a:gd name="T59" fmla="*/ 4 h 50"/>
                  <a:gd name="T60" fmla="*/ 25 w 91"/>
                  <a:gd name="T61" fmla="*/ 6 h 50"/>
                  <a:gd name="T62" fmla="*/ 34 w 91"/>
                  <a:gd name="T63"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50">
                    <a:moveTo>
                      <a:pt x="34" y="4"/>
                    </a:moveTo>
                    <a:lnTo>
                      <a:pt x="38" y="6"/>
                    </a:lnTo>
                    <a:lnTo>
                      <a:pt x="42" y="4"/>
                    </a:lnTo>
                    <a:lnTo>
                      <a:pt x="46" y="6"/>
                    </a:lnTo>
                    <a:lnTo>
                      <a:pt x="48" y="2"/>
                    </a:lnTo>
                    <a:lnTo>
                      <a:pt x="46" y="0"/>
                    </a:lnTo>
                    <a:lnTo>
                      <a:pt x="51" y="0"/>
                    </a:lnTo>
                    <a:lnTo>
                      <a:pt x="53" y="2"/>
                    </a:lnTo>
                    <a:lnTo>
                      <a:pt x="55" y="4"/>
                    </a:lnTo>
                    <a:lnTo>
                      <a:pt x="57" y="2"/>
                    </a:lnTo>
                    <a:lnTo>
                      <a:pt x="59" y="2"/>
                    </a:lnTo>
                    <a:lnTo>
                      <a:pt x="65" y="6"/>
                    </a:lnTo>
                    <a:lnTo>
                      <a:pt x="69" y="8"/>
                    </a:lnTo>
                    <a:lnTo>
                      <a:pt x="69" y="12"/>
                    </a:lnTo>
                    <a:lnTo>
                      <a:pt x="67" y="14"/>
                    </a:lnTo>
                    <a:lnTo>
                      <a:pt x="69" y="16"/>
                    </a:lnTo>
                    <a:lnTo>
                      <a:pt x="74" y="16"/>
                    </a:lnTo>
                    <a:lnTo>
                      <a:pt x="78" y="16"/>
                    </a:lnTo>
                    <a:lnTo>
                      <a:pt x="82" y="21"/>
                    </a:lnTo>
                    <a:lnTo>
                      <a:pt x="84" y="16"/>
                    </a:lnTo>
                    <a:lnTo>
                      <a:pt x="88" y="16"/>
                    </a:lnTo>
                    <a:lnTo>
                      <a:pt x="91" y="21"/>
                    </a:lnTo>
                    <a:lnTo>
                      <a:pt x="86" y="25"/>
                    </a:lnTo>
                    <a:lnTo>
                      <a:pt x="88" y="31"/>
                    </a:lnTo>
                    <a:lnTo>
                      <a:pt x="80" y="33"/>
                    </a:lnTo>
                    <a:lnTo>
                      <a:pt x="80" y="40"/>
                    </a:lnTo>
                    <a:lnTo>
                      <a:pt x="76" y="38"/>
                    </a:lnTo>
                    <a:lnTo>
                      <a:pt x="72" y="38"/>
                    </a:lnTo>
                    <a:lnTo>
                      <a:pt x="63" y="35"/>
                    </a:lnTo>
                    <a:lnTo>
                      <a:pt x="63" y="42"/>
                    </a:lnTo>
                    <a:lnTo>
                      <a:pt x="59" y="48"/>
                    </a:lnTo>
                    <a:lnTo>
                      <a:pt x="57" y="44"/>
                    </a:lnTo>
                    <a:lnTo>
                      <a:pt x="51" y="42"/>
                    </a:lnTo>
                    <a:lnTo>
                      <a:pt x="53" y="38"/>
                    </a:lnTo>
                    <a:lnTo>
                      <a:pt x="46" y="33"/>
                    </a:lnTo>
                    <a:lnTo>
                      <a:pt x="40" y="46"/>
                    </a:lnTo>
                    <a:lnTo>
                      <a:pt x="36" y="44"/>
                    </a:lnTo>
                    <a:lnTo>
                      <a:pt x="27" y="50"/>
                    </a:lnTo>
                    <a:lnTo>
                      <a:pt x="23" y="48"/>
                    </a:lnTo>
                    <a:lnTo>
                      <a:pt x="21" y="44"/>
                    </a:lnTo>
                    <a:lnTo>
                      <a:pt x="19" y="42"/>
                    </a:lnTo>
                    <a:lnTo>
                      <a:pt x="19" y="38"/>
                    </a:lnTo>
                    <a:lnTo>
                      <a:pt x="17" y="33"/>
                    </a:lnTo>
                    <a:lnTo>
                      <a:pt x="10" y="33"/>
                    </a:lnTo>
                    <a:lnTo>
                      <a:pt x="8" y="35"/>
                    </a:lnTo>
                    <a:lnTo>
                      <a:pt x="10" y="42"/>
                    </a:lnTo>
                    <a:lnTo>
                      <a:pt x="4" y="44"/>
                    </a:lnTo>
                    <a:lnTo>
                      <a:pt x="0" y="42"/>
                    </a:lnTo>
                    <a:lnTo>
                      <a:pt x="0" y="40"/>
                    </a:lnTo>
                    <a:lnTo>
                      <a:pt x="2" y="38"/>
                    </a:lnTo>
                    <a:lnTo>
                      <a:pt x="4" y="38"/>
                    </a:lnTo>
                    <a:lnTo>
                      <a:pt x="4" y="35"/>
                    </a:lnTo>
                    <a:lnTo>
                      <a:pt x="6" y="29"/>
                    </a:lnTo>
                    <a:lnTo>
                      <a:pt x="10" y="21"/>
                    </a:lnTo>
                    <a:lnTo>
                      <a:pt x="13" y="19"/>
                    </a:lnTo>
                    <a:lnTo>
                      <a:pt x="17" y="14"/>
                    </a:lnTo>
                    <a:lnTo>
                      <a:pt x="21" y="12"/>
                    </a:lnTo>
                    <a:lnTo>
                      <a:pt x="21" y="8"/>
                    </a:lnTo>
                    <a:lnTo>
                      <a:pt x="17" y="6"/>
                    </a:lnTo>
                    <a:lnTo>
                      <a:pt x="19" y="4"/>
                    </a:lnTo>
                    <a:lnTo>
                      <a:pt x="23" y="4"/>
                    </a:lnTo>
                    <a:lnTo>
                      <a:pt x="25" y="6"/>
                    </a:lnTo>
                    <a:lnTo>
                      <a:pt x="27" y="6"/>
                    </a:lnTo>
                    <a:lnTo>
                      <a:pt x="34" y="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4" name="Freeform 71">
                <a:extLst>
                  <a:ext uri="{FF2B5EF4-FFF2-40B4-BE49-F238E27FC236}">
                    <a16:creationId xmlns:a16="http://schemas.microsoft.com/office/drawing/2014/main" id="{0C9A5265-8FFE-4737-B668-8FE8A3C017D3}"/>
                  </a:ext>
                </a:extLst>
              </p:cNvPr>
              <p:cNvSpPr>
                <a:spLocks noEditPoints="1"/>
              </p:cNvSpPr>
              <p:nvPr/>
            </p:nvSpPr>
            <p:spPr bwMode="auto">
              <a:xfrm>
                <a:off x="4604308" y="3213499"/>
                <a:ext cx="99433" cy="89766"/>
              </a:xfrm>
              <a:custGeom>
                <a:avLst/>
                <a:gdLst>
                  <a:gd name="T0" fmla="*/ 47 w 72"/>
                  <a:gd name="T1" fmla="*/ 61 h 65"/>
                  <a:gd name="T2" fmla="*/ 47 w 72"/>
                  <a:gd name="T3" fmla="*/ 49 h 65"/>
                  <a:gd name="T4" fmla="*/ 53 w 72"/>
                  <a:gd name="T5" fmla="*/ 40 h 65"/>
                  <a:gd name="T6" fmla="*/ 64 w 72"/>
                  <a:gd name="T7" fmla="*/ 40 h 65"/>
                  <a:gd name="T8" fmla="*/ 64 w 72"/>
                  <a:gd name="T9" fmla="*/ 36 h 65"/>
                  <a:gd name="T10" fmla="*/ 68 w 72"/>
                  <a:gd name="T11" fmla="*/ 30 h 65"/>
                  <a:gd name="T12" fmla="*/ 66 w 72"/>
                  <a:gd name="T13" fmla="*/ 25 h 65"/>
                  <a:gd name="T14" fmla="*/ 62 w 72"/>
                  <a:gd name="T15" fmla="*/ 23 h 65"/>
                  <a:gd name="T16" fmla="*/ 66 w 72"/>
                  <a:gd name="T17" fmla="*/ 21 h 65"/>
                  <a:gd name="T18" fmla="*/ 70 w 72"/>
                  <a:gd name="T19" fmla="*/ 15 h 65"/>
                  <a:gd name="T20" fmla="*/ 70 w 72"/>
                  <a:gd name="T21" fmla="*/ 9 h 65"/>
                  <a:gd name="T22" fmla="*/ 72 w 72"/>
                  <a:gd name="T23" fmla="*/ 6 h 65"/>
                  <a:gd name="T24" fmla="*/ 66 w 72"/>
                  <a:gd name="T25" fmla="*/ 2 h 65"/>
                  <a:gd name="T26" fmla="*/ 53 w 72"/>
                  <a:gd name="T27" fmla="*/ 0 h 65"/>
                  <a:gd name="T28" fmla="*/ 47 w 72"/>
                  <a:gd name="T29" fmla="*/ 2 h 65"/>
                  <a:gd name="T30" fmla="*/ 40 w 72"/>
                  <a:gd name="T31" fmla="*/ 4 h 65"/>
                  <a:gd name="T32" fmla="*/ 28 w 72"/>
                  <a:gd name="T33" fmla="*/ 13 h 65"/>
                  <a:gd name="T34" fmla="*/ 24 w 72"/>
                  <a:gd name="T35" fmla="*/ 13 h 65"/>
                  <a:gd name="T36" fmla="*/ 19 w 72"/>
                  <a:gd name="T37" fmla="*/ 21 h 65"/>
                  <a:gd name="T38" fmla="*/ 19 w 72"/>
                  <a:gd name="T39" fmla="*/ 30 h 65"/>
                  <a:gd name="T40" fmla="*/ 15 w 72"/>
                  <a:gd name="T41" fmla="*/ 36 h 65"/>
                  <a:gd name="T42" fmla="*/ 13 w 72"/>
                  <a:gd name="T43" fmla="*/ 40 h 65"/>
                  <a:gd name="T44" fmla="*/ 22 w 72"/>
                  <a:gd name="T45" fmla="*/ 47 h 65"/>
                  <a:gd name="T46" fmla="*/ 15 w 72"/>
                  <a:gd name="T47" fmla="*/ 49 h 65"/>
                  <a:gd name="T48" fmla="*/ 15 w 72"/>
                  <a:gd name="T49" fmla="*/ 51 h 65"/>
                  <a:gd name="T50" fmla="*/ 17 w 72"/>
                  <a:gd name="T51" fmla="*/ 53 h 65"/>
                  <a:gd name="T52" fmla="*/ 11 w 72"/>
                  <a:gd name="T53" fmla="*/ 51 h 65"/>
                  <a:gd name="T54" fmla="*/ 5 w 72"/>
                  <a:gd name="T55" fmla="*/ 51 h 65"/>
                  <a:gd name="T56" fmla="*/ 9 w 72"/>
                  <a:gd name="T57" fmla="*/ 53 h 65"/>
                  <a:gd name="T58" fmla="*/ 13 w 72"/>
                  <a:gd name="T59" fmla="*/ 55 h 65"/>
                  <a:gd name="T60" fmla="*/ 13 w 72"/>
                  <a:gd name="T61" fmla="*/ 55 h 65"/>
                  <a:gd name="T62" fmla="*/ 5 w 72"/>
                  <a:gd name="T63" fmla="*/ 55 h 65"/>
                  <a:gd name="T64" fmla="*/ 0 w 72"/>
                  <a:gd name="T65" fmla="*/ 55 h 65"/>
                  <a:gd name="T66" fmla="*/ 5 w 72"/>
                  <a:gd name="T67" fmla="*/ 59 h 65"/>
                  <a:gd name="T68" fmla="*/ 11 w 72"/>
                  <a:gd name="T69" fmla="*/ 61 h 65"/>
                  <a:gd name="T70" fmla="*/ 17 w 72"/>
                  <a:gd name="T71" fmla="*/ 57 h 65"/>
                  <a:gd name="T72" fmla="*/ 19 w 72"/>
                  <a:gd name="T73" fmla="*/ 55 h 65"/>
                  <a:gd name="T74" fmla="*/ 28 w 72"/>
                  <a:gd name="T75" fmla="*/ 53 h 65"/>
                  <a:gd name="T76" fmla="*/ 34 w 72"/>
                  <a:gd name="T77" fmla="*/ 55 h 65"/>
                  <a:gd name="T78" fmla="*/ 40 w 72"/>
                  <a:gd name="T79" fmla="*/ 57 h 65"/>
                  <a:gd name="T80" fmla="*/ 43 w 72"/>
                  <a:gd name="T81" fmla="*/ 63 h 65"/>
                  <a:gd name="T82" fmla="*/ 47 w 72"/>
                  <a:gd name="T83" fmla="*/ 65 h 65"/>
                  <a:gd name="T84" fmla="*/ 11 w 72"/>
                  <a:gd name="T85" fmla="*/ 47 h 65"/>
                  <a:gd name="T86" fmla="*/ 11 w 72"/>
                  <a:gd name="T87" fmla="*/ 49 h 65"/>
                  <a:gd name="T88" fmla="*/ 7 w 72"/>
                  <a:gd name="T89" fmla="*/ 47 h 65"/>
                  <a:gd name="T90" fmla="*/ 9 w 72"/>
                  <a:gd name="T91" fmla="*/ 44 h 65"/>
                  <a:gd name="T92" fmla="*/ 15 w 72"/>
                  <a:gd name="T93" fmla="*/ 44 h 65"/>
                  <a:gd name="T94" fmla="*/ 13 w 72"/>
                  <a:gd name="T95" fmla="*/ 47 h 65"/>
                  <a:gd name="T96" fmla="*/ 11 w 72"/>
                  <a:gd name="T97"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65">
                    <a:moveTo>
                      <a:pt x="47" y="65"/>
                    </a:moveTo>
                    <a:lnTo>
                      <a:pt x="47" y="61"/>
                    </a:lnTo>
                    <a:lnTo>
                      <a:pt x="49" y="53"/>
                    </a:lnTo>
                    <a:lnTo>
                      <a:pt x="47" y="49"/>
                    </a:lnTo>
                    <a:lnTo>
                      <a:pt x="51" y="44"/>
                    </a:lnTo>
                    <a:lnTo>
                      <a:pt x="53" y="40"/>
                    </a:lnTo>
                    <a:lnTo>
                      <a:pt x="57" y="40"/>
                    </a:lnTo>
                    <a:lnTo>
                      <a:pt x="64" y="40"/>
                    </a:lnTo>
                    <a:lnTo>
                      <a:pt x="66" y="38"/>
                    </a:lnTo>
                    <a:lnTo>
                      <a:pt x="64" y="36"/>
                    </a:lnTo>
                    <a:lnTo>
                      <a:pt x="66" y="34"/>
                    </a:lnTo>
                    <a:lnTo>
                      <a:pt x="68" y="30"/>
                    </a:lnTo>
                    <a:lnTo>
                      <a:pt x="68" y="28"/>
                    </a:lnTo>
                    <a:lnTo>
                      <a:pt x="66" y="25"/>
                    </a:lnTo>
                    <a:lnTo>
                      <a:pt x="62" y="25"/>
                    </a:lnTo>
                    <a:lnTo>
                      <a:pt x="62" y="23"/>
                    </a:lnTo>
                    <a:lnTo>
                      <a:pt x="62" y="19"/>
                    </a:lnTo>
                    <a:lnTo>
                      <a:pt x="66" y="21"/>
                    </a:lnTo>
                    <a:lnTo>
                      <a:pt x="70" y="19"/>
                    </a:lnTo>
                    <a:lnTo>
                      <a:pt x="70" y="15"/>
                    </a:lnTo>
                    <a:lnTo>
                      <a:pt x="70" y="11"/>
                    </a:lnTo>
                    <a:lnTo>
                      <a:pt x="70" y="9"/>
                    </a:lnTo>
                    <a:lnTo>
                      <a:pt x="72" y="6"/>
                    </a:lnTo>
                    <a:lnTo>
                      <a:pt x="72" y="6"/>
                    </a:lnTo>
                    <a:lnTo>
                      <a:pt x="68" y="4"/>
                    </a:lnTo>
                    <a:lnTo>
                      <a:pt x="66" y="2"/>
                    </a:lnTo>
                    <a:lnTo>
                      <a:pt x="59" y="0"/>
                    </a:lnTo>
                    <a:lnTo>
                      <a:pt x="53" y="0"/>
                    </a:lnTo>
                    <a:lnTo>
                      <a:pt x="51" y="4"/>
                    </a:lnTo>
                    <a:lnTo>
                      <a:pt x="47" y="2"/>
                    </a:lnTo>
                    <a:lnTo>
                      <a:pt x="45" y="4"/>
                    </a:lnTo>
                    <a:lnTo>
                      <a:pt x="40" y="4"/>
                    </a:lnTo>
                    <a:lnTo>
                      <a:pt x="36" y="9"/>
                    </a:lnTo>
                    <a:lnTo>
                      <a:pt x="28" y="13"/>
                    </a:lnTo>
                    <a:lnTo>
                      <a:pt x="28" y="11"/>
                    </a:lnTo>
                    <a:lnTo>
                      <a:pt x="24" y="13"/>
                    </a:lnTo>
                    <a:lnTo>
                      <a:pt x="22" y="17"/>
                    </a:lnTo>
                    <a:lnTo>
                      <a:pt x="19" y="21"/>
                    </a:lnTo>
                    <a:lnTo>
                      <a:pt x="19" y="25"/>
                    </a:lnTo>
                    <a:lnTo>
                      <a:pt x="19" y="30"/>
                    </a:lnTo>
                    <a:lnTo>
                      <a:pt x="17" y="34"/>
                    </a:lnTo>
                    <a:lnTo>
                      <a:pt x="15" y="36"/>
                    </a:lnTo>
                    <a:lnTo>
                      <a:pt x="13" y="38"/>
                    </a:lnTo>
                    <a:lnTo>
                      <a:pt x="13" y="40"/>
                    </a:lnTo>
                    <a:lnTo>
                      <a:pt x="17" y="44"/>
                    </a:lnTo>
                    <a:lnTo>
                      <a:pt x="22" y="47"/>
                    </a:lnTo>
                    <a:lnTo>
                      <a:pt x="17" y="47"/>
                    </a:lnTo>
                    <a:lnTo>
                      <a:pt x="15" y="49"/>
                    </a:lnTo>
                    <a:lnTo>
                      <a:pt x="13" y="49"/>
                    </a:lnTo>
                    <a:lnTo>
                      <a:pt x="15" y="51"/>
                    </a:lnTo>
                    <a:lnTo>
                      <a:pt x="17" y="53"/>
                    </a:lnTo>
                    <a:lnTo>
                      <a:pt x="17" y="53"/>
                    </a:lnTo>
                    <a:lnTo>
                      <a:pt x="15" y="55"/>
                    </a:lnTo>
                    <a:lnTo>
                      <a:pt x="11" y="51"/>
                    </a:lnTo>
                    <a:lnTo>
                      <a:pt x="7" y="49"/>
                    </a:lnTo>
                    <a:lnTo>
                      <a:pt x="5" y="51"/>
                    </a:lnTo>
                    <a:lnTo>
                      <a:pt x="5" y="53"/>
                    </a:lnTo>
                    <a:lnTo>
                      <a:pt x="9" y="53"/>
                    </a:lnTo>
                    <a:lnTo>
                      <a:pt x="11" y="55"/>
                    </a:lnTo>
                    <a:lnTo>
                      <a:pt x="13" y="55"/>
                    </a:lnTo>
                    <a:lnTo>
                      <a:pt x="15" y="57"/>
                    </a:lnTo>
                    <a:lnTo>
                      <a:pt x="13" y="55"/>
                    </a:lnTo>
                    <a:lnTo>
                      <a:pt x="11" y="55"/>
                    </a:lnTo>
                    <a:lnTo>
                      <a:pt x="5" y="55"/>
                    </a:lnTo>
                    <a:lnTo>
                      <a:pt x="0" y="55"/>
                    </a:lnTo>
                    <a:lnTo>
                      <a:pt x="0" y="55"/>
                    </a:lnTo>
                    <a:lnTo>
                      <a:pt x="3" y="55"/>
                    </a:lnTo>
                    <a:lnTo>
                      <a:pt x="5" y="59"/>
                    </a:lnTo>
                    <a:lnTo>
                      <a:pt x="9" y="59"/>
                    </a:lnTo>
                    <a:lnTo>
                      <a:pt x="11" y="61"/>
                    </a:lnTo>
                    <a:lnTo>
                      <a:pt x="13" y="59"/>
                    </a:lnTo>
                    <a:lnTo>
                      <a:pt x="17" y="57"/>
                    </a:lnTo>
                    <a:lnTo>
                      <a:pt x="17" y="57"/>
                    </a:lnTo>
                    <a:lnTo>
                      <a:pt x="19" y="55"/>
                    </a:lnTo>
                    <a:lnTo>
                      <a:pt x="22" y="53"/>
                    </a:lnTo>
                    <a:lnTo>
                      <a:pt x="28" y="53"/>
                    </a:lnTo>
                    <a:lnTo>
                      <a:pt x="30" y="55"/>
                    </a:lnTo>
                    <a:lnTo>
                      <a:pt x="34" y="55"/>
                    </a:lnTo>
                    <a:lnTo>
                      <a:pt x="36" y="59"/>
                    </a:lnTo>
                    <a:lnTo>
                      <a:pt x="40" y="57"/>
                    </a:lnTo>
                    <a:lnTo>
                      <a:pt x="43" y="61"/>
                    </a:lnTo>
                    <a:lnTo>
                      <a:pt x="43" y="63"/>
                    </a:lnTo>
                    <a:lnTo>
                      <a:pt x="47" y="65"/>
                    </a:lnTo>
                    <a:lnTo>
                      <a:pt x="47" y="65"/>
                    </a:lnTo>
                    <a:close/>
                    <a:moveTo>
                      <a:pt x="7" y="47"/>
                    </a:moveTo>
                    <a:lnTo>
                      <a:pt x="11" y="47"/>
                    </a:lnTo>
                    <a:lnTo>
                      <a:pt x="13" y="49"/>
                    </a:lnTo>
                    <a:lnTo>
                      <a:pt x="11" y="49"/>
                    </a:lnTo>
                    <a:lnTo>
                      <a:pt x="11" y="49"/>
                    </a:lnTo>
                    <a:lnTo>
                      <a:pt x="7" y="47"/>
                    </a:lnTo>
                    <a:lnTo>
                      <a:pt x="7" y="47"/>
                    </a:lnTo>
                    <a:close/>
                    <a:moveTo>
                      <a:pt x="9" y="44"/>
                    </a:moveTo>
                    <a:lnTo>
                      <a:pt x="13" y="44"/>
                    </a:lnTo>
                    <a:lnTo>
                      <a:pt x="15" y="44"/>
                    </a:lnTo>
                    <a:lnTo>
                      <a:pt x="15" y="47"/>
                    </a:lnTo>
                    <a:lnTo>
                      <a:pt x="13" y="47"/>
                    </a:lnTo>
                    <a:lnTo>
                      <a:pt x="13" y="44"/>
                    </a:lnTo>
                    <a:lnTo>
                      <a:pt x="11" y="44"/>
                    </a:lnTo>
                    <a:lnTo>
                      <a:pt x="9" y="4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5" name="Freeform 72">
                <a:extLst>
                  <a:ext uri="{FF2B5EF4-FFF2-40B4-BE49-F238E27FC236}">
                    <a16:creationId xmlns:a16="http://schemas.microsoft.com/office/drawing/2014/main" id="{468CA525-6020-46CC-A0BE-17D49886FC12}"/>
                  </a:ext>
                </a:extLst>
              </p:cNvPr>
              <p:cNvSpPr>
                <a:spLocks/>
              </p:cNvSpPr>
              <p:nvPr/>
            </p:nvSpPr>
            <p:spPr bwMode="auto">
              <a:xfrm>
                <a:off x="4596022" y="3286692"/>
                <a:ext cx="78718" cy="66289"/>
              </a:xfrm>
              <a:custGeom>
                <a:avLst/>
                <a:gdLst>
                  <a:gd name="T0" fmla="*/ 55 w 57"/>
                  <a:gd name="T1" fmla="*/ 34 h 48"/>
                  <a:gd name="T2" fmla="*/ 57 w 57"/>
                  <a:gd name="T3" fmla="*/ 27 h 48"/>
                  <a:gd name="T4" fmla="*/ 55 w 57"/>
                  <a:gd name="T5" fmla="*/ 23 h 48"/>
                  <a:gd name="T6" fmla="*/ 55 w 57"/>
                  <a:gd name="T7" fmla="*/ 21 h 48"/>
                  <a:gd name="T8" fmla="*/ 51 w 57"/>
                  <a:gd name="T9" fmla="*/ 15 h 48"/>
                  <a:gd name="T10" fmla="*/ 53 w 57"/>
                  <a:gd name="T11" fmla="*/ 12 h 48"/>
                  <a:gd name="T12" fmla="*/ 49 w 57"/>
                  <a:gd name="T13" fmla="*/ 10 h 48"/>
                  <a:gd name="T14" fmla="*/ 49 w 57"/>
                  <a:gd name="T15" fmla="*/ 8 h 48"/>
                  <a:gd name="T16" fmla="*/ 46 w 57"/>
                  <a:gd name="T17" fmla="*/ 4 h 48"/>
                  <a:gd name="T18" fmla="*/ 42 w 57"/>
                  <a:gd name="T19" fmla="*/ 6 h 48"/>
                  <a:gd name="T20" fmla="*/ 40 w 57"/>
                  <a:gd name="T21" fmla="*/ 2 h 48"/>
                  <a:gd name="T22" fmla="*/ 36 w 57"/>
                  <a:gd name="T23" fmla="*/ 2 h 48"/>
                  <a:gd name="T24" fmla="*/ 34 w 57"/>
                  <a:gd name="T25" fmla="*/ 0 h 48"/>
                  <a:gd name="T26" fmla="*/ 28 w 57"/>
                  <a:gd name="T27" fmla="*/ 0 h 48"/>
                  <a:gd name="T28" fmla="*/ 25 w 57"/>
                  <a:gd name="T29" fmla="*/ 2 h 48"/>
                  <a:gd name="T30" fmla="*/ 23 w 57"/>
                  <a:gd name="T31" fmla="*/ 4 h 48"/>
                  <a:gd name="T32" fmla="*/ 23 w 57"/>
                  <a:gd name="T33" fmla="*/ 4 h 48"/>
                  <a:gd name="T34" fmla="*/ 19 w 57"/>
                  <a:gd name="T35" fmla="*/ 6 h 48"/>
                  <a:gd name="T36" fmla="*/ 17 w 57"/>
                  <a:gd name="T37" fmla="*/ 8 h 48"/>
                  <a:gd name="T38" fmla="*/ 15 w 57"/>
                  <a:gd name="T39" fmla="*/ 6 h 48"/>
                  <a:gd name="T40" fmla="*/ 11 w 57"/>
                  <a:gd name="T41" fmla="*/ 6 h 48"/>
                  <a:gd name="T42" fmla="*/ 9 w 57"/>
                  <a:gd name="T43" fmla="*/ 2 h 48"/>
                  <a:gd name="T44" fmla="*/ 6 w 57"/>
                  <a:gd name="T45" fmla="*/ 2 h 48"/>
                  <a:gd name="T46" fmla="*/ 2 w 57"/>
                  <a:gd name="T47" fmla="*/ 4 h 48"/>
                  <a:gd name="T48" fmla="*/ 0 w 57"/>
                  <a:gd name="T49" fmla="*/ 8 h 48"/>
                  <a:gd name="T50" fmla="*/ 2 w 57"/>
                  <a:gd name="T51" fmla="*/ 10 h 48"/>
                  <a:gd name="T52" fmla="*/ 4 w 57"/>
                  <a:gd name="T53" fmla="*/ 19 h 48"/>
                  <a:gd name="T54" fmla="*/ 9 w 57"/>
                  <a:gd name="T55" fmla="*/ 19 h 48"/>
                  <a:gd name="T56" fmla="*/ 9 w 57"/>
                  <a:gd name="T57" fmla="*/ 23 h 48"/>
                  <a:gd name="T58" fmla="*/ 15 w 57"/>
                  <a:gd name="T59" fmla="*/ 27 h 48"/>
                  <a:gd name="T60" fmla="*/ 17 w 57"/>
                  <a:gd name="T61" fmla="*/ 27 h 48"/>
                  <a:gd name="T62" fmla="*/ 19 w 57"/>
                  <a:gd name="T63" fmla="*/ 29 h 48"/>
                  <a:gd name="T64" fmla="*/ 21 w 57"/>
                  <a:gd name="T65" fmla="*/ 31 h 48"/>
                  <a:gd name="T66" fmla="*/ 23 w 57"/>
                  <a:gd name="T67" fmla="*/ 36 h 48"/>
                  <a:gd name="T68" fmla="*/ 28 w 57"/>
                  <a:gd name="T69" fmla="*/ 38 h 48"/>
                  <a:gd name="T70" fmla="*/ 30 w 57"/>
                  <a:gd name="T71" fmla="*/ 38 h 48"/>
                  <a:gd name="T72" fmla="*/ 32 w 57"/>
                  <a:gd name="T73" fmla="*/ 38 h 48"/>
                  <a:gd name="T74" fmla="*/ 34 w 57"/>
                  <a:gd name="T75" fmla="*/ 40 h 48"/>
                  <a:gd name="T76" fmla="*/ 36 w 57"/>
                  <a:gd name="T77" fmla="*/ 40 h 48"/>
                  <a:gd name="T78" fmla="*/ 40 w 57"/>
                  <a:gd name="T79" fmla="*/ 46 h 48"/>
                  <a:gd name="T80" fmla="*/ 44 w 57"/>
                  <a:gd name="T81" fmla="*/ 46 h 48"/>
                  <a:gd name="T82" fmla="*/ 49 w 57"/>
                  <a:gd name="T83" fmla="*/ 48 h 48"/>
                  <a:gd name="T84" fmla="*/ 49 w 57"/>
                  <a:gd name="T85" fmla="*/ 46 h 48"/>
                  <a:gd name="T86" fmla="*/ 53 w 57"/>
                  <a:gd name="T87" fmla="*/ 46 h 48"/>
                  <a:gd name="T88" fmla="*/ 53 w 57"/>
                  <a:gd name="T89" fmla="*/ 44 h 48"/>
                  <a:gd name="T90" fmla="*/ 51 w 57"/>
                  <a:gd name="T91" fmla="*/ 44 h 48"/>
                  <a:gd name="T92" fmla="*/ 51 w 57"/>
                  <a:gd name="T93" fmla="*/ 40 h 48"/>
                  <a:gd name="T94" fmla="*/ 49 w 57"/>
                  <a:gd name="T95" fmla="*/ 40 h 48"/>
                  <a:gd name="T96" fmla="*/ 51 w 57"/>
                  <a:gd name="T97" fmla="*/ 36 h 48"/>
                  <a:gd name="T98" fmla="*/ 53 w 57"/>
                  <a:gd name="T99" fmla="*/ 34 h 48"/>
                  <a:gd name="T100" fmla="*/ 55 w 57"/>
                  <a:gd name="T10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8">
                    <a:moveTo>
                      <a:pt x="55" y="34"/>
                    </a:moveTo>
                    <a:lnTo>
                      <a:pt x="57" y="27"/>
                    </a:lnTo>
                    <a:lnTo>
                      <a:pt x="55" y="23"/>
                    </a:lnTo>
                    <a:lnTo>
                      <a:pt x="55" y="21"/>
                    </a:lnTo>
                    <a:lnTo>
                      <a:pt x="51" y="15"/>
                    </a:lnTo>
                    <a:lnTo>
                      <a:pt x="53" y="12"/>
                    </a:lnTo>
                    <a:lnTo>
                      <a:pt x="49" y="10"/>
                    </a:lnTo>
                    <a:lnTo>
                      <a:pt x="49" y="8"/>
                    </a:lnTo>
                    <a:lnTo>
                      <a:pt x="46" y="4"/>
                    </a:lnTo>
                    <a:lnTo>
                      <a:pt x="42" y="6"/>
                    </a:lnTo>
                    <a:lnTo>
                      <a:pt x="40" y="2"/>
                    </a:lnTo>
                    <a:lnTo>
                      <a:pt x="36" y="2"/>
                    </a:lnTo>
                    <a:lnTo>
                      <a:pt x="34" y="0"/>
                    </a:lnTo>
                    <a:lnTo>
                      <a:pt x="28" y="0"/>
                    </a:lnTo>
                    <a:lnTo>
                      <a:pt x="25" y="2"/>
                    </a:lnTo>
                    <a:lnTo>
                      <a:pt x="23" y="4"/>
                    </a:lnTo>
                    <a:lnTo>
                      <a:pt x="23" y="4"/>
                    </a:lnTo>
                    <a:lnTo>
                      <a:pt x="19" y="6"/>
                    </a:lnTo>
                    <a:lnTo>
                      <a:pt x="17" y="8"/>
                    </a:lnTo>
                    <a:lnTo>
                      <a:pt x="15" y="6"/>
                    </a:lnTo>
                    <a:lnTo>
                      <a:pt x="11" y="6"/>
                    </a:lnTo>
                    <a:lnTo>
                      <a:pt x="9" y="2"/>
                    </a:lnTo>
                    <a:lnTo>
                      <a:pt x="6" y="2"/>
                    </a:lnTo>
                    <a:lnTo>
                      <a:pt x="2" y="4"/>
                    </a:lnTo>
                    <a:lnTo>
                      <a:pt x="0" y="8"/>
                    </a:lnTo>
                    <a:lnTo>
                      <a:pt x="2" y="10"/>
                    </a:lnTo>
                    <a:lnTo>
                      <a:pt x="4" y="19"/>
                    </a:lnTo>
                    <a:lnTo>
                      <a:pt x="9" y="19"/>
                    </a:lnTo>
                    <a:lnTo>
                      <a:pt x="9" y="23"/>
                    </a:lnTo>
                    <a:lnTo>
                      <a:pt x="15" y="27"/>
                    </a:lnTo>
                    <a:lnTo>
                      <a:pt x="17" y="27"/>
                    </a:lnTo>
                    <a:lnTo>
                      <a:pt x="19" y="29"/>
                    </a:lnTo>
                    <a:lnTo>
                      <a:pt x="21" y="31"/>
                    </a:lnTo>
                    <a:lnTo>
                      <a:pt x="23" y="36"/>
                    </a:lnTo>
                    <a:lnTo>
                      <a:pt x="28" y="38"/>
                    </a:lnTo>
                    <a:lnTo>
                      <a:pt x="30" y="38"/>
                    </a:lnTo>
                    <a:lnTo>
                      <a:pt x="32" y="38"/>
                    </a:lnTo>
                    <a:lnTo>
                      <a:pt x="34" y="40"/>
                    </a:lnTo>
                    <a:lnTo>
                      <a:pt x="36" y="40"/>
                    </a:lnTo>
                    <a:lnTo>
                      <a:pt x="40" y="46"/>
                    </a:lnTo>
                    <a:lnTo>
                      <a:pt x="44" y="46"/>
                    </a:lnTo>
                    <a:lnTo>
                      <a:pt x="49" y="48"/>
                    </a:lnTo>
                    <a:lnTo>
                      <a:pt x="49" y="46"/>
                    </a:lnTo>
                    <a:lnTo>
                      <a:pt x="53" y="46"/>
                    </a:lnTo>
                    <a:lnTo>
                      <a:pt x="53" y="44"/>
                    </a:lnTo>
                    <a:lnTo>
                      <a:pt x="51" y="44"/>
                    </a:lnTo>
                    <a:lnTo>
                      <a:pt x="51" y="40"/>
                    </a:lnTo>
                    <a:lnTo>
                      <a:pt x="49" y="40"/>
                    </a:lnTo>
                    <a:lnTo>
                      <a:pt x="51" y="36"/>
                    </a:lnTo>
                    <a:lnTo>
                      <a:pt x="53" y="34"/>
                    </a:lnTo>
                    <a:lnTo>
                      <a:pt x="55" y="3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6" name="Freeform 73">
                <a:extLst>
                  <a:ext uri="{FF2B5EF4-FFF2-40B4-BE49-F238E27FC236}">
                    <a16:creationId xmlns:a16="http://schemas.microsoft.com/office/drawing/2014/main" id="{49D3EA15-12E0-4473-A6F5-89B4DA71DF36}"/>
                  </a:ext>
                </a:extLst>
              </p:cNvPr>
              <p:cNvSpPr>
                <a:spLocks/>
              </p:cNvSpPr>
              <p:nvPr/>
            </p:nvSpPr>
            <p:spPr bwMode="auto">
              <a:xfrm>
                <a:off x="4663692" y="3333647"/>
                <a:ext cx="19334" cy="26240"/>
              </a:xfrm>
              <a:custGeom>
                <a:avLst/>
                <a:gdLst>
                  <a:gd name="T0" fmla="*/ 4 w 14"/>
                  <a:gd name="T1" fmla="*/ 12 h 19"/>
                  <a:gd name="T2" fmla="*/ 4 w 14"/>
                  <a:gd name="T3" fmla="*/ 10 h 19"/>
                  <a:gd name="T4" fmla="*/ 2 w 14"/>
                  <a:gd name="T5" fmla="*/ 10 h 19"/>
                  <a:gd name="T6" fmla="*/ 2 w 14"/>
                  <a:gd name="T7" fmla="*/ 6 h 19"/>
                  <a:gd name="T8" fmla="*/ 0 w 14"/>
                  <a:gd name="T9" fmla="*/ 6 h 19"/>
                  <a:gd name="T10" fmla="*/ 2 w 14"/>
                  <a:gd name="T11" fmla="*/ 2 h 19"/>
                  <a:gd name="T12" fmla="*/ 4 w 14"/>
                  <a:gd name="T13" fmla="*/ 0 h 19"/>
                  <a:gd name="T14" fmla="*/ 6 w 14"/>
                  <a:gd name="T15" fmla="*/ 0 h 19"/>
                  <a:gd name="T16" fmla="*/ 10 w 14"/>
                  <a:gd name="T17" fmla="*/ 4 h 19"/>
                  <a:gd name="T18" fmla="*/ 12 w 14"/>
                  <a:gd name="T19" fmla="*/ 8 h 19"/>
                  <a:gd name="T20" fmla="*/ 14 w 14"/>
                  <a:gd name="T21" fmla="*/ 10 h 19"/>
                  <a:gd name="T22" fmla="*/ 14 w 14"/>
                  <a:gd name="T23" fmla="*/ 16 h 19"/>
                  <a:gd name="T24" fmla="*/ 10 w 14"/>
                  <a:gd name="T25" fmla="*/ 19 h 19"/>
                  <a:gd name="T26" fmla="*/ 6 w 14"/>
                  <a:gd name="T27" fmla="*/ 16 h 19"/>
                  <a:gd name="T28" fmla="*/ 4 w 14"/>
                  <a:gd name="T29" fmla="*/ 12 h 19"/>
                  <a:gd name="T30" fmla="*/ 4 w 14"/>
                  <a:gd name="T3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9">
                    <a:moveTo>
                      <a:pt x="4" y="12"/>
                    </a:moveTo>
                    <a:lnTo>
                      <a:pt x="4" y="10"/>
                    </a:lnTo>
                    <a:lnTo>
                      <a:pt x="2" y="10"/>
                    </a:lnTo>
                    <a:lnTo>
                      <a:pt x="2" y="6"/>
                    </a:lnTo>
                    <a:lnTo>
                      <a:pt x="0" y="6"/>
                    </a:lnTo>
                    <a:lnTo>
                      <a:pt x="2" y="2"/>
                    </a:lnTo>
                    <a:lnTo>
                      <a:pt x="4" y="0"/>
                    </a:lnTo>
                    <a:lnTo>
                      <a:pt x="6" y="0"/>
                    </a:lnTo>
                    <a:lnTo>
                      <a:pt x="10" y="4"/>
                    </a:lnTo>
                    <a:lnTo>
                      <a:pt x="12" y="8"/>
                    </a:lnTo>
                    <a:lnTo>
                      <a:pt x="14" y="10"/>
                    </a:lnTo>
                    <a:lnTo>
                      <a:pt x="14" y="16"/>
                    </a:lnTo>
                    <a:lnTo>
                      <a:pt x="10" y="19"/>
                    </a:lnTo>
                    <a:lnTo>
                      <a:pt x="6" y="16"/>
                    </a:lnTo>
                    <a:lnTo>
                      <a:pt x="4" y="12"/>
                    </a:lnTo>
                    <a:lnTo>
                      <a:pt x="4" y="1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7" name="Freeform 74">
                <a:extLst>
                  <a:ext uri="{FF2B5EF4-FFF2-40B4-BE49-F238E27FC236}">
                    <a16:creationId xmlns:a16="http://schemas.microsoft.com/office/drawing/2014/main" id="{40FEEC17-36FB-4587-B57B-B7D1F8356792}"/>
                  </a:ext>
                </a:extLst>
              </p:cNvPr>
              <p:cNvSpPr>
                <a:spLocks noEditPoints="1"/>
              </p:cNvSpPr>
              <p:nvPr/>
            </p:nvSpPr>
            <p:spPr bwMode="auto">
              <a:xfrm>
                <a:off x="4357106" y="2843387"/>
                <a:ext cx="20716" cy="44193"/>
              </a:xfrm>
              <a:custGeom>
                <a:avLst/>
                <a:gdLst>
                  <a:gd name="T0" fmla="*/ 7 w 15"/>
                  <a:gd name="T1" fmla="*/ 26 h 32"/>
                  <a:gd name="T2" fmla="*/ 11 w 15"/>
                  <a:gd name="T3" fmla="*/ 32 h 32"/>
                  <a:gd name="T4" fmla="*/ 11 w 15"/>
                  <a:gd name="T5" fmla="*/ 28 h 32"/>
                  <a:gd name="T6" fmla="*/ 11 w 15"/>
                  <a:gd name="T7" fmla="*/ 28 h 32"/>
                  <a:gd name="T8" fmla="*/ 7 w 15"/>
                  <a:gd name="T9" fmla="*/ 26 h 32"/>
                  <a:gd name="T10" fmla="*/ 7 w 15"/>
                  <a:gd name="T11" fmla="*/ 26 h 32"/>
                  <a:gd name="T12" fmla="*/ 11 w 15"/>
                  <a:gd name="T13" fmla="*/ 15 h 32"/>
                  <a:gd name="T14" fmla="*/ 9 w 15"/>
                  <a:gd name="T15" fmla="*/ 17 h 32"/>
                  <a:gd name="T16" fmla="*/ 11 w 15"/>
                  <a:gd name="T17" fmla="*/ 22 h 32"/>
                  <a:gd name="T18" fmla="*/ 11 w 15"/>
                  <a:gd name="T19" fmla="*/ 17 h 32"/>
                  <a:gd name="T20" fmla="*/ 11 w 15"/>
                  <a:gd name="T21" fmla="*/ 15 h 32"/>
                  <a:gd name="T22" fmla="*/ 11 w 15"/>
                  <a:gd name="T23" fmla="*/ 15 h 32"/>
                  <a:gd name="T24" fmla="*/ 0 w 15"/>
                  <a:gd name="T25" fmla="*/ 5 h 32"/>
                  <a:gd name="T26" fmla="*/ 0 w 15"/>
                  <a:gd name="T27" fmla="*/ 9 h 32"/>
                  <a:gd name="T28" fmla="*/ 5 w 15"/>
                  <a:gd name="T29" fmla="*/ 9 h 32"/>
                  <a:gd name="T30" fmla="*/ 0 w 15"/>
                  <a:gd name="T31" fmla="*/ 5 h 32"/>
                  <a:gd name="T32" fmla="*/ 0 w 15"/>
                  <a:gd name="T33" fmla="*/ 5 h 32"/>
                  <a:gd name="T34" fmla="*/ 13 w 15"/>
                  <a:gd name="T35" fmla="*/ 0 h 32"/>
                  <a:gd name="T36" fmla="*/ 15 w 15"/>
                  <a:gd name="T37" fmla="*/ 3 h 32"/>
                  <a:gd name="T38" fmla="*/ 13 w 15"/>
                  <a:gd name="T39" fmla="*/ 0 h 32"/>
                  <a:gd name="T40" fmla="*/ 13 w 15"/>
                  <a:gd name="T41" fmla="*/ 0 h 32"/>
                  <a:gd name="T42" fmla="*/ 13 w 15"/>
                  <a:gd name="T43" fmla="*/ 0 h 32"/>
                  <a:gd name="T44" fmla="*/ 7 w 15"/>
                  <a:gd name="T45" fmla="*/ 0 h 32"/>
                  <a:gd name="T46" fmla="*/ 7 w 15"/>
                  <a:gd name="T47" fmla="*/ 0 h 32"/>
                  <a:gd name="T48" fmla="*/ 9 w 15"/>
                  <a:gd name="T49" fmla="*/ 0 h 32"/>
                  <a:gd name="T50" fmla="*/ 13 w 15"/>
                  <a:gd name="T51" fmla="*/ 3 h 32"/>
                  <a:gd name="T52" fmla="*/ 13 w 15"/>
                  <a:gd name="T53" fmla="*/ 7 h 32"/>
                  <a:gd name="T54" fmla="*/ 9 w 15"/>
                  <a:gd name="T55" fmla="*/ 5 h 32"/>
                  <a:gd name="T56" fmla="*/ 7 w 15"/>
                  <a:gd name="T57" fmla="*/ 0 h 32"/>
                  <a:gd name="T58" fmla="*/ 7 w 15"/>
                  <a:gd name="T59" fmla="*/ 0 h 32"/>
                  <a:gd name="T60" fmla="*/ 5 w 15"/>
                  <a:gd name="T61" fmla="*/ 0 h 32"/>
                  <a:gd name="T62" fmla="*/ 9 w 15"/>
                  <a:gd name="T63" fmla="*/ 9 h 32"/>
                  <a:gd name="T64" fmla="*/ 13 w 15"/>
                  <a:gd name="T65" fmla="*/ 13 h 32"/>
                  <a:gd name="T66" fmla="*/ 11 w 15"/>
                  <a:gd name="T67" fmla="*/ 13 h 32"/>
                  <a:gd name="T68" fmla="*/ 5 w 15"/>
                  <a:gd name="T69" fmla="*/ 7 h 32"/>
                  <a:gd name="T70" fmla="*/ 2 w 15"/>
                  <a:gd name="T71" fmla="*/ 3 h 32"/>
                  <a:gd name="T72" fmla="*/ 5 w 15"/>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32">
                    <a:moveTo>
                      <a:pt x="7" y="26"/>
                    </a:moveTo>
                    <a:lnTo>
                      <a:pt x="11" y="32"/>
                    </a:lnTo>
                    <a:lnTo>
                      <a:pt x="11" y="28"/>
                    </a:lnTo>
                    <a:lnTo>
                      <a:pt x="11" y="28"/>
                    </a:lnTo>
                    <a:lnTo>
                      <a:pt x="7" y="26"/>
                    </a:lnTo>
                    <a:lnTo>
                      <a:pt x="7" y="26"/>
                    </a:lnTo>
                    <a:close/>
                    <a:moveTo>
                      <a:pt x="11" y="15"/>
                    </a:moveTo>
                    <a:lnTo>
                      <a:pt x="9" y="17"/>
                    </a:lnTo>
                    <a:lnTo>
                      <a:pt x="11" y="22"/>
                    </a:lnTo>
                    <a:lnTo>
                      <a:pt x="11" y="17"/>
                    </a:lnTo>
                    <a:lnTo>
                      <a:pt x="11" y="15"/>
                    </a:lnTo>
                    <a:lnTo>
                      <a:pt x="11" y="15"/>
                    </a:lnTo>
                    <a:close/>
                    <a:moveTo>
                      <a:pt x="0" y="5"/>
                    </a:moveTo>
                    <a:lnTo>
                      <a:pt x="0" y="9"/>
                    </a:lnTo>
                    <a:lnTo>
                      <a:pt x="5" y="9"/>
                    </a:lnTo>
                    <a:lnTo>
                      <a:pt x="0" y="5"/>
                    </a:lnTo>
                    <a:lnTo>
                      <a:pt x="0" y="5"/>
                    </a:lnTo>
                    <a:close/>
                    <a:moveTo>
                      <a:pt x="13" y="0"/>
                    </a:moveTo>
                    <a:lnTo>
                      <a:pt x="15" y="3"/>
                    </a:lnTo>
                    <a:lnTo>
                      <a:pt x="13" y="0"/>
                    </a:lnTo>
                    <a:lnTo>
                      <a:pt x="13" y="0"/>
                    </a:lnTo>
                    <a:lnTo>
                      <a:pt x="13" y="0"/>
                    </a:lnTo>
                    <a:close/>
                    <a:moveTo>
                      <a:pt x="7" y="0"/>
                    </a:moveTo>
                    <a:lnTo>
                      <a:pt x="7" y="0"/>
                    </a:lnTo>
                    <a:lnTo>
                      <a:pt x="9" y="0"/>
                    </a:lnTo>
                    <a:lnTo>
                      <a:pt x="13" y="3"/>
                    </a:lnTo>
                    <a:lnTo>
                      <a:pt x="13" y="7"/>
                    </a:lnTo>
                    <a:lnTo>
                      <a:pt x="9" y="5"/>
                    </a:lnTo>
                    <a:lnTo>
                      <a:pt x="7" y="0"/>
                    </a:lnTo>
                    <a:lnTo>
                      <a:pt x="7" y="0"/>
                    </a:lnTo>
                    <a:close/>
                    <a:moveTo>
                      <a:pt x="5" y="0"/>
                    </a:moveTo>
                    <a:lnTo>
                      <a:pt x="9" y="9"/>
                    </a:lnTo>
                    <a:lnTo>
                      <a:pt x="13" y="13"/>
                    </a:lnTo>
                    <a:lnTo>
                      <a:pt x="11" y="13"/>
                    </a:lnTo>
                    <a:lnTo>
                      <a:pt x="5" y="7"/>
                    </a:lnTo>
                    <a:lnTo>
                      <a:pt x="2" y="3"/>
                    </a:lnTo>
                    <a:lnTo>
                      <a:pt x="5"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0" name="Freeform 77">
                <a:extLst>
                  <a:ext uri="{FF2B5EF4-FFF2-40B4-BE49-F238E27FC236}">
                    <a16:creationId xmlns:a16="http://schemas.microsoft.com/office/drawing/2014/main" id="{B3F875FF-0B84-4598-8AB5-49DCEBA65173}"/>
                  </a:ext>
                </a:extLst>
              </p:cNvPr>
              <p:cNvSpPr>
                <a:spLocks noEditPoints="1"/>
              </p:cNvSpPr>
              <p:nvPr/>
            </p:nvSpPr>
            <p:spPr bwMode="auto">
              <a:xfrm>
                <a:off x="4412347" y="3297740"/>
                <a:ext cx="359064" cy="335587"/>
              </a:xfrm>
              <a:custGeom>
                <a:avLst/>
                <a:gdLst>
                  <a:gd name="T0" fmla="*/ 205 w 260"/>
                  <a:gd name="T1" fmla="*/ 118 h 243"/>
                  <a:gd name="T2" fmla="*/ 188 w 260"/>
                  <a:gd name="T3" fmla="*/ 127 h 243"/>
                  <a:gd name="T4" fmla="*/ 194 w 260"/>
                  <a:gd name="T5" fmla="*/ 114 h 243"/>
                  <a:gd name="T6" fmla="*/ 209 w 260"/>
                  <a:gd name="T7" fmla="*/ 93 h 243"/>
                  <a:gd name="T8" fmla="*/ 215 w 260"/>
                  <a:gd name="T9" fmla="*/ 91 h 243"/>
                  <a:gd name="T10" fmla="*/ 220 w 260"/>
                  <a:gd name="T11" fmla="*/ 70 h 243"/>
                  <a:gd name="T12" fmla="*/ 224 w 260"/>
                  <a:gd name="T13" fmla="*/ 53 h 243"/>
                  <a:gd name="T14" fmla="*/ 207 w 260"/>
                  <a:gd name="T15" fmla="*/ 51 h 243"/>
                  <a:gd name="T16" fmla="*/ 192 w 260"/>
                  <a:gd name="T17" fmla="*/ 45 h 243"/>
                  <a:gd name="T18" fmla="*/ 177 w 260"/>
                  <a:gd name="T19" fmla="*/ 38 h 243"/>
                  <a:gd name="T20" fmla="*/ 163 w 260"/>
                  <a:gd name="T21" fmla="*/ 30 h 243"/>
                  <a:gd name="T22" fmla="*/ 150 w 260"/>
                  <a:gd name="T23" fmla="*/ 19 h 243"/>
                  <a:gd name="T24" fmla="*/ 135 w 260"/>
                  <a:gd name="T25" fmla="*/ 2 h 243"/>
                  <a:gd name="T26" fmla="*/ 118 w 260"/>
                  <a:gd name="T27" fmla="*/ 7 h 243"/>
                  <a:gd name="T28" fmla="*/ 112 w 260"/>
                  <a:gd name="T29" fmla="*/ 30 h 243"/>
                  <a:gd name="T30" fmla="*/ 89 w 260"/>
                  <a:gd name="T31" fmla="*/ 38 h 243"/>
                  <a:gd name="T32" fmla="*/ 74 w 260"/>
                  <a:gd name="T33" fmla="*/ 47 h 243"/>
                  <a:gd name="T34" fmla="*/ 66 w 260"/>
                  <a:gd name="T35" fmla="*/ 38 h 243"/>
                  <a:gd name="T36" fmla="*/ 55 w 260"/>
                  <a:gd name="T37" fmla="*/ 40 h 243"/>
                  <a:gd name="T38" fmla="*/ 59 w 260"/>
                  <a:gd name="T39" fmla="*/ 57 h 243"/>
                  <a:gd name="T40" fmla="*/ 49 w 260"/>
                  <a:gd name="T41" fmla="*/ 64 h 243"/>
                  <a:gd name="T42" fmla="*/ 32 w 260"/>
                  <a:gd name="T43" fmla="*/ 57 h 243"/>
                  <a:gd name="T44" fmla="*/ 17 w 260"/>
                  <a:gd name="T45" fmla="*/ 61 h 243"/>
                  <a:gd name="T46" fmla="*/ 2 w 260"/>
                  <a:gd name="T47" fmla="*/ 72 h 243"/>
                  <a:gd name="T48" fmla="*/ 5 w 260"/>
                  <a:gd name="T49" fmla="*/ 72 h 243"/>
                  <a:gd name="T50" fmla="*/ 7 w 260"/>
                  <a:gd name="T51" fmla="*/ 76 h 243"/>
                  <a:gd name="T52" fmla="*/ 9 w 260"/>
                  <a:gd name="T53" fmla="*/ 87 h 243"/>
                  <a:gd name="T54" fmla="*/ 26 w 260"/>
                  <a:gd name="T55" fmla="*/ 89 h 243"/>
                  <a:gd name="T56" fmla="*/ 36 w 260"/>
                  <a:gd name="T57" fmla="*/ 91 h 243"/>
                  <a:gd name="T58" fmla="*/ 45 w 260"/>
                  <a:gd name="T59" fmla="*/ 99 h 243"/>
                  <a:gd name="T60" fmla="*/ 53 w 260"/>
                  <a:gd name="T61" fmla="*/ 99 h 243"/>
                  <a:gd name="T62" fmla="*/ 49 w 260"/>
                  <a:gd name="T63" fmla="*/ 110 h 243"/>
                  <a:gd name="T64" fmla="*/ 68 w 260"/>
                  <a:gd name="T65" fmla="*/ 123 h 243"/>
                  <a:gd name="T66" fmla="*/ 66 w 260"/>
                  <a:gd name="T67" fmla="*/ 137 h 243"/>
                  <a:gd name="T68" fmla="*/ 72 w 260"/>
                  <a:gd name="T69" fmla="*/ 144 h 243"/>
                  <a:gd name="T70" fmla="*/ 68 w 260"/>
                  <a:gd name="T71" fmla="*/ 163 h 243"/>
                  <a:gd name="T72" fmla="*/ 59 w 260"/>
                  <a:gd name="T73" fmla="*/ 194 h 243"/>
                  <a:gd name="T74" fmla="*/ 68 w 260"/>
                  <a:gd name="T75" fmla="*/ 203 h 243"/>
                  <a:gd name="T76" fmla="*/ 95 w 260"/>
                  <a:gd name="T77" fmla="*/ 213 h 243"/>
                  <a:gd name="T78" fmla="*/ 118 w 260"/>
                  <a:gd name="T79" fmla="*/ 211 h 243"/>
                  <a:gd name="T80" fmla="*/ 142 w 260"/>
                  <a:gd name="T81" fmla="*/ 217 h 243"/>
                  <a:gd name="T82" fmla="*/ 154 w 260"/>
                  <a:gd name="T83" fmla="*/ 190 h 243"/>
                  <a:gd name="T84" fmla="*/ 171 w 260"/>
                  <a:gd name="T85" fmla="*/ 194 h 243"/>
                  <a:gd name="T86" fmla="*/ 201 w 260"/>
                  <a:gd name="T87" fmla="*/ 203 h 243"/>
                  <a:gd name="T88" fmla="*/ 222 w 260"/>
                  <a:gd name="T89" fmla="*/ 184 h 243"/>
                  <a:gd name="T90" fmla="*/ 209 w 260"/>
                  <a:gd name="T91" fmla="*/ 158 h 243"/>
                  <a:gd name="T92" fmla="*/ 209 w 260"/>
                  <a:gd name="T93" fmla="*/ 139 h 243"/>
                  <a:gd name="T94" fmla="*/ 253 w 260"/>
                  <a:gd name="T95" fmla="*/ 243 h 243"/>
                  <a:gd name="T96" fmla="*/ 247 w 260"/>
                  <a:gd name="T97" fmla="*/ 234 h 243"/>
                  <a:gd name="T98" fmla="*/ 243 w 260"/>
                  <a:gd name="T99" fmla="*/ 228 h 243"/>
                  <a:gd name="T100" fmla="*/ 243 w 260"/>
                  <a:gd name="T101" fmla="*/ 219 h 243"/>
                  <a:gd name="T102" fmla="*/ 253 w 260"/>
                  <a:gd name="T103" fmla="*/ 211 h 243"/>
                  <a:gd name="T104" fmla="*/ 257 w 260"/>
                  <a:gd name="T105" fmla="*/ 201 h 243"/>
                  <a:gd name="T106" fmla="*/ 257 w 260"/>
                  <a:gd name="T107" fmla="*/ 23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0" h="243">
                    <a:moveTo>
                      <a:pt x="211" y="133"/>
                    </a:moveTo>
                    <a:lnTo>
                      <a:pt x="209" y="129"/>
                    </a:lnTo>
                    <a:lnTo>
                      <a:pt x="207" y="127"/>
                    </a:lnTo>
                    <a:lnTo>
                      <a:pt x="207" y="123"/>
                    </a:lnTo>
                    <a:lnTo>
                      <a:pt x="205" y="118"/>
                    </a:lnTo>
                    <a:lnTo>
                      <a:pt x="198" y="118"/>
                    </a:lnTo>
                    <a:lnTo>
                      <a:pt x="196" y="120"/>
                    </a:lnTo>
                    <a:lnTo>
                      <a:pt x="198" y="127"/>
                    </a:lnTo>
                    <a:lnTo>
                      <a:pt x="192" y="129"/>
                    </a:lnTo>
                    <a:lnTo>
                      <a:pt x="188" y="127"/>
                    </a:lnTo>
                    <a:lnTo>
                      <a:pt x="188" y="125"/>
                    </a:lnTo>
                    <a:lnTo>
                      <a:pt x="190" y="123"/>
                    </a:lnTo>
                    <a:lnTo>
                      <a:pt x="192" y="123"/>
                    </a:lnTo>
                    <a:lnTo>
                      <a:pt x="192" y="120"/>
                    </a:lnTo>
                    <a:lnTo>
                      <a:pt x="194" y="114"/>
                    </a:lnTo>
                    <a:lnTo>
                      <a:pt x="198" y="106"/>
                    </a:lnTo>
                    <a:lnTo>
                      <a:pt x="201" y="104"/>
                    </a:lnTo>
                    <a:lnTo>
                      <a:pt x="205" y="99"/>
                    </a:lnTo>
                    <a:lnTo>
                      <a:pt x="209" y="97"/>
                    </a:lnTo>
                    <a:lnTo>
                      <a:pt x="209" y="93"/>
                    </a:lnTo>
                    <a:lnTo>
                      <a:pt x="205" y="91"/>
                    </a:lnTo>
                    <a:lnTo>
                      <a:pt x="207" y="89"/>
                    </a:lnTo>
                    <a:lnTo>
                      <a:pt x="211" y="89"/>
                    </a:lnTo>
                    <a:lnTo>
                      <a:pt x="213" y="91"/>
                    </a:lnTo>
                    <a:lnTo>
                      <a:pt x="215" y="91"/>
                    </a:lnTo>
                    <a:lnTo>
                      <a:pt x="222" y="89"/>
                    </a:lnTo>
                    <a:lnTo>
                      <a:pt x="222" y="85"/>
                    </a:lnTo>
                    <a:lnTo>
                      <a:pt x="217" y="82"/>
                    </a:lnTo>
                    <a:lnTo>
                      <a:pt x="217" y="78"/>
                    </a:lnTo>
                    <a:lnTo>
                      <a:pt x="220" y="70"/>
                    </a:lnTo>
                    <a:lnTo>
                      <a:pt x="222" y="68"/>
                    </a:lnTo>
                    <a:lnTo>
                      <a:pt x="222" y="66"/>
                    </a:lnTo>
                    <a:lnTo>
                      <a:pt x="224" y="59"/>
                    </a:lnTo>
                    <a:lnTo>
                      <a:pt x="228" y="55"/>
                    </a:lnTo>
                    <a:lnTo>
                      <a:pt x="224" y="53"/>
                    </a:lnTo>
                    <a:lnTo>
                      <a:pt x="222" y="53"/>
                    </a:lnTo>
                    <a:lnTo>
                      <a:pt x="215" y="49"/>
                    </a:lnTo>
                    <a:lnTo>
                      <a:pt x="213" y="51"/>
                    </a:lnTo>
                    <a:lnTo>
                      <a:pt x="209" y="51"/>
                    </a:lnTo>
                    <a:lnTo>
                      <a:pt x="207" y="51"/>
                    </a:lnTo>
                    <a:lnTo>
                      <a:pt x="203" y="51"/>
                    </a:lnTo>
                    <a:lnTo>
                      <a:pt x="201" y="49"/>
                    </a:lnTo>
                    <a:lnTo>
                      <a:pt x="201" y="47"/>
                    </a:lnTo>
                    <a:lnTo>
                      <a:pt x="196" y="42"/>
                    </a:lnTo>
                    <a:lnTo>
                      <a:pt x="192" y="45"/>
                    </a:lnTo>
                    <a:lnTo>
                      <a:pt x="188" y="42"/>
                    </a:lnTo>
                    <a:lnTo>
                      <a:pt x="186" y="38"/>
                    </a:lnTo>
                    <a:lnTo>
                      <a:pt x="182" y="38"/>
                    </a:lnTo>
                    <a:lnTo>
                      <a:pt x="182" y="40"/>
                    </a:lnTo>
                    <a:lnTo>
                      <a:pt x="177" y="38"/>
                    </a:lnTo>
                    <a:lnTo>
                      <a:pt x="173" y="38"/>
                    </a:lnTo>
                    <a:lnTo>
                      <a:pt x="169" y="32"/>
                    </a:lnTo>
                    <a:lnTo>
                      <a:pt x="167" y="32"/>
                    </a:lnTo>
                    <a:lnTo>
                      <a:pt x="165" y="30"/>
                    </a:lnTo>
                    <a:lnTo>
                      <a:pt x="163" y="30"/>
                    </a:lnTo>
                    <a:lnTo>
                      <a:pt x="161" y="30"/>
                    </a:lnTo>
                    <a:lnTo>
                      <a:pt x="156" y="28"/>
                    </a:lnTo>
                    <a:lnTo>
                      <a:pt x="154" y="23"/>
                    </a:lnTo>
                    <a:lnTo>
                      <a:pt x="152" y="21"/>
                    </a:lnTo>
                    <a:lnTo>
                      <a:pt x="150" y="19"/>
                    </a:lnTo>
                    <a:lnTo>
                      <a:pt x="148" y="19"/>
                    </a:lnTo>
                    <a:lnTo>
                      <a:pt x="142" y="15"/>
                    </a:lnTo>
                    <a:lnTo>
                      <a:pt x="142" y="11"/>
                    </a:lnTo>
                    <a:lnTo>
                      <a:pt x="137" y="11"/>
                    </a:lnTo>
                    <a:lnTo>
                      <a:pt x="135" y="2"/>
                    </a:lnTo>
                    <a:lnTo>
                      <a:pt x="133" y="0"/>
                    </a:lnTo>
                    <a:lnTo>
                      <a:pt x="133" y="2"/>
                    </a:lnTo>
                    <a:lnTo>
                      <a:pt x="127" y="4"/>
                    </a:lnTo>
                    <a:lnTo>
                      <a:pt x="125" y="4"/>
                    </a:lnTo>
                    <a:lnTo>
                      <a:pt x="118" y="7"/>
                    </a:lnTo>
                    <a:lnTo>
                      <a:pt x="116" y="11"/>
                    </a:lnTo>
                    <a:lnTo>
                      <a:pt x="118" y="15"/>
                    </a:lnTo>
                    <a:lnTo>
                      <a:pt x="116" y="23"/>
                    </a:lnTo>
                    <a:lnTo>
                      <a:pt x="112" y="28"/>
                    </a:lnTo>
                    <a:lnTo>
                      <a:pt x="112" y="30"/>
                    </a:lnTo>
                    <a:lnTo>
                      <a:pt x="106" y="32"/>
                    </a:lnTo>
                    <a:lnTo>
                      <a:pt x="102" y="32"/>
                    </a:lnTo>
                    <a:lnTo>
                      <a:pt x="97" y="32"/>
                    </a:lnTo>
                    <a:lnTo>
                      <a:pt x="91" y="36"/>
                    </a:lnTo>
                    <a:lnTo>
                      <a:pt x="89" y="38"/>
                    </a:lnTo>
                    <a:lnTo>
                      <a:pt x="89" y="42"/>
                    </a:lnTo>
                    <a:lnTo>
                      <a:pt x="93" y="42"/>
                    </a:lnTo>
                    <a:lnTo>
                      <a:pt x="89" y="47"/>
                    </a:lnTo>
                    <a:lnTo>
                      <a:pt x="83" y="47"/>
                    </a:lnTo>
                    <a:lnTo>
                      <a:pt x="74" y="47"/>
                    </a:lnTo>
                    <a:lnTo>
                      <a:pt x="72" y="45"/>
                    </a:lnTo>
                    <a:lnTo>
                      <a:pt x="68" y="47"/>
                    </a:lnTo>
                    <a:lnTo>
                      <a:pt x="68" y="42"/>
                    </a:lnTo>
                    <a:lnTo>
                      <a:pt x="66" y="40"/>
                    </a:lnTo>
                    <a:lnTo>
                      <a:pt x="66" y="38"/>
                    </a:lnTo>
                    <a:lnTo>
                      <a:pt x="64" y="36"/>
                    </a:lnTo>
                    <a:lnTo>
                      <a:pt x="59" y="38"/>
                    </a:lnTo>
                    <a:lnTo>
                      <a:pt x="55" y="38"/>
                    </a:lnTo>
                    <a:lnTo>
                      <a:pt x="53" y="36"/>
                    </a:lnTo>
                    <a:lnTo>
                      <a:pt x="55" y="40"/>
                    </a:lnTo>
                    <a:lnTo>
                      <a:pt x="53" y="42"/>
                    </a:lnTo>
                    <a:lnTo>
                      <a:pt x="59" y="49"/>
                    </a:lnTo>
                    <a:lnTo>
                      <a:pt x="59" y="51"/>
                    </a:lnTo>
                    <a:lnTo>
                      <a:pt x="59" y="55"/>
                    </a:lnTo>
                    <a:lnTo>
                      <a:pt x="59" y="57"/>
                    </a:lnTo>
                    <a:lnTo>
                      <a:pt x="61" y="59"/>
                    </a:lnTo>
                    <a:lnTo>
                      <a:pt x="61" y="64"/>
                    </a:lnTo>
                    <a:lnTo>
                      <a:pt x="55" y="64"/>
                    </a:lnTo>
                    <a:lnTo>
                      <a:pt x="51" y="64"/>
                    </a:lnTo>
                    <a:lnTo>
                      <a:pt x="49" y="64"/>
                    </a:lnTo>
                    <a:lnTo>
                      <a:pt x="45" y="64"/>
                    </a:lnTo>
                    <a:lnTo>
                      <a:pt x="45" y="64"/>
                    </a:lnTo>
                    <a:lnTo>
                      <a:pt x="40" y="66"/>
                    </a:lnTo>
                    <a:lnTo>
                      <a:pt x="34" y="59"/>
                    </a:lnTo>
                    <a:lnTo>
                      <a:pt x="32" y="57"/>
                    </a:lnTo>
                    <a:lnTo>
                      <a:pt x="26" y="59"/>
                    </a:lnTo>
                    <a:lnTo>
                      <a:pt x="24" y="61"/>
                    </a:lnTo>
                    <a:lnTo>
                      <a:pt x="21" y="61"/>
                    </a:lnTo>
                    <a:lnTo>
                      <a:pt x="19" y="64"/>
                    </a:lnTo>
                    <a:lnTo>
                      <a:pt x="17" y="61"/>
                    </a:lnTo>
                    <a:lnTo>
                      <a:pt x="13" y="61"/>
                    </a:lnTo>
                    <a:lnTo>
                      <a:pt x="9" y="66"/>
                    </a:lnTo>
                    <a:lnTo>
                      <a:pt x="5" y="66"/>
                    </a:lnTo>
                    <a:lnTo>
                      <a:pt x="0" y="68"/>
                    </a:lnTo>
                    <a:lnTo>
                      <a:pt x="2" y="72"/>
                    </a:lnTo>
                    <a:lnTo>
                      <a:pt x="7" y="70"/>
                    </a:lnTo>
                    <a:lnTo>
                      <a:pt x="9" y="72"/>
                    </a:lnTo>
                    <a:lnTo>
                      <a:pt x="11" y="72"/>
                    </a:lnTo>
                    <a:lnTo>
                      <a:pt x="7" y="72"/>
                    </a:lnTo>
                    <a:lnTo>
                      <a:pt x="5" y="72"/>
                    </a:lnTo>
                    <a:lnTo>
                      <a:pt x="7" y="76"/>
                    </a:lnTo>
                    <a:lnTo>
                      <a:pt x="7" y="72"/>
                    </a:lnTo>
                    <a:lnTo>
                      <a:pt x="9" y="74"/>
                    </a:lnTo>
                    <a:lnTo>
                      <a:pt x="9" y="76"/>
                    </a:lnTo>
                    <a:lnTo>
                      <a:pt x="7" y="76"/>
                    </a:lnTo>
                    <a:lnTo>
                      <a:pt x="5" y="78"/>
                    </a:lnTo>
                    <a:lnTo>
                      <a:pt x="5" y="80"/>
                    </a:lnTo>
                    <a:lnTo>
                      <a:pt x="7" y="80"/>
                    </a:lnTo>
                    <a:lnTo>
                      <a:pt x="9" y="85"/>
                    </a:lnTo>
                    <a:lnTo>
                      <a:pt x="9" y="87"/>
                    </a:lnTo>
                    <a:lnTo>
                      <a:pt x="13" y="82"/>
                    </a:lnTo>
                    <a:lnTo>
                      <a:pt x="15" y="85"/>
                    </a:lnTo>
                    <a:lnTo>
                      <a:pt x="17" y="85"/>
                    </a:lnTo>
                    <a:lnTo>
                      <a:pt x="24" y="87"/>
                    </a:lnTo>
                    <a:lnTo>
                      <a:pt x="26" y="89"/>
                    </a:lnTo>
                    <a:lnTo>
                      <a:pt x="28" y="89"/>
                    </a:lnTo>
                    <a:lnTo>
                      <a:pt x="32" y="91"/>
                    </a:lnTo>
                    <a:lnTo>
                      <a:pt x="36" y="89"/>
                    </a:lnTo>
                    <a:lnTo>
                      <a:pt x="38" y="89"/>
                    </a:lnTo>
                    <a:lnTo>
                      <a:pt x="36" y="91"/>
                    </a:lnTo>
                    <a:lnTo>
                      <a:pt x="38" y="93"/>
                    </a:lnTo>
                    <a:lnTo>
                      <a:pt x="40" y="91"/>
                    </a:lnTo>
                    <a:lnTo>
                      <a:pt x="42" y="93"/>
                    </a:lnTo>
                    <a:lnTo>
                      <a:pt x="42" y="97"/>
                    </a:lnTo>
                    <a:lnTo>
                      <a:pt x="45" y="99"/>
                    </a:lnTo>
                    <a:lnTo>
                      <a:pt x="47" y="99"/>
                    </a:lnTo>
                    <a:lnTo>
                      <a:pt x="49" y="97"/>
                    </a:lnTo>
                    <a:lnTo>
                      <a:pt x="53" y="97"/>
                    </a:lnTo>
                    <a:lnTo>
                      <a:pt x="57" y="101"/>
                    </a:lnTo>
                    <a:lnTo>
                      <a:pt x="53" y="99"/>
                    </a:lnTo>
                    <a:lnTo>
                      <a:pt x="49" y="99"/>
                    </a:lnTo>
                    <a:lnTo>
                      <a:pt x="47" y="104"/>
                    </a:lnTo>
                    <a:lnTo>
                      <a:pt x="49" y="104"/>
                    </a:lnTo>
                    <a:lnTo>
                      <a:pt x="51" y="108"/>
                    </a:lnTo>
                    <a:lnTo>
                      <a:pt x="49" y="110"/>
                    </a:lnTo>
                    <a:lnTo>
                      <a:pt x="49" y="114"/>
                    </a:lnTo>
                    <a:lnTo>
                      <a:pt x="53" y="114"/>
                    </a:lnTo>
                    <a:lnTo>
                      <a:pt x="57" y="120"/>
                    </a:lnTo>
                    <a:lnTo>
                      <a:pt x="61" y="120"/>
                    </a:lnTo>
                    <a:lnTo>
                      <a:pt x="68" y="123"/>
                    </a:lnTo>
                    <a:lnTo>
                      <a:pt x="68" y="127"/>
                    </a:lnTo>
                    <a:lnTo>
                      <a:pt x="68" y="129"/>
                    </a:lnTo>
                    <a:lnTo>
                      <a:pt x="68" y="133"/>
                    </a:lnTo>
                    <a:lnTo>
                      <a:pt x="66" y="133"/>
                    </a:lnTo>
                    <a:lnTo>
                      <a:pt x="66" y="137"/>
                    </a:lnTo>
                    <a:lnTo>
                      <a:pt x="68" y="137"/>
                    </a:lnTo>
                    <a:lnTo>
                      <a:pt x="74" y="144"/>
                    </a:lnTo>
                    <a:lnTo>
                      <a:pt x="78" y="154"/>
                    </a:lnTo>
                    <a:lnTo>
                      <a:pt x="74" y="150"/>
                    </a:lnTo>
                    <a:lnTo>
                      <a:pt x="72" y="144"/>
                    </a:lnTo>
                    <a:lnTo>
                      <a:pt x="68" y="141"/>
                    </a:lnTo>
                    <a:lnTo>
                      <a:pt x="68" y="144"/>
                    </a:lnTo>
                    <a:lnTo>
                      <a:pt x="66" y="154"/>
                    </a:lnTo>
                    <a:lnTo>
                      <a:pt x="66" y="160"/>
                    </a:lnTo>
                    <a:lnTo>
                      <a:pt x="68" y="163"/>
                    </a:lnTo>
                    <a:lnTo>
                      <a:pt x="66" y="165"/>
                    </a:lnTo>
                    <a:lnTo>
                      <a:pt x="64" y="179"/>
                    </a:lnTo>
                    <a:lnTo>
                      <a:pt x="61" y="190"/>
                    </a:lnTo>
                    <a:lnTo>
                      <a:pt x="57" y="192"/>
                    </a:lnTo>
                    <a:lnTo>
                      <a:pt x="59" y="194"/>
                    </a:lnTo>
                    <a:lnTo>
                      <a:pt x="59" y="196"/>
                    </a:lnTo>
                    <a:lnTo>
                      <a:pt x="64" y="196"/>
                    </a:lnTo>
                    <a:lnTo>
                      <a:pt x="64" y="201"/>
                    </a:lnTo>
                    <a:lnTo>
                      <a:pt x="64" y="205"/>
                    </a:lnTo>
                    <a:lnTo>
                      <a:pt x="68" y="203"/>
                    </a:lnTo>
                    <a:lnTo>
                      <a:pt x="76" y="207"/>
                    </a:lnTo>
                    <a:lnTo>
                      <a:pt x="80" y="211"/>
                    </a:lnTo>
                    <a:lnTo>
                      <a:pt x="85" y="209"/>
                    </a:lnTo>
                    <a:lnTo>
                      <a:pt x="89" y="213"/>
                    </a:lnTo>
                    <a:lnTo>
                      <a:pt x="95" y="213"/>
                    </a:lnTo>
                    <a:lnTo>
                      <a:pt x="97" y="213"/>
                    </a:lnTo>
                    <a:lnTo>
                      <a:pt x="99" y="211"/>
                    </a:lnTo>
                    <a:lnTo>
                      <a:pt x="110" y="211"/>
                    </a:lnTo>
                    <a:lnTo>
                      <a:pt x="112" y="213"/>
                    </a:lnTo>
                    <a:lnTo>
                      <a:pt x="118" y="211"/>
                    </a:lnTo>
                    <a:lnTo>
                      <a:pt x="125" y="215"/>
                    </a:lnTo>
                    <a:lnTo>
                      <a:pt x="133" y="213"/>
                    </a:lnTo>
                    <a:lnTo>
                      <a:pt x="139" y="217"/>
                    </a:lnTo>
                    <a:lnTo>
                      <a:pt x="142" y="219"/>
                    </a:lnTo>
                    <a:lnTo>
                      <a:pt x="142" y="217"/>
                    </a:lnTo>
                    <a:lnTo>
                      <a:pt x="142" y="211"/>
                    </a:lnTo>
                    <a:lnTo>
                      <a:pt x="142" y="205"/>
                    </a:lnTo>
                    <a:lnTo>
                      <a:pt x="144" y="201"/>
                    </a:lnTo>
                    <a:lnTo>
                      <a:pt x="148" y="196"/>
                    </a:lnTo>
                    <a:lnTo>
                      <a:pt x="154" y="190"/>
                    </a:lnTo>
                    <a:lnTo>
                      <a:pt x="156" y="190"/>
                    </a:lnTo>
                    <a:lnTo>
                      <a:pt x="158" y="192"/>
                    </a:lnTo>
                    <a:lnTo>
                      <a:pt x="163" y="192"/>
                    </a:lnTo>
                    <a:lnTo>
                      <a:pt x="169" y="194"/>
                    </a:lnTo>
                    <a:lnTo>
                      <a:pt x="171" y="194"/>
                    </a:lnTo>
                    <a:lnTo>
                      <a:pt x="175" y="192"/>
                    </a:lnTo>
                    <a:lnTo>
                      <a:pt x="177" y="192"/>
                    </a:lnTo>
                    <a:lnTo>
                      <a:pt x="190" y="198"/>
                    </a:lnTo>
                    <a:lnTo>
                      <a:pt x="192" y="203"/>
                    </a:lnTo>
                    <a:lnTo>
                      <a:pt x="201" y="203"/>
                    </a:lnTo>
                    <a:lnTo>
                      <a:pt x="205" y="201"/>
                    </a:lnTo>
                    <a:lnTo>
                      <a:pt x="205" y="198"/>
                    </a:lnTo>
                    <a:lnTo>
                      <a:pt x="209" y="194"/>
                    </a:lnTo>
                    <a:lnTo>
                      <a:pt x="220" y="184"/>
                    </a:lnTo>
                    <a:lnTo>
                      <a:pt x="222" y="184"/>
                    </a:lnTo>
                    <a:lnTo>
                      <a:pt x="220" y="179"/>
                    </a:lnTo>
                    <a:lnTo>
                      <a:pt x="222" y="173"/>
                    </a:lnTo>
                    <a:lnTo>
                      <a:pt x="217" y="173"/>
                    </a:lnTo>
                    <a:lnTo>
                      <a:pt x="209" y="169"/>
                    </a:lnTo>
                    <a:lnTo>
                      <a:pt x="209" y="158"/>
                    </a:lnTo>
                    <a:lnTo>
                      <a:pt x="205" y="154"/>
                    </a:lnTo>
                    <a:lnTo>
                      <a:pt x="207" y="150"/>
                    </a:lnTo>
                    <a:lnTo>
                      <a:pt x="211" y="150"/>
                    </a:lnTo>
                    <a:lnTo>
                      <a:pt x="213" y="144"/>
                    </a:lnTo>
                    <a:lnTo>
                      <a:pt x="209" y="139"/>
                    </a:lnTo>
                    <a:lnTo>
                      <a:pt x="209" y="135"/>
                    </a:lnTo>
                    <a:lnTo>
                      <a:pt x="211" y="133"/>
                    </a:lnTo>
                    <a:lnTo>
                      <a:pt x="211" y="133"/>
                    </a:lnTo>
                    <a:lnTo>
                      <a:pt x="211" y="133"/>
                    </a:lnTo>
                    <a:close/>
                    <a:moveTo>
                      <a:pt x="253" y="243"/>
                    </a:moveTo>
                    <a:lnTo>
                      <a:pt x="247" y="241"/>
                    </a:lnTo>
                    <a:lnTo>
                      <a:pt x="245" y="238"/>
                    </a:lnTo>
                    <a:lnTo>
                      <a:pt x="247" y="236"/>
                    </a:lnTo>
                    <a:lnTo>
                      <a:pt x="249" y="236"/>
                    </a:lnTo>
                    <a:lnTo>
                      <a:pt x="247" y="234"/>
                    </a:lnTo>
                    <a:lnTo>
                      <a:pt x="245" y="234"/>
                    </a:lnTo>
                    <a:lnTo>
                      <a:pt x="245" y="232"/>
                    </a:lnTo>
                    <a:lnTo>
                      <a:pt x="243" y="230"/>
                    </a:lnTo>
                    <a:lnTo>
                      <a:pt x="243" y="228"/>
                    </a:lnTo>
                    <a:lnTo>
                      <a:pt x="243" y="228"/>
                    </a:lnTo>
                    <a:lnTo>
                      <a:pt x="243" y="226"/>
                    </a:lnTo>
                    <a:lnTo>
                      <a:pt x="241" y="224"/>
                    </a:lnTo>
                    <a:lnTo>
                      <a:pt x="241" y="222"/>
                    </a:lnTo>
                    <a:lnTo>
                      <a:pt x="243" y="222"/>
                    </a:lnTo>
                    <a:lnTo>
                      <a:pt x="243" y="219"/>
                    </a:lnTo>
                    <a:lnTo>
                      <a:pt x="241" y="217"/>
                    </a:lnTo>
                    <a:lnTo>
                      <a:pt x="243" y="213"/>
                    </a:lnTo>
                    <a:lnTo>
                      <a:pt x="249" y="211"/>
                    </a:lnTo>
                    <a:lnTo>
                      <a:pt x="251" y="209"/>
                    </a:lnTo>
                    <a:lnTo>
                      <a:pt x="253" y="211"/>
                    </a:lnTo>
                    <a:lnTo>
                      <a:pt x="255" y="211"/>
                    </a:lnTo>
                    <a:lnTo>
                      <a:pt x="255" y="207"/>
                    </a:lnTo>
                    <a:lnTo>
                      <a:pt x="255" y="205"/>
                    </a:lnTo>
                    <a:lnTo>
                      <a:pt x="255" y="201"/>
                    </a:lnTo>
                    <a:lnTo>
                      <a:pt x="257" y="201"/>
                    </a:lnTo>
                    <a:lnTo>
                      <a:pt x="260" y="207"/>
                    </a:lnTo>
                    <a:lnTo>
                      <a:pt x="257" y="211"/>
                    </a:lnTo>
                    <a:lnTo>
                      <a:pt x="260" y="219"/>
                    </a:lnTo>
                    <a:lnTo>
                      <a:pt x="257" y="230"/>
                    </a:lnTo>
                    <a:lnTo>
                      <a:pt x="257" y="234"/>
                    </a:lnTo>
                    <a:lnTo>
                      <a:pt x="255" y="241"/>
                    </a:lnTo>
                    <a:lnTo>
                      <a:pt x="253" y="2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45" name="Rectangle 244">
              <a:extLst>
                <a:ext uri="{FF2B5EF4-FFF2-40B4-BE49-F238E27FC236}">
                  <a16:creationId xmlns:a16="http://schemas.microsoft.com/office/drawing/2014/main" id="{A863D193-9E4F-4BEF-9532-9E9B147F01EB}"/>
                </a:ext>
              </a:extLst>
            </p:cNvPr>
            <p:cNvSpPr/>
            <p:nvPr/>
          </p:nvSpPr>
          <p:spPr>
            <a:xfrm>
              <a:off x="3037160" y="9287922"/>
              <a:ext cx="5402818" cy="79087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46" name="Rectangle 245">
              <a:extLst>
                <a:ext uri="{FF2B5EF4-FFF2-40B4-BE49-F238E27FC236}">
                  <a16:creationId xmlns:a16="http://schemas.microsoft.com/office/drawing/2014/main" id="{4C0F4B3C-F26C-4FB5-BB99-D35BC887359D}"/>
                </a:ext>
              </a:extLst>
            </p:cNvPr>
            <p:cNvSpPr/>
            <p:nvPr/>
          </p:nvSpPr>
          <p:spPr>
            <a:xfrm rot="5400000">
              <a:off x="6395591" y="11325582"/>
              <a:ext cx="4866190" cy="79087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16" name="Group 15">
            <a:extLst>
              <a:ext uri="{FF2B5EF4-FFF2-40B4-BE49-F238E27FC236}">
                <a16:creationId xmlns:a16="http://schemas.microsoft.com/office/drawing/2014/main" id="{CF57B022-72EB-4C05-9367-2D124B7AABBA}"/>
              </a:ext>
            </a:extLst>
          </p:cNvPr>
          <p:cNvGrpSpPr/>
          <p:nvPr/>
        </p:nvGrpSpPr>
        <p:grpSpPr>
          <a:xfrm>
            <a:off x="586646" y="4680539"/>
            <a:ext cx="4116800" cy="1171294"/>
            <a:chOff x="7953901" y="2097672"/>
            <a:chExt cx="3840551" cy="1169941"/>
          </a:xfrm>
        </p:grpSpPr>
        <p:cxnSp>
          <p:nvCxnSpPr>
            <p:cNvPr id="60" name="Straight Connector 59">
              <a:extLst>
                <a:ext uri="{FF2B5EF4-FFF2-40B4-BE49-F238E27FC236}">
                  <a16:creationId xmlns:a16="http://schemas.microsoft.com/office/drawing/2014/main" id="{FDEC4891-6873-41F8-AD63-23C944942E6A}"/>
                </a:ext>
              </a:extLst>
            </p:cNvPr>
            <p:cNvCxnSpPr>
              <a:cxnSpLocks/>
            </p:cNvCxnSpPr>
            <p:nvPr/>
          </p:nvCxnSpPr>
          <p:spPr>
            <a:xfrm flipV="1">
              <a:off x="9826636" y="2097672"/>
              <a:ext cx="0" cy="440116"/>
            </a:xfrm>
            <a:prstGeom prst="line">
              <a:avLst/>
            </a:prstGeom>
            <a:ln w="12700">
              <a:solidFill>
                <a:srgbClr val="7CCCCE"/>
              </a:solidFill>
              <a:prstDash val="dash"/>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809110EE-F900-43A8-88CB-E1AC1420CB52}"/>
                </a:ext>
              </a:extLst>
            </p:cNvPr>
            <p:cNvCxnSpPr>
              <a:cxnSpLocks/>
            </p:cNvCxnSpPr>
            <p:nvPr/>
          </p:nvCxnSpPr>
          <p:spPr>
            <a:xfrm>
              <a:off x="8560898" y="2422682"/>
              <a:ext cx="2473815" cy="5656"/>
            </a:xfrm>
            <a:prstGeom prst="line">
              <a:avLst/>
            </a:prstGeom>
            <a:ln w="12700">
              <a:solidFill>
                <a:srgbClr val="7CCCCE"/>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E64D6DD1-A3E9-4F79-BA2B-99B932079CEA}"/>
                </a:ext>
              </a:extLst>
            </p:cNvPr>
            <p:cNvCxnSpPr>
              <a:cxnSpLocks/>
            </p:cNvCxnSpPr>
            <p:nvPr/>
          </p:nvCxnSpPr>
          <p:spPr>
            <a:xfrm>
              <a:off x="9350173" y="2200245"/>
              <a:ext cx="471122" cy="0"/>
            </a:xfrm>
            <a:prstGeom prst="line">
              <a:avLst/>
            </a:prstGeom>
            <a:ln w="12700">
              <a:solidFill>
                <a:srgbClr val="7CCCCE"/>
              </a:solidFill>
              <a:prstDash val="dash"/>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373A4502-EA15-4A37-9070-3EE368FA82F5}"/>
                </a:ext>
              </a:extLst>
            </p:cNvPr>
            <p:cNvCxnSpPr>
              <a:cxnSpLocks/>
            </p:cNvCxnSpPr>
            <p:nvPr/>
          </p:nvCxnSpPr>
          <p:spPr>
            <a:xfrm flipV="1">
              <a:off x="8568346" y="2378937"/>
              <a:ext cx="0" cy="158851"/>
            </a:xfrm>
            <a:prstGeom prst="line">
              <a:avLst/>
            </a:prstGeom>
            <a:ln w="12700">
              <a:solidFill>
                <a:srgbClr val="7CCCCE"/>
              </a:solidFill>
              <a:prstDash val="dash"/>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AF75E261-6DB9-4B13-A605-1200CD9FEBBD}"/>
                </a:ext>
              </a:extLst>
            </p:cNvPr>
            <p:cNvCxnSpPr>
              <a:cxnSpLocks/>
            </p:cNvCxnSpPr>
            <p:nvPr/>
          </p:nvCxnSpPr>
          <p:spPr>
            <a:xfrm flipV="1">
              <a:off x="11014869" y="2415222"/>
              <a:ext cx="0" cy="122567"/>
            </a:xfrm>
            <a:prstGeom prst="line">
              <a:avLst/>
            </a:prstGeom>
            <a:ln w="12700">
              <a:solidFill>
                <a:srgbClr val="7CCCCE"/>
              </a:solidFill>
              <a:prstDash val="dash"/>
              <a:headEnd type="triangle"/>
              <a:tailEnd type="none"/>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260B392A-10C6-4E33-961D-EF7C3DD60159}"/>
                </a:ext>
              </a:extLst>
            </p:cNvPr>
            <p:cNvSpPr txBox="1"/>
            <p:nvPr/>
          </p:nvSpPr>
          <p:spPr>
            <a:xfrm>
              <a:off x="7953901" y="3037048"/>
              <a:ext cx="1321641" cy="230565"/>
            </a:xfrm>
            <a:prstGeom prst="rect">
              <a:avLst/>
            </a:prstGeom>
            <a:noFill/>
          </p:spPr>
          <p:txBody>
            <a:bodyPr wrap="square" rtlCol="0">
              <a:spAutoFit/>
            </a:bodyPr>
            <a:lstStyle/>
            <a:p>
              <a:r>
                <a:rPr lang="pl-PL" sz="900" dirty="0" err="1"/>
                <a:t>Name</a:t>
              </a:r>
              <a:r>
                <a:rPr lang="pl-PL" sz="900" dirty="0"/>
                <a:t> 1 (xx%)</a:t>
              </a:r>
            </a:p>
          </p:txBody>
        </p:sp>
        <p:sp>
          <p:nvSpPr>
            <p:cNvPr id="79" name="TextBox 78">
              <a:extLst>
                <a:ext uri="{FF2B5EF4-FFF2-40B4-BE49-F238E27FC236}">
                  <a16:creationId xmlns:a16="http://schemas.microsoft.com/office/drawing/2014/main" id="{FD26BC7E-A70E-4432-935B-54097DF3F2B9}"/>
                </a:ext>
              </a:extLst>
            </p:cNvPr>
            <p:cNvSpPr txBox="1"/>
            <p:nvPr/>
          </p:nvSpPr>
          <p:spPr>
            <a:xfrm>
              <a:off x="9238923" y="3035287"/>
              <a:ext cx="1321641" cy="230832"/>
            </a:xfrm>
            <a:prstGeom prst="rect">
              <a:avLst/>
            </a:prstGeom>
            <a:noFill/>
          </p:spPr>
          <p:txBody>
            <a:bodyPr wrap="square" rtlCol="0">
              <a:spAutoFit/>
            </a:bodyPr>
            <a:lstStyle/>
            <a:p>
              <a:r>
                <a:rPr lang="pl-PL" sz="900" dirty="0" err="1"/>
                <a:t>Name</a:t>
              </a:r>
              <a:r>
                <a:rPr lang="pl-PL" sz="900" dirty="0"/>
                <a:t> 2 (xx%)</a:t>
              </a:r>
            </a:p>
          </p:txBody>
        </p:sp>
        <p:sp>
          <p:nvSpPr>
            <p:cNvPr id="80" name="TextBox 79">
              <a:extLst>
                <a:ext uri="{FF2B5EF4-FFF2-40B4-BE49-F238E27FC236}">
                  <a16:creationId xmlns:a16="http://schemas.microsoft.com/office/drawing/2014/main" id="{5E676AB2-3180-4C8B-89A8-B3F75DBF5FCE}"/>
                </a:ext>
              </a:extLst>
            </p:cNvPr>
            <p:cNvSpPr txBox="1"/>
            <p:nvPr/>
          </p:nvSpPr>
          <p:spPr>
            <a:xfrm>
              <a:off x="10472811" y="3016347"/>
              <a:ext cx="1321641" cy="230565"/>
            </a:xfrm>
            <a:prstGeom prst="rect">
              <a:avLst/>
            </a:prstGeom>
            <a:noFill/>
          </p:spPr>
          <p:txBody>
            <a:bodyPr wrap="square" rtlCol="0">
              <a:spAutoFit/>
            </a:bodyPr>
            <a:lstStyle/>
            <a:p>
              <a:r>
                <a:rPr lang="pl-PL" sz="900" dirty="0" err="1"/>
                <a:t>Name</a:t>
              </a:r>
              <a:r>
                <a:rPr lang="pl-PL" sz="900" dirty="0"/>
                <a:t> 3 (xx%)</a:t>
              </a:r>
            </a:p>
          </p:txBody>
        </p:sp>
      </p:grpSp>
      <p:sp>
        <p:nvSpPr>
          <p:cNvPr id="84" name="TextBox 83">
            <a:extLst>
              <a:ext uri="{FF2B5EF4-FFF2-40B4-BE49-F238E27FC236}">
                <a16:creationId xmlns:a16="http://schemas.microsoft.com/office/drawing/2014/main" id="{FB2FFDEB-4907-4B60-A6CA-3F7200D95AA8}"/>
              </a:ext>
            </a:extLst>
          </p:cNvPr>
          <p:cNvSpPr txBox="1"/>
          <p:nvPr/>
        </p:nvSpPr>
        <p:spPr>
          <a:xfrm>
            <a:off x="534760" y="618865"/>
            <a:ext cx="1100360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dirty="0">
                <a:solidFill>
                  <a:srgbClr val="00B0AD"/>
                </a:solidFill>
                <a:latin typeface="Calibri Light" panose="020F0302020204030204" pitchFamily="34" charset="0"/>
                <a:cs typeface="Calibri Light" panose="020F0302020204030204" pitchFamily="34" charset="0"/>
              </a:rPr>
              <a:t>Thanks to the right direction of development, the </a:t>
            </a:r>
            <a:r>
              <a:rPr lang="pl-PL" sz="1800" b="1" dirty="0">
                <a:solidFill>
                  <a:srgbClr val="00B0AD"/>
                </a:solidFill>
                <a:latin typeface="Calibri Light" panose="020F0302020204030204" pitchFamily="34" charset="0"/>
                <a:cs typeface="Calibri Light" panose="020F0302020204030204" pitchFamily="34" charset="0"/>
              </a:rPr>
              <a:t>[Company]</a:t>
            </a:r>
            <a:r>
              <a:rPr lang="en-US" sz="1800" b="1" dirty="0">
                <a:solidFill>
                  <a:srgbClr val="00B0AD"/>
                </a:solidFill>
                <a:latin typeface="Calibri Light" panose="020F0302020204030204" pitchFamily="34" charset="0"/>
                <a:cs typeface="Calibri Light" panose="020F0302020204030204" pitchFamily="34" charset="0"/>
              </a:rPr>
              <a:t> is in a phase of dynamic growth</a:t>
            </a:r>
          </a:p>
        </p:txBody>
      </p:sp>
      <p:sp>
        <p:nvSpPr>
          <p:cNvPr id="153" name="TextBox 152">
            <a:extLst>
              <a:ext uri="{FF2B5EF4-FFF2-40B4-BE49-F238E27FC236}">
                <a16:creationId xmlns:a16="http://schemas.microsoft.com/office/drawing/2014/main" id="{A4A23A0B-0381-4D53-9313-4239975F21DF}"/>
              </a:ext>
            </a:extLst>
          </p:cNvPr>
          <p:cNvSpPr txBox="1"/>
          <p:nvPr/>
        </p:nvSpPr>
        <p:spPr>
          <a:xfrm rot="16200000">
            <a:off x="-2940076" y="2596449"/>
            <a:ext cx="4226615" cy="307777"/>
          </a:xfrm>
          <a:prstGeom prst="rect">
            <a:avLst/>
          </a:prstGeom>
          <a:noFill/>
        </p:spPr>
        <p:txBody>
          <a:bodyPr wrap="square" rtlCol="0">
            <a:spAutoFit/>
          </a:bodyPr>
          <a:lstStyle/>
          <a:p>
            <a:pPr algn="ctr"/>
            <a:r>
              <a:rPr lang="pl-PL" sz="1400" dirty="0">
                <a:solidFill>
                  <a:srgbClr val="00B0AD"/>
                </a:solidFill>
              </a:rPr>
              <a:t>Kolory przewodnie Prezentacji</a:t>
            </a:r>
          </a:p>
        </p:txBody>
      </p:sp>
      <p:sp>
        <p:nvSpPr>
          <p:cNvPr id="155" name="Rectangle 154">
            <a:extLst>
              <a:ext uri="{FF2B5EF4-FFF2-40B4-BE49-F238E27FC236}">
                <a16:creationId xmlns:a16="http://schemas.microsoft.com/office/drawing/2014/main" id="{877A4BFB-9F3F-4187-8159-7253263541E4}"/>
              </a:ext>
            </a:extLst>
          </p:cNvPr>
          <p:cNvSpPr/>
          <p:nvPr/>
        </p:nvSpPr>
        <p:spPr>
          <a:xfrm>
            <a:off x="-431673" y="1331024"/>
            <a:ext cx="265176" cy="246888"/>
          </a:xfrm>
          <a:prstGeom prst="rect">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6" name="Rectangle 155">
            <a:extLst>
              <a:ext uri="{FF2B5EF4-FFF2-40B4-BE49-F238E27FC236}">
                <a16:creationId xmlns:a16="http://schemas.microsoft.com/office/drawing/2014/main" id="{AD324684-F412-4F85-A79D-925386423595}"/>
              </a:ext>
            </a:extLst>
          </p:cNvPr>
          <p:cNvSpPr/>
          <p:nvPr/>
        </p:nvSpPr>
        <p:spPr>
          <a:xfrm>
            <a:off x="-431673" y="1693736"/>
            <a:ext cx="265176" cy="246888"/>
          </a:xfrm>
          <a:prstGeom prst="rect">
            <a:avLst/>
          </a:prstGeom>
          <a:solidFill>
            <a:srgbClr val="47B9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7" name="Rectangle 156">
            <a:extLst>
              <a:ext uri="{FF2B5EF4-FFF2-40B4-BE49-F238E27FC236}">
                <a16:creationId xmlns:a16="http://schemas.microsoft.com/office/drawing/2014/main" id="{2CCB9728-6493-4009-AB9D-86444A80727A}"/>
              </a:ext>
            </a:extLst>
          </p:cNvPr>
          <p:cNvSpPr/>
          <p:nvPr/>
        </p:nvSpPr>
        <p:spPr>
          <a:xfrm>
            <a:off x="-431673" y="2056448"/>
            <a:ext cx="265176" cy="246888"/>
          </a:xfrm>
          <a:prstGeom prst="rect">
            <a:avLst/>
          </a:prstGeom>
          <a:solidFill>
            <a:srgbClr val="7CC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8" name="Rectangle 157">
            <a:extLst>
              <a:ext uri="{FF2B5EF4-FFF2-40B4-BE49-F238E27FC236}">
                <a16:creationId xmlns:a16="http://schemas.microsoft.com/office/drawing/2014/main" id="{DFC6A8D6-9A3E-445C-864E-59ED2137A5C1}"/>
              </a:ext>
            </a:extLst>
          </p:cNvPr>
          <p:cNvSpPr/>
          <p:nvPr/>
        </p:nvSpPr>
        <p:spPr>
          <a:xfrm>
            <a:off x="-431673" y="2419160"/>
            <a:ext cx="265176" cy="246888"/>
          </a:xfrm>
          <a:prstGeom prst="rect">
            <a:avLst/>
          </a:prstGeom>
          <a:solidFill>
            <a:srgbClr val="A3DC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59" name="Rectangle 158">
            <a:extLst>
              <a:ext uri="{FF2B5EF4-FFF2-40B4-BE49-F238E27FC236}">
                <a16:creationId xmlns:a16="http://schemas.microsoft.com/office/drawing/2014/main" id="{2E265B9F-754E-45D1-A2B2-6E1387BB2327}"/>
              </a:ext>
            </a:extLst>
          </p:cNvPr>
          <p:cNvSpPr/>
          <p:nvPr/>
        </p:nvSpPr>
        <p:spPr>
          <a:xfrm>
            <a:off x="-431673" y="2781872"/>
            <a:ext cx="265176" cy="246888"/>
          </a:xfrm>
          <a:prstGeom prst="rect">
            <a:avLst/>
          </a:prstGeom>
          <a:solidFill>
            <a:srgbClr val="E0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0" name="Rectangle 159">
            <a:extLst>
              <a:ext uri="{FF2B5EF4-FFF2-40B4-BE49-F238E27FC236}">
                <a16:creationId xmlns:a16="http://schemas.microsoft.com/office/drawing/2014/main" id="{9D298A54-DA75-400B-95BF-1E1DC685EF23}"/>
              </a:ext>
            </a:extLst>
          </p:cNvPr>
          <p:cNvSpPr/>
          <p:nvPr/>
        </p:nvSpPr>
        <p:spPr>
          <a:xfrm>
            <a:off x="-431673" y="3144584"/>
            <a:ext cx="265176" cy="246888"/>
          </a:xfrm>
          <a:prstGeom prst="rect">
            <a:avLst/>
          </a:prstGeom>
          <a:solidFill>
            <a:srgbClr val="EBF7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1" name="Rectangle 160">
            <a:extLst>
              <a:ext uri="{FF2B5EF4-FFF2-40B4-BE49-F238E27FC236}">
                <a16:creationId xmlns:a16="http://schemas.microsoft.com/office/drawing/2014/main" id="{558ABC5A-4D7B-4F4F-9501-3947765C11EC}"/>
              </a:ext>
            </a:extLst>
          </p:cNvPr>
          <p:cNvSpPr/>
          <p:nvPr/>
        </p:nvSpPr>
        <p:spPr>
          <a:xfrm>
            <a:off x="-434732" y="3885249"/>
            <a:ext cx="265176" cy="24688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2" name="Rectangle 161">
            <a:extLst>
              <a:ext uri="{FF2B5EF4-FFF2-40B4-BE49-F238E27FC236}">
                <a16:creationId xmlns:a16="http://schemas.microsoft.com/office/drawing/2014/main" id="{F0310216-E5AF-4D78-AB34-19F500417BFD}"/>
              </a:ext>
            </a:extLst>
          </p:cNvPr>
          <p:cNvSpPr/>
          <p:nvPr/>
        </p:nvSpPr>
        <p:spPr>
          <a:xfrm>
            <a:off x="-434732" y="4251010"/>
            <a:ext cx="265176" cy="246888"/>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3" name="Rectangle 162">
            <a:extLst>
              <a:ext uri="{FF2B5EF4-FFF2-40B4-BE49-F238E27FC236}">
                <a16:creationId xmlns:a16="http://schemas.microsoft.com/office/drawing/2014/main" id="{F972C0D1-149B-4528-BCCD-CEC6929C6693}"/>
              </a:ext>
            </a:extLst>
          </p:cNvPr>
          <p:cNvSpPr/>
          <p:nvPr/>
        </p:nvSpPr>
        <p:spPr>
          <a:xfrm>
            <a:off x="-434732" y="4616771"/>
            <a:ext cx="265176" cy="246888"/>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164" name="Straight Connector 163">
            <a:extLst>
              <a:ext uri="{FF2B5EF4-FFF2-40B4-BE49-F238E27FC236}">
                <a16:creationId xmlns:a16="http://schemas.microsoft.com/office/drawing/2014/main" id="{8F4F1215-33B8-4D8B-B6DA-7080A0A1E045}"/>
              </a:ext>
            </a:extLst>
          </p:cNvPr>
          <p:cNvCxnSpPr/>
          <p:nvPr/>
        </p:nvCxnSpPr>
        <p:spPr>
          <a:xfrm flipH="1">
            <a:off x="-669192" y="637031"/>
            <a:ext cx="133081" cy="0"/>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9C24B54-A1DB-451F-A2D1-4605411D6485}"/>
              </a:ext>
            </a:extLst>
          </p:cNvPr>
          <p:cNvCxnSpPr/>
          <p:nvPr/>
        </p:nvCxnSpPr>
        <p:spPr>
          <a:xfrm flipH="1">
            <a:off x="-669192" y="4863659"/>
            <a:ext cx="133081" cy="0"/>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BC7925B-B05D-40EB-BBDB-FD931FA9AE3C}"/>
              </a:ext>
            </a:extLst>
          </p:cNvPr>
          <p:cNvCxnSpPr>
            <a:cxnSpLocks/>
          </p:cNvCxnSpPr>
          <p:nvPr/>
        </p:nvCxnSpPr>
        <p:spPr>
          <a:xfrm flipV="1">
            <a:off x="-672879" y="637032"/>
            <a:ext cx="3688" cy="4226627"/>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sp>
        <p:nvSpPr>
          <p:cNvPr id="168" name="Rectangle 167">
            <a:extLst>
              <a:ext uri="{FF2B5EF4-FFF2-40B4-BE49-F238E27FC236}">
                <a16:creationId xmlns:a16="http://schemas.microsoft.com/office/drawing/2014/main" id="{B861455E-A26C-4F35-BA29-8C6AAF390287}"/>
              </a:ext>
            </a:extLst>
          </p:cNvPr>
          <p:cNvSpPr/>
          <p:nvPr/>
        </p:nvSpPr>
        <p:spPr>
          <a:xfrm>
            <a:off x="-434732" y="3516441"/>
            <a:ext cx="265176" cy="246888"/>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solidFill>
                <a:schemeClr val="bg1">
                  <a:lumMod val="65000"/>
                </a:schemeClr>
              </a:solidFill>
            </a:endParaRPr>
          </a:p>
        </p:txBody>
      </p:sp>
      <p:sp>
        <p:nvSpPr>
          <p:cNvPr id="66" name="Rectangle 65">
            <a:extLst>
              <a:ext uri="{FF2B5EF4-FFF2-40B4-BE49-F238E27FC236}">
                <a16:creationId xmlns:a16="http://schemas.microsoft.com/office/drawing/2014/main" id="{BA97E9C1-1D0F-4F2B-8447-7120DAB1470C}"/>
              </a:ext>
            </a:extLst>
          </p:cNvPr>
          <p:cNvSpPr/>
          <p:nvPr/>
        </p:nvSpPr>
        <p:spPr>
          <a:xfrm>
            <a:off x="-429768" y="640080"/>
            <a:ext cx="265176" cy="2468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8" name="Rectangle 67">
            <a:extLst>
              <a:ext uri="{FF2B5EF4-FFF2-40B4-BE49-F238E27FC236}">
                <a16:creationId xmlns:a16="http://schemas.microsoft.com/office/drawing/2014/main" id="{BC2A9FFD-8720-4C45-A624-27CEA7730CCD}"/>
              </a:ext>
            </a:extLst>
          </p:cNvPr>
          <p:cNvSpPr/>
          <p:nvPr/>
        </p:nvSpPr>
        <p:spPr>
          <a:xfrm>
            <a:off x="-429768" y="985552"/>
            <a:ext cx="265176" cy="24688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9" name="TextBox 68">
            <a:extLst>
              <a:ext uri="{FF2B5EF4-FFF2-40B4-BE49-F238E27FC236}">
                <a16:creationId xmlns:a16="http://schemas.microsoft.com/office/drawing/2014/main" id="{F4018936-41DE-4911-9E8F-A02F73E12000}"/>
              </a:ext>
            </a:extLst>
          </p:cNvPr>
          <p:cNvSpPr txBox="1"/>
          <p:nvPr/>
        </p:nvSpPr>
        <p:spPr>
          <a:xfrm>
            <a:off x="5611042" y="4055971"/>
            <a:ext cx="6087510" cy="2600712"/>
          </a:xfrm>
          <a:prstGeom prst="rect">
            <a:avLst/>
          </a:prstGeom>
          <a:noFill/>
        </p:spPr>
        <p:txBody>
          <a:bodyPr wrap="square" rtlCol="0">
            <a:spAutoFit/>
          </a:bodyPr>
          <a:lstStyle/>
          <a:p>
            <a:pPr marL="171450" indent="-171450" algn="just">
              <a:spcAft>
                <a:spcPts val="600"/>
              </a:spcAft>
              <a:buFont typeface="Arial" panose="020B0604020202020204" pitchFamily="34" charset="0"/>
              <a:buChar char="•"/>
            </a:pPr>
            <a:r>
              <a:rPr lang="en-US" sz="900" dirty="0">
                <a:solidFill>
                  <a:schemeClr val="tx1">
                    <a:lumMod val="85000"/>
                    <a:lumOff val="15000"/>
                  </a:schemeClr>
                </a:solidFill>
                <a:cs typeface="Arial" panose="020B0604020202020204" pitchFamily="34" charset="0"/>
              </a:rPr>
              <a:t>[Historical event information]</a:t>
            </a:r>
            <a:endParaRPr lang="pl-PL" sz="900" dirty="0">
              <a:solidFill>
                <a:schemeClr val="tx1">
                  <a:lumMod val="85000"/>
                  <a:lumOff val="15000"/>
                </a:schemeClr>
              </a:solidFill>
              <a:cs typeface="Arial" panose="020B0604020202020204" pitchFamily="34" charset="0"/>
            </a:endParaRPr>
          </a:p>
          <a:p>
            <a:pPr marL="171450" indent="-171450" algn="just">
              <a:spcAft>
                <a:spcPts val="600"/>
              </a:spcAft>
              <a:buFont typeface="Arial" panose="020B0604020202020204" pitchFamily="34" charset="0"/>
              <a:buChar char="•"/>
            </a:pPr>
            <a:r>
              <a:rPr lang="en-US" sz="900" dirty="0">
                <a:solidFill>
                  <a:schemeClr val="tx1">
                    <a:lumMod val="85000"/>
                    <a:lumOff val="15000"/>
                  </a:schemeClr>
                </a:solidFill>
                <a:cs typeface="Arial" panose="020B0604020202020204" pitchFamily="34" charset="0"/>
              </a:rPr>
              <a:t>[Historical event information]</a:t>
            </a:r>
          </a:p>
          <a:p>
            <a:pPr marL="171450" indent="-171450" algn="just">
              <a:spcAft>
                <a:spcPts val="600"/>
              </a:spcAft>
              <a:buFont typeface="Arial" panose="020B0604020202020204" pitchFamily="34" charset="0"/>
              <a:buChar char="•"/>
            </a:pPr>
            <a:r>
              <a:rPr lang="en-US" sz="900" dirty="0">
                <a:solidFill>
                  <a:schemeClr val="tx1">
                    <a:lumMod val="85000"/>
                    <a:lumOff val="15000"/>
                  </a:schemeClr>
                </a:solidFill>
                <a:cs typeface="Arial" panose="020B0604020202020204" pitchFamily="34" charset="0"/>
              </a:rPr>
              <a:t>[Historical event information]</a:t>
            </a:r>
          </a:p>
          <a:p>
            <a:pPr marL="171450" indent="-171450" algn="just">
              <a:spcAft>
                <a:spcPts val="600"/>
              </a:spcAft>
              <a:buFont typeface="Arial" panose="020B0604020202020204" pitchFamily="34" charset="0"/>
              <a:buChar char="•"/>
            </a:pPr>
            <a:r>
              <a:rPr lang="en-US" sz="900" dirty="0">
                <a:solidFill>
                  <a:schemeClr val="tx1">
                    <a:lumMod val="85000"/>
                    <a:lumOff val="15000"/>
                  </a:schemeClr>
                </a:solidFill>
                <a:cs typeface="Arial" panose="020B0604020202020204" pitchFamily="34" charset="0"/>
              </a:rPr>
              <a:t>[Historical event information]</a:t>
            </a:r>
          </a:p>
          <a:p>
            <a:pPr marL="171450" indent="-171450" algn="just">
              <a:spcAft>
                <a:spcPts val="600"/>
              </a:spcAft>
              <a:buFont typeface="Arial" panose="020B0604020202020204" pitchFamily="34" charset="0"/>
              <a:buChar char="•"/>
            </a:pPr>
            <a:r>
              <a:rPr lang="en-US" sz="900" dirty="0">
                <a:solidFill>
                  <a:schemeClr val="tx1">
                    <a:lumMod val="85000"/>
                    <a:lumOff val="15000"/>
                  </a:schemeClr>
                </a:solidFill>
                <a:cs typeface="Arial" panose="020B0604020202020204" pitchFamily="34" charset="0"/>
              </a:rPr>
              <a:t>[Historical event information]</a:t>
            </a:r>
          </a:p>
          <a:p>
            <a:pPr marL="171450" indent="-171450" algn="just">
              <a:spcAft>
                <a:spcPts val="600"/>
              </a:spcAft>
              <a:buFont typeface="Arial" panose="020B0604020202020204" pitchFamily="34" charset="0"/>
              <a:buChar char="•"/>
            </a:pPr>
            <a:r>
              <a:rPr lang="en-US" sz="900" dirty="0">
                <a:solidFill>
                  <a:schemeClr val="tx1">
                    <a:lumMod val="85000"/>
                    <a:lumOff val="15000"/>
                  </a:schemeClr>
                </a:solidFill>
                <a:cs typeface="Arial" panose="020B0604020202020204" pitchFamily="34" charset="0"/>
              </a:rPr>
              <a:t>[Historical event information]</a:t>
            </a:r>
          </a:p>
          <a:p>
            <a:pPr marL="171450" indent="-171450" algn="just">
              <a:spcAft>
                <a:spcPts val="600"/>
              </a:spcAft>
              <a:buFont typeface="Arial" panose="020B0604020202020204" pitchFamily="34" charset="0"/>
              <a:buChar char="•"/>
            </a:pPr>
            <a:r>
              <a:rPr lang="en-US" sz="900" dirty="0">
                <a:solidFill>
                  <a:schemeClr val="tx1">
                    <a:lumMod val="85000"/>
                    <a:lumOff val="15000"/>
                  </a:schemeClr>
                </a:solidFill>
                <a:cs typeface="Arial" panose="020B0604020202020204" pitchFamily="34" charset="0"/>
              </a:rPr>
              <a:t>[Historical event information]</a:t>
            </a:r>
          </a:p>
          <a:p>
            <a:pPr marL="171450" indent="-171450" algn="just">
              <a:spcAft>
                <a:spcPts val="600"/>
              </a:spcAft>
              <a:buFont typeface="Arial" panose="020B0604020202020204" pitchFamily="34" charset="0"/>
              <a:buChar char="•"/>
            </a:pPr>
            <a:r>
              <a:rPr lang="en-US" sz="900" dirty="0">
                <a:solidFill>
                  <a:schemeClr val="tx1">
                    <a:lumMod val="85000"/>
                    <a:lumOff val="15000"/>
                  </a:schemeClr>
                </a:solidFill>
                <a:cs typeface="Arial" panose="020B0604020202020204" pitchFamily="34" charset="0"/>
              </a:rPr>
              <a:t>[Historical event information]</a:t>
            </a:r>
          </a:p>
          <a:p>
            <a:pPr marL="171450" indent="-171450" algn="just">
              <a:spcAft>
                <a:spcPts val="600"/>
              </a:spcAft>
              <a:buFont typeface="Arial" panose="020B0604020202020204" pitchFamily="34" charset="0"/>
              <a:buChar char="•"/>
            </a:pPr>
            <a:r>
              <a:rPr lang="en-US" sz="900" dirty="0">
                <a:solidFill>
                  <a:schemeClr val="tx1">
                    <a:lumMod val="85000"/>
                    <a:lumOff val="15000"/>
                  </a:schemeClr>
                </a:solidFill>
                <a:cs typeface="Arial" panose="020B0604020202020204" pitchFamily="34" charset="0"/>
              </a:rPr>
              <a:t>[Historical event information]</a:t>
            </a:r>
          </a:p>
          <a:p>
            <a:pPr marL="171450" indent="-171450" algn="just">
              <a:spcAft>
                <a:spcPts val="600"/>
              </a:spcAft>
              <a:buFont typeface="Arial" panose="020B0604020202020204" pitchFamily="34" charset="0"/>
              <a:buChar char="•"/>
            </a:pPr>
            <a:r>
              <a:rPr lang="en-US" sz="900" dirty="0">
                <a:solidFill>
                  <a:schemeClr val="tx1">
                    <a:lumMod val="85000"/>
                    <a:lumOff val="15000"/>
                  </a:schemeClr>
                </a:solidFill>
                <a:cs typeface="Arial" panose="020B0604020202020204" pitchFamily="34" charset="0"/>
              </a:rPr>
              <a:t>[Historical event information]</a:t>
            </a:r>
          </a:p>
          <a:p>
            <a:pPr marL="171450" indent="-171450" algn="just">
              <a:spcAft>
                <a:spcPts val="600"/>
              </a:spcAft>
              <a:buFont typeface="Arial" panose="020B0604020202020204" pitchFamily="34" charset="0"/>
              <a:buChar char="•"/>
            </a:pPr>
            <a:endParaRPr lang="en-US" sz="900" dirty="0">
              <a:solidFill>
                <a:schemeClr val="tx1">
                  <a:lumMod val="85000"/>
                  <a:lumOff val="15000"/>
                </a:schemeClr>
              </a:solidFill>
              <a:cs typeface="Arial" panose="020B0604020202020204" pitchFamily="34" charset="0"/>
            </a:endParaRPr>
          </a:p>
          <a:p>
            <a:pPr marL="171450" indent="-171450" algn="just">
              <a:spcAft>
                <a:spcPts val="600"/>
              </a:spcAft>
              <a:buFont typeface="Arial" panose="020B0604020202020204" pitchFamily="34" charset="0"/>
              <a:buChar char="•"/>
            </a:pPr>
            <a:endParaRPr lang="pl-PL" sz="900" dirty="0"/>
          </a:p>
        </p:txBody>
      </p:sp>
      <p:cxnSp>
        <p:nvCxnSpPr>
          <p:cNvPr id="436" name="Straight Connector 435">
            <a:extLst>
              <a:ext uri="{FF2B5EF4-FFF2-40B4-BE49-F238E27FC236}">
                <a16:creationId xmlns:a16="http://schemas.microsoft.com/office/drawing/2014/main" id="{DF3A71E4-9B3B-4F04-B06F-A98EA05D8437}"/>
              </a:ext>
            </a:extLst>
          </p:cNvPr>
          <p:cNvCxnSpPr>
            <a:cxnSpLocks/>
          </p:cNvCxnSpPr>
          <p:nvPr/>
        </p:nvCxnSpPr>
        <p:spPr>
          <a:xfrm>
            <a:off x="512027" y="4048985"/>
            <a:ext cx="4818240" cy="1"/>
          </a:xfrm>
          <a:prstGeom prst="line">
            <a:avLst/>
          </a:prstGeom>
          <a:ln w="9525">
            <a:solidFill>
              <a:srgbClr val="00B0AD"/>
            </a:solidFill>
          </a:ln>
        </p:spPr>
        <p:style>
          <a:lnRef idx="1">
            <a:schemeClr val="accent3"/>
          </a:lnRef>
          <a:fillRef idx="0">
            <a:schemeClr val="accent3"/>
          </a:fillRef>
          <a:effectRef idx="0">
            <a:schemeClr val="accent3"/>
          </a:effectRef>
          <a:fontRef idx="minor">
            <a:schemeClr val="tx1"/>
          </a:fontRef>
        </p:style>
      </p:cxnSp>
      <p:sp>
        <p:nvSpPr>
          <p:cNvPr id="437" name="TextBox 78">
            <a:extLst>
              <a:ext uri="{FF2B5EF4-FFF2-40B4-BE49-F238E27FC236}">
                <a16:creationId xmlns:a16="http://schemas.microsoft.com/office/drawing/2014/main" id="{266BF647-08E7-43D2-A055-5FAA3EDFB0ED}"/>
              </a:ext>
            </a:extLst>
          </p:cNvPr>
          <p:cNvSpPr txBox="1"/>
          <p:nvPr/>
        </p:nvSpPr>
        <p:spPr>
          <a:xfrm>
            <a:off x="530352" y="3822427"/>
            <a:ext cx="1999826" cy="237744"/>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Structure of the Group</a:t>
            </a:r>
          </a:p>
        </p:txBody>
      </p:sp>
      <p:cxnSp>
        <p:nvCxnSpPr>
          <p:cNvPr id="438" name="Straight Connector 437">
            <a:extLst>
              <a:ext uri="{FF2B5EF4-FFF2-40B4-BE49-F238E27FC236}">
                <a16:creationId xmlns:a16="http://schemas.microsoft.com/office/drawing/2014/main" id="{3A9FF40B-04DF-4B73-84B3-0343913911EC}"/>
              </a:ext>
            </a:extLst>
          </p:cNvPr>
          <p:cNvCxnSpPr>
            <a:cxnSpLocks/>
          </p:cNvCxnSpPr>
          <p:nvPr/>
        </p:nvCxnSpPr>
        <p:spPr>
          <a:xfrm>
            <a:off x="5663449" y="4049035"/>
            <a:ext cx="6013438" cy="0"/>
          </a:xfrm>
          <a:prstGeom prst="line">
            <a:avLst/>
          </a:prstGeom>
          <a:ln w="9525">
            <a:solidFill>
              <a:srgbClr val="00B0AD"/>
            </a:solidFill>
          </a:ln>
        </p:spPr>
        <p:style>
          <a:lnRef idx="1">
            <a:schemeClr val="accent3"/>
          </a:lnRef>
          <a:fillRef idx="0">
            <a:schemeClr val="accent3"/>
          </a:fillRef>
          <a:effectRef idx="0">
            <a:schemeClr val="accent3"/>
          </a:effectRef>
          <a:fontRef idx="minor">
            <a:schemeClr val="tx1"/>
          </a:fontRef>
        </p:style>
      </p:cxnSp>
      <p:sp>
        <p:nvSpPr>
          <p:cNvPr id="439" name="TextBox 78">
            <a:extLst>
              <a:ext uri="{FF2B5EF4-FFF2-40B4-BE49-F238E27FC236}">
                <a16:creationId xmlns:a16="http://schemas.microsoft.com/office/drawing/2014/main" id="{B73B0A0F-F9DF-4E84-ADC4-8ECF06436651}"/>
              </a:ext>
            </a:extLst>
          </p:cNvPr>
          <p:cNvSpPr txBox="1"/>
          <p:nvPr/>
        </p:nvSpPr>
        <p:spPr>
          <a:xfrm>
            <a:off x="5706285" y="3822427"/>
            <a:ext cx="3147142" cy="237744"/>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bg1">
                    <a:lumMod val="65000"/>
                  </a:schemeClr>
                </a:solidFill>
                <a:latin typeface="Arial" panose="020B0604020202020204" pitchFamily="34" charset="0"/>
                <a:cs typeface="Arial" panose="020B0604020202020204" pitchFamily="34" charset="0"/>
              </a:rPr>
              <a:t>Historical</a:t>
            </a:r>
            <a:r>
              <a:rPr lang="pl-PL" sz="1000" b="1" dirty="0">
                <a:solidFill>
                  <a:schemeClr val="bg1">
                    <a:lumMod val="65000"/>
                  </a:schemeClr>
                </a:solidFill>
                <a:latin typeface="Arial" panose="020B0604020202020204" pitchFamily="34" charset="0"/>
                <a:cs typeface="Arial" panose="020B0604020202020204" pitchFamily="34" charset="0"/>
              </a:rPr>
              <a:t> </a:t>
            </a:r>
            <a:r>
              <a:rPr lang="pl-PL" sz="1000" b="1" dirty="0" err="1">
                <a:solidFill>
                  <a:schemeClr val="bg1">
                    <a:lumMod val="65000"/>
                  </a:schemeClr>
                </a:solidFill>
                <a:latin typeface="Arial" panose="020B0604020202020204" pitchFamily="34" charset="0"/>
                <a:cs typeface="Arial" panose="020B0604020202020204" pitchFamily="34" charset="0"/>
              </a:rPr>
              <a:t>events</a:t>
            </a:r>
            <a:endParaRPr lang="pl-PL" sz="1000" b="1" dirty="0">
              <a:solidFill>
                <a:schemeClr val="bg1">
                  <a:lumMod val="65000"/>
                </a:schemeClr>
              </a:solidFill>
              <a:latin typeface="Arial" panose="020B0604020202020204" pitchFamily="34" charset="0"/>
              <a:cs typeface="Arial" panose="020B0604020202020204" pitchFamily="34" charset="0"/>
            </a:endParaRPr>
          </a:p>
        </p:txBody>
      </p:sp>
      <p:sp>
        <p:nvSpPr>
          <p:cNvPr id="440" name="TextBox 439">
            <a:extLst>
              <a:ext uri="{FF2B5EF4-FFF2-40B4-BE49-F238E27FC236}">
                <a16:creationId xmlns:a16="http://schemas.microsoft.com/office/drawing/2014/main" id="{461682CE-0EB7-4569-A09F-B9648D0E8E5A}"/>
              </a:ext>
            </a:extLst>
          </p:cNvPr>
          <p:cNvSpPr txBox="1"/>
          <p:nvPr/>
        </p:nvSpPr>
        <p:spPr>
          <a:xfrm>
            <a:off x="3484196" y="1513528"/>
            <a:ext cx="427902" cy="230832"/>
          </a:xfrm>
          <a:prstGeom prst="rect">
            <a:avLst/>
          </a:prstGeom>
          <a:noFill/>
        </p:spPr>
        <p:txBody>
          <a:bodyPr wrap="square" rtlCol="0">
            <a:spAutoFit/>
          </a:bodyPr>
          <a:lstStyle/>
          <a:p>
            <a:r>
              <a:rPr lang="pl-PL" sz="900" b="1" dirty="0"/>
              <a:t>20XX</a:t>
            </a:r>
          </a:p>
        </p:txBody>
      </p:sp>
      <p:sp>
        <p:nvSpPr>
          <p:cNvPr id="441" name="TextBox 440">
            <a:extLst>
              <a:ext uri="{FF2B5EF4-FFF2-40B4-BE49-F238E27FC236}">
                <a16:creationId xmlns:a16="http://schemas.microsoft.com/office/drawing/2014/main" id="{3C3CE11F-EA06-4ACA-A3C4-9A95A6CFF566}"/>
              </a:ext>
            </a:extLst>
          </p:cNvPr>
          <p:cNvSpPr txBox="1"/>
          <p:nvPr/>
        </p:nvSpPr>
        <p:spPr>
          <a:xfrm>
            <a:off x="7173884" y="1508993"/>
            <a:ext cx="427902" cy="230832"/>
          </a:xfrm>
          <a:prstGeom prst="rect">
            <a:avLst/>
          </a:prstGeom>
          <a:noFill/>
        </p:spPr>
        <p:txBody>
          <a:bodyPr wrap="square" rtlCol="0">
            <a:spAutoFit/>
          </a:bodyPr>
          <a:lstStyle/>
          <a:p>
            <a:r>
              <a:rPr lang="pl-PL" sz="900" b="1" dirty="0"/>
              <a:t>20XX</a:t>
            </a:r>
          </a:p>
        </p:txBody>
      </p:sp>
      <p:sp>
        <p:nvSpPr>
          <p:cNvPr id="442" name="TextBox 441">
            <a:extLst>
              <a:ext uri="{FF2B5EF4-FFF2-40B4-BE49-F238E27FC236}">
                <a16:creationId xmlns:a16="http://schemas.microsoft.com/office/drawing/2014/main" id="{F087F207-7D6E-4EA2-BAF0-477A4CF003F6}"/>
              </a:ext>
            </a:extLst>
          </p:cNvPr>
          <p:cNvSpPr txBox="1"/>
          <p:nvPr/>
        </p:nvSpPr>
        <p:spPr>
          <a:xfrm>
            <a:off x="10619832" y="1511051"/>
            <a:ext cx="427902" cy="230832"/>
          </a:xfrm>
          <a:prstGeom prst="rect">
            <a:avLst/>
          </a:prstGeom>
          <a:noFill/>
        </p:spPr>
        <p:txBody>
          <a:bodyPr wrap="square" rtlCol="0">
            <a:spAutoFit/>
          </a:bodyPr>
          <a:lstStyle/>
          <a:p>
            <a:r>
              <a:rPr lang="pl-PL" sz="900" b="1" dirty="0"/>
              <a:t>20XX</a:t>
            </a:r>
          </a:p>
        </p:txBody>
      </p:sp>
      <p:sp>
        <p:nvSpPr>
          <p:cNvPr id="2" name="Rectangle 1">
            <a:extLst>
              <a:ext uri="{FF2B5EF4-FFF2-40B4-BE49-F238E27FC236}">
                <a16:creationId xmlns:a16="http://schemas.microsoft.com/office/drawing/2014/main" id="{42EA5617-1090-4C29-9B43-CEEB34389A75}"/>
              </a:ext>
            </a:extLst>
          </p:cNvPr>
          <p:cNvSpPr/>
          <p:nvPr/>
        </p:nvSpPr>
        <p:spPr>
          <a:xfrm>
            <a:off x="3841478" y="1905136"/>
            <a:ext cx="465795" cy="20075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44" name="Group 443">
            <a:extLst>
              <a:ext uri="{FF2B5EF4-FFF2-40B4-BE49-F238E27FC236}">
                <a16:creationId xmlns:a16="http://schemas.microsoft.com/office/drawing/2014/main" id="{D73DDFC9-3A7E-4A1C-8AE0-7A67870BB6E5}"/>
              </a:ext>
            </a:extLst>
          </p:cNvPr>
          <p:cNvGrpSpPr/>
          <p:nvPr/>
        </p:nvGrpSpPr>
        <p:grpSpPr>
          <a:xfrm>
            <a:off x="7853605" y="2288569"/>
            <a:ext cx="1226233" cy="372015"/>
            <a:chOff x="7697105" y="2755827"/>
            <a:chExt cx="1226233" cy="372015"/>
          </a:xfrm>
        </p:grpSpPr>
        <p:sp>
          <p:nvSpPr>
            <p:cNvPr id="445" name="TextBox 444">
              <a:extLst>
                <a:ext uri="{FF2B5EF4-FFF2-40B4-BE49-F238E27FC236}">
                  <a16:creationId xmlns:a16="http://schemas.microsoft.com/office/drawing/2014/main" id="{9B1EFD23-3630-46C5-849A-100D7EE22325}"/>
                </a:ext>
              </a:extLst>
            </p:cNvPr>
            <p:cNvSpPr txBox="1"/>
            <p:nvPr/>
          </p:nvSpPr>
          <p:spPr>
            <a:xfrm>
              <a:off x="7697105" y="2755827"/>
              <a:ext cx="1052722" cy="230832"/>
            </a:xfrm>
            <a:prstGeom prst="rect">
              <a:avLst/>
            </a:prstGeom>
            <a:noFill/>
          </p:spPr>
          <p:txBody>
            <a:bodyPr wrap="square" rtlCol="0">
              <a:spAutoFit/>
            </a:bodyPr>
            <a:lstStyle/>
            <a:p>
              <a:pPr algn="r"/>
              <a:r>
                <a:rPr lang="pl-PL" sz="900" dirty="0" err="1">
                  <a:solidFill>
                    <a:schemeClr val="tx1">
                      <a:lumMod val="65000"/>
                      <a:lumOff val="35000"/>
                    </a:schemeClr>
                  </a:solidFill>
                </a:rPr>
                <a:t>Prague</a:t>
              </a:r>
              <a:endParaRPr lang="pl-PL" sz="900" dirty="0">
                <a:solidFill>
                  <a:schemeClr val="tx1">
                    <a:lumMod val="65000"/>
                    <a:lumOff val="35000"/>
                  </a:schemeClr>
                </a:solidFill>
              </a:endParaRPr>
            </a:p>
          </p:txBody>
        </p:sp>
        <p:grpSp>
          <p:nvGrpSpPr>
            <p:cNvPr id="446" name="Group 445">
              <a:extLst>
                <a:ext uri="{FF2B5EF4-FFF2-40B4-BE49-F238E27FC236}">
                  <a16:creationId xmlns:a16="http://schemas.microsoft.com/office/drawing/2014/main" id="{D236EE0E-7478-41C4-8D56-EBE2B2B04DBD}"/>
                </a:ext>
              </a:extLst>
            </p:cNvPr>
            <p:cNvGrpSpPr/>
            <p:nvPr/>
          </p:nvGrpSpPr>
          <p:grpSpPr>
            <a:xfrm>
              <a:off x="8358955" y="2921279"/>
              <a:ext cx="528413" cy="178381"/>
              <a:chOff x="7391049" y="989868"/>
              <a:chExt cx="528413" cy="178381"/>
            </a:xfrm>
          </p:grpSpPr>
          <p:cxnSp>
            <p:nvCxnSpPr>
              <p:cNvPr id="448" name="Straight Connector 447">
                <a:extLst>
                  <a:ext uri="{FF2B5EF4-FFF2-40B4-BE49-F238E27FC236}">
                    <a16:creationId xmlns:a16="http://schemas.microsoft.com/office/drawing/2014/main" id="{9222DBD9-554F-4514-A6DC-0E89919D24F1}"/>
                  </a:ext>
                </a:extLst>
              </p:cNvPr>
              <p:cNvCxnSpPr>
                <a:cxnSpLocks/>
              </p:cNvCxnSpPr>
              <p:nvPr/>
            </p:nvCxnSpPr>
            <p:spPr>
              <a:xfrm flipH="1" flipV="1">
                <a:off x="7391049" y="992307"/>
                <a:ext cx="347348" cy="1"/>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49" name="Straight Connector 448">
                <a:extLst>
                  <a:ext uri="{FF2B5EF4-FFF2-40B4-BE49-F238E27FC236}">
                    <a16:creationId xmlns:a16="http://schemas.microsoft.com/office/drawing/2014/main" id="{20E3057A-FF42-4BA4-9C19-F62B485F199A}"/>
                  </a:ext>
                </a:extLst>
              </p:cNvPr>
              <p:cNvCxnSpPr>
                <a:cxnSpLocks/>
              </p:cNvCxnSpPr>
              <p:nvPr/>
            </p:nvCxnSpPr>
            <p:spPr>
              <a:xfrm>
                <a:off x="7737575" y="989868"/>
                <a:ext cx="181887" cy="178381"/>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47" name="Elipsa 8">
              <a:extLst>
                <a:ext uri="{FF2B5EF4-FFF2-40B4-BE49-F238E27FC236}">
                  <a16:creationId xmlns:a16="http://schemas.microsoft.com/office/drawing/2014/main" id="{C373DB84-F872-49AE-89F3-6A77417975EF}"/>
                </a:ext>
              </a:extLst>
            </p:cNvPr>
            <p:cNvSpPr/>
            <p:nvPr/>
          </p:nvSpPr>
          <p:spPr>
            <a:xfrm>
              <a:off x="8848390" y="3054951"/>
              <a:ext cx="74948" cy="72891"/>
            </a:xfrm>
            <a:prstGeom prst="ellipse">
              <a:avLst/>
            </a:prstGeom>
            <a:solidFill>
              <a:srgbClr val="A3DCDD"/>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rgbClr val="005A99"/>
                </a:solidFill>
                <a:latin typeface="Arial Narrow" panose="020B0606020202030204" pitchFamily="34" charset="0"/>
                <a:cs typeface="Arial" panose="020B0604020202020204" pitchFamily="34" charset="0"/>
              </a:endParaRPr>
            </a:p>
          </p:txBody>
        </p:sp>
      </p:grpSp>
      <p:sp>
        <p:nvSpPr>
          <p:cNvPr id="452" name="Elipsa 8">
            <a:extLst>
              <a:ext uri="{FF2B5EF4-FFF2-40B4-BE49-F238E27FC236}">
                <a16:creationId xmlns:a16="http://schemas.microsoft.com/office/drawing/2014/main" id="{3A29F1E6-56DE-4FBC-BFA7-73AA4A14899A}"/>
              </a:ext>
            </a:extLst>
          </p:cNvPr>
          <p:cNvSpPr/>
          <p:nvPr/>
        </p:nvSpPr>
        <p:spPr>
          <a:xfrm>
            <a:off x="9119633" y="2624197"/>
            <a:ext cx="74948" cy="72891"/>
          </a:xfrm>
          <a:prstGeom prst="ellipse">
            <a:avLst/>
          </a:prstGeom>
          <a:solidFill>
            <a:srgbClr val="A3DCDD"/>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rgbClr val="005A99"/>
              </a:solidFill>
              <a:latin typeface="Arial Narrow" panose="020B0606020202030204" pitchFamily="34" charset="0"/>
              <a:cs typeface="Arial" panose="020B0604020202020204" pitchFamily="34" charset="0"/>
            </a:endParaRPr>
          </a:p>
        </p:txBody>
      </p:sp>
      <p:grpSp>
        <p:nvGrpSpPr>
          <p:cNvPr id="462" name="Group 461">
            <a:extLst>
              <a:ext uri="{FF2B5EF4-FFF2-40B4-BE49-F238E27FC236}">
                <a16:creationId xmlns:a16="http://schemas.microsoft.com/office/drawing/2014/main" id="{8BE39801-30D7-4069-898E-7E1286D28545}"/>
              </a:ext>
            </a:extLst>
          </p:cNvPr>
          <p:cNvGrpSpPr/>
          <p:nvPr/>
        </p:nvGrpSpPr>
        <p:grpSpPr>
          <a:xfrm>
            <a:off x="9545632" y="2046862"/>
            <a:ext cx="960425" cy="350415"/>
            <a:chOff x="9657453" y="2365827"/>
            <a:chExt cx="960425" cy="350415"/>
          </a:xfrm>
        </p:grpSpPr>
        <p:sp>
          <p:nvSpPr>
            <p:cNvPr id="463" name="TextBox 462">
              <a:extLst>
                <a:ext uri="{FF2B5EF4-FFF2-40B4-BE49-F238E27FC236}">
                  <a16:creationId xmlns:a16="http://schemas.microsoft.com/office/drawing/2014/main" id="{D2E7B60D-CBC2-439B-8E5A-310D31E00617}"/>
                </a:ext>
              </a:extLst>
            </p:cNvPr>
            <p:cNvSpPr txBox="1"/>
            <p:nvPr/>
          </p:nvSpPr>
          <p:spPr>
            <a:xfrm>
              <a:off x="9808006" y="2365827"/>
              <a:ext cx="809872" cy="230832"/>
            </a:xfrm>
            <a:prstGeom prst="rect">
              <a:avLst/>
            </a:prstGeom>
            <a:noFill/>
          </p:spPr>
          <p:txBody>
            <a:bodyPr wrap="square" rtlCol="0">
              <a:spAutoFit/>
            </a:bodyPr>
            <a:lstStyle/>
            <a:p>
              <a:r>
                <a:rPr lang="pl-PL" sz="900" dirty="0" err="1">
                  <a:solidFill>
                    <a:schemeClr val="tx1">
                      <a:lumMod val="65000"/>
                      <a:lumOff val="35000"/>
                    </a:schemeClr>
                  </a:solidFill>
                </a:rPr>
                <a:t>Warsaw</a:t>
              </a:r>
              <a:endParaRPr lang="pl-PL" sz="900" dirty="0">
                <a:solidFill>
                  <a:schemeClr val="tx1">
                    <a:lumMod val="65000"/>
                    <a:lumOff val="35000"/>
                  </a:schemeClr>
                </a:solidFill>
              </a:endParaRPr>
            </a:p>
          </p:txBody>
        </p:sp>
        <p:grpSp>
          <p:nvGrpSpPr>
            <p:cNvPr id="464" name="Group 463">
              <a:extLst>
                <a:ext uri="{FF2B5EF4-FFF2-40B4-BE49-F238E27FC236}">
                  <a16:creationId xmlns:a16="http://schemas.microsoft.com/office/drawing/2014/main" id="{86463E02-317A-4289-9D22-853B20DB41F8}"/>
                </a:ext>
              </a:extLst>
            </p:cNvPr>
            <p:cNvGrpSpPr/>
            <p:nvPr/>
          </p:nvGrpSpPr>
          <p:grpSpPr>
            <a:xfrm>
              <a:off x="9657453" y="2534132"/>
              <a:ext cx="781821" cy="182110"/>
              <a:chOff x="2966494" y="5250318"/>
              <a:chExt cx="781821" cy="182110"/>
            </a:xfrm>
          </p:grpSpPr>
          <p:cxnSp>
            <p:nvCxnSpPr>
              <p:cNvPr id="466" name="Straight Connector 465">
                <a:extLst>
                  <a:ext uri="{FF2B5EF4-FFF2-40B4-BE49-F238E27FC236}">
                    <a16:creationId xmlns:a16="http://schemas.microsoft.com/office/drawing/2014/main" id="{87F7D631-ADCA-4322-9B54-6CC6CF2A897D}"/>
                  </a:ext>
                </a:extLst>
              </p:cNvPr>
              <p:cNvCxnSpPr>
                <a:cxnSpLocks/>
              </p:cNvCxnSpPr>
              <p:nvPr/>
            </p:nvCxnSpPr>
            <p:spPr>
              <a:xfrm flipH="1">
                <a:off x="3155990" y="5250318"/>
                <a:ext cx="592325" cy="707"/>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A23350C9-9AED-4F49-8C0C-17CF9DD084F5}"/>
                  </a:ext>
                </a:extLst>
              </p:cNvPr>
              <p:cNvCxnSpPr>
                <a:cxnSpLocks/>
              </p:cNvCxnSpPr>
              <p:nvPr/>
            </p:nvCxnSpPr>
            <p:spPr>
              <a:xfrm flipH="1">
                <a:off x="2966494" y="5250318"/>
                <a:ext cx="189495" cy="18211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grpSp>
        <p:nvGrpSpPr>
          <p:cNvPr id="468" name="Group 467">
            <a:extLst>
              <a:ext uri="{FF2B5EF4-FFF2-40B4-BE49-F238E27FC236}">
                <a16:creationId xmlns:a16="http://schemas.microsoft.com/office/drawing/2014/main" id="{F821216C-CCB5-4BA7-9FE6-5147011AD938}"/>
              </a:ext>
            </a:extLst>
          </p:cNvPr>
          <p:cNvGrpSpPr/>
          <p:nvPr/>
        </p:nvGrpSpPr>
        <p:grpSpPr>
          <a:xfrm>
            <a:off x="6090095" y="2066647"/>
            <a:ext cx="991741" cy="391287"/>
            <a:chOff x="9626137" y="2365827"/>
            <a:chExt cx="991741" cy="391287"/>
          </a:xfrm>
        </p:grpSpPr>
        <p:sp>
          <p:nvSpPr>
            <p:cNvPr id="469" name="TextBox 468">
              <a:extLst>
                <a:ext uri="{FF2B5EF4-FFF2-40B4-BE49-F238E27FC236}">
                  <a16:creationId xmlns:a16="http://schemas.microsoft.com/office/drawing/2014/main" id="{1897A7FF-B445-4087-8B4F-457DC7847751}"/>
                </a:ext>
              </a:extLst>
            </p:cNvPr>
            <p:cNvSpPr txBox="1"/>
            <p:nvPr/>
          </p:nvSpPr>
          <p:spPr>
            <a:xfrm>
              <a:off x="9808006" y="2365827"/>
              <a:ext cx="809872" cy="230832"/>
            </a:xfrm>
            <a:prstGeom prst="rect">
              <a:avLst/>
            </a:prstGeom>
            <a:noFill/>
          </p:spPr>
          <p:txBody>
            <a:bodyPr wrap="square" rtlCol="0">
              <a:spAutoFit/>
            </a:bodyPr>
            <a:lstStyle/>
            <a:p>
              <a:r>
                <a:rPr lang="pl-PL" sz="900" dirty="0" err="1">
                  <a:solidFill>
                    <a:schemeClr val="tx1">
                      <a:lumMod val="65000"/>
                      <a:lumOff val="35000"/>
                    </a:schemeClr>
                  </a:solidFill>
                </a:rPr>
                <a:t>Warsaw</a:t>
              </a:r>
              <a:endParaRPr lang="pl-PL" sz="900" dirty="0">
                <a:solidFill>
                  <a:schemeClr val="tx1">
                    <a:lumMod val="65000"/>
                    <a:lumOff val="35000"/>
                  </a:schemeClr>
                </a:solidFill>
              </a:endParaRPr>
            </a:p>
          </p:txBody>
        </p:sp>
        <p:grpSp>
          <p:nvGrpSpPr>
            <p:cNvPr id="470" name="Group 469">
              <a:extLst>
                <a:ext uri="{FF2B5EF4-FFF2-40B4-BE49-F238E27FC236}">
                  <a16:creationId xmlns:a16="http://schemas.microsoft.com/office/drawing/2014/main" id="{A0726638-55F5-4A79-A552-B552AD7DB421}"/>
                </a:ext>
              </a:extLst>
            </p:cNvPr>
            <p:cNvGrpSpPr/>
            <p:nvPr/>
          </p:nvGrpSpPr>
          <p:grpSpPr>
            <a:xfrm>
              <a:off x="9657453" y="2534132"/>
              <a:ext cx="781821" cy="182110"/>
              <a:chOff x="2966494" y="5250318"/>
              <a:chExt cx="781821" cy="182110"/>
            </a:xfrm>
          </p:grpSpPr>
          <p:cxnSp>
            <p:nvCxnSpPr>
              <p:cNvPr id="472" name="Straight Connector 471">
                <a:extLst>
                  <a:ext uri="{FF2B5EF4-FFF2-40B4-BE49-F238E27FC236}">
                    <a16:creationId xmlns:a16="http://schemas.microsoft.com/office/drawing/2014/main" id="{C024F31D-8255-4ED8-88EE-2996EABA5010}"/>
                  </a:ext>
                </a:extLst>
              </p:cNvPr>
              <p:cNvCxnSpPr>
                <a:cxnSpLocks/>
              </p:cNvCxnSpPr>
              <p:nvPr/>
            </p:nvCxnSpPr>
            <p:spPr>
              <a:xfrm flipH="1">
                <a:off x="3155990" y="5250318"/>
                <a:ext cx="592325" cy="707"/>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F93CFF17-F9C3-4B0A-BBA4-BF9EDC3A2077}"/>
                  </a:ext>
                </a:extLst>
              </p:cNvPr>
              <p:cNvCxnSpPr>
                <a:cxnSpLocks/>
              </p:cNvCxnSpPr>
              <p:nvPr/>
            </p:nvCxnSpPr>
            <p:spPr>
              <a:xfrm flipH="1">
                <a:off x="2966494" y="5250318"/>
                <a:ext cx="189495" cy="18211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71" name="Elipsa 8">
              <a:extLst>
                <a:ext uri="{FF2B5EF4-FFF2-40B4-BE49-F238E27FC236}">
                  <a16:creationId xmlns:a16="http://schemas.microsoft.com/office/drawing/2014/main" id="{18C8E85F-ABA2-4058-B850-274EE7D1BEBE}"/>
                </a:ext>
              </a:extLst>
            </p:cNvPr>
            <p:cNvSpPr/>
            <p:nvPr/>
          </p:nvSpPr>
          <p:spPr>
            <a:xfrm>
              <a:off x="9626137" y="2684223"/>
              <a:ext cx="74948" cy="72891"/>
            </a:xfrm>
            <a:prstGeom prst="ellipse">
              <a:avLst/>
            </a:prstGeom>
            <a:solidFill>
              <a:srgbClr val="00B0AD"/>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rgbClr val="005A99"/>
                </a:solidFill>
                <a:latin typeface="Arial Narrow" panose="020B0606020202030204" pitchFamily="34" charset="0"/>
                <a:cs typeface="Arial" panose="020B0604020202020204" pitchFamily="34" charset="0"/>
              </a:endParaRPr>
            </a:p>
          </p:txBody>
        </p:sp>
      </p:grpSp>
      <p:grpSp>
        <p:nvGrpSpPr>
          <p:cNvPr id="480" name="Group 479">
            <a:extLst>
              <a:ext uri="{FF2B5EF4-FFF2-40B4-BE49-F238E27FC236}">
                <a16:creationId xmlns:a16="http://schemas.microsoft.com/office/drawing/2014/main" id="{A148B66D-EF73-41C8-8A1E-3397178C786E}"/>
              </a:ext>
            </a:extLst>
          </p:cNvPr>
          <p:cNvGrpSpPr/>
          <p:nvPr/>
        </p:nvGrpSpPr>
        <p:grpSpPr>
          <a:xfrm>
            <a:off x="4412196" y="2260560"/>
            <a:ext cx="841294" cy="426379"/>
            <a:chOff x="7474094" y="2709199"/>
            <a:chExt cx="841294" cy="426379"/>
          </a:xfrm>
        </p:grpSpPr>
        <p:sp>
          <p:nvSpPr>
            <p:cNvPr id="481" name="Elipsa 8">
              <a:extLst>
                <a:ext uri="{FF2B5EF4-FFF2-40B4-BE49-F238E27FC236}">
                  <a16:creationId xmlns:a16="http://schemas.microsoft.com/office/drawing/2014/main" id="{32B00B02-3944-4496-AAC2-7496750284ED}"/>
                </a:ext>
              </a:extLst>
            </p:cNvPr>
            <p:cNvSpPr/>
            <p:nvPr/>
          </p:nvSpPr>
          <p:spPr>
            <a:xfrm>
              <a:off x="8240440" y="3062687"/>
              <a:ext cx="74948" cy="72891"/>
            </a:xfrm>
            <a:prstGeom prst="ellipse">
              <a:avLst/>
            </a:prstGeom>
            <a:solidFill>
              <a:srgbClr val="A3DCDD"/>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rgbClr val="005A99"/>
                </a:solidFill>
                <a:latin typeface="Arial Narrow" panose="020B0606020202030204" pitchFamily="34" charset="0"/>
                <a:cs typeface="Arial" panose="020B0604020202020204" pitchFamily="34" charset="0"/>
              </a:endParaRPr>
            </a:p>
          </p:txBody>
        </p:sp>
        <p:sp>
          <p:nvSpPr>
            <p:cNvPr id="482" name="TextBox 481">
              <a:extLst>
                <a:ext uri="{FF2B5EF4-FFF2-40B4-BE49-F238E27FC236}">
                  <a16:creationId xmlns:a16="http://schemas.microsoft.com/office/drawing/2014/main" id="{BF8816B6-30C3-4849-BAF1-3876EEACC350}"/>
                </a:ext>
              </a:extLst>
            </p:cNvPr>
            <p:cNvSpPr txBox="1"/>
            <p:nvPr/>
          </p:nvSpPr>
          <p:spPr>
            <a:xfrm>
              <a:off x="7474094" y="2709199"/>
              <a:ext cx="628270" cy="230832"/>
            </a:xfrm>
            <a:prstGeom prst="rect">
              <a:avLst/>
            </a:prstGeom>
            <a:noFill/>
          </p:spPr>
          <p:txBody>
            <a:bodyPr wrap="square" rtlCol="0">
              <a:spAutoFit/>
            </a:bodyPr>
            <a:lstStyle/>
            <a:p>
              <a:pPr algn="r"/>
              <a:r>
                <a:rPr lang="pl-PL" sz="900" dirty="0">
                  <a:solidFill>
                    <a:schemeClr val="tx1">
                      <a:lumMod val="65000"/>
                      <a:lumOff val="35000"/>
                    </a:schemeClr>
                  </a:solidFill>
                </a:rPr>
                <a:t>Frankfurt</a:t>
              </a:r>
            </a:p>
          </p:txBody>
        </p:sp>
        <p:cxnSp>
          <p:nvCxnSpPr>
            <p:cNvPr id="483" name="Straight Connector 482">
              <a:extLst>
                <a:ext uri="{FF2B5EF4-FFF2-40B4-BE49-F238E27FC236}">
                  <a16:creationId xmlns:a16="http://schemas.microsoft.com/office/drawing/2014/main" id="{EBAA48C5-7C6D-42FF-9459-265745471914}"/>
                </a:ext>
              </a:extLst>
            </p:cNvPr>
            <p:cNvCxnSpPr>
              <a:cxnSpLocks/>
            </p:cNvCxnSpPr>
            <p:nvPr/>
          </p:nvCxnSpPr>
          <p:spPr>
            <a:xfrm flipH="1">
              <a:off x="7524652" y="2879494"/>
              <a:ext cx="570374"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516B2D04-3B16-461B-8FD8-6AE83D879BA4}"/>
                </a:ext>
              </a:extLst>
            </p:cNvPr>
            <p:cNvCxnSpPr>
              <a:cxnSpLocks/>
            </p:cNvCxnSpPr>
            <p:nvPr/>
          </p:nvCxnSpPr>
          <p:spPr>
            <a:xfrm>
              <a:off x="8094334" y="2877053"/>
              <a:ext cx="152570" cy="178381"/>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485" name="Group 484">
            <a:extLst>
              <a:ext uri="{FF2B5EF4-FFF2-40B4-BE49-F238E27FC236}">
                <a16:creationId xmlns:a16="http://schemas.microsoft.com/office/drawing/2014/main" id="{21E2B94D-D80B-402C-A70C-1600FC62799C}"/>
              </a:ext>
            </a:extLst>
          </p:cNvPr>
          <p:cNvGrpSpPr/>
          <p:nvPr/>
        </p:nvGrpSpPr>
        <p:grpSpPr>
          <a:xfrm>
            <a:off x="7840134" y="2261405"/>
            <a:ext cx="841294" cy="426379"/>
            <a:chOff x="7474094" y="2709199"/>
            <a:chExt cx="841294" cy="426379"/>
          </a:xfrm>
        </p:grpSpPr>
        <p:sp>
          <p:nvSpPr>
            <p:cNvPr id="486" name="Elipsa 8">
              <a:extLst>
                <a:ext uri="{FF2B5EF4-FFF2-40B4-BE49-F238E27FC236}">
                  <a16:creationId xmlns:a16="http://schemas.microsoft.com/office/drawing/2014/main" id="{0AE43DE0-C399-47C2-AB54-05E702C9B7D4}"/>
                </a:ext>
              </a:extLst>
            </p:cNvPr>
            <p:cNvSpPr/>
            <p:nvPr/>
          </p:nvSpPr>
          <p:spPr>
            <a:xfrm>
              <a:off x="8240440" y="3062687"/>
              <a:ext cx="74948" cy="72891"/>
            </a:xfrm>
            <a:prstGeom prst="ellipse">
              <a:avLst/>
            </a:prstGeom>
            <a:solidFill>
              <a:srgbClr val="A3DCDD"/>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rgbClr val="005A99"/>
                </a:solidFill>
                <a:latin typeface="Arial Narrow" panose="020B0606020202030204" pitchFamily="34" charset="0"/>
                <a:cs typeface="Arial" panose="020B0604020202020204" pitchFamily="34" charset="0"/>
              </a:endParaRPr>
            </a:p>
          </p:txBody>
        </p:sp>
        <p:sp>
          <p:nvSpPr>
            <p:cNvPr id="487" name="TextBox 486">
              <a:extLst>
                <a:ext uri="{FF2B5EF4-FFF2-40B4-BE49-F238E27FC236}">
                  <a16:creationId xmlns:a16="http://schemas.microsoft.com/office/drawing/2014/main" id="{9D6E704D-67A2-48B3-94F8-144326569F1E}"/>
                </a:ext>
              </a:extLst>
            </p:cNvPr>
            <p:cNvSpPr txBox="1"/>
            <p:nvPr/>
          </p:nvSpPr>
          <p:spPr>
            <a:xfrm>
              <a:off x="7474094" y="2709199"/>
              <a:ext cx="628270" cy="230832"/>
            </a:xfrm>
            <a:prstGeom prst="rect">
              <a:avLst/>
            </a:prstGeom>
            <a:noFill/>
          </p:spPr>
          <p:txBody>
            <a:bodyPr wrap="square" rtlCol="0">
              <a:spAutoFit/>
            </a:bodyPr>
            <a:lstStyle/>
            <a:p>
              <a:pPr algn="r"/>
              <a:r>
                <a:rPr lang="pl-PL" sz="900" dirty="0">
                  <a:solidFill>
                    <a:schemeClr val="tx1">
                      <a:lumMod val="65000"/>
                      <a:lumOff val="35000"/>
                    </a:schemeClr>
                  </a:solidFill>
                </a:rPr>
                <a:t>Frankfurt</a:t>
              </a:r>
            </a:p>
          </p:txBody>
        </p:sp>
        <p:cxnSp>
          <p:nvCxnSpPr>
            <p:cNvPr id="488" name="Straight Connector 487">
              <a:extLst>
                <a:ext uri="{FF2B5EF4-FFF2-40B4-BE49-F238E27FC236}">
                  <a16:creationId xmlns:a16="http://schemas.microsoft.com/office/drawing/2014/main" id="{00E5AA95-4C70-438A-AE8D-B43C66458DA6}"/>
                </a:ext>
              </a:extLst>
            </p:cNvPr>
            <p:cNvCxnSpPr>
              <a:cxnSpLocks/>
            </p:cNvCxnSpPr>
            <p:nvPr/>
          </p:nvCxnSpPr>
          <p:spPr>
            <a:xfrm flipH="1">
              <a:off x="7524652" y="2879494"/>
              <a:ext cx="570374"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89" name="Straight Connector 488">
              <a:extLst>
                <a:ext uri="{FF2B5EF4-FFF2-40B4-BE49-F238E27FC236}">
                  <a16:creationId xmlns:a16="http://schemas.microsoft.com/office/drawing/2014/main" id="{6228F513-D089-4BBF-BA99-F2014A9F3DC6}"/>
                </a:ext>
              </a:extLst>
            </p:cNvPr>
            <p:cNvCxnSpPr>
              <a:cxnSpLocks/>
            </p:cNvCxnSpPr>
            <p:nvPr/>
          </p:nvCxnSpPr>
          <p:spPr>
            <a:xfrm>
              <a:off x="8094334" y="2877053"/>
              <a:ext cx="152570" cy="178381"/>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490" name="Group 489">
            <a:extLst>
              <a:ext uri="{FF2B5EF4-FFF2-40B4-BE49-F238E27FC236}">
                <a16:creationId xmlns:a16="http://schemas.microsoft.com/office/drawing/2014/main" id="{BA0461EC-DFDE-4BE9-ACC4-583D58F1B1C5}"/>
              </a:ext>
            </a:extLst>
          </p:cNvPr>
          <p:cNvGrpSpPr/>
          <p:nvPr/>
        </p:nvGrpSpPr>
        <p:grpSpPr>
          <a:xfrm>
            <a:off x="7356610" y="2792645"/>
            <a:ext cx="1521861" cy="277084"/>
            <a:chOff x="7093073" y="3382750"/>
            <a:chExt cx="1521861" cy="277084"/>
          </a:xfrm>
        </p:grpSpPr>
        <p:sp>
          <p:nvSpPr>
            <p:cNvPr id="491" name="TextBox 490">
              <a:extLst>
                <a:ext uri="{FF2B5EF4-FFF2-40B4-BE49-F238E27FC236}">
                  <a16:creationId xmlns:a16="http://schemas.microsoft.com/office/drawing/2014/main" id="{3619C25C-1A05-4EF1-BA82-FB02FA58EE21}"/>
                </a:ext>
              </a:extLst>
            </p:cNvPr>
            <p:cNvSpPr txBox="1"/>
            <p:nvPr/>
          </p:nvSpPr>
          <p:spPr>
            <a:xfrm>
              <a:off x="7093073" y="3429002"/>
              <a:ext cx="1340137" cy="230832"/>
            </a:xfrm>
            <a:prstGeom prst="rect">
              <a:avLst/>
            </a:prstGeom>
            <a:noFill/>
          </p:spPr>
          <p:txBody>
            <a:bodyPr wrap="square" rtlCol="0">
              <a:spAutoFit/>
            </a:bodyPr>
            <a:lstStyle/>
            <a:p>
              <a:pPr algn="r"/>
              <a:r>
                <a:rPr lang="pl-PL" sz="900" dirty="0" err="1">
                  <a:solidFill>
                    <a:schemeClr val="tx1">
                      <a:lumMod val="65000"/>
                      <a:lumOff val="35000"/>
                    </a:schemeClr>
                  </a:solidFill>
                </a:rPr>
                <a:t>Munich</a:t>
              </a:r>
              <a:endParaRPr lang="pl-PL" sz="900" dirty="0">
                <a:solidFill>
                  <a:schemeClr val="tx1">
                    <a:lumMod val="65000"/>
                    <a:lumOff val="35000"/>
                  </a:schemeClr>
                </a:solidFill>
              </a:endParaRPr>
            </a:p>
          </p:txBody>
        </p:sp>
        <p:grpSp>
          <p:nvGrpSpPr>
            <p:cNvPr id="492" name="Group 491">
              <a:extLst>
                <a:ext uri="{FF2B5EF4-FFF2-40B4-BE49-F238E27FC236}">
                  <a16:creationId xmlns:a16="http://schemas.microsoft.com/office/drawing/2014/main" id="{0FEF897E-A59D-4D88-9AD6-A67EF3340C7D}"/>
                </a:ext>
              </a:extLst>
            </p:cNvPr>
            <p:cNvGrpSpPr/>
            <p:nvPr/>
          </p:nvGrpSpPr>
          <p:grpSpPr>
            <a:xfrm>
              <a:off x="7696808" y="3424769"/>
              <a:ext cx="880165" cy="173892"/>
              <a:chOff x="12541554" y="3705040"/>
              <a:chExt cx="880165" cy="173892"/>
            </a:xfrm>
          </p:grpSpPr>
          <p:cxnSp>
            <p:nvCxnSpPr>
              <p:cNvPr id="494" name="Straight Connector 493">
                <a:extLst>
                  <a:ext uri="{FF2B5EF4-FFF2-40B4-BE49-F238E27FC236}">
                    <a16:creationId xmlns:a16="http://schemas.microsoft.com/office/drawing/2014/main" id="{5507DF98-EB5C-4DE2-AEF8-D334030677D5}"/>
                  </a:ext>
                </a:extLst>
              </p:cNvPr>
              <p:cNvCxnSpPr>
                <a:cxnSpLocks/>
              </p:cNvCxnSpPr>
              <p:nvPr/>
            </p:nvCxnSpPr>
            <p:spPr>
              <a:xfrm flipH="1" flipV="1">
                <a:off x="12541554" y="3875353"/>
                <a:ext cx="701572" cy="3579"/>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0B21210C-42CF-419C-8850-9027DD9F9DD8}"/>
                  </a:ext>
                </a:extLst>
              </p:cNvPr>
              <p:cNvCxnSpPr>
                <a:cxnSpLocks/>
              </p:cNvCxnSpPr>
              <p:nvPr/>
            </p:nvCxnSpPr>
            <p:spPr>
              <a:xfrm flipH="1">
                <a:off x="13236698" y="3705040"/>
                <a:ext cx="185021" cy="173555"/>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93" name="Elipsa 8">
              <a:extLst>
                <a:ext uri="{FF2B5EF4-FFF2-40B4-BE49-F238E27FC236}">
                  <a16:creationId xmlns:a16="http://schemas.microsoft.com/office/drawing/2014/main" id="{1F88A756-EB9E-42A5-BF2B-C3B4C73F565D}"/>
                </a:ext>
              </a:extLst>
            </p:cNvPr>
            <p:cNvSpPr/>
            <p:nvPr/>
          </p:nvSpPr>
          <p:spPr>
            <a:xfrm>
              <a:off x="8539986" y="3382750"/>
              <a:ext cx="74948" cy="72891"/>
            </a:xfrm>
            <a:prstGeom prst="ellipse">
              <a:avLst/>
            </a:prstGeom>
            <a:solidFill>
              <a:srgbClr val="A3DCDD"/>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rgbClr val="005A99"/>
                </a:solidFill>
                <a:latin typeface="Arial Narrow" panose="020B0606020202030204" pitchFamily="34" charset="0"/>
                <a:cs typeface="Arial" panose="020B0604020202020204" pitchFamily="34" charset="0"/>
              </a:endParaRPr>
            </a:p>
          </p:txBody>
        </p:sp>
      </p:grpSp>
      <p:grpSp>
        <p:nvGrpSpPr>
          <p:cNvPr id="17" name="Group 16">
            <a:extLst>
              <a:ext uri="{FF2B5EF4-FFF2-40B4-BE49-F238E27FC236}">
                <a16:creationId xmlns:a16="http://schemas.microsoft.com/office/drawing/2014/main" id="{F08ABDD8-DBF4-4EAB-8A5B-9978E8B02FB9}"/>
              </a:ext>
            </a:extLst>
          </p:cNvPr>
          <p:cNvGrpSpPr/>
          <p:nvPr/>
        </p:nvGrpSpPr>
        <p:grpSpPr>
          <a:xfrm>
            <a:off x="8995491" y="2718729"/>
            <a:ext cx="1174780" cy="230832"/>
            <a:chOff x="8317108" y="3709245"/>
            <a:chExt cx="1174780" cy="230832"/>
          </a:xfrm>
        </p:grpSpPr>
        <p:sp>
          <p:nvSpPr>
            <p:cNvPr id="499" name="TextBox 498">
              <a:extLst>
                <a:ext uri="{FF2B5EF4-FFF2-40B4-BE49-F238E27FC236}">
                  <a16:creationId xmlns:a16="http://schemas.microsoft.com/office/drawing/2014/main" id="{0626CC19-DB90-42DF-B26B-7C9AC150508A}"/>
                </a:ext>
              </a:extLst>
            </p:cNvPr>
            <p:cNvSpPr txBox="1"/>
            <p:nvPr/>
          </p:nvSpPr>
          <p:spPr>
            <a:xfrm>
              <a:off x="8317108" y="3709245"/>
              <a:ext cx="1174780" cy="230832"/>
            </a:xfrm>
            <a:prstGeom prst="rect">
              <a:avLst/>
            </a:prstGeom>
            <a:noFill/>
          </p:spPr>
          <p:txBody>
            <a:bodyPr wrap="square" rtlCol="0">
              <a:spAutoFit/>
            </a:bodyPr>
            <a:lstStyle/>
            <a:p>
              <a:pPr algn="r"/>
              <a:r>
                <a:rPr lang="pl-PL" sz="900" dirty="0">
                  <a:solidFill>
                    <a:schemeClr val="tx1">
                      <a:lumMod val="65000"/>
                      <a:lumOff val="35000"/>
                    </a:schemeClr>
                  </a:solidFill>
                </a:rPr>
                <a:t>Hradec Králové</a:t>
              </a:r>
            </a:p>
          </p:txBody>
        </p:sp>
        <p:grpSp>
          <p:nvGrpSpPr>
            <p:cNvPr id="503" name="Group 502">
              <a:extLst>
                <a:ext uri="{FF2B5EF4-FFF2-40B4-BE49-F238E27FC236}">
                  <a16:creationId xmlns:a16="http://schemas.microsoft.com/office/drawing/2014/main" id="{6094024B-655C-43B8-B4CC-0A09EBA206C7}"/>
                </a:ext>
              </a:extLst>
            </p:cNvPr>
            <p:cNvGrpSpPr/>
            <p:nvPr/>
          </p:nvGrpSpPr>
          <p:grpSpPr>
            <a:xfrm>
              <a:off x="8502180" y="3717712"/>
              <a:ext cx="896518" cy="178381"/>
              <a:chOff x="6385016" y="816035"/>
              <a:chExt cx="896518" cy="178381"/>
            </a:xfrm>
          </p:grpSpPr>
          <p:cxnSp>
            <p:nvCxnSpPr>
              <p:cNvPr id="506" name="Straight Connector 505">
                <a:extLst>
                  <a:ext uri="{FF2B5EF4-FFF2-40B4-BE49-F238E27FC236}">
                    <a16:creationId xmlns:a16="http://schemas.microsoft.com/office/drawing/2014/main" id="{40D89FE7-7E1B-4610-89F7-6F4398553250}"/>
                  </a:ext>
                </a:extLst>
              </p:cNvPr>
              <p:cNvCxnSpPr>
                <a:cxnSpLocks/>
              </p:cNvCxnSpPr>
              <p:nvPr/>
            </p:nvCxnSpPr>
            <p:spPr>
              <a:xfrm flipH="1">
                <a:off x="6561086" y="992306"/>
                <a:ext cx="720448"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07" name="Straight Connector 506">
                <a:extLst>
                  <a:ext uri="{FF2B5EF4-FFF2-40B4-BE49-F238E27FC236}">
                    <a16:creationId xmlns:a16="http://schemas.microsoft.com/office/drawing/2014/main" id="{40F13CA5-356A-430E-81AF-2B7F28D01EB3}"/>
                  </a:ext>
                </a:extLst>
              </p:cNvPr>
              <p:cNvCxnSpPr>
                <a:cxnSpLocks/>
              </p:cNvCxnSpPr>
              <p:nvPr/>
            </p:nvCxnSpPr>
            <p:spPr>
              <a:xfrm>
                <a:off x="6385016" y="816035"/>
                <a:ext cx="181887" cy="178381"/>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grpSp>
        <p:nvGrpSpPr>
          <p:cNvPr id="18" name="Group 17">
            <a:extLst>
              <a:ext uri="{FF2B5EF4-FFF2-40B4-BE49-F238E27FC236}">
                <a16:creationId xmlns:a16="http://schemas.microsoft.com/office/drawing/2014/main" id="{544BC5E9-1289-45B7-935E-A6A872ECDF60}"/>
              </a:ext>
            </a:extLst>
          </p:cNvPr>
          <p:cNvGrpSpPr/>
          <p:nvPr/>
        </p:nvGrpSpPr>
        <p:grpSpPr>
          <a:xfrm>
            <a:off x="9396874" y="2442365"/>
            <a:ext cx="913460" cy="259334"/>
            <a:chOff x="9396874" y="2442365"/>
            <a:chExt cx="913460" cy="259334"/>
          </a:xfrm>
        </p:grpSpPr>
        <p:grpSp>
          <p:nvGrpSpPr>
            <p:cNvPr id="508" name="Group 507">
              <a:extLst>
                <a:ext uri="{FF2B5EF4-FFF2-40B4-BE49-F238E27FC236}">
                  <a16:creationId xmlns:a16="http://schemas.microsoft.com/office/drawing/2014/main" id="{B1194D8C-37F7-434C-AB74-D8DD25A6AB3B}"/>
                </a:ext>
              </a:extLst>
            </p:cNvPr>
            <p:cNvGrpSpPr/>
            <p:nvPr/>
          </p:nvGrpSpPr>
          <p:grpSpPr>
            <a:xfrm>
              <a:off x="9396874" y="2623885"/>
              <a:ext cx="706927" cy="77814"/>
              <a:chOff x="2966494" y="5250318"/>
              <a:chExt cx="727047" cy="182110"/>
            </a:xfrm>
          </p:grpSpPr>
          <p:cxnSp>
            <p:nvCxnSpPr>
              <p:cNvPr id="509" name="Straight Connector 508">
                <a:extLst>
                  <a:ext uri="{FF2B5EF4-FFF2-40B4-BE49-F238E27FC236}">
                    <a16:creationId xmlns:a16="http://schemas.microsoft.com/office/drawing/2014/main" id="{D0615695-A61C-4972-8984-FBC9C8EA3C75}"/>
                  </a:ext>
                </a:extLst>
              </p:cNvPr>
              <p:cNvCxnSpPr>
                <a:cxnSpLocks/>
              </p:cNvCxnSpPr>
              <p:nvPr/>
            </p:nvCxnSpPr>
            <p:spPr>
              <a:xfrm flipH="1">
                <a:off x="3155990" y="5250318"/>
                <a:ext cx="537551" cy="707"/>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DC2BB317-34F4-4B06-BF3E-05D2B7CBD98D}"/>
                  </a:ext>
                </a:extLst>
              </p:cNvPr>
              <p:cNvCxnSpPr>
                <a:cxnSpLocks/>
              </p:cNvCxnSpPr>
              <p:nvPr/>
            </p:nvCxnSpPr>
            <p:spPr>
              <a:xfrm flipH="1">
                <a:off x="2966494" y="5250318"/>
                <a:ext cx="189495" cy="18211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511" name="TextBox 510">
              <a:extLst>
                <a:ext uri="{FF2B5EF4-FFF2-40B4-BE49-F238E27FC236}">
                  <a16:creationId xmlns:a16="http://schemas.microsoft.com/office/drawing/2014/main" id="{4AC36C01-636F-4E65-9E80-E1440584150F}"/>
                </a:ext>
              </a:extLst>
            </p:cNvPr>
            <p:cNvSpPr txBox="1"/>
            <p:nvPr/>
          </p:nvSpPr>
          <p:spPr>
            <a:xfrm>
              <a:off x="9550013" y="2442365"/>
              <a:ext cx="760321" cy="230832"/>
            </a:xfrm>
            <a:prstGeom prst="rect">
              <a:avLst/>
            </a:prstGeom>
            <a:noFill/>
          </p:spPr>
          <p:txBody>
            <a:bodyPr wrap="square" rtlCol="0">
              <a:spAutoFit/>
            </a:bodyPr>
            <a:lstStyle/>
            <a:p>
              <a:r>
                <a:rPr lang="pl-PL" sz="900" dirty="0">
                  <a:solidFill>
                    <a:schemeClr val="tx1">
                      <a:lumMod val="65000"/>
                      <a:lumOff val="35000"/>
                    </a:schemeClr>
                  </a:solidFill>
                </a:rPr>
                <a:t>Ostrava</a:t>
              </a:r>
            </a:p>
          </p:txBody>
        </p:sp>
      </p:grpSp>
      <p:sp>
        <p:nvSpPr>
          <p:cNvPr id="517" name="Elipsa 8">
            <a:extLst>
              <a:ext uri="{FF2B5EF4-FFF2-40B4-BE49-F238E27FC236}">
                <a16:creationId xmlns:a16="http://schemas.microsoft.com/office/drawing/2014/main" id="{253995D5-40B0-4F1A-8A69-18ADC1042C30}"/>
              </a:ext>
            </a:extLst>
          </p:cNvPr>
          <p:cNvSpPr/>
          <p:nvPr/>
        </p:nvSpPr>
        <p:spPr>
          <a:xfrm>
            <a:off x="9335586" y="2674340"/>
            <a:ext cx="77009" cy="72891"/>
          </a:xfrm>
          <a:prstGeom prst="ellipse">
            <a:avLst/>
          </a:prstGeom>
          <a:solidFill>
            <a:srgbClr val="A3DCDD"/>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rgbClr val="005A99"/>
              </a:solidFill>
              <a:latin typeface="Arial Narrow" panose="020B0606020202030204" pitchFamily="34" charset="0"/>
              <a:cs typeface="Arial" panose="020B0604020202020204" pitchFamily="34" charset="0"/>
            </a:endParaRPr>
          </a:p>
        </p:txBody>
      </p:sp>
      <p:sp>
        <p:nvSpPr>
          <p:cNvPr id="518" name="Elipsa 8">
            <a:extLst>
              <a:ext uri="{FF2B5EF4-FFF2-40B4-BE49-F238E27FC236}">
                <a16:creationId xmlns:a16="http://schemas.microsoft.com/office/drawing/2014/main" id="{F822D164-601D-4EA5-9282-70D499D8DE87}"/>
              </a:ext>
            </a:extLst>
          </p:cNvPr>
          <p:cNvSpPr/>
          <p:nvPr/>
        </p:nvSpPr>
        <p:spPr>
          <a:xfrm>
            <a:off x="9496518" y="2369387"/>
            <a:ext cx="74948" cy="72891"/>
          </a:xfrm>
          <a:prstGeom prst="ellipse">
            <a:avLst/>
          </a:prstGeom>
          <a:solidFill>
            <a:srgbClr val="00B0AD"/>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rgbClr val="005A99"/>
              </a:solidFill>
              <a:latin typeface="Arial Narrow" panose="020B0606020202030204" pitchFamily="34" charset="0"/>
              <a:cs typeface="Arial" panose="020B0604020202020204" pitchFamily="34" charset="0"/>
            </a:endParaRPr>
          </a:p>
        </p:txBody>
      </p:sp>
      <p:grpSp>
        <p:nvGrpSpPr>
          <p:cNvPr id="527" name="Group 526">
            <a:extLst>
              <a:ext uri="{FF2B5EF4-FFF2-40B4-BE49-F238E27FC236}">
                <a16:creationId xmlns:a16="http://schemas.microsoft.com/office/drawing/2014/main" id="{394A0363-118D-428B-9669-D768CBCB4E04}"/>
              </a:ext>
            </a:extLst>
          </p:cNvPr>
          <p:cNvGrpSpPr/>
          <p:nvPr/>
        </p:nvGrpSpPr>
        <p:grpSpPr>
          <a:xfrm>
            <a:off x="8627222" y="1958516"/>
            <a:ext cx="568660" cy="348417"/>
            <a:chOff x="7204471" y="989868"/>
            <a:chExt cx="714991" cy="178381"/>
          </a:xfrm>
        </p:grpSpPr>
        <p:cxnSp>
          <p:nvCxnSpPr>
            <p:cNvPr id="529" name="Straight Connector 528">
              <a:extLst>
                <a:ext uri="{FF2B5EF4-FFF2-40B4-BE49-F238E27FC236}">
                  <a16:creationId xmlns:a16="http://schemas.microsoft.com/office/drawing/2014/main" id="{983C96CA-BEF5-455E-8805-9D1971DEC636}"/>
                </a:ext>
              </a:extLst>
            </p:cNvPr>
            <p:cNvCxnSpPr>
              <a:cxnSpLocks/>
            </p:cNvCxnSpPr>
            <p:nvPr/>
          </p:nvCxnSpPr>
          <p:spPr>
            <a:xfrm flipH="1" flipV="1">
              <a:off x="7204471" y="992307"/>
              <a:ext cx="533926" cy="1"/>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F56C147A-4482-47E2-8600-9E13FC9C39BD}"/>
                </a:ext>
              </a:extLst>
            </p:cNvPr>
            <p:cNvCxnSpPr>
              <a:cxnSpLocks/>
            </p:cNvCxnSpPr>
            <p:nvPr/>
          </p:nvCxnSpPr>
          <p:spPr>
            <a:xfrm>
              <a:off x="7737575" y="989868"/>
              <a:ext cx="181887" cy="178381"/>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528" name="Elipsa 8">
            <a:extLst>
              <a:ext uri="{FF2B5EF4-FFF2-40B4-BE49-F238E27FC236}">
                <a16:creationId xmlns:a16="http://schemas.microsoft.com/office/drawing/2014/main" id="{438E9874-23AE-41B7-A733-C34ABD7D844E}"/>
              </a:ext>
            </a:extLst>
          </p:cNvPr>
          <p:cNvSpPr/>
          <p:nvPr/>
        </p:nvSpPr>
        <p:spPr>
          <a:xfrm>
            <a:off x="9192326" y="2312564"/>
            <a:ext cx="74948" cy="72891"/>
          </a:xfrm>
          <a:prstGeom prst="ellipse">
            <a:avLst/>
          </a:prstGeom>
          <a:solidFill>
            <a:srgbClr val="A3DCDD"/>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rgbClr val="005A99"/>
              </a:solidFill>
              <a:latin typeface="Arial Narrow" panose="020B0606020202030204" pitchFamily="34" charset="0"/>
              <a:cs typeface="Arial" panose="020B0604020202020204" pitchFamily="34" charset="0"/>
            </a:endParaRPr>
          </a:p>
        </p:txBody>
      </p:sp>
      <p:sp>
        <p:nvSpPr>
          <p:cNvPr id="531" name="TextBox 530">
            <a:extLst>
              <a:ext uri="{FF2B5EF4-FFF2-40B4-BE49-F238E27FC236}">
                <a16:creationId xmlns:a16="http://schemas.microsoft.com/office/drawing/2014/main" id="{1870E9CB-6C4E-4DB7-82B8-65F947588962}"/>
              </a:ext>
            </a:extLst>
          </p:cNvPr>
          <p:cNvSpPr txBox="1"/>
          <p:nvPr/>
        </p:nvSpPr>
        <p:spPr>
          <a:xfrm>
            <a:off x="7926838" y="1782843"/>
            <a:ext cx="1189832" cy="230832"/>
          </a:xfrm>
          <a:prstGeom prst="rect">
            <a:avLst/>
          </a:prstGeom>
          <a:noFill/>
        </p:spPr>
        <p:txBody>
          <a:bodyPr wrap="square" rtlCol="0">
            <a:spAutoFit/>
          </a:bodyPr>
          <a:lstStyle/>
          <a:p>
            <a:pPr algn="r"/>
            <a:r>
              <a:rPr lang="pl-PL" sz="900" dirty="0" err="1">
                <a:solidFill>
                  <a:schemeClr val="tx1">
                    <a:lumMod val="65000"/>
                    <a:lumOff val="35000"/>
                  </a:schemeClr>
                </a:solidFill>
              </a:rPr>
              <a:t>Poznan</a:t>
            </a:r>
            <a:endParaRPr lang="pl-PL" sz="900" dirty="0">
              <a:solidFill>
                <a:schemeClr val="tx1">
                  <a:lumMod val="65000"/>
                  <a:lumOff val="35000"/>
                </a:schemeClr>
              </a:solidFill>
            </a:endParaRPr>
          </a:p>
        </p:txBody>
      </p:sp>
      <p:sp>
        <p:nvSpPr>
          <p:cNvPr id="537" name="TextBox 78">
            <a:extLst>
              <a:ext uri="{FF2B5EF4-FFF2-40B4-BE49-F238E27FC236}">
                <a16:creationId xmlns:a16="http://schemas.microsoft.com/office/drawing/2014/main" id="{EE743D0E-C664-4608-9DEA-159206A8A79F}"/>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bg1">
                    <a:lumMod val="65000"/>
                  </a:schemeClr>
                </a:solidFill>
                <a:latin typeface="Arial" panose="020B0604020202020204" pitchFamily="34" charset="0"/>
                <a:cs typeface="Arial" panose="020B0604020202020204" pitchFamily="34" charset="0"/>
              </a:rPr>
              <a:t>History</a:t>
            </a:r>
            <a:r>
              <a:rPr lang="pl-PL" sz="1000" b="1" dirty="0">
                <a:solidFill>
                  <a:schemeClr val="bg1">
                    <a:lumMod val="65000"/>
                  </a:schemeClr>
                </a:solidFill>
                <a:latin typeface="Arial" panose="020B0604020202020204" pitchFamily="34" charset="0"/>
                <a:cs typeface="Arial" panose="020B0604020202020204" pitchFamily="34" charset="0"/>
              </a:rPr>
              <a:t> of </a:t>
            </a:r>
            <a:r>
              <a:rPr lang="pl-PL" sz="1000" b="1" dirty="0" err="1">
                <a:solidFill>
                  <a:schemeClr val="bg1">
                    <a:lumMod val="65000"/>
                  </a:schemeClr>
                </a:solidFill>
                <a:latin typeface="Arial" panose="020B0604020202020204" pitchFamily="34" charset="0"/>
                <a:cs typeface="Arial" panose="020B0604020202020204" pitchFamily="34" charset="0"/>
              </a:rPr>
              <a:t>expansion</a:t>
            </a:r>
            <a:r>
              <a:rPr lang="pl-PL" sz="1000" b="1" dirty="0">
                <a:solidFill>
                  <a:schemeClr val="bg1">
                    <a:lumMod val="65000"/>
                  </a:schemeClr>
                </a:solidFill>
                <a:latin typeface="Arial" panose="020B0604020202020204" pitchFamily="34" charset="0"/>
                <a:cs typeface="Arial" panose="020B0604020202020204" pitchFamily="34" charset="0"/>
              </a:rPr>
              <a:t> </a:t>
            </a:r>
          </a:p>
        </p:txBody>
      </p:sp>
      <p:cxnSp>
        <p:nvCxnSpPr>
          <p:cNvPr id="538" name="Straight Connector 537">
            <a:extLst>
              <a:ext uri="{FF2B5EF4-FFF2-40B4-BE49-F238E27FC236}">
                <a16:creationId xmlns:a16="http://schemas.microsoft.com/office/drawing/2014/main" id="{E51772CD-7C76-464C-BB5C-E5E125D19304}"/>
              </a:ext>
            </a:extLst>
          </p:cNvPr>
          <p:cNvCxnSpPr>
            <a:cxnSpLocks/>
          </p:cNvCxnSpPr>
          <p:nvPr/>
        </p:nvCxnSpPr>
        <p:spPr>
          <a:xfrm>
            <a:off x="512064" y="1481205"/>
            <a:ext cx="11149584" cy="0"/>
          </a:xfrm>
          <a:prstGeom prst="line">
            <a:avLst/>
          </a:prstGeom>
          <a:ln w="9525">
            <a:solidFill>
              <a:srgbClr val="00B0AD"/>
            </a:solidFill>
          </a:ln>
        </p:spPr>
        <p:style>
          <a:lnRef idx="1">
            <a:schemeClr val="accent3"/>
          </a:lnRef>
          <a:fillRef idx="0">
            <a:schemeClr val="accent3"/>
          </a:fillRef>
          <a:effectRef idx="0">
            <a:schemeClr val="accent3"/>
          </a:effectRef>
          <a:fontRef idx="minor">
            <a:schemeClr val="tx1"/>
          </a:fontRef>
        </p:style>
      </p:cxnSp>
      <p:grpSp>
        <p:nvGrpSpPr>
          <p:cNvPr id="218" name="Group 217">
            <a:extLst>
              <a:ext uri="{FF2B5EF4-FFF2-40B4-BE49-F238E27FC236}">
                <a16:creationId xmlns:a16="http://schemas.microsoft.com/office/drawing/2014/main" id="{323C1278-814E-44C0-A364-07D2053C2965}"/>
              </a:ext>
            </a:extLst>
          </p:cNvPr>
          <p:cNvGrpSpPr/>
          <p:nvPr/>
        </p:nvGrpSpPr>
        <p:grpSpPr>
          <a:xfrm>
            <a:off x="998361" y="2303237"/>
            <a:ext cx="841294" cy="426379"/>
            <a:chOff x="7474094" y="2709199"/>
            <a:chExt cx="841294" cy="426379"/>
          </a:xfrm>
        </p:grpSpPr>
        <p:sp>
          <p:nvSpPr>
            <p:cNvPr id="219" name="Elipsa 8">
              <a:extLst>
                <a:ext uri="{FF2B5EF4-FFF2-40B4-BE49-F238E27FC236}">
                  <a16:creationId xmlns:a16="http://schemas.microsoft.com/office/drawing/2014/main" id="{599DE101-1F5A-4343-879D-0A8EA6860C2E}"/>
                </a:ext>
              </a:extLst>
            </p:cNvPr>
            <p:cNvSpPr/>
            <p:nvPr/>
          </p:nvSpPr>
          <p:spPr>
            <a:xfrm>
              <a:off x="8240440" y="3062687"/>
              <a:ext cx="74948" cy="72891"/>
            </a:xfrm>
            <a:prstGeom prst="ellipse">
              <a:avLst/>
            </a:prstGeom>
            <a:solidFill>
              <a:srgbClr val="A3DCDD"/>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rgbClr val="005A99"/>
                </a:solidFill>
                <a:latin typeface="Arial Narrow" panose="020B0606020202030204" pitchFamily="34" charset="0"/>
                <a:cs typeface="Arial" panose="020B0604020202020204" pitchFamily="34" charset="0"/>
              </a:endParaRPr>
            </a:p>
          </p:txBody>
        </p:sp>
        <p:sp>
          <p:nvSpPr>
            <p:cNvPr id="220" name="TextBox 219">
              <a:extLst>
                <a:ext uri="{FF2B5EF4-FFF2-40B4-BE49-F238E27FC236}">
                  <a16:creationId xmlns:a16="http://schemas.microsoft.com/office/drawing/2014/main" id="{A2A42063-4CFF-4CFD-A40F-A21592D362CB}"/>
                </a:ext>
              </a:extLst>
            </p:cNvPr>
            <p:cNvSpPr txBox="1"/>
            <p:nvPr/>
          </p:nvSpPr>
          <p:spPr>
            <a:xfrm>
              <a:off x="7474094" y="2709199"/>
              <a:ext cx="628270" cy="230832"/>
            </a:xfrm>
            <a:prstGeom prst="rect">
              <a:avLst/>
            </a:prstGeom>
            <a:noFill/>
          </p:spPr>
          <p:txBody>
            <a:bodyPr wrap="square" rtlCol="0">
              <a:spAutoFit/>
            </a:bodyPr>
            <a:lstStyle/>
            <a:p>
              <a:pPr algn="r"/>
              <a:r>
                <a:rPr lang="pl-PL" sz="900" dirty="0">
                  <a:solidFill>
                    <a:schemeClr val="tx1">
                      <a:lumMod val="65000"/>
                      <a:lumOff val="35000"/>
                    </a:schemeClr>
                  </a:solidFill>
                </a:rPr>
                <a:t>Frankfurt</a:t>
              </a:r>
            </a:p>
          </p:txBody>
        </p:sp>
        <p:cxnSp>
          <p:nvCxnSpPr>
            <p:cNvPr id="221" name="Straight Connector 220">
              <a:extLst>
                <a:ext uri="{FF2B5EF4-FFF2-40B4-BE49-F238E27FC236}">
                  <a16:creationId xmlns:a16="http://schemas.microsoft.com/office/drawing/2014/main" id="{60E15C94-B579-41D9-86AA-880FFEB423DF}"/>
                </a:ext>
              </a:extLst>
            </p:cNvPr>
            <p:cNvCxnSpPr>
              <a:cxnSpLocks/>
            </p:cNvCxnSpPr>
            <p:nvPr/>
          </p:nvCxnSpPr>
          <p:spPr>
            <a:xfrm flipH="1">
              <a:off x="7524652" y="2879494"/>
              <a:ext cx="570374"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CECB431F-B27A-4311-B389-89E9B99BEDF7}"/>
                </a:ext>
              </a:extLst>
            </p:cNvPr>
            <p:cNvCxnSpPr>
              <a:cxnSpLocks/>
            </p:cNvCxnSpPr>
            <p:nvPr/>
          </p:nvCxnSpPr>
          <p:spPr>
            <a:xfrm>
              <a:off x="8094334" y="2877053"/>
              <a:ext cx="152570" cy="178381"/>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223" name="Group 222">
            <a:extLst>
              <a:ext uri="{FF2B5EF4-FFF2-40B4-BE49-F238E27FC236}">
                <a16:creationId xmlns:a16="http://schemas.microsoft.com/office/drawing/2014/main" id="{978F5E93-3B73-44D9-A2AE-2E0367572581}"/>
              </a:ext>
            </a:extLst>
          </p:cNvPr>
          <p:cNvGrpSpPr/>
          <p:nvPr/>
        </p:nvGrpSpPr>
        <p:grpSpPr>
          <a:xfrm>
            <a:off x="3920632" y="2818747"/>
            <a:ext cx="1521861" cy="277084"/>
            <a:chOff x="7093073" y="3382750"/>
            <a:chExt cx="1521861" cy="277084"/>
          </a:xfrm>
        </p:grpSpPr>
        <p:sp>
          <p:nvSpPr>
            <p:cNvPr id="224" name="TextBox 223">
              <a:extLst>
                <a:ext uri="{FF2B5EF4-FFF2-40B4-BE49-F238E27FC236}">
                  <a16:creationId xmlns:a16="http://schemas.microsoft.com/office/drawing/2014/main" id="{9BB04ECB-3E80-49E1-AF53-05369781B7ED}"/>
                </a:ext>
              </a:extLst>
            </p:cNvPr>
            <p:cNvSpPr txBox="1"/>
            <p:nvPr/>
          </p:nvSpPr>
          <p:spPr>
            <a:xfrm>
              <a:off x="7093073" y="3429002"/>
              <a:ext cx="1340137" cy="230832"/>
            </a:xfrm>
            <a:prstGeom prst="rect">
              <a:avLst/>
            </a:prstGeom>
            <a:noFill/>
          </p:spPr>
          <p:txBody>
            <a:bodyPr wrap="square" rtlCol="0">
              <a:spAutoFit/>
            </a:bodyPr>
            <a:lstStyle/>
            <a:p>
              <a:pPr algn="r"/>
              <a:r>
                <a:rPr lang="pl-PL" sz="900" dirty="0" err="1">
                  <a:solidFill>
                    <a:schemeClr val="tx1">
                      <a:lumMod val="65000"/>
                      <a:lumOff val="35000"/>
                    </a:schemeClr>
                  </a:solidFill>
                </a:rPr>
                <a:t>Munich</a:t>
              </a:r>
              <a:endParaRPr lang="pl-PL" sz="900" dirty="0">
                <a:solidFill>
                  <a:schemeClr val="tx1">
                    <a:lumMod val="65000"/>
                    <a:lumOff val="35000"/>
                  </a:schemeClr>
                </a:solidFill>
              </a:endParaRPr>
            </a:p>
          </p:txBody>
        </p:sp>
        <p:grpSp>
          <p:nvGrpSpPr>
            <p:cNvPr id="225" name="Group 224">
              <a:extLst>
                <a:ext uri="{FF2B5EF4-FFF2-40B4-BE49-F238E27FC236}">
                  <a16:creationId xmlns:a16="http://schemas.microsoft.com/office/drawing/2014/main" id="{ED7C4D9D-EECC-4E03-9F33-3A8298D06324}"/>
                </a:ext>
              </a:extLst>
            </p:cNvPr>
            <p:cNvGrpSpPr/>
            <p:nvPr/>
          </p:nvGrpSpPr>
          <p:grpSpPr>
            <a:xfrm>
              <a:off x="7696808" y="3424769"/>
              <a:ext cx="880165" cy="173892"/>
              <a:chOff x="12541554" y="3705040"/>
              <a:chExt cx="880165" cy="173892"/>
            </a:xfrm>
          </p:grpSpPr>
          <p:cxnSp>
            <p:nvCxnSpPr>
              <p:cNvPr id="227" name="Straight Connector 226">
                <a:extLst>
                  <a:ext uri="{FF2B5EF4-FFF2-40B4-BE49-F238E27FC236}">
                    <a16:creationId xmlns:a16="http://schemas.microsoft.com/office/drawing/2014/main" id="{C07F0737-527F-4A35-B191-47E41A1B81D6}"/>
                  </a:ext>
                </a:extLst>
              </p:cNvPr>
              <p:cNvCxnSpPr>
                <a:cxnSpLocks/>
              </p:cNvCxnSpPr>
              <p:nvPr/>
            </p:nvCxnSpPr>
            <p:spPr>
              <a:xfrm flipH="1" flipV="1">
                <a:off x="12541554" y="3875353"/>
                <a:ext cx="701572" cy="3579"/>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6EE8519C-F4EB-4497-B9DB-E80A1C608D60}"/>
                  </a:ext>
                </a:extLst>
              </p:cNvPr>
              <p:cNvCxnSpPr>
                <a:cxnSpLocks/>
              </p:cNvCxnSpPr>
              <p:nvPr/>
            </p:nvCxnSpPr>
            <p:spPr>
              <a:xfrm flipH="1">
                <a:off x="13236698" y="3705040"/>
                <a:ext cx="185021" cy="173555"/>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26" name="Elipsa 8">
              <a:extLst>
                <a:ext uri="{FF2B5EF4-FFF2-40B4-BE49-F238E27FC236}">
                  <a16:creationId xmlns:a16="http://schemas.microsoft.com/office/drawing/2014/main" id="{6AD2EF24-9421-4135-ADBD-6F6C7B54079F}"/>
                </a:ext>
              </a:extLst>
            </p:cNvPr>
            <p:cNvSpPr/>
            <p:nvPr/>
          </p:nvSpPr>
          <p:spPr>
            <a:xfrm>
              <a:off x="8539986" y="3382750"/>
              <a:ext cx="74948" cy="72891"/>
            </a:xfrm>
            <a:prstGeom prst="ellipse">
              <a:avLst/>
            </a:prstGeom>
            <a:solidFill>
              <a:srgbClr val="A3DCDD"/>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rgbClr val="005A99"/>
                </a:solidFill>
                <a:latin typeface="Arial Narrow" panose="020B0606020202030204" pitchFamily="34" charset="0"/>
                <a:cs typeface="Arial" panose="020B0604020202020204" pitchFamily="34" charset="0"/>
              </a:endParaRPr>
            </a:p>
          </p:txBody>
        </p:sp>
      </p:grpSp>
      <p:sp>
        <p:nvSpPr>
          <p:cNvPr id="3" name="TextBox 2">
            <a:extLst>
              <a:ext uri="{FF2B5EF4-FFF2-40B4-BE49-F238E27FC236}">
                <a16:creationId xmlns:a16="http://schemas.microsoft.com/office/drawing/2014/main" id="{BDE325EB-7DC8-4CAE-BF81-81AF661A02CD}"/>
              </a:ext>
            </a:extLst>
          </p:cNvPr>
          <p:cNvSpPr txBox="1"/>
          <p:nvPr/>
        </p:nvSpPr>
        <p:spPr>
          <a:xfrm>
            <a:off x="462774" y="6094279"/>
            <a:ext cx="388244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Source:</a:t>
            </a:r>
            <a:r>
              <a:rPr lang="pl-PL" sz="700" dirty="0">
                <a:solidFill>
                  <a:srgbClr val="949494"/>
                </a:solidFill>
                <a:latin typeface="Calibri Light" panose="020F0302020204030204" pitchFamily="34" charset="0"/>
                <a:cs typeface="Calibri Light" panose="020F0302020204030204" pitchFamily="34" charset="0"/>
              </a:rPr>
              <a:t>: [xxx]</a:t>
            </a:r>
            <a:endParaRPr lang="en-US" sz="700" dirty="0">
              <a:solidFill>
                <a:srgbClr val="949494"/>
              </a:solidFill>
              <a:latin typeface="Calibri Light" panose="020F0302020204030204" pitchFamily="34" charset="0"/>
              <a:cs typeface="Calibri Light" panose="020F0302020204030204" pitchFamily="34" charset="0"/>
            </a:endParaRPr>
          </a:p>
        </p:txBody>
      </p:sp>
      <p:sp>
        <p:nvSpPr>
          <p:cNvPr id="4" name="TextBox 3">
            <a:extLst>
              <a:ext uri="{FF2B5EF4-FFF2-40B4-BE49-F238E27FC236}">
                <a16:creationId xmlns:a16="http://schemas.microsoft.com/office/drawing/2014/main" id="{D0890974-D60F-458E-A42A-F34003A49853}"/>
              </a:ext>
            </a:extLst>
          </p:cNvPr>
          <p:cNvSpPr txBox="1"/>
          <p:nvPr/>
        </p:nvSpPr>
        <p:spPr>
          <a:xfrm>
            <a:off x="607287" y="4603549"/>
            <a:ext cx="1416706" cy="231099"/>
          </a:xfrm>
          <a:prstGeom prst="rect">
            <a:avLst/>
          </a:prstGeom>
          <a:noFill/>
        </p:spPr>
        <p:txBody>
          <a:bodyPr wrap="square" rtlCol="0">
            <a:spAutoFit/>
          </a:bodyPr>
          <a:lstStyle/>
          <a:p>
            <a:r>
              <a:rPr lang="pl-PL" sz="900" dirty="0" err="1"/>
              <a:t>Name</a:t>
            </a:r>
            <a:r>
              <a:rPr lang="pl-PL" sz="900" dirty="0"/>
              <a:t> 2 (xx%)</a:t>
            </a:r>
          </a:p>
        </p:txBody>
      </p:sp>
      <p:sp>
        <p:nvSpPr>
          <p:cNvPr id="5" name="TextBox 4">
            <a:extLst>
              <a:ext uri="{FF2B5EF4-FFF2-40B4-BE49-F238E27FC236}">
                <a16:creationId xmlns:a16="http://schemas.microsoft.com/office/drawing/2014/main" id="{B043755F-6A1A-4946-A9B4-ECEAE296C677}"/>
              </a:ext>
            </a:extLst>
          </p:cNvPr>
          <p:cNvSpPr txBox="1"/>
          <p:nvPr/>
        </p:nvSpPr>
        <p:spPr>
          <a:xfrm>
            <a:off x="3586270" y="5163729"/>
            <a:ext cx="628342" cy="230832"/>
          </a:xfrm>
          <a:prstGeom prst="rect">
            <a:avLst/>
          </a:prstGeom>
          <a:noFill/>
        </p:spPr>
        <p:txBody>
          <a:bodyPr wrap="square" rtlCol="0">
            <a:spAutoFit/>
          </a:bodyPr>
          <a:lstStyle/>
          <a:p>
            <a:r>
              <a:rPr lang="pl-PL" sz="900" dirty="0"/>
              <a:t>[</a:t>
            </a:r>
            <a:r>
              <a:rPr lang="pl-PL" sz="900" dirty="0" err="1"/>
              <a:t>photo</a:t>
            </a:r>
            <a:r>
              <a:rPr lang="pl-PL" sz="900" dirty="0"/>
              <a:t>]</a:t>
            </a:r>
          </a:p>
        </p:txBody>
      </p:sp>
      <p:sp>
        <p:nvSpPr>
          <p:cNvPr id="6" name="TextBox 5">
            <a:extLst>
              <a:ext uri="{FF2B5EF4-FFF2-40B4-BE49-F238E27FC236}">
                <a16:creationId xmlns:a16="http://schemas.microsoft.com/office/drawing/2014/main" id="{E847BE15-6456-40CB-BF3B-7D6090355B00}"/>
              </a:ext>
            </a:extLst>
          </p:cNvPr>
          <p:cNvSpPr txBox="1"/>
          <p:nvPr/>
        </p:nvSpPr>
        <p:spPr>
          <a:xfrm>
            <a:off x="1488010" y="4666011"/>
            <a:ext cx="628342" cy="230832"/>
          </a:xfrm>
          <a:prstGeom prst="rect">
            <a:avLst/>
          </a:prstGeom>
          <a:noFill/>
        </p:spPr>
        <p:txBody>
          <a:bodyPr wrap="square" rtlCol="0">
            <a:spAutoFit/>
          </a:bodyPr>
          <a:lstStyle/>
          <a:p>
            <a:r>
              <a:rPr lang="pl-PL" sz="900" dirty="0"/>
              <a:t>[</a:t>
            </a:r>
            <a:r>
              <a:rPr lang="pl-PL" sz="900" dirty="0" err="1"/>
              <a:t>photo</a:t>
            </a:r>
            <a:r>
              <a:rPr lang="pl-PL" sz="900" dirty="0"/>
              <a:t>]</a:t>
            </a:r>
          </a:p>
        </p:txBody>
      </p:sp>
      <p:sp>
        <p:nvSpPr>
          <p:cNvPr id="7" name="TextBox 6">
            <a:extLst>
              <a:ext uri="{FF2B5EF4-FFF2-40B4-BE49-F238E27FC236}">
                <a16:creationId xmlns:a16="http://schemas.microsoft.com/office/drawing/2014/main" id="{6A8F4B21-B8AA-49DA-875C-A2779A95D639}"/>
              </a:ext>
            </a:extLst>
          </p:cNvPr>
          <p:cNvSpPr txBox="1"/>
          <p:nvPr/>
        </p:nvSpPr>
        <p:spPr>
          <a:xfrm>
            <a:off x="2338022" y="5170241"/>
            <a:ext cx="628342" cy="230832"/>
          </a:xfrm>
          <a:prstGeom prst="rect">
            <a:avLst/>
          </a:prstGeom>
          <a:noFill/>
        </p:spPr>
        <p:txBody>
          <a:bodyPr wrap="square" rtlCol="0">
            <a:spAutoFit/>
          </a:bodyPr>
          <a:lstStyle/>
          <a:p>
            <a:r>
              <a:rPr lang="pl-PL" sz="900" dirty="0"/>
              <a:t>[</a:t>
            </a:r>
            <a:r>
              <a:rPr lang="pl-PL" sz="900" dirty="0" err="1"/>
              <a:t>photo</a:t>
            </a:r>
            <a:r>
              <a:rPr lang="pl-PL" sz="900" dirty="0"/>
              <a:t>]</a:t>
            </a:r>
          </a:p>
        </p:txBody>
      </p:sp>
      <p:sp>
        <p:nvSpPr>
          <p:cNvPr id="8" name="TextBox 7">
            <a:extLst>
              <a:ext uri="{FF2B5EF4-FFF2-40B4-BE49-F238E27FC236}">
                <a16:creationId xmlns:a16="http://schemas.microsoft.com/office/drawing/2014/main" id="{F9212079-388F-45BA-984F-B0858B4D365F}"/>
              </a:ext>
            </a:extLst>
          </p:cNvPr>
          <p:cNvSpPr txBox="1"/>
          <p:nvPr/>
        </p:nvSpPr>
        <p:spPr>
          <a:xfrm>
            <a:off x="967405" y="5170241"/>
            <a:ext cx="628342" cy="230832"/>
          </a:xfrm>
          <a:prstGeom prst="rect">
            <a:avLst/>
          </a:prstGeom>
          <a:noFill/>
        </p:spPr>
        <p:txBody>
          <a:bodyPr wrap="square" rtlCol="0">
            <a:spAutoFit/>
          </a:bodyPr>
          <a:lstStyle/>
          <a:p>
            <a:r>
              <a:rPr lang="pl-PL" sz="900" dirty="0"/>
              <a:t>[</a:t>
            </a:r>
            <a:r>
              <a:rPr lang="pl-PL" sz="900" dirty="0" err="1"/>
              <a:t>photo</a:t>
            </a:r>
            <a:r>
              <a:rPr lang="pl-PL" sz="900" dirty="0"/>
              <a:t>]</a:t>
            </a:r>
          </a:p>
        </p:txBody>
      </p:sp>
      <p:sp>
        <p:nvSpPr>
          <p:cNvPr id="9" name="TextBox 8">
            <a:extLst>
              <a:ext uri="{FF2B5EF4-FFF2-40B4-BE49-F238E27FC236}">
                <a16:creationId xmlns:a16="http://schemas.microsoft.com/office/drawing/2014/main" id="{1718C99E-DFBD-481B-A805-B136114AD8AF}"/>
              </a:ext>
            </a:extLst>
          </p:cNvPr>
          <p:cNvSpPr txBox="1"/>
          <p:nvPr/>
        </p:nvSpPr>
        <p:spPr>
          <a:xfrm>
            <a:off x="2322433" y="4306285"/>
            <a:ext cx="628342" cy="230832"/>
          </a:xfrm>
          <a:prstGeom prst="rect">
            <a:avLst/>
          </a:prstGeom>
          <a:noFill/>
        </p:spPr>
        <p:txBody>
          <a:bodyPr wrap="square" rtlCol="0">
            <a:spAutoFit/>
          </a:bodyPr>
          <a:lstStyle/>
          <a:p>
            <a:r>
              <a:rPr lang="pl-PL" sz="900" dirty="0"/>
              <a:t>[</a:t>
            </a:r>
            <a:r>
              <a:rPr lang="pl-PL" sz="900" dirty="0" err="1"/>
              <a:t>photo</a:t>
            </a:r>
            <a:r>
              <a:rPr lang="pl-PL" sz="900" dirty="0"/>
              <a:t>]</a:t>
            </a:r>
          </a:p>
        </p:txBody>
      </p:sp>
      <p:sp>
        <p:nvSpPr>
          <p:cNvPr id="11" name="Text Placeholder 8">
            <a:extLst>
              <a:ext uri="{FF2B5EF4-FFF2-40B4-BE49-F238E27FC236}">
                <a16:creationId xmlns:a16="http://schemas.microsoft.com/office/drawing/2014/main" id="{CD0A3F35-16B7-4BD2-8E52-7B7C947B2366}"/>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Calibri" panose="020F0502020204030204" pitchFamily="34" charset="0"/>
                <a:cs typeface="Calibri" panose="020F0502020204030204" pitchFamily="34" charset="0"/>
              </a:rPr>
              <a:t>BUSINESS DEVELOPMENT</a:t>
            </a:r>
            <a:endParaRPr lang="en-US" sz="1800" dirty="0">
              <a:solidFill>
                <a:srgbClr val="7B7B7B"/>
              </a:solidFill>
              <a:latin typeface="+mn-lt"/>
            </a:endParaRPr>
          </a:p>
        </p:txBody>
      </p:sp>
    </p:spTree>
    <p:extLst>
      <p:ext uri="{BB962C8B-B14F-4D97-AF65-F5344CB8AC3E}">
        <p14:creationId xmlns:p14="http://schemas.microsoft.com/office/powerpoint/2010/main" val="370751286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ounded Rectangle 34">
            <a:extLst>
              <a:ext uri="{FF2B5EF4-FFF2-40B4-BE49-F238E27FC236}">
                <a16:creationId xmlns:a16="http://schemas.microsoft.com/office/drawing/2014/main" id="{D5CD304F-9FB2-4937-A3AE-61A3A7F3BAA0}"/>
              </a:ext>
            </a:extLst>
          </p:cNvPr>
          <p:cNvSpPr/>
          <p:nvPr/>
        </p:nvSpPr>
        <p:spPr>
          <a:xfrm>
            <a:off x="7956571" y="1645921"/>
            <a:ext cx="3738148" cy="4548166"/>
          </a:xfrm>
          <a:prstGeom prst="roundRect">
            <a:avLst>
              <a:gd name="adj" fmla="val 4172"/>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ctr">
              <a:buFont typeface="Arial" panose="020B0604020202020204" pitchFamily="34" charset="0"/>
              <a:buChar char="•"/>
            </a:pPr>
            <a:endParaRPr lang="pl-PL" sz="1000" dirty="0">
              <a:solidFill>
                <a:schemeClr val="tx2">
                  <a:lumMod val="50000"/>
                </a:schemeClr>
              </a:solidFill>
            </a:endParaRPr>
          </a:p>
        </p:txBody>
      </p:sp>
      <p:graphicFrame>
        <p:nvGraphicFramePr>
          <p:cNvPr id="35" name="Chart 34"/>
          <p:cNvGraphicFramePr/>
          <p:nvPr/>
        </p:nvGraphicFramePr>
        <p:xfrm>
          <a:off x="7897906" y="3460140"/>
          <a:ext cx="3905474" cy="2521589"/>
        </p:xfrm>
        <a:graphic>
          <a:graphicData uri="http://schemas.openxmlformats.org/drawingml/2006/chart">
            <c:chart xmlns:c="http://schemas.openxmlformats.org/drawingml/2006/chart" xmlns:r="http://schemas.openxmlformats.org/officeDocument/2006/relationships" r:id="rId2"/>
          </a:graphicData>
        </a:graphic>
      </p:graphicFrame>
      <p:sp>
        <p:nvSpPr>
          <p:cNvPr id="57"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l-PL" sz="1800" dirty="0">
                <a:latin typeface="Calibri" panose="020F0502020204030204" pitchFamily="34" charset="0"/>
                <a:cs typeface="Calibri" panose="020F0502020204030204" pitchFamily="34" charset="0"/>
              </a:rPr>
              <a:t>SALES PROFITABILITY</a:t>
            </a:r>
          </a:p>
        </p:txBody>
      </p:sp>
      <p:sp>
        <p:nvSpPr>
          <p:cNvPr id="58" name="TextBox 57">
            <a:extLst>
              <a:ext uri="{FF2B5EF4-FFF2-40B4-BE49-F238E27FC236}">
                <a16:creationId xmlns:a16="http://schemas.microsoft.com/office/drawing/2014/main" id="{FB2FFDEB-4907-4B60-A6CA-3F7200D95AA8}"/>
              </a:ext>
            </a:extLst>
          </p:cNvPr>
          <p:cNvSpPr txBox="1"/>
          <p:nvPr/>
        </p:nvSpPr>
        <p:spPr>
          <a:xfrm>
            <a:off x="534760" y="618865"/>
            <a:ext cx="1128669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cs typeface="Calibri Light" panose="020F0302020204030204" pitchFamily="34" charset="0"/>
              </a:rPr>
              <a:t>Forecasted profitability on sales, by product groups</a:t>
            </a:r>
          </a:p>
        </p:txBody>
      </p:sp>
      <p:sp>
        <p:nvSpPr>
          <p:cNvPr id="130"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Sales result by product groups, 2019P - 2022P (PLN)</a:t>
            </a:r>
          </a:p>
        </p:txBody>
      </p:sp>
      <p:cxnSp>
        <p:nvCxnSpPr>
          <p:cNvPr id="4" name="Straight Connector 3"/>
          <p:cNvCxnSpPr/>
          <p:nvPr/>
        </p:nvCxnSpPr>
        <p:spPr>
          <a:xfrm>
            <a:off x="8375997" y="2892261"/>
            <a:ext cx="3114746" cy="0"/>
          </a:xfrm>
          <a:prstGeom prst="line">
            <a:avLst/>
          </a:prstGeom>
          <a:ln>
            <a:prstDash val="lgDash"/>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8375997" y="4466272"/>
            <a:ext cx="3114746" cy="0"/>
          </a:xfrm>
          <a:prstGeom prst="line">
            <a:avLst/>
          </a:prstGeom>
          <a:ln>
            <a:prstDash val="lg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7936837" y="2792233"/>
            <a:ext cx="571500" cy="200055"/>
          </a:xfrm>
          <a:prstGeom prst="rect">
            <a:avLst/>
          </a:prstGeom>
          <a:noFill/>
        </p:spPr>
        <p:txBody>
          <a:bodyPr wrap="square" rtlCol="0">
            <a:spAutoFit/>
          </a:bodyPr>
          <a:lstStyle/>
          <a:p>
            <a:r>
              <a:rPr lang="pl-PL" sz="700" dirty="0" err="1"/>
              <a:t>x,xx</a:t>
            </a:r>
            <a:r>
              <a:rPr lang="pl-PL" sz="700" dirty="0"/>
              <a:t>%*</a:t>
            </a:r>
          </a:p>
        </p:txBody>
      </p:sp>
      <p:sp>
        <p:nvSpPr>
          <p:cNvPr id="18" name="TextBox 17"/>
          <p:cNvSpPr txBox="1"/>
          <p:nvPr/>
        </p:nvSpPr>
        <p:spPr>
          <a:xfrm>
            <a:off x="7930487" y="4366244"/>
            <a:ext cx="571500" cy="200055"/>
          </a:xfrm>
          <a:prstGeom prst="rect">
            <a:avLst/>
          </a:prstGeom>
          <a:noFill/>
        </p:spPr>
        <p:txBody>
          <a:bodyPr wrap="square" rtlCol="0">
            <a:spAutoFit/>
          </a:bodyPr>
          <a:lstStyle/>
          <a:p>
            <a:r>
              <a:rPr lang="pl-PL" sz="700" dirty="0" err="1"/>
              <a:t>x,xx</a:t>
            </a:r>
            <a:r>
              <a:rPr lang="pl-PL" sz="700" dirty="0"/>
              <a:t>%*</a:t>
            </a:r>
          </a:p>
        </p:txBody>
      </p:sp>
      <p:sp>
        <p:nvSpPr>
          <p:cNvPr id="5" name="TextBox 4"/>
          <p:cNvSpPr txBox="1"/>
          <p:nvPr/>
        </p:nvSpPr>
        <p:spPr>
          <a:xfrm>
            <a:off x="8073045" y="903039"/>
            <a:ext cx="3094479" cy="230832"/>
          </a:xfrm>
          <a:prstGeom prst="rect">
            <a:avLst/>
          </a:prstGeom>
          <a:noFill/>
        </p:spPr>
        <p:txBody>
          <a:bodyPr wrap="square" rtlCol="0">
            <a:spAutoFit/>
          </a:bodyPr>
          <a:lstStyle/>
          <a:p>
            <a:pPr algn="ctr"/>
            <a:endParaRPr lang="pl-PL" sz="900" dirty="0">
              <a:solidFill>
                <a:schemeClr val="tx1">
                  <a:lumMod val="75000"/>
                  <a:lumOff val="25000"/>
                </a:schemeClr>
              </a:solidFill>
            </a:endParaRPr>
          </a:p>
        </p:txBody>
      </p:sp>
      <p:sp>
        <p:nvSpPr>
          <p:cNvPr id="19" name="TextBox 18"/>
          <p:cNvSpPr txBox="1"/>
          <p:nvPr/>
        </p:nvSpPr>
        <p:spPr>
          <a:xfrm>
            <a:off x="8073045" y="5871745"/>
            <a:ext cx="3637986" cy="200055"/>
          </a:xfrm>
          <a:prstGeom prst="rect">
            <a:avLst/>
          </a:prstGeom>
          <a:noFill/>
        </p:spPr>
        <p:txBody>
          <a:bodyPr wrap="square" rtlCol="0">
            <a:spAutoFit/>
          </a:bodyPr>
          <a:lstStyle/>
          <a:p>
            <a:r>
              <a:rPr lang="en-US" sz="700" dirty="0">
                <a:solidFill>
                  <a:schemeClr val="tx1">
                    <a:lumMod val="75000"/>
                    <a:lumOff val="25000"/>
                  </a:schemeClr>
                </a:solidFill>
              </a:rPr>
              <a:t>* weighted average of margins of individual product groups</a:t>
            </a:r>
          </a:p>
        </p:txBody>
      </p:sp>
      <p:sp>
        <p:nvSpPr>
          <p:cNvPr id="20" name="TextBox 19"/>
          <p:cNvSpPr txBox="1"/>
          <p:nvPr/>
        </p:nvSpPr>
        <p:spPr>
          <a:xfrm>
            <a:off x="8209674" y="1708604"/>
            <a:ext cx="3313002" cy="230832"/>
          </a:xfrm>
          <a:prstGeom prst="rect">
            <a:avLst/>
          </a:prstGeom>
          <a:noFill/>
        </p:spPr>
        <p:txBody>
          <a:bodyPr wrap="square" rtlCol="0">
            <a:spAutoFit/>
          </a:bodyPr>
          <a:lstStyle/>
          <a:p>
            <a:pPr algn="ctr"/>
            <a:r>
              <a:rPr lang="en-US" sz="900" dirty="0">
                <a:solidFill>
                  <a:schemeClr val="tx1">
                    <a:lumMod val="75000"/>
                    <a:lumOff val="25000"/>
                  </a:schemeClr>
                </a:solidFill>
              </a:rPr>
              <a:t>Margin on sales by product groups in 2019P and 2022P, % </a:t>
            </a:r>
          </a:p>
        </p:txBody>
      </p:sp>
      <p:cxnSp>
        <p:nvCxnSpPr>
          <p:cNvPr id="25" name="Straight Connector 24">
            <a:extLst>
              <a:ext uri="{FF2B5EF4-FFF2-40B4-BE49-F238E27FC236}">
                <a16:creationId xmlns:a16="http://schemas.microsoft.com/office/drawing/2014/main" id="{840C632B-04AD-486B-AC0B-97DD0E115DA6}"/>
              </a:ext>
            </a:extLst>
          </p:cNvPr>
          <p:cNvCxnSpPr>
            <a:cxnSpLocks/>
          </p:cNvCxnSpPr>
          <p:nvPr/>
        </p:nvCxnSpPr>
        <p:spPr>
          <a:xfrm>
            <a:off x="512064" y="1481205"/>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graphicFrame>
        <p:nvGraphicFramePr>
          <p:cNvPr id="30" name="Table 29">
            <a:extLst>
              <a:ext uri="{FF2B5EF4-FFF2-40B4-BE49-F238E27FC236}">
                <a16:creationId xmlns:a16="http://schemas.microsoft.com/office/drawing/2014/main" id="{39A0760C-5B46-4B6A-BEF7-31E854739DDA}"/>
              </a:ext>
            </a:extLst>
          </p:cNvPr>
          <p:cNvGraphicFramePr>
            <a:graphicFrameLocks noGrp="1"/>
          </p:cNvGraphicFramePr>
          <p:nvPr/>
        </p:nvGraphicFramePr>
        <p:xfrm>
          <a:off x="528814" y="1645924"/>
          <a:ext cx="7205892" cy="4533597"/>
        </p:xfrm>
        <a:graphic>
          <a:graphicData uri="http://schemas.openxmlformats.org/drawingml/2006/table">
            <a:tbl>
              <a:tblPr/>
              <a:tblGrid>
                <a:gridCol w="2115825">
                  <a:extLst>
                    <a:ext uri="{9D8B030D-6E8A-4147-A177-3AD203B41FA5}">
                      <a16:colId xmlns:a16="http://schemas.microsoft.com/office/drawing/2014/main" val="20000"/>
                    </a:ext>
                  </a:extLst>
                </a:gridCol>
                <a:gridCol w="1295183">
                  <a:extLst>
                    <a:ext uri="{9D8B030D-6E8A-4147-A177-3AD203B41FA5}">
                      <a16:colId xmlns:a16="http://schemas.microsoft.com/office/drawing/2014/main" val="20006"/>
                    </a:ext>
                  </a:extLst>
                </a:gridCol>
                <a:gridCol w="1334038">
                  <a:extLst>
                    <a:ext uri="{9D8B030D-6E8A-4147-A177-3AD203B41FA5}">
                      <a16:colId xmlns:a16="http://schemas.microsoft.com/office/drawing/2014/main" val="20007"/>
                    </a:ext>
                  </a:extLst>
                </a:gridCol>
                <a:gridCol w="1217472">
                  <a:extLst>
                    <a:ext uri="{9D8B030D-6E8A-4147-A177-3AD203B41FA5}">
                      <a16:colId xmlns:a16="http://schemas.microsoft.com/office/drawing/2014/main" val="20008"/>
                    </a:ext>
                  </a:extLst>
                </a:gridCol>
                <a:gridCol w="1243374">
                  <a:extLst>
                    <a:ext uri="{9D8B030D-6E8A-4147-A177-3AD203B41FA5}">
                      <a16:colId xmlns:a16="http://schemas.microsoft.com/office/drawing/2014/main" val="903437356"/>
                    </a:ext>
                  </a:extLst>
                </a:gridCol>
              </a:tblGrid>
              <a:tr h="167911">
                <a:tc>
                  <a:txBody>
                    <a:bodyPr/>
                    <a:lstStyle/>
                    <a:p>
                      <a:pPr algn="l" rtl="0" fontAlgn="ctr"/>
                      <a:r>
                        <a:rPr lang="pl-PL" sz="700" b="1" i="0" u="none" strike="noStrike" dirty="0">
                          <a:solidFill>
                            <a:srgbClr val="FFFFFF"/>
                          </a:solidFill>
                          <a:effectLst/>
                          <a:latin typeface="Calibri" panose="020F0502020204030204" pitchFamily="34" charset="0"/>
                        </a:rPr>
                        <a:t>  PLN </a:t>
                      </a:r>
                    </a:p>
                  </a:txBody>
                  <a:tcPr marL="0" marR="0" marT="0" marB="0" anchor="ctr">
                    <a:lnL>
                      <a:noFill/>
                    </a:lnL>
                    <a:lnR>
                      <a:noFill/>
                    </a:lnR>
                    <a:lnT>
                      <a:noFill/>
                    </a:lnT>
                    <a:lnB>
                      <a:noFill/>
                    </a:lnB>
                    <a:solidFill>
                      <a:srgbClr val="46B9A0"/>
                    </a:solidFill>
                  </a:tcPr>
                </a:tc>
                <a:tc>
                  <a:txBody>
                    <a:bodyPr/>
                    <a:lstStyle/>
                    <a:p>
                      <a:pPr algn="ctr" rtl="0" fontAlgn="ctr"/>
                      <a:r>
                        <a:rPr lang="pl-PL" sz="700" b="1" i="0" u="none" strike="noStrike" dirty="0">
                          <a:solidFill>
                            <a:srgbClr val="FFFFFF"/>
                          </a:solidFill>
                          <a:effectLst/>
                          <a:latin typeface="Calibri" panose="020F0502020204030204" pitchFamily="34" charset="0"/>
                        </a:rPr>
                        <a:t> 2019P </a:t>
                      </a:r>
                    </a:p>
                  </a:txBody>
                  <a:tcPr marL="0" marR="0" marT="0" marB="0" anchor="ctr">
                    <a:lnL>
                      <a:noFill/>
                    </a:lnL>
                    <a:lnR>
                      <a:noFill/>
                    </a:lnR>
                    <a:lnT>
                      <a:noFill/>
                    </a:lnT>
                    <a:lnB>
                      <a:noFill/>
                    </a:lnB>
                    <a:solidFill>
                      <a:srgbClr val="8CD4C5"/>
                    </a:solidFill>
                  </a:tcPr>
                </a:tc>
                <a:tc>
                  <a:txBody>
                    <a:bodyPr/>
                    <a:lstStyle/>
                    <a:p>
                      <a:pPr algn="ctr" rtl="0" fontAlgn="ctr"/>
                      <a:r>
                        <a:rPr lang="pl-PL" sz="700" b="1" i="0" u="none" strike="noStrike">
                          <a:solidFill>
                            <a:srgbClr val="FFFFFF"/>
                          </a:solidFill>
                          <a:effectLst/>
                          <a:latin typeface="Calibri" panose="020F0502020204030204" pitchFamily="34" charset="0"/>
                        </a:rPr>
                        <a:t> 2020P </a:t>
                      </a:r>
                    </a:p>
                  </a:txBody>
                  <a:tcPr marL="0" marR="0" marT="0" marB="0" anchor="ctr">
                    <a:lnL>
                      <a:noFill/>
                    </a:lnL>
                    <a:lnR>
                      <a:noFill/>
                    </a:lnR>
                    <a:lnT>
                      <a:noFill/>
                    </a:lnT>
                    <a:lnB>
                      <a:noFill/>
                    </a:lnB>
                    <a:solidFill>
                      <a:srgbClr val="8CD4C5"/>
                    </a:solidFill>
                  </a:tcPr>
                </a:tc>
                <a:tc>
                  <a:txBody>
                    <a:bodyPr/>
                    <a:lstStyle/>
                    <a:p>
                      <a:pPr algn="ctr" rtl="0" fontAlgn="ctr"/>
                      <a:r>
                        <a:rPr lang="pl-PL" sz="700" b="1" i="0" u="none" strike="noStrike">
                          <a:solidFill>
                            <a:srgbClr val="FFFFFF"/>
                          </a:solidFill>
                          <a:effectLst/>
                          <a:latin typeface="Calibri" panose="020F0502020204030204" pitchFamily="34" charset="0"/>
                        </a:rPr>
                        <a:t> 2021P </a:t>
                      </a:r>
                    </a:p>
                  </a:txBody>
                  <a:tcPr marL="0" marR="0" marT="0" marB="0" anchor="ctr">
                    <a:lnL>
                      <a:noFill/>
                    </a:lnL>
                    <a:lnR>
                      <a:noFill/>
                    </a:lnR>
                    <a:lnT>
                      <a:noFill/>
                    </a:lnT>
                    <a:lnB>
                      <a:noFill/>
                    </a:lnB>
                    <a:solidFill>
                      <a:srgbClr val="8CD4C5"/>
                    </a:solidFill>
                  </a:tcPr>
                </a:tc>
                <a:tc>
                  <a:txBody>
                    <a:bodyPr/>
                    <a:lstStyle/>
                    <a:p>
                      <a:pPr algn="ctr" rtl="0" fontAlgn="ctr"/>
                      <a:r>
                        <a:rPr lang="pl-PL" sz="700" b="1" i="0" u="none" strike="noStrike">
                          <a:solidFill>
                            <a:srgbClr val="FFFFFF"/>
                          </a:solidFill>
                          <a:effectLst/>
                          <a:latin typeface="Calibri" panose="020F0502020204030204" pitchFamily="34" charset="0"/>
                        </a:rPr>
                        <a:t> 2022P </a:t>
                      </a:r>
                    </a:p>
                  </a:txBody>
                  <a:tcPr marL="0" marR="0" marT="0" marB="0" anchor="ctr">
                    <a:lnL>
                      <a:noFill/>
                    </a:lnL>
                    <a:lnR>
                      <a:noFill/>
                    </a:lnR>
                    <a:lnT>
                      <a:noFill/>
                    </a:lnT>
                    <a:lnB>
                      <a:noFill/>
                    </a:lnB>
                    <a:solidFill>
                      <a:srgbClr val="8CD4C5"/>
                    </a:solidFill>
                  </a:tcPr>
                </a:tc>
                <a:extLst>
                  <a:ext uri="{0D108BD9-81ED-4DB2-BD59-A6C34878D82A}">
                    <a16:rowId xmlns:a16="http://schemas.microsoft.com/office/drawing/2014/main" val="10000"/>
                  </a:ext>
                </a:extLst>
              </a:tr>
              <a:tr h="167911">
                <a:tc>
                  <a:txBody>
                    <a:bodyPr/>
                    <a:lstStyle/>
                    <a:p>
                      <a:pPr algn="l" fontAlgn="b"/>
                      <a:r>
                        <a:rPr lang="pl-PL" sz="700" b="0" i="0" u="none" strike="noStrike" dirty="0">
                          <a:solidFill>
                            <a:srgbClr val="000000"/>
                          </a:solidFill>
                          <a:effectLst/>
                          <a:latin typeface="Calibri" panose="020F0502020204030204" pitchFamily="34" charset="0"/>
                        </a:rPr>
                        <a:t>Sales </a:t>
                      </a:r>
                      <a:r>
                        <a:rPr lang="pl-PL" sz="700" b="0" i="0" u="none" strike="noStrike" dirty="0" err="1">
                          <a:solidFill>
                            <a:srgbClr val="000000"/>
                          </a:solidFill>
                          <a:effectLst/>
                          <a:latin typeface="Calibri" panose="020F0502020204030204" pitchFamily="34" charset="0"/>
                        </a:rPr>
                        <a:t>value</a:t>
                      </a:r>
                      <a:r>
                        <a:rPr lang="pl-PL" sz="700" b="0" i="0" u="none" strike="noStrike" dirty="0">
                          <a:solidFill>
                            <a:srgbClr val="000000"/>
                          </a:solidFill>
                          <a:effectLst/>
                          <a:latin typeface="Calibri" panose="020F0502020204030204" pitchFamily="34" charset="0"/>
                        </a:rPr>
                        <a:t> </a:t>
                      </a:r>
                      <a:r>
                        <a:rPr lang="pl-PL" sz="700" b="0" i="0" u="none" strike="noStrike" dirty="0" err="1">
                          <a:solidFill>
                            <a:srgbClr val="000000"/>
                          </a:solidFill>
                          <a:effectLst/>
                          <a:latin typeface="Calibri" panose="020F0502020204030204" pitchFamily="34" charset="0"/>
                        </a:rPr>
                        <a:t>margin</a:t>
                      </a:r>
                      <a:r>
                        <a:rPr lang="pl-PL" sz="700" b="0" i="0" u="none" strike="noStrike" dirty="0">
                          <a:solidFill>
                            <a:srgbClr val="000000"/>
                          </a:solidFill>
                          <a:effectLst/>
                          <a:latin typeface="Calibri" panose="020F0502020204030204" pitchFamily="34" charset="0"/>
                        </a:rPr>
                        <a:t>, </a:t>
                      </a:r>
                      <a:r>
                        <a:rPr lang="pl-PL" sz="700" b="0" i="0" u="none" strike="noStrike" dirty="0" err="1">
                          <a:solidFill>
                            <a:srgbClr val="000000"/>
                          </a:solidFill>
                          <a:effectLst/>
                          <a:latin typeface="Calibri" panose="020F0502020204030204" pitchFamily="34" charset="0"/>
                        </a:rPr>
                        <a:t>including</a:t>
                      </a:r>
                      <a:r>
                        <a:rPr lang="pl-PL" sz="700" b="0" i="0" u="none" strike="noStrike" dirty="0">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E0F4F0"/>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E0F4F0"/>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E0F4F0"/>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E0F4F0"/>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E0F4F0"/>
                    </a:solidFill>
                  </a:tcPr>
                </a:tc>
                <a:extLst>
                  <a:ext uri="{0D108BD9-81ED-4DB2-BD59-A6C34878D82A}">
                    <a16:rowId xmlns:a16="http://schemas.microsoft.com/office/drawing/2014/main" val="10001"/>
                  </a:ext>
                </a:extLst>
              </a:tr>
              <a:tr h="167911">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Margin</a:t>
                      </a:r>
                      <a:r>
                        <a:rPr lang="pl-PL" sz="700" b="0" i="1" u="none" strike="noStrike" dirty="0">
                          <a:solidFill>
                            <a:srgbClr val="3B9B86"/>
                          </a:solidFill>
                          <a:effectLst/>
                          <a:latin typeface="Calibri" panose="020F0502020204030204" pitchFamily="34" charset="0"/>
                        </a:rPr>
                        <a:t> on </a:t>
                      </a:r>
                      <a:r>
                        <a:rPr lang="pl-PL" sz="700" b="0" i="1" u="none" strike="noStrike" dirty="0" err="1">
                          <a:solidFill>
                            <a:srgbClr val="3B9B86"/>
                          </a:solidFill>
                          <a:effectLst/>
                          <a:latin typeface="Calibri" panose="020F0502020204030204" pitchFamily="34" charset="0"/>
                        </a:rPr>
                        <a:t>sales</a:t>
                      </a:r>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including</a:t>
                      </a:r>
                      <a:r>
                        <a:rPr lang="pl-PL" sz="700" b="0" i="1" u="none" strike="noStrike" dirty="0">
                          <a:solidFill>
                            <a:srgbClr val="3B9B86"/>
                          </a:solidFill>
                          <a:effectLst/>
                          <a:latin typeface="Calibri" panose="020F0502020204030204" pitchFamily="34" charset="0"/>
                        </a:rPr>
                        <a:t>: </a:t>
                      </a:r>
                    </a:p>
                  </a:txBody>
                  <a:tcPr marL="0" marR="0" marT="0" marB="0" anchor="b">
                    <a:lnL>
                      <a:noFill/>
                    </a:lnL>
                    <a:lnR>
                      <a:noFill/>
                    </a:lnR>
                    <a:lnT>
                      <a:noFill/>
                    </a:lnT>
                    <a:lnB>
                      <a:noFill/>
                    </a:lnB>
                    <a:solidFill>
                      <a:schemeClr val="bg1"/>
                    </a:solidFill>
                  </a:tcPr>
                </a:tc>
                <a:tc>
                  <a:txBody>
                    <a:bodyPr/>
                    <a:lstStyle/>
                    <a:p>
                      <a:pPr algn="r" fontAlgn="b"/>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algn="r" fontAlgn="b"/>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algn="r" fontAlgn="b"/>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algn="r" fontAlgn="b"/>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extLst>
                  <a:ext uri="{0D108BD9-81ED-4DB2-BD59-A6C34878D82A}">
                    <a16:rowId xmlns:a16="http://schemas.microsoft.com/office/drawing/2014/main" val="1489047703"/>
                  </a:ext>
                </a:extLst>
              </a:tr>
              <a:tr h="167911">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946765083"/>
                  </a:ext>
                </a:extLst>
              </a:tr>
              <a:tr h="167911">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Margin</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extLst>
                  <a:ext uri="{0D108BD9-81ED-4DB2-BD59-A6C34878D82A}">
                    <a16:rowId xmlns:a16="http://schemas.microsoft.com/office/drawing/2014/main" val="604295996"/>
                  </a:ext>
                </a:extLst>
              </a:tr>
              <a:tr h="167911">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353710116"/>
                  </a:ext>
                </a:extLst>
              </a:tr>
              <a:tr h="167911">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Margin</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extLst>
                  <a:ext uri="{0D108BD9-81ED-4DB2-BD59-A6C34878D82A}">
                    <a16:rowId xmlns:a16="http://schemas.microsoft.com/office/drawing/2014/main" val="3480040752"/>
                  </a:ext>
                </a:extLst>
              </a:tr>
              <a:tr h="167911">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03"/>
                  </a:ext>
                </a:extLst>
              </a:tr>
              <a:tr h="167911">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Margin</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extLst>
                  <a:ext uri="{0D108BD9-81ED-4DB2-BD59-A6C34878D82A}">
                    <a16:rowId xmlns:a16="http://schemas.microsoft.com/office/drawing/2014/main" val="10004"/>
                  </a:ext>
                </a:extLst>
              </a:tr>
              <a:tr h="167911">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10"/>
                  </a:ext>
                </a:extLst>
              </a:tr>
              <a:tr h="167911">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Margin</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extLst>
                  <a:ext uri="{0D108BD9-81ED-4DB2-BD59-A6C34878D82A}">
                    <a16:rowId xmlns:a16="http://schemas.microsoft.com/office/drawing/2014/main" val="10012"/>
                  </a:ext>
                </a:extLst>
              </a:tr>
              <a:tr h="167911">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13"/>
                  </a:ext>
                </a:extLst>
              </a:tr>
              <a:tr h="167911">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Margin</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extLst>
                  <a:ext uri="{0D108BD9-81ED-4DB2-BD59-A6C34878D82A}">
                    <a16:rowId xmlns:a16="http://schemas.microsoft.com/office/drawing/2014/main" val="2777681778"/>
                  </a:ext>
                </a:extLst>
              </a:tr>
              <a:tr h="167911">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14"/>
                  </a:ext>
                </a:extLst>
              </a:tr>
              <a:tr h="167911">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Margin</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extLst>
                  <a:ext uri="{0D108BD9-81ED-4DB2-BD59-A6C34878D82A}">
                    <a16:rowId xmlns:a16="http://schemas.microsoft.com/office/drawing/2014/main" val="10015"/>
                  </a:ext>
                </a:extLst>
              </a:tr>
              <a:tr h="167911">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2642900895"/>
                  </a:ext>
                </a:extLst>
              </a:tr>
              <a:tr h="167911">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Margin</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extLst>
                  <a:ext uri="{0D108BD9-81ED-4DB2-BD59-A6C34878D82A}">
                    <a16:rowId xmlns:a16="http://schemas.microsoft.com/office/drawing/2014/main" val="1020547893"/>
                  </a:ext>
                </a:extLst>
              </a:tr>
              <a:tr h="167911">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23"/>
                  </a:ext>
                </a:extLst>
              </a:tr>
              <a:tr h="167911">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Margin</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extLst>
                  <a:ext uri="{0D108BD9-81ED-4DB2-BD59-A6C34878D82A}">
                    <a16:rowId xmlns:a16="http://schemas.microsoft.com/office/drawing/2014/main" val="10024"/>
                  </a:ext>
                </a:extLst>
              </a:tr>
              <a:tr h="167911">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25"/>
                  </a:ext>
                </a:extLst>
              </a:tr>
              <a:tr h="167911">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Margin</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extLst>
                  <a:ext uri="{0D108BD9-81ED-4DB2-BD59-A6C34878D82A}">
                    <a16:rowId xmlns:a16="http://schemas.microsoft.com/office/drawing/2014/main" val="10026"/>
                  </a:ext>
                </a:extLst>
              </a:tr>
              <a:tr h="167911">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27"/>
                  </a:ext>
                </a:extLst>
              </a:tr>
              <a:tr h="167911">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Margin</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extLst>
                  <a:ext uri="{0D108BD9-81ED-4DB2-BD59-A6C34878D82A}">
                    <a16:rowId xmlns:a16="http://schemas.microsoft.com/office/drawing/2014/main" val="10022"/>
                  </a:ext>
                </a:extLst>
              </a:tr>
              <a:tr h="167911">
                <a:tc>
                  <a:txBody>
                    <a:bodyPr/>
                    <a:lstStyle/>
                    <a:p>
                      <a:pPr algn="l" rtl="0" fontAlgn="b"/>
                      <a:r>
                        <a:rPr lang="pl-PL" sz="700" b="0" i="0" u="none" strike="noStrike" dirty="0">
                          <a:solidFill>
                            <a:srgbClr val="404040"/>
                          </a:solidFill>
                          <a:effectLst/>
                          <a:latin typeface="Calibri" panose="020F0502020204030204" pitchFamily="34" charset="0"/>
                        </a:rPr>
                        <a:t>[Product]</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28"/>
                  </a:ext>
                </a:extLst>
              </a:tr>
              <a:tr h="167911">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Margin</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extLst>
                  <a:ext uri="{0D108BD9-81ED-4DB2-BD59-A6C34878D82A}">
                    <a16:rowId xmlns:a16="http://schemas.microsoft.com/office/drawing/2014/main" val="10029"/>
                  </a:ext>
                </a:extLst>
              </a:tr>
              <a:tr h="167911">
                <a:tc>
                  <a:txBody>
                    <a:bodyPr/>
                    <a:lstStyle/>
                    <a:p>
                      <a:pPr algn="l" rtl="0" fontAlgn="b"/>
                      <a:r>
                        <a:rPr lang="pl-PL" sz="700" b="0" i="0" u="none" strike="noStrike" dirty="0" err="1">
                          <a:solidFill>
                            <a:srgbClr val="404040"/>
                          </a:solidFill>
                          <a:effectLst/>
                          <a:latin typeface="Calibri" panose="020F0502020204030204" pitchFamily="34" charset="0"/>
                        </a:rPr>
                        <a:t>Others</a:t>
                      </a:r>
                      <a:r>
                        <a:rPr lang="pl-PL" sz="700" b="0" i="0" u="none" strike="noStrike" dirty="0">
                          <a:solidFill>
                            <a:srgbClr val="404040"/>
                          </a:solidFill>
                          <a:effectLst/>
                          <a:latin typeface="Calibri" panose="020F0502020204030204" pitchFamily="34" charset="0"/>
                        </a:rPr>
                        <a:t> </a:t>
                      </a: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tc>
                  <a:txBody>
                    <a:bodyPr/>
                    <a:lstStyle/>
                    <a:p>
                      <a:pPr algn="r" fontAlgn="b"/>
                      <a:endParaRPr lang="pl-PL" sz="700" b="0" i="0" u="none" strike="noStrike" dirty="0">
                        <a:solidFill>
                          <a:schemeClr val="tx1">
                            <a:lumMod val="75000"/>
                            <a:lumOff val="25000"/>
                          </a:schemeClr>
                        </a:solidFill>
                        <a:effectLst/>
                        <a:latin typeface="Calibri" panose="020F0502020204030204" pitchFamily="34" charset="0"/>
                      </a:endParaRPr>
                    </a:p>
                  </a:txBody>
                  <a:tcPr marL="0" marR="0" marT="0" marB="0" anchor="b">
                    <a:lnL>
                      <a:noFill/>
                    </a:lnL>
                    <a:lnR>
                      <a:noFill/>
                    </a:lnR>
                    <a:lnT>
                      <a:noFill/>
                    </a:lnT>
                    <a:lnB>
                      <a:noFill/>
                    </a:lnB>
                    <a:solidFill>
                      <a:srgbClr val="F0FAF8"/>
                    </a:solidFill>
                  </a:tcPr>
                </a:tc>
                <a:extLst>
                  <a:ext uri="{0D108BD9-81ED-4DB2-BD59-A6C34878D82A}">
                    <a16:rowId xmlns:a16="http://schemas.microsoft.com/office/drawing/2014/main" val="10030"/>
                  </a:ext>
                </a:extLst>
              </a:tr>
              <a:tr h="167911">
                <a:tc>
                  <a:txBody>
                    <a:bodyPr/>
                    <a:lstStyle/>
                    <a:p>
                      <a:pPr algn="r" rtl="0" fontAlgn="b"/>
                      <a:r>
                        <a:rPr lang="pl-PL" sz="700" b="0" i="1" u="none" strike="noStrike" dirty="0">
                          <a:solidFill>
                            <a:srgbClr val="3B9B86"/>
                          </a:solidFill>
                          <a:effectLst/>
                          <a:latin typeface="Calibri" panose="020F0502020204030204" pitchFamily="34" charset="0"/>
                        </a:rPr>
                        <a:t> </a:t>
                      </a:r>
                      <a:r>
                        <a:rPr lang="pl-PL" sz="700" b="0" i="1" u="none" strike="noStrike" dirty="0" err="1">
                          <a:solidFill>
                            <a:srgbClr val="3B9B86"/>
                          </a:solidFill>
                          <a:effectLst/>
                          <a:latin typeface="Calibri" panose="020F0502020204030204" pitchFamily="34" charset="0"/>
                        </a:rPr>
                        <a:t>Margin</a:t>
                      </a:r>
                      <a:r>
                        <a:rPr lang="pl-PL" sz="700" b="0" i="1" u="none" strike="noStrike" dirty="0">
                          <a:solidFill>
                            <a:srgbClr val="3B9B86"/>
                          </a:solidFill>
                          <a:effectLst/>
                          <a:latin typeface="Calibri" panose="020F0502020204030204" pitchFamily="34" charset="0"/>
                        </a:rPr>
                        <a:t> % </a:t>
                      </a: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tc>
                  <a:txBody>
                    <a:bodyPr/>
                    <a:lstStyle/>
                    <a:p>
                      <a:pPr marL="0" algn="r" defTabSz="914400" rtl="0" eaLnBrk="1" fontAlgn="b" latinLnBrk="0" hangingPunct="1"/>
                      <a:endParaRPr lang="pl-PL" sz="700" b="0" i="1" u="none" strike="noStrike" kern="1200" dirty="0">
                        <a:solidFill>
                          <a:srgbClr val="3B9B86"/>
                        </a:solidFill>
                        <a:effectLst/>
                        <a:latin typeface="Calibri" panose="020F0502020204030204" pitchFamily="34" charset="0"/>
                        <a:ea typeface="+mn-ea"/>
                        <a:cs typeface="+mn-cs"/>
                      </a:endParaRPr>
                    </a:p>
                  </a:txBody>
                  <a:tcPr marL="0" marR="0" marT="0" marB="0" anchor="b">
                    <a:lnL>
                      <a:noFill/>
                    </a:lnL>
                    <a:lnR>
                      <a:noFill/>
                    </a:lnR>
                    <a:lnT>
                      <a:noFill/>
                    </a:lnT>
                    <a:lnB>
                      <a:noFill/>
                    </a:lnB>
                    <a:solidFill>
                      <a:schemeClr val="bg1"/>
                    </a:solidFill>
                  </a:tcPr>
                </a:tc>
                <a:extLst>
                  <a:ext uri="{0D108BD9-81ED-4DB2-BD59-A6C34878D82A}">
                    <a16:rowId xmlns:a16="http://schemas.microsoft.com/office/drawing/2014/main" val="2718162782"/>
                  </a:ext>
                </a:extLst>
              </a:tr>
            </a:tbl>
          </a:graphicData>
        </a:graphic>
      </p:graphicFrame>
      <p:graphicFrame>
        <p:nvGraphicFramePr>
          <p:cNvPr id="8" name="Chart 7"/>
          <p:cNvGraphicFramePr/>
          <p:nvPr/>
        </p:nvGraphicFramePr>
        <p:xfrm>
          <a:off x="8178039" y="1914950"/>
          <a:ext cx="3152392" cy="1673452"/>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 Placeholder 4">
            <a:extLst>
              <a:ext uri="{FF2B5EF4-FFF2-40B4-BE49-F238E27FC236}">
                <a16:creationId xmlns:a16="http://schemas.microsoft.com/office/drawing/2014/main" id="{F88FB513-794F-40C6-A0E4-528B6DC27F01}"/>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Tree>
    <p:extLst>
      <p:ext uri="{BB962C8B-B14F-4D97-AF65-F5344CB8AC3E}">
        <p14:creationId xmlns:p14="http://schemas.microsoft.com/office/powerpoint/2010/main" val="328099461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l-PL" sz="1800" dirty="0">
                <a:latin typeface="Calibri" panose="020F0502020204030204" pitchFamily="34" charset="0"/>
                <a:cs typeface="Calibri" panose="020F0502020204030204" pitchFamily="34" charset="0"/>
              </a:rPr>
              <a:t>CASH FLOW  STATEMENT</a:t>
            </a:r>
          </a:p>
        </p:txBody>
      </p:sp>
      <p:sp>
        <p:nvSpPr>
          <p:cNvPr id="58" name="TextBox 57">
            <a:extLst>
              <a:ext uri="{FF2B5EF4-FFF2-40B4-BE49-F238E27FC236}">
                <a16:creationId xmlns:a16="http://schemas.microsoft.com/office/drawing/2014/main" id="{FB2FFDEB-4907-4B60-A6CA-3F7200D95AA8}"/>
              </a:ext>
            </a:extLst>
          </p:cNvPr>
          <p:cNvSpPr txBox="1"/>
          <p:nvPr/>
        </p:nvSpPr>
        <p:spPr>
          <a:xfrm>
            <a:off x="534760" y="618865"/>
            <a:ext cx="1128669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cs typeface="Calibri Light" panose="020F0302020204030204" pitchFamily="34" charset="0"/>
              </a:rPr>
              <a:t>Historical and forecasted </a:t>
            </a:r>
            <a:r>
              <a:rPr lang="pl-PL" sz="1800" dirty="0">
                <a:latin typeface="Calibri Light" panose="020F0302020204030204" pitchFamily="34" charset="0"/>
                <a:cs typeface="Calibri Light" panose="020F0302020204030204" pitchFamily="34" charset="0"/>
              </a:rPr>
              <a:t>Cash </a:t>
            </a:r>
            <a:r>
              <a:rPr lang="pl-PL" sz="1800" dirty="0" err="1">
                <a:latin typeface="Calibri Light" panose="020F0302020204030204" pitchFamily="34" charset="0"/>
                <a:cs typeface="Calibri Light" panose="020F0302020204030204" pitchFamily="34" charset="0"/>
              </a:rPr>
              <a:t>Flow</a:t>
            </a:r>
            <a:r>
              <a:rPr lang="pl-PL" sz="1800" dirty="0">
                <a:latin typeface="Calibri Light" panose="020F0302020204030204" pitchFamily="34" charset="0"/>
                <a:cs typeface="Calibri Light" panose="020F0302020204030204" pitchFamily="34" charset="0"/>
              </a:rPr>
              <a:t> Statement</a:t>
            </a:r>
            <a:endParaRPr lang="en-US" sz="1800" dirty="0">
              <a:latin typeface="Calibri Light" panose="020F0302020204030204" pitchFamily="34" charset="0"/>
              <a:cs typeface="Calibri Light" panose="020F0302020204030204" pitchFamily="34" charset="0"/>
            </a:endParaRPr>
          </a:p>
        </p:txBody>
      </p:sp>
      <p:sp>
        <p:nvSpPr>
          <p:cNvPr id="130"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bg1">
                    <a:lumMod val="65000"/>
                  </a:schemeClr>
                </a:solidFill>
                <a:latin typeface="Arial" panose="020B0604020202020204" pitchFamily="34" charset="0"/>
                <a:cs typeface="Arial" panose="020B0604020202020204" pitchFamily="34" charset="0"/>
              </a:rPr>
              <a:t>Cach</a:t>
            </a:r>
            <a:r>
              <a:rPr lang="pl-PL" sz="1000" b="1" dirty="0">
                <a:solidFill>
                  <a:schemeClr val="bg1">
                    <a:lumMod val="65000"/>
                  </a:schemeClr>
                </a:solidFill>
                <a:latin typeface="Arial" panose="020B0604020202020204" pitchFamily="34" charset="0"/>
                <a:cs typeface="Arial" panose="020B0604020202020204" pitchFamily="34" charset="0"/>
              </a:rPr>
              <a:t> </a:t>
            </a:r>
            <a:r>
              <a:rPr lang="pl-PL" sz="1000" b="1" dirty="0" err="1">
                <a:solidFill>
                  <a:schemeClr val="bg1">
                    <a:lumMod val="65000"/>
                  </a:schemeClr>
                </a:solidFill>
                <a:latin typeface="Arial" panose="020B0604020202020204" pitchFamily="34" charset="0"/>
                <a:cs typeface="Arial" panose="020B0604020202020204" pitchFamily="34" charset="0"/>
              </a:rPr>
              <a:t>Flow</a:t>
            </a:r>
            <a:r>
              <a:rPr lang="pl-PL" sz="1000" b="1" dirty="0">
                <a:solidFill>
                  <a:schemeClr val="bg1">
                    <a:lumMod val="65000"/>
                  </a:schemeClr>
                </a:solidFill>
                <a:latin typeface="Arial" panose="020B0604020202020204" pitchFamily="34" charset="0"/>
                <a:cs typeface="Arial" panose="020B0604020202020204" pitchFamily="34" charset="0"/>
              </a:rPr>
              <a:t> S</a:t>
            </a:r>
            <a:r>
              <a:rPr lang="en-US" sz="1000" b="1" dirty="0" err="1">
                <a:solidFill>
                  <a:schemeClr val="bg1">
                    <a:lumMod val="65000"/>
                  </a:schemeClr>
                </a:solidFill>
                <a:latin typeface="Arial" panose="020B0604020202020204" pitchFamily="34" charset="0"/>
                <a:cs typeface="Arial" panose="020B0604020202020204" pitchFamily="34" charset="0"/>
              </a:rPr>
              <a:t>tatement</a:t>
            </a:r>
            <a:r>
              <a:rPr lang="en-US" sz="1000" b="1" dirty="0">
                <a:solidFill>
                  <a:schemeClr val="bg1">
                    <a:lumMod val="65000"/>
                  </a:schemeClr>
                </a:solidFill>
                <a:latin typeface="Arial" panose="020B0604020202020204" pitchFamily="34" charset="0"/>
                <a:cs typeface="Arial" panose="020B0604020202020204" pitchFamily="34" charset="0"/>
              </a:rPr>
              <a:t>, 20</a:t>
            </a:r>
            <a:r>
              <a:rPr lang="pl-PL" sz="1000" b="1" dirty="0">
                <a:solidFill>
                  <a:schemeClr val="bg1">
                    <a:lumMod val="65000"/>
                  </a:schemeClr>
                </a:solidFill>
                <a:latin typeface="Arial" panose="020B0604020202020204" pitchFamily="34" charset="0"/>
                <a:cs typeface="Arial" panose="020B0604020202020204" pitchFamily="34" charset="0"/>
              </a:rPr>
              <a:t>XX</a:t>
            </a:r>
            <a:r>
              <a:rPr lang="en-US" sz="1000" b="1" dirty="0">
                <a:solidFill>
                  <a:schemeClr val="bg1">
                    <a:lumMod val="65000"/>
                  </a:schemeClr>
                </a:solidFill>
                <a:latin typeface="Arial" panose="020B0604020202020204" pitchFamily="34" charset="0"/>
                <a:cs typeface="Arial" panose="020B0604020202020204" pitchFamily="34" charset="0"/>
              </a:rPr>
              <a:t> – 20</a:t>
            </a:r>
            <a:r>
              <a:rPr lang="pl-PL" sz="1000" b="1" dirty="0">
                <a:solidFill>
                  <a:schemeClr val="bg1">
                    <a:lumMod val="65000"/>
                  </a:schemeClr>
                </a:solidFill>
                <a:latin typeface="Arial" panose="020B0604020202020204" pitchFamily="34" charset="0"/>
                <a:cs typeface="Arial" panose="020B0604020202020204" pitchFamily="34" charset="0"/>
              </a:rPr>
              <a:t>XX</a:t>
            </a:r>
            <a:r>
              <a:rPr lang="en-US" sz="1000" b="1" dirty="0">
                <a:solidFill>
                  <a:schemeClr val="bg1">
                    <a:lumMod val="65000"/>
                  </a:schemeClr>
                </a:solidFill>
                <a:latin typeface="Arial" panose="020B0604020202020204" pitchFamily="34" charset="0"/>
                <a:cs typeface="Arial" panose="020B0604020202020204" pitchFamily="34" charset="0"/>
              </a:rPr>
              <a:t>P</a:t>
            </a:r>
            <a:r>
              <a:rPr lang="pl-PL" sz="1000" b="1" dirty="0">
                <a:solidFill>
                  <a:schemeClr val="bg1">
                    <a:lumMod val="65000"/>
                  </a:schemeClr>
                </a:solidFill>
                <a:latin typeface="Arial" panose="020B0604020202020204" pitchFamily="34" charset="0"/>
                <a:cs typeface="Arial" panose="020B0604020202020204" pitchFamily="34" charset="0"/>
              </a:rPr>
              <a:t>, </a:t>
            </a:r>
            <a:r>
              <a:rPr lang="en-US" sz="1000" b="1" dirty="0">
                <a:solidFill>
                  <a:schemeClr val="bg1">
                    <a:lumMod val="65000"/>
                  </a:schemeClr>
                </a:solidFill>
                <a:latin typeface="Arial" panose="020B0604020202020204" pitchFamily="34" charset="0"/>
                <a:cs typeface="Arial" panose="020B0604020202020204" pitchFamily="34" charset="0"/>
              </a:rPr>
              <a:t>PLN</a:t>
            </a:r>
            <a:r>
              <a:rPr lang="pl-PL" sz="1000" b="1" dirty="0">
                <a:solidFill>
                  <a:schemeClr val="bg1">
                    <a:lumMod val="65000"/>
                  </a:schemeClr>
                </a:solidFill>
                <a:latin typeface="Arial" panose="020B0604020202020204" pitchFamily="34" charset="0"/>
                <a:cs typeface="Arial" panose="020B0604020202020204" pitchFamily="34" charset="0"/>
              </a:rPr>
              <a:t> </a:t>
            </a:r>
            <a:endParaRPr lang="en-US" sz="1000" b="1" dirty="0">
              <a:solidFill>
                <a:schemeClr val="bg1">
                  <a:lumMod val="65000"/>
                </a:schemeClr>
              </a:solidFill>
              <a:latin typeface="Arial" panose="020B0604020202020204" pitchFamily="34" charset="0"/>
              <a:cs typeface="Arial" panose="020B0604020202020204" pitchFamily="34" charset="0"/>
            </a:endParaRPr>
          </a:p>
        </p:txBody>
      </p:sp>
      <p:cxnSp>
        <p:nvCxnSpPr>
          <p:cNvPr id="18" name="Straight Connector 17">
            <a:extLst>
              <a:ext uri="{FF2B5EF4-FFF2-40B4-BE49-F238E27FC236}">
                <a16:creationId xmlns:a16="http://schemas.microsoft.com/office/drawing/2014/main" id="{840C632B-04AD-486B-AC0B-97DD0E115DA6}"/>
              </a:ext>
            </a:extLst>
          </p:cNvPr>
          <p:cNvCxnSpPr>
            <a:cxnSpLocks/>
          </p:cNvCxnSpPr>
          <p:nvPr/>
        </p:nvCxnSpPr>
        <p:spPr>
          <a:xfrm>
            <a:off x="512064" y="1481205"/>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4" name="Text Placeholder 4">
            <a:extLst>
              <a:ext uri="{FF2B5EF4-FFF2-40B4-BE49-F238E27FC236}">
                <a16:creationId xmlns:a16="http://schemas.microsoft.com/office/drawing/2014/main" id="{479395CB-2E00-410E-B18C-05D0887AE272}"/>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graphicFrame>
        <p:nvGraphicFramePr>
          <p:cNvPr id="9" name="Table 8">
            <a:extLst>
              <a:ext uri="{FF2B5EF4-FFF2-40B4-BE49-F238E27FC236}">
                <a16:creationId xmlns:a16="http://schemas.microsoft.com/office/drawing/2014/main" id="{38611610-42F0-4145-8403-7187ADC59D61}"/>
              </a:ext>
            </a:extLst>
          </p:cNvPr>
          <p:cNvGraphicFramePr>
            <a:graphicFrameLocks noGrp="1"/>
          </p:cNvGraphicFramePr>
          <p:nvPr>
            <p:extLst>
              <p:ext uri="{D42A27DB-BD31-4B8C-83A1-F6EECF244321}">
                <p14:modId xmlns:p14="http://schemas.microsoft.com/office/powerpoint/2010/main" val="2008003489"/>
              </p:ext>
            </p:extLst>
          </p:nvPr>
        </p:nvGraphicFramePr>
        <p:xfrm>
          <a:off x="528816" y="1539223"/>
          <a:ext cx="7352775" cy="4664679"/>
        </p:xfrm>
        <a:graphic>
          <a:graphicData uri="http://schemas.openxmlformats.org/drawingml/2006/table">
            <a:tbl>
              <a:tblPr/>
              <a:tblGrid>
                <a:gridCol w="3676395">
                  <a:extLst>
                    <a:ext uri="{9D8B030D-6E8A-4147-A177-3AD203B41FA5}">
                      <a16:colId xmlns:a16="http://schemas.microsoft.com/office/drawing/2014/main" val="2708565538"/>
                    </a:ext>
                  </a:extLst>
                </a:gridCol>
                <a:gridCol w="735276">
                  <a:extLst>
                    <a:ext uri="{9D8B030D-6E8A-4147-A177-3AD203B41FA5}">
                      <a16:colId xmlns:a16="http://schemas.microsoft.com/office/drawing/2014/main" val="3381694678"/>
                    </a:ext>
                  </a:extLst>
                </a:gridCol>
                <a:gridCol w="735276">
                  <a:extLst>
                    <a:ext uri="{9D8B030D-6E8A-4147-A177-3AD203B41FA5}">
                      <a16:colId xmlns:a16="http://schemas.microsoft.com/office/drawing/2014/main" val="2775500252"/>
                    </a:ext>
                  </a:extLst>
                </a:gridCol>
                <a:gridCol w="735276">
                  <a:extLst>
                    <a:ext uri="{9D8B030D-6E8A-4147-A177-3AD203B41FA5}">
                      <a16:colId xmlns:a16="http://schemas.microsoft.com/office/drawing/2014/main" val="1298273169"/>
                    </a:ext>
                  </a:extLst>
                </a:gridCol>
                <a:gridCol w="735276">
                  <a:extLst>
                    <a:ext uri="{9D8B030D-6E8A-4147-A177-3AD203B41FA5}">
                      <a16:colId xmlns:a16="http://schemas.microsoft.com/office/drawing/2014/main" val="2405165754"/>
                    </a:ext>
                  </a:extLst>
                </a:gridCol>
                <a:gridCol w="735276">
                  <a:extLst>
                    <a:ext uri="{9D8B030D-6E8A-4147-A177-3AD203B41FA5}">
                      <a16:colId xmlns:a16="http://schemas.microsoft.com/office/drawing/2014/main" val="2263730374"/>
                    </a:ext>
                  </a:extLst>
                </a:gridCol>
              </a:tblGrid>
              <a:tr h="130343">
                <a:tc>
                  <a:txBody>
                    <a:bodyPr/>
                    <a:lstStyle/>
                    <a:p>
                      <a:pPr algn="l" rtl="0" fontAlgn="t"/>
                      <a:r>
                        <a:rPr lang="pl-PL" sz="800" b="0" i="1" u="none" strike="noStrike" dirty="0">
                          <a:solidFill>
                            <a:srgbClr val="FFFFFF"/>
                          </a:solidFill>
                          <a:effectLst/>
                          <a:latin typeface="Calibri" panose="020F0502020204030204" pitchFamily="34" charset="0"/>
                          <a:cs typeface="Calibri" panose="020F0502020204030204" pitchFamily="34" charset="0"/>
                        </a:rPr>
                        <a:t>in ‘000’s PLN</a:t>
                      </a:r>
                    </a:p>
                  </a:txBody>
                  <a:tcPr marL="0" marR="0" marT="0" marB="0">
                    <a:lnL>
                      <a:noFill/>
                    </a:lnL>
                    <a:lnR>
                      <a:noFill/>
                    </a:lnR>
                    <a:lnT>
                      <a:noFill/>
                    </a:lnT>
                    <a:lnB>
                      <a:noFill/>
                    </a:lnB>
                    <a:solidFill>
                      <a:srgbClr val="61C3AE"/>
                    </a:solidFill>
                  </a:tcPr>
                </a:tc>
                <a:tc>
                  <a:txBody>
                    <a:bodyPr/>
                    <a:lstStyle/>
                    <a:p>
                      <a:pPr algn="ctr" rtl="0" fontAlgn="t"/>
                      <a:r>
                        <a:rPr lang="pl-PL" sz="800" b="1" i="0" u="none" strike="noStrike" dirty="0">
                          <a:solidFill>
                            <a:srgbClr val="FFFFFF"/>
                          </a:solidFill>
                          <a:effectLst/>
                          <a:latin typeface="Calibri" panose="020F0502020204030204" pitchFamily="34" charset="0"/>
                          <a:cs typeface="Calibri" panose="020F0502020204030204" pitchFamily="34" charset="0"/>
                        </a:rPr>
                        <a:t>20XX</a:t>
                      </a:r>
                    </a:p>
                  </a:txBody>
                  <a:tcPr marL="0" marR="0" marT="0" marB="0">
                    <a:lnL>
                      <a:noFill/>
                    </a:lnL>
                    <a:lnR>
                      <a:noFill/>
                    </a:lnR>
                    <a:lnT>
                      <a:noFill/>
                    </a:lnT>
                    <a:lnB>
                      <a:noFill/>
                    </a:lnB>
                    <a:solidFill>
                      <a:srgbClr val="61C3AE"/>
                    </a:solidFill>
                  </a:tcPr>
                </a:tc>
                <a:tc>
                  <a:txBody>
                    <a:bodyPr/>
                    <a:lstStyle/>
                    <a:p>
                      <a:pPr algn="ctr" rtl="0" fontAlgn="t"/>
                      <a:r>
                        <a:rPr lang="pl-PL" sz="800" b="1" i="0" u="none" strike="noStrike" dirty="0">
                          <a:solidFill>
                            <a:srgbClr val="FFFFFF"/>
                          </a:solidFill>
                          <a:effectLst/>
                          <a:latin typeface="Calibri" panose="020F0502020204030204" pitchFamily="34" charset="0"/>
                          <a:cs typeface="Calibri" panose="020F0502020204030204" pitchFamily="34" charset="0"/>
                        </a:rPr>
                        <a:t>20XX</a:t>
                      </a:r>
                    </a:p>
                  </a:txBody>
                  <a:tcPr marL="0" marR="0" marT="0" marB="0">
                    <a:lnL>
                      <a:noFill/>
                    </a:lnL>
                    <a:lnR>
                      <a:noFill/>
                    </a:lnR>
                    <a:lnT>
                      <a:noFill/>
                    </a:lnT>
                    <a:lnB>
                      <a:noFill/>
                    </a:lnB>
                    <a:solidFill>
                      <a:srgbClr val="61C3AE"/>
                    </a:solidFill>
                  </a:tcPr>
                </a:tc>
                <a:tc>
                  <a:txBody>
                    <a:bodyPr/>
                    <a:lstStyle/>
                    <a:p>
                      <a:pPr algn="ctr" rtl="0" fontAlgn="t"/>
                      <a:r>
                        <a:rPr lang="pl-PL" sz="800" b="1" i="0" u="none" strike="noStrike" dirty="0">
                          <a:solidFill>
                            <a:srgbClr val="FFFFFF"/>
                          </a:solidFill>
                          <a:effectLst/>
                          <a:latin typeface="Calibri" panose="020F0502020204030204" pitchFamily="34" charset="0"/>
                          <a:cs typeface="Calibri" panose="020F0502020204030204" pitchFamily="34" charset="0"/>
                        </a:rPr>
                        <a:t>20XX</a:t>
                      </a:r>
                    </a:p>
                  </a:txBody>
                  <a:tcPr marL="0" marR="0" marT="0" marB="0">
                    <a:lnL>
                      <a:noFill/>
                    </a:lnL>
                    <a:lnR>
                      <a:noFill/>
                    </a:lnR>
                    <a:lnT>
                      <a:noFill/>
                    </a:lnT>
                    <a:lnB>
                      <a:noFill/>
                    </a:lnB>
                    <a:solidFill>
                      <a:srgbClr val="61C3AE"/>
                    </a:solidFill>
                  </a:tcPr>
                </a:tc>
                <a:tc>
                  <a:txBody>
                    <a:bodyPr/>
                    <a:lstStyle/>
                    <a:p>
                      <a:pPr algn="ctr" rtl="0" fontAlgn="t"/>
                      <a:r>
                        <a:rPr lang="pl-PL" sz="800" b="1" i="0" u="none" strike="noStrike" dirty="0">
                          <a:solidFill>
                            <a:srgbClr val="FFFFFF"/>
                          </a:solidFill>
                          <a:effectLst/>
                          <a:latin typeface="Calibri" panose="020F0502020204030204" pitchFamily="34" charset="0"/>
                          <a:cs typeface="Calibri" panose="020F0502020204030204" pitchFamily="34" charset="0"/>
                        </a:rPr>
                        <a:t>20XX</a:t>
                      </a:r>
                    </a:p>
                  </a:txBody>
                  <a:tcPr marL="0" marR="0" marT="0" marB="0">
                    <a:lnL>
                      <a:noFill/>
                    </a:lnL>
                    <a:lnR>
                      <a:noFill/>
                    </a:lnR>
                    <a:lnT>
                      <a:noFill/>
                    </a:lnT>
                    <a:lnB>
                      <a:noFill/>
                    </a:lnB>
                    <a:solidFill>
                      <a:srgbClr val="61C3AE"/>
                    </a:solidFill>
                  </a:tcPr>
                </a:tc>
                <a:tc>
                  <a:txBody>
                    <a:bodyPr/>
                    <a:lstStyle/>
                    <a:p>
                      <a:pPr algn="ctr" rtl="0" fontAlgn="t"/>
                      <a:r>
                        <a:rPr lang="pl-PL" sz="800" b="1" i="0" u="none" strike="noStrike" dirty="0">
                          <a:solidFill>
                            <a:srgbClr val="FFFFFF"/>
                          </a:solidFill>
                          <a:effectLst/>
                          <a:latin typeface="Calibri" panose="020F0502020204030204" pitchFamily="34" charset="0"/>
                          <a:cs typeface="Calibri" panose="020F0502020204030204" pitchFamily="34" charset="0"/>
                        </a:rPr>
                        <a:t>20XX</a:t>
                      </a:r>
                    </a:p>
                  </a:txBody>
                  <a:tcPr marL="0" marR="0" marT="0" marB="0">
                    <a:lnL>
                      <a:noFill/>
                    </a:lnL>
                    <a:lnR>
                      <a:noFill/>
                    </a:lnR>
                    <a:lnT>
                      <a:noFill/>
                    </a:lnT>
                    <a:lnB>
                      <a:noFill/>
                    </a:lnB>
                    <a:solidFill>
                      <a:srgbClr val="61C3AE"/>
                    </a:solidFill>
                  </a:tcPr>
                </a:tc>
                <a:extLst>
                  <a:ext uri="{0D108BD9-81ED-4DB2-BD59-A6C34878D82A}">
                    <a16:rowId xmlns:a16="http://schemas.microsoft.com/office/drawing/2014/main" val="2710449472"/>
                  </a:ext>
                </a:extLst>
              </a:tr>
              <a:tr h="168099">
                <a:tc>
                  <a:txBody>
                    <a:bodyPr/>
                    <a:lstStyle/>
                    <a:p>
                      <a:pPr algn="l" rtl="0" fontAlgn="b"/>
                      <a:r>
                        <a:rPr lang="pl-PL" sz="800" b="1" i="0" u="none" strike="noStrike">
                          <a:solidFill>
                            <a:srgbClr val="000000"/>
                          </a:solidFill>
                          <a:effectLst/>
                          <a:latin typeface="Calibri" panose="020F0502020204030204" pitchFamily="34" charset="0"/>
                          <a:cs typeface="Calibri" panose="020F0502020204030204" pitchFamily="34" charset="0"/>
                        </a:rPr>
                        <a:t>Net income</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65681804"/>
                  </a:ext>
                </a:extLst>
              </a:tr>
              <a:tr h="168099">
                <a:tc>
                  <a:txBody>
                    <a:bodyPr/>
                    <a:lstStyle/>
                    <a:p>
                      <a:pPr algn="l" rtl="0" fontAlgn="b"/>
                      <a:r>
                        <a:rPr lang="pl-PL" sz="800" b="0" i="0" u="none" strike="noStrike" dirty="0" err="1">
                          <a:solidFill>
                            <a:srgbClr val="000000"/>
                          </a:solidFill>
                          <a:effectLst/>
                          <a:latin typeface="Calibri" panose="020F0502020204030204" pitchFamily="34" charset="0"/>
                          <a:cs typeface="Calibri" panose="020F0502020204030204" pitchFamily="34" charset="0"/>
                        </a:rPr>
                        <a:t>Depreciation</a:t>
                      </a:r>
                      <a:r>
                        <a:rPr lang="pl-PL" sz="800" b="0" i="0" u="none" strike="noStrike" dirty="0">
                          <a:solidFill>
                            <a:srgbClr val="000000"/>
                          </a:solidFill>
                          <a:effectLst/>
                          <a:latin typeface="Calibri" panose="020F0502020204030204" pitchFamily="34" charset="0"/>
                          <a:cs typeface="Calibri" panose="020F0502020204030204" pitchFamily="34" charset="0"/>
                        </a:rPr>
                        <a:t> and </a:t>
                      </a:r>
                      <a:r>
                        <a:rPr lang="pl-PL" sz="800" b="0" i="0" u="none" strike="noStrike" dirty="0" err="1">
                          <a:solidFill>
                            <a:srgbClr val="000000"/>
                          </a:solidFill>
                          <a:effectLst/>
                          <a:latin typeface="Calibri" panose="020F0502020204030204" pitchFamily="34" charset="0"/>
                          <a:cs typeface="Calibri" panose="020F0502020204030204" pitchFamily="34" charset="0"/>
                        </a:rPr>
                        <a:t>amortization</a:t>
                      </a:r>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6877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extLst>
                  <a:ext uri="{0D108BD9-81ED-4DB2-BD59-A6C34878D82A}">
                    <a16:rowId xmlns:a16="http://schemas.microsoft.com/office/drawing/2014/main" val="4188179536"/>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Interests</a:t>
                      </a:r>
                    </a:p>
                  </a:txBody>
                  <a:tcPr marL="68770" marR="0" marT="0" marB="0" anchor="b">
                    <a:lnL>
                      <a:noFill/>
                    </a:lnL>
                    <a:lnR>
                      <a:noFill/>
                    </a:lnR>
                    <a:lnT>
                      <a:noFill/>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1901967459"/>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Write-downs</a:t>
                      </a:r>
                    </a:p>
                  </a:txBody>
                  <a:tcPr marL="68770" marR="0" marT="0" marB="0" anchor="b">
                    <a:lnL>
                      <a:noFill/>
                    </a:lnL>
                    <a:lnR>
                      <a:noFill/>
                    </a:lnR>
                    <a:lnT>
                      <a:noFill/>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3136317837"/>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Change in receivables</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3443003860"/>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Change in payables</a:t>
                      </a:r>
                    </a:p>
                  </a:txBody>
                  <a:tcPr marL="68770" marR="0" marT="0" marB="0" anchor="b">
                    <a:lnL>
                      <a:noFill/>
                    </a:lnL>
                    <a:lnR>
                      <a:noFill/>
                    </a:lnR>
                    <a:lnT>
                      <a:noFill/>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2815638195"/>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Change in accruals</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820500807"/>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Change in reserves</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3651010682"/>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Change in deferred tax</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3125208914"/>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Minority capitals</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262096176"/>
                  </a:ext>
                </a:extLst>
              </a:tr>
              <a:tr h="245778">
                <a:tc>
                  <a:txBody>
                    <a:bodyPr/>
                    <a:lstStyle/>
                    <a:p>
                      <a:pPr algn="l" rtl="0" fontAlgn="b"/>
                      <a:r>
                        <a:rPr lang="en-US" sz="800" b="0" i="0" u="none" strike="noStrike">
                          <a:solidFill>
                            <a:srgbClr val="000000"/>
                          </a:solidFill>
                          <a:effectLst/>
                          <a:latin typeface="Calibri" panose="020F0502020204030204" pitchFamily="34" charset="0"/>
                          <a:cs typeface="Calibri" panose="020F0502020204030204" pitchFamily="34" charset="0"/>
                        </a:rPr>
                        <a:t>Correction of the company's inclusion in consolidation</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2651262749"/>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Stock options</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3841403343"/>
                  </a:ext>
                </a:extLst>
              </a:tr>
              <a:tr h="245778">
                <a:tc>
                  <a:txBody>
                    <a:bodyPr/>
                    <a:lstStyle/>
                    <a:p>
                      <a:pPr algn="l" rtl="0" fontAlgn="b"/>
                      <a:r>
                        <a:rPr lang="en-US" sz="800" b="0" i="0" u="none" strike="noStrike">
                          <a:solidFill>
                            <a:srgbClr val="000000"/>
                          </a:solidFill>
                          <a:effectLst/>
                          <a:latin typeface="Calibri" panose="020F0502020204030204" pitchFamily="34" charset="0"/>
                          <a:cs typeface="Calibri" panose="020F0502020204030204" pitchFamily="34" charset="0"/>
                        </a:rPr>
                        <a:t>Capital from the conversion of exchange differences</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3965027599"/>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Other corrections</a:t>
                      </a:r>
                    </a:p>
                  </a:txBody>
                  <a:tcPr marL="6877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2648819436"/>
                  </a:ext>
                </a:extLst>
              </a:tr>
              <a:tr h="168099">
                <a:tc>
                  <a:txBody>
                    <a:bodyPr/>
                    <a:lstStyle/>
                    <a:p>
                      <a:pPr algn="l" rtl="0" fontAlgn="b"/>
                      <a:r>
                        <a:rPr lang="pl-PL" sz="800" b="1" i="0" u="none" strike="noStrike" dirty="0">
                          <a:solidFill>
                            <a:srgbClr val="000000"/>
                          </a:solidFill>
                          <a:effectLst/>
                          <a:latin typeface="Calibri" panose="020F0502020204030204" pitchFamily="34" charset="0"/>
                          <a:cs typeface="Calibri" panose="020F0502020204030204" pitchFamily="34" charset="0"/>
                        </a:rPr>
                        <a:t>Operating Cash </a:t>
                      </a:r>
                      <a:r>
                        <a:rPr lang="pl-PL" sz="800" b="1" i="0" u="none" strike="noStrike" dirty="0" err="1">
                          <a:solidFill>
                            <a:srgbClr val="000000"/>
                          </a:solidFill>
                          <a:effectLst/>
                          <a:latin typeface="Calibri" panose="020F0502020204030204" pitchFamily="34" charset="0"/>
                          <a:cs typeface="Calibri" panose="020F0502020204030204" pitchFamily="34" charset="0"/>
                        </a:rPr>
                        <a:t>Flow</a:t>
                      </a:r>
                      <a:r>
                        <a:rPr lang="pl-PL" sz="800" b="1"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3752015128"/>
                  </a:ext>
                </a:extLst>
              </a:tr>
              <a:tr h="168099">
                <a:tc>
                  <a:txBody>
                    <a:bodyPr/>
                    <a:lstStyle/>
                    <a:p>
                      <a:pPr algn="l" rtl="0" fontAlgn="b"/>
                      <a:r>
                        <a:rPr lang="pl-PL" sz="800" b="0" i="0" u="none" strike="noStrike" dirty="0">
                          <a:solidFill>
                            <a:srgbClr val="000000"/>
                          </a:solidFill>
                          <a:effectLst/>
                          <a:latin typeface="Calibri" panose="020F0502020204030204" pitchFamily="34" charset="0"/>
                          <a:cs typeface="Calibri" panose="020F0502020204030204" pitchFamily="34" charset="0"/>
                        </a:rPr>
                        <a:t>Investment </a:t>
                      </a:r>
                      <a:r>
                        <a:rPr lang="pl-PL" sz="800" b="0" i="0" u="none" strike="noStrike" dirty="0" err="1">
                          <a:solidFill>
                            <a:srgbClr val="000000"/>
                          </a:solidFill>
                          <a:effectLst/>
                          <a:latin typeface="Calibri" panose="020F0502020204030204" pitchFamily="34" charset="0"/>
                          <a:cs typeface="Calibri" panose="020F0502020204030204" pitchFamily="34" charset="0"/>
                        </a:rPr>
                        <a:t>inflow</a:t>
                      </a:r>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6877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extLst>
                  <a:ext uri="{0D108BD9-81ED-4DB2-BD59-A6C34878D82A}">
                    <a16:rowId xmlns:a16="http://schemas.microsoft.com/office/drawing/2014/main" val="1306466454"/>
                  </a:ext>
                </a:extLst>
              </a:tr>
              <a:tr h="168099">
                <a:tc>
                  <a:txBody>
                    <a:bodyPr/>
                    <a:lstStyle/>
                    <a:p>
                      <a:pPr algn="l" rtl="0" fontAlgn="b"/>
                      <a:r>
                        <a:rPr lang="pl-PL" sz="800" b="0" i="0" u="none" strike="noStrike" dirty="0">
                          <a:solidFill>
                            <a:srgbClr val="000000"/>
                          </a:solidFill>
                          <a:effectLst/>
                          <a:latin typeface="Calibri" panose="020F0502020204030204" pitchFamily="34" charset="0"/>
                          <a:cs typeface="Calibri" panose="020F0502020204030204" pitchFamily="34" charset="0"/>
                        </a:rPr>
                        <a:t>CAPEX</a:t>
                      </a:r>
                    </a:p>
                  </a:txBody>
                  <a:tcPr marL="6877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4049487142"/>
                  </a:ext>
                </a:extLst>
              </a:tr>
              <a:tr h="168099">
                <a:tc>
                  <a:txBody>
                    <a:bodyPr/>
                    <a:lstStyle/>
                    <a:p>
                      <a:pPr algn="l" rtl="0" fontAlgn="b"/>
                      <a:r>
                        <a:rPr lang="pl-PL" sz="800" b="1" i="0" u="none" strike="noStrike" dirty="0" err="1">
                          <a:solidFill>
                            <a:srgbClr val="000000"/>
                          </a:solidFill>
                          <a:effectLst/>
                          <a:latin typeface="Calibri" panose="020F0502020204030204" pitchFamily="34" charset="0"/>
                          <a:cs typeface="Calibri" panose="020F0502020204030204" pitchFamily="34" charset="0"/>
                        </a:rPr>
                        <a:t>Investing</a:t>
                      </a:r>
                      <a:r>
                        <a:rPr lang="pl-PL" sz="800" b="1" i="0" u="none" strike="noStrike" dirty="0">
                          <a:solidFill>
                            <a:srgbClr val="000000"/>
                          </a:solidFill>
                          <a:effectLst/>
                          <a:latin typeface="Calibri" panose="020F0502020204030204" pitchFamily="34" charset="0"/>
                          <a:cs typeface="Calibri" panose="020F0502020204030204" pitchFamily="34" charset="0"/>
                        </a:rPr>
                        <a:t> Cash </a:t>
                      </a:r>
                      <a:r>
                        <a:rPr lang="pl-PL" sz="800" b="1" i="0" u="none" strike="noStrike" dirty="0" err="1">
                          <a:solidFill>
                            <a:srgbClr val="000000"/>
                          </a:solidFill>
                          <a:effectLst/>
                          <a:latin typeface="Calibri" panose="020F0502020204030204" pitchFamily="34" charset="0"/>
                          <a:cs typeface="Calibri" panose="020F0502020204030204" pitchFamily="34" charset="0"/>
                        </a:rPr>
                        <a:t>Flow</a:t>
                      </a:r>
                      <a:r>
                        <a:rPr lang="pl-PL" sz="800" b="1"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838568561"/>
                  </a:ext>
                </a:extLst>
              </a:tr>
              <a:tr h="168099">
                <a:tc>
                  <a:txBody>
                    <a:bodyPr/>
                    <a:lstStyle/>
                    <a:p>
                      <a:pPr algn="l" rtl="0" fontAlgn="b"/>
                      <a:r>
                        <a:rPr lang="pl-PL" sz="800" b="0" i="0" u="none" strike="noStrike" dirty="0" err="1">
                          <a:solidFill>
                            <a:srgbClr val="000000"/>
                          </a:solidFill>
                          <a:effectLst/>
                          <a:latin typeface="Calibri" panose="020F0502020204030204" pitchFamily="34" charset="0"/>
                          <a:cs typeface="Calibri" panose="020F0502020204030204" pitchFamily="34" charset="0"/>
                        </a:rPr>
                        <a:t>Share</a:t>
                      </a:r>
                      <a:r>
                        <a:rPr lang="pl-PL" sz="800" b="0" i="0" u="none" strike="noStrike" dirty="0">
                          <a:solidFill>
                            <a:srgbClr val="000000"/>
                          </a:solidFill>
                          <a:effectLst/>
                          <a:latin typeface="Calibri" panose="020F0502020204030204" pitchFamily="34" charset="0"/>
                          <a:cs typeface="Calibri" panose="020F0502020204030204" pitchFamily="34" charset="0"/>
                        </a:rPr>
                        <a:t> </a:t>
                      </a:r>
                      <a:r>
                        <a:rPr lang="pl-PL" sz="800" b="0" i="0" u="none" strike="noStrike" dirty="0" err="1">
                          <a:solidFill>
                            <a:srgbClr val="000000"/>
                          </a:solidFill>
                          <a:effectLst/>
                          <a:latin typeface="Calibri" panose="020F0502020204030204" pitchFamily="34" charset="0"/>
                          <a:cs typeface="Calibri" panose="020F0502020204030204" pitchFamily="34" charset="0"/>
                        </a:rPr>
                        <a:t>capital</a:t>
                      </a:r>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6877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extLst>
                  <a:ext uri="{0D108BD9-81ED-4DB2-BD59-A6C34878D82A}">
                    <a16:rowId xmlns:a16="http://schemas.microsoft.com/office/drawing/2014/main" val="1397330376"/>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Capital reserve</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246948385"/>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Supplemental capital</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4265098096"/>
                  </a:ext>
                </a:extLst>
              </a:tr>
              <a:tr h="168099">
                <a:tc>
                  <a:txBody>
                    <a:bodyPr/>
                    <a:lstStyle/>
                    <a:p>
                      <a:pPr algn="l" rtl="0" fontAlgn="b"/>
                      <a:r>
                        <a:rPr lang="en-US" sz="800" b="0" i="0" u="none" strike="noStrike">
                          <a:solidFill>
                            <a:srgbClr val="000000"/>
                          </a:solidFill>
                          <a:effectLst/>
                          <a:latin typeface="Calibri" panose="020F0502020204030204" pitchFamily="34" charset="0"/>
                          <a:cs typeface="Calibri" panose="020F0502020204030204" pitchFamily="34" charset="0"/>
                        </a:rPr>
                        <a:t>Capital from foreign currency conversions </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572974713"/>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Called up contributions</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25265315"/>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Long term liabilities</a:t>
                      </a:r>
                    </a:p>
                  </a:txBody>
                  <a:tcPr marL="6877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994380023"/>
                  </a:ext>
                </a:extLst>
              </a:tr>
              <a:tr h="168099">
                <a:tc>
                  <a:txBody>
                    <a:bodyPr/>
                    <a:lstStyle/>
                    <a:p>
                      <a:pPr algn="l" rtl="0" fontAlgn="b"/>
                      <a:r>
                        <a:rPr lang="pl-PL" sz="800" b="1" i="0" u="none" strike="noStrike" dirty="0" err="1">
                          <a:solidFill>
                            <a:srgbClr val="000000"/>
                          </a:solidFill>
                          <a:effectLst/>
                          <a:latin typeface="Calibri" panose="020F0502020204030204" pitchFamily="34" charset="0"/>
                          <a:cs typeface="Calibri" panose="020F0502020204030204" pitchFamily="34" charset="0"/>
                        </a:rPr>
                        <a:t>Financing</a:t>
                      </a:r>
                      <a:r>
                        <a:rPr lang="pl-PL" sz="800" b="1" i="0" u="none" strike="noStrike" dirty="0">
                          <a:solidFill>
                            <a:srgbClr val="000000"/>
                          </a:solidFill>
                          <a:effectLst/>
                          <a:latin typeface="Calibri" panose="020F0502020204030204" pitchFamily="34" charset="0"/>
                          <a:cs typeface="Calibri" panose="020F0502020204030204" pitchFamily="34" charset="0"/>
                        </a:rPr>
                        <a:t> Cash </a:t>
                      </a:r>
                      <a:r>
                        <a:rPr lang="pl-PL" sz="800" b="1" i="0" u="none" strike="noStrike" dirty="0" err="1">
                          <a:solidFill>
                            <a:srgbClr val="000000"/>
                          </a:solidFill>
                          <a:effectLst/>
                          <a:latin typeface="Calibri" panose="020F0502020204030204" pitchFamily="34" charset="0"/>
                          <a:cs typeface="Calibri" panose="020F0502020204030204" pitchFamily="34" charset="0"/>
                        </a:rPr>
                        <a:t>Flow</a:t>
                      </a:r>
                      <a:r>
                        <a:rPr lang="pl-PL" sz="800" b="1"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2286202518"/>
                  </a:ext>
                </a:extLst>
              </a:tr>
              <a:tr h="176503">
                <a:tc>
                  <a:txBody>
                    <a:bodyPr/>
                    <a:lstStyle/>
                    <a:p>
                      <a:pPr algn="l" rtl="0" fontAlgn="b"/>
                      <a:r>
                        <a:rPr lang="pl-PL" sz="800" b="1" i="0" u="none" strike="noStrike" dirty="0">
                          <a:solidFill>
                            <a:srgbClr val="000000"/>
                          </a:solidFill>
                          <a:effectLst/>
                          <a:latin typeface="Calibri" panose="020F0502020204030204" pitchFamily="34" charset="0"/>
                          <a:cs typeface="Calibri" panose="020F0502020204030204" pitchFamily="34" charset="0"/>
                        </a:rPr>
                        <a:t>Total Cash </a:t>
                      </a:r>
                      <a:r>
                        <a:rPr lang="pl-PL" sz="800" b="1" i="0" u="none" strike="noStrike" dirty="0" err="1">
                          <a:solidFill>
                            <a:srgbClr val="000000"/>
                          </a:solidFill>
                          <a:effectLst/>
                          <a:latin typeface="Calibri" panose="020F0502020204030204" pitchFamily="34" charset="0"/>
                          <a:cs typeface="Calibri" panose="020F0502020204030204" pitchFamily="34" charset="0"/>
                        </a:rPr>
                        <a:t>Flow</a:t>
                      </a:r>
                      <a:r>
                        <a:rPr lang="pl-PL" sz="800" b="1"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79412383"/>
                  </a:ext>
                </a:extLst>
              </a:tr>
            </a:tbl>
          </a:graphicData>
        </a:graphic>
      </p:graphicFrame>
      <p:sp>
        <p:nvSpPr>
          <p:cNvPr id="10" name="Rounded Rectangle 34">
            <a:extLst>
              <a:ext uri="{FF2B5EF4-FFF2-40B4-BE49-F238E27FC236}">
                <a16:creationId xmlns:a16="http://schemas.microsoft.com/office/drawing/2014/main" id="{98FE0381-3BDA-4605-A76A-CBFCFB13D55A}"/>
              </a:ext>
            </a:extLst>
          </p:cNvPr>
          <p:cNvSpPr/>
          <p:nvPr/>
        </p:nvSpPr>
        <p:spPr>
          <a:xfrm>
            <a:off x="7956571" y="1645920"/>
            <a:ext cx="3738148" cy="4700447"/>
          </a:xfrm>
          <a:prstGeom prst="roundRect">
            <a:avLst>
              <a:gd name="adj" fmla="val 4172"/>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ctr">
              <a:buFont typeface="Arial" panose="020B0604020202020204" pitchFamily="34" charset="0"/>
              <a:buChar char="•"/>
            </a:pPr>
            <a:endParaRPr lang="pl-PL" sz="1000" dirty="0">
              <a:solidFill>
                <a:schemeClr val="tx2">
                  <a:lumMod val="50000"/>
                </a:schemeClr>
              </a:solidFill>
            </a:endParaRPr>
          </a:p>
        </p:txBody>
      </p:sp>
      <p:sp>
        <p:nvSpPr>
          <p:cNvPr id="11" name="Rounded Rectangle 11">
            <a:extLst>
              <a:ext uri="{FF2B5EF4-FFF2-40B4-BE49-F238E27FC236}">
                <a16:creationId xmlns:a16="http://schemas.microsoft.com/office/drawing/2014/main" id="{5A910217-08E3-452B-9814-235E8D532E99}"/>
              </a:ext>
            </a:extLst>
          </p:cNvPr>
          <p:cNvSpPr/>
          <p:nvPr/>
        </p:nvSpPr>
        <p:spPr>
          <a:xfrm>
            <a:off x="8993120" y="1729407"/>
            <a:ext cx="1956404" cy="230253"/>
          </a:xfrm>
          <a:prstGeom prst="roundRect">
            <a:avLst>
              <a:gd name="adj" fmla="val 28949"/>
            </a:avLst>
          </a:prstGeom>
          <a:solidFill>
            <a:srgbClr val="8CD4C5"/>
          </a:solidFill>
          <a:ln w="3175" cmpd="sng">
            <a:solidFill>
              <a:srgbClr val="B3E3D9"/>
            </a:solidFill>
          </a:ln>
        </p:spPr>
        <p:txBody>
          <a:bodyPr vert="horz" lIns="121920" tIns="60960" rIns="121920" bIns="60960" rtlCol="0" anchor="ctr">
            <a:noAutofit/>
          </a:bodyPr>
          <a:lstStyle/>
          <a:p>
            <a:pPr algn="l" rtl="0" fontAlgn="b"/>
            <a:r>
              <a:rPr lang="pl-PL" sz="1200" b="1" i="0" u="none" strike="noStrike" dirty="0">
                <a:solidFill>
                  <a:schemeClr val="bg1"/>
                </a:solidFill>
                <a:effectLst/>
                <a:latin typeface="Calibri" panose="020F0502020204030204" pitchFamily="34" charset="0"/>
                <a:cs typeface="Calibri" panose="020F0502020204030204" pitchFamily="34" charset="0"/>
              </a:rPr>
              <a:t>Operating Cash </a:t>
            </a:r>
            <a:r>
              <a:rPr lang="pl-PL" sz="1200" b="1" i="0" u="none" strike="noStrike" dirty="0" err="1">
                <a:solidFill>
                  <a:schemeClr val="bg1"/>
                </a:solidFill>
                <a:effectLst/>
                <a:latin typeface="Calibri" panose="020F0502020204030204" pitchFamily="34" charset="0"/>
                <a:cs typeface="Calibri" panose="020F0502020204030204" pitchFamily="34" charset="0"/>
              </a:rPr>
              <a:t>Flow</a:t>
            </a:r>
            <a:r>
              <a:rPr lang="pl-PL" sz="1200" b="1" i="0" u="none" strike="noStrike" dirty="0">
                <a:solidFill>
                  <a:schemeClr val="bg1"/>
                </a:solidFill>
                <a:effectLst/>
                <a:latin typeface="Calibri" panose="020F0502020204030204" pitchFamily="34" charset="0"/>
                <a:cs typeface="Calibri" panose="020F0502020204030204" pitchFamily="34" charset="0"/>
              </a:rPr>
              <a:t> </a:t>
            </a:r>
          </a:p>
        </p:txBody>
      </p:sp>
      <p:sp>
        <p:nvSpPr>
          <p:cNvPr id="13" name="Rounded Rectangle 12">
            <a:extLst>
              <a:ext uri="{FF2B5EF4-FFF2-40B4-BE49-F238E27FC236}">
                <a16:creationId xmlns:a16="http://schemas.microsoft.com/office/drawing/2014/main" id="{859DDBEE-2254-42A5-AD0A-2B8C4FF88885}"/>
              </a:ext>
            </a:extLst>
          </p:cNvPr>
          <p:cNvSpPr/>
          <p:nvPr/>
        </p:nvSpPr>
        <p:spPr>
          <a:xfrm>
            <a:off x="8993120" y="2957899"/>
            <a:ext cx="1956404" cy="230253"/>
          </a:xfrm>
          <a:prstGeom prst="roundRect">
            <a:avLst>
              <a:gd name="adj" fmla="val 24855"/>
            </a:avLst>
          </a:prstGeom>
          <a:solidFill>
            <a:srgbClr val="8CD4C5"/>
          </a:solidFill>
          <a:ln w="3175" cmpd="sng">
            <a:solidFill>
              <a:srgbClr val="B3E3D9"/>
            </a:solidFill>
          </a:ln>
        </p:spPr>
        <p:txBody>
          <a:bodyPr vert="horz" lIns="121920" tIns="60960" rIns="121920" bIns="60960" rtlCol="0" anchor="ctr">
            <a:noAutofit/>
          </a:bodyPr>
          <a:lstStyle/>
          <a:p>
            <a:pPr algn="l" rtl="0" fontAlgn="b"/>
            <a:r>
              <a:rPr lang="pl-PL" sz="1200" b="1" i="0" u="none" strike="noStrike" dirty="0" err="1">
                <a:solidFill>
                  <a:schemeClr val="bg1"/>
                </a:solidFill>
                <a:effectLst/>
                <a:latin typeface="Calibri" panose="020F0502020204030204" pitchFamily="34" charset="0"/>
                <a:cs typeface="Calibri" panose="020F0502020204030204" pitchFamily="34" charset="0"/>
              </a:rPr>
              <a:t>Investing</a:t>
            </a:r>
            <a:r>
              <a:rPr lang="pl-PL" sz="1200" b="1" i="0" u="none" strike="noStrike" dirty="0">
                <a:solidFill>
                  <a:schemeClr val="bg1"/>
                </a:solidFill>
                <a:effectLst/>
                <a:latin typeface="Calibri" panose="020F0502020204030204" pitchFamily="34" charset="0"/>
                <a:cs typeface="Calibri" panose="020F0502020204030204" pitchFamily="34" charset="0"/>
              </a:rPr>
              <a:t> Cash </a:t>
            </a:r>
            <a:r>
              <a:rPr lang="pl-PL" sz="1200" b="1" i="0" u="none" strike="noStrike" dirty="0" err="1">
                <a:solidFill>
                  <a:schemeClr val="bg1"/>
                </a:solidFill>
                <a:effectLst/>
                <a:latin typeface="Calibri" panose="020F0502020204030204" pitchFamily="34" charset="0"/>
                <a:cs typeface="Calibri" panose="020F0502020204030204" pitchFamily="34" charset="0"/>
              </a:rPr>
              <a:t>Flow</a:t>
            </a:r>
            <a:r>
              <a:rPr lang="pl-PL" sz="1200" b="1" i="0" u="none" strike="noStrike" dirty="0">
                <a:solidFill>
                  <a:schemeClr val="bg1"/>
                </a:solidFill>
                <a:effectLst/>
                <a:latin typeface="Calibri" panose="020F0502020204030204" pitchFamily="34" charset="0"/>
                <a:cs typeface="Calibri" panose="020F0502020204030204" pitchFamily="34" charset="0"/>
              </a:rPr>
              <a:t> </a:t>
            </a:r>
          </a:p>
        </p:txBody>
      </p:sp>
      <p:sp>
        <p:nvSpPr>
          <p:cNvPr id="15" name="TextBox 14">
            <a:extLst>
              <a:ext uri="{FF2B5EF4-FFF2-40B4-BE49-F238E27FC236}">
                <a16:creationId xmlns:a16="http://schemas.microsoft.com/office/drawing/2014/main" id="{EB95D2B8-0DA6-433F-85DD-3EF27129BDBA}"/>
              </a:ext>
            </a:extLst>
          </p:cNvPr>
          <p:cNvSpPr txBox="1"/>
          <p:nvPr/>
        </p:nvSpPr>
        <p:spPr>
          <a:xfrm>
            <a:off x="7816742" y="1998265"/>
            <a:ext cx="3778984" cy="1061829"/>
          </a:xfrm>
          <a:prstGeom prst="rect">
            <a:avLst/>
          </a:prstGeom>
          <a:noFill/>
        </p:spPr>
        <p:txBody>
          <a:bodyPr wrap="square" rtlCol="0">
            <a:spAutoFit/>
          </a:bodyPr>
          <a:lstStyle/>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pl-PL" sz="900" dirty="0">
              <a:latin typeface="Calibri Light" panose="020F0302020204030204" pitchFamily="34" charset="0"/>
            </a:endParaRPr>
          </a:p>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pl-PL" sz="900" dirty="0">
              <a:latin typeface="Calibri Light" panose="020F0302020204030204" pitchFamily="34" charset="0"/>
            </a:endParaRPr>
          </a:p>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pl-PL" sz="900" dirty="0">
              <a:latin typeface="Calibri Light" panose="020F0302020204030204" pitchFamily="34" charset="0"/>
            </a:endParaRPr>
          </a:p>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pl-PL" sz="900" dirty="0">
              <a:latin typeface="Calibri Light" panose="020F0302020204030204" pitchFamily="34" charset="0"/>
            </a:endParaRPr>
          </a:p>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pl-PL" sz="900" dirty="0">
              <a:latin typeface="Calibri Light" panose="020F0302020204030204" pitchFamily="34" charset="0"/>
            </a:endParaRPr>
          </a:p>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en-US" sz="900" dirty="0">
              <a:latin typeface="Calibri Light" panose="020F0302020204030204" pitchFamily="34" charset="0"/>
            </a:endParaRPr>
          </a:p>
          <a:p>
            <a:pPr marL="349250" lvl="1" indent="-171450" algn="just">
              <a:buFont typeface="Arial" panose="020B0604020202020204" pitchFamily="34" charset="0"/>
              <a:buChar char="•"/>
            </a:pPr>
            <a:endParaRPr lang="en-US" sz="900" dirty="0">
              <a:latin typeface="Calibri Light" panose="020F0302020204030204" pitchFamily="34" charset="0"/>
            </a:endParaRPr>
          </a:p>
        </p:txBody>
      </p:sp>
      <p:sp>
        <p:nvSpPr>
          <p:cNvPr id="17" name="TextBox 16">
            <a:extLst>
              <a:ext uri="{FF2B5EF4-FFF2-40B4-BE49-F238E27FC236}">
                <a16:creationId xmlns:a16="http://schemas.microsoft.com/office/drawing/2014/main" id="{45727213-B3A5-4A94-B171-34F1671A4FD4}"/>
              </a:ext>
            </a:extLst>
          </p:cNvPr>
          <p:cNvSpPr txBox="1"/>
          <p:nvPr/>
        </p:nvSpPr>
        <p:spPr>
          <a:xfrm>
            <a:off x="7799869" y="3242078"/>
            <a:ext cx="3778984" cy="1615827"/>
          </a:xfrm>
          <a:prstGeom prst="rect">
            <a:avLst/>
          </a:prstGeom>
          <a:noFill/>
        </p:spPr>
        <p:txBody>
          <a:bodyPr wrap="square" rtlCol="0">
            <a:spAutoFit/>
          </a:bodyPr>
          <a:lstStyle/>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pl-PL" sz="900" dirty="0">
              <a:latin typeface="Calibri Light" panose="020F0302020204030204" pitchFamily="34" charset="0"/>
            </a:endParaRPr>
          </a:p>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pl-PL" sz="900" dirty="0">
              <a:latin typeface="Calibri Light" panose="020F0302020204030204" pitchFamily="34" charset="0"/>
            </a:endParaRPr>
          </a:p>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pl-PL" sz="900" dirty="0">
              <a:latin typeface="Calibri Light" panose="020F0302020204030204" pitchFamily="34" charset="0"/>
            </a:endParaRPr>
          </a:p>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pl-PL" sz="900" dirty="0">
              <a:latin typeface="Calibri Light" panose="020F0302020204030204" pitchFamily="34" charset="0"/>
            </a:endParaRPr>
          </a:p>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pl-PL" sz="900" dirty="0">
              <a:latin typeface="Calibri Light" panose="020F0302020204030204" pitchFamily="34" charset="0"/>
            </a:endParaRPr>
          </a:p>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pl-PL" sz="900" dirty="0">
              <a:latin typeface="Calibri Light" panose="020F0302020204030204" pitchFamily="34" charset="0"/>
            </a:endParaRPr>
          </a:p>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pl-PL" sz="900" dirty="0">
              <a:latin typeface="Calibri Light" panose="020F0302020204030204" pitchFamily="34" charset="0"/>
            </a:endParaRPr>
          </a:p>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pl-PL" sz="900" dirty="0">
              <a:latin typeface="Calibri Light" panose="020F0302020204030204" pitchFamily="34" charset="0"/>
            </a:endParaRPr>
          </a:p>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pl-PL" sz="900" dirty="0">
              <a:latin typeface="Calibri Light" panose="020F0302020204030204" pitchFamily="34" charset="0"/>
            </a:endParaRPr>
          </a:p>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pl-PL" sz="900" dirty="0">
              <a:latin typeface="Calibri Light" panose="020F0302020204030204" pitchFamily="34" charset="0"/>
            </a:endParaRPr>
          </a:p>
          <a:p>
            <a:pPr marL="349250" lvl="1" indent="-171450" algn="just">
              <a:buFont typeface="Arial" panose="020B0604020202020204" pitchFamily="34" charset="0"/>
              <a:buChar char="•"/>
            </a:pPr>
            <a:endParaRPr lang="en-US" sz="900" dirty="0">
              <a:latin typeface="Calibri Light" panose="020F0302020204030204" pitchFamily="34" charset="0"/>
            </a:endParaRPr>
          </a:p>
        </p:txBody>
      </p:sp>
      <p:sp>
        <p:nvSpPr>
          <p:cNvPr id="29" name="Rounded Rectangle 12">
            <a:extLst>
              <a:ext uri="{FF2B5EF4-FFF2-40B4-BE49-F238E27FC236}">
                <a16:creationId xmlns:a16="http://schemas.microsoft.com/office/drawing/2014/main" id="{0AEB414E-1A3F-40E9-ABB5-8B2EFBEB0D07}"/>
              </a:ext>
            </a:extLst>
          </p:cNvPr>
          <p:cNvSpPr/>
          <p:nvPr/>
        </p:nvSpPr>
        <p:spPr>
          <a:xfrm>
            <a:off x="8993120" y="4928696"/>
            <a:ext cx="1956404" cy="230253"/>
          </a:xfrm>
          <a:prstGeom prst="roundRect">
            <a:avLst>
              <a:gd name="adj" fmla="val 24855"/>
            </a:avLst>
          </a:prstGeom>
          <a:solidFill>
            <a:srgbClr val="8CD4C5"/>
          </a:solidFill>
          <a:ln w="3175" cmpd="sng">
            <a:solidFill>
              <a:srgbClr val="B3E3D9"/>
            </a:solidFill>
          </a:ln>
        </p:spPr>
        <p:txBody>
          <a:bodyPr vert="horz" lIns="121920" tIns="60960" rIns="121920" bIns="60960" rtlCol="0" anchor="ctr">
            <a:noAutofit/>
          </a:bodyPr>
          <a:lstStyle/>
          <a:p>
            <a:pPr algn="l" rtl="0" fontAlgn="b"/>
            <a:r>
              <a:rPr lang="pl-PL" sz="1200" b="1" i="0" u="none" strike="noStrike" dirty="0" err="1">
                <a:solidFill>
                  <a:schemeClr val="bg1"/>
                </a:solidFill>
                <a:effectLst/>
                <a:latin typeface="Calibri" panose="020F0502020204030204" pitchFamily="34" charset="0"/>
                <a:cs typeface="Calibri" panose="020F0502020204030204" pitchFamily="34" charset="0"/>
              </a:rPr>
              <a:t>Financing</a:t>
            </a:r>
            <a:r>
              <a:rPr lang="pl-PL" sz="1200" b="1" i="0" u="none" strike="noStrike" dirty="0">
                <a:solidFill>
                  <a:schemeClr val="bg1"/>
                </a:solidFill>
                <a:effectLst/>
                <a:latin typeface="Calibri" panose="020F0502020204030204" pitchFamily="34" charset="0"/>
                <a:cs typeface="Calibri" panose="020F0502020204030204" pitchFamily="34" charset="0"/>
              </a:rPr>
              <a:t> Cash </a:t>
            </a:r>
            <a:r>
              <a:rPr lang="pl-PL" sz="1200" b="1" i="0" u="none" strike="noStrike" dirty="0" err="1">
                <a:solidFill>
                  <a:schemeClr val="bg1"/>
                </a:solidFill>
                <a:effectLst/>
                <a:latin typeface="Calibri" panose="020F0502020204030204" pitchFamily="34" charset="0"/>
                <a:cs typeface="Calibri" panose="020F0502020204030204" pitchFamily="34" charset="0"/>
              </a:rPr>
              <a:t>Flow</a:t>
            </a:r>
            <a:r>
              <a:rPr lang="pl-PL" sz="1200" b="1" i="0" u="none" strike="noStrike" dirty="0">
                <a:solidFill>
                  <a:schemeClr val="bg1"/>
                </a:solidFill>
                <a:effectLst/>
                <a:latin typeface="Calibri" panose="020F0502020204030204" pitchFamily="34" charset="0"/>
                <a:cs typeface="Calibri" panose="020F0502020204030204" pitchFamily="34" charset="0"/>
              </a:rPr>
              <a:t> </a:t>
            </a:r>
          </a:p>
        </p:txBody>
      </p:sp>
      <p:sp>
        <p:nvSpPr>
          <p:cNvPr id="31" name="TextBox 30">
            <a:extLst>
              <a:ext uri="{FF2B5EF4-FFF2-40B4-BE49-F238E27FC236}">
                <a16:creationId xmlns:a16="http://schemas.microsoft.com/office/drawing/2014/main" id="{79F462B2-215B-49B4-8A03-245F10DC531F}"/>
              </a:ext>
            </a:extLst>
          </p:cNvPr>
          <p:cNvSpPr txBox="1"/>
          <p:nvPr/>
        </p:nvSpPr>
        <p:spPr>
          <a:xfrm>
            <a:off x="7799869" y="5169508"/>
            <a:ext cx="3778984" cy="1061829"/>
          </a:xfrm>
          <a:prstGeom prst="rect">
            <a:avLst/>
          </a:prstGeom>
          <a:noFill/>
        </p:spPr>
        <p:txBody>
          <a:bodyPr wrap="square" rtlCol="0">
            <a:spAutoFit/>
          </a:bodyPr>
          <a:lstStyle/>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pl-PL" sz="900" dirty="0">
              <a:latin typeface="Calibri Light" panose="020F0302020204030204" pitchFamily="34" charset="0"/>
            </a:endParaRPr>
          </a:p>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pl-PL" sz="900" dirty="0">
              <a:latin typeface="Calibri Light" panose="020F0302020204030204" pitchFamily="34" charset="0"/>
            </a:endParaRPr>
          </a:p>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pl-PL" sz="900" dirty="0">
              <a:latin typeface="Calibri Light" panose="020F0302020204030204" pitchFamily="34" charset="0"/>
            </a:endParaRPr>
          </a:p>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pl-PL" sz="900" dirty="0">
              <a:latin typeface="Calibri Light" panose="020F0302020204030204" pitchFamily="34" charset="0"/>
            </a:endParaRPr>
          </a:p>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pl-PL" sz="900" dirty="0">
              <a:latin typeface="Calibri Light" panose="020F0302020204030204" pitchFamily="34" charset="0"/>
            </a:endParaRPr>
          </a:p>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pl-PL" sz="900" dirty="0">
              <a:latin typeface="Calibri Light" panose="020F0302020204030204" pitchFamily="34" charset="0"/>
            </a:endParaRPr>
          </a:p>
          <a:p>
            <a:pPr marL="349250" lvl="1" indent="-171450" algn="just">
              <a:buFont typeface="Arial" panose="020B0604020202020204" pitchFamily="34" charset="0"/>
              <a:buChar char="•"/>
            </a:pPr>
            <a:r>
              <a:rPr lang="pl-PL" sz="900" dirty="0" err="1">
                <a:latin typeface="Calibri Light" panose="020F0302020204030204" pitchFamily="34" charset="0"/>
              </a:rPr>
              <a:t>Xxxx</a:t>
            </a:r>
            <a:endParaRPr lang="pl-PL" sz="900" dirty="0">
              <a:latin typeface="Calibri Light" panose="020F0302020204030204" pitchFamily="34" charset="0"/>
            </a:endParaRPr>
          </a:p>
        </p:txBody>
      </p:sp>
    </p:spTree>
    <p:extLst>
      <p:ext uri="{BB962C8B-B14F-4D97-AF65-F5344CB8AC3E}">
        <p14:creationId xmlns:p14="http://schemas.microsoft.com/office/powerpoint/2010/main" val="257563905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l-PL" sz="1800" dirty="0">
                <a:latin typeface="Calibri" panose="020F0502020204030204" pitchFamily="34" charset="0"/>
                <a:cs typeface="Calibri" panose="020F0502020204030204" pitchFamily="34" charset="0"/>
              </a:rPr>
              <a:t>PLANNED CAPEX</a:t>
            </a:r>
          </a:p>
        </p:txBody>
      </p:sp>
      <p:sp>
        <p:nvSpPr>
          <p:cNvPr id="58" name="TextBox 57">
            <a:extLst>
              <a:ext uri="{FF2B5EF4-FFF2-40B4-BE49-F238E27FC236}">
                <a16:creationId xmlns:a16="http://schemas.microsoft.com/office/drawing/2014/main" id="{FB2FFDEB-4907-4B60-A6CA-3F7200D95AA8}"/>
              </a:ext>
            </a:extLst>
          </p:cNvPr>
          <p:cNvSpPr txBox="1"/>
          <p:nvPr/>
        </p:nvSpPr>
        <p:spPr>
          <a:xfrm>
            <a:off x="534760" y="618865"/>
            <a:ext cx="1128669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cs typeface="Calibri Light" panose="020F0302020204030204" pitchFamily="34" charset="0"/>
              </a:rPr>
              <a:t>The planned investment expenditure</a:t>
            </a:r>
            <a:r>
              <a:rPr lang="pl-PL" sz="1800" dirty="0">
                <a:latin typeface="Calibri Light" panose="020F0302020204030204" pitchFamily="34" charset="0"/>
                <a:cs typeface="Calibri Light" panose="020F0302020204030204" pitchFamily="34" charset="0"/>
              </a:rPr>
              <a:t>s</a:t>
            </a:r>
            <a:r>
              <a:rPr lang="en-US" sz="1800" dirty="0">
                <a:latin typeface="Calibri Light" panose="020F0302020204030204" pitchFamily="34" charset="0"/>
                <a:cs typeface="Calibri Light" panose="020F0302020204030204" pitchFamily="34" charset="0"/>
              </a:rPr>
              <a:t> of [the Company] over 3 years will amount to nearly PLN [</a:t>
            </a:r>
            <a:r>
              <a:rPr lang="en-US" sz="1800" dirty="0" err="1">
                <a:latin typeface="Calibri Light" panose="020F0302020204030204" pitchFamily="34" charset="0"/>
                <a:cs typeface="Calibri Light" panose="020F0302020204030204" pitchFamily="34" charset="0"/>
              </a:rPr>
              <a:t>xx,xx</a:t>
            </a:r>
            <a:r>
              <a:rPr lang="en-US" sz="1800" dirty="0">
                <a:latin typeface="Calibri Light" panose="020F0302020204030204" pitchFamily="34" charset="0"/>
                <a:cs typeface="Calibri Light" panose="020F0302020204030204" pitchFamily="34" charset="0"/>
              </a:rPr>
              <a:t>] million</a:t>
            </a:r>
          </a:p>
        </p:txBody>
      </p:sp>
      <p:sp>
        <p:nvSpPr>
          <p:cNvPr id="130"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a:solidFill>
                  <a:schemeClr val="bg1">
                    <a:lumMod val="65000"/>
                  </a:schemeClr>
                </a:solidFill>
                <a:latin typeface="Arial" panose="020B0604020202020204" pitchFamily="34" charset="0"/>
                <a:cs typeface="Arial" panose="020B0604020202020204" pitchFamily="34" charset="0"/>
              </a:rPr>
              <a:t>CAPEX, 2020P – 2022P (PLN)</a:t>
            </a:r>
            <a:endParaRPr lang="en-US" sz="1000" b="1" dirty="0">
              <a:solidFill>
                <a:schemeClr val="bg1">
                  <a:lumMod val="65000"/>
                </a:schemeClr>
              </a:solidFill>
              <a:latin typeface="Arial" panose="020B0604020202020204" pitchFamily="34" charset="0"/>
              <a:cs typeface="Arial" panose="020B0604020202020204" pitchFamily="34" charset="0"/>
            </a:endParaRPr>
          </a:p>
        </p:txBody>
      </p:sp>
      <p:graphicFrame>
        <p:nvGraphicFramePr>
          <p:cNvPr id="8" name="Table 7">
            <a:extLst>
              <a:ext uri="{FF2B5EF4-FFF2-40B4-BE49-F238E27FC236}">
                <a16:creationId xmlns:a16="http://schemas.microsoft.com/office/drawing/2014/main" id="{DD913E93-705B-4002-86D3-8777E052556B}"/>
              </a:ext>
            </a:extLst>
          </p:cNvPr>
          <p:cNvGraphicFramePr>
            <a:graphicFrameLocks noGrp="1"/>
          </p:cNvGraphicFramePr>
          <p:nvPr/>
        </p:nvGraphicFramePr>
        <p:xfrm>
          <a:off x="857770" y="1642147"/>
          <a:ext cx="10724631" cy="2781854"/>
        </p:xfrm>
        <a:graphic>
          <a:graphicData uri="http://schemas.openxmlformats.org/drawingml/2006/table">
            <a:tbl>
              <a:tblPr/>
              <a:tblGrid>
                <a:gridCol w="1954142">
                  <a:extLst>
                    <a:ext uri="{9D8B030D-6E8A-4147-A177-3AD203B41FA5}">
                      <a16:colId xmlns:a16="http://schemas.microsoft.com/office/drawing/2014/main" val="20000"/>
                    </a:ext>
                  </a:extLst>
                </a:gridCol>
                <a:gridCol w="570027">
                  <a:extLst>
                    <a:ext uri="{9D8B030D-6E8A-4147-A177-3AD203B41FA5}">
                      <a16:colId xmlns:a16="http://schemas.microsoft.com/office/drawing/2014/main" val="20003"/>
                    </a:ext>
                  </a:extLst>
                </a:gridCol>
                <a:gridCol w="675068">
                  <a:extLst>
                    <a:ext uri="{9D8B030D-6E8A-4147-A177-3AD203B41FA5}">
                      <a16:colId xmlns:a16="http://schemas.microsoft.com/office/drawing/2014/main" val="20005"/>
                    </a:ext>
                  </a:extLst>
                </a:gridCol>
                <a:gridCol w="600061">
                  <a:extLst>
                    <a:ext uri="{9D8B030D-6E8A-4147-A177-3AD203B41FA5}">
                      <a16:colId xmlns:a16="http://schemas.microsoft.com/office/drawing/2014/main" val="20006"/>
                    </a:ext>
                  </a:extLst>
                </a:gridCol>
                <a:gridCol w="2208761">
                  <a:extLst>
                    <a:ext uri="{9D8B030D-6E8A-4147-A177-3AD203B41FA5}">
                      <a16:colId xmlns:a16="http://schemas.microsoft.com/office/drawing/2014/main" val="20004"/>
                    </a:ext>
                  </a:extLst>
                </a:gridCol>
                <a:gridCol w="4716572">
                  <a:extLst>
                    <a:ext uri="{9D8B030D-6E8A-4147-A177-3AD203B41FA5}">
                      <a16:colId xmlns:a16="http://schemas.microsoft.com/office/drawing/2014/main" val="20007"/>
                    </a:ext>
                  </a:extLst>
                </a:gridCol>
              </a:tblGrid>
              <a:tr h="142691">
                <a:tc>
                  <a:txBody>
                    <a:bodyPr/>
                    <a:lstStyle/>
                    <a:p>
                      <a:pPr algn="l" fontAlgn="ctr"/>
                      <a:r>
                        <a:rPr lang="pl-PL" sz="800" b="1" i="0" u="none" strike="noStrike" noProof="0" dirty="0">
                          <a:solidFill>
                            <a:srgbClr val="FFFFFF"/>
                          </a:solidFill>
                          <a:effectLst/>
                          <a:latin typeface="+mn-lt"/>
                        </a:rPr>
                        <a:t>Investment</a:t>
                      </a:r>
                    </a:p>
                  </a:txBody>
                  <a:tcPr marR="5764" anchor="ctr">
                    <a:lnL>
                      <a:noFill/>
                    </a:lnL>
                    <a:lnR>
                      <a:noFill/>
                    </a:lnR>
                    <a:lnT>
                      <a:noFill/>
                    </a:lnT>
                    <a:lnB>
                      <a:noFill/>
                    </a:lnB>
                    <a:solidFill>
                      <a:srgbClr val="46B9A0"/>
                    </a:solidFill>
                  </a:tcPr>
                </a:tc>
                <a:tc>
                  <a:txBody>
                    <a:bodyPr/>
                    <a:lstStyle/>
                    <a:p>
                      <a:pPr algn="l" fontAlgn="ctr"/>
                      <a:r>
                        <a:rPr lang="pl-PL" sz="800" b="1" i="0" u="none" strike="noStrike" noProof="0" dirty="0" err="1">
                          <a:solidFill>
                            <a:srgbClr val="FFFFFF"/>
                          </a:solidFill>
                          <a:effectLst/>
                          <a:latin typeface="+mn-lt"/>
                        </a:rPr>
                        <a:t>Beginning</a:t>
                      </a:r>
                      <a:endParaRPr lang="pl-PL" sz="800" b="1" i="0" u="none" strike="noStrike" noProof="0" dirty="0">
                        <a:solidFill>
                          <a:srgbClr val="FFFFFF"/>
                        </a:solidFill>
                        <a:effectLst/>
                        <a:latin typeface="+mn-lt"/>
                      </a:endParaRPr>
                    </a:p>
                  </a:txBody>
                  <a:tcPr marL="5764" marR="5764" anchor="ctr">
                    <a:lnL>
                      <a:noFill/>
                    </a:lnL>
                    <a:lnR>
                      <a:noFill/>
                    </a:lnR>
                    <a:lnT>
                      <a:noFill/>
                    </a:lnT>
                    <a:lnB>
                      <a:noFill/>
                    </a:lnB>
                    <a:solidFill>
                      <a:srgbClr val="46B9A0"/>
                    </a:solidFill>
                  </a:tcPr>
                </a:tc>
                <a:tc>
                  <a:txBody>
                    <a:bodyPr/>
                    <a:lstStyle/>
                    <a:p>
                      <a:pPr algn="l" fontAlgn="ctr"/>
                      <a:r>
                        <a:rPr lang="pl-PL" sz="800" b="1" i="0" u="none" strike="noStrike" noProof="0" dirty="0">
                          <a:solidFill>
                            <a:srgbClr val="FFFFFF"/>
                          </a:solidFill>
                          <a:effectLst/>
                          <a:latin typeface="+mn-lt"/>
                        </a:rPr>
                        <a:t>End</a:t>
                      </a:r>
                    </a:p>
                  </a:txBody>
                  <a:tcPr marL="5764" marR="5764" anchor="ctr">
                    <a:lnL>
                      <a:noFill/>
                    </a:lnL>
                    <a:lnR>
                      <a:noFill/>
                    </a:lnR>
                    <a:lnT>
                      <a:noFill/>
                    </a:lnT>
                    <a:lnB>
                      <a:noFill/>
                    </a:lnB>
                    <a:solidFill>
                      <a:srgbClr val="46B9A0"/>
                    </a:solidFill>
                  </a:tcPr>
                </a:tc>
                <a:tc>
                  <a:txBody>
                    <a:bodyPr/>
                    <a:lstStyle/>
                    <a:p>
                      <a:pPr algn="l" fontAlgn="ctr"/>
                      <a:r>
                        <a:rPr lang="pl-PL" sz="800" b="1" i="0" u="none" strike="noStrike" noProof="0" dirty="0" err="1">
                          <a:solidFill>
                            <a:srgbClr val="FFFFFF"/>
                          </a:solidFill>
                          <a:effectLst/>
                          <a:latin typeface="+mn-lt"/>
                        </a:rPr>
                        <a:t>Ammount</a:t>
                      </a:r>
                      <a:r>
                        <a:rPr lang="pl-PL" sz="800" b="1" i="0" u="none" strike="noStrike" noProof="0" dirty="0">
                          <a:solidFill>
                            <a:srgbClr val="FFFFFF"/>
                          </a:solidFill>
                          <a:effectLst/>
                          <a:latin typeface="+mn-lt"/>
                        </a:rPr>
                        <a:t> (PLN)</a:t>
                      </a:r>
                    </a:p>
                  </a:txBody>
                  <a:tcPr marL="5764" marR="5764" anchor="ctr">
                    <a:lnL>
                      <a:noFill/>
                    </a:lnL>
                    <a:lnR>
                      <a:noFill/>
                    </a:lnR>
                    <a:lnT>
                      <a:noFill/>
                    </a:lnT>
                    <a:lnB>
                      <a:noFill/>
                    </a:lnB>
                    <a:solidFill>
                      <a:srgbClr val="46B9A0"/>
                    </a:solidFill>
                  </a:tcPr>
                </a:tc>
                <a:tc>
                  <a:txBody>
                    <a:bodyPr/>
                    <a:lstStyle/>
                    <a:p>
                      <a:pPr algn="l" fontAlgn="ctr"/>
                      <a:r>
                        <a:rPr lang="pl-PL" sz="800" b="1" i="0" u="none" strike="noStrike" noProof="0" dirty="0">
                          <a:solidFill>
                            <a:srgbClr val="FFFFFF"/>
                          </a:solidFill>
                          <a:effectLst/>
                          <a:latin typeface="+mn-lt"/>
                        </a:rPr>
                        <a:t>[</a:t>
                      </a:r>
                      <a:r>
                        <a:rPr lang="pl-PL" sz="800" b="1" i="0" u="none" strike="noStrike" noProof="0" dirty="0" err="1">
                          <a:solidFill>
                            <a:srgbClr val="FFFFFF"/>
                          </a:solidFill>
                          <a:effectLst/>
                          <a:latin typeface="+mn-lt"/>
                        </a:rPr>
                        <a:t>Purpose</a:t>
                      </a:r>
                      <a:r>
                        <a:rPr lang="pl-PL" sz="800" b="1" i="0" u="none" strike="noStrike" noProof="0" dirty="0">
                          <a:solidFill>
                            <a:srgbClr val="FFFFFF"/>
                          </a:solidFill>
                          <a:effectLst/>
                          <a:latin typeface="+mn-lt"/>
                        </a:rPr>
                        <a:t>]</a:t>
                      </a:r>
                    </a:p>
                  </a:txBody>
                  <a:tcPr marL="5764" marR="5764" anchor="ctr">
                    <a:lnL>
                      <a:noFill/>
                    </a:lnL>
                    <a:lnR>
                      <a:noFill/>
                    </a:lnR>
                    <a:lnT>
                      <a:noFill/>
                    </a:lnT>
                    <a:lnB>
                      <a:noFill/>
                    </a:lnB>
                    <a:solidFill>
                      <a:srgbClr val="46B9A0"/>
                    </a:solidFill>
                  </a:tcPr>
                </a:tc>
                <a:tc>
                  <a:txBody>
                    <a:bodyPr/>
                    <a:lstStyle/>
                    <a:p>
                      <a:pPr algn="l" fontAlgn="ctr"/>
                      <a:r>
                        <a:rPr lang="pl-PL" sz="800" b="1" i="0" u="none" strike="noStrike" noProof="0" dirty="0">
                          <a:solidFill>
                            <a:srgbClr val="FFFFFF"/>
                          </a:solidFill>
                          <a:effectLst/>
                          <a:latin typeface="+mn-lt"/>
                        </a:rPr>
                        <a:t>[</a:t>
                      </a:r>
                      <a:r>
                        <a:rPr lang="pl-PL" sz="800" b="1" i="0" u="none" strike="noStrike" noProof="0" dirty="0" err="1">
                          <a:solidFill>
                            <a:srgbClr val="FFFFFF"/>
                          </a:solidFill>
                          <a:effectLst/>
                          <a:latin typeface="+mn-lt"/>
                        </a:rPr>
                        <a:t>Benefits</a:t>
                      </a:r>
                      <a:r>
                        <a:rPr lang="pl-PL" sz="800" b="1" i="0" u="none" strike="noStrike" noProof="0" dirty="0">
                          <a:solidFill>
                            <a:srgbClr val="FFFFFF"/>
                          </a:solidFill>
                          <a:effectLst/>
                          <a:latin typeface="+mn-lt"/>
                        </a:rPr>
                        <a:t>]</a:t>
                      </a:r>
                    </a:p>
                  </a:txBody>
                  <a:tcPr marL="5764" marR="5764" anchor="ctr">
                    <a:lnL>
                      <a:noFill/>
                    </a:lnL>
                    <a:lnR>
                      <a:noFill/>
                    </a:lnR>
                    <a:lnT>
                      <a:noFill/>
                    </a:lnT>
                    <a:lnB>
                      <a:noFill/>
                    </a:lnB>
                    <a:solidFill>
                      <a:srgbClr val="46B9A0"/>
                    </a:solidFill>
                  </a:tcPr>
                </a:tc>
                <a:extLst>
                  <a:ext uri="{0D108BD9-81ED-4DB2-BD59-A6C34878D82A}">
                    <a16:rowId xmlns:a16="http://schemas.microsoft.com/office/drawing/2014/main" val="10000"/>
                  </a:ext>
                </a:extLst>
              </a:tr>
              <a:tr h="25543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[Machine]</a:t>
                      </a:r>
                      <a:endPar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R="5764">
                    <a:lnL>
                      <a:noFill/>
                    </a:lnL>
                    <a:lnR>
                      <a:noFill/>
                    </a:lnR>
                    <a:lnT>
                      <a:noFill/>
                    </a:lnT>
                    <a:lnB>
                      <a:noFill/>
                    </a:lnB>
                    <a:solidFill>
                      <a:srgbClr val="F0FAF8"/>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tc>
                  <a:txBody>
                    <a:bodyPr/>
                    <a:lstStyle/>
                    <a:p>
                      <a:pPr algn="l" fontAlgn="b">
                        <a:spcAft>
                          <a:spcPts val="0"/>
                        </a:spcAft>
                      </a:pPr>
                      <a:r>
                        <a:rPr lang="pl-PL" sz="700" b="1" i="0" u="none" strike="noStrike" dirty="0">
                          <a:solidFill>
                            <a:schemeClr val="tx1">
                              <a:lumMod val="75000"/>
                              <a:lumOff val="25000"/>
                            </a:schemeClr>
                          </a:solidFill>
                          <a:effectLst/>
                          <a:latin typeface="+mn-lt"/>
                        </a:rPr>
                        <a:t>[</a:t>
                      </a:r>
                      <a:r>
                        <a:rPr lang="pl-PL" sz="700" b="1" i="0" u="none" strike="noStrike" dirty="0" err="1">
                          <a:solidFill>
                            <a:schemeClr val="tx1">
                              <a:lumMod val="75000"/>
                              <a:lumOff val="25000"/>
                            </a:schemeClr>
                          </a:solidFill>
                          <a:effectLst/>
                          <a:latin typeface="+mn-lt"/>
                        </a:rPr>
                        <a:t>xx,xxx</a:t>
                      </a:r>
                      <a:r>
                        <a:rPr lang="pl-PL" sz="700" b="1" i="0" u="none" strike="noStrike" dirty="0">
                          <a:solidFill>
                            <a:schemeClr val="tx1">
                              <a:lumMod val="75000"/>
                              <a:lumOff val="25000"/>
                            </a:schemeClr>
                          </a:solidFill>
                          <a:effectLst/>
                          <a:latin typeface="+mn-lt"/>
                        </a:rPr>
                        <a:t>]</a:t>
                      </a:r>
                    </a:p>
                  </a:txBody>
                  <a:tcPr marL="9525" marR="9525">
                    <a:lnL>
                      <a:noFill/>
                    </a:lnL>
                    <a:lnR>
                      <a:noFill/>
                    </a:lnR>
                    <a:lnT>
                      <a:noFill/>
                    </a:lnT>
                    <a:lnB>
                      <a:noFill/>
                    </a:lnB>
                    <a:solidFill>
                      <a:srgbClr val="F0FAF8"/>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Description</a:t>
                      </a:r>
                      <a:r>
                        <a:rPr lang="pl-PL" sz="700" b="0" i="0" u="none" strike="noStrike" dirty="0">
                          <a:solidFill>
                            <a:schemeClr val="tx1">
                              <a:lumMod val="75000"/>
                              <a:lumOff val="25000"/>
                            </a:schemeClr>
                          </a:solidFill>
                          <a:effectLst/>
                          <a:latin typeface="+mn-lt"/>
                        </a:rPr>
                        <a:t> of </a:t>
                      </a:r>
                      <a:r>
                        <a:rPr lang="pl-PL" sz="700" b="0" i="0" u="none" strike="noStrike" dirty="0" err="1">
                          <a:solidFill>
                            <a:schemeClr val="tx1">
                              <a:lumMod val="75000"/>
                              <a:lumOff val="25000"/>
                            </a:schemeClr>
                          </a:solidFill>
                          <a:effectLst/>
                          <a:latin typeface="+mn-lt"/>
                        </a:rPr>
                        <a:t>machine</a:t>
                      </a:r>
                      <a:r>
                        <a:rPr lang="pl-PL" sz="700" b="0" i="0" u="none" strike="noStrike" dirty="0">
                          <a:solidFill>
                            <a:schemeClr val="tx1">
                              <a:lumMod val="75000"/>
                              <a:lumOff val="25000"/>
                            </a:schemeClr>
                          </a:solidFill>
                          <a:effectLst/>
                          <a:latin typeface="+mn-lt"/>
                        </a:rPr>
                        <a:t> </a:t>
                      </a:r>
                      <a:r>
                        <a:rPr lang="pl-PL" sz="700" b="0" i="0" u="none" strike="noStrike" dirty="0" err="1">
                          <a:solidFill>
                            <a:schemeClr val="tx1">
                              <a:lumMod val="75000"/>
                              <a:lumOff val="25000"/>
                            </a:schemeClr>
                          </a:solidFill>
                          <a:effectLst/>
                          <a:latin typeface="+mn-lt"/>
                        </a:rPr>
                        <a:t>functionality</a:t>
                      </a:r>
                      <a:r>
                        <a:rPr lang="pl-PL" sz="700" b="0" i="0" u="none" strike="noStrike" dirty="0">
                          <a:solidFill>
                            <a:schemeClr val="tx1">
                              <a:lumMod val="75000"/>
                              <a:lumOff val="25000"/>
                            </a:schemeClr>
                          </a:solidFill>
                          <a:effectLst/>
                          <a:latin typeface="+mn-lt"/>
                        </a:rPr>
                        <a:t>)</a:t>
                      </a:r>
                    </a:p>
                  </a:txBody>
                  <a:tcPr marL="9525" marR="9525">
                    <a:lnL>
                      <a:noFill/>
                    </a:lnL>
                    <a:lnR>
                      <a:noFill/>
                    </a:lnR>
                    <a:lnT>
                      <a:noFill/>
                    </a:lnT>
                    <a:lnB>
                      <a:noFill/>
                    </a:lnB>
                    <a:solidFill>
                      <a:srgbClr val="F0FAF8"/>
                    </a:solidFill>
                  </a:tcPr>
                </a:tc>
                <a:tc>
                  <a:txBody>
                    <a:bodyPr/>
                    <a:lstStyle/>
                    <a:p>
                      <a:pPr algn="l" fontAlgn="b">
                        <a:spcAft>
                          <a:spcPts val="0"/>
                        </a:spcAft>
                      </a:pPr>
                      <a:r>
                        <a:rPr lang="en-US" sz="700" b="0" i="0" u="none" strike="noStrike" dirty="0">
                          <a:solidFill>
                            <a:schemeClr val="tx1">
                              <a:lumMod val="75000"/>
                              <a:lumOff val="25000"/>
                            </a:schemeClr>
                          </a:solidFill>
                          <a:effectLst/>
                          <a:latin typeface="+mn-lt"/>
                        </a:rPr>
                        <a:t>[Value added for the Company]</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extLst>
                  <a:ext uri="{0D108BD9-81ED-4DB2-BD59-A6C34878D82A}">
                    <a16:rowId xmlns:a16="http://schemas.microsoft.com/office/drawing/2014/main" val="10007"/>
                  </a:ext>
                </a:extLst>
              </a:tr>
              <a:tr h="34483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[Machine]</a:t>
                      </a:r>
                      <a:endPar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R="5764">
                    <a:lnL>
                      <a:noFill/>
                    </a:lnL>
                    <a:lnR>
                      <a:noFill/>
                    </a:lnR>
                    <a:lnT>
                      <a:noFill/>
                    </a:lnT>
                    <a:lnB>
                      <a:noFill/>
                    </a:lnB>
                    <a:solidFill>
                      <a:srgbClr val="FFFFFF"/>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FFFFF"/>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FFFFF"/>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[xx,xxx]</a:t>
                      </a:r>
                      <a:endPar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L="0" marR="0">
                    <a:lnL>
                      <a:noFill/>
                    </a:lnL>
                    <a:lnR>
                      <a:noFill/>
                    </a:lnR>
                    <a:lnT>
                      <a:noFill/>
                    </a:lnT>
                    <a:lnB>
                      <a:noFill/>
                    </a:lnB>
                    <a:solidFill>
                      <a:srgbClr val="FFFFFF"/>
                    </a:solidFill>
                  </a:tcPr>
                </a:tc>
                <a:tc>
                  <a:txBody>
                    <a:bodyPr/>
                    <a:lstStyle/>
                    <a:p>
                      <a:pPr algn="l" fontAlgn="b">
                        <a:spcAft>
                          <a:spcPts val="0"/>
                        </a:spcAft>
                      </a:pPr>
                      <a:r>
                        <a:rPr kumimoji="0" lang="pl-PL" sz="700" b="0"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[Description of machine functionality)</a:t>
                      </a:r>
                      <a:endParaRPr lang="pl-PL" sz="700" b="0" i="0" u="none" strike="noStrike" dirty="0">
                        <a:solidFill>
                          <a:schemeClr val="tx1">
                            <a:lumMod val="75000"/>
                            <a:lumOff val="25000"/>
                          </a:schemeClr>
                        </a:solidFill>
                        <a:effectLst/>
                        <a:latin typeface="+mn-lt"/>
                      </a:endParaRPr>
                    </a:p>
                  </a:txBody>
                  <a:tcPr marL="0" marR="0">
                    <a:lnL>
                      <a:noFill/>
                    </a:lnL>
                    <a:lnR>
                      <a:noFill/>
                    </a:lnR>
                    <a:lnT>
                      <a:noFill/>
                    </a:lnT>
                    <a:lnB>
                      <a:noFill/>
                    </a:lnB>
                    <a:solidFill>
                      <a:srgbClr val="FFFFFF"/>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[Value added for the Company]</a:t>
                      </a:r>
                      <a:endPar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L="0" marR="0">
                    <a:lnL>
                      <a:noFill/>
                    </a:lnL>
                    <a:lnR>
                      <a:noFill/>
                    </a:lnR>
                    <a:lnT>
                      <a:noFill/>
                    </a:lnT>
                    <a:lnB>
                      <a:noFill/>
                    </a:lnB>
                    <a:solidFill>
                      <a:srgbClr val="FFFFFF"/>
                    </a:solidFill>
                  </a:tcPr>
                </a:tc>
                <a:extLst>
                  <a:ext uri="{0D108BD9-81ED-4DB2-BD59-A6C34878D82A}">
                    <a16:rowId xmlns:a16="http://schemas.microsoft.com/office/drawing/2014/main" val="10001"/>
                  </a:ext>
                </a:extLst>
              </a:tr>
              <a:tr h="25543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[Machine]</a:t>
                      </a:r>
                      <a:endPar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R="5764">
                    <a:lnL>
                      <a:noFill/>
                    </a:lnL>
                    <a:lnR>
                      <a:noFill/>
                    </a:lnR>
                    <a:lnT>
                      <a:noFill/>
                    </a:lnT>
                    <a:lnB>
                      <a:noFill/>
                    </a:lnB>
                    <a:solidFill>
                      <a:srgbClr val="F0FAF8"/>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[xx,xxx]</a:t>
                      </a:r>
                      <a:endPar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L="9525" marR="9525">
                    <a:lnL>
                      <a:noFill/>
                    </a:lnL>
                    <a:lnR>
                      <a:noFill/>
                    </a:lnR>
                    <a:lnT>
                      <a:noFill/>
                    </a:lnT>
                    <a:lnB>
                      <a:noFill/>
                    </a:lnB>
                    <a:solidFill>
                      <a:srgbClr val="F0FAF8"/>
                    </a:solidFill>
                  </a:tcPr>
                </a:tc>
                <a:tc>
                  <a:txBody>
                    <a:bodyPr/>
                    <a:lstStyle/>
                    <a:p>
                      <a:pPr algn="l" fontAlgn="b">
                        <a:spcAft>
                          <a:spcPts val="0"/>
                        </a:spcAft>
                      </a:pPr>
                      <a:r>
                        <a:rPr kumimoji="0" lang="pl-PL" sz="700" b="0"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[Description of machine functionality)</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[Value added for the Company]</a:t>
                      </a:r>
                      <a:endPar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L="9525" marR="9525">
                    <a:lnL>
                      <a:noFill/>
                    </a:lnL>
                    <a:lnR>
                      <a:noFill/>
                    </a:lnR>
                    <a:lnT>
                      <a:noFill/>
                    </a:lnT>
                    <a:lnB>
                      <a:noFill/>
                    </a:lnB>
                    <a:solidFill>
                      <a:srgbClr val="F0FAF8"/>
                    </a:solidFill>
                  </a:tcPr>
                </a:tc>
                <a:extLst>
                  <a:ext uri="{0D108BD9-81ED-4DB2-BD59-A6C34878D82A}">
                    <a16:rowId xmlns:a16="http://schemas.microsoft.com/office/drawing/2014/main" val="10005"/>
                  </a:ext>
                </a:extLst>
              </a:tr>
              <a:tr h="34483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[Machine]</a:t>
                      </a:r>
                      <a:endPar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R="5764">
                    <a:lnL>
                      <a:noFill/>
                    </a:lnL>
                    <a:lnR>
                      <a:noFill/>
                    </a:lnR>
                    <a:lnT>
                      <a:noFill/>
                    </a:lnT>
                    <a:lnB>
                      <a:noFill/>
                    </a:lnB>
                    <a:solidFill>
                      <a:srgbClr val="FFFFFF"/>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FFFFF"/>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FFFFF"/>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[xx,xxx]</a:t>
                      </a:r>
                      <a:endPar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L="9525" marR="9525">
                    <a:lnL>
                      <a:noFill/>
                    </a:lnL>
                    <a:lnR>
                      <a:noFill/>
                    </a:lnR>
                    <a:lnT>
                      <a:noFill/>
                    </a:lnT>
                    <a:lnB>
                      <a:noFill/>
                    </a:lnB>
                    <a:solidFill>
                      <a:srgbClr val="FFFFFF"/>
                    </a:solidFill>
                  </a:tcPr>
                </a:tc>
                <a:tc>
                  <a:txBody>
                    <a:bodyPr/>
                    <a:lstStyle/>
                    <a:p>
                      <a:pPr algn="l" fontAlgn="b">
                        <a:spcAft>
                          <a:spcPts val="0"/>
                        </a:spcAft>
                      </a:pPr>
                      <a:r>
                        <a:rPr kumimoji="0" lang="pl-PL" sz="700" b="0"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[Description of machine functionality)</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FFFFF"/>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[Value added for the Company]</a:t>
                      </a:r>
                      <a:endPar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L="9525" marR="9525">
                    <a:lnL>
                      <a:noFill/>
                    </a:lnL>
                    <a:lnR>
                      <a:noFill/>
                    </a:lnR>
                    <a:lnT>
                      <a:noFill/>
                    </a:lnT>
                    <a:lnB>
                      <a:noFill/>
                    </a:lnB>
                    <a:solidFill>
                      <a:srgbClr val="FFFFFF"/>
                    </a:solidFill>
                  </a:tcPr>
                </a:tc>
                <a:extLst>
                  <a:ext uri="{0D108BD9-81ED-4DB2-BD59-A6C34878D82A}">
                    <a16:rowId xmlns:a16="http://schemas.microsoft.com/office/drawing/2014/main" val="10006"/>
                  </a:ext>
                </a:extLst>
              </a:tr>
              <a:tr h="16603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[Machine]</a:t>
                      </a:r>
                      <a:endPar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R="5764">
                    <a:lnL>
                      <a:noFill/>
                    </a:lnL>
                    <a:lnR>
                      <a:noFill/>
                    </a:lnR>
                    <a:lnT>
                      <a:noFill/>
                    </a:lnT>
                    <a:lnB>
                      <a:noFill/>
                    </a:lnB>
                    <a:solidFill>
                      <a:srgbClr val="F0FAF8"/>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[xx,xxx]</a:t>
                      </a:r>
                      <a:endPar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L="9525" marR="9525">
                    <a:lnL>
                      <a:noFill/>
                    </a:lnL>
                    <a:lnR>
                      <a:noFill/>
                    </a:lnR>
                    <a:lnT>
                      <a:noFill/>
                    </a:lnT>
                    <a:lnB>
                      <a:noFill/>
                    </a:lnB>
                    <a:solidFill>
                      <a:srgbClr val="F0FAF8"/>
                    </a:solidFill>
                  </a:tcPr>
                </a:tc>
                <a:tc>
                  <a:txBody>
                    <a:bodyPr/>
                    <a:lstStyle/>
                    <a:p>
                      <a:pPr algn="l" fontAlgn="b">
                        <a:spcAft>
                          <a:spcPts val="0"/>
                        </a:spcAft>
                      </a:pP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a:t>
                      </a:r>
                      <a:r>
                        <a:rPr kumimoji="0" lang="pl-PL" sz="7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Description</a:t>
                      </a: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 of </a:t>
                      </a:r>
                      <a:r>
                        <a:rPr kumimoji="0" lang="pl-PL" sz="7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machine</a:t>
                      </a: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 </a:t>
                      </a:r>
                      <a:r>
                        <a:rPr kumimoji="0" lang="pl-PL" sz="7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functionality</a:t>
                      </a: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[Value added for the Company]</a:t>
                      </a:r>
                      <a:endPar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L="9525" marR="9525">
                    <a:lnL>
                      <a:noFill/>
                    </a:lnL>
                    <a:lnR>
                      <a:noFill/>
                    </a:lnR>
                    <a:lnT>
                      <a:noFill/>
                    </a:lnT>
                    <a:lnB>
                      <a:noFill/>
                    </a:lnB>
                    <a:solidFill>
                      <a:srgbClr val="F0FAF8"/>
                    </a:solidFill>
                  </a:tcPr>
                </a:tc>
                <a:extLst>
                  <a:ext uri="{0D108BD9-81ED-4DB2-BD59-A6C34878D82A}">
                    <a16:rowId xmlns:a16="http://schemas.microsoft.com/office/drawing/2014/main" val="10002"/>
                  </a:ext>
                </a:extLst>
              </a:tr>
              <a:tr h="16603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[Machine]</a:t>
                      </a:r>
                      <a:endPar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R="5764">
                    <a:lnL>
                      <a:noFill/>
                    </a:lnL>
                    <a:lnR>
                      <a:noFill/>
                    </a:lnR>
                    <a:lnT>
                      <a:noFill/>
                    </a:lnT>
                    <a:lnB>
                      <a:noFill/>
                    </a:lnB>
                    <a:solidFill>
                      <a:srgbClr val="FFFFFF"/>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FFFFF"/>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FFFFF"/>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[xx,xxx]</a:t>
                      </a:r>
                      <a:endPar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L="9525" marR="9525">
                    <a:lnL>
                      <a:noFill/>
                    </a:lnL>
                    <a:lnR>
                      <a:noFill/>
                    </a:lnR>
                    <a:lnT>
                      <a:noFill/>
                    </a:lnT>
                    <a:lnB>
                      <a:noFill/>
                    </a:lnB>
                    <a:solidFill>
                      <a:srgbClr val="FFFFFF"/>
                    </a:solidFill>
                  </a:tcPr>
                </a:tc>
                <a:tc>
                  <a:txBody>
                    <a:bodyPr/>
                    <a:lstStyle/>
                    <a:p>
                      <a:pPr algn="l" fontAlgn="b">
                        <a:spcAft>
                          <a:spcPts val="0"/>
                        </a:spcAft>
                      </a:pP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a:t>
                      </a:r>
                      <a:r>
                        <a:rPr kumimoji="0" lang="pl-PL" sz="7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Description</a:t>
                      </a: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 of </a:t>
                      </a:r>
                      <a:r>
                        <a:rPr kumimoji="0" lang="pl-PL" sz="7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machine</a:t>
                      </a: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 </a:t>
                      </a:r>
                      <a:r>
                        <a:rPr kumimoji="0" lang="pl-PL" sz="7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functionality</a:t>
                      </a: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FFFFF"/>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[Value added for the Company]</a:t>
                      </a:r>
                      <a:endPar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L="9525" marR="9525">
                    <a:lnL>
                      <a:noFill/>
                    </a:lnL>
                    <a:lnR>
                      <a:noFill/>
                    </a:lnR>
                    <a:lnT>
                      <a:noFill/>
                    </a:lnT>
                    <a:lnB>
                      <a:noFill/>
                    </a:lnB>
                    <a:solidFill>
                      <a:srgbClr val="FFFFFF"/>
                    </a:solidFill>
                  </a:tcPr>
                </a:tc>
                <a:extLst>
                  <a:ext uri="{0D108BD9-81ED-4DB2-BD59-A6C34878D82A}">
                    <a16:rowId xmlns:a16="http://schemas.microsoft.com/office/drawing/2014/main" val="10003"/>
                  </a:ext>
                </a:extLst>
              </a:tr>
              <a:tr h="16603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[Machine]</a:t>
                      </a:r>
                      <a:endPar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R="5764">
                    <a:lnL>
                      <a:noFill/>
                    </a:lnL>
                    <a:lnR>
                      <a:noFill/>
                    </a:lnR>
                    <a:lnT>
                      <a:noFill/>
                    </a:lnT>
                    <a:lnB>
                      <a:noFill/>
                    </a:lnB>
                    <a:solidFill>
                      <a:srgbClr val="F0FAF8"/>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[xx,xxx]</a:t>
                      </a:r>
                      <a:endPar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L="9525" marR="9525">
                    <a:lnL>
                      <a:noFill/>
                    </a:lnL>
                    <a:lnR>
                      <a:noFill/>
                    </a:lnR>
                    <a:lnT>
                      <a:noFill/>
                    </a:lnT>
                    <a:lnB>
                      <a:noFill/>
                    </a:lnB>
                    <a:solidFill>
                      <a:srgbClr val="F0FAF8"/>
                    </a:solidFill>
                  </a:tcPr>
                </a:tc>
                <a:tc>
                  <a:txBody>
                    <a:bodyPr/>
                    <a:lstStyle/>
                    <a:p>
                      <a:pPr algn="l" fontAlgn="b">
                        <a:spcAft>
                          <a:spcPts val="0"/>
                        </a:spcAft>
                      </a:pP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a:t>
                      </a:r>
                      <a:r>
                        <a:rPr kumimoji="0" lang="pl-PL" sz="7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Description</a:t>
                      </a: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 of </a:t>
                      </a:r>
                      <a:r>
                        <a:rPr kumimoji="0" lang="pl-PL" sz="7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machine</a:t>
                      </a: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 </a:t>
                      </a:r>
                      <a:r>
                        <a:rPr kumimoji="0" lang="pl-PL" sz="7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functionality</a:t>
                      </a: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[Value added for the Company]</a:t>
                      </a:r>
                      <a:endPar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L="9525" marR="9525">
                    <a:lnL>
                      <a:noFill/>
                    </a:lnL>
                    <a:lnR>
                      <a:noFill/>
                    </a:lnR>
                    <a:lnT>
                      <a:noFill/>
                    </a:lnT>
                    <a:lnB>
                      <a:noFill/>
                    </a:lnB>
                    <a:solidFill>
                      <a:srgbClr val="F0FAF8"/>
                    </a:solidFill>
                  </a:tcPr>
                </a:tc>
                <a:extLst>
                  <a:ext uri="{0D108BD9-81ED-4DB2-BD59-A6C34878D82A}">
                    <a16:rowId xmlns:a16="http://schemas.microsoft.com/office/drawing/2014/main" val="10004"/>
                  </a:ext>
                </a:extLst>
              </a:tr>
              <a:tr h="16603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[Machine]</a:t>
                      </a:r>
                      <a:endPar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R="5764">
                    <a:lnL>
                      <a:noFill/>
                    </a:lnL>
                    <a:lnR>
                      <a:noFill/>
                    </a:lnR>
                    <a:lnT>
                      <a:noFill/>
                    </a:lnT>
                    <a:lnB>
                      <a:noFill/>
                    </a:lnB>
                    <a:no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no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no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[xx,xxx]</a:t>
                      </a:r>
                      <a:endPar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L="9525" marR="9525">
                    <a:lnL>
                      <a:noFill/>
                    </a:lnL>
                    <a:lnR>
                      <a:noFill/>
                    </a:lnR>
                    <a:lnT>
                      <a:noFill/>
                    </a:lnT>
                    <a:lnB>
                      <a:noFill/>
                    </a:lnB>
                    <a:noFill/>
                  </a:tcPr>
                </a:tc>
                <a:tc>
                  <a:txBody>
                    <a:bodyPr/>
                    <a:lstStyle/>
                    <a:p>
                      <a:pPr algn="l" fontAlgn="b">
                        <a:spcAft>
                          <a:spcPts val="0"/>
                        </a:spcAft>
                      </a:pPr>
                      <a:r>
                        <a:rPr kumimoji="0" lang="pl-PL" sz="700" b="0"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[Description of machine functionality)</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no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[Value added for the Company]</a:t>
                      </a:r>
                      <a:endPar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L="9525" marR="9525">
                    <a:lnL>
                      <a:noFill/>
                    </a:lnL>
                    <a:lnR>
                      <a:noFill/>
                    </a:lnR>
                    <a:lnT>
                      <a:noFill/>
                    </a:lnT>
                    <a:lnB>
                      <a:noFill/>
                    </a:lnB>
                    <a:noFill/>
                  </a:tcPr>
                </a:tc>
                <a:extLst>
                  <a:ext uri="{0D108BD9-81ED-4DB2-BD59-A6C34878D82A}">
                    <a16:rowId xmlns:a16="http://schemas.microsoft.com/office/drawing/2014/main" val="10008"/>
                  </a:ext>
                </a:extLst>
              </a:tr>
              <a:tr h="25543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[Machine]</a:t>
                      </a:r>
                    </a:p>
                  </a:txBody>
                  <a:tcPr marR="5764">
                    <a:lnL>
                      <a:noFill/>
                    </a:lnL>
                    <a:lnR>
                      <a:noFill/>
                    </a:lnR>
                    <a:lnT>
                      <a:noFill/>
                    </a:lnT>
                    <a:lnB>
                      <a:noFill/>
                    </a:lnB>
                    <a:solidFill>
                      <a:srgbClr val="F0FAF8"/>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a:t>
                      </a:r>
                      <a:r>
                        <a:rPr kumimoji="0" lang="pl-PL" sz="700" b="1"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xx,xxx</a:t>
                      </a:r>
                      <a:r>
                        <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a:t>
                      </a:r>
                    </a:p>
                  </a:txBody>
                  <a:tcPr marL="9525" marR="9525">
                    <a:lnL>
                      <a:noFill/>
                    </a:lnL>
                    <a:lnR>
                      <a:noFill/>
                    </a:lnR>
                    <a:lnT>
                      <a:noFill/>
                    </a:lnT>
                    <a:lnB>
                      <a:noFill/>
                    </a:lnB>
                    <a:solidFill>
                      <a:srgbClr val="F0FAF8"/>
                    </a:solidFill>
                  </a:tcPr>
                </a:tc>
                <a:tc>
                  <a:txBody>
                    <a:bodyPr/>
                    <a:lstStyle/>
                    <a:p>
                      <a:pPr algn="l" fontAlgn="b">
                        <a:spcAft>
                          <a:spcPts val="0"/>
                        </a:spcAft>
                      </a:pP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a:t>
                      </a:r>
                      <a:r>
                        <a:rPr kumimoji="0" lang="pl-PL" sz="7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Description</a:t>
                      </a: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 of </a:t>
                      </a:r>
                      <a:r>
                        <a:rPr kumimoji="0" lang="pl-PL" sz="7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machine</a:t>
                      </a: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 </a:t>
                      </a:r>
                      <a:r>
                        <a:rPr kumimoji="0" lang="pl-PL" sz="7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functionality</a:t>
                      </a: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[Value added for the Company]</a:t>
                      </a:r>
                      <a:endPar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L="9525" marR="9525">
                    <a:lnL>
                      <a:noFill/>
                    </a:lnL>
                    <a:lnR>
                      <a:noFill/>
                    </a:lnR>
                    <a:lnT>
                      <a:noFill/>
                    </a:lnT>
                    <a:lnB>
                      <a:noFill/>
                    </a:lnB>
                    <a:solidFill>
                      <a:srgbClr val="F0FAF8"/>
                    </a:solidFill>
                  </a:tcPr>
                </a:tc>
                <a:extLst>
                  <a:ext uri="{0D108BD9-81ED-4DB2-BD59-A6C34878D82A}">
                    <a16:rowId xmlns:a16="http://schemas.microsoft.com/office/drawing/2014/main" val="10009"/>
                  </a:ext>
                </a:extLst>
              </a:tr>
              <a:tr h="178896">
                <a:tc>
                  <a:txBody>
                    <a:bodyPr/>
                    <a:lstStyle/>
                    <a:p>
                      <a:pPr algn="r" fontAlgn="b">
                        <a:spcAft>
                          <a:spcPts val="0"/>
                        </a:spcAft>
                      </a:pPr>
                      <a:endParaRPr lang="pl-PL" sz="700" b="1" i="0" u="none" strike="noStrike" noProof="0" dirty="0">
                        <a:solidFill>
                          <a:schemeClr val="bg1"/>
                        </a:solidFill>
                        <a:effectLst/>
                        <a:latin typeface="+mn-lt"/>
                      </a:endParaRPr>
                    </a:p>
                  </a:txBody>
                  <a:tcPr marR="5764" anchor="ctr">
                    <a:lnL>
                      <a:noFill/>
                    </a:lnL>
                    <a:lnR>
                      <a:noFill/>
                    </a:lnR>
                    <a:lnT>
                      <a:noFill/>
                    </a:lnT>
                    <a:lnB>
                      <a:noFill/>
                    </a:lnB>
                    <a:noFill/>
                  </a:tcPr>
                </a:tc>
                <a:tc>
                  <a:txBody>
                    <a:bodyPr/>
                    <a:lstStyle/>
                    <a:p>
                      <a:pPr algn="l" fontAlgn="b">
                        <a:spcAft>
                          <a:spcPts val="0"/>
                        </a:spcAft>
                      </a:pPr>
                      <a:endParaRPr lang="pl-PL" sz="700" b="0" i="0" u="none" strike="noStrike" dirty="0">
                        <a:solidFill>
                          <a:schemeClr val="bg1"/>
                        </a:solidFill>
                        <a:effectLst/>
                        <a:latin typeface="+mn-lt"/>
                      </a:endParaRPr>
                    </a:p>
                  </a:txBody>
                  <a:tcPr marL="9525" marR="9525" anchor="ctr">
                    <a:lnL>
                      <a:noFill/>
                    </a:lnL>
                    <a:lnR>
                      <a:noFill/>
                    </a:lnR>
                    <a:lnT>
                      <a:noFill/>
                    </a:lnT>
                    <a:lnB>
                      <a:noFill/>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l-PL" sz="700" b="1" i="0" u="none" strike="noStrike" noProof="0" dirty="0">
                          <a:solidFill>
                            <a:schemeClr val="bg1"/>
                          </a:solidFill>
                          <a:effectLst/>
                          <a:latin typeface="+mn-lt"/>
                        </a:rPr>
                        <a:t>Sum</a:t>
                      </a:r>
                    </a:p>
                  </a:txBody>
                  <a:tcPr marL="9525" marR="9525" anchor="ctr">
                    <a:lnL>
                      <a:noFill/>
                    </a:lnL>
                    <a:lnR>
                      <a:noFill/>
                    </a:lnR>
                    <a:lnT>
                      <a:noFill/>
                    </a:lnT>
                    <a:lnB>
                      <a:noFill/>
                    </a:lnB>
                    <a:solidFill>
                      <a:srgbClr val="61C3AE"/>
                    </a:solidFill>
                  </a:tcPr>
                </a:tc>
                <a:tc>
                  <a:txBody>
                    <a:bodyPr/>
                    <a:lstStyle/>
                    <a:p>
                      <a:pPr algn="l" fontAlgn="b">
                        <a:spcAft>
                          <a:spcPts val="0"/>
                        </a:spcAft>
                      </a:pPr>
                      <a:r>
                        <a:rPr lang="pl-PL" sz="700" b="1" i="0" u="none" strike="noStrike" dirty="0">
                          <a:solidFill>
                            <a:schemeClr val="bg1"/>
                          </a:solidFill>
                          <a:effectLst/>
                          <a:latin typeface="+mn-lt"/>
                        </a:rPr>
                        <a:t>[</a:t>
                      </a:r>
                      <a:r>
                        <a:rPr lang="pl-PL" sz="700" b="1" i="0" u="none" strike="noStrike" dirty="0" err="1">
                          <a:solidFill>
                            <a:schemeClr val="bg1"/>
                          </a:solidFill>
                          <a:effectLst/>
                          <a:latin typeface="+mn-lt"/>
                        </a:rPr>
                        <a:t>xx,xxx</a:t>
                      </a:r>
                      <a:r>
                        <a:rPr lang="pl-PL" sz="700" b="1" i="0" u="none" strike="noStrike" dirty="0">
                          <a:solidFill>
                            <a:schemeClr val="bg1"/>
                          </a:solidFill>
                          <a:effectLst/>
                          <a:latin typeface="+mn-lt"/>
                        </a:rPr>
                        <a:t>]</a:t>
                      </a:r>
                    </a:p>
                  </a:txBody>
                  <a:tcPr marL="9525" marR="9525" anchor="ctr">
                    <a:lnL>
                      <a:noFill/>
                    </a:lnL>
                    <a:lnR>
                      <a:noFill/>
                    </a:lnR>
                    <a:lnT>
                      <a:noFill/>
                    </a:lnT>
                    <a:lnB>
                      <a:noFill/>
                    </a:lnB>
                    <a:solidFill>
                      <a:srgbClr val="61C3AE"/>
                    </a:solidFill>
                  </a:tcPr>
                </a:tc>
                <a:tc>
                  <a:txBody>
                    <a:bodyPr/>
                    <a:lstStyle/>
                    <a:p>
                      <a:pPr algn="l" fontAlgn="b">
                        <a:spcAft>
                          <a:spcPts val="0"/>
                        </a:spcAft>
                      </a:pPr>
                      <a:endParaRPr lang="pl-PL" sz="700" b="0" i="0" u="none" strike="noStrike" dirty="0">
                        <a:effectLst/>
                        <a:latin typeface="+mn-lt"/>
                      </a:endParaRPr>
                    </a:p>
                  </a:txBody>
                  <a:tcPr marL="9525" marR="9525" anchor="ctr">
                    <a:lnL>
                      <a:noFill/>
                    </a:lnL>
                    <a:lnR>
                      <a:noFill/>
                    </a:lnR>
                    <a:lnT>
                      <a:noFill/>
                    </a:lnT>
                    <a:lnB>
                      <a:noFill/>
                    </a:lnB>
                    <a:noFill/>
                  </a:tcPr>
                </a:tc>
                <a:tc>
                  <a:txBody>
                    <a:bodyPr/>
                    <a:lstStyle/>
                    <a:p>
                      <a:pPr algn="l" fontAlgn="b">
                        <a:spcAft>
                          <a:spcPts val="0"/>
                        </a:spcAft>
                      </a:pPr>
                      <a:endParaRPr lang="pl-PL" sz="700" b="0" i="0" u="none" strike="noStrike" dirty="0">
                        <a:effectLst/>
                        <a:latin typeface="+mn-lt"/>
                      </a:endParaRPr>
                    </a:p>
                  </a:txBody>
                  <a:tcPr marL="9525" marR="9525" anchor="ctr">
                    <a:lnL>
                      <a:noFill/>
                    </a:lnL>
                    <a:lnR>
                      <a:noFill/>
                    </a:lnR>
                    <a:lnT>
                      <a:noFill/>
                    </a:lnT>
                    <a:lnB>
                      <a:noFill/>
                    </a:lnB>
                    <a:noFill/>
                  </a:tcPr>
                </a:tc>
                <a:extLst>
                  <a:ext uri="{0D108BD9-81ED-4DB2-BD59-A6C34878D82A}">
                    <a16:rowId xmlns:a16="http://schemas.microsoft.com/office/drawing/2014/main" val="10010"/>
                  </a:ext>
                </a:extLst>
              </a:tr>
            </a:tbl>
          </a:graphicData>
        </a:graphic>
      </p:graphicFrame>
      <p:sp>
        <p:nvSpPr>
          <p:cNvPr id="9" name="Rounded Rectangle 8">
            <a:extLst>
              <a:ext uri="{FF2B5EF4-FFF2-40B4-BE49-F238E27FC236}">
                <a16:creationId xmlns:a16="http://schemas.microsoft.com/office/drawing/2014/main" id="{9EB69D50-E117-41AA-91D1-15894B8404E4}"/>
              </a:ext>
            </a:extLst>
          </p:cNvPr>
          <p:cNvSpPr/>
          <p:nvPr/>
        </p:nvSpPr>
        <p:spPr>
          <a:xfrm>
            <a:off x="534760" y="1648757"/>
            <a:ext cx="195606" cy="2589014"/>
          </a:xfrm>
          <a:prstGeom prst="roundRect">
            <a:avLst>
              <a:gd name="adj" fmla="val 29652"/>
            </a:avLst>
          </a:prstGeom>
          <a:solidFill>
            <a:srgbClr val="46B9A0"/>
          </a:solidFill>
          <a:ln w="3175" cmpd="sng">
            <a:noFill/>
          </a:ln>
        </p:spPr>
        <p:txBody>
          <a:bodyPr vert="vert270" lIns="91440" tIns="45720" rIns="91440" bIns="45720" rtlCol="0" anchor="ctr">
            <a:noAutofit/>
          </a:bodyPr>
          <a:lstStyle/>
          <a:p>
            <a:pPr algn="ctr" fontAlgn="ctr">
              <a:spcBef>
                <a:spcPct val="0"/>
              </a:spcBef>
            </a:pPr>
            <a:r>
              <a:rPr lang="pl-PL" sz="900" b="1" dirty="0">
                <a:solidFill>
                  <a:srgbClr val="FFFFFF"/>
                </a:solidFill>
              </a:rPr>
              <a:t>2020</a:t>
            </a:r>
            <a:endParaRPr lang="en-US" sz="900" b="1" dirty="0">
              <a:solidFill>
                <a:srgbClr val="FFFFFF"/>
              </a:solidFill>
            </a:endParaRPr>
          </a:p>
        </p:txBody>
      </p:sp>
      <p:graphicFrame>
        <p:nvGraphicFramePr>
          <p:cNvPr id="10" name="Table 9">
            <a:extLst>
              <a:ext uri="{FF2B5EF4-FFF2-40B4-BE49-F238E27FC236}">
                <a16:creationId xmlns:a16="http://schemas.microsoft.com/office/drawing/2014/main" id="{FE504D79-1711-4804-8CAE-32CE859CDFFE}"/>
              </a:ext>
            </a:extLst>
          </p:cNvPr>
          <p:cNvGraphicFramePr>
            <a:graphicFrameLocks noGrp="1"/>
          </p:cNvGraphicFramePr>
          <p:nvPr/>
        </p:nvGraphicFramePr>
        <p:xfrm>
          <a:off x="854224" y="4668862"/>
          <a:ext cx="10724630" cy="894640"/>
        </p:xfrm>
        <a:graphic>
          <a:graphicData uri="http://schemas.openxmlformats.org/drawingml/2006/table">
            <a:tbl>
              <a:tblPr/>
              <a:tblGrid>
                <a:gridCol w="1980364">
                  <a:extLst>
                    <a:ext uri="{9D8B030D-6E8A-4147-A177-3AD203B41FA5}">
                      <a16:colId xmlns:a16="http://schemas.microsoft.com/office/drawing/2014/main" val="20000"/>
                    </a:ext>
                  </a:extLst>
                </a:gridCol>
                <a:gridCol w="550385">
                  <a:extLst>
                    <a:ext uri="{9D8B030D-6E8A-4147-A177-3AD203B41FA5}">
                      <a16:colId xmlns:a16="http://schemas.microsoft.com/office/drawing/2014/main" val="20003"/>
                    </a:ext>
                  </a:extLst>
                </a:gridCol>
                <a:gridCol w="659113">
                  <a:extLst>
                    <a:ext uri="{9D8B030D-6E8A-4147-A177-3AD203B41FA5}">
                      <a16:colId xmlns:a16="http://schemas.microsoft.com/office/drawing/2014/main" val="20005"/>
                    </a:ext>
                  </a:extLst>
                </a:gridCol>
                <a:gridCol w="623165">
                  <a:extLst>
                    <a:ext uri="{9D8B030D-6E8A-4147-A177-3AD203B41FA5}">
                      <a16:colId xmlns:a16="http://schemas.microsoft.com/office/drawing/2014/main" val="20006"/>
                    </a:ext>
                  </a:extLst>
                </a:gridCol>
                <a:gridCol w="2195031">
                  <a:extLst>
                    <a:ext uri="{9D8B030D-6E8A-4147-A177-3AD203B41FA5}">
                      <a16:colId xmlns:a16="http://schemas.microsoft.com/office/drawing/2014/main" val="20004"/>
                    </a:ext>
                  </a:extLst>
                </a:gridCol>
                <a:gridCol w="4716572">
                  <a:extLst>
                    <a:ext uri="{9D8B030D-6E8A-4147-A177-3AD203B41FA5}">
                      <a16:colId xmlns:a16="http://schemas.microsoft.com/office/drawing/2014/main" val="20007"/>
                    </a:ext>
                  </a:extLst>
                </a:gridCol>
              </a:tblGrid>
              <a:tr h="286315">
                <a:tc>
                  <a:txBody>
                    <a:bodyPr/>
                    <a:lstStyle/>
                    <a:p>
                      <a:pPr algn="l" fontAlgn="b">
                        <a:spcAft>
                          <a:spcPts val="0"/>
                        </a:spcAft>
                      </a:pPr>
                      <a:r>
                        <a:rPr lang="pl-PL" sz="700" b="1" i="0" u="none" strike="noStrike" noProof="0" dirty="0">
                          <a:solidFill>
                            <a:schemeClr val="tx1">
                              <a:lumMod val="75000"/>
                              <a:lumOff val="25000"/>
                            </a:schemeClr>
                          </a:solidFill>
                          <a:effectLst/>
                          <a:latin typeface="+mn-lt"/>
                        </a:rPr>
                        <a:t>[Machine]</a:t>
                      </a:r>
                    </a:p>
                  </a:txBody>
                  <a:tcPr marR="5764">
                    <a:lnL>
                      <a:noFill/>
                    </a:lnL>
                    <a:lnR>
                      <a:noFill/>
                    </a:lnR>
                    <a:lnT>
                      <a:noFill/>
                    </a:lnT>
                    <a:lnB>
                      <a:noFill/>
                    </a:lnB>
                    <a:solidFill>
                      <a:srgbClr val="F0FAF8"/>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[xx,xxx]</a:t>
                      </a:r>
                      <a:endPar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L="0" marR="9525">
                    <a:lnL>
                      <a:noFill/>
                    </a:lnL>
                    <a:lnR>
                      <a:noFill/>
                    </a:lnR>
                    <a:lnT>
                      <a:noFill/>
                    </a:lnT>
                    <a:lnB>
                      <a:noFill/>
                    </a:lnB>
                    <a:solidFill>
                      <a:srgbClr val="F0FAF8"/>
                    </a:solidFill>
                  </a:tcPr>
                </a:tc>
                <a:tc>
                  <a:txBody>
                    <a:bodyPr/>
                    <a:lstStyle/>
                    <a:p>
                      <a:pPr algn="l" fontAlgn="b">
                        <a:spcAft>
                          <a:spcPts val="0"/>
                        </a:spcAft>
                      </a:pP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a:t>
                      </a:r>
                      <a:r>
                        <a:rPr kumimoji="0" lang="pl-PL" sz="7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Description</a:t>
                      </a: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 of </a:t>
                      </a:r>
                      <a:r>
                        <a:rPr kumimoji="0" lang="pl-PL" sz="7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machine</a:t>
                      </a: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 </a:t>
                      </a:r>
                      <a:r>
                        <a:rPr kumimoji="0" lang="pl-PL" sz="7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functionality</a:t>
                      </a: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[Value added for the Company]</a:t>
                      </a:r>
                      <a:endPar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L="9525" marR="9525">
                    <a:lnL>
                      <a:noFill/>
                    </a:lnL>
                    <a:lnR>
                      <a:noFill/>
                    </a:lnR>
                    <a:lnT>
                      <a:noFill/>
                    </a:lnT>
                    <a:lnB>
                      <a:noFill/>
                    </a:lnB>
                    <a:solidFill>
                      <a:srgbClr val="F0FAF8"/>
                    </a:solidFill>
                  </a:tcPr>
                </a:tc>
                <a:extLst>
                  <a:ext uri="{0D108BD9-81ED-4DB2-BD59-A6C34878D82A}">
                    <a16:rowId xmlns:a16="http://schemas.microsoft.com/office/drawing/2014/main" val="10007"/>
                  </a:ext>
                </a:extLst>
              </a:tr>
              <a:tr h="21208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[Machine]</a:t>
                      </a:r>
                      <a:endPar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R="5764">
                    <a:lnL>
                      <a:noFill/>
                    </a:lnL>
                    <a:lnR>
                      <a:noFill/>
                    </a:lnR>
                    <a:lnT>
                      <a:noFill/>
                    </a:lnT>
                    <a:lnB>
                      <a:noFill/>
                    </a:lnB>
                    <a:solidFill>
                      <a:srgbClr val="FFFFFF"/>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FFFFF"/>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FFFFF"/>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[xx,xxx]</a:t>
                      </a:r>
                      <a:endPar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L="0" marR="0">
                    <a:lnL>
                      <a:noFill/>
                    </a:lnL>
                    <a:lnR>
                      <a:noFill/>
                    </a:lnR>
                    <a:lnT>
                      <a:noFill/>
                    </a:lnT>
                    <a:lnB>
                      <a:noFill/>
                    </a:lnB>
                    <a:solidFill>
                      <a:srgbClr val="FFFFFF"/>
                    </a:solidFill>
                  </a:tcPr>
                </a:tc>
                <a:tc>
                  <a:txBody>
                    <a:bodyPr/>
                    <a:lstStyle/>
                    <a:p>
                      <a:pPr algn="l" fontAlgn="b">
                        <a:spcAft>
                          <a:spcPts val="0"/>
                        </a:spcAft>
                      </a:pP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a:t>
                      </a:r>
                      <a:r>
                        <a:rPr kumimoji="0" lang="pl-PL" sz="7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Description</a:t>
                      </a: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 of </a:t>
                      </a:r>
                      <a:r>
                        <a:rPr kumimoji="0" lang="pl-PL" sz="7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machine</a:t>
                      </a: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 </a:t>
                      </a:r>
                      <a:r>
                        <a:rPr kumimoji="0" lang="pl-PL" sz="7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functionality</a:t>
                      </a: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FFFFF"/>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[Value added for the Company]</a:t>
                      </a:r>
                      <a:endPar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L="9525" marR="9525">
                    <a:lnL>
                      <a:noFill/>
                    </a:lnL>
                    <a:lnR>
                      <a:noFill/>
                    </a:lnR>
                    <a:lnT>
                      <a:noFill/>
                    </a:lnT>
                    <a:lnB>
                      <a:noFill/>
                    </a:lnB>
                    <a:solidFill>
                      <a:srgbClr val="FFFFFF"/>
                    </a:solidFill>
                  </a:tcPr>
                </a:tc>
                <a:extLst>
                  <a:ext uri="{0D108BD9-81ED-4DB2-BD59-A6C34878D82A}">
                    <a16:rowId xmlns:a16="http://schemas.microsoft.com/office/drawing/2014/main" val="10001"/>
                  </a:ext>
                </a:extLst>
              </a:tr>
              <a:tr h="13785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[Machine]</a:t>
                      </a:r>
                    </a:p>
                  </a:txBody>
                  <a:tcPr marR="9525">
                    <a:lnL>
                      <a:noFill/>
                    </a:lnL>
                    <a:lnR>
                      <a:noFill/>
                    </a:lnR>
                    <a:lnT>
                      <a:noFill/>
                    </a:lnT>
                    <a:lnB>
                      <a:noFill/>
                    </a:lnB>
                    <a:solidFill>
                      <a:srgbClr val="F0FAF8"/>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a:t>
                      </a:r>
                      <a:r>
                        <a:rPr kumimoji="0" lang="pl-PL" sz="700" b="1"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xx,xxx</a:t>
                      </a:r>
                      <a:r>
                        <a:rPr kumimoji="0" lang="pl-PL" sz="7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a:t>
                      </a:r>
                    </a:p>
                  </a:txBody>
                  <a:tcPr marL="0" marR="9525">
                    <a:lnL>
                      <a:noFill/>
                    </a:lnL>
                    <a:lnR>
                      <a:noFill/>
                    </a:lnR>
                    <a:lnT>
                      <a:noFill/>
                    </a:lnT>
                    <a:lnB>
                      <a:noFill/>
                    </a:lnB>
                    <a:solidFill>
                      <a:srgbClr val="F0FAF8"/>
                    </a:solidFill>
                  </a:tcPr>
                </a:tc>
                <a:tc>
                  <a:txBody>
                    <a:bodyPr/>
                    <a:lstStyle/>
                    <a:p>
                      <a:pPr algn="l" fontAlgn="b">
                        <a:spcAft>
                          <a:spcPts val="0"/>
                        </a:spcAft>
                      </a:pP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a:t>
                      </a:r>
                      <a:r>
                        <a:rPr kumimoji="0" lang="pl-PL" sz="7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Description</a:t>
                      </a: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 of </a:t>
                      </a:r>
                      <a:r>
                        <a:rPr kumimoji="0" lang="pl-PL" sz="7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machine</a:t>
                      </a: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 </a:t>
                      </a:r>
                      <a:r>
                        <a:rPr kumimoji="0" lang="pl-PL" sz="7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functionality</a:t>
                      </a:r>
                      <a:r>
                        <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[Value added for the Company]</a:t>
                      </a:r>
                      <a:endParaRPr kumimoji="0" lang="pl-PL" sz="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txBody>
                  <a:tcPr marL="9525" marR="9525">
                    <a:lnL>
                      <a:noFill/>
                    </a:lnL>
                    <a:lnR>
                      <a:noFill/>
                    </a:lnR>
                    <a:lnT>
                      <a:noFill/>
                    </a:lnT>
                    <a:lnB>
                      <a:noFill/>
                    </a:lnB>
                    <a:solidFill>
                      <a:srgbClr val="F0FAF8"/>
                    </a:solidFill>
                  </a:tcPr>
                </a:tc>
                <a:extLst>
                  <a:ext uri="{0D108BD9-81ED-4DB2-BD59-A6C34878D82A}">
                    <a16:rowId xmlns:a16="http://schemas.microsoft.com/office/drawing/2014/main" val="10005"/>
                  </a:ext>
                </a:extLst>
              </a:tr>
              <a:tr h="137855">
                <a:tc>
                  <a:txBody>
                    <a:bodyPr/>
                    <a:lstStyle/>
                    <a:p>
                      <a:pPr algn="r" fontAlgn="ctr"/>
                      <a:endParaRPr lang="pl-PL" sz="700" b="1" i="0" u="none" strike="noStrike" dirty="0">
                        <a:solidFill>
                          <a:srgbClr val="000000"/>
                        </a:solidFill>
                        <a:effectLst/>
                        <a:latin typeface="+mn-lt"/>
                      </a:endParaRPr>
                    </a:p>
                  </a:txBody>
                  <a:tcPr marR="9525">
                    <a:lnL>
                      <a:noFill/>
                    </a:lnL>
                    <a:lnR>
                      <a:noFill/>
                    </a:lnR>
                    <a:lnT>
                      <a:noFill/>
                    </a:lnT>
                    <a:lnB>
                      <a:noFill/>
                    </a:lnB>
                    <a:noFill/>
                  </a:tcPr>
                </a:tc>
                <a:tc>
                  <a:txBody>
                    <a:bodyPr/>
                    <a:lstStyle/>
                    <a:p>
                      <a:pPr algn="l" fontAlgn="b"/>
                      <a:endParaRPr lang="pl-PL" sz="700" b="0" i="0" u="none" strike="noStrike" dirty="0">
                        <a:effectLst/>
                        <a:latin typeface="+mn-lt"/>
                      </a:endParaRPr>
                    </a:p>
                  </a:txBody>
                  <a:tcPr marL="0" marR="9525">
                    <a:lnL>
                      <a:noFill/>
                    </a:lnL>
                    <a:lnR>
                      <a:noFill/>
                    </a:lnR>
                    <a:lnT>
                      <a:noFill/>
                    </a:lnT>
                    <a:lnB>
                      <a:noFill/>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l-PL" sz="700" b="1" i="0" u="none" strike="noStrike" noProof="0" dirty="0">
                          <a:solidFill>
                            <a:schemeClr val="bg1"/>
                          </a:solidFill>
                          <a:effectLst/>
                          <a:latin typeface="+mn-lt"/>
                        </a:rPr>
                        <a:t>Sum</a:t>
                      </a:r>
                    </a:p>
                  </a:txBody>
                  <a:tcPr marL="0" marR="9525">
                    <a:lnL>
                      <a:noFill/>
                    </a:lnL>
                    <a:lnR>
                      <a:noFill/>
                    </a:lnR>
                    <a:lnT>
                      <a:noFill/>
                    </a:lnT>
                    <a:lnB>
                      <a:noFill/>
                    </a:lnB>
                    <a:solidFill>
                      <a:srgbClr val="61C3AE"/>
                    </a:solidFill>
                  </a:tcPr>
                </a:tc>
                <a:tc>
                  <a:txBody>
                    <a:bodyPr/>
                    <a:lstStyle/>
                    <a:p>
                      <a:pPr algn="l" fontAlgn="b">
                        <a:spcAft>
                          <a:spcPts val="0"/>
                        </a:spcAft>
                      </a:pPr>
                      <a:r>
                        <a:rPr lang="pl-PL" sz="700" b="1" i="0" u="none" strike="noStrike" dirty="0">
                          <a:solidFill>
                            <a:schemeClr val="bg1"/>
                          </a:solidFill>
                          <a:effectLst/>
                          <a:latin typeface="+mn-lt"/>
                        </a:rPr>
                        <a:t>[</a:t>
                      </a:r>
                      <a:r>
                        <a:rPr lang="pl-PL" sz="700" b="1" i="0" u="none" strike="noStrike" dirty="0" err="1">
                          <a:solidFill>
                            <a:schemeClr val="bg1"/>
                          </a:solidFill>
                          <a:effectLst/>
                          <a:latin typeface="+mn-lt"/>
                        </a:rPr>
                        <a:t>xx,xxx</a:t>
                      </a:r>
                      <a:r>
                        <a:rPr lang="pl-PL" sz="700" b="1" i="0" u="none" strike="noStrike" dirty="0">
                          <a:solidFill>
                            <a:schemeClr val="bg1"/>
                          </a:solidFill>
                          <a:effectLst/>
                          <a:latin typeface="+mn-lt"/>
                        </a:rPr>
                        <a:t>]</a:t>
                      </a:r>
                    </a:p>
                  </a:txBody>
                  <a:tcPr marL="0" marR="9525">
                    <a:lnL>
                      <a:noFill/>
                    </a:lnL>
                    <a:lnR>
                      <a:noFill/>
                    </a:lnR>
                    <a:lnT>
                      <a:noFill/>
                    </a:lnT>
                    <a:lnB>
                      <a:noFill/>
                    </a:lnB>
                    <a:solidFill>
                      <a:srgbClr val="61C3AE"/>
                    </a:solidFill>
                  </a:tcPr>
                </a:tc>
                <a:tc>
                  <a:txBody>
                    <a:bodyPr/>
                    <a:lstStyle/>
                    <a:p>
                      <a:pPr algn="l" fontAlgn="b"/>
                      <a:endParaRPr lang="pl-PL" sz="700" b="0" i="0" u="none" strike="noStrike" dirty="0">
                        <a:effectLst/>
                        <a:latin typeface="+mn-lt"/>
                      </a:endParaRPr>
                    </a:p>
                  </a:txBody>
                  <a:tcPr marL="0" marR="9525">
                    <a:lnL>
                      <a:noFill/>
                    </a:lnL>
                    <a:lnR>
                      <a:noFill/>
                    </a:lnR>
                    <a:lnT>
                      <a:noFill/>
                    </a:lnT>
                    <a:lnB>
                      <a:noFill/>
                    </a:lnB>
                    <a:noFill/>
                  </a:tcPr>
                </a:tc>
                <a:tc>
                  <a:txBody>
                    <a:bodyPr/>
                    <a:lstStyle/>
                    <a:p>
                      <a:pPr algn="l" fontAlgn="b"/>
                      <a:endParaRPr lang="pl-PL" sz="700" b="0" i="0" u="none" strike="noStrike" dirty="0">
                        <a:effectLst/>
                        <a:latin typeface="+mn-lt"/>
                      </a:endParaRPr>
                    </a:p>
                  </a:txBody>
                  <a:tcPr marL="0" marR="9525">
                    <a:lnL>
                      <a:noFill/>
                    </a:lnL>
                    <a:lnR>
                      <a:noFill/>
                    </a:lnR>
                    <a:lnT>
                      <a:noFill/>
                    </a:lnT>
                    <a:lnB>
                      <a:noFill/>
                    </a:lnB>
                    <a:noFill/>
                  </a:tcPr>
                </a:tc>
                <a:extLst>
                  <a:ext uri="{0D108BD9-81ED-4DB2-BD59-A6C34878D82A}">
                    <a16:rowId xmlns:a16="http://schemas.microsoft.com/office/drawing/2014/main" val="10003"/>
                  </a:ext>
                </a:extLst>
              </a:tr>
            </a:tbl>
          </a:graphicData>
        </a:graphic>
      </p:graphicFrame>
      <p:sp>
        <p:nvSpPr>
          <p:cNvPr id="11" name="Rounded Rectangle 10">
            <a:extLst>
              <a:ext uri="{FF2B5EF4-FFF2-40B4-BE49-F238E27FC236}">
                <a16:creationId xmlns:a16="http://schemas.microsoft.com/office/drawing/2014/main" id="{B6BAEFC6-940D-4120-A607-E03F63E0758F}"/>
              </a:ext>
            </a:extLst>
          </p:cNvPr>
          <p:cNvSpPr/>
          <p:nvPr/>
        </p:nvSpPr>
        <p:spPr>
          <a:xfrm>
            <a:off x="534760" y="4631207"/>
            <a:ext cx="195606" cy="1112520"/>
          </a:xfrm>
          <a:prstGeom prst="roundRect">
            <a:avLst>
              <a:gd name="adj" fmla="val 23159"/>
            </a:avLst>
          </a:prstGeom>
          <a:solidFill>
            <a:srgbClr val="46B9A0"/>
          </a:solidFill>
          <a:ln w="3175" cmpd="sng">
            <a:noFill/>
          </a:ln>
        </p:spPr>
        <p:txBody>
          <a:bodyPr vert="vert270" lIns="91440" tIns="45720" rIns="91440" bIns="45720" rtlCol="0" anchor="ctr">
            <a:noAutofit/>
          </a:bodyPr>
          <a:lstStyle/>
          <a:p>
            <a:pPr algn="ctr" fontAlgn="ctr">
              <a:spcBef>
                <a:spcPct val="0"/>
              </a:spcBef>
            </a:pPr>
            <a:r>
              <a:rPr lang="pl-PL" sz="900" b="1" dirty="0">
                <a:solidFill>
                  <a:srgbClr val="FFFFFF"/>
                </a:solidFill>
              </a:rPr>
              <a:t>2021</a:t>
            </a:r>
            <a:endParaRPr lang="en-US" sz="900" b="1" dirty="0">
              <a:solidFill>
                <a:srgbClr val="FFFFFF"/>
              </a:solidFill>
            </a:endParaRPr>
          </a:p>
        </p:txBody>
      </p:sp>
      <p:cxnSp>
        <p:nvCxnSpPr>
          <p:cNvPr id="15" name="Straight Connector 14">
            <a:extLst>
              <a:ext uri="{FF2B5EF4-FFF2-40B4-BE49-F238E27FC236}">
                <a16:creationId xmlns:a16="http://schemas.microsoft.com/office/drawing/2014/main" id="{840C632B-04AD-486B-AC0B-97DD0E115DA6}"/>
              </a:ext>
            </a:extLst>
          </p:cNvPr>
          <p:cNvCxnSpPr>
            <a:cxnSpLocks/>
          </p:cNvCxnSpPr>
          <p:nvPr/>
        </p:nvCxnSpPr>
        <p:spPr>
          <a:xfrm>
            <a:off x="512064" y="1481205"/>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graphicFrame>
        <p:nvGraphicFramePr>
          <p:cNvPr id="19" name="Table 18">
            <a:extLst>
              <a:ext uri="{FF2B5EF4-FFF2-40B4-BE49-F238E27FC236}">
                <a16:creationId xmlns:a16="http://schemas.microsoft.com/office/drawing/2014/main" id="{FE504D79-1711-4804-8CAE-32CE859CDFFE}"/>
              </a:ext>
            </a:extLst>
          </p:cNvPr>
          <p:cNvGraphicFramePr>
            <a:graphicFrameLocks noGrp="1"/>
          </p:cNvGraphicFramePr>
          <p:nvPr/>
        </p:nvGraphicFramePr>
        <p:xfrm>
          <a:off x="875320" y="5811477"/>
          <a:ext cx="10724630" cy="396240"/>
        </p:xfrm>
        <a:graphic>
          <a:graphicData uri="http://schemas.openxmlformats.org/drawingml/2006/table">
            <a:tbl>
              <a:tblPr/>
              <a:tblGrid>
                <a:gridCol w="1980364">
                  <a:extLst>
                    <a:ext uri="{9D8B030D-6E8A-4147-A177-3AD203B41FA5}">
                      <a16:colId xmlns:a16="http://schemas.microsoft.com/office/drawing/2014/main" val="20000"/>
                    </a:ext>
                  </a:extLst>
                </a:gridCol>
                <a:gridCol w="530454">
                  <a:extLst>
                    <a:ext uri="{9D8B030D-6E8A-4147-A177-3AD203B41FA5}">
                      <a16:colId xmlns:a16="http://schemas.microsoft.com/office/drawing/2014/main" val="20003"/>
                    </a:ext>
                  </a:extLst>
                </a:gridCol>
                <a:gridCol w="659606">
                  <a:extLst>
                    <a:ext uri="{9D8B030D-6E8A-4147-A177-3AD203B41FA5}">
                      <a16:colId xmlns:a16="http://schemas.microsoft.com/office/drawing/2014/main" val="20005"/>
                    </a:ext>
                  </a:extLst>
                </a:gridCol>
                <a:gridCol w="640557">
                  <a:extLst>
                    <a:ext uri="{9D8B030D-6E8A-4147-A177-3AD203B41FA5}">
                      <a16:colId xmlns:a16="http://schemas.microsoft.com/office/drawing/2014/main" val="20006"/>
                    </a:ext>
                  </a:extLst>
                </a:gridCol>
                <a:gridCol w="2197077">
                  <a:extLst>
                    <a:ext uri="{9D8B030D-6E8A-4147-A177-3AD203B41FA5}">
                      <a16:colId xmlns:a16="http://schemas.microsoft.com/office/drawing/2014/main" val="20004"/>
                    </a:ext>
                  </a:extLst>
                </a:gridCol>
                <a:gridCol w="4716572">
                  <a:extLst>
                    <a:ext uri="{9D8B030D-6E8A-4147-A177-3AD203B41FA5}">
                      <a16:colId xmlns:a16="http://schemas.microsoft.com/office/drawing/2014/main" val="20007"/>
                    </a:ext>
                  </a:extLst>
                </a:gridCol>
              </a:tblGrid>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700" b="1" i="0" u="none" strike="noStrike" kern="1200" cap="none" spc="0" normalizeH="0" baseline="0" noProof="0" dirty="0">
                          <a:ln>
                            <a:noFill/>
                          </a:ln>
                          <a:solidFill>
                            <a:prstClr val="black">
                              <a:lumMod val="75000"/>
                              <a:lumOff val="25000"/>
                            </a:prstClr>
                          </a:solidFill>
                          <a:effectLst/>
                          <a:uLnTx/>
                          <a:uFillTx/>
                          <a:latin typeface="+mn-lt"/>
                          <a:ea typeface="+mn-ea"/>
                          <a:cs typeface="+mn-cs"/>
                        </a:rPr>
                        <a:t>[Machine]</a:t>
                      </a:r>
                    </a:p>
                  </a:txBody>
                  <a:tcPr marR="5764">
                    <a:lnL>
                      <a:noFill/>
                    </a:lnL>
                    <a:lnR>
                      <a:noFill/>
                    </a:lnR>
                    <a:lnT>
                      <a:noFill/>
                    </a:lnT>
                    <a:lnB>
                      <a:noFill/>
                    </a:lnB>
                    <a:solidFill>
                      <a:srgbClr val="F0FAF8"/>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tc>
                  <a:txBody>
                    <a:bodyPr/>
                    <a:lstStyle/>
                    <a:p>
                      <a:pPr algn="l" fontAlgn="b">
                        <a:spcAft>
                          <a:spcPts val="0"/>
                        </a:spcAft>
                      </a:pPr>
                      <a:r>
                        <a:rPr lang="pl-PL" sz="700" b="0" i="0" u="none" strike="noStrike" dirty="0">
                          <a:solidFill>
                            <a:schemeClr val="tx1">
                              <a:lumMod val="75000"/>
                              <a:lumOff val="25000"/>
                            </a:schemeClr>
                          </a:solidFill>
                          <a:effectLst/>
                          <a:latin typeface="+mn-lt"/>
                        </a:rPr>
                        <a:t>[</a:t>
                      </a:r>
                      <a:r>
                        <a:rPr lang="pl-PL" sz="700" b="0" i="0" u="none" strike="noStrike" dirty="0" err="1">
                          <a:solidFill>
                            <a:schemeClr val="tx1">
                              <a:lumMod val="75000"/>
                              <a:lumOff val="25000"/>
                            </a:schemeClr>
                          </a:solidFill>
                          <a:effectLst/>
                          <a:latin typeface="+mn-lt"/>
                        </a:rPr>
                        <a:t>Qx</a:t>
                      </a:r>
                      <a:r>
                        <a:rPr lang="pl-PL" sz="700" b="0" i="0" u="none" strike="noStrike" baseline="0" dirty="0">
                          <a:solidFill>
                            <a:schemeClr val="tx1">
                              <a:lumMod val="75000"/>
                              <a:lumOff val="25000"/>
                            </a:schemeClr>
                          </a:solidFill>
                          <a:effectLst/>
                          <a:latin typeface="+mn-lt"/>
                        </a:rPr>
                        <a:t> 20xx]</a:t>
                      </a:r>
                      <a:endParaRPr lang="pl-PL" sz="700" b="0" i="0" u="none" strike="noStrike" dirty="0">
                        <a:solidFill>
                          <a:schemeClr val="tx1">
                            <a:lumMod val="75000"/>
                            <a:lumOff val="25000"/>
                          </a:schemeClr>
                        </a:solidFill>
                        <a:effectLst/>
                        <a:latin typeface="+mn-lt"/>
                      </a:endParaRPr>
                    </a:p>
                  </a:txBody>
                  <a:tcPr marL="9525" marR="9525">
                    <a:lnL>
                      <a:noFill/>
                    </a:lnL>
                    <a:lnR>
                      <a:noFill/>
                    </a:lnR>
                    <a:lnT>
                      <a:noFill/>
                    </a:lnT>
                    <a:lnB>
                      <a:noFill/>
                    </a:lnB>
                    <a:solidFill>
                      <a:srgbClr val="F0FAF8"/>
                    </a:solidFill>
                  </a:tcPr>
                </a:tc>
                <a:tc>
                  <a:txBody>
                    <a:bodyPr/>
                    <a:lstStyle/>
                    <a:p>
                      <a:pPr algn="l" fontAlgn="b">
                        <a:spcAft>
                          <a:spcPts val="0"/>
                        </a:spcAft>
                      </a:pPr>
                      <a:r>
                        <a:rPr lang="pl-PL" sz="700" b="1" i="0" u="none" strike="noStrike" dirty="0">
                          <a:solidFill>
                            <a:schemeClr val="tx1">
                              <a:lumMod val="75000"/>
                              <a:lumOff val="25000"/>
                            </a:schemeClr>
                          </a:solidFill>
                          <a:effectLst/>
                          <a:latin typeface="+mn-lt"/>
                        </a:rPr>
                        <a:t>[</a:t>
                      </a:r>
                      <a:r>
                        <a:rPr lang="pl-PL" sz="700" b="1" i="0" u="none" strike="noStrike" dirty="0" err="1">
                          <a:solidFill>
                            <a:schemeClr val="tx1">
                              <a:lumMod val="75000"/>
                              <a:lumOff val="25000"/>
                            </a:schemeClr>
                          </a:solidFill>
                          <a:effectLst/>
                          <a:latin typeface="+mn-lt"/>
                        </a:rPr>
                        <a:t>xx,xxx</a:t>
                      </a:r>
                      <a:r>
                        <a:rPr lang="pl-PL" sz="700" b="1" i="0" u="none" strike="noStrike" dirty="0">
                          <a:solidFill>
                            <a:schemeClr val="tx1">
                              <a:lumMod val="75000"/>
                              <a:lumOff val="25000"/>
                            </a:schemeClr>
                          </a:solidFill>
                          <a:effectLst/>
                          <a:latin typeface="+mn-lt"/>
                        </a:rPr>
                        <a:t>]</a:t>
                      </a:r>
                    </a:p>
                  </a:txBody>
                  <a:tcPr marL="0" marR="9525">
                    <a:lnL>
                      <a:noFill/>
                    </a:lnL>
                    <a:lnR>
                      <a:noFill/>
                    </a:lnR>
                    <a:lnT>
                      <a:noFill/>
                    </a:lnT>
                    <a:lnB>
                      <a:noFill/>
                    </a:lnB>
                    <a:solidFill>
                      <a:srgbClr val="F0FAF8"/>
                    </a:solidFill>
                  </a:tcPr>
                </a:tc>
                <a:tc>
                  <a:txBody>
                    <a:bodyPr/>
                    <a:lstStyle/>
                    <a:p>
                      <a:pPr algn="l" fontAlgn="b">
                        <a:spcAft>
                          <a:spcPts val="0"/>
                        </a:spcAft>
                      </a:pPr>
                      <a:r>
                        <a:rPr kumimoji="0" lang="pl-PL" sz="700" b="0" i="0" u="none" strike="noStrike" kern="1200" cap="none" spc="0" normalizeH="0" baseline="0" noProof="0" dirty="0">
                          <a:ln>
                            <a:noFill/>
                          </a:ln>
                          <a:solidFill>
                            <a:prstClr val="black">
                              <a:lumMod val="75000"/>
                              <a:lumOff val="25000"/>
                            </a:prstClr>
                          </a:solidFill>
                          <a:effectLst/>
                          <a:uLnTx/>
                          <a:uFillTx/>
                          <a:latin typeface="+mn-lt"/>
                          <a:ea typeface="+mn-ea"/>
                          <a:cs typeface="+mn-cs"/>
                        </a:rPr>
                        <a:t>[</a:t>
                      </a:r>
                      <a:r>
                        <a:rPr kumimoji="0" lang="pl-PL" sz="700" b="0" i="0" u="none" strike="noStrike" kern="1200" cap="none" spc="0" normalizeH="0" baseline="0" noProof="0" dirty="0" err="1">
                          <a:ln>
                            <a:noFill/>
                          </a:ln>
                          <a:solidFill>
                            <a:prstClr val="black">
                              <a:lumMod val="75000"/>
                              <a:lumOff val="25000"/>
                            </a:prstClr>
                          </a:solidFill>
                          <a:effectLst/>
                          <a:uLnTx/>
                          <a:uFillTx/>
                          <a:latin typeface="+mn-lt"/>
                          <a:ea typeface="+mn-ea"/>
                          <a:cs typeface="+mn-cs"/>
                        </a:rPr>
                        <a:t>Description</a:t>
                      </a:r>
                      <a:r>
                        <a:rPr kumimoji="0" lang="pl-PL" sz="700" b="0" i="0" u="none" strike="noStrike" kern="1200" cap="none" spc="0" normalizeH="0" baseline="0" noProof="0" dirty="0">
                          <a:ln>
                            <a:noFill/>
                          </a:ln>
                          <a:solidFill>
                            <a:prstClr val="black">
                              <a:lumMod val="75000"/>
                              <a:lumOff val="25000"/>
                            </a:prstClr>
                          </a:solidFill>
                          <a:effectLst/>
                          <a:uLnTx/>
                          <a:uFillTx/>
                          <a:latin typeface="+mn-lt"/>
                          <a:ea typeface="+mn-ea"/>
                          <a:cs typeface="+mn-cs"/>
                        </a:rPr>
                        <a:t> of </a:t>
                      </a:r>
                      <a:r>
                        <a:rPr kumimoji="0" lang="pl-PL" sz="700" b="0" i="0" u="none" strike="noStrike" kern="1200" cap="none" spc="0" normalizeH="0" baseline="0" noProof="0" dirty="0" err="1">
                          <a:ln>
                            <a:noFill/>
                          </a:ln>
                          <a:solidFill>
                            <a:prstClr val="black">
                              <a:lumMod val="75000"/>
                              <a:lumOff val="25000"/>
                            </a:prstClr>
                          </a:solidFill>
                          <a:effectLst/>
                          <a:uLnTx/>
                          <a:uFillTx/>
                          <a:latin typeface="+mn-lt"/>
                          <a:ea typeface="+mn-ea"/>
                          <a:cs typeface="+mn-cs"/>
                        </a:rPr>
                        <a:t>machine</a:t>
                      </a:r>
                      <a:r>
                        <a:rPr kumimoji="0" lang="pl-PL" sz="700" b="0" i="0" u="none" strike="noStrike" kern="1200" cap="none" spc="0" normalizeH="0" baseline="0" noProof="0" dirty="0">
                          <a:ln>
                            <a:noFill/>
                          </a:ln>
                          <a:solidFill>
                            <a:prstClr val="black">
                              <a:lumMod val="75000"/>
                              <a:lumOff val="25000"/>
                            </a:prstClr>
                          </a:solidFill>
                          <a:effectLst/>
                          <a:uLnTx/>
                          <a:uFillTx/>
                          <a:latin typeface="+mn-lt"/>
                          <a:ea typeface="+mn-ea"/>
                          <a:cs typeface="+mn-cs"/>
                        </a:rPr>
                        <a:t> </a:t>
                      </a:r>
                      <a:r>
                        <a:rPr kumimoji="0" lang="pl-PL" sz="700" b="0" i="0" u="none" strike="noStrike" kern="1200" cap="none" spc="0" normalizeH="0" baseline="0" noProof="0" dirty="0" err="1">
                          <a:ln>
                            <a:noFill/>
                          </a:ln>
                          <a:solidFill>
                            <a:prstClr val="black">
                              <a:lumMod val="75000"/>
                              <a:lumOff val="25000"/>
                            </a:prstClr>
                          </a:solidFill>
                          <a:effectLst/>
                          <a:uLnTx/>
                          <a:uFillTx/>
                          <a:latin typeface="+mn-lt"/>
                          <a:ea typeface="+mn-ea"/>
                          <a:cs typeface="+mn-cs"/>
                        </a:rPr>
                        <a:t>functionality</a:t>
                      </a:r>
                      <a:r>
                        <a:rPr kumimoji="0" lang="pl-PL" sz="700" b="0" i="0" u="none" strike="noStrike" kern="1200" cap="none" spc="0" normalizeH="0" baseline="0" noProof="0" dirty="0">
                          <a:ln>
                            <a:noFill/>
                          </a:ln>
                          <a:solidFill>
                            <a:prstClr val="black">
                              <a:lumMod val="75000"/>
                              <a:lumOff val="25000"/>
                            </a:prstClr>
                          </a:solidFill>
                          <a:effectLst/>
                          <a:uLnTx/>
                          <a:uFillTx/>
                          <a:latin typeface="+mn-lt"/>
                          <a:ea typeface="+mn-ea"/>
                          <a:cs typeface="+mn-cs"/>
                        </a:rPr>
                        <a:t>)</a:t>
                      </a:r>
                      <a:endParaRPr lang="pl-PL" sz="700" b="0" i="0" u="none" strike="noStrike" dirty="0">
                        <a:solidFill>
                          <a:schemeClr val="tx1">
                            <a:lumMod val="75000"/>
                            <a:lumOff val="25000"/>
                          </a:schemeClr>
                        </a:solidFill>
                        <a:effectLst/>
                        <a:latin typeface="+mn-lt"/>
                      </a:endParaRPr>
                    </a:p>
                  </a:txBody>
                  <a:tcPr marL="0" marR="9525">
                    <a:lnL>
                      <a:noFill/>
                    </a:lnL>
                    <a:lnR>
                      <a:noFill/>
                    </a:lnR>
                    <a:lnT>
                      <a:noFill/>
                    </a:lnT>
                    <a:lnB>
                      <a:noFill/>
                    </a:lnB>
                    <a:solidFill>
                      <a:srgbClr val="F0FAF8"/>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75000"/>
                              <a:lumOff val="25000"/>
                            </a:prstClr>
                          </a:solidFill>
                          <a:effectLst/>
                          <a:uLnTx/>
                          <a:uFillTx/>
                          <a:latin typeface="+mn-lt"/>
                          <a:ea typeface="+mn-ea"/>
                          <a:cs typeface="+mn-cs"/>
                        </a:rPr>
                        <a:t>[Value added for the Company]</a:t>
                      </a:r>
                      <a:endParaRPr kumimoji="0" lang="pl-PL" sz="700" b="0" i="0" u="none" strike="noStrike" kern="1200" cap="none" spc="0" normalizeH="0" baseline="0" noProof="0" dirty="0">
                        <a:ln>
                          <a:noFill/>
                        </a:ln>
                        <a:solidFill>
                          <a:prstClr val="black">
                            <a:lumMod val="75000"/>
                            <a:lumOff val="25000"/>
                          </a:prstClr>
                        </a:solidFill>
                        <a:effectLst/>
                        <a:uLnTx/>
                        <a:uFillTx/>
                        <a:latin typeface="+mn-lt"/>
                        <a:ea typeface="+mn-ea"/>
                        <a:cs typeface="+mn-cs"/>
                      </a:endParaRPr>
                    </a:p>
                  </a:txBody>
                  <a:tcPr marL="0" marR="9525">
                    <a:lnL>
                      <a:noFill/>
                    </a:lnL>
                    <a:lnR>
                      <a:noFill/>
                    </a:lnR>
                    <a:lnT>
                      <a:noFill/>
                    </a:lnT>
                    <a:lnB>
                      <a:noFill/>
                    </a:lnB>
                    <a:solidFill>
                      <a:srgbClr val="F0FAF8"/>
                    </a:solidFill>
                  </a:tcPr>
                </a:tc>
                <a:extLst>
                  <a:ext uri="{0D108BD9-81ED-4DB2-BD59-A6C34878D82A}">
                    <a16:rowId xmlns:a16="http://schemas.microsoft.com/office/drawing/2014/main" val="10007"/>
                  </a:ext>
                </a:extLst>
              </a:tr>
              <a:tr h="0">
                <a:tc>
                  <a:txBody>
                    <a:bodyPr/>
                    <a:lstStyle/>
                    <a:p>
                      <a:pPr algn="r" fontAlgn="b"/>
                      <a:endParaRPr lang="pl-PL" sz="700" b="1" i="0" u="none" strike="noStrike" noProof="0" dirty="0">
                        <a:solidFill>
                          <a:srgbClr val="000000"/>
                        </a:solidFill>
                        <a:effectLst/>
                        <a:latin typeface="+mn-lt"/>
                      </a:endParaRPr>
                    </a:p>
                  </a:txBody>
                  <a:tcPr marR="5764">
                    <a:lnL>
                      <a:noFill/>
                    </a:lnL>
                    <a:lnR>
                      <a:noFill/>
                    </a:lnR>
                    <a:lnT>
                      <a:noFill/>
                    </a:lnT>
                    <a:lnB>
                      <a:noFill/>
                    </a:lnB>
                    <a:noFill/>
                  </a:tcPr>
                </a:tc>
                <a:tc>
                  <a:txBody>
                    <a:bodyPr/>
                    <a:lstStyle/>
                    <a:p>
                      <a:pPr algn="l" fontAlgn="b"/>
                      <a:endParaRPr lang="pl-PL" sz="700" b="0" i="0" u="none" strike="noStrike" dirty="0">
                        <a:effectLst/>
                        <a:latin typeface="+mn-lt"/>
                      </a:endParaRPr>
                    </a:p>
                  </a:txBody>
                  <a:tcPr marL="0" marR="9525">
                    <a:lnL>
                      <a:noFill/>
                    </a:lnL>
                    <a:lnR>
                      <a:noFill/>
                    </a:lnR>
                    <a:lnT>
                      <a:noFill/>
                    </a:lnT>
                    <a:lnB>
                      <a:noFill/>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l-PL" sz="700" b="1" i="0" u="none" strike="noStrike" noProof="0" dirty="0">
                          <a:solidFill>
                            <a:schemeClr val="bg1"/>
                          </a:solidFill>
                          <a:effectLst/>
                          <a:latin typeface="+mn-lt"/>
                        </a:rPr>
                        <a:t>Sum</a:t>
                      </a:r>
                    </a:p>
                  </a:txBody>
                  <a:tcPr marL="0" marR="9525">
                    <a:lnL>
                      <a:noFill/>
                    </a:lnL>
                    <a:lnR>
                      <a:noFill/>
                    </a:lnR>
                    <a:lnT>
                      <a:noFill/>
                    </a:lnT>
                    <a:lnB>
                      <a:noFill/>
                    </a:lnB>
                    <a:solidFill>
                      <a:srgbClr val="61C3AE"/>
                    </a:solidFill>
                  </a:tcPr>
                </a:tc>
                <a:tc>
                  <a:txBody>
                    <a:bodyPr/>
                    <a:lstStyle/>
                    <a:p>
                      <a:pPr algn="l" fontAlgn="b">
                        <a:spcAft>
                          <a:spcPts val="0"/>
                        </a:spcAft>
                      </a:pPr>
                      <a:r>
                        <a:rPr lang="pl-PL" sz="700" b="1" i="0" u="none" strike="noStrike" dirty="0">
                          <a:solidFill>
                            <a:schemeClr val="bg1"/>
                          </a:solidFill>
                          <a:effectLst/>
                          <a:latin typeface="+mn-lt"/>
                        </a:rPr>
                        <a:t>[</a:t>
                      </a:r>
                      <a:r>
                        <a:rPr lang="pl-PL" sz="700" b="1" i="0" u="none" strike="noStrike" dirty="0" err="1">
                          <a:solidFill>
                            <a:schemeClr val="bg1"/>
                          </a:solidFill>
                          <a:effectLst/>
                          <a:latin typeface="+mn-lt"/>
                        </a:rPr>
                        <a:t>xx,xxx</a:t>
                      </a:r>
                      <a:r>
                        <a:rPr lang="pl-PL" sz="700" b="1" i="0" u="none" strike="noStrike" dirty="0">
                          <a:solidFill>
                            <a:schemeClr val="bg1"/>
                          </a:solidFill>
                          <a:effectLst/>
                          <a:latin typeface="+mn-lt"/>
                        </a:rPr>
                        <a:t>]</a:t>
                      </a:r>
                    </a:p>
                  </a:txBody>
                  <a:tcPr marL="0" marR="9525">
                    <a:lnL>
                      <a:noFill/>
                    </a:lnL>
                    <a:lnR>
                      <a:noFill/>
                    </a:lnR>
                    <a:lnT>
                      <a:noFill/>
                    </a:lnT>
                    <a:lnB>
                      <a:noFill/>
                    </a:lnB>
                    <a:solidFill>
                      <a:srgbClr val="61C3AE"/>
                    </a:solidFill>
                  </a:tcPr>
                </a:tc>
                <a:tc>
                  <a:txBody>
                    <a:bodyPr/>
                    <a:lstStyle/>
                    <a:p>
                      <a:pPr algn="l" fontAlgn="b"/>
                      <a:endParaRPr lang="pl-PL" sz="700" b="0" i="0" u="none" strike="noStrike" dirty="0">
                        <a:effectLst/>
                        <a:latin typeface="+mn-lt"/>
                      </a:endParaRPr>
                    </a:p>
                  </a:txBody>
                  <a:tcPr marL="0" marR="9525">
                    <a:lnL>
                      <a:noFill/>
                    </a:lnL>
                    <a:lnR>
                      <a:noFill/>
                    </a:lnR>
                    <a:lnT>
                      <a:noFill/>
                    </a:lnT>
                    <a:lnB>
                      <a:noFill/>
                    </a:lnB>
                    <a:noFill/>
                  </a:tcPr>
                </a:tc>
                <a:tc>
                  <a:txBody>
                    <a:bodyPr/>
                    <a:lstStyle/>
                    <a:p>
                      <a:pPr marL="0" indent="0">
                        <a:buFont typeface="Arial" panose="020B0604020202020204" pitchFamily="34" charset="0"/>
                        <a:buNone/>
                      </a:pPr>
                      <a:endParaRPr lang="pl-PL" sz="700" dirty="0"/>
                    </a:p>
                  </a:txBody>
                  <a:tcPr marL="0" marR="9525">
                    <a:lnL>
                      <a:noFill/>
                    </a:lnL>
                    <a:lnR>
                      <a:noFill/>
                    </a:lnR>
                    <a:lnT>
                      <a:noFill/>
                    </a:lnT>
                    <a:lnB>
                      <a:noFill/>
                    </a:lnB>
                    <a:noFill/>
                  </a:tcPr>
                </a:tc>
                <a:extLst>
                  <a:ext uri="{0D108BD9-81ED-4DB2-BD59-A6C34878D82A}">
                    <a16:rowId xmlns:a16="http://schemas.microsoft.com/office/drawing/2014/main" val="10001"/>
                  </a:ext>
                </a:extLst>
              </a:tr>
            </a:tbl>
          </a:graphicData>
        </a:graphic>
      </p:graphicFrame>
      <p:sp>
        <p:nvSpPr>
          <p:cNvPr id="20" name="Rounded Rectangle 19">
            <a:extLst>
              <a:ext uri="{FF2B5EF4-FFF2-40B4-BE49-F238E27FC236}">
                <a16:creationId xmlns:a16="http://schemas.microsoft.com/office/drawing/2014/main" id="{B6BAEFC6-940D-4120-A607-E03F63E0758F}"/>
              </a:ext>
            </a:extLst>
          </p:cNvPr>
          <p:cNvSpPr/>
          <p:nvPr/>
        </p:nvSpPr>
        <p:spPr>
          <a:xfrm>
            <a:off x="534760" y="5811476"/>
            <a:ext cx="195606" cy="396241"/>
          </a:xfrm>
          <a:prstGeom prst="roundRect">
            <a:avLst>
              <a:gd name="adj" fmla="val 23159"/>
            </a:avLst>
          </a:prstGeom>
          <a:solidFill>
            <a:srgbClr val="46B9A0"/>
          </a:solidFill>
          <a:ln w="3175" cmpd="sng">
            <a:noFill/>
          </a:ln>
        </p:spPr>
        <p:txBody>
          <a:bodyPr vert="vert270" lIns="91440" tIns="45720" rIns="91440" bIns="45720" rtlCol="0" anchor="ctr">
            <a:noAutofit/>
          </a:bodyPr>
          <a:lstStyle/>
          <a:p>
            <a:pPr algn="ctr" fontAlgn="ctr">
              <a:spcBef>
                <a:spcPct val="0"/>
              </a:spcBef>
            </a:pPr>
            <a:r>
              <a:rPr lang="pl-PL" sz="900" b="1" dirty="0">
                <a:solidFill>
                  <a:srgbClr val="FFFFFF"/>
                </a:solidFill>
              </a:rPr>
              <a:t>2022</a:t>
            </a:r>
            <a:endParaRPr lang="en-US" sz="900" b="1" dirty="0">
              <a:solidFill>
                <a:srgbClr val="FFFFFF"/>
              </a:solidFill>
            </a:endParaRPr>
          </a:p>
        </p:txBody>
      </p:sp>
      <p:sp>
        <p:nvSpPr>
          <p:cNvPr id="3" name="Text Placeholder 4">
            <a:extLst>
              <a:ext uri="{FF2B5EF4-FFF2-40B4-BE49-F238E27FC236}">
                <a16:creationId xmlns:a16="http://schemas.microsoft.com/office/drawing/2014/main" id="{DC599E65-1991-40DD-8071-FB37041235A8}"/>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Tree>
    <p:extLst>
      <p:ext uri="{BB962C8B-B14F-4D97-AF65-F5344CB8AC3E}">
        <p14:creationId xmlns:p14="http://schemas.microsoft.com/office/powerpoint/2010/main" val="3487304516"/>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ounded Rectangle 34">
            <a:extLst>
              <a:ext uri="{FF2B5EF4-FFF2-40B4-BE49-F238E27FC236}">
                <a16:creationId xmlns:a16="http://schemas.microsoft.com/office/drawing/2014/main" id="{D5CD304F-9FB2-4937-A3AE-61A3A7F3BAA0}"/>
              </a:ext>
            </a:extLst>
          </p:cNvPr>
          <p:cNvSpPr/>
          <p:nvPr/>
        </p:nvSpPr>
        <p:spPr>
          <a:xfrm>
            <a:off x="7956571" y="1645920"/>
            <a:ext cx="3738148" cy="4700447"/>
          </a:xfrm>
          <a:prstGeom prst="roundRect">
            <a:avLst>
              <a:gd name="adj" fmla="val 4172"/>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ctr">
              <a:buFont typeface="Arial" panose="020B0604020202020204" pitchFamily="34" charset="0"/>
              <a:buChar char="•"/>
            </a:pPr>
            <a:endParaRPr lang="pl-PL" sz="1000" dirty="0">
              <a:solidFill>
                <a:schemeClr val="tx2">
                  <a:lumMod val="50000"/>
                </a:schemeClr>
              </a:solidFill>
            </a:endParaRPr>
          </a:p>
        </p:txBody>
      </p:sp>
      <p:sp>
        <p:nvSpPr>
          <p:cNvPr id="57"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l-PL" sz="1800" dirty="0">
                <a:latin typeface="Calibri" panose="020F0502020204030204" pitchFamily="34" charset="0"/>
                <a:cs typeface="Calibri" panose="020F0502020204030204" pitchFamily="34" charset="0"/>
              </a:rPr>
              <a:t>BALANCE SHEET</a:t>
            </a:r>
          </a:p>
        </p:txBody>
      </p:sp>
      <p:sp>
        <p:nvSpPr>
          <p:cNvPr id="58" name="TextBox 57">
            <a:extLst>
              <a:ext uri="{FF2B5EF4-FFF2-40B4-BE49-F238E27FC236}">
                <a16:creationId xmlns:a16="http://schemas.microsoft.com/office/drawing/2014/main" id="{FB2FFDEB-4907-4B60-A6CA-3F7200D95AA8}"/>
              </a:ext>
            </a:extLst>
          </p:cNvPr>
          <p:cNvSpPr txBox="1"/>
          <p:nvPr/>
        </p:nvSpPr>
        <p:spPr>
          <a:xfrm>
            <a:off x="534759" y="618865"/>
            <a:ext cx="11285765"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dirty="0">
                <a:latin typeface="Calibri Light" panose="020F0302020204030204" pitchFamily="34" charset="0"/>
                <a:cs typeface="Calibri Light" panose="020F0302020204030204" pitchFamily="34" charset="0"/>
              </a:rPr>
              <a:t>Historical and projected balance sheet </a:t>
            </a:r>
          </a:p>
        </p:txBody>
      </p:sp>
      <p:sp>
        <p:nvSpPr>
          <p:cNvPr id="130"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Balance sheet</a:t>
            </a:r>
            <a:r>
              <a:rPr lang="pl-PL" sz="1000" b="1" dirty="0">
                <a:solidFill>
                  <a:schemeClr val="bg1">
                    <a:lumMod val="65000"/>
                  </a:schemeClr>
                </a:solidFill>
                <a:latin typeface="Arial" panose="020B0604020202020204" pitchFamily="34" charset="0"/>
                <a:cs typeface="Arial" panose="020B0604020202020204" pitchFamily="34" charset="0"/>
              </a:rPr>
              <a:t>, 2015 – 2022P (PLN)</a:t>
            </a:r>
            <a:endParaRPr lang="en-US" sz="1000" b="1" dirty="0">
              <a:solidFill>
                <a:schemeClr val="bg1">
                  <a:lumMod val="65000"/>
                </a:schemeClr>
              </a:solidFill>
              <a:latin typeface="Arial" panose="020B0604020202020204" pitchFamily="34" charset="0"/>
              <a:cs typeface="Arial" panose="020B0604020202020204" pitchFamily="34" charset="0"/>
            </a:endParaRPr>
          </a:p>
        </p:txBody>
      </p:sp>
      <p:sp>
        <p:nvSpPr>
          <p:cNvPr id="12" name="Rounded Rectangle 11"/>
          <p:cNvSpPr/>
          <p:nvPr/>
        </p:nvSpPr>
        <p:spPr>
          <a:xfrm>
            <a:off x="8849899" y="1729407"/>
            <a:ext cx="1956404" cy="230253"/>
          </a:xfrm>
          <a:prstGeom prst="roundRect">
            <a:avLst>
              <a:gd name="adj" fmla="val 28949"/>
            </a:avLst>
          </a:prstGeom>
          <a:solidFill>
            <a:srgbClr val="8CD4C5"/>
          </a:solidFill>
          <a:ln w="3175" cmpd="sng">
            <a:solidFill>
              <a:srgbClr val="B3E3D9"/>
            </a:solidFill>
          </a:ln>
        </p:spPr>
        <p:txBody>
          <a:bodyPr vert="horz" lIns="121920" tIns="60960" rIns="121920" bIns="60960" rtlCol="0" anchor="ctr">
            <a:noAutofit/>
          </a:bodyPr>
          <a:lstStyle/>
          <a:p>
            <a:pPr algn="ctr">
              <a:spcBef>
                <a:spcPct val="0"/>
              </a:spcBef>
            </a:pPr>
            <a:r>
              <a:rPr lang="pl-PL" sz="1200" b="1" dirty="0" err="1">
                <a:solidFill>
                  <a:schemeClr val="bg1"/>
                </a:solidFill>
                <a:latin typeface="Calibri Light" panose="020F0302020204030204" pitchFamily="34" charset="0"/>
              </a:rPr>
              <a:t>Asstes</a:t>
            </a:r>
            <a:endParaRPr lang="en-US" sz="1200" b="1" dirty="0"/>
          </a:p>
        </p:txBody>
      </p:sp>
      <p:sp>
        <p:nvSpPr>
          <p:cNvPr id="13" name="Rounded Rectangle 12"/>
          <p:cNvSpPr/>
          <p:nvPr/>
        </p:nvSpPr>
        <p:spPr>
          <a:xfrm>
            <a:off x="8841745" y="4313934"/>
            <a:ext cx="1956404" cy="230253"/>
          </a:xfrm>
          <a:prstGeom prst="roundRect">
            <a:avLst>
              <a:gd name="adj" fmla="val 24855"/>
            </a:avLst>
          </a:prstGeom>
          <a:solidFill>
            <a:srgbClr val="8CD4C5"/>
          </a:solidFill>
          <a:ln w="3175" cmpd="sng">
            <a:solidFill>
              <a:srgbClr val="B3E3D9"/>
            </a:solidFill>
          </a:ln>
        </p:spPr>
        <p:txBody>
          <a:bodyPr vert="horz" lIns="121920" tIns="60960" rIns="121920" bIns="60960" rtlCol="0" anchor="ctr">
            <a:noAutofit/>
          </a:bodyPr>
          <a:lstStyle/>
          <a:p>
            <a:pPr algn="ctr">
              <a:spcBef>
                <a:spcPct val="0"/>
              </a:spcBef>
            </a:pPr>
            <a:r>
              <a:rPr lang="pl-PL" sz="1200" b="1" dirty="0" err="1">
                <a:solidFill>
                  <a:schemeClr val="bg1"/>
                </a:solidFill>
                <a:latin typeface="Calibri Light" panose="020F0302020204030204" pitchFamily="34" charset="0"/>
              </a:rPr>
              <a:t>Liabilities</a:t>
            </a:r>
            <a:r>
              <a:rPr lang="pl-PL" sz="1200" b="1" dirty="0">
                <a:solidFill>
                  <a:schemeClr val="bg1"/>
                </a:solidFill>
                <a:latin typeface="Calibri Light" panose="020F0302020204030204" pitchFamily="34" charset="0"/>
              </a:rPr>
              <a:t> </a:t>
            </a:r>
            <a:endParaRPr lang="en-US" sz="1200" b="1" dirty="0"/>
          </a:p>
        </p:txBody>
      </p:sp>
      <p:cxnSp>
        <p:nvCxnSpPr>
          <p:cNvPr id="16" name="Straight Connector 15">
            <a:extLst>
              <a:ext uri="{FF2B5EF4-FFF2-40B4-BE49-F238E27FC236}">
                <a16:creationId xmlns:a16="http://schemas.microsoft.com/office/drawing/2014/main" id="{840C632B-04AD-486B-AC0B-97DD0E115DA6}"/>
              </a:ext>
            </a:extLst>
          </p:cNvPr>
          <p:cNvCxnSpPr>
            <a:cxnSpLocks/>
          </p:cNvCxnSpPr>
          <p:nvPr/>
        </p:nvCxnSpPr>
        <p:spPr>
          <a:xfrm>
            <a:off x="512064" y="1481205"/>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sp>
        <p:nvSpPr>
          <p:cNvPr id="26" name="TextBox 25">
            <a:extLst>
              <a:ext uri="{FF2B5EF4-FFF2-40B4-BE49-F238E27FC236}">
                <a16:creationId xmlns:a16="http://schemas.microsoft.com/office/drawing/2014/main" id="{AE43497B-D238-46D2-834A-7C14D4E481D5}"/>
              </a:ext>
            </a:extLst>
          </p:cNvPr>
          <p:cNvSpPr txBox="1"/>
          <p:nvPr/>
        </p:nvSpPr>
        <p:spPr>
          <a:xfrm>
            <a:off x="7816742" y="1998265"/>
            <a:ext cx="3778984" cy="2446824"/>
          </a:xfrm>
          <a:prstGeom prst="rect">
            <a:avLst/>
          </a:prstGeom>
          <a:noFill/>
        </p:spPr>
        <p:txBody>
          <a:bodyPr wrap="square" rtlCol="0">
            <a:spAutoFit/>
          </a:bodyPr>
          <a:lstStyle/>
          <a:p>
            <a:pPr marL="349250" lvl="1" indent="-171450" algn="just">
              <a:buFont typeface="Arial" panose="020B0604020202020204" pitchFamily="34" charset="0"/>
              <a:buChar char="•"/>
            </a:pPr>
            <a:r>
              <a:rPr lang="en-US" sz="900" dirty="0">
                <a:latin typeface="Calibri Light" panose="020F0302020204030204" pitchFamily="34" charset="0"/>
              </a:rPr>
              <a:t>At the end of 2018, total assets of the Company amounted to PLN [</a:t>
            </a:r>
            <a:r>
              <a:rPr lang="en-US" sz="900" dirty="0" err="1">
                <a:latin typeface="Calibri Light" panose="020F0302020204030204" pitchFamily="34" charset="0"/>
              </a:rPr>
              <a:t>x,xx</a:t>
            </a:r>
            <a:r>
              <a:rPr lang="en-US" sz="900" dirty="0">
                <a:latin typeface="Calibri Light" panose="020F0302020204030204" pitchFamily="34" charset="0"/>
              </a:rPr>
              <a:t>] million, fixed assets accounted for [</a:t>
            </a:r>
            <a:r>
              <a:rPr lang="en-US" sz="900" dirty="0" err="1">
                <a:latin typeface="Calibri Light" panose="020F0302020204030204" pitchFamily="34" charset="0"/>
              </a:rPr>
              <a:t>xx,xx</a:t>
            </a:r>
            <a:r>
              <a:rPr lang="en-US" sz="900" dirty="0">
                <a:latin typeface="Calibri Light" panose="020F0302020204030204" pitchFamily="34" charset="0"/>
              </a:rPr>
              <a:t>]% of total assets, and current assets - other [</a:t>
            </a:r>
            <a:r>
              <a:rPr lang="en-US" sz="900" dirty="0" err="1">
                <a:latin typeface="Calibri Light" panose="020F0302020204030204" pitchFamily="34" charset="0"/>
              </a:rPr>
              <a:t>xx,xx</a:t>
            </a:r>
            <a:r>
              <a:rPr lang="en-US" sz="900" dirty="0">
                <a:latin typeface="Calibri Light" panose="020F0302020204030204" pitchFamily="34" charset="0"/>
              </a:rPr>
              <a:t>]%.</a:t>
            </a:r>
          </a:p>
          <a:p>
            <a:pPr marL="349250" lvl="1" indent="-171450" algn="just">
              <a:buFont typeface="Arial" panose="020B0604020202020204" pitchFamily="34" charset="0"/>
              <a:buChar char="•"/>
            </a:pPr>
            <a:r>
              <a:rPr lang="en-US" sz="900" dirty="0">
                <a:latin typeface="Calibri Light" panose="020F0302020204030204" pitchFamily="34" charset="0"/>
              </a:rPr>
              <a:t>During the forecast period, the balance sheet total is expected to grow significantly to PLN [</a:t>
            </a:r>
            <a:r>
              <a:rPr lang="en-US" sz="900" dirty="0" err="1">
                <a:latin typeface="Calibri Light" panose="020F0302020204030204" pitchFamily="34" charset="0"/>
              </a:rPr>
              <a:t>xx,xx</a:t>
            </a:r>
            <a:r>
              <a:rPr lang="en-US" sz="900" dirty="0">
                <a:latin typeface="Calibri Light" panose="020F0302020204030204" pitchFamily="34" charset="0"/>
              </a:rPr>
              <a:t>] million at the end of 2022 (average annual cumulative growth rate of [</a:t>
            </a:r>
            <a:r>
              <a:rPr lang="en-US" sz="900" dirty="0" err="1">
                <a:latin typeface="Calibri Light" panose="020F0302020204030204" pitchFamily="34" charset="0"/>
              </a:rPr>
              <a:t>xx,xx</a:t>
            </a:r>
            <a:r>
              <a:rPr lang="en-US" sz="900" dirty="0">
                <a:latin typeface="Calibri Light" panose="020F0302020204030204" pitchFamily="34" charset="0"/>
              </a:rPr>
              <a:t>]%).</a:t>
            </a:r>
          </a:p>
          <a:p>
            <a:pPr marL="349250" lvl="1" indent="-171450" algn="just">
              <a:buFont typeface="Arial" panose="020B0604020202020204" pitchFamily="34" charset="0"/>
              <a:buChar char="•"/>
            </a:pPr>
            <a:r>
              <a:rPr lang="en-US" sz="900" dirty="0">
                <a:latin typeface="Calibri Light" panose="020F0302020204030204" pitchFamily="34" charset="0"/>
              </a:rPr>
              <a:t>The value of fixed assets will increase in the following years in connection with the planned investments fixed assets of the company: including, among others, extension of the machine park and warehouse facilities.</a:t>
            </a:r>
          </a:p>
          <a:p>
            <a:pPr marL="349250" lvl="1" indent="-171450" algn="just">
              <a:buFont typeface="Arial" panose="020B0604020202020204" pitchFamily="34" charset="0"/>
              <a:buChar char="•"/>
            </a:pPr>
            <a:r>
              <a:rPr lang="en-US" sz="900" dirty="0">
                <a:latin typeface="Calibri Light" panose="020F0302020204030204" pitchFamily="34" charset="0"/>
              </a:rPr>
              <a:t>As a result of the increase in the scale of activity, the value of short-term receivables will increase from PLN [</a:t>
            </a:r>
            <a:r>
              <a:rPr lang="en-US" sz="900" dirty="0" err="1">
                <a:latin typeface="Calibri Light" panose="020F0302020204030204" pitchFamily="34" charset="0"/>
              </a:rPr>
              <a:t>xx,xx</a:t>
            </a:r>
            <a:r>
              <a:rPr lang="en-US" sz="900" dirty="0">
                <a:latin typeface="Calibri Light" panose="020F0302020204030204" pitchFamily="34" charset="0"/>
              </a:rPr>
              <a:t>] million at the end of 2018 to PLN [</a:t>
            </a:r>
            <a:r>
              <a:rPr lang="en-US" sz="900" dirty="0" err="1">
                <a:latin typeface="Calibri Light" panose="020F0302020204030204" pitchFamily="34" charset="0"/>
              </a:rPr>
              <a:t>xx,xx</a:t>
            </a:r>
            <a:r>
              <a:rPr lang="en-US" sz="900" dirty="0">
                <a:latin typeface="Calibri Light" panose="020F0302020204030204" pitchFamily="34" charset="0"/>
              </a:rPr>
              <a:t>] million at the end of 2022.</a:t>
            </a:r>
          </a:p>
          <a:p>
            <a:pPr marL="349250" lvl="1" indent="-171450" algn="just">
              <a:buFont typeface="Arial" panose="020B0604020202020204" pitchFamily="34" charset="0"/>
              <a:buChar char="•"/>
            </a:pPr>
            <a:r>
              <a:rPr lang="en-US" sz="900" dirty="0">
                <a:latin typeface="Calibri Light" panose="020F0302020204030204" pitchFamily="34" charset="0"/>
              </a:rPr>
              <a:t>Despite numerous planned investments in particular periods, the Company will have a certain amount of cash, available ad-hoc, which will provide additional operational security</a:t>
            </a:r>
          </a:p>
          <a:p>
            <a:pPr marL="349250" lvl="1" indent="-171450" algn="just">
              <a:buFont typeface="Arial" panose="020B0604020202020204" pitchFamily="34" charset="0"/>
              <a:buChar char="•"/>
            </a:pPr>
            <a:endParaRPr lang="en-US" sz="900" dirty="0">
              <a:latin typeface="Calibri Light" panose="020F0302020204030204" pitchFamily="34" charset="0"/>
            </a:endParaRPr>
          </a:p>
        </p:txBody>
      </p:sp>
      <p:sp>
        <p:nvSpPr>
          <p:cNvPr id="20" name="TextBox 19">
            <a:extLst>
              <a:ext uri="{FF2B5EF4-FFF2-40B4-BE49-F238E27FC236}">
                <a16:creationId xmlns:a16="http://schemas.microsoft.com/office/drawing/2014/main" id="{DE809A06-F200-4A77-AA95-ACA6453FEF60}"/>
              </a:ext>
            </a:extLst>
          </p:cNvPr>
          <p:cNvSpPr txBox="1"/>
          <p:nvPr/>
        </p:nvSpPr>
        <p:spPr>
          <a:xfrm>
            <a:off x="7816742" y="4606863"/>
            <a:ext cx="3778984" cy="1892826"/>
          </a:xfrm>
          <a:prstGeom prst="rect">
            <a:avLst/>
          </a:prstGeom>
          <a:noFill/>
        </p:spPr>
        <p:txBody>
          <a:bodyPr wrap="square" rtlCol="0">
            <a:spAutoFit/>
          </a:bodyPr>
          <a:lstStyle/>
          <a:p>
            <a:pPr marL="349250" lvl="1" indent="-171450" algn="just">
              <a:buFont typeface="Arial" panose="020B0604020202020204" pitchFamily="34" charset="0"/>
              <a:buChar char="•"/>
            </a:pPr>
            <a:r>
              <a:rPr lang="en-US" sz="900" dirty="0">
                <a:latin typeface="Calibri Light" panose="020F0302020204030204" pitchFamily="34" charset="0"/>
              </a:rPr>
              <a:t>At the end of 2018, the book value of the Company's equity capital amounted to PLN [</a:t>
            </a:r>
            <a:r>
              <a:rPr lang="en-US" sz="900" dirty="0" err="1">
                <a:latin typeface="Calibri Light" panose="020F0302020204030204" pitchFamily="34" charset="0"/>
              </a:rPr>
              <a:t>xx,xx</a:t>
            </a:r>
            <a:r>
              <a:rPr lang="en-US" sz="900" dirty="0">
                <a:latin typeface="Calibri Light" panose="020F0302020204030204" pitchFamily="34" charset="0"/>
              </a:rPr>
              <a:t>] million, which represented [</a:t>
            </a:r>
            <a:r>
              <a:rPr lang="en-US" sz="900" dirty="0" err="1">
                <a:latin typeface="Calibri Light" panose="020F0302020204030204" pitchFamily="34" charset="0"/>
              </a:rPr>
              <a:t>xx,xx</a:t>
            </a:r>
            <a:r>
              <a:rPr lang="en-US" sz="900" dirty="0">
                <a:latin typeface="Calibri Light" panose="020F0302020204030204" pitchFamily="34" charset="0"/>
              </a:rPr>
              <a:t>]% of total liabilities, while liabilities represented the remaining [</a:t>
            </a:r>
            <a:r>
              <a:rPr lang="en-US" sz="900" dirty="0" err="1">
                <a:latin typeface="Calibri Light" panose="020F0302020204030204" pitchFamily="34" charset="0"/>
              </a:rPr>
              <a:t>xx,xx</a:t>
            </a:r>
            <a:r>
              <a:rPr lang="en-US" sz="900" dirty="0">
                <a:latin typeface="Calibri Light" panose="020F0302020204030204" pitchFamily="34" charset="0"/>
              </a:rPr>
              <a:t>]%.</a:t>
            </a:r>
          </a:p>
          <a:p>
            <a:pPr marL="349250" lvl="1" indent="-171450" algn="just">
              <a:buFont typeface="Arial" panose="020B0604020202020204" pitchFamily="34" charset="0"/>
              <a:buChar char="•"/>
            </a:pPr>
            <a:r>
              <a:rPr lang="en-US" sz="900" dirty="0">
                <a:latin typeface="Calibri Light" panose="020F0302020204030204" pitchFamily="34" charset="0"/>
              </a:rPr>
              <a:t>In the years covered by the detailed forecast, the value of the Company's equity will increase significantly to PLN [</a:t>
            </a:r>
            <a:r>
              <a:rPr lang="en-US" sz="900" dirty="0" err="1">
                <a:latin typeface="Calibri Light" panose="020F0302020204030204" pitchFamily="34" charset="0"/>
              </a:rPr>
              <a:t>xx,xx</a:t>
            </a:r>
            <a:r>
              <a:rPr lang="en-US" sz="900" dirty="0">
                <a:latin typeface="Calibri Light" panose="020F0302020204030204" pitchFamily="34" charset="0"/>
              </a:rPr>
              <a:t>] million at the end of 2022, which will be caused by the increase in net profit in particular periods and will constitute [</a:t>
            </a:r>
            <a:r>
              <a:rPr lang="en-US" sz="900" dirty="0" err="1">
                <a:latin typeface="Calibri Light" panose="020F0302020204030204" pitchFamily="34" charset="0"/>
              </a:rPr>
              <a:t>xx,xx</a:t>
            </a:r>
            <a:r>
              <a:rPr lang="en-US" sz="900" dirty="0">
                <a:latin typeface="Calibri Light" panose="020F0302020204030204" pitchFamily="34" charset="0"/>
              </a:rPr>
              <a:t>]% of total liabilities.</a:t>
            </a:r>
          </a:p>
          <a:p>
            <a:pPr marL="349250" lvl="1" indent="-171450" algn="just">
              <a:buFont typeface="Arial" panose="020B0604020202020204" pitchFamily="34" charset="0"/>
              <a:buChar char="•"/>
            </a:pPr>
            <a:r>
              <a:rPr lang="en-US" sz="900" dirty="0">
                <a:latin typeface="Calibri Light" panose="020F0302020204030204" pitchFamily="34" charset="0"/>
              </a:rPr>
              <a:t>The Company has an open credit line up to PLN [</a:t>
            </a:r>
            <a:r>
              <a:rPr lang="en-US" sz="900" dirty="0" err="1">
                <a:latin typeface="Calibri Light" panose="020F0302020204030204" pitchFamily="34" charset="0"/>
              </a:rPr>
              <a:t>xx,xx</a:t>
            </a:r>
            <a:r>
              <a:rPr lang="en-US" sz="900" dirty="0">
                <a:latin typeface="Calibri Light" panose="020F0302020204030204" pitchFamily="34" charset="0"/>
              </a:rPr>
              <a:t>] million, which provides additional liquidity</a:t>
            </a:r>
          </a:p>
          <a:p>
            <a:pPr marL="349250" lvl="1" indent="-171450" algn="just">
              <a:buFont typeface="Arial" panose="020B0604020202020204" pitchFamily="34" charset="0"/>
              <a:buChar char="•"/>
            </a:pPr>
            <a:r>
              <a:rPr lang="en-US" sz="900" dirty="0">
                <a:latin typeface="Calibri Light" panose="020F0302020204030204" pitchFamily="34" charset="0"/>
              </a:rPr>
              <a:t>As of 30 September 2019, the Company's debt amounted to PLN [</a:t>
            </a:r>
            <a:r>
              <a:rPr lang="en-US" sz="900" dirty="0" err="1">
                <a:latin typeface="Calibri Light" panose="020F0302020204030204" pitchFamily="34" charset="0"/>
              </a:rPr>
              <a:t>xx,xx</a:t>
            </a:r>
            <a:r>
              <a:rPr lang="en-US" sz="900" dirty="0">
                <a:latin typeface="Calibri Light" panose="020F0302020204030204" pitchFamily="34" charset="0"/>
              </a:rPr>
              <a:t>] million, of which the current use of the credit line is PLN [</a:t>
            </a:r>
            <a:r>
              <a:rPr lang="en-US" sz="900" dirty="0" err="1">
                <a:latin typeface="Calibri Light" panose="020F0302020204030204" pitchFamily="34" charset="0"/>
              </a:rPr>
              <a:t>xx,xx</a:t>
            </a:r>
            <a:r>
              <a:rPr lang="en-US" sz="900" dirty="0">
                <a:latin typeface="Calibri Light" panose="020F0302020204030204" pitchFamily="34" charset="0"/>
              </a:rPr>
              <a:t>] thousand.</a:t>
            </a:r>
          </a:p>
          <a:p>
            <a:pPr marL="349250" lvl="1" indent="-171450" algn="just">
              <a:buFont typeface="Arial" panose="020B0604020202020204" pitchFamily="34" charset="0"/>
              <a:buChar char="•"/>
            </a:pPr>
            <a:endParaRPr lang="en-US" sz="900" dirty="0">
              <a:latin typeface="Calibri Light" panose="020F0302020204030204" pitchFamily="34" charset="0"/>
            </a:endParaRPr>
          </a:p>
        </p:txBody>
      </p:sp>
      <p:graphicFrame>
        <p:nvGraphicFramePr>
          <p:cNvPr id="3" name="Table 2">
            <a:extLst>
              <a:ext uri="{FF2B5EF4-FFF2-40B4-BE49-F238E27FC236}">
                <a16:creationId xmlns:a16="http://schemas.microsoft.com/office/drawing/2014/main" id="{77A390BF-A9DD-4547-B435-A697B3D72D54}"/>
              </a:ext>
            </a:extLst>
          </p:cNvPr>
          <p:cNvGraphicFramePr>
            <a:graphicFrameLocks noGrp="1"/>
          </p:cNvGraphicFramePr>
          <p:nvPr/>
        </p:nvGraphicFramePr>
        <p:xfrm>
          <a:off x="528815" y="1568318"/>
          <a:ext cx="7008846" cy="4670817"/>
        </p:xfrm>
        <a:graphic>
          <a:graphicData uri="http://schemas.openxmlformats.org/drawingml/2006/table">
            <a:tbl>
              <a:tblPr/>
              <a:tblGrid>
                <a:gridCol w="539142">
                  <a:extLst>
                    <a:ext uri="{9D8B030D-6E8A-4147-A177-3AD203B41FA5}">
                      <a16:colId xmlns:a16="http://schemas.microsoft.com/office/drawing/2014/main" val="556522939"/>
                    </a:ext>
                  </a:extLst>
                </a:gridCol>
                <a:gridCol w="539142">
                  <a:extLst>
                    <a:ext uri="{9D8B030D-6E8A-4147-A177-3AD203B41FA5}">
                      <a16:colId xmlns:a16="http://schemas.microsoft.com/office/drawing/2014/main" val="932251553"/>
                    </a:ext>
                  </a:extLst>
                </a:gridCol>
                <a:gridCol w="539142">
                  <a:extLst>
                    <a:ext uri="{9D8B030D-6E8A-4147-A177-3AD203B41FA5}">
                      <a16:colId xmlns:a16="http://schemas.microsoft.com/office/drawing/2014/main" val="1453377440"/>
                    </a:ext>
                  </a:extLst>
                </a:gridCol>
                <a:gridCol w="539142">
                  <a:extLst>
                    <a:ext uri="{9D8B030D-6E8A-4147-A177-3AD203B41FA5}">
                      <a16:colId xmlns:a16="http://schemas.microsoft.com/office/drawing/2014/main" val="2150906303"/>
                    </a:ext>
                  </a:extLst>
                </a:gridCol>
                <a:gridCol w="539142">
                  <a:extLst>
                    <a:ext uri="{9D8B030D-6E8A-4147-A177-3AD203B41FA5}">
                      <a16:colId xmlns:a16="http://schemas.microsoft.com/office/drawing/2014/main" val="1415975271"/>
                    </a:ext>
                  </a:extLst>
                </a:gridCol>
                <a:gridCol w="539142">
                  <a:extLst>
                    <a:ext uri="{9D8B030D-6E8A-4147-A177-3AD203B41FA5}">
                      <a16:colId xmlns:a16="http://schemas.microsoft.com/office/drawing/2014/main" val="3123482239"/>
                    </a:ext>
                  </a:extLst>
                </a:gridCol>
                <a:gridCol w="539142">
                  <a:extLst>
                    <a:ext uri="{9D8B030D-6E8A-4147-A177-3AD203B41FA5}">
                      <a16:colId xmlns:a16="http://schemas.microsoft.com/office/drawing/2014/main" val="2357519952"/>
                    </a:ext>
                  </a:extLst>
                </a:gridCol>
                <a:gridCol w="539142">
                  <a:extLst>
                    <a:ext uri="{9D8B030D-6E8A-4147-A177-3AD203B41FA5}">
                      <a16:colId xmlns:a16="http://schemas.microsoft.com/office/drawing/2014/main" val="3259403104"/>
                    </a:ext>
                  </a:extLst>
                </a:gridCol>
                <a:gridCol w="539142">
                  <a:extLst>
                    <a:ext uri="{9D8B030D-6E8A-4147-A177-3AD203B41FA5}">
                      <a16:colId xmlns:a16="http://schemas.microsoft.com/office/drawing/2014/main" val="2067824764"/>
                    </a:ext>
                  </a:extLst>
                </a:gridCol>
                <a:gridCol w="539142">
                  <a:extLst>
                    <a:ext uri="{9D8B030D-6E8A-4147-A177-3AD203B41FA5}">
                      <a16:colId xmlns:a16="http://schemas.microsoft.com/office/drawing/2014/main" val="132319617"/>
                    </a:ext>
                  </a:extLst>
                </a:gridCol>
                <a:gridCol w="539142">
                  <a:extLst>
                    <a:ext uri="{9D8B030D-6E8A-4147-A177-3AD203B41FA5}">
                      <a16:colId xmlns:a16="http://schemas.microsoft.com/office/drawing/2014/main" val="1967440117"/>
                    </a:ext>
                  </a:extLst>
                </a:gridCol>
                <a:gridCol w="539142">
                  <a:extLst>
                    <a:ext uri="{9D8B030D-6E8A-4147-A177-3AD203B41FA5}">
                      <a16:colId xmlns:a16="http://schemas.microsoft.com/office/drawing/2014/main" val="1837861128"/>
                    </a:ext>
                  </a:extLst>
                </a:gridCol>
                <a:gridCol w="539142">
                  <a:extLst>
                    <a:ext uri="{9D8B030D-6E8A-4147-A177-3AD203B41FA5}">
                      <a16:colId xmlns:a16="http://schemas.microsoft.com/office/drawing/2014/main" val="3295240619"/>
                    </a:ext>
                  </a:extLst>
                </a:gridCol>
              </a:tblGrid>
              <a:tr h="116295">
                <a:tc gridSpan="4">
                  <a:txBody>
                    <a:bodyPr/>
                    <a:lstStyle/>
                    <a:p>
                      <a:pPr algn="l" rtl="0" fontAlgn="t"/>
                      <a:r>
                        <a:rPr lang="pl-PL" sz="800" b="0" i="1" u="none" strike="noStrike" dirty="0">
                          <a:solidFill>
                            <a:srgbClr val="FFFFFF"/>
                          </a:solidFill>
                          <a:effectLst/>
                          <a:latin typeface="Calibri" panose="020F0502020204030204" pitchFamily="34" charset="0"/>
                          <a:cs typeface="Calibri" panose="020F0502020204030204" pitchFamily="34" charset="0"/>
                        </a:rPr>
                        <a:t>in ‘000’s PLN</a:t>
                      </a:r>
                    </a:p>
                  </a:txBody>
                  <a:tcPr marL="0" marR="0" marT="0" marB="0">
                    <a:lnL>
                      <a:noFill/>
                    </a:lnL>
                    <a:lnR>
                      <a:noFill/>
                    </a:lnR>
                    <a:lnT>
                      <a:noFill/>
                    </a:lnT>
                    <a:lnB>
                      <a:noFill/>
                    </a:lnB>
                    <a:solidFill>
                      <a:srgbClr val="8CD4C5"/>
                    </a:solidFill>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ctr" rtl="0" fontAlgn="t"/>
                      <a:r>
                        <a:rPr lang="pl-PL" sz="800" b="1" i="0" u="none" strike="noStrike" dirty="0">
                          <a:solidFill>
                            <a:srgbClr val="FFFFFF"/>
                          </a:solidFill>
                          <a:effectLst/>
                          <a:latin typeface="Calibri" panose="020F0502020204030204" pitchFamily="34" charset="0"/>
                          <a:cs typeface="Calibri" panose="020F0502020204030204" pitchFamily="34" charset="0"/>
                        </a:rPr>
                        <a:t>2015</a:t>
                      </a:r>
                    </a:p>
                  </a:txBody>
                  <a:tcPr marL="0" marR="0" marT="0" marB="0">
                    <a:lnL>
                      <a:noFill/>
                    </a:lnL>
                    <a:lnR>
                      <a:noFill/>
                    </a:lnR>
                    <a:lnT>
                      <a:noFill/>
                    </a:lnT>
                    <a:lnB>
                      <a:noFill/>
                    </a:lnB>
                    <a:solidFill>
                      <a:srgbClr val="8CD4C5"/>
                    </a:solidFill>
                  </a:tcPr>
                </a:tc>
                <a:tc>
                  <a:txBody>
                    <a:bodyPr/>
                    <a:lstStyle/>
                    <a:p>
                      <a:pPr algn="ctr" rtl="0" fontAlgn="t"/>
                      <a:r>
                        <a:rPr lang="pl-PL" sz="800" b="1" i="0" u="none" strike="noStrike" dirty="0">
                          <a:solidFill>
                            <a:srgbClr val="FFFFFF"/>
                          </a:solidFill>
                          <a:effectLst/>
                          <a:latin typeface="Calibri" panose="020F0502020204030204" pitchFamily="34" charset="0"/>
                          <a:cs typeface="Calibri" panose="020F0502020204030204" pitchFamily="34" charset="0"/>
                        </a:rPr>
                        <a:t>2016</a:t>
                      </a:r>
                    </a:p>
                  </a:txBody>
                  <a:tcPr marL="0" marR="0" marT="0" marB="0">
                    <a:lnL>
                      <a:noFill/>
                    </a:lnL>
                    <a:lnR>
                      <a:noFill/>
                    </a:lnR>
                    <a:lnT>
                      <a:noFill/>
                    </a:lnT>
                    <a:lnB>
                      <a:noFill/>
                    </a:lnB>
                    <a:solidFill>
                      <a:srgbClr val="8CD4C5"/>
                    </a:solidFill>
                  </a:tcPr>
                </a:tc>
                <a:tc>
                  <a:txBody>
                    <a:bodyPr/>
                    <a:lstStyle/>
                    <a:p>
                      <a:pPr algn="ctr" rtl="0" fontAlgn="t"/>
                      <a:r>
                        <a:rPr lang="pl-PL" sz="800" b="1" i="0" u="none" strike="noStrike" dirty="0">
                          <a:solidFill>
                            <a:srgbClr val="FFFFFF"/>
                          </a:solidFill>
                          <a:effectLst/>
                          <a:latin typeface="Calibri" panose="020F0502020204030204" pitchFamily="34" charset="0"/>
                          <a:cs typeface="Calibri" panose="020F0502020204030204" pitchFamily="34" charset="0"/>
                        </a:rPr>
                        <a:t>2017</a:t>
                      </a:r>
                    </a:p>
                  </a:txBody>
                  <a:tcPr marL="0" marR="0" marT="0" marB="0">
                    <a:lnL>
                      <a:noFill/>
                    </a:lnL>
                    <a:lnR>
                      <a:noFill/>
                    </a:lnR>
                    <a:lnT>
                      <a:noFill/>
                    </a:lnT>
                    <a:lnB>
                      <a:noFill/>
                    </a:lnB>
                    <a:solidFill>
                      <a:srgbClr val="8CD4C5"/>
                    </a:solidFill>
                  </a:tcPr>
                </a:tc>
                <a:tc>
                  <a:txBody>
                    <a:bodyPr/>
                    <a:lstStyle/>
                    <a:p>
                      <a:pPr algn="ctr" rtl="0" fontAlgn="t"/>
                      <a:r>
                        <a:rPr lang="pl-PL" sz="800" b="1" i="0" u="none" strike="noStrike" dirty="0">
                          <a:solidFill>
                            <a:srgbClr val="FFFFFF"/>
                          </a:solidFill>
                          <a:effectLst/>
                          <a:latin typeface="Calibri" panose="020F0502020204030204" pitchFamily="34" charset="0"/>
                          <a:cs typeface="Calibri" panose="020F0502020204030204" pitchFamily="34" charset="0"/>
                        </a:rPr>
                        <a:t>2018</a:t>
                      </a:r>
                    </a:p>
                  </a:txBody>
                  <a:tcPr marL="0" marR="0" marT="0" marB="0">
                    <a:lnL>
                      <a:noFill/>
                    </a:lnL>
                    <a:lnR>
                      <a:noFill/>
                    </a:lnR>
                    <a:lnT>
                      <a:noFill/>
                    </a:lnT>
                    <a:lnB>
                      <a:noFill/>
                    </a:lnB>
                    <a:solidFill>
                      <a:srgbClr val="8CD4C5"/>
                    </a:solidFill>
                  </a:tcPr>
                </a:tc>
                <a:tc>
                  <a:txBody>
                    <a:bodyPr/>
                    <a:lstStyle/>
                    <a:p>
                      <a:pPr algn="ctr" rtl="0" fontAlgn="t"/>
                      <a:r>
                        <a:rPr lang="pl-PL" sz="800" b="1" i="0" u="none" strike="noStrike" dirty="0">
                          <a:solidFill>
                            <a:srgbClr val="FFFFFF"/>
                          </a:solidFill>
                          <a:effectLst/>
                          <a:latin typeface="Calibri" panose="020F0502020204030204" pitchFamily="34" charset="0"/>
                          <a:cs typeface="Calibri" panose="020F0502020204030204" pitchFamily="34" charset="0"/>
                        </a:rPr>
                        <a:t>2019</a:t>
                      </a:r>
                    </a:p>
                  </a:txBody>
                  <a:tcPr marL="0" marR="0" marT="0" marB="0">
                    <a:lnL>
                      <a:noFill/>
                    </a:lnL>
                    <a:lnR>
                      <a:noFill/>
                    </a:lnR>
                    <a:lnT>
                      <a:noFill/>
                    </a:lnT>
                    <a:lnB>
                      <a:noFill/>
                    </a:lnB>
                    <a:solidFill>
                      <a:srgbClr val="8CD4C5"/>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pl-PL" sz="800" b="1" i="0" u="none" strike="noStrike" dirty="0">
                          <a:solidFill>
                            <a:srgbClr val="FFFFFF"/>
                          </a:solidFill>
                          <a:effectLst/>
                          <a:latin typeface="Calibri" panose="020F0502020204030204" pitchFamily="34" charset="0"/>
                          <a:cs typeface="Calibri" panose="020F0502020204030204" pitchFamily="34" charset="0"/>
                        </a:rPr>
                        <a:t>2020P</a:t>
                      </a:r>
                    </a:p>
                  </a:txBody>
                  <a:tcPr marL="0" marR="0" marT="0" marB="0">
                    <a:lnL>
                      <a:noFill/>
                    </a:lnL>
                    <a:lnR>
                      <a:noFill/>
                    </a:lnR>
                    <a:lnT>
                      <a:noFill/>
                    </a:lnT>
                    <a:lnB>
                      <a:noFill/>
                    </a:lnB>
                    <a:solidFill>
                      <a:srgbClr val="A9DFD3"/>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pl-PL" sz="800" b="1" i="0" u="none" strike="noStrike" dirty="0">
                          <a:solidFill>
                            <a:srgbClr val="FFFFFF"/>
                          </a:solidFill>
                          <a:effectLst/>
                          <a:latin typeface="Calibri" panose="020F0502020204030204" pitchFamily="34" charset="0"/>
                          <a:cs typeface="Calibri" panose="020F0502020204030204" pitchFamily="34" charset="0"/>
                        </a:rPr>
                        <a:t>2021P</a:t>
                      </a:r>
                    </a:p>
                  </a:txBody>
                  <a:tcPr marL="0" marR="0" marT="0" marB="0">
                    <a:lnL>
                      <a:noFill/>
                    </a:lnL>
                    <a:lnR>
                      <a:noFill/>
                    </a:lnR>
                    <a:lnT>
                      <a:noFill/>
                    </a:lnT>
                    <a:lnB>
                      <a:noFill/>
                    </a:lnB>
                    <a:solidFill>
                      <a:srgbClr val="A9DFD3"/>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pl-PL" sz="800" b="1" i="0" u="none" strike="noStrike" dirty="0">
                          <a:solidFill>
                            <a:srgbClr val="FFFFFF"/>
                          </a:solidFill>
                          <a:effectLst/>
                          <a:latin typeface="Calibri" panose="020F0502020204030204" pitchFamily="34" charset="0"/>
                          <a:cs typeface="Calibri" panose="020F0502020204030204" pitchFamily="34" charset="0"/>
                        </a:rPr>
                        <a:t>2022P</a:t>
                      </a:r>
                    </a:p>
                  </a:txBody>
                  <a:tcPr marL="0" marR="0" marT="0" marB="0">
                    <a:lnL>
                      <a:noFill/>
                    </a:lnL>
                    <a:lnR>
                      <a:noFill/>
                    </a:lnR>
                    <a:lnT>
                      <a:noFill/>
                    </a:lnT>
                    <a:lnB>
                      <a:noFill/>
                    </a:lnB>
                    <a:solidFill>
                      <a:srgbClr val="A9DFD3"/>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pl-PL" sz="800" b="1" i="0" u="none" strike="noStrike" dirty="0">
                          <a:solidFill>
                            <a:srgbClr val="FFFFFF"/>
                          </a:solidFill>
                          <a:effectLst/>
                          <a:latin typeface="Calibri" panose="020F0502020204030204" pitchFamily="34" charset="0"/>
                          <a:cs typeface="Calibri" panose="020F0502020204030204" pitchFamily="34" charset="0"/>
                        </a:rPr>
                        <a:t>2023P</a:t>
                      </a:r>
                    </a:p>
                  </a:txBody>
                  <a:tcPr marL="0" marR="0" marT="0" marB="0">
                    <a:lnL>
                      <a:noFill/>
                    </a:lnL>
                    <a:lnR>
                      <a:noFill/>
                    </a:lnR>
                    <a:lnT>
                      <a:noFill/>
                    </a:lnT>
                    <a:lnB>
                      <a:noFill/>
                    </a:lnB>
                    <a:solidFill>
                      <a:srgbClr val="A9DFD3"/>
                    </a:solidFill>
                  </a:tcPr>
                </a:tc>
                <a:extLst>
                  <a:ext uri="{0D108BD9-81ED-4DB2-BD59-A6C34878D82A}">
                    <a16:rowId xmlns:a16="http://schemas.microsoft.com/office/drawing/2014/main" val="4147094965"/>
                  </a:ext>
                </a:extLst>
              </a:tr>
              <a:tr h="116295">
                <a:tc gridSpan="2">
                  <a:txBody>
                    <a:bodyPr/>
                    <a:lstStyle/>
                    <a:p>
                      <a:pPr algn="l" rtl="0" fontAlgn="b"/>
                      <a:r>
                        <a:rPr lang="pl-PL" sz="800" b="1" i="0" u="none" strike="noStrike">
                          <a:solidFill>
                            <a:srgbClr val="000000"/>
                          </a:solidFill>
                          <a:effectLst/>
                          <a:latin typeface="Calibri" panose="020F0502020204030204" pitchFamily="34" charset="0"/>
                          <a:cs typeface="Calibri" panose="020F0502020204030204" pitchFamily="34" charset="0"/>
                        </a:rPr>
                        <a:t>Assets</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hMerge="1">
                  <a:txBody>
                    <a:bodyPr/>
                    <a:lstStyle/>
                    <a:p>
                      <a:endParaRPr lang="pl-PL"/>
                    </a:p>
                  </a:txBody>
                  <a:tcPr/>
                </a:tc>
                <a:tc>
                  <a:txBody>
                    <a:bodyPr/>
                    <a:lstStyle/>
                    <a:p>
                      <a:pPr algn="l" rtl="0" fontAlgn="t"/>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l" rtl="0" fontAlgn="t"/>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l"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l"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l"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l"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331732527"/>
                  </a:ext>
                </a:extLst>
              </a:tr>
              <a:tr h="116295">
                <a:tc>
                  <a:txBody>
                    <a:bodyPr/>
                    <a:lstStyle/>
                    <a:p>
                      <a:pPr algn="l" rtl="0" fontAlgn="t"/>
                      <a:r>
                        <a:rPr lang="pl-PL" sz="800" b="0"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lnTlToBr w="12700" cmpd="sng">
                      <a:noFill/>
                      <a:prstDash val="solid"/>
                    </a:lnTlToBr>
                    <a:lnBlToTr w="12700" cmpd="sng">
                      <a:noFill/>
                      <a:prstDash val="solid"/>
                    </a:lnBlToTr>
                  </a:tcPr>
                </a:tc>
                <a:tc gridSpan="3">
                  <a:txBody>
                    <a:bodyPr/>
                    <a:lstStyle/>
                    <a:p>
                      <a:pPr algn="l" rtl="0" fontAlgn="b"/>
                      <a:r>
                        <a:rPr lang="pl-PL" sz="800" b="0" i="0" u="none" strike="noStrike" dirty="0" err="1">
                          <a:solidFill>
                            <a:srgbClr val="000000"/>
                          </a:solidFill>
                          <a:effectLst/>
                          <a:latin typeface="Calibri" panose="020F0502020204030204" pitchFamily="34" charset="0"/>
                          <a:cs typeface="Calibri" panose="020F0502020204030204" pitchFamily="34" charset="0"/>
                        </a:rPr>
                        <a:t>Goodwill</a:t>
                      </a:r>
                      <a:r>
                        <a:rPr lang="pl-PL" sz="800" b="0"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lnTlToBr w="12700" cmpd="sng">
                      <a:noFill/>
                      <a:prstDash val="solid"/>
                    </a:lnTlToBr>
                    <a:lnBlToTr w="12700" cmpd="sng">
                      <a:noFill/>
                      <a:prstDash val="solid"/>
                    </a:lnBlToTr>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lnTlToBr w="12700" cmpd="sng">
                      <a:noFill/>
                      <a:prstDash val="solid"/>
                    </a:lnTlToBr>
                    <a:lnBlToTr w="12700" cmpd="sng">
                      <a:noFill/>
                      <a:prstDash val="solid"/>
                    </a:lnBlToTr>
                  </a:tcPr>
                </a:tc>
                <a:extLst>
                  <a:ext uri="{0D108BD9-81ED-4DB2-BD59-A6C34878D82A}">
                    <a16:rowId xmlns:a16="http://schemas.microsoft.com/office/drawing/2014/main" val="55512194"/>
                  </a:ext>
                </a:extLst>
              </a:tr>
              <a:tr h="116295">
                <a:tc>
                  <a:txBody>
                    <a:bodyPr/>
                    <a:lstStyle/>
                    <a:p>
                      <a:pPr algn="l"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gridSpan="3">
                  <a:txBody>
                    <a:bodyPr/>
                    <a:lstStyle/>
                    <a:p>
                      <a:pPr algn="l" rtl="0" fontAlgn="b"/>
                      <a:r>
                        <a:rPr lang="pl-PL" sz="800" b="0" i="0" u="none" strike="noStrike" dirty="0" err="1">
                          <a:solidFill>
                            <a:srgbClr val="000000"/>
                          </a:solidFill>
                          <a:effectLst/>
                          <a:latin typeface="Calibri" panose="020F0502020204030204" pitchFamily="34" charset="0"/>
                          <a:cs typeface="Calibri" panose="020F0502020204030204" pitchFamily="34" charset="0"/>
                        </a:rPr>
                        <a:t>Intangible</a:t>
                      </a:r>
                      <a:r>
                        <a:rPr lang="pl-PL" sz="800" b="0" i="0" u="none" strike="noStrike" dirty="0">
                          <a:solidFill>
                            <a:srgbClr val="000000"/>
                          </a:solidFill>
                          <a:effectLst/>
                          <a:latin typeface="Calibri" panose="020F0502020204030204" pitchFamily="34" charset="0"/>
                          <a:cs typeface="Calibri" panose="020F0502020204030204" pitchFamily="34" charset="0"/>
                        </a:rPr>
                        <a:t> </a:t>
                      </a:r>
                      <a:r>
                        <a:rPr lang="pl-PL" sz="800" b="0" i="0" u="none" strike="noStrike" dirty="0" err="1">
                          <a:solidFill>
                            <a:srgbClr val="000000"/>
                          </a:solidFill>
                          <a:effectLst/>
                          <a:latin typeface="Calibri" panose="020F0502020204030204" pitchFamily="34" charset="0"/>
                          <a:cs typeface="Calibri" panose="020F0502020204030204" pitchFamily="34" charset="0"/>
                        </a:rPr>
                        <a:t>assets</a:t>
                      </a:r>
                      <a:r>
                        <a:rPr lang="pl-PL" sz="800" b="0"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3943265217"/>
                  </a:ext>
                </a:extLst>
              </a:tr>
              <a:tr h="116295">
                <a:tc>
                  <a:txBody>
                    <a:bodyPr/>
                    <a:lstStyle/>
                    <a:p>
                      <a:pPr algn="l"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gridSpan="3">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PP&amp;E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2804015363"/>
                  </a:ext>
                </a:extLst>
              </a:tr>
              <a:tr h="116295">
                <a:tc>
                  <a:txBody>
                    <a:bodyPr/>
                    <a:lstStyle/>
                    <a:p>
                      <a:pPr algn="l"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gridSpan="3">
                  <a:txBody>
                    <a:bodyPr/>
                    <a:lstStyle/>
                    <a:p>
                      <a:pPr algn="l" rtl="0" fontAlgn="b"/>
                      <a:r>
                        <a:rPr lang="pl-PL" sz="800" b="0" i="0" u="none" strike="noStrike" dirty="0" err="1">
                          <a:solidFill>
                            <a:srgbClr val="000000"/>
                          </a:solidFill>
                          <a:effectLst/>
                          <a:latin typeface="Calibri" panose="020F0502020204030204" pitchFamily="34" charset="0"/>
                          <a:cs typeface="Calibri" panose="020F0502020204030204" pitchFamily="34" charset="0"/>
                        </a:rPr>
                        <a:t>Long</a:t>
                      </a:r>
                      <a:r>
                        <a:rPr lang="pl-PL" sz="800" b="0" i="0" u="none" strike="noStrike" dirty="0">
                          <a:solidFill>
                            <a:srgbClr val="000000"/>
                          </a:solidFill>
                          <a:effectLst/>
                          <a:latin typeface="Calibri" panose="020F0502020204030204" pitchFamily="34" charset="0"/>
                          <a:cs typeface="Calibri" panose="020F0502020204030204" pitchFamily="34" charset="0"/>
                        </a:rPr>
                        <a:t>-term </a:t>
                      </a:r>
                      <a:r>
                        <a:rPr lang="pl-PL" sz="800" b="0" i="0" u="none" strike="noStrike" dirty="0" err="1">
                          <a:solidFill>
                            <a:srgbClr val="000000"/>
                          </a:solidFill>
                          <a:effectLst/>
                          <a:latin typeface="Calibri" panose="020F0502020204030204" pitchFamily="34" charset="0"/>
                          <a:cs typeface="Calibri" panose="020F0502020204030204" pitchFamily="34" charset="0"/>
                        </a:rPr>
                        <a:t>receivables</a:t>
                      </a:r>
                      <a:r>
                        <a:rPr lang="pl-PL" sz="800" b="0"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763175443"/>
                  </a:ext>
                </a:extLst>
              </a:tr>
              <a:tr h="116295">
                <a:tc>
                  <a:txBody>
                    <a:bodyPr/>
                    <a:lstStyle/>
                    <a:p>
                      <a:pPr algn="l" rtl="0" fontAlgn="t"/>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gridSpan="3">
                  <a:txBody>
                    <a:bodyPr/>
                    <a:lstStyle/>
                    <a:p>
                      <a:pPr algn="l" rtl="0" fontAlgn="b"/>
                      <a:r>
                        <a:rPr lang="pl-PL" sz="800" b="0" i="0" u="none" strike="noStrike" dirty="0" err="1">
                          <a:solidFill>
                            <a:srgbClr val="000000"/>
                          </a:solidFill>
                          <a:effectLst/>
                          <a:latin typeface="Calibri" panose="020F0502020204030204" pitchFamily="34" charset="0"/>
                          <a:cs typeface="Calibri" panose="020F0502020204030204" pitchFamily="34" charset="0"/>
                        </a:rPr>
                        <a:t>Deferred</a:t>
                      </a:r>
                      <a:r>
                        <a:rPr lang="pl-PL" sz="800" b="0" i="0" u="none" strike="noStrike" dirty="0">
                          <a:solidFill>
                            <a:srgbClr val="000000"/>
                          </a:solidFill>
                          <a:effectLst/>
                          <a:latin typeface="Calibri" panose="020F0502020204030204" pitchFamily="34" charset="0"/>
                          <a:cs typeface="Calibri" panose="020F0502020204030204" pitchFamily="34" charset="0"/>
                        </a:rPr>
                        <a:t> </a:t>
                      </a:r>
                      <a:r>
                        <a:rPr lang="pl-PL" sz="800" b="0" i="0" u="none" strike="noStrike" dirty="0" err="1">
                          <a:solidFill>
                            <a:srgbClr val="000000"/>
                          </a:solidFill>
                          <a:effectLst/>
                          <a:latin typeface="Calibri" panose="020F0502020204030204" pitchFamily="34" charset="0"/>
                          <a:cs typeface="Calibri" panose="020F0502020204030204" pitchFamily="34" charset="0"/>
                        </a:rPr>
                        <a:t>tax</a:t>
                      </a:r>
                      <a:r>
                        <a:rPr lang="pl-PL" sz="800" b="0" i="0" u="none" strike="noStrike" dirty="0">
                          <a:solidFill>
                            <a:srgbClr val="000000"/>
                          </a:solidFill>
                          <a:effectLst/>
                          <a:latin typeface="Calibri" panose="020F0502020204030204" pitchFamily="34" charset="0"/>
                          <a:cs typeface="Calibri" panose="020F0502020204030204" pitchFamily="34" charset="0"/>
                        </a:rPr>
                        <a:t> </a:t>
                      </a:r>
                      <a:r>
                        <a:rPr lang="pl-PL" sz="800" b="0" i="0" u="none" strike="noStrike" dirty="0" err="1">
                          <a:solidFill>
                            <a:srgbClr val="000000"/>
                          </a:solidFill>
                          <a:effectLst/>
                          <a:latin typeface="Calibri" panose="020F0502020204030204" pitchFamily="34" charset="0"/>
                          <a:cs typeface="Calibri" panose="020F0502020204030204" pitchFamily="34" charset="0"/>
                        </a:rPr>
                        <a:t>assets</a:t>
                      </a:r>
                      <a:r>
                        <a:rPr lang="pl-PL" sz="800" b="0"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2674993994"/>
                  </a:ext>
                </a:extLst>
              </a:tr>
              <a:tr h="116295">
                <a:tc gridSpan="4">
                  <a:txBody>
                    <a:bodyPr/>
                    <a:lstStyle/>
                    <a:p>
                      <a:pPr algn="l" rtl="0" fontAlgn="b"/>
                      <a:r>
                        <a:rPr lang="pl-PL" sz="800" b="1" i="0" u="none" strike="noStrike" dirty="0">
                          <a:solidFill>
                            <a:srgbClr val="000000"/>
                          </a:solidFill>
                          <a:effectLst/>
                          <a:latin typeface="Calibri" panose="020F0502020204030204" pitchFamily="34" charset="0"/>
                          <a:cs typeface="Calibri" panose="020F0502020204030204" pitchFamily="34" charset="0"/>
                        </a:rPr>
                        <a:t>Total </a:t>
                      </a:r>
                      <a:r>
                        <a:rPr lang="pl-PL" sz="800" b="1" i="0" u="none" strike="noStrike" dirty="0" err="1">
                          <a:solidFill>
                            <a:srgbClr val="000000"/>
                          </a:solidFill>
                          <a:effectLst/>
                          <a:latin typeface="Calibri" panose="020F0502020204030204" pitchFamily="34" charset="0"/>
                          <a:cs typeface="Calibri" panose="020F0502020204030204" pitchFamily="34" charset="0"/>
                        </a:rPr>
                        <a:t>fixed</a:t>
                      </a:r>
                      <a:r>
                        <a:rPr lang="pl-PL" sz="800" b="1" i="0" u="none" strike="noStrike" dirty="0">
                          <a:solidFill>
                            <a:srgbClr val="000000"/>
                          </a:solidFill>
                          <a:effectLst/>
                          <a:latin typeface="Calibri" panose="020F0502020204030204" pitchFamily="34" charset="0"/>
                          <a:cs typeface="Calibri" panose="020F0502020204030204" pitchFamily="34" charset="0"/>
                        </a:rPr>
                        <a:t> </a:t>
                      </a:r>
                      <a:r>
                        <a:rPr lang="pl-PL" sz="800" b="1" i="0" u="none" strike="noStrike" dirty="0" err="1">
                          <a:solidFill>
                            <a:srgbClr val="000000"/>
                          </a:solidFill>
                          <a:effectLst/>
                          <a:latin typeface="Calibri" panose="020F0502020204030204" pitchFamily="34" charset="0"/>
                          <a:cs typeface="Calibri" panose="020F0502020204030204" pitchFamily="34" charset="0"/>
                        </a:rPr>
                        <a:t>assets</a:t>
                      </a:r>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extLst>
                  <a:ext uri="{0D108BD9-81ED-4DB2-BD59-A6C34878D82A}">
                    <a16:rowId xmlns:a16="http://schemas.microsoft.com/office/drawing/2014/main" val="1186218394"/>
                  </a:ext>
                </a:extLst>
              </a:tr>
              <a:tr h="143589">
                <a:tc>
                  <a:txBody>
                    <a:bodyPr/>
                    <a:lstStyle/>
                    <a:p>
                      <a:pPr algn="l"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gridSpan="3">
                  <a:txBody>
                    <a:bodyPr/>
                    <a:lstStyle/>
                    <a:p>
                      <a:pPr algn="l" rtl="0" fontAlgn="b"/>
                      <a:r>
                        <a:rPr lang="pl-PL" sz="800" b="0" i="0" u="none" strike="noStrike" dirty="0" err="1">
                          <a:solidFill>
                            <a:srgbClr val="000000"/>
                          </a:solidFill>
                          <a:effectLst/>
                          <a:latin typeface="Calibri" panose="020F0502020204030204" pitchFamily="34" charset="0"/>
                          <a:cs typeface="Calibri" panose="020F0502020204030204" pitchFamily="34" charset="0"/>
                        </a:rPr>
                        <a:t>Short</a:t>
                      </a:r>
                      <a:r>
                        <a:rPr lang="pl-PL" sz="800" b="0" i="0" u="none" strike="noStrike" dirty="0">
                          <a:solidFill>
                            <a:srgbClr val="000000"/>
                          </a:solidFill>
                          <a:effectLst/>
                          <a:latin typeface="Calibri" panose="020F0502020204030204" pitchFamily="34" charset="0"/>
                          <a:cs typeface="Calibri" panose="020F0502020204030204" pitchFamily="34" charset="0"/>
                        </a:rPr>
                        <a:t>-term </a:t>
                      </a:r>
                      <a:r>
                        <a:rPr lang="pl-PL" sz="800" b="0" i="0" u="none" strike="noStrike" dirty="0" err="1">
                          <a:solidFill>
                            <a:srgbClr val="000000"/>
                          </a:solidFill>
                          <a:effectLst/>
                          <a:latin typeface="Calibri" panose="020F0502020204030204" pitchFamily="34" charset="0"/>
                          <a:cs typeface="Calibri" panose="020F0502020204030204" pitchFamily="34" charset="0"/>
                        </a:rPr>
                        <a:t>investments</a:t>
                      </a:r>
                      <a:r>
                        <a:rPr lang="pl-PL" sz="800" b="0"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1189160111"/>
                  </a:ext>
                </a:extLst>
              </a:tr>
              <a:tr h="232591">
                <a:tc>
                  <a:txBody>
                    <a:bodyPr/>
                    <a:lstStyle/>
                    <a:p>
                      <a:pPr algn="l"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gridSpan="3">
                  <a:txBody>
                    <a:bodyPr/>
                    <a:lstStyle/>
                    <a:p>
                      <a:pPr algn="l" rtl="0" fontAlgn="b"/>
                      <a:r>
                        <a:rPr lang="en-US" sz="800" b="0" i="0" u="none" strike="noStrike" dirty="0">
                          <a:solidFill>
                            <a:srgbClr val="000000"/>
                          </a:solidFill>
                          <a:effectLst/>
                          <a:latin typeface="Calibri" panose="020F0502020204030204" pitchFamily="34" charset="0"/>
                          <a:cs typeface="Calibri" panose="020F0502020204030204" pitchFamily="34" charset="0"/>
                        </a:rPr>
                        <a:t>Trade and other short-term receivables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4267067158"/>
                  </a:ext>
                </a:extLst>
              </a:tr>
              <a:tr h="116295">
                <a:tc>
                  <a:txBody>
                    <a:bodyPr/>
                    <a:lstStyle/>
                    <a:p>
                      <a:pPr algn="l"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gridSpan="3">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Other current assets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363733354"/>
                  </a:ext>
                </a:extLst>
              </a:tr>
              <a:tr h="143589">
                <a:tc>
                  <a:txBody>
                    <a:bodyPr/>
                    <a:lstStyle/>
                    <a:p>
                      <a:pPr algn="l" fontAlgn="t"/>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gridSpan="3">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Cash and cash equivalents </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3890803004"/>
                  </a:ext>
                </a:extLst>
              </a:tr>
              <a:tr h="143589">
                <a:tc gridSpan="4">
                  <a:txBody>
                    <a:bodyPr/>
                    <a:lstStyle/>
                    <a:p>
                      <a:pPr algn="l" rtl="0" fontAlgn="b"/>
                      <a:r>
                        <a:rPr lang="pl-PL" sz="800" b="1" i="0" u="none" strike="noStrike" dirty="0">
                          <a:solidFill>
                            <a:srgbClr val="000000"/>
                          </a:solidFill>
                          <a:effectLst/>
                          <a:latin typeface="Calibri" panose="020F0502020204030204" pitchFamily="34" charset="0"/>
                          <a:cs typeface="Calibri" panose="020F0502020204030204" pitchFamily="34" charset="0"/>
                        </a:rPr>
                        <a:t>Total </a:t>
                      </a:r>
                      <a:r>
                        <a:rPr lang="pl-PL" sz="800" b="1" i="0" u="none" strike="noStrike" dirty="0" err="1">
                          <a:solidFill>
                            <a:srgbClr val="000000"/>
                          </a:solidFill>
                          <a:effectLst/>
                          <a:latin typeface="Calibri" panose="020F0502020204030204" pitchFamily="34" charset="0"/>
                          <a:cs typeface="Calibri" panose="020F0502020204030204" pitchFamily="34" charset="0"/>
                        </a:rPr>
                        <a:t>current</a:t>
                      </a:r>
                      <a:r>
                        <a:rPr lang="pl-PL" sz="800" b="1" i="0" u="none" strike="noStrike" dirty="0">
                          <a:solidFill>
                            <a:srgbClr val="000000"/>
                          </a:solidFill>
                          <a:effectLst/>
                          <a:latin typeface="Calibri" panose="020F0502020204030204" pitchFamily="34" charset="0"/>
                          <a:cs typeface="Calibri" panose="020F0502020204030204" pitchFamily="34" charset="0"/>
                        </a:rPr>
                        <a:t> </a:t>
                      </a:r>
                      <a:r>
                        <a:rPr lang="pl-PL" sz="800" b="1" i="0" u="none" strike="noStrike" dirty="0" err="1">
                          <a:solidFill>
                            <a:srgbClr val="000000"/>
                          </a:solidFill>
                          <a:effectLst/>
                          <a:latin typeface="Calibri" panose="020F0502020204030204" pitchFamily="34" charset="0"/>
                          <a:cs typeface="Calibri" panose="020F0502020204030204" pitchFamily="34" charset="0"/>
                        </a:rPr>
                        <a:t>assets</a:t>
                      </a:r>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506107005"/>
                  </a:ext>
                </a:extLst>
              </a:tr>
              <a:tr h="143589">
                <a:tc gridSpan="4">
                  <a:txBody>
                    <a:bodyPr/>
                    <a:lstStyle/>
                    <a:p>
                      <a:pPr algn="l" rtl="0" fontAlgn="ctr"/>
                      <a:r>
                        <a:rPr lang="pl-PL" sz="800" b="1" i="0" u="none" strike="noStrike" dirty="0">
                          <a:solidFill>
                            <a:srgbClr val="000000"/>
                          </a:solidFill>
                          <a:effectLst/>
                          <a:latin typeface="Calibri" panose="020F0502020204030204" pitchFamily="34" charset="0"/>
                          <a:cs typeface="Calibri" panose="020F0502020204030204" pitchFamily="34" charset="0"/>
                        </a:rPr>
                        <a:t>Total </a:t>
                      </a:r>
                      <a:r>
                        <a:rPr lang="pl-PL" sz="800" b="1" i="0" u="none" strike="noStrike" dirty="0" err="1">
                          <a:solidFill>
                            <a:srgbClr val="000000"/>
                          </a:solidFill>
                          <a:effectLst/>
                          <a:latin typeface="Calibri" panose="020F0502020204030204" pitchFamily="34" charset="0"/>
                          <a:cs typeface="Calibri" panose="020F0502020204030204" pitchFamily="34" charset="0"/>
                        </a:rPr>
                        <a:t>Assets</a:t>
                      </a:r>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ctr"/>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320966995"/>
                  </a:ext>
                </a:extLst>
              </a:tr>
              <a:tr h="116295">
                <a:tc gridSpan="4">
                  <a:txBody>
                    <a:bodyPr/>
                    <a:lstStyle/>
                    <a:p>
                      <a:pPr algn="ctr" rtl="0" fontAlgn="b"/>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w="12700" cap="flat" cmpd="sng" algn="ctr">
                      <a:noFill/>
                      <a:prstDash val="solid"/>
                      <a:round/>
                      <a:headEnd type="none" w="med" len="med"/>
                      <a:tailEnd type="none" w="med" len="med"/>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l"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noFill/>
                      <a:prstDash val="solid"/>
                      <a:round/>
                      <a:headEnd type="none" w="med" len="med"/>
                      <a:tailEnd type="none" w="med" len="med"/>
                    </a:lnT>
                    <a:lnB>
                      <a:noFill/>
                    </a:lnB>
                  </a:tcPr>
                </a:tc>
                <a:tc>
                  <a:txBody>
                    <a:bodyPr/>
                    <a:lstStyle/>
                    <a:p>
                      <a:pPr algn="l"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noFill/>
                      <a:prstDash val="solid"/>
                      <a:round/>
                      <a:headEnd type="none" w="med" len="med"/>
                      <a:tailEnd type="none" w="med" len="med"/>
                    </a:lnT>
                    <a:lnB>
                      <a:noFill/>
                    </a:lnB>
                  </a:tcPr>
                </a:tc>
                <a:tc>
                  <a:txBody>
                    <a:bodyPr/>
                    <a:lstStyle/>
                    <a:p>
                      <a:pPr algn="l"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noFill/>
                      <a:prstDash val="solid"/>
                      <a:round/>
                      <a:headEnd type="none" w="med" len="med"/>
                      <a:tailEnd type="none" w="med" len="med"/>
                    </a:lnT>
                    <a:lnB>
                      <a:noFill/>
                    </a:lnB>
                  </a:tcPr>
                </a:tc>
                <a:tc>
                  <a:txBody>
                    <a:bodyPr/>
                    <a:lstStyle/>
                    <a:p>
                      <a:pPr algn="l"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noFill/>
                      <a:prstDash val="solid"/>
                      <a:round/>
                      <a:headEnd type="none" w="med" len="med"/>
                      <a:tailEnd type="none" w="med" len="med"/>
                    </a:lnT>
                    <a:lnB>
                      <a:noFill/>
                    </a:lnB>
                  </a:tcPr>
                </a:tc>
                <a:tc>
                  <a:txBody>
                    <a:bodyPr/>
                    <a:lstStyle/>
                    <a:p>
                      <a:pPr algn="l"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noFill/>
                      <a:prstDash val="solid"/>
                      <a:round/>
                      <a:headEnd type="none" w="med" len="med"/>
                      <a:tailEnd type="none" w="med" len="med"/>
                    </a:lnT>
                    <a:lnB>
                      <a:noFill/>
                    </a:lnB>
                  </a:tcPr>
                </a:tc>
                <a:tc>
                  <a:txBody>
                    <a:bodyPr/>
                    <a:lstStyle/>
                    <a:p>
                      <a:pPr algn="l"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noFill/>
                      <a:prstDash val="solid"/>
                      <a:round/>
                      <a:headEnd type="none" w="med" len="med"/>
                      <a:tailEnd type="none" w="med" len="med"/>
                    </a:lnT>
                    <a:lnB>
                      <a:noFill/>
                    </a:lnB>
                  </a:tcPr>
                </a:tc>
                <a:tc>
                  <a:txBody>
                    <a:bodyPr/>
                    <a:lstStyle/>
                    <a:p>
                      <a:pPr algn="l"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noFill/>
                      <a:prstDash val="solid"/>
                      <a:round/>
                      <a:headEnd type="none" w="med" len="med"/>
                      <a:tailEnd type="none" w="med" len="med"/>
                    </a:lnT>
                    <a:lnB>
                      <a:noFill/>
                    </a:lnB>
                  </a:tcPr>
                </a:tc>
                <a:tc>
                  <a:txBody>
                    <a:bodyPr/>
                    <a:lstStyle/>
                    <a:p>
                      <a:pPr algn="l"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noFill/>
                      <a:prstDash val="solid"/>
                      <a:round/>
                      <a:headEnd type="none" w="med" len="med"/>
                      <a:tailEnd type="none" w="med" len="med"/>
                    </a:lnT>
                    <a:lnB>
                      <a:noFill/>
                    </a:lnB>
                  </a:tcPr>
                </a:tc>
                <a:tc>
                  <a:txBody>
                    <a:bodyPr/>
                    <a:lstStyle/>
                    <a:p>
                      <a:pPr algn="l"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noFill/>
                      <a:prstDash val="solid"/>
                      <a:round/>
                      <a:headEnd type="none" w="med" len="med"/>
                      <a:tailEnd type="none" w="med" len="med"/>
                    </a:lnT>
                    <a:lnB>
                      <a:noFill/>
                    </a:lnB>
                  </a:tcPr>
                </a:tc>
                <a:extLst>
                  <a:ext uri="{0D108BD9-81ED-4DB2-BD59-A6C34878D82A}">
                    <a16:rowId xmlns:a16="http://schemas.microsoft.com/office/drawing/2014/main" val="2090203470"/>
                  </a:ext>
                </a:extLst>
              </a:tr>
              <a:tr h="143589">
                <a:tc gridSpan="4">
                  <a:txBody>
                    <a:bodyPr/>
                    <a:lstStyle/>
                    <a:p>
                      <a:pPr algn="l" rtl="0" fontAlgn="b"/>
                      <a:r>
                        <a:rPr lang="pl-PL" sz="800" b="1" i="0" u="none" strike="noStrike">
                          <a:solidFill>
                            <a:srgbClr val="000000"/>
                          </a:solidFill>
                          <a:effectLst/>
                          <a:latin typeface="Calibri" panose="020F0502020204030204" pitchFamily="34" charset="0"/>
                          <a:cs typeface="Calibri" panose="020F0502020204030204" pitchFamily="34" charset="0"/>
                        </a:rPr>
                        <a:t>Liabilities and shareholder's equity</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l"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l"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l" rtl="0" fontAlgn="b"/>
                      <a:endParaRPr lang="pl-PL" sz="800" b="0" i="0" u="none" strike="noStrike" dirty="0">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3743632147"/>
                  </a:ext>
                </a:extLst>
              </a:tr>
              <a:tr h="116295">
                <a:tc>
                  <a:txBody>
                    <a:bodyPr/>
                    <a:lstStyle/>
                    <a:p>
                      <a:pPr algn="l" rtl="0" fontAlgn="t"/>
                      <a:r>
                        <a:rPr lang="pl-PL" sz="800" b="0"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gridSpan="3">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Share capital </a:t>
                      </a: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extLst>
                  <a:ext uri="{0D108BD9-81ED-4DB2-BD59-A6C34878D82A}">
                    <a16:rowId xmlns:a16="http://schemas.microsoft.com/office/drawing/2014/main" val="3414408379"/>
                  </a:ext>
                </a:extLst>
              </a:tr>
              <a:tr h="143589">
                <a:tc>
                  <a:txBody>
                    <a:bodyPr/>
                    <a:lstStyle/>
                    <a:p>
                      <a:pPr algn="l"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gridSpan="3">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Supplemental capital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1480667466"/>
                  </a:ext>
                </a:extLst>
              </a:tr>
              <a:tr h="143589">
                <a:tc>
                  <a:txBody>
                    <a:bodyPr/>
                    <a:lstStyle/>
                    <a:p>
                      <a:pPr algn="l"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gridSpan="3">
                  <a:txBody>
                    <a:bodyPr/>
                    <a:lstStyle/>
                    <a:p>
                      <a:pPr algn="l" rtl="0" fontAlgn="b"/>
                      <a:r>
                        <a:rPr lang="pl-PL" sz="800" b="0" i="0" u="none" strike="noStrike" dirty="0">
                          <a:solidFill>
                            <a:srgbClr val="000000"/>
                          </a:solidFill>
                          <a:effectLst/>
                          <a:latin typeface="Calibri" panose="020F0502020204030204" pitchFamily="34" charset="0"/>
                          <a:cs typeface="Calibri" panose="020F0502020204030204" pitchFamily="34" charset="0"/>
                        </a:rPr>
                        <a:t>Capital </a:t>
                      </a:r>
                      <a:r>
                        <a:rPr lang="pl-PL" sz="800" b="0" i="0" u="none" strike="noStrike" dirty="0" err="1">
                          <a:solidFill>
                            <a:srgbClr val="000000"/>
                          </a:solidFill>
                          <a:effectLst/>
                          <a:latin typeface="Calibri" panose="020F0502020204030204" pitchFamily="34" charset="0"/>
                          <a:cs typeface="Calibri" panose="020F0502020204030204" pitchFamily="34" charset="0"/>
                        </a:rPr>
                        <a:t>reserve</a:t>
                      </a:r>
                      <a:r>
                        <a:rPr lang="pl-PL" sz="800" b="0"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2605439200"/>
                  </a:ext>
                </a:extLst>
              </a:tr>
              <a:tr h="143589">
                <a:tc>
                  <a:txBody>
                    <a:bodyPr/>
                    <a:lstStyle/>
                    <a:p>
                      <a:pPr algn="l"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gridSpan="3">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Retained earnings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2917710512"/>
                  </a:ext>
                </a:extLst>
              </a:tr>
              <a:tr h="232591">
                <a:tc>
                  <a:txBody>
                    <a:bodyPr/>
                    <a:lstStyle/>
                    <a:p>
                      <a:pPr algn="l"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gridSpan="3">
                  <a:txBody>
                    <a:bodyPr/>
                    <a:lstStyle/>
                    <a:p>
                      <a:pPr algn="l" rtl="0" fontAlgn="b"/>
                      <a:r>
                        <a:rPr lang="en-US" sz="800" b="0" i="0" u="none" strike="noStrike">
                          <a:solidFill>
                            <a:srgbClr val="000000"/>
                          </a:solidFill>
                          <a:effectLst/>
                          <a:latin typeface="Calibri" panose="020F0502020204030204" pitchFamily="34" charset="0"/>
                          <a:cs typeface="Calibri" panose="020F0502020204030204" pitchFamily="34" charset="0"/>
                        </a:rPr>
                        <a:t>Capital from foreign currency conversion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4040888713"/>
                  </a:ext>
                </a:extLst>
              </a:tr>
              <a:tr h="143589">
                <a:tc>
                  <a:txBody>
                    <a:bodyPr/>
                    <a:lstStyle/>
                    <a:p>
                      <a:pPr algn="l" rtl="0" fontAlgn="t"/>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gridSpan="3">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Called up contributions </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947805743"/>
                  </a:ext>
                </a:extLst>
              </a:tr>
              <a:tr h="143589">
                <a:tc gridSpan="4">
                  <a:txBody>
                    <a:bodyPr/>
                    <a:lstStyle/>
                    <a:p>
                      <a:pPr algn="l" rtl="0" fontAlgn="ctr"/>
                      <a:r>
                        <a:rPr lang="pl-PL" sz="800" b="1" i="0" u="none" strike="noStrike" dirty="0">
                          <a:solidFill>
                            <a:srgbClr val="000000"/>
                          </a:solidFill>
                          <a:effectLst/>
                          <a:latin typeface="Calibri" panose="020F0502020204030204" pitchFamily="34" charset="0"/>
                          <a:cs typeface="Calibri" panose="020F0502020204030204" pitchFamily="34" charset="0"/>
                        </a:rPr>
                        <a:t>Total equity </a:t>
                      </a:r>
                    </a:p>
                  </a:txBody>
                  <a:tcPr marL="0" marR="0" marT="0" marB="0" anchor="ctr">
                    <a:lnL>
                      <a:noFill/>
                    </a:lnL>
                    <a:lnR>
                      <a:noFill/>
                    </a:lnR>
                    <a:lnT w="12700" cap="flat" cmpd="sng" algn="ctr">
                      <a:solidFill>
                        <a:schemeClr val="bg1">
                          <a:lumMod val="75000"/>
                        </a:schemeClr>
                      </a:solidFill>
                      <a:prstDash val="solid"/>
                      <a:round/>
                      <a:headEnd type="none" w="med" len="med"/>
                      <a:tailEnd type="none" w="med" len="med"/>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extLst>
                  <a:ext uri="{0D108BD9-81ED-4DB2-BD59-A6C34878D82A}">
                    <a16:rowId xmlns:a16="http://schemas.microsoft.com/office/drawing/2014/main" val="3661378878"/>
                  </a:ext>
                </a:extLst>
              </a:tr>
              <a:tr h="116295">
                <a:tc gridSpan="4">
                  <a:txBody>
                    <a:bodyPr/>
                    <a:lstStyle/>
                    <a:p>
                      <a:pPr algn="l" rtl="0" fontAlgn="b"/>
                      <a:r>
                        <a:rPr lang="pl-PL" sz="800" b="1" i="0" u="none" strike="noStrike">
                          <a:solidFill>
                            <a:srgbClr val="000000"/>
                          </a:solidFill>
                          <a:effectLst/>
                          <a:latin typeface="Calibri" panose="020F0502020204030204" pitchFamily="34" charset="0"/>
                          <a:cs typeface="Calibri" panose="020F0502020204030204" pitchFamily="34" charset="0"/>
                        </a:rPr>
                        <a:t>Non-controlling interests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2759414333"/>
                  </a:ext>
                </a:extLst>
              </a:tr>
              <a:tr h="116295">
                <a:tc gridSpan="4">
                  <a:txBody>
                    <a:bodyPr/>
                    <a:lstStyle/>
                    <a:p>
                      <a:pPr algn="l" rtl="0" fontAlgn="b"/>
                      <a:r>
                        <a:rPr lang="pl-PL" sz="800" b="1" i="0" u="none" strike="noStrike">
                          <a:solidFill>
                            <a:srgbClr val="000000"/>
                          </a:solidFill>
                          <a:effectLst/>
                          <a:latin typeface="Calibri" panose="020F0502020204030204" pitchFamily="34" charset="0"/>
                          <a:cs typeface="Calibri" panose="020F0502020204030204" pitchFamily="34" charset="0"/>
                        </a:rPr>
                        <a:t>Reserve</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482664216"/>
                  </a:ext>
                </a:extLst>
              </a:tr>
              <a:tr h="116295">
                <a:tc>
                  <a:txBody>
                    <a:bodyPr/>
                    <a:lstStyle/>
                    <a:p>
                      <a:pPr algn="l"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gridSpan="3">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Long-term liabilities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461714186"/>
                  </a:ext>
                </a:extLst>
              </a:tr>
              <a:tr h="116295">
                <a:tc>
                  <a:txBody>
                    <a:bodyPr/>
                    <a:lstStyle/>
                    <a:p>
                      <a:pPr algn="l" rtl="0" fontAlgn="t"/>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gridSpan="3">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Deferred tax provisions </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2100173231"/>
                  </a:ext>
                </a:extLst>
              </a:tr>
              <a:tr h="116295">
                <a:tc gridSpan="4">
                  <a:txBody>
                    <a:bodyPr/>
                    <a:lstStyle/>
                    <a:p>
                      <a:pPr algn="l" rtl="0" fontAlgn="b"/>
                      <a:r>
                        <a:rPr lang="pl-PL" sz="800" b="1" i="0" u="none" strike="noStrike" dirty="0">
                          <a:solidFill>
                            <a:srgbClr val="000000"/>
                          </a:solidFill>
                          <a:effectLst/>
                          <a:latin typeface="Calibri" panose="020F0502020204030204" pitchFamily="34" charset="0"/>
                          <a:cs typeface="Calibri" panose="020F0502020204030204" pitchFamily="34" charset="0"/>
                        </a:rPr>
                        <a:t>Total </a:t>
                      </a:r>
                      <a:r>
                        <a:rPr lang="pl-PL" sz="800" b="1" i="0" u="none" strike="noStrike" dirty="0" err="1">
                          <a:solidFill>
                            <a:srgbClr val="000000"/>
                          </a:solidFill>
                          <a:effectLst/>
                          <a:latin typeface="Calibri" panose="020F0502020204030204" pitchFamily="34" charset="0"/>
                          <a:cs typeface="Calibri" panose="020F0502020204030204" pitchFamily="34" charset="0"/>
                        </a:rPr>
                        <a:t>long</a:t>
                      </a:r>
                      <a:r>
                        <a:rPr lang="pl-PL" sz="800" b="1" i="0" u="none" strike="noStrike" dirty="0">
                          <a:solidFill>
                            <a:srgbClr val="000000"/>
                          </a:solidFill>
                          <a:effectLst/>
                          <a:latin typeface="Calibri" panose="020F0502020204030204" pitchFamily="34" charset="0"/>
                          <a:cs typeface="Calibri" panose="020F0502020204030204" pitchFamily="34" charset="0"/>
                        </a:rPr>
                        <a:t>-term </a:t>
                      </a:r>
                      <a:r>
                        <a:rPr lang="pl-PL" sz="800" b="1" i="0" u="none" strike="noStrike" dirty="0" err="1">
                          <a:solidFill>
                            <a:srgbClr val="000000"/>
                          </a:solidFill>
                          <a:effectLst/>
                          <a:latin typeface="Calibri" panose="020F0502020204030204" pitchFamily="34" charset="0"/>
                          <a:cs typeface="Calibri" panose="020F0502020204030204" pitchFamily="34" charset="0"/>
                        </a:rPr>
                        <a:t>liabilities</a:t>
                      </a:r>
                      <a:r>
                        <a:rPr lang="pl-PL" sz="800" b="1"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extLst>
                  <a:ext uri="{0D108BD9-81ED-4DB2-BD59-A6C34878D82A}">
                    <a16:rowId xmlns:a16="http://schemas.microsoft.com/office/drawing/2014/main" val="3686761781"/>
                  </a:ext>
                </a:extLst>
              </a:tr>
              <a:tr h="143589">
                <a:tc>
                  <a:txBody>
                    <a:bodyPr/>
                    <a:lstStyle/>
                    <a:p>
                      <a:pPr algn="l"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gridSpan="3">
                  <a:txBody>
                    <a:bodyPr/>
                    <a:lstStyle/>
                    <a:p>
                      <a:pPr algn="l" rtl="0" fontAlgn="b"/>
                      <a:r>
                        <a:rPr lang="en-US" sz="800" b="0" i="0" u="none" strike="noStrike">
                          <a:solidFill>
                            <a:srgbClr val="000000"/>
                          </a:solidFill>
                          <a:effectLst/>
                          <a:latin typeface="Calibri" panose="020F0502020204030204" pitchFamily="34" charset="0"/>
                          <a:cs typeface="Calibri" panose="020F0502020204030204" pitchFamily="34" charset="0"/>
                        </a:rPr>
                        <a:t>Liabilities for credits and loans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212565890"/>
                  </a:ext>
                </a:extLst>
              </a:tr>
              <a:tr h="116295">
                <a:tc>
                  <a:txBody>
                    <a:bodyPr/>
                    <a:lstStyle/>
                    <a:p>
                      <a:pPr algn="l"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gridSpan="3">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Short-term liabilities</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2664531037"/>
                  </a:ext>
                </a:extLst>
              </a:tr>
              <a:tr h="143589">
                <a:tc>
                  <a:txBody>
                    <a:bodyPr/>
                    <a:lstStyle/>
                    <a:p>
                      <a:pPr algn="l" rtl="0" fontAlgn="t"/>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gridSpan="3">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Liabilities for employee benefits </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94412051"/>
                  </a:ext>
                </a:extLst>
              </a:tr>
              <a:tr h="116295">
                <a:tc gridSpan="4">
                  <a:txBody>
                    <a:bodyPr/>
                    <a:lstStyle/>
                    <a:p>
                      <a:pPr algn="l" rtl="0" fontAlgn="b"/>
                      <a:r>
                        <a:rPr lang="pl-PL" sz="800" b="0" i="0" u="none" strike="noStrike" dirty="0">
                          <a:solidFill>
                            <a:srgbClr val="000000"/>
                          </a:solidFill>
                          <a:effectLst/>
                          <a:latin typeface="Calibri" panose="020F0502020204030204" pitchFamily="34" charset="0"/>
                          <a:cs typeface="Calibri" panose="020F0502020204030204" pitchFamily="34" charset="0"/>
                        </a:rPr>
                        <a:t>Total </a:t>
                      </a:r>
                      <a:r>
                        <a:rPr lang="pl-PL" sz="800" b="0" i="0" u="none" strike="noStrike" dirty="0" err="1">
                          <a:solidFill>
                            <a:srgbClr val="000000"/>
                          </a:solidFill>
                          <a:effectLst/>
                          <a:latin typeface="Calibri" panose="020F0502020204030204" pitchFamily="34" charset="0"/>
                          <a:cs typeface="Calibri" panose="020F0502020204030204" pitchFamily="34" charset="0"/>
                        </a:rPr>
                        <a:t>short</a:t>
                      </a:r>
                      <a:r>
                        <a:rPr lang="pl-PL" sz="800" b="0" i="0" u="none" strike="noStrike" dirty="0">
                          <a:solidFill>
                            <a:srgbClr val="000000"/>
                          </a:solidFill>
                          <a:effectLst/>
                          <a:latin typeface="Calibri" panose="020F0502020204030204" pitchFamily="34" charset="0"/>
                          <a:cs typeface="Calibri" panose="020F0502020204030204" pitchFamily="34" charset="0"/>
                        </a:rPr>
                        <a:t>-term </a:t>
                      </a:r>
                      <a:r>
                        <a:rPr lang="pl-PL" sz="800" b="0" i="0" u="none" strike="noStrike" dirty="0" err="1">
                          <a:solidFill>
                            <a:srgbClr val="000000"/>
                          </a:solidFill>
                          <a:effectLst/>
                          <a:latin typeface="Calibri" panose="020F0502020204030204" pitchFamily="34" charset="0"/>
                          <a:cs typeface="Calibri" panose="020F0502020204030204" pitchFamily="34" charset="0"/>
                        </a:rPr>
                        <a:t>liabilities</a:t>
                      </a:r>
                      <a:r>
                        <a:rPr lang="pl-PL" sz="800" b="0"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extLst>
                  <a:ext uri="{0D108BD9-81ED-4DB2-BD59-A6C34878D82A}">
                    <a16:rowId xmlns:a16="http://schemas.microsoft.com/office/drawing/2014/main" val="194717855"/>
                  </a:ext>
                </a:extLst>
              </a:tr>
              <a:tr h="116295">
                <a:tc gridSpan="4">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Future revenues </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651756360"/>
                  </a:ext>
                </a:extLst>
              </a:tr>
              <a:tr h="143589">
                <a:tc gridSpan="4">
                  <a:txBody>
                    <a:bodyPr/>
                    <a:lstStyle/>
                    <a:p>
                      <a:pPr algn="l" rtl="0" fontAlgn="b"/>
                      <a:r>
                        <a:rPr lang="pl-PL" sz="800" b="1" i="0" u="none" strike="noStrike" dirty="0">
                          <a:solidFill>
                            <a:srgbClr val="000000"/>
                          </a:solidFill>
                          <a:effectLst/>
                          <a:latin typeface="Calibri" panose="020F0502020204030204" pitchFamily="34" charset="0"/>
                          <a:cs typeface="Calibri" panose="020F0502020204030204" pitchFamily="34" charset="0"/>
                        </a:rPr>
                        <a:t>Total </a:t>
                      </a:r>
                      <a:r>
                        <a:rPr lang="pl-PL" sz="800" b="1" i="0" u="none" strike="noStrike" dirty="0" err="1">
                          <a:solidFill>
                            <a:srgbClr val="000000"/>
                          </a:solidFill>
                          <a:effectLst/>
                          <a:latin typeface="Calibri" panose="020F0502020204030204" pitchFamily="34" charset="0"/>
                          <a:cs typeface="Calibri" panose="020F0502020204030204" pitchFamily="34" charset="0"/>
                        </a:rPr>
                        <a:t>liabilities</a:t>
                      </a:r>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23452438"/>
                  </a:ext>
                </a:extLst>
              </a:tr>
            </a:tbl>
          </a:graphicData>
        </a:graphic>
      </p:graphicFrame>
      <p:sp>
        <p:nvSpPr>
          <p:cNvPr id="4" name="Text Placeholder 4">
            <a:extLst>
              <a:ext uri="{FF2B5EF4-FFF2-40B4-BE49-F238E27FC236}">
                <a16:creationId xmlns:a16="http://schemas.microsoft.com/office/drawing/2014/main" id="{4B4C823D-5F0D-4B92-B209-E0896A98A2F8}"/>
              </a:ext>
            </a:extLst>
          </p:cNvPr>
          <p:cNvSpPr txBox="1">
            <a:spLocks/>
          </p:cNvSpPr>
          <p:nvPr/>
        </p:nvSpPr>
        <p:spPr>
          <a:xfrm>
            <a:off x="500043" y="6274082"/>
            <a:ext cx="8361185" cy="212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l-PL" sz="700" dirty="0">
                <a:solidFill>
                  <a:schemeClr val="tx1">
                    <a:lumMod val="65000"/>
                    <a:lumOff val="35000"/>
                  </a:schemeClr>
                </a:solidFill>
                <a:latin typeface="+mj-lt"/>
              </a:rPr>
              <a:t>Source: xxx</a:t>
            </a:r>
            <a:endParaRPr lang="en-US" sz="700" dirty="0">
              <a:solidFill>
                <a:schemeClr val="tx1">
                  <a:lumMod val="65000"/>
                  <a:lumOff val="35000"/>
                </a:schemeClr>
              </a:solidFill>
              <a:latin typeface="+mj-lt"/>
            </a:endParaRPr>
          </a:p>
        </p:txBody>
      </p:sp>
    </p:spTree>
    <p:extLst>
      <p:ext uri="{BB962C8B-B14F-4D97-AF65-F5344CB8AC3E}">
        <p14:creationId xmlns:p14="http://schemas.microsoft.com/office/powerpoint/2010/main" val="278175628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2">
            <a:extLst>
              <a:ext uri="{FF2B5EF4-FFF2-40B4-BE49-F238E27FC236}">
                <a16:creationId xmlns:a16="http://schemas.microsoft.com/office/drawing/2014/main" id="{A68F8F0E-33F0-4800-A49C-CD4B532187D5}"/>
              </a:ext>
            </a:extLst>
          </p:cNvPr>
          <p:cNvSpPr txBox="1">
            <a:spLocks/>
          </p:cNvSpPr>
          <p:nvPr/>
        </p:nvSpPr>
        <p:spPr>
          <a:xfrm>
            <a:off x="429610" y="469283"/>
            <a:ext cx="5935765" cy="650671"/>
          </a:xfrm>
          <a:prstGeom prst="rect">
            <a:avLst/>
          </a:prstGeom>
          <a:noFill/>
        </p:spPr>
        <p:txBody>
          <a:bodyPr vert="horz" lIns="91440" tIns="45720" rIns="91440" bIns="45720" rtlCol="0" anchor="ctr">
            <a:normAutofit fontScale="97500"/>
          </a:bodyPr>
          <a:lstStyle>
            <a:lvl1pPr marL="0" algn="l" defTabSz="914400" rtl="0" eaLnBrk="1" latinLnBrk="0" hangingPunct="1">
              <a:lnSpc>
                <a:spcPct val="90000"/>
              </a:lnSpc>
              <a:spcBef>
                <a:spcPct val="0"/>
              </a:spcBef>
              <a:buNone/>
              <a:defRPr lang="pl-PL" sz="1800" b="1" i="0" kern="1200" noProof="0" dirty="0">
                <a:solidFill>
                  <a:srgbClr val="005A9A"/>
                </a:solidFill>
                <a:latin typeface="Cambria" panose="02040503050406030204" pitchFamily="18" charset="0"/>
                <a:ea typeface="+mn-ea"/>
                <a:cs typeface="Arial" panose="020B0604020202020204" pitchFamily="34" charset="0"/>
              </a:defRPr>
            </a:lvl1pPr>
          </a:lstStyle>
          <a:p>
            <a:pPr>
              <a:lnSpc>
                <a:spcPct val="110000"/>
              </a:lnSpc>
            </a:pPr>
            <a:r>
              <a:rPr lang="en-US" sz="2400" dirty="0">
                <a:solidFill>
                  <a:srgbClr val="531070"/>
                </a:solidFill>
                <a:latin typeface="+mj-lt"/>
              </a:rPr>
              <a:t>Table of contents</a:t>
            </a:r>
          </a:p>
        </p:txBody>
      </p:sp>
      <p:grpSp>
        <p:nvGrpSpPr>
          <p:cNvPr id="70" name="Group 69">
            <a:extLst>
              <a:ext uri="{FF2B5EF4-FFF2-40B4-BE49-F238E27FC236}">
                <a16:creationId xmlns:a16="http://schemas.microsoft.com/office/drawing/2014/main" id="{ADF97FEC-D7F7-46A4-A38E-13E0B93244DF}"/>
              </a:ext>
            </a:extLst>
          </p:cNvPr>
          <p:cNvGrpSpPr/>
          <p:nvPr/>
        </p:nvGrpSpPr>
        <p:grpSpPr>
          <a:xfrm>
            <a:off x="509265" y="3079820"/>
            <a:ext cx="11173470" cy="2985788"/>
            <a:chOff x="446904" y="3166076"/>
            <a:chExt cx="11235830" cy="2900982"/>
          </a:xfrm>
        </p:grpSpPr>
        <p:sp>
          <p:nvSpPr>
            <p:cNvPr id="71" name="Text Placeholder 359">
              <a:extLst>
                <a:ext uri="{FF2B5EF4-FFF2-40B4-BE49-F238E27FC236}">
                  <a16:creationId xmlns:a16="http://schemas.microsoft.com/office/drawing/2014/main" id="{8C71A6FF-9026-4667-9A9C-3F33A9FA12B4}"/>
                </a:ext>
              </a:extLst>
            </p:cNvPr>
            <p:cNvSpPr txBox="1">
              <a:spLocks/>
            </p:cNvSpPr>
            <p:nvPr/>
          </p:nvSpPr>
          <p:spPr>
            <a:xfrm>
              <a:off x="446904"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6213" marR="0" lvl="0" indent="-176213" algn="l" defTabSz="914400" rtl="0" eaLnBrk="1" fontAlgn="auto" latinLnBrk="0" hangingPunct="1">
                <a:lnSpc>
                  <a:spcPct val="100000"/>
                </a:lnSpc>
                <a:spcBef>
                  <a:spcPts val="600"/>
                </a:spcBef>
                <a:spcAft>
                  <a:spcPts val="0"/>
                </a:spcAft>
                <a:buClrTx/>
                <a:buSzTx/>
                <a:buFont typeface="+mj-lt"/>
                <a:buAutoNum type="arabicPeriod"/>
                <a:tabLst/>
                <a:defRPr/>
              </a:pPr>
              <a:r>
                <a:rPr lang="en-US" sz="1100" b="1" dirty="0">
                  <a:latin typeface="+mn-lt"/>
                </a:rPr>
                <a:t>Introduction</a:t>
              </a:r>
            </a:p>
            <a:p>
              <a:pPr lvl="0">
                <a:defRPr/>
              </a:pPr>
              <a:r>
                <a:rPr lang="en-US" sz="1100" b="1" dirty="0">
                  <a:latin typeface="+mn-lt"/>
                </a:rPr>
                <a:t>Business development </a:t>
              </a:r>
            </a:p>
            <a:p>
              <a:pPr lvl="0">
                <a:defRPr/>
              </a:pPr>
              <a:r>
                <a:rPr kumimoji="0" lang="pl-PL" sz="1100" b="1" i="0" u="none" strike="noStrike" kern="1200" cap="none" spc="0" normalizeH="0" baseline="0" dirty="0">
                  <a:ln>
                    <a:noFill/>
                  </a:ln>
                  <a:effectLst/>
                  <a:uLnTx/>
                  <a:uFillTx/>
                  <a:latin typeface="+mn-lt"/>
                </a:rPr>
                <a:t>D</a:t>
              </a:r>
              <a:r>
                <a:rPr kumimoji="0" lang="en-US" sz="1100" b="1" i="0" u="none" strike="noStrike" kern="1200" cap="none" spc="0" normalizeH="0" baseline="0" dirty="0" err="1">
                  <a:ln>
                    <a:noFill/>
                  </a:ln>
                  <a:effectLst/>
                  <a:uLnTx/>
                  <a:uFillTx/>
                  <a:latin typeface="+mn-lt"/>
                </a:rPr>
                <a:t>evelopment</a:t>
              </a:r>
              <a:r>
                <a:rPr kumimoji="0" lang="en-US" sz="1100" b="1" i="0" u="none" strike="noStrike" kern="1200" cap="none" spc="0" normalizeH="0" baseline="0" dirty="0">
                  <a:ln>
                    <a:noFill/>
                  </a:ln>
                  <a:effectLst/>
                  <a:uLnTx/>
                  <a:uFillTx/>
                  <a:latin typeface="+mn-lt"/>
                </a:rPr>
                <a:t> plans</a:t>
              </a:r>
              <a:endParaRPr lang="en-US" sz="1100" b="1" dirty="0">
                <a:latin typeface="+mn-lt"/>
              </a:endParaRPr>
            </a:p>
            <a:p>
              <a:pPr lvl="0">
                <a:defRPr/>
              </a:pPr>
              <a:r>
                <a:rPr lang="en-US" sz="1100" b="1" dirty="0">
                  <a:latin typeface="+mn-lt"/>
                </a:rPr>
                <a:t>Investment thesis</a:t>
              </a:r>
            </a:p>
          </p:txBody>
        </p:sp>
        <p:sp>
          <p:nvSpPr>
            <p:cNvPr id="72" name="Text Placeholder 359">
              <a:extLst>
                <a:ext uri="{FF2B5EF4-FFF2-40B4-BE49-F238E27FC236}">
                  <a16:creationId xmlns:a16="http://schemas.microsoft.com/office/drawing/2014/main" id="{6EB477C8-D2BA-4D17-82A4-DF0D5D8C6DC2}"/>
                </a:ext>
              </a:extLst>
            </p:cNvPr>
            <p:cNvSpPr txBox="1">
              <a:spLocks/>
            </p:cNvSpPr>
            <p:nvPr/>
          </p:nvSpPr>
          <p:spPr>
            <a:xfrm>
              <a:off x="4272551"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100" b="1" dirty="0">
                  <a:latin typeface="+mn-lt"/>
                </a:rPr>
                <a:t>Market overview I</a:t>
              </a:r>
            </a:p>
            <a:p>
              <a:pPr lvl="0">
                <a:defRPr/>
              </a:pPr>
              <a:r>
                <a:rPr lang="en-US" sz="1100" b="1" dirty="0">
                  <a:latin typeface="+mn-lt"/>
                </a:rPr>
                <a:t>Market overview II</a:t>
              </a:r>
            </a:p>
            <a:p>
              <a:pPr>
                <a:defRPr/>
              </a:pPr>
              <a:r>
                <a:rPr lang="en-US" sz="1100" b="1" dirty="0">
                  <a:latin typeface="+mn-lt"/>
                </a:rPr>
                <a:t>Market competition</a:t>
              </a:r>
            </a:p>
            <a:p>
              <a:pPr lvl="0">
                <a:defRPr/>
              </a:pPr>
              <a:r>
                <a:rPr lang="en-US" sz="1100" b="1" dirty="0">
                  <a:latin typeface="+mn-lt"/>
                </a:rPr>
                <a:t>Market competition</a:t>
              </a:r>
            </a:p>
            <a:p>
              <a:pPr lvl="0">
                <a:defRPr/>
              </a:pPr>
              <a:r>
                <a:rPr lang="pl-PL" sz="1100" b="1" dirty="0" err="1">
                  <a:latin typeface="+mn-lt"/>
                </a:rPr>
                <a:t>Company’s</a:t>
              </a:r>
              <a:r>
                <a:rPr lang="en-US" sz="1100" b="1" dirty="0">
                  <a:latin typeface="+mn-lt"/>
                </a:rPr>
                <a:t>  competitive advantages </a:t>
              </a:r>
            </a:p>
            <a:p>
              <a:pPr lvl="0">
                <a:defRPr/>
              </a:pPr>
              <a:endParaRPr lang="en-US" sz="1100" b="1" dirty="0">
                <a:latin typeface="+mn-lt"/>
              </a:endParaRPr>
            </a:p>
            <a:p>
              <a:pPr lvl="0">
                <a:defRPr/>
              </a:pPr>
              <a:endParaRPr lang="en-US" sz="1100" b="1" dirty="0">
                <a:latin typeface="+mn-lt"/>
              </a:endParaRPr>
            </a:p>
          </p:txBody>
        </p:sp>
        <p:sp>
          <p:nvSpPr>
            <p:cNvPr id="73" name="Text Placeholder 359">
              <a:extLst>
                <a:ext uri="{FF2B5EF4-FFF2-40B4-BE49-F238E27FC236}">
                  <a16:creationId xmlns:a16="http://schemas.microsoft.com/office/drawing/2014/main" id="{AEBFF178-C8D8-4D26-A815-0547FDBE1C66}"/>
                </a:ext>
              </a:extLst>
            </p:cNvPr>
            <p:cNvSpPr txBox="1">
              <a:spLocks/>
            </p:cNvSpPr>
            <p:nvPr/>
          </p:nvSpPr>
          <p:spPr>
            <a:xfrm>
              <a:off x="6185374"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100" b="1" dirty="0">
                  <a:latin typeface="+mn-lt"/>
                </a:rPr>
                <a:t>Development strategy</a:t>
              </a:r>
            </a:p>
            <a:p>
              <a:pPr lvl="0">
                <a:defRPr/>
              </a:pPr>
              <a:r>
                <a:rPr lang="pl-PL" sz="1100" b="1" dirty="0">
                  <a:latin typeface="+mn-lt"/>
                </a:rPr>
                <a:t>Company</a:t>
              </a:r>
              <a:r>
                <a:rPr lang="en-US" sz="1100" b="1" dirty="0">
                  <a:latin typeface="+mn-lt"/>
                </a:rPr>
                <a:t> in context of COVID-19</a:t>
              </a:r>
              <a:endParaRPr lang="pl-PL" sz="1100" dirty="0">
                <a:latin typeface="+mn-lt"/>
              </a:endParaRPr>
            </a:p>
            <a:p>
              <a:pPr lvl="0">
                <a:defRPr/>
              </a:pPr>
              <a:r>
                <a:rPr lang="pl-PL" sz="1100" b="1" dirty="0">
                  <a:latin typeface="+mn-lt"/>
                </a:rPr>
                <a:t>Value </a:t>
              </a:r>
              <a:r>
                <a:rPr lang="pl-PL" sz="1100" b="1" dirty="0" err="1">
                  <a:latin typeface="+mn-lt"/>
                </a:rPr>
                <a:t>proposition</a:t>
              </a:r>
              <a:endParaRPr lang="en-US" sz="1100" b="1" dirty="0">
                <a:latin typeface="+mn-lt"/>
              </a:endParaRPr>
            </a:p>
            <a:p>
              <a:pPr lvl="0">
                <a:defRPr/>
              </a:pPr>
              <a:r>
                <a:rPr lang="en-US" sz="1100" b="1" dirty="0">
                  <a:latin typeface="+mn-lt"/>
                </a:rPr>
                <a:t>SWOT analysis</a:t>
              </a:r>
            </a:p>
          </p:txBody>
        </p:sp>
        <p:sp>
          <p:nvSpPr>
            <p:cNvPr id="74" name="Text Placeholder 359">
              <a:extLst>
                <a:ext uri="{FF2B5EF4-FFF2-40B4-BE49-F238E27FC236}">
                  <a16:creationId xmlns:a16="http://schemas.microsoft.com/office/drawing/2014/main" id="{9C6F93DC-BF9F-4BC9-9A95-0B92FA25EE78}"/>
                </a:ext>
              </a:extLst>
            </p:cNvPr>
            <p:cNvSpPr txBox="1">
              <a:spLocks/>
            </p:cNvSpPr>
            <p:nvPr/>
          </p:nvSpPr>
          <p:spPr>
            <a:xfrm>
              <a:off x="8098197"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100" b="1" dirty="0">
                  <a:latin typeface="+mn-lt"/>
                  <a:cs typeface="Calibri Light" panose="020F0302020204030204" pitchFamily="34" charset="0"/>
                </a:rPr>
                <a:t>Profit and Loss Account</a:t>
              </a:r>
            </a:p>
            <a:p>
              <a:pPr lvl="0">
                <a:defRPr/>
              </a:pPr>
              <a:r>
                <a:rPr lang="en-US" sz="1100" b="1" dirty="0">
                  <a:latin typeface="+mn-lt"/>
                </a:rPr>
                <a:t>Revenues structure</a:t>
              </a:r>
            </a:p>
            <a:p>
              <a:pPr lvl="0">
                <a:defRPr/>
              </a:pPr>
              <a:r>
                <a:rPr lang="en-US" sz="1100" b="1" dirty="0">
                  <a:latin typeface="+mn-lt"/>
                </a:rPr>
                <a:t>Fixed costs</a:t>
              </a:r>
            </a:p>
            <a:p>
              <a:pPr lvl="0">
                <a:defRPr/>
              </a:pPr>
              <a:r>
                <a:rPr lang="en-US" sz="1100" b="1" dirty="0">
                  <a:latin typeface="+mn-lt"/>
                </a:rPr>
                <a:t>Variable costs</a:t>
              </a:r>
            </a:p>
            <a:p>
              <a:pPr lvl="0">
                <a:defRPr/>
              </a:pPr>
              <a:r>
                <a:rPr lang="en-US" sz="1100" b="1" dirty="0">
                  <a:latin typeface="+mn-lt"/>
                </a:rPr>
                <a:t>Sales profitability</a:t>
              </a:r>
            </a:p>
            <a:p>
              <a:pPr lvl="0">
                <a:defRPr/>
              </a:pPr>
              <a:r>
                <a:rPr lang="en-US" sz="1100" b="1" dirty="0">
                  <a:latin typeface="+mn-lt"/>
                </a:rPr>
                <a:t>Planned CAPEX</a:t>
              </a:r>
            </a:p>
            <a:p>
              <a:pPr lvl="0">
                <a:defRPr/>
              </a:pPr>
              <a:r>
                <a:rPr lang="en-US" sz="1100" b="1" dirty="0">
                  <a:latin typeface="+mn-lt"/>
                </a:rPr>
                <a:t>Balance Sheet </a:t>
              </a:r>
            </a:p>
          </p:txBody>
        </p:sp>
        <p:sp>
          <p:nvSpPr>
            <p:cNvPr id="75" name="Text Placeholder 359">
              <a:extLst>
                <a:ext uri="{FF2B5EF4-FFF2-40B4-BE49-F238E27FC236}">
                  <a16:creationId xmlns:a16="http://schemas.microsoft.com/office/drawing/2014/main" id="{37AEACB0-3074-4823-A84F-15784ACBCB23}"/>
                </a:ext>
              </a:extLst>
            </p:cNvPr>
            <p:cNvSpPr txBox="1">
              <a:spLocks/>
            </p:cNvSpPr>
            <p:nvPr/>
          </p:nvSpPr>
          <p:spPr>
            <a:xfrm>
              <a:off x="2359727" y="3166076"/>
              <a:ext cx="1671713" cy="2900982"/>
            </a:xfrm>
            <a:prstGeom prst="roundRect">
              <a:avLst>
                <a:gd name="adj" fmla="val 8704"/>
              </a:avLst>
            </a:prstGeom>
            <a:solidFill>
              <a:srgbClr val="E1E1E1"/>
            </a:solidFill>
            <a:ln>
              <a:noFill/>
              <a:prstDash val="dash"/>
            </a:ln>
          </p:spPr>
          <p:txBody>
            <a:bodyPr vert="horz" wrap="square" lIns="91440" tIns="45720" rIns="9144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100" b="1" dirty="0">
                  <a:latin typeface="+mn-lt"/>
                </a:rPr>
                <a:t>Product portfolio I</a:t>
              </a:r>
            </a:p>
            <a:p>
              <a:pPr>
                <a:defRPr/>
              </a:pPr>
              <a:r>
                <a:rPr lang="en-US" sz="1100" b="1" dirty="0">
                  <a:latin typeface="+mn-lt"/>
                </a:rPr>
                <a:t>Product portfolio II</a:t>
              </a:r>
            </a:p>
            <a:p>
              <a:pPr lvl="0">
                <a:defRPr/>
              </a:pPr>
              <a:r>
                <a:rPr lang="en-US" sz="1100" b="1" dirty="0">
                  <a:latin typeface="+mn-lt"/>
                </a:rPr>
                <a:t>Business model</a:t>
              </a:r>
            </a:p>
            <a:p>
              <a:pPr lvl="0">
                <a:defRPr/>
              </a:pPr>
              <a:r>
                <a:rPr lang="en-US" sz="1100" b="1" dirty="0">
                  <a:latin typeface="+mn-lt"/>
                </a:rPr>
                <a:t>Marketing activity</a:t>
              </a:r>
            </a:p>
            <a:p>
              <a:pPr>
                <a:defRPr/>
              </a:pPr>
              <a:r>
                <a:rPr lang="en-US" sz="1100" b="1" dirty="0">
                  <a:latin typeface="+mn-lt"/>
                </a:rPr>
                <a:t>Clients and sales channels </a:t>
              </a:r>
            </a:p>
            <a:p>
              <a:pPr lvl="0">
                <a:defRPr/>
              </a:pPr>
              <a:r>
                <a:rPr lang="en-US" sz="1100" b="1" dirty="0">
                  <a:latin typeface="+mn-lt"/>
                </a:rPr>
                <a:t>Sales structure </a:t>
              </a:r>
            </a:p>
            <a:p>
              <a:pPr>
                <a:defRPr/>
              </a:pPr>
              <a:r>
                <a:rPr lang="en-US" sz="1100" b="1" dirty="0">
                  <a:latin typeface="+mn-lt"/>
                </a:rPr>
                <a:t>Licenses and certificates</a:t>
              </a:r>
            </a:p>
            <a:p>
              <a:pPr lvl="0">
                <a:defRPr/>
              </a:pPr>
              <a:r>
                <a:rPr lang="en-US" sz="1100" b="1" dirty="0">
                  <a:latin typeface="+mn-lt"/>
                </a:rPr>
                <a:t>Organizational structure </a:t>
              </a:r>
            </a:p>
            <a:p>
              <a:pPr lvl="0">
                <a:defRPr/>
              </a:pPr>
              <a:r>
                <a:rPr lang="en-US" sz="1100" b="1" dirty="0">
                  <a:latin typeface="+mn-lt"/>
                </a:rPr>
                <a:t>Key people</a:t>
              </a:r>
            </a:p>
            <a:p>
              <a:pPr lvl="0">
                <a:defRPr/>
              </a:pPr>
              <a:endParaRPr lang="en-US" sz="1100" b="1" dirty="0">
                <a:latin typeface="+mn-lt"/>
              </a:endParaRPr>
            </a:p>
          </p:txBody>
        </p:sp>
        <p:sp>
          <p:nvSpPr>
            <p:cNvPr id="76" name="Text Placeholder 359">
              <a:extLst>
                <a:ext uri="{FF2B5EF4-FFF2-40B4-BE49-F238E27FC236}">
                  <a16:creationId xmlns:a16="http://schemas.microsoft.com/office/drawing/2014/main" id="{F19E8639-EFF3-4CEA-80D5-6739EF7F306A}"/>
                </a:ext>
              </a:extLst>
            </p:cNvPr>
            <p:cNvSpPr txBox="1">
              <a:spLocks/>
            </p:cNvSpPr>
            <p:nvPr/>
          </p:nvSpPr>
          <p:spPr>
            <a:xfrm>
              <a:off x="10011021" y="3166076"/>
              <a:ext cx="1671713" cy="2900982"/>
            </a:xfrm>
            <a:prstGeom prst="roundRect">
              <a:avLst>
                <a:gd name="adj" fmla="val 8704"/>
              </a:avLst>
            </a:prstGeom>
            <a:solidFill>
              <a:srgbClr val="A880C6"/>
            </a:solidFill>
            <a:ln>
              <a:noFill/>
              <a:prstDash val="dash"/>
            </a:ln>
          </p:spPr>
          <p:txBody>
            <a:bodyPr vert="horz" wrap="square" lIns="91440" tIns="45720" rIns="182880" bIns="45720" rtlCol="0">
              <a:noAutofit/>
            </a:bodyPr>
            <a:lstStyle>
              <a:lvl1pPr marL="176213" indent="-176213" algn="l" defTabSz="914400" rtl="0" eaLnBrk="1" latinLnBrk="0" hangingPunct="1">
                <a:lnSpc>
                  <a:spcPct val="100000"/>
                </a:lnSpc>
                <a:spcBef>
                  <a:spcPts val="600"/>
                </a:spcBef>
                <a:buFont typeface="+mj-lt"/>
                <a:buAutoNum type="arabicPeriod"/>
                <a:defRPr lang="pl-PL" sz="1200" kern="1200" noProof="0" dirty="0" smtClean="0">
                  <a:solidFill>
                    <a:schemeClr val="bg1"/>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pl-PL" sz="1000" b="1" dirty="0">
                  <a:latin typeface="+mn-lt"/>
                  <a:cs typeface="Calibri Light" panose="020F0302020204030204" pitchFamily="34" charset="0"/>
                </a:rPr>
                <a:t>Financial </a:t>
              </a:r>
              <a:r>
                <a:rPr lang="pl-PL" sz="1000" b="1" dirty="0" err="1">
                  <a:latin typeface="+mn-lt"/>
                  <a:cs typeface="Calibri Light" panose="020F0302020204030204" pitchFamily="34" charset="0"/>
                </a:rPr>
                <a:t>Statements</a:t>
              </a:r>
              <a:endParaRPr lang="pl-PL" sz="1000" b="1" dirty="0">
                <a:latin typeface="+mn-lt"/>
                <a:cs typeface="Calibri Light" panose="020F0302020204030204" pitchFamily="34" charset="0"/>
              </a:endParaRPr>
            </a:p>
            <a:p>
              <a:pPr lvl="0">
                <a:defRPr/>
              </a:pPr>
              <a:r>
                <a:rPr lang="pl-PL" sz="1000" b="1" dirty="0" err="1">
                  <a:latin typeface="+mn-lt"/>
                  <a:cs typeface="Calibri Light" panose="020F0302020204030204" pitchFamily="34" charset="0"/>
                </a:rPr>
                <a:t>Glossary</a:t>
              </a:r>
              <a:endParaRPr lang="en-US" sz="1000" b="1" dirty="0">
                <a:latin typeface="+mn-lt"/>
              </a:endParaRPr>
            </a:p>
            <a:p>
              <a:pPr lvl="0">
                <a:defRPr/>
              </a:pPr>
              <a:endParaRPr lang="en-US" sz="1000" dirty="0">
                <a:latin typeface="+mn-lt"/>
              </a:endParaRPr>
            </a:p>
          </p:txBody>
        </p:sp>
      </p:grpSp>
      <p:sp>
        <p:nvSpPr>
          <p:cNvPr id="2" name="Text Placeholder 105">
            <a:extLst>
              <a:ext uri="{FF2B5EF4-FFF2-40B4-BE49-F238E27FC236}">
                <a16:creationId xmlns:a16="http://schemas.microsoft.com/office/drawing/2014/main" id="{87EFF923-5D3D-421B-BFF2-9D13B4251652}"/>
              </a:ext>
            </a:extLst>
          </p:cNvPr>
          <p:cNvSpPr txBox="1">
            <a:spLocks/>
          </p:cNvSpPr>
          <p:nvPr/>
        </p:nvSpPr>
        <p:spPr>
          <a:xfrm>
            <a:off x="10192845" y="528702"/>
            <a:ext cx="1491721" cy="1584469"/>
          </a:xfrm>
          <a:prstGeom prst="rect">
            <a:avLst/>
          </a:prstGeom>
          <a:noFill/>
        </p:spPr>
        <p:txBody>
          <a:bodyPr vert="horz" lIns="0" tIns="0" rIns="0" bIns="0" rtlCol="0" anchor="ctr" anchorCtr="0">
            <a:noAutofit/>
          </a:bodyPr>
          <a:lstStyle>
            <a:lvl1pPr marL="0" indent="0" algn="r" defTabSz="914400" rtl="0" eaLnBrk="1" latinLnBrk="0" hangingPunct="1">
              <a:spcBef>
                <a:spcPct val="20000"/>
              </a:spcBef>
              <a:buFont typeface="Arial" pitchFamily="34" charset="0"/>
              <a:buNone/>
              <a:defRPr lang="en-US" sz="13800" b="1" i="0" kern="1200" dirty="0">
                <a:ln>
                  <a:solidFill>
                    <a:srgbClr val="CDD8E5"/>
                  </a:solidFill>
                </a:ln>
                <a:no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2pPr>
            <a:lvl3pPr marL="1143000" indent="-228600" algn="l" defTabSz="914400" rtl="0" eaLnBrk="1" latinLnBrk="0" hangingPunct="1">
              <a:spcBef>
                <a:spcPct val="20000"/>
              </a:spcBef>
              <a:buFont typeface="Arial" pitchFamily="34" charset="0"/>
              <a:buChar char="•"/>
              <a:defRPr sz="12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3pPr>
            <a:lvl4pPr marL="1600200" indent="-228600" algn="l" defTabSz="914400" rtl="0" eaLnBrk="1" latinLnBrk="0" hangingPunct="1">
              <a:spcBef>
                <a:spcPct val="20000"/>
              </a:spcBef>
              <a:buFont typeface="Arial" pitchFamily="34" charset="0"/>
              <a:buChar char="–"/>
              <a:defRPr sz="11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4pPr>
            <a:lvl5pPr marL="2057400" indent="-228600" algn="l" defTabSz="914400" rtl="0" eaLnBrk="1" latinLnBrk="0" hangingPunct="1">
              <a:spcBef>
                <a:spcPct val="20000"/>
              </a:spcBef>
              <a:buFont typeface="Arial" pitchFamily="34" charset="0"/>
              <a:buChar char="»"/>
              <a:defRPr sz="1100" kern="1200">
                <a:solidFill>
                  <a:schemeClr val="tx1">
                    <a:lumMod val="65000"/>
                    <a:lumOff val="35000"/>
                  </a:schemeClr>
                </a:solidFill>
                <a:latin typeface="Calibri Light" panose="020F0302020204030204" pitchFamily="34" charset="0"/>
                <a:ea typeface="+mn-ea"/>
                <a:cs typeface="Calibri Light" panose="020F0302020204030204"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pl-PL" sz="16200" b="1" i="0" u="none" strike="noStrike" kern="1200" cap="none" spc="0" normalizeH="0" baseline="0" dirty="0">
                <a:ln>
                  <a:solidFill>
                    <a:srgbClr val="754599"/>
                  </a:solidFill>
                </a:ln>
                <a:noFill/>
                <a:effectLst/>
                <a:uLnTx/>
                <a:uFillTx/>
                <a:latin typeface="Calibri"/>
                <a:ea typeface="+mn-ea"/>
                <a:cs typeface="+mn-cs"/>
              </a:rPr>
              <a:t>6</a:t>
            </a:r>
            <a:endParaRPr kumimoji="0" lang="en-US" sz="16200" b="1" i="0" u="none" strike="noStrike" kern="1200" cap="none" spc="0" normalizeH="0" baseline="0" dirty="0">
              <a:ln>
                <a:solidFill>
                  <a:srgbClr val="754599"/>
                </a:solidFill>
              </a:ln>
              <a:noFill/>
              <a:effectLst/>
              <a:uLnTx/>
              <a:uFillTx/>
              <a:latin typeface="Calibri"/>
              <a:ea typeface="+mn-ea"/>
              <a:cs typeface="+mn-cs"/>
            </a:endParaRPr>
          </a:p>
        </p:txBody>
      </p:sp>
      <p:grpSp>
        <p:nvGrpSpPr>
          <p:cNvPr id="6" name="Group 5">
            <a:extLst>
              <a:ext uri="{FF2B5EF4-FFF2-40B4-BE49-F238E27FC236}">
                <a16:creationId xmlns:a16="http://schemas.microsoft.com/office/drawing/2014/main" id="{8E7FBAFC-4FC9-4EBE-8E21-E46C7940B936}"/>
              </a:ext>
            </a:extLst>
          </p:cNvPr>
          <p:cNvGrpSpPr/>
          <p:nvPr/>
        </p:nvGrpSpPr>
        <p:grpSpPr>
          <a:xfrm>
            <a:off x="501638" y="2535103"/>
            <a:ext cx="11187524" cy="423593"/>
            <a:chOff x="511366" y="2535103"/>
            <a:chExt cx="11187524" cy="423593"/>
          </a:xfrm>
        </p:grpSpPr>
        <p:grpSp>
          <p:nvGrpSpPr>
            <p:cNvPr id="5" name="Group 4">
              <a:extLst>
                <a:ext uri="{FF2B5EF4-FFF2-40B4-BE49-F238E27FC236}">
                  <a16:creationId xmlns:a16="http://schemas.microsoft.com/office/drawing/2014/main" id="{A9CC1546-16C8-489A-9B73-908EAD0FBA0A}"/>
                </a:ext>
              </a:extLst>
            </p:cNvPr>
            <p:cNvGrpSpPr/>
            <p:nvPr/>
          </p:nvGrpSpPr>
          <p:grpSpPr>
            <a:xfrm>
              <a:off x="511366" y="2535103"/>
              <a:ext cx="11187524" cy="423593"/>
              <a:chOff x="511366" y="2535103"/>
              <a:chExt cx="11187524" cy="423593"/>
            </a:xfrm>
          </p:grpSpPr>
          <p:grpSp>
            <p:nvGrpSpPr>
              <p:cNvPr id="50" name="Group 49">
                <a:extLst>
                  <a:ext uri="{FF2B5EF4-FFF2-40B4-BE49-F238E27FC236}">
                    <a16:creationId xmlns:a16="http://schemas.microsoft.com/office/drawing/2014/main" id="{67D6CCDD-385A-4E66-B0D3-6725139E0C6D}"/>
                  </a:ext>
                </a:extLst>
              </p:cNvPr>
              <p:cNvGrpSpPr/>
              <p:nvPr/>
            </p:nvGrpSpPr>
            <p:grpSpPr>
              <a:xfrm>
                <a:off x="511366" y="2535103"/>
                <a:ext cx="11132457" cy="423593"/>
                <a:chOff x="448906" y="2446538"/>
                <a:chExt cx="11216210" cy="525036"/>
              </a:xfrm>
            </p:grpSpPr>
            <p:sp>
              <p:nvSpPr>
                <p:cNvPr id="52" name="Text Placeholder 421">
                  <a:extLst>
                    <a:ext uri="{FF2B5EF4-FFF2-40B4-BE49-F238E27FC236}">
                      <a16:creationId xmlns:a16="http://schemas.microsoft.com/office/drawing/2014/main" id="{6108EB38-9935-4CD7-9779-43C1B7C90A76}"/>
                    </a:ext>
                  </a:extLst>
                </p:cNvPr>
                <p:cNvSpPr txBox="1">
                  <a:spLocks/>
                </p:cNvSpPr>
                <p:nvPr/>
              </p:nvSpPr>
              <p:spPr>
                <a:xfrm>
                  <a:off x="490932" y="2446538"/>
                  <a:ext cx="1572768" cy="447505"/>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accent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2800" dirty="0">
                      <a:solidFill>
                        <a:srgbClr val="B4B4B4"/>
                      </a:solidFill>
                      <a:latin typeface="Calibri"/>
                    </a:rPr>
                    <a:t>I</a:t>
                  </a:r>
                </a:p>
              </p:txBody>
            </p:sp>
            <p:sp>
              <p:nvSpPr>
                <p:cNvPr id="53" name="Text Placeholder 423">
                  <a:extLst>
                    <a:ext uri="{FF2B5EF4-FFF2-40B4-BE49-F238E27FC236}">
                      <a16:creationId xmlns:a16="http://schemas.microsoft.com/office/drawing/2014/main" id="{82BB13DF-4ED0-4AB3-9935-FB4F167B9044}"/>
                    </a:ext>
                  </a:extLst>
                </p:cNvPr>
                <p:cNvSpPr txBox="1">
                  <a:spLocks/>
                </p:cNvSpPr>
                <p:nvPr/>
              </p:nvSpPr>
              <p:spPr>
                <a:xfrm>
                  <a:off x="6222595" y="2446539"/>
                  <a:ext cx="1572768" cy="44750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accent6">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2800" dirty="0">
                      <a:solidFill>
                        <a:srgbClr val="B4B4B4"/>
                      </a:solidFill>
                      <a:latin typeface="Calibri"/>
                    </a:rPr>
                    <a:t>IV</a:t>
                  </a:r>
                </a:p>
              </p:txBody>
            </p:sp>
            <p:sp>
              <p:nvSpPr>
                <p:cNvPr id="54" name="Text Placeholder 424">
                  <a:extLst>
                    <a:ext uri="{FF2B5EF4-FFF2-40B4-BE49-F238E27FC236}">
                      <a16:creationId xmlns:a16="http://schemas.microsoft.com/office/drawing/2014/main" id="{2631CB53-0D5C-40FD-8E0D-AE7DB526435D}"/>
                    </a:ext>
                  </a:extLst>
                </p:cNvPr>
                <p:cNvSpPr txBox="1">
                  <a:spLocks/>
                </p:cNvSpPr>
                <p:nvPr/>
              </p:nvSpPr>
              <p:spPr>
                <a:xfrm>
                  <a:off x="2365668" y="2446541"/>
                  <a:ext cx="1572768" cy="447503"/>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rgbClr val="CC2027"/>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2800" dirty="0">
                      <a:solidFill>
                        <a:srgbClr val="B4B4B4"/>
                      </a:solidFill>
                      <a:latin typeface="Calibri"/>
                    </a:rPr>
                    <a:t>II</a:t>
                  </a:r>
                </a:p>
              </p:txBody>
            </p:sp>
            <p:sp>
              <p:nvSpPr>
                <p:cNvPr id="55" name="Text Placeholder 425">
                  <a:extLst>
                    <a:ext uri="{FF2B5EF4-FFF2-40B4-BE49-F238E27FC236}">
                      <a16:creationId xmlns:a16="http://schemas.microsoft.com/office/drawing/2014/main" id="{1B82F0AB-533E-4BED-AA0C-BADD1EF1381F}"/>
                    </a:ext>
                  </a:extLst>
                </p:cNvPr>
                <p:cNvSpPr txBox="1">
                  <a:spLocks/>
                </p:cNvSpPr>
                <p:nvPr/>
              </p:nvSpPr>
              <p:spPr>
                <a:xfrm>
                  <a:off x="4313339" y="2446539"/>
                  <a:ext cx="1572768" cy="447501"/>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accent3">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2800" dirty="0">
                      <a:solidFill>
                        <a:srgbClr val="B4B4B4"/>
                      </a:solidFill>
                      <a:latin typeface="Calibri"/>
                    </a:rPr>
                    <a:t>III</a:t>
                  </a:r>
                </a:p>
              </p:txBody>
            </p:sp>
            <p:sp>
              <p:nvSpPr>
                <p:cNvPr id="56" name="Text Placeholder 426">
                  <a:extLst>
                    <a:ext uri="{FF2B5EF4-FFF2-40B4-BE49-F238E27FC236}">
                      <a16:creationId xmlns:a16="http://schemas.microsoft.com/office/drawing/2014/main" id="{60EE86A6-3BD9-4641-B927-8A6297ED8DAB}"/>
                    </a:ext>
                  </a:extLst>
                </p:cNvPr>
                <p:cNvSpPr txBox="1">
                  <a:spLocks/>
                </p:cNvSpPr>
                <p:nvPr/>
              </p:nvSpPr>
              <p:spPr>
                <a:xfrm>
                  <a:off x="8172108" y="2446539"/>
                  <a:ext cx="1572768" cy="44750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2800" dirty="0">
                      <a:solidFill>
                        <a:srgbClr val="B4B4B4"/>
                      </a:solidFill>
                      <a:latin typeface="Calibri"/>
                    </a:rPr>
                    <a:t>V</a:t>
                  </a:r>
                </a:p>
              </p:txBody>
            </p:sp>
            <p:sp>
              <p:nvSpPr>
                <p:cNvPr id="57" name="Text Placeholder 283">
                  <a:extLst>
                    <a:ext uri="{FF2B5EF4-FFF2-40B4-BE49-F238E27FC236}">
                      <a16:creationId xmlns:a16="http://schemas.microsoft.com/office/drawing/2014/main" id="{8CFE6549-7E4E-466C-A8BF-3E2E51FCCE09}"/>
                    </a:ext>
                  </a:extLst>
                </p:cNvPr>
                <p:cNvSpPr txBox="1">
                  <a:spLocks/>
                </p:cNvSpPr>
                <p:nvPr/>
              </p:nvSpPr>
              <p:spPr>
                <a:xfrm>
                  <a:off x="676098" y="2543458"/>
                  <a:ext cx="1053448" cy="311630"/>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rgbClr val="05234D"/>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pl-PL" sz="1200" dirty="0" err="1">
                      <a:solidFill>
                        <a:srgbClr val="B4B4B4"/>
                      </a:solidFill>
                    </a:rPr>
                    <a:t>Introduction</a:t>
                  </a:r>
                  <a:endParaRPr lang="en-US" sz="1200" dirty="0">
                    <a:solidFill>
                      <a:srgbClr val="B4B4B4"/>
                    </a:solidFill>
                  </a:endParaRPr>
                </a:p>
              </p:txBody>
            </p:sp>
            <p:sp>
              <p:nvSpPr>
                <p:cNvPr id="58" name="Text Placeholder 285">
                  <a:extLst>
                    <a:ext uri="{FF2B5EF4-FFF2-40B4-BE49-F238E27FC236}">
                      <a16:creationId xmlns:a16="http://schemas.microsoft.com/office/drawing/2014/main" id="{983E4E73-8A68-4E9D-941B-A7CF78EF5129}"/>
                    </a:ext>
                  </a:extLst>
                </p:cNvPr>
                <p:cNvSpPr txBox="1">
                  <a:spLocks/>
                </p:cNvSpPr>
                <p:nvPr/>
              </p:nvSpPr>
              <p:spPr>
                <a:xfrm>
                  <a:off x="6603648" y="2543458"/>
                  <a:ext cx="1243583" cy="350584"/>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accent6">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200" dirty="0">
                      <a:solidFill>
                        <a:srgbClr val="B4B4B4"/>
                      </a:solidFill>
                    </a:rPr>
                    <a:t>Strategy and development plans</a:t>
                  </a:r>
                </a:p>
              </p:txBody>
            </p:sp>
            <p:sp>
              <p:nvSpPr>
                <p:cNvPr id="59" name="Text Placeholder 286">
                  <a:extLst>
                    <a:ext uri="{FF2B5EF4-FFF2-40B4-BE49-F238E27FC236}">
                      <a16:creationId xmlns:a16="http://schemas.microsoft.com/office/drawing/2014/main" id="{17C46267-9C5E-4BAB-B010-5DBC2DDBE1B2}"/>
                    </a:ext>
                  </a:extLst>
                </p:cNvPr>
                <p:cNvSpPr txBox="1">
                  <a:spLocks/>
                </p:cNvSpPr>
                <p:nvPr/>
              </p:nvSpPr>
              <p:spPr>
                <a:xfrm>
                  <a:off x="2642516" y="2543458"/>
                  <a:ext cx="1572768" cy="313252"/>
                </a:xfrm>
                <a:prstGeom prst="rect">
                  <a:avLst/>
                </a:prstGeom>
                <a:no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rgbClr val="CC2027"/>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pl-PL" sz="1200" dirty="0">
                      <a:solidFill>
                        <a:srgbClr val="B4B4B4"/>
                      </a:solidFill>
                    </a:rPr>
                    <a:t>Company</a:t>
                  </a:r>
                  <a:r>
                    <a:rPr lang="en-US" sz="1200" dirty="0">
                      <a:solidFill>
                        <a:srgbClr val="B4B4B4"/>
                      </a:solidFill>
                    </a:rPr>
                    <a:t> operations</a:t>
                  </a:r>
                </a:p>
              </p:txBody>
            </p:sp>
            <p:sp>
              <p:nvSpPr>
                <p:cNvPr id="60" name="Text Placeholder 282">
                  <a:extLst>
                    <a:ext uri="{FF2B5EF4-FFF2-40B4-BE49-F238E27FC236}">
                      <a16:creationId xmlns:a16="http://schemas.microsoft.com/office/drawing/2014/main" id="{D5678E78-4CC1-4B43-85B8-AE1FBC1E1017}"/>
                    </a:ext>
                  </a:extLst>
                </p:cNvPr>
                <p:cNvSpPr txBox="1">
                  <a:spLocks/>
                </p:cNvSpPr>
                <p:nvPr/>
              </p:nvSpPr>
              <p:spPr>
                <a:xfrm>
                  <a:off x="4687090" y="2543458"/>
                  <a:ext cx="1133854" cy="347570"/>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accent3">
                          <a:lumMod val="50000"/>
                        </a:schemeClr>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dirty="0">
                      <a:solidFill>
                        <a:srgbClr val="B4B4B4"/>
                      </a:solidFill>
                    </a:rPr>
                    <a:t>Market and competition</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1200" b="1" i="0" u="none" strike="noStrike" kern="1200" cap="none" spc="0" normalizeH="0" baseline="0" dirty="0">
                    <a:ln>
                      <a:noFill/>
                    </a:ln>
                    <a:solidFill>
                      <a:srgbClr val="B4B4B4"/>
                    </a:solidFill>
                    <a:effectLst/>
                    <a:uLnTx/>
                    <a:uFillTx/>
                  </a:endParaRPr>
                </a:p>
              </p:txBody>
            </p:sp>
            <p:sp>
              <p:nvSpPr>
                <p:cNvPr id="61" name="Text Placeholder 420">
                  <a:extLst>
                    <a:ext uri="{FF2B5EF4-FFF2-40B4-BE49-F238E27FC236}">
                      <a16:creationId xmlns:a16="http://schemas.microsoft.com/office/drawing/2014/main" id="{C1F4B29B-CF7D-417F-8719-3E2B1ED3F257}"/>
                    </a:ext>
                  </a:extLst>
                </p:cNvPr>
                <p:cNvSpPr txBox="1">
                  <a:spLocks/>
                </p:cNvSpPr>
                <p:nvPr/>
              </p:nvSpPr>
              <p:spPr>
                <a:xfrm>
                  <a:off x="8456228" y="2543458"/>
                  <a:ext cx="1454179" cy="28394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dirty="0">
                      <a:solidFill>
                        <a:srgbClr val="B4B4B4"/>
                      </a:solidFill>
                    </a:rPr>
                    <a:t>Financial information and forecasts</a:t>
                  </a:r>
                </a:p>
              </p:txBody>
            </p:sp>
            <p:cxnSp>
              <p:nvCxnSpPr>
                <p:cNvPr id="62" name="Straight Connector 61">
                  <a:extLst>
                    <a:ext uri="{FF2B5EF4-FFF2-40B4-BE49-F238E27FC236}">
                      <a16:creationId xmlns:a16="http://schemas.microsoft.com/office/drawing/2014/main" id="{94209548-0DB2-4770-8CD5-58D747E807AD}"/>
                    </a:ext>
                  </a:extLst>
                </p:cNvPr>
                <p:cNvCxnSpPr>
                  <a:cxnSpLocks/>
                </p:cNvCxnSpPr>
                <p:nvPr/>
              </p:nvCxnSpPr>
              <p:spPr>
                <a:xfrm>
                  <a:off x="448906" y="2971574"/>
                  <a:ext cx="1672825"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sp>
              <p:nvSpPr>
                <p:cNvPr id="67" name="Text Placeholder 426">
                  <a:extLst>
                    <a:ext uri="{FF2B5EF4-FFF2-40B4-BE49-F238E27FC236}">
                      <a16:creationId xmlns:a16="http://schemas.microsoft.com/office/drawing/2014/main" id="{5E7792F3-9AFE-4ABB-B5B1-8241B9F8E2A0}"/>
                    </a:ext>
                  </a:extLst>
                </p:cNvPr>
                <p:cNvSpPr txBox="1">
                  <a:spLocks/>
                </p:cNvSpPr>
                <p:nvPr/>
              </p:nvSpPr>
              <p:spPr>
                <a:xfrm>
                  <a:off x="10092348" y="2446539"/>
                  <a:ext cx="1572768" cy="44750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20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2800" dirty="0">
                      <a:solidFill>
                        <a:srgbClr val="8953B2"/>
                      </a:solidFill>
                      <a:latin typeface="Calibri"/>
                    </a:rPr>
                    <a:t>VI</a:t>
                  </a:r>
                </a:p>
              </p:txBody>
            </p:sp>
            <p:sp>
              <p:nvSpPr>
                <p:cNvPr id="69" name="Text Placeholder 420">
                  <a:extLst>
                    <a:ext uri="{FF2B5EF4-FFF2-40B4-BE49-F238E27FC236}">
                      <a16:creationId xmlns:a16="http://schemas.microsoft.com/office/drawing/2014/main" id="{EA2CDB98-4F13-4082-B051-A6B2C8A18371}"/>
                    </a:ext>
                  </a:extLst>
                </p:cNvPr>
                <p:cNvSpPr txBox="1">
                  <a:spLocks/>
                </p:cNvSpPr>
                <p:nvPr/>
              </p:nvSpPr>
              <p:spPr>
                <a:xfrm>
                  <a:off x="10499286" y="2579631"/>
                  <a:ext cx="1030245" cy="313252"/>
                </a:xfrm>
                <a:prstGeom prst="rect">
                  <a:avLst/>
                </a:prstGeom>
                <a:solidFill>
                  <a:schemeClr val="bg1"/>
                </a:solidFill>
                <a:ln>
                  <a:noFill/>
                  <a:prstDash val="dash"/>
                </a:ln>
              </p:spPr>
              <p:txBody>
                <a:bodyPr vert="horz" wrap="square" lIns="0" tIns="0" rIns="0" bIns="0" rtlCol="0">
                  <a:noAutofit/>
                </a:bodyPr>
                <a:lstStyle>
                  <a:lvl1pPr marL="0" indent="0" algn="l" defTabSz="914400" rtl="0" eaLnBrk="1" latinLnBrk="0" hangingPunct="1">
                    <a:lnSpc>
                      <a:spcPct val="90000"/>
                    </a:lnSpc>
                    <a:spcBef>
                      <a:spcPts val="1000"/>
                    </a:spcBef>
                    <a:buFont typeface="Arial" panose="020B0604020202020204" pitchFamily="34" charset="0"/>
                    <a:buNone/>
                    <a:defRPr lang="pl-PL" sz="1400" b="1" kern="1200" noProof="0" dirty="0" smtClean="0">
                      <a:solidFill>
                        <a:schemeClr val="tx1"/>
                      </a:solidFill>
                      <a:latin typeface="+mn-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1200" dirty="0">
                      <a:solidFill>
                        <a:srgbClr val="8953B2"/>
                      </a:solidFill>
                    </a:rPr>
                    <a:t>Attachments</a:t>
                  </a:r>
                </a:p>
              </p:txBody>
            </p:sp>
          </p:grpSp>
          <p:cxnSp>
            <p:nvCxnSpPr>
              <p:cNvPr id="80" name="Straight Connector 79">
                <a:extLst>
                  <a:ext uri="{FF2B5EF4-FFF2-40B4-BE49-F238E27FC236}">
                    <a16:creationId xmlns:a16="http://schemas.microsoft.com/office/drawing/2014/main" id="{FFC52947-888B-4061-8645-2297A09A29D0}"/>
                  </a:ext>
                </a:extLst>
              </p:cNvPr>
              <p:cNvCxnSpPr>
                <a:cxnSpLocks/>
              </p:cNvCxnSpPr>
              <p:nvPr/>
            </p:nvCxnSpPr>
            <p:spPr>
              <a:xfrm>
                <a:off x="2416804"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cxnSp>
            <p:nvCxnSpPr>
              <p:cNvPr id="81" name="Straight Connector 80">
                <a:extLst>
                  <a:ext uri="{FF2B5EF4-FFF2-40B4-BE49-F238E27FC236}">
                    <a16:creationId xmlns:a16="http://schemas.microsoft.com/office/drawing/2014/main" id="{83A02B01-F758-4741-B1B8-46E09C9FC224}"/>
                  </a:ext>
                </a:extLst>
              </p:cNvPr>
              <p:cNvCxnSpPr>
                <a:cxnSpLocks/>
              </p:cNvCxnSpPr>
              <p:nvPr/>
            </p:nvCxnSpPr>
            <p:spPr>
              <a:xfrm>
                <a:off x="4322242"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cxnSp>
            <p:nvCxnSpPr>
              <p:cNvPr id="82" name="Straight Connector 81">
                <a:extLst>
                  <a:ext uri="{FF2B5EF4-FFF2-40B4-BE49-F238E27FC236}">
                    <a16:creationId xmlns:a16="http://schemas.microsoft.com/office/drawing/2014/main" id="{FE1EFD8F-1B97-49B0-A9D0-E9C95ED7AC36}"/>
                  </a:ext>
                </a:extLst>
              </p:cNvPr>
              <p:cNvCxnSpPr>
                <a:cxnSpLocks/>
              </p:cNvCxnSpPr>
              <p:nvPr/>
            </p:nvCxnSpPr>
            <p:spPr>
              <a:xfrm>
                <a:off x="6227680"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cxnSp>
            <p:nvCxnSpPr>
              <p:cNvPr id="83" name="Straight Connector 82">
                <a:extLst>
                  <a:ext uri="{FF2B5EF4-FFF2-40B4-BE49-F238E27FC236}">
                    <a16:creationId xmlns:a16="http://schemas.microsoft.com/office/drawing/2014/main" id="{D8122768-3D6A-4C25-A5AF-A0F821393044}"/>
                  </a:ext>
                </a:extLst>
              </p:cNvPr>
              <p:cNvCxnSpPr>
                <a:cxnSpLocks/>
              </p:cNvCxnSpPr>
              <p:nvPr/>
            </p:nvCxnSpPr>
            <p:spPr>
              <a:xfrm>
                <a:off x="10038556" y="2958696"/>
                <a:ext cx="1660334" cy="0"/>
              </a:xfrm>
              <a:prstGeom prst="line">
                <a:avLst/>
              </a:prstGeom>
              <a:ln w="6350">
                <a:solidFill>
                  <a:srgbClr val="A880C6"/>
                </a:solidFill>
              </a:ln>
            </p:spPr>
            <p:style>
              <a:lnRef idx="1">
                <a:schemeClr val="accent3"/>
              </a:lnRef>
              <a:fillRef idx="0">
                <a:schemeClr val="accent3"/>
              </a:fillRef>
              <a:effectRef idx="0">
                <a:schemeClr val="accent3"/>
              </a:effectRef>
              <a:fontRef idx="minor">
                <a:schemeClr val="tx1"/>
              </a:fontRef>
            </p:style>
          </p:cxnSp>
        </p:grpSp>
        <p:cxnSp>
          <p:nvCxnSpPr>
            <p:cNvPr id="84" name="Straight Connector 83">
              <a:extLst>
                <a:ext uri="{FF2B5EF4-FFF2-40B4-BE49-F238E27FC236}">
                  <a16:creationId xmlns:a16="http://schemas.microsoft.com/office/drawing/2014/main" id="{E856FA6F-43A4-431A-8449-476F22D42CEC}"/>
                </a:ext>
              </a:extLst>
            </p:cNvPr>
            <p:cNvCxnSpPr>
              <a:cxnSpLocks/>
            </p:cNvCxnSpPr>
            <p:nvPr/>
          </p:nvCxnSpPr>
          <p:spPr>
            <a:xfrm>
              <a:off x="8133118" y="2958696"/>
              <a:ext cx="1660334" cy="0"/>
            </a:xfrm>
            <a:prstGeom prst="line">
              <a:avLst/>
            </a:prstGeom>
            <a:ln w="6350">
              <a:solidFill>
                <a:srgbClr val="B4B4B4"/>
              </a:solidFill>
            </a:ln>
          </p:spPr>
          <p:style>
            <a:lnRef idx="1">
              <a:schemeClr val="accent3"/>
            </a:lnRef>
            <a:fillRef idx="0">
              <a:schemeClr val="accent3"/>
            </a:fillRef>
            <a:effectRef idx="0">
              <a:schemeClr val="accent3"/>
            </a:effectRef>
            <a:fontRef idx="minor">
              <a:schemeClr val="tx1"/>
            </a:fontRef>
          </p:style>
        </p:cxnSp>
      </p:grpSp>
      <p:grpSp>
        <p:nvGrpSpPr>
          <p:cNvPr id="63" name="Group 62">
            <a:extLst>
              <a:ext uri="{FF2B5EF4-FFF2-40B4-BE49-F238E27FC236}">
                <a16:creationId xmlns:a16="http://schemas.microsoft.com/office/drawing/2014/main" id="{66DDF915-3840-4F15-9D1B-A00E842BAAD2}"/>
              </a:ext>
            </a:extLst>
          </p:cNvPr>
          <p:cNvGrpSpPr/>
          <p:nvPr/>
        </p:nvGrpSpPr>
        <p:grpSpPr>
          <a:xfrm>
            <a:off x="-1028410" y="4571"/>
            <a:ext cx="844340" cy="6853517"/>
            <a:chOff x="-1028410" y="4571"/>
            <a:chExt cx="844340" cy="6853517"/>
          </a:xfrm>
        </p:grpSpPr>
        <p:sp>
          <p:nvSpPr>
            <p:cNvPr id="64" name="Rectangle 63">
              <a:extLst>
                <a:ext uri="{FF2B5EF4-FFF2-40B4-BE49-F238E27FC236}">
                  <a16:creationId xmlns:a16="http://schemas.microsoft.com/office/drawing/2014/main" id="{1A9CF50B-CAF3-4DCB-AF53-CF15B6856D2A}"/>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5" name="Rectangle 64">
              <a:extLst>
                <a:ext uri="{FF2B5EF4-FFF2-40B4-BE49-F238E27FC236}">
                  <a16:creationId xmlns:a16="http://schemas.microsoft.com/office/drawing/2014/main" id="{3E9F43BD-773F-4D85-B25F-02A5F2C4E171}"/>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6" name="Rectangle 65">
              <a:extLst>
                <a:ext uri="{FF2B5EF4-FFF2-40B4-BE49-F238E27FC236}">
                  <a16:creationId xmlns:a16="http://schemas.microsoft.com/office/drawing/2014/main" id="{FCB44869-67F8-4986-94AA-6049DD3B63A8}"/>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8" name="Rectangle 67">
              <a:extLst>
                <a:ext uri="{FF2B5EF4-FFF2-40B4-BE49-F238E27FC236}">
                  <a16:creationId xmlns:a16="http://schemas.microsoft.com/office/drawing/2014/main" id="{13B58BDA-26CC-4B98-AE44-C7053CBE91BB}"/>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7" name="Rectangle 76">
              <a:extLst>
                <a:ext uri="{FF2B5EF4-FFF2-40B4-BE49-F238E27FC236}">
                  <a16:creationId xmlns:a16="http://schemas.microsoft.com/office/drawing/2014/main" id="{AEDD47B3-AE74-4315-9701-13B425A560CF}"/>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8" name="Rectangle 77">
              <a:extLst>
                <a:ext uri="{FF2B5EF4-FFF2-40B4-BE49-F238E27FC236}">
                  <a16:creationId xmlns:a16="http://schemas.microsoft.com/office/drawing/2014/main" id="{D8D897BB-0B2D-483E-B9C0-E0047F70C0F3}"/>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9" name="Rectangle 78">
              <a:extLst>
                <a:ext uri="{FF2B5EF4-FFF2-40B4-BE49-F238E27FC236}">
                  <a16:creationId xmlns:a16="http://schemas.microsoft.com/office/drawing/2014/main" id="{8F272EC8-5B26-408A-A3C9-749F4FB62418}"/>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85" name="Rectangle 84">
              <a:extLst>
                <a:ext uri="{FF2B5EF4-FFF2-40B4-BE49-F238E27FC236}">
                  <a16:creationId xmlns:a16="http://schemas.microsoft.com/office/drawing/2014/main" id="{183457F7-8209-485E-B2D9-6B788068D710}"/>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86" name="Rectangle 85">
              <a:extLst>
                <a:ext uri="{FF2B5EF4-FFF2-40B4-BE49-F238E27FC236}">
                  <a16:creationId xmlns:a16="http://schemas.microsoft.com/office/drawing/2014/main" id="{F1CA2EDE-AA90-4001-94BE-7A11C2783B72}"/>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87" name="Straight Connector 86">
              <a:extLst>
                <a:ext uri="{FF2B5EF4-FFF2-40B4-BE49-F238E27FC236}">
                  <a16:creationId xmlns:a16="http://schemas.microsoft.com/office/drawing/2014/main" id="{0E30FD6F-4442-4FA7-BC7E-3D936AF3FC87}"/>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C4E24D71-C03E-4D8F-BF8B-2833CE9E8673}"/>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Rectangle 88">
              <a:extLst>
                <a:ext uri="{FF2B5EF4-FFF2-40B4-BE49-F238E27FC236}">
                  <a16:creationId xmlns:a16="http://schemas.microsoft.com/office/drawing/2014/main" id="{039F1471-3F3D-43A9-9BAA-C8893091EC4C}"/>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chemeClr val="bg1">
                    <a:lumMod val="65000"/>
                  </a:schemeClr>
                </a:solidFill>
              </a:endParaRPr>
            </a:p>
          </p:txBody>
        </p:sp>
        <p:sp>
          <p:nvSpPr>
            <p:cNvPr id="90" name="Rectangle 89">
              <a:extLst>
                <a:ext uri="{FF2B5EF4-FFF2-40B4-BE49-F238E27FC236}">
                  <a16:creationId xmlns:a16="http://schemas.microsoft.com/office/drawing/2014/main" id="{B490F76A-A288-4E55-9B67-EAB48A3C5655}"/>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91" name="Rectangle 90">
              <a:extLst>
                <a:ext uri="{FF2B5EF4-FFF2-40B4-BE49-F238E27FC236}">
                  <a16:creationId xmlns:a16="http://schemas.microsoft.com/office/drawing/2014/main" id="{0F09EDCE-54B9-4FA4-8D1C-C5F5AB4B3640}"/>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92" name="Rectangle 91">
              <a:extLst>
                <a:ext uri="{FF2B5EF4-FFF2-40B4-BE49-F238E27FC236}">
                  <a16:creationId xmlns:a16="http://schemas.microsoft.com/office/drawing/2014/main" id="{C78C57AF-E889-457C-BE7E-32D0C4B23B2A}"/>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93" name="Rectangle 92">
              <a:extLst>
                <a:ext uri="{FF2B5EF4-FFF2-40B4-BE49-F238E27FC236}">
                  <a16:creationId xmlns:a16="http://schemas.microsoft.com/office/drawing/2014/main" id="{BAB060C3-2F76-48E6-A41F-8EB5B9BC085B}"/>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94" name="Rectangle 93">
              <a:extLst>
                <a:ext uri="{FF2B5EF4-FFF2-40B4-BE49-F238E27FC236}">
                  <a16:creationId xmlns:a16="http://schemas.microsoft.com/office/drawing/2014/main" id="{1C5FD560-4C1A-45B1-9E71-64A68662D5A9}"/>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95" name="Rectangle 94">
              <a:extLst>
                <a:ext uri="{FF2B5EF4-FFF2-40B4-BE49-F238E27FC236}">
                  <a16:creationId xmlns:a16="http://schemas.microsoft.com/office/drawing/2014/main" id="{A57FC281-09BD-42CA-A42F-5D0CA56EBF44}"/>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96" name="Rectangle 95">
              <a:extLst>
                <a:ext uri="{FF2B5EF4-FFF2-40B4-BE49-F238E27FC236}">
                  <a16:creationId xmlns:a16="http://schemas.microsoft.com/office/drawing/2014/main" id="{F2727BC1-04BC-4CB6-BFFD-AD1933ACC8BE}"/>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rgbClr val="A7A7A7"/>
                </a:solidFill>
              </a:endParaRPr>
            </a:p>
          </p:txBody>
        </p:sp>
        <p:cxnSp>
          <p:nvCxnSpPr>
            <p:cNvPr id="97" name="Straight Connector 96">
              <a:extLst>
                <a:ext uri="{FF2B5EF4-FFF2-40B4-BE49-F238E27FC236}">
                  <a16:creationId xmlns:a16="http://schemas.microsoft.com/office/drawing/2014/main" id="{EAD1ACDC-EBF0-4234-933F-94B627FBABD7}"/>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TextBox 97">
              <a:extLst>
                <a:ext uri="{FF2B5EF4-FFF2-40B4-BE49-F238E27FC236}">
                  <a16:creationId xmlns:a16="http://schemas.microsoft.com/office/drawing/2014/main" id="{DB4CA1FD-A0CB-477D-A18F-0C35D255A21E}"/>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dirty="0"/>
                <a:t>Colour palette</a:t>
              </a:r>
            </a:p>
          </p:txBody>
        </p:sp>
        <p:sp>
          <p:nvSpPr>
            <p:cNvPr id="99" name="Rectangle 98">
              <a:extLst>
                <a:ext uri="{FF2B5EF4-FFF2-40B4-BE49-F238E27FC236}">
                  <a16:creationId xmlns:a16="http://schemas.microsoft.com/office/drawing/2014/main" id="{DCF633C5-2BC5-4380-A8AE-67BE1242172D}"/>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100" name="Rectangle 99">
              <a:extLst>
                <a:ext uri="{FF2B5EF4-FFF2-40B4-BE49-F238E27FC236}">
                  <a16:creationId xmlns:a16="http://schemas.microsoft.com/office/drawing/2014/main" id="{E408E4D6-5F65-49CD-A41B-8B3E1301F52B}"/>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grpSp>
    </p:spTree>
    <p:extLst>
      <p:ext uri="{BB962C8B-B14F-4D97-AF65-F5344CB8AC3E}">
        <p14:creationId xmlns:p14="http://schemas.microsoft.com/office/powerpoint/2010/main" val="319658505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latin typeface="Calibri" panose="020F0502020204030204" pitchFamily="34" charset="0"/>
                <a:cs typeface="Calibri" panose="020F0502020204030204" pitchFamily="34" charset="0"/>
              </a:rPr>
              <a:t>FINANCIAL STATEMENTS</a:t>
            </a:r>
          </a:p>
        </p:txBody>
      </p:sp>
      <p:sp>
        <p:nvSpPr>
          <p:cNvPr id="58" name="TextBox 57">
            <a:extLst>
              <a:ext uri="{FF2B5EF4-FFF2-40B4-BE49-F238E27FC236}">
                <a16:creationId xmlns:a16="http://schemas.microsoft.com/office/drawing/2014/main" id="{FB2FFDEB-4907-4B60-A6CA-3F7200D95AA8}"/>
              </a:ext>
            </a:extLst>
          </p:cNvPr>
          <p:cNvSpPr txBox="1"/>
          <p:nvPr/>
        </p:nvSpPr>
        <p:spPr>
          <a:xfrm>
            <a:off x="534760" y="618865"/>
            <a:ext cx="1128669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Financial statements for the years 20</a:t>
            </a:r>
            <a:r>
              <a:rPr lang="pl-PL"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XX</a:t>
            </a:r>
            <a:r>
              <a:rPr lang="en-US"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 20</a:t>
            </a:r>
            <a:r>
              <a:rPr lang="pl-PL"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XX</a:t>
            </a:r>
            <a:r>
              <a:rPr lang="en-US"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 20</a:t>
            </a:r>
            <a:r>
              <a:rPr lang="pl-PL"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XX, </a:t>
            </a:r>
            <a:r>
              <a:rPr lang="en-US"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20</a:t>
            </a:r>
            <a:r>
              <a:rPr lang="pl-PL"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XX</a:t>
            </a:r>
            <a:r>
              <a:rPr lang="en-US"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 20</a:t>
            </a:r>
            <a:r>
              <a:rPr lang="pl-PL"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XX, </a:t>
            </a:r>
            <a:endParaRPr lang="en-US"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endParaRPr>
          </a:p>
        </p:txBody>
      </p:sp>
      <p:sp>
        <p:nvSpPr>
          <p:cNvPr id="130"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chemeClr val="bg1">
                    <a:lumMod val="65000"/>
                  </a:schemeClr>
                </a:solidFill>
                <a:latin typeface="Arial" panose="020B0604020202020204" pitchFamily="34" charset="0"/>
                <a:cs typeface="Arial" panose="020B0604020202020204" pitchFamily="34" charset="0"/>
              </a:rPr>
              <a:t>Income Statement and Balance Sheet (PLN)</a:t>
            </a:r>
          </a:p>
        </p:txBody>
      </p:sp>
      <p:cxnSp>
        <p:nvCxnSpPr>
          <p:cNvPr id="18" name="Straight Connector 17">
            <a:extLst>
              <a:ext uri="{FF2B5EF4-FFF2-40B4-BE49-F238E27FC236}">
                <a16:creationId xmlns:a16="http://schemas.microsoft.com/office/drawing/2014/main" id="{840C632B-04AD-486B-AC0B-97DD0E115DA6}"/>
              </a:ext>
            </a:extLst>
          </p:cNvPr>
          <p:cNvCxnSpPr>
            <a:cxnSpLocks/>
          </p:cNvCxnSpPr>
          <p:nvPr/>
        </p:nvCxnSpPr>
        <p:spPr>
          <a:xfrm>
            <a:off x="512064" y="1481205"/>
            <a:ext cx="11164824" cy="0"/>
          </a:xfrm>
          <a:prstGeom prst="line">
            <a:avLst/>
          </a:prstGeom>
          <a:ln w="9525">
            <a:solidFill>
              <a:srgbClr val="00B0AD"/>
            </a:solidFill>
          </a:ln>
        </p:spPr>
        <p:style>
          <a:lnRef idx="1">
            <a:schemeClr val="accent3"/>
          </a:lnRef>
          <a:fillRef idx="0">
            <a:schemeClr val="accent3"/>
          </a:fillRef>
          <a:effectRef idx="0">
            <a:schemeClr val="accent3"/>
          </a:effectRef>
          <a:fontRef idx="minor">
            <a:schemeClr val="tx1"/>
          </a:fontRef>
        </p:style>
      </p:cxnSp>
      <p:sp>
        <p:nvSpPr>
          <p:cNvPr id="17" name="TextBox 16">
            <a:extLst>
              <a:ext uri="{FF2B5EF4-FFF2-40B4-BE49-F238E27FC236}">
                <a16:creationId xmlns:a16="http://schemas.microsoft.com/office/drawing/2014/main" id="{20123B36-DD96-4172-AF50-F20B61A0242C}"/>
              </a:ext>
            </a:extLst>
          </p:cNvPr>
          <p:cNvSpPr txBox="1"/>
          <p:nvPr/>
        </p:nvSpPr>
        <p:spPr>
          <a:xfrm rot="16200000">
            <a:off x="-2940076" y="2596449"/>
            <a:ext cx="4226615" cy="307777"/>
          </a:xfrm>
          <a:prstGeom prst="rect">
            <a:avLst/>
          </a:prstGeom>
          <a:noFill/>
        </p:spPr>
        <p:txBody>
          <a:bodyPr wrap="square" rtlCol="0">
            <a:spAutoFit/>
          </a:bodyPr>
          <a:lstStyle/>
          <a:p>
            <a:pPr algn="ctr"/>
            <a:r>
              <a:rPr lang="pl-PL" sz="1400" dirty="0">
                <a:solidFill>
                  <a:srgbClr val="00B0AD"/>
                </a:solidFill>
              </a:rPr>
              <a:t>Kolory przewodnie Prezentacji</a:t>
            </a:r>
          </a:p>
        </p:txBody>
      </p:sp>
      <p:sp>
        <p:nvSpPr>
          <p:cNvPr id="24" name="Rectangle 23">
            <a:extLst>
              <a:ext uri="{FF2B5EF4-FFF2-40B4-BE49-F238E27FC236}">
                <a16:creationId xmlns:a16="http://schemas.microsoft.com/office/drawing/2014/main" id="{7B0B81D3-E534-4B64-B760-857B16CC2C83}"/>
              </a:ext>
            </a:extLst>
          </p:cNvPr>
          <p:cNvSpPr/>
          <p:nvPr/>
        </p:nvSpPr>
        <p:spPr>
          <a:xfrm>
            <a:off x="-431673" y="1331024"/>
            <a:ext cx="265176" cy="246888"/>
          </a:xfrm>
          <a:prstGeom prst="rect">
            <a:avLst/>
          </a:prstGeom>
          <a:solidFill>
            <a:srgbClr val="00B0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5" name="Rectangle 24">
            <a:extLst>
              <a:ext uri="{FF2B5EF4-FFF2-40B4-BE49-F238E27FC236}">
                <a16:creationId xmlns:a16="http://schemas.microsoft.com/office/drawing/2014/main" id="{E84335A9-DB99-41D6-9FF3-DDF7F14C6DE8}"/>
              </a:ext>
            </a:extLst>
          </p:cNvPr>
          <p:cNvSpPr/>
          <p:nvPr/>
        </p:nvSpPr>
        <p:spPr>
          <a:xfrm>
            <a:off x="-431673" y="1693736"/>
            <a:ext cx="265176" cy="246888"/>
          </a:xfrm>
          <a:prstGeom prst="rect">
            <a:avLst/>
          </a:prstGeom>
          <a:solidFill>
            <a:srgbClr val="47B9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6" name="Rectangle 25">
            <a:extLst>
              <a:ext uri="{FF2B5EF4-FFF2-40B4-BE49-F238E27FC236}">
                <a16:creationId xmlns:a16="http://schemas.microsoft.com/office/drawing/2014/main" id="{BC5610C9-3281-4672-AC06-EADD97EAEC21}"/>
              </a:ext>
            </a:extLst>
          </p:cNvPr>
          <p:cNvSpPr/>
          <p:nvPr/>
        </p:nvSpPr>
        <p:spPr>
          <a:xfrm>
            <a:off x="-431673" y="2056448"/>
            <a:ext cx="265176" cy="246888"/>
          </a:xfrm>
          <a:prstGeom prst="rect">
            <a:avLst/>
          </a:prstGeom>
          <a:solidFill>
            <a:srgbClr val="7CC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7" name="Rectangle 26">
            <a:extLst>
              <a:ext uri="{FF2B5EF4-FFF2-40B4-BE49-F238E27FC236}">
                <a16:creationId xmlns:a16="http://schemas.microsoft.com/office/drawing/2014/main" id="{10229E93-5E7F-4552-97C9-DEB50F52F4F8}"/>
              </a:ext>
            </a:extLst>
          </p:cNvPr>
          <p:cNvSpPr/>
          <p:nvPr/>
        </p:nvSpPr>
        <p:spPr>
          <a:xfrm>
            <a:off x="-431673" y="2419160"/>
            <a:ext cx="265176" cy="246888"/>
          </a:xfrm>
          <a:prstGeom prst="rect">
            <a:avLst/>
          </a:prstGeom>
          <a:solidFill>
            <a:srgbClr val="A3DC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28" name="Rectangle 27">
            <a:extLst>
              <a:ext uri="{FF2B5EF4-FFF2-40B4-BE49-F238E27FC236}">
                <a16:creationId xmlns:a16="http://schemas.microsoft.com/office/drawing/2014/main" id="{157E2071-9717-404C-9083-EE82804CE3BF}"/>
              </a:ext>
            </a:extLst>
          </p:cNvPr>
          <p:cNvSpPr/>
          <p:nvPr/>
        </p:nvSpPr>
        <p:spPr>
          <a:xfrm>
            <a:off x="-431673" y="2781872"/>
            <a:ext cx="265176" cy="246888"/>
          </a:xfrm>
          <a:prstGeom prst="rect">
            <a:avLst/>
          </a:prstGeom>
          <a:solidFill>
            <a:srgbClr val="E0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9" name="Rectangle 28">
            <a:extLst>
              <a:ext uri="{FF2B5EF4-FFF2-40B4-BE49-F238E27FC236}">
                <a16:creationId xmlns:a16="http://schemas.microsoft.com/office/drawing/2014/main" id="{5A850021-2150-4678-8844-D7729516F8EA}"/>
              </a:ext>
            </a:extLst>
          </p:cNvPr>
          <p:cNvSpPr/>
          <p:nvPr/>
        </p:nvSpPr>
        <p:spPr>
          <a:xfrm>
            <a:off x="-431673" y="3144584"/>
            <a:ext cx="265176" cy="246888"/>
          </a:xfrm>
          <a:prstGeom prst="rect">
            <a:avLst/>
          </a:prstGeom>
          <a:solidFill>
            <a:srgbClr val="EBF7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0" name="Rectangle 29">
            <a:extLst>
              <a:ext uri="{FF2B5EF4-FFF2-40B4-BE49-F238E27FC236}">
                <a16:creationId xmlns:a16="http://schemas.microsoft.com/office/drawing/2014/main" id="{C7BBD283-8677-4729-A668-1D26AE3C8125}"/>
              </a:ext>
            </a:extLst>
          </p:cNvPr>
          <p:cNvSpPr/>
          <p:nvPr/>
        </p:nvSpPr>
        <p:spPr>
          <a:xfrm>
            <a:off x="-434732" y="3885249"/>
            <a:ext cx="265176" cy="24688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1" name="Rectangle 30">
            <a:extLst>
              <a:ext uri="{FF2B5EF4-FFF2-40B4-BE49-F238E27FC236}">
                <a16:creationId xmlns:a16="http://schemas.microsoft.com/office/drawing/2014/main" id="{6B5519C6-3688-4656-B223-DEDF9C5D17BF}"/>
              </a:ext>
            </a:extLst>
          </p:cNvPr>
          <p:cNvSpPr/>
          <p:nvPr/>
        </p:nvSpPr>
        <p:spPr>
          <a:xfrm>
            <a:off x="-434732" y="4251010"/>
            <a:ext cx="265176" cy="246888"/>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2" name="Rectangle 31">
            <a:extLst>
              <a:ext uri="{FF2B5EF4-FFF2-40B4-BE49-F238E27FC236}">
                <a16:creationId xmlns:a16="http://schemas.microsoft.com/office/drawing/2014/main" id="{3D55C61F-0B81-48CB-9B4F-C478CFF22F4A}"/>
              </a:ext>
            </a:extLst>
          </p:cNvPr>
          <p:cNvSpPr/>
          <p:nvPr/>
        </p:nvSpPr>
        <p:spPr>
          <a:xfrm>
            <a:off x="-434732" y="4616771"/>
            <a:ext cx="265176" cy="246888"/>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33" name="Straight Connector 32">
            <a:extLst>
              <a:ext uri="{FF2B5EF4-FFF2-40B4-BE49-F238E27FC236}">
                <a16:creationId xmlns:a16="http://schemas.microsoft.com/office/drawing/2014/main" id="{F8F4FE3C-FB94-4AC5-A94E-42B02626CF28}"/>
              </a:ext>
            </a:extLst>
          </p:cNvPr>
          <p:cNvCxnSpPr/>
          <p:nvPr/>
        </p:nvCxnSpPr>
        <p:spPr>
          <a:xfrm flipH="1">
            <a:off x="-669192" y="637031"/>
            <a:ext cx="133081" cy="0"/>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0F0E81D-A47A-4E81-BF86-6AF665CD2812}"/>
              </a:ext>
            </a:extLst>
          </p:cNvPr>
          <p:cNvCxnSpPr/>
          <p:nvPr/>
        </p:nvCxnSpPr>
        <p:spPr>
          <a:xfrm flipH="1">
            <a:off x="-669192" y="4863659"/>
            <a:ext cx="133081" cy="0"/>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C55F6129-F0C4-4AB3-94F7-EF975DBABA3F}"/>
              </a:ext>
            </a:extLst>
          </p:cNvPr>
          <p:cNvCxnSpPr>
            <a:cxnSpLocks/>
          </p:cNvCxnSpPr>
          <p:nvPr/>
        </p:nvCxnSpPr>
        <p:spPr>
          <a:xfrm flipV="1">
            <a:off x="-672879" y="637032"/>
            <a:ext cx="3688" cy="4226627"/>
          </a:xfrm>
          <a:prstGeom prst="line">
            <a:avLst/>
          </a:prstGeom>
          <a:ln>
            <a:solidFill>
              <a:srgbClr val="00B0AD"/>
            </a:solidFill>
          </a:ln>
        </p:spPr>
        <p:style>
          <a:lnRef idx="1">
            <a:schemeClr val="accent1"/>
          </a:lnRef>
          <a:fillRef idx="0">
            <a:schemeClr val="accent1"/>
          </a:fillRef>
          <a:effectRef idx="0">
            <a:schemeClr val="accent1"/>
          </a:effectRef>
          <a:fontRef idx="minor">
            <a:schemeClr val="tx1"/>
          </a:fontRef>
        </p:style>
      </p:cxnSp>
      <p:sp>
        <p:nvSpPr>
          <p:cNvPr id="36" name="Rectangle 35">
            <a:extLst>
              <a:ext uri="{FF2B5EF4-FFF2-40B4-BE49-F238E27FC236}">
                <a16:creationId xmlns:a16="http://schemas.microsoft.com/office/drawing/2014/main" id="{1B894527-8D69-4E79-A7D6-7C8997693D6D}"/>
              </a:ext>
            </a:extLst>
          </p:cNvPr>
          <p:cNvSpPr/>
          <p:nvPr/>
        </p:nvSpPr>
        <p:spPr>
          <a:xfrm>
            <a:off x="-434732" y="3516441"/>
            <a:ext cx="265176" cy="246888"/>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solidFill>
                <a:schemeClr val="bg1">
                  <a:lumMod val="65000"/>
                </a:schemeClr>
              </a:solidFill>
            </a:endParaRPr>
          </a:p>
        </p:txBody>
      </p:sp>
      <p:sp>
        <p:nvSpPr>
          <p:cNvPr id="37" name="Rectangle 36">
            <a:extLst>
              <a:ext uri="{FF2B5EF4-FFF2-40B4-BE49-F238E27FC236}">
                <a16:creationId xmlns:a16="http://schemas.microsoft.com/office/drawing/2014/main" id="{A9A9DFCC-89CF-4633-919E-4DB9EDB329F5}"/>
              </a:ext>
            </a:extLst>
          </p:cNvPr>
          <p:cNvSpPr/>
          <p:nvPr/>
        </p:nvSpPr>
        <p:spPr>
          <a:xfrm>
            <a:off x="-429768" y="640080"/>
            <a:ext cx="265176" cy="2468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8" name="Rectangle 37">
            <a:extLst>
              <a:ext uri="{FF2B5EF4-FFF2-40B4-BE49-F238E27FC236}">
                <a16:creationId xmlns:a16="http://schemas.microsoft.com/office/drawing/2014/main" id="{364622DE-0F33-443C-A04E-17369789B01A}"/>
              </a:ext>
            </a:extLst>
          </p:cNvPr>
          <p:cNvSpPr/>
          <p:nvPr/>
        </p:nvSpPr>
        <p:spPr>
          <a:xfrm>
            <a:off x="-429768" y="985552"/>
            <a:ext cx="265176" cy="24688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3" name="Table 2">
            <a:extLst>
              <a:ext uri="{FF2B5EF4-FFF2-40B4-BE49-F238E27FC236}">
                <a16:creationId xmlns:a16="http://schemas.microsoft.com/office/drawing/2014/main" id="{9D47EADE-A704-4D6D-9375-4EBE3BD71CEE}"/>
              </a:ext>
            </a:extLst>
          </p:cNvPr>
          <p:cNvGraphicFramePr>
            <a:graphicFrameLocks noGrp="1"/>
          </p:cNvGraphicFramePr>
          <p:nvPr>
            <p:extLst>
              <p:ext uri="{D42A27DB-BD31-4B8C-83A1-F6EECF244321}">
                <p14:modId xmlns:p14="http://schemas.microsoft.com/office/powerpoint/2010/main" val="3507337380"/>
              </p:ext>
            </p:extLst>
          </p:nvPr>
        </p:nvGraphicFramePr>
        <p:xfrm>
          <a:off x="540994" y="1602797"/>
          <a:ext cx="5122895" cy="4645632"/>
        </p:xfrm>
        <a:graphic>
          <a:graphicData uri="http://schemas.openxmlformats.org/drawingml/2006/table">
            <a:tbl>
              <a:tblPr/>
              <a:tblGrid>
                <a:gridCol w="344231">
                  <a:extLst>
                    <a:ext uri="{9D8B030D-6E8A-4147-A177-3AD203B41FA5}">
                      <a16:colId xmlns:a16="http://schemas.microsoft.com/office/drawing/2014/main" val="4062229047"/>
                    </a:ext>
                  </a:extLst>
                </a:gridCol>
                <a:gridCol w="344231">
                  <a:extLst>
                    <a:ext uri="{9D8B030D-6E8A-4147-A177-3AD203B41FA5}">
                      <a16:colId xmlns:a16="http://schemas.microsoft.com/office/drawing/2014/main" val="647283703"/>
                    </a:ext>
                  </a:extLst>
                </a:gridCol>
                <a:gridCol w="344231">
                  <a:extLst>
                    <a:ext uri="{9D8B030D-6E8A-4147-A177-3AD203B41FA5}">
                      <a16:colId xmlns:a16="http://schemas.microsoft.com/office/drawing/2014/main" val="476773872"/>
                    </a:ext>
                  </a:extLst>
                </a:gridCol>
                <a:gridCol w="344231">
                  <a:extLst>
                    <a:ext uri="{9D8B030D-6E8A-4147-A177-3AD203B41FA5}">
                      <a16:colId xmlns:a16="http://schemas.microsoft.com/office/drawing/2014/main" val="2485108630"/>
                    </a:ext>
                  </a:extLst>
                </a:gridCol>
                <a:gridCol w="344231">
                  <a:extLst>
                    <a:ext uri="{9D8B030D-6E8A-4147-A177-3AD203B41FA5}">
                      <a16:colId xmlns:a16="http://schemas.microsoft.com/office/drawing/2014/main" val="2441022266"/>
                    </a:ext>
                  </a:extLst>
                </a:gridCol>
                <a:gridCol w="344231">
                  <a:extLst>
                    <a:ext uri="{9D8B030D-6E8A-4147-A177-3AD203B41FA5}">
                      <a16:colId xmlns:a16="http://schemas.microsoft.com/office/drawing/2014/main" val="1895430587"/>
                    </a:ext>
                  </a:extLst>
                </a:gridCol>
                <a:gridCol w="665674">
                  <a:extLst>
                    <a:ext uri="{9D8B030D-6E8A-4147-A177-3AD203B41FA5}">
                      <a16:colId xmlns:a16="http://schemas.microsoft.com/office/drawing/2014/main" val="4152915320"/>
                    </a:ext>
                  </a:extLst>
                </a:gridCol>
                <a:gridCol w="478367">
                  <a:extLst>
                    <a:ext uri="{9D8B030D-6E8A-4147-A177-3AD203B41FA5}">
                      <a16:colId xmlns:a16="http://schemas.microsoft.com/office/drawing/2014/main" val="357086254"/>
                    </a:ext>
                  </a:extLst>
                </a:gridCol>
                <a:gridCol w="478367">
                  <a:extLst>
                    <a:ext uri="{9D8B030D-6E8A-4147-A177-3AD203B41FA5}">
                      <a16:colId xmlns:a16="http://schemas.microsoft.com/office/drawing/2014/main" val="327041595"/>
                    </a:ext>
                  </a:extLst>
                </a:gridCol>
                <a:gridCol w="478367">
                  <a:extLst>
                    <a:ext uri="{9D8B030D-6E8A-4147-A177-3AD203B41FA5}">
                      <a16:colId xmlns:a16="http://schemas.microsoft.com/office/drawing/2014/main" val="233543596"/>
                    </a:ext>
                  </a:extLst>
                </a:gridCol>
                <a:gridCol w="478367">
                  <a:extLst>
                    <a:ext uri="{9D8B030D-6E8A-4147-A177-3AD203B41FA5}">
                      <a16:colId xmlns:a16="http://schemas.microsoft.com/office/drawing/2014/main" val="2824183992"/>
                    </a:ext>
                  </a:extLst>
                </a:gridCol>
                <a:gridCol w="478367">
                  <a:extLst>
                    <a:ext uri="{9D8B030D-6E8A-4147-A177-3AD203B41FA5}">
                      <a16:colId xmlns:a16="http://schemas.microsoft.com/office/drawing/2014/main" val="4294502618"/>
                    </a:ext>
                  </a:extLst>
                </a:gridCol>
              </a:tblGrid>
              <a:tr h="145176">
                <a:tc gridSpan="7">
                  <a:txBody>
                    <a:bodyPr/>
                    <a:lstStyle/>
                    <a:p>
                      <a:pPr algn="l" rtl="0" fontAlgn="t"/>
                      <a:r>
                        <a:rPr lang="pl-PL" sz="800" b="0" i="1" u="none" strike="noStrike" dirty="0">
                          <a:solidFill>
                            <a:srgbClr val="FFFFFF"/>
                          </a:solidFill>
                          <a:effectLst/>
                          <a:latin typeface="+mn-lt"/>
                        </a:rPr>
                        <a:t> In’000’s PLN</a:t>
                      </a:r>
                    </a:p>
                  </a:txBody>
                  <a:tcPr marL="0" marR="0" marT="0" marB="0" anchor="ctr">
                    <a:lnL>
                      <a:noFill/>
                    </a:lnL>
                    <a:lnR>
                      <a:noFill/>
                    </a:lnR>
                    <a:lnT>
                      <a:noFill/>
                    </a:lnT>
                    <a:lnB>
                      <a:noFill/>
                    </a:lnB>
                    <a:solidFill>
                      <a:srgbClr val="8CD4C5"/>
                    </a:solidFill>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0" lang="pl-PL" sz="800" b="1" i="0" u="none" strike="noStrike" kern="1200" cap="none" spc="0" normalizeH="0" baseline="0" noProof="0">
                          <a:ln>
                            <a:noFill/>
                          </a:ln>
                          <a:solidFill>
                            <a:srgbClr val="FFFFFF"/>
                          </a:solidFill>
                          <a:effectLst/>
                          <a:uLnTx/>
                          <a:uFillTx/>
                          <a:latin typeface="Calibri" panose="020F0502020204030204"/>
                          <a:ea typeface="+mn-ea"/>
                          <a:cs typeface="+mn-cs"/>
                        </a:rPr>
                        <a:t>20XX</a:t>
                      </a:r>
                      <a:endParaRPr kumimoji="0" lang="pl-PL" sz="800" b="1" i="0" u="none" strike="noStrike" kern="1200" cap="none" spc="0" normalizeH="0" baseline="0" noProof="0" dirty="0">
                        <a:ln>
                          <a:noFill/>
                        </a:ln>
                        <a:solidFill>
                          <a:srgbClr val="FFFFFF"/>
                        </a:solidFill>
                        <a:effectLst/>
                        <a:uLnTx/>
                        <a:uFillTx/>
                        <a:latin typeface="Calibri" panose="020F0502020204030204"/>
                        <a:ea typeface="+mn-ea"/>
                        <a:cs typeface="+mn-cs"/>
                      </a:endParaRPr>
                    </a:p>
                  </a:txBody>
                  <a:tcPr marL="0" marR="0" marT="0" marB="0" anchor="ctr">
                    <a:lnL>
                      <a:noFill/>
                    </a:lnL>
                    <a:lnR>
                      <a:noFill/>
                    </a:lnR>
                    <a:lnT>
                      <a:noFill/>
                    </a:lnT>
                    <a:lnB>
                      <a:noFill/>
                    </a:lnB>
                    <a:solidFill>
                      <a:srgbClr val="8CD4C5"/>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0" lang="pl-PL" sz="800" b="1" i="0" u="none" strike="noStrike" kern="1200" cap="none" spc="0" normalizeH="0" baseline="0" noProof="0">
                          <a:ln>
                            <a:noFill/>
                          </a:ln>
                          <a:solidFill>
                            <a:srgbClr val="FFFFFF"/>
                          </a:solidFill>
                          <a:effectLst/>
                          <a:uLnTx/>
                          <a:uFillTx/>
                          <a:latin typeface="Calibri" panose="020F0502020204030204"/>
                          <a:ea typeface="+mn-ea"/>
                          <a:cs typeface="+mn-cs"/>
                        </a:rPr>
                        <a:t>20XX</a:t>
                      </a:r>
                      <a:endParaRPr kumimoji="0" lang="pl-PL" sz="800" b="1" i="0" u="none" strike="noStrike" kern="1200" cap="none" spc="0" normalizeH="0" baseline="0" noProof="0" dirty="0">
                        <a:ln>
                          <a:noFill/>
                        </a:ln>
                        <a:solidFill>
                          <a:srgbClr val="FFFFFF"/>
                        </a:solidFill>
                        <a:effectLst/>
                        <a:uLnTx/>
                        <a:uFillTx/>
                        <a:latin typeface="Calibri" panose="020F0502020204030204"/>
                        <a:ea typeface="+mn-ea"/>
                        <a:cs typeface="+mn-cs"/>
                      </a:endParaRPr>
                    </a:p>
                  </a:txBody>
                  <a:tcPr marL="0" marR="0" marT="0" marB="0" anchor="ctr">
                    <a:lnL>
                      <a:noFill/>
                    </a:lnL>
                    <a:lnR>
                      <a:noFill/>
                    </a:lnR>
                    <a:lnT>
                      <a:noFill/>
                    </a:lnT>
                    <a:lnB>
                      <a:noFill/>
                    </a:lnB>
                    <a:solidFill>
                      <a:srgbClr val="8CD4C5"/>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0" lang="pl-PL" sz="800" b="1" i="0" u="none" strike="noStrike" kern="1200" cap="none" spc="0" normalizeH="0" baseline="0" noProof="0">
                          <a:ln>
                            <a:noFill/>
                          </a:ln>
                          <a:solidFill>
                            <a:srgbClr val="FFFFFF"/>
                          </a:solidFill>
                          <a:effectLst/>
                          <a:uLnTx/>
                          <a:uFillTx/>
                          <a:latin typeface="Calibri" panose="020F0502020204030204"/>
                          <a:ea typeface="+mn-ea"/>
                          <a:cs typeface="+mn-cs"/>
                        </a:rPr>
                        <a:t>20XX</a:t>
                      </a:r>
                      <a:endParaRPr kumimoji="0" lang="pl-PL" sz="800" b="1" i="0" u="none" strike="noStrike" kern="1200" cap="none" spc="0" normalizeH="0" baseline="0" noProof="0" dirty="0">
                        <a:ln>
                          <a:noFill/>
                        </a:ln>
                        <a:solidFill>
                          <a:srgbClr val="FFFFFF"/>
                        </a:solidFill>
                        <a:effectLst/>
                        <a:uLnTx/>
                        <a:uFillTx/>
                        <a:latin typeface="Calibri" panose="020F0502020204030204"/>
                        <a:ea typeface="+mn-ea"/>
                        <a:cs typeface="+mn-cs"/>
                      </a:endParaRPr>
                    </a:p>
                  </a:txBody>
                  <a:tcPr marL="0" marR="0" marT="0" marB="0" anchor="ctr">
                    <a:lnL>
                      <a:noFill/>
                    </a:lnL>
                    <a:lnR>
                      <a:noFill/>
                    </a:lnR>
                    <a:lnT>
                      <a:noFill/>
                    </a:lnT>
                    <a:lnB>
                      <a:noFill/>
                    </a:lnB>
                    <a:solidFill>
                      <a:srgbClr val="8CD4C5"/>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0" lang="pl-PL" sz="800" b="1" i="0" u="none" strike="noStrike" kern="1200" cap="none" spc="0" normalizeH="0" baseline="0" noProof="0">
                          <a:ln>
                            <a:noFill/>
                          </a:ln>
                          <a:solidFill>
                            <a:srgbClr val="FFFFFF"/>
                          </a:solidFill>
                          <a:effectLst/>
                          <a:uLnTx/>
                          <a:uFillTx/>
                          <a:latin typeface="Calibri" panose="020F0502020204030204"/>
                          <a:ea typeface="+mn-ea"/>
                          <a:cs typeface="+mn-cs"/>
                        </a:rPr>
                        <a:t>20XX</a:t>
                      </a:r>
                      <a:endParaRPr kumimoji="0" lang="pl-PL" sz="800" b="1" i="0" u="none" strike="noStrike" kern="1200" cap="none" spc="0" normalizeH="0" baseline="0" noProof="0" dirty="0">
                        <a:ln>
                          <a:noFill/>
                        </a:ln>
                        <a:solidFill>
                          <a:srgbClr val="FFFFFF"/>
                        </a:solidFill>
                        <a:effectLst/>
                        <a:uLnTx/>
                        <a:uFillTx/>
                        <a:latin typeface="Calibri" panose="020F0502020204030204"/>
                        <a:ea typeface="+mn-ea"/>
                        <a:cs typeface="+mn-cs"/>
                      </a:endParaRPr>
                    </a:p>
                  </a:txBody>
                  <a:tcPr marL="0" marR="0" marT="0" marB="0" anchor="ctr">
                    <a:lnL>
                      <a:noFill/>
                    </a:lnL>
                    <a:lnR>
                      <a:noFill/>
                    </a:lnR>
                    <a:lnT>
                      <a:noFill/>
                    </a:lnT>
                    <a:lnB>
                      <a:noFill/>
                    </a:lnB>
                    <a:solidFill>
                      <a:srgbClr val="8CD4C5"/>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0" lang="pl-PL" sz="800" b="1" i="0" u="none" strike="noStrike" kern="1200" cap="none" spc="0" normalizeH="0" baseline="0" noProof="0" dirty="0">
                          <a:ln>
                            <a:noFill/>
                          </a:ln>
                          <a:solidFill>
                            <a:srgbClr val="FFFFFF"/>
                          </a:solidFill>
                          <a:effectLst/>
                          <a:uLnTx/>
                          <a:uFillTx/>
                          <a:latin typeface="Calibri" panose="020F0502020204030204"/>
                          <a:ea typeface="+mn-ea"/>
                          <a:cs typeface="+mn-cs"/>
                        </a:rPr>
                        <a:t>20XX</a:t>
                      </a:r>
                    </a:p>
                  </a:txBody>
                  <a:tcPr marL="0" marR="0" marT="0" marB="0" anchor="ctr">
                    <a:lnL>
                      <a:noFill/>
                    </a:lnL>
                    <a:lnR>
                      <a:noFill/>
                    </a:lnR>
                    <a:lnT>
                      <a:noFill/>
                    </a:lnT>
                    <a:lnB>
                      <a:noFill/>
                    </a:lnB>
                    <a:solidFill>
                      <a:srgbClr val="8CD4C5"/>
                    </a:solidFill>
                  </a:tcPr>
                </a:tc>
                <a:extLst>
                  <a:ext uri="{0D108BD9-81ED-4DB2-BD59-A6C34878D82A}">
                    <a16:rowId xmlns:a16="http://schemas.microsoft.com/office/drawing/2014/main" val="2241387604"/>
                  </a:ext>
                </a:extLst>
              </a:tr>
              <a:tr h="145176">
                <a:tc gridSpan="7">
                  <a:txBody>
                    <a:bodyPr/>
                    <a:lstStyle/>
                    <a:p>
                      <a:pPr algn="l" rtl="0" fontAlgn="b"/>
                      <a:r>
                        <a:rPr lang="pl-PL" sz="800" b="1" i="0" u="none" strike="noStrike" dirty="0" err="1">
                          <a:solidFill>
                            <a:srgbClr val="000000"/>
                          </a:solidFill>
                          <a:effectLst/>
                          <a:latin typeface="+mn-lt"/>
                        </a:rPr>
                        <a:t>Income</a:t>
                      </a:r>
                      <a:r>
                        <a:rPr lang="pl-PL" sz="800" b="1" i="0" u="none" strike="noStrike" dirty="0">
                          <a:solidFill>
                            <a:srgbClr val="000000"/>
                          </a:solidFill>
                          <a:effectLst/>
                          <a:latin typeface="+mn-lt"/>
                        </a:rPr>
                        <a:t> </a:t>
                      </a:r>
                      <a:r>
                        <a:rPr lang="pl-PL" sz="800" b="1" i="0" u="none" strike="noStrike" dirty="0" err="1">
                          <a:solidFill>
                            <a:srgbClr val="000000"/>
                          </a:solidFill>
                          <a:effectLst/>
                          <a:latin typeface="+mn-lt"/>
                        </a:rPr>
                        <a:t>statement</a:t>
                      </a:r>
                      <a:endParaRPr lang="pl-PL" sz="800" b="1" i="0" u="none" strike="noStrike" dirty="0">
                        <a:solidFill>
                          <a:srgbClr val="000000"/>
                        </a:solidFill>
                        <a:effectLst/>
                        <a:latin typeface="+mn-lt"/>
                      </a:endParaRPr>
                    </a:p>
                  </a:txBody>
                  <a:tcPr marL="0" marR="0" marT="0" marB="0" anchor="b">
                    <a:lnL>
                      <a:noFill/>
                    </a:lnL>
                    <a:lnR>
                      <a:noFill/>
                    </a:lnR>
                    <a:lnT>
                      <a:noFill/>
                    </a:lnT>
                    <a:lnB w="12700" cap="flat" cmpd="sng" algn="ctr">
                      <a:solidFill>
                        <a:schemeClr val="bg1">
                          <a:lumMod val="95000"/>
                        </a:schemeClr>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ctr" rtl="0" fontAlgn="b"/>
                      <a:endParaRPr lang="pl-PL" sz="800" b="1" i="0" u="none" strike="noStrike" dirty="0">
                        <a:solidFill>
                          <a:srgbClr val="000000"/>
                        </a:solidFill>
                        <a:effectLst/>
                        <a:latin typeface="+mn-lt"/>
                      </a:endParaRPr>
                    </a:p>
                  </a:txBody>
                  <a:tcPr marL="0" marR="0" marT="0" marB="0" anchor="ctr">
                    <a:lnL>
                      <a:noFill/>
                    </a:lnL>
                    <a:lnR>
                      <a:noFill/>
                    </a:lnR>
                    <a:lnT>
                      <a:noFill/>
                    </a:lnT>
                    <a:lnB w="12700" cap="flat" cmpd="sng" algn="ctr">
                      <a:solidFill>
                        <a:schemeClr val="bg1">
                          <a:lumMod val="95000"/>
                        </a:schemeClr>
                      </a:solidFill>
                      <a:prstDash val="solid"/>
                      <a:round/>
                      <a:headEnd type="none" w="med" len="med"/>
                      <a:tailEnd type="none" w="med" len="med"/>
                    </a:lnB>
                  </a:tcPr>
                </a:tc>
                <a:tc>
                  <a:txBody>
                    <a:bodyPr/>
                    <a:lstStyle/>
                    <a:p>
                      <a:pPr algn="ctr" rtl="0" fontAlgn="t"/>
                      <a:endParaRPr lang="pl-PL" sz="800" b="1" i="0" u="none" strike="noStrike" dirty="0">
                        <a:solidFill>
                          <a:srgbClr val="FFFFFF"/>
                        </a:solidFill>
                        <a:effectLst/>
                        <a:latin typeface="+mn-lt"/>
                      </a:endParaRPr>
                    </a:p>
                  </a:txBody>
                  <a:tcPr marL="0" marR="0" marT="0" marB="0" anchor="ctr">
                    <a:lnL>
                      <a:noFill/>
                    </a:lnL>
                    <a:lnR>
                      <a:noFill/>
                    </a:lnR>
                    <a:lnT>
                      <a:noFill/>
                    </a:lnT>
                    <a:lnB w="12700" cap="flat" cmpd="sng" algn="ctr">
                      <a:solidFill>
                        <a:schemeClr val="bg1">
                          <a:lumMod val="95000"/>
                        </a:schemeClr>
                      </a:solidFill>
                      <a:prstDash val="solid"/>
                      <a:round/>
                      <a:headEnd type="none" w="med" len="med"/>
                      <a:tailEnd type="none" w="med" len="med"/>
                    </a:lnB>
                  </a:tcPr>
                </a:tc>
                <a:tc>
                  <a:txBody>
                    <a:bodyPr/>
                    <a:lstStyle/>
                    <a:p>
                      <a:pPr algn="ctr" rtl="0" fontAlgn="t"/>
                      <a:endParaRPr lang="pl-PL" sz="800" b="1" i="0" u="none" strike="noStrike" dirty="0">
                        <a:solidFill>
                          <a:srgbClr val="FFFFFF"/>
                        </a:solidFill>
                        <a:effectLst/>
                        <a:latin typeface="+mn-lt"/>
                      </a:endParaRPr>
                    </a:p>
                  </a:txBody>
                  <a:tcPr marL="0" marR="0" marT="0" marB="0" anchor="ctr">
                    <a:lnL>
                      <a:noFill/>
                    </a:lnL>
                    <a:lnR>
                      <a:noFill/>
                    </a:lnR>
                    <a:lnT>
                      <a:noFill/>
                    </a:lnT>
                    <a:lnB w="12700" cap="flat" cmpd="sng" algn="ctr">
                      <a:solidFill>
                        <a:schemeClr val="bg1">
                          <a:lumMod val="95000"/>
                        </a:schemeClr>
                      </a:solidFill>
                      <a:prstDash val="solid"/>
                      <a:round/>
                      <a:headEnd type="none" w="med" len="med"/>
                      <a:tailEnd type="none" w="med" len="med"/>
                    </a:lnB>
                  </a:tcPr>
                </a:tc>
                <a:tc>
                  <a:txBody>
                    <a:bodyPr/>
                    <a:lstStyle/>
                    <a:p>
                      <a:pPr algn="ctr" rtl="0" fontAlgn="t"/>
                      <a:endParaRPr lang="pl-PL" sz="800" b="1" i="0" u="none" strike="noStrike" dirty="0">
                        <a:solidFill>
                          <a:srgbClr val="FFFFFF"/>
                        </a:solidFill>
                        <a:effectLst/>
                        <a:latin typeface="+mn-lt"/>
                      </a:endParaRPr>
                    </a:p>
                  </a:txBody>
                  <a:tcPr marL="0" marR="0" marT="0" marB="0" anchor="ctr">
                    <a:lnL>
                      <a:noFill/>
                    </a:lnL>
                    <a:lnR>
                      <a:noFill/>
                    </a:lnR>
                    <a:lnT>
                      <a:noFill/>
                    </a:lnT>
                    <a:lnB w="12700" cap="flat" cmpd="sng" algn="ctr">
                      <a:solidFill>
                        <a:schemeClr val="bg1">
                          <a:lumMod val="95000"/>
                        </a:schemeClr>
                      </a:solidFill>
                      <a:prstDash val="solid"/>
                      <a:round/>
                      <a:headEnd type="none" w="med" len="med"/>
                      <a:tailEnd type="none" w="med" len="med"/>
                    </a:lnB>
                  </a:tcPr>
                </a:tc>
                <a:tc>
                  <a:txBody>
                    <a:bodyPr/>
                    <a:lstStyle/>
                    <a:p>
                      <a:pPr algn="ctr" rtl="0" fontAlgn="t"/>
                      <a:endParaRPr lang="pl-PL" sz="800" b="1" i="0" u="none" strike="noStrike" dirty="0">
                        <a:solidFill>
                          <a:srgbClr val="FFFFFF"/>
                        </a:solidFill>
                        <a:effectLst/>
                        <a:latin typeface="+mn-lt"/>
                      </a:endParaRPr>
                    </a:p>
                  </a:txBody>
                  <a:tcPr marL="0" marR="0" marT="0" marB="0" anchor="ctr">
                    <a:lnL>
                      <a:noFill/>
                    </a:lnL>
                    <a:lnR>
                      <a:noFill/>
                    </a:lnR>
                    <a:lnT>
                      <a:noFill/>
                    </a:lnT>
                    <a:lnB w="12700" cap="flat" cmpd="sng" algn="ctr">
                      <a:solidFill>
                        <a:schemeClr val="bg1">
                          <a:lumMod val="95000"/>
                        </a:schemeClr>
                      </a:solidFill>
                      <a:prstDash val="solid"/>
                      <a:round/>
                      <a:headEnd type="none" w="med" len="med"/>
                      <a:tailEnd type="none" w="med" len="med"/>
                    </a:lnB>
                  </a:tcPr>
                </a:tc>
                <a:extLst>
                  <a:ext uri="{0D108BD9-81ED-4DB2-BD59-A6C34878D82A}">
                    <a16:rowId xmlns:a16="http://schemas.microsoft.com/office/drawing/2014/main" val="2642085432"/>
                  </a:ext>
                </a:extLst>
              </a:tr>
              <a:tr h="145176">
                <a:tc gridSpan="7">
                  <a:txBody>
                    <a:bodyPr/>
                    <a:lstStyle/>
                    <a:p>
                      <a:pPr algn="l" rtl="0" fontAlgn="ctr"/>
                      <a:r>
                        <a:rPr lang="pl-PL" sz="800" b="1" i="0" u="none" strike="noStrike" dirty="0" err="1">
                          <a:solidFill>
                            <a:srgbClr val="000000"/>
                          </a:solidFill>
                          <a:effectLst/>
                          <a:latin typeface="+mn-lt"/>
                        </a:rPr>
                        <a:t>Revenues</a:t>
                      </a:r>
                      <a:endParaRPr lang="pl-PL" sz="800" b="1" i="0" u="none" strike="noStrike" dirty="0">
                        <a:solidFill>
                          <a:srgbClr val="000000"/>
                        </a:solidFill>
                        <a:effectLst/>
                        <a:latin typeface="+mn-lt"/>
                      </a:endParaRPr>
                    </a:p>
                  </a:txBody>
                  <a:tcPr marL="0" marR="0" marT="0" marB="0" anchor="ctr">
                    <a:lnL>
                      <a:noFill/>
                    </a:lnL>
                    <a:lnR>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12700" cap="flat" cmpd="sng" algn="ctr">
                      <a:solidFill>
                        <a:schemeClr val="bg1">
                          <a:lumMod val="95000"/>
                        </a:schemeClr>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12700" cap="flat" cmpd="sng" algn="ctr">
                      <a:solidFill>
                        <a:schemeClr val="bg1">
                          <a:lumMod val="95000"/>
                        </a:schemeClr>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12700" cap="flat" cmpd="sng" algn="ctr">
                      <a:solidFill>
                        <a:schemeClr val="bg1">
                          <a:lumMod val="95000"/>
                        </a:schemeClr>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12700" cap="flat" cmpd="sng" algn="ctr">
                      <a:solidFill>
                        <a:schemeClr val="bg1">
                          <a:lumMod val="95000"/>
                        </a:schemeClr>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12700" cap="flat" cmpd="sng" algn="ctr">
                      <a:solidFill>
                        <a:schemeClr val="bg1">
                          <a:lumMod val="95000"/>
                        </a:schemeClr>
                      </a:solid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845566108"/>
                  </a:ext>
                </a:extLst>
              </a:tr>
              <a:tr h="145176">
                <a:tc>
                  <a:txBody>
                    <a:bodyPr/>
                    <a:lstStyle/>
                    <a:p>
                      <a:pPr algn="l" rtl="0" fontAlgn="t"/>
                      <a:endParaRPr lang="pl-PL" sz="800" b="0" i="0" u="none" strike="noStrike">
                        <a:solidFill>
                          <a:srgbClr val="000000"/>
                        </a:solidFill>
                        <a:effectLst/>
                        <a:latin typeface="+mn-lt"/>
                      </a:endParaRPr>
                    </a:p>
                  </a:txBody>
                  <a:tcPr marL="0" marR="0" marT="0" marB="0">
                    <a:lnL>
                      <a:noFill/>
                    </a:lnL>
                    <a:lnR>
                      <a:noFill/>
                    </a:lnR>
                    <a:lnT w="12700" cap="flat" cmpd="sng" algn="ctr">
                      <a:solidFill>
                        <a:schemeClr val="bg1">
                          <a:lumMod val="95000"/>
                        </a:schemeClr>
                      </a:solidFill>
                      <a:prstDash val="solid"/>
                      <a:round/>
                      <a:headEnd type="none" w="med" len="med"/>
                      <a:tailEnd type="none" w="med" len="med"/>
                    </a:lnT>
                    <a:lnB>
                      <a:noFill/>
                    </a:lnB>
                  </a:tcPr>
                </a:tc>
                <a:tc gridSpan="6">
                  <a:txBody>
                    <a:bodyPr/>
                    <a:lstStyle/>
                    <a:p>
                      <a:pPr algn="l" rtl="0" fontAlgn="ctr"/>
                      <a:r>
                        <a:rPr lang="pl-PL" sz="800" b="0" i="0" u="none" strike="noStrike" dirty="0">
                          <a:solidFill>
                            <a:srgbClr val="000000"/>
                          </a:solidFill>
                          <a:effectLst/>
                          <a:latin typeface="+mn-lt"/>
                        </a:rPr>
                        <a:t>B2C </a:t>
                      </a:r>
                      <a:r>
                        <a:rPr lang="pl-PL" sz="800" b="0" i="0" u="none" strike="noStrike" dirty="0" err="1">
                          <a:solidFill>
                            <a:srgbClr val="000000"/>
                          </a:solidFill>
                          <a:effectLst/>
                          <a:latin typeface="+mn-lt"/>
                        </a:rPr>
                        <a:t>revenues</a:t>
                      </a:r>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48881690"/>
                  </a:ext>
                </a:extLst>
              </a:tr>
              <a:tr h="145176">
                <a:tc>
                  <a:txBody>
                    <a:bodyPr/>
                    <a:lstStyle/>
                    <a:p>
                      <a:pPr algn="l" rtl="0"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6">
                  <a:txBody>
                    <a:bodyPr/>
                    <a:lstStyle/>
                    <a:p>
                      <a:pPr algn="l" rtl="0" fontAlgn="ctr"/>
                      <a:r>
                        <a:rPr lang="pl-PL" sz="800" b="0" i="0" u="none" strike="noStrike" dirty="0">
                          <a:solidFill>
                            <a:srgbClr val="000000"/>
                          </a:solidFill>
                          <a:effectLst/>
                          <a:latin typeface="+mn-lt"/>
                        </a:rPr>
                        <a:t>dynamics, %</a:t>
                      </a:r>
                    </a:p>
                  </a:txBody>
                  <a:tcPr marL="48825"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090632248"/>
                  </a:ext>
                </a:extLst>
              </a:tr>
              <a:tr h="145176">
                <a:tc>
                  <a:txBody>
                    <a:bodyPr/>
                    <a:lstStyle/>
                    <a:p>
                      <a:pPr algn="l" rtl="0"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6">
                  <a:txBody>
                    <a:bodyPr/>
                    <a:lstStyle/>
                    <a:p>
                      <a:pPr algn="l" rtl="0" fontAlgn="ctr"/>
                      <a:r>
                        <a:rPr lang="pl-PL" sz="800" b="0" i="0" u="none" strike="noStrike" dirty="0">
                          <a:solidFill>
                            <a:srgbClr val="000000"/>
                          </a:solidFill>
                          <a:effectLst/>
                          <a:latin typeface="+mn-lt"/>
                        </a:rPr>
                        <a:t>MNOS </a:t>
                      </a:r>
                      <a:r>
                        <a:rPr lang="pl-PL" sz="800" b="0" i="0" u="none" strike="noStrike" dirty="0" err="1">
                          <a:solidFill>
                            <a:srgbClr val="000000"/>
                          </a:solidFill>
                          <a:effectLst/>
                          <a:latin typeface="+mn-lt"/>
                        </a:rPr>
                        <a:t>revenues</a:t>
                      </a:r>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00856151"/>
                  </a:ext>
                </a:extLst>
              </a:tr>
              <a:tr h="145176">
                <a:tc>
                  <a:txBody>
                    <a:bodyPr/>
                    <a:lstStyle/>
                    <a:p>
                      <a:pPr algn="l" rtl="0" fontAlgn="t"/>
                      <a:endParaRPr lang="pl-PL" sz="800" b="0" i="0" u="none" strike="noStrike" dirty="0">
                        <a:solidFill>
                          <a:srgbClr val="000000"/>
                        </a:solidFill>
                        <a:effectLst/>
                        <a:latin typeface="+mn-lt"/>
                      </a:endParaRPr>
                    </a:p>
                  </a:txBody>
                  <a:tcPr marL="0" marR="0" marT="0" marB="0">
                    <a:lnL>
                      <a:noFill/>
                    </a:lnL>
                    <a:lnR>
                      <a:noFill/>
                    </a:lnR>
                    <a:lnT>
                      <a:noFill/>
                    </a:lnT>
                    <a:lnB>
                      <a:noFill/>
                    </a:lnB>
                  </a:tcPr>
                </a:tc>
                <a:tc gridSpan="6">
                  <a:txBody>
                    <a:bodyPr/>
                    <a:lstStyle/>
                    <a:p>
                      <a:pPr algn="l" rtl="0" fontAlgn="ctr"/>
                      <a:r>
                        <a:rPr lang="pl-PL" sz="800" b="0" i="0" u="none" strike="noStrike" dirty="0">
                          <a:solidFill>
                            <a:srgbClr val="000000"/>
                          </a:solidFill>
                          <a:effectLst/>
                          <a:latin typeface="+mn-lt"/>
                        </a:rPr>
                        <a:t>dynamics, %</a:t>
                      </a:r>
                    </a:p>
                  </a:txBody>
                  <a:tcPr marL="48825"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058744654"/>
                  </a:ext>
                </a:extLst>
              </a:tr>
              <a:tr h="145176">
                <a:tc>
                  <a:txBody>
                    <a:bodyPr/>
                    <a:lstStyle/>
                    <a:p>
                      <a:pPr algn="l" rtl="0"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6">
                  <a:txBody>
                    <a:bodyPr/>
                    <a:lstStyle/>
                    <a:p>
                      <a:pPr algn="l" rtl="0" fontAlgn="ctr"/>
                      <a:r>
                        <a:rPr lang="pl-PL" sz="800" b="0" i="0" u="none" strike="noStrike" dirty="0">
                          <a:solidFill>
                            <a:srgbClr val="000000"/>
                          </a:solidFill>
                          <a:effectLst/>
                          <a:latin typeface="+mn-lt"/>
                        </a:rPr>
                        <a:t>B2B </a:t>
                      </a:r>
                      <a:r>
                        <a:rPr lang="pl-PL" sz="800" b="0" i="0" u="none" strike="noStrike" dirty="0" err="1">
                          <a:solidFill>
                            <a:srgbClr val="000000"/>
                          </a:solidFill>
                          <a:effectLst/>
                          <a:latin typeface="+mn-lt"/>
                        </a:rPr>
                        <a:t>revenues</a:t>
                      </a:r>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98187180"/>
                  </a:ext>
                </a:extLst>
              </a:tr>
              <a:tr h="145176">
                <a:tc>
                  <a:txBody>
                    <a:bodyPr/>
                    <a:lstStyle/>
                    <a:p>
                      <a:pPr algn="l" rtl="0"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6">
                  <a:txBody>
                    <a:bodyPr/>
                    <a:lstStyle/>
                    <a:p>
                      <a:pPr algn="l" rtl="0" fontAlgn="ctr"/>
                      <a:r>
                        <a:rPr lang="pl-PL" sz="800" b="0" i="0" u="none" strike="noStrike" dirty="0">
                          <a:solidFill>
                            <a:srgbClr val="000000"/>
                          </a:solidFill>
                          <a:effectLst/>
                          <a:latin typeface="+mn-lt"/>
                        </a:rPr>
                        <a:t>dynamics, %</a:t>
                      </a:r>
                    </a:p>
                  </a:txBody>
                  <a:tcPr marL="48825"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2255"/>
                  </a:ext>
                </a:extLst>
              </a:tr>
              <a:tr h="145176">
                <a:tc>
                  <a:txBody>
                    <a:bodyPr/>
                    <a:lstStyle/>
                    <a:p>
                      <a:pPr algn="l" rtl="0"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6">
                  <a:txBody>
                    <a:bodyPr/>
                    <a:lstStyle/>
                    <a:p>
                      <a:pPr algn="l" rtl="0" fontAlgn="ctr"/>
                      <a:r>
                        <a:rPr lang="pl-PL" sz="800" b="0" i="0" u="none" strike="noStrike" dirty="0">
                          <a:solidFill>
                            <a:srgbClr val="000000"/>
                          </a:solidFill>
                          <a:effectLst/>
                          <a:latin typeface="+mn-lt"/>
                        </a:rPr>
                        <a:t>Inspiro</a:t>
                      </a:r>
                      <a:r>
                        <a:rPr lang="en-US" sz="800" b="0" i="0" u="none" strike="noStrike" dirty="0">
                          <a:solidFill>
                            <a:srgbClr val="000000"/>
                          </a:solidFill>
                          <a:effectLst/>
                          <a:latin typeface="+mn-lt"/>
                        </a:rPr>
                        <a:t> revenues</a:t>
                      </a:r>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94394108"/>
                  </a:ext>
                </a:extLst>
              </a:tr>
              <a:tr h="145176">
                <a:tc>
                  <a:txBody>
                    <a:bodyPr/>
                    <a:lstStyle/>
                    <a:p>
                      <a:pPr algn="l" rtl="0"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6">
                  <a:txBody>
                    <a:bodyPr/>
                    <a:lstStyle/>
                    <a:p>
                      <a:pPr algn="l" rtl="0" fontAlgn="ctr"/>
                      <a:r>
                        <a:rPr lang="pl-PL" sz="800" b="0" i="0" u="none" strike="noStrike" dirty="0">
                          <a:solidFill>
                            <a:srgbClr val="000000"/>
                          </a:solidFill>
                          <a:effectLst/>
                          <a:latin typeface="+mn-lt"/>
                        </a:rPr>
                        <a:t>dynamics, %</a:t>
                      </a:r>
                    </a:p>
                  </a:txBody>
                  <a:tcPr marL="48825"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0098648"/>
                  </a:ext>
                </a:extLst>
              </a:tr>
              <a:tr h="145176">
                <a:tc gridSpan="7">
                  <a:txBody>
                    <a:bodyPr/>
                    <a:lstStyle/>
                    <a:p>
                      <a:pPr algn="l" rtl="0" fontAlgn="ctr"/>
                      <a:r>
                        <a:rPr lang="pl-PL" sz="800" b="1" i="0" u="none" strike="noStrike" dirty="0" err="1">
                          <a:solidFill>
                            <a:srgbClr val="000000"/>
                          </a:solidFill>
                          <a:effectLst/>
                          <a:latin typeface="+mn-lt"/>
                        </a:rPr>
                        <a:t>Cost</a:t>
                      </a:r>
                      <a:r>
                        <a:rPr lang="pl-PL" sz="800" b="1" i="0" u="none" strike="noStrike" dirty="0">
                          <a:solidFill>
                            <a:srgbClr val="000000"/>
                          </a:solidFill>
                          <a:effectLst/>
                          <a:latin typeface="+mn-lt"/>
                        </a:rPr>
                        <a:t> of </a:t>
                      </a:r>
                      <a:r>
                        <a:rPr lang="pl-PL" sz="800" b="1" i="0" u="none" strike="noStrike" dirty="0" err="1">
                          <a:solidFill>
                            <a:srgbClr val="000000"/>
                          </a:solidFill>
                          <a:effectLst/>
                          <a:latin typeface="+mn-lt"/>
                        </a:rPr>
                        <a:t>goods</a:t>
                      </a:r>
                      <a:r>
                        <a:rPr lang="pl-PL" sz="800" b="1" i="0" u="none" strike="noStrike" dirty="0">
                          <a:solidFill>
                            <a:srgbClr val="000000"/>
                          </a:solidFill>
                          <a:effectLst/>
                          <a:latin typeface="+mn-lt"/>
                        </a:rPr>
                        <a:t> sold</a:t>
                      </a: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6350" cap="flat" cmpd="sng" algn="ctr">
                      <a:solidFill>
                        <a:srgbClr val="525252"/>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6350" cap="flat" cmpd="sng" algn="ctr">
                      <a:solidFill>
                        <a:srgbClr val="525252"/>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6350" cap="flat" cmpd="sng" algn="ctr">
                      <a:solidFill>
                        <a:srgbClr val="525252"/>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6350" cap="flat" cmpd="sng" algn="ctr">
                      <a:solidFill>
                        <a:srgbClr val="525252"/>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12700" cap="flat" cmpd="sng" algn="ctr">
                      <a:noFill/>
                      <a:prstDash val="solid"/>
                      <a:round/>
                      <a:headEnd type="none" w="med" len="med"/>
                      <a:tailEnd type="none" w="med" len="med"/>
                    </a:lnT>
                    <a:lnB w="6350" cap="flat" cmpd="sng" algn="ctr">
                      <a:solidFill>
                        <a:srgbClr val="525252"/>
                      </a:solidFill>
                      <a:prstDash val="solid"/>
                      <a:round/>
                      <a:headEnd type="none" w="med" len="med"/>
                      <a:tailEnd type="none" w="med" len="med"/>
                    </a:lnB>
                  </a:tcPr>
                </a:tc>
                <a:extLst>
                  <a:ext uri="{0D108BD9-81ED-4DB2-BD59-A6C34878D82A}">
                    <a16:rowId xmlns:a16="http://schemas.microsoft.com/office/drawing/2014/main" val="3102627867"/>
                  </a:ext>
                </a:extLst>
              </a:tr>
              <a:tr h="145176">
                <a:tc gridSpan="6">
                  <a:txBody>
                    <a:bodyPr/>
                    <a:lstStyle/>
                    <a:p>
                      <a:pPr algn="l" rtl="0" fontAlgn="t"/>
                      <a:r>
                        <a:rPr lang="pl-PL" sz="800" b="1" i="0" u="none" strike="noStrike" dirty="0">
                          <a:solidFill>
                            <a:srgbClr val="000000"/>
                          </a:solidFill>
                          <a:effectLst/>
                          <a:latin typeface="+mn-lt"/>
                        </a:rPr>
                        <a:t>Gross profit</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l" rtl="0" fontAlgn="t"/>
                      <a:r>
                        <a:rPr lang="pl-PL" sz="800" b="0" i="0" u="none" strike="noStrike">
                          <a:solidFill>
                            <a:srgbClr val="000000"/>
                          </a:solidFill>
                          <a:effectLst/>
                          <a:latin typeface="+mn-lt"/>
                        </a:rPr>
                        <a:t> </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extLst>
                  <a:ext uri="{0D108BD9-81ED-4DB2-BD59-A6C34878D82A}">
                    <a16:rowId xmlns:a16="http://schemas.microsoft.com/office/drawing/2014/main" val="489491432"/>
                  </a:ext>
                </a:extLst>
              </a:tr>
              <a:tr h="145176">
                <a:tc>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2">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hMerge="1">
                  <a:txBody>
                    <a:bodyPr/>
                    <a:lstStyle/>
                    <a:p>
                      <a:endParaRPr lang="pl-PL"/>
                    </a:p>
                  </a:txBody>
                  <a:tcPr/>
                </a:tc>
                <a:tc gridSpan="4">
                  <a:txBody>
                    <a:bodyPr/>
                    <a:lstStyle/>
                    <a:p>
                      <a:pPr algn="l" rtl="0" fontAlgn="t"/>
                      <a:r>
                        <a:rPr lang="pl-PL" sz="800" b="0" i="0" u="none" strike="noStrike">
                          <a:solidFill>
                            <a:srgbClr val="000000"/>
                          </a:solidFill>
                          <a:effectLst/>
                          <a:latin typeface="+mn-lt"/>
                        </a:rPr>
                        <a:t>- Marketing expenses</a:t>
                      </a:r>
                    </a:p>
                  </a:txBody>
                  <a:tcPr marL="0" marR="0" marT="0" marB="0">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extLst>
                  <a:ext uri="{0D108BD9-81ED-4DB2-BD59-A6C34878D82A}">
                    <a16:rowId xmlns:a16="http://schemas.microsoft.com/office/drawing/2014/main" val="3662607555"/>
                  </a:ext>
                </a:extLst>
              </a:tr>
              <a:tr h="145176">
                <a:tc>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2">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hMerge="1">
                  <a:txBody>
                    <a:bodyPr/>
                    <a:lstStyle/>
                    <a:p>
                      <a:endParaRPr lang="pl-PL"/>
                    </a:p>
                  </a:txBody>
                  <a:tcPr/>
                </a:tc>
                <a:tc gridSpan="4">
                  <a:txBody>
                    <a:bodyPr/>
                    <a:lstStyle/>
                    <a:p>
                      <a:pPr algn="l" rtl="0" fontAlgn="t"/>
                      <a:r>
                        <a:rPr lang="pl-PL" sz="800" b="0" i="0" u="none" strike="noStrike">
                          <a:solidFill>
                            <a:srgbClr val="000000"/>
                          </a:solidFill>
                          <a:effectLst/>
                          <a:latin typeface="+mn-lt"/>
                        </a:rPr>
                        <a:t>- Personnel expenses</a:t>
                      </a:r>
                    </a:p>
                  </a:txBody>
                  <a:tcPr marL="0" marR="0" marT="0" marB="0">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extLst>
                  <a:ext uri="{0D108BD9-81ED-4DB2-BD59-A6C34878D82A}">
                    <a16:rowId xmlns:a16="http://schemas.microsoft.com/office/drawing/2014/main" val="2548820440"/>
                  </a:ext>
                </a:extLst>
              </a:tr>
              <a:tr h="145176">
                <a:tc>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2">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hMerge="1">
                  <a:txBody>
                    <a:bodyPr/>
                    <a:lstStyle/>
                    <a:p>
                      <a:endParaRPr lang="pl-PL"/>
                    </a:p>
                  </a:txBody>
                  <a:tcPr/>
                </a:tc>
                <a:tc gridSpan="4">
                  <a:txBody>
                    <a:bodyPr/>
                    <a:lstStyle/>
                    <a:p>
                      <a:pPr algn="l" rtl="0" fontAlgn="t"/>
                      <a:r>
                        <a:rPr lang="pl-PL" sz="800" b="0" i="0" u="none" strike="noStrike">
                          <a:solidFill>
                            <a:srgbClr val="000000"/>
                          </a:solidFill>
                          <a:effectLst/>
                          <a:latin typeface="+mn-lt"/>
                        </a:rPr>
                        <a:t>- IT/software costs</a:t>
                      </a:r>
                    </a:p>
                  </a:txBody>
                  <a:tcPr marL="0" marR="0" marT="0" marB="0">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extLst>
                  <a:ext uri="{0D108BD9-81ED-4DB2-BD59-A6C34878D82A}">
                    <a16:rowId xmlns:a16="http://schemas.microsoft.com/office/drawing/2014/main" val="2141024222"/>
                  </a:ext>
                </a:extLst>
              </a:tr>
              <a:tr h="145176">
                <a:tc>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2">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hMerge="1">
                  <a:txBody>
                    <a:bodyPr/>
                    <a:lstStyle/>
                    <a:p>
                      <a:endParaRPr lang="pl-PL"/>
                    </a:p>
                  </a:txBody>
                  <a:tcPr/>
                </a:tc>
                <a:tc gridSpan="4">
                  <a:txBody>
                    <a:bodyPr/>
                    <a:lstStyle/>
                    <a:p>
                      <a:pPr algn="l" rtl="0" fontAlgn="t"/>
                      <a:r>
                        <a:rPr lang="pl-PL" sz="800" b="0" i="0" u="none" strike="noStrike" dirty="0">
                          <a:solidFill>
                            <a:srgbClr val="000000"/>
                          </a:solidFill>
                          <a:effectLst/>
                          <a:latin typeface="+mn-lt"/>
                        </a:rPr>
                        <a:t>- Professional services</a:t>
                      </a:r>
                    </a:p>
                  </a:txBody>
                  <a:tcPr marL="0" marR="0" marT="0" marB="0">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extLst>
                  <a:ext uri="{0D108BD9-81ED-4DB2-BD59-A6C34878D82A}">
                    <a16:rowId xmlns:a16="http://schemas.microsoft.com/office/drawing/2014/main" val="719607991"/>
                  </a:ext>
                </a:extLst>
              </a:tr>
              <a:tr h="145176">
                <a:tc>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2">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hMerge="1">
                  <a:txBody>
                    <a:bodyPr/>
                    <a:lstStyle/>
                    <a:p>
                      <a:endParaRPr lang="pl-PL"/>
                    </a:p>
                  </a:txBody>
                  <a:tcPr/>
                </a:tc>
                <a:tc gridSpan="4">
                  <a:txBody>
                    <a:bodyPr/>
                    <a:lstStyle/>
                    <a:p>
                      <a:pPr algn="l" rtl="0" fontAlgn="t"/>
                      <a:r>
                        <a:rPr lang="pl-PL" sz="800" b="0" i="0" u="none" strike="noStrike">
                          <a:solidFill>
                            <a:srgbClr val="000000"/>
                          </a:solidFill>
                          <a:effectLst/>
                          <a:latin typeface="+mn-lt"/>
                        </a:rPr>
                        <a:t>- Office and Admin expenses</a:t>
                      </a:r>
                    </a:p>
                  </a:txBody>
                  <a:tcPr marL="0" marR="0" marT="0" marB="0">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extLst>
                  <a:ext uri="{0D108BD9-81ED-4DB2-BD59-A6C34878D82A}">
                    <a16:rowId xmlns:a16="http://schemas.microsoft.com/office/drawing/2014/main" val="3272845401"/>
                  </a:ext>
                </a:extLst>
              </a:tr>
              <a:tr h="145176">
                <a:tc>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2">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hMerge="1">
                  <a:txBody>
                    <a:bodyPr/>
                    <a:lstStyle/>
                    <a:p>
                      <a:endParaRPr lang="pl-PL"/>
                    </a:p>
                  </a:txBody>
                  <a:tcPr/>
                </a:tc>
                <a:tc gridSpan="4">
                  <a:txBody>
                    <a:bodyPr/>
                    <a:lstStyle/>
                    <a:p>
                      <a:pPr algn="l" rtl="0" fontAlgn="t"/>
                      <a:r>
                        <a:rPr lang="pl-PL" sz="800" b="0" i="0" u="none" strike="noStrike">
                          <a:solidFill>
                            <a:srgbClr val="000000"/>
                          </a:solidFill>
                          <a:effectLst/>
                          <a:latin typeface="+mn-lt"/>
                        </a:rPr>
                        <a:t>- Other expenses</a:t>
                      </a:r>
                    </a:p>
                  </a:txBody>
                  <a:tcPr marL="0" marR="0" marT="0" marB="0">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extLst>
                  <a:ext uri="{0D108BD9-81ED-4DB2-BD59-A6C34878D82A}">
                    <a16:rowId xmlns:a16="http://schemas.microsoft.com/office/drawing/2014/main" val="4043594000"/>
                  </a:ext>
                </a:extLst>
              </a:tr>
              <a:tr h="145176">
                <a:tc>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6">
                  <a:txBody>
                    <a:bodyPr/>
                    <a:lstStyle/>
                    <a:p>
                      <a:pPr algn="l" rtl="0" fontAlgn="t"/>
                      <a:r>
                        <a:rPr lang="pl-PL" sz="800" b="0" i="0" u="none" strike="noStrike">
                          <a:solidFill>
                            <a:srgbClr val="000000"/>
                          </a:solidFill>
                          <a:effectLst/>
                          <a:latin typeface="+mn-lt"/>
                        </a:rPr>
                        <a:t>Operating expenses</a:t>
                      </a:r>
                    </a:p>
                  </a:txBody>
                  <a:tcPr marL="0" marR="0" marT="0" marB="0">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extLst>
                  <a:ext uri="{0D108BD9-81ED-4DB2-BD59-A6C34878D82A}">
                    <a16:rowId xmlns:a16="http://schemas.microsoft.com/office/drawing/2014/main" val="3750963649"/>
                  </a:ext>
                </a:extLst>
              </a:tr>
              <a:tr h="145176">
                <a:tc>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6">
                  <a:txBody>
                    <a:bodyPr/>
                    <a:lstStyle/>
                    <a:p>
                      <a:pPr algn="l" rtl="0" fontAlgn="t"/>
                      <a:r>
                        <a:rPr lang="pl-PL" sz="800" b="0" i="0" u="none" strike="noStrike" dirty="0">
                          <a:solidFill>
                            <a:srgbClr val="000000"/>
                          </a:solidFill>
                          <a:effectLst/>
                          <a:latin typeface="+mn-lt"/>
                        </a:rPr>
                        <a:t>Operating </a:t>
                      </a:r>
                      <a:r>
                        <a:rPr lang="pl-PL" sz="800" b="0" i="0" u="none" strike="noStrike" dirty="0" err="1">
                          <a:solidFill>
                            <a:srgbClr val="000000"/>
                          </a:solidFill>
                          <a:effectLst/>
                          <a:latin typeface="+mn-lt"/>
                        </a:rPr>
                        <a:t>expenses</a:t>
                      </a:r>
                      <a:r>
                        <a:rPr lang="pl-PL" sz="800" b="0" i="0" u="none" strike="noStrike" dirty="0">
                          <a:solidFill>
                            <a:srgbClr val="000000"/>
                          </a:solidFill>
                          <a:effectLst/>
                          <a:latin typeface="+mn-lt"/>
                        </a:rPr>
                        <a:t> (</a:t>
                      </a:r>
                      <a:r>
                        <a:rPr lang="pl-PL" sz="800" b="0" i="0" u="none" strike="noStrike" dirty="0" err="1">
                          <a:solidFill>
                            <a:srgbClr val="000000"/>
                          </a:solidFill>
                          <a:effectLst/>
                          <a:latin typeface="+mn-lt"/>
                        </a:rPr>
                        <a:t>excl</a:t>
                      </a:r>
                      <a:r>
                        <a:rPr lang="pl-PL" sz="800" b="0" i="0" u="none" strike="noStrike" dirty="0">
                          <a:solidFill>
                            <a:srgbClr val="000000"/>
                          </a:solidFill>
                          <a:effectLst/>
                          <a:latin typeface="+mn-lt"/>
                        </a:rPr>
                        <a:t>. MKT)</a:t>
                      </a:r>
                    </a:p>
                  </a:txBody>
                  <a:tcPr marL="0" marR="0" marT="0" marB="0">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extLst>
                  <a:ext uri="{0D108BD9-81ED-4DB2-BD59-A6C34878D82A}">
                    <a16:rowId xmlns:a16="http://schemas.microsoft.com/office/drawing/2014/main" val="1123793451"/>
                  </a:ext>
                </a:extLst>
              </a:tr>
              <a:tr h="145176">
                <a:tc>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6">
                  <a:txBody>
                    <a:bodyPr/>
                    <a:lstStyle/>
                    <a:p>
                      <a:pPr algn="l" rtl="0" fontAlgn="t"/>
                      <a:r>
                        <a:rPr lang="pl-PL" sz="800" b="0" i="0" u="none" strike="noStrike">
                          <a:solidFill>
                            <a:srgbClr val="000000"/>
                          </a:solidFill>
                          <a:effectLst/>
                          <a:latin typeface="+mn-lt"/>
                        </a:rPr>
                        <a:t>Other operating income</a:t>
                      </a:r>
                    </a:p>
                  </a:txBody>
                  <a:tcPr marL="0" marR="0" marT="0" marB="0">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extLst>
                  <a:ext uri="{0D108BD9-81ED-4DB2-BD59-A6C34878D82A}">
                    <a16:rowId xmlns:a16="http://schemas.microsoft.com/office/drawing/2014/main" val="355785201"/>
                  </a:ext>
                </a:extLst>
              </a:tr>
              <a:tr h="145176">
                <a:tc>
                  <a:txBody>
                    <a:bodyPr/>
                    <a:lstStyle/>
                    <a:p>
                      <a:pPr algn="l" rtl="0" fontAlgn="t"/>
                      <a:r>
                        <a:rPr lang="pl-PL" sz="800" b="0" i="0" u="none" strike="noStrike">
                          <a:solidFill>
                            <a:srgbClr val="000000"/>
                          </a:solidFill>
                          <a:effectLst/>
                          <a:latin typeface="+mn-lt"/>
                        </a:rPr>
                        <a:t> </a:t>
                      </a:r>
                    </a:p>
                  </a:txBody>
                  <a:tcPr marL="0" marR="0" marT="0" marB="0">
                    <a:lnL>
                      <a:noFill/>
                    </a:lnL>
                    <a:lnR>
                      <a:noFill/>
                    </a:lnR>
                    <a:lnT>
                      <a:noFill/>
                    </a:lnT>
                    <a:lnB w="6350" cap="flat" cmpd="sng" algn="ctr">
                      <a:solidFill>
                        <a:srgbClr val="525252"/>
                      </a:solidFill>
                      <a:prstDash val="solid"/>
                      <a:round/>
                      <a:headEnd type="none" w="med" len="med"/>
                      <a:tailEnd type="none" w="med" len="med"/>
                    </a:lnB>
                  </a:tcPr>
                </a:tc>
                <a:tc gridSpan="6">
                  <a:txBody>
                    <a:bodyPr/>
                    <a:lstStyle/>
                    <a:p>
                      <a:pPr algn="l" rtl="0" fontAlgn="t"/>
                      <a:r>
                        <a:rPr lang="pl-PL" sz="800" b="0" i="0" u="none" strike="noStrike">
                          <a:solidFill>
                            <a:srgbClr val="000000"/>
                          </a:solidFill>
                          <a:effectLst/>
                          <a:latin typeface="+mn-lt"/>
                        </a:rPr>
                        <a:t>Other operating expenses</a:t>
                      </a:r>
                    </a:p>
                  </a:txBody>
                  <a:tcPr marL="0" marR="0" marT="0" marB="0">
                    <a:lnL>
                      <a:noFill/>
                    </a:lnL>
                    <a:lnR>
                      <a:noFill/>
                    </a:lnR>
                    <a:lnT>
                      <a:noFill/>
                    </a:lnT>
                    <a:lnB w="6350" cap="flat" cmpd="sng" algn="ctr">
                      <a:solidFill>
                        <a:srgbClr val="525252"/>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extLst>
                  <a:ext uri="{0D108BD9-81ED-4DB2-BD59-A6C34878D82A}">
                    <a16:rowId xmlns:a16="http://schemas.microsoft.com/office/drawing/2014/main" val="976068402"/>
                  </a:ext>
                </a:extLst>
              </a:tr>
              <a:tr h="145176">
                <a:tc gridSpan="5">
                  <a:txBody>
                    <a:bodyPr/>
                    <a:lstStyle/>
                    <a:p>
                      <a:pPr algn="l" rtl="0" fontAlgn="t"/>
                      <a:r>
                        <a:rPr lang="pl-PL" sz="800" b="1" i="0" u="none" strike="noStrike" dirty="0">
                          <a:solidFill>
                            <a:srgbClr val="000000"/>
                          </a:solidFill>
                          <a:effectLst/>
                          <a:latin typeface="+mn-lt"/>
                        </a:rPr>
                        <a:t>EBITDA</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l" rtl="0" fontAlgn="t"/>
                      <a:r>
                        <a:rPr lang="pl-PL" sz="800" b="0" i="0" u="none" strike="noStrike">
                          <a:solidFill>
                            <a:srgbClr val="000000"/>
                          </a:solidFill>
                          <a:effectLst/>
                          <a:latin typeface="+mn-lt"/>
                        </a:rPr>
                        <a:t> </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a:txBody>
                    <a:bodyPr/>
                    <a:lstStyle/>
                    <a:p>
                      <a:pPr algn="l" rtl="0" fontAlgn="t"/>
                      <a:r>
                        <a:rPr lang="pl-PL" sz="800" b="0" i="0" u="none" strike="noStrike" dirty="0">
                          <a:solidFill>
                            <a:srgbClr val="000000"/>
                          </a:solidFill>
                          <a:effectLst/>
                          <a:latin typeface="+mn-lt"/>
                        </a:rPr>
                        <a:t> </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extLst>
                  <a:ext uri="{0D108BD9-81ED-4DB2-BD59-A6C34878D82A}">
                    <a16:rowId xmlns:a16="http://schemas.microsoft.com/office/drawing/2014/main" val="3826582948"/>
                  </a:ext>
                </a:extLst>
              </a:tr>
              <a:tr h="145176">
                <a:tc gridSpan="5">
                  <a:txBody>
                    <a:bodyPr/>
                    <a:lstStyle/>
                    <a:p>
                      <a:pPr algn="l" rtl="0" fontAlgn="t"/>
                      <a:r>
                        <a:rPr lang="pl-PL" sz="800" b="1" i="0" u="none" strike="noStrike" dirty="0">
                          <a:solidFill>
                            <a:srgbClr val="000000"/>
                          </a:solidFill>
                          <a:effectLst/>
                          <a:latin typeface="+mn-lt"/>
                        </a:rPr>
                        <a:t>EBITDAM</a:t>
                      </a:r>
                    </a:p>
                  </a:txBody>
                  <a:tcPr marL="0" marR="0" marT="0" marB="0">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a:txBody>
                    <a:bodyPr/>
                    <a:lstStyle/>
                    <a:p>
                      <a:pPr algn="l" fontAlgn="t"/>
                      <a:endParaRPr lang="pl-PL" sz="800" b="0" i="0" u="none" strike="noStrike" dirty="0">
                        <a:solidFill>
                          <a:srgbClr val="000000"/>
                        </a:solidFill>
                        <a:effectLst/>
                        <a:latin typeface="+mn-lt"/>
                      </a:endParaRPr>
                    </a:p>
                  </a:txBody>
                  <a:tcPr marL="0" marR="0" marT="0" marB="0">
                    <a:lnL>
                      <a:noFill/>
                    </a:lnL>
                    <a:lnR>
                      <a:noFill/>
                    </a:lnR>
                    <a:lnT>
                      <a:noFill/>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a:noFill/>
                    </a:lnT>
                    <a:lnB>
                      <a:noFill/>
                    </a:lnB>
                  </a:tcPr>
                </a:tc>
                <a:extLst>
                  <a:ext uri="{0D108BD9-81ED-4DB2-BD59-A6C34878D82A}">
                    <a16:rowId xmlns:a16="http://schemas.microsoft.com/office/drawing/2014/main" val="2077074238"/>
                  </a:ext>
                </a:extLst>
              </a:tr>
              <a:tr h="145176">
                <a:tc gridSpan="2">
                  <a:txBody>
                    <a:bodyPr/>
                    <a:lstStyle/>
                    <a:p>
                      <a:pPr algn="l" rtl="0" fontAlgn="t"/>
                      <a:r>
                        <a:rPr lang="pl-PL" sz="800" b="0" i="0" u="none" strike="noStrike">
                          <a:solidFill>
                            <a:srgbClr val="000000"/>
                          </a:solidFill>
                          <a:effectLst/>
                          <a:latin typeface="+mn-lt"/>
                        </a:rPr>
                        <a:t> </a:t>
                      </a:r>
                    </a:p>
                  </a:txBody>
                  <a:tcPr marL="0" marR="0" marT="0" marB="0">
                    <a:lnL>
                      <a:noFill/>
                    </a:lnL>
                    <a:lnR>
                      <a:noFill/>
                    </a:lnR>
                    <a:lnT>
                      <a:noFill/>
                    </a:lnT>
                    <a:lnB w="6350" cap="flat" cmpd="sng" algn="ctr">
                      <a:solidFill>
                        <a:srgbClr val="525252"/>
                      </a:solidFill>
                      <a:prstDash val="solid"/>
                      <a:round/>
                      <a:headEnd type="none" w="med" len="med"/>
                      <a:tailEnd type="none" w="med" len="med"/>
                    </a:lnB>
                  </a:tcPr>
                </a:tc>
                <a:tc hMerge="1">
                  <a:txBody>
                    <a:bodyPr/>
                    <a:lstStyle/>
                    <a:p>
                      <a:endParaRPr lang="pl-PL"/>
                    </a:p>
                  </a:txBody>
                  <a:tcPr/>
                </a:tc>
                <a:tc gridSpan="5">
                  <a:txBody>
                    <a:bodyPr/>
                    <a:lstStyle/>
                    <a:p>
                      <a:pPr algn="l" rtl="0" fontAlgn="ctr"/>
                      <a:r>
                        <a:rPr lang="pl-PL" sz="800" b="0" i="0" u="none" strike="noStrike">
                          <a:solidFill>
                            <a:srgbClr val="000000"/>
                          </a:solidFill>
                          <a:effectLst/>
                          <a:latin typeface="+mn-lt"/>
                        </a:rPr>
                        <a:t>Depreciation &amp; amortization</a:t>
                      </a: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extLst>
                  <a:ext uri="{0D108BD9-81ED-4DB2-BD59-A6C34878D82A}">
                    <a16:rowId xmlns:a16="http://schemas.microsoft.com/office/drawing/2014/main" val="2360135534"/>
                  </a:ext>
                </a:extLst>
              </a:tr>
              <a:tr h="145176">
                <a:tc gridSpan="3">
                  <a:txBody>
                    <a:bodyPr/>
                    <a:lstStyle/>
                    <a:p>
                      <a:pPr algn="l" rtl="0" fontAlgn="t"/>
                      <a:r>
                        <a:rPr lang="pl-PL" sz="800" b="1" i="0" u="none" strike="noStrike">
                          <a:solidFill>
                            <a:srgbClr val="000000"/>
                          </a:solidFill>
                          <a:effectLst/>
                          <a:latin typeface="+mn-lt"/>
                        </a:rPr>
                        <a:t>EBIT</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hMerge="1">
                  <a:txBody>
                    <a:bodyPr/>
                    <a:lstStyle/>
                    <a:p>
                      <a:endParaRPr lang="pl-PL"/>
                    </a:p>
                  </a:txBody>
                  <a:tcPr/>
                </a:tc>
                <a:tc hMerge="1">
                  <a:txBody>
                    <a:bodyPr/>
                    <a:lstStyle/>
                    <a:p>
                      <a:endParaRPr lang="pl-PL"/>
                    </a:p>
                  </a:txBody>
                  <a:tcPr/>
                </a:tc>
                <a:tc>
                  <a:txBody>
                    <a:bodyPr/>
                    <a:lstStyle/>
                    <a:p>
                      <a:pPr algn="l" rtl="0" fontAlgn="t"/>
                      <a:r>
                        <a:rPr lang="pl-PL" sz="800" b="1" i="0" u="none" strike="noStrike">
                          <a:solidFill>
                            <a:srgbClr val="000000"/>
                          </a:solidFill>
                          <a:effectLst/>
                          <a:latin typeface="+mn-lt"/>
                        </a:rPr>
                        <a:t> </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gridSpan="2">
                  <a:txBody>
                    <a:bodyPr/>
                    <a:lstStyle/>
                    <a:p>
                      <a:pPr algn="l" rtl="0" fontAlgn="t"/>
                      <a:r>
                        <a:rPr lang="pl-PL" sz="800" b="1" i="0" u="none" strike="noStrike">
                          <a:solidFill>
                            <a:srgbClr val="000000"/>
                          </a:solidFill>
                          <a:effectLst/>
                          <a:latin typeface="+mn-lt"/>
                        </a:rPr>
                        <a:t> </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hMerge="1">
                  <a:txBody>
                    <a:bodyPr/>
                    <a:lstStyle/>
                    <a:p>
                      <a:endParaRPr lang="pl-PL"/>
                    </a:p>
                  </a:txBody>
                  <a:tcPr/>
                </a:tc>
                <a:tc>
                  <a:txBody>
                    <a:bodyPr/>
                    <a:lstStyle/>
                    <a:p>
                      <a:pPr algn="l" rtl="0" fontAlgn="t"/>
                      <a:r>
                        <a:rPr lang="pl-PL" sz="800" b="0" i="0" u="none" strike="noStrike">
                          <a:solidFill>
                            <a:srgbClr val="000000"/>
                          </a:solidFill>
                          <a:effectLst/>
                          <a:latin typeface="+mn-lt"/>
                        </a:rPr>
                        <a:t> </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extLst>
                  <a:ext uri="{0D108BD9-81ED-4DB2-BD59-A6C34878D82A}">
                    <a16:rowId xmlns:a16="http://schemas.microsoft.com/office/drawing/2014/main" val="3621221399"/>
                  </a:ext>
                </a:extLst>
              </a:tr>
              <a:tr h="145176">
                <a:tc>
                  <a:txBody>
                    <a:bodyPr/>
                    <a:lstStyle/>
                    <a:p>
                      <a:pPr algn="l" fontAlgn="t"/>
                      <a:endParaRPr lang="pl-PL" sz="800" b="0" i="0" u="none" strike="noStrike">
                        <a:solidFill>
                          <a:srgbClr val="000000"/>
                        </a:solidFill>
                        <a:effectLst/>
                        <a:latin typeface="+mn-lt"/>
                      </a:endParaRPr>
                    </a:p>
                  </a:txBody>
                  <a:tcPr marL="0" marR="0" marT="0" marB="0">
                    <a:lnL>
                      <a:noFill/>
                    </a:lnL>
                    <a:lnR>
                      <a:noFill/>
                    </a:lnR>
                    <a:lnT>
                      <a:noFill/>
                    </a:lnT>
                    <a:lnB>
                      <a:noFill/>
                    </a:lnB>
                  </a:tcPr>
                </a:tc>
                <a:tc gridSpan="6">
                  <a:txBody>
                    <a:bodyPr/>
                    <a:lstStyle/>
                    <a:p>
                      <a:pPr algn="l" rtl="0" fontAlgn="t"/>
                      <a:r>
                        <a:rPr lang="pl-PL" sz="800" b="0" i="0" u="none" strike="noStrike">
                          <a:solidFill>
                            <a:srgbClr val="000000"/>
                          </a:solidFill>
                          <a:effectLst/>
                          <a:latin typeface="+mn-lt"/>
                        </a:rPr>
                        <a:t>Financial income</a:t>
                      </a:r>
                    </a:p>
                  </a:txBody>
                  <a:tcPr marL="0" marR="0" marT="0" marB="0">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a:noFill/>
                    </a:lnB>
                  </a:tcPr>
                </a:tc>
                <a:extLst>
                  <a:ext uri="{0D108BD9-81ED-4DB2-BD59-A6C34878D82A}">
                    <a16:rowId xmlns:a16="http://schemas.microsoft.com/office/drawing/2014/main" val="910905246"/>
                  </a:ext>
                </a:extLst>
              </a:tr>
              <a:tr h="145176">
                <a:tc>
                  <a:txBody>
                    <a:bodyPr/>
                    <a:lstStyle/>
                    <a:p>
                      <a:pPr algn="l" rtl="0" fontAlgn="t"/>
                      <a:r>
                        <a:rPr lang="pl-PL" sz="800" b="0" i="0" u="none" strike="noStrike">
                          <a:solidFill>
                            <a:srgbClr val="000000"/>
                          </a:solidFill>
                          <a:effectLst/>
                          <a:latin typeface="+mn-lt"/>
                        </a:rPr>
                        <a:t> </a:t>
                      </a:r>
                    </a:p>
                  </a:txBody>
                  <a:tcPr marL="0" marR="0" marT="0" marB="0">
                    <a:lnL>
                      <a:noFill/>
                    </a:lnL>
                    <a:lnR>
                      <a:noFill/>
                    </a:lnR>
                    <a:lnT>
                      <a:noFill/>
                    </a:lnT>
                    <a:lnB w="6350" cap="flat" cmpd="sng" algn="ctr">
                      <a:solidFill>
                        <a:srgbClr val="525252"/>
                      </a:solidFill>
                      <a:prstDash val="solid"/>
                      <a:round/>
                      <a:headEnd type="none" w="med" len="med"/>
                      <a:tailEnd type="none" w="med" len="med"/>
                    </a:lnB>
                  </a:tcPr>
                </a:tc>
                <a:tc gridSpan="6">
                  <a:txBody>
                    <a:bodyPr/>
                    <a:lstStyle/>
                    <a:p>
                      <a:pPr algn="l" rtl="0" fontAlgn="t"/>
                      <a:r>
                        <a:rPr lang="pl-PL" sz="800" b="0" i="0" u="none" strike="noStrike">
                          <a:solidFill>
                            <a:srgbClr val="000000"/>
                          </a:solidFill>
                          <a:effectLst/>
                          <a:latin typeface="+mn-lt"/>
                        </a:rPr>
                        <a:t>Financial costs</a:t>
                      </a:r>
                    </a:p>
                  </a:txBody>
                  <a:tcPr marL="0" marR="0" marT="0" marB="0">
                    <a:lnL>
                      <a:noFill/>
                    </a:lnL>
                    <a:lnR>
                      <a:noFill/>
                    </a:lnR>
                    <a:lnT>
                      <a:noFill/>
                    </a:lnT>
                    <a:lnB w="6350" cap="flat" cmpd="sng" algn="ctr">
                      <a:solidFill>
                        <a:srgbClr val="525252"/>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extLst>
                  <a:ext uri="{0D108BD9-81ED-4DB2-BD59-A6C34878D82A}">
                    <a16:rowId xmlns:a16="http://schemas.microsoft.com/office/drawing/2014/main" val="3090575818"/>
                  </a:ext>
                </a:extLst>
              </a:tr>
              <a:tr h="145176">
                <a:tc gridSpan="3">
                  <a:txBody>
                    <a:bodyPr/>
                    <a:lstStyle/>
                    <a:p>
                      <a:pPr algn="l" rtl="0" fontAlgn="t"/>
                      <a:r>
                        <a:rPr lang="pl-PL" sz="800" b="1" i="0" u="none" strike="noStrike">
                          <a:solidFill>
                            <a:srgbClr val="000000"/>
                          </a:solidFill>
                          <a:effectLst/>
                          <a:latin typeface="+mn-lt"/>
                        </a:rPr>
                        <a:t>EBT</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hMerge="1">
                  <a:txBody>
                    <a:bodyPr/>
                    <a:lstStyle/>
                    <a:p>
                      <a:endParaRPr lang="pl-PL"/>
                    </a:p>
                  </a:txBody>
                  <a:tcPr/>
                </a:tc>
                <a:tc hMerge="1">
                  <a:txBody>
                    <a:bodyPr/>
                    <a:lstStyle/>
                    <a:p>
                      <a:endParaRPr lang="pl-PL"/>
                    </a:p>
                  </a:txBody>
                  <a:tcPr/>
                </a:tc>
                <a:tc>
                  <a:txBody>
                    <a:bodyPr/>
                    <a:lstStyle/>
                    <a:p>
                      <a:pPr algn="l" rtl="0" fontAlgn="t"/>
                      <a:r>
                        <a:rPr lang="pl-PL" sz="800" b="0" i="0" u="none" strike="noStrike">
                          <a:solidFill>
                            <a:srgbClr val="000000"/>
                          </a:solidFill>
                          <a:effectLst/>
                          <a:latin typeface="+mn-lt"/>
                        </a:rPr>
                        <a:t> </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gridSpan="2">
                  <a:txBody>
                    <a:bodyPr/>
                    <a:lstStyle/>
                    <a:p>
                      <a:pPr algn="l" rtl="0" fontAlgn="t"/>
                      <a:r>
                        <a:rPr lang="pl-PL" sz="800" b="0" i="0" u="none" strike="noStrike">
                          <a:solidFill>
                            <a:srgbClr val="000000"/>
                          </a:solidFill>
                          <a:effectLst/>
                          <a:latin typeface="+mn-lt"/>
                        </a:rPr>
                        <a:t> </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hMerge="1">
                  <a:txBody>
                    <a:bodyPr/>
                    <a:lstStyle/>
                    <a:p>
                      <a:endParaRPr lang="pl-PL"/>
                    </a:p>
                  </a:txBody>
                  <a:tcPr/>
                </a:tc>
                <a:tc>
                  <a:txBody>
                    <a:bodyPr/>
                    <a:lstStyle/>
                    <a:p>
                      <a:pPr algn="l" rtl="0" fontAlgn="t"/>
                      <a:r>
                        <a:rPr lang="pl-PL" sz="800" b="0" i="0" u="none" strike="noStrike">
                          <a:solidFill>
                            <a:srgbClr val="000000"/>
                          </a:solidFill>
                          <a:effectLst/>
                          <a:latin typeface="+mn-lt"/>
                        </a:rPr>
                        <a:t> </a:t>
                      </a:r>
                    </a:p>
                  </a:txBody>
                  <a:tcPr marL="0" marR="0" marT="0" marB="0">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a:noFill/>
                    </a:lnB>
                  </a:tcPr>
                </a:tc>
                <a:extLst>
                  <a:ext uri="{0D108BD9-81ED-4DB2-BD59-A6C34878D82A}">
                    <a16:rowId xmlns:a16="http://schemas.microsoft.com/office/drawing/2014/main" val="3871181979"/>
                  </a:ext>
                </a:extLst>
              </a:tr>
              <a:tr h="145176">
                <a:tc>
                  <a:txBody>
                    <a:bodyPr/>
                    <a:lstStyle/>
                    <a:p>
                      <a:pPr algn="l" rtl="0" fontAlgn="t"/>
                      <a:r>
                        <a:rPr lang="pl-PL" sz="800" b="0" i="0" u="none" strike="noStrike">
                          <a:solidFill>
                            <a:srgbClr val="000000"/>
                          </a:solidFill>
                          <a:effectLst/>
                          <a:latin typeface="+mn-lt"/>
                        </a:rPr>
                        <a:t> </a:t>
                      </a:r>
                    </a:p>
                  </a:txBody>
                  <a:tcPr marL="0" marR="0" marT="0" marB="0">
                    <a:lnL>
                      <a:noFill/>
                    </a:lnL>
                    <a:lnR>
                      <a:noFill/>
                    </a:lnR>
                    <a:lnT>
                      <a:noFill/>
                    </a:lnT>
                    <a:lnB w="6350" cap="flat" cmpd="sng" algn="ctr">
                      <a:solidFill>
                        <a:srgbClr val="525252"/>
                      </a:solidFill>
                      <a:prstDash val="solid"/>
                      <a:round/>
                      <a:headEnd type="none" w="med" len="med"/>
                      <a:tailEnd type="none" w="med" len="med"/>
                    </a:lnB>
                  </a:tcPr>
                </a:tc>
                <a:tc gridSpan="6">
                  <a:txBody>
                    <a:bodyPr/>
                    <a:lstStyle/>
                    <a:p>
                      <a:pPr algn="l" rtl="0" fontAlgn="t"/>
                      <a:r>
                        <a:rPr lang="pl-PL" sz="800" b="0" i="0" u="none" strike="noStrike">
                          <a:solidFill>
                            <a:srgbClr val="000000"/>
                          </a:solidFill>
                          <a:effectLst/>
                          <a:latin typeface="+mn-lt"/>
                        </a:rPr>
                        <a:t>Income tax</a:t>
                      </a:r>
                    </a:p>
                  </a:txBody>
                  <a:tcPr marL="0" marR="0" marT="0" marB="0">
                    <a:lnL>
                      <a:noFill/>
                    </a:lnL>
                    <a:lnR>
                      <a:noFill/>
                    </a:lnR>
                    <a:lnT>
                      <a:noFill/>
                    </a:lnT>
                    <a:lnB w="6350" cap="flat" cmpd="sng" algn="ctr">
                      <a:solidFill>
                        <a:srgbClr val="525252"/>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mn-lt"/>
                      </a:endParaRPr>
                    </a:p>
                  </a:txBody>
                  <a:tcPr marL="0" marR="0" marT="0" marB="0" anchor="ctr">
                    <a:lnL>
                      <a:noFill/>
                    </a:lnL>
                    <a:lnR>
                      <a:noFill/>
                    </a:lnR>
                    <a:lnT>
                      <a:noFill/>
                    </a:lnT>
                    <a:lnB w="6350" cap="flat" cmpd="sng" algn="ctr">
                      <a:solidFill>
                        <a:srgbClr val="525252"/>
                      </a:solidFill>
                      <a:prstDash val="solid"/>
                      <a:round/>
                      <a:headEnd type="none" w="med" len="med"/>
                      <a:tailEnd type="none" w="med" len="med"/>
                    </a:lnB>
                  </a:tcPr>
                </a:tc>
                <a:extLst>
                  <a:ext uri="{0D108BD9-81ED-4DB2-BD59-A6C34878D82A}">
                    <a16:rowId xmlns:a16="http://schemas.microsoft.com/office/drawing/2014/main" val="4008251731"/>
                  </a:ext>
                </a:extLst>
              </a:tr>
              <a:tr h="145176">
                <a:tc gridSpan="6">
                  <a:txBody>
                    <a:bodyPr/>
                    <a:lstStyle/>
                    <a:p>
                      <a:pPr algn="l" rtl="0" fontAlgn="t"/>
                      <a:r>
                        <a:rPr lang="pl-PL" sz="800" b="1" i="0" u="none" strike="noStrike" dirty="0">
                          <a:solidFill>
                            <a:srgbClr val="000000"/>
                          </a:solidFill>
                          <a:effectLst/>
                          <a:latin typeface="+mn-lt"/>
                        </a:rPr>
                        <a:t>Net </a:t>
                      </a:r>
                      <a:r>
                        <a:rPr lang="pl-PL" sz="800" b="1" i="0" u="none" strike="noStrike" dirty="0" err="1">
                          <a:solidFill>
                            <a:srgbClr val="000000"/>
                          </a:solidFill>
                          <a:effectLst/>
                          <a:latin typeface="+mn-lt"/>
                        </a:rPr>
                        <a:t>income</a:t>
                      </a:r>
                      <a:endParaRPr lang="pl-PL" sz="800" b="1" i="0" u="none" strike="noStrike" dirty="0">
                        <a:solidFill>
                          <a:srgbClr val="000000"/>
                        </a:solidFill>
                        <a:effectLst/>
                        <a:latin typeface="+mn-lt"/>
                      </a:endParaRPr>
                    </a:p>
                  </a:txBody>
                  <a:tcPr marL="0" marR="0" marT="0" marB="0">
                    <a:lnL>
                      <a:noFill/>
                    </a:lnL>
                    <a:lnR>
                      <a:noFill/>
                    </a:lnR>
                    <a:lnT w="6350" cap="flat" cmpd="sng" algn="ctr">
                      <a:solidFill>
                        <a:srgbClr val="525252"/>
                      </a:solidFill>
                      <a:prstDash val="solid"/>
                      <a:round/>
                      <a:headEnd type="none" w="med" len="med"/>
                      <a:tailEnd type="none" w="med" len="med"/>
                    </a:lnT>
                    <a:lnB w="6350" cap="flat" cmpd="sng" algn="ctr">
                      <a:solidFill>
                        <a:srgbClr val="525252"/>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l" rtl="0" fontAlgn="t"/>
                      <a:r>
                        <a:rPr lang="pl-PL" sz="800" b="0" i="0" u="none" strike="noStrike">
                          <a:solidFill>
                            <a:srgbClr val="000000"/>
                          </a:solidFill>
                          <a:effectLst/>
                          <a:latin typeface="+mn-lt"/>
                        </a:rPr>
                        <a:t> </a:t>
                      </a:r>
                    </a:p>
                  </a:txBody>
                  <a:tcPr marL="0" marR="0" marT="0" marB="0">
                    <a:lnL>
                      <a:noFill/>
                    </a:lnL>
                    <a:lnR>
                      <a:noFill/>
                    </a:lnR>
                    <a:lnT w="6350" cap="flat" cmpd="sng" algn="ctr">
                      <a:solidFill>
                        <a:srgbClr val="525252"/>
                      </a:solidFill>
                      <a:prstDash val="solid"/>
                      <a:round/>
                      <a:headEnd type="none" w="med" len="med"/>
                      <a:tailEnd type="none" w="med" len="med"/>
                    </a:lnT>
                    <a:lnB w="6350" cap="flat" cmpd="sng" algn="ctr">
                      <a:solidFill>
                        <a:srgbClr val="525252"/>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w="6350" cap="flat" cmpd="sng" algn="ctr">
                      <a:solidFill>
                        <a:srgbClr val="525252"/>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w="6350" cap="flat" cmpd="sng" algn="ctr">
                      <a:solidFill>
                        <a:srgbClr val="525252"/>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w="6350" cap="flat" cmpd="sng" algn="ctr">
                      <a:solidFill>
                        <a:srgbClr val="525252"/>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w="6350" cap="flat" cmpd="sng" algn="ctr">
                      <a:solidFill>
                        <a:srgbClr val="525252"/>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mn-lt"/>
                      </a:endParaRPr>
                    </a:p>
                  </a:txBody>
                  <a:tcPr marL="0" marR="0" marT="0" marB="0" anchor="ctr">
                    <a:lnL>
                      <a:noFill/>
                    </a:lnL>
                    <a:lnR>
                      <a:noFill/>
                    </a:lnR>
                    <a:lnT w="6350" cap="flat" cmpd="sng" algn="ctr">
                      <a:solidFill>
                        <a:srgbClr val="525252"/>
                      </a:solidFill>
                      <a:prstDash val="solid"/>
                      <a:round/>
                      <a:headEnd type="none" w="med" len="med"/>
                      <a:tailEnd type="none" w="med" len="med"/>
                    </a:lnT>
                    <a:lnB w="6350" cap="flat" cmpd="sng" algn="ctr">
                      <a:solidFill>
                        <a:srgbClr val="525252"/>
                      </a:solidFill>
                      <a:prstDash val="solid"/>
                      <a:round/>
                      <a:headEnd type="none" w="med" len="med"/>
                      <a:tailEnd type="none" w="med" len="med"/>
                    </a:lnB>
                  </a:tcPr>
                </a:tc>
                <a:extLst>
                  <a:ext uri="{0D108BD9-81ED-4DB2-BD59-A6C34878D82A}">
                    <a16:rowId xmlns:a16="http://schemas.microsoft.com/office/drawing/2014/main" val="210310371"/>
                  </a:ext>
                </a:extLst>
              </a:tr>
            </a:tbl>
          </a:graphicData>
        </a:graphic>
      </p:graphicFrame>
      <p:graphicFrame>
        <p:nvGraphicFramePr>
          <p:cNvPr id="4" name="Table 3">
            <a:extLst>
              <a:ext uri="{FF2B5EF4-FFF2-40B4-BE49-F238E27FC236}">
                <a16:creationId xmlns:a16="http://schemas.microsoft.com/office/drawing/2014/main" id="{D5928F36-2553-4CB7-9F47-92589A9C570A}"/>
              </a:ext>
            </a:extLst>
          </p:cNvPr>
          <p:cNvGraphicFramePr>
            <a:graphicFrameLocks noGrp="1"/>
          </p:cNvGraphicFramePr>
          <p:nvPr>
            <p:extLst>
              <p:ext uri="{D42A27DB-BD31-4B8C-83A1-F6EECF244321}">
                <p14:modId xmlns:p14="http://schemas.microsoft.com/office/powerpoint/2010/main" val="1832902630"/>
              </p:ext>
            </p:extLst>
          </p:nvPr>
        </p:nvGraphicFramePr>
        <p:xfrm>
          <a:off x="6621143" y="1624797"/>
          <a:ext cx="4852278" cy="4670817"/>
        </p:xfrm>
        <a:graphic>
          <a:graphicData uri="http://schemas.openxmlformats.org/drawingml/2006/table">
            <a:tbl>
              <a:tblPr/>
              <a:tblGrid>
                <a:gridCol w="539142">
                  <a:extLst>
                    <a:ext uri="{9D8B030D-6E8A-4147-A177-3AD203B41FA5}">
                      <a16:colId xmlns:a16="http://schemas.microsoft.com/office/drawing/2014/main" val="556522939"/>
                    </a:ext>
                  </a:extLst>
                </a:gridCol>
                <a:gridCol w="539142">
                  <a:extLst>
                    <a:ext uri="{9D8B030D-6E8A-4147-A177-3AD203B41FA5}">
                      <a16:colId xmlns:a16="http://schemas.microsoft.com/office/drawing/2014/main" val="932251553"/>
                    </a:ext>
                  </a:extLst>
                </a:gridCol>
                <a:gridCol w="539142">
                  <a:extLst>
                    <a:ext uri="{9D8B030D-6E8A-4147-A177-3AD203B41FA5}">
                      <a16:colId xmlns:a16="http://schemas.microsoft.com/office/drawing/2014/main" val="1453377440"/>
                    </a:ext>
                  </a:extLst>
                </a:gridCol>
                <a:gridCol w="539142">
                  <a:extLst>
                    <a:ext uri="{9D8B030D-6E8A-4147-A177-3AD203B41FA5}">
                      <a16:colId xmlns:a16="http://schemas.microsoft.com/office/drawing/2014/main" val="2150906303"/>
                    </a:ext>
                  </a:extLst>
                </a:gridCol>
                <a:gridCol w="539142">
                  <a:extLst>
                    <a:ext uri="{9D8B030D-6E8A-4147-A177-3AD203B41FA5}">
                      <a16:colId xmlns:a16="http://schemas.microsoft.com/office/drawing/2014/main" val="1415975271"/>
                    </a:ext>
                  </a:extLst>
                </a:gridCol>
                <a:gridCol w="539142">
                  <a:extLst>
                    <a:ext uri="{9D8B030D-6E8A-4147-A177-3AD203B41FA5}">
                      <a16:colId xmlns:a16="http://schemas.microsoft.com/office/drawing/2014/main" val="3123482239"/>
                    </a:ext>
                  </a:extLst>
                </a:gridCol>
                <a:gridCol w="539142">
                  <a:extLst>
                    <a:ext uri="{9D8B030D-6E8A-4147-A177-3AD203B41FA5}">
                      <a16:colId xmlns:a16="http://schemas.microsoft.com/office/drawing/2014/main" val="2357519952"/>
                    </a:ext>
                  </a:extLst>
                </a:gridCol>
                <a:gridCol w="539142">
                  <a:extLst>
                    <a:ext uri="{9D8B030D-6E8A-4147-A177-3AD203B41FA5}">
                      <a16:colId xmlns:a16="http://schemas.microsoft.com/office/drawing/2014/main" val="3259403104"/>
                    </a:ext>
                  </a:extLst>
                </a:gridCol>
                <a:gridCol w="539142">
                  <a:extLst>
                    <a:ext uri="{9D8B030D-6E8A-4147-A177-3AD203B41FA5}">
                      <a16:colId xmlns:a16="http://schemas.microsoft.com/office/drawing/2014/main" val="2067824764"/>
                    </a:ext>
                  </a:extLst>
                </a:gridCol>
              </a:tblGrid>
              <a:tr h="116295">
                <a:tc gridSpan="4">
                  <a:txBody>
                    <a:bodyPr/>
                    <a:lstStyle/>
                    <a:p>
                      <a:pPr algn="l" rtl="0" fontAlgn="t"/>
                      <a:r>
                        <a:rPr lang="pl-PL" sz="800" b="0" i="1" u="none" strike="noStrike" dirty="0">
                          <a:solidFill>
                            <a:srgbClr val="FFFFFF"/>
                          </a:solidFill>
                          <a:effectLst/>
                          <a:latin typeface="Calibri" panose="020F0502020204030204" pitchFamily="34" charset="0"/>
                          <a:cs typeface="Calibri" panose="020F0502020204030204" pitchFamily="34" charset="0"/>
                        </a:rPr>
                        <a:t>in ‘000’s PLN</a:t>
                      </a:r>
                    </a:p>
                  </a:txBody>
                  <a:tcPr marL="0" marR="0" marT="0" marB="0">
                    <a:lnL>
                      <a:noFill/>
                    </a:lnL>
                    <a:lnR>
                      <a:noFill/>
                    </a:lnR>
                    <a:lnT>
                      <a:noFill/>
                    </a:lnT>
                    <a:lnB>
                      <a:noFill/>
                    </a:lnB>
                    <a:solidFill>
                      <a:srgbClr val="8CD4C5"/>
                    </a:solidFill>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0" lang="pl-PL" sz="800" b="1" i="0" u="none" strike="noStrike" kern="1200" cap="none" spc="0" normalizeH="0" baseline="0" noProof="0">
                          <a:ln>
                            <a:noFill/>
                          </a:ln>
                          <a:solidFill>
                            <a:srgbClr val="FFFFFF"/>
                          </a:solidFill>
                          <a:effectLst/>
                          <a:uLnTx/>
                          <a:uFillTx/>
                          <a:latin typeface="Calibri" panose="020F0502020204030204"/>
                          <a:ea typeface="+mn-ea"/>
                          <a:cs typeface="+mn-cs"/>
                        </a:rPr>
                        <a:t>20XX</a:t>
                      </a:r>
                      <a:endParaRPr kumimoji="0" lang="pl-PL" sz="800" b="1" i="0" u="none" strike="noStrike" kern="1200" cap="none" spc="0" normalizeH="0" baseline="0" noProof="0" dirty="0">
                        <a:ln>
                          <a:noFill/>
                        </a:ln>
                        <a:solidFill>
                          <a:srgbClr val="FFFFFF"/>
                        </a:solidFill>
                        <a:effectLst/>
                        <a:uLnTx/>
                        <a:uFillTx/>
                        <a:latin typeface="Calibri" panose="020F0502020204030204"/>
                        <a:ea typeface="+mn-ea"/>
                        <a:cs typeface="+mn-cs"/>
                      </a:endParaRPr>
                    </a:p>
                  </a:txBody>
                  <a:tcPr marL="0" marR="0" marT="0" marB="0">
                    <a:lnL>
                      <a:noFill/>
                    </a:lnL>
                    <a:lnR>
                      <a:noFill/>
                    </a:lnR>
                    <a:lnT>
                      <a:noFill/>
                    </a:lnT>
                    <a:lnB>
                      <a:noFill/>
                    </a:lnB>
                    <a:solidFill>
                      <a:srgbClr val="8CD4C5"/>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0" lang="pl-PL" sz="800" b="1" i="0" u="none" strike="noStrike" kern="1200" cap="none" spc="0" normalizeH="0" baseline="0" noProof="0">
                          <a:ln>
                            <a:noFill/>
                          </a:ln>
                          <a:solidFill>
                            <a:srgbClr val="FFFFFF"/>
                          </a:solidFill>
                          <a:effectLst/>
                          <a:uLnTx/>
                          <a:uFillTx/>
                          <a:latin typeface="Calibri" panose="020F0502020204030204"/>
                          <a:ea typeface="+mn-ea"/>
                          <a:cs typeface="+mn-cs"/>
                        </a:rPr>
                        <a:t>20XX</a:t>
                      </a:r>
                      <a:endParaRPr kumimoji="0" lang="pl-PL" sz="800" b="1" i="0" u="none" strike="noStrike" kern="1200" cap="none" spc="0" normalizeH="0" baseline="0" noProof="0" dirty="0">
                        <a:ln>
                          <a:noFill/>
                        </a:ln>
                        <a:solidFill>
                          <a:srgbClr val="FFFFFF"/>
                        </a:solidFill>
                        <a:effectLst/>
                        <a:uLnTx/>
                        <a:uFillTx/>
                        <a:latin typeface="Calibri" panose="020F0502020204030204"/>
                        <a:ea typeface="+mn-ea"/>
                        <a:cs typeface="+mn-cs"/>
                      </a:endParaRPr>
                    </a:p>
                  </a:txBody>
                  <a:tcPr marL="0" marR="0" marT="0" marB="0">
                    <a:lnL>
                      <a:noFill/>
                    </a:lnL>
                    <a:lnR>
                      <a:noFill/>
                    </a:lnR>
                    <a:lnT>
                      <a:noFill/>
                    </a:lnT>
                    <a:lnB>
                      <a:noFill/>
                    </a:lnB>
                    <a:solidFill>
                      <a:srgbClr val="8CD4C5"/>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0" lang="pl-PL" sz="800" b="1" i="0" u="none" strike="noStrike" kern="1200" cap="none" spc="0" normalizeH="0" baseline="0" noProof="0">
                          <a:ln>
                            <a:noFill/>
                          </a:ln>
                          <a:solidFill>
                            <a:srgbClr val="FFFFFF"/>
                          </a:solidFill>
                          <a:effectLst/>
                          <a:uLnTx/>
                          <a:uFillTx/>
                          <a:latin typeface="Calibri" panose="020F0502020204030204"/>
                          <a:ea typeface="+mn-ea"/>
                          <a:cs typeface="+mn-cs"/>
                        </a:rPr>
                        <a:t>20XX</a:t>
                      </a:r>
                      <a:endParaRPr kumimoji="0" lang="pl-PL" sz="800" b="1" i="0" u="none" strike="noStrike" kern="1200" cap="none" spc="0" normalizeH="0" baseline="0" noProof="0" dirty="0">
                        <a:ln>
                          <a:noFill/>
                        </a:ln>
                        <a:solidFill>
                          <a:srgbClr val="FFFFFF"/>
                        </a:solidFill>
                        <a:effectLst/>
                        <a:uLnTx/>
                        <a:uFillTx/>
                        <a:latin typeface="Calibri" panose="020F0502020204030204"/>
                        <a:ea typeface="+mn-ea"/>
                        <a:cs typeface="+mn-cs"/>
                      </a:endParaRPr>
                    </a:p>
                  </a:txBody>
                  <a:tcPr marL="0" marR="0" marT="0" marB="0">
                    <a:lnL>
                      <a:noFill/>
                    </a:lnL>
                    <a:lnR>
                      <a:noFill/>
                    </a:lnR>
                    <a:lnT>
                      <a:noFill/>
                    </a:lnT>
                    <a:lnB>
                      <a:noFill/>
                    </a:lnB>
                    <a:solidFill>
                      <a:srgbClr val="8CD4C5"/>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0" lang="pl-PL" sz="800" b="1" i="0" u="none" strike="noStrike" kern="1200" cap="none" spc="0" normalizeH="0" baseline="0" noProof="0">
                          <a:ln>
                            <a:noFill/>
                          </a:ln>
                          <a:solidFill>
                            <a:srgbClr val="FFFFFF"/>
                          </a:solidFill>
                          <a:effectLst/>
                          <a:uLnTx/>
                          <a:uFillTx/>
                          <a:latin typeface="Calibri" panose="020F0502020204030204"/>
                          <a:ea typeface="+mn-ea"/>
                          <a:cs typeface="+mn-cs"/>
                        </a:rPr>
                        <a:t>20XX</a:t>
                      </a:r>
                      <a:endParaRPr kumimoji="0" lang="pl-PL" sz="800" b="1" i="0" u="none" strike="noStrike" kern="1200" cap="none" spc="0" normalizeH="0" baseline="0" noProof="0" dirty="0">
                        <a:ln>
                          <a:noFill/>
                        </a:ln>
                        <a:solidFill>
                          <a:srgbClr val="FFFFFF"/>
                        </a:solidFill>
                        <a:effectLst/>
                        <a:uLnTx/>
                        <a:uFillTx/>
                        <a:latin typeface="Calibri" panose="020F0502020204030204"/>
                        <a:ea typeface="+mn-ea"/>
                        <a:cs typeface="+mn-cs"/>
                      </a:endParaRPr>
                    </a:p>
                  </a:txBody>
                  <a:tcPr marL="0" marR="0" marT="0" marB="0">
                    <a:lnL>
                      <a:noFill/>
                    </a:lnL>
                    <a:lnR>
                      <a:noFill/>
                    </a:lnR>
                    <a:lnT>
                      <a:noFill/>
                    </a:lnT>
                    <a:lnB>
                      <a:noFill/>
                    </a:lnB>
                    <a:solidFill>
                      <a:srgbClr val="8CD4C5"/>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0" lang="pl-PL" sz="800" b="1" i="0" u="none" strike="noStrike" kern="1200" cap="none" spc="0" normalizeH="0" baseline="0" noProof="0" dirty="0">
                          <a:ln>
                            <a:noFill/>
                          </a:ln>
                          <a:solidFill>
                            <a:srgbClr val="FFFFFF"/>
                          </a:solidFill>
                          <a:effectLst/>
                          <a:uLnTx/>
                          <a:uFillTx/>
                          <a:latin typeface="Calibri" panose="020F0502020204030204"/>
                          <a:ea typeface="+mn-ea"/>
                          <a:cs typeface="+mn-cs"/>
                        </a:rPr>
                        <a:t>20XX</a:t>
                      </a:r>
                    </a:p>
                  </a:txBody>
                  <a:tcPr marL="0" marR="0" marT="0" marB="0">
                    <a:lnL>
                      <a:noFill/>
                    </a:lnL>
                    <a:lnR>
                      <a:noFill/>
                    </a:lnR>
                    <a:lnT>
                      <a:noFill/>
                    </a:lnT>
                    <a:lnB>
                      <a:noFill/>
                    </a:lnB>
                    <a:solidFill>
                      <a:srgbClr val="8CD4C5"/>
                    </a:solidFill>
                  </a:tcPr>
                </a:tc>
                <a:extLst>
                  <a:ext uri="{0D108BD9-81ED-4DB2-BD59-A6C34878D82A}">
                    <a16:rowId xmlns:a16="http://schemas.microsoft.com/office/drawing/2014/main" val="4147094965"/>
                  </a:ext>
                </a:extLst>
              </a:tr>
              <a:tr h="116295">
                <a:tc gridSpan="2">
                  <a:txBody>
                    <a:bodyPr/>
                    <a:lstStyle/>
                    <a:p>
                      <a:pPr algn="l" rtl="0" fontAlgn="b"/>
                      <a:r>
                        <a:rPr lang="pl-PL" sz="800" b="1" i="0" u="none" strike="noStrike">
                          <a:solidFill>
                            <a:srgbClr val="000000"/>
                          </a:solidFill>
                          <a:effectLst/>
                          <a:latin typeface="Calibri" panose="020F0502020204030204" pitchFamily="34" charset="0"/>
                          <a:cs typeface="Calibri" panose="020F0502020204030204" pitchFamily="34" charset="0"/>
                        </a:rPr>
                        <a:t>Assets</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hMerge="1">
                  <a:txBody>
                    <a:bodyPr/>
                    <a:lstStyle/>
                    <a:p>
                      <a:endParaRPr lang="pl-PL"/>
                    </a:p>
                  </a:txBody>
                  <a:tcPr/>
                </a:tc>
                <a:tc>
                  <a:txBody>
                    <a:bodyPr/>
                    <a:lstStyle/>
                    <a:p>
                      <a:pPr algn="l" rtl="0" fontAlgn="t"/>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l" rtl="0" fontAlgn="t"/>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331732527"/>
                  </a:ext>
                </a:extLst>
              </a:tr>
              <a:tr h="116295">
                <a:tc>
                  <a:txBody>
                    <a:bodyPr/>
                    <a:lstStyle/>
                    <a:p>
                      <a:pPr algn="l" rtl="0" fontAlgn="t"/>
                      <a:r>
                        <a:rPr lang="pl-PL" sz="800" b="0"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lnTlToBr w="12700" cmpd="sng">
                      <a:noFill/>
                      <a:prstDash val="solid"/>
                    </a:lnTlToBr>
                    <a:lnBlToTr w="12700" cmpd="sng">
                      <a:noFill/>
                      <a:prstDash val="solid"/>
                    </a:lnBlToTr>
                  </a:tcPr>
                </a:tc>
                <a:tc gridSpan="3">
                  <a:txBody>
                    <a:bodyPr/>
                    <a:lstStyle/>
                    <a:p>
                      <a:pPr algn="l" rtl="0" fontAlgn="b"/>
                      <a:r>
                        <a:rPr lang="pl-PL" sz="800" b="0" i="0" u="none" strike="noStrike" dirty="0" err="1">
                          <a:solidFill>
                            <a:srgbClr val="000000"/>
                          </a:solidFill>
                          <a:effectLst/>
                          <a:latin typeface="Calibri" panose="020F0502020204030204" pitchFamily="34" charset="0"/>
                          <a:cs typeface="Calibri" panose="020F0502020204030204" pitchFamily="34" charset="0"/>
                        </a:rPr>
                        <a:t>Goodwill</a:t>
                      </a:r>
                      <a:r>
                        <a:rPr lang="pl-PL" sz="800" b="0"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lnTlToBr w="12700" cmpd="sng">
                      <a:noFill/>
                      <a:prstDash val="solid"/>
                    </a:lnTlToBr>
                    <a:lnBlToTr w="12700" cmpd="sng">
                      <a:noFill/>
                      <a:prstDash val="solid"/>
                    </a:lnBlToTr>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lnTlToBr w="12700" cmpd="sng">
                      <a:noFill/>
                      <a:prstDash val="solid"/>
                    </a:lnTlToBr>
                    <a:lnBlToTr w="12700" cmpd="sng">
                      <a:noFill/>
                      <a:prstDash val="solid"/>
                    </a:lnBlToTr>
                  </a:tcPr>
                </a:tc>
                <a:extLst>
                  <a:ext uri="{0D108BD9-81ED-4DB2-BD59-A6C34878D82A}">
                    <a16:rowId xmlns:a16="http://schemas.microsoft.com/office/drawing/2014/main" val="55512194"/>
                  </a:ext>
                </a:extLst>
              </a:tr>
              <a:tr h="116295">
                <a:tc>
                  <a:txBody>
                    <a:bodyPr/>
                    <a:lstStyle/>
                    <a:p>
                      <a:pPr algn="l"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gridSpan="3">
                  <a:txBody>
                    <a:bodyPr/>
                    <a:lstStyle/>
                    <a:p>
                      <a:pPr algn="l" rtl="0" fontAlgn="b"/>
                      <a:r>
                        <a:rPr lang="pl-PL" sz="800" b="0" i="0" u="none" strike="noStrike" dirty="0" err="1">
                          <a:solidFill>
                            <a:srgbClr val="000000"/>
                          </a:solidFill>
                          <a:effectLst/>
                          <a:latin typeface="Calibri" panose="020F0502020204030204" pitchFamily="34" charset="0"/>
                          <a:cs typeface="Calibri" panose="020F0502020204030204" pitchFamily="34" charset="0"/>
                        </a:rPr>
                        <a:t>Intangible</a:t>
                      </a:r>
                      <a:r>
                        <a:rPr lang="pl-PL" sz="800" b="0" i="0" u="none" strike="noStrike" dirty="0">
                          <a:solidFill>
                            <a:srgbClr val="000000"/>
                          </a:solidFill>
                          <a:effectLst/>
                          <a:latin typeface="Calibri" panose="020F0502020204030204" pitchFamily="34" charset="0"/>
                          <a:cs typeface="Calibri" panose="020F0502020204030204" pitchFamily="34" charset="0"/>
                        </a:rPr>
                        <a:t> </a:t>
                      </a:r>
                      <a:r>
                        <a:rPr lang="pl-PL" sz="800" b="0" i="0" u="none" strike="noStrike" dirty="0" err="1">
                          <a:solidFill>
                            <a:srgbClr val="000000"/>
                          </a:solidFill>
                          <a:effectLst/>
                          <a:latin typeface="Calibri" panose="020F0502020204030204" pitchFamily="34" charset="0"/>
                          <a:cs typeface="Calibri" panose="020F0502020204030204" pitchFamily="34" charset="0"/>
                        </a:rPr>
                        <a:t>assets</a:t>
                      </a:r>
                      <a:r>
                        <a:rPr lang="pl-PL" sz="800" b="0"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3943265217"/>
                  </a:ext>
                </a:extLst>
              </a:tr>
              <a:tr h="116295">
                <a:tc>
                  <a:txBody>
                    <a:bodyPr/>
                    <a:lstStyle/>
                    <a:p>
                      <a:pPr algn="l"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gridSpan="3">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PP&amp;E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2804015363"/>
                  </a:ext>
                </a:extLst>
              </a:tr>
              <a:tr h="116295">
                <a:tc>
                  <a:txBody>
                    <a:bodyPr/>
                    <a:lstStyle/>
                    <a:p>
                      <a:pPr algn="l"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gridSpan="3">
                  <a:txBody>
                    <a:bodyPr/>
                    <a:lstStyle/>
                    <a:p>
                      <a:pPr algn="l" rtl="0" fontAlgn="b"/>
                      <a:r>
                        <a:rPr lang="pl-PL" sz="800" b="0" i="0" u="none" strike="noStrike" dirty="0" err="1">
                          <a:solidFill>
                            <a:srgbClr val="000000"/>
                          </a:solidFill>
                          <a:effectLst/>
                          <a:latin typeface="Calibri" panose="020F0502020204030204" pitchFamily="34" charset="0"/>
                          <a:cs typeface="Calibri" panose="020F0502020204030204" pitchFamily="34" charset="0"/>
                        </a:rPr>
                        <a:t>Long</a:t>
                      </a:r>
                      <a:r>
                        <a:rPr lang="pl-PL" sz="800" b="0" i="0" u="none" strike="noStrike" dirty="0">
                          <a:solidFill>
                            <a:srgbClr val="000000"/>
                          </a:solidFill>
                          <a:effectLst/>
                          <a:latin typeface="Calibri" panose="020F0502020204030204" pitchFamily="34" charset="0"/>
                          <a:cs typeface="Calibri" panose="020F0502020204030204" pitchFamily="34" charset="0"/>
                        </a:rPr>
                        <a:t>-term </a:t>
                      </a:r>
                      <a:r>
                        <a:rPr lang="pl-PL" sz="800" b="0" i="0" u="none" strike="noStrike" dirty="0" err="1">
                          <a:solidFill>
                            <a:srgbClr val="000000"/>
                          </a:solidFill>
                          <a:effectLst/>
                          <a:latin typeface="Calibri" panose="020F0502020204030204" pitchFamily="34" charset="0"/>
                          <a:cs typeface="Calibri" panose="020F0502020204030204" pitchFamily="34" charset="0"/>
                        </a:rPr>
                        <a:t>receivables</a:t>
                      </a:r>
                      <a:r>
                        <a:rPr lang="pl-PL" sz="800" b="0"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763175443"/>
                  </a:ext>
                </a:extLst>
              </a:tr>
              <a:tr h="116295">
                <a:tc>
                  <a:txBody>
                    <a:bodyPr/>
                    <a:lstStyle/>
                    <a:p>
                      <a:pPr algn="l" rtl="0" fontAlgn="t"/>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gridSpan="3">
                  <a:txBody>
                    <a:bodyPr/>
                    <a:lstStyle/>
                    <a:p>
                      <a:pPr algn="l" rtl="0" fontAlgn="b"/>
                      <a:r>
                        <a:rPr lang="pl-PL" sz="800" b="0" i="0" u="none" strike="noStrike" dirty="0" err="1">
                          <a:solidFill>
                            <a:srgbClr val="000000"/>
                          </a:solidFill>
                          <a:effectLst/>
                          <a:latin typeface="Calibri" panose="020F0502020204030204" pitchFamily="34" charset="0"/>
                          <a:cs typeface="Calibri" panose="020F0502020204030204" pitchFamily="34" charset="0"/>
                        </a:rPr>
                        <a:t>Deferred</a:t>
                      </a:r>
                      <a:r>
                        <a:rPr lang="pl-PL" sz="800" b="0" i="0" u="none" strike="noStrike" dirty="0">
                          <a:solidFill>
                            <a:srgbClr val="000000"/>
                          </a:solidFill>
                          <a:effectLst/>
                          <a:latin typeface="Calibri" panose="020F0502020204030204" pitchFamily="34" charset="0"/>
                          <a:cs typeface="Calibri" panose="020F0502020204030204" pitchFamily="34" charset="0"/>
                        </a:rPr>
                        <a:t> </a:t>
                      </a:r>
                      <a:r>
                        <a:rPr lang="pl-PL" sz="800" b="0" i="0" u="none" strike="noStrike" dirty="0" err="1">
                          <a:solidFill>
                            <a:srgbClr val="000000"/>
                          </a:solidFill>
                          <a:effectLst/>
                          <a:latin typeface="Calibri" panose="020F0502020204030204" pitchFamily="34" charset="0"/>
                          <a:cs typeface="Calibri" panose="020F0502020204030204" pitchFamily="34" charset="0"/>
                        </a:rPr>
                        <a:t>tax</a:t>
                      </a:r>
                      <a:r>
                        <a:rPr lang="pl-PL" sz="800" b="0" i="0" u="none" strike="noStrike" dirty="0">
                          <a:solidFill>
                            <a:srgbClr val="000000"/>
                          </a:solidFill>
                          <a:effectLst/>
                          <a:latin typeface="Calibri" panose="020F0502020204030204" pitchFamily="34" charset="0"/>
                          <a:cs typeface="Calibri" panose="020F0502020204030204" pitchFamily="34" charset="0"/>
                        </a:rPr>
                        <a:t> </a:t>
                      </a:r>
                      <a:r>
                        <a:rPr lang="pl-PL" sz="800" b="0" i="0" u="none" strike="noStrike" dirty="0" err="1">
                          <a:solidFill>
                            <a:srgbClr val="000000"/>
                          </a:solidFill>
                          <a:effectLst/>
                          <a:latin typeface="Calibri" panose="020F0502020204030204" pitchFamily="34" charset="0"/>
                          <a:cs typeface="Calibri" panose="020F0502020204030204" pitchFamily="34" charset="0"/>
                        </a:rPr>
                        <a:t>assets</a:t>
                      </a:r>
                      <a:r>
                        <a:rPr lang="pl-PL" sz="800" b="0"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2674993994"/>
                  </a:ext>
                </a:extLst>
              </a:tr>
              <a:tr h="116295">
                <a:tc gridSpan="4">
                  <a:txBody>
                    <a:bodyPr/>
                    <a:lstStyle/>
                    <a:p>
                      <a:pPr algn="l" rtl="0" fontAlgn="b"/>
                      <a:r>
                        <a:rPr lang="pl-PL" sz="800" b="1" i="0" u="none" strike="noStrike" dirty="0">
                          <a:solidFill>
                            <a:srgbClr val="000000"/>
                          </a:solidFill>
                          <a:effectLst/>
                          <a:latin typeface="Calibri" panose="020F0502020204030204" pitchFamily="34" charset="0"/>
                          <a:cs typeface="Calibri" panose="020F0502020204030204" pitchFamily="34" charset="0"/>
                        </a:rPr>
                        <a:t>Total </a:t>
                      </a:r>
                      <a:r>
                        <a:rPr lang="pl-PL" sz="800" b="1" i="0" u="none" strike="noStrike" dirty="0" err="1">
                          <a:solidFill>
                            <a:srgbClr val="000000"/>
                          </a:solidFill>
                          <a:effectLst/>
                          <a:latin typeface="Calibri" panose="020F0502020204030204" pitchFamily="34" charset="0"/>
                          <a:cs typeface="Calibri" panose="020F0502020204030204" pitchFamily="34" charset="0"/>
                        </a:rPr>
                        <a:t>fixed</a:t>
                      </a:r>
                      <a:r>
                        <a:rPr lang="pl-PL" sz="800" b="1" i="0" u="none" strike="noStrike" dirty="0">
                          <a:solidFill>
                            <a:srgbClr val="000000"/>
                          </a:solidFill>
                          <a:effectLst/>
                          <a:latin typeface="Calibri" panose="020F0502020204030204" pitchFamily="34" charset="0"/>
                          <a:cs typeface="Calibri" panose="020F0502020204030204" pitchFamily="34" charset="0"/>
                        </a:rPr>
                        <a:t> </a:t>
                      </a:r>
                      <a:r>
                        <a:rPr lang="pl-PL" sz="800" b="1" i="0" u="none" strike="noStrike" dirty="0" err="1">
                          <a:solidFill>
                            <a:srgbClr val="000000"/>
                          </a:solidFill>
                          <a:effectLst/>
                          <a:latin typeface="Calibri" panose="020F0502020204030204" pitchFamily="34" charset="0"/>
                          <a:cs typeface="Calibri" panose="020F0502020204030204" pitchFamily="34" charset="0"/>
                        </a:rPr>
                        <a:t>assets</a:t>
                      </a:r>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extLst>
                  <a:ext uri="{0D108BD9-81ED-4DB2-BD59-A6C34878D82A}">
                    <a16:rowId xmlns:a16="http://schemas.microsoft.com/office/drawing/2014/main" val="1186218394"/>
                  </a:ext>
                </a:extLst>
              </a:tr>
              <a:tr h="143589">
                <a:tc>
                  <a:txBody>
                    <a:bodyPr/>
                    <a:lstStyle/>
                    <a:p>
                      <a:pPr algn="l"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gridSpan="3">
                  <a:txBody>
                    <a:bodyPr/>
                    <a:lstStyle/>
                    <a:p>
                      <a:pPr algn="l" rtl="0" fontAlgn="b"/>
                      <a:r>
                        <a:rPr lang="pl-PL" sz="800" b="0" i="0" u="none" strike="noStrike" dirty="0" err="1">
                          <a:solidFill>
                            <a:srgbClr val="000000"/>
                          </a:solidFill>
                          <a:effectLst/>
                          <a:latin typeface="Calibri" panose="020F0502020204030204" pitchFamily="34" charset="0"/>
                          <a:cs typeface="Calibri" panose="020F0502020204030204" pitchFamily="34" charset="0"/>
                        </a:rPr>
                        <a:t>Short</a:t>
                      </a:r>
                      <a:r>
                        <a:rPr lang="pl-PL" sz="800" b="0" i="0" u="none" strike="noStrike" dirty="0">
                          <a:solidFill>
                            <a:srgbClr val="000000"/>
                          </a:solidFill>
                          <a:effectLst/>
                          <a:latin typeface="Calibri" panose="020F0502020204030204" pitchFamily="34" charset="0"/>
                          <a:cs typeface="Calibri" panose="020F0502020204030204" pitchFamily="34" charset="0"/>
                        </a:rPr>
                        <a:t>-term </a:t>
                      </a:r>
                      <a:r>
                        <a:rPr lang="pl-PL" sz="800" b="0" i="0" u="none" strike="noStrike" dirty="0" err="1">
                          <a:solidFill>
                            <a:srgbClr val="000000"/>
                          </a:solidFill>
                          <a:effectLst/>
                          <a:latin typeface="Calibri" panose="020F0502020204030204" pitchFamily="34" charset="0"/>
                          <a:cs typeface="Calibri" panose="020F0502020204030204" pitchFamily="34" charset="0"/>
                        </a:rPr>
                        <a:t>investments</a:t>
                      </a:r>
                      <a:r>
                        <a:rPr lang="pl-PL" sz="800" b="0"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1189160111"/>
                  </a:ext>
                </a:extLst>
              </a:tr>
              <a:tr h="232591">
                <a:tc>
                  <a:txBody>
                    <a:bodyPr/>
                    <a:lstStyle/>
                    <a:p>
                      <a:pPr algn="l"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gridSpan="3">
                  <a:txBody>
                    <a:bodyPr/>
                    <a:lstStyle/>
                    <a:p>
                      <a:pPr algn="l" rtl="0" fontAlgn="b"/>
                      <a:r>
                        <a:rPr lang="en-US" sz="800" b="0" i="0" u="none" strike="noStrike" dirty="0">
                          <a:solidFill>
                            <a:srgbClr val="000000"/>
                          </a:solidFill>
                          <a:effectLst/>
                          <a:latin typeface="Calibri" panose="020F0502020204030204" pitchFamily="34" charset="0"/>
                          <a:cs typeface="Calibri" panose="020F0502020204030204" pitchFamily="34" charset="0"/>
                        </a:rPr>
                        <a:t>Trade and other short-term receivables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4267067158"/>
                  </a:ext>
                </a:extLst>
              </a:tr>
              <a:tr h="116295">
                <a:tc>
                  <a:txBody>
                    <a:bodyPr/>
                    <a:lstStyle/>
                    <a:p>
                      <a:pPr algn="l"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gridSpan="3">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Other current assets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363733354"/>
                  </a:ext>
                </a:extLst>
              </a:tr>
              <a:tr h="143589">
                <a:tc>
                  <a:txBody>
                    <a:bodyPr/>
                    <a:lstStyle/>
                    <a:p>
                      <a:pPr algn="l" fontAlgn="t"/>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gridSpan="3">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Cash and cash equivalents </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3890803004"/>
                  </a:ext>
                </a:extLst>
              </a:tr>
              <a:tr h="143589">
                <a:tc gridSpan="4">
                  <a:txBody>
                    <a:bodyPr/>
                    <a:lstStyle/>
                    <a:p>
                      <a:pPr algn="l" rtl="0" fontAlgn="b"/>
                      <a:r>
                        <a:rPr lang="pl-PL" sz="800" b="1" i="0" u="none" strike="noStrike" dirty="0">
                          <a:solidFill>
                            <a:srgbClr val="000000"/>
                          </a:solidFill>
                          <a:effectLst/>
                          <a:latin typeface="Calibri" panose="020F0502020204030204" pitchFamily="34" charset="0"/>
                          <a:cs typeface="Calibri" panose="020F0502020204030204" pitchFamily="34" charset="0"/>
                        </a:rPr>
                        <a:t>Total </a:t>
                      </a:r>
                      <a:r>
                        <a:rPr lang="pl-PL" sz="800" b="1" i="0" u="none" strike="noStrike" dirty="0" err="1">
                          <a:solidFill>
                            <a:srgbClr val="000000"/>
                          </a:solidFill>
                          <a:effectLst/>
                          <a:latin typeface="Calibri" panose="020F0502020204030204" pitchFamily="34" charset="0"/>
                          <a:cs typeface="Calibri" panose="020F0502020204030204" pitchFamily="34" charset="0"/>
                        </a:rPr>
                        <a:t>current</a:t>
                      </a:r>
                      <a:r>
                        <a:rPr lang="pl-PL" sz="800" b="1" i="0" u="none" strike="noStrike" dirty="0">
                          <a:solidFill>
                            <a:srgbClr val="000000"/>
                          </a:solidFill>
                          <a:effectLst/>
                          <a:latin typeface="Calibri" panose="020F0502020204030204" pitchFamily="34" charset="0"/>
                          <a:cs typeface="Calibri" panose="020F0502020204030204" pitchFamily="34" charset="0"/>
                        </a:rPr>
                        <a:t> </a:t>
                      </a:r>
                      <a:r>
                        <a:rPr lang="pl-PL" sz="800" b="1" i="0" u="none" strike="noStrike" dirty="0" err="1">
                          <a:solidFill>
                            <a:srgbClr val="000000"/>
                          </a:solidFill>
                          <a:effectLst/>
                          <a:latin typeface="Calibri" panose="020F0502020204030204" pitchFamily="34" charset="0"/>
                          <a:cs typeface="Calibri" panose="020F0502020204030204" pitchFamily="34" charset="0"/>
                        </a:rPr>
                        <a:t>assets</a:t>
                      </a:r>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506107005"/>
                  </a:ext>
                </a:extLst>
              </a:tr>
              <a:tr h="143589">
                <a:tc gridSpan="4">
                  <a:txBody>
                    <a:bodyPr/>
                    <a:lstStyle/>
                    <a:p>
                      <a:pPr algn="l" rtl="0" fontAlgn="ctr"/>
                      <a:r>
                        <a:rPr lang="pl-PL" sz="800" b="1" i="0" u="none" strike="noStrike" dirty="0">
                          <a:solidFill>
                            <a:srgbClr val="000000"/>
                          </a:solidFill>
                          <a:effectLst/>
                          <a:latin typeface="Calibri" panose="020F0502020204030204" pitchFamily="34" charset="0"/>
                          <a:cs typeface="Calibri" panose="020F0502020204030204" pitchFamily="34" charset="0"/>
                        </a:rPr>
                        <a:t>Total </a:t>
                      </a:r>
                      <a:r>
                        <a:rPr lang="pl-PL" sz="800" b="1" i="0" u="none" strike="noStrike" dirty="0" err="1">
                          <a:solidFill>
                            <a:srgbClr val="000000"/>
                          </a:solidFill>
                          <a:effectLst/>
                          <a:latin typeface="Calibri" panose="020F0502020204030204" pitchFamily="34" charset="0"/>
                          <a:cs typeface="Calibri" panose="020F0502020204030204" pitchFamily="34" charset="0"/>
                        </a:rPr>
                        <a:t>Assets</a:t>
                      </a:r>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ctr"/>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320966995"/>
                  </a:ext>
                </a:extLst>
              </a:tr>
              <a:tr h="116295">
                <a:tc gridSpan="4">
                  <a:txBody>
                    <a:bodyPr/>
                    <a:lstStyle/>
                    <a:p>
                      <a:pPr algn="ctr" rtl="0" fontAlgn="b"/>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w="12700" cap="flat" cmpd="sng" algn="ctr">
                      <a:noFill/>
                      <a:prstDash val="solid"/>
                      <a:round/>
                      <a:headEnd type="none" w="med" len="med"/>
                      <a:tailEnd type="none" w="med" len="med"/>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l"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noFill/>
                      <a:prstDash val="solid"/>
                      <a:round/>
                      <a:headEnd type="none" w="med" len="med"/>
                      <a:tailEnd type="none" w="med" len="med"/>
                    </a:lnT>
                    <a:lnB>
                      <a:noFill/>
                    </a:lnB>
                  </a:tcPr>
                </a:tc>
                <a:tc>
                  <a:txBody>
                    <a:bodyPr/>
                    <a:lstStyle/>
                    <a:p>
                      <a:pPr algn="l"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noFill/>
                      <a:prstDash val="solid"/>
                      <a:round/>
                      <a:headEnd type="none" w="med" len="med"/>
                      <a:tailEnd type="none" w="med" len="med"/>
                    </a:lnT>
                    <a:lnB>
                      <a:noFill/>
                    </a:lnB>
                  </a:tcPr>
                </a:tc>
                <a:tc>
                  <a:txBody>
                    <a:bodyPr/>
                    <a:lstStyle/>
                    <a:p>
                      <a:pPr algn="l"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noFill/>
                      <a:prstDash val="solid"/>
                      <a:round/>
                      <a:headEnd type="none" w="med" len="med"/>
                      <a:tailEnd type="none" w="med" len="med"/>
                    </a:lnT>
                    <a:lnB>
                      <a:noFill/>
                    </a:lnB>
                  </a:tcPr>
                </a:tc>
                <a:tc>
                  <a:txBody>
                    <a:bodyPr/>
                    <a:lstStyle/>
                    <a:p>
                      <a:pPr algn="l"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noFill/>
                      <a:prstDash val="solid"/>
                      <a:round/>
                      <a:headEnd type="none" w="med" len="med"/>
                      <a:tailEnd type="none" w="med" len="med"/>
                    </a:lnT>
                    <a:lnB>
                      <a:noFill/>
                    </a:lnB>
                  </a:tcPr>
                </a:tc>
                <a:tc>
                  <a:txBody>
                    <a:bodyPr/>
                    <a:lstStyle/>
                    <a:p>
                      <a:pPr algn="l"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noFill/>
                      <a:prstDash val="solid"/>
                      <a:round/>
                      <a:headEnd type="none" w="med" len="med"/>
                      <a:tailEnd type="none" w="med" len="med"/>
                    </a:lnT>
                    <a:lnB>
                      <a:noFill/>
                    </a:lnB>
                  </a:tcPr>
                </a:tc>
                <a:extLst>
                  <a:ext uri="{0D108BD9-81ED-4DB2-BD59-A6C34878D82A}">
                    <a16:rowId xmlns:a16="http://schemas.microsoft.com/office/drawing/2014/main" val="2090203470"/>
                  </a:ext>
                </a:extLst>
              </a:tr>
              <a:tr h="143589">
                <a:tc gridSpan="4">
                  <a:txBody>
                    <a:bodyPr/>
                    <a:lstStyle/>
                    <a:p>
                      <a:pPr algn="l" rtl="0" fontAlgn="b"/>
                      <a:r>
                        <a:rPr lang="pl-PL" sz="800" b="1" i="0" u="none" strike="noStrike">
                          <a:solidFill>
                            <a:srgbClr val="000000"/>
                          </a:solidFill>
                          <a:effectLst/>
                          <a:latin typeface="Calibri" panose="020F0502020204030204" pitchFamily="34" charset="0"/>
                          <a:cs typeface="Calibri" panose="020F0502020204030204" pitchFamily="34" charset="0"/>
                        </a:rPr>
                        <a:t>Liabilities and shareholder's equity</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l"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l"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l" rtl="0" fontAlgn="b"/>
                      <a:endParaRPr lang="pl-PL" sz="800" b="0" i="0" u="none" strike="noStrike" dirty="0">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a:solidFill>
                          <a:srgbClr val="006587"/>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3743632147"/>
                  </a:ext>
                </a:extLst>
              </a:tr>
              <a:tr h="116295">
                <a:tc>
                  <a:txBody>
                    <a:bodyPr/>
                    <a:lstStyle/>
                    <a:p>
                      <a:pPr algn="l" rtl="0" fontAlgn="t"/>
                      <a:r>
                        <a:rPr lang="pl-PL" sz="800" b="0"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gridSpan="3">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Share capital </a:t>
                      </a: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extLst>
                  <a:ext uri="{0D108BD9-81ED-4DB2-BD59-A6C34878D82A}">
                    <a16:rowId xmlns:a16="http://schemas.microsoft.com/office/drawing/2014/main" val="3414408379"/>
                  </a:ext>
                </a:extLst>
              </a:tr>
              <a:tr h="143589">
                <a:tc>
                  <a:txBody>
                    <a:bodyPr/>
                    <a:lstStyle/>
                    <a:p>
                      <a:pPr algn="l"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gridSpan="3">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Supplemental capital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1480667466"/>
                  </a:ext>
                </a:extLst>
              </a:tr>
              <a:tr h="143589">
                <a:tc>
                  <a:txBody>
                    <a:bodyPr/>
                    <a:lstStyle/>
                    <a:p>
                      <a:pPr algn="l"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gridSpan="3">
                  <a:txBody>
                    <a:bodyPr/>
                    <a:lstStyle/>
                    <a:p>
                      <a:pPr algn="l" rtl="0" fontAlgn="b"/>
                      <a:r>
                        <a:rPr lang="pl-PL" sz="800" b="0" i="0" u="none" strike="noStrike" dirty="0">
                          <a:solidFill>
                            <a:srgbClr val="000000"/>
                          </a:solidFill>
                          <a:effectLst/>
                          <a:latin typeface="Calibri" panose="020F0502020204030204" pitchFamily="34" charset="0"/>
                          <a:cs typeface="Calibri" panose="020F0502020204030204" pitchFamily="34" charset="0"/>
                        </a:rPr>
                        <a:t>Capital </a:t>
                      </a:r>
                      <a:r>
                        <a:rPr lang="pl-PL" sz="800" b="0" i="0" u="none" strike="noStrike" dirty="0" err="1">
                          <a:solidFill>
                            <a:srgbClr val="000000"/>
                          </a:solidFill>
                          <a:effectLst/>
                          <a:latin typeface="Calibri" panose="020F0502020204030204" pitchFamily="34" charset="0"/>
                          <a:cs typeface="Calibri" panose="020F0502020204030204" pitchFamily="34" charset="0"/>
                        </a:rPr>
                        <a:t>reserve</a:t>
                      </a:r>
                      <a:r>
                        <a:rPr lang="pl-PL" sz="800" b="0"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2605439200"/>
                  </a:ext>
                </a:extLst>
              </a:tr>
              <a:tr h="143589">
                <a:tc>
                  <a:txBody>
                    <a:bodyPr/>
                    <a:lstStyle/>
                    <a:p>
                      <a:pPr algn="l"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gridSpan="3">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Retained earnings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2917710512"/>
                  </a:ext>
                </a:extLst>
              </a:tr>
              <a:tr h="232591">
                <a:tc>
                  <a:txBody>
                    <a:bodyPr/>
                    <a:lstStyle/>
                    <a:p>
                      <a:pPr algn="l"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gridSpan="3">
                  <a:txBody>
                    <a:bodyPr/>
                    <a:lstStyle/>
                    <a:p>
                      <a:pPr algn="l" rtl="0" fontAlgn="b"/>
                      <a:r>
                        <a:rPr lang="en-US" sz="800" b="0" i="0" u="none" strike="noStrike">
                          <a:solidFill>
                            <a:srgbClr val="000000"/>
                          </a:solidFill>
                          <a:effectLst/>
                          <a:latin typeface="Calibri" panose="020F0502020204030204" pitchFamily="34" charset="0"/>
                          <a:cs typeface="Calibri" panose="020F0502020204030204" pitchFamily="34" charset="0"/>
                        </a:rPr>
                        <a:t>Capital from foreign currency conversion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4040888713"/>
                  </a:ext>
                </a:extLst>
              </a:tr>
              <a:tr h="143589">
                <a:tc>
                  <a:txBody>
                    <a:bodyPr/>
                    <a:lstStyle/>
                    <a:p>
                      <a:pPr algn="l" rtl="0" fontAlgn="t"/>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gridSpan="3">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Called up contributions </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947805743"/>
                  </a:ext>
                </a:extLst>
              </a:tr>
              <a:tr h="143589">
                <a:tc gridSpan="4">
                  <a:txBody>
                    <a:bodyPr/>
                    <a:lstStyle/>
                    <a:p>
                      <a:pPr algn="l" rtl="0" fontAlgn="ctr"/>
                      <a:r>
                        <a:rPr lang="pl-PL" sz="800" b="1" i="0" u="none" strike="noStrike" dirty="0">
                          <a:solidFill>
                            <a:srgbClr val="000000"/>
                          </a:solidFill>
                          <a:effectLst/>
                          <a:latin typeface="Calibri" panose="020F0502020204030204" pitchFamily="34" charset="0"/>
                          <a:cs typeface="Calibri" panose="020F0502020204030204" pitchFamily="34" charset="0"/>
                        </a:rPr>
                        <a:t>Total equity </a:t>
                      </a:r>
                    </a:p>
                  </a:txBody>
                  <a:tcPr marL="0" marR="0" marT="0" marB="0" anchor="ctr">
                    <a:lnL>
                      <a:noFill/>
                    </a:lnL>
                    <a:lnR>
                      <a:noFill/>
                    </a:lnR>
                    <a:lnT w="12700" cap="flat" cmpd="sng" algn="ctr">
                      <a:solidFill>
                        <a:schemeClr val="bg1">
                          <a:lumMod val="75000"/>
                        </a:schemeClr>
                      </a:solidFill>
                      <a:prstDash val="solid"/>
                      <a:round/>
                      <a:headEnd type="none" w="med" len="med"/>
                      <a:tailEnd type="none" w="med" len="med"/>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extLst>
                  <a:ext uri="{0D108BD9-81ED-4DB2-BD59-A6C34878D82A}">
                    <a16:rowId xmlns:a16="http://schemas.microsoft.com/office/drawing/2014/main" val="3661378878"/>
                  </a:ext>
                </a:extLst>
              </a:tr>
              <a:tr h="116295">
                <a:tc gridSpan="4">
                  <a:txBody>
                    <a:bodyPr/>
                    <a:lstStyle/>
                    <a:p>
                      <a:pPr algn="l" rtl="0" fontAlgn="b"/>
                      <a:r>
                        <a:rPr lang="pl-PL" sz="800" b="1" i="0" u="none" strike="noStrike">
                          <a:solidFill>
                            <a:srgbClr val="000000"/>
                          </a:solidFill>
                          <a:effectLst/>
                          <a:latin typeface="Calibri" panose="020F0502020204030204" pitchFamily="34" charset="0"/>
                          <a:cs typeface="Calibri" panose="020F0502020204030204" pitchFamily="34" charset="0"/>
                        </a:rPr>
                        <a:t>Non-controlling interests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2759414333"/>
                  </a:ext>
                </a:extLst>
              </a:tr>
              <a:tr h="116295">
                <a:tc gridSpan="4">
                  <a:txBody>
                    <a:bodyPr/>
                    <a:lstStyle/>
                    <a:p>
                      <a:pPr algn="l" rtl="0" fontAlgn="b"/>
                      <a:r>
                        <a:rPr lang="pl-PL" sz="800" b="1" i="0" u="none" strike="noStrike">
                          <a:solidFill>
                            <a:srgbClr val="000000"/>
                          </a:solidFill>
                          <a:effectLst/>
                          <a:latin typeface="Calibri" panose="020F0502020204030204" pitchFamily="34" charset="0"/>
                          <a:cs typeface="Calibri" panose="020F0502020204030204" pitchFamily="34" charset="0"/>
                        </a:rPr>
                        <a:t>Reserve</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482664216"/>
                  </a:ext>
                </a:extLst>
              </a:tr>
              <a:tr h="116295">
                <a:tc>
                  <a:txBody>
                    <a:bodyPr/>
                    <a:lstStyle/>
                    <a:p>
                      <a:pPr algn="l"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gridSpan="3">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Long-term liabilities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461714186"/>
                  </a:ext>
                </a:extLst>
              </a:tr>
              <a:tr h="116295">
                <a:tc>
                  <a:txBody>
                    <a:bodyPr/>
                    <a:lstStyle/>
                    <a:p>
                      <a:pPr algn="l" rtl="0" fontAlgn="t"/>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gridSpan="3">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Deferred tax provisions </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2100173231"/>
                  </a:ext>
                </a:extLst>
              </a:tr>
              <a:tr h="116295">
                <a:tc gridSpan="4">
                  <a:txBody>
                    <a:bodyPr/>
                    <a:lstStyle/>
                    <a:p>
                      <a:pPr algn="l" rtl="0" fontAlgn="b"/>
                      <a:r>
                        <a:rPr lang="pl-PL" sz="800" b="1" i="0" u="none" strike="noStrike" dirty="0">
                          <a:solidFill>
                            <a:srgbClr val="000000"/>
                          </a:solidFill>
                          <a:effectLst/>
                          <a:latin typeface="Calibri" panose="020F0502020204030204" pitchFamily="34" charset="0"/>
                          <a:cs typeface="Calibri" panose="020F0502020204030204" pitchFamily="34" charset="0"/>
                        </a:rPr>
                        <a:t>Total </a:t>
                      </a:r>
                      <a:r>
                        <a:rPr lang="pl-PL" sz="800" b="1" i="0" u="none" strike="noStrike" dirty="0" err="1">
                          <a:solidFill>
                            <a:srgbClr val="000000"/>
                          </a:solidFill>
                          <a:effectLst/>
                          <a:latin typeface="Calibri" panose="020F0502020204030204" pitchFamily="34" charset="0"/>
                          <a:cs typeface="Calibri" panose="020F0502020204030204" pitchFamily="34" charset="0"/>
                        </a:rPr>
                        <a:t>long</a:t>
                      </a:r>
                      <a:r>
                        <a:rPr lang="pl-PL" sz="800" b="1" i="0" u="none" strike="noStrike" dirty="0">
                          <a:solidFill>
                            <a:srgbClr val="000000"/>
                          </a:solidFill>
                          <a:effectLst/>
                          <a:latin typeface="Calibri" panose="020F0502020204030204" pitchFamily="34" charset="0"/>
                          <a:cs typeface="Calibri" panose="020F0502020204030204" pitchFamily="34" charset="0"/>
                        </a:rPr>
                        <a:t>-term </a:t>
                      </a:r>
                      <a:r>
                        <a:rPr lang="pl-PL" sz="800" b="1" i="0" u="none" strike="noStrike" dirty="0" err="1">
                          <a:solidFill>
                            <a:srgbClr val="000000"/>
                          </a:solidFill>
                          <a:effectLst/>
                          <a:latin typeface="Calibri" panose="020F0502020204030204" pitchFamily="34" charset="0"/>
                          <a:cs typeface="Calibri" panose="020F0502020204030204" pitchFamily="34" charset="0"/>
                        </a:rPr>
                        <a:t>liabilities</a:t>
                      </a:r>
                      <a:r>
                        <a:rPr lang="pl-PL" sz="800" b="1"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extLst>
                  <a:ext uri="{0D108BD9-81ED-4DB2-BD59-A6C34878D82A}">
                    <a16:rowId xmlns:a16="http://schemas.microsoft.com/office/drawing/2014/main" val="3686761781"/>
                  </a:ext>
                </a:extLst>
              </a:tr>
              <a:tr h="143589">
                <a:tc>
                  <a:txBody>
                    <a:bodyPr/>
                    <a:lstStyle/>
                    <a:p>
                      <a:pPr algn="l"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gridSpan="3">
                  <a:txBody>
                    <a:bodyPr/>
                    <a:lstStyle/>
                    <a:p>
                      <a:pPr algn="l" rtl="0" fontAlgn="b"/>
                      <a:r>
                        <a:rPr lang="en-US" sz="800" b="0" i="0" u="none" strike="noStrike">
                          <a:solidFill>
                            <a:srgbClr val="000000"/>
                          </a:solidFill>
                          <a:effectLst/>
                          <a:latin typeface="Calibri" panose="020F0502020204030204" pitchFamily="34" charset="0"/>
                          <a:cs typeface="Calibri" panose="020F0502020204030204" pitchFamily="34" charset="0"/>
                        </a:rPr>
                        <a:t>Liabilities for credits and loans </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212565890"/>
                  </a:ext>
                </a:extLst>
              </a:tr>
              <a:tr h="116295">
                <a:tc>
                  <a:txBody>
                    <a:bodyPr/>
                    <a:lstStyle/>
                    <a:p>
                      <a:pPr algn="l"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gridSpan="3">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Short-term liabilities</a:t>
                      </a:r>
                    </a:p>
                  </a:txBody>
                  <a:tcPr marL="0" marR="0" marT="0" marB="0" anchor="b">
                    <a:lnL>
                      <a:noFill/>
                    </a:lnL>
                    <a:lnR>
                      <a:noFill/>
                    </a:lnR>
                    <a:lnT>
                      <a:noFill/>
                    </a:lnT>
                    <a:lnB>
                      <a:noFill/>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a:noFill/>
                    </a:lnB>
                  </a:tcPr>
                </a:tc>
                <a:extLst>
                  <a:ext uri="{0D108BD9-81ED-4DB2-BD59-A6C34878D82A}">
                    <a16:rowId xmlns:a16="http://schemas.microsoft.com/office/drawing/2014/main" val="2664531037"/>
                  </a:ext>
                </a:extLst>
              </a:tr>
              <a:tr h="143589">
                <a:tc>
                  <a:txBody>
                    <a:bodyPr/>
                    <a:lstStyle/>
                    <a:p>
                      <a:pPr algn="l" rtl="0" fontAlgn="t"/>
                      <a:r>
                        <a:rPr lang="pl-PL" sz="800" b="0" i="0" u="none" strike="noStrike">
                          <a:solidFill>
                            <a:srgbClr val="000000"/>
                          </a:solidFill>
                          <a:effectLst/>
                          <a:latin typeface="Calibri" panose="020F0502020204030204" pitchFamily="34" charset="0"/>
                          <a:cs typeface="Calibri" panose="020F0502020204030204" pitchFamily="34" charset="0"/>
                        </a:rPr>
                        <a:t> </a:t>
                      </a: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gridSpan="3">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Liabilities for employee benefits </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94412051"/>
                  </a:ext>
                </a:extLst>
              </a:tr>
              <a:tr h="116295">
                <a:tc gridSpan="4">
                  <a:txBody>
                    <a:bodyPr/>
                    <a:lstStyle/>
                    <a:p>
                      <a:pPr algn="l" rtl="0" fontAlgn="b"/>
                      <a:r>
                        <a:rPr lang="pl-PL" sz="800" b="0" i="0" u="none" strike="noStrike" dirty="0">
                          <a:solidFill>
                            <a:srgbClr val="000000"/>
                          </a:solidFill>
                          <a:effectLst/>
                          <a:latin typeface="Calibri" panose="020F0502020204030204" pitchFamily="34" charset="0"/>
                          <a:cs typeface="Calibri" panose="020F0502020204030204" pitchFamily="34" charset="0"/>
                        </a:rPr>
                        <a:t>Total </a:t>
                      </a:r>
                      <a:r>
                        <a:rPr lang="pl-PL" sz="800" b="0" i="0" u="none" strike="noStrike" dirty="0" err="1">
                          <a:solidFill>
                            <a:srgbClr val="000000"/>
                          </a:solidFill>
                          <a:effectLst/>
                          <a:latin typeface="Calibri" panose="020F0502020204030204" pitchFamily="34" charset="0"/>
                          <a:cs typeface="Calibri" panose="020F0502020204030204" pitchFamily="34" charset="0"/>
                        </a:rPr>
                        <a:t>short</a:t>
                      </a:r>
                      <a:r>
                        <a:rPr lang="pl-PL" sz="800" b="0" i="0" u="none" strike="noStrike" dirty="0">
                          <a:solidFill>
                            <a:srgbClr val="000000"/>
                          </a:solidFill>
                          <a:effectLst/>
                          <a:latin typeface="Calibri" panose="020F0502020204030204" pitchFamily="34" charset="0"/>
                          <a:cs typeface="Calibri" panose="020F0502020204030204" pitchFamily="34" charset="0"/>
                        </a:rPr>
                        <a:t>-term </a:t>
                      </a:r>
                      <a:r>
                        <a:rPr lang="pl-PL" sz="800" b="0" i="0" u="none" strike="noStrike" dirty="0" err="1">
                          <a:solidFill>
                            <a:srgbClr val="000000"/>
                          </a:solidFill>
                          <a:effectLst/>
                          <a:latin typeface="Calibri" panose="020F0502020204030204" pitchFamily="34" charset="0"/>
                          <a:cs typeface="Calibri" panose="020F0502020204030204" pitchFamily="34" charset="0"/>
                        </a:rPr>
                        <a:t>liabilities</a:t>
                      </a:r>
                      <a:r>
                        <a:rPr lang="pl-PL" sz="800" b="0"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w="12700" cap="flat" cmpd="sng" algn="ctr">
                      <a:solidFill>
                        <a:schemeClr val="bg1">
                          <a:lumMod val="75000"/>
                        </a:schemeClr>
                      </a:solidFill>
                      <a:prstDash val="solid"/>
                      <a:round/>
                      <a:headEnd type="none" w="med" len="med"/>
                      <a:tailEnd type="none" w="med" len="med"/>
                    </a:lnT>
                    <a:lnB>
                      <a:noFill/>
                    </a:lnB>
                  </a:tcPr>
                </a:tc>
                <a:extLst>
                  <a:ext uri="{0D108BD9-81ED-4DB2-BD59-A6C34878D82A}">
                    <a16:rowId xmlns:a16="http://schemas.microsoft.com/office/drawing/2014/main" val="194717855"/>
                  </a:ext>
                </a:extLst>
              </a:tr>
              <a:tr h="116295">
                <a:tc gridSpan="4">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Future revenues </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t"/>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651756360"/>
                  </a:ext>
                </a:extLst>
              </a:tr>
              <a:tr h="143589">
                <a:tc gridSpan="4">
                  <a:txBody>
                    <a:bodyPr/>
                    <a:lstStyle/>
                    <a:p>
                      <a:pPr algn="l" rtl="0" fontAlgn="b"/>
                      <a:r>
                        <a:rPr lang="pl-PL" sz="800" b="1" i="0" u="none" strike="noStrike" dirty="0">
                          <a:solidFill>
                            <a:srgbClr val="000000"/>
                          </a:solidFill>
                          <a:effectLst/>
                          <a:latin typeface="Calibri" panose="020F0502020204030204" pitchFamily="34" charset="0"/>
                          <a:cs typeface="Calibri" panose="020F0502020204030204" pitchFamily="34" charset="0"/>
                        </a:rPr>
                        <a:t>Total </a:t>
                      </a:r>
                      <a:r>
                        <a:rPr lang="pl-PL" sz="800" b="1" i="0" u="none" strike="noStrike" dirty="0" err="1">
                          <a:solidFill>
                            <a:srgbClr val="000000"/>
                          </a:solidFill>
                          <a:effectLst/>
                          <a:latin typeface="Calibri" panose="020F0502020204030204" pitchFamily="34" charset="0"/>
                          <a:cs typeface="Calibri" panose="020F0502020204030204" pitchFamily="34" charset="0"/>
                        </a:rPr>
                        <a:t>liabilities</a:t>
                      </a:r>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pl-PL"/>
                    </a:p>
                  </a:txBody>
                  <a:tcPr/>
                </a:tc>
                <a:tc hMerge="1">
                  <a:txBody>
                    <a:bodyPr/>
                    <a:lstStyle/>
                    <a:p>
                      <a:endParaRPr lang="pl-PL"/>
                    </a:p>
                  </a:txBody>
                  <a:tcPr/>
                </a:tc>
                <a:tc hMerge="1">
                  <a:txBody>
                    <a:bodyPr/>
                    <a:lstStyle/>
                    <a:p>
                      <a:endParaRPr lang="pl-PL"/>
                    </a:p>
                  </a:txBody>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23452438"/>
                  </a:ext>
                </a:extLst>
              </a:tr>
            </a:tbl>
          </a:graphicData>
        </a:graphic>
      </p:graphicFrame>
    </p:spTree>
    <p:extLst>
      <p:ext uri="{BB962C8B-B14F-4D97-AF65-F5344CB8AC3E}">
        <p14:creationId xmlns:p14="http://schemas.microsoft.com/office/powerpoint/2010/main" val="84791447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l-PL" sz="1800" dirty="0">
                <a:latin typeface="Calibri" panose="020F0502020204030204" pitchFamily="34" charset="0"/>
                <a:cs typeface="Calibri" panose="020F0502020204030204" pitchFamily="34" charset="0"/>
              </a:rPr>
              <a:t>CASH FLOW  STATEMENT</a:t>
            </a:r>
          </a:p>
        </p:txBody>
      </p:sp>
      <p:sp>
        <p:nvSpPr>
          <p:cNvPr id="58" name="TextBox 57">
            <a:extLst>
              <a:ext uri="{FF2B5EF4-FFF2-40B4-BE49-F238E27FC236}">
                <a16:creationId xmlns:a16="http://schemas.microsoft.com/office/drawing/2014/main" id="{FB2FFDEB-4907-4B60-A6CA-3F7200D95AA8}"/>
              </a:ext>
            </a:extLst>
          </p:cNvPr>
          <p:cNvSpPr txBox="1"/>
          <p:nvPr/>
        </p:nvSpPr>
        <p:spPr>
          <a:xfrm>
            <a:off x="534760" y="618865"/>
            <a:ext cx="11286698" cy="276999"/>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pl-PL"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Cash </a:t>
            </a:r>
            <a:r>
              <a:rPr lang="pl-PL" sz="1800" b="1" dirty="0" err="1">
                <a:solidFill>
                  <a:srgbClr val="00B0AD"/>
                </a:solidFill>
                <a:latin typeface="Calibri Light" panose="020F0302020204030204" pitchFamily="34" charset="0"/>
                <a:ea typeface="Cambria" panose="02040503050406030204" pitchFamily="18" charset="0"/>
                <a:cs typeface="Calibri Light" panose="020F0302020204030204" pitchFamily="34" charset="0"/>
              </a:rPr>
              <a:t>Flow</a:t>
            </a:r>
            <a:r>
              <a:rPr lang="pl-PL"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 Statement</a:t>
            </a:r>
            <a:r>
              <a:rPr lang="en-US"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 for the years 20</a:t>
            </a:r>
            <a:r>
              <a:rPr lang="pl-PL"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XX</a:t>
            </a:r>
            <a:r>
              <a:rPr lang="en-US"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 20</a:t>
            </a:r>
            <a:r>
              <a:rPr lang="pl-PL"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XX</a:t>
            </a:r>
            <a:r>
              <a:rPr lang="en-US"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 20</a:t>
            </a:r>
            <a:r>
              <a:rPr lang="pl-PL"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XX, </a:t>
            </a:r>
            <a:r>
              <a:rPr lang="en-US"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20</a:t>
            </a:r>
            <a:r>
              <a:rPr lang="pl-PL"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XX</a:t>
            </a:r>
            <a:r>
              <a:rPr lang="en-US"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 20</a:t>
            </a:r>
            <a:r>
              <a:rPr lang="pl-PL"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rPr>
              <a:t>XX, </a:t>
            </a:r>
            <a:endParaRPr lang="en-US" sz="1800" b="1" dirty="0">
              <a:solidFill>
                <a:srgbClr val="00B0AD"/>
              </a:solidFill>
              <a:latin typeface="Calibri Light" panose="020F0302020204030204" pitchFamily="34" charset="0"/>
              <a:ea typeface="Cambria" panose="02040503050406030204" pitchFamily="18" charset="0"/>
              <a:cs typeface="Calibri Light" panose="020F0302020204030204" pitchFamily="34" charset="0"/>
            </a:endParaRPr>
          </a:p>
        </p:txBody>
      </p:sp>
      <p:sp>
        <p:nvSpPr>
          <p:cNvPr id="130"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pl-PL" sz="1000" b="1" dirty="0" err="1">
                <a:solidFill>
                  <a:schemeClr val="bg1">
                    <a:lumMod val="65000"/>
                  </a:schemeClr>
                </a:solidFill>
                <a:latin typeface="Arial" panose="020B0604020202020204" pitchFamily="34" charset="0"/>
                <a:cs typeface="Arial" panose="020B0604020202020204" pitchFamily="34" charset="0"/>
              </a:rPr>
              <a:t>Cach</a:t>
            </a:r>
            <a:r>
              <a:rPr lang="pl-PL" sz="1000" b="1" dirty="0">
                <a:solidFill>
                  <a:schemeClr val="bg1">
                    <a:lumMod val="65000"/>
                  </a:schemeClr>
                </a:solidFill>
                <a:latin typeface="Arial" panose="020B0604020202020204" pitchFamily="34" charset="0"/>
                <a:cs typeface="Arial" panose="020B0604020202020204" pitchFamily="34" charset="0"/>
              </a:rPr>
              <a:t> </a:t>
            </a:r>
            <a:r>
              <a:rPr lang="pl-PL" sz="1000" b="1" dirty="0" err="1">
                <a:solidFill>
                  <a:schemeClr val="bg1">
                    <a:lumMod val="65000"/>
                  </a:schemeClr>
                </a:solidFill>
                <a:latin typeface="Arial" panose="020B0604020202020204" pitchFamily="34" charset="0"/>
                <a:cs typeface="Arial" panose="020B0604020202020204" pitchFamily="34" charset="0"/>
              </a:rPr>
              <a:t>Flow</a:t>
            </a:r>
            <a:r>
              <a:rPr lang="pl-PL" sz="1000" b="1" dirty="0">
                <a:solidFill>
                  <a:schemeClr val="bg1">
                    <a:lumMod val="65000"/>
                  </a:schemeClr>
                </a:solidFill>
                <a:latin typeface="Arial" panose="020B0604020202020204" pitchFamily="34" charset="0"/>
                <a:cs typeface="Arial" panose="020B0604020202020204" pitchFamily="34" charset="0"/>
              </a:rPr>
              <a:t> S</a:t>
            </a:r>
            <a:r>
              <a:rPr lang="en-US" sz="1000" b="1" dirty="0" err="1">
                <a:solidFill>
                  <a:schemeClr val="bg1">
                    <a:lumMod val="65000"/>
                  </a:schemeClr>
                </a:solidFill>
                <a:latin typeface="Arial" panose="020B0604020202020204" pitchFamily="34" charset="0"/>
                <a:cs typeface="Arial" panose="020B0604020202020204" pitchFamily="34" charset="0"/>
              </a:rPr>
              <a:t>tatement</a:t>
            </a:r>
            <a:r>
              <a:rPr lang="en-US" sz="1000" b="1" dirty="0">
                <a:solidFill>
                  <a:schemeClr val="bg1">
                    <a:lumMod val="65000"/>
                  </a:schemeClr>
                </a:solidFill>
                <a:latin typeface="Arial" panose="020B0604020202020204" pitchFamily="34" charset="0"/>
                <a:cs typeface="Arial" panose="020B0604020202020204" pitchFamily="34" charset="0"/>
              </a:rPr>
              <a:t>, 20</a:t>
            </a:r>
            <a:r>
              <a:rPr lang="pl-PL" sz="1000" b="1" dirty="0">
                <a:solidFill>
                  <a:schemeClr val="bg1">
                    <a:lumMod val="65000"/>
                  </a:schemeClr>
                </a:solidFill>
                <a:latin typeface="Arial" panose="020B0604020202020204" pitchFamily="34" charset="0"/>
                <a:cs typeface="Arial" panose="020B0604020202020204" pitchFamily="34" charset="0"/>
              </a:rPr>
              <a:t>XX</a:t>
            </a:r>
            <a:r>
              <a:rPr lang="en-US" sz="1000" b="1" dirty="0">
                <a:solidFill>
                  <a:schemeClr val="bg1">
                    <a:lumMod val="65000"/>
                  </a:schemeClr>
                </a:solidFill>
                <a:latin typeface="Arial" panose="020B0604020202020204" pitchFamily="34" charset="0"/>
                <a:cs typeface="Arial" panose="020B0604020202020204" pitchFamily="34" charset="0"/>
              </a:rPr>
              <a:t> – 20</a:t>
            </a:r>
            <a:r>
              <a:rPr lang="pl-PL" sz="1000" b="1" dirty="0">
                <a:solidFill>
                  <a:schemeClr val="bg1">
                    <a:lumMod val="65000"/>
                  </a:schemeClr>
                </a:solidFill>
                <a:latin typeface="Arial" panose="020B0604020202020204" pitchFamily="34" charset="0"/>
                <a:cs typeface="Arial" panose="020B0604020202020204" pitchFamily="34" charset="0"/>
              </a:rPr>
              <a:t>XX</a:t>
            </a:r>
            <a:r>
              <a:rPr lang="en-US" sz="1000" b="1" dirty="0">
                <a:solidFill>
                  <a:schemeClr val="bg1">
                    <a:lumMod val="65000"/>
                  </a:schemeClr>
                </a:solidFill>
                <a:latin typeface="Arial" panose="020B0604020202020204" pitchFamily="34" charset="0"/>
                <a:cs typeface="Arial" panose="020B0604020202020204" pitchFamily="34" charset="0"/>
              </a:rPr>
              <a:t>P</a:t>
            </a:r>
            <a:r>
              <a:rPr lang="pl-PL" sz="1000" b="1" dirty="0">
                <a:solidFill>
                  <a:schemeClr val="bg1">
                    <a:lumMod val="65000"/>
                  </a:schemeClr>
                </a:solidFill>
                <a:latin typeface="Arial" panose="020B0604020202020204" pitchFamily="34" charset="0"/>
                <a:cs typeface="Arial" panose="020B0604020202020204" pitchFamily="34" charset="0"/>
              </a:rPr>
              <a:t>, </a:t>
            </a:r>
            <a:r>
              <a:rPr lang="en-US" sz="1000" b="1" dirty="0">
                <a:solidFill>
                  <a:schemeClr val="bg1">
                    <a:lumMod val="65000"/>
                  </a:schemeClr>
                </a:solidFill>
                <a:latin typeface="Arial" panose="020B0604020202020204" pitchFamily="34" charset="0"/>
                <a:cs typeface="Arial" panose="020B0604020202020204" pitchFamily="34" charset="0"/>
              </a:rPr>
              <a:t>PLN</a:t>
            </a:r>
            <a:r>
              <a:rPr lang="pl-PL" sz="1000" b="1" dirty="0">
                <a:solidFill>
                  <a:schemeClr val="bg1">
                    <a:lumMod val="65000"/>
                  </a:schemeClr>
                </a:solidFill>
                <a:latin typeface="Arial" panose="020B0604020202020204" pitchFamily="34" charset="0"/>
                <a:cs typeface="Arial" panose="020B0604020202020204" pitchFamily="34" charset="0"/>
              </a:rPr>
              <a:t> </a:t>
            </a:r>
            <a:endParaRPr lang="en-US" sz="1000" b="1" dirty="0">
              <a:solidFill>
                <a:schemeClr val="bg1">
                  <a:lumMod val="65000"/>
                </a:schemeClr>
              </a:solidFill>
              <a:latin typeface="Arial" panose="020B0604020202020204" pitchFamily="34" charset="0"/>
              <a:cs typeface="Arial" panose="020B0604020202020204" pitchFamily="34" charset="0"/>
            </a:endParaRPr>
          </a:p>
        </p:txBody>
      </p:sp>
      <p:cxnSp>
        <p:nvCxnSpPr>
          <p:cNvPr id="18" name="Straight Connector 17">
            <a:extLst>
              <a:ext uri="{FF2B5EF4-FFF2-40B4-BE49-F238E27FC236}">
                <a16:creationId xmlns:a16="http://schemas.microsoft.com/office/drawing/2014/main" id="{840C632B-04AD-486B-AC0B-97DD0E115DA6}"/>
              </a:ext>
            </a:extLst>
          </p:cNvPr>
          <p:cNvCxnSpPr>
            <a:cxnSpLocks/>
          </p:cNvCxnSpPr>
          <p:nvPr/>
        </p:nvCxnSpPr>
        <p:spPr>
          <a:xfrm>
            <a:off x="512064" y="1481205"/>
            <a:ext cx="11164824" cy="0"/>
          </a:xfrm>
          <a:prstGeom prst="line">
            <a:avLst/>
          </a:prstGeom>
          <a:ln w="9525">
            <a:solidFill>
              <a:srgbClr val="005A9A"/>
            </a:solidFill>
          </a:ln>
        </p:spPr>
        <p:style>
          <a:lnRef idx="1">
            <a:schemeClr val="accent3"/>
          </a:lnRef>
          <a:fillRef idx="0">
            <a:schemeClr val="accent3"/>
          </a:fillRef>
          <a:effectRef idx="0">
            <a:schemeClr val="accent3"/>
          </a:effectRef>
          <a:fontRef idx="minor">
            <a:schemeClr val="tx1"/>
          </a:fontRef>
        </p:style>
      </p:cxnSp>
      <p:graphicFrame>
        <p:nvGraphicFramePr>
          <p:cNvPr id="9" name="Table 8">
            <a:extLst>
              <a:ext uri="{FF2B5EF4-FFF2-40B4-BE49-F238E27FC236}">
                <a16:creationId xmlns:a16="http://schemas.microsoft.com/office/drawing/2014/main" id="{38611610-42F0-4145-8403-7187ADC59D61}"/>
              </a:ext>
            </a:extLst>
          </p:cNvPr>
          <p:cNvGraphicFramePr>
            <a:graphicFrameLocks noGrp="1"/>
          </p:cNvGraphicFramePr>
          <p:nvPr>
            <p:extLst>
              <p:ext uri="{D42A27DB-BD31-4B8C-83A1-F6EECF244321}">
                <p14:modId xmlns:p14="http://schemas.microsoft.com/office/powerpoint/2010/main" val="132910604"/>
              </p:ext>
            </p:extLst>
          </p:nvPr>
        </p:nvGraphicFramePr>
        <p:xfrm>
          <a:off x="528815" y="1574456"/>
          <a:ext cx="11050040" cy="4664679"/>
        </p:xfrm>
        <a:graphic>
          <a:graphicData uri="http://schemas.openxmlformats.org/drawingml/2006/table">
            <a:tbl>
              <a:tblPr/>
              <a:tblGrid>
                <a:gridCol w="5525030">
                  <a:extLst>
                    <a:ext uri="{9D8B030D-6E8A-4147-A177-3AD203B41FA5}">
                      <a16:colId xmlns:a16="http://schemas.microsoft.com/office/drawing/2014/main" val="2708565538"/>
                    </a:ext>
                  </a:extLst>
                </a:gridCol>
                <a:gridCol w="1105002">
                  <a:extLst>
                    <a:ext uri="{9D8B030D-6E8A-4147-A177-3AD203B41FA5}">
                      <a16:colId xmlns:a16="http://schemas.microsoft.com/office/drawing/2014/main" val="3381694678"/>
                    </a:ext>
                  </a:extLst>
                </a:gridCol>
                <a:gridCol w="1105002">
                  <a:extLst>
                    <a:ext uri="{9D8B030D-6E8A-4147-A177-3AD203B41FA5}">
                      <a16:colId xmlns:a16="http://schemas.microsoft.com/office/drawing/2014/main" val="2775500252"/>
                    </a:ext>
                  </a:extLst>
                </a:gridCol>
                <a:gridCol w="1105002">
                  <a:extLst>
                    <a:ext uri="{9D8B030D-6E8A-4147-A177-3AD203B41FA5}">
                      <a16:colId xmlns:a16="http://schemas.microsoft.com/office/drawing/2014/main" val="1298273169"/>
                    </a:ext>
                  </a:extLst>
                </a:gridCol>
                <a:gridCol w="1105002">
                  <a:extLst>
                    <a:ext uri="{9D8B030D-6E8A-4147-A177-3AD203B41FA5}">
                      <a16:colId xmlns:a16="http://schemas.microsoft.com/office/drawing/2014/main" val="2405165754"/>
                    </a:ext>
                  </a:extLst>
                </a:gridCol>
                <a:gridCol w="1105002">
                  <a:extLst>
                    <a:ext uri="{9D8B030D-6E8A-4147-A177-3AD203B41FA5}">
                      <a16:colId xmlns:a16="http://schemas.microsoft.com/office/drawing/2014/main" val="2263730374"/>
                    </a:ext>
                  </a:extLst>
                </a:gridCol>
              </a:tblGrid>
              <a:tr h="130343">
                <a:tc>
                  <a:txBody>
                    <a:bodyPr/>
                    <a:lstStyle/>
                    <a:p>
                      <a:pPr algn="l" rtl="0" fontAlgn="t"/>
                      <a:r>
                        <a:rPr lang="pl-PL" sz="800" b="0" i="1" u="none" strike="noStrike" dirty="0">
                          <a:solidFill>
                            <a:srgbClr val="FFFFFF"/>
                          </a:solidFill>
                          <a:effectLst/>
                          <a:latin typeface="Calibri" panose="020F0502020204030204" pitchFamily="34" charset="0"/>
                          <a:cs typeface="Calibri" panose="020F0502020204030204" pitchFamily="34" charset="0"/>
                        </a:rPr>
                        <a:t>in ‘000’s PLN</a:t>
                      </a:r>
                    </a:p>
                  </a:txBody>
                  <a:tcPr marL="0" marR="0" marT="0" marB="0">
                    <a:lnL>
                      <a:noFill/>
                    </a:lnL>
                    <a:lnR>
                      <a:noFill/>
                    </a:lnR>
                    <a:lnT>
                      <a:noFill/>
                    </a:lnT>
                    <a:lnB>
                      <a:noFill/>
                    </a:lnB>
                    <a:solidFill>
                      <a:srgbClr val="61C3AE"/>
                    </a:solidFill>
                  </a:tcPr>
                </a:tc>
                <a:tc>
                  <a:txBody>
                    <a:bodyPr/>
                    <a:lstStyle/>
                    <a:p>
                      <a:pPr algn="ctr" rtl="0" fontAlgn="t"/>
                      <a:r>
                        <a:rPr lang="pl-PL" sz="800" b="1" i="0" u="none" strike="noStrike" dirty="0">
                          <a:solidFill>
                            <a:srgbClr val="FFFFFF"/>
                          </a:solidFill>
                          <a:effectLst/>
                          <a:latin typeface="Calibri" panose="020F0502020204030204" pitchFamily="34" charset="0"/>
                          <a:cs typeface="Calibri" panose="020F0502020204030204" pitchFamily="34" charset="0"/>
                        </a:rPr>
                        <a:t>20XX</a:t>
                      </a:r>
                    </a:p>
                  </a:txBody>
                  <a:tcPr marL="0" marR="0" marT="0" marB="0">
                    <a:lnL>
                      <a:noFill/>
                    </a:lnL>
                    <a:lnR>
                      <a:noFill/>
                    </a:lnR>
                    <a:lnT>
                      <a:noFill/>
                    </a:lnT>
                    <a:lnB>
                      <a:noFill/>
                    </a:lnB>
                    <a:solidFill>
                      <a:srgbClr val="61C3AE"/>
                    </a:solidFill>
                  </a:tcPr>
                </a:tc>
                <a:tc>
                  <a:txBody>
                    <a:bodyPr/>
                    <a:lstStyle/>
                    <a:p>
                      <a:pPr algn="ctr" rtl="0" fontAlgn="t"/>
                      <a:r>
                        <a:rPr lang="pl-PL" sz="800" b="1" i="0" u="none" strike="noStrike" dirty="0">
                          <a:solidFill>
                            <a:srgbClr val="FFFFFF"/>
                          </a:solidFill>
                          <a:effectLst/>
                          <a:latin typeface="Calibri" panose="020F0502020204030204" pitchFamily="34" charset="0"/>
                          <a:cs typeface="Calibri" panose="020F0502020204030204" pitchFamily="34" charset="0"/>
                        </a:rPr>
                        <a:t>20XX</a:t>
                      </a:r>
                    </a:p>
                  </a:txBody>
                  <a:tcPr marL="0" marR="0" marT="0" marB="0">
                    <a:lnL>
                      <a:noFill/>
                    </a:lnL>
                    <a:lnR>
                      <a:noFill/>
                    </a:lnR>
                    <a:lnT>
                      <a:noFill/>
                    </a:lnT>
                    <a:lnB>
                      <a:noFill/>
                    </a:lnB>
                    <a:solidFill>
                      <a:srgbClr val="61C3AE"/>
                    </a:solidFill>
                  </a:tcPr>
                </a:tc>
                <a:tc>
                  <a:txBody>
                    <a:bodyPr/>
                    <a:lstStyle/>
                    <a:p>
                      <a:pPr algn="ctr" rtl="0" fontAlgn="t"/>
                      <a:r>
                        <a:rPr lang="pl-PL" sz="800" b="1" i="0" u="none" strike="noStrike" dirty="0">
                          <a:solidFill>
                            <a:srgbClr val="FFFFFF"/>
                          </a:solidFill>
                          <a:effectLst/>
                          <a:latin typeface="Calibri" panose="020F0502020204030204" pitchFamily="34" charset="0"/>
                          <a:cs typeface="Calibri" panose="020F0502020204030204" pitchFamily="34" charset="0"/>
                        </a:rPr>
                        <a:t>20XX</a:t>
                      </a:r>
                    </a:p>
                  </a:txBody>
                  <a:tcPr marL="0" marR="0" marT="0" marB="0">
                    <a:lnL>
                      <a:noFill/>
                    </a:lnL>
                    <a:lnR>
                      <a:noFill/>
                    </a:lnR>
                    <a:lnT>
                      <a:noFill/>
                    </a:lnT>
                    <a:lnB>
                      <a:noFill/>
                    </a:lnB>
                    <a:solidFill>
                      <a:srgbClr val="61C3AE"/>
                    </a:solidFill>
                  </a:tcPr>
                </a:tc>
                <a:tc>
                  <a:txBody>
                    <a:bodyPr/>
                    <a:lstStyle/>
                    <a:p>
                      <a:pPr algn="ctr" rtl="0" fontAlgn="t"/>
                      <a:r>
                        <a:rPr lang="pl-PL" sz="800" b="1" i="0" u="none" strike="noStrike" dirty="0">
                          <a:solidFill>
                            <a:srgbClr val="FFFFFF"/>
                          </a:solidFill>
                          <a:effectLst/>
                          <a:latin typeface="Calibri" panose="020F0502020204030204" pitchFamily="34" charset="0"/>
                          <a:cs typeface="Calibri" panose="020F0502020204030204" pitchFamily="34" charset="0"/>
                        </a:rPr>
                        <a:t>20XX</a:t>
                      </a:r>
                    </a:p>
                  </a:txBody>
                  <a:tcPr marL="0" marR="0" marT="0" marB="0">
                    <a:lnL>
                      <a:noFill/>
                    </a:lnL>
                    <a:lnR>
                      <a:noFill/>
                    </a:lnR>
                    <a:lnT>
                      <a:noFill/>
                    </a:lnT>
                    <a:lnB>
                      <a:noFill/>
                    </a:lnB>
                    <a:solidFill>
                      <a:srgbClr val="61C3AE"/>
                    </a:solidFill>
                  </a:tcPr>
                </a:tc>
                <a:tc>
                  <a:txBody>
                    <a:bodyPr/>
                    <a:lstStyle/>
                    <a:p>
                      <a:pPr algn="ctr" rtl="0" fontAlgn="t"/>
                      <a:r>
                        <a:rPr lang="pl-PL" sz="800" b="1" i="0" u="none" strike="noStrike" dirty="0">
                          <a:solidFill>
                            <a:srgbClr val="FFFFFF"/>
                          </a:solidFill>
                          <a:effectLst/>
                          <a:latin typeface="Calibri" panose="020F0502020204030204" pitchFamily="34" charset="0"/>
                          <a:cs typeface="Calibri" panose="020F0502020204030204" pitchFamily="34" charset="0"/>
                        </a:rPr>
                        <a:t>20XX</a:t>
                      </a:r>
                    </a:p>
                  </a:txBody>
                  <a:tcPr marL="0" marR="0" marT="0" marB="0">
                    <a:lnL>
                      <a:noFill/>
                    </a:lnL>
                    <a:lnR>
                      <a:noFill/>
                    </a:lnR>
                    <a:lnT>
                      <a:noFill/>
                    </a:lnT>
                    <a:lnB>
                      <a:noFill/>
                    </a:lnB>
                    <a:solidFill>
                      <a:srgbClr val="61C3AE"/>
                    </a:solidFill>
                  </a:tcPr>
                </a:tc>
                <a:extLst>
                  <a:ext uri="{0D108BD9-81ED-4DB2-BD59-A6C34878D82A}">
                    <a16:rowId xmlns:a16="http://schemas.microsoft.com/office/drawing/2014/main" val="2710449472"/>
                  </a:ext>
                </a:extLst>
              </a:tr>
              <a:tr h="168099">
                <a:tc>
                  <a:txBody>
                    <a:bodyPr/>
                    <a:lstStyle/>
                    <a:p>
                      <a:pPr algn="l" rtl="0" fontAlgn="b"/>
                      <a:r>
                        <a:rPr lang="pl-PL" sz="800" b="1" i="0" u="none" strike="noStrike">
                          <a:solidFill>
                            <a:srgbClr val="000000"/>
                          </a:solidFill>
                          <a:effectLst/>
                          <a:latin typeface="Calibri" panose="020F0502020204030204" pitchFamily="34" charset="0"/>
                          <a:cs typeface="Calibri" panose="020F0502020204030204" pitchFamily="34" charset="0"/>
                        </a:rPr>
                        <a:t>Net income</a:t>
                      </a: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65681804"/>
                  </a:ext>
                </a:extLst>
              </a:tr>
              <a:tr h="168099">
                <a:tc>
                  <a:txBody>
                    <a:bodyPr/>
                    <a:lstStyle/>
                    <a:p>
                      <a:pPr algn="l" rtl="0" fontAlgn="b"/>
                      <a:r>
                        <a:rPr lang="pl-PL" sz="800" b="0" i="0" u="none" strike="noStrike" dirty="0" err="1">
                          <a:solidFill>
                            <a:srgbClr val="000000"/>
                          </a:solidFill>
                          <a:effectLst/>
                          <a:latin typeface="Calibri" panose="020F0502020204030204" pitchFamily="34" charset="0"/>
                          <a:cs typeface="Calibri" panose="020F0502020204030204" pitchFamily="34" charset="0"/>
                        </a:rPr>
                        <a:t>Depreciation</a:t>
                      </a:r>
                      <a:r>
                        <a:rPr lang="pl-PL" sz="800" b="0" i="0" u="none" strike="noStrike" dirty="0">
                          <a:solidFill>
                            <a:srgbClr val="000000"/>
                          </a:solidFill>
                          <a:effectLst/>
                          <a:latin typeface="Calibri" panose="020F0502020204030204" pitchFamily="34" charset="0"/>
                          <a:cs typeface="Calibri" panose="020F0502020204030204" pitchFamily="34" charset="0"/>
                        </a:rPr>
                        <a:t> and </a:t>
                      </a:r>
                      <a:r>
                        <a:rPr lang="pl-PL" sz="800" b="0" i="0" u="none" strike="noStrike" dirty="0" err="1">
                          <a:solidFill>
                            <a:srgbClr val="000000"/>
                          </a:solidFill>
                          <a:effectLst/>
                          <a:latin typeface="Calibri" panose="020F0502020204030204" pitchFamily="34" charset="0"/>
                          <a:cs typeface="Calibri" panose="020F0502020204030204" pitchFamily="34" charset="0"/>
                        </a:rPr>
                        <a:t>amortization</a:t>
                      </a:r>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6877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extLst>
                  <a:ext uri="{0D108BD9-81ED-4DB2-BD59-A6C34878D82A}">
                    <a16:rowId xmlns:a16="http://schemas.microsoft.com/office/drawing/2014/main" val="4188179536"/>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Interests</a:t>
                      </a:r>
                    </a:p>
                  </a:txBody>
                  <a:tcPr marL="68770" marR="0" marT="0" marB="0" anchor="b">
                    <a:lnL>
                      <a:noFill/>
                    </a:lnL>
                    <a:lnR>
                      <a:noFill/>
                    </a:lnR>
                    <a:lnT>
                      <a:noFill/>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1901967459"/>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Write-downs</a:t>
                      </a:r>
                    </a:p>
                  </a:txBody>
                  <a:tcPr marL="68770" marR="0" marT="0" marB="0" anchor="b">
                    <a:lnL>
                      <a:noFill/>
                    </a:lnL>
                    <a:lnR>
                      <a:noFill/>
                    </a:lnR>
                    <a:lnT>
                      <a:noFill/>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3136317837"/>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Change in receivables</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3443003860"/>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Change in payables</a:t>
                      </a:r>
                    </a:p>
                  </a:txBody>
                  <a:tcPr marL="68770" marR="0" marT="0" marB="0" anchor="b">
                    <a:lnL>
                      <a:noFill/>
                    </a:lnL>
                    <a:lnR>
                      <a:noFill/>
                    </a:lnR>
                    <a:lnT>
                      <a:noFill/>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2815638195"/>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Change in accruals</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820500807"/>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Change in reserves</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3651010682"/>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Change in deferred tax</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3125208914"/>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Minority capitals</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262096176"/>
                  </a:ext>
                </a:extLst>
              </a:tr>
              <a:tr h="245778">
                <a:tc>
                  <a:txBody>
                    <a:bodyPr/>
                    <a:lstStyle/>
                    <a:p>
                      <a:pPr algn="l" rtl="0" fontAlgn="b"/>
                      <a:r>
                        <a:rPr lang="en-US" sz="800" b="0" i="0" u="none" strike="noStrike">
                          <a:solidFill>
                            <a:srgbClr val="000000"/>
                          </a:solidFill>
                          <a:effectLst/>
                          <a:latin typeface="Calibri" panose="020F0502020204030204" pitchFamily="34" charset="0"/>
                          <a:cs typeface="Calibri" panose="020F0502020204030204" pitchFamily="34" charset="0"/>
                        </a:rPr>
                        <a:t>Correction of the company's inclusion in consolidation</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2651262749"/>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Stock options</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3841403343"/>
                  </a:ext>
                </a:extLst>
              </a:tr>
              <a:tr h="245778">
                <a:tc>
                  <a:txBody>
                    <a:bodyPr/>
                    <a:lstStyle/>
                    <a:p>
                      <a:pPr algn="l" rtl="0" fontAlgn="b"/>
                      <a:r>
                        <a:rPr lang="en-US" sz="800" b="0" i="0" u="none" strike="noStrike">
                          <a:solidFill>
                            <a:srgbClr val="000000"/>
                          </a:solidFill>
                          <a:effectLst/>
                          <a:latin typeface="Calibri" panose="020F0502020204030204" pitchFamily="34" charset="0"/>
                          <a:cs typeface="Calibri" panose="020F0502020204030204" pitchFamily="34" charset="0"/>
                        </a:rPr>
                        <a:t>Capital from the conversion of exchange differences</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3965027599"/>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Other corrections</a:t>
                      </a:r>
                    </a:p>
                  </a:txBody>
                  <a:tcPr marL="6877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2648819436"/>
                  </a:ext>
                </a:extLst>
              </a:tr>
              <a:tr h="168099">
                <a:tc>
                  <a:txBody>
                    <a:bodyPr/>
                    <a:lstStyle/>
                    <a:p>
                      <a:pPr algn="l" rtl="0" fontAlgn="b"/>
                      <a:r>
                        <a:rPr lang="pl-PL" sz="800" b="1" i="0" u="none" strike="noStrike" dirty="0">
                          <a:solidFill>
                            <a:srgbClr val="000000"/>
                          </a:solidFill>
                          <a:effectLst/>
                          <a:latin typeface="Calibri" panose="020F0502020204030204" pitchFamily="34" charset="0"/>
                          <a:cs typeface="Calibri" panose="020F0502020204030204" pitchFamily="34" charset="0"/>
                        </a:rPr>
                        <a:t>Operating Cash </a:t>
                      </a:r>
                      <a:r>
                        <a:rPr lang="pl-PL" sz="800" b="1" i="0" u="none" strike="noStrike" dirty="0" err="1">
                          <a:solidFill>
                            <a:srgbClr val="000000"/>
                          </a:solidFill>
                          <a:effectLst/>
                          <a:latin typeface="Calibri" panose="020F0502020204030204" pitchFamily="34" charset="0"/>
                          <a:cs typeface="Calibri" panose="020F0502020204030204" pitchFamily="34" charset="0"/>
                        </a:rPr>
                        <a:t>Flow</a:t>
                      </a:r>
                      <a:r>
                        <a:rPr lang="pl-PL" sz="800" b="1"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3752015128"/>
                  </a:ext>
                </a:extLst>
              </a:tr>
              <a:tr h="168099">
                <a:tc>
                  <a:txBody>
                    <a:bodyPr/>
                    <a:lstStyle/>
                    <a:p>
                      <a:pPr algn="l" rtl="0" fontAlgn="b"/>
                      <a:r>
                        <a:rPr lang="pl-PL" sz="800" b="0" i="0" u="none" strike="noStrike" dirty="0">
                          <a:solidFill>
                            <a:srgbClr val="000000"/>
                          </a:solidFill>
                          <a:effectLst/>
                          <a:latin typeface="Calibri" panose="020F0502020204030204" pitchFamily="34" charset="0"/>
                          <a:cs typeface="Calibri" panose="020F0502020204030204" pitchFamily="34" charset="0"/>
                        </a:rPr>
                        <a:t>Investment </a:t>
                      </a:r>
                      <a:r>
                        <a:rPr lang="pl-PL" sz="800" b="0" i="0" u="none" strike="noStrike" dirty="0" err="1">
                          <a:solidFill>
                            <a:srgbClr val="000000"/>
                          </a:solidFill>
                          <a:effectLst/>
                          <a:latin typeface="Calibri" panose="020F0502020204030204" pitchFamily="34" charset="0"/>
                          <a:cs typeface="Calibri" panose="020F0502020204030204" pitchFamily="34" charset="0"/>
                        </a:rPr>
                        <a:t>inflow</a:t>
                      </a:r>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6877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extLst>
                  <a:ext uri="{0D108BD9-81ED-4DB2-BD59-A6C34878D82A}">
                    <a16:rowId xmlns:a16="http://schemas.microsoft.com/office/drawing/2014/main" val="1306466454"/>
                  </a:ext>
                </a:extLst>
              </a:tr>
              <a:tr h="168099">
                <a:tc>
                  <a:txBody>
                    <a:bodyPr/>
                    <a:lstStyle/>
                    <a:p>
                      <a:pPr algn="l" rtl="0" fontAlgn="b"/>
                      <a:r>
                        <a:rPr lang="pl-PL" sz="800" b="0" i="0" u="none" strike="noStrike" dirty="0">
                          <a:solidFill>
                            <a:srgbClr val="000000"/>
                          </a:solidFill>
                          <a:effectLst/>
                          <a:latin typeface="Calibri" panose="020F0502020204030204" pitchFamily="34" charset="0"/>
                          <a:cs typeface="Calibri" panose="020F0502020204030204" pitchFamily="34" charset="0"/>
                        </a:rPr>
                        <a:t>CAPEX</a:t>
                      </a:r>
                    </a:p>
                  </a:txBody>
                  <a:tcPr marL="6877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4049487142"/>
                  </a:ext>
                </a:extLst>
              </a:tr>
              <a:tr h="168099">
                <a:tc>
                  <a:txBody>
                    <a:bodyPr/>
                    <a:lstStyle/>
                    <a:p>
                      <a:pPr algn="l" rtl="0" fontAlgn="b"/>
                      <a:r>
                        <a:rPr lang="pl-PL" sz="800" b="1" i="0" u="none" strike="noStrike" dirty="0" err="1">
                          <a:solidFill>
                            <a:srgbClr val="000000"/>
                          </a:solidFill>
                          <a:effectLst/>
                          <a:latin typeface="Calibri" panose="020F0502020204030204" pitchFamily="34" charset="0"/>
                          <a:cs typeface="Calibri" panose="020F0502020204030204" pitchFamily="34" charset="0"/>
                        </a:rPr>
                        <a:t>Investing</a:t>
                      </a:r>
                      <a:r>
                        <a:rPr lang="pl-PL" sz="800" b="1" i="0" u="none" strike="noStrike" dirty="0">
                          <a:solidFill>
                            <a:srgbClr val="000000"/>
                          </a:solidFill>
                          <a:effectLst/>
                          <a:latin typeface="Calibri" panose="020F0502020204030204" pitchFamily="34" charset="0"/>
                          <a:cs typeface="Calibri" panose="020F0502020204030204" pitchFamily="34" charset="0"/>
                        </a:rPr>
                        <a:t> Cash </a:t>
                      </a:r>
                      <a:r>
                        <a:rPr lang="pl-PL" sz="800" b="1" i="0" u="none" strike="noStrike" dirty="0" err="1">
                          <a:solidFill>
                            <a:srgbClr val="000000"/>
                          </a:solidFill>
                          <a:effectLst/>
                          <a:latin typeface="Calibri" panose="020F0502020204030204" pitchFamily="34" charset="0"/>
                          <a:cs typeface="Calibri" panose="020F0502020204030204" pitchFamily="34" charset="0"/>
                        </a:rPr>
                        <a:t>Flow</a:t>
                      </a:r>
                      <a:r>
                        <a:rPr lang="pl-PL" sz="800" b="1"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838568561"/>
                  </a:ext>
                </a:extLst>
              </a:tr>
              <a:tr h="168099">
                <a:tc>
                  <a:txBody>
                    <a:bodyPr/>
                    <a:lstStyle/>
                    <a:p>
                      <a:pPr algn="l" rtl="0" fontAlgn="b"/>
                      <a:r>
                        <a:rPr lang="pl-PL" sz="800" b="0" i="0" u="none" strike="noStrike" dirty="0" err="1">
                          <a:solidFill>
                            <a:srgbClr val="000000"/>
                          </a:solidFill>
                          <a:effectLst/>
                          <a:latin typeface="Calibri" panose="020F0502020204030204" pitchFamily="34" charset="0"/>
                          <a:cs typeface="Calibri" panose="020F0502020204030204" pitchFamily="34" charset="0"/>
                        </a:rPr>
                        <a:t>Share</a:t>
                      </a:r>
                      <a:r>
                        <a:rPr lang="pl-PL" sz="800" b="0" i="0" u="none" strike="noStrike" dirty="0">
                          <a:solidFill>
                            <a:srgbClr val="000000"/>
                          </a:solidFill>
                          <a:effectLst/>
                          <a:latin typeface="Calibri" panose="020F0502020204030204" pitchFamily="34" charset="0"/>
                          <a:cs typeface="Calibri" panose="020F0502020204030204" pitchFamily="34" charset="0"/>
                        </a:rPr>
                        <a:t> </a:t>
                      </a:r>
                      <a:r>
                        <a:rPr lang="pl-PL" sz="800" b="0" i="0" u="none" strike="noStrike" dirty="0" err="1">
                          <a:solidFill>
                            <a:srgbClr val="000000"/>
                          </a:solidFill>
                          <a:effectLst/>
                          <a:latin typeface="Calibri" panose="020F0502020204030204" pitchFamily="34" charset="0"/>
                          <a:cs typeface="Calibri" panose="020F0502020204030204" pitchFamily="34" charset="0"/>
                        </a:rPr>
                        <a:t>capital</a:t>
                      </a:r>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6877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a:noFill/>
                    </a:lnB>
                  </a:tcPr>
                </a:tc>
                <a:extLst>
                  <a:ext uri="{0D108BD9-81ED-4DB2-BD59-A6C34878D82A}">
                    <a16:rowId xmlns:a16="http://schemas.microsoft.com/office/drawing/2014/main" val="1397330376"/>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Capital reserve</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246948385"/>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Supplemental capital</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4265098096"/>
                  </a:ext>
                </a:extLst>
              </a:tr>
              <a:tr h="168099">
                <a:tc>
                  <a:txBody>
                    <a:bodyPr/>
                    <a:lstStyle/>
                    <a:p>
                      <a:pPr algn="l" rtl="0" fontAlgn="b"/>
                      <a:r>
                        <a:rPr lang="en-US" sz="800" b="0" i="0" u="none" strike="noStrike">
                          <a:solidFill>
                            <a:srgbClr val="000000"/>
                          </a:solidFill>
                          <a:effectLst/>
                          <a:latin typeface="Calibri" panose="020F0502020204030204" pitchFamily="34" charset="0"/>
                          <a:cs typeface="Calibri" panose="020F0502020204030204" pitchFamily="34" charset="0"/>
                        </a:rPr>
                        <a:t>Capital from foreign currency conversions </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572974713"/>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Called up contributions</a:t>
                      </a:r>
                    </a:p>
                  </a:txBody>
                  <a:tcPr marL="6877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25265315"/>
                  </a:ext>
                </a:extLst>
              </a:tr>
              <a:tr h="168099">
                <a:tc>
                  <a:txBody>
                    <a:bodyPr/>
                    <a:lstStyle/>
                    <a:p>
                      <a:pPr algn="l" rtl="0" fontAlgn="b"/>
                      <a:r>
                        <a:rPr lang="pl-PL" sz="800" b="0" i="0" u="none" strike="noStrike">
                          <a:solidFill>
                            <a:srgbClr val="000000"/>
                          </a:solidFill>
                          <a:effectLst/>
                          <a:latin typeface="Calibri" panose="020F0502020204030204" pitchFamily="34" charset="0"/>
                          <a:cs typeface="Calibri" panose="020F0502020204030204" pitchFamily="34" charset="0"/>
                        </a:rPr>
                        <a:t>Long term liabilities</a:t>
                      </a:r>
                    </a:p>
                  </a:txBody>
                  <a:tcPr marL="6877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0" i="0" u="none" strike="noStrike">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a:no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994380023"/>
                  </a:ext>
                </a:extLst>
              </a:tr>
              <a:tr h="168099">
                <a:tc>
                  <a:txBody>
                    <a:bodyPr/>
                    <a:lstStyle/>
                    <a:p>
                      <a:pPr algn="l" rtl="0" fontAlgn="b"/>
                      <a:r>
                        <a:rPr lang="pl-PL" sz="800" b="1" i="0" u="none" strike="noStrike" dirty="0" err="1">
                          <a:solidFill>
                            <a:srgbClr val="000000"/>
                          </a:solidFill>
                          <a:effectLst/>
                          <a:latin typeface="Calibri" panose="020F0502020204030204" pitchFamily="34" charset="0"/>
                          <a:cs typeface="Calibri" panose="020F0502020204030204" pitchFamily="34" charset="0"/>
                        </a:rPr>
                        <a:t>Financing</a:t>
                      </a:r>
                      <a:r>
                        <a:rPr lang="pl-PL" sz="800" b="1" i="0" u="none" strike="noStrike" dirty="0">
                          <a:solidFill>
                            <a:srgbClr val="000000"/>
                          </a:solidFill>
                          <a:effectLst/>
                          <a:latin typeface="Calibri" panose="020F0502020204030204" pitchFamily="34" charset="0"/>
                          <a:cs typeface="Calibri" panose="020F0502020204030204" pitchFamily="34" charset="0"/>
                        </a:rPr>
                        <a:t> Cash </a:t>
                      </a:r>
                      <a:r>
                        <a:rPr lang="pl-PL" sz="800" b="1" i="0" u="none" strike="noStrike" dirty="0" err="1">
                          <a:solidFill>
                            <a:srgbClr val="000000"/>
                          </a:solidFill>
                          <a:effectLst/>
                          <a:latin typeface="Calibri" panose="020F0502020204030204" pitchFamily="34" charset="0"/>
                          <a:cs typeface="Calibri" panose="020F0502020204030204" pitchFamily="34" charset="0"/>
                        </a:rPr>
                        <a:t>Flow</a:t>
                      </a:r>
                      <a:r>
                        <a:rPr lang="pl-PL" sz="800" b="1"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2286202518"/>
                  </a:ext>
                </a:extLst>
              </a:tr>
              <a:tr h="176503">
                <a:tc>
                  <a:txBody>
                    <a:bodyPr/>
                    <a:lstStyle/>
                    <a:p>
                      <a:pPr algn="l" rtl="0" fontAlgn="b"/>
                      <a:r>
                        <a:rPr lang="pl-PL" sz="800" b="1" i="0" u="none" strike="noStrike" dirty="0">
                          <a:solidFill>
                            <a:srgbClr val="000000"/>
                          </a:solidFill>
                          <a:effectLst/>
                          <a:latin typeface="Calibri" panose="020F0502020204030204" pitchFamily="34" charset="0"/>
                          <a:cs typeface="Calibri" panose="020F0502020204030204" pitchFamily="34" charset="0"/>
                        </a:rPr>
                        <a:t>Total Cash </a:t>
                      </a:r>
                      <a:r>
                        <a:rPr lang="pl-PL" sz="800" b="1" i="0" u="none" strike="noStrike" dirty="0" err="1">
                          <a:solidFill>
                            <a:srgbClr val="000000"/>
                          </a:solidFill>
                          <a:effectLst/>
                          <a:latin typeface="Calibri" panose="020F0502020204030204" pitchFamily="34" charset="0"/>
                          <a:cs typeface="Calibri" panose="020F0502020204030204" pitchFamily="34" charset="0"/>
                        </a:rPr>
                        <a:t>Flow</a:t>
                      </a:r>
                      <a:r>
                        <a:rPr lang="pl-PL" sz="800" b="1" i="0" u="none" strike="noStrike" dirty="0">
                          <a:solidFill>
                            <a:srgbClr val="000000"/>
                          </a:solidFill>
                          <a:effectLst/>
                          <a:latin typeface="Calibri" panose="020F0502020204030204" pitchFamily="34" charset="0"/>
                          <a:cs typeface="Calibri" panose="020F0502020204030204" pitchFamily="34" charset="0"/>
                        </a:rPr>
                        <a:t> </a:t>
                      </a: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
                      <a:endParaRPr lang="pl-PL" sz="80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b">
                    <a:lnL>
                      <a:noFill/>
                    </a:lnL>
                    <a:lnR>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79412383"/>
                  </a:ext>
                </a:extLst>
              </a:tr>
            </a:tbl>
          </a:graphicData>
        </a:graphic>
      </p:graphicFrame>
    </p:spTree>
    <p:extLst>
      <p:ext uri="{BB962C8B-B14F-4D97-AF65-F5344CB8AC3E}">
        <p14:creationId xmlns:p14="http://schemas.microsoft.com/office/powerpoint/2010/main" val="333240007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2">
            <a:extLst>
              <a:ext uri="{FF2B5EF4-FFF2-40B4-BE49-F238E27FC236}">
                <a16:creationId xmlns:a16="http://schemas.microsoft.com/office/drawing/2014/main" id="{A68F8F0E-33F0-4800-A49C-CD4B532187D5}"/>
              </a:ext>
            </a:extLst>
          </p:cNvPr>
          <p:cNvSpPr txBox="1">
            <a:spLocks/>
          </p:cNvSpPr>
          <p:nvPr/>
        </p:nvSpPr>
        <p:spPr>
          <a:xfrm>
            <a:off x="429610" y="469283"/>
            <a:ext cx="5935765" cy="650671"/>
          </a:xfrm>
          <a:prstGeom prst="rect">
            <a:avLst/>
          </a:prstGeom>
          <a:noFill/>
        </p:spPr>
        <p:txBody>
          <a:bodyPr vert="horz" lIns="91440" tIns="45720" rIns="91440" bIns="45720" rtlCol="0" anchor="ctr">
            <a:normAutofit fontScale="97500"/>
          </a:bodyPr>
          <a:lstStyle>
            <a:lvl1pPr marL="0" algn="l" defTabSz="914400" rtl="0" eaLnBrk="1" latinLnBrk="0" hangingPunct="1">
              <a:lnSpc>
                <a:spcPct val="90000"/>
              </a:lnSpc>
              <a:spcBef>
                <a:spcPct val="0"/>
              </a:spcBef>
              <a:buNone/>
              <a:defRPr lang="pl-PL" sz="1800" b="1" i="0" kern="1200" noProof="0" dirty="0">
                <a:solidFill>
                  <a:srgbClr val="005A9A"/>
                </a:solidFill>
                <a:latin typeface="Cambria" panose="02040503050406030204" pitchFamily="18" charset="0"/>
                <a:ea typeface="+mn-ea"/>
                <a:cs typeface="Arial" panose="020B0604020202020204" pitchFamily="34" charset="0"/>
              </a:defRPr>
            </a:lvl1pPr>
          </a:lstStyle>
          <a:p>
            <a:pPr>
              <a:lnSpc>
                <a:spcPct val="110000"/>
              </a:lnSpc>
            </a:pPr>
            <a:r>
              <a:rPr lang="en-US" sz="2300" dirty="0">
                <a:solidFill>
                  <a:srgbClr val="531070"/>
                </a:solidFill>
                <a:latin typeface="+mj-lt"/>
              </a:rPr>
              <a:t>Glossary</a:t>
            </a:r>
          </a:p>
        </p:txBody>
      </p:sp>
      <p:sp>
        <p:nvSpPr>
          <p:cNvPr id="45" name="Rectangle 44">
            <a:extLst>
              <a:ext uri="{FF2B5EF4-FFF2-40B4-BE49-F238E27FC236}">
                <a16:creationId xmlns:a16="http://schemas.microsoft.com/office/drawing/2014/main" id="{684A42C1-BA8E-4517-927D-ECB16148E155}"/>
              </a:ext>
            </a:extLst>
          </p:cNvPr>
          <p:cNvSpPr/>
          <p:nvPr/>
        </p:nvSpPr>
        <p:spPr>
          <a:xfrm>
            <a:off x="501431" y="5975168"/>
            <a:ext cx="11174769" cy="10800"/>
          </a:xfrm>
          <a:prstGeom prst="rect">
            <a:avLst/>
          </a:prstGeom>
          <a:solidFill>
            <a:srgbClr val="531070"/>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A9A"/>
              </a:solidFill>
            </a:endParaRPr>
          </a:p>
        </p:txBody>
      </p:sp>
      <p:grpSp>
        <p:nvGrpSpPr>
          <p:cNvPr id="53" name="Group 52">
            <a:extLst>
              <a:ext uri="{FF2B5EF4-FFF2-40B4-BE49-F238E27FC236}">
                <a16:creationId xmlns:a16="http://schemas.microsoft.com/office/drawing/2014/main" id="{6D400BA6-36A7-48C3-B30E-F2ADCD4741A2}"/>
              </a:ext>
            </a:extLst>
          </p:cNvPr>
          <p:cNvGrpSpPr/>
          <p:nvPr/>
        </p:nvGrpSpPr>
        <p:grpSpPr>
          <a:xfrm>
            <a:off x="-1028410" y="4571"/>
            <a:ext cx="844340" cy="6853517"/>
            <a:chOff x="-1028410" y="4571"/>
            <a:chExt cx="844340" cy="6853517"/>
          </a:xfrm>
        </p:grpSpPr>
        <p:sp>
          <p:nvSpPr>
            <p:cNvPr id="54" name="Rectangle 53">
              <a:extLst>
                <a:ext uri="{FF2B5EF4-FFF2-40B4-BE49-F238E27FC236}">
                  <a16:creationId xmlns:a16="http://schemas.microsoft.com/office/drawing/2014/main" id="{C31677D8-3D7A-4561-9616-5C1CB6088FB6}"/>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5" name="Rectangle 54">
              <a:extLst>
                <a:ext uri="{FF2B5EF4-FFF2-40B4-BE49-F238E27FC236}">
                  <a16:creationId xmlns:a16="http://schemas.microsoft.com/office/drawing/2014/main" id="{0059D662-17A5-4787-9398-1638AA6AFD18}"/>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6" name="Rectangle 55">
              <a:extLst>
                <a:ext uri="{FF2B5EF4-FFF2-40B4-BE49-F238E27FC236}">
                  <a16:creationId xmlns:a16="http://schemas.microsoft.com/office/drawing/2014/main" id="{A9E0A2C5-86A0-4A2A-8ABD-E3A50EB61BE2}"/>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7" name="Rectangle 56">
              <a:extLst>
                <a:ext uri="{FF2B5EF4-FFF2-40B4-BE49-F238E27FC236}">
                  <a16:creationId xmlns:a16="http://schemas.microsoft.com/office/drawing/2014/main" id="{C78B7699-5F87-4874-86B8-DDA987D7451D}"/>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8" name="Rectangle 57">
              <a:extLst>
                <a:ext uri="{FF2B5EF4-FFF2-40B4-BE49-F238E27FC236}">
                  <a16:creationId xmlns:a16="http://schemas.microsoft.com/office/drawing/2014/main" id="{0319F70E-51D7-4F95-BAD2-38F81E1997A1}"/>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9" name="Rectangle 58">
              <a:extLst>
                <a:ext uri="{FF2B5EF4-FFF2-40B4-BE49-F238E27FC236}">
                  <a16:creationId xmlns:a16="http://schemas.microsoft.com/office/drawing/2014/main" id="{9DDA8B52-568D-47ED-B68C-0348BB8F8B90}"/>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0" name="Rectangle 59">
              <a:extLst>
                <a:ext uri="{FF2B5EF4-FFF2-40B4-BE49-F238E27FC236}">
                  <a16:creationId xmlns:a16="http://schemas.microsoft.com/office/drawing/2014/main" id="{5A3898A6-70AF-43CA-9AA2-DFC0A8045563}"/>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1" name="Rectangle 60">
              <a:extLst>
                <a:ext uri="{FF2B5EF4-FFF2-40B4-BE49-F238E27FC236}">
                  <a16:creationId xmlns:a16="http://schemas.microsoft.com/office/drawing/2014/main" id="{9FB2A799-D522-46A5-B3AD-73A3E92D01D0}"/>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2" name="Rectangle 61">
              <a:extLst>
                <a:ext uri="{FF2B5EF4-FFF2-40B4-BE49-F238E27FC236}">
                  <a16:creationId xmlns:a16="http://schemas.microsoft.com/office/drawing/2014/main" id="{27073328-3B3B-436D-924D-CAADF03CF48F}"/>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63" name="Straight Connector 62">
              <a:extLst>
                <a:ext uri="{FF2B5EF4-FFF2-40B4-BE49-F238E27FC236}">
                  <a16:creationId xmlns:a16="http://schemas.microsoft.com/office/drawing/2014/main" id="{4279CE78-9265-4857-8EEF-8D78DDC6AE11}"/>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B46B2C94-D3BE-4625-A142-4DB49C09A832}"/>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Rectangle 64">
              <a:extLst>
                <a:ext uri="{FF2B5EF4-FFF2-40B4-BE49-F238E27FC236}">
                  <a16:creationId xmlns:a16="http://schemas.microsoft.com/office/drawing/2014/main" id="{4E363847-2399-4662-871D-3C713F710436}"/>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chemeClr val="bg1">
                    <a:lumMod val="65000"/>
                  </a:schemeClr>
                </a:solidFill>
              </a:endParaRPr>
            </a:p>
          </p:txBody>
        </p:sp>
        <p:sp>
          <p:nvSpPr>
            <p:cNvPr id="66" name="Rectangle 65">
              <a:extLst>
                <a:ext uri="{FF2B5EF4-FFF2-40B4-BE49-F238E27FC236}">
                  <a16:creationId xmlns:a16="http://schemas.microsoft.com/office/drawing/2014/main" id="{F096CB8C-AAB4-4FB4-A08F-4794EE4CF0CE}"/>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7" name="Rectangle 66">
              <a:extLst>
                <a:ext uri="{FF2B5EF4-FFF2-40B4-BE49-F238E27FC236}">
                  <a16:creationId xmlns:a16="http://schemas.microsoft.com/office/drawing/2014/main" id="{ABCACEE5-58E1-4A23-BBF2-4DA461E6D70C}"/>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8" name="Rectangle 67">
              <a:extLst>
                <a:ext uri="{FF2B5EF4-FFF2-40B4-BE49-F238E27FC236}">
                  <a16:creationId xmlns:a16="http://schemas.microsoft.com/office/drawing/2014/main" id="{A27EE0E3-CD74-4B11-BA6C-58198C7B86BF}"/>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9" name="Rectangle 68">
              <a:extLst>
                <a:ext uri="{FF2B5EF4-FFF2-40B4-BE49-F238E27FC236}">
                  <a16:creationId xmlns:a16="http://schemas.microsoft.com/office/drawing/2014/main" id="{A6E9B1A4-061E-4255-A027-7A4593706A26}"/>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0" name="Rectangle 69">
              <a:extLst>
                <a:ext uri="{FF2B5EF4-FFF2-40B4-BE49-F238E27FC236}">
                  <a16:creationId xmlns:a16="http://schemas.microsoft.com/office/drawing/2014/main" id="{DFE3B73F-98FB-45B6-87C9-9FCB8BAD514D}"/>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1" name="Rectangle 70">
              <a:extLst>
                <a:ext uri="{FF2B5EF4-FFF2-40B4-BE49-F238E27FC236}">
                  <a16:creationId xmlns:a16="http://schemas.microsoft.com/office/drawing/2014/main" id="{2EC097B8-6A88-48AE-AD7F-AD8864AC8A0B}"/>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2" name="Rectangle 71">
              <a:extLst>
                <a:ext uri="{FF2B5EF4-FFF2-40B4-BE49-F238E27FC236}">
                  <a16:creationId xmlns:a16="http://schemas.microsoft.com/office/drawing/2014/main" id="{79DD1C9E-5801-424F-835A-69FE55411894}"/>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rgbClr val="A7A7A7"/>
                </a:solidFill>
              </a:endParaRPr>
            </a:p>
          </p:txBody>
        </p:sp>
        <p:cxnSp>
          <p:nvCxnSpPr>
            <p:cNvPr id="73" name="Straight Connector 72">
              <a:extLst>
                <a:ext uri="{FF2B5EF4-FFF2-40B4-BE49-F238E27FC236}">
                  <a16:creationId xmlns:a16="http://schemas.microsoft.com/office/drawing/2014/main" id="{1DE35A8E-610E-4B6E-8409-7607E50A3360}"/>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A0B8D6C3-D8D7-47C7-9F17-827EEF3591BF}"/>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dirty="0"/>
                <a:t>Colour palette</a:t>
              </a:r>
            </a:p>
          </p:txBody>
        </p:sp>
        <p:sp>
          <p:nvSpPr>
            <p:cNvPr id="75" name="Rectangle 74">
              <a:extLst>
                <a:ext uri="{FF2B5EF4-FFF2-40B4-BE49-F238E27FC236}">
                  <a16:creationId xmlns:a16="http://schemas.microsoft.com/office/drawing/2014/main" id="{C9A089B1-651D-495C-A4F1-C0AFACAE6C31}"/>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76" name="Rectangle 75">
              <a:extLst>
                <a:ext uri="{FF2B5EF4-FFF2-40B4-BE49-F238E27FC236}">
                  <a16:creationId xmlns:a16="http://schemas.microsoft.com/office/drawing/2014/main" id="{76892918-50D6-42FC-8CBE-A69F0CF5FB39}"/>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grpSp>
      <p:graphicFrame>
        <p:nvGraphicFramePr>
          <p:cNvPr id="6" name="Table 5">
            <a:extLst>
              <a:ext uri="{FF2B5EF4-FFF2-40B4-BE49-F238E27FC236}">
                <a16:creationId xmlns:a16="http://schemas.microsoft.com/office/drawing/2014/main" id="{487110C5-9E93-449B-9E94-63166F6E7795}"/>
              </a:ext>
            </a:extLst>
          </p:cNvPr>
          <p:cNvGraphicFramePr>
            <a:graphicFrameLocks noGrp="1"/>
          </p:cNvGraphicFramePr>
          <p:nvPr/>
        </p:nvGraphicFramePr>
        <p:xfrm>
          <a:off x="1096093" y="1212394"/>
          <a:ext cx="4813001" cy="4347355"/>
        </p:xfrm>
        <a:graphic>
          <a:graphicData uri="http://schemas.openxmlformats.org/drawingml/2006/table">
            <a:tbl>
              <a:tblPr/>
              <a:tblGrid>
                <a:gridCol w="1252478">
                  <a:extLst>
                    <a:ext uri="{9D8B030D-6E8A-4147-A177-3AD203B41FA5}">
                      <a16:colId xmlns:a16="http://schemas.microsoft.com/office/drawing/2014/main" val="20000"/>
                    </a:ext>
                  </a:extLst>
                </a:gridCol>
                <a:gridCol w="3560523">
                  <a:extLst>
                    <a:ext uri="{9D8B030D-6E8A-4147-A177-3AD203B41FA5}">
                      <a16:colId xmlns:a16="http://schemas.microsoft.com/office/drawing/2014/main" val="20003"/>
                    </a:ext>
                  </a:extLst>
                </a:gridCol>
              </a:tblGrid>
              <a:tr h="235051">
                <a:tc>
                  <a:txBody>
                    <a:bodyPr/>
                    <a:lstStyle/>
                    <a:p>
                      <a:pPr algn="l" fontAlgn="ctr"/>
                      <a:r>
                        <a:rPr lang="en-US" sz="900" b="1" i="0" u="none" strike="noStrike" noProof="0">
                          <a:solidFill>
                            <a:srgbClr val="FFFFFF"/>
                          </a:solidFill>
                          <a:effectLst/>
                          <a:latin typeface="+mn-lt"/>
                        </a:rPr>
                        <a:t>Shortcut</a:t>
                      </a:r>
                    </a:p>
                  </a:txBody>
                  <a:tcPr marR="5764" anchor="ctr">
                    <a:lnL>
                      <a:noFill/>
                    </a:lnL>
                    <a:lnR>
                      <a:noFill/>
                    </a:lnR>
                    <a:lnT>
                      <a:noFill/>
                    </a:lnT>
                    <a:lnB>
                      <a:noFill/>
                    </a:lnB>
                    <a:solidFill>
                      <a:srgbClr val="754599"/>
                    </a:solidFill>
                  </a:tcPr>
                </a:tc>
                <a:tc>
                  <a:txBody>
                    <a:bodyPr/>
                    <a:lstStyle/>
                    <a:p>
                      <a:pPr algn="l" fontAlgn="ctr"/>
                      <a:r>
                        <a:rPr lang="en-US" sz="900" b="1" i="0" u="none" strike="noStrike" noProof="0">
                          <a:solidFill>
                            <a:srgbClr val="FFFFFF"/>
                          </a:solidFill>
                          <a:effectLst/>
                          <a:latin typeface="+mn-lt"/>
                        </a:rPr>
                        <a:t>Definition </a:t>
                      </a:r>
                    </a:p>
                  </a:txBody>
                  <a:tcPr marL="5764" marR="5764" anchor="ctr">
                    <a:lnL>
                      <a:noFill/>
                    </a:lnL>
                    <a:lnR>
                      <a:noFill/>
                    </a:lnR>
                    <a:lnT>
                      <a:noFill/>
                    </a:lnT>
                    <a:lnB>
                      <a:noFill/>
                    </a:lnB>
                    <a:solidFill>
                      <a:srgbClr val="754599"/>
                    </a:solidFill>
                  </a:tcPr>
                </a:tc>
                <a:extLst>
                  <a:ext uri="{0D108BD9-81ED-4DB2-BD59-A6C34878D82A}">
                    <a16:rowId xmlns:a16="http://schemas.microsoft.com/office/drawing/2014/main" val="10000"/>
                  </a:ext>
                </a:extLst>
              </a:tr>
              <a:tr h="257019">
                <a:tc>
                  <a:txBody>
                    <a:bodyPr/>
                    <a:lstStyle/>
                    <a:p>
                      <a:pPr algn="l" fontAlgn="b">
                        <a:spcAft>
                          <a:spcPts val="0"/>
                        </a:spcAft>
                      </a:pPr>
                      <a:endParaRPr lang="en-US" sz="900" b="0" i="0" u="none" strike="noStrike" noProof="0" dirty="0">
                        <a:solidFill>
                          <a:schemeClr val="tx1">
                            <a:lumMod val="75000"/>
                            <a:lumOff val="25000"/>
                          </a:schemeClr>
                        </a:solidFill>
                        <a:effectLst/>
                        <a:latin typeface="+mn-lt"/>
                      </a:endParaRPr>
                    </a:p>
                  </a:txBody>
                  <a:tcPr marR="5764" anchor="ctr">
                    <a:lnL>
                      <a:noFill/>
                    </a:lnL>
                    <a:lnR>
                      <a:noFill/>
                    </a:lnR>
                    <a:lnT>
                      <a:noFill/>
                    </a:lnT>
                    <a:lnB>
                      <a:noFill/>
                    </a:lnB>
                    <a:solidFill>
                      <a:srgbClr val="F7F4FA"/>
                    </a:solidFill>
                  </a:tcPr>
                </a:tc>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L="9525" marR="9525" anchor="ctr">
                    <a:lnL>
                      <a:noFill/>
                    </a:lnL>
                    <a:lnR>
                      <a:noFill/>
                    </a:lnR>
                    <a:lnT>
                      <a:noFill/>
                    </a:lnT>
                    <a:lnB>
                      <a:noFill/>
                    </a:lnB>
                    <a:solidFill>
                      <a:srgbClr val="F7F4FA"/>
                    </a:solidFill>
                  </a:tcPr>
                </a:tc>
                <a:extLst>
                  <a:ext uri="{0D108BD9-81ED-4DB2-BD59-A6C34878D82A}">
                    <a16:rowId xmlns:a16="http://schemas.microsoft.com/office/drawing/2014/main" val="10007"/>
                  </a:ext>
                </a:extLst>
              </a:tr>
              <a:tr h="257019">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R="5764" anchor="ctr">
                    <a:lnL>
                      <a:noFill/>
                    </a:lnL>
                    <a:lnR>
                      <a:noFill/>
                    </a:lnR>
                    <a:lnT>
                      <a:noFill/>
                    </a:lnT>
                    <a:lnB>
                      <a:noFill/>
                    </a:lnB>
                    <a:solidFill>
                      <a:srgbClr val="FFFFFF"/>
                    </a:solidFill>
                  </a:tcPr>
                </a:tc>
                <a:tc>
                  <a:txBody>
                    <a:bodyPr/>
                    <a:lstStyle/>
                    <a:p>
                      <a:pPr marL="0" algn="l" defTabSz="914400" rtl="0" eaLnBrk="1" fontAlgn="b" latinLnBrk="0" hangingPunct="1">
                        <a:spcAft>
                          <a:spcPts val="0"/>
                        </a:spcAft>
                      </a:pPr>
                      <a:endParaRPr lang="en-US" sz="900" b="0" i="0" u="none" strike="noStrike" kern="1200" noProof="0">
                        <a:solidFill>
                          <a:schemeClr val="tx1">
                            <a:lumMod val="75000"/>
                            <a:lumOff val="25000"/>
                          </a:schemeClr>
                        </a:solidFill>
                        <a:effectLst/>
                        <a:latin typeface="+mn-lt"/>
                        <a:ea typeface="+mn-ea"/>
                        <a:cs typeface="+mn-cs"/>
                      </a:endParaRPr>
                    </a:p>
                  </a:txBody>
                  <a:tcPr marL="0" marR="0" anchor="ctr">
                    <a:lnL>
                      <a:noFill/>
                    </a:lnL>
                    <a:lnR>
                      <a:noFill/>
                    </a:lnR>
                    <a:lnT>
                      <a:noFill/>
                    </a:lnT>
                    <a:lnB>
                      <a:noFill/>
                    </a:lnB>
                    <a:solidFill>
                      <a:srgbClr val="FFFFFF"/>
                    </a:solidFill>
                  </a:tcPr>
                </a:tc>
                <a:extLst>
                  <a:ext uri="{0D108BD9-81ED-4DB2-BD59-A6C34878D82A}">
                    <a16:rowId xmlns:a16="http://schemas.microsoft.com/office/drawing/2014/main" val="10001"/>
                  </a:ext>
                </a:extLst>
              </a:tr>
              <a:tr h="257019">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R="5764" anchor="ctr">
                    <a:lnL>
                      <a:noFill/>
                    </a:lnL>
                    <a:lnR>
                      <a:noFill/>
                    </a:lnR>
                    <a:lnT>
                      <a:noFill/>
                    </a:lnT>
                    <a:lnB>
                      <a:noFill/>
                    </a:lnB>
                    <a:solidFill>
                      <a:srgbClr val="F7F4FA"/>
                    </a:solidFill>
                  </a:tcPr>
                </a:tc>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L="9525" marR="9525" anchor="ctr">
                    <a:lnL>
                      <a:noFill/>
                    </a:lnL>
                    <a:lnR>
                      <a:noFill/>
                    </a:lnR>
                    <a:lnT>
                      <a:noFill/>
                    </a:lnT>
                    <a:lnB>
                      <a:noFill/>
                    </a:lnB>
                    <a:solidFill>
                      <a:srgbClr val="F7F4FA"/>
                    </a:solidFill>
                  </a:tcPr>
                </a:tc>
                <a:extLst>
                  <a:ext uri="{0D108BD9-81ED-4DB2-BD59-A6C34878D82A}">
                    <a16:rowId xmlns:a16="http://schemas.microsoft.com/office/drawing/2014/main" val="10005"/>
                  </a:ext>
                </a:extLst>
              </a:tr>
              <a:tr h="257019">
                <a:tc>
                  <a:txBody>
                    <a:bodyPr/>
                    <a:lstStyle/>
                    <a:p>
                      <a:pPr marL="0" algn="l" defTabSz="914400" rtl="0" eaLnBrk="1" fontAlgn="b" latinLnBrk="0" hangingPunct="1">
                        <a:spcAft>
                          <a:spcPts val="0"/>
                        </a:spcAft>
                      </a:pPr>
                      <a:endParaRPr lang="en-US" sz="900" b="0" i="0" u="none" strike="noStrike" kern="1200" noProof="0">
                        <a:solidFill>
                          <a:schemeClr val="tx1">
                            <a:lumMod val="75000"/>
                            <a:lumOff val="25000"/>
                          </a:schemeClr>
                        </a:solidFill>
                        <a:effectLst/>
                        <a:latin typeface="+mn-lt"/>
                        <a:ea typeface="+mn-ea"/>
                        <a:cs typeface="+mn-cs"/>
                      </a:endParaRPr>
                    </a:p>
                  </a:txBody>
                  <a:tcPr marR="5764" anchor="ctr">
                    <a:lnL>
                      <a:noFill/>
                    </a:lnL>
                    <a:lnR>
                      <a:noFill/>
                    </a:lnR>
                    <a:lnT>
                      <a:noFill/>
                    </a:lnT>
                    <a:lnB>
                      <a:noFill/>
                    </a:lnB>
                    <a:solidFill>
                      <a:srgbClr val="FFFFFF"/>
                    </a:solidFill>
                  </a:tcPr>
                </a:tc>
                <a:tc>
                  <a:txBody>
                    <a:bodyPr/>
                    <a:lstStyle/>
                    <a:p>
                      <a:pPr marL="0" algn="l" defTabSz="914400" rtl="0" eaLnBrk="1" fontAlgn="b" latinLnBrk="0" hangingPunct="1">
                        <a:spcAft>
                          <a:spcPts val="0"/>
                        </a:spcAft>
                      </a:pPr>
                      <a:endParaRPr lang="en-US" sz="900" b="0" i="0" u="none" strike="noStrike" kern="1200" noProof="0">
                        <a:solidFill>
                          <a:schemeClr val="tx1">
                            <a:lumMod val="75000"/>
                            <a:lumOff val="25000"/>
                          </a:schemeClr>
                        </a:solidFill>
                        <a:effectLst/>
                        <a:latin typeface="+mn-lt"/>
                        <a:ea typeface="+mn-ea"/>
                        <a:cs typeface="+mn-cs"/>
                      </a:endParaRPr>
                    </a:p>
                  </a:txBody>
                  <a:tcPr marL="9525" marR="9525" anchor="ctr">
                    <a:lnL>
                      <a:noFill/>
                    </a:lnL>
                    <a:lnR>
                      <a:noFill/>
                    </a:lnR>
                    <a:lnT>
                      <a:noFill/>
                    </a:lnT>
                    <a:lnB>
                      <a:noFill/>
                    </a:lnB>
                    <a:solidFill>
                      <a:srgbClr val="FFFFFF"/>
                    </a:solidFill>
                  </a:tcPr>
                </a:tc>
                <a:extLst>
                  <a:ext uri="{0D108BD9-81ED-4DB2-BD59-A6C34878D82A}">
                    <a16:rowId xmlns:a16="http://schemas.microsoft.com/office/drawing/2014/main" val="10006"/>
                  </a:ext>
                </a:extLst>
              </a:tr>
              <a:tr h="257019">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R="5764" anchor="ctr">
                    <a:lnL>
                      <a:noFill/>
                    </a:lnL>
                    <a:lnR>
                      <a:noFill/>
                    </a:lnR>
                    <a:lnT>
                      <a:noFill/>
                    </a:lnT>
                    <a:lnB>
                      <a:noFill/>
                    </a:lnB>
                    <a:solidFill>
                      <a:srgbClr val="F7F4FA"/>
                    </a:solidFill>
                  </a:tcPr>
                </a:tc>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L="9525" marR="9525" anchor="ctr">
                    <a:lnL>
                      <a:noFill/>
                    </a:lnL>
                    <a:lnR>
                      <a:noFill/>
                    </a:lnR>
                    <a:lnT>
                      <a:noFill/>
                    </a:lnT>
                    <a:lnB>
                      <a:noFill/>
                    </a:lnB>
                    <a:solidFill>
                      <a:srgbClr val="F7F4FA"/>
                    </a:solidFill>
                  </a:tcPr>
                </a:tc>
                <a:extLst>
                  <a:ext uri="{0D108BD9-81ED-4DB2-BD59-A6C34878D82A}">
                    <a16:rowId xmlns:a16="http://schemas.microsoft.com/office/drawing/2014/main" val="10002"/>
                  </a:ext>
                </a:extLst>
              </a:tr>
              <a:tr h="25701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n-US" sz="900" b="0" i="0" u="none" strike="noStrike" noProof="0">
                        <a:solidFill>
                          <a:schemeClr val="tx1">
                            <a:lumMod val="75000"/>
                            <a:lumOff val="25000"/>
                          </a:schemeClr>
                        </a:solidFill>
                        <a:effectLst/>
                        <a:latin typeface="+mn-lt"/>
                      </a:endParaRPr>
                    </a:p>
                  </a:txBody>
                  <a:tcPr marR="5764" anchor="ctr">
                    <a:lnL>
                      <a:noFill/>
                    </a:lnL>
                    <a:lnR>
                      <a:noFill/>
                    </a:lnR>
                    <a:lnT>
                      <a:noFill/>
                    </a:lnT>
                    <a:lnB>
                      <a:noFill/>
                    </a:lnB>
                    <a:solidFill>
                      <a:srgbClr val="FFFFFF"/>
                    </a:solidFill>
                  </a:tcPr>
                </a:tc>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L="9525" marR="9525" anchor="ctr">
                    <a:lnL>
                      <a:noFill/>
                    </a:lnL>
                    <a:lnR>
                      <a:noFill/>
                    </a:lnR>
                    <a:lnT>
                      <a:noFill/>
                    </a:lnT>
                    <a:lnB>
                      <a:noFill/>
                    </a:lnB>
                    <a:solidFill>
                      <a:srgbClr val="FFFFFF"/>
                    </a:solidFill>
                  </a:tcPr>
                </a:tc>
                <a:extLst>
                  <a:ext uri="{0D108BD9-81ED-4DB2-BD59-A6C34878D82A}">
                    <a16:rowId xmlns:a16="http://schemas.microsoft.com/office/drawing/2014/main" val="10003"/>
                  </a:ext>
                </a:extLst>
              </a:tr>
              <a:tr h="25701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n-US" sz="900" b="0" i="0" u="none" strike="noStrike" noProof="0">
                        <a:solidFill>
                          <a:schemeClr val="tx1">
                            <a:lumMod val="75000"/>
                            <a:lumOff val="25000"/>
                          </a:schemeClr>
                        </a:solidFill>
                        <a:effectLst/>
                        <a:latin typeface="+mn-lt"/>
                      </a:endParaRPr>
                    </a:p>
                  </a:txBody>
                  <a:tcPr marR="5764" anchor="ctr">
                    <a:lnL>
                      <a:noFill/>
                    </a:lnL>
                    <a:lnR>
                      <a:noFill/>
                    </a:lnR>
                    <a:lnT>
                      <a:noFill/>
                    </a:lnT>
                    <a:lnB>
                      <a:noFill/>
                    </a:lnB>
                    <a:solidFill>
                      <a:srgbClr val="F7F4FA"/>
                    </a:solidFill>
                  </a:tcPr>
                </a:tc>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L="9525" marR="9525" anchor="ctr">
                    <a:lnL>
                      <a:noFill/>
                    </a:lnL>
                    <a:lnR>
                      <a:noFill/>
                    </a:lnR>
                    <a:lnT>
                      <a:noFill/>
                    </a:lnT>
                    <a:lnB>
                      <a:noFill/>
                    </a:lnB>
                    <a:solidFill>
                      <a:srgbClr val="F7F4FA"/>
                    </a:solidFill>
                  </a:tcPr>
                </a:tc>
                <a:extLst>
                  <a:ext uri="{0D108BD9-81ED-4DB2-BD59-A6C34878D82A}">
                    <a16:rowId xmlns:a16="http://schemas.microsoft.com/office/drawing/2014/main" val="10004"/>
                  </a:ext>
                </a:extLst>
              </a:tr>
              <a:tr h="257019">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R="5764" anchor="ctr">
                    <a:lnL>
                      <a:noFill/>
                    </a:lnL>
                    <a:lnR>
                      <a:noFill/>
                    </a:lnR>
                    <a:lnT>
                      <a:noFill/>
                    </a:lnT>
                    <a:lnB>
                      <a:noFill/>
                    </a:lnB>
                    <a:noFill/>
                  </a:tcPr>
                </a:tc>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L="9525" marR="9525" anchor="ctr">
                    <a:lnL>
                      <a:noFill/>
                    </a:lnL>
                    <a:lnR>
                      <a:noFill/>
                    </a:lnR>
                    <a:lnT>
                      <a:noFill/>
                    </a:lnT>
                    <a:lnB>
                      <a:noFill/>
                    </a:lnB>
                    <a:noFill/>
                  </a:tcPr>
                </a:tc>
                <a:extLst>
                  <a:ext uri="{0D108BD9-81ED-4DB2-BD59-A6C34878D82A}">
                    <a16:rowId xmlns:a16="http://schemas.microsoft.com/office/drawing/2014/main" val="10008"/>
                  </a:ext>
                </a:extLst>
              </a:tr>
              <a:tr h="257019">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R="5764" anchor="ctr">
                    <a:lnL>
                      <a:noFill/>
                    </a:lnL>
                    <a:lnR>
                      <a:noFill/>
                    </a:lnR>
                    <a:lnT>
                      <a:noFill/>
                    </a:lnT>
                    <a:lnB>
                      <a:noFill/>
                    </a:lnB>
                    <a:solidFill>
                      <a:srgbClr val="F7F4FA"/>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n-US" sz="900" b="0" i="0" u="none" strike="noStrike" kern="1200" noProof="0">
                        <a:solidFill>
                          <a:schemeClr val="tx1">
                            <a:lumMod val="75000"/>
                            <a:lumOff val="25000"/>
                          </a:schemeClr>
                        </a:solidFill>
                        <a:effectLst/>
                        <a:latin typeface="+mn-lt"/>
                        <a:ea typeface="+mn-ea"/>
                        <a:cs typeface="+mn-cs"/>
                      </a:endParaRPr>
                    </a:p>
                  </a:txBody>
                  <a:tcPr marL="9525" marR="9525" anchor="ctr">
                    <a:lnL>
                      <a:noFill/>
                    </a:lnL>
                    <a:lnR>
                      <a:noFill/>
                    </a:lnR>
                    <a:lnT>
                      <a:noFill/>
                    </a:lnT>
                    <a:lnB>
                      <a:noFill/>
                    </a:lnB>
                    <a:solidFill>
                      <a:srgbClr val="F7F4FA"/>
                    </a:solidFill>
                  </a:tcPr>
                </a:tc>
                <a:extLst>
                  <a:ext uri="{0D108BD9-81ED-4DB2-BD59-A6C34878D82A}">
                    <a16:rowId xmlns:a16="http://schemas.microsoft.com/office/drawing/2014/main" val="10009"/>
                  </a:ext>
                </a:extLst>
              </a:tr>
              <a:tr h="257019">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R="5764" anchor="ctr">
                    <a:lnL>
                      <a:noFill/>
                    </a:lnL>
                    <a:lnR>
                      <a:noFill/>
                    </a:lnR>
                    <a:lnT>
                      <a:noFill/>
                    </a:lnT>
                    <a:lnB>
                      <a:noFill/>
                    </a:lnB>
                    <a:noFill/>
                  </a:tcPr>
                </a:tc>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L="9525" marR="9525" anchor="ctr">
                    <a:lnL>
                      <a:noFill/>
                    </a:lnL>
                    <a:lnR>
                      <a:noFill/>
                    </a:lnR>
                    <a:lnT>
                      <a:noFill/>
                    </a:lnT>
                    <a:lnB>
                      <a:noFill/>
                    </a:lnB>
                    <a:noFill/>
                  </a:tcPr>
                </a:tc>
                <a:extLst>
                  <a:ext uri="{0D108BD9-81ED-4DB2-BD59-A6C34878D82A}">
                    <a16:rowId xmlns:a16="http://schemas.microsoft.com/office/drawing/2014/main" val="3170764728"/>
                  </a:ext>
                </a:extLst>
              </a:tr>
              <a:tr h="257019">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R="5764" anchor="ctr">
                    <a:lnL>
                      <a:noFill/>
                    </a:lnL>
                    <a:lnR>
                      <a:noFill/>
                    </a:lnR>
                    <a:lnT>
                      <a:noFill/>
                    </a:lnT>
                    <a:lnB>
                      <a:noFill/>
                    </a:lnB>
                    <a:solidFill>
                      <a:srgbClr val="F7F4FA"/>
                    </a:solidFill>
                  </a:tcPr>
                </a:tc>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L="9525" marR="9525" anchor="ctr">
                    <a:lnL>
                      <a:noFill/>
                    </a:lnL>
                    <a:lnR>
                      <a:noFill/>
                    </a:lnR>
                    <a:lnT>
                      <a:noFill/>
                    </a:lnT>
                    <a:lnB>
                      <a:noFill/>
                    </a:lnB>
                    <a:solidFill>
                      <a:srgbClr val="F7F4FA"/>
                    </a:solidFill>
                  </a:tcPr>
                </a:tc>
                <a:extLst>
                  <a:ext uri="{0D108BD9-81ED-4DB2-BD59-A6C34878D82A}">
                    <a16:rowId xmlns:a16="http://schemas.microsoft.com/office/drawing/2014/main" val="1967465483"/>
                  </a:ext>
                </a:extLst>
              </a:tr>
              <a:tr h="257019">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R="5764" anchor="ctr">
                    <a:lnL>
                      <a:noFill/>
                    </a:lnL>
                    <a:lnR>
                      <a:noFill/>
                    </a:lnR>
                    <a:lnT>
                      <a:noFill/>
                    </a:lnT>
                    <a:lnB>
                      <a:noFill/>
                    </a:lnB>
                    <a:noFill/>
                  </a:tcPr>
                </a:tc>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L="9525" marR="9525" anchor="ctr">
                    <a:lnL>
                      <a:noFill/>
                    </a:lnL>
                    <a:lnR>
                      <a:noFill/>
                    </a:lnR>
                    <a:lnT>
                      <a:noFill/>
                    </a:lnT>
                    <a:lnB>
                      <a:noFill/>
                    </a:lnB>
                    <a:noFill/>
                  </a:tcPr>
                </a:tc>
                <a:extLst>
                  <a:ext uri="{0D108BD9-81ED-4DB2-BD59-A6C34878D82A}">
                    <a16:rowId xmlns:a16="http://schemas.microsoft.com/office/drawing/2014/main" val="2687758793"/>
                  </a:ext>
                </a:extLst>
              </a:tr>
              <a:tr h="257019">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R="5764" anchor="ctr">
                    <a:lnL>
                      <a:noFill/>
                    </a:lnL>
                    <a:lnR>
                      <a:noFill/>
                    </a:lnR>
                    <a:lnT>
                      <a:noFill/>
                    </a:lnT>
                    <a:lnB>
                      <a:noFill/>
                    </a:lnB>
                    <a:solidFill>
                      <a:srgbClr val="F7F4FA"/>
                    </a:solidFill>
                  </a:tcPr>
                </a:tc>
                <a:tc>
                  <a:txBody>
                    <a:bodyPr/>
                    <a:lstStyle/>
                    <a:p>
                      <a:pPr algn="l" fontAlgn="b">
                        <a:spcAft>
                          <a:spcPts val="0"/>
                        </a:spcAft>
                      </a:pPr>
                      <a:endParaRPr lang="en-US" sz="900" b="0" i="0" u="none" strike="noStrike" noProof="0" dirty="0">
                        <a:solidFill>
                          <a:schemeClr val="tx1">
                            <a:lumMod val="75000"/>
                            <a:lumOff val="25000"/>
                          </a:schemeClr>
                        </a:solidFill>
                        <a:effectLst/>
                        <a:latin typeface="+mn-lt"/>
                      </a:endParaRPr>
                    </a:p>
                  </a:txBody>
                  <a:tcPr marL="9525" marR="9525" anchor="ctr">
                    <a:lnL>
                      <a:noFill/>
                    </a:lnL>
                    <a:lnR>
                      <a:noFill/>
                    </a:lnR>
                    <a:lnT>
                      <a:noFill/>
                    </a:lnT>
                    <a:lnB>
                      <a:noFill/>
                    </a:lnB>
                    <a:solidFill>
                      <a:srgbClr val="F7F4FA"/>
                    </a:solidFill>
                  </a:tcPr>
                </a:tc>
                <a:extLst>
                  <a:ext uri="{0D108BD9-81ED-4DB2-BD59-A6C34878D82A}">
                    <a16:rowId xmlns:a16="http://schemas.microsoft.com/office/drawing/2014/main" val="1618382817"/>
                  </a:ext>
                </a:extLst>
              </a:tr>
              <a:tr h="257019">
                <a:tc>
                  <a:txBody>
                    <a:bodyPr/>
                    <a:lstStyle/>
                    <a:p>
                      <a:pPr marL="0" algn="l" defTabSz="914400" rtl="0" eaLnBrk="1" fontAlgn="b" latinLnBrk="0" hangingPunct="1">
                        <a:spcAft>
                          <a:spcPts val="0"/>
                        </a:spcAft>
                      </a:pPr>
                      <a:endParaRPr lang="en-US" sz="900" b="0" i="0" u="none" strike="noStrike" kern="1200" noProof="0">
                        <a:solidFill>
                          <a:schemeClr val="tx1">
                            <a:lumMod val="75000"/>
                            <a:lumOff val="25000"/>
                          </a:schemeClr>
                        </a:solidFill>
                        <a:effectLst/>
                        <a:latin typeface="+mn-lt"/>
                        <a:ea typeface="+mn-ea"/>
                        <a:cs typeface="+mn-cs"/>
                      </a:endParaRPr>
                    </a:p>
                  </a:txBody>
                  <a:tcPr marR="5764" anchor="ctr">
                    <a:lnL>
                      <a:noFill/>
                    </a:lnL>
                    <a:lnR>
                      <a:noFill/>
                    </a:lnR>
                    <a:lnT>
                      <a:noFill/>
                    </a:lnT>
                    <a:lnB>
                      <a:noFill/>
                    </a:lnB>
                    <a:noFill/>
                  </a:tcPr>
                </a:tc>
                <a:tc>
                  <a:txBody>
                    <a:bodyPr/>
                    <a:lstStyle/>
                    <a:p>
                      <a:pPr marL="0" algn="l" defTabSz="914400" rtl="0" eaLnBrk="1" fontAlgn="b" latinLnBrk="0" hangingPunct="1">
                        <a:spcAft>
                          <a:spcPts val="0"/>
                        </a:spcAft>
                      </a:pPr>
                      <a:endParaRPr lang="en-US" sz="900" b="0" i="0" u="none" strike="noStrike" kern="1200" noProof="0" dirty="0">
                        <a:solidFill>
                          <a:schemeClr val="tx1">
                            <a:lumMod val="75000"/>
                            <a:lumOff val="25000"/>
                          </a:schemeClr>
                        </a:solidFill>
                        <a:effectLst/>
                        <a:latin typeface="+mn-lt"/>
                        <a:ea typeface="+mn-ea"/>
                        <a:cs typeface="+mn-cs"/>
                      </a:endParaRPr>
                    </a:p>
                  </a:txBody>
                  <a:tcPr marL="9525" marR="9525" anchor="ctr">
                    <a:lnL>
                      <a:noFill/>
                    </a:lnL>
                    <a:lnR>
                      <a:noFill/>
                    </a:lnR>
                    <a:lnT>
                      <a:noFill/>
                    </a:lnT>
                    <a:lnB>
                      <a:noFill/>
                    </a:lnB>
                    <a:noFill/>
                  </a:tcPr>
                </a:tc>
                <a:extLst>
                  <a:ext uri="{0D108BD9-81ED-4DB2-BD59-A6C34878D82A}">
                    <a16:rowId xmlns:a16="http://schemas.microsoft.com/office/drawing/2014/main" val="2587507210"/>
                  </a:ext>
                </a:extLst>
              </a:tr>
              <a:tr h="257019">
                <a:tc>
                  <a:txBody>
                    <a:bodyPr/>
                    <a:lstStyle/>
                    <a:p>
                      <a:pPr marL="0" algn="l" defTabSz="914400" rtl="0" eaLnBrk="1" fontAlgn="b" latinLnBrk="0" hangingPunct="1">
                        <a:spcAft>
                          <a:spcPts val="0"/>
                        </a:spcAft>
                      </a:pPr>
                      <a:endParaRPr lang="en-US" sz="900" b="0" i="0" u="none" strike="noStrike" kern="1200" noProof="0">
                        <a:solidFill>
                          <a:schemeClr val="tx1">
                            <a:lumMod val="75000"/>
                            <a:lumOff val="25000"/>
                          </a:schemeClr>
                        </a:solidFill>
                        <a:effectLst/>
                        <a:latin typeface="+mn-lt"/>
                        <a:ea typeface="+mn-ea"/>
                        <a:cs typeface="+mn-cs"/>
                      </a:endParaRPr>
                    </a:p>
                  </a:txBody>
                  <a:tcPr marR="5764" anchor="ctr">
                    <a:lnL>
                      <a:noFill/>
                    </a:lnL>
                    <a:lnR>
                      <a:noFill/>
                    </a:lnR>
                    <a:lnT>
                      <a:noFill/>
                    </a:lnT>
                    <a:lnB>
                      <a:noFill/>
                    </a:lnB>
                    <a:solidFill>
                      <a:srgbClr val="F7F4FA"/>
                    </a:solidFill>
                  </a:tcPr>
                </a:tc>
                <a:tc>
                  <a:txBody>
                    <a:bodyPr/>
                    <a:lstStyle/>
                    <a:p>
                      <a:pPr marL="0" algn="l" defTabSz="914400" rtl="0" eaLnBrk="1" fontAlgn="b" latinLnBrk="0" hangingPunct="1">
                        <a:spcAft>
                          <a:spcPts val="0"/>
                        </a:spcAft>
                      </a:pPr>
                      <a:endParaRPr lang="en-US" sz="900" b="0" i="0" u="none" strike="noStrike" kern="1200" noProof="0" dirty="0">
                        <a:solidFill>
                          <a:schemeClr val="tx1">
                            <a:lumMod val="75000"/>
                            <a:lumOff val="25000"/>
                          </a:schemeClr>
                        </a:solidFill>
                        <a:effectLst/>
                        <a:latin typeface="+mn-lt"/>
                        <a:ea typeface="+mn-ea"/>
                        <a:cs typeface="+mn-cs"/>
                      </a:endParaRPr>
                    </a:p>
                  </a:txBody>
                  <a:tcPr marL="9525" marR="9525" anchor="ctr">
                    <a:lnL>
                      <a:noFill/>
                    </a:lnL>
                    <a:lnR>
                      <a:noFill/>
                    </a:lnR>
                    <a:lnT>
                      <a:noFill/>
                    </a:lnT>
                    <a:lnB>
                      <a:noFill/>
                    </a:lnB>
                    <a:solidFill>
                      <a:srgbClr val="F7F4FA"/>
                    </a:solidFill>
                  </a:tcPr>
                </a:tc>
                <a:extLst>
                  <a:ext uri="{0D108BD9-81ED-4DB2-BD59-A6C34878D82A}">
                    <a16:rowId xmlns:a16="http://schemas.microsoft.com/office/drawing/2014/main" val="1959797566"/>
                  </a:ext>
                </a:extLst>
              </a:tr>
              <a:tr h="257019">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R="5764" anchor="ctr">
                    <a:lnL>
                      <a:noFill/>
                    </a:lnL>
                    <a:lnR>
                      <a:noFill/>
                    </a:lnR>
                    <a:lnT>
                      <a:noFill/>
                    </a:lnT>
                    <a:lnB>
                      <a:noFill/>
                    </a:lnB>
                    <a:solidFill>
                      <a:schemeClr val="bg1"/>
                    </a:solidFill>
                  </a:tcPr>
                </a:tc>
                <a:tc>
                  <a:txBody>
                    <a:bodyPr/>
                    <a:lstStyle/>
                    <a:p>
                      <a:pPr marL="0" algn="l" defTabSz="914400" rtl="0" eaLnBrk="1" fontAlgn="b" latinLnBrk="0" hangingPunct="1">
                        <a:spcAft>
                          <a:spcPts val="0"/>
                        </a:spcAft>
                      </a:pPr>
                      <a:endParaRPr lang="en-US" sz="900" b="0" i="0" u="none" strike="noStrike" kern="1200" noProof="0" dirty="0">
                        <a:solidFill>
                          <a:schemeClr val="tx1">
                            <a:lumMod val="75000"/>
                            <a:lumOff val="25000"/>
                          </a:schemeClr>
                        </a:solidFill>
                        <a:effectLst/>
                        <a:latin typeface="+mn-lt"/>
                        <a:ea typeface="+mn-ea"/>
                        <a:cs typeface="+mn-cs"/>
                      </a:endParaRPr>
                    </a:p>
                  </a:txBody>
                  <a:tcPr marL="9525" marR="9525" anchor="ctr">
                    <a:lnL>
                      <a:noFill/>
                    </a:lnL>
                    <a:lnR>
                      <a:noFill/>
                    </a:lnR>
                    <a:lnT>
                      <a:noFill/>
                    </a:lnT>
                    <a:lnB>
                      <a:noFill/>
                    </a:lnB>
                    <a:solidFill>
                      <a:schemeClr val="bg1"/>
                    </a:solidFill>
                  </a:tcPr>
                </a:tc>
                <a:extLst>
                  <a:ext uri="{0D108BD9-81ED-4DB2-BD59-A6C34878D82A}">
                    <a16:rowId xmlns:a16="http://schemas.microsoft.com/office/drawing/2014/main" val="3351038568"/>
                  </a:ext>
                </a:extLst>
              </a:tr>
            </a:tbl>
          </a:graphicData>
        </a:graphic>
      </p:graphicFrame>
      <p:graphicFrame>
        <p:nvGraphicFramePr>
          <p:cNvPr id="7" name="Table 6">
            <a:extLst>
              <a:ext uri="{FF2B5EF4-FFF2-40B4-BE49-F238E27FC236}">
                <a16:creationId xmlns:a16="http://schemas.microsoft.com/office/drawing/2014/main" id="{D5B477C0-0733-4066-BFAF-7268746B43DE}"/>
              </a:ext>
            </a:extLst>
          </p:cNvPr>
          <p:cNvGraphicFramePr>
            <a:graphicFrameLocks noGrp="1"/>
          </p:cNvGraphicFramePr>
          <p:nvPr/>
        </p:nvGraphicFramePr>
        <p:xfrm>
          <a:off x="6228808" y="1212396"/>
          <a:ext cx="4813001" cy="4347359"/>
        </p:xfrm>
        <a:graphic>
          <a:graphicData uri="http://schemas.openxmlformats.org/drawingml/2006/table">
            <a:tbl>
              <a:tblPr/>
              <a:tblGrid>
                <a:gridCol w="1252478">
                  <a:extLst>
                    <a:ext uri="{9D8B030D-6E8A-4147-A177-3AD203B41FA5}">
                      <a16:colId xmlns:a16="http://schemas.microsoft.com/office/drawing/2014/main" val="20000"/>
                    </a:ext>
                  </a:extLst>
                </a:gridCol>
                <a:gridCol w="3560523">
                  <a:extLst>
                    <a:ext uri="{9D8B030D-6E8A-4147-A177-3AD203B41FA5}">
                      <a16:colId xmlns:a16="http://schemas.microsoft.com/office/drawing/2014/main" val="20003"/>
                    </a:ext>
                  </a:extLst>
                </a:gridCol>
              </a:tblGrid>
              <a:tr h="233729">
                <a:tc>
                  <a:txBody>
                    <a:bodyPr/>
                    <a:lstStyle/>
                    <a:p>
                      <a:pPr algn="l" fontAlgn="ctr"/>
                      <a:r>
                        <a:rPr lang="en-US" sz="900" b="1" i="0" u="none" strike="noStrike" noProof="0">
                          <a:solidFill>
                            <a:srgbClr val="FFFFFF"/>
                          </a:solidFill>
                          <a:effectLst/>
                          <a:latin typeface="+mn-lt"/>
                        </a:rPr>
                        <a:t>Shortcut</a:t>
                      </a:r>
                    </a:p>
                  </a:txBody>
                  <a:tcPr marR="5764" anchor="ctr">
                    <a:lnL>
                      <a:noFill/>
                    </a:lnL>
                    <a:lnR>
                      <a:noFill/>
                    </a:lnR>
                    <a:lnT>
                      <a:noFill/>
                    </a:lnT>
                    <a:lnB>
                      <a:noFill/>
                    </a:lnB>
                    <a:solidFill>
                      <a:srgbClr val="754599"/>
                    </a:solidFill>
                  </a:tcPr>
                </a:tc>
                <a:tc>
                  <a:txBody>
                    <a:bodyPr/>
                    <a:lstStyle/>
                    <a:p>
                      <a:pPr algn="l" fontAlgn="ctr"/>
                      <a:r>
                        <a:rPr lang="en-US" sz="900" b="1" i="0" u="none" strike="noStrike" noProof="0">
                          <a:solidFill>
                            <a:srgbClr val="FFFFFF"/>
                          </a:solidFill>
                          <a:effectLst/>
                          <a:latin typeface="+mn-lt"/>
                        </a:rPr>
                        <a:t>Definition</a:t>
                      </a:r>
                    </a:p>
                  </a:txBody>
                  <a:tcPr marL="5764" marR="5764" anchor="ctr">
                    <a:lnL>
                      <a:noFill/>
                    </a:lnL>
                    <a:lnR>
                      <a:noFill/>
                    </a:lnR>
                    <a:lnT>
                      <a:noFill/>
                    </a:lnT>
                    <a:lnB>
                      <a:noFill/>
                    </a:lnB>
                    <a:solidFill>
                      <a:srgbClr val="754599"/>
                    </a:solidFill>
                  </a:tcPr>
                </a:tc>
                <a:extLst>
                  <a:ext uri="{0D108BD9-81ED-4DB2-BD59-A6C34878D82A}">
                    <a16:rowId xmlns:a16="http://schemas.microsoft.com/office/drawing/2014/main" val="10000"/>
                  </a:ext>
                </a:extLst>
              </a:tr>
              <a:tr h="233729">
                <a:tc>
                  <a:txBody>
                    <a:bodyPr/>
                    <a:lstStyle/>
                    <a:p>
                      <a:pPr algn="l" fontAlgn="b">
                        <a:spcAft>
                          <a:spcPts val="0"/>
                        </a:spcAft>
                      </a:pPr>
                      <a:endParaRPr lang="en-US" sz="900" b="0" i="0" u="none" strike="noStrike" noProof="0" dirty="0">
                        <a:solidFill>
                          <a:schemeClr val="tx1">
                            <a:lumMod val="75000"/>
                            <a:lumOff val="25000"/>
                          </a:schemeClr>
                        </a:solidFill>
                        <a:effectLst/>
                        <a:latin typeface="+mn-lt"/>
                      </a:endParaRPr>
                    </a:p>
                  </a:txBody>
                  <a:tcPr marR="5764" anchor="ctr">
                    <a:lnL>
                      <a:noFill/>
                    </a:lnL>
                    <a:lnR>
                      <a:noFill/>
                    </a:lnR>
                    <a:lnT>
                      <a:noFill/>
                    </a:lnT>
                    <a:lnB>
                      <a:noFill/>
                    </a:lnB>
                    <a:solidFill>
                      <a:srgbClr val="F7F4FA"/>
                    </a:solidFill>
                  </a:tcPr>
                </a:tc>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L="9525" marR="9525" anchor="ctr">
                    <a:lnL>
                      <a:noFill/>
                    </a:lnL>
                    <a:lnR>
                      <a:noFill/>
                    </a:lnR>
                    <a:lnT>
                      <a:noFill/>
                    </a:lnT>
                    <a:lnB>
                      <a:noFill/>
                    </a:lnB>
                    <a:solidFill>
                      <a:srgbClr val="F7F4FA"/>
                    </a:solidFill>
                  </a:tcPr>
                </a:tc>
                <a:extLst>
                  <a:ext uri="{0D108BD9-81ED-4DB2-BD59-A6C34878D82A}">
                    <a16:rowId xmlns:a16="http://schemas.microsoft.com/office/drawing/2014/main" val="10007"/>
                  </a:ext>
                </a:extLst>
              </a:tr>
              <a:tr h="233729">
                <a:tc>
                  <a:txBody>
                    <a:bodyPr/>
                    <a:lstStyle/>
                    <a:p>
                      <a:pPr algn="l" fontAlgn="b">
                        <a:spcAft>
                          <a:spcPts val="0"/>
                        </a:spcAft>
                      </a:pPr>
                      <a:endParaRPr lang="en-US" sz="900" b="0" i="0" u="none" strike="noStrike" noProof="0" dirty="0">
                        <a:solidFill>
                          <a:schemeClr val="tx1">
                            <a:lumMod val="75000"/>
                            <a:lumOff val="25000"/>
                          </a:schemeClr>
                        </a:solidFill>
                        <a:effectLst/>
                        <a:latin typeface="+mn-lt"/>
                      </a:endParaRPr>
                    </a:p>
                  </a:txBody>
                  <a:tcPr marR="5764" anchor="ctr">
                    <a:lnL>
                      <a:noFill/>
                    </a:lnL>
                    <a:lnR>
                      <a:noFill/>
                    </a:lnR>
                    <a:lnT>
                      <a:noFill/>
                    </a:lnT>
                    <a:lnB>
                      <a:noFill/>
                    </a:lnB>
                    <a:solidFill>
                      <a:srgbClr val="FFFFFF"/>
                    </a:solidFill>
                  </a:tcPr>
                </a:tc>
                <a:tc>
                  <a:txBody>
                    <a:bodyPr/>
                    <a:lstStyle/>
                    <a:p>
                      <a:pPr marL="0" algn="l" defTabSz="914400" rtl="0" eaLnBrk="1" fontAlgn="b" latinLnBrk="0" hangingPunct="1">
                        <a:spcAft>
                          <a:spcPts val="0"/>
                        </a:spcAft>
                      </a:pPr>
                      <a:endParaRPr lang="en-US" sz="900" b="0" i="0" u="none" strike="noStrike" kern="1200" noProof="0">
                        <a:solidFill>
                          <a:schemeClr val="tx1">
                            <a:lumMod val="75000"/>
                            <a:lumOff val="25000"/>
                          </a:schemeClr>
                        </a:solidFill>
                        <a:effectLst/>
                        <a:latin typeface="+mn-lt"/>
                        <a:ea typeface="+mn-ea"/>
                        <a:cs typeface="+mn-cs"/>
                      </a:endParaRPr>
                    </a:p>
                  </a:txBody>
                  <a:tcPr marL="0" marR="0" anchor="ctr">
                    <a:lnL>
                      <a:noFill/>
                    </a:lnL>
                    <a:lnR>
                      <a:noFill/>
                    </a:lnR>
                    <a:lnT>
                      <a:noFill/>
                    </a:lnT>
                    <a:lnB>
                      <a:noFill/>
                    </a:lnB>
                    <a:solidFill>
                      <a:srgbClr val="FFFFFF"/>
                    </a:solidFill>
                  </a:tcPr>
                </a:tc>
                <a:extLst>
                  <a:ext uri="{0D108BD9-81ED-4DB2-BD59-A6C34878D82A}">
                    <a16:rowId xmlns:a16="http://schemas.microsoft.com/office/drawing/2014/main" val="10001"/>
                  </a:ext>
                </a:extLst>
              </a:tr>
              <a:tr h="233729">
                <a:tc>
                  <a:txBody>
                    <a:bodyPr/>
                    <a:lstStyle/>
                    <a:p>
                      <a:pPr algn="l" fontAlgn="b">
                        <a:spcAft>
                          <a:spcPts val="0"/>
                        </a:spcAft>
                      </a:pPr>
                      <a:endParaRPr lang="en-US" sz="900" b="0" i="0" u="none" strike="noStrike" noProof="0" dirty="0">
                        <a:solidFill>
                          <a:schemeClr val="tx1">
                            <a:lumMod val="75000"/>
                            <a:lumOff val="25000"/>
                          </a:schemeClr>
                        </a:solidFill>
                        <a:effectLst/>
                        <a:latin typeface="+mn-lt"/>
                      </a:endParaRPr>
                    </a:p>
                  </a:txBody>
                  <a:tcPr marR="5764" anchor="ctr">
                    <a:lnL>
                      <a:noFill/>
                    </a:lnL>
                    <a:lnR>
                      <a:noFill/>
                    </a:lnR>
                    <a:lnT>
                      <a:noFill/>
                    </a:lnT>
                    <a:lnB>
                      <a:noFill/>
                    </a:lnB>
                    <a:solidFill>
                      <a:srgbClr val="F7F4FA"/>
                    </a:solidFill>
                  </a:tcPr>
                </a:tc>
                <a:tc>
                  <a:txBody>
                    <a:bodyPr/>
                    <a:lstStyle/>
                    <a:p>
                      <a:pPr algn="l" fontAlgn="b">
                        <a:spcAft>
                          <a:spcPts val="0"/>
                        </a:spcAft>
                      </a:pPr>
                      <a:endParaRPr lang="en-US" sz="900" b="0" i="0" u="none" strike="noStrike" noProof="0" dirty="0">
                        <a:solidFill>
                          <a:schemeClr val="tx1">
                            <a:lumMod val="75000"/>
                            <a:lumOff val="25000"/>
                          </a:schemeClr>
                        </a:solidFill>
                        <a:effectLst/>
                        <a:latin typeface="+mn-lt"/>
                      </a:endParaRPr>
                    </a:p>
                  </a:txBody>
                  <a:tcPr marL="9525" marR="9525" anchor="ctr">
                    <a:lnL>
                      <a:noFill/>
                    </a:lnL>
                    <a:lnR>
                      <a:noFill/>
                    </a:lnR>
                    <a:lnT>
                      <a:noFill/>
                    </a:lnT>
                    <a:lnB>
                      <a:noFill/>
                    </a:lnB>
                    <a:solidFill>
                      <a:srgbClr val="F7F4FA"/>
                    </a:solidFill>
                  </a:tcPr>
                </a:tc>
                <a:extLst>
                  <a:ext uri="{0D108BD9-81ED-4DB2-BD59-A6C34878D82A}">
                    <a16:rowId xmlns:a16="http://schemas.microsoft.com/office/drawing/2014/main" val="10005"/>
                  </a:ext>
                </a:extLst>
              </a:tr>
              <a:tr h="233729">
                <a:tc>
                  <a:txBody>
                    <a:bodyPr/>
                    <a:lstStyle/>
                    <a:p>
                      <a:pPr marL="0" algn="l" defTabSz="914400" rtl="0" eaLnBrk="1" fontAlgn="b" latinLnBrk="0" hangingPunct="1">
                        <a:spcAft>
                          <a:spcPts val="0"/>
                        </a:spcAft>
                      </a:pPr>
                      <a:endParaRPr lang="en-US" sz="900" b="0" i="0" u="none" strike="noStrike" kern="1200" noProof="0">
                        <a:solidFill>
                          <a:schemeClr val="tx1">
                            <a:lumMod val="75000"/>
                            <a:lumOff val="25000"/>
                          </a:schemeClr>
                        </a:solidFill>
                        <a:effectLst/>
                        <a:latin typeface="+mn-lt"/>
                        <a:ea typeface="+mn-ea"/>
                        <a:cs typeface="+mn-cs"/>
                      </a:endParaRPr>
                    </a:p>
                  </a:txBody>
                  <a:tcPr marR="5764" anchor="ctr">
                    <a:lnL>
                      <a:noFill/>
                    </a:lnL>
                    <a:lnR>
                      <a:noFill/>
                    </a:lnR>
                    <a:lnT>
                      <a:noFill/>
                    </a:lnT>
                    <a:lnB>
                      <a:noFill/>
                    </a:lnB>
                    <a:solidFill>
                      <a:srgbClr val="FFFFFF"/>
                    </a:solidFill>
                  </a:tcPr>
                </a:tc>
                <a:tc>
                  <a:txBody>
                    <a:bodyPr/>
                    <a:lstStyle/>
                    <a:p>
                      <a:pPr marL="0" algn="l" defTabSz="914400" rtl="0" eaLnBrk="1" fontAlgn="b" latinLnBrk="0" hangingPunct="1">
                        <a:spcAft>
                          <a:spcPts val="0"/>
                        </a:spcAft>
                      </a:pPr>
                      <a:endParaRPr lang="en-US" sz="900" b="0" i="0" u="none" strike="noStrike" kern="1200" noProof="0" dirty="0">
                        <a:solidFill>
                          <a:schemeClr val="tx1">
                            <a:lumMod val="75000"/>
                            <a:lumOff val="25000"/>
                          </a:schemeClr>
                        </a:solidFill>
                        <a:effectLst/>
                        <a:latin typeface="+mn-lt"/>
                        <a:ea typeface="+mn-ea"/>
                        <a:cs typeface="+mn-cs"/>
                      </a:endParaRPr>
                    </a:p>
                  </a:txBody>
                  <a:tcPr marL="9525" marR="9525" anchor="ctr">
                    <a:lnL>
                      <a:noFill/>
                    </a:lnL>
                    <a:lnR>
                      <a:noFill/>
                    </a:lnR>
                    <a:lnT>
                      <a:noFill/>
                    </a:lnT>
                    <a:lnB>
                      <a:noFill/>
                    </a:lnB>
                    <a:solidFill>
                      <a:srgbClr val="FFFFFF"/>
                    </a:solidFill>
                  </a:tcPr>
                </a:tc>
                <a:extLst>
                  <a:ext uri="{0D108BD9-81ED-4DB2-BD59-A6C34878D82A}">
                    <a16:rowId xmlns:a16="http://schemas.microsoft.com/office/drawing/2014/main" val="10006"/>
                  </a:ext>
                </a:extLst>
              </a:tr>
              <a:tr h="233729">
                <a:tc>
                  <a:txBody>
                    <a:bodyPr/>
                    <a:lstStyle/>
                    <a:p>
                      <a:pPr marL="0" algn="l" defTabSz="914400" rtl="0" eaLnBrk="1" fontAlgn="b" latinLnBrk="0" hangingPunct="1">
                        <a:spcAft>
                          <a:spcPts val="0"/>
                        </a:spcAft>
                      </a:pPr>
                      <a:endParaRPr lang="en-US" sz="900" b="0" i="0" u="none" strike="noStrike" kern="1200" noProof="0">
                        <a:solidFill>
                          <a:schemeClr val="tx1">
                            <a:lumMod val="75000"/>
                            <a:lumOff val="25000"/>
                          </a:schemeClr>
                        </a:solidFill>
                        <a:effectLst/>
                        <a:latin typeface="+mn-lt"/>
                        <a:ea typeface="+mn-ea"/>
                        <a:cs typeface="+mn-cs"/>
                      </a:endParaRPr>
                    </a:p>
                  </a:txBody>
                  <a:tcPr marR="5764" anchor="ctr">
                    <a:lnL>
                      <a:noFill/>
                    </a:lnL>
                    <a:lnR>
                      <a:noFill/>
                    </a:lnR>
                    <a:lnT>
                      <a:noFill/>
                    </a:lnT>
                    <a:lnB>
                      <a:noFill/>
                    </a:lnB>
                    <a:solidFill>
                      <a:srgbClr val="F7F4FA"/>
                    </a:solidFill>
                  </a:tcPr>
                </a:tc>
                <a:tc>
                  <a:txBody>
                    <a:bodyPr/>
                    <a:lstStyle/>
                    <a:p>
                      <a:pPr marL="0" algn="l" defTabSz="914400" rtl="0" eaLnBrk="1" fontAlgn="b" latinLnBrk="0" hangingPunct="1">
                        <a:spcAft>
                          <a:spcPts val="0"/>
                        </a:spcAft>
                      </a:pPr>
                      <a:endParaRPr lang="en-US" sz="900" b="0" i="0" u="none" strike="noStrike" kern="1200" noProof="0" dirty="0">
                        <a:solidFill>
                          <a:schemeClr val="tx1">
                            <a:lumMod val="75000"/>
                            <a:lumOff val="25000"/>
                          </a:schemeClr>
                        </a:solidFill>
                        <a:effectLst/>
                        <a:latin typeface="+mn-lt"/>
                        <a:ea typeface="+mn-ea"/>
                        <a:cs typeface="+mn-cs"/>
                      </a:endParaRPr>
                    </a:p>
                  </a:txBody>
                  <a:tcPr marL="9525" marR="9525" anchor="ctr">
                    <a:lnL>
                      <a:noFill/>
                    </a:lnL>
                    <a:lnR>
                      <a:noFill/>
                    </a:lnR>
                    <a:lnT>
                      <a:noFill/>
                    </a:lnT>
                    <a:lnB>
                      <a:noFill/>
                    </a:lnB>
                    <a:solidFill>
                      <a:srgbClr val="F7F4FA"/>
                    </a:solidFill>
                  </a:tcPr>
                </a:tc>
                <a:extLst>
                  <a:ext uri="{0D108BD9-81ED-4DB2-BD59-A6C34878D82A}">
                    <a16:rowId xmlns:a16="http://schemas.microsoft.com/office/drawing/2014/main" val="10002"/>
                  </a:ext>
                </a:extLst>
              </a:tr>
              <a:tr h="233729">
                <a:tc>
                  <a:txBody>
                    <a:bodyPr/>
                    <a:lstStyle/>
                    <a:p>
                      <a:pPr marL="0" algn="l" defTabSz="914400" rtl="0" eaLnBrk="1" fontAlgn="b" latinLnBrk="0" hangingPunct="1">
                        <a:spcAft>
                          <a:spcPts val="0"/>
                        </a:spcAft>
                      </a:pPr>
                      <a:endParaRPr lang="en-US" sz="900" b="0" i="0" u="none" strike="noStrike" kern="1200" noProof="0">
                        <a:solidFill>
                          <a:schemeClr val="tx1">
                            <a:lumMod val="75000"/>
                            <a:lumOff val="25000"/>
                          </a:schemeClr>
                        </a:solidFill>
                        <a:effectLst/>
                        <a:latin typeface="+mn-lt"/>
                        <a:ea typeface="+mn-ea"/>
                        <a:cs typeface="+mn-cs"/>
                      </a:endParaRPr>
                    </a:p>
                  </a:txBody>
                  <a:tcPr marR="5764" anchor="ctr">
                    <a:lnL>
                      <a:noFill/>
                    </a:lnL>
                    <a:lnR>
                      <a:noFill/>
                    </a:lnR>
                    <a:lnT>
                      <a:noFill/>
                    </a:lnT>
                    <a:lnB>
                      <a:noFill/>
                    </a:lnB>
                    <a:solidFill>
                      <a:srgbClr val="FFFFFF"/>
                    </a:solidFill>
                  </a:tcPr>
                </a:tc>
                <a:tc>
                  <a:txBody>
                    <a:bodyPr/>
                    <a:lstStyle/>
                    <a:p>
                      <a:pPr marL="0" algn="l" defTabSz="914400" rtl="0" eaLnBrk="1" fontAlgn="b" latinLnBrk="0" hangingPunct="1">
                        <a:spcAft>
                          <a:spcPts val="0"/>
                        </a:spcAft>
                      </a:pPr>
                      <a:endParaRPr lang="en-US" sz="900" b="0" i="0" u="none" strike="noStrike" kern="1200" noProof="0" dirty="0">
                        <a:solidFill>
                          <a:schemeClr val="tx1">
                            <a:lumMod val="75000"/>
                            <a:lumOff val="25000"/>
                          </a:schemeClr>
                        </a:solidFill>
                        <a:effectLst/>
                        <a:latin typeface="+mn-lt"/>
                        <a:ea typeface="+mn-ea"/>
                        <a:cs typeface="+mn-cs"/>
                      </a:endParaRPr>
                    </a:p>
                  </a:txBody>
                  <a:tcPr marL="9525" marR="9525" anchor="ctr">
                    <a:lnL>
                      <a:noFill/>
                    </a:lnL>
                    <a:lnR>
                      <a:noFill/>
                    </a:lnR>
                    <a:lnT>
                      <a:noFill/>
                    </a:lnT>
                    <a:lnB>
                      <a:noFill/>
                    </a:lnB>
                    <a:solidFill>
                      <a:srgbClr val="FFFFFF"/>
                    </a:solidFill>
                  </a:tcPr>
                </a:tc>
                <a:extLst>
                  <a:ext uri="{0D108BD9-81ED-4DB2-BD59-A6C34878D82A}">
                    <a16:rowId xmlns:a16="http://schemas.microsoft.com/office/drawing/2014/main" val="10003"/>
                  </a:ext>
                </a:extLst>
              </a:tr>
              <a:tr h="233729">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R="5764" anchor="ctr">
                    <a:lnL>
                      <a:noFill/>
                    </a:lnL>
                    <a:lnR>
                      <a:noFill/>
                    </a:lnR>
                    <a:lnT>
                      <a:noFill/>
                    </a:lnT>
                    <a:lnB>
                      <a:noFill/>
                    </a:lnB>
                    <a:solidFill>
                      <a:srgbClr val="F7F4FA"/>
                    </a:solidFill>
                  </a:tcPr>
                </a:tc>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L="9525" marR="9525" anchor="ctr">
                    <a:lnL>
                      <a:noFill/>
                    </a:lnL>
                    <a:lnR>
                      <a:noFill/>
                    </a:lnR>
                    <a:lnT>
                      <a:noFill/>
                    </a:lnT>
                    <a:lnB>
                      <a:noFill/>
                    </a:lnB>
                    <a:solidFill>
                      <a:srgbClr val="F7F4FA"/>
                    </a:solidFill>
                  </a:tcPr>
                </a:tc>
                <a:extLst>
                  <a:ext uri="{0D108BD9-81ED-4DB2-BD59-A6C34878D82A}">
                    <a16:rowId xmlns:a16="http://schemas.microsoft.com/office/drawing/2014/main" val="10004"/>
                  </a:ext>
                </a:extLst>
              </a:tr>
              <a:tr h="233729">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R="5764" anchor="ctr">
                    <a:lnL>
                      <a:noFill/>
                    </a:lnL>
                    <a:lnR>
                      <a:noFill/>
                    </a:lnR>
                    <a:lnT>
                      <a:noFill/>
                    </a:lnT>
                    <a:lnB>
                      <a:noFill/>
                    </a:lnB>
                    <a:noFill/>
                  </a:tcPr>
                </a:tc>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L="9525" marR="9525" anchor="ctr">
                    <a:lnL>
                      <a:noFill/>
                    </a:lnL>
                    <a:lnR>
                      <a:noFill/>
                    </a:lnR>
                    <a:lnT>
                      <a:noFill/>
                    </a:lnT>
                    <a:lnB>
                      <a:noFill/>
                    </a:lnB>
                    <a:noFill/>
                  </a:tcPr>
                </a:tc>
                <a:extLst>
                  <a:ext uri="{0D108BD9-81ED-4DB2-BD59-A6C34878D82A}">
                    <a16:rowId xmlns:a16="http://schemas.microsoft.com/office/drawing/2014/main" val="10008"/>
                  </a:ext>
                </a:extLst>
              </a:tr>
              <a:tr h="233729">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R="5764" anchor="ctr">
                    <a:lnL>
                      <a:noFill/>
                    </a:lnL>
                    <a:lnR>
                      <a:noFill/>
                    </a:lnR>
                    <a:lnT>
                      <a:noFill/>
                    </a:lnT>
                    <a:lnB>
                      <a:noFill/>
                    </a:lnB>
                    <a:solidFill>
                      <a:srgbClr val="F7F4FA"/>
                    </a:solidFill>
                  </a:tcPr>
                </a:tc>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L="9525" marR="9525" anchor="ctr">
                    <a:lnL>
                      <a:noFill/>
                    </a:lnL>
                    <a:lnR>
                      <a:noFill/>
                    </a:lnR>
                    <a:lnT>
                      <a:noFill/>
                    </a:lnT>
                    <a:lnB>
                      <a:noFill/>
                    </a:lnB>
                    <a:solidFill>
                      <a:srgbClr val="F7F4FA"/>
                    </a:solidFill>
                  </a:tcPr>
                </a:tc>
                <a:extLst>
                  <a:ext uri="{0D108BD9-81ED-4DB2-BD59-A6C34878D82A}">
                    <a16:rowId xmlns:a16="http://schemas.microsoft.com/office/drawing/2014/main" val="10009"/>
                  </a:ext>
                </a:extLst>
              </a:tr>
              <a:tr h="233729">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R="5764" anchor="ctr">
                    <a:lnL>
                      <a:noFill/>
                    </a:lnL>
                    <a:lnR>
                      <a:noFill/>
                    </a:lnR>
                    <a:lnT>
                      <a:noFill/>
                    </a:lnT>
                    <a:lnB>
                      <a:noFill/>
                    </a:lnB>
                    <a:noFill/>
                  </a:tcPr>
                </a:tc>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L="9525" marR="9525" anchor="ctr">
                    <a:lnL>
                      <a:noFill/>
                    </a:lnL>
                    <a:lnR>
                      <a:noFill/>
                    </a:lnR>
                    <a:lnT>
                      <a:noFill/>
                    </a:lnT>
                    <a:lnB>
                      <a:noFill/>
                    </a:lnB>
                    <a:noFill/>
                  </a:tcPr>
                </a:tc>
                <a:extLst>
                  <a:ext uri="{0D108BD9-81ED-4DB2-BD59-A6C34878D82A}">
                    <a16:rowId xmlns:a16="http://schemas.microsoft.com/office/drawing/2014/main" val="3170764728"/>
                  </a:ext>
                </a:extLst>
              </a:tr>
              <a:tr h="233729">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R="5764" anchor="ctr">
                    <a:lnL>
                      <a:noFill/>
                    </a:lnL>
                    <a:lnR>
                      <a:noFill/>
                    </a:lnR>
                    <a:lnT>
                      <a:noFill/>
                    </a:lnT>
                    <a:lnB>
                      <a:noFill/>
                    </a:lnB>
                    <a:solidFill>
                      <a:srgbClr val="F7F4FA"/>
                    </a:solidFill>
                  </a:tcPr>
                </a:tc>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L="9525" marR="9525" anchor="ctr">
                    <a:lnL>
                      <a:noFill/>
                    </a:lnL>
                    <a:lnR>
                      <a:noFill/>
                    </a:lnR>
                    <a:lnT>
                      <a:noFill/>
                    </a:lnT>
                    <a:lnB>
                      <a:noFill/>
                    </a:lnB>
                    <a:solidFill>
                      <a:srgbClr val="F7F4FA"/>
                    </a:solidFill>
                  </a:tcPr>
                </a:tc>
                <a:extLst>
                  <a:ext uri="{0D108BD9-81ED-4DB2-BD59-A6C34878D82A}">
                    <a16:rowId xmlns:a16="http://schemas.microsoft.com/office/drawing/2014/main" val="1967465483"/>
                  </a:ext>
                </a:extLst>
              </a:tr>
              <a:tr h="233729">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R="5764" anchor="ctr">
                    <a:lnL>
                      <a:noFill/>
                    </a:lnL>
                    <a:lnR>
                      <a:noFill/>
                    </a:lnR>
                    <a:lnT>
                      <a:noFill/>
                    </a:lnT>
                    <a:lnB>
                      <a:noFill/>
                    </a:lnB>
                    <a:noFill/>
                  </a:tcPr>
                </a:tc>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L="9525" marR="9525" anchor="ctr">
                    <a:lnL>
                      <a:noFill/>
                    </a:lnL>
                    <a:lnR>
                      <a:noFill/>
                    </a:lnR>
                    <a:lnT>
                      <a:noFill/>
                    </a:lnT>
                    <a:lnB>
                      <a:noFill/>
                    </a:lnB>
                    <a:noFill/>
                  </a:tcPr>
                </a:tc>
                <a:extLst>
                  <a:ext uri="{0D108BD9-81ED-4DB2-BD59-A6C34878D82A}">
                    <a16:rowId xmlns:a16="http://schemas.microsoft.com/office/drawing/2014/main" val="2687758793"/>
                  </a:ext>
                </a:extLst>
              </a:tr>
              <a:tr h="233729">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R="5764" anchor="ctr">
                    <a:lnL>
                      <a:noFill/>
                    </a:lnL>
                    <a:lnR>
                      <a:noFill/>
                    </a:lnR>
                    <a:lnT>
                      <a:noFill/>
                    </a:lnT>
                    <a:lnB>
                      <a:noFill/>
                    </a:lnB>
                    <a:solidFill>
                      <a:srgbClr val="F7F4FA"/>
                    </a:solidFill>
                  </a:tcPr>
                </a:tc>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L="9525" marR="9525" anchor="ctr">
                    <a:lnL>
                      <a:noFill/>
                    </a:lnL>
                    <a:lnR>
                      <a:noFill/>
                    </a:lnR>
                    <a:lnT>
                      <a:noFill/>
                    </a:lnT>
                    <a:lnB>
                      <a:noFill/>
                    </a:lnB>
                    <a:solidFill>
                      <a:srgbClr val="F7F4FA"/>
                    </a:solidFill>
                  </a:tcPr>
                </a:tc>
                <a:extLst>
                  <a:ext uri="{0D108BD9-81ED-4DB2-BD59-A6C34878D82A}">
                    <a16:rowId xmlns:a16="http://schemas.microsoft.com/office/drawing/2014/main" val="2587507210"/>
                  </a:ext>
                </a:extLst>
              </a:tr>
              <a:tr h="233729">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R="5764" anchor="ctr">
                    <a:lnL>
                      <a:noFill/>
                    </a:lnL>
                    <a:lnR>
                      <a:noFill/>
                    </a:lnR>
                    <a:lnT>
                      <a:noFill/>
                    </a:lnT>
                    <a:lnB>
                      <a:noFill/>
                    </a:lnB>
                    <a:solidFill>
                      <a:schemeClr val="bg1"/>
                    </a:solidFill>
                  </a:tcPr>
                </a:tc>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L="9525" marR="9525" anchor="ctr">
                    <a:lnL>
                      <a:noFill/>
                    </a:lnL>
                    <a:lnR>
                      <a:noFill/>
                    </a:lnR>
                    <a:lnT>
                      <a:noFill/>
                    </a:lnT>
                    <a:lnB>
                      <a:noFill/>
                    </a:lnB>
                    <a:solidFill>
                      <a:schemeClr val="bg1"/>
                    </a:solidFill>
                  </a:tcPr>
                </a:tc>
                <a:extLst>
                  <a:ext uri="{0D108BD9-81ED-4DB2-BD59-A6C34878D82A}">
                    <a16:rowId xmlns:a16="http://schemas.microsoft.com/office/drawing/2014/main" val="1959797566"/>
                  </a:ext>
                </a:extLst>
              </a:tr>
              <a:tr h="233729">
                <a:tc>
                  <a:txBody>
                    <a:bodyPr/>
                    <a:lstStyle/>
                    <a:p>
                      <a:pPr marL="0" algn="l" defTabSz="914400" rtl="0" eaLnBrk="1" fontAlgn="b" latinLnBrk="0" hangingPunct="1">
                        <a:spcAft>
                          <a:spcPts val="0"/>
                        </a:spcAft>
                      </a:pPr>
                      <a:endParaRPr lang="en-US" sz="900" b="0" i="0" u="none" strike="noStrike" kern="1200" noProof="0">
                        <a:solidFill>
                          <a:schemeClr val="tx1">
                            <a:lumMod val="75000"/>
                            <a:lumOff val="25000"/>
                          </a:schemeClr>
                        </a:solidFill>
                        <a:effectLst/>
                        <a:latin typeface="+mn-lt"/>
                        <a:ea typeface="+mn-ea"/>
                        <a:cs typeface="+mn-cs"/>
                      </a:endParaRPr>
                    </a:p>
                  </a:txBody>
                  <a:tcPr marR="5764" anchor="ctr">
                    <a:lnL>
                      <a:noFill/>
                    </a:lnL>
                    <a:lnR>
                      <a:noFill/>
                    </a:lnR>
                    <a:lnT>
                      <a:noFill/>
                    </a:lnT>
                    <a:lnB>
                      <a:noFill/>
                    </a:lnB>
                    <a:solidFill>
                      <a:srgbClr val="F7F4FA"/>
                    </a:solidFill>
                  </a:tcPr>
                </a:tc>
                <a:tc>
                  <a:txBody>
                    <a:bodyPr/>
                    <a:lstStyle/>
                    <a:p>
                      <a:pPr marL="0" algn="l" defTabSz="914400" rtl="0" eaLnBrk="1" fontAlgn="b" latinLnBrk="0" hangingPunct="1">
                        <a:spcAft>
                          <a:spcPts val="0"/>
                        </a:spcAft>
                      </a:pPr>
                      <a:endParaRPr lang="en-US" sz="900" b="0" i="0" u="none" strike="noStrike" kern="1200" noProof="0">
                        <a:solidFill>
                          <a:schemeClr val="tx1">
                            <a:lumMod val="75000"/>
                            <a:lumOff val="25000"/>
                          </a:schemeClr>
                        </a:solidFill>
                        <a:effectLst/>
                        <a:latin typeface="+mn-lt"/>
                        <a:ea typeface="+mn-ea"/>
                        <a:cs typeface="+mn-cs"/>
                      </a:endParaRPr>
                    </a:p>
                  </a:txBody>
                  <a:tcPr marL="9525" marR="9525" anchor="ctr">
                    <a:lnL>
                      <a:noFill/>
                    </a:lnL>
                    <a:lnR>
                      <a:noFill/>
                    </a:lnR>
                    <a:lnT>
                      <a:noFill/>
                    </a:lnT>
                    <a:lnB>
                      <a:noFill/>
                    </a:lnB>
                    <a:solidFill>
                      <a:srgbClr val="F7F4FA"/>
                    </a:solidFill>
                  </a:tcPr>
                </a:tc>
                <a:extLst>
                  <a:ext uri="{0D108BD9-81ED-4DB2-BD59-A6C34878D82A}">
                    <a16:rowId xmlns:a16="http://schemas.microsoft.com/office/drawing/2014/main" val="3041738973"/>
                  </a:ext>
                </a:extLst>
              </a:tr>
              <a:tr h="233729">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R="5764" anchor="ctr">
                    <a:lnL>
                      <a:noFill/>
                    </a:lnL>
                    <a:lnR>
                      <a:noFill/>
                    </a:lnR>
                    <a:lnT>
                      <a:noFill/>
                    </a:lnT>
                    <a:lnB>
                      <a:noFill/>
                    </a:lnB>
                    <a:solidFill>
                      <a:schemeClr val="bg1"/>
                    </a:solidFill>
                  </a:tcPr>
                </a:tc>
                <a:tc>
                  <a:txBody>
                    <a:bodyPr/>
                    <a:lstStyle/>
                    <a:p>
                      <a:pPr algn="l" fontAlgn="b">
                        <a:spcAft>
                          <a:spcPts val="0"/>
                        </a:spcAft>
                      </a:pPr>
                      <a:endParaRPr lang="en-US" sz="900" b="0" i="0" u="none" strike="noStrike" noProof="0">
                        <a:solidFill>
                          <a:schemeClr val="tx1">
                            <a:lumMod val="75000"/>
                            <a:lumOff val="25000"/>
                          </a:schemeClr>
                        </a:solidFill>
                        <a:effectLst/>
                        <a:latin typeface="+mn-lt"/>
                      </a:endParaRPr>
                    </a:p>
                  </a:txBody>
                  <a:tcPr marL="9525" marR="9525" anchor="ctr">
                    <a:lnL>
                      <a:noFill/>
                    </a:lnL>
                    <a:lnR>
                      <a:noFill/>
                    </a:lnR>
                    <a:lnT>
                      <a:noFill/>
                    </a:lnT>
                    <a:lnB>
                      <a:noFill/>
                    </a:lnB>
                    <a:solidFill>
                      <a:schemeClr val="bg1"/>
                    </a:solidFill>
                  </a:tcPr>
                </a:tc>
                <a:extLst>
                  <a:ext uri="{0D108BD9-81ED-4DB2-BD59-A6C34878D82A}">
                    <a16:rowId xmlns:a16="http://schemas.microsoft.com/office/drawing/2014/main" val="2448667200"/>
                  </a:ext>
                </a:extLst>
              </a:tr>
              <a:tr h="373966">
                <a:tc>
                  <a:txBody>
                    <a:bodyPr/>
                    <a:lstStyle/>
                    <a:p>
                      <a:pPr marL="0" algn="l" defTabSz="914400" rtl="0" eaLnBrk="1" fontAlgn="b" latinLnBrk="0" hangingPunct="1">
                        <a:spcAft>
                          <a:spcPts val="0"/>
                        </a:spcAft>
                      </a:pPr>
                      <a:endParaRPr lang="en-US" sz="900" b="0" i="0" u="none" strike="noStrike" kern="1200" noProof="0">
                        <a:solidFill>
                          <a:schemeClr val="tx1">
                            <a:lumMod val="75000"/>
                            <a:lumOff val="25000"/>
                          </a:schemeClr>
                        </a:solidFill>
                        <a:effectLst/>
                        <a:latin typeface="+mn-lt"/>
                        <a:ea typeface="+mn-ea"/>
                        <a:cs typeface="+mn-cs"/>
                      </a:endParaRPr>
                    </a:p>
                  </a:txBody>
                  <a:tcPr marR="5764" anchor="ctr">
                    <a:lnL>
                      <a:noFill/>
                    </a:lnL>
                    <a:lnR>
                      <a:noFill/>
                    </a:lnR>
                    <a:lnT>
                      <a:noFill/>
                    </a:lnT>
                    <a:lnB>
                      <a:noFill/>
                    </a:lnB>
                    <a:solidFill>
                      <a:srgbClr val="F7F4FA"/>
                    </a:solidFill>
                  </a:tcPr>
                </a:tc>
                <a:tc>
                  <a:txBody>
                    <a:bodyPr/>
                    <a:lstStyle/>
                    <a:p>
                      <a:pPr fontAlgn="b"/>
                      <a:endParaRPr lang="en-US" sz="900" noProof="0" dirty="0">
                        <a:solidFill>
                          <a:schemeClr val="tx1">
                            <a:lumMod val="75000"/>
                            <a:lumOff val="25000"/>
                          </a:schemeClr>
                        </a:solidFill>
                      </a:endParaRPr>
                    </a:p>
                  </a:txBody>
                  <a:tcPr marL="9525" marR="9525" anchor="ctr">
                    <a:lnL>
                      <a:noFill/>
                    </a:lnL>
                    <a:lnR>
                      <a:noFill/>
                    </a:lnR>
                    <a:lnT>
                      <a:noFill/>
                    </a:lnT>
                    <a:lnB>
                      <a:noFill/>
                    </a:lnB>
                    <a:solidFill>
                      <a:srgbClr val="F7F4FA"/>
                    </a:solidFill>
                  </a:tcPr>
                </a:tc>
                <a:extLst>
                  <a:ext uri="{0D108BD9-81ED-4DB2-BD59-A6C34878D82A}">
                    <a16:rowId xmlns:a16="http://schemas.microsoft.com/office/drawing/2014/main" val="4156238186"/>
                  </a:ext>
                </a:extLst>
              </a:tr>
            </a:tbl>
          </a:graphicData>
        </a:graphic>
      </p:graphicFrame>
    </p:spTree>
    <p:extLst>
      <p:ext uri="{BB962C8B-B14F-4D97-AF65-F5344CB8AC3E}">
        <p14:creationId xmlns:p14="http://schemas.microsoft.com/office/powerpoint/2010/main" val="2090985868"/>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9">
            <a:extLst>
              <a:ext uri="{FF2B5EF4-FFF2-40B4-BE49-F238E27FC236}">
                <a16:creationId xmlns:a16="http://schemas.microsoft.com/office/drawing/2014/main" id="{1FE5A619-82E2-41F5-85BA-351A9D227A90}"/>
              </a:ext>
            </a:extLst>
          </p:cNvPr>
          <p:cNvSpPr txBox="1"/>
          <p:nvPr/>
        </p:nvSpPr>
        <p:spPr>
          <a:xfrm>
            <a:off x="4329763" y="2471545"/>
            <a:ext cx="3532437" cy="1885131"/>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Bef>
                <a:spcPts val="300"/>
              </a:spcBef>
            </a:pPr>
            <a:r>
              <a:rPr lang="en-US" sz="1000" b="1">
                <a:ea typeface="Calibri" panose="020F0502020204030204" pitchFamily="34" charset="0"/>
                <a:cs typeface="Arial" panose="020B0604020202020204" pitchFamily="34" charset="0"/>
              </a:rPr>
              <a:t>Contact:</a:t>
            </a:r>
          </a:p>
          <a:p>
            <a:pPr algn="ctr">
              <a:spcBef>
                <a:spcPts val="300"/>
              </a:spcBef>
            </a:pPr>
            <a:r>
              <a:rPr lang="en-US" sz="1000" b="1">
                <a:ea typeface="Calibri" panose="020F0502020204030204" pitchFamily="34" charset="0"/>
                <a:cs typeface="Arial" panose="020B0604020202020204" pitchFamily="34" charset="0"/>
              </a:rPr>
              <a:t>[name]</a:t>
            </a:r>
          </a:p>
          <a:p>
            <a:pPr algn="ctr">
              <a:spcBef>
                <a:spcPts val="300"/>
              </a:spcBef>
            </a:pPr>
            <a:r>
              <a:rPr lang="en-US" sz="1000" b="1">
                <a:ea typeface="Calibri" panose="020F0502020204030204" pitchFamily="34" charset="0"/>
                <a:cs typeface="Arial" panose="020B0604020202020204" pitchFamily="34" charset="0"/>
              </a:rPr>
              <a:t>[info]</a:t>
            </a:r>
          </a:p>
          <a:p>
            <a:pPr algn="ctr">
              <a:spcBef>
                <a:spcPts val="300"/>
              </a:spcBef>
            </a:pPr>
            <a:r>
              <a:rPr lang="en-US" sz="1000">
                <a:cs typeface="Arial" panose="020B0604020202020204" pitchFamily="34" charset="0"/>
              </a:rPr>
              <a:t>[contact]</a:t>
            </a:r>
            <a:endParaRPr lang="en-US" sz="1000" b="1">
              <a:ea typeface="Calibri" panose="020F0502020204030204" pitchFamily="34" charset="0"/>
              <a:cs typeface="Arial" panose="020B0604020202020204" pitchFamily="34" charset="0"/>
            </a:endParaRPr>
          </a:p>
          <a:p>
            <a:pPr algn="ctr">
              <a:spcBef>
                <a:spcPts val="300"/>
              </a:spcBef>
            </a:pPr>
            <a:endParaRPr lang="en-US" sz="1000" b="1">
              <a:ea typeface="Calibri" panose="020F0502020204030204" pitchFamily="34" charset="0"/>
              <a:cs typeface="Arial" panose="020B0604020202020204" pitchFamily="34" charset="0"/>
            </a:endParaRPr>
          </a:p>
          <a:p>
            <a:pPr algn="ctr">
              <a:spcBef>
                <a:spcPts val="300"/>
              </a:spcBef>
            </a:pPr>
            <a:r>
              <a:rPr lang="en-US" sz="1000" b="1">
                <a:ea typeface="Calibri" panose="020F0502020204030204" pitchFamily="34" charset="0"/>
                <a:cs typeface="Arial" panose="020B0604020202020204" pitchFamily="34" charset="0"/>
              </a:rPr>
              <a:t>[name]</a:t>
            </a:r>
          </a:p>
          <a:p>
            <a:pPr algn="ctr">
              <a:spcBef>
                <a:spcPts val="300"/>
              </a:spcBef>
            </a:pPr>
            <a:r>
              <a:rPr lang="en-US" sz="1000" b="1">
                <a:ea typeface="Calibri" panose="020F0502020204030204" pitchFamily="34" charset="0"/>
                <a:cs typeface="Arial" panose="020B0604020202020204" pitchFamily="34" charset="0"/>
              </a:rPr>
              <a:t>[info]</a:t>
            </a:r>
          </a:p>
          <a:p>
            <a:pPr algn="ctr">
              <a:spcBef>
                <a:spcPts val="300"/>
              </a:spcBef>
            </a:pPr>
            <a:r>
              <a:rPr lang="en-US" sz="1000">
                <a:cs typeface="Arial" panose="020B0604020202020204" pitchFamily="34" charset="0"/>
              </a:rPr>
              <a:t>[contact]</a:t>
            </a:r>
            <a:endParaRPr lang="en-US" sz="1000" b="1">
              <a:ea typeface="Calibri" panose="020F0502020204030204" pitchFamily="34" charset="0"/>
              <a:cs typeface="Arial" panose="020B0604020202020204" pitchFamily="34" charset="0"/>
            </a:endParaRPr>
          </a:p>
          <a:p>
            <a:pPr algn="ctr">
              <a:spcBef>
                <a:spcPts val="300"/>
              </a:spcBef>
            </a:pPr>
            <a:endParaRPr lang="en-US" sz="1000">
              <a:ea typeface="Calibri" panose="020F0502020204030204" pitchFamily="34" charset="0"/>
              <a:cs typeface="Arial" panose="020B0604020202020204" pitchFamily="34" charset="0"/>
            </a:endParaRPr>
          </a:p>
          <a:p>
            <a:pPr algn="ctr">
              <a:spcBef>
                <a:spcPts val="300"/>
              </a:spcBef>
            </a:pPr>
            <a:endParaRPr lang="en-US" sz="1000">
              <a:ea typeface="Calibri" panose="020F0502020204030204" pitchFamily="34" charset="0"/>
              <a:cs typeface="Arial" panose="020B0604020202020204" pitchFamily="34" charset="0"/>
            </a:endParaRPr>
          </a:p>
        </p:txBody>
      </p:sp>
      <p:sp>
        <p:nvSpPr>
          <p:cNvPr id="6" name="TextBox 5">
            <a:extLst>
              <a:ext uri="{FF2B5EF4-FFF2-40B4-BE49-F238E27FC236}">
                <a16:creationId xmlns:a16="http://schemas.microsoft.com/office/drawing/2014/main" id="{940A3B80-9BA2-459A-9D59-6B008AF81E3E}"/>
              </a:ext>
            </a:extLst>
          </p:cNvPr>
          <p:cNvSpPr txBox="1"/>
          <p:nvPr/>
        </p:nvSpPr>
        <p:spPr>
          <a:xfrm>
            <a:off x="3175963" y="4364721"/>
            <a:ext cx="5840035" cy="730969"/>
          </a:xfrm>
          <a:prstGeom prst="rect">
            <a:avLst/>
          </a:prstGeom>
          <a:noFill/>
        </p:spPr>
        <p:txBody>
          <a:bodyPr wrap="square" lIns="0" tIns="0" rIns="0" bIns="0" rtlCol="0">
            <a:spAutoFit/>
          </a:bodyPr>
          <a:lstStyle/>
          <a:p>
            <a:pPr algn="ctr">
              <a:spcBef>
                <a:spcPts val="300"/>
              </a:spcBef>
            </a:pPr>
            <a:r>
              <a:rPr lang="en-GB" sz="1000" b="1" dirty="0">
                <a:ea typeface="Calibri" panose="020F0502020204030204" pitchFamily="34" charset="0"/>
                <a:cs typeface="Arial" panose="020B0604020202020204" pitchFamily="34" charset="0"/>
              </a:rPr>
              <a:t>Capital One Advisers Sp. z o. o. </a:t>
            </a:r>
          </a:p>
          <a:p>
            <a:pPr algn="ctr">
              <a:spcBef>
                <a:spcPts val="300"/>
              </a:spcBef>
            </a:pPr>
            <a:r>
              <a:rPr lang="pl-PL" sz="1000" dirty="0">
                <a:ea typeface="Calibri" panose="020F0502020204030204" pitchFamily="34" charset="0"/>
                <a:cs typeface="Arial" panose="020B0604020202020204" pitchFamily="34" charset="0"/>
              </a:rPr>
              <a:t>Ul. Wiejska 11 lok. 16</a:t>
            </a:r>
          </a:p>
          <a:p>
            <a:pPr algn="ctr">
              <a:spcBef>
                <a:spcPts val="300"/>
              </a:spcBef>
            </a:pPr>
            <a:r>
              <a:rPr lang="en-GB" sz="1000" dirty="0">
                <a:ea typeface="Calibri" panose="020F0502020204030204" pitchFamily="34" charset="0"/>
                <a:cs typeface="Arial" panose="020B0604020202020204" pitchFamily="34" charset="0"/>
              </a:rPr>
              <a:t>00-</a:t>
            </a:r>
            <a:r>
              <a:rPr lang="pl-PL" sz="1000" dirty="0">
                <a:ea typeface="Calibri" panose="020F0502020204030204" pitchFamily="34" charset="0"/>
                <a:cs typeface="Arial" panose="020B0604020202020204" pitchFamily="34" charset="0"/>
              </a:rPr>
              <a:t>480</a:t>
            </a:r>
            <a:r>
              <a:rPr lang="en-GB" sz="1000" dirty="0">
                <a:ea typeface="Calibri" panose="020F0502020204030204" pitchFamily="34" charset="0"/>
                <a:cs typeface="Arial" panose="020B0604020202020204" pitchFamily="34" charset="0"/>
              </a:rPr>
              <a:t> Warszawa</a:t>
            </a:r>
          </a:p>
          <a:p>
            <a:pPr algn="ctr">
              <a:spcBef>
                <a:spcPts val="300"/>
              </a:spcBef>
            </a:pPr>
            <a:r>
              <a:rPr lang="pl-PL" sz="1000" b="1" dirty="0">
                <a:ea typeface="Calibri" panose="020F0502020204030204" pitchFamily="34" charset="0"/>
                <a:cs typeface="Arial" panose="020B0604020202020204" pitchFamily="34" charset="0"/>
              </a:rPr>
              <a:t>www.capitalone.pl</a:t>
            </a:r>
            <a:endParaRPr lang="en-GB" sz="1000" b="1" dirty="0">
              <a:ea typeface="Calibri" panose="020F0502020204030204" pitchFamily="34" charset="0"/>
              <a:cs typeface="Arial" panose="020B0604020202020204" pitchFamily="34" charset="0"/>
            </a:endParaRPr>
          </a:p>
        </p:txBody>
      </p:sp>
      <p:sp>
        <p:nvSpPr>
          <p:cNvPr id="46" name="Rectangle 45">
            <a:extLst>
              <a:ext uri="{FF2B5EF4-FFF2-40B4-BE49-F238E27FC236}">
                <a16:creationId xmlns:a16="http://schemas.microsoft.com/office/drawing/2014/main" id="{1E46AA11-E647-4807-9A3C-ED0577EE299A}"/>
              </a:ext>
            </a:extLst>
          </p:cNvPr>
          <p:cNvSpPr/>
          <p:nvPr/>
        </p:nvSpPr>
        <p:spPr>
          <a:xfrm>
            <a:off x="501431" y="6229706"/>
            <a:ext cx="11174769" cy="10800"/>
          </a:xfrm>
          <a:prstGeom prst="rect">
            <a:avLst/>
          </a:prstGeom>
          <a:solidFill>
            <a:srgbClr val="531070"/>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rgbClr val="005A9A"/>
              </a:solidFill>
            </a:endParaRPr>
          </a:p>
        </p:txBody>
      </p:sp>
      <p:pic>
        <p:nvPicPr>
          <p:cNvPr id="3" name="Picture 2">
            <a:extLst>
              <a:ext uri="{FF2B5EF4-FFF2-40B4-BE49-F238E27FC236}">
                <a16:creationId xmlns:a16="http://schemas.microsoft.com/office/drawing/2014/main" id="{E8B578BD-3338-459C-B491-076C0056AF1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290836" y="1500648"/>
            <a:ext cx="3610328" cy="901115"/>
          </a:xfrm>
          <a:prstGeom prst="rect">
            <a:avLst/>
          </a:prstGeom>
        </p:spPr>
      </p:pic>
      <p:grpSp>
        <p:nvGrpSpPr>
          <p:cNvPr id="45" name="Group 44">
            <a:extLst>
              <a:ext uri="{FF2B5EF4-FFF2-40B4-BE49-F238E27FC236}">
                <a16:creationId xmlns:a16="http://schemas.microsoft.com/office/drawing/2014/main" id="{4BF1CCB7-D44E-4A7E-B0CA-6750FE4EEA15}"/>
              </a:ext>
            </a:extLst>
          </p:cNvPr>
          <p:cNvGrpSpPr/>
          <p:nvPr/>
        </p:nvGrpSpPr>
        <p:grpSpPr>
          <a:xfrm>
            <a:off x="-1028410" y="4571"/>
            <a:ext cx="844340" cy="6853517"/>
            <a:chOff x="-1028410" y="4571"/>
            <a:chExt cx="844340" cy="6853517"/>
          </a:xfrm>
        </p:grpSpPr>
        <p:sp>
          <p:nvSpPr>
            <p:cNvPr id="47" name="Rectangle 46">
              <a:extLst>
                <a:ext uri="{FF2B5EF4-FFF2-40B4-BE49-F238E27FC236}">
                  <a16:creationId xmlns:a16="http://schemas.microsoft.com/office/drawing/2014/main" id="{79FBBE1B-7B2A-416B-ABB4-85279AE8E723}"/>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8" name="Rectangle 47">
              <a:extLst>
                <a:ext uri="{FF2B5EF4-FFF2-40B4-BE49-F238E27FC236}">
                  <a16:creationId xmlns:a16="http://schemas.microsoft.com/office/drawing/2014/main" id="{454C3796-CBC7-4E7F-822F-5AA32B0BE441}"/>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49" name="Rectangle 48">
              <a:extLst>
                <a:ext uri="{FF2B5EF4-FFF2-40B4-BE49-F238E27FC236}">
                  <a16:creationId xmlns:a16="http://schemas.microsoft.com/office/drawing/2014/main" id="{815AFC19-4CA6-4742-BA92-FF5EB4F2C58E}"/>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0" name="Rectangle 49">
              <a:extLst>
                <a:ext uri="{FF2B5EF4-FFF2-40B4-BE49-F238E27FC236}">
                  <a16:creationId xmlns:a16="http://schemas.microsoft.com/office/drawing/2014/main" id="{7F8F1ABC-CCA9-477E-A4C6-9FA8D2C91420}"/>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1" name="Rectangle 50">
              <a:extLst>
                <a:ext uri="{FF2B5EF4-FFF2-40B4-BE49-F238E27FC236}">
                  <a16:creationId xmlns:a16="http://schemas.microsoft.com/office/drawing/2014/main" id="{795A332C-B4B3-44AC-AF04-5B178D0C3B51}"/>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2" name="Rectangle 51">
              <a:extLst>
                <a:ext uri="{FF2B5EF4-FFF2-40B4-BE49-F238E27FC236}">
                  <a16:creationId xmlns:a16="http://schemas.microsoft.com/office/drawing/2014/main" id="{84FA16DF-EA7E-469E-9650-A8C6884315EE}"/>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3" name="Rectangle 52">
              <a:extLst>
                <a:ext uri="{FF2B5EF4-FFF2-40B4-BE49-F238E27FC236}">
                  <a16:creationId xmlns:a16="http://schemas.microsoft.com/office/drawing/2014/main" id="{EAD47AB4-EDA1-46DF-B59F-EE8FAA7A65D4}"/>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4" name="Rectangle 53">
              <a:extLst>
                <a:ext uri="{FF2B5EF4-FFF2-40B4-BE49-F238E27FC236}">
                  <a16:creationId xmlns:a16="http://schemas.microsoft.com/office/drawing/2014/main" id="{0DD9E947-0D85-4453-8B78-07C85487D7E3}"/>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55" name="Rectangle 54">
              <a:extLst>
                <a:ext uri="{FF2B5EF4-FFF2-40B4-BE49-F238E27FC236}">
                  <a16:creationId xmlns:a16="http://schemas.microsoft.com/office/drawing/2014/main" id="{2FBFD376-155C-4E76-804B-2182FA23A4A9}"/>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cxnSp>
          <p:nvCxnSpPr>
            <p:cNvPr id="56" name="Straight Connector 55">
              <a:extLst>
                <a:ext uri="{FF2B5EF4-FFF2-40B4-BE49-F238E27FC236}">
                  <a16:creationId xmlns:a16="http://schemas.microsoft.com/office/drawing/2014/main" id="{56F37486-43DB-4E9A-85F8-E6BC2C73CFDD}"/>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2F8736E7-0F34-4E65-8169-8D0DB62A9EE7}"/>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Rectangle 57">
              <a:extLst>
                <a:ext uri="{FF2B5EF4-FFF2-40B4-BE49-F238E27FC236}">
                  <a16:creationId xmlns:a16="http://schemas.microsoft.com/office/drawing/2014/main" id="{F11F00EC-B00F-48BF-8A12-4C437F76B07C}"/>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chemeClr val="bg1">
                    <a:lumMod val="65000"/>
                  </a:schemeClr>
                </a:solidFill>
              </a:endParaRPr>
            </a:p>
          </p:txBody>
        </p:sp>
        <p:sp>
          <p:nvSpPr>
            <p:cNvPr id="59" name="Rectangle 58">
              <a:extLst>
                <a:ext uri="{FF2B5EF4-FFF2-40B4-BE49-F238E27FC236}">
                  <a16:creationId xmlns:a16="http://schemas.microsoft.com/office/drawing/2014/main" id="{96B7755D-8687-47EB-99FB-FF745A8B87A0}"/>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0" name="Rectangle 59">
              <a:extLst>
                <a:ext uri="{FF2B5EF4-FFF2-40B4-BE49-F238E27FC236}">
                  <a16:creationId xmlns:a16="http://schemas.microsoft.com/office/drawing/2014/main" id="{5B2DC17A-9FF6-4D14-828F-93B6D94F5689}"/>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1" name="Rectangle 60">
              <a:extLst>
                <a:ext uri="{FF2B5EF4-FFF2-40B4-BE49-F238E27FC236}">
                  <a16:creationId xmlns:a16="http://schemas.microsoft.com/office/drawing/2014/main" id="{56D5EB65-2ED0-4149-AFC4-0CA0C6C21E49}"/>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2" name="Rectangle 61">
              <a:extLst>
                <a:ext uri="{FF2B5EF4-FFF2-40B4-BE49-F238E27FC236}">
                  <a16:creationId xmlns:a16="http://schemas.microsoft.com/office/drawing/2014/main" id="{A4AC137F-77CA-4B2A-BAEE-E63985A0E665}"/>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3" name="Rectangle 62">
              <a:extLst>
                <a:ext uri="{FF2B5EF4-FFF2-40B4-BE49-F238E27FC236}">
                  <a16:creationId xmlns:a16="http://schemas.microsoft.com/office/drawing/2014/main" id="{CD6A2AB1-41B0-494F-BAD8-AEC13D4CD10E}"/>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4" name="Rectangle 63">
              <a:extLst>
                <a:ext uri="{FF2B5EF4-FFF2-40B4-BE49-F238E27FC236}">
                  <a16:creationId xmlns:a16="http://schemas.microsoft.com/office/drawing/2014/main" id="{C8DD2EA8-CE8D-4F73-8C2F-D9370F94DE1C}"/>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5" name="Rectangle 64">
              <a:extLst>
                <a:ext uri="{FF2B5EF4-FFF2-40B4-BE49-F238E27FC236}">
                  <a16:creationId xmlns:a16="http://schemas.microsoft.com/office/drawing/2014/main" id="{AE79E648-FBD9-402B-B2CA-E4674E9998BF}"/>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solidFill>
                  <a:srgbClr val="A7A7A7"/>
                </a:solidFill>
              </a:endParaRPr>
            </a:p>
          </p:txBody>
        </p:sp>
        <p:cxnSp>
          <p:nvCxnSpPr>
            <p:cNvPr id="66" name="Straight Connector 65">
              <a:extLst>
                <a:ext uri="{FF2B5EF4-FFF2-40B4-BE49-F238E27FC236}">
                  <a16:creationId xmlns:a16="http://schemas.microsoft.com/office/drawing/2014/main" id="{8B45F673-7B64-4D72-B310-32F5737F5936}"/>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TextBox 66">
              <a:extLst>
                <a:ext uri="{FF2B5EF4-FFF2-40B4-BE49-F238E27FC236}">
                  <a16:creationId xmlns:a16="http://schemas.microsoft.com/office/drawing/2014/main" id="{8322E96D-BD7D-4F47-BA82-28F7AD855979}"/>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dirty="0"/>
                <a:t>Colour palette</a:t>
              </a:r>
            </a:p>
          </p:txBody>
        </p:sp>
        <p:sp>
          <p:nvSpPr>
            <p:cNvPr id="68" name="Rectangle 67">
              <a:extLst>
                <a:ext uri="{FF2B5EF4-FFF2-40B4-BE49-F238E27FC236}">
                  <a16:creationId xmlns:a16="http://schemas.microsoft.com/office/drawing/2014/main" id="{A323454D-67AE-498E-AC5E-306F8455ED3C}"/>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sp>
          <p:nvSpPr>
            <p:cNvPr id="69" name="Rectangle 68">
              <a:extLst>
                <a:ext uri="{FF2B5EF4-FFF2-40B4-BE49-F238E27FC236}">
                  <a16:creationId xmlns:a16="http://schemas.microsoft.com/office/drawing/2014/main" id="{F3DA2B9F-D9C2-45C3-8CD3-19BCBC03E096}"/>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p>
          </p:txBody>
        </p:sp>
      </p:grpSp>
    </p:spTree>
    <p:extLst>
      <p:ext uri="{BB962C8B-B14F-4D97-AF65-F5344CB8AC3E}">
        <p14:creationId xmlns:p14="http://schemas.microsoft.com/office/powerpoint/2010/main" val="301350051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 name="Rounded Rectangle 32">
            <a:extLst>
              <a:ext uri="{FF2B5EF4-FFF2-40B4-BE49-F238E27FC236}">
                <a16:creationId xmlns:a16="http://schemas.microsoft.com/office/drawing/2014/main" id="{FA19A1D1-947B-4E95-9C1A-D73D04694232}"/>
              </a:ext>
            </a:extLst>
          </p:cNvPr>
          <p:cNvSpPr/>
          <p:nvPr/>
        </p:nvSpPr>
        <p:spPr>
          <a:xfrm>
            <a:off x="4536151" y="1623614"/>
            <a:ext cx="7017203" cy="300816"/>
          </a:xfrm>
          <a:prstGeom prst="roundRect">
            <a:avLst>
              <a:gd name="adj" fmla="val 26360"/>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284" name="TextBox 78">
            <a:extLst>
              <a:ext uri="{FF2B5EF4-FFF2-40B4-BE49-F238E27FC236}">
                <a16:creationId xmlns:a16="http://schemas.microsoft.com/office/drawing/2014/main" id="{DB514410-AF1A-4C93-A3B7-A56D13711A1C}"/>
              </a:ext>
            </a:extLst>
          </p:cNvPr>
          <p:cNvSpPr txBox="1"/>
          <p:nvPr/>
        </p:nvSpPr>
        <p:spPr>
          <a:xfrm>
            <a:off x="528815" y="1248767"/>
            <a:ext cx="5016691" cy="236530"/>
          </a:xfrm>
          <a:prstGeom prst="rect">
            <a:avLst/>
          </a:prstGeom>
        </p:spPr>
        <p:txBody>
          <a:bodyPr vert="horz" wrap="square" lIns="0" tIns="45720" rIns="91440" bIns="45720" rtlCol="0">
            <a:noAutofit/>
          </a:bodyPr>
          <a:lstStyle/>
          <a:p>
            <a:pPr algn="just">
              <a:spcBef>
                <a:spcPts val="300"/>
              </a:spcBef>
              <a:spcAft>
                <a:spcPts val="300"/>
              </a:spcAft>
              <a:buSzPts val="1000"/>
            </a:pPr>
            <a:r>
              <a:rPr lang="en-US" sz="1000" b="1" dirty="0">
                <a:solidFill>
                  <a:srgbClr val="7B7B7B"/>
                </a:solidFill>
                <a:latin typeface="Arial" panose="020B0604020202020204" pitchFamily="34" charset="0"/>
                <a:cs typeface="Arial" panose="020B0604020202020204" pitchFamily="34" charset="0"/>
              </a:rPr>
              <a:t>Company development plan</a:t>
            </a:r>
          </a:p>
          <a:p>
            <a:pPr algn="just">
              <a:spcBef>
                <a:spcPts val="300"/>
              </a:spcBef>
              <a:spcAft>
                <a:spcPts val="300"/>
              </a:spcAft>
              <a:buSzPts val="1000"/>
            </a:pPr>
            <a:endParaRPr lang="en-US" sz="1000" b="1" dirty="0">
              <a:solidFill>
                <a:srgbClr val="7B7B7B"/>
              </a:solidFill>
              <a:latin typeface="Arial" panose="020B0604020202020204" pitchFamily="34" charset="0"/>
              <a:cs typeface="Arial" panose="020B0604020202020204" pitchFamily="34" charset="0"/>
            </a:endParaRPr>
          </a:p>
        </p:txBody>
      </p:sp>
      <p:sp>
        <p:nvSpPr>
          <p:cNvPr id="189" name="Text Placeholder 8">
            <a:extLst>
              <a:ext uri="{FF2B5EF4-FFF2-40B4-BE49-F238E27FC236}">
                <a16:creationId xmlns:a16="http://schemas.microsoft.com/office/drawing/2014/main" id="{CA5E33DC-769F-4752-B184-163F915743B8}"/>
              </a:ext>
            </a:extLst>
          </p:cNvPr>
          <p:cNvSpPr txBox="1">
            <a:spLocks/>
          </p:cNvSpPr>
          <p:nvPr/>
        </p:nvSpPr>
        <p:spPr>
          <a:xfrm>
            <a:off x="423173" y="184914"/>
            <a:ext cx="11155680" cy="239712"/>
          </a:xfrm>
          <a:prstGeom prst="rect">
            <a:avLst/>
          </a:prstGeom>
        </p:spPr>
        <p:txBody>
          <a:bodyPr vert="horz" lIns="91440" tIns="91440" rIns="91440" bIns="9144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kern="1200">
                <a:solidFill>
                  <a:srgbClr val="AFABAB"/>
                </a:solidFill>
                <a:latin typeface="+mj-lt"/>
                <a:ea typeface="+mn-ea"/>
                <a:cs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2pPr>
            <a:lvl3pPr marL="6858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j-lt"/>
                <a:ea typeface="+mn-ea"/>
                <a:cs typeface="Arial" panose="020B0604020202020204" pitchFamily="34" charset="0"/>
              </a:defRPr>
            </a:lvl3pPr>
            <a:lvl4pPr marL="863600" indent="-228600" algn="l" defTabSz="914400" rtl="0" eaLnBrk="1" latinLnBrk="0" hangingPunct="1">
              <a:lnSpc>
                <a:spcPct val="90000"/>
              </a:lnSpc>
              <a:spcBef>
                <a:spcPts val="500"/>
              </a:spcBef>
              <a:buFont typeface="Wingdings" panose="05000000000000000000" pitchFamily="2" charset="2"/>
              <a:buChar char="§"/>
              <a:defRPr sz="1200" kern="1200">
                <a:solidFill>
                  <a:schemeClr val="tx1"/>
                </a:solidFill>
                <a:latin typeface="+mj-lt"/>
                <a:ea typeface="+mn-ea"/>
                <a:cs typeface="Arial" panose="020B0604020202020204" pitchFamily="34" charset="0"/>
              </a:defRPr>
            </a:lvl4pPr>
            <a:lvl5pPr marL="1092200" indent="-228600" algn="l" defTabSz="914400" rtl="0" eaLnBrk="1" latinLnBrk="0" hangingPunct="1">
              <a:lnSpc>
                <a:spcPct val="90000"/>
              </a:lnSpc>
              <a:spcBef>
                <a:spcPts val="500"/>
              </a:spcBef>
              <a:buFont typeface="Wingdings" panose="05000000000000000000" pitchFamily="2" charset="2"/>
              <a:buChar char="v"/>
              <a:defRPr sz="1200" kern="1200">
                <a:solidFill>
                  <a:schemeClr val="tx1"/>
                </a:solidFill>
                <a:latin typeface="+mj-lt"/>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solidFill>
                  <a:srgbClr val="7B7B7B"/>
                </a:solidFill>
                <a:latin typeface="+mn-lt"/>
              </a:rPr>
              <a:t>DEVELOPMENT PLANS</a:t>
            </a:r>
          </a:p>
        </p:txBody>
      </p:sp>
      <p:sp>
        <p:nvSpPr>
          <p:cNvPr id="310" name="TextBox 309">
            <a:extLst>
              <a:ext uri="{FF2B5EF4-FFF2-40B4-BE49-F238E27FC236}">
                <a16:creationId xmlns:a16="http://schemas.microsoft.com/office/drawing/2014/main" id="{FB2FFDEB-4907-4B60-A6CA-3F7200D95AA8}"/>
              </a:ext>
            </a:extLst>
          </p:cNvPr>
          <p:cNvSpPr txBox="1"/>
          <p:nvPr/>
        </p:nvSpPr>
        <p:spPr>
          <a:xfrm>
            <a:off x="534760" y="618865"/>
            <a:ext cx="11003608" cy="553998"/>
          </a:xfrm>
          <a:prstGeom prst="rect">
            <a:avLst/>
          </a:prstGeom>
          <a:noFill/>
          <a:ln>
            <a:noFill/>
            <a:prstDash val="dash"/>
          </a:ln>
        </p:spPr>
        <p:txBody>
          <a:bodyPr wrap="square" lIns="0" tIns="0" rIns="0" bIns="0" rtlCol="0">
            <a:spAutoFit/>
          </a:bodyPr>
          <a:lstStyle>
            <a:defPPr>
              <a:defRPr lang="en-US"/>
            </a:defPPr>
            <a:lvl1pPr algn="just">
              <a:defRPr sz="2000" i="1">
                <a:solidFill>
                  <a:srgbClr val="005A9A"/>
                </a:solidFill>
                <a:latin typeface="Cambria" panose="02040503050406030204" pitchFamily="18" charset="0"/>
                <a:cs typeface="Arial" panose="020B0604020202020204" pitchFamily="34" charset="0"/>
              </a:defRPr>
            </a:lvl1pPr>
          </a:lstStyle>
          <a:p>
            <a:r>
              <a:rPr lang="en-US" sz="1800" b="1" dirty="0">
                <a:solidFill>
                  <a:srgbClr val="531070"/>
                </a:solidFill>
                <a:latin typeface="Calibri Light" panose="020F0302020204030204" pitchFamily="34" charset="0"/>
                <a:cs typeface="Calibri Light" panose="020F0302020204030204" pitchFamily="34" charset="0"/>
              </a:rPr>
              <a:t>[The company wants to achieve XXX goals by introducing new products, developing technologies and entering foreign markets]</a:t>
            </a:r>
          </a:p>
        </p:txBody>
      </p:sp>
      <p:sp>
        <p:nvSpPr>
          <p:cNvPr id="14" name="Rectangle 1">
            <a:extLst>
              <a:ext uri="{FF2B5EF4-FFF2-40B4-BE49-F238E27FC236}">
                <a16:creationId xmlns:a16="http://schemas.microsoft.com/office/drawing/2014/main" id="{ECE8E4FC-400A-4F72-96A6-412EEFAC6E92}"/>
              </a:ext>
            </a:extLst>
          </p:cNvPr>
          <p:cNvSpPr>
            <a:spLocks noChangeArrowheads="1"/>
          </p:cNvSpPr>
          <p:nvPr/>
        </p:nvSpPr>
        <p:spPr bwMode="auto">
          <a:xfrm>
            <a:off x="7663193" y="2507122"/>
            <a:ext cx="7594725"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a:ln>
                  <a:noFill/>
                </a:ln>
                <a:solidFill>
                  <a:schemeClr val="tx1"/>
                </a:solidFill>
                <a:effectLst/>
                <a:latin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cxnSp>
        <p:nvCxnSpPr>
          <p:cNvPr id="154" name="Straight Connector 153">
            <a:extLst>
              <a:ext uri="{FF2B5EF4-FFF2-40B4-BE49-F238E27FC236}">
                <a16:creationId xmlns:a16="http://schemas.microsoft.com/office/drawing/2014/main" id="{46D9DFA7-C248-4244-BF39-5FC38590A42D}"/>
              </a:ext>
            </a:extLst>
          </p:cNvPr>
          <p:cNvCxnSpPr>
            <a:cxnSpLocks/>
          </p:cNvCxnSpPr>
          <p:nvPr/>
        </p:nvCxnSpPr>
        <p:spPr>
          <a:xfrm>
            <a:off x="512064" y="1481205"/>
            <a:ext cx="11146536" cy="4092"/>
          </a:xfrm>
          <a:prstGeom prst="line">
            <a:avLst/>
          </a:prstGeom>
          <a:ln w="9525">
            <a:solidFill>
              <a:srgbClr val="754599"/>
            </a:solidFill>
          </a:ln>
        </p:spPr>
        <p:style>
          <a:lnRef idx="1">
            <a:schemeClr val="accent3"/>
          </a:lnRef>
          <a:fillRef idx="0">
            <a:schemeClr val="accent3"/>
          </a:fillRef>
          <a:effectRef idx="0">
            <a:schemeClr val="accent3"/>
          </a:effectRef>
          <a:fontRef idx="minor">
            <a:schemeClr val="tx1"/>
          </a:fontRef>
        </p:style>
      </p:cxnSp>
      <p:grpSp>
        <p:nvGrpSpPr>
          <p:cNvPr id="5" name="Group 4">
            <a:extLst>
              <a:ext uri="{FF2B5EF4-FFF2-40B4-BE49-F238E27FC236}">
                <a16:creationId xmlns:a16="http://schemas.microsoft.com/office/drawing/2014/main" id="{8732DB7A-95BD-4676-ADB1-0E7FC476D010}"/>
              </a:ext>
            </a:extLst>
          </p:cNvPr>
          <p:cNvGrpSpPr/>
          <p:nvPr/>
        </p:nvGrpSpPr>
        <p:grpSpPr>
          <a:xfrm>
            <a:off x="4514284" y="1595067"/>
            <a:ext cx="7017203" cy="4644067"/>
            <a:chOff x="661704" y="1772112"/>
            <a:chExt cx="7017203" cy="4644067"/>
          </a:xfrm>
        </p:grpSpPr>
        <p:sp>
          <p:nvSpPr>
            <p:cNvPr id="156" name="Rounded Rectangle 58">
              <a:extLst>
                <a:ext uri="{FF2B5EF4-FFF2-40B4-BE49-F238E27FC236}">
                  <a16:creationId xmlns:a16="http://schemas.microsoft.com/office/drawing/2014/main" id="{A709EDE0-8D3A-4B17-8701-F03A6DC0247F}"/>
                </a:ext>
              </a:extLst>
            </p:cNvPr>
            <p:cNvSpPr/>
            <p:nvPr/>
          </p:nvSpPr>
          <p:spPr>
            <a:xfrm>
              <a:off x="675951" y="2174049"/>
              <a:ext cx="6988710" cy="4242130"/>
            </a:xfrm>
            <a:prstGeom prst="roundRect">
              <a:avLst>
                <a:gd name="adj" fmla="val 2485"/>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 name="Group 3">
              <a:extLst>
                <a:ext uri="{FF2B5EF4-FFF2-40B4-BE49-F238E27FC236}">
                  <a16:creationId xmlns:a16="http://schemas.microsoft.com/office/drawing/2014/main" id="{0544E6E5-2571-4FC5-8553-367B48F51E98}"/>
                </a:ext>
              </a:extLst>
            </p:cNvPr>
            <p:cNvGrpSpPr/>
            <p:nvPr/>
          </p:nvGrpSpPr>
          <p:grpSpPr>
            <a:xfrm>
              <a:off x="661704" y="1772112"/>
              <a:ext cx="7017203" cy="3862897"/>
              <a:chOff x="661704" y="1772112"/>
              <a:chExt cx="7017203" cy="3862897"/>
            </a:xfrm>
          </p:grpSpPr>
          <p:sp>
            <p:nvSpPr>
              <p:cNvPr id="157" name="Rounded Rectangle 52">
                <a:extLst>
                  <a:ext uri="{FF2B5EF4-FFF2-40B4-BE49-F238E27FC236}">
                    <a16:creationId xmlns:a16="http://schemas.microsoft.com/office/drawing/2014/main" id="{5104636E-ED90-4009-B604-73E1D747616D}"/>
                  </a:ext>
                </a:extLst>
              </p:cNvPr>
              <p:cNvSpPr/>
              <p:nvPr/>
            </p:nvSpPr>
            <p:spPr>
              <a:xfrm>
                <a:off x="1159331" y="2246441"/>
                <a:ext cx="2651282" cy="252000"/>
              </a:xfrm>
              <a:prstGeom prst="roundRect">
                <a:avLst>
                  <a:gd name="adj" fmla="val 46180"/>
                </a:avLst>
              </a:prstGeom>
              <a:solidFill>
                <a:srgbClr val="AE88CA"/>
              </a:solidFill>
              <a:ln w="3175" cmpd="sng">
                <a:noFill/>
              </a:ln>
            </p:spPr>
            <p:txBody>
              <a:bodyPr vert="horz" lIns="91440" tIns="45720" rIns="91440" bIns="45720" rtlCol="0" anchor="ctr">
                <a:noAutofit/>
              </a:bodyPr>
              <a:lstStyle/>
              <a:p>
                <a:pPr algn="ctr">
                  <a:spcBef>
                    <a:spcPct val="0"/>
                  </a:spcBef>
                </a:pPr>
                <a:r>
                  <a:rPr lang="en-US" sz="1000" b="1" dirty="0">
                    <a:solidFill>
                      <a:schemeClr val="bg1"/>
                    </a:solidFill>
                  </a:rPr>
                  <a:t>New product lines</a:t>
                </a:r>
              </a:p>
            </p:txBody>
          </p:sp>
          <p:sp>
            <p:nvSpPr>
              <p:cNvPr id="158" name="Rounded Rectangle 53">
                <a:extLst>
                  <a:ext uri="{FF2B5EF4-FFF2-40B4-BE49-F238E27FC236}">
                    <a16:creationId xmlns:a16="http://schemas.microsoft.com/office/drawing/2014/main" id="{FCCC5019-B1EC-478B-B0FC-B7AC719F32EF}"/>
                  </a:ext>
                </a:extLst>
              </p:cNvPr>
              <p:cNvSpPr/>
              <p:nvPr/>
            </p:nvSpPr>
            <p:spPr>
              <a:xfrm>
                <a:off x="4743681" y="2246440"/>
                <a:ext cx="2653200" cy="252000"/>
              </a:xfrm>
              <a:prstGeom prst="roundRect">
                <a:avLst>
                  <a:gd name="adj" fmla="val 46180"/>
                </a:avLst>
              </a:prstGeom>
              <a:solidFill>
                <a:srgbClr val="AE88CA"/>
              </a:solidFill>
              <a:ln w="3175" cmpd="sng">
                <a:noFill/>
              </a:ln>
            </p:spPr>
            <p:txBody>
              <a:bodyPr vert="horz" lIns="91440" tIns="45720" rIns="91440" bIns="45720" rtlCol="0" anchor="ctr">
                <a:noAutofit/>
              </a:bodyPr>
              <a:lstStyle/>
              <a:p>
                <a:pPr algn="ctr"/>
                <a:r>
                  <a:rPr lang="en-US" sz="1000" b="1" dirty="0">
                    <a:solidFill>
                      <a:schemeClr val="bg1"/>
                    </a:solidFill>
                  </a:rPr>
                  <a:t>Entering new markets</a:t>
                </a:r>
              </a:p>
            </p:txBody>
          </p:sp>
          <p:sp>
            <p:nvSpPr>
              <p:cNvPr id="161" name="TextBox 160">
                <a:extLst>
                  <a:ext uri="{FF2B5EF4-FFF2-40B4-BE49-F238E27FC236}">
                    <a16:creationId xmlns:a16="http://schemas.microsoft.com/office/drawing/2014/main" id="{F665EB1D-05D9-4E56-8477-DB2724A6902B}"/>
                  </a:ext>
                </a:extLst>
              </p:cNvPr>
              <p:cNvSpPr txBox="1"/>
              <p:nvPr/>
            </p:nvSpPr>
            <p:spPr>
              <a:xfrm>
                <a:off x="899998" y="2774573"/>
                <a:ext cx="3011557" cy="877163"/>
              </a:xfrm>
              <a:prstGeom prst="rect">
                <a:avLst/>
              </a:prstGeom>
              <a:noFill/>
            </p:spPr>
            <p:txBody>
              <a:bodyPr wrap="square" rtlCol="0">
                <a:spAutoFit/>
              </a:bodyPr>
              <a:lstStyle/>
              <a:p>
                <a:pPr marL="171450" indent="-171450" algn="just">
                  <a:spcAft>
                    <a:spcPts val="600"/>
                  </a:spcAft>
                  <a:buClr>
                    <a:srgbClr val="8953B2"/>
                  </a:buClr>
                  <a:buFont typeface="Arial" panose="020B0604020202020204" pitchFamily="34" charset="0"/>
                  <a:buChar char="•"/>
                </a:pPr>
                <a:r>
                  <a:rPr lang="en-US" sz="900" dirty="0">
                    <a:solidFill>
                      <a:srgbClr val="754599"/>
                    </a:solidFill>
                  </a:rPr>
                  <a:t>Q1-Q2</a:t>
                </a:r>
                <a:r>
                  <a:rPr lang="en-US" sz="900" dirty="0">
                    <a:solidFill>
                      <a:srgbClr val="FAFAFA"/>
                    </a:solidFill>
                  </a:rPr>
                  <a:t>.</a:t>
                </a:r>
                <a:r>
                  <a:rPr lang="en-US" sz="900" dirty="0"/>
                  <a:t> [Implementation of XXX product]</a:t>
                </a:r>
              </a:p>
              <a:p>
                <a:pPr marL="171450" indent="-171450" algn="just">
                  <a:spcAft>
                    <a:spcPts val="600"/>
                  </a:spcAft>
                  <a:buClr>
                    <a:srgbClr val="8953B2"/>
                  </a:buClr>
                  <a:buFont typeface="Arial" panose="020B0604020202020204" pitchFamily="34" charset="0"/>
                  <a:buChar char="•"/>
                </a:pPr>
                <a:r>
                  <a:rPr lang="en-US" sz="900" dirty="0">
                    <a:solidFill>
                      <a:srgbClr val="754599"/>
                    </a:solidFill>
                  </a:rPr>
                  <a:t>Q2</a:t>
                </a:r>
                <a:r>
                  <a:rPr lang="en-US" sz="900" dirty="0">
                    <a:solidFill>
                      <a:srgbClr val="FAFAFA"/>
                    </a:solidFill>
                  </a:rPr>
                  <a:t>.</a:t>
                </a:r>
                <a:r>
                  <a:rPr lang="en-US" sz="900" dirty="0"/>
                  <a:t> [Implementation of XXX product]</a:t>
                </a:r>
              </a:p>
              <a:p>
                <a:pPr marL="171450" indent="-171450" algn="just">
                  <a:spcAft>
                    <a:spcPts val="600"/>
                  </a:spcAft>
                  <a:buClr>
                    <a:srgbClr val="8953B2"/>
                  </a:buClr>
                  <a:buFont typeface="Arial" panose="020B0604020202020204" pitchFamily="34" charset="0"/>
                  <a:buChar char="•"/>
                </a:pPr>
                <a:r>
                  <a:rPr lang="en-US" sz="900" dirty="0">
                    <a:solidFill>
                      <a:srgbClr val="754599"/>
                    </a:solidFill>
                  </a:rPr>
                  <a:t>Q2-Q3</a:t>
                </a:r>
                <a:r>
                  <a:rPr lang="en-US" sz="900" dirty="0">
                    <a:solidFill>
                      <a:srgbClr val="FAFAFA"/>
                    </a:solidFill>
                  </a:rPr>
                  <a:t>.</a:t>
                </a:r>
                <a:r>
                  <a:rPr lang="en-US" sz="900" dirty="0"/>
                  <a:t> [Implementation of XXX product]</a:t>
                </a:r>
              </a:p>
              <a:p>
                <a:pPr marL="171450" indent="-171450" algn="just">
                  <a:spcAft>
                    <a:spcPts val="600"/>
                  </a:spcAft>
                  <a:buFont typeface="Arial" panose="020B0604020202020204" pitchFamily="34" charset="0"/>
                  <a:buChar char="•"/>
                </a:pPr>
                <a:r>
                  <a:rPr lang="en-US" sz="900" dirty="0">
                    <a:solidFill>
                      <a:srgbClr val="754599"/>
                    </a:solidFill>
                  </a:rPr>
                  <a:t>Q4</a:t>
                </a:r>
                <a:r>
                  <a:rPr lang="en-US" sz="900" dirty="0">
                    <a:solidFill>
                      <a:srgbClr val="FAFAFA"/>
                    </a:solidFill>
                  </a:rPr>
                  <a:t>.</a:t>
                </a:r>
                <a:r>
                  <a:rPr lang="en-US" sz="900" dirty="0"/>
                  <a:t> [Implementation of XXX product]</a:t>
                </a:r>
              </a:p>
            </p:txBody>
          </p:sp>
          <p:sp>
            <p:nvSpPr>
              <p:cNvPr id="166" name="TextBox 165">
                <a:extLst>
                  <a:ext uri="{FF2B5EF4-FFF2-40B4-BE49-F238E27FC236}">
                    <a16:creationId xmlns:a16="http://schemas.microsoft.com/office/drawing/2014/main" id="{EFF81907-8574-4B95-808A-FC1B5FF4500D}"/>
                  </a:ext>
                </a:extLst>
              </p:cNvPr>
              <p:cNvSpPr txBox="1"/>
              <p:nvPr/>
            </p:nvSpPr>
            <p:spPr>
              <a:xfrm>
                <a:off x="4466518" y="2757589"/>
                <a:ext cx="3013200" cy="1723549"/>
              </a:xfrm>
              <a:prstGeom prst="rect">
                <a:avLst/>
              </a:prstGeom>
              <a:noFill/>
            </p:spPr>
            <p:txBody>
              <a:bodyPr wrap="square" numCol="1" rtlCol="0">
                <a:spAutoFit/>
              </a:bodyPr>
              <a:lstStyle/>
              <a:p>
                <a:pPr marL="171450" indent="-171450" algn="just">
                  <a:spcAft>
                    <a:spcPts val="600"/>
                  </a:spcAft>
                  <a:buFont typeface="Arial" panose="020B0604020202020204" pitchFamily="34" charset="0"/>
                  <a:buChar char="•"/>
                </a:pPr>
                <a:r>
                  <a:rPr lang="en-US" sz="900" dirty="0">
                    <a:solidFill>
                      <a:srgbClr val="754599"/>
                    </a:solidFill>
                  </a:rPr>
                  <a:t>Start Q1 [</a:t>
                </a:r>
                <a:r>
                  <a:rPr lang="en-US" sz="900" dirty="0"/>
                  <a:t>Entry into the foreign markets will take place in two phases:]</a:t>
                </a:r>
              </a:p>
              <a:p>
                <a:pPr marL="171450" indent="-171450" algn="just">
                  <a:spcAft>
                    <a:spcPts val="600"/>
                  </a:spcAft>
                  <a:buFont typeface="Arial" panose="020B0604020202020204" pitchFamily="34" charset="0"/>
                  <a:buChar char="•"/>
                </a:pPr>
                <a:r>
                  <a:rPr lang="en-US" sz="900" dirty="0">
                    <a:solidFill>
                      <a:srgbClr val="754599"/>
                    </a:solidFill>
                  </a:rPr>
                  <a:t>Phase one</a:t>
                </a:r>
                <a:r>
                  <a:rPr lang="en-US" sz="900" dirty="0"/>
                  <a:t>: [description of the first phase of entering a new market] </a:t>
                </a:r>
              </a:p>
              <a:p>
                <a:pPr marL="171450" indent="-171450" algn="just">
                  <a:spcAft>
                    <a:spcPts val="600"/>
                  </a:spcAft>
                  <a:buFont typeface="Arial" panose="020B0604020202020204" pitchFamily="34" charset="0"/>
                  <a:buChar char="•"/>
                </a:pPr>
                <a:r>
                  <a:rPr lang="en-US" sz="900" dirty="0">
                    <a:solidFill>
                      <a:srgbClr val="754599"/>
                    </a:solidFill>
                  </a:rPr>
                  <a:t>Phase two:</a:t>
                </a:r>
                <a:r>
                  <a:rPr lang="en-US" sz="900" dirty="0"/>
                  <a:t> [description of the second phase of entering a new market] </a:t>
                </a:r>
              </a:p>
              <a:p>
                <a:pPr marL="171450" indent="-171450" algn="just">
                  <a:spcAft>
                    <a:spcPts val="600"/>
                  </a:spcAft>
                  <a:buFont typeface="Arial" panose="020B0604020202020204" pitchFamily="34" charset="0"/>
                  <a:buChar char="•"/>
                </a:pPr>
                <a:endParaRPr lang="en-US" sz="900" dirty="0">
                  <a:solidFill>
                    <a:srgbClr val="754599"/>
                  </a:solidFill>
                </a:endParaRPr>
              </a:p>
              <a:p>
                <a:pPr marL="171450" indent="-171450" algn="just">
                  <a:spcAft>
                    <a:spcPts val="600"/>
                  </a:spcAft>
                  <a:buFont typeface="Arial" panose="020B0604020202020204" pitchFamily="34" charset="0"/>
                  <a:buChar char="•"/>
                </a:pPr>
                <a:endParaRPr lang="en-US" sz="900" dirty="0"/>
              </a:p>
              <a:p>
                <a:pPr marL="171450" indent="-171450">
                  <a:spcAft>
                    <a:spcPts val="600"/>
                  </a:spcAft>
                  <a:buFont typeface="Arial" panose="020B0604020202020204" pitchFamily="34" charset="0"/>
                  <a:buChar char="•"/>
                </a:pPr>
                <a:endParaRPr lang="en-US" sz="900" dirty="0"/>
              </a:p>
            </p:txBody>
          </p:sp>
          <p:sp>
            <p:nvSpPr>
              <p:cNvPr id="170" name="Rounded Rectangle 32">
                <a:extLst>
                  <a:ext uri="{FF2B5EF4-FFF2-40B4-BE49-F238E27FC236}">
                    <a16:creationId xmlns:a16="http://schemas.microsoft.com/office/drawing/2014/main" id="{9ADB0F5A-B820-48B0-94D3-3E1798179C71}"/>
                  </a:ext>
                </a:extLst>
              </p:cNvPr>
              <p:cNvSpPr/>
              <p:nvPr/>
            </p:nvSpPr>
            <p:spPr>
              <a:xfrm>
                <a:off x="661704" y="1772112"/>
                <a:ext cx="7017203" cy="298462"/>
              </a:xfrm>
              <a:prstGeom prst="roundRect">
                <a:avLst>
                  <a:gd name="adj" fmla="val 26360"/>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How we want to do it</a:t>
                </a:r>
              </a:p>
            </p:txBody>
          </p:sp>
          <p:grpSp>
            <p:nvGrpSpPr>
              <p:cNvPr id="3" name="Group 2">
                <a:extLst>
                  <a:ext uri="{FF2B5EF4-FFF2-40B4-BE49-F238E27FC236}">
                    <a16:creationId xmlns:a16="http://schemas.microsoft.com/office/drawing/2014/main" id="{2F39A555-825C-4CA3-A4E1-D54F9E42CCB9}"/>
                  </a:ext>
                </a:extLst>
              </p:cNvPr>
              <p:cNvGrpSpPr/>
              <p:nvPr/>
            </p:nvGrpSpPr>
            <p:grpSpPr>
              <a:xfrm>
                <a:off x="4476246" y="4887634"/>
                <a:ext cx="3013200" cy="747375"/>
                <a:chOff x="4309181" y="4514632"/>
                <a:chExt cx="3013200" cy="747375"/>
              </a:xfrm>
            </p:grpSpPr>
            <p:sp>
              <p:nvSpPr>
                <p:cNvPr id="160" name="Rounded Rectangle 55">
                  <a:extLst>
                    <a:ext uri="{FF2B5EF4-FFF2-40B4-BE49-F238E27FC236}">
                      <a16:creationId xmlns:a16="http://schemas.microsoft.com/office/drawing/2014/main" id="{66985ED1-C0BC-420E-8598-7C7394871C2D}"/>
                    </a:ext>
                  </a:extLst>
                </p:cNvPr>
                <p:cNvSpPr/>
                <p:nvPr/>
              </p:nvSpPr>
              <p:spPr>
                <a:xfrm>
                  <a:off x="4576616" y="4514632"/>
                  <a:ext cx="2653200" cy="252000"/>
                </a:xfrm>
                <a:prstGeom prst="roundRect">
                  <a:avLst>
                    <a:gd name="adj" fmla="val 46180"/>
                  </a:avLst>
                </a:prstGeom>
                <a:solidFill>
                  <a:srgbClr val="AE88CA"/>
                </a:solidFill>
                <a:ln w="3175" cmpd="sng">
                  <a:noFill/>
                </a:ln>
              </p:spPr>
              <p:txBody>
                <a:bodyPr vert="horz" lIns="91440" tIns="45720" rIns="91440" bIns="45720" rtlCol="0" anchor="ctr">
                  <a:noAutofit/>
                </a:bodyPr>
                <a:lstStyle/>
                <a:p>
                  <a:pPr algn="ctr">
                    <a:spcBef>
                      <a:spcPct val="0"/>
                    </a:spcBef>
                  </a:pPr>
                  <a:r>
                    <a:rPr lang="en-US" sz="1000" b="1" dirty="0">
                      <a:solidFill>
                        <a:schemeClr val="bg1"/>
                      </a:solidFill>
                    </a:rPr>
                    <a:t>Development</a:t>
                  </a:r>
                </a:p>
              </p:txBody>
            </p:sp>
            <p:sp>
              <p:nvSpPr>
                <p:cNvPr id="172" name="TextBox 171">
                  <a:extLst>
                    <a:ext uri="{FF2B5EF4-FFF2-40B4-BE49-F238E27FC236}">
                      <a16:creationId xmlns:a16="http://schemas.microsoft.com/office/drawing/2014/main" id="{16402AB5-5118-413D-BDCF-0C8D28FB3656}"/>
                    </a:ext>
                  </a:extLst>
                </p:cNvPr>
                <p:cNvSpPr txBox="1"/>
                <p:nvPr/>
              </p:nvSpPr>
              <p:spPr>
                <a:xfrm>
                  <a:off x="4309181" y="5023800"/>
                  <a:ext cx="3013200" cy="238207"/>
                </a:xfrm>
                <a:prstGeom prst="rect">
                  <a:avLst/>
                </a:prstGeom>
                <a:noFill/>
              </p:spPr>
              <p:txBody>
                <a:bodyPr wrap="square" numCol="1" rtlCol="0">
                  <a:spAutoFit/>
                </a:bodyPr>
                <a:lstStyle/>
                <a:p>
                  <a:pPr marL="171450" indent="-171450" algn="just">
                    <a:lnSpc>
                      <a:spcPts val="1200"/>
                    </a:lnSpc>
                    <a:spcAft>
                      <a:spcPts val="600"/>
                    </a:spcAft>
                    <a:buFont typeface="Arial" panose="020B0604020202020204" pitchFamily="34" charset="0"/>
                    <a:buChar char="•"/>
                  </a:pPr>
                  <a:r>
                    <a:rPr lang="en-US" sz="900" dirty="0">
                      <a:solidFill>
                        <a:srgbClr val="754599"/>
                      </a:solidFill>
                    </a:rPr>
                    <a:t>Q1 [</a:t>
                  </a:r>
                  <a:r>
                    <a:rPr lang="en-US" sz="900" dirty="0"/>
                    <a:t>investment in new technology] </a:t>
                  </a:r>
                </a:p>
              </p:txBody>
            </p:sp>
          </p:grpSp>
        </p:grpSp>
      </p:grpSp>
      <p:grpSp>
        <p:nvGrpSpPr>
          <p:cNvPr id="18" name="Group 17">
            <a:extLst>
              <a:ext uri="{FF2B5EF4-FFF2-40B4-BE49-F238E27FC236}">
                <a16:creationId xmlns:a16="http://schemas.microsoft.com/office/drawing/2014/main" id="{B56A1F6A-B84C-4D5E-8B67-C263477F22BA}"/>
              </a:ext>
            </a:extLst>
          </p:cNvPr>
          <p:cNvGrpSpPr/>
          <p:nvPr/>
        </p:nvGrpSpPr>
        <p:grpSpPr>
          <a:xfrm>
            <a:off x="709790" y="1599195"/>
            <a:ext cx="3584854" cy="4345635"/>
            <a:chOff x="709790" y="1599195"/>
            <a:chExt cx="3584854" cy="4345635"/>
          </a:xfrm>
        </p:grpSpPr>
        <p:sp>
          <p:nvSpPr>
            <p:cNvPr id="185" name="Rounded Rectangle 57">
              <a:extLst>
                <a:ext uri="{FF2B5EF4-FFF2-40B4-BE49-F238E27FC236}">
                  <a16:creationId xmlns:a16="http://schemas.microsoft.com/office/drawing/2014/main" id="{528CA5E5-D49B-410B-9BAF-FD8345CA6ADD}"/>
                </a:ext>
              </a:extLst>
            </p:cNvPr>
            <p:cNvSpPr/>
            <p:nvPr/>
          </p:nvSpPr>
          <p:spPr>
            <a:xfrm>
              <a:off x="740631" y="1629912"/>
              <a:ext cx="3061710" cy="294517"/>
            </a:xfrm>
            <a:prstGeom prst="roundRect">
              <a:avLst>
                <a:gd name="adj" fmla="val 16626"/>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 name="Group 6">
              <a:extLst>
                <a:ext uri="{FF2B5EF4-FFF2-40B4-BE49-F238E27FC236}">
                  <a16:creationId xmlns:a16="http://schemas.microsoft.com/office/drawing/2014/main" id="{E506E565-C013-4C7B-A102-2627315AFFF9}"/>
                </a:ext>
              </a:extLst>
            </p:cNvPr>
            <p:cNvGrpSpPr/>
            <p:nvPr/>
          </p:nvGrpSpPr>
          <p:grpSpPr>
            <a:xfrm>
              <a:off x="709790" y="1599195"/>
              <a:ext cx="3584854" cy="4345635"/>
              <a:chOff x="8452478" y="1912220"/>
              <a:chExt cx="3584854" cy="4084799"/>
            </a:xfrm>
          </p:grpSpPr>
          <p:grpSp>
            <p:nvGrpSpPr>
              <p:cNvPr id="6" name="Group 5">
                <a:extLst>
                  <a:ext uri="{FF2B5EF4-FFF2-40B4-BE49-F238E27FC236}">
                    <a16:creationId xmlns:a16="http://schemas.microsoft.com/office/drawing/2014/main" id="{9F88CBA7-EF91-40B3-8403-BE15BFD2082F}"/>
                  </a:ext>
                </a:extLst>
              </p:cNvPr>
              <p:cNvGrpSpPr/>
              <p:nvPr/>
            </p:nvGrpSpPr>
            <p:grpSpPr>
              <a:xfrm>
                <a:off x="8484067" y="2161542"/>
                <a:ext cx="3553265" cy="3835477"/>
                <a:chOff x="8414665" y="1563265"/>
                <a:chExt cx="3553265" cy="3835477"/>
              </a:xfrm>
            </p:grpSpPr>
            <p:sp>
              <p:nvSpPr>
                <p:cNvPr id="155" name="Rounded Rectangle 59">
                  <a:extLst>
                    <a:ext uri="{FF2B5EF4-FFF2-40B4-BE49-F238E27FC236}">
                      <a16:creationId xmlns:a16="http://schemas.microsoft.com/office/drawing/2014/main" id="{810D78CE-1A58-411A-BA89-82A084E44234}"/>
                    </a:ext>
                  </a:extLst>
                </p:cNvPr>
                <p:cNvSpPr/>
                <p:nvPr/>
              </p:nvSpPr>
              <p:spPr>
                <a:xfrm>
                  <a:off x="8414665" y="1687874"/>
                  <a:ext cx="3055277" cy="3710868"/>
                </a:xfrm>
                <a:prstGeom prst="roundRect">
                  <a:avLst>
                    <a:gd name="adj" fmla="val 3212"/>
                  </a:avLst>
                </a:prstGeom>
                <a:solidFill>
                  <a:srgbClr val="F7F4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sp>
              <p:nvSpPr>
                <p:cNvPr id="171" name="Pentagon 36">
                  <a:extLst>
                    <a:ext uri="{FF2B5EF4-FFF2-40B4-BE49-F238E27FC236}">
                      <a16:creationId xmlns:a16="http://schemas.microsoft.com/office/drawing/2014/main" id="{F6BBD8ED-3C53-4943-B6B5-60FA8B30D12F}"/>
                    </a:ext>
                  </a:extLst>
                </p:cNvPr>
                <p:cNvSpPr/>
                <p:nvPr/>
              </p:nvSpPr>
              <p:spPr>
                <a:xfrm>
                  <a:off x="11785346" y="1563265"/>
                  <a:ext cx="182584" cy="3551925"/>
                </a:xfrm>
                <a:prstGeom prst="homePlate">
                  <a:avLst>
                    <a:gd name="adj" fmla="val 85572"/>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sp>
            <p:nvSpPr>
              <p:cNvPr id="173" name="Rounded Rectangle 57">
                <a:extLst>
                  <a:ext uri="{FF2B5EF4-FFF2-40B4-BE49-F238E27FC236}">
                    <a16:creationId xmlns:a16="http://schemas.microsoft.com/office/drawing/2014/main" id="{5827DBFC-C04E-4383-AD70-E1E9144439EC}"/>
                  </a:ext>
                </a:extLst>
              </p:cNvPr>
              <p:cNvSpPr/>
              <p:nvPr/>
            </p:nvSpPr>
            <p:spPr>
              <a:xfrm>
                <a:off x="8452478" y="1912220"/>
                <a:ext cx="3061710" cy="283643"/>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What we want to achieve</a:t>
                </a:r>
              </a:p>
            </p:txBody>
          </p:sp>
        </p:grpSp>
      </p:grpSp>
      <p:sp>
        <p:nvSpPr>
          <p:cNvPr id="184" name="TextBox 183">
            <a:extLst>
              <a:ext uri="{FF2B5EF4-FFF2-40B4-BE49-F238E27FC236}">
                <a16:creationId xmlns:a16="http://schemas.microsoft.com/office/drawing/2014/main" id="{876E67DD-B110-490E-9AAC-95D3C84F1B35}"/>
              </a:ext>
            </a:extLst>
          </p:cNvPr>
          <p:cNvSpPr txBox="1"/>
          <p:nvPr/>
        </p:nvSpPr>
        <p:spPr>
          <a:xfrm>
            <a:off x="794353" y="2313172"/>
            <a:ext cx="2868056" cy="664606"/>
          </a:xfrm>
          <a:prstGeom prst="rect">
            <a:avLst/>
          </a:prstGeom>
          <a:noFill/>
        </p:spPr>
        <p:txBody>
          <a:bodyPr wrap="square" rtlCol="0">
            <a:spAutoFit/>
          </a:bodyPr>
          <a:lstStyle/>
          <a:p>
            <a:pPr marL="171450" indent="-171450" algn="just">
              <a:lnSpc>
                <a:spcPts val="1080"/>
              </a:lnSpc>
              <a:spcAft>
                <a:spcPts val="600"/>
              </a:spcAft>
              <a:buClr>
                <a:srgbClr val="8953B2"/>
              </a:buClr>
              <a:buFont typeface="Arial" panose="020B0604020202020204" pitchFamily="34" charset="0"/>
              <a:buChar char="•"/>
            </a:pPr>
            <a:r>
              <a:rPr lang="en-US" sz="900" dirty="0"/>
              <a:t>[Increase in sales to]</a:t>
            </a:r>
          </a:p>
          <a:p>
            <a:pPr marL="171450" indent="-171450" algn="just">
              <a:lnSpc>
                <a:spcPts val="1080"/>
              </a:lnSpc>
              <a:spcAft>
                <a:spcPts val="600"/>
              </a:spcAft>
              <a:buClr>
                <a:srgbClr val="8953B2"/>
              </a:buClr>
              <a:buFont typeface="Arial" panose="020B0604020202020204" pitchFamily="34" charset="0"/>
              <a:buChar char="•"/>
            </a:pPr>
            <a:r>
              <a:rPr lang="en-US" sz="900" dirty="0"/>
              <a:t>[Sustained increase in EBITDA margin to &gt; </a:t>
            </a:r>
            <a:r>
              <a:rPr lang="en-US" sz="900" dirty="0" err="1"/>
              <a:t>xx,xx</a:t>
            </a:r>
            <a:r>
              <a:rPr lang="en-US" sz="900" dirty="0"/>
              <a:t>%]</a:t>
            </a:r>
          </a:p>
          <a:p>
            <a:pPr marL="171450" indent="-171450" algn="just">
              <a:lnSpc>
                <a:spcPts val="1080"/>
              </a:lnSpc>
              <a:spcAft>
                <a:spcPts val="600"/>
              </a:spcAft>
              <a:buClr>
                <a:srgbClr val="8953B2"/>
              </a:buClr>
              <a:buFont typeface="Arial" panose="020B0604020202020204" pitchFamily="34" charset="0"/>
              <a:buChar char="•"/>
            </a:pPr>
            <a:endParaRPr lang="en-US" sz="900" dirty="0"/>
          </a:p>
        </p:txBody>
      </p:sp>
      <p:sp>
        <p:nvSpPr>
          <p:cNvPr id="2" name="Rectangle 1">
            <a:extLst>
              <a:ext uri="{FF2B5EF4-FFF2-40B4-BE49-F238E27FC236}">
                <a16:creationId xmlns:a16="http://schemas.microsoft.com/office/drawing/2014/main" id="{8FF9D54E-AA32-4FCA-BDB3-540DFA3849A8}"/>
              </a:ext>
            </a:extLst>
          </p:cNvPr>
          <p:cNvSpPr/>
          <p:nvPr/>
        </p:nvSpPr>
        <p:spPr>
          <a:xfrm>
            <a:off x="807557" y="3144289"/>
            <a:ext cx="2868056" cy="946734"/>
          </a:xfrm>
          <a:prstGeom prst="rect">
            <a:avLst/>
          </a:prstGeom>
        </p:spPr>
        <p:txBody>
          <a:bodyPr wrap="square">
            <a:spAutoFit/>
          </a:bodyPr>
          <a:lstStyle/>
          <a:p>
            <a:pPr marL="171450" indent="-171450" algn="just">
              <a:lnSpc>
                <a:spcPts val="1080"/>
              </a:lnSpc>
              <a:spcAft>
                <a:spcPts val="600"/>
              </a:spcAft>
              <a:buClr>
                <a:srgbClr val="8953B2"/>
              </a:buClr>
              <a:buFont typeface="Arial" panose="020B0604020202020204" pitchFamily="34" charset="0"/>
              <a:buChar char="•"/>
            </a:pPr>
            <a:r>
              <a:rPr lang="en-US" sz="900" dirty="0"/>
              <a:t>[gaining new groups of clients]</a:t>
            </a:r>
          </a:p>
          <a:p>
            <a:pPr marL="171450" indent="-171450" algn="just">
              <a:lnSpc>
                <a:spcPts val="1080"/>
              </a:lnSpc>
              <a:spcAft>
                <a:spcPts val="600"/>
              </a:spcAft>
              <a:buClr>
                <a:srgbClr val="8953B2"/>
              </a:buClr>
              <a:buFont typeface="Arial" panose="020B0604020202020204" pitchFamily="34" charset="0"/>
              <a:buChar char="•"/>
            </a:pPr>
            <a:r>
              <a:rPr lang="en-US" sz="900" dirty="0"/>
              <a:t>[Increased penetration and entry into new, prospective markets:]</a:t>
            </a:r>
          </a:p>
          <a:p>
            <a:pPr marL="171450" indent="-171450" algn="just">
              <a:lnSpc>
                <a:spcPts val="1080"/>
              </a:lnSpc>
              <a:spcAft>
                <a:spcPts val="600"/>
              </a:spcAft>
              <a:buClr>
                <a:srgbClr val="8953B2"/>
              </a:buClr>
              <a:buFont typeface="Arial" panose="020B0604020202020204" pitchFamily="34" charset="0"/>
              <a:buChar char="•"/>
            </a:pPr>
            <a:r>
              <a:rPr lang="en-US" sz="900" dirty="0"/>
              <a:t>[Increasing the average order value and reducing the cost of acquiring a customer]</a:t>
            </a:r>
          </a:p>
        </p:txBody>
      </p:sp>
      <p:sp>
        <p:nvSpPr>
          <p:cNvPr id="8" name="Rectangle 7">
            <a:extLst>
              <a:ext uri="{FF2B5EF4-FFF2-40B4-BE49-F238E27FC236}">
                <a16:creationId xmlns:a16="http://schemas.microsoft.com/office/drawing/2014/main" id="{EB8CCD99-8D74-4A6A-8AAE-4A3142200F6E}"/>
              </a:ext>
            </a:extLst>
          </p:cNvPr>
          <p:cNvSpPr/>
          <p:nvPr/>
        </p:nvSpPr>
        <p:spPr>
          <a:xfrm>
            <a:off x="809241" y="4669918"/>
            <a:ext cx="2853168" cy="228589"/>
          </a:xfrm>
          <a:prstGeom prst="rect">
            <a:avLst/>
          </a:prstGeom>
        </p:spPr>
        <p:txBody>
          <a:bodyPr wrap="square">
            <a:spAutoFit/>
          </a:bodyPr>
          <a:lstStyle/>
          <a:p>
            <a:pPr marL="171450" indent="-171450" algn="just">
              <a:lnSpc>
                <a:spcPts val="1080"/>
              </a:lnSpc>
              <a:spcAft>
                <a:spcPts val="600"/>
              </a:spcAft>
              <a:buClr>
                <a:srgbClr val="8953B2"/>
              </a:buClr>
              <a:buFont typeface="Arial" panose="020B0604020202020204" pitchFamily="34" charset="0"/>
              <a:buChar char="•"/>
            </a:pPr>
            <a:r>
              <a:rPr lang="en-US" sz="900" dirty="0"/>
              <a:t>[Becoming a leader in the industry]</a:t>
            </a:r>
          </a:p>
        </p:txBody>
      </p:sp>
      <p:sp>
        <p:nvSpPr>
          <p:cNvPr id="56" name="Rounded Rectangle 57">
            <a:extLst>
              <a:ext uri="{FF2B5EF4-FFF2-40B4-BE49-F238E27FC236}">
                <a16:creationId xmlns:a16="http://schemas.microsoft.com/office/drawing/2014/main" id="{19CF86DD-BE7C-406C-A963-7ED2765CEB50}"/>
              </a:ext>
            </a:extLst>
          </p:cNvPr>
          <p:cNvSpPr/>
          <p:nvPr/>
        </p:nvSpPr>
        <p:spPr>
          <a:xfrm>
            <a:off x="1080742" y="2181039"/>
            <a:ext cx="586375" cy="118872"/>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20XX</a:t>
            </a:r>
          </a:p>
        </p:txBody>
      </p:sp>
      <p:sp>
        <p:nvSpPr>
          <p:cNvPr id="59" name="Rounded Rectangle 57">
            <a:extLst>
              <a:ext uri="{FF2B5EF4-FFF2-40B4-BE49-F238E27FC236}">
                <a16:creationId xmlns:a16="http://schemas.microsoft.com/office/drawing/2014/main" id="{EC16B54D-AD4C-4812-B457-D7E00C799C30}"/>
              </a:ext>
            </a:extLst>
          </p:cNvPr>
          <p:cNvSpPr/>
          <p:nvPr/>
        </p:nvSpPr>
        <p:spPr>
          <a:xfrm>
            <a:off x="1080742" y="3006687"/>
            <a:ext cx="586375" cy="118872"/>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20XX</a:t>
            </a:r>
          </a:p>
        </p:txBody>
      </p:sp>
      <p:sp>
        <p:nvSpPr>
          <p:cNvPr id="60" name="Rounded Rectangle 57">
            <a:extLst>
              <a:ext uri="{FF2B5EF4-FFF2-40B4-BE49-F238E27FC236}">
                <a16:creationId xmlns:a16="http://schemas.microsoft.com/office/drawing/2014/main" id="{1501A53E-BA93-4575-A4AB-2543761846AF}"/>
              </a:ext>
            </a:extLst>
          </p:cNvPr>
          <p:cNvSpPr/>
          <p:nvPr/>
        </p:nvSpPr>
        <p:spPr>
          <a:xfrm>
            <a:off x="1080742" y="4536312"/>
            <a:ext cx="586375" cy="118872"/>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20XX</a:t>
            </a:r>
          </a:p>
        </p:txBody>
      </p:sp>
      <p:sp>
        <p:nvSpPr>
          <p:cNvPr id="61" name="Rounded Rectangle 57">
            <a:extLst>
              <a:ext uri="{FF2B5EF4-FFF2-40B4-BE49-F238E27FC236}">
                <a16:creationId xmlns:a16="http://schemas.microsoft.com/office/drawing/2014/main" id="{DDB0895B-E1DA-4B61-A28B-D6F7EEE1A44C}"/>
              </a:ext>
            </a:extLst>
          </p:cNvPr>
          <p:cNvSpPr/>
          <p:nvPr/>
        </p:nvSpPr>
        <p:spPr>
          <a:xfrm>
            <a:off x="4996775" y="2473410"/>
            <a:ext cx="586375" cy="118872"/>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20XX</a:t>
            </a:r>
          </a:p>
        </p:txBody>
      </p:sp>
      <p:sp>
        <p:nvSpPr>
          <p:cNvPr id="62" name="Rounded Rectangle 57">
            <a:extLst>
              <a:ext uri="{FF2B5EF4-FFF2-40B4-BE49-F238E27FC236}">
                <a16:creationId xmlns:a16="http://schemas.microsoft.com/office/drawing/2014/main" id="{B8B3309B-48A7-4228-933A-297AF8258A80}"/>
              </a:ext>
            </a:extLst>
          </p:cNvPr>
          <p:cNvSpPr/>
          <p:nvPr/>
        </p:nvSpPr>
        <p:spPr>
          <a:xfrm>
            <a:off x="4986405" y="3688634"/>
            <a:ext cx="586375" cy="118872"/>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20XX</a:t>
            </a:r>
          </a:p>
        </p:txBody>
      </p:sp>
      <p:sp>
        <p:nvSpPr>
          <p:cNvPr id="9" name="Rectangle 8">
            <a:extLst>
              <a:ext uri="{FF2B5EF4-FFF2-40B4-BE49-F238E27FC236}">
                <a16:creationId xmlns:a16="http://schemas.microsoft.com/office/drawing/2014/main" id="{88A55BBC-3182-437F-83AF-46676BEE634F}"/>
              </a:ext>
            </a:extLst>
          </p:cNvPr>
          <p:cNvSpPr/>
          <p:nvPr/>
        </p:nvSpPr>
        <p:spPr>
          <a:xfrm>
            <a:off x="4752578" y="3794793"/>
            <a:ext cx="6096000" cy="230832"/>
          </a:xfrm>
          <a:prstGeom prst="rect">
            <a:avLst/>
          </a:prstGeom>
        </p:spPr>
        <p:txBody>
          <a:bodyPr>
            <a:spAutoFit/>
          </a:bodyPr>
          <a:lstStyle/>
          <a:p>
            <a:pPr marL="171450" indent="-171450" algn="just">
              <a:spcAft>
                <a:spcPts val="600"/>
              </a:spcAft>
              <a:buClr>
                <a:srgbClr val="8953B2"/>
              </a:buClr>
              <a:buFont typeface="Arial" panose="020B0604020202020204" pitchFamily="34" charset="0"/>
              <a:buChar char="•"/>
            </a:pPr>
            <a:r>
              <a:rPr lang="en-US" sz="900" dirty="0"/>
              <a:t> [Implementation of XXX product]</a:t>
            </a:r>
          </a:p>
        </p:txBody>
      </p:sp>
      <p:sp>
        <p:nvSpPr>
          <p:cNvPr id="10" name="Rectangle 9">
            <a:extLst>
              <a:ext uri="{FF2B5EF4-FFF2-40B4-BE49-F238E27FC236}">
                <a16:creationId xmlns:a16="http://schemas.microsoft.com/office/drawing/2014/main" id="{2EB14657-2073-458E-B7BA-D7410F1BB44B}"/>
              </a:ext>
            </a:extLst>
          </p:cNvPr>
          <p:cNvSpPr/>
          <p:nvPr/>
        </p:nvSpPr>
        <p:spPr>
          <a:xfrm>
            <a:off x="4752578" y="4184289"/>
            <a:ext cx="3011557" cy="230832"/>
          </a:xfrm>
          <a:prstGeom prst="rect">
            <a:avLst/>
          </a:prstGeom>
        </p:spPr>
        <p:txBody>
          <a:bodyPr wrap="square">
            <a:spAutoFit/>
          </a:bodyPr>
          <a:lstStyle/>
          <a:p>
            <a:pPr marL="171450" indent="-171450" algn="just">
              <a:spcAft>
                <a:spcPts val="600"/>
              </a:spcAft>
              <a:buClr>
                <a:srgbClr val="8953B2"/>
              </a:buClr>
              <a:buFont typeface="Arial" panose="020B0604020202020204" pitchFamily="34" charset="0"/>
              <a:buChar char="•"/>
            </a:pPr>
            <a:r>
              <a:rPr lang="en-US" sz="900" dirty="0"/>
              <a:t> [Implementation of XXX product]</a:t>
            </a:r>
          </a:p>
        </p:txBody>
      </p:sp>
      <p:sp>
        <p:nvSpPr>
          <p:cNvPr id="11" name="Rectangle 10">
            <a:extLst>
              <a:ext uri="{FF2B5EF4-FFF2-40B4-BE49-F238E27FC236}">
                <a16:creationId xmlns:a16="http://schemas.microsoft.com/office/drawing/2014/main" id="{598769AD-8D73-4F78-A792-2A2C6FA7AD2E}"/>
              </a:ext>
            </a:extLst>
          </p:cNvPr>
          <p:cNvSpPr/>
          <p:nvPr/>
        </p:nvSpPr>
        <p:spPr>
          <a:xfrm>
            <a:off x="4752578" y="4697092"/>
            <a:ext cx="6096000" cy="230832"/>
          </a:xfrm>
          <a:prstGeom prst="rect">
            <a:avLst/>
          </a:prstGeom>
        </p:spPr>
        <p:txBody>
          <a:bodyPr>
            <a:spAutoFit/>
          </a:bodyPr>
          <a:lstStyle/>
          <a:p>
            <a:pPr marL="171450" indent="-171450" algn="just">
              <a:spcAft>
                <a:spcPts val="600"/>
              </a:spcAft>
              <a:buClr>
                <a:srgbClr val="8953B2"/>
              </a:buClr>
              <a:buFont typeface="Arial" panose="020B0604020202020204" pitchFamily="34" charset="0"/>
              <a:buChar char="•"/>
            </a:pPr>
            <a:r>
              <a:rPr lang="en-US" sz="900" dirty="0"/>
              <a:t> [Implementation of XXX product]</a:t>
            </a:r>
          </a:p>
        </p:txBody>
      </p:sp>
      <p:sp>
        <p:nvSpPr>
          <p:cNvPr id="13" name="Rectangle 12">
            <a:extLst>
              <a:ext uri="{FF2B5EF4-FFF2-40B4-BE49-F238E27FC236}">
                <a16:creationId xmlns:a16="http://schemas.microsoft.com/office/drawing/2014/main" id="{3CEF3DEF-DDA7-4CDC-B23D-82B95862A85D}"/>
              </a:ext>
            </a:extLst>
          </p:cNvPr>
          <p:cNvSpPr/>
          <p:nvPr/>
        </p:nvSpPr>
        <p:spPr>
          <a:xfrm>
            <a:off x="4752578" y="5087947"/>
            <a:ext cx="2950573" cy="230832"/>
          </a:xfrm>
          <a:prstGeom prst="rect">
            <a:avLst/>
          </a:prstGeom>
        </p:spPr>
        <p:txBody>
          <a:bodyPr wrap="square">
            <a:spAutoFit/>
          </a:bodyPr>
          <a:lstStyle/>
          <a:p>
            <a:pPr marL="171450" indent="-171450" algn="just">
              <a:spcAft>
                <a:spcPts val="600"/>
              </a:spcAft>
              <a:buClr>
                <a:srgbClr val="8953B2"/>
              </a:buClr>
              <a:buFont typeface="Arial" panose="020B0604020202020204" pitchFamily="34" charset="0"/>
              <a:buChar char="•"/>
            </a:pPr>
            <a:r>
              <a:rPr lang="en-US" sz="900" dirty="0"/>
              <a:t> [Implementation of XXX product]</a:t>
            </a:r>
          </a:p>
        </p:txBody>
      </p:sp>
      <p:sp>
        <p:nvSpPr>
          <p:cNvPr id="67" name="Rounded Rectangle 57">
            <a:extLst>
              <a:ext uri="{FF2B5EF4-FFF2-40B4-BE49-F238E27FC236}">
                <a16:creationId xmlns:a16="http://schemas.microsoft.com/office/drawing/2014/main" id="{BFDA6709-A7AF-40E4-AEC5-220FCFF85AC0}"/>
              </a:ext>
            </a:extLst>
          </p:cNvPr>
          <p:cNvSpPr/>
          <p:nvPr/>
        </p:nvSpPr>
        <p:spPr>
          <a:xfrm>
            <a:off x="4980911" y="4072845"/>
            <a:ext cx="586375" cy="118872"/>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20XX</a:t>
            </a:r>
          </a:p>
        </p:txBody>
      </p:sp>
      <p:sp>
        <p:nvSpPr>
          <p:cNvPr id="68" name="Rounded Rectangle 57">
            <a:extLst>
              <a:ext uri="{FF2B5EF4-FFF2-40B4-BE49-F238E27FC236}">
                <a16:creationId xmlns:a16="http://schemas.microsoft.com/office/drawing/2014/main" id="{9E03377B-9204-4C32-A8C3-3E09400633DE}"/>
              </a:ext>
            </a:extLst>
          </p:cNvPr>
          <p:cNvSpPr/>
          <p:nvPr/>
        </p:nvSpPr>
        <p:spPr>
          <a:xfrm>
            <a:off x="4980908" y="4593588"/>
            <a:ext cx="586375" cy="118872"/>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20XX</a:t>
            </a:r>
          </a:p>
        </p:txBody>
      </p:sp>
      <p:sp>
        <p:nvSpPr>
          <p:cNvPr id="69" name="Rounded Rectangle 57">
            <a:extLst>
              <a:ext uri="{FF2B5EF4-FFF2-40B4-BE49-F238E27FC236}">
                <a16:creationId xmlns:a16="http://schemas.microsoft.com/office/drawing/2014/main" id="{79E01693-D62C-462F-8A34-1AF301E4B9CE}"/>
              </a:ext>
            </a:extLst>
          </p:cNvPr>
          <p:cNvSpPr/>
          <p:nvPr/>
        </p:nvSpPr>
        <p:spPr>
          <a:xfrm>
            <a:off x="4980907" y="4977010"/>
            <a:ext cx="586375" cy="118872"/>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20XX</a:t>
            </a:r>
          </a:p>
        </p:txBody>
      </p:sp>
      <p:sp>
        <p:nvSpPr>
          <p:cNvPr id="72" name="Rounded Rectangle 57">
            <a:extLst>
              <a:ext uri="{FF2B5EF4-FFF2-40B4-BE49-F238E27FC236}">
                <a16:creationId xmlns:a16="http://schemas.microsoft.com/office/drawing/2014/main" id="{771D9427-CACA-4A99-8DB8-30349608C0C5}"/>
              </a:ext>
            </a:extLst>
          </p:cNvPr>
          <p:cNvSpPr/>
          <p:nvPr/>
        </p:nvSpPr>
        <p:spPr>
          <a:xfrm>
            <a:off x="8581289" y="2470460"/>
            <a:ext cx="586375" cy="118872"/>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20XX</a:t>
            </a:r>
          </a:p>
        </p:txBody>
      </p:sp>
      <p:sp>
        <p:nvSpPr>
          <p:cNvPr id="76" name="Rounded Rectangle 57">
            <a:extLst>
              <a:ext uri="{FF2B5EF4-FFF2-40B4-BE49-F238E27FC236}">
                <a16:creationId xmlns:a16="http://schemas.microsoft.com/office/drawing/2014/main" id="{87FFD84F-CAEE-41C0-BC20-3B30ED3FCF57}"/>
              </a:ext>
            </a:extLst>
          </p:cNvPr>
          <p:cNvSpPr/>
          <p:nvPr/>
        </p:nvSpPr>
        <p:spPr>
          <a:xfrm>
            <a:off x="8598516" y="5097216"/>
            <a:ext cx="586375" cy="118872"/>
          </a:xfrm>
          <a:prstGeom prst="roundRect">
            <a:avLst>
              <a:gd name="adj" fmla="val 16626"/>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20XX</a:t>
            </a:r>
          </a:p>
        </p:txBody>
      </p:sp>
      <p:grpSp>
        <p:nvGrpSpPr>
          <p:cNvPr id="78" name="Group 77">
            <a:extLst>
              <a:ext uri="{FF2B5EF4-FFF2-40B4-BE49-F238E27FC236}">
                <a16:creationId xmlns:a16="http://schemas.microsoft.com/office/drawing/2014/main" id="{3B0DD4D5-C99C-4E4E-87E1-764A3E257CF0}"/>
              </a:ext>
            </a:extLst>
          </p:cNvPr>
          <p:cNvGrpSpPr/>
          <p:nvPr/>
        </p:nvGrpSpPr>
        <p:grpSpPr>
          <a:xfrm>
            <a:off x="-1028410" y="4571"/>
            <a:ext cx="844340" cy="6853517"/>
            <a:chOff x="-1028410" y="4571"/>
            <a:chExt cx="844340" cy="6853517"/>
          </a:xfrm>
        </p:grpSpPr>
        <p:sp>
          <p:nvSpPr>
            <p:cNvPr id="80" name="Rectangle 79">
              <a:extLst>
                <a:ext uri="{FF2B5EF4-FFF2-40B4-BE49-F238E27FC236}">
                  <a16:creationId xmlns:a16="http://schemas.microsoft.com/office/drawing/2014/main" id="{B6ED66F7-582C-4D4F-AF03-9C9C6F0A1171}"/>
                </a:ext>
              </a:extLst>
            </p:cNvPr>
            <p:cNvSpPr/>
            <p:nvPr/>
          </p:nvSpPr>
          <p:spPr>
            <a:xfrm>
              <a:off x="-449246" y="736420"/>
              <a:ext cx="265176" cy="246888"/>
            </a:xfrm>
            <a:prstGeom prst="rect">
              <a:avLst/>
            </a:prstGeom>
            <a:solidFill>
              <a:srgbClr val="754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Rectangle 81">
              <a:extLst>
                <a:ext uri="{FF2B5EF4-FFF2-40B4-BE49-F238E27FC236}">
                  <a16:creationId xmlns:a16="http://schemas.microsoft.com/office/drawing/2014/main" id="{1FA75170-7A68-4C1A-8DC7-44FE42037B05}"/>
                </a:ext>
              </a:extLst>
            </p:cNvPr>
            <p:cNvSpPr/>
            <p:nvPr/>
          </p:nvSpPr>
          <p:spPr>
            <a:xfrm>
              <a:off x="-449246" y="1100820"/>
              <a:ext cx="265176" cy="246888"/>
            </a:xfrm>
            <a:prstGeom prst="rect">
              <a:avLst/>
            </a:prstGeom>
            <a:solidFill>
              <a:srgbClr val="8953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Rectangle 82">
              <a:extLst>
                <a:ext uri="{FF2B5EF4-FFF2-40B4-BE49-F238E27FC236}">
                  <a16:creationId xmlns:a16="http://schemas.microsoft.com/office/drawing/2014/main" id="{3A64A8D7-8251-4FB5-8E45-87E36CE8D1E5}"/>
                </a:ext>
              </a:extLst>
            </p:cNvPr>
            <p:cNvSpPr/>
            <p:nvPr/>
          </p:nvSpPr>
          <p:spPr>
            <a:xfrm>
              <a:off x="-449246" y="1465220"/>
              <a:ext cx="265176" cy="246888"/>
            </a:xfrm>
            <a:prstGeom prst="rect">
              <a:avLst/>
            </a:prstGeom>
            <a:solidFill>
              <a:srgbClr val="AE88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Rectangle 83">
              <a:extLst>
                <a:ext uri="{FF2B5EF4-FFF2-40B4-BE49-F238E27FC236}">
                  <a16:creationId xmlns:a16="http://schemas.microsoft.com/office/drawing/2014/main" id="{FF2A5813-BA25-4F54-A1A7-3605A754DEDA}"/>
                </a:ext>
              </a:extLst>
            </p:cNvPr>
            <p:cNvSpPr/>
            <p:nvPr/>
          </p:nvSpPr>
          <p:spPr>
            <a:xfrm>
              <a:off x="-449246" y="1829620"/>
              <a:ext cx="265176" cy="246888"/>
            </a:xfrm>
            <a:prstGeom prst="rect">
              <a:avLst/>
            </a:prstGeom>
            <a:solidFill>
              <a:srgbClr val="C7A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Rectangle 85">
              <a:extLst>
                <a:ext uri="{FF2B5EF4-FFF2-40B4-BE49-F238E27FC236}">
                  <a16:creationId xmlns:a16="http://schemas.microsoft.com/office/drawing/2014/main" id="{0A5B6C39-53C4-4178-BA2B-15C1194B3DAF}"/>
                </a:ext>
              </a:extLst>
            </p:cNvPr>
            <p:cNvSpPr/>
            <p:nvPr/>
          </p:nvSpPr>
          <p:spPr>
            <a:xfrm>
              <a:off x="-449246" y="2194020"/>
              <a:ext cx="265176" cy="246888"/>
            </a:xfrm>
            <a:prstGeom prst="rect">
              <a:avLst/>
            </a:prstGeom>
            <a:solidFill>
              <a:srgbClr val="DDCD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86">
              <a:extLst>
                <a:ext uri="{FF2B5EF4-FFF2-40B4-BE49-F238E27FC236}">
                  <a16:creationId xmlns:a16="http://schemas.microsoft.com/office/drawing/2014/main" id="{56EEECB7-0C46-46CD-8CE6-1CE2DEF4A152}"/>
                </a:ext>
              </a:extLst>
            </p:cNvPr>
            <p:cNvSpPr/>
            <p:nvPr/>
          </p:nvSpPr>
          <p:spPr>
            <a:xfrm>
              <a:off x="-449246" y="25584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Rectangle 87">
              <a:extLst>
                <a:ext uri="{FF2B5EF4-FFF2-40B4-BE49-F238E27FC236}">
                  <a16:creationId xmlns:a16="http://schemas.microsoft.com/office/drawing/2014/main" id="{63D54B78-CE22-4D9C-B73B-E9C95E908760}"/>
                </a:ext>
              </a:extLst>
            </p:cNvPr>
            <p:cNvSpPr/>
            <p:nvPr/>
          </p:nvSpPr>
          <p:spPr>
            <a:xfrm>
              <a:off x="-449246" y="3287220"/>
              <a:ext cx="265176" cy="246888"/>
            </a:xfrm>
            <a:prstGeom prst="rect">
              <a:avLst/>
            </a:prstGeom>
            <a:solidFill>
              <a:srgbClr val="F0EA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Rectangle 89">
              <a:extLst>
                <a:ext uri="{FF2B5EF4-FFF2-40B4-BE49-F238E27FC236}">
                  <a16:creationId xmlns:a16="http://schemas.microsoft.com/office/drawing/2014/main" id="{D34603D2-FC92-488C-9D0E-C735A67D91D0}"/>
                </a:ext>
              </a:extLst>
            </p:cNvPr>
            <p:cNvSpPr/>
            <p:nvPr/>
          </p:nvSpPr>
          <p:spPr>
            <a:xfrm>
              <a:off x="-449246" y="3651620"/>
              <a:ext cx="265176" cy="246888"/>
            </a:xfrm>
            <a:prstGeom prst="rect">
              <a:avLst/>
            </a:prstGeom>
            <a:solidFill>
              <a:srgbClr val="FFD8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Rectangle 90">
              <a:extLst>
                <a:ext uri="{FF2B5EF4-FFF2-40B4-BE49-F238E27FC236}">
                  <a16:creationId xmlns:a16="http://schemas.microsoft.com/office/drawing/2014/main" id="{7EAC481E-EF10-4137-9C2D-ECF52EF83970}"/>
                </a:ext>
              </a:extLst>
            </p:cNvPr>
            <p:cNvSpPr/>
            <p:nvPr/>
          </p:nvSpPr>
          <p:spPr>
            <a:xfrm>
              <a:off x="-449246" y="4016020"/>
              <a:ext cx="265176" cy="246888"/>
            </a:xfrm>
            <a:prstGeom prst="rect">
              <a:avLst/>
            </a:prstGeom>
            <a:solidFill>
              <a:srgbClr val="FFDE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99" name="Straight Connector 98">
              <a:extLst>
                <a:ext uri="{FF2B5EF4-FFF2-40B4-BE49-F238E27FC236}">
                  <a16:creationId xmlns:a16="http://schemas.microsoft.com/office/drawing/2014/main" id="{C98E2698-AD50-4120-A658-19D3409B145B}"/>
                </a:ext>
              </a:extLst>
            </p:cNvPr>
            <p:cNvCxnSpPr/>
            <p:nvPr/>
          </p:nvCxnSpPr>
          <p:spPr>
            <a:xfrm flipH="1">
              <a:off x="-669192" y="4571"/>
              <a:ext cx="13308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2A0EEC86-60BC-4CD9-9F7D-C7894FDCAF40}"/>
                </a:ext>
              </a:extLst>
            </p:cNvPr>
            <p:cNvCxnSpPr>
              <a:cxnSpLocks/>
            </p:cNvCxnSpPr>
            <p:nvPr/>
          </p:nvCxnSpPr>
          <p:spPr>
            <a:xfrm flipV="1">
              <a:off x="-669191" y="4574"/>
              <a:ext cx="1" cy="68488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Rectangle 100">
              <a:extLst>
                <a:ext uri="{FF2B5EF4-FFF2-40B4-BE49-F238E27FC236}">
                  <a16:creationId xmlns:a16="http://schemas.microsoft.com/office/drawing/2014/main" id="{E8F1FA7A-59CF-4A88-8006-D7D54BD1CE6A}"/>
                </a:ext>
              </a:extLst>
            </p:cNvPr>
            <p:cNvSpPr/>
            <p:nvPr/>
          </p:nvSpPr>
          <p:spPr>
            <a:xfrm>
              <a:off x="-449246" y="2922820"/>
              <a:ext cx="265176" cy="246888"/>
            </a:xfrm>
            <a:prstGeom prst="rect">
              <a:avLst/>
            </a:prstGeom>
            <a:solidFill>
              <a:srgbClr val="E9DF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lumMod val="65000"/>
                  </a:schemeClr>
                </a:solidFill>
              </a:endParaRPr>
            </a:p>
          </p:txBody>
        </p:sp>
        <p:sp>
          <p:nvSpPr>
            <p:cNvPr id="102" name="Rectangle 101">
              <a:extLst>
                <a:ext uri="{FF2B5EF4-FFF2-40B4-BE49-F238E27FC236}">
                  <a16:creationId xmlns:a16="http://schemas.microsoft.com/office/drawing/2014/main" id="{9F344424-5ACE-4A8B-8D79-901D0F44A475}"/>
                </a:ext>
              </a:extLst>
            </p:cNvPr>
            <p:cNvSpPr/>
            <p:nvPr/>
          </p:nvSpPr>
          <p:spPr>
            <a:xfrm>
              <a:off x="-449246" y="372020"/>
              <a:ext cx="265176" cy="246888"/>
            </a:xfrm>
            <a:prstGeom prst="rect">
              <a:avLst/>
            </a:prstGeom>
            <a:solidFill>
              <a:srgbClr val="531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Rectangle 102">
              <a:extLst>
                <a:ext uri="{FF2B5EF4-FFF2-40B4-BE49-F238E27FC236}">
                  <a16:creationId xmlns:a16="http://schemas.microsoft.com/office/drawing/2014/main" id="{35F11B82-FBFB-477F-BD47-664253D40E5D}"/>
                </a:ext>
              </a:extLst>
            </p:cNvPr>
            <p:cNvSpPr/>
            <p:nvPr/>
          </p:nvSpPr>
          <p:spPr>
            <a:xfrm>
              <a:off x="-449246" y="7620"/>
              <a:ext cx="265176" cy="246888"/>
            </a:xfrm>
            <a:prstGeom prst="rect">
              <a:avLst/>
            </a:prstGeom>
            <a:solidFill>
              <a:srgbClr val="3B0C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Rectangle 103">
              <a:extLst>
                <a:ext uri="{FF2B5EF4-FFF2-40B4-BE49-F238E27FC236}">
                  <a16:creationId xmlns:a16="http://schemas.microsoft.com/office/drawing/2014/main" id="{7F048CAB-9CBC-44B8-8922-D9BAC91C07E1}"/>
                </a:ext>
              </a:extLst>
            </p:cNvPr>
            <p:cNvSpPr/>
            <p:nvPr/>
          </p:nvSpPr>
          <p:spPr>
            <a:xfrm>
              <a:off x="-449246" y="5838020"/>
              <a:ext cx="265176" cy="246888"/>
            </a:xfrm>
            <a:prstGeom prst="rect">
              <a:avLst/>
            </a:prstGeom>
            <a:solidFill>
              <a:srgbClr val="C5C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Rectangle 104">
              <a:extLst>
                <a:ext uri="{FF2B5EF4-FFF2-40B4-BE49-F238E27FC236}">
                  <a16:creationId xmlns:a16="http://schemas.microsoft.com/office/drawing/2014/main" id="{6DEB41CC-C99A-48D7-8788-8248F631E35E}"/>
                </a:ext>
              </a:extLst>
            </p:cNvPr>
            <p:cNvSpPr/>
            <p:nvPr/>
          </p:nvSpPr>
          <p:spPr>
            <a:xfrm>
              <a:off x="-449246" y="4380420"/>
              <a:ext cx="265176" cy="246888"/>
            </a:xfrm>
            <a:prstGeom prst="rect">
              <a:avLst/>
            </a:prstGeom>
            <a:solidFill>
              <a:srgbClr val="FFF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Rectangle 105">
              <a:extLst>
                <a:ext uri="{FF2B5EF4-FFF2-40B4-BE49-F238E27FC236}">
                  <a16:creationId xmlns:a16="http://schemas.microsoft.com/office/drawing/2014/main" id="{03AA95BA-E234-4485-A95A-AA3198FF6353}"/>
                </a:ext>
              </a:extLst>
            </p:cNvPr>
            <p:cNvSpPr/>
            <p:nvPr/>
          </p:nvSpPr>
          <p:spPr>
            <a:xfrm>
              <a:off x="-449246" y="5109220"/>
              <a:ext cx="265176" cy="246888"/>
            </a:xfrm>
            <a:prstGeom prst="rect">
              <a:avLst/>
            </a:prstGeom>
            <a:solidFill>
              <a:srgbClr val="949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Rectangle 106">
              <a:extLst>
                <a:ext uri="{FF2B5EF4-FFF2-40B4-BE49-F238E27FC236}">
                  <a16:creationId xmlns:a16="http://schemas.microsoft.com/office/drawing/2014/main" id="{611D9725-2F3D-48E9-8978-7A589D0BCD56}"/>
                </a:ext>
              </a:extLst>
            </p:cNvPr>
            <p:cNvSpPr/>
            <p:nvPr/>
          </p:nvSpPr>
          <p:spPr>
            <a:xfrm>
              <a:off x="-449246" y="5473620"/>
              <a:ext cx="265176" cy="246888"/>
            </a:xfrm>
            <a:prstGeom prst="rect">
              <a:avLst/>
            </a:prstGeom>
            <a:solidFill>
              <a:srgbClr val="B4B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Rectangle 107">
              <a:extLst>
                <a:ext uri="{FF2B5EF4-FFF2-40B4-BE49-F238E27FC236}">
                  <a16:creationId xmlns:a16="http://schemas.microsoft.com/office/drawing/2014/main" id="{FD8145CD-FBC2-4F3E-8F7C-83CFFF059A81}"/>
                </a:ext>
              </a:extLst>
            </p:cNvPr>
            <p:cNvSpPr/>
            <p:nvPr/>
          </p:nvSpPr>
          <p:spPr>
            <a:xfrm>
              <a:off x="-449246" y="4744820"/>
              <a:ext cx="265176" cy="246888"/>
            </a:xfrm>
            <a:prstGeom prst="rect">
              <a:avLst/>
            </a:prstGeom>
            <a:solidFill>
              <a:srgbClr val="7B7B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A7A7A7"/>
                </a:solidFill>
              </a:endParaRPr>
            </a:p>
          </p:txBody>
        </p:sp>
        <p:cxnSp>
          <p:nvCxnSpPr>
            <p:cNvPr id="109" name="Straight Connector 108">
              <a:extLst>
                <a:ext uri="{FF2B5EF4-FFF2-40B4-BE49-F238E27FC236}">
                  <a16:creationId xmlns:a16="http://schemas.microsoft.com/office/drawing/2014/main" id="{B3662785-23F4-4D3A-BE5E-EA3BC7AC301F}"/>
                </a:ext>
              </a:extLst>
            </p:cNvPr>
            <p:cNvCxnSpPr>
              <a:cxnSpLocks/>
            </p:cNvCxnSpPr>
            <p:nvPr/>
          </p:nvCxnSpPr>
          <p:spPr>
            <a:xfrm flipH="1">
              <a:off x="-673699" y="6858088"/>
              <a:ext cx="133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0F0EB455-D692-467E-8591-8458AA6D0D24}"/>
                </a:ext>
              </a:extLst>
            </p:cNvPr>
            <p:cNvSpPr txBox="1"/>
            <p:nvPr/>
          </p:nvSpPr>
          <p:spPr>
            <a:xfrm rot="16200000">
              <a:off x="-2987829" y="3275111"/>
              <a:ext cx="4226615" cy="307777"/>
            </a:xfrm>
            <a:prstGeom prst="rect">
              <a:avLst/>
            </a:prstGeom>
            <a:noFill/>
          </p:spPr>
          <p:txBody>
            <a:bodyPr wrap="square" rtlCol="0">
              <a:spAutoFit/>
            </a:bodyPr>
            <a:lstStyle/>
            <a:p>
              <a:pPr algn="ctr"/>
              <a:r>
                <a:rPr lang="en-US" sz="1400" dirty="0"/>
                <a:t>Colour palette</a:t>
              </a:r>
            </a:p>
          </p:txBody>
        </p:sp>
        <p:sp>
          <p:nvSpPr>
            <p:cNvPr id="111" name="Rectangle 110">
              <a:extLst>
                <a:ext uri="{FF2B5EF4-FFF2-40B4-BE49-F238E27FC236}">
                  <a16:creationId xmlns:a16="http://schemas.microsoft.com/office/drawing/2014/main" id="{F2A27F28-4BB5-46D8-9636-BE2BE4F9CC44}"/>
                </a:ext>
              </a:extLst>
            </p:cNvPr>
            <p:cNvSpPr/>
            <p:nvPr/>
          </p:nvSpPr>
          <p:spPr>
            <a:xfrm>
              <a:off x="-449246" y="6202420"/>
              <a:ext cx="265176" cy="246888"/>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Rectangle 111">
              <a:extLst>
                <a:ext uri="{FF2B5EF4-FFF2-40B4-BE49-F238E27FC236}">
                  <a16:creationId xmlns:a16="http://schemas.microsoft.com/office/drawing/2014/main" id="{EFE3730F-36DD-4F22-B4A3-8D3568B4694E}"/>
                </a:ext>
              </a:extLst>
            </p:cNvPr>
            <p:cNvSpPr/>
            <p:nvPr/>
          </p:nvSpPr>
          <p:spPr>
            <a:xfrm>
              <a:off x="-449246" y="6566814"/>
              <a:ext cx="265176" cy="24688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6" name="Grafika 32" descr="Cel">
            <a:extLst>
              <a:ext uri="{FF2B5EF4-FFF2-40B4-BE49-F238E27FC236}">
                <a16:creationId xmlns:a16="http://schemas.microsoft.com/office/drawing/2014/main" id="{EC04D334-D163-4753-8890-DA2E7855747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50062" y="1992065"/>
            <a:ext cx="388138" cy="377948"/>
          </a:xfrm>
          <a:prstGeom prst="rect">
            <a:avLst/>
          </a:prstGeom>
        </p:spPr>
      </p:pic>
      <p:pic>
        <p:nvPicPr>
          <p:cNvPr id="19" name="Grafika 3" descr="Rozwój biznesu">
            <a:extLst>
              <a:ext uri="{FF2B5EF4-FFF2-40B4-BE49-F238E27FC236}">
                <a16:creationId xmlns:a16="http://schemas.microsoft.com/office/drawing/2014/main" id="{E638E762-9B16-4B49-80B6-710B8F465C32}"/>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165760" y="2015131"/>
            <a:ext cx="366893" cy="428621"/>
          </a:xfrm>
          <a:prstGeom prst="rect">
            <a:avLst/>
          </a:prstGeom>
        </p:spPr>
      </p:pic>
      <p:pic>
        <p:nvPicPr>
          <p:cNvPr id="20" name="Grafika 34" descr="Budynek">
            <a:extLst>
              <a:ext uri="{FF2B5EF4-FFF2-40B4-BE49-F238E27FC236}">
                <a16:creationId xmlns:a16="http://schemas.microsoft.com/office/drawing/2014/main" id="{30BF25DF-A660-4439-A852-B7D7E50EF0A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165760" y="4669635"/>
            <a:ext cx="359205" cy="360243"/>
          </a:xfrm>
          <a:prstGeom prst="rect">
            <a:avLst/>
          </a:prstGeom>
        </p:spPr>
      </p:pic>
      <p:sp>
        <p:nvSpPr>
          <p:cNvPr id="21" name="TextBox 20">
            <a:extLst>
              <a:ext uri="{FF2B5EF4-FFF2-40B4-BE49-F238E27FC236}">
                <a16:creationId xmlns:a16="http://schemas.microsoft.com/office/drawing/2014/main" id="{D57AD830-5478-470E-AB84-B3D37632D362}"/>
              </a:ext>
            </a:extLst>
          </p:cNvPr>
          <p:cNvSpPr txBox="1"/>
          <p:nvPr/>
        </p:nvSpPr>
        <p:spPr>
          <a:xfrm>
            <a:off x="462774" y="6094279"/>
            <a:ext cx="3882444" cy="200055"/>
          </a:xfrm>
          <a:prstGeom prst="rect">
            <a:avLst/>
          </a:prstGeom>
          <a:noFill/>
        </p:spPr>
        <p:txBody>
          <a:bodyPr wrap="square" rtlCol="0">
            <a:spAutoFit/>
          </a:bodyPr>
          <a:lstStyle/>
          <a:p>
            <a:r>
              <a:rPr lang="en-US" sz="700" dirty="0">
                <a:solidFill>
                  <a:srgbClr val="949494"/>
                </a:solidFill>
                <a:latin typeface="Calibri Light" panose="020F0302020204030204" pitchFamily="34" charset="0"/>
                <a:cs typeface="Calibri Light" panose="020F0302020204030204" pitchFamily="34" charset="0"/>
              </a:rPr>
              <a:t>Source:: [xxx]</a:t>
            </a:r>
          </a:p>
        </p:txBody>
      </p:sp>
    </p:spTree>
    <p:extLst>
      <p:ext uri="{BB962C8B-B14F-4D97-AF65-F5344CB8AC3E}">
        <p14:creationId xmlns:p14="http://schemas.microsoft.com/office/powerpoint/2010/main" val="2477127235"/>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Pakiet 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Pakiet 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akiet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Pakiet 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Pakiet 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akiet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Pakiet 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Pakiet 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akiet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509</TotalTime>
  <Words>17721</Words>
  <Application>Microsoft Office PowerPoint</Application>
  <PresentationFormat>Widescreen</PresentationFormat>
  <Paragraphs>4031</Paragraphs>
  <Slides>88</Slides>
  <Notes>62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88</vt:i4>
      </vt:variant>
    </vt:vector>
  </HeadingPairs>
  <TitlesOfParts>
    <vt:vector size="97" baseType="lpstr">
      <vt:lpstr>-apple-system</vt:lpstr>
      <vt:lpstr>Arial</vt:lpstr>
      <vt:lpstr>Arial Narrow</vt:lpstr>
      <vt:lpstr>Calibri</vt:lpstr>
      <vt:lpstr>Calibri (Body)</vt:lpstr>
      <vt:lpstr>Calibri Light</vt:lpstr>
      <vt:lpstr>Designball-Electronic-Device-02</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Paweł Truszczyński | Capital One Advisers</dc:creator>
  <cp:lastModifiedBy>Paweł Truszczyński | Capital One Advisers</cp:lastModifiedBy>
  <cp:revision>109</cp:revision>
  <dcterms:created xsi:type="dcterms:W3CDTF">2020-08-28T10:53:51Z</dcterms:created>
  <dcterms:modified xsi:type="dcterms:W3CDTF">2020-08-28T19:25:51Z</dcterms:modified>
</cp:coreProperties>
</file>